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handoutMasterIdLst>
    <p:handoutMasterId r:id="rId104"/>
  </p:handoutMasterIdLst>
  <p:sldIdLst>
    <p:sldId id="671" r:id="rId2"/>
    <p:sldId id="672" r:id="rId3"/>
    <p:sldId id="673" r:id="rId4"/>
    <p:sldId id="674" r:id="rId5"/>
    <p:sldId id="675" r:id="rId6"/>
    <p:sldId id="676" r:id="rId7"/>
    <p:sldId id="677" r:id="rId8"/>
    <p:sldId id="678" r:id="rId9"/>
    <p:sldId id="679" r:id="rId10"/>
    <p:sldId id="680" r:id="rId11"/>
    <p:sldId id="681" r:id="rId12"/>
    <p:sldId id="682" r:id="rId13"/>
    <p:sldId id="683" r:id="rId14"/>
    <p:sldId id="684" r:id="rId15"/>
    <p:sldId id="685" r:id="rId16"/>
    <p:sldId id="686" r:id="rId17"/>
    <p:sldId id="687" r:id="rId18"/>
    <p:sldId id="688" r:id="rId19"/>
    <p:sldId id="689" r:id="rId20"/>
    <p:sldId id="690" r:id="rId21"/>
    <p:sldId id="691" r:id="rId22"/>
    <p:sldId id="692" r:id="rId23"/>
    <p:sldId id="693" r:id="rId24"/>
    <p:sldId id="694" r:id="rId25"/>
    <p:sldId id="695" r:id="rId26"/>
    <p:sldId id="696" r:id="rId27"/>
    <p:sldId id="697" r:id="rId28"/>
    <p:sldId id="698" r:id="rId29"/>
    <p:sldId id="699" r:id="rId30"/>
    <p:sldId id="700" r:id="rId31"/>
    <p:sldId id="701" r:id="rId32"/>
    <p:sldId id="702" r:id="rId33"/>
    <p:sldId id="703" r:id="rId34"/>
    <p:sldId id="704" r:id="rId35"/>
    <p:sldId id="705" r:id="rId36"/>
    <p:sldId id="706" r:id="rId37"/>
    <p:sldId id="707" r:id="rId38"/>
    <p:sldId id="708" r:id="rId39"/>
    <p:sldId id="773" r:id="rId40"/>
    <p:sldId id="709" r:id="rId41"/>
    <p:sldId id="710" r:id="rId42"/>
    <p:sldId id="711" r:id="rId43"/>
    <p:sldId id="712" r:id="rId44"/>
    <p:sldId id="713" r:id="rId45"/>
    <p:sldId id="714" r:id="rId46"/>
    <p:sldId id="716" r:id="rId47"/>
    <p:sldId id="717" r:id="rId48"/>
    <p:sldId id="718" r:id="rId49"/>
    <p:sldId id="719" r:id="rId50"/>
    <p:sldId id="720" r:id="rId51"/>
    <p:sldId id="721" r:id="rId52"/>
    <p:sldId id="722" r:id="rId53"/>
    <p:sldId id="772" r:id="rId54"/>
    <p:sldId id="724" r:id="rId55"/>
    <p:sldId id="725" r:id="rId56"/>
    <p:sldId id="726" r:id="rId57"/>
    <p:sldId id="727" r:id="rId58"/>
    <p:sldId id="728" r:id="rId59"/>
    <p:sldId id="729" r:id="rId60"/>
    <p:sldId id="730" r:id="rId61"/>
    <p:sldId id="731" r:id="rId62"/>
    <p:sldId id="732" r:id="rId63"/>
    <p:sldId id="733" r:id="rId64"/>
    <p:sldId id="734" r:id="rId65"/>
    <p:sldId id="735" r:id="rId66"/>
    <p:sldId id="736" r:id="rId67"/>
    <p:sldId id="737" r:id="rId68"/>
    <p:sldId id="738" r:id="rId69"/>
    <p:sldId id="739" r:id="rId70"/>
    <p:sldId id="740" r:id="rId71"/>
    <p:sldId id="741" r:id="rId72"/>
    <p:sldId id="742" r:id="rId73"/>
    <p:sldId id="743" r:id="rId74"/>
    <p:sldId id="744" r:id="rId75"/>
    <p:sldId id="745" r:id="rId76"/>
    <p:sldId id="746" r:id="rId77"/>
    <p:sldId id="747" r:id="rId78"/>
    <p:sldId id="748" r:id="rId79"/>
    <p:sldId id="749" r:id="rId80"/>
    <p:sldId id="750" r:id="rId81"/>
    <p:sldId id="751" r:id="rId82"/>
    <p:sldId id="752" r:id="rId83"/>
    <p:sldId id="753" r:id="rId84"/>
    <p:sldId id="754" r:id="rId85"/>
    <p:sldId id="755" r:id="rId86"/>
    <p:sldId id="756" r:id="rId87"/>
    <p:sldId id="757" r:id="rId88"/>
    <p:sldId id="758" r:id="rId89"/>
    <p:sldId id="759" r:id="rId90"/>
    <p:sldId id="760" r:id="rId91"/>
    <p:sldId id="761" r:id="rId92"/>
    <p:sldId id="762" r:id="rId93"/>
    <p:sldId id="763" r:id="rId94"/>
    <p:sldId id="764" r:id="rId95"/>
    <p:sldId id="765" r:id="rId96"/>
    <p:sldId id="766" r:id="rId97"/>
    <p:sldId id="767" r:id="rId98"/>
    <p:sldId id="768" r:id="rId99"/>
    <p:sldId id="769" r:id="rId100"/>
    <p:sldId id="770" r:id="rId101"/>
    <p:sldId id="771" r:id="rId10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渋谷 友紀" initials="渋谷" lastIdx="7" clrIdx="0">
    <p:extLst>
      <p:ext uri="{19B8F6BF-5375-455C-9EA6-DF929625EA0E}">
        <p15:presenceInfo xmlns:p15="http://schemas.microsoft.com/office/powerpoint/2012/main" userId="S-1-5-21-3467426277-1484924730-2980168159-31550" providerId="AD"/>
      </p:ext>
    </p:extLst>
  </p:cmAuthor>
  <p:cmAuthor id="2" name="田村 みつよ" initials="田村" lastIdx="18" clrIdx="1">
    <p:extLst>
      <p:ext uri="{19B8F6BF-5375-455C-9EA6-DF929625EA0E}">
        <p15:presenceInfo xmlns:p15="http://schemas.microsoft.com/office/powerpoint/2012/main" userId="S-1-5-21-3467426277-1484924730-2980168159-11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3A37"/>
    <a:srgbClr val="435352"/>
    <a:srgbClr val="F6E5C4"/>
    <a:srgbClr val="F6947C"/>
    <a:srgbClr val="D43448"/>
    <a:srgbClr val="CEDFE7"/>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84278" autoAdjust="0"/>
  </p:normalViewPr>
  <p:slideViewPr>
    <p:cSldViewPr snapToGrid="0">
      <p:cViewPr varScale="1">
        <p:scale>
          <a:sx n="103" d="100"/>
          <a:sy n="103" d="100"/>
        </p:scale>
        <p:origin x="1986" y="108"/>
      </p:cViewPr>
      <p:guideLst/>
    </p:cSldViewPr>
  </p:slideViewPr>
  <p:notesTextViewPr>
    <p:cViewPr>
      <p:scale>
        <a:sx n="1" d="1"/>
        <a:sy n="1" d="1"/>
      </p:scale>
      <p:origin x="0" y="0"/>
    </p:cViewPr>
  </p:notesTextViewPr>
  <p:sorterViewPr>
    <p:cViewPr>
      <p:scale>
        <a:sx n="100" d="100"/>
        <a:sy n="100" d="100"/>
      </p:scale>
      <p:origin x="0" y="-24600"/>
    </p:cViewPr>
  </p:sorterViewPr>
  <p:notesViewPr>
    <p:cSldViewPr snapToGrid="0">
      <p:cViewPr varScale="1">
        <p:scale>
          <a:sx n="93" d="100"/>
          <a:sy n="93" d="100"/>
        </p:scale>
        <p:origin x="372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6CCB0-F79B-4F97-9C53-EE0A62E98809}" type="doc">
      <dgm:prSet loTypeId="urn:microsoft.com/office/officeart/2005/8/layout/cycle8" loCatId="cycle" qsTypeId="urn:microsoft.com/office/officeart/2005/8/quickstyle/simple1" qsCatId="simple" csTypeId="urn:microsoft.com/office/officeart/2005/8/colors/accent1_2" csCatId="accent1" phldr="1"/>
      <dgm:spPr/>
    </dgm:pt>
    <dgm:pt modelId="{1FEE68C0-E1A7-45CB-9873-FF0C91298A1F}">
      <dgm:prSet phldrT="[テキスト]" custT="1"/>
      <dgm:spPr>
        <a:solidFill>
          <a:srgbClr val="E73A37"/>
        </a:solidFill>
      </dgm:spPr>
      <dgm:t>
        <a:bodyPr/>
        <a:lstStyle/>
        <a:p>
          <a:r>
            <a:rPr kumimoji="1" lang="ja-JP" altLang="en-US" sz="1800" dirty="0" smtClean="0"/>
            <a:t>職業講習・グループワーク</a:t>
          </a:r>
          <a:br>
            <a:rPr kumimoji="1" lang="ja-JP" altLang="en-US" sz="1800" dirty="0" smtClean="0"/>
          </a:br>
          <a:endParaRPr kumimoji="1" lang="ja-JP" altLang="en-US" sz="1600" dirty="0"/>
        </a:p>
      </dgm:t>
    </dgm:pt>
    <dgm:pt modelId="{290E46BB-B231-490D-AE64-245B759B5439}" type="parTrans" cxnId="{3EB55580-6F7D-4753-B7DE-6642572DC197}">
      <dgm:prSet/>
      <dgm:spPr/>
      <dgm:t>
        <a:bodyPr/>
        <a:lstStyle/>
        <a:p>
          <a:endParaRPr kumimoji="1" lang="ja-JP" altLang="en-US"/>
        </a:p>
      </dgm:t>
    </dgm:pt>
    <dgm:pt modelId="{11F8E0E9-ECF1-4595-B335-39A3208B9D65}" type="sibTrans" cxnId="{3EB55580-6F7D-4753-B7DE-6642572DC197}">
      <dgm:prSet/>
      <dgm:spPr/>
      <dgm:t>
        <a:bodyPr/>
        <a:lstStyle/>
        <a:p>
          <a:endParaRPr kumimoji="1" lang="ja-JP" altLang="en-US"/>
        </a:p>
      </dgm:t>
    </dgm:pt>
    <dgm:pt modelId="{D7B8A13E-51A4-4E28-A42B-03C94519C74E}">
      <dgm:prSet phldrT="[テキスト]" custT="1"/>
      <dgm:spPr>
        <a:solidFill>
          <a:srgbClr val="F6E5C4"/>
        </a:solidFill>
      </dgm:spPr>
      <dgm:t>
        <a:bodyPr/>
        <a:lstStyle/>
        <a:p>
          <a:r>
            <a:rPr kumimoji="1" lang="ja-JP" altLang="en-US" sz="2000" dirty="0" smtClean="0">
              <a:solidFill>
                <a:schemeClr val="tx1"/>
              </a:solidFill>
            </a:rPr>
            <a:t>作業支援</a:t>
          </a:r>
          <a:br>
            <a:rPr kumimoji="1" lang="ja-JP" altLang="en-US" sz="2000" dirty="0" smtClean="0">
              <a:solidFill>
                <a:schemeClr val="tx1"/>
              </a:solidFill>
            </a:rPr>
          </a:br>
          <a:r>
            <a:rPr kumimoji="1" lang="ja-JP" altLang="en-US" sz="2000" dirty="0" smtClean="0">
              <a:solidFill>
                <a:schemeClr val="tx1"/>
              </a:solidFill>
            </a:rPr>
            <a:t>（ＭＷＳ）</a:t>
          </a:r>
          <a:endParaRPr kumimoji="1" lang="ja-JP" altLang="en-US" sz="2000" dirty="0">
            <a:solidFill>
              <a:schemeClr val="tx1"/>
            </a:solidFill>
          </a:endParaRPr>
        </a:p>
      </dgm:t>
    </dgm:pt>
    <dgm:pt modelId="{CF8322C5-10F0-4878-A6BA-7FE3BFFF6524}" type="parTrans" cxnId="{1E506EC2-AEF5-4929-9FF2-BEAB797127B4}">
      <dgm:prSet/>
      <dgm:spPr/>
      <dgm:t>
        <a:bodyPr/>
        <a:lstStyle/>
        <a:p>
          <a:endParaRPr kumimoji="1" lang="ja-JP" altLang="en-US"/>
        </a:p>
      </dgm:t>
    </dgm:pt>
    <dgm:pt modelId="{50A446EA-5FF0-4517-B5F5-6B6B38D9B776}" type="sibTrans" cxnId="{1E506EC2-AEF5-4929-9FF2-BEAB797127B4}">
      <dgm:prSet/>
      <dgm:spPr/>
      <dgm:t>
        <a:bodyPr/>
        <a:lstStyle/>
        <a:p>
          <a:endParaRPr kumimoji="1" lang="ja-JP" altLang="en-US"/>
        </a:p>
      </dgm:t>
    </dgm:pt>
    <dgm:pt modelId="{8CDCE4A3-80B9-44C3-AC2A-A69644C298AA}">
      <dgm:prSet phldrT="[テキスト]" custT="1"/>
      <dgm:spPr>
        <a:solidFill>
          <a:srgbClr val="F6947C"/>
        </a:solidFill>
      </dgm:spPr>
      <dgm:t>
        <a:bodyPr/>
        <a:lstStyle/>
        <a:p>
          <a:r>
            <a:rPr kumimoji="1" lang="ja-JP" altLang="en-US" sz="2000" dirty="0" smtClean="0"/>
            <a:t>個別相談</a:t>
          </a:r>
          <a:br>
            <a:rPr kumimoji="1" lang="ja-JP" altLang="en-US" sz="2000" dirty="0" smtClean="0"/>
          </a:br>
          <a:r>
            <a:rPr kumimoji="1" lang="ja-JP" altLang="en-US" sz="1800" dirty="0" smtClean="0"/>
            <a:t>（ＭＳＦＡＳ）</a:t>
          </a:r>
          <a:endParaRPr kumimoji="1" lang="ja-JP" altLang="en-US" sz="1800" dirty="0"/>
        </a:p>
      </dgm:t>
    </dgm:pt>
    <dgm:pt modelId="{A75AFB78-09CD-4932-AA60-95C99575E7A3}" type="parTrans" cxnId="{FE83D2CD-82DF-40FF-8D56-37D815063548}">
      <dgm:prSet/>
      <dgm:spPr/>
      <dgm:t>
        <a:bodyPr/>
        <a:lstStyle/>
        <a:p>
          <a:endParaRPr kumimoji="1" lang="ja-JP" altLang="en-US"/>
        </a:p>
      </dgm:t>
    </dgm:pt>
    <dgm:pt modelId="{3601C93B-F69C-4E28-87ED-D75997CF4D54}" type="sibTrans" cxnId="{FE83D2CD-82DF-40FF-8D56-37D815063548}">
      <dgm:prSet/>
      <dgm:spPr/>
      <dgm:t>
        <a:bodyPr/>
        <a:lstStyle/>
        <a:p>
          <a:endParaRPr kumimoji="1" lang="ja-JP" altLang="en-US"/>
        </a:p>
      </dgm:t>
    </dgm:pt>
    <dgm:pt modelId="{A5456524-5149-4878-AE77-302CF6712CEF}" type="pres">
      <dgm:prSet presAssocID="{A536CCB0-F79B-4F97-9C53-EE0A62E98809}" presName="compositeShape" presStyleCnt="0">
        <dgm:presLayoutVars>
          <dgm:chMax val="7"/>
          <dgm:dir/>
          <dgm:resizeHandles val="exact"/>
        </dgm:presLayoutVars>
      </dgm:prSet>
      <dgm:spPr/>
    </dgm:pt>
    <dgm:pt modelId="{02CAFFEF-DCC9-4D0E-A7E5-564A1CD6B8FD}" type="pres">
      <dgm:prSet presAssocID="{A536CCB0-F79B-4F97-9C53-EE0A62E98809}" presName="wedge1" presStyleLbl="node1" presStyleIdx="0" presStyleCnt="3"/>
      <dgm:spPr/>
      <dgm:t>
        <a:bodyPr/>
        <a:lstStyle/>
        <a:p>
          <a:endParaRPr kumimoji="1" lang="ja-JP" altLang="en-US"/>
        </a:p>
      </dgm:t>
    </dgm:pt>
    <dgm:pt modelId="{B2EBBF94-ABED-477E-89B2-314929D83FF4}" type="pres">
      <dgm:prSet presAssocID="{A536CCB0-F79B-4F97-9C53-EE0A62E98809}" presName="dummy1a" presStyleCnt="0"/>
      <dgm:spPr/>
    </dgm:pt>
    <dgm:pt modelId="{EE7274A7-B935-49F5-9FB2-74B80DAF2CA6}" type="pres">
      <dgm:prSet presAssocID="{A536CCB0-F79B-4F97-9C53-EE0A62E98809}" presName="dummy1b" presStyleCnt="0"/>
      <dgm:spPr/>
    </dgm:pt>
    <dgm:pt modelId="{0775AAF1-D692-4C3F-AFD9-4FF06789BC2F}" type="pres">
      <dgm:prSet presAssocID="{A536CCB0-F79B-4F97-9C53-EE0A62E98809}" presName="wedge1Tx" presStyleLbl="node1" presStyleIdx="0" presStyleCnt="3">
        <dgm:presLayoutVars>
          <dgm:chMax val="0"/>
          <dgm:chPref val="0"/>
          <dgm:bulletEnabled val="1"/>
        </dgm:presLayoutVars>
      </dgm:prSet>
      <dgm:spPr/>
      <dgm:t>
        <a:bodyPr/>
        <a:lstStyle/>
        <a:p>
          <a:endParaRPr kumimoji="1" lang="ja-JP" altLang="en-US"/>
        </a:p>
      </dgm:t>
    </dgm:pt>
    <dgm:pt modelId="{9056EF9E-BFB4-4596-A30B-B7F503ECB63F}" type="pres">
      <dgm:prSet presAssocID="{A536CCB0-F79B-4F97-9C53-EE0A62E98809}" presName="wedge2" presStyleLbl="node1" presStyleIdx="1" presStyleCnt="3"/>
      <dgm:spPr/>
      <dgm:t>
        <a:bodyPr/>
        <a:lstStyle/>
        <a:p>
          <a:endParaRPr kumimoji="1" lang="ja-JP" altLang="en-US"/>
        </a:p>
      </dgm:t>
    </dgm:pt>
    <dgm:pt modelId="{56304126-AA5E-4618-B67A-5998FBBB5513}" type="pres">
      <dgm:prSet presAssocID="{A536CCB0-F79B-4F97-9C53-EE0A62E98809}" presName="dummy2a" presStyleCnt="0"/>
      <dgm:spPr/>
    </dgm:pt>
    <dgm:pt modelId="{CEA10D3E-D443-4DD8-8241-042762593547}" type="pres">
      <dgm:prSet presAssocID="{A536CCB0-F79B-4F97-9C53-EE0A62E98809}" presName="dummy2b" presStyleCnt="0"/>
      <dgm:spPr/>
    </dgm:pt>
    <dgm:pt modelId="{40954333-7C6F-431F-B06F-CB03E090F30F}" type="pres">
      <dgm:prSet presAssocID="{A536CCB0-F79B-4F97-9C53-EE0A62E98809}" presName="wedge2Tx" presStyleLbl="node1" presStyleIdx="1" presStyleCnt="3">
        <dgm:presLayoutVars>
          <dgm:chMax val="0"/>
          <dgm:chPref val="0"/>
          <dgm:bulletEnabled val="1"/>
        </dgm:presLayoutVars>
      </dgm:prSet>
      <dgm:spPr/>
      <dgm:t>
        <a:bodyPr/>
        <a:lstStyle/>
        <a:p>
          <a:endParaRPr kumimoji="1" lang="ja-JP" altLang="en-US"/>
        </a:p>
      </dgm:t>
    </dgm:pt>
    <dgm:pt modelId="{ED628959-9DDB-4711-96BB-33F8BB5EA688}" type="pres">
      <dgm:prSet presAssocID="{A536CCB0-F79B-4F97-9C53-EE0A62E98809}" presName="wedge3" presStyleLbl="node1" presStyleIdx="2" presStyleCnt="3"/>
      <dgm:spPr/>
      <dgm:t>
        <a:bodyPr/>
        <a:lstStyle/>
        <a:p>
          <a:endParaRPr kumimoji="1" lang="ja-JP" altLang="en-US"/>
        </a:p>
      </dgm:t>
    </dgm:pt>
    <dgm:pt modelId="{6EACA972-748E-4904-ABF9-C62EF009A088}" type="pres">
      <dgm:prSet presAssocID="{A536CCB0-F79B-4F97-9C53-EE0A62E98809}" presName="dummy3a" presStyleCnt="0"/>
      <dgm:spPr/>
    </dgm:pt>
    <dgm:pt modelId="{4CFD3111-B3E9-4BAB-B3AE-8623029AA3F1}" type="pres">
      <dgm:prSet presAssocID="{A536CCB0-F79B-4F97-9C53-EE0A62E98809}" presName="dummy3b" presStyleCnt="0"/>
      <dgm:spPr/>
    </dgm:pt>
    <dgm:pt modelId="{1B033A5C-F0A3-46BC-A578-05A14818A0EF}" type="pres">
      <dgm:prSet presAssocID="{A536CCB0-F79B-4F97-9C53-EE0A62E98809}" presName="wedge3Tx" presStyleLbl="node1" presStyleIdx="2" presStyleCnt="3">
        <dgm:presLayoutVars>
          <dgm:chMax val="0"/>
          <dgm:chPref val="0"/>
          <dgm:bulletEnabled val="1"/>
        </dgm:presLayoutVars>
      </dgm:prSet>
      <dgm:spPr/>
      <dgm:t>
        <a:bodyPr/>
        <a:lstStyle/>
        <a:p>
          <a:endParaRPr kumimoji="1" lang="ja-JP" altLang="en-US"/>
        </a:p>
      </dgm:t>
    </dgm:pt>
    <dgm:pt modelId="{7BEDB086-7893-42D6-9D22-88D3446585F7}" type="pres">
      <dgm:prSet presAssocID="{11F8E0E9-ECF1-4595-B335-39A3208B9D65}" presName="arrowWedge1" presStyleLbl="fgSibTrans2D1" presStyleIdx="0" presStyleCnt="3"/>
      <dgm:spPr>
        <a:solidFill>
          <a:srgbClr val="435352"/>
        </a:solidFill>
      </dgm:spPr>
    </dgm:pt>
    <dgm:pt modelId="{273E07EA-BFC5-4696-8C3E-1A81A43645D3}" type="pres">
      <dgm:prSet presAssocID="{50A446EA-5FF0-4517-B5F5-6B6B38D9B776}" presName="arrowWedge2" presStyleLbl="fgSibTrans2D1" presStyleIdx="1" presStyleCnt="3"/>
      <dgm:spPr>
        <a:solidFill>
          <a:srgbClr val="435352"/>
        </a:solidFill>
      </dgm:spPr>
    </dgm:pt>
    <dgm:pt modelId="{D9FE29F4-14FF-4475-8383-09ABA636CEC4}" type="pres">
      <dgm:prSet presAssocID="{3601C93B-F69C-4E28-87ED-D75997CF4D54}" presName="arrowWedge3" presStyleLbl="fgSibTrans2D1" presStyleIdx="2" presStyleCnt="3"/>
      <dgm:spPr>
        <a:solidFill>
          <a:srgbClr val="435352"/>
        </a:solidFill>
      </dgm:spPr>
    </dgm:pt>
  </dgm:ptLst>
  <dgm:cxnLst>
    <dgm:cxn modelId="{A637509A-FF8E-40C4-9087-5D19A4E46A7A}" type="presOf" srcId="{D7B8A13E-51A4-4E28-A42B-03C94519C74E}" destId="{9056EF9E-BFB4-4596-A30B-B7F503ECB63F}" srcOrd="0" destOrd="0" presId="urn:microsoft.com/office/officeart/2005/8/layout/cycle8"/>
    <dgm:cxn modelId="{1E506EC2-AEF5-4929-9FF2-BEAB797127B4}" srcId="{A536CCB0-F79B-4F97-9C53-EE0A62E98809}" destId="{D7B8A13E-51A4-4E28-A42B-03C94519C74E}" srcOrd="1" destOrd="0" parTransId="{CF8322C5-10F0-4878-A6BA-7FE3BFFF6524}" sibTransId="{50A446EA-5FF0-4517-B5F5-6B6B38D9B776}"/>
    <dgm:cxn modelId="{4023CA0D-B0F0-4884-AD23-DA84E972DF2F}" type="presOf" srcId="{8CDCE4A3-80B9-44C3-AC2A-A69644C298AA}" destId="{1B033A5C-F0A3-46BC-A578-05A14818A0EF}" srcOrd="1" destOrd="0" presId="urn:microsoft.com/office/officeart/2005/8/layout/cycle8"/>
    <dgm:cxn modelId="{3EB55580-6F7D-4753-B7DE-6642572DC197}" srcId="{A536CCB0-F79B-4F97-9C53-EE0A62E98809}" destId="{1FEE68C0-E1A7-45CB-9873-FF0C91298A1F}" srcOrd="0" destOrd="0" parTransId="{290E46BB-B231-490D-AE64-245B759B5439}" sibTransId="{11F8E0E9-ECF1-4595-B335-39A3208B9D65}"/>
    <dgm:cxn modelId="{39D9AAA2-57CD-4C7B-BC8B-0DFBE0523DFE}" type="presOf" srcId="{1FEE68C0-E1A7-45CB-9873-FF0C91298A1F}" destId="{02CAFFEF-DCC9-4D0E-A7E5-564A1CD6B8FD}" srcOrd="0" destOrd="0" presId="urn:microsoft.com/office/officeart/2005/8/layout/cycle8"/>
    <dgm:cxn modelId="{79B7E54A-3F77-4B55-9FD2-9B6E3E03C876}" type="presOf" srcId="{1FEE68C0-E1A7-45CB-9873-FF0C91298A1F}" destId="{0775AAF1-D692-4C3F-AFD9-4FF06789BC2F}" srcOrd="1" destOrd="0" presId="urn:microsoft.com/office/officeart/2005/8/layout/cycle8"/>
    <dgm:cxn modelId="{CBBC773E-8E87-4A72-876D-41CFCD381352}" type="presOf" srcId="{D7B8A13E-51A4-4E28-A42B-03C94519C74E}" destId="{40954333-7C6F-431F-B06F-CB03E090F30F}" srcOrd="1" destOrd="0" presId="urn:microsoft.com/office/officeart/2005/8/layout/cycle8"/>
    <dgm:cxn modelId="{B1FEC100-1224-4B5F-BE7D-8F14F8F18538}" type="presOf" srcId="{A536CCB0-F79B-4F97-9C53-EE0A62E98809}" destId="{A5456524-5149-4878-AE77-302CF6712CEF}" srcOrd="0" destOrd="0" presId="urn:microsoft.com/office/officeart/2005/8/layout/cycle8"/>
    <dgm:cxn modelId="{FE83D2CD-82DF-40FF-8D56-37D815063548}" srcId="{A536CCB0-F79B-4F97-9C53-EE0A62E98809}" destId="{8CDCE4A3-80B9-44C3-AC2A-A69644C298AA}" srcOrd="2" destOrd="0" parTransId="{A75AFB78-09CD-4932-AA60-95C99575E7A3}" sibTransId="{3601C93B-F69C-4E28-87ED-D75997CF4D54}"/>
    <dgm:cxn modelId="{CF7BF1E2-6676-462B-982A-E24AF713B406}" type="presOf" srcId="{8CDCE4A3-80B9-44C3-AC2A-A69644C298AA}" destId="{ED628959-9DDB-4711-96BB-33F8BB5EA688}" srcOrd="0" destOrd="0" presId="urn:microsoft.com/office/officeart/2005/8/layout/cycle8"/>
    <dgm:cxn modelId="{60BA8C3D-3BB7-4DC6-A751-0C65460A7204}" type="presParOf" srcId="{A5456524-5149-4878-AE77-302CF6712CEF}" destId="{02CAFFEF-DCC9-4D0E-A7E5-564A1CD6B8FD}" srcOrd="0" destOrd="0" presId="urn:microsoft.com/office/officeart/2005/8/layout/cycle8"/>
    <dgm:cxn modelId="{236979B4-5946-47CF-B7C8-31C8869A2243}" type="presParOf" srcId="{A5456524-5149-4878-AE77-302CF6712CEF}" destId="{B2EBBF94-ABED-477E-89B2-314929D83FF4}" srcOrd="1" destOrd="0" presId="urn:microsoft.com/office/officeart/2005/8/layout/cycle8"/>
    <dgm:cxn modelId="{CB645E83-7FF4-4CE3-A0AD-5B4E10003966}" type="presParOf" srcId="{A5456524-5149-4878-AE77-302CF6712CEF}" destId="{EE7274A7-B935-49F5-9FB2-74B80DAF2CA6}" srcOrd="2" destOrd="0" presId="urn:microsoft.com/office/officeart/2005/8/layout/cycle8"/>
    <dgm:cxn modelId="{F3F7F7B2-5D15-444B-B150-576C39D2D288}" type="presParOf" srcId="{A5456524-5149-4878-AE77-302CF6712CEF}" destId="{0775AAF1-D692-4C3F-AFD9-4FF06789BC2F}" srcOrd="3" destOrd="0" presId="urn:microsoft.com/office/officeart/2005/8/layout/cycle8"/>
    <dgm:cxn modelId="{F053ECED-95AA-4B8A-8F35-2EBEBDDACF71}" type="presParOf" srcId="{A5456524-5149-4878-AE77-302CF6712CEF}" destId="{9056EF9E-BFB4-4596-A30B-B7F503ECB63F}" srcOrd="4" destOrd="0" presId="urn:microsoft.com/office/officeart/2005/8/layout/cycle8"/>
    <dgm:cxn modelId="{56258E24-40BF-4EA6-8F0D-1E2F119D45C5}" type="presParOf" srcId="{A5456524-5149-4878-AE77-302CF6712CEF}" destId="{56304126-AA5E-4618-B67A-5998FBBB5513}" srcOrd="5" destOrd="0" presId="urn:microsoft.com/office/officeart/2005/8/layout/cycle8"/>
    <dgm:cxn modelId="{6F62069B-F394-41E1-8A92-096504397CBA}" type="presParOf" srcId="{A5456524-5149-4878-AE77-302CF6712CEF}" destId="{CEA10D3E-D443-4DD8-8241-042762593547}" srcOrd="6" destOrd="0" presId="urn:microsoft.com/office/officeart/2005/8/layout/cycle8"/>
    <dgm:cxn modelId="{E20144CA-0ED4-40FB-AAFD-4090A4CDE36D}" type="presParOf" srcId="{A5456524-5149-4878-AE77-302CF6712CEF}" destId="{40954333-7C6F-431F-B06F-CB03E090F30F}" srcOrd="7" destOrd="0" presId="urn:microsoft.com/office/officeart/2005/8/layout/cycle8"/>
    <dgm:cxn modelId="{215346EE-CFFD-4DD4-A84E-BC4E6DFBAE53}" type="presParOf" srcId="{A5456524-5149-4878-AE77-302CF6712CEF}" destId="{ED628959-9DDB-4711-96BB-33F8BB5EA688}" srcOrd="8" destOrd="0" presId="urn:microsoft.com/office/officeart/2005/8/layout/cycle8"/>
    <dgm:cxn modelId="{9DE2665A-D3CA-46FF-8457-95A15415420A}" type="presParOf" srcId="{A5456524-5149-4878-AE77-302CF6712CEF}" destId="{6EACA972-748E-4904-ABF9-C62EF009A088}" srcOrd="9" destOrd="0" presId="urn:microsoft.com/office/officeart/2005/8/layout/cycle8"/>
    <dgm:cxn modelId="{0BD2C851-9150-4159-9583-95B32C5D0672}" type="presParOf" srcId="{A5456524-5149-4878-AE77-302CF6712CEF}" destId="{4CFD3111-B3E9-4BAB-B3AE-8623029AA3F1}" srcOrd="10" destOrd="0" presId="urn:microsoft.com/office/officeart/2005/8/layout/cycle8"/>
    <dgm:cxn modelId="{BD75FC35-D15B-4567-A3D7-EBA0E4FF7FAF}" type="presParOf" srcId="{A5456524-5149-4878-AE77-302CF6712CEF}" destId="{1B033A5C-F0A3-46BC-A578-05A14818A0EF}" srcOrd="11" destOrd="0" presId="urn:microsoft.com/office/officeart/2005/8/layout/cycle8"/>
    <dgm:cxn modelId="{96925C21-F16F-4637-8ADE-1C7F247128D9}" type="presParOf" srcId="{A5456524-5149-4878-AE77-302CF6712CEF}" destId="{7BEDB086-7893-42D6-9D22-88D3446585F7}" srcOrd="12" destOrd="0" presId="urn:microsoft.com/office/officeart/2005/8/layout/cycle8"/>
    <dgm:cxn modelId="{AAB8FE2A-2D25-48B5-8FDF-FD16D60D1B07}" type="presParOf" srcId="{A5456524-5149-4878-AE77-302CF6712CEF}" destId="{273E07EA-BFC5-4696-8C3E-1A81A43645D3}" srcOrd="13" destOrd="0" presId="urn:microsoft.com/office/officeart/2005/8/layout/cycle8"/>
    <dgm:cxn modelId="{5DA0DB50-E8E6-46B0-8D7D-C7AE8AB7916D}" type="presParOf" srcId="{A5456524-5149-4878-AE77-302CF6712CEF}" destId="{D9FE29F4-14FF-4475-8383-09ABA636CEC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AFFEF-DCC9-4D0E-A7E5-564A1CD6B8FD}">
      <dsp:nvSpPr>
        <dsp:cNvPr id="0" name=""/>
        <dsp:cNvSpPr/>
      </dsp:nvSpPr>
      <dsp:spPr>
        <a:xfrm>
          <a:off x="1555018" y="278959"/>
          <a:ext cx="3605008" cy="3605008"/>
        </a:xfrm>
        <a:prstGeom prst="pie">
          <a:avLst>
            <a:gd name="adj1" fmla="val 16200000"/>
            <a:gd name="adj2" fmla="val 1800000"/>
          </a:avLst>
        </a:prstGeom>
        <a:solidFill>
          <a:srgbClr val="E73A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職業講習・グループワーク</a:t>
          </a:r>
          <a:br>
            <a:rPr kumimoji="1" lang="ja-JP" altLang="en-US" sz="1800" kern="1200" dirty="0" smtClean="0"/>
          </a:br>
          <a:endParaRPr kumimoji="1" lang="ja-JP" altLang="en-US" sz="1600" kern="1200" dirty="0"/>
        </a:p>
      </dsp:txBody>
      <dsp:txXfrm>
        <a:off x="3454944" y="1042877"/>
        <a:ext cx="1287503" cy="1072919"/>
      </dsp:txXfrm>
    </dsp:sp>
    <dsp:sp modelId="{9056EF9E-BFB4-4596-A30B-B7F503ECB63F}">
      <dsp:nvSpPr>
        <dsp:cNvPr id="0" name=""/>
        <dsp:cNvSpPr/>
      </dsp:nvSpPr>
      <dsp:spPr>
        <a:xfrm>
          <a:off x="1480772" y="407709"/>
          <a:ext cx="3605008" cy="3605008"/>
        </a:xfrm>
        <a:prstGeom prst="pie">
          <a:avLst>
            <a:gd name="adj1" fmla="val 1800000"/>
            <a:gd name="adj2" fmla="val 9000000"/>
          </a:avLst>
        </a:prstGeom>
        <a:solidFill>
          <a:srgbClr val="F6E5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solidFill>
                <a:schemeClr val="tx1"/>
              </a:solidFill>
            </a:rPr>
            <a:t>作業支援</a:t>
          </a:r>
          <a:br>
            <a:rPr kumimoji="1" lang="ja-JP" altLang="en-US" sz="2000" kern="1200" dirty="0" smtClean="0">
              <a:solidFill>
                <a:schemeClr val="tx1"/>
              </a:solidFill>
            </a:rPr>
          </a:br>
          <a:r>
            <a:rPr kumimoji="1" lang="ja-JP" altLang="en-US" sz="2000" kern="1200" dirty="0" smtClean="0">
              <a:solidFill>
                <a:schemeClr val="tx1"/>
              </a:solidFill>
            </a:rPr>
            <a:t>（ＭＷＳ）</a:t>
          </a:r>
          <a:endParaRPr kumimoji="1" lang="ja-JP" altLang="en-US" sz="2000" kern="1200" dirty="0">
            <a:solidFill>
              <a:schemeClr val="tx1"/>
            </a:solidFill>
          </a:endParaRPr>
        </a:p>
      </dsp:txBody>
      <dsp:txXfrm>
        <a:off x="2339108" y="2746673"/>
        <a:ext cx="1931254" cy="944168"/>
      </dsp:txXfrm>
    </dsp:sp>
    <dsp:sp modelId="{ED628959-9DDB-4711-96BB-33F8BB5EA688}">
      <dsp:nvSpPr>
        <dsp:cNvPr id="0" name=""/>
        <dsp:cNvSpPr/>
      </dsp:nvSpPr>
      <dsp:spPr>
        <a:xfrm>
          <a:off x="1406526" y="278959"/>
          <a:ext cx="3605008" cy="3605008"/>
        </a:xfrm>
        <a:prstGeom prst="pie">
          <a:avLst>
            <a:gd name="adj1" fmla="val 9000000"/>
            <a:gd name="adj2" fmla="val 16200000"/>
          </a:avLst>
        </a:prstGeom>
        <a:solidFill>
          <a:srgbClr val="F694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個別相談</a:t>
          </a:r>
          <a:br>
            <a:rPr kumimoji="1" lang="ja-JP" altLang="en-US" sz="2000" kern="1200" dirty="0" smtClean="0"/>
          </a:br>
          <a:r>
            <a:rPr kumimoji="1" lang="ja-JP" altLang="en-US" sz="1800" kern="1200" dirty="0" smtClean="0"/>
            <a:t>（ＭＳＦＡＳ）</a:t>
          </a:r>
          <a:endParaRPr kumimoji="1" lang="ja-JP" altLang="en-US" sz="1800" kern="1200" dirty="0"/>
        </a:p>
      </dsp:txBody>
      <dsp:txXfrm>
        <a:off x="1824106" y="1042877"/>
        <a:ext cx="1287503" cy="1072919"/>
      </dsp:txXfrm>
    </dsp:sp>
    <dsp:sp modelId="{7BEDB086-7893-42D6-9D22-88D3446585F7}">
      <dsp:nvSpPr>
        <dsp:cNvPr id="0" name=""/>
        <dsp:cNvSpPr/>
      </dsp:nvSpPr>
      <dsp:spPr>
        <a:xfrm>
          <a:off x="1332149" y="55791"/>
          <a:ext cx="4051343" cy="4051343"/>
        </a:xfrm>
        <a:prstGeom prst="circularArrow">
          <a:avLst>
            <a:gd name="adj1" fmla="val 5085"/>
            <a:gd name="adj2" fmla="val 327528"/>
            <a:gd name="adj3" fmla="val 1472472"/>
            <a:gd name="adj4" fmla="val 16199432"/>
            <a:gd name="adj5" fmla="val 5932"/>
          </a:avLst>
        </a:prstGeom>
        <a:solidFill>
          <a:srgbClr val="435352"/>
        </a:solidFill>
        <a:ln>
          <a:noFill/>
        </a:ln>
        <a:effectLst/>
      </dsp:spPr>
      <dsp:style>
        <a:lnRef idx="0">
          <a:scrgbClr r="0" g="0" b="0"/>
        </a:lnRef>
        <a:fillRef idx="1">
          <a:scrgbClr r="0" g="0" b="0"/>
        </a:fillRef>
        <a:effectRef idx="0">
          <a:scrgbClr r="0" g="0" b="0"/>
        </a:effectRef>
        <a:fontRef idx="minor">
          <a:schemeClr val="lt1"/>
        </a:fontRef>
      </dsp:style>
    </dsp:sp>
    <dsp:sp modelId="{273E07EA-BFC5-4696-8C3E-1A81A43645D3}">
      <dsp:nvSpPr>
        <dsp:cNvPr id="0" name=""/>
        <dsp:cNvSpPr/>
      </dsp:nvSpPr>
      <dsp:spPr>
        <a:xfrm>
          <a:off x="1257605" y="184314"/>
          <a:ext cx="4051343" cy="4051343"/>
        </a:xfrm>
        <a:prstGeom prst="circularArrow">
          <a:avLst>
            <a:gd name="adj1" fmla="val 5085"/>
            <a:gd name="adj2" fmla="val 327528"/>
            <a:gd name="adj3" fmla="val 8671970"/>
            <a:gd name="adj4" fmla="val 1800502"/>
            <a:gd name="adj5" fmla="val 5932"/>
          </a:avLst>
        </a:prstGeom>
        <a:solidFill>
          <a:srgbClr val="435352"/>
        </a:solidFill>
        <a:ln>
          <a:noFill/>
        </a:ln>
        <a:effectLst/>
      </dsp:spPr>
      <dsp:style>
        <a:lnRef idx="0">
          <a:scrgbClr r="0" g="0" b="0"/>
        </a:lnRef>
        <a:fillRef idx="1">
          <a:scrgbClr r="0" g="0" b="0"/>
        </a:fillRef>
        <a:effectRef idx="0">
          <a:scrgbClr r="0" g="0" b="0"/>
        </a:effectRef>
        <a:fontRef idx="minor">
          <a:schemeClr val="lt1"/>
        </a:fontRef>
      </dsp:style>
    </dsp:sp>
    <dsp:sp modelId="{D9FE29F4-14FF-4475-8383-09ABA636CEC4}">
      <dsp:nvSpPr>
        <dsp:cNvPr id="0" name=""/>
        <dsp:cNvSpPr/>
      </dsp:nvSpPr>
      <dsp:spPr>
        <a:xfrm>
          <a:off x="1183061" y="55791"/>
          <a:ext cx="4051343" cy="4051343"/>
        </a:xfrm>
        <a:prstGeom prst="circularArrow">
          <a:avLst>
            <a:gd name="adj1" fmla="val 5085"/>
            <a:gd name="adj2" fmla="val 327528"/>
            <a:gd name="adj3" fmla="val 15873039"/>
            <a:gd name="adj4" fmla="val 9000000"/>
            <a:gd name="adj5" fmla="val 5932"/>
          </a:avLst>
        </a:prstGeom>
        <a:solidFill>
          <a:srgbClr val="435352"/>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2949575" cy="498475"/>
          </a:xfrm>
          <a:prstGeom prst="rect">
            <a:avLst/>
          </a:prstGeom>
        </p:spPr>
        <p:txBody>
          <a:bodyPr vert="horz" lIns="91420" tIns="45710" rIns="91420" bIns="4571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3" y="9440866"/>
            <a:ext cx="2949575" cy="498475"/>
          </a:xfrm>
          <a:prstGeom prst="rect">
            <a:avLst/>
          </a:prstGeom>
        </p:spPr>
        <p:txBody>
          <a:bodyPr vert="horz" lIns="91420" tIns="45710" rIns="91420" bIns="45710" rtlCol="0" anchor="b"/>
          <a:lstStyle>
            <a:lvl1pPr algn="l">
              <a:defRPr sz="1200"/>
            </a:lvl1pPr>
          </a:lstStyle>
          <a:p>
            <a:endParaRPr kumimoji="1" lang="ja-JP" altLang="en-US"/>
          </a:p>
        </p:txBody>
      </p:sp>
    </p:spTree>
    <p:extLst>
      <p:ext uri="{BB962C8B-B14F-4D97-AF65-F5344CB8AC3E}">
        <p14:creationId xmlns:p14="http://schemas.microsoft.com/office/powerpoint/2010/main" val="2514840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7" cy="498693"/>
          </a:xfrm>
          <a:prstGeom prst="rect">
            <a:avLst/>
          </a:prstGeom>
        </p:spPr>
        <p:txBody>
          <a:bodyPr vert="horz" lIns="91420" tIns="45710" rIns="91420" bIns="4571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7" cy="498693"/>
          </a:xfrm>
          <a:prstGeom prst="rect">
            <a:avLst/>
          </a:prstGeom>
        </p:spPr>
        <p:txBody>
          <a:bodyPr vert="horz" lIns="91420" tIns="45710" rIns="91420" bIns="45710" rtlCol="0"/>
          <a:lstStyle>
            <a:lvl1pPr algn="r">
              <a:defRPr sz="1200"/>
            </a:lvl1pPr>
          </a:lstStyle>
          <a:p>
            <a:fld id="{28B4514D-8AA3-404E-B6C0-F5F9FF87BA3A}" type="datetimeFigureOut">
              <a:rPr kumimoji="1" lang="ja-JP" altLang="en-US" smtClean="0"/>
              <a:t>2022/6/20</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420" tIns="45710" rIns="91420" bIns="45710" rtlCol="0" anchor="ctr"/>
          <a:lstStyle/>
          <a:p>
            <a:endParaRPr lang="ja-JP" altLang="en-US"/>
          </a:p>
        </p:txBody>
      </p:sp>
      <p:sp>
        <p:nvSpPr>
          <p:cNvPr id="5" name="ノート プレースホルダー 4"/>
          <p:cNvSpPr>
            <a:spLocks noGrp="1"/>
          </p:cNvSpPr>
          <p:nvPr>
            <p:ph type="body" sz="quarter" idx="3"/>
          </p:nvPr>
        </p:nvSpPr>
        <p:spPr>
          <a:xfrm>
            <a:off x="680720" y="4783309"/>
            <a:ext cx="5445760" cy="3913614"/>
          </a:xfrm>
          <a:prstGeom prst="rect">
            <a:avLst/>
          </a:prstGeom>
        </p:spPr>
        <p:txBody>
          <a:bodyPr vert="horz" lIns="91420" tIns="45710" rIns="91420" bIns="4571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50"/>
            <a:ext cx="2949787" cy="498691"/>
          </a:xfrm>
          <a:prstGeom prst="rect">
            <a:avLst/>
          </a:prstGeom>
        </p:spPr>
        <p:txBody>
          <a:bodyPr vert="horz" lIns="91420" tIns="45710" rIns="91420" bIns="457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50"/>
            <a:ext cx="2949787" cy="498691"/>
          </a:xfrm>
          <a:prstGeom prst="rect">
            <a:avLst/>
          </a:prstGeom>
        </p:spPr>
        <p:txBody>
          <a:bodyPr vert="horz" lIns="91420" tIns="45710" rIns="91420" bIns="45710" rtlCol="0" anchor="b"/>
          <a:lstStyle>
            <a:lvl1pPr algn="r">
              <a:defRPr sz="1200"/>
            </a:lvl1pPr>
          </a:lstStyle>
          <a:p>
            <a:fld id="{D19DFCED-512C-415A-82EF-5AAF899AD99E}" type="slidenum">
              <a:rPr kumimoji="1" lang="ja-JP" altLang="en-US" smtClean="0"/>
              <a:t>‹#›</a:t>
            </a:fld>
            <a:endParaRPr kumimoji="1" lang="ja-JP" altLang="en-US"/>
          </a:p>
        </p:txBody>
      </p:sp>
    </p:spTree>
    <p:extLst>
      <p:ext uri="{BB962C8B-B14F-4D97-AF65-F5344CB8AC3E}">
        <p14:creationId xmlns:p14="http://schemas.microsoft.com/office/powerpoint/2010/main" val="5453163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19</a:t>
            </a:fld>
            <a:endParaRPr kumimoji="1" lang="ja-JP" altLang="en-US"/>
          </a:p>
        </p:txBody>
      </p:sp>
    </p:spTree>
    <p:extLst>
      <p:ext uri="{BB962C8B-B14F-4D97-AF65-F5344CB8AC3E}">
        <p14:creationId xmlns:p14="http://schemas.microsoft.com/office/powerpoint/2010/main" val="4181118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37</a:t>
            </a:fld>
            <a:endParaRPr kumimoji="1" lang="ja-JP" altLang="en-US"/>
          </a:p>
        </p:txBody>
      </p:sp>
    </p:spTree>
    <p:extLst>
      <p:ext uri="{BB962C8B-B14F-4D97-AF65-F5344CB8AC3E}">
        <p14:creationId xmlns:p14="http://schemas.microsoft.com/office/powerpoint/2010/main" val="423717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40</a:t>
            </a:fld>
            <a:endParaRPr kumimoji="1" lang="ja-JP" altLang="en-US"/>
          </a:p>
        </p:txBody>
      </p:sp>
    </p:spTree>
    <p:extLst>
      <p:ext uri="{BB962C8B-B14F-4D97-AF65-F5344CB8AC3E}">
        <p14:creationId xmlns:p14="http://schemas.microsoft.com/office/powerpoint/2010/main" val="79919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41</a:t>
            </a:fld>
            <a:endParaRPr kumimoji="1" lang="ja-JP" altLang="en-US"/>
          </a:p>
        </p:txBody>
      </p:sp>
    </p:spTree>
    <p:extLst>
      <p:ext uri="{BB962C8B-B14F-4D97-AF65-F5344CB8AC3E}">
        <p14:creationId xmlns:p14="http://schemas.microsoft.com/office/powerpoint/2010/main" val="3080592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42</a:t>
            </a:fld>
            <a:endParaRPr kumimoji="1" lang="ja-JP" altLang="en-US"/>
          </a:p>
        </p:txBody>
      </p:sp>
    </p:spTree>
    <p:extLst>
      <p:ext uri="{BB962C8B-B14F-4D97-AF65-F5344CB8AC3E}">
        <p14:creationId xmlns:p14="http://schemas.microsoft.com/office/powerpoint/2010/main" val="15549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44</a:t>
            </a:fld>
            <a:endParaRPr kumimoji="1" lang="ja-JP" altLang="en-US"/>
          </a:p>
        </p:txBody>
      </p:sp>
    </p:spTree>
    <p:extLst>
      <p:ext uri="{BB962C8B-B14F-4D97-AF65-F5344CB8AC3E}">
        <p14:creationId xmlns:p14="http://schemas.microsoft.com/office/powerpoint/2010/main" val="4184956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45</a:t>
            </a:fld>
            <a:endParaRPr kumimoji="1" lang="ja-JP" altLang="en-US"/>
          </a:p>
        </p:txBody>
      </p:sp>
    </p:spTree>
    <p:extLst>
      <p:ext uri="{BB962C8B-B14F-4D97-AF65-F5344CB8AC3E}">
        <p14:creationId xmlns:p14="http://schemas.microsoft.com/office/powerpoint/2010/main" val="77405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48</a:t>
            </a:fld>
            <a:endParaRPr kumimoji="1" lang="ja-JP" altLang="en-US"/>
          </a:p>
        </p:txBody>
      </p:sp>
    </p:spTree>
    <p:extLst>
      <p:ext uri="{BB962C8B-B14F-4D97-AF65-F5344CB8AC3E}">
        <p14:creationId xmlns:p14="http://schemas.microsoft.com/office/powerpoint/2010/main" val="224726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50</a:t>
            </a:fld>
            <a:endParaRPr kumimoji="1" lang="ja-JP" altLang="en-US"/>
          </a:p>
        </p:txBody>
      </p:sp>
    </p:spTree>
    <p:extLst>
      <p:ext uri="{BB962C8B-B14F-4D97-AF65-F5344CB8AC3E}">
        <p14:creationId xmlns:p14="http://schemas.microsoft.com/office/powerpoint/2010/main" val="139397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51</a:t>
            </a:fld>
            <a:endParaRPr kumimoji="1" lang="ja-JP" altLang="en-US"/>
          </a:p>
        </p:txBody>
      </p:sp>
    </p:spTree>
    <p:extLst>
      <p:ext uri="{BB962C8B-B14F-4D97-AF65-F5344CB8AC3E}">
        <p14:creationId xmlns:p14="http://schemas.microsoft.com/office/powerpoint/2010/main" val="428773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53</a:t>
            </a:fld>
            <a:endParaRPr kumimoji="1" lang="ja-JP" altLang="en-US"/>
          </a:p>
        </p:txBody>
      </p:sp>
    </p:spTree>
    <p:extLst>
      <p:ext uri="{BB962C8B-B14F-4D97-AF65-F5344CB8AC3E}">
        <p14:creationId xmlns:p14="http://schemas.microsoft.com/office/powerpoint/2010/main" val="408939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20</a:t>
            </a:fld>
            <a:endParaRPr kumimoji="1" lang="ja-JP" altLang="en-US"/>
          </a:p>
        </p:txBody>
      </p:sp>
    </p:spTree>
    <p:extLst>
      <p:ext uri="{BB962C8B-B14F-4D97-AF65-F5344CB8AC3E}">
        <p14:creationId xmlns:p14="http://schemas.microsoft.com/office/powerpoint/2010/main" val="94448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56</a:t>
            </a:fld>
            <a:endParaRPr kumimoji="1" lang="ja-JP" altLang="en-US"/>
          </a:p>
        </p:txBody>
      </p:sp>
    </p:spTree>
    <p:extLst>
      <p:ext uri="{BB962C8B-B14F-4D97-AF65-F5344CB8AC3E}">
        <p14:creationId xmlns:p14="http://schemas.microsoft.com/office/powerpoint/2010/main" val="893658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403787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ー 1"/>
          <p:cNvSpPr>
            <a:spLocks noGrp="1" noRot="1" noChangeAspect="1" noTextEdit="1"/>
          </p:cNvSpPr>
          <p:nvPr>
            <p:ph type="sldImg"/>
          </p:nvPr>
        </p:nvSpPr>
        <p:spPr>
          <a:ln/>
        </p:spPr>
      </p:sp>
      <p:sp>
        <p:nvSpPr>
          <p:cNvPr id="205827"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3174797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ー 1"/>
          <p:cNvSpPr>
            <a:spLocks noGrp="1" noRot="1" noChangeAspect="1" noTextEdit="1"/>
          </p:cNvSpPr>
          <p:nvPr>
            <p:ph type="sldImg"/>
          </p:nvPr>
        </p:nvSpPr>
        <p:spPr>
          <a:ln/>
        </p:spPr>
      </p:sp>
      <p:sp>
        <p:nvSpPr>
          <p:cNvPr id="207875"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2572855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p:cNvSpPr>
            <a:spLocks noGrp="1" noRot="1" noChangeAspect="1" noTextEdit="1"/>
          </p:cNvSpPr>
          <p:nvPr>
            <p:ph type="sldImg"/>
          </p:nvPr>
        </p:nvSpPr>
        <p:spPr>
          <a:ln/>
        </p:spPr>
      </p:sp>
      <p:sp>
        <p:nvSpPr>
          <p:cNvPr id="209923"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476742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スライド イメージ プレースホルダー 1"/>
          <p:cNvSpPr>
            <a:spLocks noGrp="1" noRot="1" noChangeAspect="1" noTextEdit="1"/>
          </p:cNvSpPr>
          <p:nvPr>
            <p:ph type="sldImg"/>
          </p:nvPr>
        </p:nvSpPr>
        <p:spPr>
          <a:ln/>
        </p:spPr>
      </p:sp>
      <p:sp>
        <p:nvSpPr>
          <p:cNvPr id="2119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dirty="0">
              <a:latin typeface="Arial" panose="020B0604020202020204" pitchFamily="34" charset="0"/>
            </a:endParaRPr>
          </a:p>
        </p:txBody>
      </p:sp>
    </p:spTree>
    <p:extLst>
      <p:ext uri="{BB962C8B-B14F-4D97-AF65-F5344CB8AC3E}">
        <p14:creationId xmlns:p14="http://schemas.microsoft.com/office/powerpoint/2010/main" val="437187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ー 1"/>
          <p:cNvSpPr>
            <a:spLocks noGrp="1" noRot="1" noChangeAspect="1" noTextEdit="1"/>
          </p:cNvSpPr>
          <p:nvPr>
            <p:ph type="sldImg"/>
          </p:nvPr>
        </p:nvSpPr>
        <p:spPr>
          <a:ln/>
        </p:spPr>
      </p:sp>
      <p:sp>
        <p:nvSpPr>
          <p:cNvPr id="2140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1603005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63</a:t>
            </a:fld>
            <a:endParaRPr kumimoji="1" lang="ja-JP" altLang="en-US"/>
          </a:p>
        </p:txBody>
      </p:sp>
    </p:spTree>
    <p:extLst>
      <p:ext uri="{BB962C8B-B14F-4D97-AF65-F5344CB8AC3E}">
        <p14:creationId xmlns:p14="http://schemas.microsoft.com/office/powerpoint/2010/main" val="1284438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a:ln/>
        </p:spPr>
      </p:sp>
      <p:sp>
        <p:nvSpPr>
          <p:cNvPr id="2160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latin typeface="Arial" panose="020B0604020202020204" pitchFamily="34" charset="0"/>
            </a:endParaRPr>
          </a:p>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1396298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スライド イメージ プレースホルダー 1"/>
          <p:cNvSpPr>
            <a:spLocks noGrp="1" noRot="1" noChangeAspect="1" noTextEdit="1"/>
          </p:cNvSpPr>
          <p:nvPr>
            <p:ph type="sldImg"/>
          </p:nvPr>
        </p:nvSpPr>
        <p:spPr>
          <a:ln/>
        </p:spPr>
      </p:sp>
      <p:sp>
        <p:nvSpPr>
          <p:cNvPr id="218115"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429496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22</a:t>
            </a:fld>
            <a:endParaRPr kumimoji="1" lang="ja-JP" altLang="en-US"/>
          </a:p>
        </p:txBody>
      </p:sp>
    </p:spTree>
    <p:extLst>
      <p:ext uri="{BB962C8B-B14F-4D97-AF65-F5344CB8AC3E}">
        <p14:creationId xmlns:p14="http://schemas.microsoft.com/office/powerpoint/2010/main" val="905504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ー 1"/>
          <p:cNvSpPr>
            <a:spLocks noGrp="1" noRot="1" noChangeAspect="1" noTextEdit="1"/>
          </p:cNvSpPr>
          <p:nvPr>
            <p:ph type="sldImg"/>
          </p:nvPr>
        </p:nvSpPr>
        <p:spPr>
          <a:ln/>
        </p:spPr>
      </p:sp>
      <p:sp>
        <p:nvSpPr>
          <p:cNvPr id="2140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latin typeface="Arial" panose="020B0604020202020204" pitchFamily="34" charset="0"/>
            </a:endParaRPr>
          </a:p>
        </p:txBody>
      </p:sp>
    </p:spTree>
    <p:extLst>
      <p:ext uri="{BB962C8B-B14F-4D97-AF65-F5344CB8AC3E}">
        <p14:creationId xmlns:p14="http://schemas.microsoft.com/office/powerpoint/2010/main" val="384337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68</a:t>
            </a:fld>
            <a:endParaRPr kumimoji="1" lang="ja-JP" altLang="en-US"/>
          </a:p>
        </p:txBody>
      </p:sp>
    </p:spTree>
    <p:extLst>
      <p:ext uri="{BB962C8B-B14F-4D97-AF65-F5344CB8AC3E}">
        <p14:creationId xmlns:p14="http://schemas.microsoft.com/office/powerpoint/2010/main" val="2656137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72</a:t>
            </a:fld>
            <a:endParaRPr kumimoji="1" lang="ja-JP" altLang="en-US"/>
          </a:p>
        </p:txBody>
      </p:sp>
    </p:spTree>
    <p:extLst>
      <p:ext uri="{BB962C8B-B14F-4D97-AF65-F5344CB8AC3E}">
        <p14:creationId xmlns:p14="http://schemas.microsoft.com/office/powerpoint/2010/main" val="1538902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ー 1"/>
          <p:cNvSpPr>
            <a:spLocks noGrp="1" noRot="1" noChangeAspect="1" noTextEdit="1"/>
          </p:cNvSpPr>
          <p:nvPr>
            <p:ph type="sldImg"/>
          </p:nvPr>
        </p:nvSpPr>
        <p:spPr>
          <a:ln/>
        </p:spPr>
      </p:sp>
      <p:sp>
        <p:nvSpPr>
          <p:cNvPr id="1525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1525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790" indent="-285688">
              <a:defRPr kumimoji="1">
                <a:solidFill>
                  <a:schemeClr val="tx1"/>
                </a:solidFill>
                <a:latin typeface="Arial" panose="020B0604020202020204" pitchFamily="34" charset="0"/>
                <a:ea typeface="ＭＳ Ｐゴシック" panose="020B0600070205080204" pitchFamily="50" charset="-128"/>
              </a:defRPr>
            </a:lvl2pPr>
            <a:lvl3pPr marL="1142755" indent="-228552">
              <a:defRPr kumimoji="1">
                <a:solidFill>
                  <a:schemeClr val="tx1"/>
                </a:solidFill>
                <a:latin typeface="Arial" panose="020B0604020202020204" pitchFamily="34" charset="0"/>
                <a:ea typeface="ＭＳ Ｐゴシック" panose="020B0600070205080204" pitchFamily="50" charset="-128"/>
              </a:defRPr>
            </a:lvl3pPr>
            <a:lvl4pPr marL="1599856" indent="-228552">
              <a:defRPr kumimoji="1">
                <a:solidFill>
                  <a:schemeClr val="tx1"/>
                </a:solidFill>
                <a:latin typeface="Arial" panose="020B0604020202020204" pitchFamily="34" charset="0"/>
                <a:ea typeface="ＭＳ Ｐゴシック" panose="020B0600070205080204" pitchFamily="50" charset="-128"/>
              </a:defRPr>
            </a:lvl4pPr>
            <a:lvl5pPr marL="2056958" indent="-228552">
              <a:defRPr kumimoji="1">
                <a:solidFill>
                  <a:schemeClr val="tx1"/>
                </a:solidFill>
                <a:latin typeface="Arial" panose="020B0604020202020204" pitchFamily="34" charset="0"/>
                <a:ea typeface="ＭＳ Ｐゴシック" panose="020B0600070205080204" pitchFamily="50" charset="-128"/>
              </a:defRPr>
            </a:lvl5pPr>
            <a:lvl6pPr marL="2514060" indent="-228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163" indent="-228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8265" indent="-228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5366" indent="-22855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BA76876-9DAF-400D-BC33-CB8060A619EE}" type="slidenum">
              <a:rPr lang="en-US" altLang="ja-JP" smtClean="0"/>
              <a:pPr/>
              <a:t>74</a:t>
            </a:fld>
            <a:endParaRPr lang="en-US" altLang="ja-JP" smtClean="0"/>
          </a:p>
        </p:txBody>
      </p:sp>
    </p:spTree>
    <p:extLst>
      <p:ext uri="{BB962C8B-B14F-4D97-AF65-F5344CB8AC3E}">
        <p14:creationId xmlns:p14="http://schemas.microsoft.com/office/powerpoint/2010/main" val="681195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75</a:t>
            </a:fld>
            <a:endParaRPr kumimoji="1" lang="ja-JP" altLang="en-US"/>
          </a:p>
        </p:txBody>
      </p:sp>
    </p:spTree>
    <p:extLst>
      <p:ext uri="{BB962C8B-B14F-4D97-AF65-F5344CB8AC3E}">
        <p14:creationId xmlns:p14="http://schemas.microsoft.com/office/powerpoint/2010/main" val="3283305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76</a:t>
            </a:fld>
            <a:endParaRPr kumimoji="1" lang="ja-JP" altLang="en-US"/>
          </a:p>
        </p:txBody>
      </p:sp>
    </p:spTree>
    <p:extLst>
      <p:ext uri="{BB962C8B-B14F-4D97-AF65-F5344CB8AC3E}">
        <p14:creationId xmlns:p14="http://schemas.microsoft.com/office/powerpoint/2010/main" val="1949698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77</a:t>
            </a:fld>
            <a:endParaRPr kumimoji="1" lang="ja-JP" altLang="en-US"/>
          </a:p>
        </p:txBody>
      </p:sp>
    </p:spTree>
    <p:extLst>
      <p:ext uri="{BB962C8B-B14F-4D97-AF65-F5344CB8AC3E}">
        <p14:creationId xmlns:p14="http://schemas.microsoft.com/office/powerpoint/2010/main" val="1537375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79</a:t>
            </a:fld>
            <a:endParaRPr kumimoji="1" lang="ja-JP" altLang="en-US"/>
          </a:p>
        </p:txBody>
      </p:sp>
    </p:spTree>
    <p:extLst>
      <p:ext uri="{BB962C8B-B14F-4D97-AF65-F5344CB8AC3E}">
        <p14:creationId xmlns:p14="http://schemas.microsoft.com/office/powerpoint/2010/main" val="2415747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80</a:t>
            </a:fld>
            <a:endParaRPr kumimoji="1" lang="ja-JP" altLang="en-US"/>
          </a:p>
        </p:txBody>
      </p:sp>
    </p:spTree>
    <p:extLst>
      <p:ext uri="{BB962C8B-B14F-4D97-AF65-F5344CB8AC3E}">
        <p14:creationId xmlns:p14="http://schemas.microsoft.com/office/powerpoint/2010/main" val="600440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81</a:t>
            </a:fld>
            <a:endParaRPr kumimoji="1" lang="ja-JP" altLang="en-US"/>
          </a:p>
        </p:txBody>
      </p:sp>
    </p:spTree>
    <p:extLst>
      <p:ext uri="{BB962C8B-B14F-4D97-AF65-F5344CB8AC3E}">
        <p14:creationId xmlns:p14="http://schemas.microsoft.com/office/powerpoint/2010/main" val="219273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23</a:t>
            </a:fld>
            <a:endParaRPr kumimoji="1" lang="ja-JP" altLang="en-US"/>
          </a:p>
        </p:txBody>
      </p:sp>
    </p:spTree>
    <p:extLst>
      <p:ext uri="{BB962C8B-B14F-4D97-AF65-F5344CB8AC3E}">
        <p14:creationId xmlns:p14="http://schemas.microsoft.com/office/powerpoint/2010/main" val="1897114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82</a:t>
            </a:fld>
            <a:endParaRPr kumimoji="1" lang="ja-JP" altLang="en-US"/>
          </a:p>
        </p:txBody>
      </p:sp>
    </p:spTree>
    <p:extLst>
      <p:ext uri="{BB962C8B-B14F-4D97-AF65-F5344CB8AC3E}">
        <p14:creationId xmlns:p14="http://schemas.microsoft.com/office/powerpoint/2010/main" val="2954135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83</a:t>
            </a:fld>
            <a:endParaRPr kumimoji="1" lang="ja-JP" altLang="en-US"/>
          </a:p>
        </p:txBody>
      </p:sp>
    </p:spTree>
    <p:extLst>
      <p:ext uri="{BB962C8B-B14F-4D97-AF65-F5344CB8AC3E}">
        <p14:creationId xmlns:p14="http://schemas.microsoft.com/office/powerpoint/2010/main" val="3391770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84</a:t>
            </a:fld>
            <a:endParaRPr kumimoji="1" lang="ja-JP" altLang="en-US"/>
          </a:p>
        </p:txBody>
      </p:sp>
    </p:spTree>
    <p:extLst>
      <p:ext uri="{BB962C8B-B14F-4D97-AF65-F5344CB8AC3E}">
        <p14:creationId xmlns:p14="http://schemas.microsoft.com/office/powerpoint/2010/main" val="2025516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85</a:t>
            </a:fld>
            <a:endParaRPr kumimoji="1" lang="ja-JP" altLang="en-US"/>
          </a:p>
        </p:txBody>
      </p:sp>
    </p:spTree>
    <p:extLst>
      <p:ext uri="{BB962C8B-B14F-4D97-AF65-F5344CB8AC3E}">
        <p14:creationId xmlns:p14="http://schemas.microsoft.com/office/powerpoint/2010/main" val="1091349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86</a:t>
            </a:fld>
            <a:endParaRPr kumimoji="1" lang="ja-JP" altLang="en-US"/>
          </a:p>
        </p:txBody>
      </p:sp>
    </p:spTree>
    <p:extLst>
      <p:ext uri="{BB962C8B-B14F-4D97-AF65-F5344CB8AC3E}">
        <p14:creationId xmlns:p14="http://schemas.microsoft.com/office/powerpoint/2010/main" val="3146725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87</a:t>
            </a:fld>
            <a:endParaRPr kumimoji="1" lang="ja-JP" altLang="en-US"/>
          </a:p>
        </p:txBody>
      </p:sp>
    </p:spTree>
    <p:extLst>
      <p:ext uri="{BB962C8B-B14F-4D97-AF65-F5344CB8AC3E}">
        <p14:creationId xmlns:p14="http://schemas.microsoft.com/office/powerpoint/2010/main" val="1108049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88</a:t>
            </a:fld>
            <a:endParaRPr kumimoji="1" lang="ja-JP" altLang="en-US"/>
          </a:p>
        </p:txBody>
      </p:sp>
    </p:spTree>
    <p:extLst>
      <p:ext uri="{BB962C8B-B14F-4D97-AF65-F5344CB8AC3E}">
        <p14:creationId xmlns:p14="http://schemas.microsoft.com/office/powerpoint/2010/main" val="32782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89</a:t>
            </a:fld>
            <a:endParaRPr kumimoji="1" lang="ja-JP" altLang="en-US"/>
          </a:p>
        </p:txBody>
      </p:sp>
    </p:spTree>
    <p:extLst>
      <p:ext uri="{BB962C8B-B14F-4D97-AF65-F5344CB8AC3E}">
        <p14:creationId xmlns:p14="http://schemas.microsoft.com/office/powerpoint/2010/main" val="1086575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90</a:t>
            </a:fld>
            <a:endParaRPr kumimoji="1" lang="ja-JP" altLang="en-US"/>
          </a:p>
        </p:txBody>
      </p:sp>
    </p:spTree>
    <p:extLst>
      <p:ext uri="{BB962C8B-B14F-4D97-AF65-F5344CB8AC3E}">
        <p14:creationId xmlns:p14="http://schemas.microsoft.com/office/powerpoint/2010/main" val="3393518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91</a:t>
            </a:fld>
            <a:endParaRPr kumimoji="1" lang="ja-JP" altLang="en-US"/>
          </a:p>
        </p:txBody>
      </p:sp>
    </p:spTree>
    <p:extLst>
      <p:ext uri="{BB962C8B-B14F-4D97-AF65-F5344CB8AC3E}">
        <p14:creationId xmlns:p14="http://schemas.microsoft.com/office/powerpoint/2010/main" val="277507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24</a:t>
            </a:fld>
            <a:endParaRPr kumimoji="1" lang="ja-JP" altLang="en-US"/>
          </a:p>
        </p:txBody>
      </p:sp>
    </p:spTree>
    <p:extLst>
      <p:ext uri="{BB962C8B-B14F-4D97-AF65-F5344CB8AC3E}">
        <p14:creationId xmlns:p14="http://schemas.microsoft.com/office/powerpoint/2010/main" val="3073290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92</a:t>
            </a:fld>
            <a:endParaRPr kumimoji="1" lang="ja-JP" altLang="en-US"/>
          </a:p>
        </p:txBody>
      </p:sp>
    </p:spTree>
    <p:extLst>
      <p:ext uri="{BB962C8B-B14F-4D97-AF65-F5344CB8AC3E}">
        <p14:creationId xmlns:p14="http://schemas.microsoft.com/office/powerpoint/2010/main" val="8332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25</a:t>
            </a:fld>
            <a:endParaRPr kumimoji="1" lang="ja-JP" altLang="en-US"/>
          </a:p>
        </p:txBody>
      </p:sp>
    </p:spTree>
    <p:extLst>
      <p:ext uri="{BB962C8B-B14F-4D97-AF65-F5344CB8AC3E}">
        <p14:creationId xmlns:p14="http://schemas.microsoft.com/office/powerpoint/2010/main" val="311283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30</a:t>
            </a:fld>
            <a:endParaRPr kumimoji="1" lang="ja-JP" altLang="en-US"/>
          </a:p>
        </p:txBody>
      </p:sp>
    </p:spTree>
    <p:extLst>
      <p:ext uri="{BB962C8B-B14F-4D97-AF65-F5344CB8AC3E}">
        <p14:creationId xmlns:p14="http://schemas.microsoft.com/office/powerpoint/2010/main" val="157098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9DFCED-512C-415A-82EF-5AAF899AD99E}" type="slidenum">
              <a:rPr kumimoji="1" lang="ja-JP" altLang="en-US" smtClean="0"/>
              <a:t>32</a:t>
            </a:fld>
            <a:endParaRPr kumimoji="1" lang="ja-JP" altLang="en-US"/>
          </a:p>
        </p:txBody>
      </p:sp>
    </p:spTree>
    <p:extLst>
      <p:ext uri="{BB962C8B-B14F-4D97-AF65-F5344CB8AC3E}">
        <p14:creationId xmlns:p14="http://schemas.microsoft.com/office/powerpoint/2010/main" val="227209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9325" y="1350963"/>
            <a:ext cx="4859338" cy="36464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A7E2CE-E195-4610-930D-9A823CDE07BA}" type="slidenum">
              <a:rPr kumimoji="1" lang="ja-JP" altLang="en-US" smtClean="0"/>
              <a:pPr/>
              <a:t>36</a:t>
            </a:fld>
            <a:endParaRPr kumimoji="1" lang="ja-JP" altLang="en-US"/>
          </a:p>
        </p:txBody>
      </p:sp>
    </p:spTree>
    <p:extLst>
      <p:ext uri="{BB962C8B-B14F-4D97-AF65-F5344CB8AC3E}">
        <p14:creationId xmlns:p14="http://schemas.microsoft.com/office/powerpoint/2010/main" val="213953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28173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43470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53591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51864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400318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283264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3435284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2006872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366438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268320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33DC232-E38D-415A-8F16-C8BFABE13B6A}" type="datetimeFigureOut">
              <a:rPr kumimoji="1" lang="ja-JP" altLang="en-US" smtClean="0"/>
              <a:t>2022/6/20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361193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DC232-E38D-415A-8F16-C8BFABE13B6A}" type="datetimeFigureOut">
              <a:rPr kumimoji="1" lang="ja-JP" altLang="en-US" smtClean="0"/>
              <a:t>2022/6/20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3BAB0-7E18-4DA6-A0CD-7ED713455E25}" type="slidenum">
              <a:rPr kumimoji="1" lang="ja-JP" altLang="en-US" smtClean="0"/>
              <a:t>‹#›</a:t>
            </a:fld>
            <a:endParaRPr kumimoji="1" lang="ja-JP" altLang="en-US"/>
          </a:p>
        </p:txBody>
      </p:sp>
    </p:spTree>
    <p:extLst>
      <p:ext uri="{BB962C8B-B14F-4D97-AF65-F5344CB8AC3E}">
        <p14:creationId xmlns:p14="http://schemas.microsoft.com/office/powerpoint/2010/main" val="1433467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7.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8.e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9.emf"/><Relationship Id="rId4" Type="http://schemas.openxmlformats.org/officeDocument/2006/relationships/oleObject" Target="../embeddings/oleObject4.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定番です"/>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80" y="0"/>
            <a:ext cx="9136621" cy="6858000"/>
          </a:xfrm>
          <a:prstGeom prst="rect">
            <a:avLst/>
          </a:prstGeom>
          <a:solidFill>
            <a:schemeClr val="accent3"/>
          </a:solidFill>
          <a:ln>
            <a:noFill/>
          </a:ln>
          <a:extLst/>
        </p:spPr>
      </p:pic>
      <p:sp>
        <p:nvSpPr>
          <p:cNvPr id="2" name="タイトル 1"/>
          <p:cNvSpPr>
            <a:spLocks noGrp="1"/>
          </p:cNvSpPr>
          <p:nvPr>
            <p:ph type="ctrTitle"/>
          </p:nvPr>
        </p:nvSpPr>
        <p:spPr bwMode="white">
          <a:xfrm>
            <a:off x="123825" y="3111769"/>
            <a:ext cx="9020175" cy="1790700"/>
          </a:xfrm>
        </p:spPr>
        <p:txBody>
          <a:bodyPr>
            <a:normAutofit fontScale="90000"/>
          </a:bodyPr>
          <a:lstStyle/>
          <a:p>
            <a:r>
              <a:rPr lang="ja-JP" altLang="en-US" sz="5400" b="1" dirty="0">
                <a:solidFill>
                  <a:schemeClr val="bg1"/>
                </a:solidFill>
                <a:latin typeface="メイリオ" panose="020B0604030504040204" pitchFamily="50" charset="-128"/>
                <a:ea typeface="メイリオ" panose="020B0604030504040204" pitchFamily="50" charset="-128"/>
              </a:rPr>
              <a:t>トータルパッケージ</a:t>
            </a:r>
            <a:br>
              <a:rPr lang="ja-JP" altLang="en-US" sz="5400" b="1" dirty="0">
                <a:solidFill>
                  <a:schemeClr val="bg1"/>
                </a:solidFill>
                <a:latin typeface="メイリオ" panose="020B0604030504040204" pitchFamily="50" charset="-128"/>
                <a:ea typeface="メイリオ" panose="020B0604030504040204" pitchFamily="50" charset="-128"/>
              </a:rPr>
            </a:br>
            <a:r>
              <a:rPr lang="ja-JP" altLang="en-US" sz="5400" b="1" dirty="0">
                <a:solidFill>
                  <a:srgbClr val="F47C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活用</a:t>
            </a:r>
            <a:r>
              <a:rPr kumimoji="1" lang="ja-JP" altLang="en-US" b="1" dirty="0" smtClean="0">
                <a:solidFill>
                  <a:schemeClr val="bg1"/>
                </a:solidFill>
                <a:latin typeface="メイリオ" panose="020B0604030504040204" pitchFamily="50" charset="-128"/>
                <a:ea typeface="メイリオ" panose="020B0604030504040204" pitchFamily="50" charset="-128"/>
              </a:rPr>
              <a:t>セミナー</a:t>
            </a:r>
            <a:r>
              <a:rPr kumimoji="1" lang="en-US" altLang="ja-JP" b="1" dirty="0" smtClean="0">
                <a:solidFill>
                  <a:schemeClr val="bg1"/>
                </a:solidFill>
                <a:latin typeface="メイリオ" panose="020B0604030504040204" pitchFamily="50" charset="-128"/>
                <a:ea typeface="メイリオ" panose="020B0604030504040204" pitchFamily="50" charset="-128"/>
              </a:rPr>
              <a:t/>
            </a:r>
            <a:br>
              <a:rPr kumimoji="1" lang="en-US" altLang="ja-JP" b="1" dirty="0" smtClean="0">
                <a:solidFill>
                  <a:schemeClr val="bg1"/>
                </a:solidFill>
                <a:latin typeface="メイリオ" panose="020B0604030504040204" pitchFamily="50" charset="-128"/>
                <a:ea typeface="メイリオ" panose="020B0604030504040204" pitchFamily="50" charset="-128"/>
              </a:rPr>
            </a:br>
            <a:r>
              <a:rPr lang="en-US" altLang="ja-JP" b="1" dirty="0">
                <a:solidFill>
                  <a:schemeClr val="bg1"/>
                </a:solidFill>
                <a:latin typeface="メイリオ" panose="020B0604030504040204" pitchFamily="50" charset="-128"/>
                <a:ea typeface="メイリオ" panose="020B0604030504040204" pitchFamily="50" charset="-128"/>
              </a:rPr>
              <a:t/>
            </a:r>
            <a:br>
              <a:rPr lang="en-US" altLang="ja-JP" b="1" dirty="0">
                <a:solidFill>
                  <a:schemeClr val="bg1"/>
                </a:solidFill>
                <a:latin typeface="メイリオ" panose="020B0604030504040204" pitchFamily="50" charset="-128"/>
                <a:ea typeface="メイリオ" panose="020B0604030504040204" pitchFamily="50" charset="-128"/>
              </a:rPr>
            </a:br>
            <a:r>
              <a:rPr lang="ja-JP" altLang="en-US" sz="5300" b="1" dirty="0" smtClean="0">
                <a:solidFill>
                  <a:schemeClr val="bg1"/>
                </a:solidFill>
                <a:latin typeface="メイリオ" panose="020B0604030504040204" pitchFamily="50" charset="-128"/>
                <a:ea typeface="メイリオ" panose="020B0604030504040204" pitchFamily="50" charset="-128"/>
              </a:rPr>
              <a:t>第２回　作業訓練</a:t>
            </a:r>
            <a:endParaRPr kumimoji="1" lang="ja-JP" altLang="en-US" sz="5300" b="1" dirty="0">
              <a:solidFill>
                <a:schemeClr val="bg1"/>
              </a:solidFill>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bwMode="white">
          <a:xfrm>
            <a:off x="123825" y="6059665"/>
            <a:ext cx="4854845" cy="422348"/>
          </a:xfrm>
        </p:spPr>
        <p:txBody>
          <a:bodyPr>
            <a:normAutofit fontScale="77500" lnSpcReduction="20000"/>
          </a:bodyPr>
          <a:lstStyle/>
          <a:p>
            <a:pPr algn="l"/>
            <a:r>
              <a:rPr kumimoji="1" lang="ja-JP" altLang="en-US" b="1" dirty="0" smtClean="0">
                <a:solidFill>
                  <a:schemeClr val="bg1"/>
                </a:solidFill>
                <a:latin typeface="メイリオ" panose="020B0604030504040204" pitchFamily="50" charset="-128"/>
                <a:ea typeface="メイリオ" panose="020B0604030504040204" pitchFamily="50" charset="-128"/>
              </a:rPr>
              <a:t>障害者職業総合センター　障害者支援部門</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86243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7257"/>
            <a:ext cx="9144000" cy="6858000"/>
          </a:xfrm>
          <a:prstGeom prst="rect">
            <a:avLst/>
          </a:prstGeom>
        </p:spPr>
      </p:pic>
      <p:sp>
        <p:nvSpPr>
          <p:cNvPr id="2" name="正方形/長方形 1"/>
          <p:cNvSpPr/>
          <p:nvPr/>
        </p:nvSpPr>
        <p:spPr bwMode="white">
          <a:xfrm>
            <a:off x="499620" y="2040606"/>
            <a:ext cx="8578392" cy="1938992"/>
          </a:xfrm>
          <a:prstGeom prst="rect">
            <a:avLst/>
          </a:prstGeom>
        </p:spPr>
        <p:txBody>
          <a:bodyPr wrap="square">
            <a:spAutoFit/>
          </a:bodyPr>
          <a:lstStyle/>
          <a:p>
            <a:r>
              <a:rPr lang="ja-JP" altLang="en-US"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作業上の特性の現れ方</a:t>
            </a:r>
          </a:p>
          <a:p>
            <a:r>
              <a:rPr lang="ja-JP" altLang="en-US"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作業遂行力の把握</a:t>
            </a:r>
            <a:endParaRPr lang="en-US" altLang="ja-JP"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en-US" altLang="ja-JP" sz="3600" b="1" dirty="0" smtClean="0">
                <a:solidFill>
                  <a:srgbClr val="F6947C"/>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MWS</a:t>
            </a:r>
            <a:r>
              <a:rPr lang="ja-JP" altLang="en-US" sz="3600" b="1" dirty="0" smtClean="0">
                <a:solidFill>
                  <a:srgbClr val="F6947C"/>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訓練版で作業訓練</a:t>
            </a:r>
            <a:r>
              <a:rPr lang="ja-JP" altLang="en-US" sz="36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を行う）</a:t>
            </a:r>
            <a:endPar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 name="テキスト ボックス 2"/>
          <p:cNvSpPr txBox="1"/>
          <p:nvPr/>
        </p:nvSpPr>
        <p:spPr bwMode="white">
          <a:xfrm>
            <a:off x="499620" y="840277"/>
            <a:ext cx="740229" cy="1200329"/>
          </a:xfrm>
          <a:prstGeom prst="rect">
            <a:avLst/>
          </a:prstGeom>
          <a:noFill/>
        </p:spPr>
        <p:txBody>
          <a:bodyPr wrap="square" rtlCol="0">
            <a:spAutoFit/>
          </a:bodyPr>
          <a:lstStyle/>
          <a:p>
            <a:r>
              <a:rPr kumimoji="1" lang="ja-JP" altLang="en-US" sz="7200" b="1" dirty="0" smtClean="0">
                <a:solidFill>
                  <a:srgbClr val="E73A37"/>
                </a:solidFill>
                <a:effectLst>
                  <a:outerShdw blurRad="38100" dist="38100" dir="2700000" algn="tl">
                    <a:srgbClr val="000000">
                      <a:alpha val="43137"/>
                    </a:srgbClr>
                  </a:outerShdw>
                </a:effectLst>
              </a:rPr>
              <a:t>１</a:t>
            </a:r>
            <a:endParaRPr kumimoji="1" lang="ja-JP" altLang="en-US" sz="7200" b="1" dirty="0">
              <a:solidFill>
                <a:srgbClr val="E73A37"/>
              </a:solidFill>
              <a:effectLst>
                <a:outerShdw blurRad="38100" dist="38100" dir="2700000" algn="tl">
                  <a:srgbClr val="000000">
                    <a:alpha val="43137"/>
                  </a:srgbClr>
                </a:outerShdw>
              </a:effectLst>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91376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21"/>
            <a:ext cx="9144000" cy="6694157"/>
          </a:xfrm>
          <a:prstGeom prst="rect">
            <a:avLst/>
          </a:prstGeom>
        </p:spPr>
      </p:pic>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463862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62" y="499622"/>
            <a:ext cx="8296212" cy="6150458"/>
          </a:xfrm>
          <a:prstGeom prst="rect">
            <a:avLst/>
          </a:prstGeom>
        </p:spPr>
      </p:pic>
      <p:sp>
        <p:nvSpPr>
          <p:cNvPr id="3" name="角丸四角形 2"/>
          <p:cNvSpPr/>
          <p:nvPr/>
        </p:nvSpPr>
        <p:spPr>
          <a:xfrm>
            <a:off x="829558" y="2733773"/>
            <a:ext cx="7795967" cy="471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29557" y="2262432"/>
            <a:ext cx="7795967" cy="471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11169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p:cNvGrpSpPr/>
          <p:nvPr/>
        </p:nvGrpSpPr>
        <p:grpSpPr>
          <a:xfrm>
            <a:off x="6567830" y="-4389"/>
            <a:ext cx="2670439" cy="6858000"/>
            <a:chOff x="6567830" y="8674"/>
            <a:chExt cx="2670439" cy="6858000"/>
          </a:xfrm>
        </p:grpSpPr>
        <p:sp>
          <p:nvSpPr>
            <p:cNvPr id="25" name="正方形/長方形 24"/>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正方形/長方形 25"/>
            <p:cNvSpPr/>
            <p:nvPr/>
          </p:nvSpPr>
          <p:spPr>
            <a:xfrm>
              <a:off x="6946378" y="2216792"/>
              <a:ext cx="2253006" cy="646331"/>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latin typeface="メイリオ" panose="020B0604030504040204" pitchFamily="50" charset="-128"/>
                <a:ea typeface="メイリオ" panose="020B0604030504040204" pitchFamily="50" charset="-128"/>
              </a:endParaRPr>
            </a:p>
          </p:txBody>
        </p:sp>
        <p:sp>
          <p:nvSpPr>
            <p:cNvPr id="27" name="正方形/長方形 26"/>
            <p:cNvSpPr/>
            <p:nvPr/>
          </p:nvSpPr>
          <p:spPr>
            <a:xfrm>
              <a:off x="6919273" y="3437674"/>
              <a:ext cx="2215297" cy="646331"/>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latin typeface="メイリオ" panose="020B0604030504040204" pitchFamily="50" charset="-128"/>
                <a:ea typeface="メイリオ" panose="020B0604030504040204" pitchFamily="50" charset="-128"/>
              </a:endParaRPr>
            </a:p>
          </p:txBody>
        </p:sp>
        <p:sp>
          <p:nvSpPr>
            <p:cNvPr id="28" name="正方形/長方形 27"/>
            <p:cNvSpPr/>
            <p:nvPr/>
          </p:nvSpPr>
          <p:spPr>
            <a:xfrm>
              <a:off x="6942841" y="4695256"/>
              <a:ext cx="2295428" cy="646331"/>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29" name="正方形/長方形 28"/>
            <p:cNvSpPr/>
            <p:nvPr/>
          </p:nvSpPr>
          <p:spPr>
            <a:xfrm>
              <a:off x="6942841" y="5975616"/>
              <a:ext cx="2243581" cy="646331"/>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a:t>
              </a:r>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31" name="角丸四角形 30"/>
            <p:cNvSpPr/>
            <p:nvPr/>
          </p:nvSpPr>
          <p:spPr>
            <a:xfrm>
              <a:off x="6750771" y="1036251"/>
              <a:ext cx="2356698" cy="824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6567830" y="1370147"/>
              <a:ext cx="282212" cy="5039704"/>
              <a:chOff x="6567830" y="1370147"/>
              <a:chExt cx="282212" cy="5039704"/>
            </a:xfrm>
          </p:grpSpPr>
          <p:sp>
            <p:nvSpPr>
              <p:cNvPr id="33" name="円/楕円 3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34" name="円/楕円 33"/>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35" name="円/楕円 34"/>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36" name="円/楕円 3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7" name="円/楕円 36"/>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sp>
        <p:nvSpPr>
          <p:cNvPr id="12" name="正方形/長方形 11"/>
          <p:cNvSpPr/>
          <p:nvPr/>
        </p:nvSpPr>
        <p:spPr>
          <a:xfrm>
            <a:off x="0" y="13600"/>
            <a:ext cx="9144000" cy="923902"/>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9" y="2911975"/>
            <a:ext cx="4124325" cy="3771900"/>
          </a:xfrm>
          <a:prstGeom prst="rect">
            <a:avLst/>
          </a:prstGeom>
        </p:spPr>
      </p:pic>
      <p:sp>
        <p:nvSpPr>
          <p:cNvPr id="14" name="テキスト ボックス 13"/>
          <p:cNvSpPr txBox="1"/>
          <p:nvPr/>
        </p:nvSpPr>
        <p:spPr>
          <a:xfrm>
            <a:off x="2224087" y="1882307"/>
            <a:ext cx="1638300" cy="830997"/>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実際の職場でもこんなことに</a:t>
            </a:r>
          </a:p>
          <a:p>
            <a:r>
              <a:rPr kumimoji="1" lang="ja-JP" altLang="en-US" sz="1600" dirty="0" smtClean="0">
                <a:latin typeface="メイリオ" panose="020B0604030504040204" pitchFamily="50" charset="-128"/>
                <a:ea typeface="メイリオ" panose="020B0604030504040204" pitchFamily="50" charset="-128"/>
              </a:rPr>
              <a:t>困るかな？</a:t>
            </a:r>
            <a:endParaRPr kumimoji="1" lang="ja-JP" altLang="en-US" sz="1600" dirty="0">
              <a:latin typeface="メイリオ" panose="020B0604030504040204" pitchFamily="50" charset="-128"/>
              <a:ea typeface="メイリオ" panose="020B0604030504040204" pitchFamily="50" charset="-128"/>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36218" y="1977953"/>
            <a:ext cx="1419225" cy="1592588"/>
          </a:xfrm>
          <a:prstGeom prst="rect">
            <a:avLst/>
          </a:prstGeom>
        </p:spPr>
      </p:pic>
      <p:sp>
        <p:nvSpPr>
          <p:cNvPr id="16" name="円形吹き出し 15"/>
          <p:cNvSpPr/>
          <p:nvPr/>
        </p:nvSpPr>
        <p:spPr>
          <a:xfrm>
            <a:off x="1831181" y="1499071"/>
            <a:ext cx="2162175" cy="1362968"/>
          </a:xfrm>
          <a:prstGeom prst="wedgeEllipseCallout">
            <a:avLst>
              <a:gd name="adj1" fmla="val 71933"/>
              <a:gd name="adj2" fmla="val 8048"/>
            </a:avLst>
          </a:prstGeom>
          <a:noFill/>
          <a:ln>
            <a:solidFill>
              <a:srgbClr val="4D5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853951" y="3912117"/>
            <a:ext cx="2850859" cy="1077218"/>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ＴＰ支援における</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エラーパターンを知るための</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重要キーワード「保続性」について知ろう！</a:t>
            </a:r>
          </a:p>
        </p:txBody>
      </p:sp>
      <p:sp>
        <p:nvSpPr>
          <p:cNvPr id="20" name="正方形/長方形 19"/>
          <p:cNvSpPr/>
          <p:nvPr/>
        </p:nvSpPr>
        <p:spPr>
          <a:xfrm>
            <a:off x="960178" y="246795"/>
            <a:ext cx="7571303"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　</a:t>
            </a:r>
            <a:endParaRPr lang="ja-JP" altLang="en-US" sz="3200" b="1" dirty="0">
              <a:solidFill>
                <a:schemeClr val="bg1"/>
              </a:solidFill>
            </a:endParaRPr>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29652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92816" y="944227"/>
            <a:ext cx="6033155"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利用者が作業中に発生させる</a:t>
            </a:r>
          </a:p>
          <a:p>
            <a:r>
              <a:rPr lang="ja-JP" altLang="en-US" sz="2400" dirty="0" smtClean="0">
                <a:latin typeface="メイリオ" panose="020B0604030504040204" pitchFamily="50" charset="-128"/>
                <a:ea typeface="メイリオ" panose="020B0604030504040204" pitchFamily="50" charset="-128"/>
              </a:rPr>
              <a:t>ミスやエラ－の</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特徴</a:t>
            </a:r>
            <a:r>
              <a:rPr lang="ja-JP" altLang="en-US" sz="2400" dirty="0" smtClean="0">
                <a:solidFill>
                  <a:srgbClr val="FF0000"/>
                </a:solidFill>
                <a:latin typeface="メイリオ" panose="020B0604030504040204" pitchFamily="50" charset="-128"/>
                <a:ea typeface="メイリオ" panose="020B0604030504040204" pitchFamily="50" charset="-128"/>
              </a:rPr>
              <a:t>・</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パターン</a:t>
            </a:r>
            <a:r>
              <a:rPr lang="ja-JP" altLang="en-US" sz="2400" dirty="0" smtClean="0">
                <a:latin typeface="メイリオ" panose="020B0604030504040204" pitchFamily="50" charset="-128"/>
                <a:ea typeface="メイリオ" panose="020B0604030504040204" pitchFamily="50" charset="-128"/>
              </a:rPr>
              <a:t>を把握する</a:t>
            </a:r>
            <a:endParaRPr lang="ja-JP" altLang="en-US" sz="2400"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6946378" y="2216792"/>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19273" y="343767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42841" y="4695256"/>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597561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50771" y="9186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5637" y="17764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1" y="7587"/>
            <a:ext cx="9175882"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sp>
        <p:nvSpPr>
          <p:cNvPr id="25" name="タイトル 1"/>
          <p:cNvSpPr txBox="1">
            <a:spLocks/>
          </p:cNvSpPr>
          <p:nvPr/>
        </p:nvSpPr>
        <p:spPr>
          <a:xfrm>
            <a:off x="-113122" y="2201462"/>
            <a:ext cx="7409468" cy="33813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smtClean="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18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特徴</a:t>
            </a:r>
            <a:r>
              <a:rPr lang="ja-JP" altLang="en-US" sz="1800" dirty="0">
                <a:solidFill>
                  <a:srgbClr val="FF0000"/>
                </a:solidFill>
                <a:latin typeface="メイリオ" panose="020B0604030504040204" pitchFamily="50" charset="-128"/>
                <a:ea typeface="メイリオ" panose="020B0604030504040204" pitchFamily="50" charset="-128"/>
              </a:rPr>
              <a:t>・</a:t>
            </a:r>
            <a:r>
              <a:rPr lang="ja-JP" altLang="en-US" sz="18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パターン</a:t>
            </a:r>
            <a:r>
              <a:rPr lang="ja-JP" altLang="en-US" sz="1800" dirty="0" smtClean="0">
                <a:latin typeface="メイリオ" panose="020B0604030504040204" pitchFamily="50" charset="-128"/>
                <a:ea typeface="メイリオ" panose="020B0604030504040204" pitchFamily="50" charset="-128"/>
              </a:rPr>
              <a:t>の把握にＭＷＳ（訓練版）を活用するメリット</a:t>
            </a:r>
            <a:endParaRPr lang="ja-JP" altLang="en-US" sz="1800" dirty="0">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10671" y="2673230"/>
            <a:ext cx="6761442" cy="1323439"/>
          </a:xfrm>
          <a:prstGeom prst="rect">
            <a:avLst/>
          </a:prstGeom>
          <a:noFill/>
        </p:spPr>
        <p:txBody>
          <a:bodyPr wrap="square" rtlCol="0">
            <a:spAutoFit/>
          </a:bodyPr>
          <a:lstStyle/>
          <a:p>
            <a:r>
              <a:rPr kumimoji="1" lang="ja-JP" altLang="en-US" b="1" dirty="0" smtClean="0">
                <a:latin typeface="メイリオ" panose="020B0604030504040204" pitchFamily="50" charset="-128"/>
                <a:ea typeface="メイリオ" panose="020B0604030504040204" pitchFamily="50" charset="-128"/>
              </a:rPr>
              <a:t>①</a:t>
            </a:r>
            <a:r>
              <a:rPr kumimoji="1" lang="ja-JP" altLang="en-US" b="1" dirty="0" smtClean="0">
                <a:solidFill>
                  <a:srgbClr val="435352"/>
                </a:solidFill>
                <a:latin typeface="メイリオ" panose="020B0604030504040204" pitchFamily="50" charset="-128"/>
                <a:ea typeface="メイリオ" panose="020B0604030504040204" pitchFamily="50" charset="-128"/>
              </a:rPr>
              <a:t>継続的</a:t>
            </a:r>
            <a:r>
              <a:rPr lang="ja-JP" altLang="en-US" b="1" dirty="0">
                <a:solidFill>
                  <a:srgbClr val="435352"/>
                </a:solidFill>
                <a:latin typeface="メイリオ" panose="020B0604030504040204" pitchFamily="50" charset="-128"/>
                <a:ea typeface="メイリオ" panose="020B0604030504040204" pitchFamily="50" charset="-128"/>
              </a:rPr>
              <a:t>な</a:t>
            </a:r>
            <a:r>
              <a:rPr kumimoji="1" lang="ja-JP" altLang="en-US" b="1" dirty="0" smtClean="0">
                <a:solidFill>
                  <a:srgbClr val="435352"/>
                </a:solidFill>
                <a:latin typeface="メイリオ" panose="020B0604030504040204" pitchFamily="50" charset="-128"/>
                <a:ea typeface="メイリオ" panose="020B0604030504040204" pitchFamily="50" charset="-128"/>
              </a:rPr>
              <a:t>作業観察ができる</a:t>
            </a: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観察できる様子（例）</a:t>
            </a:r>
            <a:endParaRPr kumimoji="1" lang="ja-JP" altLang="en-US" sz="1600" dirty="0" smtClean="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〇午後は疲労によりエラーが連続する</a:t>
            </a:r>
          </a:p>
          <a:p>
            <a:r>
              <a:rPr kumimoji="1" lang="ja-JP" altLang="en-US" sz="1400" dirty="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　　　〇作業開始２週目にストレスから不眠が見られるようになった</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〇昼休憩が入ると作業手順を忘れてしまう　　　　　　　　</a:t>
            </a:r>
          </a:p>
        </p:txBody>
      </p:sp>
      <p:sp>
        <p:nvSpPr>
          <p:cNvPr id="28" name="テキスト ボックス 27"/>
          <p:cNvSpPr txBox="1"/>
          <p:nvPr/>
        </p:nvSpPr>
        <p:spPr>
          <a:xfrm>
            <a:off x="14694" y="4018148"/>
            <a:ext cx="6761442" cy="1323439"/>
          </a:xfrm>
          <a:prstGeom prst="rect">
            <a:avLst/>
          </a:prstGeom>
          <a:noFill/>
        </p:spPr>
        <p:txBody>
          <a:bodyPr wrap="square" rtlCol="0">
            <a:spAutoFit/>
          </a:bodyPr>
          <a:lstStyle/>
          <a:p>
            <a:r>
              <a:rPr lang="ja-JP" altLang="en-US" b="1" dirty="0" smtClean="0">
                <a:latin typeface="メイリオ" panose="020B0604030504040204" pitchFamily="50" charset="-128"/>
                <a:ea typeface="メイリオ" panose="020B0604030504040204" pitchFamily="50" charset="-128"/>
              </a:rPr>
              <a:t>②</a:t>
            </a:r>
            <a:r>
              <a:rPr lang="ja-JP" altLang="en-US" b="1" dirty="0" smtClean="0">
                <a:solidFill>
                  <a:srgbClr val="435352"/>
                </a:solidFill>
                <a:latin typeface="メイリオ" panose="020B0604030504040204" pitchFamily="50" charset="-128"/>
                <a:ea typeface="メイリオ" panose="020B0604030504040204" pitchFamily="50" charset="-128"/>
              </a:rPr>
              <a:t>補完手段や対処行動の獲得が確実となる</a:t>
            </a:r>
            <a:endParaRPr kumimoji="1" lang="ja-JP" altLang="en-US" b="1" dirty="0" smtClean="0">
              <a:solidFill>
                <a:srgbClr val="435352"/>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事例</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〇ノート・メモの習慣が身についた</a:t>
            </a:r>
          </a:p>
          <a:p>
            <a:r>
              <a:rPr kumimoji="1" lang="ja-JP" altLang="en-US" sz="1400" dirty="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　　　〇疲労への対処行動として、３０分作業ごとに休憩する</a:t>
            </a:r>
            <a:r>
              <a:rPr lang="ja-JP" altLang="en-US" sz="1400" dirty="0" smtClean="0">
                <a:latin typeface="メイリオ" panose="020B0604030504040204" pitchFamily="50" charset="-128"/>
                <a:ea typeface="メイリオ" panose="020B0604030504040204" pitchFamily="50" charset="-128"/>
              </a:rPr>
              <a:t>ようにな</a:t>
            </a:r>
            <a:r>
              <a:rPr lang="ja-JP" altLang="en-US" sz="1400" dirty="0">
                <a:latin typeface="メイリオ" panose="020B0604030504040204" pitchFamily="50" charset="-128"/>
                <a:ea typeface="メイリオ" panose="020B0604030504040204" pitchFamily="50" charset="-128"/>
              </a:rPr>
              <a:t>った</a:t>
            </a:r>
            <a:endParaRPr kumimoji="1" lang="ja-JP" altLang="en-US" sz="1400" dirty="0" smtClean="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〇レベル５でも作業後にチェックすることでエラーの数が減った</a:t>
            </a:r>
            <a:endParaRPr kumimoji="1" lang="ja-JP" altLang="en-US" sz="1400" dirty="0" smtClean="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22615" y="5490353"/>
            <a:ext cx="6761442" cy="1323439"/>
          </a:xfrm>
          <a:prstGeom prst="rect">
            <a:avLst/>
          </a:prstGeom>
          <a:noFill/>
        </p:spPr>
        <p:txBody>
          <a:bodyPr wrap="square" rtlCol="0">
            <a:spAutoFit/>
          </a:bodyPr>
          <a:lstStyle/>
          <a:p>
            <a:r>
              <a:rPr lang="ja-JP" altLang="en-US" b="1" dirty="0" smtClean="0">
                <a:latin typeface="メイリオ" panose="020B0604030504040204" pitchFamily="50" charset="-128"/>
                <a:ea typeface="メイリオ" panose="020B0604030504040204" pitchFamily="50" charset="-128"/>
              </a:rPr>
              <a:t>③</a:t>
            </a:r>
            <a:r>
              <a:rPr lang="ja-JP" altLang="en-US" b="1" dirty="0" smtClean="0">
                <a:solidFill>
                  <a:srgbClr val="435352"/>
                </a:solidFill>
                <a:latin typeface="メイリオ" panose="020B0604030504040204" pitchFamily="50" charset="-128"/>
                <a:ea typeface="メイリオ" panose="020B0604030504040204" pitchFamily="50" charset="-128"/>
              </a:rPr>
              <a:t>段階的な支援が可能</a:t>
            </a:r>
            <a:endParaRPr kumimoji="1" lang="ja-JP" altLang="en-US" b="1" dirty="0" smtClean="0">
              <a:solidFill>
                <a:srgbClr val="435352"/>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事例</a:t>
            </a: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〇午前中のみの作業時間が、訓練終了前は１６：００までとなった</a:t>
            </a:r>
          </a:p>
          <a:p>
            <a:r>
              <a:rPr kumimoji="1" lang="ja-JP" altLang="en-US" sz="1400" dirty="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　　　〇疲労への対処行動として、３０分作業ごとに休憩する</a:t>
            </a:r>
            <a:r>
              <a:rPr lang="ja-JP" altLang="en-US" sz="1400" dirty="0" smtClean="0">
                <a:latin typeface="メイリオ" panose="020B0604030504040204" pitchFamily="50" charset="-128"/>
                <a:ea typeface="メイリオ" panose="020B0604030504040204" pitchFamily="50" charset="-128"/>
              </a:rPr>
              <a:t>ようになった</a:t>
            </a: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〇レベル５でも作業後にチェックすることでエラーの数が減った</a:t>
            </a:r>
            <a:endParaRPr kumimoji="1" lang="ja-JP" altLang="en-US" sz="1400" dirty="0" smtClean="0">
              <a:latin typeface="メイリオ" panose="020B0604030504040204" pitchFamily="50" charset="-128"/>
              <a:ea typeface="メイリオ" panose="020B0604030504040204" pitchFamily="50" charset="-128"/>
            </a:endParaRPr>
          </a:p>
        </p:txBody>
      </p:sp>
      <p:grpSp>
        <p:nvGrpSpPr>
          <p:cNvPr id="4" name="グループ化 3"/>
          <p:cNvGrpSpPr/>
          <p:nvPr/>
        </p:nvGrpSpPr>
        <p:grpSpPr>
          <a:xfrm>
            <a:off x="6567830" y="1370147"/>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48877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946378" y="2216792"/>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19273" y="343767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42841" y="4695256"/>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597561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50771" y="9186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5637" y="17764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1" y="7587"/>
            <a:ext cx="9175882"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grpSp>
        <p:nvGrpSpPr>
          <p:cNvPr id="4" name="グループ化 3"/>
          <p:cNvGrpSpPr/>
          <p:nvPr/>
        </p:nvGrpSpPr>
        <p:grpSpPr>
          <a:xfrm>
            <a:off x="6567830" y="1370147"/>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7" name="Rectangle 2"/>
          <p:cNvSpPr txBox="1">
            <a:spLocks noChangeArrowheads="1"/>
          </p:cNvSpPr>
          <p:nvPr/>
        </p:nvSpPr>
        <p:spPr>
          <a:xfrm>
            <a:off x="438824" y="1055878"/>
            <a:ext cx="6110514" cy="792089"/>
          </a:xfrm>
          <a:prstGeom prst="rect">
            <a:avLst/>
          </a:prstGeom>
          <a:no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latin typeface="メイリオ" panose="020B0604030504040204" pitchFamily="50" charset="-128"/>
                <a:ea typeface="メイリオ" panose="020B0604030504040204" pitchFamily="50" charset="-128"/>
                <a:cs typeface="メイリオ" panose="020B0604030504040204" pitchFamily="50" charset="-128"/>
              </a:rPr>
              <a:t>実際的</a:t>
            </a:r>
            <a:r>
              <a:rPr lang="ja-JP" altLang="en-US" sz="4000" dirty="0" smtClean="0">
                <a:latin typeface="メイリオ" panose="020B0604030504040204" pitchFamily="50" charset="-128"/>
                <a:ea typeface="メイリオ" panose="020B0604030504040204" pitchFamily="50" charset="-128"/>
                <a:cs typeface="メイリオ" panose="020B0604030504040204" pitchFamily="50" charset="-128"/>
              </a:rPr>
              <a:t>な場面の設定</a:t>
            </a:r>
            <a:endParaRPr lang="ja-JP" altLang="en-US" sz="4000" strike="sngStrike"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3"/>
          <p:cNvSpPr txBox="1">
            <a:spLocks noChangeArrowheads="1"/>
          </p:cNvSpPr>
          <p:nvPr/>
        </p:nvSpPr>
        <p:spPr>
          <a:xfrm>
            <a:off x="160425" y="2521669"/>
            <a:ext cx="6344805" cy="41002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ミスや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エラ</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ーの特徴・パターンの把握方法</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実際の職場、あるいは似せながらも統制された作業環境で作業する様子（行動、能力など）を体系的に観察する。</a:t>
            </a:r>
            <a:endParaRPr lang="ja-JP" altLang="en-US" sz="2000" strike="sngStrike"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場面の設定の仕方</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①施設内の作業支援の場面を活用する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方法</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②職場実習など企業の現場を活用する方法</a:t>
            </a:r>
            <a:endParaRPr lang="ja-JP" altLang="en-US" sz="2600" dirty="0"/>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08971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946378" y="2216792"/>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19273" y="343767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42841" y="4695256"/>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597561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50771" y="9186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5637" y="17764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1" y="7587"/>
            <a:ext cx="9175882"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grpSp>
        <p:nvGrpSpPr>
          <p:cNvPr id="4" name="グループ化 3"/>
          <p:cNvGrpSpPr/>
          <p:nvPr/>
        </p:nvGrpSpPr>
        <p:grpSpPr>
          <a:xfrm>
            <a:off x="6567830" y="1370147"/>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5" name="Rectangle 2"/>
          <p:cNvSpPr txBox="1">
            <a:spLocks noChangeArrowheads="1"/>
          </p:cNvSpPr>
          <p:nvPr/>
        </p:nvSpPr>
        <p:spPr>
          <a:xfrm>
            <a:off x="236015" y="2662664"/>
            <a:ext cx="6363630" cy="35125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smtClean="0">
                <a:solidFill>
                  <a:srgbClr val="E73A3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環境統制や介入的な関わりの統制</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400"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smtClean="0">
                <a:solidFill>
                  <a:srgbClr val="E73A3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希望職種でない作業課題の動機付け</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smtClean="0">
                <a:solidFill>
                  <a:srgbClr val="E73A3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アセスメント体制（企業担当者の視点）</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smtClean="0">
                <a:solidFill>
                  <a:srgbClr val="E73A3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利用者の実態を把握するための構造化</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3"/>
          <p:cNvSpPr txBox="1">
            <a:spLocks noChangeArrowheads="1"/>
          </p:cNvSpPr>
          <p:nvPr/>
        </p:nvSpPr>
        <p:spPr>
          <a:xfrm>
            <a:off x="304759" y="935599"/>
            <a:ext cx="7937458" cy="1052513"/>
          </a:xfrm>
          <a:prstGeom prst="rect">
            <a:avLst/>
          </a:prstGeom>
          <a:noFill/>
          <a:ln/>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latin typeface="メイリオ" panose="020B0604030504040204" pitchFamily="50" charset="-128"/>
                <a:ea typeface="メイリオ" panose="020B0604030504040204" pitchFamily="50" charset="-128"/>
              </a:rPr>
              <a:t>ミスや</a:t>
            </a:r>
            <a:r>
              <a:rPr lang="ja-JP" altLang="en-US" sz="2800" dirty="0">
                <a:latin typeface="メイリオ" panose="020B0604030504040204" pitchFamily="50" charset="-128"/>
                <a:ea typeface="メイリオ" panose="020B0604030504040204" pitchFamily="50" charset="-128"/>
              </a:rPr>
              <a:t>エラ</a:t>
            </a:r>
            <a:r>
              <a:rPr lang="ja-JP" altLang="en-US" sz="2800" dirty="0" smtClean="0">
                <a:latin typeface="メイリオ" panose="020B0604030504040204" pitchFamily="50" charset="-128"/>
                <a:ea typeface="メイリオ" panose="020B0604030504040204" pitchFamily="50" charset="-128"/>
              </a:rPr>
              <a:t>ーの特徴・パターンを</a:t>
            </a:r>
            <a:endParaRPr lang="en-US" altLang="ja-JP" sz="2800" dirty="0" smtClean="0">
              <a:latin typeface="メイリオ" panose="020B0604030504040204" pitchFamily="50" charset="-128"/>
              <a:ea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rPr>
              <a:t>把握しようとする際の留意点</a:t>
            </a:r>
            <a:endParaRPr lang="ja-JP" altLang="en-US" sz="2800" dirty="0">
              <a:latin typeface="メイリオ" panose="020B0604030504040204" pitchFamily="50" charset="-128"/>
              <a:ea typeface="メイリオ" panose="020B0604030504040204" pitchFamily="50" charset="-128"/>
            </a:endParaRP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10152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92816" y="944227"/>
            <a:ext cx="6033155"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利用者が作業中に発生させる</a:t>
            </a:r>
          </a:p>
          <a:p>
            <a:r>
              <a:rPr lang="ja-JP" altLang="en-US" sz="2400" dirty="0" smtClean="0">
                <a:latin typeface="メイリオ" panose="020B0604030504040204" pitchFamily="50" charset="-128"/>
                <a:ea typeface="メイリオ" panose="020B0604030504040204" pitchFamily="50" charset="-128"/>
              </a:rPr>
              <a:t>ミスやエラ－の</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特徴</a:t>
            </a:r>
            <a:r>
              <a:rPr lang="ja-JP" altLang="en-US" sz="2400" dirty="0" smtClean="0">
                <a:solidFill>
                  <a:srgbClr val="FF0000"/>
                </a:solidFill>
                <a:latin typeface="メイリオ" panose="020B0604030504040204" pitchFamily="50" charset="-128"/>
                <a:ea typeface="メイリオ" panose="020B0604030504040204" pitchFamily="50" charset="-128"/>
              </a:rPr>
              <a:t>・</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パターン</a:t>
            </a:r>
            <a:r>
              <a:rPr lang="ja-JP" altLang="en-US" sz="2400" dirty="0" smtClean="0">
                <a:latin typeface="メイリオ" panose="020B0604030504040204" pitchFamily="50" charset="-128"/>
                <a:ea typeface="メイリオ" panose="020B0604030504040204" pitchFamily="50" charset="-128"/>
              </a:rPr>
              <a:t>を把握する</a:t>
            </a:r>
            <a:endParaRPr lang="ja-JP" altLang="en-US" sz="2400"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6946378" y="2216792"/>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19273" y="343767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42841" y="4695256"/>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597561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50771" y="9186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5637" y="17764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1" y="7587"/>
            <a:ext cx="9175882"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grpSp>
        <p:nvGrpSpPr>
          <p:cNvPr id="4" name="グループ化 3"/>
          <p:cNvGrpSpPr/>
          <p:nvPr/>
        </p:nvGrpSpPr>
        <p:grpSpPr>
          <a:xfrm>
            <a:off x="6567830" y="1370147"/>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7" name="Rectangle 3"/>
          <p:cNvSpPr txBox="1">
            <a:spLocks noChangeArrowheads="1"/>
          </p:cNvSpPr>
          <p:nvPr/>
        </p:nvSpPr>
        <p:spPr>
          <a:xfrm>
            <a:off x="235636" y="2216792"/>
            <a:ext cx="6342797" cy="4349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把握に当たって、アセスメント場面ではなく、作業</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訓練場面を活用。</a:t>
            </a:r>
          </a:p>
          <a:p>
            <a:pPr marL="0" indent="0">
              <a:buNone/>
            </a:pP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●作業訓練場面での把握の特長</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面接・調査、心理的・生理的検査、ワークサンプルでは十分把握することが難しい・・・</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①集団とのかかわりを把握できる。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②時間的経過に応じた職業的諸特性の変化などを　</a:t>
            </a:r>
          </a:p>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把握できる。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③作業内容などを利用者に合わせて設定できる。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02859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946378" y="2216792"/>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19273" y="343767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42841" y="4695256"/>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597561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50771" y="9186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5637" y="17764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1" y="7587"/>
            <a:ext cx="9175882"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grpSp>
        <p:nvGrpSpPr>
          <p:cNvPr id="4" name="グループ化 3"/>
          <p:cNvGrpSpPr/>
          <p:nvPr/>
        </p:nvGrpSpPr>
        <p:grpSpPr>
          <a:xfrm>
            <a:off x="6567830" y="1370147"/>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5" name="Rectangle 3"/>
          <p:cNvSpPr txBox="1">
            <a:spLocks noChangeArrowheads="1"/>
          </p:cNvSpPr>
          <p:nvPr/>
        </p:nvSpPr>
        <p:spPr>
          <a:xfrm>
            <a:off x="159764" y="2463989"/>
            <a:ext cx="6091222" cy="25385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行動観察は、様々な場面での利用者の行動をありのままに記録して、その職業的諸特性を明らかにする。</a:t>
            </a:r>
          </a:p>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面接・調査や心理的・生理的検査自体が現実そのものでないという限界もある。行動観察はこの限界を補うものである。</a:t>
            </a:r>
          </a:p>
          <a:p>
            <a:pPr marL="0" indent="0">
              <a:buFont typeface="Arial" panose="020B0604020202020204" pitchFamily="34" charse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行動観察を上手に行うことにより、面接・調査や心理的・生理的検査の裏付けとなる資料、あるいはそれらでは得られない貴重な情報を得ることができる。</a:t>
            </a:r>
          </a:p>
          <a:p>
            <a:pPr marL="0" indent="0">
              <a:buFont typeface="Arial" panose="020B0604020202020204" pitchFamily="34" charse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とりわけ、言語表現が十分にできない者などについては、この行動観察による評価が有効である。</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Rectangle 2"/>
          <p:cNvSpPr txBox="1">
            <a:spLocks noChangeArrowheads="1"/>
          </p:cNvSpPr>
          <p:nvPr/>
        </p:nvSpPr>
        <p:spPr>
          <a:xfrm>
            <a:off x="1014985" y="1025044"/>
            <a:ext cx="4673600" cy="792162"/>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latin typeface="メイリオ" panose="020B0604030504040204" pitchFamily="50" charset="-128"/>
                <a:ea typeface="メイリオ" panose="020B0604030504040204" pitchFamily="50" charset="-128"/>
              </a:rPr>
              <a:t>行動観察について</a:t>
            </a:r>
            <a:endParaRPr lang="ja-JP" altLang="en-US" dirty="0">
              <a:latin typeface="メイリオ" panose="020B0604030504040204" pitchFamily="50" charset="-128"/>
              <a:ea typeface="メイリオ" panose="020B0604030504040204" pitchFamily="50" charset="-128"/>
            </a:endParaRPr>
          </a:p>
        </p:txBody>
      </p:sp>
      <p:sp>
        <p:nvSpPr>
          <p:cNvPr id="28" name="正方形/長方形 27"/>
          <p:cNvSpPr/>
          <p:nvPr/>
        </p:nvSpPr>
        <p:spPr>
          <a:xfrm>
            <a:off x="40571" y="2504911"/>
            <a:ext cx="165452" cy="155603"/>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7608" y="3478255"/>
            <a:ext cx="165452" cy="155603"/>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5827" y="4442965"/>
            <a:ext cx="165452" cy="155603"/>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0185" y="5647651"/>
            <a:ext cx="165452" cy="155603"/>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08250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ltGray">
          <a:xfrm>
            <a:off x="322727" y="4589682"/>
            <a:ext cx="1037773" cy="250637"/>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bwMode="ltGray">
          <a:xfrm>
            <a:off x="424618" y="2224317"/>
            <a:ext cx="1415142" cy="250637"/>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724911" y="0"/>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957049" y="2208118"/>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29944" y="3429000"/>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53512" y="4686582"/>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53512" y="5966942"/>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22876" y="1062898"/>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61442" y="910009"/>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46308" y="1767781"/>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0" y="-1087"/>
            <a:ext cx="9175882"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14367" y="95805"/>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grpSp>
        <p:nvGrpSpPr>
          <p:cNvPr id="4" name="グループ化 3"/>
          <p:cNvGrpSpPr/>
          <p:nvPr/>
        </p:nvGrpSpPr>
        <p:grpSpPr>
          <a:xfrm>
            <a:off x="6578501" y="1361473"/>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9" name="正方形/長方形 28"/>
          <p:cNvSpPr/>
          <p:nvPr/>
        </p:nvSpPr>
        <p:spPr>
          <a:xfrm>
            <a:off x="303487" y="935553"/>
            <a:ext cx="6033155" cy="954107"/>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rPr>
              <a:t>利用者の特性・作業能力の把握に</a:t>
            </a:r>
            <a:endParaRPr lang="en-US" altLang="ja-JP" sz="2800" dirty="0" smtClean="0">
              <a:latin typeface="メイリオ" panose="020B0604030504040204" pitchFamily="50" charset="-128"/>
              <a:ea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rPr>
              <a:t>あたっての観察のポイント</a:t>
            </a:r>
            <a:endParaRPr lang="ja-JP" altLang="en-US" sz="2800" dirty="0">
              <a:latin typeface="メイリオ" panose="020B0604030504040204" pitchFamily="50" charset="-128"/>
              <a:ea typeface="メイリオ" panose="020B0604030504040204" pitchFamily="50" charset="-128"/>
            </a:endParaRPr>
          </a:p>
        </p:txBody>
      </p:sp>
      <p:sp>
        <p:nvSpPr>
          <p:cNvPr id="33" name="正方形/長方形 32"/>
          <p:cNvSpPr/>
          <p:nvPr/>
        </p:nvSpPr>
        <p:spPr>
          <a:xfrm>
            <a:off x="0" y="2202687"/>
            <a:ext cx="6520883" cy="4154984"/>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①　</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基本的</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ルール</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通所状況等；遅刻、欠勤をしないで通所できるか。また、遅刻、欠勤をする</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際は、</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利用障害者から</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連絡ができるか。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適切な身なり；周囲に不快感を与えない作業に適した着衣や頭髪等であるか。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規則の遵守；明示された規則及び社会上のルール等を理解・遵守できるか。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健康・服薬管理；生活リズムは規則正しいか。また、服薬管理ができているか。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症状の安定；身体症状や精神症状は安定しているか。また、変調時にはどの</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よう</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なサイン</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あるか</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自己統制；気分や感情といった精神的な状態に左右されることなく、一定の</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活動</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err="1" smtClean="0">
                <a:latin typeface="メイリオ" panose="020B0604030504040204" pitchFamily="50" charset="-128"/>
                <a:ea typeface="メイリオ" panose="020B0604030504040204" pitchFamily="50" charset="-128"/>
                <a:cs typeface="メイリオ" panose="020B0604030504040204" pitchFamily="50" charset="-128"/>
              </a:rPr>
              <a:t>を維</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持しようとする</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意識を有しているか。</a:t>
            </a:r>
          </a:p>
          <a:p>
            <a:endPar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② </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作業態度</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時間の区別；作業時間と休憩時間の区別はできるか。また、時間を意識した</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姿勢</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や行動を</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とる</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こと</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ができているか。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報告・確認；作業上の報告、指示に対する不明点の質問を行えるか。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指示の遵守；（指示理解を踏まえて）指示内容を遵守できる。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自発性；適切な自己判断に基づく自主的な行動や意識ができるか。</a:t>
            </a: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作業への興味；設定作業に対して興味や関心、意欲を持って取り組むことが</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でき</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るか。</a:t>
            </a: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06832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ltGray">
          <a:xfrm>
            <a:off x="449943" y="4433180"/>
            <a:ext cx="2010228" cy="262076"/>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bwMode="ltGray">
          <a:xfrm>
            <a:off x="449943" y="2205353"/>
            <a:ext cx="1117600" cy="262076"/>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714240" y="867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946378" y="2216792"/>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19273" y="343767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42841" y="4695256"/>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597561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912205" y="1071572"/>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b="1" dirty="0">
              <a:solidFill>
                <a:srgbClr val="FF0000"/>
              </a:solidFill>
              <a:effectLst>
                <a:outerShdw blurRad="38100" dist="38100" dir="2700000" algn="tl">
                  <a:srgbClr val="000000">
                    <a:alpha val="43137"/>
                  </a:srgbClr>
                </a:outerShdw>
              </a:effectLst>
            </a:endParaRPr>
          </a:p>
        </p:txBody>
      </p:sp>
      <p:sp>
        <p:nvSpPr>
          <p:cNvPr id="19" name="角丸四角形 18"/>
          <p:cNvSpPr/>
          <p:nvPr/>
        </p:nvSpPr>
        <p:spPr>
          <a:xfrm>
            <a:off x="6750771" y="9186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35637" y="17764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671" y="7587"/>
            <a:ext cx="9175882" cy="754144"/>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１</a:t>
            </a:r>
            <a:endParaRPr lang="ja-JP" altLang="en-US" sz="3200" b="1" dirty="0">
              <a:solidFill>
                <a:schemeClr val="bg1"/>
              </a:solidFill>
            </a:endParaRPr>
          </a:p>
        </p:txBody>
      </p:sp>
      <p:grpSp>
        <p:nvGrpSpPr>
          <p:cNvPr id="4" name="グループ化 3"/>
          <p:cNvGrpSpPr/>
          <p:nvPr/>
        </p:nvGrpSpPr>
        <p:grpSpPr>
          <a:xfrm>
            <a:off x="6567830" y="1370147"/>
            <a:ext cx="282212" cy="5039704"/>
            <a:chOff x="6567830" y="1370147"/>
            <a:chExt cx="282212" cy="5039704"/>
          </a:xfrm>
        </p:grpSpPr>
        <p:sp>
          <p:nvSpPr>
            <p:cNvPr id="3" name="円/楕円 2"/>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6" name="円/楕円 25"/>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0" name="円/楕円 29"/>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5" name="正方形/長方形 24"/>
          <p:cNvSpPr/>
          <p:nvPr/>
        </p:nvSpPr>
        <p:spPr>
          <a:xfrm>
            <a:off x="127679" y="2179193"/>
            <a:ext cx="6345882" cy="4093428"/>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③ </a:t>
            </a:r>
            <a:r>
              <a:rPr lang="ja-JP" altLang="en-US" sz="1600" dirty="0">
                <a:solidFill>
                  <a:schemeClr val="bg1"/>
                </a:solidFill>
                <a:latin typeface="メイリオ" panose="020B0604030504040204" pitchFamily="50" charset="-128"/>
                <a:ea typeface="メイリオ" panose="020B0604030504040204" pitchFamily="50" charset="-128"/>
              </a:rPr>
              <a:t>作業遂行力</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正確さ；正確に作業遂行できるか。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安定性；作業ミスはどの程度の頻度で発生するか。また、一定の作業量は</a:t>
            </a:r>
            <a:r>
              <a:rPr lang="ja-JP" altLang="en-US" sz="1200" dirty="0" smtClean="0">
                <a:latin typeface="メイリオ" panose="020B0604030504040204" pitchFamily="50" charset="-128"/>
                <a:ea typeface="メイリオ" panose="020B0604030504040204" pitchFamily="50" charset="-128"/>
              </a:rPr>
              <a:t>維持でき</a:t>
            </a:r>
          </a:p>
          <a:p>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るか</a:t>
            </a:r>
            <a:r>
              <a:rPr lang="ja-JP" altLang="en-US" sz="1200" dirty="0">
                <a:latin typeface="メイリオ" panose="020B0604030504040204" pitchFamily="50" charset="-128"/>
                <a:ea typeface="メイリオ" panose="020B0604030504040204" pitchFamily="50" charset="-128"/>
              </a:rPr>
              <a:t>。</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集中力；集中して作業に取り組めるか。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体力；作業遂行場面における身体的疲労度や持久力はどのような状況か。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作業量；ノルマ作業を達成することができるか。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習熟・応用力；作業継続に伴い習熟できるか。また、作業工夫等により作業</a:t>
            </a:r>
            <a:r>
              <a:rPr lang="ja-JP" altLang="en-US" sz="1200" dirty="0" smtClean="0">
                <a:latin typeface="メイリオ" panose="020B0604030504040204" pitchFamily="50" charset="-128"/>
                <a:ea typeface="メイリオ" panose="020B0604030504040204" pitchFamily="50" charset="-128"/>
              </a:rPr>
              <a:t>能率</a:t>
            </a:r>
            <a:r>
              <a:rPr lang="ja-JP" altLang="en-US" sz="1200" dirty="0">
                <a:latin typeface="メイリオ" panose="020B0604030504040204" pitchFamily="50" charset="-128"/>
                <a:ea typeface="メイリオ" panose="020B0604030504040204" pitchFamily="50" charset="-128"/>
              </a:rPr>
              <a:t>等</a:t>
            </a:r>
            <a:r>
              <a:rPr lang="ja-JP" altLang="en-US" sz="1200" dirty="0" smtClean="0">
                <a:latin typeface="メイリオ" panose="020B0604030504040204" pitchFamily="50" charset="-128"/>
                <a:ea typeface="メイリオ" panose="020B0604030504040204" pitchFamily="50" charset="-128"/>
              </a:rPr>
              <a:t>を</a:t>
            </a:r>
          </a:p>
          <a:p>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向上させること</a:t>
            </a:r>
            <a:r>
              <a:rPr lang="ja-JP" altLang="en-US" sz="1200" dirty="0">
                <a:latin typeface="メイリオ" panose="020B0604030504040204" pitchFamily="50" charset="-128"/>
                <a:ea typeface="メイリオ" panose="020B0604030504040204" pitchFamily="50" charset="-128"/>
              </a:rPr>
              <a:t>はできるか。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危険への配慮；職場内や通勤上の危険について、また、危険予知や回避</a:t>
            </a:r>
            <a:r>
              <a:rPr lang="ja-JP" altLang="en-US" sz="1200" dirty="0" smtClean="0">
                <a:latin typeface="メイリオ" panose="020B0604030504040204" pitchFamily="50" charset="-128"/>
                <a:ea typeface="メイリオ" panose="020B0604030504040204" pitchFamily="50" charset="-128"/>
              </a:rPr>
              <a:t>行動につい</a:t>
            </a:r>
          </a:p>
          <a:p>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a:t>
            </a:r>
            <a:r>
              <a:rPr lang="ja-JP" altLang="en-US" sz="1200" dirty="0" err="1" smtClean="0">
                <a:latin typeface="メイリオ" panose="020B0604030504040204" pitchFamily="50" charset="-128"/>
                <a:ea typeface="メイリオ" panose="020B0604030504040204" pitchFamily="50" charset="-128"/>
              </a:rPr>
              <a:t>て</a:t>
            </a:r>
            <a:r>
              <a:rPr lang="ja-JP" altLang="en-US" sz="1200" dirty="0">
                <a:latin typeface="メイリオ" panose="020B0604030504040204" pitchFamily="50" charset="-128"/>
                <a:ea typeface="メイリオ" panose="020B0604030504040204" pitchFamily="50" charset="-128"/>
              </a:rPr>
              <a:t>理解</a:t>
            </a:r>
            <a:r>
              <a:rPr lang="ja-JP" altLang="en-US" sz="1200" dirty="0" smtClean="0">
                <a:latin typeface="メイリオ" panose="020B0604030504040204" pitchFamily="50" charset="-128"/>
                <a:ea typeface="メイリオ" panose="020B0604030504040204" pitchFamily="50" charset="-128"/>
              </a:rPr>
              <a:t>できている</a:t>
            </a:r>
            <a:r>
              <a:rPr lang="ja-JP" altLang="en-US" sz="1200" dirty="0">
                <a:latin typeface="メイリオ" panose="020B0604030504040204" pitchFamily="50" charset="-128"/>
                <a:ea typeface="メイリオ" panose="020B0604030504040204" pitchFamily="50" charset="-128"/>
              </a:rPr>
              <a:t>か。</a:t>
            </a:r>
          </a:p>
          <a:p>
            <a:endParaRPr lang="ja-JP" altLang="en-US" sz="1200" dirty="0" smtClean="0">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④ </a:t>
            </a:r>
            <a:r>
              <a:rPr lang="ja-JP" altLang="en-US" sz="1600" dirty="0">
                <a:solidFill>
                  <a:schemeClr val="bg1"/>
                </a:solidFill>
                <a:latin typeface="メイリオ" panose="020B0604030504040204" pitchFamily="50" charset="-128"/>
                <a:ea typeface="メイリオ" panose="020B0604030504040204" pitchFamily="50" charset="-128"/>
              </a:rPr>
              <a:t>対人技能・対人態度</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定型的な挨拶等；職業上必要になる基本的な挨拶や返事ができるか。</a:t>
            </a:r>
          </a:p>
          <a:p>
            <a:r>
              <a:rPr lang="ja-JP" altLang="en-US" sz="1200" dirty="0" smtClean="0">
                <a:latin typeface="メイリオ" panose="020B0604030504040204" pitchFamily="50" charset="-128"/>
                <a:ea typeface="メイリオ" panose="020B0604030504040204" pitchFamily="50" charset="-128"/>
              </a:rPr>
              <a:t>　</a:t>
            </a:r>
            <a:r>
              <a:rPr lang="en-US" altLang="ja-JP" sz="1200" dirty="0" smtClean="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会話・言葉遣い；場面や相手に応じた言葉遣いや態度であるか。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感謝・謝罪；援助を受けた場合、また、周囲に迷惑をかけた場合に謝意を</a:t>
            </a:r>
            <a:r>
              <a:rPr lang="ja-JP" altLang="en-US" sz="1200" dirty="0" smtClean="0">
                <a:latin typeface="メイリオ" panose="020B0604030504040204" pitchFamily="50" charset="-128"/>
                <a:ea typeface="メイリオ" panose="020B0604030504040204" pitchFamily="50" charset="-128"/>
              </a:rPr>
              <a:t>表明</a:t>
            </a:r>
            <a:r>
              <a:rPr lang="ja-JP" altLang="en-US" sz="1200" dirty="0">
                <a:latin typeface="メイリオ" panose="020B0604030504040204" pitchFamily="50" charset="-128"/>
                <a:ea typeface="メイリオ" panose="020B0604030504040204" pitchFamily="50" charset="-128"/>
              </a:rPr>
              <a:t>する</a:t>
            </a:r>
            <a:r>
              <a:rPr lang="ja-JP" altLang="en-US" sz="1200" dirty="0" err="1" smtClean="0">
                <a:latin typeface="メイリオ" panose="020B0604030504040204" pitchFamily="50" charset="-128"/>
                <a:ea typeface="メイリオ" panose="020B0604030504040204" pitchFamily="50" charset="-128"/>
              </a:rPr>
              <a:t>こ</a:t>
            </a:r>
            <a:endParaRPr lang="ja-JP" altLang="en-US" sz="1200" dirty="0" smtClean="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とができるか</a:t>
            </a:r>
            <a:r>
              <a:rPr lang="ja-JP" altLang="en-US" sz="1200" dirty="0">
                <a:latin typeface="メイリオ" panose="020B0604030504040204" pitchFamily="50" charset="-128"/>
                <a:ea typeface="メイリオ" panose="020B0604030504040204" pitchFamily="50" charset="-128"/>
              </a:rPr>
              <a:t>。</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他者との協調；集団場面等で協調した行動をとることができるか。また、</a:t>
            </a:r>
            <a:r>
              <a:rPr lang="ja-JP" altLang="en-US" sz="1200" dirty="0" smtClean="0">
                <a:latin typeface="メイリオ" panose="020B0604030504040204" pitchFamily="50" charset="-128"/>
                <a:ea typeface="メイリオ" panose="020B0604030504040204" pitchFamily="50" charset="-128"/>
              </a:rPr>
              <a:t>逸脱した行</a:t>
            </a:r>
          </a:p>
          <a:p>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動を</a:t>
            </a:r>
            <a:r>
              <a:rPr lang="ja-JP" altLang="en-US" sz="1200" dirty="0">
                <a:latin typeface="メイリオ" panose="020B0604030504040204" pitchFamily="50" charset="-128"/>
                <a:ea typeface="メイリオ" panose="020B0604030504040204" pitchFamily="50" charset="-128"/>
              </a:rPr>
              <a:t>とる</a:t>
            </a:r>
            <a:r>
              <a:rPr lang="ja-JP" altLang="en-US" sz="1200" dirty="0" smtClean="0">
                <a:latin typeface="メイリオ" panose="020B0604030504040204" pitchFamily="50" charset="-128"/>
                <a:ea typeface="メイリオ" panose="020B0604030504040204" pitchFamily="50" charset="-128"/>
              </a:rPr>
              <a:t>こと</a:t>
            </a:r>
            <a:r>
              <a:rPr lang="ja-JP" altLang="en-US" sz="1200" dirty="0">
                <a:latin typeface="メイリオ" panose="020B0604030504040204" pitchFamily="50" charset="-128"/>
                <a:ea typeface="メイリオ" panose="020B0604030504040204" pitchFamily="50" charset="-128"/>
              </a:rPr>
              <a:t>はないか。</a:t>
            </a:r>
          </a:p>
          <a:p>
            <a:r>
              <a:rPr lang="ja-JP" altLang="en-US" sz="1200" dirty="0" smtClean="0">
                <a:latin typeface="メイリオ" panose="020B0604030504040204" pitchFamily="50" charset="-128"/>
                <a:ea typeface="メイリオ" panose="020B0604030504040204" pitchFamily="50" charset="-128"/>
              </a:rPr>
              <a:t>　○ </a:t>
            </a:r>
            <a:r>
              <a:rPr lang="ja-JP" altLang="en-US" sz="1200" dirty="0">
                <a:latin typeface="メイリオ" panose="020B0604030504040204" pitchFamily="50" charset="-128"/>
                <a:ea typeface="メイリオ" panose="020B0604030504040204" pitchFamily="50" charset="-128"/>
              </a:rPr>
              <a:t>役割行動；特定の役割を持たせた場合、役割意識や責任感を有することが</a:t>
            </a:r>
            <a:r>
              <a:rPr lang="ja-JP" altLang="en-US" sz="1200" dirty="0" smtClean="0">
                <a:latin typeface="メイリオ" panose="020B0604030504040204" pitchFamily="50" charset="-128"/>
                <a:ea typeface="メイリオ" panose="020B0604030504040204" pitchFamily="50" charset="-128"/>
              </a:rPr>
              <a:t>できるか、</a:t>
            </a:r>
          </a:p>
          <a:p>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　また</a:t>
            </a:r>
            <a:r>
              <a:rPr lang="ja-JP" altLang="en-US" sz="1200" dirty="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役割を</a:t>
            </a:r>
            <a:r>
              <a:rPr lang="ja-JP" altLang="en-US" sz="1200" dirty="0">
                <a:latin typeface="メイリオ" panose="020B0604030504040204" pitchFamily="50" charset="-128"/>
                <a:ea typeface="メイリオ" panose="020B0604030504040204" pitchFamily="50" charset="-128"/>
              </a:rPr>
              <a:t>遂行するための適切な行動をとることができるか。</a:t>
            </a:r>
          </a:p>
        </p:txBody>
      </p:sp>
      <p:sp>
        <p:nvSpPr>
          <p:cNvPr id="29" name="正方形/長方形 28"/>
          <p:cNvSpPr/>
          <p:nvPr/>
        </p:nvSpPr>
        <p:spPr>
          <a:xfrm>
            <a:off x="292816" y="944227"/>
            <a:ext cx="6033155" cy="954107"/>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rPr>
              <a:t>利用者の特性・作業能力の把握に</a:t>
            </a:r>
            <a:endParaRPr lang="en-US" altLang="ja-JP" sz="2800" dirty="0" smtClean="0">
              <a:latin typeface="メイリオ" panose="020B0604030504040204" pitchFamily="50" charset="-128"/>
              <a:ea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rPr>
              <a:t>あたっての観察のポイント</a:t>
            </a:r>
            <a:endParaRPr lang="ja-JP" altLang="en-US" sz="2800" dirty="0">
              <a:latin typeface="メイリオ" panose="020B0604030504040204" pitchFamily="50" charset="-128"/>
              <a:ea typeface="メイリオ" panose="020B0604030504040204" pitchFamily="50" charset="-128"/>
            </a:endParaRPr>
          </a:p>
        </p:txBody>
      </p:sp>
      <p:sp>
        <p:nvSpPr>
          <p:cNvPr id="28" name="角丸四角形 2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75513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694207" y="105600"/>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 name="正方形/長方形 5"/>
          <p:cNvSpPr/>
          <p:nvPr/>
        </p:nvSpPr>
        <p:spPr>
          <a:xfrm>
            <a:off x="6870961" y="2211871"/>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p:cNvSpPr/>
          <p:nvPr/>
        </p:nvSpPr>
        <p:spPr>
          <a:xfrm>
            <a:off x="6918686" y="345631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16917" y="4700757"/>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200" dirty="0" smtClean="0">
              <a:solidFill>
                <a:schemeClr val="bg1">
                  <a:lumMod val="50000"/>
                </a:schemeClr>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6942841" y="601317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782584" y="1011848"/>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利用者が作業中に発生させたミスやエラーの特徴、パターンを把握している。</a:t>
            </a:r>
            <a:endParaRPr lang="ja-JP" altLang="en-US" sz="1200" dirty="0">
              <a:solidFill>
                <a:schemeClr val="bg1">
                  <a:lumMod val="50000"/>
                </a:schemeClr>
              </a:solidFill>
            </a:endParaRPr>
          </a:p>
        </p:txBody>
      </p:sp>
      <p:sp>
        <p:nvSpPr>
          <p:cNvPr id="19" name="角丸四角形 18"/>
          <p:cNvSpPr/>
          <p:nvPr/>
        </p:nvSpPr>
        <p:spPr>
          <a:xfrm>
            <a:off x="6730738" y="20589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0" y="17946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90091" y="1039326"/>
            <a:ext cx="4572000" cy="830997"/>
          </a:xfrm>
          <a:prstGeom prst="rect">
            <a:avLst/>
          </a:prstGeom>
        </p:spPr>
        <p:txBody>
          <a:bodyPr>
            <a:spAutoFit/>
          </a:bodyPr>
          <a:lstStyle/>
          <a:p>
            <a:r>
              <a:rPr lang="ja-JP" altLang="en-US" sz="2400" dirty="0" smtClean="0">
                <a:latin typeface="メイリオ" panose="020B0604030504040204" pitchFamily="50" charset="-128"/>
                <a:ea typeface="メイリオ" panose="020B0604030504040204" pitchFamily="50" charset="-128"/>
              </a:rPr>
              <a:t>利用者が作業中に発生した</a:t>
            </a:r>
          </a:p>
          <a:p>
            <a:r>
              <a:rPr lang="ja-JP" altLang="en-US" sz="2400" dirty="0" smtClean="0">
                <a:latin typeface="メイリオ" panose="020B0604030504040204" pitchFamily="50" charset="-128"/>
                <a:ea typeface="メイリオ" panose="020B0604030504040204" pitchFamily="50" charset="-128"/>
              </a:rPr>
              <a:t>ミスやエラーの</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原因を把握</a:t>
            </a:r>
            <a:r>
              <a:rPr lang="ja-JP" altLang="en-US" sz="2400" dirty="0" smtClean="0">
                <a:latin typeface="メイリオ" panose="020B0604030504040204" pitchFamily="50" charset="-128"/>
                <a:ea typeface="メイリオ" panose="020B0604030504040204" pitchFamily="50" charset="-128"/>
              </a:rPr>
              <a:t>する</a:t>
            </a:r>
            <a:endParaRPr lang="ja-JP" altLang="en-US" sz="24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0" y="13063"/>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61728" y="2338024"/>
            <a:ext cx="6417296" cy="1600438"/>
          </a:xfrm>
          <a:prstGeom prst="rect">
            <a:avLst/>
          </a:prstGeom>
          <a:noFill/>
        </p:spPr>
        <p:txBody>
          <a:bodyPr wrap="square" rtlCol="0">
            <a:spAutoFit/>
          </a:bodyPr>
          <a:lstStyle/>
          <a:p>
            <a:r>
              <a:rPr kumimoji="1" lang="ja-JP" altLang="en-US" b="1" dirty="0" smtClean="0">
                <a:solidFill>
                  <a:srgbClr val="FF0000"/>
                </a:solidFill>
                <a:latin typeface="メイリオ" panose="020B0604030504040204" pitchFamily="50" charset="-128"/>
                <a:ea typeface="メイリオ" panose="020B0604030504040204" pitchFamily="50" charset="-128"/>
              </a:rPr>
              <a:t>〇ポイント</a:t>
            </a: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ミスやエラーの原因を把握する際には、「障害があるからできなかった」「間違ったのは本人の力」などとしてしまうと、利用者個々にとって適切な補完手段が検討できないため、ＭＷＳでは、課題分析等の手法を活用しながら、具体的に原因を把握することが推奨されている。</a:t>
            </a:r>
            <a:endParaRPr kumimoji="1" lang="ja-JP" altLang="en-US" sz="1600" dirty="0">
              <a:latin typeface="メイリオ" panose="020B0604030504040204" pitchFamily="50" charset="-128"/>
              <a:ea typeface="メイリオ" panose="020B0604030504040204" pitchFamily="50" charset="-128"/>
            </a:endParaRPr>
          </a:p>
        </p:txBody>
      </p:sp>
      <p:grpSp>
        <p:nvGrpSpPr>
          <p:cNvPr id="21" name="グループ化 20"/>
          <p:cNvGrpSpPr/>
          <p:nvPr/>
        </p:nvGrpSpPr>
        <p:grpSpPr>
          <a:xfrm>
            <a:off x="6560760" y="1259627"/>
            <a:ext cx="282212" cy="5039704"/>
            <a:chOff x="6567830" y="1370147"/>
            <a:chExt cx="282212" cy="5039704"/>
          </a:xfrm>
        </p:grpSpPr>
        <p:sp>
          <p:nvSpPr>
            <p:cNvPr id="22" name="円/楕円 21"/>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5" name="円/楕円 24"/>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6" name="円/楕円 25"/>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8" name="正方形/長方形 27"/>
          <p:cNvSpPr/>
          <p:nvPr/>
        </p:nvSpPr>
        <p:spPr>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２</a:t>
            </a:r>
            <a:endParaRPr lang="ja-JP" altLang="en-US" sz="3200" b="1" dirty="0">
              <a:solidFill>
                <a:schemeClr val="bg1"/>
              </a:solidFill>
            </a:endParaRPr>
          </a:p>
        </p:txBody>
      </p:sp>
      <p:sp>
        <p:nvSpPr>
          <p:cNvPr id="27" name="角丸四角形 26"/>
          <p:cNvSpPr/>
          <p:nvPr/>
        </p:nvSpPr>
        <p:spPr bwMode="auto">
          <a:xfrm>
            <a:off x="463759" y="4460372"/>
            <a:ext cx="1220531" cy="900080"/>
          </a:xfrm>
          <a:prstGeom prst="round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
          <p:cNvSpPr>
            <a:spLocks noChangeArrowheads="1"/>
          </p:cNvSpPr>
          <p:nvPr/>
        </p:nvSpPr>
        <p:spPr bwMode="auto">
          <a:xfrm>
            <a:off x="495140" y="4686261"/>
            <a:ext cx="1273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dirty="0" smtClean="0">
                <a:solidFill>
                  <a:srgbClr val="FFFFFF"/>
                </a:solidFill>
                <a:latin typeface="メイリオ" panose="020B0604030504040204" pitchFamily="50" charset="-128"/>
                <a:ea typeface="メイリオ" panose="020B0604030504040204" pitchFamily="50" charset="-128"/>
              </a:rPr>
              <a:t>評価</a:t>
            </a:r>
            <a:r>
              <a:rPr lang="ja-JP" altLang="en-US" sz="2400" dirty="0" smtClean="0">
                <a:solidFill>
                  <a:srgbClr val="FFFFFF"/>
                </a:solidFill>
                <a:latin typeface="メイリオ" panose="020B0604030504040204" pitchFamily="50" charset="-128"/>
                <a:ea typeface="メイリオ" panose="020B0604030504040204" pitchFamily="50" charset="-128"/>
              </a:rPr>
              <a:t>期</a:t>
            </a:r>
            <a:endParaRPr lang="ja-JP" altLang="en-US" sz="2400" dirty="0">
              <a:solidFill>
                <a:srgbClr val="FFFFFF"/>
              </a:solidFill>
              <a:latin typeface="Arial" panose="020B0604020202020204" pitchFamily="34" charset="0"/>
            </a:endParaRPr>
          </a:p>
        </p:txBody>
      </p:sp>
      <p:sp>
        <p:nvSpPr>
          <p:cNvPr id="30" name="角丸四角形 29"/>
          <p:cNvSpPr/>
          <p:nvPr/>
        </p:nvSpPr>
        <p:spPr bwMode="auto">
          <a:xfrm>
            <a:off x="4974766" y="4405086"/>
            <a:ext cx="1220531" cy="900080"/>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正方形/長方形 4"/>
          <p:cNvSpPr>
            <a:spLocks noChangeArrowheads="1"/>
          </p:cNvSpPr>
          <p:nvPr/>
        </p:nvSpPr>
        <p:spPr bwMode="auto">
          <a:xfrm>
            <a:off x="4888702" y="4666169"/>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dirty="0" smtClean="0">
                <a:solidFill>
                  <a:srgbClr val="FFFFFF"/>
                </a:solidFill>
                <a:latin typeface="メイリオ" panose="020B0604030504040204" pitchFamily="50" charset="-128"/>
                <a:ea typeface="メイリオ" panose="020B0604030504040204" pitchFamily="50" charset="-128"/>
              </a:rPr>
              <a:t>再評価</a:t>
            </a:r>
            <a:r>
              <a:rPr lang="ja-JP" altLang="en-US" sz="2400" dirty="0" smtClean="0">
                <a:solidFill>
                  <a:srgbClr val="FFFFFF"/>
                </a:solidFill>
                <a:latin typeface="メイリオ" panose="020B0604030504040204" pitchFamily="50" charset="-128"/>
                <a:ea typeface="メイリオ" panose="020B0604030504040204" pitchFamily="50" charset="-128"/>
              </a:rPr>
              <a:t>期</a:t>
            </a:r>
            <a:endParaRPr lang="ja-JP" altLang="en-US" sz="2400" dirty="0">
              <a:solidFill>
                <a:srgbClr val="FFFFFF"/>
              </a:solidFill>
              <a:latin typeface="メイリオ" panose="020B0604030504040204" pitchFamily="50" charset="-128"/>
              <a:ea typeface="メイリオ" panose="020B0604030504040204" pitchFamily="50" charset="-128"/>
            </a:endParaRPr>
          </a:p>
        </p:txBody>
      </p:sp>
      <p:sp>
        <p:nvSpPr>
          <p:cNvPr id="32" name="角丸四角形 31"/>
          <p:cNvSpPr/>
          <p:nvPr/>
        </p:nvSpPr>
        <p:spPr bwMode="auto">
          <a:xfrm>
            <a:off x="2796130" y="4440769"/>
            <a:ext cx="1220531" cy="900080"/>
          </a:xfrm>
          <a:prstGeom prst="round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正方形/長方形 3"/>
          <p:cNvSpPr>
            <a:spLocks noChangeArrowheads="1"/>
          </p:cNvSpPr>
          <p:nvPr/>
        </p:nvSpPr>
        <p:spPr bwMode="auto">
          <a:xfrm>
            <a:off x="2851465" y="4655308"/>
            <a:ext cx="1170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dirty="0" smtClean="0">
                <a:solidFill>
                  <a:srgbClr val="FFFFFF"/>
                </a:solidFill>
                <a:latin typeface="メイリオ" panose="020B0604030504040204" pitchFamily="50" charset="-128"/>
                <a:ea typeface="メイリオ" panose="020B0604030504040204" pitchFamily="50" charset="-128"/>
              </a:rPr>
              <a:t>訓練</a:t>
            </a:r>
            <a:r>
              <a:rPr lang="ja-JP" altLang="en-US" sz="2400" dirty="0" smtClean="0">
                <a:solidFill>
                  <a:srgbClr val="FFFFFF"/>
                </a:solidFill>
                <a:latin typeface="メイリオ" panose="020B0604030504040204" pitchFamily="50" charset="-128"/>
                <a:ea typeface="メイリオ" panose="020B0604030504040204" pitchFamily="50" charset="-128"/>
              </a:rPr>
              <a:t>期</a:t>
            </a:r>
            <a:endParaRPr lang="ja-JP" altLang="en-US" sz="2400" dirty="0">
              <a:solidFill>
                <a:srgbClr val="FFFFFF"/>
              </a:solidFill>
              <a:latin typeface="Arial" panose="020B0604020202020204" pitchFamily="34" charset="0"/>
            </a:endParaRPr>
          </a:p>
        </p:txBody>
      </p:sp>
      <p:sp>
        <p:nvSpPr>
          <p:cNvPr id="34" name="正方形/長方形 11"/>
          <p:cNvSpPr>
            <a:spLocks noChangeArrowheads="1"/>
          </p:cNvSpPr>
          <p:nvPr/>
        </p:nvSpPr>
        <p:spPr bwMode="auto">
          <a:xfrm>
            <a:off x="199606" y="4073625"/>
            <a:ext cx="49145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000" b="1" dirty="0" smtClean="0">
                <a:latin typeface="メイリオ" panose="020B0604030504040204" pitchFamily="50" charset="-128"/>
                <a:ea typeface="メイリオ" panose="020B0604030504040204" pitchFamily="50" charset="-128"/>
              </a:rPr>
              <a:t>MWS</a:t>
            </a:r>
            <a:r>
              <a:rPr lang="ja-JP" altLang="en-US" sz="2000" b="1" dirty="0" smtClean="0">
                <a:latin typeface="メイリオ" panose="020B0604030504040204" pitchFamily="50" charset="-128"/>
                <a:ea typeface="メイリオ" panose="020B0604030504040204" pitchFamily="50" charset="-128"/>
              </a:rPr>
              <a:t>（訓練版）の</a:t>
            </a:r>
            <a:r>
              <a:rPr lang="ja-JP" altLang="en-US" sz="2000" b="1" dirty="0">
                <a:latin typeface="メイリオ" panose="020B0604030504040204" pitchFamily="50" charset="-128"/>
                <a:ea typeface="メイリオ" panose="020B0604030504040204" pitchFamily="50" charset="-128"/>
              </a:rPr>
              <a:t>基本的流れ</a:t>
            </a:r>
            <a:endParaRPr lang="ja-JP" altLang="en-US" sz="2000" b="1" dirty="0">
              <a:solidFill>
                <a:schemeClr val="tx2"/>
              </a:solidFill>
              <a:latin typeface="Arial" panose="020B0604020202020204" pitchFamily="34" charset="0"/>
            </a:endParaRPr>
          </a:p>
        </p:txBody>
      </p:sp>
      <p:sp>
        <p:nvSpPr>
          <p:cNvPr id="35" name="右矢印 34"/>
          <p:cNvSpPr/>
          <p:nvPr/>
        </p:nvSpPr>
        <p:spPr bwMode="auto">
          <a:xfrm>
            <a:off x="2015578" y="4647077"/>
            <a:ext cx="440161" cy="484746"/>
          </a:xfrm>
          <a:prstGeom prst="rightArrow">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右矢印 35"/>
          <p:cNvSpPr/>
          <p:nvPr/>
        </p:nvSpPr>
        <p:spPr bwMode="auto">
          <a:xfrm>
            <a:off x="4295490" y="4647077"/>
            <a:ext cx="440161" cy="484746"/>
          </a:xfrm>
          <a:prstGeom prst="rightArrow">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テキスト ボックス 39"/>
          <p:cNvSpPr txBox="1"/>
          <p:nvPr/>
        </p:nvSpPr>
        <p:spPr>
          <a:xfrm>
            <a:off x="60549" y="5331959"/>
            <a:ext cx="2304778" cy="523220"/>
          </a:xfrm>
          <a:prstGeom prst="rect">
            <a:avLst/>
          </a:prstGeom>
          <a:noFill/>
        </p:spPr>
        <p:txBody>
          <a:bodyPr wrap="square" rtlCol="0">
            <a:spAutoFit/>
          </a:bodyPr>
          <a:lstStyle/>
          <a:p>
            <a:r>
              <a:rPr lang="ja-JP" altLang="en-US" sz="1400" dirty="0" smtClean="0"/>
              <a:t>指導</a:t>
            </a:r>
            <a:r>
              <a:rPr lang="ja-JP" altLang="en-US" sz="1400" dirty="0"/>
              <a:t>をしない状況下で</a:t>
            </a:r>
            <a:r>
              <a:rPr lang="ja-JP" altLang="en-US" sz="1400" dirty="0" smtClean="0"/>
              <a:t>の</a:t>
            </a:r>
            <a:endParaRPr lang="en-US" altLang="ja-JP" sz="1400" dirty="0" smtClean="0"/>
          </a:p>
          <a:p>
            <a:r>
              <a:rPr lang="ja-JP" altLang="en-US" sz="1400" dirty="0" smtClean="0"/>
              <a:t>エラー</a:t>
            </a:r>
            <a:r>
              <a:rPr lang="ja-JP" altLang="en-US" sz="1400" dirty="0"/>
              <a:t>の内容や原因を</a:t>
            </a:r>
            <a:r>
              <a:rPr lang="ja-JP" altLang="en-US" sz="1400" dirty="0" smtClean="0"/>
              <a:t>把握</a:t>
            </a:r>
            <a:endParaRPr kumimoji="1" lang="ja-JP" altLang="en-US" sz="1400" dirty="0"/>
          </a:p>
        </p:txBody>
      </p:sp>
      <p:sp>
        <p:nvSpPr>
          <p:cNvPr id="41" name="テキスト ボックス 40"/>
          <p:cNvSpPr txBox="1"/>
          <p:nvPr/>
        </p:nvSpPr>
        <p:spPr>
          <a:xfrm>
            <a:off x="2644156" y="5350148"/>
            <a:ext cx="1820268" cy="307777"/>
          </a:xfrm>
          <a:prstGeom prst="rect">
            <a:avLst/>
          </a:prstGeom>
          <a:noFill/>
        </p:spPr>
        <p:txBody>
          <a:bodyPr wrap="square" rtlCol="0">
            <a:spAutoFit/>
          </a:bodyPr>
          <a:lstStyle/>
          <a:p>
            <a:r>
              <a:rPr lang="ja-JP" altLang="en-US" sz="1400" dirty="0" smtClean="0"/>
              <a:t>安定</a:t>
            </a:r>
            <a:r>
              <a:rPr lang="ja-JP" altLang="en-US" sz="1400" dirty="0"/>
              <a:t>した作業の</a:t>
            </a:r>
            <a:r>
              <a:rPr lang="ja-JP" altLang="en-US" sz="1400" dirty="0" smtClean="0"/>
              <a:t>確立</a:t>
            </a:r>
            <a:endParaRPr kumimoji="1" lang="ja-JP" altLang="en-US" sz="1400" dirty="0"/>
          </a:p>
        </p:txBody>
      </p:sp>
      <p:sp>
        <p:nvSpPr>
          <p:cNvPr id="42" name="テキスト ボックス 41"/>
          <p:cNvSpPr txBox="1"/>
          <p:nvPr/>
        </p:nvSpPr>
        <p:spPr>
          <a:xfrm>
            <a:off x="4735651" y="5300231"/>
            <a:ext cx="1921700" cy="523220"/>
          </a:xfrm>
          <a:prstGeom prst="rect">
            <a:avLst/>
          </a:prstGeom>
          <a:noFill/>
        </p:spPr>
        <p:txBody>
          <a:bodyPr wrap="square" rtlCol="0">
            <a:spAutoFit/>
          </a:bodyPr>
          <a:lstStyle/>
          <a:p>
            <a:r>
              <a:rPr lang="ja-JP" altLang="en-US" sz="1400" dirty="0"/>
              <a:t>訓練の効果、般化状況の</a:t>
            </a:r>
            <a:r>
              <a:rPr lang="ja-JP" altLang="en-US" sz="1400" dirty="0" smtClean="0"/>
              <a:t>確認</a:t>
            </a:r>
            <a:endParaRPr lang="ja-JP" altLang="en-US" sz="1400" dirty="0"/>
          </a:p>
        </p:txBody>
      </p:sp>
      <p:sp>
        <p:nvSpPr>
          <p:cNvPr id="43" name="テキスト ボックス 42"/>
          <p:cNvSpPr txBox="1"/>
          <p:nvPr/>
        </p:nvSpPr>
        <p:spPr>
          <a:xfrm>
            <a:off x="171068" y="6077818"/>
            <a:ext cx="6504711" cy="430887"/>
          </a:xfrm>
          <a:prstGeom prst="rect">
            <a:avLst/>
          </a:prstGeom>
          <a:noFill/>
        </p:spPr>
        <p:txBody>
          <a:bodyPr wrap="square" rtlCol="0">
            <a:spAutoFit/>
          </a:bodyPr>
          <a:lstStyle/>
          <a:p>
            <a:r>
              <a:rPr lang="ja-JP" altLang="en-US" sz="2200" dirty="0"/>
              <a:t>訓練</a:t>
            </a:r>
            <a:r>
              <a:rPr lang="ja-JP" altLang="en-US" sz="2200" dirty="0" smtClean="0"/>
              <a:t>の</a:t>
            </a:r>
            <a:r>
              <a:rPr lang="ja-JP" altLang="en-US" sz="2200" dirty="0"/>
              <a:t>土台</a:t>
            </a:r>
            <a:r>
              <a:rPr lang="ja-JP" altLang="en-US" sz="2200" dirty="0" smtClean="0"/>
              <a:t>となるミスやエラーの原因の把握は重要。</a:t>
            </a:r>
            <a:endParaRPr kumimoji="1" lang="ja-JP" altLang="en-US" sz="2200" dirty="0"/>
          </a:p>
        </p:txBody>
      </p: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61664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33464" y="440975"/>
            <a:ext cx="7703032"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本日</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のセミナーの流れ</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259632" y="1236042"/>
            <a:ext cx="7776864" cy="144016"/>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175321" y="4411849"/>
            <a:ext cx="8283060" cy="301801"/>
          </a:xfrm>
          <a:prstGeom prst="roundRect">
            <a:avLst/>
          </a:prstGeom>
          <a:solidFill>
            <a:srgbClr val="F6E5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休憩　１０分</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nvGrpSpPr>
          <p:cNvPr id="4" name="グループ化 3"/>
          <p:cNvGrpSpPr/>
          <p:nvPr/>
        </p:nvGrpSpPr>
        <p:grpSpPr>
          <a:xfrm>
            <a:off x="1147628" y="3199973"/>
            <a:ext cx="7364097" cy="1132269"/>
            <a:chOff x="-405305" y="3037033"/>
            <a:chExt cx="7233285" cy="1132269"/>
          </a:xfrm>
        </p:grpSpPr>
        <p:sp>
          <p:nvSpPr>
            <p:cNvPr id="22" name="角丸四角形 21"/>
            <p:cNvSpPr/>
            <p:nvPr/>
          </p:nvSpPr>
          <p:spPr>
            <a:xfrm>
              <a:off x="3055876" y="3037033"/>
              <a:ext cx="3772104" cy="3484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特性の現れ方、作業遂行力の</a:t>
              </a:r>
              <a:r>
                <a:rPr lang="ja-JP" altLang="en-US" sz="1400" dirty="0" smtClean="0">
                  <a:solidFill>
                    <a:schemeClr val="tx1"/>
                  </a:solidFill>
                  <a:latin typeface="メイリオ" panose="020B0604030504040204" pitchFamily="50" charset="-128"/>
                  <a:ea typeface="メイリオ" panose="020B0604030504040204" pitchFamily="50" charset="-128"/>
                </a:rPr>
                <a:t>把握</a:t>
              </a:r>
              <a:endParaRPr lang="ja-JP" altLang="en-US" sz="1400" dirty="0">
                <a:solidFill>
                  <a:schemeClr val="tx1"/>
                </a:solidFill>
              </a:endParaRPr>
            </a:p>
          </p:txBody>
        </p:sp>
        <p:sp>
          <p:nvSpPr>
            <p:cNvPr id="23" name="角丸四角形 22"/>
            <p:cNvSpPr/>
            <p:nvPr/>
          </p:nvSpPr>
          <p:spPr>
            <a:xfrm>
              <a:off x="3055875" y="3441121"/>
              <a:ext cx="3772105" cy="31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段階的</a:t>
              </a:r>
              <a:r>
                <a:rPr lang="ja-JP" altLang="en-US" sz="1400" dirty="0">
                  <a:solidFill>
                    <a:schemeClr val="tx1"/>
                  </a:solidFill>
                  <a:latin typeface="メイリオ" panose="020B0604030504040204" pitchFamily="50" charset="-128"/>
                  <a:ea typeface="メイリオ" panose="020B0604030504040204" pitchFamily="50" charset="-128"/>
                </a:rPr>
                <a:t>なトレーニングの</a:t>
              </a:r>
              <a:r>
                <a:rPr lang="ja-JP" altLang="en-US" sz="1400" dirty="0" smtClean="0">
                  <a:solidFill>
                    <a:schemeClr val="tx1"/>
                  </a:solidFill>
                  <a:latin typeface="メイリオ" panose="020B0604030504040204" pitchFamily="50" charset="-128"/>
                  <a:ea typeface="メイリオ" panose="020B0604030504040204" pitchFamily="50" charset="-128"/>
                </a:rPr>
                <a:t>実施</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角丸四角形 25"/>
            <p:cNvSpPr/>
            <p:nvPr/>
          </p:nvSpPr>
          <p:spPr>
            <a:xfrm>
              <a:off x="3068836" y="3794113"/>
              <a:ext cx="3746182" cy="3751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補完手段・補完行動等の適切な行動を</a:t>
              </a:r>
              <a:r>
                <a:rPr lang="ja-JP" altLang="en-US" sz="1400" dirty="0" smtClean="0">
                  <a:solidFill>
                    <a:schemeClr val="tx1"/>
                  </a:solidFill>
                  <a:latin typeface="メイリオ" panose="020B0604030504040204" pitchFamily="50" charset="-128"/>
                  <a:ea typeface="メイリオ" panose="020B0604030504040204" pitchFamily="50" charset="-128"/>
                </a:rPr>
                <a:t>形成</a:t>
              </a:r>
              <a:r>
                <a:rPr lang="ja-JP" altLang="en-US" sz="1400" dirty="0" smtClean="0">
                  <a:latin typeface="メイリオ" panose="020B0604030504040204" pitchFamily="50" charset="-128"/>
                  <a:ea typeface="メイリオ" panose="020B0604030504040204" pitchFamily="50" charset="-128"/>
                </a:rPr>
                <a:t>　</a:t>
              </a:r>
              <a:endParaRPr lang="ja-JP" altLang="en-US" sz="1400" dirty="0">
                <a:solidFill>
                  <a:schemeClr val="bg1"/>
                </a:solidFill>
              </a:endParaRPr>
            </a:p>
          </p:txBody>
        </p:sp>
        <p:sp>
          <p:nvSpPr>
            <p:cNvPr id="2" name="正方形/長方形 1"/>
            <p:cNvSpPr/>
            <p:nvPr/>
          </p:nvSpPr>
          <p:spPr>
            <a:xfrm>
              <a:off x="-405305" y="3065861"/>
              <a:ext cx="3365322" cy="1053652"/>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メイリオ" panose="020B0604030504040204" pitchFamily="50" charset="-128"/>
                  <a:ea typeface="メイリオ" panose="020B0604030504040204" pitchFamily="50" charset="-128"/>
                </a:rPr>
                <a:t>ＭＷＳによる訓練のポイント</a:t>
              </a:r>
              <a:endParaRPr kumimoji="1" lang="ja-JP" altLang="en-US" sz="1600" dirty="0">
                <a:latin typeface="メイリオ" panose="020B0604030504040204" pitchFamily="50" charset="-128"/>
                <a:ea typeface="メイリオ" panose="020B0604030504040204" pitchFamily="50" charset="-128"/>
              </a:endParaRPr>
            </a:p>
          </p:txBody>
        </p:sp>
      </p:grpSp>
      <p:grpSp>
        <p:nvGrpSpPr>
          <p:cNvPr id="5" name="グループ化 4"/>
          <p:cNvGrpSpPr/>
          <p:nvPr/>
        </p:nvGrpSpPr>
        <p:grpSpPr>
          <a:xfrm>
            <a:off x="1187144" y="4853157"/>
            <a:ext cx="7324581" cy="1601988"/>
            <a:chOff x="-405308" y="4653990"/>
            <a:chExt cx="7324581" cy="1601988"/>
          </a:xfrm>
        </p:grpSpPr>
        <p:sp>
          <p:nvSpPr>
            <p:cNvPr id="24" name="角丸四角形 23"/>
            <p:cNvSpPr/>
            <p:nvPr/>
          </p:nvSpPr>
          <p:spPr>
            <a:xfrm>
              <a:off x="3092377" y="5133708"/>
              <a:ext cx="3826896" cy="3009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ストレス・疲労への対応を</a:t>
              </a:r>
              <a:r>
                <a:rPr lang="ja-JP" altLang="en-US" sz="1400" dirty="0" smtClean="0">
                  <a:solidFill>
                    <a:schemeClr val="tx1"/>
                  </a:solidFill>
                  <a:latin typeface="メイリオ" panose="020B0604030504040204" pitchFamily="50" charset="-128"/>
                  <a:ea typeface="メイリオ" panose="020B0604030504040204" pitchFamily="50" charset="-128"/>
                </a:rPr>
                <a:t>行う</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5" name="角丸四角形 24"/>
            <p:cNvSpPr/>
            <p:nvPr/>
          </p:nvSpPr>
          <p:spPr>
            <a:xfrm>
              <a:off x="3092376" y="4723930"/>
              <a:ext cx="3826897" cy="303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十分にフィードバック</a:t>
              </a:r>
              <a:r>
                <a:rPr lang="ja-JP" altLang="en-US" sz="1400" dirty="0" smtClean="0">
                  <a:solidFill>
                    <a:schemeClr val="tx1"/>
                  </a:solidFill>
                  <a:latin typeface="メイリオ" panose="020B0604030504040204" pitchFamily="50" charset="-128"/>
                  <a:ea typeface="メイリオ" panose="020B0604030504040204" pitchFamily="50" charset="-128"/>
                </a:rPr>
                <a:t>する</a:t>
              </a:r>
              <a:r>
                <a:rPr lang="ja-JP" altLang="en-US" dirty="0" smtClean="0">
                  <a:latin typeface="メイリオ" panose="020B0604030504040204" pitchFamily="50" charset="-128"/>
                  <a:ea typeface="メイリオ" panose="020B0604030504040204" pitchFamily="50" charset="-128"/>
                </a:rPr>
                <a:t>　</a:t>
              </a:r>
              <a:endParaRPr lang="ja-JP" altLang="en-US" dirty="0">
                <a:solidFill>
                  <a:schemeClr val="bg1"/>
                </a:solidFill>
                <a:latin typeface="メイリオ" panose="020B0604030504040204" pitchFamily="50" charset="-128"/>
                <a:ea typeface="メイリオ" panose="020B0604030504040204" pitchFamily="50" charset="-128"/>
              </a:endParaRPr>
            </a:p>
          </p:txBody>
        </p:sp>
        <p:sp>
          <p:nvSpPr>
            <p:cNvPr id="27" name="角丸四角形 26"/>
            <p:cNvSpPr/>
            <p:nvPr/>
          </p:nvSpPr>
          <p:spPr>
            <a:xfrm>
              <a:off x="3092376" y="5565854"/>
              <a:ext cx="3826897" cy="3098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ＭＷＳを支援の中で効果的</a:t>
              </a:r>
              <a:r>
                <a:rPr lang="ja-JP" altLang="en-US" sz="1400" dirty="0" smtClean="0">
                  <a:solidFill>
                    <a:schemeClr val="tx1"/>
                  </a:solidFill>
                  <a:latin typeface="メイリオ" panose="020B0604030504040204" pitchFamily="50" charset="-128"/>
                  <a:ea typeface="メイリオ" panose="020B0604030504040204" pitchFamily="50" charset="-128"/>
                </a:rPr>
                <a:t>に使う</a:t>
              </a:r>
              <a:r>
                <a:rPr lang="ja-JP" altLang="en-US" sz="1400" dirty="0">
                  <a:solidFill>
                    <a:schemeClr val="tx1"/>
                  </a:solidFill>
                  <a:latin typeface="メイリオ" panose="020B0604030504040204" pitchFamily="50" charset="-128"/>
                  <a:ea typeface="メイリオ" panose="020B0604030504040204" pitchFamily="50" charset="-128"/>
                </a:rPr>
                <a:t>ため</a:t>
              </a:r>
              <a:r>
                <a:rPr lang="ja-JP" altLang="en-US" sz="1400" dirty="0" smtClean="0">
                  <a:solidFill>
                    <a:schemeClr val="tx1"/>
                  </a:solidFill>
                  <a:latin typeface="メイリオ" panose="020B0604030504040204" pitchFamily="50" charset="-128"/>
                  <a:ea typeface="メイリオ" panose="020B0604030504040204" pitchFamily="50" charset="-128"/>
                </a:rPr>
                <a:t>に</a:t>
              </a:r>
              <a:r>
                <a:rPr lang="ja-JP" altLang="en-US" dirty="0" smtClean="0">
                  <a:latin typeface="メイリオ" panose="020B0604030504040204" pitchFamily="50" charset="-128"/>
                  <a:ea typeface="メイリオ" panose="020B0604030504040204" pitchFamily="50" charset="-128"/>
                </a:rPr>
                <a:t>　</a:t>
              </a:r>
              <a:endParaRPr lang="ja-JP" altLang="en-US"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405308" y="4653990"/>
              <a:ext cx="3365324" cy="771474"/>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メイリオ" panose="020B0604030504040204" pitchFamily="50" charset="-128"/>
                  <a:ea typeface="メイリオ" panose="020B0604030504040204" pitchFamily="50" charset="-128"/>
                </a:rPr>
                <a:t>ストレス・疲労への訓練の</a:t>
              </a:r>
              <a:r>
                <a:rPr kumimoji="1" lang="ja-JP" altLang="en-US" sz="1400" dirty="0" smtClean="0">
                  <a:latin typeface="メイリオ" panose="020B0604030504040204" pitchFamily="50" charset="-128"/>
                  <a:ea typeface="メイリオ" panose="020B0604030504040204" pitchFamily="50" charset="-128"/>
                </a:rPr>
                <a:t>ポイント</a:t>
              </a:r>
              <a:endParaRPr kumimoji="1" lang="ja-JP" altLang="en-US" sz="1400" dirty="0">
                <a:latin typeface="メイリオ" panose="020B0604030504040204" pitchFamily="50" charset="-128"/>
                <a:ea typeface="メイリオ" panose="020B0604030504040204" pitchFamily="50" charset="-128"/>
              </a:endParaRPr>
            </a:p>
          </p:txBody>
        </p:sp>
        <p:sp>
          <p:nvSpPr>
            <p:cNvPr id="28" name="角丸四角形 27"/>
            <p:cNvSpPr/>
            <p:nvPr/>
          </p:nvSpPr>
          <p:spPr>
            <a:xfrm>
              <a:off x="3092375" y="5946350"/>
              <a:ext cx="3826898" cy="308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メイリオ" panose="020B0604030504040204" pitchFamily="50" charset="-128"/>
                  <a:ea typeface="メイリオ" panose="020B0604030504040204" pitchFamily="50" charset="-128"/>
                </a:rPr>
                <a:t>意見交換</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405307" y="5473254"/>
              <a:ext cx="3365322" cy="782724"/>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効果的な支援に向けた</a:t>
              </a:r>
              <a:r>
                <a:rPr kumimoji="1" lang="ja-JP" altLang="en-US" sz="1600" dirty="0" smtClean="0">
                  <a:latin typeface="メイリオ" panose="020B0604030504040204" pitchFamily="50" charset="-128"/>
                  <a:ea typeface="メイリオ" panose="020B0604030504040204" pitchFamily="50" charset="-128"/>
                </a:rPr>
                <a:t>意見交換</a:t>
              </a:r>
              <a:endParaRPr kumimoji="1" lang="ja-JP" altLang="en-US" sz="1600" dirty="0">
                <a:latin typeface="メイリオ" panose="020B0604030504040204" pitchFamily="50" charset="-128"/>
                <a:ea typeface="メイリオ" panose="020B0604030504040204" pitchFamily="50" charset="-128"/>
              </a:endParaRPr>
            </a:p>
          </p:txBody>
        </p:sp>
      </p:grpSp>
      <p:grpSp>
        <p:nvGrpSpPr>
          <p:cNvPr id="3" name="グループ化 2"/>
          <p:cNvGrpSpPr/>
          <p:nvPr/>
        </p:nvGrpSpPr>
        <p:grpSpPr>
          <a:xfrm>
            <a:off x="1147628" y="1557290"/>
            <a:ext cx="7332327" cy="1177482"/>
            <a:chOff x="-392343" y="1442106"/>
            <a:chExt cx="7220323" cy="1177482"/>
          </a:xfrm>
        </p:grpSpPr>
        <p:sp>
          <p:nvSpPr>
            <p:cNvPr id="13" name="角丸四角形 12"/>
            <p:cNvSpPr/>
            <p:nvPr/>
          </p:nvSpPr>
          <p:spPr>
            <a:xfrm>
              <a:off x="3059482" y="1442106"/>
              <a:ext cx="3768498" cy="2677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メイリオ" panose="020B0604030504040204" pitchFamily="50" charset="-128"/>
                  <a:ea typeface="メイリオ" panose="020B0604030504040204" pitchFamily="50" charset="-128"/>
                </a:rPr>
                <a:t>自己紹介</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3055876" y="1755881"/>
              <a:ext cx="3772104" cy="243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はじめに</a:t>
              </a:r>
              <a:r>
                <a:rPr lang="ja-JP" altLang="en-US" dirty="0" smtClean="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3055876" y="2036068"/>
              <a:ext cx="3772104" cy="2434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トータルパッケージ</a:t>
              </a:r>
              <a:r>
                <a:rPr lang="ja-JP" altLang="en-US" dirty="0" smtClean="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21" name="角丸四角形 20"/>
            <p:cNvSpPr/>
            <p:nvPr/>
          </p:nvSpPr>
          <p:spPr>
            <a:xfrm>
              <a:off x="3055875" y="2328952"/>
              <a:ext cx="3772105" cy="2906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意見</a:t>
              </a:r>
              <a:r>
                <a:rPr lang="ja-JP" altLang="en-US" sz="1400" dirty="0">
                  <a:solidFill>
                    <a:schemeClr val="tx1"/>
                  </a:solidFill>
                  <a:latin typeface="メイリオ" panose="020B0604030504040204" pitchFamily="50" charset="-128"/>
                  <a:ea typeface="メイリオ" panose="020B0604030504040204" pitchFamily="50" charset="-128"/>
                </a:rPr>
                <a:t>交換</a:t>
              </a:r>
              <a:r>
                <a:rPr lang="ja-JP" altLang="en-US" dirty="0" smtClean="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32" name="正方形/長方形 31"/>
            <p:cNvSpPr/>
            <p:nvPr/>
          </p:nvSpPr>
          <p:spPr>
            <a:xfrm>
              <a:off x="-392343" y="1451011"/>
              <a:ext cx="3352358" cy="1168577"/>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latin typeface="メイリオ" panose="020B0604030504040204" pitchFamily="50" charset="-128"/>
                  <a:ea typeface="メイリオ" panose="020B0604030504040204" pitchFamily="50" charset="-128"/>
                </a:rPr>
                <a:t>トータルパッケージの</a:t>
              </a:r>
              <a:r>
                <a:rPr lang="ja-JP" altLang="en-US" sz="1400" smtClean="0">
                  <a:latin typeface="メイリオ" panose="020B0604030504040204" pitchFamily="50" charset="-128"/>
                  <a:ea typeface="メイリオ" panose="020B0604030504040204" pitchFamily="50" charset="-128"/>
                </a:rPr>
                <a:t>基本的考え方</a:t>
              </a:r>
              <a:endParaRPr lang="ja-JP" altLang="en-US" sz="1400" dirty="0" smtClean="0">
                <a:latin typeface="メイリオ" panose="020B0604030504040204" pitchFamily="50" charset="-128"/>
                <a:ea typeface="メイリオ" panose="020B0604030504040204" pitchFamily="50" charset="-128"/>
              </a:endParaRPr>
            </a:p>
          </p:txBody>
        </p:sp>
      </p:grpSp>
      <p:sp>
        <p:nvSpPr>
          <p:cNvPr id="8" name="テキスト ボックス 7"/>
          <p:cNvSpPr txBox="1"/>
          <p:nvPr/>
        </p:nvSpPr>
        <p:spPr>
          <a:xfrm>
            <a:off x="315724" y="2034127"/>
            <a:ext cx="1203614" cy="307777"/>
          </a:xfrm>
          <a:prstGeom prst="rect">
            <a:avLst/>
          </a:prstGeom>
          <a:noFill/>
        </p:spPr>
        <p:txBody>
          <a:bodyPr wrap="square" rtlCol="0">
            <a:spAutoFit/>
          </a:bodyPr>
          <a:lstStyle/>
          <a:p>
            <a:r>
              <a:rPr lang="en-US" altLang="ja-JP" sz="1400" dirty="0" smtClean="0">
                <a:latin typeface="メイリオ" panose="020B0604030504040204" pitchFamily="50" charset="-128"/>
                <a:ea typeface="メイリオ" panose="020B0604030504040204" pitchFamily="50" charset="-128"/>
              </a:rPr>
              <a:t>45</a:t>
            </a:r>
            <a:r>
              <a:rPr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290637" y="3664118"/>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35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315724" y="5101049"/>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40</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287406" y="5964925"/>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40</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9" name="角丸四角形 38"/>
          <p:cNvSpPr/>
          <p:nvPr/>
        </p:nvSpPr>
        <p:spPr>
          <a:xfrm>
            <a:off x="228665" y="2858773"/>
            <a:ext cx="8283060" cy="301801"/>
          </a:xfrm>
          <a:prstGeom prst="roundRect">
            <a:avLst/>
          </a:prstGeom>
          <a:solidFill>
            <a:srgbClr val="F6E5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休憩　</a:t>
            </a:r>
            <a:r>
              <a:rPr lang="ja-JP" altLang="en-US" dirty="0">
                <a:solidFill>
                  <a:schemeClr val="tx1"/>
                </a:solidFill>
                <a:latin typeface="メイリオ" panose="020B0604030504040204" pitchFamily="50" charset="-128"/>
                <a:ea typeface="メイリオ" panose="020B0604030504040204" pitchFamily="50" charset="-128"/>
              </a:rPr>
              <a:t>５</a:t>
            </a:r>
            <a:r>
              <a:rPr lang="ja-JP" altLang="en-US" dirty="0" smtClean="0">
                <a:solidFill>
                  <a:schemeClr val="tx1"/>
                </a:solidFill>
                <a:latin typeface="メイリオ" panose="020B0604030504040204" pitchFamily="50" charset="-128"/>
                <a:ea typeface="メイリオ" panose="020B0604030504040204" pitchFamily="50" charset="-128"/>
              </a:rPr>
              <a:t>分</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grpSp>
        <p:nvGrpSpPr>
          <p:cNvPr id="40" name="グループ化 39"/>
          <p:cNvGrpSpPr/>
          <p:nvPr/>
        </p:nvGrpSpPr>
        <p:grpSpPr>
          <a:xfrm>
            <a:off x="317680" y="325593"/>
            <a:ext cx="799522" cy="775222"/>
            <a:chOff x="1384816" y="4622724"/>
            <a:chExt cx="1780483" cy="1690106"/>
          </a:xfrm>
        </p:grpSpPr>
        <p:sp>
          <p:nvSpPr>
            <p:cNvPr id="41" name="正方形/長方形 40"/>
            <p:cNvSpPr/>
            <p:nvPr/>
          </p:nvSpPr>
          <p:spPr>
            <a:xfrm>
              <a:off x="1384818" y="4628363"/>
              <a:ext cx="863600" cy="812801"/>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2301699" y="4622724"/>
              <a:ext cx="863600" cy="812801"/>
            </a:xfrm>
            <a:prstGeom prst="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1384816" y="5500028"/>
              <a:ext cx="863603" cy="812802"/>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301699" y="5476429"/>
              <a:ext cx="863600" cy="812801"/>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角丸四角形 4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12420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2722" y="120896"/>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918686" y="3456314"/>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16917" y="4700757"/>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42841" y="601317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6730738" y="2058983"/>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33047" y="1702312"/>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50242" y="891897"/>
            <a:ext cx="4572000" cy="830997"/>
          </a:xfrm>
          <a:prstGeom prst="rect">
            <a:avLst/>
          </a:prstGeom>
        </p:spPr>
        <p:txBody>
          <a:bodyPr>
            <a:spAutoFit/>
          </a:bodyPr>
          <a:lstStyle/>
          <a:p>
            <a:r>
              <a:rPr lang="ja-JP" altLang="en-US" sz="2400" dirty="0" smtClean="0">
                <a:latin typeface="メイリオ" panose="020B0604030504040204" pitchFamily="50" charset="-128"/>
                <a:ea typeface="メイリオ" panose="020B0604030504040204" pitchFamily="50" charset="-128"/>
              </a:rPr>
              <a:t>利用者が作業中に発生させる</a:t>
            </a:r>
          </a:p>
          <a:p>
            <a:r>
              <a:rPr lang="ja-JP" altLang="en-US" sz="2400" dirty="0" smtClean="0">
                <a:latin typeface="メイリオ" panose="020B0604030504040204" pitchFamily="50" charset="-128"/>
                <a:ea typeface="メイリオ" panose="020B0604030504040204" pitchFamily="50" charset="-128"/>
              </a:rPr>
              <a:t>ミスやエラーの</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原因を把握</a:t>
            </a:r>
            <a:r>
              <a:rPr lang="ja-JP" altLang="en-US" sz="2400" dirty="0" smtClean="0">
                <a:latin typeface="メイリオ" panose="020B0604030504040204" pitchFamily="50" charset="-128"/>
                <a:ea typeface="メイリオ" panose="020B0604030504040204" pitchFamily="50" charset="-128"/>
              </a:rPr>
              <a:t>する</a:t>
            </a:r>
            <a:endParaRPr lang="ja-JP" altLang="en-US" sz="24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6560760" y="1259627"/>
            <a:ext cx="282212" cy="5039704"/>
            <a:chOff x="6567830" y="1370147"/>
            <a:chExt cx="282212" cy="5039704"/>
          </a:xfrm>
        </p:grpSpPr>
        <p:sp>
          <p:nvSpPr>
            <p:cNvPr id="22" name="円/楕円 21"/>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5" name="円/楕円 24"/>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6" name="円/楕円 25"/>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8" name="正方形/長方形 27"/>
          <p:cNvSpPr/>
          <p:nvPr/>
        </p:nvSpPr>
        <p:spPr bwMode="white">
          <a:xfrm>
            <a:off x="903696" y="104479"/>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２</a:t>
            </a:r>
            <a:endParaRPr lang="ja-JP" altLang="en-US" sz="3200" b="1" dirty="0">
              <a:solidFill>
                <a:schemeClr val="bg1"/>
              </a:solidFill>
            </a:endParaRPr>
          </a:p>
        </p:txBody>
      </p:sp>
      <p:sp>
        <p:nvSpPr>
          <p:cNvPr id="29" name="正方形/長方形 28"/>
          <p:cNvSpPr/>
          <p:nvPr/>
        </p:nvSpPr>
        <p:spPr bwMode="auto">
          <a:xfrm flipV="1">
            <a:off x="266095" y="4791092"/>
            <a:ext cx="6002730" cy="1800259"/>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grpSp>
        <p:nvGrpSpPr>
          <p:cNvPr id="35" name="グループ化 10"/>
          <p:cNvGrpSpPr>
            <a:grpSpLocks/>
          </p:cNvGrpSpPr>
          <p:nvPr/>
        </p:nvGrpSpPr>
        <p:grpSpPr bwMode="gray">
          <a:xfrm>
            <a:off x="653283" y="2811616"/>
            <a:ext cx="1426449" cy="1028490"/>
            <a:chOff x="2142327" y="1090265"/>
            <a:chExt cx="1944504" cy="1024115"/>
          </a:xfrm>
        </p:grpSpPr>
        <p:sp>
          <p:nvSpPr>
            <p:cNvPr id="45" name="角丸四角形 44"/>
            <p:cNvSpPr/>
            <p:nvPr/>
          </p:nvSpPr>
          <p:spPr bwMode="gray">
            <a:xfrm>
              <a:off x="2142327" y="1090265"/>
              <a:ext cx="1944504" cy="1024115"/>
            </a:xfrm>
            <a:prstGeom prst="round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正方形/長方形 2"/>
            <p:cNvSpPr>
              <a:spLocks noChangeArrowheads="1"/>
            </p:cNvSpPr>
            <p:nvPr/>
          </p:nvSpPr>
          <p:spPr bwMode="gray">
            <a:xfrm>
              <a:off x="2509397" y="1356635"/>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800" dirty="0">
                  <a:solidFill>
                    <a:srgbClr val="FFFFFF"/>
                  </a:solidFill>
                  <a:latin typeface="メイリオ" panose="020B0604030504040204" pitchFamily="50" charset="-128"/>
                  <a:ea typeface="メイリオ" panose="020B0604030504040204" pitchFamily="50" charset="-128"/>
                </a:rPr>
                <a:t>評価</a:t>
              </a:r>
              <a:endParaRPr lang="ja-JP" altLang="en-US" sz="2800" dirty="0">
                <a:solidFill>
                  <a:srgbClr val="FFFFFF"/>
                </a:solidFill>
                <a:latin typeface="Arial" panose="020B0604020202020204" pitchFamily="34" charset="0"/>
              </a:endParaRPr>
            </a:p>
          </p:txBody>
        </p:sp>
      </p:grpSp>
      <p:grpSp>
        <p:nvGrpSpPr>
          <p:cNvPr id="36" name="グループ化 6"/>
          <p:cNvGrpSpPr>
            <a:grpSpLocks/>
          </p:cNvGrpSpPr>
          <p:nvPr/>
        </p:nvGrpSpPr>
        <p:grpSpPr bwMode="ltGray">
          <a:xfrm>
            <a:off x="4709056" y="2811616"/>
            <a:ext cx="1426449" cy="1028490"/>
            <a:chOff x="6552912" y="1153400"/>
            <a:chExt cx="1944504" cy="1024115"/>
          </a:xfrm>
        </p:grpSpPr>
        <p:sp>
          <p:nvSpPr>
            <p:cNvPr id="43" name="角丸四角形 42"/>
            <p:cNvSpPr/>
            <p:nvPr/>
          </p:nvSpPr>
          <p:spPr bwMode="ltGray">
            <a:xfrm>
              <a:off x="6552912" y="1153400"/>
              <a:ext cx="1944504" cy="1024115"/>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正方形/長方形 4"/>
            <p:cNvSpPr>
              <a:spLocks noChangeArrowheads="1"/>
            </p:cNvSpPr>
            <p:nvPr/>
          </p:nvSpPr>
          <p:spPr bwMode="ltGray">
            <a:xfrm>
              <a:off x="6677213" y="1463077"/>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800" dirty="0">
                  <a:solidFill>
                    <a:srgbClr val="FFFFFF"/>
                  </a:solidFill>
                  <a:latin typeface="メイリオ" panose="020B0604030504040204" pitchFamily="50" charset="-128"/>
                  <a:ea typeface="メイリオ" panose="020B0604030504040204" pitchFamily="50" charset="-128"/>
                </a:rPr>
                <a:t>再評価</a:t>
              </a:r>
              <a:endParaRPr lang="ja-JP" altLang="en-US" sz="2800" dirty="0">
                <a:solidFill>
                  <a:srgbClr val="FFFFFF"/>
                </a:solidFill>
                <a:latin typeface="メイリオ" panose="020B0604030504040204" pitchFamily="50" charset="-128"/>
                <a:ea typeface="メイリオ" panose="020B0604030504040204" pitchFamily="50" charset="-128"/>
              </a:endParaRPr>
            </a:p>
          </p:txBody>
        </p:sp>
      </p:grpSp>
      <p:grpSp>
        <p:nvGrpSpPr>
          <p:cNvPr id="37" name="グループ化 9"/>
          <p:cNvGrpSpPr>
            <a:grpSpLocks/>
          </p:cNvGrpSpPr>
          <p:nvPr/>
        </p:nvGrpSpPr>
        <p:grpSpPr bwMode="ltGray">
          <a:xfrm>
            <a:off x="2681752" y="2811616"/>
            <a:ext cx="1426449" cy="1028490"/>
            <a:chOff x="4321899" y="1153400"/>
            <a:chExt cx="1944504" cy="1024115"/>
          </a:xfrm>
        </p:grpSpPr>
        <p:sp>
          <p:nvSpPr>
            <p:cNvPr id="41" name="角丸四角形 40"/>
            <p:cNvSpPr/>
            <p:nvPr/>
          </p:nvSpPr>
          <p:spPr bwMode="ltGray">
            <a:xfrm>
              <a:off x="4321899" y="1153400"/>
              <a:ext cx="1944504" cy="1024115"/>
            </a:xfrm>
            <a:prstGeom prst="round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正方形/長方形 3"/>
            <p:cNvSpPr>
              <a:spLocks noChangeArrowheads="1"/>
            </p:cNvSpPr>
            <p:nvPr/>
          </p:nvSpPr>
          <p:spPr bwMode="ltGray">
            <a:xfrm>
              <a:off x="4683200" y="1437860"/>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800" dirty="0">
                  <a:solidFill>
                    <a:srgbClr val="FFFFFF"/>
                  </a:solidFill>
                  <a:latin typeface="メイリオ" panose="020B0604030504040204" pitchFamily="50" charset="-128"/>
                  <a:ea typeface="メイリオ" panose="020B0604030504040204" pitchFamily="50" charset="-128"/>
                </a:rPr>
                <a:t>訓練</a:t>
              </a:r>
              <a:endParaRPr lang="ja-JP" altLang="en-US" sz="2800" dirty="0">
                <a:solidFill>
                  <a:srgbClr val="FFFFFF"/>
                </a:solidFill>
                <a:latin typeface="Arial" panose="020B0604020202020204" pitchFamily="34" charset="0"/>
              </a:endParaRPr>
            </a:p>
          </p:txBody>
        </p:sp>
      </p:grpSp>
      <p:sp>
        <p:nvSpPr>
          <p:cNvPr id="38" name="正方形/長方形 11"/>
          <p:cNvSpPr>
            <a:spLocks noChangeArrowheads="1"/>
          </p:cNvSpPr>
          <p:nvPr/>
        </p:nvSpPr>
        <p:spPr bwMode="auto">
          <a:xfrm>
            <a:off x="150242" y="2058983"/>
            <a:ext cx="3681726" cy="52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800" dirty="0" smtClean="0">
                <a:latin typeface="メイリオ" panose="020B0604030504040204" pitchFamily="50" charset="-128"/>
                <a:ea typeface="メイリオ" panose="020B0604030504040204" pitchFamily="50" charset="-128"/>
              </a:rPr>
              <a:t>MWS</a:t>
            </a:r>
            <a:r>
              <a:rPr lang="ja-JP" altLang="en-US" sz="2800" dirty="0" smtClean="0">
                <a:latin typeface="メイリオ" panose="020B0604030504040204" pitchFamily="50" charset="-128"/>
                <a:ea typeface="メイリオ" panose="020B0604030504040204" pitchFamily="50" charset="-128"/>
              </a:rPr>
              <a:t>（訓練版）の</a:t>
            </a:r>
            <a:r>
              <a:rPr lang="ja-JP" altLang="en-US" sz="2800" dirty="0">
                <a:latin typeface="メイリオ" panose="020B0604030504040204" pitchFamily="50" charset="-128"/>
                <a:ea typeface="メイリオ" panose="020B0604030504040204" pitchFamily="50" charset="-128"/>
              </a:rPr>
              <a:t>基本的流れ</a:t>
            </a:r>
            <a:endParaRPr lang="ja-JP" altLang="en-US" sz="2800" dirty="0">
              <a:solidFill>
                <a:schemeClr val="tx2"/>
              </a:solidFill>
              <a:latin typeface="Arial" panose="020B0604020202020204" pitchFamily="34" charset="0"/>
            </a:endParaRPr>
          </a:p>
        </p:txBody>
      </p:sp>
      <p:sp>
        <p:nvSpPr>
          <p:cNvPr id="39" name="右矢印 38"/>
          <p:cNvSpPr/>
          <p:nvPr/>
        </p:nvSpPr>
        <p:spPr bwMode="auto">
          <a:xfrm>
            <a:off x="2185697" y="3065150"/>
            <a:ext cx="440161" cy="484746"/>
          </a:xfrm>
          <a:prstGeom prst="rightArrow">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右矢印 39"/>
          <p:cNvSpPr/>
          <p:nvPr/>
        </p:nvSpPr>
        <p:spPr bwMode="auto">
          <a:xfrm>
            <a:off x="4182726" y="3065150"/>
            <a:ext cx="440161" cy="484746"/>
          </a:xfrm>
          <a:prstGeom prst="rightArrow">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正方形/長方形 13"/>
          <p:cNvSpPr>
            <a:spLocks noChangeArrowheads="1"/>
          </p:cNvSpPr>
          <p:nvPr/>
        </p:nvSpPr>
        <p:spPr bwMode="auto">
          <a:xfrm>
            <a:off x="322580" y="4921218"/>
            <a:ext cx="58758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0" dirty="0">
                <a:latin typeface="メイリオ" panose="020B0604030504040204" pitchFamily="50" charset="-128"/>
                <a:ea typeface="メイリオ" panose="020B0604030504040204" pitchFamily="50" charset="-128"/>
              </a:rPr>
              <a:t>　</a:t>
            </a:r>
            <a:r>
              <a:rPr lang="ja-JP" altLang="ja-JP" sz="2400" b="0" dirty="0">
                <a:latin typeface="メイリオ" panose="020B0604030504040204" pitchFamily="50" charset="-128"/>
                <a:ea typeface="メイリオ" panose="020B0604030504040204" pitchFamily="50" charset="-128"/>
              </a:rPr>
              <a:t>評価の機能としてだけではなく、訓練を行うことや、その効果を確認することを通して、利用者の作業遂行力向上に向けた、学習機会を設定し、実施</a:t>
            </a:r>
            <a:r>
              <a:rPr lang="ja-JP" altLang="ja-JP" sz="2400" b="0" dirty="0" smtClean="0">
                <a:latin typeface="メイリオ" panose="020B0604030504040204" pitchFamily="50" charset="-128"/>
                <a:ea typeface="メイリオ" panose="020B0604030504040204" pitchFamily="50" charset="-128"/>
              </a:rPr>
              <a:t>する</a:t>
            </a:r>
            <a:r>
              <a:rPr lang="ja-JP" altLang="en-US" sz="2400" b="0" dirty="0" smtClean="0">
                <a:latin typeface="メイリオ" panose="020B0604030504040204" pitchFamily="50" charset="-128"/>
                <a:ea typeface="メイリオ" panose="020B0604030504040204" pitchFamily="50" charset="-128"/>
              </a:rPr>
              <a:t>。</a:t>
            </a:r>
            <a:endParaRPr lang="ja-JP" altLang="en-US" sz="2400" b="0" dirty="0">
              <a:solidFill>
                <a:schemeClr val="tx2"/>
              </a:solidFill>
              <a:latin typeface="メイリオ" panose="020B0604030504040204" pitchFamily="50" charset="-128"/>
              <a:ea typeface="メイリオ" panose="020B0604030504040204" pitchFamily="50" charset="-128"/>
            </a:endParaRPr>
          </a:p>
        </p:txBody>
      </p:sp>
      <p:sp>
        <p:nvSpPr>
          <p:cNvPr id="32" name="正方形/長方形 2"/>
          <p:cNvSpPr>
            <a:spLocks noChangeArrowheads="1"/>
          </p:cNvSpPr>
          <p:nvPr/>
        </p:nvSpPr>
        <p:spPr bwMode="auto">
          <a:xfrm>
            <a:off x="123330" y="3901168"/>
            <a:ext cx="1867775" cy="37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0" dirty="0">
                <a:solidFill>
                  <a:srgbClr val="000000"/>
                </a:solidFill>
                <a:latin typeface="メイリオ" panose="020B0604030504040204" pitchFamily="50" charset="-128"/>
                <a:ea typeface="メイリオ" panose="020B0604030504040204" pitchFamily="50" charset="-128"/>
              </a:rPr>
              <a:t>ベースライン期（</a:t>
            </a:r>
            <a:r>
              <a:rPr lang="en-US" altLang="ja-JP" sz="1800" b="0" u="sng" dirty="0">
                <a:solidFill>
                  <a:srgbClr val="5D7DE2"/>
                </a:solidFill>
                <a:latin typeface="メイリオ" panose="020B0604030504040204" pitchFamily="50" charset="-128"/>
                <a:ea typeface="メイリオ" panose="020B0604030504040204" pitchFamily="50" charset="-128"/>
              </a:rPr>
              <a:t>BL</a:t>
            </a:r>
            <a:r>
              <a:rPr lang="ja-JP" altLang="en-US" sz="1800" b="0" dirty="0">
                <a:solidFill>
                  <a:srgbClr val="000000"/>
                </a:solidFill>
                <a:latin typeface="メイリオ" panose="020B0604030504040204" pitchFamily="50" charset="-128"/>
                <a:ea typeface="メイリオ" panose="020B0604030504040204" pitchFamily="50" charset="-128"/>
              </a:rPr>
              <a:t>）</a:t>
            </a:r>
            <a:endParaRPr lang="ja-JP" altLang="en-US" sz="1800" dirty="0">
              <a:solidFill>
                <a:schemeClr val="tx2"/>
              </a:solidFill>
              <a:latin typeface="Arial" panose="020B0604020202020204" pitchFamily="34" charset="0"/>
            </a:endParaRPr>
          </a:p>
        </p:txBody>
      </p:sp>
      <p:sp>
        <p:nvSpPr>
          <p:cNvPr id="33" name="正方形/長方形 3"/>
          <p:cNvSpPr>
            <a:spLocks noChangeArrowheads="1"/>
          </p:cNvSpPr>
          <p:nvPr/>
        </p:nvSpPr>
        <p:spPr bwMode="auto">
          <a:xfrm>
            <a:off x="2444606" y="3860836"/>
            <a:ext cx="1898050" cy="37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0" dirty="0">
                <a:solidFill>
                  <a:srgbClr val="000000"/>
                </a:solidFill>
                <a:latin typeface="メイリオ" panose="020B0604030504040204" pitchFamily="50" charset="-128"/>
                <a:ea typeface="メイリオ" panose="020B0604030504040204" pitchFamily="50" charset="-128"/>
              </a:rPr>
              <a:t>トレーニング期（</a:t>
            </a:r>
            <a:r>
              <a:rPr lang="en-US" altLang="ja-JP" sz="1800" b="0" u="sng" dirty="0">
                <a:solidFill>
                  <a:srgbClr val="5D7DE2"/>
                </a:solidFill>
                <a:latin typeface="メイリオ" panose="020B0604030504040204" pitchFamily="50" charset="-128"/>
                <a:ea typeface="メイリオ" panose="020B0604030504040204" pitchFamily="50" charset="-128"/>
              </a:rPr>
              <a:t>TR</a:t>
            </a:r>
            <a:r>
              <a:rPr lang="ja-JP" altLang="en-US" sz="1800" b="0" dirty="0">
                <a:solidFill>
                  <a:srgbClr val="000000"/>
                </a:solidFill>
                <a:latin typeface="メイリオ" panose="020B0604030504040204" pitchFamily="50" charset="-128"/>
                <a:ea typeface="メイリオ" panose="020B0604030504040204" pitchFamily="50" charset="-128"/>
              </a:rPr>
              <a:t>）</a:t>
            </a:r>
            <a:endParaRPr lang="ja-JP" altLang="en-US" sz="1800" b="0" dirty="0">
              <a:solidFill>
                <a:schemeClr val="tx2"/>
              </a:solidFill>
              <a:latin typeface="Arial" panose="020B0604020202020204" pitchFamily="34" charset="0"/>
            </a:endParaRPr>
          </a:p>
        </p:txBody>
      </p:sp>
      <p:sp>
        <p:nvSpPr>
          <p:cNvPr id="34" name="正方形/長方形 4"/>
          <p:cNvSpPr>
            <a:spLocks noChangeArrowheads="1"/>
          </p:cNvSpPr>
          <p:nvPr/>
        </p:nvSpPr>
        <p:spPr bwMode="auto">
          <a:xfrm>
            <a:off x="4728852" y="3860836"/>
            <a:ext cx="1565018" cy="37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0">
                <a:solidFill>
                  <a:srgbClr val="000000"/>
                </a:solidFill>
                <a:latin typeface="メイリオ" panose="020B0604030504040204" pitchFamily="50" charset="-128"/>
                <a:ea typeface="メイリオ" panose="020B0604030504040204" pitchFamily="50" charset="-128"/>
              </a:rPr>
              <a:t>プローブ期（</a:t>
            </a:r>
            <a:r>
              <a:rPr lang="en-US" altLang="ja-JP" sz="1800" b="0">
                <a:solidFill>
                  <a:srgbClr val="5D7DE2"/>
                </a:solidFill>
                <a:latin typeface="メイリオ" panose="020B0604030504040204" pitchFamily="50" charset="-128"/>
                <a:ea typeface="メイリオ" panose="020B0604030504040204" pitchFamily="50" charset="-128"/>
              </a:rPr>
              <a:t>PR</a:t>
            </a:r>
            <a:r>
              <a:rPr lang="ja-JP" altLang="en-US" sz="1800" b="0">
                <a:solidFill>
                  <a:srgbClr val="000000"/>
                </a:solidFill>
                <a:latin typeface="メイリオ" panose="020B0604030504040204" pitchFamily="50" charset="-128"/>
                <a:ea typeface="メイリオ" panose="020B0604030504040204" pitchFamily="50" charset="-128"/>
              </a:rPr>
              <a:t>）</a:t>
            </a:r>
            <a:endParaRPr lang="ja-JP" altLang="en-US" sz="1800" b="0">
              <a:solidFill>
                <a:schemeClr val="tx2"/>
              </a:solidFill>
              <a:latin typeface="Arial" panose="020B0604020202020204" pitchFamily="34" charset="0"/>
            </a:endParaRPr>
          </a:p>
        </p:txBody>
      </p:sp>
      <p:sp>
        <p:nvSpPr>
          <p:cNvPr id="50" name="正方形/長方形 49"/>
          <p:cNvSpPr/>
          <p:nvPr/>
        </p:nvSpPr>
        <p:spPr>
          <a:xfrm>
            <a:off x="6934984" y="1164248"/>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利用者が作業中に発生させたミスやエラーの特徴、パターンを把握している。</a:t>
            </a:r>
            <a:endParaRPr lang="ja-JP" altLang="en-US" sz="1200" dirty="0">
              <a:solidFill>
                <a:schemeClr val="bg1">
                  <a:lumMod val="50000"/>
                </a:schemeClr>
              </a:solidFill>
            </a:endParaRPr>
          </a:p>
        </p:txBody>
      </p:sp>
      <p:sp>
        <p:nvSpPr>
          <p:cNvPr id="51" name="正方形/長方形 50"/>
          <p:cNvSpPr/>
          <p:nvPr/>
        </p:nvSpPr>
        <p:spPr>
          <a:xfrm>
            <a:off x="6870961" y="2211871"/>
            <a:ext cx="2253006"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a:t>
            </a:r>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が作業中に発生させたミスやエラーの原因を把握している</a:t>
            </a:r>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7" name="角丸四角形 4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70803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694207" y="52260"/>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50000"/>
                </a:schemeClr>
              </a:solidFill>
            </a:endParaRPr>
          </a:p>
        </p:txBody>
      </p:sp>
      <p:sp>
        <p:nvSpPr>
          <p:cNvPr id="6" name="正方形/長方形 5"/>
          <p:cNvSpPr/>
          <p:nvPr/>
        </p:nvSpPr>
        <p:spPr>
          <a:xfrm>
            <a:off x="6819115" y="2148210"/>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856824" y="3557257"/>
            <a:ext cx="2215297"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正方形/長方形 7"/>
          <p:cNvSpPr/>
          <p:nvPr/>
        </p:nvSpPr>
        <p:spPr>
          <a:xfrm>
            <a:off x="6819115" y="4909844"/>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828540" y="5917836"/>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6819115" y="1007689"/>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利用者が作業中に発生させたミスやエラーの特徴やパターンを把握している。</a:t>
            </a:r>
            <a:endParaRPr lang="ja-JP" altLang="en-US" sz="1200" dirty="0">
              <a:solidFill>
                <a:schemeClr val="bg1">
                  <a:lumMod val="50000"/>
                </a:schemeClr>
              </a:solidFill>
            </a:endParaRPr>
          </a:p>
        </p:txBody>
      </p:sp>
      <p:sp>
        <p:nvSpPr>
          <p:cNvPr id="19" name="角丸四角形 18"/>
          <p:cNvSpPr/>
          <p:nvPr/>
        </p:nvSpPr>
        <p:spPr>
          <a:xfrm>
            <a:off x="6767269" y="3376139"/>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60256" y="1831903"/>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54914" y="915357"/>
            <a:ext cx="5316325"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利用者が作業を行う時に</a:t>
            </a:r>
          </a:p>
          <a:p>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集中力</a:t>
            </a:r>
            <a:r>
              <a:rPr lang="ja-JP" altLang="en-US" sz="2400" dirty="0" smtClean="0">
                <a:latin typeface="メイリオ" panose="020B0604030504040204" pitchFamily="50" charset="-128"/>
                <a:ea typeface="メイリオ" panose="020B0604030504040204" pitchFamily="50" charset="-128"/>
              </a:rPr>
              <a:t>を持続できる時間を把握する</a:t>
            </a:r>
            <a:endParaRPr lang="ja-JP" altLang="en-US" sz="24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13" y="2446514"/>
            <a:ext cx="6516382" cy="347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吹き出し 14"/>
          <p:cNvSpPr/>
          <p:nvPr/>
        </p:nvSpPr>
        <p:spPr>
          <a:xfrm>
            <a:off x="1084081" y="3770722"/>
            <a:ext cx="955463" cy="557524"/>
          </a:xfrm>
          <a:prstGeom prst="wedgeRoundRectCallout">
            <a:avLst>
              <a:gd name="adj1" fmla="val 57140"/>
              <a:gd name="adj2" fmla="val 71013"/>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あくび・</a:t>
            </a:r>
          </a:p>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ため息</a:t>
            </a:r>
            <a:endParaRPr lang="ja-JP" altLang="en-US" sz="1200" b="0" dirty="0">
              <a:solidFill>
                <a:srgbClr val="5D7DE2"/>
              </a:solidFill>
              <a:latin typeface="メイリオ" panose="020B0604030504040204" pitchFamily="50" charset="-128"/>
              <a:ea typeface="メイリオ" panose="020B0604030504040204" pitchFamily="50" charset="-128"/>
            </a:endParaRPr>
          </a:p>
        </p:txBody>
      </p:sp>
      <p:sp>
        <p:nvSpPr>
          <p:cNvPr id="16" name="角丸四角形吹き出し 15"/>
          <p:cNvSpPr/>
          <p:nvPr/>
        </p:nvSpPr>
        <p:spPr>
          <a:xfrm>
            <a:off x="689726" y="2673529"/>
            <a:ext cx="1044806" cy="435089"/>
          </a:xfrm>
          <a:prstGeom prst="wedgeRoundRectCallout">
            <a:avLst>
              <a:gd name="adj1" fmla="val 56238"/>
              <a:gd name="adj2" fmla="val 75346"/>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5D7DE2"/>
                </a:solidFill>
                <a:latin typeface="メイリオ" panose="020B0604030504040204" pitchFamily="50" charset="-128"/>
                <a:ea typeface="メイリオ" panose="020B0604030504040204" pitchFamily="50" charset="-128"/>
              </a:rPr>
              <a:t>目</a:t>
            </a:r>
            <a:r>
              <a:rPr lang="ja-JP" altLang="en-US" sz="1200" dirty="0" smtClean="0">
                <a:solidFill>
                  <a:srgbClr val="5D7DE2"/>
                </a:solidFill>
                <a:latin typeface="メイリオ" panose="020B0604030504040204" pitchFamily="50" charset="-128"/>
                <a:ea typeface="メイリオ" panose="020B0604030504040204" pitchFamily="50" charset="-128"/>
              </a:rPr>
              <a:t>をこす</a:t>
            </a:r>
            <a:r>
              <a:rPr lang="ja-JP" altLang="en-US" sz="1200" dirty="0">
                <a:solidFill>
                  <a:srgbClr val="5D7DE2"/>
                </a:solidFill>
                <a:latin typeface="メイリオ" panose="020B0604030504040204" pitchFamily="50" charset="-128"/>
                <a:ea typeface="メイリオ" panose="020B0604030504040204" pitchFamily="50" charset="-128"/>
              </a:rPr>
              <a:t>る</a:t>
            </a:r>
            <a:endParaRPr lang="ja-JP" altLang="en-US" sz="1200" dirty="0" smtClean="0">
              <a:solidFill>
                <a:srgbClr val="5D7DE2"/>
              </a:solidFill>
              <a:latin typeface="メイリオ" panose="020B0604030504040204" pitchFamily="50" charset="-128"/>
              <a:ea typeface="メイリオ" panose="020B0604030504040204" pitchFamily="50" charset="-128"/>
            </a:endParaRPr>
          </a:p>
        </p:txBody>
      </p:sp>
      <p:sp>
        <p:nvSpPr>
          <p:cNvPr id="21" name="角丸四角形吹き出し 20"/>
          <p:cNvSpPr/>
          <p:nvPr/>
        </p:nvSpPr>
        <p:spPr>
          <a:xfrm>
            <a:off x="2652302" y="4203588"/>
            <a:ext cx="1250395" cy="477876"/>
          </a:xfrm>
          <a:prstGeom prst="wedgeRoundRectCallout">
            <a:avLst>
              <a:gd name="adj1" fmla="val -64276"/>
              <a:gd name="adj2" fmla="val 9718"/>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休憩</a:t>
            </a:r>
          </a:p>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a:t>
            </a:r>
            <a:r>
              <a:rPr lang="ja-JP" altLang="en-US" sz="1050" dirty="0" smtClean="0">
                <a:solidFill>
                  <a:srgbClr val="5D7DE2"/>
                </a:solidFill>
                <a:latin typeface="メイリオ" panose="020B0604030504040204" pitchFamily="50" charset="-128"/>
                <a:ea typeface="メイリオ" panose="020B0604030504040204" pitchFamily="50" charset="-128"/>
              </a:rPr>
              <a:t>ストレッチ</a:t>
            </a:r>
            <a:r>
              <a:rPr lang="ja-JP" altLang="en-US" sz="1200" dirty="0" smtClean="0">
                <a:solidFill>
                  <a:srgbClr val="5D7DE2"/>
                </a:solidFill>
                <a:latin typeface="メイリオ" panose="020B0604030504040204" pitchFamily="50" charset="-128"/>
                <a:ea typeface="メイリオ" panose="020B0604030504040204" pitchFamily="50" charset="-128"/>
              </a:rPr>
              <a:t>）</a:t>
            </a:r>
          </a:p>
        </p:txBody>
      </p:sp>
      <p:sp>
        <p:nvSpPr>
          <p:cNvPr id="23" name="角丸四角形吹き出し 22"/>
          <p:cNvSpPr/>
          <p:nvPr/>
        </p:nvSpPr>
        <p:spPr>
          <a:xfrm>
            <a:off x="3946802" y="3425926"/>
            <a:ext cx="1250395" cy="477876"/>
          </a:xfrm>
          <a:prstGeom prst="wedgeRoundRectCallout">
            <a:avLst>
              <a:gd name="adj1" fmla="val -68045"/>
              <a:gd name="adj2" fmla="val -75106"/>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休憩</a:t>
            </a:r>
          </a:p>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a:t>
            </a:r>
            <a:r>
              <a:rPr lang="ja-JP" altLang="en-US" sz="1050" dirty="0" smtClean="0">
                <a:solidFill>
                  <a:srgbClr val="5D7DE2"/>
                </a:solidFill>
                <a:latin typeface="メイリオ" panose="020B0604030504040204" pitchFamily="50" charset="-128"/>
                <a:ea typeface="メイリオ" panose="020B0604030504040204" pitchFamily="50" charset="-128"/>
              </a:rPr>
              <a:t>ストレッチ</a:t>
            </a:r>
            <a:r>
              <a:rPr lang="ja-JP" altLang="en-US" sz="1200" dirty="0" smtClean="0">
                <a:solidFill>
                  <a:srgbClr val="5D7DE2"/>
                </a:solidFill>
                <a:latin typeface="メイリオ" panose="020B0604030504040204" pitchFamily="50" charset="-128"/>
                <a:ea typeface="メイリオ" panose="020B0604030504040204" pitchFamily="50" charset="-128"/>
              </a:rPr>
              <a:t>）</a:t>
            </a:r>
          </a:p>
        </p:txBody>
      </p:sp>
      <p:sp>
        <p:nvSpPr>
          <p:cNvPr id="24" name="角丸四角形吹き出し 23"/>
          <p:cNvSpPr/>
          <p:nvPr/>
        </p:nvSpPr>
        <p:spPr>
          <a:xfrm>
            <a:off x="5423779" y="3381524"/>
            <a:ext cx="1250395" cy="477876"/>
          </a:xfrm>
          <a:prstGeom prst="wedgeRoundRectCallout">
            <a:avLst>
              <a:gd name="adj1" fmla="val -68045"/>
              <a:gd name="adj2" fmla="val -75106"/>
              <a:gd name="adj3" fmla="val 16667"/>
            </a:avLst>
          </a:prstGeom>
          <a:solidFill>
            <a:srgbClr val="FFFFFF"/>
          </a:solidFill>
          <a:ln>
            <a:solidFill>
              <a:srgbClr val="5D7D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休憩</a:t>
            </a:r>
          </a:p>
          <a:p>
            <a:pPr algn="ctr">
              <a:defRPr/>
            </a:pPr>
            <a:r>
              <a:rPr lang="ja-JP" altLang="en-US" sz="1200" dirty="0" smtClean="0">
                <a:solidFill>
                  <a:srgbClr val="5D7DE2"/>
                </a:solidFill>
                <a:latin typeface="メイリオ" panose="020B0604030504040204" pitchFamily="50" charset="-128"/>
                <a:ea typeface="メイリオ" panose="020B0604030504040204" pitchFamily="50" charset="-128"/>
              </a:rPr>
              <a:t>（</a:t>
            </a:r>
            <a:r>
              <a:rPr lang="ja-JP" altLang="en-US" sz="1050" dirty="0" smtClean="0">
                <a:solidFill>
                  <a:srgbClr val="5D7DE2"/>
                </a:solidFill>
                <a:latin typeface="メイリオ" panose="020B0604030504040204" pitchFamily="50" charset="-128"/>
                <a:ea typeface="メイリオ" panose="020B0604030504040204" pitchFamily="50" charset="-128"/>
              </a:rPr>
              <a:t>ストレッチ</a:t>
            </a:r>
            <a:r>
              <a:rPr lang="ja-JP" altLang="en-US" sz="1200" dirty="0" smtClean="0">
                <a:solidFill>
                  <a:srgbClr val="5D7DE2"/>
                </a:solidFill>
                <a:latin typeface="メイリオ" panose="020B0604030504040204" pitchFamily="50" charset="-128"/>
                <a:ea typeface="メイリオ" panose="020B0604030504040204" pitchFamily="50" charset="-128"/>
              </a:rPr>
              <a:t>）</a:t>
            </a:r>
          </a:p>
        </p:txBody>
      </p:sp>
      <p:grpSp>
        <p:nvGrpSpPr>
          <p:cNvPr id="22" name="グループ化 21"/>
          <p:cNvGrpSpPr/>
          <p:nvPr/>
        </p:nvGrpSpPr>
        <p:grpSpPr>
          <a:xfrm>
            <a:off x="6560760" y="1259627"/>
            <a:ext cx="282212" cy="5039704"/>
            <a:chOff x="6567830" y="1370147"/>
            <a:chExt cx="282212" cy="5039704"/>
          </a:xfrm>
        </p:grpSpPr>
        <p:sp>
          <p:nvSpPr>
            <p:cNvPr id="25" name="円/楕円 24"/>
            <p:cNvSpPr/>
            <p:nvPr/>
          </p:nvSpPr>
          <p:spPr>
            <a:xfrm>
              <a:off x="6599645" y="3591289"/>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6" name="円/楕円 25"/>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7" name="円/楕円 26"/>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8" name="円/楕円 27"/>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9" name="円/楕円 28"/>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0" name="正方形/長方形 29"/>
          <p:cNvSpPr/>
          <p:nvPr/>
        </p:nvSpPr>
        <p:spPr bwMode="white">
          <a:xfrm>
            <a:off x="602375" y="117220"/>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３</a:t>
            </a:r>
            <a:endParaRPr lang="ja-JP" altLang="en-US" sz="3200" b="1" dirty="0">
              <a:solidFill>
                <a:schemeClr val="bg1"/>
              </a:solidFill>
            </a:endParaRPr>
          </a:p>
        </p:txBody>
      </p:sp>
      <p:sp>
        <p:nvSpPr>
          <p:cNvPr id="31" name="テキスト ボックス 30"/>
          <p:cNvSpPr txBox="1"/>
          <p:nvPr/>
        </p:nvSpPr>
        <p:spPr>
          <a:xfrm>
            <a:off x="193128" y="6099984"/>
            <a:ext cx="6537607" cy="584775"/>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rPr>
              <a:t>（例）正答率の落ちるタイミング、作業時間が長くなるタイミング</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　から集中力を持続できる時間を把握し、定期的に休憩を入れる。</a:t>
            </a:r>
            <a:endParaRPr kumimoji="1" lang="ja-JP" altLang="en-US" sz="1600" dirty="0">
              <a:latin typeface="メイリオ" panose="020B0604030504040204" pitchFamily="50" charset="-128"/>
              <a:ea typeface="メイリオ" panose="020B0604030504040204" pitchFamily="50" charset="-128"/>
            </a:endParaRPr>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99122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3631" y="-7756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837891" y="3061228"/>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890994" y="4137019"/>
            <a:ext cx="2295428"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16917" y="5603941"/>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6748414" y="3984130"/>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79109" y="1976997"/>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5412" y="1015169"/>
            <a:ext cx="6399915"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作業訓練開始前</a:t>
            </a:r>
          </a:p>
          <a:p>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効果的な作業訓練課題</a:t>
            </a:r>
            <a:r>
              <a:rPr lang="ja-JP" altLang="en-US" sz="2400" dirty="0" smtClean="0">
                <a:latin typeface="メイリオ" panose="020B0604030504040204" pitchFamily="50" charset="-128"/>
                <a:ea typeface="メイリオ" panose="020B0604030504040204" pitchFamily="50" charset="-128"/>
              </a:rPr>
              <a:t>の検討を個々に行う</a:t>
            </a:r>
          </a:p>
        </p:txBody>
      </p:sp>
      <p:sp>
        <p:nvSpPr>
          <p:cNvPr id="11" name="正方形/長方形 10"/>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9904" y="3300493"/>
            <a:ext cx="6417296" cy="584775"/>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rPr>
              <a:t>　簡易版は広く作業を体験し、訓練版は本人の興味・指向に併せて支援者がまず課題を提示することになっている。</a:t>
            </a:r>
            <a:endParaRPr kumimoji="1" lang="ja-JP" altLang="en-US" sz="16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169527" y="3862054"/>
            <a:ext cx="6417296" cy="954107"/>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rPr>
              <a:t>補足</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訓練開始後、比較的正確性が安定した段階で、支援者への依存度を弱めていき、自身の計画で作業を遂行するように移行していく。　　　</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→後程説明</a:t>
            </a:r>
            <a:endParaRPr kumimoji="1" lang="ja-JP" altLang="en-US" sz="1400" dirty="0" smtClean="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116496" y="5299478"/>
            <a:ext cx="6417296" cy="1569660"/>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事前のアセスメント等で、補完方法の獲得が必要である場合は、本人にとって</a:t>
            </a:r>
            <a:r>
              <a:rPr lang="ja-JP" altLang="en-US" sz="1600" u="sng" dirty="0" smtClean="0">
                <a:latin typeface="メイリオ" panose="020B0604030504040204" pitchFamily="50" charset="-128"/>
                <a:ea typeface="メイリオ" panose="020B0604030504040204" pitchFamily="50" charset="-128"/>
              </a:rPr>
              <a:t>適切な難易度</a:t>
            </a:r>
            <a:r>
              <a:rPr lang="ja-JP" altLang="en-US" sz="1600" dirty="0" smtClean="0">
                <a:latin typeface="メイリオ" panose="020B0604030504040204" pitchFamily="50" charset="-128"/>
                <a:ea typeface="メイリオ" panose="020B0604030504040204" pitchFamily="50" charset="-128"/>
              </a:rPr>
              <a:t>や作業種を選定して、訓練経過に従って、次第に職場に近い環境設定をしていけるよう課題を用意している。</a:t>
            </a:r>
          </a:p>
          <a:p>
            <a:r>
              <a:rPr lang="ja-JP" altLang="en-US" sz="1600" dirty="0" smtClean="0">
                <a:latin typeface="メイリオ" panose="020B0604030504040204" pitchFamily="50" charset="-128"/>
                <a:ea typeface="メイリオ" panose="020B0604030504040204" pitchFamily="50" charset="-128"/>
              </a:rPr>
              <a:t>　そのため、最初に作業課題を設定する際は（シンプルなもの→複雑なもの）の順番を意識することとして、多数の作業課題を一斉に処理させていく等の複雑な課題設定は行わないこともできる。</a:t>
            </a:r>
            <a:endParaRPr kumimoji="1" lang="ja-JP" altLang="en-US" sz="1600" dirty="0">
              <a:latin typeface="メイリオ" panose="020B0604030504040204" pitchFamily="50" charset="-128"/>
              <a:ea typeface="メイリオ" panose="020B0604030504040204" pitchFamily="50" charset="-128"/>
            </a:endParaRPr>
          </a:p>
        </p:txBody>
      </p:sp>
      <p:grpSp>
        <p:nvGrpSpPr>
          <p:cNvPr id="16" name="グループ化 15"/>
          <p:cNvGrpSpPr/>
          <p:nvPr/>
        </p:nvGrpSpPr>
        <p:grpSpPr>
          <a:xfrm>
            <a:off x="6523789" y="931566"/>
            <a:ext cx="282212" cy="5039704"/>
            <a:chOff x="6567830" y="1370147"/>
            <a:chExt cx="282212" cy="5039704"/>
          </a:xfrm>
        </p:grpSpPr>
        <p:sp>
          <p:nvSpPr>
            <p:cNvPr id="21" name="円/楕円 20"/>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2" name="円/楕円 21"/>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3" name="円/楕円 22"/>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4" name="円/楕円 23"/>
            <p:cNvSpPr/>
            <p:nvPr/>
          </p:nvSpPr>
          <p:spPr>
            <a:xfrm>
              <a:off x="6567830" y="4863340"/>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5" name="円/楕円 24"/>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6" name="正方形/長方形 25"/>
          <p:cNvSpPr/>
          <p:nvPr/>
        </p:nvSpPr>
        <p:spPr>
          <a:xfrm>
            <a:off x="602375" y="117220"/>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４</a:t>
            </a:r>
            <a:endParaRPr lang="ja-JP" altLang="en-US" sz="3200" b="1" dirty="0">
              <a:solidFill>
                <a:schemeClr val="bg1"/>
              </a:solidFill>
            </a:endParaRPr>
          </a:p>
        </p:txBody>
      </p:sp>
      <p:sp>
        <p:nvSpPr>
          <p:cNvPr id="4" name="正方形/長方形 3"/>
          <p:cNvSpPr/>
          <p:nvPr/>
        </p:nvSpPr>
        <p:spPr>
          <a:xfrm>
            <a:off x="63465" y="4930146"/>
            <a:ext cx="1723549" cy="400110"/>
          </a:xfrm>
          <a:prstGeom prst="rect">
            <a:avLst/>
          </a:prstGeom>
        </p:spPr>
        <p:txBody>
          <a:bodyPr wrap="none">
            <a:spAutoFit/>
          </a:bodyPr>
          <a:lstStyle/>
          <a:p>
            <a:r>
              <a:rPr lang="ja-JP" altLang="en-US" sz="2000" b="1" dirty="0">
                <a:solidFill>
                  <a:srgbClr val="E73A37"/>
                </a:solidFill>
                <a:latin typeface="メイリオ" panose="020B0604030504040204" pitchFamily="50" charset="-128"/>
                <a:ea typeface="メイリオ" panose="020B0604030504040204" pitchFamily="50" charset="-128"/>
              </a:rPr>
              <a:t>〇ポイント２</a:t>
            </a:r>
          </a:p>
        </p:txBody>
      </p:sp>
      <p:sp>
        <p:nvSpPr>
          <p:cNvPr id="5" name="正方形/長方形 4"/>
          <p:cNvSpPr/>
          <p:nvPr/>
        </p:nvSpPr>
        <p:spPr>
          <a:xfrm>
            <a:off x="18397" y="2986972"/>
            <a:ext cx="1723549" cy="400110"/>
          </a:xfrm>
          <a:prstGeom prst="rect">
            <a:avLst/>
          </a:prstGeom>
        </p:spPr>
        <p:txBody>
          <a:bodyPr wrap="none">
            <a:spAutoFit/>
          </a:bodyPr>
          <a:lstStyle/>
          <a:p>
            <a:r>
              <a:rPr lang="ja-JP" altLang="en-US" sz="2000" b="1" dirty="0">
                <a:solidFill>
                  <a:srgbClr val="E73A37"/>
                </a:solidFill>
                <a:latin typeface="メイリオ" panose="020B0604030504040204" pitchFamily="50" charset="-128"/>
                <a:ea typeface="メイリオ" panose="020B0604030504040204" pitchFamily="50" charset="-128"/>
              </a:rPr>
              <a:t>〇ポイント１</a:t>
            </a:r>
          </a:p>
        </p:txBody>
      </p:sp>
      <p:sp>
        <p:nvSpPr>
          <p:cNvPr id="27" name="正方形/長方形 26"/>
          <p:cNvSpPr/>
          <p:nvPr/>
        </p:nvSpPr>
        <p:spPr>
          <a:xfrm>
            <a:off x="6837891" y="1854449"/>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6795397" y="876255"/>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利用者が作業中に発生させたミスやエラーの特徴、パターンを把握している。</a:t>
            </a:r>
            <a:endParaRPr lang="ja-JP" altLang="en-US" sz="1200" dirty="0">
              <a:solidFill>
                <a:schemeClr val="bg1">
                  <a:lumMod val="50000"/>
                </a:schemeClr>
              </a:solidFill>
            </a:endParaRPr>
          </a:p>
        </p:txBody>
      </p:sp>
      <p:sp>
        <p:nvSpPr>
          <p:cNvPr id="29" name="テキスト ボックス 28"/>
          <p:cNvSpPr txBox="1"/>
          <p:nvPr/>
        </p:nvSpPr>
        <p:spPr>
          <a:xfrm>
            <a:off x="104873" y="2179571"/>
            <a:ext cx="6417296" cy="338554"/>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rPr>
              <a:t>　検討に当たっては、</a:t>
            </a:r>
            <a:r>
              <a:rPr lang="en-US" altLang="ja-JP" sz="1600" dirty="0" smtClean="0">
                <a:latin typeface="メイリオ" panose="020B0604030504040204" pitchFamily="50" charset="-128"/>
                <a:ea typeface="メイリオ" panose="020B0604030504040204" pitchFamily="50" charset="-128"/>
              </a:rPr>
              <a:t>MWS</a:t>
            </a:r>
            <a:r>
              <a:rPr lang="ja-JP" altLang="en-US" sz="1600" dirty="0" smtClean="0">
                <a:latin typeface="メイリオ" panose="020B0604030504040204" pitchFamily="50" charset="-128"/>
                <a:ea typeface="メイリオ" panose="020B0604030504040204" pitchFamily="50" charset="-128"/>
              </a:rPr>
              <a:t>の課題設定の考え方が参考になる。</a:t>
            </a:r>
            <a:endParaRPr kumimoji="1" lang="ja-JP" altLang="en-US" sz="1600"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159628" y="2651475"/>
            <a:ext cx="6417296" cy="400110"/>
          </a:xfrm>
          <a:prstGeom prst="rect">
            <a:avLst/>
          </a:prstGeom>
          <a:noFill/>
        </p:spPr>
        <p:txBody>
          <a:bodyPr wrap="square" rtlCol="0">
            <a:spAutoFit/>
          </a:bodyPr>
          <a:lstStyle/>
          <a:p>
            <a:r>
              <a:rPr lang="en-US" altLang="ja-JP" sz="2000" dirty="0" smtClean="0">
                <a:latin typeface="メイリオ" panose="020B0604030504040204" pitchFamily="50" charset="-128"/>
                <a:ea typeface="メイリオ" panose="020B0604030504040204" pitchFamily="50" charset="-128"/>
              </a:rPr>
              <a:t>【MWS</a:t>
            </a:r>
            <a:r>
              <a:rPr lang="ja-JP" altLang="en-US" sz="2000" dirty="0" smtClean="0">
                <a:latin typeface="メイリオ" panose="020B0604030504040204" pitchFamily="50" charset="-128"/>
                <a:ea typeface="メイリオ" panose="020B0604030504040204" pitchFamily="50" charset="-128"/>
              </a:rPr>
              <a:t>の課題設定の考え方</a:t>
            </a:r>
            <a:r>
              <a:rPr lang="en-US" altLang="ja-JP" sz="2000" dirty="0" smtClean="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70263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3631" y="-7756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852106" y="2938189"/>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890994" y="4137019"/>
            <a:ext cx="2295428"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16917" y="5603941"/>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6748414" y="3984130"/>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79109" y="1976997"/>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5412" y="1015169"/>
            <a:ext cx="6399915"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作業訓練開始前</a:t>
            </a:r>
          </a:p>
          <a:p>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効果的な作業訓練課題</a:t>
            </a:r>
            <a:r>
              <a:rPr lang="ja-JP" altLang="en-US" sz="2400" dirty="0" smtClean="0">
                <a:latin typeface="メイリオ" panose="020B0604030504040204" pitchFamily="50" charset="-128"/>
                <a:ea typeface="メイリオ" panose="020B0604030504040204" pitchFamily="50" charset="-128"/>
              </a:rPr>
              <a:t>の検討を個々に行う</a:t>
            </a:r>
          </a:p>
        </p:txBody>
      </p:sp>
      <p:sp>
        <p:nvSpPr>
          <p:cNvPr id="11" name="正方形/長方形 10"/>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23789" y="931566"/>
            <a:ext cx="282212" cy="5039704"/>
            <a:chOff x="6567830" y="1370147"/>
            <a:chExt cx="282212" cy="5039704"/>
          </a:xfrm>
        </p:grpSpPr>
        <p:sp>
          <p:nvSpPr>
            <p:cNvPr id="21" name="円/楕円 20"/>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2" name="円/楕円 21"/>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3" name="円/楕円 22"/>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4" name="円/楕円 23"/>
            <p:cNvSpPr/>
            <p:nvPr/>
          </p:nvSpPr>
          <p:spPr>
            <a:xfrm>
              <a:off x="6567830" y="4863340"/>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5" name="円/楕円 24"/>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6" name="正方形/長方形 25"/>
          <p:cNvSpPr/>
          <p:nvPr/>
        </p:nvSpPr>
        <p:spPr>
          <a:xfrm>
            <a:off x="602375" y="117220"/>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４</a:t>
            </a:r>
            <a:endParaRPr lang="ja-JP" altLang="en-US" sz="3200" b="1" dirty="0">
              <a:solidFill>
                <a:schemeClr val="bg1"/>
              </a:solidFill>
            </a:endParaRPr>
          </a:p>
        </p:txBody>
      </p:sp>
      <p:sp>
        <p:nvSpPr>
          <p:cNvPr id="27" name="正方形/長方形 26"/>
          <p:cNvSpPr/>
          <p:nvPr/>
        </p:nvSpPr>
        <p:spPr>
          <a:xfrm>
            <a:off x="336466" y="2751826"/>
            <a:ext cx="6187323" cy="830997"/>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　継続的</a:t>
            </a:r>
            <a:r>
              <a:rPr lang="ja-JP" altLang="en-US" sz="1600" dirty="0">
                <a:latin typeface="メイリオ" panose="020B0604030504040204" pitchFamily="50" charset="-128"/>
                <a:ea typeface="メイリオ" panose="020B0604030504040204" pitchFamily="50" charset="-128"/>
              </a:rPr>
              <a:t>な指導を行う中で作業上必要なスキルや補完手段</a:t>
            </a:r>
            <a:r>
              <a:rPr lang="ja-JP" altLang="en-US" sz="1600" dirty="0" smtClean="0">
                <a:latin typeface="メイリオ" panose="020B0604030504040204" pitchFamily="50" charset="-128"/>
                <a:ea typeface="メイリオ" panose="020B0604030504040204" pitchFamily="50" charset="-128"/>
              </a:rPr>
              <a:t>・補完</a:t>
            </a:r>
            <a:r>
              <a:rPr lang="ja-JP" altLang="en-US" sz="1600" dirty="0">
                <a:latin typeface="メイリオ" panose="020B0604030504040204" pitchFamily="50" charset="-128"/>
                <a:ea typeface="メイリオ" panose="020B0604030504040204" pitchFamily="50" charset="-128"/>
              </a:rPr>
              <a:t>行動、環境整備のあり方等を検討・試行できるよう</a:t>
            </a:r>
            <a:r>
              <a:rPr lang="ja-JP" altLang="en-US" sz="1600" dirty="0" smtClean="0">
                <a:latin typeface="メイリオ" panose="020B0604030504040204" pitchFamily="50" charset="-128"/>
                <a:ea typeface="メイリオ" panose="020B0604030504040204" pitchFamily="50" charset="-128"/>
              </a:rPr>
              <a:t>、</a:t>
            </a:r>
            <a:r>
              <a:rPr lang="ja-JP" altLang="en-US" sz="1600" b="1" u="sng" dirty="0" smtClean="0">
                <a:solidFill>
                  <a:srgbClr val="E73A37"/>
                </a:solidFill>
                <a:latin typeface="メイリオ" panose="020B0604030504040204" pitchFamily="50" charset="-128"/>
                <a:ea typeface="メイリオ" panose="020B0604030504040204" pitchFamily="50" charset="-128"/>
              </a:rPr>
              <a:t>相当量</a:t>
            </a:r>
            <a:r>
              <a:rPr lang="ja-JP" altLang="en-US" sz="1600" b="1" u="sng" dirty="0">
                <a:solidFill>
                  <a:srgbClr val="E73A37"/>
                </a:solidFill>
                <a:latin typeface="メイリオ" panose="020B0604030504040204" pitchFamily="50" charset="-128"/>
                <a:ea typeface="メイリオ" panose="020B0604030504040204" pitchFamily="50" charset="-128"/>
              </a:rPr>
              <a:t>の課題</a:t>
            </a:r>
            <a:r>
              <a:rPr lang="ja-JP" altLang="en-US" sz="1600" dirty="0">
                <a:latin typeface="メイリオ" panose="020B0604030504040204" pitchFamily="50" charset="-128"/>
                <a:ea typeface="メイリオ" panose="020B0604030504040204" pitchFamily="50" charset="-128"/>
              </a:rPr>
              <a:t>を用意した。</a:t>
            </a:r>
          </a:p>
        </p:txBody>
      </p:sp>
      <p:sp>
        <p:nvSpPr>
          <p:cNvPr id="28" name="コンテンツ プレースホルダー 2"/>
          <p:cNvSpPr txBox="1">
            <a:spLocks/>
          </p:cNvSpPr>
          <p:nvPr/>
        </p:nvSpPr>
        <p:spPr>
          <a:xfrm>
            <a:off x="304651" y="4198013"/>
            <a:ext cx="6102330" cy="7856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600" dirty="0" smtClean="0">
                <a:latin typeface="メイリオ" panose="020B0604030504040204" pitchFamily="50" charset="-128"/>
                <a:ea typeface="メイリオ" panose="020B0604030504040204" pitchFamily="50" charset="-128"/>
              </a:rPr>
              <a:t>　対象者自身も着実にスキルを学習できるよう、また対象者毎に実施可能な作業レベルの特定が可能となるよう、全ての作業課題に４から８段階の</a:t>
            </a:r>
            <a:r>
              <a:rPr lang="ja-JP" altLang="en-US" sz="1600" b="1" u="sng" dirty="0" smtClean="0">
                <a:solidFill>
                  <a:srgbClr val="E73A37"/>
                </a:solidFill>
                <a:latin typeface="メイリオ" panose="020B0604030504040204" pitchFamily="50" charset="-128"/>
                <a:ea typeface="メイリオ" panose="020B0604030504040204" pitchFamily="50" charset="-128"/>
              </a:rPr>
              <a:t>難易度（レベル）を設定</a:t>
            </a:r>
            <a:r>
              <a:rPr lang="ja-JP" altLang="en-US" sz="1600" dirty="0" smtClean="0">
                <a:latin typeface="メイリオ" panose="020B0604030504040204" pitchFamily="50" charset="-128"/>
                <a:ea typeface="メイリオ" panose="020B0604030504040204" pitchFamily="50" charset="-128"/>
              </a:rPr>
              <a:t>した。</a:t>
            </a:r>
            <a:endParaRPr lang="ja-JP" altLang="en-US" sz="16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0" y="2442965"/>
            <a:ext cx="1723549" cy="400110"/>
          </a:xfrm>
          <a:prstGeom prst="rect">
            <a:avLst/>
          </a:prstGeom>
        </p:spPr>
        <p:txBody>
          <a:bodyPr wrap="none">
            <a:spAutoFit/>
          </a:bodyPr>
          <a:lstStyle/>
          <a:p>
            <a:r>
              <a:rPr lang="ja-JP" altLang="en-US" sz="2000" b="1" dirty="0">
                <a:solidFill>
                  <a:srgbClr val="E73A37"/>
                </a:solidFill>
                <a:latin typeface="メイリオ" panose="020B0604030504040204" pitchFamily="50" charset="-128"/>
                <a:ea typeface="メイリオ" panose="020B0604030504040204" pitchFamily="50" charset="-128"/>
              </a:rPr>
              <a:t>〇</a:t>
            </a:r>
            <a:r>
              <a:rPr lang="ja-JP" altLang="en-US" sz="2000" b="1" dirty="0" smtClean="0">
                <a:solidFill>
                  <a:srgbClr val="E73A37"/>
                </a:solidFill>
                <a:latin typeface="メイリオ" panose="020B0604030504040204" pitchFamily="50" charset="-128"/>
                <a:ea typeface="メイリオ" panose="020B0604030504040204" pitchFamily="50" charset="-128"/>
              </a:rPr>
              <a:t>ポイント３</a:t>
            </a:r>
            <a:endParaRPr lang="ja-JP" altLang="en-US" sz="2000" b="1" dirty="0">
              <a:solidFill>
                <a:srgbClr val="E73A37"/>
              </a:solidFill>
              <a:latin typeface="メイリオ" panose="020B0604030504040204" pitchFamily="50" charset="-128"/>
              <a:ea typeface="メイリオ" panose="020B0604030504040204" pitchFamily="50" charset="-128"/>
            </a:endParaRPr>
          </a:p>
        </p:txBody>
      </p:sp>
      <p:sp>
        <p:nvSpPr>
          <p:cNvPr id="29" name="正方形/長方形 28"/>
          <p:cNvSpPr/>
          <p:nvPr/>
        </p:nvSpPr>
        <p:spPr>
          <a:xfrm>
            <a:off x="-1" y="3891684"/>
            <a:ext cx="1723549" cy="400110"/>
          </a:xfrm>
          <a:prstGeom prst="rect">
            <a:avLst/>
          </a:prstGeom>
        </p:spPr>
        <p:txBody>
          <a:bodyPr wrap="none">
            <a:spAutoFit/>
          </a:bodyPr>
          <a:lstStyle/>
          <a:p>
            <a:r>
              <a:rPr lang="ja-JP" altLang="en-US" sz="2000" b="1" dirty="0">
                <a:solidFill>
                  <a:srgbClr val="E73A37"/>
                </a:solidFill>
                <a:latin typeface="メイリオ" panose="020B0604030504040204" pitchFamily="50" charset="-128"/>
                <a:ea typeface="メイリオ" panose="020B0604030504040204" pitchFamily="50" charset="-128"/>
              </a:rPr>
              <a:t>〇</a:t>
            </a:r>
            <a:r>
              <a:rPr lang="ja-JP" altLang="en-US" sz="2000" b="1" dirty="0" smtClean="0">
                <a:solidFill>
                  <a:srgbClr val="E73A37"/>
                </a:solidFill>
                <a:latin typeface="メイリオ" panose="020B0604030504040204" pitchFamily="50" charset="-128"/>
                <a:ea typeface="メイリオ" panose="020B0604030504040204" pitchFamily="50" charset="-128"/>
              </a:rPr>
              <a:t>ポイント４</a:t>
            </a:r>
            <a:endParaRPr lang="ja-JP" altLang="en-US" sz="2000" b="1" dirty="0">
              <a:solidFill>
                <a:srgbClr val="E73A37"/>
              </a:solidFill>
              <a:latin typeface="メイリオ" panose="020B0604030504040204" pitchFamily="50" charset="-128"/>
              <a:ea typeface="メイリオ" panose="020B0604030504040204" pitchFamily="50" charset="-128"/>
            </a:endParaRPr>
          </a:p>
        </p:txBody>
      </p:sp>
      <p:sp>
        <p:nvSpPr>
          <p:cNvPr id="30" name="正方形/長方形 29"/>
          <p:cNvSpPr/>
          <p:nvPr/>
        </p:nvSpPr>
        <p:spPr>
          <a:xfrm>
            <a:off x="6837891" y="1854449"/>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6795397" y="876255"/>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利用者が作業中に発生させたミスやエラーの特徴、パターンを把握している。</a:t>
            </a:r>
            <a:endParaRPr lang="ja-JP" altLang="en-US" sz="1200" dirty="0">
              <a:solidFill>
                <a:schemeClr val="bg1">
                  <a:lumMod val="50000"/>
                </a:schemeClr>
              </a:solidFill>
            </a:endParaRPr>
          </a:p>
        </p:txBody>
      </p:sp>
      <p:sp>
        <p:nvSpPr>
          <p:cNvPr id="32" name="コンテンツ プレースホルダー 2"/>
          <p:cNvSpPr txBox="1">
            <a:spLocks/>
          </p:cNvSpPr>
          <p:nvPr/>
        </p:nvSpPr>
        <p:spPr>
          <a:xfrm>
            <a:off x="304651" y="5579490"/>
            <a:ext cx="6102330" cy="756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smtClean="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作業課題は、個々の対象者のニーズに合わせて</a:t>
            </a:r>
            <a:r>
              <a:rPr lang="ja-JP" altLang="en-US" sz="1600" b="1" u="sng" dirty="0" smtClean="0">
                <a:solidFill>
                  <a:srgbClr val="FF0000"/>
                </a:solidFill>
                <a:latin typeface="メイリオ" panose="020B0604030504040204" pitchFamily="50" charset="-128"/>
                <a:ea typeface="メイリオ" panose="020B0604030504040204" pitchFamily="50" charset="-128"/>
              </a:rPr>
              <a:t>柔軟に組み合わせ</a:t>
            </a:r>
            <a:r>
              <a:rPr lang="ja-JP" altLang="en-US" sz="1600" dirty="0" smtClean="0">
                <a:latin typeface="メイリオ" panose="020B0604030504040204" pitchFamily="50" charset="-128"/>
                <a:ea typeface="メイリオ" panose="020B0604030504040204" pitchFamily="50" charset="-128"/>
              </a:rPr>
              <a:t>、対象者毎の</a:t>
            </a:r>
            <a:r>
              <a:rPr lang="ja-JP" altLang="en-US" sz="1600" b="1" u="sng" dirty="0" smtClean="0">
                <a:solidFill>
                  <a:srgbClr val="FF0000"/>
                </a:solidFill>
                <a:latin typeface="メイリオ" panose="020B0604030504040204" pitchFamily="50" charset="-128"/>
                <a:ea typeface="メイリオ" panose="020B0604030504040204" pitchFamily="50" charset="-128"/>
              </a:rPr>
              <a:t>「職務」として実施することが可能</a:t>
            </a:r>
            <a:r>
              <a:rPr lang="ja-JP" altLang="en-US" sz="1600" dirty="0" smtClean="0">
                <a:latin typeface="メイリオ" panose="020B0604030504040204" pitchFamily="50" charset="-128"/>
                <a:ea typeface="メイリオ" panose="020B0604030504040204" pitchFamily="50" charset="-128"/>
              </a:rPr>
              <a:t>となっている。　</a:t>
            </a:r>
            <a:endParaRPr lang="ja-JP" altLang="en-US" sz="1600" dirty="0">
              <a:latin typeface="メイリオ" panose="020B0604030504040204" pitchFamily="50" charset="-128"/>
              <a:ea typeface="メイリオ" panose="020B0604030504040204" pitchFamily="50" charset="-128"/>
            </a:endParaRPr>
          </a:p>
        </p:txBody>
      </p:sp>
      <p:sp>
        <p:nvSpPr>
          <p:cNvPr id="33" name="正方形/長方形 32"/>
          <p:cNvSpPr/>
          <p:nvPr/>
        </p:nvSpPr>
        <p:spPr>
          <a:xfrm>
            <a:off x="-1" y="5265864"/>
            <a:ext cx="1723549" cy="400110"/>
          </a:xfrm>
          <a:prstGeom prst="rect">
            <a:avLst/>
          </a:prstGeom>
        </p:spPr>
        <p:txBody>
          <a:bodyPr wrap="none">
            <a:spAutoFit/>
          </a:bodyPr>
          <a:lstStyle/>
          <a:p>
            <a:r>
              <a:rPr lang="ja-JP" altLang="en-US" sz="2000" b="1" dirty="0">
                <a:solidFill>
                  <a:srgbClr val="FF0000"/>
                </a:solidFill>
                <a:latin typeface="メイリオ" panose="020B0604030504040204" pitchFamily="50" charset="-128"/>
                <a:ea typeface="メイリオ" panose="020B0604030504040204" pitchFamily="50" charset="-128"/>
              </a:rPr>
              <a:t>〇</a:t>
            </a:r>
            <a:r>
              <a:rPr lang="ja-JP" altLang="en-US" sz="2000" b="1" dirty="0" smtClean="0">
                <a:solidFill>
                  <a:srgbClr val="FF0000"/>
                </a:solidFill>
                <a:latin typeface="メイリオ" panose="020B0604030504040204" pitchFamily="50" charset="-128"/>
                <a:ea typeface="メイリオ" panose="020B0604030504040204" pitchFamily="50" charset="-128"/>
              </a:rPr>
              <a:t>ポイント５</a:t>
            </a:r>
            <a:endParaRPr lang="ja-JP" altLang="en-US" sz="2000" b="1" dirty="0">
              <a:solidFill>
                <a:srgbClr val="FF0000"/>
              </a:solidFill>
              <a:latin typeface="メイリオ" panose="020B0604030504040204" pitchFamily="50" charset="-128"/>
              <a:ea typeface="メイリオ" panose="020B0604030504040204" pitchFamily="50" charset="-128"/>
            </a:endParaRPr>
          </a:p>
        </p:txBody>
      </p:sp>
      <p:sp>
        <p:nvSpPr>
          <p:cNvPr id="34" name="角丸四角形 3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38140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3631" y="-77564"/>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852106" y="2938189"/>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890994" y="4137019"/>
            <a:ext cx="2295428"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16917" y="5603941"/>
            <a:ext cx="2243581"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9" name="角丸四角形 18"/>
          <p:cNvSpPr/>
          <p:nvPr/>
        </p:nvSpPr>
        <p:spPr>
          <a:xfrm>
            <a:off x="6748414" y="3984130"/>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79109" y="1976997"/>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5412" y="1015169"/>
            <a:ext cx="6399915"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作業訓練開始前</a:t>
            </a:r>
          </a:p>
          <a:p>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効果的な作業訓練課題</a:t>
            </a:r>
            <a:r>
              <a:rPr lang="ja-JP" altLang="en-US" sz="2400" dirty="0" smtClean="0">
                <a:latin typeface="メイリオ" panose="020B0604030504040204" pitchFamily="50" charset="-128"/>
                <a:ea typeface="メイリオ" panose="020B0604030504040204" pitchFamily="50" charset="-128"/>
              </a:rPr>
              <a:t>の検討を個々に行う</a:t>
            </a:r>
          </a:p>
        </p:txBody>
      </p:sp>
      <p:sp>
        <p:nvSpPr>
          <p:cNvPr id="11" name="正方形/長方形 10"/>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23789" y="931566"/>
            <a:ext cx="282212" cy="5039704"/>
            <a:chOff x="6567830" y="1370147"/>
            <a:chExt cx="282212" cy="5039704"/>
          </a:xfrm>
        </p:grpSpPr>
        <p:sp>
          <p:nvSpPr>
            <p:cNvPr id="21" name="円/楕円 20"/>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2" name="円/楕円 21"/>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3" name="円/楕円 22"/>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4" name="円/楕円 23"/>
            <p:cNvSpPr/>
            <p:nvPr/>
          </p:nvSpPr>
          <p:spPr>
            <a:xfrm>
              <a:off x="6567830" y="4863340"/>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5" name="円/楕円 24"/>
            <p:cNvSpPr/>
            <p:nvPr/>
          </p:nvSpPr>
          <p:spPr>
            <a:xfrm>
              <a:off x="6599645" y="6135392"/>
              <a:ext cx="250397" cy="2744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6" name="正方形/長方形 25"/>
          <p:cNvSpPr/>
          <p:nvPr/>
        </p:nvSpPr>
        <p:spPr>
          <a:xfrm>
            <a:off x="602375" y="117220"/>
            <a:ext cx="7160935" cy="584775"/>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４</a:t>
            </a:r>
            <a:endParaRPr lang="ja-JP" altLang="en-US" sz="3200" b="1" dirty="0">
              <a:solidFill>
                <a:schemeClr val="bg1"/>
              </a:solidFill>
            </a:endParaRPr>
          </a:p>
        </p:txBody>
      </p:sp>
      <p:sp>
        <p:nvSpPr>
          <p:cNvPr id="3" name="正方形/長方形 2"/>
          <p:cNvSpPr/>
          <p:nvPr/>
        </p:nvSpPr>
        <p:spPr>
          <a:xfrm>
            <a:off x="329675" y="2612513"/>
            <a:ext cx="6118259" cy="1077218"/>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　柔軟性</a:t>
            </a:r>
            <a:r>
              <a:rPr lang="ja-JP" altLang="en-US" sz="1600" dirty="0">
                <a:latin typeface="メイリオ" panose="020B0604030504040204" pitchFamily="50" charset="-128"/>
                <a:ea typeface="メイリオ" panose="020B0604030504040204" pitchFamily="50" charset="-128"/>
              </a:rPr>
              <a:t>を活かし、対象者に</a:t>
            </a:r>
            <a:r>
              <a:rPr lang="ja-JP" altLang="en-US" sz="1600" dirty="0" smtClean="0">
                <a:latin typeface="メイリオ" panose="020B0604030504040204" pitchFamily="50" charset="-128"/>
                <a:ea typeface="メイリオ" panose="020B0604030504040204" pitchFamily="50" charset="-128"/>
              </a:rPr>
              <a:t>応じて</a:t>
            </a:r>
            <a:r>
              <a:rPr lang="ja-JP" altLang="en-US" sz="1600" b="1" u="sng" dirty="0" smtClean="0">
                <a:solidFill>
                  <a:srgbClr val="FF0000"/>
                </a:solidFill>
                <a:latin typeface="メイリオ" panose="020B0604030504040204" pitchFamily="50" charset="-128"/>
                <a:ea typeface="メイリオ" panose="020B0604030504040204" pitchFamily="50" charset="-128"/>
              </a:rPr>
              <a:t>作業負荷を段階的に調整</a:t>
            </a:r>
            <a:r>
              <a:rPr lang="ja-JP" altLang="en-US" sz="1600" dirty="0" smtClean="0">
                <a:latin typeface="メイリオ" panose="020B0604030504040204" pitchFamily="50" charset="-128"/>
                <a:ea typeface="メイリオ" panose="020B0604030504040204" pitchFamily="50" charset="-128"/>
              </a:rPr>
              <a:t>し</a:t>
            </a:r>
            <a:r>
              <a:rPr lang="ja-JP" altLang="en-US" sz="1600" dirty="0">
                <a:latin typeface="メイリオ" panose="020B0604030504040204" pitchFamily="50" charset="-128"/>
                <a:ea typeface="メイリオ" panose="020B0604030504040204" pitchFamily="50" charset="-128"/>
              </a:rPr>
              <a:t>、対象者が労働によって感じる</a:t>
            </a:r>
            <a:r>
              <a:rPr lang="ja-JP" altLang="en-US" sz="1600" b="1" u="sng" dirty="0">
                <a:solidFill>
                  <a:srgbClr val="FF0000"/>
                </a:solidFill>
                <a:latin typeface="メイリオ" panose="020B0604030504040204" pitchFamily="50" charset="-128"/>
                <a:ea typeface="メイリオ" panose="020B0604030504040204" pitchFamily="50" charset="-128"/>
              </a:rPr>
              <a:t>ストレスや疲労についても段階的に</a:t>
            </a:r>
            <a:r>
              <a:rPr lang="ja-JP" altLang="en-US" sz="1600" b="1" u="sng" dirty="0" smtClean="0">
                <a:solidFill>
                  <a:srgbClr val="FF0000"/>
                </a:solidFill>
                <a:latin typeface="メイリオ" panose="020B0604030504040204" pitchFamily="50" charset="-128"/>
                <a:ea typeface="メイリオ" panose="020B0604030504040204" pitchFamily="50" charset="-128"/>
              </a:rPr>
              <a:t>再現</a:t>
            </a:r>
            <a:r>
              <a:rPr lang="ja-JP" altLang="en-US" sz="1600" dirty="0" smtClean="0">
                <a:latin typeface="メイリオ" panose="020B0604030504040204" pitchFamily="50" charset="-128"/>
                <a:ea typeface="メイリオ" panose="020B0604030504040204" pitchFamily="50" charset="-128"/>
              </a:rPr>
              <a:t>可能</a:t>
            </a:r>
            <a:r>
              <a:rPr lang="ja-JP" altLang="en-US" sz="1600" dirty="0">
                <a:latin typeface="メイリオ" panose="020B0604030504040204" pitchFamily="50" charset="-128"/>
                <a:ea typeface="メイリオ" panose="020B0604030504040204" pitchFamily="50" charset="-128"/>
              </a:rPr>
              <a:t>であるため、ストレス・疲労への耐性の向上や適切な対処行動の確立にも活用できるよう工夫されている。</a:t>
            </a:r>
          </a:p>
        </p:txBody>
      </p:sp>
      <p:sp>
        <p:nvSpPr>
          <p:cNvPr id="29" name="正方形/長方形 28"/>
          <p:cNvSpPr/>
          <p:nvPr/>
        </p:nvSpPr>
        <p:spPr>
          <a:xfrm>
            <a:off x="0" y="2259155"/>
            <a:ext cx="1774845" cy="461665"/>
          </a:xfrm>
          <a:prstGeom prst="rect">
            <a:avLst/>
          </a:prstGeom>
        </p:spPr>
        <p:txBody>
          <a:bodyPr wrap="non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〇</a:t>
            </a:r>
            <a:r>
              <a:rPr lang="ja-JP" altLang="en-US" sz="2000" b="1" dirty="0" smtClean="0">
                <a:solidFill>
                  <a:srgbClr val="FF0000"/>
                </a:solidFill>
                <a:latin typeface="メイリオ" panose="020B0604030504040204" pitchFamily="50" charset="-128"/>
                <a:ea typeface="メイリオ" panose="020B0604030504040204" pitchFamily="50" charset="-128"/>
              </a:rPr>
              <a:t>ポイント６</a:t>
            </a:r>
            <a:endParaRPr lang="ja-JP" altLang="en-US" sz="2000" b="1" dirty="0">
              <a:solidFill>
                <a:srgbClr val="FF0000"/>
              </a:solidFill>
              <a:latin typeface="メイリオ" panose="020B0604030504040204" pitchFamily="50" charset="-128"/>
              <a:ea typeface="メイリオ" panose="020B0604030504040204" pitchFamily="50" charset="-128"/>
            </a:endParaRPr>
          </a:p>
        </p:txBody>
      </p:sp>
      <p:sp>
        <p:nvSpPr>
          <p:cNvPr id="30" name="正方形/長方形 29"/>
          <p:cNvSpPr/>
          <p:nvPr/>
        </p:nvSpPr>
        <p:spPr>
          <a:xfrm>
            <a:off x="6837891" y="1854449"/>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6795397" y="876255"/>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利用者が作業中に発生させたミスやエラーの特徴、パターンを把握している。</a:t>
            </a:r>
            <a:endParaRPr lang="ja-JP" altLang="en-US" sz="1200" dirty="0">
              <a:solidFill>
                <a:schemeClr val="bg1">
                  <a:lumMod val="50000"/>
                </a:schemeClr>
              </a:solidFill>
            </a:endParaRPr>
          </a:p>
        </p:txBody>
      </p:sp>
      <p:sp>
        <p:nvSpPr>
          <p:cNvPr id="32" name="正方形/長方形 31"/>
          <p:cNvSpPr/>
          <p:nvPr/>
        </p:nvSpPr>
        <p:spPr>
          <a:xfrm>
            <a:off x="51296" y="3894866"/>
            <a:ext cx="1723549" cy="400110"/>
          </a:xfrm>
          <a:prstGeom prst="rect">
            <a:avLst/>
          </a:prstGeom>
        </p:spPr>
        <p:txBody>
          <a:bodyPr wrap="none">
            <a:spAutoFit/>
          </a:bodyPr>
          <a:lstStyle/>
          <a:p>
            <a:r>
              <a:rPr lang="ja-JP" altLang="en-US" sz="2000" b="1" dirty="0">
                <a:solidFill>
                  <a:srgbClr val="FF0000"/>
                </a:solidFill>
                <a:latin typeface="メイリオ" panose="020B0604030504040204" pitchFamily="50" charset="-128"/>
                <a:ea typeface="メイリオ" panose="020B0604030504040204" pitchFamily="50" charset="-128"/>
              </a:rPr>
              <a:t>〇</a:t>
            </a:r>
            <a:r>
              <a:rPr lang="ja-JP" altLang="en-US" sz="2000" b="1" dirty="0" smtClean="0">
                <a:solidFill>
                  <a:srgbClr val="FF0000"/>
                </a:solidFill>
                <a:latin typeface="メイリオ" panose="020B0604030504040204" pitchFamily="50" charset="-128"/>
                <a:ea typeface="メイリオ" panose="020B0604030504040204" pitchFamily="50" charset="-128"/>
              </a:rPr>
              <a:t>ポイント７</a:t>
            </a:r>
            <a:endParaRPr lang="ja-JP" altLang="en-US" sz="2000" b="1" dirty="0">
              <a:solidFill>
                <a:srgbClr val="FF0000"/>
              </a:solidFill>
              <a:latin typeface="メイリオ" panose="020B0604030504040204" pitchFamily="50" charset="-128"/>
              <a:ea typeface="メイリオ" panose="020B0604030504040204" pitchFamily="50" charset="-128"/>
            </a:endParaRPr>
          </a:p>
        </p:txBody>
      </p:sp>
      <p:sp>
        <p:nvSpPr>
          <p:cNvPr id="33" name="コンテンツ プレースホルダー 2"/>
          <p:cNvSpPr txBox="1">
            <a:spLocks/>
          </p:cNvSpPr>
          <p:nvPr/>
        </p:nvSpPr>
        <p:spPr>
          <a:xfrm>
            <a:off x="329674" y="4229246"/>
            <a:ext cx="6141083" cy="22076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メイリオ" panose="020B0604030504040204" pitchFamily="50" charset="-128"/>
                <a:ea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rPr>
              <a:t>MWS </a:t>
            </a:r>
            <a:r>
              <a:rPr lang="ja-JP" altLang="en-US" sz="1600" dirty="0" smtClean="0">
                <a:latin typeface="メイリオ" panose="020B0604030504040204" pitchFamily="50" charset="-128"/>
                <a:ea typeface="メイリオ" panose="020B0604030504040204" pitchFamily="50" charset="-128"/>
              </a:rPr>
              <a:t>の訓練版は、訓練課題として用いることを前提に作成されている。</a:t>
            </a:r>
          </a:p>
          <a:p>
            <a:pPr marL="0" indent="0">
              <a:buNone/>
            </a:pPr>
            <a:r>
              <a:rPr lang="ja-JP" altLang="en-US" sz="1600" dirty="0" smtClean="0">
                <a:latin typeface="メイリオ" panose="020B0604030504040204" pitchFamily="50" charset="-128"/>
                <a:ea typeface="メイリオ" panose="020B0604030504040204" pitchFamily="50" charset="-128"/>
              </a:rPr>
              <a:t>　作業課題を訓練で用いる場合には、着実に学習が促進されるよう、対象者の能力や経験に応じて</a:t>
            </a:r>
            <a:r>
              <a:rPr lang="ja-JP" altLang="en-US" sz="1600" b="1" u="sng" dirty="0" smtClean="0">
                <a:solidFill>
                  <a:srgbClr val="FF0000"/>
                </a:solidFill>
                <a:latin typeface="メイリオ" panose="020B0604030504040204" pitchFamily="50" charset="-128"/>
                <a:ea typeface="メイリオ" panose="020B0604030504040204" pitchFamily="50" charset="-128"/>
              </a:rPr>
              <a:t>学習段階を柔軟に設定したり、段階的な課題の提示が可能</a:t>
            </a:r>
            <a:r>
              <a:rPr lang="ja-JP" altLang="en-US" sz="1600" dirty="0" smtClean="0">
                <a:latin typeface="メイリオ" panose="020B0604030504040204" pitchFamily="50" charset="-128"/>
                <a:ea typeface="メイリオ" panose="020B0604030504040204" pitchFamily="50" charset="-128"/>
              </a:rPr>
              <a:t>なことが必要となる</a:t>
            </a:r>
            <a:r>
              <a:rPr lang="ja-JP" altLang="en-US" sz="1600" dirty="0" smtClean="0"/>
              <a:t>。</a:t>
            </a: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38158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11883" y="-17722"/>
            <a:ext cx="2429760" cy="685800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41401" y="938734"/>
            <a:ext cx="5731497"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利用者の未体験の作業も含めた作業種の</a:t>
            </a:r>
            <a:r>
              <a:rPr lang="ja-JP" altLang="en-US" sz="2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興味や関心</a:t>
            </a:r>
            <a:r>
              <a:rPr lang="ja-JP" altLang="en-US" sz="2400" dirty="0" smtClean="0">
                <a:latin typeface="メイリオ" panose="020B0604030504040204" pitchFamily="50" charset="-128"/>
                <a:ea typeface="メイリオ" panose="020B0604030504040204" pitchFamily="50" charset="-128"/>
              </a:rPr>
              <a:t>を把握している</a:t>
            </a:r>
            <a:endParaRPr lang="ja-JP" altLang="en-US" sz="24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表 14"/>
          <p:cNvGraphicFramePr>
            <a:graphicFrameLocks noGrp="1"/>
          </p:cNvGraphicFramePr>
          <p:nvPr>
            <p:extLst/>
          </p:nvPr>
        </p:nvGraphicFramePr>
        <p:xfrm>
          <a:off x="428919" y="2634292"/>
          <a:ext cx="5853546" cy="2765121"/>
        </p:xfrm>
        <a:graphic>
          <a:graphicData uri="http://schemas.openxmlformats.org/drawingml/2006/table">
            <a:tbl>
              <a:tblPr firstRow="1" bandRow="1">
                <a:tableStyleId>{5C22544A-7EE6-4342-B048-85BDC9FD1C3A}</a:tableStyleId>
              </a:tblPr>
              <a:tblGrid>
                <a:gridCol w="2926773">
                  <a:extLst>
                    <a:ext uri="{9D8B030D-6E8A-4147-A177-3AD203B41FA5}">
                      <a16:colId xmlns:a16="http://schemas.microsoft.com/office/drawing/2014/main" val="20000"/>
                    </a:ext>
                  </a:extLst>
                </a:gridCol>
                <a:gridCol w="2926773">
                  <a:extLst>
                    <a:ext uri="{9D8B030D-6E8A-4147-A177-3AD203B41FA5}">
                      <a16:colId xmlns:a16="http://schemas.microsoft.com/office/drawing/2014/main" val="20001"/>
                    </a:ext>
                  </a:extLst>
                </a:gridCol>
              </a:tblGrid>
              <a:tr h="365619">
                <a:tc>
                  <a:txBody>
                    <a:bodyPr/>
                    <a:lstStyle/>
                    <a:p>
                      <a:pPr algn="ctr"/>
                      <a:r>
                        <a:rPr kumimoji="1" lang="ja-JP" altLang="en-US" sz="2000" dirty="0" smtClean="0">
                          <a:latin typeface="メイリオ" panose="020B0604030504040204" pitchFamily="50" charset="-128"/>
                          <a:ea typeface="メイリオ" panose="020B0604030504040204" pitchFamily="50" charset="-128"/>
                        </a:rPr>
                        <a:t>簡易版</a:t>
                      </a:r>
                      <a:endParaRPr kumimoji="1" lang="ja-JP" altLang="en-US" sz="2000" dirty="0">
                        <a:latin typeface="メイリオ" panose="020B0604030504040204" pitchFamily="50" charset="-128"/>
                        <a:ea typeface="メイリオ" panose="020B0604030504040204" pitchFamily="50" charset="-128"/>
                      </a:endParaRPr>
                    </a:p>
                  </a:txBody>
                  <a:tcPr marL="91441" marR="91441">
                    <a:solidFill>
                      <a:srgbClr val="D43448"/>
                    </a:solidFill>
                  </a:tcPr>
                </a:tc>
                <a:tc>
                  <a:txBody>
                    <a:bodyPr/>
                    <a:lstStyle/>
                    <a:p>
                      <a:pPr algn="ctr"/>
                      <a:r>
                        <a:rPr kumimoji="1" lang="ja-JP" altLang="en-US" sz="2000" dirty="0" smtClean="0">
                          <a:latin typeface="メイリオ" panose="020B0604030504040204" pitchFamily="50" charset="-128"/>
                          <a:ea typeface="メイリオ" panose="020B0604030504040204" pitchFamily="50" charset="-128"/>
                        </a:rPr>
                        <a:t>訓練版</a:t>
                      </a:r>
                      <a:endParaRPr kumimoji="1" lang="ja-JP" altLang="en-US" sz="2000" dirty="0">
                        <a:latin typeface="メイリオ" panose="020B0604030504040204" pitchFamily="50" charset="-128"/>
                        <a:ea typeface="メイリオ" panose="020B0604030504040204" pitchFamily="50" charset="-128"/>
                      </a:endParaRPr>
                    </a:p>
                  </a:txBody>
                  <a:tcPr marL="91441" marR="91441">
                    <a:solidFill>
                      <a:srgbClr val="D43448"/>
                    </a:solidFill>
                  </a:tcPr>
                </a:tc>
                <a:extLst>
                  <a:ext uri="{0D108BD9-81ED-4DB2-BD59-A6C34878D82A}">
                    <a16:rowId xmlns:a16="http://schemas.microsoft.com/office/drawing/2014/main" val="10000"/>
                  </a:ext>
                </a:extLst>
              </a:tr>
              <a:tr h="2368881">
                <a:tc>
                  <a:txBody>
                    <a:bodyPr/>
                    <a:lstStyle/>
                    <a:p>
                      <a:pPr marL="342900" lvl="0" indent="-342900" eaLnBrk="0" hangingPunct="0">
                        <a:lnSpc>
                          <a:spcPct val="80000"/>
                        </a:lnSpc>
                        <a:spcBef>
                          <a:spcPct val="20000"/>
                        </a:spcBef>
                        <a:buClr>
                          <a:srgbClr val="808080"/>
                        </a:buClr>
                        <a:buSzPct val="75000"/>
                      </a:pP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1400" dirty="0" smtClean="0">
                          <a:solidFill>
                            <a:srgbClr val="4373C9"/>
                          </a:solidFill>
                          <a:latin typeface="メイリオ" panose="020B0604030504040204" pitchFamily="50" charset="-128"/>
                          <a:ea typeface="メイリオ" panose="020B0604030504040204" pitchFamily="50" charset="-128"/>
                        </a:rPr>
                        <a:t>●</a:t>
                      </a:r>
                      <a:r>
                        <a:rPr lang="ja-JP" altLang="en-US"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職業に関する情報提供として</a:t>
                      </a:r>
                      <a:endParaRPr lang="en-US" altLang="ja-JP"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1400" dirty="0" smtClean="0">
                          <a:solidFill>
                            <a:srgbClr val="4373C9"/>
                          </a:solidFill>
                          <a:latin typeface="メイリオ" panose="020B0604030504040204" pitchFamily="50" charset="-128"/>
                          <a:ea typeface="メイリオ" panose="020B0604030504040204" pitchFamily="50" charset="-128"/>
                        </a:rPr>
                        <a:t>●</a:t>
                      </a:r>
                      <a:r>
                        <a:rPr lang="ja-JP" altLang="en-US" sz="1400" dirty="0" smtClean="0">
                          <a:solidFill>
                            <a:srgbClr val="000000"/>
                          </a:solidFill>
                          <a:latin typeface="メイリオ" panose="020B0604030504040204" pitchFamily="50" charset="-128"/>
                          <a:ea typeface="メイリオ" panose="020B0604030504040204" pitchFamily="50" charset="-128"/>
                        </a:rPr>
                        <a:t>訓練版を活用する前の動機付け</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1400" dirty="0" smtClean="0">
                          <a:solidFill>
                            <a:srgbClr val="000000"/>
                          </a:solidFill>
                          <a:latin typeface="メイリオ" panose="020B0604030504040204" pitchFamily="50" charset="-128"/>
                          <a:ea typeface="メイリオ" panose="020B0604030504040204" pitchFamily="50" charset="-128"/>
                        </a:rPr>
                        <a:t>　として</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1400" dirty="0" smtClean="0">
                          <a:solidFill>
                            <a:srgbClr val="4373C9"/>
                          </a:solidFill>
                          <a:latin typeface="メイリオ" panose="020B0604030504040204" pitchFamily="50" charset="-128"/>
                          <a:ea typeface="メイリオ" panose="020B0604030504040204" pitchFamily="50" charset="-128"/>
                        </a:rPr>
                        <a:t>●</a:t>
                      </a:r>
                      <a:r>
                        <a:rPr lang="ja-JP" altLang="en-US" sz="1400" dirty="0" smtClean="0">
                          <a:solidFill>
                            <a:srgbClr val="000000"/>
                          </a:solidFill>
                          <a:latin typeface="メイリオ" panose="020B0604030504040204" pitchFamily="50" charset="-128"/>
                          <a:ea typeface="メイリオ" panose="020B0604030504040204" pitchFamily="50" charset="-128"/>
                        </a:rPr>
                        <a:t>アセスメントとして</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1400" dirty="0" smtClean="0">
                          <a:solidFill>
                            <a:srgbClr val="000000"/>
                          </a:solidFill>
                          <a:latin typeface="メイリオ" panose="020B0604030504040204" pitchFamily="50" charset="-128"/>
                          <a:ea typeface="メイリオ" panose="020B0604030504040204" pitchFamily="50" charset="-128"/>
                        </a:rPr>
                        <a:t>　（</a:t>
                      </a:r>
                      <a:r>
                        <a:rPr lang="ja-JP" altLang="en-US"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作業の実行可能性、興味の</a:t>
                      </a:r>
                      <a:r>
                        <a:rPr lang="ja-JP" altLang="en-US" sz="1400" b="1" dirty="0" err="1"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あ</a:t>
                      </a:r>
                      <a:endParaRPr lang="en-US" altLang="ja-JP"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Tx/>
                        <a:buSzPct val="88000"/>
                        <a:buFont typeface="Wingdings" panose="05000000000000000000" pitchFamily="2" charset="2"/>
                        <a:buNone/>
                      </a:pPr>
                      <a:r>
                        <a:rPr lang="ja-JP" altLang="en-US"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るもの・苦手なものなど）</a:t>
                      </a:r>
                      <a:endParaRPr lang="en-US" altLang="ja-JP"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lvl="0" indent="0" eaLnBrk="0" hangingPunct="0">
                        <a:lnSpc>
                          <a:spcPct val="80000"/>
                        </a:lnSpc>
                        <a:spcBef>
                          <a:spcPct val="20000"/>
                        </a:spcBef>
                        <a:buClr>
                          <a:srgbClr val="808080"/>
                        </a:buClr>
                        <a:buSzPct val="75000"/>
                        <a:buFont typeface="Wingdings" pitchFamily="2" charset="2"/>
                        <a:buNone/>
                      </a:pP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ja-JP" altLang="en-US" sz="1400" dirty="0" smtClean="0">
                          <a:solidFill>
                            <a:srgbClr val="4373C9"/>
                          </a:solidFill>
                          <a:latin typeface="メイリオ" panose="020B0604030504040204" pitchFamily="50" charset="-128"/>
                          <a:ea typeface="メイリオ" panose="020B0604030504040204" pitchFamily="50" charset="-128"/>
                        </a:rPr>
                        <a:t>　</a:t>
                      </a:r>
                      <a:endParaRPr kumimoji="1" lang="ja-JP" altLang="en-US" sz="1400" dirty="0"/>
                    </a:p>
                  </a:txBody>
                  <a:tcPr marL="91441" marR="91441">
                    <a:solidFill>
                      <a:srgbClr val="F5EEDE"/>
                    </a:solidFill>
                  </a:tcPr>
                </a:tc>
                <a:tc>
                  <a:txBody>
                    <a:bodyPr/>
                    <a:lstStyle/>
                    <a:p>
                      <a:endParaRPr kumimoji="1" lang="en-US" altLang="ja-JP" sz="1400" dirty="0" smtClean="0">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1400" dirty="0" smtClean="0">
                          <a:solidFill>
                            <a:srgbClr val="4373C9"/>
                          </a:solidFill>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評価と訓練の機能をもつ</a:t>
                      </a:r>
                      <a:endParaRPr kumimoji="1" lang="en-US" altLang="ja-JP" sz="1400" dirty="0" smtClean="0">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1400" dirty="0" smtClean="0">
                          <a:solidFill>
                            <a:srgbClr val="4373C9"/>
                          </a:solidFill>
                          <a:latin typeface="メイリオ" panose="020B0604030504040204" pitchFamily="50" charset="-128"/>
                          <a:ea typeface="メイリオ" panose="020B0604030504040204" pitchFamily="50" charset="-128"/>
                        </a:rPr>
                        <a:t>●</a:t>
                      </a:r>
                      <a:r>
                        <a:rPr kumimoji="1" lang="ja-JP" altLang="en-US" sz="14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継続的な指導ができる</a:t>
                      </a:r>
                      <a:r>
                        <a:rPr kumimoji="1" lang="ja-JP" altLang="en-US" sz="1400" dirty="0" smtClean="0">
                          <a:latin typeface="メイリオ" panose="020B0604030504040204" pitchFamily="50" charset="-128"/>
                          <a:ea typeface="メイリオ" panose="020B0604030504040204" pitchFamily="50" charset="-128"/>
                        </a:rPr>
                        <a:t>よう相当</a:t>
                      </a:r>
                      <a:endParaRPr kumimoji="1" lang="en-US" altLang="ja-JP" sz="1400" dirty="0" smtClean="0">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1400" dirty="0" smtClean="0">
                          <a:latin typeface="メイリオ" panose="020B0604030504040204" pitchFamily="50" charset="-128"/>
                          <a:ea typeface="メイリオ" panose="020B0604030504040204" pitchFamily="50" charset="-128"/>
                        </a:rPr>
                        <a:t>　量の課題を用意</a:t>
                      </a:r>
                      <a:endParaRPr kumimoji="1" lang="en-US" altLang="ja-JP" sz="1400" dirty="0" smtClean="0">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1400" dirty="0" smtClean="0">
                          <a:solidFill>
                            <a:srgbClr val="4373C9"/>
                          </a:solidFill>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段階的な難易度のレベルを設定</a:t>
                      </a:r>
                      <a:endParaRPr kumimoji="1" lang="en-US" altLang="ja-JP" sz="1400" dirty="0" smtClean="0">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1400" dirty="0" smtClean="0">
                          <a:solidFill>
                            <a:srgbClr val="4373C9"/>
                          </a:solidFill>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対象者に応じ、作業負荷を段階</a:t>
                      </a:r>
                      <a:endParaRPr kumimoji="1" lang="en-US" altLang="ja-JP" sz="1400" dirty="0" smtClean="0">
                        <a:latin typeface="メイリオ" panose="020B0604030504040204" pitchFamily="50" charset="-128"/>
                        <a:ea typeface="メイリオ" panose="020B0604030504040204" pitchFamily="50" charset="-128"/>
                      </a:endParaRPr>
                    </a:p>
                    <a:p>
                      <a:pPr marL="0" indent="0">
                        <a:buFont typeface="Wingdings" pitchFamily="2" charset="2"/>
                        <a:buNone/>
                      </a:pPr>
                      <a:r>
                        <a:rPr kumimoji="1" lang="ja-JP" altLang="en-US" sz="1400" dirty="0" smtClean="0">
                          <a:latin typeface="メイリオ" panose="020B0604030504040204" pitchFamily="50" charset="-128"/>
                          <a:ea typeface="メイリオ" panose="020B0604030504040204" pitchFamily="50" charset="-128"/>
                        </a:rPr>
                        <a:t>　的に調整できる</a:t>
                      </a:r>
                      <a:endParaRPr kumimoji="1" lang="ja-JP" altLang="en-US" sz="1400" dirty="0">
                        <a:latin typeface="メイリオ" panose="020B0604030504040204" pitchFamily="50" charset="-128"/>
                        <a:ea typeface="メイリオ" panose="020B0604030504040204" pitchFamily="50" charset="-128"/>
                      </a:endParaRPr>
                    </a:p>
                  </a:txBody>
                  <a:tcPr marL="91441" marR="91441">
                    <a:solidFill>
                      <a:srgbClr val="F5EEDE"/>
                    </a:solidFill>
                  </a:tcPr>
                </a:tc>
                <a:extLst>
                  <a:ext uri="{0D108BD9-81ED-4DB2-BD59-A6C34878D82A}">
                    <a16:rowId xmlns:a16="http://schemas.microsoft.com/office/drawing/2014/main" val="10001"/>
                  </a:ext>
                </a:extLst>
              </a:tr>
            </a:tbl>
          </a:graphicData>
        </a:graphic>
      </p:graphicFrame>
      <p:sp>
        <p:nvSpPr>
          <p:cNvPr id="16" name="正方形/長方形 15"/>
          <p:cNvSpPr/>
          <p:nvPr/>
        </p:nvSpPr>
        <p:spPr>
          <a:xfrm rot="5400000">
            <a:off x="2019904" y="4017907"/>
            <a:ext cx="2717294" cy="45719"/>
          </a:xfrm>
          <a:prstGeom prst="rect">
            <a:avLst/>
          </a:prstGeom>
          <a:solidFill>
            <a:srgbClr val="F47C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sp>
        <p:nvSpPr>
          <p:cNvPr id="4" name="テキスト ボックス 3"/>
          <p:cNvSpPr txBox="1"/>
          <p:nvPr/>
        </p:nvSpPr>
        <p:spPr>
          <a:xfrm>
            <a:off x="428919" y="5589136"/>
            <a:ext cx="5665508" cy="1261884"/>
          </a:xfrm>
          <a:prstGeom prst="rect">
            <a:avLst/>
          </a:prstGeom>
          <a:noFill/>
        </p:spPr>
        <p:txBody>
          <a:bodyPr wrap="square" rtlCol="0">
            <a:spAutoFit/>
          </a:bodyPr>
          <a:lstStyle/>
          <a:p>
            <a:r>
              <a:rPr kumimoji="1" lang="ja-JP" altLang="en-US" b="1" dirty="0" smtClean="0"/>
              <a:t>復職・就職に向けた新しい職域の開発に役立った（例）</a:t>
            </a:r>
          </a:p>
          <a:p>
            <a:r>
              <a:rPr lang="ja-JP" altLang="en-US" sz="1600" dirty="0" smtClean="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〇ＩＴ系エンジニアがピッキングの経験によって実務系の仕事</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に再就職</a:t>
            </a:r>
          </a:p>
          <a:p>
            <a:r>
              <a:rPr kumimoji="1" lang="ja-JP" altLang="en-US" sz="1400" dirty="0" smtClean="0">
                <a:latin typeface="メイリオ" panose="020B0604030504040204" pitchFamily="50" charset="-128"/>
                <a:ea typeface="メイリオ" panose="020B0604030504040204" pitchFamily="50" charset="-128"/>
              </a:rPr>
              <a:t>　〇営業マンが数値入力（ＯＡワーク）の経験からプログラマー</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を目指す。</a:t>
            </a:r>
            <a:endParaRPr kumimoji="1" lang="ja-JP" altLang="en-US" sz="1400" dirty="0">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6599355" y="1053833"/>
            <a:ext cx="2622419" cy="5337596"/>
            <a:chOff x="6599355" y="1053833"/>
            <a:chExt cx="2622419" cy="5337596"/>
          </a:xfrm>
        </p:grpSpPr>
        <p:sp>
          <p:nvSpPr>
            <p:cNvPr id="7" name="正方形/長方形 6"/>
            <p:cNvSpPr/>
            <p:nvPr/>
          </p:nvSpPr>
          <p:spPr>
            <a:xfrm>
              <a:off x="6926346" y="3213162"/>
              <a:ext cx="2215297"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利用者が作業を行う時に集中力を持続できる時間を把握している。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6926346" y="4303657"/>
              <a:ext cx="2295428"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作業訓練開始前に利用者にとって最も効果的な作業訓練課題の検討を行っている</a:t>
              </a:r>
            </a:p>
          </p:txBody>
        </p:sp>
        <p:sp>
          <p:nvSpPr>
            <p:cNvPr id="9" name="正方形/長方形 8"/>
            <p:cNvSpPr/>
            <p:nvPr/>
          </p:nvSpPr>
          <p:spPr>
            <a:xfrm>
              <a:off x="6916917" y="5603941"/>
              <a:ext cx="2243581" cy="646331"/>
            </a:xfrm>
            <a:prstGeom prst="rect">
              <a:avLst/>
            </a:prstGeom>
          </p:spPr>
          <p:txBody>
            <a:bodyPr wrap="square">
              <a:spAutoFit/>
            </a:bodyPr>
            <a:lstStyle/>
            <a:p>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利用者の未体験の作業も含めた作業種の興味や関心を把握している。</a:t>
              </a:r>
              <a:endPar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角丸四角形 18"/>
            <p:cNvSpPr/>
            <p:nvPr/>
          </p:nvSpPr>
          <p:spPr>
            <a:xfrm>
              <a:off x="6829724" y="5439322"/>
              <a:ext cx="2356698" cy="9521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6599355" y="1053833"/>
              <a:ext cx="282212" cy="5039704"/>
              <a:chOff x="6567830" y="1370147"/>
              <a:chExt cx="282212" cy="5039704"/>
            </a:xfrm>
          </p:grpSpPr>
          <p:sp>
            <p:nvSpPr>
              <p:cNvPr id="22" name="円/楕円 21"/>
              <p:cNvSpPr/>
              <p:nvPr/>
            </p:nvSpPr>
            <p:spPr>
              <a:xfrm>
                <a:off x="6599645" y="3591289"/>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3" name="円/楕円 22"/>
              <p:cNvSpPr/>
              <p:nvPr/>
            </p:nvSpPr>
            <p:spPr>
              <a:xfrm>
                <a:off x="6572057" y="1370147"/>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4" name="円/楕円 23"/>
              <p:cNvSpPr/>
              <p:nvPr/>
            </p:nvSpPr>
            <p:spPr>
              <a:xfrm>
                <a:off x="6589041" y="2370625"/>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5" name="円/楕円 24"/>
              <p:cNvSpPr/>
              <p:nvPr/>
            </p:nvSpPr>
            <p:spPr>
              <a:xfrm>
                <a:off x="6567830" y="4863340"/>
                <a:ext cx="250397" cy="2839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6" name="円/楕円 25"/>
              <p:cNvSpPr/>
              <p:nvPr/>
            </p:nvSpPr>
            <p:spPr>
              <a:xfrm>
                <a:off x="6599645" y="6135392"/>
                <a:ext cx="250397" cy="2744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sp>
        <p:nvSpPr>
          <p:cNvPr id="27" name="正方形/長方形 26"/>
          <p:cNvSpPr/>
          <p:nvPr/>
        </p:nvSpPr>
        <p:spPr>
          <a:xfrm>
            <a:off x="847138" y="90532"/>
            <a:ext cx="7027886" cy="1077218"/>
          </a:xfrm>
          <a:prstGeom prst="rect">
            <a:avLst/>
          </a:prstGeom>
        </p:spPr>
        <p:txBody>
          <a:bodyPr wrap="none">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特性の現れ方・作業遂行力の把握　</a:t>
            </a:r>
            <a:r>
              <a:rPr lang="en-US" altLang="ja-JP" sz="3200" b="1" dirty="0" smtClean="0">
                <a:solidFill>
                  <a:schemeClr val="bg1"/>
                </a:solidFill>
                <a:latin typeface="メイリオ" panose="020B0604030504040204" pitchFamily="50" charset="-128"/>
                <a:ea typeface="メイリオ" panose="020B0604030504040204" pitchFamily="50" charset="-128"/>
              </a:rPr>
              <a:t>5</a:t>
            </a:r>
          </a:p>
          <a:p>
            <a:endParaRPr lang="ja-JP" altLang="en-US" sz="3200" b="1" dirty="0">
              <a:solidFill>
                <a:schemeClr val="bg1"/>
              </a:solidFill>
            </a:endParaRPr>
          </a:p>
        </p:txBody>
      </p:sp>
      <p:sp>
        <p:nvSpPr>
          <p:cNvPr id="28" name="正方形/長方形 27"/>
          <p:cNvSpPr/>
          <p:nvPr/>
        </p:nvSpPr>
        <p:spPr>
          <a:xfrm>
            <a:off x="6837891" y="1854449"/>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利用者が作業中に発生させたミスやエラーの原因を把握している。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9" name="正方形/長方形 28"/>
          <p:cNvSpPr/>
          <p:nvPr/>
        </p:nvSpPr>
        <p:spPr>
          <a:xfrm>
            <a:off x="6795397" y="876255"/>
            <a:ext cx="2253006" cy="646331"/>
          </a:xfrm>
          <a:prstGeom prst="rect">
            <a:avLst/>
          </a:prstGeom>
        </p:spPr>
        <p:txBody>
          <a:bodyPr wrap="square">
            <a:spAutoFit/>
          </a:bodyPr>
          <a:lstStyle/>
          <a:p>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利用者が作業中に発生させたミスやエラーの特徴、パターンを把握している。</a:t>
            </a:r>
            <a:endParaRPr lang="ja-JP" altLang="en-US" sz="1200" dirty="0">
              <a:solidFill>
                <a:schemeClr val="bg1">
                  <a:lumMod val="50000"/>
                </a:schemeClr>
              </a:solidFill>
            </a:endParaRPr>
          </a:p>
        </p:txBody>
      </p:sp>
      <p:sp>
        <p:nvSpPr>
          <p:cNvPr id="30" name="テキスト ボックス 29"/>
          <p:cNvSpPr txBox="1"/>
          <p:nvPr/>
        </p:nvSpPr>
        <p:spPr>
          <a:xfrm>
            <a:off x="45372" y="1987415"/>
            <a:ext cx="6350714" cy="584775"/>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さまざまな作業種が用意されている</a:t>
            </a:r>
            <a:r>
              <a:rPr kumimoji="1" lang="en-US" altLang="ja-JP" sz="1600" dirty="0" smtClean="0">
                <a:latin typeface="メイリオ" panose="020B0604030504040204" pitchFamily="50" charset="-128"/>
                <a:ea typeface="メイリオ" panose="020B0604030504040204" pitchFamily="50" charset="-128"/>
              </a:rPr>
              <a:t>MWS</a:t>
            </a:r>
            <a:r>
              <a:rPr kumimoji="1" lang="ja-JP" altLang="en-US" sz="1600" dirty="0" smtClean="0">
                <a:latin typeface="メイリオ" panose="020B0604030504040204" pitchFamily="50" charset="-128"/>
                <a:ea typeface="メイリオ" panose="020B0604030504040204" pitchFamily="50" charset="-128"/>
              </a:rPr>
              <a:t>は未体験の作業</a:t>
            </a:r>
            <a:r>
              <a:rPr lang="ja-JP" altLang="en-US" sz="1600" dirty="0" smtClean="0">
                <a:latin typeface="メイリオ" panose="020B0604030504040204" pitchFamily="50" charset="-128"/>
                <a:ea typeface="メイリオ" panose="020B0604030504040204" pitchFamily="50" charset="-128"/>
              </a:rPr>
              <a:t>の興味や関心も把握できる。</a:t>
            </a:r>
            <a:endParaRPr kumimoji="1" lang="ja-JP" altLang="en-US" sz="1600" dirty="0">
              <a:latin typeface="メイリオ" panose="020B0604030504040204" pitchFamily="50" charset="-128"/>
              <a:ea typeface="メイリオ" panose="020B0604030504040204" pitchFamily="50" charset="-128"/>
            </a:endParaRPr>
          </a:p>
        </p:txBody>
      </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5769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r="20238" b="20238"/>
          <a:stretch/>
        </p:blipFill>
        <p:spPr>
          <a:xfrm>
            <a:off x="0" y="0"/>
            <a:ext cx="9144000" cy="6858000"/>
          </a:xfrm>
          <a:prstGeom prst="rect">
            <a:avLst/>
          </a:prstGeom>
        </p:spPr>
      </p:pic>
      <p:sp>
        <p:nvSpPr>
          <p:cNvPr id="2" name="正方形/長方形 1"/>
          <p:cNvSpPr/>
          <p:nvPr/>
        </p:nvSpPr>
        <p:spPr bwMode="white">
          <a:xfrm>
            <a:off x="1406165" y="3213986"/>
            <a:ext cx="7475456" cy="707886"/>
          </a:xfrm>
          <a:prstGeom prst="rect">
            <a:avLst/>
          </a:prstGeom>
        </p:spPr>
        <p:txBody>
          <a:bodyPr wrap="square">
            <a:spAutoFit/>
          </a:bodyPr>
          <a:lstStyle/>
          <a:p>
            <a:r>
              <a:rPr lang="ja-JP" altLang="en-US" sz="4000" b="1" dirty="0">
                <a:solidFill>
                  <a:srgbClr val="F6947C"/>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段階的な</a:t>
            </a:r>
            <a:r>
              <a:rPr lang="ja-JP" altLang="en-US" sz="4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トレーニングの</a:t>
            </a:r>
            <a:r>
              <a:rPr lang="ja-JP" altLang="en-US"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実施</a:t>
            </a:r>
          </a:p>
        </p:txBody>
      </p:sp>
      <p:sp>
        <p:nvSpPr>
          <p:cNvPr id="4" name="テキスト ボックス 3"/>
          <p:cNvSpPr txBox="1"/>
          <p:nvPr/>
        </p:nvSpPr>
        <p:spPr bwMode="white">
          <a:xfrm>
            <a:off x="511815" y="2828835"/>
            <a:ext cx="740229" cy="1200329"/>
          </a:xfrm>
          <a:prstGeom prst="rect">
            <a:avLst/>
          </a:prstGeom>
          <a:noFill/>
        </p:spPr>
        <p:txBody>
          <a:bodyPr wrap="square" rtlCol="0">
            <a:spAutoFit/>
          </a:bodyPr>
          <a:lstStyle/>
          <a:p>
            <a:r>
              <a:rPr lang="ja-JP" altLang="en-US" sz="7200" b="1" dirty="0">
                <a:solidFill>
                  <a:srgbClr val="E73A37"/>
                </a:solidFill>
                <a:effectLst>
                  <a:outerShdw blurRad="38100" dist="38100" dir="2700000" algn="tl">
                    <a:srgbClr val="000000">
                      <a:alpha val="43137"/>
                    </a:srgbClr>
                  </a:outerShdw>
                </a:effectLst>
              </a:rPr>
              <a:t>２</a:t>
            </a:r>
            <a:endParaRPr kumimoji="1" lang="ja-JP" altLang="en-US" sz="7200" b="1" dirty="0">
              <a:solidFill>
                <a:srgbClr val="E73A37"/>
              </a:solidFill>
              <a:effectLst>
                <a:outerShdw blurRad="38100" dist="38100" dir="2700000" algn="tl">
                  <a:srgbClr val="000000">
                    <a:alpha val="43137"/>
                  </a:srgbClr>
                </a:outerShdw>
              </a:effectLst>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778945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Meiryo UI" panose="020B0604030504040204" pitchFamily="50" charset="-128"/>
                <a:ea typeface="Meiryo UI" panose="020B0604030504040204" pitchFamily="50" charset="-128"/>
              </a:rPr>
              <a:t>段階的なトレーニングの実施　</a:t>
            </a:r>
            <a:r>
              <a:rPr lang="ja-JP" altLang="en-US" sz="3200" dirty="0" smtClean="0">
                <a:latin typeface="Meiryo UI" panose="020B0604030504040204" pitchFamily="50" charset="-128"/>
                <a:ea typeface="Meiryo UI" panose="020B0604030504040204" pitchFamily="50" charset="-128"/>
              </a:rPr>
              <a:t>１</a:t>
            </a:r>
            <a:endParaRPr lang="ja-JP" altLang="en-US" sz="3200" dirty="0">
              <a:latin typeface="Meiryo UI" panose="020B0604030504040204" pitchFamily="50" charset="-128"/>
              <a:ea typeface="Meiryo UI"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b="1" dirty="0" smtClean="0">
                <a:solidFill>
                  <a:srgbClr val="FF0000"/>
                </a:solidFill>
                <a:latin typeface="メイリオ" panose="020B0604030504040204" pitchFamily="50" charset="-128"/>
                <a:ea typeface="メイリオ" panose="020B0604030504040204" pitchFamily="50" charset="-128"/>
              </a:rPr>
              <a:t>）。</a:t>
            </a:r>
            <a:endParaRPr lang="ja-JP" altLang="en-US" sz="1100" b="1" dirty="0">
              <a:solidFill>
                <a:srgbClr val="FF0000"/>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8" name="角丸四角形 7"/>
          <p:cNvSpPr/>
          <p:nvPr/>
        </p:nvSpPr>
        <p:spPr>
          <a:xfrm>
            <a:off x="6833323" y="933398"/>
            <a:ext cx="2262433" cy="6361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bwMode="invGray">
          <a:xfrm>
            <a:off x="449778" y="2586845"/>
            <a:ext cx="1743728" cy="898489"/>
          </a:xfrm>
          <a:prstGeom prst="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メイリオ" panose="020B0604030504040204" pitchFamily="50" charset="-128"/>
                <a:ea typeface="メイリオ" panose="020B0604030504040204" pitchFamily="50" charset="-128"/>
              </a:rPr>
              <a:t>評価期</a:t>
            </a:r>
            <a:br>
              <a:rPr lang="ja-JP" altLang="en-US" sz="2400" dirty="0" smtClean="0">
                <a:latin typeface="メイリオ" panose="020B0604030504040204" pitchFamily="50" charset="-128"/>
                <a:ea typeface="メイリオ" panose="020B0604030504040204" pitchFamily="50" charset="-128"/>
              </a:rPr>
            </a:br>
            <a:r>
              <a:rPr lang="ja-JP" altLang="en-US" sz="2400" dirty="0" smtClean="0">
                <a:latin typeface="メイリオ" panose="020B0604030504040204" pitchFamily="50" charset="-128"/>
                <a:ea typeface="メイリオ" panose="020B0604030504040204" pitchFamily="50" charset="-128"/>
              </a:rPr>
              <a:t>Ａ</a:t>
            </a:r>
            <a:endParaRPr kumimoji="1" lang="ja-JP" altLang="en-US" sz="2400" dirty="0">
              <a:latin typeface="メイリオ" panose="020B0604030504040204" pitchFamily="50" charset="-128"/>
              <a:ea typeface="メイリオ" panose="020B0604030504040204" pitchFamily="50" charset="-128"/>
            </a:endParaRPr>
          </a:p>
        </p:txBody>
      </p:sp>
      <p:sp>
        <p:nvSpPr>
          <p:cNvPr id="39" name="正方形/長方形 38"/>
          <p:cNvSpPr/>
          <p:nvPr/>
        </p:nvSpPr>
        <p:spPr>
          <a:xfrm>
            <a:off x="2578989" y="2586845"/>
            <a:ext cx="1743728" cy="898489"/>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メイリオ" panose="020B0604030504040204" pitchFamily="50" charset="-128"/>
                <a:ea typeface="メイリオ" panose="020B0604030504040204" pitchFamily="50" charset="-128"/>
              </a:rPr>
              <a:t>訓練期</a:t>
            </a:r>
            <a:br>
              <a:rPr lang="ja-JP" altLang="en-US" sz="2400" dirty="0" smtClean="0">
                <a:latin typeface="メイリオ" panose="020B0604030504040204" pitchFamily="50" charset="-128"/>
                <a:ea typeface="メイリオ" panose="020B0604030504040204" pitchFamily="50" charset="-128"/>
              </a:rPr>
            </a:br>
            <a:r>
              <a:rPr lang="ja-JP" altLang="en-US" sz="2400" dirty="0" smtClean="0">
                <a:latin typeface="メイリオ" panose="020B0604030504040204" pitchFamily="50" charset="-128"/>
                <a:ea typeface="メイリオ" panose="020B0604030504040204" pitchFamily="50" charset="-128"/>
              </a:rPr>
              <a:t>Ｂ</a:t>
            </a:r>
            <a:endParaRPr kumimoji="1" lang="ja-JP" altLang="en-US" sz="2400" dirty="0">
              <a:latin typeface="メイリオ" panose="020B0604030504040204" pitchFamily="50" charset="-128"/>
              <a:ea typeface="メイリオ" panose="020B0604030504040204" pitchFamily="50" charset="-128"/>
            </a:endParaRPr>
          </a:p>
        </p:txBody>
      </p:sp>
      <p:sp>
        <p:nvSpPr>
          <p:cNvPr id="40" name="正方形/長方形 39"/>
          <p:cNvSpPr/>
          <p:nvPr/>
        </p:nvSpPr>
        <p:spPr>
          <a:xfrm>
            <a:off x="4639979" y="2586845"/>
            <a:ext cx="1743728" cy="898489"/>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メイリオ" panose="020B0604030504040204" pitchFamily="50" charset="-128"/>
                <a:ea typeface="メイリオ" panose="020B0604030504040204" pitchFamily="50" charset="-128"/>
              </a:rPr>
              <a:t>再評価期</a:t>
            </a:r>
            <a:br>
              <a:rPr lang="ja-JP" altLang="en-US" sz="2400" dirty="0" smtClean="0">
                <a:latin typeface="メイリオ" panose="020B0604030504040204" pitchFamily="50" charset="-128"/>
                <a:ea typeface="メイリオ" panose="020B0604030504040204" pitchFamily="50" charset="-128"/>
              </a:rPr>
            </a:br>
            <a:r>
              <a:rPr lang="ja-JP" altLang="en-US" sz="2400" dirty="0" smtClean="0">
                <a:latin typeface="メイリオ" panose="020B0604030504040204" pitchFamily="50" charset="-128"/>
                <a:ea typeface="メイリオ" panose="020B0604030504040204" pitchFamily="50" charset="-128"/>
              </a:rPr>
              <a:t>Ａ</a:t>
            </a:r>
            <a:endParaRPr kumimoji="1" lang="ja-JP" altLang="en-US" sz="2400" dirty="0">
              <a:latin typeface="メイリオ" panose="020B0604030504040204" pitchFamily="50" charset="-128"/>
              <a:ea typeface="メイリオ" panose="020B0604030504040204" pitchFamily="50" charset="-128"/>
            </a:endParaRPr>
          </a:p>
        </p:txBody>
      </p:sp>
      <p:sp>
        <p:nvSpPr>
          <p:cNvPr id="41" name="右矢印 40"/>
          <p:cNvSpPr/>
          <p:nvPr/>
        </p:nvSpPr>
        <p:spPr>
          <a:xfrm>
            <a:off x="2287998" y="2861192"/>
            <a:ext cx="220019" cy="349793"/>
          </a:xfrm>
          <a:prstGeom prst="rightArrow">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a:off x="4393690" y="2861192"/>
            <a:ext cx="220019" cy="349793"/>
          </a:xfrm>
          <a:prstGeom prst="rightArrow">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1429" y="3907788"/>
            <a:ext cx="993463" cy="265946"/>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（例）</a:t>
            </a:r>
            <a:endParaRPr kumimoji="1" lang="ja-JP" altLang="en-US" dirty="0">
              <a:latin typeface="メイリオ" panose="020B0604030504040204" pitchFamily="50" charset="-128"/>
              <a:ea typeface="メイリオ" panose="020B0604030504040204" pitchFamily="50" charset="-128"/>
            </a:endParaRP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673" y="4494024"/>
            <a:ext cx="1156799" cy="1208050"/>
          </a:xfrm>
          <a:prstGeom prst="rect">
            <a:avLst/>
          </a:prstGeom>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466" y="4456603"/>
            <a:ext cx="1025878" cy="1233185"/>
          </a:xfrm>
          <a:prstGeom prst="rect">
            <a:avLst/>
          </a:prstGeom>
        </p:spPr>
      </p:pic>
      <p:sp>
        <p:nvSpPr>
          <p:cNvPr id="19" name="テキスト ボックス 18"/>
          <p:cNvSpPr txBox="1"/>
          <p:nvPr/>
        </p:nvSpPr>
        <p:spPr>
          <a:xfrm>
            <a:off x="404358" y="4259177"/>
            <a:ext cx="1174897" cy="646331"/>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数値入力の</a:t>
            </a:r>
          </a:p>
          <a:p>
            <a:r>
              <a:rPr kumimoji="1" lang="ja-JP" altLang="en-US" sz="1200" dirty="0" smtClean="0">
                <a:latin typeface="メイリオ" panose="020B0604030504040204" pitchFamily="50" charset="-128"/>
                <a:ea typeface="メイリオ" panose="020B0604030504040204" pitchFamily="50" charset="-128"/>
              </a:rPr>
              <a:t>レベル３で</a:t>
            </a:r>
          </a:p>
          <a:p>
            <a:r>
              <a:rPr kumimoji="1" lang="ja-JP" altLang="en-US" sz="1200" dirty="0" smtClean="0">
                <a:latin typeface="メイリオ" panose="020B0604030504040204" pitchFamily="50" charset="-128"/>
                <a:ea typeface="メイリオ" panose="020B0604030504040204" pitchFamily="50" charset="-128"/>
              </a:rPr>
              <a:t>エラーが発生</a:t>
            </a:r>
            <a:endParaRPr kumimoji="1" lang="ja-JP" altLang="en-US" sz="1200" dirty="0">
              <a:latin typeface="メイリオ" panose="020B0604030504040204" pitchFamily="50" charset="-128"/>
              <a:ea typeface="メイリオ" panose="020B0604030504040204" pitchFamily="50" charset="-128"/>
            </a:endParaRPr>
          </a:p>
        </p:txBody>
      </p:sp>
      <p:sp>
        <p:nvSpPr>
          <p:cNvPr id="21" name="右矢印 20"/>
          <p:cNvSpPr/>
          <p:nvPr/>
        </p:nvSpPr>
        <p:spPr>
          <a:xfrm>
            <a:off x="2265319" y="4412560"/>
            <a:ext cx="220019" cy="349793"/>
          </a:xfrm>
          <a:prstGeom prst="rightArrow">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477814" y="4259177"/>
            <a:ext cx="1073630" cy="1754326"/>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評価期と比較し、補完方法をプラスすることで、数値入力のレベル３のエラーが無くなった</a:t>
            </a:r>
            <a:endParaRPr kumimoji="1" lang="ja-JP" altLang="en-US" sz="1200" dirty="0">
              <a:latin typeface="メイリオ" panose="020B0604030504040204" pitchFamily="50" charset="-128"/>
              <a:ea typeface="メイリオ" panose="020B0604030504040204" pitchFamily="50" charset="-128"/>
            </a:endParaRPr>
          </a:p>
        </p:txBody>
      </p:sp>
      <p:sp>
        <p:nvSpPr>
          <p:cNvPr id="23" name="右矢印 22"/>
          <p:cNvSpPr/>
          <p:nvPr/>
        </p:nvSpPr>
        <p:spPr>
          <a:xfrm>
            <a:off x="4406994" y="4412560"/>
            <a:ext cx="220019" cy="349793"/>
          </a:xfrm>
          <a:prstGeom prst="rightArrow">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674709" y="4172756"/>
            <a:ext cx="1525498" cy="937108"/>
          </a:xfrm>
          <a:prstGeom prst="rect">
            <a:avLst/>
          </a:prstGeom>
        </p:spPr>
      </p:pic>
      <p:sp>
        <p:nvSpPr>
          <p:cNvPr id="26" name="正方形/長方形 25"/>
          <p:cNvSpPr/>
          <p:nvPr/>
        </p:nvSpPr>
        <p:spPr>
          <a:xfrm>
            <a:off x="1861207" y="5170001"/>
            <a:ext cx="3152503" cy="646331"/>
          </a:xfrm>
          <a:prstGeom prst="rect">
            <a:avLst/>
          </a:prstGeom>
        </p:spPr>
        <p:txBody>
          <a:bodyPr>
            <a:spAutoFit/>
          </a:bodyPr>
          <a:lstStyle/>
          <a:p>
            <a:pPr algn="ctr">
              <a:defRPr/>
            </a:pPr>
            <a:r>
              <a:rPr lang="ja-JP" altLang="en-US" sz="1200" dirty="0" smtClean="0">
                <a:latin typeface="メイリオ" panose="020B0604030504040204" pitchFamily="50" charset="-128"/>
                <a:ea typeface="メイリオ" panose="020B0604030504040204" pitchFamily="50" charset="-128"/>
              </a:rPr>
              <a:t>指差し確認</a:t>
            </a:r>
          </a:p>
          <a:p>
            <a:pPr algn="ctr">
              <a:defRPr/>
            </a:pPr>
            <a:r>
              <a:rPr lang="ja-JP" altLang="en-US" sz="1200" dirty="0" smtClean="0">
                <a:latin typeface="メイリオ" panose="020B0604030504040204" pitchFamily="50" charset="-128"/>
                <a:ea typeface="メイリオ" panose="020B0604030504040204" pitchFamily="50" charset="-128"/>
              </a:rPr>
              <a:t>＋</a:t>
            </a:r>
          </a:p>
          <a:p>
            <a:pPr algn="ctr">
              <a:defRPr/>
            </a:pPr>
            <a:r>
              <a:rPr lang="en-US" altLang="ja-JP" sz="1200" dirty="0" smtClean="0">
                <a:latin typeface="メイリオ" panose="020B0604030504040204" pitchFamily="50" charset="-128"/>
                <a:ea typeface="メイリオ" panose="020B0604030504040204" pitchFamily="50" charset="-128"/>
              </a:rPr>
              <a:t>3</a:t>
            </a:r>
            <a:r>
              <a:rPr lang="ja-JP" altLang="en-US" sz="1200" dirty="0" smtClean="0">
                <a:latin typeface="メイリオ" panose="020B0604030504040204" pitchFamily="50" charset="-128"/>
                <a:ea typeface="メイリオ" panose="020B0604030504040204" pitchFamily="50" charset="-128"/>
              </a:rPr>
              <a:t>桁の区切り読みあげ</a:t>
            </a:r>
            <a:endParaRPr lang="ja-JP" altLang="en-US" sz="1200" dirty="0">
              <a:latin typeface="メイリオ" panose="020B0604030504040204" pitchFamily="50" charset="-128"/>
              <a:ea typeface="メイリオ" panose="020B0604030504040204" pitchFamily="50" charset="-128"/>
            </a:endParaRPr>
          </a:p>
        </p:txBody>
      </p:sp>
      <p:sp>
        <p:nvSpPr>
          <p:cNvPr id="27" name="正方形/長方形 26"/>
          <p:cNvSpPr/>
          <p:nvPr/>
        </p:nvSpPr>
        <p:spPr>
          <a:xfrm>
            <a:off x="726979" y="3547433"/>
            <a:ext cx="1360810" cy="345550"/>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smtClean="0">
                <a:solidFill>
                  <a:srgbClr val="435352"/>
                </a:solidFill>
                <a:latin typeface="メイリオ" panose="020B0604030504040204" pitchFamily="50" charset="-128"/>
                <a:ea typeface="メイリオ" panose="020B0604030504040204" pitchFamily="50" charset="-128"/>
              </a:rPr>
              <a:t>Ａ　どのような</a:t>
            </a:r>
          </a:p>
          <a:p>
            <a:r>
              <a:rPr kumimoji="1" lang="ja-JP" altLang="en-US" sz="900" dirty="0" smtClean="0">
                <a:solidFill>
                  <a:srgbClr val="435352"/>
                </a:solidFill>
                <a:latin typeface="メイリオ" panose="020B0604030504040204" pitchFamily="50" charset="-128"/>
                <a:ea typeface="メイリオ" panose="020B0604030504040204" pitchFamily="50" charset="-128"/>
              </a:rPr>
              <a:t>　補完方法が必要か？</a:t>
            </a:r>
            <a:endParaRPr kumimoji="1" lang="ja-JP" altLang="en-US" sz="900" dirty="0">
              <a:solidFill>
                <a:srgbClr val="435352"/>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2385554" y="3541563"/>
            <a:ext cx="732402" cy="356844"/>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rgbClr val="435352"/>
                </a:solidFill>
                <a:latin typeface="メイリオ" panose="020B0604030504040204" pitchFamily="50" charset="-128"/>
                <a:ea typeface="メイリオ" panose="020B0604030504040204" pitchFamily="50" charset="-128"/>
              </a:rPr>
              <a:t>補完方法の提示</a:t>
            </a:r>
            <a:endParaRPr kumimoji="1" lang="ja-JP" altLang="en-US" sz="900" dirty="0">
              <a:solidFill>
                <a:srgbClr val="435352"/>
              </a:solidFill>
              <a:latin typeface="メイリオ" panose="020B0604030504040204" pitchFamily="50" charset="-128"/>
              <a:ea typeface="メイリオ" panose="020B0604030504040204" pitchFamily="50" charset="-128"/>
            </a:endParaRPr>
          </a:p>
        </p:txBody>
      </p:sp>
      <p:sp>
        <p:nvSpPr>
          <p:cNvPr id="29" name="正方形/長方形 28"/>
          <p:cNvSpPr/>
          <p:nvPr/>
        </p:nvSpPr>
        <p:spPr>
          <a:xfrm>
            <a:off x="3166457" y="3554426"/>
            <a:ext cx="1306605" cy="371303"/>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dirty="0" smtClean="0">
                <a:solidFill>
                  <a:srgbClr val="435352"/>
                </a:solidFill>
                <a:latin typeface="メイリオ" panose="020B0604030504040204" pitchFamily="50" charset="-128"/>
                <a:ea typeface="メイリオ" panose="020B0604030504040204" pitchFamily="50" charset="-128"/>
              </a:rPr>
              <a:t>Ｂ　　補完方法</a:t>
            </a:r>
          </a:p>
          <a:p>
            <a:pPr algn="ctr"/>
            <a:r>
              <a:rPr kumimoji="1" lang="ja-JP" altLang="en-US" sz="900" dirty="0" smtClean="0">
                <a:solidFill>
                  <a:srgbClr val="435352"/>
                </a:solidFill>
                <a:latin typeface="メイリオ" panose="020B0604030504040204" pitchFamily="50" charset="-128"/>
                <a:ea typeface="メイリオ" panose="020B0604030504040204" pitchFamily="50" charset="-128"/>
              </a:rPr>
              <a:t>獲得のための訓練</a:t>
            </a:r>
            <a:endParaRPr kumimoji="1" lang="ja-JP" altLang="en-US" sz="900" dirty="0">
              <a:solidFill>
                <a:srgbClr val="435352"/>
              </a:solidFill>
              <a:latin typeface="メイリオ" panose="020B0604030504040204" pitchFamily="50" charset="-128"/>
              <a:ea typeface="メイリオ" panose="020B0604030504040204" pitchFamily="50" charset="-128"/>
            </a:endParaRPr>
          </a:p>
        </p:txBody>
      </p:sp>
      <p:sp>
        <p:nvSpPr>
          <p:cNvPr id="30" name="正方形/長方形 29"/>
          <p:cNvSpPr/>
          <p:nvPr/>
        </p:nvSpPr>
        <p:spPr>
          <a:xfrm>
            <a:off x="4758409" y="3554425"/>
            <a:ext cx="1625298" cy="377826"/>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rgbClr val="435352"/>
                </a:solidFill>
                <a:latin typeface="メイリオ" panose="020B0604030504040204" pitchFamily="50" charset="-128"/>
                <a:ea typeface="メイリオ" panose="020B0604030504040204" pitchFamily="50" charset="-128"/>
              </a:rPr>
              <a:t>Ａ　　補完方法が</a:t>
            </a:r>
          </a:p>
          <a:p>
            <a:r>
              <a:rPr lang="ja-JP" altLang="en-US" sz="900" dirty="0">
                <a:solidFill>
                  <a:srgbClr val="435352"/>
                </a:solidFill>
                <a:latin typeface="メイリオ" panose="020B0604030504040204" pitchFamily="50" charset="-128"/>
                <a:ea typeface="メイリオ" panose="020B0604030504040204" pitchFamily="50" charset="-128"/>
              </a:rPr>
              <a:t>　</a:t>
            </a:r>
            <a:r>
              <a:rPr lang="ja-JP" altLang="en-US" sz="900" dirty="0" smtClean="0">
                <a:solidFill>
                  <a:srgbClr val="435352"/>
                </a:solidFill>
                <a:latin typeface="メイリオ" panose="020B0604030504040204" pitchFamily="50" charset="-128"/>
                <a:ea typeface="メイリオ" panose="020B0604030504040204" pitchFamily="50" charset="-128"/>
              </a:rPr>
              <a:t>機能・定着しているか？</a:t>
            </a:r>
            <a:endParaRPr kumimoji="1" lang="ja-JP" altLang="en-US" sz="900" dirty="0">
              <a:solidFill>
                <a:srgbClr val="435352"/>
              </a:solidFill>
              <a:latin typeface="メイリオ" panose="020B0604030504040204" pitchFamily="50" charset="-128"/>
              <a:ea typeface="メイリオ" panose="020B0604030504040204" pitchFamily="50" charset="-128"/>
            </a:endParaRPr>
          </a:p>
        </p:txBody>
      </p:sp>
      <p:sp>
        <p:nvSpPr>
          <p:cNvPr id="31" name="右矢印 30"/>
          <p:cNvSpPr/>
          <p:nvPr/>
        </p:nvSpPr>
        <p:spPr>
          <a:xfrm>
            <a:off x="4509527" y="3561476"/>
            <a:ext cx="220019" cy="349793"/>
          </a:xfrm>
          <a:prstGeom prst="rightArrow">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2108044" y="3554425"/>
            <a:ext cx="220019" cy="349793"/>
          </a:xfrm>
          <a:prstGeom prst="rightArrow">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330001" y="4272023"/>
            <a:ext cx="93227" cy="140536"/>
          </a:xfrm>
          <a:prstGeom prst="ellipse">
            <a:avLst/>
          </a:prstGeom>
          <a:solidFill>
            <a:srgbClr val="FD9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5376118" y="4272024"/>
            <a:ext cx="93227" cy="140536"/>
          </a:xfrm>
          <a:prstGeom prst="ellipse">
            <a:avLst/>
          </a:prstGeom>
          <a:solidFill>
            <a:srgbClr val="FD9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2918210" y="5215500"/>
            <a:ext cx="93227" cy="140536"/>
          </a:xfrm>
          <a:prstGeom prst="ellipse">
            <a:avLst/>
          </a:prstGeom>
          <a:solidFill>
            <a:srgbClr val="FD9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bwMode="white">
          <a:xfrm>
            <a:off x="5480567" y="2969150"/>
            <a:ext cx="180982" cy="265946"/>
          </a:xfrm>
          <a:prstGeom prst="rect">
            <a:avLst/>
          </a:prstGeom>
          <a:noFill/>
        </p:spPr>
        <p:txBody>
          <a:bodyPr wrap="square" rtlCol="0">
            <a:spAutoFit/>
          </a:bodyPr>
          <a:lstStyle/>
          <a:p>
            <a:r>
              <a:rPr kumimoji="1" lang="ja-JP" altLang="en-US" dirty="0" smtClean="0">
                <a:solidFill>
                  <a:schemeClr val="bg1"/>
                </a:solidFill>
              </a:rPr>
              <a:t>‘</a:t>
            </a:r>
            <a:endParaRPr kumimoji="1" lang="ja-JP" altLang="en-US" dirty="0">
              <a:solidFill>
                <a:schemeClr val="bg1"/>
              </a:solidFill>
            </a:endParaRPr>
          </a:p>
        </p:txBody>
      </p:sp>
      <p:sp>
        <p:nvSpPr>
          <p:cNvPr id="37" name="テキスト ボックス 36"/>
          <p:cNvSpPr txBox="1"/>
          <p:nvPr/>
        </p:nvSpPr>
        <p:spPr>
          <a:xfrm>
            <a:off x="4811317" y="3522199"/>
            <a:ext cx="180982" cy="369332"/>
          </a:xfrm>
          <a:prstGeom prst="rect">
            <a:avLst/>
          </a:prstGeom>
          <a:noFill/>
        </p:spPr>
        <p:txBody>
          <a:bodyPr wrap="square" rtlCol="0">
            <a:spAutoFit/>
          </a:bodyPr>
          <a:lstStyle/>
          <a:p>
            <a:r>
              <a:rPr kumimoji="1" lang="ja-JP" altLang="en-US" dirty="0" smtClean="0">
                <a:solidFill>
                  <a:srgbClr val="435352"/>
                </a:solidFill>
              </a:rPr>
              <a:t>‘</a:t>
            </a:r>
            <a:endParaRPr kumimoji="1" lang="ja-JP" altLang="en-US" dirty="0">
              <a:solidFill>
                <a:srgbClr val="435352"/>
              </a:solidFill>
            </a:endParaRPr>
          </a:p>
        </p:txBody>
      </p:sp>
      <p:sp>
        <p:nvSpPr>
          <p:cNvPr id="25" name="円形吹き出し 24"/>
          <p:cNvSpPr/>
          <p:nvPr/>
        </p:nvSpPr>
        <p:spPr>
          <a:xfrm>
            <a:off x="2772101" y="3918735"/>
            <a:ext cx="890854" cy="493826"/>
          </a:xfrm>
          <a:prstGeom prst="wedgeEllipseCallout">
            <a:avLst>
              <a:gd name="adj1" fmla="val -37789"/>
              <a:gd name="adj2" fmla="val 61111"/>
            </a:avLst>
          </a:prstGeom>
          <a:solidFill>
            <a:schemeClr val="bg1"/>
          </a:solidFill>
          <a:ln>
            <a:solidFill>
              <a:srgbClr val="4353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435352"/>
                </a:solidFill>
              </a:rPr>
              <a:t>635</a:t>
            </a:r>
            <a:endParaRPr kumimoji="1" lang="ja-JP" altLang="en-US" dirty="0">
              <a:solidFill>
                <a:srgbClr val="435352"/>
              </a:solidFill>
            </a:endParaRPr>
          </a:p>
        </p:txBody>
      </p:sp>
      <p:sp>
        <p:nvSpPr>
          <p:cNvPr id="43" name="テキスト ボックス 42"/>
          <p:cNvSpPr txBox="1"/>
          <p:nvPr/>
        </p:nvSpPr>
        <p:spPr>
          <a:xfrm>
            <a:off x="1" y="911352"/>
            <a:ext cx="6665996" cy="830997"/>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ＭＷＳの効果測定ではシングルケースデザインの</a:t>
            </a:r>
            <a:r>
              <a:rPr kumimoji="1" lang="ja-JP" altLang="en-US" sz="2400" b="1" u="sng" dirty="0" smtClean="0">
                <a:solidFill>
                  <a:srgbClr val="E73A37"/>
                </a:solidFill>
                <a:latin typeface="メイリオ" panose="020B0604030504040204" pitchFamily="50" charset="-128"/>
                <a:ea typeface="メイリオ" panose="020B0604030504040204" pitchFamily="50" charset="-128"/>
              </a:rPr>
              <a:t>ＡＢＡ</a:t>
            </a:r>
            <a:r>
              <a:rPr kumimoji="1" lang="ja-JP" altLang="en-US" sz="2400" dirty="0" smtClean="0">
                <a:latin typeface="メイリオ" panose="020B0604030504040204" pitchFamily="50" charset="-128"/>
                <a:ea typeface="メイリオ" panose="020B0604030504040204" pitchFamily="50" charset="-128"/>
              </a:rPr>
              <a:t>デザインを使う</a:t>
            </a:r>
            <a:endParaRPr kumimoji="1" lang="ja-JP" altLang="en-US" sz="2400" dirty="0">
              <a:latin typeface="メイリオ" panose="020B0604030504040204" pitchFamily="50" charset="-128"/>
              <a:ea typeface="メイリオ" panose="020B0604030504040204" pitchFamily="50" charset="-128"/>
            </a:endParaRPr>
          </a:p>
        </p:txBody>
      </p:sp>
      <p:grpSp>
        <p:nvGrpSpPr>
          <p:cNvPr id="44" name="グループ化 43"/>
          <p:cNvGrpSpPr/>
          <p:nvPr/>
        </p:nvGrpSpPr>
        <p:grpSpPr>
          <a:xfrm>
            <a:off x="6595301" y="1171396"/>
            <a:ext cx="266956" cy="5229404"/>
            <a:chOff x="6639342" y="1609977"/>
            <a:chExt cx="266956" cy="5229404"/>
          </a:xfrm>
        </p:grpSpPr>
        <p:sp>
          <p:nvSpPr>
            <p:cNvPr id="45" name="円/楕円 44"/>
            <p:cNvSpPr/>
            <p:nvPr/>
          </p:nvSpPr>
          <p:spPr>
            <a:xfrm>
              <a:off x="6655901" y="409288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46" name="円/楕円 45"/>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47" name="円/楕円 46"/>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48" name="円/楕円 47"/>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49" name="円/楕円 48"/>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50" name="角丸四角形 4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32041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94472" y="8352"/>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Meiryo UI" panose="020B0604030504040204" pitchFamily="50" charset="-128"/>
                <a:ea typeface="Meiryo UI" panose="020B0604030504040204" pitchFamily="50" charset="-128"/>
              </a:rPr>
              <a:t>段階的なトレーニングの実施　</a:t>
            </a:r>
            <a:r>
              <a:rPr lang="ja-JP" altLang="en-US" sz="3200" dirty="0" smtClean="0">
                <a:latin typeface="Meiryo UI" panose="020B0604030504040204" pitchFamily="50" charset="-128"/>
                <a:ea typeface="Meiryo UI" panose="020B0604030504040204" pitchFamily="50" charset="-128"/>
              </a:rPr>
              <a:t>１</a:t>
            </a:r>
            <a:endParaRPr lang="ja-JP" altLang="en-US" sz="3200" dirty="0">
              <a:latin typeface="Meiryo UI" panose="020B0604030504040204" pitchFamily="50" charset="-128"/>
              <a:ea typeface="Meiryo UI"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b="1" dirty="0" smtClean="0">
                <a:solidFill>
                  <a:srgbClr val="FF0000"/>
                </a:solidFill>
                <a:latin typeface="メイリオ" panose="020B0604030504040204" pitchFamily="50" charset="-128"/>
                <a:ea typeface="メイリオ" panose="020B0604030504040204" pitchFamily="50" charset="-128"/>
              </a:rPr>
              <a:t>）。</a:t>
            </a:r>
            <a:endParaRPr lang="ja-JP" altLang="en-US" sz="1100" b="1" dirty="0">
              <a:solidFill>
                <a:srgbClr val="FF0000"/>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8" name="角丸四角形 7"/>
          <p:cNvSpPr/>
          <p:nvPr/>
        </p:nvSpPr>
        <p:spPr>
          <a:xfrm>
            <a:off x="6833323" y="933398"/>
            <a:ext cx="2262433" cy="6361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p:cNvGrpSpPr/>
          <p:nvPr/>
        </p:nvGrpSpPr>
        <p:grpSpPr>
          <a:xfrm>
            <a:off x="6595301" y="1171396"/>
            <a:ext cx="266956" cy="5229404"/>
            <a:chOff x="6639342" y="1609977"/>
            <a:chExt cx="266956" cy="5229404"/>
          </a:xfrm>
        </p:grpSpPr>
        <p:sp>
          <p:nvSpPr>
            <p:cNvPr id="45" name="円/楕円 44"/>
            <p:cNvSpPr/>
            <p:nvPr/>
          </p:nvSpPr>
          <p:spPr>
            <a:xfrm>
              <a:off x="6655901" y="409288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46" name="円/楕円 45"/>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47" name="円/楕円 46"/>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48" name="円/楕円 47"/>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49" name="円/楕円 48"/>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nvGrpSpPr>
          <p:cNvPr id="50" name="グループ化 49"/>
          <p:cNvGrpSpPr/>
          <p:nvPr/>
        </p:nvGrpSpPr>
        <p:grpSpPr>
          <a:xfrm>
            <a:off x="88030" y="1942216"/>
            <a:ext cx="6302160" cy="4785115"/>
            <a:chOff x="787441" y="1784462"/>
            <a:chExt cx="5418980" cy="4785115"/>
          </a:xfrm>
        </p:grpSpPr>
        <p:sp>
          <p:nvSpPr>
            <p:cNvPr id="51" name="正方形/長方形 50"/>
            <p:cNvSpPr/>
            <p:nvPr/>
          </p:nvSpPr>
          <p:spPr>
            <a:xfrm>
              <a:off x="1375804" y="2254125"/>
              <a:ext cx="4784905" cy="1015663"/>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シングル（単一）のケース（患者または利用者）を対象にした効果測定のため</a:t>
              </a:r>
              <a:r>
                <a:rPr lang="ja-JP" altLang="en-US" sz="2000" dirty="0" smtClean="0">
                  <a:latin typeface="メイリオ" panose="020B0604030504040204" pitchFamily="50" charset="-128"/>
                  <a:ea typeface="メイリオ" panose="020B0604030504040204" pitchFamily="50" charset="-128"/>
                </a:rPr>
                <a:t>の実験・研究法</a:t>
              </a:r>
              <a:endParaRPr lang="ja-JP" altLang="en-US" sz="2000" dirty="0">
                <a:latin typeface="メイリオ" panose="020B0604030504040204" pitchFamily="50" charset="-128"/>
                <a:ea typeface="メイリオ" panose="020B0604030504040204" pitchFamily="50" charset="-128"/>
              </a:endParaRPr>
            </a:p>
          </p:txBody>
        </p:sp>
        <p:sp>
          <p:nvSpPr>
            <p:cNvPr id="52" name="正方形/長方形 51"/>
            <p:cNvSpPr/>
            <p:nvPr/>
          </p:nvSpPr>
          <p:spPr>
            <a:xfrm>
              <a:off x="1421516" y="3799602"/>
              <a:ext cx="4784905" cy="1015663"/>
            </a:xfrm>
            <a:prstGeom prst="rect">
              <a:avLst/>
            </a:prstGeom>
          </p:spPr>
          <p:txBody>
            <a:bodyPr wrap="square">
              <a:spAutoFit/>
            </a:bodyPr>
            <a:lstStyle/>
            <a:p>
              <a:r>
                <a:rPr lang="ja-JP" altLang="en-US" sz="2000" b="1" u="sng" dirty="0">
                  <a:solidFill>
                    <a:srgbClr val="E73A37"/>
                  </a:solidFill>
                  <a:latin typeface="メイリオ" panose="020B0604030504040204" pitchFamily="50" charset="-128"/>
                  <a:ea typeface="メイリオ" panose="020B0604030504040204" pitchFamily="50" charset="-128"/>
                </a:rPr>
                <a:t>支援</a:t>
              </a:r>
              <a:r>
                <a:rPr lang="ja-JP" altLang="en-US" sz="2000" b="1" u="sng" dirty="0" smtClean="0">
                  <a:solidFill>
                    <a:srgbClr val="E73A37"/>
                  </a:solidFill>
                  <a:latin typeface="メイリオ" panose="020B0604030504040204" pitchFamily="50" charset="-128"/>
                  <a:ea typeface="メイリオ" panose="020B0604030504040204" pitchFamily="50" charset="-128"/>
                </a:rPr>
                <a:t>の</a:t>
              </a:r>
              <a:r>
                <a:rPr lang="ja-JP" altLang="en-US" sz="2000" b="1" u="sng" dirty="0">
                  <a:solidFill>
                    <a:srgbClr val="E73A37"/>
                  </a:solidFill>
                  <a:latin typeface="メイリオ" panose="020B0604030504040204" pitchFamily="50" charset="-128"/>
                  <a:ea typeface="メイリオ" panose="020B0604030504040204" pitchFamily="50" charset="-128"/>
                </a:rPr>
                <a:t>前後</a:t>
              </a:r>
              <a:r>
                <a:rPr lang="ja-JP" altLang="en-US" sz="2000" dirty="0">
                  <a:latin typeface="メイリオ" panose="020B0604030504040204" pitchFamily="50" charset="-128"/>
                  <a:ea typeface="メイリオ" panose="020B0604030504040204" pitchFamily="50" charset="-128"/>
                </a:rPr>
                <a:t>における機能や症状の</a:t>
              </a:r>
              <a:r>
                <a:rPr lang="ja-JP" altLang="en-US" sz="2000" dirty="0" smtClean="0">
                  <a:latin typeface="メイリオ" panose="020B0604030504040204" pitchFamily="50" charset="-128"/>
                  <a:ea typeface="メイリオ" panose="020B0604030504040204" pitchFamily="50" charset="-128"/>
                </a:rPr>
                <a:t>変化、あるいは</a:t>
              </a:r>
              <a:r>
                <a:rPr lang="ja-JP" altLang="en-US" sz="2000" b="1" u="sng" dirty="0">
                  <a:solidFill>
                    <a:srgbClr val="E73A37"/>
                  </a:solidFill>
                  <a:latin typeface="メイリオ" panose="020B0604030504040204" pitchFamily="50" charset="-128"/>
                  <a:ea typeface="メイリオ" panose="020B0604030504040204" pitchFamily="50" charset="-128"/>
                </a:rPr>
                <a:t>目標到達度</a:t>
              </a:r>
              <a:r>
                <a:rPr lang="ja-JP" altLang="en-US" sz="2000" dirty="0">
                  <a:latin typeface="メイリオ" panose="020B0604030504040204" pitchFamily="50" charset="-128"/>
                  <a:ea typeface="メイリオ" panose="020B0604030504040204" pitchFamily="50" charset="-128"/>
                </a:rPr>
                <a:t>を</a:t>
              </a:r>
              <a:r>
                <a:rPr lang="ja-JP" altLang="en-US" sz="2000" b="1" u="sng" dirty="0">
                  <a:solidFill>
                    <a:srgbClr val="E73A37"/>
                  </a:solidFill>
                  <a:latin typeface="メイリオ" panose="020B0604030504040204" pitchFamily="50" charset="-128"/>
                  <a:ea typeface="メイリオ" panose="020B0604030504040204" pitchFamily="50" charset="-128"/>
                </a:rPr>
                <a:t>比較</a:t>
              </a:r>
              <a:r>
                <a:rPr lang="ja-JP" altLang="en-US" sz="2000" dirty="0">
                  <a:latin typeface="メイリオ" panose="020B0604030504040204" pitchFamily="50" charset="-128"/>
                  <a:ea typeface="メイリオ" panose="020B0604030504040204" pitchFamily="50" charset="-128"/>
                </a:rPr>
                <a:t>すること</a:t>
              </a:r>
              <a:r>
                <a:rPr lang="ja-JP" altLang="en-US" sz="2000" dirty="0" smtClean="0">
                  <a:latin typeface="メイリオ" panose="020B0604030504040204" pitchFamily="50" charset="-128"/>
                  <a:ea typeface="メイリオ" panose="020B0604030504040204" pitchFamily="50" charset="-128"/>
                </a:rPr>
                <a:t>で</a:t>
              </a:r>
              <a:r>
                <a:rPr lang="ja-JP" altLang="en-US" sz="2000" dirty="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客観的に支援の効果測定</a:t>
              </a:r>
              <a:r>
                <a:rPr lang="ja-JP" altLang="en-US" sz="2000" dirty="0">
                  <a:latin typeface="メイリオ" panose="020B0604030504040204" pitchFamily="50" charset="-128"/>
                  <a:ea typeface="メイリオ" panose="020B0604030504040204" pitchFamily="50" charset="-128"/>
                </a:rPr>
                <a:t>を行う</a:t>
              </a:r>
            </a:p>
          </p:txBody>
        </p:sp>
        <p:sp>
          <p:nvSpPr>
            <p:cNvPr id="53" name="正方形/長方形 52"/>
            <p:cNvSpPr/>
            <p:nvPr/>
          </p:nvSpPr>
          <p:spPr>
            <a:xfrm>
              <a:off x="787441" y="1784462"/>
              <a:ext cx="3185487"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シングルケースデザインと</a:t>
              </a:r>
              <a:r>
                <a:rPr lang="ja-JP" altLang="en-US" dirty="0">
                  <a:latin typeface="メイリオ" panose="020B0604030504040204" pitchFamily="50" charset="-128"/>
                  <a:ea typeface="メイリオ" panose="020B0604030504040204" pitchFamily="50" charset="-128"/>
                </a:rPr>
                <a:t>は</a:t>
              </a:r>
              <a:endParaRPr lang="ja-JP" altLang="en-US" dirty="0"/>
            </a:p>
          </p:txBody>
        </p:sp>
        <p:sp>
          <p:nvSpPr>
            <p:cNvPr id="54" name="正方形/長方形 53"/>
            <p:cNvSpPr/>
            <p:nvPr/>
          </p:nvSpPr>
          <p:spPr>
            <a:xfrm>
              <a:off x="787441" y="3326280"/>
              <a:ext cx="3416320"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シングルケースデザインの方法</a:t>
              </a:r>
              <a:endParaRPr lang="ja-JP" altLang="en-US" dirty="0"/>
            </a:p>
          </p:txBody>
        </p:sp>
        <p:sp>
          <p:nvSpPr>
            <p:cNvPr id="55" name="正方形/長方形 54"/>
            <p:cNvSpPr/>
            <p:nvPr/>
          </p:nvSpPr>
          <p:spPr>
            <a:xfrm>
              <a:off x="847451" y="5134208"/>
              <a:ext cx="3731494"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シングルケースデザインでの評価の視点</a:t>
              </a:r>
              <a:endParaRPr lang="ja-JP" altLang="en-US" dirty="0"/>
            </a:p>
          </p:txBody>
        </p:sp>
        <p:sp>
          <p:nvSpPr>
            <p:cNvPr id="56" name="正方形/長方形 55"/>
            <p:cNvSpPr/>
            <p:nvPr/>
          </p:nvSpPr>
          <p:spPr>
            <a:xfrm>
              <a:off x="1452214" y="5861691"/>
              <a:ext cx="3489999"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支援</a:t>
              </a:r>
              <a:r>
                <a:rPr lang="ja-JP" altLang="en-US" sz="2000" dirty="0" smtClean="0">
                  <a:latin typeface="メイリオ" panose="020B0604030504040204" pitchFamily="50" charset="-128"/>
                  <a:ea typeface="メイリオ" panose="020B0604030504040204" pitchFamily="50" charset="-128"/>
                </a:rPr>
                <a:t>の前後を比較する</a:t>
              </a:r>
            </a:p>
            <a:p>
              <a:r>
                <a:rPr lang="ja-JP" altLang="en-US" sz="2000" dirty="0" smtClean="0">
                  <a:latin typeface="メイリオ" panose="020B0604030504040204" pitchFamily="50" charset="-128"/>
                  <a:ea typeface="メイリオ" panose="020B0604030504040204" pitchFamily="50" charset="-128"/>
                </a:rPr>
                <a:t>目標</a:t>
              </a:r>
              <a:r>
                <a:rPr lang="ja-JP" altLang="en-US" sz="2000" dirty="0">
                  <a:latin typeface="メイリオ" panose="020B0604030504040204" pitchFamily="50" charset="-128"/>
                  <a:ea typeface="メイリオ" panose="020B0604030504040204" pitchFamily="50" charset="-128"/>
                </a:rPr>
                <a:t>到達度を比較</a:t>
              </a:r>
              <a:r>
                <a:rPr lang="ja-JP" altLang="en-US" sz="2000" dirty="0" smtClean="0">
                  <a:latin typeface="メイリオ" panose="020B0604030504040204" pitchFamily="50" charset="-128"/>
                  <a:ea typeface="メイリオ" panose="020B0604030504040204" pitchFamily="50" charset="-128"/>
                </a:rPr>
                <a:t>する</a:t>
              </a:r>
              <a:endParaRPr lang="ja-JP" altLang="en-US" sz="2400" dirty="0" smtClean="0">
                <a:latin typeface="メイリオ" panose="020B0604030504040204" pitchFamily="50" charset="-128"/>
                <a:ea typeface="メイリオ" panose="020B0604030504040204" pitchFamily="50" charset="-128"/>
              </a:endParaRPr>
            </a:p>
          </p:txBody>
        </p:sp>
        <p:sp>
          <p:nvSpPr>
            <p:cNvPr id="57" name="右矢印 56"/>
            <p:cNvSpPr/>
            <p:nvPr/>
          </p:nvSpPr>
          <p:spPr>
            <a:xfrm>
              <a:off x="3932993" y="6033578"/>
              <a:ext cx="391260" cy="371890"/>
            </a:xfrm>
            <a:prstGeom prst="rightArrow">
              <a:avLst/>
            </a:prstGeom>
            <a:solidFill>
              <a:srgbClr val="FD9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1033111" y="2289190"/>
              <a:ext cx="249014" cy="309811"/>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845603" y="2074764"/>
              <a:ext cx="2670982" cy="45719"/>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787441" y="3656519"/>
              <a:ext cx="3246796" cy="45719"/>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856582" y="5486294"/>
              <a:ext cx="4011094" cy="45719"/>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p:cNvSpPr txBox="1"/>
          <p:nvPr/>
        </p:nvSpPr>
        <p:spPr>
          <a:xfrm>
            <a:off x="4203039" y="5842337"/>
            <a:ext cx="2358551" cy="1015663"/>
          </a:xfrm>
          <a:prstGeom prst="rect">
            <a:avLst/>
          </a:prstGeom>
          <a:noFill/>
        </p:spPr>
        <p:txBody>
          <a:bodyPr wrap="square" rtlCol="0">
            <a:spAutoFit/>
          </a:bodyPr>
          <a:lstStyle/>
          <a:p>
            <a:r>
              <a:rPr kumimoji="1" lang="ja-JP" altLang="en-US" sz="2000" b="1" u="sng" dirty="0" smtClean="0">
                <a:solidFill>
                  <a:srgbClr val="E73A37"/>
                </a:solidFill>
                <a:latin typeface="メイリオ" panose="020B0604030504040204" pitchFamily="50" charset="-128"/>
                <a:ea typeface="メイリオ" panose="020B0604030504040204" pitchFamily="50" charset="-128"/>
              </a:rPr>
              <a:t>何を比較するか</a:t>
            </a:r>
            <a:r>
              <a:rPr kumimoji="1" lang="ja-JP" altLang="en-US" sz="2000" dirty="0" smtClean="0">
                <a:latin typeface="メイリオ" panose="020B0604030504040204" pitchFamily="50" charset="-128"/>
                <a:ea typeface="メイリオ" panose="020B0604030504040204" pitchFamily="50" charset="-128"/>
              </a:rPr>
              <a:t>を事前に検討しておくことが重要！！</a:t>
            </a:r>
            <a:endParaRPr kumimoji="1" lang="ja-JP" altLang="en-US" sz="2000" dirty="0">
              <a:latin typeface="メイリオ" panose="020B0604030504040204" pitchFamily="50" charset="-128"/>
              <a:ea typeface="メイリオ" panose="020B0604030504040204" pitchFamily="50" charset="-128"/>
            </a:endParaRPr>
          </a:p>
        </p:txBody>
      </p:sp>
      <p:sp>
        <p:nvSpPr>
          <p:cNvPr id="38" name="正方形/長方形 37"/>
          <p:cNvSpPr/>
          <p:nvPr/>
        </p:nvSpPr>
        <p:spPr>
          <a:xfrm>
            <a:off x="408009" y="3966655"/>
            <a:ext cx="289598" cy="309811"/>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419870" y="6036426"/>
            <a:ext cx="289598" cy="309811"/>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 y="911352"/>
            <a:ext cx="6665996" cy="830997"/>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ＭＷＳの効果測定ではシングルケースデザインの</a:t>
            </a:r>
            <a:r>
              <a:rPr kumimoji="1" lang="ja-JP" altLang="en-US" sz="2400" b="1" u="sng" dirty="0" smtClean="0">
                <a:solidFill>
                  <a:srgbClr val="E73A37"/>
                </a:solidFill>
                <a:latin typeface="メイリオ" panose="020B0604030504040204" pitchFamily="50" charset="-128"/>
                <a:ea typeface="メイリオ" panose="020B0604030504040204" pitchFamily="50" charset="-128"/>
              </a:rPr>
              <a:t>ＡＢＡ</a:t>
            </a:r>
            <a:r>
              <a:rPr kumimoji="1" lang="ja-JP" altLang="en-US" sz="2400" dirty="0" smtClean="0">
                <a:latin typeface="メイリオ" panose="020B0604030504040204" pitchFamily="50" charset="-128"/>
                <a:ea typeface="メイリオ" panose="020B0604030504040204" pitchFamily="50" charset="-128"/>
              </a:rPr>
              <a:t>デザインを使う</a:t>
            </a:r>
            <a:endParaRPr kumimoji="1" lang="ja-JP" altLang="en-US" sz="2400" dirty="0">
              <a:latin typeface="メイリオ" panose="020B0604030504040204" pitchFamily="50" charset="-128"/>
              <a:ea typeface="メイリオ" panose="020B0604030504040204" pitchFamily="50" charset="-128"/>
            </a:endParaRPr>
          </a:p>
        </p:txBody>
      </p:sp>
      <p:sp>
        <p:nvSpPr>
          <p:cNvPr id="34" name="角丸四角形 3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1318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Meiryo UI" panose="020B0604030504040204" pitchFamily="50" charset="-128"/>
                <a:ea typeface="Meiryo UI" panose="020B0604030504040204" pitchFamily="50" charset="-128"/>
              </a:rPr>
              <a:t>段階的なトレーニングの実施　</a:t>
            </a:r>
            <a:r>
              <a:rPr lang="ja-JP" altLang="en-US" sz="3200" dirty="0" smtClean="0">
                <a:latin typeface="Meiryo UI" panose="020B0604030504040204" pitchFamily="50" charset="-128"/>
                <a:ea typeface="Meiryo UI" panose="020B0604030504040204" pitchFamily="50" charset="-128"/>
              </a:rPr>
              <a:t>１</a:t>
            </a:r>
            <a:endParaRPr lang="ja-JP" altLang="en-US" sz="3200" dirty="0">
              <a:latin typeface="Meiryo UI" panose="020B0604030504040204" pitchFamily="50" charset="-128"/>
              <a:ea typeface="Meiryo UI"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rgbClr val="FF0000"/>
                </a:solidFill>
                <a:latin typeface="メイリオ" panose="020B0604030504040204" pitchFamily="50" charset="-128"/>
                <a:ea typeface="メイリオ" panose="020B0604030504040204" pitchFamily="50" charset="-128"/>
              </a:rPr>
              <a:t>）。</a:t>
            </a:r>
            <a:endParaRPr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最終的に指導者がいなくても、利用者自身が課題を解決できるように段階的なセルフマネ－ジメント支援（最初は支援者がサポートし、最終的に自分で必要な手段・行動を行えるようにする）を行っている</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8" name="角丸四角形 7"/>
          <p:cNvSpPr/>
          <p:nvPr/>
        </p:nvSpPr>
        <p:spPr>
          <a:xfrm>
            <a:off x="6833323" y="933398"/>
            <a:ext cx="2262433" cy="6361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p:cNvGrpSpPr/>
          <p:nvPr/>
        </p:nvGrpSpPr>
        <p:grpSpPr>
          <a:xfrm>
            <a:off x="6595301" y="1171396"/>
            <a:ext cx="266956" cy="5229404"/>
            <a:chOff x="6639342" y="1609977"/>
            <a:chExt cx="266956" cy="5229404"/>
          </a:xfrm>
        </p:grpSpPr>
        <p:sp>
          <p:nvSpPr>
            <p:cNvPr id="45" name="円/楕円 44"/>
            <p:cNvSpPr/>
            <p:nvPr/>
          </p:nvSpPr>
          <p:spPr>
            <a:xfrm>
              <a:off x="6655901" y="409288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46" name="円/楕円 45"/>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47" name="円/楕円 46"/>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48" name="円/楕円 47"/>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49" name="円/楕円 48"/>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nvGrpSpPr>
          <p:cNvPr id="50" name="グループ化 49"/>
          <p:cNvGrpSpPr/>
          <p:nvPr/>
        </p:nvGrpSpPr>
        <p:grpSpPr>
          <a:xfrm>
            <a:off x="236293" y="2111773"/>
            <a:ext cx="6032421" cy="4399539"/>
            <a:chOff x="348529" y="1568850"/>
            <a:chExt cx="8700803" cy="4399539"/>
          </a:xfrm>
        </p:grpSpPr>
        <p:sp>
          <p:nvSpPr>
            <p:cNvPr id="51" name="正方形/長方形 50"/>
            <p:cNvSpPr/>
            <p:nvPr/>
          </p:nvSpPr>
          <p:spPr>
            <a:xfrm>
              <a:off x="348529" y="1568850"/>
              <a:ext cx="8700803"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rPr>
                <a:t>シングルケースデザインの実施上の留意点</a:t>
              </a:r>
              <a:endParaRPr lang="ja-JP" altLang="en-US" sz="2400" dirty="0"/>
            </a:p>
          </p:txBody>
        </p:sp>
        <p:sp>
          <p:nvSpPr>
            <p:cNvPr id="52" name="正方形/長方形 51"/>
            <p:cNvSpPr/>
            <p:nvPr/>
          </p:nvSpPr>
          <p:spPr>
            <a:xfrm>
              <a:off x="1076048" y="2471920"/>
              <a:ext cx="5445401" cy="400110"/>
            </a:xfrm>
            <a:prstGeom prst="rect">
              <a:avLst/>
            </a:prstGeom>
          </p:spPr>
          <p:txBody>
            <a:bodyPr wrap="none">
              <a:spAutoFit/>
            </a:bodyPr>
            <a:lstStyle/>
            <a:p>
              <a:r>
                <a:rPr lang="ja-JP" altLang="en-US" sz="2000" dirty="0" smtClean="0">
                  <a:latin typeface="メイリオ" panose="020B0604030504040204" pitchFamily="50" charset="-128"/>
                  <a:ea typeface="メイリオ" panose="020B0604030504040204" pitchFamily="50" charset="-128"/>
                </a:rPr>
                <a:t>ケース個々を観察</a:t>
              </a:r>
              <a:r>
                <a:rPr lang="ja-JP" altLang="en-US" sz="2000" dirty="0">
                  <a:latin typeface="メイリオ" panose="020B0604030504040204" pitchFamily="50" charset="-128"/>
                  <a:ea typeface="メイリオ" panose="020B0604030504040204" pitchFamily="50" charset="-128"/>
                </a:rPr>
                <a:t>し分析する。</a:t>
              </a:r>
            </a:p>
          </p:txBody>
        </p:sp>
        <p:sp>
          <p:nvSpPr>
            <p:cNvPr id="53" name="正方形/長方形 52"/>
            <p:cNvSpPr/>
            <p:nvPr/>
          </p:nvSpPr>
          <p:spPr>
            <a:xfrm>
              <a:off x="1076048" y="3514721"/>
              <a:ext cx="4801314"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rPr>
                <a:t>効果測定（支援・介入の効果）を行う。</a:t>
              </a:r>
            </a:p>
          </p:txBody>
        </p:sp>
        <p:sp>
          <p:nvSpPr>
            <p:cNvPr id="54" name="正方形/長方形 53"/>
            <p:cNvSpPr/>
            <p:nvPr/>
          </p:nvSpPr>
          <p:spPr>
            <a:xfrm>
              <a:off x="1076048" y="4583394"/>
              <a:ext cx="7864670" cy="1384995"/>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単一の事例に</a:t>
              </a:r>
              <a:r>
                <a:rPr lang="ja-JP" altLang="en-US" sz="2000" dirty="0" smtClean="0">
                  <a:latin typeface="メイリオ" panose="020B0604030504040204" pitchFamily="50" charset="-128"/>
                  <a:ea typeface="メイリオ" panose="020B0604030504040204" pitchFamily="50" charset="-128"/>
                </a:rPr>
                <a:t>おいて、リハビリテーションテーション（</a:t>
              </a:r>
              <a:r>
                <a:rPr lang="ja-JP" altLang="en-US" sz="2000" dirty="0">
                  <a:latin typeface="メイリオ" panose="020B0604030504040204" pitchFamily="50" charset="-128"/>
                  <a:ea typeface="メイリオ" panose="020B0604030504040204" pitchFamily="50" charset="-128"/>
                </a:rPr>
                <a:t>支援・介入の効果</a:t>
              </a:r>
              <a:r>
                <a:rPr lang="ja-JP" altLang="en-US" sz="2000" dirty="0" smtClean="0">
                  <a:latin typeface="メイリオ" panose="020B0604030504040204" pitchFamily="50" charset="-128"/>
                  <a:ea typeface="メイリオ" panose="020B0604030504040204" pitchFamily="50" charset="-128"/>
                </a:rPr>
                <a:t>）の</a:t>
              </a:r>
              <a:r>
                <a:rPr lang="ja-JP" altLang="en-US" sz="2000" b="1" u="sng" dirty="0" smtClean="0">
                  <a:solidFill>
                    <a:srgbClr val="E73A37"/>
                  </a:solidFill>
                  <a:latin typeface="メイリオ" panose="020B0604030504040204" pitchFamily="50" charset="-128"/>
                  <a:ea typeface="メイリオ" panose="020B0604030504040204" pitchFamily="50" charset="-128"/>
                </a:rPr>
                <a:t>前後</a:t>
              </a:r>
              <a:r>
                <a:rPr lang="ja-JP" altLang="en-US" sz="2000" dirty="0" smtClean="0">
                  <a:latin typeface="メイリオ" panose="020B0604030504040204" pitchFamily="50" charset="-128"/>
                  <a:ea typeface="メイリオ" panose="020B0604030504040204" pitchFamily="50" charset="-128"/>
                </a:rPr>
                <a:t>に</a:t>
              </a:r>
              <a:r>
                <a:rPr lang="ja-JP" altLang="en-US" sz="2000" dirty="0">
                  <a:latin typeface="メイリオ" panose="020B0604030504040204" pitchFamily="50" charset="-128"/>
                  <a:ea typeface="メイリオ" panose="020B0604030504040204" pitchFamily="50" charset="-128"/>
                </a:rPr>
                <a:t>おける機能や症状の</a:t>
              </a:r>
              <a:r>
                <a:rPr lang="ja-JP" altLang="en-US" sz="2000" dirty="0" smtClean="0">
                  <a:latin typeface="メイリオ" panose="020B0604030504040204" pitchFamily="50" charset="-128"/>
                  <a:ea typeface="メイリオ" panose="020B0604030504040204" pitchFamily="50" charset="-128"/>
                </a:rPr>
                <a:t>変化、あるいは</a:t>
              </a:r>
              <a:r>
                <a:rPr lang="ja-JP" altLang="en-US" sz="2000" b="1" u="sng" dirty="0">
                  <a:solidFill>
                    <a:srgbClr val="E73A37"/>
                  </a:solidFill>
                  <a:latin typeface="メイリオ" panose="020B0604030504040204" pitchFamily="50" charset="-128"/>
                  <a:ea typeface="メイリオ" panose="020B0604030504040204" pitchFamily="50" charset="-128"/>
                </a:rPr>
                <a:t>目標到達度を比較</a:t>
              </a:r>
              <a:r>
                <a:rPr lang="ja-JP" altLang="en-US" sz="2000" dirty="0">
                  <a:latin typeface="メイリオ" panose="020B0604030504040204" pitchFamily="50" charset="-128"/>
                  <a:ea typeface="メイリオ" panose="020B0604030504040204" pitchFamily="50" charset="-128"/>
                </a:rPr>
                <a:t>する</a:t>
              </a:r>
              <a:r>
                <a:rPr lang="ja-JP" altLang="en-US" sz="2400" dirty="0">
                  <a:latin typeface="メイリオ" panose="020B0604030504040204" pitchFamily="50" charset="-128"/>
                  <a:ea typeface="メイリオ" panose="020B0604030504040204" pitchFamily="50" charset="-128"/>
                </a:rPr>
                <a:t>。</a:t>
              </a:r>
            </a:p>
          </p:txBody>
        </p:sp>
        <p:sp>
          <p:nvSpPr>
            <p:cNvPr id="55" name="円/楕円 54"/>
            <p:cNvSpPr/>
            <p:nvPr/>
          </p:nvSpPr>
          <p:spPr>
            <a:xfrm>
              <a:off x="414307" y="2516590"/>
              <a:ext cx="402126" cy="277694"/>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1</a:t>
              </a:r>
              <a:endParaRPr kumimoji="1" lang="ja-JP" altLang="en-US" dirty="0"/>
            </a:p>
          </p:txBody>
        </p:sp>
        <p:sp>
          <p:nvSpPr>
            <p:cNvPr id="56" name="円/楕円 55"/>
            <p:cNvSpPr/>
            <p:nvPr/>
          </p:nvSpPr>
          <p:spPr>
            <a:xfrm>
              <a:off x="414307" y="3563708"/>
              <a:ext cx="409744" cy="255917"/>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2</a:t>
              </a:r>
              <a:endParaRPr kumimoji="1" lang="ja-JP" altLang="en-US" dirty="0" smtClean="0"/>
            </a:p>
          </p:txBody>
        </p:sp>
        <p:sp>
          <p:nvSpPr>
            <p:cNvPr id="57" name="円/楕円 56"/>
            <p:cNvSpPr/>
            <p:nvPr/>
          </p:nvSpPr>
          <p:spPr>
            <a:xfrm>
              <a:off x="480983" y="4583394"/>
              <a:ext cx="343068" cy="256388"/>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a:t>
              </a:r>
              <a:endParaRPr kumimoji="1" lang="ja-JP" altLang="en-US" dirty="0"/>
            </a:p>
          </p:txBody>
        </p:sp>
        <p:sp>
          <p:nvSpPr>
            <p:cNvPr id="58" name="正方形/長方形 57"/>
            <p:cNvSpPr/>
            <p:nvPr/>
          </p:nvSpPr>
          <p:spPr>
            <a:xfrm>
              <a:off x="414307" y="2003325"/>
              <a:ext cx="8526411" cy="66369"/>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テキスト ボックス 26"/>
          <p:cNvSpPr txBox="1"/>
          <p:nvPr/>
        </p:nvSpPr>
        <p:spPr>
          <a:xfrm>
            <a:off x="1" y="911352"/>
            <a:ext cx="6665996" cy="830997"/>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ＭＷＳの効果測定ではシングルケースデザインの</a:t>
            </a:r>
            <a:r>
              <a:rPr kumimoji="1" lang="ja-JP" altLang="en-US" sz="2400" b="1" u="sng" dirty="0" smtClean="0">
                <a:solidFill>
                  <a:srgbClr val="E73A37"/>
                </a:solidFill>
                <a:latin typeface="メイリオ" panose="020B0604030504040204" pitchFamily="50" charset="-128"/>
                <a:ea typeface="メイリオ" panose="020B0604030504040204" pitchFamily="50" charset="-128"/>
              </a:rPr>
              <a:t>ＡＢＡ</a:t>
            </a:r>
            <a:r>
              <a:rPr kumimoji="1" lang="ja-JP" altLang="en-US" sz="2400" dirty="0" smtClean="0">
                <a:latin typeface="メイリオ" panose="020B0604030504040204" pitchFamily="50" charset="-128"/>
                <a:ea typeface="メイリオ" panose="020B0604030504040204" pitchFamily="50" charset="-128"/>
              </a:rPr>
              <a:t>デザインを使う</a:t>
            </a:r>
            <a:endParaRPr kumimoji="1" lang="ja-JP" altLang="en-US" sz="2400" dirty="0">
              <a:latin typeface="メイリオ" panose="020B0604030504040204" pitchFamily="50" charset="-128"/>
              <a:ea typeface="メイリオ" panose="020B0604030504040204" pitchFamily="50" charset="-128"/>
            </a:endParaRPr>
          </a:p>
        </p:txBody>
      </p:sp>
      <p:sp>
        <p:nvSpPr>
          <p:cNvPr id="28" name="角丸四角形 2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9835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0" y="-7374"/>
            <a:ext cx="9144000" cy="6858000"/>
          </a:xfrm>
          <a:prstGeom prst="rect">
            <a:avLst/>
          </a:prstGeom>
        </p:spPr>
      </p:pic>
      <p:sp>
        <p:nvSpPr>
          <p:cNvPr id="6" name="正方形/長方形 5"/>
          <p:cNvSpPr/>
          <p:nvPr/>
        </p:nvSpPr>
        <p:spPr bwMode="white">
          <a:xfrm>
            <a:off x="2001549" y="1650334"/>
            <a:ext cx="3035432" cy="707886"/>
          </a:xfrm>
          <a:prstGeom prst="rect">
            <a:avLst/>
          </a:prstGeom>
        </p:spPr>
        <p:txBody>
          <a:bodyPr wrap="square">
            <a:spAutoFit/>
          </a:bodyPr>
          <a:lstStyle/>
          <a:p>
            <a:r>
              <a:rPr lang="ja-JP" altLang="en-US" sz="4000" dirty="0" smtClean="0">
                <a:solidFill>
                  <a:schemeClr val="bg1"/>
                </a:solidFill>
                <a:latin typeface="メイリオ" panose="020B0604030504040204" pitchFamily="50" charset="-128"/>
                <a:ea typeface="メイリオ" panose="020B0604030504040204" pitchFamily="50" charset="-128"/>
              </a:rPr>
              <a:t>はじめに</a:t>
            </a:r>
            <a:endParaRPr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51944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00098"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58081" y="138032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a:t>
            </a:r>
            <a:r>
              <a:rPr lang="ja-JP" altLang="en-US" sz="3200" dirty="0" smtClean="0">
                <a:latin typeface="メイリオ" panose="020B0604030504040204" pitchFamily="50" charset="-128"/>
                <a:ea typeface="メイリオ" panose="020B0604030504040204" pitchFamily="50" charset="-128"/>
              </a:rPr>
              <a:t>実施　２</a:t>
            </a:r>
            <a:endParaRPr lang="ja-JP" altLang="en-US" sz="32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最終的に指導者がいなくても、利用者自身が課題を解決できるように段階的なセルフマネ－ジメント支援（最初は支援者がサポートし、最終的に自分で必要な手段・行動を行えるようにする）を行っている</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83946" y="1887284"/>
            <a:ext cx="2262433" cy="98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6595301" y="1171396"/>
            <a:ext cx="279195" cy="5229404"/>
            <a:chOff x="6639342" y="1609977"/>
            <a:chExt cx="279195" cy="5229404"/>
          </a:xfrm>
        </p:grpSpPr>
        <p:sp>
          <p:nvSpPr>
            <p:cNvPr id="33" name="円/楕円 32"/>
            <p:cNvSpPr/>
            <p:nvPr/>
          </p:nvSpPr>
          <p:spPr>
            <a:xfrm>
              <a:off x="6655901" y="409288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34" name="円/楕円 33"/>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35" name="円/楕円 34"/>
            <p:cNvSpPr/>
            <p:nvPr/>
          </p:nvSpPr>
          <p:spPr>
            <a:xfrm>
              <a:off x="6668140" y="2647006"/>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36" name="円/楕円 35"/>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7" name="円/楕円 36"/>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9" name="正方形/長方形 38"/>
          <p:cNvSpPr/>
          <p:nvPr/>
        </p:nvSpPr>
        <p:spPr>
          <a:xfrm>
            <a:off x="193244" y="1000472"/>
            <a:ext cx="6170064" cy="400110"/>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段階的</a:t>
            </a:r>
            <a:r>
              <a:rPr lang="ja-JP" altLang="en-US" sz="2000" dirty="0">
                <a:latin typeface="メイリオ" panose="020B0604030504040204" pitchFamily="50" charset="-128"/>
                <a:ea typeface="メイリオ" panose="020B0604030504040204" pitchFamily="50" charset="-128"/>
              </a:rPr>
              <a:t>に実際の職場に近い設定の環境に移行</a:t>
            </a:r>
            <a:r>
              <a:rPr lang="ja-JP" altLang="en-US" sz="2000" dirty="0" smtClean="0">
                <a:latin typeface="メイリオ" panose="020B0604030504040204" pitchFamily="50" charset="-128"/>
                <a:ea typeface="メイリオ" panose="020B0604030504040204" pitchFamily="50" charset="-128"/>
              </a:rPr>
              <a:t>させる</a:t>
            </a:r>
            <a:endParaRPr lang="ja-JP" altLang="en-US" sz="2000" dirty="0">
              <a:latin typeface="メイリオ" panose="020B0604030504040204" pitchFamily="50" charset="-128"/>
              <a:ea typeface="メイリオ" panose="020B0604030504040204" pitchFamily="50" charset="-128"/>
            </a:endParaRP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58" y="3938256"/>
            <a:ext cx="4979112" cy="2665190"/>
          </a:xfrm>
          <a:prstGeom prst="rect">
            <a:avLst/>
          </a:prstGeom>
        </p:spPr>
      </p:pic>
      <p:sp>
        <p:nvSpPr>
          <p:cNvPr id="21" name="正方形/長方形 20"/>
          <p:cNvSpPr/>
          <p:nvPr/>
        </p:nvSpPr>
        <p:spPr>
          <a:xfrm>
            <a:off x="201031" y="1646910"/>
            <a:ext cx="6339672" cy="2246769"/>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トータルパッケージの訓練では</a:t>
            </a:r>
            <a:endParaRPr lang="en-US" altLang="ja-JP" sz="1600" dirty="0" smtClean="0">
              <a:latin typeface="メイリオ" panose="020B0604030504040204" pitchFamily="50" charset="-128"/>
              <a:ea typeface="メイリオ" panose="020B0604030504040204" pitchFamily="50" charset="-128"/>
            </a:endParaRPr>
          </a:p>
          <a:p>
            <a:endParaRPr lang="en-US" altLang="ja-JP" sz="1600"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●比較的目的が単純で明確に構造化された環境から始め、</a:t>
            </a:r>
            <a:endParaRPr lang="en-US" altLang="ja-JP" dirty="0" smtClean="0">
              <a:latin typeface="メイリオ" panose="020B0604030504040204" pitchFamily="50" charset="-128"/>
              <a:ea typeface="メイリオ" panose="020B0604030504040204" pitchFamily="50" charset="-128"/>
            </a:endParaRPr>
          </a:p>
          <a:p>
            <a:r>
              <a:rPr lang="ja-JP" altLang="en-US" b="1" dirty="0">
                <a:solidFill>
                  <a:schemeClr val="accent5">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b="1" u="sng" dirty="0" smtClean="0">
                <a:solidFill>
                  <a:schemeClr val="accent5">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徐々に複雑に構造化された環境へと移行</a:t>
            </a:r>
            <a:r>
              <a:rPr lang="ja-JP" altLang="en-US" dirty="0" smtClean="0">
                <a:latin typeface="メイリオ" panose="020B0604030504040204" pitchFamily="50" charset="-128"/>
                <a:ea typeface="メイリオ" panose="020B0604030504040204" pitchFamily="50" charset="-128"/>
              </a:rPr>
              <a:t>していく。</a:t>
            </a:r>
            <a:endParaRPr lang="en-US" altLang="ja-JP" dirty="0" smtClean="0">
              <a:latin typeface="メイリオ" panose="020B0604030504040204" pitchFamily="50" charset="-128"/>
              <a:ea typeface="メイリオ" panose="020B0604030504040204" pitchFamily="50" charset="-128"/>
            </a:endParaRPr>
          </a:p>
          <a:p>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●対象者それぞれに必要とされるスキルを的確に把握し、</a:t>
            </a:r>
            <a:endParaRPr lang="en-US" altLang="ja-JP" dirty="0" smtClean="0">
              <a:latin typeface="メイリオ" panose="020B0604030504040204" pitchFamily="50" charset="-128"/>
              <a:ea typeface="メイリオ" panose="020B0604030504040204" pitchFamily="50" charset="-128"/>
            </a:endParaRPr>
          </a:p>
          <a:p>
            <a:r>
              <a:rPr lang="ja-JP" altLang="en-US" b="1" dirty="0">
                <a:solidFill>
                  <a:schemeClr val="accent5">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b="1" u="sng" dirty="0" smtClean="0">
                <a:solidFill>
                  <a:schemeClr val="accent5">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どのような環境の構造化が必要なのかを特定</a:t>
            </a:r>
            <a:r>
              <a:rPr lang="ja-JP" altLang="en-US" dirty="0" smtClean="0">
                <a:latin typeface="メイリオ" panose="020B0604030504040204" pitchFamily="50" charset="-128"/>
                <a:ea typeface="メイリオ" panose="020B0604030504040204" pitchFamily="50" charset="-128"/>
              </a:rPr>
              <a:t>しておく</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ことが重要である。</a:t>
            </a:r>
            <a:endParaRPr lang="ja-JP" altLang="en-US" dirty="0">
              <a:latin typeface="メイリオ" panose="020B0604030504040204" pitchFamily="50" charset="-128"/>
              <a:ea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383688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00098"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27260" y="161997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a:t>
            </a:r>
            <a:r>
              <a:rPr lang="ja-JP" altLang="en-US" sz="3200" dirty="0" smtClean="0">
                <a:latin typeface="メイリオ" panose="020B0604030504040204" pitchFamily="50" charset="-128"/>
                <a:ea typeface="メイリオ" panose="020B0604030504040204" pitchFamily="50" charset="-128"/>
              </a:rPr>
              <a:t>実施　２</a:t>
            </a:r>
            <a:endParaRPr lang="ja-JP" altLang="en-US" sz="32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en-US" altLang="ja-JP" sz="1100" dirty="0" smtClean="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83946" y="1887284"/>
            <a:ext cx="2262433" cy="98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6595301" y="1171396"/>
            <a:ext cx="279195" cy="5229404"/>
            <a:chOff x="6639342" y="1609977"/>
            <a:chExt cx="279195" cy="5229404"/>
          </a:xfrm>
        </p:grpSpPr>
        <p:sp>
          <p:nvSpPr>
            <p:cNvPr id="33" name="円/楕円 32"/>
            <p:cNvSpPr/>
            <p:nvPr/>
          </p:nvSpPr>
          <p:spPr>
            <a:xfrm>
              <a:off x="6655901" y="409288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34" name="円/楕円 33"/>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35" name="円/楕円 34"/>
            <p:cNvSpPr/>
            <p:nvPr/>
          </p:nvSpPr>
          <p:spPr>
            <a:xfrm>
              <a:off x="6668140" y="2647006"/>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36" name="円/楕円 35"/>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7" name="円/楕円 36"/>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9" name="正方形/長方形 38"/>
          <p:cNvSpPr/>
          <p:nvPr/>
        </p:nvSpPr>
        <p:spPr>
          <a:xfrm>
            <a:off x="176641" y="1094849"/>
            <a:ext cx="6170064" cy="400110"/>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段階的</a:t>
            </a:r>
            <a:r>
              <a:rPr lang="ja-JP" altLang="en-US" sz="2000" dirty="0">
                <a:latin typeface="メイリオ" panose="020B0604030504040204" pitchFamily="50" charset="-128"/>
                <a:ea typeface="メイリオ" panose="020B0604030504040204" pitchFamily="50" charset="-128"/>
              </a:rPr>
              <a:t>に実際の職場に近い設定の環境に移行</a:t>
            </a:r>
            <a:r>
              <a:rPr lang="ja-JP" altLang="en-US" sz="2000" dirty="0" smtClean="0">
                <a:latin typeface="メイリオ" panose="020B0604030504040204" pitchFamily="50" charset="-128"/>
                <a:ea typeface="メイリオ" panose="020B0604030504040204" pitchFamily="50" charset="-128"/>
              </a:rPr>
              <a:t>させる</a:t>
            </a:r>
            <a:endParaRPr lang="ja-JP" altLang="en-US" sz="2000" dirty="0">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10" y="2095920"/>
            <a:ext cx="5996533" cy="4304880"/>
          </a:xfrm>
          <a:prstGeom prst="rect">
            <a:avLst/>
          </a:prstGeom>
        </p:spPr>
      </p:pic>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65608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00098"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67429" y="1503438"/>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a:t>
            </a:r>
            <a:r>
              <a:rPr lang="ja-JP" altLang="en-US" sz="3200" dirty="0" smtClean="0">
                <a:latin typeface="メイリオ" panose="020B0604030504040204" pitchFamily="50" charset="-128"/>
                <a:ea typeface="メイリオ" panose="020B0604030504040204" pitchFamily="50" charset="-128"/>
              </a:rPr>
              <a:t>実施　２</a:t>
            </a:r>
            <a:endParaRPr lang="ja-JP" altLang="en-US" sz="32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最終的に指導者がいなくても、利用者自身が課題を解決できるように段階的なセルフマネ－ジメント支援（最初は支援者がサポートし、最終的に自分で必要な手段・行動を行えるようにする）を行っている</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83946" y="1887284"/>
            <a:ext cx="2262433" cy="982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77097" y="1958652"/>
            <a:ext cx="3189816" cy="369332"/>
          </a:xfrm>
          <a:prstGeom prst="rect">
            <a:avLst/>
          </a:prstGeom>
          <a:solidFill>
            <a:schemeClr val="accent5">
              <a:lumMod val="75000"/>
            </a:schemeClr>
          </a:solidFill>
        </p:spPr>
        <p:txBody>
          <a:bodyPr wrap="square" rtlCol="0">
            <a:spAutoFit/>
          </a:bodyPr>
          <a:lstStyle/>
          <a:p>
            <a:r>
              <a:rPr kumimoji="1" lang="ja-JP" altLang="en-US" b="1" dirty="0" smtClean="0">
                <a:solidFill>
                  <a:schemeClr val="bg1"/>
                </a:solidFill>
                <a:latin typeface="メイリオ" panose="020B0604030504040204" pitchFamily="50" charset="-128"/>
                <a:ea typeface="メイリオ" panose="020B0604030504040204" pitchFamily="50" charset="-128"/>
              </a:rPr>
              <a:t>復職事例（高次脳機能障害）</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78089" y="2496392"/>
            <a:ext cx="5767709" cy="584775"/>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rPr>
              <a:t>利用者は３０代の高次脳機能障害（診断ではごく軽度の言語障害・記憶障害）</a:t>
            </a:r>
          </a:p>
        </p:txBody>
      </p:sp>
      <p:grpSp>
        <p:nvGrpSpPr>
          <p:cNvPr id="15" name="グループ化 14"/>
          <p:cNvGrpSpPr/>
          <p:nvPr/>
        </p:nvGrpSpPr>
        <p:grpSpPr>
          <a:xfrm>
            <a:off x="47100" y="3706104"/>
            <a:ext cx="1724905" cy="495764"/>
            <a:chOff x="-127259" y="3867133"/>
            <a:chExt cx="1724905" cy="495764"/>
          </a:xfrm>
        </p:grpSpPr>
        <p:sp>
          <p:nvSpPr>
            <p:cNvPr id="12" name="角丸四角形 11"/>
            <p:cNvSpPr/>
            <p:nvPr/>
          </p:nvSpPr>
          <p:spPr>
            <a:xfrm>
              <a:off x="95155" y="3867133"/>
              <a:ext cx="1399777" cy="4957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ext Box 5"/>
            <p:cNvSpPr txBox="1">
              <a:spLocks noChangeArrowheads="1"/>
            </p:cNvSpPr>
            <p:nvPr/>
          </p:nvSpPr>
          <p:spPr bwMode="auto">
            <a:xfrm>
              <a:off x="-127259" y="3978355"/>
              <a:ext cx="1724905" cy="34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メイリオ" panose="020B0604030504040204" pitchFamily="50" charset="-128"/>
                  <a:ea typeface="メイリオ" panose="020B0604030504040204" pitchFamily="50" charset="-128"/>
                </a:rPr>
                <a:t>①</a:t>
              </a:r>
              <a:r>
                <a:rPr kumimoji="0" lang="ja-JP" altLang="en-US" sz="1800" b="1" dirty="0">
                  <a:solidFill>
                    <a:srgbClr val="E73A37"/>
                  </a:solidFill>
                  <a:latin typeface="メイリオ" panose="020B0604030504040204" pitchFamily="50" charset="-128"/>
                  <a:ea typeface="メイリオ" panose="020B0604030504040204" pitchFamily="50" charset="-128"/>
                </a:rPr>
                <a:t>単一課題</a:t>
              </a:r>
            </a:p>
          </p:txBody>
        </p:sp>
      </p:grpSp>
      <p:sp>
        <p:nvSpPr>
          <p:cNvPr id="9" name="テキスト ボックス 8"/>
          <p:cNvSpPr txBox="1"/>
          <p:nvPr/>
        </p:nvSpPr>
        <p:spPr>
          <a:xfrm>
            <a:off x="1714304" y="3685968"/>
            <a:ext cx="6087557" cy="584775"/>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病院のリハビリ科で、ＭＷＳ事務作業（訓練版）</a:t>
            </a:r>
          </a:p>
          <a:p>
            <a:r>
              <a:rPr lang="ja-JP" altLang="en-US" sz="1600" dirty="0" smtClean="0">
                <a:latin typeface="メイリオ" panose="020B0604030504040204" pitchFamily="50" charset="-128"/>
                <a:ea typeface="メイリオ" panose="020B0604030504040204" pitchFamily="50" charset="-128"/>
              </a:rPr>
              <a:t>数値チェック・物品請求課題</a:t>
            </a:r>
            <a:r>
              <a:rPr kumimoji="1" lang="ja-JP" altLang="en-US" sz="1600" dirty="0" smtClean="0">
                <a:latin typeface="メイリオ" panose="020B0604030504040204" pitchFamily="50" charset="-128"/>
                <a:ea typeface="メイリオ" panose="020B0604030504040204" pitchFamily="50" charset="-128"/>
              </a:rPr>
              <a:t>を実施　エラー０</a:t>
            </a:r>
            <a:endParaRPr kumimoji="1" lang="ja-JP" altLang="en-US" sz="1600" dirty="0">
              <a:latin typeface="メイリオ" panose="020B0604030504040204" pitchFamily="50" charset="-128"/>
              <a:ea typeface="メイリオ" panose="020B0604030504040204" pitchFamily="50" charset="-128"/>
            </a:endParaRPr>
          </a:p>
        </p:txBody>
      </p:sp>
      <p:grpSp>
        <p:nvGrpSpPr>
          <p:cNvPr id="16" name="グループ化 15"/>
          <p:cNvGrpSpPr/>
          <p:nvPr/>
        </p:nvGrpSpPr>
        <p:grpSpPr>
          <a:xfrm>
            <a:off x="41365" y="4908713"/>
            <a:ext cx="1724905" cy="495764"/>
            <a:chOff x="-202627" y="4824845"/>
            <a:chExt cx="1724905" cy="495764"/>
          </a:xfrm>
        </p:grpSpPr>
        <p:sp>
          <p:nvSpPr>
            <p:cNvPr id="40" name="角丸四角形 39"/>
            <p:cNvSpPr/>
            <p:nvPr/>
          </p:nvSpPr>
          <p:spPr>
            <a:xfrm>
              <a:off x="15049" y="4824845"/>
              <a:ext cx="1422784" cy="4957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Text Box 5"/>
            <p:cNvSpPr txBox="1">
              <a:spLocks noChangeArrowheads="1"/>
            </p:cNvSpPr>
            <p:nvPr/>
          </p:nvSpPr>
          <p:spPr bwMode="auto">
            <a:xfrm>
              <a:off x="-202627" y="4934172"/>
              <a:ext cx="1724905" cy="34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smtClean="0">
                  <a:solidFill>
                    <a:srgbClr val="000000"/>
                  </a:solidFill>
                  <a:latin typeface="メイリオ" panose="020B0604030504040204" pitchFamily="50" charset="-128"/>
                  <a:ea typeface="メイリオ" panose="020B0604030504040204" pitchFamily="50" charset="-128"/>
                </a:rPr>
                <a:t>②</a:t>
              </a:r>
              <a:r>
                <a:rPr kumimoji="0" lang="ja-JP" altLang="en-US" sz="1800" b="1" dirty="0" smtClean="0">
                  <a:solidFill>
                    <a:srgbClr val="E73A37"/>
                  </a:solidFill>
                  <a:latin typeface="メイリオ" panose="020B0604030504040204" pitchFamily="50" charset="-128"/>
                  <a:ea typeface="メイリオ" panose="020B0604030504040204" pitchFamily="50" charset="-128"/>
                </a:rPr>
                <a:t>複数課題</a:t>
              </a:r>
              <a:endParaRPr kumimoji="0" lang="ja-JP" altLang="en-US" sz="1800" b="1" dirty="0">
                <a:solidFill>
                  <a:srgbClr val="E73A37"/>
                </a:solidFill>
                <a:latin typeface="メイリオ" panose="020B0604030504040204" pitchFamily="50" charset="-128"/>
                <a:ea typeface="メイリオ" panose="020B0604030504040204" pitchFamily="50" charset="-128"/>
              </a:endParaRPr>
            </a:p>
          </p:txBody>
        </p:sp>
      </p:grpSp>
      <p:sp>
        <p:nvSpPr>
          <p:cNvPr id="21" name="テキスト ボックス 20"/>
          <p:cNvSpPr txBox="1"/>
          <p:nvPr/>
        </p:nvSpPr>
        <p:spPr>
          <a:xfrm>
            <a:off x="1714305" y="4861260"/>
            <a:ext cx="6087557" cy="584775"/>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職業準備支援で、ＭＷＳ事務作業（訓練版）</a:t>
            </a:r>
          </a:p>
          <a:p>
            <a:r>
              <a:rPr lang="ja-JP" altLang="en-US" sz="1600" dirty="0" smtClean="0">
                <a:latin typeface="メイリオ" panose="020B0604030504040204" pitchFamily="50" charset="-128"/>
                <a:ea typeface="メイリオ" panose="020B0604030504040204" pitchFamily="50" charset="-128"/>
              </a:rPr>
              <a:t>ＯＡワーク、ピッキング　　　　　</a:t>
            </a:r>
            <a:r>
              <a:rPr kumimoji="1" lang="ja-JP" altLang="en-US" sz="1600" dirty="0" smtClean="0">
                <a:latin typeface="メイリオ" panose="020B0604030504040204" pitchFamily="50" charset="-128"/>
                <a:ea typeface="メイリオ" panose="020B0604030504040204" pitchFamily="50" charset="-128"/>
              </a:rPr>
              <a:t>　エラー０</a:t>
            </a:r>
            <a:endParaRPr kumimoji="1" lang="ja-JP" altLang="en-US" sz="1600" dirty="0">
              <a:latin typeface="メイリオ" panose="020B0604030504040204" pitchFamily="50" charset="-128"/>
              <a:ea typeface="メイリオ" panose="020B0604030504040204" pitchFamily="50" charset="-128"/>
            </a:endParaRPr>
          </a:p>
        </p:txBody>
      </p:sp>
      <p:sp>
        <p:nvSpPr>
          <p:cNvPr id="18" name="下矢印 17"/>
          <p:cNvSpPr/>
          <p:nvPr/>
        </p:nvSpPr>
        <p:spPr>
          <a:xfrm>
            <a:off x="3670463" y="4406668"/>
            <a:ext cx="484505" cy="302752"/>
          </a:xfrm>
          <a:prstGeom prst="downArrow">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3670464" y="5589678"/>
            <a:ext cx="484505" cy="302752"/>
          </a:xfrm>
          <a:prstGeom prst="downArrow">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47099" y="5919002"/>
            <a:ext cx="1724905" cy="711984"/>
            <a:chOff x="-65525" y="5934583"/>
            <a:chExt cx="1724905" cy="711984"/>
          </a:xfrm>
        </p:grpSpPr>
        <p:sp>
          <p:nvSpPr>
            <p:cNvPr id="41" name="角丸四角形 40"/>
            <p:cNvSpPr/>
            <p:nvPr/>
          </p:nvSpPr>
          <p:spPr>
            <a:xfrm>
              <a:off x="95155" y="5934583"/>
              <a:ext cx="1512047" cy="71198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ext Box 5"/>
            <p:cNvSpPr txBox="1">
              <a:spLocks noChangeArrowheads="1"/>
            </p:cNvSpPr>
            <p:nvPr/>
          </p:nvSpPr>
          <p:spPr bwMode="auto">
            <a:xfrm>
              <a:off x="-65525" y="6068480"/>
              <a:ext cx="1724905" cy="56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smtClean="0">
                  <a:solidFill>
                    <a:srgbClr val="000000"/>
                  </a:solidFill>
                  <a:latin typeface="メイリオ" panose="020B0604030504040204" pitchFamily="50" charset="-128"/>
                  <a:ea typeface="メイリオ" panose="020B0604030504040204" pitchFamily="50" charset="-128"/>
                </a:rPr>
                <a:t>③</a:t>
              </a:r>
              <a:r>
                <a:rPr kumimoji="0" lang="ja-JP" altLang="en-US" sz="1600" b="1" dirty="0">
                  <a:solidFill>
                    <a:srgbClr val="E73A37"/>
                  </a:solidFill>
                  <a:latin typeface="メイリオ" panose="020B0604030504040204" pitchFamily="50" charset="-128"/>
                  <a:ea typeface="メイリオ" panose="020B0604030504040204" pitchFamily="50" charset="-128"/>
                </a:rPr>
                <a:t>職場</a:t>
              </a:r>
              <a:r>
                <a:rPr kumimoji="0" lang="ja-JP" altLang="en-US" sz="1600" b="1" dirty="0" smtClean="0">
                  <a:solidFill>
                    <a:srgbClr val="E73A37"/>
                  </a:solidFill>
                  <a:latin typeface="メイリオ" panose="020B0604030504040204" pitchFamily="50" charset="-128"/>
                  <a:ea typeface="メイリオ" panose="020B0604030504040204" pitchFamily="50" charset="-128"/>
                </a:rPr>
                <a:t>を想定</a:t>
              </a:r>
              <a:endParaRPr kumimoji="0" lang="en-US" altLang="ja-JP" sz="1600" b="1" dirty="0" smtClean="0">
                <a:solidFill>
                  <a:srgbClr val="E73A37"/>
                </a:solidFill>
                <a:latin typeface="メイリオ" panose="020B0604030504040204" pitchFamily="50" charset="-128"/>
                <a:ea typeface="メイリオ" panose="020B0604030504040204" pitchFamily="50" charset="-128"/>
              </a:endParaRPr>
            </a:p>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600" b="1" dirty="0">
                  <a:solidFill>
                    <a:srgbClr val="E73A37"/>
                  </a:solidFill>
                  <a:latin typeface="メイリオ" panose="020B0604030504040204" pitchFamily="50" charset="-128"/>
                  <a:ea typeface="メイリオ" panose="020B0604030504040204" pitchFamily="50" charset="-128"/>
                </a:rPr>
                <a:t>　</a:t>
              </a:r>
              <a:r>
                <a:rPr kumimoji="0" lang="ja-JP" altLang="en-US" sz="1600" b="1" dirty="0" smtClean="0">
                  <a:solidFill>
                    <a:srgbClr val="E73A37"/>
                  </a:solidFill>
                  <a:latin typeface="メイリオ" panose="020B0604030504040204" pitchFamily="50" charset="-128"/>
                  <a:ea typeface="メイリオ" panose="020B0604030504040204" pitchFamily="50" charset="-128"/>
                </a:rPr>
                <a:t>したﾄﾚｰﾆﾝｸﾞ</a:t>
              </a:r>
              <a:endParaRPr kumimoji="0" lang="ja-JP" altLang="en-US" sz="1400" b="1" dirty="0">
                <a:solidFill>
                  <a:srgbClr val="E73A37"/>
                </a:solidFill>
                <a:latin typeface="メイリオ" panose="020B0604030504040204" pitchFamily="50" charset="-128"/>
                <a:ea typeface="メイリオ" panose="020B0604030504040204" pitchFamily="50" charset="-128"/>
              </a:endParaRPr>
            </a:p>
          </p:txBody>
        </p:sp>
      </p:grpSp>
      <p:sp>
        <p:nvSpPr>
          <p:cNvPr id="25" name="正方形/長方形 24"/>
          <p:cNvSpPr/>
          <p:nvPr/>
        </p:nvSpPr>
        <p:spPr>
          <a:xfrm>
            <a:off x="127261" y="3113949"/>
            <a:ext cx="6471691" cy="338554"/>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（休職前の職務）　システム開発のグループリーダー</a:t>
            </a:r>
          </a:p>
        </p:txBody>
      </p:sp>
      <p:sp>
        <p:nvSpPr>
          <p:cNvPr id="26" name="円/楕円 25"/>
          <p:cNvSpPr/>
          <p:nvPr/>
        </p:nvSpPr>
        <p:spPr>
          <a:xfrm>
            <a:off x="95155" y="2591491"/>
            <a:ext cx="163885" cy="211514"/>
          </a:xfrm>
          <a:prstGeom prst="ellipse">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73A37"/>
              </a:solidFill>
            </a:endParaRPr>
          </a:p>
        </p:txBody>
      </p:sp>
      <p:sp>
        <p:nvSpPr>
          <p:cNvPr id="27" name="円/楕円 26"/>
          <p:cNvSpPr/>
          <p:nvPr/>
        </p:nvSpPr>
        <p:spPr>
          <a:xfrm>
            <a:off x="111302" y="3146094"/>
            <a:ext cx="163885" cy="211514"/>
          </a:xfrm>
          <a:prstGeom prst="ellipse">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6595301" y="1171396"/>
            <a:ext cx="279195" cy="5229404"/>
            <a:chOff x="6639342" y="1609977"/>
            <a:chExt cx="279195" cy="5229404"/>
          </a:xfrm>
        </p:grpSpPr>
        <p:sp>
          <p:nvSpPr>
            <p:cNvPr id="33" name="円/楕円 32"/>
            <p:cNvSpPr/>
            <p:nvPr/>
          </p:nvSpPr>
          <p:spPr>
            <a:xfrm>
              <a:off x="6655901" y="409288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34" name="円/楕円 33"/>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35" name="円/楕円 34"/>
            <p:cNvSpPr/>
            <p:nvPr/>
          </p:nvSpPr>
          <p:spPr>
            <a:xfrm>
              <a:off x="6668140" y="2647006"/>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36" name="円/楕円 35"/>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7" name="円/楕円 36"/>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8" name="テキスト ボックス 37"/>
          <p:cNvSpPr txBox="1"/>
          <p:nvPr/>
        </p:nvSpPr>
        <p:spPr>
          <a:xfrm>
            <a:off x="1683759" y="5934583"/>
            <a:ext cx="6087557" cy="830997"/>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職業準備支援で、事務作業課題をペアで分担し</a:t>
            </a:r>
            <a:r>
              <a:rPr kumimoji="1" lang="ja-JP" altLang="en-US" sz="1600" dirty="0" err="1" smtClean="0">
                <a:latin typeface="メイリオ" panose="020B0604030504040204" pitchFamily="50" charset="-128"/>
                <a:ea typeface="メイリオ" panose="020B0604030504040204" pitchFamily="50" charset="-128"/>
              </a:rPr>
              <a:t>な</a:t>
            </a:r>
            <a:r>
              <a:rPr kumimoji="1" lang="ja-JP" altLang="en-US" sz="1600" dirty="0" smtClean="0">
                <a:latin typeface="メイリオ" panose="020B0604030504040204" pitchFamily="50" charset="-128"/>
                <a:ea typeface="メイリオ" panose="020B0604030504040204" pitchFamily="50" charset="-128"/>
              </a:rPr>
              <a:t>が</a:t>
            </a:r>
          </a:p>
          <a:p>
            <a:r>
              <a:rPr kumimoji="1" lang="ja-JP" altLang="en-US" sz="1600" dirty="0" smtClean="0">
                <a:latin typeface="メイリオ" panose="020B0604030504040204" pitchFamily="50" charset="-128"/>
                <a:ea typeface="メイリオ" panose="020B0604030504040204" pitchFamily="50" charset="-128"/>
              </a:rPr>
              <a:t>ら行う。複数の作業をグループで行う際のリーダー</a:t>
            </a:r>
          </a:p>
          <a:p>
            <a:r>
              <a:rPr lang="ja-JP" altLang="en-US" sz="1600" dirty="0" smtClean="0">
                <a:latin typeface="メイリオ" panose="020B0604030504040204" pitchFamily="50" charset="-128"/>
                <a:ea typeface="メイリオ" panose="020B0604030504040204" pitchFamily="50" charset="-128"/>
              </a:rPr>
              <a:t>役になってもらう。　　　　</a:t>
            </a:r>
            <a:r>
              <a:rPr kumimoji="1" lang="ja-JP" altLang="en-US" sz="1600" dirty="0" smtClean="0">
                <a:latin typeface="メイリオ" panose="020B0604030504040204" pitchFamily="50" charset="-128"/>
                <a:ea typeface="メイリオ" panose="020B0604030504040204" pitchFamily="50" charset="-128"/>
              </a:rPr>
              <a:t>　</a:t>
            </a:r>
            <a:endParaRPr kumimoji="1" lang="ja-JP" altLang="en-US" sz="1600" dirty="0">
              <a:latin typeface="メイリオ" panose="020B0604030504040204" pitchFamily="50" charset="-128"/>
              <a:ea typeface="メイリオ" panose="020B0604030504040204" pitchFamily="50" charset="-128"/>
            </a:endParaRPr>
          </a:p>
        </p:txBody>
      </p:sp>
      <p:sp>
        <p:nvSpPr>
          <p:cNvPr id="39" name="正方形/長方形 38"/>
          <p:cNvSpPr/>
          <p:nvPr/>
        </p:nvSpPr>
        <p:spPr>
          <a:xfrm>
            <a:off x="193244" y="1000472"/>
            <a:ext cx="6170064" cy="400110"/>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段階的</a:t>
            </a:r>
            <a:r>
              <a:rPr lang="ja-JP" altLang="en-US" sz="2000" dirty="0">
                <a:latin typeface="メイリオ" panose="020B0604030504040204" pitchFamily="50" charset="-128"/>
                <a:ea typeface="メイリオ" panose="020B0604030504040204" pitchFamily="50" charset="-128"/>
              </a:rPr>
              <a:t>に実際の職場に近い設定の環境に移行</a:t>
            </a:r>
            <a:r>
              <a:rPr lang="ja-JP" altLang="en-US" sz="2000" dirty="0" smtClean="0">
                <a:latin typeface="メイリオ" panose="020B0604030504040204" pitchFamily="50" charset="-128"/>
                <a:ea typeface="メイリオ" panose="020B0604030504040204" pitchFamily="50" charset="-128"/>
              </a:rPr>
              <a:t>させる</a:t>
            </a:r>
            <a:endParaRPr lang="ja-JP" altLang="en-US" sz="2000" dirty="0">
              <a:latin typeface="メイリオ" panose="020B0604030504040204" pitchFamily="50" charset="-128"/>
              <a:ea typeface="メイリオ" panose="020B0604030504040204" pitchFamily="50" charset="-128"/>
            </a:endParaRPr>
          </a:p>
        </p:txBody>
      </p:sp>
      <p:sp>
        <p:nvSpPr>
          <p:cNvPr id="42" name="角丸四角形 4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28318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41633" y="1509055"/>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rPr>
              <a:t>段階的</a:t>
            </a:r>
            <a:r>
              <a:rPr lang="ja-JP" altLang="en-US" sz="2800" dirty="0">
                <a:latin typeface="メイリオ" panose="020B0604030504040204" pitchFamily="50" charset="-128"/>
                <a:ea typeface="メイリオ" panose="020B0604030504040204" pitchFamily="50" charset="-128"/>
              </a:rPr>
              <a:t>なトレーニングの</a:t>
            </a:r>
            <a:r>
              <a:rPr lang="ja-JP" altLang="en-US" sz="2800" dirty="0" smtClean="0">
                <a:latin typeface="メイリオ" panose="020B0604030504040204" pitchFamily="50" charset="-128"/>
                <a:ea typeface="メイリオ" panose="020B0604030504040204" pitchFamily="50" charset="-128"/>
              </a:rPr>
              <a:t>実施　３</a:t>
            </a:r>
            <a:endParaRPr lang="ja-JP" altLang="en-US" sz="28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53286" y="2946989"/>
            <a:ext cx="2262433" cy="13871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 name="正方形/長方形 2"/>
          <p:cNvSpPr/>
          <p:nvPr/>
        </p:nvSpPr>
        <p:spPr>
          <a:xfrm>
            <a:off x="174612" y="5962018"/>
            <a:ext cx="6202866" cy="738664"/>
          </a:xfrm>
          <a:prstGeom prst="rect">
            <a:avLst/>
          </a:prstGeom>
        </p:spPr>
        <p:txBody>
          <a:bodyPr wrap="square">
            <a:spAutoFit/>
          </a:bodyPr>
          <a:lstStyle/>
          <a:p>
            <a:r>
              <a:rPr lang="ja-JP" altLang="en-US" sz="1400" dirty="0" smtClean="0">
                <a:latin typeface="メイリオ" panose="020B0604030504040204" pitchFamily="50" charset="-128"/>
                <a:ea typeface="メイリオ" panose="020B0604030504040204" pitchFamily="50" charset="-128"/>
              </a:rPr>
              <a:t>　最終的</a:t>
            </a:r>
            <a:r>
              <a:rPr lang="ja-JP" altLang="en-US" sz="1400" dirty="0">
                <a:latin typeface="メイリオ" panose="020B0604030504040204" pitchFamily="50" charset="-128"/>
                <a:ea typeface="メイリオ" panose="020B0604030504040204" pitchFamily="50" charset="-128"/>
              </a:rPr>
              <a:t>に指導者がいなくても、利用者自身が課題を解決できるよう</a:t>
            </a:r>
            <a:r>
              <a:rPr lang="ja-JP" altLang="en-US" sz="1400" dirty="0" smtClean="0">
                <a:latin typeface="メイリオ" panose="020B0604030504040204" pitchFamily="50" charset="-128"/>
                <a:ea typeface="メイリオ" panose="020B0604030504040204" pitchFamily="50" charset="-128"/>
              </a:rPr>
              <a:t>に段階的なセルフマネ－ジメント支援（最初は支援者がサポートし、最終的</a:t>
            </a:r>
            <a:r>
              <a:rPr lang="ja-JP" altLang="en-US" sz="1400" dirty="0">
                <a:latin typeface="メイリオ" panose="020B0604030504040204" pitchFamily="50" charset="-128"/>
                <a:ea typeface="メイリオ" panose="020B0604030504040204" pitchFamily="50" charset="-128"/>
              </a:rPr>
              <a:t>に自分で必要な手段・行動を行えるようにする）を</a:t>
            </a:r>
            <a:r>
              <a:rPr lang="ja-JP" altLang="en-US" sz="1400" dirty="0" smtClean="0">
                <a:latin typeface="メイリオ" panose="020B0604030504040204" pitchFamily="50" charset="-128"/>
                <a:ea typeface="メイリオ" panose="020B0604030504040204" pitchFamily="50" charset="-128"/>
              </a:rPr>
              <a:t>行う。</a:t>
            </a:r>
            <a:endParaRPr lang="ja-JP" altLang="en-US" sz="14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399351" y="1059175"/>
            <a:ext cx="5724644"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rPr>
              <a:t>ストレス・疲労のセルフマネ</a:t>
            </a:r>
            <a:r>
              <a:rPr lang="ja-JP" altLang="en-US" sz="2400" dirty="0">
                <a:latin typeface="メイリオ" panose="020B0604030504040204" pitchFamily="50" charset="-128"/>
                <a:ea typeface="メイリオ" panose="020B0604030504040204" pitchFamily="50" charset="-128"/>
              </a:rPr>
              <a:t>－ジメント</a:t>
            </a:r>
            <a:endParaRPr lang="ja-JP" altLang="en-US" sz="2400" dirty="0"/>
          </a:p>
        </p:txBody>
      </p:sp>
      <p:grpSp>
        <p:nvGrpSpPr>
          <p:cNvPr id="26" name="グループ化 25"/>
          <p:cNvGrpSpPr/>
          <p:nvPr/>
        </p:nvGrpSpPr>
        <p:grpSpPr>
          <a:xfrm>
            <a:off x="93245" y="1839031"/>
            <a:ext cx="6428615" cy="3807010"/>
            <a:chOff x="6550" y="989519"/>
            <a:chExt cx="9347726" cy="5284781"/>
          </a:xfrm>
        </p:grpSpPr>
        <p:sp>
          <p:nvSpPr>
            <p:cNvPr id="27" name="右矢印 26"/>
            <p:cNvSpPr/>
            <p:nvPr/>
          </p:nvSpPr>
          <p:spPr>
            <a:xfrm>
              <a:off x="57465" y="5409281"/>
              <a:ext cx="9043403" cy="576064"/>
            </a:xfrm>
            <a:prstGeom prst="right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8" name="グループ化 27"/>
            <p:cNvGrpSpPr/>
            <p:nvPr/>
          </p:nvGrpSpPr>
          <p:grpSpPr>
            <a:xfrm>
              <a:off x="57460" y="1610407"/>
              <a:ext cx="9043403" cy="3296278"/>
              <a:chOff x="167369" y="2606679"/>
              <a:chExt cx="8856984" cy="3296278"/>
            </a:xfrm>
          </p:grpSpPr>
          <p:grpSp>
            <p:nvGrpSpPr>
              <p:cNvPr id="44" name="グループ化 43"/>
              <p:cNvGrpSpPr/>
              <p:nvPr/>
            </p:nvGrpSpPr>
            <p:grpSpPr>
              <a:xfrm>
                <a:off x="4287315" y="2606679"/>
                <a:ext cx="4698929" cy="1963173"/>
                <a:chOff x="4408592" y="2815683"/>
                <a:chExt cx="4698929" cy="1701779"/>
              </a:xfrm>
            </p:grpSpPr>
            <p:pic>
              <p:nvPicPr>
                <p:cNvPr id="50" name="Picture 2" descr="C:\Users\181004\Downloads\148-peoples-fr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544413" y="2815683"/>
                  <a:ext cx="3276810" cy="1347778"/>
                </a:xfrm>
                <a:prstGeom prst="rect">
                  <a:avLst/>
                </a:prstGeom>
                <a:noFill/>
                <a:extLst>
                  <a:ext uri="{909E8E84-426E-40DD-AFC4-6F175D3DCCD1}">
                    <a14:hiddenFill xmlns:a14="http://schemas.microsoft.com/office/drawing/2010/main">
                      <a:solidFill>
                        <a:srgbClr val="FFFFFF"/>
                      </a:solidFill>
                    </a14:hiddenFill>
                  </a:ext>
                </a:extLst>
              </p:spPr>
            </p:pic>
            <p:sp>
              <p:nvSpPr>
                <p:cNvPr id="51" name="正方形/長方形 50"/>
                <p:cNvSpPr/>
                <p:nvPr/>
              </p:nvSpPr>
              <p:spPr>
                <a:xfrm>
                  <a:off x="6872157" y="3961923"/>
                  <a:ext cx="2235364" cy="55553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行動論的</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セルフコントロール</a:t>
                  </a:r>
                </a:p>
              </p:txBody>
            </p:sp>
            <p:sp>
              <p:nvSpPr>
                <p:cNvPr id="52" name="右矢印 51"/>
                <p:cNvSpPr/>
                <p:nvPr/>
              </p:nvSpPr>
              <p:spPr>
                <a:xfrm>
                  <a:off x="4408592" y="3254691"/>
                  <a:ext cx="432048" cy="4058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右矢印 52"/>
                <p:cNvSpPr/>
                <p:nvPr/>
              </p:nvSpPr>
              <p:spPr>
                <a:xfrm>
                  <a:off x="8289307" y="3605201"/>
                  <a:ext cx="447109" cy="405800"/>
                </a:xfrm>
                <a:prstGeom prst="right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5" name="グループ化 44"/>
              <p:cNvGrpSpPr/>
              <p:nvPr/>
            </p:nvGrpSpPr>
            <p:grpSpPr>
              <a:xfrm>
                <a:off x="167369" y="4653136"/>
                <a:ext cx="8856984" cy="1249821"/>
                <a:chOff x="107504" y="5085184"/>
                <a:chExt cx="8856984" cy="1249821"/>
              </a:xfrm>
            </p:grpSpPr>
            <p:sp>
              <p:nvSpPr>
                <p:cNvPr id="46" name="右矢印 45"/>
                <p:cNvSpPr/>
                <p:nvPr/>
              </p:nvSpPr>
              <p:spPr>
                <a:xfrm>
                  <a:off x="107504" y="5422062"/>
                  <a:ext cx="8856984" cy="576064"/>
                </a:xfrm>
                <a:prstGeom prst="right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正方形/長方形 46"/>
                <p:cNvSpPr/>
                <p:nvPr/>
              </p:nvSpPr>
              <p:spPr>
                <a:xfrm>
                  <a:off x="290079" y="5085184"/>
                  <a:ext cx="2461563" cy="1249821"/>
                </a:xfrm>
                <a:prstGeom prst="rect">
                  <a:avLst/>
                </a:prstGeom>
                <a:solidFill>
                  <a:srgbClr val="E73A3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自己監視</a:t>
                  </a:r>
                </a:p>
                <a:p>
                  <a:pPr algn="ctr"/>
                  <a:r>
                    <a:rPr lang="en-US" altLang="ja-JP" sz="1600" dirty="0">
                      <a:ea typeface="メイリオ" panose="020B0604030504040204" pitchFamily="50" charset="-128"/>
                      <a:cs typeface="メイリオ" panose="020B0604030504040204" pitchFamily="50" charset="-128"/>
                    </a:rPr>
                    <a:t>self-monitoring</a:t>
                  </a:r>
                  <a:endParaRPr lang="ja-JP" altLang="en-US" sz="1600" b="1" dirty="0">
                    <a:ea typeface="メイリオ" panose="020B0604030504040204" pitchFamily="50" charset="-128"/>
                    <a:cs typeface="メイリオ" panose="020B0604030504040204" pitchFamily="50" charset="-128"/>
                  </a:endParaRPr>
                </a:p>
              </p:txBody>
            </p:sp>
            <p:sp>
              <p:nvSpPr>
                <p:cNvPr id="48" name="正方形/長方形 47"/>
                <p:cNvSpPr/>
                <p:nvPr/>
              </p:nvSpPr>
              <p:spPr>
                <a:xfrm>
                  <a:off x="3033738" y="5085184"/>
                  <a:ext cx="2468327" cy="1249821"/>
                </a:xfrm>
                <a:prstGeom prst="rect">
                  <a:avLst/>
                </a:prstGeom>
                <a:solidFill>
                  <a:srgbClr val="4353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自己評価</a:t>
                  </a:r>
                </a:p>
                <a:p>
                  <a:pPr algn="ctr"/>
                  <a:r>
                    <a:rPr lang="en-US" altLang="ja-JP" sz="2000" dirty="0"/>
                    <a:t>self-evaluation</a:t>
                  </a:r>
                  <a:endParaRPr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5823742" y="5085184"/>
                  <a:ext cx="2544052" cy="1249821"/>
                </a:xfrm>
                <a:prstGeom prst="rect">
                  <a:avLst/>
                </a:prstGeom>
                <a:solidFill>
                  <a:srgbClr val="F6947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自己強化</a:t>
                  </a:r>
                </a:p>
                <a:p>
                  <a:r>
                    <a:rPr lang="en-US" altLang="ja-JP" sz="1600" dirty="0"/>
                    <a:t>self-reinforcement</a:t>
                  </a:r>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29" name="正方形/長方形 28"/>
            <p:cNvSpPr/>
            <p:nvPr/>
          </p:nvSpPr>
          <p:spPr>
            <a:xfrm>
              <a:off x="61975" y="989519"/>
              <a:ext cx="5966620" cy="427247"/>
            </a:xfrm>
            <a:prstGeom prst="rect">
              <a:avLst/>
            </a:prstGeom>
            <a:solidFill>
              <a:srgbClr val="ECE5CC"/>
            </a:solidFill>
            <a:ln>
              <a:solidFill>
                <a:schemeClr val="accent6">
                  <a:lumMod val="40000"/>
                  <a:lumOff val="60000"/>
                </a:schemeClr>
              </a:solidFill>
            </a:ln>
          </p:spPr>
          <p:txBody>
            <a:bodyPr wrap="square">
              <a:spAutoFit/>
            </a:bodyPr>
            <a:lstStyle/>
            <a:p>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Kanfer</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1971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）が提唱した</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段階によるモデル</a:t>
              </a:r>
            </a:p>
          </p:txBody>
        </p:sp>
        <p:sp>
          <p:nvSpPr>
            <p:cNvPr id="30" name="テキスト ボックス 29"/>
            <p:cNvSpPr txBox="1"/>
            <p:nvPr/>
          </p:nvSpPr>
          <p:spPr>
            <a:xfrm>
              <a:off x="209719" y="5248906"/>
              <a:ext cx="2510596" cy="1025392"/>
            </a:xfrm>
            <a:prstGeom prst="rect">
              <a:avLst/>
            </a:prstGeom>
            <a:solidFill>
              <a:srgbClr val="ECE5CC"/>
            </a:solidFill>
            <a:ln>
              <a:solidFill>
                <a:schemeClr val="accent1"/>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自分の行動を</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ふりかえり</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観察する。</a:t>
              </a:r>
            </a:p>
          </p:txBody>
        </p:sp>
        <p:sp>
          <p:nvSpPr>
            <p:cNvPr id="31" name="テキスト ボックス 30"/>
            <p:cNvSpPr txBox="1"/>
            <p:nvPr/>
          </p:nvSpPr>
          <p:spPr>
            <a:xfrm>
              <a:off x="3056240" y="5248908"/>
              <a:ext cx="2650241" cy="1025392"/>
            </a:xfrm>
            <a:prstGeom prst="rect">
              <a:avLst/>
            </a:prstGeom>
            <a:solidFill>
              <a:srgbClr val="ECE5CC"/>
            </a:solidFill>
            <a:ln>
              <a:solidFill>
                <a:schemeClr val="accent1"/>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自分の行動が</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うまくいかない原因を特定して改善する。</a:t>
              </a:r>
            </a:p>
          </p:txBody>
        </p:sp>
        <p:sp>
          <p:nvSpPr>
            <p:cNvPr id="32" name="テキスト ボックス 31"/>
            <p:cNvSpPr txBox="1"/>
            <p:nvPr/>
          </p:nvSpPr>
          <p:spPr>
            <a:xfrm>
              <a:off x="5930849" y="5248908"/>
              <a:ext cx="2523931" cy="1025392"/>
            </a:xfrm>
            <a:prstGeom prst="rect">
              <a:avLst/>
            </a:prstGeom>
            <a:solidFill>
              <a:srgbClr val="ECE5CC"/>
            </a:solidFill>
            <a:ln>
              <a:solidFill>
                <a:schemeClr val="accent1"/>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改善した行動が</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維持されるよう</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自分自身を励ます。</a:t>
              </a:r>
            </a:p>
          </p:txBody>
        </p:sp>
        <p:sp>
          <p:nvSpPr>
            <p:cNvPr id="33" name="下矢印 32"/>
            <p:cNvSpPr/>
            <p:nvPr/>
          </p:nvSpPr>
          <p:spPr>
            <a:xfrm>
              <a:off x="7109321" y="4970957"/>
              <a:ext cx="314124" cy="216023"/>
            </a:xfrm>
            <a:prstGeom prst="down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下矢印 33"/>
            <p:cNvSpPr/>
            <p:nvPr/>
          </p:nvSpPr>
          <p:spPr>
            <a:xfrm>
              <a:off x="4112392" y="4970956"/>
              <a:ext cx="314124" cy="216023"/>
            </a:xfrm>
            <a:prstGeom prst="down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下矢印 34"/>
            <p:cNvSpPr/>
            <p:nvPr/>
          </p:nvSpPr>
          <p:spPr>
            <a:xfrm>
              <a:off x="1343502" y="4958744"/>
              <a:ext cx="314124" cy="216023"/>
            </a:xfrm>
            <a:prstGeom prst="down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6" name="Picture 2" descr="C:\Users\181004\Desktop\伝達試案Ｖｅｒ１\新しいフォルダー\6d73515668ccc56fe2201232804302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465" y="1636350"/>
              <a:ext cx="2625884" cy="15560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181004\Desktop\伝達試案Ｖｅｒ１\新しいフォルダー\f00cb1c2f56e8d57dd62f3e61580d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660" y="1577139"/>
              <a:ext cx="2415233" cy="1636786"/>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6550" y="2953887"/>
              <a:ext cx="2920978" cy="640870"/>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行動連鎖が</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うまくいかない時</a:t>
              </a:r>
            </a:p>
          </p:txBody>
        </p:sp>
        <p:sp>
          <p:nvSpPr>
            <p:cNvPr id="39" name="右矢印 38"/>
            <p:cNvSpPr/>
            <p:nvPr/>
          </p:nvSpPr>
          <p:spPr>
            <a:xfrm>
              <a:off x="5508661" y="2521194"/>
              <a:ext cx="456520" cy="468131"/>
            </a:xfrm>
            <a:prstGeom prst="right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右矢印 39"/>
            <p:cNvSpPr/>
            <p:nvPr/>
          </p:nvSpPr>
          <p:spPr>
            <a:xfrm>
              <a:off x="2486051" y="2498762"/>
              <a:ext cx="456520" cy="468131"/>
            </a:xfrm>
            <a:prstGeom prst="rightArrow">
              <a:avLst/>
            </a:prstGeom>
            <a:solidFill>
              <a:srgbClr val="BA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雲形吹き出し 40"/>
            <p:cNvSpPr/>
            <p:nvPr/>
          </p:nvSpPr>
          <p:spPr>
            <a:xfrm>
              <a:off x="1879985" y="1723620"/>
              <a:ext cx="1516916" cy="716429"/>
            </a:xfrm>
            <a:prstGeom prst="cloudCallout">
              <a:avLst>
                <a:gd name="adj1" fmla="val -76475"/>
                <a:gd name="adj2" fmla="val -16945"/>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なぜ？</a:t>
              </a:r>
            </a:p>
          </p:txBody>
        </p:sp>
        <p:sp>
          <p:nvSpPr>
            <p:cNvPr id="42" name="雲形吹き出し 41"/>
            <p:cNvSpPr/>
            <p:nvPr/>
          </p:nvSpPr>
          <p:spPr>
            <a:xfrm>
              <a:off x="4824362" y="1758627"/>
              <a:ext cx="1460967" cy="716429"/>
            </a:xfrm>
            <a:prstGeom prst="cloudCallout">
              <a:avLst>
                <a:gd name="adj1" fmla="val -76475"/>
                <a:gd name="adj2" fmla="val -16945"/>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これが</a:t>
              </a:r>
            </a:p>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原因？</a:t>
              </a:r>
            </a:p>
          </p:txBody>
        </p:sp>
        <p:sp>
          <p:nvSpPr>
            <p:cNvPr id="43" name="雲形吹き出し 42"/>
            <p:cNvSpPr/>
            <p:nvPr/>
          </p:nvSpPr>
          <p:spPr>
            <a:xfrm>
              <a:off x="7700210" y="1268820"/>
              <a:ext cx="1654066" cy="716430"/>
            </a:xfrm>
            <a:prstGeom prst="cloudCallout">
              <a:avLst>
                <a:gd name="adj1" fmla="val -50516"/>
                <a:gd name="adj2" fmla="val 65105"/>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うまくいった！</a:t>
              </a:r>
            </a:p>
          </p:txBody>
        </p:sp>
      </p:grpSp>
      <p:sp>
        <p:nvSpPr>
          <p:cNvPr id="54" name="角丸四角形 5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53866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2">
            <a:extLst>
              <a:ext uri="{28A0092B-C50C-407E-A947-70E740481C1C}">
                <a14:useLocalDpi xmlns:a14="http://schemas.microsoft.com/office/drawing/2010/main" val="0"/>
              </a:ext>
            </a:extLst>
          </a:blip>
          <a:srcRect b="10799"/>
          <a:stretch/>
        </p:blipFill>
        <p:spPr bwMode="blackGray">
          <a:xfrm>
            <a:off x="169722" y="1847801"/>
            <a:ext cx="6643430" cy="4400599"/>
          </a:xfrm>
          <a:prstGeom prst="rect">
            <a:avLst/>
          </a:prstGeom>
          <a:solidFill>
            <a:srgbClr val="435352"/>
          </a:solidFill>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27260" y="1569569"/>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rPr>
              <a:t>段階的</a:t>
            </a:r>
            <a:r>
              <a:rPr lang="ja-JP" altLang="en-US" sz="2800" dirty="0">
                <a:latin typeface="メイリオ" panose="020B0604030504040204" pitchFamily="50" charset="-128"/>
                <a:ea typeface="メイリオ" panose="020B0604030504040204" pitchFamily="50" charset="-128"/>
              </a:rPr>
              <a:t>なトレーニングの</a:t>
            </a:r>
            <a:r>
              <a:rPr lang="ja-JP" altLang="en-US" sz="2800" dirty="0" smtClean="0">
                <a:latin typeface="メイリオ" panose="020B0604030504040204" pitchFamily="50" charset="-128"/>
                <a:ea typeface="メイリオ" panose="020B0604030504040204" pitchFamily="50" charset="-128"/>
              </a:rPr>
              <a:t>実施　３</a:t>
            </a:r>
            <a:endParaRPr lang="ja-JP" altLang="en-US" sz="28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53286" y="2946989"/>
            <a:ext cx="2262433" cy="13871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8" name="正方形/長方形 7"/>
          <p:cNvSpPr/>
          <p:nvPr/>
        </p:nvSpPr>
        <p:spPr>
          <a:xfrm>
            <a:off x="399351" y="1059175"/>
            <a:ext cx="5724644"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rPr>
              <a:t>ストレス・疲労のセルフマネ</a:t>
            </a:r>
            <a:r>
              <a:rPr lang="ja-JP" altLang="en-US" sz="2400" dirty="0">
                <a:latin typeface="メイリオ" panose="020B0604030504040204" pitchFamily="50" charset="-128"/>
                <a:ea typeface="メイリオ" panose="020B0604030504040204" pitchFamily="50" charset="-128"/>
              </a:rPr>
              <a:t>－ジメント</a:t>
            </a:r>
            <a:endParaRPr lang="ja-JP" altLang="en-US" sz="2400" dirty="0"/>
          </a:p>
        </p:txBody>
      </p:sp>
      <p:sp>
        <p:nvSpPr>
          <p:cNvPr id="21" name="テキスト ボックス 20"/>
          <p:cNvSpPr txBox="1"/>
          <p:nvPr/>
        </p:nvSpPr>
        <p:spPr>
          <a:xfrm>
            <a:off x="399351" y="1848623"/>
            <a:ext cx="5378824" cy="400110"/>
          </a:xfrm>
          <a:prstGeom prst="rect">
            <a:avLst/>
          </a:prstGeom>
          <a:solidFill>
            <a:schemeClr val="bg1"/>
          </a:solid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rPr>
              <a:t>セルフマネージメントの発達段階</a:t>
            </a:r>
            <a:endParaRPr kumimoji="1" lang="ja-JP" altLang="en-US" sz="2000" dirty="0">
              <a:latin typeface="メイリオ" panose="020B0604030504040204" pitchFamily="50" charset="-128"/>
              <a:ea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
        <p:nvSpPr>
          <p:cNvPr id="3" name="テキスト ボックス 2"/>
          <p:cNvSpPr txBox="1"/>
          <p:nvPr/>
        </p:nvSpPr>
        <p:spPr>
          <a:xfrm>
            <a:off x="444450" y="6229683"/>
            <a:ext cx="6092629" cy="584775"/>
          </a:xfrm>
          <a:prstGeom prst="rect">
            <a:avLst/>
          </a:prstGeom>
          <a:noFill/>
        </p:spPr>
        <p:txBody>
          <a:bodyPr wrap="square" rtlCol="0">
            <a:spAutoFit/>
          </a:bodyPr>
          <a:lstStyle/>
          <a:p>
            <a:r>
              <a:rPr lang="ja-JP" altLang="en-US" sz="1600" dirty="0" smtClean="0"/>
              <a:t>障害者職業総合センター：調査研究報告書</a:t>
            </a:r>
            <a:r>
              <a:rPr lang="en-US" altLang="ja-JP" sz="1600" dirty="0" smtClean="0"/>
              <a:t>No.55 </a:t>
            </a:r>
            <a:r>
              <a:rPr lang="ja-JP" altLang="en-US" sz="1600" dirty="0" smtClean="0"/>
              <a:t>多様</a:t>
            </a:r>
            <a:r>
              <a:rPr lang="ja-JP" altLang="en-US" sz="1600" dirty="0"/>
              <a:t>な発達障害を有する者への職場適応及び就業支援技法に関する研究（</a:t>
            </a:r>
            <a:r>
              <a:rPr lang="en-US" altLang="ja-JP" sz="1600" dirty="0" smtClean="0"/>
              <a:t>1992</a:t>
            </a:r>
            <a:r>
              <a:rPr lang="ja-JP" altLang="en-US" sz="1600" dirty="0" smtClean="0"/>
              <a:t>）より</a:t>
            </a:r>
            <a:endParaRPr kumimoji="1" lang="ja-JP" altLang="en-US" sz="1600" dirty="0"/>
          </a:p>
        </p:txBody>
      </p:sp>
    </p:spTree>
    <p:extLst>
      <p:ext uri="{BB962C8B-B14F-4D97-AF65-F5344CB8AC3E}">
        <p14:creationId xmlns:p14="http://schemas.microsoft.com/office/powerpoint/2010/main" val="35336685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3" y="791208"/>
            <a:ext cx="6741936" cy="5835192"/>
          </a:xfrm>
          <a:prstGeom prst="rect">
            <a:avLst/>
          </a:prstGeom>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rPr>
              <a:t>段階的</a:t>
            </a:r>
            <a:r>
              <a:rPr lang="ja-JP" altLang="en-US" sz="2800" dirty="0">
                <a:latin typeface="メイリオ" panose="020B0604030504040204" pitchFamily="50" charset="-128"/>
                <a:ea typeface="メイリオ" panose="020B0604030504040204" pitchFamily="50" charset="-128"/>
              </a:rPr>
              <a:t>なトレーニングの</a:t>
            </a:r>
            <a:r>
              <a:rPr lang="ja-JP" altLang="en-US" sz="2800" dirty="0" smtClean="0">
                <a:latin typeface="メイリオ" panose="020B0604030504040204" pitchFamily="50" charset="-128"/>
                <a:ea typeface="メイリオ" panose="020B0604030504040204" pitchFamily="50" charset="-128"/>
              </a:rPr>
              <a:t>実施　３</a:t>
            </a:r>
            <a:endParaRPr lang="ja-JP" altLang="en-US" sz="28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53286" y="2946989"/>
            <a:ext cx="2262433" cy="13871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19" name="テキスト ボックス 18"/>
          <p:cNvSpPr txBox="1"/>
          <p:nvPr/>
        </p:nvSpPr>
        <p:spPr>
          <a:xfrm>
            <a:off x="564235" y="783044"/>
            <a:ext cx="4588678" cy="769441"/>
          </a:xfrm>
          <a:prstGeom prst="rect">
            <a:avLst/>
          </a:prstGeom>
          <a:solidFill>
            <a:schemeClr val="bg1"/>
          </a:solid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rPr>
              <a:t>トータル</a:t>
            </a:r>
            <a:r>
              <a:rPr lang="ja-JP" altLang="en-US" sz="2000" dirty="0">
                <a:latin typeface="メイリオ" panose="020B0604030504040204" pitchFamily="50" charset="-128"/>
                <a:ea typeface="メイリオ" panose="020B0604030504040204" pitchFamily="50" charset="-128"/>
              </a:rPr>
              <a:t>パッケージ</a:t>
            </a:r>
            <a:r>
              <a:rPr lang="ja-JP" altLang="en-US" sz="2000" dirty="0" smtClean="0">
                <a:latin typeface="メイリオ" panose="020B0604030504040204" pitchFamily="50" charset="-128"/>
                <a:ea typeface="メイリオ" panose="020B0604030504040204" pitchFamily="50" charset="-128"/>
              </a:rPr>
              <a:t>支援における</a:t>
            </a:r>
            <a:endParaRPr lang="en-US" altLang="ja-JP" sz="2000" dirty="0" smtClean="0">
              <a:latin typeface="メイリオ" panose="020B0604030504040204" pitchFamily="50" charset="-128"/>
              <a:ea typeface="メイリオ" panose="020B0604030504040204" pitchFamily="50" charset="-128"/>
            </a:endParaRPr>
          </a:p>
          <a:p>
            <a:r>
              <a:rPr kumimoji="1" lang="ja-JP" altLang="en-US" sz="2400" dirty="0" smtClean="0">
                <a:latin typeface="メイリオ" panose="020B0604030504040204" pitchFamily="50" charset="-128"/>
                <a:ea typeface="メイリオ" panose="020B0604030504040204" pitchFamily="50" charset="-128"/>
              </a:rPr>
              <a:t>セルフマネージメントとは？</a:t>
            </a:r>
            <a:endParaRPr kumimoji="1" lang="ja-JP" altLang="en-US" sz="2400" dirty="0">
              <a:latin typeface="メイリオ" panose="020B0604030504040204" pitchFamily="50" charset="-128"/>
              <a:ea typeface="メイリオ" panose="020B0604030504040204" pitchFamily="50" charset="-128"/>
            </a:endParaRP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51307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4668" y="2531402"/>
            <a:ext cx="673272" cy="5184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75511" y="2004253"/>
            <a:ext cx="673272" cy="5184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タイトル 1"/>
          <p:cNvSpPr>
            <a:spLocks noGrp="1"/>
          </p:cNvSpPr>
          <p:nvPr>
            <p:ph type="title"/>
          </p:nvPr>
        </p:nvSpPr>
        <p:spPr>
          <a:xfrm>
            <a:off x="-11209" y="390079"/>
            <a:ext cx="7541670" cy="1143000"/>
          </a:xfrm>
        </p:spPr>
        <p:txBody>
          <a:bodyPr>
            <a:normAutofit/>
          </a:bodyPr>
          <a:lstStyle/>
          <a:p>
            <a:pPr algn="l"/>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ストレス・疲労の</a:t>
            </a:r>
            <a:r>
              <a:rPr lang="ja-JP" altLang="en-US" sz="1800" b="1"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a:t>
            </a:r>
            <a:endParaRPr lang="ja-JP" altLang="en-US" sz="1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285534" y="542453"/>
            <a:ext cx="8757448" cy="2840050"/>
            <a:chOff x="412101" y="2406609"/>
            <a:chExt cx="8757448" cy="2840050"/>
          </a:xfrm>
        </p:grpSpPr>
        <p:sp>
          <p:nvSpPr>
            <p:cNvPr id="49" name="角丸四角形 48"/>
            <p:cNvSpPr/>
            <p:nvPr/>
          </p:nvSpPr>
          <p:spPr>
            <a:xfrm rot="21253087">
              <a:off x="604181" y="4514558"/>
              <a:ext cx="8507155" cy="4367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2" name="Picture 2" descr="C:\Users\181004\Desktop\伝達試案Ｖｅｒ１\新しいフォルダー\092-peoples-f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703" y="2755217"/>
              <a:ext cx="1920752" cy="10819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 descr="C:\Users\181004\Desktop\伝達試案Ｖｅｒ１\新しいフォルダー\6d73515668ccc56fe2201232804302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232" y="3278403"/>
              <a:ext cx="1543450" cy="9146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5" name="右矢印 34"/>
            <p:cNvSpPr/>
            <p:nvPr/>
          </p:nvSpPr>
          <p:spPr>
            <a:xfrm>
              <a:off x="1057148" y="4859667"/>
              <a:ext cx="1534051"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右矢印 35"/>
            <p:cNvSpPr/>
            <p:nvPr/>
          </p:nvSpPr>
          <p:spPr>
            <a:xfrm>
              <a:off x="3176926" y="4632430"/>
              <a:ext cx="1624005"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右矢印 36"/>
            <p:cNvSpPr/>
            <p:nvPr/>
          </p:nvSpPr>
          <p:spPr>
            <a:xfrm>
              <a:off x="5419487" y="4428285"/>
              <a:ext cx="1486166" cy="126154"/>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0" name="Picture 4" descr="C:\Users\181004\Desktop\伝達試案Ｖｅｒ１\新しいフォルダー\152-peoples-fr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1247" y="2913850"/>
              <a:ext cx="1461955" cy="8982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右矢印 42"/>
            <p:cNvSpPr/>
            <p:nvPr/>
          </p:nvSpPr>
          <p:spPr>
            <a:xfrm>
              <a:off x="7420476" y="4123678"/>
              <a:ext cx="1234181" cy="141079"/>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p:cNvSpPr/>
            <p:nvPr/>
          </p:nvSpPr>
          <p:spPr>
            <a:xfrm>
              <a:off x="7317760" y="2612833"/>
              <a:ext cx="185178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（自己強化）</a:t>
              </a:r>
            </a:p>
          </p:txBody>
        </p:sp>
        <p:pic>
          <p:nvPicPr>
            <p:cNvPr id="33" name="Picture 3" descr="C:\Users\181004\Desktop\伝達試案Ｖｅｒ１\新しいフォルダー\f00cb1c2f56e8d57dd62f3e61580d3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01" y="3584182"/>
              <a:ext cx="1161112" cy="8303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3690238" y="4202661"/>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（自己評価）</a:t>
              </a:r>
            </a:p>
          </p:txBody>
        </p:sp>
        <p:pic>
          <p:nvPicPr>
            <p:cNvPr id="5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58990" y="3533596"/>
              <a:ext cx="673272" cy="51849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1324510" y="4428306"/>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（自己観察）</a:t>
              </a:r>
            </a:p>
          </p:txBody>
        </p:sp>
        <p:sp>
          <p:nvSpPr>
            <p:cNvPr id="41" name="正方形/長方形 40"/>
            <p:cNvSpPr/>
            <p:nvPr/>
          </p:nvSpPr>
          <p:spPr>
            <a:xfrm>
              <a:off x="5815180" y="4046927"/>
              <a:ext cx="172354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（自己教示）</a:t>
              </a:r>
            </a:p>
          </p:txBody>
        </p:sp>
        <p:sp>
          <p:nvSpPr>
            <p:cNvPr id="48" name="右矢印 47"/>
            <p:cNvSpPr/>
            <p:nvPr/>
          </p:nvSpPr>
          <p:spPr>
            <a:xfrm rot="5400000">
              <a:off x="4989453" y="4658656"/>
              <a:ext cx="462685" cy="713322"/>
            </a:xfrm>
            <a:prstGeom prst="rightArrow">
              <a:avLst/>
            </a:prstGeom>
            <a:solidFill>
              <a:schemeClr val="tx2">
                <a:lumMod val="60000"/>
                <a:lumOff val="40000"/>
              </a:schemeClr>
            </a:solidFill>
            <a:ln w="3175">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p>
          </p:txBody>
        </p:sp>
        <p:sp>
          <p:nvSpPr>
            <p:cNvPr id="53" name="テキスト ボックス 52"/>
            <p:cNvSpPr txBox="1"/>
            <p:nvPr/>
          </p:nvSpPr>
          <p:spPr>
            <a:xfrm>
              <a:off x="1445597" y="4246982"/>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1" name="テキスト ボックス 60"/>
            <p:cNvSpPr txBox="1"/>
            <p:nvPr/>
          </p:nvSpPr>
          <p:spPr>
            <a:xfrm>
              <a:off x="3925365" y="4033125"/>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2" name="テキスト ボックス 61"/>
            <p:cNvSpPr txBox="1"/>
            <p:nvPr/>
          </p:nvSpPr>
          <p:spPr>
            <a:xfrm>
              <a:off x="6131420" y="3879250"/>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3" name="テキスト ボックス 62"/>
            <p:cNvSpPr txBox="1"/>
            <p:nvPr/>
          </p:nvSpPr>
          <p:spPr>
            <a:xfrm>
              <a:off x="7433646" y="2406609"/>
              <a:ext cx="1527929" cy="276999"/>
            </a:xfrm>
            <a:prstGeom prst="rect">
              <a:avLst/>
            </a:prstGeom>
            <a:noFill/>
            <a:ln>
              <a:noFill/>
            </a:ln>
          </p:spPr>
          <p:txBody>
            <a:bodyPr wrap="square" rtlCol="0">
              <a:spAutoFit/>
            </a:bodyPr>
            <a:lstStyle/>
            <a:p>
              <a:r>
                <a:rPr lang="ja-JP" altLang="en-US" sz="1200" b="1"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6" name="雲形吹き出し 65"/>
            <p:cNvSpPr/>
            <p:nvPr/>
          </p:nvSpPr>
          <p:spPr>
            <a:xfrm>
              <a:off x="6151047" y="3114118"/>
              <a:ext cx="1236593" cy="634146"/>
            </a:xfrm>
            <a:prstGeom prst="cloudCallout">
              <a:avLst>
                <a:gd name="adj1" fmla="val -64619"/>
                <a:gd name="adj2" fmla="val 8659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今から</a:t>
              </a:r>
            </a:p>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分休憩</a:t>
              </a:r>
            </a:p>
          </p:txBody>
        </p:sp>
        <p:sp>
          <p:nvSpPr>
            <p:cNvPr id="54" name="テキスト ボックス 53"/>
            <p:cNvSpPr txBox="1"/>
            <p:nvPr/>
          </p:nvSpPr>
          <p:spPr>
            <a:xfrm>
              <a:off x="679788" y="2963801"/>
              <a:ext cx="3594913" cy="369332"/>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初期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段階</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サポートがある）</a:t>
              </a:r>
            </a:p>
          </p:txBody>
        </p:sp>
        <p:sp>
          <p:nvSpPr>
            <p:cNvPr id="70" name="雲形吹き出し 69"/>
            <p:cNvSpPr/>
            <p:nvPr/>
          </p:nvSpPr>
          <p:spPr>
            <a:xfrm>
              <a:off x="1386635" y="3510655"/>
              <a:ext cx="1188158" cy="650703"/>
            </a:xfrm>
            <a:prstGeom prst="cloudCallout">
              <a:avLst>
                <a:gd name="adj1" fmla="val -62036"/>
                <a:gd name="adj2" fmla="val 78245"/>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疲労してますよ</a:t>
              </a:r>
            </a:p>
          </p:txBody>
        </p:sp>
        <p:sp>
          <p:nvSpPr>
            <p:cNvPr id="71" name="雲形吹き出し 70"/>
            <p:cNvSpPr/>
            <p:nvPr/>
          </p:nvSpPr>
          <p:spPr>
            <a:xfrm>
              <a:off x="3777751" y="3163356"/>
              <a:ext cx="1459927" cy="813056"/>
            </a:xfrm>
            <a:prstGeom prst="cloudCallout">
              <a:avLst>
                <a:gd name="adj1" fmla="val -57837"/>
                <a:gd name="adj2" fmla="val 78836"/>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このタイミングで休憩とってみては？</a:t>
              </a:r>
            </a:p>
          </p:txBody>
        </p:sp>
        <p:sp>
          <p:nvSpPr>
            <p:cNvPr id="72" name="雲形吹き出し 71"/>
            <p:cNvSpPr/>
            <p:nvPr/>
          </p:nvSpPr>
          <p:spPr>
            <a:xfrm>
              <a:off x="7200086" y="4210479"/>
              <a:ext cx="1468672" cy="892105"/>
            </a:xfrm>
            <a:prstGeom prst="cloudCallout">
              <a:avLst>
                <a:gd name="adj1" fmla="val 26911"/>
                <a:gd name="adj2" fmla="val -79354"/>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午前集中できました。</a:t>
              </a: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やりましたね</a:t>
              </a:r>
            </a:p>
          </p:txBody>
        </p:sp>
      </p:grpSp>
      <p:grpSp>
        <p:nvGrpSpPr>
          <p:cNvPr id="4" name="グループ化 3"/>
          <p:cNvGrpSpPr/>
          <p:nvPr/>
        </p:nvGrpSpPr>
        <p:grpSpPr>
          <a:xfrm>
            <a:off x="3915" y="3459262"/>
            <a:ext cx="9117694" cy="2020164"/>
            <a:chOff x="116894" y="753069"/>
            <a:chExt cx="9117694" cy="2020164"/>
          </a:xfrm>
        </p:grpSpPr>
        <p:sp>
          <p:nvSpPr>
            <p:cNvPr id="56" name="角丸四角形 55"/>
            <p:cNvSpPr/>
            <p:nvPr/>
          </p:nvSpPr>
          <p:spPr>
            <a:xfrm rot="21253087">
              <a:off x="343958" y="2290215"/>
              <a:ext cx="8507155" cy="4367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7" name="グループ化 16"/>
            <p:cNvGrpSpPr/>
            <p:nvPr/>
          </p:nvGrpSpPr>
          <p:grpSpPr>
            <a:xfrm>
              <a:off x="116894" y="902247"/>
              <a:ext cx="8734577" cy="1870986"/>
              <a:chOff x="500103" y="4026921"/>
              <a:chExt cx="8734577" cy="1870986"/>
            </a:xfrm>
          </p:grpSpPr>
          <p:pic>
            <p:nvPicPr>
              <p:cNvPr id="18" name="Picture 2" descr="C:\Users\181004\Desktop\伝達試案Ｖｅｒ１\新しいフォルダー\092-peoples-f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3928" y="4026921"/>
                <a:ext cx="1920752" cy="10819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3" descr="C:\Users\181004\Desktop\伝達試案Ｖｅｒ１\新しいフォルダー\f00cb1c2f56e8d57dd62f3e61580d3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103" y="4947897"/>
                <a:ext cx="1207616" cy="8183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 descr="C:\Users\181004\Desktop\伝達試案Ｖｅｒ１\新しいフォルダー\6d73515668ccc56fe2201232804302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0272" y="4560926"/>
                <a:ext cx="1543450" cy="9146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右矢印 20"/>
              <p:cNvSpPr/>
              <p:nvPr/>
            </p:nvSpPr>
            <p:spPr>
              <a:xfrm>
                <a:off x="1482913" y="5789887"/>
                <a:ext cx="1534051"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右矢印 21"/>
              <p:cNvSpPr/>
              <p:nvPr/>
            </p:nvSpPr>
            <p:spPr>
              <a:xfrm>
                <a:off x="3825888" y="5421518"/>
                <a:ext cx="1624005"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右矢印 22"/>
              <p:cNvSpPr/>
              <p:nvPr/>
            </p:nvSpPr>
            <p:spPr>
              <a:xfrm>
                <a:off x="5836503" y="5202044"/>
                <a:ext cx="1486166" cy="126154"/>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p:cNvSpPr/>
              <p:nvPr/>
            </p:nvSpPr>
            <p:spPr>
              <a:xfrm>
                <a:off x="1482914" y="5392530"/>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（自己観察）</a:t>
                </a:r>
              </a:p>
            </p:txBody>
          </p:sp>
          <p:sp>
            <p:nvSpPr>
              <p:cNvPr id="25" name="正方形/長方形 24"/>
              <p:cNvSpPr/>
              <p:nvPr/>
            </p:nvSpPr>
            <p:spPr>
              <a:xfrm>
                <a:off x="3928648" y="4878043"/>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（自己評価）</a:t>
                </a:r>
              </a:p>
            </p:txBody>
          </p:sp>
          <p:pic>
            <p:nvPicPr>
              <p:cNvPr id="26" name="Picture 4" descr="C:\Users\181004\Desktop\伝達試案Ｖｅｒ１\新しいフォルダー\152-peoples-fr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893" y="4309205"/>
                <a:ext cx="1461955" cy="8982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5783426" y="4153821"/>
                <a:ext cx="172354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（自己教示）</a:t>
                </a:r>
              </a:p>
            </p:txBody>
          </p:sp>
          <p:sp>
            <p:nvSpPr>
              <p:cNvPr id="29" name="右矢印 28"/>
              <p:cNvSpPr/>
              <p:nvPr/>
            </p:nvSpPr>
            <p:spPr>
              <a:xfrm>
                <a:off x="7856433" y="5038335"/>
                <a:ext cx="1234181" cy="141079"/>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0" name="正方形/長方形 29"/>
            <p:cNvSpPr/>
            <p:nvPr/>
          </p:nvSpPr>
          <p:spPr>
            <a:xfrm>
              <a:off x="7382799" y="753069"/>
              <a:ext cx="185178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（自己強化）</a:t>
              </a:r>
            </a:p>
          </p:txBody>
        </p:sp>
        <p:sp>
          <p:nvSpPr>
            <p:cNvPr id="64" name="雲形吹き出し 63"/>
            <p:cNvSpPr/>
            <p:nvPr/>
          </p:nvSpPr>
          <p:spPr>
            <a:xfrm>
              <a:off x="1183303" y="1531800"/>
              <a:ext cx="953573" cy="650703"/>
            </a:xfrm>
            <a:prstGeom prst="cloudCallout">
              <a:avLst>
                <a:gd name="adj1" fmla="val -97023"/>
                <a:gd name="adj2" fmla="val 2750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疲労したなあ</a:t>
              </a:r>
            </a:p>
          </p:txBody>
        </p:sp>
        <p:sp>
          <p:nvSpPr>
            <p:cNvPr id="65" name="雲形吹き出し 64"/>
            <p:cNvSpPr/>
            <p:nvPr/>
          </p:nvSpPr>
          <p:spPr>
            <a:xfrm>
              <a:off x="3656027" y="857742"/>
              <a:ext cx="1348484" cy="755002"/>
            </a:xfrm>
            <a:prstGeom prst="cloudCallout">
              <a:avLst>
                <a:gd name="adj1" fmla="val -69423"/>
                <a:gd name="adj2" fmla="val 4061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このタイミングで休憩とろう</a:t>
              </a:r>
            </a:p>
          </p:txBody>
        </p:sp>
        <p:sp>
          <p:nvSpPr>
            <p:cNvPr id="67" name="雲形吹き出し 66"/>
            <p:cNvSpPr/>
            <p:nvPr/>
          </p:nvSpPr>
          <p:spPr>
            <a:xfrm>
              <a:off x="7842229" y="2028396"/>
              <a:ext cx="1236593" cy="741071"/>
            </a:xfrm>
            <a:prstGeom prst="cloudCallout">
              <a:avLst>
                <a:gd name="adj1" fmla="val -33802"/>
                <a:gd name="adj2" fmla="val -15538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午前集中できた。やったぞ</a:t>
              </a:r>
            </a:p>
          </p:txBody>
        </p:sp>
        <p:sp>
          <p:nvSpPr>
            <p:cNvPr id="69" name="テキスト ボックス 68"/>
            <p:cNvSpPr txBox="1"/>
            <p:nvPr/>
          </p:nvSpPr>
          <p:spPr>
            <a:xfrm>
              <a:off x="438194" y="878304"/>
              <a:ext cx="3863239" cy="646331"/>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トレーニング</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が進んだ段階</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自身で選択</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してマネージメント</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3" name="雲形吹き出し 72"/>
            <p:cNvSpPr/>
            <p:nvPr/>
          </p:nvSpPr>
          <p:spPr>
            <a:xfrm>
              <a:off x="6088119" y="1350055"/>
              <a:ext cx="1236593" cy="634146"/>
            </a:xfrm>
            <a:prstGeom prst="cloudCallout">
              <a:avLst>
                <a:gd name="adj1" fmla="val -65776"/>
                <a:gd name="adj2" fmla="val -32878"/>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これから</a:t>
              </a:r>
            </a:p>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分休憩</a:t>
              </a:r>
            </a:p>
          </p:txBody>
        </p:sp>
      </p:grpSp>
      <p:grpSp>
        <p:nvGrpSpPr>
          <p:cNvPr id="18433" name="グループ化 18432"/>
          <p:cNvGrpSpPr/>
          <p:nvPr/>
        </p:nvGrpSpPr>
        <p:grpSpPr>
          <a:xfrm>
            <a:off x="146859" y="5769014"/>
            <a:ext cx="8964837" cy="1126630"/>
            <a:chOff x="91345" y="1169216"/>
            <a:chExt cx="8964837" cy="1126630"/>
          </a:xfrm>
          <a:solidFill>
            <a:srgbClr val="ECE5CC"/>
          </a:solidFill>
        </p:grpSpPr>
        <p:sp>
          <p:nvSpPr>
            <p:cNvPr id="55" name="正方形/長方形 54"/>
            <p:cNvSpPr/>
            <p:nvPr/>
          </p:nvSpPr>
          <p:spPr>
            <a:xfrm>
              <a:off x="91345" y="1169216"/>
              <a:ext cx="8964837" cy="1051198"/>
            </a:xfrm>
            <a:prstGeom prst="rect">
              <a:avLst/>
            </a:prstGeom>
            <a:solidFill>
              <a:srgbClr val="F6E5C4"/>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p:cNvSpPr/>
            <p:nvPr/>
          </p:nvSpPr>
          <p:spPr>
            <a:xfrm>
              <a:off x="379567" y="1649515"/>
              <a:ext cx="8388392" cy="646331"/>
            </a:xfrm>
            <a:prstGeom prst="rect">
              <a:avLst/>
            </a:prstGeom>
            <a:noFill/>
          </p:spPr>
          <p:txBody>
            <a:bodyPr wrap="square">
              <a:spAutoFit/>
            </a:bodyPr>
            <a:lstStyle/>
            <a:p>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セルフマネージメントスキル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として確立されるよう</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意識的に段階的な支援</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を行うことを推奨している。</a:t>
              </a:r>
            </a:p>
          </p:txBody>
        </p:sp>
        <p:sp>
          <p:nvSpPr>
            <p:cNvPr id="16" name="正方形/長方形 15"/>
            <p:cNvSpPr/>
            <p:nvPr/>
          </p:nvSpPr>
          <p:spPr>
            <a:xfrm>
              <a:off x="379567" y="1310484"/>
              <a:ext cx="6349001" cy="400110"/>
            </a:xfrm>
            <a:prstGeom prst="rect">
              <a:avLst/>
            </a:prstGeom>
            <a:solidFill>
              <a:srgbClr val="F6E5C4"/>
            </a:solidFill>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適切なストレス・疲労に対する</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対処行動の確立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を目的として、</a:t>
              </a:r>
            </a:p>
          </p:txBody>
        </p:sp>
        <p:cxnSp>
          <p:nvCxnSpPr>
            <p:cNvPr id="77" name="直線コネクタ 76"/>
            <p:cNvCxnSpPr/>
            <p:nvPr/>
          </p:nvCxnSpPr>
          <p:spPr>
            <a:xfrm>
              <a:off x="164940" y="1498027"/>
              <a:ext cx="288032"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79" name="角丸四角形 78"/>
          <p:cNvSpPr/>
          <p:nvPr/>
        </p:nvSpPr>
        <p:spPr>
          <a:xfrm>
            <a:off x="89045" y="5554858"/>
            <a:ext cx="1728192" cy="360040"/>
          </a:xfrm>
          <a:prstGeom prst="roundRect">
            <a:avLst/>
          </a:prstGeom>
          <a:solidFill>
            <a:srgbClr val="E73A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sp>
        <p:nvSpPr>
          <p:cNvPr id="18435" name="テキスト ボックス 18434"/>
          <p:cNvSpPr txBox="1"/>
          <p:nvPr/>
        </p:nvSpPr>
        <p:spPr>
          <a:xfrm>
            <a:off x="-110302" y="1125929"/>
            <a:ext cx="943115"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（例）</a:t>
            </a:r>
          </a:p>
        </p:txBody>
      </p:sp>
      <p:sp>
        <p:nvSpPr>
          <p:cNvPr id="59" name="正方形/長方形 58"/>
          <p:cNvSpPr/>
          <p:nvPr/>
        </p:nvSpPr>
        <p:spPr>
          <a:xfrm>
            <a:off x="0" y="-8858"/>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rPr>
              <a:t>段階的</a:t>
            </a:r>
            <a:r>
              <a:rPr lang="ja-JP" altLang="en-US" sz="2800" dirty="0">
                <a:latin typeface="メイリオ" panose="020B0604030504040204" pitchFamily="50" charset="-128"/>
                <a:ea typeface="メイリオ" panose="020B0604030504040204" pitchFamily="50" charset="-128"/>
              </a:rPr>
              <a:t>なトレーニングの</a:t>
            </a:r>
            <a:r>
              <a:rPr lang="ja-JP" altLang="en-US" sz="2800" dirty="0" smtClean="0">
                <a:latin typeface="メイリオ" panose="020B0604030504040204" pitchFamily="50" charset="-128"/>
                <a:ea typeface="メイリオ" panose="020B0604030504040204" pitchFamily="50" charset="-128"/>
              </a:rPr>
              <a:t>実施　３</a:t>
            </a:r>
            <a:endParaRPr lang="ja-JP" altLang="en-US" sz="2800" dirty="0">
              <a:latin typeface="メイリオ" panose="020B0604030504040204" pitchFamily="50" charset="-128"/>
              <a:ea typeface="メイリオ" panose="020B0604030504040204" pitchFamily="50" charset="-128"/>
            </a:endParaRPr>
          </a:p>
        </p:txBody>
      </p:sp>
      <p:sp>
        <p:nvSpPr>
          <p:cNvPr id="60" name="角丸四角形 5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36</a:t>
            </a:r>
            <a:endParaRPr lang="ja-JP" altLang="en-US" dirty="0">
              <a:solidFill>
                <a:schemeClr val="tx1"/>
              </a:solidFill>
              <a:latin typeface="Segoe UI Semibold" panose="020B0702040204020203" pitchFamily="34" charset="0"/>
              <a:cs typeface="Segoe UI Semibold" panose="020B0702040204020203" pitchFamily="34" charset="0"/>
            </a:endParaRPr>
          </a:p>
        </p:txBody>
      </p:sp>
      <p:pic>
        <p:nvPicPr>
          <p:cNvPr id="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93064" y="2208966"/>
            <a:ext cx="673272" cy="5184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791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段階的なトレーニングの実施　４</a:t>
            </a: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53286" y="4618763"/>
            <a:ext cx="2262433" cy="85425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8" name="テキスト ボックス 7"/>
          <p:cNvSpPr txBox="1"/>
          <p:nvPr/>
        </p:nvSpPr>
        <p:spPr>
          <a:xfrm>
            <a:off x="629559" y="3037645"/>
            <a:ext cx="4807670"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利用者と支援者が一緒に検討することが重要</a:t>
            </a:r>
            <a:endParaRPr kumimoji="1" lang="ja-JP" altLang="en-US"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127261" y="2378806"/>
            <a:ext cx="6083717" cy="400110"/>
          </a:xfrm>
          <a:prstGeom prst="rect">
            <a:avLst/>
          </a:prstGeom>
        </p:spPr>
        <p:txBody>
          <a:bodyPr wrap="none">
            <a:spAutoFit/>
          </a:bodyPr>
          <a:lstStyle/>
          <a:p>
            <a:r>
              <a:rPr lang="ja-JP" altLang="en-US" sz="2000" dirty="0" smtClean="0">
                <a:latin typeface="メイリオ" panose="020B0604030504040204" pitchFamily="50" charset="-128"/>
                <a:ea typeface="メイリオ" panose="020B0604030504040204" pitchFamily="50" charset="-128"/>
              </a:rPr>
              <a:t>目標の設定や支援計画の検討に当たってのポイント</a:t>
            </a:r>
            <a:endParaRPr lang="ja-JP" altLang="en-US" sz="20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67326" y="3921884"/>
            <a:ext cx="572207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定期的</a:t>
            </a:r>
            <a:r>
              <a:rPr lang="ja-JP" altLang="en-US" dirty="0" smtClean="0">
                <a:latin typeface="メイリオ" panose="020B0604030504040204" pitchFamily="50" charset="-128"/>
                <a:ea typeface="メイリオ" panose="020B0604030504040204" pitchFamily="50" charset="-128"/>
              </a:rPr>
              <a:t>な検討（相談場面の設定）を行うことが重要</a:t>
            </a:r>
            <a:endParaRPr kumimoji="1" lang="ja-JP" altLang="en-US" dirty="0">
              <a:latin typeface="メイリオ" panose="020B0604030504040204" pitchFamily="50" charset="-128"/>
              <a:ea typeface="メイリオ" panose="020B0604030504040204" pitchFamily="50" charset="-128"/>
            </a:endParaRPr>
          </a:p>
        </p:txBody>
      </p:sp>
      <p:sp>
        <p:nvSpPr>
          <p:cNvPr id="19" name="円/楕円 18"/>
          <p:cNvSpPr/>
          <p:nvPr/>
        </p:nvSpPr>
        <p:spPr>
          <a:xfrm>
            <a:off x="213902" y="3059733"/>
            <a:ext cx="219348" cy="268214"/>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224086" y="3966825"/>
            <a:ext cx="219348" cy="268214"/>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２</a:t>
            </a:r>
            <a:endParaRPr kumimoji="1" lang="ja-JP" altLang="en-US" dirty="0"/>
          </a:p>
        </p:txBody>
      </p:sp>
      <p:sp>
        <p:nvSpPr>
          <p:cNvPr id="23" name="テキスト ボックス 22"/>
          <p:cNvSpPr txBox="1"/>
          <p:nvPr/>
        </p:nvSpPr>
        <p:spPr>
          <a:xfrm>
            <a:off x="704908" y="4920666"/>
            <a:ext cx="5722070" cy="646331"/>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スモールステップの目標設定を行うとともに、達成</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状況</a:t>
            </a:r>
            <a:r>
              <a:rPr lang="ja-JP" altLang="en-US" dirty="0">
                <a:latin typeface="メイリオ" panose="020B0604030504040204" pitchFamily="50" charset="-128"/>
                <a:ea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rPr>
              <a:t>共有することが重要</a:t>
            </a:r>
            <a:endParaRPr kumimoji="1" lang="ja-JP" altLang="en-US" dirty="0">
              <a:latin typeface="メイリオ" panose="020B0604030504040204" pitchFamily="50" charset="-128"/>
              <a:ea typeface="メイリオ" panose="020B0604030504040204" pitchFamily="50" charset="-128"/>
            </a:endParaRPr>
          </a:p>
        </p:txBody>
      </p:sp>
      <p:sp>
        <p:nvSpPr>
          <p:cNvPr id="24" name="円/楕円 23"/>
          <p:cNvSpPr/>
          <p:nvPr/>
        </p:nvSpPr>
        <p:spPr>
          <a:xfrm>
            <a:off x="249672" y="4954190"/>
            <a:ext cx="219348" cy="268214"/>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３</a:t>
            </a:r>
            <a:endParaRPr kumimoji="1" lang="ja-JP" altLang="en-US" dirty="0"/>
          </a:p>
        </p:txBody>
      </p:sp>
      <p:sp>
        <p:nvSpPr>
          <p:cNvPr id="25" name="正方形/長方形 24"/>
          <p:cNvSpPr/>
          <p:nvPr/>
        </p:nvSpPr>
        <p:spPr>
          <a:xfrm>
            <a:off x="245462" y="1063516"/>
            <a:ext cx="6032421"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目標に意欲的に取り組めるよう</a:t>
            </a:r>
            <a:r>
              <a:rPr lang="ja-JP" altLang="en-US" sz="2400" dirty="0" smtClean="0">
                <a:latin typeface="メイリオ" panose="020B0604030504040204" pitchFamily="50" charset="-128"/>
                <a:ea typeface="メイリオ" panose="020B0604030504040204" pitchFamily="50" charset="-128"/>
              </a:rPr>
              <a:t>に支援する</a:t>
            </a:r>
            <a:endParaRPr lang="ja-JP" altLang="en-US" sz="2400" dirty="0"/>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72651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rotWithShape="1">
          <a:blip r:embed="rId2">
            <a:extLst>
              <a:ext uri="{28A0092B-C50C-407E-A947-70E740481C1C}">
                <a14:useLocalDpi xmlns:a14="http://schemas.microsoft.com/office/drawing/2010/main" val="0"/>
              </a:ext>
            </a:extLst>
          </a:blip>
          <a:srcRect b="43436"/>
          <a:stretch/>
        </p:blipFill>
        <p:spPr>
          <a:xfrm>
            <a:off x="13239" y="1093442"/>
            <a:ext cx="6746679" cy="3119329"/>
          </a:xfrm>
          <a:prstGeom prst="rect">
            <a:avLst/>
          </a:prstGeom>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段階的なトレーニングの実施　４</a:t>
            </a: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53286" y="4618763"/>
            <a:ext cx="2262433" cy="85425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533933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 y="1093442"/>
            <a:ext cx="6746679" cy="5514679"/>
          </a:xfrm>
          <a:prstGeom prst="rect">
            <a:avLst/>
          </a:prstGeom>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段階的なトレーニングの実施　４</a:t>
            </a: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a:t>
            </a:r>
            <a:r>
              <a:rPr lang="ja-JP" altLang="en-US" sz="1100" dirty="0" smtClean="0">
                <a:solidFill>
                  <a:schemeClr val="bg1">
                    <a:lumMod val="50000"/>
                  </a:schemeClr>
                </a:solidFill>
                <a:latin typeface="メイリオ" panose="020B0604030504040204" pitchFamily="50" charset="-128"/>
                <a:ea typeface="メイリオ" panose="020B0604030504040204" pitchFamily="50" charset="-128"/>
              </a:rPr>
              <a:t>いる。</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a:t>
            </a:r>
            <a:r>
              <a:rPr lang="ja-JP" altLang="en-US" sz="11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いる。</a:t>
            </a:r>
            <a:endPar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p:cNvSpPr/>
          <p:nvPr/>
        </p:nvSpPr>
        <p:spPr>
          <a:xfrm>
            <a:off x="6905133" y="5842442"/>
            <a:ext cx="2210586" cy="938719"/>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53286" y="4618763"/>
            <a:ext cx="2262433" cy="85425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35122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91353"/>
            <a:ext cx="8231303" cy="2569934"/>
          </a:xfrm>
          <a:prstGeom prst="rect">
            <a:avLst/>
          </a:prstGeom>
          <a:noFill/>
        </p:spPr>
        <p:txBody>
          <a:bodyPr wrap="square" rtlCol="0">
            <a:spAutoFit/>
          </a:bodyPr>
          <a:lstStyle/>
          <a:p>
            <a:pPr>
              <a:lnSpc>
                <a:spcPct val="200000"/>
              </a:lnSpc>
            </a:pPr>
            <a:r>
              <a:rPr kumimoji="1" lang="ja-JP" altLang="en-US" sz="2400" dirty="0" smtClean="0">
                <a:latin typeface="メイリオ" panose="020B0604030504040204" pitchFamily="50" charset="-128"/>
                <a:ea typeface="メイリオ" panose="020B0604030504040204" pitchFamily="50" charset="-128"/>
              </a:rPr>
              <a:t>　　　　  </a:t>
            </a:r>
            <a:r>
              <a:rPr kumimoji="1" lang="ja-JP" altLang="en-US" sz="2800" dirty="0" smtClean="0">
                <a:latin typeface="メイリオ" panose="020B0604030504040204" pitchFamily="50" charset="-128"/>
                <a:ea typeface="メイリオ" panose="020B0604030504040204" pitchFamily="50" charset="-128"/>
              </a:rPr>
              <a:t>①機関名　</a:t>
            </a:r>
          </a:p>
          <a:p>
            <a:pPr>
              <a:lnSpc>
                <a:spcPct val="200000"/>
              </a:lnSpc>
            </a:pPr>
            <a:r>
              <a:rPr lang="ja-JP" altLang="en-US" sz="2800" dirty="0">
                <a:latin typeface="メイリオ" panose="020B0604030504040204" pitchFamily="50" charset="-128"/>
                <a:ea typeface="メイリオ" panose="020B0604030504040204" pitchFamily="50" charset="-128"/>
              </a:rPr>
              <a:t>　</a:t>
            </a:r>
            <a:r>
              <a:rPr lang="ja-JP" altLang="en-US" sz="2800" dirty="0" smtClean="0">
                <a:latin typeface="メイリオ" panose="020B0604030504040204" pitchFamily="50" charset="-128"/>
                <a:ea typeface="メイリオ" panose="020B0604030504040204" pitchFamily="50" charset="-128"/>
              </a:rPr>
              <a:t>　　　</a:t>
            </a:r>
            <a:r>
              <a:rPr kumimoji="1" lang="ja-JP" altLang="en-US" sz="2800" dirty="0" smtClean="0">
                <a:latin typeface="メイリオ" panose="020B0604030504040204" pitchFamily="50" charset="-128"/>
                <a:ea typeface="メイリオ" panose="020B0604030504040204" pitchFamily="50" charset="-128"/>
              </a:rPr>
              <a:t>②お名前　</a:t>
            </a:r>
          </a:p>
          <a:p>
            <a:pPr>
              <a:lnSpc>
                <a:spcPct val="200000"/>
              </a:lnSpc>
            </a:pPr>
            <a:r>
              <a:rPr lang="ja-JP" altLang="en-US" sz="2800" dirty="0">
                <a:latin typeface="メイリオ" panose="020B0604030504040204" pitchFamily="50" charset="-128"/>
                <a:ea typeface="メイリオ" panose="020B0604030504040204" pitchFamily="50" charset="-128"/>
              </a:rPr>
              <a:t>　</a:t>
            </a:r>
            <a:r>
              <a:rPr lang="ja-JP" altLang="en-US" sz="2800" dirty="0" smtClean="0">
                <a:latin typeface="メイリオ" panose="020B0604030504040204" pitchFamily="50" charset="-128"/>
                <a:ea typeface="メイリオ" panose="020B0604030504040204" pitchFamily="50" charset="-128"/>
              </a:rPr>
              <a:t>　　　</a:t>
            </a:r>
            <a:r>
              <a:rPr kumimoji="1" lang="ja-JP" altLang="en-US" sz="2800" dirty="0" smtClean="0">
                <a:latin typeface="メイリオ" panose="020B0604030504040204" pitchFamily="50" charset="-128"/>
                <a:ea typeface="メイリオ" panose="020B0604030504040204" pitchFamily="50" charset="-128"/>
              </a:rPr>
              <a:t>③普段ＭＷＳをどのように使っているか</a:t>
            </a:r>
            <a:endParaRPr kumimoji="1" lang="ja-JP" altLang="en-US" sz="2800"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509046" y="1533342"/>
            <a:ext cx="7974554" cy="830997"/>
          </a:xfrm>
          <a:prstGeom prst="rect">
            <a:avLst/>
          </a:prstGeom>
          <a:solidFill>
            <a:srgbClr val="E73A37"/>
          </a:solid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spcBef>
                <a:spcPts val="600"/>
              </a:spcBef>
            </a:pPr>
            <a:r>
              <a:rPr lang="ja-JP" altLang="en-US" sz="4800" dirty="0" smtClean="0">
                <a:solidFill>
                  <a:schemeClr val="bg1"/>
                </a:solidFill>
                <a:latin typeface="メイリオ" panose="020B0604030504040204" pitchFamily="50" charset="-128"/>
                <a:ea typeface="メイリオ" panose="020B0604030504040204" pitchFamily="50" charset="-128"/>
              </a:rPr>
              <a:t>       自己紹介　</a:t>
            </a:r>
            <a:r>
              <a:rPr lang="en-US" altLang="ja-JP" sz="4800" dirty="0" smtClean="0">
                <a:solidFill>
                  <a:schemeClr val="bg1"/>
                </a:solidFill>
                <a:latin typeface="メイリオ" panose="020B0604030504040204" pitchFamily="50" charset="-128"/>
                <a:ea typeface="メイリオ" panose="020B0604030504040204" pitchFamily="50" charset="-128"/>
              </a:rPr>
              <a:t>(10</a:t>
            </a:r>
            <a:r>
              <a:rPr lang="ja-JP" altLang="en-US" sz="4800" dirty="0" smtClean="0">
                <a:solidFill>
                  <a:schemeClr val="bg1"/>
                </a:solidFill>
                <a:latin typeface="メイリオ" panose="020B0604030504040204" pitchFamily="50" charset="-128"/>
                <a:ea typeface="メイリオ" panose="020B0604030504040204" pitchFamily="50" charset="-128"/>
              </a:rPr>
              <a:t>分）</a:t>
            </a:r>
            <a:endParaRPr lang="ja-JP" altLang="en-US" sz="4800" dirty="0">
              <a:solidFill>
                <a:schemeClr val="bg1"/>
              </a:solidFill>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37249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a:t>
            </a:r>
            <a:r>
              <a:rPr lang="ja-JP" altLang="en-US" sz="3200" dirty="0" smtClean="0">
                <a:latin typeface="メイリオ" panose="020B0604030504040204" pitchFamily="50" charset="-128"/>
                <a:ea typeface="メイリオ" panose="020B0604030504040204" pitchFamily="50" charset="-128"/>
              </a:rPr>
              <a:t>実施　５</a:t>
            </a:r>
            <a:endParaRPr lang="ja-JP" altLang="en-US" sz="32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最終的に指導者がいなくても、利用者自身が課題を解決できるように段階的なセルフマネ－ジメント支援（最初は支援者がサポートし、最終的に自分で必要な手段・行動を行えるようにする）を行っている</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722253"/>
            <a:ext cx="2210586" cy="938719"/>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81567" y="5666245"/>
            <a:ext cx="2262433" cy="9947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64234" y="5795341"/>
            <a:ext cx="5821052"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ＭＷＳにおける段階（レベル）は、利用者の成功体験の積み重ねにも役立てることが出来る。</a:t>
            </a:r>
            <a:endParaRPr lang="ja-JP" altLang="en-US"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564234" y="861422"/>
            <a:ext cx="5844331" cy="830997"/>
          </a:xfrm>
          <a:prstGeom prst="rect">
            <a:avLst/>
          </a:prstGeom>
          <a:solidFill>
            <a:schemeClr val="bg1"/>
          </a:solid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成功</a:t>
            </a:r>
            <a:r>
              <a:rPr lang="ja-JP" altLang="en-US" sz="2400" dirty="0">
                <a:latin typeface="メイリオ" panose="020B0604030504040204" pitchFamily="50" charset="-128"/>
                <a:ea typeface="メイリオ" panose="020B0604030504040204" pitchFamily="50" charset="-128"/>
              </a:rPr>
              <a:t>体験</a:t>
            </a:r>
            <a:r>
              <a:rPr lang="ja-JP" altLang="en-US" sz="2400" dirty="0" smtClean="0">
                <a:latin typeface="メイリオ" panose="020B0604030504040204" pitchFamily="50" charset="-128"/>
                <a:ea typeface="メイリオ" panose="020B0604030504040204" pitchFamily="50" charset="-128"/>
              </a:rPr>
              <a:t>を</a:t>
            </a:r>
            <a:r>
              <a:rPr lang="ja-JP" altLang="en-US" sz="2400" dirty="0">
                <a:latin typeface="メイリオ" panose="020B0604030504040204" pitchFamily="50" charset="-128"/>
                <a:ea typeface="メイリオ" panose="020B0604030504040204" pitchFamily="50" charset="-128"/>
              </a:rPr>
              <a:t>積み重</a:t>
            </a:r>
            <a:r>
              <a:rPr lang="ja-JP" altLang="en-US" sz="2400" dirty="0" smtClean="0">
                <a:latin typeface="メイリオ" panose="020B0604030504040204" pitchFamily="50" charset="-128"/>
                <a:ea typeface="メイリオ" panose="020B0604030504040204" pitchFamily="50" charset="-128"/>
              </a:rPr>
              <a:t>ねていると実感できるよう支援する</a:t>
            </a:r>
            <a:endParaRPr lang="en-US" altLang="ja-JP" sz="2400" dirty="0" smtClean="0">
              <a:latin typeface="メイリオ" panose="020B0604030504040204" pitchFamily="50" charset="-128"/>
              <a:ea typeface="メイリオ" panose="020B0604030504040204" pitchFamily="50" charset="-128"/>
            </a:endParaRPr>
          </a:p>
        </p:txBody>
      </p:sp>
      <p:grpSp>
        <p:nvGrpSpPr>
          <p:cNvPr id="12" name="グループ化 11"/>
          <p:cNvGrpSpPr/>
          <p:nvPr/>
        </p:nvGrpSpPr>
        <p:grpSpPr>
          <a:xfrm>
            <a:off x="6595301" y="1171396"/>
            <a:ext cx="266956" cy="5229404"/>
            <a:chOff x="6639342" y="1609977"/>
            <a:chExt cx="266956" cy="5229404"/>
          </a:xfrm>
        </p:grpSpPr>
        <p:sp>
          <p:nvSpPr>
            <p:cNvPr id="15" name="円/楕円 14"/>
            <p:cNvSpPr/>
            <p:nvPr/>
          </p:nvSpPr>
          <p:spPr>
            <a:xfrm>
              <a:off x="6646930" y="40054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6" name="円/楕円 15"/>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7" name="円/楕円 16"/>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8" name="円/楕円 17"/>
            <p:cNvSpPr/>
            <p:nvPr/>
          </p:nvSpPr>
          <p:spPr>
            <a:xfrm>
              <a:off x="6639343" y="5348608"/>
              <a:ext cx="250397" cy="28395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9" name="円/楕円 18"/>
            <p:cNvSpPr/>
            <p:nvPr/>
          </p:nvSpPr>
          <p:spPr>
            <a:xfrm>
              <a:off x="6650020" y="6526176"/>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pic>
        <p:nvPicPr>
          <p:cNvPr id="9" name="図 8"/>
          <p:cNvPicPr>
            <a:picLocks noChangeAspect="1"/>
          </p:cNvPicPr>
          <p:nvPr/>
        </p:nvPicPr>
        <p:blipFill>
          <a:blip r:embed="rId3"/>
          <a:stretch>
            <a:fillRect/>
          </a:stretch>
        </p:blipFill>
        <p:spPr>
          <a:xfrm>
            <a:off x="492637" y="1580622"/>
            <a:ext cx="6086475" cy="219075"/>
          </a:xfrm>
          <a:prstGeom prst="rect">
            <a:avLst/>
          </a:prstGeom>
        </p:spPr>
      </p:pic>
      <p:pic>
        <p:nvPicPr>
          <p:cNvPr id="21" name="図 20"/>
          <p:cNvPicPr>
            <a:picLocks noChangeAspect="1"/>
          </p:cNvPicPr>
          <p:nvPr/>
        </p:nvPicPr>
        <p:blipFill>
          <a:blip r:embed="rId4"/>
          <a:stretch>
            <a:fillRect/>
          </a:stretch>
        </p:blipFill>
        <p:spPr>
          <a:xfrm>
            <a:off x="452124" y="2658751"/>
            <a:ext cx="6058784" cy="2986115"/>
          </a:xfrm>
          <a:prstGeom prst="rect">
            <a:avLst/>
          </a:prstGeom>
        </p:spPr>
      </p:pic>
      <p:sp>
        <p:nvSpPr>
          <p:cNvPr id="22" name="テキスト ボックス 21"/>
          <p:cNvSpPr txBox="1"/>
          <p:nvPr/>
        </p:nvSpPr>
        <p:spPr>
          <a:xfrm>
            <a:off x="540955" y="1950727"/>
            <a:ext cx="5844331" cy="707886"/>
          </a:xfrm>
          <a:prstGeom prst="rect">
            <a:avLst/>
          </a:prstGeom>
          <a:solidFill>
            <a:schemeClr val="bg1"/>
          </a:solid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rPr>
              <a:t>スモールステップの目標設定により、成功体験を</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積み重</a:t>
            </a:r>
            <a:r>
              <a:rPr lang="ja-JP" altLang="en-US" sz="2000" dirty="0" smtClean="0">
                <a:latin typeface="メイリオ" panose="020B0604030504040204" pitchFamily="50" charset="-128"/>
                <a:ea typeface="メイリオ" panose="020B0604030504040204" pitchFamily="50" charset="-128"/>
              </a:rPr>
              <a:t>ねることができる。</a:t>
            </a:r>
            <a:endParaRPr lang="en-US" altLang="ja-JP" sz="2000" dirty="0" smtClean="0">
              <a:latin typeface="メイリオ" panose="020B0604030504040204" pitchFamily="50" charset="-128"/>
              <a:ea typeface="メイリオ" panose="020B0604030504040204" pitchFamily="50" charset="-128"/>
            </a:endParaRPr>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595226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a:t>
            </a:r>
            <a:r>
              <a:rPr lang="ja-JP" altLang="en-US" sz="3200" dirty="0" smtClean="0">
                <a:latin typeface="メイリオ" panose="020B0604030504040204" pitchFamily="50" charset="-128"/>
                <a:ea typeface="メイリオ" panose="020B0604030504040204" pitchFamily="50" charset="-128"/>
              </a:rPr>
              <a:t>実施　５</a:t>
            </a:r>
            <a:endParaRPr lang="ja-JP" altLang="en-US" sz="32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最終的に指導者がいなくても、利用者自身が課題を解決できるように段階的なセルフマネ－ジメント支援（最初は支援者がサポートし、最終的に自分で必要な手段・行動を行えるようにする）を行っている</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722253"/>
            <a:ext cx="2210586" cy="938719"/>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81567" y="5666245"/>
            <a:ext cx="2262433" cy="9947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840"/>
            <a:ext cx="6733093" cy="5872898"/>
          </a:xfrm>
          <a:prstGeom prst="rect">
            <a:avLst/>
          </a:prstGeom>
        </p:spPr>
      </p:pic>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19" name="テキスト ボックス 18"/>
          <p:cNvSpPr txBox="1"/>
          <p:nvPr/>
        </p:nvSpPr>
        <p:spPr>
          <a:xfrm>
            <a:off x="705621" y="832140"/>
            <a:ext cx="5844331" cy="830997"/>
          </a:xfrm>
          <a:prstGeom prst="rect">
            <a:avLst/>
          </a:prstGeom>
          <a:solidFill>
            <a:schemeClr val="bg1"/>
          </a:solid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乗り越えられるという実感を持てるよう支援する</a:t>
            </a:r>
            <a:endParaRPr lang="en-US" altLang="ja-JP" sz="2400" dirty="0" smtClean="0">
              <a:latin typeface="メイリオ" panose="020B0604030504040204" pitchFamily="50" charset="-128"/>
              <a:ea typeface="メイリオ" panose="020B0604030504040204" pitchFamily="50" charset="-128"/>
            </a:endParaRPr>
          </a:p>
        </p:txBody>
      </p:sp>
      <p:sp>
        <p:nvSpPr>
          <p:cNvPr id="20" name="正方形/長方形 19"/>
          <p:cNvSpPr/>
          <p:nvPr/>
        </p:nvSpPr>
        <p:spPr>
          <a:xfrm>
            <a:off x="3366546" y="4963690"/>
            <a:ext cx="2989028" cy="954107"/>
          </a:xfrm>
          <a:prstGeom prst="rect">
            <a:avLst/>
          </a:prstGeom>
          <a:solidFill>
            <a:schemeClr val="bg1"/>
          </a:solidFill>
        </p:spPr>
        <p:txBody>
          <a:bodyPr wrap="square">
            <a:spAutoFit/>
          </a:bodyPr>
          <a:lstStyle/>
          <a:p>
            <a:r>
              <a:rPr lang="ja-JP" altLang="en-US" sz="14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障害のある自分の存在を受け入</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れる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marL="274638" indent="-274638"/>
            <a:r>
              <a:rPr lang="ja-JP" altLang="en-US" sz="14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･自分</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自身の障害</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を乗り越えられると感じる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81018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メイリオ" panose="020B0604030504040204" pitchFamily="50" charset="-128"/>
                <a:ea typeface="メイリオ" panose="020B0604030504040204" pitchFamily="50" charset="-128"/>
              </a:rPr>
              <a:t>段階的なトレーニングの</a:t>
            </a:r>
            <a:r>
              <a:rPr lang="ja-JP" altLang="en-US" sz="3200" dirty="0" smtClean="0">
                <a:latin typeface="メイリオ" panose="020B0604030504040204" pitchFamily="50" charset="-128"/>
                <a:ea typeface="メイリオ" panose="020B0604030504040204" pitchFamily="50" charset="-128"/>
              </a:rPr>
              <a:t>実施　５</a:t>
            </a:r>
            <a:endParaRPr lang="ja-JP" altLang="en-US" sz="32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36395" y="969405"/>
            <a:ext cx="2056290" cy="600164"/>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作業場面でシングルケースデザインを取り入れている（評価→訓練→再評価）</a:t>
            </a:r>
          </a:p>
        </p:txBody>
      </p:sp>
      <p:sp>
        <p:nvSpPr>
          <p:cNvPr id="4" name="正方形/長方形 3"/>
          <p:cNvSpPr/>
          <p:nvPr/>
        </p:nvSpPr>
        <p:spPr>
          <a:xfrm>
            <a:off x="6933414" y="1877487"/>
            <a:ext cx="2210586" cy="954107"/>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利用者が必要なスキルを獲得できるよう、最初は簡単な職務で個別な作業環境から、段階的に実際の職場に近い設定の環境に移行させている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5" name="正方形/長方形 4"/>
          <p:cNvSpPr/>
          <p:nvPr/>
        </p:nvSpPr>
        <p:spPr>
          <a:xfrm>
            <a:off x="6933414" y="3010848"/>
            <a:ext cx="2229439" cy="1277273"/>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最終的に指導者がいなくても、利用者自身が課題を解決できるように段階的なセルフマネ－ジメント支援（最初は支援者がサポートし、最終的に自分で必要な手段・行動を行えるようにする）を行っている</a:t>
            </a:r>
          </a:p>
        </p:txBody>
      </p:sp>
      <p:sp>
        <p:nvSpPr>
          <p:cNvPr id="6" name="正方形/長方形 5"/>
          <p:cNvSpPr/>
          <p:nvPr/>
        </p:nvSpPr>
        <p:spPr>
          <a:xfrm>
            <a:off x="6933414" y="4703577"/>
            <a:ext cx="2154025" cy="769441"/>
          </a:xfrm>
          <a:prstGeom prst="rect">
            <a:avLst/>
          </a:prstGeom>
        </p:spPr>
        <p:txBody>
          <a:bodyPr wrap="square">
            <a:spAutoFit/>
          </a:bodyPr>
          <a:lstStyle/>
          <a:p>
            <a:r>
              <a:rPr lang="ja-JP" altLang="en-US" sz="1100" dirty="0">
                <a:solidFill>
                  <a:schemeClr val="bg1">
                    <a:lumMod val="50000"/>
                  </a:schemeClr>
                </a:solidFill>
                <a:latin typeface="メイリオ" panose="020B0604030504040204" pitchFamily="50" charset="-128"/>
                <a:ea typeface="メイリオ" panose="020B0604030504040204" pitchFamily="50" charset="-128"/>
              </a:rPr>
              <a:t>次の目標に意欲的に取り組めるように、段階的な目標の設定や支援計画の検討を、利用者と共同で行っている</a:t>
            </a:r>
          </a:p>
        </p:txBody>
      </p:sp>
      <p:sp>
        <p:nvSpPr>
          <p:cNvPr id="7" name="正方形/長方形 6"/>
          <p:cNvSpPr/>
          <p:nvPr/>
        </p:nvSpPr>
        <p:spPr>
          <a:xfrm>
            <a:off x="6905133" y="5722253"/>
            <a:ext cx="2210586" cy="938719"/>
          </a:xfrm>
          <a:prstGeom prst="rect">
            <a:avLst/>
          </a:prstGeom>
        </p:spPr>
        <p:txBody>
          <a:bodyPr wrap="square">
            <a:spAutoFit/>
          </a:bodyPr>
          <a:lstStyle/>
          <a:p>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利用者の作業特性の理解や、補完方法の段階的学習により、利用者が獲得感や成功体験を積み重ねていると実感できる支援を行っている。</a:t>
            </a:r>
          </a:p>
        </p:txBody>
      </p:sp>
      <p:sp>
        <p:nvSpPr>
          <p:cNvPr id="10" name="角丸四角形 9"/>
          <p:cNvSpPr/>
          <p:nvPr/>
        </p:nvSpPr>
        <p:spPr>
          <a:xfrm>
            <a:off x="6881567" y="5666245"/>
            <a:ext cx="2262433" cy="9947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40207" y="969405"/>
            <a:ext cx="5844331" cy="830997"/>
          </a:xfrm>
          <a:prstGeom prst="rect">
            <a:avLst/>
          </a:prstGeom>
          <a:solidFill>
            <a:schemeClr val="bg1"/>
          </a:solid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不安感を獲得感や肯定感に変えるように</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支援する</a:t>
            </a:r>
            <a:endParaRPr lang="en-US" altLang="ja-JP" sz="2400" dirty="0" smtClean="0">
              <a:latin typeface="メイリオ" panose="020B0604030504040204" pitchFamily="50" charset="-128"/>
              <a:ea typeface="メイリオ" panose="020B0604030504040204" pitchFamily="50" charset="-128"/>
            </a:endParaRPr>
          </a:p>
        </p:txBody>
      </p:sp>
      <p:pic>
        <p:nvPicPr>
          <p:cNvPr id="20" name="図 19"/>
          <p:cNvPicPr>
            <a:picLocks noChangeAspect="1"/>
          </p:cNvPicPr>
          <p:nvPr/>
        </p:nvPicPr>
        <p:blipFill>
          <a:blip r:embed="rId3"/>
          <a:stretch>
            <a:fillRect/>
          </a:stretch>
        </p:blipFill>
        <p:spPr>
          <a:xfrm>
            <a:off x="171154" y="1683082"/>
            <a:ext cx="6424147" cy="231229"/>
          </a:xfrm>
          <a:prstGeom prst="rect">
            <a:avLst/>
          </a:prstGeom>
        </p:spPr>
      </p:pic>
      <p:sp>
        <p:nvSpPr>
          <p:cNvPr id="24" name="正方形/長方形 23"/>
          <p:cNvSpPr/>
          <p:nvPr/>
        </p:nvSpPr>
        <p:spPr>
          <a:xfrm>
            <a:off x="279699" y="2058526"/>
            <a:ext cx="6165349" cy="834141"/>
          </a:xfrm>
          <a:prstGeom prst="rect">
            <a:avLst/>
          </a:prstGeom>
          <a:solidFill>
            <a:srgbClr val="F6E5C4"/>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6595301" y="1171396"/>
            <a:ext cx="266956" cy="5229404"/>
            <a:chOff x="6639342" y="1609977"/>
            <a:chExt cx="266956" cy="5229404"/>
          </a:xfrm>
        </p:grpSpPr>
        <p:sp>
          <p:nvSpPr>
            <p:cNvPr id="12" name="円/楕円 11"/>
            <p:cNvSpPr/>
            <p:nvPr/>
          </p:nvSpPr>
          <p:spPr>
            <a:xfrm>
              <a:off x="6646930" y="400540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5" name="円/楕円 14"/>
            <p:cNvSpPr/>
            <p:nvPr/>
          </p:nvSpPr>
          <p:spPr>
            <a:xfrm>
              <a:off x="6639342" y="1609977"/>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16" name="円/楕円 15"/>
            <p:cNvSpPr/>
            <p:nvPr/>
          </p:nvSpPr>
          <p:spPr>
            <a:xfrm>
              <a:off x="6655901" y="294616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17" name="円/楕円 16"/>
            <p:cNvSpPr/>
            <p:nvPr/>
          </p:nvSpPr>
          <p:spPr>
            <a:xfrm>
              <a:off x="6639343" y="5348608"/>
              <a:ext cx="250397" cy="28395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18" name="円/楕円 17"/>
            <p:cNvSpPr/>
            <p:nvPr/>
          </p:nvSpPr>
          <p:spPr>
            <a:xfrm>
              <a:off x="6650020" y="6526176"/>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5" name="テキスト ボックス 24"/>
          <p:cNvSpPr txBox="1"/>
          <p:nvPr/>
        </p:nvSpPr>
        <p:spPr>
          <a:xfrm>
            <a:off x="244279" y="2198600"/>
            <a:ext cx="6165349" cy="738664"/>
          </a:xfrm>
          <a:prstGeom prst="rect">
            <a:avLst/>
          </a:prstGeom>
          <a:noFill/>
          <a:ln>
            <a:noFill/>
          </a:ln>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rPr>
              <a:t>対象者が抱きがちな喪失感・不安感を段階的に変化する環境の中で適切な方法を着実に身につけていけるという</a:t>
            </a:r>
            <a:r>
              <a:rPr kumimoji="1" lang="ja-JP" altLang="en-US" sz="1400" b="1" u="sng" dirty="0" smtClean="0">
                <a:solidFill>
                  <a:srgbClr val="0070C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獲得感に変えていく</a:t>
            </a:r>
            <a:r>
              <a:rPr kumimoji="1" lang="ja-JP" altLang="en-US" sz="1400" dirty="0" smtClean="0">
                <a:latin typeface="メイリオ" panose="020B0604030504040204" pitchFamily="50" charset="-128"/>
                <a:ea typeface="メイリオ" panose="020B0604030504040204" pitchFamily="50" charset="-128"/>
              </a:rPr>
              <a:t>ように促していくことが重要である。</a:t>
            </a:r>
            <a:endParaRPr kumimoji="1" lang="ja-JP" altLang="en-US" sz="1400" dirty="0">
              <a:latin typeface="メイリオ" panose="020B0604030504040204" pitchFamily="50" charset="-128"/>
              <a:ea typeface="メイリオ" panose="020B0604030504040204" pitchFamily="50" charset="-128"/>
            </a:endParaRPr>
          </a:p>
        </p:txBody>
      </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42</a:t>
            </a:r>
            <a:endParaRPr lang="ja-JP" altLang="en-US" dirty="0">
              <a:solidFill>
                <a:schemeClr val="tx1"/>
              </a:solidFill>
              <a:latin typeface="Segoe UI Semibold" panose="020B0702040204020203" pitchFamily="34" charset="0"/>
              <a:cs typeface="Segoe UI Semibold" panose="020B0702040204020203" pitchFamily="34" charset="0"/>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80" y="3176956"/>
            <a:ext cx="6356235" cy="3276122"/>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r="12792"/>
          <a:stretch/>
        </p:blipFill>
        <p:spPr>
          <a:xfrm>
            <a:off x="4480171" y="3387831"/>
            <a:ext cx="605636" cy="433138"/>
          </a:xfrm>
          <a:prstGeom prst="rect">
            <a:avLst/>
          </a:prstGeom>
        </p:spPr>
      </p:pic>
    </p:spTree>
    <p:extLst>
      <p:ext uri="{BB962C8B-B14F-4D97-AF65-F5344CB8AC3E}">
        <p14:creationId xmlns:p14="http://schemas.microsoft.com/office/powerpoint/2010/main" val="29573748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正方形/長方形 1"/>
          <p:cNvSpPr/>
          <p:nvPr/>
        </p:nvSpPr>
        <p:spPr bwMode="white">
          <a:xfrm>
            <a:off x="730651" y="2767280"/>
            <a:ext cx="7475456" cy="1323439"/>
          </a:xfrm>
          <a:prstGeom prst="rect">
            <a:avLst/>
          </a:prstGeom>
        </p:spPr>
        <p:txBody>
          <a:bodyPr wrap="square">
            <a:spAutoFit/>
          </a:bodyPr>
          <a:lstStyle/>
          <a:p>
            <a:r>
              <a:rPr lang="ja-JP" altLang="en-US"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段階的に補完手段・補完行動等の</a:t>
            </a:r>
            <a:r>
              <a:rPr lang="ja-JP" altLang="en-US" sz="4000" b="1" dirty="0" smtClean="0">
                <a:solidFill>
                  <a:srgbClr val="F6947C"/>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適切な行動を形成</a:t>
            </a:r>
            <a:r>
              <a:rPr lang="ja-JP" altLang="en-US"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a:t>
            </a:r>
          </a:p>
        </p:txBody>
      </p:sp>
      <p:sp>
        <p:nvSpPr>
          <p:cNvPr id="4" name="テキスト ボックス 3"/>
          <p:cNvSpPr txBox="1"/>
          <p:nvPr/>
        </p:nvSpPr>
        <p:spPr bwMode="white">
          <a:xfrm>
            <a:off x="730651" y="1566951"/>
            <a:ext cx="740229" cy="1200329"/>
          </a:xfrm>
          <a:prstGeom prst="rect">
            <a:avLst/>
          </a:prstGeom>
          <a:noFill/>
        </p:spPr>
        <p:txBody>
          <a:bodyPr wrap="square" rtlCol="0">
            <a:spAutoFit/>
          </a:bodyPr>
          <a:lstStyle/>
          <a:p>
            <a:r>
              <a:rPr lang="ja-JP" altLang="en-US" sz="7200" b="1" dirty="0" smtClean="0">
                <a:solidFill>
                  <a:srgbClr val="E73A37"/>
                </a:solidFill>
                <a:effectLst>
                  <a:outerShdw blurRad="38100" dist="38100" dir="2700000" algn="tl">
                    <a:srgbClr val="000000">
                      <a:alpha val="43137"/>
                    </a:srgbClr>
                  </a:outerShdw>
                </a:effectLst>
              </a:rPr>
              <a:t>３</a:t>
            </a:r>
            <a:endParaRPr kumimoji="1" lang="ja-JP" altLang="en-US" sz="7200" b="1" dirty="0">
              <a:solidFill>
                <a:srgbClr val="E73A37"/>
              </a:solidFill>
              <a:effectLst>
                <a:outerShdw blurRad="38100" dist="38100" dir="2700000" algn="tl">
                  <a:srgbClr val="000000">
                    <a:alpha val="43137"/>
                  </a:srgbClr>
                </a:outerShdw>
              </a:effectLst>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625965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41547" y="910888"/>
            <a:ext cx="6136849"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補完方法（補完</a:t>
            </a:r>
            <a:r>
              <a:rPr lang="ja-JP" altLang="en-US" sz="2400" dirty="0">
                <a:latin typeface="メイリオ" panose="020B0604030504040204" pitchFamily="50" charset="-128"/>
                <a:ea typeface="メイリオ" panose="020B0604030504040204" pitchFamily="50" charset="-128"/>
              </a:rPr>
              <a:t>手段・補完行動</a:t>
            </a:r>
            <a:r>
              <a:rPr lang="ja-JP" altLang="en-US" sz="2400" dirty="0" smtClean="0">
                <a:latin typeface="メイリオ" panose="020B0604030504040204" pitchFamily="50" charset="-128"/>
                <a:ea typeface="メイリオ" panose="020B0604030504040204" pitchFamily="50" charset="-128"/>
              </a:rPr>
              <a:t>等）の</a:t>
            </a:r>
            <a:r>
              <a:rPr lang="ja-JP" altLang="en-US" sz="2400" dirty="0">
                <a:latin typeface="メイリオ" panose="020B0604030504040204" pitchFamily="50" charset="-128"/>
                <a:ea typeface="メイリオ" panose="020B0604030504040204" pitchFamily="50" charset="-128"/>
              </a:rPr>
              <a:t>適切な行動を形成</a:t>
            </a:r>
            <a:r>
              <a:rPr lang="ja-JP" altLang="en-US" sz="2400" dirty="0" smtClean="0">
                <a:latin typeface="メイリオ" panose="020B0604030504040204" pitchFamily="50" charset="-128"/>
                <a:ea typeface="メイリオ" panose="020B0604030504040204" pitchFamily="50" charset="-128"/>
              </a:rPr>
              <a:t>するために</a:t>
            </a:r>
            <a:endParaRPr lang="ja-JP" altLang="en-US" sz="2400" dirty="0"/>
          </a:p>
        </p:txBody>
      </p:sp>
      <p:sp>
        <p:nvSpPr>
          <p:cNvPr id="22" name="テキスト ボックス 21"/>
          <p:cNvSpPr txBox="1"/>
          <p:nvPr/>
        </p:nvSpPr>
        <p:spPr>
          <a:xfrm>
            <a:off x="303427" y="2338425"/>
            <a:ext cx="6107386"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ＭＷＳの補完方法は、「行動」、「ツール」、「周囲の手助け」に分かれており、利用者に応じた方法を検討</a:t>
            </a:r>
            <a:r>
              <a:rPr lang="ja-JP" altLang="en-US" dirty="0" smtClean="0">
                <a:latin typeface="メイリオ" panose="020B0604030504040204" pitchFamily="50" charset="-128"/>
                <a:ea typeface="メイリオ" panose="020B0604030504040204" pitchFamily="50" charset="-128"/>
              </a:rPr>
              <a:t>す</a:t>
            </a:r>
            <a:r>
              <a:rPr lang="ja-JP" altLang="en-US" dirty="0">
                <a:latin typeface="メイリオ" panose="020B0604030504040204" pitchFamily="50" charset="-128"/>
                <a:ea typeface="メイリオ" panose="020B0604030504040204" pitchFamily="50" charset="-128"/>
              </a:rPr>
              <a:t>る</a:t>
            </a:r>
            <a:r>
              <a:rPr kumimoji="1"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303427" y="3601620"/>
            <a:ext cx="6107386" cy="646331"/>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補完方法導入のタイミングを行動</a:t>
            </a:r>
            <a:r>
              <a:rPr lang="ja-JP" altLang="en-US" dirty="0">
                <a:latin typeface="メイリオ" panose="020B0604030504040204" pitchFamily="50" charset="-128"/>
                <a:ea typeface="メイリオ" panose="020B0604030504040204" pitchFamily="50" charset="-128"/>
              </a:rPr>
              <a:t>の前・途中・</a:t>
            </a:r>
            <a:r>
              <a:rPr lang="ja-JP" altLang="en-US" dirty="0" smtClean="0">
                <a:latin typeface="メイリオ" panose="020B0604030504040204" pitchFamily="50" charset="-128"/>
                <a:ea typeface="メイリオ" panose="020B0604030504040204" pitchFamily="50" charset="-128"/>
              </a:rPr>
              <a:t>後に分けて、適切なタイミングを検討する。</a:t>
            </a:r>
            <a:endParaRPr kumimoji="1" lang="ja-JP" altLang="en-US"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303427" y="6139603"/>
            <a:ext cx="6107386" cy="646331"/>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利用者が</a:t>
            </a:r>
            <a:r>
              <a:rPr lang="ja-JP" altLang="en-US" b="1" u="sng" dirty="0" smtClean="0">
                <a:solidFill>
                  <a:srgbClr val="FF0000"/>
                </a:solidFill>
                <a:latin typeface="メイリオ" panose="020B0604030504040204" pitchFamily="50" charset="-128"/>
                <a:ea typeface="メイリオ" panose="020B0604030504040204" pitchFamily="50" charset="-128"/>
              </a:rPr>
              <a:t>補完方法は「役立った」と思える支援が重要</a:t>
            </a:r>
            <a:r>
              <a:rPr lang="ja-JP" altLang="en-US" dirty="0" smtClean="0">
                <a:latin typeface="メイリオ" panose="020B0604030504040204" pitchFamily="50" charset="-128"/>
                <a:ea typeface="メイリオ" panose="020B0604030504040204" pitchFamily="50" charset="-128"/>
              </a:rPr>
              <a:t>である。</a:t>
            </a:r>
            <a:endParaRPr kumimoji="1" lang="ja-JP" altLang="en-US" dirty="0">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303427" y="4642315"/>
            <a:ext cx="6107386"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補完方法は職場でも活用できる方法を検討する。</a:t>
            </a:r>
            <a:endParaRPr kumimoji="1" lang="ja-JP" altLang="en-US" dirty="0">
              <a:latin typeface="メイリオ" panose="020B0604030504040204" pitchFamily="50" charset="-128"/>
              <a:ea typeface="メイリオ" panose="020B0604030504040204" pitchFamily="50" charset="-128"/>
            </a:endParaRPr>
          </a:p>
        </p:txBody>
      </p:sp>
      <p:grpSp>
        <p:nvGrpSpPr>
          <p:cNvPr id="4" name="グループ化 3"/>
          <p:cNvGrpSpPr/>
          <p:nvPr/>
        </p:nvGrpSpPr>
        <p:grpSpPr>
          <a:xfrm>
            <a:off x="6595301" y="23412"/>
            <a:ext cx="2501550" cy="6858000"/>
            <a:chOff x="6595301" y="23412"/>
            <a:chExt cx="2501550" cy="6858000"/>
          </a:xfrm>
        </p:grpSpPr>
        <p:sp>
          <p:nvSpPr>
            <p:cNvPr id="18" name="正方形/長方形 17"/>
            <p:cNvSpPr/>
            <p:nvPr/>
          </p:nvSpPr>
          <p:spPr>
            <a:xfrm>
              <a:off x="6667091" y="23412"/>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911023" y="882382"/>
              <a:ext cx="2031476"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具体的な物品を用いて作業の正確性を補う「補完手段」（</a:t>
              </a:r>
              <a:r>
                <a:rPr lang="ja-JP" altLang="en-US" sz="1100" dirty="0">
                  <a:solidFill>
                    <a:srgbClr val="FF0000"/>
                  </a:solidFill>
                  <a:latin typeface="メイリオ" panose="020B0604030504040204" pitchFamily="50" charset="-128"/>
                  <a:ea typeface="メイリオ" panose="020B0604030504040204" pitchFamily="50" charset="-128"/>
                </a:rPr>
                <a:t>手順書、ポストイット、セルフチェックシート</a:t>
              </a:r>
              <a:r>
                <a:rPr lang="ja-JP" altLang="en-US" sz="1100" dirty="0">
                  <a:latin typeface="メイリオ" panose="020B0604030504040204" pitchFamily="50" charset="-128"/>
                  <a:ea typeface="メイリオ" panose="020B0604030504040204" pitchFamily="50" charset="-128"/>
                </a:rPr>
                <a:t>等）の獲得のための支援を行って</a:t>
              </a:r>
              <a:r>
                <a:rPr lang="ja-JP" altLang="en-US" sz="1100" dirty="0" smtClean="0">
                  <a:latin typeface="メイリオ" panose="020B0604030504040204" pitchFamily="50" charset="-128"/>
                  <a:ea typeface="メイリオ" panose="020B0604030504040204" pitchFamily="50" charset="-128"/>
                </a:rPr>
                <a:t>いる</a:t>
              </a:r>
              <a:r>
                <a:rPr lang="ja-JP" altLang="en-US" sz="1100" dirty="0" smtClean="0">
                  <a:solidFill>
                    <a:srgbClr val="0070C0"/>
                  </a:solidFill>
                  <a:latin typeface="メイリオ" panose="020B0604030504040204" pitchFamily="50" charset="-128"/>
                  <a:ea typeface="メイリオ" panose="020B0604030504040204" pitchFamily="50" charset="-128"/>
                </a:rPr>
                <a:t>。</a:t>
              </a:r>
              <a:endParaRPr lang="ja-JP" altLang="en-US" sz="1100" dirty="0">
                <a:solidFill>
                  <a:srgbClr val="0070C0"/>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6873315" y="2245168"/>
              <a:ext cx="2106891"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a:t>
              </a:r>
              <a:r>
                <a:rPr lang="ja-JP" altLang="en-US" sz="1100" dirty="0" smtClean="0">
                  <a:latin typeface="メイリオ" panose="020B0604030504040204" pitchFamily="50" charset="-128"/>
                  <a:ea typeface="メイリオ" panose="020B0604030504040204" pitchFamily="50" charset="-128"/>
                </a:rPr>
                <a:t>自身</a:t>
              </a:r>
              <a:r>
                <a:rPr lang="ja-JP" altLang="en-US" sz="1100" dirty="0">
                  <a:latin typeface="メイリオ" panose="020B0604030504040204" pitchFamily="50" charset="-128"/>
                  <a:ea typeface="メイリオ" panose="020B0604030504040204" pitchFamily="50" charset="-128"/>
                </a:rPr>
                <a:t>の行動によって作業の正確性を補う「補完行動」（</a:t>
              </a:r>
              <a:r>
                <a:rPr lang="ja-JP" altLang="en-US" sz="1100" dirty="0">
                  <a:solidFill>
                    <a:srgbClr val="FF0000"/>
                  </a:solidFill>
                  <a:latin typeface="メイリオ" panose="020B0604030504040204" pitchFamily="50" charset="-128"/>
                  <a:ea typeface="メイリオ" panose="020B0604030504040204" pitchFamily="50" charset="-128"/>
                </a:rPr>
                <a:t>指差し確認・読み上げ・レ点チェック</a:t>
              </a:r>
              <a:r>
                <a:rPr lang="ja-JP" altLang="en-US" sz="1100" dirty="0">
                  <a:latin typeface="メイリオ" panose="020B0604030504040204" pitchFamily="50" charset="-128"/>
                  <a:ea typeface="メイリオ" panose="020B0604030504040204" pitchFamily="50" charset="-128"/>
                </a:rPr>
                <a:t>等）の獲得に向けた支援を行っている。</a:t>
              </a:r>
            </a:p>
          </p:txBody>
        </p:sp>
        <p:sp>
          <p:nvSpPr>
            <p:cNvPr id="10" name="正方形/長方形 9"/>
            <p:cNvSpPr/>
            <p:nvPr/>
          </p:nvSpPr>
          <p:spPr>
            <a:xfrm>
              <a:off x="6835608" y="3452412"/>
              <a:ext cx="2106891"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補完手段・行動を定着させるために、必要に応じて、フィードバック等の</a:t>
              </a:r>
              <a:r>
                <a:rPr lang="ja-JP" altLang="en-US" sz="1100" dirty="0">
                  <a:solidFill>
                    <a:srgbClr val="FF0000"/>
                  </a:solidFill>
                  <a:latin typeface="メイリオ" panose="020B0604030504040204" pitchFamily="50" charset="-128"/>
                  <a:ea typeface="メイリオ" panose="020B0604030504040204" pitchFamily="50" charset="-128"/>
                </a:rPr>
                <a:t>周囲からの手助け</a:t>
              </a:r>
              <a:r>
                <a:rPr lang="ja-JP" altLang="en-US" sz="1100" dirty="0">
                  <a:latin typeface="メイリオ" panose="020B0604030504040204" pitchFamily="50" charset="-128"/>
                  <a:ea typeface="メイリオ" panose="020B0604030504040204" pitchFamily="50" charset="-128"/>
                </a:rPr>
                <a:t>や役割分担による補完方法の検討を行っている。</a:t>
              </a:r>
            </a:p>
          </p:txBody>
        </p:sp>
        <p:sp>
          <p:nvSpPr>
            <p:cNvPr id="11" name="正方形/長方形 10"/>
            <p:cNvSpPr/>
            <p:nvPr/>
          </p:nvSpPr>
          <p:spPr>
            <a:xfrm>
              <a:off x="6873315" y="4746152"/>
              <a:ext cx="2125744" cy="830997"/>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補完手段・行動は利用者が職場などでも</a:t>
              </a:r>
              <a:r>
                <a:rPr lang="ja-JP" altLang="en-US" sz="1200" dirty="0">
                  <a:solidFill>
                    <a:srgbClr val="FF0000"/>
                  </a:solidFill>
                  <a:latin typeface="メイリオ" panose="020B0604030504040204" pitchFamily="50" charset="-128"/>
                  <a:ea typeface="メイリオ" panose="020B0604030504040204" pitchFamily="50" charset="-128"/>
                </a:rPr>
                <a:t>継続的に用いる</a:t>
              </a:r>
              <a:r>
                <a:rPr lang="ja-JP" altLang="en-US" sz="1200" dirty="0">
                  <a:latin typeface="メイリオ" panose="020B0604030504040204" pitchFamily="50" charset="-128"/>
                  <a:ea typeface="メイリオ" panose="020B0604030504040204" pitchFamily="50" charset="-128"/>
                </a:rPr>
                <a:t>ことができる方法を選択している。</a:t>
              </a:r>
            </a:p>
          </p:txBody>
        </p:sp>
        <p:sp>
          <p:nvSpPr>
            <p:cNvPr id="12" name="正方形/長方形 11"/>
            <p:cNvSpPr/>
            <p:nvPr/>
          </p:nvSpPr>
          <p:spPr>
            <a:xfrm>
              <a:off x="6862257" y="5902929"/>
              <a:ext cx="2172878"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補完手段・行動は、ターゲットとなる行動の前・途中・後等のタイミングも踏まえた導入を検討している。</a:t>
              </a:r>
            </a:p>
          </p:txBody>
        </p:sp>
        <p:grpSp>
          <p:nvGrpSpPr>
            <p:cNvPr id="16" name="グループ化 15"/>
            <p:cNvGrpSpPr/>
            <p:nvPr/>
          </p:nvGrpSpPr>
          <p:grpSpPr>
            <a:xfrm>
              <a:off x="6595301" y="1171396"/>
              <a:ext cx="266956" cy="5229404"/>
              <a:chOff x="6639342" y="1609977"/>
              <a:chExt cx="266956" cy="5229404"/>
            </a:xfrm>
          </p:grpSpPr>
          <p:sp>
            <p:nvSpPr>
              <p:cNvPr id="17" name="円/楕円 16"/>
              <p:cNvSpPr/>
              <p:nvPr/>
            </p:nvSpPr>
            <p:spPr>
              <a:xfrm>
                <a:off x="6655901" y="409288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6" name="円/楕円 25"/>
              <p:cNvSpPr/>
              <p:nvPr/>
            </p:nvSpPr>
            <p:spPr>
              <a:xfrm>
                <a:off x="6655901" y="294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7" name="円/楕円 26"/>
              <p:cNvSpPr/>
              <p:nvPr/>
            </p:nvSpPr>
            <p:spPr>
              <a:xfrm>
                <a:off x="6639343" y="53486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8" name="円/楕円 27"/>
              <p:cNvSpPr/>
              <p:nvPr/>
            </p:nvSpPr>
            <p:spPr>
              <a:xfrm>
                <a:off x="6650020" y="6526176"/>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sp>
        <p:nvSpPr>
          <p:cNvPr id="3" name="テキスト ボックス 2"/>
          <p:cNvSpPr txBox="1"/>
          <p:nvPr/>
        </p:nvSpPr>
        <p:spPr>
          <a:xfrm>
            <a:off x="47149" y="1971036"/>
            <a:ext cx="1381028" cy="369332"/>
          </a:xfrm>
          <a:prstGeom prst="rect">
            <a:avLst/>
          </a:prstGeom>
          <a:noFill/>
        </p:spPr>
        <p:txBody>
          <a:bodyPr wrap="square" rtlCol="0">
            <a:spAutoFit/>
          </a:bodyPr>
          <a:lstStyle/>
          <a:p>
            <a:r>
              <a:rPr lang="ja-JP" altLang="en-US" b="1" dirty="0" smtClean="0">
                <a:solidFill>
                  <a:srgbClr val="E73A37"/>
                </a:solidFill>
                <a:latin typeface="メイリオ" panose="020B0604030504040204" pitchFamily="50" charset="-128"/>
                <a:ea typeface="メイリオ" panose="020B0604030504040204" pitchFamily="50" charset="-128"/>
              </a:rPr>
              <a:t>ポイント１</a:t>
            </a:r>
            <a:endParaRPr kumimoji="1" lang="ja-JP" altLang="en-US" b="1" dirty="0">
              <a:solidFill>
                <a:srgbClr val="E73A37"/>
              </a:solidFill>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0" y="3279767"/>
            <a:ext cx="1381028" cy="369332"/>
          </a:xfrm>
          <a:prstGeom prst="rect">
            <a:avLst/>
          </a:prstGeom>
          <a:noFill/>
        </p:spPr>
        <p:txBody>
          <a:bodyPr wrap="square" rtlCol="0">
            <a:spAutoFit/>
          </a:bodyPr>
          <a:lstStyle/>
          <a:p>
            <a:r>
              <a:rPr lang="ja-JP" altLang="en-US" b="1" dirty="0" smtClean="0">
                <a:solidFill>
                  <a:srgbClr val="E73A37"/>
                </a:solidFill>
                <a:latin typeface="メイリオ" panose="020B0604030504040204" pitchFamily="50" charset="-128"/>
                <a:ea typeface="メイリオ" panose="020B0604030504040204" pitchFamily="50" charset="-128"/>
              </a:rPr>
              <a:t>ポイント２</a:t>
            </a:r>
            <a:endParaRPr kumimoji="1" lang="ja-JP" altLang="en-US" b="1" dirty="0">
              <a:solidFill>
                <a:srgbClr val="E73A37"/>
              </a:solidFill>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7149" y="4287479"/>
            <a:ext cx="1381028" cy="369332"/>
          </a:xfrm>
          <a:prstGeom prst="rect">
            <a:avLst/>
          </a:prstGeom>
          <a:noFill/>
        </p:spPr>
        <p:txBody>
          <a:bodyPr wrap="square" rtlCol="0">
            <a:spAutoFit/>
          </a:bodyPr>
          <a:lstStyle/>
          <a:p>
            <a:r>
              <a:rPr lang="ja-JP" altLang="en-US" b="1" dirty="0" smtClean="0">
                <a:solidFill>
                  <a:srgbClr val="E73A37"/>
                </a:solidFill>
                <a:latin typeface="メイリオ" panose="020B0604030504040204" pitchFamily="50" charset="-128"/>
                <a:ea typeface="メイリオ" panose="020B0604030504040204" pitchFamily="50" charset="-128"/>
              </a:rPr>
              <a:t>ポイント３</a:t>
            </a:r>
            <a:endParaRPr kumimoji="1" lang="ja-JP" altLang="en-US" b="1" dirty="0">
              <a:solidFill>
                <a:srgbClr val="E73A37"/>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0" y="5802275"/>
            <a:ext cx="1381028" cy="369332"/>
          </a:xfrm>
          <a:prstGeom prst="rect">
            <a:avLst/>
          </a:prstGeom>
          <a:noFill/>
        </p:spPr>
        <p:txBody>
          <a:bodyPr wrap="square" rtlCol="0">
            <a:spAutoFit/>
          </a:bodyPr>
          <a:lstStyle/>
          <a:p>
            <a:r>
              <a:rPr lang="ja-JP" altLang="en-US" b="1" dirty="0" smtClean="0">
                <a:solidFill>
                  <a:srgbClr val="E73A37"/>
                </a:solidFill>
                <a:latin typeface="メイリオ" panose="020B0604030504040204" pitchFamily="50" charset="-128"/>
                <a:ea typeface="メイリオ" panose="020B0604030504040204" pitchFamily="50" charset="-128"/>
              </a:rPr>
              <a:t>ポイント５</a:t>
            </a:r>
            <a:endParaRPr kumimoji="1" lang="ja-JP" altLang="en-US" b="1" dirty="0">
              <a:solidFill>
                <a:srgbClr val="E73A37"/>
              </a:solidFill>
              <a:latin typeface="メイリオ" panose="020B0604030504040204" pitchFamily="50" charset="-128"/>
              <a:ea typeface="メイリオ" panose="020B0604030504040204" pitchFamily="50" charset="-128"/>
            </a:endParaRPr>
          </a:p>
        </p:txBody>
      </p:sp>
      <p:sp>
        <p:nvSpPr>
          <p:cNvPr id="13" name="正方形/長方形 12"/>
          <p:cNvSpPr/>
          <p:nvPr/>
        </p:nvSpPr>
        <p:spPr bwMode="invGray">
          <a:xfrm>
            <a:off x="1838" y="23287"/>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05256" y="155111"/>
            <a:ext cx="7725192" cy="523220"/>
          </a:xfrm>
          <a:prstGeom prst="rect">
            <a:avLst/>
          </a:prstGeom>
        </p:spPr>
        <p:txBody>
          <a:bodyPr wrap="none">
            <a:spAutoFit/>
          </a:bodyPr>
          <a:lstStyle/>
          <a:p>
            <a:r>
              <a:rPr lang="ja-JP" altLang="en-US" sz="2800" dirty="0" smtClean="0">
                <a:solidFill>
                  <a:schemeClr val="bg1"/>
                </a:solidFill>
                <a:latin typeface="メイリオ" panose="020B0604030504040204" pitchFamily="50" charset="-128"/>
                <a:ea typeface="メイリオ" panose="020B0604030504040204" pitchFamily="50" charset="-128"/>
              </a:rPr>
              <a:t>補完</a:t>
            </a:r>
            <a:r>
              <a:rPr lang="ja-JP" altLang="en-US" sz="2800" dirty="0">
                <a:solidFill>
                  <a:schemeClr val="bg1"/>
                </a:solidFill>
                <a:latin typeface="メイリオ" panose="020B0604030504040204" pitchFamily="50" charset="-128"/>
                <a:ea typeface="メイリオ" panose="020B0604030504040204" pitchFamily="50" charset="-128"/>
              </a:rPr>
              <a:t>手段・補完行動等の適切な行動を形成</a:t>
            </a:r>
            <a:r>
              <a:rPr lang="ja-JP" altLang="en-US" sz="2800" dirty="0" smtClean="0">
                <a:solidFill>
                  <a:schemeClr val="bg1"/>
                </a:solidFill>
                <a:latin typeface="メイリオ" panose="020B0604030504040204" pitchFamily="50" charset="-128"/>
                <a:ea typeface="メイリオ" panose="020B0604030504040204" pitchFamily="50" charset="-128"/>
              </a:rPr>
              <a:t>する</a:t>
            </a:r>
            <a:endParaRPr lang="ja-JP" altLang="en-US" sz="2800" dirty="0">
              <a:solidFill>
                <a:schemeClr val="bg1"/>
              </a:solidFill>
            </a:endParaRPr>
          </a:p>
        </p:txBody>
      </p:sp>
      <p:sp>
        <p:nvSpPr>
          <p:cNvPr id="32" name="角丸四角形 31"/>
          <p:cNvSpPr/>
          <p:nvPr/>
        </p:nvSpPr>
        <p:spPr>
          <a:xfrm>
            <a:off x="6856376" y="871585"/>
            <a:ext cx="2262433" cy="58461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96064" y="5381249"/>
            <a:ext cx="6107386"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補完</a:t>
            </a:r>
            <a:r>
              <a:rPr lang="ja-JP" altLang="en-US" dirty="0">
                <a:latin typeface="メイリオ" panose="020B0604030504040204" pitchFamily="50" charset="-128"/>
                <a:ea typeface="メイリオ" panose="020B0604030504040204" pitchFamily="50" charset="-128"/>
              </a:rPr>
              <a:t>方法</a:t>
            </a:r>
            <a:r>
              <a:rPr lang="ja-JP" altLang="en-US" dirty="0" smtClean="0">
                <a:latin typeface="メイリオ" panose="020B0604030504040204" pitchFamily="50" charset="-128"/>
                <a:ea typeface="メイリオ" panose="020B0604030504040204" pitchFamily="50" charset="-128"/>
              </a:rPr>
              <a:t>の定着には、フィードバックが重要である。</a:t>
            </a:r>
            <a:endParaRPr kumimoji="1" lang="ja-JP" altLang="en-US"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39786" y="5026413"/>
            <a:ext cx="1381028" cy="369332"/>
          </a:xfrm>
          <a:prstGeom prst="rect">
            <a:avLst/>
          </a:prstGeom>
          <a:noFill/>
        </p:spPr>
        <p:txBody>
          <a:bodyPr wrap="square" rtlCol="0">
            <a:spAutoFit/>
          </a:bodyPr>
          <a:lstStyle/>
          <a:p>
            <a:r>
              <a:rPr lang="ja-JP" altLang="en-US" b="1" dirty="0" smtClean="0">
                <a:solidFill>
                  <a:srgbClr val="E73A37"/>
                </a:solidFill>
                <a:latin typeface="メイリオ" panose="020B0604030504040204" pitchFamily="50" charset="-128"/>
                <a:ea typeface="メイリオ" panose="020B0604030504040204" pitchFamily="50" charset="-128"/>
              </a:rPr>
              <a:t>ポイント４</a:t>
            </a:r>
            <a:endParaRPr kumimoji="1" lang="ja-JP" altLang="en-US" b="1" dirty="0">
              <a:solidFill>
                <a:srgbClr val="E73A37"/>
              </a:solidFill>
              <a:latin typeface="メイリオ" panose="020B0604030504040204" pitchFamily="50" charset="-128"/>
              <a:ea typeface="メイリオ" panose="020B0604030504040204" pitchFamily="50" charset="-128"/>
            </a:endParaRPr>
          </a:p>
        </p:txBody>
      </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57026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C:\Users\181004\Desktop\2019トータルパッケージ研究\伝達試案Ｖｅｒ１\画像\無題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6299" y="5138099"/>
            <a:ext cx="2050238" cy="1330449"/>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127261" y="1383251"/>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6595301" y="23412"/>
            <a:ext cx="2501550" cy="6858000"/>
            <a:chOff x="6595301" y="23412"/>
            <a:chExt cx="2501550" cy="6858000"/>
          </a:xfrm>
        </p:grpSpPr>
        <p:sp>
          <p:nvSpPr>
            <p:cNvPr id="18" name="正方形/長方形 17"/>
            <p:cNvSpPr/>
            <p:nvPr/>
          </p:nvSpPr>
          <p:spPr>
            <a:xfrm>
              <a:off x="6667091" y="23412"/>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911023" y="882382"/>
              <a:ext cx="2031476"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具体的な物品を用いて作業の正確性を補う「補完手段」（</a:t>
              </a:r>
              <a:r>
                <a:rPr lang="ja-JP" altLang="en-US" sz="1100" dirty="0">
                  <a:solidFill>
                    <a:srgbClr val="FF0000"/>
                  </a:solidFill>
                  <a:latin typeface="メイリオ" panose="020B0604030504040204" pitchFamily="50" charset="-128"/>
                  <a:ea typeface="メイリオ" panose="020B0604030504040204" pitchFamily="50" charset="-128"/>
                </a:rPr>
                <a:t>手順書、ポストイット、セルフチェックシート</a:t>
              </a:r>
              <a:r>
                <a:rPr lang="ja-JP" altLang="en-US" sz="1100" dirty="0">
                  <a:latin typeface="メイリオ" panose="020B0604030504040204" pitchFamily="50" charset="-128"/>
                  <a:ea typeface="メイリオ" panose="020B0604030504040204" pitchFamily="50" charset="-128"/>
                </a:rPr>
                <a:t>等）の獲得のための支援を行って</a:t>
              </a:r>
              <a:r>
                <a:rPr lang="ja-JP" altLang="en-US" sz="1100" dirty="0" smtClean="0">
                  <a:latin typeface="メイリオ" panose="020B0604030504040204" pitchFamily="50" charset="-128"/>
                  <a:ea typeface="メイリオ" panose="020B0604030504040204" pitchFamily="50" charset="-128"/>
                </a:rPr>
                <a:t>いる</a:t>
              </a:r>
              <a:r>
                <a:rPr lang="ja-JP" altLang="en-US" sz="1100" dirty="0" smtClean="0">
                  <a:solidFill>
                    <a:srgbClr val="0070C0"/>
                  </a:solidFill>
                  <a:latin typeface="メイリオ" panose="020B0604030504040204" pitchFamily="50" charset="-128"/>
                  <a:ea typeface="メイリオ" panose="020B0604030504040204" pitchFamily="50" charset="-128"/>
                </a:rPr>
                <a:t>。</a:t>
              </a:r>
              <a:endParaRPr lang="ja-JP" altLang="en-US" sz="1100" dirty="0">
                <a:solidFill>
                  <a:srgbClr val="0070C0"/>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6873315" y="2245168"/>
              <a:ext cx="2106891"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a:t>
              </a:r>
              <a:r>
                <a:rPr lang="ja-JP" altLang="en-US" sz="1100" dirty="0" smtClean="0">
                  <a:latin typeface="メイリオ" panose="020B0604030504040204" pitchFamily="50" charset="-128"/>
                  <a:ea typeface="メイリオ" panose="020B0604030504040204" pitchFamily="50" charset="-128"/>
                </a:rPr>
                <a:t>自身</a:t>
              </a:r>
              <a:r>
                <a:rPr lang="ja-JP" altLang="en-US" sz="1100" dirty="0">
                  <a:latin typeface="メイリオ" panose="020B0604030504040204" pitchFamily="50" charset="-128"/>
                  <a:ea typeface="メイリオ" panose="020B0604030504040204" pitchFamily="50" charset="-128"/>
                </a:rPr>
                <a:t>の行動によって作業の正確性を補う「補完行動」（</a:t>
              </a:r>
              <a:r>
                <a:rPr lang="ja-JP" altLang="en-US" sz="1100" dirty="0">
                  <a:solidFill>
                    <a:srgbClr val="FF0000"/>
                  </a:solidFill>
                  <a:latin typeface="メイリオ" panose="020B0604030504040204" pitchFamily="50" charset="-128"/>
                  <a:ea typeface="メイリオ" panose="020B0604030504040204" pitchFamily="50" charset="-128"/>
                </a:rPr>
                <a:t>指差し確認・読み上げ・レ点チェック</a:t>
              </a:r>
              <a:r>
                <a:rPr lang="ja-JP" altLang="en-US" sz="1100" dirty="0">
                  <a:latin typeface="メイリオ" panose="020B0604030504040204" pitchFamily="50" charset="-128"/>
                  <a:ea typeface="メイリオ" panose="020B0604030504040204" pitchFamily="50" charset="-128"/>
                </a:rPr>
                <a:t>等）の獲得に向けた支援を行っている。</a:t>
              </a:r>
            </a:p>
          </p:txBody>
        </p:sp>
        <p:sp>
          <p:nvSpPr>
            <p:cNvPr id="10" name="正方形/長方形 9"/>
            <p:cNvSpPr/>
            <p:nvPr/>
          </p:nvSpPr>
          <p:spPr>
            <a:xfrm>
              <a:off x="6835608" y="3452412"/>
              <a:ext cx="2106891"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補完手段・行動を定着させるために、必要に応じて、フィードバック等の</a:t>
              </a:r>
              <a:r>
                <a:rPr lang="ja-JP" altLang="en-US" sz="1100" dirty="0">
                  <a:solidFill>
                    <a:srgbClr val="FF0000"/>
                  </a:solidFill>
                  <a:latin typeface="メイリオ" panose="020B0604030504040204" pitchFamily="50" charset="-128"/>
                  <a:ea typeface="メイリオ" panose="020B0604030504040204" pitchFamily="50" charset="-128"/>
                </a:rPr>
                <a:t>周囲からの手助け</a:t>
              </a:r>
              <a:r>
                <a:rPr lang="ja-JP" altLang="en-US" sz="1100" dirty="0">
                  <a:latin typeface="メイリオ" panose="020B0604030504040204" pitchFamily="50" charset="-128"/>
                  <a:ea typeface="メイリオ" panose="020B0604030504040204" pitchFamily="50" charset="-128"/>
                </a:rPr>
                <a:t>や役割分担による補完方法の検討を行っている。</a:t>
              </a:r>
            </a:p>
          </p:txBody>
        </p:sp>
        <p:sp>
          <p:nvSpPr>
            <p:cNvPr id="11" name="正方形/長方形 10"/>
            <p:cNvSpPr/>
            <p:nvPr/>
          </p:nvSpPr>
          <p:spPr>
            <a:xfrm>
              <a:off x="6873315" y="4746152"/>
              <a:ext cx="2125744" cy="830997"/>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補完手段・行動は利用者が職場などでも</a:t>
              </a:r>
              <a:r>
                <a:rPr lang="ja-JP" altLang="en-US" sz="1200" dirty="0">
                  <a:solidFill>
                    <a:srgbClr val="FF0000"/>
                  </a:solidFill>
                  <a:latin typeface="メイリオ" panose="020B0604030504040204" pitchFamily="50" charset="-128"/>
                  <a:ea typeface="メイリオ" panose="020B0604030504040204" pitchFamily="50" charset="-128"/>
                </a:rPr>
                <a:t>継続的に用いる</a:t>
              </a:r>
              <a:r>
                <a:rPr lang="ja-JP" altLang="en-US" sz="1200" dirty="0">
                  <a:latin typeface="メイリオ" panose="020B0604030504040204" pitchFamily="50" charset="-128"/>
                  <a:ea typeface="メイリオ" panose="020B0604030504040204" pitchFamily="50" charset="-128"/>
                </a:rPr>
                <a:t>ことができる方法を選択している。</a:t>
              </a:r>
            </a:p>
          </p:txBody>
        </p:sp>
        <p:sp>
          <p:nvSpPr>
            <p:cNvPr id="12" name="正方形/長方形 11"/>
            <p:cNvSpPr/>
            <p:nvPr/>
          </p:nvSpPr>
          <p:spPr>
            <a:xfrm>
              <a:off x="6862257" y="5902929"/>
              <a:ext cx="2172878"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補完手段・行動は、ターゲットとなる行動の前・途中・後等のタイミングも踏まえた導入を検討している。</a:t>
              </a:r>
            </a:p>
          </p:txBody>
        </p:sp>
        <p:grpSp>
          <p:nvGrpSpPr>
            <p:cNvPr id="16" name="グループ化 15"/>
            <p:cNvGrpSpPr/>
            <p:nvPr/>
          </p:nvGrpSpPr>
          <p:grpSpPr>
            <a:xfrm>
              <a:off x="6595301" y="1171396"/>
              <a:ext cx="266956" cy="5229404"/>
              <a:chOff x="6639342" y="1609977"/>
              <a:chExt cx="266956" cy="5229404"/>
            </a:xfrm>
          </p:grpSpPr>
          <p:sp>
            <p:nvSpPr>
              <p:cNvPr id="17" name="円/楕円 16"/>
              <p:cNvSpPr/>
              <p:nvPr/>
            </p:nvSpPr>
            <p:spPr>
              <a:xfrm>
                <a:off x="6655901" y="409288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6" name="円/楕円 25"/>
              <p:cNvSpPr/>
              <p:nvPr/>
            </p:nvSpPr>
            <p:spPr>
              <a:xfrm>
                <a:off x="6655901" y="294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7" name="円/楕円 26"/>
              <p:cNvSpPr/>
              <p:nvPr/>
            </p:nvSpPr>
            <p:spPr>
              <a:xfrm>
                <a:off x="6639343" y="53486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8" name="円/楕円 27"/>
              <p:cNvSpPr/>
              <p:nvPr/>
            </p:nvSpPr>
            <p:spPr>
              <a:xfrm>
                <a:off x="6650020" y="6526176"/>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sp>
        <p:nvSpPr>
          <p:cNvPr id="13" name="正方形/長方形 12"/>
          <p:cNvSpPr/>
          <p:nvPr/>
        </p:nvSpPr>
        <p:spPr bwMode="invGray">
          <a:xfrm>
            <a:off x="1838" y="6958"/>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05256" y="155111"/>
            <a:ext cx="7725192" cy="523220"/>
          </a:xfrm>
          <a:prstGeom prst="rect">
            <a:avLst/>
          </a:prstGeom>
        </p:spPr>
        <p:txBody>
          <a:bodyPr wrap="none">
            <a:spAutoFit/>
          </a:bodyPr>
          <a:lstStyle/>
          <a:p>
            <a:r>
              <a:rPr lang="ja-JP" altLang="en-US" sz="2800" dirty="0" smtClean="0">
                <a:solidFill>
                  <a:schemeClr val="bg1"/>
                </a:solidFill>
                <a:latin typeface="メイリオ" panose="020B0604030504040204" pitchFamily="50" charset="-128"/>
                <a:ea typeface="メイリオ" panose="020B0604030504040204" pitchFamily="50" charset="-128"/>
              </a:rPr>
              <a:t>補完</a:t>
            </a:r>
            <a:r>
              <a:rPr lang="ja-JP" altLang="en-US" sz="2800" dirty="0">
                <a:solidFill>
                  <a:schemeClr val="bg1"/>
                </a:solidFill>
                <a:latin typeface="メイリオ" panose="020B0604030504040204" pitchFamily="50" charset="-128"/>
                <a:ea typeface="メイリオ" panose="020B0604030504040204" pitchFamily="50" charset="-128"/>
              </a:rPr>
              <a:t>手段・補完行動等の適切な行動を形成</a:t>
            </a:r>
            <a:r>
              <a:rPr lang="ja-JP" altLang="en-US" sz="2800" dirty="0" smtClean="0">
                <a:solidFill>
                  <a:schemeClr val="bg1"/>
                </a:solidFill>
                <a:latin typeface="メイリオ" panose="020B0604030504040204" pitchFamily="50" charset="-128"/>
                <a:ea typeface="メイリオ" panose="020B0604030504040204" pitchFamily="50" charset="-128"/>
              </a:rPr>
              <a:t>する</a:t>
            </a:r>
            <a:endParaRPr lang="ja-JP" altLang="en-US" sz="2800" dirty="0">
              <a:solidFill>
                <a:schemeClr val="bg1"/>
              </a:solidFill>
            </a:endParaRPr>
          </a:p>
        </p:txBody>
      </p:sp>
      <p:grpSp>
        <p:nvGrpSpPr>
          <p:cNvPr id="37" name="グループ化 36"/>
          <p:cNvGrpSpPr/>
          <p:nvPr/>
        </p:nvGrpSpPr>
        <p:grpSpPr bwMode="gray">
          <a:xfrm>
            <a:off x="579416" y="1694448"/>
            <a:ext cx="5364514" cy="3183871"/>
            <a:chOff x="1073637" y="2608265"/>
            <a:chExt cx="7549239" cy="2718233"/>
          </a:xfrm>
        </p:grpSpPr>
        <p:sp>
          <p:nvSpPr>
            <p:cNvPr id="38" name="正方形/長方形 37"/>
            <p:cNvSpPr/>
            <p:nvPr/>
          </p:nvSpPr>
          <p:spPr bwMode="gray">
            <a:xfrm flipV="1">
              <a:off x="1073638" y="3712942"/>
              <a:ext cx="7533787" cy="1613556"/>
            </a:xfrm>
            <a:prstGeom prst="rect">
              <a:avLst/>
            </a:prstGeom>
            <a:solidFill>
              <a:srgbClr val="F6E5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spcBef>
                  <a:spcPct val="20000"/>
                </a:spcBef>
                <a:buClr>
                  <a:schemeClr val="tx2"/>
                </a:buClr>
                <a:buSzPct val="70000"/>
                <a:buFont typeface="Wingdings" panose="05000000000000000000" pitchFamily="2" charset="2"/>
                <a:buNone/>
                <a:defRPr/>
              </a:pPr>
              <a:endParaRPr lang="ja-JP" altLang="en-US"/>
            </a:p>
          </p:txBody>
        </p:sp>
        <p:grpSp>
          <p:nvGrpSpPr>
            <p:cNvPr id="39" name="グループ化 22"/>
            <p:cNvGrpSpPr>
              <a:grpSpLocks/>
            </p:cNvGrpSpPr>
            <p:nvPr/>
          </p:nvGrpSpPr>
          <p:grpSpPr bwMode="gray">
            <a:xfrm>
              <a:off x="1073637" y="2608265"/>
              <a:ext cx="7508570" cy="1038210"/>
              <a:chOff x="1264271" y="2411904"/>
              <a:chExt cx="7507858" cy="1038390"/>
            </a:xfrm>
          </p:grpSpPr>
          <p:grpSp>
            <p:nvGrpSpPr>
              <p:cNvPr id="44" name="グループ化 10"/>
              <p:cNvGrpSpPr>
                <a:grpSpLocks/>
              </p:cNvGrpSpPr>
              <p:nvPr/>
            </p:nvGrpSpPr>
            <p:grpSpPr bwMode="gray">
              <a:xfrm>
                <a:off x="1264271" y="2411904"/>
                <a:ext cx="1944504" cy="1024115"/>
                <a:chOff x="2168212" y="1090265"/>
                <a:chExt cx="1944504" cy="1024115"/>
              </a:xfrm>
            </p:grpSpPr>
            <p:sp>
              <p:nvSpPr>
                <p:cNvPr id="54" name="角丸四角形 53"/>
                <p:cNvSpPr/>
                <p:nvPr/>
              </p:nvSpPr>
              <p:spPr bwMode="gray">
                <a:xfrm>
                  <a:off x="2168212" y="1090265"/>
                  <a:ext cx="1944504" cy="1024115"/>
                </a:xfrm>
                <a:prstGeom prst="round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2"/>
                <p:cNvSpPr>
                  <a:spLocks noChangeArrowheads="1"/>
                </p:cNvSpPr>
                <p:nvPr/>
              </p:nvSpPr>
              <p:spPr bwMode="gray">
                <a:xfrm>
                  <a:off x="2373157" y="1425107"/>
                  <a:ext cx="1559086" cy="3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dirty="0" smtClean="0">
                      <a:solidFill>
                        <a:srgbClr val="FFFFFF"/>
                      </a:solidFill>
                      <a:latin typeface="メイリオ" panose="020B0604030504040204" pitchFamily="50" charset="-128"/>
                      <a:ea typeface="メイリオ" panose="020B0604030504040204" pitchFamily="50" charset="-128"/>
                    </a:rPr>
                    <a:t>評価</a:t>
                  </a:r>
                  <a:r>
                    <a:rPr lang="ja-JP" altLang="en-US" sz="2400" dirty="0" smtClean="0">
                      <a:solidFill>
                        <a:srgbClr val="FFFFFF"/>
                      </a:solidFill>
                      <a:latin typeface="メイリオ" panose="020B0604030504040204" pitchFamily="50" charset="-128"/>
                      <a:ea typeface="メイリオ" panose="020B0604030504040204" pitchFamily="50" charset="-128"/>
                    </a:rPr>
                    <a:t>期</a:t>
                  </a:r>
                  <a:endParaRPr lang="ja-JP" altLang="en-US" sz="2400" dirty="0">
                    <a:solidFill>
                      <a:srgbClr val="FFFFFF"/>
                    </a:solidFill>
                    <a:latin typeface="Arial" panose="020B0604020202020204" pitchFamily="34" charset="0"/>
                  </a:endParaRPr>
                </a:p>
              </p:txBody>
            </p:sp>
          </p:grpSp>
          <p:grpSp>
            <p:nvGrpSpPr>
              <p:cNvPr id="45" name="グループ化 6"/>
              <p:cNvGrpSpPr>
                <a:grpSpLocks/>
              </p:cNvGrpSpPr>
              <p:nvPr/>
            </p:nvGrpSpPr>
            <p:grpSpPr bwMode="gray">
              <a:xfrm>
                <a:off x="6767127" y="2411904"/>
                <a:ext cx="2005002" cy="1024115"/>
                <a:chOff x="6552912" y="1153400"/>
                <a:chExt cx="2005002" cy="1024115"/>
              </a:xfrm>
            </p:grpSpPr>
            <p:sp>
              <p:nvSpPr>
                <p:cNvPr id="52" name="角丸四角形 51"/>
                <p:cNvSpPr/>
                <p:nvPr/>
              </p:nvSpPr>
              <p:spPr bwMode="gray">
                <a:xfrm>
                  <a:off x="6552912" y="1153400"/>
                  <a:ext cx="1944504" cy="1024115"/>
                </a:xfrm>
                <a:prstGeom prst="round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正方形/長方形 4"/>
                <p:cNvSpPr>
                  <a:spLocks noChangeArrowheads="1"/>
                </p:cNvSpPr>
                <p:nvPr/>
              </p:nvSpPr>
              <p:spPr bwMode="gray">
                <a:xfrm>
                  <a:off x="6565751" y="1471521"/>
                  <a:ext cx="1992163" cy="3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dirty="0" smtClean="0">
                      <a:solidFill>
                        <a:srgbClr val="FFFFFF"/>
                      </a:solidFill>
                      <a:latin typeface="メイリオ" panose="020B0604030504040204" pitchFamily="50" charset="-128"/>
                      <a:ea typeface="メイリオ" panose="020B0604030504040204" pitchFamily="50" charset="-128"/>
                    </a:rPr>
                    <a:t>再評価</a:t>
                  </a:r>
                  <a:r>
                    <a:rPr lang="ja-JP" altLang="en-US" sz="2400" dirty="0" smtClean="0">
                      <a:solidFill>
                        <a:srgbClr val="FFFFFF"/>
                      </a:solidFill>
                      <a:latin typeface="メイリオ" panose="020B0604030504040204" pitchFamily="50" charset="-128"/>
                      <a:ea typeface="メイリオ" panose="020B0604030504040204" pitchFamily="50" charset="-128"/>
                    </a:rPr>
                    <a:t>期</a:t>
                  </a:r>
                  <a:endParaRPr lang="ja-JP" altLang="en-US" sz="2400" dirty="0">
                    <a:solidFill>
                      <a:srgbClr val="FFFFFF"/>
                    </a:solidFill>
                    <a:latin typeface="メイリオ" panose="020B0604030504040204" pitchFamily="50" charset="-128"/>
                    <a:ea typeface="メイリオ" panose="020B0604030504040204" pitchFamily="50" charset="-128"/>
                  </a:endParaRPr>
                </a:p>
              </p:txBody>
            </p:sp>
          </p:grpSp>
          <p:grpSp>
            <p:nvGrpSpPr>
              <p:cNvPr id="46" name="グループ化 9"/>
              <p:cNvGrpSpPr>
                <a:grpSpLocks/>
              </p:cNvGrpSpPr>
              <p:nvPr/>
            </p:nvGrpSpPr>
            <p:grpSpPr bwMode="gray">
              <a:xfrm>
                <a:off x="4022123" y="2426179"/>
                <a:ext cx="1944504" cy="1024115"/>
                <a:chOff x="4340472" y="1167675"/>
                <a:chExt cx="1944504" cy="1024115"/>
              </a:xfrm>
            </p:grpSpPr>
            <p:sp>
              <p:nvSpPr>
                <p:cNvPr id="50" name="角丸四角形 49"/>
                <p:cNvSpPr/>
                <p:nvPr/>
              </p:nvSpPr>
              <p:spPr bwMode="gray">
                <a:xfrm>
                  <a:off x="4340472" y="1167675"/>
                  <a:ext cx="1944504" cy="1024115"/>
                </a:xfrm>
                <a:prstGeom prst="round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正方形/長方形 3"/>
                <p:cNvSpPr>
                  <a:spLocks noChangeArrowheads="1"/>
                </p:cNvSpPr>
                <p:nvPr/>
              </p:nvSpPr>
              <p:spPr bwMode="gray">
                <a:xfrm>
                  <a:off x="4514758" y="1480707"/>
                  <a:ext cx="1559086" cy="3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ja-JP" sz="2400" dirty="0" smtClean="0">
                      <a:solidFill>
                        <a:srgbClr val="FFFFFF"/>
                      </a:solidFill>
                      <a:latin typeface="メイリオ" panose="020B0604030504040204" pitchFamily="50" charset="-128"/>
                      <a:ea typeface="メイリオ" panose="020B0604030504040204" pitchFamily="50" charset="-128"/>
                    </a:rPr>
                    <a:t>訓練</a:t>
                  </a:r>
                  <a:r>
                    <a:rPr lang="ja-JP" altLang="en-US" sz="2400" dirty="0" smtClean="0">
                      <a:solidFill>
                        <a:srgbClr val="FFFFFF"/>
                      </a:solidFill>
                      <a:latin typeface="メイリオ" panose="020B0604030504040204" pitchFamily="50" charset="-128"/>
                      <a:ea typeface="メイリオ" panose="020B0604030504040204" pitchFamily="50" charset="-128"/>
                    </a:rPr>
                    <a:t>期</a:t>
                  </a:r>
                  <a:endParaRPr lang="ja-JP" altLang="en-US" sz="2400" dirty="0">
                    <a:solidFill>
                      <a:srgbClr val="FFFFFF"/>
                    </a:solidFill>
                    <a:latin typeface="Arial" panose="020B0604020202020204" pitchFamily="34" charset="0"/>
                  </a:endParaRPr>
                </a:p>
              </p:txBody>
            </p:sp>
          </p:grpSp>
          <p:sp>
            <p:nvSpPr>
              <p:cNvPr id="48" name="右矢印 47"/>
              <p:cNvSpPr/>
              <p:nvPr/>
            </p:nvSpPr>
            <p:spPr bwMode="gray">
              <a:xfrm>
                <a:off x="3327339" y="2664360"/>
                <a:ext cx="600018" cy="482684"/>
              </a:xfrm>
              <a:prstGeom prst="rightArrow">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9" name="右矢印 48"/>
              <p:cNvSpPr/>
              <p:nvPr/>
            </p:nvSpPr>
            <p:spPr bwMode="gray">
              <a:xfrm>
                <a:off x="6049645" y="2664360"/>
                <a:ext cx="600018" cy="482684"/>
              </a:xfrm>
              <a:prstGeom prst="rightArrow">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0" name="正方形/長方形 13"/>
            <p:cNvSpPr>
              <a:spLocks noChangeArrowheads="1"/>
            </p:cNvSpPr>
            <p:nvPr/>
          </p:nvSpPr>
          <p:spPr bwMode="gray">
            <a:xfrm>
              <a:off x="1135950" y="3768692"/>
              <a:ext cx="7486926" cy="149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0" dirty="0" smtClean="0">
                  <a:latin typeface="メイリオ" panose="020B0604030504040204" pitchFamily="50" charset="-128"/>
                  <a:ea typeface="メイリオ" panose="020B0604030504040204" pitchFamily="50" charset="-128"/>
                </a:rPr>
                <a:t>●</a:t>
              </a:r>
              <a:r>
                <a:rPr lang="ja-JP" altLang="en-US" sz="1800" b="0" u="sng" dirty="0" smtClean="0">
                  <a:latin typeface="メイリオ" panose="020B0604030504040204" pitchFamily="50" charset="-128"/>
                  <a:ea typeface="メイリオ" panose="020B0604030504040204" pitchFamily="50" charset="-128"/>
                </a:rPr>
                <a:t>評価期</a:t>
              </a:r>
              <a:r>
                <a:rPr lang="ja-JP" altLang="en-US" sz="1800" b="0" dirty="0" smtClean="0">
                  <a:latin typeface="メイリオ" panose="020B0604030504040204" pitchFamily="50" charset="-128"/>
                  <a:ea typeface="メイリオ" panose="020B0604030504040204" pitchFamily="50" charset="-128"/>
                </a:rPr>
                <a:t>、</a:t>
              </a:r>
              <a:r>
                <a:rPr lang="ja-JP" altLang="en-US" sz="1800" b="0" u="sng" dirty="0" smtClean="0">
                  <a:latin typeface="メイリオ" panose="020B0604030504040204" pitchFamily="50" charset="-128"/>
                  <a:ea typeface="メイリオ" panose="020B0604030504040204" pitchFamily="50" charset="-128"/>
                </a:rPr>
                <a:t>訓練期</a:t>
              </a:r>
              <a:r>
                <a:rPr lang="ja-JP" altLang="en-US" sz="1800" b="0" dirty="0" smtClean="0">
                  <a:latin typeface="メイリオ" panose="020B0604030504040204" pitchFamily="50" charset="-128"/>
                  <a:ea typeface="メイリオ" panose="020B0604030504040204" pitchFamily="50" charset="-128"/>
                </a:rPr>
                <a:t>における課題遂行状況に応じて、</a:t>
              </a:r>
              <a:endParaRPr lang="en-US" altLang="ja-JP" sz="1800" b="0" dirty="0" smtClean="0">
                <a:latin typeface="メイリオ" panose="020B0604030504040204" pitchFamily="50" charset="-128"/>
                <a:ea typeface="メイリオ" panose="020B0604030504040204" pitchFamily="50" charset="-128"/>
              </a:endParaRPr>
            </a:p>
            <a:p>
              <a:pPr>
                <a:spcBef>
                  <a:spcPct val="0"/>
                </a:spcBef>
                <a:buFontTx/>
                <a:buNone/>
              </a:pPr>
              <a:r>
                <a:rPr lang="ja-JP" altLang="en-US" sz="1800" dirty="0">
                  <a:latin typeface="メイリオ" panose="020B0604030504040204" pitchFamily="50" charset="-128"/>
                  <a:ea typeface="メイリオ" panose="020B0604030504040204" pitchFamily="50" charset="-128"/>
                </a:rPr>
                <a:t>　</a:t>
              </a:r>
              <a:r>
                <a:rPr lang="ja-JP" altLang="en-US" sz="1800" b="0" dirty="0" smtClean="0">
                  <a:latin typeface="メイリオ" panose="020B0604030504040204" pitchFamily="50" charset="-128"/>
                  <a:ea typeface="メイリオ" panose="020B0604030504040204" pitchFamily="50" charset="-128"/>
                </a:rPr>
                <a:t>利用者に応じた補完方法を検討し、それに基</a:t>
              </a:r>
              <a:r>
                <a:rPr lang="ja-JP" altLang="en-US" sz="1800" b="0" dirty="0" err="1" smtClean="0">
                  <a:latin typeface="メイリオ" panose="020B0604030504040204" pitchFamily="50" charset="-128"/>
                  <a:ea typeface="メイリオ" panose="020B0604030504040204" pitchFamily="50" charset="-128"/>
                </a:rPr>
                <a:t>づ</a:t>
              </a:r>
              <a:endParaRPr lang="en-US" altLang="ja-JP" sz="1800" b="0" dirty="0" smtClean="0">
                <a:latin typeface="メイリオ" panose="020B0604030504040204" pitchFamily="50" charset="-128"/>
                <a:ea typeface="メイリオ" panose="020B0604030504040204" pitchFamily="50" charset="-128"/>
              </a:endParaRPr>
            </a:p>
            <a:p>
              <a:pPr>
                <a:spcBef>
                  <a:spcPct val="0"/>
                </a:spcBef>
                <a:buFontTx/>
                <a:buNone/>
              </a:pPr>
              <a:r>
                <a:rPr lang="ja-JP" altLang="en-US" sz="1800" dirty="0">
                  <a:latin typeface="メイリオ" panose="020B0604030504040204" pitchFamily="50" charset="-128"/>
                  <a:ea typeface="メイリオ" panose="020B0604030504040204" pitchFamily="50" charset="-128"/>
                </a:rPr>
                <a:t>　</a:t>
              </a:r>
              <a:r>
                <a:rPr lang="ja-JP" altLang="en-US" sz="1800" b="0" dirty="0" err="1" smtClean="0">
                  <a:latin typeface="メイリオ" panose="020B0604030504040204" pitchFamily="50" charset="-128"/>
                  <a:ea typeface="メイリオ" panose="020B0604030504040204" pitchFamily="50" charset="-128"/>
                </a:rPr>
                <a:t>く</a:t>
              </a:r>
              <a:r>
                <a:rPr lang="ja-JP" altLang="en-US" sz="1800" b="0" dirty="0" smtClean="0">
                  <a:latin typeface="メイリオ" panose="020B0604030504040204" pitchFamily="50" charset="-128"/>
                  <a:ea typeface="メイリオ" panose="020B0604030504040204" pitchFamily="50" charset="-128"/>
                </a:rPr>
                <a:t>行動が形成されるよう支援を行う。</a:t>
              </a:r>
              <a:endParaRPr lang="en-US" altLang="ja-JP" sz="1800" b="0" dirty="0" smtClean="0">
                <a:latin typeface="メイリオ" panose="020B0604030504040204" pitchFamily="50" charset="-128"/>
                <a:ea typeface="メイリオ" panose="020B0604030504040204" pitchFamily="50" charset="-128"/>
              </a:endParaRPr>
            </a:p>
            <a:p>
              <a:pPr>
                <a:spcBef>
                  <a:spcPct val="0"/>
                </a:spcBef>
                <a:buFontTx/>
                <a:buNone/>
              </a:pPr>
              <a:r>
                <a:rPr lang="ja-JP" altLang="en-US" sz="1800" dirty="0" smtClean="0">
                  <a:latin typeface="メイリオ" panose="020B0604030504040204" pitchFamily="50" charset="-128"/>
                  <a:ea typeface="メイリオ" panose="020B0604030504040204" pitchFamily="50" charset="-128"/>
                </a:rPr>
                <a:t>●支援は、作業開始前、作業中、作業後とタイミ</a:t>
              </a:r>
              <a:endParaRPr lang="en-US" altLang="ja-JP" sz="1800" dirty="0" smtClean="0">
                <a:latin typeface="メイリオ" panose="020B0604030504040204" pitchFamily="50" charset="-128"/>
                <a:ea typeface="メイリオ" panose="020B0604030504040204" pitchFamily="50" charset="-128"/>
              </a:endParaRPr>
            </a:p>
            <a:p>
              <a:pPr>
                <a:spcBef>
                  <a:spcPct val="0"/>
                </a:spcBef>
                <a:buFontTx/>
                <a:buNone/>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ングをとらえて行う。</a:t>
              </a:r>
              <a:endParaRPr lang="en-US" altLang="ja-JP" sz="1800" b="0" dirty="0" smtClean="0">
                <a:latin typeface="メイリオ" panose="020B0604030504040204" pitchFamily="50" charset="-128"/>
                <a:ea typeface="メイリオ" panose="020B0604030504040204" pitchFamily="50" charset="-128"/>
              </a:endParaRPr>
            </a:p>
            <a:p>
              <a:pPr>
                <a:spcBef>
                  <a:spcPct val="0"/>
                </a:spcBef>
                <a:buFontTx/>
                <a:buNone/>
              </a:pPr>
              <a:r>
                <a:rPr lang="ja-JP" altLang="en-US" sz="1800" dirty="0" smtClean="0">
                  <a:latin typeface="メイリオ" panose="020B0604030504040204" pitchFamily="50" charset="-128"/>
                  <a:ea typeface="メイリオ" panose="020B0604030504040204" pitchFamily="50" charset="-128"/>
                </a:rPr>
                <a:t>●補完方法の獲得状況を</a:t>
              </a:r>
              <a:r>
                <a:rPr lang="ja-JP" altLang="en-US" sz="1800" u="sng" dirty="0" smtClean="0">
                  <a:latin typeface="メイリオ" panose="020B0604030504040204" pitchFamily="50" charset="-128"/>
                  <a:ea typeface="メイリオ" panose="020B0604030504040204" pitchFamily="50" charset="-128"/>
                </a:rPr>
                <a:t>再評価期</a:t>
              </a:r>
              <a:r>
                <a:rPr lang="ja-JP" altLang="en-US" sz="1800" dirty="0" smtClean="0">
                  <a:latin typeface="メイリオ" panose="020B0604030504040204" pitchFamily="50" charset="-128"/>
                  <a:ea typeface="メイリオ" panose="020B0604030504040204" pitchFamily="50" charset="-128"/>
                </a:rPr>
                <a:t>で確認する。</a:t>
              </a:r>
              <a:endParaRPr lang="ja-JP" altLang="en-US" sz="1800" b="0" dirty="0">
                <a:latin typeface="メイリオ" panose="020B0604030504040204" pitchFamily="50" charset="-128"/>
                <a:ea typeface="メイリオ" panose="020B0604030504040204" pitchFamily="50" charset="-128"/>
              </a:endParaRPr>
            </a:p>
          </p:txBody>
        </p:sp>
      </p:grpSp>
      <p:sp>
        <p:nvSpPr>
          <p:cNvPr id="56" name="正方形/長方形 11"/>
          <p:cNvSpPr>
            <a:spLocks noChangeArrowheads="1"/>
          </p:cNvSpPr>
          <p:nvPr/>
        </p:nvSpPr>
        <p:spPr bwMode="auto">
          <a:xfrm>
            <a:off x="324755" y="904938"/>
            <a:ext cx="35667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800" dirty="0" smtClean="0">
                <a:latin typeface="メイリオ" panose="020B0604030504040204" pitchFamily="50" charset="-128"/>
                <a:ea typeface="メイリオ" panose="020B0604030504040204" pitchFamily="50" charset="-128"/>
              </a:rPr>
              <a:t>MWS</a:t>
            </a:r>
            <a:r>
              <a:rPr lang="ja-JP" altLang="en-US" sz="2800" dirty="0" smtClean="0">
                <a:latin typeface="メイリオ" panose="020B0604030504040204" pitchFamily="50" charset="-128"/>
                <a:ea typeface="メイリオ" panose="020B0604030504040204" pitchFamily="50" charset="-128"/>
              </a:rPr>
              <a:t>（訓練版）の</a:t>
            </a:r>
            <a:r>
              <a:rPr lang="ja-JP" altLang="en-US" sz="2800" dirty="0">
                <a:latin typeface="メイリオ" panose="020B0604030504040204" pitchFamily="50" charset="-128"/>
                <a:ea typeface="メイリオ" panose="020B0604030504040204" pitchFamily="50" charset="-128"/>
              </a:rPr>
              <a:t>基本的流れ</a:t>
            </a:r>
            <a:endParaRPr lang="ja-JP" altLang="en-US" sz="2800" dirty="0">
              <a:solidFill>
                <a:schemeClr val="tx2"/>
              </a:solidFill>
              <a:latin typeface="Arial" panose="020B0604020202020204" pitchFamily="34" charset="0"/>
            </a:endParaRPr>
          </a:p>
        </p:txBody>
      </p:sp>
      <p:sp>
        <p:nvSpPr>
          <p:cNvPr id="47" name="角丸四角形 46"/>
          <p:cNvSpPr/>
          <p:nvPr/>
        </p:nvSpPr>
        <p:spPr>
          <a:xfrm>
            <a:off x="6856376" y="5729519"/>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
        <p:nvSpPr>
          <p:cNvPr id="41" name="正方形/長方形 40"/>
          <p:cNvSpPr/>
          <p:nvPr/>
        </p:nvSpPr>
        <p:spPr>
          <a:xfrm>
            <a:off x="114447" y="6359649"/>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127261" y="5372958"/>
            <a:ext cx="5247948" cy="954107"/>
          </a:xfrm>
          <a:prstGeom prst="rect">
            <a:avLst/>
          </a:prstGeom>
        </p:spPr>
        <p:txBody>
          <a:bodyPr wrap="square">
            <a:spAutoFit/>
          </a:bodyPr>
          <a:lstStyle/>
          <a:p>
            <a:r>
              <a:rPr lang="ja-JP" altLang="en-US" sz="2800" dirty="0">
                <a:solidFill>
                  <a:srgbClr val="435352"/>
                </a:solidFill>
                <a:latin typeface="メイリオ" panose="020B0604030504040204" pitchFamily="50" charset="-128"/>
                <a:ea typeface="メイリオ" panose="020B0604030504040204" pitchFamily="50" charset="-128"/>
                <a:cs typeface="メイリオ" panose="020B0604030504040204" pitchFamily="50" charset="-128"/>
              </a:rPr>
              <a:t>一つ一つの成功体験</a:t>
            </a:r>
            <a:r>
              <a:rPr lang="ja-JP" altLang="en-US" sz="2800" dirty="0" smtClean="0">
                <a:solidFill>
                  <a:srgbClr val="435352"/>
                </a:solidFill>
                <a:latin typeface="メイリオ" panose="020B0604030504040204" pitchFamily="50" charset="-128"/>
                <a:ea typeface="メイリオ" panose="020B0604030504040204" pitchFamily="50" charset="-128"/>
                <a:cs typeface="メイリオ" panose="020B0604030504040204" pitchFamily="50" charset="-128"/>
              </a:rPr>
              <a:t>を</a:t>
            </a:r>
            <a:endParaRPr lang="en-US" altLang="ja-JP" sz="2800" dirty="0" smtClean="0">
              <a:solidFill>
                <a:srgbClr val="435352"/>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solidFill>
                  <a:srgbClr val="435352"/>
                </a:solidFill>
                <a:latin typeface="メイリオ" panose="020B0604030504040204" pitchFamily="50" charset="-128"/>
                <a:ea typeface="メイリオ" panose="020B0604030504040204" pitchFamily="50" charset="-128"/>
                <a:cs typeface="メイリオ" panose="020B0604030504040204" pitchFamily="50" charset="-128"/>
              </a:rPr>
              <a:t>明確</a:t>
            </a:r>
            <a:r>
              <a:rPr lang="ja-JP" altLang="en-US" sz="2800" dirty="0">
                <a:solidFill>
                  <a:srgbClr val="435352"/>
                </a:solidFill>
                <a:latin typeface="メイリオ" panose="020B0604030504040204" pitchFamily="50" charset="-128"/>
                <a:ea typeface="メイリオ" panose="020B0604030504040204" pitchFamily="50" charset="-128"/>
                <a:cs typeface="メイリオ" panose="020B0604030504040204" pitchFamily="50" charset="-128"/>
              </a:rPr>
              <a:t>にフィードバック！</a:t>
            </a:r>
          </a:p>
        </p:txBody>
      </p:sp>
      <p:pic>
        <p:nvPicPr>
          <p:cNvPr id="58" name="Picture 4" descr="C:\Users\181004\Desktop\2019トータルパッケージ研究\伝達試案Ｖｅｒ１\画像\text_kada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2852" y="5196488"/>
            <a:ext cx="533386" cy="47689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Users\181004\Desktop\2019トータルパッケージ研究\伝達試案Ｖｅｒ１\画像\9a6d0f4b-05b9-47fc-b9a3-163f24f99e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9721">
            <a:off x="5651839" y="5064305"/>
            <a:ext cx="849828" cy="56264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 descr="C:\Users\181004\Desktop\2019トータルパッケージ研究\伝達試案Ｖｅｒ１\画像\kigyou_business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7893" y="5599467"/>
            <a:ext cx="631044" cy="66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334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27891" y="2316475"/>
            <a:ext cx="6384892" cy="1325563"/>
          </a:xfrm>
        </p:spPr>
        <p:txBody>
          <a:bodyPr>
            <a:normAutofit/>
          </a:bodyPr>
          <a:lstStyle/>
          <a:p>
            <a:r>
              <a:rPr kumimoji="1" lang="en-US" altLang="ja-JP" sz="7200" dirty="0" smtClean="0">
                <a:latin typeface="メイリオ" panose="020B0604030504040204" pitchFamily="50" charset="-128"/>
                <a:ea typeface="メイリオ" panose="020B0604030504040204" pitchFamily="50" charset="-128"/>
              </a:rPr>
              <a:t>10</a:t>
            </a:r>
            <a:r>
              <a:rPr kumimoji="1" lang="ja-JP" altLang="en-US" sz="7200" dirty="0" smtClean="0">
                <a:latin typeface="メイリオ" panose="020B0604030504040204" pitchFamily="50" charset="-128"/>
                <a:ea typeface="メイリオ" panose="020B0604030504040204" pitchFamily="50" charset="-128"/>
              </a:rPr>
              <a:t>分間　休憩</a:t>
            </a:r>
            <a:endParaRPr kumimoji="1" lang="ja-JP" altLang="en-US" sz="7200" dirty="0">
              <a:latin typeface="メイリオ" panose="020B0604030504040204" pitchFamily="50" charset="-128"/>
              <a:ea typeface="メイリオ" panose="020B0604030504040204" pitchFamily="50" charset="-128"/>
            </a:endParaRPr>
          </a:p>
        </p:txBody>
      </p:sp>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67656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正方形/長方形 1"/>
          <p:cNvSpPr/>
          <p:nvPr/>
        </p:nvSpPr>
        <p:spPr bwMode="white">
          <a:xfrm>
            <a:off x="1594551" y="3092817"/>
            <a:ext cx="7475456" cy="1323439"/>
          </a:xfrm>
          <a:prstGeom prst="rect">
            <a:avLst/>
          </a:prstGeom>
        </p:spPr>
        <p:txBody>
          <a:bodyPr wrap="square">
            <a:spAutoFit/>
          </a:bodyPr>
          <a:lstStyle/>
          <a:p>
            <a:r>
              <a:rPr lang="ja-JP" altLang="en-US" sz="4000" b="1" dirty="0">
                <a:solidFill>
                  <a:schemeClr val="bg1"/>
                </a:solidFill>
                <a:effectLst>
                  <a:outerShdw blurRad="38100" dist="38100" dir="2700000" algn="tl">
                    <a:srgbClr val="000000">
                      <a:alpha val="43137"/>
                    </a:srgbClr>
                  </a:outerShdw>
                </a:effectLst>
              </a:rPr>
              <a:t>十分に</a:t>
            </a:r>
            <a:r>
              <a:rPr lang="ja-JP" altLang="en-US" sz="4000" b="1" dirty="0">
                <a:solidFill>
                  <a:srgbClr val="F6947C"/>
                </a:solidFill>
                <a:effectLst>
                  <a:outerShdw blurRad="38100" dist="38100" dir="2700000" algn="tl">
                    <a:srgbClr val="000000">
                      <a:alpha val="43137"/>
                    </a:srgbClr>
                  </a:outerShdw>
                </a:effectLst>
              </a:rPr>
              <a:t>フィードバック</a:t>
            </a:r>
            <a:r>
              <a:rPr lang="ja-JP" altLang="en-US" sz="4000" b="1" dirty="0" smtClean="0">
                <a:solidFill>
                  <a:schemeClr val="bg1"/>
                </a:solidFill>
                <a:effectLst>
                  <a:outerShdw blurRad="38100" dist="38100" dir="2700000" algn="tl">
                    <a:srgbClr val="000000">
                      <a:alpha val="43137"/>
                    </a:srgbClr>
                  </a:outerShdw>
                </a:effectLst>
              </a:rPr>
              <a:t>する</a:t>
            </a:r>
          </a:p>
          <a:p>
            <a:r>
              <a:rPr lang="ja-JP" altLang="en-US" sz="4000" b="1" dirty="0">
                <a:solidFill>
                  <a:schemeClr val="bg1"/>
                </a:solidFill>
                <a:effectLst>
                  <a:outerShdw blurRad="38100" dist="38100" dir="2700000" algn="tl">
                    <a:srgbClr val="000000">
                      <a:alpha val="43137"/>
                    </a:srgbClr>
                  </a:outerShdw>
                </a:effectLst>
              </a:rPr>
              <a:t>（不安感・喪失感への対応を行う）</a:t>
            </a:r>
          </a:p>
        </p:txBody>
      </p:sp>
      <p:sp>
        <p:nvSpPr>
          <p:cNvPr id="4" name="テキスト ボックス 3"/>
          <p:cNvSpPr txBox="1"/>
          <p:nvPr/>
        </p:nvSpPr>
        <p:spPr bwMode="white">
          <a:xfrm>
            <a:off x="649702" y="2909524"/>
            <a:ext cx="740229" cy="1200329"/>
          </a:xfrm>
          <a:prstGeom prst="rect">
            <a:avLst/>
          </a:prstGeom>
          <a:noFill/>
        </p:spPr>
        <p:txBody>
          <a:bodyPr wrap="square" rtlCol="0">
            <a:spAutoFit/>
          </a:bodyPr>
          <a:lstStyle/>
          <a:p>
            <a:r>
              <a:rPr lang="ja-JP" altLang="en-US" sz="7200" b="1" dirty="0">
                <a:solidFill>
                  <a:srgbClr val="E73A37"/>
                </a:solidFill>
                <a:effectLst>
                  <a:outerShdw blurRad="38100" dist="38100" dir="2700000" algn="tl">
                    <a:srgbClr val="000000">
                      <a:alpha val="43137"/>
                    </a:srgbClr>
                  </a:outerShdw>
                </a:effectLst>
              </a:rPr>
              <a:t>４</a:t>
            </a:r>
            <a:endParaRPr kumimoji="1" lang="ja-JP" altLang="en-US" sz="7200" b="1" dirty="0">
              <a:solidFill>
                <a:srgbClr val="E73A37"/>
              </a:solidFill>
              <a:effectLst>
                <a:outerShdw blurRad="38100" dist="38100" dir="2700000" algn="tl">
                  <a:srgbClr val="000000">
                    <a:alpha val="43137"/>
                  </a:srgbClr>
                </a:outerShdw>
              </a:effectLst>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35720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102031" y="1558668"/>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9885"/>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rPr>
              <a:t>十分にフィードバック</a:t>
            </a:r>
            <a:r>
              <a:rPr lang="ja-JP" altLang="en-US" sz="2800" b="1" dirty="0" smtClean="0">
                <a:latin typeface="メイリオ" panose="020B0604030504040204" pitchFamily="50" charset="-128"/>
                <a:ea typeface="メイリオ" panose="020B0604030504040204" pitchFamily="50" charset="-128"/>
              </a:rPr>
              <a:t>する</a:t>
            </a:r>
          </a:p>
          <a:p>
            <a:pPr algn="ct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chemeClr val="bg1"/>
                </a:solidFill>
                <a:latin typeface="メイリオ" panose="020B0604030504040204" pitchFamily="50" charset="-128"/>
                <a:ea typeface="メイリオ" panose="020B0604030504040204" pitchFamily="50" charset="-128"/>
              </a:rPr>
              <a:t>不安感・喪失感へ</a:t>
            </a:r>
            <a:r>
              <a:rPr lang="ja-JP" altLang="en-US" sz="2000" dirty="0">
                <a:solidFill>
                  <a:schemeClr val="bg1"/>
                </a:solidFill>
                <a:latin typeface="メイリオ" panose="020B0604030504040204" pitchFamily="50" charset="-128"/>
                <a:ea typeface="メイリオ" panose="020B0604030504040204" pitchFamily="50" charset="-128"/>
              </a:rPr>
              <a:t>の</a:t>
            </a:r>
            <a:r>
              <a:rPr lang="ja-JP" altLang="en-US" sz="2000" dirty="0">
                <a:latin typeface="メイリオ" panose="020B0604030504040204" pitchFamily="50" charset="-128"/>
                <a:ea typeface="メイリオ" panose="020B0604030504040204" pitchFamily="50" charset="-128"/>
              </a:rPr>
              <a:t>対応を</a:t>
            </a:r>
            <a:r>
              <a:rPr lang="ja-JP" altLang="en-US" sz="2000" dirty="0" smtClean="0">
                <a:latin typeface="メイリオ" panose="020B0604030504040204" pitchFamily="50" charset="-128"/>
                <a:ea typeface="メイリオ" panose="020B0604030504040204" pitchFamily="50" charset="-128"/>
              </a:rPr>
              <a:t>行う）</a:t>
            </a:r>
            <a:endParaRPr kumimoji="1" lang="ja-JP" altLang="en-US" sz="20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6925252" y="1032382"/>
            <a:ext cx="207857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利用者の行う特定の行動（作業等）は、行動の直後に望ましいものかどうかを利用者に的確に伝え（誉め）て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23988" y="208006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利用者が適切な行動を取るまでに努力してきたこと（過程）も含めて利用者に伝え（誉め）ている。</a:t>
            </a:r>
          </a:p>
        </p:txBody>
      </p:sp>
      <p:sp>
        <p:nvSpPr>
          <p:cNvPr id="6" name="正方形/長方形 5"/>
          <p:cNvSpPr/>
          <p:nvPr/>
        </p:nvSpPr>
        <p:spPr>
          <a:xfrm>
            <a:off x="6923988" y="3127740"/>
            <a:ext cx="2059757"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利用者が考えた作業やストレス対処の方法がうまくいった時に、利用者に自身を強化（誉める等）するように支援を行っている。</a:t>
            </a:r>
          </a:p>
        </p:txBody>
      </p:sp>
      <p:sp>
        <p:nvSpPr>
          <p:cNvPr id="7" name="正方形/長方形 6"/>
          <p:cNvSpPr/>
          <p:nvPr/>
        </p:nvSpPr>
        <p:spPr>
          <a:xfrm>
            <a:off x="6923988" y="438439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利用者の認識や考え方の変化は、相談場面等で利用者にフィードバックすることにより自己認識が深まるよう支援している。</a:t>
            </a:r>
          </a:p>
        </p:txBody>
      </p:sp>
      <p:sp>
        <p:nvSpPr>
          <p:cNvPr id="8" name="正方形/長方形 7"/>
          <p:cNvSpPr/>
          <p:nvPr/>
        </p:nvSpPr>
        <p:spPr>
          <a:xfrm>
            <a:off x="6923988" y="5797872"/>
            <a:ext cx="2351987"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利用者と相談場面で共有したフィードバックの内容を、次</a:t>
            </a:r>
            <a:r>
              <a:rPr lang="ja-JP" altLang="en-US" sz="1100" dirty="0" smtClean="0">
                <a:latin typeface="メイリオ" panose="020B0604030504040204" pitchFamily="50" charset="-128"/>
                <a:ea typeface="メイリオ" panose="020B0604030504040204" pitchFamily="50" charset="-128"/>
              </a:rPr>
              <a:t>の</a:t>
            </a:r>
            <a:endParaRPr lang="en-US" altLang="ja-JP" sz="1100" dirty="0" smtClean="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目標</a:t>
            </a:r>
            <a:r>
              <a:rPr lang="ja-JP" altLang="en-US" sz="1100" dirty="0">
                <a:latin typeface="メイリオ" panose="020B0604030504040204" pitchFamily="50" charset="-128"/>
                <a:ea typeface="メイリオ" panose="020B0604030504040204" pitchFamily="50" charset="-128"/>
              </a:rPr>
              <a:t>設定のために役立てている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grpSp>
        <p:nvGrpSpPr>
          <p:cNvPr id="19" name="グループ化 18"/>
          <p:cNvGrpSpPr/>
          <p:nvPr/>
        </p:nvGrpSpPr>
        <p:grpSpPr>
          <a:xfrm>
            <a:off x="6598034" y="1181287"/>
            <a:ext cx="274140" cy="4957853"/>
            <a:chOff x="6639342" y="1609977"/>
            <a:chExt cx="274140" cy="4957853"/>
          </a:xfrm>
        </p:grpSpPr>
        <p:sp>
          <p:nvSpPr>
            <p:cNvPr id="21" name="円/楕円 20"/>
            <p:cNvSpPr/>
            <p:nvPr/>
          </p:nvSpPr>
          <p:spPr>
            <a:xfrm>
              <a:off x="6655899" y="369587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2" name="円/楕円 21"/>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3" name="円/楕円 22"/>
            <p:cNvSpPr/>
            <p:nvPr/>
          </p:nvSpPr>
          <p:spPr>
            <a:xfrm>
              <a:off x="6655900" y="263081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4" name="円/楕円 23"/>
            <p:cNvSpPr/>
            <p:nvPr/>
          </p:nvSpPr>
          <p:spPr>
            <a:xfrm>
              <a:off x="6660600" y="485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5" name="円/楕円 24"/>
            <p:cNvSpPr/>
            <p:nvPr/>
          </p:nvSpPr>
          <p:spPr>
            <a:xfrm>
              <a:off x="6663085" y="6254625"/>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nvGrpSpPr>
          <p:cNvPr id="17" name="グループ化 16"/>
          <p:cNvGrpSpPr/>
          <p:nvPr/>
        </p:nvGrpSpPr>
        <p:grpSpPr>
          <a:xfrm>
            <a:off x="102031" y="1989096"/>
            <a:ext cx="6365635" cy="3929961"/>
            <a:chOff x="-869018" y="1835966"/>
            <a:chExt cx="9035925" cy="5075881"/>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7" y="2466847"/>
              <a:ext cx="8128000" cy="4445000"/>
            </a:xfrm>
            <a:prstGeom prst="rect">
              <a:avLst/>
            </a:prstGeom>
          </p:spPr>
        </p:pic>
        <p:sp>
          <p:nvSpPr>
            <p:cNvPr id="26" name="正方形/長方形 25"/>
            <p:cNvSpPr/>
            <p:nvPr/>
          </p:nvSpPr>
          <p:spPr>
            <a:xfrm>
              <a:off x="2312985" y="4388594"/>
              <a:ext cx="1261884" cy="523221"/>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rPr>
                <a:t>ＭＷＳ</a:t>
              </a:r>
              <a:endParaRPr lang="ja-JP" altLang="en-US" sz="2800" dirty="0"/>
            </a:p>
          </p:txBody>
        </p:sp>
        <p:sp>
          <p:nvSpPr>
            <p:cNvPr id="27" name="円形吹き出し 26"/>
            <p:cNvSpPr/>
            <p:nvPr/>
          </p:nvSpPr>
          <p:spPr>
            <a:xfrm>
              <a:off x="5572125" y="2645201"/>
              <a:ext cx="2314575" cy="1828800"/>
            </a:xfrm>
            <a:prstGeom prst="wedgeEllipseCallout">
              <a:avLst>
                <a:gd name="adj1" fmla="val -49640"/>
                <a:gd name="adj2" fmla="val 369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5762624" y="3131559"/>
              <a:ext cx="2091108" cy="1232311"/>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rPr>
                <a:t>こんなの実際の</a:t>
              </a:r>
            </a:p>
            <a:p>
              <a:r>
                <a:rPr kumimoji="1" lang="ja-JP" altLang="en-US" sz="1400" dirty="0" smtClean="0">
                  <a:latin typeface="メイリオ" panose="020B0604030504040204" pitchFamily="50" charset="-128"/>
                  <a:ea typeface="メイリオ" panose="020B0604030504040204" pitchFamily="50" charset="-128"/>
                </a:rPr>
                <a:t>仕事じゃないから関係ないだろ！！</a:t>
              </a:r>
              <a:endParaRPr kumimoji="1" lang="ja-JP" altLang="en-US" sz="1400" dirty="0">
                <a:latin typeface="メイリオ" panose="020B0604030504040204" pitchFamily="50" charset="-128"/>
                <a:ea typeface="メイリオ" panose="020B0604030504040204" pitchFamily="50" charset="-128"/>
              </a:endParaRPr>
            </a:p>
          </p:txBody>
        </p:sp>
        <p:sp>
          <p:nvSpPr>
            <p:cNvPr id="29" name="円形吹き出し 28"/>
            <p:cNvSpPr/>
            <p:nvPr/>
          </p:nvSpPr>
          <p:spPr>
            <a:xfrm>
              <a:off x="-869018" y="1835966"/>
              <a:ext cx="2775890" cy="2218923"/>
            </a:xfrm>
            <a:prstGeom prst="wedgeEllipseCallout">
              <a:avLst>
                <a:gd name="adj1" fmla="val 38689"/>
                <a:gd name="adj2" fmla="val 537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24425" y="2220878"/>
              <a:ext cx="2091108" cy="1550328"/>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また、見落としミスしましたよ！！</a:t>
              </a:r>
            </a:p>
            <a:p>
              <a:r>
                <a:rPr kumimoji="1" lang="ja-JP" altLang="en-US" sz="1200" dirty="0" smtClean="0">
                  <a:latin typeface="メイリオ" panose="020B0604030504040204" pitchFamily="50" charset="-128"/>
                  <a:ea typeface="メイリオ" panose="020B0604030504040204" pitchFamily="50" charset="-128"/>
                </a:rPr>
                <a:t>リアルフィードバックが大切なんで伝えているんですよ！</a:t>
              </a:r>
            </a:p>
          </p:txBody>
        </p:sp>
        <p:sp>
          <p:nvSpPr>
            <p:cNvPr id="31" name="フローチャート: 結合子 30"/>
            <p:cNvSpPr/>
            <p:nvPr/>
          </p:nvSpPr>
          <p:spPr>
            <a:xfrm rot="1324798">
              <a:off x="5456502" y="3291933"/>
              <a:ext cx="68764" cy="2627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結合子 31"/>
            <p:cNvSpPr/>
            <p:nvPr/>
          </p:nvSpPr>
          <p:spPr>
            <a:xfrm>
              <a:off x="5224157" y="3259121"/>
              <a:ext cx="100241" cy="38013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結合子 32"/>
            <p:cNvSpPr/>
            <p:nvPr/>
          </p:nvSpPr>
          <p:spPr>
            <a:xfrm rot="17826633">
              <a:off x="4904001" y="3548722"/>
              <a:ext cx="121556" cy="24138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結合子 33"/>
            <p:cNvSpPr/>
            <p:nvPr/>
          </p:nvSpPr>
          <p:spPr>
            <a:xfrm rot="19490253">
              <a:off x="5000644" y="3304566"/>
              <a:ext cx="84282" cy="37477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ローチャート: 結合子 34"/>
            <p:cNvSpPr/>
            <p:nvPr/>
          </p:nvSpPr>
          <p:spPr>
            <a:xfrm>
              <a:off x="2135089" y="3043172"/>
              <a:ext cx="100241" cy="38013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ローチャート: 結合子 35"/>
            <p:cNvSpPr/>
            <p:nvPr/>
          </p:nvSpPr>
          <p:spPr>
            <a:xfrm rot="17826633">
              <a:off x="1730184" y="3439964"/>
              <a:ext cx="116074" cy="24138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結合子 36"/>
            <p:cNvSpPr/>
            <p:nvPr/>
          </p:nvSpPr>
          <p:spPr>
            <a:xfrm rot="19490253">
              <a:off x="1937469" y="3190060"/>
              <a:ext cx="84282" cy="37477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結合子 37"/>
            <p:cNvSpPr/>
            <p:nvPr/>
          </p:nvSpPr>
          <p:spPr>
            <a:xfrm rot="1324798">
              <a:off x="2350561" y="3213883"/>
              <a:ext cx="128460" cy="2627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914185" y="5663768"/>
              <a:ext cx="1398801" cy="477024"/>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支援者</a:t>
              </a:r>
              <a:endParaRPr kumimoji="1" lang="ja-JP" altLang="en-US" dirty="0">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5572125" y="6311469"/>
              <a:ext cx="1460821" cy="477024"/>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利用者</a:t>
              </a:r>
              <a:endParaRPr kumimoji="1" lang="ja-JP" altLang="en-US" dirty="0">
                <a:latin typeface="メイリオ" panose="020B0604030504040204" pitchFamily="50" charset="-128"/>
                <a:ea typeface="メイリオ" panose="020B0604030504040204" pitchFamily="50" charset="-128"/>
              </a:endParaRPr>
            </a:p>
          </p:txBody>
        </p:sp>
      </p:grpSp>
      <p:sp>
        <p:nvSpPr>
          <p:cNvPr id="41" name="テキスト ボックス 40"/>
          <p:cNvSpPr txBox="1"/>
          <p:nvPr/>
        </p:nvSpPr>
        <p:spPr>
          <a:xfrm>
            <a:off x="508644" y="1052159"/>
            <a:ext cx="5263060" cy="523220"/>
          </a:xfrm>
          <a:prstGeom prst="rect">
            <a:avLst/>
          </a:prstGeom>
          <a:noFill/>
        </p:spPr>
        <p:txBody>
          <a:bodyPr wrap="square" rtlCol="0">
            <a:spAutoFit/>
          </a:bodyPr>
          <a:lstStyle/>
          <a:p>
            <a:r>
              <a:rPr kumimoji="1" lang="ja-JP" altLang="en-US" sz="2800" dirty="0" smtClean="0">
                <a:solidFill>
                  <a:srgbClr val="043748"/>
                </a:solidFill>
                <a:latin typeface="メイリオ" panose="020B0604030504040204" pitchFamily="50" charset="-128"/>
                <a:ea typeface="メイリオ" panose="020B0604030504040204" pitchFamily="50" charset="-128"/>
              </a:rPr>
              <a:t>何をフィードバックすべきか？</a:t>
            </a:r>
            <a:endParaRPr kumimoji="1" lang="ja-JP" altLang="en-US" sz="2800" dirty="0">
              <a:solidFill>
                <a:srgbClr val="043748"/>
              </a:solidFill>
              <a:latin typeface="メイリオ" panose="020B0604030504040204" pitchFamily="50" charset="-128"/>
              <a:ea typeface="メイリオ" panose="020B0604030504040204" pitchFamily="50" charset="-128"/>
            </a:endParaRPr>
          </a:p>
        </p:txBody>
      </p:sp>
      <p:sp>
        <p:nvSpPr>
          <p:cNvPr id="42" name="角丸四角形 41"/>
          <p:cNvSpPr/>
          <p:nvPr/>
        </p:nvSpPr>
        <p:spPr>
          <a:xfrm>
            <a:off x="6822649" y="903371"/>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60793" y="6053826"/>
            <a:ext cx="6411812"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行動</a:t>
            </a:r>
            <a:r>
              <a:rPr lang="ja-JP" altLang="en-US" dirty="0" smtClean="0">
                <a:latin typeface="メイリオ" panose="020B0604030504040204" pitchFamily="50" charset="-128"/>
                <a:ea typeface="メイリオ" panose="020B0604030504040204" pitchFamily="50" charset="-128"/>
              </a:rPr>
              <a:t>が望ましいものかを利用者に的確に伝えることが重要。でも、それだけでは････</a:t>
            </a:r>
            <a:endParaRPr kumimoji="1" lang="ja-JP" altLang="en-US" dirty="0">
              <a:latin typeface="メイリオ" panose="020B0604030504040204" pitchFamily="50" charset="-128"/>
              <a:ea typeface="メイリオ" panose="020B0604030504040204" pitchFamily="50" charset="-128"/>
            </a:endParaRPr>
          </a:p>
        </p:txBody>
      </p:sp>
      <p:sp>
        <p:nvSpPr>
          <p:cNvPr id="44" name="角丸四角形 4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20525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58" y="960940"/>
            <a:ext cx="6626255" cy="5568768"/>
          </a:xfrm>
          <a:prstGeom prst="rect">
            <a:avLst/>
          </a:prstGeom>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0" y="-9885"/>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rPr>
              <a:t>十分にフィードバック</a:t>
            </a:r>
            <a:r>
              <a:rPr lang="ja-JP" altLang="en-US" sz="2800" b="1" dirty="0" smtClean="0">
                <a:latin typeface="メイリオ" panose="020B0604030504040204" pitchFamily="50" charset="-128"/>
                <a:ea typeface="メイリオ" panose="020B0604030504040204" pitchFamily="50" charset="-128"/>
              </a:rPr>
              <a:t>する</a:t>
            </a:r>
          </a:p>
          <a:p>
            <a:pPr algn="ctr"/>
            <a:r>
              <a:rPr lang="ja-JP" altLang="en-US" sz="2000" dirty="0">
                <a:latin typeface="メイリオ" panose="020B0604030504040204" pitchFamily="50" charset="-128"/>
                <a:ea typeface="メイリオ" panose="020B0604030504040204" pitchFamily="50" charset="-128"/>
              </a:rPr>
              <a:t>（</a:t>
            </a:r>
            <a:r>
              <a:rPr lang="ja-JP" altLang="en-US" sz="2000" dirty="0">
                <a:solidFill>
                  <a:schemeClr val="bg1"/>
                </a:solidFill>
                <a:latin typeface="メイリオ" panose="020B0604030504040204" pitchFamily="50" charset="-128"/>
                <a:ea typeface="メイリオ" panose="020B0604030504040204" pitchFamily="50" charset="-128"/>
              </a:rPr>
              <a:t>不安感・喪失感への</a:t>
            </a:r>
            <a:r>
              <a:rPr lang="ja-JP" altLang="en-US" sz="2000" dirty="0">
                <a:latin typeface="メイリオ" panose="020B0604030504040204" pitchFamily="50" charset="-128"/>
                <a:ea typeface="メイリオ" panose="020B0604030504040204" pitchFamily="50" charset="-128"/>
              </a:rPr>
              <a:t>対応を行う）</a:t>
            </a:r>
          </a:p>
        </p:txBody>
      </p:sp>
      <p:sp>
        <p:nvSpPr>
          <p:cNvPr id="3" name="正方形/長方形 2"/>
          <p:cNvSpPr/>
          <p:nvPr/>
        </p:nvSpPr>
        <p:spPr>
          <a:xfrm>
            <a:off x="6925252" y="1032382"/>
            <a:ext cx="207857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利用者の行う特定の行動（作業等）は、行動の直後に望ましいものかどうかを利用者に的確に伝え（誉め）て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23988" y="208006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利用者が適切な行動を取るまでに努力してきたこと（過程）も含めて利用者に伝え（誉め）ている。</a:t>
            </a:r>
          </a:p>
        </p:txBody>
      </p:sp>
      <p:sp>
        <p:nvSpPr>
          <p:cNvPr id="6" name="正方形/長方形 5"/>
          <p:cNvSpPr/>
          <p:nvPr/>
        </p:nvSpPr>
        <p:spPr>
          <a:xfrm>
            <a:off x="6923988" y="3127740"/>
            <a:ext cx="2059757"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利用者が考えた作業やストレス対処の方法がうまくいった時に、利用者に自身を強化（誉める等）するように支援を行っている。</a:t>
            </a:r>
          </a:p>
        </p:txBody>
      </p:sp>
      <p:sp>
        <p:nvSpPr>
          <p:cNvPr id="7" name="正方形/長方形 6"/>
          <p:cNvSpPr/>
          <p:nvPr/>
        </p:nvSpPr>
        <p:spPr>
          <a:xfrm>
            <a:off x="6923988" y="438439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利用者の認識や考え方の変化は、相談場面等で利用者にフィードバックすることにより自己認識が深まるよう支援している。</a:t>
            </a:r>
          </a:p>
        </p:txBody>
      </p:sp>
      <p:sp>
        <p:nvSpPr>
          <p:cNvPr id="8" name="正方形/長方形 7"/>
          <p:cNvSpPr/>
          <p:nvPr/>
        </p:nvSpPr>
        <p:spPr>
          <a:xfrm>
            <a:off x="6994689" y="5783047"/>
            <a:ext cx="2351987"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利用者と相談場面で共有したフィードバックの内容を、次の目標設定のために役立てている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grpSp>
        <p:nvGrpSpPr>
          <p:cNvPr id="19" name="グループ化 18"/>
          <p:cNvGrpSpPr/>
          <p:nvPr/>
        </p:nvGrpSpPr>
        <p:grpSpPr>
          <a:xfrm>
            <a:off x="6595301" y="1171396"/>
            <a:ext cx="266956" cy="5229404"/>
            <a:chOff x="6639342" y="1609977"/>
            <a:chExt cx="266956" cy="5229404"/>
          </a:xfrm>
        </p:grpSpPr>
        <p:sp>
          <p:nvSpPr>
            <p:cNvPr id="21" name="円/楕円 20"/>
            <p:cNvSpPr/>
            <p:nvPr/>
          </p:nvSpPr>
          <p:spPr>
            <a:xfrm>
              <a:off x="6655901" y="409288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2" name="円/楕円 21"/>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3" name="円/楕円 22"/>
            <p:cNvSpPr/>
            <p:nvPr/>
          </p:nvSpPr>
          <p:spPr>
            <a:xfrm>
              <a:off x="6655901" y="294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4" name="円/楕円 23"/>
            <p:cNvSpPr/>
            <p:nvPr/>
          </p:nvSpPr>
          <p:spPr>
            <a:xfrm>
              <a:off x="6639343" y="5348608"/>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5" name="円/楕円 24"/>
            <p:cNvSpPr/>
            <p:nvPr/>
          </p:nvSpPr>
          <p:spPr>
            <a:xfrm>
              <a:off x="6650020" y="6526176"/>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17" name="角丸四角形 16"/>
          <p:cNvSpPr/>
          <p:nvPr/>
        </p:nvSpPr>
        <p:spPr>
          <a:xfrm>
            <a:off x="6867893" y="2048616"/>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24557" y="846210"/>
            <a:ext cx="5797885" cy="954107"/>
          </a:xfrm>
          <a:prstGeom prst="rect">
            <a:avLst/>
          </a:prstGeom>
          <a:solidFill>
            <a:schemeClr val="bg1"/>
          </a:solidFill>
        </p:spPr>
        <p:txBody>
          <a:bodyPr wrap="square" rtlCol="0">
            <a:spAutoFit/>
          </a:bodyPr>
          <a:lstStyle/>
          <a:p>
            <a:endParaRPr kumimoji="1" lang="en-US" altLang="ja-JP" sz="2800" dirty="0" smtClean="0">
              <a:latin typeface="メイリオ" panose="020B0604030504040204" pitchFamily="50" charset="-128"/>
              <a:ea typeface="メイリオ" panose="020B0604030504040204" pitchFamily="50" charset="-128"/>
            </a:endParaRPr>
          </a:p>
          <a:p>
            <a:r>
              <a:rPr kumimoji="1" lang="ja-JP" altLang="en-US" sz="2800" b="1" dirty="0" smtClean="0">
                <a:latin typeface="メイリオ" panose="020B0604030504040204" pitchFamily="50" charset="-128"/>
                <a:ea typeface="メイリオ" panose="020B0604030504040204" pitchFamily="50" charset="-128"/>
              </a:rPr>
              <a:t>フィードバックを行う際の留意点</a:t>
            </a:r>
            <a:endParaRPr kumimoji="1" lang="ja-JP" altLang="en-US" sz="2800" b="1" dirty="0">
              <a:latin typeface="メイリオ" panose="020B0604030504040204" pitchFamily="50" charset="-128"/>
              <a:ea typeface="メイリオ" panose="020B0604030504040204" pitchFamily="50" charset="-128"/>
            </a:endParaRP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14011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882399" y="1019722"/>
            <a:ext cx="6412984" cy="75791"/>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Picture 2" descr="C:\Users\181004\Desktop\2019トータルパッケージ研究\伝達試案Ｖｅｒ１\画像\egaw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1436" y="-25154"/>
            <a:ext cx="1356024" cy="134076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グループ化 31"/>
          <p:cNvGrpSpPr/>
          <p:nvPr/>
        </p:nvGrpSpPr>
        <p:grpSpPr>
          <a:xfrm>
            <a:off x="653969" y="6319717"/>
            <a:ext cx="8007509" cy="646331"/>
            <a:chOff x="1783746" y="1221859"/>
            <a:chExt cx="5547474" cy="646331"/>
          </a:xfrm>
        </p:grpSpPr>
        <p:sp>
          <p:nvSpPr>
            <p:cNvPr id="28" name="テキスト ボックス 27"/>
            <p:cNvSpPr txBox="1"/>
            <p:nvPr/>
          </p:nvSpPr>
          <p:spPr>
            <a:xfrm>
              <a:off x="1793353" y="1221859"/>
              <a:ext cx="5537867"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作業によって辛抱や我慢を体得してもらう</a:t>
              </a:r>
              <a:r>
                <a:rPr lang="ja-JP" altLang="en-US" dirty="0" smtClean="0">
                  <a:latin typeface="メイリオ" panose="020B0604030504040204" pitchFamily="50" charset="-128"/>
                  <a:ea typeface="メイリオ" panose="020B0604030504040204" pitchFamily="50" charset="-128"/>
                </a:rPr>
                <a:t>ことが</a:t>
              </a:r>
              <a:r>
                <a:rPr lang="ja-JP" altLang="en-US" dirty="0">
                  <a:latin typeface="メイリオ" panose="020B0604030504040204" pitchFamily="50" charset="-128"/>
                  <a:ea typeface="メイリオ" panose="020B0604030504040204" pitchFamily="50" charset="-128"/>
                </a:rPr>
                <a:t>ＴＰ支援の目的ではない</a:t>
              </a:r>
            </a:p>
            <a:p>
              <a:endParaRPr kumimoji="1" lang="ja-JP" altLang="en-US" dirty="0" smtClean="0">
                <a:latin typeface="メイリオ" panose="020B0604030504040204" pitchFamily="50" charset="-128"/>
                <a:ea typeface="メイリオ" panose="020B0604030504040204" pitchFamily="50" charset="-128"/>
              </a:endParaRPr>
            </a:p>
          </p:txBody>
        </p:sp>
        <p:cxnSp>
          <p:nvCxnSpPr>
            <p:cNvPr id="30" name="直線コネクタ 29"/>
            <p:cNvCxnSpPr/>
            <p:nvPr/>
          </p:nvCxnSpPr>
          <p:spPr>
            <a:xfrm flipV="1">
              <a:off x="1783746" y="1568035"/>
              <a:ext cx="5514105" cy="22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p:cNvSpPr txBox="1"/>
          <p:nvPr/>
        </p:nvSpPr>
        <p:spPr>
          <a:xfrm>
            <a:off x="4229768" y="5466755"/>
            <a:ext cx="4709141" cy="369332"/>
          </a:xfrm>
          <a:prstGeom prst="rect">
            <a:avLst/>
          </a:prstGeom>
          <a:solidFill>
            <a:srgbClr val="E73A37"/>
          </a:solidFill>
        </p:spPr>
        <p:txBody>
          <a:bodyPr wrap="square" rtlCol="0">
            <a:spAutoFit/>
          </a:bodyPr>
          <a:lstStyle/>
          <a:p>
            <a:pPr algn="ctr"/>
            <a:r>
              <a:rPr kumimoji="1" lang="ja-JP" altLang="en-US" dirty="0" smtClean="0">
                <a:solidFill>
                  <a:schemeClr val="bg1"/>
                </a:solidFill>
                <a:latin typeface="メイリオ" panose="020B0604030504040204" pitchFamily="50" charset="-128"/>
                <a:ea typeface="メイリオ" panose="020B0604030504040204" pitchFamily="50" charset="-128"/>
              </a:rPr>
              <a:t>利用者に成功体験を積み重ねてもらおう</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grpSp>
        <p:nvGrpSpPr>
          <p:cNvPr id="34" name="グループ化 33"/>
          <p:cNvGrpSpPr/>
          <p:nvPr/>
        </p:nvGrpSpPr>
        <p:grpSpPr>
          <a:xfrm>
            <a:off x="3995413" y="1258521"/>
            <a:ext cx="5050475" cy="4101399"/>
            <a:chOff x="271004" y="3399158"/>
            <a:chExt cx="3919984" cy="3320188"/>
          </a:xfrm>
        </p:grpSpPr>
        <p:pic>
          <p:nvPicPr>
            <p:cNvPr id="35" name="Picture 2" descr="C:\Users\181004\Desktop\2019トータルパッケージ研究\伝達試案Ｖｅｒ１\画像\171-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04" y="4455238"/>
              <a:ext cx="3919984" cy="2143741"/>
            </a:xfrm>
            <a:prstGeom prst="rect">
              <a:avLst/>
            </a:prstGeom>
            <a:noFill/>
            <a:extLst>
              <a:ext uri="{909E8E84-426E-40DD-AFC4-6F175D3DCCD1}">
                <a14:hiddenFill xmlns:a14="http://schemas.microsoft.com/office/drawing/2010/main">
                  <a:solidFill>
                    <a:srgbClr val="FFFFFF"/>
                  </a:solidFill>
                </a14:hiddenFill>
              </a:ext>
            </a:extLst>
          </p:spPr>
        </p:pic>
        <p:sp>
          <p:nvSpPr>
            <p:cNvPr id="36" name="円形吹き出し 35"/>
            <p:cNvSpPr/>
            <p:nvPr/>
          </p:nvSpPr>
          <p:spPr>
            <a:xfrm>
              <a:off x="1522132" y="6354699"/>
              <a:ext cx="638877" cy="364647"/>
            </a:xfrm>
            <a:prstGeom prst="wedgeEllipseCallout">
              <a:avLst>
                <a:gd name="adj1" fmla="val -60706"/>
                <a:gd name="adj2" fmla="val -47042"/>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dirty="0"/>
                <a:t>成功</a:t>
              </a:r>
              <a:endParaRPr kumimoji="1" lang="ja-JP" altLang="en-US" sz="800" dirty="0"/>
            </a:p>
          </p:txBody>
        </p:sp>
        <p:sp>
          <p:nvSpPr>
            <p:cNvPr id="37" name="円形吹き出し 36"/>
            <p:cNvSpPr/>
            <p:nvPr/>
          </p:nvSpPr>
          <p:spPr>
            <a:xfrm>
              <a:off x="1824860" y="6090781"/>
              <a:ext cx="638877" cy="364647"/>
            </a:xfrm>
            <a:prstGeom prst="wedgeEllipseCallout">
              <a:avLst>
                <a:gd name="adj1" fmla="val -60706"/>
                <a:gd name="adj2" fmla="val -47042"/>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dirty="0"/>
                <a:t>成功</a:t>
              </a:r>
              <a:endParaRPr kumimoji="1" lang="ja-JP" altLang="en-US" sz="800" dirty="0"/>
            </a:p>
          </p:txBody>
        </p:sp>
        <p:sp>
          <p:nvSpPr>
            <p:cNvPr id="38" name="円形吹き出し 37"/>
            <p:cNvSpPr/>
            <p:nvPr/>
          </p:nvSpPr>
          <p:spPr>
            <a:xfrm>
              <a:off x="2100670" y="5813696"/>
              <a:ext cx="638877" cy="364647"/>
            </a:xfrm>
            <a:prstGeom prst="wedgeEllipseCallout">
              <a:avLst>
                <a:gd name="adj1" fmla="val -60706"/>
                <a:gd name="adj2" fmla="val -47042"/>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dirty="0">
                  <a:latin typeface="+mn-ea"/>
                  <a:cs typeface="メイリオ" panose="020B0604030504040204" pitchFamily="50" charset="-128"/>
                </a:rPr>
                <a:t>成功</a:t>
              </a:r>
              <a:endParaRPr kumimoji="1" lang="ja-JP" altLang="en-US" sz="800" dirty="0">
                <a:latin typeface="+mn-ea"/>
                <a:cs typeface="メイリオ" panose="020B0604030504040204" pitchFamily="50" charset="-128"/>
              </a:endParaRPr>
            </a:p>
          </p:txBody>
        </p:sp>
        <p:sp>
          <p:nvSpPr>
            <p:cNvPr id="39" name="四角形吹き出し 38"/>
            <p:cNvSpPr/>
            <p:nvPr/>
          </p:nvSpPr>
          <p:spPr>
            <a:xfrm>
              <a:off x="1926761" y="4782733"/>
              <a:ext cx="216024" cy="539891"/>
            </a:xfrm>
            <a:prstGeom prst="wedgeRectCallout">
              <a:avLst>
                <a:gd name="adj1" fmla="val -47288"/>
                <a:gd name="adj2" fmla="val 83655"/>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0" name="四角形吹き出し 39"/>
            <p:cNvSpPr/>
            <p:nvPr/>
          </p:nvSpPr>
          <p:spPr>
            <a:xfrm>
              <a:off x="2100670" y="4608245"/>
              <a:ext cx="216024" cy="539891"/>
            </a:xfrm>
            <a:prstGeom prst="wedgeRectCallout">
              <a:avLst>
                <a:gd name="adj1" fmla="val -47288"/>
                <a:gd name="adj2" fmla="val 83655"/>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1" name="四角形吹き出し 40"/>
            <p:cNvSpPr/>
            <p:nvPr/>
          </p:nvSpPr>
          <p:spPr>
            <a:xfrm>
              <a:off x="2307499" y="4455239"/>
              <a:ext cx="216024" cy="539891"/>
            </a:xfrm>
            <a:prstGeom prst="wedgeRectCallout">
              <a:avLst>
                <a:gd name="adj1" fmla="val -47288"/>
                <a:gd name="adj2" fmla="val 83655"/>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2" name="四角形吹き出し 41"/>
            <p:cNvSpPr/>
            <p:nvPr/>
          </p:nvSpPr>
          <p:spPr>
            <a:xfrm>
              <a:off x="2523523" y="4338299"/>
              <a:ext cx="216024" cy="539891"/>
            </a:xfrm>
            <a:prstGeom prst="wedgeRectCallout">
              <a:avLst>
                <a:gd name="adj1" fmla="val -47288"/>
                <a:gd name="adj2" fmla="val 83655"/>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3" name="四角形吹き出し 42"/>
            <p:cNvSpPr/>
            <p:nvPr/>
          </p:nvSpPr>
          <p:spPr>
            <a:xfrm>
              <a:off x="2724301" y="4185293"/>
              <a:ext cx="216024" cy="539891"/>
            </a:xfrm>
            <a:prstGeom prst="wedgeRectCallout">
              <a:avLst>
                <a:gd name="adj1" fmla="val -47288"/>
                <a:gd name="adj2" fmla="val 83655"/>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4" name="角丸四角形吹き出し 43"/>
            <p:cNvSpPr/>
            <p:nvPr/>
          </p:nvSpPr>
          <p:spPr>
            <a:xfrm>
              <a:off x="3045575" y="4194770"/>
              <a:ext cx="913302" cy="520937"/>
            </a:xfrm>
            <a:prstGeom prst="wedgeRoundRectCallout">
              <a:avLst>
                <a:gd name="adj1" fmla="val -37246"/>
                <a:gd name="adj2" fmla="val 73471"/>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smtClean="0"/>
                <a:t>セルフ</a:t>
              </a:r>
            </a:p>
            <a:p>
              <a:pPr algn="ctr"/>
              <a:r>
                <a:rPr kumimoji="1" lang="ja-JP" altLang="en-US" sz="900" dirty="0" smtClean="0"/>
                <a:t>マネージメント</a:t>
              </a:r>
              <a:endParaRPr kumimoji="1" lang="ja-JP" altLang="en-US" sz="900" dirty="0"/>
            </a:p>
          </p:txBody>
        </p:sp>
        <p:sp>
          <p:nvSpPr>
            <p:cNvPr id="45" name="雲形吹き出し 44"/>
            <p:cNvSpPr/>
            <p:nvPr/>
          </p:nvSpPr>
          <p:spPr>
            <a:xfrm>
              <a:off x="490658" y="3399158"/>
              <a:ext cx="1186585" cy="1030775"/>
            </a:xfrm>
            <a:prstGeom prst="cloudCallout">
              <a:avLst>
                <a:gd name="adj1" fmla="val 44098"/>
                <a:gd name="adj2" fmla="val 65731"/>
              </a:avLst>
            </a:prstGeom>
            <a:ln w="31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確実に</a:t>
              </a:r>
            </a:p>
            <a:p>
              <a:pPr algn="ct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身</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についてい</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 name="グループ化 2"/>
          <p:cNvGrpSpPr/>
          <p:nvPr/>
        </p:nvGrpSpPr>
        <p:grpSpPr>
          <a:xfrm>
            <a:off x="130720" y="2008052"/>
            <a:ext cx="3623252" cy="3757422"/>
            <a:chOff x="2847108" y="1169553"/>
            <a:chExt cx="6453753" cy="570230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108" y="1169553"/>
              <a:ext cx="6223635" cy="5702300"/>
            </a:xfrm>
            <a:prstGeom prst="rect">
              <a:avLst/>
            </a:prstGeom>
          </p:spPr>
        </p:pic>
        <p:sp>
          <p:nvSpPr>
            <p:cNvPr id="5" name="テキスト ボックス 4"/>
            <p:cNvSpPr txBox="1"/>
            <p:nvPr/>
          </p:nvSpPr>
          <p:spPr>
            <a:xfrm rot="20807001">
              <a:off x="6012919" y="6064275"/>
              <a:ext cx="1613973"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6" name="テキスト ボックス 5"/>
            <p:cNvSpPr txBox="1"/>
            <p:nvPr/>
          </p:nvSpPr>
          <p:spPr>
            <a:xfrm rot="1072648">
              <a:off x="6662762" y="3119645"/>
              <a:ext cx="1563709"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7" name="テキスト ボックス 6"/>
            <p:cNvSpPr txBox="1"/>
            <p:nvPr/>
          </p:nvSpPr>
          <p:spPr>
            <a:xfrm rot="18330583">
              <a:off x="2512754" y="3547015"/>
              <a:ext cx="139940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8" name="テキスト ボックス 7"/>
            <p:cNvSpPr txBox="1"/>
            <p:nvPr/>
          </p:nvSpPr>
          <p:spPr>
            <a:xfrm rot="1399507">
              <a:off x="2923395" y="6053804"/>
              <a:ext cx="1627349"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9" name="テキスト ボックス 8"/>
            <p:cNvSpPr txBox="1"/>
            <p:nvPr/>
          </p:nvSpPr>
          <p:spPr>
            <a:xfrm rot="19969601">
              <a:off x="3837750" y="2016428"/>
              <a:ext cx="1655475"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0" name="テキスト ボックス 9"/>
            <p:cNvSpPr txBox="1"/>
            <p:nvPr/>
          </p:nvSpPr>
          <p:spPr>
            <a:xfrm rot="1638467">
              <a:off x="3805818" y="5536413"/>
              <a:ext cx="1721246"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1" name="テキスト ボックス 10"/>
            <p:cNvSpPr txBox="1"/>
            <p:nvPr/>
          </p:nvSpPr>
          <p:spPr>
            <a:xfrm rot="20194395">
              <a:off x="7243042" y="2031630"/>
              <a:ext cx="1578500"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2" name="テキスト ボックス 11"/>
            <p:cNvSpPr txBox="1"/>
            <p:nvPr/>
          </p:nvSpPr>
          <p:spPr>
            <a:xfrm rot="566674">
              <a:off x="3263663" y="4499508"/>
              <a:ext cx="139436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3" name="テキスト ボックス 12"/>
            <p:cNvSpPr txBox="1"/>
            <p:nvPr/>
          </p:nvSpPr>
          <p:spPr>
            <a:xfrm rot="1142637">
              <a:off x="7663177" y="6079972"/>
              <a:ext cx="1637684"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2" name="テキスト ボックス 1"/>
            <p:cNvSpPr txBox="1"/>
            <p:nvPr/>
          </p:nvSpPr>
          <p:spPr>
            <a:xfrm rot="251603">
              <a:off x="7302093" y="3924925"/>
              <a:ext cx="86126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辛抱</a:t>
              </a:r>
            </a:p>
          </p:txBody>
        </p:sp>
        <p:sp>
          <p:nvSpPr>
            <p:cNvPr id="14" name="テキスト ボックス 13"/>
            <p:cNvSpPr txBox="1"/>
            <p:nvPr/>
          </p:nvSpPr>
          <p:spPr>
            <a:xfrm rot="20499027">
              <a:off x="7736511" y="4907949"/>
              <a:ext cx="721479"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我慢</a:t>
              </a:r>
            </a:p>
          </p:txBody>
        </p:sp>
        <p:sp>
          <p:nvSpPr>
            <p:cNvPr id="15" name="テキスト ボックス 14"/>
            <p:cNvSpPr txBox="1"/>
            <p:nvPr/>
          </p:nvSpPr>
          <p:spPr>
            <a:xfrm rot="782865">
              <a:off x="3087824" y="1972051"/>
              <a:ext cx="721479"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我慢</a:t>
              </a:r>
            </a:p>
          </p:txBody>
        </p:sp>
        <p:sp>
          <p:nvSpPr>
            <p:cNvPr id="16" name="テキスト ボックス 15"/>
            <p:cNvSpPr txBox="1"/>
            <p:nvPr/>
          </p:nvSpPr>
          <p:spPr>
            <a:xfrm rot="20958412">
              <a:off x="6381253" y="1502309"/>
              <a:ext cx="721479"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我慢</a:t>
              </a:r>
            </a:p>
          </p:txBody>
        </p:sp>
        <p:sp>
          <p:nvSpPr>
            <p:cNvPr id="17" name="テキスト ボックス 16"/>
            <p:cNvSpPr txBox="1"/>
            <p:nvPr/>
          </p:nvSpPr>
          <p:spPr>
            <a:xfrm rot="251603">
              <a:off x="4148332" y="3114013"/>
              <a:ext cx="86126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辛抱</a:t>
              </a:r>
            </a:p>
          </p:txBody>
        </p:sp>
      </p:grpSp>
      <p:sp>
        <p:nvSpPr>
          <p:cNvPr id="48" name="右矢印 47"/>
          <p:cNvSpPr/>
          <p:nvPr/>
        </p:nvSpPr>
        <p:spPr>
          <a:xfrm>
            <a:off x="3984572" y="4073840"/>
            <a:ext cx="550718" cy="578447"/>
          </a:xfrm>
          <a:prstGeom prst="rightArrow">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タイトル 1"/>
          <p:cNvSpPr txBox="1">
            <a:spLocks/>
          </p:cNvSpPr>
          <p:nvPr/>
        </p:nvSpPr>
        <p:spPr>
          <a:xfrm>
            <a:off x="924557" y="583031"/>
            <a:ext cx="6461258" cy="692696"/>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（不安感・喪失感への対応）</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778788" y="65318"/>
            <a:ext cx="7672798" cy="646331"/>
          </a:xfrm>
          <a:prstGeom prst="rect">
            <a:avLst/>
          </a:prstGeom>
          <a:noFill/>
        </p:spPr>
        <p:txBody>
          <a:bodyPr wrap="square" rtlCol="0">
            <a:spAutoFit/>
          </a:bodyPr>
          <a:lstStyle/>
          <a:p>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ＴＰ</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支援のポイント</a:t>
            </a:r>
          </a:p>
        </p:txBody>
      </p:sp>
      <p:sp>
        <p:nvSpPr>
          <p:cNvPr id="49" name="角丸四角形 4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01866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 y="1032382"/>
            <a:ext cx="6652956" cy="5726070"/>
          </a:xfrm>
          <a:prstGeom prst="rect">
            <a:avLst/>
          </a:prstGeom>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6925252" y="1032382"/>
            <a:ext cx="207857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利用者の行う特定の行動（作業等）は、行動の直後に望ましいものかどうかを利用者に的確に伝え（誉め）て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23988" y="208006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利用者が適切な行動を取るまでに努力してきたこと（過程）も含めて利用者に伝え（誉め）ている。</a:t>
            </a:r>
          </a:p>
        </p:txBody>
      </p:sp>
      <p:sp>
        <p:nvSpPr>
          <p:cNvPr id="6" name="正方形/長方形 5"/>
          <p:cNvSpPr/>
          <p:nvPr/>
        </p:nvSpPr>
        <p:spPr>
          <a:xfrm>
            <a:off x="6923988" y="3127740"/>
            <a:ext cx="2059757"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利用者が考えた作業やストレス対処の方法がうまくいった時に、利用者に自身を強化（誉める等）するように支援を行っている。</a:t>
            </a:r>
          </a:p>
        </p:txBody>
      </p:sp>
      <p:sp>
        <p:nvSpPr>
          <p:cNvPr id="7" name="正方形/長方形 6"/>
          <p:cNvSpPr/>
          <p:nvPr/>
        </p:nvSpPr>
        <p:spPr>
          <a:xfrm>
            <a:off x="6923988" y="438439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利用者の認識や考え方の変化は、相談場面等で利用者にフィードバックすることにより自己認識が深まるよう支援している。</a:t>
            </a:r>
          </a:p>
        </p:txBody>
      </p:sp>
      <p:sp>
        <p:nvSpPr>
          <p:cNvPr id="8" name="正方形/長方形 7"/>
          <p:cNvSpPr/>
          <p:nvPr/>
        </p:nvSpPr>
        <p:spPr>
          <a:xfrm>
            <a:off x="6994689" y="5783047"/>
            <a:ext cx="2351987"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利用者と相談場面で共有したフィードバックの内容を、次の目標設定のために役立てている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16" name="角丸四角形 15"/>
          <p:cNvSpPr/>
          <p:nvPr/>
        </p:nvSpPr>
        <p:spPr>
          <a:xfrm>
            <a:off x="6822649" y="3079730"/>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6598034" y="1181287"/>
            <a:ext cx="274140" cy="4957853"/>
            <a:chOff x="6639342" y="1609977"/>
            <a:chExt cx="274140" cy="4957853"/>
          </a:xfrm>
        </p:grpSpPr>
        <p:sp>
          <p:nvSpPr>
            <p:cNvPr id="18" name="円/楕円 17"/>
            <p:cNvSpPr/>
            <p:nvPr/>
          </p:nvSpPr>
          <p:spPr>
            <a:xfrm>
              <a:off x="6655899" y="369587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0" name="円/楕円 19"/>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6" name="円/楕円 25"/>
            <p:cNvSpPr/>
            <p:nvPr/>
          </p:nvSpPr>
          <p:spPr>
            <a:xfrm>
              <a:off x="6655900" y="263081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7" name="円/楕円 26"/>
            <p:cNvSpPr/>
            <p:nvPr/>
          </p:nvSpPr>
          <p:spPr>
            <a:xfrm>
              <a:off x="6660600" y="485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8" name="円/楕円 27"/>
            <p:cNvSpPr/>
            <p:nvPr/>
          </p:nvSpPr>
          <p:spPr>
            <a:xfrm>
              <a:off x="6663085" y="6254625"/>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1" name="テキスト ボックス 30"/>
          <p:cNvSpPr txBox="1"/>
          <p:nvPr/>
        </p:nvSpPr>
        <p:spPr>
          <a:xfrm>
            <a:off x="207112" y="1032382"/>
            <a:ext cx="6280195" cy="954107"/>
          </a:xfrm>
          <a:prstGeom prst="rect">
            <a:avLst/>
          </a:prstGeom>
          <a:solidFill>
            <a:schemeClr val="bg1"/>
          </a:solidFill>
        </p:spPr>
        <p:txBody>
          <a:bodyPr wrap="square" rtlCol="0">
            <a:spAutoFit/>
          </a:bodyPr>
          <a:lstStyle/>
          <a:p>
            <a:pPr algn="ctr"/>
            <a:endParaRPr kumimoji="1" lang="en-US" altLang="ja-JP" sz="2800" dirty="0" smtClean="0">
              <a:latin typeface="メイリオ" panose="020B0604030504040204" pitchFamily="50" charset="-128"/>
              <a:ea typeface="メイリオ" panose="020B0604030504040204" pitchFamily="50" charset="-128"/>
            </a:endParaRPr>
          </a:p>
          <a:p>
            <a:pPr algn="ctr"/>
            <a:r>
              <a:rPr lang="ja-JP" altLang="en-US" sz="2800" b="1" dirty="0">
                <a:latin typeface="メイリオ" panose="020B0604030504040204" pitchFamily="50" charset="-128"/>
                <a:ea typeface="メイリオ" panose="020B0604030504040204" pitchFamily="50" charset="-128"/>
              </a:rPr>
              <a:t>効果的</a:t>
            </a:r>
            <a:r>
              <a:rPr lang="ja-JP" altLang="en-US" sz="2800" b="1" dirty="0" smtClean="0">
                <a:latin typeface="メイリオ" panose="020B0604030504040204" pitchFamily="50" charset="-128"/>
                <a:ea typeface="メイリオ" panose="020B0604030504040204" pitchFamily="50" charset="-128"/>
              </a:rPr>
              <a:t>なフィードバックの</a:t>
            </a:r>
            <a:r>
              <a:rPr lang="ja-JP" altLang="en-US" sz="2800" b="1" dirty="0">
                <a:latin typeface="メイリオ" panose="020B0604030504040204" pitchFamily="50" charset="-128"/>
                <a:ea typeface="メイリオ" panose="020B0604030504040204" pitchFamily="50" charset="-128"/>
              </a:rPr>
              <a:t>タイミング</a:t>
            </a:r>
            <a:endParaRPr kumimoji="1" lang="ja-JP" altLang="en-US" sz="2800" b="1" dirty="0">
              <a:latin typeface="メイリオ" panose="020B0604030504040204" pitchFamily="50" charset="-128"/>
              <a:ea typeface="メイリオ" panose="020B0604030504040204" pitchFamily="50" charset="-128"/>
            </a:endParaRPr>
          </a:p>
        </p:txBody>
      </p:sp>
      <p:sp>
        <p:nvSpPr>
          <p:cNvPr id="19" name="正方形/長方形 18"/>
          <p:cNvSpPr/>
          <p:nvPr/>
        </p:nvSpPr>
        <p:spPr>
          <a:xfrm>
            <a:off x="0" y="-9885"/>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十分にフィードバック</a:t>
            </a:r>
            <a:r>
              <a:rPr lang="ja-JP" altLang="en-US" sz="2800" b="1" dirty="0" smtClean="0">
                <a:solidFill>
                  <a:schemeClr val="bg1"/>
                </a:solidFill>
                <a:latin typeface="メイリオ" panose="020B0604030504040204" pitchFamily="50" charset="-128"/>
                <a:ea typeface="メイリオ" panose="020B0604030504040204" pitchFamily="50" charset="-128"/>
              </a:rPr>
              <a:t>する</a:t>
            </a:r>
          </a:p>
          <a:p>
            <a:pPr algn="ctr"/>
            <a:r>
              <a:rPr lang="ja-JP" altLang="en-US" sz="2000" dirty="0" smtClean="0">
                <a:solidFill>
                  <a:schemeClr val="bg1"/>
                </a:solidFill>
                <a:latin typeface="メイリオ" panose="020B0604030504040204" pitchFamily="50" charset="-128"/>
                <a:ea typeface="メイリオ" panose="020B0604030504040204" pitchFamily="50" charset="-128"/>
              </a:rPr>
              <a:t>（不安感・喪失感へ</a:t>
            </a:r>
            <a:r>
              <a:rPr lang="ja-JP" altLang="en-US" sz="2000" dirty="0">
                <a:solidFill>
                  <a:schemeClr val="bg1"/>
                </a:solidFill>
                <a:latin typeface="メイリオ" panose="020B0604030504040204" pitchFamily="50" charset="-128"/>
                <a:ea typeface="メイリオ" panose="020B0604030504040204" pitchFamily="50" charset="-128"/>
              </a:rPr>
              <a:t>の対応を</a:t>
            </a:r>
            <a:r>
              <a:rPr lang="ja-JP" altLang="en-US" sz="2000" dirty="0" smtClean="0">
                <a:solidFill>
                  <a:schemeClr val="bg1"/>
                </a:solidFill>
                <a:latin typeface="メイリオ" panose="020B0604030504040204" pitchFamily="50" charset="-128"/>
                <a:ea typeface="メイリオ" panose="020B0604030504040204" pitchFamily="50" charset="-128"/>
              </a:rPr>
              <a:t>行う）</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449285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6925252" y="1032382"/>
            <a:ext cx="207857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利用者の行う特定の行動（作業等）は、行動の直後に望ましいものかどうかを利用者に的確に伝え（誉め）て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23988" y="208006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利用者が適切な行動を取るまでに努力してきたこと（過程）も含めて利用者に伝え（誉め）ている。</a:t>
            </a:r>
          </a:p>
        </p:txBody>
      </p:sp>
      <p:sp>
        <p:nvSpPr>
          <p:cNvPr id="6" name="正方形/長方形 5"/>
          <p:cNvSpPr/>
          <p:nvPr/>
        </p:nvSpPr>
        <p:spPr>
          <a:xfrm>
            <a:off x="6923988" y="3127740"/>
            <a:ext cx="2059757"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利用者が考えた作業やストレス対処の方法がうまくいった時に、利用者に自身を強化（誉める等）するように支援を行っている。</a:t>
            </a:r>
          </a:p>
        </p:txBody>
      </p:sp>
      <p:sp>
        <p:nvSpPr>
          <p:cNvPr id="7" name="正方形/長方形 6"/>
          <p:cNvSpPr/>
          <p:nvPr/>
        </p:nvSpPr>
        <p:spPr>
          <a:xfrm>
            <a:off x="6923988" y="438439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利用者の認識や考え方の変化は、相談場面等で利用者にフィードバックすることにより自己認識が深まるよう支援している。</a:t>
            </a:r>
          </a:p>
        </p:txBody>
      </p:sp>
      <p:sp>
        <p:nvSpPr>
          <p:cNvPr id="8" name="正方形/長方形 7"/>
          <p:cNvSpPr/>
          <p:nvPr/>
        </p:nvSpPr>
        <p:spPr>
          <a:xfrm>
            <a:off x="6994689" y="5783047"/>
            <a:ext cx="2351987"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利用者と相談場面で共有したフィードバックの内容を、次</a:t>
            </a:r>
            <a:r>
              <a:rPr lang="ja-JP" altLang="en-US" sz="1100" dirty="0" smtClean="0">
                <a:latin typeface="メイリオ" panose="020B0604030504040204" pitchFamily="50" charset="-128"/>
                <a:ea typeface="メイリオ" panose="020B0604030504040204" pitchFamily="50" charset="-128"/>
              </a:rPr>
              <a:t>の</a:t>
            </a:r>
            <a:endParaRPr lang="en-US" altLang="ja-JP" sz="1100" dirty="0" smtClean="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目標</a:t>
            </a:r>
            <a:r>
              <a:rPr lang="ja-JP" altLang="en-US" sz="1100" dirty="0">
                <a:latin typeface="メイリオ" panose="020B0604030504040204" pitchFamily="50" charset="-128"/>
                <a:ea typeface="メイリオ" panose="020B0604030504040204" pitchFamily="50" charset="-128"/>
              </a:rPr>
              <a:t>設定のために役立てている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16" name="角丸四角形 15"/>
          <p:cNvSpPr/>
          <p:nvPr/>
        </p:nvSpPr>
        <p:spPr>
          <a:xfrm>
            <a:off x="6888568" y="4252498"/>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6598034" y="1181287"/>
            <a:ext cx="274140" cy="4957853"/>
            <a:chOff x="6639342" y="1609977"/>
            <a:chExt cx="274140" cy="4957853"/>
          </a:xfrm>
        </p:grpSpPr>
        <p:sp>
          <p:nvSpPr>
            <p:cNvPr id="18" name="円/楕円 17"/>
            <p:cNvSpPr/>
            <p:nvPr/>
          </p:nvSpPr>
          <p:spPr>
            <a:xfrm>
              <a:off x="6655899" y="369587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0" name="円/楕円 19"/>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6" name="円/楕円 25"/>
            <p:cNvSpPr/>
            <p:nvPr/>
          </p:nvSpPr>
          <p:spPr>
            <a:xfrm>
              <a:off x="6655900" y="263081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7" name="円/楕円 26"/>
            <p:cNvSpPr/>
            <p:nvPr/>
          </p:nvSpPr>
          <p:spPr>
            <a:xfrm>
              <a:off x="6660600" y="485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8" name="円/楕円 27"/>
            <p:cNvSpPr/>
            <p:nvPr/>
          </p:nvSpPr>
          <p:spPr>
            <a:xfrm>
              <a:off x="6663085" y="6254625"/>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9" name="テキスト ボックス 28"/>
          <p:cNvSpPr txBox="1"/>
          <p:nvPr/>
        </p:nvSpPr>
        <p:spPr>
          <a:xfrm>
            <a:off x="234733" y="895774"/>
            <a:ext cx="6280195" cy="954107"/>
          </a:xfrm>
          <a:prstGeom prst="rect">
            <a:avLst/>
          </a:prstGeom>
          <a:solidFill>
            <a:schemeClr val="bg1"/>
          </a:solidFill>
        </p:spPr>
        <p:txBody>
          <a:bodyPr wrap="square" rtlCol="0">
            <a:spAutoFit/>
          </a:bodyPr>
          <a:lstStyle/>
          <a:p>
            <a:r>
              <a:rPr kumimoji="1" lang="ja-JP" altLang="en-US" sz="2800" b="1" dirty="0" smtClean="0">
                <a:latin typeface="メイリオ" panose="020B0604030504040204" pitchFamily="50" charset="-128"/>
                <a:ea typeface="メイリオ" panose="020B0604030504040204" pitchFamily="50" charset="-128"/>
              </a:rPr>
              <a:t>利用者が自分自身を誉めるよう促す</a:t>
            </a:r>
            <a:endParaRPr kumimoji="1" lang="en-US" altLang="ja-JP" sz="2800" b="1" dirty="0" smtClean="0">
              <a:latin typeface="メイリオ" panose="020B0604030504040204" pitchFamily="50" charset="-128"/>
              <a:ea typeface="メイリオ" panose="020B0604030504040204" pitchFamily="50" charset="-128"/>
            </a:endParaRPr>
          </a:p>
          <a:p>
            <a:r>
              <a:rPr kumimoji="1" lang="ja-JP" altLang="en-US" sz="2800" b="1" dirty="0" smtClean="0">
                <a:latin typeface="メイリオ" panose="020B0604030504040204" pitchFamily="50" charset="-128"/>
                <a:ea typeface="メイリオ" panose="020B0604030504040204" pitchFamily="50" charset="-128"/>
              </a:rPr>
              <a:t>フィードバック</a:t>
            </a:r>
            <a:endParaRPr kumimoji="1" lang="ja-JP" altLang="en-US" sz="2800" b="1"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62576" y="4958321"/>
            <a:ext cx="6052352" cy="738664"/>
          </a:xfrm>
          <a:prstGeom prst="rect">
            <a:avLst/>
          </a:prstGeom>
          <a:solidFill>
            <a:schemeClr val="accent1">
              <a:lumMod val="20000"/>
              <a:lumOff val="80000"/>
            </a:schemeClr>
          </a:solid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rPr>
              <a:t>支援者が成功体験を意識的に言語化しフィードバックしても、利用者がこれを受け止めていなければ、不安感・喪失感を軽減し障害認識の促進につなげることはできない。</a:t>
            </a:r>
            <a:endParaRPr kumimoji="1" lang="ja-JP" altLang="en-US" sz="1400"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62576" y="5848500"/>
            <a:ext cx="6052352" cy="738664"/>
          </a:xfrm>
          <a:prstGeom prst="rect">
            <a:avLst/>
          </a:prstGeom>
          <a:solidFill>
            <a:schemeClr val="accent1">
              <a:lumMod val="20000"/>
              <a:lumOff val="80000"/>
            </a:schemeClr>
          </a:solid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rPr>
              <a:t>適切な行動に対し支援者がフィードバックを行った際には、必ず、利用者自身の認識も確認し、適切な行動を取った</a:t>
            </a:r>
            <a:r>
              <a:rPr kumimoji="1" lang="ja-JP" altLang="en-US" sz="1400" b="1" u="sng" dirty="0" smtClean="0">
                <a:solidFill>
                  <a:srgbClr val="00B0F0"/>
                </a:solidFill>
                <a:latin typeface="メイリオ" panose="020B0604030504040204" pitchFamily="50" charset="-128"/>
                <a:ea typeface="メイリオ" panose="020B0604030504040204" pitchFamily="50" charset="-128"/>
              </a:rPr>
              <a:t>自分自身を誉めるよう</a:t>
            </a:r>
            <a:r>
              <a:rPr kumimoji="1" lang="ja-JP" altLang="en-US" sz="1400" dirty="0" smtClean="0">
                <a:latin typeface="メイリオ" panose="020B0604030504040204" pitchFamily="50" charset="-128"/>
                <a:ea typeface="メイリオ" panose="020B0604030504040204" pitchFamily="50" charset="-128"/>
              </a:rPr>
              <a:t>促すことが重要である。</a:t>
            </a:r>
            <a:endParaRPr kumimoji="1" lang="ja-JP" altLang="en-US" sz="1400" dirty="0">
              <a:latin typeface="メイリオ" panose="020B0604030504040204" pitchFamily="50" charset="-128"/>
              <a:ea typeface="メイリオ" panose="020B0604030504040204" pitchFamily="50" charset="-128"/>
            </a:endParaRPr>
          </a:p>
        </p:txBody>
      </p:sp>
      <p:sp>
        <p:nvSpPr>
          <p:cNvPr id="21" name="正方形/長方形 20"/>
          <p:cNvSpPr/>
          <p:nvPr/>
        </p:nvSpPr>
        <p:spPr>
          <a:xfrm>
            <a:off x="0" y="-9885"/>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rPr>
              <a:t>十分にフィードバック</a:t>
            </a:r>
            <a:r>
              <a:rPr lang="ja-JP" altLang="en-US" sz="2800" b="1" dirty="0" smtClean="0">
                <a:latin typeface="メイリオ" panose="020B0604030504040204" pitchFamily="50" charset="-128"/>
                <a:ea typeface="メイリオ" panose="020B0604030504040204" pitchFamily="50" charset="-128"/>
              </a:rPr>
              <a:t>する</a:t>
            </a:r>
          </a:p>
          <a:p>
            <a:pPr algn="ct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chemeClr val="bg1"/>
                </a:solidFill>
                <a:latin typeface="メイリオ" panose="020B0604030504040204" pitchFamily="50" charset="-128"/>
                <a:ea typeface="メイリオ" panose="020B0604030504040204" pitchFamily="50" charset="-128"/>
              </a:rPr>
              <a:t>不安感・喪失感へ</a:t>
            </a:r>
            <a:r>
              <a:rPr lang="ja-JP" altLang="en-US" sz="2000" dirty="0">
                <a:solidFill>
                  <a:schemeClr val="bg1"/>
                </a:solidFill>
                <a:latin typeface="メイリオ" panose="020B0604030504040204" pitchFamily="50" charset="-128"/>
                <a:ea typeface="メイリオ" panose="020B0604030504040204" pitchFamily="50" charset="-128"/>
              </a:rPr>
              <a:t>の</a:t>
            </a:r>
            <a:r>
              <a:rPr lang="ja-JP" altLang="en-US" sz="2000" dirty="0">
                <a:latin typeface="メイリオ" panose="020B0604030504040204" pitchFamily="50" charset="-128"/>
                <a:ea typeface="メイリオ" panose="020B0604030504040204" pitchFamily="50" charset="-128"/>
              </a:rPr>
              <a:t>対応を</a:t>
            </a:r>
            <a:r>
              <a:rPr lang="ja-JP" altLang="en-US" sz="2000" dirty="0" smtClean="0">
                <a:latin typeface="メイリオ" panose="020B0604030504040204" pitchFamily="50" charset="-128"/>
                <a:ea typeface="メイリオ" panose="020B0604030504040204" pitchFamily="50" charset="-128"/>
              </a:rPr>
              <a:t>行う）</a:t>
            </a:r>
            <a:endParaRPr kumimoji="1" lang="ja-JP" altLang="en-US" sz="2000" dirty="0">
              <a:latin typeface="メイリオ" panose="020B0604030504040204" pitchFamily="50" charset="-128"/>
              <a:ea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51</a:t>
            </a:r>
            <a:endParaRPr lang="ja-JP" altLang="en-US" dirty="0">
              <a:solidFill>
                <a:schemeClr val="tx1"/>
              </a:solidFill>
              <a:latin typeface="Segoe UI Semibold" panose="020B0702040204020203" pitchFamily="34" charset="0"/>
              <a:cs typeface="Segoe UI Semibold" panose="020B0702040204020203" pitchFamily="34" charset="0"/>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2" y="1938447"/>
            <a:ext cx="6418916" cy="2677264"/>
          </a:xfrm>
          <a:prstGeom prst="rect">
            <a:avLst/>
          </a:prstGeom>
        </p:spPr>
      </p:pic>
      <p:grpSp>
        <p:nvGrpSpPr>
          <p:cNvPr id="11" name="グループ化 10"/>
          <p:cNvGrpSpPr/>
          <p:nvPr/>
        </p:nvGrpSpPr>
        <p:grpSpPr>
          <a:xfrm>
            <a:off x="18763" y="4311813"/>
            <a:ext cx="1863313" cy="718860"/>
            <a:chOff x="18763" y="4311813"/>
            <a:chExt cx="1863313" cy="718860"/>
          </a:xfrm>
        </p:grpSpPr>
        <p:sp>
          <p:nvSpPr>
            <p:cNvPr id="24" name="角丸四角形 23"/>
            <p:cNvSpPr/>
            <p:nvPr/>
          </p:nvSpPr>
          <p:spPr>
            <a:xfrm>
              <a:off x="540956" y="4645116"/>
              <a:ext cx="1341120" cy="31320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002060"/>
                  </a:solidFill>
                </a:rPr>
                <a:t>重要ポイント</a:t>
              </a:r>
              <a:endParaRPr kumimoji="1" lang="ja-JP" altLang="en-US" sz="2000" b="1" dirty="0">
                <a:solidFill>
                  <a:srgbClr val="002060"/>
                </a:solidFill>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3" y="4311813"/>
              <a:ext cx="709874" cy="718860"/>
            </a:xfrm>
            <a:prstGeom prst="rect">
              <a:avLst/>
            </a:prstGeom>
          </p:spPr>
        </p:pic>
      </p:grpSp>
    </p:spTree>
    <p:extLst>
      <p:ext uri="{BB962C8B-B14F-4D97-AF65-F5344CB8AC3E}">
        <p14:creationId xmlns:p14="http://schemas.microsoft.com/office/powerpoint/2010/main" val="29387021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 y="942680"/>
            <a:ext cx="6699526" cy="5915320"/>
          </a:xfrm>
          <a:prstGeom prst="rect">
            <a:avLst/>
          </a:prstGeom>
        </p:spPr>
      </p:pic>
      <p:sp>
        <p:nvSpPr>
          <p:cNvPr id="14" name="正方形/長方形 13"/>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6925252" y="1032382"/>
            <a:ext cx="207857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利用者の行う特定の行動（作業等）は、行動の直後に望ましいものかどうかを利用者に的確に伝え（誉め）て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23988" y="208006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利用者が適切な行動を取るまでに努力してきたこと（過程）も含めて利用者に伝え（誉め）ている。</a:t>
            </a:r>
          </a:p>
        </p:txBody>
      </p:sp>
      <p:sp>
        <p:nvSpPr>
          <p:cNvPr id="6" name="正方形/長方形 5"/>
          <p:cNvSpPr/>
          <p:nvPr/>
        </p:nvSpPr>
        <p:spPr>
          <a:xfrm>
            <a:off x="6923988" y="3127740"/>
            <a:ext cx="2059757"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利用者が考えた作業やストレス対処の方法がうまくいった時に、利用者に自身を強化（誉める等）するように支援を行っている。</a:t>
            </a:r>
          </a:p>
        </p:txBody>
      </p:sp>
      <p:sp>
        <p:nvSpPr>
          <p:cNvPr id="7" name="正方形/長方形 6"/>
          <p:cNvSpPr/>
          <p:nvPr/>
        </p:nvSpPr>
        <p:spPr>
          <a:xfrm>
            <a:off x="6923988" y="438439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利用者の認識や考え方の変化は、相談場面等で利用者にフィードバックすることにより自己認識が深まるよう支援している。</a:t>
            </a:r>
          </a:p>
        </p:txBody>
      </p:sp>
      <p:sp>
        <p:nvSpPr>
          <p:cNvPr id="8" name="正方形/長方形 7"/>
          <p:cNvSpPr/>
          <p:nvPr/>
        </p:nvSpPr>
        <p:spPr>
          <a:xfrm>
            <a:off x="6994689" y="5783047"/>
            <a:ext cx="2351987"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利用者と相談場面で共有したフィードバックの内容を、次の目標設定のために役立てている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grpSp>
        <p:nvGrpSpPr>
          <p:cNvPr id="19" name="グループ化 18"/>
          <p:cNvGrpSpPr/>
          <p:nvPr/>
        </p:nvGrpSpPr>
        <p:grpSpPr>
          <a:xfrm>
            <a:off x="6595301" y="1171396"/>
            <a:ext cx="319263" cy="5068335"/>
            <a:chOff x="6639342" y="1609977"/>
            <a:chExt cx="319263" cy="5068335"/>
          </a:xfrm>
        </p:grpSpPr>
        <p:sp>
          <p:nvSpPr>
            <p:cNvPr id="21" name="円/楕円 20"/>
            <p:cNvSpPr/>
            <p:nvPr/>
          </p:nvSpPr>
          <p:spPr>
            <a:xfrm>
              <a:off x="6655901" y="409288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2" name="円/楕円 21"/>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3" name="円/楕円 22"/>
            <p:cNvSpPr/>
            <p:nvPr/>
          </p:nvSpPr>
          <p:spPr>
            <a:xfrm>
              <a:off x="6655901" y="294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4" name="円/楕円 23"/>
            <p:cNvSpPr/>
            <p:nvPr/>
          </p:nvSpPr>
          <p:spPr>
            <a:xfrm>
              <a:off x="6654287" y="509762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5" name="円/楕円 24"/>
            <p:cNvSpPr/>
            <p:nvPr/>
          </p:nvSpPr>
          <p:spPr>
            <a:xfrm>
              <a:off x="6708208" y="6365107"/>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17" name="角丸四角形 16"/>
          <p:cNvSpPr/>
          <p:nvPr/>
        </p:nvSpPr>
        <p:spPr>
          <a:xfrm>
            <a:off x="6888568" y="4252498"/>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0" y="-9885"/>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rPr>
              <a:t>十分にフィードバック</a:t>
            </a:r>
            <a:r>
              <a:rPr lang="ja-JP" altLang="en-US" sz="2800" b="1" dirty="0" smtClean="0">
                <a:latin typeface="メイリオ" panose="020B0604030504040204" pitchFamily="50" charset="-128"/>
                <a:ea typeface="メイリオ" panose="020B0604030504040204" pitchFamily="50" charset="-128"/>
              </a:rPr>
              <a:t>する</a:t>
            </a:r>
          </a:p>
          <a:p>
            <a:pPr algn="ctr"/>
            <a:r>
              <a:rPr lang="ja-JP" altLang="en-US" sz="2000" dirty="0" smtClean="0">
                <a:latin typeface="メイリオ" panose="020B0604030504040204" pitchFamily="50" charset="-128"/>
                <a:ea typeface="メイリオ" panose="020B0604030504040204" pitchFamily="50" charset="-128"/>
              </a:rPr>
              <a:t>（</a:t>
            </a:r>
            <a:r>
              <a:rPr lang="ja-JP" altLang="en-US" sz="2000" dirty="0" smtClean="0">
                <a:solidFill>
                  <a:schemeClr val="bg1"/>
                </a:solidFill>
                <a:latin typeface="メイリオ" panose="020B0604030504040204" pitchFamily="50" charset="-128"/>
                <a:ea typeface="メイリオ" panose="020B0604030504040204" pitchFamily="50" charset="-128"/>
              </a:rPr>
              <a:t>不安感・喪失感</a:t>
            </a:r>
            <a:r>
              <a:rPr lang="ja-JP" altLang="en-US" sz="2000" dirty="0" smtClean="0">
                <a:latin typeface="メイリオ" panose="020B0604030504040204" pitchFamily="50" charset="-128"/>
                <a:ea typeface="メイリオ" panose="020B0604030504040204" pitchFamily="50" charset="-128"/>
              </a:rPr>
              <a:t>へ</a:t>
            </a:r>
            <a:r>
              <a:rPr lang="ja-JP" altLang="en-US" sz="2000" dirty="0">
                <a:latin typeface="メイリオ" panose="020B0604030504040204" pitchFamily="50" charset="-128"/>
                <a:ea typeface="メイリオ" panose="020B0604030504040204" pitchFamily="50" charset="-128"/>
              </a:rPr>
              <a:t>の対応を</a:t>
            </a:r>
            <a:r>
              <a:rPr lang="ja-JP" altLang="en-US" sz="2000" dirty="0" smtClean="0">
                <a:latin typeface="メイリオ" panose="020B0604030504040204" pitchFamily="50" charset="-128"/>
                <a:ea typeface="メイリオ" panose="020B0604030504040204" pitchFamily="50" charset="-128"/>
              </a:rPr>
              <a:t>行う）</a:t>
            </a:r>
            <a:endParaRPr kumimoji="1" lang="ja-JP" altLang="en-US" sz="20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164926" y="807203"/>
            <a:ext cx="6280195" cy="954107"/>
          </a:xfrm>
          <a:prstGeom prst="rect">
            <a:avLst/>
          </a:prstGeom>
          <a:solidFill>
            <a:schemeClr val="bg1"/>
          </a:solidFill>
        </p:spPr>
        <p:txBody>
          <a:bodyPr wrap="square" rtlCol="0">
            <a:spAutoFit/>
          </a:bodyPr>
          <a:lstStyle/>
          <a:p>
            <a:r>
              <a:rPr kumimoji="1" lang="ja-JP" altLang="en-US" sz="2800" b="1" dirty="0" smtClean="0">
                <a:latin typeface="メイリオ" panose="020B0604030504040204" pitchFamily="50" charset="-128"/>
                <a:ea typeface="メイリオ" panose="020B0604030504040204" pitchFamily="50" charset="-128"/>
              </a:rPr>
              <a:t>セルフモニタリングや</a:t>
            </a:r>
            <a:endParaRPr kumimoji="1" lang="en-US" altLang="ja-JP" sz="2800" b="1" dirty="0" smtClean="0">
              <a:latin typeface="メイリオ" panose="020B0604030504040204" pitchFamily="50" charset="-128"/>
              <a:ea typeface="メイリオ" panose="020B0604030504040204" pitchFamily="50" charset="-128"/>
            </a:endParaRPr>
          </a:p>
          <a:p>
            <a:r>
              <a:rPr kumimoji="1" lang="ja-JP" altLang="en-US" sz="2800" b="1" dirty="0" smtClean="0">
                <a:latin typeface="メイリオ" panose="020B0604030504040204" pitchFamily="50" charset="-128"/>
                <a:ea typeface="メイリオ" panose="020B0604030504040204" pitchFamily="50" charset="-128"/>
              </a:rPr>
              <a:t>セルフレインフォースメントの徹底</a:t>
            </a:r>
            <a:endParaRPr kumimoji="1" lang="ja-JP" altLang="en-US" sz="2800" b="1" dirty="0">
              <a:latin typeface="メイリオ" panose="020B0604030504040204" pitchFamily="50" charset="-128"/>
              <a:ea typeface="メイリオ" panose="020B0604030504040204" pitchFamily="50" charset="-128"/>
            </a:endParaRPr>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46771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617906" y="-18801"/>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6925252" y="1032382"/>
            <a:ext cx="2078576"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利用者の行う特定の行動（作業等）は、行動の直後に望ましいものかどうかを利用者に的確に伝え（誉め）て</a:t>
            </a:r>
            <a:r>
              <a:rPr lang="ja-JP" altLang="en-US" sz="1100" dirty="0" smtClean="0">
                <a:latin typeface="メイリオ" panose="020B0604030504040204" pitchFamily="50" charset="-128"/>
                <a:ea typeface="メイリオ" panose="020B0604030504040204" pitchFamily="50" charset="-128"/>
              </a:rPr>
              <a:t>いる</a:t>
            </a:r>
            <a:endParaRPr lang="ja-JP" altLang="en-US" sz="11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6923988" y="208006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利用者が適切な行動を取るまでに努力してきたこと（過程）も含めて利用者に伝え（誉め）ている。</a:t>
            </a:r>
          </a:p>
        </p:txBody>
      </p:sp>
      <p:sp>
        <p:nvSpPr>
          <p:cNvPr id="6" name="正方形/長方形 5"/>
          <p:cNvSpPr/>
          <p:nvPr/>
        </p:nvSpPr>
        <p:spPr>
          <a:xfrm>
            <a:off x="6923988" y="3127740"/>
            <a:ext cx="2059757" cy="938719"/>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利用者が考えた作業やストレス対処の方法がうまくいった時に、利用者に自身を強化（誉める等）するように支援を行っている。</a:t>
            </a:r>
          </a:p>
        </p:txBody>
      </p:sp>
      <p:sp>
        <p:nvSpPr>
          <p:cNvPr id="7" name="正方形/長方形 6"/>
          <p:cNvSpPr/>
          <p:nvPr/>
        </p:nvSpPr>
        <p:spPr>
          <a:xfrm>
            <a:off x="6923988" y="4384391"/>
            <a:ext cx="2220012" cy="769441"/>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利用者の認識や考え方の変化は、相談場面等で利用者にフィードバックすることにより自己認識が深まるよう支援している。</a:t>
            </a:r>
          </a:p>
        </p:txBody>
      </p:sp>
      <p:sp>
        <p:nvSpPr>
          <p:cNvPr id="8" name="正方形/長方形 7"/>
          <p:cNvSpPr/>
          <p:nvPr/>
        </p:nvSpPr>
        <p:spPr>
          <a:xfrm>
            <a:off x="6934149" y="5783047"/>
            <a:ext cx="2351987" cy="600164"/>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利用者と相談場面で共有したフィードバックの内容を、次</a:t>
            </a:r>
            <a:r>
              <a:rPr lang="ja-JP" altLang="en-US" sz="1100" dirty="0" smtClean="0">
                <a:latin typeface="メイリオ" panose="020B0604030504040204" pitchFamily="50" charset="-128"/>
                <a:ea typeface="メイリオ" panose="020B0604030504040204" pitchFamily="50" charset="-128"/>
              </a:rPr>
              <a:t>の</a:t>
            </a:r>
            <a:endParaRPr lang="en-US" altLang="ja-JP" sz="1100" dirty="0" smtClean="0">
              <a:latin typeface="メイリオ" panose="020B0604030504040204" pitchFamily="50" charset="-128"/>
              <a:ea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rPr>
              <a:t>目標</a:t>
            </a:r>
            <a:r>
              <a:rPr lang="ja-JP" altLang="en-US" sz="1100" dirty="0">
                <a:latin typeface="メイリオ" panose="020B0604030504040204" pitchFamily="50" charset="-128"/>
                <a:ea typeface="メイリオ" panose="020B0604030504040204" pitchFamily="50" charset="-128"/>
              </a:rPr>
              <a:t>設定のために役立てている</a:t>
            </a:r>
            <a:r>
              <a:rPr lang="ja-JP" altLang="en-US" sz="1100" dirty="0">
                <a:solidFill>
                  <a:schemeClr val="bg1">
                    <a:lumMod val="50000"/>
                  </a:schemeClr>
                </a:solidFill>
                <a:latin typeface="メイリオ" panose="020B0604030504040204" pitchFamily="50" charset="-128"/>
                <a:ea typeface="メイリオ" panose="020B0604030504040204" pitchFamily="50" charset="-128"/>
              </a:rPr>
              <a:t>。</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24" y="1051183"/>
            <a:ext cx="6504453" cy="5806817"/>
          </a:xfrm>
          <a:prstGeom prst="rect">
            <a:avLst/>
          </a:prstGeom>
        </p:spPr>
      </p:pic>
      <p:sp>
        <p:nvSpPr>
          <p:cNvPr id="16" name="角丸四角形 15"/>
          <p:cNvSpPr/>
          <p:nvPr/>
        </p:nvSpPr>
        <p:spPr>
          <a:xfrm>
            <a:off x="6856376" y="5589019"/>
            <a:ext cx="2262433" cy="988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6598034" y="1181287"/>
            <a:ext cx="274140" cy="4957853"/>
            <a:chOff x="6639342" y="1609977"/>
            <a:chExt cx="274140" cy="4957853"/>
          </a:xfrm>
        </p:grpSpPr>
        <p:sp>
          <p:nvSpPr>
            <p:cNvPr id="18" name="円/楕円 17"/>
            <p:cNvSpPr/>
            <p:nvPr/>
          </p:nvSpPr>
          <p:spPr>
            <a:xfrm>
              <a:off x="6655899" y="369587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0" name="円/楕円 19"/>
            <p:cNvSpPr/>
            <p:nvPr/>
          </p:nvSpPr>
          <p:spPr>
            <a:xfrm>
              <a:off x="6639342" y="160997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6" name="円/楕円 25"/>
            <p:cNvSpPr/>
            <p:nvPr/>
          </p:nvSpPr>
          <p:spPr>
            <a:xfrm>
              <a:off x="6655900" y="2630817"/>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7" name="円/楕円 26"/>
            <p:cNvSpPr/>
            <p:nvPr/>
          </p:nvSpPr>
          <p:spPr>
            <a:xfrm>
              <a:off x="6660600" y="485616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8" name="円/楕円 27"/>
            <p:cNvSpPr/>
            <p:nvPr/>
          </p:nvSpPr>
          <p:spPr>
            <a:xfrm>
              <a:off x="6663085" y="6254625"/>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9" name="テキスト ボックス 28"/>
          <p:cNvSpPr txBox="1"/>
          <p:nvPr/>
        </p:nvSpPr>
        <p:spPr>
          <a:xfrm>
            <a:off x="360871" y="935106"/>
            <a:ext cx="5998693" cy="954107"/>
          </a:xfrm>
          <a:prstGeom prst="rect">
            <a:avLst/>
          </a:prstGeom>
          <a:solidFill>
            <a:schemeClr val="bg1"/>
          </a:solidFill>
        </p:spPr>
        <p:txBody>
          <a:bodyPr wrap="square" rtlCol="0">
            <a:spAutoFit/>
          </a:bodyPr>
          <a:lstStyle/>
          <a:p>
            <a:endParaRPr lang="en-US" altLang="ja-JP" sz="2800" b="1" dirty="0" smtClean="0">
              <a:latin typeface="メイリオ" panose="020B0604030504040204" pitchFamily="50" charset="-128"/>
              <a:ea typeface="メイリオ" panose="020B0604030504040204" pitchFamily="50" charset="-128"/>
            </a:endParaRPr>
          </a:p>
          <a:p>
            <a:r>
              <a:rPr lang="ja-JP" altLang="en-US" sz="2800" b="1" dirty="0" smtClean="0">
                <a:latin typeface="メイリオ" panose="020B0604030504040204" pitchFamily="50" charset="-128"/>
                <a:ea typeface="メイリオ" panose="020B0604030504040204" pitchFamily="50" charset="-128"/>
              </a:rPr>
              <a:t>フィードバックを経て次の目標設定</a:t>
            </a:r>
            <a:endParaRPr kumimoji="1" lang="en-US" altLang="ja-JP" sz="2800" b="1" dirty="0" smtClean="0">
              <a:latin typeface="メイリオ" panose="020B0604030504040204" pitchFamily="50" charset="-128"/>
              <a:ea typeface="メイリオ" panose="020B0604030504040204" pitchFamily="50" charset="-128"/>
            </a:endParaRPr>
          </a:p>
        </p:txBody>
      </p:sp>
      <p:sp>
        <p:nvSpPr>
          <p:cNvPr id="2" name="正方形/長方形 1"/>
          <p:cNvSpPr/>
          <p:nvPr/>
        </p:nvSpPr>
        <p:spPr>
          <a:xfrm>
            <a:off x="360870" y="2095449"/>
            <a:ext cx="6157387" cy="75405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62579" y="2224472"/>
            <a:ext cx="6075550" cy="523220"/>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rPr>
              <a:t>日々の活動の中でうまくできたことに焦点をあて、</a:t>
            </a:r>
            <a:r>
              <a:rPr kumimoji="1" lang="ja-JP" altLang="en-US" sz="1400" b="1" u="sng" dirty="0" smtClean="0">
                <a:solidFill>
                  <a:srgbClr val="00B0F0"/>
                </a:solidFill>
                <a:latin typeface="メイリオ" panose="020B0604030504040204" pitchFamily="50" charset="-128"/>
                <a:ea typeface="メイリオ" panose="020B0604030504040204" pitchFamily="50" charset="-128"/>
              </a:rPr>
              <a:t>一つ一つの成功体験を明確にフィード</a:t>
            </a:r>
            <a:r>
              <a:rPr lang="ja-JP" altLang="en-US" sz="1400" b="1" u="sng" dirty="0">
                <a:solidFill>
                  <a:srgbClr val="00B0F0"/>
                </a:solidFill>
                <a:latin typeface="メイリオ" panose="020B0604030504040204" pitchFamily="50" charset="-128"/>
                <a:ea typeface="メイリオ" panose="020B0604030504040204" pitchFamily="50" charset="-128"/>
              </a:rPr>
              <a:t>バック</a:t>
            </a:r>
            <a:r>
              <a:rPr lang="ja-JP" altLang="en-US" sz="1400" b="1" u="sng" dirty="0" smtClean="0">
                <a:solidFill>
                  <a:srgbClr val="00B0F0"/>
                </a:solidFill>
                <a:latin typeface="メイリオ" panose="020B0604030504040204" pitchFamily="50" charset="-128"/>
                <a:ea typeface="メイリオ" panose="020B0604030504040204" pitchFamily="50" charset="-128"/>
              </a:rPr>
              <a:t>する</a:t>
            </a:r>
            <a:r>
              <a:rPr kumimoji="1" lang="ja-JP" altLang="en-US" sz="1400" dirty="0" smtClean="0">
                <a:latin typeface="メイリオ" panose="020B0604030504040204" pitchFamily="50" charset="-128"/>
                <a:ea typeface="メイリオ" panose="020B0604030504040204" pitchFamily="50" charset="-128"/>
              </a:rPr>
              <a:t>ことにより、次の目標設定につなげる。</a:t>
            </a:r>
            <a:endParaRPr kumimoji="1" lang="ja-JP" altLang="en-US" sz="14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5959736" y="6497164"/>
            <a:ext cx="247426" cy="26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0" y="-9885"/>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十分にフィードバック</a:t>
            </a:r>
            <a:r>
              <a:rPr lang="ja-JP" altLang="en-US" sz="2800" b="1" dirty="0" smtClean="0">
                <a:solidFill>
                  <a:schemeClr val="bg1"/>
                </a:solidFill>
                <a:latin typeface="メイリオ" panose="020B0604030504040204" pitchFamily="50" charset="-128"/>
                <a:ea typeface="メイリオ" panose="020B0604030504040204" pitchFamily="50" charset="-128"/>
              </a:rPr>
              <a:t>する</a:t>
            </a:r>
          </a:p>
          <a:p>
            <a:pPr algn="ctr"/>
            <a:r>
              <a:rPr lang="ja-JP" altLang="en-US" sz="2000" dirty="0" smtClean="0">
                <a:solidFill>
                  <a:schemeClr val="bg1"/>
                </a:solidFill>
                <a:latin typeface="メイリオ" panose="020B0604030504040204" pitchFamily="50" charset="-128"/>
                <a:ea typeface="メイリオ" panose="020B0604030504040204" pitchFamily="50" charset="-128"/>
              </a:rPr>
              <a:t>（不安感・喪失感へ</a:t>
            </a:r>
            <a:r>
              <a:rPr lang="ja-JP" altLang="en-US" sz="2000" dirty="0">
                <a:solidFill>
                  <a:schemeClr val="bg1"/>
                </a:solidFill>
                <a:latin typeface="メイリオ" panose="020B0604030504040204" pitchFamily="50" charset="-128"/>
                <a:ea typeface="メイリオ" panose="020B0604030504040204" pitchFamily="50" charset="-128"/>
              </a:rPr>
              <a:t>の</a:t>
            </a:r>
            <a:r>
              <a:rPr lang="ja-JP" altLang="en-US" sz="2000" dirty="0">
                <a:latin typeface="メイリオ" panose="020B0604030504040204" pitchFamily="50" charset="-128"/>
                <a:ea typeface="メイリオ" panose="020B0604030504040204" pitchFamily="50" charset="-128"/>
              </a:rPr>
              <a:t>対応を</a:t>
            </a:r>
            <a:r>
              <a:rPr lang="ja-JP" altLang="en-US" sz="2000" dirty="0" smtClean="0">
                <a:latin typeface="メイリオ" panose="020B0604030504040204" pitchFamily="50" charset="-128"/>
                <a:ea typeface="メイリオ" panose="020B0604030504040204" pitchFamily="50" charset="-128"/>
              </a:rPr>
              <a:t>行う）</a:t>
            </a:r>
            <a:endParaRPr kumimoji="1" lang="ja-JP" altLang="en-US" sz="2000" dirty="0">
              <a:latin typeface="メイリオ" panose="020B0604030504040204" pitchFamily="50" charset="-128"/>
              <a:ea typeface="メイリオ" panose="020B0604030504040204" pitchFamily="50" charset="-128"/>
            </a:endParaRPr>
          </a:p>
        </p:txBody>
      </p:sp>
      <p:sp>
        <p:nvSpPr>
          <p:cNvPr id="11" name="円/楕円 10"/>
          <p:cNvSpPr/>
          <p:nvPr/>
        </p:nvSpPr>
        <p:spPr>
          <a:xfrm>
            <a:off x="1756229" y="2965578"/>
            <a:ext cx="3200400" cy="3793546"/>
          </a:xfrm>
          <a:prstGeom prst="ellipse">
            <a:avLst/>
          </a:prstGeom>
          <a:noFill/>
          <a:ln w="38100">
            <a:solidFill>
              <a:srgbClr val="E73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386135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正方形/長方形 1"/>
          <p:cNvSpPr/>
          <p:nvPr/>
        </p:nvSpPr>
        <p:spPr bwMode="white">
          <a:xfrm>
            <a:off x="716437" y="3094505"/>
            <a:ext cx="7475456" cy="707886"/>
          </a:xfrm>
          <a:prstGeom prst="rect">
            <a:avLst/>
          </a:prstGeom>
        </p:spPr>
        <p:txBody>
          <a:bodyPr wrap="square">
            <a:spAutoFit/>
          </a:bodyPr>
          <a:lstStyle/>
          <a:p>
            <a:r>
              <a:rPr lang="ja-JP" altLang="en-US" sz="4000" b="1" dirty="0">
                <a:solidFill>
                  <a:srgbClr val="F6947C"/>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ストレス・疲労</a:t>
            </a:r>
            <a:r>
              <a:rPr lang="ja-JP" altLang="en-US" sz="4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への対応を</a:t>
            </a:r>
            <a:r>
              <a:rPr lang="ja-JP" altLang="en-US" sz="40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行う</a:t>
            </a:r>
            <a:endParaRPr lang="ja-JP" altLang="en-US" sz="4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テキスト ボックス 3"/>
          <p:cNvSpPr txBox="1"/>
          <p:nvPr/>
        </p:nvSpPr>
        <p:spPr bwMode="white">
          <a:xfrm>
            <a:off x="716437" y="1966095"/>
            <a:ext cx="740229" cy="1200329"/>
          </a:xfrm>
          <a:prstGeom prst="rect">
            <a:avLst/>
          </a:prstGeom>
          <a:noFill/>
        </p:spPr>
        <p:txBody>
          <a:bodyPr wrap="square" rtlCol="0">
            <a:spAutoFit/>
          </a:bodyPr>
          <a:lstStyle/>
          <a:p>
            <a:r>
              <a:rPr lang="ja-JP" altLang="en-US" sz="7200" b="1" dirty="0" smtClean="0">
                <a:solidFill>
                  <a:srgbClr val="E73A37"/>
                </a:solidFill>
                <a:effectLst>
                  <a:outerShdw blurRad="38100" dist="38100" dir="2700000" algn="tl">
                    <a:srgbClr val="000000">
                      <a:alpha val="43137"/>
                    </a:srgbClr>
                  </a:outerShdw>
                </a:effectLst>
              </a:rPr>
              <a:t>５</a:t>
            </a:r>
            <a:endParaRPr kumimoji="1" lang="ja-JP" altLang="en-US" sz="7200" b="1" dirty="0">
              <a:solidFill>
                <a:srgbClr val="E73A37"/>
              </a:solidFill>
              <a:effectLst>
                <a:outerShdw blurRad="38100" dist="38100" dir="2700000" algn="tl">
                  <a:srgbClr val="000000">
                    <a:alpha val="43137"/>
                  </a:srgbClr>
                </a:outerShdw>
              </a:effectLst>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46450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40163" y="83552"/>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1200" b="1" dirty="0">
              <a:solidFill>
                <a:srgbClr val="FF0000"/>
              </a:solidFill>
              <a:effectLst>
                <a:outerShdw blurRad="38100" dist="38100" dir="2700000" algn="tl">
                  <a:srgbClr val="000000">
                    <a:alpha val="43137"/>
                  </a:srgbClr>
                </a:outerShdw>
              </a:effectLst>
            </a:endParaRPr>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行う１</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796726" y="850414"/>
            <a:ext cx="2316635" cy="11143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1" name="Group 3"/>
          <p:cNvGraphicFramePr>
            <a:graphicFrameLocks/>
          </p:cNvGraphicFramePr>
          <p:nvPr/>
        </p:nvGraphicFramePr>
        <p:xfrm>
          <a:off x="127261" y="2180644"/>
          <a:ext cx="3652887" cy="2022888"/>
        </p:xfrm>
        <a:graphic>
          <a:graphicData uri="http://schemas.openxmlformats.org/drawingml/2006/table">
            <a:tbl>
              <a:tblPr/>
              <a:tblGrid>
                <a:gridCol w="286470">
                  <a:extLst>
                    <a:ext uri="{9D8B030D-6E8A-4147-A177-3AD203B41FA5}">
                      <a16:colId xmlns:a16="http://schemas.microsoft.com/office/drawing/2014/main" val="20000"/>
                    </a:ext>
                  </a:extLst>
                </a:gridCol>
                <a:gridCol w="3366417">
                  <a:extLst>
                    <a:ext uri="{9D8B030D-6E8A-4147-A177-3AD203B41FA5}">
                      <a16:colId xmlns:a16="http://schemas.microsoft.com/office/drawing/2014/main" val="20001"/>
                    </a:ext>
                  </a:extLst>
                </a:gridCol>
              </a:tblGrid>
              <a:tr h="208227">
                <a:tc gridSpan="2">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1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利用者用シート</a:t>
                      </a:r>
                    </a:p>
                  </a:txBody>
                  <a:tcPr marL="91427" marR="9142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95CF"/>
                    </a:solidFill>
                  </a:tcPr>
                </a:tc>
                <a:tc hMerge="1">
                  <a:txBody>
                    <a:bodyPr/>
                    <a:lstStyle/>
                    <a:p>
                      <a:endParaRPr kumimoji="1" lang="ja-JP" altLang="en-US"/>
                    </a:p>
                  </a:txBody>
                  <a:tcPr/>
                </a:tc>
                <a:extLst>
                  <a:ext uri="{0D108BD9-81ED-4DB2-BD59-A6C34878D82A}">
                    <a16:rowId xmlns:a16="http://schemas.microsoft.com/office/drawing/2014/main" val="10000"/>
                  </a:ext>
                </a:extLst>
              </a:tr>
              <a:tr h="29396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Ａ</a:t>
                      </a:r>
                    </a:p>
                  </a:txBody>
                  <a:tcPr marL="91427" marR="914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自分の生活習慣・健康状態をチェックする</a:t>
                      </a:r>
                    </a:p>
                  </a:txBody>
                  <a:tcPr marL="91427" marR="914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396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Ｂ</a:t>
                      </a:r>
                    </a:p>
                  </a:txBody>
                  <a:tcPr marL="91427" marR="914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ストレスや疲労の解消方法を考える</a:t>
                      </a:r>
                    </a:p>
                  </a:txBody>
                  <a:tcPr marL="91427" marR="914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396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Ｃ</a:t>
                      </a:r>
                    </a:p>
                  </a:txBody>
                  <a:tcPr marL="91427" marR="914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ソーシャルサポートについて考える</a:t>
                      </a:r>
                    </a:p>
                  </a:txBody>
                  <a:tcPr marL="91427" marR="914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396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Ｄ</a:t>
                      </a:r>
                    </a:p>
                  </a:txBody>
                  <a:tcPr marL="91427" marR="914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1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rPr>
                        <a:t>これまで携わった仕事について考える</a:t>
                      </a:r>
                    </a:p>
                  </a:txBody>
                  <a:tcPr marL="91427" marR="914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396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Ｅ</a:t>
                      </a:r>
                    </a:p>
                  </a:txBody>
                  <a:tcPr marL="91427" marR="914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病気・障害に関する情報を整理する</a:t>
                      </a:r>
                    </a:p>
                  </a:txBody>
                  <a:tcPr marL="91427" marR="914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3968">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Ｆ</a:t>
                      </a:r>
                    </a:p>
                  </a:txBody>
                  <a:tcPr marL="91427" marR="914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ストレスや疲労が生じる状況について整理する</a:t>
                      </a:r>
                    </a:p>
                  </a:txBody>
                  <a:tcPr marL="91427" marR="914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2" name="Group 28"/>
          <p:cNvGraphicFramePr>
            <a:graphicFrameLocks noGrp="1"/>
          </p:cNvGraphicFramePr>
          <p:nvPr/>
        </p:nvGraphicFramePr>
        <p:xfrm>
          <a:off x="127261" y="4313833"/>
          <a:ext cx="3624573" cy="2381614"/>
        </p:xfrm>
        <a:graphic>
          <a:graphicData uri="http://schemas.openxmlformats.org/drawingml/2006/table">
            <a:tbl>
              <a:tblPr/>
              <a:tblGrid>
                <a:gridCol w="293405">
                  <a:extLst>
                    <a:ext uri="{9D8B030D-6E8A-4147-A177-3AD203B41FA5}">
                      <a16:colId xmlns:a16="http://schemas.microsoft.com/office/drawing/2014/main" val="20000"/>
                    </a:ext>
                  </a:extLst>
                </a:gridCol>
                <a:gridCol w="3331168">
                  <a:extLst>
                    <a:ext uri="{9D8B030D-6E8A-4147-A177-3AD203B41FA5}">
                      <a16:colId xmlns:a16="http://schemas.microsoft.com/office/drawing/2014/main" val="20001"/>
                    </a:ext>
                  </a:extLst>
                </a:gridCol>
              </a:tblGrid>
              <a:tr h="319190">
                <a:tc gridSpan="2">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ja-JP" altLang="en-US" sz="12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支援者（相談）用シート</a:t>
                      </a:r>
                    </a:p>
                  </a:txBody>
                  <a:tcPr marL="91444" marR="91444" marT="45682" marB="456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95CF"/>
                    </a:solidFill>
                  </a:tcPr>
                </a:tc>
                <a:tc hMerge="1">
                  <a:txBody>
                    <a:bodyPr/>
                    <a:lstStyle/>
                    <a:p>
                      <a:endParaRPr kumimoji="1" lang="ja-JP" altLang="en-US"/>
                    </a:p>
                  </a:txBody>
                  <a:tcPr/>
                </a:tc>
                <a:extLst>
                  <a:ext uri="{0D108BD9-81ED-4DB2-BD59-A6C34878D82A}">
                    <a16:rowId xmlns:a16="http://schemas.microsoft.com/office/drawing/2014/main" val="10000"/>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G</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医療情報整理シート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H</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ストレス・疲労に関する探索シート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I</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服薬／治療・リハビリの経過整理シート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J</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支援手続きの課題分析シート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K</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rPr>
                        <a:t>対処方法の検討シート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L</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smtClean="0">
                          <a:ln>
                            <a:noFill/>
                          </a:ln>
                          <a:solidFill>
                            <a:srgbClr val="000000"/>
                          </a:solidFill>
                          <a:effectLst/>
                          <a:latin typeface="メイリオ" panose="020B0604030504040204" pitchFamily="50" charset="-128"/>
                          <a:ea typeface="メイリオ" panose="020B0604030504040204" pitchFamily="50" charset="-128"/>
                        </a:rPr>
                        <a:t>支援計画立案シート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4632">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tabLst/>
                      </a:pPr>
                      <a:r>
                        <a:rPr kumimoji="1" lang="en-US" altLang="ja-JP" sz="1200" b="0"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rPr>
                        <a:t>M</a:t>
                      </a:r>
                    </a:p>
                  </a:txBody>
                  <a:tcPr marL="91444" marR="91444" marT="45682" marB="456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83A8"/>
                    </a:solidFill>
                  </a:tcPr>
                </a:tc>
                <a:tc>
                  <a:txBody>
                    <a:bodyPr/>
                    <a:lstStyle>
                      <a:lvl1pPr eaLnBrk="0" hangingPunct="0">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tabLst/>
                      </a:pPr>
                      <a:r>
                        <a:rPr kumimoji="1" lang="ja-JP" altLang="en-US" sz="11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rPr>
                        <a:t>フェイスシート</a:t>
                      </a:r>
                    </a:p>
                  </a:txBody>
                  <a:tcPr marL="91444" marR="91444" marT="45682" marB="456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3" name="下矢印 7"/>
          <p:cNvSpPr>
            <a:spLocks noChangeArrowheads="1"/>
          </p:cNvSpPr>
          <p:nvPr/>
        </p:nvSpPr>
        <p:spPr bwMode="auto">
          <a:xfrm rot="5159117">
            <a:off x="2812694" y="3544168"/>
            <a:ext cx="336272" cy="352433"/>
          </a:xfrm>
          <a:prstGeom prst="downArrow">
            <a:avLst>
              <a:gd name="adj1" fmla="val 50000"/>
              <a:gd name="adj2" fmla="val 49898"/>
            </a:avLst>
          </a:prstGeom>
          <a:solidFill>
            <a:srgbClr val="FF83A8"/>
          </a:solidFill>
          <a:ln w="9525" algn="ctr">
            <a:solidFill>
              <a:srgbClr val="FF83A8"/>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4" name="下矢印 7"/>
          <p:cNvSpPr>
            <a:spLocks noChangeArrowheads="1"/>
          </p:cNvSpPr>
          <p:nvPr/>
        </p:nvSpPr>
        <p:spPr bwMode="auto">
          <a:xfrm rot="5159117">
            <a:off x="1905486" y="4576210"/>
            <a:ext cx="339446" cy="364430"/>
          </a:xfrm>
          <a:prstGeom prst="downArrow">
            <a:avLst>
              <a:gd name="adj1" fmla="val 50000"/>
              <a:gd name="adj2" fmla="val 49898"/>
            </a:avLst>
          </a:prstGeom>
          <a:solidFill>
            <a:srgbClr val="FF83A8"/>
          </a:solidFill>
          <a:ln w="9525" algn="ctr">
            <a:solidFill>
              <a:srgbClr val="FF83A8"/>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5" name="下矢印 7"/>
          <p:cNvSpPr>
            <a:spLocks noChangeArrowheads="1"/>
          </p:cNvSpPr>
          <p:nvPr/>
        </p:nvSpPr>
        <p:spPr bwMode="auto">
          <a:xfrm rot="5159117">
            <a:off x="3024002" y="5178403"/>
            <a:ext cx="404684" cy="349330"/>
          </a:xfrm>
          <a:prstGeom prst="downArrow">
            <a:avLst>
              <a:gd name="adj1" fmla="val 50000"/>
              <a:gd name="adj2" fmla="val 49898"/>
            </a:avLst>
          </a:prstGeom>
          <a:solidFill>
            <a:srgbClr val="FF83A8"/>
          </a:solidFill>
          <a:ln w="9525" algn="ctr">
            <a:solidFill>
              <a:srgbClr val="FF83A8"/>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 name="正方形/長方形 25"/>
          <p:cNvSpPr/>
          <p:nvPr/>
        </p:nvSpPr>
        <p:spPr>
          <a:xfrm>
            <a:off x="153259" y="922408"/>
            <a:ext cx="6242827"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利用者自身の障害認識や</a:t>
            </a:r>
            <a:r>
              <a:rPr lang="ja-JP" altLang="en-US" dirty="0" smtClean="0">
                <a:latin typeface="メイリオ" panose="020B0604030504040204" pitchFamily="50" charset="-128"/>
                <a:ea typeface="メイリオ" panose="020B0604030504040204" pitchFamily="50" charset="-128"/>
              </a:rPr>
              <a:t>医療機関等</a:t>
            </a:r>
            <a:r>
              <a:rPr lang="ja-JP" altLang="en-US" dirty="0">
                <a:latin typeface="メイリオ" panose="020B0604030504040204" pitchFamily="50" charset="-128"/>
                <a:ea typeface="メイリオ" panose="020B0604030504040204" pitchFamily="50" charset="-128"/>
              </a:rPr>
              <a:t>関係機関からの所見と、作業場面での様子を</a:t>
            </a:r>
            <a:r>
              <a:rPr lang="ja-JP" altLang="en-US" dirty="0" smtClean="0">
                <a:latin typeface="メイリオ" panose="020B0604030504040204" pitchFamily="50" charset="-128"/>
                <a:ea typeface="メイリオ" panose="020B0604030504040204" pitchFamily="50" charset="-128"/>
              </a:rPr>
              <a:t>比較する</a:t>
            </a:r>
            <a:endParaRPr lang="ja-JP" altLang="en-US" dirty="0"/>
          </a:p>
        </p:txBody>
      </p:sp>
      <p:sp>
        <p:nvSpPr>
          <p:cNvPr id="27" name="テキスト ボックス 26"/>
          <p:cNvSpPr txBox="1"/>
          <p:nvPr/>
        </p:nvSpPr>
        <p:spPr>
          <a:xfrm>
            <a:off x="1133608" y="1909446"/>
            <a:ext cx="2401444"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ＭＳＦＡＳシート</a:t>
            </a:r>
            <a:endParaRPr kumimoji="1" lang="ja-JP" altLang="en-US" sz="1600"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3935688" y="4940489"/>
            <a:ext cx="2757340" cy="830997"/>
          </a:xfrm>
          <a:prstGeom prst="rect">
            <a:avLst/>
          </a:prstGeom>
        </p:spPr>
        <p:txBody>
          <a:bodyPr wrap="square">
            <a:spAutoFit/>
          </a:bodyPr>
          <a:lstStyle/>
          <a:p>
            <a:r>
              <a:rPr lang="ja-JP" altLang="en-US" sz="1200" dirty="0" smtClean="0">
                <a:latin typeface="メイリオ" panose="020B0604030504040204" pitchFamily="50" charset="-128"/>
                <a:ea typeface="メイリオ" panose="020B0604030504040204" pitchFamily="50" charset="-128"/>
              </a:rPr>
              <a:t>観察した結果は、利用者にもフィードバックし、利用者自身のストレス・疲労に対する認識の深化につなげる。</a:t>
            </a:r>
            <a:endParaRPr lang="ja-JP" altLang="en-US" sz="12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914477" y="2353139"/>
            <a:ext cx="1477654"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ポイント１</a:t>
            </a:r>
            <a:endParaRPr kumimoji="1" lang="ja-JP" altLang="en-US" sz="1600" dirty="0">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3935688" y="4550648"/>
            <a:ext cx="1477654"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ポイント２</a:t>
            </a:r>
            <a:endParaRPr kumimoji="1" lang="ja-JP" altLang="en-US" sz="1600" dirty="0">
              <a:latin typeface="メイリオ" panose="020B0604030504040204" pitchFamily="50" charset="-128"/>
              <a:ea typeface="メイリオ" panose="020B0604030504040204" pitchFamily="50" charset="-128"/>
            </a:endParaRPr>
          </a:p>
        </p:txBody>
      </p:sp>
      <p:grpSp>
        <p:nvGrpSpPr>
          <p:cNvPr id="29" name="グループ化 28"/>
          <p:cNvGrpSpPr/>
          <p:nvPr/>
        </p:nvGrpSpPr>
        <p:grpSpPr>
          <a:xfrm>
            <a:off x="6595009" y="1204931"/>
            <a:ext cx="288915" cy="5195869"/>
            <a:chOff x="6639050" y="1643512"/>
            <a:chExt cx="288915" cy="5195869"/>
          </a:xfrm>
        </p:grpSpPr>
        <p:sp>
          <p:nvSpPr>
            <p:cNvPr id="32" name="円/楕円 31"/>
            <p:cNvSpPr/>
            <p:nvPr/>
          </p:nvSpPr>
          <p:spPr>
            <a:xfrm>
              <a:off x="6658710" y="365377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33" name="円/楕円 32"/>
            <p:cNvSpPr/>
            <p:nvPr/>
          </p:nvSpPr>
          <p:spPr>
            <a:xfrm>
              <a:off x="6639050" y="164351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34" name="円/楕円 33"/>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35" name="円/楕円 34"/>
            <p:cNvSpPr/>
            <p:nvPr/>
          </p:nvSpPr>
          <p:spPr>
            <a:xfrm>
              <a:off x="6677568" y="501652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6" name="円/楕円 35"/>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8" name="正方形/長方形 27"/>
          <p:cNvSpPr/>
          <p:nvPr/>
        </p:nvSpPr>
        <p:spPr>
          <a:xfrm>
            <a:off x="3902697" y="2746143"/>
            <a:ext cx="2757340" cy="1384995"/>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ＭＳＦＡＳシートの</a:t>
            </a:r>
            <a:r>
              <a:rPr lang="ja-JP" altLang="en-US" sz="1400" dirty="0" smtClean="0">
                <a:latin typeface="メイリオ" panose="020B0604030504040204" pitchFamily="50" charset="-128"/>
                <a:ea typeface="メイリオ" panose="020B0604030504040204" pitchFamily="50" charset="-128"/>
              </a:rPr>
              <a:t>内容（利用者用のシート</a:t>
            </a:r>
            <a:r>
              <a:rPr lang="en-US" altLang="ja-JP" sz="1400" dirty="0" smtClean="0">
                <a:latin typeface="メイリオ" panose="020B0604030504040204" pitchFamily="50" charset="-128"/>
                <a:ea typeface="メイリオ" panose="020B0604030504040204" pitchFamily="50" charset="-128"/>
              </a:rPr>
              <a:t>E</a:t>
            </a:r>
            <a:r>
              <a:rPr lang="ja-JP" altLang="en-US" sz="1400" dirty="0" err="1"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支援者（相談）用シート</a:t>
            </a:r>
            <a:r>
              <a:rPr lang="en-US" altLang="ja-JP" sz="1400" dirty="0" smtClean="0">
                <a:latin typeface="メイリオ" panose="020B0604030504040204" pitchFamily="50" charset="-128"/>
                <a:ea typeface="メイリオ" panose="020B0604030504040204" pitchFamily="50" charset="-128"/>
              </a:rPr>
              <a:t>G,</a:t>
            </a:r>
            <a:r>
              <a:rPr lang="ja-JP" altLang="en-US" sz="1400" dirty="0" smtClean="0">
                <a:latin typeface="メイリオ" panose="020B0604030504040204" pitchFamily="50" charset="-128"/>
                <a:ea typeface="メイリオ" panose="020B0604030504040204" pitchFamily="50" charset="-128"/>
              </a:rPr>
              <a:t>シート</a:t>
            </a:r>
            <a:r>
              <a:rPr lang="en-US" altLang="ja-JP" sz="1400" dirty="0" smtClean="0">
                <a:latin typeface="メイリオ" panose="020B0604030504040204" pitchFamily="50" charset="-128"/>
                <a:ea typeface="メイリオ" panose="020B0604030504040204" pitchFamily="50" charset="-128"/>
              </a:rPr>
              <a:t>I</a:t>
            </a:r>
            <a:r>
              <a:rPr lang="ja-JP" altLang="en-US" sz="1400" dirty="0" smtClean="0">
                <a:latin typeface="メイリオ" panose="020B0604030504040204" pitchFamily="50" charset="-128"/>
                <a:ea typeface="メイリオ" panose="020B0604030504040204" pitchFamily="50" charset="-128"/>
              </a:rPr>
              <a:t>）と</a:t>
            </a:r>
            <a:r>
              <a:rPr lang="ja-JP" altLang="en-US" sz="1400" dirty="0">
                <a:latin typeface="メイリオ" panose="020B0604030504040204" pitchFamily="50" charset="-128"/>
                <a:ea typeface="メイリオ" panose="020B0604030504040204" pitchFamily="50" charset="-128"/>
              </a:rPr>
              <a:t>、ＭＷＳ訓練版による作業訓練の様子を比較し、合致している点や、違いがある点を観察する。</a:t>
            </a:r>
          </a:p>
        </p:txBody>
      </p: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660604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693031"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61536" y="1945614"/>
            <a:ext cx="2316635" cy="8948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401176" y="3512552"/>
            <a:ext cx="2205904" cy="1569660"/>
          </a:xfrm>
          <a:prstGeom prst="rect">
            <a:avLst/>
          </a:prstGeom>
          <a:noFill/>
        </p:spPr>
        <p:txBody>
          <a:bodyPr wrap="square" rtlCol="0">
            <a:spAutoFit/>
          </a:bodyPr>
          <a:lstStyle/>
          <a:p>
            <a:r>
              <a:rPr kumimoji="1" lang="ja-JP" altLang="en-US" sz="1600" dirty="0" smtClean="0">
                <a:solidFill>
                  <a:schemeClr val="bg1"/>
                </a:solidFill>
                <a:latin typeface="メイリオ" panose="020B0604030504040204" pitchFamily="50" charset="-128"/>
                <a:ea typeface="メイリオ" panose="020B0604030504040204" pitchFamily="50" charset="-128"/>
              </a:rPr>
              <a:t>ＭＳＦＡＳシートの内容と、ＭＷＳ訓練版による作業訓練の様子を比較し、合致している点や、違いがある点を観察する。</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29" name="正方形/長方形 28"/>
          <p:cNvSpPr/>
          <p:nvPr/>
        </p:nvSpPr>
        <p:spPr>
          <a:xfrm>
            <a:off x="127261" y="1026713"/>
            <a:ext cx="5842187" cy="707886"/>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作業</a:t>
            </a:r>
            <a:r>
              <a:rPr lang="ja-JP" altLang="en-US" sz="2000" dirty="0">
                <a:latin typeface="メイリオ" panose="020B0604030504040204" pitchFamily="50" charset="-128"/>
                <a:ea typeface="メイリオ" panose="020B0604030504040204" pitchFamily="50" charset="-128"/>
              </a:rPr>
              <a:t>時</a:t>
            </a:r>
            <a:r>
              <a:rPr lang="ja-JP" altLang="en-US" sz="2000" dirty="0" smtClean="0">
                <a:latin typeface="メイリオ" panose="020B0604030504040204" pitchFamily="50" charset="-128"/>
                <a:ea typeface="メイリオ" panose="020B0604030504040204" pitchFamily="50" charset="-128"/>
              </a:rPr>
              <a:t>に感じるストレス・疲労の特徴を把握して</a:t>
            </a:r>
          </a:p>
          <a:p>
            <a:r>
              <a:rPr lang="ja-JP" altLang="en-US" sz="2000" dirty="0">
                <a:latin typeface="メイリオ" panose="020B0604030504040204" pitchFamily="50" charset="-128"/>
                <a:ea typeface="メイリオ" panose="020B0604030504040204" pitchFamily="50" charset="-128"/>
              </a:rPr>
              <a:t>利用者</a:t>
            </a:r>
            <a:r>
              <a:rPr lang="ja-JP" altLang="en-US" sz="2000" dirty="0" smtClean="0">
                <a:latin typeface="メイリオ" panose="020B0604030504040204" pitchFamily="50" charset="-128"/>
                <a:ea typeface="メイリオ" panose="020B0604030504040204" pitchFamily="50" charset="-128"/>
              </a:rPr>
              <a:t>と共有する</a:t>
            </a:r>
            <a:endParaRPr lang="ja-JP" altLang="en-US" sz="2000" dirty="0"/>
          </a:p>
        </p:txBody>
      </p:sp>
      <p:graphicFrame>
        <p:nvGraphicFramePr>
          <p:cNvPr id="32" name="表 31"/>
          <p:cNvGraphicFramePr>
            <a:graphicFrameLocks noGrp="1"/>
          </p:cNvGraphicFramePr>
          <p:nvPr>
            <p:extLst/>
          </p:nvPr>
        </p:nvGraphicFramePr>
        <p:xfrm>
          <a:off x="943521" y="3429000"/>
          <a:ext cx="5349972" cy="3101035"/>
        </p:xfrm>
        <a:graphic>
          <a:graphicData uri="http://schemas.openxmlformats.org/drawingml/2006/table">
            <a:tbl>
              <a:tblPr firstRow="1" bandRow="1">
                <a:tableStyleId>{5C22544A-7EE6-4342-B048-85BDC9FD1C3A}</a:tableStyleId>
              </a:tblPr>
              <a:tblGrid>
                <a:gridCol w="817581">
                  <a:extLst>
                    <a:ext uri="{9D8B030D-6E8A-4147-A177-3AD203B41FA5}">
                      <a16:colId xmlns:a16="http://schemas.microsoft.com/office/drawing/2014/main" val="20000"/>
                    </a:ext>
                  </a:extLst>
                </a:gridCol>
                <a:gridCol w="761152">
                  <a:extLst>
                    <a:ext uri="{9D8B030D-6E8A-4147-A177-3AD203B41FA5}">
                      <a16:colId xmlns:a16="http://schemas.microsoft.com/office/drawing/2014/main" val="20001"/>
                    </a:ext>
                  </a:extLst>
                </a:gridCol>
                <a:gridCol w="1359400">
                  <a:extLst>
                    <a:ext uri="{9D8B030D-6E8A-4147-A177-3AD203B41FA5}">
                      <a16:colId xmlns:a16="http://schemas.microsoft.com/office/drawing/2014/main" val="20002"/>
                    </a:ext>
                  </a:extLst>
                </a:gridCol>
                <a:gridCol w="2411839">
                  <a:extLst>
                    <a:ext uri="{9D8B030D-6E8A-4147-A177-3AD203B41FA5}">
                      <a16:colId xmlns:a16="http://schemas.microsoft.com/office/drawing/2014/main" val="20003"/>
                    </a:ext>
                  </a:extLst>
                </a:gridCol>
              </a:tblGrid>
              <a:tr h="470990">
                <a:tc gridSpan="3">
                  <a:txBody>
                    <a:bodyPr/>
                    <a:lstStyle/>
                    <a:p>
                      <a:endParaRPr kumimoji="1" lang="ja-JP" altLang="en-US" sz="1600" dirty="0">
                        <a:latin typeface="メイリオ" panose="020B0604030504040204" pitchFamily="50" charset="-128"/>
                        <a:ea typeface="メイリオ" panose="020B0604030504040204" pitchFamily="50" charset="-128"/>
                      </a:endParaRPr>
                    </a:p>
                  </a:txBody>
                  <a:tcPr marL="91441" marR="91441"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hMerge="1">
                  <a:txBody>
                    <a:bodyPr/>
                    <a:lstStyle/>
                    <a:p>
                      <a:endParaRPr kumimoji="1" lang="ja-JP" altLang="en-US" dirty="0"/>
                    </a:p>
                  </a:txBody>
                  <a:tcPr/>
                </a:tc>
                <a:tc hMerge="1">
                  <a:txBody>
                    <a:bodyPr/>
                    <a:lstStyle/>
                    <a:p>
                      <a:endParaRPr kumimoji="1" lang="ja-JP" altLang="en-US" dirty="0"/>
                    </a:p>
                  </a:txBody>
                  <a:tcPr/>
                </a:tc>
                <a:tc>
                  <a:txBody>
                    <a:bodyP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rPr>
                        <a:t>想定される主な障害</a:t>
                      </a:r>
                      <a:endParaRPr kumimoji="1" lang="ja-JP" altLang="en-US" sz="1600" dirty="0">
                        <a:solidFill>
                          <a:schemeClr val="tx1"/>
                        </a:solidFill>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70990">
                <a:tc gridSpan="2">
                  <a:txBody>
                    <a:bodyPr/>
                    <a:lstStyle/>
                    <a:p>
                      <a:pPr algn="ctr"/>
                      <a:r>
                        <a:rPr kumimoji="1" lang="ja-JP" altLang="en-US" sz="1600" dirty="0" smtClean="0">
                          <a:latin typeface="メイリオ" panose="020B0604030504040204" pitchFamily="50" charset="-128"/>
                          <a:ea typeface="メイリオ" panose="020B0604030504040204" pitchFamily="50" charset="-128"/>
                        </a:rPr>
                        <a:t>第</a:t>
                      </a:r>
                      <a:r>
                        <a:rPr kumimoji="1" lang="en-US" altLang="ja-JP" sz="1600" dirty="0" smtClean="0">
                          <a:latin typeface="メイリオ" panose="020B0604030504040204" pitchFamily="50" charset="-128"/>
                          <a:ea typeface="メイリオ" panose="020B0604030504040204" pitchFamily="50" charset="-128"/>
                        </a:rPr>
                        <a:t>2</a:t>
                      </a:r>
                      <a:r>
                        <a:rPr kumimoji="1" lang="ja-JP" altLang="en-US" sz="1600" dirty="0" smtClean="0">
                          <a:latin typeface="メイリオ" panose="020B0604030504040204" pitchFamily="50" charset="-128"/>
                          <a:ea typeface="メイリオ" panose="020B0604030504040204" pitchFamily="50" charset="-128"/>
                        </a:rPr>
                        <a:t>版</a:t>
                      </a:r>
                      <a:endParaRPr kumimoji="1" lang="ja-JP" altLang="en-US" sz="16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アイボリー色</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精神障害・高次脳機能障害</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672844">
                <a:tc rowSpan="4">
                  <a:txBody>
                    <a:bodyPr/>
                    <a:lstStyle/>
                    <a:p>
                      <a:pPr algn="ctr"/>
                      <a:r>
                        <a:rPr kumimoji="1" lang="ja-JP" altLang="en-US" sz="1600" dirty="0" smtClean="0">
                          <a:latin typeface="メイリオ" panose="020B0604030504040204" pitchFamily="50" charset="-128"/>
                          <a:ea typeface="メイリオ" panose="020B0604030504040204" pitchFamily="50" charset="-128"/>
                        </a:rPr>
                        <a:t>第</a:t>
                      </a:r>
                      <a:r>
                        <a:rPr kumimoji="1" lang="en-US" altLang="ja-JP" sz="1600" dirty="0" smtClean="0">
                          <a:latin typeface="メイリオ" panose="020B0604030504040204" pitchFamily="50" charset="-128"/>
                          <a:ea typeface="メイリオ" panose="020B0604030504040204" pitchFamily="50" charset="-128"/>
                        </a:rPr>
                        <a:t>3</a:t>
                      </a:r>
                      <a:r>
                        <a:rPr kumimoji="1" lang="ja-JP" altLang="en-US" sz="1600" dirty="0" smtClean="0">
                          <a:latin typeface="メイリオ" panose="020B0604030504040204" pitchFamily="50" charset="-128"/>
                          <a:ea typeface="メイリオ" panose="020B0604030504040204" pitchFamily="50" charset="-128"/>
                        </a:rPr>
                        <a:t>版</a:t>
                      </a:r>
                      <a:endParaRPr kumimoji="1" lang="ja-JP" altLang="en-US" sz="16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300" dirty="0" smtClean="0">
                          <a:latin typeface="メイリオ" panose="020B0604030504040204" pitchFamily="50" charset="-128"/>
                          <a:ea typeface="メイリオ" panose="020B0604030504040204" pitchFamily="50" charset="-128"/>
                        </a:rPr>
                        <a:t>（</a:t>
                      </a:r>
                      <a:r>
                        <a:rPr kumimoji="1" lang="en-US" altLang="ja-JP" sz="1300" dirty="0" smtClean="0">
                          <a:latin typeface="メイリオ" panose="020B0604030504040204" pitchFamily="50" charset="-128"/>
                          <a:ea typeface="メイリオ" panose="020B0604030504040204" pitchFamily="50" charset="-128"/>
                        </a:rPr>
                        <a:t>Ⅰ</a:t>
                      </a:r>
                      <a:r>
                        <a:rPr kumimoji="1" lang="ja-JP" altLang="en-US" sz="1300" dirty="0" smtClean="0">
                          <a:latin typeface="メイリオ" panose="020B0604030504040204" pitchFamily="50" charset="-128"/>
                          <a:ea typeface="メイリオ" panose="020B0604030504040204" pitchFamily="50" charset="-128"/>
                        </a:rPr>
                        <a:t>）</a:t>
                      </a:r>
                      <a:endParaRPr kumimoji="1" lang="ja-JP" altLang="en-US" sz="13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さくら色</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発達障害</a:t>
                      </a:r>
                      <a:endParaRPr kumimoji="1" lang="en-US" altLang="ja-JP" sz="1400" dirty="0" smtClean="0">
                        <a:latin typeface="メイリオ" panose="020B0604030504040204" pitchFamily="50" charset="-128"/>
                        <a:ea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rPr>
                        <a:t>（知的障害を伴わない）</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672844">
                <a:tc vMerge="1">
                  <a:txBody>
                    <a:bodyPr/>
                    <a:lstStyle/>
                    <a:p>
                      <a:endParaRPr kumimoji="1" lang="ja-JP" altLang="en-US" dirty="0"/>
                    </a:p>
                  </a:txBody>
                  <a:tcPr/>
                </a:tc>
                <a:tc>
                  <a:txBody>
                    <a:bodyPr/>
                    <a:lstStyle/>
                    <a:p>
                      <a:pPr algn="ctr"/>
                      <a:r>
                        <a:rPr kumimoji="1" lang="ja-JP" altLang="en-US" sz="1300" dirty="0" smtClean="0">
                          <a:latin typeface="メイリオ" panose="020B0604030504040204" pitchFamily="50" charset="-128"/>
                          <a:ea typeface="メイリオ" panose="020B0604030504040204" pitchFamily="50" charset="-128"/>
                        </a:rPr>
                        <a:t>（</a:t>
                      </a:r>
                      <a:r>
                        <a:rPr kumimoji="1" lang="en-US" altLang="ja-JP" sz="1300" dirty="0" smtClean="0">
                          <a:latin typeface="メイリオ" panose="020B0604030504040204" pitchFamily="50" charset="-128"/>
                          <a:ea typeface="メイリオ" panose="020B0604030504040204" pitchFamily="50" charset="-128"/>
                        </a:rPr>
                        <a:t>Ⅱ</a:t>
                      </a:r>
                      <a:r>
                        <a:rPr kumimoji="1" lang="ja-JP" altLang="en-US" sz="1300" dirty="0" smtClean="0">
                          <a:latin typeface="メイリオ" panose="020B0604030504040204" pitchFamily="50" charset="-128"/>
                          <a:ea typeface="メイリオ" panose="020B0604030504040204" pitchFamily="50" charset="-128"/>
                        </a:rPr>
                        <a:t>）</a:t>
                      </a:r>
                      <a:endParaRPr kumimoji="1" lang="ja-JP" altLang="en-US" sz="13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わかくさ色</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発達障害</a:t>
                      </a:r>
                      <a:endParaRPr kumimoji="1" lang="en-US" altLang="ja-JP" sz="1400" dirty="0" smtClean="0">
                        <a:latin typeface="メイリオ" panose="020B0604030504040204" pitchFamily="50" charset="-128"/>
                        <a:ea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rPr>
                        <a:t>（軽度知的障害を伴う）</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342377">
                <a:tc vMerge="1">
                  <a:txBody>
                    <a:bodyPr/>
                    <a:lstStyle/>
                    <a:p>
                      <a:endParaRPr kumimoji="1" lang="ja-JP" altLang="en-US" dirty="0"/>
                    </a:p>
                  </a:txBody>
                  <a:tcPr/>
                </a:tc>
                <a:tc>
                  <a:txBody>
                    <a:bodyPr/>
                    <a:lstStyle/>
                    <a:p>
                      <a:pPr algn="ctr"/>
                      <a:r>
                        <a:rPr kumimoji="1" lang="ja-JP" altLang="en-US" sz="1300" dirty="0" smtClean="0">
                          <a:latin typeface="メイリオ" panose="020B0604030504040204" pitchFamily="50" charset="-128"/>
                          <a:ea typeface="メイリオ" panose="020B0604030504040204" pitchFamily="50" charset="-128"/>
                        </a:rPr>
                        <a:t>（</a:t>
                      </a:r>
                      <a:r>
                        <a:rPr kumimoji="1" lang="en-US" altLang="ja-JP" sz="1300" dirty="0" smtClean="0">
                          <a:latin typeface="メイリオ" panose="020B0604030504040204" pitchFamily="50" charset="-128"/>
                          <a:ea typeface="メイリオ" panose="020B0604030504040204" pitchFamily="50" charset="-128"/>
                        </a:rPr>
                        <a:t>Ⅲ</a:t>
                      </a:r>
                      <a:r>
                        <a:rPr kumimoji="1" lang="ja-JP" altLang="en-US" sz="1300" dirty="0" smtClean="0">
                          <a:latin typeface="メイリオ" panose="020B0604030504040204" pitchFamily="50" charset="-128"/>
                          <a:ea typeface="メイリオ" panose="020B0604030504040204" pitchFamily="50" charset="-128"/>
                        </a:rPr>
                        <a:t>）</a:t>
                      </a:r>
                      <a:endParaRPr kumimoji="1" lang="ja-JP" altLang="en-US" sz="13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レモン色</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統合失調症</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470990">
                <a:tc vMerge="1">
                  <a:txBody>
                    <a:bodyPr/>
                    <a:lstStyle/>
                    <a:p>
                      <a:endParaRPr kumimoji="1" lang="ja-JP" altLang="en-US" dirty="0"/>
                    </a:p>
                  </a:txBody>
                  <a:tcPr/>
                </a:tc>
                <a:tc>
                  <a:txBody>
                    <a:bodyPr/>
                    <a:lstStyle/>
                    <a:p>
                      <a:pPr algn="ctr"/>
                      <a:r>
                        <a:rPr kumimoji="1" lang="ja-JP" altLang="en-US" sz="1300" dirty="0" smtClean="0">
                          <a:latin typeface="メイリオ" panose="020B0604030504040204" pitchFamily="50" charset="-128"/>
                          <a:ea typeface="メイリオ" panose="020B0604030504040204" pitchFamily="50" charset="-128"/>
                        </a:rPr>
                        <a:t>（</a:t>
                      </a:r>
                      <a:r>
                        <a:rPr kumimoji="1" lang="en-US" altLang="ja-JP" sz="1300" dirty="0" smtClean="0">
                          <a:latin typeface="メイリオ" panose="020B0604030504040204" pitchFamily="50" charset="-128"/>
                          <a:ea typeface="メイリオ" panose="020B0604030504040204" pitchFamily="50" charset="-128"/>
                        </a:rPr>
                        <a:t>Ⅳ</a:t>
                      </a:r>
                      <a:r>
                        <a:rPr kumimoji="1" lang="ja-JP" altLang="en-US" sz="1300" dirty="0" smtClean="0">
                          <a:latin typeface="メイリオ" panose="020B0604030504040204" pitchFamily="50" charset="-128"/>
                          <a:ea typeface="メイリオ" panose="020B0604030504040204" pitchFamily="50" charset="-128"/>
                        </a:rPr>
                        <a:t>）</a:t>
                      </a:r>
                      <a:endParaRPr kumimoji="1" lang="ja-JP" altLang="en-US" sz="13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うすみず色</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kumimoji="1" lang="ja-JP" altLang="en-US" sz="1400" dirty="0" smtClean="0">
                          <a:latin typeface="メイリオ" panose="020B0604030504040204" pitchFamily="50" charset="-128"/>
                          <a:ea typeface="メイリオ" panose="020B0604030504040204" pitchFamily="50" charset="-128"/>
                        </a:rPr>
                        <a:t>うつ病（休職中）</a:t>
                      </a:r>
                      <a:endParaRPr kumimoji="1" lang="ja-JP" altLang="en-US" sz="1400" dirty="0">
                        <a:latin typeface="メイリオ" panose="020B0604030504040204" pitchFamily="50" charset="-128"/>
                        <a:ea typeface="メイリオ" panose="020B0604030504040204" pitchFamily="50" charset="-128"/>
                      </a:endParaRPr>
                    </a:p>
                  </a:txBody>
                  <a:tcPr marL="91441" marR="91441"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1072885" y="2987838"/>
            <a:ext cx="5533534"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ＭＳＦＡＳの各バージョンを効果的に活用する</a:t>
            </a:r>
            <a:endParaRPr kumimoji="1" lang="ja-JP" altLang="en-US" dirty="0">
              <a:latin typeface="メイリオ" panose="020B0604030504040204" pitchFamily="50" charset="-128"/>
              <a:ea typeface="メイリオ" panose="020B0604030504040204" pitchFamily="50" charset="-128"/>
            </a:endParaRPr>
          </a:p>
        </p:txBody>
      </p:sp>
      <p:grpSp>
        <p:nvGrpSpPr>
          <p:cNvPr id="33" name="グループ化 32"/>
          <p:cNvGrpSpPr/>
          <p:nvPr/>
        </p:nvGrpSpPr>
        <p:grpSpPr>
          <a:xfrm>
            <a:off x="6595009" y="1204931"/>
            <a:ext cx="288915" cy="5195869"/>
            <a:chOff x="6639050" y="1643512"/>
            <a:chExt cx="288915" cy="5195869"/>
          </a:xfrm>
        </p:grpSpPr>
        <p:sp>
          <p:nvSpPr>
            <p:cNvPr id="34" name="円/楕円 33"/>
            <p:cNvSpPr/>
            <p:nvPr/>
          </p:nvSpPr>
          <p:spPr>
            <a:xfrm>
              <a:off x="6658710" y="365377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35" name="円/楕円 34"/>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36" name="円/楕円 35"/>
            <p:cNvSpPr/>
            <p:nvPr/>
          </p:nvSpPr>
          <p:spPr>
            <a:xfrm>
              <a:off x="6659447" y="2719412"/>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37" name="円/楕円 36"/>
            <p:cNvSpPr/>
            <p:nvPr/>
          </p:nvSpPr>
          <p:spPr>
            <a:xfrm>
              <a:off x="6677568" y="501652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38" name="円/楕円 37"/>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1" name="正方形/長方形 20"/>
          <p:cNvSpPr/>
          <p:nvPr/>
        </p:nvSpPr>
        <p:spPr>
          <a:xfrm>
            <a:off x="255524" y="2006912"/>
            <a:ext cx="5842187"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ストレスや疲労が生じる状況について整理するために</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ＭＳＦＡＳ</a:t>
            </a:r>
            <a:r>
              <a:rPr lang="ja-JP" altLang="en-US" dirty="0">
                <a:latin typeface="メイリオ" panose="020B0604030504040204" pitchFamily="50" charset="-128"/>
                <a:ea typeface="メイリオ" panose="020B0604030504040204" pitchFamily="50" charset="-128"/>
              </a:rPr>
              <a:t>のシート</a:t>
            </a:r>
            <a:r>
              <a:rPr lang="ja-JP" altLang="en-US" dirty="0" smtClean="0">
                <a:latin typeface="メイリオ" panose="020B0604030504040204" pitchFamily="50" charset="-128"/>
                <a:ea typeface="メイリオ" panose="020B0604030504040204" pitchFamily="50" charset="-128"/>
              </a:rPr>
              <a:t>Ｆを活用する。</a:t>
            </a: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08121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6"/>
          <p:cNvSpPr>
            <a:spLocks noChangeArrowheads="1"/>
          </p:cNvSpPr>
          <p:nvPr/>
        </p:nvSpPr>
        <p:spPr bwMode="auto">
          <a:xfrm>
            <a:off x="0" y="886004"/>
            <a:ext cx="2916238" cy="576263"/>
          </a:xfrm>
          <a:prstGeom prst="roundRect">
            <a:avLst>
              <a:gd name="adj" fmla="val 0"/>
            </a:avLst>
          </a:prstGeom>
          <a:noFill/>
          <a:ln w="19050">
            <a:no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dirty="0">
                <a:latin typeface="ＭＳ Ｐゴシック" panose="020B0600070205080204" pitchFamily="50" charset="-128"/>
              </a:rPr>
              <a:t>　</a:t>
            </a:r>
            <a:r>
              <a:rPr lang="en-US" altLang="ja-JP" b="1" dirty="0" smtClean="0">
                <a:latin typeface="ＭＳ Ｐゴシック" panose="020B0600070205080204" pitchFamily="50" charset="-128"/>
              </a:rPr>
              <a:t>【</a:t>
            </a:r>
            <a:r>
              <a:rPr lang="ja-JP" altLang="en-US" b="1" dirty="0" smtClean="0">
                <a:latin typeface="ＭＳ Ｐゴシック" panose="020B0600070205080204" pitchFamily="50" charset="-128"/>
              </a:rPr>
              <a:t>参考</a:t>
            </a:r>
            <a:r>
              <a:rPr lang="ja-JP" altLang="en-US" b="1" dirty="0" smtClean="0">
                <a:latin typeface="メイリオ" panose="020B0604030504040204" pitchFamily="50" charset="-128"/>
                <a:ea typeface="メイリオ" panose="020B0604030504040204" pitchFamily="50" charset="-128"/>
              </a:rPr>
              <a:t>事例</a:t>
            </a:r>
            <a:r>
              <a:rPr lang="en-US" altLang="ja-JP" b="1" dirty="0" smtClean="0">
                <a:latin typeface="メイリオ" panose="020B0604030504040204" pitchFamily="50" charset="-128"/>
                <a:ea typeface="メイリオ" panose="020B0604030504040204" pitchFamily="50" charset="-128"/>
              </a:rPr>
              <a:t>】</a:t>
            </a:r>
            <a:endParaRPr lang="ja-JP" altLang="en-US" b="1"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sp>
        <p:nvSpPr>
          <p:cNvPr id="6" name="角丸四角形 6"/>
          <p:cNvSpPr>
            <a:spLocks noChangeArrowheads="1"/>
          </p:cNvSpPr>
          <p:nvPr/>
        </p:nvSpPr>
        <p:spPr bwMode="auto">
          <a:xfrm>
            <a:off x="179387" y="1461038"/>
            <a:ext cx="8785225" cy="4865998"/>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事例の概要</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・休職中の男性、開発職、</a:t>
            </a:r>
            <a:r>
              <a:rPr lang="en-US" altLang="ja-JP" sz="2400" dirty="0">
                <a:latin typeface="メイリオ" panose="020B0604030504040204" pitchFamily="50" charset="-128"/>
                <a:ea typeface="メイリオ" panose="020B0604030504040204" pitchFamily="50" charset="-128"/>
              </a:rPr>
              <a:t>30</a:t>
            </a:r>
            <a:r>
              <a:rPr lang="ja-JP" altLang="en-US" sz="2400" dirty="0">
                <a:latin typeface="メイリオ" panose="020B0604030504040204" pitchFamily="50" charset="-128"/>
                <a:ea typeface="メイリオ" panose="020B0604030504040204" pitchFamily="50" charset="-128"/>
              </a:rPr>
              <a:t>代、気分障害</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・責任感が強く、「○○すべき」という発言が多い。</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・昇進後、大事な場面で直前に休むことが増え、休職</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・復職に向け、自宅でできる準備について助言を希望</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endParaRPr lang="en-US" altLang="ja-JP" sz="2400" dirty="0" smtClean="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smtClean="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支援ツール</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a:t>
            </a:r>
            <a:r>
              <a:rPr lang="en-US" altLang="ja-JP" sz="2400" dirty="0" smtClean="0">
                <a:latin typeface="メイリオ" panose="020B0604030504040204" pitchFamily="50" charset="-128"/>
                <a:ea typeface="メイリオ" panose="020B0604030504040204" pitchFamily="50" charset="-128"/>
              </a:rPr>
              <a:t>MSFAS</a:t>
            </a:r>
            <a:r>
              <a:rPr lang="ja-JP" altLang="en-US" sz="2400" dirty="0" smtClean="0">
                <a:latin typeface="メイリオ" panose="020B0604030504040204" pitchFamily="50" charset="-128"/>
                <a:ea typeface="メイリオ" panose="020B0604030504040204" pitchFamily="50" charset="-128"/>
              </a:rPr>
              <a:t>　シートＡ～Ｄ</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F</a:t>
            </a:r>
            <a:r>
              <a:rPr lang="ja-JP" altLang="en-US" sz="2400" dirty="0" err="1">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Ｋ</a:t>
            </a:r>
            <a:endParaRPr lang="ja-JP" altLang="en-US"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a:t>
            </a:r>
            <a:r>
              <a:rPr lang="en-US" altLang="ja-JP" sz="2400" dirty="0" smtClean="0">
                <a:latin typeface="メイリオ" panose="020B0604030504040204" pitchFamily="50" charset="-128"/>
                <a:ea typeface="メイリオ" panose="020B0604030504040204" pitchFamily="50" charset="-128"/>
              </a:rPr>
              <a:t>MWS</a:t>
            </a:r>
            <a:r>
              <a:rPr lang="ja-JP" altLang="en-US" sz="2400" dirty="0" smtClean="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数値入力、文書入力、検索</a:t>
            </a:r>
            <a:r>
              <a:rPr lang="ja-JP" altLang="en-US" sz="2400" dirty="0" smtClean="0">
                <a:latin typeface="メイリオ" panose="020B0604030504040204" pitchFamily="50" charset="-128"/>
                <a:ea typeface="メイリオ" panose="020B0604030504040204" pitchFamily="50" charset="-128"/>
              </a:rPr>
              <a:t>修正</a:t>
            </a:r>
            <a:endParaRPr lang="en-US" altLang="ja-JP" sz="24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en-US" altLang="ja-JP" sz="2400" dirty="0" smtClean="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数値チェック、物品請求書作成</a:t>
            </a:r>
            <a:endParaRPr lang="en-US" altLang="ja-JP" sz="2400" dirty="0" smtClean="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M-</a:t>
            </a:r>
            <a:r>
              <a:rPr lang="ja-JP" altLang="en-US" sz="2400" dirty="0">
                <a:latin typeface="メイリオ" panose="020B0604030504040204" pitchFamily="50" charset="-128"/>
                <a:ea typeface="メイリオ" panose="020B0604030504040204" pitchFamily="50" charset="-128"/>
              </a:rPr>
              <a:t>メモリーノート</a:t>
            </a:r>
            <a:r>
              <a:rPr lang="ja-JP" altLang="en-US" sz="2400" dirty="0">
                <a:latin typeface="ＭＳ Ｐゴシック" panose="020B0600070205080204" pitchFamily="50" charset="-128"/>
              </a:rPr>
              <a:t>　　　</a:t>
            </a:r>
            <a:r>
              <a:rPr lang="ja-JP" altLang="en-US" sz="2800" dirty="0">
                <a:latin typeface="ＭＳ Ｐゴシック" panose="020B0600070205080204" pitchFamily="50" charset="-128"/>
              </a:rPr>
              <a:t>　　　</a:t>
            </a:r>
            <a:endParaRPr lang="en-US" altLang="ja-JP" sz="2800" dirty="0">
              <a:latin typeface="ＭＳ Ｐゴシック" panose="020B060007020508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1651139"/>
      </p:ext>
    </p:extLst>
  </p:cSld>
  <p:clrMapOvr>
    <a:masterClrMapping/>
  </p:clrMapOvr>
  <p:transition spd="slow" advTm="99011"/>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a:spLocks noChangeArrowheads="1"/>
          </p:cNvSpPr>
          <p:nvPr/>
        </p:nvSpPr>
        <p:spPr bwMode="auto">
          <a:xfrm>
            <a:off x="179387" y="1344416"/>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graphicFrame>
        <p:nvGraphicFramePr>
          <p:cNvPr id="204802" name="Object 2"/>
          <p:cNvGraphicFramePr>
            <a:graphicFrameLocks noChangeAspect="1"/>
          </p:cNvGraphicFramePr>
          <p:nvPr>
            <p:extLst>
              <p:ext uri="{D42A27DB-BD31-4B8C-83A1-F6EECF244321}">
                <p14:modId xmlns:p14="http://schemas.microsoft.com/office/powerpoint/2010/main" val="4198086677"/>
              </p:ext>
            </p:extLst>
          </p:nvPr>
        </p:nvGraphicFramePr>
        <p:xfrm>
          <a:off x="179387" y="1300899"/>
          <a:ext cx="8638041" cy="5223726"/>
        </p:xfrm>
        <a:graphic>
          <a:graphicData uri="http://schemas.openxmlformats.org/presentationml/2006/ole">
            <mc:AlternateContent xmlns:mc="http://schemas.openxmlformats.org/markup-compatibility/2006">
              <mc:Choice xmlns:v="urn:schemas-microsoft-com:vml" Requires="v">
                <p:oleObj spid="_x0000_s1051" name="ワークシート" r:id="rId4" imgW="6696159" imgH="2324113" progId="Excel.Sheet.12">
                  <p:embed/>
                </p:oleObj>
              </mc:Choice>
              <mc:Fallback>
                <p:oleObj name="ワークシート" r:id="rId4" imgW="6696159" imgH="2324113"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7" y="1300899"/>
                        <a:ext cx="8638041" cy="5223726"/>
                      </a:xfrm>
                      <a:prstGeom prst="rect">
                        <a:avLst/>
                      </a:prstGeom>
                      <a:noFill/>
                      <a:ln>
                        <a:noFill/>
                      </a:ln>
                      <a:extLst/>
                    </p:spPr>
                  </p:pic>
                </p:oleObj>
              </mc:Fallback>
            </mc:AlternateContent>
          </a:graphicData>
        </a:graphic>
      </p:graphicFrame>
      <p:sp>
        <p:nvSpPr>
          <p:cNvPr id="5" name="正方形/長方形 4"/>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sp>
        <p:nvSpPr>
          <p:cNvPr id="7" name="AutoShape 6"/>
          <p:cNvSpPr>
            <a:spLocks noChangeArrowheads="1"/>
          </p:cNvSpPr>
          <p:nvPr/>
        </p:nvSpPr>
        <p:spPr bwMode="auto">
          <a:xfrm>
            <a:off x="-55458" y="852429"/>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シート</a:t>
            </a:r>
            <a:r>
              <a:rPr lang="en-US" altLang="ja-JP" sz="2800" b="1" dirty="0" smtClean="0">
                <a:latin typeface="メイリオ" panose="020B0604030504040204" pitchFamily="50" charset="-128"/>
                <a:ea typeface="メイリオ" panose="020B0604030504040204" pitchFamily="50" charset="-128"/>
              </a:rPr>
              <a:t>A</a:t>
            </a:r>
            <a:r>
              <a:rPr lang="ja-JP" altLang="en-US" sz="2800" b="1" dirty="0" smtClean="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生活習慣）より抜粋①</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5791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a:spLocks noChangeArrowheads="1"/>
          </p:cNvSpPr>
          <p:nvPr/>
        </p:nvSpPr>
        <p:spPr bwMode="auto">
          <a:xfrm>
            <a:off x="179387" y="1344416"/>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graphicFrame>
        <p:nvGraphicFramePr>
          <p:cNvPr id="206850" name="Object 2"/>
          <p:cNvGraphicFramePr>
            <a:graphicFrameLocks noChangeAspect="1"/>
          </p:cNvGraphicFramePr>
          <p:nvPr>
            <p:extLst/>
          </p:nvPr>
        </p:nvGraphicFramePr>
        <p:xfrm>
          <a:off x="250826" y="1376313"/>
          <a:ext cx="8605792" cy="5265787"/>
        </p:xfrm>
        <a:graphic>
          <a:graphicData uri="http://schemas.openxmlformats.org/presentationml/2006/ole">
            <mc:AlternateContent xmlns:mc="http://schemas.openxmlformats.org/markup-compatibility/2006">
              <mc:Choice xmlns:v="urn:schemas-microsoft-com:vml" Requires="v">
                <p:oleObj spid="_x0000_s2075" name="ワークシート" r:id="rId4" imgW="6505457" imgH="2914732" progId="Excel.Sheet.12">
                  <p:embed/>
                </p:oleObj>
              </mc:Choice>
              <mc:Fallback>
                <p:oleObj name="ワークシート" r:id="rId4" imgW="6505457" imgH="2914732"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6" y="1376313"/>
                        <a:ext cx="8605792" cy="5265787"/>
                      </a:xfrm>
                      <a:prstGeom prst="rect">
                        <a:avLst/>
                      </a:prstGeom>
                      <a:noFill/>
                      <a:ln>
                        <a:noFill/>
                      </a:ln>
                      <a:extLst/>
                    </p:spPr>
                  </p:pic>
                </p:oleObj>
              </mc:Fallback>
            </mc:AlternateContent>
          </a:graphicData>
        </a:graphic>
      </p:graphicFrame>
      <p:sp>
        <p:nvSpPr>
          <p:cNvPr id="5" name="正方形/長方形 4"/>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sp>
        <p:nvSpPr>
          <p:cNvPr id="7" name="AutoShape 6"/>
          <p:cNvSpPr>
            <a:spLocks noChangeArrowheads="1"/>
          </p:cNvSpPr>
          <p:nvPr/>
        </p:nvSpPr>
        <p:spPr bwMode="auto">
          <a:xfrm>
            <a:off x="-55458" y="852429"/>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シート</a:t>
            </a:r>
            <a:r>
              <a:rPr lang="en-US" altLang="ja-JP" sz="2800" b="1" dirty="0" smtClean="0">
                <a:latin typeface="メイリオ" panose="020B0604030504040204" pitchFamily="50" charset="-128"/>
                <a:ea typeface="メイリオ" panose="020B0604030504040204" pitchFamily="50" charset="-128"/>
              </a:rPr>
              <a:t>A</a:t>
            </a:r>
            <a:r>
              <a:rPr lang="ja-JP" altLang="en-US" sz="2800" b="1" dirty="0" smtClean="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生活習慣）より</a:t>
            </a:r>
            <a:r>
              <a:rPr lang="ja-JP" altLang="en-US" sz="2800" b="1" dirty="0" smtClean="0">
                <a:latin typeface="メイリオ" panose="020B0604030504040204" pitchFamily="50" charset="-128"/>
                <a:ea typeface="メイリオ" panose="020B0604030504040204" pitchFamily="50" charset="-128"/>
              </a:rPr>
              <a:t>抜粋</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49103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F397828B-DFFC-4690-A433-573F705AE5C0}" type="slidenum">
              <a:rPr lang="en-US" smtClean="0">
                <a:solidFill>
                  <a:prstClr val="black">
                    <a:tint val="75000"/>
                  </a:prstClr>
                </a:solidFill>
              </a:rPr>
              <a:pPr>
                <a:defRPr/>
              </a:pPr>
              <a:t>6</a:t>
            </a:fld>
            <a:endParaRPr lang="en-US" dirty="0">
              <a:solidFill>
                <a:prstClr val="black">
                  <a:tint val="75000"/>
                </a:prstClr>
              </a:solidFill>
            </a:endParaRPr>
          </a:p>
        </p:txBody>
      </p:sp>
      <p:pic>
        <p:nvPicPr>
          <p:cNvPr id="1027" name="Picture 3" descr="C:\Users\181004\Desktop\2019トータルパッケージ研究\伝達試案Ｖｅｒ１\画像\00723-peoples-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40" y="1476113"/>
            <a:ext cx="4733796" cy="35503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181004\Desktop\2019トータルパッケージ研究\伝達試案Ｖｅｒ１\画像\text_kad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1457">
            <a:off x="1715359" y="1337595"/>
            <a:ext cx="1584836" cy="128767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a:off x="634909" y="1425191"/>
            <a:ext cx="2049059" cy="2161806"/>
            <a:chOff x="2277713" y="676262"/>
            <a:chExt cx="4289820" cy="4782549"/>
          </a:xfrm>
        </p:grpSpPr>
        <p:sp>
          <p:nvSpPr>
            <p:cNvPr id="16" name="正方形/長方形 15"/>
            <p:cNvSpPr/>
            <p:nvPr/>
          </p:nvSpPr>
          <p:spPr>
            <a:xfrm rot="2619162" flipV="1">
              <a:off x="2277713" y="2922929"/>
              <a:ext cx="4289820" cy="13810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p:cNvSpPr/>
            <p:nvPr/>
          </p:nvSpPr>
          <p:spPr>
            <a:xfrm rot="18689841" flipV="1">
              <a:off x="1885404" y="3003048"/>
              <a:ext cx="4782549" cy="1289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4" name="角丸四角形 13"/>
          <p:cNvSpPr/>
          <p:nvPr/>
        </p:nvSpPr>
        <p:spPr>
          <a:xfrm>
            <a:off x="477678" y="5226449"/>
            <a:ext cx="8535693" cy="1442911"/>
          </a:xfrm>
          <a:prstGeom prst="roundRect">
            <a:avLst/>
          </a:prstGeom>
          <a:solidFill>
            <a:srgbClr val="F6E5C4"/>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p:cNvSpPr txBox="1"/>
          <p:nvPr/>
        </p:nvSpPr>
        <p:spPr>
          <a:xfrm>
            <a:off x="769088" y="5328278"/>
            <a:ext cx="8244283" cy="129266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さまざまな課題を認識することにより、対象者は不安感や喪失感を感じる。　</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対象者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が感じる</a:t>
            </a:r>
            <a:r>
              <a:rPr lang="ja-JP" altLang="en-US" sz="20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不安感や</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喪失感に対応する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ことは大切。</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そのための、</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フィードバック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の方法や対象者との</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相談場面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（応用行動分析による支援技法の活用場面を含む</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あり方を工夫することは</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重要</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です。</a:t>
            </a:r>
            <a:endParaRPr lang="ja-JP" altLang="en-US" dirty="0"/>
          </a:p>
        </p:txBody>
      </p:sp>
      <p:sp>
        <p:nvSpPr>
          <p:cNvPr id="15" name="雲形吹き出し 14"/>
          <p:cNvSpPr/>
          <p:nvPr/>
        </p:nvSpPr>
        <p:spPr>
          <a:xfrm>
            <a:off x="4673381" y="1228066"/>
            <a:ext cx="2304256" cy="1130523"/>
          </a:xfrm>
          <a:prstGeom prst="cloudCallout">
            <a:avLst>
              <a:gd name="adj1" fmla="val -72090"/>
              <a:gd name="adj2" fmla="val 30754"/>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そんなに</a:t>
            </a:r>
          </a:p>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課題が</a:t>
            </a:r>
          </a:p>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あるのか！</a:t>
            </a:r>
            <a:endParaRPr lang="ja-JP" altLang="en-US" sz="1400" dirty="0">
              <a:solidFill>
                <a:schemeClr val="tx1"/>
              </a:solidFill>
            </a:endParaRPr>
          </a:p>
        </p:txBody>
      </p:sp>
      <p:pic>
        <p:nvPicPr>
          <p:cNvPr id="1026" name="Picture 2" descr="C:\Users\181004\Desktop\2019トータルパッケージ研究\伝達試案Ｖｅｒ１\画像\egaw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 y="5025642"/>
            <a:ext cx="893568" cy="883515"/>
          </a:xfrm>
          <a:prstGeom prst="rect">
            <a:avLst/>
          </a:prstGeom>
          <a:noFill/>
          <a:extLst>
            <a:ext uri="{909E8E84-426E-40DD-AFC4-6F175D3DCCD1}">
              <a14:hiddenFill xmlns:a14="http://schemas.microsoft.com/office/drawing/2010/main">
                <a:solidFill>
                  <a:srgbClr val="FFFFFF"/>
                </a:solidFill>
              </a14:hiddenFill>
            </a:ext>
          </a:extLst>
        </p:spPr>
      </p:pic>
      <p:sp>
        <p:nvSpPr>
          <p:cNvPr id="26" name="フローチャート : 代替処理 25"/>
          <p:cNvSpPr/>
          <p:nvPr/>
        </p:nvSpPr>
        <p:spPr>
          <a:xfrm>
            <a:off x="4470734" y="2383367"/>
            <a:ext cx="4917935" cy="3391253"/>
          </a:xfrm>
          <a:prstGeom prst="flowChartAlternateProcess">
            <a:avLst/>
          </a:prstGeom>
          <a:solidFill>
            <a:srgbClr val="F6947C">
              <a:alpha val="54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p:cNvSpPr/>
          <p:nvPr/>
        </p:nvSpPr>
        <p:spPr>
          <a:xfrm>
            <a:off x="5077449" y="3078687"/>
            <a:ext cx="3704504" cy="2062103"/>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するための</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TP</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の対象者は、自分自身の行動</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や作業</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の結果、リアルフィードバック等から、</a:t>
            </a: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様々な課題が具体化される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ことになる</a:t>
            </a:r>
            <a:r>
              <a:rPr lang="ja-JP" altLang="en-US" sz="2000" dirty="0"/>
              <a:t>。</a:t>
            </a:r>
          </a:p>
        </p:txBody>
      </p:sp>
      <p:sp>
        <p:nvSpPr>
          <p:cNvPr id="21" name="右矢印 20"/>
          <p:cNvSpPr/>
          <p:nvPr/>
        </p:nvSpPr>
        <p:spPr>
          <a:xfrm>
            <a:off x="4560136" y="3761021"/>
            <a:ext cx="504056" cy="432048"/>
          </a:xfrm>
          <a:prstGeom prst="rightArrow">
            <a:avLst/>
          </a:prstGeom>
          <a:solidFill>
            <a:srgbClr val="43535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25" name="正方形/長方形 24"/>
          <p:cNvSpPr/>
          <p:nvPr/>
        </p:nvSpPr>
        <p:spPr>
          <a:xfrm>
            <a:off x="1073666" y="1012702"/>
            <a:ext cx="6412984" cy="75791"/>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1"/>
          <p:cNvSpPr txBox="1">
            <a:spLocks/>
          </p:cNvSpPr>
          <p:nvPr/>
        </p:nvSpPr>
        <p:spPr>
          <a:xfrm>
            <a:off x="924557" y="583031"/>
            <a:ext cx="6461258" cy="692696"/>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（不安感・喪失感への対応）</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778788" y="65318"/>
            <a:ext cx="7672798" cy="646331"/>
          </a:xfrm>
          <a:prstGeom prst="rect">
            <a:avLst/>
          </a:prstGeom>
          <a:noFill/>
        </p:spPr>
        <p:txBody>
          <a:bodyPr wrap="square" rtlCol="0">
            <a:spAutoFit/>
          </a:bodyPr>
          <a:lstStyle/>
          <a:p>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ＴＰ</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支援のポイント</a:t>
            </a: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908788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a:spLocks noChangeArrowheads="1"/>
          </p:cNvSpPr>
          <p:nvPr/>
        </p:nvSpPr>
        <p:spPr bwMode="auto">
          <a:xfrm>
            <a:off x="179387" y="1344416"/>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graphicFrame>
        <p:nvGraphicFramePr>
          <p:cNvPr id="208898" name="Object 2"/>
          <p:cNvGraphicFramePr>
            <a:graphicFrameLocks noChangeAspect="1"/>
          </p:cNvGraphicFramePr>
          <p:nvPr>
            <p:extLst/>
          </p:nvPr>
        </p:nvGraphicFramePr>
        <p:xfrm>
          <a:off x="269693" y="1549292"/>
          <a:ext cx="8604611" cy="4759986"/>
        </p:xfrm>
        <a:graphic>
          <a:graphicData uri="http://schemas.openxmlformats.org/presentationml/2006/ole">
            <mc:AlternateContent xmlns:mc="http://schemas.openxmlformats.org/markup-compatibility/2006">
              <mc:Choice xmlns:v="urn:schemas-microsoft-com:vml" Requires="v">
                <p:oleObj spid="_x0000_s3099" name="ワークシート" r:id="rId4" imgW="8582143" imgH="3019293" progId="Excel.Sheet.12">
                  <p:embed/>
                </p:oleObj>
              </mc:Choice>
              <mc:Fallback>
                <p:oleObj name="ワークシート" r:id="rId4" imgW="8582143" imgH="3019293"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93" y="1549292"/>
                        <a:ext cx="8604611" cy="4759986"/>
                      </a:xfrm>
                      <a:prstGeom prst="rect">
                        <a:avLst/>
                      </a:prstGeom>
                      <a:noFill/>
                      <a:ln>
                        <a:noFill/>
                      </a:ln>
                      <a:extLst/>
                    </p:spPr>
                  </p:pic>
                </p:oleObj>
              </mc:Fallback>
            </mc:AlternateContent>
          </a:graphicData>
        </a:graphic>
      </p:graphicFrame>
      <p:sp>
        <p:nvSpPr>
          <p:cNvPr id="208899" name="テキスト ボックス 1"/>
          <p:cNvSpPr txBox="1">
            <a:spLocks noChangeArrowheads="1"/>
          </p:cNvSpPr>
          <p:nvPr/>
        </p:nvSpPr>
        <p:spPr bwMode="auto">
          <a:xfrm>
            <a:off x="5220617" y="947769"/>
            <a:ext cx="4397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solidFill>
                  <a:srgbClr val="000000"/>
                </a:solidFill>
              </a:rPr>
              <a:t>※</a:t>
            </a:r>
            <a:r>
              <a:rPr lang="ja-JP" altLang="en-US" sz="1800" dirty="0">
                <a:solidFill>
                  <a:srgbClr val="000000"/>
                </a:solidFill>
              </a:rPr>
              <a:t>休職前の状況について記入したもの</a:t>
            </a:r>
          </a:p>
        </p:txBody>
      </p:sp>
      <p:sp>
        <p:nvSpPr>
          <p:cNvPr id="7" name="正方形/長方形 6"/>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sp>
        <p:nvSpPr>
          <p:cNvPr id="9" name="AutoShape 6"/>
          <p:cNvSpPr>
            <a:spLocks noChangeArrowheads="1"/>
          </p:cNvSpPr>
          <p:nvPr/>
        </p:nvSpPr>
        <p:spPr bwMode="auto">
          <a:xfrm>
            <a:off x="-55458" y="852429"/>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シート</a:t>
            </a:r>
            <a:r>
              <a:rPr lang="en-US" altLang="ja-JP" sz="2800" b="1" dirty="0" smtClean="0">
                <a:latin typeface="メイリオ" panose="020B0604030504040204" pitchFamily="50" charset="-128"/>
                <a:ea typeface="メイリオ" panose="020B0604030504040204" pitchFamily="50" charset="-128"/>
              </a:rPr>
              <a:t>F</a:t>
            </a:r>
            <a:r>
              <a:rPr lang="ja-JP" altLang="en-US" sz="2800" b="1" dirty="0" smtClean="0">
                <a:latin typeface="メイリオ" panose="020B0604030504040204" pitchFamily="50" charset="-128"/>
                <a:ea typeface="メイリオ" panose="020B0604030504040204" pitchFamily="50" charset="-128"/>
              </a:rPr>
              <a:t>より抜粋</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10" name="角丸四角形 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225743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a:spLocks noChangeArrowheads="1"/>
          </p:cNvSpPr>
          <p:nvPr/>
        </p:nvSpPr>
        <p:spPr bwMode="auto">
          <a:xfrm>
            <a:off x="179387" y="1344416"/>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sp>
        <p:nvSpPr>
          <p:cNvPr id="210946" name="角丸四角形 1"/>
          <p:cNvSpPr>
            <a:spLocks noChangeArrowheads="1"/>
          </p:cNvSpPr>
          <p:nvPr/>
        </p:nvSpPr>
        <p:spPr bwMode="auto">
          <a:xfrm>
            <a:off x="371474" y="1507057"/>
            <a:ext cx="3887788" cy="885825"/>
          </a:xfrm>
          <a:prstGeom prst="roundRect">
            <a:avLst>
              <a:gd name="adj" fmla="val 16667"/>
            </a:avLst>
          </a:prstGeom>
          <a:solidFill>
            <a:schemeClr val="bg1"/>
          </a:solidFill>
          <a:ln w="28575" cmpd="dbl" algn="ctr">
            <a:solidFill>
              <a:srgbClr val="3333CC"/>
            </a:solidFill>
            <a:round/>
            <a:headEnd/>
            <a:tailEnd/>
          </a:ln>
          <a:effectLst>
            <a:outerShdw dist="38100" sx="200000" sy="200000" algn="t" rotWithShape="0">
              <a:srgbClr val="000000">
                <a:alpha val="0"/>
              </a:srgbClr>
            </a:outerShdw>
          </a:effectLs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rPr>
              <a:t>初回相談：プロフィール</a:t>
            </a:r>
            <a:endParaRPr lang="en-US" altLang="ja-JP" sz="2400">
              <a:solidFill>
                <a:srgbClr val="000000"/>
              </a:solidFill>
            </a:endParaRPr>
          </a:p>
          <a:p>
            <a:pPr eaLnBrk="1" hangingPunct="1">
              <a:spcBef>
                <a:spcPct val="0"/>
              </a:spcBef>
              <a:buFontTx/>
              <a:buNone/>
            </a:pPr>
            <a:r>
              <a:rPr lang="en-US" altLang="ja-JP" sz="2400">
                <a:solidFill>
                  <a:srgbClr val="000000"/>
                </a:solidFill>
              </a:rPr>
              <a:t>A</a:t>
            </a:r>
            <a:r>
              <a:rPr lang="ja-JP" altLang="en-US" sz="2400">
                <a:solidFill>
                  <a:srgbClr val="000000"/>
                </a:solidFill>
              </a:rPr>
              <a:t>シートの記入</a:t>
            </a:r>
          </a:p>
        </p:txBody>
      </p:sp>
      <p:sp>
        <p:nvSpPr>
          <p:cNvPr id="24" name="角丸四角形 23"/>
          <p:cNvSpPr/>
          <p:nvPr/>
        </p:nvSpPr>
        <p:spPr bwMode="auto">
          <a:xfrm>
            <a:off x="354011" y="3103808"/>
            <a:ext cx="3878263" cy="1033463"/>
          </a:xfrm>
          <a:prstGeom prst="roundRect">
            <a:avLst/>
          </a:prstGeom>
          <a:solidFill>
            <a:schemeClr val="bg1"/>
          </a:solidFill>
          <a:ln w="28575" cap="flat" cmpd="dbl" algn="ctr">
            <a:solidFill>
              <a:srgbClr val="3333CC"/>
            </a:solidFill>
            <a:prstDash val="solid"/>
            <a:round/>
            <a:headEnd type="none" w="med" len="med"/>
            <a:tailEnd type="none" w="med" len="med"/>
          </a:ln>
          <a:effectLst>
            <a:outerShdw blurRad="1270000" dist="38100" dir="5400000" sx="200000" sy="200000" algn="t" rotWithShape="0">
              <a:prstClr val="black">
                <a:alpha val="0"/>
              </a:prstClr>
            </a:outerShdw>
          </a:effectLst>
        </p:spPr>
        <p:txBody>
          <a:bodyPr/>
          <a:lstStyle/>
          <a:p>
            <a:pPr eaLnBrk="1" hangingPunct="1">
              <a:defRPr/>
            </a:pPr>
            <a:r>
              <a:rPr lang="en-US" altLang="ja-JP" sz="2400" dirty="0">
                <a:solidFill>
                  <a:srgbClr val="000000"/>
                </a:solidFill>
                <a:latin typeface="Arial" charset="0"/>
                <a:ea typeface="ＭＳ Ｐゴシック" charset="-128"/>
              </a:rPr>
              <a:t>2</a:t>
            </a:r>
            <a:r>
              <a:rPr lang="ja-JP" altLang="en-US" sz="2400" dirty="0">
                <a:solidFill>
                  <a:srgbClr val="000000"/>
                </a:solidFill>
                <a:latin typeface="Arial" charset="0"/>
                <a:ea typeface="ＭＳ Ｐゴシック" charset="-128"/>
              </a:rPr>
              <a:t>回目・</a:t>
            </a:r>
            <a:r>
              <a:rPr lang="en-US" altLang="ja-JP" sz="2400" dirty="0">
                <a:solidFill>
                  <a:srgbClr val="000000"/>
                </a:solidFill>
                <a:latin typeface="Arial" charset="0"/>
                <a:ea typeface="ＭＳ Ｐゴシック" charset="-128"/>
              </a:rPr>
              <a:t>3</a:t>
            </a:r>
            <a:r>
              <a:rPr lang="ja-JP" altLang="en-US" sz="2400" dirty="0">
                <a:solidFill>
                  <a:srgbClr val="000000"/>
                </a:solidFill>
                <a:latin typeface="Arial" charset="0"/>
                <a:ea typeface="ＭＳ Ｐゴシック" charset="-128"/>
              </a:rPr>
              <a:t>回目の相談：</a:t>
            </a:r>
            <a:endParaRPr lang="en-US" altLang="ja-JP" sz="2400" dirty="0">
              <a:solidFill>
                <a:srgbClr val="000000"/>
              </a:solidFill>
              <a:latin typeface="Arial" charset="0"/>
              <a:ea typeface="ＭＳ Ｐゴシック" charset="-128"/>
            </a:endParaRPr>
          </a:p>
          <a:p>
            <a:pPr eaLnBrk="1" hangingPunct="1">
              <a:defRPr/>
            </a:pPr>
            <a:r>
              <a:rPr lang="en-US" altLang="ja-JP" sz="2400" dirty="0">
                <a:solidFill>
                  <a:srgbClr val="000000"/>
                </a:solidFill>
                <a:latin typeface="Arial" charset="0"/>
                <a:ea typeface="ＭＳ Ｐゴシック" charset="-128"/>
              </a:rPr>
              <a:t>B</a:t>
            </a:r>
            <a:r>
              <a:rPr lang="ja-JP" altLang="en-US" sz="2400" dirty="0">
                <a:solidFill>
                  <a:srgbClr val="000000"/>
                </a:solidFill>
                <a:latin typeface="Arial" charset="0"/>
                <a:ea typeface="ＭＳ Ｐゴシック" charset="-128"/>
              </a:rPr>
              <a:t>～Ｄ、</a:t>
            </a:r>
            <a:r>
              <a:rPr lang="en-US" altLang="ja-JP" sz="2400" dirty="0">
                <a:solidFill>
                  <a:srgbClr val="000000"/>
                </a:solidFill>
                <a:latin typeface="Arial" charset="0"/>
                <a:ea typeface="ＭＳ Ｐゴシック" charset="-128"/>
              </a:rPr>
              <a:t>F</a:t>
            </a:r>
            <a:r>
              <a:rPr lang="ja-JP" altLang="en-US" sz="2400" dirty="0">
                <a:solidFill>
                  <a:srgbClr val="000000"/>
                </a:solidFill>
                <a:latin typeface="Arial" charset="0"/>
                <a:ea typeface="ＭＳ Ｐゴシック" charset="-128"/>
              </a:rPr>
              <a:t>シートの記入</a:t>
            </a:r>
          </a:p>
        </p:txBody>
      </p:sp>
      <p:sp>
        <p:nvSpPr>
          <p:cNvPr id="210949" name="角丸四角形 25"/>
          <p:cNvSpPr>
            <a:spLocks noChangeArrowheads="1"/>
          </p:cNvSpPr>
          <p:nvPr/>
        </p:nvSpPr>
        <p:spPr bwMode="auto">
          <a:xfrm>
            <a:off x="341958" y="4844878"/>
            <a:ext cx="3922713" cy="1223963"/>
          </a:xfrm>
          <a:prstGeom prst="roundRect">
            <a:avLst>
              <a:gd name="adj" fmla="val 16667"/>
            </a:avLst>
          </a:prstGeom>
          <a:solidFill>
            <a:schemeClr val="bg1"/>
          </a:solidFill>
          <a:ln w="28575" cmpd="dbl" algn="ctr">
            <a:solidFill>
              <a:srgbClr val="3333CC"/>
            </a:solidFill>
            <a:round/>
            <a:headEnd/>
            <a:tailEnd/>
          </a:ln>
          <a:effectLst>
            <a:outerShdw dist="38100" sx="200000" sy="200000" algn="t" rotWithShape="0">
              <a:srgbClr val="000000">
                <a:alpha val="0"/>
              </a:srgbClr>
            </a:outerShdw>
          </a:effectLs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solidFill>
                  <a:srgbClr val="000000"/>
                </a:solidFill>
              </a:rPr>
              <a:t>4</a:t>
            </a:r>
            <a:r>
              <a:rPr lang="ja-JP" altLang="en-US" sz="2400" dirty="0">
                <a:solidFill>
                  <a:srgbClr val="000000"/>
                </a:solidFill>
              </a:rPr>
              <a:t>回目の相談：当面の目標・復職に向けた準備の仕方</a:t>
            </a:r>
            <a:endParaRPr lang="en-US" altLang="ja-JP" sz="2400" dirty="0">
              <a:solidFill>
                <a:srgbClr val="000000"/>
              </a:solidFill>
            </a:endParaRPr>
          </a:p>
          <a:p>
            <a:pPr eaLnBrk="1" hangingPunct="1">
              <a:spcBef>
                <a:spcPct val="0"/>
              </a:spcBef>
              <a:buFontTx/>
              <a:buNone/>
            </a:pPr>
            <a:r>
              <a:rPr lang="ja-JP" altLang="en-US" sz="2400" dirty="0">
                <a:solidFill>
                  <a:srgbClr val="000000"/>
                </a:solidFill>
              </a:rPr>
              <a:t>について相談。</a:t>
            </a:r>
          </a:p>
        </p:txBody>
      </p:sp>
      <p:sp>
        <p:nvSpPr>
          <p:cNvPr id="210950" name="下矢印 9"/>
          <p:cNvSpPr>
            <a:spLocks noChangeArrowheads="1"/>
          </p:cNvSpPr>
          <p:nvPr/>
        </p:nvSpPr>
        <p:spPr bwMode="auto">
          <a:xfrm>
            <a:off x="1940881" y="6162606"/>
            <a:ext cx="606425" cy="515938"/>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9" name="テキスト ボックス 38"/>
          <p:cNvSpPr txBox="1"/>
          <p:nvPr/>
        </p:nvSpPr>
        <p:spPr>
          <a:xfrm>
            <a:off x="4810084" y="1414859"/>
            <a:ext cx="4264025" cy="3477875"/>
          </a:xfrm>
          <a:prstGeom prst="rect">
            <a:avLst/>
          </a:prstGeom>
          <a:noFill/>
        </p:spPr>
        <p:txBody>
          <a:bodyPr>
            <a:spAutoFit/>
          </a:bodyPr>
          <a:lstStyle/>
          <a:p>
            <a:pPr eaLnBrk="1" hangingPunct="1">
              <a:defRPr/>
            </a:pPr>
            <a:r>
              <a:rPr lang="en-US" altLang="ja-JP" sz="2200" dirty="0">
                <a:solidFill>
                  <a:srgbClr val="000000"/>
                </a:solidFill>
                <a:latin typeface="Arial" charset="0"/>
                <a:ea typeface="ＭＳ Ｐゴシック" charset="-128"/>
              </a:rPr>
              <a:t>【</a:t>
            </a:r>
            <a:r>
              <a:rPr lang="ja-JP" altLang="en-US" sz="2200" dirty="0">
                <a:solidFill>
                  <a:srgbClr val="000000"/>
                </a:solidFill>
                <a:latin typeface="Arial" charset="0"/>
                <a:ea typeface="ＭＳ Ｐゴシック" charset="-128"/>
              </a:rPr>
              <a:t>把握された課題</a:t>
            </a:r>
            <a:r>
              <a:rPr lang="en-US" altLang="ja-JP" sz="2200" dirty="0">
                <a:solidFill>
                  <a:srgbClr val="000000"/>
                </a:solidFill>
                <a:latin typeface="Arial" charset="0"/>
                <a:ea typeface="ＭＳ Ｐゴシック" charset="-128"/>
              </a:rPr>
              <a:t>】</a:t>
            </a:r>
          </a:p>
          <a:p>
            <a:pPr marL="342900" indent="-342900" eaLnBrk="1" hangingPunct="1">
              <a:buFont typeface="+mj-lt"/>
              <a:buAutoNum type="arabicPeriod"/>
              <a:defRPr/>
            </a:pPr>
            <a:r>
              <a:rPr lang="ja-JP" altLang="en-US" sz="2200" dirty="0">
                <a:solidFill>
                  <a:srgbClr val="000000"/>
                </a:solidFill>
                <a:latin typeface="Arial" charset="0"/>
                <a:ea typeface="ＭＳ Ｐゴシック" charset="-128"/>
              </a:rPr>
              <a:t>昼食を抜いている</a:t>
            </a:r>
            <a:endParaRPr lang="en-US" altLang="ja-JP" sz="2200" dirty="0">
              <a:solidFill>
                <a:srgbClr val="000000"/>
              </a:solidFill>
              <a:latin typeface="Arial" charset="0"/>
              <a:ea typeface="ＭＳ Ｐゴシック" charset="-128"/>
            </a:endParaRPr>
          </a:p>
          <a:p>
            <a:pPr marL="342900" indent="-342900" eaLnBrk="1" hangingPunct="1">
              <a:buFont typeface="+mj-lt"/>
              <a:buAutoNum type="arabicPeriod"/>
              <a:defRPr/>
            </a:pPr>
            <a:r>
              <a:rPr lang="ja-JP" altLang="en-US" sz="2200" dirty="0">
                <a:solidFill>
                  <a:srgbClr val="000000"/>
                </a:solidFill>
                <a:latin typeface="Arial" charset="0"/>
                <a:ea typeface="ＭＳ Ｐゴシック" charset="-128"/>
              </a:rPr>
              <a:t>休職前の対処は、「ひたすら努力」　</a:t>
            </a:r>
            <a:endParaRPr lang="en-US" altLang="ja-JP" sz="2200" dirty="0">
              <a:solidFill>
                <a:srgbClr val="000000"/>
              </a:solidFill>
              <a:latin typeface="Arial" charset="0"/>
              <a:ea typeface="ＭＳ Ｐゴシック" charset="-128"/>
            </a:endParaRPr>
          </a:p>
          <a:p>
            <a:pPr marL="342900" indent="-342900" eaLnBrk="1" hangingPunct="1">
              <a:buFont typeface="+mj-lt"/>
              <a:buAutoNum type="arabicPeriod"/>
              <a:defRPr/>
            </a:pPr>
            <a:r>
              <a:rPr lang="ja-JP" altLang="en-US" sz="2200" dirty="0">
                <a:solidFill>
                  <a:srgbClr val="000000"/>
                </a:solidFill>
                <a:latin typeface="Arial" charset="0"/>
                <a:ea typeface="ＭＳ Ｐゴシック" charset="-128"/>
              </a:rPr>
              <a:t>休職前は休憩や休息をとることに抵抗を持っていた</a:t>
            </a:r>
            <a:endParaRPr lang="en-US" altLang="ja-JP" sz="2200" dirty="0">
              <a:solidFill>
                <a:srgbClr val="000000"/>
              </a:solidFill>
              <a:latin typeface="Arial" charset="0"/>
              <a:ea typeface="ＭＳ Ｐゴシック" charset="-128"/>
            </a:endParaRPr>
          </a:p>
          <a:p>
            <a:pPr marL="342900" indent="-342900" eaLnBrk="1" hangingPunct="1">
              <a:buFont typeface="+mj-lt"/>
              <a:buAutoNum type="arabicPeriod"/>
              <a:defRPr/>
            </a:pPr>
            <a:r>
              <a:rPr lang="ja-JP" altLang="en-US" sz="2200" dirty="0">
                <a:solidFill>
                  <a:srgbClr val="000000"/>
                </a:solidFill>
                <a:latin typeface="Arial" charset="0"/>
                <a:ea typeface="ＭＳ Ｐゴシック" charset="-128"/>
              </a:rPr>
              <a:t>周囲に相談することはなく、一人で対応してきた</a:t>
            </a:r>
            <a:endParaRPr lang="en-US" altLang="ja-JP" sz="2200" dirty="0">
              <a:solidFill>
                <a:srgbClr val="000000"/>
              </a:solidFill>
              <a:latin typeface="Arial" charset="0"/>
              <a:ea typeface="ＭＳ Ｐゴシック" charset="-128"/>
            </a:endParaRPr>
          </a:p>
          <a:p>
            <a:pPr marL="342900" indent="-342900" eaLnBrk="1" hangingPunct="1">
              <a:buFont typeface="+mj-lt"/>
              <a:buAutoNum type="arabicPeriod"/>
              <a:defRPr/>
            </a:pPr>
            <a:r>
              <a:rPr lang="ja-JP" altLang="en-US" sz="2200" dirty="0">
                <a:solidFill>
                  <a:srgbClr val="000000"/>
                </a:solidFill>
                <a:latin typeface="Arial" charset="0"/>
                <a:ea typeface="ＭＳ Ｐゴシック" charset="-128"/>
              </a:rPr>
              <a:t>リラックスできる方法が分からない</a:t>
            </a:r>
            <a:endParaRPr lang="en-US" altLang="ja-JP" sz="2200" dirty="0">
              <a:solidFill>
                <a:srgbClr val="000000"/>
              </a:solidFill>
              <a:latin typeface="Arial" charset="0"/>
              <a:ea typeface="ＭＳ Ｐゴシック" charset="-128"/>
            </a:endParaRPr>
          </a:p>
        </p:txBody>
      </p:sp>
      <p:sp>
        <p:nvSpPr>
          <p:cNvPr id="210952" name="右中かっこ 3"/>
          <p:cNvSpPr>
            <a:spLocks/>
          </p:cNvSpPr>
          <p:nvPr/>
        </p:nvSpPr>
        <p:spPr bwMode="auto">
          <a:xfrm>
            <a:off x="4296945" y="1507057"/>
            <a:ext cx="422275" cy="2630214"/>
          </a:xfrm>
          <a:prstGeom prst="rightBrace">
            <a:avLst>
              <a:gd name="adj1" fmla="val 8352"/>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0953" name="テキスト ボックス 2"/>
          <p:cNvSpPr txBox="1">
            <a:spLocks noChangeArrowheads="1"/>
          </p:cNvSpPr>
          <p:nvPr/>
        </p:nvSpPr>
        <p:spPr bwMode="auto">
          <a:xfrm>
            <a:off x="4885641" y="5004689"/>
            <a:ext cx="401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200" dirty="0">
                <a:solidFill>
                  <a:srgbClr val="000000"/>
                </a:solidFill>
                <a:latin typeface="Trebuchet MS" panose="020B0603020202020204" pitchFamily="34" charset="0"/>
              </a:rPr>
              <a:t>MWS</a:t>
            </a:r>
            <a:r>
              <a:rPr lang="ja-JP" altLang="en-US" sz="2200" dirty="0">
                <a:solidFill>
                  <a:srgbClr val="000000"/>
                </a:solidFill>
              </a:rPr>
              <a:t>とメモリーノートを活用</a:t>
            </a:r>
            <a:r>
              <a:rPr lang="ja-JP" altLang="en-US" sz="2200" dirty="0" smtClean="0">
                <a:solidFill>
                  <a:srgbClr val="000000"/>
                </a:solidFill>
              </a:rPr>
              <a:t>し</a:t>
            </a:r>
            <a:endParaRPr lang="en-US" altLang="ja-JP" sz="2200" dirty="0" smtClean="0">
              <a:solidFill>
                <a:srgbClr val="000000"/>
              </a:solidFill>
            </a:endParaRPr>
          </a:p>
          <a:p>
            <a:pPr>
              <a:spcBef>
                <a:spcPct val="0"/>
              </a:spcBef>
              <a:buFontTx/>
              <a:buNone/>
            </a:pPr>
            <a:r>
              <a:rPr lang="ja-JP" altLang="en-US" sz="2200" dirty="0" smtClean="0">
                <a:solidFill>
                  <a:srgbClr val="000000"/>
                </a:solidFill>
              </a:rPr>
              <a:t>ストレス</a:t>
            </a:r>
            <a:r>
              <a:rPr lang="ja-JP" altLang="en-US" sz="2200" dirty="0">
                <a:solidFill>
                  <a:srgbClr val="000000"/>
                </a:solidFill>
              </a:rPr>
              <a:t>・疲れのモニタリングを提案</a:t>
            </a:r>
          </a:p>
        </p:txBody>
      </p:sp>
      <p:sp>
        <p:nvSpPr>
          <p:cNvPr id="210955" name="下矢印 9"/>
          <p:cNvSpPr>
            <a:spLocks noChangeArrowheads="1"/>
          </p:cNvSpPr>
          <p:nvPr/>
        </p:nvSpPr>
        <p:spPr bwMode="auto">
          <a:xfrm>
            <a:off x="1930123" y="4252508"/>
            <a:ext cx="608012" cy="517525"/>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0956" name="下矢印 9"/>
          <p:cNvSpPr>
            <a:spLocks noChangeArrowheads="1"/>
          </p:cNvSpPr>
          <p:nvPr/>
        </p:nvSpPr>
        <p:spPr bwMode="auto">
          <a:xfrm>
            <a:off x="1930123" y="2500340"/>
            <a:ext cx="606425" cy="517525"/>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6" name="正方形/長方形 15"/>
          <p:cNvSpPr/>
          <p:nvPr/>
        </p:nvSpPr>
        <p:spPr>
          <a:xfrm>
            <a:off x="0" y="0"/>
            <a:ext cx="9144000" cy="628053"/>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cxnSp>
        <p:nvCxnSpPr>
          <p:cNvPr id="9" name="直線コネクタ 8"/>
          <p:cNvCxnSpPr>
            <a:stCxn id="210949" idx="3"/>
          </p:cNvCxnSpPr>
          <p:nvPr/>
        </p:nvCxnSpPr>
        <p:spPr>
          <a:xfrm flipV="1">
            <a:off x="4264671" y="5456859"/>
            <a:ext cx="620970"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utoShape 6"/>
          <p:cNvSpPr>
            <a:spLocks noChangeArrowheads="1"/>
          </p:cNvSpPr>
          <p:nvPr/>
        </p:nvSpPr>
        <p:spPr bwMode="auto">
          <a:xfrm>
            <a:off x="-55458" y="852429"/>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経過①</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316067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a:spLocks noChangeArrowheads="1"/>
          </p:cNvSpPr>
          <p:nvPr/>
        </p:nvSpPr>
        <p:spPr bwMode="auto">
          <a:xfrm>
            <a:off x="89834" y="1315840"/>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sp>
        <p:nvSpPr>
          <p:cNvPr id="18" name="角丸四角形 17"/>
          <p:cNvSpPr/>
          <p:nvPr/>
        </p:nvSpPr>
        <p:spPr bwMode="auto">
          <a:xfrm>
            <a:off x="284532" y="1939368"/>
            <a:ext cx="936104" cy="3393487"/>
          </a:xfrm>
          <a:prstGeom prst="roundRect">
            <a:avLst/>
          </a:prstGeom>
          <a:solidFill>
            <a:srgbClr val="435352"/>
          </a:solidFill>
          <a:ln w="31750" cap="flat" cmpd="dbl" algn="ctr">
            <a:solidFill>
              <a:srgbClr val="3333CC"/>
            </a:solidFill>
            <a:prstDash val="solid"/>
            <a:round/>
            <a:headEnd type="none" w="med" len="med"/>
            <a:tailEnd type="none" w="med" len="med"/>
          </a:ln>
          <a:effectLst>
            <a:outerShdw blurRad="50800" dist="38100" dir="5400000" algn="t" rotWithShape="0">
              <a:prstClr val="black">
                <a:alpha val="40000"/>
              </a:prstClr>
            </a:outerShdw>
          </a:effectLst>
        </p:spPr>
        <p:txBody>
          <a:bodyPr vert="wordArtVertRtl"/>
          <a:lstStyle/>
          <a:p>
            <a:pPr eaLnBrk="1" fontAlgn="ctr" hangingPunct="1">
              <a:defRPr/>
            </a:pPr>
            <a:r>
              <a:rPr lang="ja-JP" altLang="en-US" sz="2400" b="1" dirty="0">
                <a:solidFill>
                  <a:schemeClr val="bg1"/>
                </a:solidFill>
                <a:latin typeface="ＭＳ Ｐゴシック"/>
                <a:ea typeface="ＭＳ Ｐゴシック" charset="-128"/>
              </a:rPr>
              <a:t>ストレス・疲労の</a:t>
            </a:r>
            <a:endParaRPr lang="en-US" altLang="ja-JP" sz="2400" b="1" dirty="0">
              <a:solidFill>
                <a:schemeClr val="bg1"/>
              </a:solidFill>
              <a:latin typeface="ＭＳ Ｐゴシック"/>
              <a:ea typeface="ＭＳ Ｐゴシック" charset="-128"/>
            </a:endParaRPr>
          </a:p>
          <a:p>
            <a:pPr eaLnBrk="1" fontAlgn="ctr" hangingPunct="1">
              <a:defRPr/>
            </a:pPr>
            <a:r>
              <a:rPr lang="ja-JP" altLang="en-US" sz="2400" b="1" dirty="0">
                <a:solidFill>
                  <a:schemeClr val="bg1"/>
                </a:solidFill>
                <a:latin typeface="ＭＳ Ｐゴシック"/>
                <a:ea typeface="ＭＳ Ｐゴシック" charset="-128"/>
              </a:rPr>
              <a:t>　　　モニタリング</a:t>
            </a:r>
          </a:p>
        </p:txBody>
      </p:sp>
      <p:sp>
        <p:nvSpPr>
          <p:cNvPr id="212996" name="角丸四角形 28"/>
          <p:cNvSpPr>
            <a:spLocks noChangeArrowheads="1"/>
          </p:cNvSpPr>
          <p:nvPr/>
        </p:nvSpPr>
        <p:spPr bwMode="auto">
          <a:xfrm>
            <a:off x="1382713" y="4171707"/>
            <a:ext cx="4405312" cy="1184275"/>
          </a:xfrm>
          <a:prstGeom prst="roundRect">
            <a:avLst>
              <a:gd name="adj" fmla="val 16667"/>
            </a:avLst>
          </a:prstGeom>
          <a:solidFill>
            <a:schemeClr val="bg1"/>
          </a:solidFill>
          <a:ln w="28575" cmpd="dbl" algn="ctr">
            <a:solidFill>
              <a:srgbClr val="3333CC"/>
            </a:solidFill>
            <a:round/>
            <a:headEnd/>
            <a:tailEnd/>
          </a:ln>
          <a:effectLst>
            <a:outerShdw dist="38100" sx="200000" sy="200000" algn="t" rotWithShape="0">
              <a:srgbClr val="000000">
                <a:alpha val="0"/>
              </a:srgbClr>
            </a:outerShdw>
          </a:effectLs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面談：Ｆシート（</a:t>
            </a:r>
            <a:r>
              <a:rPr lang="en-US" altLang="ja-JP" sz="2400" dirty="0">
                <a:solidFill>
                  <a:srgbClr val="000000"/>
                </a:solidFill>
              </a:rPr>
              <a:t>2</a:t>
            </a:r>
            <a:r>
              <a:rPr lang="ja-JP" altLang="en-US" sz="2400" dirty="0">
                <a:solidFill>
                  <a:srgbClr val="000000"/>
                </a:solidFill>
              </a:rPr>
              <a:t>回目）の記入</a:t>
            </a:r>
            <a:endParaRPr lang="en-US" altLang="ja-JP" sz="2400" dirty="0">
              <a:solidFill>
                <a:srgbClr val="000000"/>
              </a:solidFill>
            </a:endParaRPr>
          </a:p>
          <a:p>
            <a:pPr eaLnBrk="1" hangingPunct="1">
              <a:spcBef>
                <a:spcPct val="0"/>
              </a:spcBef>
              <a:buFontTx/>
              <a:buNone/>
            </a:pPr>
            <a:r>
              <a:rPr lang="ja-JP" altLang="en-US" sz="2400" dirty="0">
                <a:solidFill>
                  <a:srgbClr val="000000"/>
                </a:solidFill>
              </a:rPr>
              <a:t>　</a:t>
            </a:r>
            <a:r>
              <a:rPr lang="en-US" altLang="ja-JP" sz="2400" dirty="0">
                <a:solidFill>
                  <a:srgbClr val="000000"/>
                </a:solidFill>
              </a:rPr>
              <a:t>K</a:t>
            </a:r>
            <a:r>
              <a:rPr lang="ja-JP" altLang="en-US" sz="2400" dirty="0">
                <a:solidFill>
                  <a:srgbClr val="000000"/>
                </a:solidFill>
              </a:rPr>
              <a:t>シートによる対処法の検討　</a:t>
            </a:r>
          </a:p>
        </p:txBody>
      </p:sp>
      <p:sp>
        <p:nvSpPr>
          <p:cNvPr id="212997" name="正方形/長方形 12"/>
          <p:cNvSpPr>
            <a:spLocks noChangeArrowheads="1"/>
          </p:cNvSpPr>
          <p:nvPr/>
        </p:nvSpPr>
        <p:spPr bwMode="auto">
          <a:xfrm>
            <a:off x="4393731" y="1516016"/>
            <a:ext cx="35575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00"/>
                </a:solidFill>
              </a:rPr>
              <a:t>疲労・ストレスの発生</a:t>
            </a:r>
            <a:endParaRPr lang="en-US" altLang="ja-JP" sz="2400" dirty="0">
              <a:solidFill>
                <a:srgbClr val="000000"/>
              </a:solidFill>
            </a:endParaRPr>
          </a:p>
          <a:p>
            <a:pPr>
              <a:spcBef>
                <a:spcPct val="0"/>
              </a:spcBef>
              <a:buFontTx/>
              <a:buNone/>
            </a:pPr>
            <a:r>
              <a:rPr lang="ja-JP" altLang="en-US" sz="2400" dirty="0">
                <a:solidFill>
                  <a:srgbClr val="000000"/>
                </a:solidFill>
              </a:rPr>
              <a:t>　　「想定外のミス！！」</a:t>
            </a:r>
          </a:p>
        </p:txBody>
      </p:sp>
      <p:sp>
        <p:nvSpPr>
          <p:cNvPr id="212998" name="爆発 1 13"/>
          <p:cNvSpPr>
            <a:spLocks noChangeArrowheads="1"/>
          </p:cNvSpPr>
          <p:nvPr/>
        </p:nvSpPr>
        <p:spPr bwMode="auto">
          <a:xfrm>
            <a:off x="7482536" y="1384875"/>
            <a:ext cx="657225" cy="646112"/>
          </a:xfrm>
          <a:prstGeom prst="irregularSeal1">
            <a:avLst/>
          </a:prstGeom>
          <a:solidFill>
            <a:srgbClr val="F6947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2999" name="角丸四角形 29"/>
          <p:cNvSpPr>
            <a:spLocks noChangeArrowheads="1"/>
          </p:cNvSpPr>
          <p:nvPr/>
        </p:nvSpPr>
        <p:spPr bwMode="auto">
          <a:xfrm>
            <a:off x="1382713" y="1939368"/>
            <a:ext cx="2822575" cy="1166813"/>
          </a:xfrm>
          <a:prstGeom prst="roundRect">
            <a:avLst>
              <a:gd name="adj" fmla="val 16667"/>
            </a:avLst>
          </a:prstGeom>
          <a:solidFill>
            <a:schemeClr val="bg1"/>
          </a:solidFill>
          <a:ln w="28575" cmpd="dbl" algn="ctr">
            <a:solidFill>
              <a:srgbClr val="3333CC"/>
            </a:solidFill>
            <a:round/>
            <a:headEnd/>
            <a:tailEnd/>
          </a:ln>
          <a:effectLst>
            <a:outerShdw dist="38100" sx="200000" sy="200000" algn="t" rotWithShape="0">
              <a:srgbClr val="000000">
                <a:alpha val="0"/>
              </a:srgbClr>
            </a:outerShdw>
          </a:effectLs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dirty="0">
                <a:solidFill>
                  <a:srgbClr val="000000"/>
                </a:solidFill>
                <a:latin typeface="Trebuchet MS" panose="020B0603020202020204" pitchFamily="34" charset="0"/>
              </a:rPr>
              <a:t>MWS</a:t>
            </a:r>
            <a:r>
              <a:rPr lang="ja-JP" altLang="en-US" sz="2800" dirty="0">
                <a:solidFill>
                  <a:srgbClr val="000000"/>
                </a:solidFill>
              </a:rPr>
              <a:t>の</a:t>
            </a:r>
            <a:r>
              <a:rPr lang="ja-JP" altLang="en-US" sz="2800" dirty="0" smtClean="0">
                <a:solidFill>
                  <a:srgbClr val="000000"/>
                </a:solidFill>
              </a:rPr>
              <a:t>実施</a:t>
            </a:r>
            <a:endParaRPr lang="ja-JP" altLang="en-US" sz="2800" dirty="0">
              <a:solidFill>
                <a:srgbClr val="000000"/>
              </a:solidFill>
            </a:endParaRPr>
          </a:p>
        </p:txBody>
      </p:sp>
      <p:sp>
        <p:nvSpPr>
          <p:cNvPr id="213000" name="下矢印 9"/>
          <p:cNvSpPr>
            <a:spLocks noChangeArrowheads="1"/>
          </p:cNvSpPr>
          <p:nvPr/>
        </p:nvSpPr>
        <p:spPr bwMode="auto">
          <a:xfrm>
            <a:off x="2452886" y="3366165"/>
            <a:ext cx="523875" cy="377825"/>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3001" name="雲形吹き出し 3"/>
          <p:cNvSpPr>
            <a:spLocks noChangeArrowheads="1"/>
          </p:cNvSpPr>
          <p:nvPr/>
        </p:nvSpPr>
        <p:spPr bwMode="auto">
          <a:xfrm>
            <a:off x="4109421" y="2705477"/>
            <a:ext cx="4765638" cy="1490548"/>
          </a:xfrm>
          <a:prstGeom prst="cloudCallout">
            <a:avLst>
              <a:gd name="adj1" fmla="val -49551"/>
              <a:gd name="adj2" fmla="val -43486"/>
            </a:avLst>
          </a:prstGeom>
          <a:solidFill>
            <a:schemeClr val="bg1"/>
          </a:solidFill>
          <a:ln w="9525" algn="ctr">
            <a:solidFill>
              <a:schemeClr val="tx1"/>
            </a:solidFill>
            <a:round/>
            <a:headEnd/>
            <a:tailEnd/>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rPr>
              <a:t>注意力が低下して</a:t>
            </a:r>
            <a:r>
              <a:rPr lang="ja-JP" altLang="en-US" sz="2000" dirty="0" smtClean="0">
                <a:solidFill>
                  <a:srgbClr val="000000"/>
                </a:solidFill>
              </a:rPr>
              <a:t>いる・・・・。こんな状態で復職できるのだろうか？</a:t>
            </a:r>
            <a:endParaRPr lang="ja-JP" altLang="en-US" sz="2000" dirty="0">
              <a:solidFill>
                <a:srgbClr val="000000"/>
              </a:solidFill>
            </a:endParaRPr>
          </a:p>
        </p:txBody>
      </p:sp>
      <p:sp>
        <p:nvSpPr>
          <p:cNvPr id="213002" name="雲形吹き出し 4"/>
          <p:cNvSpPr>
            <a:spLocks noChangeArrowheads="1"/>
          </p:cNvSpPr>
          <p:nvPr/>
        </p:nvSpPr>
        <p:spPr bwMode="auto">
          <a:xfrm>
            <a:off x="4465639" y="5432612"/>
            <a:ext cx="4049712" cy="1260288"/>
          </a:xfrm>
          <a:prstGeom prst="cloudCallout">
            <a:avLst>
              <a:gd name="adj1" fmla="val -47824"/>
              <a:gd name="adj2" fmla="val -49810"/>
            </a:avLst>
          </a:prstGeom>
          <a:solidFill>
            <a:schemeClr val="bg1"/>
          </a:solidFill>
          <a:ln w="9525" algn="ctr">
            <a:solidFill>
              <a:schemeClr val="tx1"/>
            </a:solidFill>
            <a:round/>
            <a:headEnd/>
            <a:tailEnd/>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rPr>
              <a:t>「まずは時間より</a:t>
            </a:r>
            <a:endParaRPr lang="en-US" altLang="ja-JP" sz="2000" dirty="0">
              <a:solidFill>
                <a:srgbClr val="000000"/>
              </a:solidFill>
            </a:endParaRPr>
          </a:p>
          <a:p>
            <a:pPr eaLnBrk="1" hangingPunct="1">
              <a:spcBef>
                <a:spcPct val="0"/>
              </a:spcBef>
              <a:buFontTx/>
              <a:buNone/>
            </a:pPr>
            <a:r>
              <a:rPr lang="ja-JP" altLang="en-US" sz="2000" dirty="0">
                <a:solidFill>
                  <a:srgbClr val="000000"/>
                </a:solidFill>
              </a:rPr>
              <a:t>正確さを重視したい。」</a:t>
            </a:r>
          </a:p>
        </p:txBody>
      </p:sp>
      <p:sp>
        <p:nvSpPr>
          <p:cNvPr id="213003" name="下矢印 9"/>
          <p:cNvSpPr>
            <a:spLocks noChangeArrowheads="1"/>
          </p:cNvSpPr>
          <p:nvPr/>
        </p:nvSpPr>
        <p:spPr bwMode="auto">
          <a:xfrm>
            <a:off x="2452886" y="5648203"/>
            <a:ext cx="523875" cy="376237"/>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3004" name="下矢印 9"/>
          <p:cNvSpPr>
            <a:spLocks noChangeArrowheads="1"/>
          </p:cNvSpPr>
          <p:nvPr/>
        </p:nvSpPr>
        <p:spPr bwMode="auto">
          <a:xfrm>
            <a:off x="2432556" y="1475575"/>
            <a:ext cx="523875" cy="376237"/>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4" name="正方形/長方形 13"/>
          <p:cNvSpPr/>
          <p:nvPr/>
        </p:nvSpPr>
        <p:spPr>
          <a:xfrm>
            <a:off x="0" y="13297"/>
            <a:ext cx="9144000" cy="628053"/>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行う２</a:t>
            </a:r>
            <a:endParaRPr kumimoji="1" lang="ja-JP" altLang="en-US" sz="3200" b="1" dirty="0">
              <a:latin typeface="メイリオ" panose="020B0604030504040204" pitchFamily="50" charset="-128"/>
              <a:ea typeface="メイリオ" panose="020B0604030504040204" pitchFamily="50" charset="-128"/>
            </a:endParaRPr>
          </a:p>
        </p:txBody>
      </p:sp>
      <p:sp>
        <p:nvSpPr>
          <p:cNvPr id="16" name="AutoShape 6"/>
          <p:cNvSpPr>
            <a:spLocks noChangeArrowheads="1"/>
          </p:cNvSpPr>
          <p:nvPr/>
        </p:nvSpPr>
        <p:spPr bwMode="auto">
          <a:xfrm>
            <a:off x="-55458" y="852429"/>
            <a:ext cx="5929772" cy="503238"/>
          </a:xfrm>
          <a:prstGeom prst="roundRect">
            <a:avLst>
              <a:gd name="adj" fmla="val 0"/>
            </a:avLst>
          </a:prstGeom>
          <a:noFill/>
          <a:ln w="19050">
            <a:solidFill>
              <a:schemeClr val="bg1"/>
            </a:solid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経過②</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845853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693029"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メイリオ" panose="020B0604030504040204" pitchFamily="50" charset="-128"/>
                <a:ea typeface="メイリオ" panose="020B0604030504040204" pitchFamily="50" charset="-128"/>
              </a:rPr>
              <a:t>ストレス・疲労への対応を</a:t>
            </a:r>
            <a:r>
              <a:rPr lang="ja-JP" altLang="en-US" sz="3200" b="1" dirty="0" smtClean="0">
                <a:solidFill>
                  <a:schemeClr val="bg1"/>
                </a:solidFill>
                <a:latin typeface="メイリオ" panose="020B0604030504040204" pitchFamily="50" charset="-128"/>
                <a:ea typeface="メイリオ" panose="020B0604030504040204" pitchFamily="50" charset="-128"/>
              </a:rPr>
              <a:t>行う３</a:t>
            </a:r>
            <a:endParaRPr kumimoji="1"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17932" y="3213528"/>
            <a:ext cx="2304857" cy="830997"/>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896885" y="4452660"/>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881566" y="5807829"/>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06154" y="3166678"/>
            <a:ext cx="2316635" cy="8948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567535" y="1204931"/>
            <a:ext cx="316389" cy="5195869"/>
            <a:chOff x="6611576" y="1643512"/>
            <a:chExt cx="316389" cy="5195869"/>
          </a:xfrm>
        </p:grpSpPr>
        <p:sp>
          <p:nvSpPr>
            <p:cNvPr id="16" name="円/楕円 15"/>
            <p:cNvSpPr/>
            <p:nvPr/>
          </p:nvSpPr>
          <p:spPr>
            <a:xfrm>
              <a:off x="6611576" y="3925629"/>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1" name="円/楕円 20"/>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2" name="円/楕円 21"/>
            <p:cNvSpPr/>
            <p:nvPr/>
          </p:nvSpPr>
          <p:spPr>
            <a:xfrm>
              <a:off x="6677568" y="5016528"/>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3" name="円/楕円 22"/>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 name="テキスト ボックス 2"/>
          <p:cNvSpPr txBox="1"/>
          <p:nvPr/>
        </p:nvSpPr>
        <p:spPr>
          <a:xfrm>
            <a:off x="544398" y="2560489"/>
            <a:ext cx="5731497"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ポイント１</a:t>
            </a:r>
          </a:p>
          <a:p>
            <a:r>
              <a:rPr kumimoji="1" lang="ja-JP" altLang="en-US" dirty="0" smtClean="0">
                <a:latin typeface="メイリオ" panose="020B0604030504040204" pitchFamily="50" charset="-128"/>
                <a:ea typeface="メイリオ" panose="020B0604030504040204" pitchFamily="50" charset="-128"/>
              </a:rPr>
              <a:t>職場で感じるストレスなどを整理するシートが必要</a:t>
            </a:r>
            <a:endParaRPr kumimoji="1" lang="ja-JP" altLang="en-US" dirty="0">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564523" y="3629025"/>
            <a:ext cx="5194169" cy="646331"/>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ポイント２</a:t>
            </a:r>
          </a:p>
          <a:p>
            <a:r>
              <a:rPr lang="ja-JP" altLang="en-US" dirty="0" smtClean="0">
                <a:latin typeface="メイリオ" panose="020B0604030504040204" pitchFamily="50" charset="-128"/>
                <a:ea typeface="メイリオ" panose="020B0604030504040204" pitchFamily="50" charset="-128"/>
              </a:rPr>
              <a:t>共同</a:t>
            </a:r>
            <a:r>
              <a:rPr kumimoji="1" lang="ja-JP" altLang="en-US" dirty="0" smtClean="0">
                <a:latin typeface="メイリオ" panose="020B0604030504040204" pitchFamily="50" charset="-128"/>
                <a:ea typeface="メイリオ" panose="020B0604030504040204" pitchFamily="50" charset="-128"/>
              </a:rPr>
              <a:t>で検討する場合も、視覚化できるとよい</a:t>
            </a:r>
            <a:endParaRPr kumimoji="1" lang="ja-JP" altLang="en-US" dirty="0">
              <a:latin typeface="メイリオ" panose="020B0604030504040204" pitchFamily="50" charset="-128"/>
              <a:ea typeface="メイリオ" panose="020B0604030504040204" pitchFamily="50" charset="-128"/>
            </a:endParaRPr>
          </a:p>
        </p:txBody>
      </p:sp>
      <p:sp>
        <p:nvSpPr>
          <p:cNvPr id="4" name="円/楕円 3"/>
          <p:cNvSpPr/>
          <p:nvPr/>
        </p:nvSpPr>
        <p:spPr>
          <a:xfrm>
            <a:off x="291051" y="2598002"/>
            <a:ext cx="292231" cy="323605"/>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255524" y="3629025"/>
            <a:ext cx="292231" cy="323605"/>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40515" y="1006727"/>
            <a:ext cx="5842187" cy="707886"/>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職場で感じるストレス・疲労への対処方法等を</a:t>
            </a:r>
          </a:p>
          <a:p>
            <a:r>
              <a:rPr lang="ja-JP" altLang="en-US" sz="2000" dirty="0">
                <a:latin typeface="メイリオ" panose="020B0604030504040204" pitchFamily="50" charset="-128"/>
                <a:ea typeface="メイリオ" panose="020B0604030504040204" pitchFamily="50" charset="-128"/>
              </a:rPr>
              <a:t>利用者</a:t>
            </a:r>
            <a:r>
              <a:rPr lang="ja-JP" altLang="en-US" sz="2000" dirty="0" smtClean="0">
                <a:latin typeface="メイリオ" panose="020B0604030504040204" pitchFamily="50" charset="-128"/>
                <a:ea typeface="メイリオ" panose="020B0604030504040204" pitchFamily="50" charset="-128"/>
              </a:rPr>
              <a:t>と</a:t>
            </a:r>
            <a:r>
              <a:rPr lang="ja-JP" altLang="en-US" sz="2000" dirty="0">
                <a:latin typeface="メイリオ" panose="020B0604030504040204" pitchFamily="50" charset="-128"/>
                <a:ea typeface="メイリオ" panose="020B0604030504040204" pitchFamily="50" charset="-128"/>
              </a:rPr>
              <a:t>共同</a:t>
            </a:r>
            <a:r>
              <a:rPr lang="ja-JP" altLang="en-US" sz="2000" dirty="0" smtClean="0">
                <a:latin typeface="メイリオ" panose="020B0604030504040204" pitchFamily="50" charset="-128"/>
                <a:ea typeface="メイリオ" panose="020B0604030504040204" pitchFamily="50" charset="-128"/>
              </a:rPr>
              <a:t>で検討する</a:t>
            </a:r>
            <a:endParaRPr lang="ja-JP" altLang="en-US" sz="2000" dirty="0"/>
          </a:p>
        </p:txBody>
      </p:sp>
      <p:sp>
        <p:nvSpPr>
          <p:cNvPr id="25" name="正方形/長方形 24"/>
          <p:cNvSpPr/>
          <p:nvPr/>
        </p:nvSpPr>
        <p:spPr>
          <a:xfrm>
            <a:off x="255524" y="2006912"/>
            <a:ext cx="5842187" cy="461665"/>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共</a:t>
            </a:r>
            <a:r>
              <a:rPr lang="ja-JP" altLang="en-US" sz="2400" dirty="0" smtClean="0">
                <a:latin typeface="メイリオ" panose="020B0604030504040204" pitchFamily="50" charset="-128"/>
                <a:ea typeface="メイリオ" panose="020B0604030504040204" pitchFamily="50" charset="-128"/>
              </a:rPr>
              <a:t>同で検討する際のポイント</a:t>
            </a:r>
          </a:p>
        </p:txBody>
      </p:sp>
      <p:sp>
        <p:nvSpPr>
          <p:cNvPr id="6" name="下矢印 5"/>
          <p:cNvSpPr/>
          <p:nvPr/>
        </p:nvSpPr>
        <p:spPr>
          <a:xfrm>
            <a:off x="2526906" y="4437820"/>
            <a:ext cx="1269402" cy="564208"/>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33708" y="5237490"/>
            <a:ext cx="5842187"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検討にあたって、記入されたＭＳＦＡＳの各シートを活用することができる。</a:t>
            </a:r>
          </a:p>
        </p:txBody>
      </p:sp>
      <p:sp>
        <p:nvSpPr>
          <p:cNvPr id="29" name="角丸四角形 2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798617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a:spLocks noChangeArrowheads="1"/>
          </p:cNvSpPr>
          <p:nvPr/>
        </p:nvSpPr>
        <p:spPr bwMode="auto">
          <a:xfrm>
            <a:off x="89834" y="1315840"/>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graphicFrame>
        <p:nvGraphicFramePr>
          <p:cNvPr id="215042" name="Object 2"/>
          <p:cNvGraphicFramePr>
            <a:graphicFrameLocks noChangeAspect="1"/>
          </p:cNvGraphicFramePr>
          <p:nvPr>
            <p:extLst/>
          </p:nvPr>
        </p:nvGraphicFramePr>
        <p:xfrm>
          <a:off x="252804" y="1549478"/>
          <a:ext cx="8407102" cy="4847167"/>
        </p:xfrm>
        <a:graphic>
          <a:graphicData uri="http://schemas.openxmlformats.org/presentationml/2006/ole">
            <mc:AlternateContent xmlns:mc="http://schemas.openxmlformats.org/markup-compatibility/2006">
              <mc:Choice xmlns:v="urn:schemas-microsoft-com:vml" Requires="v">
                <p:oleObj spid="_x0000_s4123" name="ワークシート" r:id="rId4" imgW="8582143" imgH="3019293" progId="Excel.Sheet.12">
                  <p:embed/>
                </p:oleObj>
              </mc:Choice>
              <mc:Fallback>
                <p:oleObj name="ワークシート" r:id="rId4" imgW="8582143" imgH="3019293"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04" y="1549478"/>
                        <a:ext cx="8407102" cy="4847167"/>
                      </a:xfrm>
                      <a:prstGeom prst="rect">
                        <a:avLst/>
                      </a:prstGeom>
                      <a:noFill/>
                      <a:ln>
                        <a:noFill/>
                      </a:ln>
                      <a:extLst/>
                    </p:spPr>
                  </p:pic>
                </p:oleObj>
              </mc:Fallback>
            </mc:AlternateContent>
          </a:graphicData>
        </a:graphic>
      </p:graphicFrame>
      <p:sp>
        <p:nvSpPr>
          <p:cNvPr id="6" name="正方形/長方形 5"/>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メイリオ" panose="020B0604030504040204" pitchFamily="50" charset="-128"/>
                <a:ea typeface="メイリオ" panose="020B0604030504040204" pitchFamily="50" charset="-128"/>
              </a:rPr>
              <a:t>ストレス・疲労への対応を</a:t>
            </a:r>
            <a:r>
              <a:rPr lang="ja-JP" altLang="en-US" sz="3200" b="1" dirty="0" smtClean="0">
                <a:solidFill>
                  <a:schemeClr val="bg1"/>
                </a:solidFill>
                <a:latin typeface="メイリオ" panose="020B0604030504040204" pitchFamily="50" charset="-128"/>
                <a:ea typeface="メイリオ" panose="020B0604030504040204" pitchFamily="50" charset="-128"/>
              </a:rPr>
              <a:t>行う３</a:t>
            </a:r>
            <a:endParaRPr kumimoji="1"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8" name="AutoShape 6"/>
          <p:cNvSpPr>
            <a:spLocks noChangeArrowheads="1"/>
          </p:cNvSpPr>
          <p:nvPr/>
        </p:nvSpPr>
        <p:spPr bwMode="auto">
          <a:xfrm>
            <a:off x="-55458" y="852429"/>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シートＦ（</a:t>
            </a:r>
            <a:r>
              <a:rPr lang="en-US" altLang="ja-JP" sz="2800" b="1" dirty="0" smtClean="0">
                <a:latin typeface="メイリオ" panose="020B0604030504040204" pitchFamily="50" charset="-128"/>
                <a:ea typeface="メイリオ" panose="020B0604030504040204" pitchFamily="50" charset="-128"/>
              </a:rPr>
              <a:t>2</a:t>
            </a:r>
            <a:r>
              <a:rPr lang="ja-JP" altLang="en-US" sz="2800" b="1" dirty="0" smtClean="0">
                <a:latin typeface="メイリオ" panose="020B0604030504040204" pitchFamily="50" charset="-128"/>
                <a:ea typeface="メイリオ" panose="020B0604030504040204" pitchFamily="50" charset="-128"/>
              </a:rPr>
              <a:t>回目の記入）より抜粋</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chemeClr val="tx1"/>
                </a:solidFill>
                <a:latin typeface="Segoe UI Semibold" panose="020B0702040204020203" pitchFamily="34" charset="0"/>
                <a:cs typeface="Segoe UI Semibold" panose="020B0702040204020203" pitchFamily="34" charset="0"/>
              </a:rPr>
              <a:t>6</a:t>
            </a:r>
            <a:r>
              <a:rPr lang="en-US" altLang="ja-JP" dirty="0" smtClean="0">
                <a:solidFill>
                  <a:schemeClr val="tx1"/>
                </a:solidFill>
                <a:latin typeface="Segoe UI Semibold" panose="020B0702040204020203" pitchFamily="34" charset="0"/>
                <a:cs typeface="Segoe UI Semibold" panose="020B0702040204020203" pitchFamily="34" charset="0"/>
              </a:rPr>
              <a:t>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863296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a:spLocks noChangeArrowheads="1"/>
          </p:cNvSpPr>
          <p:nvPr/>
        </p:nvSpPr>
        <p:spPr bwMode="auto">
          <a:xfrm>
            <a:off x="80629" y="1116473"/>
            <a:ext cx="8785225" cy="56278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sp>
        <p:nvSpPr>
          <p:cNvPr id="7" name="右矢印 6"/>
          <p:cNvSpPr/>
          <p:nvPr/>
        </p:nvSpPr>
        <p:spPr bwMode="auto">
          <a:xfrm>
            <a:off x="5730620" y="5600700"/>
            <a:ext cx="353473" cy="360363"/>
          </a:xfrm>
          <a:prstGeom prst="rightArrow">
            <a:avLst/>
          </a:prstGeom>
          <a:solidFill>
            <a:srgbClr val="0070C0"/>
          </a:solidFill>
          <a:ln w="9525" cap="flat" cmpd="sng" algn="ctr">
            <a:solidFill>
              <a:schemeClr val="tx1">
                <a:lumMod val="50000"/>
                <a:lumOff val="50000"/>
              </a:schemeClr>
            </a:solidFill>
            <a:prstDash val="solid"/>
            <a:round/>
            <a:headEnd type="none" w="med" len="med"/>
            <a:tailEnd type="none" w="med" len="med"/>
          </a:ln>
          <a:effectLst/>
        </p:spPr>
        <p:txBody>
          <a:bodyPr/>
          <a:lstStyle/>
          <a:p>
            <a:pPr eaLnBrk="1" hangingPunct="1">
              <a:defRPr/>
            </a:pPr>
            <a:endParaRPr lang="ja-JP" altLang="en-US">
              <a:solidFill>
                <a:srgbClr val="000000"/>
              </a:solidFill>
              <a:latin typeface="Arial" charset="0"/>
              <a:ea typeface="ＭＳ Ｐゴシック" charset="-128"/>
            </a:endParaRPr>
          </a:p>
        </p:txBody>
      </p:sp>
      <p:cxnSp>
        <p:nvCxnSpPr>
          <p:cNvPr id="217091" name="直線コネクタ 19"/>
          <p:cNvCxnSpPr>
            <a:cxnSpLocks noChangeShapeType="1"/>
          </p:cNvCxnSpPr>
          <p:nvPr/>
        </p:nvCxnSpPr>
        <p:spPr bwMode="auto">
          <a:xfrm>
            <a:off x="5935663" y="6256555"/>
            <a:ext cx="20224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7092" name="テキスト ボックス 4"/>
          <p:cNvSpPr txBox="1">
            <a:spLocks noChangeArrowheads="1"/>
          </p:cNvSpPr>
          <p:nvPr/>
        </p:nvSpPr>
        <p:spPr bwMode="auto">
          <a:xfrm>
            <a:off x="3662363" y="5580433"/>
            <a:ext cx="20224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700" dirty="0">
                <a:solidFill>
                  <a:srgbClr val="000000"/>
                </a:solidFill>
                <a:latin typeface="HG丸ｺﾞｼｯｸM-PRO" panose="020F0600000000000000" pitchFamily="50" charset="-128"/>
                <a:ea typeface="HG丸ｺﾞｼｯｸM-PRO" panose="020F0600000000000000" pitchFamily="50" charset="-128"/>
              </a:rPr>
              <a:t>III</a:t>
            </a: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en-US" altLang="ja-JP" sz="1700" dirty="0">
                <a:solidFill>
                  <a:srgbClr val="000000"/>
                </a:solidFill>
                <a:latin typeface="HG丸ｺﾞｼｯｸM-PRO" panose="020F0600000000000000" pitchFamily="50" charset="-128"/>
                <a:ea typeface="HG丸ｺﾞｼｯｸM-PRO" panose="020F0600000000000000" pitchFamily="50" charset="-128"/>
              </a:rPr>
              <a:t>:</a:t>
            </a:r>
            <a:r>
              <a:rPr lang="ja-JP" altLang="en-US" sz="1700" dirty="0">
                <a:solidFill>
                  <a:srgbClr val="000000"/>
                </a:solidFill>
                <a:latin typeface="HG丸ｺﾞｼｯｸM-PRO" panose="020F0600000000000000" pitchFamily="50" charset="-128"/>
                <a:ea typeface="HG丸ｺﾞｼｯｸM-PRO" panose="020F0600000000000000" pitchFamily="50" charset="-128"/>
              </a:rPr>
              <a:t> 読み上げ入力</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を</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する</a:t>
            </a:r>
            <a:endParaRPr lang="ja-JP" altLang="en-US" sz="1700" dirty="0">
              <a:solidFill>
                <a:srgbClr val="000000"/>
              </a:solidFill>
              <a:latin typeface="HG丸ｺﾞｼｯｸM-PRO" panose="020F0600000000000000" pitchFamily="50" charset="-128"/>
              <a:ea typeface="HG丸ｺﾞｼｯｸM-PRO" panose="020F0600000000000000" pitchFamily="50" charset="-128"/>
            </a:endParaRPr>
          </a:p>
        </p:txBody>
      </p:sp>
      <p:cxnSp>
        <p:nvCxnSpPr>
          <p:cNvPr id="217093" name="直線コネクタ 20"/>
          <p:cNvCxnSpPr>
            <a:cxnSpLocks noChangeShapeType="1"/>
          </p:cNvCxnSpPr>
          <p:nvPr/>
        </p:nvCxnSpPr>
        <p:spPr bwMode="auto">
          <a:xfrm>
            <a:off x="3589338" y="6265016"/>
            <a:ext cx="20224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7094" name="テキスト ボックス 4"/>
          <p:cNvSpPr txBox="1">
            <a:spLocks noChangeArrowheads="1"/>
          </p:cNvSpPr>
          <p:nvPr/>
        </p:nvSpPr>
        <p:spPr bwMode="auto">
          <a:xfrm>
            <a:off x="3594100" y="3094038"/>
            <a:ext cx="20224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対処方法</a:t>
            </a:r>
            <a:endParaRPr lang="en-US" altLang="ja-JP" sz="17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en-US" altLang="ja-JP" sz="1700" dirty="0">
                <a:solidFill>
                  <a:srgbClr val="000000"/>
                </a:solidFill>
                <a:latin typeface="HG丸ｺﾞｼｯｸM-PRO" panose="020F0600000000000000" pitchFamily="50" charset="-128"/>
                <a:ea typeface="HG丸ｺﾞｼｯｸM-PRO" panose="020F0600000000000000" pitchFamily="50" charset="-128"/>
              </a:rPr>
              <a:t>I</a:t>
            </a:r>
            <a:r>
              <a:rPr lang="ja-JP" altLang="en-US" sz="1700" dirty="0">
                <a:solidFill>
                  <a:srgbClr val="000000"/>
                </a:solidFill>
                <a:latin typeface="HG丸ｺﾞｼｯｸM-PRO" panose="020F0600000000000000" pitchFamily="50" charset="-128"/>
                <a:ea typeface="HG丸ｺﾞｼｯｸM-PRO" panose="020F0600000000000000" pitchFamily="50" charset="-128"/>
              </a:rPr>
              <a:t>：文節単位で</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入力</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しながら</a:t>
            </a:r>
            <a:r>
              <a:rPr lang="ja-JP" altLang="en-US" sz="1700" dirty="0">
                <a:solidFill>
                  <a:srgbClr val="000000"/>
                </a:solidFill>
                <a:latin typeface="HG丸ｺﾞｼｯｸM-PRO" panose="020F0600000000000000" pitchFamily="50" charset="-128"/>
                <a:ea typeface="HG丸ｺﾞｼｯｸM-PRO" panose="020F0600000000000000" pitchFamily="50" charset="-128"/>
              </a:rPr>
              <a:t>確認</a:t>
            </a:r>
            <a:endParaRPr lang="en-US" altLang="ja-JP" sz="17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する</a:t>
            </a:r>
            <a:endParaRPr lang="ja-JP" altLang="en-US" sz="17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17095" name="テキスト ボックス 5"/>
          <p:cNvSpPr txBox="1">
            <a:spLocks noChangeArrowheads="1"/>
          </p:cNvSpPr>
          <p:nvPr/>
        </p:nvSpPr>
        <p:spPr bwMode="auto">
          <a:xfrm>
            <a:off x="6084888" y="3412961"/>
            <a:ext cx="24352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700" dirty="0">
                <a:solidFill>
                  <a:srgbClr val="000000"/>
                </a:solidFill>
                <a:latin typeface="HG丸ｺﾞｼｯｸM-PRO" panose="020F0600000000000000" pitchFamily="50" charset="-128"/>
                <a:ea typeface="HG丸ｺﾞｼｯｸM-PRO" panose="020F0600000000000000" pitchFamily="50" charset="-128"/>
              </a:rPr>
              <a:t>I :</a:t>
            </a:r>
            <a:r>
              <a:rPr lang="ja-JP" altLang="en-US" sz="1700" dirty="0">
                <a:solidFill>
                  <a:srgbClr val="000000"/>
                </a:solidFill>
                <a:latin typeface="HG丸ｺﾞｼｯｸM-PRO" panose="020F0600000000000000" pitchFamily="50" charset="-128"/>
                <a:ea typeface="HG丸ｺﾞｼｯｸM-PRO" panose="020F0600000000000000" pitchFamily="50" charset="-128"/>
              </a:rPr>
              <a:t>ミスは減るが、</a:t>
            </a:r>
            <a:endParaRPr lang="en-US" altLang="ja-JP" sz="17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なく</a:t>
            </a:r>
            <a:r>
              <a:rPr lang="ja-JP" altLang="en-US" sz="1700" dirty="0">
                <a:solidFill>
                  <a:srgbClr val="000000"/>
                </a:solidFill>
                <a:latin typeface="HG丸ｺﾞｼｯｸM-PRO" panose="020F0600000000000000" pitchFamily="50" charset="-128"/>
                <a:ea typeface="HG丸ｺﾞｼｯｸM-PRO" panose="020F0600000000000000" pitchFamily="50" charset="-128"/>
              </a:rPr>
              <a:t>ならないかも</a:t>
            </a:r>
          </a:p>
        </p:txBody>
      </p:sp>
      <p:cxnSp>
        <p:nvCxnSpPr>
          <p:cNvPr id="217097" name="直線コネクタ 14"/>
          <p:cNvCxnSpPr>
            <a:cxnSpLocks noChangeShapeType="1"/>
          </p:cNvCxnSpPr>
          <p:nvPr/>
        </p:nvCxnSpPr>
        <p:spPr bwMode="auto">
          <a:xfrm>
            <a:off x="3697288" y="4254500"/>
            <a:ext cx="20224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7098" name="直線コネクタ 16"/>
          <p:cNvCxnSpPr>
            <a:cxnSpLocks noChangeShapeType="1"/>
          </p:cNvCxnSpPr>
          <p:nvPr/>
        </p:nvCxnSpPr>
        <p:spPr bwMode="auto">
          <a:xfrm>
            <a:off x="5951538" y="4217988"/>
            <a:ext cx="20224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7099" name="直線コネクタ 17"/>
          <p:cNvCxnSpPr>
            <a:cxnSpLocks noChangeShapeType="1"/>
          </p:cNvCxnSpPr>
          <p:nvPr/>
        </p:nvCxnSpPr>
        <p:spPr bwMode="auto">
          <a:xfrm>
            <a:off x="5948363" y="5240019"/>
            <a:ext cx="20224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7100" name="直線コネクタ 18"/>
          <p:cNvCxnSpPr>
            <a:cxnSpLocks noChangeShapeType="1"/>
          </p:cNvCxnSpPr>
          <p:nvPr/>
        </p:nvCxnSpPr>
        <p:spPr bwMode="auto">
          <a:xfrm>
            <a:off x="3589338" y="5225732"/>
            <a:ext cx="202406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7102" name="テキスト ボックス 4"/>
          <p:cNvSpPr txBox="1">
            <a:spLocks noChangeArrowheads="1"/>
          </p:cNvSpPr>
          <p:nvPr/>
        </p:nvSpPr>
        <p:spPr bwMode="auto">
          <a:xfrm>
            <a:off x="3589338" y="4535488"/>
            <a:ext cx="20383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700" dirty="0">
                <a:solidFill>
                  <a:srgbClr val="000000"/>
                </a:solidFill>
                <a:latin typeface="HG丸ｺﾞｼｯｸM-PRO" panose="020F0600000000000000" pitchFamily="50" charset="-128"/>
                <a:ea typeface="HG丸ｺﾞｼｯｸM-PRO" panose="020F0600000000000000" pitchFamily="50" charset="-128"/>
              </a:rPr>
              <a:t>II</a:t>
            </a:r>
            <a:r>
              <a:rPr lang="ja-JP" altLang="en-US" sz="1700" dirty="0">
                <a:solidFill>
                  <a:srgbClr val="000000"/>
                </a:solidFill>
                <a:latin typeface="HG丸ｺﾞｼｯｸM-PRO" panose="020F0600000000000000" pitchFamily="50" charset="-128"/>
                <a:ea typeface="HG丸ｺﾞｼｯｸM-PRO" panose="020F0600000000000000" pitchFamily="50" charset="-128"/>
              </a:rPr>
              <a:t>：疲れを</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感じたら</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休憩</a:t>
            </a:r>
            <a:r>
              <a:rPr lang="ja-JP" altLang="en-US" sz="1700" dirty="0">
                <a:solidFill>
                  <a:srgbClr val="000000"/>
                </a:solidFill>
                <a:latin typeface="HG丸ｺﾞｼｯｸM-PRO" panose="020F0600000000000000" pitchFamily="50" charset="-128"/>
                <a:ea typeface="HG丸ｺﾞｼｯｸM-PRO" panose="020F0600000000000000" pitchFamily="50" charset="-128"/>
              </a:rPr>
              <a:t>をとる　</a:t>
            </a:r>
          </a:p>
        </p:txBody>
      </p:sp>
      <p:sp>
        <p:nvSpPr>
          <p:cNvPr id="217103" name="テキスト ボックス 5"/>
          <p:cNvSpPr txBox="1">
            <a:spLocks noChangeArrowheads="1"/>
          </p:cNvSpPr>
          <p:nvPr/>
        </p:nvSpPr>
        <p:spPr bwMode="auto">
          <a:xfrm>
            <a:off x="6084888" y="4535488"/>
            <a:ext cx="20224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700" dirty="0">
                <a:solidFill>
                  <a:srgbClr val="000000"/>
                </a:solidFill>
                <a:latin typeface="HG丸ｺﾞｼｯｸM-PRO" panose="020F0600000000000000" pitchFamily="50" charset="-128"/>
                <a:ea typeface="HG丸ｺﾞｼｯｸM-PRO" panose="020F0600000000000000" pitchFamily="50" charset="-128"/>
              </a:rPr>
              <a:t>II :</a:t>
            </a:r>
            <a:r>
              <a:rPr lang="ja-JP" altLang="en-US" sz="1700" dirty="0">
                <a:solidFill>
                  <a:srgbClr val="000000"/>
                </a:solidFill>
                <a:latin typeface="HG丸ｺﾞｼｯｸM-PRO" panose="020F0600000000000000" pitchFamily="50" charset="-128"/>
                <a:ea typeface="HG丸ｺﾞｼｯｸM-PRO" panose="020F0600000000000000" pitchFamily="50" charset="-128"/>
              </a:rPr>
              <a:t>ミスをしにくくなる</a:t>
            </a:r>
          </a:p>
        </p:txBody>
      </p:sp>
      <p:sp>
        <p:nvSpPr>
          <p:cNvPr id="217104" name="テキスト ボックス 5"/>
          <p:cNvSpPr txBox="1">
            <a:spLocks noChangeArrowheads="1"/>
          </p:cNvSpPr>
          <p:nvPr/>
        </p:nvSpPr>
        <p:spPr bwMode="auto">
          <a:xfrm>
            <a:off x="6105525" y="5591715"/>
            <a:ext cx="20208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700" dirty="0">
                <a:solidFill>
                  <a:srgbClr val="000000"/>
                </a:solidFill>
                <a:latin typeface="HG丸ｺﾞｼｯｸM-PRO" panose="020F0600000000000000" pitchFamily="50" charset="-128"/>
                <a:ea typeface="HG丸ｺﾞｼｯｸM-PRO" panose="020F0600000000000000" pitchFamily="50" charset="-128"/>
              </a:rPr>
              <a:t>III :</a:t>
            </a:r>
            <a:r>
              <a:rPr lang="ja-JP" altLang="en-US" sz="1700" dirty="0">
                <a:solidFill>
                  <a:srgbClr val="000000"/>
                </a:solidFill>
                <a:latin typeface="HG丸ｺﾞｼｯｸM-PRO" panose="020F0600000000000000" pitchFamily="50" charset="-128"/>
                <a:ea typeface="HG丸ｺﾞｼｯｸM-PRO" panose="020F0600000000000000" pitchFamily="50" charset="-128"/>
              </a:rPr>
              <a:t>ミスは減る</a:t>
            </a:r>
          </a:p>
        </p:txBody>
      </p:sp>
      <p:sp>
        <p:nvSpPr>
          <p:cNvPr id="28" name="右矢印 27"/>
          <p:cNvSpPr/>
          <p:nvPr/>
        </p:nvSpPr>
        <p:spPr bwMode="auto">
          <a:xfrm rot="2949811">
            <a:off x="2918621" y="3031058"/>
            <a:ext cx="503238" cy="412750"/>
          </a:xfrm>
          <a:prstGeom prst="rightArrow">
            <a:avLst/>
          </a:prstGeom>
          <a:solidFill>
            <a:srgbClr val="0070C0"/>
          </a:solidFill>
          <a:ln w="9525" cap="flat" cmpd="sng" algn="ctr">
            <a:solidFill>
              <a:schemeClr val="tx1">
                <a:lumMod val="50000"/>
                <a:lumOff val="50000"/>
              </a:schemeClr>
            </a:solidFill>
            <a:prstDash val="solid"/>
            <a:round/>
            <a:headEnd type="none" w="med" len="med"/>
            <a:tailEnd type="none" w="med" len="med"/>
          </a:ln>
          <a:effectLst/>
        </p:spPr>
        <p:txBody>
          <a:bodyPr/>
          <a:lstStyle/>
          <a:p>
            <a:pPr eaLnBrk="1" hangingPunct="1">
              <a:defRPr/>
            </a:pPr>
            <a:endParaRPr lang="ja-JP" altLang="en-US">
              <a:solidFill>
                <a:srgbClr val="000000"/>
              </a:solidFill>
              <a:latin typeface="Arial" charset="0"/>
              <a:ea typeface="ＭＳ Ｐゴシック" charset="-128"/>
            </a:endParaRPr>
          </a:p>
        </p:txBody>
      </p:sp>
      <p:sp>
        <p:nvSpPr>
          <p:cNvPr id="217106" name="テキスト ボックス 4"/>
          <p:cNvSpPr txBox="1">
            <a:spLocks noChangeArrowheads="1"/>
          </p:cNvSpPr>
          <p:nvPr/>
        </p:nvSpPr>
        <p:spPr bwMode="auto">
          <a:xfrm>
            <a:off x="6147151" y="3051175"/>
            <a:ext cx="202247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予想される結果</a:t>
            </a:r>
          </a:p>
        </p:txBody>
      </p:sp>
      <p:sp>
        <p:nvSpPr>
          <p:cNvPr id="217107" name="テキスト ボックス 4"/>
          <p:cNvSpPr txBox="1">
            <a:spLocks noChangeArrowheads="1"/>
          </p:cNvSpPr>
          <p:nvPr/>
        </p:nvSpPr>
        <p:spPr bwMode="auto">
          <a:xfrm>
            <a:off x="8273257" y="3494126"/>
            <a:ext cx="493712"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a:t>
            </a:r>
          </a:p>
        </p:txBody>
      </p:sp>
      <p:sp>
        <p:nvSpPr>
          <p:cNvPr id="217108" name="テキスト ボックス 4"/>
          <p:cNvSpPr txBox="1">
            <a:spLocks noChangeArrowheads="1"/>
          </p:cNvSpPr>
          <p:nvPr/>
        </p:nvSpPr>
        <p:spPr bwMode="auto">
          <a:xfrm>
            <a:off x="8275984" y="4582961"/>
            <a:ext cx="49371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rgbClr val="000000"/>
                </a:solidFill>
                <a:latin typeface="HG丸ｺﾞｼｯｸM-PRO" panose="020F0600000000000000" pitchFamily="50" charset="-128"/>
                <a:ea typeface="HG丸ｺﾞｼｯｸM-PRO" panose="020F0600000000000000" pitchFamily="50" charset="-128"/>
              </a:rPr>
              <a:t>○</a:t>
            </a:r>
          </a:p>
        </p:txBody>
      </p:sp>
      <p:sp>
        <p:nvSpPr>
          <p:cNvPr id="217109" name="正方形/長方形 1"/>
          <p:cNvSpPr>
            <a:spLocks noChangeArrowheads="1"/>
          </p:cNvSpPr>
          <p:nvPr/>
        </p:nvSpPr>
        <p:spPr bwMode="auto">
          <a:xfrm>
            <a:off x="2717467" y="1957542"/>
            <a:ext cx="1755775" cy="74960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文書入力でミスが続いた</a:t>
            </a:r>
            <a:r>
              <a:rPr lang="en-US" altLang="ja-JP" sz="1800" dirty="0">
                <a:solidFill>
                  <a:srgbClr val="000000"/>
                </a:solidFill>
                <a:latin typeface="HG丸ｺﾞｼｯｸM-PRO" panose="020F0600000000000000" pitchFamily="50" charset="-128"/>
                <a:ea typeface="HG丸ｺﾞｼｯｸM-PRO" panose="020F0600000000000000" pitchFamily="50" charset="-128"/>
              </a:rPr>
              <a:t>	</a:t>
            </a:r>
            <a:endParaRPr lang="ja-JP" altLang="en-US" sz="18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17110" name="正方形/長方形 32"/>
          <p:cNvSpPr>
            <a:spLocks noChangeArrowheads="1"/>
          </p:cNvSpPr>
          <p:nvPr/>
        </p:nvSpPr>
        <p:spPr bwMode="auto">
          <a:xfrm>
            <a:off x="256522" y="2014156"/>
            <a:ext cx="2167592" cy="1729505"/>
          </a:xfrm>
          <a:prstGeom prst="rect">
            <a:avLst/>
          </a:prstGeom>
          <a:noFill/>
          <a:ln w="9525" algn="ctr">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・「この程度</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の</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　入力</a:t>
            </a:r>
            <a:r>
              <a:rPr lang="ja-JP" altLang="en-US" sz="1700" dirty="0">
                <a:solidFill>
                  <a:srgbClr val="000000"/>
                </a:solidFill>
                <a:latin typeface="HG丸ｺﾞｼｯｸM-PRO" panose="020F0600000000000000" pitchFamily="50" charset="-128"/>
                <a:ea typeface="HG丸ｺﾞｼｯｸM-PRO" panose="020F0600000000000000" pitchFamily="50" charset="-128"/>
              </a:rPr>
              <a:t>は</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問題なく</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できていた」</a:t>
            </a:r>
            <a:endParaRPr lang="en-US" altLang="ja-JP" sz="17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・以前よりも</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疲れ</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　</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やすい</a:t>
            </a:r>
            <a:endParaRPr lang="en-US" altLang="ja-JP" sz="1700"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・注意力が低下</a:t>
            </a:r>
          </a:p>
        </p:txBody>
      </p:sp>
      <p:sp>
        <p:nvSpPr>
          <p:cNvPr id="217111" name="正方形/長方形 34"/>
          <p:cNvSpPr>
            <a:spLocks noChangeArrowheads="1"/>
          </p:cNvSpPr>
          <p:nvPr/>
        </p:nvSpPr>
        <p:spPr bwMode="auto">
          <a:xfrm>
            <a:off x="4864528" y="1911341"/>
            <a:ext cx="1755775" cy="748777"/>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目視で確認</a:t>
            </a: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を</a:t>
            </a:r>
            <a:endParaRPr lang="en-US" altLang="ja-JP" sz="1700" dirty="0" smtClean="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700" dirty="0" smtClean="0">
                <a:solidFill>
                  <a:srgbClr val="000000"/>
                </a:solidFill>
                <a:latin typeface="HG丸ｺﾞｼｯｸM-PRO" panose="020F0600000000000000" pitchFamily="50" charset="-128"/>
                <a:ea typeface="HG丸ｺﾞｼｯｸM-PRO" panose="020F0600000000000000" pitchFamily="50" charset="-128"/>
              </a:rPr>
              <a:t>した</a:t>
            </a:r>
            <a:endParaRPr lang="ja-JP" altLang="en-US" sz="17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217112" name="正方形/長方形 35"/>
          <p:cNvSpPr>
            <a:spLocks noChangeArrowheads="1"/>
          </p:cNvSpPr>
          <p:nvPr/>
        </p:nvSpPr>
        <p:spPr bwMode="auto">
          <a:xfrm>
            <a:off x="6959600" y="1918107"/>
            <a:ext cx="1755775" cy="748776"/>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dirty="0">
                <a:solidFill>
                  <a:srgbClr val="000000"/>
                </a:solidFill>
                <a:latin typeface="HG丸ｺﾞｼｯｸM-PRO" panose="020F0600000000000000" pitchFamily="50" charset="-128"/>
                <a:ea typeface="HG丸ｺﾞｼｯｸM-PRO" panose="020F0600000000000000" pitchFamily="50" charset="-128"/>
              </a:rPr>
              <a:t>ミスが減らず、疲れた</a:t>
            </a:r>
          </a:p>
        </p:txBody>
      </p:sp>
      <p:cxnSp>
        <p:nvCxnSpPr>
          <p:cNvPr id="217113" name="直線矢印コネクタ 24"/>
          <p:cNvCxnSpPr>
            <a:cxnSpLocks noChangeShapeType="1"/>
          </p:cNvCxnSpPr>
          <p:nvPr/>
        </p:nvCxnSpPr>
        <p:spPr bwMode="auto">
          <a:xfrm>
            <a:off x="2424114" y="2170879"/>
            <a:ext cx="263749"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7116" name="正方形/長方形 3"/>
          <p:cNvSpPr>
            <a:spLocks noChangeArrowheads="1"/>
          </p:cNvSpPr>
          <p:nvPr/>
        </p:nvSpPr>
        <p:spPr bwMode="auto">
          <a:xfrm>
            <a:off x="328614" y="1352058"/>
            <a:ext cx="1857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間接的な原因・状況</a:t>
            </a:r>
          </a:p>
        </p:txBody>
      </p:sp>
      <p:sp>
        <p:nvSpPr>
          <p:cNvPr id="217117" name="正方形/長方形 40"/>
          <p:cNvSpPr>
            <a:spLocks noChangeArrowheads="1"/>
          </p:cNvSpPr>
          <p:nvPr/>
        </p:nvSpPr>
        <p:spPr bwMode="auto">
          <a:xfrm>
            <a:off x="2596212" y="1508534"/>
            <a:ext cx="1809750" cy="4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直接のきっかけ</a:t>
            </a:r>
          </a:p>
        </p:txBody>
      </p:sp>
      <p:sp>
        <p:nvSpPr>
          <p:cNvPr id="217118" name="正方形/長方形 41"/>
          <p:cNvSpPr>
            <a:spLocks noChangeArrowheads="1"/>
          </p:cNvSpPr>
          <p:nvPr/>
        </p:nvSpPr>
        <p:spPr bwMode="auto">
          <a:xfrm>
            <a:off x="5021263" y="1470277"/>
            <a:ext cx="1397000" cy="41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行動や気分</a:t>
            </a:r>
          </a:p>
        </p:txBody>
      </p:sp>
      <p:sp>
        <p:nvSpPr>
          <p:cNvPr id="217119" name="正方形/長方形 42"/>
          <p:cNvSpPr>
            <a:spLocks noChangeArrowheads="1"/>
          </p:cNvSpPr>
          <p:nvPr/>
        </p:nvSpPr>
        <p:spPr bwMode="auto">
          <a:xfrm>
            <a:off x="7469893" y="1481304"/>
            <a:ext cx="706405" cy="42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rgbClr val="000000"/>
                </a:solidFill>
                <a:latin typeface="HG丸ｺﾞｼｯｸM-PRO" panose="020F0600000000000000" pitchFamily="50" charset="-128"/>
                <a:ea typeface="HG丸ｺﾞｼｯｸM-PRO" panose="020F0600000000000000" pitchFamily="50" charset="-128"/>
              </a:rPr>
              <a:t>結果</a:t>
            </a:r>
          </a:p>
        </p:txBody>
      </p:sp>
      <p:sp>
        <p:nvSpPr>
          <p:cNvPr id="217120" name="テキスト ボックス 4"/>
          <p:cNvSpPr txBox="1">
            <a:spLocks noChangeArrowheads="1"/>
          </p:cNvSpPr>
          <p:nvPr/>
        </p:nvSpPr>
        <p:spPr bwMode="auto">
          <a:xfrm>
            <a:off x="8277254" y="5607601"/>
            <a:ext cx="49371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latin typeface="HG丸ｺﾞｼｯｸM-PRO" panose="020F0600000000000000" pitchFamily="50" charset="-128"/>
              <a:ea typeface="HG丸ｺﾞｼｯｸM-PRO" panose="020F0600000000000000" pitchFamily="50" charset="-128"/>
            </a:endParaRPr>
          </a:p>
        </p:txBody>
      </p:sp>
      <p:sp>
        <p:nvSpPr>
          <p:cNvPr id="35" name="正方形/長方形 34"/>
          <p:cNvSpPr/>
          <p:nvPr/>
        </p:nvSpPr>
        <p:spPr>
          <a:xfrm>
            <a:off x="0" y="-1"/>
            <a:ext cx="9144000" cy="54714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latin typeface="メイリオ" panose="020B0604030504040204" pitchFamily="50" charset="-128"/>
                <a:ea typeface="メイリオ" panose="020B0604030504040204" pitchFamily="50" charset="-128"/>
              </a:rPr>
              <a:t>ストレス・疲労への対応を</a:t>
            </a:r>
            <a:r>
              <a:rPr lang="ja-JP" altLang="en-US" sz="3200" b="1" dirty="0" smtClean="0">
                <a:solidFill>
                  <a:schemeClr val="bg1"/>
                </a:solidFill>
                <a:latin typeface="メイリオ" panose="020B0604030504040204" pitchFamily="50" charset="-128"/>
                <a:ea typeface="メイリオ" panose="020B0604030504040204" pitchFamily="50" charset="-128"/>
              </a:rPr>
              <a:t>行う３</a:t>
            </a:r>
            <a:endParaRPr kumimoji="1"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37" name="AutoShape 6"/>
          <p:cNvSpPr>
            <a:spLocks noChangeArrowheads="1"/>
          </p:cNvSpPr>
          <p:nvPr/>
        </p:nvSpPr>
        <p:spPr bwMode="auto">
          <a:xfrm>
            <a:off x="0" y="574847"/>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シートＫ（対処方法の検討）より抜粋</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cxnSp>
        <p:nvCxnSpPr>
          <p:cNvPr id="42" name="直線矢印コネクタ 24"/>
          <p:cNvCxnSpPr>
            <a:cxnSpLocks noChangeShapeType="1"/>
          </p:cNvCxnSpPr>
          <p:nvPr/>
        </p:nvCxnSpPr>
        <p:spPr bwMode="auto">
          <a:xfrm>
            <a:off x="4568505" y="2160121"/>
            <a:ext cx="263749"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3" name="直線矢印コネクタ 24"/>
          <p:cNvCxnSpPr>
            <a:cxnSpLocks noChangeShapeType="1"/>
          </p:cNvCxnSpPr>
          <p:nvPr/>
        </p:nvCxnSpPr>
        <p:spPr bwMode="auto">
          <a:xfrm>
            <a:off x="6695851" y="2137488"/>
            <a:ext cx="263749"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4" name="右矢印 43"/>
          <p:cNvSpPr/>
          <p:nvPr/>
        </p:nvSpPr>
        <p:spPr bwMode="auto">
          <a:xfrm>
            <a:off x="5627688" y="4592486"/>
            <a:ext cx="353473" cy="360363"/>
          </a:xfrm>
          <a:prstGeom prst="rightArrow">
            <a:avLst/>
          </a:prstGeom>
          <a:solidFill>
            <a:srgbClr val="0070C0"/>
          </a:solidFill>
          <a:ln w="9525" cap="flat" cmpd="sng" algn="ctr">
            <a:solidFill>
              <a:schemeClr val="tx1">
                <a:lumMod val="50000"/>
                <a:lumOff val="50000"/>
              </a:schemeClr>
            </a:solidFill>
            <a:prstDash val="solid"/>
            <a:round/>
            <a:headEnd type="none" w="med" len="med"/>
            <a:tailEnd type="none" w="med" len="med"/>
          </a:ln>
          <a:effectLst/>
        </p:spPr>
        <p:txBody>
          <a:bodyPr/>
          <a:lstStyle/>
          <a:p>
            <a:pPr eaLnBrk="1" hangingPunct="1">
              <a:defRPr/>
            </a:pPr>
            <a:endParaRPr lang="ja-JP" altLang="en-US">
              <a:solidFill>
                <a:srgbClr val="000000"/>
              </a:solidFill>
              <a:latin typeface="Arial" charset="0"/>
              <a:ea typeface="ＭＳ Ｐゴシック" charset="-128"/>
            </a:endParaRPr>
          </a:p>
        </p:txBody>
      </p:sp>
      <p:sp>
        <p:nvSpPr>
          <p:cNvPr id="45" name="右矢印 44"/>
          <p:cNvSpPr/>
          <p:nvPr/>
        </p:nvSpPr>
        <p:spPr bwMode="auto">
          <a:xfrm>
            <a:off x="5690626" y="3429386"/>
            <a:ext cx="353473" cy="360363"/>
          </a:xfrm>
          <a:prstGeom prst="rightArrow">
            <a:avLst/>
          </a:prstGeom>
          <a:solidFill>
            <a:srgbClr val="0070C0"/>
          </a:solidFill>
          <a:ln w="9525" cap="flat" cmpd="sng" algn="ctr">
            <a:solidFill>
              <a:schemeClr val="tx1">
                <a:lumMod val="50000"/>
                <a:lumOff val="50000"/>
              </a:schemeClr>
            </a:solidFill>
            <a:prstDash val="solid"/>
            <a:round/>
            <a:headEnd type="none" w="med" len="med"/>
            <a:tailEnd type="none" w="med" len="med"/>
          </a:ln>
          <a:effectLst/>
        </p:spPr>
        <p:txBody>
          <a:bodyPr/>
          <a:lstStyle/>
          <a:p>
            <a:pPr eaLnBrk="1" hangingPunct="1">
              <a:defRPr/>
            </a:pPr>
            <a:endParaRPr lang="ja-JP" altLang="en-US">
              <a:solidFill>
                <a:srgbClr val="000000"/>
              </a:solidFill>
              <a:latin typeface="Arial" charset="0"/>
              <a:ea typeface="ＭＳ Ｐゴシック" charset="-128"/>
            </a:endParaRPr>
          </a:p>
        </p:txBody>
      </p:sp>
      <p:sp>
        <p:nvSpPr>
          <p:cNvPr id="38" name="角丸四角形 3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104724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a:spLocks noChangeArrowheads="1"/>
          </p:cNvSpPr>
          <p:nvPr/>
        </p:nvSpPr>
        <p:spPr bwMode="auto">
          <a:xfrm>
            <a:off x="89834" y="1315840"/>
            <a:ext cx="8785225" cy="5377060"/>
          </a:xfrm>
          <a:prstGeom prst="roundRect">
            <a:avLst>
              <a:gd name="adj" fmla="val 4065"/>
            </a:avLst>
          </a:prstGeom>
          <a:solidFill>
            <a:srgbClr val="F6E5C4"/>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endParaRPr lang="en-US" altLang="ja-JP" sz="2800" dirty="0">
              <a:solidFill>
                <a:srgbClr val="000000"/>
              </a:solidFill>
              <a:latin typeface="ＭＳ Ｐゴシック" panose="020B0600070205080204" pitchFamily="50" charset="-128"/>
            </a:endParaRPr>
          </a:p>
        </p:txBody>
      </p:sp>
      <p:sp>
        <p:nvSpPr>
          <p:cNvPr id="212996" name="角丸四角形 28"/>
          <p:cNvSpPr>
            <a:spLocks noChangeArrowheads="1"/>
          </p:cNvSpPr>
          <p:nvPr/>
        </p:nvSpPr>
        <p:spPr bwMode="auto">
          <a:xfrm>
            <a:off x="1602597" y="3956553"/>
            <a:ext cx="2854849" cy="1184275"/>
          </a:xfrm>
          <a:prstGeom prst="roundRect">
            <a:avLst>
              <a:gd name="adj" fmla="val 16667"/>
            </a:avLst>
          </a:prstGeom>
          <a:solidFill>
            <a:schemeClr val="bg1"/>
          </a:solidFill>
          <a:ln w="28575" cmpd="dbl" algn="ctr">
            <a:solidFill>
              <a:srgbClr val="3333CC"/>
            </a:solidFill>
            <a:round/>
            <a:headEnd/>
            <a:tailEnd/>
          </a:ln>
          <a:effectLst>
            <a:outerShdw dist="38100" sx="200000" sy="200000" algn="t" rotWithShape="0">
              <a:srgbClr val="000000">
                <a:alpha val="0"/>
              </a:srgbClr>
            </a:outerShdw>
          </a:effectLs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振り返</a:t>
            </a:r>
            <a:r>
              <a:rPr lang="ja-JP" altLang="en-US" sz="2400" dirty="0" smtClean="0">
                <a:solidFill>
                  <a:srgbClr val="000000"/>
                </a:solidFill>
              </a:rPr>
              <a:t>り</a:t>
            </a:r>
            <a:endParaRPr lang="ja-JP" altLang="en-US" sz="2400" dirty="0">
              <a:solidFill>
                <a:srgbClr val="000000"/>
              </a:solidFill>
            </a:endParaRPr>
          </a:p>
        </p:txBody>
      </p:sp>
      <p:sp>
        <p:nvSpPr>
          <p:cNvPr id="212999" name="角丸四角形 29"/>
          <p:cNvSpPr>
            <a:spLocks noChangeArrowheads="1"/>
          </p:cNvSpPr>
          <p:nvPr/>
        </p:nvSpPr>
        <p:spPr bwMode="auto">
          <a:xfrm>
            <a:off x="1613355" y="1939368"/>
            <a:ext cx="2822575" cy="1166813"/>
          </a:xfrm>
          <a:prstGeom prst="roundRect">
            <a:avLst>
              <a:gd name="adj" fmla="val 16667"/>
            </a:avLst>
          </a:prstGeom>
          <a:solidFill>
            <a:schemeClr val="bg1"/>
          </a:solidFill>
          <a:ln w="28575" cmpd="dbl" algn="ctr">
            <a:solidFill>
              <a:srgbClr val="3333CC"/>
            </a:solidFill>
            <a:round/>
            <a:headEnd/>
            <a:tailEnd/>
          </a:ln>
          <a:effectLst>
            <a:outerShdw dist="38100" sx="200000" sy="200000" algn="t" rotWithShape="0">
              <a:srgbClr val="000000">
                <a:alpha val="0"/>
              </a:srgbClr>
            </a:outerShdw>
          </a:effectLst>
          <a:extLst/>
        </p:spPr>
        <p:txBody>
          <a:bodyPr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dirty="0">
                <a:solidFill>
                  <a:srgbClr val="000000"/>
                </a:solidFill>
                <a:latin typeface="Trebuchet MS" panose="020B0603020202020204" pitchFamily="34" charset="0"/>
              </a:rPr>
              <a:t>MWS</a:t>
            </a:r>
            <a:r>
              <a:rPr lang="ja-JP" altLang="en-US" sz="2800" dirty="0">
                <a:solidFill>
                  <a:srgbClr val="000000"/>
                </a:solidFill>
              </a:rPr>
              <a:t>の</a:t>
            </a:r>
            <a:r>
              <a:rPr lang="ja-JP" altLang="en-US" sz="2800" dirty="0" smtClean="0">
                <a:solidFill>
                  <a:srgbClr val="000000"/>
                </a:solidFill>
              </a:rPr>
              <a:t>実施</a:t>
            </a:r>
            <a:endParaRPr lang="ja-JP" altLang="en-US" sz="2800" dirty="0">
              <a:solidFill>
                <a:srgbClr val="000000"/>
              </a:solidFill>
            </a:endParaRPr>
          </a:p>
        </p:txBody>
      </p:sp>
      <p:sp>
        <p:nvSpPr>
          <p:cNvPr id="213000" name="下矢印 9"/>
          <p:cNvSpPr>
            <a:spLocks noChangeArrowheads="1"/>
          </p:cNvSpPr>
          <p:nvPr/>
        </p:nvSpPr>
        <p:spPr bwMode="auto">
          <a:xfrm>
            <a:off x="2625010" y="3366165"/>
            <a:ext cx="523875" cy="377825"/>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3003" name="下矢印 9"/>
          <p:cNvSpPr>
            <a:spLocks noChangeArrowheads="1"/>
          </p:cNvSpPr>
          <p:nvPr/>
        </p:nvSpPr>
        <p:spPr bwMode="auto">
          <a:xfrm>
            <a:off x="2603494" y="5368495"/>
            <a:ext cx="523875" cy="376237"/>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213004" name="下矢印 9"/>
          <p:cNvSpPr>
            <a:spLocks noChangeArrowheads="1"/>
          </p:cNvSpPr>
          <p:nvPr/>
        </p:nvSpPr>
        <p:spPr bwMode="auto">
          <a:xfrm>
            <a:off x="2604680" y="1475575"/>
            <a:ext cx="523875" cy="376237"/>
          </a:xfrm>
          <a:prstGeom prst="downArrow">
            <a:avLst>
              <a:gd name="adj1" fmla="val 50000"/>
              <a:gd name="adj2" fmla="val 50111"/>
            </a:avLst>
          </a:prstGeom>
          <a:solidFill>
            <a:srgbClr val="FFFFCC"/>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4" name="正方形/長方形 13"/>
          <p:cNvSpPr/>
          <p:nvPr/>
        </p:nvSpPr>
        <p:spPr>
          <a:xfrm>
            <a:off x="0" y="13297"/>
            <a:ext cx="9144000" cy="628053"/>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 </a:t>
            </a:r>
            <a:r>
              <a:rPr lang="en-US" altLang="ja-JP" sz="3200" b="1" dirty="0" smtClean="0">
                <a:latin typeface="メイリオ" panose="020B0604030504040204" pitchFamily="50" charset="-128"/>
                <a:ea typeface="メイリオ" panose="020B0604030504040204" pitchFamily="50" charset="-128"/>
              </a:rPr>
              <a:t>3</a:t>
            </a:r>
            <a:endParaRPr kumimoji="1" lang="ja-JP" altLang="en-US" sz="3200" b="1" dirty="0">
              <a:latin typeface="メイリオ" panose="020B0604030504040204" pitchFamily="50" charset="-128"/>
              <a:ea typeface="メイリオ" panose="020B0604030504040204" pitchFamily="50" charset="-128"/>
            </a:endParaRPr>
          </a:p>
        </p:txBody>
      </p:sp>
      <p:sp>
        <p:nvSpPr>
          <p:cNvPr id="16" name="AutoShape 6"/>
          <p:cNvSpPr>
            <a:spLocks noChangeArrowheads="1"/>
          </p:cNvSpPr>
          <p:nvPr/>
        </p:nvSpPr>
        <p:spPr bwMode="auto">
          <a:xfrm>
            <a:off x="-55458" y="852429"/>
            <a:ext cx="5929772" cy="503238"/>
          </a:xfrm>
          <a:prstGeom prst="roundRect">
            <a:avLst>
              <a:gd name="adj" fmla="val 0"/>
            </a:avLst>
          </a:prstGeom>
          <a:noFill/>
          <a:ln w="19050">
            <a:noFill/>
            <a:round/>
            <a:headEnd/>
            <a:tailEnd/>
          </a:ln>
          <a:effectLst/>
        </p:spPr>
        <p:txBody>
          <a:bodyPr wrap="none" anchor="ctr"/>
          <a:lstStyle/>
          <a:p>
            <a:pPr>
              <a:defRPr/>
            </a:pP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参考事例</a:t>
            </a:r>
            <a:r>
              <a:rPr lang="en-US" altLang="ja-JP" sz="2800" b="1" dirty="0" smtClean="0">
                <a:latin typeface="メイリオ" panose="020B0604030504040204" pitchFamily="50" charset="-128"/>
                <a:ea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rPr>
              <a:t>経過③</a:t>
            </a:r>
            <a:r>
              <a:rPr lang="ja-JP" altLang="en-US" sz="2800" dirty="0">
                <a:latin typeface="HGP創英角ｺﾞｼｯｸUB" pitchFamily="50" charset="-128"/>
                <a:ea typeface="HGP創英角ｺﾞｼｯｸUB" pitchFamily="50" charset="-128"/>
              </a:rPr>
              <a:t>　</a:t>
            </a:r>
            <a:endParaRPr lang="ja-JP" altLang="en-US" sz="2800" b="1" dirty="0">
              <a:effectLst>
                <a:outerShdw blurRad="38100" dist="38100" dir="2700000" algn="tl">
                  <a:srgbClr val="000000"/>
                </a:outerShdw>
              </a:effectLst>
              <a:latin typeface="ＭＳ Ｐゴシック" pitchFamily="50" charset="-128"/>
              <a:ea typeface="ＭＳ Ｐゴシック" charset="-128"/>
            </a:endParaRPr>
          </a:p>
        </p:txBody>
      </p:sp>
      <p:sp>
        <p:nvSpPr>
          <p:cNvPr id="17" name="角丸四角形 16"/>
          <p:cNvSpPr/>
          <p:nvPr/>
        </p:nvSpPr>
        <p:spPr bwMode="auto">
          <a:xfrm>
            <a:off x="193573" y="2015735"/>
            <a:ext cx="1197370" cy="3204355"/>
          </a:xfrm>
          <a:prstGeom prst="roundRect">
            <a:avLst/>
          </a:prstGeom>
          <a:solidFill>
            <a:srgbClr val="435352"/>
          </a:solidFill>
          <a:ln w="31750" cap="flat" cmpd="dbl" algn="ctr">
            <a:noFill/>
            <a:prstDash val="solid"/>
            <a:round/>
            <a:headEnd type="none" w="med" len="med"/>
            <a:tailEnd type="none" w="med" len="med"/>
          </a:ln>
          <a:effectLst>
            <a:outerShdw blurRad="50800" dist="38100" dir="5400000" algn="t" rotWithShape="0">
              <a:prstClr val="black">
                <a:alpha val="40000"/>
              </a:prstClr>
            </a:outerShdw>
          </a:effectLst>
        </p:spPr>
        <p:txBody>
          <a:bodyPr vert="wordArtVertRtl"/>
          <a:lstStyle/>
          <a:p>
            <a:pPr eaLnBrk="1" fontAlgn="ctr" hangingPunct="1">
              <a:defRPr/>
            </a:pPr>
            <a:r>
              <a:rPr lang="ja-JP" altLang="en-US" sz="2000" b="1" dirty="0">
                <a:solidFill>
                  <a:schemeClr val="bg1"/>
                </a:solidFill>
                <a:latin typeface="ＭＳ Ｐゴシック"/>
                <a:ea typeface="ＭＳ Ｐゴシック" charset="-128"/>
              </a:rPr>
              <a:t>ストレス・疲労の</a:t>
            </a:r>
            <a:endParaRPr lang="en-US" altLang="ja-JP" sz="2000" b="1" dirty="0">
              <a:solidFill>
                <a:schemeClr val="bg1"/>
              </a:solidFill>
              <a:latin typeface="ＭＳ Ｐゴシック"/>
              <a:ea typeface="ＭＳ Ｐゴシック" charset="-128"/>
            </a:endParaRPr>
          </a:p>
          <a:p>
            <a:pPr eaLnBrk="1" fontAlgn="ctr" hangingPunct="1">
              <a:defRPr/>
            </a:pPr>
            <a:r>
              <a:rPr lang="ja-JP" altLang="en-US" sz="2000" b="1" dirty="0">
                <a:solidFill>
                  <a:schemeClr val="bg1"/>
                </a:solidFill>
                <a:latin typeface="ＭＳ Ｐゴシック"/>
                <a:ea typeface="ＭＳ Ｐゴシック" charset="-128"/>
              </a:rPr>
              <a:t>　　　モニタリングと</a:t>
            </a:r>
            <a:endParaRPr lang="en-US" altLang="ja-JP" sz="2000" b="1" dirty="0">
              <a:solidFill>
                <a:schemeClr val="bg1"/>
              </a:solidFill>
              <a:latin typeface="ＭＳ Ｐゴシック"/>
              <a:ea typeface="ＭＳ Ｐゴシック" charset="-128"/>
            </a:endParaRPr>
          </a:p>
          <a:p>
            <a:pPr eaLnBrk="1" fontAlgn="ctr" hangingPunct="1">
              <a:defRPr/>
            </a:pPr>
            <a:r>
              <a:rPr lang="ja-JP" altLang="en-US" sz="2000" b="1" dirty="0">
                <a:solidFill>
                  <a:schemeClr val="bg1"/>
                </a:solidFill>
                <a:latin typeface="ＭＳ Ｐゴシック"/>
                <a:ea typeface="ＭＳ Ｐゴシック" charset="-128"/>
              </a:rPr>
              <a:t>　　　　　対処の実践</a:t>
            </a:r>
          </a:p>
        </p:txBody>
      </p:sp>
      <p:sp>
        <p:nvSpPr>
          <p:cNvPr id="19" name="テキスト ボックス 1"/>
          <p:cNvSpPr txBox="1">
            <a:spLocks noChangeArrowheads="1"/>
          </p:cNvSpPr>
          <p:nvPr/>
        </p:nvSpPr>
        <p:spPr bwMode="auto">
          <a:xfrm>
            <a:off x="4581222" y="1958755"/>
            <a:ext cx="40338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00"/>
                </a:solidFill>
              </a:rPr>
              <a:t>・作業結果整理表を作成</a:t>
            </a:r>
            <a:endParaRPr lang="en-US" altLang="ja-JP" sz="2400" dirty="0">
              <a:solidFill>
                <a:srgbClr val="000000"/>
              </a:solidFill>
            </a:endParaRPr>
          </a:p>
          <a:p>
            <a:pPr>
              <a:spcBef>
                <a:spcPct val="0"/>
              </a:spcBef>
              <a:buFontTx/>
              <a:buNone/>
            </a:pPr>
            <a:r>
              <a:rPr lang="ja-JP" altLang="en-US" sz="2400" dirty="0">
                <a:solidFill>
                  <a:srgbClr val="000000"/>
                </a:solidFill>
              </a:rPr>
              <a:t>（作業結果、実施した対処法、　</a:t>
            </a:r>
            <a:endParaRPr lang="en-US" altLang="ja-JP" sz="2400" dirty="0">
              <a:solidFill>
                <a:srgbClr val="000000"/>
              </a:solidFill>
            </a:endParaRPr>
          </a:p>
          <a:p>
            <a:pPr>
              <a:spcBef>
                <a:spcPct val="0"/>
              </a:spcBef>
              <a:buFontTx/>
              <a:buNone/>
            </a:pPr>
            <a:r>
              <a:rPr lang="ja-JP" altLang="en-US" sz="2400" dirty="0">
                <a:solidFill>
                  <a:srgbClr val="000000"/>
                </a:solidFill>
              </a:rPr>
              <a:t>　今後の対策を記入）</a:t>
            </a:r>
            <a:endParaRPr lang="en-US" altLang="ja-JP" sz="2400" dirty="0">
              <a:solidFill>
                <a:srgbClr val="000000"/>
              </a:solidFill>
            </a:endParaRPr>
          </a:p>
          <a:p>
            <a:pPr>
              <a:spcBef>
                <a:spcPct val="0"/>
              </a:spcBef>
              <a:buFontTx/>
              <a:buNone/>
            </a:pPr>
            <a:endParaRPr lang="ja-JP" altLang="en-US" sz="2400" dirty="0">
              <a:solidFill>
                <a:srgbClr val="000000"/>
              </a:solidFill>
            </a:endParaRPr>
          </a:p>
        </p:txBody>
      </p:sp>
      <p:sp>
        <p:nvSpPr>
          <p:cNvPr id="20" name="雲形吹き出し 18"/>
          <p:cNvSpPr>
            <a:spLocks noChangeArrowheads="1"/>
          </p:cNvSpPr>
          <p:nvPr/>
        </p:nvSpPr>
        <p:spPr bwMode="auto">
          <a:xfrm>
            <a:off x="4761768" y="3956554"/>
            <a:ext cx="3951926" cy="2582360"/>
          </a:xfrm>
          <a:prstGeom prst="cloudCallout">
            <a:avLst>
              <a:gd name="adj1" fmla="val -67129"/>
              <a:gd name="adj2" fmla="val -26558"/>
            </a:avLst>
          </a:prstGeom>
          <a:solidFill>
            <a:schemeClr val="bg1"/>
          </a:solidFill>
          <a:ln w="9525" algn="ctr">
            <a:solidFill>
              <a:schemeClr val="tx1"/>
            </a:solidFill>
            <a:round/>
            <a:headEnd/>
            <a:tailEnd/>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00"/>
                </a:solidFill>
              </a:rPr>
              <a:t>「疲れると目にくる</a:t>
            </a:r>
            <a:r>
              <a:rPr lang="ja-JP" altLang="en-US" sz="2000" dirty="0" smtClean="0">
                <a:solidFill>
                  <a:srgbClr val="000000"/>
                </a:solidFill>
              </a:rPr>
              <a:t>」</a:t>
            </a:r>
            <a:endParaRPr lang="en-US" altLang="ja-JP" sz="2000" dirty="0" smtClean="0">
              <a:solidFill>
                <a:srgbClr val="000000"/>
              </a:solidFill>
            </a:endParaRPr>
          </a:p>
          <a:p>
            <a:pPr eaLnBrk="1" hangingPunct="1">
              <a:spcBef>
                <a:spcPct val="0"/>
              </a:spcBef>
              <a:buFontTx/>
              <a:buNone/>
            </a:pPr>
            <a:r>
              <a:rPr lang="ja-JP" altLang="en-US" sz="2000" dirty="0" smtClean="0">
                <a:solidFill>
                  <a:srgbClr val="000000"/>
                </a:solidFill>
              </a:rPr>
              <a:t>「</a:t>
            </a:r>
            <a:r>
              <a:rPr lang="ja-JP" altLang="en-US" sz="2000" dirty="0">
                <a:solidFill>
                  <a:srgbClr val="000000"/>
                </a:solidFill>
              </a:rPr>
              <a:t>こまめに休憩を取ると違う</a:t>
            </a:r>
            <a:r>
              <a:rPr lang="ja-JP" altLang="en-US" sz="2000" dirty="0" smtClean="0">
                <a:solidFill>
                  <a:srgbClr val="000000"/>
                </a:solidFill>
              </a:rPr>
              <a:t>」</a:t>
            </a:r>
            <a:endParaRPr lang="en-US" altLang="ja-JP" sz="2000" dirty="0" smtClean="0">
              <a:solidFill>
                <a:srgbClr val="000000"/>
              </a:solidFill>
            </a:endParaRPr>
          </a:p>
          <a:p>
            <a:pPr eaLnBrk="1" hangingPunct="1">
              <a:spcBef>
                <a:spcPct val="0"/>
              </a:spcBef>
              <a:buFontTx/>
              <a:buNone/>
            </a:pPr>
            <a:r>
              <a:rPr lang="ja-JP" altLang="en-US" sz="2000" dirty="0" smtClean="0">
                <a:solidFill>
                  <a:srgbClr val="000000"/>
                </a:solidFill>
              </a:rPr>
              <a:t>「</a:t>
            </a:r>
            <a:r>
              <a:rPr lang="ja-JP" altLang="en-US" sz="2000" dirty="0">
                <a:solidFill>
                  <a:srgbClr val="000000"/>
                </a:solidFill>
              </a:rPr>
              <a:t>働いている時は、休憩をとるべきではないと思っていた・・・」</a:t>
            </a:r>
          </a:p>
        </p:txBody>
      </p:sp>
      <p:sp>
        <p:nvSpPr>
          <p:cNvPr id="21" name="テキスト ボックス 1"/>
          <p:cNvSpPr txBox="1">
            <a:spLocks noChangeArrowheads="1"/>
          </p:cNvSpPr>
          <p:nvPr/>
        </p:nvSpPr>
        <p:spPr bwMode="auto">
          <a:xfrm>
            <a:off x="1828322" y="5838811"/>
            <a:ext cx="2496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smtClean="0"/>
              <a:t>（訓練（ＭＷＳ）の継続）</a:t>
            </a:r>
            <a:endParaRPr lang="ja-JP" altLang="en-US" sz="1800" dirty="0"/>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642404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835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29069" y="1822934"/>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行う４</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1475" y="4189938"/>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9810" y="1005287"/>
            <a:ext cx="4572000" cy="830997"/>
          </a:xfrm>
          <a:prstGeom prst="rect">
            <a:avLst/>
          </a:prstGeom>
        </p:spPr>
        <p:txBody>
          <a:bodyPr>
            <a:spAutoFit/>
          </a:bodyPr>
          <a:lstStyle/>
          <a:p>
            <a:r>
              <a:rPr lang="ja-JP" altLang="en-US" sz="2400" dirty="0" smtClean="0">
                <a:latin typeface="メイリオ" panose="020B0604030504040204" pitchFamily="50" charset="-128"/>
                <a:ea typeface="メイリオ" panose="020B0604030504040204" pitchFamily="50" charset="-128"/>
              </a:rPr>
              <a:t>訓練</a:t>
            </a:r>
            <a:r>
              <a:rPr lang="ja-JP" altLang="en-US" sz="2400" dirty="0">
                <a:latin typeface="メイリオ" panose="020B0604030504040204" pitchFamily="50" charset="-128"/>
                <a:ea typeface="メイリオ" panose="020B0604030504040204" pitchFamily="50" charset="-128"/>
              </a:rPr>
              <a:t>等の経験によって変化した認識を継続的に</a:t>
            </a:r>
            <a:r>
              <a:rPr lang="ja-JP" altLang="en-US" sz="2400" dirty="0" smtClean="0">
                <a:latin typeface="メイリオ" panose="020B0604030504040204" pitchFamily="50" charset="-128"/>
                <a:ea typeface="メイリオ" panose="020B0604030504040204" pitchFamily="50" charset="-128"/>
              </a:rPr>
              <a:t>把握する</a:t>
            </a:r>
            <a:endParaRPr lang="ja-JP" altLang="en-US" sz="2400" dirty="0">
              <a:latin typeface="メイリオ" panose="020B0604030504040204" pitchFamily="50" charset="-128"/>
              <a:ea typeface="メイリオ" panose="020B0604030504040204" pitchFamily="50" charset="-128"/>
            </a:endParaRPr>
          </a:p>
        </p:txBody>
      </p:sp>
      <p:grpSp>
        <p:nvGrpSpPr>
          <p:cNvPr id="16" name="グループ化 15"/>
          <p:cNvGrpSpPr/>
          <p:nvPr/>
        </p:nvGrpSpPr>
        <p:grpSpPr>
          <a:xfrm>
            <a:off x="6567535" y="1204931"/>
            <a:ext cx="298268" cy="5195869"/>
            <a:chOff x="6611576" y="1643512"/>
            <a:chExt cx="298268" cy="5195869"/>
          </a:xfrm>
        </p:grpSpPr>
        <p:sp>
          <p:nvSpPr>
            <p:cNvPr id="19" name="円/楕円 18"/>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1" name="円/楕円 20"/>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3" name="円/楕円 22"/>
            <p:cNvSpPr/>
            <p:nvPr/>
          </p:nvSpPr>
          <p:spPr>
            <a:xfrm>
              <a:off x="6621302" y="503600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4" name="円/楕円 23"/>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8" name="テキスト ボックス 7"/>
          <p:cNvSpPr txBox="1"/>
          <p:nvPr/>
        </p:nvSpPr>
        <p:spPr>
          <a:xfrm>
            <a:off x="338225" y="2570674"/>
            <a:ext cx="5959800" cy="1200329"/>
          </a:xfrm>
          <a:prstGeom prst="rect">
            <a:avLst/>
          </a:prstGeom>
          <a:noFill/>
        </p:spPr>
        <p:txBody>
          <a:bodyPr wrap="square" rtlCol="0">
            <a:spAutoFit/>
          </a:bodyPr>
          <a:lstStyle/>
          <a:p>
            <a:endParaRPr kumimoji="1" lang="ja-JP" altLang="en-US"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ポイント</a:t>
            </a:r>
          </a:p>
          <a:p>
            <a:r>
              <a:rPr kumimoji="1" lang="ja-JP" altLang="en-US" dirty="0">
                <a:latin typeface="メイリオ" panose="020B0604030504040204" pitchFamily="50" charset="-128"/>
                <a:ea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rPr>
              <a:t>職場実習など、訓練の経過</a:t>
            </a:r>
            <a:r>
              <a:rPr lang="ja-JP" altLang="en-US" dirty="0" smtClean="0">
                <a:latin typeface="メイリオ" panose="020B0604030504040204" pitchFamily="50" charset="-128"/>
                <a:ea typeface="メイリオ" panose="020B0604030504040204" pitchFamily="50" charset="-128"/>
              </a:rPr>
              <a:t>ごとに、振り返りを行い、結果を支援者と利用者で共有することが重要</a:t>
            </a:r>
            <a:endParaRPr kumimoji="1" lang="ja-JP" altLang="en-US" dirty="0">
              <a:latin typeface="メイリオ" panose="020B0604030504040204" pitchFamily="50" charset="-128"/>
              <a:ea typeface="メイリオ" panose="020B0604030504040204" pitchFamily="50" charset="-128"/>
            </a:endParaRPr>
          </a:p>
        </p:txBody>
      </p:sp>
      <p:sp>
        <p:nvSpPr>
          <p:cNvPr id="4" name="円/楕円 3"/>
          <p:cNvSpPr/>
          <p:nvPr/>
        </p:nvSpPr>
        <p:spPr>
          <a:xfrm>
            <a:off x="129069" y="2877783"/>
            <a:ext cx="245097" cy="232790"/>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2" descr="C:\Users\181004\Downloads\協力.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3603" y="3771003"/>
            <a:ext cx="3641144" cy="2858866"/>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351571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835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行う４</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1475" y="4189938"/>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67535" y="1204931"/>
            <a:ext cx="298268" cy="5195869"/>
            <a:chOff x="6611576" y="1643512"/>
            <a:chExt cx="298268" cy="5195869"/>
          </a:xfrm>
        </p:grpSpPr>
        <p:sp>
          <p:nvSpPr>
            <p:cNvPr id="19" name="円/楕円 18"/>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1" name="円/楕円 20"/>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3" name="円/楕円 22"/>
            <p:cNvSpPr/>
            <p:nvPr/>
          </p:nvSpPr>
          <p:spPr>
            <a:xfrm>
              <a:off x="6621302" y="503600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4" name="円/楕円 23"/>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nvGrpSpPr>
          <p:cNvPr id="20" name="グループ化 19"/>
          <p:cNvGrpSpPr/>
          <p:nvPr/>
        </p:nvGrpSpPr>
        <p:grpSpPr bwMode="gray">
          <a:xfrm>
            <a:off x="-34028" y="1643766"/>
            <a:ext cx="6714868" cy="4869609"/>
            <a:chOff x="-108929" y="1679244"/>
            <a:chExt cx="10449551" cy="4813577"/>
          </a:xfrm>
        </p:grpSpPr>
        <p:sp>
          <p:nvSpPr>
            <p:cNvPr id="25" name="角丸四角形 13"/>
            <p:cNvSpPr>
              <a:spLocks noChangeArrowheads="1"/>
            </p:cNvSpPr>
            <p:nvPr/>
          </p:nvSpPr>
          <p:spPr bwMode="gray">
            <a:xfrm>
              <a:off x="225968" y="1679244"/>
              <a:ext cx="8883653" cy="881681"/>
            </a:xfrm>
            <a:prstGeom prst="roundRect">
              <a:avLst>
                <a:gd name="adj" fmla="val 16667"/>
              </a:avLst>
            </a:prstGeom>
            <a:solidFill>
              <a:srgbClr val="E73A37"/>
            </a:solidFill>
            <a:ln w="9525" algn="ctr">
              <a:no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 name="テキスト ボックス 2"/>
            <p:cNvSpPr txBox="1">
              <a:spLocks noChangeArrowheads="1"/>
            </p:cNvSpPr>
            <p:nvPr/>
          </p:nvSpPr>
          <p:spPr bwMode="gray">
            <a:xfrm>
              <a:off x="6791018" y="5891677"/>
              <a:ext cx="3549604" cy="5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「○○の仕事</a:t>
              </a:r>
              <a:r>
                <a:rPr lang="ja-JP" altLang="en-US" sz="1400" dirty="0" smtClean="0">
                  <a:solidFill>
                    <a:srgbClr val="000000"/>
                  </a:solidFill>
                  <a:latin typeface="メイリオ" panose="020B0604030504040204" pitchFamily="50" charset="-128"/>
                  <a:ea typeface="メイリオ" panose="020B0604030504040204" pitchFamily="50" charset="-128"/>
                </a:rPr>
                <a:t>は</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dirty="0" smtClean="0">
                  <a:solidFill>
                    <a:srgbClr val="000000"/>
                  </a:solidFill>
                  <a:latin typeface="メイリオ" panose="020B0604030504040204" pitchFamily="50" charset="-128"/>
                  <a:ea typeface="メイリオ" panose="020B0604030504040204" pitchFamily="50" charset="-128"/>
                </a:rPr>
                <a:t>やりやすかった</a:t>
              </a:r>
              <a:r>
                <a:rPr lang="ja-JP" altLang="en-US" sz="1400" dirty="0">
                  <a:solidFill>
                    <a:srgbClr val="000000"/>
                  </a:solidFill>
                  <a:latin typeface="メイリオ" panose="020B0604030504040204" pitchFamily="50" charset="-128"/>
                  <a:ea typeface="メイリオ" panose="020B0604030504040204" pitchFamily="50" charset="-128"/>
                </a:rPr>
                <a:t>です」</a:t>
              </a:r>
            </a:p>
          </p:txBody>
        </p:sp>
        <p:sp>
          <p:nvSpPr>
            <p:cNvPr id="27" name="テキスト ボックス 3"/>
            <p:cNvSpPr txBox="1">
              <a:spLocks noChangeArrowheads="1"/>
            </p:cNvSpPr>
            <p:nvPr/>
          </p:nvSpPr>
          <p:spPr bwMode="gray">
            <a:xfrm>
              <a:off x="278850" y="1698109"/>
              <a:ext cx="8777890" cy="91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smtClean="0">
                  <a:solidFill>
                    <a:schemeClr val="bg1"/>
                  </a:solidFill>
                  <a:latin typeface="メイリオ" panose="020B0604030504040204" pitchFamily="50" charset="-128"/>
                  <a:ea typeface="メイリオ" panose="020B0604030504040204" pitchFamily="50" charset="-128"/>
                </a:rPr>
                <a:t>経験不足から、「シート</a:t>
              </a:r>
              <a:r>
                <a:rPr lang="en-US" altLang="ja-JP" sz="1800" dirty="0" smtClean="0">
                  <a:solidFill>
                    <a:schemeClr val="bg1"/>
                  </a:solidFill>
                  <a:latin typeface="メイリオ" panose="020B0604030504040204" pitchFamily="50" charset="-128"/>
                  <a:ea typeface="メイリオ" panose="020B0604030504040204" pitchFamily="50" charset="-128"/>
                </a:rPr>
                <a:t>F</a:t>
              </a:r>
              <a:r>
                <a:rPr lang="ja-JP" altLang="en-US" sz="1800" dirty="0" smtClean="0">
                  <a:solidFill>
                    <a:schemeClr val="bg1"/>
                  </a:solidFill>
                  <a:latin typeface="メイリオ" panose="020B0604030504040204" pitchFamily="50" charset="-128"/>
                  <a:ea typeface="メイリオ" panose="020B0604030504040204" pitchFamily="50" charset="-128"/>
                </a:rPr>
                <a:t>（</a:t>
              </a:r>
              <a:r>
                <a:rPr lang="ja-JP" altLang="en-US" sz="1800" dirty="0">
                  <a:solidFill>
                    <a:schemeClr val="bg1"/>
                  </a:solidFill>
                  <a:latin typeface="メイリオ" panose="020B0604030504040204" pitchFamily="50" charset="-128"/>
                  <a:ea typeface="メイリオ" panose="020B0604030504040204" pitchFamily="50" charset="-128"/>
                </a:rPr>
                <a:t>ストレス対処）</a:t>
              </a:r>
              <a:r>
                <a:rPr lang="ja-JP" altLang="en-US" sz="1800" dirty="0" smtClean="0">
                  <a:solidFill>
                    <a:schemeClr val="bg1"/>
                  </a:solidFill>
                  <a:latin typeface="メイリオ" panose="020B0604030504040204" pitchFamily="50" charset="-128"/>
                  <a:ea typeface="メイリオ" panose="020B0604030504040204" pitchFamily="50" charset="-128"/>
                </a:rPr>
                <a:t>」の</a:t>
              </a:r>
              <a:endParaRPr lang="en-US" altLang="ja-JP" sz="1800" dirty="0" smtClean="0">
                <a:solidFill>
                  <a:schemeClr val="bg1"/>
                </a:solidFill>
                <a:latin typeface="メイリオ" panose="020B0604030504040204" pitchFamily="50" charset="-128"/>
                <a:ea typeface="メイリオ" panose="020B0604030504040204" pitchFamily="50" charset="-128"/>
              </a:endParaRPr>
            </a:p>
            <a:p>
              <a:pPr>
                <a:spcBef>
                  <a:spcPct val="0"/>
                </a:spcBef>
                <a:buFontTx/>
                <a:buNone/>
              </a:pPr>
              <a:r>
                <a:rPr lang="ja-JP" altLang="en-US" sz="1800" dirty="0" smtClean="0">
                  <a:solidFill>
                    <a:schemeClr val="bg1"/>
                  </a:solidFill>
                  <a:latin typeface="メイリオ" panose="020B0604030504040204" pitchFamily="50" charset="-128"/>
                  <a:ea typeface="メイリオ" panose="020B0604030504040204" pitchFamily="50" charset="-128"/>
                </a:rPr>
                <a:t>ストレス</a:t>
              </a:r>
              <a:r>
                <a:rPr lang="ja-JP" altLang="en-US" sz="1800" dirty="0">
                  <a:solidFill>
                    <a:schemeClr val="bg1"/>
                  </a:solidFill>
                  <a:latin typeface="メイリオ" panose="020B0604030504040204" pitchFamily="50" charset="-128"/>
                  <a:ea typeface="メイリオ" panose="020B0604030504040204" pitchFamily="50" charset="-128"/>
                </a:rPr>
                <a:t>や疲労を感じる場面、サイン</a:t>
              </a:r>
              <a:r>
                <a:rPr lang="ja-JP" altLang="en-US" sz="1800" dirty="0" smtClean="0">
                  <a:solidFill>
                    <a:schemeClr val="bg1"/>
                  </a:solidFill>
                  <a:latin typeface="メイリオ" panose="020B0604030504040204" pitchFamily="50" charset="-128"/>
                  <a:ea typeface="メイリオ" panose="020B0604030504040204" pitchFamily="50" charset="-128"/>
                </a:rPr>
                <a:t>、</a:t>
              </a:r>
              <a:endParaRPr lang="en-US" altLang="ja-JP" sz="1800" dirty="0" smtClean="0">
                <a:solidFill>
                  <a:schemeClr val="bg1"/>
                </a:solidFill>
                <a:latin typeface="メイリオ" panose="020B0604030504040204" pitchFamily="50" charset="-128"/>
                <a:ea typeface="メイリオ" panose="020B0604030504040204" pitchFamily="50" charset="-128"/>
              </a:endParaRPr>
            </a:p>
            <a:p>
              <a:pPr>
                <a:spcBef>
                  <a:spcPct val="0"/>
                </a:spcBef>
                <a:buFontTx/>
                <a:buNone/>
              </a:pPr>
              <a:r>
                <a:rPr lang="ja-JP" altLang="en-US" sz="1800" dirty="0" smtClean="0">
                  <a:solidFill>
                    <a:schemeClr val="bg1"/>
                  </a:solidFill>
                  <a:latin typeface="メイリオ" panose="020B0604030504040204" pitchFamily="50" charset="-128"/>
                  <a:ea typeface="メイリオ" panose="020B0604030504040204" pitchFamily="50" charset="-128"/>
                </a:rPr>
                <a:t>意欲的</a:t>
              </a:r>
              <a:r>
                <a:rPr lang="ja-JP" altLang="en-US" sz="1800" dirty="0">
                  <a:solidFill>
                    <a:schemeClr val="bg1"/>
                  </a:solidFill>
                  <a:latin typeface="メイリオ" panose="020B0604030504040204" pitchFamily="50" charset="-128"/>
                  <a:ea typeface="メイリオ" panose="020B0604030504040204" pitchFamily="50" charset="-128"/>
                </a:rPr>
                <a:t>に作業ができる場面を書けない人がいる</a:t>
              </a:r>
              <a:r>
                <a:rPr lang="ja-JP" altLang="en-US" sz="1800" dirty="0" smtClean="0">
                  <a:solidFill>
                    <a:schemeClr val="bg1"/>
                  </a:solidFill>
                  <a:latin typeface="メイリオ" panose="020B0604030504040204" pitchFamily="50" charset="-128"/>
                  <a:ea typeface="メイリオ" panose="020B0604030504040204" pitchFamily="50" charset="-128"/>
                </a:rPr>
                <a:t>。</a:t>
              </a:r>
              <a:endParaRPr lang="en-US" altLang="ja-JP" sz="1800" dirty="0" smtClean="0">
                <a:solidFill>
                  <a:schemeClr val="bg1"/>
                </a:solidFill>
                <a:latin typeface="メイリオ" panose="020B0604030504040204" pitchFamily="50" charset="-128"/>
                <a:ea typeface="メイリオ" panose="020B0604030504040204" pitchFamily="50" charset="-128"/>
              </a:endParaRPr>
            </a:p>
          </p:txBody>
        </p:sp>
        <p:sp>
          <p:nvSpPr>
            <p:cNvPr id="28" name="テキスト ボックス 4"/>
            <p:cNvSpPr txBox="1">
              <a:spLocks noChangeArrowheads="1"/>
            </p:cNvSpPr>
            <p:nvPr/>
          </p:nvSpPr>
          <p:spPr bwMode="gray">
            <a:xfrm>
              <a:off x="3425820" y="3634755"/>
              <a:ext cx="1920942" cy="45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solidFill>
                    <a:srgbClr val="000000"/>
                  </a:solidFill>
                </a:rPr>
                <a:t>　</a:t>
              </a:r>
              <a:r>
                <a:rPr lang="ja-JP" altLang="en-US" sz="2400" dirty="0">
                  <a:solidFill>
                    <a:srgbClr val="000000"/>
                  </a:solidFill>
                </a:rPr>
                <a:t>　　　　　　　　　　　　　　　　　　　　　　　　　　　　　　</a:t>
              </a:r>
            </a:p>
          </p:txBody>
        </p:sp>
        <p:sp>
          <p:nvSpPr>
            <p:cNvPr id="29" name="下矢印 6"/>
            <p:cNvSpPr>
              <a:spLocks noChangeArrowheads="1"/>
            </p:cNvSpPr>
            <p:nvPr/>
          </p:nvSpPr>
          <p:spPr bwMode="gray">
            <a:xfrm rot="16200000">
              <a:off x="4771707" y="5315697"/>
              <a:ext cx="521365" cy="749300"/>
            </a:xfrm>
            <a:prstGeom prst="downArrow">
              <a:avLst>
                <a:gd name="adj1" fmla="val 50000"/>
                <a:gd name="adj2" fmla="val 49985"/>
              </a:avLst>
            </a:prstGeom>
            <a:solidFill>
              <a:srgbClr val="43535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pic>
          <p:nvPicPr>
            <p:cNvPr id="30"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08929" y="4924128"/>
              <a:ext cx="1839509" cy="156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2"/>
            <p:cNvSpPr>
              <a:spLocks noChangeArrowheads="1"/>
            </p:cNvSpPr>
            <p:nvPr/>
          </p:nvSpPr>
          <p:spPr bwMode="gray">
            <a:xfrm>
              <a:off x="1570583" y="4747218"/>
              <a:ext cx="3694973" cy="94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smtClean="0">
                  <a:solidFill>
                    <a:srgbClr val="000000"/>
                  </a:solidFill>
                  <a:latin typeface="メイリオ" panose="020B0604030504040204" pitchFamily="50" charset="-128"/>
                  <a:ea typeface="メイリオ" panose="020B0604030504040204"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rPr>
                <a:t>作業で</a:t>
              </a:r>
              <a:r>
                <a:rPr lang="ja-JP" altLang="en-US" sz="1400" dirty="0" smtClean="0">
                  <a:solidFill>
                    <a:srgbClr val="000000"/>
                  </a:solidFill>
                  <a:latin typeface="メイリオ" panose="020B0604030504040204" pitchFamily="50" charset="-128"/>
                  <a:ea typeface="メイリオ" panose="020B0604030504040204" pitchFamily="50" charset="-128"/>
                </a:rPr>
                <a:t>は</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dirty="0" smtClean="0">
                  <a:solidFill>
                    <a:srgbClr val="000000"/>
                  </a:solidFill>
                  <a:latin typeface="メイリオ" panose="020B0604030504040204" pitchFamily="50" charset="-128"/>
                  <a:ea typeface="メイリオ" panose="020B0604030504040204" pitchFamily="50" charset="-128"/>
                </a:rPr>
                <a:t>ストレスや疲れを</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400" dirty="0" smtClean="0">
                  <a:solidFill>
                    <a:srgbClr val="000000"/>
                  </a:solidFill>
                  <a:latin typeface="メイリオ" panose="020B0604030504040204" pitchFamily="50" charset="-128"/>
                  <a:ea typeface="メイリオ" panose="020B0604030504040204" pitchFamily="50" charset="-128"/>
                </a:rPr>
                <a:t>　意識したこと</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400" dirty="0" smtClean="0">
                  <a:solidFill>
                    <a:srgbClr val="000000"/>
                  </a:solidFill>
                  <a:latin typeface="メイリオ" panose="020B0604030504040204" pitchFamily="50" charset="-128"/>
                  <a:ea typeface="メイリオ" panose="020B0604030504040204" pitchFamily="50" charset="-128"/>
                </a:rPr>
                <a:t>　が</a:t>
              </a:r>
              <a:r>
                <a:rPr lang="ja-JP" altLang="en-US" sz="1400" dirty="0">
                  <a:solidFill>
                    <a:srgbClr val="000000"/>
                  </a:solidFill>
                  <a:latin typeface="メイリオ" panose="020B0604030504040204" pitchFamily="50" charset="-128"/>
                  <a:ea typeface="メイリオ" panose="020B0604030504040204" pitchFamily="50" charset="-128"/>
                </a:rPr>
                <a:t>ない</a:t>
              </a:r>
              <a:r>
                <a:rPr lang="ja-JP" altLang="en-US" sz="1400" dirty="0" smtClean="0">
                  <a:solidFill>
                    <a:srgbClr val="000000"/>
                  </a:solidFill>
                  <a:latin typeface="メイリオ" panose="020B0604030504040204" pitchFamily="50" charset="-128"/>
                  <a:ea typeface="メイリオ" panose="020B0604030504040204" pitchFamily="50" charset="-128"/>
                </a:rPr>
                <a:t>から・</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p:txBody>
        </p:sp>
        <p:pic>
          <p:nvPicPr>
            <p:cNvPr id="32"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5274721" y="4774657"/>
              <a:ext cx="1925103" cy="17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4"/>
            <p:cNvSpPr>
              <a:spLocks noChangeArrowheads="1"/>
            </p:cNvSpPr>
            <p:nvPr/>
          </p:nvSpPr>
          <p:spPr bwMode="gray">
            <a:xfrm>
              <a:off x="5253660" y="3809574"/>
              <a:ext cx="2611435" cy="10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作業活動</a:t>
              </a:r>
              <a:r>
                <a:rPr lang="ja-JP" altLang="en-US" sz="1800" dirty="0" smtClean="0">
                  <a:solidFill>
                    <a:srgbClr val="000000"/>
                  </a:solidFill>
                  <a:latin typeface="メイリオ" panose="020B0604030504040204" pitchFamily="50" charset="-128"/>
                  <a:ea typeface="メイリオ" panose="020B0604030504040204" pitchFamily="50" charset="-128"/>
                </a:rPr>
                <a:t>や</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800" dirty="0" smtClean="0">
                  <a:solidFill>
                    <a:srgbClr val="000000"/>
                  </a:solidFill>
                  <a:latin typeface="メイリオ" panose="020B0604030504040204" pitchFamily="50" charset="-128"/>
                  <a:ea typeface="メイリオ" panose="020B0604030504040204" pitchFamily="50" charset="-128"/>
                </a:rPr>
                <a:t>職場</a:t>
              </a:r>
              <a:r>
                <a:rPr lang="ja-JP" altLang="en-US" sz="1800" dirty="0">
                  <a:solidFill>
                    <a:srgbClr val="000000"/>
                  </a:solidFill>
                  <a:latin typeface="メイリオ" panose="020B0604030504040204" pitchFamily="50" charset="-128"/>
                  <a:ea typeface="メイリオ" panose="020B0604030504040204" pitchFamily="50" charset="-128"/>
                </a:rPr>
                <a:t>実習の</a:t>
              </a:r>
            </a:p>
            <a:p>
              <a:pPr>
                <a:spcBef>
                  <a:spcPct val="0"/>
                </a:spcBef>
                <a:buFontTx/>
                <a:buNone/>
              </a:pPr>
              <a:r>
                <a:rPr lang="ja-JP" altLang="en-US" sz="2400" b="1" u="sng" dirty="0">
                  <a:solidFill>
                    <a:srgbClr val="FF0000"/>
                  </a:solidFill>
                  <a:latin typeface="メイリオ" panose="020B0604030504040204" pitchFamily="50" charset="-128"/>
                  <a:ea typeface="メイリオ" panose="020B0604030504040204" pitchFamily="50" charset="-128"/>
                </a:rPr>
                <a:t>後</a:t>
              </a:r>
              <a:r>
                <a:rPr lang="ja-JP" altLang="en-US" sz="1800" dirty="0">
                  <a:solidFill>
                    <a:srgbClr val="000000"/>
                  </a:solidFill>
                  <a:latin typeface="メイリオ" panose="020B0604030504040204" pitchFamily="50" charset="-128"/>
                  <a:ea typeface="メイリオ" panose="020B0604030504040204" pitchFamily="50" charset="-128"/>
                </a:rPr>
                <a:t>で再度記入。</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34" name="正方形/長方形 5"/>
            <p:cNvSpPr>
              <a:spLocks noChangeArrowheads="1"/>
            </p:cNvSpPr>
            <p:nvPr/>
          </p:nvSpPr>
          <p:spPr bwMode="gray">
            <a:xfrm>
              <a:off x="6884504" y="5065326"/>
              <a:ext cx="3081284" cy="5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「いや～疲れました」</a:t>
              </a:r>
            </a:p>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「結構大変ですね」</a:t>
              </a:r>
              <a:endParaRPr lang="en-US" altLang="ja-JP" sz="1400" dirty="0">
                <a:solidFill>
                  <a:srgbClr val="000000"/>
                </a:solidFill>
                <a:latin typeface="メイリオ" panose="020B0604030504040204" pitchFamily="50" charset="-128"/>
                <a:ea typeface="メイリオ" panose="020B0604030504040204" pitchFamily="50" charset="-128"/>
              </a:endParaRPr>
            </a:p>
          </p:txBody>
        </p:sp>
        <p:sp>
          <p:nvSpPr>
            <p:cNvPr id="35" name="正方形/長方形 6"/>
            <p:cNvSpPr>
              <a:spLocks noChangeArrowheads="1"/>
            </p:cNvSpPr>
            <p:nvPr/>
          </p:nvSpPr>
          <p:spPr bwMode="gray">
            <a:xfrm>
              <a:off x="60681" y="3889299"/>
              <a:ext cx="2511426" cy="94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作業活動</a:t>
              </a:r>
              <a:r>
                <a:rPr lang="ja-JP" altLang="en-US" sz="1800" dirty="0" smtClean="0">
                  <a:solidFill>
                    <a:srgbClr val="000000"/>
                  </a:solidFill>
                  <a:latin typeface="メイリオ" panose="020B0604030504040204" pitchFamily="50" charset="-128"/>
                  <a:ea typeface="メイリオ" panose="020B0604030504040204" pitchFamily="50" charset="-128"/>
                </a:rPr>
                <a:t>や</a:t>
              </a:r>
              <a:endParaRPr lang="en-US" altLang="ja-JP" sz="18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800" dirty="0" smtClean="0">
                  <a:solidFill>
                    <a:srgbClr val="000000"/>
                  </a:solidFill>
                  <a:latin typeface="メイリオ" panose="020B0604030504040204" pitchFamily="50" charset="-128"/>
                  <a:ea typeface="メイリオ" panose="020B0604030504040204" pitchFamily="50" charset="-128"/>
                </a:rPr>
                <a:t>職場</a:t>
              </a:r>
              <a:r>
                <a:rPr lang="ja-JP" altLang="en-US" sz="1800" dirty="0">
                  <a:solidFill>
                    <a:srgbClr val="000000"/>
                  </a:solidFill>
                  <a:latin typeface="メイリオ" panose="020B0604030504040204" pitchFamily="50" charset="-128"/>
                  <a:ea typeface="メイリオ" panose="020B0604030504040204" pitchFamily="50" charset="-128"/>
                </a:rPr>
                <a:t>実習の</a:t>
              </a:r>
            </a:p>
            <a:p>
              <a:pPr>
                <a:spcBef>
                  <a:spcPct val="0"/>
                </a:spcBef>
                <a:buFontTx/>
                <a:buNone/>
              </a:pPr>
              <a:r>
                <a:rPr lang="ja-JP" altLang="en-US" sz="2000" b="1" u="sng" dirty="0">
                  <a:solidFill>
                    <a:srgbClr val="FF0000"/>
                  </a:solidFill>
                  <a:latin typeface="メイリオ" panose="020B0604030504040204" pitchFamily="50" charset="-128"/>
                  <a:ea typeface="メイリオ" panose="020B0604030504040204" pitchFamily="50" charset="-128"/>
                </a:rPr>
                <a:t>前</a:t>
              </a:r>
              <a:r>
                <a:rPr lang="ja-JP" altLang="en-US" sz="1800" dirty="0">
                  <a:solidFill>
                    <a:srgbClr val="000000"/>
                  </a:solidFill>
                  <a:latin typeface="メイリオ" panose="020B0604030504040204" pitchFamily="50" charset="-128"/>
                  <a:ea typeface="メイリオ" panose="020B0604030504040204" pitchFamily="50" charset="-128"/>
                </a:rPr>
                <a:t>に記入。</a:t>
              </a:r>
              <a:endParaRPr lang="en-US" altLang="ja-JP" sz="1800" dirty="0">
                <a:solidFill>
                  <a:srgbClr val="000000"/>
                </a:solidFill>
                <a:latin typeface="メイリオ" panose="020B0604030504040204" pitchFamily="50" charset="-128"/>
                <a:ea typeface="メイリオ" panose="020B0604030504040204" pitchFamily="50" charset="-128"/>
              </a:endParaRPr>
            </a:p>
          </p:txBody>
        </p:sp>
      </p:grpSp>
      <p:sp>
        <p:nvSpPr>
          <p:cNvPr id="36" name="タイトル 1"/>
          <p:cNvSpPr txBox="1">
            <a:spLocks/>
          </p:cNvSpPr>
          <p:nvPr/>
        </p:nvSpPr>
        <p:spPr>
          <a:xfrm>
            <a:off x="177345" y="886546"/>
            <a:ext cx="7440613" cy="9810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00" dirty="0" smtClean="0">
                <a:latin typeface="メイリオ" panose="020B0604030504040204" pitchFamily="50" charset="-128"/>
                <a:ea typeface="メイリオ" panose="020B0604030504040204" pitchFamily="50" charset="-128"/>
              </a:rPr>
              <a:t>作業活動（</a:t>
            </a:r>
            <a:r>
              <a:rPr lang="en-US" altLang="ja-JP" sz="2200" b="1" dirty="0" smtClean="0">
                <a:latin typeface="メイリオ" panose="020B0604030504040204" pitchFamily="50" charset="-128"/>
                <a:ea typeface="メイリオ" panose="020B0604030504040204" pitchFamily="50" charset="-128"/>
                <a:cs typeface="Trebuchet MS" panose="020B0603020202020204" pitchFamily="34" charset="0"/>
              </a:rPr>
              <a:t>MWS</a:t>
            </a:r>
            <a:r>
              <a:rPr lang="ja-JP" altLang="en-US" sz="2200" dirty="0" smtClean="0">
                <a:latin typeface="メイリオ" panose="020B0604030504040204" pitchFamily="50" charset="-128"/>
                <a:ea typeface="メイリオ" panose="020B0604030504040204" pitchFamily="50" charset="-128"/>
              </a:rPr>
              <a:t>など）等と組み合わせた</a:t>
            </a:r>
            <a:endParaRPr lang="en-US" altLang="ja-JP" sz="22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ＭＳＦＡＳの活用</a:t>
            </a:r>
          </a:p>
        </p:txBody>
      </p:sp>
      <p:sp>
        <p:nvSpPr>
          <p:cNvPr id="37" name="正方形/長方形 36"/>
          <p:cNvSpPr/>
          <p:nvPr/>
        </p:nvSpPr>
        <p:spPr bwMode="auto">
          <a:xfrm>
            <a:off x="144484" y="1527370"/>
            <a:ext cx="6052403" cy="57375"/>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角丸四角形 5"/>
          <p:cNvSpPr/>
          <p:nvPr/>
        </p:nvSpPr>
        <p:spPr>
          <a:xfrm>
            <a:off x="139064" y="2856275"/>
            <a:ext cx="5770997" cy="588766"/>
          </a:xfrm>
          <a:prstGeom prst="roundRect">
            <a:avLst/>
          </a:prstGeom>
          <a:gradFill flip="none" rotWithShape="1">
            <a:gsLst>
              <a:gs pos="0">
                <a:schemeClr val="accent2">
                  <a:lumMod val="20000"/>
                  <a:lumOff val="80000"/>
                </a:schemeClr>
              </a:gs>
              <a:gs pos="32000">
                <a:schemeClr val="bg1"/>
              </a:gs>
              <a:gs pos="71000">
                <a:schemeClr val="bg1"/>
              </a:gs>
              <a:gs pos="100000">
                <a:schemeClr val="accent2">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下矢印 6"/>
          <p:cNvSpPr>
            <a:spLocks noChangeArrowheads="1"/>
          </p:cNvSpPr>
          <p:nvPr/>
        </p:nvSpPr>
        <p:spPr bwMode="auto">
          <a:xfrm>
            <a:off x="2735203" y="2578303"/>
            <a:ext cx="527434" cy="350876"/>
          </a:xfrm>
          <a:prstGeom prst="downArrow">
            <a:avLst>
              <a:gd name="adj1" fmla="val 50000"/>
              <a:gd name="adj2" fmla="val 49985"/>
            </a:avLst>
          </a:prstGeom>
          <a:solidFill>
            <a:srgbClr val="43535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39" name="タイトル 1"/>
          <p:cNvSpPr txBox="1">
            <a:spLocks/>
          </p:cNvSpPr>
          <p:nvPr/>
        </p:nvSpPr>
        <p:spPr>
          <a:xfrm>
            <a:off x="377333" y="2914134"/>
            <a:ext cx="5415542" cy="38254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smtClean="0">
                <a:latin typeface="メイリオ" panose="020B0604030504040204" pitchFamily="50" charset="-128"/>
                <a:ea typeface="メイリオ" panose="020B0604030504040204" pitchFamily="50" charset="-128"/>
              </a:rPr>
              <a:t>何らかの作業活動（</a:t>
            </a:r>
            <a:r>
              <a:rPr lang="en-US" altLang="ja-JP" sz="1800" b="1" dirty="0" smtClean="0">
                <a:latin typeface="メイリオ" panose="020B0604030504040204" pitchFamily="50" charset="-128"/>
                <a:ea typeface="メイリオ" panose="020B0604030504040204" pitchFamily="50" charset="-128"/>
                <a:cs typeface="Trebuchet MS" panose="020B0603020202020204" pitchFamily="34" charset="0"/>
              </a:rPr>
              <a:t>MWS</a:t>
            </a:r>
            <a:r>
              <a:rPr lang="ja-JP" altLang="en-US" sz="1800" dirty="0" smtClean="0">
                <a:latin typeface="メイリオ" panose="020B0604030504040204" pitchFamily="50" charset="-128"/>
                <a:ea typeface="メイリオ" panose="020B0604030504040204" pitchFamily="50" charset="-128"/>
              </a:rPr>
              <a:t>など）や職場実習を</a:t>
            </a:r>
            <a:endParaRPr lang="en-US" altLang="ja-JP" sz="1800" dirty="0" smtClean="0">
              <a:latin typeface="メイリオ" panose="020B0604030504040204" pitchFamily="50" charset="-128"/>
              <a:ea typeface="メイリオ" panose="020B0604030504040204" pitchFamily="50" charset="-128"/>
            </a:endParaRPr>
          </a:p>
          <a:p>
            <a:r>
              <a:rPr lang="ja-JP" altLang="en-US" sz="1800" dirty="0" smtClean="0">
                <a:latin typeface="メイリオ" panose="020B0604030504040204" pitchFamily="50" charset="-128"/>
                <a:ea typeface="メイリオ" panose="020B0604030504040204" pitchFamily="50" charset="-128"/>
              </a:rPr>
              <a:t>経験することで記入が促される</a:t>
            </a:r>
          </a:p>
        </p:txBody>
      </p:sp>
      <p:sp>
        <p:nvSpPr>
          <p:cNvPr id="40" name="正方形/長方形 2"/>
          <p:cNvSpPr>
            <a:spLocks noChangeArrowheads="1"/>
          </p:cNvSpPr>
          <p:nvPr/>
        </p:nvSpPr>
        <p:spPr bwMode="auto">
          <a:xfrm>
            <a:off x="1035500" y="5797511"/>
            <a:ext cx="25025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smtClean="0">
                <a:solidFill>
                  <a:srgbClr val="000000"/>
                </a:solidFill>
                <a:latin typeface="メイリオ" panose="020B0604030504040204" pitchFamily="50" charset="-128"/>
                <a:ea typeface="メイリオ" panose="020B0604030504040204"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rPr>
              <a:t>仕事では</a:t>
            </a:r>
            <a:r>
              <a:rPr lang="ja-JP" altLang="en-US" sz="1400" dirty="0" smtClean="0">
                <a:solidFill>
                  <a:srgbClr val="000000"/>
                </a:solidFill>
                <a:latin typeface="メイリオ" panose="020B0604030504040204" pitchFamily="50" charset="-128"/>
                <a:ea typeface="メイリオ" panose="020B0604030504040204" pitchFamily="50" charset="-128"/>
              </a:rPr>
              <a:t>、</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dirty="0" smtClean="0">
                <a:solidFill>
                  <a:srgbClr val="000000"/>
                </a:solidFill>
                <a:latin typeface="メイリオ" panose="020B0604030504040204" pitchFamily="50" charset="-128"/>
                <a:ea typeface="メイリオ" panose="020B0604030504040204" pitchFamily="50" charset="-128"/>
              </a:rPr>
              <a:t>ストレス</a:t>
            </a:r>
            <a:r>
              <a:rPr lang="ja-JP" altLang="en-US" sz="1400" dirty="0">
                <a:solidFill>
                  <a:srgbClr val="000000"/>
                </a:solidFill>
                <a:latin typeface="メイリオ" panose="020B0604030504040204" pitchFamily="50" charset="-128"/>
                <a:ea typeface="メイリオ" panose="020B0604030504040204" pitchFamily="50" charset="-128"/>
              </a:rPr>
              <a:t>や疲れ</a:t>
            </a:r>
            <a:r>
              <a:rPr lang="ja-JP" altLang="en-US" sz="1400" dirty="0" smtClean="0">
                <a:solidFill>
                  <a:srgbClr val="000000"/>
                </a:solidFill>
                <a:latin typeface="メイリオ" panose="020B0604030504040204" pitchFamily="50" charset="-128"/>
                <a:ea typeface="メイリオ" panose="020B0604030504040204" pitchFamily="50" charset="-128"/>
              </a:rPr>
              <a:t>は</a:t>
            </a:r>
            <a:endParaRPr lang="en-US" altLang="ja-JP" sz="1400" dirty="0" smtClean="0">
              <a:solidFill>
                <a:srgbClr val="000000"/>
              </a:solidFill>
              <a:latin typeface="メイリオ" panose="020B0604030504040204" pitchFamily="50" charset="-128"/>
              <a:ea typeface="メイリオ" panose="020B0604030504040204" pitchFamily="50" charset="-128"/>
            </a:endParaRPr>
          </a:p>
          <a:p>
            <a:pPr>
              <a:spcBef>
                <a:spcPct val="0"/>
              </a:spcBef>
              <a:buFontTx/>
              <a:buNone/>
            </a:pPr>
            <a:r>
              <a:rPr lang="ja-JP" altLang="en-US" sz="1400" dirty="0">
                <a:solidFill>
                  <a:srgbClr val="000000"/>
                </a:solidFill>
                <a:latin typeface="メイリオ" panose="020B0604030504040204" pitchFamily="50" charset="-128"/>
                <a:ea typeface="メイリオ" panose="020B0604030504040204" pitchFamily="50" charset="-128"/>
              </a:rPr>
              <a:t>　</a:t>
            </a:r>
            <a:r>
              <a:rPr lang="ja-JP" altLang="en-US" sz="1400" dirty="0" smtClean="0">
                <a:solidFill>
                  <a:srgbClr val="000000"/>
                </a:solidFill>
                <a:latin typeface="メイリオ" panose="020B0604030504040204" pitchFamily="50" charset="-128"/>
                <a:ea typeface="メイリオ" panose="020B0604030504040204" pitchFamily="50" charset="-128"/>
              </a:rPr>
              <a:t>あって</a:t>
            </a:r>
            <a:r>
              <a:rPr lang="ja-JP" altLang="en-US" sz="1400" dirty="0">
                <a:solidFill>
                  <a:srgbClr val="000000"/>
                </a:solidFill>
                <a:latin typeface="メイリオ" panose="020B0604030504040204" pitchFamily="50" charset="-128"/>
                <a:ea typeface="メイリオ" panose="020B0604030504040204" pitchFamily="50" charset="-128"/>
              </a:rPr>
              <a:t>当然</a:t>
            </a:r>
            <a:r>
              <a:rPr lang="ja-JP" altLang="en-US" sz="1400" dirty="0" smtClean="0">
                <a:solidFill>
                  <a:srgbClr val="000000"/>
                </a:solidFill>
                <a:latin typeface="メイリオ" panose="020B0604030504040204" pitchFamily="50" charset="-128"/>
                <a:ea typeface="メイリオ" panose="020B0604030504040204" pitchFamily="50" charset="-128"/>
              </a:rPr>
              <a:t>だから</a:t>
            </a:r>
            <a:r>
              <a:rPr lang="ja-JP" altLang="en-US" sz="1400" dirty="0">
                <a:solidFill>
                  <a:srgbClr val="000000"/>
                </a:solidFill>
                <a:latin typeface="メイリオ" panose="020B0604030504040204" pitchFamily="50" charset="-128"/>
                <a:ea typeface="メイリオ" panose="020B0604030504040204" pitchFamily="50" charset="-128"/>
              </a:rPr>
              <a:t>・・・」</a:t>
            </a:r>
            <a:endParaRPr lang="en-US" altLang="ja-JP" sz="1400" dirty="0">
              <a:solidFill>
                <a:srgbClr val="000000"/>
              </a:solidFill>
              <a:latin typeface="メイリオ" panose="020B0604030504040204" pitchFamily="50" charset="-128"/>
              <a:ea typeface="メイリオ" panose="020B0604030504040204" pitchFamily="50" charset="-128"/>
            </a:endParaRPr>
          </a:p>
        </p:txBody>
      </p:sp>
      <p:sp>
        <p:nvSpPr>
          <p:cNvPr id="41" name="角丸四角形 4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99167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835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行う４</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1475" y="4189938"/>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67535" y="1204931"/>
            <a:ext cx="298268" cy="5195869"/>
            <a:chOff x="6611576" y="1643512"/>
            <a:chExt cx="298268" cy="5195869"/>
          </a:xfrm>
        </p:grpSpPr>
        <p:sp>
          <p:nvSpPr>
            <p:cNvPr id="19" name="円/楕円 18"/>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1" name="円/楕円 20"/>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3" name="円/楕円 22"/>
            <p:cNvSpPr/>
            <p:nvPr/>
          </p:nvSpPr>
          <p:spPr>
            <a:xfrm>
              <a:off x="6621302" y="503600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4" name="円/楕円 23"/>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grpSp>
        <p:nvGrpSpPr>
          <p:cNvPr id="20" name="グループ化 19"/>
          <p:cNvGrpSpPr/>
          <p:nvPr/>
        </p:nvGrpSpPr>
        <p:grpSpPr>
          <a:xfrm>
            <a:off x="10163" y="1608961"/>
            <a:ext cx="6584399" cy="5016810"/>
            <a:chOff x="-60984" y="1275636"/>
            <a:chExt cx="9759994" cy="5342581"/>
          </a:xfrm>
        </p:grpSpPr>
        <p:sp>
          <p:nvSpPr>
            <p:cNvPr id="25" name="正方形/長方形 9"/>
            <p:cNvSpPr>
              <a:spLocks noChangeArrowheads="1"/>
            </p:cNvSpPr>
            <p:nvPr/>
          </p:nvSpPr>
          <p:spPr bwMode="auto">
            <a:xfrm>
              <a:off x="1676947" y="1275636"/>
              <a:ext cx="163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メイリオ" panose="020B0604030504040204" pitchFamily="50" charset="-128"/>
                  <a:ea typeface="メイリオ" panose="020B0604030504040204" pitchFamily="50" charset="-128"/>
                </a:rPr>
                <a:t>MSFAS</a:t>
              </a:r>
              <a:r>
                <a:rPr lang="ja-JP" altLang="ja-JP" sz="1800" dirty="0">
                  <a:latin typeface="メイリオ" panose="020B0604030504040204" pitchFamily="50" charset="-128"/>
                  <a:ea typeface="メイリオ" panose="020B0604030504040204" pitchFamily="50" charset="-128"/>
                </a:rPr>
                <a:t>の</a:t>
              </a:r>
              <a:r>
                <a:rPr lang="ja-JP" altLang="en-US" sz="1800" dirty="0">
                  <a:latin typeface="メイリオ" panose="020B0604030504040204" pitchFamily="50" charset="-128"/>
                  <a:ea typeface="メイリオ" panose="020B0604030504040204" pitchFamily="50" charset="-128"/>
                </a:rPr>
                <a:t>活用</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26" name="正方形/長方形 10"/>
            <p:cNvSpPr>
              <a:spLocks noChangeArrowheads="1"/>
            </p:cNvSpPr>
            <p:nvPr/>
          </p:nvSpPr>
          <p:spPr bwMode="auto">
            <a:xfrm>
              <a:off x="6297181" y="1321674"/>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メイリオ" panose="020B0604030504040204" pitchFamily="50" charset="-128"/>
                  <a:ea typeface="メイリオ" panose="020B0604030504040204" pitchFamily="50" charset="-128"/>
                </a:rPr>
                <a:t>ＭＷＳの活用</a:t>
              </a:r>
              <a:endParaRPr lang="ja-JP" altLang="en-US" sz="1800" dirty="0"/>
            </a:p>
          </p:txBody>
        </p:sp>
        <p:sp>
          <p:nvSpPr>
            <p:cNvPr id="27" name="正方形/長方形 26"/>
            <p:cNvSpPr/>
            <p:nvPr/>
          </p:nvSpPr>
          <p:spPr>
            <a:xfrm>
              <a:off x="237515" y="1917431"/>
              <a:ext cx="5077434" cy="1028000"/>
            </a:xfrm>
            <a:prstGeom prst="rect">
              <a:avLst/>
            </a:prstGeom>
            <a:solidFill>
              <a:srgbClr val="E73A37"/>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経験不足や自己理解の不足</a:t>
              </a:r>
            </a:p>
            <a:p>
              <a:pPr>
                <a:defRPr/>
              </a:pPr>
              <a:r>
                <a:rPr lang="ja-JP" altLang="en-US" sz="1400" dirty="0">
                  <a:latin typeface="メイリオ" panose="020B0604030504040204" pitchFamily="50" charset="-128"/>
                  <a:ea typeface="メイリオ" panose="020B0604030504040204" pitchFamily="50" charset="-128"/>
                </a:rPr>
                <a:t>　　●得意・苦手</a:t>
              </a:r>
            </a:p>
            <a:p>
              <a:pPr>
                <a:defRPr/>
              </a:pPr>
              <a:r>
                <a:rPr lang="ja-JP" altLang="en-US" sz="1400" dirty="0">
                  <a:latin typeface="メイリオ" panose="020B0604030504040204" pitchFamily="50" charset="-128"/>
                  <a:ea typeface="メイリオ" panose="020B0604030504040204" pitchFamily="50" charset="-128"/>
                </a:rPr>
                <a:t>　　●必要な環境</a:t>
              </a:r>
            </a:p>
            <a:p>
              <a:pPr>
                <a:defRPr/>
              </a:pPr>
              <a:r>
                <a:rPr lang="ja-JP" altLang="en-US" sz="1400" dirty="0">
                  <a:latin typeface="メイリオ" panose="020B0604030504040204" pitchFamily="50" charset="-128"/>
                  <a:ea typeface="メイリオ" panose="020B0604030504040204" pitchFamily="50" charset="-128"/>
                </a:rPr>
                <a:t>　　●疲労やストレスの感じ方</a:t>
              </a:r>
            </a:p>
          </p:txBody>
        </p:sp>
        <p:sp>
          <p:nvSpPr>
            <p:cNvPr id="28" name="正方形/長方形 27"/>
            <p:cNvSpPr/>
            <p:nvPr/>
          </p:nvSpPr>
          <p:spPr>
            <a:xfrm>
              <a:off x="237516" y="3684873"/>
              <a:ext cx="5077434" cy="1122613"/>
            </a:xfrm>
            <a:prstGeom prst="rect">
              <a:avLst/>
            </a:prstGeom>
            <a:solidFill>
              <a:srgbClr val="E73A37"/>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自己理解・対処法に気づく</a:t>
              </a:r>
            </a:p>
            <a:p>
              <a:pPr>
                <a:defRPr/>
              </a:pPr>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作業の得意・苦手に気づく</a:t>
              </a:r>
            </a:p>
            <a:p>
              <a:pPr>
                <a:defRPr/>
              </a:pP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どんな時にエラーが出るか</a:t>
              </a:r>
            </a:p>
            <a:p>
              <a:pPr>
                <a:defRPr/>
              </a:pP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疲労やストレスを感じる時</a:t>
              </a:r>
            </a:p>
          </p:txBody>
        </p:sp>
        <p:sp>
          <p:nvSpPr>
            <p:cNvPr id="29" name="正方形/長方形 28"/>
            <p:cNvSpPr/>
            <p:nvPr/>
          </p:nvSpPr>
          <p:spPr>
            <a:xfrm>
              <a:off x="286729" y="5518150"/>
              <a:ext cx="5028221" cy="1100067"/>
            </a:xfrm>
            <a:prstGeom prst="rect">
              <a:avLst/>
            </a:prstGeom>
            <a:solidFill>
              <a:srgbClr val="E73A37"/>
            </a:solidFill>
            <a:ln w="3175">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対処法の獲得・行動変容</a:t>
              </a:r>
            </a:p>
            <a:p>
              <a:pPr>
                <a:defRPr/>
              </a:pPr>
              <a:r>
                <a:rPr lang="ja-JP" altLang="en-US" sz="1400" dirty="0" smtClean="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対処方法について支援者と相談</a:t>
              </a:r>
            </a:p>
            <a:p>
              <a:pPr>
                <a:defRPr/>
              </a:pPr>
              <a:r>
                <a:rPr lang="ja-JP" altLang="en-US" sz="1400" dirty="0" smtClean="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職場の環境設定について支援者と検討</a:t>
              </a:r>
            </a:p>
            <a:p>
              <a:pPr>
                <a:defRPr/>
              </a:pPr>
              <a:r>
                <a:rPr lang="ja-JP" altLang="en-US" sz="1400" dirty="0" smtClean="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エラーに対する補完方法を獲得</a:t>
              </a:r>
            </a:p>
          </p:txBody>
        </p:sp>
        <p:sp>
          <p:nvSpPr>
            <p:cNvPr id="30" name="正方形/長方形 29"/>
            <p:cNvSpPr/>
            <p:nvPr/>
          </p:nvSpPr>
          <p:spPr bwMode="auto">
            <a:xfrm>
              <a:off x="-58399" y="1529585"/>
              <a:ext cx="1371601" cy="374650"/>
            </a:xfrm>
            <a:prstGeom prst="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第一段階</a:t>
              </a:r>
            </a:p>
          </p:txBody>
        </p:sp>
        <p:sp>
          <p:nvSpPr>
            <p:cNvPr id="31" name="正方形/長方形 30"/>
            <p:cNvSpPr/>
            <p:nvPr/>
          </p:nvSpPr>
          <p:spPr bwMode="auto">
            <a:xfrm>
              <a:off x="-60984" y="3275677"/>
              <a:ext cx="1371601" cy="374650"/>
            </a:xfrm>
            <a:prstGeom prst="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第二段階</a:t>
              </a:r>
            </a:p>
          </p:txBody>
        </p:sp>
        <p:sp>
          <p:nvSpPr>
            <p:cNvPr id="32" name="正方形/長方形 31"/>
            <p:cNvSpPr/>
            <p:nvPr/>
          </p:nvSpPr>
          <p:spPr bwMode="auto">
            <a:xfrm>
              <a:off x="-59396" y="5133530"/>
              <a:ext cx="1370013" cy="374650"/>
            </a:xfrm>
            <a:prstGeom prst="rect">
              <a:avLst/>
            </a:prstGeom>
            <a:solidFill>
              <a:srgbClr val="F69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第三段階</a:t>
              </a:r>
            </a:p>
          </p:txBody>
        </p:sp>
        <p:sp>
          <p:nvSpPr>
            <p:cNvPr id="33" name="下矢印 17"/>
            <p:cNvSpPr>
              <a:spLocks noChangeArrowheads="1"/>
            </p:cNvSpPr>
            <p:nvPr/>
          </p:nvSpPr>
          <p:spPr bwMode="auto">
            <a:xfrm rot="18056599">
              <a:off x="5477085" y="4426061"/>
              <a:ext cx="420930" cy="501650"/>
            </a:xfrm>
            <a:prstGeom prst="downArrow">
              <a:avLst>
                <a:gd name="adj1" fmla="val 50000"/>
                <a:gd name="adj2" fmla="val 50000"/>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 name="下矢印 18"/>
            <p:cNvSpPr>
              <a:spLocks noChangeArrowheads="1"/>
            </p:cNvSpPr>
            <p:nvPr/>
          </p:nvSpPr>
          <p:spPr bwMode="auto">
            <a:xfrm rot="3154162">
              <a:off x="5351463" y="3495750"/>
              <a:ext cx="411055" cy="501650"/>
            </a:xfrm>
            <a:prstGeom prst="downArrow">
              <a:avLst>
                <a:gd name="adj1" fmla="val 50000"/>
                <a:gd name="adj2" fmla="val 50000"/>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5" name="下矢印 19"/>
            <p:cNvSpPr>
              <a:spLocks noChangeArrowheads="1"/>
            </p:cNvSpPr>
            <p:nvPr/>
          </p:nvSpPr>
          <p:spPr bwMode="auto">
            <a:xfrm rot="17694580">
              <a:off x="5403045" y="2254747"/>
              <a:ext cx="426585" cy="501650"/>
            </a:xfrm>
            <a:prstGeom prst="downArrow">
              <a:avLst>
                <a:gd name="adj1" fmla="val 50000"/>
                <a:gd name="adj2" fmla="val 50000"/>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6" name="下矢印 20"/>
            <p:cNvSpPr>
              <a:spLocks noChangeArrowheads="1"/>
            </p:cNvSpPr>
            <p:nvPr/>
          </p:nvSpPr>
          <p:spPr bwMode="auto">
            <a:xfrm rot="3338052">
              <a:off x="5325466" y="5794267"/>
              <a:ext cx="451313" cy="501650"/>
            </a:xfrm>
            <a:prstGeom prst="downArrow">
              <a:avLst>
                <a:gd name="adj1" fmla="val 50000"/>
                <a:gd name="adj2" fmla="val 50000"/>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7" name="正方形/長方形 36"/>
            <p:cNvSpPr/>
            <p:nvPr/>
          </p:nvSpPr>
          <p:spPr>
            <a:xfrm>
              <a:off x="5572892" y="2669822"/>
              <a:ext cx="3793639" cy="866718"/>
            </a:xfrm>
            <a:prstGeom prst="rect">
              <a:avLst/>
            </a:prstGeom>
            <a:noFill/>
            <a:ln w="38100">
              <a:solidFill>
                <a:srgbClr val="F69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メイリオ" panose="020B0604030504040204" pitchFamily="50" charset="-128"/>
                  <a:ea typeface="メイリオ" panose="020B0604030504040204" pitchFamily="50" charset="-128"/>
                </a:rPr>
                <a:t>●エラーの発現・原因の探求</a:t>
              </a:r>
            </a:p>
            <a:p>
              <a:pPr>
                <a:defRPr/>
              </a:pPr>
              <a:r>
                <a:rPr lang="ja-JP" altLang="en-US" sz="1400" dirty="0">
                  <a:solidFill>
                    <a:schemeClr val="tx1"/>
                  </a:solidFill>
                  <a:latin typeface="メイリオ" panose="020B0604030504040204" pitchFamily="50" charset="-128"/>
                  <a:ea typeface="メイリオ" panose="020B0604030504040204" pitchFamily="50" charset="-128"/>
                </a:rPr>
                <a:t>●疲労・ストレスの表面化</a:t>
              </a:r>
            </a:p>
          </p:txBody>
        </p:sp>
        <p:sp>
          <p:nvSpPr>
            <p:cNvPr id="38" name="正方形/長方形 37"/>
            <p:cNvSpPr/>
            <p:nvPr/>
          </p:nvSpPr>
          <p:spPr>
            <a:xfrm>
              <a:off x="5719790" y="4850924"/>
              <a:ext cx="3979220" cy="1023938"/>
            </a:xfrm>
            <a:prstGeom prst="rect">
              <a:avLst/>
            </a:prstGeom>
            <a:noFill/>
            <a:ln w="38100">
              <a:solidFill>
                <a:srgbClr val="F6947C"/>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dirty="0">
                  <a:solidFill>
                    <a:schemeClr val="tx1"/>
                  </a:solidFill>
                  <a:latin typeface="メイリオ" panose="020B0604030504040204" pitchFamily="50" charset="-128"/>
                  <a:ea typeface="メイリオ" panose="020B0604030504040204" pitchFamily="50" charset="-128"/>
                </a:rPr>
                <a:t>●どうすればエラーが防げるか</a:t>
              </a:r>
            </a:p>
            <a:p>
              <a:pPr>
                <a:defRPr/>
              </a:pPr>
              <a:r>
                <a:rPr lang="ja-JP" altLang="en-US" sz="1400" dirty="0">
                  <a:solidFill>
                    <a:schemeClr val="tx1"/>
                  </a:solidFill>
                  <a:latin typeface="メイリオ" panose="020B0604030504040204" pitchFamily="50" charset="-128"/>
                  <a:ea typeface="メイリオ" panose="020B0604030504040204" pitchFamily="50" charset="-128"/>
                </a:rPr>
                <a:t>●どうすれば疲労・ストレスが</a:t>
              </a:r>
            </a:p>
            <a:p>
              <a:pPr>
                <a:defRPr/>
              </a:pPr>
              <a:r>
                <a:rPr lang="ja-JP" altLang="en-US" sz="1400" dirty="0">
                  <a:solidFill>
                    <a:schemeClr val="tx1"/>
                  </a:solidFill>
                  <a:latin typeface="メイリオ" panose="020B0604030504040204" pitchFamily="50" charset="-128"/>
                  <a:ea typeface="メイリオ" panose="020B0604030504040204" pitchFamily="50" charset="-128"/>
                </a:rPr>
                <a:t>　軽減できるか</a:t>
              </a:r>
            </a:p>
            <a:p>
              <a:pPr>
                <a:defRPr/>
              </a:pPr>
              <a:r>
                <a:rPr lang="ja-JP" altLang="en-US" sz="1400" dirty="0">
                  <a:solidFill>
                    <a:schemeClr val="tx1"/>
                  </a:solidFill>
                  <a:latin typeface="メイリオ" panose="020B0604030504040204" pitchFamily="50" charset="-128"/>
                  <a:ea typeface="メイリオ" panose="020B0604030504040204" pitchFamily="50" charset="-128"/>
                </a:rPr>
                <a:t>●補完方法・環境調整</a:t>
              </a:r>
            </a:p>
          </p:txBody>
        </p:sp>
      </p:grpSp>
      <p:sp>
        <p:nvSpPr>
          <p:cNvPr id="39" name="Text Box 7"/>
          <p:cNvSpPr txBox="1">
            <a:spLocks noChangeArrowheads="1"/>
          </p:cNvSpPr>
          <p:nvPr/>
        </p:nvSpPr>
        <p:spPr bwMode="auto">
          <a:xfrm>
            <a:off x="211540" y="782809"/>
            <a:ext cx="6087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メイリオ" panose="020B0604030504040204" pitchFamily="50" charset="-128"/>
                <a:ea typeface="メイリオ" panose="020B0604030504040204" pitchFamily="50" charset="-128"/>
              </a:rPr>
              <a:t>ＭＷＳと組み合わせた</a:t>
            </a:r>
            <a:r>
              <a:rPr lang="en-US" altLang="ja-JP" sz="2800" dirty="0">
                <a:latin typeface="メイリオ" panose="020B0604030504040204" pitchFamily="50" charset="-128"/>
                <a:ea typeface="メイリオ" panose="020B0604030504040204" pitchFamily="50" charset="-128"/>
              </a:rPr>
              <a:t>MSFAS</a:t>
            </a:r>
            <a:r>
              <a:rPr lang="ja-JP" altLang="ja-JP" sz="2800" dirty="0">
                <a:latin typeface="メイリオ" panose="020B0604030504040204" pitchFamily="50" charset="-128"/>
                <a:ea typeface="メイリオ" panose="020B0604030504040204" pitchFamily="50" charset="-128"/>
              </a:rPr>
              <a:t>の</a:t>
            </a:r>
            <a:r>
              <a:rPr lang="ja-JP" altLang="en-US" sz="2800" dirty="0">
                <a:latin typeface="メイリオ" panose="020B0604030504040204" pitchFamily="50" charset="-128"/>
                <a:ea typeface="メイリオ" panose="020B0604030504040204" pitchFamily="50" charset="-128"/>
              </a:rPr>
              <a:t>活用</a:t>
            </a:r>
            <a:endParaRPr lang="ja-JP" altLang="en-US" sz="2800" dirty="0">
              <a:latin typeface="HG丸ｺﾞｼｯｸM-PRO" panose="020F0600000000000000" pitchFamily="50" charset="-128"/>
              <a:ea typeface="HG丸ｺﾞｼｯｸM-PRO" panose="020F0600000000000000" pitchFamily="50" charset="-128"/>
            </a:endParaRPr>
          </a:p>
        </p:txBody>
      </p:sp>
      <p:sp>
        <p:nvSpPr>
          <p:cNvPr id="40" name="正方形/長方形 39"/>
          <p:cNvSpPr/>
          <p:nvPr/>
        </p:nvSpPr>
        <p:spPr bwMode="auto">
          <a:xfrm>
            <a:off x="149454" y="1290952"/>
            <a:ext cx="6052403" cy="57375"/>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角丸四角形 4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20369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57462" y="4855655"/>
            <a:ext cx="8986453" cy="18843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33" name="正方形/長方形 32"/>
          <p:cNvSpPr/>
          <p:nvPr/>
        </p:nvSpPr>
        <p:spPr>
          <a:xfrm>
            <a:off x="57461" y="2961458"/>
            <a:ext cx="8986453" cy="17621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6" name="正方形/長方形 5"/>
          <p:cNvSpPr/>
          <p:nvPr/>
        </p:nvSpPr>
        <p:spPr>
          <a:xfrm>
            <a:off x="57465" y="1253088"/>
            <a:ext cx="8986453" cy="15537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47" name="タイトル 1"/>
          <p:cNvSpPr>
            <a:spLocks noGrp="1"/>
          </p:cNvSpPr>
          <p:nvPr>
            <p:ph type="title"/>
          </p:nvPr>
        </p:nvSpPr>
        <p:spPr>
          <a:xfrm>
            <a:off x="1124788" y="436840"/>
            <a:ext cx="6842893" cy="692696"/>
          </a:xfrm>
        </p:spPr>
        <p:txBody>
          <a:bodyPr>
            <a:normAutofit fontScale="90000"/>
          </a:bodyPr>
          <a:lstStyle/>
          <a:p>
            <a:pPr algn="l"/>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（協力しながら解決策を導き出す支援）</a:t>
            </a:r>
          </a:p>
        </p:txBody>
      </p:sp>
      <p:pic>
        <p:nvPicPr>
          <p:cNvPr id="17410" name="Picture 2" descr="C:\Users\181004\Downloads\協力.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581" y="2914250"/>
            <a:ext cx="2430576" cy="190838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3031545" y="3242378"/>
            <a:ext cx="6031930"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対象者が、必要以上に</a:t>
            </a: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不安</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になることや、</a:t>
            </a: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ショック</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を受けることを</a:t>
            </a: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避ける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ことが重要。</a:t>
            </a: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その後の支援が効果的に進まない）</a:t>
            </a:r>
          </a:p>
        </p:txBody>
      </p:sp>
      <p:grpSp>
        <p:nvGrpSpPr>
          <p:cNvPr id="4" name="グループ化 3"/>
          <p:cNvGrpSpPr/>
          <p:nvPr/>
        </p:nvGrpSpPr>
        <p:grpSpPr>
          <a:xfrm>
            <a:off x="118383" y="4898098"/>
            <a:ext cx="2667455" cy="1841952"/>
            <a:chOff x="1900238" y="3060902"/>
            <a:chExt cx="3247826" cy="2296574"/>
          </a:xfrm>
        </p:grpSpPr>
        <p:grpSp>
          <p:nvGrpSpPr>
            <p:cNvPr id="20" name="グループ化 19"/>
            <p:cNvGrpSpPr/>
            <p:nvPr/>
          </p:nvGrpSpPr>
          <p:grpSpPr>
            <a:xfrm>
              <a:off x="2942218" y="4642182"/>
              <a:ext cx="2205846" cy="715294"/>
              <a:chOff x="2942218" y="4687860"/>
              <a:chExt cx="2205846" cy="715294"/>
            </a:xfrm>
          </p:grpSpPr>
          <p:sp>
            <p:nvSpPr>
              <p:cNvPr id="15" name="角丸四角形 14"/>
              <p:cNvSpPr/>
              <p:nvPr/>
            </p:nvSpPr>
            <p:spPr>
              <a:xfrm>
                <a:off x="3419872" y="5027575"/>
                <a:ext cx="1728192"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pic>
            <p:nvPicPr>
              <p:cNvPr id="17411" name="Picture 3" descr="C:\Users\181004\Downloads\期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218" y="4687860"/>
                <a:ext cx="706353" cy="715294"/>
              </a:xfrm>
              <a:prstGeom prst="rect">
                <a:avLst/>
              </a:prstGeom>
              <a:noFill/>
              <a:extLst>
                <a:ext uri="{909E8E84-426E-40DD-AFC4-6F175D3DCCD1}">
                  <a14:hiddenFill xmlns:a14="http://schemas.microsoft.com/office/drawing/2010/main">
                    <a:solidFill>
                      <a:srgbClr val="FFFFFF"/>
                    </a:solidFill>
                  </a14:hiddenFill>
                </a:ext>
              </a:extLst>
            </p:spPr>
          </p:pic>
        </p:grpSp>
        <p:pic>
          <p:nvPicPr>
            <p:cNvPr id="19458" name="Picture 2" descr="C:\Users\181004\Desktop\伝達試案Ｖｅｒ１\新しいフォルダー\3a22924dc8b6edc51c0f358d1c2998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238" y="3060902"/>
              <a:ext cx="3182907" cy="2292147"/>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3125611" y="3106804"/>
              <a:ext cx="646333" cy="646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p:cNvSpPr/>
            <p:nvPr/>
          </p:nvSpPr>
          <p:spPr>
            <a:xfrm>
              <a:off x="3147393" y="3174312"/>
              <a:ext cx="646331" cy="57561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解決</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方法</a:t>
              </a:r>
              <a:endParaRPr lang="ja-JP" altLang="en-US" sz="1200" dirty="0"/>
            </a:p>
          </p:txBody>
        </p:sp>
      </p:grpSp>
      <p:sp>
        <p:nvSpPr>
          <p:cNvPr id="5" name="正方形/長方形 4"/>
          <p:cNvSpPr/>
          <p:nvPr/>
        </p:nvSpPr>
        <p:spPr>
          <a:xfrm>
            <a:off x="3031545" y="1353171"/>
            <a:ext cx="5897758" cy="1200329"/>
          </a:xfrm>
          <a:prstGeom prst="rect">
            <a:avLst/>
          </a:prstGeom>
        </p:spPr>
        <p:txBody>
          <a:bodyPr wrap="square">
            <a:spAutoFit/>
          </a:bodyPr>
          <a:lstStyle/>
          <a:p>
            <a:r>
              <a:rPr lang="ja-JP" altLang="en-US" sz="2400" dirty="0"/>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職場</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場面、</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TP</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では対象者に対して、</a:t>
            </a: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様々な課題を具体的に投げかける（作業のミス・課題等を提示する）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7" name="正方形/長方形 16"/>
          <p:cNvSpPr/>
          <p:nvPr/>
        </p:nvSpPr>
        <p:spPr>
          <a:xfrm>
            <a:off x="133473" y="4982672"/>
            <a:ext cx="800219"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対象者</a:t>
            </a:r>
            <a:endParaRPr lang="ja-JP" altLang="en-US" sz="1600" dirty="0"/>
          </a:p>
        </p:txBody>
      </p:sp>
      <p:sp>
        <p:nvSpPr>
          <p:cNvPr id="16" name="正方形/長方形 15"/>
          <p:cNvSpPr/>
          <p:nvPr/>
        </p:nvSpPr>
        <p:spPr>
          <a:xfrm>
            <a:off x="1788986" y="4989058"/>
            <a:ext cx="800219"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支援者</a:t>
            </a:r>
            <a:endParaRPr lang="ja-JP" altLang="en-US" sz="1600" dirty="0"/>
          </a:p>
        </p:txBody>
      </p:sp>
      <p:sp>
        <p:nvSpPr>
          <p:cNvPr id="7" name="テキスト ボックス 6"/>
          <p:cNvSpPr txBox="1"/>
          <p:nvPr/>
        </p:nvSpPr>
        <p:spPr>
          <a:xfrm>
            <a:off x="3090981" y="5401803"/>
            <a:ext cx="5619093"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支援者と対象者が</a:t>
            </a:r>
            <a:r>
              <a:rPr lang="ja-JP" altLang="en-US" sz="24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協力しながら課題への解決方法を導き出す</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姿勢が重要。</a:t>
            </a:r>
          </a:p>
        </p:txBody>
      </p:sp>
      <p:cxnSp>
        <p:nvCxnSpPr>
          <p:cNvPr id="9" name="直線コネクタ 8"/>
          <p:cNvCxnSpPr/>
          <p:nvPr/>
        </p:nvCxnSpPr>
        <p:spPr>
          <a:xfrm>
            <a:off x="2892788" y="1521818"/>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直線コネクタ 34"/>
          <p:cNvCxnSpPr/>
          <p:nvPr/>
        </p:nvCxnSpPr>
        <p:spPr>
          <a:xfrm>
            <a:off x="2869403" y="3429000"/>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線コネクタ 35"/>
          <p:cNvCxnSpPr/>
          <p:nvPr/>
        </p:nvCxnSpPr>
        <p:spPr>
          <a:xfrm>
            <a:off x="2892788" y="5539680"/>
            <a:ext cx="327024" cy="0"/>
          </a:xfrm>
          <a:prstGeom prst="line">
            <a:avLst/>
          </a:prstGeom>
        </p:spPr>
        <p:style>
          <a:lnRef idx="2">
            <a:schemeClr val="accent2"/>
          </a:lnRef>
          <a:fillRef idx="0">
            <a:schemeClr val="accent2"/>
          </a:fillRef>
          <a:effectRef idx="1">
            <a:schemeClr val="accent2"/>
          </a:effectRef>
          <a:fontRef idx="minor">
            <a:schemeClr val="tx1"/>
          </a:fontRef>
        </p:style>
      </p:cxnSp>
      <p:sp>
        <p:nvSpPr>
          <p:cNvPr id="39" name="正方形/長方形 38"/>
          <p:cNvSpPr/>
          <p:nvPr/>
        </p:nvSpPr>
        <p:spPr>
          <a:xfrm>
            <a:off x="2664266" y="4873814"/>
            <a:ext cx="175977" cy="1866239"/>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正方形/長方形 39"/>
          <p:cNvSpPr/>
          <p:nvPr/>
        </p:nvSpPr>
        <p:spPr>
          <a:xfrm>
            <a:off x="2674219" y="2961458"/>
            <a:ext cx="166025" cy="1751712"/>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p:cNvSpPr/>
          <p:nvPr/>
        </p:nvSpPr>
        <p:spPr>
          <a:xfrm>
            <a:off x="2664264" y="1253087"/>
            <a:ext cx="175979" cy="1553771"/>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右矢印 43"/>
          <p:cNvSpPr/>
          <p:nvPr/>
        </p:nvSpPr>
        <p:spPr>
          <a:xfrm rot="5400000">
            <a:off x="5880362" y="2726268"/>
            <a:ext cx="566931" cy="463784"/>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右矢印 44"/>
          <p:cNvSpPr/>
          <p:nvPr/>
        </p:nvSpPr>
        <p:spPr>
          <a:xfrm rot="5400000">
            <a:off x="5880363" y="4641919"/>
            <a:ext cx="566931" cy="463784"/>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雲 13"/>
          <p:cNvSpPr/>
          <p:nvPr/>
        </p:nvSpPr>
        <p:spPr>
          <a:xfrm>
            <a:off x="21275" y="4121676"/>
            <a:ext cx="770628" cy="468673"/>
          </a:xfrm>
          <a:prstGeom prst="clou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rPr>
              <a:t>安心</a:t>
            </a:r>
          </a:p>
        </p:txBody>
      </p:sp>
      <p:sp>
        <p:nvSpPr>
          <p:cNvPr id="19" name="正方形/長方形 18"/>
          <p:cNvSpPr/>
          <p:nvPr/>
        </p:nvSpPr>
        <p:spPr>
          <a:xfrm>
            <a:off x="974162" y="2551665"/>
            <a:ext cx="1000736" cy="197004"/>
          </a:xfrm>
          <a:prstGeom prst="rect">
            <a:avLst/>
          </a:prstGeom>
          <a:solidFill>
            <a:schemeClr val="tx2">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投げかけ</a:t>
            </a:r>
          </a:p>
        </p:txBody>
      </p:sp>
      <p:pic>
        <p:nvPicPr>
          <p:cNvPr id="42" name="Picture 3" descr="C:\Users\181004\Desktop\2019トータルパッケージ研究\伝達試案Ｖｅｒ１\画像\bowling_uwate_nager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6466" y="1580007"/>
            <a:ext cx="1226851" cy="1226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81004\Desktop\2019トータルパッケージ研究\伝達試案Ｖｅｒ１\画像\text_kada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745" y="1360717"/>
            <a:ext cx="1587015" cy="1289450"/>
          </a:xfrm>
          <a:prstGeom prst="rect">
            <a:avLst/>
          </a:prstGeom>
          <a:noFill/>
          <a:extLst>
            <a:ext uri="{909E8E84-426E-40DD-AFC4-6F175D3DCCD1}">
              <a14:hiddenFill xmlns:a14="http://schemas.microsoft.com/office/drawing/2010/main">
                <a:solidFill>
                  <a:srgbClr val="FFFFFF"/>
                </a:solidFill>
              </a14:hiddenFill>
            </a:ext>
          </a:extLst>
        </p:spPr>
      </p:pic>
      <p:sp>
        <p:nvSpPr>
          <p:cNvPr id="43" name="右カーブ矢印 42"/>
          <p:cNvSpPr/>
          <p:nvPr/>
        </p:nvSpPr>
        <p:spPr>
          <a:xfrm rot="6775059">
            <a:off x="1658350" y="1194419"/>
            <a:ext cx="261271" cy="586297"/>
          </a:xfrm>
          <a:prstGeom prst="curvedRightArrow">
            <a:avLst/>
          </a:prstGeom>
          <a:solidFill>
            <a:schemeClr val="accent1">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8" name="正方形/長方形 47"/>
          <p:cNvSpPr/>
          <p:nvPr/>
        </p:nvSpPr>
        <p:spPr>
          <a:xfrm>
            <a:off x="882399" y="1019722"/>
            <a:ext cx="6412984" cy="75791"/>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778788" y="65318"/>
            <a:ext cx="7672798" cy="646331"/>
          </a:xfrm>
          <a:prstGeom prst="rect">
            <a:avLst/>
          </a:prstGeom>
          <a:noFill/>
        </p:spPr>
        <p:txBody>
          <a:bodyPr wrap="square" rtlCol="0">
            <a:spAutoFit/>
          </a:bodyPr>
          <a:lstStyle/>
          <a:p>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ＴＰ</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支援のポイント</a:t>
            </a:r>
          </a:p>
        </p:txBody>
      </p:sp>
      <p:sp>
        <p:nvSpPr>
          <p:cNvPr id="38" name="角丸四角形 3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594774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04931"/>
            <a:ext cx="6644716" cy="5628246"/>
          </a:xfrm>
          <a:prstGeom prst="rect">
            <a:avLst/>
          </a:prstGeom>
        </p:spPr>
      </p:pic>
      <p:sp>
        <p:nvSpPr>
          <p:cNvPr id="18" name="正方形/長方形 17"/>
          <p:cNvSpPr/>
          <p:nvPr/>
        </p:nvSpPr>
        <p:spPr>
          <a:xfrm>
            <a:off x="670835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行う４</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1475" y="4189938"/>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67535" y="1204931"/>
            <a:ext cx="298268" cy="5195869"/>
            <a:chOff x="6611576" y="1643512"/>
            <a:chExt cx="298268" cy="5195869"/>
          </a:xfrm>
        </p:grpSpPr>
        <p:sp>
          <p:nvSpPr>
            <p:cNvPr id="19" name="円/楕円 18"/>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1" name="円/楕円 20"/>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3" name="円/楕円 22"/>
            <p:cNvSpPr/>
            <p:nvPr/>
          </p:nvSpPr>
          <p:spPr>
            <a:xfrm>
              <a:off x="6621302" y="503600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4" name="円/楕円 23"/>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0" name="AutoShape 6"/>
          <p:cNvSpPr>
            <a:spLocks noChangeArrowheads="1"/>
          </p:cNvSpPr>
          <p:nvPr/>
        </p:nvSpPr>
        <p:spPr bwMode="auto">
          <a:xfrm>
            <a:off x="-85867" y="843670"/>
            <a:ext cx="5929772" cy="503238"/>
          </a:xfrm>
          <a:prstGeom prst="roundRect">
            <a:avLst>
              <a:gd name="adj" fmla="val 0"/>
            </a:avLst>
          </a:prstGeom>
          <a:noFill/>
          <a:ln w="19050">
            <a:noFill/>
            <a:round/>
            <a:headEnd/>
            <a:tailEnd/>
          </a:ln>
          <a:effectLst/>
        </p:spPr>
        <p:txBody>
          <a:bodyPr wrap="none" anchor="ctr"/>
          <a:lstStyle/>
          <a:p>
            <a:pPr>
              <a:defRPr/>
            </a:pPr>
            <a:r>
              <a:rPr lang="ja-JP" altLang="en-US" sz="2400" b="1" dirty="0" smtClean="0">
                <a:latin typeface="メイリオ" panose="020B0604030504040204" pitchFamily="50" charset="-128"/>
                <a:ea typeface="メイリオ" panose="020B0604030504040204" pitchFamily="50" charset="-128"/>
              </a:rPr>
              <a:t>＜ＭＷＳ実施前後での記入例＞</a:t>
            </a:r>
            <a:r>
              <a:rPr lang="ja-JP" altLang="en-US" sz="2400" dirty="0">
                <a:latin typeface="HGP創英角ｺﾞｼｯｸUB" pitchFamily="50" charset="-128"/>
                <a:ea typeface="HGP創英角ｺﾞｼｯｸUB" pitchFamily="50" charset="-128"/>
              </a:rPr>
              <a:t>　</a:t>
            </a:r>
            <a:endParaRPr lang="ja-JP" altLang="en-US" sz="2400" b="1" dirty="0">
              <a:effectLst>
                <a:outerShdw blurRad="38100" dist="38100" dir="2700000" algn="tl">
                  <a:srgbClr val="000000"/>
                </a:outerShdw>
              </a:effectLst>
              <a:latin typeface="ＭＳ Ｐゴシック" pitchFamily="50" charset="-128"/>
              <a:ea typeface="ＭＳ Ｐゴシック" charset="-128"/>
            </a:endParaRP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970814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49" y="1538338"/>
            <a:ext cx="5762633" cy="5120619"/>
          </a:xfrm>
          <a:prstGeom prst="rect">
            <a:avLst/>
          </a:prstGeom>
        </p:spPr>
      </p:pic>
      <p:sp>
        <p:nvSpPr>
          <p:cNvPr id="18" name="正方形/長方形 17"/>
          <p:cNvSpPr/>
          <p:nvPr/>
        </p:nvSpPr>
        <p:spPr>
          <a:xfrm>
            <a:off x="670835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行う４</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1475" y="4189938"/>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67535" y="1204931"/>
            <a:ext cx="298268" cy="5195869"/>
            <a:chOff x="6611576" y="1643512"/>
            <a:chExt cx="298268" cy="5195869"/>
          </a:xfrm>
        </p:grpSpPr>
        <p:sp>
          <p:nvSpPr>
            <p:cNvPr id="19" name="円/楕円 18"/>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1" name="円/楕円 20"/>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3" name="円/楕円 22"/>
            <p:cNvSpPr/>
            <p:nvPr/>
          </p:nvSpPr>
          <p:spPr>
            <a:xfrm>
              <a:off x="6621302" y="503600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4" name="円/楕円 23"/>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0" name="AutoShape 6"/>
          <p:cNvSpPr>
            <a:spLocks noChangeArrowheads="1"/>
          </p:cNvSpPr>
          <p:nvPr/>
        </p:nvSpPr>
        <p:spPr bwMode="auto">
          <a:xfrm>
            <a:off x="-85867" y="843670"/>
            <a:ext cx="5929772" cy="503238"/>
          </a:xfrm>
          <a:prstGeom prst="roundRect">
            <a:avLst>
              <a:gd name="adj" fmla="val 0"/>
            </a:avLst>
          </a:prstGeom>
          <a:noFill/>
          <a:ln w="19050">
            <a:noFill/>
            <a:round/>
            <a:headEnd/>
            <a:tailEnd/>
          </a:ln>
          <a:effectLst/>
        </p:spPr>
        <p:txBody>
          <a:bodyPr wrap="none" anchor="ctr"/>
          <a:lstStyle/>
          <a:p>
            <a:pPr>
              <a:defRPr/>
            </a:pPr>
            <a:r>
              <a:rPr lang="ja-JP" altLang="en-US" sz="2400" b="1" dirty="0" smtClean="0">
                <a:latin typeface="メイリオ" panose="020B0604030504040204" pitchFamily="50" charset="-128"/>
                <a:ea typeface="メイリオ" panose="020B0604030504040204" pitchFamily="50" charset="-128"/>
              </a:rPr>
              <a:t>＜職場実習実施前後での記入例＞</a:t>
            </a:r>
            <a:r>
              <a:rPr lang="ja-JP" altLang="en-US" sz="2400" dirty="0">
                <a:latin typeface="HGP創英角ｺﾞｼｯｸUB" pitchFamily="50" charset="-128"/>
                <a:ea typeface="HGP創英角ｺﾞｼｯｸUB" pitchFamily="50" charset="-128"/>
              </a:rPr>
              <a:t>　</a:t>
            </a:r>
            <a:endParaRPr lang="ja-JP" altLang="en-US" sz="2400" b="1" dirty="0">
              <a:effectLst>
                <a:outerShdw blurRad="38100" dist="38100" dir="2700000" algn="tl">
                  <a:srgbClr val="000000"/>
                </a:outerShdw>
              </a:effectLst>
              <a:latin typeface="ＭＳ Ｐゴシック" pitchFamily="50" charset="-128"/>
              <a:ea typeface="ＭＳ Ｐゴシック" charset="-128"/>
            </a:endParaRP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658109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0835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行う４</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1475" y="4189938"/>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6567535" y="1204931"/>
            <a:ext cx="298268" cy="5195869"/>
            <a:chOff x="6611576" y="1643512"/>
            <a:chExt cx="298268" cy="5195869"/>
          </a:xfrm>
        </p:grpSpPr>
        <p:sp>
          <p:nvSpPr>
            <p:cNvPr id="19" name="円/楕円 18"/>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21" name="円/楕円 20"/>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2" name="円/楕円 21"/>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3" name="円/楕円 22"/>
            <p:cNvSpPr/>
            <p:nvPr/>
          </p:nvSpPr>
          <p:spPr>
            <a:xfrm>
              <a:off x="6621302" y="5036004"/>
              <a:ext cx="250397" cy="2839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4" name="円/楕円 23"/>
            <p:cNvSpPr/>
            <p:nvPr/>
          </p:nvSpPr>
          <p:spPr>
            <a:xfrm>
              <a:off x="6650020" y="6526176"/>
              <a:ext cx="250397" cy="313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0" name="AutoShape 6"/>
          <p:cNvSpPr>
            <a:spLocks noChangeArrowheads="1"/>
          </p:cNvSpPr>
          <p:nvPr/>
        </p:nvSpPr>
        <p:spPr bwMode="auto">
          <a:xfrm>
            <a:off x="54087" y="810423"/>
            <a:ext cx="5929772" cy="503238"/>
          </a:xfrm>
          <a:prstGeom prst="roundRect">
            <a:avLst>
              <a:gd name="adj" fmla="val 0"/>
            </a:avLst>
          </a:prstGeom>
          <a:noFill/>
          <a:ln w="19050">
            <a:noFill/>
            <a:round/>
            <a:headEnd/>
            <a:tailEnd/>
          </a:ln>
          <a:effectLst/>
        </p:spPr>
        <p:txBody>
          <a:bodyPr wrap="none" anchor="ctr"/>
          <a:lstStyle/>
          <a:p>
            <a:pPr>
              <a:defRPr/>
            </a:pPr>
            <a:r>
              <a:rPr lang="ja-JP" altLang="en-US" sz="2400" b="1" dirty="0" smtClean="0">
                <a:latin typeface="メイリオ" panose="020B0604030504040204" pitchFamily="50" charset="-128"/>
                <a:ea typeface="メイリオ" panose="020B0604030504040204" pitchFamily="50" charset="-128"/>
              </a:rPr>
              <a:t>作業</a:t>
            </a:r>
            <a:r>
              <a:rPr lang="ja-JP" altLang="en-US" sz="2400" b="1" dirty="0">
                <a:latin typeface="メイリオ" panose="020B0604030504040204" pitchFamily="50" charset="-128"/>
                <a:ea typeface="メイリオ" panose="020B0604030504040204" pitchFamily="50" charset="-128"/>
              </a:rPr>
              <a:t>や特定の体験の前後で活用する場合に</a:t>
            </a:r>
            <a:r>
              <a:rPr lang="ja-JP" altLang="en-US" sz="2400" b="1" dirty="0" smtClean="0">
                <a:latin typeface="メイリオ" panose="020B0604030504040204" pitchFamily="50" charset="-128"/>
                <a:ea typeface="メイリオ" panose="020B0604030504040204" pitchFamily="50" charset="-128"/>
              </a:rPr>
              <a:t>は</a:t>
            </a:r>
            <a:r>
              <a:rPr lang="ja-JP" altLang="en-US" sz="2400" dirty="0">
                <a:latin typeface="HGP創英角ｺﾞｼｯｸUB" pitchFamily="50" charset="-128"/>
                <a:ea typeface="HGP創英角ｺﾞｼｯｸUB" pitchFamily="50" charset="-128"/>
              </a:rPr>
              <a:t>　</a:t>
            </a:r>
            <a:endParaRPr lang="ja-JP" altLang="en-US" sz="2400" b="1" dirty="0">
              <a:effectLst>
                <a:outerShdw blurRad="38100" dist="38100" dir="2700000" algn="tl">
                  <a:srgbClr val="000000"/>
                </a:outerShdw>
              </a:effectLst>
              <a:latin typeface="ＭＳ Ｐゴシック" pitchFamily="50" charset="-128"/>
              <a:ea typeface="ＭＳ Ｐゴシック" charset="-128"/>
            </a:endParaRPr>
          </a:p>
        </p:txBody>
      </p:sp>
      <p:sp>
        <p:nvSpPr>
          <p:cNvPr id="25" name="正方形/長方形 24"/>
          <p:cNvSpPr/>
          <p:nvPr/>
        </p:nvSpPr>
        <p:spPr bwMode="auto">
          <a:xfrm>
            <a:off x="149454" y="1290952"/>
            <a:ext cx="6052403" cy="57375"/>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1"/>
          <p:cNvSpPr>
            <a:spLocks noChangeArrowheads="1"/>
          </p:cNvSpPr>
          <p:nvPr/>
        </p:nvSpPr>
        <p:spPr bwMode="auto">
          <a:xfrm>
            <a:off x="149454" y="1408916"/>
            <a:ext cx="6273799" cy="5271583"/>
          </a:xfrm>
          <a:prstGeom prst="rect">
            <a:avLst/>
          </a:prstGeom>
          <a:solidFill>
            <a:srgbClr val="FFEBE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3" name="正方形/長方形 6"/>
          <p:cNvSpPr>
            <a:spLocks noChangeArrowheads="1"/>
          </p:cNvSpPr>
          <p:nvPr/>
        </p:nvSpPr>
        <p:spPr bwMode="auto">
          <a:xfrm>
            <a:off x="285170" y="1539776"/>
            <a:ext cx="2479543" cy="393700"/>
          </a:xfrm>
          <a:prstGeom prst="rect">
            <a:avLst/>
          </a:prstGeom>
          <a:solidFill>
            <a:srgbClr val="E73A37"/>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4" name="正方形/長方形 6"/>
          <p:cNvSpPr>
            <a:spLocks noChangeArrowheads="1"/>
          </p:cNvSpPr>
          <p:nvPr/>
        </p:nvSpPr>
        <p:spPr bwMode="auto">
          <a:xfrm>
            <a:off x="285169" y="4234447"/>
            <a:ext cx="2479543" cy="393700"/>
          </a:xfrm>
          <a:prstGeom prst="rect">
            <a:avLst/>
          </a:prstGeom>
          <a:solidFill>
            <a:srgbClr val="E73A37"/>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 name="Rectangle 3"/>
          <p:cNvSpPr txBox="1">
            <a:spLocks noChangeArrowheads="1"/>
          </p:cNvSpPr>
          <p:nvPr/>
        </p:nvSpPr>
        <p:spPr bwMode="gray">
          <a:xfrm>
            <a:off x="-141072" y="1600365"/>
            <a:ext cx="6465476" cy="5791200"/>
          </a:xfrm>
          <a:prstGeom prst="rect">
            <a:avLst/>
          </a:prstGeom>
        </p:spPr>
        <p:txBody>
          <a:bodyPr l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1">
              <a:buFontTx/>
              <a:buNone/>
              <a:defRPr/>
            </a:pPr>
            <a:r>
              <a:rPr lang="ja-JP" altLang="en-US" sz="2000" dirty="0" smtClean="0">
                <a:solidFill>
                  <a:schemeClr val="bg1"/>
                </a:solidFill>
                <a:latin typeface="メイリオ" panose="020B0604030504040204" pitchFamily="50" charset="-128"/>
                <a:ea typeface="メイリオ" panose="020B0604030504040204" pitchFamily="50" charset="-128"/>
              </a:rPr>
              <a:t>＜事前の面談にて＞</a:t>
            </a:r>
            <a:endParaRPr lang="en-US" altLang="ja-JP" sz="2000" dirty="0" smtClean="0">
              <a:solidFill>
                <a:schemeClr val="bg1"/>
              </a:solidFill>
              <a:latin typeface="メイリオ" panose="020B0604030504040204" pitchFamily="50" charset="-128"/>
              <a:ea typeface="メイリオ" panose="020B0604030504040204" pitchFamily="50" charset="-128"/>
            </a:endParaRPr>
          </a:p>
          <a:p>
            <a:pPr lvl="1">
              <a:buFontTx/>
              <a:buNone/>
              <a:defRPr/>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その体験を通じて、本人に確認してほしいことを</a:t>
            </a:r>
            <a:endParaRPr lang="en-US" altLang="ja-JP" sz="2000" dirty="0" smtClean="0">
              <a:latin typeface="メイリオ" panose="020B0604030504040204" pitchFamily="50" charset="-128"/>
              <a:ea typeface="メイリオ" panose="020B0604030504040204" pitchFamily="50" charset="-128"/>
            </a:endParaRPr>
          </a:p>
          <a:p>
            <a:pPr lvl="1">
              <a:buFontTx/>
              <a:buNone/>
              <a:defRPr/>
            </a:pPr>
            <a:r>
              <a:rPr lang="ja-JP" altLang="en-US" sz="2000" dirty="0" smtClean="0">
                <a:latin typeface="メイリオ" panose="020B0604030504040204" pitchFamily="50" charset="-128"/>
                <a:ea typeface="メイリオ" panose="020B0604030504040204" pitchFamily="50" charset="-128"/>
              </a:rPr>
              <a:t>伝える。</a:t>
            </a:r>
            <a:endParaRPr lang="en-US" altLang="ja-JP" sz="2000" dirty="0" smtClean="0">
              <a:latin typeface="メイリオ" panose="020B0604030504040204" pitchFamily="50" charset="-128"/>
              <a:ea typeface="メイリオ" panose="020B0604030504040204" pitchFamily="50" charset="-128"/>
            </a:endParaRPr>
          </a:p>
          <a:p>
            <a:pPr lvl="1">
              <a:buFontTx/>
              <a:buNone/>
              <a:defRPr/>
            </a:pPr>
            <a:r>
              <a:rPr lang="ja-JP" altLang="en-US" sz="2000" dirty="0" smtClean="0">
                <a:latin typeface="メイリオ" panose="020B0604030504040204" pitchFamily="50" charset="-128"/>
                <a:ea typeface="メイリオ" panose="020B0604030504040204" pitchFamily="50" charset="-128"/>
              </a:rPr>
              <a:t>（例）どんな時にストレスや疲れを感じたか教えて</a:t>
            </a:r>
            <a:endParaRPr lang="en-US" altLang="ja-JP" sz="2000" dirty="0" smtClean="0">
              <a:latin typeface="メイリオ" panose="020B0604030504040204" pitchFamily="50" charset="-128"/>
              <a:ea typeface="メイリオ" panose="020B0604030504040204" pitchFamily="50" charset="-128"/>
            </a:endParaRPr>
          </a:p>
          <a:p>
            <a:pPr lvl="1">
              <a:buFontTx/>
              <a:buNone/>
              <a:defRPr/>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　もらえますか？</a:t>
            </a:r>
            <a:endParaRPr lang="en-US" altLang="ja-JP" sz="2000" dirty="0" smtClean="0">
              <a:latin typeface="メイリオ" panose="020B0604030504040204" pitchFamily="50" charset="-128"/>
              <a:ea typeface="メイリオ" panose="020B0604030504040204" pitchFamily="50" charset="-128"/>
            </a:endParaRPr>
          </a:p>
          <a:p>
            <a:pPr lvl="1">
              <a:buFontTx/>
              <a:buNone/>
              <a:defRPr/>
            </a:pPr>
            <a:endParaRPr lang="ja-JP" altLang="en-US" sz="2000" dirty="0" smtClean="0">
              <a:latin typeface="メイリオ" panose="020B0604030504040204" pitchFamily="50" charset="-128"/>
              <a:ea typeface="メイリオ" panose="020B0604030504040204" pitchFamily="50" charset="-128"/>
            </a:endParaRPr>
          </a:p>
          <a:p>
            <a:pPr lvl="1">
              <a:buFontTx/>
              <a:buNone/>
              <a:defRPr/>
            </a:pPr>
            <a:endParaRPr lang="ja-JP" altLang="en-US" sz="2000" dirty="0" smtClean="0">
              <a:latin typeface="メイリオ" panose="020B0604030504040204" pitchFamily="50" charset="-128"/>
              <a:ea typeface="メイリオ" panose="020B0604030504040204" pitchFamily="50" charset="-128"/>
            </a:endParaRPr>
          </a:p>
          <a:p>
            <a:pPr lvl="1">
              <a:buFontTx/>
              <a:buNone/>
              <a:defRPr/>
            </a:pPr>
            <a:endParaRPr lang="en-US" altLang="ja-JP" sz="2000" b="1" dirty="0" smtClean="0">
              <a:latin typeface="メイリオ" panose="020B0604030504040204" pitchFamily="50" charset="-128"/>
              <a:ea typeface="メイリオ" panose="020B0604030504040204" pitchFamily="50" charset="-128"/>
            </a:endParaRPr>
          </a:p>
          <a:p>
            <a:pPr lvl="1">
              <a:buFontTx/>
              <a:buNone/>
              <a:defRPr/>
            </a:pPr>
            <a:r>
              <a:rPr lang="ja-JP" altLang="en-US" sz="2000" b="1" dirty="0" smtClean="0">
                <a:solidFill>
                  <a:schemeClr val="bg1"/>
                </a:solidFill>
                <a:latin typeface="メイリオ" panose="020B0604030504040204" pitchFamily="50" charset="-128"/>
                <a:ea typeface="メイリオ" panose="020B0604030504040204" pitchFamily="50" charset="-128"/>
              </a:rPr>
              <a:t>＜</a:t>
            </a:r>
            <a:r>
              <a:rPr lang="ja-JP" altLang="en-US" sz="2000" dirty="0" smtClean="0">
                <a:solidFill>
                  <a:schemeClr val="bg1"/>
                </a:solidFill>
                <a:latin typeface="メイリオ" panose="020B0604030504040204" pitchFamily="50" charset="-128"/>
                <a:ea typeface="メイリオ" panose="020B0604030504040204" pitchFamily="50" charset="-128"/>
              </a:rPr>
              <a:t>振り返りにて＞</a:t>
            </a:r>
            <a:endParaRPr lang="en-US" altLang="ja-JP" sz="2000" dirty="0" smtClean="0">
              <a:solidFill>
                <a:schemeClr val="bg1"/>
              </a:solidFill>
              <a:latin typeface="メイリオ" panose="020B0604030504040204" pitchFamily="50" charset="-128"/>
              <a:ea typeface="メイリオ" panose="020B0604030504040204" pitchFamily="50" charset="-128"/>
            </a:endParaRPr>
          </a:p>
          <a:p>
            <a:pPr marL="457200" lvl="1" indent="0">
              <a:buClr>
                <a:schemeClr val="accent2"/>
              </a:buClr>
              <a:buFontTx/>
              <a:buNone/>
              <a:defRPr/>
            </a:pPr>
            <a:r>
              <a:rPr lang="ja-JP" altLang="en-US" sz="2000" dirty="0" smtClean="0">
                <a:solidFill>
                  <a:srgbClr val="7F95CF"/>
                </a:solidFill>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　記入内容の変化した点、変化していない点、</a:t>
            </a:r>
            <a:r>
              <a:rPr lang="en-US" altLang="ja-JP" sz="2000" dirty="0" smtClean="0">
                <a:latin typeface="メイリオ" panose="020B0604030504040204" pitchFamily="50" charset="-128"/>
                <a:ea typeface="メイリオ" panose="020B0604030504040204" pitchFamily="50" charset="-128"/>
              </a:rPr>
              <a:t> </a:t>
            </a:r>
          </a:p>
          <a:p>
            <a:pPr marL="457200" lvl="1" indent="0">
              <a:buClr>
                <a:schemeClr val="accent2"/>
              </a:buClr>
              <a:buFontTx/>
              <a:buNone/>
              <a:defRPr/>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それぞれについて本人の考え、理由、気づいた</a:t>
            </a:r>
            <a:endParaRPr lang="en-US" altLang="ja-JP" sz="2000" dirty="0" smtClean="0">
              <a:latin typeface="メイリオ" panose="020B0604030504040204" pitchFamily="50" charset="-128"/>
              <a:ea typeface="メイリオ" panose="020B0604030504040204" pitchFamily="50" charset="-128"/>
            </a:endParaRPr>
          </a:p>
          <a:p>
            <a:pPr marL="457200" lvl="1" indent="0">
              <a:buClr>
                <a:schemeClr val="accent2"/>
              </a:buClr>
              <a:buFontTx/>
              <a:buNone/>
              <a:defRPr/>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ことなどを聞く。</a:t>
            </a:r>
            <a:endParaRPr lang="en-US" altLang="ja-JP" sz="2000" dirty="0" smtClean="0">
              <a:latin typeface="メイリオ" panose="020B0604030504040204" pitchFamily="50" charset="-128"/>
              <a:ea typeface="メイリオ" panose="020B0604030504040204" pitchFamily="50" charset="-128"/>
            </a:endParaRPr>
          </a:p>
          <a:p>
            <a:pPr marL="457200" lvl="1" indent="0">
              <a:buClr>
                <a:schemeClr val="accent2"/>
              </a:buClr>
              <a:buFontTx/>
              <a:buNone/>
              <a:defRPr/>
            </a:pPr>
            <a:r>
              <a:rPr lang="ja-JP" altLang="en-US" sz="2000" dirty="0" smtClean="0">
                <a:solidFill>
                  <a:srgbClr val="7F95CF"/>
                </a:solidFill>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　ストレス・疲労が生じる状況の整理、軽減策</a:t>
            </a:r>
            <a:endParaRPr lang="en-US" altLang="ja-JP" sz="2000" dirty="0" smtClean="0">
              <a:latin typeface="メイリオ" panose="020B0604030504040204" pitchFamily="50" charset="-128"/>
              <a:ea typeface="メイリオ" panose="020B0604030504040204" pitchFamily="50" charset="-128"/>
            </a:endParaRPr>
          </a:p>
          <a:p>
            <a:pPr marL="457200" lvl="1" indent="0">
              <a:buClr>
                <a:schemeClr val="accent2"/>
              </a:buClr>
              <a:buFontTx/>
              <a:buNone/>
              <a:defRPr/>
            </a:pPr>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の検討の提案につなげる。</a:t>
            </a:r>
            <a:endParaRPr lang="en-US" altLang="ja-JP" sz="2000" dirty="0" smtClean="0">
              <a:latin typeface="メイリオ" panose="020B0604030504040204" pitchFamily="50" charset="-128"/>
              <a:ea typeface="メイリオ" panose="020B0604030504040204" pitchFamily="50" charset="-128"/>
            </a:endParaRPr>
          </a:p>
          <a:p>
            <a:pPr marL="457200" lvl="1" indent="0">
              <a:buClr>
                <a:schemeClr val="accent2"/>
              </a:buClr>
              <a:buFontTx/>
              <a:buNone/>
              <a:defRPr/>
            </a:pPr>
            <a:endParaRPr lang="en-US" altLang="ja-JP" sz="2200" dirty="0" smtClean="0">
              <a:latin typeface="メイリオ" panose="020B0604030504040204" pitchFamily="50" charset="-128"/>
              <a:ea typeface="メイリオ" panose="020B0604030504040204" pitchFamily="50" charset="-128"/>
            </a:endParaRPr>
          </a:p>
          <a:p>
            <a:pPr marL="457200" lvl="1" indent="0">
              <a:buClr>
                <a:schemeClr val="accent2"/>
              </a:buClr>
              <a:buFontTx/>
              <a:buNone/>
              <a:defRPr/>
            </a:pPr>
            <a:r>
              <a:rPr lang="ja-JP" altLang="en-US" sz="2200" dirty="0" smtClean="0">
                <a:latin typeface="+mj-ea"/>
                <a:ea typeface="+mj-ea"/>
              </a:rPr>
              <a:t>　　　　　　　　　</a:t>
            </a:r>
            <a:endParaRPr lang="en-US" altLang="ja-JP" sz="2200" dirty="0" smtClean="0">
              <a:latin typeface="+mj-ea"/>
              <a:ea typeface="+mj-ea"/>
            </a:endParaRPr>
          </a:p>
        </p:txBody>
      </p:sp>
      <p:sp>
        <p:nvSpPr>
          <p:cNvPr id="35" name="右矢印 7"/>
          <p:cNvSpPr>
            <a:spLocks noChangeArrowheads="1"/>
          </p:cNvSpPr>
          <p:nvPr/>
        </p:nvSpPr>
        <p:spPr bwMode="auto">
          <a:xfrm rot="5400000">
            <a:off x="1861724" y="3413087"/>
            <a:ext cx="684213" cy="576263"/>
          </a:xfrm>
          <a:prstGeom prst="rightArrow">
            <a:avLst>
              <a:gd name="adj1" fmla="val 50000"/>
              <a:gd name="adj2" fmla="val 49994"/>
            </a:avLst>
          </a:prstGeom>
          <a:solidFill>
            <a:srgbClr val="E73A37"/>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6" name="角丸四角形吹き出し 18"/>
          <p:cNvSpPr>
            <a:spLocks noChangeArrowheads="1"/>
          </p:cNvSpPr>
          <p:nvPr/>
        </p:nvSpPr>
        <p:spPr bwMode="auto">
          <a:xfrm>
            <a:off x="3558762" y="3120987"/>
            <a:ext cx="2128837" cy="936625"/>
          </a:xfrm>
          <a:prstGeom prst="wedgeRoundRectCallout">
            <a:avLst>
              <a:gd name="adj1" fmla="val -97285"/>
              <a:gd name="adj2" fmla="val 6659"/>
              <a:gd name="adj3" fmla="val 16667"/>
            </a:avLst>
          </a:prstGeom>
          <a:solidFill>
            <a:srgbClr val="F6947C"/>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7" name="テキスト ボックス 19"/>
          <p:cNvSpPr txBox="1">
            <a:spLocks noChangeArrowheads="1"/>
          </p:cNvSpPr>
          <p:nvPr/>
        </p:nvSpPr>
        <p:spPr bwMode="auto">
          <a:xfrm>
            <a:off x="3801649" y="3359112"/>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a:solidFill>
                  <a:schemeClr val="bg1"/>
                </a:solidFill>
                <a:latin typeface="メイリオ" panose="020B0604030504040204" pitchFamily="50" charset="-128"/>
                <a:ea typeface="メイリオ" panose="020B0604030504040204" pitchFamily="50" charset="-128"/>
              </a:rPr>
              <a:t>実習経験後</a:t>
            </a:r>
          </a:p>
        </p:txBody>
      </p:sp>
      <p:sp>
        <p:nvSpPr>
          <p:cNvPr id="28" name="角丸四角形 2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654449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行う５</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r>
              <a:rPr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sp>
        <p:nvSpPr>
          <p:cNvPr id="12" name="角丸四角形 11"/>
          <p:cNvSpPr/>
          <p:nvPr/>
        </p:nvSpPr>
        <p:spPr>
          <a:xfrm>
            <a:off x="6827365" y="5514114"/>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567535" y="1204931"/>
            <a:ext cx="298268" cy="5043925"/>
            <a:chOff x="6611576" y="1643512"/>
            <a:chExt cx="298268" cy="5043925"/>
          </a:xfrm>
        </p:grpSpPr>
        <p:sp>
          <p:nvSpPr>
            <p:cNvPr id="16" name="円/楕円 15"/>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1" name="円/楕円 20"/>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2" name="円/楕円 21"/>
            <p:cNvSpPr/>
            <p:nvPr/>
          </p:nvSpPr>
          <p:spPr>
            <a:xfrm>
              <a:off x="6621302" y="503600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3" name="円/楕円 22"/>
            <p:cNvSpPr/>
            <p:nvPr/>
          </p:nvSpPr>
          <p:spPr>
            <a:xfrm>
              <a:off x="6628929" y="6374232"/>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4" name="正方形/長方形 24"/>
          <p:cNvSpPr>
            <a:spLocks noChangeArrowheads="1"/>
          </p:cNvSpPr>
          <p:nvPr/>
        </p:nvSpPr>
        <p:spPr bwMode="auto">
          <a:xfrm>
            <a:off x="138168" y="2321848"/>
            <a:ext cx="614799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5000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a:solidFill>
                  <a:schemeClr val="bg1"/>
                </a:solidFill>
                <a:latin typeface="メイリオ" panose="020B0604030504040204" pitchFamily="50" charset="-128"/>
                <a:ea typeface="メイリオ" panose="020B0604030504040204" pitchFamily="50" charset="-128"/>
              </a:rPr>
              <a:t>ストレス・疲労のセルフマネジメントに向け</a:t>
            </a:r>
            <a:endParaRPr lang="en-US" altLang="ja-JP" sz="1800" dirty="0">
              <a:solidFill>
                <a:schemeClr val="bg1"/>
              </a:solidFill>
              <a:latin typeface="メイリオ" panose="020B0604030504040204" pitchFamily="50" charset="-128"/>
              <a:ea typeface="メイリオ" panose="020B0604030504040204" pitchFamily="50" charset="-128"/>
            </a:endParaRPr>
          </a:p>
          <a:p>
            <a:pPr eaLnBrk="1" hangingPunct="1">
              <a:lnSpc>
                <a:spcPct val="110000"/>
              </a:lnSpc>
              <a:spcBef>
                <a:spcPct val="5000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①　</a:t>
            </a:r>
            <a:r>
              <a:rPr lang="ja-JP" altLang="en-US" sz="1800" dirty="0">
                <a:latin typeface="メイリオ" panose="020B0604030504040204" pitchFamily="50" charset="-128"/>
                <a:ea typeface="メイリオ" panose="020B0604030504040204" pitchFamily="50" charset="-128"/>
              </a:rPr>
              <a:t>ストレス・疲労に関する情報の収集</a:t>
            </a:r>
            <a:r>
              <a:rPr lang="ja-JP" altLang="en-US" sz="1800" dirty="0">
                <a:solidFill>
                  <a:srgbClr val="000000"/>
                </a:solidFill>
                <a:latin typeface="メイリオ" panose="020B0604030504040204" pitchFamily="50" charset="-128"/>
                <a:ea typeface="メイリオ" panose="020B0604030504040204" pitchFamily="50" charset="-128"/>
              </a:rPr>
              <a:t>・整理・共有</a:t>
            </a:r>
          </a:p>
          <a:p>
            <a:pPr eaLnBrk="1" hangingPunct="1">
              <a:lnSpc>
                <a:spcPct val="110000"/>
              </a:lnSpc>
              <a:spcBef>
                <a:spcPct val="50000"/>
              </a:spcBef>
              <a:buFontTx/>
              <a:buNone/>
            </a:pP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lnSpc>
                <a:spcPct val="110000"/>
              </a:lnSpc>
              <a:spcBef>
                <a:spcPct val="5000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②　ストレスや疲労が生じている状況の分析</a:t>
            </a:r>
            <a:endParaRPr lang="en-US" altLang="ja-JP" sz="1800" dirty="0">
              <a:solidFill>
                <a:srgbClr val="000000"/>
              </a:solidFill>
              <a:latin typeface="メイリオ" panose="020B0604030504040204" pitchFamily="50" charset="-128"/>
              <a:ea typeface="メイリオ" panose="020B0604030504040204" pitchFamily="50" charset="-128"/>
            </a:endParaRPr>
          </a:p>
          <a:p>
            <a:pPr eaLnBrk="1" hangingPunct="1">
              <a:lnSpc>
                <a:spcPct val="110000"/>
              </a:lnSpc>
              <a:spcBef>
                <a:spcPct val="5000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（どのような直接的・間接的原因で生じている</a:t>
            </a:r>
            <a:r>
              <a:rPr lang="ja-JP" altLang="en-US" sz="1800" dirty="0" smtClean="0">
                <a:solidFill>
                  <a:srgbClr val="000000"/>
                </a:solidFill>
                <a:latin typeface="メイリオ" panose="020B0604030504040204" pitchFamily="50" charset="-128"/>
                <a:ea typeface="メイリオ" panose="020B0604030504040204" pitchFamily="50" charset="-128"/>
              </a:rPr>
              <a:t>か</a:t>
            </a:r>
          </a:p>
          <a:p>
            <a:pPr eaLnBrk="1" hangingPunct="1">
              <a:lnSpc>
                <a:spcPct val="110000"/>
              </a:lnSpc>
              <a:spcBef>
                <a:spcPct val="5000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a:t>
            </a:r>
            <a:r>
              <a:rPr lang="ja-JP" altLang="en-US" sz="1800" dirty="0" smtClean="0">
                <a:solidFill>
                  <a:srgbClr val="000000"/>
                </a:solidFill>
                <a:latin typeface="メイリオ" panose="020B0604030504040204" pitchFamily="50" charset="-128"/>
                <a:ea typeface="メイリオ" panose="020B0604030504040204" pitchFamily="50" charset="-128"/>
              </a:rPr>
              <a:t>　　　　＝</a:t>
            </a:r>
            <a:r>
              <a:rPr lang="ja-JP" altLang="en-US" sz="1800" dirty="0">
                <a:solidFill>
                  <a:srgbClr val="000000"/>
                </a:solidFill>
                <a:latin typeface="メイリオ" panose="020B0604030504040204" pitchFamily="50" charset="-128"/>
                <a:ea typeface="メイリオ" panose="020B0604030504040204" pitchFamily="50" charset="-128"/>
              </a:rPr>
              <a:t>機能分析）</a:t>
            </a:r>
          </a:p>
          <a:p>
            <a:pPr eaLnBrk="1" hangingPunct="1">
              <a:lnSpc>
                <a:spcPct val="110000"/>
              </a:lnSpc>
              <a:spcBef>
                <a:spcPct val="50000"/>
              </a:spcBef>
              <a:buFontTx/>
              <a:buNone/>
            </a:pPr>
            <a:endParaRPr lang="ja-JP" altLang="en-US" sz="1800" dirty="0">
              <a:solidFill>
                <a:srgbClr val="000000"/>
              </a:solidFill>
              <a:latin typeface="メイリオ" panose="020B0604030504040204" pitchFamily="50" charset="-128"/>
              <a:ea typeface="メイリオ" panose="020B0604030504040204" pitchFamily="50" charset="-128"/>
            </a:endParaRPr>
          </a:p>
          <a:p>
            <a:pPr eaLnBrk="1" hangingPunct="1">
              <a:lnSpc>
                <a:spcPct val="110000"/>
              </a:lnSpc>
              <a:spcBef>
                <a:spcPct val="5000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③　対処方法の検討</a:t>
            </a:r>
            <a:r>
              <a:rPr lang="ja-JP" altLang="en-US" sz="2000" dirty="0">
                <a:solidFill>
                  <a:srgbClr val="000000"/>
                </a:solidFill>
                <a:latin typeface="メイリオ" panose="020B0604030504040204" pitchFamily="50" charset="-128"/>
                <a:ea typeface="メイリオ" panose="020B0604030504040204" pitchFamily="50" charset="-128"/>
              </a:rPr>
              <a:t>　　</a:t>
            </a:r>
            <a:r>
              <a:rPr lang="ja-JP" altLang="en-US" sz="2400" dirty="0">
                <a:solidFill>
                  <a:srgbClr val="000000"/>
                </a:solidFill>
                <a:latin typeface="ＭＳ Ｐゴシック" panose="020B0600070205080204" pitchFamily="50" charset="-128"/>
              </a:rPr>
              <a:t>　　 </a:t>
            </a:r>
            <a:endParaRPr lang="en-US" altLang="ja-JP" sz="2400" dirty="0">
              <a:solidFill>
                <a:srgbClr val="000000"/>
              </a:solidFill>
              <a:latin typeface="ＭＳ Ｐゴシック" panose="020B0600070205080204" pitchFamily="50" charset="-128"/>
            </a:endParaRPr>
          </a:p>
        </p:txBody>
      </p:sp>
      <p:sp>
        <p:nvSpPr>
          <p:cNvPr id="25" name="右矢印 2"/>
          <p:cNvSpPr>
            <a:spLocks noChangeArrowheads="1"/>
          </p:cNvSpPr>
          <p:nvPr/>
        </p:nvSpPr>
        <p:spPr bwMode="auto">
          <a:xfrm rot="5400000">
            <a:off x="2792218" y="3212839"/>
            <a:ext cx="371475" cy="396875"/>
          </a:xfrm>
          <a:prstGeom prst="rightArrow">
            <a:avLst>
              <a:gd name="adj1" fmla="val 50000"/>
              <a:gd name="adj2" fmla="val 49995"/>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 name="右矢印 2"/>
          <p:cNvSpPr>
            <a:spLocks noChangeArrowheads="1"/>
          </p:cNvSpPr>
          <p:nvPr/>
        </p:nvSpPr>
        <p:spPr bwMode="auto">
          <a:xfrm rot="5400000">
            <a:off x="2699521" y="4868678"/>
            <a:ext cx="371475" cy="396875"/>
          </a:xfrm>
          <a:prstGeom prst="rightArrow">
            <a:avLst>
              <a:gd name="adj1" fmla="val 50000"/>
              <a:gd name="adj2" fmla="val 49995"/>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 name="正方形/長方形 2"/>
          <p:cNvSpPr/>
          <p:nvPr/>
        </p:nvSpPr>
        <p:spPr>
          <a:xfrm>
            <a:off x="138168" y="959370"/>
            <a:ext cx="6446720"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a:t>
            </a:r>
            <a:r>
              <a:rPr lang="ja-JP" altLang="en-US" sz="2000" dirty="0" smtClean="0">
                <a:latin typeface="メイリオ" panose="020B0604030504040204" pitchFamily="50" charset="-128"/>
                <a:ea typeface="メイリオ" panose="020B0604030504040204" pitchFamily="50" charset="-128"/>
              </a:rPr>
              <a:t>立てる</a:t>
            </a:r>
            <a:endParaRPr lang="ja-JP" altLang="en-US" sz="2000" dirty="0"/>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5788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角丸四角形 1"/>
          <p:cNvSpPr>
            <a:spLocks noChangeArrowheads="1"/>
          </p:cNvSpPr>
          <p:nvPr/>
        </p:nvSpPr>
        <p:spPr bwMode="auto">
          <a:xfrm>
            <a:off x="179966" y="2741535"/>
            <a:ext cx="5230043" cy="346075"/>
          </a:xfrm>
          <a:prstGeom prst="roundRect">
            <a:avLst>
              <a:gd name="adj" fmla="val 16667"/>
            </a:avLst>
          </a:prstGeom>
          <a:solidFill>
            <a:srgbClr val="E73A37"/>
          </a:solidFill>
          <a:ln w="9525" algn="ctr">
            <a:solidFill>
              <a:schemeClr val="bg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110000"/>
              </a:lnSpc>
              <a:spcBef>
                <a:spcPct val="50000"/>
              </a:spcBef>
              <a:buNone/>
            </a:pPr>
            <a:r>
              <a:rPr lang="ja-JP" altLang="en-US" sz="1800" dirty="0">
                <a:solidFill>
                  <a:schemeClr val="bg1"/>
                </a:solidFill>
                <a:latin typeface="メイリオ" panose="020B0604030504040204" pitchFamily="50" charset="-128"/>
                <a:ea typeface="メイリオ" panose="020B0604030504040204" pitchFamily="50" charset="-128"/>
              </a:rPr>
              <a:t>ストレス・疲労のセルフマネジメントに向け</a:t>
            </a:r>
            <a:endParaRPr lang="en-US" altLang="ja-JP" sz="1800" dirty="0">
              <a:solidFill>
                <a:schemeClr val="bg1"/>
              </a:solidFill>
              <a:latin typeface="メイリオ" panose="020B0604030504040204" pitchFamily="50" charset="-128"/>
              <a:ea typeface="メイリオ" panose="020B0604030504040204" pitchFamily="50" charset="-128"/>
            </a:endParaRPr>
          </a:p>
        </p:txBody>
      </p:sp>
      <p:sp>
        <p:nvSpPr>
          <p:cNvPr id="151555" name="Text Box 7"/>
          <p:cNvSpPr txBox="1">
            <a:spLocks noChangeArrowheads="1"/>
          </p:cNvSpPr>
          <p:nvPr/>
        </p:nvSpPr>
        <p:spPr bwMode="auto">
          <a:xfrm>
            <a:off x="513101" y="972174"/>
            <a:ext cx="6685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smtClean="0">
                <a:latin typeface="メイリオ" panose="020B0604030504040204" pitchFamily="50" charset="-128"/>
                <a:ea typeface="メイリオ" panose="020B0604030504040204" pitchFamily="50" charset="-128"/>
              </a:rPr>
              <a:t>ストレス・疲労への対応の流れ</a:t>
            </a:r>
            <a:r>
              <a:rPr lang="ja-JP" altLang="en-US" sz="2400" dirty="0">
                <a:latin typeface="HG丸ｺﾞｼｯｸM-PRO" panose="020F0600000000000000" pitchFamily="50" charset="-128"/>
                <a:ea typeface="HG丸ｺﾞｼｯｸM-PRO" panose="020F0600000000000000" pitchFamily="50" charset="-128"/>
              </a:rPr>
              <a:t>　</a:t>
            </a:r>
          </a:p>
        </p:txBody>
      </p:sp>
      <p:grpSp>
        <p:nvGrpSpPr>
          <p:cNvPr id="151556" name="グループ化 3"/>
          <p:cNvGrpSpPr>
            <a:grpSpLocks/>
          </p:cNvGrpSpPr>
          <p:nvPr/>
        </p:nvGrpSpPr>
        <p:grpSpPr bwMode="auto">
          <a:xfrm>
            <a:off x="123031" y="3545911"/>
            <a:ext cx="8677275" cy="863600"/>
            <a:chOff x="107504" y="3285058"/>
            <a:chExt cx="8676927" cy="863600"/>
          </a:xfrm>
          <a:solidFill>
            <a:srgbClr val="435352"/>
          </a:solidFill>
        </p:grpSpPr>
        <p:sp>
          <p:nvSpPr>
            <p:cNvPr id="151567" name="Rectangle 9"/>
            <p:cNvSpPr>
              <a:spLocks noChangeArrowheads="1"/>
            </p:cNvSpPr>
            <p:nvPr/>
          </p:nvSpPr>
          <p:spPr bwMode="auto">
            <a:xfrm>
              <a:off x="107504" y="3285058"/>
              <a:ext cx="1038223" cy="863600"/>
            </a:xfrm>
            <a:prstGeom prst="rect">
              <a:avLst/>
            </a:prstGeom>
            <a:grp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情報の</a:t>
              </a:r>
            </a:p>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収集</a:t>
              </a:r>
            </a:p>
          </p:txBody>
        </p:sp>
        <p:sp>
          <p:nvSpPr>
            <p:cNvPr id="151568" name="Rectangle 10"/>
            <p:cNvSpPr>
              <a:spLocks noChangeArrowheads="1"/>
            </p:cNvSpPr>
            <p:nvPr/>
          </p:nvSpPr>
          <p:spPr bwMode="auto">
            <a:xfrm>
              <a:off x="1516871" y="3285058"/>
              <a:ext cx="1038223" cy="863600"/>
            </a:xfrm>
            <a:prstGeom prst="rect">
              <a:avLst/>
            </a:prstGeom>
            <a:grp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情報の</a:t>
              </a:r>
            </a:p>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整理</a:t>
              </a:r>
            </a:p>
          </p:txBody>
        </p:sp>
        <p:sp>
          <p:nvSpPr>
            <p:cNvPr id="151569" name="Rectangle 11"/>
            <p:cNvSpPr>
              <a:spLocks noChangeArrowheads="1"/>
            </p:cNvSpPr>
            <p:nvPr/>
          </p:nvSpPr>
          <p:spPr bwMode="auto">
            <a:xfrm>
              <a:off x="2924604" y="3285058"/>
              <a:ext cx="1038222" cy="863600"/>
            </a:xfrm>
            <a:prstGeom prst="rect">
              <a:avLst/>
            </a:prstGeom>
            <a:grp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情報の</a:t>
              </a:r>
            </a:p>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共有</a:t>
              </a:r>
            </a:p>
          </p:txBody>
        </p:sp>
        <p:sp>
          <p:nvSpPr>
            <p:cNvPr id="151570" name="Rectangle 12"/>
            <p:cNvSpPr>
              <a:spLocks noChangeArrowheads="1"/>
            </p:cNvSpPr>
            <p:nvPr/>
          </p:nvSpPr>
          <p:spPr bwMode="auto">
            <a:xfrm>
              <a:off x="4333970" y="3285058"/>
              <a:ext cx="1631727" cy="863600"/>
            </a:xfrm>
            <a:prstGeom prst="rect">
              <a:avLst/>
            </a:prstGeom>
            <a:grp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solidFill>
                    <a:schemeClr val="bg1"/>
                  </a:solidFill>
                  <a:latin typeface="メイリオ" panose="020B0604030504040204" pitchFamily="50" charset="-128"/>
                  <a:ea typeface="メイリオ" panose="020B0604030504040204" pitchFamily="50" charset="-128"/>
                </a:rPr>
                <a:t>ストレス･</a:t>
              </a:r>
            </a:p>
            <a:p>
              <a:pPr algn="ctr" eaLnBrk="1" hangingPunct="1">
                <a:spcBef>
                  <a:spcPct val="0"/>
                </a:spcBef>
                <a:buFontTx/>
                <a:buNone/>
              </a:pPr>
              <a:r>
                <a:rPr lang="ja-JP" altLang="en-US" sz="1600" dirty="0">
                  <a:solidFill>
                    <a:schemeClr val="bg1"/>
                  </a:solidFill>
                  <a:latin typeface="メイリオ" panose="020B0604030504040204" pitchFamily="50" charset="-128"/>
                  <a:ea typeface="メイリオ" panose="020B0604030504040204" pitchFamily="50" charset="-128"/>
                </a:rPr>
                <a:t>疲労の機能分析</a:t>
              </a:r>
            </a:p>
          </p:txBody>
        </p:sp>
        <p:sp>
          <p:nvSpPr>
            <p:cNvPr id="151571" name="Rectangle 13"/>
            <p:cNvSpPr>
              <a:spLocks noChangeArrowheads="1"/>
            </p:cNvSpPr>
            <p:nvPr/>
          </p:nvSpPr>
          <p:spPr bwMode="auto">
            <a:xfrm>
              <a:off x="6336841" y="3285058"/>
              <a:ext cx="2447590" cy="863600"/>
            </a:xfrm>
            <a:prstGeom prst="rect">
              <a:avLst/>
            </a:prstGeom>
            <a:grpFill/>
            <a:ln w="9525">
              <a:solidFill>
                <a:schemeClr val="bg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対処方法確立に向けた</a:t>
              </a:r>
            </a:p>
            <a:p>
              <a:pPr algn="ctr" eaLnBrk="1" hangingPunct="1">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支援計画の作成</a:t>
              </a:r>
            </a:p>
          </p:txBody>
        </p:sp>
        <p:sp>
          <p:nvSpPr>
            <p:cNvPr id="151572" name="右矢印 2"/>
            <p:cNvSpPr>
              <a:spLocks noChangeArrowheads="1"/>
            </p:cNvSpPr>
            <p:nvPr/>
          </p:nvSpPr>
          <p:spPr bwMode="auto">
            <a:xfrm>
              <a:off x="5955045" y="3593370"/>
              <a:ext cx="360040" cy="261610"/>
            </a:xfrm>
            <a:prstGeom prst="rightArrow">
              <a:avLst>
                <a:gd name="adj1" fmla="val 50000"/>
                <a:gd name="adj2" fmla="val 49997"/>
              </a:avLst>
            </a:prstGeom>
            <a:solidFill>
              <a:srgbClr val="F6947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1573" name="右矢印 19"/>
            <p:cNvSpPr>
              <a:spLocks noChangeArrowheads="1"/>
            </p:cNvSpPr>
            <p:nvPr/>
          </p:nvSpPr>
          <p:spPr bwMode="auto">
            <a:xfrm>
              <a:off x="3935522" y="3603451"/>
              <a:ext cx="360040" cy="261610"/>
            </a:xfrm>
            <a:prstGeom prst="rightArrow">
              <a:avLst>
                <a:gd name="adj1" fmla="val 50000"/>
                <a:gd name="adj2" fmla="val 49997"/>
              </a:avLst>
            </a:prstGeom>
            <a:solidFill>
              <a:srgbClr val="F6947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1574" name="右矢印 20"/>
            <p:cNvSpPr>
              <a:spLocks noChangeArrowheads="1"/>
            </p:cNvSpPr>
            <p:nvPr/>
          </p:nvSpPr>
          <p:spPr bwMode="auto">
            <a:xfrm>
              <a:off x="2551362" y="3600571"/>
              <a:ext cx="360040" cy="261610"/>
            </a:xfrm>
            <a:prstGeom prst="rightArrow">
              <a:avLst>
                <a:gd name="adj1" fmla="val 50000"/>
                <a:gd name="adj2" fmla="val 49997"/>
              </a:avLst>
            </a:prstGeom>
            <a:solidFill>
              <a:srgbClr val="F6947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1575" name="右矢印 21"/>
            <p:cNvSpPr>
              <a:spLocks noChangeArrowheads="1"/>
            </p:cNvSpPr>
            <p:nvPr/>
          </p:nvSpPr>
          <p:spPr bwMode="auto">
            <a:xfrm>
              <a:off x="1107925" y="3593370"/>
              <a:ext cx="360040" cy="261610"/>
            </a:xfrm>
            <a:prstGeom prst="rightArrow">
              <a:avLst>
                <a:gd name="adj1" fmla="val 50000"/>
                <a:gd name="adj2" fmla="val 49997"/>
              </a:avLst>
            </a:prstGeom>
            <a:solidFill>
              <a:srgbClr val="F6947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151557" name="正方形/長方形 22"/>
          <p:cNvSpPr>
            <a:spLocks noChangeArrowheads="1"/>
          </p:cNvSpPr>
          <p:nvPr/>
        </p:nvSpPr>
        <p:spPr bwMode="auto">
          <a:xfrm>
            <a:off x="403945" y="1567024"/>
            <a:ext cx="6794500" cy="46037"/>
          </a:xfrm>
          <a:prstGeom prst="rect">
            <a:avLst/>
          </a:prstGeom>
          <a:solidFill>
            <a:srgbClr val="435352"/>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1558" name="右矢印 2"/>
          <p:cNvSpPr>
            <a:spLocks noChangeArrowheads="1"/>
          </p:cNvSpPr>
          <p:nvPr/>
        </p:nvSpPr>
        <p:spPr bwMode="auto">
          <a:xfrm>
            <a:off x="343693" y="5640041"/>
            <a:ext cx="8456613" cy="731838"/>
          </a:xfrm>
          <a:prstGeom prst="rightArrow">
            <a:avLst>
              <a:gd name="adj1" fmla="val 50000"/>
              <a:gd name="adj2" fmla="val 49913"/>
            </a:avLst>
          </a:prstGeom>
          <a:solidFill>
            <a:srgbClr val="E73A37"/>
          </a:solidFill>
          <a:ln w="9525" algn="ctr">
            <a:solidFill>
              <a:srgbClr val="FEC1BC"/>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　　　　　　</a:t>
            </a:r>
            <a:r>
              <a:rPr lang="ja-JP" altLang="en-US" sz="1800" dirty="0">
                <a:solidFill>
                  <a:schemeClr val="bg1"/>
                </a:solidFill>
              </a:rPr>
              <a:t>　　　</a:t>
            </a:r>
            <a:r>
              <a:rPr lang="ja-JP" altLang="en-US" sz="1800" b="1" dirty="0">
                <a:solidFill>
                  <a:schemeClr val="bg1"/>
                </a:solidFill>
                <a:latin typeface="メイリオ" panose="020B0604030504040204" pitchFamily="50" charset="-128"/>
                <a:ea typeface="メイリオ" panose="020B0604030504040204" pitchFamily="50" charset="-128"/>
              </a:rPr>
              <a:t>ストレス・疲労に関する理解の促進　／　対処行動の促進</a:t>
            </a:r>
          </a:p>
        </p:txBody>
      </p:sp>
      <p:sp>
        <p:nvSpPr>
          <p:cNvPr id="21" name="正方形/長方形 20"/>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行う５</a:t>
            </a:r>
            <a:endParaRPr kumimoji="1" lang="ja-JP" altLang="en-US" sz="3200" b="1" dirty="0">
              <a:latin typeface="メイリオ" panose="020B0604030504040204" pitchFamily="50" charset="-128"/>
              <a:ea typeface="メイリオ" panose="020B0604030504040204" pitchFamily="50" charset="-128"/>
            </a:endParaRPr>
          </a:p>
        </p:txBody>
      </p:sp>
      <p:sp>
        <p:nvSpPr>
          <p:cNvPr id="17" name="正方形/長方形 24"/>
          <p:cNvSpPr>
            <a:spLocks noChangeArrowheads="1"/>
          </p:cNvSpPr>
          <p:nvPr/>
        </p:nvSpPr>
        <p:spPr bwMode="auto">
          <a:xfrm>
            <a:off x="403945" y="1709087"/>
            <a:ext cx="8083839"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50000"/>
              </a:spcBef>
              <a:buFontTx/>
              <a:buNone/>
            </a:pPr>
            <a:r>
              <a:rPr lang="ja-JP" altLang="en-US" sz="1800" dirty="0" smtClean="0">
                <a:latin typeface="メイリオ" panose="020B0604030504040204" pitchFamily="50" charset="-128"/>
                <a:ea typeface="メイリオ" panose="020B0604030504040204" pitchFamily="50" charset="-128"/>
              </a:rPr>
              <a:t>ストレス・疲労への対応のための①情報</a:t>
            </a:r>
            <a:r>
              <a:rPr lang="ja-JP" altLang="en-US" sz="1800" dirty="0">
                <a:latin typeface="メイリオ" panose="020B0604030504040204" pitchFamily="50" charset="-128"/>
                <a:ea typeface="メイリオ" panose="020B0604030504040204" pitchFamily="50" charset="-128"/>
              </a:rPr>
              <a:t>の収集・整理・</a:t>
            </a:r>
            <a:r>
              <a:rPr lang="ja-JP" altLang="en-US" sz="1800" dirty="0" smtClean="0">
                <a:latin typeface="メイリオ" panose="020B0604030504040204" pitchFamily="50" charset="-128"/>
                <a:ea typeface="メイリオ" panose="020B0604030504040204" pitchFamily="50" charset="-128"/>
              </a:rPr>
              <a:t>共有、②生じて</a:t>
            </a:r>
            <a:r>
              <a:rPr lang="ja-JP" altLang="en-US" sz="1800" dirty="0">
                <a:latin typeface="メイリオ" panose="020B0604030504040204" pitchFamily="50" charset="-128"/>
                <a:ea typeface="メイリオ" panose="020B0604030504040204" pitchFamily="50" charset="-128"/>
              </a:rPr>
              <a:t>いる状況の</a:t>
            </a:r>
            <a:r>
              <a:rPr lang="ja-JP" altLang="en-US" sz="1800" dirty="0" smtClean="0">
                <a:latin typeface="メイリオ" panose="020B0604030504040204" pitchFamily="50" charset="-128"/>
                <a:ea typeface="メイリオ" panose="020B0604030504040204" pitchFamily="50" charset="-128"/>
              </a:rPr>
              <a:t>分析（機能分析）、③対処</a:t>
            </a:r>
            <a:r>
              <a:rPr lang="ja-JP" altLang="en-US" sz="1800" dirty="0">
                <a:latin typeface="メイリオ" panose="020B0604030504040204" pitchFamily="50" charset="-128"/>
                <a:ea typeface="メイリオ" panose="020B0604030504040204" pitchFamily="50" charset="-128"/>
              </a:rPr>
              <a:t>方法の</a:t>
            </a:r>
            <a:r>
              <a:rPr lang="ja-JP" altLang="en-US" sz="1800" dirty="0" smtClean="0">
                <a:latin typeface="メイリオ" panose="020B0604030504040204" pitchFamily="50" charset="-128"/>
                <a:ea typeface="メイリオ" panose="020B0604030504040204" pitchFamily="50" charset="-128"/>
              </a:rPr>
              <a:t>検討において</a:t>
            </a:r>
            <a:r>
              <a:rPr lang="en-US" altLang="ja-JP" sz="1800" dirty="0" smtClean="0">
                <a:latin typeface="メイリオ" panose="020B0604030504040204" pitchFamily="50" charset="-128"/>
                <a:ea typeface="メイリオ" panose="020B0604030504040204" pitchFamily="50" charset="-128"/>
              </a:rPr>
              <a:t>MSFAS</a:t>
            </a:r>
            <a:r>
              <a:rPr lang="ja-JP" altLang="en-US" sz="1800" dirty="0" smtClean="0">
                <a:latin typeface="メイリオ" panose="020B0604030504040204" pitchFamily="50" charset="-128"/>
                <a:ea typeface="メイリオ" panose="020B0604030504040204" pitchFamily="50" charset="-128"/>
              </a:rPr>
              <a:t>が活用できる。</a:t>
            </a:r>
            <a:r>
              <a:rPr lang="ja-JP" altLang="en-US" sz="2000" dirty="0">
                <a:latin typeface="メイリオ" panose="020B0604030504040204" pitchFamily="50" charset="-128"/>
                <a:ea typeface="メイリオ" panose="020B0604030504040204" pitchFamily="50" charset="-128"/>
              </a:rPr>
              <a:t>　　</a:t>
            </a:r>
            <a:r>
              <a:rPr lang="ja-JP" altLang="en-US" sz="2400" dirty="0">
                <a:latin typeface="ＭＳ Ｐゴシック" panose="020B0600070205080204" pitchFamily="50" charset="-128"/>
              </a:rPr>
              <a:t>　　 </a:t>
            </a:r>
            <a:endParaRPr lang="en-US" altLang="ja-JP" sz="2400" dirty="0">
              <a:latin typeface="ＭＳ Ｐゴシック" panose="020B0600070205080204" pitchFamily="50" charset="-128"/>
            </a:endParaRPr>
          </a:p>
        </p:txBody>
      </p:sp>
      <p:sp>
        <p:nvSpPr>
          <p:cNvPr id="2" name="左中かっこ 1"/>
          <p:cNvSpPr/>
          <p:nvPr/>
        </p:nvSpPr>
        <p:spPr>
          <a:xfrm rot="16200000">
            <a:off x="1917581" y="2933557"/>
            <a:ext cx="381214" cy="3634817"/>
          </a:xfrm>
          <a:prstGeom prst="leftBrace">
            <a:avLst>
              <a:gd name="adj1" fmla="val 109923"/>
              <a:gd name="adj2" fmla="val 5031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ボックス 2"/>
          <p:cNvSpPr txBox="1"/>
          <p:nvPr/>
        </p:nvSpPr>
        <p:spPr>
          <a:xfrm>
            <a:off x="1000665" y="5069734"/>
            <a:ext cx="2509091" cy="584775"/>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rPr>
              <a:t>利用者と支援者が共同で</a:t>
            </a:r>
            <a:endParaRPr kumimoji="1" lang="en-US" altLang="ja-JP" sz="1600" dirty="0" smtClean="0">
              <a:latin typeface="メイリオ" panose="020B0604030504040204" pitchFamily="50" charset="-128"/>
              <a:ea typeface="メイリオ" panose="020B0604030504040204" pitchFamily="50" charset="-128"/>
            </a:endParaRPr>
          </a:p>
          <a:p>
            <a:r>
              <a:rPr kumimoji="1" lang="en-US" altLang="ja-JP" sz="1600" dirty="0" smtClean="0">
                <a:latin typeface="メイリオ" panose="020B0604030504040204" pitchFamily="50" charset="-128"/>
                <a:ea typeface="メイリオ" panose="020B0604030504040204" pitchFamily="50" charset="-128"/>
              </a:rPr>
              <a:t>MSFAS</a:t>
            </a:r>
            <a:r>
              <a:rPr kumimoji="1" lang="ja-JP" altLang="en-US" sz="1600" dirty="0" smtClean="0">
                <a:latin typeface="メイリオ" panose="020B0604030504040204" pitchFamily="50" charset="-128"/>
                <a:ea typeface="メイリオ" panose="020B0604030504040204" pitchFamily="50" charset="-128"/>
              </a:rPr>
              <a:t>のシートを作成</a:t>
            </a:r>
            <a:endParaRPr kumimoji="1" lang="ja-JP" altLang="en-US" sz="16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4297908" y="4587800"/>
            <a:ext cx="1823194" cy="830997"/>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rPr>
              <a:t>ストレス・疲労が発生する前後の</a:t>
            </a:r>
            <a:endParaRPr lang="en-US" altLang="ja-JP" sz="1600" dirty="0" smtClean="0">
              <a:latin typeface="メイリオ" panose="020B0604030504040204" pitchFamily="50" charset="-128"/>
              <a:ea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rPr>
              <a:t>状況を把握・分析</a:t>
            </a:r>
            <a:endParaRPr kumimoji="1" lang="ja-JP" altLang="en-US" sz="1600" dirty="0">
              <a:latin typeface="メイリオ" panose="020B0604030504040204" pitchFamily="50" charset="-128"/>
              <a:ea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211840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行う５</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7365" y="5514114"/>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567535" y="1204931"/>
            <a:ext cx="298268" cy="5043925"/>
            <a:chOff x="6611576" y="1643512"/>
            <a:chExt cx="298268" cy="5043925"/>
          </a:xfrm>
        </p:grpSpPr>
        <p:sp>
          <p:nvSpPr>
            <p:cNvPr id="16" name="円/楕円 15"/>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1" name="円/楕円 20"/>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2" name="円/楕円 21"/>
            <p:cNvSpPr/>
            <p:nvPr/>
          </p:nvSpPr>
          <p:spPr>
            <a:xfrm>
              <a:off x="6621302" y="503600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3" name="円/楕円 22"/>
            <p:cNvSpPr/>
            <p:nvPr/>
          </p:nvSpPr>
          <p:spPr>
            <a:xfrm>
              <a:off x="6628929" y="6374232"/>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 name="正方形/長方形 2"/>
          <p:cNvSpPr/>
          <p:nvPr/>
        </p:nvSpPr>
        <p:spPr>
          <a:xfrm>
            <a:off x="138168" y="959370"/>
            <a:ext cx="6320004"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a:t>
            </a:r>
            <a:r>
              <a:rPr lang="ja-JP" altLang="en-US" sz="2000" dirty="0" smtClean="0">
                <a:latin typeface="メイリオ" panose="020B0604030504040204" pitchFamily="50" charset="-128"/>
                <a:ea typeface="メイリオ" panose="020B0604030504040204" pitchFamily="50" charset="-128"/>
              </a:rPr>
              <a:t>立てる</a:t>
            </a:r>
            <a:endParaRPr lang="ja-JP" altLang="en-US" sz="2000" dirty="0"/>
          </a:p>
        </p:txBody>
      </p:sp>
      <p:sp>
        <p:nvSpPr>
          <p:cNvPr id="30" name="正方形/長方形 29"/>
          <p:cNvSpPr/>
          <p:nvPr/>
        </p:nvSpPr>
        <p:spPr>
          <a:xfrm>
            <a:off x="127477" y="1995547"/>
            <a:ext cx="6320004" cy="923330"/>
          </a:xfrm>
          <a:prstGeom prst="rect">
            <a:avLst/>
          </a:prstGeom>
        </p:spPr>
        <p:txBody>
          <a:bodyPr wrap="square">
            <a:spAutoFit/>
          </a:bodyPr>
          <a:lstStyle/>
          <a:p>
            <a:r>
              <a:rPr lang="ja-JP" altLang="en-US" b="1"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機能</a:t>
            </a:r>
            <a:r>
              <a:rPr lang="ja-JP" altLang="en-US"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分析</a:t>
            </a:r>
            <a:r>
              <a:rPr lang="ja-JP" altLang="en-US" dirty="0" smtClean="0">
                <a:latin typeface="メイリオ" panose="020B0604030504040204" pitchFamily="50" charset="-128"/>
                <a:ea typeface="メイリオ" panose="020B0604030504040204" pitchFamily="50" charset="-128"/>
              </a:rPr>
              <a:t>：「応用行動分析」の考え方に基づき、行動が</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どの</a:t>
            </a:r>
            <a:r>
              <a:rPr lang="ja-JP" altLang="en-US" dirty="0">
                <a:latin typeface="メイリオ" panose="020B0604030504040204" pitchFamily="50" charset="-128"/>
                <a:ea typeface="メイリオ" panose="020B0604030504040204" pitchFamily="50" charset="-128"/>
              </a:rPr>
              <a:t>ような直接的・間接的原因で</a:t>
            </a:r>
            <a:r>
              <a:rPr lang="ja-JP" altLang="en-US" dirty="0" smtClean="0">
                <a:latin typeface="メイリオ" panose="020B0604030504040204" pitchFamily="50" charset="-128"/>
                <a:ea typeface="メイリオ" panose="020B0604030504040204" pitchFamily="50" charset="-128"/>
              </a:rPr>
              <a:t>生じているか</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を分析。</a:t>
            </a:r>
            <a:endParaRPr lang="ja-JP" altLang="en-US" dirty="0"/>
          </a:p>
        </p:txBody>
      </p:sp>
      <p:sp>
        <p:nvSpPr>
          <p:cNvPr id="31" name="テキスト ボックス 30"/>
          <p:cNvSpPr txBox="1"/>
          <p:nvPr/>
        </p:nvSpPr>
        <p:spPr>
          <a:xfrm>
            <a:off x="1003235" y="3211302"/>
            <a:ext cx="4793914" cy="523220"/>
          </a:xfrm>
          <a:prstGeom prst="rect">
            <a:avLst/>
          </a:prstGeom>
          <a:noFill/>
        </p:spPr>
        <p:txBody>
          <a:bodyPr wrap="square" rtlCol="0">
            <a:spAutoFit/>
          </a:bodyPr>
          <a:lstStyle/>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＜応用行動分析の考え方＞</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3" name="グループ化 32"/>
          <p:cNvGrpSpPr/>
          <p:nvPr/>
        </p:nvGrpSpPr>
        <p:grpSpPr>
          <a:xfrm>
            <a:off x="3371139" y="4320308"/>
            <a:ext cx="2575499" cy="1359869"/>
            <a:chOff x="4697379" y="2773959"/>
            <a:chExt cx="3851557" cy="1584176"/>
          </a:xfrm>
        </p:grpSpPr>
        <p:pic>
          <p:nvPicPr>
            <p:cNvPr id="34" name="Picture 2" descr="C:\Users\181004\Downloads\148-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97379" y="2773959"/>
              <a:ext cx="3851557" cy="1584176"/>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7092391" y="3478371"/>
              <a:ext cx="646331"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a:t>
              </a:r>
            </a:p>
          </p:txBody>
        </p:sp>
        <p:sp>
          <p:nvSpPr>
            <p:cNvPr id="36" name="右矢印 35"/>
            <p:cNvSpPr/>
            <p:nvPr/>
          </p:nvSpPr>
          <p:spPr>
            <a:xfrm>
              <a:off x="5464622" y="2950028"/>
              <a:ext cx="432048" cy="4058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8101827" y="2978498"/>
              <a:ext cx="447109" cy="4058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p:cNvGrpSpPr/>
          <p:nvPr/>
        </p:nvGrpSpPr>
        <p:grpSpPr>
          <a:xfrm>
            <a:off x="96885" y="5792117"/>
            <a:ext cx="6329576" cy="830591"/>
            <a:chOff x="107505" y="5085182"/>
            <a:chExt cx="8636038" cy="1249823"/>
          </a:xfrm>
        </p:grpSpPr>
        <p:sp>
          <p:nvSpPr>
            <p:cNvPr id="39" name="右矢印 38"/>
            <p:cNvSpPr/>
            <p:nvPr/>
          </p:nvSpPr>
          <p:spPr>
            <a:xfrm>
              <a:off x="107505" y="5422062"/>
              <a:ext cx="8636038" cy="57606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67966" y="5085184"/>
              <a:ext cx="2160240" cy="1249821"/>
            </a:xfrm>
            <a:prstGeom prst="rect">
              <a:avLst/>
            </a:prstGeom>
            <a:solidFill>
              <a:srgbClr val="E73A3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3240764" y="5085182"/>
              <a:ext cx="2160240" cy="1249821"/>
            </a:xfrm>
            <a:prstGeom prst="rect">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5997326" y="5085184"/>
              <a:ext cx="2160240" cy="1249821"/>
            </a:xfrm>
            <a:prstGeom prst="rect">
              <a:avLst/>
            </a:prstGeom>
            <a:solidFill>
              <a:srgbClr val="F6947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 name="正方形/長方形 3"/>
          <p:cNvSpPr/>
          <p:nvPr/>
        </p:nvSpPr>
        <p:spPr>
          <a:xfrm>
            <a:off x="269303" y="3714148"/>
            <a:ext cx="6258315" cy="1138773"/>
          </a:xfrm>
          <a:prstGeom prst="rect">
            <a:avLst/>
          </a:prstGeom>
        </p:spPr>
        <p:txBody>
          <a:bodyPr wrap="square">
            <a:spAutoFit/>
          </a:bodyPr>
          <a:lstStyle/>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人の行動の頻度は、その行動を</a:t>
            </a:r>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起こす</a:t>
            </a:r>
            <a:endParaRPr lang="en-US" altLang="ja-JP" sz="2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直前の状況」</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「後の結果」</a:t>
            </a:r>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2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よって左右される</a:t>
            </a:r>
            <a:endParaRPr lang="ja-JP" altLang="en-US" sz="2200" dirty="0"/>
          </a:p>
        </p:txBody>
      </p:sp>
      <p:sp>
        <p:nvSpPr>
          <p:cNvPr id="43" name="正方形/長方形 42"/>
          <p:cNvSpPr/>
          <p:nvPr/>
        </p:nvSpPr>
        <p:spPr>
          <a:xfrm>
            <a:off x="269303" y="2958112"/>
            <a:ext cx="2441694" cy="338554"/>
          </a:xfrm>
          <a:prstGeom prst="rect">
            <a:avLst/>
          </a:prstGeom>
        </p:spPr>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（ＭＷＳの分析も同様）</a:t>
            </a:r>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364625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27261" y="1726160"/>
            <a:ext cx="6268825" cy="15132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0" y="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行う５</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7365" y="5514114"/>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567535" y="1204931"/>
            <a:ext cx="298268" cy="5043925"/>
            <a:chOff x="6611576" y="1643512"/>
            <a:chExt cx="298268" cy="5043925"/>
          </a:xfrm>
        </p:grpSpPr>
        <p:sp>
          <p:nvSpPr>
            <p:cNvPr id="16" name="円/楕円 15"/>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1" name="円/楕円 20"/>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2" name="円/楕円 21"/>
            <p:cNvSpPr/>
            <p:nvPr/>
          </p:nvSpPr>
          <p:spPr>
            <a:xfrm>
              <a:off x="6621302" y="503600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3" name="円/楕円 22"/>
            <p:cNvSpPr/>
            <p:nvPr/>
          </p:nvSpPr>
          <p:spPr>
            <a:xfrm>
              <a:off x="6628929" y="6374232"/>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3" name="正方形/長方形 2"/>
          <p:cNvSpPr/>
          <p:nvPr/>
        </p:nvSpPr>
        <p:spPr>
          <a:xfrm>
            <a:off x="138168" y="851790"/>
            <a:ext cx="6320004" cy="954107"/>
          </a:xfrm>
          <a:prstGeom prst="rect">
            <a:avLst/>
          </a:prstGeom>
        </p:spPr>
        <p:txBody>
          <a:bodyPr wrap="square">
            <a:spAutoFit/>
          </a:bodyPr>
          <a:lstStyle/>
          <a:p>
            <a:r>
              <a:rPr lang="ja-JP" altLang="en-US" sz="2800" dirty="0" smtClean="0"/>
              <a:t>ＭＷＳの作業場面で応用行動分析を</a:t>
            </a:r>
            <a:endParaRPr lang="en-US" altLang="ja-JP" sz="2800" dirty="0" smtClean="0"/>
          </a:p>
          <a:p>
            <a:r>
              <a:rPr lang="ja-JP" altLang="en-US" sz="2800" dirty="0" smtClean="0"/>
              <a:t>活用するメリット</a:t>
            </a:r>
            <a:endParaRPr lang="ja-JP" altLang="en-US" sz="2800" dirty="0"/>
          </a:p>
        </p:txBody>
      </p:sp>
      <p:sp>
        <p:nvSpPr>
          <p:cNvPr id="28" name="テキスト ボックス 27"/>
          <p:cNvSpPr txBox="1"/>
          <p:nvPr/>
        </p:nvSpPr>
        <p:spPr>
          <a:xfrm>
            <a:off x="197706" y="5159742"/>
            <a:ext cx="6117033" cy="492443"/>
          </a:xfrm>
          <a:prstGeom prst="rect">
            <a:avLst/>
          </a:prstGeom>
          <a:noFill/>
        </p:spPr>
        <p:txBody>
          <a:bodyPr wrap="square" rtlCol="0">
            <a:spAutoFit/>
          </a:bodyPr>
          <a:lstStyle/>
          <a:p>
            <a:r>
              <a:rPr lang="ja-JP" altLang="en-US" sz="26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個人・環境双方へのアプローチが可能</a:t>
            </a:r>
            <a:endParaRPr kumimoji="1" lang="ja-JP" altLang="en-US" sz="2600" dirty="0">
              <a:solidFill>
                <a:srgbClr val="FF0000"/>
              </a:solidFill>
            </a:endParaRPr>
          </a:p>
        </p:txBody>
      </p:sp>
      <p:sp>
        <p:nvSpPr>
          <p:cNvPr id="29" name="正方形/長方形 28"/>
          <p:cNvSpPr/>
          <p:nvPr/>
        </p:nvSpPr>
        <p:spPr>
          <a:xfrm>
            <a:off x="181253" y="4984899"/>
            <a:ext cx="6214833" cy="17803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01602" y="5756876"/>
            <a:ext cx="7468209"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の際</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に、利用者・作業環境双方から</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いろいろな支援方法を検討できる。</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円/楕円 30"/>
          <p:cNvSpPr/>
          <p:nvPr/>
        </p:nvSpPr>
        <p:spPr>
          <a:xfrm>
            <a:off x="306911" y="5788296"/>
            <a:ext cx="317070" cy="348755"/>
          </a:xfrm>
          <a:prstGeom prst="ellipse">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54674" y="2759002"/>
            <a:ext cx="7128792" cy="492443"/>
          </a:xfrm>
          <a:prstGeom prst="rect">
            <a:avLst/>
          </a:prstGeom>
          <a:noFill/>
        </p:spPr>
        <p:txBody>
          <a:bodyPr wrap="square" rtlCol="0">
            <a:spAutoFit/>
          </a:bodyPr>
          <a:lstStyle/>
          <a:p>
            <a:r>
              <a:rPr lang="ja-JP" altLang="en-US" sz="26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支援の際に問題行動を分析できる</a:t>
            </a:r>
            <a:endParaRPr kumimoji="1" lang="ja-JP" altLang="en-US" sz="2600" dirty="0">
              <a:solidFill>
                <a:srgbClr val="FF0000"/>
              </a:solidFill>
            </a:endParaRPr>
          </a:p>
        </p:txBody>
      </p:sp>
      <p:sp>
        <p:nvSpPr>
          <p:cNvPr id="33" name="正方形/長方形 32"/>
          <p:cNvSpPr/>
          <p:nvPr/>
        </p:nvSpPr>
        <p:spPr>
          <a:xfrm>
            <a:off x="210063" y="2677131"/>
            <a:ext cx="6200927" cy="21698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02296" y="3286370"/>
            <a:ext cx="7264930"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行動の原因を個人の内面だけでなく、</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環境面からも検討できる。</a:t>
            </a:r>
            <a:endParaRPr lang="ja-JP" altLang="en-US" sz="2400" dirty="0"/>
          </a:p>
        </p:txBody>
      </p:sp>
      <p:sp>
        <p:nvSpPr>
          <p:cNvPr id="35" name="円/楕円 34"/>
          <p:cNvSpPr/>
          <p:nvPr/>
        </p:nvSpPr>
        <p:spPr>
          <a:xfrm>
            <a:off x="263879" y="4350883"/>
            <a:ext cx="317070" cy="288032"/>
          </a:xfrm>
          <a:prstGeom prst="ellipse">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278685" y="3276693"/>
            <a:ext cx="317070" cy="288032"/>
          </a:xfrm>
          <a:prstGeom prst="ellipse">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622710" y="4368328"/>
            <a:ext cx="5958408" cy="461665"/>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解決方法を理論的に分析できる。</a:t>
            </a:r>
            <a:endParaRPr lang="ja-JP" altLang="en-US" sz="2400" dirty="0"/>
          </a:p>
        </p:txBody>
      </p:sp>
      <p:pic>
        <p:nvPicPr>
          <p:cNvPr id="38" name="Picture 2" descr="C:\Users\181004\Downloads\期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575" y="2090301"/>
            <a:ext cx="1583799" cy="1307097"/>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138168" y="1954143"/>
            <a:ext cx="6320004"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～ＭＷＳの作業場面でストレスや疲労が生じた原因を</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さぐるため、応用行動分析を活用～</a:t>
            </a:r>
            <a:endParaRPr lang="ja-JP" altLang="en-US" dirty="0"/>
          </a:p>
        </p:txBody>
      </p:sp>
      <p:sp>
        <p:nvSpPr>
          <p:cNvPr id="40" name="角丸四角形 3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834382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749660" y="0"/>
            <a:ext cx="2429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6907492" y="1031066"/>
            <a:ext cx="2253006"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利用者自身の障害認識や医療等関係機関からの所見と、作業場面での様子を比較して観察している</a:t>
            </a:r>
            <a:r>
              <a:rPr lang="ja-JP" altLang="en-US" sz="1200" dirty="0" smtClean="0">
                <a:solidFill>
                  <a:schemeClr val="bg1">
                    <a:lumMod val="50000"/>
                  </a:schemeClr>
                </a:solidFill>
                <a:latin typeface="メイリオ" panose="020B0604030504040204" pitchFamily="50" charset="-128"/>
                <a:ea typeface="メイリオ" panose="020B0604030504040204" pitchFamily="50" charset="-128"/>
              </a:rPr>
              <a:t>。</a:t>
            </a:r>
            <a:endParaRPr lang="ja-JP" altLang="en-US" sz="1200" dirty="0">
              <a:solidFill>
                <a:schemeClr val="bg1">
                  <a:lumMod val="50000"/>
                </a:schemeClr>
              </a:solidFill>
            </a:endParaRPr>
          </a:p>
        </p:txBody>
      </p:sp>
      <p:sp>
        <p:nvSpPr>
          <p:cNvPr id="20" name="正方形/長方形 19"/>
          <p:cNvSpPr/>
          <p:nvPr/>
        </p:nvSpPr>
        <p:spPr>
          <a:xfrm>
            <a:off x="149883" y="2038279"/>
            <a:ext cx="4466254" cy="123007"/>
          </a:xfrm>
          <a:prstGeom prst="rect">
            <a:avLst/>
          </a:prstGeom>
          <a:solidFill>
            <a:srgbClr val="43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6498" y="41630"/>
            <a:ext cx="9144000" cy="754144"/>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メイリオ" panose="020B0604030504040204" pitchFamily="50" charset="-128"/>
                <a:ea typeface="メイリオ" panose="020B0604030504040204" pitchFamily="50" charset="-128"/>
              </a:rPr>
              <a:t>ストレス・疲労への対応を</a:t>
            </a:r>
            <a:r>
              <a:rPr lang="ja-JP" altLang="en-US" sz="3200" b="1" dirty="0" smtClean="0">
                <a:latin typeface="メイリオ" panose="020B0604030504040204" pitchFamily="50" charset="-128"/>
                <a:ea typeface="メイリオ" panose="020B0604030504040204" pitchFamily="50" charset="-128"/>
              </a:rPr>
              <a:t>行う５</a:t>
            </a:r>
            <a:endParaRPr kumimoji="1" lang="ja-JP" altLang="en-US" sz="32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6907492" y="2100082"/>
            <a:ext cx="2182305" cy="646331"/>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利用者が作業の時に感じるストレス・疲労の特徴を把握して、利用者と共有している。</a:t>
            </a:r>
          </a:p>
        </p:txBody>
      </p:sp>
      <p:sp>
        <p:nvSpPr>
          <p:cNvPr id="5" name="正方形/長方形 4"/>
          <p:cNvSpPr/>
          <p:nvPr/>
        </p:nvSpPr>
        <p:spPr>
          <a:xfrm>
            <a:off x="6881566" y="2995779"/>
            <a:ext cx="2304857" cy="830997"/>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利用者が職場で感じるストレス・疲労に対して、その対処方法や周囲の配慮のあり方を利用者と共同で検討している。</a:t>
            </a:r>
          </a:p>
        </p:txBody>
      </p:sp>
      <p:sp>
        <p:nvSpPr>
          <p:cNvPr id="10" name="正方形/長方形 9"/>
          <p:cNvSpPr/>
          <p:nvPr/>
        </p:nvSpPr>
        <p:spPr>
          <a:xfrm>
            <a:off x="6907492" y="4236404"/>
            <a:ext cx="2274217" cy="1015663"/>
          </a:xfrm>
          <a:prstGeom prst="rect">
            <a:avLst/>
          </a:prstGeom>
        </p:spPr>
        <p:txBody>
          <a:bodyPr wrap="square">
            <a:spAutoFit/>
          </a:bodyPr>
          <a:lstStyle/>
          <a:p>
            <a:r>
              <a:rPr lang="ja-JP" altLang="en-US" sz="1200" dirty="0">
                <a:solidFill>
                  <a:schemeClr val="bg1">
                    <a:lumMod val="50000"/>
                  </a:schemeClr>
                </a:solidFill>
                <a:latin typeface="メイリオ" panose="020B0604030504040204" pitchFamily="50" charset="-128"/>
                <a:ea typeface="メイリオ" panose="020B0604030504040204" pitchFamily="50" charset="-128"/>
              </a:rPr>
              <a:t>利用者のストレス・疲労に関する自己認識が深まるように、訓練等の経験によって変化した認識を継続的に把握している。</a:t>
            </a:r>
          </a:p>
        </p:txBody>
      </p:sp>
      <p:sp>
        <p:nvSpPr>
          <p:cNvPr id="11" name="正方形/長方形 10"/>
          <p:cNvSpPr/>
          <p:nvPr/>
        </p:nvSpPr>
        <p:spPr>
          <a:xfrm>
            <a:off x="6907492" y="5630674"/>
            <a:ext cx="2031477" cy="830997"/>
          </a:xfrm>
          <a:prstGeom prst="rect">
            <a:avLst/>
          </a:prstGeom>
        </p:spPr>
        <p:txBody>
          <a:bodyPr wrap="square">
            <a:spAutoFit/>
          </a:bodyPr>
          <a:lstStyle/>
          <a:p>
            <a:r>
              <a:rPr lang="ja-JP" altLang="en-US" sz="1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ストレス・疲労の対処方法を、利用者が徐々にセルフマネ－ジメントできるように支援計画を立案している。</a:t>
            </a:r>
          </a:p>
        </p:txBody>
      </p:sp>
      <p:sp>
        <p:nvSpPr>
          <p:cNvPr id="12" name="角丸四角形 11"/>
          <p:cNvSpPr/>
          <p:nvPr/>
        </p:nvSpPr>
        <p:spPr>
          <a:xfrm>
            <a:off x="6827365" y="5514114"/>
            <a:ext cx="2316635" cy="110859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567535" y="1204931"/>
            <a:ext cx="298268" cy="5043925"/>
            <a:chOff x="6611576" y="1643512"/>
            <a:chExt cx="298268" cy="5043925"/>
          </a:xfrm>
        </p:grpSpPr>
        <p:sp>
          <p:nvSpPr>
            <p:cNvPr id="16" name="円/楕円 15"/>
            <p:cNvSpPr/>
            <p:nvPr/>
          </p:nvSpPr>
          <p:spPr>
            <a:xfrm>
              <a:off x="6611576" y="3925629"/>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19" name="円/楕円 18"/>
            <p:cNvSpPr/>
            <p:nvPr/>
          </p:nvSpPr>
          <p:spPr>
            <a:xfrm>
              <a:off x="6639050" y="16435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21" name="円/楕円 20"/>
            <p:cNvSpPr/>
            <p:nvPr/>
          </p:nvSpPr>
          <p:spPr>
            <a:xfrm>
              <a:off x="6659447" y="2719412"/>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22" name="円/楕円 21"/>
            <p:cNvSpPr/>
            <p:nvPr/>
          </p:nvSpPr>
          <p:spPr>
            <a:xfrm>
              <a:off x="6621302" y="5036004"/>
              <a:ext cx="250397" cy="28395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４</a:t>
              </a:r>
              <a:endParaRPr kumimoji="1" lang="ja-JP" altLang="en-US" dirty="0"/>
            </a:p>
          </p:txBody>
        </p:sp>
        <p:sp>
          <p:nvSpPr>
            <p:cNvPr id="23" name="円/楕円 22"/>
            <p:cNvSpPr/>
            <p:nvPr/>
          </p:nvSpPr>
          <p:spPr>
            <a:xfrm>
              <a:off x="6628929" y="6374232"/>
              <a:ext cx="250397" cy="313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５</a:t>
              </a:r>
              <a:endParaRPr kumimoji="1" lang="ja-JP" altLang="en-US" dirty="0"/>
            </a:p>
          </p:txBody>
        </p:sp>
      </p:grpSp>
      <p:sp>
        <p:nvSpPr>
          <p:cNvPr id="28" name="テキスト ボックス 27"/>
          <p:cNvSpPr txBox="1"/>
          <p:nvPr/>
        </p:nvSpPr>
        <p:spPr>
          <a:xfrm>
            <a:off x="145707" y="1025629"/>
            <a:ext cx="5542792" cy="954107"/>
          </a:xfrm>
          <a:prstGeom prst="rect">
            <a:avLst/>
          </a:prstGeom>
          <a:noFill/>
        </p:spPr>
        <p:txBody>
          <a:bodyPr wrap="square" rtlCol="0">
            <a:spAutoFit/>
          </a:bodyPr>
          <a:lstStyle/>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ＭＷＳで見える行動を</a:t>
            </a:r>
            <a:endPar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どのように分析するか</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218630" y="4095296"/>
            <a:ext cx="6109988" cy="769441"/>
          </a:xfrm>
          <a:prstGeom prst="rect">
            <a:avLst/>
          </a:prstGeom>
          <a:noFill/>
        </p:spPr>
        <p:txBody>
          <a:bodyPr wrap="square" rtlCol="0">
            <a:spAutoFit/>
          </a:bodyPr>
          <a:lstStyle/>
          <a:p>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行動の見た目だけではなく、その行動が</a:t>
            </a:r>
            <a:r>
              <a:rPr kumimoji="1" lang="ja-JP" altLang="en-US" sz="2200" b="1" u="sng" dirty="0" smtClean="0">
                <a:latin typeface="メイリオ" panose="020B0604030504040204" pitchFamily="50" charset="-128"/>
                <a:ea typeface="メイリオ" panose="020B0604030504040204" pitchFamily="50" charset="-128"/>
                <a:cs typeface="メイリオ" panose="020B0604030504040204" pitchFamily="50" charset="-128"/>
              </a:rPr>
              <a:t>何の</a:t>
            </a:r>
            <a:endParaRPr kumimoji="1" lang="en-US" altLang="ja-JP" sz="2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200" b="1" u="sng" dirty="0" smtClean="0">
                <a:latin typeface="メイリオ" panose="020B0604030504040204" pitchFamily="50" charset="-128"/>
                <a:ea typeface="メイリオ" panose="020B0604030504040204" pitchFamily="50" charset="-128"/>
                <a:cs typeface="メイリオ" panose="020B0604030504040204" pitchFamily="50" charset="-128"/>
              </a:rPr>
              <a:t>役に立っているのか</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を重視する</a:t>
            </a:r>
            <a:r>
              <a:rPr kumimoji="1" lang="ja-JP" altLang="en-US" sz="22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77295" y="2359367"/>
            <a:ext cx="8180661" cy="1242125"/>
            <a:chOff x="48432" y="1455425"/>
            <a:chExt cx="8180661" cy="1242125"/>
          </a:xfrm>
        </p:grpSpPr>
        <p:sp>
          <p:nvSpPr>
            <p:cNvPr id="29" name="正方形/長方形 28"/>
            <p:cNvSpPr/>
            <p:nvPr/>
          </p:nvSpPr>
          <p:spPr>
            <a:xfrm>
              <a:off x="48432" y="1455425"/>
              <a:ext cx="6392659" cy="124212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p:nvGrpSpPr>
          <p:grpSpPr>
            <a:xfrm>
              <a:off x="83873" y="1484784"/>
              <a:ext cx="8145220" cy="1169822"/>
              <a:chOff x="83873" y="1484784"/>
              <a:chExt cx="8145220" cy="1169822"/>
            </a:xfrm>
          </p:grpSpPr>
          <p:sp>
            <p:nvSpPr>
              <p:cNvPr id="43" name="テキスト ボックス 42"/>
              <p:cNvSpPr txBox="1"/>
              <p:nvPr/>
            </p:nvSpPr>
            <p:spPr>
              <a:xfrm>
                <a:off x="199288" y="1885165"/>
                <a:ext cx="8029805" cy="769441"/>
              </a:xfrm>
              <a:prstGeom prst="rect">
                <a:avLst/>
              </a:prstGeom>
              <a:noFill/>
            </p:spPr>
            <p:txBody>
              <a:bodyPr wrap="square" rtlCol="0">
                <a:spAutoFit/>
              </a:bodyPr>
              <a:lstStyle/>
              <a:p>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行動そのものだけではなく、その</a:t>
                </a:r>
                <a:r>
                  <a:rPr kumimoji="1" lang="ja-JP" altLang="en-US" sz="2200" b="1" u="sng" dirty="0" smtClean="0">
                    <a:latin typeface="メイリオ" panose="020B0604030504040204" pitchFamily="50" charset="-128"/>
                    <a:ea typeface="メイリオ" panose="020B0604030504040204" pitchFamily="50" charset="-128"/>
                    <a:cs typeface="メイリオ" panose="020B0604030504040204" pitchFamily="50" charset="-128"/>
                  </a:rPr>
                  <a:t>直前と直後に</a:t>
                </a:r>
                <a:endParaRPr kumimoji="1" lang="en-US" altLang="ja-JP" sz="2200" b="1"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200" b="1" u="sng" dirty="0" smtClean="0">
                    <a:latin typeface="メイリオ" panose="020B0604030504040204" pitchFamily="50" charset="-128"/>
                    <a:ea typeface="メイリオ" panose="020B0604030504040204" pitchFamily="50" charset="-128"/>
                    <a:cs typeface="メイリオ" panose="020B0604030504040204" pitchFamily="50" charset="-128"/>
                  </a:rPr>
                  <a:t>何が起きているのか</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を、重視する。</a:t>
                </a:r>
                <a:endParaRPr kumimoji="1"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83873" y="1484784"/>
                <a:ext cx="4982979" cy="39270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441378" y="1486107"/>
                <a:ext cx="5269060" cy="523220"/>
              </a:xfrm>
              <a:prstGeom prst="rect">
                <a:avLst/>
              </a:prstGeom>
              <a:noFill/>
              <a:ln>
                <a:noFill/>
              </a:ln>
            </p:spPr>
            <p:txBody>
              <a:bodyPr wrap="square" rtlCol="0">
                <a:spAutoFit/>
              </a:bodyPr>
              <a:lstStyle/>
              <a:p>
                <a:r>
                  <a:rPr kumimoji="1" lang="ja-JP" altLang="en-US"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行動の「前後」をよく見る</a:t>
                </a:r>
                <a:endParaRPr kumimoji="1"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円/楕円 45"/>
              <p:cNvSpPr/>
              <p:nvPr/>
            </p:nvSpPr>
            <p:spPr>
              <a:xfrm>
                <a:off x="199288" y="1556792"/>
                <a:ext cx="283570" cy="296528"/>
              </a:xfrm>
              <a:prstGeom prst="ellipse">
                <a:avLst/>
              </a:prstGeom>
              <a:solidFill>
                <a:srgbClr val="FED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7" name="グループ化 46"/>
          <p:cNvGrpSpPr/>
          <p:nvPr/>
        </p:nvGrpSpPr>
        <p:grpSpPr bwMode="gray">
          <a:xfrm>
            <a:off x="121435" y="3670773"/>
            <a:ext cx="6392659" cy="1242125"/>
            <a:chOff x="1575203" y="1600483"/>
            <a:chExt cx="6392659" cy="1242125"/>
          </a:xfrm>
        </p:grpSpPr>
        <p:sp>
          <p:nvSpPr>
            <p:cNvPr id="48" name="正方形/長方形 47"/>
            <p:cNvSpPr/>
            <p:nvPr/>
          </p:nvSpPr>
          <p:spPr bwMode="gray">
            <a:xfrm>
              <a:off x="1575203" y="1600483"/>
              <a:ext cx="6392659" cy="1242125"/>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p:cNvGrpSpPr/>
            <p:nvPr/>
          </p:nvGrpSpPr>
          <p:grpSpPr bwMode="gray">
            <a:xfrm>
              <a:off x="1609903" y="1642894"/>
              <a:ext cx="5524213" cy="523220"/>
              <a:chOff x="1609903" y="1642894"/>
              <a:chExt cx="5524213" cy="523220"/>
            </a:xfrm>
          </p:grpSpPr>
          <p:sp>
            <p:nvSpPr>
              <p:cNvPr id="51" name="正方形/長方形 50"/>
              <p:cNvSpPr/>
              <p:nvPr/>
            </p:nvSpPr>
            <p:spPr bwMode="gray">
              <a:xfrm>
                <a:off x="1612055" y="1654634"/>
                <a:ext cx="4982979" cy="39270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bwMode="gray">
              <a:xfrm>
                <a:off x="1865056" y="1642894"/>
                <a:ext cx="5269060" cy="523220"/>
              </a:xfrm>
              <a:prstGeom prst="rect">
                <a:avLst/>
              </a:prstGeom>
              <a:noFill/>
              <a:ln>
                <a:noFill/>
              </a:ln>
            </p:spPr>
            <p:txBody>
              <a:bodyPr wrap="square" rtlCol="0">
                <a:spAutoFit/>
              </a:bodyPr>
              <a:lstStyle/>
              <a:p>
                <a:r>
                  <a:rPr kumimoji="1" lang="ja-JP" altLang="en-US"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行動の「</a:t>
                </a:r>
                <a:r>
                  <a:rPr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機能</a:t>
                </a:r>
                <a:r>
                  <a:rPr kumimoji="1" lang="ja-JP" altLang="en-US"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」をよく見る</a:t>
                </a:r>
                <a:endParaRPr kumimoji="1"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円/楕円 52"/>
              <p:cNvSpPr/>
              <p:nvPr/>
            </p:nvSpPr>
            <p:spPr bwMode="gray">
              <a:xfrm>
                <a:off x="1609903" y="1713579"/>
                <a:ext cx="283570" cy="296528"/>
              </a:xfrm>
              <a:prstGeom prst="ellipse">
                <a:avLst/>
              </a:prstGeom>
              <a:solidFill>
                <a:srgbClr val="FED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5" name="正方形/長方形 54"/>
          <p:cNvSpPr/>
          <p:nvPr/>
        </p:nvSpPr>
        <p:spPr>
          <a:xfrm>
            <a:off x="145707" y="5121357"/>
            <a:ext cx="5029124" cy="5040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424542" y="5148599"/>
            <a:ext cx="5029995" cy="523220"/>
          </a:xfrm>
          <a:prstGeom prst="rect">
            <a:avLst/>
          </a:prstGeom>
          <a:noFill/>
        </p:spPr>
        <p:txBody>
          <a:bodyPr wrap="square" rtlCol="0">
            <a:spAutoFit/>
          </a:bodyPr>
          <a:lstStyle/>
          <a:p>
            <a:r>
              <a:rPr kumimoji="1" lang="ja-JP" altLang="en-US"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行動の「傾向」をよく見る</a:t>
            </a:r>
            <a:endParaRPr kumimoji="1"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228151" y="5671819"/>
            <a:ext cx="6025854" cy="1107996"/>
          </a:xfrm>
          <a:prstGeom prst="rect">
            <a:avLst/>
          </a:prstGeom>
          <a:noFill/>
        </p:spPr>
        <p:txBody>
          <a:bodyPr wrap="square" rtlCol="0">
            <a:spAutoFit/>
          </a:bodyPr>
          <a:lstStyle/>
          <a:p>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行動の水準（多い・少ない）に加え、過去と比べて</a:t>
            </a:r>
            <a:r>
              <a:rPr kumimoji="1" lang="ja-JP" altLang="en-US" sz="2200" b="1" u="sng" dirty="0" smtClean="0">
                <a:latin typeface="メイリオ" panose="020B0604030504040204" pitchFamily="50" charset="-128"/>
                <a:ea typeface="メイリオ" panose="020B0604030504040204" pitchFamily="50" charset="-128"/>
                <a:cs typeface="メイリオ" panose="020B0604030504040204" pitchFamily="50" charset="-128"/>
              </a:rPr>
              <a:t>増加傾向</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なのか</a:t>
            </a:r>
            <a:r>
              <a:rPr kumimoji="1" lang="ja-JP" altLang="en-US" sz="2200" b="1" u="sng" dirty="0" smtClean="0">
                <a:latin typeface="メイリオ" panose="020B0604030504040204" pitchFamily="50" charset="-128"/>
                <a:ea typeface="メイリオ" panose="020B0604030504040204" pitchFamily="50" charset="-128"/>
                <a:cs typeface="メイリオ" panose="020B0604030504040204" pitchFamily="50" charset="-128"/>
              </a:rPr>
              <a:t>減少傾向</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なのかを重視す</a:t>
            </a:r>
            <a:r>
              <a:rPr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る</a:t>
            </a:r>
            <a:r>
              <a:rPr kumimoji="1" lang="ja-JP" altLang="en-US" sz="2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96645" y="5014186"/>
            <a:ext cx="6358513" cy="1708362"/>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t>ｚ</a:t>
            </a:r>
            <a:endParaRPr kumimoji="1" lang="ja-JP" altLang="en-US"/>
          </a:p>
        </p:txBody>
      </p:sp>
      <p:sp>
        <p:nvSpPr>
          <p:cNvPr id="60" name="円/楕円 59"/>
          <p:cNvSpPr/>
          <p:nvPr/>
        </p:nvSpPr>
        <p:spPr>
          <a:xfrm>
            <a:off x="180306" y="5237505"/>
            <a:ext cx="283570" cy="296528"/>
          </a:xfrm>
          <a:prstGeom prst="ellipse">
            <a:avLst/>
          </a:prstGeom>
          <a:solidFill>
            <a:srgbClr val="FED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Picture 2" descr="C:\Users\181004\Desktop\キャプチャ.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515" y="881842"/>
            <a:ext cx="1861641" cy="1444182"/>
          </a:xfrm>
          <a:prstGeom prst="rect">
            <a:avLst/>
          </a:prstGeom>
          <a:noFill/>
          <a:extLst>
            <a:ext uri="{909E8E84-426E-40DD-AFC4-6F175D3DCCD1}">
              <a14:hiddenFill xmlns:a14="http://schemas.microsoft.com/office/drawing/2010/main">
                <a:solidFill>
                  <a:srgbClr val="FFFFFF"/>
                </a:solidFill>
              </a14:hiddenFill>
            </a:ext>
          </a:extLst>
        </p:spPr>
      </p:pic>
      <p:sp>
        <p:nvSpPr>
          <p:cNvPr id="62" name="雲形吹き出し 61"/>
          <p:cNvSpPr/>
          <p:nvPr/>
        </p:nvSpPr>
        <p:spPr>
          <a:xfrm>
            <a:off x="3774201" y="812687"/>
            <a:ext cx="1368152" cy="576064"/>
          </a:xfrm>
          <a:prstGeom prst="cloudCallout">
            <a:avLst>
              <a:gd name="adj1" fmla="val 56913"/>
              <a:gd name="adj2" fmla="val 592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187964" y="938259"/>
            <a:ext cx="646331"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分析</a:t>
            </a:r>
            <a:endParaRPr lang="ja-JP" altLang="en-US" dirty="0"/>
          </a:p>
        </p:txBody>
      </p:sp>
      <p:sp>
        <p:nvSpPr>
          <p:cNvPr id="40" name="角丸四角形 3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987264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bwMode="white">
          <a:xfrm>
            <a:off x="76134" y="5328713"/>
            <a:ext cx="7944459" cy="1325563"/>
          </a:xfrm>
        </p:spPr>
        <p:txBody>
          <a:bodyPr>
            <a:normAutofit fontScale="90000"/>
          </a:bodyPr>
          <a:lstStyle/>
          <a:p>
            <a:r>
              <a:rPr kumimoji="1" lang="ja-JP" altLang="en-US"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トータルパッケージを支援の中で</a:t>
            </a:r>
            <a:br>
              <a:rPr kumimoji="1" lang="ja-JP" altLang="en-US"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kumimoji="1" lang="ja-JP" altLang="en-US" b="1" dirty="0" smtClean="0">
                <a:solidFill>
                  <a:srgbClr val="F6947C"/>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効果的に使う</a:t>
            </a:r>
            <a:r>
              <a:rPr kumimoji="1" lang="ja-JP" altLang="en-US"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ために</a:t>
            </a:r>
            <a:endParaRPr kumimoji="1" lang="ja-JP" altLang="en-US"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テキスト ボックス 3"/>
          <p:cNvSpPr txBox="1"/>
          <p:nvPr/>
        </p:nvSpPr>
        <p:spPr bwMode="white">
          <a:xfrm>
            <a:off x="76135" y="4179524"/>
            <a:ext cx="740229" cy="1200329"/>
          </a:xfrm>
          <a:prstGeom prst="rect">
            <a:avLst/>
          </a:prstGeom>
          <a:noFill/>
        </p:spPr>
        <p:txBody>
          <a:bodyPr wrap="square" rtlCol="0">
            <a:spAutoFit/>
          </a:bodyPr>
          <a:lstStyle/>
          <a:p>
            <a:r>
              <a:rPr lang="ja-JP" altLang="en-US" sz="7200" b="1" dirty="0" smtClean="0">
                <a:solidFill>
                  <a:srgbClr val="E73A37"/>
                </a:solidFill>
                <a:effectLst>
                  <a:outerShdw blurRad="38100" dist="38100" dir="2700000" algn="tl">
                    <a:srgbClr val="000000">
                      <a:alpha val="43137"/>
                    </a:srgbClr>
                  </a:outerShdw>
                </a:effectLst>
              </a:rPr>
              <a:t>６</a:t>
            </a:r>
            <a:endParaRPr kumimoji="1" lang="ja-JP" altLang="en-US" sz="7200" b="1" dirty="0">
              <a:solidFill>
                <a:srgbClr val="E73A37"/>
              </a:solidFill>
              <a:effectLst>
                <a:outerShdw blurRad="38100" dist="38100" dir="2700000" algn="tl">
                  <a:srgbClr val="000000">
                    <a:alpha val="43137"/>
                  </a:srgbClr>
                </a:outerShdw>
              </a:effectLst>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318596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118795" y="4550487"/>
            <a:ext cx="7401261" cy="2054708"/>
          </a:xfrm>
          <a:prstGeom prst="roundRect">
            <a:avLst/>
          </a:prstGeom>
          <a:solidFill>
            <a:schemeClr val="accent6">
              <a:lumMod val="20000"/>
              <a:lumOff val="80000"/>
            </a:schemeClr>
          </a:solidFill>
          <a:ln w="28575" cmpd="thickThi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bwMode="ltGray">
          <a:xfrm>
            <a:off x="0" y="-18618"/>
            <a:ext cx="9144000" cy="1275646"/>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47424" y="436846"/>
            <a:ext cx="9144000" cy="584775"/>
          </a:xfrm>
          <a:prstGeom prst="rect">
            <a:avLst/>
          </a:prstGeom>
          <a:noFill/>
        </p:spPr>
        <p:txBody>
          <a:bodyPr wrap="square" rtlCol="0">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トータル</a:t>
            </a:r>
            <a:r>
              <a:rPr lang="ja-JP" altLang="en-US" sz="3200" b="1" dirty="0">
                <a:solidFill>
                  <a:schemeClr val="bg1"/>
                </a:solidFill>
                <a:latin typeface="メイリオ" panose="020B0604030504040204" pitchFamily="50" charset="-128"/>
                <a:ea typeface="メイリオ" panose="020B0604030504040204" pitchFamily="50" charset="-128"/>
              </a:rPr>
              <a:t>パッケージ</a:t>
            </a:r>
            <a:r>
              <a:rPr kumimoji="1" lang="ja-JP" altLang="en-US" sz="3200" b="1" dirty="0" smtClean="0">
                <a:solidFill>
                  <a:schemeClr val="bg1"/>
                </a:solidFill>
                <a:latin typeface="メイリオ" panose="020B0604030504040204" pitchFamily="50" charset="-128"/>
                <a:ea typeface="メイリオ" panose="020B0604030504040204" pitchFamily="50" charset="-128"/>
              </a:rPr>
              <a:t>を支援の中で効果的に使う</a:t>
            </a:r>
            <a:endParaRPr kumimoji="1"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637410" y="1811707"/>
            <a:ext cx="8119315" cy="2246769"/>
          </a:xfrm>
          <a:prstGeom prst="rect">
            <a:avLst/>
          </a:prstGeom>
          <a:noFill/>
        </p:spPr>
        <p:txBody>
          <a:bodyPr wrap="square" rtlCol="0">
            <a:spAutoFit/>
          </a:bodyPr>
          <a:lstStyle/>
          <a:p>
            <a:pPr algn="ctr"/>
            <a:r>
              <a:rPr kumimoji="1" lang="ja-JP" altLang="en-US" sz="2800" dirty="0" smtClean="0">
                <a:latin typeface="メイリオ" panose="020B0604030504040204" pitchFamily="50" charset="-128"/>
                <a:ea typeface="メイリオ" panose="020B0604030504040204" pitchFamily="50" charset="-128"/>
              </a:rPr>
              <a:t>トータルパッケージ（主として</a:t>
            </a:r>
            <a:r>
              <a:rPr kumimoji="1" lang="en-US" altLang="ja-JP" sz="2800" dirty="0" smtClean="0">
                <a:latin typeface="メイリオ" panose="020B0604030504040204" pitchFamily="50" charset="-128"/>
                <a:ea typeface="メイリオ" panose="020B0604030504040204" pitchFamily="50" charset="-128"/>
              </a:rPr>
              <a:t>MWS</a:t>
            </a:r>
            <a:r>
              <a:rPr kumimoji="1" lang="ja-JP" altLang="en-US" sz="2800" dirty="0" smtClean="0">
                <a:latin typeface="メイリオ" panose="020B0604030504040204" pitchFamily="50" charset="-128"/>
                <a:ea typeface="メイリオ" panose="020B0604030504040204" pitchFamily="50" charset="-128"/>
              </a:rPr>
              <a:t>）は</a:t>
            </a:r>
            <a:endParaRPr kumimoji="1" lang="en-US" altLang="ja-JP" sz="2800" dirty="0" smtClean="0">
              <a:latin typeface="メイリオ" panose="020B0604030504040204" pitchFamily="50" charset="-128"/>
              <a:ea typeface="メイリオ" panose="020B0604030504040204" pitchFamily="50" charset="-128"/>
            </a:endParaRPr>
          </a:p>
          <a:p>
            <a:pPr algn="ctr"/>
            <a:r>
              <a:rPr kumimoji="1" lang="ja-JP" altLang="en-US" sz="2800" dirty="0" smtClean="0">
                <a:latin typeface="メイリオ" panose="020B0604030504040204" pitchFamily="50" charset="-128"/>
                <a:ea typeface="メイリオ" panose="020B0604030504040204" pitchFamily="50" charset="-128"/>
              </a:rPr>
              <a:t>マニュアルにそって活用することが基本。</a:t>
            </a:r>
            <a:endParaRPr kumimoji="1" lang="en-US" altLang="ja-JP" sz="2800" dirty="0" smtClean="0">
              <a:latin typeface="メイリオ" panose="020B0604030504040204" pitchFamily="50" charset="-128"/>
              <a:ea typeface="メイリオ" panose="020B0604030504040204" pitchFamily="50" charset="-128"/>
            </a:endParaRPr>
          </a:p>
          <a:p>
            <a:pPr algn="ctr"/>
            <a:endParaRPr lang="en-US" altLang="ja-JP" sz="2800" dirty="0">
              <a:latin typeface="メイリオ" panose="020B0604030504040204" pitchFamily="50" charset="-128"/>
              <a:ea typeface="メイリオ" panose="020B0604030504040204" pitchFamily="50" charset="-128"/>
            </a:endParaRPr>
          </a:p>
          <a:p>
            <a:pPr algn="ctr"/>
            <a:r>
              <a:rPr kumimoji="1" lang="ja-JP" altLang="en-US" sz="2800" dirty="0" smtClean="0">
                <a:latin typeface="メイリオ" panose="020B0604030504040204" pitchFamily="50" charset="-128"/>
                <a:ea typeface="メイリオ" panose="020B0604030504040204" pitchFamily="50" charset="-128"/>
              </a:rPr>
              <a:t>ただし、活用の目的や利用者の状況などに</a:t>
            </a:r>
            <a:endParaRPr kumimoji="1" lang="en-US" altLang="ja-JP" sz="2800" dirty="0" smtClean="0">
              <a:latin typeface="メイリオ" panose="020B0604030504040204" pitchFamily="50" charset="-128"/>
              <a:ea typeface="メイリオ" panose="020B0604030504040204" pitchFamily="50" charset="-128"/>
            </a:endParaRPr>
          </a:p>
          <a:p>
            <a:pPr algn="ctr"/>
            <a:r>
              <a:rPr kumimoji="1" lang="ja-JP" altLang="en-US" sz="2800" dirty="0" smtClean="0">
                <a:latin typeface="メイリオ" panose="020B0604030504040204" pitchFamily="50" charset="-128"/>
                <a:ea typeface="メイリオ" panose="020B0604030504040204" pitchFamily="50" charset="-128"/>
              </a:rPr>
              <a:t>よってさまざまな活用が可能。</a:t>
            </a:r>
            <a:endParaRPr kumimoji="1" lang="en-US" altLang="ja-JP" sz="2800" dirty="0" smtClean="0">
              <a:latin typeface="メイリオ" panose="020B0604030504040204" pitchFamily="50" charset="-128"/>
              <a:ea typeface="メイリオ" panose="020B0604030504040204" pitchFamily="50" charset="-128"/>
            </a:endParaRPr>
          </a:p>
        </p:txBody>
      </p:sp>
      <p:sp>
        <p:nvSpPr>
          <p:cNvPr id="10" name="下矢印 9"/>
          <p:cNvSpPr/>
          <p:nvPr/>
        </p:nvSpPr>
        <p:spPr>
          <a:xfrm>
            <a:off x="3996465" y="3976654"/>
            <a:ext cx="1420009" cy="3550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59767" y="4823670"/>
            <a:ext cx="8119315" cy="1569660"/>
          </a:xfrm>
          <a:prstGeom prst="rect">
            <a:avLst/>
          </a:prstGeom>
          <a:noFill/>
        </p:spPr>
        <p:txBody>
          <a:bodyPr wrap="square" rtlCol="0">
            <a:spAutoFit/>
          </a:bodyPr>
          <a:lstStyle/>
          <a:p>
            <a:pPr algn="ctr"/>
            <a:r>
              <a:rPr kumimoji="1" lang="ja-JP" altLang="en-US" sz="3200" dirty="0" smtClean="0">
                <a:latin typeface="メイリオ" panose="020B0604030504040204" pitchFamily="50" charset="-128"/>
                <a:ea typeface="メイリオ" panose="020B0604030504040204" pitchFamily="50" charset="-128"/>
              </a:rPr>
              <a:t>トータルパッケージ</a:t>
            </a:r>
            <a:r>
              <a:rPr lang="ja-JP" altLang="en-US" sz="3200" dirty="0" smtClean="0">
                <a:latin typeface="メイリオ" panose="020B0604030504040204" pitchFamily="50" charset="-128"/>
                <a:ea typeface="メイリオ" panose="020B0604030504040204" pitchFamily="50" charset="-128"/>
              </a:rPr>
              <a:t>が</a:t>
            </a:r>
            <a:endParaRPr lang="en-US" altLang="ja-JP" sz="3200" dirty="0" smtClean="0">
              <a:latin typeface="メイリオ" panose="020B0604030504040204" pitchFamily="50" charset="-128"/>
              <a:ea typeface="メイリオ" panose="020B0604030504040204" pitchFamily="50" charset="-128"/>
            </a:endParaRPr>
          </a:p>
          <a:p>
            <a:pPr algn="ctr"/>
            <a:r>
              <a:rPr lang="ja-JP" altLang="en-US" sz="3200" dirty="0" smtClean="0">
                <a:latin typeface="メイリオ" panose="020B0604030504040204" pitchFamily="50" charset="-128"/>
                <a:ea typeface="メイリオ" panose="020B0604030504040204" pitchFamily="50" charset="-128"/>
              </a:rPr>
              <a:t>さまざまな機関で</a:t>
            </a:r>
            <a:endParaRPr lang="en-US" altLang="ja-JP" sz="3200" dirty="0" smtClean="0">
              <a:latin typeface="メイリオ" panose="020B0604030504040204" pitchFamily="50" charset="-128"/>
              <a:ea typeface="メイリオ" panose="020B0604030504040204" pitchFamily="50" charset="-128"/>
            </a:endParaRPr>
          </a:p>
          <a:p>
            <a:pPr algn="ctr"/>
            <a:r>
              <a:rPr lang="ja-JP" altLang="en-US" sz="3200" dirty="0" smtClean="0">
                <a:latin typeface="メイリオ" panose="020B0604030504040204" pitchFamily="50" charset="-128"/>
                <a:ea typeface="メイリオ" panose="020B0604030504040204" pitchFamily="50" charset="-128"/>
              </a:rPr>
              <a:t>どのように活用されているかを紹介。</a:t>
            </a:r>
            <a:endParaRPr kumimoji="1" lang="en-US" altLang="ja-JP" sz="3200" dirty="0" smtClean="0">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33995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06577" y="4077076"/>
            <a:ext cx="8598693" cy="269971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p:cNvSpPr/>
          <p:nvPr/>
        </p:nvSpPr>
        <p:spPr>
          <a:xfrm>
            <a:off x="236315" y="1260182"/>
            <a:ext cx="8568952" cy="2699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タイトル 1"/>
          <p:cNvSpPr>
            <a:spLocks noGrp="1"/>
          </p:cNvSpPr>
          <p:nvPr>
            <p:ph type="title"/>
          </p:nvPr>
        </p:nvSpPr>
        <p:spPr>
          <a:xfrm>
            <a:off x="1208798" y="444565"/>
            <a:ext cx="7475760" cy="692696"/>
          </a:xfrm>
        </p:spPr>
        <p:txBody>
          <a:bodyPr>
            <a:noAutofit/>
          </a:bodyPr>
          <a:lstStyle/>
          <a:p>
            <a:pPr algn="l"/>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（乗り越えられる実感を持てる支援）</a:t>
            </a:r>
          </a:p>
        </p:txBody>
      </p:sp>
      <p:sp>
        <p:nvSpPr>
          <p:cNvPr id="5" name="正方形/長方形 4"/>
          <p:cNvSpPr/>
          <p:nvPr/>
        </p:nvSpPr>
        <p:spPr>
          <a:xfrm>
            <a:off x="4398990" y="2179003"/>
            <a:ext cx="4587467" cy="1477328"/>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以前の能力を失ったことへのショック</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障害に直面することそのもの</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自分に必要とされる特別な対応</a:t>
            </a:r>
          </a:p>
        </p:txBody>
      </p:sp>
      <p:pic>
        <p:nvPicPr>
          <p:cNvPr id="2050" name="Picture 2" descr="C:\Users\181004\Desktop\2019トータルパッケージ研究\伝達試案Ｖｅｒ１\画像\20161013165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00" y="1305351"/>
            <a:ext cx="3761662" cy="25557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181004\Desktop\2019トータルパッケージ研究\伝達試案Ｖｅｒ１\画像\20150807_1353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95" y="4166434"/>
            <a:ext cx="3789071" cy="252099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028058" y="1260182"/>
            <a:ext cx="72008" cy="269971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a:xfrm>
            <a:off x="4027314" y="4095729"/>
            <a:ext cx="72008" cy="269971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爆発 2 5"/>
          <p:cNvSpPr/>
          <p:nvPr/>
        </p:nvSpPr>
        <p:spPr>
          <a:xfrm>
            <a:off x="2320913" y="1484784"/>
            <a:ext cx="1512168" cy="1299666"/>
          </a:xfrm>
          <a:prstGeom prst="irregularSeal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
        <p:nvSpPr>
          <p:cNvPr id="19" name="テキスト ボックス 18"/>
          <p:cNvSpPr txBox="1"/>
          <p:nvPr/>
        </p:nvSpPr>
        <p:spPr>
          <a:xfrm>
            <a:off x="2743545" y="1994337"/>
            <a:ext cx="666911" cy="369332"/>
          </a:xfrm>
          <a:prstGeom prst="rect">
            <a:avLst/>
          </a:prstGeom>
          <a:noFill/>
        </p:spPr>
        <p:txBody>
          <a:bodyPr wrap="square" rtlCol="0">
            <a:spAutoFit/>
          </a:bodyPr>
          <a:lstStyle/>
          <a:p>
            <a:r>
              <a:rPr lang="ja-JP" altLang="en-US"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直面</a:t>
            </a:r>
          </a:p>
        </p:txBody>
      </p:sp>
      <p:sp>
        <p:nvSpPr>
          <p:cNvPr id="23" name="雲形吹き出し 22"/>
          <p:cNvSpPr/>
          <p:nvPr/>
        </p:nvSpPr>
        <p:spPr>
          <a:xfrm>
            <a:off x="-3983" y="1164784"/>
            <a:ext cx="1560831" cy="905307"/>
          </a:xfrm>
          <a:prstGeom prst="cloudCallout">
            <a:avLst>
              <a:gd name="adj1" fmla="val 69489"/>
              <a:gd name="adj2" fmla="val 22338"/>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不安感</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喪失感</a:t>
            </a:r>
            <a:endParaRPr lang="ja-JP" altLang="en-US" sz="1400" dirty="0">
              <a:solidFill>
                <a:schemeClr val="tx1"/>
              </a:solidFill>
            </a:endParaRPr>
          </a:p>
        </p:txBody>
      </p:sp>
      <p:sp>
        <p:nvSpPr>
          <p:cNvPr id="18" name="正方形/長方形 17"/>
          <p:cNvSpPr/>
          <p:nvPr/>
        </p:nvSpPr>
        <p:spPr>
          <a:xfrm>
            <a:off x="4745720" y="4941168"/>
            <a:ext cx="3882943" cy="923330"/>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障害のある自分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存在を受け入れる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自分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自身の障害</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を乗り越えられると感じる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4188062" y="1432767"/>
            <a:ext cx="2749471"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受け入れられない！！</a:t>
            </a:r>
          </a:p>
        </p:txBody>
      </p:sp>
      <p:cxnSp>
        <p:nvCxnSpPr>
          <p:cNvPr id="25" name="直線コネクタ 24"/>
          <p:cNvCxnSpPr/>
          <p:nvPr/>
        </p:nvCxnSpPr>
        <p:spPr>
          <a:xfrm>
            <a:off x="4298084" y="2349026"/>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直線コネクタ 25"/>
          <p:cNvCxnSpPr/>
          <p:nvPr/>
        </p:nvCxnSpPr>
        <p:spPr>
          <a:xfrm>
            <a:off x="4281953" y="2917667"/>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直線コネクタ 26"/>
          <p:cNvCxnSpPr/>
          <p:nvPr/>
        </p:nvCxnSpPr>
        <p:spPr>
          <a:xfrm>
            <a:off x="4309173" y="3429000"/>
            <a:ext cx="327024"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正方形/長方形 21"/>
          <p:cNvSpPr/>
          <p:nvPr/>
        </p:nvSpPr>
        <p:spPr>
          <a:xfrm>
            <a:off x="4197562" y="1769702"/>
            <a:ext cx="2617236" cy="60061"/>
          </a:xfrm>
          <a:prstGeom prst="rect">
            <a:avLst/>
          </a:prstGeom>
          <a:solidFill>
            <a:srgbClr val="E73A3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雲形吹き出し 28"/>
          <p:cNvSpPr/>
          <p:nvPr/>
        </p:nvSpPr>
        <p:spPr>
          <a:xfrm>
            <a:off x="2643205" y="5796587"/>
            <a:ext cx="1654883" cy="905307"/>
          </a:xfrm>
          <a:prstGeom prst="cloudCallout">
            <a:avLst>
              <a:gd name="adj1" fmla="val -16487"/>
              <a:gd name="adj2" fmla="val -87083"/>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乗り越えられる！！</a:t>
            </a:r>
          </a:p>
        </p:txBody>
      </p:sp>
      <p:sp>
        <p:nvSpPr>
          <p:cNvPr id="24" name="下矢印 23"/>
          <p:cNvSpPr/>
          <p:nvPr/>
        </p:nvSpPr>
        <p:spPr>
          <a:xfrm>
            <a:off x="2267123" y="3861052"/>
            <a:ext cx="459970" cy="540617"/>
          </a:xfrm>
          <a:prstGeom prst="downArrow">
            <a:avLst/>
          </a:prstGeom>
          <a:solidFill>
            <a:srgbClr val="43535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31" name="下矢印 30"/>
          <p:cNvSpPr/>
          <p:nvPr/>
        </p:nvSpPr>
        <p:spPr>
          <a:xfrm>
            <a:off x="6320119" y="3812840"/>
            <a:ext cx="459970" cy="565770"/>
          </a:xfrm>
          <a:prstGeom prst="downArrow">
            <a:avLst/>
          </a:prstGeom>
          <a:solidFill>
            <a:srgbClr val="43535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32" name="正方形/長方形 31"/>
          <p:cNvSpPr/>
          <p:nvPr/>
        </p:nvSpPr>
        <p:spPr>
          <a:xfrm>
            <a:off x="4254175" y="4639411"/>
            <a:ext cx="2617236" cy="60061"/>
          </a:xfrm>
          <a:prstGeom prst="rect">
            <a:avLst/>
          </a:prstGeom>
          <a:solidFill>
            <a:srgbClr val="E73A3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32"/>
          <p:cNvSpPr/>
          <p:nvPr/>
        </p:nvSpPr>
        <p:spPr>
          <a:xfrm>
            <a:off x="4152797" y="4299581"/>
            <a:ext cx="2492990" cy="400110"/>
          </a:xfrm>
          <a:prstGeom prst="rect">
            <a:avLst/>
          </a:prstGeom>
        </p:spPr>
        <p:txBody>
          <a:bodyPr wrap="none">
            <a:spAutoFit/>
          </a:bodyPr>
          <a:lstStyle/>
          <a:p>
            <a:r>
              <a:rPr lang="ja-JP" altLang="en-US"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乗り越えられる！！</a:t>
            </a:r>
          </a:p>
        </p:txBody>
      </p:sp>
      <p:cxnSp>
        <p:nvCxnSpPr>
          <p:cNvPr id="34" name="直線コネクタ 33"/>
          <p:cNvCxnSpPr/>
          <p:nvPr/>
        </p:nvCxnSpPr>
        <p:spPr>
          <a:xfrm>
            <a:off x="4388000" y="5369118"/>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直線コネクタ 34"/>
          <p:cNvCxnSpPr/>
          <p:nvPr/>
        </p:nvCxnSpPr>
        <p:spPr>
          <a:xfrm>
            <a:off x="4388003" y="5085184"/>
            <a:ext cx="327024" cy="0"/>
          </a:xfrm>
          <a:prstGeom prst="line">
            <a:avLst/>
          </a:prstGeom>
        </p:spPr>
        <p:style>
          <a:lnRef idx="2">
            <a:schemeClr val="accent2"/>
          </a:lnRef>
          <a:fillRef idx="0">
            <a:schemeClr val="accent2"/>
          </a:fillRef>
          <a:effectRef idx="1">
            <a:schemeClr val="accent2"/>
          </a:effectRef>
          <a:fontRef idx="minor">
            <a:schemeClr val="tx1"/>
          </a:fontRef>
        </p:style>
      </p:cxnSp>
      <p:sp>
        <p:nvSpPr>
          <p:cNvPr id="28" name="下矢印 27"/>
          <p:cNvSpPr/>
          <p:nvPr/>
        </p:nvSpPr>
        <p:spPr>
          <a:xfrm>
            <a:off x="6453958" y="5864502"/>
            <a:ext cx="273587" cy="256567"/>
          </a:xfrm>
          <a:prstGeom prst="downArrow">
            <a:avLst/>
          </a:prstGeom>
          <a:solidFill>
            <a:srgbClr val="43535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p>
        </p:txBody>
      </p:sp>
      <p:sp>
        <p:nvSpPr>
          <p:cNvPr id="30" name="テキスト ボックス 29"/>
          <p:cNvSpPr txBox="1"/>
          <p:nvPr/>
        </p:nvSpPr>
        <p:spPr>
          <a:xfrm>
            <a:off x="4514659" y="6301780"/>
            <a:ext cx="4114004" cy="400110"/>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不安を</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獲得感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肯定感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に変える支援</a:t>
            </a:r>
          </a:p>
        </p:txBody>
      </p:sp>
      <p:grpSp>
        <p:nvGrpSpPr>
          <p:cNvPr id="38" name="グループ化 37"/>
          <p:cNvGrpSpPr/>
          <p:nvPr/>
        </p:nvGrpSpPr>
        <p:grpSpPr>
          <a:xfrm>
            <a:off x="4309177" y="5804387"/>
            <a:ext cx="1229147" cy="417110"/>
            <a:chOff x="2817019" y="4468873"/>
            <a:chExt cx="2189436" cy="720747"/>
          </a:xfrm>
        </p:grpSpPr>
        <p:sp>
          <p:nvSpPr>
            <p:cNvPr id="39" name="角丸四角形 38"/>
            <p:cNvSpPr/>
            <p:nvPr/>
          </p:nvSpPr>
          <p:spPr>
            <a:xfrm>
              <a:off x="3278263" y="4829580"/>
              <a:ext cx="1728192"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pic>
          <p:nvPicPr>
            <p:cNvPr id="40" name="Picture 3" descr="C:\Users\181004\Downloads\期待.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テキスト ボックス 41"/>
          <p:cNvSpPr txBox="1"/>
          <p:nvPr/>
        </p:nvSpPr>
        <p:spPr>
          <a:xfrm>
            <a:off x="1183738" y="4"/>
            <a:ext cx="7672798" cy="646331"/>
          </a:xfrm>
          <a:prstGeom prst="rect">
            <a:avLst/>
          </a:prstGeom>
          <a:noFill/>
        </p:spPr>
        <p:txBody>
          <a:bodyPr wrap="square" rtlCol="0">
            <a:spAutoFit/>
          </a:bodyPr>
          <a:lstStyle/>
          <a:p>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ＴＰ</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支援のポイント</a:t>
            </a:r>
          </a:p>
        </p:txBody>
      </p:sp>
      <p:sp>
        <p:nvSpPr>
          <p:cNvPr id="41" name="正方形/長方形 40"/>
          <p:cNvSpPr/>
          <p:nvPr/>
        </p:nvSpPr>
        <p:spPr>
          <a:xfrm>
            <a:off x="882399" y="1019722"/>
            <a:ext cx="6412984" cy="75791"/>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462785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invGray">
          <a:xfrm>
            <a:off x="0" y="-37708"/>
            <a:ext cx="9144000" cy="1275646"/>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236875" y="589079"/>
            <a:ext cx="8256676" cy="584775"/>
          </a:xfrm>
          <a:prstGeom prst="rect">
            <a:avLst/>
          </a:prstGeom>
          <a:noFill/>
        </p:spPr>
        <p:txBody>
          <a:bodyPr wrap="square" rtlCol="0">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地域障害者職業センター</a:t>
            </a:r>
            <a:endParaRPr kumimoji="1" lang="ja-JP" altLang="en-US" sz="3200" b="1"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236875" y="200149"/>
            <a:ext cx="7616188" cy="461665"/>
          </a:xfrm>
          <a:prstGeom prst="rect">
            <a:avLst/>
          </a:prstGeom>
        </p:spPr>
        <p:txBody>
          <a:bodyPr wrap="non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多様な機関に</a:t>
            </a:r>
            <a:r>
              <a:rPr lang="ja-JP" altLang="en-US" sz="2400" b="1" dirty="0" smtClean="0">
                <a:solidFill>
                  <a:schemeClr val="bg1"/>
                </a:solidFill>
                <a:latin typeface="メイリオ" panose="020B0604030504040204" pitchFamily="50" charset="-128"/>
                <a:ea typeface="メイリオ" panose="020B0604030504040204" pitchFamily="50" charset="-128"/>
              </a:rPr>
              <a:t>よるトータル</a:t>
            </a:r>
            <a:r>
              <a:rPr lang="ja-JP" altLang="en-US" sz="2400" b="1" dirty="0">
                <a:solidFill>
                  <a:schemeClr val="bg1"/>
                </a:solidFill>
                <a:latin typeface="メイリオ" panose="020B0604030504040204" pitchFamily="50" charset="-128"/>
                <a:ea typeface="メイリオ" panose="020B0604030504040204" pitchFamily="50" charset="-128"/>
              </a:rPr>
              <a:t>パッケージ</a:t>
            </a:r>
            <a:r>
              <a:rPr lang="ja-JP" altLang="en-US" sz="2400" b="1" dirty="0" smtClean="0">
                <a:solidFill>
                  <a:schemeClr val="bg1"/>
                </a:solidFill>
                <a:latin typeface="メイリオ" panose="020B0604030504040204" pitchFamily="50" charset="-128"/>
                <a:ea typeface="メイリオ" panose="020B0604030504040204" pitchFamily="50" charset="-128"/>
              </a:rPr>
              <a:t>活用</a:t>
            </a:r>
            <a:r>
              <a:rPr lang="ja-JP" altLang="en-US" sz="2400" b="1" dirty="0">
                <a:solidFill>
                  <a:schemeClr val="bg1"/>
                </a:solidFill>
                <a:latin typeface="メイリオ" panose="020B0604030504040204" pitchFamily="50" charset="-128"/>
                <a:ea typeface="メイリオ" panose="020B0604030504040204" pitchFamily="50" charset="-128"/>
              </a:rPr>
              <a:t>の</a:t>
            </a:r>
            <a:r>
              <a:rPr lang="ja-JP" altLang="en-US" sz="2400" b="1" dirty="0" smtClean="0">
                <a:solidFill>
                  <a:schemeClr val="bg1"/>
                </a:solidFill>
                <a:latin typeface="メイリオ" panose="020B0604030504040204" pitchFamily="50" charset="-128"/>
                <a:ea typeface="メイリオ" panose="020B0604030504040204" pitchFamily="50" charset="-128"/>
              </a:rPr>
              <a:t>実際①</a:t>
            </a:r>
            <a:r>
              <a:rPr lang="en-US" altLang="ja-JP" sz="2400" b="1" dirty="0" smtClean="0">
                <a:solidFill>
                  <a:schemeClr val="bg1"/>
                </a:solidFill>
                <a:latin typeface="メイリオ" panose="020B0604030504040204" pitchFamily="50" charset="-128"/>
                <a:ea typeface="メイリオ" panose="020B0604030504040204" pitchFamily="50" charset="-128"/>
              </a:rPr>
              <a:t>-1</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574029" y="2317933"/>
            <a:ext cx="6777270" cy="369332"/>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344924" y="4256925"/>
            <a:ext cx="8538511"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（例）</a:t>
            </a:r>
          </a:p>
          <a:p>
            <a:r>
              <a:rPr kumimoji="1" lang="ja-JP" altLang="en-US" sz="2400" dirty="0" smtClean="0">
                <a:latin typeface="メイリオ" panose="020B0604030504040204" pitchFamily="50" charset="-128"/>
                <a:ea typeface="メイリオ" panose="020B0604030504040204" pitchFamily="50" charset="-128"/>
              </a:rPr>
              <a:t>（今日は数値チェックレベル３と物品請求書レベル２と</a:t>
            </a:r>
          </a:p>
          <a:p>
            <a:r>
              <a:rPr lang="ja-JP" altLang="en-US" sz="2400" dirty="0">
                <a:latin typeface="メイリオ" panose="020B0604030504040204" pitchFamily="50" charset="-128"/>
                <a:ea typeface="メイリオ" panose="020B0604030504040204" pitchFamily="50" charset="-128"/>
              </a:rPr>
              <a:t>　</a:t>
            </a:r>
            <a:r>
              <a:rPr kumimoji="1" lang="ja-JP" altLang="en-US" sz="2400" dirty="0" smtClean="0">
                <a:latin typeface="メイリオ" panose="020B0604030504040204" pitchFamily="50" charset="-128"/>
                <a:ea typeface="メイリオ" panose="020B0604030504040204" pitchFamily="50" charset="-128"/>
              </a:rPr>
              <a:t>ピッキングのレベル４を行ってください</a:t>
            </a:r>
            <a:r>
              <a:rPr kumimoji="1" lang="ja-JP" altLang="en-US" dirty="0" smtClean="0"/>
              <a:t>）</a:t>
            </a:r>
            <a:endParaRPr kumimoji="1" lang="ja-JP" altLang="en-US" dirty="0"/>
          </a:p>
        </p:txBody>
      </p:sp>
      <p:sp>
        <p:nvSpPr>
          <p:cNvPr id="8" name="下矢印 7"/>
          <p:cNvSpPr/>
          <p:nvPr/>
        </p:nvSpPr>
        <p:spPr>
          <a:xfrm>
            <a:off x="3693458" y="5512220"/>
            <a:ext cx="622772" cy="377072"/>
          </a:xfrm>
          <a:prstGeom prst="downArrow">
            <a:avLst/>
          </a:prstGeom>
          <a:solidFill>
            <a:srgbClr val="435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241903" y="6097855"/>
            <a:ext cx="4494412"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グループ</a:t>
            </a:r>
            <a:r>
              <a:rPr lang="ja-JP" altLang="en-US" sz="2400" dirty="0" smtClean="0">
                <a:latin typeface="メイリオ" panose="020B0604030504040204" pitchFamily="50" charset="-128"/>
                <a:ea typeface="メイリオ" panose="020B0604030504040204" pitchFamily="50" charset="-128"/>
              </a:rPr>
              <a:t>で役割分担を検討</a:t>
            </a:r>
            <a:endParaRPr kumimoji="1" lang="ja-JP" altLang="en-US" dirty="0"/>
          </a:p>
        </p:txBody>
      </p:sp>
      <p:sp>
        <p:nvSpPr>
          <p:cNvPr id="10" name="正方形/長方形 9"/>
          <p:cNvSpPr/>
          <p:nvPr/>
        </p:nvSpPr>
        <p:spPr>
          <a:xfrm>
            <a:off x="236875" y="1872371"/>
            <a:ext cx="2624659" cy="985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10" y="1506229"/>
            <a:ext cx="2398749"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　マルチタスク</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344924" y="2075847"/>
            <a:ext cx="8204010" cy="1938992"/>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複数の作業課題（</a:t>
            </a:r>
            <a:r>
              <a:rPr kumimoji="1" lang="en-US" altLang="ja-JP" sz="2400" dirty="0" smtClean="0">
                <a:latin typeface="メイリオ" panose="020B0604030504040204" pitchFamily="50" charset="-128"/>
                <a:ea typeface="メイリオ" panose="020B0604030504040204" pitchFamily="50" charset="-128"/>
              </a:rPr>
              <a:t>MWS</a:t>
            </a:r>
            <a:r>
              <a:rPr kumimoji="1" lang="ja-JP" altLang="en-US" sz="2400" dirty="0" smtClean="0">
                <a:latin typeface="メイリオ" panose="020B0604030504040204" pitchFamily="50" charset="-128"/>
                <a:ea typeface="メイリオ" panose="020B0604030504040204" pitchFamily="50" charset="-128"/>
              </a:rPr>
              <a:t>や</a:t>
            </a:r>
            <a:r>
              <a:rPr kumimoji="1" lang="en-US" altLang="ja-JP" sz="2400" dirty="0" smtClean="0">
                <a:latin typeface="メイリオ" panose="020B0604030504040204" pitchFamily="50" charset="-128"/>
                <a:ea typeface="メイリオ" panose="020B0604030504040204" pitchFamily="50" charset="-128"/>
              </a:rPr>
              <a:t>MW</a:t>
            </a:r>
            <a:r>
              <a:rPr lang="en-US" altLang="ja-JP" sz="2400" dirty="0" smtClean="0">
                <a:latin typeface="メイリオ" panose="020B0604030504040204" pitchFamily="50" charset="-128"/>
                <a:ea typeface="メイリオ" panose="020B0604030504040204" pitchFamily="50" charset="-128"/>
              </a:rPr>
              <a:t>S</a:t>
            </a:r>
            <a:r>
              <a:rPr lang="ja-JP" altLang="en-US" sz="2400" dirty="0" smtClean="0">
                <a:latin typeface="メイリオ" panose="020B0604030504040204" pitchFamily="50" charset="-128"/>
                <a:ea typeface="メイリオ" panose="020B0604030504040204" pitchFamily="50" charset="-128"/>
              </a:rPr>
              <a:t>以外の作業）</a:t>
            </a:r>
            <a:r>
              <a:rPr kumimoji="1" lang="ja-JP" altLang="en-US" sz="2400" dirty="0" smtClean="0">
                <a:latin typeface="メイリオ" panose="020B0604030504040204" pitchFamily="50" charset="-128"/>
                <a:ea typeface="メイリオ" panose="020B0604030504040204" pitchFamily="50" charset="-128"/>
              </a:rPr>
              <a:t>を同時進行で行うことにより、課題の難易度があがる。</a:t>
            </a:r>
            <a:endParaRPr kumimoji="1" lang="en-US" altLang="ja-JP" sz="2400" dirty="0" smtClean="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ミス</a:t>
            </a:r>
            <a:r>
              <a:rPr lang="ja-JP" altLang="en-US" sz="2400" dirty="0" smtClean="0">
                <a:latin typeface="メイリオ" panose="020B0604030504040204" pitchFamily="50" charset="-128"/>
                <a:ea typeface="メイリオ" panose="020B0604030504040204" pitchFamily="50" charset="-128"/>
              </a:rPr>
              <a:t>やエラー、ストレスや疲労の発生に関してさまざまな</a:t>
            </a:r>
            <a:endParaRPr lang="en-US" altLang="ja-JP" sz="2400" dirty="0" smtClean="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情報</a:t>
            </a:r>
            <a:r>
              <a:rPr kumimoji="1" lang="ja-JP" altLang="en-US" sz="2400" dirty="0" smtClean="0">
                <a:latin typeface="メイリオ" panose="020B0604030504040204" pitchFamily="50" charset="-128"/>
                <a:ea typeface="メイリオ" panose="020B0604030504040204" pitchFamily="50" charset="-128"/>
              </a:rPr>
              <a:t>を得ることができるとともに、訓練のレベルを段階的に調整することもできる。</a:t>
            </a:r>
            <a:endParaRPr kumimoji="1" lang="ja-JP" altLang="en-US" dirty="0"/>
          </a:p>
        </p:txBody>
      </p:sp>
      <p:sp>
        <p:nvSpPr>
          <p:cNvPr id="12" name="角丸四角形 1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895843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invGray">
          <a:xfrm>
            <a:off x="0" y="-37708"/>
            <a:ext cx="9144000" cy="1275646"/>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36875" y="95645"/>
            <a:ext cx="7616188" cy="461665"/>
          </a:xfrm>
          <a:prstGeom prst="rect">
            <a:avLst/>
          </a:prstGeom>
        </p:spPr>
        <p:txBody>
          <a:bodyPr wrap="squar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多様な機関に</a:t>
            </a:r>
            <a:r>
              <a:rPr lang="ja-JP" altLang="en-US" sz="2400" b="1" dirty="0" smtClean="0">
                <a:solidFill>
                  <a:schemeClr val="bg1"/>
                </a:solidFill>
                <a:latin typeface="メイリオ" panose="020B0604030504040204" pitchFamily="50" charset="-128"/>
                <a:ea typeface="メイリオ" panose="020B0604030504040204" pitchFamily="50" charset="-128"/>
              </a:rPr>
              <a:t>よるトータルパッケージ活用</a:t>
            </a:r>
            <a:r>
              <a:rPr lang="ja-JP" altLang="en-US" sz="2400" b="1" dirty="0">
                <a:solidFill>
                  <a:schemeClr val="bg1"/>
                </a:solidFill>
                <a:latin typeface="メイリオ" panose="020B0604030504040204" pitchFamily="50" charset="-128"/>
                <a:ea typeface="メイリオ" panose="020B0604030504040204" pitchFamily="50" charset="-128"/>
              </a:rPr>
              <a:t>の</a:t>
            </a:r>
            <a:r>
              <a:rPr lang="ja-JP" altLang="en-US" sz="2400" b="1" dirty="0" smtClean="0">
                <a:solidFill>
                  <a:schemeClr val="bg1"/>
                </a:solidFill>
                <a:latin typeface="メイリオ" panose="020B0604030504040204" pitchFamily="50" charset="-128"/>
                <a:ea typeface="メイリオ" panose="020B0604030504040204" pitchFamily="50" charset="-128"/>
              </a:rPr>
              <a:t>実際①</a:t>
            </a:r>
            <a:r>
              <a:rPr lang="en-US" altLang="ja-JP" sz="2400" b="1" dirty="0" smtClean="0">
                <a:solidFill>
                  <a:schemeClr val="bg1"/>
                </a:solidFill>
                <a:latin typeface="メイリオ" panose="020B0604030504040204" pitchFamily="50" charset="-128"/>
                <a:ea typeface="メイリオ" panose="020B0604030504040204" pitchFamily="50" charset="-128"/>
              </a:rPr>
              <a:t>-2</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236874" y="484575"/>
            <a:ext cx="5632651" cy="584775"/>
          </a:xfrm>
          <a:prstGeom prst="rect">
            <a:avLst/>
          </a:prstGeom>
          <a:noFill/>
        </p:spPr>
        <p:txBody>
          <a:bodyPr wrap="square" rtlCol="0">
            <a:spAutoFit/>
          </a:bodyPr>
          <a:lstStyle/>
          <a:p>
            <a:r>
              <a:rPr lang="ja-JP" altLang="en-US" sz="3200" b="1" dirty="0" smtClean="0">
                <a:solidFill>
                  <a:schemeClr val="bg1"/>
                </a:solidFill>
                <a:latin typeface="メイリオ" panose="020B0604030504040204" pitchFamily="50" charset="-128"/>
                <a:ea typeface="メイリオ" panose="020B0604030504040204" pitchFamily="50" charset="-128"/>
              </a:rPr>
              <a:t>地域障害者職業センター</a:t>
            </a:r>
            <a:endParaRPr kumimoji="1" lang="ja-JP" altLang="en-US" sz="3200" b="1" dirty="0">
              <a:solidFill>
                <a:schemeClr val="bg1"/>
              </a:solidFill>
              <a:latin typeface="メイリオ" panose="020B0604030504040204" pitchFamily="50" charset="-128"/>
              <a:ea typeface="メイリオ" panose="020B0604030504040204" pitchFamily="50" charset="-128"/>
            </a:endParaRPr>
          </a:p>
        </p:txBody>
      </p:sp>
      <p:graphicFrame>
        <p:nvGraphicFramePr>
          <p:cNvPr id="5" name="図表 4"/>
          <p:cNvGraphicFramePr/>
          <p:nvPr>
            <p:extLst/>
          </p:nvPr>
        </p:nvGraphicFramePr>
        <p:xfrm>
          <a:off x="1301675" y="2474259"/>
          <a:ext cx="6566554" cy="429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テキスト ボックス 5"/>
          <p:cNvSpPr txBox="1"/>
          <p:nvPr/>
        </p:nvSpPr>
        <p:spPr>
          <a:xfrm>
            <a:off x="6522590" y="3428516"/>
            <a:ext cx="1981201" cy="1477328"/>
          </a:xfrm>
          <a:prstGeom prst="rect">
            <a:avLst/>
          </a:prstGeom>
          <a:noFill/>
        </p:spPr>
        <p:txBody>
          <a:bodyPr wrap="square" rtlCol="0">
            <a:spAutoFit/>
          </a:bodyPr>
          <a:lstStyle/>
          <a:p>
            <a:r>
              <a:rPr kumimoji="1" lang="ja-JP" altLang="en-US" dirty="0" smtClean="0"/>
              <a:t>〇講習内容</a:t>
            </a:r>
          </a:p>
          <a:p>
            <a:r>
              <a:rPr lang="ja-JP" altLang="en-US" dirty="0"/>
              <a:t>　</a:t>
            </a:r>
            <a:r>
              <a:rPr lang="ja-JP" altLang="en-US" dirty="0" smtClean="0"/>
              <a:t>　・ＳＳＴ・ＪＳＴ等</a:t>
            </a:r>
          </a:p>
          <a:p>
            <a:endParaRPr kumimoji="1" lang="ja-JP" altLang="en-US" dirty="0"/>
          </a:p>
          <a:p>
            <a:r>
              <a:rPr lang="ja-JP" altLang="en-US" dirty="0" smtClean="0"/>
              <a:t>〇グループワーク</a:t>
            </a:r>
          </a:p>
          <a:p>
            <a:r>
              <a:rPr kumimoji="1" lang="ja-JP" altLang="en-US" dirty="0"/>
              <a:t>　</a:t>
            </a:r>
            <a:r>
              <a:rPr kumimoji="1" lang="ja-JP" altLang="en-US" dirty="0" smtClean="0"/>
              <a:t>　</a:t>
            </a:r>
            <a:r>
              <a:rPr lang="ja-JP" altLang="en-US" dirty="0" smtClean="0"/>
              <a:t>・終礼・朝礼</a:t>
            </a:r>
            <a:endParaRPr kumimoji="1" lang="ja-JP" altLang="en-US" dirty="0"/>
          </a:p>
        </p:txBody>
      </p:sp>
      <p:sp>
        <p:nvSpPr>
          <p:cNvPr id="7" name="テキスト ボックス 6"/>
          <p:cNvSpPr txBox="1"/>
          <p:nvPr/>
        </p:nvSpPr>
        <p:spPr>
          <a:xfrm>
            <a:off x="6116952" y="5691658"/>
            <a:ext cx="2707733" cy="1200329"/>
          </a:xfrm>
          <a:prstGeom prst="rect">
            <a:avLst/>
          </a:prstGeom>
          <a:noFill/>
        </p:spPr>
        <p:txBody>
          <a:bodyPr wrap="square" rtlCol="0">
            <a:spAutoFit/>
          </a:bodyPr>
          <a:lstStyle/>
          <a:p>
            <a:r>
              <a:rPr kumimoji="1" lang="ja-JP" altLang="en-US" dirty="0" smtClean="0"/>
              <a:t>〇作業支援</a:t>
            </a:r>
          </a:p>
          <a:p>
            <a:r>
              <a:rPr lang="ja-JP" altLang="en-US" dirty="0"/>
              <a:t>　</a:t>
            </a:r>
            <a:r>
              <a:rPr lang="ja-JP" altLang="en-US" dirty="0" smtClean="0"/>
              <a:t>　・ＭＷＳ</a:t>
            </a:r>
          </a:p>
          <a:p>
            <a:r>
              <a:rPr lang="ja-JP" altLang="en-US" dirty="0"/>
              <a:t>　</a:t>
            </a:r>
            <a:r>
              <a:rPr lang="ja-JP" altLang="en-US" dirty="0" smtClean="0"/>
              <a:t>　（事務作業、ＯＡ作業、</a:t>
            </a:r>
            <a:endParaRPr lang="en-US" altLang="ja-JP" dirty="0" smtClean="0"/>
          </a:p>
          <a:p>
            <a:r>
              <a:rPr lang="ja-JP" altLang="en-US" dirty="0"/>
              <a:t>　</a:t>
            </a:r>
            <a:r>
              <a:rPr lang="ja-JP" altLang="en-US" dirty="0" smtClean="0"/>
              <a:t>　　実務作業）</a:t>
            </a:r>
          </a:p>
        </p:txBody>
      </p:sp>
      <p:sp>
        <p:nvSpPr>
          <p:cNvPr id="8" name="テキスト ボックス 7"/>
          <p:cNvSpPr txBox="1"/>
          <p:nvPr/>
        </p:nvSpPr>
        <p:spPr>
          <a:xfrm>
            <a:off x="87936" y="3567015"/>
            <a:ext cx="3494555" cy="1200329"/>
          </a:xfrm>
          <a:prstGeom prst="rect">
            <a:avLst/>
          </a:prstGeom>
          <a:noFill/>
        </p:spPr>
        <p:txBody>
          <a:bodyPr wrap="square" rtlCol="0">
            <a:spAutoFit/>
          </a:bodyPr>
          <a:lstStyle/>
          <a:p>
            <a:r>
              <a:rPr kumimoji="1" lang="ja-JP" altLang="en-US" dirty="0" smtClean="0"/>
              <a:t>〇支援者と利用者（個別）</a:t>
            </a:r>
          </a:p>
          <a:p>
            <a:r>
              <a:rPr lang="ja-JP" altLang="en-US" dirty="0"/>
              <a:t>　</a:t>
            </a:r>
            <a:r>
              <a:rPr lang="ja-JP" altLang="en-US" dirty="0" smtClean="0"/>
              <a:t>・各週一回（定期的）</a:t>
            </a:r>
          </a:p>
          <a:p>
            <a:r>
              <a:rPr lang="ja-JP" altLang="en-US" dirty="0"/>
              <a:t>　</a:t>
            </a:r>
            <a:r>
              <a:rPr lang="ja-JP" altLang="en-US" dirty="0" smtClean="0"/>
              <a:t>・目標達成状況の確認</a:t>
            </a:r>
          </a:p>
          <a:p>
            <a:r>
              <a:rPr lang="ja-JP" altLang="en-US" dirty="0"/>
              <a:t>　</a:t>
            </a:r>
            <a:r>
              <a:rPr lang="ja-JP" altLang="en-US" dirty="0" smtClean="0"/>
              <a:t>・今後の目標設定</a:t>
            </a:r>
          </a:p>
        </p:txBody>
      </p:sp>
      <p:sp>
        <p:nvSpPr>
          <p:cNvPr id="9" name="正方形/長方形 8"/>
          <p:cNvSpPr/>
          <p:nvPr/>
        </p:nvSpPr>
        <p:spPr>
          <a:xfrm>
            <a:off x="183085" y="1754036"/>
            <a:ext cx="5023614" cy="1224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1720" y="1341709"/>
            <a:ext cx="5847805"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　作業支援・相談・講習の循環型</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191870" y="1948603"/>
            <a:ext cx="8876826" cy="646331"/>
          </a:xfrm>
          <a:prstGeom prst="rect">
            <a:avLst/>
          </a:prstGeom>
          <a:noFill/>
        </p:spPr>
        <p:txBody>
          <a:bodyPr wrap="square" rtlCol="0">
            <a:spAutoFit/>
          </a:bodyPr>
          <a:lstStyle/>
          <a:p>
            <a:r>
              <a:rPr lang="ja-JP" altLang="en-US" dirty="0" smtClean="0"/>
              <a:t>例えば、職業講習での学習➡作業支援での実践➡個別相談で振り返り、今後の目標設定</a:t>
            </a:r>
            <a:r>
              <a:rPr kumimoji="1" lang="ja-JP" altLang="en-US" dirty="0" smtClean="0"/>
              <a:t>➡目標に向けた学習➡学習した事項の実践・・・というように前の活動を次の活動に生かす。</a:t>
            </a:r>
            <a:endParaRPr kumimoji="1" lang="ja-JP" altLang="en-US" dirty="0"/>
          </a:p>
        </p:txBody>
      </p:sp>
      <p:sp>
        <p:nvSpPr>
          <p:cNvPr id="12" name="テキスト ボックス 11"/>
          <p:cNvSpPr txBox="1"/>
          <p:nvPr/>
        </p:nvSpPr>
        <p:spPr>
          <a:xfrm>
            <a:off x="4584952" y="4273200"/>
            <a:ext cx="2101197" cy="369332"/>
          </a:xfrm>
          <a:prstGeom prst="rect">
            <a:avLst/>
          </a:prstGeom>
          <a:noFill/>
        </p:spPr>
        <p:txBody>
          <a:bodyPr wrap="square" rtlCol="0">
            <a:spAutoFit/>
          </a:bodyPr>
          <a:lstStyle/>
          <a:p>
            <a:r>
              <a:rPr lang="ja-JP" altLang="en-US" dirty="0" smtClean="0">
                <a:solidFill>
                  <a:schemeClr val="bg1"/>
                </a:solidFill>
              </a:rPr>
              <a:t>（</a:t>
            </a:r>
            <a:r>
              <a:rPr lang="en-US" altLang="ja-JP" dirty="0" smtClean="0">
                <a:solidFill>
                  <a:schemeClr val="bg1"/>
                </a:solidFill>
              </a:rPr>
              <a:t>M-</a:t>
            </a:r>
            <a:r>
              <a:rPr lang="ja-JP" altLang="en-US" dirty="0" smtClean="0">
                <a:solidFill>
                  <a:schemeClr val="bg1"/>
                </a:solidFill>
              </a:rPr>
              <a:t>メモリーノート）</a:t>
            </a:r>
            <a:endParaRPr kumimoji="1" lang="ja-JP" altLang="en-US" dirty="0">
              <a:solidFill>
                <a:schemeClr val="bg1"/>
              </a:solidFill>
            </a:endParaRPr>
          </a:p>
        </p:txBody>
      </p:sp>
      <p:sp>
        <p:nvSpPr>
          <p:cNvPr id="13" name="角丸四角形 1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238435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bwMode="invGray">
          <a:xfrm>
            <a:off x="1" y="-9598"/>
            <a:ext cx="9144000" cy="99975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83085" y="102082"/>
            <a:ext cx="7616188" cy="461665"/>
          </a:xfrm>
          <a:prstGeom prst="rect">
            <a:avLst/>
          </a:prstGeom>
        </p:spPr>
        <p:txBody>
          <a:bodyPr wrap="none">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多様な機関に</a:t>
            </a:r>
            <a:r>
              <a:rPr lang="ja-JP" altLang="en-US" sz="2400" b="1" dirty="0" smtClean="0">
                <a:solidFill>
                  <a:schemeClr val="bg1"/>
                </a:solidFill>
                <a:latin typeface="メイリオ" panose="020B0604030504040204" pitchFamily="50" charset="-128"/>
                <a:ea typeface="メイリオ" panose="020B0604030504040204" pitchFamily="50" charset="-128"/>
              </a:rPr>
              <a:t>よるトータルパッケージ活用</a:t>
            </a:r>
            <a:r>
              <a:rPr lang="ja-JP" altLang="en-US" sz="2400" b="1" dirty="0">
                <a:solidFill>
                  <a:schemeClr val="bg1"/>
                </a:solidFill>
                <a:latin typeface="メイリオ" panose="020B0604030504040204" pitchFamily="50" charset="-128"/>
                <a:ea typeface="メイリオ" panose="020B0604030504040204" pitchFamily="50" charset="-128"/>
              </a:rPr>
              <a:t>の</a:t>
            </a:r>
            <a:r>
              <a:rPr lang="ja-JP" altLang="en-US" sz="2400" b="1" dirty="0" smtClean="0">
                <a:solidFill>
                  <a:schemeClr val="bg1"/>
                </a:solidFill>
                <a:latin typeface="メイリオ" panose="020B0604030504040204" pitchFamily="50" charset="-128"/>
                <a:ea typeface="メイリオ" panose="020B0604030504040204" pitchFamily="50" charset="-128"/>
              </a:rPr>
              <a:t>実際②</a:t>
            </a:r>
            <a:r>
              <a:rPr lang="en-US" altLang="ja-JP" sz="2400" b="1" dirty="0" smtClean="0">
                <a:solidFill>
                  <a:schemeClr val="bg1"/>
                </a:solidFill>
                <a:latin typeface="メイリオ" panose="020B0604030504040204" pitchFamily="50" charset="-128"/>
                <a:ea typeface="メイリオ" panose="020B0604030504040204" pitchFamily="50" charset="-128"/>
              </a:rPr>
              <a:t>-1</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446" y="2702844"/>
            <a:ext cx="7226209" cy="3639477"/>
          </a:xfrm>
          <a:prstGeom prst="rect">
            <a:avLst/>
          </a:prstGeom>
        </p:spPr>
      </p:pic>
      <p:sp>
        <p:nvSpPr>
          <p:cNvPr id="4" name="テキスト ボックス 3"/>
          <p:cNvSpPr txBox="1"/>
          <p:nvPr/>
        </p:nvSpPr>
        <p:spPr>
          <a:xfrm>
            <a:off x="183085" y="483281"/>
            <a:ext cx="8267307" cy="584775"/>
          </a:xfrm>
          <a:prstGeom prst="rect">
            <a:avLst/>
          </a:prstGeom>
          <a:noFill/>
        </p:spPr>
        <p:txBody>
          <a:bodyPr wrap="square" rtlCol="0">
            <a:spAutoFit/>
          </a:bodyPr>
          <a:lstStyle/>
          <a:p>
            <a:r>
              <a:rPr kumimoji="1" lang="ja-JP" altLang="en-US" sz="3200" b="1" dirty="0" smtClean="0">
                <a:solidFill>
                  <a:schemeClr val="bg1"/>
                </a:solidFill>
                <a:latin typeface="メイリオ" panose="020B0604030504040204" pitchFamily="50" charset="-128"/>
                <a:ea typeface="メイリオ" panose="020B0604030504040204" pitchFamily="50" charset="-128"/>
              </a:rPr>
              <a:t>特別支援学校</a:t>
            </a:r>
            <a:endParaRPr kumimoji="1" lang="ja-JP" altLang="en-US" sz="3200" b="1" strike="sngStrike" dirty="0">
              <a:solidFill>
                <a:srgbClr val="0070C0"/>
              </a:solidFill>
              <a:latin typeface="メイリオ" panose="020B0604030504040204" pitchFamily="50" charset="-128"/>
              <a:ea typeface="メイリオ" panose="020B0604030504040204" pitchFamily="50" charset="-128"/>
            </a:endParaRPr>
          </a:p>
        </p:txBody>
      </p:sp>
      <p:sp>
        <p:nvSpPr>
          <p:cNvPr id="5" name="角丸四角形 4"/>
          <p:cNvSpPr/>
          <p:nvPr/>
        </p:nvSpPr>
        <p:spPr>
          <a:xfrm>
            <a:off x="1658143" y="3953412"/>
            <a:ext cx="7376814" cy="7154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 y="6522874"/>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183085" y="1529610"/>
            <a:ext cx="5260284" cy="804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0" y="1146894"/>
            <a:ext cx="6100209"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　さまざまな活動を組み合わせた単元</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337594" y="1703896"/>
            <a:ext cx="8319380" cy="923330"/>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職種の理解を広げること、課題意識をもって現場実習に臨むことができるようになることなどを目指して、</a:t>
            </a: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「事前学習」、「</a:t>
            </a:r>
            <a:r>
              <a:rPr lang="en-US" altLang="ja-JP"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MWS</a:t>
            </a: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の作業」、「ＭＷＳ以外の作業」、「職場見学」</a:t>
            </a:r>
            <a:r>
              <a:rPr lang="ja-JP" altLang="en-US" dirty="0" smtClean="0">
                <a:latin typeface="メイリオ" panose="020B0604030504040204" pitchFamily="50" charset="-128"/>
                <a:ea typeface="メイリオ" panose="020B0604030504040204" pitchFamily="50" charset="-128"/>
              </a:rPr>
              <a:t>と組み合わせて一つの単元（プログラム）にしている。</a:t>
            </a:r>
            <a:endParaRPr kumimoji="1" lang="ja-JP" altLang="en-US" dirty="0">
              <a:latin typeface="メイリオ" panose="020B0604030504040204" pitchFamily="50" charset="-128"/>
              <a:ea typeface="メイリオ" panose="020B0604030504040204" pitchFamily="50" charset="-128"/>
            </a:endParaRPr>
          </a:p>
        </p:txBody>
      </p:sp>
      <p:sp>
        <p:nvSpPr>
          <p:cNvPr id="13" name="角丸四角形 12"/>
          <p:cNvSpPr/>
          <p:nvPr/>
        </p:nvSpPr>
        <p:spPr>
          <a:xfrm>
            <a:off x="183085" y="4980791"/>
            <a:ext cx="1550361" cy="1023338"/>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82147" y="5164008"/>
            <a:ext cx="1513647" cy="830997"/>
          </a:xfrm>
          <a:prstGeom prst="rect">
            <a:avLst/>
          </a:prstGeom>
          <a:noFill/>
        </p:spPr>
        <p:txBody>
          <a:bodyPr wrap="square" rtlCol="0">
            <a:spAutoFit/>
          </a:bodyPr>
          <a:lstStyle/>
          <a:p>
            <a:r>
              <a:rPr kumimoji="1" lang="en-US" altLang="ja-JP" sz="1600" dirty="0" smtClean="0">
                <a:latin typeface="メイリオ" panose="020B0604030504040204" pitchFamily="50" charset="-128"/>
                <a:ea typeface="メイリオ" panose="020B0604030504040204" pitchFamily="50" charset="-128"/>
              </a:rPr>
              <a:t>MWS</a:t>
            </a:r>
            <a:r>
              <a:rPr kumimoji="1" lang="ja-JP" altLang="en-US" sz="1600" dirty="0" smtClean="0">
                <a:latin typeface="メイリオ" panose="020B0604030504040204" pitchFamily="50" charset="-128"/>
                <a:ea typeface="メイリオ" panose="020B0604030504040204" pitchFamily="50" charset="-128"/>
              </a:rPr>
              <a:t>や</a:t>
            </a:r>
            <a:r>
              <a:rPr kumimoji="1" lang="en-US" altLang="ja-JP" sz="1600" dirty="0" smtClean="0">
                <a:latin typeface="メイリオ" panose="020B0604030504040204" pitchFamily="50" charset="-128"/>
                <a:ea typeface="メイリオ" panose="020B0604030504040204" pitchFamily="50" charset="-128"/>
              </a:rPr>
              <a:t>MWS</a:t>
            </a:r>
            <a:r>
              <a:rPr kumimoji="1" lang="ja-JP" altLang="en-US" sz="1600" dirty="0" smtClean="0">
                <a:latin typeface="メイリオ" panose="020B0604030504040204" pitchFamily="50" charset="-128"/>
                <a:ea typeface="メイリオ" panose="020B0604030504040204" pitchFamily="50" charset="-128"/>
              </a:rPr>
              <a:t>以外の作業を実施</a:t>
            </a:r>
            <a:endParaRPr kumimoji="1" lang="ja-JP" altLang="en-US" sz="1600" dirty="0">
              <a:latin typeface="メイリオ" panose="020B0604030504040204" pitchFamily="50" charset="-128"/>
              <a:ea typeface="メイリオ" panose="020B0604030504040204" pitchFamily="50" charset="-128"/>
            </a:endParaRPr>
          </a:p>
        </p:txBody>
      </p:sp>
      <p:sp>
        <p:nvSpPr>
          <p:cNvPr id="15" name="下矢印 14"/>
          <p:cNvSpPr/>
          <p:nvPr/>
        </p:nvSpPr>
        <p:spPr>
          <a:xfrm rot="13663648">
            <a:off x="1113978" y="4477670"/>
            <a:ext cx="484094" cy="37651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207278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23" y="1602308"/>
            <a:ext cx="8057478" cy="5066122"/>
          </a:xfrm>
          <a:prstGeom prst="rect">
            <a:avLst/>
          </a:prstGeom>
        </p:spPr>
      </p:pic>
      <p:sp>
        <p:nvSpPr>
          <p:cNvPr id="4" name="角丸四角形 3"/>
          <p:cNvSpPr/>
          <p:nvPr/>
        </p:nvSpPr>
        <p:spPr>
          <a:xfrm>
            <a:off x="2689411" y="1944908"/>
            <a:ext cx="6228678" cy="2698487"/>
          </a:xfrm>
          <a:prstGeom prst="roundRect">
            <a:avLst>
              <a:gd name="adj" fmla="val 9491"/>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bwMode="gray">
          <a:xfrm>
            <a:off x="1" y="-9598"/>
            <a:ext cx="9144000" cy="860355"/>
            <a:chOff x="1" y="-9598"/>
            <a:chExt cx="9144000" cy="860355"/>
          </a:xfrm>
        </p:grpSpPr>
        <p:sp>
          <p:nvSpPr>
            <p:cNvPr id="6" name="正方形/長方形 5"/>
            <p:cNvSpPr/>
            <p:nvPr/>
          </p:nvSpPr>
          <p:spPr bwMode="gray">
            <a:xfrm>
              <a:off x="1" y="-9598"/>
              <a:ext cx="9144000" cy="860355"/>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bwMode="gray">
            <a:xfrm>
              <a:off x="183085" y="389092"/>
              <a:ext cx="8267307" cy="461665"/>
            </a:xfrm>
            <a:prstGeom prst="rect">
              <a:avLst/>
            </a:prstGeom>
            <a:noFill/>
          </p:spPr>
          <p:txBody>
            <a:bodyPr wrap="square" rtlCol="0">
              <a:spAutoFit/>
            </a:bodyPr>
            <a:lstStyle/>
            <a:p>
              <a:r>
                <a:rPr kumimoji="1" lang="ja-JP" altLang="en-US" sz="2400" b="1" dirty="0" smtClean="0">
                  <a:solidFill>
                    <a:schemeClr val="bg1"/>
                  </a:solidFill>
                  <a:latin typeface="メイリオ" panose="020B0604030504040204" pitchFamily="50" charset="-128"/>
                  <a:ea typeface="メイリオ" panose="020B0604030504040204" pitchFamily="50" charset="-128"/>
                </a:rPr>
                <a:t>特別支援学校</a:t>
              </a:r>
              <a:endParaRPr kumimoji="1" lang="ja-JP" altLang="en-US" sz="2400" b="1" strike="sngStrike" dirty="0">
                <a:solidFill>
                  <a:srgbClr val="0070C0"/>
                </a:solidFill>
                <a:latin typeface="メイリオ" panose="020B0604030504040204" pitchFamily="50" charset="-128"/>
                <a:ea typeface="メイリオ" panose="020B0604030504040204" pitchFamily="50" charset="-128"/>
              </a:endParaRPr>
            </a:p>
          </p:txBody>
        </p:sp>
        <p:sp>
          <p:nvSpPr>
            <p:cNvPr id="8" name="正方形/長方形 7"/>
            <p:cNvSpPr/>
            <p:nvPr/>
          </p:nvSpPr>
          <p:spPr bwMode="gray">
            <a:xfrm>
              <a:off x="183085" y="80566"/>
              <a:ext cx="5756704"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よるトータルパッケージ活用の実際②</a:t>
              </a:r>
              <a:r>
                <a:rPr lang="en-US" altLang="ja-JP" b="1" dirty="0" smtClean="0">
                  <a:solidFill>
                    <a:schemeClr val="bg1"/>
                  </a:solidFill>
                  <a:latin typeface="メイリオ" panose="020B0604030504040204" pitchFamily="50" charset="-128"/>
                  <a:ea typeface="メイリオ" panose="020B0604030504040204" pitchFamily="50" charset="-128"/>
                </a:rPr>
                <a:t>-2</a:t>
              </a:r>
            </a:p>
          </p:txBody>
        </p:sp>
      </p:grpSp>
      <p:sp>
        <p:nvSpPr>
          <p:cNvPr id="9" name="テキスト ボックス 8"/>
          <p:cNvSpPr txBox="1"/>
          <p:nvPr/>
        </p:nvSpPr>
        <p:spPr>
          <a:xfrm>
            <a:off x="2" y="948272"/>
            <a:ext cx="9143999" cy="923330"/>
          </a:xfrm>
          <a:prstGeom prst="rect">
            <a:avLst/>
          </a:prstGeom>
          <a:solidFill>
            <a:schemeClr val="bg1"/>
          </a:solidFill>
          <a:ln>
            <a:noFill/>
          </a:ln>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物流部、製造部、事務部と</a:t>
            </a:r>
            <a:r>
              <a:rPr kumimoji="1" lang="ja-JP" altLang="en-US"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一般の職場を想定した作業環境</a:t>
            </a:r>
            <a:r>
              <a:rPr kumimoji="1" lang="ja-JP" altLang="en-US" dirty="0" smtClean="0">
                <a:latin typeface="メイリオ" panose="020B0604030504040204" pitchFamily="50" charset="-128"/>
                <a:ea typeface="メイリオ" panose="020B0604030504040204" pitchFamily="50" charset="-128"/>
              </a:rPr>
              <a:t>を設定。</a:t>
            </a:r>
            <a:endParaRPr kumimoji="1"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実施す</a:t>
            </a:r>
            <a:r>
              <a:rPr lang="ja-JP" altLang="en-US" dirty="0">
                <a:latin typeface="メイリオ" panose="020B0604030504040204" pitchFamily="50" charset="-128"/>
                <a:ea typeface="メイリオ" panose="020B0604030504040204" pitchFamily="50" charset="-128"/>
              </a:rPr>
              <a:t>る</a:t>
            </a:r>
            <a:r>
              <a:rPr lang="en-US" altLang="ja-JP" dirty="0" smtClean="0">
                <a:latin typeface="メイリオ" panose="020B0604030504040204" pitchFamily="50" charset="-128"/>
                <a:ea typeface="メイリオ" panose="020B0604030504040204" pitchFamily="50" charset="-128"/>
              </a:rPr>
              <a:t>MWS</a:t>
            </a:r>
            <a:r>
              <a:rPr lang="ja-JP" altLang="en-US" dirty="0" smtClean="0">
                <a:latin typeface="メイリオ" panose="020B0604030504040204" pitchFamily="50" charset="-128"/>
                <a:ea typeface="メイリオ" panose="020B0604030504040204" pitchFamily="50" charset="-128"/>
              </a:rPr>
              <a:t>の作業課題は、物流部で「ピッキング」、製造部で「ナプキン折り」、事務部で「</a:t>
            </a:r>
            <a:r>
              <a:rPr lang="en-US" altLang="ja-JP" dirty="0" err="1" smtClean="0">
                <a:latin typeface="メイリオ" panose="020B0604030504040204" pitchFamily="50" charset="-128"/>
                <a:ea typeface="メイリオ" panose="020B0604030504040204" pitchFamily="50" charset="-128"/>
              </a:rPr>
              <a:t>OAWork</a:t>
            </a:r>
            <a:r>
              <a:rPr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068995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08790" y="3070564"/>
            <a:ext cx="8326419" cy="3490858"/>
          </a:xfrm>
          <a:prstGeom prst="rect">
            <a:avLst/>
          </a:prstGeom>
        </p:spPr>
      </p:pic>
      <p:grpSp>
        <p:nvGrpSpPr>
          <p:cNvPr id="4" name="グループ化 3"/>
          <p:cNvGrpSpPr/>
          <p:nvPr/>
        </p:nvGrpSpPr>
        <p:grpSpPr bwMode="gray">
          <a:xfrm>
            <a:off x="1" y="-9598"/>
            <a:ext cx="9144000" cy="860355"/>
            <a:chOff x="1" y="-9598"/>
            <a:chExt cx="9144000" cy="860355"/>
          </a:xfrm>
        </p:grpSpPr>
        <p:sp>
          <p:nvSpPr>
            <p:cNvPr id="5" name="正方形/長方形 4"/>
            <p:cNvSpPr/>
            <p:nvPr/>
          </p:nvSpPr>
          <p:spPr bwMode="gray">
            <a:xfrm>
              <a:off x="1" y="-9598"/>
              <a:ext cx="9144000" cy="860355"/>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bwMode="gray">
            <a:xfrm>
              <a:off x="183085" y="389092"/>
              <a:ext cx="8267307" cy="461665"/>
            </a:xfrm>
            <a:prstGeom prst="rect">
              <a:avLst/>
            </a:prstGeom>
            <a:noFill/>
          </p:spPr>
          <p:txBody>
            <a:bodyPr wrap="square" rtlCol="0">
              <a:spAutoFit/>
            </a:bodyPr>
            <a:lstStyle/>
            <a:p>
              <a:r>
                <a:rPr kumimoji="1" lang="ja-JP" altLang="en-US" sz="2400" b="1" dirty="0" smtClean="0">
                  <a:solidFill>
                    <a:schemeClr val="bg1"/>
                  </a:solidFill>
                  <a:latin typeface="メイリオ" panose="020B0604030504040204" pitchFamily="50" charset="-128"/>
                  <a:ea typeface="メイリオ" panose="020B0604030504040204" pitchFamily="50" charset="-128"/>
                </a:rPr>
                <a:t>特別支援学校</a:t>
              </a:r>
              <a:endParaRPr kumimoji="1" lang="ja-JP" altLang="en-US" sz="2400" b="1" strike="sngStrike" dirty="0">
                <a:solidFill>
                  <a:srgbClr val="0070C0"/>
                </a:solidFill>
                <a:latin typeface="メイリオ" panose="020B0604030504040204" pitchFamily="50" charset="-128"/>
                <a:ea typeface="メイリオ" panose="020B0604030504040204" pitchFamily="50" charset="-128"/>
              </a:endParaRPr>
            </a:p>
          </p:txBody>
        </p:sp>
        <p:sp>
          <p:nvSpPr>
            <p:cNvPr id="7" name="正方形/長方形 6"/>
            <p:cNvSpPr/>
            <p:nvPr/>
          </p:nvSpPr>
          <p:spPr bwMode="gray">
            <a:xfrm>
              <a:off x="183085" y="80566"/>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よるトータルパッケージ活用の実際②</a:t>
              </a:r>
              <a:r>
                <a:rPr lang="en-US" altLang="ja-JP" b="1" dirty="0" smtClean="0">
                  <a:solidFill>
                    <a:schemeClr val="bg1"/>
                  </a:solidFill>
                  <a:latin typeface="メイリオ" panose="020B0604030504040204" pitchFamily="50" charset="-128"/>
                  <a:ea typeface="メイリオ" panose="020B0604030504040204" pitchFamily="50" charset="-128"/>
                </a:rPr>
                <a:t>-3</a:t>
              </a:r>
            </a:p>
          </p:txBody>
        </p:sp>
      </p:grpSp>
      <p:sp>
        <p:nvSpPr>
          <p:cNvPr id="10" name="正方形/長方形 9"/>
          <p:cNvSpPr/>
          <p:nvPr/>
        </p:nvSpPr>
        <p:spPr>
          <a:xfrm flipV="1">
            <a:off x="183085" y="1316907"/>
            <a:ext cx="5928456" cy="940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1332" y="949319"/>
            <a:ext cx="6100209"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　作業遂行において使用する指示書の変化</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153294" y="1505680"/>
            <a:ext cx="8837408" cy="1200329"/>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作業の実施に当たっては、工程を図表にした指示書を使用し、個人の進度に合わせてステップアップさせる。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例えば、ある生徒は指示書</a:t>
            </a:r>
            <a:r>
              <a:rPr lang="en-US" altLang="ja-JP" dirty="0">
                <a:latin typeface="メイリオ" panose="020B0604030504040204" pitchFamily="50" charset="-128"/>
                <a:ea typeface="メイリオ" panose="020B0604030504040204" pitchFamily="50" charset="-128"/>
              </a:rPr>
              <a:t>Ⅰ</a:t>
            </a:r>
            <a:r>
              <a:rPr lang="ja-JP" altLang="en-US" dirty="0">
                <a:latin typeface="メイリオ" panose="020B0604030504040204" pitchFamily="50" charset="-128"/>
                <a:ea typeface="メイリオ" panose="020B0604030504040204" pitchFamily="50" charset="-128"/>
              </a:rPr>
              <a:t>から始め、次第にシンプルなものに変化し、最終日には指示書ではなくヘルプカード式に変化した。</a:t>
            </a:r>
          </a:p>
        </p:txBody>
      </p:sp>
      <p:sp>
        <p:nvSpPr>
          <p:cNvPr id="13" name="正方形/長方形 12"/>
          <p:cNvSpPr/>
          <p:nvPr/>
        </p:nvSpPr>
        <p:spPr>
          <a:xfrm>
            <a:off x="2402173" y="2759793"/>
            <a:ext cx="433965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作業遂行において使用する指示書の変化</a:t>
            </a:r>
          </a:p>
        </p:txBody>
      </p:sp>
      <p:sp>
        <p:nvSpPr>
          <p:cNvPr id="14" name="角丸四角形 1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532472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516663" y="1039606"/>
            <a:ext cx="5479006" cy="5194447"/>
          </a:xfrm>
          <a:prstGeom prst="rect">
            <a:avLst/>
          </a:prstGeom>
        </p:spPr>
      </p:pic>
      <p:grpSp>
        <p:nvGrpSpPr>
          <p:cNvPr id="13" name="グループ化 12"/>
          <p:cNvGrpSpPr/>
          <p:nvPr/>
        </p:nvGrpSpPr>
        <p:grpSpPr bwMode="invGray">
          <a:xfrm>
            <a:off x="0" y="-37708"/>
            <a:ext cx="9144000" cy="920788"/>
            <a:chOff x="0" y="-37708"/>
            <a:chExt cx="9144000" cy="920788"/>
          </a:xfrm>
        </p:grpSpPr>
        <p:sp>
          <p:nvSpPr>
            <p:cNvPr id="5" name="正方形/長方形 4"/>
            <p:cNvSpPr/>
            <p:nvPr/>
          </p:nvSpPr>
          <p:spPr bwMode="inv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 name="正方形/長方形 5"/>
            <p:cNvSpPr/>
            <p:nvPr/>
          </p:nvSpPr>
          <p:spPr bwMode="invGray">
            <a:xfrm>
              <a:off x="135687" y="0"/>
              <a:ext cx="595547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実際③</a:t>
              </a:r>
              <a:r>
                <a:rPr lang="en-US" altLang="ja-JP" b="1" dirty="0" smtClean="0">
                  <a:solidFill>
                    <a:schemeClr val="bg1"/>
                  </a:solidFill>
                  <a:latin typeface="メイリオ" panose="020B0604030504040204" pitchFamily="50" charset="-128"/>
                  <a:ea typeface="メイリオ" panose="020B0604030504040204" pitchFamily="50" charset="-128"/>
                </a:rPr>
                <a:t>-1</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bwMode="invGray">
            <a:xfrm>
              <a:off x="135687" y="421415"/>
              <a:ext cx="8752405" cy="461665"/>
            </a:xfrm>
            <a:prstGeom prst="rect">
              <a:avLst/>
            </a:prstGeom>
            <a:noFill/>
          </p:spPr>
          <p:txBody>
            <a:bodyPr wrap="square" rtlCol="0">
              <a:spAutoFit/>
            </a:bodyPr>
            <a:lstStyle/>
            <a:p>
              <a:r>
                <a:rPr kumimoji="1" lang="ja-JP" altLang="en-US" sz="2400" b="1" dirty="0" smtClean="0">
                  <a:solidFill>
                    <a:schemeClr val="bg1"/>
                  </a:solidFill>
                  <a:latin typeface="メイリオ" panose="020B0604030504040204" pitchFamily="50" charset="-128"/>
                  <a:ea typeface="メイリオ" panose="020B0604030504040204" pitchFamily="50" charset="-128"/>
                </a:rPr>
                <a:t>一般社団法人「やどかり」</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grpSp>
      <p:sp>
        <p:nvSpPr>
          <p:cNvPr id="8" name="テキスト ボックス 7"/>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solidFill>
                  <a:schemeClr val="bg1"/>
                </a:solidFill>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solidFill>
                  <a:schemeClr val="bg1"/>
                </a:solidFill>
                <a:latin typeface="メイリオ" panose="020B0604030504040204" pitchFamily="50" charset="-128"/>
                <a:ea typeface="メイリオ" panose="020B0604030504040204" pitchFamily="50" charset="-128"/>
              </a:rPr>
              <a:t>2010</a:t>
            </a:r>
            <a:r>
              <a:rPr kumimoji="1" lang="ja-JP" altLang="en-US" sz="1400" dirty="0" smtClean="0">
                <a:solidFill>
                  <a:schemeClr val="bg1"/>
                </a:solidFill>
                <a:latin typeface="メイリオ" panose="020B0604030504040204" pitchFamily="50" charset="-128"/>
                <a:ea typeface="メイリオ" panose="020B0604030504040204" pitchFamily="50" charset="-128"/>
              </a:rPr>
              <a:t>年</a:t>
            </a:r>
            <a:r>
              <a:rPr kumimoji="1" lang="en-US" altLang="ja-JP" sz="1400" dirty="0" smtClean="0">
                <a:solidFill>
                  <a:schemeClr val="bg1"/>
                </a:solidFill>
                <a:latin typeface="メイリオ" panose="020B0604030504040204" pitchFamily="50" charset="-128"/>
                <a:ea typeface="メイリオ" panose="020B0604030504040204" pitchFamily="50" charset="-128"/>
              </a:rPr>
              <a:t>3</a:t>
            </a:r>
            <a:r>
              <a:rPr kumimoji="1" lang="ja-JP" altLang="en-US" sz="1400" dirty="0" smtClean="0">
                <a:solidFill>
                  <a:schemeClr val="bg1"/>
                </a:solidFill>
                <a:latin typeface="メイリオ" panose="020B0604030504040204" pitchFamily="50" charset="-128"/>
                <a:ea typeface="メイリオ" panose="020B0604030504040204" pitchFamily="50" charset="-128"/>
              </a:rPr>
              <a:t>月）より</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184264" y="6234053"/>
            <a:ext cx="5959735" cy="292388"/>
          </a:xfrm>
          <a:prstGeom prst="rect">
            <a:avLst/>
          </a:prstGeom>
          <a:noFill/>
        </p:spPr>
        <p:txBody>
          <a:bodyPr wrap="square" rtlCol="0">
            <a:spAutoFit/>
          </a:bodyPr>
          <a:lstStyle/>
          <a:p>
            <a:pPr algn="ctr"/>
            <a:r>
              <a:rPr lang="ja-JP" altLang="en-US" sz="1300" dirty="0" smtClean="0">
                <a:solidFill>
                  <a:schemeClr val="bg1"/>
                </a:solidFill>
                <a:latin typeface="メイリオ" panose="020B0604030504040204" pitchFamily="50" charset="-128"/>
                <a:ea typeface="メイリオ" panose="020B0604030504040204" pitchFamily="50" charset="-128"/>
              </a:rPr>
              <a:t>「労働支援プロジェクト」を中心とした</a:t>
            </a:r>
            <a:r>
              <a:rPr kumimoji="1" lang="ja-JP" altLang="en-US" sz="1300" dirty="0" smtClean="0">
                <a:solidFill>
                  <a:schemeClr val="bg1"/>
                </a:solidFill>
                <a:latin typeface="メイリオ" panose="020B0604030504040204" pitchFamily="50" charset="-128"/>
                <a:ea typeface="メイリオ" panose="020B0604030504040204" pitchFamily="50" charset="-128"/>
              </a:rPr>
              <a:t>トータルパッケージ活用の概要</a:t>
            </a:r>
            <a:endParaRPr kumimoji="1" lang="ja-JP" altLang="en-US" sz="1300" dirty="0">
              <a:solidFill>
                <a:schemeClr val="bg1"/>
              </a:solidFill>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163675" y="1039606"/>
            <a:ext cx="3570963" cy="506404"/>
            <a:chOff x="-163675" y="1039606"/>
            <a:chExt cx="3570963" cy="506404"/>
          </a:xfrm>
        </p:grpSpPr>
        <p:sp>
          <p:nvSpPr>
            <p:cNvPr id="10" name="正方形/長方形 9"/>
            <p:cNvSpPr/>
            <p:nvPr/>
          </p:nvSpPr>
          <p:spPr>
            <a:xfrm flipV="1">
              <a:off x="104895" y="1456533"/>
              <a:ext cx="3302393" cy="894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3675" y="1039606"/>
              <a:ext cx="3570963"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　労働支援プロジェクト</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2" name="テキスト ボックス 11"/>
          <p:cNvSpPr txBox="1"/>
          <p:nvPr/>
        </p:nvSpPr>
        <p:spPr>
          <a:xfrm>
            <a:off x="135687" y="1606991"/>
            <a:ext cx="3184264" cy="341632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自分の興味関心、作業遂行能力、生活管理能力、病気や障害が日常にどのような影響をもたらしているか総合的にとらえた上で、一般就労に限らず自分</a:t>
            </a:r>
            <a:r>
              <a:rPr lang="ja-JP" altLang="en-US" dirty="0" smtClean="0">
                <a:latin typeface="メイリオ" panose="020B0604030504040204" pitchFamily="50" charset="-128"/>
                <a:ea typeface="メイリオ" panose="020B0604030504040204" pitchFamily="50" charset="-128"/>
              </a:rPr>
              <a:t>にあった働き方を見つけようとする取組として同法人が実施。</a:t>
            </a:r>
            <a:endParaRPr lang="en-US" altLang="ja-JP" dirty="0" smtClean="0">
              <a:latin typeface="メイリオ" panose="020B0604030504040204" pitchFamily="50" charset="-128"/>
              <a:ea typeface="メイリオ" panose="020B0604030504040204" pitchFamily="50" charset="-128"/>
            </a:endParaRPr>
          </a:p>
          <a:p>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このプロジェクトを</a:t>
            </a:r>
            <a:r>
              <a:rPr lang="ja-JP" altLang="en-US" dirty="0">
                <a:latin typeface="メイリオ" panose="020B0604030504040204" pitchFamily="50" charset="-128"/>
                <a:ea typeface="メイリオ" panose="020B0604030504040204" pitchFamily="50" charset="-128"/>
              </a:rPr>
              <a:t>中心</a:t>
            </a:r>
            <a:r>
              <a:rPr lang="ja-JP" altLang="en-US" dirty="0" smtClean="0">
                <a:latin typeface="メイリオ" panose="020B0604030504040204" pitchFamily="50" charset="-128"/>
                <a:ea typeface="メイリオ" panose="020B0604030504040204" pitchFamily="50" charset="-128"/>
              </a:rPr>
              <a:t>に、法人として</a:t>
            </a:r>
            <a:r>
              <a:rPr lang="ja-JP" altLang="en-US"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トータルパッケージを導入</a:t>
            </a:r>
            <a:r>
              <a:rPr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438286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0693" y="2529279"/>
            <a:ext cx="8908785" cy="3833133"/>
          </a:xfrm>
          <a:prstGeom prst="rect">
            <a:avLst/>
          </a:prstGeom>
        </p:spPr>
      </p:pic>
      <p:grpSp>
        <p:nvGrpSpPr>
          <p:cNvPr id="5" name="グループ化 4"/>
          <p:cNvGrpSpPr/>
          <p:nvPr/>
        </p:nvGrpSpPr>
        <p:grpSpPr bwMode="invGray">
          <a:xfrm>
            <a:off x="0" y="-37708"/>
            <a:ext cx="9144000" cy="920788"/>
            <a:chOff x="0" y="-37708"/>
            <a:chExt cx="9144000" cy="920788"/>
          </a:xfrm>
        </p:grpSpPr>
        <p:sp>
          <p:nvSpPr>
            <p:cNvPr id="6" name="正方形/長方形 5"/>
            <p:cNvSpPr/>
            <p:nvPr/>
          </p:nvSpPr>
          <p:spPr bwMode="inv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bwMode="invGray">
            <a:xfrm>
              <a:off x="135687" y="0"/>
              <a:ext cx="595547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実際③</a:t>
              </a:r>
              <a:r>
                <a:rPr lang="en-US" altLang="ja-JP" b="1" dirty="0" smtClean="0">
                  <a:solidFill>
                    <a:schemeClr val="bg1"/>
                  </a:solidFill>
                  <a:latin typeface="メイリオ" panose="020B0604030504040204" pitchFamily="50" charset="-128"/>
                  <a:ea typeface="メイリオ" panose="020B0604030504040204" pitchFamily="50" charset="-128"/>
                </a:rPr>
                <a:t>-2</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bwMode="invGray">
            <a:xfrm>
              <a:off x="135687" y="421415"/>
              <a:ext cx="8752405" cy="461665"/>
            </a:xfrm>
            <a:prstGeom prst="rect">
              <a:avLst/>
            </a:prstGeom>
            <a:noFill/>
          </p:spPr>
          <p:txBody>
            <a:bodyPr wrap="square" rtlCol="0">
              <a:spAutoFit/>
            </a:bodyPr>
            <a:lstStyle/>
            <a:p>
              <a:r>
                <a:rPr kumimoji="1" lang="ja-JP" altLang="en-US" sz="2400" b="1" dirty="0" smtClean="0">
                  <a:solidFill>
                    <a:schemeClr val="bg1"/>
                  </a:solidFill>
                  <a:latin typeface="メイリオ" panose="020B0604030504040204" pitchFamily="50" charset="-128"/>
                  <a:ea typeface="メイリオ" panose="020B0604030504040204" pitchFamily="50" charset="-128"/>
                </a:rPr>
                <a:t>一般社団法人「やどかり」</a:t>
              </a:r>
              <a:endParaRPr kumimoji="1" lang="ja-JP" altLang="en-US" sz="2400" dirty="0">
                <a:latin typeface="メイリオ" panose="020B0604030504040204" pitchFamily="50" charset="-128"/>
                <a:ea typeface="メイリオ" panose="020B0604030504040204" pitchFamily="50" charset="-128"/>
              </a:endParaRPr>
            </a:p>
          </p:txBody>
        </p:sp>
      </p:grpSp>
      <p:sp>
        <p:nvSpPr>
          <p:cNvPr id="9" name="テキスト ボックス 8"/>
          <p:cNvSpPr txBox="1"/>
          <p:nvPr/>
        </p:nvSpPr>
        <p:spPr>
          <a:xfrm>
            <a:off x="1413687" y="2236891"/>
            <a:ext cx="6196404" cy="292388"/>
          </a:xfrm>
          <a:prstGeom prst="rect">
            <a:avLst/>
          </a:prstGeom>
          <a:noFill/>
        </p:spPr>
        <p:txBody>
          <a:bodyPr wrap="square" rtlCol="0">
            <a:spAutoFit/>
          </a:bodyPr>
          <a:lstStyle/>
          <a:p>
            <a:pPr algn="ctr"/>
            <a:r>
              <a:rPr lang="ja-JP" altLang="en-US" sz="1300" dirty="0" smtClean="0">
                <a:latin typeface="メイリオ" panose="020B0604030504040204" pitchFamily="50" charset="-128"/>
                <a:ea typeface="メイリオ" panose="020B0604030504040204" pitchFamily="50" charset="-128"/>
              </a:rPr>
              <a:t>同</a:t>
            </a:r>
            <a:r>
              <a:rPr lang="ja-JP" altLang="en-US" sz="1300" dirty="0">
                <a:latin typeface="メイリオ" panose="020B0604030504040204" pitchFamily="50" charset="-128"/>
                <a:ea typeface="メイリオ" panose="020B0604030504040204" pitchFamily="50" charset="-128"/>
              </a:rPr>
              <a:t>法人</a:t>
            </a:r>
            <a:r>
              <a:rPr lang="ja-JP" altLang="en-US" sz="1300" dirty="0" smtClean="0">
                <a:latin typeface="メイリオ" panose="020B0604030504040204" pitchFamily="50" charset="-128"/>
                <a:ea typeface="メイリオ" panose="020B0604030504040204" pitchFamily="50" charset="-128"/>
              </a:rPr>
              <a:t>における集中研修プログラムの時限表例（全</a:t>
            </a:r>
            <a:r>
              <a:rPr lang="en-US" altLang="ja-JP" sz="1300" dirty="0" smtClean="0">
                <a:latin typeface="メイリオ" panose="020B0604030504040204" pitchFamily="50" charset="-128"/>
                <a:ea typeface="メイリオ" panose="020B0604030504040204" pitchFamily="50" charset="-128"/>
              </a:rPr>
              <a:t>6</a:t>
            </a:r>
            <a:r>
              <a:rPr lang="ja-JP" altLang="en-US" sz="1300" dirty="0" smtClean="0">
                <a:latin typeface="メイリオ" panose="020B0604030504040204" pitchFamily="50" charset="-128"/>
                <a:ea typeface="メイリオ" panose="020B0604030504040204" pitchFamily="50" charset="-128"/>
              </a:rPr>
              <a:t>週間のうち一部抜粋）</a:t>
            </a:r>
            <a:endParaRPr kumimoji="1" lang="ja-JP" altLang="en-US" sz="13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grpSp>
        <p:nvGrpSpPr>
          <p:cNvPr id="11" name="グループ化 10"/>
          <p:cNvGrpSpPr/>
          <p:nvPr/>
        </p:nvGrpSpPr>
        <p:grpSpPr>
          <a:xfrm>
            <a:off x="-163675" y="1039606"/>
            <a:ext cx="6715082" cy="473374"/>
            <a:chOff x="-163675" y="1039606"/>
            <a:chExt cx="6715082" cy="473374"/>
          </a:xfrm>
        </p:grpSpPr>
        <p:sp>
          <p:nvSpPr>
            <p:cNvPr id="12" name="正方形/長方形 11"/>
            <p:cNvSpPr/>
            <p:nvPr/>
          </p:nvSpPr>
          <p:spPr>
            <a:xfrm flipV="1">
              <a:off x="104895" y="1418197"/>
              <a:ext cx="6446512" cy="947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63675" y="1039606"/>
              <a:ext cx="6715082"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　トータルパッケージを活用したプログラム</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4" name="テキスト ボックス 13"/>
          <p:cNvSpPr txBox="1"/>
          <p:nvPr/>
        </p:nvSpPr>
        <p:spPr>
          <a:xfrm>
            <a:off x="135687" y="1586088"/>
            <a:ext cx="8908785"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プログラムにおいては、トータルパッケージのさまざ</a:t>
            </a:r>
            <a:r>
              <a:rPr lang="ja-JP" altLang="en-US" dirty="0" smtClean="0">
                <a:latin typeface="メイリオ" panose="020B0604030504040204" pitchFamily="50" charset="-128"/>
                <a:ea typeface="メイリオ" panose="020B0604030504040204" pitchFamily="50" charset="-128"/>
              </a:rPr>
              <a:t>まなツールを活用している。</a:t>
            </a:r>
            <a:endParaRPr kumimoji="1" lang="ja-JP" altLang="en-US" dirty="0">
              <a:latin typeface="メイリオ" panose="020B0604030504040204" pitchFamily="50" charset="-128"/>
              <a:ea typeface="メイリオ" panose="020B0604030504040204" pitchFamily="50" charset="-128"/>
            </a:endParaRPr>
          </a:p>
        </p:txBody>
      </p:sp>
      <p:sp>
        <p:nvSpPr>
          <p:cNvPr id="15" name="円/楕円 14"/>
          <p:cNvSpPr/>
          <p:nvPr/>
        </p:nvSpPr>
        <p:spPr>
          <a:xfrm>
            <a:off x="7812328" y="3129712"/>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6703807" y="2856771"/>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6551407" y="3534379"/>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034527" y="3129712"/>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6534327" y="5085517"/>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7241689" y="4571504"/>
            <a:ext cx="50202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6703807" y="4591566"/>
            <a:ext cx="50202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4339066" y="5583577"/>
            <a:ext cx="50202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534036" y="5593314"/>
            <a:ext cx="50202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4339066" y="4160616"/>
            <a:ext cx="50202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265793" y="4311375"/>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458272" y="3949188"/>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034527" y="4873436"/>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809787" y="4738965"/>
            <a:ext cx="1075764" cy="2689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26742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36875" y="265464"/>
            <a:ext cx="398538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多様な機関による</a:t>
            </a:r>
            <a:r>
              <a:rPr lang="en-US" altLang="ja-JP" b="1" dirty="0">
                <a:solidFill>
                  <a:schemeClr val="bg1"/>
                </a:solidFill>
                <a:latin typeface="メイリオ" panose="020B0604030504040204" pitchFamily="50" charset="-128"/>
                <a:ea typeface="メイリオ" panose="020B0604030504040204" pitchFamily="50" charset="-128"/>
              </a:rPr>
              <a:t>MWS</a:t>
            </a:r>
            <a:r>
              <a:rPr lang="ja-JP" altLang="en-US" b="1" dirty="0">
                <a:solidFill>
                  <a:schemeClr val="bg1"/>
                </a:solidFill>
                <a:latin typeface="メイリオ" panose="020B0604030504040204" pitchFamily="50" charset="-128"/>
                <a:ea typeface="メイリオ" panose="020B0604030504040204" pitchFamily="50" charset="-128"/>
              </a:rPr>
              <a:t>活用の</a:t>
            </a:r>
            <a:r>
              <a:rPr lang="ja-JP" altLang="en-US" b="1" dirty="0" smtClean="0">
                <a:solidFill>
                  <a:schemeClr val="bg1"/>
                </a:solidFill>
                <a:latin typeface="メイリオ" panose="020B0604030504040204" pitchFamily="50" charset="-128"/>
                <a:ea typeface="メイリオ" panose="020B0604030504040204" pitchFamily="50" charset="-128"/>
              </a:rPr>
              <a:t>実際③</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grpSp>
        <p:nvGrpSpPr>
          <p:cNvPr id="10" name="グループ化 9"/>
          <p:cNvGrpSpPr/>
          <p:nvPr/>
        </p:nvGrpSpPr>
        <p:grpSpPr bwMode="gray">
          <a:xfrm>
            <a:off x="0" y="-37708"/>
            <a:ext cx="9144000" cy="920788"/>
            <a:chOff x="0" y="-37708"/>
            <a:chExt cx="9144000" cy="920788"/>
          </a:xfrm>
        </p:grpSpPr>
        <p:sp>
          <p:nvSpPr>
            <p:cNvPr id="11" name="正方形/長方形 10"/>
            <p:cNvSpPr/>
            <p:nvPr/>
          </p:nvSpPr>
          <p:spPr bwMode="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bwMode="gray">
            <a:xfrm>
              <a:off x="135687" y="0"/>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実際④</a:t>
              </a:r>
              <a:r>
                <a:rPr lang="en-US" altLang="ja-JP" b="1" dirty="0" smtClean="0">
                  <a:solidFill>
                    <a:schemeClr val="bg1"/>
                  </a:solidFill>
                  <a:latin typeface="メイリオ" panose="020B0604030504040204" pitchFamily="50" charset="-128"/>
                  <a:ea typeface="メイリオ" panose="020B0604030504040204" pitchFamily="50" charset="-128"/>
                </a:rPr>
                <a:t>-1</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bwMode="gray">
            <a:xfrm>
              <a:off x="135687" y="421415"/>
              <a:ext cx="8752405" cy="461665"/>
            </a:xfrm>
            <a:prstGeom prst="rect">
              <a:avLst/>
            </a:prstGeom>
            <a:noFill/>
          </p:spPr>
          <p:txBody>
            <a:bodyPr wrap="square" rtlCol="0">
              <a:spAutoFit/>
            </a:bodyPr>
            <a:lstStyle/>
            <a:p>
              <a:r>
                <a:rPr kumimoji="1" lang="ja-JP" altLang="en-US" sz="2400" b="1" dirty="0" smtClean="0">
                  <a:solidFill>
                    <a:schemeClr val="bg1"/>
                  </a:solidFill>
                  <a:latin typeface="メイリオ" panose="020B0604030504040204" pitchFamily="50" charset="-128"/>
                  <a:ea typeface="メイリオ" panose="020B0604030504040204" pitchFamily="50" charset="-128"/>
                </a:rPr>
                <a:t>リハビリテーション病院</a:t>
              </a:r>
              <a:endParaRPr kumimoji="1" lang="ja-JP" altLang="en-US" sz="2400" dirty="0">
                <a:latin typeface="メイリオ" panose="020B0604030504040204" pitchFamily="50" charset="-128"/>
                <a:ea typeface="メイリオ" panose="020B0604030504040204" pitchFamily="50" charset="-128"/>
              </a:endParaRPr>
            </a:p>
          </p:txBody>
        </p:sp>
      </p:grpSp>
      <p:grpSp>
        <p:nvGrpSpPr>
          <p:cNvPr id="6" name="グループ化 5"/>
          <p:cNvGrpSpPr/>
          <p:nvPr/>
        </p:nvGrpSpPr>
        <p:grpSpPr>
          <a:xfrm>
            <a:off x="163711" y="1045320"/>
            <a:ext cx="4276711" cy="488303"/>
            <a:chOff x="163711" y="1045320"/>
            <a:chExt cx="4276711" cy="488303"/>
          </a:xfrm>
        </p:grpSpPr>
        <p:sp>
          <p:nvSpPr>
            <p:cNvPr id="16" name="正方形/長方形 15"/>
            <p:cNvSpPr/>
            <p:nvPr/>
          </p:nvSpPr>
          <p:spPr>
            <a:xfrm flipV="1">
              <a:off x="163711" y="1457273"/>
              <a:ext cx="4079440" cy="763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67326" y="1045320"/>
              <a:ext cx="4273096"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アセスメントとしての活用</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8" name="テキスト ボックス 17"/>
          <p:cNvSpPr txBox="1"/>
          <p:nvPr/>
        </p:nvSpPr>
        <p:spPr>
          <a:xfrm>
            <a:off x="135686" y="1606991"/>
            <a:ext cx="8752405" cy="1754326"/>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病院のリハビリテーション局内に「職能科」を設置しており、</a:t>
            </a:r>
            <a:r>
              <a:rPr lang="ja-JP" altLang="en-US" dirty="0" smtClean="0">
                <a:latin typeface="メイリオ" panose="020B0604030504040204" pitchFamily="50" charset="-128"/>
                <a:ea typeface="メイリオ" panose="020B0604030504040204" pitchFamily="50" charset="-128"/>
              </a:rPr>
              <a:t>①就労支援、②地域生活への支援を実施している。</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いずれも訓練を行っているが、本格的な訓練を開始する前の段階の評価で</a:t>
            </a:r>
            <a:r>
              <a:rPr lang="en-US" altLang="ja-JP" dirty="0" smtClean="0">
                <a:latin typeface="メイリオ" panose="020B0604030504040204" pitchFamily="50" charset="-128"/>
                <a:ea typeface="メイリオ" panose="020B0604030504040204" pitchFamily="50" charset="-128"/>
              </a:rPr>
              <a:t>MWS</a:t>
            </a:r>
            <a:r>
              <a:rPr lang="ja-JP" altLang="en-US" dirty="0" smtClean="0">
                <a:latin typeface="メイリオ" panose="020B0604030504040204" pitchFamily="50" charset="-128"/>
                <a:ea typeface="メイリオ" panose="020B0604030504040204" pitchFamily="50" charset="-128"/>
              </a:rPr>
              <a:t>を</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活用している。</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なお、利用者の障害は外傷性脳損傷、脳血管</a:t>
            </a:r>
            <a:r>
              <a:rPr lang="ja-JP" altLang="en-US" dirty="0">
                <a:latin typeface="メイリオ" panose="020B0604030504040204" pitchFamily="50" charset="-128"/>
                <a:ea typeface="メイリオ" panose="020B0604030504040204" pitchFamily="50" charset="-128"/>
              </a:rPr>
              <a:t>障害</a:t>
            </a:r>
            <a:r>
              <a:rPr lang="ja-JP" altLang="en-US" dirty="0" smtClean="0">
                <a:latin typeface="メイリオ" panose="020B0604030504040204" pitchFamily="50" charset="-128"/>
                <a:ea typeface="メイリオ" panose="020B0604030504040204" pitchFamily="50" charset="-128"/>
              </a:rPr>
              <a:t>、脳疾患などが中心である。</a:t>
            </a:r>
            <a:endParaRPr lang="en-US" altLang="ja-JP" dirty="0" smtClean="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013057" y="3114434"/>
            <a:ext cx="2433022"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外来患者の初回評価の課題</a:t>
            </a:r>
            <a:endParaRPr kumimoji="1" lang="ja-JP" altLang="en-US" sz="1400" dirty="0">
              <a:latin typeface="メイリオ" panose="020B0604030504040204" pitchFamily="50" charset="-128"/>
              <a:ea typeface="メイリオ" panose="020B0604030504040204" pitchFamily="50" charset="-128"/>
            </a:endParaRPr>
          </a:p>
        </p:txBody>
      </p:sp>
      <p:pic>
        <p:nvPicPr>
          <p:cNvPr id="20" name="図 19"/>
          <p:cNvPicPr>
            <a:picLocks noChangeAspect="1"/>
          </p:cNvPicPr>
          <p:nvPr/>
        </p:nvPicPr>
        <p:blipFill>
          <a:blip r:embed="rId3"/>
          <a:stretch>
            <a:fillRect/>
          </a:stretch>
        </p:blipFill>
        <p:spPr>
          <a:xfrm>
            <a:off x="236875" y="3361317"/>
            <a:ext cx="4401963" cy="3133111"/>
          </a:xfrm>
          <a:prstGeom prst="rect">
            <a:avLst/>
          </a:prstGeom>
        </p:spPr>
      </p:pic>
      <p:sp>
        <p:nvSpPr>
          <p:cNvPr id="21" name="テキスト ボックス 20"/>
          <p:cNvSpPr txBox="1"/>
          <p:nvPr/>
        </p:nvSpPr>
        <p:spPr>
          <a:xfrm>
            <a:off x="4671112" y="3096484"/>
            <a:ext cx="4346481" cy="307777"/>
          </a:xfrm>
          <a:prstGeom prst="rect">
            <a:avLst/>
          </a:prstGeom>
          <a:noFill/>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rPr>
              <a:t>職能科の評価・訓練における</a:t>
            </a:r>
            <a:r>
              <a:rPr lang="en-US" altLang="ja-JP" sz="1400" dirty="0" smtClean="0">
                <a:latin typeface="メイリオ" panose="020B0604030504040204" pitchFamily="50" charset="-128"/>
                <a:ea typeface="メイリオ" panose="020B0604030504040204" pitchFamily="50" charset="-128"/>
              </a:rPr>
              <a:t>MWS</a:t>
            </a:r>
            <a:r>
              <a:rPr lang="ja-JP" altLang="en-US" sz="1400" dirty="0" smtClean="0">
                <a:latin typeface="メイリオ" panose="020B0604030504040204" pitchFamily="50" charset="-128"/>
                <a:ea typeface="メイリオ" panose="020B0604030504040204" pitchFamily="50" charset="-128"/>
              </a:rPr>
              <a:t>の活用状況</a:t>
            </a:r>
            <a:endParaRPr kumimoji="1" lang="ja-JP" altLang="en-US" sz="1400" dirty="0">
              <a:latin typeface="メイリオ" panose="020B0604030504040204" pitchFamily="50" charset="-128"/>
              <a:ea typeface="メイリオ" panose="020B0604030504040204" pitchFamily="50" charset="-128"/>
            </a:endParaRPr>
          </a:p>
        </p:txBody>
      </p:sp>
      <p:pic>
        <p:nvPicPr>
          <p:cNvPr id="22" name="図 21"/>
          <p:cNvPicPr>
            <a:picLocks noChangeAspect="1"/>
          </p:cNvPicPr>
          <p:nvPr/>
        </p:nvPicPr>
        <p:blipFill>
          <a:blip r:embed="rId4"/>
          <a:stretch>
            <a:fillRect/>
          </a:stretch>
        </p:blipFill>
        <p:spPr>
          <a:xfrm>
            <a:off x="4934289" y="3300325"/>
            <a:ext cx="3953802" cy="3257535"/>
          </a:xfrm>
          <a:prstGeom prst="rect">
            <a:avLst/>
          </a:prstGeom>
        </p:spPr>
      </p:pic>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532994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bwMode="invGray">
          <a:xfrm>
            <a:off x="0" y="-37708"/>
            <a:ext cx="9144000" cy="920788"/>
            <a:chOff x="0" y="-37708"/>
            <a:chExt cx="9144000" cy="920788"/>
          </a:xfrm>
        </p:grpSpPr>
        <p:sp>
          <p:nvSpPr>
            <p:cNvPr id="5" name="正方形/長方形 4"/>
            <p:cNvSpPr/>
            <p:nvPr/>
          </p:nvSpPr>
          <p:spPr bwMode="inv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bwMode="invGray">
            <a:xfrm>
              <a:off x="135687" y="0"/>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実際④</a:t>
              </a:r>
              <a:r>
                <a:rPr lang="en-US" altLang="ja-JP" b="1" dirty="0" smtClean="0">
                  <a:solidFill>
                    <a:schemeClr val="bg1"/>
                  </a:solidFill>
                  <a:latin typeface="メイリオ" panose="020B0604030504040204" pitchFamily="50" charset="-128"/>
                  <a:ea typeface="メイリオ" panose="020B0604030504040204" pitchFamily="50" charset="-128"/>
                </a:rPr>
                <a:t>-2</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bwMode="invGray">
            <a:xfrm>
              <a:off x="135687" y="421415"/>
              <a:ext cx="8752405" cy="461665"/>
            </a:xfrm>
            <a:prstGeom prst="rect">
              <a:avLst/>
            </a:prstGeom>
            <a:noFill/>
          </p:spPr>
          <p:txBody>
            <a:bodyPr wrap="square" rtlCol="0">
              <a:spAutoFit/>
            </a:bodyPr>
            <a:lstStyle/>
            <a:p>
              <a:r>
                <a:rPr kumimoji="1" lang="ja-JP" altLang="en-US" sz="2400" b="1" dirty="0" smtClean="0">
                  <a:solidFill>
                    <a:schemeClr val="bg1"/>
                  </a:solidFill>
                  <a:latin typeface="メイリオ" panose="020B0604030504040204" pitchFamily="50" charset="-128"/>
                  <a:ea typeface="メイリオ" panose="020B0604030504040204" pitchFamily="50" charset="-128"/>
                </a:rPr>
                <a:t>リハビリテーション病院</a:t>
              </a:r>
              <a:endParaRPr kumimoji="1" lang="ja-JP" altLang="en-US" sz="2400" dirty="0">
                <a:latin typeface="メイリオ" panose="020B0604030504040204" pitchFamily="50" charset="-128"/>
                <a:ea typeface="メイリオ" panose="020B0604030504040204" pitchFamily="50" charset="-128"/>
              </a:endParaRPr>
            </a:p>
          </p:txBody>
        </p:sp>
      </p:grpSp>
      <p:grpSp>
        <p:nvGrpSpPr>
          <p:cNvPr id="8" name="グループ化 7"/>
          <p:cNvGrpSpPr/>
          <p:nvPr/>
        </p:nvGrpSpPr>
        <p:grpSpPr>
          <a:xfrm>
            <a:off x="163711" y="1045320"/>
            <a:ext cx="4989202" cy="830997"/>
            <a:chOff x="163711" y="1045320"/>
            <a:chExt cx="4276711" cy="830997"/>
          </a:xfrm>
        </p:grpSpPr>
        <p:sp>
          <p:nvSpPr>
            <p:cNvPr id="9" name="正方形/長方形 8"/>
            <p:cNvSpPr/>
            <p:nvPr/>
          </p:nvSpPr>
          <p:spPr>
            <a:xfrm flipV="1">
              <a:off x="163711" y="1457273"/>
              <a:ext cx="4079440" cy="763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67326" y="1045320"/>
              <a:ext cx="4273096" cy="830997"/>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リハビリテーションとしての活用</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1" name="テキスト ボックス 10"/>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135686" y="1606991"/>
            <a:ext cx="8752405"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「職能科」の訓練においても</a:t>
            </a:r>
            <a:r>
              <a:rPr lang="en-US" altLang="ja-JP" dirty="0" smtClean="0">
                <a:latin typeface="メイリオ" panose="020B0604030504040204" pitchFamily="50" charset="-128"/>
                <a:ea typeface="メイリオ" panose="020B0604030504040204" pitchFamily="50" charset="-128"/>
              </a:rPr>
              <a:t>MWS</a:t>
            </a:r>
            <a:r>
              <a:rPr lang="ja-JP" altLang="en-US" dirty="0" smtClean="0">
                <a:latin typeface="メイリオ" panose="020B0604030504040204" pitchFamily="50" charset="-128"/>
                <a:ea typeface="メイリオ" panose="020B0604030504040204" pitchFamily="50" charset="-128"/>
              </a:rPr>
              <a:t>を活用している。</a:t>
            </a:r>
            <a:endParaRPr kumimoji="1" lang="ja-JP" altLang="en-US" dirty="0">
              <a:latin typeface="メイリオ" panose="020B0604030504040204" pitchFamily="50" charset="-128"/>
              <a:ea typeface="メイリオ" panose="020B0604030504040204" pitchFamily="50" charset="-128"/>
            </a:endParaRPr>
          </a:p>
        </p:txBody>
      </p:sp>
      <p:pic>
        <p:nvPicPr>
          <p:cNvPr id="13" name="図 12"/>
          <p:cNvPicPr>
            <a:picLocks noChangeAspect="1"/>
          </p:cNvPicPr>
          <p:nvPr/>
        </p:nvPicPr>
        <p:blipFill>
          <a:blip r:embed="rId3"/>
          <a:stretch>
            <a:fillRect/>
          </a:stretch>
        </p:blipFill>
        <p:spPr>
          <a:xfrm>
            <a:off x="278754" y="2519294"/>
            <a:ext cx="8466268" cy="3325145"/>
          </a:xfrm>
          <a:prstGeom prst="rect">
            <a:avLst/>
          </a:prstGeom>
        </p:spPr>
      </p:pic>
      <p:sp>
        <p:nvSpPr>
          <p:cNvPr id="14" name="テキスト ボックス 13"/>
          <p:cNvSpPr txBox="1"/>
          <p:nvPr/>
        </p:nvSpPr>
        <p:spPr>
          <a:xfrm>
            <a:off x="2338647" y="2211517"/>
            <a:ext cx="4346481" cy="307777"/>
          </a:xfrm>
          <a:prstGeom prst="rect">
            <a:avLst/>
          </a:prstGeom>
          <a:noFill/>
        </p:spPr>
        <p:txBody>
          <a:bodyPr wrap="square" rtlCol="0">
            <a:spAutoFit/>
          </a:bodyPr>
          <a:lstStyle/>
          <a:p>
            <a:pPr algn="ctr"/>
            <a:r>
              <a:rPr lang="ja-JP" altLang="en-US" sz="1400" dirty="0" smtClean="0">
                <a:latin typeface="メイリオ" panose="020B0604030504040204" pitchFamily="50" charset="-128"/>
                <a:ea typeface="メイリオ" panose="020B0604030504040204" pitchFamily="50" charset="-128"/>
              </a:rPr>
              <a:t>トータル</a:t>
            </a:r>
            <a:r>
              <a:rPr lang="ja-JP" altLang="en-US" sz="1400" dirty="0">
                <a:latin typeface="メイリオ" panose="020B0604030504040204" pitchFamily="50" charset="-128"/>
                <a:ea typeface="メイリオ" panose="020B0604030504040204" pitchFamily="50" charset="-128"/>
              </a:rPr>
              <a:t>パッケージ</a:t>
            </a:r>
            <a:r>
              <a:rPr lang="ja-JP" altLang="en-US" sz="1400" dirty="0" smtClean="0">
                <a:latin typeface="メイリオ" panose="020B0604030504040204" pitchFamily="50" charset="-128"/>
                <a:ea typeface="メイリオ" panose="020B0604030504040204" pitchFamily="50" charset="-128"/>
              </a:rPr>
              <a:t>のカリキュラム例</a:t>
            </a:r>
            <a:endParaRPr kumimoji="1" lang="ja-JP" altLang="en-US" sz="1400"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609614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36875" y="265464"/>
            <a:ext cx="398538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多様な機関による</a:t>
            </a:r>
            <a:r>
              <a:rPr lang="en-US" altLang="ja-JP" b="1" dirty="0">
                <a:solidFill>
                  <a:schemeClr val="bg1"/>
                </a:solidFill>
                <a:latin typeface="メイリオ" panose="020B0604030504040204" pitchFamily="50" charset="-128"/>
                <a:ea typeface="メイリオ" panose="020B0604030504040204" pitchFamily="50" charset="-128"/>
              </a:rPr>
              <a:t>MWS</a:t>
            </a:r>
            <a:r>
              <a:rPr lang="ja-JP" altLang="en-US" b="1" dirty="0">
                <a:solidFill>
                  <a:schemeClr val="bg1"/>
                </a:solidFill>
                <a:latin typeface="メイリオ" panose="020B0604030504040204" pitchFamily="50" charset="-128"/>
                <a:ea typeface="メイリオ" panose="020B0604030504040204" pitchFamily="50" charset="-128"/>
              </a:rPr>
              <a:t>活用の</a:t>
            </a:r>
            <a:r>
              <a:rPr lang="ja-JP" altLang="en-US" b="1" dirty="0" smtClean="0">
                <a:solidFill>
                  <a:schemeClr val="bg1"/>
                </a:solidFill>
                <a:latin typeface="メイリオ" panose="020B0604030504040204" pitchFamily="50" charset="-128"/>
                <a:ea typeface="メイリオ" panose="020B0604030504040204" pitchFamily="50" charset="-128"/>
              </a:rPr>
              <a:t>実際④</a:t>
            </a:r>
            <a:endParaRPr lang="ja-JP" altLang="en-US" b="1" dirty="0">
              <a:solidFill>
                <a:schemeClr val="bg1"/>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251" y="1850315"/>
            <a:ext cx="7308037" cy="4606538"/>
          </a:xfrm>
          <a:prstGeom prst="rect">
            <a:avLst/>
          </a:prstGeom>
        </p:spPr>
      </p:pic>
      <p:sp>
        <p:nvSpPr>
          <p:cNvPr id="7" name="正方形/長方形 6"/>
          <p:cNvSpPr/>
          <p:nvPr/>
        </p:nvSpPr>
        <p:spPr>
          <a:xfrm>
            <a:off x="2870491" y="2267879"/>
            <a:ext cx="1486356" cy="39286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bwMode="gray">
          <a:xfrm>
            <a:off x="0" y="-37708"/>
            <a:ext cx="9144000" cy="920788"/>
            <a:chOff x="0" y="-37708"/>
            <a:chExt cx="9144000" cy="920788"/>
          </a:xfrm>
        </p:grpSpPr>
        <p:sp>
          <p:nvSpPr>
            <p:cNvPr id="10" name="正方形/長方形 9"/>
            <p:cNvSpPr/>
            <p:nvPr/>
          </p:nvSpPr>
          <p:spPr bwMode="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bwMode="gray">
            <a:xfrm>
              <a:off x="135687" y="0"/>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a:t>
              </a:r>
              <a:r>
                <a:rPr lang="ja-JP" altLang="en-US" b="1" dirty="0">
                  <a:solidFill>
                    <a:schemeClr val="bg1"/>
                  </a:solidFill>
                  <a:latin typeface="メイリオ" panose="020B0604030504040204" pitchFamily="50" charset="-128"/>
                  <a:ea typeface="メイリオ" panose="020B0604030504040204" pitchFamily="50" charset="-128"/>
                </a:rPr>
                <a:t>⑤</a:t>
              </a:r>
              <a:r>
                <a:rPr lang="en-US" altLang="ja-JP" b="1" dirty="0" smtClean="0">
                  <a:solidFill>
                    <a:schemeClr val="bg1"/>
                  </a:solidFill>
                  <a:latin typeface="メイリオ" panose="020B0604030504040204" pitchFamily="50" charset="-128"/>
                  <a:ea typeface="メイリオ" panose="020B0604030504040204" pitchFamily="50" charset="-128"/>
                </a:rPr>
                <a:t>-1</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bwMode="gray">
            <a:xfrm>
              <a:off x="135687" y="421415"/>
              <a:ext cx="8752405" cy="461665"/>
            </a:xfrm>
            <a:prstGeom prst="rect">
              <a:avLst/>
            </a:prstGeom>
            <a:noFill/>
          </p:spPr>
          <p:txBody>
            <a:bodyPr wrap="square" rtlCol="0">
              <a:spAutoFit/>
            </a:bodyPr>
            <a:lstStyle/>
            <a:p>
              <a:r>
                <a:rPr lang="ja-JP" altLang="en-US" sz="2400" b="1" dirty="0" smtClean="0">
                  <a:solidFill>
                    <a:schemeClr val="bg1"/>
                  </a:solidFill>
                  <a:latin typeface="メイリオ" panose="020B0604030504040204" pitchFamily="50" charset="-128"/>
                  <a:ea typeface="メイリオ" panose="020B0604030504040204" pitchFamily="50" charset="-128"/>
                </a:rPr>
                <a:t>職業能力開発</a:t>
              </a:r>
              <a:r>
                <a:rPr lang="ja-JP" altLang="en-US" sz="2400" b="1" dirty="0">
                  <a:solidFill>
                    <a:schemeClr val="bg1"/>
                  </a:solidFill>
                  <a:latin typeface="メイリオ" panose="020B0604030504040204" pitchFamily="50" charset="-128"/>
                  <a:ea typeface="メイリオ" panose="020B0604030504040204" pitchFamily="50" charset="-128"/>
                </a:rPr>
                <a:t>校</a:t>
              </a:r>
              <a:endParaRPr kumimoji="1" lang="ja-JP" altLang="en-US" sz="2400" dirty="0">
                <a:latin typeface="メイリオ" panose="020B0604030504040204" pitchFamily="50" charset="-128"/>
                <a:ea typeface="メイリオ" panose="020B0604030504040204" pitchFamily="50" charset="-128"/>
              </a:endParaRPr>
            </a:p>
          </p:txBody>
        </p:sp>
      </p:grpSp>
      <p:sp>
        <p:nvSpPr>
          <p:cNvPr id="13" name="テキスト ボックス 12"/>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163711" y="1045320"/>
            <a:ext cx="2837673" cy="488303"/>
            <a:chOff x="163711" y="1045320"/>
            <a:chExt cx="4276711" cy="488303"/>
          </a:xfrm>
        </p:grpSpPr>
        <p:sp>
          <p:nvSpPr>
            <p:cNvPr id="15" name="正方形/長方形 14"/>
            <p:cNvSpPr/>
            <p:nvPr/>
          </p:nvSpPr>
          <p:spPr>
            <a:xfrm flipV="1">
              <a:off x="163711" y="1457273"/>
              <a:ext cx="4079440" cy="763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67326" y="1045320"/>
              <a:ext cx="4273096"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導入段階での活用</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7" name="テキスト ボックス 16"/>
          <p:cNvSpPr txBox="1"/>
          <p:nvPr/>
        </p:nvSpPr>
        <p:spPr>
          <a:xfrm>
            <a:off x="7732" y="1621548"/>
            <a:ext cx="9243844"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トータル</a:t>
            </a:r>
            <a:r>
              <a:rPr lang="ja-JP" altLang="en-US" dirty="0">
                <a:latin typeface="メイリオ" panose="020B0604030504040204" pitchFamily="50" charset="-128"/>
                <a:ea typeface="メイリオ" panose="020B0604030504040204" pitchFamily="50" charset="-128"/>
              </a:rPr>
              <a:t>パッケージ</a:t>
            </a:r>
            <a:r>
              <a:rPr lang="ja-JP" altLang="en-US" dirty="0" smtClean="0">
                <a:latin typeface="メイリオ" panose="020B0604030504040204" pitchFamily="50" charset="-128"/>
                <a:ea typeface="メイリオ" panose="020B0604030504040204" pitchFamily="50" charset="-128"/>
              </a:rPr>
              <a:t>は、他の訓練に活かせるよう、早い時期に設定されている。</a:t>
            </a:r>
            <a:endParaRPr kumimoji="1" lang="ja-JP" altLang="en-US" dirty="0">
              <a:latin typeface="メイリオ" panose="020B0604030504040204" pitchFamily="50" charset="-128"/>
              <a:ea typeface="メイリオ" panose="020B0604030504040204" pitchFamily="50" charset="-128"/>
            </a:endParaRP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33286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801278" y="1282046"/>
            <a:ext cx="7296347" cy="1159497"/>
            <a:chOff x="952107" y="895547"/>
            <a:chExt cx="7296347" cy="1159497"/>
          </a:xfrm>
          <a:solidFill>
            <a:srgbClr val="E73A37"/>
          </a:solidFill>
        </p:grpSpPr>
        <p:sp>
          <p:nvSpPr>
            <p:cNvPr id="5" name="正方形/長方形 4"/>
            <p:cNvSpPr/>
            <p:nvPr/>
          </p:nvSpPr>
          <p:spPr>
            <a:xfrm>
              <a:off x="952107" y="895547"/>
              <a:ext cx="7296347" cy="11594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77972" y="1157621"/>
              <a:ext cx="6447933" cy="830997"/>
            </a:xfrm>
            <a:prstGeom prst="rect">
              <a:avLst/>
            </a:prstGeom>
            <a:grpFill/>
            <a:ln>
              <a:noFill/>
            </a:ln>
          </p:spPr>
          <p:txBody>
            <a:bodyPr wrap="square">
              <a:spAutoFit/>
            </a:bodyPr>
            <a:lstStyle/>
            <a:p>
              <a:r>
                <a:rPr lang="ja-JP" altLang="en-US" sz="4800" b="1" dirty="0" smtClean="0">
                  <a:solidFill>
                    <a:schemeClr val="bg1"/>
                  </a:solidFill>
                  <a:latin typeface="メイリオ" panose="020B0604030504040204" pitchFamily="50" charset="-128"/>
                  <a:ea typeface="メイリオ" panose="020B0604030504040204" pitchFamily="50" charset="-128"/>
                </a:rPr>
                <a:t>意見交換（３０分）</a:t>
              </a:r>
              <a:endParaRPr lang="ja-JP" altLang="en-US" sz="4800" b="1" dirty="0">
                <a:solidFill>
                  <a:schemeClr val="bg1"/>
                </a:solidFill>
                <a:latin typeface="メイリオ" panose="020B0604030504040204" pitchFamily="50" charset="-128"/>
                <a:ea typeface="メイリオ" panose="020B0604030504040204" pitchFamily="50" charset="-128"/>
              </a:endParaRPr>
            </a:p>
          </p:txBody>
        </p:sp>
      </p:grpSp>
      <p:sp>
        <p:nvSpPr>
          <p:cNvPr id="4" name="テキスト ボックス 3"/>
          <p:cNvSpPr txBox="1"/>
          <p:nvPr/>
        </p:nvSpPr>
        <p:spPr>
          <a:xfrm>
            <a:off x="527900" y="3266608"/>
            <a:ext cx="8606672" cy="3046988"/>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① 応用行動分析・機能分析について質問など</a:t>
            </a:r>
            <a:endParaRPr lang="en-US" altLang="ja-JP" sz="2400" dirty="0" smtClean="0">
              <a:latin typeface="メイリオ" panose="020B0604030504040204" pitchFamily="50" charset="-128"/>
              <a:ea typeface="メイリオ" panose="020B0604030504040204" pitchFamily="50" charset="-128"/>
            </a:endParaRPr>
          </a:p>
          <a:p>
            <a:endParaRPr lang="en-US" altLang="ja-JP" sz="2400" dirty="0" smtClean="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②</a:t>
            </a:r>
            <a:r>
              <a:rPr lang="ja-JP" altLang="en-US" sz="2400" dirty="0" smtClean="0">
                <a:latin typeface="メイリオ" panose="020B0604030504040204" pitchFamily="50" charset="-128"/>
                <a:ea typeface="メイリオ" panose="020B0604030504040204" pitchFamily="50" charset="-128"/>
              </a:rPr>
              <a:t>ＴＰチェックリストの共有「どの項目がチェックが多く」</a:t>
            </a:r>
          </a:p>
          <a:p>
            <a:r>
              <a:rPr lang="ja-JP" altLang="en-US" sz="2400" dirty="0" smtClean="0">
                <a:latin typeface="メイリオ" panose="020B0604030504040204" pitchFamily="50" charset="-128"/>
                <a:ea typeface="メイリオ" panose="020B0604030504040204" pitchFamily="50" charset="-128"/>
              </a:rPr>
              <a:t>　　　　　　　　　　　　　「どの項目が少ない」</a:t>
            </a:r>
          </a:p>
          <a:p>
            <a:r>
              <a:rPr lang="ja-JP" altLang="en-US" sz="2400" dirty="0" smtClean="0">
                <a:latin typeface="メイリオ" panose="020B0604030504040204" pitchFamily="50" charset="-128"/>
                <a:ea typeface="メイリオ" panose="020B0604030504040204" pitchFamily="50" charset="-128"/>
              </a:rPr>
              <a:t>　</a:t>
            </a:r>
            <a:r>
              <a:rPr lang="en-US" altLang="ja-JP" sz="24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それぞれの機関の特徴を知りましょう</a:t>
            </a:r>
          </a:p>
          <a:p>
            <a:endParaRPr lang="ja-JP" altLang="en-US"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③ＴＰ事例の情報共有</a:t>
            </a:r>
            <a:r>
              <a:rPr kumimoji="1" lang="ja-JP" altLang="en-US" sz="2400" dirty="0">
                <a:latin typeface="メイリオ" panose="020B0604030504040204" pitchFamily="50" charset="-128"/>
                <a:ea typeface="メイリオ" panose="020B0604030504040204" pitchFamily="50" charset="-128"/>
              </a:rPr>
              <a:t>　</a:t>
            </a:r>
            <a:r>
              <a:rPr kumimoji="1" lang="ja-JP" altLang="en-US" sz="2400" dirty="0" smtClean="0">
                <a:latin typeface="メイリオ" panose="020B0604030504040204" pitchFamily="50" charset="-128"/>
                <a:ea typeface="メイリオ" panose="020B0604030504040204" pitchFamily="50" charset="-128"/>
              </a:rPr>
              <a:t>　</a:t>
            </a: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339462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0" y="2518172"/>
            <a:ext cx="9144000" cy="3805703"/>
          </a:xfrm>
          <a:prstGeom prst="rect">
            <a:avLst/>
          </a:prstGeom>
        </p:spPr>
      </p:pic>
      <p:grpSp>
        <p:nvGrpSpPr>
          <p:cNvPr id="6" name="グループ化 5"/>
          <p:cNvGrpSpPr/>
          <p:nvPr/>
        </p:nvGrpSpPr>
        <p:grpSpPr bwMode="gray">
          <a:xfrm>
            <a:off x="0" y="-37708"/>
            <a:ext cx="9144000" cy="920788"/>
            <a:chOff x="0" y="-37708"/>
            <a:chExt cx="9144000" cy="920788"/>
          </a:xfrm>
        </p:grpSpPr>
        <p:sp>
          <p:nvSpPr>
            <p:cNvPr id="7" name="正方形/長方形 6"/>
            <p:cNvSpPr/>
            <p:nvPr/>
          </p:nvSpPr>
          <p:spPr bwMode="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bwMode="gray">
            <a:xfrm>
              <a:off x="135687" y="0"/>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a:t>
              </a:r>
              <a:r>
                <a:rPr lang="ja-JP" altLang="en-US" b="1" dirty="0">
                  <a:solidFill>
                    <a:schemeClr val="bg1"/>
                  </a:solidFill>
                  <a:latin typeface="メイリオ" panose="020B0604030504040204" pitchFamily="50" charset="-128"/>
                  <a:ea typeface="メイリオ" panose="020B0604030504040204" pitchFamily="50" charset="-128"/>
                </a:rPr>
                <a:t>⑤</a:t>
              </a:r>
              <a:r>
                <a:rPr lang="en-US" altLang="ja-JP" b="1" dirty="0" smtClean="0">
                  <a:solidFill>
                    <a:schemeClr val="bg1"/>
                  </a:solidFill>
                  <a:latin typeface="メイリオ" panose="020B0604030504040204" pitchFamily="50" charset="-128"/>
                  <a:ea typeface="メイリオ" panose="020B0604030504040204" pitchFamily="50" charset="-128"/>
                </a:rPr>
                <a:t>-2</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bwMode="gray">
            <a:xfrm>
              <a:off x="135687" y="421415"/>
              <a:ext cx="8752405" cy="461665"/>
            </a:xfrm>
            <a:prstGeom prst="rect">
              <a:avLst/>
            </a:prstGeom>
            <a:noFill/>
          </p:spPr>
          <p:txBody>
            <a:bodyPr wrap="square" rtlCol="0">
              <a:spAutoFit/>
            </a:bodyPr>
            <a:lstStyle/>
            <a:p>
              <a:r>
                <a:rPr lang="ja-JP" altLang="en-US" sz="2400" b="1" dirty="0" smtClean="0">
                  <a:solidFill>
                    <a:schemeClr val="bg1"/>
                  </a:solidFill>
                  <a:latin typeface="メイリオ" panose="020B0604030504040204" pitchFamily="50" charset="-128"/>
                  <a:ea typeface="メイリオ" panose="020B0604030504040204" pitchFamily="50" charset="-128"/>
                </a:rPr>
                <a:t>職業能力開発</a:t>
              </a:r>
              <a:r>
                <a:rPr lang="ja-JP" altLang="en-US" sz="2400" b="1" dirty="0">
                  <a:solidFill>
                    <a:schemeClr val="bg1"/>
                  </a:solidFill>
                  <a:latin typeface="メイリオ" panose="020B0604030504040204" pitchFamily="50" charset="-128"/>
                  <a:ea typeface="メイリオ" panose="020B0604030504040204" pitchFamily="50" charset="-128"/>
                </a:rPr>
                <a:t>校</a:t>
              </a:r>
              <a:endParaRPr kumimoji="1" lang="ja-JP" altLang="en-US" sz="2400" dirty="0">
                <a:latin typeface="メイリオ" panose="020B0604030504040204" pitchFamily="50" charset="-128"/>
                <a:ea typeface="メイリオ" panose="020B0604030504040204" pitchFamily="50" charset="-128"/>
              </a:endParaRPr>
            </a:p>
          </p:txBody>
        </p:sp>
      </p:grpSp>
      <p:grpSp>
        <p:nvGrpSpPr>
          <p:cNvPr id="10" name="グループ化 9"/>
          <p:cNvGrpSpPr/>
          <p:nvPr/>
        </p:nvGrpSpPr>
        <p:grpSpPr>
          <a:xfrm>
            <a:off x="163711" y="1045320"/>
            <a:ext cx="2837673" cy="488303"/>
            <a:chOff x="163711" y="1045320"/>
            <a:chExt cx="4276711" cy="488303"/>
          </a:xfrm>
        </p:grpSpPr>
        <p:sp>
          <p:nvSpPr>
            <p:cNvPr id="11" name="正方形/長方形 10"/>
            <p:cNvSpPr/>
            <p:nvPr/>
          </p:nvSpPr>
          <p:spPr>
            <a:xfrm flipV="1">
              <a:off x="163711" y="1457273"/>
              <a:ext cx="4079440" cy="763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67327" y="1045320"/>
              <a:ext cx="4273095" cy="461665"/>
            </a:xfrm>
            <a:prstGeom prst="rect">
              <a:avLst/>
            </a:prstGeom>
            <a:noFill/>
          </p:spPr>
          <p:txBody>
            <a:bodyPr wrap="square" rtlCol="0">
              <a:spAutoFit/>
            </a:bodyPr>
            <a:lstStyle/>
            <a:p>
              <a:r>
                <a:rPr lang="ja-JP" altLang="en-US" sz="2400" b="1" dirty="0" smtClean="0">
                  <a:solidFill>
                    <a:schemeClr val="accent2">
                      <a:lumMod val="50000"/>
                    </a:schemeClr>
                  </a:solidFill>
                  <a:latin typeface="メイリオ" panose="020B0604030504040204" pitchFamily="50" charset="-128"/>
                  <a:ea typeface="メイリオ" panose="020B0604030504040204" pitchFamily="50" charset="-128"/>
                </a:rPr>
                <a:t>訓練の構成と流れ</a:t>
              </a:r>
              <a:endParaRPr kumimoji="1" lang="ja-JP" altLang="en-US" sz="24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3" name="テキスト ボックス 12"/>
          <p:cNvSpPr txBox="1"/>
          <p:nvPr/>
        </p:nvSpPr>
        <p:spPr>
          <a:xfrm>
            <a:off x="135686" y="1606991"/>
            <a:ext cx="8752405"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入所</a:t>
            </a:r>
            <a:r>
              <a:rPr lang="ja-JP" altLang="en-US" dirty="0" smtClean="0">
                <a:latin typeface="メイリオ" panose="020B0604030504040204" pitchFamily="50" charset="-128"/>
                <a:ea typeface="メイリオ" panose="020B0604030504040204" pitchFamily="50" charset="-128"/>
              </a:rPr>
              <a:t>から</a:t>
            </a:r>
            <a:r>
              <a:rPr lang="en-US" altLang="ja-JP" dirty="0" smtClean="0">
                <a:latin typeface="メイリオ" panose="020B0604030504040204" pitchFamily="50" charset="-128"/>
                <a:ea typeface="メイリオ" panose="020B0604030504040204" pitchFamily="50" charset="-128"/>
              </a:rPr>
              <a:t>1</a:t>
            </a:r>
            <a:r>
              <a:rPr lang="ja-JP" altLang="en-US" dirty="0" smtClean="0">
                <a:latin typeface="メイリオ" panose="020B0604030504040204" pitchFamily="50" charset="-128"/>
                <a:ea typeface="メイリオ" panose="020B0604030504040204" pitchFamily="50" charset="-128"/>
              </a:rPr>
              <a:t>か月間の導入訓練期間中にトータルパッケージを用い、本訓練のコース決定に向けた支援を実施。</a:t>
            </a:r>
            <a:endParaRPr kumimoji="1" lang="ja-JP" altLang="en-US"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3023379" y="5806511"/>
            <a:ext cx="3097242" cy="369332"/>
          </a:xfrm>
          <a:prstGeom prst="rect">
            <a:avLst/>
          </a:prstGeom>
          <a:solidFill>
            <a:schemeClr val="bg1"/>
          </a:solidFill>
        </p:spPr>
        <p:txBody>
          <a:bodyPr wrap="square" rtlCol="0">
            <a:spAutoFit/>
          </a:bodyPr>
          <a:lstStyle/>
          <a:p>
            <a:pPr algn="ctr"/>
            <a:r>
              <a:rPr lang="ja-JP" altLang="en-US" dirty="0">
                <a:latin typeface="メイリオ" panose="020B0604030504040204" pitchFamily="50" charset="-128"/>
                <a:ea typeface="メイリオ" panose="020B0604030504040204" pitchFamily="50" charset="-128"/>
              </a:rPr>
              <a:t>訓練</a:t>
            </a:r>
            <a:r>
              <a:rPr lang="ja-JP" altLang="en-US" dirty="0" smtClean="0">
                <a:latin typeface="メイリオ" panose="020B0604030504040204" pitchFamily="50" charset="-128"/>
                <a:ea typeface="メイリオ" panose="020B0604030504040204" pitchFamily="50" charset="-128"/>
              </a:rPr>
              <a:t>の構成と流れ</a:t>
            </a:r>
            <a:endParaRPr kumimoji="1" lang="ja-JP" altLang="en-US"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flipV="1">
            <a:off x="1711176" y="4421023"/>
            <a:ext cx="1286744" cy="869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角丸四角形 3"/>
          <p:cNvSpPr/>
          <p:nvPr/>
        </p:nvSpPr>
        <p:spPr>
          <a:xfrm>
            <a:off x="1613644" y="3192976"/>
            <a:ext cx="1519202" cy="234868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372366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28338" y="1330492"/>
            <a:ext cx="7756263" cy="5487921"/>
          </a:xfrm>
          <a:prstGeom prst="rect">
            <a:avLst/>
          </a:prstGeom>
        </p:spPr>
      </p:pic>
      <p:grpSp>
        <p:nvGrpSpPr>
          <p:cNvPr id="3" name="グループ化 2"/>
          <p:cNvGrpSpPr/>
          <p:nvPr/>
        </p:nvGrpSpPr>
        <p:grpSpPr bwMode="gray">
          <a:xfrm>
            <a:off x="0" y="-37708"/>
            <a:ext cx="9144000" cy="920788"/>
            <a:chOff x="0" y="-37708"/>
            <a:chExt cx="9144000" cy="920788"/>
          </a:xfrm>
        </p:grpSpPr>
        <p:sp>
          <p:nvSpPr>
            <p:cNvPr id="4" name="正方形/長方形 3"/>
            <p:cNvSpPr/>
            <p:nvPr/>
          </p:nvSpPr>
          <p:spPr bwMode="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bwMode="gray">
            <a:xfrm>
              <a:off x="135687" y="0"/>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a:t>
              </a:r>
              <a:r>
                <a:rPr lang="ja-JP" altLang="en-US" b="1" dirty="0">
                  <a:solidFill>
                    <a:schemeClr val="bg1"/>
                  </a:solidFill>
                  <a:latin typeface="メイリオ" panose="020B0604030504040204" pitchFamily="50" charset="-128"/>
                  <a:ea typeface="メイリオ" panose="020B0604030504040204" pitchFamily="50" charset="-128"/>
                </a:rPr>
                <a:t>⑤</a:t>
              </a:r>
              <a:r>
                <a:rPr lang="en-US" altLang="ja-JP" b="1" dirty="0" smtClean="0">
                  <a:solidFill>
                    <a:schemeClr val="bg1"/>
                  </a:solidFill>
                  <a:latin typeface="メイリオ" panose="020B0604030504040204" pitchFamily="50" charset="-128"/>
                  <a:ea typeface="メイリオ" panose="020B0604030504040204" pitchFamily="50" charset="-128"/>
                </a:rPr>
                <a:t>-3</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bwMode="gray">
            <a:xfrm>
              <a:off x="135687" y="421415"/>
              <a:ext cx="8752405" cy="461665"/>
            </a:xfrm>
            <a:prstGeom prst="rect">
              <a:avLst/>
            </a:prstGeom>
            <a:noFill/>
          </p:spPr>
          <p:txBody>
            <a:bodyPr wrap="square" rtlCol="0">
              <a:spAutoFit/>
            </a:bodyPr>
            <a:lstStyle/>
            <a:p>
              <a:r>
                <a:rPr lang="ja-JP" altLang="en-US" sz="2400" b="1" dirty="0" smtClean="0">
                  <a:solidFill>
                    <a:schemeClr val="bg1"/>
                  </a:solidFill>
                  <a:latin typeface="メイリオ" panose="020B0604030504040204" pitchFamily="50" charset="-128"/>
                  <a:ea typeface="メイリオ" panose="020B0604030504040204" pitchFamily="50" charset="-128"/>
                </a:rPr>
                <a:t>職業能力開発</a:t>
              </a:r>
              <a:r>
                <a:rPr lang="ja-JP" altLang="en-US" sz="2400" b="1" dirty="0">
                  <a:solidFill>
                    <a:schemeClr val="bg1"/>
                  </a:solidFill>
                  <a:latin typeface="メイリオ" panose="020B0604030504040204" pitchFamily="50" charset="-128"/>
                  <a:ea typeface="メイリオ" panose="020B0604030504040204" pitchFamily="50" charset="-128"/>
                </a:rPr>
                <a:t>校</a:t>
              </a:r>
              <a:endParaRPr kumimoji="1" lang="ja-JP" altLang="en-US" sz="2400" dirty="0">
                <a:latin typeface="メイリオ" panose="020B0604030504040204" pitchFamily="50" charset="-128"/>
                <a:ea typeface="メイリオ" panose="020B0604030504040204" pitchFamily="50" charset="-128"/>
              </a:endParaRPr>
            </a:p>
          </p:txBody>
        </p:sp>
      </p:grpSp>
      <p:sp>
        <p:nvSpPr>
          <p:cNvPr id="10" name="テキスト ボックス 9"/>
          <p:cNvSpPr txBox="1"/>
          <p:nvPr/>
        </p:nvSpPr>
        <p:spPr>
          <a:xfrm>
            <a:off x="2923998" y="990930"/>
            <a:ext cx="3296003"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導入訓練期間の</a:t>
            </a:r>
            <a:r>
              <a:rPr lang="ja-JP" altLang="en-US" dirty="0">
                <a:latin typeface="メイリオ" panose="020B0604030504040204" pitchFamily="50" charset="-128"/>
                <a:ea typeface="メイリオ" panose="020B0604030504040204" pitchFamily="50" charset="-128"/>
              </a:rPr>
              <a:t>スケジュール</a:t>
            </a:r>
            <a:endParaRPr kumimoji="1" lang="ja-JP" altLang="en-US" dirty="0">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275229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bwMode="gray">
          <a:xfrm>
            <a:off x="0" y="-37708"/>
            <a:ext cx="9144000" cy="920788"/>
            <a:chOff x="0" y="-37708"/>
            <a:chExt cx="9144000" cy="920788"/>
          </a:xfrm>
        </p:grpSpPr>
        <p:sp>
          <p:nvSpPr>
            <p:cNvPr id="3" name="正方形/長方形 2"/>
            <p:cNvSpPr/>
            <p:nvPr/>
          </p:nvSpPr>
          <p:spPr bwMode="gray">
            <a:xfrm>
              <a:off x="0" y="-37708"/>
              <a:ext cx="9144000" cy="909077"/>
            </a:xfrm>
            <a:prstGeom prst="rect">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bwMode="gray">
            <a:xfrm>
              <a:off x="135687" y="0"/>
              <a:ext cx="5832046" cy="369332"/>
            </a:xfrm>
            <a:prstGeom prst="rect">
              <a:avLst/>
            </a:prstGeom>
          </p:spPr>
          <p:txBody>
            <a:bodyPr wrap="none">
              <a:spAutoFit/>
            </a:bodyPr>
            <a:lstStyle/>
            <a:p>
              <a:r>
                <a:rPr lang="ja-JP" altLang="en-US" b="1" dirty="0">
                  <a:solidFill>
                    <a:schemeClr val="bg1"/>
                  </a:solidFill>
                  <a:latin typeface="メイリオ" panose="020B0604030504040204" pitchFamily="50" charset="-128"/>
                  <a:ea typeface="メイリオ" panose="020B0604030504040204" pitchFamily="50" charset="-128"/>
                </a:rPr>
                <a:t>多様な機関に</a:t>
              </a:r>
              <a:r>
                <a:rPr lang="ja-JP" altLang="en-US" b="1" dirty="0" smtClean="0">
                  <a:solidFill>
                    <a:schemeClr val="bg1"/>
                  </a:solidFill>
                  <a:latin typeface="メイリオ" panose="020B0604030504040204" pitchFamily="50" charset="-128"/>
                  <a:ea typeface="メイリオ" panose="020B0604030504040204" pitchFamily="50" charset="-128"/>
                </a:rPr>
                <a:t>よるトータル</a:t>
              </a:r>
              <a:r>
                <a:rPr lang="ja-JP" altLang="en-US" b="1" dirty="0">
                  <a:solidFill>
                    <a:schemeClr val="bg1"/>
                  </a:solidFill>
                  <a:latin typeface="メイリオ" panose="020B0604030504040204" pitchFamily="50" charset="-128"/>
                  <a:ea typeface="メイリオ" panose="020B0604030504040204" pitchFamily="50" charset="-128"/>
                </a:rPr>
                <a:t>パッケージ</a:t>
              </a:r>
              <a:r>
                <a:rPr lang="ja-JP" altLang="en-US" b="1" dirty="0" smtClean="0">
                  <a:solidFill>
                    <a:schemeClr val="bg1"/>
                  </a:solidFill>
                  <a:latin typeface="メイリオ" panose="020B0604030504040204" pitchFamily="50" charset="-128"/>
                  <a:ea typeface="メイリオ" panose="020B0604030504040204" pitchFamily="50" charset="-128"/>
                </a:rPr>
                <a:t>活用</a:t>
              </a:r>
              <a:r>
                <a:rPr lang="ja-JP" altLang="en-US" b="1" dirty="0">
                  <a:solidFill>
                    <a:schemeClr val="bg1"/>
                  </a:solidFill>
                  <a:latin typeface="メイリオ" panose="020B0604030504040204" pitchFamily="50" charset="-128"/>
                  <a:ea typeface="メイリオ" panose="020B0604030504040204" pitchFamily="50" charset="-128"/>
                </a:rPr>
                <a:t>の</a:t>
              </a:r>
              <a:r>
                <a:rPr lang="ja-JP" altLang="en-US" b="1" dirty="0" smtClean="0">
                  <a:solidFill>
                    <a:schemeClr val="bg1"/>
                  </a:solidFill>
                  <a:latin typeface="メイリオ" panose="020B0604030504040204" pitchFamily="50" charset="-128"/>
                  <a:ea typeface="メイリオ" panose="020B0604030504040204" pitchFamily="50" charset="-128"/>
                </a:rPr>
                <a:t>実際</a:t>
              </a:r>
              <a:r>
                <a:rPr lang="ja-JP" altLang="en-US" b="1" dirty="0">
                  <a:solidFill>
                    <a:schemeClr val="bg1"/>
                  </a:solidFill>
                  <a:latin typeface="メイリオ" panose="020B0604030504040204" pitchFamily="50" charset="-128"/>
                  <a:ea typeface="メイリオ" panose="020B0604030504040204" pitchFamily="50" charset="-128"/>
                </a:rPr>
                <a:t>⑤</a:t>
              </a:r>
              <a:r>
                <a:rPr lang="en-US" altLang="ja-JP" b="1" dirty="0" smtClean="0">
                  <a:solidFill>
                    <a:schemeClr val="bg1"/>
                  </a:solidFill>
                  <a:latin typeface="メイリオ" panose="020B0604030504040204" pitchFamily="50" charset="-128"/>
                  <a:ea typeface="メイリオ" panose="020B0604030504040204" pitchFamily="50" charset="-128"/>
                </a:rPr>
                <a:t>-4</a:t>
              </a:r>
              <a:endParaRPr lang="ja-JP" altLang="en-US" b="1"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bwMode="gray">
            <a:xfrm>
              <a:off x="135687" y="421415"/>
              <a:ext cx="8752405" cy="461665"/>
            </a:xfrm>
            <a:prstGeom prst="rect">
              <a:avLst/>
            </a:prstGeom>
            <a:noFill/>
          </p:spPr>
          <p:txBody>
            <a:bodyPr wrap="square" rtlCol="0">
              <a:spAutoFit/>
            </a:bodyPr>
            <a:lstStyle/>
            <a:p>
              <a:r>
                <a:rPr lang="ja-JP" altLang="en-US" sz="2400" b="1" dirty="0" smtClean="0">
                  <a:solidFill>
                    <a:schemeClr val="bg1"/>
                  </a:solidFill>
                  <a:latin typeface="メイリオ" panose="020B0604030504040204" pitchFamily="50" charset="-128"/>
                  <a:ea typeface="メイリオ" panose="020B0604030504040204" pitchFamily="50" charset="-128"/>
                </a:rPr>
                <a:t>職業能力開発</a:t>
              </a:r>
              <a:r>
                <a:rPr lang="ja-JP" altLang="en-US" sz="2400" b="1" dirty="0">
                  <a:solidFill>
                    <a:schemeClr val="bg1"/>
                  </a:solidFill>
                  <a:latin typeface="メイリオ" panose="020B0604030504040204" pitchFamily="50" charset="-128"/>
                  <a:ea typeface="メイリオ" panose="020B0604030504040204" pitchFamily="50" charset="-128"/>
                </a:rPr>
                <a:t>校</a:t>
              </a:r>
              <a:endParaRPr kumimoji="1" lang="ja-JP" altLang="en-US" sz="2400" dirty="0">
                <a:latin typeface="メイリオ" panose="020B0604030504040204" pitchFamily="50" charset="-128"/>
                <a:ea typeface="メイリオ" panose="020B0604030504040204" pitchFamily="50" charset="-128"/>
              </a:endParaRPr>
            </a:p>
          </p:txBody>
        </p:sp>
      </p:grpSp>
      <p:pic>
        <p:nvPicPr>
          <p:cNvPr id="6" name="図 5"/>
          <p:cNvPicPr>
            <a:picLocks noChangeAspect="1"/>
          </p:cNvPicPr>
          <p:nvPr/>
        </p:nvPicPr>
        <p:blipFill>
          <a:blip r:embed="rId3"/>
          <a:stretch>
            <a:fillRect/>
          </a:stretch>
        </p:blipFill>
        <p:spPr>
          <a:xfrm>
            <a:off x="3490062" y="4200590"/>
            <a:ext cx="5590982" cy="2325524"/>
          </a:xfrm>
          <a:prstGeom prst="rect">
            <a:avLst/>
          </a:prstGeom>
        </p:spPr>
      </p:pic>
      <p:pic>
        <p:nvPicPr>
          <p:cNvPr id="8" name="図 7"/>
          <p:cNvPicPr>
            <a:picLocks noChangeAspect="1"/>
          </p:cNvPicPr>
          <p:nvPr/>
        </p:nvPicPr>
        <p:blipFill>
          <a:blip r:embed="rId4"/>
          <a:stretch>
            <a:fillRect/>
          </a:stretch>
        </p:blipFill>
        <p:spPr>
          <a:xfrm>
            <a:off x="3683014" y="1178535"/>
            <a:ext cx="5205078" cy="2684046"/>
          </a:xfrm>
          <a:prstGeom prst="rect">
            <a:avLst/>
          </a:prstGeom>
        </p:spPr>
      </p:pic>
      <p:grpSp>
        <p:nvGrpSpPr>
          <p:cNvPr id="9" name="グループ化 8"/>
          <p:cNvGrpSpPr/>
          <p:nvPr/>
        </p:nvGrpSpPr>
        <p:grpSpPr>
          <a:xfrm>
            <a:off x="163711" y="1045320"/>
            <a:ext cx="2837673" cy="488303"/>
            <a:chOff x="163711" y="1045320"/>
            <a:chExt cx="4276711" cy="488303"/>
          </a:xfrm>
        </p:grpSpPr>
        <p:sp>
          <p:nvSpPr>
            <p:cNvPr id="10" name="正方形/長方形 9"/>
            <p:cNvSpPr/>
            <p:nvPr/>
          </p:nvSpPr>
          <p:spPr>
            <a:xfrm flipV="1">
              <a:off x="163711" y="1457273"/>
              <a:ext cx="4079440" cy="763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67327" y="1045320"/>
              <a:ext cx="4273095" cy="400110"/>
            </a:xfrm>
            <a:prstGeom prst="rect">
              <a:avLst/>
            </a:prstGeom>
            <a:noFill/>
          </p:spPr>
          <p:txBody>
            <a:bodyPr wrap="square" rtlCol="0">
              <a:spAutoFit/>
            </a:bodyPr>
            <a:lstStyle/>
            <a:p>
              <a:r>
                <a:rPr lang="ja-JP" altLang="en-US" sz="2000" b="1" dirty="0">
                  <a:solidFill>
                    <a:schemeClr val="accent2">
                      <a:lumMod val="50000"/>
                    </a:schemeClr>
                  </a:solidFill>
                  <a:latin typeface="メイリオ" panose="020B0604030504040204" pitchFamily="50" charset="-128"/>
                  <a:ea typeface="メイリオ" panose="020B0604030504040204" pitchFamily="50" charset="-128"/>
                </a:rPr>
                <a:t>希望</a:t>
              </a:r>
              <a:r>
                <a:rPr lang="ja-JP" altLang="en-US" sz="2000" b="1" dirty="0" smtClean="0">
                  <a:solidFill>
                    <a:schemeClr val="accent2">
                      <a:lumMod val="50000"/>
                    </a:schemeClr>
                  </a:solidFill>
                  <a:latin typeface="メイリオ" panose="020B0604030504040204" pitchFamily="50" charset="-128"/>
                  <a:ea typeface="メイリオ" panose="020B0604030504040204" pitchFamily="50" charset="-128"/>
                </a:rPr>
                <a:t>に応じた課題選択</a:t>
              </a:r>
              <a:endParaRPr kumimoji="1" lang="ja-JP" altLang="en-US" sz="2000" b="1" dirty="0">
                <a:solidFill>
                  <a:schemeClr val="accent2">
                    <a:lumMod val="50000"/>
                  </a:schemeClr>
                </a:solidFill>
                <a:latin typeface="メイリオ" panose="020B0604030504040204" pitchFamily="50" charset="-128"/>
                <a:ea typeface="メイリオ" panose="020B0604030504040204" pitchFamily="50" charset="-128"/>
              </a:endParaRPr>
            </a:p>
          </p:txBody>
        </p:sp>
      </p:grpSp>
      <p:sp>
        <p:nvSpPr>
          <p:cNvPr id="12" name="テキスト ボックス 11"/>
          <p:cNvSpPr txBox="1"/>
          <p:nvPr/>
        </p:nvSpPr>
        <p:spPr>
          <a:xfrm>
            <a:off x="163711" y="1594971"/>
            <a:ext cx="3612223" cy="923330"/>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本訓練の</a:t>
            </a:r>
            <a:r>
              <a:rPr lang="ja-JP" altLang="en-US" dirty="0">
                <a:latin typeface="メイリオ" panose="020B0604030504040204" pitchFamily="50" charset="-128"/>
                <a:ea typeface="メイリオ" panose="020B0604030504040204" pitchFamily="50" charset="-128"/>
              </a:rPr>
              <a:t>希望</a:t>
            </a:r>
            <a:r>
              <a:rPr lang="ja-JP" altLang="en-US" dirty="0" smtClean="0">
                <a:latin typeface="メイリオ" panose="020B0604030504040204" pitchFamily="50" charset="-128"/>
                <a:ea typeface="メイリオ" panose="020B0604030504040204" pitchFamily="50" charset="-128"/>
              </a:rPr>
              <a:t>コースによって</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実施する課題（ワークサンプル）を設定。</a:t>
            </a:r>
            <a:endParaRPr kumimoji="1" lang="ja-JP" altLang="en-US"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1" y="6587422"/>
            <a:ext cx="9144000" cy="307777"/>
          </a:xfrm>
          <a:prstGeom prst="rect">
            <a:avLst/>
          </a:prstGeom>
          <a:noFill/>
        </p:spPr>
        <p:txBody>
          <a:bodyPr wrap="square" rtlCol="0">
            <a:spAutoFit/>
          </a:bodyPr>
          <a:lstStyle/>
          <a:p>
            <a:pPr algn="r"/>
            <a:r>
              <a:rPr kumimoji="1" lang="ja-JP" altLang="en-US" sz="1400" dirty="0" smtClean="0">
                <a:latin typeface="メイリオ" panose="020B0604030504040204" pitchFamily="50" charset="-128"/>
                <a:ea typeface="メイリオ" panose="020B0604030504040204" pitchFamily="50" charset="-128"/>
              </a:rPr>
              <a:t>「ワークサンプル幕張版　ＭＷＳ活用のために」（障害者職業総合センター　</a:t>
            </a:r>
            <a:r>
              <a:rPr kumimoji="1" lang="en-US" altLang="ja-JP" sz="1400" dirty="0" smtClean="0">
                <a:latin typeface="メイリオ" panose="020B0604030504040204" pitchFamily="50" charset="-128"/>
                <a:ea typeface="メイリオ" panose="020B0604030504040204" pitchFamily="50" charset="-128"/>
              </a:rPr>
              <a:t>2010</a:t>
            </a:r>
            <a:r>
              <a:rPr kumimoji="1" lang="ja-JP" altLang="en-US" sz="1400" dirty="0" smtClean="0">
                <a:latin typeface="メイリオ" panose="020B0604030504040204" pitchFamily="50" charset="-128"/>
                <a:ea typeface="メイリオ" panose="020B0604030504040204" pitchFamily="50" charset="-128"/>
              </a:rPr>
              <a:t>年</a:t>
            </a:r>
            <a:r>
              <a:rPr kumimoji="1" lang="en-US" altLang="ja-JP" sz="1400" dirty="0" smtClean="0">
                <a:latin typeface="メイリオ" panose="020B0604030504040204" pitchFamily="50" charset="-128"/>
                <a:ea typeface="メイリオ" panose="020B0604030504040204" pitchFamily="50" charset="-128"/>
              </a:rPr>
              <a:t>3</a:t>
            </a:r>
            <a:r>
              <a:rPr kumimoji="1" lang="ja-JP" altLang="en-US" sz="1400" dirty="0" smtClean="0">
                <a:latin typeface="メイリオ" panose="020B0604030504040204" pitchFamily="50" charset="-128"/>
                <a:ea typeface="メイリオ" panose="020B0604030504040204" pitchFamily="50" charset="-128"/>
              </a:rPr>
              <a:t>月）より</a:t>
            </a:r>
            <a:endParaRPr kumimoji="1" lang="ja-JP" altLang="en-US" sz="14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4177423" y="876043"/>
            <a:ext cx="4216260" cy="338554"/>
          </a:xfrm>
          <a:prstGeom prst="rect">
            <a:avLst/>
          </a:prstGeom>
          <a:noFill/>
        </p:spPr>
        <p:txBody>
          <a:bodyPr wrap="square" rtlCol="0">
            <a:spAutoFit/>
          </a:bodyPr>
          <a:lstStyle/>
          <a:p>
            <a:pPr algn="ctr"/>
            <a:r>
              <a:rPr kumimoji="1" lang="ja-JP" altLang="en-US" sz="1600" dirty="0" smtClean="0">
                <a:latin typeface="メイリオ" panose="020B0604030504040204" pitchFamily="50" charset="-128"/>
                <a:ea typeface="メイリオ" panose="020B0604030504040204" pitchFamily="50" charset="-128"/>
              </a:rPr>
              <a:t>本訓練希望コース別の実施ワークサンプル</a:t>
            </a:r>
            <a:endParaRPr kumimoji="1" lang="ja-JP" altLang="en-US" sz="16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3866255" y="3923889"/>
            <a:ext cx="4838595" cy="338554"/>
          </a:xfrm>
          <a:prstGeom prst="rect">
            <a:avLst/>
          </a:prstGeom>
          <a:noFill/>
        </p:spPr>
        <p:txBody>
          <a:bodyPr wrap="square" rtlCol="0">
            <a:spAutoFit/>
          </a:bodyPr>
          <a:lstStyle/>
          <a:p>
            <a:pPr algn="ctr"/>
            <a:r>
              <a:rPr lang="ja-JP" altLang="en-US" sz="1600" dirty="0" smtClean="0">
                <a:latin typeface="メイリオ" panose="020B0604030504040204" pitchFamily="50" charset="-128"/>
                <a:ea typeface="メイリオ" panose="020B0604030504040204" pitchFamily="50" charset="-128"/>
              </a:rPr>
              <a:t>希望者ごとの実施ワークサンプルの例</a:t>
            </a:r>
            <a:endParaRPr kumimoji="1" lang="ja-JP" altLang="en-US" sz="1600" dirty="0">
              <a:latin typeface="メイリオ" panose="020B0604030504040204" pitchFamily="50" charset="-128"/>
              <a:ea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53364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801278" y="1282046"/>
            <a:ext cx="7296347" cy="1159497"/>
            <a:chOff x="952107" y="895547"/>
            <a:chExt cx="7296347" cy="1159497"/>
          </a:xfrm>
          <a:solidFill>
            <a:srgbClr val="E73A37"/>
          </a:solidFill>
        </p:grpSpPr>
        <p:sp>
          <p:nvSpPr>
            <p:cNvPr id="5" name="正方形/長方形 4"/>
            <p:cNvSpPr/>
            <p:nvPr/>
          </p:nvSpPr>
          <p:spPr>
            <a:xfrm>
              <a:off x="952107" y="895547"/>
              <a:ext cx="7296347" cy="11594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77972" y="1157621"/>
              <a:ext cx="6447933" cy="830997"/>
            </a:xfrm>
            <a:prstGeom prst="rect">
              <a:avLst/>
            </a:prstGeom>
            <a:grpFill/>
            <a:ln>
              <a:noFill/>
            </a:ln>
          </p:spPr>
          <p:txBody>
            <a:bodyPr wrap="square">
              <a:spAutoFit/>
            </a:bodyPr>
            <a:lstStyle/>
            <a:p>
              <a:r>
                <a:rPr lang="ja-JP" altLang="en-US" sz="4800" b="1" dirty="0" smtClean="0">
                  <a:solidFill>
                    <a:schemeClr val="bg1"/>
                  </a:solidFill>
                  <a:latin typeface="メイリオ" panose="020B0604030504040204" pitchFamily="50" charset="-128"/>
                  <a:ea typeface="メイリオ" panose="020B0604030504040204" pitchFamily="50" charset="-128"/>
                </a:rPr>
                <a:t>意見交換（４０分）</a:t>
              </a:r>
              <a:endParaRPr lang="ja-JP" altLang="en-US" sz="4800" b="1" dirty="0">
                <a:solidFill>
                  <a:schemeClr val="bg1"/>
                </a:solidFill>
                <a:latin typeface="メイリオ" panose="020B0604030504040204" pitchFamily="50" charset="-128"/>
                <a:ea typeface="メイリオ" panose="020B0604030504040204" pitchFamily="50" charset="-128"/>
              </a:endParaRPr>
            </a:p>
          </p:txBody>
        </p:sp>
      </p:grpSp>
      <p:sp>
        <p:nvSpPr>
          <p:cNvPr id="7" name="円/楕円 6"/>
          <p:cNvSpPr/>
          <p:nvPr/>
        </p:nvSpPr>
        <p:spPr>
          <a:xfrm>
            <a:off x="405349" y="3517980"/>
            <a:ext cx="339365" cy="339365"/>
          </a:xfrm>
          <a:prstGeom prst="ellipse">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29091" y="3441846"/>
            <a:ext cx="789966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ＭＷＳを支援の中で効果的に使うための工夫をしていますか？</a:t>
            </a:r>
            <a:endParaRPr lang="ja-JP" altLang="en-US" sz="2400" dirty="0">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075198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801278" y="1282046"/>
            <a:ext cx="7296347" cy="1159497"/>
            <a:chOff x="952107" y="895547"/>
            <a:chExt cx="7296347" cy="1159497"/>
          </a:xfrm>
        </p:grpSpPr>
        <p:sp>
          <p:nvSpPr>
            <p:cNvPr id="5" name="正方形/長方形 4"/>
            <p:cNvSpPr/>
            <p:nvPr/>
          </p:nvSpPr>
          <p:spPr>
            <a:xfrm>
              <a:off x="952107" y="895547"/>
              <a:ext cx="7296347" cy="1159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77972" y="1157621"/>
              <a:ext cx="6447933" cy="830997"/>
            </a:xfrm>
            <a:prstGeom prst="rect">
              <a:avLst/>
            </a:prstGeom>
          </p:spPr>
          <p:txBody>
            <a:bodyPr wrap="square">
              <a:spAutoFit/>
            </a:bodyPr>
            <a:lstStyle/>
            <a:p>
              <a:r>
                <a:rPr lang="ja-JP" altLang="en-US" sz="4800" b="1" dirty="0" smtClean="0">
                  <a:solidFill>
                    <a:schemeClr val="bg1"/>
                  </a:solidFill>
                  <a:latin typeface="メイリオ" panose="020B0604030504040204" pitchFamily="50" charset="-128"/>
                  <a:ea typeface="メイリオ" panose="020B0604030504040204" pitchFamily="50" charset="-128"/>
                </a:rPr>
                <a:t>意見交換（４０分）</a:t>
              </a:r>
              <a:endParaRPr lang="ja-JP" altLang="en-US" sz="4800" b="1" dirty="0">
                <a:solidFill>
                  <a:schemeClr val="bg1"/>
                </a:solidFill>
                <a:latin typeface="メイリオ" panose="020B0604030504040204" pitchFamily="50" charset="-128"/>
                <a:ea typeface="メイリオ" panose="020B0604030504040204" pitchFamily="50" charset="-128"/>
              </a:endParaRPr>
            </a:p>
          </p:txBody>
        </p:sp>
      </p:grpSp>
      <p:sp>
        <p:nvSpPr>
          <p:cNvPr id="4" name="テキスト ボックス 3"/>
          <p:cNvSpPr txBox="1"/>
          <p:nvPr/>
        </p:nvSpPr>
        <p:spPr>
          <a:xfrm>
            <a:off x="1140642" y="3456831"/>
            <a:ext cx="7899662" cy="461665"/>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ＭＷＳを今どのように使っていますか？</a:t>
            </a:r>
          </a:p>
        </p:txBody>
      </p:sp>
      <p:sp>
        <p:nvSpPr>
          <p:cNvPr id="7" name="円/楕円 6"/>
          <p:cNvSpPr/>
          <p:nvPr/>
        </p:nvSpPr>
        <p:spPr>
          <a:xfrm>
            <a:off x="405349" y="3517980"/>
            <a:ext cx="339365" cy="339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05348" y="5588078"/>
            <a:ext cx="339365" cy="339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29091" y="5511945"/>
            <a:ext cx="789966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ＭＷＳを支援の中で効果的に使うための工夫をしていますか？</a:t>
            </a:r>
            <a:endParaRPr lang="ja-JP" altLang="en-US" sz="2400"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40303" cy="6858000"/>
          </a:xfrm>
          <a:prstGeom prst="rect">
            <a:avLst/>
          </a:prstGeom>
        </p:spPr>
      </p:pic>
      <p:sp>
        <p:nvSpPr>
          <p:cNvPr id="10" name="角丸四角形 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487752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0"/>
            <a:ext cx="6822621" cy="6858000"/>
          </a:xfrm>
          <a:prstGeom prst="rect">
            <a:avLst/>
          </a:prstGeom>
        </p:spPr>
      </p:pic>
      <p:sp>
        <p:nvSpPr>
          <p:cNvPr id="3" name="角丸四角形 2"/>
          <p:cNvSpPr/>
          <p:nvPr/>
        </p:nvSpPr>
        <p:spPr>
          <a:xfrm>
            <a:off x="1498600" y="5194300"/>
            <a:ext cx="2933700" cy="1397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307685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55802" y="1442301"/>
            <a:ext cx="4920792" cy="1348033"/>
          </a:xfrm>
          <a:prstGeom prst="rect">
            <a:avLst/>
          </a:prstGeom>
          <a:noFill/>
        </p:spPr>
        <p:txBody>
          <a:bodyPr wrap="square" rtlCol="0">
            <a:spAutoFit/>
          </a:bodyPr>
          <a:lstStyle/>
          <a:p>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853"/>
            <a:ext cx="9144000" cy="5968147"/>
          </a:xfrm>
          <a:prstGeom prst="rect">
            <a:avLst/>
          </a:prstGeom>
        </p:spPr>
      </p:pic>
      <p:sp>
        <p:nvSpPr>
          <p:cNvPr id="4" name="角丸四角形 3"/>
          <p:cNvSpPr/>
          <p:nvPr/>
        </p:nvSpPr>
        <p:spPr>
          <a:xfrm>
            <a:off x="4562573" y="1677971"/>
            <a:ext cx="4251490" cy="1687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945718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389"/>
            <a:ext cx="9144000" cy="6584611"/>
          </a:xfrm>
          <a:prstGeom prst="rect">
            <a:avLst/>
          </a:prstGeom>
        </p:spPr>
      </p:pic>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444535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21" y="0"/>
            <a:ext cx="8315558" cy="6858000"/>
          </a:xfrm>
          <a:prstGeom prst="rect">
            <a:avLst/>
          </a:prstGeom>
        </p:spPr>
      </p:pic>
      <p:sp>
        <p:nvSpPr>
          <p:cNvPr id="3" name="角丸四角形 2"/>
          <p:cNvSpPr/>
          <p:nvPr/>
        </p:nvSpPr>
        <p:spPr>
          <a:xfrm>
            <a:off x="641023" y="3223967"/>
            <a:ext cx="7701699" cy="6975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606737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1062"/>
            <a:ext cx="9144000" cy="5968147"/>
          </a:xfrm>
          <a:prstGeom prst="rect">
            <a:avLst/>
          </a:prstGeom>
        </p:spPr>
      </p:pic>
      <p:sp>
        <p:nvSpPr>
          <p:cNvPr id="4" name="角丸四角形 3"/>
          <p:cNvSpPr/>
          <p:nvPr/>
        </p:nvSpPr>
        <p:spPr>
          <a:xfrm>
            <a:off x="4722829" y="2903455"/>
            <a:ext cx="4251490" cy="1687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87573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3977</TotalTime>
  <Words>27944</Words>
  <Application>Microsoft Office PowerPoint</Application>
  <PresentationFormat>画面に合わせる (4:3)</PresentationFormat>
  <Paragraphs>1642</Paragraphs>
  <Slides>101</Slides>
  <Notes>50</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101</vt:i4>
      </vt:variant>
    </vt:vector>
  </HeadingPairs>
  <TitlesOfParts>
    <vt:vector size="114" baseType="lpstr">
      <vt:lpstr>HGP創英角ｺﾞｼｯｸUB</vt:lpstr>
      <vt:lpstr>HG丸ｺﾞｼｯｸM-PRO</vt:lpstr>
      <vt:lpstr>Meiryo UI</vt:lpstr>
      <vt:lpstr>ＭＳ Ｐゴシック</vt:lpstr>
      <vt:lpstr>メイリオ</vt:lpstr>
      <vt:lpstr>Arial</vt:lpstr>
      <vt:lpstr>Calibri</vt:lpstr>
      <vt:lpstr>Calibri Light</vt:lpstr>
      <vt:lpstr>Segoe UI Semibold</vt:lpstr>
      <vt:lpstr>Trebuchet MS</vt:lpstr>
      <vt:lpstr>Wingdings</vt:lpstr>
      <vt:lpstr>Office テーマ</vt:lpstr>
      <vt:lpstr>ワークシート</vt:lpstr>
      <vt:lpstr>トータルパッケージ 活用セミナー  第２回　作業訓練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（協力しながら解決策を導き出す支援）</vt:lpstr>
      <vt:lpstr>（乗り越えられる実感を持てる支援）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ストレス・疲労のセルフマネージメント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10分間　休憩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トータルパッケージを支援の中で 効果的に使うために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高齢・障害・求職者雇用支援機構</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トータルパッケージ伝達プログラム資料　第２回　作業訓練</dc:title>
  <dc:creator>高齢・障害・求職者雇用支援機構</dc:creator>
  <cp:lastModifiedBy>高齢・障害・求職者雇用支援機構</cp:lastModifiedBy>
  <cp:revision>251</cp:revision>
  <cp:lastPrinted>2022-04-08T01:08:28Z</cp:lastPrinted>
  <dcterms:created xsi:type="dcterms:W3CDTF">2021-01-21T05:26:56Z</dcterms:created>
  <dcterms:modified xsi:type="dcterms:W3CDTF">2022-06-20T06:41:31Z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