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pptx" ContentType="application/vnd.openxmlformats-officedocument.presentationml.presentation"/>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1.xml" ContentType="application/vnd.openxmlformats-officedocument.presentationml.tags+xml"/>
  <Override PartName="/ppt/notesSlides/notesSlide48.xml" ContentType="application/vnd.openxmlformats-officedocument.presentationml.notesSlide+xml"/>
  <Override PartName="/ppt/tags/tag2.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5"/>
  </p:notesMasterIdLst>
  <p:handoutMasterIdLst>
    <p:handoutMasterId r:id="rId136"/>
  </p:handoutMasterIdLst>
  <p:sldIdLst>
    <p:sldId id="628" r:id="rId2"/>
    <p:sldId id="629" r:id="rId3"/>
    <p:sldId id="630" r:id="rId4"/>
    <p:sldId id="631" r:id="rId5"/>
    <p:sldId id="632" r:id="rId6"/>
    <p:sldId id="633" r:id="rId7"/>
    <p:sldId id="634" r:id="rId8"/>
    <p:sldId id="635" r:id="rId9"/>
    <p:sldId id="636" r:id="rId10"/>
    <p:sldId id="637" r:id="rId11"/>
    <p:sldId id="638" r:id="rId12"/>
    <p:sldId id="639" r:id="rId13"/>
    <p:sldId id="640" r:id="rId14"/>
    <p:sldId id="641" r:id="rId15"/>
    <p:sldId id="642" r:id="rId16"/>
    <p:sldId id="643" r:id="rId17"/>
    <p:sldId id="644" r:id="rId18"/>
    <p:sldId id="645" r:id="rId19"/>
    <p:sldId id="646" r:id="rId20"/>
    <p:sldId id="647" r:id="rId21"/>
    <p:sldId id="648" r:id="rId22"/>
    <p:sldId id="649" r:id="rId23"/>
    <p:sldId id="650" r:id="rId24"/>
    <p:sldId id="651" r:id="rId25"/>
    <p:sldId id="652" r:id="rId26"/>
    <p:sldId id="655" r:id="rId27"/>
    <p:sldId id="653" r:id="rId28"/>
    <p:sldId id="654" r:id="rId29"/>
    <p:sldId id="656" r:id="rId30"/>
    <p:sldId id="657" r:id="rId31"/>
    <p:sldId id="658" r:id="rId32"/>
    <p:sldId id="659" r:id="rId33"/>
    <p:sldId id="660" r:id="rId34"/>
    <p:sldId id="661" r:id="rId35"/>
    <p:sldId id="662" r:id="rId36"/>
    <p:sldId id="663" r:id="rId37"/>
    <p:sldId id="664" r:id="rId38"/>
    <p:sldId id="665" r:id="rId39"/>
    <p:sldId id="666" r:id="rId40"/>
    <p:sldId id="667" r:id="rId41"/>
    <p:sldId id="668" r:id="rId42"/>
    <p:sldId id="669" r:id="rId43"/>
    <p:sldId id="670" r:id="rId44"/>
    <p:sldId id="671" r:id="rId45"/>
    <p:sldId id="672" r:id="rId46"/>
    <p:sldId id="673" r:id="rId47"/>
    <p:sldId id="674" r:id="rId48"/>
    <p:sldId id="675" r:id="rId49"/>
    <p:sldId id="676" r:id="rId50"/>
    <p:sldId id="677" r:id="rId51"/>
    <p:sldId id="678" r:id="rId52"/>
    <p:sldId id="679" r:id="rId53"/>
    <p:sldId id="680" r:id="rId54"/>
    <p:sldId id="681" r:id="rId55"/>
    <p:sldId id="682" r:id="rId56"/>
    <p:sldId id="683" r:id="rId57"/>
    <p:sldId id="684" r:id="rId58"/>
    <p:sldId id="685" r:id="rId59"/>
    <p:sldId id="686" r:id="rId60"/>
    <p:sldId id="687" r:id="rId61"/>
    <p:sldId id="762" r:id="rId62"/>
    <p:sldId id="689" r:id="rId63"/>
    <p:sldId id="690" r:id="rId64"/>
    <p:sldId id="691" r:id="rId65"/>
    <p:sldId id="692" r:id="rId66"/>
    <p:sldId id="693" r:id="rId67"/>
    <p:sldId id="694" r:id="rId68"/>
    <p:sldId id="695" r:id="rId69"/>
    <p:sldId id="696" r:id="rId70"/>
    <p:sldId id="697" r:id="rId71"/>
    <p:sldId id="698" r:id="rId72"/>
    <p:sldId id="699" r:id="rId73"/>
    <p:sldId id="700" r:id="rId74"/>
    <p:sldId id="761" r:id="rId75"/>
    <p:sldId id="702" r:id="rId76"/>
    <p:sldId id="703" r:id="rId77"/>
    <p:sldId id="704" r:id="rId78"/>
    <p:sldId id="705" r:id="rId79"/>
    <p:sldId id="706" r:id="rId80"/>
    <p:sldId id="707" r:id="rId81"/>
    <p:sldId id="708" r:id="rId82"/>
    <p:sldId id="709" r:id="rId83"/>
    <p:sldId id="710" r:id="rId84"/>
    <p:sldId id="711" r:id="rId85"/>
    <p:sldId id="712" r:id="rId86"/>
    <p:sldId id="713" r:id="rId87"/>
    <p:sldId id="714" r:id="rId88"/>
    <p:sldId id="763" r:id="rId89"/>
    <p:sldId id="764" r:id="rId90"/>
    <p:sldId id="717" r:id="rId91"/>
    <p:sldId id="765" r:id="rId92"/>
    <p:sldId id="719" r:id="rId93"/>
    <p:sldId id="720" r:id="rId94"/>
    <p:sldId id="721" r:id="rId95"/>
    <p:sldId id="722" r:id="rId96"/>
    <p:sldId id="723" r:id="rId97"/>
    <p:sldId id="724" r:id="rId98"/>
    <p:sldId id="725" r:id="rId99"/>
    <p:sldId id="726" r:id="rId100"/>
    <p:sldId id="727" r:id="rId101"/>
    <p:sldId id="728" r:id="rId102"/>
    <p:sldId id="729" r:id="rId103"/>
    <p:sldId id="730" r:id="rId104"/>
    <p:sldId id="731" r:id="rId105"/>
    <p:sldId id="732" r:id="rId106"/>
    <p:sldId id="733" r:id="rId107"/>
    <p:sldId id="734" r:id="rId108"/>
    <p:sldId id="735" r:id="rId109"/>
    <p:sldId id="736" r:id="rId110"/>
    <p:sldId id="737" r:id="rId111"/>
    <p:sldId id="738" r:id="rId112"/>
    <p:sldId id="739" r:id="rId113"/>
    <p:sldId id="740" r:id="rId114"/>
    <p:sldId id="741" r:id="rId115"/>
    <p:sldId id="742" r:id="rId116"/>
    <p:sldId id="743" r:id="rId117"/>
    <p:sldId id="744" r:id="rId118"/>
    <p:sldId id="745" r:id="rId119"/>
    <p:sldId id="746" r:id="rId120"/>
    <p:sldId id="747" r:id="rId121"/>
    <p:sldId id="748" r:id="rId122"/>
    <p:sldId id="749" r:id="rId123"/>
    <p:sldId id="750" r:id="rId124"/>
    <p:sldId id="751" r:id="rId125"/>
    <p:sldId id="752" r:id="rId126"/>
    <p:sldId id="753" r:id="rId127"/>
    <p:sldId id="754" r:id="rId128"/>
    <p:sldId id="755" r:id="rId129"/>
    <p:sldId id="756" r:id="rId130"/>
    <p:sldId id="757" r:id="rId131"/>
    <p:sldId id="758" r:id="rId132"/>
    <p:sldId id="759" r:id="rId133"/>
    <p:sldId id="760" r:id="rId134"/>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D542E"/>
    <a:srgbClr val="F2BC00"/>
    <a:srgbClr val="FFF1BA"/>
    <a:srgbClr val="CFD7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59" autoAdjust="0"/>
    <p:restoredTop sz="80073" autoAdjust="0"/>
  </p:normalViewPr>
  <p:slideViewPr>
    <p:cSldViewPr snapToGrid="0">
      <p:cViewPr varScale="1">
        <p:scale>
          <a:sx n="98" d="100"/>
          <a:sy n="98" d="100"/>
        </p:scale>
        <p:origin x="2058" y="84"/>
      </p:cViewPr>
      <p:guideLst/>
    </p:cSldViewPr>
  </p:slideViewPr>
  <p:notesTextViewPr>
    <p:cViewPr>
      <p:scale>
        <a:sx n="1" d="1"/>
        <a:sy n="1" d="1"/>
      </p:scale>
      <p:origin x="0" y="0"/>
    </p:cViewPr>
  </p:notesTextViewPr>
  <p:sorterViewPr>
    <p:cViewPr>
      <p:scale>
        <a:sx n="100" d="100"/>
        <a:sy n="100" d="100"/>
      </p:scale>
      <p:origin x="0" y="-6630"/>
    </p:cViewPr>
  </p:sorterViewPr>
  <p:notesViewPr>
    <p:cSldViewPr snapToGrid="0">
      <p:cViewPr varScale="1">
        <p:scale>
          <a:sx n="93" d="100"/>
          <a:sy n="93" d="100"/>
        </p:scale>
        <p:origin x="3720" y="78"/>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F4DD2B-7C32-457A-B0E0-3CCD9C8451FC}"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kumimoji="1" lang="ja-JP" altLang="en-US"/>
        </a:p>
      </dgm:t>
    </dgm:pt>
    <dgm:pt modelId="{198DC9ED-77E2-4D8D-BECD-AF195731ABF2}">
      <dgm:prSet phldrT="[テキスト]"/>
      <dgm:spPr/>
      <dgm:t>
        <a:bodyPr/>
        <a:lstStyle/>
        <a:p>
          <a:r>
            <a:rPr kumimoji="1" lang="en-US" altLang="ja-JP" dirty="0" smtClean="0"/>
            <a:t>5</a:t>
          </a:r>
          <a:endParaRPr kumimoji="1" lang="ja-JP" altLang="en-US" dirty="0"/>
        </a:p>
      </dgm:t>
    </dgm:pt>
    <dgm:pt modelId="{E8E456DD-1D18-42A7-A90D-884690283B30}" type="parTrans" cxnId="{6E492627-035A-4A6C-AB85-6F7D8E653917}">
      <dgm:prSet/>
      <dgm:spPr/>
      <dgm:t>
        <a:bodyPr/>
        <a:lstStyle/>
        <a:p>
          <a:endParaRPr kumimoji="1" lang="ja-JP" altLang="en-US"/>
        </a:p>
      </dgm:t>
    </dgm:pt>
    <dgm:pt modelId="{E798A476-1B17-41CE-9EB5-B980038B3E65}" type="sibTrans" cxnId="{6E492627-035A-4A6C-AB85-6F7D8E653917}">
      <dgm:prSet/>
      <dgm:spPr/>
      <dgm:t>
        <a:bodyPr/>
        <a:lstStyle/>
        <a:p>
          <a:endParaRPr kumimoji="1" lang="ja-JP" altLang="en-US"/>
        </a:p>
      </dgm:t>
    </dgm:pt>
    <dgm:pt modelId="{9E764F66-58E0-4ECE-928B-3A1F77AA6B51}">
      <dgm:prSet phldrT="[テキスト]"/>
      <dgm:spPr/>
      <dgm:t>
        <a:bodyPr/>
        <a:lstStyle/>
        <a:p>
          <a:r>
            <a:rPr kumimoji="1" lang="en-US" altLang="ja-JP" dirty="0" smtClean="0"/>
            <a:t>1</a:t>
          </a:r>
          <a:endParaRPr kumimoji="1" lang="ja-JP" altLang="en-US" dirty="0"/>
        </a:p>
      </dgm:t>
    </dgm:pt>
    <dgm:pt modelId="{5591451E-56DA-4B2C-8A8F-7574274F1C57}" type="parTrans" cxnId="{C62C8BF2-0AB9-4CF9-A420-2AA05970DE04}">
      <dgm:prSet/>
      <dgm:spPr/>
      <dgm:t>
        <a:bodyPr/>
        <a:lstStyle/>
        <a:p>
          <a:endParaRPr kumimoji="1" lang="ja-JP" altLang="en-US"/>
        </a:p>
      </dgm:t>
    </dgm:pt>
    <dgm:pt modelId="{3C977E55-7CED-4237-B7CE-F95BA3842DC4}" type="sibTrans" cxnId="{C62C8BF2-0AB9-4CF9-A420-2AA05970DE04}">
      <dgm:prSet/>
      <dgm:spPr/>
      <dgm:t>
        <a:bodyPr/>
        <a:lstStyle/>
        <a:p>
          <a:endParaRPr kumimoji="1" lang="ja-JP" altLang="en-US"/>
        </a:p>
      </dgm:t>
    </dgm:pt>
    <dgm:pt modelId="{FEA60070-37C4-4332-90CD-C51DD0EF21DE}">
      <dgm:prSet phldrT="[テキスト]"/>
      <dgm:spPr/>
      <dgm:t>
        <a:bodyPr/>
        <a:lstStyle/>
        <a:p>
          <a:r>
            <a:rPr kumimoji="1" lang="en-US" altLang="ja-JP" dirty="0" smtClean="0"/>
            <a:t>2</a:t>
          </a:r>
          <a:endParaRPr kumimoji="1" lang="ja-JP" altLang="en-US" dirty="0"/>
        </a:p>
      </dgm:t>
    </dgm:pt>
    <dgm:pt modelId="{81BB372C-881D-412E-83B3-B6C2536DF743}" type="parTrans" cxnId="{AE962728-FD6B-43EC-97B2-6F6F91439416}">
      <dgm:prSet/>
      <dgm:spPr/>
      <dgm:t>
        <a:bodyPr/>
        <a:lstStyle/>
        <a:p>
          <a:endParaRPr kumimoji="1" lang="ja-JP" altLang="en-US"/>
        </a:p>
      </dgm:t>
    </dgm:pt>
    <dgm:pt modelId="{069B8DCB-5D71-42D3-A00B-41CCC9978FD4}" type="sibTrans" cxnId="{AE962728-FD6B-43EC-97B2-6F6F91439416}">
      <dgm:prSet/>
      <dgm:spPr/>
      <dgm:t>
        <a:bodyPr/>
        <a:lstStyle/>
        <a:p>
          <a:endParaRPr kumimoji="1" lang="ja-JP" altLang="en-US"/>
        </a:p>
      </dgm:t>
    </dgm:pt>
    <dgm:pt modelId="{8C6E1292-D9D9-45C4-ABCE-F32D2B3D821E}">
      <dgm:prSet phldrT="[テキスト]"/>
      <dgm:spPr/>
      <dgm:t>
        <a:bodyPr/>
        <a:lstStyle/>
        <a:p>
          <a:r>
            <a:rPr kumimoji="1" lang="en-US" altLang="ja-JP" dirty="0" smtClean="0"/>
            <a:t>3</a:t>
          </a:r>
          <a:endParaRPr kumimoji="1" lang="ja-JP" altLang="en-US" dirty="0"/>
        </a:p>
      </dgm:t>
    </dgm:pt>
    <dgm:pt modelId="{611D6224-3B4A-4836-AC11-38B13A965BD3}" type="parTrans" cxnId="{CC59FABF-8341-4CF8-9C57-88C1E4F25C68}">
      <dgm:prSet/>
      <dgm:spPr/>
      <dgm:t>
        <a:bodyPr/>
        <a:lstStyle/>
        <a:p>
          <a:endParaRPr kumimoji="1" lang="ja-JP" altLang="en-US"/>
        </a:p>
      </dgm:t>
    </dgm:pt>
    <dgm:pt modelId="{FD619644-8465-4F87-8CFD-11182890BF76}" type="sibTrans" cxnId="{CC59FABF-8341-4CF8-9C57-88C1E4F25C68}">
      <dgm:prSet/>
      <dgm:spPr/>
      <dgm:t>
        <a:bodyPr/>
        <a:lstStyle/>
        <a:p>
          <a:endParaRPr kumimoji="1" lang="ja-JP" altLang="en-US"/>
        </a:p>
      </dgm:t>
    </dgm:pt>
    <dgm:pt modelId="{5856A9D9-DD9F-4892-BB24-B601C0585F14}">
      <dgm:prSet phldrT="[テキスト]"/>
      <dgm:spPr/>
      <dgm:t>
        <a:bodyPr/>
        <a:lstStyle/>
        <a:p>
          <a:r>
            <a:rPr kumimoji="1" lang="en-US" altLang="ja-JP" dirty="0" smtClean="0"/>
            <a:t>4</a:t>
          </a:r>
          <a:endParaRPr kumimoji="1" lang="ja-JP" altLang="en-US" dirty="0"/>
        </a:p>
      </dgm:t>
    </dgm:pt>
    <dgm:pt modelId="{869692E1-DE60-4830-9F64-446A75813456}" type="parTrans" cxnId="{353ED91A-A7E2-4453-9BE3-F57C3C12D0C2}">
      <dgm:prSet/>
      <dgm:spPr/>
      <dgm:t>
        <a:bodyPr/>
        <a:lstStyle/>
        <a:p>
          <a:endParaRPr kumimoji="1" lang="ja-JP" altLang="en-US"/>
        </a:p>
      </dgm:t>
    </dgm:pt>
    <dgm:pt modelId="{56695394-E726-4227-87BE-7D2E2A84F9AF}" type="sibTrans" cxnId="{353ED91A-A7E2-4453-9BE3-F57C3C12D0C2}">
      <dgm:prSet/>
      <dgm:spPr/>
      <dgm:t>
        <a:bodyPr/>
        <a:lstStyle/>
        <a:p>
          <a:endParaRPr kumimoji="1" lang="ja-JP" altLang="en-US"/>
        </a:p>
      </dgm:t>
    </dgm:pt>
    <dgm:pt modelId="{5419ADA4-27AC-4428-B968-D129CFC38603}" type="pres">
      <dgm:prSet presAssocID="{A7F4DD2B-7C32-457A-B0E0-3CCD9C8451FC}" presName="cycle" presStyleCnt="0">
        <dgm:presLayoutVars>
          <dgm:dir/>
          <dgm:resizeHandles val="exact"/>
        </dgm:presLayoutVars>
      </dgm:prSet>
      <dgm:spPr/>
      <dgm:t>
        <a:bodyPr/>
        <a:lstStyle/>
        <a:p>
          <a:endParaRPr kumimoji="1" lang="ja-JP" altLang="en-US"/>
        </a:p>
      </dgm:t>
    </dgm:pt>
    <dgm:pt modelId="{E05220B9-621D-4070-BB91-182D6696E6CA}" type="pres">
      <dgm:prSet presAssocID="{198DC9ED-77E2-4D8D-BECD-AF195731ABF2}" presName="node" presStyleLbl="node1" presStyleIdx="0" presStyleCnt="5">
        <dgm:presLayoutVars>
          <dgm:bulletEnabled val="1"/>
        </dgm:presLayoutVars>
      </dgm:prSet>
      <dgm:spPr/>
      <dgm:t>
        <a:bodyPr/>
        <a:lstStyle/>
        <a:p>
          <a:endParaRPr kumimoji="1" lang="ja-JP" altLang="en-US"/>
        </a:p>
      </dgm:t>
    </dgm:pt>
    <dgm:pt modelId="{D0BC14AC-F39F-48C8-8262-2A4308EFF35B}" type="pres">
      <dgm:prSet presAssocID="{E798A476-1B17-41CE-9EB5-B980038B3E65}" presName="sibTrans" presStyleLbl="sibTrans2D1" presStyleIdx="0" presStyleCnt="5"/>
      <dgm:spPr/>
      <dgm:t>
        <a:bodyPr/>
        <a:lstStyle/>
        <a:p>
          <a:endParaRPr kumimoji="1" lang="ja-JP" altLang="en-US"/>
        </a:p>
      </dgm:t>
    </dgm:pt>
    <dgm:pt modelId="{B69DE565-80C1-451D-9F03-A7B5B8D37130}" type="pres">
      <dgm:prSet presAssocID="{E798A476-1B17-41CE-9EB5-B980038B3E65}" presName="connectorText" presStyleLbl="sibTrans2D1" presStyleIdx="0" presStyleCnt="5"/>
      <dgm:spPr/>
      <dgm:t>
        <a:bodyPr/>
        <a:lstStyle/>
        <a:p>
          <a:endParaRPr kumimoji="1" lang="ja-JP" altLang="en-US"/>
        </a:p>
      </dgm:t>
    </dgm:pt>
    <dgm:pt modelId="{1A574B5F-31C4-4FCE-8BF9-B43088DEDAC2}" type="pres">
      <dgm:prSet presAssocID="{9E764F66-58E0-4ECE-928B-3A1F77AA6B51}" presName="node" presStyleLbl="node1" presStyleIdx="1" presStyleCnt="5">
        <dgm:presLayoutVars>
          <dgm:bulletEnabled val="1"/>
        </dgm:presLayoutVars>
      </dgm:prSet>
      <dgm:spPr/>
      <dgm:t>
        <a:bodyPr/>
        <a:lstStyle/>
        <a:p>
          <a:endParaRPr kumimoji="1" lang="ja-JP" altLang="en-US"/>
        </a:p>
      </dgm:t>
    </dgm:pt>
    <dgm:pt modelId="{E6724001-0D1E-4898-B1B4-E9B23032ED26}" type="pres">
      <dgm:prSet presAssocID="{3C977E55-7CED-4237-B7CE-F95BA3842DC4}" presName="sibTrans" presStyleLbl="sibTrans2D1" presStyleIdx="1" presStyleCnt="5"/>
      <dgm:spPr/>
      <dgm:t>
        <a:bodyPr/>
        <a:lstStyle/>
        <a:p>
          <a:endParaRPr kumimoji="1" lang="ja-JP" altLang="en-US"/>
        </a:p>
      </dgm:t>
    </dgm:pt>
    <dgm:pt modelId="{0B7A84A0-8362-4759-B092-4AA1BAF5C6BD}" type="pres">
      <dgm:prSet presAssocID="{3C977E55-7CED-4237-B7CE-F95BA3842DC4}" presName="connectorText" presStyleLbl="sibTrans2D1" presStyleIdx="1" presStyleCnt="5"/>
      <dgm:spPr/>
      <dgm:t>
        <a:bodyPr/>
        <a:lstStyle/>
        <a:p>
          <a:endParaRPr kumimoji="1" lang="ja-JP" altLang="en-US"/>
        </a:p>
      </dgm:t>
    </dgm:pt>
    <dgm:pt modelId="{7DD735F3-F141-43F1-A363-9B8E438D1AD0}" type="pres">
      <dgm:prSet presAssocID="{FEA60070-37C4-4332-90CD-C51DD0EF21DE}" presName="node" presStyleLbl="node1" presStyleIdx="2" presStyleCnt="5">
        <dgm:presLayoutVars>
          <dgm:bulletEnabled val="1"/>
        </dgm:presLayoutVars>
      </dgm:prSet>
      <dgm:spPr/>
      <dgm:t>
        <a:bodyPr/>
        <a:lstStyle/>
        <a:p>
          <a:endParaRPr kumimoji="1" lang="ja-JP" altLang="en-US"/>
        </a:p>
      </dgm:t>
    </dgm:pt>
    <dgm:pt modelId="{4DF2BE28-B3B9-4036-AF64-A3E603F92F2B}" type="pres">
      <dgm:prSet presAssocID="{069B8DCB-5D71-42D3-A00B-41CCC9978FD4}" presName="sibTrans" presStyleLbl="sibTrans2D1" presStyleIdx="2" presStyleCnt="5"/>
      <dgm:spPr/>
      <dgm:t>
        <a:bodyPr/>
        <a:lstStyle/>
        <a:p>
          <a:endParaRPr kumimoji="1" lang="ja-JP" altLang="en-US"/>
        </a:p>
      </dgm:t>
    </dgm:pt>
    <dgm:pt modelId="{B35BA576-6571-40CF-B17D-305C6AE41444}" type="pres">
      <dgm:prSet presAssocID="{069B8DCB-5D71-42D3-A00B-41CCC9978FD4}" presName="connectorText" presStyleLbl="sibTrans2D1" presStyleIdx="2" presStyleCnt="5"/>
      <dgm:spPr/>
      <dgm:t>
        <a:bodyPr/>
        <a:lstStyle/>
        <a:p>
          <a:endParaRPr kumimoji="1" lang="ja-JP" altLang="en-US"/>
        </a:p>
      </dgm:t>
    </dgm:pt>
    <dgm:pt modelId="{C292FB40-216A-4F9B-8981-C81F8E2AF9EC}" type="pres">
      <dgm:prSet presAssocID="{8C6E1292-D9D9-45C4-ABCE-F32D2B3D821E}" presName="node" presStyleLbl="node1" presStyleIdx="3" presStyleCnt="5">
        <dgm:presLayoutVars>
          <dgm:bulletEnabled val="1"/>
        </dgm:presLayoutVars>
      </dgm:prSet>
      <dgm:spPr/>
      <dgm:t>
        <a:bodyPr/>
        <a:lstStyle/>
        <a:p>
          <a:endParaRPr kumimoji="1" lang="ja-JP" altLang="en-US"/>
        </a:p>
      </dgm:t>
    </dgm:pt>
    <dgm:pt modelId="{F2F5899D-53F8-490E-9D80-C348404CC5B0}" type="pres">
      <dgm:prSet presAssocID="{FD619644-8465-4F87-8CFD-11182890BF76}" presName="sibTrans" presStyleLbl="sibTrans2D1" presStyleIdx="3" presStyleCnt="5"/>
      <dgm:spPr/>
      <dgm:t>
        <a:bodyPr/>
        <a:lstStyle/>
        <a:p>
          <a:endParaRPr kumimoji="1" lang="ja-JP" altLang="en-US"/>
        </a:p>
      </dgm:t>
    </dgm:pt>
    <dgm:pt modelId="{D9F149D1-9C8B-4B71-B189-00C9F691CC0E}" type="pres">
      <dgm:prSet presAssocID="{FD619644-8465-4F87-8CFD-11182890BF76}" presName="connectorText" presStyleLbl="sibTrans2D1" presStyleIdx="3" presStyleCnt="5"/>
      <dgm:spPr/>
      <dgm:t>
        <a:bodyPr/>
        <a:lstStyle/>
        <a:p>
          <a:endParaRPr kumimoji="1" lang="ja-JP" altLang="en-US"/>
        </a:p>
      </dgm:t>
    </dgm:pt>
    <dgm:pt modelId="{2673B89D-C092-4955-9681-308392A06AC7}" type="pres">
      <dgm:prSet presAssocID="{5856A9D9-DD9F-4892-BB24-B601C0585F14}" presName="node" presStyleLbl="node1" presStyleIdx="4" presStyleCnt="5">
        <dgm:presLayoutVars>
          <dgm:bulletEnabled val="1"/>
        </dgm:presLayoutVars>
      </dgm:prSet>
      <dgm:spPr/>
      <dgm:t>
        <a:bodyPr/>
        <a:lstStyle/>
        <a:p>
          <a:endParaRPr kumimoji="1" lang="ja-JP" altLang="en-US"/>
        </a:p>
      </dgm:t>
    </dgm:pt>
    <dgm:pt modelId="{71A202D5-BB1B-4D6C-961D-D999340A43FE}" type="pres">
      <dgm:prSet presAssocID="{56695394-E726-4227-87BE-7D2E2A84F9AF}" presName="sibTrans" presStyleLbl="sibTrans2D1" presStyleIdx="4" presStyleCnt="5"/>
      <dgm:spPr/>
      <dgm:t>
        <a:bodyPr/>
        <a:lstStyle/>
        <a:p>
          <a:endParaRPr kumimoji="1" lang="ja-JP" altLang="en-US"/>
        </a:p>
      </dgm:t>
    </dgm:pt>
    <dgm:pt modelId="{7FE266CD-0617-4EA8-8DCA-527EE969C340}" type="pres">
      <dgm:prSet presAssocID="{56695394-E726-4227-87BE-7D2E2A84F9AF}" presName="connectorText" presStyleLbl="sibTrans2D1" presStyleIdx="4" presStyleCnt="5"/>
      <dgm:spPr/>
      <dgm:t>
        <a:bodyPr/>
        <a:lstStyle/>
        <a:p>
          <a:endParaRPr kumimoji="1" lang="ja-JP" altLang="en-US"/>
        </a:p>
      </dgm:t>
    </dgm:pt>
  </dgm:ptLst>
  <dgm:cxnLst>
    <dgm:cxn modelId="{0EF1749A-7A05-4480-8C96-84851739342B}" type="presOf" srcId="{E798A476-1B17-41CE-9EB5-B980038B3E65}" destId="{D0BC14AC-F39F-48C8-8262-2A4308EFF35B}" srcOrd="0" destOrd="0" presId="urn:microsoft.com/office/officeart/2005/8/layout/cycle2"/>
    <dgm:cxn modelId="{37075BFE-AA36-4295-ACC2-EEEBBE8A269C}" type="presOf" srcId="{069B8DCB-5D71-42D3-A00B-41CCC9978FD4}" destId="{4DF2BE28-B3B9-4036-AF64-A3E603F92F2B}" srcOrd="0" destOrd="0" presId="urn:microsoft.com/office/officeart/2005/8/layout/cycle2"/>
    <dgm:cxn modelId="{158FFA0F-1CB0-4411-BBC5-9C2960BBB392}" type="presOf" srcId="{56695394-E726-4227-87BE-7D2E2A84F9AF}" destId="{71A202D5-BB1B-4D6C-961D-D999340A43FE}" srcOrd="0" destOrd="0" presId="urn:microsoft.com/office/officeart/2005/8/layout/cycle2"/>
    <dgm:cxn modelId="{4FE11DB6-5BC1-44F3-BADC-A7360A2E39BF}" type="presOf" srcId="{198DC9ED-77E2-4D8D-BECD-AF195731ABF2}" destId="{E05220B9-621D-4070-BB91-182D6696E6CA}" srcOrd="0" destOrd="0" presId="urn:microsoft.com/office/officeart/2005/8/layout/cycle2"/>
    <dgm:cxn modelId="{CC59FABF-8341-4CF8-9C57-88C1E4F25C68}" srcId="{A7F4DD2B-7C32-457A-B0E0-3CCD9C8451FC}" destId="{8C6E1292-D9D9-45C4-ABCE-F32D2B3D821E}" srcOrd="3" destOrd="0" parTransId="{611D6224-3B4A-4836-AC11-38B13A965BD3}" sibTransId="{FD619644-8465-4F87-8CFD-11182890BF76}"/>
    <dgm:cxn modelId="{47D017E1-0C57-4D6F-812D-AA09EA202055}" type="presOf" srcId="{FD619644-8465-4F87-8CFD-11182890BF76}" destId="{F2F5899D-53F8-490E-9D80-C348404CC5B0}" srcOrd="0" destOrd="0" presId="urn:microsoft.com/office/officeart/2005/8/layout/cycle2"/>
    <dgm:cxn modelId="{472CD438-E6F8-418C-B1CA-B5C58F26CC81}" type="presOf" srcId="{56695394-E726-4227-87BE-7D2E2A84F9AF}" destId="{7FE266CD-0617-4EA8-8DCA-527EE969C340}" srcOrd="1" destOrd="0" presId="urn:microsoft.com/office/officeart/2005/8/layout/cycle2"/>
    <dgm:cxn modelId="{5E814F97-3B40-400D-8B75-DD151922F57B}" type="presOf" srcId="{E798A476-1B17-41CE-9EB5-B980038B3E65}" destId="{B69DE565-80C1-451D-9F03-A7B5B8D37130}" srcOrd="1" destOrd="0" presId="urn:microsoft.com/office/officeart/2005/8/layout/cycle2"/>
    <dgm:cxn modelId="{0CC200C5-8DC2-4597-9F67-E11E96ECC2E4}" type="presOf" srcId="{3C977E55-7CED-4237-B7CE-F95BA3842DC4}" destId="{E6724001-0D1E-4898-B1B4-E9B23032ED26}" srcOrd="0" destOrd="0" presId="urn:microsoft.com/office/officeart/2005/8/layout/cycle2"/>
    <dgm:cxn modelId="{4BC7AD7C-C469-404D-BF54-9D955D297AC4}" type="presOf" srcId="{3C977E55-7CED-4237-B7CE-F95BA3842DC4}" destId="{0B7A84A0-8362-4759-B092-4AA1BAF5C6BD}" srcOrd="1" destOrd="0" presId="urn:microsoft.com/office/officeart/2005/8/layout/cycle2"/>
    <dgm:cxn modelId="{353ED91A-A7E2-4453-9BE3-F57C3C12D0C2}" srcId="{A7F4DD2B-7C32-457A-B0E0-3CCD9C8451FC}" destId="{5856A9D9-DD9F-4892-BB24-B601C0585F14}" srcOrd="4" destOrd="0" parTransId="{869692E1-DE60-4830-9F64-446A75813456}" sibTransId="{56695394-E726-4227-87BE-7D2E2A84F9AF}"/>
    <dgm:cxn modelId="{C62C8BF2-0AB9-4CF9-A420-2AA05970DE04}" srcId="{A7F4DD2B-7C32-457A-B0E0-3CCD9C8451FC}" destId="{9E764F66-58E0-4ECE-928B-3A1F77AA6B51}" srcOrd="1" destOrd="0" parTransId="{5591451E-56DA-4B2C-8A8F-7574274F1C57}" sibTransId="{3C977E55-7CED-4237-B7CE-F95BA3842DC4}"/>
    <dgm:cxn modelId="{6E492627-035A-4A6C-AB85-6F7D8E653917}" srcId="{A7F4DD2B-7C32-457A-B0E0-3CCD9C8451FC}" destId="{198DC9ED-77E2-4D8D-BECD-AF195731ABF2}" srcOrd="0" destOrd="0" parTransId="{E8E456DD-1D18-42A7-A90D-884690283B30}" sibTransId="{E798A476-1B17-41CE-9EB5-B980038B3E65}"/>
    <dgm:cxn modelId="{FE91B54B-7569-4FB7-88C3-C247C0F06599}" type="presOf" srcId="{069B8DCB-5D71-42D3-A00B-41CCC9978FD4}" destId="{B35BA576-6571-40CF-B17D-305C6AE41444}" srcOrd="1" destOrd="0" presId="urn:microsoft.com/office/officeart/2005/8/layout/cycle2"/>
    <dgm:cxn modelId="{5CDD97DE-E6DA-4684-9F5A-A3AD2EAACA77}" type="presOf" srcId="{A7F4DD2B-7C32-457A-B0E0-3CCD9C8451FC}" destId="{5419ADA4-27AC-4428-B968-D129CFC38603}" srcOrd="0" destOrd="0" presId="urn:microsoft.com/office/officeart/2005/8/layout/cycle2"/>
    <dgm:cxn modelId="{F672A7EE-2A7E-433F-A2FA-402B50E8E8E2}" type="presOf" srcId="{FEA60070-37C4-4332-90CD-C51DD0EF21DE}" destId="{7DD735F3-F141-43F1-A363-9B8E438D1AD0}" srcOrd="0" destOrd="0" presId="urn:microsoft.com/office/officeart/2005/8/layout/cycle2"/>
    <dgm:cxn modelId="{26927E2B-B206-403C-8A9E-85D18CFFF2AB}" type="presOf" srcId="{FD619644-8465-4F87-8CFD-11182890BF76}" destId="{D9F149D1-9C8B-4B71-B189-00C9F691CC0E}" srcOrd="1" destOrd="0" presId="urn:microsoft.com/office/officeart/2005/8/layout/cycle2"/>
    <dgm:cxn modelId="{AE962728-FD6B-43EC-97B2-6F6F91439416}" srcId="{A7F4DD2B-7C32-457A-B0E0-3CCD9C8451FC}" destId="{FEA60070-37C4-4332-90CD-C51DD0EF21DE}" srcOrd="2" destOrd="0" parTransId="{81BB372C-881D-412E-83B3-B6C2536DF743}" sibTransId="{069B8DCB-5D71-42D3-A00B-41CCC9978FD4}"/>
    <dgm:cxn modelId="{6E2A66AD-B5E6-438E-9E2F-71531A9FED1D}" type="presOf" srcId="{5856A9D9-DD9F-4892-BB24-B601C0585F14}" destId="{2673B89D-C092-4955-9681-308392A06AC7}" srcOrd="0" destOrd="0" presId="urn:microsoft.com/office/officeart/2005/8/layout/cycle2"/>
    <dgm:cxn modelId="{B4892B14-4DC3-43F8-B1D5-F9BB28C3D4C9}" type="presOf" srcId="{9E764F66-58E0-4ECE-928B-3A1F77AA6B51}" destId="{1A574B5F-31C4-4FCE-8BF9-B43088DEDAC2}" srcOrd="0" destOrd="0" presId="urn:microsoft.com/office/officeart/2005/8/layout/cycle2"/>
    <dgm:cxn modelId="{54C88D12-6399-4C86-A234-5E28685DC84D}" type="presOf" srcId="{8C6E1292-D9D9-45C4-ABCE-F32D2B3D821E}" destId="{C292FB40-216A-4F9B-8981-C81F8E2AF9EC}" srcOrd="0" destOrd="0" presId="urn:microsoft.com/office/officeart/2005/8/layout/cycle2"/>
    <dgm:cxn modelId="{259411D7-DE0B-43D8-AE2D-1CE55E07A18F}" type="presParOf" srcId="{5419ADA4-27AC-4428-B968-D129CFC38603}" destId="{E05220B9-621D-4070-BB91-182D6696E6CA}" srcOrd="0" destOrd="0" presId="urn:microsoft.com/office/officeart/2005/8/layout/cycle2"/>
    <dgm:cxn modelId="{BD53B5D2-2483-4C0C-A3B1-96E53B004BC4}" type="presParOf" srcId="{5419ADA4-27AC-4428-B968-D129CFC38603}" destId="{D0BC14AC-F39F-48C8-8262-2A4308EFF35B}" srcOrd="1" destOrd="0" presId="urn:microsoft.com/office/officeart/2005/8/layout/cycle2"/>
    <dgm:cxn modelId="{AD456696-5FBA-4D05-AE91-CA48A33D9824}" type="presParOf" srcId="{D0BC14AC-F39F-48C8-8262-2A4308EFF35B}" destId="{B69DE565-80C1-451D-9F03-A7B5B8D37130}" srcOrd="0" destOrd="0" presId="urn:microsoft.com/office/officeart/2005/8/layout/cycle2"/>
    <dgm:cxn modelId="{C77FCE8F-E69F-40F7-8431-1576C6F4F28F}" type="presParOf" srcId="{5419ADA4-27AC-4428-B968-D129CFC38603}" destId="{1A574B5F-31C4-4FCE-8BF9-B43088DEDAC2}" srcOrd="2" destOrd="0" presId="urn:microsoft.com/office/officeart/2005/8/layout/cycle2"/>
    <dgm:cxn modelId="{9AE278E2-53D7-48F3-B44D-B726181CC3FE}" type="presParOf" srcId="{5419ADA4-27AC-4428-B968-D129CFC38603}" destId="{E6724001-0D1E-4898-B1B4-E9B23032ED26}" srcOrd="3" destOrd="0" presId="urn:microsoft.com/office/officeart/2005/8/layout/cycle2"/>
    <dgm:cxn modelId="{54D1A803-6BF8-4DB0-BC97-50DD71E3C23F}" type="presParOf" srcId="{E6724001-0D1E-4898-B1B4-E9B23032ED26}" destId="{0B7A84A0-8362-4759-B092-4AA1BAF5C6BD}" srcOrd="0" destOrd="0" presId="urn:microsoft.com/office/officeart/2005/8/layout/cycle2"/>
    <dgm:cxn modelId="{8575D9BD-1679-4B57-8AC1-D291F9CD1C6D}" type="presParOf" srcId="{5419ADA4-27AC-4428-B968-D129CFC38603}" destId="{7DD735F3-F141-43F1-A363-9B8E438D1AD0}" srcOrd="4" destOrd="0" presId="urn:microsoft.com/office/officeart/2005/8/layout/cycle2"/>
    <dgm:cxn modelId="{2EDE1801-726D-4CBD-8CDF-A00FA331F1F6}" type="presParOf" srcId="{5419ADA4-27AC-4428-B968-D129CFC38603}" destId="{4DF2BE28-B3B9-4036-AF64-A3E603F92F2B}" srcOrd="5" destOrd="0" presId="urn:microsoft.com/office/officeart/2005/8/layout/cycle2"/>
    <dgm:cxn modelId="{60E84497-3DA8-4001-A577-C71586E393B4}" type="presParOf" srcId="{4DF2BE28-B3B9-4036-AF64-A3E603F92F2B}" destId="{B35BA576-6571-40CF-B17D-305C6AE41444}" srcOrd="0" destOrd="0" presId="urn:microsoft.com/office/officeart/2005/8/layout/cycle2"/>
    <dgm:cxn modelId="{0B68D0AB-2BD5-4453-9B80-4132CF2DECA7}" type="presParOf" srcId="{5419ADA4-27AC-4428-B968-D129CFC38603}" destId="{C292FB40-216A-4F9B-8981-C81F8E2AF9EC}" srcOrd="6" destOrd="0" presId="urn:microsoft.com/office/officeart/2005/8/layout/cycle2"/>
    <dgm:cxn modelId="{B335F9D2-9EEA-4622-8B76-631AB702BBF7}" type="presParOf" srcId="{5419ADA4-27AC-4428-B968-D129CFC38603}" destId="{F2F5899D-53F8-490E-9D80-C348404CC5B0}" srcOrd="7" destOrd="0" presId="urn:microsoft.com/office/officeart/2005/8/layout/cycle2"/>
    <dgm:cxn modelId="{456FB43C-57D3-4A69-BAE3-0486D3D0F217}" type="presParOf" srcId="{F2F5899D-53F8-490E-9D80-C348404CC5B0}" destId="{D9F149D1-9C8B-4B71-B189-00C9F691CC0E}" srcOrd="0" destOrd="0" presId="urn:microsoft.com/office/officeart/2005/8/layout/cycle2"/>
    <dgm:cxn modelId="{B1DE9B9F-8F86-4AA1-B5B1-80942095E124}" type="presParOf" srcId="{5419ADA4-27AC-4428-B968-D129CFC38603}" destId="{2673B89D-C092-4955-9681-308392A06AC7}" srcOrd="8" destOrd="0" presId="urn:microsoft.com/office/officeart/2005/8/layout/cycle2"/>
    <dgm:cxn modelId="{62AF231D-CE8B-498A-9B3A-92911540D4E2}" type="presParOf" srcId="{5419ADA4-27AC-4428-B968-D129CFC38603}" destId="{71A202D5-BB1B-4D6C-961D-D999340A43FE}" srcOrd="9" destOrd="0" presId="urn:microsoft.com/office/officeart/2005/8/layout/cycle2"/>
    <dgm:cxn modelId="{BAD03937-35EA-4941-80B7-1B8962D38CD8}" type="presParOf" srcId="{71A202D5-BB1B-4D6C-961D-D999340A43FE}" destId="{7FE266CD-0617-4EA8-8DCA-527EE969C340}"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F4DD2B-7C32-457A-B0E0-3CCD9C8451FC}" type="doc">
      <dgm:prSet loTypeId="urn:microsoft.com/office/officeart/2005/8/layout/cycle2" loCatId="cycle" qsTypeId="urn:microsoft.com/office/officeart/2005/8/quickstyle/simple1" qsCatId="simple" csTypeId="urn:microsoft.com/office/officeart/2005/8/colors/accent1_2" csCatId="accent1" phldr="1"/>
      <dgm:spPr/>
      <dgm:t>
        <a:bodyPr/>
        <a:lstStyle/>
        <a:p>
          <a:endParaRPr kumimoji="1" lang="ja-JP" altLang="en-US"/>
        </a:p>
      </dgm:t>
    </dgm:pt>
    <dgm:pt modelId="{198DC9ED-77E2-4D8D-BECD-AF195731ABF2}">
      <dgm:prSet phldrT="[テキスト]"/>
      <dgm:spPr/>
      <dgm:t>
        <a:bodyPr/>
        <a:lstStyle/>
        <a:p>
          <a:r>
            <a:rPr kumimoji="1" lang="en-US" altLang="ja-JP" dirty="0" smtClean="0"/>
            <a:t>5</a:t>
          </a:r>
          <a:endParaRPr kumimoji="1" lang="ja-JP" altLang="en-US" dirty="0"/>
        </a:p>
      </dgm:t>
    </dgm:pt>
    <dgm:pt modelId="{E8E456DD-1D18-42A7-A90D-884690283B30}" type="parTrans" cxnId="{6E492627-035A-4A6C-AB85-6F7D8E653917}">
      <dgm:prSet/>
      <dgm:spPr/>
      <dgm:t>
        <a:bodyPr/>
        <a:lstStyle/>
        <a:p>
          <a:endParaRPr kumimoji="1" lang="ja-JP" altLang="en-US"/>
        </a:p>
      </dgm:t>
    </dgm:pt>
    <dgm:pt modelId="{E798A476-1B17-41CE-9EB5-B980038B3E65}" type="sibTrans" cxnId="{6E492627-035A-4A6C-AB85-6F7D8E653917}">
      <dgm:prSet/>
      <dgm:spPr/>
      <dgm:t>
        <a:bodyPr/>
        <a:lstStyle/>
        <a:p>
          <a:endParaRPr kumimoji="1" lang="ja-JP" altLang="en-US"/>
        </a:p>
      </dgm:t>
    </dgm:pt>
    <dgm:pt modelId="{9E764F66-58E0-4ECE-928B-3A1F77AA6B51}">
      <dgm:prSet phldrT="[テキスト]"/>
      <dgm:spPr/>
      <dgm:t>
        <a:bodyPr/>
        <a:lstStyle/>
        <a:p>
          <a:r>
            <a:rPr kumimoji="1" lang="en-US" altLang="ja-JP" dirty="0" smtClean="0"/>
            <a:t>1</a:t>
          </a:r>
          <a:endParaRPr kumimoji="1" lang="ja-JP" altLang="en-US" dirty="0"/>
        </a:p>
      </dgm:t>
    </dgm:pt>
    <dgm:pt modelId="{5591451E-56DA-4B2C-8A8F-7574274F1C57}" type="parTrans" cxnId="{C62C8BF2-0AB9-4CF9-A420-2AA05970DE04}">
      <dgm:prSet/>
      <dgm:spPr/>
      <dgm:t>
        <a:bodyPr/>
        <a:lstStyle/>
        <a:p>
          <a:endParaRPr kumimoji="1" lang="ja-JP" altLang="en-US"/>
        </a:p>
      </dgm:t>
    </dgm:pt>
    <dgm:pt modelId="{3C977E55-7CED-4237-B7CE-F95BA3842DC4}" type="sibTrans" cxnId="{C62C8BF2-0AB9-4CF9-A420-2AA05970DE04}">
      <dgm:prSet/>
      <dgm:spPr/>
      <dgm:t>
        <a:bodyPr/>
        <a:lstStyle/>
        <a:p>
          <a:endParaRPr kumimoji="1" lang="ja-JP" altLang="en-US"/>
        </a:p>
      </dgm:t>
    </dgm:pt>
    <dgm:pt modelId="{FEA60070-37C4-4332-90CD-C51DD0EF21DE}">
      <dgm:prSet phldrT="[テキスト]"/>
      <dgm:spPr/>
      <dgm:t>
        <a:bodyPr/>
        <a:lstStyle/>
        <a:p>
          <a:r>
            <a:rPr kumimoji="1" lang="en-US" altLang="ja-JP" dirty="0" smtClean="0"/>
            <a:t>2</a:t>
          </a:r>
          <a:endParaRPr kumimoji="1" lang="ja-JP" altLang="en-US" dirty="0"/>
        </a:p>
      </dgm:t>
    </dgm:pt>
    <dgm:pt modelId="{81BB372C-881D-412E-83B3-B6C2536DF743}" type="parTrans" cxnId="{AE962728-FD6B-43EC-97B2-6F6F91439416}">
      <dgm:prSet/>
      <dgm:spPr/>
      <dgm:t>
        <a:bodyPr/>
        <a:lstStyle/>
        <a:p>
          <a:endParaRPr kumimoji="1" lang="ja-JP" altLang="en-US"/>
        </a:p>
      </dgm:t>
    </dgm:pt>
    <dgm:pt modelId="{069B8DCB-5D71-42D3-A00B-41CCC9978FD4}" type="sibTrans" cxnId="{AE962728-FD6B-43EC-97B2-6F6F91439416}">
      <dgm:prSet/>
      <dgm:spPr/>
      <dgm:t>
        <a:bodyPr/>
        <a:lstStyle/>
        <a:p>
          <a:endParaRPr kumimoji="1" lang="ja-JP" altLang="en-US"/>
        </a:p>
      </dgm:t>
    </dgm:pt>
    <dgm:pt modelId="{8C6E1292-D9D9-45C4-ABCE-F32D2B3D821E}">
      <dgm:prSet phldrT="[テキスト]"/>
      <dgm:spPr/>
      <dgm:t>
        <a:bodyPr/>
        <a:lstStyle/>
        <a:p>
          <a:r>
            <a:rPr kumimoji="1" lang="en-US" altLang="ja-JP" dirty="0" smtClean="0"/>
            <a:t>3</a:t>
          </a:r>
          <a:endParaRPr kumimoji="1" lang="ja-JP" altLang="en-US" dirty="0"/>
        </a:p>
      </dgm:t>
    </dgm:pt>
    <dgm:pt modelId="{611D6224-3B4A-4836-AC11-38B13A965BD3}" type="parTrans" cxnId="{CC59FABF-8341-4CF8-9C57-88C1E4F25C68}">
      <dgm:prSet/>
      <dgm:spPr/>
      <dgm:t>
        <a:bodyPr/>
        <a:lstStyle/>
        <a:p>
          <a:endParaRPr kumimoji="1" lang="ja-JP" altLang="en-US"/>
        </a:p>
      </dgm:t>
    </dgm:pt>
    <dgm:pt modelId="{FD619644-8465-4F87-8CFD-11182890BF76}" type="sibTrans" cxnId="{CC59FABF-8341-4CF8-9C57-88C1E4F25C68}">
      <dgm:prSet/>
      <dgm:spPr/>
      <dgm:t>
        <a:bodyPr/>
        <a:lstStyle/>
        <a:p>
          <a:endParaRPr kumimoji="1" lang="ja-JP" altLang="en-US"/>
        </a:p>
      </dgm:t>
    </dgm:pt>
    <dgm:pt modelId="{5856A9D9-DD9F-4892-BB24-B601C0585F14}">
      <dgm:prSet phldrT="[テキスト]"/>
      <dgm:spPr/>
      <dgm:t>
        <a:bodyPr/>
        <a:lstStyle/>
        <a:p>
          <a:r>
            <a:rPr kumimoji="1" lang="en-US" altLang="ja-JP" dirty="0" smtClean="0"/>
            <a:t>4</a:t>
          </a:r>
          <a:endParaRPr kumimoji="1" lang="ja-JP" altLang="en-US" dirty="0"/>
        </a:p>
      </dgm:t>
    </dgm:pt>
    <dgm:pt modelId="{869692E1-DE60-4830-9F64-446A75813456}" type="parTrans" cxnId="{353ED91A-A7E2-4453-9BE3-F57C3C12D0C2}">
      <dgm:prSet/>
      <dgm:spPr/>
      <dgm:t>
        <a:bodyPr/>
        <a:lstStyle/>
        <a:p>
          <a:endParaRPr kumimoji="1" lang="ja-JP" altLang="en-US"/>
        </a:p>
      </dgm:t>
    </dgm:pt>
    <dgm:pt modelId="{56695394-E726-4227-87BE-7D2E2A84F9AF}" type="sibTrans" cxnId="{353ED91A-A7E2-4453-9BE3-F57C3C12D0C2}">
      <dgm:prSet/>
      <dgm:spPr/>
      <dgm:t>
        <a:bodyPr/>
        <a:lstStyle/>
        <a:p>
          <a:endParaRPr kumimoji="1" lang="ja-JP" altLang="en-US"/>
        </a:p>
      </dgm:t>
    </dgm:pt>
    <dgm:pt modelId="{5419ADA4-27AC-4428-B968-D129CFC38603}" type="pres">
      <dgm:prSet presAssocID="{A7F4DD2B-7C32-457A-B0E0-3CCD9C8451FC}" presName="cycle" presStyleCnt="0">
        <dgm:presLayoutVars>
          <dgm:dir/>
          <dgm:resizeHandles val="exact"/>
        </dgm:presLayoutVars>
      </dgm:prSet>
      <dgm:spPr/>
      <dgm:t>
        <a:bodyPr/>
        <a:lstStyle/>
        <a:p>
          <a:endParaRPr kumimoji="1" lang="ja-JP" altLang="en-US"/>
        </a:p>
      </dgm:t>
    </dgm:pt>
    <dgm:pt modelId="{E05220B9-621D-4070-BB91-182D6696E6CA}" type="pres">
      <dgm:prSet presAssocID="{198DC9ED-77E2-4D8D-BECD-AF195731ABF2}" presName="node" presStyleLbl="node1" presStyleIdx="0" presStyleCnt="5">
        <dgm:presLayoutVars>
          <dgm:bulletEnabled val="1"/>
        </dgm:presLayoutVars>
      </dgm:prSet>
      <dgm:spPr/>
      <dgm:t>
        <a:bodyPr/>
        <a:lstStyle/>
        <a:p>
          <a:endParaRPr kumimoji="1" lang="ja-JP" altLang="en-US"/>
        </a:p>
      </dgm:t>
    </dgm:pt>
    <dgm:pt modelId="{D0BC14AC-F39F-48C8-8262-2A4308EFF35B}" type="pres">
      <dgm:prSet presAssocID="{E798A476-1B17-41CE-9EB5-B980038B3E65}" presName="sibTrans" presStyleLbl="sibTrans2D1" presStyleIdx="0" presStyleCnt="5"/>
      <dgm:spPr/>
      <dgm:t>
        <a:bodyPr/>
        <a:lstStyle/>
        <a:p>
          <a:endParaRPr kumimoji="1" lang="ja-JP" altLang="en-US"/>
        </a:p>
      </dgm:t>
    </dgm:pt>
    <dgm:pt modelId="{B69DE565-80C1-451D-9F03-A7B5B8D37130}" type="pres">
      <dgm:prSet presAssocID="{E798A476-1B17-41CE-9EB5-B980038B3E65}" presName="connectorText" presStyleLbl="sibTrans2D1" presStyleIdx="0" presStyleCnt="5"/>
      <dgm:spPr/>
      <dgm:t>
        <a:bodyPr/>
        <a:lstStyle/>
        <a:p>
          <a:endParaRPr kumimoji="1" lang="ja-JP" altLang="en-US"/>
        </a:p>
      </dgm:t>
    </dgm:pt>
    <dgm:pt modelId="{1A574B5F-31C4-4FCE-8BF9-B43088DEDAC2}" type="pres">
      <dgm:prSet presAssocID="{9E764F66-58E0-4ECE-928B-3A1F77AA6B51}" presName="node" presStyleLbl="node1" presStyleIdx="1" presStyleCnt="5">
        <dgm:presLayoutVars>
          <dgm:bulletEnabled val="1"/>
        </dgm:presLayoutVars>
      </dgm:prSet>
      <dgm:spPr/>
      <dgm:t>
        <a:bodyPr/>
        <a:lstStyle/>
        <a:p>
          <a:endParaRPr kumimoji="1" lang="ja-JP" altLang="en-US"/>
        </a:p>
      </dgm:t>
    </dgm:pt>
    <dgm:pt modelId="{E6724001-0D1E-4898-B1B4-E9B23032ED26}" type="pres">
      <dgm:prSet presAssocID="{3C977E55-7CED-4237-B7CE-F95BA3842DC4}" presName="sibTrans" presStyleLbl="sibTrans2D1" presStyleIdx="1" presStyleCnt="5"/>
      <dgm:spPr/>
      <dgm:t>
        <a:bodyPr/>
        <a:lstStyle/>
        <a:p>
          <a:endParaRPr kumimoji="1" lang="ja-JP" altLang="en-US"/>
        </a:p>
      </dgm:t>
    </dgm:pt>
    <dgm:pt modelId="{0B7A84A0-8362-4759-B092-4AA1BAF5C6BD}" type="pres">
      <dgm:prSet presAssocID="{3C977E55-7CED-4237-B7CE-F95BA3842DC4}" presName="connectorText" presStyleLbl="sibTrans2D1" presStyleIdx="1" presStyleCnt="5"/>
      <dgm:spPr/>
      <dgm:t>
        <a:bodyPr/>
        <a:lstStyle/>
        <a:p>
          <a:endParaRPr kumimoji="1" lang="ja-JP" altLang="en-US"/>
        </a:p>
      </dgm:t>
    </dgm:pt>
    <dgm:pt modelId="{7DD735F3-F141-43F1-A363-9B8E438D1AD0}" type="pres">
      <dgm:prSet presAssocID="{FEA60070-37C4-4332-90CD-C51DD0EF21DE}" presName="node" presStyleLbl="node1" presStyleIdx="2" presStyleCnt="5">
        <dgm:presLayoutVars>
          <dgm:bulletEnabled val="1"/>
        </dgm:presLayoutVars>
      </dgm:prSet>
      <dgm:spPr/>
      <dgm:t>
        <a:bodyPr/>
        <a:lstStyle/>
        <a:p>
          <a:endParaRPr kumimoji="1" lang="ja-JP" altLang="en-US"/>
        </a:p>
      </dgm:t>
    </dgm:pt>
    <dgm:pt modelId="{4DF2BE28-B3B9-4036-AF64-A3E603F92F2B}" type="pres">
      <dgm:prSet presAssocID="{069B8DCB-5D71-42D3-A00B-41CCC9978FD4}" presName="sibTrans" presStyleLbl="sibTrans2D1" presStyleIdx="2" presStyleCnt="5"/>
      <dgm:spPr/>
      <dgm:t>
        <a:bodyPr/>
        <a:lstStyle/>
        <a:p>
          <a:endParaRPr kumimoji="1" lang="ja-JP" altLang="en-US"/>
        </a:p>
      </dgm:t>
    </dgm:pt>
    <dgm:pt modelId="{B35BA576-6571-40CF-B17D-305C6AE41444}" type="pres">
      <dgm:prSet presAssocID="{069B8DCB-5D71-42D3-A00B-41CCC9978FD4}" presName="connectorText" presStyleLbl="sibTrans2D1" presStyleIdx="2" presStyleCnt="5"/>
      <dgm:spPr/>
      <dgm:t>
        <a:bodyPr/>
        <a:lstStyle/>
        <a:p>
          <a:endParaRPr kumimoji="1" lang="ja-JP" altLang="en-US"/>
        </a:p>
      </dgm:t>
    </dgm:pt>
    <dgm:pt modelId="{C292FB40-216A-4F9B-8981-C81F8E2AF9EC}" type="pres">
      <dgm:prSet presAssocID="{8C6E1292-D9D9-45C4-ABCE-F32D2B3D821E}" presName="node" presStyleLbl="node1" presStyleIdx="3" presStyleCnt="5">
        <dgm:presLayoutVars>
          <dgm:bulletEnabled val="1"/>
        </dgm:presLayoutVars>
      </dgm:prSet>
      <dgm:spPr/>
      <dgm:t>
        <a:bodyPr/>
        <a:lstStyle/>
        <a:p>
          <a:endParaRPr kumimoji="1" lang="ja-JP" altLang="en-US"/>
        </a:p>
      </dgm:t>
    </dgm:pt>
    <dgm:pt modelId="{F2F5899D-53F8-490E-9D80-C348404CC5B0}" type="pres">
      <dgm:prSet presAssocID="{FD619644-8465-4F87-8CFD-11182890BF76}" presName="sibTrans" presStyleLbl="sibTrans2D1" presStyleIdx="3" presStyleCnt="5"/>
      <dgm:spPr/>
      <dgm:t>
        <a:bodyPr/>
        <a:lstStyle/>
        <a:p>
          <a:endParaRPr kumimoji="1" lang="ja-JP" altLang="en-US"/>
        </a:p>
      </dgm:t>
    </dgm:pt>
    <dgm:pt modelId="{D9F149D1-9C8B-4B71-B189-00C9F691CC0E}" type="pres">
      <dgm:prSet presAssocID="{FD619644-8465-4F87-8CFD-11182890BF76}" presName="connectorText" presStyleLbl="sibTrans2D1" presStyleIdx="3" presStyleCnt="5"/>
      <dgm:spPr/>
      <dgm:t>
        <a:bodyPr/>
        <a:lstStyle/>
        <a:p>
          <a:endParaRPr kumimoji="1" lang="ja-JP" altLang="en-US"/>
        </a:p>
      </dgm:t>
    </dgm:pt>
    <dgm:pt modelId="{2673B89D-C092-4955-9681-308392A06AC7}" type="pres">
      <dgm:prSet presAssocID="{5856A9D9-DD9F-4892-BB24-B601C0585F14}" presName="node" presStyleLbl="node1" presStyleIdx="4" presStyleCnt="5">
        <dgm:presLayoutVars>
          <dgm:bulletEnabled val="1"/>
        </dgm:presLayoutVars>
      </dgm:prSet>
      <dgm:spPr/>
      <dgm:t>
        <a:bodyPr/>
        <a:lstStyle/>
        <a:p>
          <a:endParaRPr kumimoji="1" lang="ja-JP" altLang="en-US"/>
        </a:p>
      </dgm:t>
    </dgm:pt>
    <dgm:pt modelId="{71A202D5-BB1B-4D6C-961D-D999340A43FE}" type="pres">
      <dgm:prSet presAssocID="{56695394-E726-4227-87BE-7D2E2A84F9AF}" presName="sibTrans" presStyleLbl="sibTrans2D1" presStyleIdx="4" presStyleCnt="5"/>
      <dgm:spPr/>
      <dgm:t>
        <a:bodyPr/>
        <a:lstStyle/>
        <a:p>
          <a:endParaRPr kumimoji="1" lang="ja-JP" altLang="en-US"/>
        </a:p>
      </dgm:t>
    </dgm:pt>
    <dgm:pt modelId="{7FE266CD-0617-4EA8-8DCA-527EE969C340}" type="pres">
      <dgm:prSet presAssocID="{56695394-E726-4227-87BE-7D2E2A84F9AF}" presName="connectorText" presStyleLbl="sibTrans2D1" presStyleIdx="4" presStyleCnt="5"/>
      <dgm:spPr/>
      <dgm:t>
        <a:bodyPr/>
        <a:lstStyle/>
        <a:p>
          <a:endParaRPr kumimoji="1" lang="ja-JP" altLang="en-US"/>
        </a:p>
      </dgm:t>
    </dgm:pt>
  </dgm:ptLst>
  <dgm:cxnLst>
    <dgm:cxn modelId="{4732B268-2CD3-4C48-8DD3-F66DCC682838}" type="presOf" srcId="{A7F4DD2B-7C32-457A-B0E0-3CCD9C8451FC}" destId="{5419ADA4-27AC-4428-B968-D129CFC38603}" srcOrd="0" destOrd="0" presId="urn:microsoft.com/office/officeart/2005/8/layout/cycle2"/>
    <dgm:cxn modelId="{CC59FABF-8341-4CF8-9C57-88C1E4F25C68}" srcId="{A7F4DD2B-7C32-457A-B0E0-3CCD9C8451FC}" destId="{8C6E1292-D9D9-45C4-ABCE-F32D2B3D821E}" srcOrd="3" destOrd="0" parTransId="{611D6224-3B4A-4836-AC11-38B13A965BD3}" sibTransId="{FD619644-8465-4F87-8CFD-11182890BF76}"/>
    <dgm:cxn modelId="{E8859D89-35A8-4512-BD65-3D91FB18A60A}" type="presOf" srcId="{069B8DCB-5D71-42D3-A00B-41CCC9978FD4}" destId="{4DF2BE28-B3B9-4036-AF64-A3E603F92F2B}" srcOrd="0" destOrd="0" presId="urn:microsoft.com/office/officeart/2005/8/layout/cycle2"/>
    <dgm:cxn modelId="{2D642563-DD74-4CD3-9635-C94C6844FF3F}" type="presOf" srcId="{FEA60070-37C4-4332-90CD-C51DD0EF21DE}" destId="{7DD735F3-F141-43F1-A363-9B8E438D1AD0}" srcOrd="0" destOrd="0" presId="urn:microsoft.com/office/officeart/2005/8/layout/cycle2"/>
    <dgm:cxn modelId="{7E7FE957-B493-46F6-9BAD-FB5ECBD33E8B}" type="presOf" srcId="{56695394-E726-4227-87BE-7D2E2A84F9AF}" destId="{71A202D5-BB1B-4D6C-961D-D999340A43FE}" srcOrd="0" destOrd="0" presId="urn:microsoft.com/office/officeart/2005/8/layout/cycle2"/>
    <dgm:cxn modelId="{02CE195B-E6C0-42E2-9476-73FB910A8FC9}" type="presOf" srcId="{56695394-E726-4227-87BE-7D2E2A84F9AF}" destId="{7FE266CD-0617-4EA8-8DCA-527EE969C340}" srcOrd="1" destOrd="0" presId="urn:microsoft.com/office/officeart/2005/8/layout/cycle2"/>
    <dgm:cxn modelId="{9C31CF0D-AA9F-492E-94BC-7A4162300ACE}" type="presOf" srcId="{E798A476-1B17-41CE-9EB5-B980038B3E65}" destId="{D0BC14AC-F39F-48C8-8262-2A4308EFF35B}" srcOrd="0" destOrd="0" presId="urn:microsoft.com/office/officeart/2005/8/layout/cycle2"/>
    <dgm:cxn modelId="{15F9D1E5-B7B4-40F0-9541-EE9E4D37FBCF}" type="presOf" srcId="{5856A9D9-DD9F-4892-BB24-B601C0585F14}" destId="{2673B89D-C092-4955-9681-308392A06AC7}" srcOrd="0" destOrd="0" presId="urn:microsoft.com/office/officeart/2005/8/layout/cycle2"/>
    <dgm:cxn modelId="{A3FC9ED2-529D-467C-8034-A5D4ED35B106}" type="presOf" srcId="{E798A476-1B17-41CE-9EB5-B980038B3E65}" destId="{B69DE565-80C1-451D-9F03-A7B5B8D37130}" srcOrd="1" destOrd="0" presId="urn:microsoft.com/office/officeart/2005/8/layout/cycle2"/>
    <dgm:cxn modelId="{37D84E17-2DCC-429F-A422-871089A3C1AA}" type="presOf" srcId="{8C6E1292-D9D9-45C4-ABCE-F32D2B3D821E}" destId="{C292FB40-216A-4F9B-8981-C81F8E2AF9EC}" srcOrd="0" destOrd="0" presId="urn:microsoft.com/office/officeart/2005/8/layout/cycle2"/>
    <dgm:cxn modelId="{7681BB45-659F-41BE-A99C-3DD281A66BD9}" type="presOf" srcId="{FD619644-8465-4F87-8CFD-11182890BF76}" destId="{F2F5899D-53F8-490E-9D80-C348404CC5B0}" srcOrd="0" destOrd="0" presId="urn:microsoft.com/office/officeart/2005/8/layout/cycle2"/>
    <dgm:cxn modelId="{353ED91A-A7E2-4453-9BE3-F57C3C12D0C2}" srcId="{A7F4DD2B-7C32-457A-B0E0-3CCD9C8451FC}" destId="{5856A9D9-DD9F-4892-BB24-B601C0585F14}" srcOrd="4" destOrd="0" parTransId="{869692E1-DE60-4830-9F64-446A75813456}" sibTransId="{56695394-E726-4227-87BE-7D2E2A84F9AF}"/>
    <dgm:cxn modelId="{C62C8BF2-0AB9-4CF9-A420-2AA05970DE04}" srcId="{A7F4DD2B-7C32-457A-B0E0-3CCD9C8451FC}" destId="{9E764F66-58E0-4ECE-928B-3A1F77AA6B51}" srcOrd="1" destOrd="0" parTransId="{5591451E-56DA-4B2C-8A8F-7574274F1C57}" sibTransId="{3C977E55-7CED-4237-B7CE-F95BA3842DC4}"/>
    <dgm:cxn modelId="{AE962728-FD6B-43EC-97B2-6F6F91439416}" srcId="{A7F4DD2B-7C32-457A-B0E0-3CCD9C8451FC}" destId="{FEA60070-37C4-4332-90CD-C51DD0EF21DE}" srcOrd="2" destOrd="0" parTransId="{81BB372C-881D-412E-83B3-B6C2536DF743}" sibTransId="{069B8DCB-5D71-42D3-A00B-41CCC9978FD4}"/>
    <dgm:cxn modelId="{8DFD4314-A9A0-4F31-9807-36F257C6AA26}" type="presOf" srcId="{069B8DCB-5D71-42D3-A00B-41CCC9978FD4}" destId="{B35BA576-6571-40CF-B17D-305C6AE41444}" srcOrd="1" destOrd="0" presId="urn:microsoft.com/office/officeart/2005/8/layout/cycle2"/>
    <dgm:cxn modelId="{96FCD6F7-588A-4818-A5F7-0C12F906C03E}" type="presOf" srcId="{9E764F66-58E0-4ECE-928B-3A1F77AA6B51}" destId="{1A574B5F-31C4-4FCE-8BF9-B43088DEDAC2}" srcOrd="0" destOrd="0" presId="urn:microsoft.com/office/officeart/2005/8/layout/cycle2"/>
    <dgm:cxn modelId="{CE89CBFF-CAF8-48CA-AA41-D577CC4D75AC}" type="presOf" srcId="{3C977E55-7CED-4237-B7CE-F95BA3842DC4}" destId="{E6724001-0D1E-4898-B1B4-E9B23032ED26}" srcOrd="0" destOrd="0" presId="urn:microsoft.com/office/officeart/2005/8/layout/cycle2"/>
    <dgm:cxn modelId="{F9C012A7-95CF-4C11-B769-51BB78BE5C42}" type="presOf" srcId="{FD619644-8465-4F87-8CFD-11182890BF76}" destId="{D9F149D1-9C8B-4B71-B189-00C9F691CC0E}" srcOrd="1" destOrd="0" presId="urn:microsoft.com/office/officeart/2005/8/layout/cycle2"/>
    <dgm:cxn modelId="{6E492627-035A-4A6C-AB85-6F7D8E653917}" srcId="{A7F4DD2B-7C32-457A-B0E0-3CCD9C8451FC}" destId="{198DC9ED-77E2-4D8D-BECD-AF195731ABF2}" srcOrd="0" destOrd="0" parTransId="{E8E456DD-1D18-42A7-A90D-884690283B30}" sibTransId="{E798A476-1B17-41CE-9EB5-B980038B3E65}"/>
    <dgm:cxn modelId="{302BE4E6-4DC7-4784-9883-BA94449C1700}" type="presOf" srcId="{198DC9ED-77E2-4D8D-BECD-AF195731ABF2}" destId="{E05220B9-621D-4070-BB91-182D6696E6CA}" srcOrd="0" destOrd="0" presId="urn:microsoft.com/office/officeart/2005/8/layout/cycle2"/>
    <dgm:cxn modelId="{D0A98433-46CD-465C-9058-19315A4DF4F1}" type="presOf" srcId="{3C977E55-7CED-4237-B7CE-F95BA3842DC4}" destId="{0B7A84A0-8362-4759-B092-4AA1BAF5C6BD}" srcOrd="1" destOrd="0" presId="urn:microsoft.com/office/officeart/2005/8/layout/cycle2"/>
    <dgm:cxn modelId="{0496F132-F23C-4145-B11A-8D5F0D0E5A98}" type="presParOf" srcId="{5419ADA4-27AC-4428-B968-D129CFC38603}" destId="{E05220B9-621D-4070-BB91-182D6696E6CA}" srcOrd="0" destOrd="0" presId="urn:microsoft.com/office/officeart/2005/8/layout/cycle2"/>
    <dgm:cxn modelId="{2C207D29-0ED4-48F1-B455-CAF71E583095}" type="presParOf" srcId="{5419ADA4-27AC-4428-B968-D129CFC38603}" destId="{D0BC14AC-F39F-48C8-8262-2A4308EFF35B}" srcOrd="1" destOrd="0" presId="urn:microsoft.com/office/officeart/2005/8/layout/cycle2"/>
    <dgm:cxn modelId="{6611C0A7-57A4-4DA8-8206-4F8E9A31BCDD}" type="presParOf" srcId="{D0BC14AC-F39F-48C8-8262-2A4308EFF35B}" destId="{B69DE565-80C1-451D-9F03-A7B5B8D37130}" srcOrd="0" destOrd="0" presId="urn:microsoft.com/office/officeart/2005/8/layout/cycle2"/>
    <dgm:cxn modelId="{166AEE9C-CEBF-4E56-B43D-C69DB0C2D5ED}" type="presParOf" srcId="{5419ADA4-27AC-4428-B968-D129CFC38603}" destId="{1A574B5F-31C4-4FCE-8BF9-B43088DEDAC2}" srcOrd="2" destOrd="0" presId="urn:microsoft.com/office/officeart/2005/8/layout/cycle2"/>
    <dgm:cxn modelId="{B89AB984-2054-4ECB-ACAB-D209F331B130}" type="presParOf" srcId="{5419ADA4-27AC-4428-B968-D129CFC38603}" destId="{E6724001-0D1E-4898-B1B4-E9B23032ED26}" srcOrd="3" destOrd="0" presId="urn:microsoft.com/office/officeart/2005/8/layout/cycle2"/>
    <dgm:cxn modelId="{9B34F34A-02E0-4863-954A-107EE255761D}" type="presParOf" srcId="{E6724001-0D1E-4898-B1B4-E9B23032ED26}" destId="{0B7A84A0-8362-4759-B092-4AA1BAF5C6BD}" srcOrd="0" destOrd="0" presId="urn:microsoft.com/office/officeart/2005/8/layout/cycle2"/>
    <dgm:cxn modelId="{137F7334-A5D4-4AA2-83A4-CD4FD7B536D3}" type="presParOf" srcId="{5419ADA4-27AC-4428-B968-D129CFC38603}" destId="{7DD735F3-F141-43F1-A363-9B8E438D1AD0}" srcOrd="4" destOrd="0" presId="urn:microsoft.com/office/officeart/2005/8/layout/cycle2"/>
    <dgm:cxn modelId="{50E1D3D9-8D94-4703-BE63-FAE296120FC8}" type="presParOf" srcId="{5419ADA4-27AC-4428-B968-D129CFC38603}" destId="{4DF2BE28-B3B9-4036-AF64-A3E603F92F2B}" srcOrd="5" destOrd="0" presId="urn:microsoft.com/office/officeart/2005/8/layout/cycle2"/>
    <dgm:cxn modelId="{2BCBB102-CE0C-4F3F-9020-7BAC9391A421}" type="presParOf" srcId="{4DF2BE28-B3B9-4036-AF64-A3E603F92F2B}" destId="{B35BA576-6571-40CF-B17D-305C6AE41444}" srcOrd="0" destOrd="0" presId="urn:microsoft.com/office/officeart/2005/8/layout/cycle2"/>
    <dgm:cxn modelId="{7EF629F4-5F4C-4797-9F57-E4FB63B571DD}" type="presParOf" srcId="{5419ADA4-27AC-4428-B968-D129CFC38603}" destId="{C292FB40-216A-4F9B-8981-C81F8E2AF9EC}" srcOrd="6" destOrd="0" presId="urn:microsoft.com/office/officeart/2005/8/layout/cycle2"/>
    <dgm:cxn modelId="{B9AAEAD7-9A68-4925-891D-C0CA8A6DD7B0}" type="presParOf" srcId="{5419ADA4-27AC-4428-B968-D129CFC38603}" destId="{F2F5899D-53F8-490E-9D80-C348404CC5B0}" srcOrd="7" destOrd="0" presId="urn:microsoft.com/office/officeart/2005/8/layout/cycle2"/>
    <dgm:cxn modelId="{7165B3C2-A41A-42E7-B05A-FC91BB5BA889}" type="presParOf" srcId="{F2F5899D-53F8-490E-9D80-C348404CC5B0}" destId="{D9F149D1-9C8B-4B71-B189-00C9F691CC0E}" srcOrd="0" destOrd="0" presId="urn:microsoft.com/office/officeart/2005/8/layout/cycle2"/>
    <dgm:cxn modelId="{EE0248B1-AF7B-4426-963C-9D8DEE26BCF8}" type="presParOf" srcId="{5419ADA4-27AC-4428-B968-D129CFC38603}" destId="{2673B89D-C092-4955-9681-308392A06AC7}" srcOrd="8" destOrd="0" presId="urn:microsoft.com/office/officeart/2005/8/layout/cycle2"/>
    <dgm:cxn modelId="{24C3258E-1672-43EB-B652-AEEDF6EEC17F}" type="presParOf" srcId="{5419ADA4-27AC-4428-B968-D129CFC38603}" destId="{71A202D5-BB1B-4D6C-961D-D999340A43FE}" srcOrd="9" destOrd="0" presId="urn:microsoft.com/office/officeart/2005/8/layout/cycle2"/>
    <dgm:cxn modelId="{E5B35884-1B70-4E60-A0EB-2158FDBE23F9}" type="presParOf" srcId="{71A202D5-BB1B-4D6C-961D-D999340A43FE}" destId="{7FE266CD-0617-4EA8-8DCA-527EE969C340}"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5220B9-621D-4070-BB91-182D6696E6CA}">
      <dsp:nvSpPr>
        <dsp:cNvPr id="0" name=""/>
        <dsp:cNvSpPr/>
      </dsp:nvSpPr>
      <dsp:spPr>
        <a:xfrm>
          <a:off x="465896" y="269"/>
          <a:ext cx="243999" cy="2439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kumimoji="1" lang="en-US" altLang="ja-JP" sz="1000" kern="1200" dirty="0" smtClean="0"/>
            <a:t>5</a:t>
          </a:r>
          <a:endParaRPr kumimoji="1" lang="ja-JP" altLang="en-US" sz="1000" kern="1200" dirty="0"/>
        </a:p>
      </dsp:txBody>
      <dsp:txXfrm>
        <a:off x="501629" y="36002"/>
        <a:ext cx="172533" cy="172533"/>
      </dsp:txXfrm>
    </dsp:sp>
    <dsp:sp modelId="{D0BC14AC-F39F-48C8-8262-2A4308EFF35B}">
      <dsp:nvSpPr>
        <dsp:cNvPr id="0" name=""/>
        <dsp:cNvSpPr/>
      </dsp:nvSpPr>
      <dsp:spPr>
        <a:xfrm rot="2160000">
          <a:off x="702144" y="187603"/>
          <a:ext cx="64697" cy="8234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kumimoji="1" lang="ja-JP" altLang="en-US" sz="500" kern="1200"/>
        </a:p>
      </dsp:txBody>
      <dsp:txXfrm>
        <a:off x="703997" y="198369"/>
        <a:ext cx="45288" cy="49409"/>
      </dsp:txXfrm>
    </dsp:sp>
    <dsp:sp modelId="{1A574B5F-31C4-4FCE-8BF9-B43088DEDAC2}">
      <dsp:nvSpPr>
        <dsp:cNvPr id="0" name=""/>
        <dsp:cNvSpPr/>
      </dsp:nvSpPr>
      <dsp:spPr>
        <a:xfrm>
          <a:off x="762054" y="215440"/>
          <a:ext cx="243999" cy="2439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kumimoji="1" lang="en-US" altLang="ja-JP" sz="1000" kern="1200" dirty="0" smtClean="0"/>
            <a:t>1</a:t>
          </a:r>
          <a:endParaRPr kumimoji="1" lang="ja-JP" altLang="en-US" sz="1000" kern="1200" dirty="0"/>
        </a:p>
      </dsp:txBody>
      <dsp:txXfrm>
        <a:off x="797787" y="251173"/>
        <a:ext cx="172533" cy="172533"/>
      </dsp:txXfrm>
    </dsp:sp>
    <dsp:sp modelId="{E6724001-0D1E-4898-B1B4-E9B23032ED26}">
      <dsp:nvSpPr>
        <dsp:cNvPr id="0" name=""/>
        <dsp:cNvSpPr/>
      </dsp:nvSpPr>
      <dsp:spPr>
        <a:xfrm rot="6480000">
          <a:off x="795709" y="468601"/>
          <a:ext cx="64697" cy="8234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kumimoji="1" lang="ja-JP" altLang="en-US" sz="500" kern="1200"/>
        </a:p>
      </dsp:txBody>
      <dsp:txXfrm rot="10800000">
        <a:off x="808412" y="475841"/>
        <a:ext cx="45288" cy="49409"/>
      </dsp:txXfrm>
    </dsp:sp>
    <dsp:sp modelId="{7DD735F3-F141-43F1-A363-9B8E438D1AD0}">
      <dsp:nvSpPr>
        <dsp:cNvPr id="0" name=""/>
        <dsp:cNvSpPr/>
      </dsp:nvSpPr>
      <dsp:spPr>
        <a:xfrm>
          <a:off x="648931" y="563595"/>
          <a:ext cx="243999" cy="2439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kumimoji="1" lang="en-US" altLang="ja-JP" sz="1000" kern="1200" dirty="0" smtClean="0"/>
            <a:t>2</a:t>
          </a:r>
          <a:endParaRPr kumimoji="1" lang="ja-JP" altLang="en-US" sz="1000" kern="1200" dirty="0"/>
        </a:p>
      </dsp:txBody>
      <dsp:txXfrm>
        <a:off x="684664" y="599328"/>
        <a:ext cx="172533" cy="172533"/>
      </dsp:txXfrm>
    </dsp:sp>
    <dsp:sp modelId="{4DF2BE28-B3B9-4036-AF64-A3E603F92F2B}">
      <dsp:nvSpPr>
        <dsp:cNvPr id="0" name=""/>
        <dsp:cNvSpPr/>
      </dsp:nvSpPr>
      <dsp:spPr>
        <a:xfrm rot="10800000">
          <a:off x="557378" y="644420"/>
          <a:ext cx="64697" cy="8234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kumimoji="1" lang="ja-JP" altLang="en-US" sz="500" kern="1200"/>
        </a:p>
      </dsp:txBody>
      <dsp:txXfrm rot="10800000">
        <a:off x="576787" y="660890"/>
        <a:ext cx="45288" cy="49409"/>
      </dsp:txXfrm>
    </dsp:sp>
    <dsp:sp modelId="{C292FB40-216A-4F9B-8981-C81F8E2AF9EC}">
      <dsp:nvSpPr>
        <dsp:cNvPr id="0" name=""/>
        <dsp:cNvSpPr/>
      </dsp:nvSpPr>
      <dsp:spPr>
        <a:xfrm>
          <a:off x="282860" y="563595"/>
          <a:ext cx="243999" cy="2439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kumimoji="1" lang="en-US" altLang="ja-JP" sz="1000" kern="1200" dirty="0" smtClean="0"/>
            <a:t>3</a:t>
          </a:r>
          <a:endParaRPr kumimoji="1" lang="ja-JP" altLang="en-US" sz="1000" kern="1200" dirty="0"/>
        </a:p>
      </dsp:txBody>
      <dsp:txXfrm>
        <a:off x="318593" y="599328"/>
        <a:ext cx="172533" cy="172533"/>
      </dsp:txXfrm>
    </dsp:sp>
    <dsp:sp modelId="{F2F5899D-53F8-490E-9D80-C348404CC5B0}">
      <dsp:nvSpPr>
        <dsp:cNvPr id="0" name=""/>
        <dsp:cNvSpPr/>
      </dsp:nvSpPr>
      <dsp:spPr>
        <a:xfrm rot="15120000">
          <a:off x="316516" y="472084"/>
          <a:ext cx="64697" cy="8234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kumimoji="1" lang="ja-JP" altLang="en-US" sz="500" kern="1200"/>
        </a:p>
      </dsp:txBody>
      <dsp:txXfrm rot="10800000">
        <a:off x="329219" y="497784"/>
        <a:ext cx="45288" cy="49409"/>
      </dsp:txXfrm>
    </dsp:sp>
    <dsp:sp modelId="{2673B89D-C092-4955-9681-308392A06AC7}">
      <dsp:nvSpPr>
        <dsp:cNvPr id="0" name=""/>
        <dsp:cNvSpPr/>
      </dsp:nvSpPr>
      <dsp:spPr>
        <a:xfrm>
          <a:off x="169738" y="215440"/>
          <a:ext cx="243999" cy="2439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kumimoji="1" lang="en-US" altLang="ja-JP" sz="1000" kern="1200" dirty="0" smtClean="0"/>
            <a:t>4</a:t>
          </a:r>
          <a:endParaRPr kumimoji="1" lang="ja-JP" altLang="en-US" sz="1000" kern="1200" dirty="0"/>
        </a:p>
      </dsp:txBody>
      <dsp:txXfrm>
        <a:off x="205471" y="251173"/>
        <a:ext cx="172533" cy="172533"/>
      </dsp:txXfrm>
    </dsp:sp>
    <dsp:sp modelId="{71A202D5-BB1B-4D6C-961D-D999340A43FE}">
      <dsp:nvSpPr>
        <dsp:cNvPr id="0" name=""/>
        <dsp:cNvSpPr/>
      </dsp:nvSpPr>
      <dsp:spPr>
        <a:xfrm rot="19440000">
          <a:off x="405986" y="189756"/>
          <a:ext cx="64697" cy="8234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kumimoji="1" lang="ja-JP" altLang="en-US" sz="500" kern="1200"/>
        </a:p>
      </dsp:txBody>
      <dsp:txXfrm>
        <a:off x="407839" y="211930"/>
        <a:ext cx="45288" cy="4940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5220B9-621D-4070-BB91-182D6696E6CA}">
      <dsp:nvSpPr>
        <dsp:cNvPr id="0" name=""/>
        <dsp:cNvSpPr/>
      </dsp:nvSpPr>
      <dsp:spPr>
        <a:xfrm>
          <a:off x="465896" y="269"/>
          <a:ext cx="243999" cy="2439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kumimoji="1" lang="en-US" altLang="ja-JP" sz="1000" kern="1200" dirty="0" smtClean="0"/>
            <a:t>5</a:t>
          </a:r>
          <a:endParaRPr kumimoji="1" lang="ja-JP" altLang="en-US" sz="1000" kern="1200" dirty="0"/>
        </a:p>
      </dsp:txBody>
      <dsp:txXfrm>
        <a:off x="501629" y="36002"/>
        <a:ext cx="172533" cy="172533"/>
      </dsp:txXfrm>
    </dsp:sp>
    <dsp:sp modelId="{D0BC14AC-F39F-48C8-8262-2A4308EFF35B}">
      <dsp:nvSpPr>
        <dsp:cNvPr id="0" name=""/>
        <dsp:cNvSpPr/>
      </dsp:nvSpPr>
      <dsp:spPr>
        <a:xfrm rot="2160000">
          <a:off x="702144" y="187603"/>
          <a:ext cx="64697" cy="8234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kumimoji="1" lang="ja-JP" altLang="en-US" sz="500" kern="1200"/>
        </a:p>
      </dsp:txBody>
      <dsp:txXfrm>
        <a:off x="703997" y="198369"/>
        <a:ext cx="45288" cy="49409"/>
      </dsp:txXfrm>
    </dsp:sp>
    <dsp:sp modelId="{1A574B5F-31C4-4FCE-8BF9-B43088DEDAC2}">
      <dsp:nvSpPr>
        <dsp:cNvPr id="0" name=""/>
        <dsp:cNvSpPr/>
      </dsp:nvSpPr>
      <dsp:spPr>
        <a:xfrm>
          <a:off x="762054" y="215440"/>
          <a:ext cx="243999" cy="2439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kumimoji="1" lang="en-US" altLang="ja-JP" sz="1000" kern="1200" dirty="0" smtClean="0"/>
            <a:t>1</a:t>
          </a:r>
          <a:endParaRPr kumimoji="1" lang="ja-JP" altLang="en-US" sz="1000" kern="1200" dirty="0"/>
        </a:p>
      </dsp:txBody>
      <dsp:txXfrm>
        <a:off x="797787" y="251173"/>
        <a:ext cx="172533" cy="172533"/>
      </dsp:txXfrm>
    </dsp:sp>
    <dsp:sp modelId="{E6724001-0D1E-4898-B1B4-E9B23032ED26}">
      <dsp:nvSpPr>
        <dsp:cNvPr id="0" name=""/>
        <dsp:cNvSpPr/>
      </dsp:nvSpPr>
      <dsp:spPr>
        <a:xfrm rot="6480000">
          <a:off x="795709" y="468601"/>
          <a:ext cx="64697" cy="8234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kumimoji="1" lang="ja-JP" altLang="en-US" sz="500" kern="1200"/>
        </a:p>
      </dsp:txBody>
      <dsp:txXfrm rot="10800000">
        <a:off x="808412" y="475841"/>
        <a:ext cx="45288" cy="49409"/>
      </dsp:txXfrm>
    </dsp:sp>
    <dsp:sp modelId="{7DD735F3-F141-43F1-A363-9B8E438D1AD0}">
      <dsp:nvSpPr>
        <dsp:cNvPr id="0" name=""/>
        <dsp:cNvSpPr/>
      </dsp:nvSpPr>
      <dsp:spPr>
        <a:xfrm>
          <a:off x="648931" y="563595"/>
          <a:ext cx="243999" cy="2439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kumimoji="1" lang="en-US" altLang="ja-JP" sz="1000" kern="1200" dirty="0" smtClean="0"/>
            <a:t>2</a:t>
          </a:r>
          <a:endParaRPr kumimoji="1" lang="ja-JP" altLang="en-US" sz="1000" kern="1200" dirty="0"/>
        </a:p>
      </dsp:txBody>
      <dsp:txXfrm>
        <a:off x="684664" y="599328"/>
        <a:ext cx="172533" cy="172533"/>
      </dsp:txXfrm>
    </dsp:sp>
    <dsp:sp modelId="{4DF2BE28-B3B9-4036-AF64-A3E603F92F2B}">
      <dsp:nvSpPr>
        <dsp:cNvPr id="0" name=""/>
        <dsp:cNvSpPr/>
      </dsp:nvSpPr>
      <dsp:spPr>
        <a:xfrm rot="10800000">
          <a:off x="557378" y="644420"/>
          <a:ext cx="64697" cy="8234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kumimoji="1" lang="ja-JP" altLang="en-US" sz="500" kern="1200"/>
        </a:p>
      </dsp:txBody>
      <dsp:txXfrm rot="10800000">
        <a:off x="576787" y="660890"/>
        <a:ext cx="45288" cy="49409"/>
      </dsp:txXfrm>
    </dsp:sp>
    <dsp:sp modelId="{C292FB40-216A-4F9B-8981-C81F8E2AF9EC}">
      <dsp:nvSpPr>
        <dsp:cNvPr id="0" name=""/>
        <dsp:cNvSpPr/>
      </dsp:nvSpPr>
      <dsp:spPr>
        <a:xfrm>
          <a:off x="282860" y="563595"/>
          <a:ext cx="243999" cy="2439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kumimoji="1" lang="en-US" altLang="ja-JP" sz="1000" kern="1200" dirty="0" smtClean="0"/>
            <a:t>3</a:t>
          </a:r>
          <a:endParaRPr kumimoji="1" lang="ja-JP" altLang="en-US" sz="1000" kern="1200" dirty="0"/>
        </a:p>
      </dsp:txBody>
      <dsp:txXfrm>
        <a:off x="318593" y="599328"/>
        <a:ext cx="172533" cy="172533"/>
      </dsp:txXfrm>
    </dsp:sp>
    <dsp:sp modelId="{F2F5899D-53F8-490E-9D80-C348404CC5B0}">
      <dsp:nvSpPr>
        <dsp:cNvPr id="0" name=""/>
        <dsp:cNvSpPr/>
      </dsp:nvSpPr>
      <dsp:spPr>
        <a:xfrm rot="15120000">
          <a:off x="316516" y="472084"/>
          <a:ext cx="64697" cy="8234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kumimoji="1" lang="ja-JP" altLang="en-US" sz="500" kern="1200"/>
        </a:p>
      </dsp:txBody>
      <dsp:txXfrm rot="10800000">
        <a:off x="329219" y="497784"/>
        <a:ext cx="45288" cy="49409"/>
      </dsp:txXfrm>
    </dsp:sp>
    <dsp:sp modelId="{2673B89D-C092-4955-9681-308392A06AC7}">
      <dsp:nvSpPr>
        <dsp:cNvPr id="0" name=""/>
        <dsp:cNvSpPr/>
      </dsp:nvSpPr>
      <dsp:spPr>
        <a:xfrm>
          <a:off x="169738" y="215440"/>
          <a:ext cx="243999" cy="2439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kumimoji="1" lang="en-US" altLang="ja-JP" sz="1000" kern="1200" dirty="0" smtClean="0"/>
            <a:t>4</a:t>
          </a:r>
          <a:endParaRPr kumimoji="1" lang="ja-JP" altLang="en-US" sz="1000" kern="1200" dirty="0"/>
        </a:p>
      </dsp:txBody>
      <dsp:txXfrm>
        <a:off x="205471" y="251173"/>
        <a:ext cx="172533" cy="172533"/>
      </dsp:txXfrm>
    </dsp:sp>
    <dsp:sp modelId="{71A202D5-BB1B-4D6C-961D-D999340A43FE}">
      <dsp:nvSpPr>
        <dsp:cNvPr id="0" name=""/>
        <dsp:cNvSpPr/>
      </dsp:nvSpPr>
      <dsp:spPr>
        <a:xfrm rot="19440000">
          <a:off x="405986" y="189756"/>
          <a:ext cx="64697" cy="8234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22250">
            <a:lnSpc>
              <a:spcPct val="90000"/>
            </a:lnSpc>
            <a:spcBef>
              <a:spcPct val="0"/>
            </a:spcBef>
            <a:spcAft>
              <a:spcPct val="35000"/>
            </a:spcAft>
          </a:pPr>
          <a:endParaRPr kumimoji="1" lang="ja-JP" altLang="en-US" sz="500" kern="1200"/>
        </a:p>
      </dsp:txBody>
      <dsp:txXfrm>
        <a:off x="407839" y="211930"/>
        <a:ext cx="45288" cy="49409"/>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49575" cy="498475"/>
          </a:xfrm>
          <a:prstGeom prst="rect">
            <a:avLst/>
          </a:prstGeom>
        </p:spPr>
        <p:txBody>
          <a:bodyPr vert="horz" lIns="91420" tIns="45710" rIns="91420" bIns="45710" rtlCol="0"/>
          <a:lstStyle>
            <a:lvl1pPr algn="l">
              <a:defRPr sz="1200"/>
            </a:lvl1pPr>
          </a:lstStyle>
          <a:p>
            <a:endParaRPr kumimoji="1" lang="ja-JP" altLang="en-US"/>
          </a:p>
        </p:txBody>
      </p:sp>
      <p:sp>
        <p:nvSpPr>
          <p:cNvPr id="4" name="フッター プレースホルダー 3"/>
          <p:cNvSpPr>
            <a:spLocks noGrp="1"/>
          </p:cNvSpPr>
          <p:nvPr>
            <p:ph type="ftr" sz="quarter" idx="2"/>
          </p:nvPr>
        </p:nvSpPr>
        <p:spPr>
          <a:xfrm>
            <a:off x="2" y="9440865"/>
            <a:ext cx="2949575" cy="498475"/>
          </a:xfrm>
          <a:prstGeom prst="rect">
            <a:avLst/>
          </a:prstGeom>
        </p:spPr>
        <p:txBody>
          <a:bodyPr vert="horz" lIns="91420" tIns="45710" rIns="91420" bIns="45710" rtlCol="0" anchor="b"/>
          <a:lstStyle>
            <a:lvl1pPr algn="l">
              <a:defRPr sz="1200"/>
            </a:lvl1pPr>
          </a:lstStyle>
          <a:p>
            <a:endParaRPr kumimoji="1" lang="ja-JP" altLang="en-US"/>
          </a:p>
        </p:txBody>
      </p:sp>
    </p:spTree>
    <p:extLst>
      <p:ext uri="{BB962C8B-B14F-4D97-AF65-F5344CB8AC3E}">
        <p14:creationId xmlns:p14="http://schemas.microsoft.com/office/powerpoint/2010/main" val="4785935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2"/>
            <a:ext cx="2949787" cy="498693"/>
          </a:xfrm>
          <a:prstGeom prst="rect">
            <a:avLst/>
          </a:prstGeom>
        </p:spPr>
        <p:txBody>
          <a:bodyPr vert="horz" lIns="91420" tIns="45710" rIns="91420" bIns="4571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5838" y="2"/>
            <a:ext cx="2949787" cy="498693"/>
          </a:xfrm>
          <a:prstGeom prst="rect">
            <a:avLst/>
          </a:prstGeom>
        </p:spPr>
        <p:txBody>
          <a:bodyPr vert="horz" lIns="91420" tIns="45710" rIns="91420" bIns="45710" rtlCol="0"/>
          <a:lstStyle>
            <a:lvl1pPr algn="r">
              <a:defRPr sz="1200"/>
            </a:lvl1pPr>
          </a:lstStyle>
          <a:p>
            <a:fld id="{4024ED79-1DBD-4285-960E-5C0B41C29B91}" type="datetimeFigureOut">
              <a:rPr kumimoji="1" lang="ja-JP" altLang="en-US" smtClean="0"/>
              <a:t>2022/6/20</a:t>
            </a:fld>
            <a:endParaRPr kumimoji="1" lang="ja-JP" altLang="en-US"/>
          </a:p>
        </p:txBody>
      </p:sp>
      <p:sp>
        <p:nvSpPr>
          <p:cNvPr id="4" name="スライド イメージ プレースホルダー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420" tIns="45710" rIns="91420" bIns="45710" rtlCol="0" anchor="ctr"/>
          <a:lstStyle/>
          <a:p>
            <a:endParaRPr lang="ja-JP" altLang="en-US"/>
          </a:p>
        </p:txBody>
      </p:sp>
      <p:sp>
        <p:nvSpPr>
          <p:cNvPr id="5" name="ノート プレースホルダー 4"/>
          <p:cNvSpPr>
            <a:spLocks noGrp="1"/>
          </p:cNvSpPr>
          <p:nvPr>
            <p:ph type="body" sz="quarter" idx="3"/>
          </p:nvPr>
        </p:nvSpPr>
        <p:spPr>
          <a:xfrm>
            <a:off x="680720" y="4783309"/>
            <a:ext cx="5445760" cy="3913614"/>
          </a:xfrm>
          <a:prstGeom prst="rect">
            <a:avLst/>
          </a:prstGeom>
        </p:spPr>
        <p:txBody>
          <a:bodyPr vert="horz" lIns="91420" tIns="45710" rIns="91420" bIns="4571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647"/>
            <a:ext cx="2949787" cy="498692"/>
          </a:xfrm>
          <a:prstGeom prst="rect">
            <a:avLst/>
          </a:prstGeom>
        </p:spPr>
        <p:txBody>
          <a:bodyPr vert="horz" lIns="91420" tIns="45710" rIns="91420" bIns="4571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5838" y="9440647"/>
            <a:ext cx="2949787" cy="498692"/>
          </a:xfrm>
          <a:prstGeom prst="rect">
            <a:avLst/>
          </a:prstGeom>
        </p:spPr>
        <p:txBody>
          <a:bodyPr vert="horz" lIns="91420" tIns="45710" rIns="91420" bIns="45710" rtlCol="0" anchor="b"/>
          <a:lstStyle>
            <a:lvl1pPr algn="r">
              <a:defRPr sz="1200"/>
            </a:lvl1pPr>
          </a:lstStyle>
          <a:p>
            <a:fld id="{205AD9B5-0B36-4A28-808D-7A38620AC9D6}" type="slidenum">
              <a:rPr kumimoji="1" lang="ja-JP" altLang="en-US" smtClean="0"/>
              <a:t>‹#›</a:t>
            </a:fld>
            <a:endParaRPr kumimoji="1" lang="ja-JP" altLang="en-US"/>
          </a:p>
        </p:txBody>
      </p:sp>
    </p:spTree>
    <p:extLst>
      <p:ext uri="{BB962C8B-B14F-4D97-AF65-F5344CB8AC3E}">
        <p14:creationId xmlns:p14="http://schemas.microsoft.com/office/powerpoint/2010/main" val="359922479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05AD9B5-0B36-4A28-808D-7A38620AC9D6}" type="slidenum">
              <a:rPr kumimoji="1" lang="ja-JP" altLang="en-US" smtClean="0"/>
              <a:t>4</a:t>
            </a:fld>
            <a:endParaRPr kumimoji="1" lang="ja-JP" altLang="en-US"/>
          </a:p>
        </p:txBody>
      </p:sp>
    </p:spTree>
    <p:extLst>
      <p:ext uri="{BB962C8B-B14F-4D97-AF65-F5344CB8AC3E}">
        <p14:creationId xmlns:p14="http://schemas.microsoft.com/office/powerpoint/2010/main" val="2396873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スライド イメージ プレースホルダー 1"/>
          <p:cNvSpPr>
            <a:spLocks noGrp="1" noRot="1" noChangeAspect="1"/>
          </p:cNvSpPr>
          <p:nvPr>
            <p:ph type="sldImg"/>
          </p:nvPr>
        </p:nvSpPr>
        <p:spPr>
          <a:ln/>
        </p:spPr>
      </p:sp>
      <p:sp>
        <p:nvSpPr>
          <p:cNvPr id="271363" name="スライド番号プレースホルダー 3"/>
          <p:cNvSpPr>
            <a:spLocks noGrp="1"/>
          </p:cNvSpPr>
          <p:nvPr>
            <p:ph type="sldNum" sz="quarter" idx="5"/>
          </p:nvPr>
        </p:nvSpPr>
        <p:spPr>
          <a:noFill/>
        </p:spPr>
        <p:txBody>
          <a:bodyPr/>
          <a:lstStyle/>
          <a:p>
            <a:pPr defTabSz="909374"/>
            <a:fld id="{8CED0E72-4F64-445F-A823-7D305E8D16E0}" type="slidenum">
              <a:rPr lang="en-US" altLang="ja-JP" smtClean="0">
                <a:solidFill>
                  <a:prstClr val="black"/>
                </a:solidFill>
              </a:rPr>
              <a:pPr defTabSz="909374"/>
              <a:t>18</a:t>
            </a:fld>
            <a:endParaRPr lang="en-US" altLang="ja-JP" smtClean="0">
              <a:solidFill>
                <a:prstClr val="black"/>
              </a:solidFill>
            </a:endParaRPr>
          </a:p>
        </p:txBody>
      </p:sp>
      <p:sp>
        <p:nvSpPr>
          <p:cNvPr id="2" name="ノート プレースホルダー 1"/>
          <p:cNvSpPr>
            <a:spLocks noGrp="1"/>
          </p:cNvSpPr>
          <p:nvPr>
            <p:ph type="body" sz="quarter" idx="10"/>
          </p:nvPr>
        </p:nvSpPr>
        <p:spPr/>
        <p:txBody>
          <a:bodyPr/>
          <a:lstStyle/>
          <a:p>
            <a:endParaRPr kumimoji="1" lang="ja-JP" altLang="en-US"/>
          </a:p>
        </p:txBody>
      </p:sp>
    </p:spTree>
    <p:extLst>
      <p:ext uri="{BB962C8B-B14F-4D97-AF65-F5344CB8AC3E}">
        <p14:creationId xmlns:p14="http://schemas.microsoft.com/office/powerpoint/2010/main" val="14841056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スライド イメージ プレースホルダー 1"/>
          <p:cNvSpPr>
            <a:spLocks noGrp="1" noRot="1" noChangeAspect="1"/>
          </p:cNvSpPr>
          <p:nvPr>
            <p:ph type="sldImg"/>
          </p:nvPr>
        </p:nvSpPr>
        <p:spPr>
          <a:ln/>
        </p:spPr>
      </p:sp>
      <p:sp>
        <p:nvSpPr>
          <p:cNvPr id="271363" name="スライド番号プレースホルダー 3"/>
          <p:cNvSpPr>
            <a:spLocks noGrp="1"/>
          </p:cNvSpPr>
          <p:nvPr>
            <p:ph type="sldNum" sz="quarter" idx="5"/>
          </p:nvPr>
        </p:nvSpPr>
        <p:spPr>
          <a:noFill/>
        </p:spPr>
        <p:txBody>
          <a:bodyPr/>
          <a:lstStyle/>
          <a:p>
            <a:pPr defTabSz="909374"/>
            <a:fld id="{8CED0E72-4F64-445F-A823-7D305E8D16E0}" type="slidenum">
              <a:rPr lang="en-US" altLang="ja-JP" smtClean="0">
                <a:solidFill>
                  <a:prstClr val="black"/>
                </a:solidFill>
              </a:rPr>
              <a:pPr defTabSz="909374"/>
              <a:t>19</a:t>
            </a:fld>
            <a:endParaRPr lang="en-US" altLang="ja-JP" smtClean="0">
              <a:solidFill>
                <a:prstClr val="black"/>
              </a:solidFill>
            </a:endParaRPr>
          </a:p>
        </p:txBody>
      </p:sp>
      <p:sp>
        <p:nvSpPr>
          <p:cNvPr id="2" name="ノート プレースホルダー 1"/>
          <p:cNvSpPr>
            <a:spLocks noGrp="1"/>
          </p:cNvSpPr>
          <p:nvPr>
            <p:ph type="body" sz="quarter" idx="10"/>
          </p:nvPr>
        </p:nvSpPr>
        <p:spPr/>
        <p:txBody>
          <a:bodyPr/>
          <a:lstStyle/>
          <a:p>
            <a:endParaRPr kumimoji="1" lang="ja-JP" altLang="en-US"/>
          </a:p>
        </p:txBody>
      </p:sp>
    </p:spTree>
    <p:extLst>
      <p:ext uri="{BB962C8B-B14F-4D97-AF65-F5344CB8AC3E}">
        <p14:creationId xmlns:p14="http://schemas.microsoft.com/office/powerpoint/2010/main" val="3089398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スライド イメージ プレースホルダー 1"/>
          <p:cNvSpPr>
            <a:spLocks noGrp="1" noRot="1" noChangeAspect="1"/>
          </p:cNvSpPr>
          <p:nvPr>
            <p:ph type="sldImg"/>
          </p:nvPr>
        </p:nvSpPr>
        <p:spPr>
          <a:ln/>
        </p:spPr>
      </p:sp>
      <p:sp>
        <p:nvSpPr>
          <p:cNvPr id="271363" name="スライド番号プレースホルダー 3"/>
          <p:cNvSpPr>
            <a:spLocks noGrp="1"/>
          </p:cNvSpPr>
          <p:nvPr>
            <p:ph type="sldNum" sz="quarter" idx="5"/>
          </p:nvPr>
        </p:nvSpPr>
        <p:spPr>
          <a:noFill/>
        </p:spPr>
        <p:txBody>
          <a:bodyPr/>
          <a:lstStyle/>
          <a:p>
            <a:pPr defTabSz="909374"/>
            <a:fld id="{8CED0E72-4F64-445F-A823-7D305E8D16E0}" type="slidenum">
              <a:rPr lang="en-US" altLang="ja-JP" smtClean="0">
                <a:solidFill>
                  <a:prstClr val="black"/>
                </a:solidFill>
              </a:rPr>
              <a:pPr defTabSz="909374"/>
              <a:t>20</a:t>
            </a:fld>
            <a:endParaRPr lang="en-US" altLang="ja-JP" smtClean="0">
              <a:solidFill>
                <a:prstClr val="black"/>
              </a:solidFill>
            </a:endParaRPr>
          </a:p>
        </p:txBody>
      </p:sp>
      <p:sp>
        <p:nvSpPr>
          <p:cNvPr id="2" name="ノート プレースホルダー 1"/>
          <p:cNvSpPr>
            <a:spLocks noGrp="1"/>
          </p:cNvSpPr>
          <p:nvPr>
            <p:ph type="body" sz="quarter" idx="10"/>
          </p:nvPr>
        </p:nvSpPr>
        <p:spPr/>
        <p:txBody>
          <a:bodyPr/>
          <a:lstStyle/>
          <a:p>
            <a:endParaRPr kumimoji="1" lang="ja-JP" altLang="en-US"/>
          </a:p>
        </p:txBody>
      </p:sp>
    </p:spTree>
    <p:extLst>
      <p:ext uri="{BB962C8B-B14F-4D97-AF65-F5344CB8AC3E}">
        <p14:creationId xmlns:p14="http://schemas.microsoft.com/office/powerpoint/2010/main" val="2362003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スライド イメージ プレースホルダー 1"/>
          <p:cNvSpPr>
            <a:spLocks noGrp="1" noRot="1" noChangeAspect="1"/>
          </p:cNvSpPr>
          <p:nvPr>
            <p:ph type="sldImg"/>
          </p:nvPr>
        </p:nvSpPr>
        <p:spPr>
          <a:ln/>
        </p:spPr>
      </p:sp>
      <p:sp>
        <p:nvSpPr>
          <p:cNvPr id="271363" name="スライド番号プレースホルダー 3"/>
          <p:cNvSpPr>
            <a:spLocks noGrp="1"/>
          </p:cNvSpPr>
          <p:nvPr>
            <p:ph type="sldNum" sz="quarter" idx="5"/>
          </p:nvPr>
        </p:nvSpPr>
        <p:spPr>
          <a:noFill/>
        </p:spPr>
        <p:txBody>
          <a:bodyPr/>
          <a:lstStyle/>
          <a:p>
            <a:pPr defTabSz="909374"/>
            <a:fld id="{8CED0E72-4F64-445F-A823-7D305E8D16E0}" type="slidenum">
              <a:rPr lang="en-US" altLang="ja-JP" smtClean="0">
                <a:solidFill>
                  <a:prstClr val="black"/>
                </a:solidFill>
              </a:rPr>
              <a:pPr defTabSz="909374"/>
              <a:t>21</a:t>
            </a:fld>
            <a:endParaRPr lang="en-US" altLang="ja-JP" smtClean="0">
              <a:solidFill>
                <a:prstClr val="black"/>
              </a:solidFill>
            </a:endParaRPr>
          </a:p>
        </p:txBody>
      </p:sp>
      <p:sp>
        <p:nvSpPr>
          <p:cNvPr id="2" name="ノート プレースホルダー 1"/>
          <p:cNvSpPr>
            <a:spLocks noGrp="1"/>
          </p:cNvSpPr>
          <p:nvPr>
            <p:ph type="body" sz="quarter" idx="10"/>
          </p:nvPr>
        </p:nvSpPr>
        <p:spPr/>
        <p:txBody>
          <a:bodyPr/>
          <a:lstStyle/>
          <a:p>
            <a:endParaRPr kumimoji="1" lang="ja-JP" altLang="en-US"/>
          </a:p>
        </p:txBody>
      </p:sp>
    </p:spTree>
    <p:extLst>
      <p:ext uri="{BB962C8B-B14F-4D97-AF65-F5344CB8AC3E}">
        <p14:creationId xmlns:p14="http://schemas.microsoft.com/office/powerpoint/2010/main" val="11952267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スライド イメージ プレースホルダー 1"/>
          <p:cNvSpPr>
            <a:spLocks noGrp="1" noRot="1" noChangeAspect="1"/>
          </p:cNvSpPr>
          <p:nvPr>
            <p:ph type="sldImg"/>
          </p:nvPr>
        </p:nvSpPr>
        <p:spPr>
          <a:ln/>
        </p:spPr>
      </p:sp>
      <p:sp>
        <p:nvSpPr>
          <p:cNvPr id="271363" name="スライド番号プレースホルダー 3"/>
          <p:cNvSpPr>
            <a:spLocks noGrp="1"/>
          </p:cNvSpPr>
          <p:nvPr>
            <p:ph type="sldNum" sz="quarter" idx="5"/>
          </p:nvPr>
        </p:nvSpPr>
        <p:spPr>
          <a:noFill/>
        </p:spPr>
        <p:txBody>
          <a:bodyPr/>
          <a:lstStyle/>
          <a:p>
            <a:pPr defTabSz="909374"/>
            <a:fld id="{8CED0E72-4F64-445F-A823-7D305E8D16E0}" type="slidenum">
              <a:rPr lang="en-US" altLang="ja-JP" smtClean="0">
                <a:solidFill>
                  <a:prstClr val="black"/>
                </a:solidFill>
              </a:rPr>
              <a:pPr defTabSz="909374"/>
              <a:t>22</a:t>
            </a:fld>
            <a:endParaRPr lang="en-US" altLang="ja-JP" smtClean="0">
              <a:solidFill>
                <a:prstClr val="black"/>
              </a:solidFill>
            </a:endParaRPr>
          </a:p>
        </p:txBody>
      </p:sp>
      <p:sp>
        <p:nvSpPr>
          <p:cNvPr id="2" name="ノート プレースホルダー 1"/>
          <p:cNvSpPr>
            <a:spLocks noGrp="1"/>
          </p:cNvSpPr>
          <p:nvPr>
            <p:ph type="body" sz="quarter" idx="10"/>
          </p:nvPr>
        </p:nvSpPr>
        <p:spPr/>
        <p:txBody>
          <a:bodyPr/>
          <a:lstStyle/>
          <a:p>
            <a:endParaRPr kumimoji="1" lang="ja-JP" altLang="en-US"/>
          </a:p>
        </p:txBody>
      </p:sp>
    </p:spTree>
    <p:extLst>
      <p:ext uri="{BB962C8B-B14F-4D97-AF65-F5344CB8AC3E}">
        <p14:creationId xmlns:p14="http://schemas.microsoft.com/office/powerpoint/2010/main" val="41902505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7355">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9252" indent="-288174" defTabSz="917355">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52697" indent="-230539" defTabSz="917355">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13776" indent="-230539" defTabSz="917355">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74853" indent="-230539" defTabSz="917355">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35933" indent="-230539" defTabSz="91735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97012" indent="-230539" defTabSz="91735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58090" indent="-230539" defTabSz="91735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919168" indent="-230539" defTabSz="917355"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6DA0EEAE-E50E-4322-9728-1F93CBC77FBA}" type="slidenum">
              <a:rPr lang="en-US" altLang="ja-JP" smtClean="0">
                <a:solidFill>
                  <a:srgbClr val="000000"/>
                </a:solidFill>
                <a:ea typeface="ＭＳ Ｐゴシック" panose="020B0600070205080204" pitchFamily="50" charset="-128"/>
              </a:rPr>
              <a:pPr>
                <a:spcBef>
                  <a:spcPct val="0"/>
                </a:spcBef>
              </a:pPr>
              <a:t>23</a:t>
            </a:fld>
            <a:endParaRPr lang="en-US" altLang="ja-JP" smtClean="0">
              <a:solidFill>
                <a:srgbClr val="000000"/>
              </a:solidFill>
              <a:ea typeface="ＭＳ Ｐゴシック" panose="020B0600070205080204" pitchFamily="50" charset="-128"/>
            </a:endParaRPr>
          </a:p>
        </p:txBody>
      </p:sp>
      <p:sp>
        <p:nvSpPr>
          <p:cNvPr id="232451" name="Rectangle 7"/>
          <p:cNvSpPr txBox="1">
            <a:spLocks noGrp="1" noChangeArrowheads="1"/>
          </p:cNvSpPr>
          <p:nvPr/>
        </p:nvSpPr>
        <p:spPr bwMode="auto">
          <a:xfrm>
            <a:off x="3899243" y="9508993"/>
            <a:ext cx="2980182" cy="500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4" tIns="46456" rIns="92914" bIns="46456" anchor="b"/>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lgn="r" eaLnBrk="1" hangingPunct="1">
              <a:lnSpc>
                <a:spcPct val="90000"/>
              </a:lnSpc>
              <a:spcBef>
                <a:spcPct val="0"/>
              </a:spcBef>
              <a:buClr>
                <a:schemeClr val="tx2"/>
              </a:buClr>
              <a:buSzPct val="70000"/>
              <a:buFont typeface="Wingdings" panose="05000000000000000000" pitchFamily="2" charset="2"/>
              <a:buNone/>
            </a:pPr>
            <a:fld id="{4FAAE902-4F4B-4DB7-B966-C35B1C05E817}" type="slidenum">
              <a:rPr lang="en-US" altLang="ja-JP">
                <a:solidFill>
                  <a:srgbClr val="000000"/>
                </a:solidFill>
                <a:latin typeface="ＭＳ Ｐゴシック" panose="020B0600070205080204" pitchFamily="50" charset="-128"/>
                <a:ea typeface="ＭＳ Ｐゴシック" panose="020B0600070205080204" pitchFamily="50" charset="-128"/>
              </a:rPr>
              <a:pPr algn="r" eaLnBrk="1" hangingPunct="1">
                <a:lnSpc>
                  <a:spcPct val="90000"/>
                </a:lnSpc>
                <a:spcBef>
                  <a:spcPct val="0"/>
                </a:spcBef>
                <a:buClr>
                  <a:schemeClr val="tx2"/>
                </a:buClr>
                <a:buSzPct val="70000"/>
                <a:buFont typeface="Wingdings" panose="05000000000000000000" pitchFamily="2" charset="2"/>
                <a:buNone/>
              </a:pPr>
              <a:t>23</a:t>
            </a:fld>
            <a:endParaRPr lang="en-US" altLang="ja-JP">
              <a:solidFill>
                <a:srgbClr val="000000"/>
              </a:solidFill>
              <a:latin typeface="ＭＳ Ｐゴシック" panose="020B0600070205080204" pitchFamily="50" charset="-128"/>
              <a:ea typeface="ＭＳ Ｐゴシック" panose="020B0600070205080204" pitchFamily="50" charset="-128"/>
            </a:endParaRPr>
          </a:p>
        </p:txBody>
      </p:sp>
      <p:sp>
        <p:nvSpPr>
          <p:cNvPr id="232452" name="Rectangle 7"/>
          <p:cNvSpPr txBox="1">
            <a:spLocks noGrp="1" noChangeArrowheads="1"/>
          </p:cNvSpPr>
          <p:nvPr/>
        </p:nvSpPr>
        <p:spPr bwMode="auto">
          <a:xfrm>
            <a:off x="3899243" y="9508993"/>
            <a:ext cx="2980182" cy="500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914" tIns="46456" rIns="92914" bIns="46456" anchor="b"/>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950" indent="-285750">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3000" indent="-228600">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0200" indent="-228600">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7400" indent="-228600">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6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8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90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6200" indent="-228600"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lgn="r" eaLnBrk="1" hangingPunct="1">
              <a:lnSpc>
                <a:spcPct val="90000"/>
              </a:lnSpc>
              <a:spcBef>
                <a:spcPct val="0"/>
              </a:spcBef>
              <a:buClr>
                <a:schemeClr val="tx2"/>
              </a:buClr>
              <a:buSzPct val="70000"/>
              <a:buFont typeface="Wingdings" panose="05000000000000000000" pitchFamily="2" charset="2"/>
              <a:buNone/>
            </a:pPr>
            <a:fld id="{1EA0FF7A-0AC7-4C2D-9E80-4EB86BABD84E}" type="slidenum">
              <a:rPr lang="en-US" altLang="ja-JP">
                <a:solidFill>
                  <a:srgbClr val="000000"/>
                </a:solidFill>
                <a:latin typeface="ＭＳ Ｐゴシック" panose="020B0600070205080204" pitchFamily="50" charset="-128"/>
                <a:ea typeface="ＭＳ Ｐゴシック" panose="020B0600070205080204" pitchFamily="50" charset="-128"/>
              </a:rPr>
              <a:pPr algn="r" eaLnBrk="1" hangingPunct="1">
                <a:lnSpc>
                  <a:spcPct val="90000"/>
                </a:lnSpc>
                <a:spcBef>
                  <a:spcPct val="0"/>
                </a:spcBef>
                <a:buClr>
                  <a:schemeClr val="tx2"/>
                </a:buClr>
                <a:buSzPct val="70000"/>
                <a:buFont typeface="Wingdings" panose="05000000000000000000" pitchFamily="2" charset="2"/>
                <a:buNone/>
              </a:pPr>
              <a:t>23</a:t>
            </a:fld>
            <a:endParaRPr lang="en-US" altLang="ja-JP">
              <a:solidFill>
                <a:srgbClr val="000000"/>
              </a:solidFill>
              <a:latin typeface="ＭＳ Ｐゴシック" panose="020B0600070205080204" pitchFamily="50" charset="-128"/>
              <a:ea typeface="ＭＳ Ｐゴシック" panose="020B0600070205080204" pitchFamily="50" charset="-128"/>
            </a:endParaRPr>
          </a:p>
        </p:txBody>
      </p:sp>
      <p:sp>
        <p:nvSpPr>
          <p:cNvPr id="232453" name="Rectangle 2"/>
          <p:cNvSpPr>
            <a:spLocks noGrp="1" noRot="1" noChangeAspect="1" noChangeArrowheads="1" noTextEdit="1"/>
          </p:cNvSpPr>
          <p:nvPr>
            <p:ph type="sldImg"/>
          </p:nvPr>
        </p:nvSpPr>
        <p:spPr>
          <a:xfrm>
            <a:off x="936625" y="749300"/>
            <a:ext cx="5010150" cy="3757613"/>
          </a:xfrm>
          <a:ln/>
        </p:spPr>
      </p:sp>
      <p:sp>
        <p:nvSpPr>
          <p:cNvPr id="232454" name="ノート プレースホルダー 1"/>
          <p:cNvSpPr>
            <a:spLocks noGrp="1"/>
          </p:cNvSpPr>
          <p:nvPr>
            <p:ph type="body"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latin typeface="Arial" panose="020B0604020202020204" pitchFamily="34" charset="0"/>
            </a:endParaRPr>
          </a:p>
        </p:txBody>
      </p:sp>
    </p:spTree>
    <p:extLst>
      <p:ext uri="{BB962C8B-B14F-4D97-AF65-F5344CB8AC3E}">
        <p14:creationId xmlns:p14="http://schemas.microsoft.com/office/powerpoint/2010/main" val="14491093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205AD9B5-0B36-4A28-808D-7A38620AC9D6}" type="slidenum">
              <a:rPr kumimoji="1" lang="ja-JP" altLang="en-US" smtClean="0"/>
              <a:t>25</a:t>
            </a:fld>
            <a:endParaRPr kumimoji="1" lang="ja-JP" altLang="en-US"/>
          </a:p>
        </p:txBody>
      </p:sp>
    </p:spTree>
    <p:extLst>
      <p:ext uri="{BB962C8B-B14F-4D97-AF65-F5344CB8AC3E}">
        <p14:creationId xmlns:p14="http://schemas.microsoft.com/office/powerpoint/2010/main" val="3385298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05AD9B5-0B36-4A28-808D-7A38620AC9D6}" type="slidenum">
              <a:rPr kumimoji="1" lang="ja-JP" altLang="en-US" smtClean="0"/>
              <a:t>28</a:t>
            </a:fld>
            <a:endParaRPr kumimoji="1" lang="ja-JP" altLang="en-US"/>
          </a:p>
        </p:txBody>
      </p:sp>
    </p:spTree>
    <p:extLst>
      <p:ext uri="{BB962C8B-B14F-4D97-AF65-F5344CB8AC3E}">
        <p14:creationId xmlns:p14="http://schemas.microsoft.com/office/powerpoint/2010/main" val="29807194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スライド イメージ プレースホルダー 1"/>
          <p:cNvSpPr>
            <a:spLocks noGrp="1" noRot="1" noChangeAspect="1"/>
          </p:cNvSpPr>
          <p:nvPr>
            <p:ph type="sldImg"/>
          </p:nvPr>
        </p:nvSpPr>
        <p:spPr>
          <a:ln/>
        </p:spPr>
      </p:sp>
      <p:sp>
        <p:nvSpPr>
          <p:cNvPr id="271363" name="スライド番号プレースホルダー 3"/>
          <p:cNvSpPr>
            <a:spLocks noGrp="1"/>
          </p:cNvSpPr>
          <p:nvPr>
            <p:ph type="sldNum" sz="quarter" idx="5"/>
          </p:nvPr>
        </p:nvSpPr>
        <p:spPr>
          <a:noFill/>
        </p:spPr>
        <p:txBody>
          <a:bodyPr/>
          <a:lstStyle/>
          <a:p>
            <a:pPr defTabSz="909374"/>
            <a:fld id="{8CED0E72-4F64-445F-A823-7D305E8D16E0}" type="slidenum">
              <a:rPr lang="en-US" altLang="ja-JP" smtClean="0">
                <a:solidFill>
                  <a:prstClr val="black"/>
                </a:solidFill>
              </a:rPr>
              <a:pPr defTabSz="909374"/>
              <a:t>29</a:t>
            </a:fld>
            <a:endParaRPr lang="en-US" altLang="ja-JP" smtClean="0">
              <a:solidFill>
                <a:prstClr val="black"/>
              </a:solidFill>
            </a:endParaRPr>
          </a:p>
        </p:txBody>
      </p:sp>
      <p:sp>
        <p:nvSpPr>
          <p:cNvPr id="2" name="ノート プレースホルダー 1"/>
          <p:cNvSpPr>
            <a:spLocks noGrp="1"/>
          </p:cNvSpPr>
          <p:nvPr>
            <p:ph type="body" sz="quarter" idx="10"/>
          </p:nvPr>
        </p:nvSpPr>
        <p:spPr/>
        <p:txBody>
          <a:bodyPr/>
          <a:lstStyle/>
          <a:p>
            <a:endParaRPr kumimoji="1" lang="ja-JP" altLang="en-US"/>
          </a:p>
        </p:txBody>
      </p:sp>
    </p:spTree>
    <p:extLst>
      <p:ext uri="{BB962C8B-B14F-4D97-AF65-F5344CB8AC3E}">
        <p14:creationId xmlns:p14="http://schemas.microsoft.com/office/powerpoint/2010/main" val="16193952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3E8088C-F9E1-4CBA-924F-05515DC7EF96}" type="slidenum">
              <a:rPr kumimoji="1" lang="ja-JP" altLang="en-US" smtClean="0"/>
              <a:t>30</a:t>
            </a:fld>
            <a:endParaRPr kumimoji="1" lang="ja-JP" altLang="en-US"/>
          </a:p>
        </p:txBody>
      </p:sp>
    </p:spTree>
    <p:extLst>
      <p:ext uri="{BB962C8B-B14F-4D97-AF65-F5344CB8AC3E}">
        <p14:creationId xmlns:p14="http://schemas.microsoft.com/office/powerpoint/2010/main" val="1861163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74299989-AE13-4C8E-AC7D-5C67A1D42014}" type="slidenum">
              <a:rPr lang="en-US" altLang="ja-JP" smtClean="0">
                <a:solidFill>
                  <a:prstClr val="black"/>
                </a:solidFill>
              </a:rPr>
              <a:pPr>
                <a:defRPr/>
              </a:pPr>
              <a:t>5</a:t>
            </a:fld>
            <a:endParaRPr lang="en-US" altLang="ja-JP">
              <a:solidFill>
                <a:prstClr val="black"/>
              </a:solidFill>
            </a:endParaRPr>
          </a:p>
        </p:txBody>
      </p:sp>
    </p:spTree>
    <p:extLst>
      <p:ext uri="{BB962C8B-B14F-4D97-AF65-F5344CB8AC3E}">
        <p14:creationId xmlns:p14="http://schemas.microsoft.com/office/powerpoint/2010/main" val="8055877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3E8088C-F9E1-4CBA-924F-05515DC7EF96}" type="slidenum">
              <a:rPr kumimoji="1" lang="ja-JP" altLang="en-US" smtClean="0"/>
              <a:t>31</a:t>
            </a:fld>
            <a:endParaRPr kumimoji="1" lang="ja-JP" altLang="en-US"/>
          </a:p>
        </p:txBody>
      </p:sp>
    </p:spTree>
    <p:extLst>
      <p:ext uri="{BB962C8B-B14F-4D97-AF65-F5344CB8AC3E}">
        <p14:creationId xmlns:p14="http://schemas.microsoft.com/office/powerpoint/2010/main" val="13714632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270250" y="925513"/>
            <a:ext cx="3327400" cy="249713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1A7E2CE-E195-4610-930D-9A823CDE07BA}" type="slidenum">
              <a:rPr kumimoji="1" lang="ja-JP" altLang="en-US" smtClean="0"/>
              <a:pPr/>
              <a:t>32</a:t>
            </a:fld>
            <a:endParaRPr kumimoji="1" lang="ja-JP" altLang="en-US"/>
          </a:p>
        </p:txBody>
      </p:sp>
    </p:spTree>
    <p:extLst>
      <p:ext uri="{BB962C8B-B14F-4D97-AF65-F5344CB8AC3E}">
        <p14:creationId xmlns:p14="http://schemas.microsoft.com/office/powerpoint/2010/main" val="9848853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3E8088C-F9E1-4CBA-924F-05515DC7EF96}" type="slidenum">
              <a:rPr kumimoji="1" lang="ja-JP" altLang="en-US" smtClean="0"/>
              <a:t>33</a:t>
            </a:fld>
            <a:endParaRPr kumimoji="1" lang="ja-JP" altLang="en-US"/>
          </a:p>
        </p:txBody>
      </p:sp>
    </p:spTree>
    <p:extLst>
      <p:ext uri="{BB962C8B-B14F-4D97-AF65-F5344CB8AC3E}">
        <p14:creationId xmlns:p14="http://schemas.microsoft.com/office/powerpoint/2010/main" val="30864310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3E8088C-F9E1-4CBA-924F-05515DC7EF96}" type="slidenum">
              <a:rPr kumimoji="1" lang="ja-JP" altLang="en-US" smtClean="0"/>
              <a:t>34</a:t>
            </a:fld>
            <a:endParaRPr kumimoji="1" lang="ja-JP" altLang="en-US"/>
          </a:p>
        </p:txBody>
      </p:sp>
    </p:spTree>
    <p:extLst>
      <p:ext uri="{BB962C8B-B14F-4D97-AF65-F5344CB8AC3E}">
        <p14:creationId xmlns:p14="http://schemas.microsoft.com/office/powerpoint/2010/main" val="12230567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3E8088C-F9E1-4CBA-924F-05515DC7EF96}" type="slidenum">
              <a:rPr kumimoji="1" lang="ja-JP" altLang="en-US" smtClean="0"/>
              <a:t>35</a:t>
            </a:fld>
            <a:endParaRPr kumimoji="1" lang="ja-JP" altLang="en-US"/>
          </a:p>
        </p:txBody>
      </p:sp>
    </p:spTree>
    <p:extLst>
      <p:ext uri="{BB962C8B-B14F-4D97-AF65-F5344CB8AC3E}">
        <p14:creationId xmlns:p14="http://schemas.microsoft.com/office/powerpoint/2010/main" val="19472125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smtClean="0"/>
          </a:p>
        </p:txBody>
      </p:sp>
      <p:sp>
        <p:nvSpPr>
          <p:cNvPr id="4" name="スライド番号プレースホルダー 3"/>
          <p:cNvSpPr>
            <a:spLocks noGrp="1"/>
          </p:cNvSpPr>
          <p:nvPr>
            <p:ph type="sldNum" sz="quarter" idx="10"/>
          </p:nvPr>
        </p:nvSpPr>
        <p:spPr/>
        <p:txBody>
          <a:bodyPr/>
          <a:lstStyle/>
          <a:p>
            <a:fld id="{23E8088C-F9E1-4CBA-924F-05515DC7EF96}" type="slidenum">
              <a:rPr kumimoji="1" lang="ja-JP" altLang="en-US" smtClean="0"/>
              <a:t>36</a:t>
            </a:fld>
            <a:endParaRPr kumimoji="1" lang="ja-JP" altLang="en-US"/>
          </a:p>
        </p:txBody>
      </p:sp>
    </p:spTree>
    <p:extLst>
      <p:ext uri="{BB962C8B-B14F-4D97-AF65-F5344CB8AC3E}">
        <p14:creationId xmlns:p14="http://schemas.microsoft.com/office/powerpoint/2010/main" val="1433991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3E8088C-F9E1-4CBA-924F-05515DC7EF96}" type="slidenum">
              <a:rPr kumimoji="1" lang="ja-JP" altLang="en-US" smtClean="0"/>
              <a:t>37</a:t>
            </a:fld>
            <a:endParaRPr kumimoji="1" lang="ja-JP" altLang="en-US"/>
          </a:p>
        </p:txBody>
      </p:sp>
    </p:spTree>
    <p:extLst>
      <p:ext uri="{BB962C8B-B14F-4D97-AF65-F5344CB8AC3E}">
        <p14:creationId xmlns:p14="http://schemas.microsoft.com/office/powerpoint/2010/main" val="19144889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3E8088C-F9E1-4CBA-924F-05515DC7EF96}" type="slidenum">
              <a:rPr kumimoji="1" lang="ja-JP" altLang="en-US" smtClean="0"/>
              <a:t>38</a:t>
            </a:fld>
            <a:endParaRPr kumimoji="1" lang="ja-JP" altLang="en-US"/>
          </a:p>
        </p:txBody>
      </p:sp>
    </p:spTree>
    <p:extLst>
      <p:ext uri="{BB962C8B-B14F-4D97-AF65-F5344CB8AC3E}">
        <p14:creationId xmlns:p14="http://schemas.microsoft.com/office/powerpoint/2010/main" val="1255351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1A7E2CE-E195-4610-930D-9A823CDE07BA}" type="slidenum">
              <a:rPr kumimoji="1" lang="ja-JP" altLang="en-US" smtClean="0"/>
              <a:t>41</a:t>
            </a:fld>
            <a:endParaRPr kumimoji="1" lang="ja-JP" altLang="en-US"/>
          </a:p>
        </p:txBody>
      </p:sp>
    </p:spTree>
    <p:extLst>
      <p:ext uri="{BB962C8B-B14F-4D97-AF65-F5344CB8AC3E}">
        <p14:creationId xmlns:p14="http://schemas.microsoft.com/office/powerpoint/2010/main" val="13338457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350A45B-E915-4A19-9EFA-5D3EA1192011}" type="slidenum">
              <a:rPr kumimoji="1" lang="ja-JP" altLang="en-US" smtClean="0"/>
              <a:t>42</a:t>
            </a:fld>
            <a:endParaRPr kumimoji="1" lang="ja-JP" altLang="en-US"/>
          </a:p>
        </p:txBody>
      </p:sp>
    </p:spTree>
    <p:extLst>
      <p:ext uri="{BB962C8B-B14F-4D97-AF65-F5344CB8AC3E}">
        <p14:creationId xmlns:p14="http://schemas.microsoft.com/office/powerpoint/2010/main" val="16153444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205AD9B5-0B36-4A28-808D-7A38620AC9D6}" type="slidenum">
              <a:rPr kumimoji="1" lang="ja-JP" altLang="en-US" smtClean="0"/>
              <a:t>7</a:t>
            </a:fld>
            <a:endParaRPr kumimoji="1" lang="ja-JP" altLang="en-US"/>
          </a:p>
        </p:txBody>
      </p:sp>
    </p:spTree>
    <p:extLst>
      <p:ext uri="{BB962C8B-B14F-4D97-AF65-F5344CB8AC3E}">
        <p14:creationId xmlns:p14="http://schemas.microsoft.com/office/powerpoint/2010/main" val="19967451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350A45B-E915-4A19-9EFA-5D3EA1192011}" type="slidenum">
              <a:rPr kumimoji="1" lang="ja-JP" altLang="en-US" smtClean="0"/>
              <a:t>44</a:t>
            </a:fld>
            <a:endParaRPr kumimoji="1" lang="ja-JP" altLang="en-US"/>
          </a:p>
        </p:txBody>
      </p:sp>
    </p:spTree>
    <p:extLst>
      <p:ext uri="{BB962C8B-B14F-4D97-AF65-F5344CB8AC3E}">
        <p14:creationId xmlns:p14="http://schemas.microsoft.com/office/powerpoint/2010/main" val="28719903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4350A45B-E915-4A19-9EFA-5D3EA1192011}" type="slidenum">
              <a:rPr kumimoji="1" lang="ja-JP" altLang="en-US" smtClean="0"/>
              <a:t>45</a:t>
            </a:fld>
            <a:endParaRPr kumimoji="1" lang="ja-JP" altLang="en-US"/>
          </a:p>
        </p:txBody>
      </p:sp>
    </p:spTree>
    <p:extLst>
      <p:ext uri="{BB962C8B-B14F-4D97-AF65-F5344CB8AC3E}">
        <p14:creationId xmlns:p14="http://schemas.microsoft.com/office/powerpoint/2010/main" val="36724892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Rot="1" noChangeAspect="1" noChangeArrowheads="1" noTextEdit="1"/>
          </p:cNvSpPr>
          <p:nvPr>
            <p:ph type="sldImg"/>
          </p:nvPr>
        </p:nvSpPr>
        <p:spPr>
          <a:ln/>
        </p:spPr>
      </p:sp>
      <p:sp>
        <p:nvSpPr>
          <p:cNvPr id="942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ja-JP" dirty="0" smtClean="0">
              <a:latin typeface="Arial" panose="020B0604020202020204" pitchFamily="34" charset="0"/>
            </a:endParaRPr>
          </a:p>
        </p:txBody>
      </p:sp>
    </p:spTree>
    <p:extLst>
      <p:ext uri="{BB962C8B-B14F-4D97-AF65-F5344CB8AC3E}">
        <p14:creationId xmlns:p14="http://schemas.microsoft.com/office/powerpoint/2010/main" val="24237334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05AD9B5-0B36-4A28-808D-7A38620AC9D6}" type="slidenum">
              <a:rPr kumimoji="1" lang="ja-JP" altLang="en-US" smtClean="0"/>
              <a:t>49</a:t>
            </a:fld>
            <a:endParaRPr kumimoji="1" lang="ja-JP" altLang="en-US"/>
          </a:p>
        </p:txBody>
      </p:sp>
    </p:spTree>
    <p:extLst>
      <p:ext uri="{BB962C8B-B14F-4D97-AF65-F5344CB8AC3E}">
        <p14:creationId xmlns:p14="http://schemas.microsoft.com/office/powerpoint/2010/main" val="19903166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スライド イメージ プレースホルダー 1"/>
          <p:cNvSpPr>
            <a:spLocks noGrp="1" noRot="1" noChangeAspect="1" noTextEdit="1"/>
          </p:cNvSpPr>
          <p:nvPr>
            <p:ph type="sldImg"/>
          </p:nvPr>
        </p:nvSpPr>
        <p:spPr>
          <a:ln/>
        </p:spPr>
      </p:sp>
      <p:sp>
        <p:nvSpPr>
          <p:cNvPr id="296962" name="ノート プレースホルダー 2"/>
          <p:cNvSpPr>
            <a:spLocks noGrp="1"/>
          </p:cNvSpPr>
          <p:nvPr>
            <p:ph type="body" idx="1"/>
          </p:nvPr>
        </p:nvSpPr>
        <p:spPr>
          <a:noFill/>
          <a:ln/>
        </p:spPr>
        <p:txBody>
          <a:bodyPr/>
          <a:lstStyle/>
          <a:p>
            <a:endParaRPr lang="ja-JP" altLang="en-US" sz="1600" dirty="0">
              <a:ea typeface="ＭＳ Ｐ明朝" pitchFamily="18" charset="-128"/>
            </a:endParaRPr>
          </a:p>
        </p:txBody>
      </p:sp>
      <p:sp>
        <p:nvSpPr>
          <p:cNvPr id="296963" name="スライド番号プレースホルダー 3"/>
          <p:cNvSpPr>
            <a:spLocks noGrp="1"/>
          </p:cNvSpPr>
          <p:nvPr>
            <p:ph type="sldNum" sz="quarter" idx="5"/>
          </p:nvPr>
        </p:nvSpPr>
        <p:spPr>
          <a:noFill/>
        </p:spPr>
        <p:txBody>
          <a:bodyPr/>
          <a:lstStyle/>
          <a:p>
            <a:pPr defTabSz="906200"/>
            <a:fld id="{BAFC2ADD-235C-433C-A28D-D719B9EBD7B3}" type="slidenum">
              <a:rPr lang="ja-JP" altLang="en-US" smtClean="0">
                <a:solidFill>
                  <a:srgbClr val="000000"/>
                </a:solidFill>
              </a:rPr>
              <a:pPr defTabSz="906200"/>
              <a:t>50</a:t>
            </a:fld>
            <a:endParaRPr lang="en-US" altLang="ja-JP" smtClean="0">
              <a:solidFill>
                <a:srgbClr val="000000"/>
              </a:solidFill>
            </a:endParaRPr>
          </a:p>
        </p:txBody>
      </p:sp>
    </p:spTree>
    <p:extLst>
      <p:ext uri="{BB962C8B-B14F-4D97-AF65-F5344CB8AC3E}">
        <p14:creationId xmlns:p14="http://schemas.microsoft.com/office/powerpoint/2010/main" val="277587697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05AD9B5-0B36-4A28-808D-7A38620AC9D6}" type="slidenum">
              <a:rPr kumimoji="1" lang="ja-JP" altLang="en-US" smtClean="0"/>
              <a:t>52</a:t>
            </a:fld>
            <a:endParaRPr kumimoji="1" lang="ja-JP" altLang="en-US"/>
          </a:p>
        </p:txBody>
      </p:sp>
    </p:spTree>
    <p:extLst>
      <p:ext uri="{BB962C8B-B14F-4D97-AF65-F5344CB8AC3E}">
        <p14:creationId xmlns:p14="http://schemas.microsoft.com/office/powerpoint/2010/main" val="11732128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3E8088C-F9E1-4CBA-924F-05515DC7EF96}" type="slidenum">
              <a:rPr kumimoji="1" lang="ja-JP" altLang="en-US" smtClean="0"/>
              <a:t>53</a:t>
            </a:fld>
            <a:endParaRPr kumimoji="1" lang="ja-JP" altLang="en-US"/>
          </a:p>
        </p:txBody>
      </p:sp>
    </p:spTree>
    <p:extLst>
      <p:ext uri="{BB962C8B-B14F-4D97-AF65-F5344CB8AC3E}">
        <p14:creationId xmlns:p14="http://schemas.microsoft.com/office/powerpoint/2010/main" val="207679759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3E8088C-F9E1-4CBA-924F-05515DC7EF96}" type="slidenum">
              <a:rPr kumimoji="1" lang="ja-JP" altLang="en-US" smtClean="0"/>
              <a:t>54</a:t>
            </a:fld>
            <a:endParaRPr kumimoji="1" lang="ja-JP" altLang="en-US"/>
          </a:p>
        </p:txBody>
      </p:sp>
    </p:spTree>
    <p:extLst>
      <p:ext uri="{BB962C8B-B14F-4D97-AF65-F5344CB8AC3E}">
        <p14:creationId xmlns:p14="http://schemas.microsoft.com/office/powerpoint/2010/main" val="9939787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6EB9D87-CF10-4E3B-9EFD-6EA8A1FA1F36}" type="slidenum">
              <a:rPr kumimoji="1" lang="ja-JP" altLang="en-US" smtClean="0"/>
              <a:t>61</a:t>
            </a:fld>
            <a:endParaRPr kumimoji="1" lang="ja-JP" altLang="en-US"/>
          </a:p>
        </p:txBody>
      </p:sp>
    </p:spTree>
    <p:extLst>
      <p:ext uri="{BB962C8B-B14F-4D97-AF65-F5344CB8AC3E}">
        <p14:creationId xmlns:p14="http://schemas.microsoft.com/office/powerpoint/2010/main" val="20759656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1A7E2CE-E195-4610-930D-9A823CDE07BA}" type="slidenum">
              <a:rPr kumimoji="1" lang="ja-JP" altLang="en-US" smtClean="0"/>
              <a:pPr/>
              <a:t>65</a:t>
            </a:fld>
            <a:endParaRPr kumimoji="1" lang="ja-JP" altLang="en-US"/>
          </a:p>
        </p:txBody>
      </p:sp>
    </p:spTree>
    <p:extLst>
      <p:ext uri="{BB962C8B-B14F-4D97-AF65-F5344CB8AC3E}">
        <p14:creationId xmlns:p14="http://schemas.microsoft.com/office/powerpoint/2010/main" val="28951226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A5F2AA4-5DD4-4DEF-B6D3-94718B4F851D}" type="slidenum">
              <a:rPr kumimoji="1" lang="ja-JP" altLang="en-US" smtClean="0"/>
              <a:t>9</a:t>
            </a:fld>
            <a:endParaRPr kumimoji="1" lang="ja-JP" altLang="en-US"/>
          </a:p>
        </p:txBody>
      </p:sp>
    </p:spTree>
    <p:extLst>
      <p:ext uri="{BB962C8B-B14F-4D97-AF65-F5344CB8AC3E}">
        <p14:creationId xmlns:p14="http://schemas.microsoft.com/office/powerpoint/2010/main" val="37064992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6EB9D87-CF10-4E3B-9EFD-6EA8A1FA1F36}" type="slidenum">
              <a:rPr kumimoji="1" lang="ja-JP" altLang="en-US" smtClean="0"/>
              <a:t>68</a:t>
            </a:fld>
            <a:endParaRPr kumimoji="1" lang="ja-JP" altLang="en-US"/>
          </a:p>
        </p:txBody>
      </p:sp>
    </p:spTree>
    <p:extLst>
      <p:ext uri="{BB962C8B-B14F-4D97-AF65-F5344CB8AC3E}">
        <p14:creationId xmlns:p14="http://schemas.microsoft.com/office/powerpoint/2010/main" val="6970141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6EB9D87-CF10-4E3B-9EFD-6EA8A1FA1F36}" type="slidenum">
              <a:rPr kumimoji="1" lang="ja-JP" altLang="en-US" smtClean="0"/>
              <a:t>69</a:t>
            </a:fld>
            <a:endParaRPr kumimoji="1" lang="ja-JP" altLang="en-US"/>
          </a:p>
        </p:txBody>
      </p:sp>
    </p:spTree>
    <p:extLst>
      <p:ext uri="{BB962C8B-B14F-4D97-AF65-F5344CB8AC3E}">
        <p14:creationId xmlns:p14="http://schemas.microsoft.com/office/powerpoint/2010/main" val="7115305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en-US" altLang="ja-JP" dirty="0" smtClean="0"/>
          </a:p>
          <a:p>
            <a:endParaRPr kumimoji="1" lang="en-US" altLang="ja-JP"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66EB9D87-CF10-4E3B-9EFD-6EA8A1FA1F36}" type="slidenum">
              <a:rPr kumimoji="1" lang="ja-JP" altLang="en-US" smtClean="0"/>
              <a:t>70</a:t>
            </a:fld>
            <a:endParaRPr kumimoji="1" lang="ja-JP" altLang="en-US"/>
          </a:p>
        </p:txBody>
      </p:sp>
    </p:spTree>
    <p:extLst>
      <p:ext uri="{BB962C8B-B14F-4D97-AF65-F5344CB8AC3E}">
        <p14:creationId xmlns:p14="http://schemas.microsoft.com/office/powerpoint/2010/main" val="32745603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6EB9D87-CF10-4E3B-9EFD-6EA8A1FA1F36}" type="slidenum">
              <a:rPr kumimoji="1" lang="ja-JP" altLang="en-US" smtClean="0"/>
              <a:t>71</a:t>
            </a:fld>
            <a:endParaRPr kumimoji="1" lang="ja-JP" altLang="en-US"/>
          </a:p>
        </p:txBody>
      </p:sp>
    </p:spTree>
    <p:extLst>
      <p:ext uri="{BB962C8B-B14F-4D97-AF65-F5344CB8AC3E}">
        <p14:creationId xmlns:p14="http://schemas.microsoft.com/office/powerpoint/2010/main" val="22679882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68400" y="1243013"/>
            <a:ext cx="4470400" cy="3354387"/>
          </a:xfrm>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66EB9D87-CF10-4E3B-9EFD-6EA8A1FA1F36}" type="slidenum">
              <a:rPr kumimoji="1" lang="ja-JP" altLang="en-US" smtClean="0"/>
              <a:t>72</a:t>
            </a:fld>
            <a:endParaRPr kumimoji="1" lang="ja-JP" altLang="en-US"/>
          </a:p>
        </p:txBody>
      </p:sp>
    </p:spTree>
    <p:extLst>
      <p:ext uri="{BB962C8B-B14F-4D97-AF65-F5344CB8AC3E}">
        <p14:creationId xmlns:p14="http://schemas.microsoft.com/office/powerpoint/2010/main" val="40455940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05AD9B5-0B36-4A28-808D-7A38620AC9D6}" type="slidenum">
              <a:rPr kumimoji="1" lang="ja-JP" altLang="en-US" smtClean="0"/>
              <a:t>76</a:t>
            </a:fld>
            <a:endParaRPr kumimoji="1" lang="ja-JP" altLang="en-US"/>
          </a:p>
        </p:txBody>
      </p:sp>
    </p:spTree>
    <p:extLst>
      <p:ext uri="{BB962C8B-B14F-4D97-AF65-F5344CB8AC3E}">
        <p14:creationId xmlns:p14="http://schemas.microsoft.com/office/powerpoint/2010/main" val="26791232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スライド イメージ プレースホルダー 1"/>
          <p:cNvSpPr>
            <a:spLocks noGrp="1" noRot="1" noChangeAspect="1" noTextEdit="1"/>
          </p:cNvSpPr>
          <p:nvPr>
            <p:ph type="sldImg"/>
          </p:nvPr>
        </p:nvSpPr>
        <p:spPr>
          <a:ln/>
        </p:spPr>
      </p:sp>
      <p:sp>
        <p:nvSpPr>
          <p:cNvPr id="16281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smtClean="0">
              <a:latin typeface="Arial" panose="020B0604020202020204" pitchFamily="34" charset="0"/>
            </a:endParaRPr>
          </a:p>
        </p:txBody>
      </p:sp>
      <p:sp>
        <p:nvSpPr>
          <p:cNvPr id="162820"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47552" indent="-287276">
              <a:defRPr kumimoji="1">
                <a:solidFill>
                  <a:schemeClr val="tx1"/>
                </a:solidFill>
                <a:latin typeface="Arial" panose="020B0604020202020204" pitchFamily="34" charset="0"/>
                <a:ea typeface="ＭＳ Ｐゴシック" panose="020B0600070205080204" pitchFamily="50" charset="-128"/>
              </a:defRPr>
            </a:lvl2pPr>
            <a:lvl3pPr marL="1150691" indent="-230140">
              <a:defRPr kumimoji="1">
                <a:solidFill>
                  <a:schemeClr val="tx1"/>
                </a:solidFill>
                <a:latin typeface="Arial" panose="020B0604020202020204" pitchFamily="34" charset="0"/>
                <a:ea typeface="ＭＳ Ｐゴシック" panose="020B0600070205080204" pitchFamily="50" charset="-128"/>
              </a:defRPr>
            </a:lvl3pPr>
            <a:lvl4pPr marL="1612554" indent="-230140">
              <a:defRPr kumimoji="1">
                <a:solidFill>
                  <a:schemeClr val="tx1"/>
                </a:solidFill>
                <a:latin typeface="Arial" panose="020B0604020202020204" pitchFamily="34" charset="0"/>
                <a:ea typeface="ＭＳ Ｐゴシック" panose="020B0600070205080204" pitchFamily="50" charset="-128"/>
              </a:defRPr>
            </a:lvl4pPr>
            <a:lvl5pPr marL="2072831" indent="-230140">
              <a:defRPr kumimoji="1">
                <a:solidFill>
                  <a:schemeClr val="tx1"/>
                </a:solidFill>
                <a:latin typeface="Arial" panose="020B0604020202020204" pitchFamily="34" charset="0"/>
                <a:ea typeface="ＭＳ Ｐゴシック" panose="020B0600070205080204" pitchFamily="50" charset="-128"/>
              </a:defRPr>
            </a:lvl5pPr>
            <a:lvl6pPr marL="2529932" indent="-23014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2987035" indent="-23014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444136" indent="-23014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3901237" indent="-230140"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A991D372-FDA5-49EB-9EB1-0F47E175B7AE}" type="slidenum">
              <a:rPr lang="en-US" altLang="ja-JP" smtClean="0"/>
              <a:pPr/>
              <a:t>78</a:t>
            </a:fld>
            <a:endParaRPr lang="en-US" altLang="ja-JP" smtClean="0"/>
          </a:p>
        </p:txBody>
      </p:sp>
    </p:spTree>
    <p:extLst>
      <p:ext uri="{BB962C8B-B14F-4D97-AF65-F5344CB8AC3E}">
        <p14:creationId xmlns:p14="http://schemas.microsoft.com/office/powerpoint/2010/main" val="26836412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スライド イメージ プレースホルダー 1"/>
          <p:cNvSpPr>
            <a:spLocks noGrp="1" noRot="1" noChangeAspect="1" noTextEdit="1"/>
          </p:cNvSpPr>
          <p:nvPr>
            <p:ph type="sldImg"/>
          </p:nvPr>
        </p:nvSpPr>
        <p:spPr>
          <a:ln/>
        </p:spPr>
      </p:sp>
      <p:sp>
        <p:nvSpPr>
          <p:cNvPr id="122883" name="ノート プレースホルダー 1"/>
          <p:cNvSpPr>
            <a:spLocks noGrp="1"/>
          </p:cNvSpPr>
          <p:nvPr>
            <p:ph type="body"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ja-JP" dirty="0" smtClean="0">
              <a:latin typeface="Arial" panose="020B0604020202020204" pitchFamily="34" charset="0"/>
            </a:endParaRPr>
          </a:p>
          <a:p>
            <a:endParaRPr lang="en-US" altLang="ja-JP" dirty="0" smtClean="0">
              <a:latin typeface="Arial" panose="020B0604020202020204" pitchFamily="34" charset="0"/>
            </a:endParaRPr>
          </a:p>
          <a:p>
            <a:endParaRPr lang="ja-JP" altLang="en-US" dirty="0" smtClean="0">
              <a:latin typeface="Arial" panose="020B0604020202020204" pitchFamily="34" charset="0"/>
            </a:endParaRPr>
          </a:p>
        </p:txBody>
      </p:sp>
    </p:spTree>
    <p:extLst>
      <p:ext uri="{BB962C8B-B14F-4D97-AF65-F5344CB8AC3E}">
        <p14:creationId xmlns:p14="http://schemas.microsoft.com/office/powerpoint/2010/main" val="31864992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スライド イメージ プレースホルダー 1"/>
          <p:cNvSpPr>
            <a:spLocks noGrp="1" noRot="1" noChangeAspect="1" noTextEdit="1"/>
          </p:cNvSpPr>
          <p:nvPr>
            <p:ph type="sldImg"/>
          </p:nvPr>
        </p:nvSpPr>
        <p:spPr>
          <a:xfrm>
            <a:off x="3079750" y="563563"/>
            <a:ext cx="3706813" cy="2781300"/>
          </a:xfrm>
          <a:ln/>
        </p:spPr>
      </p:sp>
      <p:sp>
        <p:nvSpPr>
          <p:cNvPr id="124931" name="ノート プレースホルダー 1"/>
          <p:cNvSpPr>
            <a:spLocks noGrp="1"/>
          </p:cNvSpPr>
          <p:nvPr>
            <p:ph type="body"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latin typeface="Arial" panose="020B0604020202020204" pitchFamily="34" charset="0"/>
            </a:endParaRPr>
          </a:p>
        </p:txBody>
      </p:sp>
    </p:spTree>
    <p:extLst>
      <p:ext uri="{BB962C8B-B14F-4D97-AF65-F5344CB8AC3E}">
        <p14:creationId xmlns:p14="http://schemas.microsoft.com/office/powerpoint/2010/main" val="222917554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スライド イメージ プレースホルダー 1"/>
          <p:cNvSpPr>
            <a:spLocks noGrp="1" noRot="1" noChangeAspect="1" noTextEdit="1"/>
          </p:cNvSpPr>
          <p:nvPr>
            <p:ph type="sldImg"/>
          </p:nvPr>
        </p:nvSpPr>
        <p:spPr>
          <a:ln/>
        </p:spPr>
      </p:sp>
      <p:sp>
        <p:nvSpPr>
          <p:cNvPr id="126979" name="ノート プレースホルダー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z="1600">
              <a:latin typeface="Arial" panose="020B0604020202020204" pitchFamily="34" charset="0"/>
            </a:endParaRPr>
          </a:p>
          <a:p>
            <a:endParaRPr lang="ja-JP" altLang="en-US" sz="1600">
              <a:latin typeface="Arial" panose="020B0604020202020204" pitchFamily="34" charset="0"/>
            </a:endParaRPr>
          </a:p>
          <a:p>
            <a:endParaRPr lang="en-US" altLang="ja-JP" sz="1600">
              <a:latin typeface="Arial" panose="020B0604020202020204" pitchFamily="34" charset="0"/>
            </a:endParaRPr>
          </a:p>
        </p:txBody>
      </p:sp>
    </p:spTree>
    <p:extLst>
      <p:ext uri="{BB962C8B-B14F-4D97-AF65-F5344CB8AC3E}">
        <p14:creationId xmlns:p14="http://schemas.microsoft.com/office/powerpoint/2010/main" val="19305205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68375" y="1362075"/>
            <a:ext cx="4895850" cy="36718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1A7E2CE-E195-4610-930D-9A823CDE07BA}" type="slidenum">
              <a:rPr kumimoji="1" lang="ja-JP" altLang="en-US" smtClean="0"/>
              <a:pPr/>
              <a:t>13</a:t>
            </a:fld>
            <a:endParaRPr kumimoji="1" lang="ja-JP" altLang="en-US"/>
          </a:p>
        </p:txBody>
      </p:sp>
    </p:spTree>
    <p:extLst>
      <p:ext uri="{BB962C8B-B14F-4D97-AF65-F5344CB8AC3E}">
        <p14:creationId xmlns:p14="http://schemas.microsoft.com/office/powerpoint/2010/main" val="42204738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スライド イメージ プレースホルダ 1"/>
          <p:cNvSpPr>
            <a:spLocks noGrp="1" noRot="1" noChangeAspect="1" noTextEdit="1"/>
          </p:cNvSpPr>
          <p:nvPr>
            <p:ph type="sldImg"/>
          </p:nvPr>
        </p:nvSpPr>
        <p:spPr>
          <a:ln/>
        </p:spPr>
      </p:sp>
      <p:sp>
        <p:nvSpPr>
          <p:cNvPr id="129027" name="ノート プレースホルダー 1"/>
          <p:cNvSpPr>
            <a:spLocks noGrp="1"/>
          </p:cNvSpPr>
          <p:nvPr>
            <p:ph type="body"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latin typeface="Arial" panose="020B0604020202020204" pitchFamily="34" charset="0"/>
            </a:endParaRPr>
          </a:p>
        </p:txBody>
      </p:sp>
    </p:spTree>
    <p:extLst>
      <p:ext uri="{BB962C8B-B14F-4D97-AF65-F5344CB8AC3E}">
        <p14:creationId xmlns:p14="http://schemas.microsoft.com/office/powerpoint/2010/main" val="2054974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CF5A28F-43C1-437E-8010-F02AC6321A0A}" type="slidenum">
              <a:rPr kumimoji="1" lang="ja-JP" altLang="en-US" smtClean="0"/>
              <a:t>84</a:t>
            </a:fld>
            <a:endParaRPr kumimoji="1" lang="ja-JP" altLang="en-US"/>
          </a:p>
        </p:txBody>
      </p:sp>
    </p:spTree>
    <p:extLst>
      <p:ext uri="{BB962C8B-B14F-4D97-AF65-F5344CB8AC3E}">
        <p14:creationId xmlns:p14="http://schemas.microsoft.com/office/powerpoint/2010/main" val="5692333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05AD9B5-0B36-4A28-808D-7A38620AC9D6}" type="slidenum">
              <a:rPr kumimoji="1" lang="ja-JP" altLang="en-US" smtClean="0"/>
              <a:t>85</a:t>
            </a:fld>
            <a:endParaRPr kumimoji="1" lang="ja-JP" altLang="en-US"/>
          </a:p>
        </p:txBody>
      </p:sp>
    </p:spTree>
    <p:extLst>
      <p:ext uri="{BB962C8B-B14F-4D97-AF65-F5344CB8AC3E}">
        <p14:creationId xmlns:p14="http://schemas.microsoft.com/office/powerpoint/2010/main" val="347613148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205AD9B5-0B36-4A28-808D-7A38620AC9D6}" type="slidenum">
              <a:rPr kumimoji="1" lang="ja-JP" altLang="en-US" smtClean="0"/>
              <a:t>86</a:t>
            </a:fld>
            <a:endParaRPr kumimoji="1" lang="ja-JP" altLang="en-US"/>
          </a:p>
        </p:txBody>
      </p:sp>
    </p:spTree>
    <p:extLst>
      <p:ext uri="{BB962C8B-B14F-4D97-AF65-F5344CB8AC3E}">
        <p14:creationId xmlns:p14="http://schemas.microsoft.com/office/powerpoint/2010/main" val="112657149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205AD9B5-0B36-4A28-808D-7A38620AC9D6}" type="slidenum">
              <a:rPr kumimoji="1" lang="ja-JP" altLang="en-US" smtClean="0"/>
              <a:t>91</a:t>
            </a:fld>
            <a:endParaRPr kumimoji="1" lang="ja-JP" altLang="en-US"/>
          </a:p>
        </p:txBody>
      </p:sp>
    </p:spTree>
    <p:extLst>
      <p:ext uri="{BB962C8B-B14F-4D97-AF65-F5344CB8AC3E}">
        <p14:creationId xmlns:p14="http://schemas.microsoft.com/office/powerpoint/2010/main" val="231756743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6EB9D87-CF10-4E3B-9EFD-6EA8A1FA1F36}" type="slidenum">
              <a:rPr kumimoji="1" lang="ja-JP" altLang="en-US" smtClean="0"/>
              <a:t>93</a:t>
            </a:fld>
            <a:endParaRPr kumimoji="1" lang="ja-JP" altLang="en-US"/>
          </a:p>
        </p:txBody>
      </p:sp>
    </p:spTree>
    <p:extLst>
      <p:ext uri="{BB962C8B-B14F-4D97-AF65-F5344CB8AC3E}">
        <p14:creationId xmlns:p14="http://schemas.microsoft.com/office/powerpoint/2010/main" val="279505884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6EB9D87-CF10-4E3B-9EFD-6EA8A1FA1F36}" type="slidenum">
              <a:rPr kumimoji="1" lang="ja-JP" altLang="en-US" smtClean="0"/>
              <a:t>94</a:t>
            </a:fld>
            <a:endParaRPr kumimoji="1" lang="ja-JP" altLang="en-US"/>
          </a:p>
        </p:txBody>
      </p:sp>
    </p:spTree>
    <p:extLst>
      <p:ext uri="{BB962C8B-B14F-4D97-AF65-F5344CB8AC3E}">
        <p14:creationId xmlns:p14="http://schemas.microsoft.com/office/powerpoint/2010/main" val="196359699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6EB9D87-CF10-4E3B-9EFD-6EA8A1FA1F36}" type="slidenum">
              <a:rPr kumimoji="1" lang="ja-JP" altLang="en-US" smtClean="0"/>
              <a:t>96</a:t>
            </a:fld>
            <a:endParaRPr kumimoji="1" lang="ja-JP" altLang="en-US"/>
          </a:p>
        </p:txBody>
      </p:sp>
    </p:spTree>
    <p:extLst>
      <p:ext uri="{BB962C8B-B14F-4D97-AF65-F5344CB8AC3E}">
        <p14:creationId xmlns:p14="http://schemas.microsoft.com/office/powerpoint/2010/main" val="25475523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6EB9D87-CF10-4E3B-9EFD-6EA8A1FA1F36}" type="slidenum">
              <a:rPr kumimoji="1" lang="ja-JP" altLang="en-US" smtClean="0"/>
              <a:t>98</a:t>
            </a:fld>
            <a:endParaRPr kumimoji="1" lang="ja-JP" altLang="en-US"/>
          </a:p>
        </p:txBody>
      </p:sp>
    </p:spTree>
    <p:extLst>
      <p:ext uri="{BB962C8B-B14F-4D97-AF65-F5344CB8AC3E}">
        <p14:creationId xmlns:p14="http://schemas.microsoft.com/office/powerpoint/2010/main" val="34200193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6EB9D87-CF10-4E3B-9EFD-6EA8A1FA1F36}" type="slidenum">
              <a:rPr kumimoji="1" lang="ja-JP" altLang="en-US" smtClean="0"/>
              <a:t>99</a:t>
            </a:fld>
            <a:endParaRPr kumimoji="1" lang="ja-JP" altLang="en-US"/>
          </a:p>
        </p:txBody>
      </p:sp>
    </p:spTree>
    <p:extLst>
      <p:ext uri="{BB962C8B-B14F-4D97-AF65-F5344CB8AC3E}">
        <p14:creationId xmlns:p14="http://schemas.microsoft.com/office/powerpoint/2010/main" val="17124498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68375" y="1362075"/>
            <a:ext cx="4895850" cy="3671888"/>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11A7E2CE-E195-4610-930D-9A823CDE07BA}" type="slidenum">
              <a:rPr kumimoji="1" lang="ja-JP" altLang="en-US" smtClean="0"/>
              <a:pPr/>
              <a:t>14</a:t>
            </a:fld>
            <a:endParaRPr kumimoji="1" lang="ja-JP" altLang="en-US"/>
          </a:p>
        </p:txBody>
      </p:sp>
    </p:spTree>
    <p:extLst>
      <p:ext uri="{BB962C8B-B14F-4D97-AF65-F5344CB8AC3E}">
        <p14:creationId xmlns:p14="http://schemas.microsoft.com/office/powerpoint/2010/main" val="15715258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6EB9D87-CF10-4E3B-9EFD-6EA8A1FA1F36}" type="slidenum">
              <a:rPr kumimoji="1" lang="ja-JP" altLang="en-US" smtClean="0"/>
              <a:t>100</a:t>
            </a:fld>
            <a:endParaRPr kumimoji="1" lang="ja-JP" altLang="en-US"/>
          </a:p>
        </p:txBody>
      </p:sp>
    </p:spTree>
    <p:extLst>
      <p:ext uri="{BB962C8B-B14F-4D97-AF65-F5344CB8AC3E}">
        <p14:creationId xmlns:p14="http://schemas.microsoft.com/office/powerpoint/2010/main" val="41193377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6EB9D87-CF10-4E3B-9EFD-6EA8A1FA1F36}" type="slidenum">
              <a:rPr kumimoji="1" lang="ja-JP" altLang="en-US" smtClean="0"/>
              <a:t>101</a:t>
            </a:fld>
            <a:endParaRPr kumimoji="1" lang="ja-JP" altLang="en-US"/>
          </a:p>
        </p:txBody>
      </p:sp>
    </p:spTree>
    <p:extLst>
      <p:ext uri="{BB962C8B-B14F-4D97-AF65-F5344CB8AC3E}">
        <p14:creationId xmlns:p14="http://schemas.microsoft.com/office/powerpoint/2010/main" val="2161569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6EB9D87-CF10-4E3B-9EFD-6EA8A1FA1F36}" type="slidenum">
              <a:rPr kumimoji="1" lang="ja-JP" altLang="en-US" smtClean="0"/>
              <a:t>102</a:t>
            </a:fld>
            <a:endParaRPr kumimoji="1" lang="ja-JP" altLang="en-US"/>
          </a:p>
        </p:txBody>
      </p:sp>
    </p:spTree>
    <p:extLst>
      <p:ext uri="{BB962C8B-B14F-4D97-AF65-F5344CB8AC3E}">
        <p14:creationId xmlns:p14="http://schemas.microsoft.com/office/powerpoint/2010/main" val="103508419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6EB9D87-CF10-4E3B-9EFD-6EA8A1FA1F36}" type="slidenum">
              <a:rPr kumimoji="1" lang="ja-JP" altLang="en-US" smtClean="0"/>
              <a:t>103</a:t>
            </a:fld>
            <a:endParaRPr kumimoji="1" lang="ja-JP" altLang="en-US"/>
          </a:p>
        </p:txBody>
      </p:sp>
    </p:spTree>
    <p:extLst>
      <p:ext uri="{BB962C8B-B14F-4D97-AF65-F5344CB8AC3E}">
        <p14:creationId xmlns:p14="http://schemas.microsoft.com/office/powerpoint/2010/main" val="60402993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6EB9D87-CF10-4E3B-9EFD-6EA8A1FA1F36}" type="slidenum">
              <a:rPr kumimoji="1" lang="ja-JP" altLang="en-US" smtClean="0"/>
              <a:t>104</a:t>
            </a:fld>
            <a:endParaRPr kumimoji="1" lang="ja-JP" altLang="en-US"/>
          </a:p>
        </p:txBody>
      </p:sp>
    </p:spTree>
    <p:extLst>
      <p:ext uri="{BB962C8B-B14F-4D97-AF65-F5344CB8AC3E}">
        <p14:creationId xmlns:p14="http://schemas.microsoft.com/office/powerpoint/2010/main" val="89541013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6EB9D87-CF10-4E3B-9EFD-6EA8A1FA1F36}" type="slidenum">
              <a:rPr kumimoji="1" lang="ja-JP" altLang="en-US" smtClean="0"/>
              <a:t>107</a:t>
            </a:fld>
            <a:endParaRPr kumimoji="1" lang="ja-JP" altLang="en-US"/>
          </a:p>
        </p:txBody>
      </p:sp>
    </p:spTree>
    <p:extLst>
      <p:ext uri="{BB962C8B-B14F-4D97-AF65-F5344CB8AC3E}">
        <p14:creationId xmlns:p14="http://schemas.microsoft.com/office/powerpoint/2010/main" val="137733676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6EB9D87-CF10-4E3B-9EFD-6EA8A1FA1F36}" type="slidenum">
              <a:rPr kumimoji="1" lang="ja-JP" altLang="en-US" smtClean="0"/>
              <a:t>108</a:t>
            </a:fld>
            <a:endParaRPr kumimoji="1" lang="ja-JP" altLang="en-US"/>
          </a:p>
        </p:txBody>
      </p:sp>
    </p:spTree>
    <p:extLst>
      <p:ext uri="{BB962C8B-B14F-4D97-AF65-F5344CB8AC3E}">
        <p14:creationId xmlns:p14="http://schemas.microsoft.com/office/powerpoint/2010/main" val="418793892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6EB9D87-CF10-4E3B-9EFD-6EA8A1FA1F36}" type="slidenum">
              <a:rPr kumimoji="1" lang="ja-JP" altLang="en-US" smtClean="0"/>
              <a:t>110</a:t>
            </a:fld>
            <a:endParaRPr kumimoji="1" lang="ja-JP" altLang="en-US"/>
          </a:p>
        </p:txBody>
      </p:sp>
    </p:spTree>
    <p:extLst>
      <p:ext uri="{BB962C8B-B14F-4D97-AF65-F5344CB8AC3E}">
        <p14:creationId xmlns:p14="http://schemas.microsoft.com/office/powerpoint/2010/main" val="2915131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6EB9D87-CF10-4E3B-9EFD-6EA8A1FA1F36}" type="slidenum">
              <a:rPr kumimoji="1" lang="ja-JP" altLang="en-US" smtClean="0"/>
              <a:t>111</a:t>
            </a:fld>
            <a:endParaRPr kumimoji="1" lang="ja-JP" altLang="en-US"/>
          </a:p>
        </p:txBody>
      </p:sp>
    </p:spTree>
    <p:extLst>
      <p:ext uri="{BB962C8B-B14F-4D97-AF65-F5344CB8AC3E}">
        <p14:creationId xmlns:p14="http://schemas.microsoft.com/office/powerpoint/2010/main" val="61741638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6EB9D87-CF10-4E3B-9EFD-6EA8A1FA1F36}" type="slidenum">
              <a:rPr kumimoji="1" lang="ja-JP" altLang="en-US" smtClean="0"/>
              <a:t>112</a:t>
            </a:fld>
            <a:endParaRPr kumimoji="1" lang="ja-JP" altLang="en-US"/>
          </a:p>
        </p:txBody>
      </p:sp>
    </p:spTree>
    <p:extLst>
      <p:ext uri="{BB962C8B-B14F-4D97-AF65-F5344CB8AC3E}">
        <p14:creationId xmlns:p14="http://schemas.microsoft.com/office/powerpoint/2010/main" val="30957326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0976BB6-5C41-45D7-BCE5-B696025D62EF}" type="slidenum">
              <a:rPr lang="en-US" altLang="ja-JP" smtClean="0"/>
              <a:pPr/>
              <a:t>15</a:t>
            </a:fld>
            <a:endParaRPr lang="en-US" altLang="ja-JP"/>
          </a:p>
        </p:txBody>
      </p:sp>
    </p:spTree>
    <p:extLst>
      <p:ext uri="{BB962C8B-B14F-4D97-AF65-F5344CB8AC3E}">
        <p14:creationId xmlns:p14="http://schemas.microsoft.com/office/powerpoint/2010/main" val="295356764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6EB9D87-CF10-4E3B-9EFD-6EA8A1FA1F36}" type="slidenum">
              <a:rPr kumimoji="1" lang="ja-JP" altLang="en-US" smtClean="0"/>
              <a:t>114</a:t>
            </a:fld>
            <a:endParaRPr kumimoji="1" lang="ja-JP" altLang="en-US"/>
          </a:p>
        </p:txBody>
      </p:sp>
    </p:spTree>
    <p:extLst>
      <p:ext uri="{BB962C8B-B14F-4D97-AF65-F5344CB8AC3E}">
        <p14:creationId xmlns:p14="http://schemas.microsoft.com/office/powerpoint/2010/main" val="403376114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スライド イメージ プレースホルダ 1"/>
          <p:cNvSpPr>
            <a:spLocks noGrp="1" noRot="1" noChangeAspect="1" noTextEdit="1"/>
          </p:cNvSpPr>
          <p:nvPr>
            <p:ph type="sldImg"/>
          </p:nvPr>
        </p:nvSpPr>
        <p:spPr>
          <a:ln/>
        </p:spPr>
      </p:sp>
      <p:sp>
        <p:nvSpPr>
          <p:cNvPr id="199683"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dirty="0" smtClean="0">
              <a:latin typeface="Arial" panose="020B0604020202020204" pitchFamily="34" charset="0"/>
            </a:endParaRPr>
          </a:p>
          <a:p>
            <a:pPr eaLnBrk="1" hangingPunct="1"/>
            <a:endParaRPr lang="ja-JP" altLang="en-US" dirty="0" smtClean="0">
              <a:latin typeface="Arial" panose="020B0604020202020204" pitchFamily="34" charset="0"/>
            </a:endParaRPr>
          </a:p>
          <a:p>
            <a:pPr eaLnBrk="1" hangingPunct="1"/>
            <a:endParaRPr lang="ja-JP" altLang="en-US" dirty="0" smtClean="0">
              <a:latin typeface="Arial" panose="020B0604020202020204" pitchFamily="34" charset="0"/>
            </a:endParaRPr>
          </a:p>
        </p:txBody>
      </p:sp>
      <p:sp>
        <p:nvSpPr>
          <p:cNvPr id="199684"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790" indent="-2856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2755" indent="-228552">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9856" indent="-228552">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6958" indent="-228552">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060" indent="-228552"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163" indent="-228552"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8265" indent="-228552"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5366" indent="-228552"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45EC5886-72D8-43B9-AD6E-BF0BBDC8E0F9}" type="slidenum">
              <a:rPr lang="en-US" altLang="ja-JP" smtClean="0">
                <a:ea typeface="ＭＳ Ｐゴシック" panose="020B0600070205080204" pitchFamily="50" charset="-128"/>
              </a:rPr>
              <a:pPr>
                <a:spcBef>
                  <a:spcPct val="0"/>
                </a:spcBef>
              </a:pPr>
              <a:t>115</a:t>
            </a:fld>
            <a:endParaRPr lang="en-US" altLang="ja-JP" smtClean="0">
              <a:ea typeface="ＭＳ Ｐゴシック" panose="020B0600070205080204" pitchFamily="50" charset="-128"/>
            </a:endParaRPr>
          </a:p>
        </p:txBody>
      </p:sp>
    </p:spTree>
    <p:extLst>
      <p:ext uri="{BB962C8B-B14F-4D97-AF65-F5344CB8AC3E}">
        <p14:creationId xmlns:p14="http://schemas.microsoft.com/office/powerpoint/2010/main" val="378392966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スライド イメージ プレースホルダ 1"/>
          <p:cNvSpPr>
            <a:spLocks noGrp="1" noRot="1" noChangeAspect="1" noTextEdit="1"/>
          </p:cNvSpPr>
          <p:nvPr>
            <p:ph type="sldImg"/>
          </p:nvPr>
        </p:nvSpPr>
        <p:spPr>
          <a:ln/>
        </p:spPr>
      </p:sp>
      <p:sp>
        <p:nvSpPr>
          <p:cNvPr id="201731"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dirty="0" smtClean="0">
              <a:latin typeface="Arial" panose="020B0604020202020204" pitchFamily="34" charset="0"/>
            </a:endParaRPr>
          </a:p>
        </p:txBody>
      </p:sp>
      <p:sp>
        <p:nvSpPr>
          <p:cNvPr id="201732"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790" indent="-285688">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2755" indent="-228552">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599856" indent="-228552">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6958" indent="-228552">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4060" indent="-228552"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1163" indent="-228552"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28265" indent="-228552"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5366" indent="-228552"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C48CF215-B1D9-4ECB-AD4C-1B2D01905145}" type="slidenum">
              <a:rPr lang="en-US" altLang="ja-JP" smtClean="0">
                <a:ea typeface="ＭＳ Ｐゴシック" panose="020B0600070205080204" pitchFamily="50" charset="-128"/>
              </a:rPr>
              <a:pPr>
                <a:spcBef>
                  <a:spcPct val="0"/>
                </a:spcBef>
              </a:pPr>
              <a:t>116</a:t>
            </a:fld>
            <a:endParaRPr lang="en-US" altLang="ja-JP" smtClean="0">
              <a:ea typeface="ＭＳ Ｐゴシック" panose="020B0600070205080204" pitchFamily="50" charset="-128"/>
            </a:endParaRPr>
          </a:p>
        </p:txBody>
      </p:sp>
    </p:spTree>
    <p:extLst>
      <p:ext uri="{BB962C8B-B14F-4D97-AF65-F5344CB8AC3E}">
        <p14:creationId xmlns:p14="http://schemas.microsoft.com/office/powerpoint/2010/main" val="87099021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6EB9D87-CF10-4E3B-9EFD-6EA8A1FA1F36}" type="slidenum">
              <a:rPr kumimoji="1" lang="ja-JP" altLang="en-US" smtClean="0"/>
              <a:t>117</a:t>
            </a:fld>
            <a:endParaRPr kumimoji="1" lang="ja-JP" altLang="en-US"/>
          </a:p>
        </p:txBody>
      </p:sp>
    </p:spTree>
    <p:extLst>
      <p:ext uri="{BB962C8B-B14F-4D97-AF65-F5344CB8AC3E}">
        <p14:creationId xmlns:p14="http://schemas.microsoft.com/office/powerpoint/2010/main" val="41435708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6EB9D87-CF10-4E3B-9EFD-6EA8A1FA1F36}" type="slidenum">
              <a:rPr kumimoji="1" lang="ja-JP" altLang="en-US" smtClean="0"/>
              <a:t>118</a:t>
            </a:fld>
            <a:endParaRPr kumimoji="1" lang="ja-JP" altLang="en-US"/>
          </a:p>
        </p:txBody>
      </p:sp>
    </p:spTree>
    <p:extLst>
      <p:ext uri="{BB962C8B-B14F-4D97-AF65-F5344CB8AC3E}">
        <p14:creationId xmlns:p14="http://schemas.microsoft.com/office/powerpoint/2010/main" val="233045945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6EB9D87-CF10-4E3B-9EFD-6EA8A1FA1F36}" type="slidenum">
              <a:rPr kumimoji="1" lang="ja-JP" altLang="en-US" smtClean="0"/>
              <a:t>119</a:t>
            </a:fld>
            <a:endParaRPr kumimoji="1" lang="ja-JP" altLang="en-US"/>
          </a:p>
        </p:txBody>
      </p:sp>
    </p:spTree>
    <p:extLst>
      <p:ext uri="{BB962C8B-B14F-4D97-AF65-F5344CB8AC3E}">
        <p14:creationId xmlns:p14="http://schemas.microsoft.com/office/powerpoint/2010/main" val="196059131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6EB9D87-CF10-4E3B-9EFD-6EA8A1FA1F36}" type="slidenum">
              <a:rPr kumimoji="1" lang="ja-JP" altLang="en-US" smtClean="0"/>
              <a:t>120</a:t>
            </a:fld>
            <a:endParaRPr kumimoji="1" lang="ja-JP" altLang="en-US"/>
          </a:p>
        </p:txBody>
      </p:sp>
    </p:spTree>
    <p:extLst>
      <p:ext uri="{BB962C8B-B14F-4D97-AF65-F5344CB8AC3E}">
        <p14:creationId xmlns:p14="http://schemas.microsoft.com/office/powerpoint/2010/main" val="363393577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6EB9D87-CF10-4E3B-9EFD-6EA8A1FA1F36}" type="slidenum">
              <a:rPr kumimoji="1" lang="ja-JP" altLang="en-US" smtClean="0"/>
              <a:t>121</a:t>
            </a:fld>
            <a:endParaRPr kumimoji="1" lang="ja-JP" altLang="en-US"/>
          </a:p>
        </p:txBody>
      </p:sp>
    </p:spTree>
    <p:extLst>
      <p:ext uri="{BB962C8B-B14F-4D97-AF65-F5344CB8AC3E}">
        <p14:creationId xmlns:p14="http://schemas.microsoft.com/office/powerpoint/2010/main" val="387762589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66EB9D87-CF10-4E3B-9EFD-6EA8A1FA1F36}" type="slidenum">
              <a:rPr kumimoji="1" lang="ja-JP" altLang="en-US" smtClean="0"/>
              <a:t>122</a:t>
            </a:fld>
            <a:endParaRPr kumimoji="1" lang="ja-JP" altLang="en-US"/>
          </a:p>
        </p:txBody>
      </p:sp>
    </p:spTree>
    <p:extLst>
      <p:ext uri="{BB962C8B-B14F-4D97-AF65-F5344CB8AC3E}">
        <p14:creationId xmlns:p14="http://schemas.microsoft.com/office/powerpoint/2010/main" val="1694459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205AD9B5-0B36-4A28-808D-7A38620AC9D6}" type="slidenum">
              <a:rPr kumimoji="1" lang="ja-JP" altLang="en-US" smtClean="0"/>
              <a:t>16</a:t>
            </a:fld>
            <a:endParaRPr kumimoji="1" lang="ja-JP" altLang="en-US"/>
          </a:p>
        </p:txBody>
      </p:sp>
    </p:spTree>
    <p:extLst>
      <p:ext uri="{BB962C8B-B14F-4D97-AF65-F5344CB8AC3E}">
        <p14:creationId xmlns:p14="http://schemas.microsoft.com/office/powerpoint/2010/main" val="28167382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スライド イメージ プレースホルダー 1"/>
          <p:cNvSpPr>
            <a:spLocks noGrp="1" noRot="1" noChangeAspect="1" noTextEdit="1"/>
          </p:cNvSpPr>
          <p:nvPr>
            <p:ph type="sldImg"/>
          </p:nvPr>
        </p:nvSpPr>
        <p:spPr>
          <a:xfrm>
            <a:off x="968375" y="1362075"/>
            <a:ext cx="4895850" cy="3671888"/>
          </a:xfrm>
          <a:ln/>
        </p:spPr>
      </p:sp>
      <p:sp>
        <p:nvSpPr>
          <p:cNvPr id="189443" name="スライド番号プレースホルダー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754" eaLnBrk="0" hangingPunct="0">
              <a:defRPr kumimoji="1" sz="2800" b="1">
                <a:solidFill>
                  <a:schemeClr val="tx2"/>
                </a:solidFill>
                <a:latin typeface="Arial" charset="0"/>
                <a:ea typeface="ＭＳ Ｐゴシック" charset="-128"/>
              </a:defRPr>
            </a:lvl1pPr>
            <a:lvl2pPr marL="749252" indent="-288174" defTabSz="915754" eaLnBrk="0" hangingPunct="0">
              <a:defRPr kumimoji="1" sz="2800" b="1">
                <a:solidFill>
                  <a:schemeClr val="tx2"/>
                </a:solidFill>
                <a:latin typeface="Arial" charset="0"/>
                <a:ea typeface="ＭＳ Ｐゴシック" charset="-128"/>
              </a:defRPr>
            </a:lvl2pPr>
            <a:lvl3pPr marL="1152697" indent="-230539" defTabSz="915754" eaLnBrk="0" hangingPunct="0">
              <a:defRPr kumimoji="1" sz="2800" b="1">
                <a:solidFill>
                  <a:schemeClr val="tx2"/>
                </a:solidFill>
                <a:latin typeface="Arial" charset="0"/>
                <a:ea typeface="ＭＳ Ｐゴシック" charset="-128"/>
              </a:defRPr>
            </a:lvl3pPr>
            <a:lvl4pPr marL="1613776" indent="-230539" defTabSz="915754" eaLnBrk="0" hangingPunct="0">
              <a:defRPr kumimoji="1" sz="2800" b="1">
                <a:solidFill>
                  <a:schemeClr val="tx2"/>
                </a:solidFill>
                <a:latin typeface="Arial" charset="0"/>
                <a:ea typeface="ＭＳ Ｐゴシック" charset="-128"/>
              </a:defRPr>
            </a:lvl4pPr>
            <a:lvl5pPr marL="2074853" indent="-230539" defTabSz="915754" eaLnBrk="0" hangingPunct="0">
              <a:defRPr kumimoji="1" sz="2800" b="1">
                <a:solidFill>
                  <a:schemeClr val="tx2"/>
                </a:solidFill>
                <a:latin typeface="Arial" charset="0"/>
                <a:ea typeface="ＭＳ Ｐゴシック" charset="-128"/>
              </a:defRPr>
            </a:lvl5pPr>
            <a:lvl6pPr marL="2535933" indent="-230539" algn="ctr" defTabSz="915754" eaLnBrk="0" fontAlgn="base" hangingPunct="0">
              <a:lnSpc>
                <a:spcPct val="90000"/>
              </a:lnSpc>
              <a:spcBef>
                <a:spcPct val="20000"/>
              </a:spcBef>
              <a:spcAft>
                <a:spcPct val="0"/>
              </a:spcAft>
              <a:buClr>
                <a:schemeClr val="tx2"/>
              </a:buClr>
              <a:buSzPct val="70000"/>
              <a:buFont typeface="Wingdings" pitchFamily="2" charset="2"/>
              <a:defRPr kumimoji="1" sz="2800" b="1">
                <a:solidFill>
                  <a:schemeClr val="tx2"/>
                </a:solidFill>
                <a:latin typeface="Arial" charset="0"/>
                <a:ea typeface="ＭＳ Ｐゴシック" charset="-128"/>
              </a:defRPr>
            </a:lvl6pPr>
            <a:lvl7pPr marL="2997012" indent="-230539" algn="ctr" defTabSz="915754" eaLnBrk="0" fontAlgn="base" hangingPunct="0">
              <a:lnSpc>
                <a:spcPct val="90000"/>
              </a:lnSpc>
              <a:spcBef>
                <a:spcPct val="20000"/>
              </a:spcBef>
              <a:spcAft>
                <a:spcPct val="0"/>
              </a:spcAft>
              <a:buClr>
                <a:schemeClr val="tx2"/>
              </a:buClr>
              <a:buSzPct val="70000"/>
              <a:buFont typeface="Wingdings" pitchFamily="2" charset="2"/>
              <a:defRPr kumimoji="1" sz="2800" b="1">
                <a:solidFill>
                  <a:schemeClr val="tx2"/>
                </a:solidFill>
                <a:latin typeface="Arial" charset="0"/>
                <a:ea typeface="ＭＳ Ｐゴシック" charset="-128"/>
              </a:defRPr>
            </a:lvl7pPr>
            <a:lvl8pPr marL="3458090" indent="-230539" algn="ctr" defTabSz="915754" eaLnBrk="0" fontAlgn="base" hangingPunct="0">
              <a:lnSpc>
                <a:spcPct val="90000"/>
              </a:lnSpc>
              <a:spcBef>
                <a:spcPct val="20000"/>
              </a:spcBef>
              <a:spcAft>
                <a:spcPct val="0"/>
              </a:spcAft>
              <a:buClr>
                <a:schemeClr val="tx2"/>
              </a:buClr>
              <a:buSzPct val="70000"/>
              <a:buFont typeface="Wingdings" pitchFamily="2" charset="2"/>
              <a:defRPr kumimoji="1" sz="2800" b="1">
                <a:solidFill>
                  <a:schemeClr val="tx2"/>
                </a:solidFill>
                <a:latin typeface="Arial" charset="0"/>
                <a:ea typeface="ＭＳ Ｐゴシック" charset="-128"/>
              </a:defRPr>
            </a:lvl8pPr>
            <a:lvl9pPr marL="3919168" indent="-230539" algn="ctr" defTabSz="915754" eaLnBrk="0" fontAlgn="base" hangingPunct="0">
              <a:lnSpc>
                <a:spcPct val="90000"/>
              </a:lnSpc>
              <a:spcBef>
                <a:spcPct val="20000"/>
              </a:spcBef>
              <a:spcAft>
                <a:spcPct val="0"/>
              </a:spcAft>
              <a:buClr>
                <a:schemeClr val="tx2"/>
              </a:buClr>
              <a:buSzPct val="70000"/>
              <a:buFont typeface="Wingdings" pitchFamily="2" charset="2"/>
              <a:defRPr kumimoji="1" sz="2800" b="1">
                <a:solidFill>
                  <a:schemeClr val="tx2"/>
                </a:solidFill>
                <a:latin typeface="Arial" charset="0"/>
                <a:ea typeface="ＭＳ Ｐゴシック" charset="-128"/>
              </a:defRPr>
            </a:lvl9pPr>
          </a:lstStyle>
          <a:p>
            <a:pPr eaLnBrk="1" hangingPunct="1"/>
            <a:fld id="{55A2F448-24A8-4C40-AB9D-323B0D36886E}" type="slidenum">
              <a:rPr lang="en-US" altLang="ja-JP" sz="1200" b="0">
                <a:solidFill>
                  <a:srgbClr val="000000"/>
                </a:solidFill>
              </a:rPr>
              <a:pPr eaLnBrk="1" hangingPunct="1"/>
              <a:t>17</a:t>
            </a:fld>
            <a:endParaRPr lang="en-US" altLang="ja-JP" sz="1200" b="0">
              <a:solidFill>
                <a:srgbClr val="000000"/>
              </a:solidFill>
            </a:endParaRPr>
          </a:p>
        </p:txBody>
      </p:sp>
      <p:sp>
        <p:nvSpPr>
          <p:cNvPr id="189444" name="ノート プレースホルダー 1"/>
          <p:cNvSpPr>
            <a:spLocks noGrp="1"/>
          </p:cNvSpPr>
          <p:nvPr>
            <p:ph type="body"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ea typeface="ＭＳ Ｐ明朝" charset="-128"/>
            </a:endParaRPr>
          </a:p>
        </p:txBody>
      </p:sp>
    </p:spTree>
    <p:extLst>
      <p:ext uri="{BB962C8B-B14F-4D97-AF65-F5344CB8AC3E}">
        <p14:creationId xmlns:p14="http://schemas.microsoft.com/office/powerpoint/2010/main" val="16465482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CBD09CCB-C50A-49EF-BDF0-058144781918}" type="datetimeFigureOut">
              <a:rPr kumimoji="1" lang="ja-JP" altLang="en-US" smtClean="0"/>
              <a:t>2022/6/20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31E5A63-8DD8-4319-B6CF-F719BDF886EB}" type="slidenum">
              <a:rPr kumimoji="1" lang="ja-JP" altLang="en-US" smtClean="0"/>
              <a:t>‹#›</a:t>
            </a:fld>
            <a:endParaRPr kumimoji="1" lang="ja-JP" altLang="en-US"/>
          </a:p>
        </p:txBody>
      </p:sp>
    </p:spTree>
    <p:extLst>
      <p:ext uri="{BB962C8B-B14F-4D97-AF65-F5344CB8AC3E}">
        <p14:creationId xmlns:p14="http://schemas.microsoft.com/office/powerpoint/2010/main" val="3220781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CBD09CCB-C50A-49EF-BDF0-058144781918}" type="datetimeFigureOut">
              <a:rPr kumimoji="1" lang="ja-JP" altLang="en-US" smtClean="0"/>
              <a:t>2022/6/20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31E5A63-8DD8-4319-B6CF-F719BDF886EB}" type="slidenum">
              <a:rPr kumimoji="1" lang="ja-JP" altLang="en-US" smtClean="0"/>
              <a:t>‹#›</a:t>
            </a:fld>
            <a:endParaRPr kumimoji="1" lang="ja-JP" altLang="en-US"/>
          </a:p>
        </p:txBody>
      </p:sp>
    </p:spTree>
    <p:extLst>
      <p:ext uri="{BB962C8B-B14F-4D97-AF65-F5344CB8AC3E}">
        <p14:creationId xmlns:p14="http://schemas.microsoft.com/office/powerpoint/2010/main" val="2675856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CBD09CCB-C50A-49EF-BDF0-058144781918}" type="datetimeFigureOut">
              <a:rPr kumimoji="1" lang="ja-JP" altLang="en-US" smtClean="0"/>
              <a:t>2022/6/20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31E5A63-8DD8-4319-B6CF-F719BDF886EB}" type="slidenum">
              <a:rPr kumimoji="1" lang="ja-JP" altLang="en-US" smtClean="0"/>
              <a:t>‹#›</a:t>
            </a:fld>
            <a:endParaRPr kumimoji="1" lang="ja-JP" altLang="en-US"/>
          </a:p>
        </p:txBody>
      </p:sp>
    </p:spTree>
    <p:extLst>
      <p:ext uri="{BB962C8B-B14F-4D97-AF65-F5344CB8AC3E}">
        <p14:creationId xmlns:p14="http://schemas.microsoft.com/office/powerpoint/2010/main" val="1711035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CBD09CCB-C50A-49EF-BDF0-058144781918}" type="datetimeFigureOut">
              <a:rPr kumimoji="1" lang="ja-JP" altLang="en-US" smtClean="0"/>
              <a:t>2022/6/20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31E5A63-8DD8-4319-B6CF-F719BDF886EB}" type="slidenum">
              <a:rPr kumimoji="1" lang="ja-JP" altLang="en-US" smtClean="0"/>
              <a:t>‹#›</a:t>
            </a:fld>
            <a:endParaRPr kumimoji="1" lang="ja-JP" altLang="en-US"/>
          </a:p>
        </p:txBody>
      </p:sp>
    </p:spTree>
    <p:extLst>
      <p:ext uri="{BB962C8B-B14F-4D97-AF65-F5344CB8AC3E}">
        <p14:creationId xmlns:p14="http://schemas.microsoft.com/office/powerpoint/2010/main" val="1843338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CBD09CCB-C50A-49EF-BDF0-058144781918}" type="datetimeFigureOut">
              <a:rPr kumimoji="1" lang="ja-JP" altLang="en-US" smtClean="0"/>
              <a:t>2022/6/20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31E5A63-8DD8-4319-B6CF-F719BDF886EB}" type="slidenum">
              <a:rPr kumimoji="1" lang="ja-JP" altLang="en-US" smtClean="0"/>
              <a:t>‹#›</a:t>
            </a:fld>
            <a:endParaRPr kumimoji="1" lang="ja-JP" altLang="en-US"/>
          </a:p>
        </p:txBody>
      </p:sp>
    </p:spTree>
    <p:extLst>
      <p:ext uri="{BB962C8B-B14F-4D97-AF65-F5344CB8AC3E}">
        <p14:creationId xmlns:p14="http://schemas.microsoft.com/office/powerpoint/2010/main" val="1147123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CBD09CCB-C50A-49EF-BDF0-058144781918}" type="datetimeFigureOut">
              <a:rPr kumimoji="1" lang="ja-JP" altLang="en-US" smtClean="0"/>
              <a:t>2022/6/20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31E5A63-8DD8-4319-B6CF-F719BDF886EB}" type="slidenum">
              <a:rPr kumimoji="1" lang="ja-JP" altLang="en-US" smtClean="0"/>
              <a:t>‹#›</a:t>
            </a:fld>
            <a:endParaRPr kumimoji="1" lang="ja-JP" altLang="en-US"/>
          </a:p>
        </p:txBody>
      </p:sp>
    </p:spTree>
    <p:extLst>
      <p:ext uri="{BB962C8B-B14F-4D97-AF65-F5344CB8AC3E}">
        <p14:creationId xmlns:p14="http://schemas.microsoft.com/office/powerpoint/2010/main" val="1497189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CBD09CCB-C50A-49EF-BDF0-058144781918}" type="datetimeFigureOut">
              <a:rPr kumimoji="1" lang="ja-JP" altLang="en-US" smtClean="0"/>
              <a:t>2022/6/20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31E5A63-8DD8-4319-B6CF-F719BDF886EB}" type="slidenum">
              <a:rPr kumimoji="1" lang="ja-JP" altLang="en-US" smtClean="0"/>
              <a:t>‹#›</a:t>
            </a:fld>
            <a:endParaRPr kumimoji="1" lang="ja-JP" altLang="en-US"/>
          </a:p>
        </p:txBody>
      </p:sp>
    </p:spTree>
    <p:extLst>
      <p:ext uri="{BB962C8B-B14F-4D97-AF65-F5344CB8AC3E}">
        <p14:creationId xmlns:p14="http://schemas.microsoft.com/office/powerpoint/2010/main" val="28353288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CBD09CCB-C50A-49EF-BDF0-058144781918}" type="datetimeFigureOut">
              <a:rPr kumimoji="1" lang="ja-JP" altLang="en-US" smtClean="0"/>
              <a:t>2022/6/20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31E5A63-8DD8-4319-B6CF-F719BDF886EB}" type="slidenum">
              <a:rPr kumimoji="1" lang="ja-JP" altLang="en-US" smtClean="0"/>
              <a:t>‹#›</a:t>
            </a:fld>
            <a:endParaRPr kumimoji="1" lang="ja-JP" altLang="en-US"/>
          </a:p>
        </p:txBody>
      </p:sp>
    </p:spTree>
    <p:extLst>
      <p:ext uri="{BB962C8B-B14F-4D97-AF65-F5344CB8AC3E}">
        <p14:creationId xmlns:p14="http://schemas.microsoft.com/office/powerpoint/2010/main" val="3954667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D09CCB-C50A-49EF-BDF0-058144781918}" type="datetimeFigureOut">
              <a:rPr kumimoji="1" lang="ja-JP" altLang="en-US" smtClean="0"/>
              <a:t>2022/6/20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31E5A63-8DD8-4319-B6CF-F719BDF886EB}" type="slidenum">
              <a:rPr kumimoji="1" lang="ja-JP" altLang="en-US" smtClean="0"/>
              <a:t>‹#›</a:t>
            </a:fld>
            <a:endParaRPr kumimoji="1" lang="ja-JP" altLang="en-US"/>
          </a:p>
        </p:txBody>
      </p:sp>
    </p:spTree>
    <p:extLst>
      <p:ext uri="{BB962C8B-B14F-4D97-AF65-F5344CB8AC3E}">
        <p14:creationId xmlns:p14="http://schemas.microsoft.com/office/powerpoint/2010/main" val="4293193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CBD09CCB-C50A-49EF-BDF0-058144781918}" type="datetimeFigureOut">
              <a:rPr kumimoji="1" lang="ja-JP" altLang="en-US" smtClean="0"/>
              <a:t>2022/6/20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31E5A63-8DD8-4319-B6CF-F719BDF886EB}" type="slidenum">
              <a:rPr kumimoji="1" lang="ja-JP" altLang="en-US" smtClean="0"/>
              <a:t>‹#›</a:t>
            </a:fld>
            <a:endParaRPr kumimoji="1" lang="ja-JP" altLang="en-US"/>
          </a:p>
        </p:txBody>
      </p:sp>
    </p:spTree>
    <p:extLst>
      <p:ext uri="{BB962C8B-B14F-4D97-AF65-F5344CB8AC3E}">
        <p14:creationId xmlns:p14="http://schemas.microsoft.com/office/powerpoint/2010/main" val="26498832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CBD09CCB-C50A-49EF-BDF0-058144781918}" type="datetimeFigureOut">
              <a:rPr kumimoji="1" lang="ja-JP" altLang="en-US" smtClean="0"/>
              <a:t>2022/6/20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31E5A63-8DD8-4319-B6CF-F719BDF886EB}" type="slidenum">
              <a:rPr kumimoji="1" lang="ja-JP" altLang="en-US" smtClean="0"/>
              <a:t>‹#›</a:t>
            </a:fld>
            <a:endParaRPr kumimoji="1" lang="ja-JP" altLang="en-US"/>
          </a:p>
        </p:txBody>
      </p:sp>
    </p:spTree>
    <p:extLst>
      <p:ext uri="{BB962C8B-B14F-4D97-AF65-F5344CB8AC3E}">
        <p14:creationId xmlns:p14="http://schemas.microsoft.com/office/powerpoint/2010/main" val="34856618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D09CCB-C50A-49EF-BDF0-058144781918}" type="datetimeFigureOut">
              <a:rPr kumimoji="1" lang="ja-JP" altLang="en-US" smtClean="0"/>
              <a:t>2022/6/20</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1E5A63-8DD8-4319-B6CF-F719BDF886EB}" type="slidenum">
              <a:rPr kumimoji="1" lang="ja-JP" altLang="en-US" smtClean="0"/>
              <a:t>‹#›</a:t>
            </a:fld>
            <a:endParaRPr kumimoji="1" lang="ja-JP" altLang="en-US"/>
          </a:p>
        </p:txBody>
      </p:sp>
    </p:spTree>
    <p:extLst>
      <p:ext uri="{BB962C8B-B14F-4D97-AF65-F5344CB8AC3E}">
        <p14:creationId xmlns:p14="http://schemas.microsoft.com/office/powerpoint/2010/main" val="21766700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9.png"/><Relationship Id="rId4" Type="http://schemas.openxmlformats.org/officeDocument/2006/relationships/image" Target="../media/image18.png"/></Relationships>
</file>

<file path=ppt/slides/_rels/slide10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jpeg"/></Relationships>
</file>

<file path=ppt/slides/_rels/slide13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0.jpeg"/><Relationship Id="rId5" Type="http://schemas.openxmlformats.org/officeDocument/2006/relationships/image" Target="../media/image29.jpeg"/><Relationship Id="rId10" Type="http://schemas.openxmlformats.org/officeDocument/2006/relationships/image" Target="../media/image33.jpeg"/><Relationship Id="rId4" Type="http://schemas.openxmlformats.org/officeDocument/2006/relationships/image" Target="../media/image28.jpeg"/><Relationship Id="rId9"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33.jpeg"/><Relationship Id="rId4" Type="http://schemas.openxmlformats.org/officeDocument/2006/relationships/image" Target="../media/image32.jpeg"/></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4.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6.xml.rels><?xml version="1.0" encoding="UTF-8" standalone="yes"?>
<Relationships xmlns="http://schemas.openxmlformats.org/package/2006/relationships"><Relationship Id="rId3" Type="http://schemas.openxmlformats.org/officeDocument/2006/relationships/package" Target="../embeddings/Microsoft_PowerPoint__________.pptx"/><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1.emf"/></Relationships>
</file>

<file path=ppt/slides/_rels/slide6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6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8.xml"/><Relationship Id="rId1" Type="http://schemas.openxmlformats.org/officeDocument/2006/relationships/slideLayout" Target="../slideLayouts/slideLayout6.xml"/><Relationship Id="rId5" Type="http://schemas.openxmlformats.org/officeDocument/2006/relationships/image" Target="../media/image66.jpeg"/><Relationship Id="rId4" Type="http://schemas.openxmlformats.org/officeDocument/2006/relationships/image" Target="../media/image65.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6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9.xml"/><Relationship Id="rId1" Type="http://schemas.openxmlformats.org/officeDocument/2006/relationships/slideLayout" Target="../slideLayouts/slideLayout6.xml"/><Relationship Id="rId6" Type="http://schemas.openxmlformats.org/officeDocument/2006/relationships/image" Target="../media/image73.jpeg"/><Relationship Id="rId5" Type="http://schemas.openxmlformats.org/officeDocument/2006/relationships/image" Target="../media/image61.png"/><Relationship Id="rId4" Type="http://schemas.openxmlformats.org/officeDocument/2006/relationships/image" Target="../media/image24.jpeg"/></Relationships>
</file>

<file path=ppt/slides/_rels/slide6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61.pn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61.png"/><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6.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79.png"/><Relationship Id="rId7" Type="http://schemas.openxmlformats.org/officeDocument/2006/relationships/diagramColors" Target="../diagrams/colors2.xml"/><Relationship Id="rId2" Type="http://schemas.openxmlformats.org/officeDocument/2006/relationships/notesSlide" Target="../notesSlides/notesSlide45.xml"/><Relationship Id="rId1" Type="http://schemas.openxmlformats.org/officeDocument/2006/relationships/slideLayout" Target="../slideLayouts/slideLayout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82.png"/></Relationships>
</file>

<file path=ppt/slides/_rels/slide8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2.xml"/><Relationship Id="rId1" Type="http://schemas.openxmlformats.org/officeDocument/2006/relationships/slideLayout" Target="../slideLayouts/slideLayout6.xml"/><Relationship Id="rId4" Type="http://schemas.openxmlformats.org/officeDocument/2006/relationships/image" Target="../media/image82.png"/></Relationships>
</file>

<file path=ppt/slides/_rels/slide8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82.png"/></Relationships>
</file>

<file path=ppt/slides/_rels/slide8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3.pn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29" descr="定番です"/>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7380" y="0"/>
            <a:ext cx="9136621" cy="6858000"/>
          </a:xfrm>
          <a:prstGeom prst="rect">
            <a:avLst/>
          </a:prstGeom>
          <a:solidFill>
            <a:schemeClr val="accent3"/>
          </a:solidFill>
          <a:ln>
            <a:noFill/>
          </a:ln>
          <a:extLst/>
        </p:spPr>
      </p:pic>
      <p:sp>
        <p:nvSpPr>
          <p:cNvPr id="2" name="タイトル 1"/>
          <p:cNvSpPr>
            <a:spLocks noGrp="1"/>
          </p:cNvSpPr>
          <p:nvPr>
            <p:ph type="ctrTitle"/>
          </p:nvPr>
        </p:nvSpPr>
        <p:spPr bwMode="white">
          <a:xfrm>
            <a:off x="123825" y="3111769"/>
            <a:ext cx="9020175" cy="1790700"/>
          </a:xfrm>
        </p:spPr>
        <p:txBody>
          <a:bodyPr>
            <a:normAutofit fontScale="90000"/>
          </a:bodyPr>
          <a:lstStyle/>
          <a:p>
            <a:r>
              <a:rPr lang="ja-JP" altLang="en-US" sz="5400" b="1" dirty="0">
                <a:solidFill>
                  <a:schemeClr val="bg1"/>
                </a:solidFill>
                <a:latin typeface="メイリオ" panose="020B0604030504040204" pitchFamily="50" charset="-128"/>
                <a:ea typeface="メイリオ" panose="020B0604030504040204" pitchFamily="50" charset="-128"/>
              </a:rPr>
              <a:t>トータルパッケージ</a:t>
            </a:r>
            <a:br>
              <a:rPr lang="ja-JP" altLang="en-US" sz="5400" b="1" dirty="0">
                <a:solidFill>
                  <a:schemeClr val="bg1"/>
                </a:solidFill>
                <a:latin typeface="メイリオ" panose="020B0604030504040204" pitchFamily="50" charset="-128"/>
                <a:ea typeface="メイリオ" panose="020B0604030504040204" pitchFamily="50" charset="-128"/>
              </a:rPr>
            </a:br>
            <a:r>
              <a:rPr lang="ja-JP" altLang="en-US" sz="5400" b="1" dirty="0">
                <a:solidFill>
                  <a:srgbClr val="F47C5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活用</a:t>
            </a:r>
            <a:r>
              <a:rPr kumimoji="1" lang="ja-JP" altLang="en-US" b="1" dirty="0" smtClean="0">
                <a:solidFill>
                  <a:schemeClr val="bg1"/>
                </a:solidFill>
                <a:latin typeface="メイリオ" panose="020B0604030504040204" pitchFamily="50" charset="-128"/>
                <a:ea typeface="メイリオ" panose="020B0604030504040204" pitchFamily="50" charset="-128"/>
              </a:rPr>
              <a:t>セミナー</a:t>
            </a:r>
            <a:r>
              <a:rPr kumimoji="1" lang="en-US" altLang="ja-JP" b="1" dirty="0" smtClean="0">
                <a:solidFill>
                  <a:schemeClr val="bg1"/>
                </a:solidFill>
                <a:latin typeface="メイリオ" panose="020B0604030504040204" pitchFamily="50" charset="-128"/>
                <a:ea typeface="メイリオ" panose="020B0604030504040204" pitchFamily="50" charset="-128"/>
              </a:rPr>
              <a:t/>
            </a:r>
            <a:br>
              <a:rPr kumimoji="1" lang="en-US" altLang="ja-JP" b="1" dirty="0" smtClean="0">
                <a:solidFill>
                  <a:schemeClr val="bg1"/>
                </a:solidFill>
                <a:latin typeface="メイリオ" panose="020B0604030504040204" pitchFamily="50" charset="-128"/>
                <a:ea typeface="メイリオ" panose="020B0604030504040204" pitchFamily="50" charset="-128"/>
              </a:rPr>
            </a:br>
            <a:r>
              <a:rPr lang="en-US" altLang="ja-JP" b="1" dirty="0">
                <a:solidFill>
                  <a:schemeClr val="bg1"/>
                </a:solidFill>
                <a:latin typeface="メイリオ" panose="020B0604030504040204" pitchFamily="50" charset="-128"/>
                <a:ea typeface="メイリオ" panose="020B0604030504040204" pitchFamily="50" charset="-128"/>
              </a:rPr>
              <a:t/>
            </a:r>
            <a:br>
              <a:rPr lang="en-US" altLang="ja-JP" b="1" dirty="0">
                <a:solidFill>
                  <a:schemeClr val="bg1"/>
                </a:solidFill>
                <a:latin typeface="メイリオ" panose="020B0604030504040204" pitchFamily="50" charset="-128"/>
                <a:ea typeface="メイリオ" panose="020B0604030504040204" pitchFamily="50" charset="-128"/>
              </a:rPr>
            </a:br>
            <a:r>
              <a:rPr lang="ja-JP" altLang="en-US" sz="5300" b="1" dirty="0" smtClean="0">
                <a:solidFill>
                  <a:schemeClr val="bg1"/>
                </a:solidFill>
                <a:latin typeface="メイリオ" panose="020B0604030504040204" pitchFamily="50" charset="-128"/>
                <a:ea typeface="メイリオ" panose="020B0604030504040204" pitchFamily="50" charset="-128"/>
              </a:rPr>
              <a:t>第３回　セルフマネージメント</a:t>
            </a:r>
            <a:endParaRPr kumimoji="1" lang="ja-JP" altLang="en-US" sz="5300" b="1" dirty="0">
              <a:solidFill>
                <a:schemeClr val="bg1"/>
              </a:solidFill>
              <a:latin typeface="メイリオ" panose="020B0604030504040204" pitchFamily="50" charset="-128"/>
              <a:ea typeface="メイリオ" panose="020B0604030504040204" pitchFamily="50" charset="-128"/>
            </a:endParaRPr>
          </a:p>
        </p:txBody>
      </p:sp>
      <p:sp>
        <p:nvSpPr>
          <p:cNvPr id="3" name="サブタイトル 2"/>
          <p:cNvSpPr>
            <a:spLocks noGrp="1"/>
          </p:cNvSpPr>
          <p:nvPr>
            <p:ph type="subTitle" idx="1"/>
          </p:nvPr>
        </p:nvSpPr>
        <p:spPr bwMode="white">
          <a:xfrm>
            <a:off x="123825" y="6059665"/>
            <a:ext cx="4854845" cy="422348"/>
          </a:xfrm>
        </p:spPr>
        <p:txBody>
          <a:bodyPr>
            <a:normAutofit fontScale="77500" lnSpcReduction="20000"/>
          </a:bodyPr>
          <a:lstStyle/>
          <a:p>
            <a:pPr algn="l"/>
            <a:r>
              <a:rPr kumimoji="1" lang="ja-JP" altLang="en-US" b="1" dirty="0" smtClean="0">
                <a:solidFill>
                  <a:schemeClr val="bg1"/>
                </a:solidFill>
                <a:latin typeface="メイリオ" panose="020B0604030504040204" pitchFamily="50" charset="-128"/>
                <a:ea typeface="メイリオ" panose="020B0604030504040204" pitchFamily="50" charset="-128"/>
              </a:rPr>
              <a:t>障害者職業総合センター　障害者支援部門</a:t>
            </a:r>
            <a:endParaRPr kumimoji="1" lang="ja-JP" altLang="en-US" b="1" dirty="0">
              <a:solidFill>
                <a:schemeClr val="bg1"/>
              </a:solidFill>
              <a:latin typeface="メイリオ" panose="020B0604030504040204" pitchFamily="50" charset="-128"/>
              <a:ea typeface="メイリオ" panose="020B0604030504040204" pitchFamily="50" charset="-128"/>
            </a:endParaRPr>
          </a:p>
        </p:txBody>
      </p:sp>
      <p:sp>
        <p:nvSpPr>
          <p:cNvPr id="5" name="角丸四角形 4"/>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60289174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角丸四角形 70"/>
          <p:cNvSpPr/>
          <p:nvPr/>
        </p:nvSpPr>
        <p:spPr>
          <a:xfrm>
            <a:off x="129694" y="5561138"/>
            <a:ext cx="8857132" cy="1207732"/>
          </a:xfrm>
          <a:prstGeom prst="roundRect">
            <a:avLst/>
          </a:prstGeom>
          <a:solidFill>
            <a:srgbClr val="EFEB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5" name="グループ化 4"/>
          <p:cNvGrpSpPr/>
          <p:nvPr/>
        </p:nvGrpSpPr>
        <p:grpSpPr>
          <a:xfrm>
            <a:off x="165624" y="1280000"/>
            <a:ext cx="8380575" cy="4229620"/>
            <a:chOff x="39001" y="2295116"/>
            <a:chExt cx="8380575" cy="4229620"/>
          </a:xfrm>
        </p:grpSpPr>
        <p:pic>
          <p:nvPicPr>
            <p:cNvPr id="6" name="Picture 2" descr="C:\Users\181004\Desktop\2019トータルパッケージ研究\伝達試案Ｖｅｒ１\画像\無題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01" y="2474737"/>
              <a:ext cx="5469019" cy="365919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181004\Desktop\2019トータルパッケージ研究\伝達試案Ｖｅｒ１\画像\text_kada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200" y="3049141"/>
              <a:ext cx="1422809" cy="996275"/>
            </a:xfrm>
            <a:prstGeom prst="rect">
              <a:avLst/>
            </a:prstGeom>
            <a:noFill/>
            <a:extLst>
              <a:ext uri="{909E8E84-426E-40DD-AFC4-6F175D3DCCD1}">
                <a14:hiddenFill xmlns:a14="http://schemas.microsoft.com/office/drawing/2010/main">
                  <a:solidFill>
                    <a:srgbClr val="FFFFFF"/>
                  </a:solidFill>
                </a14:hiddenFill>
              </a:ext>
            </a:extLst>
          </p:spPr>
        </p:pic>
        <p:sp>
          <p:nvSpPr>
            <p:cNvPr id="8" name="円形吹き出し 7"/>
            <p:cNvSpPr/>
            <p:nvPr/>
          </p:nvSpPr>
          <p:spPr>
            <a:xfrm>
              <a:off x="5626798" y="5433531"/>
              <a:ext cx="1494316" cy="936601"/>
            </a:xfrm>
            <a:prstGeom prst="wedgeEllipseCallout">
              <a:avLst>
                <a:gd name="adj1" fmla="val -63777"/>
                <a:gd name="adj2" fmla="val -7545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9" name="テキスト ボックス 8"/>
            <p:cNvSpPr txBox="1"/>
            <p:nvPr/>
          </p:nvSpPr>
          <p:spPr>
            <a:xfrm>
              <a:off x="5783100" y="5623703"/>
              <a:ext cx="1293152" cy="646331"/>
            </a:xfrm>
            <a:prstGeom prst="rect">
              <a:avLst/>
            </a:prstGeom>
            <a:noFill/>
          </p:spPr>
          <p:txBody>
            <a:bodyPr wrap="square" rtlCol="0">
              <a:spAutoFit/>
            </a:bodyPr>
            <a:lstStyle/>
            <a:p>
              <a:r>
                <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課題突破</a:t>
              </a:r>
            </a:p>
            <a:p>
              <a:pPr algn="ctr"/>
              <a:r>
                <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成功！</a:t>
              </a:r>
            </a:p>
          </p:txBody>
        </p:sp>
        <p:sp>
          <p:nvSpPr>
            <p:cNvPr id="10" name="正方形/長方形 9"/>
            <p:cNvSpPr/>
            <p:nvPr/>
          </p:nvSpPr>
          <p:spPr>
            <a:xfrm>
              <a:off x="854381" y="2295116"/>
              <a:ext cx="7272991" cy="532346"/>
            </a:xfrm>
            <a:prstGeom prst="rect">
              <a:avLst/>
            </a:prstGeom>
            <a:solidFill>
              <a:srgbClr val="EFEBD8"/>
            </a:solidFill>
            <a:ln w="317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一つ一つの</a:t>
              </a:r>
              <a:r>
                <a:rPr lang="ja-JP" altLang="en-US" sz="2800" b="1" u="sng" dirty="0">
                  <a:solidFill>
                    <a:srgbClr val="043748"/>
                  </a:solidFill>
                  <a:latin typeface="メイリオ" panose="020B0604030504040204" pitchFamily="50" charset="-128"/>
                  <a:ea typeface="メイリオ" panose="020B0604030504040204" pitchFamily="50" charset="-128"/>
                  <a:cs typeface="メイリオ" panose="020B0604030504040204" pitchFamily="50" charset="-128"/>
                </a:rPr>
                <a:t>成功体験を明確に</a:t>
              </a:r>
              <a:r>
                <a:rPr lang="ja-JP" altLang="en-US" sz="2400" dirty="0">
                  <a:solidFill>
                    <a:srgbClr val="043748"/>
                  </a:solidFill>
                  <a:latin typeface="メイリオ" panose="020B0604030504040204" pitchFamily="50" charset="-128"/>
                  <a:ea typeface="メイリオ" panose="020B0604030504040204" pitchFamily="50" charset="-128"/>
                  <a:cs typeface="メイリオ" panose="020B0604030504040204" pitchFamily="50" charset="-128"/>
                </a:rPr>
                <a:t>フィードバック</a:t>
              </a:r>
              <a:r>
                <a:rPr lang="ja-JP" altLang="en-US" sz="2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a:t>
              </a:r>
            </a:p>
          </p:txBody>
        </p:sp>
        <p:pic>
          <p:nvPicPr>
            <p:cNvPr id="11" name="Picture 2" descr="C:\Users\181004\Desktop\2019トータルパッケージ研究\伝達試案Ｖｅｒ１\画像\9a6d0f4b-05b9-47fc-b9a3-163f24f99ec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649721">
              <a:off x="5045945" y="3137576"/>
              <a:ext cx="3373631" cy="214466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descr="C:\Users\181004\Desktop\2019トータルパッケージ研究\伝達試案Ｖｅｒ１\画像\kigyou_business_woma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3408" y="4088894"/>
              <a:ext cx="2622015" cy="2435842"/>
            </a:xfrm>
            <a:prstGeom prst="rect">
              <a:avLst/>
            </a:prstGeom>
            <a:noFill/>
            <a:extLst>
              <a:ext uri="{909E8E84-426E-40DD-AFC4-6F175D3DCCD1}">
                <a14:hiddenFill xmlns:a14="http://schemas.microsoft.com/office/drawing/2010/main">
                  <a:solidFill>
                    <a:srgbClr val="FFFFFF"/>
                  </a:solidFill>
                </a14:hiddenFill>
              </a:ext>
            </a:extLst>
          </p:spPr>
        </p:pic>
      </p:grpSp>
      <p:sp>
        <p:nvSpPr>
          <p:cNvPr id="13" name="正方形/長方形 12"/>
          <p:cNvSpPr/>
          <p:nvPr/>
        </p:nvSpPr>
        <p:spPr>
          <a:xfrm>
            <a:off x="165624" y="5732467"/>
            <a:ext cx="8785272" cy="984885"/>
          </a:xfrm>
          <a:prstGeom prst="rect">
            <a:avLst/>
          </a:prstGeom>
        </p:spPr>
        <p:txBody>
          <a:bodyPr wrap="square">
            <a:spAutoFit/>
          </a:bodyPr>
          <a:lstStyle/>
          <a:p>
            <a:r>
              <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トータルパッケージ支援</a:t>
            </a:r>
            <a:r>
              <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でのフィードバック</a:t>
            </a:r>
            <a:r>
              <a:rPr lang="ja-JP" altLang="en-US"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や、相談</a:t>
            </a:r>
            <a:r>
              <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の中</a:t>
            </a:r>
            <a:r>
              <a:rPr lang="ja-JP" altLang="en-US"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で成功</a:t>
            </a:r>
            <a:r>
              <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体験を繰り返し言語化することは、対象者の障害認識を促進するだけでなく、</a:t>
            </a:r>
            <a:r>
              <a:rPr lang="ja-JP" altLang="en-US" sz="2000" b="1" u="sng" dirty="0">
                <a:solidFill>
                  <a:srgbClr val="043748"/>
                </a:solidFill>
                <a:latin typeface="メイリオ" panose="020B0604030504040204" pitchFamily="50" charset="-128"/>
                <a:ea typeface="メイリオ" panose="020B0604030504040204" pitchFamily="50" charset="-128"/>
                <a:cs typeface="メイリオ" panose="020B0604030504040204" pitchFamily="50" charset="-128"/>
              </a:rPr>
              <a:t>支援者と対象者が新たな課題に取り組む際の</a:t>
            </a:r>
            <a:r>
              <a:rPr lang="ja-JP" altLang="en-US" sz="2000" b="1" u="sng" dirty="0" smtClean="0">
                <a:solidFill>
                  <a:srgbClr val="043748"/>
                </a:solidFill>
                <a:latin typeface="メイリオ" panose="020B0604030504040204" pitchFamily="50" charset="-128"/>
                <a:ea typeface="メイリオ" panose="020B0604030504040204" pitchFamily="50" charset="-128"/>
                <a:cs typeface="メイリオ" panose="020B0604030504040204" pitchFamily="50" charset="-128"/>
              </a:rPr>
              <a:t>意欲の向上</a:t>
            </a:r>
            <a:r>
              <a:rPr lang="ja-JP" altLang="en-US"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や</a:t>
            </a:r>
            <a:r>
              <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具体的な方法の検討に役立つ。</a:t>
            </a:r>
          </a:p>
        </p:txBody>
      </p:sp>
      <p:sp>
        <p:nvSpPr>
          <p:cNvPr id="16" name="正方形/長方形 15"/>
          <p:cNvSpPr/>
          <p:nvPr/>
        </p:nvSpPr>
        <p:spPr>
          <a:xfrm>
            <a:off x="888926" y="1028488"/>
            <a:ext cx="7828699" cy="9595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15" name="グループ化 14"/>
          <p:cNvGrpSpPr/>
          <p:nvPr/>
        </p:nvGrpSpPr>
        <p:grpSpPr>
          <a:xfrm>
            <a:off x="201934" y="24389"/>
            <a:ext cx="8474813" cy="1152550"/>
            <a:chOff x="214550" y="36919"/>
            <a:chExt cx="8474813" cy="1152550"/>
          </a:xfrm>
        </p:grpSpPr>
        <p:grpSp>
          <p:nvGrpSpPr>
            <p:cNvPr id="17" name="グループ化 16"/>
            <p:cNvGrpSpPr/>
            <p:nvPr/>
          </p:nvGrpSpPr>
          <p:grpSpPr>
            <a:xfrm>
              <a:off x="214550" y="36919"/>
              <a:ext cx="8474813" cy="1152550"/>
              <a:chOff x="214550" y="36919"/>
              <a:chExt cx="8474813" cy="1152550"/>
            </a:xfrm>
          </p:grpSpPr>
          <p:pic>
            <p:nvPicPr>
              <p:cNvPr id="20" name="Picture 2" descr="C:\Users\181004\Desktop\2019トータルパッケージ研究\伝達試案Ｖｅｒ１\画像\egawa.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214550" y="36919"/>
                <a:ext cx="1472445" cy="1151734"/>
              </a:xfrm>
              <a:prstGeom prst="rect">
                <a:avLst/>
              </a:prstGeom>
              <a:noFill/>
              <a:extLst>
                <a:ext uri="{909E8E84-426E-40DD-AFC4-6F175D3DCCD1}">
                  <a14:hiddenFill xmlns:a14="http://schemas.microsoft.com/office/drawing/2010/main">
                    <a:solidFill>
                      <a:srgbClr val="FFFFFF"/>
                    </a:solidFill>
                  </a14:hiddenFill>
                </a:ext>
              </a:extLst>
            </p:spPr>
          </p:pic>
          <p:sp>
            <p:nvSpPr>
              <p:cNvPr id="23" name="タイトル 1"/>
              <p:cNvSpPr txBox="1">
                <a:spLocks/>
              </p:cNvSpPr>
              <p:nvPr/>
            </p:nvSpPr>
            <p:spPr>
              <a:xfrm>
                <a:off x="1878598" y="496773"/>
                <a:ext cx="6810765" cy="692696"/>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トータルパッケージ支援の重要ポイント</a:t>
                </a:r>
                <a:endParaRPr lang="ja-JP" altLang="en-US" sz="2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テキスト ボックス 23"/>
              <p:cNvSpPr txBox="1"/>
              <p:nvPr/>
            </p:nvSpPr>
            <p:spPr>
              <a:xfrm>
                <a:off x="1593873" y="121835"/>
                <a:ext cx="912319" cy="369332"/>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rPr>
                  <a:t>確認！</a:t>
                </a:r>
                <a:endParaRPr kumimoji="1" lang="ja-JP" altLang="en-US" dirty="0">
                  <a:latin typeface="メイリオ" panose="020B0604030504040204" pitchFamily="50" charset="-128"/>
                  <a:ea typeface="メイリオ" panose="020B0604030504040204" pitchFamily="50" charset="-128"/>
                </a:endParaRPr>
              </a:p>
            </p:txBody>
          </p:sp>
        </p:grpSp>
        <p:sp>
          <p:nvSpPr>
            <p:cNvPr id="18" name="円形吹き出し 17"/>
            <p:cNvSpPr/>
            <p:nvPr/>
          </p:nvSpPr>
          <p:spPr>
            <a:xfrm>
              <a:off x="1394434" y="67849"/>
              <a:ext cx="1244928" cy="411062"/>
            </a:xfrm>
            <a:prstGeom prst="wedgeEllipseCallout">
              <a:avLst>
                <a:gd name="adj1" fmla="val -54996"/>
                <a:gd name="adj2" fmla="val 6512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19" name="角丸四角形 18"/>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10</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23180119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p:cNvSpPr txBox="1"/>
          <p:nvPr/>
        </p:nvSpPr>
        <p:spPr>
          <a:xfrm>
            <a:off x="957704" y="316534"/>
            <a:ext cx="3760623" cy="584775"/>
          </a:xfrm>
          <a:prstGeom prst="rect">
            <a:avLst/>
          </a:prstGeom>
          <a:noFill/>
        </p:spPr>
        <p:txBody>
          <a:bodyPr wrap="square" rtlCol="0">
            <a:spAutoFit/>
          </a:bodyPr>
          <a:lstStyle/>
          <a:p>
            <a:r>
              <a:rPr kumimoji="1" lang="ja-JP" altLang="en-US" sz="3200" dirty="0" smtClean="0">
                <a:latin typeface="メイリオ" panose="020B0604030504040204" pitchFamily="50" charset="-128"/>
                <a:ea typeface="メイリオ" panose="020B0604030504040204" pitchFamily="50" charset="-128"/>
                <a:cs typeface="メイリオ" panose="020B0604030504040204" pitchFamily="50" charset="-128"/>
              </a:rPr>
              <a:t>行動の前後を見る</a:t>
            </a:r>
            <a:endParaRPr kumimoji="1" lang="ja-JP" altLang="en-US" sz="3200" dirty="0"/>
          </a:p>
        </p:txBody>
      </p:sp>
      <p:sp>
        <p:nvSpPr>
          <p:cNvPr id="13" name="右矢印 12"/>
          <p:cNvSpPr/>
          <p:nvPr/>
        </p:nvSpPr>
        <p:spPr>
          <a:xfrm>
            <a:off x="97133" y="1874482"/>
            <a:ext cx="8933581" cy="1008112"/>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533244" y="2317790"/>
            <a:ext cx="2185665" cy="118321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dirty="0"/>
          </a:p>
        </p:txBody>
      </p:sp>
      <p:sp>
        <p:nvSpPr>
          <p:cNvPr id="20" name="角丸四角形 19"/>
          <p:cNvSpPr/>
          <p:nvPr/>
        </p:nvSpPr>
        <p:spPr>
          <a:xfrm>
            <a:off x="3153345" y="2311388"/>
            <a:ext cx="2434183" cy="118962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1" name="角丸四角形 20"/>
          <p:cNvSpPr/>
          <p:nvPr/>
        </p:nvSpPr>
        <p:spPr>
          <a:xfrm>
            <a:off x="6051181" y="2183667"/>
            <a:ext cx="2185665" cy="1491767"/>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p>
        </p:txBody>
      </p:sp>
      <p:sp>
        <p:nvSpPr>
          <p:cNvPr id="28" name="テキスト ボックス 27"/>
          <p:cNvSpPr txBox="1"/>
          <p:nvPr/>
        </p:nvSpPr>
        <p:spPr>
          <a:xfrm>
            <a:off x="3253654" y="2579915"/>
            <a:ext cx="2296858" cy="707886"/>
          </a:xfrm>
          <a:prstGeom prst="rect">
            <a:avLst/>
          </a:prstGeom>
          <a:noFill/>
        </p:spPr>
        <p:txBody>
          <a:bodyPr wrap="square" rtlCol="0">
            <a:spAutoFit/>
          </a:bodyPr>
          <a:lstStyle/>
          <a:p>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ピッキングタワー</a:t>
            </a:r>
          </a:p>
          <a:p>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を倒す。</a:t>
            </a:r>
          </a:p>
        </p:txBody>
      </p:sp>
      <p:sp>
        <p:nvSpPr>
          <p:cNvPr id="29" name="テキスト ボックス 28"/>
          <p:cNvSpPr txBox="1"/>
          <p:nvPr/>
        </p:nvSpPr>
        <p:spPr>
          <a:xfrm>
            <a:off x="6051181" y="2976398"/>
            <a:ext cx="2065842" cy="738664"/>
          </a:xfrm>
          <a:prstGeom prst="rect">
            <a:avLst/>
          </a:prstGeom>
          <a:noFill/>
        </p:spPr>
        <p:txBody>
          <a:bodyPr wrap="square" rtlCol="0">
            <a:sp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支援員から注意される</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環状矢印 11"/>
          <p:cNvSpPr/>
          <p:nvPr/>
        </p:nvSpPr>
        <p:spPr>
          <a:xfrm rot="459344" flipH="1" flipV="1">
            <a:off x="4415178" y="2646120"/>
            <a:ext cx="2344714" cy="1791585"/>
          </a:xfrm>
          <a:prstGeom prst="circularArrow">
            <a:avLst/>
          </a:prstGeom>
          <a:solidFill>
            <a:srgbClr val="F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7" name="テキスト ボックス 16"/>
          <p:cNvSpPr txBox="1"/>
          <p:nvPr/>
        </p:nvSpPr>
        <p:spPr>
          <a:xfrm>
            <a:off x="6262485" y="3704714"/>
            <a:ext cx="3060871" cy="1015663"/>
          </a:xfrm>
          <a:prstGeom prst="rect">
            <a:avLst/>
          </a:prstGeom>
          <a:noFill/>
        </p:spPr>
        <p:txBody>
          <a:bodyPr wrap="square" rtlCol="0">
            <a:spAutoFit/>
          </a:bodyPr>
          <a:lstStyle/>
          <a:p>
            <a:pPr algn="ctr"/>
            <a:r>
              <a:rPr lang="ja-JP" altLang="en-US" sz="3200" b="1" u="sng" dirty="0" smtClean="0">
                <a:solidFill>
                  <a:srgbClr val="FF9933"/>
                </a:solidFill>
                <a:latin typeface="メイリオ" panose="020B0604030504040204" pitchFamily="50" charset="-128"/>
                <a:ea typeface="メイリオ" panose="020B0604030504040204" pitchFamily="50" charset="-128"/>
                <a:cs typeface="メイリオ" panose="020B0604030504040204" pitchFamily="50" charset="-128"/>
              </a:rPr>
              <a:t>弱化</a:t>
            </a:r>
          </a:p>
          <a:p>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（行動を減らす）</a:t>
            </a:r>
            <a:endParaRPr kumimoji="1" lang="ja-JP" altLang="en-US" sz="2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bwMode="invGray">
          <a:xfrm>
            <a:off x="574643" y="1340769"/>
            <a:ext cx="2160240" cy="970620"/>
          </a:xfrm>
          <a:prstGeom prst="rect">
            <a:avLst/>
          </a:prstGeom>
          <a:solidFill>
            <a:srgbClr val="CFD7D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直前の状況</a:t>
            </a:r>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
            </a:r>
            <a:b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br>
            <a:r>
              <a:rPr kumimoji="1" lang="ja-JP" altLang="en-US" sz="2400" b="1" dirty="0" smtClean="0">
                <a:latin typeface="メイリオ" panose="020B0604030504040204" pitchFamily="50" charset="-128"/>
                <a:ea typeface="メイリオ" panose="020B0604030504040204" pitchFamily="50" charset="-128"/>
                <a:cs typeface="メイリオ" panose="020B0604030504040204" pitchFamily="50" charset="-128"/>
              </a:rPr>
              <a:t>（きっかけ）</a:t>
            </a:r>
            <a:endParaRPr kumimoji="1"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正方形/長方形 24"/>
          <p:cNvSpPr/>
          <p:nvPr/>
        </p:nvSpPr>
        <p:spPr>
          <a:xfrm>
            <a:off x="3269765" y="1347169"/>
            <a:ext cx="2160240" cy="970621"/>
          </a:xfrm>
          <a:prstGeom prst="rect">
            <a:avLst/>
          </a:prstGeom>
          <a:solidFill>
            <a:srgbClr val="FD542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行　動</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正方形/長方形 25"/>
          <p:cNvSpPr/>
          <p:nvPr/>
        </p:nvSpPr>
        <p:spPr bwMode="invGray">
          <a:xfrm>
            <a:off x="6065404" y="1340766"/>
            <a:ext cx="2160240" cy="970621"/>
          </a:xfrm>
          <a:prstGeom prst="rect">
            <a:avLst/>
          </a:prstGeom>
          <a:solidFill>
            <a:srgbClr val="F2B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結　果</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正方形/長方形 21"/>
          <p:cNvSpPr/>
          <p:nvPr/>
        </p:nvSpPr>
        <p:spPr>
          <a:xfrm>
            <a:off x="0" y="4167900"/>
            <a:ext cx="4349885" cy="707886"/>
          </a:xfrm>
          <a:prstGeom prst="rect">
            <a:avLst/>
          </a:prstGeom>
        </p:spPr>
        <p:txBody>
          <a:bodyPr wrap="square">
            <a:spAutoFit/>
          </a:bodyPr>
          <a:lstStyle/>
          <a:p>
            <a:r>
              <a:rPr lang="ja-JP" altLang="en-US" sz="4000" b="1" dirty="0" smtClean="0">
                <a:solidFill>
                  <a:srgbClr val="FFCC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200" b="1" dirty="0" smtClean="0">
                <a:solidFill>
                  <a:srgbClr val="FF9933"/>
                </a:solidFill>
                <a:latin typeface="メイリオ" panose="020B0604030504040204" pitchFamily="50" charset="-128"/>
                <a:ea typeface="メイリオ" panose="020B0604030504040204" pitchFamily="50" charset="-128"/>
                <a:cs typeface="メイリオ" panose="020B0604030504040204" pitchFamily="50" charset="-128"/>
              </a:rPr>
              <a:t>弱化の原理</a:t>
            </a:r>
            <a:endParaRPr lang="ja-JP" altLang="en-US" sz="3200" b="1" dirty="0">
              <a:solidFill>
                <a:srgbClr val="FF9933"/>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テキスト ボックス 22"/>
          <p:cNvSpPr txBox="1"/>
          <p:nvPr/>
        </p:nvSpPr>
        <p:spPr>
          <a:xfrm>
            <a:off x="251520" y="4865056"/>
            <a:ext cx="8712968" cy="1938992"/>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　ある状況において、行動することで、何か悪いことが起こったり、良いことがなくなったりすると</a:t>
            </a:r>
            <a:r>
              <a:rPr kumimoji="1"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（マイナスの結果）</a:t>
            </a:r>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、その</a:t>
            </a:r>
            <a:r>
              <a:rPr kumimoji="1" lang="ja-JP" altLang="en-US" sz="3200" b="1" u="sng" dirty="0" smtClean="0">
                <a:solidFill>
                  <a:schemeClr val="tx2">
                    <a:lumMod val="60000"/>
                    <a:lumOff val="40000"/>
                  </a:schemeClr>
                </a:solidFill>
                <a:latin typeface="メイリオ" panose="020B0604030504040204" pitchFamily="50" charset="-128"/>
                <a:ea typeface="メイリオ" panose="020B0604030504040204" pitchFamily="50" charset="-128"/>
                <a:cs typeface="メイリオ" panose="020B0604030504040204" pitchFamily="50" charset="-128"/>
              </a:rPr>
              <a:t>行動は繰り返されなくなる</a:t>
            </a:r>
            <a:r>
              <a:rPr kumimoji="1" lang="ja-JP" altLang="en-US" sz="32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32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4" name="Picture 2" descr="C:\Users\181004\Desktop\magnifier6_gir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5419" y="-42888"/>
            <a:ext cx="1074883" cy="1327151"/>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グループ化 26"/>
          <p:cNvGrpSpPr/>
          <p:nvPr/>
        </p:nvGrpSpPr>
        <p:grpSpPr>
          <a:xfrm>
            <a:off x="6396104" y="34467"/>
            <a:ext cx="1545283" cy="832196"/>
            <a:chOff x="6310386" y="266441"/>
            <a:chExt cx="1545283" cy="832196"/>
          </a:xfrm>
        </p:grpSpPr>
        <p:sp>
          <p:nvSpPr>
            <p:cNvPr id="30" name="雲形吹き出し 29"/>
            <p:cNvSpPr/>
            <p:nvPr/>
          </p:nvSpPr>
          <p:spPr>
            <a:xfrm>
              <a:off x="6310386" y="266441"/>
              <a:ext cx="1545283" cy="832196"/>
            </a:xfrm>
            <a:prstGeom prst="cloudCallout">
              <a:avLst>
                <a:gd name="adj1" fmla="val -79562"/>
                <a:gd name="adj2" fmla="val -9662"/>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6581414" y="359373"/>
              <a:ext cx="877163" cy="646331"/>
            </a:xfrm>
            <a:prstGeom prst="rect">
              <a:avLst/>
            </a:prstGeom>
          </p:spPr>
          <p:txBody>
            <a:bodyPr wrap="none">
              <a:spAutoFit/>
            </a:bodyPr>
            <a:lstStyle/>
            <a:p>
              <a:pPr algn="ctr"/>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弱化の</a:t>
              </a:r>
            </a:p>
            <a:p>
              <a:pPr algn="ctr"/>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原理</a:t>
              </a:r>
              <a:endParaRPr lang="ja-JP" altLang="en-US"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32" name="テキスト ボックス 31"/>
          <p:cNvSpPr txBox="1"/>
          <p:nvPr/>
        </p:nvSpPr>
        <p:spPr>
          <a:xfrm>
            <a:off x="670372" y="2394484"/>
            <a:ext cx="2699906" cy="1015663"/>
          </a:xfrm>
          <a:prstGeom prst="rect">
            <a:avLst/>
          </a:prstGeom>
          <a:noFill/>
        </p:spPr>
        <p:txBody>
          <a:bodyPr wrap="square" rtlCol="0">
            <a:spAutoFit/>
          </a:bodyPr>
          <a:lstStyle/>
          <a:p>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ＭＷＳのピッキ</a:t>
            </a:r>
          </a:p>
          <a:p>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ングタワーに</a:t>
            </a:r>
          </a:p>
          <a:p>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もたれかかった</a:t>
            </a:r>
            <a:endParaRPr kumimoji="1"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3" name="テキスト ボックス 32"/>
          <p:cNvSpPr txBox="1"/>
          <p:nvPr/>
        </p:nvSpPr>
        <p:spPr>
          <a:xfrm>
            <a:off x="6005990" y="2336233"/>
            <a:ext cx="2296858" cy="707886"/>
          </a:xfrm>
          <a:prstGeom prst="rect">
            <a:avLst/>
          </a:prstGeom>
          <a:noFill/>
        </p:spPr>
        <p:txBody>
          <a:bodyPr wrap="square" rtlCol="0">
            <a:spAutoFit/>
          </a:bodyPr>
          <a:lstStyle/>
          <a:p>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ピッキングタワー</a:t>
            </a:r>
          </a:p>
          <a:p>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が破損。</a:t>
            </a:r>
          </a:p>
        </p:txBody>
      </p:sp>
      <p:sp>
        <p:nvSpPr>
          <p:cNvPr id="34" name="正方形/長方形 33"/>
          <p:cNvSpPr/>
          <p:nvPr/>
        </p:nvSpPr>
        <p:spPr>
          <a:xfrm>
            <a:off x="769128" y="846661"/>
            <a:ext cx="4140490" cy="9487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角丸四角形 34"/>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100</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33861630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p:cNvGrpSpPr/>
          <p:nvPr/>
        </p:nvGrpSpPr>
        <p:grpSpPr>
          <a:xfrm>
            <a:off x="90364" y="2779898"/>
            <a:ext cx="9263930" cy="3286821"/>
            <a:chOff x="97133" y="1340766"/>
            <a:chExt cx="9263930" cy="3286821"/>
          </a:xfrm>
        </p:grpSpPr>
        <p:sp>
          <p:nvSpPr>
            <p:cNvPr id="13" name="右矢印 12"/>
            <p:cNvSpPr/>
            <p:nvPr/>
          </p:nvSpPr>
          <p:spPr>
            <a:xfrm>
              <a:off x="97133" y="1874482"/>
              <a:ext cx="8933581" cy="1008112"/>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533244" y="2317790"/>
              <a:ext cx="2185665" cy="118321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20" name="角丸四角形 19"/>
            <p:cNvSpPr/>
            <p:nvPr/>
          </p:nvSpPr>
          <p:spPr>
            <a:xfrm>
              <a:off x="3153345" y="2311388"/>
              <a:ext cx="2434183" cy="118962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1" name="角丸四角形 20"/>
            <p:cNvSpPr/>
            <p:nvPr/>
          </p:nvSpPr>
          <p:spPr>
            <a:xfrm>
              <a:off x="6051181" y="2183668"/>
              <a:ext cx="2185665" cy="131734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p>
          </p:txBody>
        </p:sp>
        <p:sp>
          <p:nvSpPr>
            <p:cNvPr id="29" name="テキスト ボックス 28"/>
            <p:cNvSpPr txBox="1"/>
            <p:nvPr/>
          </p:nvSpPr>
          <p:spPr>
            <a:xfrm>
              <a:off x="6126713" y="2467095"/>
              <a:ext cx="2065842" cy="830997"/>
            </a:xfrm>
            <a:prstGeom prst="rect">
              <a:avLst/>
            </a:prstGeom>
            <a:noFill/>
          </p:spPr>
          <p:txBody>
            <a:bodyPr wrap="square" rtlCol="0">
              <a:spAutoFit/>
            </a:bodyPr>
            <a:lstStyle/>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周りの利用者</a:t>
              </a:r>
            </a:p>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が笑う</a:t>
              </a:r>
            </a:p>
          </p:txBody>
        </p:sp>
        <p:sp>
          <p:nvSpPr>
            <p:cNvPr id="12" name="環状矢印 11"/>
            <p:cNvSpPr/>
            <p:nvPr/>
          </p:nvSpPr>
          <p:spPr>
            <a:xfrm rot="459344" flipH="1" flipV="1">
              <a:off x="4480505" y="2559792"/>
              <a:ext cx="2344714" cy="1791585"/>
            </a:xfrm>
            <a:prstGeom prst="circularArrow">
              <a:avLst/>
            </a:prstGeom>
            <a:solidFill>
              <a:srgbClr val="F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7" name="テキスト ボックス 16"/>
            <p:cNvSpPr txBox="1"/>
            <p:nvPr/>
          </p:nvSpPr>
          <p:spPr>
            <a:xfrm>
              <a:off x="6300192" y="3611924"/>
              <a:ext cx="3060871" cy="1015663"/>
            </a:xfrm>
            <a:prstGeom prst="rect">
              <a:avLst/>
            </a:prstGeom>
            <a:noFill/>
          </p:spPr>
          <p:txBody>
            <a:bodyPr wrap="square" rtlCol="0">
              <a:spAutoFit/>
            </a:bodyPr>
            <a:lstStyle/>
            <a:p>
              <a:pPr algn="ctr"/>
              <a:r>
                <a:rPr lang="ja-JP" altLang="en-US" sz="3200" b="1" u="sng" dirty="0" smtClean="0">
                  <a:solidFill>
                    <a:srgbClr val="FF9933"/>
                  </a:solidFill>
                  <a:latin typeface="メイリオ" panose="020B0604030504040204" pitchFamily="50" charset="-128"/>
                  <a:ea typeface="メイリオ" panose="020B0604030504040204" pitchFamily="50" charset="-128"/>
                  <a:cs typeface="メイリオ" panose="020B0604030504040204" pitchFamily="50" charset="-128"/>
                </a:rPr>
                <a:t>強化</a:t>
              </a:r>
            </a:p>
            <a:p>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（行動を増やす）</a:t>
              </a:r>
              <a:endParaRPr kumimoji="1" lang="ja-JP" altLang="en-US" sz="2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574643" y="1340769"/>
              <a:ext cx="2160240" cy="970620"/>
            </a:xfrm>
            <a:prstGeom prst="rect">
              <a:avLst/>
            </a:prstGeom>
            <a:solidFill>
              <a:srgbClr val="CFD7D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直前の状況</a:t>
              </a:r>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
              </a:r>
              <a:b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br>
              <a:r>
                <a:rPr kumimoji="1" lang="ja-JP" altLang="en-US" sz="2400" b="1" dirty="0" smtClean="0">
                  <a:latin typeface="メイリオ" panose="020B0604030504040204" pitchFamily="50" charset="-128"/>
                  <a:ea typeface="メイリオ" panose="020B0604030504040204" pitchFamily="50" charset="-128"/>
                  <a:cs typeface="メイリオ" panose="020B0604030504040204" pitchFamily="50" charset="-128"/>
                </a:rPr>
                <a:t>（きっかけ）</a:t>
              </a:r>
              <a:endParaRPr kumimoji="1"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正方形/長方形 24"/>
            <p:cNvSpPr/>
            <p:nvPr/>
          </p:nvSpPr>
          <p:spPr>
            <a:xfrm>
              <a:off x="3269765" y="1347169"/>
              <a:ext cx="2160240" cy="970621"/>
            </a:xfrm>
            <a:prstGeom prst="rect">
              <a:avLst/>
            </a:prstGeom>
            <a:solidFill>
              <a:srgbClr val="FD542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行　動</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正方形/長方形 25"/>
            <p:cNvSpPr/>
            <p:nvPr/>
          </p:nvSpPr>
          <p:spPr>
            <a:xfrm>
              <a:off x="6065404" y="1340766"/>
              <a:ext cx="2160240" cy="970621"/>
            </a:xfrm>
            <a:prstGeom prst="rect">
              <a:avLst/>
            </a:prstGeom>
            <a:solidFill>
              <a:srgbClr val="F2B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結　果</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2" name="正方形/長方形 21"/>
          <p:cNvSpPr/>
          <p:nvPr/>
        </p:nvSpPr>
        <p:spPr>
          <a:xfrm>
            <a:off x="197756" y="1772816"/>
            <a:ext cx="6260193" cy="707886"/>
          </a:xfrm>
          <a:prstGeom prst="rect">
            <a:avLst/>
          </a:prstGeom>
        </p:spPr>
        <p:txBody>
          <a:bodyPr wrap="square">
            <a:spAutoFit/>
          </a:bodyPr>
          <a:lstStyle/>
          <a:p>
            <a:r>
              <a:rPr lang="ja-JP" altLang="en-US" sz="4000" b="1" dirty="0" smtClean="0">
                <a:solidFill>
                  <a:srgbClr val="FFCC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200" b="1" dirty="0" smtClean="0">
                <a:solidFill>
                  <a:srgbClr val="FF9933"/>
                </a:solidFill>
                <a:latin typeface="メイリオ" panose="020B0604030504040204" pitchFamily="50" charset="-128"/>
                <a:ea typeface="メイリオ" panose="020B0604030504040204" pitchFamily="50" charset="-128"/>
                <a:cs typeface="メイリオ" panose="020B0604030504040204" pitchFamily="50" charset="-128"/>
              </a:rPr>
              <a:t>結果</a:t>
            </a:r>
            <a:r>
              <a:rPr lang="ja-JP" altLang="en-US" sz="3200" b="1" dirty="0" smtClean="0">
                <a:latin typeface="メイリオ" panose="020B0604030504040204" pitchFamily="50" charset="-128"/>
                <a:ea typeface="メイリオ" panose="020B0604030504040204" pitchFamily="50" charset="-128"/>
                <a:cs typeface="メイリオ" panose="020B0604030504040204" pitchFamily="50" charset="-128"/>
              </a:rPr>
              <a:t>による強化（結果操作</a:t>
            </a:r>
            <a:r>
              <a:rPr lang="ja-JP" altLang="en-US" sz="3200" b="1" dirty="0">
                <a:latin typeface="メイリオ" panose="020B0604030504040204" pitchFamily="50" charset="-128"/>
                <a:ea typeface="メイリオ" panose="020B0604030504040204" pitchFamily="50" charset="-128"/>
                <a:cs typeface="メイリオ" panose="020B0604030504040204" pitchFamily="50" charset="-128"/>
              </a:rPr>
              <a:t>）</a:t>
            </a:r>
            <a:endParaRPr lang="en-US" altLang="ja-JP" sz="3200" b="1"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円/楕円 8"/>
          <p:cNvSpPr/>
          <p:nvPr/>
        </p:nvSpPr>
        <p:spPr>
          <a:xfrm>
            <a:off x="5835669" y="2501557"/>
            <a:ext cx="2545000" cy="1440160"/>
          </a:xfrm>
          <a:prstGeom prst="ellipse">
            <a:avLst/>
          </a:prstGeom>
          <a:solidFill>
            <a:srgbClr val="F2BC00">
              <a:alpha val="0"/>
            </a:srgb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229333" y="6309320"/>
            <a:ext cx="8545335" cy="369332"/>
          </a:xfrm>
          <a:prstGeom prst="rect">
            <a:avLst/>
          </a:prstGeom>
        </p:spPr>
        <p:txBody>
          <a:bodyPr wrap="square">
            <a:sp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行動に対して、良いこと（</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プラスの結果</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）を発生させて、</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その</a:t>
            </a:r>
            <a:r>
              <a:rPr lang="ja-JP" altLang="en-US" b="1" u="sng" dirty="0" smtClean="0">
                <a:solidFill>
                  <a:schemeClr val="tx2">
                    <a:lumMod val="60000"/>
                    <a:lumOff val="40000"/>
                  </a:schemeClr>
                </a:solidFill>
                <a:latin typeface="メイリオ" panose="020B0604030504040204" pitchFamily="50" charset="-128"/>
                <a:ea typeface="メイリオ" panose="020B0604030504040204" pitchFamily="50" charset="-128"/>
                <a:cs typeface="メイリオ" panose="020B0604030504040204" pitchFamily="50" charset="-128"/>
              </a:rPr>
              <a:t>行動を強化する。</a:t>
            </a:r>
            <a:endParaRPr lang="ja-JP" altLang="en-US" dirty="0"/>
          </a:p>
        </p:txBody>
      </p:sp>
      <p:sp>
        <p:nvSpPr>
          <p:cNvPr id="24" name="テキスト ボックス 23"/>
          <p:cNvSpPr txBox="1"/>
          <p:nvPr/>
        </p:nvSpPr>
        <p:spPr>
          <a:xfrm>
            <a:off x="3101663" y="3821767"/>
            <a:ext cx="2699906" cy="1200329"/>
          </a:xfrm>
          <a:prstGeom prst="rect">
            <a:avLst/>
          </a:prstGeom>
          <a:noFill/>
        </p:spPr>
        <p:txBody>
          <a:bodyPr wrap="square" rtlCol="0">
            <a:spAutoFit/>
          </a:bodyPr>
          <a:lstStyle/>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「ＭＷＳって</a:t>
            </a:r>
          </a:p>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つまんねえ</a:t>
            </a:r>
            <a:r>
              <a:rPr lang="ja-JP" altLang="en-US" sz="2400" dirty="0" err="1" smtClean="0">
                <a:latin typeface="メイリオ" panose="020B0604030504040204" pitchFamily="50" charset="-128"/>
                <a:ea typeface="メイリオ" panose="020B0604030504040204" pitchFamily="50" charset="-128"/>
                <a:cs typeface="メイリオ" panose="020B0604030504040204" pitchFamily="50" charset="-128"/>
              </a:rPr>
              <a:t>よな</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a:t>
            </a:r>
          </a:p>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とい</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う</a:t>
            </a:r>
            <a:endPar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テキスト ボックス 26"/>
          <p:cNvSpPr txBox="1"/>
          <p:nvPr/>
        </p:nvSpPr>
        <p:spPr>
          <a:xfrm>
            <a:off x="615073" y="3923805"/>
            <a:ext cx="2065842" cy="830997"/>
          </a:xfrm>
          <a:prstGeom prst="rect">
            <a:avLst/>
          </a:prstGeom>
          <a:noFill/>
        </p:spPr>
        <p:txBody>
          <a:bodyPr wrap="square" rtlCol="0">
            <a:spAutoFit/>
          </a:bodyPr>
          <a:lstStyle/>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ＯＡＷｏｒｋ</a:t>
            </a:r>
          </a:p>
          <a:p>
            <a:r>
              <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rPr>
              <a:t>作業中</a:t>
            </a:r>
          </a:p>
        </p:txBody>
      </p:sp>
      <p:grpSp>
        <p:nvGrpSpPr>
          <p:cNvPr id="16" name="グループ化 15"/>
          <p:cNvGrpSpPr/>
          <p:nvPr/>
        </p:nvGrpSpPr>
        <p:grpSpPr>
          <a:xfrm>
            <a:off x="6134073" y="809640"/>
            <a:ext cx="2889872" cy="1677438"/>
            <a:chOff x="5036276" y="95378"/>
            <a:chExt cx="2889872" cy="1677438"/>
          </a:xfrm>
        </p:grpSpPr>
        <p:pic>
          <p:nvPicPr>
            <p:cNvPr id="28" name="Picture 2" descr="C:\Users\181004\Desktop\mushimegane_bo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6276" y="95378"/>
              <a:ext cx="1282473" cy="1677438"/>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グループ化 29"/>
            <p:cNvGrpSpPr/>
            <p:nvPr/>
          </p:nvGrpSpPr>
          <p:grpSpPr>
            <a:xfrm>
              <a:off x="6380865" y="155956"/>
              <a:ext cx="1545283" cy="832196"/>
              <a:chOff x="6365343" y="311731"/>
              <a:chExt cx="1545283" cy="832196"/>
            </a:xfrm>
          </p:grpSpPr>
          <p:sp>
            <p:nvSpPr>
              <p:cNvPr id="31" name="雲形吹き出し 30"/>
              <p:cNvSpPr/>
              <p:nvPr/>
            </p:nvSpPr>
            <p:spPr>
              <a:xfrm>
                <a:off x="6365343" y="311731"/>
                <a:ext cx="1545283" cy="832196"/>
              </a:xfrm>
              <a:prstGeom prst="cloudCallout">
                <a:avLst>
                  <a:gd name="adj1" fmla="val -81471"/>
                  <a:gd name="adj2" fmla="val -2856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p:cNvSpPr/>
              <p:nvPr/>
            </p:nvSpPr>
            <p:spPr>
              <a:xfrm>
                <a:off x="6503905" y="543163"/>
                <a:ext cx="1235634" cy="369332"/>
              </a:xfrm>
              <a:prstGeom prst="rect">
                <a:avLst/>
              </a:prstGeom>
            </p:spPr>
            <p:txBody>
              <a:bodyPr wrap="square">
                <a:spAutoFit/>
              </a:bodyPr>
              <a:lstStyle/>
              <a:p>
                <a:pPr algn="ctr"/>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結果操作</a:t>
                </a:r>
              </a:p>
            </p:txBody>
          </p:sp>
        </p:grpSp>
      </p:grpSp>
      <p:sp>
        <p:nvSpPr>
          <p:cNvPr id="33" name="テキスト ボックス 32"/>
          <p:cNvSpPr txBox="1"/>
          <p:nvPr/>
        </p:nvSpPr>
        <p:spPr>
          <a:xfrm>
            <a:off x="1063540" y="418544"/>
            <a:ext cx="6583434" cy="584775"/>
          </a:xfrm>
          <a:prstGeom prst="rect">
            <a:avLst/>
          </a:prstGeom>
          <a:noFill/>
        </p:spPr>
        <p:txBody>
          <a:bodyPr wrap="square" rtlCol="0">
            <a:spAutoFit/>
          </a:bodyPr>
          <a:lstStyle/>
          <a:p>
            <a:r>
              <a:rPr kumimoji="1" lang="ja-JP" altLang="en-US" sz="3200" dirty="0" smtClean="0">
                <a:latin typeface="メイリオ" panose="020B0604030504040204" pitchFamily="50" charset="-128"/>
                <a:ea typeface="メイリオ" panose="020B0604030504040204" pitchFamily="50" charset="-128"/>
                <a:cs typeface="メイリオ" panose="020B0604030504040204" pitchFamily="50" charset="-128"/>
              </a:rPr>
              <a:t>行動の前後を見る</a:t>
            </a:r>
            <a:endParaRPr kumimoji="1" lang="ja-JP" altLang="en-US" sz="3200" dirty="0"/>
          </a:p>
        </p:txBody>
      </p:sp>
      <p:sp>
        <p:nvSpPr>
          <p:cNvPr id="34" name="正方形/長方形 33"/>
          <p:cNvSpPr/>
          <p:nvPr/>
        </p:nvSpPr>
        <p:spPr>
          <a:xfrm>
            <a:off x="769128" y="908443"/>
            <a:ext cx="4140490" cy="9487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角丸四角形 34"/>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101</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13879435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p:cNvGrpSpPr/>
          <p:nvPr/>
        </p:nvGrpSpPr>
        <p:grpSpPr>
          <a:xfrm>
            <a:off x="90364" y="2779898"/>
            <a:ext cx="9790957" cy="3597723"/>
            <a:chOff x="97133" y="1340766"/>
            <a:chExt cx="9790957" cy="3597723"/>
          </a:xfrm>
        </p:grpSpPr>
        <p:sp>
          <p:nvSpPr>
            <p:cNvPr id="13" name="右矢印 12"/>
            <p:cNvSpPr/>
            <p:nvPr/>
          </p:nvSpPr>
          <p:spPr>
            <a:xfrm>
              <a:off x="97133" y="1874482"/>
              <a:ext cx="8933581" cy="1008112"/>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533244" y="2317790"/>
              <a:ext cx="2185665" cy="118321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20" name="角丸四角形 19"/>
            <p:cNvSpPr/>
            <p:nvPr/>
          </p:nvSpPr>
          <p:spPr>
            <a:xfrm>
              <a:off x="3153345" y="2311388"/>
              <a:ext cx="2434183" cy="118962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1" name="角丸四角形 20"/>
            <p:cNvSpPr/>
            <p:nvPr/>
          </p:nvSpPr>
          <p:spPr>
            <a:xfrm>
              <a:off x="6051181" y="2183668"/>
              <a:ext cx="2185665" cy="131734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p>
          </p:txBody>
        </p:sp>
        <p:sp>
          <p:nvSpPr>
            <p:cNvPr id="29" name="テキスト ボックス 28"/>
            <p:cNvSpPr txBox="1"/>
            <p:nvPr/>
          </p:nvSpPr>
          <p:spPr>
            <a:xfrm>
              <a:off x="6159802" y="2493900"/>
              <a:ext cx="2065842" cy="830997"/>
            </a:xfrm>
            <a:prstGeom prst="rect">
              <a:avLst/>
            </a:prstGeom>
            <a:noFill/>
          </p:spPr>
          <p:txBody>
            <a:bodyPr wrap="square" rtlCol="0">
              <a:spAutoFit/>
            </a:bodyPr>
            <a:lstStyle/>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無視する</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a:t>
              </a:r>
            </a:p>
            <a:p>
              <a:r>
                <a:rPr kumimoji="1"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叱る・注意。</a:t>
              </a:r>
              <a:endPar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環状矢印 11"/>
            <p:cNvSpPr/>
            <p:nvPr/>
          </p:nvSpPr>
          <p:spPr>
            <a:xfrm rot="459344" flipH="1" flipV="1">
              <a:off x="4323974" y="2572505"/>
              <a:ext cx="2344714" cy="1791585"/>
            </a:xfrm>
            <a:prstGeom prst="circularArrow">
              <a:avLst>
                <a:gd name="adj1" fmla="val 12692"/>
                <a:gd name="adj2" fmla="val 1142319"/>
                <a:gd name="adj3" fmla="val 20186795"/>
                <a:gd name="adj4" fmla="val 10430046"/>
                <a:gd name="adj5" fmla="val 16902"/>
              </a:avLst>
            </a:prstGeom>
            <a:solidFill>
              <a:srgbClr val="F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7" name="テキスト ボックス 16"/>
            <p:cNvSpPr txBox="1"/>
            <p:nvPr/>
          </p:nvSpPr>
          <p:spPr>
            <a:xfrm>
              <a:off x="5475910" y="3984382"/>
              <a:ext cx="4412180" cy="954107"/>
            </a:xfrm>
            <a:prstGeom prst="rect">
              <a:avLst/>
            </a:prstGeom>
            <a:noFill/>
          </p:spPr>
          <p:txBody>
            <a:bodyPr wrap="square" rtlCol="0">
              <a:spAutoFit/>
            </a:bodyPr>
            <a:lstStyle/>
            <a:p>
              <a:pPr algn="ctr"/>
              <a:r>
                <a:rPr lang="ja-JP" altLang="en-US" sz="2800" b="1" u="sng" dirty="0" smtClean="0">
                  <a:solidFill>
                    <a:srgbClr val="FF9933"/>
                  </a:solidFill>
                  <a:latin typeface="メイリオ" panose="020B0604030504040204" pitchFamily="50" charset="-128"/>
                  <a:ea typeface="メイリオ" panose="020B0604030504040204" pitchFamily="50" charset="-128"/>
                  <a:cs typeface="メイリオ" panose="020B0604030504040204" pitchFamily="50" charset="-128"/>
                </a:rPr>
                <a:t>弱化</a:t>
              </a:r>
              <a:r>
                <a:rPr kumimoji="1"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（行動を減らす）</a:t>
              </a:r>
              <a:endParaRPr kumimoji="1"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2800" b="1" u="sng" dirty="0" smtClean="0">
                  <a:solidFill>
                    <a:srgbClr val="FF9933"/>
                  </a:solidFill>
                  <a:latin typeface="メイリオ" panose="020B0604030504040204" pitchFamily="50" charset="-128"/>
                  <a:ea typeface="メイリオ" panose="020B0604030504040204" pitchFamily="50" charset="-128"/>
                  <a:cs typeface="メイリオ" panose="020B0604030504040204" pitchFamily="50" charset="-128"/>
                </a:rPr>
                <a:t>消去</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（行動をなくす）</a:t>
              </a:r>
              <a:endPar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a:xfrm>
              <a:off x="574643" y="1340769"/>
              <a:ext cx="2160240" cy="970620"/>
            </a:xfrm>
            <a:prstGeom prst="rect">
              <a:avLst/>
            </a:prstGeom>
            <a:solidFill>
              <a:srgbClr val="CFD7D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直前の状況</a:t>
              </a:r>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
              </a:r>
              <a:b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br>
              <a:r>
                <a:rPr kumimoji="1" lang="ja-JP" altLang="en-US" sz="2400" b="1" dirty="0" smtClean="0">
                  <a:latin typeface="メイリオ" panose="020B0604030504040204" pitchFamily="50" charset="-128"/>
                  <a:ea typeface="メイリオ" panose="020B0604030504040204" pitchFamily="50" charset="-128"/>
                  <a:cs typeface="メイリオ" panose="020B0604030504040204" pitchFamily="50" charset="-128"/>
                </a:rPr>
                <a:t>（きっかけ）</a:t>
              </a:r>
              <a:endParaRPr kumimoji="1"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正方形/長方形 24"/>
            <p:cNvSpPr/>
            <p:nvPr/>
          </p:nvSpPr>
          <p:spPr>
            <a:xfrm>
              <a:off x="3269765" y="1347169"/>
              <a:ext cx="2160240" cy="970621"/>
            </a:xfrm>
            <a:prstGeom prst="rect">
              <a:avLst/>
            </a:prstGeom>
            <a:solidFill>
              <a:srgbClr val="FD542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行　動</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正方形/長方形 25"/>
            <p:cNvSpPr/>
            <p:nvPr/>
          </p:nvSpPr>
          <p:spPr>
            <a:xfrm>
              <a:off x="6065404" y="1340766"/>
              <a:ext cx="2160240" cy="970621"/>
            </a:xfrm>
            <a:prstGeom prst="rect">
              <a:avLst/>
            </a:prstGeom>
            <a:solidFill>
              <a:srgbClr val="F2B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結　果</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2" name="正方形/長方形 21"/>
          <p:cNvSpPr/>
          <p:nvPr/>
        </p:nvSpPr>
        <p:spPr>
          <a:xfrm>
            <a:off x="197757" y="1772816"/>
            <a:ext cx="8021118" cy="707886"/>
          </a:xfrm>
          <a:prstGeom prst="rect">
            <a:avLst/>
          </a:prstGeom>
        </p:spPr>
        <p:txBody>
          <a:bodyPr wrap="square">
            <a:spAutoFit/>
          </a:bodyPr>
          <a:lstStyle/>
          <a:p>
            <a:r>
              <a:rPr lang="ja-JP" altLang="en-US" sz="4000" b="1" dirty="0" smtClean="0">
                <a:solidFill>
                  <a:srgbClr val="FFCC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200" b="1" dirty="0">
                <a:latin typeface="メイリオ" panose="020B0604030504040204" pitchFamily="50" charset="-128"/>
                <a:ea typeface="メイリオ" panose="020B0604030504040204" pitchFamily="50" charset="-128"/>
                <a:cs typeface="メイリオ" panose="020B0604030504040204" pitchFamily="50" charset="-128"/>
              </a:rPr>
              <a:t>結果</a:t>
            </a:r>
            <a:r>
              <a:rPr lang="ja-JP" altLang="en-US" sz="3200" b="1" dirty="0" smtClean="0">
                <a:latin typeface="メイリオ" panose="020B0604030504040204" pitchFamily="50" charset="-128"/>
                <a:ea typeface="メイリオ" panose="020B0604030504040204" pitchFamily="50" charset="-128"/>
                <a:cs typeface="メイリオ" panose="020B0604030504040204" pitchFamily="50" charset="-128"/>
              </a:rPr>
              <a:t>による弱化・消去（結果操作）</a:t>
            </a:r>
            <a:endParaRPr lang="ja-JP" altLang="en-US" sz="32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正方形/長方形 23"/>
          <p:cNvSpPr/>
          <p:nvPr/>
        </p:nvSpPr>
        <p:spPr>
          <a:xfrm>
            <a:off x="229333" y="6309320"/>
            <a:ext cx="8545335" cy="369332"/>
          </a:xfrm>
          <a:prstGeom prst="rect">
            <a:avLst/>
          </a:prstGeom>
        </p:spPr>
        <p:txBody>
          <a:bodyPr wrap="square">
            <a:sp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行動に対して、悪いこと（マイナスの</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結果</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）を発生させて、</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その</a:t>
            </a:r>
            <a:r>
              <a:rPr lang="ja-JP" altLang="en-US" b="1" u="sng" dirty="0" smtClean="0">
                <a:solidFill>
                  <a:schemeClr val="tx2">
                    <a:lumMod val="60000"/>
                    <a:lumOff val="40000"/>
                  </a:schemeClr>
                </a:solidFill>
                <a:latin typeface="メイリオ" panose="020B0604030504040204" pitchFamily="50" charset="-128"/>
                <a:ea typeface="メイリオ" panose="020B0604030504040204" pitchFamily="50" charset="-128"/>
                <a:cs typeface="メイリオ" panose="020B0604030504040204" pitchFamily="50" charset="-128"/>
              </a:rPr>
              <a:t>行動を弱化する。</a:t>
            </a:r>
            <a:endParaRPr lang="ja-JP" altLang="en-US" dirty="0"/>
          </a:p>
        </p:txBody>
      </p:sp>
      <p:grpSp>
        <p:nvGrpSpPr>
          <p:cNvPr id="19" name="グループ化 18"/>
          <p:cNvGrpSpPr/>
          <p:nvPr/>
        </p:nvGrpSpPr>
        <p:grpSpPr>
          <a:xfrm>
            <a:off x="5801569" y="340111"/>
            <a:ext cx="3135744" cy="1564652"/>
            <a:chOff x="4869409" y="188640"/>
            <a:chExt cx="3135744" cy="1564652"/>
          </a:xfrm>
        </p:grpSpPr>
        <p:pic>
          <p:nvPicPr>
            <p:cNvPr id="30" name="Picture 2" descr="C:\Users\181004\Desktop\magnifier6_gir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9409" y="188640"/>
              <a:ext cx="1267239" cy="1564652"/>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グループ化 30"/>
            <p:cNvGrpSpPr/>
            <p:nvPr/>
          </p:nvGrpSpPr>
          <p:grpSpPr>
            <a:xfrm>
              <a:off x="6459870" y="452448"/>
              <a:ext cx="1545283" cy="832196"/>
              <a:chOff x="6365343" y="311731"/>
              <a:chExt cx="1545283" cy="832196"/>
            </a:xfrm>
          </p:grpSpPr>
          <p:sp>
            <p:nvSpPr>
              <p:cNvPr id="32" name="雲形吹き出し 31"/>
              <p:cNvSpPr/>
              <p:nvPr/>
            </p:nvSpPr>
            <p:spPr>
              <a:xfrm>
                <a:off x="6365343" y="311731"/>
                <a:ext cx="1545283" cy="832196"/>
              </a:xfrm>
              <a:prstGeom prst="cloudCallout">
                <a:avLst>
                  <a:gd name="adj1" fmla="val -81471"/>
                  <a:gd name="adj2" fmla="val -2856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p:cNvSpPr/>
              <p:nvPr/>
            </p:nvSpPr>
            <p:spPr>
              <a:xfrm>
                <a:off x="6740582" y="404663"/>
                <a:ext cx="646331" cy="646331"/>
              </a:xfrm>
              <a:prstGeom prst="rect">
                <a:avLst/>
              </a:prstGeom>
            </p:spPr>
            <p:txBody>
              <a:bodyPr wrap="none">
                <a:spAutoFit/>
              </a:bodyPr>
              <a:lstStyle/>
              <a:p>
                <a:pPr algn="ctr"/>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弱化</a:t>
                </a:r>
              </a:p>
              <a:p>
                <a:pPr algn="ct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消去</a:t>
                </a:r>
                <a:endPar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grpSp>
      </p:grpSp>
      <p:sp>
        <p:nvSpPr>
          <p:cNvPr id="34" name="テキスト ボックス 33"/>
          <p:cNvSpPr txBox="1"/>
          <p:nvPr/>
        </p:nvSpPr>
        <p:spPr>
          <a:xfrm>
            <a:off x="615073" y="3923805"/>
            <a:ext cx="2065842" cy="830997"/>
          </a:xfrm>
          <a:prstGeom prst="rect">
            <a:avLst/>
          </a:prstGeom>
          <a:noFill/>
        </p:spPr>
        <p:txBody>
          <a:bodyPr wrap="square" rtlCol="0">
            <a:spAutoFit/>
          </a:bodyPr>
          <a:lstStyle/>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ＯＡＷｏｒｋ</a:t>
            </a:r>
          </a:p>
          <a:p>
            <a:r>
              <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rPr>
              <a:t>作業中</a:t>
            </a:r>
          </a:p>
        </p:txBody>
      </p:sp>
      <p:sp>
        <p:nvSpPr>
          <p:cNvPr id="35" name="テキスト ボックス 34"/>
          <p:cNvSpPr txBox="1"/>
          <p:nvPr/>
        </p:nvSpPr>
        <p:spPr>
          <a:xfrm>
            <a:off x="3101663" y="3821767"/>
            <a:ext cx="2699906" cy="1200329"/>
          </a:xfrm>
          <a:prstGeom prst="rect">
            <a:avLst/>
          </a:prstGeom>
          <a:noFill/>
        </p:spPr>
        <p:txBody>
          <a:bodyPr wrap="square" rtlCol="0">
            <a:spAutoFit/>
          </a:bodyPr>
          <a:lstStyle/>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「ＭＷＳって</a:t>
            </a:r>
          </a:p>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つまんねえ</a:t>
            </a:r>
            <a:r>
              <a:rPr lang="ja-JP" altLang="en-US" sz="2400" dirty="0" err="1" smtClean="0">
                <a:latin typeface="メイリオ" panose="020B0604030504040204" pitchFamily="50" charset="-128"/>
                <a:ea typeface="メイリオ" panose="020B0604030504040204" pitchFamily="50" charset="-128"/>
                <a:cs typeface="メイリオ" panose="020B0604030504040204" pitchFamily="50" charset="-128"/>
              </a:rPr>
              <a:t>よな</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a:t>
            </a:r>
          </a:p>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とい</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う</a:t>
            </a:r>
            <a:endPar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6" name="円/楕円 35"/>
          <p:cNvSpPr/>
          <p:nvPr/>
        </p:nvSpPr>
        <p:spPr>
          <a:xfrm>
            <a:off x="5884052" y="2528650"/>
            <a:ext cx="2545000" cy="1440160"/>
          </a:xfrm>
          <a:prstGeom prst="ellipse">
            <a:avLst/>
          </a:prstGeom>
          <a:solidFill>
            <a:srgbClr val="FFC000">
              <a:alpha val="0"/>
            </a:srgb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1063540" y="418544"/>
            <a:ext cx="6583434" cy="584775"/>
          </a:xfrm>
          <a:prstGeom prst="rect">
            <a:avLst/>
          </a:prstGeom>
          <a:noFill/>
        </p:spPr>
        <p:txBody>
          <a:bodyPr wrap="square" rtlCol="0">
            <a:spAutoFit/>
          </a:bodyPr>
          <a:lstStyle/>
          <a:p>
            <a:r>
              <a:rPr kumimoji="1" lang="ja-JP" altLang="en-US" sz="3200" dirty="0" smtClean="0">
                <a:latin typeface="メイリオ" panose="020B0604030504040204" pitchFamily="50" charset="-128"/>
                <a:ea typeface="メイリオ" panose="020B0604030504040204" pitchFamily="50" charset="-128"/>
                <a:cs typeface="メイリオ" panose="020B0604030504040204" pitchFamily="50" charset="-128"/>
              </a:rPr>
              <a:t>行動の前後を見る</a:t>
            </a:r>
            <a:endParaRPr kumimoji="1" lang="ja-JP" altLang="en-US" sz="3200" dirty="0"/>
          </a:p>
        </p:txBody>
      </p:sp>
      <p:sp>
        <p:nvSpPr>
          <p:cNvPr id="37" name="正方形/長方形 36"/>
          <p:cNvSpPr/>
          <p:nvPr/>
        </p:nvSpPr>
        <p:spPr>
          <a:xfrm>
            <a:off x="769128" y="908443"/>
            <a:ext cx="4140490" cy="9487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角丸四角形 26"/>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102</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72907312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右矢印 12"/>
          <p:cNvSpPr/>
          <p:nvPr/>
        </p:nvSpPr>
        <p:spPr>
          <a:xfrm>
            <a:off x="90364" y="3313614"/>
            <a:ext cx="8933581" cy="1008112"/>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526475" y="3756922"/>
            <a:ext cx="2185665" cy="118321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20" name="角丸四角形 19"/>
          <p:cNvSpPr/>
          <p:nvPr/>
        </p:nvSpPr>
        <p:spPr>
          <a:xfrm>
            <a:off x="3146576" y="3750520"/>
            <a:ext cx="2434183" cy="118962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1" name="角丸四角形 20"/>
          <p:cNvSpPr/>
          <p:nvPr/>
        </p:nvSpPr>
        <p:spPr>
          <a:xfrm>
            <a:off x="6044412" y="3622800"/>
            <a:ext cx="2185665" cy="131734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p>
        </p:txBody>
      </p:sp>
      <p:sp>
        <p:nvSpPr>
          <p:cNvPr id="29" name="テキスト ボックス 28"/>
          <p:cNvSpPr txBox="1"/>
          <p:nvPr/>
        </p:nvSpPr>
        <p:spPr>
          <a:xfrm>
            <a:off x="6104323" y="3817670"/>
            <a:ext cx="2065842" cy="1200329"/>
          </a:xfrm>
          <a:prstGeom prst="rect">
            <a:avLst/>
          </a:prstGeom>
          <a:noFill/>
        </p:spPr>
        <p:txBody>
          <a:bodyPr wrap="square" rtlCol="0">
            <a:spAutoFit/>
          </a:bodyPr>
          <a:lstStyle/>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疲労</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のサイン</a:t>
            </a:r>
          </a:p>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ストレッチなどで休憩</a:t>
            </a:r>
          </a:p>
        </p:txBody>
      </p:sp>
      <p:grpSp>
        <p:nvGrpSpPr>
          <p:cNvPr id="23" name="グループ化 22"/>
          <p:cNvGrpSpPr/>
          <p:nvPr/>
        </p:nvGrpSpPr>
        <p:grpSpPr>
          <a:xfrm>
            <a:off x="3076310" y="5151183"/>
            <a:ext cx="2961688" cy="1352398"/>
            <a:chOff x="3101006" y="5058634"/>
            <a:chExt cx="2601945" cy="1352398"/>
          </a:xfrm>
        </p:grpSpPr>
        <p:sp>
          <p:nvSpPr>
            <p:cNvPr id="30" name="角丸四角形 29"/>
            <p:cNvSpPr/>
            <p:nvPr/>
          </p:nvSpPr>
          <p:spPr>
            <a:xfrm>
              <a:off x="3195067" y="5058634"/>
              <a:ext cx="2434183" cy="135239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17" name="テキスト ボックス 16"/>
            <p:cNvSpPr txBox="1"/>
            <p:nvPr/>
          </p:nvSpPr>
          <p:spPr>
            <a:xfrm>
              <a:off x="3101006" y="5155619"/>
              <a:ext cx="2601945" cy="707886"/>
            </a:xfrm>
            <a:prstGeom prst="rect">
              <a:avLst/>
            </a:prstGeom>
            <a:noFill/>
          </p:spPr>
          <p:txBody>
            <a:bodyPr wrap="square" rtlCol="0">
              <a:spAutoFit/>
            </a:bodyPr>
            <a:lstStyle/>
            <a:p>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（例）適切な表現方法</a:t>
              </a:r>
              <a:endParaRPr kumimoji="1"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4" name="正方形/長方形 13"/>
          <p:cNvSpPr/>
          <p:nvPr/>
        </p:nvSpPr>
        <p:spPr>
          <a:xfrm>
            <a:off x="567874" y="2779901"/>
            <a:ext cx="2160240" cy="970620"/>
          </a:xfrm>
          <a:prstGeom prst="rect">
            <a:avLst/>
          </a:prstGeom>
          <a:solidFill>
            <a:srgbClr val="CFD7D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直前の状況</a:t>
            </a:r>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
            </a:r>
            <a:b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br>
            <a:r>
              <a:rPr kumimoji="1" lang="ja-JP" altLang="en-US" sz="2400" b="1" dirty="0" smtClean="0">
                <a:latin typeface="メイリオ" panose="020B0604030504040204" pitchFamily="50" charset="-128"/>
                <a:ea typeface="メイリオ" panose="020B0604030504040204" pitchFamily="50" charset="-128"/>
                <a:cs typeface="メイリオ" panose="020B0604030504040204" pitchFamily="50" charset="-128"/>
              </a:rPr>
              <a:t>（きっかけ）</a:t>
            </a:r>
            <a:endParaRPr kumimoji="1"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正方形/長方形 24"/>
          <p:cNvSpPr/>
          <p:nvPr/>
        </p:nvSpPr>
        <p:spPr>
          <a:xfrm>
            <a:off x="3262996" y="2786301"/>
            <a:ext cx="2160240" cy="970621"/>
          </a:xfrm>
          <a:prstGeom prst="rect">
            <a:avLst/>
          </a:prstGeom>
          <a:solidFill>
            <a:srgbClr val="FD542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行　動</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正方形/長方形 25"/>
          <p:cNvSpPr/>
          <p:nvPr/>
        </p:nvSpPr>
        <p:spPr>
          <a:xfrm>
            <a:off x="6058635" y="2779898"/>
            <a:ext cx="2160240" cy="970621"/>
          </a:xfrm>
          <a:prstGeom prst="rect">
            <a:avLst/>
          </a:prstGeom>
          <a:solidFill>
            <a:srgbClr val="F2B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結　果</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正方形/長方形 21"/>
          <p:cNvSpPr/>
          <p:nvPr/>
        </p:nvSpPr>
        <p:spPr>
          <a:xfrm>
            <a:off x="197757" y="1772816"/>
            <a:ext cx="5225479" cy="707886"/>
          </a:xfrm>
          <a:prstGeom prst="rect">
            <a:avLst/>
          </a:prstGeom>
        </p:spPr>
        <p:txBody>
          <a:bodyPr wrap="square">
            <a:spAutoFit/>
          </a:bodyPr>
          <a:lstStyle/>
          <a:p>
            <a:r>
              <a:rPr lang="ja-JP" altLang="en-US" sz="4000" b="1" dirty="0" smtClean="0">
                <a:solidFill>
                  <a:srgbClr val="FFCC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200" b="1" dirty="0" smtClean="0">
                <a:solidFill>
                  <a:srgbClr val="FF9933"/>
                </a:solidFill>
                <a:latin typeface="メイリオ" panose="020B0604030504040204" pitchFamily="50" charset="-128"/>
                <a:ea typeface="メイリオ" panose="020B0604030504040204" pitchFamily="50" charset="-128"/>
                <a:cs typeface="メイリオ" panose="020B0604030504040204" pitchFamily="50" charset="-128"/>
              </a:rPr>
              <a:t>行動</a:t>
            </a:r>
            <a:r>
              <a:rPr lang="ja-JP" altLang="en-US" sz="3200" b="1" dirty="0" smtClean="0">
                <a:latin typeface="メイリオ" panose="020B0604030504040204" pitchFamily="50" charset="-128"/>
                <a:ea typeface="メイリオ" panose="020B0604030504040204" pitchFamily="50" charset="-128"/>
                <a:cs typeface="メイリオ" panose="020B0604030504040204" pitchFamily="50" charset="-128"/>
              </a:rPr>
              <a:t>による結果の</a:t>
            </a:r>
            <a:r>
              <a:rPr lang="ja-JP" altLang="en-US" sz="3200" b="1" dirty="0" smtClean="0">
                <a:solidFill>
                  <a:srgbClr val="FF9933"/>
                </a:solidFill>
                <a:latin typeface="メイリオ" panose="020B0604030504040204" pitchFamily="50" charset="-128"/>
                <a:ea typeface="メイリオ" panose="020B0604030504040204" pitchFamily="50" charset="-128"/>
                <a:cs typeface="メイリオ" panose="020B0604030504040204" pitchFamily="50" charset="-128"/>
              </a:rPr>
              <a:t>操作</a:t>
            </a:r>
            <a:endParaRPr lang="ja-JP" altLang="en-US" sz="3200" b="1" dirty="0">
              <a:solidFill>
                <a:srgbClr val="FF9933"/>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右矢印 23"/>
          <p:cNvSpPr/>
          <p:nvPr/>
        </p:nvSpPr>
        <p:spPr>
          <a:xfrm rot="19208685">
            <a:off x="6132591" y="5277214"/>
            <a:ext cx="576064" cy="504056"/>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6" name="Picture 2" descr="C:\Users\181004\Desktop\mushimegane_bo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590" y="1010625"/>
            <a:ext cx="1243822" cy="1626883"/>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グループ化 30"/>
          <p:cNvGrpSpPr/>
          <p:nvPr/>
        </p:nvGrpSpPr>
        <p:grpSpPr>
          <a:xfrm>
            <a:off x="6300192" y="1191711"/>
            <a:ext cx="1545283" cy="832196"/>
            <a:chOff x="6365343" y="311731"/>
            <a:chExt cx="1545283" cy="832196"/>
          </a:xfrm>
        </p:grpSpPr>
        <p:sp>
          <p:nvSpPr>
            <p:cNvPr id="32" name="雲形吹き出し 31"/>
            <p:cNvSpPr/>
            <p:nvPr/>
          </p:nvSpPr>
          <p:spPr>
            <a:xfrm>
              <a:off x="6365343" y="311731"/>
              <a:ext cx="1545283" cy="832196"/>
            </a:xfrm>
            <a:prstGeom prst="cloudCallout">
              <a:avLst>
                <a:gd name="adj1" fmla="val -81471"/>
                <a:gd name="adj2" fmla="val -2856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p:cNvSpPr/>
            <p:nvPr/>
          </p:nvSpPr>
          <p:spPr>
            <a:xfrm>
              <a:off x="6625165" y="404663"/>
              <a:ext cx="877163" cy="646331"/>
            </a:xfrm>
            <a:prstGeom prst="rect">
              <a:avLst/>
            </a:prstGeom>
          </p:spPr>
          <p:txBody>
            <a:bodyPr wrap="none">
              <a:spAutoFit/>
            </a:bodyPr>
            <a:lstStyle/>
            <a:p>
              <a:pPr algn="ct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行動</a:t>
              </a:r>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に</a:t>
              </a:r>
            </a:p>
            <a:p>
              <a:pPr algn="ctr"/>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着目</a:t>
              </a:r>
            </a:p>
          </p:txBody>
        </p:sp>
      </p:grpSp>
      <p:sp>
        <p:nvSpPr>
          <p:cNvPr id="34" name="テキスト ボックス 33"/>
          <p:cNvSpPr txBox="1"/>
          <p:nvPr/>
        </p:nvSpPr>
        <p:spPr>
          <a:xfrm>
            <a:off x="615073" y="3923805"/>
            <a:ext cx="2065842" cy="830997"/>
          </a:xfrm>
          <a:prstGeom prst="rect">
            <a:avLst/>
          </a:prstGeom>
          <a:noFill/>
        </p:spPr>
        <p:txBody>
          <a:bodyPr wrap="square" rtlCol="0">
            <a:spAutoFit/>
          </a:bodyPr>
          <a:lstStyle/>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ＯＡＷｏｒｋ</a:t>
            </a:r>
          </a:p>
          <a:p>
            <a:r>
              <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rPr>
              <a:t>作業中</a:t>
            </a:r>
          </a:p>
        </p:txBody>
      </p:sp>
      <p:sp>
        <p:nvSpPr>
          <p:cNvPr id="35" name="テキスト ボックス 34"/>
          <p:cNvSpPr txBox="1"/>
          <p:nvPr/>
        </p:nvSpPr>
        <p:spPr>
          <a:xfrm>
            <a:off x="3142635" y="3846715"/>
            <a:ext cx="2699906" cy="1200329"/>
          </a:xfrm>
          <a:prstGeom prst="rect">
            <a:avLst/>
          </a:prstGeom>
          <a:noFill/>
        </p:spPr>
        <p:txBody>
          <a:bodyPr wrap="square" rtlCol="0">
            <a:spAutoFit/>
          </a:bodyPr>
          <a:lstStyle/>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「ＭＷＳって</a:t>
            </a:r>
          </a:p>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つまんねえ</a:t>
            </a:r>
            <a:r>
              <a:rPr lang="ja-JP" altLang="en-US" sz="2400" dirty="0" err="1" smtClean="0">
                <a:latin typeface="メイリオ" panose="020B0604030504040204" pitchFamily="50" charset="-128"/>
                <a:ea typeface="メイリオ" panose="020B0604030504040204" pitchFamily="50" charset="-128"/>
                <a:cs typeface="メイリオ" panose="020B0604030504040204" pitchFamily="50" charset="-128"/>
              </a:rPr>
              <a:t>よな</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a:t>
            </a:r>
          </a:p>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とい</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う</a:t>
            </a:r>
            <a:endPar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9" name="グループ化 18"/>
          <p:cNvGrpSpPr/>
          <p:nvPr/>
        </p:nvGrpSpPr>
        <p:grpSpPr>
          <a:xfrm>
            <a:off x="3589513" y="3671506"/>
            <a:ext cx="1419120" cy="1492656"/>
            <a:chOff x="5828626" y="767268"/>
            <a:chExt cx="935942" cy="935942"/>
          </a:xfrm>
        </p:grpSpPr>
        <p:sp>
          <p:nvSpPr>
            <p:cNvPr id="18" name="正方形/長方形 17"/>
            <p:cNvSpPr/>
            <p:nvPr/>
          </p:nvSpPr>
          <p:spPr>
            <a:xfrm rot="18742695">
              <a:off x="5855822" y="1206788"/>
              <a:ext cx="935942" cy="5690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rot="13171909">
              <a:off x="5828626" y="1195863"/>
              <a:ext cx="935942" cy="5690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1" name="テキスト ボックス 10"/>
          <p:cNvSpPr txBox="1"/>
          <p:nvPr/>
        </p:nvSpPr>
        <p:spPr>
          <a:xfrm>
            <a:off x="3065762" y="5661480"/>
            <a:ext cx="3028888" cy="646331"/>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rPr>
              <a:t>「文章入力を連続して入力したら疲れました」</a:t>
            </a:r>
            <a:endParaRPr kumimoji="1" lang="ja-JP" altLang="en-US" dirty="0">
              <a:latin typeface="メイリオ" panose="020B0604030504040204" pitchFamily="50" charset="-128"/>
              <a:ea typeface="メイリオ" panose="020B0604030504040204" pitchFamily="50" charset="-128"/>
            </a:endParaRPr>
          </a:p>
        </p:txBody>
      </p:sp>
      <p:sp>
        <p:nvSpPr>
          <p:cNvPr id="36" name="右矢印 35"/>
          <p:cNvSpPr/>
          <p:nvPr/>
        </p:nvSpPr>
        <p:spPr>
          <a:xfrm rot="2440139">
            <a:off x="2334050" y="5210648"/>
            <a:ext cx="576064" cy="504056"/>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円/楕円 36"/>
          <p:cNvSpPr/>
          <p:nvPr/>
        </p:nvSpPr>
        <p:spPr>
          <a:xfrm>
            <a:off x="3131433" y="2567219"/>
            <a:ext cx="2545000" cy="1440160"/>
          </a:xfrm>
          <a:prstGeom prst="ellipse">
            <a:avLst/>
          </a:prstGeom>
          <a:solidFill>
            <a:srgbClr val="FFC000">
              <a:alpha val="0"/>
            </a:srgb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p:cNvSpPr txBox="1"/>
          <p:nvPr/>
        </p:nvSpPr>
        <p:spPr>
          <a:xfrm>
            <a:off x="1063540" y="418544"/>
            <a:ext cx="6583434" cy="584775"/>
          </a:xfrm>
          <a:prstGeom prst="rect">
            <a:avLst/>
          </a:prstGeom>
          <a:noFill/>
        </p:spPr>
        <p:txBody>
          <a:bodyPr wrap="square" rtlCol="0">
            <a:spAutoFit/>
          </a:bodyPr>
          <a:lstStyle/>
          <a:p>
            <a:r>
              <a:rPr kumimoji="1" lang="ja-JP" altLang="en-US" sz="3200" dirty="0" smtClean="0">
                <a:latin typeface="メイリオ" panose="020B0604030504040204" pitchFamily="50" charset="-128"/>
                <a:ea typeface="メイリオ" panose="020B0604030504040204" pitchFamily="50" charset="-128"/>
                <a:cs typeface="メイリオ" panose="020B0604030504040204" pitchFamily="50" charset="-128"/>
              </a:rPr>
              <a:t>行動の前後を見る</a:t>
            </a:r>
            <a:endParaRPr kumimoji="1" lang="ja-JP" altLang="en-US" sz="3200" dirty="0"/>
          </a:p>
        </p:txBody>
      </p:sp>
      <p:sp>
        <p:nvSpPr>
          <p:cNvPr id="39" name="正方形/長方形 38"/>
          <p:cNvSpPr/>
          <p:nvPr/>
        </p:nvSpPr>
        <p:spPr>
          <a:xfrm>
            <a:off x="769128" y="908443"/>
            <a:ext cx="4140490" cy="9487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角丸四角形 39"/>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103</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64932139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右矢印 12"/>
          <p:cNvSpPr/>
          <p:nvPr/>
        </p:nvSpPr>
        <p:spPr>
          <a:xfrm>
            <a:off x="90364" y="3313614"/>
            <a:ext cx="8933581" cy="1008112"/>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526475" y="3756922"/>
            <a:ext cx="2185665" cy="118321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20" name="角丸四角形 19"/>
          <p:cNvSpPr/>
          <p:nvPr/>
        </p:nvSpPr>
        <p:spPr>
          <a:xfrm>
            <a:off x="3146576" y="3750520"/>
            <a:ext cx="2434183" cy="118962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1" name="角丸四角形 20"/>
          <p:cNvSpPr/>
          <p:nvPr/>
        </p:nvSpPr>
        <p:spPr>
          <a:xfrm>
            <a:off x="6044412" y="3622800"/>
            <a:ext cx="2185665" cy="131734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p>
        </p:txBody>
      </p:sp>
      <p:sp>
        <p:nvSpPr>
          <p:cNvPr id="28" name="テキスト ボックス 27"/>
          <p:cNvSpPr txBox="1"/>
          <p:nvPr/>
        </p:nvSpPr>
        <p:spPr>
          <a:xfrm>
            <a:off x="3137627" y="3775251"/>
            <a:ext cx="2699906" cy="1200329"/>
          </a:xfrm>
          <a:prstGeom prst="rect">
            <a:avLst/>
          </a:prstGeom>
          <a:noFill/>
        </p:spPr>
        <p:txBody>
          <a:bodyPr wrap="square" rtlCol="0">
            <a:spAutoFit/>
          </a:bodyPr>
          <a:lstStyle/>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ＯＡＷｏｒｋ</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の目的を理解</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して作業</a:t>
            </a:r>
          </a:p>
        </p:txBody>
      </p:sp>
      <p:grpSp>
        <p:nvGrpSpPr>
          <p:cNvPr id="23" name="グループ化 22"/>
          <p:cNvGrpSpPr/>
          <p:nvPr/>
        </p:nvGrpSpPr>
        <p:grpSpPr>
          <a:xfrm>
            <a:off x="526475" y="5206652"/>
            <a:ext cx="2540514" cy="1189620"/>
            <a:chOff x="3152282" y="5057628"/>
            <a:chExt cx="2540514" cy="1189620"/>
          </a:xfrm>
        </p:grpSpPr>
        <p:sp>
          <p:nvSpPr>
            <p:cNvPr id="30" name="角丸四角形 29"/>
            <p:cNvSpPr/>
            <p:nvPr/>
          </p:nvSpPr>
          <p:spPr>
            <a:xfrm>
              <a:off x="3152282" y="5057628"/>
              <a:ext cx="2260570" cy="118962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17" name="テキスト ボックス 16"/>
            <p:cNvSpPr txBox="1"/>
            <p:nvPr/>
          </p:nvSpPr>
          <p:spPr>
            <a:xfrm>
              <a:off x="3211212" y="5236939"/>
              <a:ext cx="2481584" cy="830997"/>
            </a:xfrm>
            <a:prstGeom prst="rect">
              <a:avLst/>
            </a:prstGeom>
            <a:noFill/>
          </p:spPr>
          <p:txBody>
            <a:bodyPr wrap="square" rtlCol="0">
              <a:spAutoFit/>
            </a:bodyPr>
            <a:lstStyle/>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ＯＡ</a:t>
              </a: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W</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ｏｒｋ</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の目的を確認</a:t>
              </a:r>
            </a:p>
          </p:txBody>
        </p:sp>
      </p:grpSp>
      <p:sp>
        <p:nvSpPr>
          <p:cNvPr id="14" name="正方形/長方形 13"/>
          <p:cNvSpPr/>
          <p:nvPr/>
        </p:nvSpPr>
        <p:spPr>
          <a:xfrm>
            <a:off x="567874" y="2779901"/>
            <a:ext cx="2160240" cy="970620"/>
          </a:xfrm>
          <a:prstGeom prst="rect">
            <a:avLst/>
          </a:prstGeom>
          <a:solidFill>
            <a:srgbClr val="CFD7D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直前の状況</a:t>
            </a:r>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
            </a:r>
            <a:b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br>
            <a:r>
              <a:rPr kumimoji="1" lang="ja-JP" altLang="en-US" sz="2400" b="1" dirty="0" smtClean="0">
                <a:latin typeface="メイリオ" panose="020B0604030504040204" pitchFamily="50" charset="-128"/>
                <a:ea typeface="メイリオ" panose="020B0604030504040204" pitchFamily="50" charset="-128"/>
                <a:cs typeface="メイリオ" panose="020B0604030504040204" pitchFamily="50" charset="-128"/>
              </a:rPr>
              <a:t>（きっかけ）</a:t>
            </a:r>
            <a:endParaRPr kumimoji="1"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正方形/長方形 24"/>
          <p:cNvSpPr/>
          <p:nvPr/>
        </p:nvSpPr>
        <p:spPr>
          <a:xfrm>
            <a:off x="3262996" y="2786301"/>
            <a:ext cx="2160240" cy="970621"/>
          </a:xfrm>
          <a:prstGeom prst="rect">
            <a:avLst/>
          </a:prstGeom>
          <a:solidFill>
            <a:srgbClr val="FD542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行　動</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正方形/長方形 25"/>
          <p:cNvSpPr/>
          <p:nvPr/>
        </p:nvSpPr>
        <p:spPr>
          <a:xfrm>
            <a:off x="6058635" y="2779898"/>
            <a:ext cx="2160240" cy="970621"/>
          </a:xfrm>
          <a:prstGeom prst="rect">
            <a:avLst/>
          </a:prstGeom>
          <a:solidFill>
            <a:srgbClr val="F2B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結　果</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正方形/長方形 21"/>
          <p:cNvSpPr/>
          <p:nvPr/>
        </p:nvSpPr>
        <p:spPr>
          <a:xfrm>
            <a:off x="3202668" y="1233345"/>
            <a:ext cx="5575572" cy="1200329"/>
          </a:xfrm>
          <a:prstGeom prst="rect">
            <a:avLst/>
          </a:prstGeom>
        </p:spPr>
        <p:txBody>
          <a:bodyPr wrap="square">
            <a:spAutoFit/>
          </a:bodyPr>
          <a:lstStyle/>
          <a:p>
            <a:r>
              <a:rPr lang="ja-JP" altLang="en-US" sz="4000" b="1" dirty="0" smtClean="0">
                <a:solidFill>
                  <a:srgbClr val="FFCC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200" b="1" dirty="0" smtClean="0">
                <a:solidFill>
                  <a:srgbClr val="FF9933"/>
                </a:solidFill>
                <a:latin typeface="メイリオ" panose="020B0604030504040204" pitchFamily="50" charset="-128"/>
                <a:ea typeface="メイリオ" panose="020B0604030504040204" pitchFamily="50" charset="-128"/>
                <a:cs typeface="メイリオ" panose="020B0604030504040204" pitchFamily="50" charset="-128"/>
              </a:rPr>
              <a:t>先行子（きっかけ）</a:t>
            </a:r>
            <a:r>
              <a:rPr lang="ja-JP" altLang="en-US" sz="3200" b="1" dirty="0" smtClean="0">
                <a:latin typeface="メイリオ" panose="020B0604030504040204" pitchFamily="50" charset="-128"/>
                <a:ea typeface="メイリオ" panose="020B0604030504040204" pitchFamily="50" charset="-128"/>
                <a:cs typeface="メイリオ" panose="020B0604030504040204" pitchFamily="50" charset="-128"/>
              </a:rPr>
              <a:t>による</a:t>
            </a:r>
            <a:endParaRPr lang="en-US" altLang="ja-JP" sz="3200" b="1"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3200" b="1"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b="1" dirty="0" smtClean="0">
                <a:latin typeface="メイリオ" panose="020B0604030504040204" pitchFamily="50" charset="-128"/>
                <a:ea typeface="メイリオ" panose="020B0604030504040204" pitchFamily="50" charset="-128"/>
                <a:cs typeface="メイリオ" panose="020B0604030504040204" pitchFamily="50" charset="-128"/>
              </a:rPr>
              <a:t>行動・結果の</a:t>
            </a:r>
            <a:r>
              <a:rPr lang="ja-JP" altLang="en-US" sz="3200" b="1" dirty="0" smtClean="0">
                <a:solidFill>
                  <a:srgbClr val="FF9933"/>
                </a:solidFill>
                <a:latin typeface="メイリオ" panose="020B0604030504040204" pitchFamily="50" charset="-128"/>
                <a:ea typeface="メイリオ" panose="020B0604030504040204" pitchFamily="50" charset="-128"/>
                <a:cs typeface="メイリオ" panose="020B0604030504040204" pitchFamily="50" charset="-128"/>
              </a:rPr>
              <a:t>操作</a:t>
            </a:r>
            <a:endParaRPr lang="ja-JP" altLang="en-US" sz="3200" b="1" dirty="0">
              <a:solidFill>
                <a:srgbClr val="FF9933"/>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1" name="Picture 2" descr="C:\Users\181004\Desktop\mushimegane_bo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0254" y="1159418"/>
            <a:ext cx="1243822" cy="1626883"/>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グループ化 31"/>
          <p:cNvGrpSpPr/>
          <p:nvPr/>
        </p:nvGrpSpPr>
        <p:grpSpPr>
          <a:xfrm>
            <a:off x="141922" y="1191709"/>
            <a:ext cx="1545283" cy="832196"/>
            <a:chOff x="6365343" y="311731"/>
            <a:chExt cx="1545283" cy="832196"/>
          </a:xfrm>
        </p:grpSpPr>
        <p:sp>
          <p:nvSpPr>
            <p:cNvPr id="33" name="雲形吹き出し 32"/>
            <p:cNvSpPr/>
            <p:nvPr/>
          </p:nvSpPr>
          <p:spPr>
            <a:xfrm>
              <a:off x="6365343" y="311731"/>
              <a:ext cx="1545283" cy="832196"/>
            </a:xfrm>
            <a:prstGeom prst="cloudCallout">
              <a:avLst>
                <a:gd name="adj1" fmla="val 65509"/>
                <a:gd name="adj2" fmla="val -1557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6425502" y="446550"/>
              <a:ext cx="1338828" cy="646331"/>
            </a:xfrm>
            <a:prstGeom prst="rect">
              <a:avLst/>
            </a:prstGeom>
          </p:spPr>
          <p:txBody>
            <a:bodyPr wrap="none">
              <a:spAutoFit/>
            </a:bodyPr>
            <a:lstStyle/>
            <a:p>
              <a:pPr algn="ct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きっかけ</a:t>
              </a:r>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に</a:t>
              </a:r>
            </a:p>
            <a:p>
              <a:pPr algn="ctr"/>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着目</a:t>
              </a:r>
            </a:p>
          </p:txBody>
        </p:sp>
      </p:grpSp>
      <p:sp>
        <p:nvSpPr>
          <p:cNvPr id="35" name="テキスト ボックス 34"/>
          <p:cNvSpPr txBox="1"/>
          <p:nvPr/>
        </p:nvSpPr>
        <p:spPr>
          <a:xfrm>
            <a:off x="749948" y="3959918"/>
            <a:ext cx="2065842" cy="830997"/>
          </a:xfrm>
          <a:prstGeom prst="rect">
            <a:avLst/>
          </a:prstGeom>
          <a:noFill/>
        </p:spPr>
        <p:txBody>
          <a:bodyPr wrap="square" rtlCol="0">
            <a:spAutoFit/>
          </a:bodyPr>
          <a:lstStyle/>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ＯＡＷｏｒｋ</a:t>
            </a:r>
          </a:p>
          <a:p>
            <a:r>
              <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rPr>
              <a:t>作業中</a:t>
            </a:r>
          </a:p>
        </p:txBody>
      </p:sp>
      <p:grpSp>
        <p:nvGrpSpPr>
          <p:cNvPr id="19" name="グループ化 18"/>
          <p:cNvGrpSpPr/>
          <p:nvPr/>
        </p:nvGrpSpPr>
        <p:grpSpPr>
          <a:xfrm rot="289341">
            <a:off x="909746" y="3510074"/>
            <a:ext cx="1419120" cy="1492656"/>
            <a:chOff x="5855822" y="811530"/>
            <a:chExt cx="935942" cy="935942"/>
          </a:xfrm>
        </p:grpSpPr>
        <p:sp>
          <p:nvSpPr>
            <p:cNvPr id="18" name="正方形/長方形 17"/>
            <p:cNvSpPr/>
            <p:nvPr/>
          </p:nvSpPr>
          <p:spPr>
            <a:xfrm rot="18742695">
              <a:off x="5824966" y="1251050"/>
              <a:ext cx="935942" cy="5690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rot="13171909">
              <a:off x="5855822" y="1236895"/>
              <a:ext cx="935942" cy="5690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6" name="円/楕円 35"/>
          <p:cNvSpPr/>
          <p:nvPr/>
        </p:nvSpPr>
        <p:spPr>
          <a:xfrm>
            <a:off x="364791" y="2499437"/>
            <a:ext cx="2545000" cy="1440160"/>
          </a:xfrm>
          <a:prstGeom prst="ellipse">
            <a:avLst/>
          </a:prstGeom>
          <a:solidFill>
            <a:srgbClr val="FFC000">
              <a:alpha val="0"/>
            </a:srgbClr>
          </a:solid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テキスト ボックス 36"/>
          <p:cNvSpPr txBox="1"/>
          <p:nvPr/>
        </p:nvSpPr>
        <p:spPr>
          <a:xfrm>
            <a:off x="5970834" y="3766127"/>
            <a:ext cx="2699906" cy="1200329"/>
          </a:xfrm>
          <a:prstGeom prst="rect">
            <a:avLst/>
          </a:prstGeom>
          <a:noFill/>
        </p:spPr>
        <p:txBody>
          <a:bodyPr wrap="square" rtlCol="0">
            <a:spAutoFit/>
          </a:bodyPr>
          <a:lstStyle/>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ＯＡＷｏｒｋ</a:t>
            </a:r>
            <a:endParaRPr lang="en-US" altLang="ja-JP" sz="24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の作業課題を</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納得して遂行</a:t>
            </a:r>
          </a:p>
        </p:txBody>
      </p:sp>
      <p:sp>
        <p:nvSpPr>
          <p:cNvPr id="29" name="テキスト ボックス 28"/>
          <p:cNvSpPr txBox="1"/>
          <p:nvPr/>
        </p:nvSpPr>
        <p:spPr>
          <a:xfrm>
            <a:off x="1063540" y="418544"/>
            <a:ext cx="6583434" cy="584775"/>
          </a:xfrm>
          <a:prstGeom prst="rect">
            <a:avLst/>
          </a:prstGeom>
          <a:noFill/>
        </p:spPr>
        <p:txBody>
          <a:bodyPr wrap="square" rtlCol="0">
            <a:spAutoFit/>
          </a:bodyPr>
          <a:lstStyle/>
          <a:p>
            <a:r>
              <a:rPr kumimoji="1" lang="ja-JP" altLang="en-US" sz="3200" dirty="0" smtClean="0">
                <a:latin typeface="メイリオ" panose="020B0604030504040204" pitchFamily="50" charset="-128"/>
                <a:ea typeface="メイリオ" panose="020B0604030504040204" pitchFamily="50" charset="-128"/>
                <a:cs typeface="メイリオ" panose="020B0604030504040204" pitchFamily="50" charset="-128"/>
              </a:rPr>
              <a:t>行動の前後を見る</a:t>
            </a:r>
            <a:endParaRPr kumimoji="1" lang="ja-JP" altLang="en-US" sz="3200" dirty="0"/>
          </a:p>
        </p:txBody>
      </p:sp>
      <p:sp>
        <p:nvSpPr>
          <p:cNvPr id="38" name="正方形/長方形 37"/>
          <p:cNvSpPr/>
          <p:nvPr/>
        </p:nvSpPr>
        <p:spPr>
          <a:xfrm>
            <a:off x="769128" y="908443"/>
            <a:ext cx="4140490" cy="9487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角丸四角形 38"/>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104</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51199565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619672" y="2597959"/>
            <a:ext cx="7230883" cy="769441"/>
          </a:xfrm>
          <a:prstGeom prst="rect">
            <a:avLst/>
          </a:prstGeom>
          <a:noFill/>
        </p:spPr>
        <p:txBody>
          <a:bodyPr wrap="square" rtlCol="0">
            <a:spAutoFit/>
          </a:bodyPr>
          <a:lstStyle/>
          <a:p>
            <a:r>
              <a:rPr lang="ja-JP" altLang="en-US" sz="4400" b="1" dirty="0">
                <a:latin typeface="メイリオ" panose="020B0604030504040204" pitchFamily="50" charset="-128"/>
                <a:ea typeface="メイリオ" panose="020B0604030504040204" pitchFamily="50" charset="-128"/>
                <a:cs typeface="メイリオ" panose="020B0604030504040204" pitchFamily="50" charset="-128"/>
              </a:rPr>
              <a:t>機能分析の具体的</a:t>
            </a:r>
            <a:r>
              <a:rPr lang="ja-JP" altLang="en-US" sz="4400" b="1" dirty="0" smtClean="0">
                <a:latin typeface="メイリオ" panose="020B0604030504040204" pitchFamily="50" charset="-128"/>
                <a:ea typeface="メイリオ" panose="020B0604030504040204" pitchFamily="50" charset="-128"/>
                <a:cs typeface="メイリオ" panose="020B0604030504040204" pitchFamily="50" charset="-128"/>
              </a:rPr>
              <a:t>方法</a:t>
            </a:r>
          </a:p>
        </p:txBody>
      </p:sp>
      <p:sp>
        <p:nvSpPr>
          <p:cNvPr id="5" name="正方形/長方形 4"/>
          <p:cNvSpPr/>
          <p:nvPr/>
        </p:nvSpPr>
        <p:spPr>
          <a:xfrm>
            <a:off x="970645" y="4016621"/>
            <a:ext cx="7828699"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2267744" y="3319188"/>
            <a:ext cx="4903907" cy="707886"/>
          </a:xfrm>
          <a:prstGeom prst="rect">
            <a:avLst/>
          </a:prstGeom>
        </p:spPr>
        <p:txBody>
          <a:bodyPr wrap="none">
            <a:spAutoFit/>
          </a:bodyPr>
          <a:lstStyle/>
          <a:p>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行動</a:t>
            </a: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4000" u="sng" dirty="0" smtClean="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機能</a:t>
            </a: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をよく見る</a:t>
            </a:r>
            <a:endParaRPr lang="ja-JP" altLang="en-US" sz="3600" dirty="0"/>
          </a:p>
        </p:txBody>
      </p:sp>
      <p:sp>
        <p:nvSpPr>
          <p:cNvPr id="6" name="角丸四角形 5"/>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105</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33777093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1259632" y="423866"/>
            <a:ext cx="7672798" cy="769441"/>
          </a:xfrm>
          <a:prstGeom prst="rect">
            <a:avLst/>
          </a:prstGeom>
          <a:noFill/>
        </p:spPr>
        <p:txBody>
          <a:bodyPr wrap="square" rtlCol="0">
            <a:spAutoFit/>
          </a:bodyPr>
          <a:lstStyle/>
          <a:p>
            <a:r>
              <a:rPr lang="ja-JP" altLang="en-US" sz="4400" b="1" dirty="0" smtClean="0">
                <a:latin typeface="メイリオ" panose="020B0604030504040204" pitchFamily="50" charset="-128"/>
                <a:ea typeface="メイリオ" panose="020B0604030504040204" pitchFamily="50" charset="-128"/>
                <a:cs typeface="メイリオ" panose="020B0604030504040204" pitchFamily="50" charset="-128"/>
              </a:rPr>
              <a:t>行動の機能をよく見る</a:t>
            </a:r>
            <a:endParaRPr kumimoji="1" lang="ja-JP" altLang="en-US" sz="4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正方形/長方形 7"/>
          <p:cNvSpPr/>
          <p:nvPr/>
        </p:nvSpPr>
        <p:spPr>
          <a:xfrm>
            <a:off x="1043608" y="1303182"/>
            <a:ext cx="7776864" cy="14401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右矢印 9"/>
          <p:cNvSpPr/>
          <p:nvPr/>
        </p:nvSpPr>
        <p:spPr>
          <a:xfrm>
            <a:off x="75446" y="2399146"/>
            <a:ext cx="8856984" cy="576064"/>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bwMode="invGray">
          <a:xfrm>
            <a:off x="435908" y="2062268"/>
            <a:ext cx="2160240" cy="1249821"/>
          </a:xfrm>
          <a:prstGeom prst="rect">
            <a:avLst/>
          </a:prstGeom>
          <a:solidFill>
            <a:srgbClr val="CFD7D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直前の状況</a:t>
            </a:r>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
            </a:r>
            <a:b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br>
            <a:r>
              <a:rPr kumimoji="1" lang="ja-JP" altLang="en-US" sz="2400" b="1" dirty="0" smtClean="0">
                <a:latin typeface="メイリオ" panose="020B0604030504040204" pitchFamily="50" charset="-128"/>
                <a:ea typeface="メイリオ" panose="020B0604030504040204" pitchFamily="50" charset="-128"/>
                <a:cs typeface="メイリオ" panose="020B0604030504040204" pitchFamily="50" charset="-128"/>
              </a:rPr>
              <a:t>（きっかけ）</a:t>
            </a:r>
            <a:endParaRPr kumimoji="1"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正方形/長方形 11"/>
          <p:cNvSpPr/>
          <p:nvPr/>
        </p:nvSpPr>
        <p:spPr>
          <a:xfrm>
            <a:off x="3208706" y="2062268"/>
            <a:ext cx="2160240" cy="1249821"/>
          </a:xfrm>
          <a:prstGeom prst="rect">
            <a:avLst/>
          </a:prstGeom>
          <a:solidFill>
            <a:srgbClr val="FD542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行　動</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正方形/長方形 12"/>
          <p:cNvSpPr/>
          <p:nvPr/>
        </p:nvSpPr>
        <p:spPr bwMode="invGray">
          <a:xfrm>
            <a:off x="5965268" y="2062268"/>
            <a:ext cx="2160240" cy="1249821"/>
          </a:xfrm>
          <a:prstGeom prst="rect">
            <a:avLst/>
          </a:prstGeom>
          <a:solidFill>
            <a:srgbClr val="F2B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結　果</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円/楕円 13"/>
          <p:cNvSpPr/>
          <p:nvPr/>
        </p:nvSpPr>
        <p:spPr>
          <a:xfrm>
            <a:off x="5468233" y="1538893"/>
            <a:ext cx="3139679" cy="2304256"/>
          </a:xfrm>
          <a:prstGeom prst="ellipse">
            <a:avLst/>
          </a:prstGeom>
          <a:solidFill>
            <a:schemeClr val="accent1">
              <a:alpha val="0"/>
            </a:schemeClr>
          </a:solidFill>
          <a:ln>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右矢印 15"/>
          <p:cNvSpPr/>
          <p:nvPr/>
        </p:nvSpPr>
        <p:spPr>
          <a:xfrm rot="13943843">
            <a:off x="7436461" y="3958357"/>
            <a:ext cx="875783" cy="504056"/>
          </a:xfrm>
          <a:prstGeom prst="rightArrow">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7072470" y="4711093"/>
            <a:ext cx="1859960" cy="1239198"/>
          </a:xfrm>
          <a:prstGeom prst="rect">
            <a:avLst/>
          </a:prstGeom>
          <a:noFill/>
          <a:extLst>
            <a:ext uri="{909E8E84-426E-40DD-AFC4-6F175D3DCCD1}">
              <a14:hiddenFill xmlns:a14="http://schemas.microsoft.com/office/drawing/2010/main">
                <a:solidFill>
                  <a:srgbClr val="FFFFFF"/>
                </a:solidFill>
              </a14:hiddenFill>
            </a:ext>
          </a:extLst>
        </p:spPr>
      </p:pic>
      <p:sp>
        <p:nvSpPr>
          <p:cNvPr id="15" name="テキスト ボックス 14"/>
          <p:cNvSpPr txBox="1"/>
          <p:nvPr/>
        </p:nvSpPr>
        <p:spPr>
          <a:xfrm>
            <a:off x="206141" y="4210382"/>
            <a:ext cx="8409086" cy="954107"/>
          </a:xfrm>
          <a:prstGeom prst="rect">
            <a:avLst/>
          </a:prstGeom>
          <a:noFill/>
        </p:spPr>
        <p:txBody>
          <a:bodyPr wrap="square" rtlCol="0">
            <a:spAutoFit/>
          </a:bodyPr>
          <a:lstStyle/>
          <a:p>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行動の見た目だけではなく、その行動が</a:t>
            </a:r>
          </a:p>
          <a:p>
            <a:r>
              <a:rPr kumimoji="1" lang="ja-JP" altLang="en-US" sz="2800" b="1" dirty="0" smtClean="0">
                <a:solidFill>
                  <a:schemeClr val="tx2">
                    <a:lumMod val="60000"/>
                    <a:lumOff val="40000"/>
                  </a:schemeClr>
                </a:solidFill>
                <a:latin typeface="メイリオ" panose="020B0604030504040204" pitchFamily="50" charset="-128"/>
                <a:ea typeface="メイリオ" panose="020B0604030504040204" pitchFamily="50" charset="-128"/>
                <a:cs typeface="メイリオ" panose="020B0604030504040204" pitchFamily="50" charset="-128"/>
              </a:rPr>
              <a:t>何の役に立っているのか</a:t>
            </a:r>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を重視する</a:t>
            </a:r>
            <a:endParaRPr kumimoji="1" lang="ja-JP" altLang="en-US" sz="2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角丸四角形 17"/>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106</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47673470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グループ化 8"/>
          <p:cNvGrpSpPr/>
          <p:nvPr/>
        </p:nvGrpSpPr>
        <p:grpSpPr>
          <a:xfrm>
            <a:off x="134801" y="1693195"/>
            <a:ext cx="8933581" cy="2240410"/>
            <a:chOff x="90364" y="2779898"/>
            <a:chExt cx="8933581" cy="2240410"/>
          </a:xfrm>
        </p:grpSpPr>
        <p:sp>
          <p:nvSpPr>
            <p:cNvPr id="13" name="右矢印 12"/>
            <p:cNvSpPr/>
            <p:nvPr/>
          </p:nvSpPr>
          <p:spPr>
            <a:xfrm>
              <a:off x="90364" y="3313614"/>
              <a:ext cx="8933581" cy="1008112"/>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499887" y="3837090"/>
              <a:ext cx="2185665" cy="118321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20" name="角丸四角形 19"/>
            <p:cNvSpPr/>
            <p:nvPr/>
          </p:nvSpPr>
          <p:spPr>
            <a:xfrm>
              <a:off x="3124666" y="3814735"/>
              <a:ext cx="2434183" cy="118962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1" name="角丸四角形 20"/>
            <p:cNvSpPr/>
            <p:nvPr/>
          </p:nvSpPr>
          <p:spPr>
            <a:xfrm>
              <a:off x="6044412" y="3622800"/>
              <a:ext cx="2185665" cy="131734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p>
          </p:txBody>
        </p:sp>
        <p:sp>
          <p:nvSpPr>
            <p:cNvPr id="29" name="テキスト ボックス 28"/>
            <p:cNvSpPr txBox="1"/>
            <p:nvPr/>
          </p:nvSpPr>
          <p:spPr>
            <a:xfrm>
              <a:off x="6104217" y="3783513"/>
              <a:ext cx="2065842" cy="830997"/>
            </a:xfrm>
            <a:prstGeom prst="rect">
              <a:avLst/>
            </a:prstGeom>
            <a:noFill/>
          </p:spPr>
          <p:txBody>
            <a:bodyPr wrap="square" rtlCol="0">
              <a:spAutoFit/>
            </a:bodyPr>
            <a:lstStyle/>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ＭＷＳ以外の</a:t>
              </a:r>
            </a:p>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作業をする</a:t>
              </a:r>
            </a:p>
          </p:txBody>
        </p:sp>
        <p:sp>
          <p:nvSpPr>
            <p:cNvPr id="14" name="正方形/長方形 13"/>
            <p:cNvSpPr/>
            <p:nvPr/>
          </p:nvSpPr>
          <p:spPr>
            <a:xfrm>
              <a:off x="567874" y="2779901"/>
              <a:ext cx="2160240" cy="970620"/>
            </a:xfrm>
            <a:prstGeom prst="rect">
              <a:avLst/>
            </a:prstGeom>
            <a:solidFill>
              <a:srgbClr val="CFD7D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直前の状況</a:t>
              </a:r>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
              </a:r>
              <a:b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br>
              <a:r>
                <a:rPr kumimoji="1" lang="ja-JP" altLang="en-US" sz="2400" b="1" dirty="0" smtClean="0">
                  <a:latin typeface="メイリオ" panose="020B0604030504040204" pitchFamily="50" charset="-128"/>
                  <a:ea typeface="メイリオ" panose="020B0604030504040204" pitchFamily="50" charset="-128"/>
                  <a:cs typeface="メイリオ" panose="020B0604030504040204" pitchFamily="50" charset="-128"/>
                </a:rPr>
                <a:t>（きっかけ）</a:t>
              </a:r>
              <a:endParaRPr kumimoji="1"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正方形/長方形 24"/>
            <p:cNvSpPr/>
            <p:nvPr/>
          </p:nvSpPr>
          <p:spPr>
            <a:xfrm>
              <a:off x="3262996" y="2786301"/>
              <a:ext cx="2160240" cy="970621"/>
            </a:xfrm>
            <a:prstGeom prst="rect">
              <a:avLst/>
            </a:prstGeom>
            <a:solidFill>
              <a:srgbClr val="FD542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行　動</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正方形/長方形 25"/>
            <p:cNvSpPr/>
            <p:nvPr/>
          </p:nvSpPr>
          <p:spPr>
            <a:xfrm>
              <a:off x="6058635" y="2779898"/>
              <a:ext cx="2160240" cy="970621"/>
            </a:xfrm>
            <a:prstGeom prst="rect">
              <a:avLst/>
            </a:prstGeom>
            <a:solidFill>
              <a:srgbClr val="F2B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結　果</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41" name="テキスト ボックス 40"/>
          <p:cNvSpPr txBox="1"/>
          <p:nvPr/>
        </p:nvSpPr>
        <p:spPr>
          <a:xfrm>
            <a:off x="1287804" y="404664"/>
            <a:ext cx="7672798" cy="769441"/>
          </a:xfrm>
          <a:prstGeom prst="rect">
            <a:avLst/>
          </a:prstGeom>
          <a:noFill/>
        </p:spPr>
        <p:txBody>
          <a:bodyPr wrap="square" rtlCol="0">
            <a:spAutoFit/>
          </a:bodyPr>
          <a:lstStyle/>
          <a:p>
            <a:r>
              <a:rPr lang="ja-JP" altLang="en-US" sz="4400" b="1" dirty="0" smtClean="0">
                <a:latin typeface="メイリオ" panose="020B0604030504040204" pitchFamily="50" charset="-128"/>
                <a:ea typeface="メイリオ" panose="020B0604030504040204" pitchFamily="50" charset="-128"/>
                <a:cs typeface="メイリオ" panose="020B0604030504040204" pitchFamily="50" charset="-128"/>
              </a:rPr>
              <a:t>行動の機能をよく見る</a:t>
            </a:r>
            <a:endParaRPr kumimoji="1" lang="ja-JP" altLang="en-US" sz="4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正方形/長方形 41"/>
          <p:cNvSpPr/>
          <p:nvPr/>
        </p:nvSpPr>
        <p:spPr>
          <a:xfrm>
            <a:off x="1183738" y="1193307"/>
            <a:ext cx="7776864" cy="14401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円/楕円 42"/>
          <p:cNvSpPr/>
          <p:nvPr/>
        </p:nvSpPr>
        <p:spPr>
          <a:xfrm>
            <a:off x="5666456" y="1672595"/>
            <a:ext cx="3139679" cy="2664296"/>
          </a:xfrm>
          <a:prstGeom prst="ellipse">
            <a:avLst/>
          </a:prstGeom>
          <a:solidFill>
            <a:schemeClr val="accent1">
              <a:alpha val="0"/>
            </a:schemeClr>
          </a:solidFill>
          <a:ln w="5715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6740304" y="3853437"/>
            <a:ext cx="1152128" cy="584775"/>
          </a:xfrm>
          <a:prstGeom prst="rect">
            <a:avLst/>
          </a:prstGeom>
          <a:noFill/>
        </p:spPr>
        <p:txBody>
          <a:bodyPr wrap="square" rtlCol="0">
            <a:spAutoFit/>
          </a:bodyPr>
          <a:lstStyle/>
          <a:p>
            <a:r>
              <a:rPr kumimoji="1" lang="ja-JP" altLang="en-US" sz="3200" b="1" dirty="0" smtClean="0">
                <a:solidFill>
                  <a:srgbClr val="FF9933"/>
                </a:solidFill>
                <a:latin typeface="メイリオ" panose="020B0604030504040204" pitchFamily="50" charset="-128"/>
                <a:ea typeface="メイリオ" panose="020B0604030504040204" pitchFamily="50" charset="-128"/>
                <a:cs typeface="メイリオ" panose="020B0604030504040204" pitchFamily="50" charset="-128"/>
              </a:rPr>
              <a:t>要求</a:t>
            </a:r>
            <a:endParaRPr kumimoji="1" lang="ja-JP" altLang="en-US" sz="3200" b="1" dirty="0">
              <a:solidFill>
                <a:srgbClr val="FF9933"/>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9" name="テキスト ボックス 48"/>
          <p:cNvSpPr txBox="1"/>
          <p:nvPr/>
        </p:nvSpPr>
        <p:spPr>
          <a:xfrm>
            <a:off x="397048" y="4915518"/>
            <a:ext cx="8409086" cy="1384995"/>
          </a:xfrm>
          <a:prstGeom prst="rect">
            <a:avLst/>
          </a:prstGeom>
          <a:noFill/>
        </p:spPr>
        <p:txBody>
          <a:bodyPr wrap="square" rtlCol="0">
            <a:spAutoFit/>
          </a:bodyPr>
          <a:lstStyle/>
          <a:p>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ただ作業を否定するのではなく、何がしたいのかを伝える行動に変えていく。「</a:t>
            </a:r>
            <a:r>
              <a:rPr kumimoji="1" lang="ja-JP" altLang="en-US" sz="2800" dirty="0" err="1" smtClean="0">
                <a:latin typeface="メイリオ" panose="020B0604030504040204" pitchFamily="50" charset="-128"/>
                <a:ea typeface="メイリオ" panose="020B0604030504040204" pitchFamily="50" charset="-128"/>
                <a:cs typeface="メイリオ" panose="020B0604030504040204" pitchFamily="50" charset="-128"/>
              </a:rPr>
              <a:t>～して</a:t>
            </a:r>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ください」、「～していいですか」、</a:t>
            </a:r>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「おしえてください」など</a:t>
            </a:r>
            <a:endParaRPr kumimoji="1" lang="ja-JP" altLang="en-US" sz="2800" strike="sngStrike"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 name="正方形/長方形 49"/>
          <p:cNvSpPr/>
          <p:nvPr/>
        </p:nvSpPr>
        <p:spPr>
          <a:xfrm>
            <a:off x="81050" y="4221547"/>
            <a:ext cx="5383002" cy="707886"/>
          </a:xfrm>
          <a:prstGeom prst="rect">
            <a:avLst/>
          </a:prstGeom>
        </p:spPr>
        <p:txBody>
          <a:bodyPr wrap="square">
            <a:spAutoFit/>
          </a:bodyPr>
          <a:lstStyle/>
          <a:p>
            <a:r>
              <a:rPr lang="ja-JP" altLang="en-US" sz="4000" b="1" dirty="0" smtClean="0">
                <a:solidFill>
                  <a:srgbClr val="FFCC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200" b="1" dirty="0" smtClean="0">
                <a:solidFill>
                  <a:srgbClr val="FF9933"/>
                </a:solidFill>
                <a:latin typeface="メイリオ" panose="020B0604030504040204" pitchFamily="50" charset="-128"/>
                <a:ea typeface="メイリオ" panose="020B0604030504040204" pitchFamily="50" charset="-128"/>
                <a:cs typeface="メイリオ" panose="020B0604030504040204" pitchFamily="50" charset="-128"/>
              </a:rPr>
              <a:t>要求の代替行動</a:t>
            </a:r>
            <a:endParaRPr lang="ja-JP" altLang="en-US" sz="3200" b="1" dirty="0">
              <a:solidFill>
                <a:srgbClr val="FF9933"/>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テキスト ボックス 29"/>
          <p:cNvSpPr txBox="1"/>
          <p:nvPr/>
        </p:nvSpPr>
        <p:spPr>
          <a:xfrm>
            <a:off x="3126696" y="2805538"/>
            <a:ext cx="2699906" cy="1200329"/>
          </a:xfrm>
          <a:prstGeom prst="rect">
            <a:avLst/>
          </a:prstGeom>
          <a:noFill/>
        </p:spPr>
        <p:txBody>
          <a:bodyPr wrap="square" rtlCol="0">
            <a:spAutoFit/>
          </a:bodyPr>
          <a:lstStyle/>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「ＭＷＳって</a:t>
            </a:r>
          </a:p>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つまんねえ</a:t>
            </a:r>
            <a:r>
              <a:rPr lang="ja-JP" altLang="en-US" sz="2400" dirty="0" err="1" smtClean="0">
                <a:latin typeface="メイリオ" panose="020B0604030504040204" pitchFamily="50" charset="-128"/>
                <a:ea typeface="メイリオ" panose="020B0604030504040204" pitchFamily="50" charset="-128"/>
                <a:cs typeface="メイリオ" panose="020B0604030504040204" pitchFamily="50" charset="-128"/>
              </a:rPr>
              <a:t>よな</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a:t>
            </a:r>
          </a:p>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とい</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う</a:t>
            </a:r>
            <a:endPar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テキスト ボックス 30"/>
          <p:cNvSpPr txBox="1"/>
          <p:nvPr/>
        </p:nvSpPr>
        <p:spPr>
          <a:xfrm>
            <a:off x="678388" y="2973935"/>
            <a:ext cx="2065842" cy="830997"/>
          </a:xfrm>
          <a:prstGeom prst="rect">
            <a:avLst/>
          </a:prstGeom>
          <a:noFill/>
        </p:spPr>
        <p:txBody>
          <a:bodyPr wrap="square" rtlCol="0">
            <a:spAutoFit/>
          </a:bodyPr>
          <a:lstStyle/>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ＯＡＷｏｒｋ</a:t>
            </a:r>
          </a:p>
          <a:p>
            <a:r>
              <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rPr>
              <a:t>作業中</a:t>
            </a:r>
          </a:p>
        </p:txBody>
      </p:sp>
      <p:sp>
        <p:nvSpPr>
          <p:cNvPr id="22" name="角丸四角形 21"/>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107</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6254479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右矢印 12"/>
          <p:cNvSpPr/>
          <p:nvPr/>
        </p:nvSpPr>
        <p:spPr>
          <a:xfrm>
            <a:off x="27021" y="2353232"/>
            <a:ext cx="8933581" cy="1008112"/>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463132" y="2796540"/>
            <a:ext cx="2185665" cy="118321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20" name="角丸四角形 19"/>
          <p:cNvSpPr/>
          <p:nvPr/>
        </p:nvSpPr>
        <p:spPr>
          <a:xfrm>
            <a:off x="3062681" y="2790137"/>
            <a:ext cx="2434183" cy="118962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1" name="角丸四角形 20"/>
          <p:cNvSpPr/>
          <p:nvPr/>
        </p:nvSpPr>
        <p:spPr>
          <a:xfrm>
            <a:off x="5981069" y="2662418"/>
            <a:ext cx="2185665" cy="131734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p>
        </p:txBody>
      </p:sp>
      <p:sp>
        <p:nvSpPr>
          <p:cNvPr id="29" name="テキスト ボックス 28"/>
          <p:cNvSpPr txBox="1"/>
          <p:nvPr/>
        </p:nvSpPr>
        <p:spPr>
          <a:xfrm>
            <a:off x="6042491" y="2972649"/>
            <a:ext cx="2065842" cy="830997"/>
          </a:xfrm>
          <a:prstGeom prst="rect">
            <a:avLst/>
          </a:prstGeom>
          <a:noFill/>
        </p:spPr>
        <p:txBody>
          <a:bodyPr wrap="square" rtlCol="0">
            <a:spAutoFit/>
          </a:bodyPr>
          <a:lstStyle/>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周り</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が</a:t>
            </a:r>
          </a:p>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注目する</a:t>
            </a:r>
          </a:p>
        </p:txBody>
      </p:sp>
      <p:sp>
        <p:nvSpPr>
          <p:cNvPr id="14" name="正方形/長方形 13"/>
          <p:cNvSpPr/>
          <p:nvPr/>
        </p:nvSpPr>
        <p:spPr bwMode="invGray">
          <a:xfrm>
            <a:off x="504531" y="1819519"/>
            <a:ext cx="2160240" cy="970620"/>
          </a:xfrm>
          <a:prstGeom prst="rect">
            <a:avLst/>
          </a:prstGeom>
          <a:solidFill>
            <a:srgbClr val="CFD7D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直前の状況</a:t>
            </a:r>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
            </a:r>
            <a:b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br>
            <a:r>
              <a:rPr kumimoji="1" lang="ja-JP" altLang="en-US" sz="2400" b="1" dirty="0" smtClean="0">
                <a:latin typeface="メイリオ" panose="020B0604030504040204" pitchFamily="50" charset="-128"/>
                <a:ea typeface="メイリオ" panose="020B0604030504040204" pitchFamily="50" charset="-128"/>
                <a:cs typeface="メイリオ" panose="020B0604030504040204" pitchFamily="50" charset="-128"/>
              </a:rPr>
              <a:t>（きっかけ）</a:t>
            </a:r>
            <a:endParaRPr kumimoji="1"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正方形/長方形 24"/>
          <p:cNvSpPr/>
          <p:nvPr/>
        </p:nvSpPr>
        <p:spPr>
          <a:xfrm>
            <a:off x="3199653" y="1825919"/>
            <a:ext cx="2160240" cy="970621"/>
          </a:xfrm>
          <a:prstGeom prst="rect">
            <a:avLst/>
          </a:prstGeom>
          <a:solidFill>
            <a:srgbClr val="FD542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行　動</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正方形/長方形 25"/>
          <p:cNvSpPr/>
          <p:nvPr/>
        </p:nvSpPr>
        <p:spPr bwMode="invGray">
          <a:xfrm>
            <a:off x="5995292" y="1819516"/>
            <a:ext cx="2160240" cy="970621"/>
          </a:xfrm>
          <a:prstGeom prst="rect">
            <a:avLst/>
          </a:prstGeom>
          <a:solidFill>
            <a:srgbClr val="F2B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結　果</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 name="テキスト ボックス 40"/>
          <p:cNvSpPr txBox="1"/>
          <p:nvPr/>
        </p:nvSpPr>
        <p:spPr>
          <a:xfrm>
            <a:off x="1287804" y="404664"/>
            <a:ext cx="7672798" cy="769441"/>
          </a:xfrm>
          <a:prstGeom prst="rect">
            <a:avLst/>
          </a:prstGeom>
          <a:noFill/>
        </p:spPr>
        <p:txBody>
          <a:bodyPr wrap="square" rtlCol="0">
            <a:spAutoFit/>
          </a:bodyPr>
          <a:lstStyle/>
          <a:p>
            <a:r>
              <a:rPr lang="ja-JP" altLang="en-US" sz="4400" b="1" dirty="0" smtClean="0">
                <a:latin typeface="メイリオ" panose="020B0604030504040204" pitchFamily="50" charset="-128"/>
                <a:ea typeface="メイリオ" panose="020B0604030504040204" pitchFamily="50" charset="-128"/>
                <a:cs typeface="メイリオ" panose="020B0604030504040204" pitchFamily="50" charset="-128"/>
              </a:rPr>
              <a:t>行動の機能をよく見る</a:t>
            </a:r>
            <a:endParaRPr kumimoji="1" lang="ja-JP" altLang="en-US" sz="4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正方形/長方形 41"/>
          <p:cNvSpPr/>
          <p:nvPr/>
        </p:nvSpPr>
        <p:spPr>
          <a:xfrm>
            <a:off x="1183738" y="1193307"/>
            <a:ext cx="7776864" cy="14401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円/楕円 42"/>
          <p:cNvSpPr/>
          <p:nvPr/>
        </p:nvSpPr>
        <p:spPr>
          <a:xfrm>
            <a:off x="5629949" y="1529460"/>
            <a:ext cx="3139679" cy="2599228"/>
          </a:xfrm>
          <a:prstGeom prst="ellipse">
            <a:avLst/>
          </a:prstGeom>
          <a:solidFill>
            <a:schemeClr val="accent1">
              <a:alpha val="0"/>
            </a:schemeClr>
          </a:solidFill>
          <a:ln w="5715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6660232" y="4171894"/>
            <a:ext cx="1152128" cy="584775"/>
          </a:xfrm>
          <a:prstGeom prst="rect">
            <a:avLst/>
          </a:prstGeom>
          <a:noFill/>
        </p:spPr>
        <p:txBody>
          <a:bodyPr wrap="square" rtlCol="0">
            <a:spAutoFit/>
          </a:bodyPr>
          <a:lstStyle/>
          <a:p>
            <a:r>
              <a:rPr lang="ja-JP" altLang="en-US" sz="3200" b="1" dirty="0">
                <a:solidFill>
                  <a:srgbClr val="FF9933"/>
                </a:solidFill>
                <a:latin typeface="メイリオ" panose="020B0604030504040204" pitchFamily="50" charset="-128"/>
                <a:ea typeface="メイリオ" panose="020B0604030504040204" pitchFamily="50" charset="-128"/>
                <a:cs typeface="メイリオ" panose="020B0604030504040204" pitchFamily="50" charset="-128"/>
              </a:rPr>
              <a:t>注目</a:t>
            </a:r>
            <a:endParaRPr kumimoji="1" lang="ja-JP" altLang="en-US" sz="3200" b="1" dirty="0">
              <a:solidFill>
                <a:srgbClr val="FF9933"/>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0" name="正方形/長方形 49"/>
          <p:cNvSpPr/>
          <p:nvPr/>
        </p:nvSpPr>
        <p:spPr>
          <a:xfrm>
            <a:off x="0" y="4418353"/>
            <a:ext cx="5383002" cy="707886"/>
          </a:xfrm>
          <a:prstGeom prst="rect">
            <a:avLst/>
          </a:prstGeom>
        </p:spPr>
        <p:txBody>
          <a:bodyPr wrap="square">
            <a:spAutoFit/>
          </a:bodyPr>
          <a:lstStyle/>
          <a:p>
            <a:r>
              <a:rPr lang="ja-JP" altLang="en-US" sz="4000" b="1" dirty="0" smtClean="0">
                <a:solidFill>
                  <a:srgbClr val="FFCC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200" b="1" dirty="0">
                <a:solidFill>
                  <a:srgbClr val="FF9933"/>
                </a:solidFill>
                <a:latin typeface="メイリオ" panose="020B0604030504040204" pitchFamily="50" charset="-128"/>
                <a:ea typeface="メイリオ" panose="020B0604030504040204" pitchFamily="50" charset="-128"/>
                <a:cs typeface="メイリオ" panose="020B0604030504040204" pitchFamily="50" charset="-128"/>
              </a:rPr>
              <a:t>注目</a:t>
            </a:r>
            <a:r>
              <a:rPr lang="ja-JP" altLang="en-US" sz="3200" b="1" dirty="0" smtClean="0">
                <a:solidFill>
                  <a:srgbClr val="FF9933"/>
                </a:solidFill>
                <a:latin typeface="メイリオ" panose="020B0604030504040204" pitchFamily="50" charset="-128"/>
                <a:ea typeface="メイリオ" panose="020B0604030504040204" pitchFamily="50" charset="-128"/>
                <a:cs typeface="メイリオ" panose="020B0604030504040204" pitchFamily="50" charset="-128"/>
              </a:rPr>
              <a:t>の代替行動</a:t>
            </a:r>
            <a:endParaRPr lang="ja-JP" altLang="en-US" sz="3200" b="1" dirty="0">
              <a:solidFill>
                <a:srgbClr val="FF9933"/>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テキスト ボックス 26"/>
          <p:cNvSpPr txBox="1"/>
          <p:nvPr/>
        </p:nvSpPr>
        <p:spPr>
          <a:xfrm>
            <a:off x="598929" y="3048018"/>
            <a:ext cx="2065842" cy="830997"/>
          </a:xfrm>
          <a:prstGeom prst="rect">
            <a:avLst/>
          </a:prstGeom>
          <a:noFill/>
        </p:spPr>
        <p:txBody>
          <a:bodyPr wrap="square" rtlCol="0">
            <a:spAutoFit/>
          </a:bodyPr>
          <a:lstStyle/>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ＯＡＷｏｒｋ</a:t>
            </a:r>
          </a:p>
          <a:p>
            <a:r>
              <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rPr>
              <a:t>作業中</a:t>
            </a:r>
          </a:p>
        </p:txBody>
      </p:sp>
      <p:sp>
        <p:nvSpPr>
          <p:cNvPr id="30" name="テキスト ボックス 29"/>
          <p:cNvSpPr txBox="1"/>
          <p:nvPr/>
        </p:nvSpPr>
        <p:spPr>
          <a:xfrm>
            <a:off x="3062681" y="2870929"/>
            <a:ext cx="2699906" cy="1200329"/>
          </a:xfrm>
          <a:prstGeom prst="rect">
            <a:avLst/>
          </a:prstGeom>
          <a:noFill/>
        </p:spPr>
        <p:txBody>
          <a:bodyPr wrap="square" rtlCol="0">
            <a:spAutoFit/>
          </a:bodyPr>
          <a:lstStyle/>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「ＭＷＳって</a:t>
            </a:r>
          </a:p>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つまんねえ</a:t>
            </a:r>
            <a:r>
              <a:rPr lang="ja-JP" altLang="en-US" sz="2400" dirty="0" err="1" smtClean="0">
                <a:latin typeface="メイリオ" panose="020B0604030504040204" pitchFamily="50" charset="-128"/>
                <a:ea typeface="メイリオ" panose="020B0604030504040204" pitchFamily="50" charset="-128"/>
                <a:cs typeface="メイリオ" panose="020B0604030504040204" pitchFamily="50" charset="-128"/>
              </a:rPr>
              <a:t>よな</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a:t>
            </a:r>
          </a:p>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とい</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う</a:t>
            </a:r>
            <a:endPar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テキスト ボックス 18"/>
          <p:cNvSpPr txBox="1"/>
          <p:nvPr/>
        </p:nvSpPr>
        <p:spPr>
          <a:xfrm>
            <a:off x="208090" y="4998801"/>
            <a:ext cx="8752511" cy="1815882"/>
          </a:xfrm>
          <a:prstGeom prst="rect">
            <a:avLst/>
          </a:prstGeom>
          <a:noFill/>
        </p:spPr>
        <p:txBody>
          <a:bodyPr wrap="square" rtlCol="0">
            <a:spAutoFit/>
          </a:bodyPr>
          <a:lstStyle/>
          <a:p>
            <a:pPr>
              <a:tabLst>
                <a:tab pos="2508250" algn="l"/>
              </a:tabLst>
            </a:pPr>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否定的な</a:t>
            </a: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発言</a:t>
            </a:r>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で注目</a:t>
            </a:r>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されるのではなく、望ましい言動で、周りから見てもらえる行動に変えていく。</a:t>
            </a:r>
            <a:endParaRPr kumimoji="1" lang="en-US" altLang="ja-JP" sz="2800" dirty="0" smtClean="0">
              <a:latin typeface="メイリオ" panose="020B0604030504040204" pitchFamily="50" charset="-128"/>
              <a:ea typeface="メイリオ" panose="020B0604030504040204" pitchFamily="50" charset="-128"/>
              <a:cs typeface="メイリオ" panose="020B0604030504040204" pitchFamily="50" charset="-128"/>
            </a:endParaRPr>
          </a:p>
          <a:p>
            <a:pPr>
              <a:tabLst>
                <a:tab pos="2508250" algn="l"/>
              </a:tabLst>
            </a:pPr>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「～のこと知ってる？」など違う話しかけ方のスキルを学ぶ　など</a:t>
            </a:r>
            <a:endParaRPr kumimoji="1" lang="ja-JP" altLang="en-US" sz="2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角丸四角形 21"/>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108</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29076394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619672" y="2597959"/>
            <a:ext cx="7230883" cy="769441"/>
          </a:xfrm>
          <a:prstGeom prst="rect">
            <a:avLst/>
          </a:prstGeom>
          <a:noFill/>
        </p:spPr>
        <p:txBody>
          <a:bodyPr wrap="square" rtlCol="0">
            <a:spAutoFit/>
          </a:bodyPr>
          <a:lstStyle/>
          <a:p>
            <a:r>
              <a:rPr lang="ja-JP" altLang="en-US" sz="4400" b="1" dirty="0">
                <a:latin typeface="メイリオ" panose="020B0604030504040204" pitchFamily="50" charset="-128"/>
                <a:ea typeface="メイリオ" panose="020B0604030504040204" pitchFamily="50" charset="-128"/>
                <a:cs typeface="メイリオ" panose="020B0604030504040204" pitchFamily="50" charset="-128"/>
              </a:rPr>
              <a:t>機能分析の具体的</a:t>
            </a:r>
            <a:r>
              <a:rPr lang="ja-JP" altLang="en-US" sz="4400" b="1" dirty="0" smtClean="0">
                <a:latin typeface="メイリオ" panose="020B0604030504040204" pitchFamily="50" charset="-128"/>
                <a:ea typeface="メイリオ" panose="020B0604030504040204" pitchFamily="50" charset="-128"/>
                <a:cs typeface="メイリオ" panose="020B0604030504040204" pitchFamily="50" charset="-128"/>
              </a:rPr>
              <a:t>方法</a:t>
            </a:r>
          </a:p>
        </p:txBody>
      </p:sp>
      <p:sp>
        <p:nvSpPr>
          <p:cNvPr id="5" name="正方形/長方形 4"/>
          <p:cNvSpPr/>
          <p:nvPr/>
        </p:nvSpPr>
        <p:spPr>
          <a:xfrm>
            <a:off x="686651" y="4019745"/>
            <a:ext cx="7828699"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870526" y="3367400"/>
            <a:ext cx="7366119" cy="523220"/>
          </a:xfrm>
          <a:prstGeom prst="rect">
            <a:avLst/>
          </a:prstGeom>
        </p:spPr>
        <p:txBody>
          <a:bodyPr wrap="none">
            <a:spAutoFit/>
          </a:bodyPr>
          <a:lstStyle/>
          <a:p>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機能分析</a:t>
            </a:r>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で</a:t>
            </a: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ＴＰ</a:t>
            </a:r>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支援をする</a:t>
            </a: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ための</a:t>
            </a:r>
            <a:r>
              <a:rPr lang="ja-JP" altLang="en-US" sz="2800" u="sng" dirty="0">
                <a:solidFill>
                  <a:srgbClr val="009ED6"/>
                </a:solidFill>
                <a:latin typeface="メイリオ" panose="020B0604030504040204" pitchFamily="50" charset="-128"/>
                <a:ea typeface="メイリオ" panose="020B0604030504040204" pitchFamily="50" charset="-128"/>
                <a:cs typeface="メイリオ" panose="020B0604030504040204" pitchFamily="50" charset="-128"/>
              </a:rPr>
              <a:t>ヒント</a:t>
            </a:r>
            <a:r>
              <a:rPr lang="ja-JP" altLang="en-US" sz="2800" u="sng" dirty="0" smtClean="0">
                <a:solidFill>
                  <a:srgbClr val="009ED6"/>
                </a:solidFill>
                <a:latin typeface="メイリオ" panose="020B0604030504040204" pitchFamily="50" charset="-128"/>
                <a:ea typeface="メイリオ" panose="020B0604030504040204" pitchFamily="50" charset="-128"/>
                <a:cs typeface="メイリオ" panose="020B0604030504040204" pitchFamily="50" charset="-128"/>
              </a:rPr>
              <a:t>事例</a:t>
            </a:r>
            <a:endParaRPr lang="ja-JP" altLang="en-US" sz="2800" u="sng" dirty="0">
              <a:solidFill>
                <a:srgbClr val="009ED6"/>
              </a:solidFill>
            </a:endParaRPr>
          </a:p>
        </p:txBody>
      </p:sp>
      <p:sp>
        <p:nvSpPr>
          <p:cNvPr id="6" name="角丸四角形 5"/>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109</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3097512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403022" y="2743678"/>
            <a:ext cx="7645266" cy="1446550"/>
          </a:xfrm>
          <a:prstGeom prst="rect">
            <a:avLst/>
          </a:prstGeom>
          <a:noFill/>
        </p:spPr>
        <p:txBody>
          <a:bodyPr wrap="square" rtlCol="0">
            <a:spAutoFit/>
          </a:bodyPr>
          <a:lstStyle/>
          <a:p>
            <a:r>
              <a:rPr lang="ja-JP" altLang="en-US" sz="4400" dirty="0" smtClean="0">
                <a:latin typeface="メイリオ" panose="020B0604030504040204" pitchFamily="50" charset="-128"/>
                <a:ea typeface="メイリオ" panose="020B0604030504040204" pitchFamily="50" charset="-128"/>
              </a:rPr>
              <a:t>作業</a:t>
            </a:r>
            <a:r>
              <a:rPr lang="ja-JP" altLang="en-US" sz="4400" dirty="0">
                <a:latin typeface="メイリオ" panose="020B0604030504040204" pitchFamily="50" charset="-128"/>
                <a:ea typeface="メイリオ" panose="020B0604030504040204" pitchFamily="50" charset="-128"/>
              </a:rPr>
              <a:t>遂行能力を向上</a:t>
            </a:r>
            <a:r>
              <a:rPr lang="ja-JP" altLang="en-US" sz="4400" dirty="0" smtClean="0">
                <a:latin typeface="メイリオ" panose="020B0604030504040204" pitchFamily="50" charset="-128"/>
                <a:ea typeface="メイリオ" panose="020B0604030504040204" pitchFamily="50" charset="-128"/>
              </a:rPr>
              <a:t>させる</a:t>
            </a:r>
          </a:p>
          <a:p>
            <a:r>
              <a:rPr lang="ja-JP" altLang="en-US" sz="4400" dirty="0" smtClean="0">
                <a:latin typeface="メイリオ" panose="020B0604030504040204" pitchFamily="50" charset="-128"/>
                <a:ea typeface="メイリオ" panose="020B0604030504040204" pitchFamily="50" charset="-128"/>
              </a:rPr>
              <a:t>セルフマネージメント</a:t>
            </a:r>
            <a:endParaRPr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正方形/長方形 4"/>
          <p:cNvSpPr/>
          <p:nvPr/>
        </p:nvSpPr>
        <p:spPr>
          <a:xfrm>
            <a:off x="1204535" y="4213555"/>
            <a:ext cx="7468659"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角丸四角形 5"/>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11</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91298251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テキスト ボックス 40"/>
          <p:cNvSpPr txBox="1"/>
          <p:nvPr/>
        </p:nvSpPr>
        <p:spPr>
          <a:xfrm>
            <a:off x="228428" y="116632"/>
            <a:ext cx="8732174" cy="1200329"/>
          </a:xfrm>
          <a:prstGeom prst="rect">
            <a:avLst/>
          </a:prstGeom>
          <a:noFill/>
        </p:spPr>
        <p:txBody>
          <a:bodyPr wrap="square" rtlCol="0">
            <a:spAutoFit/>
          </a:bodyPr>
          <a:lstStyle/>
          <a:p>
            <a:pPr algn="ctr"/>
            <a:r>
              <a:rPr lang="ja-JP" altLang="en-US" sz="3600" b="1" dirty="0" smtClean="0">
                <a:latin typeface="メイリオ" panose="020B0604030504040204" pitchFamily="50" charset="-128"/>
                <a:ea typeface="メイリオ" panose="020B0604030504040204" pitchFamily="50" charset="-128"/>
                <a:cs typeface="メイリオ" panose="020B0604030504040204" pitchFamily="50" charset="-128"/>
              </a:rPr>
              <a:t>機能分析で支援するためのヒント事例（</a:t>
            </a:r>
            <a:r>
              <a:rPr lang="ja-JP" altLang="en-US" sz="3600" b="1" dirty="0" smtClean="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先行</a:t>
            </a:r>
            <a:r>
              <a:rPr lang="ja-JP" altLang="en-US" sz="3600" b="1" dirty="0" smtClean="0">
                <a:latin typeface="メイリオ" panose="020B0604030504040204" pitchFamily="50" charset="-128"/>
                <a:ea typeface="メイリオ" panose="020B0604030504040204" pitchFamily="50" charset="-128"/>
                <a:cs typeface="メイリオ" panose="020B0604030504040204" pitchFamily="50" charset="-128"/>
              </a:rPr>
              <a:t>操作編）</a:t>
            </a:r>
            <a:endParaRPr kumimoji="1" lang="ja-JP" altLang="en-US" sz="3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正方形/長方形 41"/>
          <p:cNvSpPr/>
          <p:nvPr/>
        </p:nvSpPr>
        <p:spPr>
          <a:xfrm>
            <a:off x="1183738" y="1491174"/>
            <a:ext cx="7776864"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右矢印 11"/>
          <p:cNvSpPr/>
          <p:nvPr/>
        </p:nvSpPr>
        <p:spPr>
          <a:xfrm>
            <a:off x="155110" y="3036045"/>
            <a:ext cx="8933581" cy="1008112"/>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12"/>
          <p:cNvSpPr/>
          <p:nvPr/>
        </p:nvSpPr>
        <p:spPr>
          <a:xfrm>
            <a:off x="359651" y="3479352"/>
            <a:ext cx="2502735" cy="153146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14" name="角丸四角形 13"/>
          <p:cNvSpPr/>
          <p:nvPr/>
        </p:nvSpPr>
        <p:spPr>
          <a:xfrm>
            <a:off x="3327742" y="3472951"/>
            <a:ext cx="2160240" cy="153787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15" name="角丸四角形 14"/>
          <p:cNvSpPr/>
          <p:nvPr/>
        </p:nvSpPr>
        <p:spPr>
          <a:xfrm>
            <a:off x="6084725" y="3345231"/>
            <a:ext cx="2185665" cy="1665589"/>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p>
        </p:txBody>
      </p:sp>
      <p:sp>
        <p:nvSpPr>
          <p:cNvPr id="16" name="テキスト ボックス 15"/>
          <p:cNvSpPr txBox="1"/>
          <p:nvPr/>
        </p:nvSpPr>
        <p:spPr>
          <a:xfrm>
            <a:off x="359651" y="3829587"/>
            <a:ext cx="2502735" cy="830997"/>
          </a:xfrm>
          <a:prstGeom prst="rect">
            <a:avLst/>
          </a:prstGeom>
          <a:noFill/>
        </p:spPr>
        <p:txBody>
          <a:bodyPr wrap="square" rtlCol="0">
            <a:spAutoFit/>
          </a:bodyPr>
          <a:lstStyle/>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会社の休憩時間（</a:t>
            </a:r>
            <a:r>
              <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分）</a:t>
            </a:r>
          </a:p>
        </p:txBody>
      </p:sp>
      <p:sp>
        <p:nvSpPr>
          <p:cNvPr id="17" name="テキスト ボックス 16"/>
          <p:cNvSpPr txBox="1"/>
          <p:nvPr/>
        </p:nvSpPr>
        <p:spPr>
          <a:xfrm>
            <a:off x="3393639" y="3669523"/>
            <a:ext cx="2015599" cy="1200329"/>
          </a:xfrm>
          <a:prstGeom prst="rect">
            <a:avLst/>
          </a:prstGeom>
          <a:noFill/>
        </p:spPr>
        <p:txBody>
          <a:bodyPr wrap="square" rtlCol="0">
            <a:spAutoFit/>
          </a:bodyPr>
          <a:lstStyle/>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休憩時間を過ぎても休憩しつづける。</a:t>
            </a:r>
          </a:p>
        </p:txBody>
      </p:sp>
      <p:sp>
        <p:nvSpPr>
          <p:cNvPr id="18" name="テキスト ボックス 17"/>
          <p:cNvSpPr txBox="1"/>
          <p:nvPr/>
        </p:nvSpPr>
        <p:spPr>
          <a:xfrm>
            <a:off x="8226386" y="4198713"/>
            <a:ext cx="917613" cy="1169551"/>
          </a:xfrm>
          <a:prstGeom prst="rect">
            <a:avLst/>
          </a:prstGeom>
          <a:noFill/>
        </p:spPr>
        <p:txBody>
          <a:bodyPr wrap="square" rtlCol="0">
            <a:spAutoFit/>
          </a:bodyPr>
          <a:lstStyle/>
          <a:p>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周囲からさぼっていると思われ</a:t>
            </a:r>
          </a:p>
          <a:p>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る（－）</a:t>
            </a:r>
            <a:endPar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正方形/長方形 18"/>
          <p:cNvSpPr/>
          <p:nvPr/>
        </p:nvSpPr>
        <p:spPr bwMode="invGray">
          <a:xfrm>
            <a:off x="556734" y="2508733"/>
            <a:ext cx="2160240" cy="970620"/>
          </a:xfrm>
          <a:prstGeom prst="rect">
            <a:avLst/>
          </a:prstGeom>
          <a:solidFill>
            <a:srgbClr val="CFD7D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直前の状況</a:t>
            </a:r>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
            </a:r>
            <a:b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br>
            <a:r>
              <a:rPr kumimoji="1" lang="ja-JP" altLang="en-US" sz="2400" b="1" dirty="0" smtClean="0">
                <a:latin typeface="メイリオ" panose="020B0604030504040204" pitchFamily="50" charset="-128"/>
                <a:ea typeface="メイリオ" panose="020B0604030504040204" pitchFamily="50" charset="-128"/>
                <a:cs typeface="メイリオ" panose="020B0604030504040204" pitchFamily="50" charset="-128"/>
              </a:rPr>
              <a:t>（きっかけ）</a:t>
            </a:r>
            <a:endParaRPr kumimoji="1"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正方形/長方形 19"/>
          <p:cNvSpPr/>
          <p:nvPr/>
        </p:nvSpPr>
        <p:spPr>
          <a:xfrm>
            <a:off x="3327742" y="2508732"/>
            <a:ext cx="2160240" cy="970621"/>
          </a:xfrm>
          <a:prstGeom prst="rect">
            <a:avLst/>
          </a:prstGeom>
          <a:solidFill>
            <a:srgbClr val="FD542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行　動</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正方形/長方形 20"/>
          <p:cNvSpPr/>
          <p:nvPr/>
        </p:nvSpPr>
        <p:spPr bwMode="invGray">
          <a:xfrm>
            <a:off x="6123381" y="2502329"/>
            <a:ext cx="2160240" cy="970621"/>
          </a:xfrm>
          <a:prstGeom prst="rect">
            <a:avLst/>
          </a:prstGeom>
          <a:solidFill>
            <a:srgbClr val="F2B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結　果</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角丸四角形 21"/>
          <p:cNvSpPr/>
          <p:nvPr/>
        </p:nvSpPr>
        <p:spPr>
          <a:xfrm>
            <a:off x="341073" y="5163890"/>
            <a:ext cx="2502735" cy="153146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23" name="テキスト ボックス 22"/>
          <p:cNvSpPr txBox="1"/>
          <p:nvPr/>
        </p:nvSpPr>
        <p:spPr>
          <a:xfrm>
            <a:off x="0" y="1772816"/>
            <a:ext cx="8813371" cy="584775"/>
          </a:xfrm>
          <a:prstGeom prst="rect">
            <a:avLst/>
          </a:prstGeom>
          <a:noFill/>
        </p:spPr>
        <p:txBody>
          <a:bodyPr wrap="square" rtlCol="0">
            <a:spAutoFit/>
          </a:bodyPr>
          <a:lstStyle/>
          <a:p>
            <a:r>
              <a:rPr kumimoji="1" lang="ja-JP" altLang="en-US" sz="3200" dirty="0" smtClean="0">
                <a:solidFill>
                  <a:srgbClr val="FFC000"/>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800" b="1" dirty="0" smtClean="0">
                <a:solidFill>
                  <a:srgbClr val="FF9933"/>
                </a:solidFill>
                <a:latin typeface="メイリオ" panose="020B0604030504040204" pitchFamily="50" charset="-128"/>
                <a:ea typeface="メイリオ" panose="020B0604030504040204" pitchFamily="50" charset="-128"/>
                <a:cs typeface="メイリオ" panose="020B0604030504040204" pitchFamily="50" charset="-128"/>
              </a:rPr>
              <a:t>時間を守れない対象者の支援事例</a:t>
            </a:r>
            <a:endParaRPr kumimoji="1" lang="ja-JP" altLang="en-US" sz="2800" b="1" dirty="0">
              <a:solidFill>
                <a:srgbClr val="FF9933"/>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テキスト ボックス 23"/>
          <p:cNvSpPr txBox="1"/>
          <p:nvPr/>
        </p:nvSpPr>
        <p:spPr>
          <a:xfrm>
            <a:off x="317856" y="5329459"/>
            <a:ext cx="2502735" cy="1200329"/>
          </a:xfrm>
          <a:prstGeom prst="rect">
            <a:avLst/>
          </a:prstGeom>
          <a:noFill/>
        </p:spPr>
        <p:txBody>
          <a:bodyPr wrap="square" rtlCol="0">
            <a:spAutoFit/>
          </a:bodyPr>
          <a:lstStyle/>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休憩時間には</a:t>
            </a:r>
          </a:p>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タイマーを持つように支援</a:t>
            </a:r>
          </a:p>
        </p:txBody>
      </p:sp>
      <p:sp>
        <p:nvSpPr>
          <p:cNvPr id="6" name="テキスト ボックス 5"/>
          <p:cNvSpPr txBox="1"/>
          <p:nvPr/>
        </p:nvSpPr>
        <p:spPr>
          <a:xfrm>
            <a:off x="3563888" y="5104828"/>
            <a:ext cx="4896544" cy="461665"/>
          </a:xfrm>
          <a:prstGeom prst="rect">
            <a:avLst/>
          </a:prstGeom>
          <a:noFill/>
        </p:spPr>
        <p:txBody>
          <a:bodyPr wrap="square" rtlCol="0">
            <a:spAutoFit/>
          </a:bodyPr>
          <a:lstStyle/>
          <a:p>
            <a:r>
              <a:rPr lang="ja-JP" altLang="en-US" sz="2400" b="1" dirty="0">
                <a:latin typeface="メイリオ" panose="020B0604030504040204" pitchFamily="50" charset="-128"/>
                <a:ea typeface="メイリオ" panose="020B0604030504040204" pitchFamily="50" charset="-128"/>
                <a:cs typeface="メイリオ" panose="020B0604030504040204" pitchFamily="50" charset="-128"/>
              </a:rPr>
              <a:t>視覚</a:t>
            </a:r>
            <a:r>
              <a:rPr kumimoji="1" lang="ja-JP" altLang="en-US" sz="2400" b="1" dirty="0" smtClean="0">
                <a:latin typeface="メイリオ" panose="020B0604030504040204" pitchFamily="50" charset="-128"/>
                <a:ea typeface="メイリオ" panose="020B0604030504040204" pitchFamily="50" charset="-128"/>
                <a:cs typeface="メイリオ" panose="020B0604030504040204" pitchFamily="50" charset="-128"/>
              </a:rPr>
              <a:t>構造化</a:t>
            </a:r>
            <a:r>
              <a:rPr kumimoji="1"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（視覚的プロンプト）</a:t>
            </a:r>
          </a:p>
        </p:txBody>
      </p:sp>
      <p:sp>
        <p:nvSpPr>
          <p:cNvPr id="7" name="正方形/長方形 6"/>
          <p:cNvSpPr/>
          <p:nvPr/>
        </p:nvSpPr>
        <p:spPr>
          <a:xfrm>
            <a:off x="4235989" y="5560763"/>
            <a:ext cx="4572000" cy="923330"/>
          </a:xfrm>
          <a:prstGeom prst="rect">
            <a:avLst/>
          </a:prstGeom>
          <a:solidFill>
            <a:schemeClr val="bg1">
              <a:lumMod val="85000"/>
            </a:schemeClr>
          </a:solidFill>
        </p:spPr>
        <p:txBody>
          <a:bodyPr>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他に時間を意識してもらうために砂時計の活用や時計着用、工場内時計の位置の変更等の事例がある</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角丸四角形 10"/>
          <p:cNvSpPr/>
          <p:nvPr/>
        </p:nvSpPr>
        <p:spPr>
          <a:xfrm>
            <a:off x="228428" y="2357591"/>
            <a:ext cx="2851292" cy="4455785"/>
          </a:xfrm>
          <a:prstGeom prst="roundRect">
            <a:avLst/>
          </a:prstGeom>
          <a:solidFill>
            <a:schemeClr val="accent1">
              <a:alpha val="0"/>
            </a:schemeClr>
          </a:solidFill>
          <a:ln w="7620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下矢印 24"/>
          <p:cNvSpPr/>
          <p:nvPr/>
        </p:nvSpPr>
        <p:spPr>
          <a:xfrm rot="4466325">
            <a:off x="2897786" y="5306213"/>
            <a:ext cx="326732" cy="408440"/>
          </a:xfrm>
          <a:prstGeom prst="downArrow">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3170254" y="5103488"/>
            <a:ext cx="595035" cy="584775"/>
          </a:xfrm>
          <a:prstGeom prst="rect">
            <a:avLst/>
          </a:prstGeom>
        </p:spPr>
        <p:txBody>
          <a:bodyPr wrap="none">
            <a:spAutoFit/>
          </a:bodyPr>
          <a:lstStyle/>
          <a:p>
            <a:r>
              <a:rPr lang="ja-JP" altLang="en-US" sz="3200" dirty="0" smtClean="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3200" dirty="0">
              <a:solidFill>
                <a:srgbClr val="FD542E"/>
              </a:solidFill>
            </a:endParaRPr>
          </a:p>
        </p:txBody>
      </p:sp>
      <p:sp>
        <p:nvSpPr>
          <p:cNvPr id="28" name="下矢印 27"/>
          <p:cNvSpPr/>
          <p:nvPr/>
        </p:nvSpPr>
        <p:spPr>
          <a:xfrm>
            <a:off x="1538758" y="4938718"/>
            <a:ext cx="280931" cy="297465"/>
          </a:xfrm>
          <a:prstGeom prst="downArrow">
            <a:avLst/>
          </a:prstGeom>
          <a:solidFill>
            <a:srgbClr val="F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p:cNvSpPr txBox="1"/>
          <p:nvPr/>
        </p:nvSpPr>
        <p:spPr>
          <a:xfrm>
            <a:off x="3206832" y="5883457"/>
            <a:ext cx="969698" cy="646331"/>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良い</a:t>
            </a:r>
          </a:p>
          <a:p>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結果へ</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右矢印 29"/>
          <p:cNvSpPr/>
          <p:nvPr/>
        </p:nvSpPr>
        <p:spPr>
          <a:xfrm>
            <a:off x="2751895" y="5970035"/>
            <a:ext cx="471858" cy="380642"/>
          </a:xfrm>
          <a:prstGeom prst="rightArrow">
            <a:avLst/>
          </a:prstGeom>
          <a:solidFill>
            <a:srgbClr val="F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6066147" y="3915744"/>
            <a:ext cx="2160240" cy="1015663"/>
          </a:xfrm>
          <a:prstGeom prst="rect">
            <a:avLst/>
          </a:prstGeom>
          <a:noFill/>
        </p:spPr>
        <p:txBody>
          <a:bodyPr wrap="square" rtlCol="0">
            <a:spAutoFit/>
          </a:bodyPr>
          <a:lstStyle/>
          <a:p>
            <a:r>
              <a:rPr kumimoji="1"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ゆったりと</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休む</a:t>
            </a:r>
          </a:p>
          <a:p>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長く楽できる（＋）</a:t>
            </a:r>
            <a:endParaRPr kumimoji="1"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34" name="グループ化 33"/>
          <p:cNvGrpSpPr/>
          <p:nvPr/>
        </p:nvGrpSpPr>
        <p:grpSpPr>
          <a:xfrm>
            <a:off x="8176097" y="3966350"/>
            <a:ext cx="912594" cy="1388468"/>
            <a:chOff x="8217076" y="4160847"/>
            <a:chExt cx="835046" cy="1388468"/>
          </a:xfrm>
        </p:grpSpPr>
        <p:sp>
          <p:nvSpPr>
            <p:cNvPr id="32" name="四角形吹き出し 31"/>
            <p:cNvSpPr/>
            <p:nvPr/>
          </p:nvSpPr>
          <p:spPr>
            <a:xfrm>
              <a:off x="8308779" y="4160847"/>
              <a:ext cx="743343" cy="1388468"/>
            </a:xfrm>
            <a:prstGeom prst="wedgeRectCallout">
              <a:avLst>
                <a:gd name="adj1" fmla="val -105486"/>
                <a:gd name="adj2" fmla="val -31955"/>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p:cNvSpPr/>
            <p:nvPr/>
          </p:nvSpPr>
          <p:spPr>
            <a:xfrm>
              <a:off x="8217076" y="4441232"/>
              <a:ext cx="100383" cy="2234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1" name="角丸四角形 30"/>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110</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352159920"/>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テキスト ボックス 40"/>
          <p:cNvSpPr txBox="1"/>
          <p:nvPr/>
        </p:nvSpPr>
        <p:spPr>
          <a:xfrm>
            <a:off x="263048" y="277272"/>
            <a:ext cx="8593488" cy="1200329"/>
          </a:xfrm>
          <a:prstGeom prst="rect">
            <a:avLst/>
          </a:prstGeom>
          <a:noFill/>
        </p:spPr>
        <p:txBody>
          <a:bodyPr wrap="square" rtlCol="0">
            <a:spAutoFit/>
          </a:bodyPr>
          <a:lstStyle/>
          <a:p>
            <a:pPr algn="ctr"/>
            <a:r>
              <a:rPr lang="ja-JP" altLang="en-US" sz="3600" b="1" dirty="0" smtClean="0">
                <a:latin typeface="メイリオ" panose="020B0604030504040204" pitchFamily="50" charset="-128"/>
                <a:ea typeface="メイリオ" panose="020B0604030504040204" pitchFamily="50" charset="-128"/>
                <a:cs typeface="メイリオ" panose="020B0604030504040204" pitchFamily="50" charset="-128"/>
              </a:rPr>
              <a:t>機能分析で支援するためのヒント事例（</a:t>
            </a:r>
            <a:r>
              <a:rPr lang="ja-JP" altLang="en-US" sz="3600" b="1" dirty="0" smtClean="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先行</a:t>
            </a:r>
            <a:r>
              <a:rPr lang="ja-JP" altLang="en-US" sz="3600" b="1" dirty="0" smtClean="0">
                <a:latin typeface="メイリオ" panose="020B0604030504040204" pitchFamily="50" charset="-128"/>
                <a:ea typeface="メイリオ" panose="020B0604030504040204" pitchFamily="50" charset="-128"/>
                <a:cs typeface="メイリオ" panose="020B0604030504040204" pitchFamily="50" charset="-128"/>
              </a:rPr>
              <a:t>操作編）</a:t>
            </a:r>
            <a:endParaRPr kumimoji="1" lang="ja-JP" altLang="en-US" sz="3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正方形/長方形 41"/>
          <p:cNvSpPr/>
          <p:nvPr/>
        </p:nvSpPr>
        <p:spPr>
          <a:xfrm>
            <a:off x="1183738" y="1491174"/>
            <a:ext cx="7776864"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右矢印 11"/>
          <p:cNvSpPr/>
          <p:nvPr/>
        </p:nvSpPr>
        <p:spPr>
          <a:xfrm>
            <a:off x="151046" y="2971628"/>
            <a:ext cx="8933581" cy="1008112"/>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12"/>
          <p:cNvSpPr/>
          <p:nvPr/>
        </p:nvSpPr>
        <p:spPr>
          <a:xfrm>
            <a:off x="355587" y="3395678"/>
            <a:ext cx="2502735" cy="153146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14" name="角丸四角形 13"/>
          <p:cNvSpPr/>
          <p:nvPr/>
        </p:nvSpPr>
        <p:spPr>
          <a:xfrm>
            <a:off x="3323678" y="3408534"/>
            <a:ext cx="2160240" cy="153787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15" name="角丸四角形 14"/>
          <p:cNvSpPr/>
          <p:nvPr/>
        </p:nvSpPr>
        <p:spPr>
          <a:xfrm>
            <a:off x="6080661" y="3280814"/>
            <a:ext cx="2185665" cy="1665589"/>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p>
        </p:txBody>
      </p:sp>
      <p:sp>
        <p:nvSpPr>
          <p:cNvPr id="16" name="テキスト ボックス 15"/>
          <p:cNvSpPr txBox="1"/>
          <p:nvPr/>
        </p:nvSpPr>
        <p:spPr>
          <a:xfrm>
            <a:off x="397843" y="3653744"/>
            <a:ext cx="2502735" cy="1015663"/>
          </a:xfrm>
          <a:prstGeom prst="rect">
            <a:avLst/>
          </a:prstGeom>
          <a:noFill/>
        </p:spPr>
        <p:txBody>
          <a:bodyPr wrap="square" rtlCol="0">
            <a:spAutoFit/>
          </a:bodyPr>
          <a:lstStyle/>
          <a:p>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出勤の際にロッカーでの着替え</a:t>
            </a:r>
          </a:p>
          <a:p>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に気を取られる</a:t>
            </a:r>
          </a:p>
        </p:txBody>
      </p:sp>
      <p:sp>
        <p:nvSpPr>
          <p:cNvPr id="17" name="テキスト ボックス 16"/>
          <p:cNvSpPr txBox="1"/>
          <p:nvPr/>
        </p:nvSpPr>
        <p:spPr>
          <a:xfrm>
            <a:off x="3413399" y="3529900"/>
            <a:ext cx="2015599" cy="1323439"/>
          </a:xfrm>
          <a:prstGeom prst="rect">
            <a:avLst/>
          </a:prstGeom>
          <a:noFill/>
        </p:spPr>
        <p:txBody>
          <a:bodyPr wrap="square" rtlCol="0">
            <a:spAutoFit/>
          </a:bodyPr>
          <a:lstStyle/>
          <a:p>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そのまま作業場に入る</a:t>
            </a:r>
          </a:p>
          <a:p>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（タイムカードを押し忘れる）</a:t>
            </a:r>
          </a:p>
        </p:txBody>
      </p:sp>
      <p:sp>
        <p:nvSpPr>
          <p:cNvPr id="18" name="テキスト ボックス 17"/>
          <p:cNvSpPr txBox="1"/>
          <p:nvPr/>
        </p:nvSpPr>
        <p:spPr>
          <a:xfrm>
            <a:off x="6119317" y="4248039"/>
            <a:ext cx="2322277" cy="707886"/>
          </a:xfrm>
          <a:prstGeom prst="rect">
            <a:avLst/>
          </a:prstGeom>
          <a:noFill/>
        </p:spPr>
        <p:txBody>
          <a:bodyPr wrap="square" rtlCol="0">
            <a:spAutoFit/>
          </a:bodyPr>
          <a:lstStyle/>
          <a:p>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総務課から</a:t>
            </a:r>
          </a:p>
          <a:p>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注意される（－）</a:t>
            </a:r>
          </a:p>
        </p:txBody>
      </p:sp>
      <p:sp>
        <p:nvSpPr>
          <p:cNvPr id="19" name="正方形/長方形 18"/>
          <p:cNvSpPr/>
          <p:nvPr/>
        </p:nvSpPr>
        <p:spPr bwMode="invGray">
          <a:xfrm>
            <a:off x="552670" y="2444316"/>
            <a:ext cx="2160240" cy="970620"/>
          </a:xfrm>
          <a:prstGeom prst="rect">
            <a:avLst/>
          </a:prstGeom>
          <a:solidFill>
            <a:srgbClr val="CFD7D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直前の状況</a:t>
            </a:r>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
            </a:r>
            <a:b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br>
            <a:r>
              <a:rPr kumimoji="1" lang="ja-JP" altLang="en-US" sz="2400" b="1" dirty="0" smtClean="0">
                <a:latin typeface="メイリオ" panose="020B0604030504040204" pitchFamily="50" charset="-128"/>
                <a:ea typeface="メイリオ" panose="020B0604030504040204" pitchFamily="50" charset="-128"/>
                <a:cs typeface="メイリオ" panose="020B0604030504040204" pitchFamily="50" charset="-128"/>
              </a:rPr>
              <a:t>（きっかけ）</a:t>
            </a:r>
            <a:endParaRPr kumimoji="1"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正方形/長方形 19"/>
          <p:cNvSpPr/>
          <p:nvPr/>
        </p:nvSpPr>
        <p:spPr>
          <a:xfrm>
            <a:off x="3323678" y="2444315"/>
            <a:ext cx="2160240" cy="970621"/>
          </a:xfrm>
          <a:prstGeom prst="rect">
            <a:avLst/>
          </a:prstGeom>
          <a:solidFill>
            <a:srgbClr val="FD542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行　動</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正方形/長方形 20"/>
          <p:cNvSpPr/>
          <p:nvPr/>
        </p:nvSpPr>
        <p:spPr bwMode="invGray">
          <a:xfrm>
            <a:off x="6119317" y="2437912"/>
            <a:ext cx="2160240" cy="970621"/>
          </a:xfrm>
          <a:prstGeom prst="rect">
            <a:avLst/>
          </a:prstGeom>
          <a:solidFill>
            <a:srgbClr val="F2B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結　果</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角丸四角形 21"/>
          <p:cNvSpPr/>
          <p:nvPr/>
        </p:nvSpPr>
        <p:spPr>
          <a:xfrm>
            <a:off x="341073" y="5163890"/>
            <a:ext cx="2502735" cy="153146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23" name="テキスト ボックス 22"/>
          <p:cNvSpPr txBox="1"/>
          <p:nvPr/>
        </p:nvSpPr>
        <p:spPr>
          <a:xfrm>
            <a:off x="0" y="1772816"/>
            <a:ext cx="8813371" cy="584775"/>
          </a:xfrm>
          <a:prstGeom prst="rect">
            <a:avLst/>
          </a:prstGeom>
          <a:noFill/>
        </p:spPr>
        <p:txBody>
          <a:bodyPr wrap="square" rtlCol="0">
            <a:spAutoFit/>
          </a:bodyPr>
          <a:lstStyle/>
          <a:p>
            <a:r>
              <a:rPr kumimoji="1" lang="ja-JP" altLang="en-US" sz="3200" dirty="0" smtClean="0">
                <a:solidFill>
                  <a:srgbClr val="FFC000"/>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800" b="1" dirty="0" smtClean="0">
                <a:solidFill>
                  <a:srgbClr val="FF9933"/>
                </a:solidFill>
                <a:latin typeface="メイリオ" panose="020B0604030504040204" pitchFamily="50" charset="-128"/>
                <a:ea typeface="メイリオ" panose="020B0604030504040204" pitchFamily="50" charset="-128"/>
                <a:cs typeface="メイリオ" panose="020B0604030504040204" pitchFamily="50" charset="-128"/>
              </a:rPr>
              <a:t>つい忘れてしまう対象者の支援事例</a:t>
            </a:r>
            <a:endParaRPr kumimoji="1" lang="ja-JP" altLang="en-US" sz="2800" b="1" dirty="0">
              <a:solidFill>
                <a:srgbClr val="FF9933"/>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テキスト ボックス 23"/>
          <p:cNvSpPr txBox="1"/>
          <p:nvPr/>
        </p:nvSpPr>
        <p:spPr>
          <a:xfrm>
            <a:off x="263048" y="5492855"/>
            <a:ext cx="2743296" cy="1015663"/>
          </a:xfrm>
          <a:prstGeom prst="rect">
            <a:avLst/>
          </a:prstGeom>
          <a:noFill/>
        </p:spPr>
        <p:txBody>
          <a:bodyPr wrap="square" rtlCol="0">
            <a:spAutoFit/>
          </a:bodyPr>
          <a:lstStyle/>
          <a:p>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ロッカーに</a:t>
            </a:r>
          </a:p>
          <a:p>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「タイムカード押す」とはり紙</a:t>
            </a:r>
          </a:p>
        </p:txBody>
      </p:sp>
      <p:sp>
        <p:nvSpPr>
          <p:cNvPr id="6" name="テキスト ボックス 5"/>
          <p:cNvSpPr txBox="1"/>
          <p:nvPr/>
        </p:nvSpPr>
        <p:spPr>
          <a:xfrm>
            <a:off x="3563888" y="5187252"/>
            <a:ext cx="5396714" cy="461665"/>
          </a:xfrm>
          <a:prstGeom prst="rect">
            <a:avLst/>
          </a:prstGeom>
          <a:noFill/>
        </p:spPr>
        <p:txBody>
          <a:bodyPr wrap="square" rtlCol="0">
            <a:spAutoFit/>
          </a:bodyPr>
          <a:lstStyle/>
          <a:p>
            <a:r>
              <a:rPr lang="ja-JP" altLang="en-US" sz="2400" b="1" dirty="0" smtClean="0">
                <a:latin typeface="メイリオ" panose="020B0604030504040204" pitchFamily="50" charset="-128"/>
                <a:ea typeface="メイリオ" panose="020B0604030504040204" pitchFamily="50" charset="-128"/>
                <a:cs typeface="メイリオ" panose="020B0604030504040204" pitchFamily="50" charset="-128"/>
              </a:rPr>
              <a:t>視覚的</a:t>
            </a:r>
            <a:r>
              <a:rPr kumimoji="1" lang="ja-JP" altLang="en-US" sz="2400" b="1" dirty="0" smtClean="0">
                <a:latin typeface="メイリオ" panose="020B0604030504040204" pitchFamily="50" charset="-128"/>
                <a:ea typeface="メイリオ" panose="020B0604030504040204" pitchFamily="50" charset="-128"/>
                <a:cs typeface="メイリオ" panose="020B0604030504040204" pitchFamily="50" charset="-128"/>
              </a:rPr>
              <a:t>構造化</a:t>
            </a:r>
            <a:r>
              <a:rPr kumimoji="1"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（視覚的プロンプト）</a:t>
            </a:r>
          </a:p>
        </p:txBody>
      </p:sp>
      <p:sp>
        <p:nvSpPr>
          <p:cNvPr id="7" name="正方形/長方形 6"/>
          <p:cNvSpPr/>
          <p:nvPr/>
        </p:nvSpPr>
        <p:spPr>
          <a:xfrm>
            <a:off x="4063129" y="5607515"/>
            <a:ext cx="4572000" cy="1200329"/>
          </a:xfrm>
          <a:prstGeom prst="rect">
            <a:avLst/>
          </a:prstGeom>
          <a:solidFill>
            <a:schemeClr val="bg1">
              <a:lumMod val="85000"/>
            </a:schemeClr>
          </a:solidFill>
        </p:spPr>
        <p:txBody>
          <a:bodyPr>
            <a:sp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他に忘れ物を防止するために出口のドアに</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は</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り紙をする事例や、あいさつや衛生面を注意喚起するためにロッカーなどにはり紙をする事例もある。</a:t>
            </a:r>
          </a:p>
        </p:txBody>
      </p:sp>
      <p:sp>
        <p:nvSpPr>
          <p:cNvPr id="11" name="角丸四角形 10"/>
          <p:cNvSpPr/>
          <p:nvPr/>
        </p:nvSpPr>
        <p:spPr>
          <a:xfrm>
            <a:off x="166794" y="2357591"/>
            <a:ext cx="2851292" cy="4337767"/>
          </a:xfrm>
          <a:prstGeom prst="roundRect">
            <a:avLst/>
          </a:prstGeom>
          <a:solidFill>
            <a:schemeClr val="accent1">
              <a:alpha val="0"/>
            </a:schemeClr>
          </a:solidFill>
          <a:ln w="5715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下矢印 24"/>
          <p:cNvSpPr/>
          <p:nvPr/>
        </p:nvSpPr>
        <p:spPr>
          <a:xfrm rot="4466325">
            <a:off x="2897786" y="5306213"/>
            <a:ext cx="326732" cy="408440"/>
          </a:xfrm>
          <a:prstGeom prst="downArrow">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3170254" y="5103488"/>
            <a:ext cx="595035" cy="584775"/>
          </a:xfrm>
          <a:prstGeom prst="rect">
            <a:avLst/>
          </a:prstGeom>
        </p:spPr>
        <p:txBody>
          <a:bodyPr wrap="none">
            <a:spAutoFit/>
          </a:bodyPr>
          <a:lstStyle/>
          <a:p>
            <a:r>
              <a:rPr lang="ja-JP" altLang="en-US" sz="3200" dirty="0" smtClean="0">
                <a:solidFill>
                  <a:schemeClr val="tx2">
                    <a:lumMod val="60000"/>
                    <a:lumOff val="40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3200" dirty="0">
              <a:solidFill>
                <a:schemeClr val="tx2">
                  <a:lumMod val="60000"/>
                  <a:lumOff val="40000"/>
                </a:schemeClr>
              </a:solidFill>
            </a:endParaRPr>
          </a:p>
        </p:txBody>
      </p:sp>
      <p:sp>
        <p:nvSpPr>
          <p:cNvPr id="28" name="下矢印 27"/>
          <p:cNvSpPr/>
          <p:nvPr/>
        </p:nvSpPr>
        <p:spPr>
          <a:xfrm>
            <a:off x="1414219" y="4917756"/>
            <a:ext cx="440954" cy="297465"/>
          </a:xfrm>
          <a:prstGeom prst="downArrow">
            <a:avLst/>
          </a:prstGeom>
          <a:solidFill>
            <a:srgbClr val="F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右矢印 8"/>
          <p:cNvSpPr/>
          <p:nvPr/>
        </p:nvSpPr>
        <p:spPr>
          <a:xfrm>
            <a:off x="2698396" y="6030267"/>
            <a:ext cx="471858" cy="380642"/>
          </a:xfrm>
          <a:prstGeom prst="rightArrow">
            <a:avLst/>
          </a:prstGeom>
          <a:solidFill>
            <a:srgbClr val="F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3140291" y="5897423"/>
            <a:ext cx="969698" cy="646331"/>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良い</a:t>
            </a:r>
          </a:p>
          <a:p>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結果へ</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テキスト ボックス 31"/>
          <p:cNvSpPr txBox="1"/>
          <p:nvPr/>
        </p:nvSpPr>
        <p:spPr>
          <a:xfrm>
            <a:off x="6152002" y="3560994"/>
            <a:ext cx="2065842" cy="707886"/>
          </a:xfrm>
          <a:prstGeom prst="rect">
            <a:avLst/>
          </a:prstGeom>
          <a:noFill/>
        </p:spPr>
        <p:txBody>
          <a:bodyPr wrap="square" rtlCol="0">
            <a:spAutoFit/>
          </a:bodyPr>
          <a:lstStyle/>
          <a:p>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着替えを終え作業を行う（＋）</a:t>
            </a:r>
          </a:p>
        </p:txBody>
      </p:sp>
      <p:sp>
        <p:nvSpPr>
          <p:cNvPr id="29" name="角丸四角形 28"/>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111</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517631650"/>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テキスト ボックス 40"/>
          <p:cNvSpPr txBox="1"/>
          <p:nvPr/>
        </p:nvSpPr>
        <p:spPr>
          <a:xfrm>
            <a:off x="341073" y="203131"/>
            <a:ext cx="8515463" cy="1200329"/>
          </a:xfrm>
          <a:prstGeom prst="rect">
            <a:avLst/>
          </a:prstGeom>
          <a:noFill/>
        </p:spPr>
        <p:txBody>
          <a:bodyPr wrap="square" rtlCol="0">
            <a:spAutoFit/>
          </a:bodyPr>
          <a:lstStyle/>
          <a:p>
            <a:pPr algn="ctr"/>
            <a:r>
              <a:rPr lang="ja-JP" altLang="en-US" sz="3600" b="1" dirty="0" smtClean="0">
                <a:latin typeface="メイリオ" panose="020B0604030504040204" pitchFamily="50" charset="-128"/>
                <a:ea typeface="メイリオ" panose="020B0604030504040204" pitchFamily="50" charset="-128"/>
                <a:cs typeface="メイリオ" panose="020B0604030504040204" pitchFamily="50" charset="-128"/>
              </a:rPr>
              <a:t>機能分析で支援するためのヒント事例（</a:t>
            </a:r>
            <a:r>
              <a:rPr lang="ja-JP" altLang="en-US" sz="3600" b="1" dirty="0" smtClean="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先行</a:t>
            </a:r>
            <a:r>
              <a:rPr lang="ja-JP" altLang="en-US" sz="3600" b="1" dirty="0" smtClean="0">
                <a:latin typeface="メイリオ" panose="020B0604030504040204" pitchFamily="50" charset="-128"/>
                <a:ea typeface="メイリオ" panose="020B0604030504040204" pitchFamily="50" charset="-128"/>
                <a:cs typeface="メイリオ" panose="020B0604030504040204" pitchFamily="50" charset="-128"/>
              </a:rPr>
              <a:t>操作編）</a:t>
            </a:r>
            <a:endParaRPr kumimoji="1" lang="ja-JP" altLang="en-US" sz="3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正方形/長方形 41"/>
          <p:cNvSpPr/>
          <p:nvPr/>
        </p:nvSpPr>
        <p:spPr>
          <a:xfrm>
            <a:off x="1183738" y="1491174"/>
            <a:ext cx="7776864"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右矢印 11"/>
          <p:cNvSpPr/>
          <p:nvPr/>
        </p:nvSpPr>
        <p:spPr>
          <a:xfrm>
            <a:off x="136532" y="3036045"/>
            <a:ext cx="8933581" cy="1008112"/>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12"/>
          <p:cNvSpPr/>
          <p:nvPr/>
        </p:nvSpPr>
        <p:spPr>
          <a:xfrm>
            <a:off x="341073" y="3460095"/>
            <a:ext cx="2502735" cy="153146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14" name="角丸四角形 13"/>
          <p:cNvSpPr/>
          <p:nvPr/>
        </p:nvSpPr>
        <p:spPr>
          <a:xfrm>
            <a:off x="3309164" y="3472951"/>
            <a:ext cx="2160240" cy="153787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15" name="角丸四角形 14"/>
          <p:cNvSpPr/>
          <p:nvPr/>
        </p:nvSpPr>
        <p:spPr>
          <a:xfrm>
            <a:off x="6066147" y="3345231"/>
            <a:ext cx="2790389" cy="1665589"/>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p>
        </p:txBody>
      </p:sp>
      <p:sp>
        <p:nvSpPr>
          <p:cNvPr id="16" name="テキスト ボックス 15"/>
          <p:cNvSpPr txBox="1"/>
          <p:nvPr/>
        </p:nvSpPr>
        <p:spPr>
          <a:xfrm>
            <a:off x="383329" y="3718161"/>
            <a:ext cx="2502735" cy="1200329"/>
          </a:xfrm>
          <a:prstGeom prst="rect">
            <a:avLst/>
          </a:prstGeom>
          <a:noFill/>
        </p:spPr>
        <p:txBody>
          <a:bodyPr wrap="square" rtlCol="0">
            <a:spAutoFit/>
          </a:bodyPr>
          <a:lstStyle/>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作業指示の際に</a:t>
            </a:r>
          </a:p>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メモをとることを忘れてしまう</a:t>
            </a:r>
          </a:p>
        </p:txBody>
      </p:sp>
      <p:sp>
        <p:nvSpPr>
          <p:cNvPr id="17" name="テキスト ボックス 16"/>
          <p:cNvSpPr txBox="1"/>
          <p:nvPr/>
        </p:nvSpPr>
        <p:spPr>
          <a:xfrm>
            <a:off x="3381484" y="3641721"/>
            <a:ext cx="2015599" cy="1200329"/>
          </a:xfrm>
          <a:prstGeom prst="rect">
            <a:avLst/>
          </a:prstGeom>
          <a:noFill/>
        </p:spPr>
        <p:txBody>
          <a:bodyPr wrap="square" rtlCol="0">
            <a:spAutoFit/>
          </a:bodyPr>
          <a:lstStyle/>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指示されたことと違う行動をとる。</a:t>
            </a:r>
          </a:p>
        </p:txBody>
      </p:sp>
      <p:sp>
        <p:nvSpPr>
          <p:cNvPr id="18" name="テキスト ボックス 17"/>
          <p:cNvSpPr txBox="1"/>
          <p:nvPr/>
        </p:nvSpPr>
        <p:spPr>
          <a:xfrm>
            <a:off x="6126057" y="4531951"/>
            <a:ext cx="2944055" cy="369332"/>
          </a:xfrm>
          <a:prstGeom prst="rect">
            <a:avLst/>
          </a:prstGeom>
          <a:noFill/>
        </p:spPr>
        <p:txBody>
          <a:bodyPr wrap="square" rtlCol="0">
            <a:sp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作業ミスにつながる（－）</a:t>
            </a:r>
          </a:p>
        </p:txBody>
      </p:sp>
      <p:sp>
        <p:nvSpPr>
          <p:cNvPr id="19" name="正方形/長方形 18"/>
          <p:cNvSpPr/>
          <p:nvPr/>
        </p:nvSpPr>
        <p:spPr bwMode="invGray">
          <a:xfrm>
            <a:off x="538156" y="2508733"/>
            <a:ext cx="2160240" cy="970620"/>
          </a:xfrm>
          <a:prstGeom prst="rect">
            <a:avLst/>
          </a:prstGeom>
          <a:solidFill>
            <a:srgbClr val="CFD7D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直前の状況</a:t>
            </a:r>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
            </a:r>
            <a:b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br>
            <a:r>
              <a:rPr kumimoji="1" lang="ja-JP" altLang="en-US" sz="2400" b="1" dirty="0" smtClean="0">
                <a:latin typeface="メイリオ" panose="020B0604030504040204" pitchFamily="50" charset="-128"/>
                <a:ea typeface="メイリオ" panose="020B0604030504040204" pitchFamily="50" charset="-128"/>
                <a:cs typeface="メイリオ" panose="020B0604030504040204" pitchFamily="50" charset="-128"/>
              </a:rPr>
              <a:t>（きっかけ）</a:t>
            </a:r>
            <a:endParaRPr kumimoji="1"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正方形/長方形 19"/>
          <p:cNvSpPr/>
          <p:nvPr/>
        </p:nvSpPr>
        <p:spPr>
          <a:xfrm>
            <a:off x="3309164" y="2508732"/>
            <a:ext cx="2160240" cy="970621"/>
          </a:xfrm>
          <a:prstGeom prst="rect">
            <a:avLst/>
          </a:prstGeom>
          <a:solidFill>
            <a:srgbClr val="FD542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行　動</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正方形/長方形 20"/>
          <p:cNvSpPr/>
          <p:nvPr/>
        </p:nvSpPr>
        <p:spPr bwMode="invGray">
          <a:xfrm>
            <a:off x="6104803" y="2502329"/>
            <a:ext cx="2160240" cy="970621"/>
          </a:xfrm>
          <a:prstGeom prst="rect">
            <a:avLst/>
          </a:prstGeom>
          <a:solidFill>
            <a:srgbClr val="F2B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結　果</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角丸四角形 21"/>
          <p:cNvSpPr/>
          <p:nvPr/>
        </p:nvSpPr>
        <p:spPr>
          <a:xfrm>
            <a:off x="341073" y="5163890"/>
            <a:ext cx="2502735" cy="153146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23" name="テキスト ボックス 22"/>
          <p:cNvSpPr txBox="1"/>
          <p:nvPr/>
        </p:nvSpPr>
        <p:spPr>
          <a:xfrm>
            <a:off x="0" y="1772816"/>
            <a:ext cx="8813371" cy="584775"/>
          </a:xfrm>
          <a:prstGeom prst="rect">
            <a:avLst/>
          </a:prstGeom>
          <a:noFill/>
        </p:spPr>
        <p:txBody>
          <a:bodyPr wrap="square" rtlCol="0">
            <a:spAutoFit/>
          </a:bodyPr>
          <a:lstStyle/>
          <a:p>
            <a:r>
              <a:rPr kumimoji="1" lang="ja-JP" altLang="en-US" sz="3200" dirty="0" smtClean="0">
                <a:solidFill>
                  <a:srgbClr val="FFC000"/>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800" b="1" dirty="0" smtClean="0">
                <a:solidFill>
                  <a:srgbClr val="FF9933"/>
                </a:solidFill>
                <a:latin typeface="メイリオ" panose="020B0604030504040204" pitchFamily="50" charset="-128"/>
                <a:ea typeface="メイリオ" panose="020B0604030504040204" pitchFamily="50" charset="-128"/>
                <a:cs typeface="メイリオ" panose="020B0604030504040204" pitchFamily="50" charset="-128"/>
              </a:rPr>
              <a:t>メモを忘れてしまう対象者</a:t>
            </a:r>
            <a:r>
              <a:rPr kumimoji="1" lang="ja-JP" altLang="en-US" b="1" dirty="0" smtClean="0">
                <a:solidFill>
                  <a:srgbClr val="FF9933"/>
                </a:solidFill>
                <a:latin typeface="メイリオ" panose="020B0604030504040204" pitchFamily="50" charset="-128"/>
                <a:ea typeface="メイリオ" panose="020B0604030504040204" pitchFamily="50" charset="-128"/>
                <a:cs typeface="メイリオ" panose="020B0604030504040204" pitchFamily="50" charset="-128"/>
              </a:rPr>
              <a:t>（高次脳機能障害）</a:t>
            </a:r>
            <a:r>
              <a:rPr kumimoji="1" lang="ja-JP" altLang="en-US" sz="2800" b="1" dirty="0" smtClean="0">
                <a:solidFill>
                  <a:srgbClr val="FF9933"/>
                </a:solidFill>
                <a:latin typeface="メイリオ" panose="020B0604030504040204" pitchFamily="50" charset="-128"/>
                <a:ea typeface="メイリオ" panose="020B0604030504040204" pitchFamily="50" charset="-128"/>
                <a:cs typeface="メイリオ" panose="020B0604030504040204" pitchFamily="50" charset="-128"/>
              </a:rPr>
              <a:t>の支援事例</a:t>
            </a:r>
            <a:endParaRPr kumimoji="1" lang="ja-JP" altLang="en-US" sz="2800" b="1" dirty="0">
              <a:solidFill>
                <a:srgbClr val="FF9933"/>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テキスト ボックス 23"/>
          <p:cNvSpPr txBox="1"/>
          <p:nvPr/>
        </p:nvSpPr>
        <p:spPr>
          <a:xfrm>
            <a:off x="263048" y="5329459"/>
            <a:ext cx="2743296" cy="1200329"/>
          </a:xfrm>
          <a:prstGeom prst="rect">
            <a:avLst/>
          </a:prstGeom>
          <a:noFill/>
        </p:spPr>
        <p:txBody>
          <a:bodyPr wrap="square" rtlCol="0">
            <a:spAutoFit/>
          </a:bodyPr>
          <a:lstStyle/>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自分の机のＰＣ画面に「メモをする」とはり紙</a:t>
            </a:r>
          </a:p>
        </p:txBody>
      </p:sp>
      <p:sp>
        <p:nvSpPr>
          <p:cNvPr id="6" name="テキスト ボックス 5"/>
          <p:cNvSpPr txBox="1"/>
          <p:nvPr/>
        </p:nvSpPr>
        <p:spPr>
          <a:xfrm>
            <a:off x="3563888" y="5226598"/>
            <a:ext cx="5249483" cy="461665"/>
          </a:xfrm>
          <a:prstGeom prst="rect">
            <a:avLst/>
          </a:prstGeom>
          <a:noFill/>
        </p:spPr>
        <p:txBody>
          <a:bodyPr wrap="square" rtlCol="0">
            <a:spAutoFit/>
          </a:bodyPr>
          <a:lstStyle/>
          <a:p>
            <a:r>
              <a:rPr lang="ja-JP" altLang="en-US" sz="2400" b="1" dirty="0" smtClean="0">
                <a:latin typeface="メイリオ" panose="020B0604030504040204" pitchFamily="50" charset="-128"/>
                <a:ea typeface="メイリオ" panose="020B0604030504040204" pitchFamily="50" charset="-128"/>
                <a:cs typeface="メイリオ" panose="020B0604030504040204" pitchFamily="50" charset="-128"/>
              </a:rPr>
              <a:t>視覚的</a:t>
            </a:r>
            <a:r>
              <a:rPr kumimoji="1" lang="ja-JP" altLang="en-US" sz="2400" b="1" dirty="0" smtClean="0">
                <a:latin typeface="メイリオ" panose="020B0604030504040204" pitchFamily="50" charset="-128"/>
                <a:ea typeface="メイリオ" panose="020B0604030504040204" pitchFamily="50" charset="-128"/>
                <a:cs typeface="メイリオ" panose="020B0604030504040204" pitchFamily="50" charset="-128"/>
              </a:rPr>
              <a:t>構造化</a:t>
            </a:r>
            <a:r>
              <a:rPr kumimoji="1"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（視覚的プロンプト）</a:t>
            </a:r>
          </a:p>
        </p:txBody>
      </p:sp>
      <p:sp>
        <p:nvSpPr>
          <p:cNvPr id="7" name="正方形/長方形 6"/>
          <p:cNvSpPr/>
          <p:nvPr/>
        </p:nvSpPr>
        <p:spPr>
          <a:xfrm>
            <a:off x="4093527" y="5665903"/>
            <a:ext cx="4572000" cy="923330"/>
          </a:xfrm>
          <a:prstGeom prst="rect">
            <a:avLst/>
          </a:prstGeom>
          <a:solidFill>
            <a:schemeClr val="bg1">
              <a:lumMod val="85000"/>
            </a:schemeClr>
          </a:solidFill>
        </p:spPr>
        <p:txBody>
          <a:bodyPr>
            <a:sp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手順書の掲示や、見本を手元に置くなどの支援も、視覚的構造化による先行操作に該当する。</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角丸四角形 10"/>
          <p:cNvSpPr/>
          <p:nvPr/>
        </p:nvSpPr>
        <p:spPr>
          <a:xfrm>
            <a:off x="179956" y="2357591"/>
            <a:ext cx="2953648" cy="4500409"/>
          </a:xfrm>
          <a:prstGeom prst="roundRect">
            <a:avLst/>
          </a:prstGeom>
          <a:solidFill>
            <a:schemeClr val="accent1">
              <a:alpha val="0"/>
            </a:schemeClr>
          </a:solidFill>
          <a:ln w="5715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下矢印 24"/>
          <p:cNvSpPr/>
          <p:nvPr/>
        </p:nvSpPr>
        <p:spPr>
          <a:xfrm rot="4764782">
            <a:off x="2883032" y="5337403"/>
            <a:ext cx="326732" cy="408440"/>
          </a:xfrm>
          <a:prstGeom prst="downArrow">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3169764" y="5165042"/>
            <a:ext cx="595035" cy="584775"/>
          </a:xfrm>
          <a:prstGeom prst="rect">
            <a:avLst/>
          </a:prstGeom>
        </p:spPr>
        <p:txBody>
          <a:bodyPr wrap="none">
            <a:spAutoFit/>
          </a:bodyPr>
          <a:lstStyle/>
          <a:p>
            <a:r>
              <a:rPr lang="ja-JP" altLang="en-US" sz="3200" dirty="0" smtClean="0">
                <a:solidFill>
                  <a:schemeClr val="tx2">
                    <a:lumMod val="60000"/>
                    <a:lumOff val="40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3200" dirty="0">
              <a:solidFill>
                <a:schemeClr val="tx2">
                  <a:lumMod val="60000"/>
                  <a:lumOff val="40000"/>
                </a:schemeClr>
              </a:solidFill>
            </a:endParaRPr>
          </a:p>
        </p:txBody>
      </p:sp>
      <p:sp>
        <p:nvSpPr>
          <p:cNvPr id="28" name="下矢印 27"/>
          <p:cNvSpPr/>
          <p:nvPr/>
        </p:nvSpPr>
        <p:spPr>
          <a:xfrm>
            <a:off x="1538758" y="4938718"/>
            <a:ext cx="440954" cy="297465"/>
          </a:xfrm>
          <a:prstGeom prst="downArrow">
            <a:avLst/>
          </a:prstGeom>
          <a:solidFill>
            <a:srgbClr val="F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右矢印 28"/>
          <p:cNvSpPr/>
          <p:nvPr/>
        </p:nvSpPr>
        <p:spPr>
          <a:xfrm>
            <a:off x="2787920" y="6030267"/>
            <a:ext cx="471858" cy="380642"/>
          </a:xfrm>
          <a:prstGeom prst="rightArrow">
            <a:avLst/>
          </a:prstGeom>
          <a:solidFill>
            <a:srgbClr val="F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3169764" y="5897423"/>
            <a:ext cx="969698" cy="646331"/>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良い</a:t>
            </a:r>
          </a:p>
          <a:p>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結果へ</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テキスト ボックス 31"/>
          <p:cNvSpPr txBox="1"/>
          <p:nvPr/>
        </p:nvSpPr>
        <p:spPr>
          <a:xfrm>
            <a:off x="6061005" y="3720991"/>
            <a:ext cx="2725195" cy="646331"/>
          </a:xfrm>
          <a:prstGeom prst="rect">
            <a:avLst/>
          </a:prstGeom>
          <a:noFill/>
        </p:spPr>
        <p:txBody>
          <a:bodyPr wrap="square" rtlCol="0">
            <a:sp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以前と同じように作業ができる感覚（＋）</a:t>
            </a:r>
          </a:p>
        </p:txBody>
      </p:sp>
      <p:sp>
        <p:nvSpPr>
          <p:cNvPr id="27" name="角丸四角形 26"/>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112</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794592001"/>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539750" y="260350"/>
            <a:ext cx="7543800" cy="1295400"/>
          </a:xfrm>
        </p:spPr>
        <p:txBody>
          <a:bodyPr rtlCol="0">
            <a:normAutofit/>
          </a:bodyPr>
          <a:lstStyle/>
          <a:p>
            <a:pPr eaLnBrk="1" fontAlgn="auto" hangingPunct="1">
              <a:spcAft>
                <a:spcPts val="0"/>
              </a:spcAft>
              <a:defRPr/>
            </a:pPr>
            <a:r>
              <a:rPr lang="ja-JP" altLang="en-US" sz="3000" dirty="0" smtClean="0">
                <a:effectLst>
                  <a:outerShdw blurRad="38100" dist="38100" dir="2700000" algn="tl">
                    <a:srgbClr val="C0C0C0"/>
                  </a:outerShdw>
                </a:effectLst>
                <a:latin typeface="ＭＳ Ｐゴシック" pitchFamily="50" charset="-128"/>
              </a:rPr>
              <a:t>作業ポイントを付箋に記入し提示する</a:t>
            </a:r>
          </a:p>
        </p:txBody>
      </p:sp>
      <p:pic>
        <p:nvPicPr>
          <p:cNvPr id="205827" name="Picture 3" descr="PB1412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752600"/>
            <a:ext cx="7315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9" name="AutoShape 5"/>
          <p:cNvSpPr>
            <a:spLocks noChangeArrowheads="1"/>
          </p:cNvSpPr>
          <p:nvPr/>
        </p:nvSpPr>
        <p:spPr bwMode="auto">
          <a:xfrm>
            <a:off x="5562600" y="1828800"/>
            <a:ext cx="1752600" cy="838200"/>
          </a:xfrm>
          <a:prstGeom prst="wedgeEllipseCallout">
            <a:avLst>
              <a:gd name="adj1" fmla="val -78532"/>
              <a:gd name="adj2" fmla="val 26324"/>
            </a:avLst>
          </a:prstGeom>
          <a:solidFill>
            <a:srgbClr val="CCFF66"/>
          </a:solidFill>
          <a:ln w="9525">
            <a:solidFill>
              <a:schemeClr val="tx1"/>
            </a:solidFill>
            <a:miter lim="800000"/>
            <a:headEnd/>
            <a:tailEnd/>
          </a:ln>
        </p:spPr>
        <p:txBody>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0"/>
              </a:spcBef>
              <a:buFontTx/>
              <a:buNone/>
            </a:pPr>
            <a:r>
              <a:rPr lang="ja-JP" altLang="en-US" sz="1800">
                <a:latin typeface="Times New Roman" panose="02020603050405020304" pitchFamily="18" charset="0"/>
              </a:rPr>
              <a:t>不良率の計算方法</a:t>
            </a:r>
          </a:p>
        </p:txBody>
      </p:sp>
      <p:sp>
        <p:nvSpPr>
          <p:cNvPr id="205830" name="Text Box 6"/>
          <p:cNvSpPr txBox="1">
            <a:spLocks noChangeArrowheads="1"/>
          </p:cNvSpPr>
          <p:nvPr/>
        </p:nvSpPr>
        <p:spPr bwMode="white">
          <a:xfrm>
            <a:off x="1066800" y="5943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2400" dirty="0">
                <a:solidFill>
                  <a:schemeClr val="bg1"/>
                </a:solidFill>
                <a:latin typeface="Times New Roman" panose="02020603050405020304" pitchFamily="18" charset="0"/>
              </a:rPr>
              <a:t>作業日報</a:t>
            </a:r>
          </a:p>
        </p:txBody>
      </p:sp>
      <p:sp>
        <p:nvSpPr>
          <p:cNvPr id="7" name="テキスト ボックス 6"/>
          <p:cNvSpPr txBox="1"/>
          <p:nvPr/>
        </p:nvSpPr>
        <p:spPr>
          <a:xfrm>
            <a:off x="-73415" y="272707"/>
            <a:ext cx="9217415" cy="492443"/>
          </a:xfrm>
          <a:prstGeom prst="rect">
            <a:avLst/>
          </a:prstGeom>
          <a:noFill/>
        </p:spPr>
        <p:txBody>
          <a:bodyPr wrap="square" rtlCol="0">
            <a:spAutoFit/>
          </a:bodyPr>
          <a:lstStyle/>
          <a:p>
            <a:r>
              <a:rPr kumimoji="1" lang="en-US" altLang="ja-JP" sz="2600" b="1"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600" b="1" dirty="0" smtClean="0">
                <a:latin typeface="メイリオ" panose="020B0604030504040204" pitchFamily="50" charset="-128"/>
                <a:ea typeface="メイリオ" panose="020B0604030504040204" pitchFamily="50" charset="-128"/>
                <a:cs typeface="メイリオ" panose="020B0604030504040204" pitchFamily="50" charset="-128"/>
              </a:rPr>
              <a:t>先行操作の例：補完方法を導入する</a:t>
            </a:r>
            <a:r>
              <a:rPr kumimoji="1" lang="en-US" altLang="ja-JP" sz="2600" b="1"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2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8" name="角丸四角形 7"/>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113</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6366462"/>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テキスト ボックス 40"/>
          <p:cNvSpPr txBox="1"/>
          <p:nvPr/>
        </p:nvSpPr>
        <p:spPr>
          <a:xfrm>
            <a:off x="389565" y="141346"/>
            <a:ext cx="8466971" cy="1200329"/>
          </a:xfrm>
          <a:prstGeom prst="rect">
            <a:avLst/>
          </a:prstGeom>
          <a:noFill/>
        </p:spPr>
        <p:txBody>
          <a:bodyPr wrap="square" rtlCol="0">
            <a:spAutoFit/>
          </a:bodyPr>
          <a:lstStyle/>
          <a:p>
            <a:pPr algn="ctr"/>
            <a:r>
              <a:rPr lang="ja-JP" altLang="en-US" sz="3600" b="1" dirty="0" smtClean="0">
                <a:latin typeface="メイリオ" panose="020B0604030504040204" pitchFamily="50" charset="-128"/>
                <a:ea typeface="メイリオ" panose="020B0604030504040204" pitchFamily="50" charset="-128"/>
                <a:cs typeface="メイリオ" panose="020B0604030504040204" pitchFamily="50" charset="-128"/>
              </a:rPr>
              <a:t>機能分析で支援するためのヒント事例（</a:t>
            </a:r>
            <a:r>
              <a:rPr lang="ja-JP" altLang="en-US" sz="3600" b="1" dirty="0" smtClean="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先行</a:t>
            </a:r>
            <a:r>
              <a:rPr lang="ja-JP" altLang="en-US" sz="3600" b="1" dirty="0" smtClean="0">
                <a:latin typeface="メイリオ" panose="020B0604030504040204" pitchFamily="50" charset="-128"/>
                <a:ea typeface="メイリオ" panose="020B0604030504040204" pitchFamily="50" charset="-128"/>
                <a:cs typeface="メイリオ" panose="020B0604030504040204" pitchFamily="50" charset="-128"/>
              </a:rPr>
              <a:t>操作編）</a:t>
            </a:r>
            <a:endParaRPr kumimoji="1" lang="ja-JP" altLang="en-US" sz="3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正方形/長方形 41"/>
          <p:cNvSpPr/>
          <p:nvPr/>
        </p:nvSpPr>
        <p:spPr>
          <a:xfrm>
            <a:off x="721126" y="1294756"/>
            <a:ext cx="7776864"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右矢印 11"/>
          <p:cNvSpPr/>
          <p:nvPr/>
        </p:nvSpPr>
        <p:spPr>
          <a:xfrm>
            <a:off x="142768" y="3036675"/>
            <a:ext cx="8933581" cy="1008112"/>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12"/>
          <p:cNvSpPr/>
          <p:nvPr/>
        </p:nvSpPr>
        <p:spPr>
          <a:xfrm>
            <a:off x="347309" y="3460725"/>
            <a:ext cx="2502735" cy="153146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14" name="角丸四角形 13"/>
          <p:cNvSpPr/>
          <p:nvPr/>
        </p:nvSpPr>
        <p:spPr>
          <a:xfrm>
            <a:off x="3315400" y="3473581"/>
            <a:ext cx="2160240" cy="153787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15" name="角丸四角形 14"/>
          <p:cNvSpPr/>
          <p:nvPr/>
        </p:nvSpPr>
        <p:spPr>
          <a:xfrm>
            <a:off x="6087751" y="3345861"/>
            <a:ext cx="2740988" cy="1665589"/>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p>
        </p:txBody>
      </p:sp>
      <p:sp>
        <p:nvSpPr>
          <p:cNvPr id="16" name="テキスト ボックス 15"/>
          <p:cNvSpPr txBox="1"/>
          <p:nvPr/>
        </p:nvSpPr>
        <p:spPr>
          <a:xfrm>
            <a:off x="389565" y="3718791"/>
            <a:ext cx="2502735" cy="1200329"/>
          </a:xfrm>
          <a:prstGeom prst="rect">
            <a:avLst/>
          </a:prstGeom>
          <a:noFill/>
        </p:spPr>
        <p:txBody>
          <a:bodyPr wrap="square" rtlCol="0">
            <a:spAutoFit/>
          </a:bodyPr>
          <a:lstStyle/>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事務室で電話や</a:t>
            </a:r>
          </a:p>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他の</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職員の会話が苦痛</a:t>
            </a:r>
          </a:p>
        </p:txBody>
      </p:sp>
      <p:sp>
        <p:nvSpPr>
          <p:cNvPr id="17" name="テキスト ボックス 16"/>
          <p:cNvSpPr txBox="1"/>
          <p:nvPr/>
        </p:nvSpPr>
        <p:spPr>
          <a:xfrm>
            <a:off x="3381297" y="3827017"/>
            <a:ext cx="2015599" cy="830997"/>
          </a:xfrm>
          <a:prstGeom prst="rect">
            <a:avLst/>
          </a:prstGeom>
          <a:noFill/>
        </p:spPr>
        <p:txBody>
          <a:bodyPr wrap="square" rtlCol="0">
            <a:spAutoFit/>
          </a:bodyPr>
          <a:lstStyle/>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我慢</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して仕事を続ける</a:t>
            </a:r>
          </a:p>
        </p:txBody>
      </p:sp>
      <p:sp>
        <p:nvSpPr>
          <p:cNvPr id="18" name="テキスト ボックス 17"/>
          <p:cNvSpPr txBox="1"/>
          <p:nvPr/>
        </p:nvSpPr>
        <p:spPr>
          <a:xfrm>
            <a:off x="6140938" y="4202261"/>
            <a:ext cx="2380438" cy="707886"/>
          </a:xfrm>
          <a:prstGeom prst="rect">
            <a:avLst/>
          </a:prstGeom>
          <a:noFill/>
        </p:spPr>
        <p:txBody>
          <a:bodyPr wrap="square" rtlCol="0">
            <a:spAutoFit/>
          </a:bodyPr>
          <a:lstStyle/>
          <a:p>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ストレス</a:t>
            </a:r>
          </a:p>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効率の</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低下（－）</a:t>
            </a:r>
          </a:p>
        </p:txBody>
      </p:sp>
      <p:sp>
        <p:nvSpPr>
          <p:cNvPr id="19" name="正方形/長方形 18"/>
          <p:cNvSpPr/>
          <p:nvPr/>
        </p:nvSpPr>
        <p:spPr bwMode="invGray">
          <a:xfrm>
            <a:off x="544392" y="2509363"/>
            <a:ext cx="2160240" cy="970620"/>
          </a:xfrm>
          <a:prstGeom prst="rect">
            <a:avLst/>
          </a:prstGeom>
          <a:solidFill>
            <a:srgbClr val="CFD7D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直前の状況</a:t>
            </a:r>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
            </a:r>
            <a:b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br>
            <a:r>
              <a:rPr kumimoji="1" lang="ja-JP" altLang="en-US" sz="2400" b="1" dirty="0" smtClean="0">
                <a:latin typeface="メイリオ" panose="020B0604030504040204" pitchFamily="50" charset="-128"/>
                <a:ea typeface="メイリオ" panose="020B0604030504040204" pitchFamily="50" charset="-128"/>
                <a:cs typeface="メイリオ" panose="020B0604030504040204" pitchFamily="50" charset="-128"/>
              </a:rPr>
              <a:t>（きっかけ）</a:t>
            </a:r>
            <a:endParaRPr kumimoji="1"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正方形/長方形 19"/>
          <p:cNvSpPr/>
          <p:nvPr/>
        </p:nvSpPr>
        <p:spPr>
          <a:xfrm>
            <a:off x="3315400" y="2509362"/>
            <a:ext cx="2160240" cy="970621"/>
          </a:xfrm>
          <a:prstGeom prst="rect">
            <a:avLst/>
          </a:prstGeom>
          <a:solidFill>
            <a:srgbClr val="FD542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行　動</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正方形/長方形 20"/>
          <p:cNvSpPr/>
          <p:nvPr/>
        </p:nvSpPr>
        <p:spPr bwMode="invGray">
          <a:xfrm>
            <a:off x="6111039" y="2502959"/>
            <a:ext cx="2160240" cy="970621"/>
          </a:xfrm>
          <a:prstGeom prst="rect">
            <a:avLst/>
          </a:prstGeom>
          <a:solidFill>
            <a:srgbClr val="F2B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結　果</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角丸四角形 21"/>
          <p:cNvSpPr/>
          <p:nvPr/>
        </p:nvSpPr>
        <p:spPr>
          <a:xfrm>
            <a:off x="142768" y="5123388"/>
            <a:ext cx="2777701" cy="153146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23" name="テキスト ボックス 22"/>
          <p:cNvSpPr txBox="1"/>
          <p:nvPr/>
        </p:nvSpPr>
        <p:spPr>
          <a:xfrm>
            <a:off x="0" y="1772816"/>
            <a:ext cx="8813371" cy="584775"/>
          </a:xfrm>
          <a:prstGeom prst="rect">
            <a:avLst/>
          </a:prstGeom>
          <a:noFill/>
          <a:ln>
            <a:noFill/>
          </a:ln>
        </p:spPr>
        <p:txBody>
          <a:bodyPr wrap="square" rtlCol="0">
            <a:spAutoFit/>
          </a:bodyPr>
          <a:lstStyle/>
          <a:p>
            <a:r>
              <a:rPr kumimoji="1" lang="ja-JP" altLang="en-US" sz="3200" dirty="0" smtClean="0">
                <a:solidFill>
                  <a:srgbClr val="FFC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800" b="1" dirty="0" smtClean="0">
                <a:solidFill>
                  <a:srgbClr val="FF9933"/>
                </a:solidFill>
                <a:latin typeface="メイリオ" panose="020B0604030504040204" pitchFamily="50" charset="-128"/>
                <a:ea typeface="メイリオ" panose="020B0604030504040204" pitchFamily="50" charset="-128"/>
                <a:cs typeface="メイリオ" panose="020B0604030504040204" pitchFamily="50" charset="-128"/>
              </a:rPr>
              <a:t>聴覚過敏のあ</a:t>
            </a:r>
            <a:r>
              <a:rPr lang="ja-JP" altLang="en-US" sz="2800" b="1" dirty="0">
                <a:solidFill>
                  <a:srgbClr val="FF9933"/>
                </a:solidFill>
                <a:latin typeface="メイリオ" panose="020B0604030504040204" pitchFamily="50" charset="-128"/>
                <a:ea typeface="メイリオ" panose="020B0604030504040204" pitchFamily="50" charset="-128"/>
                <a:cs typeface="メイリオ" panose="020B0604030504040204" pitchFamily="50" charset="-128"/>
              </a:rPr>
              <a:t>る</a:t>
            </a:r>
            <a:r>
              <a:rPr kumimoji="1" lang="ja-JP" altLang="en-US" sz="2800" b="1" dirty="0" smtClean="0">
                <a:solidFill>
                  <a:srgbClr val="FF9933"/>
                </a:solidFill>
                <a:latin typeface="メイリオ" panose="020B0604030504040204" pitchFamily="50" charset="-128"/>
                <a:ea typeface="メイリオ" panose="020B0604030504040204" pitchFamily="50" charset="-128"/>
                <a:cs typeface="メイリオ" panose="020B0604030504040204" pitchFamily="50" charset="-128"/>
              </a:rPr>
              <a:t>対象者（</a:t>
            </a:r>
            <a:r>
              <a:rPr lang="ja-JP" altLang="en-US" sz="2800" b="1" dirty="0" smtClean="0">
                <a:solidFill>
                  <a:srgbClr val="FF9933"/>
                </a:solidFill>
                <a:latin typeface="メイリオ" panose="020B0604030504040204" pitchFamily="50" charset="-128"/>
                <a:ea typeface="メイリオ" panose="020B0604030504040204" pitchFamily="50" charset="-128"/>
                <a:cs typeface="メイリオ" panose="020B0604030504040204" pitchFamily="50" charset="-128"/>
              </a:rPr>
              <a:t>発達</a:t>
            </a:r>
            <a:r>
              <a:rPr lang="ja-JP" altLang="en-US" sz="2800" b="1" dirty="0">
                <a:solidFill>
                  <a:srgbClr val="FF9933"/>
                </a:solidFill>
                <a:latin typeface="メイリオ" panose="020B0604030504040204" pitchFamily="50" charset="-128"/>
                <a:ea typeface="メイリオ" panose="020B0604030504040204" pitchFamily="50" charset="-128"/>
                <a:cs typeface="メイリオ" panose="020B0604030504040204" pitchFamily="50" charset="-128"/>
              </a:rPr>
              <a:t>障害</a:t>
            </a:r>
            <a:r>
              <a:rPr kumimoji="1" lang="ja-JP" altLang="en-US" sz="2800" b="1" dirty="0" smtClean="0">
                <a:solidFill>
                  <a:srgbClr val="FF9933"/>
                </a:solidFill>
                <a:latin typeface="メイリオ" panose="020B0604030504040204" pitchFamily="50" charset="-128"/>
                <a:ea typeface="メイリオ" panose="020B0604030504040204" pitchFamily="50" charset="-128"/>
                <a:cs typeface="メイリオ" panose="020B0604030504040204" pitchFamily="50" charset="-128"/>
              </a:rPr>
              <a:t>）の支援事例</a:t>
            </a:r>
            <a:endParaRPr kumimoji="1" lang="ja-JP" altLang="en-US" sz="2800" b="1" dirty="0">
              <a:solidFill>
                <a:srgbClr val="FF9933"/>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テキスト ボックス 23"/>
          <p:cNvSpPr txBox="1"/>
          <p:nvPr/>
        </p:nvSpPr>
        <p:spPr>
          <a:xfrm>
            <a:off x="142768" y="5541623"/>
            <a:ext cx="2743296" cy="707886"/>
          </a:xfrm>
          <a:prstGeom prst="rect">
            <a:avLst/>
          </a:prstGeom>
          <a:noFill/>
        </p:spPr>
        <p:txBody>
          <a:bodyPr wrap="square" rtlCol="0">
            <a:spAutoFit/>
          </a:bodyPr>
          <a:lstStyle/>
          <a:p>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ノイズキャンセリングヘッドホンの着用</a:t>
            </a:r>
          </a:p>
        </p:txBody>
      </p:sp>
      <p:sp>
        <p:nvSpPr>
          <p:cNvPr id="6" name="テキスト ボックス 5"/>
          <p:cNvSpPr txBox="1"/>
          <p:nvPr/>
        </p:nvSpPr>
        <p:spPr>
          <a:xfrm>
            <a:off x="3563888" y="5226598"/>
            <a:ext cx="5396714" cy="461665"/>
          </a:xfrm>
          <a:prstGeom prst="rect">
            <a:avLst/>
          </a:prstGeom>
          <a:noFill/>
        </p:spPr>
        <p:txBody>
          <a:bodyPr wrap="square" rtlCol="0">
            <a:spAutoFit/>
          </a:bodyPr>
          <a:lstStyle/>
          <a:p>
            <a:r>
              <a:rPr lang="ja-JP" altLang="en-US" sz="2400" b="1" dirty="0" smtClean="0">
                <a:latin typeface="メイリオ" panose="020B0604030504040204" pitchFamily="50" charset="-128"/>
                <a:ea typeface="メイリオ" panose="020B0604030504040204" pitchFamily="50" charset="-128"/>
                <a:cs typeface="メイリオ" panose="020B0604030504040204" pitchFamily="50" charset="-128"/>
              </a:rPr>
              <a:t>確立操作</a:t>
            </a:r>
            <a:endParaRPr kumimoji="1"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4067944" y="5686209"/>
            <a:ext cx="4572000" cy="923330"/>
          </a:xfrm>
          <a:prstGeom prst="rect">
            <a:avLst/>
          </a:prstGeom>
          <a:solidFill>
            <a:schemeClr val="bg1">
              <a:lumMod val="85000"/>
            </a:schemeClr>
          </a:solidFill>
        </p:spPr>
        <p:txBody>
          <a:bodyPr>
            <a:sp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直前の状況（きっかけ）の場面において、結果</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効力を上下させるような行動を支援すること。</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角丸四角形 10"/>
          <p:cNvSpPr/>
          <p:nvPr/>
        </p:nvSpPr>
        <p:spPr>
          <a:xfrm>
            <a:off x="177453" y="2357591"/>
            <a:ext cx="3065777" cy="4363885"/>
          </a:xfrm>
          <a:prstGeom prst="roundRect">
            <a:avLst/>
          </a:prstGeom>
          <a:solidFill>
            <a:schemeClr val="accent1">
              <a:alpha val="0"/>
            </a:schemeClr>
          </a:solidFill>
          <a:ln w="5715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下矢印 24"/>
          <p:cNvSpPr/>
          <p:nvPr/>
        </p:nvSpPr>
        <p:spPr>
          <a:xfrm rot="3522154">
            <a:off x="2961962" y="5427768"/>
            <a:ext cx="326732" cy="408440"/>
          </a:xfrm>
          <a:prstGeom prst="downArrow">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3169764" y="5165042"/>
            <a:ext cx="595035" cy="584775"/>
          </a:xfrm>
          <a:prstGeom prst="rect">
            <a:avLst/>
          </a:prstGeom>
        </p:spPr>
        <p:txBody>
          <a:bodyPr wrap="none">
            <a:spAutoFit/>
          </a:bodyPr>
          <a:lstStyle/>
          <a:p>
            <a:r>
              <a:rPr lang="ja-JP" altLang="en-US" sz="3200" dirty="0" smtClean="0">
                <a:solidFill>
                  <a:schemeClr val="tx2">
                    <a:lumMod val="60000"/>
                    <a:lumOff val="40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3200" dirty="0">
              <a:solidFill>
                <a:schemeClr val="tx2">
                  <a:lumMod val="60000"/>
                  <a:lumOff val="40000"/>
                </a:schemeClr>
              </a:solidFill>
            </a:endParaRPr>
          </a:p>
        </p:txBody>
      </p:sp>
      <p:sp>
        <p:nvSpPr>
          <p:cNvPr id="29" name="下矢印 28"/>
          <p:cNvSpPr/>
          <p:nvPr/>
        </p:nvSpPr>
        <p:spPr>
          <a:xfrm>
            <a:off x="1386215" y="4851929"/>
            <a:ext cx="412450" cy="374669"/>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右矢印 29"/>
          <p:cNvSpPr/>
          <p:nvPr/>
        </p:nvSpPr>
        <p:spPr>
          <a:xfrm>
            <a:off x="2787920" y="6030267"/>
            <a:ext cx="471858" cy="38064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p:cNvSpPr txBox="1"/>
          <p:nvPr/>
        </p:nvSpPr>
        <p:spPr>
          <a:xfrm>
            <a:off x="3169764" y="5897423"/>
            <a:ext cx="969698" cy="646331"/>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良い</a:t>
            </a:r>
          </a:p>
          <a:p>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結果へ</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テキスト ボックス 31"/>
          <p:cNvSpPr txBox="1"/>
          <p:nvPr/>
        </p:nvSpPr>
        <p:spPr>
          <a:xfrm>
            <a:off x="6093868" y="3809641"/>
            <a:ext cx="3147717" cy="400110"/>
          </a:xfrm>
          <a:prstGeom prst="rect">
            <a:avLst/>
          </a:prstGeom>
          <a:noFill/>
        </p:spPr>
        <p:txBody>
          <a:bodyPr wrap="square" rtlCol="0">
            <a:spAutoFit/>
          </a:bodyPr>
          <a:lstStyle/>
          <a:p>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仕事を継続できる（＋）</a:t>
            </a:r>
          </a:p>
        </p:txBody>
      </p:sp>
      <p:sp>
        <p:nvSpPr>
          <p:cNvPr id="27" name="角丸四角形 26"/>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114</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36508097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611188" y="1557338"/>
            <a:ext cx="7845425" cy="5111750"/>
          </a:xfrm>
          <a:solidFill>
            <a:srgbClr val="FFCCFF"/>
          </a:solidFill>
        </p:spPr>
      </p:pic>
      <p:sp>
        <p:nvSpPr>
          <p:cNvPr id="117763" name="Rectangle 3"/>
          <p:cNvSpPr>
            <a:spLocks noGrp="1" noChangeArrowheads="1"/>
          </p:cNvSpPr>
          <p:nvPr>
            <p:ph type="title"/>
          </p:nvPr>
        </p:nvSpPr>
        <p:spPr>
          <a:xfrm>
            <a:off x="2590800" y="761206"/>
            <a:ext cx="5102225" cy="585788"/>
          </a:xfrm>
        </p:spPr>
        <p:txBody>
          <a:bodyPr rtlCol="0">
            <a:normAutofit/>
          </a:bodyPr>
          <a:lstStyle/>
          <a:p>
            <a:pPr eaLnBrk="1" fontAlgn="auto" hangingPunct="1">
              <a:spcAft>
                <a:spcPts val="0"/>
              </a:spcAft>
              <a:defRPr/>
            </a:pPr>
            <a:r>
              <a:rPr lang="ja-JP" altLang="en-US" sz="3200" dirty="0" smtClean="0">
                <a:effectLst>
                  <a:outerShdw blurRad="38100" dist="38100" dir="2700000" algn="tl">
                    <a:srgbClr val="C0C0C0"/>
                  </a:outerShdw>
                </a:effectLst>
                <a:latin typeface="ＭＳ Ｐゴシック" pitchFamily="50" charset="-128"/>
              </a:rPr>
              <a:t>用紙を重ねて行なう</a:t>
            </a:r>
          </a:p>
        </p:txBody>
      </p:sp>
      <p:sp>
        <p:nvSpPr>
          <p:cNvPr id="198661" name="Text Box 5"/>
          <p:cNvSpPr txBox="1">
            <a:spLocks noChangeArrowheads="1"/>
          </p:cNvSpPr>
          <p:nvPr/>
        </p:nvSpPr>
        <p:spPr bwMode="auto">
          <a:xfrm>
            <a:off x="3581400" y="2667000"/>
            <a:ext cx="1295400" cy="457200"/>
          </a:xfrm>
          <a:prstGeom prst="rect">
            <a:avLst/>
          </a:prstGeom>
          <a:solidFill>
            <a:srgbClr val="FF00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ja-JP" altLang="en-US" sz="2400">
                <a:latin typeface="Times New Roman" panose="02020603050405020304" pitchFamily="18" charset="0"/>
              </a:rPr>
              <a:t>納品書</a:t>
            </a:r>
          </a:p>
        </p:txBody>
      </p:sp>
      <p:sp>
        <p:nvSpPr>
          <p:cNvPr id="198662" name="Text Box 6"/>
          <p:cNvSpPr txBox="1">
            <a:spLocks noChangeArrowheads="1"/>
          </p:cNvSpPr>
          <p:nvPr/>
        </p:nvSpPr>
        <p:spPr bwMode="auto">
          <a:xfrm>
            <a:off x="5410200" y="2667000"/>
            <a:ext cx="1295400" cy="457200"/>
          </a:xfrm>
          <a:prstGeom prst="rect">
            <a:avLst/>
          </a:prstGeom>
          <a:solidFill>
            <a:srgbClr val="00CC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ja-JP" altLang="en-US" sz="2400">
                <a:latin typeface="Times New Roman" panose="02020603050405020304" pitchFamily="18" charset="0"/>
              </a:rPr>
              <a:t>請求書</a:t>
            </a:r>
          </a:p>
        </p:txBody>
      </p:sp>
      <p:sp>
        <p:nvSpPr>
          <p:cNvPr id="198663" name="Text Box 7"/>
          <p:cNvSpPr txBox="1">
            <a:spLocks noChangeArrowheads="1"/>
          </p:cNvSpPr>
          <p:nvPr/>
        </p:nvSpPr>
        <p:spPr bwMode="auto">
          <a:xfrm>
            <a:off x="4724400" y="3200400"/>
            <a:ext cx="457200" cy="396875"/>
          </a:xfrm>
          <a:prstGeom prst="rect">
            <a:avLst/>
          </a:prstGeom>
          <a:solidFill>
            <a:srgbClr val="CCFF99">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ja-JP" altLang="en-US" sz="2000">
                <a:latin typeface="Times New Roman" panose="02020603050405020304" pitchFamily="18" charset="0"/>
              </a:rPr>
              <a:t>計</a:t>
            </a:r>
          </a:p>
        </p:txBody>
      </p:sp>
      <p:sp>
        <p:nvSpPr>
          <p:cNvPr id="198664" name="Text Box 8"/>
          <p:cNvSpPr txBox="1">
            <a:spLocks noChangeArrowheads="1"/>
          </p:cNvSpPr>
          <p:nvPr/>
        </p:nvSpPr>
        <p:spPr bwMode="auto">
          <a:xfrm>
            <a:off x="5334000" y="3200400"/>
            <a:ext cx="457200" cy="396875"/>
          </a:xfrm>
          <a:prstGeom prst="rect">
            <a:avLst/>
          </a:prstGeom>
          <a:solidFill>
            <a:srgbClr val="CCFF99">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50000"/>
              </a:spcBef>
              <a:buFontTx/>
              <a:buNone/>
            </a:pPr>
            <a:r>
              <a:rPr lang="ja-JP" altLang="en-US" sz="2000">
                <a:latin typeface="Times New Roman" panose="02020603050405020304" pitchFamily="18" charset="0"/>
              </a:rPr>
              <a:t>計</a:t>
            </a:r>
          </a:p>
        </p:txBody>
      </p:sp>
      <p:sp>
        <p:nvSpPr>
          <p:cNvPr id="198665" name="Text Box 9"/>
          <p:cNvSpPr txBox="1">
            <a:spLocks noChangeArrowheads="1"/>
          </p:cNvSpPr>
          <p:nvPr/>
        </p:nvSpPr>
        <p:spPr bwMode="auto">
          <a:xfrm>
            <a:off x="609600" y="5334000"/>
            <a:ext cx="7772400" cy="519113"/>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2800">
                <a:latin typeface="Times New Roman" panose="02020603050405020304" pitchFamily="18" charset="0"/>
              </a:rPr>
              <a:t>納品書を折り、「計」の欄を並べる</a:t>
            </a:r>
          </a:p>
        </p:txBody>
      </p:sp>
      <p:sp>
        <p:nvSpPr>
          <p:cNvPr id="198666" name="Text Box 10"/>
          <p:cNvSpPr txBox="1">
            <a:spLocks noChangeArrowheads="1"/>
          </p:cNvSpPr>
          <p:nvPr/>
        </p:nvSpPr>
        <p:spPr bwMode="white">
          <a:xfrm>
            <a:off x="685800" y="59436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2400" dirty="0">
                <a:solidFill>
                  <a:schemeClr val="bg1"/>
                </a:solidFill>
                <a:latin typeface="Times New Roman" panose="02020603050405020304" pitchFamily="18" charset="0"/>
              </a:rPr>
              <a:t>数値チェック</a:t>
            </a:r>
          </a:p>
        </p:txBody>
      </p:sp>
      <p:sp>
        <p:nvSpPr>
          <p:cNvPr id="11" name="テキスト ボックス 10"/>
          <p:cNvSpPr txBox="1"/>
          <p:nvPr/>
        </p:nvSpPr>
        <p:spPr>
          <a:xfrm>
            <a:off x="-73415" y="260350"/>
            <a:ext cx="9217415" cy="492443"/>
          </a:xfrm>
          <a:prstGeom prst="rect">
            <a:avLst/>
          </a:prstGeom>
          <a:noFill/>
        </p:spPr>
        <p:txBody>
          <a:bodyPr wrap="square" rtlCol="0">
            <a:spAutoFit/>
          </a:bodyPr>
          <a:lstStyle/>
          <a:p>
            <a:r>
              <a:rPr kumimoji="1" lang="en-US" altLang="ja-JP" sz="2600" b="1"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600" b="1" dirty="0" smtClean="0">
                <a:latin typeface="メイリオ" panose="020B0604030504040204" pitchFamily="50" charset="-128"/>
                <a:ea typeface="メイリオ" panose="020B0604030504040204" pitchFamily="50" charset="-128"/>
                <a:cs typeface="メイリオ" panose="020B0604030504040204" pitchFamily="50" charset="-128"/>
              </a:rPr>
              <a:t>先行操作の例：補完方法を導入する</a:t>
            </a:r>
            <a:r>
              <a:rPr kumimoji="1" lang="en-US" altLang="ja-JP" sz="2600" b="1"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2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角丸四角形 11"/>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115</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611869713"/>
      </p:ext>
    </p:ext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rtlCol="0">
            <a:normAutofit/>
          </a:bodyPr>
          <a:lstStyle/>
          <a:p>
            <a:pPr eaLnBrk="1" fontAlgn="auto" hangingPunct="1">
              <a:spcAft>
                <a:spcPts val="0"/>
              </a:spcAft>
              <a:defRPr/>
            </a:pPr>
            <a:r>
              <a:rPr lang="ja-JP" altLang="en-US" sz="3200" smtClean="0">
                <a:effectLst>
                  <a:outerShdw blurRad="38100" dist="38100" dir="2700000" algn="tl">
                    <a:srgbClr val="C0C0C0"/>
                  </a:outerShdw>
                </a:effectLst>
                <a:latin typeface="ＭＳ Ｐゴシック" pitchFamily="50" charset="-128"/>
              </a:rPr>
              <a:t>用紙を重ねて行なう＋定規を使う</a:t>
            </a:r>
          </a:p>
        </p:txBody>
      </p:sp>
      <p:pic>
        <p:nvPicPr>
          <p:cNvPr id="2007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676400"/>
            <a:ext cx="65532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0710" name="Text Box 6"/>
          <p:cNvSpPr txBox="1">
            <a:spLocks noChangeArrowheads="1"/>
          </p:cNvSpPr>
          <p:nvPr/>
        </p:nvSpPr>
        <p:spPr bwMode="white">
          <a:xfrm>
            <a:off x="1066800" y="60960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spcBef>
                <a:spcPct val="50000"/>
              </a:spcBef>
              <a:buFontTx/>
              <a:buNone/>
            </a:pPr>
            <a:r>
              <a:rPr lang="ja-JP" altLang="en-US" sz="2400" dirty="0">
                <a:solidFill>
                  <a:schemeClr val="bg1"/>
                </a:solidFill>
                <a:latin typeface="Times New Roman" panose="02020603050405020304" pitchFamily="18" charset="0"/>
              </a:rPr>
              <a:t>数値チェック</a:t>
            </a:r>
          </a:p>
        </p:txBody>
      </p:sp>
      <p:sp>
        <p:nvSpPr>
          <p:cNvPr id="6" name="テキスト ボックス 5"/>
          <p:cNvSpPr txBox="1"/>
          <p:nvPr/>
        </p:nvSpPr>
        <p:spPr>
          <a:xfrm>
            <a:off x="-73415" y="260350"/>
            <a:ext cx="9217415" cy="492443"/>
          </a:xfrm>
          <a:prstGeom prst="rect">
            <a:avLst/>
          </a:prstGeom>
          <a:noFill/>
        </p:spPr>
        <p:txBody>
          <a:bodyPr wrap="square" rtlCol="0">
            <a:spAutoFit/>
          </a:bodyPr>
          <a:lstStyle/>
          <a:p>
            <a:r>
              <a:rPr kumimoji="1" lang="en-US" altLang="ja-JP" sz="2600" b="1"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600" b="1" dirty="0" smtClean="0">
                <a:latin typeface="メイリオ" panose="020B0604030504040204" pitchFamily="50" charset="-128"/>
                <a:ea typeface="メイリオ" panose="020B0604030504040204" pitchFamily="50" charset="-128"/>
                <a:cs typeface="メイリオ" panose="020B0604030504040204" pitchFamily="50" charset="-128"/>
              </a:rPr>
              <a:t>先行操作の例：補完方法を導入する</a:t>
            </a:r>
            <a:r>
              <a:rPr kumimoji="1" lang="en-US" altLang="ja-JP" sz="2600" b="1"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2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角丸四角形 6"/>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116</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4196930669"/>
      </p:ext>
    </p:extLst>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テキスト ボックス 40"/>
          <p:cNvSpPr txBox="1"/>
          <p:nvPr/>
        </p:nvSpPr>
        <p:spPr>
          <a:xfrm>
            <a:off x="136532" y="153703"/>
            <a:ext cx="8720004" cy="1200329"/>
          </a:xfrm>
          <a:prstGeom prst="rect">
            <a:avLst/>
          </a:prstGeom>
          <a:noFill/>
        </p:spPr>
        <p:txBody>
          <a:bodyPr wrap="square" rtlCol="0">
            <a:spAutoFit/>
          </a:bodyPr>
          <a:lstStyle/>
          <a:p>
            <a:pPr algn="ctr"/>
            <a:r>
              <a:rPr lang="ja-JP" altLang="en-US" sz="3600" b="1" dirty="0" smtClean="0">
                <a:latin typeface="メイリオ" panose="020B0604030504040204" pitchFamily="50" charset="-128"/>
                <a:ea typeface="メイリオ" panose="020B0604030504040204" pitchFamily="50" charset="-128"/>
                <a:cs typeface="メイリオ" panose="020B0604030504040204" pitchFamily="50" charset="-128"/>
              </a:rPr>
              <a:t>機能分析で支援するためのヒント事例（</a:t>
            </a:r>
            <a:r>
              <a:rPr lang="ja-JP" altLang="en-US" sz="3600" b="1" dirty="0" smtClean="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先行</a:t>
            </a:r>
            <a:r>
              <a:rPr lang="ja-JP" altLang="en-US" sz="3600" b="1" dirty="0" smtClean="0">
                <a:latin typeface="メイリオ" panose="020B0604030504040204" pitchFamily="50" charset="-128"/>
                <a:ea typeface="メイリオ" panose="020B0604030504040204" pitchFamily="50" charset="-128"/>
                <a:cs typeface="メイリオ" panose="020B0604030504040204" pitchFamily="50" charset="-128"/>
              </a:rPr>
              <a:t>操作編）</a:t>
            </a:r>
            <a:endParaRPr kumimoji="1" lang="ja-JP" altLang="en-US" sz="3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正方形/長方形 41"/>
          <p:cNvSpPr/>
          <p:nvPr/>
        </p:nvSpPr>
        <p:spPr>
          <a:xfrm>
            <a:off x="500851" y="1305437"/>
            <a:ext cx="7776864"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右矢印 11"/>
          <p:cNvSpPr/>
          <p:nvPr/>
        </p:nvSpPr>
        <p:spPr>
          <a:xfrm>
            <a:off x="136532" y="3036045"/>
            <a:ext cx="8933581" cy="1008112"/>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12"/>
          <p:cNvSpPr/>
          <p:nvPr/>
        </p:nvSpPr>
        <p:spPr>
          <a:xfrm>
            <a:off x="341073" y="3460095"/>
            <a:ext cx="2502735" cy="153146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14" name="角丸四角形 13"/>
          <p:cNvSpPr/>
          <p:nvPr/>
        </p:nvSpPr>
        <p:spPr>
          <a:xfrm>
            <a:off x="3309164" y="3472951"/>
            <a:ext cx="2160240" cy="153787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15" name="角丸四角形 14"/>
          <p:cNvSpPr/>
          <p:nvPr/>
        </p:nvSpPr>
        <p:spPr>
          <a:xfrm>
            <a:off x="6066147" y="3345231"/>
            <a:ext cx="2185665" cy="1665589"/>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p>
        </p:txBody>
      </p:sp>
      <p:sp>
        <p:nvSpPr>
          <p:cNvPr id="16" name="テキスト ボックス 15"/>
          <p:cNvSpPr txBox="1"/>
          <p:nvPr/>
        </p:nvSpPr>
        <p:spPr>
          <a:xfrm>
            <a:off x="383329" y="3718161"/>
            <a:ext cx="2502735" cy="830997"/>
          </a:xfrm>
          <a:prstGeom prst="rect">
            <a:avLst/>
          </a:prstGeom>
          <a:noFill/>
        </p:spPr>
        <p:txBody>
          <a:bodyPr wrap="square" rtlCol="0">
            <a:spAutoFit/>
          </a:bodyPr>
          <a:lstStyle/>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見通しの立たない仕事</a:t>
            </a:r>
          </a:p>
        </p:txBody>
      </p:sp>
      <p:sp>
        <p:nvSpPr>
          <p:cNvPr id="17" name="テキスト ボックス 16"/>
          <p:cNvSpPr txBox="1"/>
          <p:nvPr/>
        </p:nvSpPr>
        <p:spPr>
          <a:xfrm>
            <a:off x="6151179" y="3702068"/>
            <a:ext cx="2015599" cy="1200329"/>
          </a:xfrm>
          <a:prstGeom prst="rect">
            <a:avLst/>
          </a:prstGeom>
          <a:noFill/>
        </p:spPr>
        <p:txBody>
          <a:bodyPr wrap="square" rtlCol="0">
            <a:spAutoFit/>
          </a:bodyPr>
          <a:lstStyle/>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ペース・効率が後半低下する（－）</a:t>
            </a:r>
          </a:p>
        </p:txBody>
      </p:sp>
      <p:sp>
        <p:nvSpPr>
          <p:cNvPr id="18" name="テキスト ボックス 17"/>
          <p:cNvSpPr txBox="1"/>
          <p:nvPr/>
        </p:nvSpPr>
        <p:spPr>
          <a:xfrm>
            <a:off x="7581898" y="5051129"/>
            <a:ext cx="1488215" cy="584775"/>
          </a:xfrm>
          <a:prstGeom prst="rect">
            <a:avLst/>
          </a:prstGeom>
          <a:noFill/>
        </p:spPr>
        <p:txBody>
          <a:bodyPr wrap="square" rtlCol="0">
            <a:spAutoFit/>
          </a:bodyP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持続力が無い</a:t>
            </a:r>
          </a:p>
          <a:p>
            <a:r>
              <a:rPr lang="ja-JP" altLang="en-US" sz="1600" dirty="0" err="1" smtClean="0">
                <a:latin typeface="メイリオ" panose="020B0604030504040204" pitchFamily="50" charset="-128"/>
                <a:ea typeface="メイリオ" panose="020B0604030504040204" pitchFamily="50" charset="-128"/>
                <a:cs typeface="メイリオ" panose="020B0604030504040204" pitchFamily="50" charset="-128"/>
              </a:rPr>
              <a:t>と評</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価される</a:t>
            </a:r>
          </a:p>
        </p:txBody>
      </p:sp>
      <p:sp>
        <p:nvSpPr>
          <p:cNvPr id="19" name="正方形/長方形 18"/>
          <p:cNvSpPr/>
          <p:nvPr/>
        </p:nvSpPr>
        <p:spPr bwMode="invGray">
          <a:xfrm>
            <a:off x="538156" y="2508733"/>
            <a:ext cx="2160240" cy="970620"/>
          </a:xfrm>
          <a:prstGeom prst="rect">
            <a:avLst/>
          </a:prstGeom>
          <a:solidFill>
            <a:srgbClr val="CFD7D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直前の状況</a:t>
            </a:r>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
            </a:r>
            <a:b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br>
            <a:r>
              <a:rPr kumimoji="1" lang="ja-JP" altLang="en-US" sz="2400" b="1" dirty="0" smtClean="0">
                <a:latin typeface="メイリオ" panose="020B0604030504040204" pitchFamily="50" charset="-128"/>
                <a:ea typeface="メイリオ" panose="020B0604030504040204" pitchFamily="50" charset="-128"/>
                <a:cs typeface="メイリオ" panose="020B0604030504040204" pitchFamily="50" charset="-128"/>
              </a:rPr>
              <a:t>（きっかけ）</a:t>
            </a:r>
            <a:endParaRPr kumimoji="1"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正方形/長方形 19"/>
          <p:cNvSpPr/>
          <p:nvPr/>
        </p:nvSpPr>
        <p:spPr>
          <a:xfrm>
            <a:off x="3309164" y="2508732"/>
            <a:ext cx="2160240" cy="970621"/>
          </a:xfrm>
          <a:prstGeom prst="rect">
            <a:avLst/>
          </a:prstGeom>
          <a:solidFill>
            <a:srgbClr val="FD542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行　動</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正方形/長方形 20"/>
          <p:cNvSpPr/>
          <p:nvPr/>
        </p:nvSpPr>
        <p:spPr bwMode="invGray">
          <a:xfrm>
            <a:off x="6104803" y="2502329"/>
            <a:ext cx="2160240" cy="970621"/>
          </a:xfrm>
          <a:prstGeom prst="rect">
            <a:avLst/>
          </a:prstGeom>
          <a:solidFill>
            <a:srgbClr val="F2B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結　果</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角丸四角形 21"/>
          <p:cNvSpPr/>
          <p:nvPr/>
        </p:nvSpPr>
        <p:spPr>
          <a:xfrm>
            <a:off x="341073" y="5163890"/>
            <a:ext cx="2502735" cy="153146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23" name="テキスト ボックス 22"/>
          <p:cNvSpPr txBox="1"/>
          <p:nvPr/>
        </p:nvSpPr>
        <p:spPr>
          <a:xfrm>
            <a:off x="0" y="1772816"/>
            <a:ext cx="8813371" cy="584775"/>
          </a:xfrm>
          <a:prstGeom prst="rect">
            <a:avLst/>
          </a:prstGeom>
          <a:noFill/>
        </p:spPr>
        <p:txBody>
          <a:bodyPr wrap="square" rtlCol="0">
            <a:spAutoFit/>
          </a:bodyPr>
          <a:lstStyle/>
          <a:p>
            <a:r>
              <a:rPr kumimoji="1" lang="ja-JP" altLang="en-US" sz="3200" dirty="0" smtClean="0">
                <a:solidFill>
                  <a:srgbClr val="FFC000"/>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800" b="1" dirty="0" smtClean="0">
                <a:solidFill>
                  <a:srgbClr val="FF9933"/>
                </a:solidFill>
                <a:latin typeface="メイリオ" panose="020B0604030504040204" pitchFamily="50" charset="-128"/>
                <a:ea typeface="メイリオ" panose="020B0604030504040204" pitchFamily="50" charset="-128"/>
                <a:cs typeface="メイリオ" panose="020B0604030504040204" pitchFamily="50" charset="-128"/>
              </a:rPr>
              <a:t>作業効率に課題がある対象者の支援事例</a:t>
            </a:r>
            <a:endParaRPr kumimoji="1" lang="ja-JP" altLang="en-US" sz="2800" b="1" dirty="0">
              <a:solidFill>
                <a:srgbClr val="FF9933"/>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テキスト ボックス 23"/>
          <p:cNvSpPr txBox="1"/>
          <p:nvPr/>
        </p:nvSpPr>
        <p:spPr>
          <a:xfrm>
            <a:off x="263048" y="5329459"/>
            <a:ext cx="2743296" cy="1200329"/>
          </a:xfrm>
          <a:prstGeom prst="rect">
            <a:avLst/>
          </a:prstGeom>
          <a:noFill/>
        </p:spPr>
        <p:txBody>
          <a:bodyPr wrap="square" rtlCol="0">
            <a:spAutoFit/>
          </a:bodyPr>
          <a:lstStyle/>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作業の目標値を設定。目標値に達したら休憩</a:t>
            </a:r>
          </a:p>
        </p:txBody>
      </p:sp>
      <p:sp>
        <p:nvSpPr>
          <p:cNvPr id="6" name="テキスト ボックス 5"/>
          <p:cNvSpPr txBox="1"/>
          <p:nvPr/>
        </p:nvSpPr>
        <p:spPr>
          <a:xfrm>
            <a:off x="3563888" y="5226598"/>
            <a:ext cx="4221275" cy="461665"/>
          </a:xfrm>
          <a:prstGeom prst="rect">
            <a:avLst/>
          </a:prstGeom>
          <a:noFill/>
        </p:spPr>
        <p:txBody>
          <a:bodyPr wrap="square" rtlCol="0">
            <a:spAutoFit/>
          </a:bodyPr>
          <a:lstStyle/>
          <a:p>
            <a:r>
              <a:rPr lang="ja-JP" altLang="en-US" sz="2400" b="1" dirty="0" smtClean="0">
                <a:latin typeface="メイリオ" panose="020B0604030504040204" pitchFamily="50" charset="-128"/>
                <a:ea typeface="メイリオ" panose="020B0604030504040204" pitchFamily="50" charset="-128"/>
                <a:cs typeface="メイリオ" panose="020B0604030504040204" pitchFamily="50" charset="-128"/>
              </a:rPr>
              <a:t>目標限定法</a:t>
            </a:r>
            <a:r>
              <a:rPr kumimoji="1"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（シェイピング）</a:t>
            </a:r>
          </a:p>
        </p:txBody>
      </p:sp>
      <p:sp>
        <p:nvSpPr>
          <p:cNvPr id="7" name="正方形/長方形 6"/>
          <p:cNvSpPr/>
          <p:nvPr/>
        </p:nvSpPr>
        <p:spPr>
          <a:xfrm>
            <a:off x="4182983" y="5777936"/>
            <a:ext cx="4572000" cy="646331"/>
          </a:xfrm>
          <a:prstGeom prst="rect">
            <a:avLst/>
          </a:prstGeom>
          <a:solidFill>
            <a:schemeClr val="bg1">
              <a:lumMod val="85000"/>
            </a:schemeClr>
          </a:solidFill>
        </p:spPr>
        <p:txBody>
          <a:bodyPr>
            <a:sp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作業量など目標値</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設定して、作業終了の見通しを持てるように支援した。</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角丸四角形 10"/>
          <p:cNvSpPr/>
          <p:nvPr/>
        </p:nvSpPr>
        <p:spPr>
          <a:xfrm>
            <a:off x="115616" y="2357591"/>
            <a:ext cx="2953648" cy="4328589"/>
          </a:xfrm>
          <a:prstGeom prst="roundRect">
            <a:avLst/>
          </a:prstGeom>
          <a:solidFill>
            <a:schemeClr val="accent1">
              <a:alpha val="0"/>
            </a:schemeClr>
          </a:solidFill>
          <a:ln w="5715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5" name="下矢印 24"/>
          <p:cNvSpPr/>
          <p:nvPr/>
        </p:nvSpPr>
        <p:spPr>
          <a:xfrm rot="4764782">
            <a:off x="2883032" y="5337403"/>
            <a:ext cx="326732" cy="408440"/>
          </a:xfrm>
          <a:prstGeom prst="downArrow">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3169764" y="5165042"/>
            <a:ext cx="595035" cy="584775"/>
          </a:xfrm>
          <a:prstGeom prst="rect">
            <a:avLst/>
          </a:prstGeom>
        </p:spPr>
        <p:txBody>
          <a:bodyPr wrap="none">
            <a:spAutoFit/>
          </a:bodyPr>
          <a:lstStyle/>
          <a:p>
            <a:r>
              <a:rPr lang="ja-JP" altLang="en-US" sz="3200" dirty="0" smtClean="0">
                <a:solidFill>
                  <a:schemeClr val="tx2">
                    <a:lumMod val="60000"/>
                    <a:lumOff val="40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3200" dirty="0">
              <a:solidFill>
                <a:schemeClr val="tx2">
                  <a:lumMod val="60000"/>
                  <a:lumOff val="40000"/>
                </a:schemeClr>
              </a:solidFill>
            </a:endParaRPr>
          </a:p>
        </p:txBody>
      </p:sp>
      <p:sp>
        <p:nvSpPr>
          <p:cNvPr id="28" name="下矢印 27"/>
          <p:cNvSpPr/>
          <p:nvPr/>
        </p:nvSpPr>
        <p:spPr>
          <a:xfrm>
            <a:off x="1423382" y="4938718"/>
            <a:ext cx="440954" cy="297465"/>
          </a:xfrm>
          <a:prstGeom prst="downArrow">
            <a:avLst/>
          </a:prstGeom>
          <a:solidFill>
            <a:srgbClr val="F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右矢印 28"/>
          <p:cNvSpPr/>
          <p:nvPr/>
        </p:nvSpPr>
        <p:spPr>
          <a:xfrm>
            <a:off x="2787920" y="6030267"/>
            <a:ext cx="471858" cy="380642"/>
          </a:xfrm>
          <a:prstGeom prst="rightArrow">
            <a:avLst/>
          </a:prstGeom>
          <a:solidFill>
            <a:srgbClr val="F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3259778" y="5955101"/>
            <a:ext cx="969698" cy="646331"/>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良い</a:t>
            </a:r>
          </a:p>
          <a:p>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結果へ</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四角形吹き出し 26"/>
          <p:cNvSpPr/>
          <p:nvPr/>
        </p:nvSpPr>
        <p:spPr>
          <a:xfrm>
            <a:off x="7581898" y="5010820"/>
            <a:ext cx="1488215" cy="677443"/>
          </a:xfrm>
          <a:prstGeom prst="wedgeRectCallout">
            <a:avLst>
              <a:gd name="adj1" fmla="val -39993"/>
              <a:gd name="adj2" fmla="val -97152"/>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7884368" y="4902397"/>
            <a:ext cx="144016" cy="1487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p:cNvSpPr txBox="1"/>
          <p:nvPr/>
        </p:nvSpPr>
        <p:spPr>
          <a:xfrm>
            <a:off x="3381484" y="3686189"/>
            <a:ext cx="2015599" cy="1200329"/>
          </a:xfrm>
          <a:prstGeom prst="rect">
            <a:avLst/>
          </a:prstGeom>
          <a:noFill/>
        </p:spPr>
        <p:txBody>
          <a:bodyPr wrap="square" rtlCol="0">
            <a:spAutoFit/>
          </a:bodyPr>
          <a:lstStyle/>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がまん</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しながら仕事を続ける</a:t>
            </a:r>
          </a:p>
        </p:txBody>
      </p:sp>
      <p:sp>
        <p:nvSpPr>
          <p:cNvPr id="32" name="角丸四角形 31"/>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117</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01455329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テキスト ボックス 40"/>
          <p:cNvSpPr txBox="1"/>
          <p:nvPr/>
        </p:nvSpPr>
        <p:spPr>
          <a:xfrm>
            <a:off x="1183738" y="116632"/>
            <a:ext cx="7672798" cy="1446550"/>
          </a:xfrm>
          <a:prstGeom prst="rect">
            <a:avLst/>
          </a:prstGeom>
          <a:noFill/>
        </p:spPr>
        <p:txBody>
          <a:bodyPr wrap="square" rtlCol="0">
            <a:spAutoFit/>
          </a:bodyPr>
          <a:lstStyle/>
          <a:p>
            <a:r>
              <a:rPr lang="ja-JP" altLang="en-US" sz="4400" b="1" dirty="0" smtClean="0">
                <a:latin typeface="メイリオ" panose="020B0604030504040204" pitchFamily="50" charset="-128"/>
                <a:ea typeface="メイリオ" panose="020B0604030504040204" pitchFamily="50" charset="-128"/>
                <a:cs typeface="メイリオ" panose="020B0604030504040204" pitchFamily="50" charset="-128"/>
              </a:rPr>
              <a:t>機能分析で支援するための</a:t>
            </a:r>
          </a:p>
          <a:p>
            <a:r>
              <a:rPr lang="ja-JP" altLang="en-US" sz="4400" b="1" dirty="0" smtClean="0">
                <a:latin typeface="メイリオ" panose="020B0604030504040204" pitchFamily="50" charset="-128"/>
                <a:ea typeface="メイリオ" panose="020B0604030504040204" pitchFamily="50" charset="-128"/>
                <a:cs typeface="メイリオ" panose="020B0604030504040204" pitchFamily="50" charset="-128"/>
              </a:rPr>
              <a:t>ヒント事例（</a:t>
            </a:r>
            <a:r>
              <a:rPr lang="ja-JP" altLang="en-US" sz="4400" b="1" dirty="0" smtClean="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行動</a:t>
            </a:r>
            <a:r>
              <a:rPr lang="ja-JP" altLang="en-US" sz="4400" b="1" dirty="0" smtClean="0">
                <a:latin typeface="メイリオ" panose="020B0604030504040204" pitchFamily="50" charset="-128"/>
                <a:ea typeface="メイリオ" panose="020B0604030504040204" pitchFamily="50" charset="-128"/>
                <a:cs typeface="メイリオ" panose="020B0604030504040204" pitchFamily="50" charset="-128"/>
              </a:rPr>
              <a:t>操作編）</a:t>
            </a:r>
            <a:endParaRPr kumimoji="1" lang="ja-JP" altLang="en-US" sz="4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正方形/長方形 41"/>
          <p:cNvSpPr/>
          <p:nvPr/>
        </p:nvSpPr>
        <p:spPr>
          <a:xfrm>
            <a:off x="1183738" y="1491174"/>
            <a:ext cx="7776864"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右矢印 11"/>
          <p:cNvSpPr/>
          <p:nvPr/>
        </p:nvSpPr>
        <p:spPr>
          <a:xfrm>
            <a:off x="136532" y="3036045"/>
            <a:ext cx="8933581" cy="1008112"/>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12"/>
          <p:cNvSpPr/>
          <p:nvPr/>
        </p:nvSpPr>
        <p:spPr>
          <a:xfrm>
            <a:off x="341073" y="3460095"/>
            <a:ext cx="2502735" cy="153146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14" name="角丸四角形 13"/>
          <p:cNvSpPr/>
          <p:nvPr/>
        </p:nvSpPr>
        <p:spPr>
          <a:xfrm>
            <a:off x="3309164" y="3472951"/>
            <a:ext cx="2160240" cy="153787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15" name="角丸四角形 14"/>
          <p:cNvSpPr/>
          <p:nvPr/>
        </p:nvSpPr>
        <p:spPr>
          <a:xfrm>
            <a:off x="6066147" y="3345231"/>
            <a:ext cx="2185665" cy="1665589"/>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p>
        </p:txBody>
      </p:sp>
      <p:sp>
        <p:nvSpPr>
          <p:cNvPr id="16" name="テキスト ボックス 15"/>
          <p:cNvSpPr txBox="1"/>
          <p:nvPr/>
        </p:nvSpPr>
        <p:spPr>
          <a:xfrm>
            <a:off x="383329" y="3718161"/>
            <a:ext cx="2502735" cy="830997"/>
          </a:xfrm>
          <a:prstGeom prst="rect">
            <a:avLst/>
          </a:prstGeom>
          <a:noFill/>
        </p:spPr>
        <p:txBody>
          <a:bodyPr wrap="square" rtlCol="0">
            <a:spAutoFit/>
          </a:bodyPr>
          <a:lstStyle/>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ミスの注意を</a:t>
            </a:r>
          </a:p>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上司から受ける</a:t>
            </a:r>
          </a:p>
        </p:txBody>
      </p:sp>
      <p:sp>
        <p:nvSpPr>
          <p:cNvPr id="17" name="テキスト ボックス 16"/>
          <p:cNvSpPr txBox="1"/>
          <p:nvPr/>
        </p:nvSpPr>
        <p:spPr>
          <a:xfrm>
            <a:off x="3361505" y="3718161"/>
            <a:ext cx="2015599" cy="1200329"/>
          </a:xfrm>
          <a:prstGeom prst="rect">
            <a:avLst/>
          </a:prstGeom>
          <a:noFill/>
        </p:spPr>
        <p:txBody>
          <a:bodyPr wrap="square" rtlCol="0">
            <a:spAutoFit/>
          </a:bodyPr>
          <a:lstStyle/>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パニック・怒りで作業場を蹴る</a:t>
            </a:r>
          </a:p>
        </p:txBody>
      </p:sp>
      <p:sp>
        <p:nvSpPr>
          <p:cNvPr id="18" name="テキスト ボックス 17"/>
          <p:cNvSpPr txBox="1"/>
          <p:nvPr/>
        </p:nvSpPr>
        <p:spPr>
          <a:xfrm>
            <a:off x="6130542" y="3810330"/>
            <a:ext cx="2065842" cy="1200329"/>
          </a:xfrm>
          <a:prstGeom prst="rect">
            <a:avLst/>
          </a:prstGeom>
          <a:noFill/>
        </p:spPr>
        <p:txBody>
          <a:bodyPr wrap="square" rtlCol="0">
            <a:spAutoFit/>
          </a:bodyPr>
          <a:lstStyle/>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ミスをした怒りが収まる（＋）</a:t>
            </a:r>
          </a:p>
        </p:txBody>
      </p:sp>
      <p:sp>
        <p:nvSpPr>
          <p:cNvPr id="19" name="正方形/長方形 18"/>
          <p:cNvSpPr/>
          <p:nvPr/>
        </p:nvSpPr>
        <p:spPr bwMode="invGray">
          <a:xfrm>
            <a:off x="538156" y="2508733"/>
            <a:ext cx="2160240" cy="970620"/>
          </a:xfrm>
          <a:prstGeom prst="rect">
            <a:avLst/>
          </a:prstGeom>
          <a:solidFill>
            <a:srgbClr val="CFD7D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直前の状況</a:t>
            </a:r>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
            </a:r>
            <a:b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br>
            <a:r>
              <a:rPr kumimoji="1" lang="ja-JP" altLang="en-US" sz="2400" b="1" dirty="0" smtClean="0">
                <a:latin typeface="メイリオ" panose="020B0604030504040204" pitchFamily="50" charset="-128"/>
                <a:ea typeface="メイリオ" panose="020B0604030504040204" pitchFamily="50" charset="-128"/>
                <a:cs typeface="メイリオ" panose="020B0604030504040204" pitchFamily="50" charset="-128"/>
              </a:rPr>
              <a:t>（きっかけ）</a:t>
            </a:r>
            <a:endParaRPr kumimoji="1"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正方形/長方形 19"/>
          <p:cNvSpPr/>
          <p:nvPr/>
        </p:nvSpPr>
        <p:spPr>
          <a:xfrm>
            <a:off x="3309164" y="2508732"/>
            <a:ext cx="2160240" cy="970621"/>
          </a:xfrm>
          <a:prstGeom prst="rect">
            <a:avLst/>
          </a:prstGeom>
          <a:solidFill>
            <a:srgbClr val="FD542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行　動</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正方形/長方形 20"/>
          <p:cNvSpPr/>
          <p:nvPr/>
        </p:nvSpPr>
        <p:spPr bwMode="invGray">
          <a:xfrm>
            <a:off x="6104803" y="2502329"/>
            <a:ext cx="2160240" cy="970621"/>
          </a:xfrm>
          <a:prstGeom prst="rect">
            <a:avLst/>
          </a:prstGeom>
          <a:solidFill>
            <a:srgbClr val="F2B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結　果</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角丸四角形 21"/>
          <p:cNvSpPr/>
          <p:nvPr/>
        </p:nvSpPr>
        <p:spPr>
          <a:xfrm>
            <a:off x="3131492" y="5136655"/>
            <a:ext cx="2502735" cy="153146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3" name="テキスト ボックス 22"/>
          <p:cNvSpPr txBox="1"/>
          <p:nvPr/>
        </p:nvSpPr>
        <p:spPr>
          <a:xfrm>
            <a:off x="256742" y="1707961"/>
            <a:ext cx="8813371" cy="584775"/>
          </a:xfrm>
          <a:prstGeom prst="rect">
            <a:avLst/>
          </a:prstGeom>
          <a:noFill/>
        </p:spPr>
        <p:txBody>
          <a:bodyPr wrap="square" rtlCol="0">
            <a:spAutoFit/>
          </a:bodyPr>
          <a:lstStyle/>
          <a:p>
            <a:r>
              <a:rPr kumimoji="1" lang="ja-JP" altLang="en-US" sz="3200" dirty="0" smtClean="0">
                <a:solidFill>
                  <a:srgbClr val="FFC000"/>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800" b="1" dirty="0" smtClean="0">
                <a:solidFill>
                  <a:srgbClr val="FF9933"/>
                </a:solidFill>
                <a:latin typeface="メイリオ" panose="020B0604030504040204" pitchFamily="50" charset="-128"/>
                <a:ea typeface="メイリオ" panose="020B0604030504040204" pitchFamily="50" charset="-128"/>
                <a:cs typeface="メイリオ" panose="020B0604030504040204" pitchFamily="50" charset="-128"/>
              </a:rPr>
              <a:t>注意されるとパニックになる対象者の支援事例</a:t>
            </a:r>
            <a:endParaRPr kumimoji="1" lang="ja-JP" altLang="en-US" sz="2800" b="1" dirty="0">
              <a:solidFill>
                <a:srgbClr val="FF9933"/>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テキスト ボックス 23"/>
          <p:cNvSpPr txBox="1"/>
          <p:nvPr/>
        </p:nvSpPr>
        <p:spPr>
          <a:xfrm>
            <a:off x="3188360" y="5302224"/>
            <a:ext cx="2743296" cy="1200329"/>
          </a:xfrm>
          <a:prstGeom prst="rect">
            <a:avLst/>
          </a:prstGeom>
          <a:noFill/>
        </p:spPr>
        <p:txBody>
          <a:bodyPr wrap="square" rtlCol="0">
            <a:spAutoFit/>
          </a:bodyPr>
          <a:lstStyle/>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パニックの時に</a:t>
            </a:r>
          </a:p>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落ち着く場所</a:t>
            </a:r>
          </a:p>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（部屋）を設定</a:t>
            </a:r>
          </a:p>
        </p:txBody>
      </p:sp>
      <p:sp>
        <p:nvSpPr>
          <p:cNvPr id="7" name="正方形/長方形 6"/>
          <p:cNvSpPr/>
          <p:nvPr/>
        </p:nvSpPr>
        <p:spPr>
          <a:xfrm>
            <a:off x="6130542" y="5236182"/>
            <a:ext cx="2732418" cy="1477328"/>
          </a:xfrm>
          <a:prstGeom prst="rect">
            <a:avLst/>
          </a:prstGeom>
          <a:solidFill>
            <a:schemeClr val="bg1">
              <a:lumMod val="85000"/>
            </a:schemeClr>
          </a:solidFill>
        </p:spPr>
        <p:txBody>
          <a:bodyPr wrap="square">
            <a:sp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他に、深呼吸する。数を数えるなどの事例あり。</a:t>
            </a:r>
          </a:p>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パニックの後の結果に着目。　</a:t>
            </a:r>
          </a:p>
          <a:p>
            <a:r>
              <a:rPr lang="en-US" altLang="ja-JP"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職場で蹴るなんて</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角丸四角形 10"/>
          <p:cNvSpPr/>
          <p:nvPr/>
        </p:nvSpPr>
        <p:spPr>
          <a:xfrm>
            <a:off x="2930152" y="2257403"/>
            <a:ext cx="2878303" cy="4455785"/>
          </a:xfrm>
          <a:prstGeom prst="roundRect">
            <a:avLst/>
          </a:prstGeom>
          <a:solidFill>
            <a:schemeClr val="accent1">
              <a:alpha val="0"/>
            </a:schemeClr>
          </a:solidFill>
          <a:ln w="5715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0" y="5081728"/>
            <a:ext cx="595035" cy="584775"/>
          </a:xfrm>
          <a:prstGeom prst="rect">
            <a:avLst/>
          </a:prstGeom>
        </p:spPr>
        <p:txBody>
          <a:bodyPr wrap="none">
            <a:spAutoFit/>
          </a:bodyPr>
          <a:lstStyle/>
          <a:p>
            <a:r>
              <a:rPr lang="ja-JP" altLang="en-US" sz="3200" dirty="0" smtClean="0">
                <a:solidFill>
                  <a:schemeClr val="tx2">
                    <a:lumMod val="60000"/>
                    <a:lumOff val="40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3200" dirty="0">
              <a:solidFill>
                <a:schemeClr val="tx2">
                  <a:lumMod val="60000"/>
                  <a:lumOff val="40000"/>
                </a:schemeClr>
              </a:solidFill>
            </a:endParaRPr>
          </a:p>
        </p:txBody>
      </p:sp>
      <p:sp>
        <p:nvSpPr>
          <p:cNvPr id="28" name="テキスト ボックス 27"/>
          <p:cNvSpPr txBox="1"/>
          <p:nvPr/>
        </p:nvSpPr>
        <p:spPr>
          <a:xfrm>
            <a:off x="376825" y="5180920"/>
            <a:ext cx="2317370" cy="400110"/>
          </a:xfrm>
          <a:prstGeom prst="rect">
            <a:avLst/>
          </a:prstGeom>
          <a:noFill/>
        </p:spPr>
        <p:txBody>
          <a:bodyPr wrap="square" rtlCol="0">
            <a:spAutoFit/>
          </a:bodyPr>
          <a:lstStyle/>
          <a:p>
            <a:r>
              <a:rPr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非両立行動の形成</a:t>
            </a:r>
            <a:endPar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下矢印 28"/>
          <p:cNvSpPr/>
          <p:nvPr/>
        </p:nvSpPr>
        <p:spPr>
          <a:xfrm>
            <a:off x="4193690" y="4938717"/>
            <a:ext cx="440954" cy="297465"/>
          </a:xfrm>
          <a:prstGeom prst="downArrow">
            <a:avLst/>
          </a:prstGeom>
          <a:solidFill>
            <a:srgbClr val="F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下矢印 29"/>
          <p:cNvSpPr/>
          <p:nvPr/>
        </p:nvSpPr>
        <p:spPr>
          <a:xfrm rot="15742577">
            <a:off x="2740340" y="5614075"/>
            <a:ext cx="326732" cy="415903"/>
          </a:xfrm>
          <a:prstGeom prst="downArrow">
            <a:avLst/>
          </a:prstGeom>
          <a:solidFill>
            <a:srgbClr val="F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下矢印 30"/>
          <p:cNvSpPr/>
          <p:nvPr/>
        </p:nvSpPr>
        <p:spPr>
          <a:xfrm rot="5973334">
            <a:off x="5768289" y="5620184"/>
            <a:ext cx="326732" cy="415903"/>
          </a:xfrm>
          <a:prstGeom prst="downArrow">
            <a:avLst/>
          </a:prstGeom>
          <a:solidFill>
            <a:srgbClr val="F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51464" y="5530979"/>
            <a:ext cx="2732418" cy="923330"/>
          </a:xfrm>
          <a:prstGeom prst="rect">
            <a:avLst/>
          </a:prstGeom>
          <a:noFill/>
        </p:spPr>
        <p:txBody>
          <a:bodyPr wrap="square">
            <a:sp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問題</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行動と同時には発生し得ない行動を強化</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し、問題</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行動は強化</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しない。</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角丸四角形 26"/>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118</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24822307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テキスト ボックス 40"/>
          <p:cNvSpPr txBox="1"/>
          <p:nvPr/>
        </p:nvSpPr>
        <p:spPr>
          <a:xfrm>
            <a:off x="136532" y="129027"/>
            <a:ext cx="8911447" cy="1323439"/>
          </a:xfrm>
          <a:prstGeom prst="rect">
            <a:avLst/>
          </a:prstGeom>
          <a:noFill/>
        </p:spPr>
        <p:txBody>
          <a:bodyPr wrap="square" rtlCol="0">
            <a:spAutoFit/>
          </a:bodyPr>
          <a:lstStyle/>
          <a:p>
            <a:pPr algn="ctr"/>
            <a:r>
              <a:rPr lang="ja-JP" altLang="en-US" sz="4000" b="1" dirty="0" smtClean="0">
                <a:latin typeface="メイリオ" panose="020B0604030504040204" pitchFamily="50" charset="-128"/>
                <a:ea typeface="メイリオ" panose="020B0604030504040204" pitchFamily="50" charset="-128"/>
                <a:cs typeface="メイリオ" panose="020B0604030504040204" pitchFamily="50" charset="-128"/>
              </a:rPr>
              <a:t>機能分析で支援するための</a:t>
            </a:r>
            <a:endParaRPr lang="en-US" altLang="ja-JP" sz="4000" b="1" dirty="0" smtClean="0">
              <a:latin typeface="メイリオ" panose="020B0604030504040204" pitchFamily="50" charset="-128"/>
              <a:ea typeface="メイリオ" panose="020B0604030504040204" pitchFamily="50" charset="-128"/>
              <a:cs typeface="メイリオ" panose="020B0604030504040204" pitchFamily="50" charset="-128"/>
            </a:endParaRPr>
          </a:p>
          <a:p>
            <a:pPr algn="ctr"/>
            <a:r>
              <a:rPr lang="ja-JP" altLang="en-US" sz="4000" b="1" dirty="0" smtClean="0">
                <a:latin typeface="メイリオ" panose="020B0604030504040204" pitchFamily="50" charset="-128"/>
                <a:ea typeface="メイリオ" panose="020B0604030504040204" pitchFamily="50" charset="-128"/>
                <a:cs typeface="メイリオ" panose="020B0604030504040204" pitchFamily="50" charset="-128"/>
              </a:rPr>
              <a:t>ヒント事例（</a:t>
            </a:r>
            <a:r>
              <a:rPr lang="ja-JP" altLang="en-US" sz="4000" b="1" dirty="0" smtClean="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行動</a:t>
            </a:r>
            <a:r>
              <a:rPr lang="ja-JP" altLang="en-US" sz="4000" b="1" dirty="0" smtClean="0">
                <a:latin typeface="メイリオ" panose="020B0604030504040204" pitchFamily="50" charset="-128"/>
                <a:ea typeface="メイリオ" panose="020B0604030504040204" pitchFamily="50" charset="-128"/>
                <a:cs typeface="メイリオ" panose="020B0604030504040204" pitchFamily="50" charset="-128"/>
              </a:rPr>
              <a:t>操作編）</a:t>
            </a:r>
            <a:endParaRPr kumimoji="1" lang="ja-JP" altLang="en-US" sz="40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正方形/長方形 41"/>
          <p:cNvSpPr/>
          <p:nvPr/>
        </p:nvSpPr>
        <p:spPr>
          <a:xfrm>
            <a:off x="714890" y="1379788"/>
            <a:ext cx="7776864"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右矢印 11"/>
          <p:cNvSpPr/>
          <p:nvPr/>
        </p:nvSpPr>
        <p:spPr>
          <a:xfrm>
            <a:off x="136532" y="3036045"/>
            <a:ext cx="8933581" cy="1008112"/>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12"/>
          <p:cNvSpPr/>
          <p:nvPr/>
        </p:nvSpPr>
        <p:spPr>
          <a:xfrm>
            <a:off x="341073" y="3460095"/>
            <a:ext cx="2502735" cy="153146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14" name="角丸四角形 13"/>
          <p:cNvSpPr/>
          <p:nvPr/>
        </p:nvSpPr>
        <p:spPr>
          <a:xfrm>
            <a:off x="3309164" y="3472951"/>
            <a:ext cx="2160240" cy="153787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15" name="角丸四角形 14"/>
          <p:cNvSpPr/>
          <p:nvPr/>
        </p:nvSpPr>
        <p:spPr>
          <a:xfrm>
            <a:off x="6066147" y="3345231"/>
            <a:ext cx="2185665" cy="1665589"/>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p>
        </p:txBody>
      </p:sp>
      <p:sp>
        <p:nvSpPr>
          <p:cNvPr id="16" name="テキスト ボックス 15"/>
          <p:cNvSpPr txBox="1"/>
          <p:nvPr/>
        </p:nvSpPr>
        <p:spPr>
          <a:xfrm>
            <a:off x="400971" y="3810330"/>
            <a:ext cx="2502735" cy="830997"/>
          </a:xfrm>
          <a:prstGeom prst="rect">
            <a:avLst/>
          </a:prstGeom>
          <a:noFill/>
        </p:spPr>
        <p:txBody>
          <a:bodyPr wrap="square" rtlCol="0">
            <a:spAutoFit/>
          </a:bodyPr>
          <a:lstStyle/>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作業終了の報告</a:t>
            </a:r>
          </a:p>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を上司にする時</a:t>
            </a:r>
          </a:p>
        </p:txBody>
      </p:sp>
      <p:sp>
        <p:nvSpPr>
          <p:cNvPr id="17" name="テキスト ボックス 16"/>
          <p:cNvSpPr txBox="1"/>
          <p:nvPr/>
        </p:nvSpPr>
        <p:spPr>
          <a:xfrm>
            <a:off x="3361505" y="3810330"/>
            <a:ext cx="2015599" cy="830997"/>
          </a:xfrm>
          <a:prstGeom prst="rect">
            <a:avLst/>
          </a:prstGeom>
          <a:noFill/>
        </p:spPr>
        <p:txBody>
          <a:bodyPr wrap="square" rtlCol="0">
            <a:spAutoFit/>
          </a:bodyPr>
          <a:lstStyle/>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いきなり報告</a:t>
            </a:r>
          </a:p>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をしてしまう</a:t>
            </a:r>
          </a:p>
        </p:txBody>
      </p:sp>
      <p:sp>
        <p:nvSpPr>
          <p:cNvPr id="18" name="テキスト ボックス 17"/>
          <p:cNvSpPr txBox="1"/>
          <p:nvPr/>
        </p:nvSpPr>
        <p:spPr>
          <a:xfrm>
            <a:off x="6095624" y="3540101"/>
            <a:ext cx="3156896" cy="1569660"/>
          </a:xfrm>
          <a:prstGeom prst="rect">
            <a:avLst/>
          </a:prstGeom>
          <a:noFill/>
        </p:spPr>
        <p:txBody>
          <a:bodyPr wrap="square" rtlCol="0">
            <a:spAutoFit/>
          </a:bodyPr>
          <a:lstStyle/>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報告は終わる</a:t>
            </a:r>
          </a:p>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a:t>
            </a:r>
          </a:p>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上司が</a:t>
            </a:r>
            <a:r>
              <a:rPr lang="ja-JP" altLang="en-US" sz="2400" dirty="0" err="1" smtClean="0">
                <a:latin typeface="メイリオ" panose="020B0604030504040204" pitchFamily="50" charset="-128"/>
                <a:ea typeface="メイリオ" panose="020B0604030504040204" pitchFamily="50" charset="-128"/>
                <a:cs typeface="メイリオ" panose="020B0604030504040204" pitchFamily="50" charset="-128"/>
              </a:rPr>
              <a:t>びっく</a:t>
            </a:r>
            <a:endPar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りする（－）。</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正方形/長方形 18"/>
          <p:cNvSpPr/>
          <p:nvPr/>
        </p:nvSpPr>
        <p:spPr bwMode="invGray">
          <a:xfrm>
            <a:off x="538156" y="2508733"/>
            <a:ext cx="2160240" cy="970620"/>
          </a:xfrm>
          <a:prstGeom prst="rect">
            <a:avLst/>
          </a:prstGeom>
          <a:solidFill>
            <a:srgbClr val="CFD7D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直前の状況</a:t>
            </a:r>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
            </a:r>
            <a:b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br>
            <a:r>
              <a:rPr kumimoji="1" lang="ja-JP" altLang="en-US" sz="2400" b="1" dirty="0" smtClean="0">
                <a:latin typeface="メイリオ" panose="020B0604030504040204" pitchFamily="50" charset="-128"/>
                <a:ea typeface="メイリオ" panose="020B0604030504040204" pitchFamily="50" charset="-128"/>
                <a:cs typeface="メイリオ" panose="020B0604030504040204" pitchFamily="50" charset="-128"/>
              </a:rPr>
              <a:t>（きっかけ）</a:t>
            </a:r>
            <a:endParaRPr kumimoji="1"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正方形/長方形 19"/>
          <p:cNvSpPr/>
          <p:nvPr/>
        </p:nvSpPr>
        <p:spPr>
          <a:xfrm>
            <a:off x="3309164" y="2508732"/>
            <a:ext cx="2160240" cy="970621"/>
          </a:xfrm>
          <a:prstGeom prst="rect">
            <a:avLst/>
          </a:prstGeom>
          <a:solidFill>
            <a:srgbClr val="FD542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行　動</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正方形/長方形 20"/>
          <p:cNvSpPr/>
          <p:nvPr/>
        </p:nvSpPr>
        <p:spPr bwMode="invGray">
          <a:xfrm>
            <a:off x="6104803" y="2502329"/>
            <a:ext cx="2160240" cy="970621"/>
          </a:xfrm>
          <a:prstGeom prst="rect">
            <a:avLst/>
          </a:prstGeom>
          <a:solidFill>
            <a:srgbClr val="F2B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結　果</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角丸四角形 21"/>
          <p:cNvSpPr/>
          <p:nvPr/>
        </p:nvSpPr>
        <p:spPr>
          <a:xfrm>
            <a:off x="3131492" y="5136655"/>
            <a:ext cx="2502735" cy="153146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3" name="テキスト ボックス 22"/>
          <p:cNvSpPr txBox="1"/>
          <p:nvPr/>
        </p:nvSpPr>
        <p:spPr>
          <a:xfrm>
            <a:off x="0" y="1772816"/>
            <a:ext cx="8813371" cy="584775"/>
          </a:xfrm>
          <a:prstGeom prst="rect">
            <a:avLst/>
          </a:prstGeom>
          <a:noFill/>
        </p:spPr>
        <p:txBody>
          <a:bodyPr wrap="square" rtlCol="0">
            <a:spAutoFit/>
          </a:bodyPr>
          <a:lstStyle/>
          <a:p>
            <a:r>
              <a:rPr kumimoji="1" lang="ja-JP" altLang="en-US" sz="3200" dirty="0" smtClean="0">
                <a:solidFill>
                  <a:srgbClr val="FFC000"/>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800" b="1" dirty="0" smtClean="0">
                <a:solidFill>
                  <a:srgbClr val="FF9933"/>
                </a:solidFill>
                <a:latin typeface="メイリオ" panose="020B0604030504040204" pitchFamily="50" charset="-128"/>
                <a:ea typeface="メイリオ" panose="020B0604030504040204" pitchFamily="50" charset="-128"/>
                <a:cs typeface="メイリオ" panose="020B0604030504040204" pitchFamily="50" charset="-128"/>
              </a:rPr>
              <a:t>唐突な報告が課題となった対象者の支援事例</a:t>
            </a:r>
            <a:endParaRPr kumimoji="1" lang="ja-JP" altLang="en-US" sz="2800" b="1" dirty="0">
              <a:solidFill>
                <a:srgbClr val="FF9933"/>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角丸四角形 10"/>
          <p:cNvSpPr/>
          <p:nvPr/>
        </p:nvSpPr>
        <p:spPr>
          <a:xfrm>
            <a:off x="2927972" y="2269908"/>
            <a:ext cx="2814655" cy="4455785"/>
          </a:xfrm>
          <a:prstGeom prst="roundRect">
            <a:avLst/>
          </a:prstGeom>
          <a:solidFill>
            <a:schemeClr val="accent1">
              <a:alpha val="0"/>
            </a:schemeClr>
          </a:solidFill>
          <a:ln w="5715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20392" y="5104514"/>
            <a:ext cx="595035" cy="584775"/>
          </a:xfrm>
          <a:prstGeom prst="rect">
            <a:avLst/>
          </a:prstGeom>
        </p:spPr>
        <p:txBody>
          <a:bodyPr wrap="none">
            <a:spAutoFit/>
          </a:bodyPr>
          <a:lstStyle/>
          <a:p>
            <a:r>
              <a:rPr lang="ja-JP" altLang="en-US" sz="3200" dirty="0" smtClean="0">
                <a:solidFill>
                  <a:schemeClr val="tx2">
                    <a:lumMod val="60000"/>
                    <a:lumOff val="40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3200" dirty="0">
              <a:solidFill>
                <a:schemeClr val="tx2">
                  <a:lumMod val="60000"/>
                  <a:lumOff val="40000"/>
                </a:schemeClr>
              </a:solidFill>
            </a:endParaRPr>
          </a:p>
        </p:txBody>
      </p:sp>
      <p:sp>
        <p:nvSpPr>
          <p:cNvPr id="28" name="テキスト ボックス 27"/>
          <p:cNvSpPr txBox="1"/>
          <p:nvPr/>
        </p:nvSpPr>
        <p:spPr>
          <a:xfrm>
            <a:off x="416960" y="5035641"/>
            <a:ext cx="2413181" cy="769441"/>
          </a:xfrm>
          <a:prstGeom prst="rect">
            <a:avLst/>
          </a:prstGeom>
          <a:noFill/>
        </p:spPr>
        <p:txBody>
          <a:bodyPr wrap="square" rtlCol="0">
            <a:spAutoFit/>
          </a:bodyPr>
          <a:lstStyle/>
          <a:p>
            <a:r>
              <a:rPr lang="ja-JP" altLang="en-US" sz="2400" b="1" dirty="0" smtClean="0">
                <a:latin typeface="メイリオ" panose="020B0604030504040204" pitchFamily="50" charset="-128"/>
                <a:ea typeface="メイリオ" panose="020B0604030504040204" pitchFamily="50" charset="-128"/>
                <a:cs typeface="メイリオ" panose="020B0604030504040204" pitchFamily="50" charset="-128"/>
              </a:rPr>
              <a:t>行動連鎖再構成</a:t>
            </a:r>
          </a:p>
          <a:p>
            <a:r>
              <a:rPr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（チェイニング）</a:t>
            </a:r>
            <a:endParaRPr kumimoji="1"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下矢印 28"/>
          <p:cNvSpPr/>
          <p:nvPr/>
        </p:nvSpPr>
        <p:spPr>
          <a:xfrm>
            <a:off x="4193690" y="4938717"/>
            <a:ext cx="440954" cy="297465"/>
          </a:xfrm>
          <a:prstGeom prst="downArrow">
            <a:avLst/>
          </a:prstGeom>
          <a:solidFill>
            <a:srgbClr val="F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下矢印 29"/>
          <p:cNvSpPr/>
          <p:nvPr/>
        </p:nvSpPr>
        <p:spPr>
          <a:xfrm rot="15742577">
            <a:off x="2874092" y="5565479"/>
            <a:ext cx="326732" cy="415903"/>
          </a:xfrm>
          <a:prstGeom prst="downArrow">
            <a:avLst/>
          </a:prstGeom>
          <a:solidFill>
            <a:srgbClr val="F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3213877" y="5425334"/>
            <a:ext cx="2337964" cy="923330"/>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「今よろしいですか」などクッション言葉を使う</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角丸四角形 31"/>
          <p:cNvSpPr/>
          <p:nvPr/>
        </p:nvSpPr>
        <p:spPr>
          <a:xfrm>
            <a:off x="6104803" y="5136655"/>
            <a:ext cx="2185665" cy="153146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p>
        </p:txBody>
      </p:sp>
      <p:sp>
        <p:nvSpPr>
          <p:cNvPr id="31" name="下矢印 30"/>
          <p:cNvSpPr/>
          <p:nvPr/>
        </p:nvSpPr>
        <p:spPr>
          <a:xfrm rot="16200000">
            <a:off x="5659472" y="5859417"/>
            <a:ext cx="440954" cy="297465"/>
          </a:xfrm>
          <a:prstGeom prst="downArrow">
            <a:avLst/>
          </a:prstGeom>
          <a:solidFill>
            <a:srgbClr val="F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6199201" y="5302224"/>
            <a:ext cx="2065842" cy="1200329"/>
          </a:xfrm>
          <a:prstGeom prst="rect">
            <a:avLst/>
          </a:prstGeom>
          <a:noFill/>
        </p:spPr>
        <p:txBody>
          <a:bodyPr wrap="square" rtlCol="0">
            <a:spAutoFit/>
          </a:bodyPr>
          <a:lstStyle/>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上司がびっくりせずに報告に注目できる。</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正方形/長方形 26"/>
          <p:cNvSpPr/>
          <p:nvPr/>
        </p:nvSpPr>
        <p:spPr>
          <a:xfrm>
            <a:off x="46793" y="5730528"/>
            <a:ext cx="2732418" cy="1200329"/>
          </a:xfrm>
          <a:prstGeom prst="rect">
            <a:avLst/>
          </a:prstGeom>
          <a:noFill/>
        </p:spPr>
        <p:txBody>
          <a:bodyPr wrap="square">
            <a:sp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１つの行動を細かい行動のつながりととらえ、望ましい一連の行動を強化する。</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4" name="角丸四角形 33"/>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119</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84433163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4082" y="-83145"/>
            <a:ext cx="8229600" cy="1143000"/>
          </a:xfrm>
        </p:spPr>
        <p:txBody>
          <a:bodyPr/>
          <a:lstStyle/>
          <a:p>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セルフマネージメントと</a:t>
            </a: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は？</a:t>
            </a:r>
          </a:p>
        </p:txBody>
      </p:sp>
      <p:sp>
        <p:nvSpPr>
          <p:cNvPr id="3" name="スライド番号プレースホルダー 2"/>
          <p:cNvSpPr>
            <a:spLocks noGrp="1"/>
          </p:cNvSpPr>
          <p:nvPr>
            <p:ph type="sldNum" sz="quarter" idx="12"/>
          </p:nvPr>
        </p:nvSpPr>
        <p:spPr/>
        <p:txBody>
          <a:bodyPr/>
          <a:lstStyle/>
          <a:p>
            <a:pPr>
              <a:defRPr/>
            </a:pPr>
            <a:fld id="{F397828B-DFFC-4690-A433-573F705AE5C0}" type="slidenum">
              <a:rPr lang="en-US" smtClean="0">
                <a:solidFill>
                  <a:prstClr val="black">
                    <a:tint val="75000"/>
                  </a:prstClr>
                </a:solidFill>
              </a:rPr>
              <a:pPr>
                <a:defRPr/>
              </a:pPr>
              <a:t>12</a:t>
            </a:fld>
            <a:endParaRPr lang="en-US" dirty="0">
              <a:solidFill>
                <a:prstClr val="black">
                  <a:tint val="75000"/>
                </a:prstClr>
              </a:solidFill>
            </a:endParaRPr>
          </a:p>
        </p:txBody>
      </p:sp>
      <p:sp>
        <p:nvSpPr>
          <p:cNvPr id="8" name="正方形/長方形 7"/>
          <p:cNvSpPr/>
          <p:nvPr/>
        </p:nvSpPr>
        <p:spPr>
          <a:xfrm>
            <a:off x="534082" y="1060443"/>
            <a:ext cx="7828699" cy="144016"/>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5" name="正方形/長方形 14"/>
          <p:cNvSpPr/>
          <p:nvPr/>
        </p:nvSpPr>
        <p:spPr>
          <a:xfrm>
            <a:off x="271796" y="5562775"/>
            <a:ext cx="8476843" cy="1200329"/>
          </a:xfrm>
          <a:prstGeom prst="rect">
            <a:avLst/>
          </a:prstGeom>
          <a:solidFill>
            <a:srgbClr val="F5EEDE"/>
          </a:solidFill>
          <a:effectLst>
            <a:outerShdw blurRad="50800" dist="38100" dir="2700000" algn="tl" rotWithShape="0">
              <a:prstClr val="black">
                <a:alpha val="40000"/>
              </a:prstClr>
            </a:outerShdw>
          </a:effectLst>
        </p:spPr>
        <p:txBody>
          <a:bodyPr wrap="squar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類似した言葉に「セルフコントロール」がありますが、</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これは</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「感情のコントロール」を含め、「スケジュール管理」や「自立した行動」、また「健康やストレス対処方法の安定的維持」、「仕事を遂行する力の維持」などの総合的な管理を指しています</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正方形/長方形 15"/>
          <p:cNvSpPr/>
          <p:nvPr/>
        </p:nvSpPr>
        <p:spPr>
          <a:xfrm>
            <a:off x="210011" y="1556792"/>
            <a:ext cx="8835019" cy="707886"/>
          </a:xfrm>
          <a:prstGeom prst="rect">
            <a:avLst/>
          </a:prstGeom>
        </p:spPr>
        <p:txBody>
          <a:bodyPr wrap="square">
            <a:spAutoFit/>
          </a:bodyPr>
          <a:lstStyle/>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セルフマネージメント」</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は、英語では「</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self management</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」と表記され、意味は「自己管理」や「自立」と訳されます。</a:t>
            </a:r>
          </a:p>
        </p:txBody>
      </p:sp>
      <p:grpSp>
        <p:nvGrpSpPr>
          <p:cNvPr id="27" name="グループ化 26"/>
          <p:cNvGrpSpPr/>
          <p:nvPr/>
        </p:nvGrpSpPr>
        <p:grpSpPr>
          <a:xfrm>
            <a:off x="1563128" y="2564904"/>
            <a:ext cx="5927619" cy="2880320"/>
            <a:chOff x="547340" y="2575857"/>
            <a:chExt cx="5927619" cy="2880320"/>
          </a:xfrm>
        </p:grpSpPr>
        <p:sp>
          <p:nvSpPr>
            <p:cNvPr id="17" name="正方形/長方形 16"/>
            <p:cNvSpPr/>
            <p:nvPr/>
          </p:nvSpPr>
          <p:spPr>
            <a:xfrm>
              <a:off x="547340" y="2575857"/>
              <a:ext cx="2759267" cy="2880320"/>
            </a:xfrm>
            <a:prstGeom prst="rect">
              <a:avLst/>
            </a:prstGeom>
            <a:solidFill>
              <a:srgbClr val="FD542E"/>
            </a:solidFill>
            <a:ln w="31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セルフマネージメント</a:t>
              </a:r>
              <a:endParaRPr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algn="ctr"/>
              <a:r>
                <a:rPr lang="en-US" altLang="ja-JP"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self management</a:t>
              </a:r>
              <a:endParaRPr lang="ja-JP" altLang="en-US" sz="2000" b="1" dirty="0">
                <a:solidFill>
                  <a:schemeClr val="bg1"/>
                </a:solidFill>
              </a:endParaRPr>
            </a:p>
          </p:txBody>
        </p:sp>
        <p:sp>
          <p:nvSpPr>
            <p:cNvPr id="18" name="正方形/長方形 17"/>
            <p:cNvSpPr/>
            <p:nvPr/>
          </p:nvSpPr>
          <p:spPr>
            <a:xfrm>
              <a:off x="3378615" y="2575857"/>
              <a:ext cx="3096344" cy="1368152"/>
            </a:xfrm>
            <a:prstGeom prst="rect">
              <a:avLst/>
            </a:prstGeom>
            <a:solidFill>
              <a:srgbClr val="F2BC00"/>
            </a:solidFill>
            <a:ln w="31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自己管理</a:t>
              </a:r>
              <a:endParaRPr lang="ja-JP" altLang="en-US" sz="2800" dirty="0">
                <a:solidFill>
                  <a:schemeClr val="tx1"/>
                </a:solidFill>
              </a:endParaRPr>
            </a:p>
          </p:txBody>
        </p:sp>
        <p:sp>
          <p:nvSpPr>
            <p:cNvPr id="19" name="正方形/長方形 18"/>
            <p:cNvSpPr/>
            <p:nvPr/>
          </p:nvSpPr>
          <p:spPr>
            <a:xfrm>
              <a:off x="3378615" y="4016017"/>
              <a:ext cx="3096344" cy="1440160"/>
            </a:xfrm>
            <a:prstGeom prst="rect">
              <a:avLst/>
            </a:prstGeom>
            <a:solidFill>
              <a:srgbClr val="F2BC00"/>
            </a:solidFill>
            <a:ln w="31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自立</a:t>
              </a:r>
              <a:endParaRPr lang="ja-JP" altLang="en-US" sz="2800" dirty="0">
                <a:solidFill>
                  <a:schemeClr val="tx1"/>
                </a:solidFill>
              </a:endParaRPr>
            </a:p>
          </p:txBody>
        </p:sp>
      </p:grpSp>
      <p:sp>
        <p:nvSpPr>
          <p:cNvPr id="11" name="角丸四角形 10"/>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12</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43729469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テキスト ボックス 40"/>
          <p:cNvSpPr txBox="1"/>
          <p:nvPr/>
        </p:nvSpPr>
        <p:spPr>
          <a:xfrm>
            <a:off x="341073" y="116632"/>
            <a:ext cx="8515463" cy="1200329"/>
          </a:xfrm>
          <a:prstGeom prst="rect">
            <a:avLst/>
          </a:prstGeom>
          <a:noFill/>
        </p:spPr>
        <p:txBody>
          <a:bodyPr wrap="square" rtlCol="0">
            <a:spAutoFit/>
          </a:bodyPr>
          <a:lstStyle/>
          <a:p>
            <a:pPr algn="ctr"/>
            <a:r>
              <a:rPr lang="ja-JP" altLang="en-US" sz="3600" b="1" dirty="0" smtClean="0">
                <a:latin typeface="メイリオ" panose="020B0604030504040204" pitchFamily="50" charset="-128"/>
                <a:ea typeface="メイリオ" panose="020B0604030504040204" pitchFamily="50" charset="-128"/>
                <a:cs typeface="メイリオ" panose="020B0604030504040204" pitchFamily="50" charset="-128"/>
              </a:rPr>
              <a:t>機能分析で支援するためのヒント事例（</a:t>
            </a:r>
            <a:r>
              <a:rPr lang="ja-JP" altLang="en-US" sz="3600" b="1" dirty="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結果</a:t>
            </a:r>
            <a:r>
              <a:rPr lang="ja-JP" altLang="en-US" sz="3600" b="1" dirty="0" smtClean="0">
                <a:latin typeface="メイリオ" panose="020B0604030504040204" pitchFamily="50" charset="-128"/>
                <a:ea typeface="メイリオ" panose="020B0604030504040204" pitchFamily="50" charset="-128"/>
                <a:cs typeface="メイリオ" panose="020B0604030504040204" pitchFamily="50" charset="-128"/>
              </a:rPr>
              <a:t>操作編）</a:t>
            </a:r>
            <a:endParaRPr kumimoji="1" lang="ja-JP" altLang="en-US" sz="3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正方形/長方形 41"/>
          <p:cNvSpPr/>
          <p:nvPr/>
        </p:nvSpPr>
        <p:spPr>
          <a:xfrm>
            <a:off x="443692" y="1292580"/>
            <a:ext cx="7776864"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右矢印 11"/>
          <p:cNvSpPr/>
          <p:nvPr/>
        </p:nvSpPr>
        <p:spPr>
          <a:xfrm>
            <a:off x="136532" y="3036045"/>
            <a:ext cx="8933581" cy="1008112"/>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12"/>
          <p:cNvSpPr/>
          <p:nvPr/>
        </p:nvSpPr>
        <p:spPr>
          <a:xfrm>
            <a:off x="341073" y="3460095"/>
            <a:ext cx="2502735" cy="153146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14" name="角丸四角形 13"/>
          <p:cNvSpPr/>
          <p:nvPr/>
        </p:nvSpPr>
        <p:spPr>
          <a:xfrm>
            <a:off x="3309164" y="3472951"/>
            <a:ext cx="2160240" cy="153787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15" name="角丸四角形 14"/>
          <p:cNvSpPr/>
          <p:nvPr/>
        </p:nvSpPr>
        <p:spPr>
          <a:xfrm>
            <a:off x="6066147" y="3345231"/>
            <a:ext cx="2526655" cy="1665589"/>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p>
        </p:txBody>
      </p:sp>
      <p:sp>
        <p:nvSpPr>
          <p:cNvPr id="16" name="テキスト ボックス 15"/>
          <p:cNvSpPr txBox="1"/>
          <p:nvPr/>
        </p:nvSpPr>
        <p:spPr>
          <a:xfrm>
            <a:off x="400971" y="3810330"/>
            <a:ext cx="2502735" cy="830997"/>
          </a:xfrm>
          <a:prstGeom prst="rect">
            <a:avLst/>
          </a:prstGeom>
          <a:noFill/>
        </p:spPr>
        <p:txBody>
          <a:bodyPr wrap="square" rtlCol="0">
            <a:spAutoFit/>
          </a:bodyPr>
          <a:lstStyle/>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作業終了の報告</a:t>
            </a:r>
          </a:p>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を上司にする時</a:t>
            </a:r>
          </a:p>
        </p:txBody>
      </p:sp>
      <p:sp>
        <p:nvSpPr>
          <p:cNvPr id="17" name="テキスト ボックス 16"/>
          <p:cNvSpPr txBox="1"/>
          <p:nvPr/>
        </p:nvSpPr>
        <p:spPr>
          <a:xfrm>
            <a:off x="3381484" y="3708034"/>
            <a:ext cx="2015599" cy="1200329"/>
          </a:xfrm>
          <a:prstGeom prst="rect">
            <a:avLst/>
          </a:prstGeom>
          <a:noFill/>
        </p:spPr>
        <p:txBody>
          <a:bodyPr wrap="square" rtlCol="0">
            <a:spAutoFit/>
          </a:bodyPr>
          <a:lstStyle/>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上司が忙しそうで報告せずに作業を行う</a:t>
            </a:r>
          </a:p>
        </p:txBody>
      </p:sp>
      <p:sp>
        <p:nvSpPr>
          <p:cNvPr id="18" name="テキスト ボックス 17"/>
          <p:cNvSpPr txBox="1"/>
          <p:nvPr/>
        </p:nvSpPr>
        <p:spPr>
          <a:xfrm>
            <a:off x="6101961" y="4236237"/>
            <a:ext cx="2610310" cy="707886"/>
          </a:xfrm>
          <a:prstGeom prst="rect">
            <a:avLst/>
          </a:prstGeom>
          <a:noFill/>
        </p:spPr>
        <p:txBody>
          <a:bodyPr wrap="square" rtlCol="0">
            <a:spAutoFit/>
          </a:bodyPr>
          <a:lstStyle/>
          <a:p>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上司への気遣いから報告が滞る（－）</a:t>
            </a:r>
            <a:endPar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正方形/長方形 18"/>
          <p:cNvSpPr/>
          <p:nvPr/>
        </p:nvSpPr>
        <p:spPr bwMode="invGray">
          <a:xfrm>
            <a:off x="538156" y="2508733"/>
            <a:ext cx="2160240" cy="970620"/>
          </a:xfrm>
          <a:prstGeom prst="rect">
            <a:avLst/>
          </a:prstGeom>
          <a:solidFill>
            <a:srgbClr val="CFD7D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直前の状況</a:t>
            </a:r>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
            </a:r>
            <a:b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br>
            <a:r>
              <a:rPr kumimoji="1" lang="ja-JP" altLang="en-US" sz="2400" b="1" dirty="0" smtClean="0">
                <a:latin typeface="メイリオ" panose="020B0604030504040204" pitchFamily="50" charset="-128"/>
                <a:ea typeface="メイリオ" panose="020B0604030504040204" pitchFamily="50" charset="-128"/>
                <a:cs typeface="メイリオ" panose="020B0604030504040204" pitchFamily="50" charset="-128"/>
              </a:rPr>
              <a:t>（きっかけ）</a:t>
            </a:r>
            <a:endParaRPr kumimoji="1"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正方形/長方形 19"/>
          <p:cNvSpPr/>
          <p:nvPr/>
        </p:nvSpPr>
        <p:spPr>
          <a:xfrm>
            <a:off x="3309164" y="2508732"/>
            <a:ext cx="2160240" cy="970621"/>
          </a:xfrm>
          <a:prstGeom prst="rect">
            <a:avLst/>
          </a:prstGeom>
          <a:solidFill>
            <a:srgbClr val="FD542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行　動</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正方形/長方形 20"/>
          <p:cNvSpPr/>
          <p:nvPr/>
        </p:nvSpPr>
        <p:spPr bwMode="invGray">
          <a:xfrm>
            <a:off x="6104803" y="2502329"/>
            <a:ext cx="2160240" cy="970621"/>
          </a:xfrm>
          <a:prstGeom prst="rect">
            <a:avLst/>
          </a:prstGeom>
          <a:solidFill>
            <a:srgbClr val="F2B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結　果</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角丸四角形 21"/>
          <p:cNvSpPr/>
          <p:nvPr/>
        </p:nvSpPr>
        <p:spPr>
          <a:xfrm>
            <a:off x="5940152" y="5136655"/>
            <a:ext cx="2324891" cy="153146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p>
        </p:txBody>
      </p:sp>
      <p:sp>
        <p:nvSpPr>
          <p:cNvPr id="23" name="テキスト ボックス 22"/>
          <p:cNvSpPr txBox="1"/>
          <p:nvPr/>
        </p:nvSpPr>
        <p:spPr>
          <a:xfrm>
            <a:off x="0" y="1772816"/>
            <a:ext cx="8813371" cy="584775"/>
          </a:xfrm>
          <a:prstGeom prst="rect">
            <a:avLst/>
          </a:prstGeom>
          <a:noFill/>
        </p:spPr>
        <p:txBody>
          <a:bodyPr wrap="square" rtlCol="0">
            <a:spAutoFit/>
          </a:bodyPr>
          <a:lstStyle/>
          <a:p>
            <a:r>
              <a:rPr kumimoji="1" lang="ja-JP" altLang="en-US" sz="3200" dirty="0" smtClean="0">
                <a:solidFill>
                  <a:srgbClr val="FFC000"/>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800" b="1" dirty="0" smtClean="0">
                <a:solidFill>
                  <a:srgbClr val="FF9933"/>
                </a:solidFill>
                <a:latin typeface="メイリオ" panose="020B0604030504040204" pitchFamily="50" charset="-128"/>
                <a:ea typeface="メイリオ" panose="020B0604030504040204" pitchFamily="50" charset="-128"/>
                <a:cs typeface="メイリオ" panose="020B0604030504040204" pitchFamily="50" charset="-128"/>
              </a:rPr>
              <a:t>報告が苦手な対象者の支援事例</a:t>
            </a:r>
            <a:endParaRPr kumimoji="1" lang="ja-JP" altLang="en-US" sz="2800" b="1" dirty="0">
              <a:solidFill>
                <a:srgbClr val="FF9933"/>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角丸四角形 10"/>
          <p:cNvSpPr/>
          <p:nvPr/>
        </p:nvSpPr>
        <p:spPr>
          <a:xfrm>
            <a:off x="5778147" y="2357591"/>
            <a:ext cx="2814655" cy="4446652"/>
          </a:xfrm>
          <a:prstGeom prst="roundRect">
            <a:avLst/>
          </a:prstGeom>
          <a:solidFill>
            <a:schemeClr val="accent1">
              <a:alpha val="0"/>
            </a:schemeClr>
          </a:solidFill>
          <a:ln w="5715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1907702" y="5208887"/>
            <a:ext cx="595035" cy="584775"/>
          </a:xfrm>
          <a:prstGeom prst="rect">
            <a:avLst/>
          </a:prstGeom>
        </p:spPr>
        <p:txBody>
          <a:bodyPr wrap="none">
            <a:spAutoFit/>
          </a:bodyPr>
          <a:lstStyle/>
          <a:p>
            <a:r>
              <a:rPr lang="ja-JP" altLang="en-US" sz="3200" dirty="0" smtClean="0">
                <a:solidFill>
                  <a:schemeClr val="tx2">
                    <a:lumMod val="60000"/>
                    <a:lumOff val="40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3200" dirty="0">
              <a:solidFill>
                <a:schemeClr val="tx2">
                  <a:lumMod val="60000"/>
                  <a:lumOff val="40000"/>
                </a:schemeClr>
              </a:solidFill>
            </a:endParaRPr>
          </a:p>
        </p:txBody>
      </p:sp>
      <p:sp>
        <p:nvSpPr>
          <p:cNvPr id="28" name="テキスト ボックス 27"/>
          <p:cNvSpPr txBox="1"/>
          <p:nvPr/>
        </p:nvSpPr>
        <p:spPr>
          <a:xfrm>
            <a:off x="2315891" y="5270443"/>
            <a:ext cx="2948319" cy="461665"/>
          </a:xfrm>
          <a:prstGeom prst="rect">
            <a:avLst/>
          </a:prstGeom>
          <a:noFill/>
        </p:spPr>
        <p:txBody>
          <a:bodyPr wrap="square" rtlCol="0">
            <a:spAutoFit/>
          </a:bodyPr>
          <a:lstStyle/>
          <a:p>
            <a:r>
              <a:rPr lang="ja-JP" altLang="en-US" sz="2400" b="1" dirty="0" smtClean="0">
                <a:latin typeface="メイリオ" panose="020B0604030504040204" pitchFamily="50" charset="-128"/>
                <a:ea typeface="メイリオ" panose="020B0604030504040204" pitchFamily="50" charset="-128"/>
                <a:cs typeface="メイリオ" panose="020B0604030504040204" pitchFamily="50" charset="-128"/>
              </a:rPr>
              <a:t>嫌悪的な結果の除去</a:t>
            </a:r>
            <a:endParaRPr kumimoji="1"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下矢印 28"/>
          <p:cNvSpPr/>
          <p:nvPr/>
        </p:nvSpPr>
        <p:spPr>
          <a:xfrm>
            <a:off x="6882120" y="4884119"/>
            <a:ext cx="440954" cy="505072"/>
          </a:xfrm>
          <a:prstGeom prst="downArrow">
            <a:avLst/>
          </a:prstGeom>
          <a:solidFill>
            <a:srgbClr val="F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下矢印 29"/>
          <p:cNvSpPr/>
          <p:nvPr/>
        </p:nvSpPr>
        <p:spPr>
          <a:xfrm rot="17673821">
            <a:off x="5486032" y="5265585"/>
            <a:ext cx="326732" cy="525209"/>
          </a:xfrm>
          <a:prstGeom prst="downArrow">
            <a:avLst/>
          </a:prstGeom>
          <a:solidFill>
            <a:srgbClr val="F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6015941" y="5501276"/>
            <a:ext cx="2337964" cy="923330"/>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報告した際に上司から「報告お疲れ様」と伝えてもらう。</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角丸四角形 30"/>
          <p:cNvSpPr/>
          <p:nvPr/>
        </p:nvSpPr>
        <p:spPr>
          <a:xfrm>
            <a:off x="3252004" y="5706557"/>
            <a:ext cx="2160240" cy="1097687"/>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上司へ迷わず報告</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下矢印 31"/>
          <p:cNvSpPr/>
          <p:nvPr/>
        </p:nvSpPr>
        <p:spPr>
          <a:xfrm rot="5400000">
            <a:off x="5551655" y="5990385"/>
            <a:ext cx="326732" cy="822072"/>
          </a:xfrm>
          <a:prstGeom prst="downArrow">
            <a:avLst/>
          </a:prstGeom>
          <a:solidFill>
            <a:srgbClr val="F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6075825" y="3579498"/>
            <a:ext cx="2610310" cy="646331"/>
          </a:xfrm>
          <a:prstGeom prst="rect">
            <a:avLst/>
          </a:prstGeom>
          <a:noFill/>
        </p:spPr>
        <p:txBody>
          <a:bodyPr wrap="square" rtlCol="0">
            <a:sp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迷惑をかけず罪悪感なく作業を継続（＋）</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角丸四角形 26"/>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120</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4258802700"/>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テキスト ボックス 40"/>
          <p:cNvSpPr txBox="1"/>
          <p:nvPr/>
        </p:nvSpPr>
        <p:spPr>
          <a:xfrm>
            <a:off x="341073" y="102135"/>
            <a:ext cx="8515463" cy="1200329"/>
          </a:xfrm>
          <a:prstGeom prst="rect">
            <a:avLst/>
          </a:prstGeom>
          <a:noFill/>
        </p:spPr>
        <p:txBody>
          <a:bodyPr wrap="square" rtlCol="0">
            <a:spAutoFit/>
          </a:bodyPr>
          <a:lstStyle/>
          <a:p>
            <a:pPr algn="ctr"/>
            <a:r>
              <a:rPr lang="ja-JP" altLang="en-US" sz="3600" b="1" dirty="0" smtClean="0">
                <a:latin typeface="メイリオ" panose="020B0604030504040204" pitchFamily="50" charset="-128"/>
                <a:ea typeface="メイリオ" panose="020B0604030504040204" pitchFamily="50" charset="-128"/>
                <a:cs typeface="メイリオ" panose="020B0604030504040204" pitchFamily="50" charset="-128"/>
              </a:rPr>
              <a:t>機能分析で支援するためのヒント事例（</a:t>
            </a:r>
            <a:r>
              <a:rPr lang="ja-JP" altLang="en-US" sz="3600" b="1" dirty="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結果</a:t>
            </a:r>
            <a:r>
              <a:rPr lang="ja-JP" altLang="en-US" sz="3600" b="1" dirty="0" smtClean="0">
                <a:latin typeface="メイリオ" panose="020B0604030504040204" pitchFamily="50" charset="-128"/>
                <a:ea typeface="メイリオ" panose="020B0604030504040204" pitchFamily="50" charset="-128"/>
                <a:cs typeface="メイリオ" panose="020B0604030504040204" pitchFamily="50" charset="-128"/>
              </a:rPr>
              <a:t>操作編）</a:t>
            </a:r>
            <a:endParaRPr kumimoji="1" lang="ja-JP" altLang="en-US" sz="3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正方形/長方形 41"/>
          <p:cNvSpPr/>
          <p:nvPr/>
        </p:nvSpPr>
        <p:spPr>
          <a:xfrm>
            <a:off x="710372" y="1465632"/>
            <a:ext cx="7776864"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右矢印 11"/>
          <p:cNvSpPr/>
          <p:nvPr/>
        </p:nvSpPr>
        <p:spPr>
          <a:xfrm>
            <a:off x="136532" y="3036045"/>
            <a:ext cx="8933581" cy="1008112"/>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12"/>
          <p:cNvSpPr/>
          <p:nvPr/>
        </p:nvSpPr>
        <p:spPr>
          <a:xfrm>
            <a:off x="341073" y="3460095"/>
            <a:ext cx="2502735" cy="153146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14" name="角丸四角形 13"/>
          <p:cNvSpPr/>
          <p:nvPr/>
        </p:nvSpPr>
        <p:spPr>
          <a:xfrm>
            <a:off x="3309164" y="3472951"/>
            <a:ext cx="2160240" cy="153787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15" name="角丸四角形 14"/>
          <p:cNvSpPr/>
          <p:nvPr/>
        </p:nvSpPr>
        <p:spPr>
          <a:xfrm>
            <a:off x="6066147" y="3345231"/>
            <a:ext cx="2185665" cy="1665589"/>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p>
        </p:txBody>
      </p:sp>
      <p:sp>
        <p:nvSpPr>
          <p:cNvPr id="16" name="テキスト ボックス 15"/>
          <p:cNvSpPr txBox="1"/>
          <p:nvPr/>
        </p:nvSpPr>
        <p:spPr>
          <a:xfrm>
            <a:off x="400971" y="3810330"/>
            <a:ext cx="2502735" cy="830997"/>
          </a:xfrm>
          <a:prstGeom prst="rect">
            <a:avLst/>
          </a:prstGeom>
          <a:noFill/>
        </p:spPr>
        <p:txBody>
          <a:bodyPr wrap="square" rtlCol="0">
            <a:spAutoFit/>
          </a:bodyPr>
          <a:lstStyle/>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お客</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様から担当者の所在の質問</a:t>
            </a:r>
          </a:p>
        </p:txBody>
      </p:sp>
      <p:sp>
        <p:nvSpPr>
          <p:cNvPr id="17" name="テキスト ボックス 16"/>
          <p:cNvSpPr txBox="1"/>
          <p:nvPr/>
        </p:nvSpPr>
        <p:spPr>
          <a:xfrm>
            <a:off x="3361505" y="3683790"/>
            <a:ext cx="2015599" cy="1200329"/>
          </a:xfrm>
          <a:prstGeom prst="rect">
            <a:avLst/>
          </a:prstGeom>
          <a:noFill/>
        </p:spPr>
        <p:txBody>
          <a:bodyPr wrap="square" rtlCol="0">
            <a:spAutoFit/>
          </a:bodyPr>
          <a:lstStyle/>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対象者が暗記していた店内体制を説明</a:t>
            </a:r>
          </a:p>
        </p:txBody>
      </p:sp>
      <p:sp>
        <p:nvSpPr>
          <p:cNvPr id="18" name="テキスト ボックス 17"/>
          <p:cNvSpPr txBox="1"/>
          <p:nvPr/>
        </p:nvSpPr>
        <p:spPr>
          <a:xfrm>
            <a:off x="6126058" y="3810329"/>
            <a:ext cx="2065842" cy="1200329"/>
          </a:xfrm>
          <a:prstGeom prst="rect">
            <a:avLst/>
          </a:prstGeom>
          <a:noFill/>
        </p:spPr>
        <p:txBody>
          <a:bodyPr wrap="square" rtlCol="0">
            <a:spAutoFit/>
          </a:bodyPr>
          <a:lstStyle/>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お客</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様のニーズを満たす（＋）</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正方形/長方形 18"/>
          <p:cNvSpPr/>
          <p:nvPr/>
        </p:nvSpPr>
        <p:spPr bwMode="invGray">
          <a:xfrm>
            <a:off x="538156" y="2508733"/>
            <a:ext cx="2160240" cy="970620"/>
          </a:xfrm>
          <a:prstGeom prst="rect">
            <a:avLst/>
          </a:prstGeom>
          <a:solidFill>
            <a:srgbClr val="CFD7D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直前の状況</a:t>
            </a:r>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
            </a:r>
            <a:b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br>
            <a:r>
              <a:rPr kumimoji="1" lang="ja-JP" altLang="en-US" sz="2400" b="1" dirty="0" smtClean="0">
                <a:latin typeface="メイリオ" panose="020B0604030504040204" pitchFamily="50" charset="-128"/>
                <a:ea typeface="メイリオ" panose="020B0604030504040204" pitchFamily="50" charset="-128"/>
                <a:cs typeface="メイリオ" panose="020B0604030504040204" pitchFamily="50" charset="-128"/>
              </a:rPr>
              <a:t>（きっかけ）</a:t>
            </a:r>
            <a:endParaRPr kumimoji="1"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正方形/長方形 19"/>
          <p:cNvSpPr/>
          <p:nvPr/>
        </p:nvSpPr>
        <p:spPr>
          <a:xfrm>
            <a:off x="3309164" y="2508732"/>
            <a:ext cx="2160240" cy="970621"/>
          </a:xfrm>
          <a:prstGeom prst="rect">
            <a:avLst/>
          </a:prstGeom>
          <a:solidFill>
            <a:srgbClr val="FD542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行　動</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正方形/長方形 20"/>
          <p:cNvSpPr/>
          <p:nvPr/>
        </p:nvSpPr>
        <p:spPr bwMode="invGray">
          <a:xfrm>
            <a:off x="6104803" y="2502329"/>
            <a:ext cx="2160240" cy="970621"/>
          </a:xfrm>
          <a:prstGeom prst="rect">
            <a:avLst/>
          </a:prstGeom>
          <a:solidFill>
            <a:srgbClr val="F2B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結　果</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角丸四角形 21"/>
          <p:cNvSpPr/>
          <p:nvPr/>
        </p:nvSpPr>
        <p:spPr>
          <a:xfrm>
            <a:off x="5940152" y="5136655"/>
            <a:ext cx="2324891" cy="153146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p>
        </p:txBody>
      </p:sp>
      <p:sp>
        <p:nvSpPr>
          <p:cNvPr id="23" name="テキスト ボックス 22"/>
          <p:cNvSpPr txBox="1"/>
          <p:nvPr/>
        </p:nvSpPr>
        <p:spPr>
          <a:xfrm>
            <a:off x="0" y="1772816"/>
            <a:ext cx="8813371" cy="584775"/>
          </a:xfrm>
          <a:prstGeom prst="rect">
            <a:avLst/>
          </a:prstGeom>
          <a:noFill/>
        </p:spPr>
        <p:txBody>
          <a:bodyPr wrap="square" rtlCol="0">
            <a:spAutoFit/>
          </a:bodyPr>
          <a:lstStyle/>
          <a:p>
            <a:r>
              <a:rPr kumimoji="1" lang="ja-JP" altLang="en-US" sz="3200" dirty="0" smtClean="0">
                <a:solidFill>
                  <a:srgbClr val="FFC000"/>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800" b="1" dirty="0" smtClean="0">
                <a:solidFill>
                  <a:srgbClr val="FF9933"/>
                </a:solidFill>
                <a:latin typeface="メイリオ" panose="020B0604030504040204" pitchFamily="50" charset="-128"/>
                <a:ea typeface="メイリオ" panose="020B0604030504040204" pitchFamily="50" charset="-128"/>
                <a:cs typeface="メイリオ" panose="020B0604030504040204" pitchFamily="50" charset="-128"/>
              </a:rPr>
              <a:t>スポーツ店で勤務する対象者の支援事例</a:t>
            </a:r>
            <a:endParaRPr kumimoji="1" lang="ja-JP" altLang="en-US" sz="2800" b="1" dirty="0">
              <a:solidFill>
                <a:srgbClr val="FF9933"/>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角丸四角形 10"/>
          <p:cNvSpPr/>
          <p:nvPr/>
        </p:nvSpPr>
        <p:spPr>
          <a:xfrm>
            <a:off x="5795880" y="2357591"/>
            <a:ext cx="2814655" cy="4500409"/>
          </a:xfrm>
          <a:prstGeom prst="roundRect">
            <a:avLst/>
          </a:prstGeom>
          <a:solidFill>
            <a:schemeClr val="accent1">
              <a:alpha val="0"/>
            </a:schemeClr>
          </a:solidFill>
          <a:ln w="5715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下矢印 28"/>
          <p:cNvSpPr/>
          <p:nvPr/>
        </p:nvSpPr>
        <p:spPr>
          <a:xfrm>
            <a:off x="6882120" y="4884119"/>
            <a:ext cx="440954" cy="505072"/>
          </a:xfrm>
          <a:prstGeom prst="downArrow">
            <a:avLst/>
          </a:prstGeom>
          <a:solidFill>
            <a:srgbClr val="F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6015941" y="5501276"/>
            <a:ext cx="2337964" cy="830997"/>
          </a:xfrm>
          <a:prstGeom prst="rect">
            <a:avLst/>
          </a:prstGeom>
          <a:noFill/>
        </p:spPr>
        <p:txBody>
          <a:bodyPr wrap="square" rtlCol="0">
            <a:spAutoFit/>
          </a:bodyPr>
          <a:lstStyle/>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すばらしい対応を</a:t>
            </a:r>
            <a:r>
              <a:rPr kumimoji="1"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褒めて強化</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角丸四角形 31"/>
          <p:cNvSpPr/>
          <p:nvPr/>
        </p:nvSpPr>
        <p:spPr>
          <a:xfrm>
            <a:off x="3361505" y="5902389"/>
            <a:ext cx="2160240" cy="76573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latin typeface="メイリオ" panose="020B0604030504040204" pitchFamily="50" charset="-128"/>
                <a:ea typeface="メイリオ" panose="020B0604030504040204" pitchFamily="50" charset="-128"/>
                <a:cs typeface="メイリオ" panose="020B0604030504040204" pitchFamily="50" charset="-128"/>
              </a:rPr>
              <a:t>良い</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行動の強化</a:t>
            </a:r>
            <a:endPar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下矢印 30"/>
          <p:cNvSpPr/>
          <p:nvPr/>
        </p:nvSpPr>
        <p:spPr>
          <a:xfrm rot="5400000">
            <a:off x="5551655" y="5922180"/>
            <a:ext cx="326732" cy="822072"/>
          </a:xfrm>
          <a:prstGeom prst="downArrow">
            <a:avLst/>
          </a:prstGeom>
          <a:solidFill>
            <a:srgbClr val="F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角丸四角形 23"/>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121</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427469686"/>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テキスト ボックス 40"/>
          <p:cNvSpPr txBox="1"/>
          <p:nvPr/>
        </p:nvSpPr>
        <p:spPr>
          <a:xfrm>
            <a:off x="341073" y="116632"/>
            <a:ext cx="8619529" cy="1200329"/>
          </a:xfrm>
          <a:prstGeom prst="rect">
            <a:avLst/>
          </a:prstGeom>
          <a:noFill/>
        </p:spPr>
        <p:txBody>
          <a:bodyPr wrap="square" rtlCol="0">
            <a:spAutoFit/>
          </a:bodyPr>
          <a:lstStyle/>
          <a:p>
            <a:pPr algn="ctr"/>
            <a:r>
              <a:rPr lang="ja-JP" altLang="en-US" sz="3600" b="1" dirty="0" smtClean="0">
                <a:latin typeface="メイリオ" panose="020B0604030504040204" pitchFamily="50" charset="-128"/>
                <a:ea typeface="メイリオ" panose="020B0604030504040204" pitchFamily="50" charset="-128"/>
                <a:cs typeface="メイリオ" panose="020B0604030504040204" pitchFamily="50" charset="-128"/>
              </a:rPr>
              <a:t>機能分析で支援する</a:t>
            </a:r>
            <a:r>
              <a:rPr lang="ja-JP" altLang="en-US" sz="3600" b="1" smtClean="0">
                <a:latin typeface="メイリオ" panose="020B0604030504040204" pitchFamily="50" charset="-128"/>
                <a:ea typeface="メイリオ" panose="020B0604030504040204" pitchFamily="50" charset="-128"/>
                <a:cs typeface="メイリオ" panose="020B0604030504040204" pitchFamily="50" charset="-128"/>
              </a:rPr>
              <a:t>ためのヒント</a:t>
            </a:r>
            <a:r>
              <a:rPr lang="ja-JP" altLang="en-US" sz="3600" b="1" dirty="0" smtClean="0">
                <a:latin typeface="メイリオ" panose="020B0604030504040204" pitchFamily="50" charset="-128"/>
                <a:ea typeface="メイリオ" panose="020B0604030504040204" pitchFamily="50" charset="-128"/>
                <a:cs typeface="メイリオ" panose="020B0604030504040204" pitchFamily="50" charset="-128"/>
              </a:rPr>
              <a:t>事例（</a:t>
            </a:r>
            <a:r>
              <a:rPr lang="ja-JP" altLang="en-US" sz="3600" b="1" dirty="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結果</a:t>
            </a:r>
            <a:r>
              <a:rPr lang="ja-JP" altLang="en-US" sz="3600" b="1" dirty="0" smtClean="0">
                <a:latin typeface="メイリオ" panose="020B0604030504040204" pitchFamily="50" charset="-128"/>
                <a:ea typeface="メイリオ" panose="020B0604030504040204" pitchFamily="50" charset="-128"/>
                <a:cs typeface="メイリオ" panose="020B0604030504040204" pitchFamily="50" charset="-128"/>
              </a:rPr>
              <a:t>操作編）</a:t>
            </a:r>
            <a:endParaRPr kumimoji="1" lang="ja-JP" altLang="en-US" sz="3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正方形/長方形 41"/>
          <p:cNvSpPr/>
          <p:nvPr/>
        </p:nvSpPr>
        <p:spPr>
          <a:xfrm>
            <a:off x="1183738" y="1491174"/>
            <a:ext cx="7776864"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右矢印 11"/>
          <p:cNvSpPr/>
          <p:nvPr/>
        </p:nvSpPr>
        <p:spPr>
          <a:xfrm>
            <a:off x="136532" y="3036045"/>
            <a:ext cx="8933581" cy="1008112"/>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角丸四角形 12"/>
          <p:cNvSpPr/>
          <p:nvPr/>
        </p:nvSpPr>
        <p:spPr>
          <a:xfrm>
            <a:off x="341073" y="3460095"/>
            <a:ext cx="2502735" cy="1531468"/>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14" name="角丸四角形 13"/>
          <p:cNvSpPr/>
          <p:nvPr/>
        </p:nvSpPr>
        <p:spPr>
          <a:xfrm>
            <a:off x="3309164" y="3472951"/>
            <a:ext cx="2160240" cy="153787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dirty="0"/>
          </a:p>
        </p:txBody>
      </p:sp>
      <p:sp>
        <p:nvSpPr>
          <p:cNvPr id="15" name="角丸四角形 14"/>
          <p:cNvSpPr/>
          <p:nvPr/>
        </p:nvSpPr>
        <p:spPr>
          <a:xfrm>
            <a:off x="6066147" y="3345231"/>
            <a:ext cx="2185665" cy="1665589"/>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p>
        </p:txBody>
      </p:sp>
      <p:sp>
        <p:nvSpPr>
          <p:cNvPr id="16" name="テキスト ボックス 15"/>
          <p:cNvSpPr txBox="1"/>
          <p:nvPr/>
        </p:nvSpPr>
        <p:spPr>
          <a:xfrm>
            <a:off x="738888" y="3994994"/>
            <a:ext cx="1949493" cy="461665"/>
          </a:xfrm>
          <a:prstGeom prst="rect">
            <a:avLst/>
          </a:prstGeom>
          <a:noFill/>
        </p:spPr>
        <p:txBody>
          <a:bodyPr wrap="square" rtlCol="0">
            <a:spAutoFit/>
          </a:bodyPr>
          <a:lstStyle/>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朝の出勤時</a:t>
            </a:r>
          </a:p>
        </p:txBody>
      </p:sp>
      <p:sp>
        <p:nvSpPr>
          <p:cNvPr id="17" name="テキスト ボックス 16"/>
          <p:cNvSpPr txBox="1"/>
          <p:nvPr/>
        </p:nvSpPr>
        <p:spPr>
          <a:xfrm>
            <a:off x="3361505" y="3827379"/>
            <a:ext cx="2015599" cy="830997"/>
          </a:xfrm>
          <a:prstGeom prst="rect">
            <a:avLst/>
          </a:prstGeom>
          <a:noFill/>
        </p:spPr>
        <p:txBody>
          <a:bodyPr wrap="square" rtlCol="0">
            <a:spAutoFit/>
          </a:bodyPr>
          <a:lstStyle/>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目を合わせずに通り過ぎる</a:t>
            </a:r>
            <a:endPar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テキスト ボックス 17"/>
          <p:cNvSpPr txBox="1"/>
          <p:nvPr/>
        </p:nvSpPr>
        <p:spPr>
          <a:xfrm>
            <a:off x="6152002" y="4225826"/>
            <a:ext cx="2020398" cy="830997"/>
          </a:xfrm>
          <a:prstGeom prst="rect">
            <a:avLst/>
          </a:prstGeom>
          <a:noFill/>
        </p:spPr>
        <p:txBody>
          <a:bodyPr wrap="square" rtlCol="0">
            <a:spAutoFit/>
          </a:bodyPr>
          <a:lstStyle/>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出勤態度の</a:t>
            </a:r>
          </a:p>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悪化（－）</a:t>
            </a:r>
            <a:endParaRPr lang="en-US" altLang="ja-JP"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正方形/長方形 18"/>
          <p:cNvSpPr/>
          <p:nvPr/>
        </p:nvSpPr>
        <p:spPr bwMode="invGray">
          <a:xfrm>
            <a:off x="538156" y="2508733"/>
            <a:ext cx="2160240" cy="970620"/>
          </a:xfrm>
          <a:prstGeom prst="rect">
            <a:avLst/>
          </a:prstGeom>
          <a:solidFill>
            <a:srgbClr val="CFD7D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直前の状況</a:t>
            </a:r>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
            </a:r>
            <a:b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br>
            <a:r>
              <a:rPr kumimoji="1" lang="ja-JP" altLang="en-US" sz="2400" b="1" dirty="0" smtClean="0">
                <a:latin typeface="メイリオ" panose="020B0604030504040204" pitchFamily="50" charset="-128"/>
                <a:ea typeface="メイリオ" panose="020B0604030504040204" pitchFamily="50" charset="-128"/>
                <a:cs typeface="メイリオ" panose="020B0604030504040204" pitchFamily="50" charset="-128"/>
              </a:rPr>
              <a:t>（きっかけ）</a:t>
            </a:r>
            <a:endParaRPr kumimoji="1"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正方形/長方形 19"/>
          <p:cNvSpPr/>
          <p:nvPr/>
        </p:nvSpPr>
        <p:spPr>
          <a:xfrm>
            <a:off x="3309164" y="2508732"/>
            <a:ext cx="2160240" cy="970621"/>
          </a:xfrm>
          <a:prstGeom prst="rect">
            <a:avLst/>
          </a:prstGeom>
          <a:solidFill>
            <a:srgbClr val="FD542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行　動</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正方形/長方形 20"/>
          <p:cNvSpPr/>
          <p:nvPr/>
        </p:nvSpPr>
        <p:spPr bwMode="invGray">
          <a:xfrm>
            <a:off x="6104803" y="2502329"/>
            <a:ext cx="2160240" cy="970621"/>
          </a:xfrm>
          <a:prstGeom prst="rect">
            <a:avLst/>
          </a:prstGeom>
          <a:solidFill>
            <a:srgbClr val="F2B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結　果</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角丸四角形 21"/>
          <p:cNvSpPr/>
          <p:nvPr/>
        </p:nvSpPr>
        <p:spPr>
          <a:xfrm>
            <a:off x="5940152" y="5136655"/>
            <a:ext cx="2324891" cy="1531468"/>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p>
        </p:txBody>
      </p:sp>
      <p:sp>
        <p:nvSpPr>
          <p:cNvPr id="23" name="テキスト ボックス 22"/>
          <p:cNvSpPr txBox="1"/>
          <p:nvPr/>
        </p:nvSpPr>
        <p:spPr>
          <a:xfrm>
            <a:off x="150071" y="1706838"/>
            <a:ext cx="8813371" cy="584775"/>
          </a:xfrm>
          <a:prstGeom prst="rect">
            <a:avLst/>
          </a:prstGeom>
          <a:noFill/>
        </p:spPr>
        <p:txBody>
          <a:bodyPr wrap="square" rtlCol="0">
            <a:spAutoFit/>
          </a:bodyPr>
          <a:lstStyle/>
          <a:p>
            <a:r>
              <a:rPr kumimoji="1" lang="ja-JP" altLang="en-US" sz="3200" dirty="0" smtClean="0">
                <a:solidFill>
                  <a:srgbClr val="FFC000"/>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sz="2800" b="1" dirty="0" smtClean="0">
                <a:solidFill>
                  <a:srgbClr val="FF9933"/>
                </a:solidFill>
                <a:latin typeface="メイリオ" panose="020B0604030504040204" pitchFamily="50" charset="-128"/>
                <a:ea typeface="メイリオ" panose="020B0604030504040204" pitchFamily="50" charset="-128"/>
                <a:cs typeface="メイリオ" panose="020B0604030504040204" pitchFamily="50" charset="-128"/>
              </a:rPr>
              <a:t>報告が苦手な対象者の支援事例</a:t>
            </a:r>
            <a:endParaRPr kumimoji="1" lang="ja-JP" altLang="en-US" sz="2800" b="1" dirty="0">
              <a:solidFill>
                <a:srgbClr val="FF9933"/>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角丸四角形 10"/>
          <p:cNvSpPr/>
          <p:nvPr/>
        </p:nvSpPr>
        <p:spPr>
          <a:xfrm>
            <a:off x="5701941" y="2291614"/>
            <a:ext cx="2814655" cy="4434552"/>
          </a:xfrm>
          <a:prstGeom prst="roundRect">
            <a:avLst/>
          </a:prstGeom>
          <a:solidFill>
            <a:schemeClr val="accent1">
              <a:alpha val="0"/>
            </a:schemeClr>
          </a:solidFill>
          <a:ln w="57150">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3063987" y="5014528"/>
            <a:ext cx="595035" cy="584775"/>
          </a:xfrm>
          <a:prstGeom prst="rect">
            <a:avLst/>
          </a:prstGeom>
        </p:spPr>
        <p:txBody>
          <a:bodyPr wrap="none">
            <a:spAutoFit/>
          </a:bodyPr>
          <a:lstStyle/>
          <a:p>
            <a:r>
              <a:rPr lang="ja-JP" altLang="en-US" sz="3200" dirty="0" smtClean="0">
                <a:solidFill>
                  <a:schemeClr val="tx2">
                    <a:lumMod val="60000"/>
                    <a:lumOff val="40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3200" dirty="0">
              <a:solidFill>
                <a:schemeClr val="tx2">
                  <a:lumMod val="60000"/>
                  <a:lumOff val="40000"/>
                </a:schemeClr>
              </a:solidFill>
            </a:endParaRPr>
          </a:p>
        </p:txBody>
      </p:sp>
      <p:sp>
        <p:nvSpPr>
          <p:cNvPr id="28" name="テキスト ボックス 27"/>
          <p:cNvSpPr txBox="1"/>
          <p:nvPr/>
        </p:nvSpPr>
        <p:spPr>
          <a:xfrm>
            <a:off x="3456999" y="5116951"/>
            <a:ext cx="2294652" cy="461665"/>
          </a:xfrm>
          <a:prstGeom prst="rect">
            <a:avLst/>
          </a:prstGeom>
          <a:noFill/>
        </p:spPr>
        <p:txBody>
          <a:bodyPr wrap="square" rtlCol="0">
            <a:spAutoFit/>
          </a:bodyPr>
          <a:lstStyle/>
          <a:p>
            <a:r>
              <a:rPr lang="ja-JP" altLang="en-US" sz="2400" b="1" dirty="0" smtClean="0">
                <a:latin typeface="メイリオ" panose="020B0604030504040204" pitchFamily="50" charset="-128"/>
                <a:ea typeface="メイリオ" panose="020B0604030504040204" pitchFamily="50" charset="-128"/>
                <a:cs typeface="メイリオ" panose="020B0604030504040204" pitchFamily="50" charset="-128"/>
              </a:rPr>
              <a:t>積極的練習法</a:t>
            </a:r>
            <a:endParaRPr kumimoji="1"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下矢印 28"/>
          <p:cNvSpPr/>
          <p:nvPr/>
        </p:nvSpPr>
        <p:spPr>
          <a:xfrm>
            <a:off x="6882120" y="4884119"/>
            <a:ext cx="440954" cy="505072"/>
          </a:xfrm>
          <a:prstGeom prst="downArrow">
            <a:avLst/>
          </a:prstGeom>
          <a:solidFill>
            <a:srgbClr val="F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p:cNvSpPr txBox="1"/>
          <p:nvPr/>
        </p:nvSpPr>
        <p:spPr>
          <a:xfrm>
            <a:off x="6015941" y="5501276"/>
            <a:ext cx="2337964" cy="707886"/>
          </a:xfrm>
          <a:prstGeom prst="rect">
            <a:avLst/>
          </a:prstGeom>
          <a:noFill/>
        </p:spPr>
        <p:txBody>
          <a:bodyPr wrap="square" rtlCol="0">
            <a:spAutoFit/>
          </a:bodyPr>
          <a:lstStyle/>
          <a:p>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あいさつができない時に練習する</a:t>
            </a:r>
            <a:endParaRPr kumimoji="1"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角丸四角形 30"/>
          <p:cNvSpPr/>
          <p:nvPr/>
        </p:nvSpPr>
        <p:spPr>
          <a:xfrm>
            <a:off x="3387057" y="5656214"/>
            <a:ext cx="2160240" cy="99684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あいさつのムラが無くなる</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下矢印 31"/>
          <p:cNvSpPr/>
          <p:nvPr/>
        </p:nvSpPr>
        <p:spPr>
          <a:xfrm rot="18486607">
            <a:off x="5571023" y="5276231"/>
            <a:ext cx="326732" cy="525209"/>
          </a:xfrm>
          <a:prstGeom prst="downArrow">
            <a:avLst/>
          </a:prstGeom>
          <a:solidFill>
            <a:srgbClr val="F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下矢印 29"/>
          <p:cNvSpPr/>
          <p:nvPr/>
        </p:nvSpPr>
        <p:spPr>
          <a:xfrm rot="5400000">
            <a:off x="5503593" y="5834283"/>
            <a:ext cx="326732" cy="749759"/>
          </a:xfrm>
          <a:prstGeom prst="downArrow">
            <a:avLst/>
          </a:prstGeom>
          <a:solidFill>
            <a:srgbClr val="F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テキスト ボックス 32"/>
          <p:cNvSpPr txBox="1"/>
          <p:nvPr/>
        </p:nvSpPr>
        <p:spPr>
          <a:xfrm>
            <a:off x="6089868" y="3644047"/>
            <a:ext cx="2730478" cy="400110"/>
          </a:xfrm>
          <a:prstGeom prst="rect">
            <a:avLst/>
          </a:prstGeom>
          <a:noFill/>
        </p:spPr>
        <p:txBody>
          <a:bodyPr wrap="square" rtlCol="0">
            <a:spAutoFit/>
          </a:bodyPr>
          <a:lstStyle/>
          <a:p>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緊張の回避（＋）</a:t>
            </a:r>
            <a:endParaRPr lang="en-US" altLang="ja-JP" sz="20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角丸四角形 26"/>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122</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46992145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正方形/長方形 29"/>
          <p:cNvSpPr/>
          <p:nvPr/>
        </p:nvSpPr>
        <p:spPr>
          <a:xfrm>
            <a:off x="104892" y="5075215"/>
            <a:ext cx="8820981" cy="1679124"/>
          </a:xfrm>
          <a:prstGeom prst="rect">
            <a:avLst/>
          </a:prstGeom>
          <a:ln>
            <a:solidFill>
              <a:srgbClr val="FD542E"/>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29" name="正方形/長方形 28"/>
          <p:cNvSpPr/>
          <p:nvPr/>
        </p:nvSpPr>
        <p:spPr>
          <a:xfrm>
            <a:off x="106380" y="3463552"/>
            <a:ext cx="8820981" cy="1326922"/>
          </a:xfrm>
          <a:prstGeom prst="rect">
            <a:avLst/>
          </a:prstGeom>
          <a:ln>
            <a:solidFill>
              <a:srgbClr val="FD542E"/>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28" name="正方形/長方形 27"/>
          <p:cNvSpPr/>
          <p:nvPr/>
        </p:nvSpPr>
        <p:spPr>
          <a:xfrm>
            <a:off x="111764" y="1772816"/>
            <a:ext cx="8848838" cy="1440160"/>
          </a:xfrm>
          <a:prstGeom prst="rect">
            <a:avLst/>
          </a:prstGeom>
          <a:ln>
            <a:solidFill>
              <a:srgbClr val="FD542E"/>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7" name="正方形/長方形 6"/>
          <p:cNvSpPr/>
          <p:nvPr/>
        </p:nvSpPr>
        <p:spPr>
          <a:xfrm>
            <a:off x="827584" y="1448155"/>
            <a:ext cx="7776864" cy="144016"/>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296562" y="94357"/>
            <a:ext cx="8661200" cy="1323439"/>
          </a:xfrm>
          <a:prstGeom prst="rect">
            <a:avLst/>
          </a:prstGeom>
          <a:noFill/>
        </p:spPr>
        <p:txBody>
          <a:bodyPr wrap="square" rtlCol="0">
            <a:spAutoFit/>
          </a:bodyPr>
          <a:lstStyle/>
          <a:p>
            <a:pPr algn="ctr"/>
            <a:r>
              <a:rPr lang="ja-JP" altLang="en-US" sz="4000" b="1" dirty="0" smtClean="0">
                <a:latin typeface="メイリオ" panose="020B0604030504040204" pitchFamily="50" charset="-128"/>
                <a:ea typeface="メイリオ" panose="020B0604030504040204" pitchFamily="50" charset="-128"/>
                <a:cs typeface="メイリオ" panose="020B0604030504040204" pitchFamily="50" charset="-128"/>
              </a:rPr>
              <a:t>機能分析で支援する</a:t>
            </a:r>
            <a:r>
              <a:rPr lang="ja-JP" altLang="en-US" sz="4000" b="1" smtClean="0">
                <a:latin typeface="メイリオ" panose="020B0604030504040204" pitchFamily="50" charset="-128"/>
                <a:ea typeface="メイリオ" panose="020B0604030504040204" pitchFamily="50" charset="-128"/>
                <a:cs typeface="メイリオ" panose="020B0604030504040204" pitchFamily="50" charset="-128"/>
              </a:rPr>
              <a:t>ためのヒント</a:t>
            </a:r>
            <a:r>
              <a:rPr lang="ja-JP" altLang="en-US" sz="4000" b="1"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4000" b="1" dirty="0" smtClean="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その他</a:t>
            </a:r>
            <a:r>
              <a:rPr lang="ja-JP" altLang="en-US" sz="4000" b="1" dirty="0" smtClean="0">
                <a:latin typeface="メイリオ" panose="020B0604030504040204" pitchFamily="50" charset="-128"/>
                <a:ea typeface="メイリオ" panose="020B0604030504040204" pitchFamily="50" charset="-128"/>
                <a:cs typeface="メイリオ" panose="020B0604030504040204" pitchFamily="50" charset="-128"/>
              </a:rPr>
              <a:t>編）</a:t>
            </a:r>
            <a:endParaRPr kumimoji="1" lang="ja-JP" altLang="en-US" sz="4000" b="1"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13" name="直線コネクタ 12"/>
          <p:cNvCxnSpPr/>
          <p:nvPr/>
        </p:nvCxnSpPr>
        <p:spPr>
          <a:xfrm>
            <a:off x="763094" y="4505636"/>
            <a:ext cx="317070" cy="0"/>
          </a:xfrm>
          <a:prstGeom prst="line">
            <a:avLst/>
          </a:prstGeom>
        </p:spPr>
        <p:style>
          <a:lnRef idx="2">
            <a:schemeClr val="accent6"/>
          </a:lnRef>
          <a:fillRef idx="0">
            <a:schemeClr val="accent6"/>
          </a:fillRef>
          <a:effectRef idx="1">
            <a:schemeClr val="accent6"/>
          </a:effectRef>
          <a:fontRef idx="minor">
            <a:schemeClr val="tx1"/>
          </a:fontRef>
        </p:style>
      </p:cxnSp>
      <p:cxnSp>
        <p:nvCxnSpPr>
          <p:cNvPr id="15" name="直線コネクタ 14"/>
          <p:cNvCxnSpPr/>
          <p:nvPr/>
        </p:nvCxnSpPr>
        <p:spPr>
          <a:xfrm>
            <a:off x="808212" y="2867245"/>
            <a:ext cx="317070" cy="0"/>
          </a:xfrm>
          <a:prstGeom prst="line">
            <a:avLst/>
          </a:prstGeom>
        </p:spPr>
        <p:style>
          <a:lnRef idx="2">
            <a:schemeClr val="accent6"/>
          </a:lnRef>
          <a:fillRef idx="0">
            <a:schemeClr val="accent6"/>
          </a:fillRef>
          <a:effectRef idx="1">
            <a:schemeClr val="accent6"/>
          </a:effectRef>
          <a:fontRef idx="minor">
            <a:schemeClr val="tx1"/>
          </a:fontRef>
        </p:style>
      </p:cxnSp>
      <p:cxnSp>
        <p:nvCxnSpPr>
          <p:cNvPr id="16" name="直線コネクタ 15"/>
          <p:cNvCxnSpPr/>
          <p:nvPr/>
        </p:nvCxnSpPr>
        <p:spPr>
          <a:xfrm>
            <a:off x="785358" y="5949280"/>
            <a:ext cx="317070" cy="0"/>
          </a:xfrm>
          <a:prstGeom prst="line">
            <a:avLst/>
          </a:prstGeom>
        </p:spPr>
        <p:style>
          <a:lnRef idx="3">
            <a:schemeClr val="accent6"/>
          </a:lnRef>
          <a:fillRef idx="0">
            <a:schemeClr val="accent6"/>
          </a:fillRef>
          <a:effectRef idx="2">
            <a:schemeClr val="accent6"/>
          </a:effectRef>
          <a:fontRef idx="minor">
            <a:schemeClr val="tx1"/>
          </a:fontRef>
        </p:style>
      </p:cxnSp>
      <p:sp>
        <p:nvSpPr>
          <p:cNvPr id="17" name="テキスト ボックス 16"/>
          <p:cNvSpPr txBox="1"/>
          <p:nvPr/>
        </p:nvSpPr>
        <p:spPr>
          <a:xfrm>
            <a:off x="658143" y="1916832"/>
            <a:ext cx="4057873" cy="523220"/>
          </a:xfrm>
          <a:prstGeom prst="rect">
            <a:avLst/>
          </a:prstGeom>
          <a:noFill/>
        </p:spPr>
        <p:txBody>
          <a:bodyPr wrap="square" rtlCol="0">
            <a:spAutoFit/>
          </a:bodyPr>
          <a:lstStyle/>
          <a:p>
            <a:r>
              <a:rPr lang="ja-JP" altLang="en-US" sz="2800" b="1" dirty="0">
                <a:latin typeface="メイリオ" panose="020B0604030504040204" pitchFamily="50" charset="-128"/>
                <a:ea typeface="メイリオ" panose="020B0604030504040204" pitchFamily="50" charset="-128"/>
                <a:cs typeface="メイリオ" panose="020B0604030504040204" pitchFamily="50" charset="-128"/>
              </a:rPr>
              <a:t>自己</a:t>
            </a:r>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モニタリング</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正方形/長方形 17"/>
          <p:cNvSpPr/>
          <p:nvPr/>
        </p:nvSpPr>
        <p:spPr>
          <a:xfrm>
            <a:off x="658142" y="2394333"/>
            <a:ext cx="3049761" cy="45719"/>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111764" y="1886054"/>
            <a:ext cx="595035" cy="584775"/>
          </a:xfrm>
          <a:prstGeom prst="rect">
            <a:avLst/>
          </a:prstGeom>
        </p:spPr>
        <p:txBody>
          <a:bodyPr wrap="none">
            <a:spAutoFit/>
          </a:bodyPr>
          <a:lstStyle/>
          <a:p>
            <a:r>
              <a:rPr lang="ja-JP" altLang="en-US" sz="3200" dirty="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3200" dirty="0">
              <a:solidFill>
                <a:srgbClr val="FD542E"/>
              </a:solidFill>
            </a:endParaRPr>
          </a:p>
        </p:txBody>
      </p:sp>
      <p:sp>
        <p:nvSpPr>
          <p:cNvPr id="20" name="テキスト ボックス 19"/>
          <p:cNvSpPr txBox="1"/>
          <p:nvPr/>
        </p:nvSpPr>
        <p:spPr>
          <a:xfrm>
            <a:off x="533161" y="3573016"/>
            <a:ext cx="4057873" cy="523220"/>
          </a:xfrm>
          <a:prstGeom prst="rect">
            <a:avLst/>
          </a:prstGeom>
          <a:noFill/>
        </p:spPr>
        <p:txBody>
          <a:bodyPr wrap="square" rtlCol="0">
            <a:spAutoFit/>
          </a:bodyPr>
          <a:lstStyle/>
          <a:p>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ビデオフィードバック</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正方形/長方形 20"/>
          <p:cNvSpPr/>
          <p:nvPr/>
        </p:nvSpPr>
        <p:spPr>
          <a:xfrm>
            <a:off x="106381" y="3542238"/>
            <a:ext cx="595035" cy="584775"/>
          </a:xfrm>
          <a:prstGeom prst="rect">
            <a:avLst/>
          </a:prstGeom>
        </p:spPr>
        <p:txBody>
          <a:bodyPr wrap="none">
            <a:spAutoFit/>
          </a:bodyPr>
          <a:lstStyle/>
          <a:p>
            <a:r>
              <a:rPr lang="ja-JP" altLang="en-US" sz="3200" dirty="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3200" dirty="0">
              <a:solidFill>
                <a:srgbClr val="FD542E"/>
              </a:solidFill>
            </a:endParaRPr>
          </a:p>
        </p:txBody>
      </p:sp>
      <p:sp>
        <p:nvSpPr>
          <p:cNvPr id="22" name="正方形/長方形 21"/>
          <p:cNvSpPr/>
          <p:nvPr/>
        </p:nvSpPr>
        <p:spPr>
          <a:xfrm>
            <a:off x="581605" y="4050517"/>
            <a:ext cx="3558347" cy="45719"/>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63108" y="5078727"/>
            <a:ext cx="595035" cy="584775"/>
          </a:xfrm>
          <a:prstGeom prst="rect">
            <a:avLst/>
          </a:prstGeom>
        </p:spPr>
        <p:txBody>
          <a:bodyPr wrap="none">
            <a:spAutoFit/>
          </a:bodyPr>
          <a:lstStyle/>
          <a:p>
            <a:r>
              <a:rPr lang="ja-JP" altLang="en-US" sz="3200" dirty="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3200" dirty="0">
              <a:solidFill>
                <a:srgbClr val="FD542E"/>
              </a:solidFill>
            </a:endParaRPr>
          </a:p>
        </p:txBody>
      </p:sp>
      <p:sp>
        <p:nvSpPr>
          <p:cNvPr id="24" name="テキスト ボックス 23"/>
          <p:cNvSpPr txBox="1"/>
          <p:nvPr/>
        </p:nvSpPr>
        <p:spPr>
          <a:xfrm>
            <a:off x="543808" y="5176824"/>
            <a:ext cx="4057873" cy="523220"/>
          </a:xfrm>
          <a:prstGeom prst="rect">
            <a:avLst/>
          </a:prstGeom>
          <a:noFill/>
        </p:spPr>
        <p:txBody>
          <a:bodyPr wrap="square" rtlCol="0">
            <a:spAutoFit/>
          </a:bodyPr>
          <a:lstStyle/>
          <a:p>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トークンエコノミー</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正方形/長方形 24"/>
          <p:cNvSpPr/>
          <p:nvPr/>
        </p:nvSpPr>
        <p:spPr>
          <a:xfrm>
            <a:off x="574643" y="5640643"/>
            <a:ext cx="3353107" cy="45719"/>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1154529" y="2708920"/>
            <a:ext cx="7884368" cy="400110"/>
          </a:xfrm>
          <a:prstGeom prst="rect">
            <a:avLst/>
          </a:prstGeom>
          <a:noFill/>
        </p:spPr>
        <p:txBody>
          <a:bodyPr wrap="square" rtlCol="0">
            <a:spAutoFit/>
          </a:bodyPr>
          <a:lstStyle/>
          <a:p>
            <a:r>
              <a:rPr kumimoji="1"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自己の行動の記録を取る。　例：作業日誌（体調度チェックつき）</a:t>
            </a:r>
            <a:endParaRPr kumimoji="1"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テキスト ボックス 26"/>
          <p:cNvSpPr txBox="1"/>
          <p:nvPr/>
        </p:nvSpPr>
        <p:spPr>
          <a:xfrm>
            <a:off x="1073394" y="4340469"/>
            <a:ext cx="7884368" cy="400110"/>
          </a:xfrm>
          <a:prstGeom prst="rect">
            <a:avLst/>
          </a:prstGeom>
          <a:noFill/>
        </p:spPr>
        <p:txBody>
          <a:bodyPr wrap="square" rtlCol="0">
            <a:spAutoFit/>
          </a:bodyPr>
          <a:lstStyle/>
          <a:p>
            <a:r>
              <a:rPr kumimoji="1"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自己の行動の様子を撮影した動画を見る。（客観視してもらう）</a:t>
            </a:r>
            <a:endParaRPr kumimoji="1"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1" name="テキスト ボックス 30"/>
          <p:cNvSpPr txBox="1"/>
          <p:nvPr/>
        </p:nvSpPr>
        <p:spPr>
          <a:xfrm>
            <a:off x="1138455" y="5803990"/>
            <a:ext cx="7884368" cy="1015663"/>
          </a:xfrm>
          <a:prstGeom prst="rect">
            <a:avLst/>
          </a:prstGeom>
          <a:noFill/>
        </p:spPr>
        <p:txBody>
          <a:bodyPr wrap="square" rtlCol="0">
            <a:spAutoFit/>
          </a:bodyPr>
          <a:lstStyle/>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特定の行動を増やしたり強化するためにトークン</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代理貨幣</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と呼ばれる報酬</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ごほうび</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を与え、報酬が一定の量にたまったらより具体的な報酬を</a:t>
            </a:r>
            <a:r>
              <a:rPr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与える。　</a:t>
            </a:r>
            <a:endParaRPr kumimoji="1"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2" name="角丸四角形 31"/>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123</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750314110"/>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a:xfrm>
            <a:off x="114198" y="1571624"/>
            <a:ext cx="8839302" cy="2153514"/>
          </a:xfrm>
          <a:prstGeom prst="roundRect">
            <a:avLst/>
          </a:prstGeom>
          <a:solidFill>
            <a:srgbClr val="FFF1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235165" y="1758168"/>
            <a:ext cx="8382000" cy="1754326"/>
          </a:xfrm>
          <a:prstGeom prst="rect">
            <a:avLst/>
          </a:prstGeom>
        </p:spPr>
        <p:txBody>
          <a:bodyPr wrap="square">
            <a:spAutoFit/>
          </a:bodyPr>
          <a:lstStyle/>
          <a:p>
            <a:r>
              <a:rPr lang="ja-JP" altLang="en-US" dirty="0" smtClean="0"/>
              <a:t>　</a:t>
            </a:r>
            <a:r>
              <a:rPr lang="ja-JP" altLang="en-US" dirty="0" smtClean="0">
                <a:latin typeface="メイリオ" panose="020B0604030504040204" pitchFamily="50" charset="-128"/>
                <a:ea typeface="メイリオ" panose="020B0604030504040204" pitchFamily="50" charset="-128"/>
              </a:rPr>
              <a:t>Ｃ事業所では、復職支援を、ＭＷＳ簡易版・訓練版を取り入れて行っています。ある時、あなたは、後輩の指導員から次のような質問をうけました。</a:t>
            </a:r>
          </a:p>
          <a:p>
            <a:r>
              <a:rPr lang="ja-JP" altLang="en-US" dirty="0" smtClean="0">
                <a:latin typeface="メイリオ" panose="020B0604030504040204" pitchFamily="50" charset="-128"/>
                <a:ea typeface="メイリオ" panose="020B0604030504040204" pitchFamily="50" charset="-128"/>
              </a:rPr>
              <a:t>　「ＭＷＳを使って支援する時に、訓練期にエラーが発生したため、利用者に対して補完方法を提案したが、復職後の職務と全く違うことを理由に補完方法を取り入れようとしません。そのような利用者に対して</a:t>
            </a:r>
            <a:r>
              <a:rPr lang="ja-JP" altLang="en-US" dirty="0">
                <a:latin typeface="メイリオ" panose="020B0604030504040204" pitchFamily="50" charset="-128"/>
                <a:ea typeface="メイリオ" panose="020B0604030504040204" pitchFamily="50" charset="-128"/>
              </a:rPr>
              <a:t>、</a:t>
            </a:r>
            <a:r>
              <a:rPr lang="ja-JP" altLang="en-US" dirty="0" smtClean="0">
                <a:latin typeface="メイリオ" panose="020B0604030504040204" pitchFamily="50" charset="-128"/>
                <a:ea typeface="メイリオ" panose="020B0604030504040204" pitchFamily="50" charset="-128"/>
              </a:rPr>
              <a:t>どのように支援をすればよいですか？」</a:t>
            </a:r>
          </a:p>
        </p:txBody>
      </p:sp>
      <p:sp>
        <p:nvSpPr>
          <p:cNvPr id="3" name="正方形/長方形 2"/>
          <p:cNvSpPr/>
          <p:nvPr/>
        </p:nvSpPr>
        <p:spPr>
          <a:xfrm>
            <a:off x="530169" y="1109752"/>
            <a:ext cx="1800493" cy="369332"/>
          </a:xfrm>
          <a:prstGeom prst="rect">
            <a:avLst/>
          </a:prstGeom>
        </p:spPr>
        <p:txBody>
          <a:bodyPr wrap="none">
            <a:spAutoFit/>
          </a:bodyPr>
          <a:lstStyle/>
          <a:p>
            <a:r>
              <a:rPr lang="ja-JP" altLang="en-US" dirty="0" smtClean="0">
                <a:latin typeface="メイリオ" panose="020B0604030504040204" pitchFamily="50" charset="-128"/>
                <a:ea typeface="メイリオ" panose="020B0604030504040204" pitchFamily="50" charset="-128"/>
              </a:rPr>
              <a:t>Ｃ事業所の事例</a:t>
            </a:r>
            <a:endParaRPr lang="ja-JP" altLang="en-US" dirty="0">
              <a:latin typeface="メイリオ" panose="020B0604030504040204" pitchFamily="50" charset="-128"/>
              <a:ea typeface="メイリオ" panose="020B0604030504040204" pitchFamily="50" charset="-128"/>
            </a:endParaRPr>
          </a:p>
        </p:txBody>
      </p:sp>
      <p:sp>
        <p:nvSpPr>
          <p:cNvPr id="4" name="正方形/長方形 3"/>
          <p:cNvSpPr/>
          <p:nvPr/>
        </p:nvSpPr>
        <p:spPr>
          <a:xfrm>
            <a:off x="1392660" y="-4476"/>
            <a:ext cx="7560840" cy="584775"/>
          </a:xfrm>
          <a:prstGeom prst="rect">
            <a:avLst/>
          </a:prstGeom>
        </p:spPr>
        <p:txBody>
          <a:bodyPr wrap="square">
            <a:spAutoFit/>
          </a:bodyPr>
          <a:lstStyle/>
          <a:p>
            <a:r>
              <a:rPr lang="ja-JP" altLang="en-US" sz="3200" dirty="0" smtClean="0">
                <a:latin typeface="メイリオ" panose="020B0604030504040204" pitchFamily="50" charset="-128"/>
                <a:ea typeface="メイリオ" panose="020B0604030504040204" pitchFamily="50" charset="-128"/>
                <a:cs typeface="Times New Roman" panose="02020603050405020304" pitchFamily="18" charset="0"/>
              </a:rPr>
              <a:t>トータルパッケージ支援　事例</a:t>
            </a:r>
            <a:endParaRPr lang="ja-JP" altLang="en-US" sz="3200" dirty="0">
              <a:latin typeface="メイリオ" panose="020B0604030504040204" pitchFamily="50" charset="-128"/>
              <a:ea typeface="メイリオ" panose="020B0604030504040204" pitchFamily="50" charset="-128"/>
            </a:endParaRPr>
          </a:p>
        </p:txBody>
      </p:sp>
      <p:sp>
        <p:nvSpPr>
          <p:cNvPr id="5" name="正方形/長方形 4"/>
          <p:cNvSpPr/>
          <p:nvPr/>
        </p:nvSpPr>
        <p:spPr>
          <a:xfrm>
            <a:off x="800352" y="580299"/>
            <a:ext cx="7828699" cy="144016"/>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円/楕円 11"/>
          <p:cNvSpPr/>
          <p:nvPr/>
        </p:nvSpPr>
        <p:spPr>
          <a:xfrm>
            <a:off x="127557" y="1069743"/>
            <a:ext cx="343155" cy="370404"/>
          </a:xfrm>
          <a:prstGeom prst="ellipse">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114198" y="3974158"/>
            <a:ext cx="1969368" cy="400110"/>
          </a:xfrm>
          <a:prstGeom prst="rect">
            <a:avLst/>
          </a:prstGeom>
          <a:noFill/>
        </p:spPr>
        <p:txBody>
          <a:bodyPr wrap="square" rtlCol="0">
            <a:spAutoFit/>
          </a:bodyPr>
          <a:lstStyle/>
          <a:p>
            <a:r>
              <a:rPr kumimoji="1" lang="ja-JP" altLang="en-US" sz="2000" dirty="0" smtClean="0">
                <a:latin typeface="メイリオ" panose="020B0604030504040204" pitchFamily="50" charset="-128"/>
                <a:ea typeface="メイリオ" panose="020B0604030504040204" pitchFamily="50" charset="-128"/>
              </a:rPr>
              <a:t>あなたの解答</a:t>
            </a:r>
            <a:endParaRPr kumimoji="1" lang="ja-JP" altLang="en-US" sz="2000" dirty="0">
              <a:latin typeface="メイリオ" panose="020B0604030504040204" pitchFamily="50" charset="-128"/>
              <a:ea typeface="メイリオ" panose="020B0604030504040204" pitchFamily="50" charset="-128"/>
            </a:endParaRPr>
          </a:p>
        </p:txBody>
      </p:sp>
      <p:sp>
        <p:nvSpPr>
          <p:cNvPr id="14" name="角丸四角形 13"/>
          <p:cNvSpPr/>
          <p:nvPr/>
        </p:nvSpPr>
        <p:spPr>
          <a:xfrm>
            <a:off x="235165" y="4391085"/>
            <a:ext cx="8718335" cy="230499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1785933" y="4004936"/>
            <a:ext cx="3186117" cy="338554"/>
          </a:xfrm>
          <a:prstGeom prst="rect">
            <a:avLst/>
          </a:prstGeom>
          <a:noFill/>
        </p:spPr>
        <p:txBody>
          <a:bodyPr wrap="square" rtlCol="0">
            <a:spAutoFit/>
          </a:bodyPr>
          <a:lstStyle/>
          <a:p>
            <a:r>
              <a:rPr lang="ja-JP" altLang="en-US" sz="1600" dirty="0" smtClean="0">
                <a:latin typeface="メイリオ" panose="020B0604030504040204" pitchFamily="50" charset="-128"/>
                <a:ea typeface="メイリオ" panose="020B0604030504040204" pitchFamily="50" charset="-128"/>
              </a:rPr>
              <a:t>（自由にご記入ください。）</a:t>
            </a:r>
            <a:endParaRPr kumimoji="1" lang="ja-JP" altLang="en-US" sz="1600" dirty="0">
              <a:latin typeface="メイリオ" panose="020B0604030504040204" pitchFamily="50" charset="-128"/>
              <a:ea typeface="メイリオ" panose="020B0604030504040204" pitchFamily="50" charset="-128"/>
            </a:endParaRPr>
          </a:p>
        </p:txBody>
      </p:sp>
      <p:sp>
        <p:nvSpPr>
          <p:cNvPr id="11" name="角丸四角形 10"/>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124</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837671826"/>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617785" y="1943100"/>
            <a:ext cx="5723792" cy="584775"/>
          </a:xfrm>
          <a:prstGeom prst="rect">
            <a:avLst/>
          </a:prstGeom>
          <a:noFill/>
        </p:spPr>
        <p:txBody>
          <a:bodyPr wrap="square" rtlCol="0">
            <a:spAutoFit/>
          </a:bodyPr>
          <a:lstStyle/>
          <a:p>
            <a:r>
              <a:rPr lang="ja-JP" altLang="en-US" sz="3200" dirty="0">
                <a:latin typeface="メイリオ" panose="020B0604030504040204" pitchFamily="50" charset="-128"/>
                <a:ea typeface="メイリオ" panose="020B0604030504040204" pitchFamily="50" charset="-128"/>
              </a:rPr>
              <a:t>参考</a:t>
            </a:r>
            <a:r>
              <a:rPr kumimoji="1" lang="ja-JP" altLang="en-US" sz="3200" dirty="0" smtClean="0">
                <a:latin typeface="メイリオ" panose="020B0604030504040204" pitchFamily="50" charset="-128"/>
                <a:ea typeface="メイリオ" panose="020B0604030504040204" pitchFamily="50" charset="-128"/>
              </a:rPr>
              <a:t>資料　ダウンロード先</a:t>
            </a:r>
            <a:endParaRPr kumimoji="1" lang="ja-JP" altLang="en-US" sz="3200" dirty="0">
              <a:latin typeface="メイリオ" panose="020B0604030504040204" pitchFamily="50" charset="-128"/>
              <a:ea typeface="メイリオ" panose="020B0604030504040204" pitchFamily="50" charset="-128"/>
            </a:endParaRPr>
          </a:p>
        </p:txBody>
      </p:sp>
      <p:sp>
        <p:nvSpPr>
          <p:cNvPr id="3" name="角丸四角形 2"/>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125</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563860981"/>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p:cNvGrpSpPr/>
          <p:nvPr/>
        </p:nvGrpSpPr>
        <p:grpSpPr>
          <a:xfrm>
            <a:off x="801278" y="1282046"/>
            <a:ext cx="7296347" cy="1159497"/>
            <a:chOff x="952107" y="895547"/>
            <a:chExt cx="7296347" cy="1159497"/>
          </a:xfrm>
        </p:grpSpPr>
        <p:sp>
          <p:nvSpPr>
            <p:cNvPr id="5" name="正方形/長方形 4"/>
            <p:cNvSpPr/>
            <p:nvPr/>
          </p:nvSpPr>
          <p:spPr>
            <a:xfrm>
              <a:off x="952107" y="895547"/>
              <a:ext cx="7296347" cy="115949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1677972" y="1157621"/>
              <a:ext cx="6447933" cy="830997"/>
            </a:xfrm>
            <a:prstGeom prst="rect">
              <a:avLst/>
            </a:prstGeom>
          </p:spPr>
          <p:txBody>
            <a:bodyPr wrap="square">
              <a:spAutoFit/>
            </a:bodyPr>
            <a:lstStyle/>
            <a:p>
              <a:r>
                <a:rPr lang="ja-JP" altLang="en-US" sz="4800" b="1" dirty="0" smtClean="0">
                  <a:solidFill>
                    <a:schemeClr val="bg1"/>
                  </a:solidFill>
                  <a:latin typeface="メイリオ" panose="020B0604030504040204" pitchFamily="50" charset="-128"/>
                  <a:ea typeface="メイリオ" panose="020B0604030504040204" pitchFamily="50" charset="-128"/>
                </a:rPr>
                <a:t>意見交換（４０分）</a:t>
              </a:r>
              <a:endParaRPr lang="ja-JP" altLang="en-US" sz="4800" b="1" dirty="0">
                <a:solidFill>
                  <a:schemeClr val="bg1"/>
                </a:solidFill>
                <a:latin typeface="メイリオ" panose="020B0604030504040204" pitchFamily="50" charset="-128"/>
                <a:ea typeface="メイリオ" panose="020B0604030504040204" pitchFamily="50" charset="-128"/>
              </a:endParaRPr>
            </a:p>
          </p:txBody>
        </p:sp>
      </p:grpSp>
      <p:sp>
        <p:nvSpPr>
          <p:cNvPr id="4" name="テキスト ボックス 3"/>
          <p:cNvSpPr txBox="1"/>
          <p:nvPr/>
        </p:nvSpPr>
        <p:spPr>
          <a:xfrm>
            <a:off x="1140642" y="3456831"/>
            <a:ext cx="7899662" cy="461665"/>
          </a:xfrm>
          <a:prstGeom prst="rect">
            <a:avLst/>
          </a:prstGeom>
          <a:noFill/>
        </p:spPr>
        <p:txBody>
          <a:bodyPr wrap="square" rtlCol="0">
            <a:spAutoFit/>
          </a:bodyPr>
          <a:lstStyle/>
          <a:p>
            <a:r>
              <a:rPr lang="ja-JP" altLang="en-US" sz="2400" dirty="0" smtClean="0">
                <a:latin typeface="メイリオ" panose="020B0604030504040204" pitchFamily="50" charset="-128"/>
                <a:ea typeface="メイリオ" panose="020B0604030504040204" pitchFamily="50" charset="-128"/>
              </a:rPr>
              <a:t>ＭＷＳを今どのように使っていますか？</a:t>
            </a:r>
          </a:p>
        </p:txBody>
      </p:sp>
      <p:sp>
        <p:nvSpPr>
          <p:cNvPr id="7" name="円/楕円 6"/>
          <p:cNvSpPr/>
          <p:nvPr/>
        </p:nvSpPr>
        <p:spPr>
          <a:xfrm>
            <a:off x="405349" y="3517980"/>
            <a:ext cx="339365" cy="3393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円/楕円 7"/>
          <p:cNvSpPr/>
          <p:nvPr/>
        </p:nvSpPr>
        <p:spPr>
          <a:xfrm>
            <a:off x="405348" y="5588078"/>
            <a:ext cx="339365" cy="3393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1029091" y="5511945"/>
            <a:ext cx="7899662" cy="830997"/>
          </a:xfrm>
          <a:prstGeom prst="rect">
            <a:avLst/>
          </a:prstGeom>
          <a:noFill/>
        </p:spPr>
        <p:txBody>
          <a:bodyPr wrap="square" rtlCol="0">
            <a:spAutoFit/>
          </a:bodyPr>
          <a:lstStyle/>
          <a:p>
            <a:r>
              <a:rPr lang="ja-JP" altLang="en-US" sz="2400" dirty="0" smtClean="0">
                <a:latin typeface="メイリオ" panose="020B0604030504040204" pitchFamily="50" charset="-128"/>
                <a:ea typeface="メイリオ" panose="020B0604030504040204" pitchFamily="50" charset="-128"/>
              </a:rPr>
              <a:t>ＭＷＳを支援の中で効果的に使うための工夫をしていますか？</a:t>
            </a:r>
            <a:endParaRPr lang="ja-JP" altLang="en-US" sz="2400" dirty="0">
              <a:latin typeface="メイリオ" panose="020B0604030504040204" pitchFamily="50" charset="-128"/>
              <a:ea typeface="メイリオ" panose="020B0604030504040204" pitchFamily="50" charset="-128"/>
            </a:endParaRPr>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40303" cy="6858000"/>
          </a:xfrm>
          <a:prstGeom prst="rect">
            <a:avLst/>
          </a:prstGeom>
        </p:spPr>
      </p:pic>
      <p:sp>
        <p:nvSpPr>
          <p:cNvPr id="10" name="角丸四角形 9"/>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126</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73315816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 y="0"/>
            <a:ext cx="6822621" cy="6858000"/>
          </a:xfrm>
          <a:prstGeom prst="rect">
            <a:avLst/>
          </a:prstGeom>
        </p:spPr>
      </p:pic>
      <p:sp>
        <p:nvSpPr>
          <p:cNvPr id="3" name="角丸四角形 2"/>
          <p:cNvSpPr/>
          <p:nvPr/>
        </p:nvSpPr>
        <p:spPr>
          <a:xfrm>
            <a:off x="1498600" y="5194300"/>
            <a:ext cx="2933700" cy="1397000"/>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角丸四角形 3"/>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127</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052963883"/>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055802" y="1442301"/>
            <a:ext cx="4920792" cy="1348033"/>
          </a:xfrm>
          <a:prstGeom prst="rect">
            <a:avLst/>
          </a:prstGeom>
          <a:noFill/>
        </p:spPr>
        <p:txBody>
          <a:bodyPr wrap="square" rtlCol="0">
            <a:spAutoFit/>
          </a:bodyPr>
          <a:lstStyle/>
          <a:p>
            <a:endParaRPr kumimoji="1" lang="ja-JP" altLang="en-US" dirty="0"/>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89853"/>
            <a:ext cx="9144000" cy="5968147"/>
          </a:xfrm>
          <a:prstGeom prst="rect">
            <a:avLst/>
          </a:prstGeom>
        </p:spPr>
      </p:pic>
      <p:sp>
        <p:nvSpPr>
          <p:cNvPr id="4" name="角丸四角形 3"/>
          <p:cNvSpPr/>
          <p:nvPr/>
        </p:nvSpPr>
        <p:spPr>
          <a:xfrm>
            <a:off x="4562573" y="1677971"/>
            <a:ext cx="4251490" cy="168739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角丸四角形 4"/>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128</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708477889"/>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389"/>
            <a:ext cx="9144000" cy="6584611"/>
          </a:xfrm>
          <a:prstGeom prst="rect">
            <a:avLst/>
          </a:prstGeom>
        </p:spPr>
      </p:pic>
      <p:sp>
        <p:nvSpPr>
          <p:cNvPr id="3" name="角丸四角形 2"/>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129</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8417306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右矢印 30"/>
          <p:cNvSpPr/>
          <p:nvPr/>
        </p:nvSpPr>
        <p:spPr>
          <a:xfrm>
            <a:off x="57465" y="5409281"/>
            <a:ext cx="9043403" cy="576064"/>
          </a:xfrm>
          <a:prstGeom prst="rightArrow">
            <a:avLst/>
          </a:prstGeom>
          <a:solidFill>
            <a:srgbClr val="D2C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5" name="タイトル 1"/>
          <p:cNvSpPr>
            <a:spLocks noGrp="1"/>
          </p:cNvSpPr>
          <p:nvPr>
            <p:ph type="title"/>
          </p:nvPr>
        </p:nvSpPr>
        <p:spPr>
          <a:xfrm>
            <a:off x="549633" y="-99543"/>
            <a:ext cx="8229600" cy="1143000"/>
          </a:xfrm>
        </p:spPr>
        <p:txBody>
          <a:bodyPr/>
          <a:lstStyle/>
          <a:p>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セルフマネージメントと</a:t>
            </a: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は？</a:t>
            </a:r>
            <a:b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（行動論的セルフコントロールのモデル</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10" name="正方形/長方形 9"/>
          <p:cNvSpPr/>
          <p:nvPr/>
        </p:nvSpPr>
        <p:spPr>
          <a:xfrm>
            <a:off x="560222" y="907313"/>
            <a:ext cx="7828699" cy="144016"/>
          </a:xfrm>
          <a:prstGeom prst="rect">
            <a:avLst/>
          </a:prstGeom>
          <a:solidFill>
            <a:srgbClr val="D2C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17" name="グループ化 16"/>
          <p:cNvGrpSpPr/>
          <p:nvPr/>
        </p:nvGrpSpPr>
        <p:grpSpPr>
          <a:xfrm>
            <a:off x="4264121" y="1811528"/>
            <a:ext cx="4859935" cy="1882643"/>
            <a:chOff x="4408592" y="2990026"/>
            <a:chExt cx="4759753" cy="1631972"/>
          </a:xfrm>
        </p:grpSpPr>
        <p:pic>
          <p:nvPicPr>
            <p:cNvPr id="23" name="Picture 2" descr="C:\Users\181004\Downloads\148-peoples-fre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5556736" y="2990026"/>
              <a:ext cx="3276810" cy="1347778"/>
            </a:xfrm>
            <a:prstGeom prst="rect">
              <a:avLst/>
            </a:prstGeom>
            <a:noFill/>
            <a:extLst>
              <a:ext uri="{909E8E84-426E-40DD-AFC4-6F175D3DCCD1}">
                <a14:hiddenFill xmlns:a14="http://schemas.microsoft.com/office/drawing/2010/main">
                  <a:solidFill>
                    <a:srgbClr val="FFFFFF"/>
                  </a:solidFill>
                </a14:hiddenFill>
              </a:ext>
            </a:extLst>
          </p:spPr>
        </p:pic>
        <p:sp>
          <p:nvSpPr>
            <p:cNvPr id="24" name="正方形/長方形 23"/>
            <p:cNvSpPr/>
            <p:nvPr/>
          </p:nvSpPr>
          <p:spPr>
            <a:xfrm>
              <a:off x="6906187" y="4061725"/>
              <a:ext cx="2262158" cy="560273"/>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行動論的</a:t>
              </a: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セルフコントロール</a:t>
              </a:r>
            </a:p>
          </p:txBody>
        </p:sp>
        <p:sp>
          <p:nvSpPr>
            <p:cNvPr id="25" name="右矢印 24"/>
            <p:cNvSpPr/>
            <p:nvPr/>
          </p:nvSpPr>
          <p:spPr>
            <a:xfrm>
              <a:off x="4408592" y="3254691"/>
              <a:ext cx="432048" cy="405800"/>
            </a:xfrm>
            <a:prstGeom prst="rightArrow">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6" name="右矢印 25"/>
            <p:cNvSpPr/>
            <p:nvPr/>
          </p:nvSpPr>
          <p:spPr>
            <a:xfrm>
              <a:off x="8289307" y="3605201"/>
              <a:ext cx="447109" cy="405800"/>
            </a:xfrm>
            <a:prstGeom prst="rightArrow">
              <a:avLst/>
            </a:prstGeom>
            <a:solidFill>
              <a:srgbClr val="F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19" name="右矢印 18"/>
          <p:cNvSpPr/>
          <p:nvPr/>
        </p:nvSpPr>
        <p:spPr>
          <a:xfrm>
            <a:off x="57460" y="3993742"/>
            <a:ext cx="9043403" cy="576064"/>
          </a:xfrm>
          <a:prstGeom prst="rightArrow">
            <a:avLst/>
          </a:prstGeom>
          <a:solidFill>
            <a:srgbClr val="D2C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0" name="正方形/長方形 19"/>
          <p:cNvSpPr/>
          <p:nvPr/>
        </p:nvSpPr>
        <p:spPr bwMode="black">
          <a:xfrm>
            <a:off x="243878" y="3656864"/>
            <a:ext cx="2513373" cy="1249821"/>
          </a:xfrm>
          <a:prstGeom prst="rect">
            <a:avLst/>
          </a:prstGeom>
          <a:solidFill>
            <a:srgbClr val="FD542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latin typeface="メイリオ" panose="020B0604030504040204" pitchFamily="50" charset="-128"/>
                <a:ea typeface="メイリオ" panose="020B0604030504040204" pitchFamily="50" charset="-128"/>
                <a:cs typeface="メイリオ" panose="020B0604030504040204" pitchFamily="50" charset="-128"/>
              </a:rPr>
              <a:t>自己監視</a:t>
            </a:r>
          </a:p>
          <a:p>
            <a:pPr algn="ctr"/>
            <a:r>
              <a:rPr lang="en-US" altLang="ja-JP" sz="2400" dirty="0">
                <a:ea typeface="メイリオ" panose="020B0604030504040204" pitchFamily="50" charset="-128"/>
                <a:cs typeface="メイリオ" panose="020B0604030504040204" pitchFamily="50" charset="-128"/>
              </a:rPr>
              <a:t>self-monitoring</a:t>
            </a:r>
            <a:endParaRPr lang="ja-JP" altLang="en-US" sz="2400" b="1" dirty="0">
              <a:ea typeface="メイリオ" panose="020B0604030504040204" pitchFamily="50" charset="-128"/>
              <a:cs typeface="メイリオ" panose="020B0604030504040204" pitchFamily="50" charset="-128"/>
            </a:endParaRPr>
          </a:p>
        </p:txBody>
      </p:sp>
      <p:sp>
        <p:nvSpPr>
          <p:cNvPr id="21" name="正方形/長方形 20"/>
          <p:cNvSpPr/>
          <p:nvPr/>
        </p:nvSpPr>
        <p:spPr bwMode="black">
          <a:xfrm>
            <a:off x="3045284" y="3656864"/>
            <a:ext cx="2520280" cy="1249821"/>
          </a:xfrm>
          <a:prstGeom prst="rect">
            <a:avLst/>
          </a:prstGeom>
          <a:solidFill>
            <a:srgbClr val="F2B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latin typeface="メイリオ" panose="020B0604030504040204" pitchFamily="50" charset="-128"/>
                <a:ea typeface="メイリオ" panose="020B0604030504040204" pitchFamily="50" charset="-128"/>
                <a:cs typeface="メイリオ" panose="020B0604030504040204" pitchFamily="50" charset="-128"/>
              </a:rPr>
              <a:t>自己評価</a:t>
            </a:r>
          </a:p>
          <a:p>
            <a:pPr algn="ctr"/>
            <a:r>
              <a:rPr lang="en-US" altLang="ja-JP" sz="2400" dirty="0"/>
              <a:t>self-evaluation</a:t>
            </a:r>
            <a:endParaRPr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正方形/長方形 21"/>
          <p:cNvSpPr/>
          <p:nvPr/>
        </p:nvSpPr>
        <p:spPr bwMode="black">
          <a:xfrm>
            <a:off x="5894012" y="3656864"/>
            <a:ext cx="2638428" cy="1249821"/>
          </a:xfrm>
          <a:prstGeom prst="rect">
            <a:avLst/>
          </a:prstGeom>
          <a:solidFill>
            <a:srgbClr val="FD542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b="1" dirty="0">
                <a:latin typeface="メイリオ" panose="020B0604030504040204" pitchFamily="50" charset="-128"/>
                <a:ea typeface="メイリオ" panose="020B0604030504040204" pitchFamily="50" charset="-128"/>
                <a:cs typeface="メイリオ" panose="020B0604030504040204" pitchFamily="50" charset="-128"/>
              </a:rPr>
              <a:t>自己強化</a:t>
            </a:r>
          </a:p>
          <a:p>
            <a:r>
              <a:rPr lang="en-US" altLang="ja-JP" sz="2400" dirty="0" smtClean="0"/>
              <a:t>self-reinforcement</a:t>
            </a:r>
            <a:endParaRPr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正方形/長方形 3"/>
          <p:cNvSpPr/>
          <p:nvPr/>
        </p:nvSpPr>
        <p:spPr>
          <a:xfrm>
            <a:off x="53762" y="1271110"/>
            <a:ext cx="5966620" cy="400110"/>
          </a:xfrm>
          <a:prstGeom prst="rect">
            <a:avLst/>
          </a:prstGeom>
          <a:solidFill>
            <a:srgbClr val="FFF1BA"/>
          </a:solidFill>
          <a:ln>
            <a:solidFill>
              <a:schemeClr val="accent6">
                <a:lumMod val="40000"/>
                <a:lumOff val="60000"/>
              </a:schemeClr>
            </a:solidFill>
          </a:ln>
        </p:spPr>
        <p:txBody>
          <a:bodyPr wrap="square">
            <a:spAutoFit/>
          </a:bodyPr>
          <a:lstStyle/>
          <a:p>
            <a:r>
              <a:rPr lang="en-US" altLang="ja-JP" sz="2000" dirty="0" err="1">
                <a:latin typeface="メイリオ" panose="020B0604030504040204" pitchFamily="50" charset="-128"/>
                <a:ea typeface="メイリオ" panose="020B0604030504040204" pitchFamily="50" charset="-128"/>
                <a:cs typeface="メイリオ" panose="020B0604030504040204" pitchFamily="50" charset="-128"/>
              </a:rPr>
              <a:t>Kanfer</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1971</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）が提唱した</a:t>
            </a:r>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3 </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段階によるモデル</a:t>
            </a:r>
          </a:p>
        </p:txBody>
      </p:sp>
      <p:sp>
        <p:nvSpPr>
          <p:cNvPr id="27" name="テキスト ボックス 26"/>
          <p:cNvSpPr txBox="1"/>
          <p:nvPr/>
        </p:nvSpPr>
        <p:spPr>
          <a:xfrm>
            <a:off x="209719" y="5248907"/>
            <a:ext cx="2510596" cy="923330"/>
          </a:xfrm>
          <a:prstGeom prst="rect">
            <a:avLst/>
          </a:prstGeom>
          <a:solidFill>
            <a:srgbClr val="FFF1BA"/>
          </a:solidFill>
          <a:ln>
            <a:solidFill>
              <a:schemeClr val="accent1"/>
            </a:solidFill>
          </a:ln>
        </p:spPr>
        <p:txBody>
          <a:bodyPr wrap="square" rtlCol="0">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自分の行動を</a:t>
            </a: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ふりかえり</a:t>
            </a: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観察する。</a:t>
            </a:r>
          </a:p>
        </p:txBody>
      </p:sp>
      <p:sp>
        <p:nvSpPr>
          <p:cNvPr id="28" name="テキスト ボックス 27"/>
          <p:cNvSpPr txBox="1"/>
          <p:nvPr/>
        </p:nvSpPr>
        <p:spPr>
          <a:xfrm>
            <a:off x="3056241" y="5248907"/>
            <a:ext cx="2523931" cy="923330"/>
          </a:xfrm>
          <a:prstGeom prst="rect">
            <a:avLst/>
          </a:prstGeom>
          <a:solidFill>
            <a:srgbClr val="FFF1BA"/>
          </a:solidFill>
          <a:ln>
            <a:solidFill>
              <a:schemeClr val="accent1"/>
            </a:solidFill>
          </a:ln>
        </p:spPr>
        <p:txBody>
          <a:bodyPr wrap="square" rtlCol="0">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自分の行動が</a:t>
            </a: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うまくいかない原因を特定して改善する。</a:t>
            </a:r>
          </a:p>
        </p:txBody>
      </p:sp>
      <p:sp>
        <p:nvSpPr>
          <p:cNvPr id="29" name="テキスト ボックス 28"/>
          <p:cNvSpPr txBox="1"/>
          <p:nvPr/>
        </p:nvSpPr>
        <p:spPr>
          <a:xfrm>
            <a:off x="5930849" y="5248907"/>
            <a:ext cx="2523931" cy="923330"/>
          </a:xfrm>
          <a:prstGeom prst="rect">
            <a:avLst/>
          </a:prstGeom>
          <a:solidFill>
            <a:srgbClr val="FFF1BA"/>
          </a:solidFill>
          <a:ln>
            <a:solidFill>
              <a:schemeClr val="accent1"/>
            </a:solidFill>
          </a:ln>
        </p:spPr>
        <p:txBody>
          <a:bodyPr wrap="square" rtlCol="0">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改善した行動が</a:t>
            </a: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維持されるよう</a:t>
            </a: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自分自身を励ます。</a:t>
            </a:r>
          </a:p>
        </p:txBody>
      </p:sp>
      <p:sp>
        <p:nvSpPr>
          <p:cNvPr id="32" name="下矢印 31"/>
          <p:cNvSpPr/>
          <p:nvPr/>
        </p:nvSpPr>
        <p:spPr>
          <a:xfrm>
            <a:off x="7109321" y="4970957"/>
            <a:ext cx="314124" cy="216023"/>
          </a:xfrm>
          <a:prstGeom prst="downArrow">
            <a:avLst/>
          </a:prstGeom>
          <a:solidFill>
            <a:srgbClr val="D2C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3" name="下矢印 32"/>
          <p:cNvSpPr/>
          <p:nvPr/>
        </p:nvSpPr>
        <p:spPr>
          <a:xfrm>
            <a:off x="4112392" y="4970956"/>
            <a:ext cx="314124" cy="216023"/>
          </a:xfrm>
          <a:prstGeom prst="downArrow">
            <a:avLst/>
          </a:prstGeom>
          <a:solidFill>
            <a:srgbClr val="D2C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4" name="下矢印 33"/>
          <p:cNvSpPr/>
          <p:nvPr/>
        </p:nvSpPr>
        <p:spPr>
          <a:xfrm>
            <a:off x="1343502" y="4958744"/>
            <a:ext cx="314124" cy="216023"/>
          </a:xfrm>
          <a:prstGeom prst="downArrow">
            <a:avLst/>
          </a:prstGeom>
          <a:solidFill>
            <a:srgbClr val="D2CD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18434" name="Picture 2" descr="C:\Users\181004\Desktop\伝達試案Ｖｅｒ１\新しいフォルダー\6d73515668ccc56fe2201232804302d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6512" y="1814981"/>
            <a:ext cx="2625884" cy="1556020"/>
          </a:xfrm>
          <a:prstGeom prst="rect">
            <a:avLst/>
          </a:prstGeom>
          <a:noFill/>
          <a:extLst>
            <a:ext uri="{909E8E84-426E-40DD-AFC4-6F175D3DCCD1}">
              <a14:hiddenFill xmlns:a14="http://schemas.microsoft.com/office/drawing/2010/main">
                <a:solidFill>
                  <a:srgbClr val="FFFFFF"/>
                </a:solidFill>
              </a14:hiddenFill>
            </a:ext>
          </a:extLst>
        </p:spPr>
      </p:pic>
      <p:pic>
        <p:nvPicPr>
          <p:cNvPr id="18435" name="Picture 3" descr="C:\Users\181004\Desktop\伝達試案Ｖｅｒ１\新しいフォルダー\f00cb1c2f56e8d57dd62f3e61580d306.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5" y="1713018"/>
            <a:ext cx="2415232" cy="1636786"/>
          </a:xfrm>
          <a:prstGeom prst="rect">
            <a:avLst/>
          </a:prstGeom>
          <a:noFill/>
          <a:extLst>
            <a:ext uri="{909E8E84-426E-40DD-AFC4-6F175D3DCCD1}">
              <a14:hiddenFill xmlns:a14="http://schemas.microsoft.com/office/drawing/2010/main">
                <a:solidFill>
                  <a:srgbClr val="FFFFFF"/>
                </a:solidFill>
              </a14:hiddenFill>
            </a:ext>
          </a:extLst>
        </p:spPr>
      </p:pic>
      <p:sp>
        <p:nvSpPr>
          <p:cNvPr id="30" name="正方形/長方形 29"/>
          <p:cNvSpPr/>
          <p:nvPr/>
        </p:nvSpPr>
        <p:spPr>
          <a:xfrm>
            <a:off x="31680" y="3007122"/>
            <a:ext cx="2031325" cy="646331"/>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行動連鎖が</a:t>
            </a: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うまくいかない時</a:t>
            </a:r>
          </a:p>
        </p:txBody>
      </p:sp>
      <p:sp>
        <p:nvSpPr>
          <p:cNvPr id="38" name="右矢印 37"/>
          <p:cNvSpPr/>
          <p:nvPr/>
        </p:nvSpPr>
        <p:spPr>
          <a:xfrm>
            <a:off x="5508661" y="2521194"/>
            <a:ext cx="456520" cy="468131"/>
          </a:xfrm>
          <a:prstGeom prst="rightArrow">
            <a:avLst/>
          </a:prstGeom>
          <a:solidFill>
            <a:srgbClr val="F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9" name="右矢印 38"/>
          <p:cNvSpPr/>
          <p:nvPr/>
        </p:nvSpPr>
        <p:spPr>
          <a:xfrm>
            <a:off x="2486051" y="2498762"/>
            <a:ext cx="456520" cy="468131"/>
          </a:xfrm>
          <a:prstGeom prst="rightArrow">
            <a:avLst/>
          </a:prstGeom>
          <a:solidFill>
            <a:srgbClr val="F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6" name="雲形吹き出し 35"/>
          <p:cNvSpPr/>
          <p:nvPr/>
        </p:nvSpPr>
        <p:spPr>
          <a:xfrm>
            <a:off x="1879987" y="1723620"/>
            <a:ext cx="1224136" cy="716430"/>
          </a:xfrm>
          <a:prstGeom prst="cloudCallout">
            <a:avLst>
              <a:gd name="adj1" fmla="val -76475"/>
              <a:gd name="adj2" fmla="val -16945"/>
            </a:avLst>
          </a:prstGeom>
          <a:solidFill>
            <a:schemeClr val="bg1"/>
          </a:solidFill>
          <a:ln w="317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なぜ？</a:t>
            </a:r>
          </a:p>
        </p:txBody>
      </p:sp>
      <p:sp>
        <p:nvSpPr>
          <p:cNvPr id="41" name="雲形吹き出し 40"/>
          <p:cNvSpPr/>
          <p:nvPr/>
        </p:nvSpPr>
        <p:spPr>
          <a:xfrm>
            <a:off x="4824363" y="1758627"/>
            <a:ext cx="1224136" cy="716430"/>
          </a:xfrm>
          <a:prstGeom prst="cloudCallout">
            <a:avLst>
              <a:gd name="adj1" fmla="val -76475"/>
              <a:gd name="adj2" fmla="val -16945"/>
            </a:avLst>
          </a:prstGeom>
          <a:solidFill>
            <a:schemeClr val="bg1"/>
          </a:solidFill>
          <a:ln w="317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これが</a:t>
            </a:r>
          </a:p>
          <a:p>
            <a:pPr algn="ct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原因？</a:t>
            </a:r>
          </a:p>
        </p:txBody>
      </p:sp>
      <p:sp>
        <p:nvSpPr>
          <p:cNvPr id="43" name="雲形吹き出し 42"/>
          <p:cNvSpPr/>
          <p:nvPr/>
        </p:nvSpPr>
        <p:spPr>
          <a:xfrm>
            <a:off x="7884372" y="1350800"/>
            <a:ext cx="1216495" cy="716430"/>
          </a:xfrm>
          <a:prstGeom prst="cloudCallout">
            <a:avLst>
              <a:gd name="adj1" fmla="val -50516"/>
              <a:gd name="adj2" fmla="val 65105"/>
            </a:avLst>
          </a:prstGeom>
          <a:solidFill>
            <a:schemeClr val="bg1"/>
          </a:solidFill>
          <a:ln w="317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うまくいった！</a:t>
            </a:r>
          </a:p>
        </p:txBody>
      </p:sp>
      <p:sp>
        <p:nvSpPr>
          <p:cNvPr id="35" name="角丸四角形 34"/>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13</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421034631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4221" y="0"/>
            <a:ext cx="8315558" cy="6858000"/>
          </a:xfrm>
          <a:prstGeom prst="rect">
            <a:avLst/>
          </a:prstGeom>
        </p:spPr>
      </p:pic>
      <p:sp>
        <p:nvSpPr>
          <p:cNvPr id="3" name="角丸四角形 2"/>
          <p:cNvSpPr/>
          <p:nvPr/>
        </p:nvSpPr>
        <p:spPr>
          <a:xfrm>
            <a:off x="641023" y="3223967"/>
            <a:ext cx="7701699" cy="69758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角丸四角形 4"/>
          <p:cNvSpPr/>
          <p:nvPr/>
        </p:nvSpPr>
        <p:spPr>
          <a:xfrm>
            <a:off x="721150" y="5574322"/>
            <a:ext cx="7701699" cy="627367"/>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 5"/>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130</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090727999"/>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1062"/>
            <a:ext cx="9144000" cy="5968147"/>
          </a:xfrm>
          <a:prstGeom prst="rect">
            <a:avLst/>
          </a:prstGeom>
        </p:spPr>
      </p:pic>
      <p:sp>
        <p:nvSpPr>
          <p:cNvPr id="4" name="角丸四角形 3"/>
          <p:cNvSpPr/>
          <p:nvPr/>
        </p:nvSpPr>
        <p:spPr>
          <a:xfrm>
            <a:off x="4722829" y="2903455"/>
            <a:ext cx="4251490" cy="168739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角丸四角形 4"/>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131</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183214886"/>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1921"/>
            <a:ext cx="9144000" cy="6694157"/>
          </a:xfrm>
          <a:prstGeom prst="rect">
            <a:avLst/>
          </a:prstGeom>
        </p:spPr>
      </p:pic>
      <p:sp>
        <p:nvSpPr>
          <p:cNvPr id="3" name="角丸四角形 2"/>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132</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003709766"/>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862" y="499622"/>
            <a:ext cx="8296212" cy="6150458"/>
          </a:xfrm>
          <a:prstGeom prst="rect">
            <a:avLst/>
          </a:prstGeom>
        </p:spPr>
      </p:pic>
      <p:sp>
        <p:nvSpPr>
          <p:cNvPr id="3" name="角丸四角形 2"/>
          <p:cNvSpPr/>
          <p:nvPr/>
        </p:nvSpPr>
        <p:spPr>
          <a:xfrm>
            <a:off x="829558" y="2733773"/>
            <a:ext cx="7795967" cy="471341"/>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角丸四角形 3"/>
          <p:cNvSpPr/>
          <p:nvPr/>
        </p:nvSpPr>
        <p:spPr>
          <a:xfrm>
            <a:off x="829557" y="2262432"/>
            <a:ext cx="7795967" cy="471341"/>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角丸四角形 4"/>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133</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39078951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正方形/長方形 52"/>
          <p:cNvSpPr/>
          <p:nvPr/>
        </p:nvSpPr>
        <p:spPr>
          <a:xfrm>
            <a:off x="377793" y="855408"/>
            <a:ext cx="7828699" cy="144016"/>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17" name="Picture 2" descr="C:\Users\181004\Desktop\mushimegane_bo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2426" y="-33206"/>
            <a:ext cx="903649" cy="1181946"/>
          </a:xfrm>
          <a:prstGeom prst="rect">
            <a:avLst/>
          </a:prstGeom>
          <a:noFill/>
          <a:extLst>
            <a:ext uri="{909E8E84-426E-40DD-AFC4-6F175D3DCCD1}">
              <a14:hiddenFill xmlns:a14="http://schemas.microsoft.com/office/drawing/2010/main">
                <a:solidFill>
                  <a:srgbClr val="FFFFFF"/>
                </a:solidFill>
              </a14:hiddenFill>
            </a:ext>
          </a:extLst>
        </p:spPr>
      </p:pic>
      <p:sp>
        <p:nvSpPr>
          <p:cNvPr id="18" name="円形吹き出し 17"/>
          <p:cNvSpPr/>
          <p:nvPr/>
        </p:nvSpPr>
        <p:spPr>
          <a:xfrm>
            <a:off x="7379036" y="67765"/>
            <a:ext cx="955790" cy="720080"/>
          </a:xfrm>
          <a:prstGeom prst="wedgeEllipseCallout">
            <a:avLst>
              <a:gd name="adj1" fmla="val -83462"/>
              <a:gd name="adj2" fmla="val 28810"/>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なんだろう？</a:t>
            </a:r>
          </a:p>
        </p:txBody>
      </p:sp>
      <p:sp>
        <p:nvSpPr>
          <p:cNvPr id="27" name="正方形/長方形 26"/>
          <p:cNvSpPr/>
          <p:nvPr/>
        </p:nvSpPr>
        <p:spPr>
          <a:xfrm>
            <a:off x="6104253" y="1496911"/>
            <a:ext cx="2858355" cy="440761"/>
          </a:xfrm>
          <a:prstGeom prst="rect">
            <a:avLst/>
          </a:prstGeom>
          <a:solidFill>
            <a:srgbClr val="F2BC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6" name="正方形/長方形 25"/>
          <p:cNvSpPr/>
          <p:nvPr/>
        </p:nvSpPr>
        <p:spPr>
          <a:xfrm>
            <a:off x="3084204" y="1496780"/>
            <a:ext cx="2858355" cy="440761"/>
          </a:xfrm>
          <a:prstGeom prst="rect">
            <a:avLst/>
          </a:prstGeom>
          <a:solidFill>
            <a:srgbClr val="F2BC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 name="正方形/長方形 10"/>
          <p:cNvSpPr/>
          <p:nvPr/>
        </p:nvSpPr>
        <p:spPr>
          <a:xfrm>
            <a:off x="33616" y="1481868"/>
            <a:ext cx="2858355" cy="440761"/>
          </a:xfrm>
          <a:prstGeom prst="rect">
            <a:avLst/>
          </a:prstGeom>
          <a:solidFill>
            <a:srgbClr val="F2BC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19458" name="Picture 2" descr="C:\Users\181004\Desktop\伝達試案Ｖｅｒ１\新しいフォルダー\092-peoples-fre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0190" y="2023504"/>
            <a:ext cx="3389962" cy="2155347"/>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p:cNvSpPr/>
          <p:nvPr/>
        </p:nvSpPr>
        <p:spPr>
          <a:xfrm>
            <a:off x="6122310" y="1584071"/>
            <a:ext cx="2852063" cy="338554"/>
          </a:xfrm>
          <a:prstGeom prst="rect">
            <a:avLst/>
          </a:prstGeom>
        </p:spPr>
        <p:txBody>
          <a:bodyPr wrap="none">
            <a:spAutoFit/>
          </a:bodyPr>
          <a:lstStyle/>
          <a:p>
            <a:r>
              <a:rPr lang="ja-JP" altLang="en-US" sz="16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セルフレインフォースメント</a:t>
            </a:r>
          </a:p>
        </p:txBody>
      </p:sp>
      <p:pic>
        <p:nvPicPr>
          <p:cNvPr id="19459" name="Picture 3" descr="C:\Users\181004\Desktop\伝達試案Ｖｅｒ１\新しいフォルダー\175-peoples-fre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8949" y="2219766"/>
            <a:ext cx="2225790" cy="1762821"/>
          </a:xfrm>
          <a:prstGeom prst="rect">
            <a:avLst/>
          </a:prstGeom>
          <a:noFill/>
          <a:extLst>
            <a:ext uri="{909E8E84-426E-40DD-AFC4-6F175D3DCCD1}">
              <a14:hiddenFill xmlns:a14="http://schemas.microsoft.com/office/drawing/2010/main">
                <a:solidFill>
                  <a:srgbClr val="FFFFFF"/>
                </a:solidFill>
              </a14:hiddenFill>
            </a:ext>
          </a:extLst>
        </p:spPr>
      </p:pic>
      <p:sp>
        <p:nvSpPr>
          <p:cNvPr id="8" name="正方形/長方形 7"/>
          <p:cNvSpPr/>
          <p:nvPr/>
        </p:nvSpPr>
        <p:spPr>
          <a:xfrm>
            <a:off x="3468031" y="1546884"/>
            <a:ext cx="2262158" cy="369332"/>
          </a:xfrm>
          <a:prstGeom prst="rect">
            <a:avLst/>
          </a:prstGeom>
        </p:spPr>
        <p:txBody>
          <a:bodyPr wrap="none">
            <a:spAutoFit/>
          </a:bodyPr>
          <a:lstStyle/>
          <a:p>
            <a:r>
              <a:rPr lang="ja-JP" altLang="en-US" sz="16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セルフモニタリング</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　</a:t>
            </a:r>
          </a:p>
        </p:txBody>
      </p:sp>
      <p:pic>
        <p:nvPicPr>
          <p:cNvPr id="19460" name="Picture 4" descr="C:\Users\181004\Desktop\伝達試案Ｖｅｒ１\新しいフォルダー\152-peoples-fre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8" y="2023500"/>
            <a:ext cx="3108049" cy="2182306"/>
          </a:xfrm>
          <a:prstGeom prst="rect">
            <a:avLst/>
          </a:prstGeom>
          <a:noFill/>
          <a:extLst>
            <a:ext uri="{909E8E84-426E-40DD-AFC4-6F175D3DCCD1}">
              <a14:hiddenFill xmlns:a14="http://schemas.microsoft.com/office/drawing/2010/main">
                <a:solidFill>
                  <a:srgbClr val="FFFFFF"/>
                </a:solidFill>
              </a14:hiddenFill>
            </a:ext>
          </a:extLst>
        </p:spPr>
      </p:pic>
      <p:sp>
        <p:nvSpPr>
          <p:cNvPr id="9" name="正方形/長方形 8"/>
          <p:cNvSpPr/>
          <p:nvPr/>
        </p:nvSpPr>
        <p:spPr>
          <a:xfrm>
            <a:off x="139350" y="1580128"/>
            <a:ext cx="2646878" cy="338554"/>
          </a:xfrm>
          <a:prstGeom prst="rect">
            <a:avLst/>
          </a:prstGeom>
        </p:spPr>
        <p:txBody>
          <a:bodyPr wrap="none">
            <a:spAutoFit/>
          </a:bodyPr>
          <a:lstStyle/>
          <a:p>
            <a:r>
              <a:rPr lang="ja-JP" altLang="en-US" sz="16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セルフインストラクション</a:t>
            </a:r>
          </a:p>
        </p:txBody>
      </p:sp>
      <p:sp>
        <p:nvSpPr>
          <p:cNvPr id="29" name="正方形/長方形 28"/>
          <p:cNvSpPr/>
          <p:nvPr/>
        </p:nvSpPr>
        <p:spPr>
          <a:xfrm>
            <a:off x="3084200" y="1932678"/>
            <a:ext cx="49370" cy="4757212"/>
          </a:xfrm>
          <a:prstGeom prst="rect">
            <a:avLst/>
          </a:prstGeom>
          <a:ln>
            <a:solidFill>
              <a:srgbClr val="D2CD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0" name="正方形/長方形 29"/>
          <p:cNvSpPr/>
          <p:nvPr/>
        </p:nvSpPr>
        <p:spPr>
          <a:xfrm>
            <a:off x="2846252" y="1937668"/>
            <a:ext cx="45719" cy="4775826"/>
          </a:xfrm>
          <a:prstGeom prst="rect">
            <a:avLst/>
          </a:prstGeom>
          <a:ln>
            <a:solidFill>
              <a:srgbClr val="D2CD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1" name="正方形/長方形 30"/>
          <p:cNvSpPr/>
          <p:nvPr/>
        </p:nvSpPr>
        <p:spPr>
          <a:xfrm>
            <a:off x="5896840" y="1937668"/>
            <a:ext cx="45719" cy="4775826"/>
          </a:xfrm>
          <a:prstGeom prst="rect">
            <a:avLst/>
          </a:prstGeom>
          <a:ln>
            <a:solidFill>
              <a:srgbClr val="D2CD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2" name="正方形/長方形 31"/>
          <p:cNvSpPr/>
          <p:nvPr/>
        </p:nvSpPr>
        <p:spPr>
          <a:xfrm>
            <a:off x="6111836" y="1950248"/>
            <a:ext cx="45719" cy="4786855"/>
          </a:xfrm>
          <a:prstGeom prst="rect">
            <a:avLst/>
          </a:prstGeom>
          <a:ln>
            <a:solidFill>
              <a:srgbClr val="D2CD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3" name="正方形/長方形 32"/>
          <p:cNvSpPr/>
          <p:nvPr/>
        </p:nvSpPr>
        <p:spPr>
          <a:xfrm>
            <a:off x="8916889" y="1932678"/>
            <a:ext cx="45719" cy="4780816"/>
          </a:xfrm>
          <a:prstGeom prst="rect">
            <a:avLst/>
          </a:prstGeom>
          <a:ln>
            <a:solidFill>
              <a:srgbClr val="D2CD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4" name="正方形/長方形 33"/>
          <p:cNvSpPr/>
          <p:nvPr/>
        </p:nvSpPr>
        <p:spPr>
          <a:xfrm>
            <a:off x="33616" y="1922625"/>
            <a:ext cx="45719" cy="4750364"/>
          </a:xfrm>
          <a:prstGeom prst="rect">
            <a:avLst/>
          </a:prstGeom>
          <a:ln>
            <a:solidFill>
              <a:srgbClr val="D2CD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角丸四角形 12"/>
          <p:cNvSpPr/>
          <p:nvPr/>
        </p:nvSpPr>
        <p:spPr>
          <a:xfrm>
            <a:off x="103671" y="4192331"/>
            <a:ext cx="2646878" cy="1334205"/>
          </a:xfrm>
          <a:prstGeom prst="roundRect">
            <a:avLst/>
          </a:prstGeom>
          <a:solidFill>
            <a:srgbClr val="FFF1BA"/>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 name="正方形/長方形 9"/>
          <p:cNvSpPr/>
          <p:nvPr/>
        </p:nvSpPr>
        <p:spPr>
          <a:xfrm>
            <a:off x="315887" y="4502353"/>
            <a:ext cx="2031325" cy="646331"/>
          </a:xfrm>
          <a:prstGeom prst="rect">
            <a:avLst/>
          </a:prstGeom>
        </p:spPr>
        <p:txBody>
          <a:bodyPr wrap="none">
            <a:spAutoFit/>
          </a:bodyPr>
          <a:lstStyle/>
          <a:p>
            <a:r>
              <a:rPr lang="ja-JP" altLang="en-US" b="1" u="sng" dirty="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自分自身で</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自分の</a:t>
            </a: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作業の</a:t>
            </a:r>
            <a:r>
              <a:rPr lang="ja-JP" altLang="en-US" b="1" u="sng" dirty="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指示を出す</a:t>
            </a:r>
          </a:p>
        </p:txBody>
      </p:sp>
      <p:sp>
        <p:nvSpPr>
          <p:cNvPr id="36" name="角丸四角形 35"/>
          <p:cNvSpPr/>
          <p:nvPr/>
        </p:nvSpPr>
        <p:spPr>
          <a:xfrm>
            <a:off x="6224898" y="4255701"/>
            <a:ext cx="2646878" cy="1270835"/>
          </a:xfrm>
          <a:prstGeom prst="roundRect">
            <a:avLst/>
          </a:prstGeom>
          <a:solidFill>
            <a:srgbClr val="FFF1BA"/>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7" name="角丸四角形 36"/>
          <p:cNvSpPr/>
          <p:nvPr/>
        </p:nvSpPr>
        <p:spPr>
          <a:xfrm>
            <a:off x="3216449" y="4226244"/>
            <a:ext cx="2646878" cy="1266377"/>
          </a:xfrm>
          <a:prstGeom prst="roundRect">
            <a:avLst/>
          </a:prstGeom>
          <a:solidFill>
            <a:srgbClr val="FFF1BA"/>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 name="正方形/長方形 6"/>
          <p:cNvSpPr/>
          <p:nvPr/>
        </p:nvSpPr>
        <p:spPr>
          <a:xfrm>
            <a:off x="3468035" y="4363850"/>
            <a:ext cx="2031325" cy="923330"/>
          </a:xfrm>
          <a:prstGeom prst="rect">
            <a:avLst/>
          </a:prstGeom>
        </p:spPr>
        <p:txBody>
          <a:bodyPr wrap="none">
            <a:spAutoFit/>
          </a:bodyPr>
          <a:lstStyle/>
          <a:p>
            <a:r>
              <a:rPr lang="ja-JP" altLang="en-US" b="1" u="sng" dirty="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自分自身で</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作業の</a:t>
            </a: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工程管理ができて</a:t>
            </a: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いるかを</a:t>
            </a:r>
            <a:r>
              <a:rPr lang="ja-JP" altLang="en-US" b="1" u="sng" dirty="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モニター</a:t>
            </a:r>
          </a:p>
        </p:txBody>
      </p:sp>
      <p:sp>
        <p:nvSpPr>
          <p:cNvPr id="6" name="正方形/長方形 5"/>
          <p:cNvSpPr/>
          <p:nvPr/>
        </p:nvSpPr>
        <p:spPr>
          <a:xfrm>
            <a:off x="6434243" y="4397764"/>
            <a:ext cx="2232248" cy="923330"/>
          </a:xfrm>
          <a:prstGeom prst="rect">
            <a:avLst/>
          </a:prstGeom>
        </p:spPr>
        <p:txBody>
          <a:bodyPr wrap="square">
            <a:spAutoFit/>
          </a:bodyPr>
          <a:lstStyle/>
          <a:p>
            <a:r>
              <a:rPr lang="ja-JP" altLang="en-US" b="1" u="sng" dirty="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自分自身で</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作業が</a:t>
            </a: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うまくできたとき</a:t>
            </a: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に自分を</a:t>
            </a:r>
            <a:r>
              <a:rPr lang="ja-JP" altLang="en-US" b="1" u="sng" dirty="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褒める</a:t>
            </a:r>
          </a:p>
        </p:txBody>
      </p:sp>
      <p:sp>
        <p:nvSpPr>
          <p:cNvPr id="25" name="正方形/長方形 24"/>
          <p:cNvSpPr/>
          <p:nvPr/>
        </p:nvSpPr>
        <p:spPr>
          <a:xfrm>
            <a:off x="56471" y="6672993"/>
            <a:ext cx="2812636" cy="47209"/>
          </a:xfrm>
          <a:prstGeom prst="rect">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0" name="正方形/長方形 39"/>
          <p:cNvSpPr/>
          <p:nvPr/>
        </p:nvSpPr>
        <p:spPr>
          <a:xfrm>
            <a:off x="3133570" y="6669364"/>
            <a:ext cx="2812636" cy="47209"/>
          </a:xfrm>
          <a:prstGeom prst="rect">
            <a:avLst/>
          </a:prstGeom>
          <a:ln>
            <a:solidFill>
              <a:srgbClr val="D2CD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1" name="正方形/長方形 40"/>
          <p:cNvSpPr/>
          <p:nvPr/>
        </p:nvSpPr>
        <p:spPr>
          <a:xfrm>
            <a:off x="6111832" y="6689894"/>
            <a:ext cx="2812636" cy="472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3" name="雲形吹き出し 42"/>
          <p:cNvSpPr/>
          <p:nvPr/>
        </p:nvSpPr>
        <p:spPr>
          <a:xfrm>
            <a:off x="1763688" y="1916220"/>
            <a:ext cx="1224136" cy="737751"/>
          </a:xfrm>
          <a:prstGeom prst="cloudCallout">
            <a:avLst>
              <a:gd name="adj1" fmla="val -41983"/>
              <a:gd name="adj2" fmla="val 59819"/>
            </a:avLst>
          </a:prstGeom>
          <a:solidFill>
            <a:schemeClr val="bg1"/>
          </a:solidFill>
          <a:ln w="317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次はこの作業！</a:t>
            </a:r>
          </a:p>
        </p:txBody>
      </p:sp>
      <p:sp>
        <p:nvSpPr>
          <p:cNvPr id="44" name="雲形吹き出し 43"/>
          <p:cNvSpPr/>
          <p:nvPr/>
        </p:nvSpPr>
        <p:spPr>
          <a:xfrm>
            <a:off x="4718422" y="1978202"/>
            <a:ext cx="1224137" cy="874734"/>
          </a:xfrm>
          <a:prstGeom prst="cloudCallout">
            <a:avLst>
              <a:gd name="adj1" fmla="val -55703"/>
              <a:gd name="adj2" fmla="val 42752"/>
            </a:avLst>
          </a:prstGeom>
          <a:solidFill>
            <a:schemeClr val="bg1"/>
          </a:solidFill>
          <a:ln w="317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今は手順書どおり</a:t>
            </a:r>
          </a:p>
        </p:txBody>
      </p:sp>
      <p:sp>
        <p:nvSpPr>
          <p:cNvPr id="45" name="雲形吹き出し 44"/>
          <p:cNvSpPr/>
          <p:nvPr/>
        </p:nvSpPr>
        <p:spPr>
          <a:xfrm>
            <a:off x="7762316" y="1941692"/>
            <a:ext cx="1177428" cy="874734"/>
          </a:xfrm>
          <a:prstGeom prst="cloudCallout">
            <a:avLst>
              <a:gd name="adj1" fmla="val -61039"/>
              <a:gd name="adj2" fmla="val 50219"/>
            </a:avLst>
          </a:prstGeom>
          <a:solidFill>
            <a:schemeClr val="bg1"/>
          </a:solidFill>
          <a:ln w="317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やったえらいぞ！</a:t>
            </a:r>
          </a:p>
        </p:txBody>
      </p:sp>
      <p:sp>
        <p:nvSpPr>
          <p:cNvPr id="4" name="正方形/長方形 3"/>
          <p:cNvSpPr/>
          <p:nvPr/>
        </p:nvSpPr>
        <p:spPr bwMode="gray">
          <a:xfrm>
            <a:off x="33617" y="5661248"/>
            <a:ext cx="2812635" cy="1028642"/>
          </a:xfrm>
          <a:prstGeom prst="rect">
            <a:avLst/>
          </a:prstGeom>
          <a:solidFill>
            <a:srgbClr val="FD542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自分自身に言葉で言い聞かせコントロールする。</a:t>
            </a:r>
            <a:b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（例：作業手順書・張り紙等）</a:t>
            </a:r>
          </a:p>
        </p:txBody>
      </p:sp>
      <p:sp>
        <p:nvSpPr>
          <p:cNvPr id="46" name="正方形/長方形 45"/>
          <p:cNvSpPr/>
          <p:nvPr/>
        </p:nvSpPr>
        <p:spPr>
          <a:xfrm>
            <a:off x="3110715" y="5661248"/>
            <a:ext cx="2786125" cy="1028642"/>
          </a:xfrm>
          <a:prstGeom prst="rect">
            <a:avLst/>
          </a:prstGeom>
          <a:solidFill>
            <a:srgbClr val="FD542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自らの行動を観察して</a:t>
            </a: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記録・図表化する。</a:t>
            </a: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（例：作業日誌・ＭＳＦＡＳ等）</a:t>
            </a:r>
          </a:p>
        </p:txBody>
      </p:sp>
      <p:sp>
        <p:nvSpPr>
          <p:cNvPr id="48" name="正方形/長方形 47"/>
          <p:cNvSpPr/>
          <p:nvPr/>
        </p:nvSpPr>
        <p:spPr>
          <a:xfrm>
            <a:off x="6138347" y="5702500"/>
            <a:ext cx="2786125" cy="1028642"/>
          </a:xfrm>
          <a:prstGeom prst="rect">
            <a:avLst/>
          </a:prstGeom>
          <a:solidFill>
            <a:srgbClr val="FD542E"/>
          </a:solidFill>
          <a:ln>
            <a:solidFill>
              <a:srgbClr val="D2CD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自らの行動に自ら強化子を随伴させる。</a:t>
            </a:r>
          </a:p>
          <a:p>
            <a:pPr algn="ct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（例：自分へのご褒美等）</a:t>
            </a:r>
          </a:p>
        </p:txBody>
      </p:sp>
      <p:sp>
        <p:nvSpPr>
          <p:cNvPr id="38" name="タイトル 1"/>
          <p:cNvSpPr>
            <a:spLocks noGrp="1"/>
          </p:cNvSpPr>
          <p:nvPr>
            <p:ph type="title"/>
          </p:nvPr>
        </p:nvSpPr>
        <p:spPr>
          <a:xfrm>
            <a:off x="512462" y="177442"/>
            <a:ext cx="5921781" cy="634082"/>
          </a:xfrm>
        </p:spPr>
        <p:txBody>
          <a:bodyPr>
            <a:normAutofit fontScale="90000"/>
          </a:bodyPr>
          <a:lstStyle/>
          <a:p>
            <a:pPr algn="l"/>
            <a:r>
              <a:rPr lang="ja-JP" altLang="en-US" sz="3100" dirty="0" smtClean="0">
                <a:latin typeface="メイリオ" panose="020B0604030504040204" pitchFamily="50" charset="-128"/>
                <a:ea typeface="メイリオ" panose="020B0604030504040204" pitchFamily="50" charset="-128"/>
                <a:cs typeface="メイリオ" panose="020B0604030504040204" pitchFamily="50" charset="-128"/>
              </a:rPr>
              <a:t>トータルパッケージ支援における　　</a:t>
            </a:r>
            <a:r>
              <a:rPr lang="en-US" altLang="ja-JP" sz="3100" dirty="0" smtClean="0">
                <a:latin typeface="メイリオ" panose="020B0604030504040204" pitchFamily="50" charset="-128"/>
                <a:ea typeface="メイリオ" panose="020B0604030504040204" pitchFamily="50" charset="-128"/>
                <a:cs typeface="メイリオ" panose="020B0604030504040204" pitchFamily="50" charset="-128"/>
              </a:rPr>
              <a:t/>
            </a:r>
            <a:br>
              <a:rPr lang="en-US" altLang="ja-JP" sz="3100" dirty="0" smtClean="0">
                <a:latin typeface="メイリオ" panose="020B0604030504040204" pitchFamily="50" charset="-128"/>
                <a:ea typeface="メイリオ" panose="020B0604030504040204" pitchFamily="50" charset="-128"/>
                <a:cs typeface="メイリオ" panose="020B0604030504040204" pitchFamily="50" charset="-128"/>
              </a:rPr>
            </a:br>
            <a:r>
              <a:rPr lang="ja-JP" altLang="en-US" sz="31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セルフマネージメント</a:t>
            </a: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とは</a:t>
            </a: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2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9" name="タイトル 1"/>
          <p:cNvSpPr txBox="1">
            <a:spLocks/>
          </p:cNvSpPr>
          <p:nvPr/>
        </p:nvSpPr>
        <p:spPr>
          <a:xfrm>
            <a:off x="139339" y="972854"/>
            <a:ext cx="8868737" cy="6340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以下のような手法を用いて、自分自身の行動を管理すること</a:t>
            </a: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2" name="角丸四角形 41"/>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14</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46195660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正方形/長方形 54"/>
          <p:cNvSpPr/>
          <p:nvPr/>
        </p:nvSpPr>
        <p:spPr>
          <a:xfrm>
            <a:off x="641117" y="865189"/>
            <a:ext cx="7828699" cy="144016"/>
          </a:xfrm>
          <a:prstGeom prst="rect">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7" name="角丸四角形 46"/>
          <p:cNvSpPr/>
          <p:nvPr/>
        </p:nvSpPr>
        <p:spPr>
          <a:xfrm rot="21227635">
            <a:off x="34992" y="5400146"/>
            <a:ext cx="9029525" cy="436702"/>
          </a:xfrm>
          <a:prstGeom prst="roundRect">
            <a:avLst/>
          </a:prstGeom>
          <a:solidFill>
            <a:srgbClr val="F5EE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 name="スライド番号プレースホルダー 2"/>
          <p:cNvSpPr>
            <a:spLocks noGrp="1"/>
          </p:cNvSpPr>
          <p:nvPr>
            <p:ph type="sldNum" sz="quarter" idx="12"/>
          </p:nvPr>
        </p:nvSpPr>
        <p:spPr/>
        <p:txBody>
          <a:bodyPr/>
          <a:lstStyle/>
          <a:p>
            <a:pPr>
              <a:defRPr/>
            </a:pPr>
            <a:fld id="{F397828B-DFFC-4690-A433-573F705AE5C0}" type="slidenum">
              <a:rPr lang="en-US" smtClean="0">
                <a:solidFill>
                  <a:prstClr val="black">
                    <a:tint val="75000"/>
                  </a:prstClr>
                </a:solidFill>
              </a:rPr>
              <a:pPr>
                <a:defRPr/>
              </a:pPr>
              <a:t>15</a:t>
            </a:fld>
            <a:endParaRPr lang="en-US" dirty="0">
              <a:solidFill>
                <a:prstClr val="black">
                  <a:tint val="75000"/>
                </a:prstClr>
              </a:solidFill>
            </a:endParaRPr>
          </a:p>
        </p:txBody>
      </p:sp>
      <p:sp>
        <p:nvSpPr>
          <p:cNvPr id="4" name="正方形/長方形 3"/>
          <p:cNvSpPr/>
          <p:nvPr/>
        </p:nvSpPr>
        <p:spPr>
          <a:xfrm>
            <a:off x="177214" y="6093300"/>
            <a:ext cx="8553077" cy="646331"/>
          </a:xfrm>
          <a:prstGeom prst="rect">
            <a:avLst/>
          </a:prstGeom>
          <a:solidFill>
            <a:srgbClr val="ECE5CC"/>
          </a:solidFill>
        </p:spPr>
        <p:txBody>
          <a:bodyPr wrap="squar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セルフマネージメントスキル</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の向上に対する</a:t>
            </a:r>
            <a:r>
              <a:rPr lang="ja-JP" altLang="en-US" sz="2000" b="1" u="sng" dirty="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段階的な支援</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の導入</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は、応用行動</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分析の理論を背景とするトータルパッケージ支援</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では必須のものといえる。</a:t>
            </a:r>
          </a:p>
        </p:txBody>
      </p:sp>
      <p:grpSp>
        <p:nvGrpSpPr>
          <p:cNvPr id="6" name="グループ化 5"/>
          <p:cNvGrpSpPr/>
          <p:nvPr/>
        </p:nvGrpSpPr>
        <p:grpSpPr>
          <a:xfrm>
            <a:off x="573778" y="2667172"/>
            <a:ext cx="4233771" cy="1331685"/>
            <a:chOff x="500107" y="1780516"/>
            <a:chExt cx="4233771" cy="1331685"/>
          </a:xfrm>
        </p:grpSpPr>
        <p:pic>
          <p:nvPicPr>
            <p:cNvPr id="17" name="Picture 4" descr="C:\Users\181004\Desktop\伝達試案Ｖｅｒ１\新しいフォルダー\152-peoples-fre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073" y="2026733"/>
              <a:ext cx="1461955" cy="89821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 descr="C:\Users\181004\Desktop\伝達試案Ｖｅｒ１\新しいフォルダー\175-peoples-fre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67748" y="2026737"/>
              <a:ext cx="842315" cy="750709"/>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181004\Desktop\伝達試案Ｖｅｒ１\新しいフォルダー\092-peoples-fre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84681" y="2108617"/>
              <a:ext cx="1449197" cy="816328"/>
            </a:xfrm>
            <a:prstGeom prst="rect">
              <a:avLst/>
            </a:prstGeom>
            <a:noFill/>
            <a:extLst>
              <a:ext uri="{909E8E84-426E-40DD-AFC4-6F175D3DCCD1}">
                <a14:hiddenFill xmlns:a14="http://schemas.microsoft.com/office/drawing/2010/main">
                  <a:solidFill>
                    <a:srgbClr val="FFFFFF"/>
                  </a:solidFill>
                </a14:hiddenFill>
              </a:ext>
            </a:extLst>
          </p:spPr>
        </p:pic>
        <p:sp>
          <p:nvSpPr>
            <p:cNvPr id="24" name="正方形/長方形 23"/>
            <p:cNvSpPr/>
            <p:nvPr/>
          </p:nvSpPr>
          <p:spPr>
            <a:xfrm>
              <a:off x="500107" y="1817680"/>
              <a:ext cx="1723549" cy="246221"/>
            </a:xfrm>
            <a:prstGeom prst="rect">
              <a:avLst/>
            </a:prstGeom>
          </p:spPr>
          <p:txBody>
            <a:bodyPr wrap="none">
              <a:spAutoFit/>
            </a:bodyPr>
            <a:lstStyle/>
            <a:p>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セルフインストラクション</a:t>
              </a:r>
            </a:p>
          </p:txBody>
        </p:sp>
        <p:sp>
          <p:nvSpPr>
            <p:cNvPr id="29" name="正方形/長方形 28"/>
            <p:cNvSpPr/>
            <p:nvPr/>
          </p:nvSpPr>
          <p:spPr>
            <a:xfrm>
              <a:off x="1825274" y="2835202"/>
              <a:ext cx="1569660" cy="276999"/>
            </a:xfrm>
            <a:prstGeom prst="rect">
              <a:avLst/>
            </a:prstGeom>
          </p:spPr>
          <p:txBody>
            <a:bodyPr wrap="none">
              <a:spAutoFit/>
            </a:bodyPr>
            <a:lstStyle/>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セルフモニタリング</a:t>
              </a:r>
            </a:p>
          </p:txBody>
        </p:sp>
        <p:sp>
          <p:nvSpPr>
            <p:cNvPr id="30" name="正方形/長方形 29"/>
            <p:cNvSpPr/>
            <p:nvPr/>
          </p:nvSpPr>
          <p:spPr>
            <a:xfrm>
              <a:off x="2786107" y="1780516"/>
              <a:ext cx="1851789" cy="246221"/>
            </a:xfrm>
            <a:prstGeom prst="rect">
              <a:avLst/>
            </a:prstGeom>
          </p:spPr>
          <p:txBody>
            <a:bodyPr wrap="none">
              <a:spAutoFit/>
            </a:bodyPr>
            <a:lstStyle/>
            <a:p>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セルフレインフォースメント</a:t>
              </a:r>
            </a:p>
          </p:txBody>
        </p:sp>
      </p:grpSp>
      <p:grpSp>
        <p:nvGrpSpPr>
          <p:cNvPr id="7" name="グループ化 6"/>
          <p:cNvGrpSpPr/>
          <p:nvPr/>
        </p:nvGrpSpPr>
        <p:grpSpPr>
          <a:xfrm>
            <a:off x="5460995" y="2373782"/>
            <a:ext cx="2997900" cy="1282933"/>
            <a:chOff x="5447029" y="1780515"/>
            <a:chExt cx="2997900" cy="1282933"/>
          </a:xfrm>
        </p:grpSpPr>
        <p:pic>
          <p:nvPicPr>
            <p:cNvPr id="25" name="Picture 2" descr="C:\Users\181004\Desktop\伝達試案Ｖｅｒ１\新しいフォルダー\092-peoples-fre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12754" y="2053822"/>
              <a:ext cx="1612554" cy="90834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C:\Users\181004\Desktop\伝達試案Ｖｅｒ１\新しいフォルダー\175-peoples-fre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940156" y="2026737"/>
              <a:ext cx="881173" cy="785341"/>
            </a:xfrm>
            <a:prstGeom prst="rect">
              <a:avLst/>
            </a:prstGeom>
            <a:noFill/>
            <a:extLst>
              <a:ext uri="{909E8E84-426E-40DD-AFC4-6F175D3DCCD1}">
                <a14:hiddenFill xmlns:a14="http://schemas.microsoft.com/office/drawing/2010/main">
                  <a:solidFill>
                    <a:srgbClr val="FFFFFF"/>
                  </a:solidFill>
                </a14:hiddenFill>
              </a:ext>
            </a:extLst>
          </p:spPr>
        </p:pic>
        <p:sp>
          <p:nvSpPr>
            <p:cNvPr id="31" name="正方形/長方形 30"/>
            <p:cNvSpPr/>
            <p:nvPr/>
          </p:nvSpPr>
          <p:spPr>
            <a:xfrm>
              <a:off x="5447029" y="2786449"/>
              <a:ext cx="1569660" cy="276999"/>
            </a:xfrm>
            <a:prstGeom prst="rect">
              <a:avLst/>
            </a:prstGeom>
          </p:spPr>
          <p:txBody>
            <a:bodyPr wrap="none">
              <a:spAutoFit/>
            </a:bodyPr>
            <a:lstStyle/>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セルフモニタリング</a:t>
              </a:r>
            </a:p>
          </p:txBody>
        </p:sp>
        <p:sp>
          <p:nvSpPr>
            <p:cNvPr id="32" name="正方形/長方形 31"/>
            <p:cNvSpPr/>
            <p:nvPr/>
          </p:nvSpPr>
          <p:spPr>
            <a:xfrm>
              <a:off x="6593140" y="1780515"/>
              <a:ext cx="1851789" cy="246221"/>
            </a:xfrm>
            <a:prstGeom prst="rect">
              <a:avLst/>
            </a:prstGeom>
          </p:spPr>
          <p:txBody>
            <a:bodyPr wrap="none">
              <a:spAutoFit/>
            </a:bodyPr>
            <a:lstStyle/>
            <a:p>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セルフレインフォースメント</a:t>
              </a:r>
            </a:p>
          </p:txBody>
        </p:sp>
      </p:grpSp>
      <p:grpSp>
        <p:nvGrpSpPr>
          <p:cNvPr id="16" name="グループ化 15"/>
          <p:cNvGrpSpPr/>
          <p:nvPr/>
        </p:nvGrpSpPr>
        <p:grpSpPr>
          <a:xfrm>
            <a:off x="342598" y="3964395"/>
            <a:ext cx="8291785" cy="1800117"/>
            <a:chOff x="500103" y="3941919"/>
            <a:chExt cx="8291785" cy="1800117"/>
          </a:xfrm>
        </p:grpSpPr>
        <p:pic>
          <p:nvPicPr>
            <p:cNvPr id="27" name="Picture 2" descr="C:\Users\181004\Desktop\伝達試案Ｖｅｒ１\新しいフォルダー\092-peoples-free.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71136" y="3941919"/>
              <a:ext cx="1920752" cy="108195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181004\Desktop\伝達試案Ｖｅｒ１\新しいフォルダー\f00cb1c2f56e8d57dd62f3e61580d306.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00103" y="4869633"/>
              <a:ext cx="1207616" cy="81839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C:\Users\181004\Desktop\伝達試案Ｖｅｒ１\新しいフォルダー\6d73515668ccc56fe2201232804302d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603729" y="4569016"/>
              <a:ext cx="1543450" cy="914602"/>
            </a:xfrm>
            <a:prstGeom prst="rect">
              <a:avLst/>
            </a:prstGeom>
            <a:noFill/>
            <a:extLst>
              <a:ext uri="{909E8E84-426E-40DD-AFC4-6F175D3DCCD1}">
                <a14:hiddenFill xmlns:a14="http://schemas.microsoft.com/office/drawing/2010/main">
                  <a:solidFill>
                    <a:srgbClr val="FFFFFF"/>
                  </a:solidFill>
                </a14:hiddenFill>
              </a:ext>
            </a:extLst>
          </p:spPr>
        </p:pic>
        <p:sp>
          <p:nvSpPr>
            <p:cNvPr id="33" name="右矢印 32"/>
            <p:cNvSpPr/>
            <p:nvPr/>
          </p:nvSpPr>
          <p:spPr>
            <a:xfrm>
              <a:off x="1358345" y="5634016"/>
              <a:ext cx="1534051" cy="108020"/>
            </a:xfrm>
            <a:prstGeom prst="rightArrow">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4" name="右矢印 33"/>
            <p:cNvSpPr/>
            <p:nvPr/>
          </p:nvSpPr>
          <p:spPr>
            <a:xfrm>
              <a:off x="3539172" y="5341109"/>
              <a:ext cx="1624005" cy="108020"/>
            </a:xfrm>
            <a:prstGeom prst="rightArrow">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5" name="右矢印 34"/>
            <p:cNvSpPr/>
            <p:nvPr/>
          </p:nvSpPr>
          <p:spPr>
            <a:xfrm>
              <a:off x="5506634" y="5150936"/>
              <a:ext cx="1486166" cy="126154"/>
            </a:xfrm>
            <a:prstGeom prst="rightArrow">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9" name="正方形/長方形 38"/>
            <p:cNvSpPr/>
            <p:nvPr/>
          </p:nvSpPr>
          <p:spPr>
            <a:xfrm>
              <a:off x="1358345" y="5226361"/>
              <a:ext cx="1569660" cy="461665"/>
            </a:xfrm>
            <a:prstGeom prst="rect">
              <a:avLst/>
            </a:prstGeom>
          </p:spPr>
          <p:txBody>
            <a:bodyPr wrap="none">
              <a:spAutoFit/>
            </a:bodyPr>
            <a:lstStyle/>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セルフモニタリング</a:t>
              </a:r>
            </a:p>
            <a:p>
              <a:pPr algn="ct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（自己観察）</a:t>
              </a:r>
            </a:p>
          </p:txBody>
        </p:sp>
        <p:pic>
          <p:nvPicPr>
            <p:cNvPr id="42" name="Picture 4" descr="C:\Users\181004\Desktop\伝達試案Ｖｅｒ１\新しいフォルダー\152-peoples-fre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65061" y="4185163"/>
              <a:ext cx="1461955" cy="898212"/>
            </a:xfrm>
            <a:prstGeom prst="rect">
              <a:avLst/>
            </a:prstGeom>
            <a:noFill/>
            <a:extLst>
              <a:ext uri="{909E8E84-426E-40DD-AFC4-6F175D3DCCD1}">
                <a14:hiddenFill xmlns:a14="http://schemas.microsoft.com/office/drawing/2010/main">
                  <a:solidFill>
                    <a:srgbClr val="FFFFFF"/>
                  </a:solidFill>
                </a14:hiddenFill>
              </a:ext>
            </a:extLst>
          </p:spPr>
        </p:pic>
        <p:sp>
          <p:nvSpPr>
            <p:cNvPr id="43" name="正方形/長方形 42"/>
            <p:cNvSpPr/>
            <p:nvPr/>
          </p:nvSpPr>
          <p:spPr>
            <a:xfrm>
              <a:off x="5902836" y="4187634"/>
              <a:ext cx="1723549" cy="400110"/>
            </a:xfrm>
            <a:prstGeom prst="rect">
              <a:avLst/>
            </a:prstGeom>
          </p:spPr>
          <p:txBody>
            <a:bodyPr wrap="none">
              <a:spAutoFit/>
            </a:bodyPr>
            <a:lstStyle/>
            <a:p>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セルフインストラクション</a:t>
              </a:r>
            </a:p>
            <a:p>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　　（自己教示）</a:t>
              </a:r>
            </a:p>
          </p:txBody>
        </p:sp>
        <p:sp>
          <p:nvSpPr>
            <p:cNvPr id="46" name="右矢印 45"/>
            <p:cNvSpPr/>
            <p:nvPr/>
          </p:nvSpPr>
          <p:spPr>
            <a:xfrm>
              <a:off x="7456491" y="4941213"/>
              <a:ext cx="1234181" cy="141079"/>
            </a:xfrm>
            <a:prstGeom prst="rightArrow">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0" name="正方形/長方形 39"/>
            <p:cNvSpPr/>
            <p:nvPr/>
          </p:nvSpPr>
          <p:spPr>
            <a:xfrm>
              <a:off x="3662327" y="4907658"/>
              <a:ext cx="1569660" cy="461665"/>
            </a:xfrm>
            <a:prstGeom prst="rect">
              <a:avLst/>
            </a:prstGeom>
          </p:spPr>
          <p:txBody>
            <a:bodyPr wrap="none">
              <a:spAutoFit/>
            </a:bodyPr>
            <a:lstStyle/>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セルフモニタリング</a:t>
              </a:r>
            </a:p>
            <a:p>
              <a:pPr algn="ct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（自己評価）</a:t>
              </a:r>
            </a:p>
          </p:txBody>
        </p:sp>
      </p:grpSp>
      <p:sp>
        <p:nvSpPr>
          <p:cNvPr id="2" name="正方形/長方形 1"/>
          <p:cNvSpPr/>
          <p:nvPr/>
        </p:nvSpPr>
        <p:spPr>
          <a:xfrm>
            <a:off x="342598" y="1137568"/>
            <a:ext cx="8239771" cy="646331"/>
          </a:xfrm>
          <a:prstGeom prst="rect">
            <a:avLst/>
          </a:prstGeom>
          <a:ln w="3175">
            <a:solidFill>
              <a:schemeClr val="tx1"/>
            </a:solidFill>
          </a:ln>
        </p:spPr>
        <p:txBody>
          <a:bodyPr wrap="square">
            <a:sp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セルフマネージメントに関する手法は、単独</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で用いるのではなく</a:t>
            </a:r>
            <a:r>
              <a:rPr lang="ja-JP" altLang="en-US" b="1" u="sng" dirty="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組み合わせ</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て実施することも</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b="1" u="sng" dirty="0" smtClean="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段階的</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に導入することも可能である。</a:t>
            </a:r>
          </a:p>
        </p:txBody>
      </p:sp>
      <p:sp>
        <p:nvSpPr>
          <p:cNvPr id="48" name="テキスト ボックス 47"/>
          <p:cNvSpPr txBox="1"/>
          <p:nvPr/>
        </p:nvSpPr>
        <p:spPr>
          <a:xfrm>
            <a:off x="-167282" y="1908113"/>
            <a:ext cx="2542390" cy="369332"/>
          </a:xfrm>
          <a:prstGeom prst="rect">
            <a:avLst/>
          </a:prstGeom>
          <a:noFill/>
        </p:spPr>
        <p:txBody>
          <a:bodyPr wrap="square" rtlCol="0">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（組み合わせ　例）</a:t>
            </a:r>
          </a:p>
        </p:txBody>
      </p:sp>
      <p:sp>
        <p:nvSpPr>
          <p:cNvPr id="49" name="テキスト ボックス 48"/>
          <p:cNvSpPr txBox="1"/>
          <p:nvPr/>
        </p:nvSpPr>
        <p:spPr>
          <a:xfrm>
            <a:off x="-167282" y="4633110"/>
            <a:ext cx="1970975" cy="369332"/>
          </a:xfrm>
          <a:prstGeom prst="rect">
            <a:avLst/>
          </a:prstGeom>
          <a:noFill/>
        </p:spPr>
        <p:txBody>
          <a:bodyPr wrap="square" rtlCol="0">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（段階的　例）</a:t>
            </a:r>
          </a:p>
        </p:txBody>
      </p:sp>
      <p:sp>
        <p:nvSpPr>
          <p:cNvPr id="38" name="タイトル 1"/>
          <p:cNvSpPr txBox="1">
            <a:spLocks/>
          </p:cNvSpPr>
          <p:nvPr/>
        </p:nvSpPr>
        <p:spPr>
          <a:xfrm>
            <a:off x="818205" y="127549"/>
            <a:ext cx="5921781" cy="885666"/>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100" dirty="0" smtClean="0">
                <a:latin typeface="メイリオ" panose="020B0604030504040204" pitchFamily="50" charset="-128"/>
                <a:ea typeface="メイリオ" panose="020B0604030504040204" pitchFamily="50" charset="-128"/>
                <a:cs typeface="メイリオ" panose="020B0604030504040204" pitchFamily="50" charset="-128"/>
              </a:rPr>
              <a:t>トータルパッケージ支援における　　</a:t>
            </a:r>
            <a:r>
              <a:rPr lang="en-US" altLang="ja-JP" sz="3100" dirty="0" smtClean="0">
                <a:latin typeface="メイリオ" panose="020B0604030504040204" pitchFamily="50" charset="-128"/>
                <a:ea typeface="メイリオ" panose="020B0604030504040204" pitchFamily="50" charset="-128"/>
                <a:cs typeface="メイリオ" panose="020B0604030504040204" pitchFamily="50" charset="-128"/>
              </a:rPr>
              <a:t/>
            </a:r>
            <a:br>
              <a:rPr lang="en-US" altLang="ja-JP" sz="3100" dirty="0" smtClean="0">
                <a:latin typeface="メイリオ" panose="020B0604030504040204" pitchFamily="50" charset="-128"/>
                <a:ea typeface="メイリオ" panose="020B0604030504040204" pitchFamily="50" charset="-128"/>
                <a:cs typeface="メイリオ" panose="020B0604030504040204" pitchFamily="50" charset="-128"/>
              </a:rPr>
            </a:br>
            <a:r>
              <a:rPr lang="ja-JP" altLang="en-US" sz="31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セルフマネージメントとは？</a:t>
            </a:r>
            <a:endParaRPr lang="ja-JP" altLang="en-US" sz="2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円/楕円 22"/>
          <p:cNvSpPr/>
          <p:nvPr/>
        </p:nvSpPr>
        <p:spPr>
          <a:xfrm>
            <a:off x="222766" y="2200017"/>
            <a:ext cx="4719870" cy="2039370"/>
          </a:xfrm>
          <a:prstGeom prst="ellipse">
            <a:avLst/>
          </a:prstGeom>
          <a:noFill/>
          <a:ln>
            <a:solidFill>
              <a:srgbClr val="6D2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41" name="正方形/長方形 40"/>
          <p:cNvSpPr/>
          <p:nvPr/>
        </p:nvSpPr>
        <p:spPr>
          <a:xfrm>
            <a:off x="7781816" y="4058941"/>
            <a:ext cx="1467068" cy="553998"/>
          </a:xfrm>
          <a:prstGeom prst="rect">
            <a:avLst/>
          </a:prstGeom>
        </p:spPr>
        <p:txBody>
          <a:bodyPr wrap="none">
            <a:spAutoFit/>
          </a:bodyPr>
          <a:lstStyle/>
          <a:p>
            <a:r>
              <a:rPr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セルフ</a:t>
            </a:r>
            <a:endParaRPr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レインフォースメント</a:t>
            </a:r>
            <a:endParaRPr lang="ja-JP" altLang="en-US" sz="10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　　　（自己強化）</a:t>
            </a:r>
          </a:p>
        </p:txBody>
      </p:sp>
      <p:sp>
        <p:nvSpPr>
          <p:cNvPr id="26" name="円/楕円 25"/>
          <p:cNvSpPr/>
          <p:nvPr/>
        </p:nvSpPr>
        <p:spPr>
          <a:xfrm>
            <a:off x="5117688" y="2077522"/>
            <a:ext cx="3625935" cy="1823886"/>
          </a:xfrm>
          <a:prstGeom prst="ellipse">
            <a:avLst/>
          </a:prstGeom>
          <a:solidFill>
            <a:srgbClr val="00B0F0">
              <a:alpha val="0"/>
            </a:srgbClr>
          </a:solidFill>
          <a:ln>
            <a:solidFill>
              <a:srgbClr val="6D2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7" name="角丸四角形 36"/>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15</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42486974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218742" y="1319918"/>
            <a:ext cx="8650338" cy="1053702"/>
          </a:xfrm>
          <a:prstGeom prst="rect">
            <a:avLst/>
          </a:prstGeom>
          <a:solidFill>
            <a:schemeClr val="bg1">
              <a:lumMod val="9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562872" y="1483055"/>
            <a:ext cx="8306208" cy="400110"/>
          </a:xfrm>
          <a:prstGeom prst="rect">
            <a:avLst/>
          </a:prstGeom>
        </p:spPr>
        <p:txBody>
          <a:bodyPr wrap="squar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ストレス・疲労は</a:t>
            </a:r>
            <a:r>
              <a:rPr lang="ja-JP" altLang="en-US" sz="2000" b="1" u="sng" dirty="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個人的体験</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であり、対処行動も職場で</a:t>
            </a:r>
            <a:r>
              <a:rPr lang="ja-JP" altLang="en-US" sz="2000" b="1" u="sng" dirty="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自分自身</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が行う。</a:t>
            </a:r>
          </a:p>
        </p:txBody>
      </p:sp>
      <p:sp>
        <p:nvSpPr>
          <p:cNvPr id="2" name="正方形/長方形 1"/>
          <p:cNvSpPr/>
          <p:nvPr/>
        </p:nvSpPr>
        <p:spPr>
          <a:xfrm>
            <a:off x="601638" y="1902452"/>
            <a:ext cx="7674967" cy="400110"/>
          </a:xfrm>
          <a:prstGeom prst="rect">
            <a:avLst/>
          </a:prstGeom>
        </p:spPr>
        <p:txBody>
          <a:bodyPr wrap="squar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上司や同僚等の周囲の手助けも、</a:t>
            </a:r>
            <a:r>
              <a:rPr lang="ja-JP" altLang="en-US" sz="2000" b="1" u="sng" dirty="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自分自身</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が活かしていくもの。</a:t>
            </a:r>
          </a:p>
        </p:txBody>
      </p:sp>
      <p:sp>
        <p:nvSpPr>
          <p:cNvPr id="53" name="右矢印 52"/>
          <p:cNvSpPr/>
          <p:nvPr/>
        </p:nvSpPr>
        <p:spPr>
          <a:xfrm rot="3100779">
            <a:off x="3532750" y="3638375"/>
            <a:ext cx="583627" cy="455955"/>
          </a:xfrm>
          <a:prstGeom prst="rightArrow">
            <a:avLst/>
          </a:prstGeom>
          <a:solidFill>
            <a:srgbClr val="D2CDBD"/>
          </a:solidFill>
          <a:ln>
            <a:no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ja-JP" altLang="en-US"/>
          </a:p>
        </p:txBody>
      </p:sp>
      <p:grpSp>
        <p:nvGrpSpPr>
          <p:cNvPr id="57" name="グループ化 56"/>
          <p:cNvGrpSpPr/>
          <p:nvPr/>
        </p:nvGrpSpPr>
        <p:grpSpPr bwMode="gray">
          <a:xfrm>
            <a:off x="125326" y="2557603"/>
            <a:ext cx="8623138" cy="4325298"/>
            <a:chOff x="327699" y="2557603"/>
            <a:chExt cx="8623138" cy="4325298"/>
          </a:xfrm>
        </p:grpSpPr>
        <p:pic>
          <p:nvPicPr>
            <p:cNvPr id="25" name="Picture 2" descr="C:\Users\181004\Downloads\148-peoples-fre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gray">
            <a:xfrm rot="375135" flipH="1">
              <a:off x="4800336" y="2557603"/>
              <a:ext cx="3345779" cy="1554797"/>
            </a:xfrm>
            <a:prstGeom prst="rect">
              <a:avLst/>
            </a:prstGeom>
            <a:noFill/>
            <a:extLst>
              <a:ext uri="{909E8E84-426E-40DD-AFC4-6F175D3DCCD1}">
                <a14:hiddenFill xmlns:a14="http://schemas.microsoft.com/office/drawing/2010/main">
                  <a:solidFill>
                    <a:srgbClr val="FFFFFF"/>
                  </a:solidFill>
                </a14:hiddenFill>
              </a:ext>
            </a:extLst>
          </p:spPr>
        </p:pic>
        <p:sp>
          <p:nvSpPr>
            <p:cNvPr id="49" name="正方形/長方形 48"/>
            <p:cNvSpPr/>
            <p:nvPr/>
          </p:nvSpPr>
          <p:spPr bwMode="gray">
            <a:xfrm>
              <a:off x="2063123" y="6382561"/>
              <a:ext cx="6157705" cy="400110"/>
            </a:xfrm>
            <a:prstGeom prst="rect">
              <a:avLst/>
            </a:prstGeom>
            <a:solidFill>
              <a:srgbClr val="FD542E"/>
            </a:solidFill>
            <a:effectLst>
              <a:outerShdw blurRad="50800" dist="38100" dir="2700000" algn="tl" rotWithShape="0">
                <a:prstClr val="black">
                  <a:alpha val="40000"/>
                </a:prstClr>
              </a:outerShdw>
            </a:effectLst>
          </p:spPr>
          <p:txBody>
            <a:bodyPr wrap="square">
              <a:spAutoFit/>
            </a:bodyPr>
            <a:lstStyle/>
            <a:p>
              <a:pPr algn="ctr"/>
              <a:r>
                <a:rPr lang="ja-JP" altLang="en-US" sz="2000"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段階的学習</a:t>
              </a:r>
              <a:endParaRPr lang="ja-JP" altLang="en-US" sz="2000" b="1" dirty="0">
                <a:solidFill>
                  <a:srgbClr val="FFFFFF"/>
                </a:solidFill>
              </a:endParaRPr>
            </a:p>
          </p:txBody>
        </p:sp>
        <p:sp>
          <p:nvSpPr>
            <p:cNvPr id="50" name="角丸四角形 49"/>
            <p:cNvSpPr/>
            <p:nvPr/>
          </p:nvSpPr>
          <p:spPr bwMode="gray">
            <a:xfrm>
              <a:off x="327699" y="5579776"/>
              <a:ext cx="1709151" cy="1193480"/>
            </a:xfrm>
            <a:prstGeom prst="roundRect">
              <a:avLst/>
            </a:prstGeom>
            <a:solidFill>
              <a:srgbClr val="FD542E"/>
            </a:solidFill>
            <a:ln>
              <a:solidFill>
                <a:srgbClr val="F47C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ストレス</a:t>
              </a:r>
            </a:p>
            <a:p>
              <a:pPr algn="ctr"/>
              <a:r>
                <a:rPr kumimoji="1"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疲労</a:t>
              </a:r>
            </a:p>
          </p:txBody>
        </p:sp>
        <p:sp>
          <p:nvSpPr>
            <p:cNvPr id="51" name="角丸四角形 50"/>
            <p:cNvSpPr/>
            <p:nvPr/>
          </p:nvSpPr>
          <p:spPr bwMode="gray">
            <a:xfrm>
              <a:off x="8220828" y="2735030"/>
              <a:ext cx="730009" cy="4047641"/>
            </a:xfrm>
            <a:prstGeom prst="roundRect">
              <a:avLst/>
            </a:prstGeom>
            <a:solidFill>
              <a:srgbClr val="FD54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nvGrpSpPr>
            <p:cNvPr id="40" name="グループ化 39"/>
            <p:cNvGrpSpPr/>
            <p:nvPr/>
          </p:nvGrpSpPr>
          <p:grpSpPr bwMode="gray">
            <a:xfrm>
              <a:off x="1973977" y="3630864"/>
              <a:ext cx="5991479" cy="3042064"/>
              <a:chOff x="1408912" y="3719349"/>
              <a:chExt cx="5991479" cy="3042064"/>
            </a:xfrm>
          </p:grpSpPr>
          <p:grpSp>
            <p:nvGrpSpPr>
              <p:cNvPr id="39" name="グループ化 38"/>
              <p:cNvGrpSpPr/>
              <p:nvPr/>
            </p:nvGrpSpPr>
            <p:grpSpPr bwMode="gray">
              <a:xfrm>
                <a:off x="1408912" y="4721968"/>
                <a:ext cx="1536288" cy="1296144"/>
                <a:chOff x="1408912" y="4721968"/>
                <a:chExt cx="1536288" cy="1296144"/>
              </a:xfrm>
            </p:grpSpPr>
            <p:sp>
              <p:nvSpPr>
                <p:cNvPr id="24" name="円/楕円 23"/>
                <p:cNvSpPr/>
                <p:nvPr/>
              </p:nvSpPr>
              <p:spPr bwMode="gray">
                <a:xfrm>
                  <a:off x="1408912" y="4721968"/>
                  <a:ext cx="1536288" cy="1296144"/>
                </a:xfrm>
                <a:prstGeom prst="ellipse">
                  <a:avLst/>
                </a:prstGeom>
                <a:solidFill>
                  <a:srgbClr val="D2CDBD"/>
                </a:solidFill>
                <a:ln w="3175">
                  <a:solidFill>
                    <a:srgbClr val="F5EE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円/楕円 16"/>
                <p:cNvSpPr/>
                <p:nvPr/>
              </p:nvSpPr>
              <p:spPr bwMode="gray">
                <a:xfrm>
                  <a:off x="1648669" y="4901902"/>
                  <a:ext cx="1056775" cy="936104"/>
                </a:xfrm>
                <a:prstGeom prst="ellipse">
                  <a:avLst/>
                </a:prstGeom>
                <a:solidFill>
                  <a:srgbClr val="F5EEDE"/>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8" name="グループ化 37"/>
              <p:cNvGrpSpPr/>
              <p:nvPr/>
            </p:nvGrpSpPr>
            <p:grpSpPr bwMode="gray">
              <a:xfrm>
                <a:off x="2980087" y="4325619"/>
                <a:ext cx="1440582" cy="1368152"/>
                <a:chOff x="2980087" y="4325619"/>
                <a:chExt cx="1440582" cy="1368152"/>
              </a:xfrm>
            </p:grpSpPr>
            <p:sp>
              <p:nvSpPr>
                <p:cNvPr id="23" name="円/楕円 22"/>
                <p:cNvSpPr/>
                <p:nvPr/>
              </p:nvSpPr>
              <p:spPr bwMode="gray">
                <a:xfrm>
                  <a:off x="2980087" y="4325619"/>
                  <a:ext cx="1440582" cy="1368152"/>
                </a:xfrm>
                <a:prstGeom prst="ellipse">
                  <a:avLst/>
                </a:prstGeom>
                <a:solidFill>
                  <a:srgbClr val="D2CDBD"/>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円/楕円 17"/>
                <p:cNvSpPr/>
                <p:nvPr/>
              </p:nvSpPr>
              <p:spPr bwMode="gray">
                <a:xfrm>
                  <a:off x="3171991" y="4541643"/>
                  <a:ext cx="1056775" cy="936104"/>
                </a:xfrm>
                <a:prstGeom prst="ellipse">
                  <a:avLst/>
                </a:prstGeom>
                <a:solidFill>
                  <a:srgbClr val="F5EEDE"/>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36" name="グループ化 35"/>
              <p:cNvGrpSpPr/>
              <p:nvPr/>
            </p:nvGrpSpPr>
            <p:grpSpPr bwMode="gray">
              <a:xfrm>
                <a:off x="4376055" y="4041068"/>
                <a:ext cx="1512168" cy="1368152"/>
                <a:chOff x="4376055" y="4041068"/>
                <a:chExt cx="1512168" cy="1368152"/>
              </a:xfrm>
            </p:grpSpPr>
            <p:sp>
              <p:nvSpPr>
                <p:cNvPr id="22" name="円/楕円 21"/>
                <p:cNvSpPr/>
                <p:nvPr/>
              </p:nvSpPr>
              <p:spPr bwMode="gray">
                <a:xfrm>
                  <a:off x="4376055" y="4041068"/>
                  <a:ext cx="1512168" cy="1368152"/>
                </a:xfrm>
                <a:prstGeom prst="ellipse">
                  <a:avLst/>
                </a:prstGeom>
                <a:solidFill>
                  <a:srgbClr val="D2CDBD"/>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円/楕円 18"/>
                <p:cNvSpPr/>
                <p:nvPr/>
              </p:nvSpPr>
              <p:spPr bwMode="gray">
                <a:xfrm>
                  <a:off x="4603751" y="4257092"/>
                  <a:ext cx="1056775" cy="936104"/>
                </a:xfrm>
                <a:prstGeom prst="ellipse">
                  <a:avLst/>
                </a:prstGeom>
                <a:solidFill>
                  <a:srgbClr val="F5EEDE"/>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grpSp>
          <p:grpSp>
            <p:nvGrpSpPr>
              <p:cNvPr id="35" name="グループ化 34"/>
              <p:cNvGrpSpPr/>
              <p:nvPr/>
            </p:nvGrpSpPr>
            <p:grpSpPr bwMode="gray">
              <a:xfrm>
                <a:off x="5888223" y="3719349"/>
                <a:ext cx="1512168" cy="1368152"/>
                <a:chOff x="5888223" y="3719349"/>
                <a:chExt cx="1512168" cy="1368152"/>
              </a:xfrm>
            </p:grpSpPr>
            <p:sp>
              <p:nvSpPr>
                <p:cNvPr id="21" name="円/楕円 20"/>
                <p:cNvSpPr/>
                <p:nvPr/>
              </p:nvSpPr>
              <p:spPr bwMode="gray">
                <a:xfrm>
                  <a:off x="5888223" y="3719349"/>
                  <a:ext cx="1512168" cy="1368152"/>
                </a:xfrm>
                <a:prstGeom prst="ellipse">
                  <a:avLst/>
                </a:prstGeom>
                <a:solidFill>
                  <a:srgbClr val="D2CDBD"/>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p:cNvSpPr/>
                <p:nvPr/>
              </p:nvSpPr>
              <p:spPr bwMode="gray">
                <a:xfrm>
                  <a:off x="6115919" y="3935373"/>
                  <a:ext cx="1056775" cy="936104"/>
                </a:xfrm>
                <a:prstGeom prst="ellipse">
                  <a:avLst/>
                </a:prstGeom>
                <a:solidFill>
                  <a:srgbClr val="F5EEDE"/>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0" name="下矢印 29"/>
              <p:cNvSpPr/>
              <p:nvPr/>
            </p:nvSpPr>
            <p:spPr bwMode="gray">
              <a:xfrm rot="16200000">
                <a:off x="1723581" y="5931127"/>
                <a:ext cx="720080" cy="940491"/>
              </a:xfrm>
              <a:prstGeom prst="downArrow">
                <a:avLst/>
              </a:prstGeom>
              <a:solidFill>
                <a:srgbClr val="D2CDBD"/>
              </a:solidFill>
              <a:ln w="3175">
                <a:solidFill>
                  <a:schemeClr val="accent1">
                    <a:lumMod val="40000"/>
                    <a:lumOff val="60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下矢印 30"/>
              <p:cNvSpPr/>
              <p:nvPr/>
            </p:nvSpPr>
            <p:spPr bwMode="gray">
              <a:xfrm rot="16200000">
                <a:off x="3271657" y="5563675"/>
                <a:ext cx="720080" cy="940491"/>
              </a:xfrm>
              <a:prstGeom prst="downArrow">
                <a:avLst/>
              </a:prstGeom>
              <a:solidFill>
                <a:srgbClr val="D2CDBD"/>
              </a:solidFill>
              <a:ln w="31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下矢印 31"/>
              <p:cNvSpPr/>
              <p:nvPr/>
            </p:nvSpPr>
            <p:spPr bwMode="gray">
              <a:xfrm rot="16200000">
                <a:off x="4830241" y="5351190"/>
                <a:ext cx="720080" cy="940491"/>
              </a:xfrm>
              <a:prstGeom prst="downArrow">
                <a:avLst/>
              </a:prstGeom>
              <a:solidFill>
                <a:srgbClr val="D2CDBD"/>
              </a:solidFill>
              <a:ln w="31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角丸四角形 36"/>
              <p:cNvSpPr/>
              <p:nvPr/>
            </p:nvSpPr>
            <p:spPr bwMode="gray">
              <a:xfrm>
                <a:off x="2464013" y="5890938"/>
                <a:ext cx="648072" cy="484012"/>
              </a:xfrm>
              <a:prstGeom prst="roundRect">
                <a:avLst/>
              </a:prstGeom>
              <a:solidFill>
                <a:srgbClr val="F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rPr>
                  <a:t>成功</a:t>
                </a:r>
              </a:p>
            </p:txBody>
          </p:sp>
          <p:sp>
            <p:nvSpPr>
              <p:cNvPr id="41" name="角丸四角形 40"/>
              <p:cNvSpPr/>
              <p:nvPr/>
            </p:nvSpPr>
            <p:spPr bwMode="gray">
              <a:xfrm>
                <a:off x="4029248" y="5490006"/>
                <a:ext cx="648072" cy="484012"/>
              </a:xfrm>
              <a:prstGeom prst="roundRect">
                <a:avLst/>
              </a:prstGeom>
              <a:solidFill>
                <a:srgbClr val="F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rPr>
                  <a:t>成功</a:t>
                </a:r>
              </a:p>
            </p:txBody>
          </p:sp>
          <p:sp>
            <p:nvSpPr>
              <p:cNvPr id="42" name="角丸四角形 41"/>
              <p:cNvSpPr/>
              <p:nvPr/>
            </p:nvSpPr>
            <p:spPr bwMode="gray">
              <a:xfrm>
                <a:off x="5446556" y="5262588"/>
                <a:ext cx="719982" cy="384600"/>
              </a:xfrm>
              <a:prstGeom prst="roundRect">
                <a:avLst/>
              </a:prstGeom>
              <a:solidFill>
                <a:srgbClr val="F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rPr>
                  <a:t>成功</a:t>
                </a:r>
              </a:p>
            </p:txBody>
          </p:sp>
          <p:sp>
            <p:nvSpPr>
              <p:cNvPr id="33" name="下矢印 32"/>
              <p:cNvSpPr/>
              <p:nvPr/>
            </p:nvSpPr>
            <p:spPr bwMode="gray">
              <a:xfrm rot="16200000">
                <a:off x="6329569" y="5083060"/>
                <a:ext cx="720080" cy="940491"/>
              </a:xfrm>
              <a:prstGeom prst="downArrow">
                <a:avLst/>
              </a:prstGeom>
              <a:solidFill>
                <a:srgbClr val="D2CDBD"/>
              </a:solidFill>
              <a:ln w="31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2" name="角丸四角形 51"/>
            <p:cNvSpPr/>
            <p:nvPr/>
          </p:nvSpPr>
          <p:spPr bwMode="gray">
            <a:xfrm>
              <a:off x="7510189" y="4782992"/>
              <a:ext cx="648072" cy="484012"/>
            </a:xfrm>
            <a:prstGeom prst="roundRect">
              <a:avLst/>
            </a:prstGeom>
            <a:solidFill>
              <a:srgbClr val="F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rPr>
                <a:t>成功</a:t>
              </a:r>
            </a:p>
          </p:txBody>
        </p:sp>
        <p:sp>
          <p:nvSpPr>
            <p:cNvPr id="48" name="正方形/長方形 47"/>
            <p:cNvSpPr/>
            <p:nvPr/>
          </p:nvSpPr>
          <p:spPr bwMode="gray">
            <a:xfrm rot="20789461">
              <a:off x="1884969" y="4605483"/>
              <a:ext cx="6462091" cy="400110"/>
            </a:xfrm>
            <a:prstGeom prst="rect">
              <a:avLst/>
            </a:prstGeom>
            <a:solidFill>
              <a:schemeClr val="bg1">
                <a:lumMod val="95000"/>
              </a:schemeClr>
            </a:solidFill>
            <a:ln>
              <a:noFill/>
            </a:ln>
            <a:effectLst>
              <a:outerShdw blurRad="50800" dist="38100" dir="5400000" algn="t" rotWithShape="0">
                <a:prstClr val="black">
                  <a:alpha val="40000"/>
                </a:prstClr>
              </a:outerShdw>
            </a:effectLst>
          </p:spPr>
          <p:txBody>
            <a:bodyPr wrap="square">
              <a:spAutoFit/>
            </a:bodyPr>
            <a:lstStyle/>
            <a:p>
              <a:pPr algn="ct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応用行動</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分析</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に</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基</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づく支援</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技法による成功体験の積み</a:t>
              </a:r>
              <a:r>
                <a:rPr lang="ja-JP" altLang="en-US" sz="2000" dirty="0"/>
                <a:t>重ね</a:t>
              </a:r>
            </a:p>
          </p:txBody>
        </p:sp>
        <p:sp>
          <p:nvSpPr>
            <p:cNvPr id="54" name="テキスト ボックス 53"/>
            <p:cNvSpPr txBox="1"/>
            <p:nvPr/>
          </p:nvSpPr>
          <p:spPr bwMode="gray">
            <a:xfrm>
              <a:off x="8381567" y="4289964"/>
              <a:ext cx="353943" cy="2592937"/>
            </a:xfrm>
            <a:prstGeom prst="rect">
              <a:avLst/>
            </a:prstGeom>
            <a:noFill/>
          </p:spPr>
          <p:txBody>
            <a:bodyPr vert="eaVert" wrap="square" rtlCol="0">
              <a:spAutoFit/>
            </a:bodyPr>
            <a:lstStyle/>
            <a:p>
              <a:r>
                <a:rPr kumimoji="1" lang="ja-JP" altLang="en-US"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セルフマネージメントスキル</a:t>
              </a:r>
              <a:r>
                <a:rPr kumimoji="1" lang="ja-JP" altLang="en-US" sz="11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の獲得</a:t>
              </a:r>
              <a:endParaRPr kumimoji="1" lang="ja-JP" altLang="en-US" sz="11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 name="テキスト ボックス 54"/>
            <p:cNvSpPr txBox="1"/>
            <p:nvPr/>
          </p:nvSpPr>
          <p:spPr bwMode="gray">
            <a:xfrm>
              <a:off x="8340684" y="3045627"/>
              <a:ext cx="461665" cy="1587856"/>
            </a:xfrm>
            <a:prstGeom prst="rect">
              <a:avLst/>
            </a:prstGeom>
            <a:noFill/>
          </p:spPr>
          <p:txBody>
            <a:bodyPr vert="eaVert" wrap="square" rtlCol="0">
              <a:spAutoFit/>
            </a:bodyPr>
            <a:lstStyle/>
            <a:p>
              <a:r>
                <a:rPr kumimoji="1"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対処行動</a:t>
              </a:r>
            </a:p>
          </p:txBody>
        </p:sp>
      </p:grpSp>
      <p:sp>
        <p:nvSpPr>
          <p:cNvPr id="43" name="正方形/長方形 42"/>
          <p:cNvSpPr/>
          <p:nvPr/>
        </p:nvSpPr>
        <p:spPr>
          <a:xfrm>
            <a:off x="132191" y="2752421"/>
            <a:ext cx="5649402" cy="677108"/>
          </a:xfrm>
          <a:prstGeom prst="rect">
            <a:avLst/>
          </a:prstGeom>
          <a:ln>
            <a:solidFill>
              <a:schemeClr val="tx1"/>
            </a:solidFill>
            <a:prstDash val="dash"/>
          </a:ln>
        </p:spPr>
        <p:txBody>
          <a:bodyPr wrap="squar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応用行動</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分析に</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基</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づく支援</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技法を用いて</a:t>
            </a:r>
            <a:r>
              <a:rPr lang="ja-JP" altLang="en-US" sz="2000" b="1" u="sng" dirty="0">
                <a:latin typeface="メイリオ" panose="020B0604030504040204" pitchFamily="50" charset="-128"/>
                <a:ea typeface="メイリオ" panose="020B0604030504040204" pitchFamily="50" charset="-128"/>
                <a:cs typeface="メイリオ" panose="020B0604030504040204" pitchFamily="50" charset="-128"/>
              </a:rPr>
              <a:t>自分自身</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が段階的に学習して習得することを目指す。</a:t>
            </a:r>
          </a:p>
        </p:txBody>
      </p:sp>
      <p:sp>
        <p:nvSpPr>
          <p:cNvPr id="4" name="楕円 3">
            <a:extLst>
              <a:ext uri="{FF2B5EF4-FFF2-40B4-BE49-F238E27FC236}">
                <a16:creationId xmlns:a16="http://schemas.microsoft.com/office/drawing/2014/main" id="{354CB509-436D-4958-801A-3261A9936F90}"/>
              </a:ext>
            </a:extLst>
          </p:cNvPr>
          <p:cNvSpPr/>
          <p:nvPr/>
        </p:nvSpPr>
        <p:spPr bwMode="auto">
          <a:xfrm>
            <a:off x="288911" y="1549019"/>
            <a:ext cx="263345" cy="235551"/>
          </a:xfrm>
          <a:prstGeom prst="ellipse">
            <a:avLst/>
          </a:prstGeom>
          <a:solidFill>
            <a:srgbClr val="F47C5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58" name="楕円 57">
            <a:extLst>
              <a:ext uri="{FF2B5EF4-FFF2-40B4-BE49-F238E27FC236}">
                <a16:creationId xmlns:a16="http://schemas.microsoft.com/office/drawing/2014/main" id="{771B2170-7900-4F04-94DC-EEC64F22BCAF}"/>
              </a:ext>
            </a:extLst>
          </p:cNvPr>
          <p:cNvSpPr/>
          <p:nvPr/>
        </p:nvSpPr>
        <p:spPr bwMode="auto">
          <a:xfrm>
            <a:off x="300696" y="1961319"/>
            <a:ext cx="263345" cy="235551"/>
          </a:xfrm>
          <a:prstGeom prst="ellipse">
            <a:avLst/>
          </a:prstGeom>
          <a:solidFill>
            <a:srgbClr val="F47C50"/>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44" name="タイトル 1"/>
          <p:cNvSpPr txBox="1">
            <a:spLocks/>
          </p:cNvSpPr>
          <p:nvPr/>
        </p:nvSpPr>
        <p:spPr>
          <a:xfrm>
            <a:off x="818205" y="127549"/>
            <a:ext cx="7320106" cy="885666"/>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1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3100" dirty="0" smtClean="0">
                <a:latin typeface="メイリオ" panose="020B0604030504040204" pitchFamily="50" charset="-128"/>
                <a:ea typeface="メイリオ" panose="020B0604030504040204" pitchFamily="50" charset="-128"/>
                <a:cs typeface="メイリオ" panose="020B0604030504040204" pitchFamily="50" charset="-128"/>
              </a:rPr>
              <a:t/>
            </a:r>
            <a:br>
              <a:rPr lang="en-US" altLang="ja-JP" sz="3100" dirty="0" smtClean="0">
                <a:latin typeface="メイリオ" panose="020B0604030504040204" pitchFamily="50" charset="-128"/>
                <a:ea typeface="メイリオ" panose="020B0604030504040204" pitchFamily="50" charset="-128"/>
                <a:cs typeface="メイリオ" panose="020B0604030504040204" pitchFamily="50" charset="-128"/>
              </a:rPr>
            </a:br>
            <a:r>
              <a:rPr lang="ja-JP" altLang="en-US" sz="3600" dirty="0" smtClean="0">
                <a:latin typeface="メイリオ" panose="020B0604030504040204" pitchFamily="50" charset="-128"/>
                <a:ea typeface="メイリオ" panose="020B0604030504040204" pitchFamily="50" charset="-128"/>
                <a:cs typeface="メイリオ" panose="020B0604030504040204" pitchFamily="50" charset="-128"/>
              </a:rPr>
              <a:t>セルフマネージメントスキルの段階的な獲得</a:t>
            </a:r>
            <a:endParaRPr lang="ja-JP" altLang="en-US" sz="2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5" name="正方形/長方形 44"/>
          <p:cNvSpPr/>
          <p:nvPr/>
        </p:nvSpPr>
        <p:spPr>
          <a:xfrm>
            <a:off x="641117" y="865189"/>
            <a:ext cx="7828699" cy="144016"/>
          </a:xfrm>
          <a:prstGeom prst="rect">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6" name="角丸四角形 45"/>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16</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772744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697825" y="128455"/>
            <a:ext cx="8023900" cy="490669"/>
          </a:xfrm>
          <a:prstGeom prst="rect">
            <a:avLst/>
          </a:prstGeom>
          <a:noFill/>
          <a:ln>
            <a:noFill/>
          </a:ln>
          <a:scene3d>
            <a:camera prst="orthographicFront"/>
            <a:lightRig rig="threePt" dir="t"/>
          </a:scene3d>
          <a:sp3d>
            <a:bevelT/>
          </a:sp3d>
        </p:spPr>
        <p:txBody>
          <a:bodyPr anchor="ctr"/>
          <a:lstStyle>
            <a:lvl1pPr algn="ctr" defTabSz="914400" rtl="0" eaLnBrk="1" latinLnBrk="0" hangingPunct="1">
              <a:spcBef>
                <a:spcPct val="0"/>
              </a:spcBef>
              <a:buNone/>
              <a:defRPr kumimoji="1" sz="3200" kern="1200">
                <a:solidFill>
                  <a:schemeClr val="tx1"/>
                </a:solidFill>
                <a:latin typeface="+mj-lt"/>
                <a:ea typeface="+mj-ea"/>
                <a:cs typeface="+mj-cs"/>
              </a:defRPr>
            </a:lvl1pPr>
          </a:lstStyle>
          <a:p>
            <a:pPr>
              <a:defRPr/>
            </a:pPr>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セルフマネージメントの</a:t>
            </a: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発達を促す段階的支援</a:t>
            </a:r>
          </a:p>
        </p:txBody>
      </p:sp>
      <p:sp>
        <p:nvSpPr>
          <p:cNvPr id="77832" name="正方形/長方形 1"/>
          <p:cNvSpPr>
            <a:spLocks noChangeArrowheads="1"/>
          </p:cNvSpPr>
          <p:nvPr/>
        </p:nvSpPr>
        <p:spPr bwMode="auto">
          <a:xfrm>
            <a:off x="396875" y="6038854"/>
            <a:ext cx="83248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sz="2800" b="1">
                <a:solidFill>
                  <a:schemeClr val="tx2"/>
                </a:solidFill>
                <a:latin typeface="Arial" charset="0"/>
                <a:ea typeface="ＭＳ Ｐゴシック" charset="-128"/>
              </a:defRPr>
            </a:lvl1pPr>
            <a:lvl2pPr marL="742950" indent="-285750" eaLnBrk="0" hangingPunct="0">
              <a:defRPr kumimoji="1" sz="2800" b="1">
                <a:solidFill>
                  <a:schemeClr val="tx2"/>
                </a:solidFill>
                <a:latin typeface="Arial" charset="0"/>
                <a:ea typeface="ＭＳ Ｐゴシック" charset="-128"/>
              </a:defRPr>
            </a:lvl2pPr>
            <a:lvl3pPr marL="1143000" indent="-228600" eaLnBrk="0" hangingPunct="0">
              <a:defRPr kumimoji="1" sz="2800" b="1">
                <a:solidFill>
                  <a:schemeClr val="tx2"/>
                </a:solidFill>
                <a:latin typeface="Arial" charset="0"/>
                <a:ea typeface="ＭＳ Ｐゴシック" charset="-128"/>
              </a:defRPr>
            </a:lvl3pPr>
            <a:lvl4pPr marL="1600200" indent="-228600" eaLnBrk="0" hangingPunct="0">
              <a:defRPr kumimoji="1" sz="2800" b="1">
                <a:solidFill>
                  <a:schemeClr val="tx2"/>
                </a:solidFill>
                <a:latin typeface="Arial" charset="0"/>
                <a:ea typeface="ＭＳ Ｐゴシック" charset="-128"/>
              </a:defRPr>
            </a:lvl4pPr>
            <a:lvl5pPr marL="2057400" indent="-228600" eaLnBrk="0" hangingPunct="0">
              <a:defRPr kumimoji="1" sz="2800" b="1">
                <a:solidFill>
                  <a:schemeClr val="tx2"/>
                </a:solidFill>
                <a:latin typeface="Arial" charset="0"/>
                <a:ea typeface="ＭＳ Ｐゴシック" charset="-128"/>
              </a:defRPr>
            </a:lvl5pPr>
            <a:lvl6pPr marL="2514600" indent="-228600" algn="ctr" eaLnBrk="0" fontAlgn="base" hangingPunct="0">
              <a:lnSpc>
                <a:spcPct val="90000"/>
              </a:lnSpc>
              <a:spcBef>
                <a:spcPct val="20000"/>
              </a:spcBef>
              <a:spcAft>
                <a:spcPct val="0"/>
              </a:spcAft>
              <a:buClr>
                <a:schemeClr val="tx2"/>
              </a:buClr>
              <a:buSzPct val="70000"/>
              <a:buFont typeface="Wingdings" pitchFamily="2" charset="2"/>
              <a:defRPr kumimoji="1" sz="2800" b="1">
                <a:solidFill>
                  <a:schemeClr val="tx2"/>
                </a:solidFill>
                <a:latin typeface="Arial" charset="0"/>
                <a:ea typeface="ＭＳ Ｐゴシック" charset="-128"/>
              </a:defRPr>
            </a:lvl6pPr>
            <a:lvl7pPr marL="2971800" indent="-228600" algn="ctr" eaLnBrk="0" fontAlgn="base" hangingPunct="0">
              <a:lnSpc>
                <a:spcPct val="90000"/>
              </a:lnSpc>
              <a:spcBef>
                <a:spcPct val="20000"/>
              </a:spcBef>
              <a:spcAft>
                <a:spcPct val="0"/>
              </a:spcAft>
              <a:buClr>
                <a:schemeClr val="tx2"/>
              </a:buClr>
              <a:buSzPct val="70000"/>
              <a:buFont typeface="Wingdings" pitchFamily="2" charset="2"/>
              <a:defRPr kumimoji="1" sz="2800" b="1">
                <a:solidFill>
                  <a:schemeClr val="tx2"/>
                </a:solidFill>
                <a:latin typeface="Arial" charset="0"/>
                <a:ea typeface="ＭＳ Ｐゴシック" charset="-128"/>
              </a:defRPr>
            </a:lvl7pPr>
            <a:lvl8pPr marL="3429000" indent="-228600" algn="ctr" eaLnBrk="0" fontAlgn="base" hangingPunct="0">
              <a:lnSpc>
                <a:spcPct val="90000"/>
              </a:lnSpc>
              <a:spcBef>
                <a:spcPct val="20000"/>
              </a:spcBef>
              <a:spcAft>
                <a:spcPct val="0"/>
              </a:spcAft>
              <a:buClr>
                <a:schemeClr val="tx2"/>
              </a:buClr>
              <a:buSzPct val="70000"/>
              <a:buFont typeface="Wingdings" pitchFamily="2" charset="2"/>
              <a:defRPr kumimoji="1" sz="2800" b="1">
                <a:solidFill>
                  <a:schemeClr val="tx2"/>
                </a:solidFill>
                <a:latin typeface="Arial" charset="0"/>
                <a:ea typeface="ＭＳ Ｐゴシック" charset="-128"/>
              </a:defRPr>
            </a:lvl8pPr>
            <a:lvl9pPr marL="3886200" indent="-228600" algn="ctr" eaLnBrk="0" fontAlgn="base" hangingPunct="0">
              <a:lnSpc>
                <a:spcPct val="90000"/>
              </a:lnSpc>
              <a:spcBef>
                <a:spcPct val="20000"/>
              </a:spcBef>
              <a:spcAft>
                <a:spcPct val="0"/>
              </a:spcAft>
              <a:buClr>
                <a:schemeClr val="tx2"/>
              </a:buClr>
              <a:buSzPct val="70000"/>
              <a:buFont typeface="Wingdings" pitchFamily="2" charset="2"/>
              <a:defRPr kumimoji="1" sz="2800" b="1">
                <a:solidFill>
                  <a:schemeClr val="tx2"/>
                </a:solidFill>
                <a:latin typeface="Arial" charset="0"/>
                <a:ea typeface="ＭＳ Ｐゴシック" charset="-128"/>
              </a:defRPr>
            </a:lvl9pPr>
          </a:lstStyle>
          <a:p>
            <a:pPr eaLnBrk="1" hangingPunct="1">
              <a:spcBef>
                <a:spcPct val="0"/>
              </a:spcBef>
            </a:pPr>
            <a:r>
              <a:rPr lang="ja-JP" altLang="en-US" sz="1600" b="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障害者職業総合センター（</a:t>
            </a:r>
            <a:r>
              <a:rPr lang="en-US" altLang="ja-JP" sz="1600" b="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2003</a:t>
            </a:r>
            <a:r>
              <a:rPr lang="ja-JP" altLang="en-US" sz="1600" b="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）：調査研究報告書№</a:t>
            </a:r>
            <a:r>
              <a:rPr lang="en-US" altLang="ja-JP" sz="1600" b="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55</a:t>
            </a:r>
            <a:r>
              <a:rPr lang="ja-JP" altLang="en-US" sz="1600" b="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　多様な発達障害を有する者への職場適応</a:t>
            </a:r>
            <a:r>
              <a:rPr lang="ja-JP" altLang="en-US" sz="1600" b="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及び就業支援</a:t>
            </a:r>
            <a:r>
              <a:rPr lang="ja-JP" altLang="en-US" sz="1600" b="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技法に関する研究</a:t>
            </a:r>
            <a:r>
              <a:rPr lang="ja-JP" altLang="en-US" sz="1600" b="0" dirty="0" smtClean="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、より</a:t>
            </a:r>
            <a:endParaRPr lang="en-US" altLang="ja-JP" sz="1600" b="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7833" name="テキスト ボックス 2"/>
          <p:cNvSpPr txBox="1">
            <a:spLocks noChangeArrowheads="1"/>
          </p:cNvSpPr>
          <p:nvPr/>
        </p:nvSpPr>
        <p:spPr bwMode="auto">
          <a:xfrm>
            <a:off x="5292084" y="5127907"/>
            <a:ext cx="3614959" cy="461665"/>
          </a:xfrm>
          <a:prstGeom prst="rect">
            <a:avLst/>
          </a:prstGeom>
          <a:solidFill>
            <a:srgbClr val="FD542E"/>
          </a:solidFill>
          <a:ln w="9525">
            <a:noFill/>
            <a:miter lim="800000"/>
            <a:headEnd/>
            <a:tailEnd/>
          </a:ln>
        </p:spPr>
        <p:txBody>
          <a:bodyPr wrap="square">
            <a:spAutoFit/>
          </a:bodyPr>
          <a:lstStyle>
            <a:lvl1pPr eaLnBrk="0" hangingPunct="0">
              <a:defRPr kumimoji="1" sz="2800" b="1">
                <a:solidFill>
                  <a:schemeClr val="tx2"/>
                </a:solidFill>
                <a:latin typeface="Arial" charset="0"/>
                <a:ea typeface="ＭＳ Ｐゴシック" charset="-128"/>
              </a:defRPr>
            </a:lvl1pPr>
            <a:lvl2pPr marL="742950" indent="-285750" eaLnBrk="0" hangingPunct="0">
              <a:defRPr kumimoji="1" sz="2800" b="1">
                <a:solidFill>
                  <a:schemeClr val="tx2"/>
                </a:solidFill>
                <a:latin typeface="Arial" charset="0"/>
                <a:ea typeface="ＭＳ Ｐゴシック" charset="-128"/>
              </a:defRPr>
            </a:lvl2pPr>
            <a:lvl3pPr marL="1143000" indent="-228600" eaLnBrk="0" hangingPunct="0">
              <a:defRPr kumimoji="1" sz="2800" b="1">
                <a:solidFill>
                  <a:schemeClr val="tx2"/>
                </a:solidFill>
                <a:latin typeface="Arial" charset="0"/>
                <a:ea typeface="ＭＳ Ｐゴシック" charset="-128"/>
              </a:defRPr>
            </a:lvl3pPr>
            <a:lvl4pPr marL="1600200" indent="-228600" eaLnBrk="0" hangingPunct="0">
              <a:defRPr kumimoji="1" sz="2800" b="1">
                <a:solidFill>
                  <a:schemeClr val="tx2"/>
                </a:solidFill>
                <a:latin typeface="Arial" charset="0"/>
                <a:ea typeface="ＭＳ Ｐゴシック" charset="-128"/>
              </a:defRPr>
            </a:lvl4pPr>
            <a:lvl5pPr marL="2057400" indent="-228600" eaLnBrk="0" hangingPunct="0">
              <a:defRPr kumimoji="1" sz="2800" b="1">
                <a:solidFill>
                  <a:schemeClr val="tx2"/>
                </a:solidFill>
                <a:latin typeface="Arial" charset="0"/>
                <a:ea typeface="ＭＳ Ｐゴシック" charset="-128"/>
              </a:defRPr>
            </a:lvl5pPr>
            <a:lvl6pPr marL="2514600" indent="-228600" algn="ctr" eaLnBrk="0" fontAlgn="base" hangingPunct="0">
              <a:lnSpc>
                <a:spcPct val="90000"/>
              </a:lnSpc>
              <a:spcBef>
                <a:spcPct val="20000"/>
              </a:spcBef>
              <a:spcAft>
                <a:spcPct val="0"/>
              </a:spcAft>
              <a:buClr>
                <a:schemeClr val="tx2"/>
              </a:buClr>
              <a:buSzPct val="70000"/>
              <a:buFont typeface="Wingdings" pitchFamily="2" charset="2"/>
              <a:defRPr kumimoji="1" sz="2800" b="1">
                <a:solidFill>
                  <a:schemeClr val="tx2"/>
                </a:solidFill>
                <a:latin typeface="Arial" charset="0"/>
                <a:ea typeface="ＭＳ Ｐゴシック" charset="-128"/>
              </a:defRPr>
            </a:lvl6pPr>
            <a:lvl7pPr marL="2971800" indent="-228600" algn="ctr" eaLnBrk="0" fontAlgn="base" hangingPunct="0">
              <a:lnSpc>
                <a:spcPct val="90000"/>
              </a:lnSpc>
              <a:spcBef>
                <a:spcPct val="20000"/>
              </a:spcBef>
              <a:spcAft>
                <a:spcPct val="0"/>
              </a:spcAft>
              <a:buClr>
                <a:schemeClr val="tx2"/>
              </a:buClr>
              <a:buSzPct val="70000"/>
              <a:buFont typeface="Wingdings" pitchFamily="2" charset="2"/>
              <a:defRPr kumimoji="1" sz="2800" b="1">
                <a:solidFill>
                  <a:schemeClr val="tx2"/>
                </a:solidFill>
                <a:latin typeface="Arial" charset="0"/>
                <a:ea typeface="ＭＳ Ｐゴシック" charset="-128"/>
              </a:defRPr>
            </a:lvl7pPr>
            <a:lvl8pPr marL="3429000" indent="-228600" algn="ctr" eaLnBrk="0" fontAlgn="base" hangingPunct="0">
              <a:lnSpc>
                <a:spcPct val="90000"/>
              </a:lnSpc>
              <a:spcBef>
                <a:spcPct val="20000"/>
              </a:spcBef>
              <a:spcAft>
                <a:spcPct val="0"/>
              </a:spcAft>
              <a:buClr>
                <a:schemeClr val="tx2"/>
              </a:buClr>
              <a:buSzPct val="70000"/>
              <a:buFont typeface="Wingdings" pitchFamily="2" charset="2"/>
              <a:defRPr kumimoji="1" sz="2800" b="1">
                <a:solidFill>
                  <a:schemeClr val="tx2"/>
                </a:solidFill>
                <a:latin typeface="Arial" charset="0"/>
                <a:ea typeface="ＭＳ Ｐゴシック" charset="-128"/>
              </a:defRPr>
            </a:lvl8pPr>
            <a:lvl9pPr marL="3886200" indent="-228600" algn="ctr" eaLnBrk="0" fontAlgn="base" hangingPunct="0">
              <a:lnSpc>
                <a:spcPct val="90000"/>
              </a:lnSpc>
              <a:spcBef>
                <a:spcPct val="20000"/>
              </a:spcBef>
              <a:spcAft>
                <a:spcPct val="0"/>
              </a:spcAft>
              <a:buClr>
                <a:schemeClr val="tx2"/>
              </a:buClr>
              <a:buSzPct val="70000"/>
              <a:buFont typeface="Wingdings" pitchFamily="2" charset="2"/>
              <a:defRPr kumimoji="1" sz="2800" b="1">
                <a:solidFill>
                  <a:schemeClr val="tx2"/>
                </a:solidFill>
                <a:latin typeface="Arial" charset="0"/>
                <a:ea typeface="ＭＳ Ｐゴシック" charset="-128"/>
              </a:defRPr>
            </a:lvl9pPr>
          </a:lstStyle>
          <a:p>
            <a:pPr eaLnBrk="1" hangingPunct="1">
              <a:spcBef>
                <a:spcPct val="0"/>
              </a:spcBef>
            </a:pPr>
            <a:r>
              <a:rPr lang="ja-JP" altLang="en-US" sz="2400" b="0"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指示→選択→自発→協調</a:t>
            </a:r>
          </a:p>
        </p:txBody>
      </p:sp>
      <p:sp>
        <p:nvSpPr>
          <p:cNvPr id="2" name="正方形/長方形 1"/>
          <p:cNvSpPr/>
          <p:nvPr/>
        </p:nvSpPr>
        <p:spPr>
          <a:xfrm>
            <a:off x="851010" y="1186955"/>
            <a:ext cx="7272222" cy="369332"/>
          </a:xfrm>
          <a:prstGeom prst="rect">
            <a:avLst/>
          </a:prstGeom>
        </p:spPr>
        <p:txBody>
          <a:bodyPr wrap="square">
            <a:spAutoFit/>
          </a:bodyPr>
          <a:lstStyle/>
          <a:p>
            <a:pPr>
              <a:spcBef>
                <a:spcPct val="0"/>
              </a:spcBef>
              <a:defRPr/>
            </a:pPr>
            <a:r>
              <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他者からの指示や指導、助言等により行動の遂行が可能となる段階</a:t>
            </a:r>
            <a:endParaRPr lang="en-US" altLang="ja-JP"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正方形/長方形 2"/>
          <p:cNvSpPr/>
          <p:nvPr/>
        </p:nvSpPr>
        <p:spPr>
          <a:xfrm>
            <a:off x="859358" y="2001697"/>
            <a:ext cx="7862371" cy="646331"/>
          </a:xfrm>
          <a:prstGeom prst="rect">
            <a:avLst/>
          </a:prstGeom>
        </p:spPr>
        <p:txBody>
          <a:bodyPr wrap="square">
            <a:spAutoFit/>
          </a:bodyPr>
          <a:lstStyle/>
          <a:p>
            <a:pPr>
              <a:spcBef>
                <a:spcPct val="0"/>
              </a:spcBef>
              <a:defRPr/>
            </a:pPr>
            <a:r>
              <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環境の中の選択肢から、自分の行うことを選び、それによって行動遂行</a:t>
            </a:r>
          </a:p>
          <a:p>
            <a:pPr>
              <a:spcBef>
                <a:spcPct val="0"/>
              </a:spcBef>
              <a:defRPr/>
            </a:pPr>
            <a:r>
              <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が可能な段階</a:t>
            </a:r>
            <a:endParaRPr lang="en-US" altLang="ja-JP"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 name="正方形/長方形 3"/>
          <p:cNvSpPr/>
          <p:nvPr/>
        </p:nvSpPr>
        <p:spPr>
          <a:xfrm>
            <a:off x="813906" y="3017430"/>
            <a:ext cx="7745094" cy="646331"/>
          </a:xfrm>
          <a:prstGeom prst="rect">
            <a:avLst/>
          </a:prstGeom>
        </p:spPr>
        <p:txBody>
          <a:bodyPr wrap="square">
            <a:spAutoFit/>
          </a:bodyPr>
          <a:lstStyle/>
          <a:p>
            <a:pPr>
              <a:spcBef>
                <a:spcPct val="0"/>
              </a:spcBef>
              <a:defRPr/>
            </a:pPr>
            <a:r>
              <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自分の生活環境に適した選択肢や計画を創り、それに基づいた行動遂行</a:t>
            </a:r>
          </a:p>
          <a:p>
            <a:pPr>
              <a:spcBef>
                <a:spcPct val="0"/>
              </a:spcBef>
              <a:defRPr/>
            </a:pPr>
            <a:r>
              <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が可能な段階</a:t>
            </a:r>
            <a:endParaRPr lang="en-US" altLang="ja-JP"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正方形/長方形 5"/>
          <p:cNvSpPr/>
          <p:nvPr/>
        </p:nvSpPr>
        <p:spPr>
          <a:xfrm>
            <a:off x="811320" y="4019858"/>
            <a:ext cx="7921128" cy="646331"/>
          </a:xfrm>
          <a:prstGeom prst="rect">
            <a:avLst/>
          </a:prstGeom>
        </p:spPr>
        <p:txBody>
          <a:bodyPr wrap="square">
            <a:spAutoFit/>
          </a:bodyPr>
          <a:lstStyle/>
          <a:p>
            <a:pPr>
              <a:spcBef>
                <a:spcPct val="0"/>
              </a:spcBef>
              <a:defRPr/>
            </a:pPr>
            <a:r>
              <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自分の環境だけでなく他者の環境にも配慮し、互いに協議しながら、</a:t>
            </a:r>
          </a:p>
          <a:p>
            <a:pPr>
              <a:spcBef>
                <a:spcPct val="0"/>
              </a:spcBef>
              <a:defRPr/>
            </a:pPr>
            <a:r>
              <a:rPr lang="ja-JP" altLang="en-US"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それぞれの役割等について計画し、それに基づいた 行動遂行が可能な段階</a:t>
            </a:r>
          </a:p>
        </p:txBody>
      </p:sp>
      <p:sp>
        <p:nvSpPr>
          <p:cNvPr id="15" name="正方形/長方形 14"/>
          <p:cNvSpPr/>
          <p:nvPr/>
        </p:nvSpPr>
        <p:spPr>
          <a:xfrm>
            <a:off x="697825" y="1011581"/>
            <a:ext cx="7859368" cy="72008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0" name="正方形/長方形 19"/>
          <p:cNvSpPr/>
          <p:nvPr/>
        </p:nvSpPr>
        <p:spPr>
          <a:xfrm>
            <a:off x="697825" y="1992951"/>
            <a:ext cx="7859368" cy="72008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2" name="正方形/長方形 21"/>
          <p:cNvSpPr/>
          <p:nvPr/>
        </p:nvSpPr>
        <p:spPr>
          <a:xfrm>
            <a:off x="699547" y="2920070"/>
            <a:ext cx="7868250" cy="72008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3" name="正方形/長方形 22"/>
          <p:cNvSpPr/>
          <p:nvPr/>
        </p:nvSpPr>
        <p:spPr>
          <a:xfrm>
            <a:off x="736739" y="3933056"/>
            <a:ext cx="7859369" cy="819928"/>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6" name="下矢印 15"/>
          <p:cNvSpPr/>
          <p:nvPr/>
        </p:nvSpPr>
        <p:spPr>
          <a:xfrm>
            <a:off x="4483011" y="3572877"/>
            <a:ext cx="338344" cy="360040"/>
          </a:xfrm>
          <a:prstGeom prst="downArrow">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4" name="下矢印 23"/>
          <p:cNvSpPr/>
          <p:nvPr/>
        </p:nvSpPr>
        <p:spPr>
          <a:xfrm>
            <a:off x="4497247" y="2578150"/>
            <a:ext cx="338344" cy="360040"/>
          </a:xfrm>
          <a:prstGeom prst="downArrow">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5" name="下矢印 24"/>
          <p:cNvSpPr/>
          <p:nvPr/>
        </p:nvSpPr>
        <p:spPr>
          <a:xfrm>
            <a:off x="4464500" y="1632911"/>
            <a:ext cx="338344" cy="360040"/>
          </a:xfrm>
          <a:prstGeom prst="downArrow">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7" name="円/楕円 16"/>
          <p:cNvSpPr/>
          <p:nvPr/>
        </p:nvSpPr>
        <p:spPr>
          <a:xfrm>
            <a:off x="232477" y="1186955"/>
            <a:ext cx="328796" cy="360040"/>
          </a:xfrm>
          <a:prstGeom prst="ellipse">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1</a:t>
            </a:r>
            <a:endParaRPr lang="ja-JP" altLang="en-US" dirty="0"/>
          </a:p>
        </p:txBody>
      </p:sp>
      <p:sp>
        <p:nvSpPr>
          <p:cNvPr id="27" name="円/楕円 26"/>
          <p:cNvSpPr/>
          <p:nvPr/>
        </p:nvSpPr>
        <p:spPr>
          <a:xfrm>
            <a:off x="275542" y="2215165"/>
            <a:ext cx="328796" cy="360040"/>
          </a:xfrm>
          <a:prstGeom prst="ellipse">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2</a:t>
            </a:r>
            <a:endParaRPr lang="ja-JP" altLang="en-US" dirty="0"/>
          </a:p>
        </p:txBody>
      </p:sp>
      <p:sp>
        <p:nvSpPr>
          <p:cNvPr id="28" name="円/楕円 27"/>
          <p:cNvSpPr/>
          <p:nvPr/>
        </p:nvSpPr>
        <p:spPr>
          <a:xfrm>
            <a:off x="275542" y="3160571"/>
            <a:ext cx="328796" cy="360040"/>
          </a:xfrm>
          <a:prstGeom prst="ellipse">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3</a:t>
            </a:r>
            <a:endParaRPr lang="ja-JP" altLang="en-US" dirty="0"/>
          </a:p>
        </p:txBody>
      </p:sp>
      <p:sp>
        <p:nvSpPr>
          <p:cNvPr id="29" name="円/楕円 28"/>
          <p:cNvSpPr/>
          <p:nvPr/>
        </p:nvSpPr>
        <p:spPr>
          <a:xfrm>
            <a:off x="275542" y="4224175"/>
            <a:ext cx="328796" cy="360040"/>
          </a:xfrm>
          <a:prstGeom prst="ellipse">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t>4</a:t>
            </a:r>
            <a:endParaRPr lang="ja-JP" altLang="en-US" dirty="0"/>
          </a:p>
        </p:txBody>
      </p:sp>
      <p:sp>
        <p:nvSpPr>
          <p:cNvPr id="30" name="正方形/長方形 29"/>
          <p:cNvSpPr/>
          <p:nvPr/>
        </p:nvSpPr>
        <p:spPr>
          <a:xfrm>
            <a:off x="772103" y="593657"/>
            <a:ext cx="7828699" cy="144016"/>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6" name="角丸四角形 25"/>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17</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835992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C:\Users\181004\Desktop\伝達試案Ｖｅｒ１\新しいフォルダー\092-peoples-fre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1366" y="1156707"/>
            <a:ext cx="1790567" cy="1008621"/>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p:cNvSpPr/>
          <p:nvPr/>
        </p:nvSpPr>
        <p:spPr>
          <a:xfrm>
            <a:off x="0" y="223257"/>
            <a:ext cx="9098486" cy="933450"/>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76225" y="5519863"/>
            <a:ext cx="8867775" cy="833438"/>
          </a:xfrm>
          <a:prstGeom prst="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1590675" y="4667261"/>
            <a:ext cx="7553325" cy="852601"/>
          </a:xfrm>
          <a:prstGeom prst="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bwMode="white">
          <a:xfrm>
            <a:off x="441529" y="5770932"/>
            <a:ext cx="4297971" cy="369332"/>
          </a:xfrm>
          <a:prstGeom prst="rect">
            <a:avLst/>
          </a:prstGeom>
        </p:spPr>
        <p:txBody>
          <a:bodyPr wrap="none">
            <a:spAutoFit/>
          </a:bodyPr>
          <a:lstStyle/>
          <a:p>
            <a:pPr marL="609600" indent="-609600">
              <a:defRPr/>
            </a:pPr>
            <a:r>
              <a:rPr lang="ja-JP" altLang="en-US" dirty="0">
                <a:solidFill>
                  <a:schemeClr val="bg1"/>
                </a:solidFill>
                <a:latin typeface="ＭＳ Ｐゴシック" pitchFamily="50" charset="-128"/>
              </a:rPr>
              <a:t>支援者が作業の準備</a:t>
            </a:r>
            <a:r>
              <a:rPr lang="ja-JP" altLang="en-US" dirty="0" smtClean="0">
                <a:solidFill>
                  <a:schemeClr val="bg1"/>
                </a:solidFill>
                <a:latin typeface="ＭＳ Ｐゴシック" pitchFamily="50" charset="-128"/>
              </a:rPr>
              <a:t>をする。見本を示す。</a:t>
            </a:r>
            <a:endParaRPr lang="ja-JP" altLang="en-US" dirty="0">
              <a:solidFill>
                <a:schemeClr val="bg1"/>
              </a:solidFill>
              <a:latin typeface="ＭＳ Ｐゴシック" pitchFamily="50" charset="-128"/>
            </a:endParaRPr>
          </a:p>
        </p:txBody>
      </p:sp>
      <p:sp>
        <p:nvSpPr>
          <p:cNvPr id="3" name="正方形/長方形 2"/>
          <p:cNvSpPr/>
          <p:nvPr/>
        </p:nvSpPr>
        <p:spPr>
          <a:xfrm>
            <a:off x="1782636" y="4760815"/>
            <a:ext cx="5276851" cy="646331"/>
          </a:xfrm>
          <a:prstGeom prst="rect">
            <a:avLst/>
          </a:prstGeom>
        </p:spPr>
        <p:txBody>
          <a:bodyPr wrap="square">
            <a:spAutoFit/>
          </a:bodyPr>
          <a:lstStyle/>
          <a:p>
            <a:pPr marL="609600" indent="-609600">
              <a:defRPr/>
            </a:pPr>
            <a:r>
              <a:rPr lang="ja-JP" altLang="en-US" dirty="0">
                <a:latin typeface="ＭＳ Ｐゴシック" pitchFamily="50" charset="-128"/>
              </a:rPr>
              <a:t>支援者による作業準備の指示</a:t>
            </a:r>
            <a:r>
              <a:rPr lang="ja-JP" altLang="en-US" dirty="0" smtClean="0">
                <a:latin typeface="ＭＳ Ｐゴシック" pitchFamily="50" charset="-128"/>
              </a:rPr>
              <a:t>に</a:t>
            </a:r>
          </a:p>
          <a:p>
            <a:pPr marL="609600" indent="-609600">
              <a:defRPr/>
            </a:pPr>
            <a:r>
              <a:rPr lang="ja-JP" altLang="en-US" dirty="0" smtClean="0">
                <a:latin typeface="ＭＳ Ｐゴシック" pitchFamily="50" charset="-128"/>
              </a:rPr>
              <a:t>そって</a:t>
            </a:r>
            <a:r>
              <a:rPr lang="ja-JP" altLang="en-US" dirty="0">
                <a:latin typeface="ＭＳ Ｐゴシック" pitchFamily="50" charset="-128"/>
              </a:rPr>
              <a:t>準備をする</a:t>
            </a:r>
          </a:p>
        </p:txBody>
      </p:sp>
      <p:sp>
        <p:nvSpPr>
          <p:cNvPr id="13" name="正方形/長方形 12"/>
          <p:cNvSpPr/>
          <p:nvPr/>
        </p:nvSpPr>
        <p:spPr>
          <a:xfrm>
            <a:off x="3234689" y="3830186"/>
            <a:ext cx="5891211" cy="833438"/>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a:xfrm>
            <a:off x="4205764" y="2999265"/>
            <a:ext cx="4943474" cy="83343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3372397" y="3877026"/>
            <a:ext cx="3171061" cy="646331"/>
          </a:xfrm>
          <a:prstGeom prst="rect">
            <a:avLst/>
          </a:prstGeom>
        </p:spPr>
        <p:txBody>
          <a:bodyPr wrap="none">
            <a:spAutoFit/>
          </a:bodyPr>
          <a:lstStyle/>
          <a:p>
            <a:r>
              <a:rPr lang="ja-JP" altLang="en-US" dirty="0" smtClean="0">
                <a:latin typeface="ＭＳ Ｐゴシック" pitchFamily="50" charset="-128"/>
              </a:rPr>
              <a:t>マニュアルや手順書に</a:t>
            </a:r>
            <a:r>
              <a:rPr lang="ja-JP" altLang="en-US" dirty="0">
                <a:latin typeface="ＭＳ Ｐゴシック" pitchFamily="50" charset="-128"/>
              </a:rPr>
              <a:t>基づき</a:t>
            </a:r>
            <a:r>
              <a:rPr lang="ja-JP" altLang="en-US" dirty="0" smtClean="0">
                <a:latin typeface="ＭＳ Ｐゴシック" pitchFamily="50" charset="-128"/>
              </a:rPr>
              <a:t>、</a:t>
            </a:r>
          </a:p>
          <a:p>
            <a:r>
              <a:rPr lang="ja-JP" altLang="en-US" dirty="0" smtClean="0">
                <a:latin typeface="ＭＳ Ｐゴシック" pitchFamily="50" charset="-128"/>
              </a:rPr>
              <a:t>作業</a:t>
            </a:r>
            <a:r>
              <a:rPr lang="ja-JP" altLang="en-US" dirty="0">
                <a:latin typeface="ＭＳ Ｐゴシック" pitchFamily="50" charset="-128"/>
              </a:rPr>
              <a:t>の準備をする</a:t>
            </a:r>
            <a:endParaRPr lang="ja-JP" altLang="en-US" dirty="0"/>
          </a:p>
        </p:txBody>
      </p:sp>
      <p:sp>
        <p:nvSpPr>
          <p:cNvPr id="6" name="正方形/長方形 5"/>
          <p:cNvSpPr/>
          <p:nvPr/>
        </p:nvSpPr>
        <p:spPr>
          <a:xfrm>
            <a:off x="4438650" y="3038223"/>
            <a:ext cx="3762375" cy="646331"/>
          </a:xfrm>
          <a:prstGeom prst="rect">
            <a:avLst/>
          </a:prstGeom>
        </p:spPr>
        <p:txBody>
          <a:bodyPr wrap="square">
            <a:spAutoFit/>
          </a:bodyPr>
          <a:lstStyle/>
          <a:p>
            <a:pPr marL="609600" indent="-609600">
              <a:defRPr/>
            </a:pPr>
            <a:r>
              <a:rPr lang="ja-JP" altLang="en-US" dirty="0">
                <a:latin typeface="ＭＳ Ｐゴシック" pitchFamily="50" charset="-128"/>
              </a:rPr>
              <a:t>自発的に取った</a:t>
            </a:r>
            <a:r>
              <a:rPr lang="ja-JP" altLang="en-US" dirty="0" smtClean="0">
                <a:latin typeface="ＭＳ Ｐゴシック" pitchFamily="50" charset="-128"/>
              </a:rPr>
              <a:t>メモ等を基に</a:t>
            </a:r>
          </a:p>
          <a:p>
            <a:pPr marL="609600" indent="-609600">
              <a:defRPr/>
            </a:pPr>
            <a:r>
              <a:rPr lang="ja-JP" altLang="en-US" dirty="0" smtClean="0">
                <a:latin typeface="ＭＳ Ｐゴシック" pitchFamily="50" charset="-128"/>
              </a:rPr>
              <a:t>自発的に作業</a:t>
            </a:r>
            <a:r>
              <a:rPr lang="ja-JP" altLang="en-US" dirty="0">
                <a:latin typeface="ＭＳ Ｐゴシック" pitchFamily="50" charset="-128"/>
              </a:rPr>
              <a:t>の準備をする</a:t>
            </a:r>
            <a:endParaRPr lang="en-US" altLang="ja-JP" dirty="0">
              <a:latin typeface="ＭＳ Ｐゴシック" pitchFamily="50" charset="-128"/>
            </a:endParaRPr>
          </a:p>
        </p:txBody>
      </p:sp>
      <p:sp>
        <p:nvSpPr>
          <p:cNvPr id="15" name="正方形/長方形 14"/>
          <p:cNvSpPr/>
          <p:nvPr/>
        </p:nvSpPr>
        <p:spPr>
          <a:xfrm>
            <a:off x="5172076" y="2158316"/>
            <a:ext cx="3971924" cy="83343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5279680" y="2265381"/>
            <a:ext cx="3791149" cy="646331"/>
          </a:xfrm>
          <a:prstGeom prst="rect">
            <a:avLst/>
          </a:prstGeom>
        </p:spPr>
        <p:txBody>
          <a:bodyPr wrap="square">
            <a:spAutoFit/>
          </a:bodyPr>
          <a:lstStyle/>
          <a:p>
            <a:pPr marL="609600" indent="-609600">
              <a:defRPr/>
            </a:pPr>
            <a:r>
              <a:rPr lang="ja-JP" altLang="en-US" dirty="0">
                <a:latin typeface="ＭＳ Ｐゴシック" pitchFamily="50" charset="-128"/>
              </a:rPr>
              <a:t>必要に応じ</a:t>
            </a:r>
            <a:r>
              <a:rPr lang="ja-JP" altLang="en-US" dirty="0" smtClean="0">
                <a:latin typeface="ＭＳ Ｐゴシック" pitchFamily="50" charset="-128"/>
              </a:rPr>
              <a:t>、周囲と</a:t>
            </a:r>
            <a:r>
              <a:rPr lang="ja-JP" altLang="en-US" dirty="0">
                <a:latin typeface="ＭＳ Ｐゴシック" pitchFamily="50" charset="-128"/>
              </a:rPr>
              <a:t>調整をしながら</a:t>
            </a:r>
            <a:r>
              <a:rPr lang="ja-JP" altLang="en-US" dirty="0" smtClean="0">
                <a:latin typeface="ＭＳ Ｐゴシック" pitchFamily="50" charset="-128"/>
              </a:rPr>
              <a:t>、</a:t>
            </a:r>
          </a:p>
          <a:p>
            <a:pPr marL="609600" indent="-609600">
              <a:defRPr/>
            </a:pPr>
            <a:r>
              <a:rPr lang="ja-JP" altLang="en-US" dirty="0" smtClean="0">
                <a:latin typeface="ＭＳ Ｐゴシック" pitchFamily="50" charset="-128"/>
              </a:rPr>
              <a:t>作業</a:t>
            </a:r>
            <a:r>
              <a:rPr lang="ja-JP" altLang="en-US" dirty="0">
                <a:latin typeface="ＭＳ Ｐゴシック" pitchFamily="50" charset="-128"/>
              </a:rPr>
              <a:t>の</a:t>
            </a:r>
            <a:r>
              <a:rPr lang="ja-JP" altLang="en-US" dirty="0" smtClean="0">
                <a:latin typeface="ＭＳ Ｐゴシック" pitchFamily="50" charset="-128"/>
              </a:rPr>
              <a:t>準備を</a:t>
            </a:r>
            <a:r>
              <a:rPr lang="ja-JP" altLang="en-US" dirty="0">
                <a:latin typeface="ＭＳ Ｐゴシック" pitchFamily="50" charset="-128"/>
              </a:rPr>
              <a:t>する</a:t>
            </a:r>
            <a:endParaRPr lang="ja-JP" altLang="en-US" dirty="0"/>
          </a:p>
        </p:txBody>
      </p:sp>
      <p:sp>
        <p:nvSpPr>
          <p:cNvPr id="10" name="正方形/長方形 9"/>
          <p:cNvSpPr/>
          <p:nvPr/>
        </p:nvSpPr>
        <p:spPr bwMode="white">
          <a:xfrm>
            <a:off x="1851017" y="494839"/>
            <a:ext cx="6647974" cy="461665"/>
          </a:xfrm>
          <a:prstGeom prst="rect">
            <a:avLst/>
          </a:prstGeom>
        </p:spPr>
        <p:txBody>
          <a:bodyPr wrap="none">
            <a:spAutoFit/>
          </a:bodyPr>
          <a:lstStyle/>
          <a:p>
            <a:pPr fontAlgn="base">
              <a:spcAft>
                <a:spcPct val="0"/>
              </a:spcAft>
              <a:defRPr/>
            </a:pPr>
            <a:r>
              <a:rPr lang="ja-JP" altLang="en-US" sz="2400" b="1" dirty="0">
                <a:solidFill>
                  <a:schemeClr val="bg1"/>
                </a:solidFill>
                <a:latin typeface="メイリオ" panose="020B0604030504040204" pitchFamily="50" charset="-128"/>
                <a:ea typeface="メイリオ" panose="020B0604030504040204" pitchFamily="50" charset="-128"/>
              </a:rPr>
              <a:t>作業準備</a:t>
            </a:r>
            <a:r>
              <a:rPr lang="ja-JP" altLang="en-US" sz="2400" b="1" dirty="0" smtClean="0">
                <a:solidFill>
                  <a:schemeClr val="bg1"/>
                </a:solidFill>
                <a:latin typeface="メイリオ" panose="020B0604030504040204" pitchFamily="50" charset="-128"/>
                <a:ea typeface="メイリオ" panose="020B0604030504040204" pitchFamily="50" charset="-128"/>
              </a:rPr>
              <a:t>の段階的セルフマネージメント（例）</a:t>
            </a:r>
            <a:endParaRPr lang="ja-JP" altLang="en-US" sz="2400" b="1" dirty="0">
              <a:solidFill>
                <a:schemeClr val="bg1"/>
              </a:solidFill>
              <a:latin typeface="メイリオ" panose="020B0604030504040204" pitchFamily="50" charset="-128"/>
              <a:ea typeface="メイリオ" panose="020B0604030504040204" pitchFamily="50" charset="-128"/>
            </a:endParaRPr>
          </a:p>
        </p:txBody>
      </p:sp>
      <p:sp>
        <p:nvSpPr>
          <p:cNvPr id="16" name="右矢印 15"/>
          <p:cNvSpPr/>
          <p:nvPr/>
        </p:nvSpPr>
        <p:spPr>
          <a:xfrm rot="19486607">
            <a:off x="-133005" y="3183826"/>
            <a:ext cx="5276850" cy="355123"/>
          </a:xfrm>
          <a:prstGeom prst="rightArrow">
            <a:avLst/>
          </a:prstGeom>
          <a:solidFill>
            <a:srgbClr val="F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角丸四角形 16"/>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18</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499257253"/>
      </p:ext>
    </p:extLst>
  </p:cSld>
  <p:clrMapOvr>
    <a:masterClrMapping/>
  </p:clrMapOvr>
  <p:transition spd="slow"/>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C:\Users\181004\Desktop\伝達試案Ｖｅｒ１\新しいフォルダー\092-peoples-fre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1366" y="1156707"/>
            <a:ext cx="1790567" cy="1008621"/>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p:cNvSpPr/>
          <p:nvPr/>
        </p:nvSpPr>
        <p:spPr>
          <a:xfrm>
            <a:off x="0" y="223257"/>
            <a:ext cx="9098486" cy="933450"/>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47650" y="5538879"/>
            <a:ext cx="8896350" cy="833438"/>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1562100" y="4682754"/>
            <a:ext cx="7581900" cy="851329"/>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ja-JP" altLang="en-US" dirty="0" smtClean="0">
                <a:solidFill>
                  <a:schemeClr val="tx1"/>
                </a:solidFill>
              </a:rPr>
              <a:t>　支援者</a:t>
            </a:r>
            <a:r>
              <a:rPr lang="ja-JP" altLang="en-US" dirty="0">
                <a:solidFill>
                  <a:schemeClr val="tx1"/>
                </a:solidFill>
              </a:rPr>
              <a:t>から提示された選択肢から、選択を</a:t>
            </a:r>
            <a:r>
              <a:rPr lang="ja-JP" altLang="en-US" dirty="0" smtClean="0">
                <a:solidFill>
                  <a:schemeClr val="tx1"/>
                </a:solidFill>
              </a:rPr>
              <a:t>して作業</a:t>
            </a:r>
            <a:r>
              <a:rPr lang="ja-JP" altLang="en-US" dirty="0">
                <a:solidFill>
                  <a:schemeClr val="tx1"/>
                </a:solidFill>
              </a:rPr>
              <a:t>をする</a:t>
            </a:r>
          </a:p>
        </p:txBody>
      </p:sp>
      <p:sp>
        <p:nvSpPr>
          <p:cNvPr id="2" name="正方形/長方形 1"/>
          <p:cNvSpPr/>
          <p:nvPr/>
        </p:nvSpPr>
        <p:spPr bwMode="white">
          <a:xfrm>
            <a:off x="441529" y="5770932"/>
            <a:ext cx="3781805" cy="369332"/>
          </a:xfrm>
          <a:prstGeom prst="rect">
            <a:avLst/>
          </a:prstGeom>
        </p:spPr>
        <p:txBody>
          <a:bodyPr wrap="none">
            <a:spAutoFit/>
          </a:bodyPr>
          <a:lstStyle/>
          <a:p>
            <a:pPr marL="609600" indent="-609600">
              <a:defRPr/>
            </a:pPr>
            <a:r>
              <a:rPr lang="ja-JP" altLang="en-US" dirty="0" smtClean="0">
                <a:solidFill>
                  <a:schemeClr val="bg1"/>
                </a:solidFill>
              </a:rPr>
              <a:t>支援者</a:t>
            </a:r>
            <a:r>
              <a:rPr lang="ja-JP" altLang="en-US" dirty="0">
                <a:solidFill>
                  <a:schemeClr val="bg1"/>
                </a:solidFill>
              </a:rPr>
              <a:t>からの指示により、作業を</a:t>
            </a:r>
            <a:r>
              <a:rPr lang="ja-JP" altLang="en-US" dirty="0" smtClean="0">
                <a:solidFill>
                  <a:schemeClr val="bg1"/>
                </a:solidFill>
              </a:rPr>
              <a:t>行う</a:t>
            </a:r>
            <a:endParaRPr lang="en-US" altLang="ja-JP" dirty="0">
              <a:solidFill>
                <a:schemeClr val="bg1"/>
              </a:solidFill>
            </a:endParaRPr>
          </a:p>
        </p:txBody>
      </p:sp>
      <p:sp>
        <p:nvSpPr>
          <p:cNvPr id="13" name="正方形/長方形 12"/>
          <p:cNvSpPr/>
          <p:nvPr/>
        </p:nvSpPr>
        <p:spPr>
          <a:xfrm>
            <a:off x="3252788" y="3897303"/>
            <a:ext cx="5891212" cy="7920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ja-JP" altLang="en-US" dirty="0">
                <a:solidFill>
                  <a:schemeClr val="tx1"/>
                </a:solidFill>
              </a:rPr>
              <a:t>自発的に作業を開始し、作業マニュアルに</a:t>
            </a:r>
            <a:r>
              <a:rPr lang="ja-JP" altLang="en-US" dirty="0" smtClean="0">
                <a:solidFill>
                  <a:schemeClr val="tx1"/>
                </a:solidFill>
              </a:rPr>
              <a:t>基づき</a:t>
            </a:r>
          </a:p>
          <a:p>
            <a:pPr>
              <a:defRPr/>
            </a:pPr>
            <a:r>
              <a:rPr lang="ja-JP" altLang="en-US" dirty="0" smtClean="0">
                <a:solidFill>
                  <a:schemeClr val="tx1"/>
                </a:solidFill>
              </a:rPr>
              <a:t>作業</a:t>
            </a:r>
            <a:r>
              <a:rPr lang="ja-JP" altLang="en-US" dirty="0">
                <a:solidFill>
                  <a:schemeClr val="tx1"/>
                </a:solidFill>
              </a:rPr>
              <a:t>をする</a:t>
            </a:r>
          </a:p>
        </p:txBody>
      </p:sp>
      <p:sp>
        <p:nvSpPr>
          <p:cNvPr id="14" name="正方形/長方形 13"/>
          <p:cNvSpPr/>
          <p:nvPr/>
        </p:nvSpPr>
        <p:spPr>
          <a:xfrm>
            <a:off x="4223334" y="3052523"/>
            <a:ext cx="4911107" cy="83343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ja-JP" altLang="en-US" dirty="0" smtClean="0">
                <a:solidFill>
                  <a:schemeClr val="tx1"/>
                </a:solidFill>
              </a:rPr>
              <a:t>作業マニュアルや作業計画を</a:t>
            </a:r>
          </a:p>
          <a:p>
            <a:pPr>
              <a:defRPr/>
            </a:pPr>
            <a:r>
              <a:rPr lang="ja-JP" altLang="en-US" dirty="0" smtClean="0">
                <a:solidFill>
                  <a:schemeClr val="tx1"/>
                </a:solidFill>
              </a:rPr>
              <a:t>自発的に作成し、作業</a:t>
            </a:r>
            <a:r>
              <a:rPr lang="ja-JP" altLang="en-US" dirty="0">
                <a:solidFill>
                  <a:schemeClr val="tx1"/>
                </a:solidFill>
              </a:rPr>
              <a:t>を</a:t>
            </a:r>
            <a:r>
              <a:rPr lang="ja-JP" altLang="en-US" dirty="0" smtClean="0">
                <a:solidFill>
                  <a:schemeClr val="tx1"/>
                </a:solidFill>
              </a:rPr>
              <a:t>開始する。</a:t>
            </a:r>
            <a:endParaRPr lang="ja-JP" altLang="en-US" dirty="0">
              <a:solidFill>
                <a:schemeClr val="tx1"/>
              </a:solidFill>
            </a:endParaRPr>
          </a:p>
        </p:txBody>
      </p:sp>
      <p:sp>
        <p:nvSpPr>
          <p:cNvPr id="15" name="正方形/長方形 14"/>
          <p:cNvSpPr/>
          <p:nvPr/>
        </p:nvSpPr>
        <p:spPr>
          <a:xfrm>
            <a:off x="5162517" y="2207741"/>
            <a:ext cx="3971924" cy="84478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ja-JP" altLang="en-US" dirty="0">
                <a:solidFill>
                  <a:schemeClr val="tx1"/>
                </a:solidFill>
              </a:rPr>
              <a:t>他者の状況を把握し、必要に応じ、他者と協議</a:t>
            </a:r>
            <a:r>
              <a:rPr lang="ja-JP" altLang="en-US" dirty="0" smtClean="0">
                <a:solidFill>
                  <a:schemeClr val="tx1"/>
                </a:solidFill>
              </a:rPr>
              <a:t>・調整</a:t>
            </a:r>
            <a:r>
              <a:rPr lang="ja-JP" altLang="en-US" dirty="0">
                <a:solidFill>
                  <a:schemeClr val="tx1"/>
                </a:solidFill>
              </a:rPr>
              <a:t>をし、作業をする</a:t>
            </a:r>
          </a:p>
        </p:txBody>
      </p:sp>
      <p:sp>
        <p:nvSpPr>
          <p:cNvPr id="10" name="正方形/長方形 9"/>
          <p:cNvSpPr/>
          <p:nvPr/>
        </p:nvSpPr>
        <p:spPr bwMode="white">
          <a:xfrm>
            <a:off x="1851017" y="494839"/>
            <a:ext cx="6647974" cy="461665"/>
          </a:xfrm>
          <a:prstGeom prst="rect">
            <a:avLst/>
          </a:prstGeom>
        </p:spPr>
        <p:txBody>
          <a:bodyPr wrap="none">
            <a:spAutoFit/>
          </a:bodyPr>
          <a:lstStyle/>
          <a:p>
            <a:pPr fontAlgn="base">
              <a:spcAft>
                <a:spcPct val="0"/>
              </a:spcAft>
              <a:defRPr/>
            </a:pPr>
            <a:r>
              <a:rPr lang="ja-JP" altLang="en-US" sz="2400" b="1" dirty="0" smtClean="0">
                <a:solidFill>
                  <a:schemeClr val="bg1"/>
                </a:solidFill>
                <a:latin typeface="メイリオ" panose="020B0604030504040204" pitchFamily="50" charset="-128"/>
                <a:ea typeface="メイリオ" panose="020B0604030504040204" pitchFamily="50" charset="-128"/>
              </a:rPr>
              <a:t>作業指示の段階的セルフマネージメント（例）</a:t>
            </a:r>
            <a:endParaRPr lang="ja-JP" altLang="en-US" sz="2400" b="1" dirty="0">
              <a:solidFill>
                <a:schemeClr val="bg1"/>
              </a:solidFill>
              <a:latin typeface="メイリオ" panose="020B0604030504040204" pitchFamily="50" charset="-128"/>
              <a:ea typeface="メイリオ" panose="020B0604030504040204" pitchFamily="50" charset="-128"/>
            </a:endParaRPr>
          </a:p>
        </p:txBody>
      </p:sp>
      <p:sp>
        <p:nvSpPr>
          <p:cNvPr id="16" name="右矢印 15"/>
          <p:cNvSpPr/>
          <p:nvPr/>
        </p:nvSpPr>
        <p:spPr>
          <a:xfrm rot="19486607">
            <a:off x="-133005" y="3183826"/>
            <a:ext cx="5276850" cy="355123"/>
          </a:xfrm>
          <a:prstGeom prst="rightArrow">
            <a:avLst/>
          </a:prstGeom>
          <a:solidFill>
            <a:srgbClr val="F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角丸四角形 16"/>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19</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97857443"/>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333464" y="440975"/>
            <a:ext cx="7703032" cy="769441"/>
          </a:xfrm>
          <a:prstGeom prst="rect">
            <a:avLst/>
          </a:prstGeom>
          <a:noFill/>
        </p:spPr>
        <p:txBody>
          <a:bodyPr wrap="square" rtlCol="0">
            <a:spAutoFit/>
          </a:bodyPr>
          <a:lstStyle/>
          <a:p>
            <a:r>
              <a:rPr lang="ja-JP" altLang="en-US" sz="4400" b="1" dirty="0">
                <a:latin typeface="メイリオ" panose="020B0604030504040204" pitchFamily="50" charset="-128"/>
                <a:ea typeface="メイリオ" panose="020B0604030504040204" pitchFamily="50" charset="-128"/>
                <a:cs typeface="メイリオ" panose="020B0604030504040204" pitchFamily="50" charset="-128"/>
              </a:rPr>
              <a:t>本日</a:t>
            </a:r>
            <a:r>
              <a:rPr lang="ja-JP" altLang="en-US" sz="4400" b="1" dirty="0" smtClean="0">
                <a:latin typeface="メイリオ" panose="020B0604030504040204" pitchFamily="50" charset="-128"/>
                <a:ea typeface="メイリオ" panose="020B0604030504040204" pitchFamily="50" charset="-128"/>
                <a:cs typeface="メイリオ" panose="020B0604030504040204" pitchFamily="50" charset="-128"/>
              </a:rPr>
              <a:t>のセミナーの流れ</a:t>
            </a:r>
            <a:endParaRPr kumimoji="1" lang="ja-JP" altLang="en-US" sz="4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正方形/長方形 6"/>
          <p:cNvSpPr/>
          <p:nvPr/>
        </p:nvSpPr>
        <p:spPr>
          <a:xfrm>
            <a:off x="1259632" y="1236042"/>
            <a:ext cx="7776864" cy="144016"/>
          </a:xfrm>
          <a:prstGeom prst="rect">
            <a:avLst/>
          </a:prstGeom>
          <a:solidFill>
            <a:srgbClr val="F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6" name="グループ化 15"/>
          <p:cNvGrpSpPr/>
          <p:nvPr/>
        </p:nvGrpSpPr>
        <p:grpSpPr>
          <a:xfrm>
            <a:off x="129850" y="274312"/>
            <a:ext cx="1017778" cy="936104"/>
            <a:chOff x="107504" y="188640"/>
            <a:chExt cx="1017778" cy="936104"/>
          </a:xfrm>
        </p:grpSpPr>
        <p:sp>
          <p:nvSpPr>
            <p:cNvPr id="17" name="正方形/長方形 16"/>
            <p:cNvSpPr/>
            <p:nvPr/>
          </p:nvSpPr>
          <p:spPr>
            <a:xfrm>
              <a:off x="107504" y="188640"/>
              <a:ext cx="467139" cy="432048"/>
            </a:xfrm>
            <a:prstGeom prst="rect">
              <a:avLst/>
            </a:prstGeom>
            <a:solidFill>
              <a:srgbClr val="F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p:cNvSpPr/>
            <p:nvPr/>
          </p:nvSpPr>
          <p:spPr>
            <a:xfrm>
              <a:off x="107504" y="692696"/>
              <a:ext cx="467139" cy="432048"/>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658143" y="692696"/>
              <a:ext cx="467139" cy="432048"/>
            </a:xfrm>
            <a:prstGeom prst="rect">
              <a:avLst/>
            </a:prstGeom>
            <a:solidFill>
              <a:srgbClr val="CFD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658143" y="207842"/>
              <a:ext cx="467139" cy="432048"/>
            </a:xfrm>
            <a:prstGeom prst="rect">
              <a:avLst/>
            </a:prstGeom>
            <a:solidFill>
              <a:srgbClr val="FFF1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9" name="角丸四角形 28"/>
          <p:cNvSpPr/>
          <p:nvPr/>
        </p:nvSpPr>
        <p:spPr>
          <a:xfrm>
            <a:off x="544414" y="4466341"/>
            <a:ext cx="8283060" cy="301801"/>
          </a:xfrm>
          <a:prstGeom prst="roundRect">
            <a:avLst/>
          </a:prstGeom>
          <a:solidFill>
            <a:srgbClr val="F2B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latin typeface="メイリオ" panose="020B0604030504040204" pitchFamily="50" charset="-128"/>
                <a:ea typeface="メイリオ" panose="020B0604030504040204" pitchFamily="50" charset="-128"/>
              </a:rPr>
              <a:t>休憩　１０分</a:t>
            </a:r>
            <a:endParaRPr kumimoji="1" lang="ja-JP" altLang="en-US" dirty="0">
              <a:solidFill>
                <a:schemeClr val="tx1"/>
              </a:solidFill>
              <a:latin typeface="メイリオ" panose="020B0604030504040204" pitchFamily="50" charset="-128"/>
              <a:ea typeface="メイリオ" panose="020B0604030504040204" pitchFamily="50" charset="-128"/>
            </a:endParaRPr>
          </a:p>
        </p:txBody>
      </p:sp>
      <p:sp>
        <p:nvSpPr>
          <p:cNvPr id="22" name="角丸四角形 21"/>
          <p:cNvSpPr/>
          <p:nvPr/>
        </p:nvSpPr>
        <p:spPr>
          <a:xfrm>
            <a:off x="4697541" y="3349882"/>
            <a:ext cx="4129934" cy="34841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spc="-60" dirty="0">
                <a:solidFill>
                  <a:schemeClr val="tx1"/>
                </a:solidFill>
                <a:latin typeface="メイリオ" panose="020B0604030504040204" pitchFamily="50" charset="-128"/>
                <a:ea typeface="メイリオ" panose="020B0604030504040204" pitchFamily="50" charset="-128"/>
              </a:rPr>
              <a:t>事例で</a:t>
            </a:r>
            <a:r>
              <a:rPr lang="ja-JP" altLang="en-US" sz="1200" spc="-60" dirty="0" smtClean="0">
                <a:solidFill>
                  <a:schemeClr val="tx1"/>
                </a:solidFill>
                <a:latin typeface="メイリオ" panose="020B0604030504040204" pitchFamily="50" charset="-128"/>
                <a:ea typeface="メイリオ" panose="020B0604030504040204" pitchFamily="50" charset="-128"/>
              </a:rPr>
              <a:t>学ぶセルフマネージメントトレーニングの流れ</a:t>
            </a:r>
            <a:endParaRPr lang="ja-JP" altLang="en-US" sz="1200" spc="-60" dirty="0">
              <a:solidFill>
                <a:schemeClr val="tx1"/>
              </a:solidFill>
            </a:endParaRPr>
          </a:p>
        </p:txBody>
      </p:sp>
      <p:sp>
        <p:nvSpPr>
          <p:cNvPr id="23" name="角丸四角形 22"/>
          <p:cNvSpPr/>
          <p:nvPr/>
        </p:nvSpPr>
        <p:spPr>
          <a:xfrm>
            <a:off x="4697541" y="4109493"/>
            <a:ext cx="4129933" cy="31020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メイリオ" panose="020B0604030504040204" pitchFamily="50" charset="-128"/>
                <a:ea typeface="メイリオ" panose="020B0604030504040204" pitchFamily="50" charset="-128"/>
              </a:rPr>
              <a:t>就労支援機関の方からいただくよくある</a:t>
            </a:r>
            <a:r>
              <a:rPr lang="ja-JP" altLang="en-US" sz="1400" dirty="0" smtClean="0">
                <a:solidFill>
                  <a:schemeClr val="tx1"/>
                </a:solidFill>
                <a:latin typeface="メイリオ" panose="020B0604030504040204" pitchFamily="50" charset="-128"/>
                <a:ea typeface="メイリオ" panose="020B0604030504040204" pitchFamily="50" charset="-128"/>
              </a:rPr>
              <a:t>ご質問</a:t>
            </a:r>
            <a:endParaRPr lang="ja-JP" altLang="en-US" sz="1400" dirty="0">
              <a:solidFill>
                <a:schemeClr val="tx1"/>
              </a:solidFill>
              <a:latin typeface="メイリオ" panose="020B0604030504040204" pitchFamily="50" charset="-128"/>
              <a:ea typeface="メイリオ" panose="020B0604030504040204" pitchFamily="50" charset="-128"/>
            </a:endParaRPr>
          </a:p>
        </p:txBody>
      </p:sp>
      <p:sp>
        <p:nvSpPr>
          <p:cNvPr id="26" name="角丸四角形 25"/>
          <p:cNvSpPr/>
          <p:nvPr/>
        </p:nvSpPr>
        <p:spPr>
          <a:xfrm>
            <a:off x="4682386" y="4886246"/>
            <a:ext cx="4129934" cy="37518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smtClean="0">
                <a:solidFill>
                  <a:schemeClr val="tx1"/>
                </a:solidFill>
                <a:latin typeface="メイリオ" panose="020B0604030504040204" pitchFamily="50" charset="-128"/>
                <a:ea typeface="メイリオ" panose="020B0604030504040204" pitchFamily="50" charset="-128"/>
              </a:rPr>
              <a:t>問題</a:t>
            </a:r>
            <a:r>
              <a:rPr lang="ja-JP" altLang="en-US" sz="1400" dirty="0">
                <a:solidFill>
                  <a:schemeClr val="tx1"/>
                </a:solidFill>
                <a:latin typeface="メイリオ" panose="020B0604030504040204" pitchFamily="50" charset="-128"/>
                <a:ea typeface="メイリオ" panose="020B0604030504040204" pitchFamily="50" charset="-128"/>
              </a:rPr>
              <a:t>行動をアセスメント</a:t>
            </a:r>
            <a:r>
              <a:rPr lang="ja-JP" altLang="en-US" sz="1400" dirty="0" smtClean="0">
                <a:solidFill>
                  <a:schemeClr val="tx1"/>
                </a:solidFill>
                <a:latin typeface="メイリオ" panose="020B0604030504040204" pitchFamily="50" charset="-128"/>
                <a:ea typeface="メイリオ" panose="020B0604030504040204" pitchFamily="50" charset="-128"/>
              </a:rPr>
              <a:t>するため</a:t>
            </a:r>
            <a:r>
              <a:rPr lang="ja-JP" altLang="en-US" sz="1400" dirty="0">
                <a:solidFill>
                  <a:schemeClr val="tx1"/>
                </a:solidFill>
                <a:latin typeface="メイリオ" panose="020B0604030504040204" pitchFamily="50" charset="-128"/>
                <a:ea typeface="メイリオ" panose="020B0604030504040204" pitchFamily="50" charset="-128"/>
              </a:rPr>
              <a:t>の</a:t>
            </a:r>
            <a:r>
              <a:rPr lang="ja-JP" altLang="en-US" sz="1400" dirty="0" smtClean="0">
                <a:solidFill>
                  <a:schemeClr val="tx1"/>
                </a:solidFill>
                <a:latin typeface="メイリオ" panose="020B0604030504040204" pitchFamily="50" charset="-128"/>
                <a:ea typeface="メイリオ" panose="020B0604030504040204" pitchFamily="50" charset="-128"/>
              </a:rPr>
              <a:t>視点</a:t>
            </a:r>
            <a:endParaRPr lang="ja-JP" altLang="en-US" sz="1400" dirty="0">
              <a:solidFill>
                <a:schemeClr val="bg1"/>
              </a:solidFill>
            </a:endParaRPr>
          </a:p>
        </p:txBody>
      </p:sp>
      <p:sp>
        <p:nvSpPr>
          <p:cNvPr id="2" name="正方形/長方形 1"/>
          <p:cNvSpPr/>
          <p:nvPr/>
        </p:nvSpPr>
        <p:spPr>
          <a:xfrm>
            <a:off x="1147625" y="3018886"/>
            <a:ext cx="3427433" cy="1390638"/>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spc="-50" dirty="0" smtClean="0">
                <a:latin typeface="メイリオ" panose="020B0604030504040204" pitchFamily="50" charset="-128"/>
                <a:ea typeface="メイリオ" panose="020B0604030504040204" pitchFamily="50" charset="-128"/>
              </a:rPr>
              <a:t>セルフマネージメントトレーニング</a:t>
            </a:r>
            <a:r>
              <a:rPr kumimoji="1" lang="ja-JP" altLang="en-US" sz="1600" dirty="0" smtClean="0">
                <a:latin typeface="メイリオ" panose="020B0604030504040204" pitchFamily="50" charset="-128"/>
                <a:ea typeface="メイリオ" panose="020B0604030504040204" pitchFamily="50" charset="-128"/>
              </a:rPr>
              <a:t>の流れ</a:t>
            </a:r>
            <a:endParaRPr kumimoji="1" lang="ja-JP" altLang="en-US" sz="1600" dirty="0">
              <a:latin typeface="メイリオ" panose="020B0604030504040204" pitchFamily="50" charset="-128"/>
              <a:ea typeface="メイリオ" panose="020B0604030504040204" pitchFamily="50" charset="-128"/>
            </a:endParaRPr>
          </a:p>
        </p:txBody>
      </p:sp>
      <p:sp>
        <p:nvSpPr>
          <p:cNvPr id="24" name="角丸四角形 23"/>
          <p:cNvSpPr/>
          <p:nvPr/>
        </p:nvSpPr>
        <p:spPr>
          <a:xfrm>
            <a:off x="4682386" y="5365007"/>
            <a:ext cx="4129934" cy="37485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メイリオ" panose="020B0604030504040204" pitchFamily="50" charset="-128"/>
                <a:ea typeface="メイリオ" panose="020B0604030504040204" pitchFamily="50" charset="-128"/>
              </a:rPr>
              <a:t>機能分析を理解</a:t>
            </a:r>
            <a:r>
              <a:rPr lang="ja-JP" altLang="en-US" sz="1400" dirty="0" smtClean="0">
                <a:solidFill>
                  <a:schemeClr val="tx1"/>
                </a:solidFill>
                <a:latin typeface="メイリオ" panose="020B0604030504040204" pitchFamily="50" charset="-128"/>
                <a:ea typeface="メイリオ" panose="020B0604030504040204" pitchFamily="50" charset="-128"/>
              </a:rPr>
              <a:t>しよう</a:t>
            </a:r>
            <a:endParaRPr lang="ja-JP" altLang="en-US" sz="1400" dirty="0">
              <a:solidFill>
                <a:schemeClr val="tx1"/>
              </a:solidFill>
              <a:latin typeface="メイリオ" panose="020B0604030504040204" pitchFamily="50" charset="-128"/>
              <a:ea typeface="メイリオ" panose="020B0604030504040204" pitchFamily="50" charset="-128"/>
            </a:endParaRPr>
          </a:p>
        </p:txBody>
      </p:sp>
      <p:sp>
        <p:nvSpPr>
          <p:cNvPr id="30" name="正方形/長方形 29"/>
          <p:cNvSpPr/>
          <p:nvPr/>
        </p:nvSpPr>
        <p:spPr>
          <a:xfrm>
            <a:off x="1147626" y="4835975"/>
            <a:ext cx="3427433" cy="921220"/>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latin typeface="メイリオ" panose="020B0604030504040204" pitchFamily="50" charset="-128"/>
                <a:ea typeface="メイリオ" panose="020B0604030504040204" pitchFamily="50" charset="-128"/>
              </a:rPr>
              <a:t>事例検討①・機能分析</a:t>
            </a:r>
            <a:endParaRPr kumimoji="1" lang="ja-JP" altLang="en-US" sz="1400" dirty="0">
              <a:latin typeface="メイリオ" panose="020B0604030504040204" pitchFamily="50" charset="-128"/>
              <a:ea typeface="メイリオ" panose="020B0604030504040204" pitchFamily="50" charset="-128"/>
            </a:endParaRPr>
          </a:p>
        </p:txBody>
      </p:sp>
      <p:sp>
        <p:nvSpPr>
          <p:cNvPr id="28" name="角丸四角形 27"/>
          <p:cNvSpPr/>
          <p:nvPr/>
        </p:nvSpPr>
        <p:spPr>
          <a:xfrm>
            <a:off x="4682386" y="5997626"/>
            <a:ext cx="4129934" cy="3084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600" dirty="0" smtClean="0">
                <a:solidFill>
                  <a:schemeClr val="tx1"/>
                </a:solidFill>
                <a:latin typeface="メイリオ" panose="020B0604030504040204" pitchFamily="50" charset="-128"/>
                <a:ea typeface="メイリオ" panose="020B0604030504040204" pitchFamily="50" charset="-128"/>
              </a:rPr>
              <a:t>事例</a:t>
            </a:r>
            <a:r>
              <a:rPr lang="ja-JP" altLang="en-US" sz="1600" dirty="0">
                <a:solidFill>
                  <a:schemeClr val="tx1"/>
                </a:solidFill>
                <a:latin typeface="メイリオ" panose="020B0604030504040204" pitchFamily="50" charset="-128"/>
                <a:ea typeface="メイリオ" panose="020B0604030504040204" pitchFamily="50" charset="-128"/>
              </a:rPr>
              <a:t>検討</a:t>
            </a:r>
            <a:endParaRPr kumimoji="1" lang="ja-JP" altLang="en-US" sz="1600" dirty="0">
              <a:solidFill>
                <a:schemeClr val="tx1"/>
              </a:solidFill>
              <a:latin typeface="メイリオ" panose="020B0604030504040204" pitchFamily="50" charset="-128"/>
              <a:ea typeface="メイリオ" panose="020B0604030504040204" pitchFamily="50" charset="-128"/>
            </a:endParaRPr>
          </a:p>
        </p:txBody>
      </p:sp>
      <p:sp>
        <p:nvSpPr>
          <p:cNvPr id="31" name="正方形/長方形 30"/>
          <p:cNvSpPr/>
          <p:nvPr/>
        </p:nvSpPr>
        <p:spPr>
          <a:xfrm>
            <a:off x="1147625" y="5812192"/>
            <a:ext cx="3427433" cy="655523"/>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latin typeface="メイリオ" panose="020B0604030504040204" pitchFamily="50" charset="-128"/>
                <a:ea typeface="メイリオ" panose="020B0604030504040204" pitchFamily="50" charset="-128"/>
              </a:rPr>
              <a:t>事例検討②</a:t>
            </a:r>
            <a:endParaRPr kumimoji="1" lang="ja-JP" altLang="en-US" sz="1600" dirty="0">
              <a:latin typeface="メイリオ" panose="020B0604030504040204" pitchFamily="50" charset="-128"/>
              <a:ea typeface="メイリオ" panose="020B0604030504040204" pitchFamily="50" charset="-128"/>
            </a:endParaRPr>
          </a:p>
        </p:txBody>
      </p:sp>
      <p:sp>
        <p:nvSpPr>
          <p:cNvPr id="13" name="角丸四角形 12"/>
          <p:cNvSpPr/>
          <p:nvPr/>
        </p:nvSpPr>
        <p:spPr>
          <a:xfrm>
            <a:off x="4697540" y="1658781"/>
            <a:ext cx="4129934" cy="26774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dirty="0" smtClean="0">
                <a:solidFill>
                  <a:schemeClr val="tx1"/>
                </a:solidFill>
                <a:latin typeface="メイリオ" panose="020B0604030504040204" pitchFamily="50" charset="-128"/>
                <a:ea typeface="メイリオ" panose="020B0604030504040204" pitchFamily="50" charset="-128"/>
              </a:rPr>
              <a:t>自己紹介</a:t>
            </a:r>
            <a:endParaRPr kumimoji="1" lang="ja-JP" altLang="en-US" sz="1400" dirty="0">
              <a:solidFill>
                <a:schemeClr val="tx1"/>
              </a:solidFill>
              <a:latin typeface="メイリオ" panose="020B0604030504040204" pitchFamily="50" charset="-128"/>
              <a:ea typeface="メイリオ" panose="020B0604030504040204" pitchFamily="50" charset="-128"/>
            </a:endParaRPr>
          </a:p>
        </p:txBody>
      </p:sp>
      <p:sp>
        <p:nvSpPr>
          <p:cNvPr id="14" name="角丸四角形 13"/>
          <p:cNvSpPr/>
          <p:nvPr/>
        </p:nvSpPr>
        <p:spPr>
          <a:xfrm>
            <a:off x="4697540" y="1987930"/>
            <a:ext cx="4129934" cy="24315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smtClean="0">
                <a:solidFill>
                  <a:schemeClr val="tx1"/>
                </a:solidFill>
                <a:latin typeface="メイリオ" panose="020B0604030504040204" pitchFamily="50" charset="-128"/>
                <a:ea typeface="メイリオ" panose="020B0604030504040204" pitchFamily="50" charset="-128"/>
              </a:rPr>
              <a:t>本日のテーマ</a:t>
            </a:r>
            <a:r>
              <a:rPr lang="ja-JP" altLang="en-US" dirty="0" smtClean="0">
                <a:latin typeface="メイリオ" panose="020B0604030504040204" pitchFamily="50" charset="-128"/>
                <a:ea typeface="メイリオ" panose="020B0604030504040204" pitchFamily="50" charset="-128"/>
              </a:rPr>
              <a:t>　</a:t>
            </a:r>
            <a:endParaRPr kumimoji="1" lang="ja-JP" altLang="en-US" dirty="0">
              <a:latin typeface="メイリオ" panose="020B0604030504040204" pitchFamily="50" charset="-128"/>
              <a:ea typeface="メイリオ" panose="020B0604030504040204" pitchFamily="50" charset="-128"/>
            </a:endParaRPr>
          </a:p>
        </p:txBody>
      </p:sp>
      <p:sp>
        <p:nvSpPr>
          <p:cNvPr id="15" name="角丸四角形 14"/>
          <p:cNvSpPr/>
          <p:nvPr/>
        </p:nvSpPr>
        <p:spPr>
          <a:xfrm>
            <a:off x="4697540" y="2330799"/>
            <a:ext cx="4129934" cy="24340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dirty="0">
                <a:solidFill>
                  <a:schemeClr val="tx1"/>
                </a:solidFill>
                <a:latin typeface="メイリオ" panose="020B0604030504040204" pitchFamily="50" charset="-128"/>
                <a:ea typeface="メイリオ" panose="020B0604030504040204" pitchFamily="50" charset="-128"/>
              </a:rPr>
              <a:t>作業遂行能力を向上</a:t>
            </a:r>
            <a:r>
              <a:rPr lang="ja-JP" altLang="en-US" sz="1200" dirty="0" smtClean="0">
                <a:solidFill>
                  <a:schemeClr val="tx1"/>
                </a:solidFill>
                <a:latin typeface="メイリオ" panose="020B0604030504040204" pitchFamily="50" charset="-128"/>
                <a:ea typeface="メイリオ" panose="020B0604030504040204" pitchFamily="50" charset="-128"/>
              </a:rPr>
              <a:t>させるセルフ</a:t>
            </a:r>
            <a:r>
              <a:rPr lang="ja-JP" altLang="en-US" sz="1200" dirty="0">
                <a:solidFill>
                  <a:schemeClr val="tx1"/>
                </a:solidFill>
                <a:latin typeface="メイリオ" panose="020B0604030504040204" pitchFamily="50" charset="-128"/>
                <a:ea typeface="メイリオ" panose="020B0604030504040204" pitchFamily="50" charset="-128"/>
              </a:rPr>
              <a:t>マネージメント</a:t>
            </a:r>
            <a:r>
              <a:rPr lang="ja-JP" altLang="en-US" sz="1200" dirty="0" smtClean="0">
                <a:latin typeface="メイリオ" panose="020B0604030504040204" pitchFamily="50" charset="-128"/>
                <a:ea typeface="メイリオ" panose="020B0604030504040204" pitchFamily="50" charset="-128"/>
              </a:rPr>
              <a:t>　</a:t>
            </a:r>
            <a:endParaRPr kumimoji="1" lang="ja-JP" altLang="en-US" sz="1200" dirty="0">
              <a:latin typeface="メイリオ" panose="020B0604030504040204" pitchFamily="50" charset="-128"/>
              <a:ea typeface="メイリオ" panose="020B0604030504040204" pitchFamily="50" charset="-128"/>
            </a:endParaRPr>
          </a:p>
        </p:txBody>
      </p:sp>
      <p:sp>
        <p:nvSpPr>
          <p:cNvPr id="21" name="角丸四角形 20"/>
          <p:cNvSpPr/>
          <p:nvPr/>
        </p:nvSpPr>
        <p:spPr>
          <a:xfrm>
            <a:off x="4697541" y="3019443"/>
            <a:ext cx="4129934" cy="29063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50" spc="-100" dirty="0" smtClean="0">
                <a:solidFill>
                  <a:schemeClr val="tx1"/>
                </a:solidFill>
                <a:latin typeface="メイリオ" panose="020B0604030504040204" pitchFamily="50" charset="-128"/>
                <a:ea typeface="メイリオ" panose="020B0604030504040204" pitchFamily="50" charset="-128"/>
              </a:rPr>
              <a:t>セルフマネージメントトレーニングの</a:t>
            </a:r>
            <a:r>
              <a:rPr lang="ja-JP" altLang="en-US" sz="1050" spc="-100" dirty="0">
                <a:solidFill>
                  <a:schemeClr val="tx1"/>
                </a:solidFill>
                <a:latin typeface="メイリオ" panose="020B0604030504040204" pitchFamily="50" charset="-128"/>
                <a:ea typeface="メイリオ" panose="020B0604030504040204" pitchFamily="50" charset="-128"/>
              </a:rPr>
              <a:t>流れ（ストレス・行動の対処</a:t>
            </a:r>
            <a:r>
              <a:rPr lang="ja-JP" altLang="en-US" sz="1050" spc="-100" dirty="0" smtClean="0">
                <a:solidFill>
                  <a:schemeClr val="tx1"/>
                </a:solidFill>
                <a:latin typeface="メイリオ" panose="020B0604030504040204" pitchFamily="50" charset="-128"/>
                <a:ea typeface="メイリオ" panose="020B0604030504040204" pitchFamily="50" charset="-128"/>
              </a:rPr>
              <a:t>）</a:t>
            </a:r>
            <a:endParaRPr kumimoji="1" lang="ja-JP" altLang="en-US" sz="1050" spc="-100" dirty="0">
              <a:latin typeface="メイリオ" panose="020B0604030504040204" pitchFamily="50" charset="-128"/>
              <a:ea typeface="メイリオ" panose="020B0604030504040204" pitchFamily="50" charset="-128"/>
            </a:endParaRPr>
          </a:p>
        </p:txBody>
      </p:sp>
      <p:sp>
        <p:nvSpPr>
          <p:cNvPr id="32" name="正方形/長方形 31"/>
          <p:cNvSpPr/>
          <p:nvPr/>
        </p:nvSpPr>
        <p:spPr>
          <a:xfrm>
            <a:off x="1147627" y="1566195"/>
            <a:ext cx="3427433" cy="1056509"/>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solidFill>
                  <a:schemeClr val="bg1"/>
                </a:solidFill>
                <a:latin typeface="メイリオ" panose="020B0604030504040204" pitchFamily="50" charset="-128"/>
                <a:ea typeface="メイリオ" panose="020B0604030504040204" pitchFamily="50" charset="-128"/>
              </a:rPr>
              <a:t>作業</a:t>
            </a:r>
            <a:r>
              <a:rPr lang="ja-JP" altLang="en-US" sz="1400" dirty="0">
                <a:solidFill>
                  <a:schemeClr val="bg1"/>
                </a:solidFill>
                <a:latin typeface="メイリオ" panose="020B0604030504040204" pitchFamily="50" charset="-128"/>
                <a:ea typeface="メイリオ" panose="020B0604030504040204" pitchFamily="50" charset="-128"/>
              </a:rPr>
              <a:t>遂行能力を向上</a:t>
            </a:r>
            <a:r>
              <a:rPr lang="ja-JP" altLang="en-US" sz="1400" dirty="0" smtClean="0">
                <a:solidFill>
                  <a:schemeClr val="bg1"/>
                </a:solidFill>
                <a:latin typeface="メイリオ" panose="020B0604030504040204" pitchFamily="50" charset="-128"/>
                <a:ea typeface="メイリオ" panose="020B0604030504040204" pitchFamily="50" charset="-128"/>
              </a:rPr>
              <a:t>させる</a:t>
            </a:r>
          </a:p>
          <a:p>
            <a:pPr algn="ctr"/>
            <a:r>
              <a:rPr lang="ja-JP" altLang="en-US" sz="1400" dirty="0" smtClean="0">
                <a:solidFill>
                  <a:schemeClr val="bg1"/>
                </a:solidFill>
                <a:latin typeface="メイリオ" panose="020B0604030504040204" pitchFamily="50" charset="-128"/>
                <a:ea typeface="メイリオ" panose="020B0604030504040204" pitchFamily="50" charset="-128"/>
              </a:rPr>
              <a:t>セルフマネージメント</a:t>
            </a:r>
            <a:endParaRPr kumimoji="1" lang="ja-JP" altLang="en-US" sz="1400" dirty="0">
              <a:solidFill>
                <a:schemeClr val="bg1"/>
              </a:solidFill>
              <a:latin typeface="メイリオ" panose="020B0604030504040204" pitchFamily="50" charset="-128"/>
              <a:ea typeface="メイリオ" panose="020B0604030504040204" pitchFamily="50" charset="-128"/>
            </a:endParaRPr>
          </a:p>
        </p:txBody>
      </p:sp>
      <p:sp>
        <p:nvSpPr>
          <p:cNvPr id="8" name="テキスト ボックス 7"/>
          <p:cNvSpPr txBox="1"/>
          <p:nvPr/>
        </p:nvSpPr>
        <p:spPr>
          <a:xfrm>
            <a:off x="516933" y="1962391"/>
            <a:ext cx="1203614" cy="307777"/>
          </a:xfrm>
          <a:prstGeom prst="rect">
            <a:avLst/>
          </a:prstGeom>
          <a:noFill/>
        </p:spPr>
        <p:txBody>
          <a:bodyPr wrap="square" rtlCol="0">
            <a:spAutoFit/>
          </a:bodyPr>
          <a:lstStyle/>
          <a:p>
            <a:r>
              <a:rPr kumimoji="1" lang="en-US" altLang="ja-JP" sz="1400" dirty="0" smtClean="0">
                <a:latin typeface="メイリオ" panose="020B0604030504040204" pitchFamily="50" charset="-128"/>
                <a:ea typeface="メイリオ" panose="020B0604030504040204" pitchFamily="50" charset="-128"/>
              </a:rPr>
              <a:t>55</a:t>
            </a:r>
            <a:r>
              <a:rPr kumimoji="1" lang="ja-JP" altLang="en-US" sz="1400" dirty="0" smtClean="0">
                <a:latin typeface="メイリオ" panose="020B0604030504040204" pitchFamily="50" charset="-128"/>
                <a:ea typeface="メイリオ" panose="020B0604030504040204" pitchFamily="50" charset="-128"/>
              </a:rPr>
              <a:t>分</a:t>
            </a:r>
            <a:endParaRPr kumimoji="1" lang="ja-JP" altLang="en-US" sz="1400" dirty="0">
              <a:latin typeface="メイリオ" panose="020B0604030504040204" pitchFamily="50" charset="-128"/>
              <a:ea typeface="メイリオ" panose="020B0604030504040204" pitchFamily="50" charset="-128"/>
            </a:endParaRPr>
          </a:p>
        </p:txBody>
      </p:sp>
      <p:sp>
        <p:nvSpPr>
          <p:cNvPr id="33" name="テキスト ボックス 32"/>
          <p:cNvSpPr txBox="1"/>
          <p:nvPr/>
        </p:nvSpPr>
        <p:spPr>
          <a:xfrm>
            <a:off x="486738" y="3613715"/>
            <a:ext cx="1203614" cy="307777"/>
          </a:xfrm>
          <a:prstGeom prst="rect">
            <a:avLst/>
          </a:prstGeom>
          <a:noFill/>
        </p:spPr>
        <p:txBody>
          <a:bodyPr wrap="square" rtlCol="0">
            <a:spAutoFit/>
          </a:bodyPr>
          <a:lstStyle/>
          <a:p>
            <a:r>
              <a:rPr kumimoji="1" lang="en-US" altLang="ja-JP" sz="1400" dirty="0" smtClean="0">
                <a:latin typeface="メイリオ" panose="020B0604030504040204" pitchFamily="50" charset="-128"/>
                <a:ea typeface="メイリオ" panose="020B0604030504040204" pitchFamily="50" charset="-128"/>
              </a:rPr>
              <a:t>45</a:t>
            </a:r>
            <a:r>
              <a:rPr kumimoji="1" lang="ja-JP" altLang="en-US" sz="1400" dirty="0" smtClean="0">
                <a:latin typeface="メイリオ" panose="020B0604030504040204" pitchFamily="50" charset="-128"/>
                <a:ea typeface="メイリオ" panose="020B0604030504040204" pitchFamily="50" charset="-128"/>
              </a:rPr>
              <a:t>分</a:t>
            </a:r>
            <a:endParaRPr kumimoji="1" lang="ja-JP" altLang="en-US" sz="1400" dirty="0">
              <a:latin typeface="メイリオ" panose="020B0604030504040204" pitchFamily="50" charset="-128"/>
              <a:ea typeface="メイリオ" panose="020B0604030504040204" pitchFamily="50" charset="-128"/>
            </a:endParaRPr>
          </a:p>
        </p:txBody>
      </p:sp>
      <p:sp>
        <p:nvSpPr>
          <p:cNvPr id="34" name="テキスト ボックス 33"/>
          <p:cNvSpPr txBox="1"/>
          <p:nvPr/>
        </p:nvSpPr>
        <p:spPr>
          <a:xfrm>
            <a:off x="486738" y="5199874"/>
            <a:ext cx="1203614" cy="307777"/>
          </a:xfrm>
          <a:prstGeom prst="rect">
            <a:avLst/>
          </a:prstGeom>
          <a:noFill/>
        </p:spPr>
        <p:txBody>
          <a:bodyPr wrap="square" rtlCol="0">
            <a:spAutoFit/>
          </a:bodyPr>
          <a:lstStyle/>
          <a:p>
            <a:r>
              <a:rPr kumimoji="1" lang="en-US" altLang="ja-JP" sz="1400" dirty="0" smtClean="0">
                <a:latin typeface="メイリオ" panose="020B0604030504040204" pitchFamily="50" charset="-128"/>
                <a:ea typeface="メイリオ" panose="020B0604030504040204" pitchFamily="50" charset="-128"/>
              </a:rPr>
              <a:t>50</a:t>
            </a:r>
            <a:r>
              <a:rPr kumimoji="1" lang="ja-JP" altLang="en-US" sz="1400" dirty="0" smtClean="0">
                <a:latin typeface="メイリオ" panose="020B0604030504040204" pitchFamily="50" charset="-128"/>
                <a:ea typeface="メイリオ" panose="020B0604030504040204" pitchFamily="50" charset="-128"/>
              </a:rPr>
              <a:t>分</a:t>
            </a:r>
            <a:endParaRPr kumimoji="1" lang="ja-JP" altLang="en-US" sz="1400" dirty="0">
              <a:latin typeface="メイリオ" panose="020B0604030504040204" pitchFamily="50" charset="-128"/>
              <a:ea typeface="メイリオ" panose="020B0604030504040204" pitchFamily="50" charset="-128"/>
            </a:endParaRPr>
          </a:p>
        </p:txBody>
      </p:sp>
      <p:sp>
        <p:nvSpPr>
          <p:cNvPr id="35" name="テキスト ボックス 34"/>
          <p:cNvSpPr txBox="1"/>
          <p:nvPr/>
        </p:nvSpPr>
        <p:spPr>
          <a:xfrm>
            <a:off x="486738" y="5998287"/>
            <a:ext cx="1203614" cy="307777"/>
          </a:xfrm>
          <a:prstGeom prst="rect">
            <a:avLst/>
          </a:prstGeom>
          <a:noFill/>
        </p:spPr>
        <p:txBody>
          <a:bodyPr wrap="square" rtlCol="0">
            <a:spAutoFit/>
          </a:bodyPr>
          <a:lstStyle/>
          <a:p>
            <a:r>
              <a:rPr kumimoji="1" lang="en-US" altLang="ja-JP" sz="1400" dirty="0" smtClean="0">
                <a:latin typeface="メイリオ" panose="020B0604030504040204" pitchFamily="50" charset="-128"/>
                <a:ea typeface="メイリオ" panose="020B0604030504040204" pitchFamily="50" charset="-128"/>
              </a:rPr>
              <a:t>15</a:t>
            </a:r>
            <a:r>
              <a:rPr kumimoji="1" lang="ja-JP" altLang="en-US" sz="1400" dirty="0" smtClean="0">
                <a:latin typeface="メイリオ" panose="020B0604030504040204" pitchFamily="50" charset="-128"/>
                <a:ea typeface="メイリオ" panose="020B0604030504040204" pitchFamily="50" charset="-128"/>
              </a:rPr>
              <a:t>分</a:t>
            </a:r>
            <a:endParaRPr kumimoji="1" lang="ja-JP" altLang="en-US" sz="1400" dirty="0">
              <a:latin typeface="メイリオ" panose="020B0604030504040204" pitchFamily="50" charset="-128"/>
              <a:ea typeface="メイリオ" panose="020B0604030504040204" pitchFamily="50" charset="-128"/>
            </a:endParaRPr>
          </a:p>
        </p:txBody>
      </p:sp>
      <p:sp>
        <p:nvSpPr>
          <p:cNvPr id="39" name="角丸四角形 38"/>
          <p:cNvSpPr/>
          <p:nvPr/>
        </p:nvSpPr>
        <p:spPr>
          <a:xfrm>
            <a:off x="556010" y="2667104"/>
            <a:ext cx="8283060" cy="301801"/>
          </a:xfrm>
          <a:prstGeom prst="roundRect">
            <a:avLst/>
          </a:prstGeom>
          <a:solidFill>
            <a:srgbClr val="F2B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solidFill>
                  <a:schemeClr val="tx1"/>
                </a:solidFill>
                <a:latin typeface="メイリオ" panose="020B0604030504040204" pitchFamily="50" charset="-128"/>
                <a:ea typeface="メイリオ" panose="020B0604030504040204" pitchFamily="50" charset="-128"/>
              </a:rPr>
              <a:t>休憩　</a:t>
            </a:r>
            <a:r>
              <a:rPr lang="ja-JP" altLang="en-US" dirty="0">
                <a:solidFill>
                  <a:schemeClr val="tx1"/>
                </a:solidFill>
                <a:latin typeface="メイリオ" panose="020B0604030504040204" pitchFamily="50" charset="-128"/>
                <a:ea typeface="メイリオ" panose="020B0604030504040204" pitchFamily="50" charset="-128"/>
              </a:rPr>
              <a:t>５</a:t>
            </a:r>
            <a:r>
              <a:rPr lang="ja-JP" altLang="en-US" dirty="0" smtClean="0">
                <a:solidFill>
                  <a:schemeClr val="tx1"/>
                </a:solidFill>
                <a:latin typeface="メイリオ" panose="020B0604030504040204" pitchFamily="50" charset="-128"/>
                <a:ea typeface="メイリオ" panose="020B0604030504040204" pitchFamily="50" charset="-128"/>
              </a:rPr>
              <a:t>分</a:t>
            </a:r>
            <a:endParaRPr kumimoji="1" lang="ja-JP" altLang="en-US" dirty="0">
              <a:solidFill>
                <a:schemeClr val="tx1"/>
              </a:solidFill>
              <a:latin typeface="メイリオ" panose="020B0604030504040204" pitchFamily="50" charset="-128"/>
              <a:ea typeface="メイリオ" panose="020B0604030504040204" pitchFamily="50" charset="-128"/>
            </a:endParaRPr>
          </a:p>
        </p:txBody>
      </p:sp>
      <p:sp>
        <p:nvSpPr>
          <p:cNvPr id="40" name="角丸四角形 39"/>
          <p:cNvSpPr/>
          <p:nvPr/>
        </p:nvSpPr>
        <p:spPr>
          <a:xfrm>
            <a:off x="4697540" y="3722675"/>
            <a:ext cx="4129934" cy="34841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smtClean="0">
                <a:solidFill>
                  <a:schemeClr val="tx1"/>
                </a:solidFill>
                <a:latin typeface="メイリオ" panose="020B0604030504040204" pitchFamily="50" charset="-128"/>
                <a:ea typeface="メイリオ" panose="020B0604030504040204" pitchFamily="50" charset="-128"/>
              </a:rPr>
              <a:t>質問・意見交換</a:t>
            </a:r>
            <a:endParaRPr lang="ja-JP" altLang="en-US" sz="1400" dirty="0">
              <a:solidFill>
                <a:schemeClr val="tx1"/>
              </a:solidFill>
            </a:endParaRPr>
          </a:p>
        </p:txBody>
      </p:sp>
      <p:sp>
        <p:nvSpPr>
          <p:cNvPr id="41" name="角丸四角形 40"/>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2</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3391207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C:\Users\181004\Desktop\伝達試案Ｖｅｒ１\新しいフォルダー\092-peoples-fre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1366" y="1156707"/>
            <a:ext cx="1790567" cy="1008621"/>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p:cNvSpPr/>
          <p:nvPr/>
        </p:nvSpPr>
        <p:spPr>
          <a:xfrm>
            <a:off x="0" y="223257"/>
            <a:ext cx="9098486" cy="933450"/>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47650" y="5538879"/>
            <a:ext cx="8896350" cy="833438"/>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1590675" y="4693543"/>
            <a:ext cx="7553325" cy="833438"/>
          </a:xfrm>
          <a:prstGeom prst="rect">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ja-JP" altLang="en-US" dirty="0" smtClean="0">
                <a:solidFill>
                  <a:schemeClr val="tx1"/>
                </a:solidFill>
              </a:rPr>
              <a:t>　</a:t>
            </a:r>
            <a:r>
              <a:rPr lang="ja-JP" altLang="en-US" dirty="0">
                <a:solidFill>
                  <a:schemeClr val="tx1"/>
                </a:solidFill>
              </a:rPr>
              <a:t>一定数ができたところで、自分で作業結果を確認・判断し</a:t>
            </a:r>
            <a:r>
              <a:rPr lang="ja-JP" altLang="en-US" dirty="0" smtClean="0">
                <a:solidFill>
                  <a:schemeClr val="tx1"/>
                </a:solidFill>
              </a:rPr>
              <a:t>、</a:t>
            </a:r>
          </a:p>
          <a:p>
            <a:pPr>
              <a:defRPr/>
            </a:pPr>
            <a:r>
              <a:rPr lang="ja-JP" altLang="en-US" dirty="0" smtClean="0">
                <a:solidFill>
                  <a:schemeClr val="tx1"/>
                </a:solidFill>
              </a:rPr>
              <a:t>支援者</a:t>
            </a:r>
            <a:r>
              <a:rPr lang="ja-JP" altLang="en-US" dirty="0">
                <a:solidFill>
                  <a:schemeClr val="tx1"/>
                </a:solidFill>
              </a:rPr>
              <a:t>に報告</a:t>
            </a:r>
            <a:r>
              <a:rPr lang="ja-JP" altLang="en-US" dirty="0" smtClean="0">
                <a:solidFill>
                  <a:schemeClr val="tx1"/>
                </a:solidFill>
              </a:rPr>
              <a:t>する</a:t>
            </a:r>
            <a:endParaRPr lang="en-US" altLang="ja-JP" dirty="0">
              <a:solidFill>
                <a:schemeClr val="tx1"/>
              </a:solidFill>
            </a:endParaRPr>
          </a:p>
        </p:txBody>
      </p:sp>
      <p:sp>
        <p:nvSpPr>
          <p:cNvPr id="2" name="正方形/長方形 1"/>
          <p:cNvSpPr/>
          <p:nvPr/>
        </p:nvSpPr>
        <p:spPr bwMode="white">
          <a:xfrm>
            <a:off x="441529" y="5770932"/>
            <a:ext cx="5793574" cy="369332"/>
          </a:xfrm>
          <a:prstGeom prst="rect">
            <a:avLst/>
          </a:prstGeom>
        </p:spPr>
        <p:txBody>
          <a:bodyPr wrap="none">
            <a:spAutoFit/>
          </a:bodyPr>
          <a:lstStyle/>
          <a:p>
            <a:pPr marL="609600" indent="-609600">
              <a:defRPr/>
            </a:pPr>
            <a:r>
              <a:rPr lang="ja-JP" altLang="en-US" dirty="0">
                <a:solidFill>
                  <a:schemeClr val="bg1"/>
                </a:solidFill>
              </a:rPr>
              <a:t>支援者が結果を確認・判断し、本人に フィードバックを</a:t>
            </a:r>
            <a:r>
              <a:rPr lang="ja-JP" altLang="en-US" dirty="0" smtClean="0">
                <a:solidFill>
                  <a:schemeClr val="bg1"/>
                </a:solidFill>
              </a:rPr>
              <a:t>する</a:t>
            </a:r>
            <a:endParaRPr lang="en-US" altLang="ja-JP" dirty="0">
              <a:solidFill>
                <a:schemeClr val="bg1"/>
              </a:solidFill>
            </a:endParaRPr>
          </a:p>
        </p:txBody>
      </p:sp>
      <p:sp>
        <p:nvSpPr>
          <p:cNvPr id="13" name="正方形/長方形 12"/>
          <p:cNvSpPr/>
          <p:nvPr/>
        </p:nvSpPr>
        <p:spPr>
          <a:xfrm>
            <a:off x="3289497" y="3843095"/>
            <a:ext cx="5854503" cy="833438"/>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rPr>
              <a:t>自分で作業結果を確認・判断し、支援者に報告する</a:t>
            </a:r>
          </a:p>
        </p:txBody>
      </p:sp>
      <p:sp>
        <p:nvSpPr>
          <p:cNvPr id="14" name="正方形/長方形 13"/>
          <p:cNvSpPr/>
          <p:nvPr/>
        </p:nvSpPr>
        <p:spPr>
          <a:xfrm>
            <a:off x="4200526" y="2994088"/>
            <a:ext cx="4943474" cy="833438"/>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smtClean="0">
                <a:solidFill>
                  <a:schemeClr val="tx1"/>
                </a:solidFill>
              </a:rPr>
              <a:t>作業結果の確認や判断の方法を</a:t>
            </a:r>
            <a:r>
              <a:rPr lang="ja-JP" altLang="en-US" dirty="0">
                <a:solidFill>
                  <a:schemeClr val="tx1"/>
                </a:solidFill>
              </a:rPr>
              <a:t>自分</a:t>
            </a:r>
            <a:r>
              <a:rPr lang="ja-JP" altLang="en-US" dirty="0" smtClean="0">
                <a:solidFill>
                  <a:schemeClr val="tx1"/>
                </a:solidFill>
              </a:rPr>
              <a:t>で改善し</a:t>
            </a:r>
            <a:r>
              <a:rPr lang="ja-JP" altLang="en-US" dirty="0">
                <a:solidFill>
                  <a:schemeClr val="tx1"/>
                </a:solidFill>
              </a:rPr>
              <a:t>、支援者に報告する</a:t>
            </a:r>
          </a:p>
        </p:txBody>
      </p:sp>
      <p:sp>
        <p:nvSpPr>
          <p:cNvPr id="15" name="正方形/長方形 14"/>
          <p:cNvSpPr/>
          <p:nvPr/>
        </p:nvSpPr>
        <p:spPr>
          <a:xfrm>
            <a:off x="5208784" y="2143640"/>
            <a:ext cx="3935216" cy="833438"/>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dirty="0"/>
          </a:p>
        </p:txBody>
      </p:sp>
      <p:sp>
        <p:nvSpPr>
          <p:cNvPr id="10" name="正方形/長方形 9"/>
          <p:cNvSpPr/>
          <p:nvPr/>
        </p:nvSpPr>
        <p:spPr bwMode="white">
          <a:xfrm>
            <a:off x="1851017" y="494839"/>
            <a:ext cx="6647974" cy="461665"/>
          </a:xfrm>
          <a:prstGeom prst="rect">
            <a:avLst/>
          </a:prstGeom>
        </p:spPr>
        <p:txBody>
          <a:bodyPr wrap="none">
            <a:spAutoFit/>
          </a:bodyPr>
          <a:lstStyle/>
          <a:p>
            <a:pPr fontAlgn="base">
              <a:spcAft>
                <a:spcPct val="0"/>
              </a:spcAft>
              <a:defRPr/>
            </a:pPr>
            <a:r>
              <a:rPr lang="ja-JP" altLang="en-US" sz="2400" b="1" dirty="0" smtClean="0">
                <a:solidFill>
                  <a:schemeClr val="bg1"/>
                </a:solidFill>
                <a:latin typeface="メイリオ" panose="020B0604030504040204" pitchFamily="50" charset="-128"/>
                <a:ea typeface="メイリオ" panose="020B0604030504040204" pitchFamily="50" charset="-128"/>
              </a:rPr>
              <a:t>作業結果の段階的セルフマネージメント（例）</a:t>
            </a:r>
            <a:endParaRPr lang="ja-JP" altLang="en-US" sz="2400" b="1" dirty="0">
              <a:solidFill>
                <a:schemeClr val="bg1"/>
              </a:solidFill>
              <a:latin typeface="メイリオ" panose="020B0604030504040204" pitchFamily="50" charset="-128"/>
              <a:ea typeface="メイリオ" panose="020B0604030504040204" pitchFamily="50" charset="-128"/>
            </a:endParaRPr>
          </a:p>
        </p:txBody>
      </p:sp>
      <p:sp>
        <p:nvSpPr>
          <p:cNvPr id="16" name="右矢印 15"/>
          <p:cNvSpPr/>
          <p:nvPr/>
        </p:nvSpPr>
        <p:spPr>
          <a:xfrm rot="19486607">
            <a:off x="-133005" y="3183826"/>
            <a:ext cx="5276850" cy="355123"/>
          </a:xfrm>
          <a:prstGeom prst="rightArrow">
            <a:avLst/>
          </a:prstGeom>
          <a:solidFill>
            <a:srgbClr val="F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5381625" y="2231730"/>
            <a:ext cx="3104803" cy="646331"/>
          </a:xfrm>
          <a:prstGeom prst="rect">
            <a:avLst/>
          </a:prstGeom>
        </p:spPr>
        <p:txBody>
          <a:bodyPr wrap="square">
            <a:spAutoFit/>
          </a:bodyPr>
          <a:lstStyle/>
          <a:p>
            <a:r>
              <a:rPr lang="ja-JP" altLang="en-US" dirty="0" smtClean="0"/>
              <a:t>必要</a:t>
            </a:r>
            <a:r>
              <a:rPr lang="ja-JP" altLang="en-US" dirty="0"/>
              <a:t>に応じ、結果に</a:t>
            </a:r>
            <a:r>
              <a:rPr lang="ja-JP" altLang="en-US" dirty="0" smtClean="0"/>
              <a:t>ついて</a:t>
            </a:r>
          </a:p>
          <a:p>
            <a:r>
              <a:rPr lang="ja-JP" altLang="en-US" dirty="0" smtClean="0"/>
              <a:t>他者</a:t>
            </a:r>
            <a:r>
              <a:rPr lang="ja-JP" altLang="en-US" dirty="0"/>
              <a:t>と協議・調整をする</a:t>
            </a:r>
            <a:endParaRPr lang="en-US" altLang="ja-JP" dirty="0"/>
          </a:p>
        </p:txBody>
      </p:sp>
      <p:sp>
        <p:nvSpPr>
          <p:cNvPr id="18" name="角丸四角形 17"/>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20</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958749446"/>
      </p:ext>
    </p:extLst>
  </p:cSld>
  <p:clrMapOvr>
    <a:masterClrMapping/>
  </p:clrMapOvr>
  <p:transition spd="slow"/>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C:\Users\181004\Desktop\伝達試案Ｖｅｒ１\新しいフォルダー\092-peoples-fre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1619" y="1051123"/>
            <a:ext cx="1790567" cy="1008621"/>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p:cNvSpPr/>
          <p:nvPr/>
        </p:nvSpPr>
        <p:spPr>
          <a:xfrm>
            <a:off x="0" y="-20231"/>
            <a:ext cx="9098486" cy="933450"/>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47650" y="5538879"/>
            <a:ext cx="8896350" cy="833438"/>
          </a:xfrm>
          <a:prstGeom prst="rect">
            <a:avLst/>
          </a:prstGeom>
          <a:solidFill>
            <a:schemeClr val="bg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1538400" y="4686645"/>
            <a:ext cx="7581900" cy="833438"/>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ja-JP" altLang="en-US" dirty="0" smtClean="0">
                <a:solidFill>
                  <a:schemeClr val="tx1"/>
                </a:solidFill>
              </a:rPr>
              <a:t>　</a:t>
            </a:r>
            <a:r>
              <a:rPr lang="ja-JP" altLang="en-US" dirty="0">
                <a:solidFill>
                  <a:schemeClr val="tx1"/>
                </a:solidFill>
                <a:latin typeface="メイリオ" panose="020B0604030504040204" pitchFamily="50" charset="-128"/>
                <a:ea typeface="メイリオ" panose="020B0604030504040204" pitchFamily="50" charset="-128"/>
              </a:rPr>
              <a:t>他者からの指示により、複数の作業を</a:t>
            </a:r>
            <a:r>
              <a:rPr lang="ja-JP" altLang="en-US" dirty="0" smtClean="0">
                <a:solidFill>
                  <a:schemeClr val="tx1"/>
                </a:solidFill>
                <a:latin typeface="メイリオ" panose="020B0604030504040204" pitchFamily="50" charset="-128"/>
                <a:ea typeface="メイリオ" panose="020B0604030504040204" pitchFamily="50" charset="-128"/>
              </a:rPr>
              <a:t>行う</a:t>
            </a:r>
            <a:endParaRPr lang="ja-JP" altLang="en-US" dirty="0">
              <a:solidFill>
                <a:schemeClr val="tx1"/>
              </a:solidFill>
              <a:latin typeface="メイリオ" panose="020B0604030504040204" pitchFamily="50" charset="-128"/>
              <a:ea typeface="メイリオ" panose="020B0604030504040204" pitchFamily="50" charset="-128"/>
            </a:endParaRPr>
          </a:p>
        </p:txBody>
      </p:sp>
      <p:sp>
        <p:nvSpPr>
          <p:cNvPr id="2" name="正方形/長方形 1"/>
          <p:cNvSpPr/>
          <p:nvPr/>
        </p:nvSpPr>
        <p:spPr bwMode="white">
          <a:xfrm>
            <a:off x="441529" y="5770932"/>
            <a:ext cx="4570482" cy="369332"/>
          </a:xfrm>
          <a:prstGeom prst="rect">
            <a:avLst/>
          </a:prstGeom>
        </p:spPr>
        <p:txBody>
          <a:bodyPr wrap="none">
            <a:spAutoFit/>
          </a:bodyPr>
          <a:lstStyle/>
          <a:p>
            <a:pPr marL="609600" indent="-609600">
              <a:defRPr/>
            </a:pPr>
            <a:r>
              <a:rPr lang="ja-JP" altLang="en-US" dirty="0" smtClean="0">
                <a:solidFill>
                  <a:schemeClr val="bg1"/>
                </a:solidFill>
                <a:latin typeface="メイリオ" panose="020B0604030504040204" pitchFamily="50" charset="-128"/>
                <a:ea typeface="メイリオ" panose="020B0604030504040204" pitchFamily="50" charset="-128"/>
              </a:rPr>
              <a:t>他者</a:t>
            </a:r>
            <a:r>
              <a:rPr lang="ja-JP" altLang="en-US" dirty="0">
                <a:solidFill>
                  <a:schemeClr val="bg1"/>
                </a:solidFill>
                <a:latin typeface="メイリオ" panose="020B0604030504040204" pitchFamily="50" charset="-128"/>
                <a:ea typeface="メイリオ" panose="020B0604030504040204" pitchFamily="50" charset="-128"/>
              </a:rPr>
              <a:t>からの指示により、一つの作業を</a:t>
            </a:r>
            <a:r>
              <a:rPr lang="ja-JP" altLang="en-US" dirty="0" smtClean="0">
                <a:solidFill>
                  <a:schemeClr val="bg1"/>
                </a:solidFill>
                <a:latin typeface="メイリオ" panose="020B0604030504040204" pitchFamily="50" charset="-128"/>
                <a:ea typeface="メイリオ" panose="020B0604030504040204" pitchFamily="50" charset="-128"/>
              </a:rPr>
              <a:t>行う</a:t>
            </a:r>
            <a:endParaRPr lang="en-US" altLang="ja-JP" dirty="0">
              <a:solidFill>
                <a:schemeClr val="bg1"/>
              </a:solidFill>
              <a:latin typeface="メイリオ" panose="020B0604030504040204" pitchFamily="50" charset="-128"/>
              <a:ea typeface="メイリオ" panose="020B0604030504040204" pitchFamily="50" charset="-128"/>
            </a:endParaRPr>
          </a:p>
        </p:txBody>
      </p:sp>
      <p:sp>
        <p:nvSpPr>
          <p:cNvPr id="13" name="正方形/長方形 12"/>
          <p:cNvSpPr/>
          <p:nvPr/>
        </p:nvSpPr>
        <p:spPr>
          <a:xfrm>
            <a:off x="3229375" y="3884068"/>
            <a:ext cx="5891211" cy="833438"/>
          </a:xfrm>
          <a:prstGeom prst="rect">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メイリオ" panose="020B0604030504040204" pitchFamily="50" charset="-128"/>
                <a:ea typeface="メイリオ" panose="020B0604030504040204" pitchFamily="50" charset="-128"/>
              </a:rPr>
              <a:t>他者から提示された選択肢の中から、一つの作業を行う</a:t>
            </a:r>
          </a:p>
        </p:txBody>
      </p:sp>
      <p:sp>
        <p:nvSpPr>
          <p:cNvPr id="14" name="正方形/長方形 13"/>
          <p:cNvSpPr/>
          <p:nvPr/>
        </p:nvSpPr>
        <p:spPr>
          <a:xfrm>
            <a:off x="4229101" y="3035200"/>
            <a:ext cx="4914899" cy="84886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5000"/>
              </a:lnSpc>
              <a:defRPr/>
            </a:pPr>
            <a:r>
              <a:rPr lang="ja-JP" altLang="en-US" dirty="0">
                <a:solidFill>
                  <a:schemeClr val="tx1"/>
                </a:solidFill>
                <a:latin typeface="メイリオ" panose="020B0604030504040204" pitchFamily="50" charset="-128"/>
                <a:ea typeface="メイリオ" panose="020B0604030504040204" pitchFamily="50" charset="-128"/>
              </a:rPr>
              <a:t>他者から提示された選択肢の中から、複数の作業を行う</a:t>
            </a:r>
            <a:endParaRPr lang="en-US" altLang="ja-JP" dirty="0">
              <a:solidFill>
                <a:schemeClr val="tx1"/>
              </a:solidFill>
              <a:latin typeface="メイリオ" panose="020B0604030504040204" pitchFamily="50" charset="-128"/>
              <a:ea typeface="メイリオ" panose="020B0604030504040204" pitchFamily="50" charset="-128"/>
            </a:endParaRPr>
          </a:p>
        </p:txBody>
      </p:sp>
      <p:sp>
        <p:nvSpPr>
          <p:cNvPr id="15" name="正方形/長方形 14"/>
          <p:cNvSpPr/>
          <p:nvPr/>
        </p:nvSpPr>
        <p:spPr>
          <a:xfrm>
            <a:off x="5200651" y="2215381"/>
            <a:ext cx="3919649" cy="833438"/>
          </a:xfrm>
          <a:prstGeom prst="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ltLang="ja-JP" dirty="0"/>
          </a:p>
        </p:txBody>
      </p:sp>
      <p:sp>
        <p:nvSpPr>
          <p:cNvPr id="10" name="正方形/長方形 9"/>
          <p:cNvSpPr/>
          <p:nvPr/>
        </p:nvSpPr>
        <p:spPr bwMode="white">
          <a:xfrm>
            <a:off x="1841912" y="224987"/>
            <a:ext cx="6647974" cy="461665"/>
          </a:xfrm>
          <a:prstGeom prst="rect">
            <a:avLst/>
          </a:prstGeom>
        </p:spPr>
        <p:txBody>
          <a:bodyPr wrap="none">
            <a:spAutoFit/>
          </a:bodyPr>
          <a:lstStyle/>
          <a:p>
            <a:pPr fontAlgn="base">
              <a:spcAft>
                <a:spcPct val="0"/>
              </a:spcAft>
              <a:defRPr/>
            </a:pPr>
            <a:r>
              <a:rPr lang="ja-JP" altLang="en-US" sz="2400" b="1" dirty="0" smtClean="0">
                <a:solidFill>
                  <a:schemeClr val="bg1"/>
                </a:solidFill>
                <a:latin typeface="メイリオ" panose="020B0604030504040204" pitchFamily="50" charset="-128"/>
                <a:ea typeface="メイリオ" panose="020B0604030504040204" pitchFamily="50" charset="-128"/>
              </a:rPr>
              <a:t>作業計画の段階的セルフマネージメント（例）</a:t>
            </a:r>
            <a:endParaRPr lang="ja-JP" altLang="en-US" sz="2400" b="1" dirty="0">
              <a:solidFill>
                <a:schemeClr val="bg1"/>
              </a:solidFill>
              <a:latin typeface="メイリオ" panose="020B0604030504040204" pitchFamily="50" charset="-128"/>
              <a:ea typeface="メイリオ" panose="020B0604030504040204" pitchFamily="50" charset="-128"/>
            </a:endParaRPr>
          </a:p>
        </p:txBody>
      </p:sp>
      <p:sp>
        <p:nvSpPr>
          <p:cNvPr id="16" name="右矢印 15"/>
          <p:cNvSpPr/>
          <p:nvPr/>
        </p:nvSpPr>
        <p:spPr>
          <a:xfrm rot="19486607">
            <a:off x="-219428" y="2117080"/>
            <a:ext cx="3515656" cy="355123"/>
          </a:xfrm>
          <a:prstGeom prst="rightArrow">
            <a:avLst/>
          </a:prstGeom>
          <a:solidFill>
            <a:srgbClr val="F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正方形/長方形 16"/>
          <p:cNvSpPr/>
          <p:nvPr/>
        </p:nvSpPr>
        <p:spPr>
          <a:xfrm>
            <a:off x="5344216" y="2304743"/>
            <a:ext cx="3799784" cy="674031"/>
          </a:xfrm>
          <a:prstGeom prst="rect">
            <a:avLst/>
          </a:prstGeom>
        </p:spPr>
        <p:txBody>
          <a:bodyPr wrap="square">
            <a:spAutoFit/>
          </a:bodyPr>
          <a:lstStyle/>
          <a:p>
            <a:pPr>
              <a:lnSpc>
                <a:spcPct val="105000"/>
              </a:lnSpc>
              <a:defRPr/>
            </a:pPr>
            <a:r>
              <a:rPr lang="ja-JP" altLang="en-US" dirty="0">
                <a:latin typeface="メイリオ" panose="020B0604030504040204" pitchFamily="50" charset="-128"/>
                <a:ea typeface="メイリオ" panose="020B0604030504040204" pitchFamily="50" charset="-128"/>
              </a:rPr>
              <a:t>自分自身で複数作業に関する作業計画を立て、作業</a:t>
            </a:r>
            <a:r>
              <a:rPr lang="ja-JP" altLang="en-US" dirty="0" smtClean="0">
                <a:latin typeface="メイリオ" panose="020B0604030504040204" pitchFamily="50" charset="-128"/>
                <a:ea typeface="メイリオ" panose="020B0604030504040204" pitchFamily="50" charset="-128"/>
              </a:rPr>
              <a:t>を行う</a:t>
            </a:r>
            <a:endParaRPr lang="en-US" altLang="ja-JP" dirty="0">
              <a:latin typeface="メイリオ" panose="020B0604030504040204" pitchFamily="50" charset="-128"/>
              <a:ea typeface="メイリオ" panose="020B0604030504040204" pitchFamily="50" charset="-128"/>
            </a:endParaRPr>
          </a:p>
        </p:txBody>
      </p:sp>
      <p:sp>
        <p:nvSpPr>
          <p:cNvPr id="3" name="正方形/長方形 2"/>
          <p:cNvSpPr/>
          <p:nvPr/>
        </p:nvSpPr>
        <p:spPr>
          <a:xfrm>
            <a:off x="5852428" y="1222897"/>
            <a:ext cx="3267872" cy="99093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5000"/>
              </a:lnSpc>
              <a:defRPr/>
            </a:pPr>
            <a:r>
              <a:rPr lang="ja-JP" altLang="en-US" sz="1400" dirty="0">
                <a:solidFill>
                  <a:schemeClr val="tx1"/>
                </a:solidFill>
                <a:latin typeface="メイリオ" panose="020B0604030504040204" pitchFamily="50" charset="-128"/>
                <a:ea typeface="メイリオ" panose="020B0604030504040204" pitchFamily="50" charset="-128"/>
              </a:rPr>
              <a:t>他者の状況を把握し、他者と協議・調整をした上で</a:t>
            </a:r>
            <a:r>
              <a:rPr lang="ja-JP" altLang="en-US" sz="1400" dirty="0" smtClean="0">
                <a:solidFill>
                  <a:schemeClr val="tx1"/>
                </a:solidFill>
                <a:latin typeface="メイリオ" panose="020B0604030504040204" pitchFamily="50" charset="-128"/>
                <a:ea typeface="メイリオ" panose="020B0604030504040204" pitchFamily="50" charset="-128"/>
              </a:rPr>
              <a:t>、</a:t>
            </a:r>
            <a:r>
              <a:rPr lang="en-US" altLang="ja-JP" sz="1400" dirty="0" smtClean="0">
                <a:solidFill>
                  <a:schemeClr val="tx1"/>
                </a:solidFill>
                <a:latin typeface="メイリオ" panose="020B0604030504040204" pitchFamily="50" charset="-128"/>
                <a:ea typeface="メイリオ" panose="020B0604030504040204" pitchFamily="50" charset="-128"/>
              </a:rPr>
              <a:t> </a:t>
            </a:r>
            <a:r>
              <a:rPr lang="ja-JP" altLang="en-US" sz="1400" dirty="0">
                <a:solidFill>
                  <a:schemeClr val="tx1"/>
                </a:solidFill>
                <a:latin typeface="メイリオ" panose="020B0604030504040204" pitchFamily="50" charset="-128"/>
                <a:ea typeface="メイリオ" panose="020B0604030504040204" pitchFamily="50" charset="-128"/>
              </a:rPr>
              <a:t>作業計画を立て、他者と調整・協力を</a:t>
            </a:r>
            <a:r>
              <a:rPr lang="ja-JP" altLang="en-US" sz="1400" dirty="0" smtClean="0">
                <a:solidFill>
                  <a:schemeClr val="tx1"/>
                </a:solidFill>
                <a:latin typeface="メイリオ" panose="020B0604030504040204" pitchFamily="50" charset="-128"/>
                <a:ea typeface="メイリオ" panose="020B0604030504040204" pitchFamily="50" charset="-128"/>
              </a:rPr>
              <a:t>しながら </a:t>
            </a:r>
            <a:r>
              <a:rPr lang="ja-JP" altLang="en-US" sz="1400" dirty="0">
                <a:solidFill>
                  <a:schemeClr val="tx1"/>
                </a:solidFill>
                <a:latin typeface="メイリオ" panose="020B0604030504040204" pitchFamily="50" charset="-128"/>
                <a:ea typeface="メイリオ" panose="020B0604030504040204" pitchFamily="50" charset="-128"/>
              </a:rPr>
              <a:t>作業を行う</a:t>
            </a:r>
            <a:endParaRPr lang="en-US" altLang="ja-JP" sz="1400" dirty="0">
              <a:solidFill>
                <a:schemeClr val="tx1"/>
              </a:solidFill>
              <a:latin typeface="メイリオ" panose="020B0604030504040204" pitchFamily="50" charset="-128"/>
              <a:ea typeface="メイリオ" panose="020B0604030504040204" pitchFamily="50" charset="-128"/>
            </a:endParaRPr>
          </a:p>
        </p:txBody>
      </p:sp>
      <p:sp>
        <p:nvSpPr>
          <p:cNvPr id="4" name="正方形/長方形 3"/>
          <p:cNvSpPr/>
          <p:nvPr/>
        </p:nvSpPr>
        <p:spPr>
          <a:xfrm>
            <a:off x="2448447" y="1726855"/>
            <a:ext cx="2315644" cy="770980"/>
          </a:xfrm>
          <a:prstGeom prst="rect">
            <a:avLst/>
          </a:prstGeom>
        </p:spPr>
        <p:txBody>
          <a:bodyPr wrap="square">
            <a:spAutoFit/>
          </a:bodyPr>
          <a:lstStyle/>
          <a:p>
            <a:pPr>
              <a:lnSpc>
                <a:spcPct val="105000"/>
              </a:lnSpc>
              <a:defRPr/>
            </a:pPr>
            <a:r>
              <a:rPr lang="ja-JP" altLang="en-US" sz="1400" dirty="0">
                <a:latin typeface="メイリオ" panose="020B0604030504040204" pitchFamily="50" charset="-128"/>
                <a:ea typeface="メイリオ" panose="020B0604030504040204" pitchFamily="50" charset="-128"/>
              </a:rPr>
              <a:t>　</a:t>
            </a:r>
            <a:r>
              <a:rPr lang="en-US" altLang="ja-JP" sz="1400" dirty="0">
                <a:latin typeface="メイリオ" panose="020B0604030504040204" pitchFamily="50" charset="-128"/>
                <a:ea typeface="メイリオ" panose="020B0604030504040204" pitchFamily="50" charset="-128"/>
              </a:rPr>
              <a:t>※</a:t>
            </a:r>
            <a:r>
              <a:rPr lang="ja-JP" altLang="en-US" sz="1400" dirty="0">
                <a:latin typeface="メイリオ" panose="020B0604030504040204" pitchFamily="50" charset="-128"/>
                <a:ea typeface="メイリオ" panose="020B0604030504040204" pitchFamily="50" charset="-128"/>
              </a:rPr>
              <a:t>計画を立てる単位</a:t>
            </a:r>
            <a:r>
              <a:rPr lang="ja-JP" altLang="en-US" sz="1400" dirty="0" smtClean="0">
                <a:latin typeface="メイリオ" panose="020B0604030504040204" pitchFamily="50" charset="-128"/>
                <a:ea typeface="メイリオ" panose="020B0604030504040204" pitchFamily="50" charset="-128"/>
              </a:rPr>
              <a:t>を「</a:t>
            </a:r>
            <a:r>
              <a:rPr lang="en-US" altLang="ja-JP" sz="1400" dirty="0" smtClean="0">
                <a:latin typeface="メイリオ" panose="020B0604030504040204" pitchFamily="50" charset="-128"/>
                <a:ea typeface="メイリオ" panose="020B0604030504040204" pitchFamily="50" charset="-128"/>
              </a:rPr>
              <a:t> </a:t>
            </a:r>
            <a:r>
              <a:rPr lang="ja-JP" altLang="en-US" sz="1400" dirty="0">
                <a:latin typeface="メイリオ" panose="020B0604030504040204" pitchFamily="50" charset="-128"/>
                <a:ea typeface="メイリオ" panose="020B0604030504040204" pitchFamily="50" charset="-128"/>
              </a:rPr>
              <a:t>時間→半日→</a:t>
            </a:r>
            <a:r>
              <a:rPr lang="en-US" altLang="ja-JP" sz="1400" dirty="0">
                <a:latin typeface="メイリオ" panose="020B0604030504040204" pitchFamily="50" charset="-128"/>
                <a:ea typeface="メイリオ" panose="020B0604030504040204" pitchFamily="50" charset="-128"/>
              </a:rPr>
              <a:t>1</a:t>
            </a:r>
            <a:r>
              <a:rPr lang="ja-JP" altLang="en-US" sz="1400" dirty="0">
                <a:latin typeface="メイリオ" panose="020B0604030504040204" pitchFamily="50" charset="-128"/>
                <a:ea typeface="メイリオ" panose="020B0604030504040204" pitchFamily="50" charset="-128"/>
              </a:rPr>
              <a:t>日→数日間」と段階的に延長</a:t>
            </a:r>
          </a:p>
        </p:txBody>
      </p:sp>
      <p:sp>
        <p:nvSpPr>
          <p:cNvPr id="18" name="角丸四角形 17"/>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21</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132226157"/>
      </p:ext>
    </p:extLst>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C:\Users\181004\Desktop\伝達試案Ｖｅｒ１\新しいフォルダー\092-peoples-fre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1366" y="1156707"/>
            <a:ext cx="1790567" cy="1008621"/>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p:cNvSpPr/>
          <p:nvPr/>
        </p:nvSpPr>
        <p:spPr>
          <a:xfrm>
            <a:off x="0" y="39067"/>
            <a:ext cx="9098486" cy="933450"/>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47650" y="5538879"/>
            <a:ext cx="8896350" cy="833438"/>
          </a:xfrm>
          <a:prstGeom prst="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1562100" y="4705441"/>
            <a:ext cx="7581900" cy="833438"/>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ja-JP" altLang="en-US" dirty="0" smtClean="0">
                <a:solidFill>
                  <a:schemeClr val="tx1"/>
                </a:solidFill>
              </a:rPr>
              <a:t>　支援者</a:t>
            </a:r>
            <a:r>
              <a:rPr lang="ja-JP" altLang="en-US" dirty="0">
                <a:solidFill>
                  <a:schemeClr val="tx1"/>
                </a:solidFill>
              </a:rPr>
              <a:t>から提示された選択肢から、選択を</a:t>
            </a:r>
            <a:r>
              <a:rPr lang="ja-JP" altLang="en-US" dirty="0" smtClean="0">
                <a:solidFill>
                  <a:schemeClr val="tx1"/>
                </a:solidFill>
              </a:rPr>
              <a:t>して作業</a:t>
            </a:r>
            <a:r>
              <a:rPr lang="ja-JP" altLang="en-US" dirty="0">
                <a:solidFill>
                  <a:schemeClr val="tx1"/>
                </a:solidFill>
              </a:rPr>
              <a:t>をする</a:t>
            </a:r>
          </a:p>
        </p:txBody>
      </p:sp>
      <p:sp>
        <p:nvSpPr>
          <p:cNvPr id="2" name="正方形/長方形 1"/>
          <p:cNvSpPr/>
          <p:nvPr/>
        </p:nvSpPr>
        <p:spPr bwMode="white">
          <a:xfrm>
            <a:off x="441529" y="5770932"/>
            <a:ext cx="3781805" cy="369332"/>
          </a:xfrm>
          <a:prstGeom prst="rect">
            <a:avLst/>
          </a:prstGeom>
        </p:spPr>
        <p:txBody>
          <a:bodyPr wrap="none">
            <a:spAutoFit/>
          </a:bodyPr>
          <a:lstStyle/>
          <a:p>
            <a:pPr marL="609600" indent="-609600">
              <a:defRPr/>
            </a:pPr>
            <a:r>
              <a:rPr lang="ja-JP" altLang="en-US" dirty="0" smtClean="0">
                <a:solidFill>
                  <a:schemeClr val="bg1"/>
                </a:solidFill>
              </a:rPr>
              <a:t>支援者</a:t>
            </a:r>
            <a:r>
              <a:rPr lang="ja-JP" altLang="en-US" dirty="0">
                <a:solidFill>
                  <a:schemeClr val="bg1"/>
                </a:solidFill>
              </a:rPr>
              <a:t>からの指示により、作業を</a:t>
            </a:r>
            <a:r>
              <a:rPr lang="ja-JP" altLang="en-US" dirty="0" smtClean="0">
                <a:solidFill>
                  <a:schemeClr val="bg1"/>
                </a:solidFill>
              </a:rPr>
              <a:t>行う</a:t>
            </a:r>
            <a:endParaRPr lang="en-US" altLang="ja-JP" dirty="0">
              <a:solidFill>
                <a:schemeClr val="bg1"/>
              </a:solidFill>
            </a:endParaRPr>
          </a:p>
        </p:txBody>
      </p:sp>
      <p:sp>
        <p:nvSpPr>
          <p:cNvPr id="13" name="正方形/長方形 12"/>
          <p:cNvSpPr/>
          <p:nvPr/>
        </p:nvSpPr>
        <p:spPr>
          <a:xfrm>
            <a:off x="3252789" y="3863641"/>
            <a:ext cx="5891211" cy="833438"/>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ja-JP" altLang="en-US" dirty="0">
                <a:solidFill>
                  <a:schemeClr val="tx1"/>
                </a:solidFill>
              </a:rPr>
              <a:t>自発的に作業を開始し、作業マニュアルに</a:t>
            </a:r>
            <a:r>
              <a:rPr lang="ja-JP" altLang="en-US" dirty="0" smtClean="0">
                <a:solidFill>
                  <a:schemeClr val="tx1"/>
                </a:solidFill>
              </a:rPr>
              <a:t>基づき</a:t>
            </a:r>
          </a:p>
          <a:p>
            <a:pPr>
              <a:defRPr/>
            </a:pPr>
            <a:r>
              <a:rPr lang="ja-JP" altLang="en-US" dirty="0" smtClean="0">
                <a:solidFill>
                  <a:schemeClr val="tx1"/>
                </a:solidFill>
              </a:rPr>
              <a:t>作業</a:t>
            </a:r>
            <a:r>
              <a:rPr lang="ja-JP" altLang="en-US" dirty="0">
                <a:solidFill>
                  <a:schemeClr val="tx1"/>
                </a:solidFill>
              </a:rPr>
              <a:t>をする</a:t>
            </a:r>
          </a:p>
        </p:txBody>
      </p:sp>
      <p:sp>
        <p:nvSpPr>
          <p:cNvPr id="14" name="正方形/長方形 13"/>
          <p:cNvSpPr/>
          <p:nvPr/>
        </p:nvSpPr>
        <p:spPr>
          <a:xfrm>
            <a:off x="4200525" y="3031761"/>
            <a:ext cx="4943474" cy="833438"/>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ja-JP" altLang="en-US" dirty="0" smtClean="0">
                <a:solidFill>
                  <a:schemeClr val="tx1"/>
                </a:solidFill>
              </a:rPr>
              <a:t>作業マニュアルや作業計画を</a:t>
            </a:r>
          </a:p>
          <a:p>
            <a:pPr>
              <a:defRPr/>
            </a:pPr>
            <a:r>
              <a:rPr lang="ja-JP" altLang="en-US" dirty="0" smtClean="0">
                <a:solidFill>
                  <a:schemeClr val="tx1"/>
                </a:solidFill>
              </a:rPr>
              <a:t>自発的に作成し、作業</a:t>
            </a:r>
            <a:r>
              <a:rPr lang="ja-JP" altLang="en-US" dirty="0">
                <a:solidFill>
                  <a:schemeClr val="tx1"/>
                </a:solidFill>
              </a:rPr>
              <a:t>を</a:t>
            </a:r>
            <a:r>
              <a:rPr lang="ja-JP" altLang="en-US" dirty="0" smtClean="0">
                <a:solidFill>
                  <a:schemeClr val="tx1"/>
                </a:solidFill>
              </a:rPr>
              <a:t>開始する。</a:t>
            </a:r>
            <a:endParaRPr lang="ja-JP" altLang="en-US" dirty="0">
              <a:solidFill>
                <a:schemeClr val="tx1"/>
              </a:solidFill>
            </a:endParaRPr>
          </a:p>
        </p:txBody>
      </p:sp>
      <p:sp>
        <p:nvSpPr>
          <p:cNvPr id="15" name="正方形/長方形 14"/>
          <p:cNvSpPr/>
          <p:nvPr/>
        </p:nvSpPr>
        <p:spPr>
          <a:xfrm>
            <a:off x="5172075" y="2208194"/>
            <a:ext cx="3971924" cy="833438"/>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ja-JP" altLang="en-US" dirty="0">
                <a:solidFill>
                  <a:schemeClr val="tx1"/>
                </a:solidFill>
              </a:rPr>
              <a:t>他者の状況を把握し、必要に応じ、他者と協議</a:t>
            </a:r>
            <a:r>
              <a:rPr lang="ja-JP" altLang="en-US" dirty="0" smtClean="0">
                <a:solidFill>
                  <a:schemeClr val="tx1"/>
                </a:solidFill>
              </a:rPr>
              <a:t>・調整</a:t>
            </a:r>
            <a:r>
              <a:rPr lang="ja-JP" altLang="en-US" dirty="0">
                <a:solidFill>
                  <a:schemeClr val="tx1"/>
                </a:solidFill>
              </a:rPr>
              <a:t>をし、作業をする</a:t>
            </a:r>
          </a:p>
        </p:txBody>
      </p:sp>
      <p:sp>
        <p:nvSpPr>
          <p:cNvPr id="10" name="正方形/長方形 9"/>
          <p:cNvSpPr/>
          <p:nvPr/>
        </p:nvSpPr>
        <p:spPr bwMode="white">
          <a:xfrm>
            <a:off x="1734902" y="330828"/>
            <a:ext cx="6647974" cy="461665"/>
          </a:xfrm>
          <a:prstGeom prst="rect">
            <a:avLst/>
          </a:prstGeom>
        </p:spPr>
        <p:txBody>
          <a:bodyPr wrap="none">
            <a:spAutoFit/>
          </a:bodyPr>
          <a:lstStyle/>
          <a:p>
            <a:pPr fontAlgn="base">
              <a:spcAft>
                <a:spcPct val="0"/>
              </a:spcAft>
              <a:defRPr/>
            </a:pPr>
            <a:r>
              <a:rPr lang="ja-JP" altLang="en-US" sz="2400" b="1" dirty="0" smtClean="0">
                <a:solidFill>
                  <a:schemeClr val="bg1"/>
                </a:solidFill>
                <a:latin typeface="メイリオ" panose="020B0604030504040204" pitchFamily="50" charset="-128"/>
                <a:ea typeface="メイリオ" panose="020B0604030504040204" pitchFamily="50" charset="-128"/>
              </a:rPr>
              <a:t>作業指示の段階的セルフマネージメント（例）</a:t>
            </a:r>
            <a:endParaRPr lang="ja-JP" altLang="en-US" sz="2400" b="1" dirty="0">
              <a:solidFill>
                <a:schemeClr val="bg1"/>
              </a:solidFill>
              <a:latin typeface="メイリオ" panose="020B0604030504040204" pitchFamily="50" charset="-128"/>
              <a:ea typeface="メイリオ" panose="020B0604030504040204" pitchFamily="50" charset="-128"/>
            </a:endParaRPr>
          </a:p>
        </p:txBody>
      </p:sp>
      <p:sp>
        <p:nvSpPr>
          <p:cNvPr id="16" name="右矢印 15"/>
          <p:cNvSpPr/>
          <p:nvPr/>
        </p:nvSpPr>
        <p:spPr>
          <a:xfrm rot="19486607">
            <a:off x="-133005" y="3183826"/>
            <a:ext cx="5276850" cy="355123"/>
          </a:xfrm>
          <a:prstGeom prst="rightArrow">
            <a:avLst/>
          </a:prstGeom>
          <a:solidFill>
            <a:srgbClr val="F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角丸四角形 16"/>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22</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639482131"/>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1426" name="Group 3"/>
          <p:cNvGrpSpPr>
            <a:grpSpLocks/>
          </p:cNvGrpSpPr>
          <p:nvPr/>
        </p:nvGrpSpPr>
        <p:grpSpPr bwMode="ltGray">
          <a:xfrm>
            <a:off x="827088" y="887413"/>
            <a:ext cx="6586537" cy="865187"/>
            <a:chOff x="573" y="533"/>
            <a:chExt cx="4460" cy="545"/>
          </a:xfrm>
          <a:solidFill>
            <a:srgbClr val="F2BC00"/>
          </a:solidFill>
        </p:grpSpPr>
        <p:sp>
          <p:nvSpPr>
            <p:cNvPr id="231444" name="Rectangle 6"/>
            <p:cNvSpPr>
              <a:spLocks noChangeArrowheads="1"/>
            </p:cNvSpPr>
            <p:nvPr/>
          </p:nvSpPr>
          <p:spPr bwMode="ltGray">
            <a:xfrm>
              <a:off x="573" y="533"/>
              <a:ext cx="4460" cy="545"/>
            </a:xfrm>
            <a:prstGeom prst="roundRect">
              <a:avLst>
                <a:gd name="adj" fmla="val 16667"/>
              </a:avLst>
            </a:prstGeom>
            <a:grpFill/>
            <a:ln w="9525" algn="ctr">
              <a:solidFill>
                <a:schemeClr val="tx1"/>
              </a:solidFill>
              <a:round/>
              <a:headEnd/>
              <a:tailEnd/>
            </a:ln>
            <a:effectLst>
              <a:outerShdw dist="35921" dir="2700000" algn="ctr" rotWithShape="0">
                <a:srgbClr val="808080"/>
              </a:outerShdw>
            </a:effec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lnSpc>
                  <a:spcPct val="90000"/>
                </a:lnSpc>
                <a:spcBef>
                  <a:spcPct val="0"/>
                </a:spcBef>
                <a:buClr>
                  <a:schemeClr val="tx2"/>
                </a:buClr>
                <a:buSzPct val="70000"/>
                <a:buFont typeface="Wingdings" panose="05000000000000000000" pitchFamily="2" charset="2"/>
                <a:buNone/>
              </a:pPr>
              <a:endParaRPr lang="ja-JP" altLang="ja-JP" sz="2400">
                <a:solidFill>
                  <a:srgbClr val="000000"/>
                </a:solidFill>
                <a:latin typeface="ＭＳ Ｐゴシック" panose="020B0600070205080204" pitchFamily="50" charset="-128"/>
              </a:endParaRPr>
            </a:p>
          </p:txBody>
        </p:sp>
        <p:sp>
          <p:nvSpPr>
            <p:cNvPr id="231445" name="Text Box 7"/>
            <p:cNvSpPr txBox="1">
              <a:spLocks noChangeArrowheads="1"/>
            </p:cNvSpPr>
            <p:nvPr/>
          </p:nvSpPr>
          <p:spPr bwMode="ltGray">
            <a:xfrm>
              <a:off x="1675" y="558"/>
              <a:ext cx="3296" cy="47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91410" tIns="45705" rIns="91410" bIns="45705">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90000"/>
                </a:lnSpc>
                <a:spcBef>
                  <a:spcPct val="0"/>
                </a:spcBef>
                <a:buClr>
                  <a:schemeClr val="tx2"/>
                </a:buClr>
                <a:buSzPct val="70000"/>
                <a:buFont typeface="Wingdings" panose="05000000000000000000" pitchFamily="2" charset="2"/>
                <a:buNone/>
              </a:pPr>
              <a:r>
                <a:rPr kumimoji="0" lang="ja-JP" altLang="en-US" sz="2400" dirty="0">
                  <a:solidFill>
                    <a:srgbClr val="000000"/>
                  </a:solidFill>
                  <a:latin typeface="ＭＳ Ｐゴシック" panose="020B0600070205080204" pitchFamily="50" charset="-128"/>
                </a:rPr>
                <a:t>支援者が指示を行い、個々の作業</a:t>
              </a:r>
            </a:p>
            <a:p>
              <a:pPr eaLnBrk="1" hangingPunct="1">
                <a:lnSpc>
                  <a:spcPct val="90000"/>
                </a:lnSpc>
                <a:spcBef>
                  <a:spcPct val="0"/>
                </a:spcBef>
                <a:buClr>
                  <a:schemeClr val="tx2"/>
                </a:buClr>
                <a:buSzPct val="70000"/>
                <a:buFont typeface="Wingdings" panose="05000000000000000000" pitchFamily="2" charset="2"/>
                <a:buNone/>
              </a:pPr>
              <a:r>
                <a:rPr kumimoji="0" lang="ja-JP" altLang="en-US" sz="2400" dirty="0">
                  <a:solidFill>
                    <a:srgbClr val="000000"/>
                  </a:solidFill>
                  <a:latin typeface="ＭＳ Ｐゴシック" panose="020B0600070205080204" pitchFamily="50" charset="-128"/>
                </a:rPr>
                <a:t>ごとに評価・訓練を行う</a:t>
              </a:r>
            </a:p>
          </p:txBody>
        </p:sp>
        <p:sp>
          <p:nvSpPr>
            <p:cNvPr id="231446" name="Text Box 5"/>
            <p:cNvSpPr txBox="1">
              <a:spLocks noChangeArrowheads="1"/>
            </p:cNvSpPr>
            <p:nvPr/>
          </p:nvSpPr>
          <p:spPr bwMode="ltGray">
            <a:xfrm>
              <a:off x="573" y="611"/>
              <a:ext cx="1168" cy="29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91410" tIns="45705" rIns="91410" bIns="45705">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lnSpc>
                  <a:spcPct val="90000"/>
                </a:lnSpc>
                <a:spcBef>
                  <a:spcPct val="0"/>
                </a:spcBef>
                <a:buClr>
                  <a:schemeClr val="tx2"/>
                </a:buClr>
                <a:buSzPct val="70000"/>
                <a:buFont typeface="Wingdings" panose="05000000000000000000" pitchFamily="2" charset="2"/>
                <a:buNone/>
              </a:pPr>
              <a:r>
                <a:rPr kumimoji="0" lang="ja-JP" altLang="en-US" sz="2400">
                  <a:solidFill>
                    <a:srgbClr val="000000"/>
                  </a:solidFill>
                  <a:latin typeface="ＭＳ Ｐゴシック" panose="020B0600070205080204" pitchFamily="50" charset="-128"/>
                </a:rPr>
                <a:t>①単一課題</a:t>
              </a:r>
            </a:p>
          </p:txBody>
        </p:sp>
      </p:grpSp>
      <p:sp>
        <p:nvSpPr>
          <p:cNvPr id="590855" name="Rectangle 37"/>
          <p:cNvSpPr>
            <a:spLocks noChangeArrowheads="1"/>
          </p:cNvSpPr>
          <p:nvPr/>
        </p:nvSpPr>
        <p:spPr bwMode="auto">
          <a:xfrm>
            <a:off x="501650" y="6126163"/>
            <a:ext cx="7624763" cy="500062"/>
          </a:xfrm>
          <a:prstGeom prst="roundRect">
            <a:avLst>
              <a:gd name="adj" fmla="val 16667"/>
            </a:avLst>
          </a:prstGeom>
          <a:solidFill>
            <a:srgbClr val="FFF1BA"/>
          </a:solidFill>
          <a:ln w="9525" algn="ctr">
            <a:solidFill>
              <a:schemeClr val="tx1"/>
            </a:solidFill>
            <a:round/>
            <a:headEnd/>
            <a:tailEnd/>
          </a:ln>
          <a:effectLst>
            <a:outerShdw dist="35921" dir="2700000" algn="ctr" rotWithShape="0">
              <a:schemeClr val="bg2"/>
            </a:outerShdw>
          </a:effectLst>
        </p:spPr>
        <p:txBody>
          <a:bodyPr wrap="none" anchor="ctr"/>
          <a:lstStyle/>
          <a:p>
            <a:pPr algn="ctr" eaLnBrk="1" hangingPunct="1">
              <a:lnSpc>
                <a:spcPct val="90000"/>
              </a:lnSpc>
              <a:buClr>
                <a:schemeClr val="tx2"/>
              </a:buClr>
              <a:buSzPct val="70000"/>
              <a:buFont typeface="Wingdings" panose="05000000000000000000" pitchFamily="2" charset="2"/>
              <a:buNone/>
              <a:defRPr/>
            </a:pPr>
            <a:r>
              <a:rPr lang="ja-JP" altLang="en-US" sz="2400" dirty="0">
                <a:solidFill>
                  <a:prstClr val="black"/>
                </a:solidFill>
                <a:latin typeface="ＭＳ Ｐゴシック" pitchFamily="50" charset="-128"/>
                <a:ea typeface="ＭＳ Ｐゴシック" charset="-128"/>
              </a:rPr>
              <a:t>安定した作業遂行を確認して</a:t>
            </a:r>
            <a:r>
              <a:rPr lang="en-US" altLang="ja-JP" sz="2400" dirty="0">
                <a:solidFill>
                  <a:prstClr val="black"/>
                </a:solidFill>
                <a:latin typeface="Trebuchet MS" pitchFamily="34" charset="0"/>
                <a:ea typeface="ＭＳ Ｐゴシック" charset="-128"/>
              </a:rPr>
              <a:t>MWS</a:t>
            </a:r>
            <a:r>
              <a:rPr lang="ja-JP" altLang="en-US" sz="2400" dirty="0">
                <a:solidFill>
                  <a:prstClr val="black"/>
                </a:solidFill>
                <a:latin typeface="ＭＳ Ｐゴシック" pitchFamily="50" charset="-128"/>
                <a:ea typeface="ＭＳ Ｐゴシック" charset="-128"/>
              </a:rPr>
              <a:t>訓練版を終了</a:t>
            </a:r>
          </a:p>
        </p:txBody>
      </p:sp>
      <p:sp>
        <p:nvSpPr>
          <p:cNvPr id="231428" name="Rectangle 12"/>
          <p:cNvSpPr>
            <a:spLocks noChangeArrowheads="1"/>
          </p:cNvSpPr>
          <p:nvPr/>
        </p:nvSpPr>
        <p:spPr bwMode="ltGray">
          <a:xfrm>
            <a:off x="827088" y="4294188"/>
            <a:ext cx="6640512" cy="1573212"/>
          </a:xfrm>
          <a:prstGeom prst="roundRect">
            <a:avLst>
              <a:gd name="adj" fmla="val 16667"/>
            </a:avLst>
          </a:prstGeom>
          <a:solidFill>
            <a:srgbClr val="F2BC00"/>
          </a:solidFill>
          <a:ln w="9525" algn="ctr">
            <a:solidFill>
              <a:schemeClr val="tx1"/>
            </a:solidFill>
            <a:round/>
            <a:headEnd/>
            <a:tailEnd/>
          </a:ln>
          <a:effectLst>
            <a:outerShdw dist="35921" dir="2700000" algn="ctr" rotWithShape="0">
              <a:schemeClr val="bg2"/>
            </a:outerShdw>
          </a:effec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lnSpc>
                <a:spcPct val="90000"/>
              </a:lnSpc>
              <a:spcBef>
                <a:spcPct val="0"/>
              </a:spcBef>
              <a:buClr>
                <a:schemeClr val="tx2"/>
              </a:buClr>
              <a:buSzPct val="70000"/>
              <a:buFont typeface="Wingdings" panose="05000000000000000000" pitchFamily="2" charset="2"/>
              <a:buNone/>
            </a:pPr>
            <a:endParaRPr lang="ja-JP" altLang="ja-JP" sz="2400">
              <a:solidFill>
                <a:srgbClr val="000000"/>
              </a:solidFill>
              <a:latin typeface="ＭＳ Ｐゴシック" panose="020B0600070205080204" pitchFamily="50" charset="-128"/>
            </a:endParaRPr>
          </a:p>
        </p:txBody>
      </p:sp>
      <p:sp>
        <p:nvSpPr>
          <p:cNvPr id="231429" name="Text Box 14"/>
          <p:cNvSpPr txBox="1">
            <a:spLocks noChangeArrowheads="1"/>
          </p:cNvSpPr>
          <p:nvPr/>
        </p:nvSpPr>
        <p:spPr bwMode="auto">
          <a:xfrm>
            <a:off x="2551113" y="4292600"/>
            <a:ext cx="4708525"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0" tIns="45705" rIns="91410" bIns="45705">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90000"/>
              </a:lnSpc>
              <a:spcBef>
                <a:spcPct val="0"/>
              </a:spcBef>
              <a:buClr>
                <a:schemeClr val="tx2"/>
              </a:buClr>
              <a:buSzPct val="70000"/>
              <a:buFont typeface="Wingdings" panose="05000000000000000000" pitchFamily="2" charset="2"/>
              <a:buNone/>
            </a:pPr>
            <a:r>
              <a:rPr kumimoji="0" lang="ja-JP" altLang="en-US" sz="2400" dirty="0">
                <a:solidFill>
                  <a:srgbClr val="000000"/>
                </a:solidFill>
                <a:latin typeface="ＭＳ Ｐゴシック" panose="020B0600070205080204" pitchFamily="50" charset="-128"/>
              </a:rPr>
              <a:t>利用者自身が、補完方法や対処行動を活用しながら計画的に作業を実施し、マネージメントできるか確認する</a:t>
            </a:r>
          </a:p>
        </p:txBody>
      </p:sp>
      <p:sp>
        <p:nvSpPr>
          <p:cNvPr id="231430" name="Text Box 13"/>
          <p:cNvSpPr txBox="1">
            <a:spLocks noChangeArrowheads="1"/>
          </p:cNvSpPr>
          <p:nvPr/>
        </p:nvSpPr>
        <p:spPr bwMode="auto">
          <a:xfrm>
            <a:off x="813767" y="4447382"/>
            <a:ext cx="1589087"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0" tIns="45705" rIns="91410" bIns="45705">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lnSpc>
                <a:spcPct val="90000"/>
              </a:lnSpc>
              <a:spcBef>
                <a:spcPct val="0"/>
              </a:spcBef>
              <a:buClr>
                <a:schemeClr val="tx2"/>
              </a:buClr>
              <a:buSzPct val="70000"/>
              <a:buFont typeface="Wingdings" panose="05000000000000000000" pitchFamily="2" charset="2"/>
              <a:buNone/>
            </a:pPr>
            <a:r>
              <a:rPr kumimoji="0" lang="ja-JP" altLang="en-US" sz="2400" dirty="0">
                <a:solidFill>
                  <a:srgbClr val="000000"/>
                </a:solidFill>
                <a:latin typeface="ＭＳ Ｐゴシック" panose="020B0600070205080204" pitchFamily="50" charset="-128"/>
              </a:rPr>
              <a:t>③職場を想定した</a:t>
            </a:r>
            <a:endParaRPr kumimoji="0" lang="en-US" altLang="ja-JP" sz="2400" dirty="0">
              <a:solidFill>
                <a:srgbClr val="000000"/>
              </a:solidFill>
              <a:latin typeface="ＭＳ Ｐゴシック" panose="020B0600070205080204" pitchFamily="50" charset="-128"/>
            </a:endParaRPr>
          </a:p>
          <a:p>
            <a:pPr algn="ctr" eaLnBrk="1" hangingPunct="1">
              <a:lnSpc>
                <a:spcPct val="90000"/>
              </a:lnSpc>
              <a:spcBef>
                <a:spcPct val="0"/>
              </a:spcBef>
              <a:buClr>
                <a:schemeClr val="tx2"/>
              </a:buClr>
              <a:buSzPct val="70000"/>
              <a:buFont typeface="Wingdings" panose="05000000000000000000" pitchFamily="2" charset="2"/>
              <a:buNone/>
            </a:pPr>
            <a:r>
              <a:rPr kumimoji="0" lang="ja-JP" altLang="en-US" sz="1800" dirty="0">
                <a:solidFill>
                  <a:srgbClr val="000000"/>
                </a:solidFill>
                <a:latin typeface="ＭＳ Ｐゴシック" panose="020B0600070205080204" pitchFamily="50" charset="-128"/>
              </a:rPr>
              <a:t>トレーニング</a:t>
            </a:r>
          </a:p>
        </p:txBody>
      </p:sp>
      <p:sp>
        <p:nvSpPr>
          <p:cNvPr id="231431" name="Rectangle 8"/>
          <p:cNvSpPr>
            <a:spLocks noChangeArrowheads="1"/>
          </p:cNvSpPr>
          <p:nvPr/>
        </p:nvSpPr>
        <p:spPr bwMode="ltGray">
          <a:xfrm>
            <a:off x="827088" y="2351088"/>
            <a:ext cx="6564312" cy="965200"/>
          </a:xfrm>
          <a:prstGeom prst="roundRect">
            <a:avLst>
              <a:gd name="adj" fmla="val 16667"/>
            </a:avLst>
          </a:prstGeom>
          <a:solidFill>
            <a:srgbClr val="F2BC00"/>
          </a:solidFill>
          <a:ln w="9525" algn="ctr">
            <a:solidFill>
              <a:schemeClr val="tx1"/>
            </a:solidFill>
            <a:round/>
            <a:headEnd/>
            <a:tailEnd/>
          </a:ln>
          <a:effectLst>
            <a:outerShdw dist="35921" dir="2700000" algn="ctr" rotWithShape="0">
              <a:schemeClr val="bg2"/>
            </a:outerShdw>
          </a:effec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lnSpc>
                <a:spcPct val="90000"/>
              </a:lnSpc>
              <a:spcBef>
                <a:spcPct val="0"/>
              </a:spcBef>
              <a:buClr>
                <a:schemeClr val="tx2"/>
              </a:buClr>
              <a:buSzPct val="70000"/>
              <a:buFont typeface="Wingdings" panose="05000000000000000000" pitchFamily="2" charset="2"/>
              <a:buNone/>
            </a:pPr>
            <a:endParaRPr lang="ja-JP" altLang="ja-JP" sz="2400">
              <a:solidFill>
                <a:srgbClr val="000000"/>
              </a:solidFill>
              <a:latin typeface="ＭＳ Ｐゴシック" panose="020B0600070205080204" pitchFamily="50" charset="-128"/>
            </a:endParaRPr>
          </a:p>
        </p:txBody>
      </p:sp>
      <p:sp>
        <p:nvSpPr>
          <p:cNvPr id="231432" name="Text Box 10"/>
          <p:cNvSpPr txBox="1">
            <a:spLocks noChangeArrowheads="1"/>
          </p:cNvSpPr>
          <p:nvPr/>
        </p:nvSpPr>
        <p:spPr bwMode="auto">
          <a:xfrm>
            <a:off x="2549525" y="2379662"/>
            <a:ext cx="4830763" cy="75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0" tIns="45705" rIns="91410" bIns="45705">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90000"/>
              </a:lnSpc>
              <a:spcBef>
                <a:spcPct val="0"/>
              </a:spcBef>
              <a:buClr>
                <a:schemeClr val="tx2"/>
              </a:buClr>
              <a:buSzPct val="70000"/>
              <a:buFont typeface="Wingdings" panose="05000000000000000000" pitchFamily="2" charset="2"/>
              <a:buNone/>
            </a:pPr>
            <a:r>
              <a:rPr kumimoji="0" lang="ja-JP" altLang="en-US" sz="2400" dirty="0">
                <a:solidFill>
                  <a:srgbClr val="000000"/>
                </a:solidFill>
                <a:latin typeface="ＭＳ Ｐゴシック" panose="020B0600070205080204" pitchFamily="50" charset="-128"/>
              </a:rPr>
              <a:t>複数課題から選択したり、利用者</a:t>
            </a:r>
          </a:p>
          <a:p>
            <a:pPr eaLnBrk="1" hangingPunct="1">
              <a:lnSpc>
                <a:spcPct val="90000"/>
              </a:lnSpc>
              <a:spcBef>
                <a:spcPct val="0"/>
              </a:spcBef>
              <a:buClr>
                <a:schemeClr val="tx2"/>
              </a:buClr>
              <a:buSzPct val="70000"/>
              <a:buFont typeface="Wingdings" panose="05000000000000000000" pitchFamily="2" charset="2"/>
              <a:buNone/>
            </a:pPr>
            <a:r>
              <a:rPr kumimoji="0" lang="ja-JP" altLang="en-US" sz="2400" dirty="0">
                <a:solidFill>
                  <a:srgbClr val="000000"/>
                </a:solidFill>
                <a:latin typeface="ＭＳ Ｐゴシック" panose="020B0600070205080204" pitchFamily="50" charset="-128"/>
              </a:rPr>
              <a:t>自身が作業計画を立て、訓練実施</a:t>
            </a:r>
          </a:p>
        </p:txBody>
      </p:sp>
      <p:sp>
        <p:nvSpPr>
          <p:cNvPr id="231433" name="Text Box 9"/>
          <p:cNvSpPr txBox="1">
            <a:spLocks noChangeArrowheads="1"/>
          </p:cNvSpPr>
          <p:nvPr/>
        </p:nvSpPr>
        <p:spPr bwMode="auto">
          <a:xfrm>
            <a:off x="827088" y="2568575"/>
            <a:ext cx="1724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0" tIns="45705" rIns="91410" bIns="45705">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lnSpc>
                <a:spcPct val="90000"/>
              </a:lnSpc>
              <a:spcBef>
                <a:spcPct val="0"/>
              </a:spcBef>
              <a:buClr>
                <a:schemeClr val="tx2"/>
              </a:buClr>
              <a:buSzPct val="70000"/>
              <a:buFont typeface="Wingdings" panose="05000000000000000000" pitchFamily="2" charset="2"/>
              <a:buNone/>
            </a:pPr>
            <a:r>
              <a:rPr kumimoji="0" lang="ja-JP" altLang="en-US" sz="2400">
                <a:solidFill>
                  <a:srgbClr val="000000"/>
                </a:solidFill>
                <a:latin typeface="ＭＳ Ｐゴシック" panose="020B0600070205080204" pitchFamily="50" charset="-128"/>
              </a:rPr>
              <a:t>②複数課題</a:t>
            </a:r>
          </a:p>
        </p:txBody>
      </p:sp>
      <p:sp>
        <p:nvSpPr>
          <p:cNvPr id="231435" name="Rectangle 28"/>
          <p:cNvSpPr>
            <a:spLocks noChangeArrowheads="1"/>
          </p:cNvSpPr>
          <p:nvPr/>
        </p:nvSpPr>
        <p:spPr bwMode="auto">
          <a:xfrm>
            <a:off x="7616307" y="400050"/>
            <a:ext cx="1304375" cy="5792788"/>
          </a:xfrm>
          <a:prstGeom prst="roundRect">
            <a:avLst>
              <a:gd name="adj" fmla="val 16667"/>
            </a:avLst>
          </a:prstGeom>
          <a:solidFill>
            <a:srgbClr val="FFF1BA"/>
          </a:solidFill>
          <a:ln w="9525" algn="ctr">
            <a:solidFill>
              <a:srgbClr val="969696"/>
            </a:solidFill>
            <a:round/>
            <a:headEnd/>
            <a:tailEnd/>
          </a:ln>
        </p:spPr>
        <p:txBody>
          <a:bodyPr vert="eaVert" lIns="90000" tIns="46800" rIns="90000" bIns="46800" anchor="ctr">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lnSpc>
                <a:spcPct val="90000"/>
              </a:lnSpc>
              <a:spcBef>
                <a:spcPct val="0"/>
              </a:spcBef>
              <a:buClr>
                <a:schemeClr val="tx2"/>
              </a:buClr>
              <a:buSzPct val="70000"/>
              <a:buFont typeface="Wingdings" panose="05000000000000000000" pitchFamily="2" charset="2"/>
              <a:buNone/>
            </a:pPr>
            <a:r>
              <a:rPr lang="ja-JP" altLang="en-US" sz="2400" dirty="0">
                <a:solidFill>
                  <a:srgbClr val="000000"/>
                </a:solidFill>
                <a:latin typeface="ＭＳ Ｐゴシック" panose="020B0600070205080204" pitchFamily="50" charset="-128"/>
              </a:rPr>
              <a:t>随時、相談</a:t>
            </a:r>
          </a:p>
          <a:p>
            <a:pPr algn="ctr" eaLnBrk="1" hangingPunct="1">
              <a:lnSpc>
                <a:spcPct val="90000"/>
              </a:lnSpc>
              <a:spcBef>
                <a:spcPct val="0"/>
              </a:spcBef>
              <a:buClr>
                <a:schemeClr val="tx2"/>
              </a:buClr>
              <a:buSzPct val="70000"/>
              <a:buFont typeface="Wingdings" panose="05000000000000000000" pitchFamily="2" charset="2"/>
              <a:buNone/>
            </a:pPr>
            <a:r>
              <a:rPr lang="ja-JP" altLang="en-US" sz="2400" dirty="0">
                <a:solidFill>
                  <a:srgbClr val="000000"/>
                </a:solidFill>
                <a:latin typeface="ＭＳ Ｐゴシック" panose="020B0600070205080204" pitchFamily="50" charset="-128"/>
              </a:rPr>
              <a:t>（</a:t>
            </a:r>
            <a:r>
              <a:rPr lang="ja-JP" altLang="en-US" sz="2400" dirty="0">
                <a:solidFill>
                  <a:srgbClr val="000000"/>
                </a:solidFill>
                <a:latin typeface="Trebuchet MS" panose="020B0603020202020204" pitchFamily="34" charset="0"/>
              </a:rPr>
              <a:t>ＭＳＦＡＳ・</a:t>
            </a:r>
            <a:r>
              <a:rPr lang="ja-JP" altLang="en-US" sz="2400" dirty="0" smtClean="0">
                <a:solidFill>
                  <a:srgbClr val="000000"/>
                </a:solidFill>
                <a:latin typeface="Trebuchet MS" panose="020B0603020202020204" pitchFamily="34" charset="0"/>
              </a:rPr>
              <a:t>Ｍ</a:t>
            </a:r>
            <a:r>
              <a:rPr lang="en-US" altLang="ja-JP" sz="2400" dirty="0" smtClean="0">
                <a:solidFill>
                  <a:srgbClr val="000000"/>
                </a:solidFill>
                <a:latin typeface="Trebuchet MS" panose="020B0603020202020204" pitchFamily="34" charset="0"/>
              </a:rPr>
              <a:t>‐</a:t>
            </a:r>
            <a:r>
              <a:rPr lang="ja-JP" altLang="en-US" sz="2400" dirty="0" smtClean="0">
                <a:solidFill>
                  <a:srgbClr val="000000"/>
                </a:solidFill>
                <a:latin typeface="ＭＳ Ｐゴシック" panose="020B0600070205080204" pitchFamily="50" charset="-128"/>
              </a:rPr>
              <a:t>メモリーノート</a:t>
            </a:r>
            <a:r>
              <a:rPr lang="ja-JP" altLang="en-US" sz="2400" dirty="0">
                <a:solidFill>
                  <a:srgbClr val="000000"/>
                </a:solidFill>
                <a:latin typeface="ＭＳ Ｐゴシック" panose="020B0600070205080204" pitchFamily="50" charset="-128"/>
              </a:rPr>
              <a:t>・</a:t>
            </a:r>
          </a:p>
          <a:p>
            <a:pPr algn="ctr" eaLnBrk="1" hangingPunct="1">
              <a:lnSpc>
                <a:spcPct val="90000"/>
              </a:lnSpc>
              <a:spcBef>
                <a:spcPct val="0"/>
              </a:spcBef>
              <a:buClr>
                <a:schemeClr val="tx2"/>
              </a:buClr>
              <a:buSzPct val="70000"/>
              <a:buFont typeface="Wingdings" panose="05000000000000000000" pitchFamily="2" charset="2"/>
              <a:buNone/>
            </a:pPr>
            <a:r>
              <a:rPr lang="ja-JP" altLang="en-US" sz="2400" dirty="0">
                <a:solidFill>
                  <a:srgbClr val="000000"/>
                </a:solidFill>
                <a:latin typeface="ＭＳ Ｐゴシック" panose="020B0600070205080204" pitchFamily="50" charset="-128"/>
              </a:rPr>
              <a:t>グループワークの利用）</a:t>
            </a:r>
          </a:p>
        </p:txBody>
      </p:sp>
      <p:sp>
        <p:nvSpPr>
          <p:cNvPr id="231436" name="AutoShape 49"/>
          <p:cNvSpPr>
            <a:spLocks noChangeArrowheads="1"/>
          </p:cNvSpPr>
          <p:nvPr/>
        </p:nvSpPr>
        <p:spPr bwMode="auto">
          <a:xfrm rot="16200000" flipH="1">
            <a:off x="791369" y="1808957"/>
            <a:ext cx="649287" cy="4318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352 h 21600"/>
              <a:gd name="T14" fmla="*/ 18864 w 21600"/>
              <a:gd name="T15" fmla="*/ 16248 h 21600"/>
            </a:gdLst>
            <a:ahLst/>
            <a:cxnLst>
              <a:cxn ang="T8">
                <a:pos x="T0" y="T1"/>
              </a:cxn>
              <a:cxn ang="T9">
                <a:pos x="T2" y="T3"/>
              </a:cxn>
              <a:cxn ang="T10">
                <a:pos x="T4" y="T5"/>
              </a:cxn>
              <a:cxn ang="T11">
                <a:pos x="T6" y="T7"/>
              </a:cxn>
            </a:cxnLst>
            <a:rect l="T12" t="T13" r="T14" b="T15"/>
            <a:pathLst>
              <a:path w="21600" h="21600">
                <a:moveTo>
                  <a:pt x="16176" y="0"/>
                </a:moveTo>
                <a:lnTo>
                  <a:pt x="16176" y="5352"/>
                </a:lnTo>
                <a:lnTo>
                  <a:pt x="3375" y="5352"/>
                </a:lnTo>
                <a:lnTo>
                  <a:pt x="3375" y="16248"/>
                </a:lnTo>
                <a:lnTo>
                  <a:pt x="16176" y="16248"/>
                </a:lnTo>
                <a:lnTo>
                  <a:pt x="16176" y="21600"/>
                </a:lnTo>
                <a:lnTo>
                  <a:pt x="21600" y="10800"/>
                </a:lnTo>
                <a:lnTo>
                  <a:pt x="16176" y="0"/>
                </a:lnTo>
                <a:close/>
              </a:path>
              <a:path w="21600" h="21600">
                <a:moveTo>
                  <a:pt x="1350" y="5352"/>
                </a:moveTo>
                <a:lnTo>
                  <a:pt x="1350" y="16248"/>
                </a:lnTo>
                <a:lnTo>
                  <a:pt x="2700" y="16248"/>
                </a:lnTo>
                <a:lnTo>
                  <a:pt x="2700" y="5352"/>
                </a:lnTo>
                <a:lnTo>
                  <a:pt x="1350" y="5352"/>
                </a:lnTo>
                <a:close/>
              </a:path>
              <a:path w="21600" h="21600">
                <a:moveTo>
                  <a:pt x="0" y="5352"/>
                </a:moveTo>
                <a:lnTo>
                  <a:pt x="0" y="16248"/>
                </a:lnTo>
                <a:lnTo>
                  <a:pt x="675" y="16248"/>
                </a:lnTo>
                <a:lnTo>
                  <a:pt x="675" y="5352"/>
                </a:lnTo>
                <a:lnTo>
                  <a:pt x="0" y="5352"/>
                </a:lnTo>
                <a:close/>
              </a:path>
            </a:pathLst>
          </a:custGeom>
          <a:solidFill>
            <a:srgbClr val="00CCFF"/>
          </a:solidFill>
          <a:ln w="9525" algn="ctr">
            <a:solidFill>
              <a:srgbClr val="000080"/>
            </a:solidFill>
            <a:miter lim="800000"/>
            <a:headEnd/>
            <a:tailEnd/>
          </a:ln>
        </p:spPr>
        <p:txBody>
          <a:bodyPr rot="10800000" wrap="none" lIns="90000" tIns="46800" rIns="90000" bIns="46800" anchor="ctr"/>
          <a:lstStyle/>
          <a:p>
            <a:endParaRPr lang="ja-JP" altLang="en-US"/>
          </a:p>
        </p:txBody>
      </p:sp>
      <p:sp>
        <p:nvSpPr>
          <p:cNvPr id="231437" name="AutoShape 50"/>
          <p:cNvSpPr>
            <a:spLocks noChangeArrowheads="1"/>
          </p:cNvSpPr>
          <p:nvPr/>
        </p:nvSpPr>
        <p:spPr bwMode="auto">
          <a:xfrm rot="16200000" flipH="1">
            <a:off x="648494" y="3609182"/>
            <a:ext cx="935037" cy="4318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352 h 21600"/>
              <a:gd name="T14" fmla="*/ 18864 w 21600"/>
              <a:gd name="T15" fmla="*/ 16248 h 21600"/>
            </a:gdLst>
            <a:ahLst/>
            <a:cxnLst>
              <a:cxn ang="T8">
                <a:pos x="T0" y="T1"/>
              </a:cxn>
              <a:cxn ang="T9">
                <a:pos x="T2" y="T3"/>
              </a:cxn>
              <a:cxn ang="T10">
                <a:pos x="T4" y="T5"/>
              </a:cxn>
              <a:cxn ang="T11">
                <a:pos x="T6" y="T7"/>
              </a:cxn>
            </a:cxnLst>
            <a:rect l="T12" t="T13" r="T14" b="T15"/>
            <a:pathLst>
              <a:path w="21600" h="21600">
                <a:moveTo>
                  <a:pt x="16176" y="0"/>
                </a:moveTo>
                <a:lnTo>
                  <a:pt x="16176" y="5352"/>
                </a:lnTo>
                <a:lnTo>
                  <a:pt x="3375" y="5352"/>
                </a:lnTo>
                <a:lnTo>
                  <a:pt x="3375" y="16248"/>
                </a:lnTo>
                <a:lnTo>
                  <a:pt x="16176" y="16248"/>
                </a:lnTo>
                <a:lnTo>
                  <a:pt x="16176" y="21600"/>
                </a:lnTo>
                <a:lnTo>
                  <a:pt x="21600" y="10800"/>
                </a:lnTo>
                <a:lnTo>
                  <a:pt x="16176" y="0"/>
                </a:lnTo>
                <a:close/>
              </a:path>
              <a:path w="21600" h="21600">
                <a:moveTo>
                  <a:pt x="1350" y="5352"/>
                </a:moveTo>
                <a:lnTo>
                  <a:pt x="1350" y="16248"/>
                </a:lnTo>
                <a:lnTo>
                  <a:pt x="2700" y="16248"/>
                </a:lnTo>
                <a:lnTo>
                  <a:pt x="2700" y="5352"/>
                </a:lnTo>
                <a:lnTo>
                  <a:pt x="1350" y="5352"/>
                </a:lnTo>
                <a:close/>
              </a:path>
              <a:path w="21600" h="21600">
                <a:moveTo>
                  <a:pt x="0" y="5352"/>
                </a:moveTo>
                <a:lnTo>
                  <a:pt x="0" y="16248"/>
                </a:lnTo>
                <a:lnTo>
                  <a:pt x="675" y="16248"/>
                </a:lnTo>
                <a:lnTo>
                  <a:pt x="675" y="5352"/>
                </a:lnTo>
                <a:lnTo>
                  <a:pt x="0" y="5352"/>
                </a:lnTo>
                <a:close/>
              </a:path>
            </a:pathLst>
          </a:custGeom>
          <a:solidFill>
            <a:srgbClr val="00CCFF"/>
          </a:solidFill>
          <a:ln w="9525" algn="ctr">
            <a:solidFill>
              <a:srgbClr val="000080"/>
            </a:solidFill>
            <a:miter lim="800000"/>
            <a:headEnd/>
            <a:tailEnd/>
          </a:ln>
        </p:spPr>
        <p:txBody>
          <a:bodyPr rot="10800000" wrap="none" lIns="90000" tIns="46800" rIns="90000" bIns="46800" anchor="ctr"/>
          <a:lstStyle/>
          <a:p>
            <a:endParaRPr lang="ja-JP" altLang="en-US"/>
          </a:p>
        </p:txBody>
      </p:sp>
      <p:sp>
        <p:nvSpPr>
          <p:cNvPr id="231438" name="AutoShape 51"/>
          <p:cNvSpPr>
            <a:spLocks noChangeArrowheads="1"/>
          </p:cNvSpPr>
          <p:nvPr/>
        </p:nvSpPr>
        <p:spPr bwMode="auto">
          <a:xfrm rot="16200000" flipH="1">
            <a:off x="838200" y="5599113"/>
            <a:ext cx="555625" cy="4318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352 h 21600"/>
              <a:gd name="T14" fmla="*/ 18864 w 21600"/>
              <a:gd name="T15" fmla="*/ 16248 h 21600"/>
            </a:gdLst>
            <a:ahLst/>
            <a:cxnLst>
              <a:cxn ang="T8">
                <a:pos x="T0" y="T1"/>
              </a:cxn>
              <a:cxn ang="T9">
                <a:pos x="T2" y="T3"/>
              </a:cxn>
              <a:cxn ang="T10">
                <a:pos x="T4" y="T5"/>
              </a:cxn>
              <a:cxn ang="T11">
                <a:pos x="T6" y="T7"/>
              </a:cxn>
            </a:cxnLst>
            <a:rect l="T12" t="T13" r="T14" b="T15"/>
            <a:pathLst>
              <a:path w="21600" h="21600">
                <a:moveTo>
                  <a:pt x="16176" y="0"/>
                </a:moveTo>
                <a:lnTo>
                  <a:pt x="16176" y="5352"/>
                </a:lnTo>
                <a:lnTo>
                  <a:pt x="3375" y="5352"/>
                </a:lnTo>
                <a:lnTo>
                  <a:pt x="3375" y="16248"/>
                </a:lnTo>
                <a:lnTo>
                  <a:pt x="16176" y="16248"/>
                </a:lnTo>
                <a:lnTo>
                  <a:pt x="16176" y="21600"/>
                </a:lnTo>
                <a:lnTo>
                  <a:pt x="21600" y="10800"/>
                </a:lnTo>
                <a:lnTo>
                  <a:pt x="16176" y="0"/>
                </a:lnTo>
                <a:close/>
              </a:path>
              <a:path w="21600" h="21600">
                <a:moveTo>
                  <a:pt x="1350" y="5352"/>
                </a:moveTo>
                <a:lnTo>
                  <a:pt x="1350" y="16248"/>
                </a:lnTo>
                <a:lnTo>
                  <a:pt x="2700" y="16248"/>
                </a:lnTo>
                <a:lnTo>
                  <a:pt x="2700" y="5352"/>
                </a:lnTo>
                <a:lnTo>
                  <a:pt x="1350" y="5352"/>
                </a:lnTo>
                <a:close/>
              </a:path>
              <a:path w="21600" h="21600">
                <a:moveTo>
                  <a:pt x="0" y="5352"/>
                </a:moveTo>
                <a:lnTo>
                  <a:pt x="0" y="16248"/>
                </a:lnTo>
                <a:lnTo>
                  <a:pt x="675" y="16248"/>
                </a:lnTo>
                <a:lnTo>
                  <a:pt x="675" y="5352"/>
                </a:lnTo>
                <a:lnTo>
                  <a:pt x="0" y="5352"/>
                </a:lnTo>
                <a:close/>
              </a:path>
            </a:pathLst>
          </a:custGeom>
          <a:solidFill>
            <a:srgbClr val="00CCFF"/>
          </a:solidFill>
          <a:ln w="9525" algn="ctr">
            <a:solidFill>
              <a:srgbClr val="000080"/>
            </a:solidFill>
            <a:miter lim="800000"/>
            <a:headEnd/>
            <a:tailEnd/>
          </a:ln>
        </p:spPr>
        <p:txBody>
          <a:bodyPr rot="10800000" wrap="none" lIns="90000" tIns="46800" rIns="90000" bIns="46800" anchor="ctr"/>
          <a:lstStyle/>
          <a:p>
            <a:endParaRPr lang="ja-JP" altLang="en-US"/>
          </a:p>
        </p:txBody>
      </p:sp>
      <p:sp>
        <p:nvSpPr>
          <p:cNvPr id="231439" name="AutoShape 3"/>
          <p:cNvSpPr>
            <a:spLocks noChangeArrowheads="1"/>
          </p:cNvSpPr>
          <p:nvPr/>
        </p:nvSpPr>
        <p:spPr bwMode="auto">
          <a:xfrm rot="5400000">
            <a:off x="7250113" y="1062038"/>
            <a:ext cx="379412" cy="360362"/>
          </a:xfrm>
          <a:prstGeom prst="downArrow">
            <a:avLst>
              <a:gd name="adj1" fmla="val 38917"/>
              <a:gd name="adj2" fmla="val 31986"/>
            </a:avLst>
          </a:prstGeom>
          <a:solidFill>
            <a:srgbClr val="0000FF">
              <a:alpha val="43921"/>
            </a:srgbClr>
          </a:solidFill>
          <a:ln w="3175" algn="ctr">
            <a:solidFill>
              <a:srgbClr val="333399"/>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lnSpc>
                <a:spcPct val="90000"/>
              </a:lnSpc>
              <a:spcBef>
                <a:spcPct val="0"/>
              </a:spcBef>
              <a:buClr>
                <a:schemeClr val="tx2"/>
              </a:buClr>
              <a:buSzPct val="70000"/>
              <a:buFont typeface="Wingdings" panose="05000000000000000000" pitchFamily="2" charset="2"/>
              <a:buNone/>
            </a:pPr>
            <a:endParaRPr lang="ja-JP" altLang="ja-JP" sz="2800">
              <a:solidFill>
                <a:srgbClr val="000000"/>
              </a:solidFill>
              <a:latin typeface="Arial" panose="020B0604020202020204" pitchFamily="34" charset="0"/>
            </a:endParaRPr>
          </a:p>
        </p:txBody>
      </p:sp>
      <p:sp>
        <p:nvSpPr>
          <p:cNvPr id="231440" name="AutoShape 3"/>
          <p:cNvSpPr>
            <a:spLocks noChangeArrowheads="1"/>
          </p:cNvSpPr>
          <p:nvPr/>
        </p:nvSpPr>
        <p:spPr bwMode="auto">
          <a:xfrm rot="5400000">
            <a:off x="7223125" y="2578100"/>
            <a:ext cx="379413" cy="360363"/>
          </a:xfrm>
          <a:prstGeom prst="downArrow">
            <a:avLst>
              <a:gd name="adj1" fmla="val 38917"/>
              <a:gd name="adj2" fmla="val 31986"/>
            </a:avLst>
          </a:prstGeom>
          <a:solidFill>
            <a:srgbClr val="0000FF">
              <a:alpha val="43921"/>
            </a:srgbClr>
          </a:solidFill>
          <a:ln w="3175" algn="ctr">
            <a:solidFill>
              <a:srgbClr val="333399"/>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lnSpc>
                <a:spcPct val="90000"/>
              </a:lnSpc>
              <a:spcBef>
                <a:spcPct val="0"/>
              </a:spcBef>
              <a:buClr>
                <a:schemeClr val="tx2"/>
              </a:buClr>
              <a:buSzPct val="70000"/>
              <a:buFont typeface="Wingdings" panose="05000000000000000000" pitchFamily="2" charset="2"/>
              <a:buNone/>
            </a:pPr>
            <a:endParaRPr lang="ja-JP" altLang="ja-JP" sz="2800">
              <a:solidFill>
                <a:srgbClr val="000000"/>
              </a:solidFill>
              <a:latin typeface="Arial" panose="020B0604020202020204" pitchFamily="34" charset="0"/>
            </a:endParaRPr>
          </a:p>
        </p:txBody>
      </p:sp>
      <p:sp>
        <p:nvSpPr>
          <p:cNvPr id="231441" name="AutoShape 3"/>
          <p:cNvSpPr>
            <a:spLocks noChangeArrowheads="1"/>
          </p:cNvSpPr>
          <p:nvPr/>
        </p:nvSpPr>
        <p:spPr bwMode="auto">
          <a:xfrm rot="5400000">
            <a:off x="7219951" y="5145087"/>
            <a:ext cx="379412" cy="360363"/>
          </a:xfrm>
          <a:prstGeom prst="downArrow">
            <a:avLst>
              <a:gd name="adj1" fmla="val 38917"/>
              <a:gd name="adj2" fmla="val 31986"/>
            </a:avLst>
          </a:prstGeom>
          <a:solidFill>
            <a:srgbClr val="0000FF">
              <a:alpha val="43921"/>
            </a:srgbClr>
          </a:solidFill>
          <a:ln w="3175" algn="ctr">
            <a:solidFill>
              <a:srgbClr val="333399"/>
            </a:solidFill>
            <a:miter lim="800000"/>
            <a:headEnd/>
            <a:tailEnd/>
          </a:ln>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lnSpc>
                <a:spcPct val="90000"/>
              </a:lnSpc>
              <a:spcBef>
                <a:spcPct val="0"/>
              </a:spcBef>
              <a:buClr>
                <a:schemeClr val="tx2"/>
              </a:buClr>
              <a:buSzPct val="70000"/>
              <a:buFont typeface="Wingdings" panose="05000000000000000000" pitchFamily="2" charset="2"/>
              <a:buNone/>
            </a:pPr>
            <a:endParaRPr lang="ja-JP" altLang="ja-JP" sz="2800">
              <a:solidFill>
                <a:srgbClr val="000000"/>
              </a:solidFill>
              <a:latin typeface="Arial" panose="020B0604020202020204" pitchFamily="34" charset="0"/>
            </a:endParaRPr>
          </a:p>
        </p:txBody>
      </p:sp>
      <p:sp>
        <p:nvSpPr>
          <p:cNvPr id="231442" name="Rectangle 23"/>
          <p:cNvSpPr>
            <a:spLocks noChangeArrowheads="1"/>
          </p:cNvSpPr>
          <p:nvPr/>
        </p:nvSpPr>
        <p:spPr bwMode="auto">
          <a:xfrm>
            <a:off x="179388" y="620713"/>
            <a:ext cx="576262" cy="5113337"/>
          </a:xfrm>
          <a:prstGeom prst="rect">
            <a:avLst/>
          </a:prstGeom>
          <a:solidFill>
            <a:srgbClr val="FD542E"/>
          </a:solidFill>
          <a:ln w="9525">
            <a:solidFill>
              <a:schemeClr val="tx1"/>
            </a:solidFill>
            <a:miter lim="800000"/>
            <a:headEnd/>
            <a:tailEnd/>
          </a:ln>
        </p:spPr>
        <p:txBody>
          <a:bodyPr vert="eaVert"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lnSpc>
                <a:spcPct val="90000"/>
              </a:lnSpc>
              <a:spcBef>
                <a:spcPct val="0"/>
              </a:spcBef>
              <a:buClr>
                <a:schemeClr val="tx2"/>
              </a:buClr>
              <a:buSzPct val="70000"/>
              <a:buFont typeface="Wingdings" panose="05000000000000000000" pitchFamily="2" charset="2"/>
              <a:buNone/>
            </a:pPr>
            <a:r>
              <a:rPr lang="ja-JP" altLang="en-US" dirty="0">
                <a:solidFill>
                  <a:schemeClr val="bg1"/>
                </a:solidFill>
                <a:latin typeface="Arial" panose="020B0604020202020204" pitchFamily="34" charset="0"/>
              </a:rPr>
              <a:t>作業支援</a:t>
            </a:r>
          </a:p>
        </p:txBody>
      </p:sp>
      <p:sp>
        <p:nvSpPr>
          <p:cNvPr id="23" name="Text Box 15"/>
          <p:cNvSpPr txBox="1">
            <a:spLocks noChangeArrowheads="1"/>
          </p:cNvSpPr>
          <p:nvPr/>
        </p:nvSpPr>
        <p:spPr bwMode="auto">
          <a:xfrm>
            <a:off x="858470" y="59151"/>
            <a:ext cx="6645066" cy="768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lnSpc>
                <a:spcPct val="90000"/>
              </a:lnSpc>
              <a:spcBef>
                <a:spcPct val="0"/>
              </a:spcBef>
              <a:buClr>
                <a:schemeClr val="tx2"/>
              </a:buClr>
              <a:buSzPct val="70000"/>
              <a:buFont typeface="Wingdings" panose="05000000000000000000" pitchFamily="2" charset="2"/>
              <a:buNone/>
            </a:pPr>
            <a:r>
              <a:rPr kumimoji="0" lang="ja-JP" altLang="en-US" sz="2400" dirty="0" smtClean="0">
                <a:latin typeface="メイリオ" panose="020B0604030504040204" pitchFamily="50" charset="-128"/>
                <a:ea typeface="メイリオ" panose="020B0604030504040204" pitchFamily="50" charset="-128"/>
              </a:rPr>
              <a:t>セルフマネージメントスキルの獲得を目指した</a:t>
            </a:r>
            <a:endParaRPr kumimoji="0" lang="en-US" altLang="ja-JP" sz="2400" dirty="0" smtClean="0">
              <a:latin typeface="メイリオ" panose="020B0604030504040204" pitchFamily="50" charset="-128"/>
              <a:ea typeface="メイリオ" panose="020B0604030504040204" pitchFamily="50" charset="-128"/>
            </a:endParaRPr>
          </a:p>
          <a:p>
            <a:pPr algn="ctr" eaLnBrk="1" hangingPunct="1">
              <a:lnSpc>
                <a:spcPct val="90000"/>
              </a:lnSpc>
              <a:spcBef>
                <a:spcPct val="0"/>
              </a:spcBef>
              <a:buClr>
                <a:schemeClr val="tx2"/>
              </a:buClr>
              <a:buSzPct val="70000"/>
              <a:buFont typeface="Wingdings" panose="05000000000000000000" pitchFamily="2" charset="2"/>
              <a:buNone/>
            </a:pPr>
            <a:r>
              <a:rPr kumimoji="0" lang="en-US" altLang="ja-JP" sz="2400" dirty="0" smtClean="0">
                <a:solidFill>
                  <a:srgbClr val="FF0000"/>
                </a:solidFill>
                <a:latin typeface="メイリオ" panose="020B0604030504040204" pitchFamily="50" charset="-128"/>
                <a:ea typeface="メイリオ" panose="020B0604030504040204" pitchFamily="50" charset="-128"/>
              </a:rPr>
              <a:t>MWS</a:t>
            </a:r>
            <a:r>
              <a:rPr kumimoji="0" lang="ja-JP" altLang="en-US" sz="2400" dirty="0">
                <a:solidFill>
                  <a:srgbClr val="FF0000"/>
                </a:solidFill>
                <a:latin typeface="メイリオ" panose="020B0604030504040204" pitchFamily="50" charset="-128"/>
                <a:ea typeface="メイリオ" panose="020B0604030504040204" pitchFamily="50" charset="-128"/>
              </a:rPr>
              <a:t>訓練版</a:t>
            </a:r>
            <a:r>
              <a:rPr kumimoji="0" lang="ja-JP" altLang="en-US" sz="2400" dirty="0" smtClean="0">
                <a:solidFill>
                  <a:srgbClr val="000000"/>
                </a:solidFill>
                <a:latin typeface="メイリオ" panose="020B0604030504040204" pitchFamily="50" charset="-128"/>
                <a:ea typeface="メイリオ" panose="020B0604030504040204" pitchFamily="50" charset="-128"/>
              </a:rPr>
              <a:t>の</a:t>
            </a:r>
            <a:r>
              <a:rPr kumimoji="0" lang="ja-JP" altLang="en-US" sz="2400" dirty="0" smtClean="0">
                <a:latin typeface="メイリオ" panose="020B0604030504040204" pitchFamily="50" charset="-128"/>
                <a:ea typeface="メイリオ" panose="020B0604030504040204" pitchFamily="50" charset="-128"/>
              </a:rPr>
              <a:t>流れ</a:t>
            </a:r>
            <a:endParaRPr lang="ja-JP" altLang="en-US" sz="2400" dirty="0">
              <a:latin typeface="メイリオ" panose="020B0604030504040204" pitchFamily="50" charset="-128"/>
              <a:ea typeface="メイリオ" panose="020B0604030504040204" pitchFamily="50" charset="-128"/>
            </a:endParaRPr>
          </a:p>
        </p:txBody>
      </p:sp>
      <p:sp>
        <p:nvSpPr>
          <p:cNvPr id="24" name="角丸四角形 23"/>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23</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4293190331"/>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p:cNvSpPr/>
          <p:nvPr/>
        </p:nvSpPr>
        <p:spPr>
          <a:xfrm>
            <a:off x="797761" y="544712"/>
            <a:ext cx="7920880" cy="108012"/>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p:cNvSpPr/>
          <p:nvPr/>
        </p:nvSpPr>
        <p:spPr>
          <a:xfrm>
            <a:off x="1006452" y="180560"/>
            <a:ext cx="7683090" cy="461665"/>
          </a:xfrm>
          <a:prstGeom prst="rect">
            <a:avLst/>
          </a:prstGeom>
        </p:spPr>
        <p:txBody>
          <a:bodyPr wrap="square">
            <a:spAutoFit/>
          </a:bodyPr>
          <a:lstStyle/>
          <a:p>
            <a:pPr fontAlgn="base">
              <a:spcAft>
                <a:spcPct val="0"/>
              </a:spcAft>
              <a:defRPr/>
            </a:pPr>
            <a:r>
              <a:rPr lang="en-US" altLang="ja-JP" sz="2400" dirty="0">
                <a:latin typeface="メイリオ" panose="020B0604030504040204" pitchFamily="50" charset="-128"/>
                <a:ea typeface="メイリオ" panose="020B0604030504040204" pitchFamily="50" charset="-128"/>
                <a:cs typeface="メイリオ" panose="020B0604030504040204" pitchFamily="50" charset="-128"/>
              </a:rPr>
              <a:t>M</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ＳＦＡＳ・ＭＷＳ・Ｍ－メモリーノート</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の関連性</a:t>
            </a: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片側の 2 つの角を切り取った四角形 2"/>
          <p:cNvSpPr/>
          <p:nvPr/>
        </p:nvSpPr>
        <p:spPr bwMode="auto">
          <a:xfrm>
            <a:off x="861557" y="4549886"/>
            <a:ext cx="7198049" cy="1536875"/>
          </a:xfrm>
          <a:prstGeom prst="snip2SameRect">
            <a:avLst/>
          </a:prstGeom>
          <a:solidFill>
            <a:schemeClr val="bg1">
              <a:lumMod val="85000"/>
            </a:schemeClr>
          </a:solidFill>
          <a:ln w="31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正方形/長方形 62"/>
          <p:cNvSpPr/>
          <p:nvPr/>
        </p:nvSpPr>
        <p:spPr bwMode="auto">
          <a:xfrm>
            <a:off x="5832471" y="4816458"/>
            <a:ext cx="2557346" cy="1970903"/>
          </a:xfrm>
          <a:prstGeom prst="rect">
            <a:avLst/>
          </a:prstGeom>
          <a:solidFill>
            <a:schemeClr val="tx2">
              <a:lumMod val="20000"/>
              <a:lumOff val="80000"/>
            </a:schemeClr>
          </a:solidFill>
          <a:ln w="6350" cap="flat" cmpd="sng" algn="ctr">
            <a:solidFill>
              <a:schemeClr val="tx2">
                <a:lumMod val="60000"/>
                <a:lumOff val="4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kumimoji="0" lang="ja-JP" altLang="en-US"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6" name="正方形/長方形 75"/>
          <p:cNvSpPr/>
          <p:nvPr/>
        </p:nvSpPr>
        <p:spPr bwMode="auto">
          <a:xfrm>
            <a:off x="6470716" y="5771543"/>
            <a:ext cx="1841339" cy="923128"/>
          </a:xfrm>
          <a:prstGeom prst="rect">
            <a:avLst/>
          </a:prstGeom>
          <a:solidFill>
            <a:schemeClr val="tx2">
              <a:lumMod val="40000"/>
              <a:lumOff val="6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62" name="正方形/長方形 61"/>
          <p:cNvSpPr/>
          <p:nvPr/>
        </p:nvSpPr>
        <p:spPr bwMode="auto">
          <a:xfrm>
            <a:off x="3209426" y="4832060"/>
            <a:ext cx="2518415" cy="1970903"/>
          </a:xfrm>
          <a:prstGeom prst="rect">
            <a:avLst/>
          </a:prstGeom>
          <a:solidFill>
            <a:schemeClr val="tx2">
              <a:lumMod val="20000"/>
              <a:lumOff val="80000"/>
            </a:schemeClr>
          </a:solidFill>
          <a:ln w="6350" cap="flat" cmpd="sng" algn="ctr">
            <a:solidFill>
              <a:schemeClr val="tx2">
                <a:lumMod val="60000"/>
                <a:lumOff val="4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grpSp>
        <p:nvGrpSpPr>
          <p:cNvPr id="40" name="グループ化 39"/>
          <p:cNvGrpSpPr/>
          <p:nvPr/>
        </p:nvGrpSpPr>
        <p:grpSpPr bwMode="auto">
          <a:xfrm>
            <a:off x="700306" y="1533768"/>
            <a:ext cx="7725206" cy="5263924"/>
            <a:chOff x="-2040922" y="670741"/>
            <a:chExt cx="9913544" cy="5913352"/>
          </a:xfrm>
        </p:grpSpPr>
        <p:sp>
          <p:nvSpPr>
            <p:cNvPr id="9" name="正方形/長方形 8"/>
            <p:cNvSpPr/>
            <p:nvPr/>
          </p:nvSpPr>
          <p:spPr bwMode="auto">
            <a:xfrm>
              <a:off x="-2040921" y="2204865"/>
              <a:ext cx="9767946" cy="367874"/>
            </a:xfrm>
            <a:prstGeom prst="rect">
              <a:avLst/>
            </a:prstGeom>
            <a:solidFill>
              <a:srgbClr val="FD542E"/>
            </a:solidFill>
            <a:ln w="3175" cap="flat" cmpd="sng" algn="ctr">
              <a:solidFill>
                <a:schemeClr val="bg1">
                  <a:lumMod val="8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6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ＭＷＳ簡易版</a:t>
              </a:r>
              <a:endParaRPr kumimoji="1" lang="ja-JP" altLang="en-US" sz="1600" b="1" i="0" u="none" strike="noStrike" cap="none" normalizeH="0" baseline="0" dirty="0">
                <a:ln>
                  <a:noFill/>
                </a:ln>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下矢印 17"/>
            <p:cNvSpPr/>
            <p:nvPr/>
          </p:nvSpPr>
          <p:spPr bwMode="auto">
            <a:xfrm>
              <a:off x="5359370" y="1101199"/>
              <a:ext cx="432048" cy="1286012"/>
            </a:xfrm>
            <a:prstGeom prst="downArrow">
              <a:avLst/>
            </a:prstGeom>
            <a:solidFill>
              <a:schemeClr val="bg1">
                <a:lumMod val="75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7" name="正方形/長方形 6"/>
            <p:cNvSpPr/>
            <p:nvPr/>
          </p:nvSpPr>
          <p:spPr bwMode="auto">
            <a:xfrm>
              <a:off x="-2035788" y="670741"/>
              <a:ext cx="9762813" cy="432048"/>
            </a:xfrm>
            <a:prstGeom prst="rect">
              <a:avLst/>
            </a:prstGeom>
            <a:solidFill>
              <a:srgbClr val="FD542E"/>
            </a:solidFill>
            <a:ln w="3175" cap="flat" cmpd="sng" algn="ctr">
              <a:solidFill>
                <a:schemeClr val="tx2">
                  <a:lumMod val="60000"/>
                  <a:lumOff val="4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400" b="1" i="0" u="none" strike="noStrike" cap="none" normalizeH="0" baseline="0" dirty="0">
                  <a:ln>
                    <a:noFill/>
                  </a:ln>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スケジューリングの訓練が必要</a:t>
              </a:r>
            </a:p>
          </p:txBody>
        </p:sp>
        <p:sp>
          <p:nvSpPr>
            <p:cNvPr id="8" name="正方形/長方形 7"/>
            <p:cNvSpPr/>
            <p:nvPr/>
          </p:nvSpPr>
          <p:spPr bwMode="auto">
            <a:xfrm>
              <a:off x="2855426" y="1389668"/>
              <a:ext cx="4913634" cy="622279"/>
            </a:xfrm>
            <a:prstGeom prst="rect">
              <a:avLst/>
            </a:prstGeom>
            <a:solidFill>
              <a:srgbClr val="FD542E"/>
            </a:solidFill>
            <a:ln w="9525" cap="flat" cmpd="sng" algn="ctr">
              <a:solidFill>
                <a:schemeClr val="bg1">
                  <a:lumMod val="75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ja-JP" altLang="en-US" sz="16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Ｍ－</a:t>
              </a:r>
              <a:r>
                <a:rPr kumimoji="1" lang="ja-JP" altLang="en-US" sz="1600" b="1" i="0" u="none" strike="noStrike" cap="none" normalizeH="0" baseline="0" dirty="0">
                  <a:ln>
                    <a:noFill/>
                  </a:ln>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メモリーノート</a:t>
              </a:r>
            </a:p>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dirty="0">
                  <a:ln>
                    <a:noFill/>
                  </a:ln>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集中訓練</a:t>
              </a:r>
            </a:p>
          </p:txBody>
        </p:sp>
        <p:sp>
          <p:nvSpPr>
            <p:cNvPr id="10" name="正方形/長方形 9"/>
            <p:cNvSpPr/>
            <p:nvPr/>
          </p:nvSpPr>
          <p:spPr bwMode="auto">
            <a:xfrm>
              <a:off x="-2040922" y="2649380"/>
              <a:ext cx="9809983" cy="1415182"/>
            </a:xfrm>
            <a:prstGeom prst="rect">
              <a:avLst/>
            </a:prstGeom>
            <a:solidFill>
              <a:srgbClr val="FD542E"/>
            </a:solidFill>
            <a:ln w="9525" cap="flat" cmpd="sng" algn="ctr">
              <a:solidFill>
                <a:schemeClr val="tx2">
                  <a:lumMod val="60000"/>
                  <a:lumOff val="4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20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ＭＷＳ訓練版</a:t>
              </a:r>
              <a:endParaRPr kumimoji="1" lang="ja-JP" altLang="en-US" sz="2000" b="1" i="0" u="none" strike="noStrike" cap="none" normalizeH="0" baseline="0" dirty="0">
                <a:ln>
                  <a:noFill/>
                </a:ln>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正方形/長方形 37"/>
            <p:cNvSpPr/>
            <p:nvPr/>
          </p:nvSpPr>
          <p:spPr bwMode="auto">
            <a:xfrm>
              <a:off x="1734564" y="5700672"/>
              <a:ext cx="1921880" cy="767690"/>
            </a:xfrm>
            <a:prstGeom prst="rect">
              <a:avLst/>
            </a:prstGeom>
            <a:solidFill>
              <a:schemeClr val="tx2">
                <a:lumMod val="20000"/>
                <a:lumOff val="8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36" name="Text Box 5"/>
            <p:cNvSpPr txBox="1">
              <a:spLocks noChangeArrowheads="1"/>
            </p:cNvSpPr>
            <p:nvPr/>
          </p:nvSpPr>
          <p:spPr bwMode="auto">
            <a:xfrm>
              <a:off x="1700667" y="5216688"/>
              <a:ext cx="1971878" cy="369302"/>
            </a:xfrm>
            <a:prstGeom prst="rect">
              <a:avLst/>
            </a:prstGeom>
            <a:solidFill>
              <a:schemeClr val="tx2">
                <a:lumMod val="20000"/>
                <a:lumOff val="80000"/>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lIns="91410" tIns="45705" rIns="91410" bIns="45705">
              <a:spAutoFit/>
            </a:bodyPr>
            <a:lstStyle>
              <a:lvl1pPr eaLnBrk="0" hangingPunct="0">
                <a:defRPr kumimoji="1" sz="3200">
                  <a:solidFill>
                    <a:schemeClr val="tx1"/>
                  </a:solidFill>
                  <a:latin typeface="Arial" pitchFamily="34" charset="0"/>
                  <a:ea typeface="ＭＳ Ｐゴシック" pitchFamily="50" charset="-128"/>
                </a:defRPr>
              </a:lvl1pPr>
              <a:lvl2pPr marL="742950" indent="-285750" eaLnBrk="0" hangingPunct="0">
                <a:defRPr kumimoji="1" sz="3200">
                  <a:solidFill>
                    <a:schemeClr val="tx1"/>
                  </a:solidFill>
                  <a:latin typeface="Arial" pitchFamily="34" charset="0"/>
                  <a:ea typeface="ＭＳ Ｐゴシック" pitchFamily="50" charset="-128"/>
                </a:defRPr>
              </a:lvl2pPr>
              <a:lvl3pPr marL="1143000" indent="-228600" eaLnBrk="0" hangingPunct="0">
                <a:defRPr kumimoji="1" sz="3200">
                  <a:solidFill>
                    <a:schemeClr val="tx1"/>
                  </a:solidFill>
                  <a:latin typeface="Arial" pitchFamily="34" charset="0"/>
                  <a:ea typeface="ＭＳ Ｐゴシック" pitchFamily="50" charset="-128"/>
                </a:defRPr>
              </a:lvl3pPr>
              <a:lvl4pPr marL="1600200" indent="-228600" eaLnBrk="0" hangingPunct="0">
                <a:defRPr kumimoji="1" sz="3200">
                  <a:solidFill>
                    <a:schemeClr val="tx1"/>
                  </a:solidFill>
                  <a:latin typeface="Arial" pitchFamily="34" charset="0"/>
                  <a:ea typeface="ＭＳ Ｐゴシック" pitchFamily="50" charset="-128"/>
                </a:defRPr>
              </a:lvl4pPr>
              <a:lvl5pPr marL="2057400" indent="-228600" eaLnBrk="0" hangingPunct="0">
                <a:defRPr kumimoji="1" sz="32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9pPr>
            </a:lstStyle>
            <a:p>
              <a:pPr algn="ctr" eaLnBrk="1" fontAlgn="base" hangingPunct="1">
                <a:spcBef>
                  <a:spcPct val="0"/>
                </a:spcBef>
                <a:spcAft>
                  <a:spcPct val="0"/>
                </a:spcAft>
              </a:pPr>
              <a:endParaRPr kumimoji="0" lang="ja-JP" altLang="en-US" sz="18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Text Box 5"/>
            <p:cNvSpPr txBox="1">
              <a:spLocks noChangeArrowheads="1"/>
            </p:cNvSpPr>
            <p:nvPr/>
          </p:nvSpPr>
          <p:spPr bwMode="auto">
            <a:xfrm>
              <a:off x="1661193" y="4837302"/>
              <a:ext cx="1965238" cy="380289"/>
            </a:xfrm>
            <a:prstGeom prst="rect">
              <a:avLst/>
            </a:prstGeom>
            <a:solidFill>
              <a:schemeClr val="tx2">
                <a:lumMod val="20000"/>
                <a:lumOff val="80000"/>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lIns="91410" tIns="45705" rIns="91410" bIns="45705">
              <a:spAutoFit/>
            </a:bodyPr>
            <a:lstStyle>
              <a:lvl1pPr eaLnBrk="0" hangingPunct="0">
                <a:defRPr kumimoji="1" sz="3200">
                  <a:solidFill>
                    <a:schemeClr val="tx1"/>
                  </a:solidFill>
                  <a:latin typeface="Arial" pitchFamily="34" charset="0"/>
                  <a:ea typeface="ＭＳ Ｐゴシック" pitchFamily="50" charset="-128"/>
                </a:defRPr>
              </a:lvl1pPr>
              <a:lvl2pPr marL="742950" indent="-285750" eaLnBrk="0" hangingPunct="0">
                <a:defRPr kumimoji="1" sz="3200">
                  <a:solidFill>
                    <a:schemeClr val="tx1"/>
                  </a:solidFill>
                  <a:latin typeface="Arial" pitchFamily="34" charset="0"/>
                  <a:ea typeface="ＭＳ Ｐゴシック" pitchFamily="50" charset="-128"/>
                </a:defRPr>
              </a:lvl2pPr>
              <a:lvl3pPr marL="1143000" indent="-228600" eaLnBrk="0" hangingPunct="0">
                <a:defRPr kumimoji="1" sz="3200">
                  <a:solidFill>
                    <a:schemeClr val="tx1"/>
                  </a:solidFill>
                  <a:latin typeface="Arial" pitchFamily="34" charset="0"/>
                  <a:ea typeface="ＭＳ Ｐゴシック" pitchFamily="50" charset="-128"/>
                </a:defRPr>
              </a:lvl3pPr>
              <a:lvl4pPr marL="1600200" indent="-228600" eaLnBrk="0" hangingPunct="0">
                <a:defRPr kumimoji="1" sz="3200">
                  <a:solidFill>
                    <a:schemeClr val="tx1"/>
                  </a:solidFill>
                  <a:latin typeface="Arial" pitchFamily="34" charset="0"/>
                  <a:ea typeface="ＭＳ Ｐゴシック" pitchFamily="50" charset="-128"/>
                </a:defRPr>
              </a:lvl4pPr>
              <a:lvl5pPr marL="2057400" indent="-228600" eaLnBrk="0" hangingPunct="0">
                <a:defRPr kumimoji="1" sz="32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9pPr>
            </a:lstStyle>
            <a:p>
              <a:pPr algn="ctr" eaLnBrk="1" fontAlgn="base" hangingPunct="1">
                <a:spcBef>
                  <a:spcPct val="0"/>
                </a:spcBef>
                <a:spcAft>
                  <a:spcPct val="0"/>
                </a:spcAft>
              </a:pPr>
              <a:r>
                <a:rPr kumimoji="0"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単一課題</a:t>
              </a:r>
            </a:p>
          </p:txBody>
        </p:sp>
        <p:sp>
          <p:nvSpPr>
            <p:cNvPr id="12" name="Text Box 9"/>
            <p:cNvSpPr txBox="1">
              <a:spLocks noChangeArrowheads="1"/>
            </p:cNvSpPr>
            <p:nvPr/>
          </p:nvSpPr>
          <p:spPr bwMode="auto">
            <a:xfrm>
              <a:off x="1967431" y="5436336"/>
              <a:ext cx="1290129" cy="380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lIns="91410" tIns="45705" rIns="91410" bIns="45705">
              <a:spAutoFit/>
            </a:bodyPr>
            <a:lstStyle>
              <a:lvl1pPr eaLnBrk="0" hangingPunct="0">
                <a:defRPr kumimoji="1" sz="3200">
                  <a:solidFill>
                    <a:schemeClr val="tx1"/>
                  </a:solidFill>
                  <a:latin typeface="Arial" pitchFamily="34" charset="0"/>
                  <a:ea typeface="ＭＳ Ｐゴシック" pitchFamily="50" charset="-128"/>
                </a:defRPr>
              </a:lvl1pPr>
              <a:lvl2pPr marL="742950" indent="-285750" eaLnBrk="0" hangingPunct="0">
                <a:defRPr kumimoji="1" sz="3200">
                  <a:solidFill>
                    <a:schemeClr val="tx1"/>
                  </a:solidFill>
                  <a:latin typeface="Arial" pitchFamily="34" charset="0"/>
                  <a:ea typeface="ＭＳ Ｐゴシック" pitchFamily="50" charset="-128"/>
                </a:defRPr>
              </a:lvl2pPr>
              <a:lvl3pPr marL="1143000" indent="-228600" eaLnBrk="0" hangingPunct="0">
                <a:defRPr kumimoji="1" sz="3200">
                  <a:solidFill>
                    <a:schemeClr val="tx1"/>
                  </a:solidFill>
                  <a:latin typeface="Arial" pitchFamily="34" charset="0"/>
                  <a:ea typeface="ＭＳ Ｐゴシック" pitchFamily="50" charset="-128"/>
                </a:defRPr>
              </a:lvl3pPr>
              <a:lvl4pPr marL="1600200" indent="-228600" eaLnBrk="0" hangingPunct="0">
                <a:defRPr kumimoji="1" sz="3200">
                  <a:solidFill>
                    <a:schemeClr val="tx1"/>
                  </a:solidFill>
                  <a:latin typeface="Arial" pitchFamily="34" charset="0"/>
                  <a:ea typeface="ＭＳ Ｐゴシック" pitchFamily="50" charset="-128"/>
                </a:defRPr>
              </a:lvl4pPr>
              <a:lvl5pPr marL="2057400" indent="-228600" eaLnBrk="0" hangingPunct="0">
                <a:defRPr kumimoji="1" sz="32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9pPr>
            </a:lstStyle>
            <a:p>
              <a:pPr algn="ctr" eaLnBrk="1" fontAlgn="base" hangingPunct="1">
                <a:spcBef>
                  <a:spcPct val="0"/>
                </a:spcBef>
                <a:spcAft>
                  <a:spcPct val="0"/>
                </a:spcAft>
              </a:pPr>
              <a:r>
                <a:rPr kumimoji="0"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複数課題</a:t>
              </a:r>
            </a:p>
          </p:txBody>
        </p:sp>
        <p:sp>
          <p:nvSpPr>
            <p:cNvPr id="13" name="Text Box 13"/>
            <p:cNvSpPr txBox="1">
              <a:spLocks noChangeArrowheads="1"/>
            </p:cNvSpPr>
            <p:nvPr/>
          </p:nvSpPr>
          <p:spPr bwMode="auto">
            <a:xfrm>
              <a:off x="1906610" y="5996355"/>
              <a:ext cx="1897632" cy="58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91410" tIns="45705" rIns="91410" bIns="45705">
              <a:spAutoFit/>
            </a:bodyPr>
            <a:lstStyle>
              <a:lvl1pPr eaLnBrk="0" hangingPunct="0">
                <a:defRPr kumimoji="1" sz="3200">
                  <a:solidFill>
                    <a:schemeClr val="tx1"/>
                  </a:solidFill>
                  <a:latin typeface="Arial" pitchFamily="34" charset="0"/>
                  <a:ea typeface="ＭＳ Ｐゴシック" pitchFamily="50" charset="-128"/>
                </a:defRPr>
              </a:lvl1pPr>
              <a:lvl2pPr marL="742950" indent="-285750" eaLnBrk="0" hangingPunct="0">
                <a:defRPr kumimoji="1" sz="3200">
                  <a:solidFill>
                    <a:schemeClr val="tx1"/>
                  </a:solidFill>
                  <a:latin typeface="Arial" pitchFamily="34" charset="0"/>
                  <a:ea typeface="ＭＳ Ｐゴシック" pitchFamily="50" charset="-128"/>
                </a:defRPr>
              </a:lvl2pPr>
              <a:lvl3pPr marL="1143000" indent="-228600" eaLnBrk="0" hangingPunct="0">
                <a:defRPr kumimoji="1" sz="3200">
                  <a:solidFill>
                    <a:schemeClr val="tx1"/>
                  </a:solidFill>
                  <a:latin typeface="Arial" pitchFamily="34" charset="0"/>
                  <a:ea typeface="ＭＳ Ｐゴシック" pitchFamily="50" charset="-128"/>
                </a:defRPr>
              </a:lvl3pPr>
              <a:lvl4pPr marL="1600200" indent="-228600" eaLnBrk="0" hangingPunct="0">
                <a:defRPr kumimoji="1" sz="3200">
                  <a:solidFill>
                    <a:schemeClr val="tx1"/>
                  </a:solidFill>
                  <a:latin typeface="Arial" pitchFamily="34" charset="0"/>
                  <a:ea typeface="ＭＳ Ｐゴシック" pitchFamily="50" charset="-128"/>
                </a:defRPr>
              </a:lvl4pPr>
              <a:lvl5pPr marL="2057400" indent="-228600" eaLnBrk="0" hangingPunct="0">
                <a:defRPr kumimoji="1" sz="32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9pPr>
            </a:lstStyle>
            <a:p>
              <a:pPr eaLnBrk="1" fontAlgn="base" hangingPunct="1">
                <a:spcBef>
                  <a:spcPct val="0"/>
                </a:spcBef>
                <a:spcAft>
                  <a:spcPct val="0"/>
                </a:spcAft>
              </a:pPr>
              <a:r>
                <a:rPr kumimoji="0"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職場を想定した</a:t>
              </a:r>
              <a:endParaRPr kumimoji="0" lang="en-US" altLang="ja-JP"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eaLnBrk="1" fontAlgn="base" hangingPunct="1">
                <a:spcBef>
                  <a:spcPct val="0"/>
                </a:spcBef>
                <a:spcAft>
                  <a:spcPct val="0"/>
                </a:spcAft>
              </a:pPr>
              <a:r>
                <a:rPr kumimoji="0"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トレーニング</a:t>
              </a:r>
            </a:p>
          </p:txBody>
        </p:sp>
        <p:sp>
          <p:nvSpPr>
            <p:cNvPr id="14" name="Text Box 5"/>
            <p:cNvSpPr txBox="1">
              <a:spLocks noChangeArrowheads="1"/>
            </p:cNvSpPr>
            <p:nvPr/>
          </p:nvSpPr>
          <p:spPr bwMode="auto">
            <a:xfrm>
              <a:off x="4567363" y="4904169"/>
              <a:ext cx="3259453" cy="345714"/>
            </a:xfrm>
            <a:prstGeom prst="rect">
              <a:avLst/>
            </a:prstGeom>
            <a:solidFill>
              <a:schemeClr val="tx2">
                <a:lumMod val="20000"/>
                <a:lumOff val="80000"/>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lIns="91410" tIns="45705" rIns="91410" bIns="45705">
              <a:spAutoFit/>
            </a:bodyPr>
            <a:lstStyle>
              <a:lvl1pPr eaLnBrk="0" hangingPunct="0">
                <a:defRPr kumimoji="1" sz="3200">
                  <a:solidFill>
                    <a:schemeClr val="tx1"/>
                  </a:solidFill>
                  <a:latin typeface="Arial" pitchFamily="34" charset="0"/>
                  <a:ea typeface="ＭＳ Ｐゴシック" pitchFamily="50" charset="-128"/>
                </a:defRPr>
              </a:lvl1pPr>
              <a:lvl2pPr marL="742950" indent="-285750" eaLnBrk="0" hangingPunct="0">
                <a:defRPr kumimoji="1" sz="3200">
                  <a:solidFill>
                    <a:schemeClr val="tx1"/>
                  </a:solidFill>
                  <a:latin typeface="Arial" pitchFamily="34" charset="0"/>
                  <a:ea typeface="ＭＳ Ｐゴシック" pitchFamily="50" charset="-128"/>
                </a:defRPr>
              </a:lvl2pPr>
              <a:lvl3pPr marL="1143000" indent="-228600" eaLnBrk="0" hangingPunct="0">
                <a:defRPr kumimoji="1" sz="3200">
                  <a:solidFill>
                    <a:schemeClr val="tx1"/>
                  </a:solidFill>
                  <a:latin typeface="Arial" pitchFamily="34" charset="0"/>
                  <a:ea typeface="ＭＳ Ｐゴシック" pitchFamily="50" charset="-128"/>
                </a:defRPr>
              </a:lvl3pPr>
              <a:lvl4pPr marL="1600200" indent="-228600" eaLnBrk="0" hangingPunct="0">
                <a:defRPr kumimoji="1" sz="3200">
                  <a:solidFill>
                    <a:schemeClr val="tx1"/>
                  </a:solidFill>
                  <a:latin typeface="Arial" pitchFamily="34" charset="0"/>
                  <a:ea typeface="ＭＳ Ｐゴシック" pitchFamily="50" charset="-128"/>
                </a:defRPr>
              </a:lvl4pPr>
              <a:lvl5pPr marL="2057400" indent="-228600" eaLnBrk="0" hangingPunct="0">
                <a:defRPr kumimoji="1" sz="32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9pPr>
            </a:lstStyle>
            <a:p>
              <a:pPr algn="ctr" eaLnBrk="1" fontAlgn="base" hangingPunct="1">
                <a:spcBef>
                  <a:spcPct val="0"/>
                </a:spcBef>
                <a:spcAft>
                  <a:spcPct val="0"/>
                </a:spcAft>
              </a:pPr>
              <a:r>
                <a:rPr kumimoji="0" lang="ja-JP" altLang="en-US" sz="14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メモリーノートの般化</a:t>
              </a:r>
            </a:p>
          </p:txBody>
        </p:sp>
        <p:sp>
          <p:nvSpPr>
            <p:cNvPr id="20" name="下矢印 19"/>
            <p:cNvSpPr/>
            <p:nvPr/>
          </p:nvSpPr>
          <p:spPr bwMode="auto">
            <a:xfrm>
              <a:off x="-960602" y="1196753"/>
              <a:ext cx="432048" cy="1339872"/>
            </a:xfrm>
            <a:prstGeom prst="downArrow">
              <a:avLst/>
            </a:prstGeom>
            <a:solidFill>
              <a:schemeClr val="bg1">
                <a:lumMod val="75000"/>
              </a:schemeClr>
            </a:solidFill>
            <a:ln w="9525" cap="flat" cmpd="sng" algn="ctr">
              <a:solidFill>
                <a:schemeClr val="bg1">
                  <a:lumMod val="85000"/>
                </a:schemeClr>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34" name="正方形/長方形 33"/>
            <p:cNvSpPr/>
            <p:nvPr/>
          </p:nvSpPr>
          <p:spPr bwMode="auto">
            <a:xfrm>
              <a:off x="5271608" y="902082"/>
              <a:ext cx="576064" cy="288032"/>
            </a:xfrm>
            <a:prstGeom prst="rect">
              <a:avLst/>
            </a:prstGeom>
            <a:solidFill>
              <a:schemeClr val="bg1">
                <a:lumMod val="50000"/>
              </a:schemeClr>
            </a:solidFill>
            <a:ln w="9525"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Yes</a:t>
              </a:r>
            </a:p>
          </p:txBody>
        </p:sp>
        <p:sp>
          <p:nvSpPr>
            <p:cNvPr id="35" name="正方形/長方形 34"/>
            <p:cNvSpPr/>
            <p:nvPr/>
          </p:nvSpPr>
          <p:spPr bwMode="auto">
            <a:xfrm>
              <a:off x="-1066835" y="886765"/>
              <a:ext cx="645220" cy="288032"/>
            </a:xfrm>
            <a:prstGeom prst="rect">
              <a:avLst/>
            </a:prstGeom>
            <a:solidFill>
              <a:schemeClr val="bg1">
                <a:lumMod val="50000"/>
              </a:schemeClr>
            </a:solidFill>
            <a:ln w="12700" cap="flat" cmpd="sng" algn="ctr">
              <a:solidFill>
                <a:schemeClr val="bg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bg1"/>
                  </a:solidFill>
                  <a:effectLst/>
                  <a:latin typeface="メイリオ" panose="020B0604030504040204" pitchFamily="50" charset="-128"/>
                  <a:ea typeface="メイリオ" panose="020B0604030504040204" pitchFamily="50" charset="-128"/>
                  <a:cs typeface="メイリオ" panose="020B0604030504040204" pitchFamily="50" charset="-128"/>
                </a:rPr>
                <a:t>No</a:t>
              </a:r>
            </a:p>
          </p:txBody>
        </p:sp>
        <p:sp>
          <p:nvSpPr>
            <p:cNvPr id="15" name="Text Box 5"/>
            <p:cNvSpPr txBox="1">
              <a:spLocks noChangeArrowheads="1"/>
            </p:cNvSpPr>
            <p:nvPr/>
          </p:nvSpPr>
          <p:spPr bwMode="auto">
            <a:xfrm>
              <a:off x="5225711" y="5509828"/>
              <a:ext cx="2646911" cy="380289"/>
            </a:xfrm>
            <a:prstGeom prst="rect">
              <a:avLst/>
            </a:prstGeom>
            <a:no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lIns="91410" tIns="45705" rIns="91410" bIns="45705">
              <a:spAutoFit/>
            </a:bodyPr>
            <a:lstStyle>
              <a:lvl1pPr eaLnBrk="0" hangingPunct="0">
                <a:defRPr kumimoji="1" sz="3200">
                  <a:solidFill>
                    <a:schemeClr val="tx1"/>
                  </a:solidFill>
                  <a:latin typeface="Arial" pitchFamily="34" charset="0"/>
                  <a:ea typeface="ＭＳ Ｐゴシック" pitchFamily="50" charset="-128"/>
                </a:defRPr>
              </a:lvl1pPr>
              <a:lvl2pPr marL="742950" indent="-285750" eaLnBrk="0" hangingPunct="0">
                <a:defRPr kumimoji="1" sz="3200">
                  <a:solidFill>
                    <a:schemeClr val="tx1"/>
                  </a:solidFill>
                  <a:latin typeface="Arial" pitchFamily="34" charset="0"/>
                  <a:ea typeface="ＭＳ Ｐゴシック" pitchFamily="50" charset="-128"/>
                </a:defRPr>
              </a:lvl2pPr>
              <a:lvl3pPr marL="1143000" indent="-228600" eaLnBrk="0" hangingPunct="0">
                <a:defRPr kumimoji="1" sz="3200">
                  <a:solidFill>
                    <a:schemeClr val="tx1"/>
                  </a:solidFill>
                  <a:latin typeface="Arial" pitchFamily="34" charset="0"/>
                  <a:ea typeface="ＭＳ Ｐゴシック" pitchFamily="50" charset="-128"/>
                </a:defRPr>
              </a:lvl3pPr>
              <a:lvl4pPr marL="1600200" indent="-228600" eaLnBrk="0" hangingPunct="0">
                <a:defRPr kumimoji="1" sz="3200">
                  <a:solidFill>
                    <a:schemeClr val="tx1"/>
                  </a:solidFill>
                  <a:latin typeface="Arial" pitchFamily="34" charset="0"/>
                  <a:ea typeface="ＭＳ Ｐゴシック" pitchFamily="50" charset="-128"/>
                </a:defRPr>
              </a:lvl4pPr>
              <a:lvl5pPr marL="2057400" indent="-228600" eaLnBrk="0" hangingPunct="0">
                <a:defRPr kumimoji="1" sz="32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9pPr>
            </a:lstStyle>
            <a:p>
              <a:pPr algn="ctr" eaLnBrk="1" fontAlgn="base" hangingPunct="1">
                <a:spcBef>
                  <a:spcPct val="0"/>
                </a:spcBef>
                <a:spcAft>
                  <a:spcPct val="0"/>
                </a:spcAft>
              </a:pPr>
              <a:r>
                <a:rPr kumimoji="0"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作業内容記録票</a:t>
              </a:r>
            </a:p>
          </p:txBody>
        </p:sp>
      </p:grpSp>
      <p:sp>
        <p:nvSpPr>
          <p:cNvPr id="64" name="正方形/長方形 63"/>
          <p:cNvSpPr/>
          <p:nvPr/>
        </p:nvSpPr>
        <p:spPr bwMode="auto">
          <a:xfrm>
            <a:off x="6840865" y="6274502"/>
            <a:ext cx="1210588" cy="338554"/>
          </a:xfrm>
          <a:prstGeom prst="rect">
            <a:avLst/>
          </a:prstGeom>
        </p:spPr>
        <p:txBody>
          <a:bodyPr wrap="none">
            <a:spAutoFit/>
          </a:bodyPr>
          <a:lstStyle/>
          <a:p>
            <a:pPr algn="ctr" fontAlgn="base">
              <a:spcBef>
                <a:spcPct val="0"/>
              </a:spcBef>
              <a:spcAft>
                <a:spcPct val="0"/>
              </a:spcAft>
            </a:pPr>
            <a:r>
              <a:rPr kumimoji="0" lang="ja-JP" altLang="en-US" sz="16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作業日程表</a:t>
            </a:r>
          </a:p>
        </p:txBody>
      </p:sp>
      <p:sp>
        <p:nvSpPr>
          <p:cNvPr id="66" name="左右矢印 65"/>
          <p:cNvSpPr/>
          <p:nvPr/>
        </p:nvSpPr>
        <p:spPr bwMode="auto">
          <a:xfrm>
            <a:off x="5484970" y="5699392"/>
            <a:ext cx="606815" cy="473995"/>
          </a:xfrm>
          <a:prstGeom prst="leftRightArrow">
            <a:avLst/>
          </a:prstGeom>
          <a:solidFill>
            <a:schemeClr val="bg1">
              <a:lumMod val="85000"/>
            </a:schemeClr>
          </a:solidFill>
          <a:ln w="9525"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77" name="正方形/長方形 76"/>
          <p:cNvSpPr/>
          <p:nvPr/>
        </p:nvSpPr>
        <p:spPr bwMode="auto">
          <a:xfrm>
            <a:off x="6091785" y="6122360"/>
            <a:ext cx="613735" cy="318281"/>
          </a:xfrm>
          <a:prstGeom prst="rect">
            <a:avLst/>
          </a:prstGeom>
          <a:solidFill>
            <a:schemeClr val="bg1">
              <a:lumMod val="75000"/>
            </a:schemeClr>
          </a:solidFill>
          <a:ln w="9525" cap="flat" cmpd="sng" algn="ctr">
            <a:no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600" b="0" i="0" u="none" strike="noStrike" cap="none" normalizeH="0" baseline="0" dirty="0">
                <a:ln>
                  <a:noFill/>
                </a:ln>
                <a:solidFill>
                  <a:schemeClr val="tx1"/>
                </a:solidFill>
                <a:effectLst/>
                <a:latin typeface="メイリオ" panose="020B0604030504040204" pitchFamily="50" charset="-128"/>
                <a:ea typeface="メイリオ" panose="020B0604030504040204" pitchFamily="50" charset="-128"/>
                <a:cs typeface="メイリオ" panose="020B0604030504040204" pitchFamily="50" charset="-128"/>
              </a:rPr>
              <a:t>作成</a:t>
            </a:r>
          </a:p>
        </p:txBody>
      </p:sp>
      <p:grpSp>
        <p:nvGrpSpPr>
          <p:cNvPr id="2" name="グループ化 1"/>
          <p:cNvGrpSpPr/>
          <p:nvPr/>
        </p:nvGrpSpPr>
        <p:grpSpPr bwMode="auto">
          <a:xfrm>
            <a:off x="3256755" y="4932932"/>
            <a:ext cx="1569660" cy="1558243"/>
            <a:chOff x="2400272" y="4841899"/>
            <a:chExt cx="1569660" cy="1558243"/>
          </a:xfrm>
        </p:grpSpPr>
        <p:sp>
          <p:nvSpPr>
            <p:cNvPr id="67" name="円/楕円 66"/>
            <p:cNvSpPr/>
            <p:nvPr/>
          </p:nvSpPr>
          <p:spPr bwMode="auto">
            <a:xfrm>
              <a:off x="2765713" y="5211243"/>
              <a:ext cx="177315" cy="209674"/>
            </a:xfrm>
            <a:prstGeom prst="ellipse">
              <a:avLst/>
            </a:prstGeom>
            <a:solidFill>
              <a:schemeClr val="tx2">
                <a:lumMod val="60000"/>
                <a:lumOff val="4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74" name="下矢印 73"/>
            <p:cNvSpPr/>
            <p:nvPr/>
          </p:nvSpPr>
          <p:spPr bwMode="auto">
            <a:xfrm>
              <a:off x="3344863" y="5443198"/>
              <a:ext cx="269076" cy="213645"/>
            </a:xfrm>
            <a:prstGeom prst="downArrow">
              <a:avLst/>
            </a:prstGeom>
            <a:solidFill>
              <a:schemeClr val="tx2">
                <a:lumMod val="60000"/>
                <a:lumOff val="4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75" name="下矢印 74"/>
            <p:cNvSpPr/>
            <p:nvPr/>
          </p:nvSpPr>
          <p:spPr bwMode="auto">
            <a:xfrm>
              <a:off x="3359900" y="5969824"/>
              <a:ext cx="269076" cy="213645"/>
            </a:xfrm>
            <a:prstGeom prst="downArrow">
              <a:avLst/>
            </a:prstGeom>
            <a:solidFill>
              <a:schemeClr val="tx2">
                <a:lumMod val="60000"/>
                <a:lumOff val="4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78" name="円/楕円 77"/>
            <p:cNvSpPr/>
            <p:nvPr/>
          </p:nvSpPr>
          <p:spPr bwMode="auto">
            <a:xfrm>
              <a:off x="2770936" y="5710877"/>
              <a:ext cx="177315" cy="209674"/>
            </a:xfrm>
            <a:prstGeom prst="ellipse">
              <a:avLst/>
            </a:prstGeom>
            <a:solidFill>
              <a:schemeClr val="tx2">
                <a:lumMod val="60000"/>
                <a:lumOff val="4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79" name="円/楕円 78"/>
            <p:cNvSpPr/>
            <p:nvPr/>
          </p:nvSpPr>
          <p:spPr bwMode="auto">
            <a:xfrm>
              <a:off x="2793443" y="6190468"/>
              <a:ext cx="177315" cy="209674"/>
            </a:xfrm>
            <a:prstGeom prst="ellipse">
              <a:avLst/>
            </a:prstGeom>
            <a:solidFill>
              <a:schemeClr val="tx2">
                <a:lumMod val="60000"/>
                <a:lumOff val="4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80" name="正方形/長方形 79"/>
            <p:cNvSpPr/>
            <p:nvPr/>
          </p:nvSpPr>
          <p:spPr bwMode="auto">
            <a:xfrm>
              <a:off x="2400272" y="4841899"/>
              <a:ext cx="1569660" cy="369332"/>
            </a:xfrm>
            <a:prstGeom prst="rect">
              <a:avLst/>
            </a:prstGeom>
          </p:spPr>
          <p:txBody>
            <a:bodyPr wrap="none">
              <a:spAutoFit/>
            </a:bodyPr>
            <a:lstStyle/>
            <a:p>
              <a:pPr algn="ctr" fontAlgn="base">
                <a:spcBef>
                  <a:spcPct val="0"/>
                </a:spcBef>
                <a:spcAft>
                  <a:spcPct val="0"/>
                </a:spcAft>
              </a:pPr>
              <a:r>
                <a:rPr lang="ja-JP" altLang="en-US" b="1" dirty="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ＭＷＳ訓練版</a:t>
              </a:r>
            </a:p>
          </p:txBody>
        </p:sp>
      </p:grpSp>
      <p:sp>
        <p:nvSpPr>
          <p:cNvPr id="81" name="正方形/長方形 80"/>
          <p:cNvSpPr/>
          <p:nvPr/>
        </p:nvSpPr>
        <p:spPr bwMode="auto">
          <a:xfrm>
            <a:off x="5876066" y="4873409"/>
            <a:ext cx="2262158" cy="369332"/>
          </a:xfrm>
          <a:prstGeom prst="rect">
            <a:avLst/>
          </a:prstGeom>
        </p:spPr>
        <p:txBody>
          <a:bodyPr wrap="none">
            <a:spAutoFit/>
          </a:bodyPr>
          <a:lstStyle/>
          <a:p>
            <a:pPr algn="ctr" fontAlgn="base">
              <a:spcBef>
                <a:spcPct val="0"/>
              </a:spcBef>
              <a:spcAft>
                <a:spcPct val="0"/>
              </a:spcAft>
            </a:pPr>
            <a:r>
              <a:rPr lang="ja-JP" altLang="en-US" b="1" dirty="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Ｍ－メモリーノート</a:t>
            </a:r>
          </a:p>
        </p:txBody>
      </p:sp>
      <p:sp>
        <p:nvSpPr>
          <p:cNvPr id="68" name="正方形/長方形 67"/>
          <p:cNvSpPr/>
          <p:nvPr/>
        </p:nvSpPr>
        <p:spPr bwMode="auto">
          <a:xfrm>
            <a:off x="704306" y="787244"/>
            <a:ext cx="7607749" cy="631501"/>
          </a:xfrm>
          <a:prstGeom prst="rect">
            <a:avLst/>
          </a:prstGeom>
          <a:solidFill>
            <a:srgbClr val="FD542E"/>
          </a:solidFill>
          <a:ln w="3175" cap="flat" cmpd="sng" algn="ctr">
            <a:solidFill>
              <a:schemeClr val="tx2">
                <a:lumMod val="60000"/>
                <a:lumOff val="40000"/>
              </a:schemeClr>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r>
              <a:rPr lang="ja-JP" altLang="en-US" b="1" dirty="0">
                <a:solidFill>
                  <a:schemeClr val="bg1"/>
                </a:solidFill>
                <a:effectLst>
                  <a:outerShdw blurRad="38100" dist="38100" dir="2700000" algn="tl">
                    <a:srgbClr val="000000">
                      <a:alpha val="43137"/>
                    </a:srgbClr>
                  </a:outerShdw>
                </a:effectLst>
              </a:rPr>
              <a:t>障害状況・ストレス・疲労のサイン・障害受容等の基礎情報の把握</a:t>
            </a:r>
          </a:p>
        </p:txBody>
      </p:sp>
      <p:sp>
        <p:nvSpPr>
          <p:cNvPr id="70" name="正方形/長方形 69"/>
          <p:cNvSpPr/>
          <p:nvPr/>
        </p:nvSpPr>
        <p:spPr bwMode="auto">
          <a:xfrm>
            <a:off x="675544" y="4844201"/>
            <a:ext cx="2385680" cy="1970903"/>
          </a:xfrm>
          <a:prstGeom prst="rect">
            <a:avLst/>
          </a:prstGeom>
          <a:solidFill>
            <a:schemeClr val="tx2">
              <a:lumMod val="20000"/>
              <a:lumOff val="80000"/>
            </a:schemeClr>
          </a:solidFill>
          <a:ln w="6350" cap="flat" cmpd="sng" algn="ctr">
            <a:solidFill>
              <a:schemeClr val="tx2">
                <a:lumMod val="60000"/>
                <a:lumOff val="40000"/>
              </a:schemeClr>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69" name="左右矢印 68"/>
          <p:cNvSpPr/>
          <p:nvPr/>
        </p:nvSpPr>
        <p:spPr bwMode="auto">
          <a:xfrm>
            <a:off x="2857197" y="5710643"/>
            <a:ext cx="639595" cy="473995"/>
          </a:xfrm>
          <a:prstGeom prst="leftRightArrow">
            <a:avLst/>
          </a:prstGeom>
          <a:solidFill>
            <a:schemeClr val="bg1">
              <a:lumMod val="85000"/>
            </a:schemeClr>
          </a:solidFill>
          <a:ln w="9525" cap="flat" cmpd="sng" algn="ctr">
            <a:solidFill>
              <a:schemeClr val="tx1"/>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72" name="下矢印 71"/>
          <p:cNvSpPr/>
          <p:nvPr/>
        </p:nvSpPr>
        <p:spPr bwMode="auto">
          <a:xfrm>
            <a:off x="4386224" y="3194733"/>
            <a:ext cx="336677" cy="444240"/>
          </a:xfrm>
          <a:prstGeom prst="downArrow">
            <a:avLst/>
          </a:prstGeom>
          <a:solidFill>
            <a:schemeClr val="bg1">
              <a:lumMod val="75000"/>
            </a:schemeClr>
          </a:solidFill>
          <a:ln w="9525" cap="flat" cmpd="sng" algn="ctr">
            <a:solidFill>
              <a:schemeClr val="bg1">
                <a:lumMod val="65000"/>
              </a:schemeClr>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73" name="正方形/長方形 72"/>
          <p:cNvSpPr/>
          <p:nvPr/>
        </p:nvSpPr>
        <p:spPr bwMode="auto">
          <a:xfrm>
            <a:off x="700306" y="4933271"/>
            <a:ext cx="1338828" cy="369332"/>
          </a:xfrm>
          <a:prstGeom prst="rect">
            <a:avLst/>
          </a:prstGeom>
        </p:spPr>
        <p:txBody>
          <a:bodyPr wrap="none">
            <a:spAutoFit/>
          </a:bodyPr>
          <a:lstStyle/>
          <a:p>
            <a:pPr algn="ctr" fontAlgn="base">
              <a:spcBef>
                <a:spcPct val="0"/>
              </a:spcBef>
              <a:spcAft>
                <a:spcPct val="0"/>
              </a:spcAft>
            </a:pPr>
            <a:r>
              <a:rPr lang="ja-JP" altLang="en-US" b="1" dirty="0">
                <a:solidFill>
                  <a:srgbClr val="FFFFFF"/>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ＭＳＦＡＳ</a:t>
            </a:r>
          </a:p>
        </p:txBody>
      </p:sp>
      <p:sp>
        <p:nvSpPr>
          <p:cNvPr id="83" name="下矢印 82"/>
          <p:cNvSpPr/>
          <p:nvPr/>
        </p:nvSpPr>
        <p:spPr bwMode="auto">
          <a:xfrm>
            <a:off x="4350922" y="1323801"/>
            <a:ext cx="407279" cy="258703"/>
          </a:xfrm>
          <a:prstGeom prst="downArrow">
            <a:avLst/>
          </a:prstGeom>
          <a:solidFill>
            <a:schemeClr val="bg1">
              <a:lumMod val="75000"/>
            </a:schemeClr>
          </a:solidFill>
          <a:ln w="3175" cap="flat" cmpd="sng" algn="ctr">
            <a:solidFill>
              <a:schemeClr val="bg1">
                <a:lumMod val="65000"/>
              </a:schemeClr>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85" name="正方形/長方形 84"/>
          <p:cNvSpPr/>
          <p:nvPr/>
        </p:nvSpPr>
        <p:spPr bwMode="gray">
          <a:xfrm>
            <a:off x="3791168" y="1042099"/>
            <a:ext cx="1338828" cy="369332"/>
          </a:xfrm>
          <a:prstGeom prst="rect">
            <a:avLst/>
          </a:prstGeom>
        </p:spPr>
        <p:txBody>
          <a:bodyPr wrap="none">
            <a:spAutoFit/>
          </a:bodyPr>
          <a:lstStyle/>
          <a:p>
            <a:pPr algn="ctr" fontAlgn="base">
              <a:spcBef>
                <a:spcPct val="0"/>
              </a:spcBef>
              <a:spcAft>
                <a:spcPct val="0"/>
              </a:spcAft>
            </a:pPr>
            <a:r>
              <a:rPr lang="ja-JP" altLang="en-US"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ＭＳＦＡＳ</a:t>
            </a:r>
          </a:p>
        </p:txBody>
      </p:sp>
      <p:sp>
        <p:nvSpPr>
          <p:cNvPr id="57" name="Text Box 5"/>
          <p:cNvSpPr txBox="1">
            <a:spLocks noChangeArrowheads="1"/>
          </p:cNvSpPr>
          <p:nvPr/>
        </p:nvSpPr>
        <p:spPr bwMode="auto">
          <a:xfrm>
            <a:off x="1002736" y="5416949"/>
            <a:ext cx="1850745" cy="1077188"/>
          </a:xfrm>
          <a:prstGeom prst="rect">
            <a:avLst/>
          </a:prstGeom>
          <a:solidFill>
            <a:schemeClr val="tx2">
              <a:lumMod val="20000"/>
              <a:lumOff val="80000"/>
            </a:scheme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lIns="91410" tIns="45705" rIns="91410" bIns="45705">
            <a:spAutoFit/>
          </a:bodyPr>
          <a:lstStyle>
            <a:lvl1pPr eaLnBrk="0" hangingPunct="0">
              <a:defRPr kumimoji="1" sz="3200">
                <a:solidFill>
                  <a:schemeClr val="tx1"/>
                </a:solidFill>
                <a:latin typeface="Arial" pitchFamily="34" charset="0"/>
                <a:ea typeface="ＭＳ Ｐゴシック" pitchFamily="50" charset="-128"/>
              </a:defRPr>
            </a:lvl1pPr>
            <a:lvl2pPr marL="742950" indent="-285750" eaLnBrk="0" hangingPunct="0">
              <a:defRPr kumimoji="1" sz="3200">
                <a:solidFill>
                  <a:schemeClr val="tx1"/>
                </a:solidFill>
                <a:latin typeface="Arial" pitchFamily="34" charset="0"/>
                <a:ea typeface="ＭＳ Ｐゴシック" pitchFamily="50" charset="-128"/>
              </a:defRPr>
            </a:lvl2pPr>
            <a:lvl3pPr marL="1143000" indent="-228600" eaLnBrk="0" hangingPunct="0">
              <a:defRPr kumimoji="1" sz="3200">
                <a:solidFill>
                  <a:schemeClr val="tx1"/>
                </a:solidFill>
                <a:latin typeface="Arial" pitchFamily="34" charset="0"/>
                <a:ea typeface="ＭＳ Ｐゴシック" pitchFamily="50" charset="-128"/>
              </a:defRPr>
            </a:lvl3pPr>
            <a:lvl4pPr marL="1600200" indent="-228600" eaLnBrk="0" hangingPunct="0">
              <a:defRPr kumimoji="1" sz="3200">
                <a:solidFill>
                  <a:schemeClr val="tx1"/>
                </a:solidFill>
                <a:latin typeface="Arial" pitchFamily="34" charset="0"/>
                <a:ea typeface="ＭＳ Ｐゴシック" pitchFamily="50" charset="-128"/>
              </a:defRPr>
            </a:lvl4pPr>
            <a:lvl5pPr marL="2057400" indent="-228600" eaLnBrk="0" hangingPunct="0">
              <a:defRPr kumimoji="1" sz="32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9pPr>
          </a:lstStyle>
          <a:p>
            <a:pPr fontAlgn="base">
              <a:spcBef>
                <a:spcPct val="0"/>
              </a:spcBef>
              <a:spcAft>
                <a:spcPct val="0"/>
              </a:spcAft>
            </a:pPr>
            <a:r>
              <a:rPr lang="ja-JP" altLang="en-US" sz="16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シートを複数回実施することでの、個人内の変化の</a:t>
            </a:r>
          </a:p>
          <a:p>
            <a:pPr fontAlgn="base">
              <a:spcBef>
                <a:spcPct val="0"/>
              </a:spcBef>
              <a:spcAft>
                <a:spcPct val="0"/>
              </a:spcAft>
            </a:pPr>
            <a:r>
              <a:rPr lang="ja-JP" altLang="en-US" sz="1600" dirty="0">
                <a:solidFill>
                  <a:srgbClr val="000000"/>
                </a:solidFill>
                <a:latin typeface="メイリオ" panose="020B0604030504040204" pitchFamily="50" charset="-128"/>
                <a:ea typeface="メイリオ" panose="020B0604030504040204" pitchFamily="50" charset="-128"/>
                <a:cs typeface="メイリオ" panose="020B0604030504040204" pitchFamily="50" charset="-128"/>
              </a:rPr>
              <a:t>把握。</a:t>
            </a:r>
            <a:endParaRPr lang="en-US" altLang="ja-JP"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8" name="円/楕円 57"/>
          <p:cNvSpPr/>
          <p:nvPr/>
        </p:nvSpPr>
        <p:spPr bwMode="auto">
          <a:xfrm>
            <a:off x="867553" y="5449659"/>
            <a:ext cx="177315" cy="209674"/>
          </a:xfrm>
          <a:prstGeom prst="ellipse">
            <a:avLst/>
          </a:prstGeom>
          <a:solidFill>
            <a:schemeClr val="tx2">
              <a:lumMod val="60000"/>
              <a:lumOff val="40000"/>
            </a:schemeClr>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45" name="角丸四角形 44"/>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24</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49917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75332" y="120354"/>
            <a:ext cx="8532337" cy="781050"/>
          </a:xfrm>
        </p:spPr>
        <p:txBody>
          <a:bodyPr>
            <a:normAutofit fontScale="90000"/>
          </a:bodyPr>
          <a:lstStyle/>
          <a:p>
            <a:r>
              <a:rPr kumimoji="1" lang="ja-JP" altLang="en-US" sz="3200" dirty="0" smtClean="0">
                <a:latin typeface="メイリオ" panose="020B0604030504040204" pitchFamily="50" charset="-128"/>
                <a:ea typeface="メイリオ" panose="020B0604030504040204" pitchFamily="50" charset="-128"/>
              </a:rPr>
              <a:t>セルフマネージメントトレーニング</a:t>
            </a:r>
            <a:r>
              <a:rPr kumimoji="1" lang="ja-JP" altLang="en-US" sz="2000" dirty="0" smtClean="0">
                <a:latin typeface="メイリオ" panose="020B0604030504040204" pitchFamily="50" charset="-128"/>
                <a:ea typeface="メイリオ" panose="020B0604030504040204" pitchFamily="50" charset="-128"/>
              </a:rPr>
              <a:t>（作業遂行力の向上）</a:t>
            </a:r>
            <a:r>
              <a:rPr kumimoji="1" lang="ja-JP" altLang="en-US" sz="3200" dirty="0" smtClean="0">
                <a:latin typeface="メイリオ" panose="020B0604030504040204" pitchFamily="50" charset="-128"/>
                <a:ea typeface="メイリオ" panose="020B0604030504040204" pitchFamily="50" charset="-128"/>
              </a:rPr>
              <a:t>の流れ</a:t>
            </a:r>
            <a:endParaRPr kumimoji="1" lang="ja-JP" altLang="en-US" sz="3200" dirty="0">
              <a:latin typeface="メイリオ" panose="020B0604030504040204" pitchFamily="50" charset="-128"/>
              <a:ea typeface="メイリオ" panose="020B0604030504040204" pitchFamily="50" charset="-128"/>
            </a:endParaRPr>
          </a:p>
        </p:txBody>
      </p:sp>
      <p:sp>
        <p:nvSpPr>
          <p:cNvPr id="4" name="正方形/長方形 3"/>
          <p:cNvSpPr/>
          <p:nvPr/>
        </p:nvSpPr>
        <p:spPr>
          <a:xfrm>
            <a:off x="314325" y="875642"/>
            <a:ext cx="8686800"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タイトル 1"/>
          <p:cNvSpPr txBox="1">
            <a:spLocks/>
          </p:cNvSpPr>
          <p:nvPr/>
        </p:nvSpPr>
        <p:spPr>
          <a:xfrm>
            <a:off x="619124" y="877569"/>
            <a:ext cx="7716801" cy="60989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dirty="0" smtClean="0">
                <a:latin typeface="メイリオ" panose="020B0604030504040204" pitchFamily="50" charset="-128"/>
                <a:ea typeface="メイリオ" panose="020B0604030504040204" pitchFamily="50" charset="-128"/>
              </a:rPr>
              <a:t>段階的に指示の主体が利用者に移行していくよう支援</a:t>
            </a:r>
            <a:endParaRPr lang="ja-JP" altLang="en-US" sz="2400" dirty="0">
              <a:latin typeface="メイリオ" panose="020B0604030504040204" pitchFamily="50" charset="-128"/>
              <a:ea typeface="メイリオ" panose="020B0604030504040204" pitchFamily="50" charset="-128"/>
            </a:endParaRPr>
          </a:p>
        </p:txBody>
      </p:sp>
      <p:graphicFrame>
        <p:nvGraphicFramePr>
          <p:cNvPr id="12" name="表 11"/>
          <p:cNvGraphicFramePr>
            <a:graphicFrameLocks noGrp="1"/>
          </p:cNvGraphicFramePr>
          <p:nvPr>
            <p:extLst>
              <p:ext uri="{D42A27DB-BD31-4B8C-83A1-F6EECF244321}">
                <p14:modId xmlns:p14="http://schemas.microsoft.com/office/powerpoint/2010/main" val="2889491807"/>
              </p:ext>
            </p:extLst>
          </p:nvPr>
        </p:nvGraphicFramePr>
        <p:xfrm>
          <a:off x="466724" y="1583985"/>
          <a:ext cx="8534401" cy="4795553"/>
        </p:xfrm>
        <a:graphic>
          <a:graphicData uri="http://schemas.openxmlformats.org/drawingml/2006/table">
            <a:tbl>
              <a:tblPr firstRow="1" bandRow="1">
                <a:tableStyleId>{5940675A-B579-460E-94D1-54222C63F5DA}</a:tableStyleId>
              </a:tblPr>
              <a:tblGrid>
                <a:gridCol w="5720205">
                  <a:extLst>
                    <a:ext uri="{9D8B030D-6E8A-4147-A177-3AD203B41FA5}">
                      <a16:colId xmlns:a16="http://schemas.microsoft.com/office/drawing/2014/main" val="20000"/>
                    </a:ext>
                  </a:extLst>
                </a:gridCol>
                <a:gridCol w="2814196">
                  <a:extLst>
                    <a:ext uri="{9D8B030D-6E8A-4147-A177-3AD203B41FA5}">
                      <a16:colId xmlns:a16="http://schemas.microsoft.com/office/drawing/2014/main" val="20001"/>
                    </a:ext>
                  </a:extLst>
                </a:gridCol>
              </a:tblGrid>
              <a:tr h="685079">
                <a:tc>
                  <a:txBody>
                    <a:bodyPr/>
                    <a:lstStyle/>
                    <a:p>
                      <a:pPr algn="ctr"/>
                      <a:r>
                        <a:rPr kumimoji="1" lang="ja-JP" altLang="en-US" sz="2000" dirty="0" smtClean="0">
                          <a:latin typeface="メイリオ" panose="020B0604030504040204" pitchFamily="50" charset="-128"/>
                          <a:ea typeface="メイリオ" panose="020B0604030504040204" pitchFamily="50" charset="-128"/>
                        </a:rPr>
                        <a:t>トレーニングの流れ</a:t>
                      </a:r>
                      <a:endParaRPr kumimoji="1" lang="ja-JP" altLang="en-US" sz="2000" dirty="0">
                        <a:latin typeface="メイリオ" panose="020B0604030504040204" pitchFamily="50" charset="-128"/>
                        <a:ea typeface="メイリオ" panose="020B0604030504040204" pitchFamily="50" charset="-128"/>
                      </a:endParaRPr>
                    </a:p>
                  </a:txBody>
                  <a:tcPr anchor="ctr">
                    <a:solidFill>
                      <a:schemeClr val="accent4">
                        <a:lumMod val="40000"/>
                        <a:lumOff val="60000"/>
                      </a:schemeClr>
                    </a:solidFill>
                  </a:tcPr>
                </a:tc>
                <a:tc>
                  <a:txBody>
                    <a:bodyPr/>
                    <a:lstStyle/>
                    <a:p>
                      <a:pPr algn="ctr"/>
                      <a:r>
                        <a:rPr kumimoji="1" lang="ja-JP" altLang="en-US" sz="2000" dirty="0" smtClean="0">
                          <a:latin typeface="メイリオ" panose="020B0604030504040204" pitchFamily="50" charset="-128"/>
                          <a:ea typeface="メイリオ" panose="020B0604030504040204" pitchFamily="50" charset="-128"/>
                        </a:rPr>
                        <a:t>指示の主体</a:t>
                      </a:r>
                      <a:endParaRPr kumimoji="1" lang="ja-JP" altLang="en-US" sz="2000" dirty="0">
                        <a:latin typeface="メイリオ" panose="020B0604030504040204" pitchFamily="50" charset="-128"/>
                        <a:ea typeface="メイリオ" panose="020B0604030504040204" pitchFamily="50" charset="-128"/>
                      </a:endParaRPr>
                    </a:p>
                  </a:txBody>
                  <a:tcPr anchor="ctr">
                    <a:solidFill>
                      <a:schemeClr val="accent4">
                        <a:lumMod val="40000"/>
                        <a:lumOff val="60000"/>
                      </a:schemeClr>
                    </a:solidFill>
                  </a:tcPr>
                </a:tc>
                <a:extLst>
                  <a:ext uri="{0D108BD9-81ED-4DB2-BD59-A6C34878D82A}">
                    <a16:rowId xmlns:a16="http://schemas.microsoft.com/office/drawing/2014/main" val="10000"/>
                  </a:ext>
                </a:extLst>
              </a:tr>
              <a:tr h="685079">
                <a:tc>
                  <a:txBody>
                    <a:bodyPr/>
                    <a:lstStyle/>
                    <a:p>
                      <a:r>
                        <a:rPr kumimoji="1" lang="ja-JP" altLang="en-US" dirty="0" smtClean="0">
                          <a:latin typeface="メイリオ" panose="020B0604030504040204" pitchFamily="50" charset="-128"/>
                          <a:ea typeface="メイリオ" panose="020B0604030504040204" pitchFamily="50" charset="-128"/>
                        </a:rPr>
                        <a:t>①単一の作業（シンプルな作業）と単一の休憩</a:t>
                      </a:r>
                      <a:endParaRPr kumimoji="1" lang="ja-JP" altLang="en-US" dirty="0">
                        <a:latin typeface="メイリオ" panose="020B0604030504040204" pitchFamily="50" charset="-128"/>
                        <a:ea typeface="メイリオ" panose="020B0604030504040204" pitchFamily="50"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b="1" dirty="0" smtClean="0">
                          <a:solidFill>
                            <a:srgbClr val="00B05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r>
                        <a:rPr kumimoji="1" lang="ja-JP" altLang="en-US" b="1" dirty="0" smtClean="0">
                          <a:solidFill>
                            <a:srgbClr val="00B05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支援者が指示</a:t>
                      </a:r>
                      <a:endParaRPr kumimoji="1" lang="ja-JP" altLang="en-US" dirty="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0001"/>
                  </a:ext>
                </a:extLst>
              </a:tr>
              <a:tr h="685079">
                <a:tc>
                  <a:txBody>
                    <a:bodyPr/>
                    <a:lstStyle/>
                    <a:p>
                      <a:r>
                        <a:rPr lang="ja-JP" altLang="en-US" dirty="0" smtClean="0">
                          <a:latin typeface="メイリオ" panose="020B0604030504040204" pitchFamily="50" charset="-128"/>
                          <a:ea typeface="メイリオ" panose="020B0604030504040204" pitchFamily="50" charset="-128"/>
                        </a:rPr>
                        <a:t>②複数の作業・複数の休憩</a:t>
                      </a:r>
                      <a:endParaRPr kumimoji="1" lang="ja-JP" altLang="en-US" dirty="0">
                        <a:latin typeface="メイリオ" panose="020B0604030504040204" pitchFamily="50" charset="-128"/>
                        <a:ea typeface="メイリオ" panose="020B0604030504040204" pitchFamily="50"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b="1" dirty="0" smtClean="0">
                          <a:solidFill>
                            <a:srgbClr val="00B05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r>
                        <a:rPr kumimoji="1" lang="ja-JP" altLang="en-US" b="1" dirty="0" smtClean="0">
                          <a:solidFill>
                            <a:srgbClr val="00B05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支援者が指示</a:t>
                      </a:r>
                      <a:endParaRPr kumimoji="1" lang="ja-JP" altLang="en-US" dirty="0" smtClean="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0002"/>
                  </a:ext>
                </a:extLst>
              </a:tr>
              <a:tr h="68507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latin typeface="メイリオ" panose="020B0604030504040204" pitchFamily="50" charset="-128"/>
                          <a:ea typeface="メイリオ" panose="020B0604030504040204" pitchFamily="50" charset="-128"/>
                        </a:rPr>
                        <a:t>③フィードバック・相談</a:t>
                      </a:r>
                    </a:p>
                  </a:txBody>
                  <a:tcPr anchor="ctr"/>
                </a:tc>
                <a:tc>
                  <a:txBody>
                    <a:bodyPr/>
                    <a:lstStyle/>
                    <a:p>
                      <a:endParaRPr kumimoji="1" lang="ja-JP" altLang="en-US" dirty="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0003"/>
                  </a:ext>
                </a:extLst>
              </a:tr>
              <a:tr h="685079">
                <a:tc>
                  <a:txBody>
                    <a:bodyPr/>
                    <a:lstStyle/>
                    <a:p>
                      <a:r>
                        <a:rPr kumimoji="1" lang="ja-JP" altLang="en-US" dirty="0" smtClean="0">
                          <a:latin typeface="メイリオ" panose="020B0604030504040204" pitchFamily="50" charset="-128"/>
                          <a:ea typeface="メイリオ" panose="020B0604030504040204" pitchFamily="50" charset="-128"/>
                        </a:rPr>
                        <a:t>④複数の作業・複数の休憩</a:t>
                      </a:r>
                      <a:endParaRPr kumimoji="1" lang="ja-JP" altLang="en-US" dirty="0">
                        <a:latin typeface="メイリオ" panose="020B0604030504040204" pitchFamily="50" charset="-128"/>
                        <a:ea typeface="メイリオ" panose="020B0604030504040204" pitchFamily="50"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b="1" dirty="0" smtClean="0">
                          <a:solidFill>
                            <a:srgbClr val="00B05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r>
                        <a:rPr kumimoji="1" lang="ja-JP" altLang="en-US" b="1" dirty="0" smtClean="0">
                          <a:solidFill>
                            <a:srgbClr val="00B05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支援者提示</a:t>
                      </a:r>
                      <a:r>
                        <a:rPr kumimoji="1" lang="ja-JP" altLang="en-US" b="1"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a:t>
                      </a:r>
                      <a:endParaRPr kumimoji="1" lang="en-US" altLang="ja-JP" b="1"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b="1" u="sng"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r>
                        <a:rPr kumimoji="1" lang="ja-JP" altLang="en-US" b="1" u="sng"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利用者選択</a:t>
                      </a:r>
                      <a:endParaRPr kumimoji="1" lang="ja-JP" altLang="en-US" dirty="0">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0004"/>
                  </a:ext>
                </a:extLst>
              </a:tr>
              <a:tr h="685079">
                <a:tc>
                  <a:txBody>
                    <a:bodyPr/>
                    <a:lstStyle/>
                    <a:p>
                      <a:r>
                        <a:rPr lang="ja-JP" altLang="en-US" dirty="0" smtClean="0">
                          <a:latin typeface="メイリオ" panose="020B0604030504040204" pitchFamily="50" charset="-128"/>
                          <a:ea typeface="メイリオ" panose="020B0604030504040204" pitchFamily="50" charset="-128"/>
                        </a:rPr>
                        <a:t>⑤複数の作業と複数の休憩</a:t>
                      </a:r>
                      <a:endParaRPr kumimoji="1" lang="ja-JP" altLang="en-US" dirty="0">
                        <a:latin typeface="メイリオ" panose="020B0604030504040204" pitchFamily="50" charset="-128"/>
                        <a:ea typeface="メイリオ" panose="020B0604030504040204" pitchFamily="50"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b="1" u="sng"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r>
                        <a:rPr lang="ja-JP" altLang="en-US" b="1" u="sng"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利用者計画</a:t>
                      </a:r>
                    </a:p>
                  </a:txBody>
                  <a:tcPr anchor="ctr"/>
                </a:tc>
                <a:extLst>
                  <a:ext uri="{0D108BD9-81ED-4DB2-BD59-A6C34878D82A}">
                    <a16:rowId xmlns:a16="http://schemas.microsoft.com/office/drawing/2014/main" val="10005"/>
                  </a:ext>
                </a:extLst>
              </a:tr>
              <a:tr h="685079">
                <a:tc>
                  <a:txBody>
                    <a:bodyPr/>
                    <a:lstStyle/>
                    <a:p>
                      <a:pPr marL="0" indent="0">
                        <a:buNone/>
                      </a:pPr>
                      <a:r>
                        <a:rPr lang="ja-JP" altLang="en-US" dirty="0" smtClean="0">
                          <a:latin typeface="メイリオ" panose="020B0604030504040204" pitchFamily="50" charset="-128"/>
                          <a:ea typeface="メイリオ" panose="020B0604030504040204" pitchFamily="50" charset="-128"/>
                        </a:rPr>
                        <a:t>⑥複数の作業・複数の休憩・複数の作業時間・複数の</a:t>
                      </a:r>
                      <a:endParaRPr lang="en-US" altLang="ja-JP" dirty="0" smtClean="0">
                        <a:latin typeface="メイリオ" panose="020B0604030504040204" pitchFamily="50" charset="-128"/>
                        <a:ea typeface="メイリオ" panose="020B0604030504040204" pitchFamily="50" charset="-128"/>
                      </a:endParaRPr>
                    </a:p>
                    <a:p>
                      <a:pPr marL="0" indent="0">
                        <a:buNone/>
                      </a:pPr>
                      <a:r>
                        <a:rPr lang="ja-JP" altLang="en-US" dirty="0" smtClean="0">
                          <a:latin typeface="メイリオ" panose="020B0604030504040204" pitchFamily="50" charset="-128"/>
                          <a:ea typeface="メイリオ" panose="020B0604030504040204" pitchFamily="50" charset="-128"/>
                        </a:rPr>
                        <a:t>　目標・複数の休憩時間</a:t>
                      </a:r>
                      <a:endParaRPr kumimoji="1" lang="ja-JP" altLang="en-US" dirty="0">
                        <a:latin typeface="メイリオ" panose="020B0604030504040204" pitchFamily="50" charset="-128"/>
                        <a:ea typeface="メイリオ" panose="020B0604030504040204" pitchFamily="50" charset="-128"/>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b="1" u="sng"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a:t>
                      </a:r>
                      <a:r>
                        <a:rPr lang="ja-JP" altLang="en-US" b="1" u="sng"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利用者が計画して周囲</a:t>
                      </a:r>
                      <a:endParaRPr lang="en-US" altLang="ja-JP" b="1" u="sng"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1" u="none"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a:t>
                      </a:r>
                      <a:r>
                        <a:rPr lang="ja-JP" altLang="en-US" b="1" u="sng"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と協議</a:t>
                      </a:r>
                      <a:endParaRPr kumimoji="1" lang="ja-JP" altLang="en-US" b="1" u="sng" dirty="0" smtClean="0">
                        <a:solidFill>
                          <a:srgbClr val="FF00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txBody>
                  <a:tcPr anchor="ctr"/>
                </a:tc>
                <a:extLst>
                  <a:ext uri="{0D108BD9-81ED-4DB2-BD59-A6C34878D82A}">
                    <a16:rowId xmlns:a16="http://schemas.microsoft.com/office/drawing/2014/main" val="10006"/>
                  </a:ext>
                </a:extLst>
              </a:tr>
            </a:tbl>
          </a:graphicData>
        </a:graphic>
      </p:graphicFrame>
      <p:sp>
        <p:nvSpPr>
          <p:cNvPr id="6" name="角丸四角形 5"/>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25</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9871052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181681" y="2818076"/>
            <a:ext cx="10139478" cy="1491157"/>
          </a:xfrm>
        </p:spPr>
        <p:txBody>
          <a:bodyPr>
            <a:normAutofit fontScale="90000"/>
          </a:bodyPr>
          <a:lstStyle/>
          <a:p>
            <a:pPr algn="l"/>
            <a:r>
              <a:rPr lang="en-US" altLang="ja-JP" sz="4400" dirty="0" smtClean="0">
                <a:latin typeface="メイリオ" panose="020B0604030504040204" pitchFamily="50" charset="-128"/>
                <a:ea typeface="メイリオ" panose="020B0604030504040204" pitchFamily="50" charset="-128"/>
              </a:rPr>
              <a:t/>
            </a:r>
            <a:br>
              <a:rPr lang="en-US" altLang="ja-JP" sz="4400" dirty="0" smtClean="0">
                <a:latin typeface="メイリオ" panose="020B0604030504040204" pitchFamily="50" charset="-128"/>
                <a:ea typeface="メイリオ" panose="020B0604030504040204" pitchFamily="50" charset="-128"/>
              </a:rPr>
            </a:br>
            <a:r>
              <a:rPr lang="ja-JP" altLang="en-US" sz="4000" dirty="0" smtClean="0">
                <a:latin typeface="メイリオ" panose="020B0604030504040204" pitchFamily="50" charset="-128"/>
                <a:ea typeface="メイリオ" panose="020B0604030504040204" pitchFamily="50" charset="-128"/>
              </a:rPr>
              <a:t/>
            </a:r>
            <a:br>
              <a:rPr lang="ja-JP" altLang="en-US" sz="4000" dirty="0" smtClean="0">
                <a:latin typeface="メイリオ" panose="020B0604030504040204" pitchFamily="50" charset="-128"/>
                <a:ea typeface="メイリオ" panose="020B0604030504040204" pitchFamily="50" charset="-128"/>
              </a:rPr>
            </a:br>
            <a:r>
              <a:rPr lang="ja-JP" altLang="en-US" sz="4000" dirty="0" smtClean="0">
                <a:latin typeface="メイリオ" panose="020B0604030504040204" pitchFamily="50" charset="-128"/>
                <a:ea typeface="メイリオ" panose="020B0604030504040204" pitchFamily="50" charset="-128"/>
              </a:rPr>
              <a:t>セルフマネージメントトレーニングの流れ</a:t>
            </a:r>
            <a:br>
              <a:rPr lang="ja-JP" altLang="en-US" sz="4000" dirty="0" smtClean="0">
                <a:latin typeface="メイリオ" panose="020B0604030504040204" pitchFamily="50" charset="-128"/>
                <a:ea typeface="メイリオ" panose="020B0604030504040204" pitchFamily="50" charset="-128"/>
              </a:rPr>
            </a:br>
            <a:r>
              <a:rPr lang="ja-JP" altLang="en-US" sz="4000" dirty="0" smtClean="0">
                <a:latin typeface="メイリオ" panose="020B0604030504040204" pitchFamily="50" charset="-128"/>
                <a:ea typeface="メイリオ" panose="020B0604030504040204" pitchFamily="50" charset="-128"/>
              </a:rPr>
              <a:t>（ストレス・行動の対処）</a:t>
            </a:r>
            <a:endParaRPr kumimoji="1" lang="ja-JP" altLang="en-US" sz="4000" dirty="0">
              <a:latin typeface="メイリオ" panose="020B0604030504040204" pitchFamily="50" charset="-128"/>
              <a:ea typeface="メイリオ" panose="020B0604030504040204" pitchFamily="50" charset="-128"/>
            </a:endParaRPr>
          </a:p>
        </p:txBody>
      </p:sp>
      <p:sp>
        <p:nvSpPr>
          <p:cNvPr id="3" name="正方形/長方形 2"/>
          <p:cNvSpPr/>
          <p:nvPr/>
        </p:nvSpPr>
        <p:spPr>
          <a:xfrm>
            <a:off x="402398" y="4529364"/>
            <a:ext cx="8027226" cy="257175"/>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角丸四角形 3"/>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26</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1758710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bwMode="gray">
          <a:xfrm>
            <a:off x="959461" y="1830366"/>
            <a:ext cx="2599674" cy="75168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latin typeface="メイリオ" panose="020B0604030504040204" pitchFamily="50" charset="-128"/>
                <a:ea typeface="メイリオ" panose="020B0604030504040204" pitchFamily="50" charset="-128"/>
              </a:rPr>
              <a:t>その時々に自分に</a:t>
            </a:r>
            <a:endParaRPr kumimoji="1" lang="en-US" altLang="ja-JP" sz="1400" dirty="0" smtClean="0">
              <a:solidFill>
                <a:schemeClr val="tx1"/>
              </a:solidFill>
              <a:latin typeface="メイリオ" panose="020B0604030504040204" pitchFamily="50" charset="-128"/>
              <a:ea typeface="メイリオ" panose="020B0604030504040204" pitchFamily="50" charset="-128"/>
            </a:endParaRPr>
          </a:p>
          <a:p>
            <a:pPr algn="ctr"/>
            <a:r>
              <a:rPr kumimoji="1" lang="ja-JP" altLang="en-US" sz="1400" dirty="0" smtClean="0">
                <a:solidFill>
                  <a:schemeClr val="tx1"/>
                </a:solidFill>
                <a:latin typeface="メイリオ" panose="020B0604030504040204" pitchFamily="50" charset="-128"/>
                <a:ea typeface="メイリオ" panose="020B0604030504040204" pitchFamily="50" charset="-128"/>
              </a:rPr>
              <a:t>求められる役割</a:t>
            </a:r>
            <a:endParaRPr kumimoji="1" lang="ja-JP" altLang="en-US" sz="1400" dirty="0">
              <a:solidFill>
                <a:schemeClr val="tx1"/>
              </a:solidFill>
              <a:latin typeface="メイリオ" panose="020B0604030504040204" pitchFamily="50" charset="-128"/>
              <a:ea typeface="メイリオ" panose="020B0604030504040204" pitchFamily="50" charset="-128"/>
            </a:endParaRPr>
          </a:p>
        </p:txBody>
      </p:sp>
      <p:sp>
        <p:nvSpPr>
          <p:cNvPr id="5" name="正方形/長方形 4"/>
          <p:cNvSpPr/>
          <p:nvPr/>
        </p:nvSpPr>
        <p:spPr bwMode="gray">
          <a:xfrm>
            <a:off x="959461" y="2670619"/>
            <a:ext cx="2599674" cy="75168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latin typeface="メイリオ" panose="020B0604030504040204" pitchFamily="50" charset="-128"/>
                <a:ea typeface="メイリオ" panose="020B0604030504040204" pitchFamily="50" charset="-128"/>
              </a:rPr>
              <a:t>役割のために</a:t>
            </a:r>
            <a:endParaRPr kumimoji="1" lang="en-US" altLang="ja-JP" sz="1400" dirty="0" smtClean="0">
              <a:solidFill>
                <a:schemeClr val="tx1"/>
              </a:solidFill>
              <a:latin typeface="メイリオ" panose="020B0604030504040204" pitchFamily="50" charset="-128"/>
              <a:ea typeface="メイリオ" panose="020B0604030504040204" pitchFamily="50" charset="-128"/>
            </a:endParaRPr>
          </a:p>
          <a:p>
            <a:pPr algn="ctr"/>
            <a:r>
              <a:rPr kumimoji="1" lang="ja-JP" altLang="en-US" sz="1400" dirty="0" smtClean="0">
                <a:solidFill>
                  <a:schemeClr val="tx1"/>
                </a:solidFill>
                <a:latin typeface="メイリオ" panose="020B0604030504040204" pitchFamily="50" charset="-128"/>
                <a:ea typeface="メイリオ" panose="020B0604030504040204" pitchFamily="50" charset="-128"/>
              </a:rPr>
              <a:t>必要な準備をする</a:t>
            </a:r>
            <a:endParaRPr kumimoji="1" lang="ja-JP" altLang="en-US" sz="1400" dirty="0">
              <a:solidFill>
                <a:schemeClr val="tx1"/>
              </a:solidFill>
              <a:latin typeface="メイリオ" panose="020B0604030504040204" pitchFamily="50" charset="-128"/>
              <a:ea typeface="メイリオ" panose="020B0604030504040204" pitchFamily="50" charset="-128"/>
            </a:endParaRPr>
          </a:p>
        </p:txBody>
      </p:sp>
      <p:sp>
        <p:nvSpPr>
          <p:cNvPr id="7" name="フローチャート: データ 6"/>
          <p:cNvSpPr/>
          <p:nvPr/>
        </p:nvSpPr>
        <p:spPr bwMode="gray">
          <a:xfrm flipH="1">
            <a:off x="3675192" y="2542519"/>
            <a:ext cx="1979597" cy="1848400"/>
          </a:xfrm>
          <a:prstGeom prst="flowChartInputOutp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latin typeface="メイリオ" panose="020B0604030504040204" pitchFamily="50" charset="-128"/>
                <a:ea typeface="メイリオ" panose="020B0604030504040204" pitchFamily="50" charset="-128"/>
              </a:rPr>
              <a:t>役割を実行</a:t>
            </a:r>
          </a:p>
          <a:p>
            <a:pPr algn="ctr"/>
            <a:r>
              <a:rPr kumimoji="1" lang="ja-JP" altLang="en-US" sz="1400" dirty="0" smtClean="0">
                <a:latin typeface="メイリオ" panose="020B0604030504040204" pitchFamily="50" charset="-128"/>
                <a:ea typeface="メイリオ" panose="020B0604030504040204" pitchFamily="50" charset="-128"/>
              </a:rPr>
              <a:t>する</a:t>
            </a:r>
            <a:endParaRPr kumimoji="1" lang="ja-JP" altLang="en-US" sz="1400" dirty="0">
              <a:latin typeface="メイリオ" panose="020B0604030504040204" pitchFamily="50" charset="-128"/>
              <a:ea typeface="メイリオ" panose="020B0604030504040204" pitchFamily="50" charset="-128"/>
            </a:endParaRPr>
          </a:p>
        </p:txBody>
      </p:sp>
      <p:sp>
        <p:nvSpPr>
          <p:cNvPr id="8" name="正方形/長方形 7"/>
          <p:cNvSpPr/>
          <p:nvPr/>
        </p:nvSpPr>
        <p:spPr bwMode="gray">
          <a:xfrm>
            <a:off x="5681318" y="3090878"/>
            <a:ext cx="2599674" cy="75168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solidFill>
                  <a:schemeClr val="tx1"/>
                </a:solidFill>
                <a:latin typeface="メイリオ" panose="020B0604030504040204" pitchFamily="50" charset="-128"/>
                <a:ea typeface="メイリオ" panose="020B0604030504040204" pitchFamily="50" charset="-128"/>
              </a:rPr>
              <a:t>実行結果を自己確認</a:t>
            </a:r>
            <a:endParaRPr kumimoji="1" lang="ja-JP" altLang="en-US" sz="1400" dirty="0">
              <a:solidFill>
                <a:schemeClr val="tx1"/>
              </a:solidFill>
              <a:latin typeface="メイリオ" panose="020B0604030504040204" pitchFamily="50" charset="-128"/>
              <a:ea typeface="メイリオ" panose="020B0604030504040204" pitchFamily="50" charset="-128"/>
            </a:endParaRPr>
          </a:p>
        </p:txBody>
      </p:sp>
      <p:sp>
        <p:nvSpPr>
          <p:cNvPr id="9" name="正方形/長方形 8"/>
          <p:cNvSpPr/>
          <p:nvPr/>
        </p:nvSpPr>
        <p:spPr bwMode="gray">
          <a:xfrm>
            <a:off x="5694582" y="3928817"/>
            <a:ext cx="2599674" cy="75168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solidFill>
                  <a:schemeClr val="tx1"/>
                </a:solidFill>
                <a:latin typeface="メイリオ" panose="020B0604030504040204" pitchFamily="50" charset="-128"/>
                <a:ea typeface="メイリオ" panose="020B0604030504040204" pitchFamily="50" charset="-128"/>
              </a:rPr>
              <a:t>組織体へフィードバック</a:t>
            </a:r>
            <a:endParaRPr kumimoji="1" lang="ja-JP" altLang="en-US" sz="1400" dirty="0">
              <a:solidFill>
                <a:schemeClr val="tx1"/>
              </a:solidFill>
              <a:latin typeface="メイリオ" panose="020B0604030504040204" pitchFamily="50" charset="-128"/>
              <a:ea typeface="メイリオ" panose="020B0604030504040204" pitchFamily="50" charset="-128"/>
            </a:endParaRPr>
          </a:p>
        </p:txBody>
      </p:sp>
      <p:sp>
        <p:nvSpPr>
          <p:cNvPr id="14" name="正方形/長方形 13"/>
          <p:cNvSpPr/>
          <p:nvPr/>
        </p:nvSpPr>
        <p:spPr bwMode="gray">
          <a:xfrm>
            <a:off x="5707845" y="4787281"/>
            <a:ext cx="2599674" cy="75168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latin typeface="メイリオ" panose="020B0604030504040204" pitchFamily="50" charset="-128"/>
                <a:ea typeface="メイリオ" panose="020B0604030504040204" pitchFamily="50" charset="-128"/>
              </a:rPr>
              <a:t>自身のストレスや</a:t>
            </a:r>
            <a:endParaRPr kumimoji="1" lang="en-US" altLang="ja-JP" sz="1400" dirty="0" smtClean="0">
              <a:solidFill>
                <a:schemeClr val="tx1"/>
              </a:solidFill>
              <a:latin typeface="メイリオ" panose="020B0604030504040204" pitchFamily="50" charset="-128"/>
              <a:ea typeface="メイリオ" panose="020B0604030504040204" pitchFamily="50" charset="-128"/>
            </a:endParaRPr>
          </a:p>
          <a:p>
            <a:pPr algn="ctr"/>
            <a:r>
              <a:rPr kumimoji="1" lang="ja-JP" altLang="en-US" sz="1400" dirty="0" smtClean="0">
                <a:solidFill>
                  <a:schemeClr val="tx1"/>
                </a:solidFill>
                <a:latin typeface="メイリオ" panose="020B0604030504040204" pitchFamily="50" charset="-128"/>
                <a:ea typeface="メイリオ" panose="020B0604030504040204" pitchFamily="50" charset="-128"/>
              </a:rPr>
              <a:t>疲労の程度を理解</a:t>
            </a:r>
            <a:endParaRPr kumimoji="1" lang="ja-JP" altLang="en-US" sz="1400" dirty="0">
              <a:solidFill>
                <a:schemeClr val="tx1"/>
              </a:solidFill>
              <a:latin typeface="メイリオ" panose="020B0604030504040204" pitchFamily="50" charset="-128"/>
              <a:ea typeface="メイリオ" panose="020B0604030504040204" pitchFamily="50" charset="-128"/>
            </a:endParaRPr>
          </a:p>
        </p:txBody>
      </p:sp>
      <p:sp>
        <p:nvSpPr>
          <p:cNvPr id="15" name="正方形/長方形 14"/>
          <p:cNvSpPr/>
          <p:nvPr/>
        </p:nvSpPr>
        <p:spPr bwMode="gray">
          <a:xfrm>
            <a:off x="5727740" y="5677060"/>
            <a:ext cx="2599674" cy="751683"/>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solidFill>
                  <a:schemeClr val="tx1"/>
                </a:solidFill>
                <a:latin typeface="メイリオ" panose="020B0604030504040204" pitchFamily="50" charset="-128"/>
                <a:ea typeface="メイリオ" panose="020B0604030504040204" pitchFamily="50" charset="-128"/>
              </a:rPr>
              <a:t>休憩・休養の取得を計画</a:t>
            </a:r>
            <a:endParaRPr kumimoji="1" lang="ja-JP" altLang="en-US" sz="1400" dirty="0">
              <a:solidFill>
                <a:schemeClr val="tx1"/>
              </a:solidFill>
              <a:latin typeface="メイリオ" panose="020B0604030504040204" pitchFamily="50" charset="-128"/>
              <a:ea typeface="メイリオ" panose="020B0604030504040204" pitchFamily="50" charset="-128"/>
            </a:endParaRPr>
          </a:p>
        </p:txBody>
      </p:sp>
      <p:sp>
        <p:nvSpPr>
          <p:cNvPr id="20" name="正方形/長方形 19"/>
          <p:cNvSpPr/>
          <p:nvPr/>
        </p:nvSpPr>
        <p:spPr>
          <a:xfrm>
            <a:off x="300038" y="1278403"/>
            <a:ext cx="8686800" cy="45719"/>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0" y="346039"/>
            <a:ext cx="9216428" cy="646331"/>
          </a:xfrm>
          <a:prstGeom prst="rect">
            <a:avLst/>
          </a:prstGeom>
          <a:noFill/>
        </p:spPr>
        <p:txBody>
          <a:bodyPr wrap="square" rtlCol="0">
            <a:spAutoFit/>
          </a:bodyPr>
          <a:lstStyle/>
          <a:p>
            <a:r>
              <a:rPr kumimoji="1" lang="ja-JP" altLang="en-US" sz="3600" dirty="0" smtClean="0">
                <a:latin typeface="メイリオ" panose="020B0604030504040204" pitchFamily="50" charset="-128"/>
                <a:ea typeface="メイリオ" panose="020B0604030504040204" pitchFamily="50" charset="-128"/>
              </a:rPr>
              <a:t>シンプルな作業遂行の訓練（例）</a:t>
            </a:r>
            <a:endParaRPr kumimoji="1" lang="ja-JP" altLang="en-US" sz="3600" dirty="0">
              <a:latin typeface="メイリオ" panose="020B0604030504040204" pitchFamily="50" charset="-128"/>
              <a:ea typeface="メイリオ" panose="020B0604030504040204" pitchFamily="50" charset="-128"/>
            </a:endParaRPr>
          </a:p>
        </p:txBody>
      </p:sp>
      <p:sp>
        <p:nvSpPr>
          <p:cNvPr id="11" name="角丸四角形 10"/>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27</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2552152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00013" y="1918885"/>
            <a:ext cx="1866900" cy="58102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latin typeface="メイリオ" panose="020B0604030504040204" pitchFamily="50" charset="-128"/>
                <a:ea typeface="メイリオ" panose="020B0604030504040204" pitchFamily="50" charset="-128"/>
              </a:rPr>
              <a:t>その時々に自分に</a:t>
            </a:r>
            <a:endParaRPr kumimoji="1" lang="en-US" altLang="ja-JP" sz="1400" dirty="0" smtClean="0">
              <a:solidFill>
                <a:schemeClr val="tx1"/>
              </a:solidFill>
              <a:latin typeface="メイリオ" panose="020B0604030504040204" pitchFamily="50" charset="-128"/>
              <a:ea typeface="メイリオ" panose="020B0604030504040204" pitchFamily="50" charset="-128"/>
            </a:endParaRPr>
          </a:p>
          <a:p>
            <a:pPr algn="ctr"/>
            <a:r>
              <a:rPr kumimoji="1" lang="ja-JP" altLang="en-US" sz="1400" dirty="0" smtClean="0">
                <a:solidFill>
                  <a:schemeClr val="tx1"/>
                </a:solidFill>
                <a:latin typeface="メイリオ" panose="020B0604030504040204" pitchFamily="50" charset="-128"/>
                <a:ea typeface="メイリオ" panose="020B0604030504040204" pitchFamily="50" charset="-128"/>
              </a:rPr>
              <a:t>求められる役割</a:t>
            </a:r>
            <a:endParaRPr kumimoji="1" lang="ja-JP" altLang="en-US" sz="1400" dirty="0">
              <a:solidFill>
                <a:schemeClr val="tx1"/>
              </a:solidFill>
              <a:latin typeface="メイリオ" panose="020B0604030504040204" pitchFamily="50" charset="-128"/>
              <a:ea typeface="メイリオ" panose="020B0604030504040204" pitchFamily="50" charset="-128"/>
            </a:endParaRPr>
          </a:p>
        </p:txBody>
      </p:sp>
      <p:sp>
        <p:nvSpPr>
          <p:cNvPr id="5" name="正方形/長方形 4"/>
          <p:cNvSpPr/>
          <p:nvPr/>
        </p:nvSpPr>
        <p:spPr>
          <a:xfrm>
            <a:off x="100013" y="2568372"/>
            <a:ext cx="1866900" cy="58102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latin typeface="メイリオ" panose="020B0604030504040204" pitchFamily="50" charset="-128"/>
                <a:ea typeface="メイリオ" panose="020B0604030504040204" pitchFamily="50" charset="-128"/>
              </a:rPr>
              <a:t>役割のために</a:t>
            </a:r>
            <a:endParaRPr kumimoji="1" lang="en-US" altLang="ja-JP" sz="1400" dirty="0" smtClean="0">
              <a:solidFill>
                <a:schemeClr val="tx1"/>
              </a:solidFill>
              <a:latin typeface="メイリオ" panose="020B0604030504040204" pitchFamily="50" charset="-128"/>
              <a:ea typeface="メイリオ" panose="020B0604030504040204" pitchFamily="50" charset="-128"/>
            </a:endParaRPr>
          </a:p>
          <a:p>
            <a:pPr algn="ctr"/>
            <a:r>
              <a:rPr kumimoji="1" lang="ja-JP" altLang="en-US" sz="1400" dirty="0" smtClean="0">
                <a:solidFill>
                  <a:schemeClr val="tx1"/>
                </a:solidFill>
                <a:latin typeface="メイリオ" panose="020B0604030504040204" pitchFamily="50" charset="-128"/>
                <a:ea typeface="メイリオ" panose="020B0604030504040204" pitchFamily="50" charset="-128"/>
              </a:rPr>
              <a:t>必要な準備をする</a:t>
            </a:r>
            <a:endParaRPr kumimoji="1" lang="ja-JP" altLang="en-US" sz="1400" dirty="0">
              <a:solidFill>
                <a:schemeClr val="tx1"/>
              </a:solidFill>
              <a:latin typeface="メイリオ" panose="020B0604030504040204" pitchFamily="50" charset="-128"/>
              <a:ea typeface="メイリオ" panose="020B0604030504040204" pitchFamily="50" charset="-128"/>
            </a:endParaRPr>
          </a:p>
        </p:txBody>
      </p:sp>
      <p:sp>
        <p:nvSpPr>
          <p:cNvPr id="7" name="フローチャート: データ 6"/>
          <p:cNvSpPr/>
          <p:nvPr/>
        </p:nvSpPr>
        <p:spPr>
          <a:xfrm flipH="1">
            <a:off x="2050257" y="2469355"/>
            <a:ext cx="1421605" cy="1428750"/>
          </a:xfrm>
          <a:prstGeom prst="flowChartInputOutpu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bg1"/>
                </a:solidFill>
                <a:latin typeface="メイリオ" panose="020B0604030504040204" pitchFamily="50" charset="-128"/>
                <a:ea typeface="メイリオ" panose="020B0604030504040204" pitchFamily="50" charset="-128"/>
              </a:rPr>
              <a:t>役割を実行</a:t>
            </a:r>
          </a:p>
          <a:p>
            <a:pPr algn="ctr"/>
            <a:r>
              <a:rPr kumimoji="1" lang="ja-JP" altLang="en-US" sz="1400" dirty="0" smtClean="0">
                <a:solidFill>
                  <a:schemeClr val="bg1"/>
                </a:solidFill>
                <a:latin typeface="メイリオ" panose="020B0604030504040204" pitchFamily="50" charset="-128"/>
                <a:ea typeface="メイリオ" panose="020B0604030504040204" pitchFamily="50" charset="-128"/>
              </a:rPr>
              <a:t>する</a:t>
            </a:r>
            <a:endParaRPr kumimoji="1" lang="ja-JP" altLang="en-US" sz="1400" dirty="0">
              <a:solidFill>
                <a:schemeClr val="bg1"/>
              </a:solidFill>
              <a:latin typeface="メイリオ" panose="020B0604030504040204" pitchFamily="50" charset="-128"/>
              <a:ea typeface="メイリオ" panose="020B0604030504040204" pitchFamily="50" charset="-128"/>
            </a:endParaRPr>
          </a:p>
        </p:txBody>
      </p:sp>
      <p:sp>
        <p:nvSpPr>
          <p:cNvPr id="8" name="正方形/長方形 7"/>
          <p:cNvSpPr/>
          <p:nvPr/>
        </p:nvSpPr>
        <p:spPr>
          <a:xfrm>
            <a:off x="3490913" y="2893218"/>
            <a:ext cx="1866900" cy="58102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solidFill>
                  <a:schemeClr val="tx1"/>
                </a:solidFill>
                <a:latin typeface="メイリオ" panose="020B0604030504040204" pitchFamily="50" charset="-128"/>
                <a:ea typeface="メイリオ" panose="020B0604030504040204" pitchFamily="50" charset="-128"/>
              </a:rPr>
              <a:t>実行結果を自己確認</a:t>
            </a:r>
            <a:endParaRPr kumimoji="1" lang="ja-JP" altLang="en-US" sz="1400" dirty="0">
              <a:solidFill>
                <a:schemeClr val="tx1"/>
              </a:solidFill>
              <a:latin typeface="メイリオ" panose="020B0604030504040204" pitchFamily="50" charset="-128"/>
              <a:ea typeface="メイリオ" panose="020B0604030504040204" pitchFamily="50" charset="-128"/>
            </a:endParaRPr>
          </a:p>
        </p:txBody>
      </p:sp>
      <p:sp>
        <p:nvSpPr>
          <p:cNvPr id="9" name="正方形/長方形 8"/>
          <p:cNvSpPr/>
          <p:nvPr/>
        </p:nvSpPr>
        <p:spPr>
          <a:xfrm>
            <a:off x="3500438" y="3540916"/>
            <a:ext cx="1866900" cy="58102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solidFill>
                  <a:schemeClr val="tx1"/>
                </a:solidFill>
                <a:latin typeface="メイリオ" panose="020B0604030504040204" pitchFamily="50" charset="-128"/>
                <a:ea typeface="メイリオ" panose="020B0604030504040204" pitchFamily="50" charset="-128"/>
              </a:rPr>
              <a:t>組織体へ</a:t>
            </a:r>
            <a:endParaRPr lang="en-US" altLang="ja-JP" sz="1400" dirty="0" smtClean="0">
              <a:solidFill>
                <a:schemeClr val="tx1"/>
              </a:solidFill>
              <a:latin typeface="メイリオ" panose="020B0604030504040204" pitchFamily="50" charset="-128"/>
              <a:ea typeface="メイリオ" panose="020B0604030504040204" pitchFamily="50" charset="-128"/>
            </a:endParaRPr>
          </a:p>
          <a:p>
            <a:pPr algn="ctr"/>
            <a:r>
              <a:rPr lang="ja-JP" altLang="en-US" sz="1400" dirty="0" smtClean="0">
                <a:solidFill>
                  <a:schemeClr val="tx1"/>
                </a:solidFill>
                <a:latin typeface="メイリオ" panose="020B0604030504040204" pitchFamily="50" charset="-128"/>
                <a:ea typeface="メイリオ" panose="020B0604030504040204" pitchFamily="50" charset="-128"/>
              </a:rPr>
              <a:t>フィードバック</a:t>
            </a:r>
            <a:endParaRPr kumimoji="1" lang="ja-JP" altLang="en-US" sz="1400" dirty="0">
              <a:solidFill>
                <a:schemeClr val="tx1"/>
              </a:solidFill>
              <a:latin typeface="メイリオ" panose="020B0604030504040204" pitchFamily="50" charset="-128"/>
              <a:ea typeface="メイリオ" panose="020B0604030504040204" pitchFamily="50" charset="-128"/>
            </a:endParaRPr>
          </a:p>
        </p:txBody>
      </p:sp>
      <p:sp>
        <p:nvSpPr>
          <p:cNvPr id="10" name="フローチャート: データ 9"/>
          <p:cNvSpPr/>
          <p:nvPr/>
        </p:nvSpPr>
        <p:spPr>
          <a:xfrm flipH="1">
            <a:off x="5474495" y="3500432"/>
            <a:ext cx="1609725" cy="1631158"/>
          </a:xfrm>
          <a:prstGeom prst="flowChartInputOutpu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bg1"/>
                </a:solidFill>
                <a:latin typeface="メイリオ" panose="020B0604030504040204" pitchFamily="50" charset="-128"/>
                <a:ea typeface="メイリオ" panose="020B0604030504040204" pitchFamily="50" charset="-128"/>
              </a:rPr>
              <a:t>休憩・</a:t>
            </a:r>
            <a:endParaRPr kumimoji="1" lang="en-US" altLang="ja-JP" sz="1400" dirty="0" smtClean="0">
              <a:solidFill>
                <a:schemeClr val="bg1"/>
              </a:solidFill>
              <a:latin typeface="メイリオ" panose="020B0604030504040204" pitchFamily="50" charset="-128"/>
              <a:ea typeface="メイリオ" panose="020B0604030504040204" pitchFamily="50" charset="-128"/>
            </a:endParaRPr>
          </a:p>
          <a:p>
            <a:pPr algn="ctr"/>
            <a:r>
              <a:rPr kumimoji="1" lang="ja-JP" altLang="en-US" sz="1400" dirty="0" smtClean="0">
                <a:solidFill>
                  <a:schemeClr val="bg1"/>
                </a:solidFill>
                <a:latin typeface="メイリオ" panose="020B0604030504040204" pitchFamily="50" charset="-128"/>
                <a:ea typeface="メイリオ" panose="020B0604030504040204" pitchFamily="50" charset="-128"/>
              </a:rPr>
              <a:t>休養を</a:t>
            </a:r>
            <a:endParaRPr kumimoji="1" lang="en-US" altLang="ja-JP" sz="1400" dirty="0" smtClean="0">
              <a:solidFill>
                <a:schemeClr val="bg1"/>
              </a:solidFill>
              <a:latin typeface="メイリオ" panose="020B0604030504040204" pitchFamily="50" charset="-128"/>
              <a:ea typeface="メイリオ" panose="020B0604030504040204" pitchFamily="50" charset="-128"/>
            </a:endParaRPr>
          </a:p>
          <a:p>
            <a:pPr algn="ctr"/>
            <a:r>
              <a:rPr kumimoji="1" lang="ja-JP" altLang="en-US" sz="1400" dirty="0" smtClean="0">
                <a:solidFill>
                  <a:schemeClr val="bg1"/>
                </a:solidFill>
                <a:latin typeface="メイリオ" panose="020B0604030504040204" pitchFamily="50" charset="-128"/>
                <a:ea typeface="メイリオ" panose="020B0604030504040204" pitchFamily="50" charset="-128"/>
              </a:rPr>
              <a:t>実行する</a:t>
            </a:r>
            <a:endParaRPr kumimoji="1" lang="ja-JP" altLang="en-US" sz="1400" dirty="0">
              <a:solidFill>
                <a:schemeClr val="bg1"/>
              </a:solidFill>
              <a:latin typeface="メイリオ" panose="020B0604030504040204" pitchFamily="50" charset="-128"/>
              <a:ea typeface="メイリオ" panose="020B0604030504040204" pitchFamily="50" charset="-128"/>
            </a:endParaRPr>
          </a:p>
        </p:txBody>
      </p:sp>
      <p:sp>
        <p:nvSpPr>
          <p:cNvPr id="11" name="正方形/長方形 10"/>
          <p:cNvSpPr/>
          <p:nvPr/>
        </p:nvSpPr>
        <p:spPr>
          <a:xfrm>
            <a:off x="7124701" y="4239707"/>
            <a:ext cx="1866900" cy="58102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solidFill>
                  <a:schemeClr val="tx1"/>
                </a:solidFill>
                <a:latin typeface="メイリオ" panose="020B0604030504040204" pitchFamily="50" charset="-128"/>
                <a:ea typeface="メイリオ" panose="020B0604030504040204" pitchFamily="50" charset="-128"/>
              </a:rPr>
              <a:t>その時々に自分に求められる役割</a:t>
            </a:r>
            <a:endParaRPr kumimoji="1" lang="ja-JP" altLang="en-US" sz="1600" dirty="0">
              <a:solidFill>
                <a:schemeClr val="tx1"/>
              </a:solidFill>
              <a:latin typeface="メイリオ" panose="020B0604030504040204" pitchFamily="50" charset="-128"/>
              <a:ea typeface="メイリオ" panose="020B0604030504040204" pitchFamily="50" charset="-128"/>
            </a:endParaRPr>
          </a:p>
        </p:txBody>
      </p:sp>
      <p:sp>
        <p:nvSpPr>
          <p:cNvPr id="13" name="正方形/長方形 12"/>
          <p:cNvSpPr/>
          <p:nvPr/>
        </p:nvSpPr>
        <p:spPr>
          <a:xfrm>
            <a:off x="7119938" y="3540916"/>
            <a:ext cx="1866900" cy="58102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solidFill>
                  <a:schemeClr val="tx1"/>
                </a:solidFill>
                <a:latin typeface="メイリオ" panose="020B0604030504040204" pitchFamily="50" charset="-128"/>
                <a:ea typeface="メイリオ" panose="020B0604030504040204" pitchFamily="50" charset="-128"/>
              </a:rPr>
              <a:t>ストレスや疲労の解消程度を確認</a:t>
            </a:r>
            <a:endParaRPr kumimoji="1" lang="ja-JP" altLang="en-US" sz="1600" dirty="0">
              <a:solidFill>
                <a:schemeClr val="tx1"/>
              </a:solidFill>
              <a:latin typeface="メイリオ" panose="020B0604030504040204" pitchFamily="50" charset="-128"/>
              <a:ea typeface="メイリオ" panose="020B0604030504040204" pitchFamily="50" charset="-128"/>
            </a:endParaRPr>
          </a:p>
        </p:txBody>
      </p:sp>
      <p:sp>
        <p:nvSpPr>
          <p:cNvPr id="14" name="正方形/長方形 13"/>
          <p:cNvSpPr/>
          <p:nvPr/>
        </p:nvSpPr>
        <p:spPr>
          <a:xfrm>
            <a:off x="3509963" y="4204479"/>
            <a:ext cx="1866900" cy="58102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latin typeface="メイリオ" panose="020B0604030504040204" pitchFamily="50" charset="-128"/>
                <a:ea typeface="メイリオ" panose="020B0604030504040204" pitchFamily="50" charset="-128"/>
              </a:rPr>
              <a:t>自身のストレスや</a:t>
            </a:r>
            <a:endParaRPr kumimoji="1" lang="en-US" altLang="ja-JP" sz="1400" dirty="0" smtClean="0">
              <a:solidFill>
                <a:schemeClr val="tx1"/>
              </a:solidFill>
              <a:latin typeface="メイリオ" panose="020B0604030504040204" pitchFamily="50" charset="-128"/>
              <a:ea typeface="メイリオ" panose="020B0604030504040204" pitchFamily="50" charset="-128"/>
            </a:endParaRPr>
          </a:p>
          <a:p>
            <a:pPr algn="ctr"/>
            <a:r>
              <a:rPr kumimoji="1" lang="ja-JP" altLang="en-US" sz="1400" dirty="0" smtClean="0">
                <a:solidFill>
                  <a:schemeClr val="tx1"/>
                </a:solidFill>
                <a:latin typeface="メイリオ" panose="020B0604030504040204" pitchFamily="50" charset="-128"/>
                <a:ea typeface="メイリオ" panose="020B0604030504040204" pitchFamily="50" charset="-128"/>
              </a:rPr>
              <a:t>疲労の程度を理解</a:t>
            </a:r>
            <a:endParaRPr kumimoji="1" lang="ja-JP" altLang="en-US" sz="1400" dirty="0">
              <a:solidFill>
                <a:schemeClr val="tx1"/>
              </a:solidFill>
              <a:latin typeface="メイリオ" panose="020B0604030504040204" pitchFamily="50" charset="-128"/>
              <a:ea typeface="メイリオ" panose="020B0604030504040204" pitchFamily="50" charset="-128"/>
            </a:endParaRPr>
          </a:p>
        </p:txBody>
      </p:sp>
      <p:sp>
        <p:nvSpPr>
          <p:cNvPr id="15" name="正方形/長方形 14"/>
          <p:cNvSpPr/>
          <p:nvPr/>
        </p:nvSpPr>
        <p:spPr>
          <a:xfrm>
            <a:off x="3524250" y="4892248"/>
            <a:ext cx="1866900" cy="58102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smtClean="0">
                <a:solidFill>
                  <a:schemeClr val="tx1"/>
                </a:solidFill>
                <a:latin typeface="メイリオ" panose="020B0604030504040204" pitchFamily="50" charset="-128"/>
                <a:ea typeface="メイリオ" panose="020B0604030504040204" pitchFamily="50" charset="-128"/>
              </a:rPr>
              <a:t>休憩・休養の</a:t>
            </a:r>
            <a:endParaRPr lang="en-US" altLang="ja-JP" sz="1400" dirty="0" smtClean="0">
              <a:solidFill>
                <a:schemeClr val="tx1"/>
              </a:solidFill>
              <a:latin typeface="メイリオ" panose="020B0604030504040204" pitchFamily="50" charset="-128"/>
              <a:ea typeface="メイリオ" panose="020B0604030504040204" pitchFamily="50" charset="-128"/>
            </a:endParaRPr>
          </a:p>
          <a:p>
            <a:pPr algn="ctr"/>
            <a:r>
              <a:rPr lang="ja-JP" altLang="en-US" sz="1400" dirty="0" smtClean="0">
                <a:solidFill>
                  <a:schemeClr val="tx1"/>
                </a:solidFill>
                <a:latin typeface="メイリオ" panose="020B0604030504040204" pitchFamily="50" charset="-128"/>
                <a:ea typeface="メイリオ" panose="020B0604030504040204" pitchFamily="50" charset="-128"/>
              </a:rPr>
              <a:t>取得を計画</a:t>
            </a:r>
            <a:endParaRPr kumimoji="1" lang="ja-JP" altLang="en-US" sz="1400" dirty="0">
              <a:solidFill>
                <a:schemeClr val="tx1"/>
              </a:solidFill>
              <a:latin typeface="メイリオ" panose="020B0604030504040204" pitchFamily="50" charset="-128"/>
              <a:ea typeface="メイリオ" panose="020B0604030504040204" pitchFamily="50" charset="-128"/>
            </a:endParaRPr>
          </a:p>
        </p:txBody>
      </p:sp>
      <p:sp>
        <p:nvSpPr>
          <p:cNvPr id="16" name="正方形/長方形 15"/>
          <p:cNvSpPr/>
          <p:nvPr/>
        </p:nvSpPr>
        <p:spPr>
          <a:xfrm>
            <a:off x="90488" y="1462487"/>
            <a:ext cx="5384007" cy="411200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7" name="正方形/長方形 16"/>
          <p:cNvSpPr/>
          <p:nvPr/>
        </p:nvSpPr>
        <p:spPr>
          <a:xfrm>
            <a:off x="3471862" y="2779312"/>
            <a:ext cx="5586413" cy="363337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8" name="正方形/長方形 17"/>
          <p:cNvSpPr/>
          <p:nvPr/>
        </p:nvSpPr>
        <p:spPr>
          <a:xfrm>
            <a:off x="7119938" y="4925282"/>
            <a:ext cx="1866900" cy="581025"/>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latin typeface="メイリオ" panose="020B0604030504040204" pitchFamily="50" charset="-128"/>
                <a:ea typeface="メイリオ" panose="020B0604030504040204" pitchFamily="50" charset="-128"/>
              </a:rPr>
              <a:t>役割のために必要な準備をする</a:t>
            </a:r>
            <a:endParaRPr kumimoji="1" lang="ja-JP" altLang="en-US" sz="1400" dirty="0">
              <a:solidFill>
                <a:schemeClr val="tx1"/>
              </a:solidFill>
              <a:latin typeface="メイリオ" panose="020B0604030504040204" pitchFamily="50" charset="-128"/>
              <a:ea typeface="メイリオ" panose="020B0604030504040204" pitchFamily="50" charset="-128"/>
            </a:endParaRPr>
          </a:p>
        </p:txBody>
      </p:sp>
      <p:sp>
        <p:nvSpPr>
          <p:cNvPr id="20" name="正方形/長方形 19"/>
          <p:cNvSpPr/>
          <p:nvPr/>
        </p:nvSpPr>
        <p:spPr>
          <a:xfrm>
            <a:off x="300038" y="1278403"/>
            <a:ext cx="8686800" cy="45719"/>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1" name="テキスト ボックス 20"/>
          <p:cNvSpPr txBox="1"/>
          <p:nvPr/>
        </p:nvSpPr>
        <p:spPr>
          <a:xfrm>
            <a:off x="721457" y="350332"/>
            <a:ext cx="8336818" cy="646331"/>
          </a:xfrm>
          <a:prstGeom prst="rect">
            <a:avLst/>
          </a:prstGeom>
          <a:noFill/>
        </p:spPr>
        <p:txBody>
          <a:bodyPr wrap="square" rtlCol="0">
            <a:spAutoFit/>
          </a:bodyPr>
          <a:lstStyle/>
          <a:p>
            <a:r>
              <a:rPr lang="ja-JP" altLang="en-US" sz="3600" dirty="0">
                <a:latin typeface="メイリオ" panose="020B0604030504040204" pitchFamily="50" charset="-128"/>
                <a:ea typeface="メイリオ" panose="020B0604030504040204" pitchFamily="50" charset="-128"/>
              </a:rPr>
              <a:t>複雑</a:t>
            </a:r>
            <a:r>
              <a:rPr kumimoji="1" lang="ja-JP" altLang="en-US" sz="3600" dirty="0" smtClean="0">
                <a:latin typeface="メイリオ" panose="020B0604030504040204" pitchFamily="50" charset="-128"/>
                <a:ea typeface="メイリオ" panose="020B0604030504040204" pitchFamily="50" charset="-128"/>
              </a:rPr>
              <a:t>な作業遂行の訓練（例）</a:t>
            </a:r>
            <a:endParaRPr kumimoji="1" lang="ja-JP" altLang="en-US" sz="3600" dirty="0">
              <a:latin typeface="メイリオ" panose="020B0604030504040204" pitchFamily="50" charset="-128"/>
              <a:ea typeface="メイリオ" panose="020B0604030504040204" pitchFamily="50" charset="-128"/>
            </a:endParaRPr>
          </a:p>
        </p:txBody>
      </p:sp>
      <p:sp>
        <p:nvSpPr>
          <p:cNvPr id="19" name="角丸四角形 18"/>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28</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5675628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C:\Users\181004\Desktop\伝達試案Ｖｅｒ１\新しいフォルダー\092-peoples-fre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91366" y="1156707"/>
            <a:ext cx="1790567" cy="1008621"/>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p:cNvSpPr/>
          <p:nvPr/>
        </p:nvSpPr>
        <p:spPr>
          <a:xfrm>
            <a:off x="12357" y="10697"/>
            <a:ext cx="9098486" cy="933450"/>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47650" y="5538879"/>
            <a:ext cx="8896350" cy="83343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bwMode="invGray">
          <a:xfrm>
            <a:off x="1562100" y="4686425"/>
            <a:ext cx="7581900" cy="833438"/>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smtClean="0">
                <a:solidFill>
                  <a:schemeClr val="tx1"/>
                </a:solidFill>
              </a:rPr>
              <a:t>　</a:t>
            </a:r>
            <a:r>
              <a:rPr lang="ja-JP" altLang="en-US" dirty="0">
                <a:solidFill>
                  <a:schemeClr val="bg1"/>
                </a:solidFill>
              </a:rPr>
              <a:t>休憩の内容や時間に関する選択肢の中から</a:t>
            </a:r>
            <a:r>
              <a:rPr lang="ja-JP" altLang="en-US" dirty="0" smtClean="0">
                <a:solidFill>
                  <a:schemeClr val="bg1"/>
                </a:solidFill>
              </a:rPr>
              <a:t>、 </a:t>
            </a:r>
            <a:r>
              <a:rPr lang="ja-JP" altLang="en-US" dirty="0">
                <a:solidFill>
                  <a:schemeClr val="bg1"/>
                </a:solidFill>
              </a:rPr>
              <a:t>自分の状態に応じたものを選択し、休憩を</a:t>
            </a:r>
            <a:r>
              <a:rPr lang="ja-JP" altLang="en-US" dirty="0" smtClean="0">
                <a:solidFill>
                  <a:schemeClr val="bg1"/>
                </a:solidFill>
              </a:rPr>
              <a:t>する</a:t>
            </a:r>
            <a:endParaRPr lang="en-US" altLang="ja-JP" dirty="0">
              <a:solidFill>
                <a:schemeClr val="bg1"/>
              </a:solidFill>
            </a:endParaRPr>
          </a:p>
        </p:txBody>
      </p:sp>
      <p:sp>
        <p:nvSpPr>
          <p:cNvPr id="2" name="正方形/長方形 1"/>
          <p:cNvSpPr/>
          <p:nvPr/>
        </p:nvSpPr>
        <p:spPr bwMode="white">
          <a:xfrm>
            <a:off x="441529" y="5770932"/>
            <a:ext cx="7064171" cy="369332"/>
          </a:xfrm>
          <a:prstGeom prst="rect">
            <a:avLst/>
          </a:prstGeom>
        </p:spPr>
        <p:txBody>
          <a:bodyPr wrap="square">
            <a:spAutoFit/>
          </a:bodyPr>
          <a:lstStyle/>
          <a:p>
            <a:r>
              <a:rPr lang="ja-JP" altLang="en-US" dirty="0" smtClean="0">
                <a:solidFill>
                  <a:schemeClr val="bg1"/>
                </a:solidFill>
              </a:rPr>
              <a:t>疲労やストレスの</a:t>
            </a:r>
            <a:r>
              <a:rPr lang="ja-JP" altLang="en-US" dirty="0">
                <a:solidFill>
                  <a:schemeClr val="bg1"/>
                </a:solidFill>
              </a:rPr>
              <a:t>サインが見られた時に</a:t>
            </a:r>
            <a:r>
              <a:rPr lang="ja-JP" altLang="en-US" dirty="0" smtClean="0">
                <a:solidFill>
                  <a:schemeClr val="bg1"/>
                </a:solidFill>
              </a:rPr>
              <a:t>、 </a:t>
            </a:r>
            <a:r>
              <a:rPr lang="ja-JP" altLang="en-US" dirty="0">
                <a:solidFill>
                  <a:schemeClr val="bg1"/>
                </a:solidFill>
              </a:rPr>
              <a:t>支援者が休憩を指示</a:t>
            </a:r>
            <a:r>
              <a:rPr lang="ja-JP" altLang="en-US" dirty="0" smtClean="0">
                <a:solidFill>
                  <a:schemeClr val="bg1"/>
                </a:solidFill>
              </a:rPr>
              <a:t>する</a:t>
            </a:r>
            <a:endParaRPr lang="en-US" altLang="ja-JP" dirty="0">
              <a:solidFill>
                <a:schemeClr val="bg1"/>
              </a:solidFill>
            </a:endParaRPr>
          </a:p>
        </p:txBody>
      </p:sp>
      <p:sp>
        <p:nvSpPr>
          <p:cNvPr id="13" name="正方形/長方形 12"/>
          <p:cNvSpPr/>
          <p:nvPr/>
        </p:nvSpPr>
        <p:spPr bwMode="blackGray">
          <a:xfrm>
            <a:off x="3243186" y="3833971"/>
            <a:ext cx="5891211" cy="833438"/>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bg1"/>
                </a:solidFill>
              </a:rPr>
              <a:t>疲労やストレスのサインを認識し、自分の状態に応じて　</a:t>
            </a:r>
            <a:endParaRPr lang="ja-JP" altLang="en-US" dirty="0" smtClean="0">
              <a:solidFill>
                <a:schemeClr val="bg1"/>
              </a:solidFill>
            </a:endParaRPr>
          </a:p>
          <a:p>
            <a:r>
              <a:rPr lang="ja-JP" altLang="en-US" dirty="0" smtClean="0">
                <a:solidFill>
                  <a:schemeClr val="bg1"/>
                </a:solidFill>
              </a:rPr>
              <a:t>自発的</a:t>
            </a:r>
            <a:r>
              <a:rPr lang="ja-JP" altLang="en-US" dirty="0">
                <a:solidFill>
                  <a:schemeClr val="bg1"/>
                </a:solidFill>
              </a:rPr>
              <a:t>に休憩をする</a:t>
            </a:r>
            <a:endParaRPr lang="en-US" altLang="ja-JP" dirty="0">
              <a:solidFill>
                <a:schemeClr val="bg1"/>
              </a:solidFill>
            </a:endParaRPr>
          </a:p>
        </p:txBody>
      </p:sp>
      <p:sp>
        <p:nvSpPr>
          <p:cNvPr id="14" name="正方形/長方形 13"/>
          <p:cNvSpPr/>
          <p:nvPr/>
        </p:nvSpPr>
        <p:spPr>
          <a:xfrm>
            <a:off x="4190923" y="3020393"/>
            <a:ext cx="4943474" cy="833438"/>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rPr>
              <a:t>疲労や</a:t>
            </a:r>
            <a:r>
              <a:rPr lang="ja-JP" altLang="en-US" dirty="0" smtClean="0">
                <a:solidFill>
                  <a:schemeClr val="tx1"/>
                </a:solidFill>
              </a:rPr>
              <a:t>ストレスについて、自分</a:t>
            </a:r>
            <a:r>
              <a:rPr lang="ja-JP" altLang="en-US" dirty="0">
                <a:solidFill>
                  <a:schemeClr val="tx1"/>
                </a:solidFill>
              </a:rPr>
              <a:t>の状態に</a:t>
            </a:r>
            <a:r>
              <a:rPr lang="ja-JP" altLang="en-US" dirty="0" smtClean="0">
                <a:solidFill>
                  <a:schemeClr val="tx1"/>
                </a:solidFill>
              </a:rPr>
              <a:t>応じた</a:t>
            </a:r>
          </a:p>
          <a:p>
            <a:r>
              <a:rPr lang="ja-JP" altLang="en-US" dirty="0" smtClean="0">
                <a:solidFill>
                  <a:schemeClr val="tx1"/>
                </a:solidFill>
              </a:rPr>
              <a:t>対処方法を立案して実行する。</a:t>
            </a:r>
            <a:endParaRPr lang="en-US" altLang="ja-JP" dirty="0">
              <a:solidFill>
                <a:schemeClr val="tx1"/>
              </a:solidFill>
            </a:endParaRPr>
          </a:p>
        </p:txBody>
      </p:sp>
      <p:sp>
        <p:nvSpPr>
          <p:cNvPr id="15" name="正方形/長方形 14"/>
          <p:cNvSpPr/>
          <p:nvPr/>
        </p:nvSpPr>
        <p:spPr>
          <a:xfrm>
            <a:off x="4967417" y="2175613"/>
            <a:ext cx="4176583" cy="822309"/>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rPr>
              <a:t>疲労やストレスの状態に応じ、必要に</a:t>
            </a:r>
            <a:r>
              <a:rPr lang="ja-JP" altLang="en-US" dirty="0" smtClean="0">
                <a:solidFill>
                  <a:schemeClr val="tx1"/>
                </a:solidFill>
              </a:rPr>
              <a:t>応じて他者</a:t>
            </a:r>
            <a:r>
              <a:rPr lang="ja-JP" altLang="en-US" dirty="0">
                <a:solidFill>
                  <a:schemeClr val="tx1"/>
                </a:solidFill>
              </a:rPr>
              <a:t>と協議・調整をし、休憩を</a:t>
            </a:r>
            <a:r>
              <a:rPr lang="ja-JP" altLang="en-US" dirty="0" smtClean="0">
                <a:solidFill>
                  <a:schemeClr val="tx1"/>
                </a:solidFill>
              </a:rPr>
              <a:t>する</a:t>
            </a:r>
            <a:endParaRPr lang="en-US" altLang="ja-JP" dirty="0">
              <a:solidFill>
                <a:schemeClr val="tx1"/>
              </a:solidFill>
            </a:endParaRPr>
          </a:p>
        </p:txBody>
      </p:sp>
      <p:sp>
        <p:nvSpPr>
          <p:cNvPr id="10" name="正方形/長方形 9"/>
          <p:cNvSpPr/>
          <p:nvPr/>
        </p:nvSpPr>
        <p:spPr bwMode="white">
          <a:xfrm>
            <a:off x="864827" y="250461"/>
            <a:ext cx="7571303" cy="461665"/>
          </a:xfrm>
          <a:prstGeom prst="rect">
            <a:avLst/>
          </a:prstGeom>
        </p:spPr>
        <p:txBody>
          <a:bodyPr wrap="none">
            <a:spAutoFit/>
          </a:bodyPr>
          <a:lstStyle/>
          <a:p>
            <a:pPr fontAlgn="base">
              <a:spcAft>
                <a:spcPct val="0"/>
              </a:spcAft>
              <a:defRPr/>
            </a:pPr>
            <a:r>
              <a:rPr lang="ja-JP" altLang="en-US" sz="2400" b="1" dirty="0" smtClean="0">
                <a:solidFill>
                  <a:schemeClr val="bg1"/>
                </a:solidFill>
                <a:latin typeface="メイリオ" panose="020B0604030504040204" pitchFamily="50" charset="-128"/>
                <a:ea typeface="メイリオ" panose="020B0604030504040204" pitchFamily="50" charset="-128"/>
              </a:rPr>
              <a:t>疲労・ストレスの段階的セルフマネージメント（例）</a:t>
            </a:r>
            <a:endParaRPr lang="ja-JP" altLang="en-US" sz="2400" b="1" dirty="0">
              <a:solidFill>
                <a:schemeClr val="bg1"/>
              </a:solidFill>
              <a:latin typeface="メイリオ" panose="020B0604030504040204" pitchFamily="50" charset="-128"/>
              <a:ea typeface="メイリオ" panose="020B0604030504040204" pitchFamily="50" charset="-128"/>
            </a:endParaRPr>
          </a:p>
        </p:txBody>
      </p:sp>
      <p:sp>
        <p:nvSpPr>
          <p:cNvPr id="16" name="右矢印 15"/>
          <p:cNvSpPr/>
          <p:nvPr/>
        </p:nvSpPr>
        <p:spPr>
          <a:xfrm rot="19486607">
            <a:off x="-133005" y="3183826"/>
            <a:ext cx="5276850" cy="355123"/>
          </a:xfrm>
          <a:prstGeom prst="rightArrow">
            <a:avLst/>
          </a:prstGeom>
          <a:solidFill>
            <a:srgbClr val="F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角丸四角形 16"/>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29</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621390659"/>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0500" y="0"/>
            <a:ext cx="7886700" cy="987424"/>
          </a:xfrm>
        </p:spPr>
        <p:txBody>
          <a:bodyPr/>
          <a:lstStyle/>
          <a:p>
            <a:r>
              <a:rPr lang="ja-JP" altLang="en-US" dirty="0" smtClean="0"/>
              <a:t>　　　　　　　</a:t>
            </a:r>
            <a:r>
              <a:rPr lang="ja-JP" altLang="en-US" dirty="0" smtClean="0">
                <a:latin typeface="メイリオ" panose="020B0604030504040204" pitchFamily="50" charset="-128"/>
                <a:ea typeface="メイリオ" panose="020B0604030504040204" pitchFamily="50" charset="-128"/>
              </a:rPr>
              <a:t>情報交換（２０分）</a:t>
            </a:r>
            <a:endParaRPr kumimoji="1" lang="ja-JP" altLang="en-US" dirty="0">
              <a:latin typeface="メイリオ" panose="020B0604030504040204" pitchFamily="50" charset="-128"/>
              <a:ea typeface="メイリオ" panose="020B0604030504040204" pitchFamily="50" charset="-128"/>
            </a:endParaRPr>
          </a:p>
        </p:txBody>
      </p:sp>
      <p:sp>
        <p:nvSpPr>
          <p:cNvPr id="3" name="コンテンツ プレースホルダー 2"/>
          <p:cNvSpPr>
            <a:spLocks noGrp="1"/>
          </p:cNvSpPr>
          <p:nvPr>
            <p:ph idx="1"/>
          </p:nvPr>
        </p:nvSpPr>
        <p:spPr>
          <a:xfrm>
            <a:off x="561975" y="1635125"/>
            <a:ext cx="7886700" cy="4351338"/>
          </a:xfrm>
        </p:spPr>
        <p:txBody>
          <a:bodyPr>
            <a:normAutofit/>
          </a:bodyPr>
          <a:lstStyle/>
          <a:p>
            <a:pPr marL="0" indent="0">
              <a:buNone/>
            </a:pPr>
            <a:r>
              <a:rPr kumimoji="1" lang="ja-JP" altLang="en-US" dirty="0" smtClean="0">
                <a:latin typeface="メイリオ" panose="020B0604030504040204" pitchFamily="50" charset="-128"/>
                <a:ea typeface="メイリオ" panose="020B0604030504040204" pitchFamily="50" charset="-128"/>
              </a:rPr>
              <a:t>〇</a:t>
            </a:r>
            <a:r>
              <a:rPr lang="ja-JP" altLang="en-US" dirty="0" smtClean="0">
                <a:latin typeface="メイリオ" panose="020B0604030504040204" pitchFamily="50" charset="-128"/>
                <a:ea typeface="メイリオ" panose="020B0604030504040204" pitchFamily="50" charset="-128"/>
              </a:rPr>
              <a:t>自己</a:t>
            </a:r>
            <a:r>
              <a:rPr lang="ja-JP" altLang="en-US" dirty="0">
                <a:latin typeface="メイリオ" panose="020B0604030504040204" pitchFamily="50" charset="-128"/>
                <a:ea typeface="メイリオ" panose="020B0604030504040204" pitchFamily="50" charset="-128"/>
              </a:rPr>
              <a:t>紹介</a:t>
            </a:r>
            <a:endParaRPr kumimoji="1" lang="ja-JP" altLang="en-US" dirty="0" smtClean="0">
              <a:latin typeface="メイリオ" panose="020B0604030504040204" pitchFamily="50" charset="-128"/>
              <a:ea typeface="メイリオ" panose="020B0604030504040204" pitchFamily="50" charset="-128"/>
            </a:endParaRPr>
          </a:p>
          <a:p>
            <a:pPr marL="0" indent="0">
              <a:buNone/>
            </a:pPr>
            <a:endParaRPr lang="ja-JP" altLang="en-US" dirty="0"/>
          </a:p>
          <a:p>
            <a:pPr marL="0" indent="0">
              <a:buNone/>
            </a:pPr>
            <a:endParaRPr kumimoji="1" lang="ja-JP" altLang="en-US" dirty="0" smtClean="0"/>
          </a:p>
          <a:p>
            <a:pPr marL="0" indent="0">
              <a:buNone/>
            </a:pPr>
            <a:r>
              <a:rPr kumimoji="1" lang="ja-JP" altLang="en-US" dirty="0" smtClean="0">
                <a:latin typeface="メイリオ" panose="020B0604030504040204" pitchFamily="50" charset="-128"/>
                <a:ea typeface="メイリオ" panose="020B0604030504040204" pitchFamily="50" charset="-128"/>
              </a:rPr>
              <a:t>〇チェックリストについて</a:t>
            </a:r>
          </a:p>
          <a:p>
            <a:pPr marL="0" indent="0">
              <a:buNone/>
            </a:pPr>
            <a:r>
              <a:rPr lang="ja-JP" altLang="en-US" dirty="0"/>
              <a:t>　</a:t>
            </a:r>
            <a:endParaRPr lang="ja-JP" altLang="en-US" dirty="0" smtClean="0"/>
          </a:p>
          <a:p>
            <a:pPr marL="0" indent="0">
              <a:buNone/>
            </a:pPr>
            <a:endParaRPr lang="ja-JP" altLang="en-US" dirty="0"/>
          </a:p>
          <a:p>
            <a:pPr marL="0" indent="0">
              <a:buNone/>
            </a:pPr>
            <a:r>
              <a:rPr lang="ja-JP" altLang="en-US" dirty="0" smtClean="0">
                <a:latin typeface="メイリオ" panose="020B0604030504040204" pitchFamily="50" charset="-128"/>
                <a:ea typeface="メイリオ" panose="020B0604030504040204" pitchFamily="50" charset="-128"/>
              </a:rPr>
              <a:t>〇事例について</a:t>
            </a:r>
          </a:p>
          <a:p>
            <a:pPr marL="0" indent="0">
              <a:buNone/>
            </a:pPr>
            <a:r>
              <a:rPr kumimoji="1" lang="ja-JP" altLang="en-US" dirty="0"/>
              <a:t>　</a:t>
            </a:r>
          </a:p>
        </p:txBody>
      </p:sp>
      <p:sp>
        <p:nvSpPr>
          <p:cNvPr id="4" name="角丸四角形 3"/>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3</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02887867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989103" y="1854756"/>
            <a:ext cx="7428016" cy="646331"/>
          </a:xfrm>
          <a:prstGeom prst="rect">
            <a:avLst/>
          </a:prstGeom>
          <a:solidFill>
            <a:schemeClr val="bg1"/>
          </a:solidFill>
          <a:ln w="38100">
            <a:solidFill>
              <a:srgbClr val="FD542E"/>
            </a:solidFill>
          </a:ln>
        </p:spPr>
        <p:txBody>
          <a:bodyPr wrap="square">
            <a:spAutoFit/>
          </a:bodyPr>
          <a:lstStyle/>
          <a:p>
            <a:r>
              <a:rPr lang="ja-JP" altLang="en-US" dirty="0">
                <a:latin typeface="メイリオ" panose="020B0604030504040204" pitchFamily="50" charset="-128"/>
                <a:ea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rPr>
              <a:t>認知</a:t>
            </a:r>
            <a:r>
              <a:rPr lang="ja-JP" altLang="en-US" dirty="0">
                <a:latin typeface="メイリオ" panose="020B0604030504040204" pitchFamily="50" charset="-128"/>
                <a:ea typeface="メイリオ" panose="020B0604030504040204" pitchFamily="50" charset="-128"/>
              </a:rPr>
              <a:t>機能の低下により、作業を遂行する際の脳機能にかかる負荷</a:t>
            </a:r>
            <a:r>
              <a:rPr lang="ja-JP" altLang="en-US" dirty="0" smtClean="0">
                <a:latin typeface="メイリオ" panose="020B0604030504040204" pitchFamily="50" charset="-128"/>
                <a:ea typeface="メイリオ" panose="020B0604030504040204" pitchFamily="50" charset="-128"/>
              </a:rPr>
              <a:t>が高くなる。</a:t>
            </a:r>
            <a:endParaRPr lang="ja-JP" altLang="en-US" dirty="0">
              <a:latin typeface="メイリオ" panose="020B0604030504040204" pitchFamily="50" charset="-128"/>
              <a:ea typeface="メイリオ" panose="020B0604030504040204" pitchFamily="50" charset="-128"/>
            </a:endParaRPr>
          </a:p>
        </p:txBody>
      </p:sp>
      <p:sp>
        <p:nvSpPr>
          <p:cNvPr id="7" name="正方形/長方形 6"/>
          <p:cNvSpPr/>
          <p:nvPr/>
        </p:nvSpPr>
        <p:spPr>
          <a:xfrm>
            <a:off x="1234880" y="4044104"/>
            <a:ext cx="6936459" cy="461665"/>
          </a:xfrm>
          <a:prstGeom prst="rect">
            <a:avLst/>
          </a:prstGeom>
        </p:spPr>
        <p:txBody>
          <a:bodyPr wrap="square">
            <a:spAutoFit/>
          </a:bodyPr>
          <a:lstStyle/>
          <a:p>
            <a:r>
              <a:rPr lang="ja-JP" altLang="en-US" dirty="0" smtClean="0">
                <a:latin typeface="メイリオ" panose="020B0604030504040204" pitchFamily="50" charset="-128"/>
                <a:ea typeface="メイリオ" panose="020B0604030504040204" pitchFamily="50" charset="-128"/>
              </a:rPr>
              <a:t>受障前と比較し、</a:t>
            </a:r>
            <a:r>
              <a:rPr lang="ja-JP" altLang="en-US" sz="2400" b="1" u="sng" dirty="0" smtClean="0">
                <a:solidFill>
                  <a:srgbClr val="C30608"/>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疲労しやすい状態にある</a:t>
            </a:r>
            <a:r>
              <a:rPr lang="ja-JP" altLang="en-US" dirty="0" smtClean="0">
                <a:latin typeface="メイリオ" panose="020B0604030504040204" pitchFamily="50" charset="-128"/>
                <a:ea typeface="メイリオ" panose="020B0604030504040204" pitchFamily="50" charset="-128"/>
              </a:rPr>
              <a:t>と考えられる</a:t>
            </a:r>
            <a:endParaRPr lang="ja-JP" altLang="en-US" dirty="0">
              <a:latin typeface="メイリオ" panose="020B0604030504040204" pitchFamily="50" charset="-128"/>
              <a:ea typeface="メイリオ" panose="020B0604030504040204" pitchFamily="50" charset="-128"/>
            </a:endParaRPr>
          </a:p>
        </p:txBody>
      </p:sp>
      <p:sp>
        <p:nvSpPr>
          <p:cNvPr id="10" name="正方形/長方形 9"/>
          <p:cNvSpPr/>
          <p:nvPr/>
        </p:nvSpPr>
        <p:spPr>
          <a:xfrm>
            <a:off x="412151" y="814469"/>
            <a:ext cx="8455300" cy="167798"/>
          </a:xfrm>
          <a:prstGeom prst="rect">
            <a:avLst/>
          </a:prstGeom>
          <a:solidFill>
            <a:srgbClr val="F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989103" y="2850534"/>
            <a:ext cx="7428016" cy="646331"/>
          </a:xfrm>
          <a:prstGeom prst="rect">
            <a:avLst/>
          </a:prstGeom>
          <a:solidFill>
            <a:schemeClr val="bg1"/>
          </a:solidFill>
          <a:ln w="38100">
            <a:solidFill>
              <a:srgbClr val="FD542E"/>
            </a:solidFill>
          </a:ln>
        </p:spPr>
        <p:txBody>
          <a:bodyPr wrap="square">
            <a:spAutoFit/>
          </a:bodyPr>
          <a:lstStyle/>
          <a:p>
            <a:r>
              <a:rPr lang="ja-JP" altLang="en-US" dirty="0" smtClean="0">
                <a:latin typeface="メイリオ" panose="020B0604030504040204" pitchFamily="50" charset="-128"/>
                <a:ea typeface="メイリオ" panose="020B0604030504040204" pitchFamily="50" charset="-128"/>
              </a:rPr>
              <a:t>　障害の分かりにくさ</a:t>
            </a:r>
            <a:r>
              <a:rPr lang="en-US" altLang="ja-JP" dirty="0" smtClean="0">
                <a:latin typeface="メイリオ" panose="020B0604030504040204" pitchFamily="50" charset="-128"/>
                <a:ea typeface="メイリオ" panose="020B0604030504040204" pitchFamily="50" charset="-128"/>
              </a:rPr>
              <a:t>､</a:t>
            </a:r>
            <a:r>
              <a:rPr lang="ja-JP" altLang="en-US" dirty="0" smtClean="0">
                <a:latin typeface="メイリオ" panose="020B0604030504040204" pitchFamily="50" charset="-128"/>
                <a:ea typeface="メイリオ" panose="020B0604030504040204" pitchFamily="50" charset="-128"/>
              </a:rPr>
              <a:t>中途障害といった特徴から、ストレスを抱えることも多くなる。</a:t>
            </a:r>
            <a:endParaRPr lang="ja-JP" altLang="en-US" dirty="0">
              <a:latin typeface="メイリオ" panose="020B0604030504040204" pitchFamily="50" charset="-128"/>
              <a:ea typeface="メイリオ" panose="020B0604030504040204" pitchFamily="50" charset="-128"/>
            </a:endParaRPr>
          </a:p>
        </p:txBody>
      </p:sp>
      <p:sp>
        <p:nvSpPr>
          <p:cNvPr id="14" name="下矢印 13"/>
          <p:cNvSpPr/>
          <p:nvPr/>
        </p:nvSpPr>
        <p:spPr>
          <a:xfrm>
            <a:off x="4343882" y="3569942"/>
            <a:ext cx="359228" cy="358736"/>
          </a:xfrm>
          <a:prstGeom prst="downArrow">
            <a:avLst/>
          </a:prstGeom>
          <a:solidFill>
            <a:srgbClr val="6F2D5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角丸四角形 14"/>
          <p:cNvSpPr/>
          <p:nvPr/>
        </p:nvSpPr>
        <p:spPr>
          <a:xfrm>
            <a:off x="846219" y="4621195"/>
            <a:ext cx="8021232" cy="1949726"/>
          </a:xfrm>
          <a:prstGeom prst="round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smtClean="0">
                <a:latin typeface="メイリオ" panose="020B0604030504040204" pitchFamily="50" charset="-128"/>
                <a:ea typeface="メイリオ" panose="020B0604030504040204" pitchFamily="50" charset="-128"/>
              </a:rPr>
              <a:t>　</a:t>
            </a:r>
            <a:r>
              <a:rPr lang="ja-JP" altLang="en-US" sz="2200" dirty="0" smtClean="0">
                <a:latin typeface="メイリオ" panose="020B0604030504040204" pitchFamily="50" charset="-128"/>
                <a:ea typeface="メイリオ" panose="020B0604030504040204" pitchFamily="50" charset="-128"/>
              </a:rPr>
              <a:t>しかし、現場</a:t>
            </a:r>
            <a:r>
              <a:rPr lang="ja-JP" altLang="en-US" sz="2200" dirty="0">
                <a:latin typeface="メイリオ" panose="020B0604030504040204" pitchFamily="50" charset="-128"/>
                <a:ea typeface="メイリオ" panose="020B0604030504040204" pitchFamily="50" charset="-128"/>
              </a:rPr>
              <a:t>で</a:t>
            </a:r>
            <a:r>
              <a:rPr lang="ja-JP" altLang="en-US" sz="2200" dirty="0" smtClean="0">
                <a:latin typeface="メイリオ" panose="020B0604030504040204" pitchFamily="50" charset="-128"/>
                <a:ea typeface="メイリオ" panose="020B0604030504040204" pitchFamily="50" charset="-128"/>
              </a:rPr>
              <a:t>は、休憩</a:t>
            </a:r>
            <a:r>
              <a:rPr lang="ja-JP" altLang="en-US" sz="2200" dirty="0">
                <a:latin typeface="メイリオ" panose="020B0604030504040204" pitchFamily="50" charset="-128"/>
                <a:ea typeface="メイリオ" panose="020B0604030504040204" pitchFamily="50" charset="-128"/>
              </a:rPr>
              <a:t>の取得について計画的、段階的な方法を用いることがほとんどなく、支援者の任意の判断</a:t>
            </a:r>
            <a:r>
              <a:rPr lang="ja-JP" altLang="en-US" sz="2200" dirty="0" smtClean="0">
                <a:latin typeface="メイリオ" panose="020B0604030504040204" pitchFamily="50" charset="-128"/>
                <a:ea typeface="メイリオ" panose="020B0604030504040204" pitchFamily="50" charset="-128"/>
              </a:rPr>
              <a:t>に</a:t>
            </a:r>
            <a:endParaRPr lang="en-US" altLang="ja-JP" sz="2200" dirty="0" smtClean="0">
              <a:latin typeface="メイリオ" panose="020B0604030504040204" pitchFamily="50" charset="-128"/>
              <a:ea typeface="メイリオ" panose="020B0604030504040204" pitchFamily="50" charset="-128"/>
            </a:endParaRPr>
          </a:p>
          <a:p>
            <a:r>
              <a:rPr lang="ja-JP" altLang="en-US" sz="2200" dirty="0" smtClean="0">
                <a:latin typeface="メイリオ" panose="020B0604030504040204" pitchFamily="50" charset="-128"/>
                <a:ea typeface="メイリオ" panose="020B0604030504040204" pitchFamily="50" charset="-128"/>
              </a:rPr>
              <a:t>より</a:t>
            </a:r>
            <a:r>
              <a:rPr lang="ja-JP" altLang="en-US" sz="2200" dirty="0">
                <a:latin typeface="メイリオ" panose="020B0604030504040204" pitchFamily="50" charset="-128"/>
                <a:ea typeface="メイリオ" panose="020B0604030504040204" pitchFamily="50" charset="-128"/>
              </a:rPr>
              <a:t>マネージメントされていることが多い</a:t>
            </a:r>
            <a:r>
              <a:rPr lang="ja-JP" altLang="en-US" sz="2200" dirty="0" smtClean="0">
                <a:latin typeface="メイリオ" panose="020B0604030504040204" pitchFamily="50" charset="-128"/>
                <a:ea typeface="メイリオ" panose="020B0604030504040204" pitchFamily="50" charset="-128"/>
              </a:rPr>
              <a:t>。</a:t>
            </a:r>
            <a:endParaRPr lang="en-US" altLang="ja-JP" sz="2200" dirty="0" smtClean="0">
              <a:latin typeface="メイリオ" panose="020B0604030504040204" pitchFamily="50" charset="-128"/>
              <a:ea typeface="メイリオ" panose="020B0604030504040204" pitchFamily="50" charset="-128"/>
            </a:endParaRPr>
          </a:p>
          <a:p>
            <a:endParaRPr lang="en-US" altLang="ja-JP" sz="2200" dirty="0" smtClean="0">
              <a:latin typeface="メイリオ" panose="020B0604030504040204" pitchFamily="50" charset="-128"/>
              <a:ea typeface="メイリオ" panose="020B0604030504040204" pitchFamily="50" charset="-128"/>
            </a:endParaRPr>
          </a:p>
          <a:p>
            <a:r>
              <a:rPr kumimoji="1" lang="ja-JP" altLang="en-US" sz="2200" dirty="0" smtClean="0">
                <a:latin typeface="メイリオ" panose="020B0604030504040204" pitchFamily="50" charset="-128"/>
                <a:ea typeface="メイリオ" panose="020B0604030504040204" pitchFamily="50" charset="-128"/>
              </a:rPr>
              <a:t>　　</a:t>
            </a:r>
            <a:r>
              <a:rPr lang="ja-JP" altLang="en-US" sz="2200" dirty="0">
                <a:latin typeface="メイリオ" panose="020B0604030504040204" pitchFamily="50" charset="-128"/>
                <a:ea typeface="メイリオ" panose="020B0604030504040204" pitchFamily="50" charset="-128"/>
              </a:rPr>
              <a:t>　</a:t>
            </a:r>
            <a:endParaRPr kumimoji="1" lang="ja-JP" altLang="en-US" sz="2200" dirty="0">
              <a:latin typeface="メイリオ" panose="020B0604030504040204" pitchFamily="50" charset="-128"/>
              <a:ea typeface="メイリオ" panose="020B0604030504040204" pitchFamily="50" charset="-128"/>
            </a:endParaRPr>
          </a:p>
        </p:txBody>
      </p:sp>
      <p:sp>
        <p:nvSpPr>
          <p:cNvPr id="9" name="正方形/長方形 8"/>
          <p:cNvSpPr/>
          <p:nvPr/>
        </p:nvSpPr>
        <p:spPr>
          <a:xfrm>
            <a:off x="561109" y="1297993"/>
            <a:ext cx="6340197" cy="461665"/>
          </a:xfrm>
          <a:prstGeom prst="rect">
            <a:avLst/>
          </a:prstGeom>
        </p:spPr>
        <p:txBody>
          <a:bodyPr wrap="none">
            <a:spAutoFit/>
          </a:bodyPr>
          <a:lstStyle/>
          <a:p>
            <a:r>
              <a:rPr lang="ja-JP" altLang="en-US" sz="2400" dirty="0" smtClean="0">
                <a:latin typeface="メイリオ" panose="020B0604030504040204" pitchFamily="50" charset="-128"/>
                <a:ea typeface="メイリオ" panose="020B0604030504040204" pitchFamily="50" charset="-128"/>
              </a:rPr>
              <a:t>例えば、高次脳機能障害等を有する者の場合</a:t>
            </a:r>
            <a:endParaRPr lang="ja-JP" altLang="en-US" sz="2400" dirty="0">
              <a:latin typeface="メイリオ" panose="020B0604030504040204" pitchFamily="50" charset="-128"/>
              <a:ea typeface="メイリオ" panose="020B0604030504040204" pitchFamily="50" charset="-128"/>
            </a:endParaRPr>
          </a:p>
        </p:txBody>
      </p:sp>
      <p:sp>
        <p:nvSpPr>
          <p:cNvPr id="13" name="正方形/長方形 12"/>
          <p:cNvSpPr/>
          <p:nvPr/>
        </p:nvSpPr>
        <p:spPr>
          <a:xfrm>
            <a:off x="350252" y="375993"/>
            <a:ext cx="8084264" cy="430887"/>
          </a:xfrm>
          <a:prstGeom prst="rect">
            <a:avLst/>
          </a:prstGeom>
        </p:spPr>
        <p:txBody>
          <a:bodyPr wrap="none">
            <a:spAutoFit/>
          </a:bodyPr>
          <a:lstStyle/>
          <a:p>
            <a:pPr fontAlgn="base">
              <a:spcAft>
                <a:spcPct val="0"/>
              </a:spcAft>
              <a:defRPr/>
            </a:pPr>
            <a:r>
              <a:rPr lang="ja-JP" altLang="en-US" sz="2200" b="1" dirty="0" smtClean="0">
                <a:latin typeface="メイリオ" panose="020B0604030504040204" pitchFamily="50" charset="-128"/>
                <a:ea typeface="メイリオ" panose="020B0604030504040204" pitchFamily="50" charset="-128"/>
              </a:rPr>
              <a:t>セルフマネージメントトレーニングで「疲労」に注目する理由</a:t>
            </a:r>
            <a:endParaRPr lang="ja-JP" altLang="en-US" sz="2200" b="1" dirty="0">
              <a:latin typeface="メイリオ" panose="020B0604030504040204" pitchFamily="50" charset="-128"/>
              <a:ea typeface="メイリオ" panose="020B0604030504040204" pitchFamily="50" charset="-128"/>
            </a:endParaRPr>
          </a:p>
        </p:txBody>
      </p:sp>
      <p:sp>
        <p:nvSpPr>
          <p:cNvPr id="2" name="右矢印 1"/>
          <p:cNvSpPr/>
          <p:nvPr/>
        </p:nvSpPr>
        <p:spPr>
          <a:xfrm>
            <a:off x="1234880" y="5882682"/>
            <a:ext cx="442027" cy="499863"/>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bwMode="gray">
          <a:xfrm>
            <a:off x="1676907" y="5801480"/>
            <a:ext cx="6850405" cy="769441"/>
          </a:xfrm>
          <a:prstGeom prst="rect">
            <a:avLst/>
          </a:prstGeom>
        </p:spPr>
        <p:txBody>
          <a:bodyPr wrap="square">
            <a:spAutoFit/>
          </a:bodyPr>
          <a:lstStyle/>
          <a:p>
            <a:r>
              <a:rPr lang="ja-JP" altLang="en-US" sz="2200" dirty="0" smtClean="0">
                <a:solidFill>
                  <a:schemeClr val="bg1"/>
                </a:solidFill>
                <a:latin typeface="メイリオ" panose="020B0604030504040204" pitchFamily="50" charset="-128"/>
                <a:ea typeface="メイリオ" panose="020B0604030504040204" pitchFamily="50" charset="-128"/>
              </a:rPr>
              <a:t>自ら効果的な休憩を取れるようになることが、職場適応をしていく上で重要である。</a:t>
            </a:r>
            <a:endParaRPr lang="ja-JP" altLang="en-US" sz="2200" dirty="0">
              <a:solidFill>
                <a:schemeClr val="bg1"/>
              </a:solidFill>
              <a:latin typeface="メイリオ" panose="020B0604030504040204" pitchFamily="50" charset="-128"/>
              <a:ea typeface="メイリオ" panose="020B0604030504040204" pitchFamily="50" charset="-128"/>
            </a:endParaRPr>
          </a:p>
        </p:txBody>
      </p:sp>
      <p:sp>
        <p:nvSpPr>
          <p:cNvPr id="17" name="角丸四角形 16"/>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30</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9718433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角丸四角形 19"/>
          <p:cNvSpPr/>
          <p:nvPr/>
        </p:nvSpPr>
        <p:spPr>
          <a:xfrm>
            <a:off x="1" y="4181395"/>
            <a:ext cx="9143999" cy="2517437"/>
          </a:xfrm>
          <a:prstGeom prst="roundRect">
            <a:avLst/>
          </a:prstGeom>
          <a:solidFill>
            <a:srgbClr val="FFF1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角丸四角形 18"/>
          <p:cNvSpPr/>
          <p:nvPr/>
        </p:nvSpPr>
        <p:spPr>
          <a:xfrm>
            <a:off x="0" y="1567497"/>
            <a:ext cx="9143999" cy="2362645"/>
          </a:xfrm>
          <a:prstGeom prst="roundRect">
            <a:avLst/>
          </a:prstGeom>
          <a:solidFill>
            <a:srgbClr val="FFF1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587085" y="308344"/>
            <a:ext cx="7886700" cy="1155483"/>
          </a:xfrm>
        </p:spPr>
        <p:txBody>
          <a:bodyPr>
            <a:normAutofit/>
          </a:bodyPr>
          <a:lstStyle/>
          <a:p>
            <a:r>
              <a:rPr lang="ja-JP" altLang="en-US" sz="4000" dirty="0" smtClean="0">
                <a:latin typeface="メイリオ" panose="020B0604030504040204" pitchFamily="50" charset="-128"/>
                <a:ea typeface="メイリオ" panose="020B0604030504040204" pitchFamily="50" charset="-128"/>
              </a:rPr>
              <a:t>「休む」と</a:t>
            </a:r>
            <a:r>
              <a:rPr lang="ja-JP" altLang="en-US" sz="4000" dirty="0">
                <a:latin typeface="メイリオ" panose="020B0604030504040204" pitchFamily="50" charset="-128"/>
                <a:ea typeface="メイリオ" panose="020B0604030504040204" pitchFamily="50" charset="-128"/>
              </a:rPr>
              <a:t>いう</a:t>
            </a:r>
            <a:r>
              <a:rPr lang="ja-JP" altLang="en-US" sz="4000" dirty="0" smtClean="0">
                <a:latin typeface="メイリオ" panose="020B0604030504040204" pitchFamily="50" charset="-128"/>
                <a:ea typeface="メイリオ" panose="020B0604030504040204" pitchFamily="50" charset="-128"/>
              </a:rPr>
              <a:t>習慣の確立</a:t>
            </a:r>
            <a:endParaRPr kumimoji="1" lang="ja-JP" altLang="en-US" sz="4000" dirty="0">
              <a:latin typeface="メイリオ" panose="020B0604030504040204" pitchFamily="50" charset="-128"/>
              <a:ea typeface="メイリオ" panose="020B0604030504040204" pitchFamily="50" charset="-128"/>
            </a:endParaRPr>
          </a:p>
        </p:txBody>
      </p:sp>
      <p:sp>
        <p:nvSpPr>
          <p:cNvPr id="4" name="正方形/長方形 3"/>
          <p:cNvSpPr/>
          <p:nvPr/>
        </p:nvSpPr>
        <p:spPr>
          <a:xfrm>
            <a:off x="451262" y="1175563"/>
            <a:ext cx="8241475" cy="172900"/>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角丸四角形 7"/>
          <p:cNvSpPr/>
          <p:nvPr/>
        </p:nvSpPr>
        <p:spPr bwMode="invGray">
          <a:xfrm>
            <a:off x="4352305" y="1673678"/>
            <a:ext cx="4643252" cy="2093135"/>
          </a:xfrm>
          <a:prstGeom prst="round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65313" y="1942244"/>
            <a:ext cx="3765163" cy="646331"/>
          </a:xfrm>
          <a:prstGeom prst="rect">
            <a:avLst/>
          </a:prstGeom>
          <a:solidFill>
            <a:srgbClr val="F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124318" y="2111819"/>
            <a:ext cx="3647152" cy="369332"/>
          </a:xfrm>
          <a:prstGeom prst="rect">
            <a:avLst/>
          </a:prstGeom>
        </p:spPr>
        <p:txBody>
          <a:bodyPr wrap="none">
            <a:spAutoFit/>
          </a:bodyPr>
          <a:lstStyle/>
          <a:p>
            <a:r>
              <a:rPr lang="ja-JP" altLang="en-US" dirty="0" smtClean="0">
                <a:solidFill>
                  <a:schemeClr val="bg1"/>
                </a:solidFill>
                <a:latin typeface="メイリオ" panose="020B0604030504040204" pitchFamily="50" charset="-128"/>
                <a:ea typeface="メイリオ" panose="020B0604030504040204" pitchFamily="50" charset="-128"/>
              </a:rPr>
              <a:t>休憩の取得が適切にできない場合</a:t>
            </a:r>
            <a:endParaRPr lang="ja-JP" altLang="en-US" dirty="0">
              <a:solidFill>
                <a:schemeClr val="bg1"/>
              </a:solidFill>
              <a:latin typeface="メイリオ" panose="020B0604030504040204" pitchFamily="50" charset="-128"/>
              <a:ea typeface="メイリオ" panose="020B0604030504040204" pitchFamily="50" charset="-128"/>
            </a:endParaRPr>
          </a:p>
        </p:txBody>
      </p:sp>
      <p:sp>
        <p:nvSpPr>
          <p:cNvPr id="7" name="正方形/長方形 6"/>
          <p:cNvSpPr/>
          <p:nvPr/>
        </p:nvSpPr>
        <p:spPr>
          <a:xfrm>
            <a:off x="4488871" y="1735488"/>
            <a:ext cx="4370119" cy="2031325"/>
          </a:xfrm>
          <a:prstGeom prst="rect">
            <a:avLst/>
          </a:prstGeom>
        </p:spPr>
        <p:txBody>
          <a:bodyPr wrap="square">
            <a:spAutoFit/>
          </a:bodyPr>
          <a:lstStyle/>
          <a:p>
            <a:r>
              <a:rPr lang="ja-JP" altLang="en-US" dirty="0" smtClean="0">
                <a:solidFill>
                  <a:schemeClr val="bg1"/>
                </a:solidFill>
                <a:latin typeface="メイリオ" panose="020B0604030504040204" pitchFamily="50" charset="-128"/>
                <a:ea typeface="メイリオ" panose="020B0604030504040204" pitchFamily="50" charset="-128"/>
              </a:rPr>
              <a:t>〇　支援者の指示により休憩を取得する</a:t>
            </a:r>
            <a:endParaRPr lang="en-US" altLang="ja-JP" dirty="0" smtClean="0">
              <a:solidFill>
                <a:schemeClr val="bg1"/>
              </a:solidFill>
              <a:latin typeface="メイリオ" panose="020B0604030504040204" pitchFamily="50" charset="-128"/>
              <a:ea typeface="メイリオ" panose="020B0604030504040204" pitchFamily="50" charset="-128"/>
            </a:endParaRPr>
          </a:p>
          <a:p>
            <a:r>
              <a:rPr lang="ja-JP" altLang="en-US" dirty="0">
                <a:solidFill>
                  <a:schemeClr val="bg1"/>
                </a:solidFill>
                <a:latin typeface="メイリオ" panose="020B0604030504040204" pitchFamily="50" charset="-128"/>
                <a:ea typeface="メイリオ" panose="020B0604030504040204" pitchFamily="50" charset="-128"/>
              </a:rPr>
              <a:t>　</a:t>
            </a:r>
            <a:r>
              <a:rPr lang="ja-JP" altLang="en-US" dirty="0" smtClean="0">
                <a:solidFill>
                  <a:schemeClr val="bg1"/>
                </a:solidFill>
                <a:latin typeface="メイリオ" panose="020B0604030504040204" pitchFamily="50" charset="-128"/>
                <a:ea typeface="メイリオ" panose="020B0604030504040204" pitchFamily="50" charset="-128"/>
              </a:rPr>
              <a:t>ことから始まり、段階的に自身の判断</a:t>
            </a:r>
            <a:endParaRPr lang="en-US" altLang="ja-JP" dirty="0" smtClean="0">
              <a:solidFill>
                <a:schemeClr val="bg1"/>
              </a:solidFill>
              <a:latin typeface="メイリオ" panose="020B0604030504040204" pitchFamily="50" charset="-128"/>
              <a:ea typeface="メイリオ" panose="020B0604030504040204" pitchFamily="50" charset="-128"/>
            </a:endParaRPr>
          </a:p>
          <a:p>
            <a:r>
              <a:rPr lang="ja-JP" altLang="en-US" dirty="0">
                <a:solidFill>
                  <a:schemeClr val="bg1"/>
                </a:solidFill>
                <a:latin typeface="メイリオ" panose="020B0604030504040204" pitchFamily="50" charset="-128"/>
                <a:ea typeface="メイリオ" panose="020B0604030504040204" pitchFamily="50" charset="-128"/>
              </a:rPr>
              <a:t>　</a:t>
            </a:r>
            <a:r>
              <a:rPr lang="ja-JP" altLang="en-US" dirty="0" smtClean="0">
                <a:solidFill>
                  <a:schemeClr val="bg1"/>
                </a:solidFill>
                <a:latin typeface="メイリオ" panose="020B0604030504040204" pitchFamily="50" charset="-128"/>
                <a:ea typeface="メイリオ" panose="020B0604030504040204" pitchFamily="50" charset="-128"/>
              </a:rPr>
              <a:t>により習得できるよう支援</a:t>
            </a:r>
            <a:endParaRPr lang="en-US" altLang="ja-JP" dirty="0" smtClean="0">
              <a:solidFill>
                <a:schemeClr val="bg1"/>
              </a:solidFill>
              <a:latin typeface="メイリオ" panose="020B0604030504040204" pitchFamily="50" charset="-128"/>
              <a:ea typeface="メイリオ" panose="020B0604030504040204" pitchFamily="50" charset="-128"/>
            </a:endParaRPr>
          </a:p>
          <a:p>
            <a:endParaRPr lang="en-US" altLang="ja-JP" dirty="0">
              <a:solidFill>
                <a:schemeClr val="bg1"/>
              </a:solidFill>
              <a:latin typeface="メイリオ" panose="020B0604030504040204" pitchFamily="50" charset="-128"/>
              <a:ea typeface="メイリオ" panose="020B0604030504040204" pitchFamily="50" charset="-128"/>
            </a:endParaRPr>
          </a:p>
          <a:p>
            <a:r>
              <a:rPr lang="ja-JP" altLang="en-US" dirty="0" smtClean="0">
                <a:solidFill>
                  <a:schemeClr val="bg1"/>
                </a:solidFill>
                <a:latin typeface="メイリオ" panose="020B0604030504040204" pitchFamily="50" charset="-128"/>
                <a:ea typeface="メイリオ" panose="020B0604030504040204" pitchFamily="50" charset="-128"/>
              </a:rPr>
              <a:t>〇　ストレスフルな環境への適応を目指</a:t>
            </a:r>
            <a:endParaRPr lang="en-US" altLang="ja-JP" dirty="0" smtClean="0">
              <a:solidFill>
                <a:schemeClr val="bg1"/>
              </a:solidFill>
              <a:latin typeface="メイリオ" panose="020B0604030504040204" pitchFamily="50" charset="-128"/>
              <a:ea typeface="メイリオ" panose="020B0604030504040204" pitchFamily="50" charset="-128"/>
            </a:endParaRPr>
          </a:p>
          <a:p>
            <a:r>
              <a:rPr lang="ja-JP" altLang="en-US" dirty="0">
                <a:solidFill>
                  <a:schemeClr val="bg1"/>
                </a:solidFill>
                <a:latin typeface="メイリオ" panose="020B0604030504040204" pitchFamily="50" charset="-128"/>
                <a:ea typeface="メイリオ" panose="020B0604030504040204" pitchFamily="50" charset="-128"/>
              </a:rPr>
              <a:t>　</a:t>
            </a:r>
            <a:r>
              <a:rPr lang="ja-JP" altLang="en-US" dirty="0" err="1" smtClean="0">
                <a:solidFill>
                  <a:schemeClr val="bg1"/>
                </a:solidFill>
                <a:latin typeface="メイリオ" panose="020B0604030504040204" pitchFamily="50" charset="-128"/>
                <a:ea typeface="メイリオ" panose="020B0604030504040204" pitchFamily="50" charset="-128"/>
              </a:rPr>
              <a:t>す</a:t>
            </a:r>
            <a:r>
              <a:rPr lang="ja-JP" altLang="en-US" dirty="0" smtClean="0">
                <a:solidFill>
                  <a:schemeClr val="bg1"/>
                </a:solidFill>
                <a:latin typeface="メイリオ" panose="020B0604030504040204" pitchFamily="50" charset="-128"/>
                <a:ea typeface="メイリオ" panose="020B0604030504040204" pitchFamily="50" charset="-128"/>
              </a:rPr>
              <a:t>職業リハビリテーションでは必須の</a:t>
            </a:r>
            <a:endParaRPr lang="en-US" altLang="ja-JP" dirty="0" smtClean="0">
              <a:solidFill>
                <a:schemeClr val="bg1"/>
              </a:solidFill>
              <a:latin typeface="メイリオ" panose="020B0604030504040204" pitchFamily="50" charset="-128"/>
              <a:ea typeface="メイリオ" panose="020B0604030504040204" pitchFamily="50" charset="-128"/>
            </a:endParaRPr>
          </a:p>
          <a:p>
            <a:r>
              <a:rPr lang="ja-JP" altLang="en-US" dirty="0">
                <a:solidFill>
                  <a:schemeClr val="bg1"/>
                </a:solidFill>
                <a:latin typeface="メイリオ" panose="020B0604030504040204" pitchFamily="50" charset="-128"/>
                <a:ea typeface="メイリオ" panose="020B0604030504040204" pitchFamily="50" charset="-128"/>
              </a:rPr>
              <a:t>　</a:t>
            </a:r>
            <a:r>
              <a:rPr lang="ja-JP" altLang="en-US" dirty="0" smtClean="0">
                <a:solidFill>
                  <a:schemeClr val="bg1"/>
                </a:solidFill>
                <a:latin typeface="メイリオ" panose="020B0604030504040204" pitchFamily="50" charset="-128"/>
                <a:ea typeface="メイリオ" panose="020B0604030504040204" pitchFamily="50" charset="-128"/>
              </a:rPr>
              <a:t>支援</a:t>
            </a:r>
            <a:endParaRPr lang="ja-JP" altLang="en-US" dirty="0">
              <a:solidFill>
                <a:schemeClr val="bg1"/>
              </a:solidFill>
              <a:latin typeface="メイリオ" panose="020B0604030504040204" pitchFamily="50" charset="-128"/>
              <a:ea typeface="メイリオ" panose="020B0604030504040204" pitchFamily="50" charset="-128"/>
            </a:endParaRPr>
          </a:p>
        </p:txBody>
      </p:sp>
      <p:sp>
        <p:nvSpPr>
          <p:cNvPr id="10" name="右矢印 9"/>
          <p:cNvSpPr/>
          <p:nvPr/>
        </p:nvSpPr>
        <p:spPr>
          <a:xfrm>
            <a:off x="3942918" y="2088717"/>
            <a:ext cx="385262" cy="369332"/>
          </a:xfrm>
          <a:prstGeom prst="rightArrow">
            <a:avLst/>
          </a:prstGeom>
          <a:solidFill>
            <a:srgbClr val="CFD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角丸四角形 13"/>
          <p:cNvSpPr/>
          <p:nvPr/>
        </p:nvSpPr>
        <p:spPr bwMode="invGray">
          <a:xfrm>
            <a:off x="4411310" y="4451361"/>
            <a:ext cx="4584247" cy="1885643"/>
          </a:xfrm>
          <a:prstGeom prst="round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124318" y="4612502"/>
            <a:ext cx="3765163" cy="811453"/>
          </a:xfrm>
          <a:prstGeom prst="rect">
            <a:avLst/>
          </a:prstGeom>
          <a:solidFill>
            <a:srgbClr val="F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188577" y="4727900"/>
            <a:ext cx="3416320" cy="646331"/>
          </a:xfrm>
          <a:prstGeom prst="rect">
            <a:avLst/>
          </a:prstGeom>
        </p:spPr>
        <p:txBody>
          <a:bodyPr wrap="none">
            <a:spAutoFit/>
          </a:bodyPr>
          <a:lstStyle/>
          <a:p>
            <a:r>
              <a:rPr lang="ja-JP" altLang="en-US" dirty="0" smtClean="0">
                <a:solidFill>
                  <a:schemeClr val="bg1"/>
                </a:solidFill>
                <a:latin typeface="メイリオ" panose="020B0604030504040204" pitchFamily="50" charset="-128"/>
                <a:ea typeface="メイリオ" panose="020B0604030504040204" pitchFamily="50" charset="-128"/>
              </a:rPr>
              <a:t>ストレスや疲労に対する認識が</a:t>
            </a:r>
          </a:p>
          <a:p>
            <a:r>
              <a:rPr lang="ja-JP" altLang="en-US" dirty="0" smtClean="0">
                <a:solidFill>
                  <a:schemeClr val="bg1"/>
                </a:solidFill>
                <a:latin typeface="メイリオ" panose="020B0604030504040204" pitchFamily="50" charset="-128"/>
                <a:ea typeface="メイリオ" panose="020B0604030504040204" pitchFamily="50" charset="-128"/>
              </a:rPr>
              <a:t>不十分な場合</a:t>
            </a:r>
            <a:endParaRPr lang="ja-JP" altLang="en-US" dirty="0">
              <a:solidFill>
                <a:schemeClr val="bg1"/>
              </a:solidFill>
              <a:latin typeface="メイリオ" panose="020B0604030504040204" pitchFamily="50" charset="-128"/>
              <a:ea typeface="メイリオ" panose="020B0604030504040204" pitchFamily="50" charset="-128"/>
            </a:endParaRPr>
          </a:p>
        </p:txBody>
      </p:sp>
      <p:sp>
        <p:nvSpPr>
          <p:cNvPr id="17" name="正方形/長方形 16"/>
          <p:cNvSpPr/>
          <p:nvPr/>
        </p:nvSpPr>
        <p:spPr>
          <a:xfrm>
            <a:off x="4553130" y="4612502"/>
            <a:ext cx="4370119" cy="1754326"/>
          </a:xfrm>
          <a:prstGeom prst="rect">
            <a:avLst/>
          </a:prstGeom>
        </p:spPr>
        <p:txBody>
          <a:bodyPr wrap="square">
            <a:spAutoFit/>
          </a:bodyPr>
          <a:lstStyle/>
          <a:p>
            <a:r>
              <a:rPr lang="ja-JP" altLang="en-US" dirty="0" smtClean="0">
                <a:solidFill>
                  <a:schemeClr val="bg1"/>
                </a:solidFill>
                <a:latin typeface="メイリオ" panose="020B0604030504040204" pitchFamily="50" charset="-128"/>
                <a:ea typeface="メイリオ" panose="020B0604030504040204" pitchFamily="50" charset="-128"/>
              </a:rPr>
              <a:t>〇　系統的</a:t>
            </a:r>
            <a:r>
              <a:rPr lang="ja-JP" altLang="en-US" dirty="0">
                <a:solidFill>
                  <a:schemeClr val="bg1"/>
                </a:solidFill>
                <a:latin typeface="メイリオ" panose="020B0604030504040204" pitchFamily="50" charset="-128"/>
                <a:ea typeface="メイリオ" panose="020B0604030504040204" pitchFamily="50" charset="-128"/>
              </a:rPr>
              <a:t>な学習プログラムを</a:t>
            </a:r>
            <a:r>
              <a:rPr lang="ja-JP" altLang="en-US" dirty="0" smtClean="0">
                <a:solidFill>
                  <a:schemeClr val="bg1"/>
                </a:solidFill>
                <a:latin typeface="メイリオ" panose="020B0604030504040204" pitchFamily="50" charset="-128"/>
                <a:ea typeface="メイリオ" panose="020B0604030504040204" pitchFamily="50" charset="-128"/>
              </a:rPr>
              <a:t>提供する</a:t>
            </a:r>
            <a:endParaRPr lang="en-US" altLang="ja-JP" dirty="0" smtClean="0">
              <a:solidFill>
                <a:schemeClr val="bg1"/>
              </a:solidFill>
              <a:latin typeface="メイリオ" panose="020B0604030504040204" pitchFamily="50" charset="-128"/>
              <a:ea typeface="メイリオ" panose="020B0604030504040204" pitchFamily="50" charset="-128"/>
            </a:endParaRPr>
          </a:p>
          <a:p>
            <a:r>
              <a:rPr lang="ja-JP" altLang="en-US" dirty="0">
                <a:solidFill>
                  <a:schemeClr val="bg1"/>
                </a:solidFill>
                <a:latin typeface="メイリオ" panose="020B0604030504040204" pitchFamily="50" charset="-128"/>
                <a:ea typeface="メイリオ" panose="020B0604030504040204" pitchFamily="50" charset="-128"/>
              </a:rPr>
              <a:t>　</a:t>
            </a:r>
            <a:r>
              <a:rPr lang="ja-JP" altLang="en-US" dirty="0" smtClean="0">
                <a:solidFill>
                  <a:schemeClr val="bg1"/>
                </a:solidFill>
                <a:latin typeface="メイリオ" panose="020B0604030504040204" pitchFamily="50" charset="-128"/>
                <a:ea typeface="メイリオ" panose="020B0604030504040204" pitchFamily="50" charset="-128"/>
              </a:rPr>
              <a:t>し、ストレスや疲労を実感できるよう</a:t>
            </a:r>
            <a:endParaRPr lang="en-US" altLang="ja-JP" dirty="0" smtClean="0">
              <a:solidFill>
                <a:schemeClr val="bg1"/>
              </a:solidFill>
              <a:latin typeface="メイリオ" panose="020B0604030504040204" pitchFamily="50" charset="-128"/>
              <a:ea typeface="メイリオ" panose="020B0604030504040204" pitchFamily="50" charset="-128"/>
            </a:endParaRPr>
          </a:p>
          <a:p>
            <a:r>
              <a:rPr lang="ja-JP" altLang="en-US" dirty="0">
                <a:solidFill>
                  <a:schemeClr val="bg1"/>
                </a:solidFill>
                <a:latin typeface="メイリオ" panose="020B0604030504040204" pitchFamily="50" charset="-128"/>
                <a:ea typeface="メイリオ" panose="020B0604030504040204" pitchFamily="50" charset="-128"/>
              </a:rPr>
              <a:t>　</a:t>
            </a:r>
            <a:r>
              <a:rPr lang="ja-JP" altLang="en-US" dirty="0" smtClean="0">
                <a:solidFill>
                  <a:schemeClr val="bg1"/>
                </a:solidFill>
                <a:latin typeface="メイリオ" panose="020B0604030504040204" pitchFamily="50" charset="-128"/>
                <a:ea typeface="メイリオ" panose="020B0604030504040204" pitchFamily="50" charset="-128"/>
              </a:rPr>
              <a:t>支援</a:t>
            </a:r>
            <a:endParaRPr lang="en-US" altLang="ja-JP" dirty="0" smtClean="0">
              <a:solidFill>
                <a:schemeClr val="bg1"/>
              </a:solidFill>
              <a:latin typeface="メイリオ" panose="020B0604030504040204" pitchFamily="50" charset="-128"/>
              <a:ea typeface="メイリオ" panose="020B0604030504040204" pitchFamily="50" charset="-128"/>
            </a:endParaRPr>
          </a:p>
          <a:p>
            <a:endParaRPr lang="en-US" altLang="ja-JP" dirty="0">
              <a:solidFill>
                <a:schemeClr val="bg1"/>
              </a:solidFill>
              <a:latin typeface="メイリオ" panose="020B0604030504040204" pitchFamily="50" charset="-128"/>
              <a:ea typeface="メイリオ" panose="020B0604030504040204" pitchFamily="50" charset="-128"/>
            </a:endParaRPr>
          </a:p>
          <a:p>
            <a:r>
              <a:rPr lang="ja-JP" altLang="en-US" dirty="0" smtClean="0">
                <a:solidFill>
                  <a:schemeClr val="bg1"/>
                </a:solidFill>
                <a:latin typeface="メイリオ" panose="020B0604030504040204" pitchFamily="50" charset="-128"/>
                <a:ea typeface="メイリオ" panose="020B0604030504040204" pitchFamily="50" charset="-128"/>
              </a:rPr>
              <a:t>〇　疲れを予見して事前に対応できるよ</a:t>
            </a:r>
            <a:endParaRPr lang="en-US" altLang="ja-JP" dirty="0" smtClean="0">
              <a:solidFill>
                <a:schemeClr val="bg1"/>
              </a:solidFill>
              <a:latin typeface="メイリオ" panose="020B0604030504040204" pitchFamily="50" charset="-128"/>
              <a:ea typeface="メイリオ" panose="020B0604030504040204" pitchFamily="50" charset="-128"/>
            </a:endParaRPr>
          </a:p>
          <a:p>
            <a:r>
              <a:rPr lang="ja-JP" altLang="en-US" dirty="0">
                <a:solidFill>
                  <a:schemeClr val="bg1"/>
                </a:solidFill>
                <a:latin typeface="メイリオ" panose="020B0604030504040204" pitchFamily="50" charset="-128"/>
                <a:ea typeface="メイリオ" panose="020B0604030504040204" pitchFamily="50" charset="-128"/>
              </a:rPr>
              <a:t>　</a:t>
            </a:r>
            <a:r>
              <a:rPr lang="ja-JP" altLang="en-US" dirty="0" err="1" smtClean="0">
                <a:solidFill>
                  <a:schemeClr val="bg1"/>
                </a:solidFill>
                <a:latin typeface="メイリオ" panose="020B0604030504040204" pitchFamily="50" charset="-128"/>
                <a:ea typeface="メイリオ" panose="020B0604030504040204" pitchFamily="50" charset="-128"/>
              </a:rPr>
              <a:t>うに</a:t>
            </a:r>
            <a:r>
              <a:rPr lang="ja-JP" altLang="en-US" dirty="0" smtClean="0">
                <a:solidFill>
                  <a:schemeClr val="bg1"/>
                </a:solidFill>
                <a:latin typeface="メイリオ" panose="020B0604030504040204" pitchFamily="50" charset="-128"/>
                <a:ea typeface="メイリオ" panose="020B0604030504040204" pitchFamily="50" charset="-128"/>
              </a:rPr>
              <a:t>なることも目的とした支援</a:t>
            </a:r>
            <a:endParaRPr lang="ja-JP" altLang="en-US" dirty="0">
              <a:solidFill>
                <a:schemeClr val="bg1"/>
              </a:solidFill>
              <a:latin typeface="メイリオ" panose="020B0604030504040204" pitchFamily="50" charset="-128"/>
              <a:ea typeface="メイリオ" panose="020B0604030504040204" pitchFamily="50" charset="-128"/>
            </a:endParaRPr>
          </a:p>
        </p:txBody>
      </p:sp>
      <p:sp>
        <p:nvSpPr>
          <p:cNvPr id="18" name="右矢印 17"/>
          <p:cNvSpPr/>
          <p:nvPr/>
        </p:nvSpPr>
        <p:spPr>
          <a:xfrm>
            <a:off x="4001923" y="4866400"/>
            <a:ext cx="385262" cy="369332"/>
          </a:xfrm>
          <a:prstGeom prst="rightArrow">
            <a:avLst/>
          </a:prstGeom>
          <a:solidFill>
            <a:srgbClr val="CFD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正方形/長方形 20"/>
          <p:cNvSpPr/>
          <p:nvPr/>
        </p:nvSpPr>
        <p:spPr>
          <a:xfrm>
            <a:off x="165882" y="61830"/>
            <a:ext cx="6647974" cy="523220"/>
          </a:xfrm>
          <a:prstGeom prst="rect">
            <a:avLst/>
          </a:prstGeom>
        </p:spPr>
        <p:txBody>
          <a:bodyPr wrap="none">
            <a:spAutoFit/>
          </a:bodyPr>
          <a:lstStyle/>
          <a:p>
            <a:pPr fontAlgn="base">
              <a:spcAft>
                <a:spcPct val="0"/>
              </a:spcAft>
              <a:defRPr/>
            </a:pPr>
            <a:r>
              <a:rPr lang="ja-JP" altLang="en-US" sz="2800" dirty="0" smtClean="0">
                <a:latin typeface="メイリオ" panose="020B0604030504040204" pitchFamily="50" charset="-128"/>
                <a:ea typeface="メイリオ" panose="020B0604030504040204" pitchFamily="50" charset="-128"/>
              </a:rPr>
              <a:t>「ストレス・疲労」への対処方法として</a:t>
            </a:r>
            <a:endParaRPr lang="ja-JP" altLang="en-US" sz="2800" dirty="0">
              <a:latin typeface="メイリオ" panose="020B0604030504040204" pitchFamily="50" charset="-128"/>
              <a:ea typeface="メイリオ" panose="020B0604030504040204" pitchFamily="50" charset="-128"/>
            </a:endParaRPr>
          </a:p>
        </p:txBody>
      </p:sp>
      <p:sp>
        <p:nvSpPr>
          <p:cNvPr id="22" name="角丸四角形 21"/>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31</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5866595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 name="図 7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9447" y="2059294"/>
            <a:ext cx="564648" cy="434844"/>
          </a:xfrm>
          <a:prstGeom prst="rect">
            <a:avLst/>
          </a:prstGeom>
        </p:spPr>
      </p:pic>
      <p:grpSp>
        <p:nvGrpSpPr>
          <p:cNvPr id="3" name="グループ化 2"/>
          <p:cNvGrpSpPr/>
          <p:nvPr/>
        </p:nvGrpSpPr>
        <p:grpSpPr>
          <a:xfrm>
            <a:off x="285534" y="891061"/>
            <a:ext cx="9153394" cy="2491442"/>
            <a:chOff x="412101" y="2755217"/>
            <a:chExt cx="9153394" cy="2491442"/>
          </a:xfrm>
        </p:grpSpPr>
        <p:sp>
          <p:nvSpPr>
            <p:cNvPr id="49" name="角丸四角形 48"/>
            <p:cNvSpPr/>
            <p:nvPr/>
          </p:nvSpPr>
          <p:spPr>
            <a:xfrm rot="21253087">
              <a:off x="604181" y="4514558"/>
              <a:ext cx="8507155" cy="43670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32" name="Picture 2" descr="C:\Users\181004\Desktop\伝達試案Ｖｅｒ１\新しいフォルダー\092-peoples-fre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30703" y="2755217"/>
              <a:ext cx="1920752" cy="108195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4" name="Picture 2" descr="C:\Users\181004\Desktop\伝達試案Ｖｅｒ１\新しいフォルダー\6d73515668ccc56fe2201232804302d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11232" y="3278403"/>
              <a:ext cx="1543450" cy="91460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5" name="右矢印 34"/>
            <p:cNvSpPr/>
            <p:nvPr/>
          </p:nvSpPr>
          <p:spPr>
            <a:xfrm>
              <a:off x="1057148" y="4859667"/>
              <a:ext cx="1534051" cy="108020"/>
            </a:xfrm>
            <a:prstGeom prst="rightArrow">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6" name="右矢印 35"/>
            <p:cNvSpPr/>
            <p:nvPr/>
          </p:nvSpPr>
          <p:spPr>
            <a:xfrm>
              <a:off x="3176926" y="4632430"/>
              <a:ext cx="1624005" cy="108020"/>
            </a:xfrm>
            <a:prstGeom prst="rightArrow">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7" name="右矢印 36"/>
            <p:cNvSpPr/>
            <p:nvPr/>
          </p:nvSpPr>
          <p:spPr>
            <a:xfrm>
              <a:off x="5419487" y="4428285"/>
              <a:ext cx="1486166" cy="126154"/>
            </a:xfrm>
            <a:prstGeom prst="rightArrow">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40" name="Picture 4" descr="C:\Users\181004\Desktop\伝達試案Ｖｅｒ１\新しいフォルダー\152-peoples-fre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61247" y="2913850"/>
              <a:ext cx="1461955" cy="89821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3" name="右矢印 42"/>
            <p:cNvSpPr/>
            <p:nvPr/>
          </p:nvSpPr>
          <p:spPr>
            <a:xfrm>
              <a:off x="7420476" y="4123678"/>
              <a:ext cx="1234181" cy="141079"/>
            </a:xfrm>
            <a:prstGeom prst="rightArrow">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4" name="正方形/長方形 43"/>
            <p:cNvSpPr/>
            <p:nvPr/>
          </p:nvSpPr>
          <p:spPr>
            <a:xfrm>
              <a:off x="7921123" y="3078623"/>
              <a:ext cx="1467068" cy="553998"/>
            </a:xfrm>
            <a:prstGeom prst="rect">
              <a:avLst/>
            </a:prstGeom>
            <a:ln>
              <a:noFill/>
            </a:ln>
          </p:spPr>
          <p:txBody>
            <a:bodyPr wrap="none">
              <a:spAutoFit/>
            </a:bodyPr>
            <a:lstStyle/>
            <a:p>
              <a:r>
                <a:rPr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セルフ</a:t>
              </a:r>
              <a:endParaRPr lang="en-US" altLang="ja-JP" sz="10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レインフォースメント</a:t>
              </a:r>
              <a:endParaRPr lang="ja-JP" altLang="en-US" sz="10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0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自己強化）</a:t>
              </a:r>
            </a:p>
          </p:txBody>
        </p:sp>
        <p:pic>
          <p:nvPicPr>
            <p:cNvPr id="33" name="Picture 3" descr="C:\Users\181004\Desktop\伝達試案Ｖｅｒ１\新しいフォルダー\f00cb1c2f56e8d57dd62f3e61580d306.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2101" y="3584182"/>
              <a:ext cx="1161112" cy="83034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39" name="正方形/長方形 38"/>
            <p:cNvSpPr/>
            <p:nvPr/>
          </p:nvSpPr>
          <p:spPr>
            <a:xfrm>
              <a:off x="3690238" y="4202661"/>
              <a:ext cx="1569660" cy="461665"/>
            </a:xfrm>
            <a:prstGeom prst="rect">
              <a:avLst/>
            </a:prstGeom>
            <a:ln>
              <a:noFill/>
            </a:ln>
          </p:spPr>
          <p:txBody>
            <a:bodyPr wrap="none">
              <a:spAutoFit/>
            </a:bodyPr>
            <a:lstStyle/>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セルフモニタリング</a:t>
              </a:r>
            </a:p>
            <a:p>
              <a:pPr algn="ct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（自己評価）</a:t>
              </a:r>
            </a:p>
          </p:txBody>
        </p:sp>
        <p:sp>
          <p:nvSpPr>
            <p:cNvPr id="38" name="正方形/長方形 37"/>
            <p:cNvSpPr/>
            <p:nvPr/>
          </p:nvSpPr>
          <p:spPr>
            <a:xfrm>
              <a:off x="1324510" y="4428306"/>
              <a:ext cx="1569660" cy="461665"/>
            </a:xfrm>
            <a:prstGeom prst="rect">
              <a:avLst/>
            </a:prstGeom>
            <a:ln>
              <a:noFill/>
            </a:ln>
          </p:spPr>
          <p:txBody>
            <a:bodyPr wrap="none">
              <a:spAutoFit/>
            </a:bodyPr>
            <a:lstStyle/>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セルフモニタリング</a:t>
              </a:r>
            </a:p>
            <a:p>
              <a:pPr algn="ct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（自己観察）</a:t>
              </a:r>
            </a:p>
          </p:txBody>
        </p:sp>
        <p:sp>
          <p:nvSpPr>
            <p:cNvPr id="41" name="正方形/長方形 40"/>
            <p:cNvSpPr/>
            <p:nvPr/>
          </p:nvSpPr>
          <p:spPr>
            <a:xfrm>
              <a:off x="5815180" y="4046927"/>
              <a:ext cx="1723549" cy="400110"/>
            </a:xfrm>
            <a:prstGeom prst="rect">
              <a:avLst/>
            </a:prstGeom>
            <a:ln>
              <a:noFill/>
            </a:ln>
          </p:spPr>
          <p:txBody>
            <a:bodyPr wrap="none">
              <a:spAutoFit/>
            </a:bodyPr>
            <a:lstStyle/>
            <a:p>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セルフインストラクション</a:t>
              </a:r>
            </a:p>
            <a:p>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　　（自己教示）</a:t>
              </a:r>
            </a:p>
          </p:txBody>
        </p:sp>
        <p:sp>
          <p:nvSpPr>
            <p:cNvPr id="48" name="右矢印 47"/>
            <p:cNvSpPr/>
            <p:nvPr/>
          </p:nvSpPr>
          <p:spPr>
            <a:xfrm rot="5400000">
              <a:off x="4989453" y="4658656"/>
              <a:ext cx="462685" cy="713322"/>
            </a:xfrm>
            <a:prstGeom prst="rightArrow">
              <a:avLst/>
            </a:prstGeom>
            <a:solidFill>
              <a:schemeClr val="accent4">
                <a:lumMod val="60000"/>
                <a:lumOff val="40000"/>
              </a:schemeClr>
            </a:solidFill>
            <a:ln w="3175">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ja-JP" altLang="en-US"/>
            </a:p>
          </p:txBody>
        </p:sp>
        <p:sp>
          <p:nvSpPr>
            <p:cNvPr id="53" name="テキスト ボックス 52"/>
            <p:cNvSpPr txBox="1"/>
            <p:nvPr/>
          </p:nvSpPr>
          <p:spPr>
            <a:xfrm>
              <a:off x="1445597" y="4246982"/>
              <a:ext cx="1527929" cy="276999"/>
            </a:xfrm>
            <a:prstGeom prst="rect">
              <a:avLst/>
            </a:prstGeom>
            <a:noFill/>
            <a:ln>
              <a:noFill/>
            </a:ln>
          </p:spPr>
          <p:txBody>
            <a:bodyPr wrap="square" rtlCol="0">
              <a:spAutoFit/>
            </a:bodyPr>
            <a:lstStyle/>
            <a:p>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サポートのある</a:t>
              </a:r>
            </a:p>
          </p:txBody>
        </p:sp>
        <p:sp>
          <p:nvSpPr>
            <p:cNvPr id="61" name="テキスト ボックス 60"/>
            <p:cNvSpPr txBox="1"/>
            <p:nvPr/>
          </p:nvSpPr>
          <p:spPr>
            <a:xfrm>
              <a:off x="3925365" y="4033125"/>
              <a:ext cx="1527929" cy="276999"/>
            </a:xfrm>
            <a:prstGeom prst="rect">
              <a:avLst/>
            </a:prstGeom>
            <a:noFill/>
            <a:ln>
              <a:noFill/>
            </a:ln>
          </p:spPr>
          <p:txBody>
            <a:bodyPr wrap="square" rtlCol="0">
              <a:spAutoFit/>
            </a:bodyPr>
            <a:lstStyle/>
            <a:p>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サポートのある</a:t>
              </a:r>
            </a:p>
          </p:txBody>
        </p:sp>
        <p:sp>
          <p:nvSpPr>
            <p:cNvPr id="62" name="テキスト ボックス 61"/>
            <p:cNvSpPr txBox="1"/>
            <p:nvPr/>
          </p:nvSpPr>
          <p:spPr>
            <a:xfrm>
              <a:off x="6131420" y="3879250"/>
              <a:ext cx="1527929" cy="276999"/>
            </a:xfrm>
            <a:prstGeom prst="rect">
              <a:avLst/>
            </a:prstGeom>
            <a:noFill/>
            <a:ln>
              <a:noFill/>
            </a:ln>
          </p:spPr>
          <p:txBody>
            <a:bodyPr wrap="square" rtlCol="0">
              <a:spAutoFit/>
            </a:bodyPr>
            <a:lstStyle/>
            <a:p>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サポートのある</a:t>
              </a:r>
            </a:p>
          </p:txBody>
        </p:sp>
        <p:sp>
          <p:nvSpPr>
            <p:cNvPr id="63" name="テキスト ボックス 62"/>
            <p:cNvSpPr txBox="1"/>
            <p:nvPr/>
          </p:nvSpPr>
          <p:spPr>
            <a:xfrm>
              <a:off x="8037566" y="2919238"/>
              <a:ext cx="1527929" cy="276999"/>
            </a:xfrm>
            <a:prstGeom prst="rect">
              <a:avLst/>
            </a:prstGeom>
            <a:noFill/>
            <a:ln>
              <a:noFill/>
            </a:ln>
          </p:spPr>
          <p:txBody>
            <a:bodyPr wrap="square" rtlCol="0">
              <a:spAutoFit/>
            </a:bodyPr>
            <a:lstStyle/>
            <a:p>
              <a:r>
                <a:rPr lang="ja-JP" altLang="en-US" sz="1200" b="1" dirty="0">
                  <a:latin typeface="メイリオ" panose="020B0604030504040204" pitchFamily="50" charset="-128"/>
                  <a:ea typeface="メイリオ" panose="020B0604030504040204" pitchFamily="50" charset="-128"/>
                  <a:cs typeface="メイリオ" panose="020B0604030504040204" pitchFamily="50" charset="-128"/>
                </a:rPr>
                <a:t>サポートのある</a:t>
              </a:r>
            </a:p>
          </p:txBody>
        </p:sp>
        <p:sp>
          <p:nvSpPr>
            <p:cNvPr id="66" name="雲形吹き出し 65"/>
            <p:cNvSpPr/>
            <p:nvPr/>
          </p:nvSpPr>
          <p:spPr>
            <a:xfrm>
              <a:off x="6214116" y="3138284"/>
              <a:ext cx="1236593" cy="634146"/>
            </a:xfrm>
            <a:prstGeom prst="cloudCallout">
              <a:avLst>
                <a:gd name="adj1" fmla="val -72190"/>
                <a:gd name="adj2" fmla="val 83507"/>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今から</a:t>
              </a:r>
            </a:p>
            <a:p>
              <a:pPr algn="ctr"/>
              <a:r>
                <a:rPr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分休憩</a:t>
              </a:r>
            </a:p>
          </p:txBody>
        </p:sp>
        <p:sp>
          <p:nvSpPr>
            <p:cNvPr id="54" name="テキスト ボックス 53"/>
            <p:cNvSpPr txBox="1"/>
            <p:nvPr/>
          </p:nvSpPr>
          <p:spPr>
            <a:xfrm>
              <a:off x="679788" y="2963801"/>
              <a:ext cx="3594913" cy="369332"/>
            </a:xfrm>
            <a:prstGeom prst="rect">
              <a:avLst/>
            </a:prstGeom>
            <a:noFill/>
            <a:ln>
              <a:noFill/>
            </a:ln>
          </p:spPr>
          <p:txBody>
            <a:bodyPr wrap="square" rtlCol="0">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初期</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段階</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サポートがある）</a:t>
              </a:r>
            </a:p>
          </p:txBody>
        </p:sp>
        <p:sp>
          <p:nvSpPr>
            <p:cNvPr id="70" name="雲形吹き出し 69"/>
            <p:cNvSpPr/>
            <p:nvPr/>
          </p:nvSpPr>
          <p:spPr>
            <a:xfrm>
              <a:off x="1295374" y="3533659"/>
              <a:ext cx="1188158" cy="650703"/>
            </a:xfrm>
            <a:prstGeom prst="cloudCallout">
              <a:avLst>
                <a:gd name="adj1" fmla="val -48770"/>
                <a:gd name="adj2" fmla="val 78647"/>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疲労してますよ</a:t>
              </a:r>
            </a:p>
          </p:txBody>
        </p:sp>
        <p:sp>
          <p:nvSpPr>
            <p:cNvPr id="71" name="雲形吹き出し 70"/>
            <p:cNvSpPr/>
            <p:nvPr/>
          </p:nvSpPr>
          <p:spPr>
            <a:xfrm>
              <a:off x="3890158" y="3193997"/>
              <a:ext cx="1459927" cy="813056"/>
            </a:xfrm>
            <a:prstGeom prst="cloudCallout">
              <a:avLst>
                <a:gd name="adj1" fmla="val -54287"/>
                <a:gd name="adj2" fmla="val 66839"/>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このタイミングで休憩とってみては？</a:t>
              </a:r>
            </a:p>
          </p:txBody>
        </p:sp>
        <p:sp>
          <p:nvSpPr>
            <p:cNvPr id="72" name="雲形吹き出し 71"/>
            <p:cNvSpPr/>
            <p:nvPr/>
          </p:nvSpPr>
          <p:spPr>
            <a:xfrm>
              <a:off x="7592570" y="4278652"/>
              <a:ext cx="1468672" cy="892105"/>
            </a:xfrm>
            <a:prstGeom prst="cloudCallout">
              <a:avLst>
                <a:gd name="adj1" fmla="val -37483"/>
                <a:gd name="adj2" fmla="val -59732"/>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午前集中できました。</a:t>
              </a:r>
            </a:p>
            <a:p>
              <a:r>
                <a:rPr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やりましたね</a:t>
              </a:r>
            </a:p>
          </p:txBody>
        </p:sp>
      </p:grpSp>
      <p:grpSp>
        <p:nvGrpSpPr>
          <p:cNvPr id="4" name="グループ化 3"/>
          <p:cNvGrpSpPr/>
          <p:nvPr/>
        </p:nvGrpSpPr>
        <p:grpSpPr>
          <a:xfrm>
            <a:off x="3915" y="3459262"/>
            <a:ext cx="9117694" cy="2020164"/>
            <a:chOff x="116894" y="753069"/>
            <a:chExt cx="9117694" cy="2020164"/>
          </a:xfrm>
        </p:grpSpPr>
        <p:sp>
          <p:nvSpPr>
            <p:cNvPr id="56" name="角丸四角形 55"/>
            <p:cNvSpPr/>
            <p:nvPr/>
          </p:nvSpPr>
          <p:spPr>
            <a:xfrm rot="21253087">
              <a:off x="343958" y="2290215"/>
              <a:ext cx="8507155" cy="436702"/>
            </a:xfrm>
            <a:prstGeom prst="round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nvGrpSpPr>
            <p:cNvPr id="17" name="グループ化 16"/>
            <p:cNvGrpSpPr/>
            <p:nvPr/>
          </p:nvGrpSpPr>
          <p:grpSpPr>
            <a:xfrm>
              <a:off x="116894" y="902247"/>
              <a:ext cx="8734577" cy="1870986"/>
              <a:chOff x="500103" y="4026921"/>
              <a:chExt cx="8734577" cy="1870986"/>
            </a:xfrm>
          </p:grpSpPr>
          <p:pic>
            <p:nvPicPr>
              <p:cNvPr id="18" name="Picture 2" descr="C:\Users\181004\Desktop\伝達試案Ｖｅｒ１\新しいフォルダー\092-peoples-fre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3928" y="4026921"/>
                <a:ext cx="1920752" cy="108195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9" name="Picture 3" descr="C:\Users\181004\Desktop\伝達試案Ｖｅｒ１\新しいフォルダー\f00cb1c2f56e8d57dd62f3e61580d306.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0103" y="4947897"/>
                <a:ext cx="1207616" cy="818393"/>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 name="Picture 2" descr="C:\Users\181004\Desktop\伝達試案Ｖｅｒ１\新しいフォルダー\6d73515668ccc56fe2201232804302d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40272" y="4560926"/>
                <a:ext cx="1543450" cy="91460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1" name="右矢印 20"/>
              <p:cNvSpPr/>
              <p:nvPr/>
            </p:nvSpPr>
            <p:spPr>
              <a:xfrm>
                <a:off x="1482913" y="5789887"/>
                <a:ext cx="1534051" cy="108020"/>
              </a:xfrm>
              <a:prstGeom prst="rightArrow">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2" name="右矢印 21"/>
              <p:cNvSpPr/>
              <p:nvPr/>
            </p:nvSpPr>
            <p:spPr>
              <a:xfrm>
                <a:off x="3825888" y="5421518"/>
                <a:ext cx="1624005" cy="108020"/>
              </a:xfrm>
              <a:prstGeom prst="rightArrow">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3" name="右矢印 22"/>
              <p:cNvSpPr/>
              <p:nvPr/>
            </p:nvSpPr>
            <p:spPr>
              <a:xfrm>
                <a:off x="5836503" y="5202044"/>
                <a:ext cx="1486166" cy="126154"/>
              </a:xfrm>
              <a:prstGeom prst="rightArrow">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4" name="正方形/長方形 23"/>
              <p:cNvSpPr/>
              <p:nvPr/>
            </p:nvSpPr>
            <p:spPr>
              <a:xfrm>
                <a:off x="1482914" y="5392530"/>
                <a:ext cx="1569660" cy="461665"/>
              </a:xfrm>
              <a:prstGeom prst="rect">
                <a:avLst/>
              </a:prstGeom>
              <a:ln>
                <a:noFill/>
              </a:ln>
            </p:spPr>
            <p:txBody>
              <a:bodyPr wrap="none">
                <a:spAutoFit/>
              </a:bodyPr>
              <a:lstStyle/>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セルフモニタリング</a:t>
                </a:r>
              </a:p>
              <a:p>
                <a:pPr algn="ct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（自己観察）</a:t>
                </a:r>
              </a:p>
            </p:txBody>
          </p:sp>
          <p:sp>
            <p:nvSpPr>
              <p:cNvPr id="25" name="正方形/長方形 24"/>
              <p:cNvSpPr/>
              <p:nvPr/>
            </p:nvSpPr>
            <p:spPr>
              <a:xfrm>
                <a:off x="3928648" y="4878043"/>
                <a:ext cx="1569660" cy="461665"/>
              </a:xfrm>
              <a:prstGeom prst="rect">
                <a:avLst/>
              </a:prstGeom>
              <a:ln>
                <a:noFill/>
              </a:ln>
            </p:spPr>
            <p:txBody>
              <a:bodyPr wrap="none">
                <a:spAutoFit/>
              </a:bodyPr>
              <a:lstStyle/>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セルフモニタリング</a:t>
                </a:r>
              </a:p>
              <a:p>
                <a:pPr algn="ct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（自己評価）</a:t>
                </a:r>
              </a:p>
            </p:txBody>
          </p:sp>
          <p:pic>
            <p:nvPicPr>
              <p:cNvPr id="26" name="Picture 4" descr="C:\Users\181004\Desktop\伝達試案Ｖｅｒ１\新しいフォルダー\152-peoples-fre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49893" y="4309205"/>
                <a:ext cx="1461955" cy="898212"/>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7" name="正方形/長方形 26"/>
              <p:cNvSpPr/>
              <p:nvPr/>
            </p:nvSpPr>
            <p:spPr>
              <a:xfrm>
                <a:off x="5783426" y="4153821"/>
                <a:ext cx="1723549" cy="400110"/>
              </a:xfrm>
              <a:prstGeom prst="rect">
                <a:avLst/>
              </a:prstGeom>
              <a:ln>
                <a:noFill/>
              </a:ln>
            </p:spPr>
            <p:txBody>
              <a:bodyPr wrap="none">
                <a:spAutoFit/>
              </a:bodyPr>
              <a:lstStyle/>
              <a:p>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セルフインストラクション</a:t>
                </a:r>
              </a:p>
              <a:p>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　　（自己教示）</a:t>
                </a:r>
              </a:p>
            </p:txBody>
          </p:sp>
          <p:sp>
            <p:nvSpPr>
              <p:cNvPr id="29" name="右矢印 28"/>
              <p:cNvSpPr/>
              <p:nvPr/>
            </p:nvSpPr>
            <p:spPr>
              <a:xfrm>
                <a:off x="7856433" y="5038335"/>
                <a:ext cx="1234181" cy="141079"/>
              </a:xfrm>
              <a:prstGeom prst="rightArrow">
                <a:avLst/>
              </a:prstGeom>
              <a:solidFill>
                <a:srgbClr val="E73A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30" name="正方形/長方形 29"/>
            <p:cNvSpPr/>
            <p:nvPr/>
          </p:nvSpPr>
          <p:spPr>
            <a:xfrm>
              <a:off x="7382799" y="753069"/>
              <a:ext cx="1851789" cy="400110"/>
            </a:xfrm>
            <a:prstGeom prst="rect">
              <a:avLst/>
            </a:prstGeom>
            <a:ln>
              <a:noFill/>
            </a:ln>
          </p:spPr>
          <p:txBody>
            <a:bodyPr wrap="none">
              <a:spAutoFit/>
            </a:bodyPr>
            <a:lstStyle/>
            <a:p>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セルフレインフォースメント</a:t>
              </a:r>
            </a:p>
            <a:p>
              <a:r>
                <a:rPr lang="ja-JP" altLang="en-US" sz="1000" dirty="0">
                  <a:latin typeface="メイリオ" panose="020B0604030504040204" pitchFamily="50" charset="-128"/>
                  <a:ea typeface="メイリオ" panose="020B0604030504040204" pitchFamily="50" charset="-128"/>
                  <a:cs typeface="メイリオ" panose="020B0604030504040204" pitchFamily="50" charset="-128"/>
                </a:rPr>
                <a:t>　　　　（自己強化）</a:t>
              </a:r>
            </a:p>
          </p:txBody>
        </p:sp>
        <p:sp>
          <p:nvSpPr>
            <p:cNvPr id="64" name="雲形吹き出し 63"/>
            <p:cNvSpPr/>
            <p:nvPr/>
          </p:nvSpPr>
          <p:spPr>
            <a:xfrm>
              <a:off x="1183303" y="1531800"/>
              <a:ext cx="953573" cy="650703"/>
            </a:xfrm>
            <a:prstGeom prst="cloudCallout">
              <a:avLst>
                <a:gd name="adj1" fmla="val -97023"/>
                <a:gd name="adj2" fmla="val 27507"/>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疲労したなあ</a:t>
              </a:r>
            </a:p>
          </p:txBody>
        </p:sp>
        <p:sp>
          <p:nvSpPr>
            <p:cNvPr id="65" name="雲形吹き出し 64"/>
            <p:cNvSpPr/>
            <p:nvPr/>
          </p:nvSpPr>
          <p:spPr>
            <a:xfrm>
              <a:off x="3656027" y="857742"/>
              <a:ext cx="1348484" cy="755002"/>
            </a:xfrm>
            <a:prstGeom prst="cloudCallout">
              <a:avLst>
                <a:gd name="adj1" fmla="val -69423"/>
                <a:gd name="adj2" fmla="val 40619"/>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このタイミングで休憩とろう</a:t>
              </a:r>
            </a:p>
          </p:txBody>
        </p:sp>
        <p:sp>
          <p:nvSpPr>
            <p:cNvPr id="67" name="雲形吹き出し 66"/>
            <p:cNvSpPr/>
            <p:nvPr/>
          </p:nvSpPr>
          <p:spPr>
            <a:xfrm>
              <a:off x="7842229" y="2028396"/>
              <a:ext cx="1236593" cy="741071"/>
            </a:xfrm>
            <a:prstGeom prst="cloudCallout">
              <a:avLst>
                <a:gd name="adj1" fmla="val -33802"/>
                <a:gd name="adj2" fmla="val -155387"/>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午前集中できた。やったぞ</a:t>
              </a:r>
            </a:p>
          </p:txBody>
        </p:sp>
        <p:sp>
          <p:nvSpPr>
            <p:cNvPr id="69" name="テキスト ボックス 68"/>
            <p:cNvSpPr txBox="1"/>
            <p:nvPr/>
          </p:nvSpPr>
          <p:spPr>
            <a:xfrm>
              <a:off x="438194" y="878304"/>
              <a:ext cx="3863239" cy="646331"/>
            </a:xfrm>
            <a:prstGeom prst="rect">
              <a:avLst/>
            </a:prstGeom>
            <a:noFill/>
            <a:ln>
              <a:noFill/>
            </a:ln>
          </p:spPr>
          <p:txBody>
            <a:bodyPr wrap="square" rtlCol="0">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トレーニング</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が進んだ段階</a:t>
              </a:r>
              <a:endParaRPr lang="en-US" altLang="ja-JP"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自身で選択</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してマネージメント</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73" name="雲形吹き出し 72"/>
            <p:cNvSpPr/>
            <p:nvPr/>
          </p:nvSpPr>
          <p:spPr>
            <a:xfrm>
              <a:off x="6088119" y="1350055"/>
              <a:ext cx="1236593" cy="634146"/>
            </a:xfrm>
            <a:prstGeom prst="cloudCallout">
              <a:avLst>
                <a:gd name="adj1" fmla="val -65776"/>
                <a:gd name="adj2" fmla="val -32878"/>
              </a:avLst>
            </a:prstGeom>
            <a:solidFill>
              <a:schemeClr val="bg1"/>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これから</a:t>
              </a:r>
            </a:p>
            <a:p>
              <a:pPr algn="ctr"/>
              <a:r>
                <a:rPr lang="en-US" altLang="ja-JP"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10</a:t>
              </a:r>
              <a:r>
                <a:rPr lang="ja-JP" altLang="en-US" sz="10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分休憩</a:t>
              </a:r>
            </a:p>
          </p:txBody>
        </p:sp>
      </p:grpSp>
      <p:grpSp>
        <p:nvGrpSpPr>
          <p:cNvPr id="18433" name="グループ化 18432"/>
          <p:cNvGrpSpPr/>
          <p:nvPr/>
        </p:nvGrpSpPr>
        <p:grpSpPr>
          <a:xfrm>
            <a:off x="146859" y="5769014"/>
            <a:ext cx="8964837" cy="1126630"/>
            <a:chOff x="91345" y="1169216"/>
            <a:chExt cx="8964837" cy="1126630"/>
          </a:xfrm>
          <a:solidFill>
            <a:srgbClr val="ECE5CC"/>
          </a:solidFill>
        </p:grpSpPr>
        <p:sp>
          <p:nvSpPr>
            <p:cNvPr id="55" name="正方形/長方形 54"/>
            <p:cNvSpPr/>
            <p:nvPr/>
          </p:nvSpPr>
          <p:spPr>
            <a:xfrm>
              <a:off x="91345" y="1169216"/>
              <a:ext cx="8964837" cy="1051198"/>
            </a:xfrm>
            <a:prstGeom prst="rect">
              <a:avLst/>
            </a:prstGeom>
            <a:solidFill>
              <a:srgbClr val="F6E5C4"/>
            </a:soli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正方形/長方形 1"/>
            <p:cNvSpPr/>
            <p:nvPr/>
          </p:nvSpPr>
          <p:spPr>
            <a:xfrm>
              <a:off x="379567" y="1649515"/>
              <a:ext cx="8388392" cy="646331"/>
            </a:xfrm>
            <a:prstGeom prst="rect">
              <a:avLst/>
            </a:prstGeom>
            <a:noFill/>
          </p:spPr>
          <p:txBody>
            <a:bodyPr wrap="square">
              <a:spAutoFit/>
            </a:bodyPr>
            <a:lstStyle/>
            <a:p>
              <a:r>
                <a:rPr lang="ja-JP" altLang="en-US" sz="2000" b="1" u="sng"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セルフマネージメント</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の下で行われるようになるよう</a:t>
              </a:r>
              <a:r>
                <a:rPr lang="ja-JP" altLang="en-US" sz="2000" b="1" u="sng"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意識的</a:t>
              </a:r>
              <a:r>
                <a:rPr lang="ja-JP" altLang="en-US" sz="2000" b="1"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に段階的な支援</a:t>
              </a: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を行うことを推奨している。</a:t>
              </a:r>
            </a:p>
          </p:txBody>
        </p:sp>
        <p:sp>
          <p:nvSpPr>
            <p:cNvPr id="16" name="正方形/長方形 15"/>
            <p:cNvSpPr/>
            <p:nvPr/>
          </p:nvSpPr>
          <p:spPr>
            <a:xfrm>
              <a:off x="379567" y="1310484"/>
              <a:ext cx="6349001" cy="400110"/>
            </a:xfrm>
            <a:prstGeom prst="rect">
              <a:avLst/>
            </a:prstGeom>
            <a:solidFill>
              <a:srgbClr val="F6E5C4"/>
            </a:solidFill>
          </p:spPr>
          <p:txBody>
            <a:bodyPr wrap="square">
              <a:spAutoFit/>
            </a:bodyPr>
            <a:lstStyle/>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適切なストレス・疲労に対する</a:t>
              </a:r>
              <a:r>
                <a:rPr lang="ja-JP" altLang="en-US" sz="2000" b="1" u="sng"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対処</a:t>
              </a:r>
              <a:r>
                <a:rPr lang="ja-JP" altLang="en-US" sz="2000" b="1" u="sng"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行動</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が</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77" name="直線コネクタ 76"/>
            <p:cNvCxnSpPr/>
            <p:nvPr/>
          </p:nvCxnSpPr>
          <p:spPr>
            <a:xfrm>
              <a:off x="164940" y="1498027"/>
              <a:ext cx="288032" cy="0"/>
            </a:xfrm>
            <a:prstGeom prst="line">
              <a:avLst/>
            </a:prstGeom>
          </p:spPr>
          <p:style>
            <a:lnRef idx="3">
              <a:schemeClr val="accent2"/>
            </a:lnRef>
            <a:fillRef idx="0">
              <a:schemeClr val="accent2"/>
            </a:fillRef>
            <a:effectRef idx="2">
              <a:schemeClr val="accent2"/>
            </a:effectRef>
            <a:fontRef idx="minor">
              <a:schemeClr val="tx1"/>
            </a:fontRef>
          </p:style>
        </p:cxnSp>
      </p:grpSp>
      <p:sp>
        <p:nvSpPr>
          <p:cNvPr id="79" name="角丸四角形 78"/>
          <p:cNvSpPr/>
          <p:nvPr/>
        </p:nvSpPr>
        <p:spPr>
          <a:xfrm>
            <a:off x="89045" y="5554858"/>
            <a:ext cx="1728192" cy="360040"/>
          </a:xfrm>
          <a:prstGeom prst="roundRect">
            <a:avLst/>
          </a:prstGeom>
          <a:solidFill>
            <a:srgbClr val="E73A37"/>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重要ポイント</a:t>
            </a:r>
          </a:p>
        </p:txBody>
      </p:sp>
      <p:sp>
        <p:nvSpPr>
          <p:cNvPr id="18435" name="テキスト ボックス 18434"/>
          <p:cNvSpPr txBox="1"/>
          <p:nvPr/>
        </p:nvSpPr>
        <p:spPr>
          <a:xfrm>
            <a:off x="-110302" y="1125929"/>
            <a:ext cx="943115" cy="369332"/>
          </a:xfrm>
          <a:prstGeom prst="rect">
            <a:avLst/>
          </a:prstGeom>
          <a:noFill/>
        </p:spPr>
        <p:txBody>
          <a:bodyPr wrap="square" rtlCol="0">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（例）</a:t>
            </a:r>
          </a:p>
        </p:txBody>
      </p:sp>
      <p:sp>
        <p:nvSpPr>
          <p:cNvPr id="60" name="正方形/長方形 59"/>
          <p:cNvSpPr/>
          <p:nvPr/>
        </p:nvSpPr>
        <p:spPr>
          <a:xfrm>
            <a:off x="699391" y="593988"/>
            <a:ext cx="7828699" cy="118826"/>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8" name="タイトル 1"/>
          <p:cNvSpPr txBox="1">
            <a:spLocks/>
          </p:cNvSpPr>
          <p:nvPr/>
        </p:nvSpPr>
        <p:spPr>
          <a:xfrm>
            <a:off x="791927" y="104132"/>
            <a:ext cx="7541670" cy="6194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b="1" dirty="0" smtClean="0">
                <a:latin typeface="メイリオ" panose="020B0604030504040204" pitchFamily="50" charset="-128"/>
                <a:ea typeface="メイリオ" panose="020B0604030504040204" pitchFamily="50" charset="-128"/>
                <a:cs typeface="メイリオ" panose="020B0604030504040204" pitchFamily="50" charset="-128"/>
              </a:rPr>
              <a:t>ストレス・疲労のセルフマネージメント</a:t>
            </a:r>
            <a:endParaRPr lang="ja-JP" altLang="en-US" sz="32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9" name="角丸四角形 58"/>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4"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32</a:t>
            </a:r>
            <a:endParaRPr lang="ja-JP" altLang="en-US" dirty="0">
              <a:solidFill>
                <a:schemeClr val="tx1"/>
              </a:solidFill>
              <a:latin typeface="Segoe UI Semibold" panose="020B0702040204020203" pitchFamily="34" charset="0"/>
              <a:cs typeface="Segoe UI Semibold" panose="020B0702040204020203" pitchFamily="34" charset="0"/>
            </a:endParaRPr>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963" y="2503133"/>
            <a:ext cx="564648" cy="434844"/>
          </a:xfrm>
          <a:prstGeom prst="rect">
            <a:avLst/>
          </a:prstGeom>
        </p:spPr>
      </p:pic>
      <p:pic>
        <p:nvPicPr>
          <p:cNvPr id="75" name="図 7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9881" y="2271878"/>
            <a:ext cx="564648" cy="434844"/>
          </a:xfrm>
          <a:prstGeom prst="rect">
            <a:avLst/>
          </a:prstGeom>
        </p:spPr>
      </p:pic>
      <p:pic>
        <p:nvPicPr>
          <p:cNvPr id="78" name="図 7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5691" y="1827802"/>
            <a:ext cx="564648" cy="434844"/>
          </a:xfrm>
          <a:prstGeom prst="rect">
            <a:avLst/>
          </a:prstGeom>
        </p:spPr>
      </p:pic>
    </p:spTree>
    <p:extLst>
      <p:ext uri="{BB962C8B-B14F-4D97-AF65-F5344CB8AC3E}">
        <p14:creationId xmlns:p14="http://schemas.microsoft.com/office/powerpoint/2010/main" val="35870988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84397"/>
            <a:ext cx="9144000" cy="2650568"/>
          </a:xfrm>
          <a:prstGeom prst="rect">
            <a:avLst/>
          </a:prstGeom>
        </p:spPr>
      </p:pic>
      <p:sp>
        <p:nvSpPr>
          <p:cNvPr id="3" name="正方形/長方形 2"/>
          <p:cNvSpPr/>
          <p:nvPr/>
        </p:nvSpPr>
        <p:spPr>
          <a:xfrm>
            <a:off x="308757" y="551168"/>
            <a:ext cx="8241475" cy="172900"/>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423707"/>
            <a:ext cx="4932517" cy="1494429"/>
          </a:xfrm>
          <a:prstGeom prst="rect">
            <a:avLst/>
          </a:prstGeom>
        </p:spPr>
      </p:pic>
      <p:pic>
        <p:nvPicPr>
          <p:cNvPr id="6" name="図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8265" y="4344480"/>
            <a:ext cx="4025735" cy="1455053"/>
          </a:xfrm>
          <a:prstGeom prst="rect">
            <a:avLst/>
          </a:prstGeom>
        </p:spPr>
      </p:pic>
      <p:cxnSp>
        <p:nvCxnSpPr>
          <p:cNvPr id="9" name="直線矢印コネクタ 8"/>
          <p:cNvCxnSpPr/>
          <p:nvPr/>
        </p:nvCxnSpPr>
        <p:spPr>
          <a:xfrm flipH="1" flipV="1">
            <a:off x="2208811" y="1786264"/>
            <a:ext cx="3051958" cy="3004457"/>
          </a:xfrm>
          <a:prstGeom prst="straightConnector1">
            <a:avLst/>
          </a:prstGeom>
          <a:ln>
            <a:solidFill>
              <a:srgbClr val="C00A0A"/>
            </a:solidFill>
            <a:tailEnd type="triangle"/>
          </a:ln>
        </p:spPr>
        <p:style>
          <a:lnRef idx="1">
            <a:schemeClr val="accent1"/>
          </a:lnRef>
          <a:fillRef idx="0">
            <a:schemeClr val="accent1"/>
          </a:fillRef>
          <a:effectRef idx="0">
            <a:schemeClr val="accent1"/>
          </a:effectRef>
          <a:fontRef idx="minor">
            <a:schemeClr val="tx1"/>
          </a:fontRef>
        </p:style>
      </p:cxnSp>
      <p:cxnSp>
        <p:nvCxnSpPr>
          <p:cNvPr id="10" name="直線矢印コネクタ 9"/>
          <p:cNvCxnSpPr/>
          <p:nvPr/>
        </p:nvCxnSpPr>
        <p:spPr>
          <a:xfrm flipH="1" flipV="1">
            <a:off x="2303813" y="2351672"/>
            <a:ext cx="2956956" cy="2535128"/>
          </a:xfrm>
          <a:prstGeom prst="straightConnector1">
            <a:avLst/>
          </a:prstGeom>
          <a:ln>
            <a:solidFill>
              <a:srgbClr val="C00A0A"/>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p:cNvCxnSpPr/>
          <p:nvPr/>
        </p:nvCxnSpPr>
        <p:spPr>
          <a:xfrm flipH="1" flipV="1">
            <a:off x="1710046" y="3051209"/>
            <a:ext cx="3645725" cy="2048787"/>
          </a:xfrm>
          <a:prstGeom prst="straightConnector1">
            <a:avLst/>
          </a:prstGeom>
          <a:ln>
            <a:solidFill>
              <a:srgbClr val="C00A0A"/>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flipV="1">
            <a:off x="908462" y="2067550"/>
            <a:ext cx="5905996" cy="2723171"/>
          </a:xfrm>
          <a:prstGeom prst="straightConnector1">
            <a:avLst/>
          </a:prstGeom>
          <a:ln>
            <a:solidFill>
              <a:srgbClr val="C00A0A"/>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p:cNvCxnSpPr/>
          <p:nvPr/>
        </p:nvCxnSpPr>
        <p:spPr>
          <a:xfrm flipV="1">
            <a:off x="758041" y="2817751"/>
            <a:ext cx="5525835" cy="2190338"/>
          </a:xfrm>
          <a:prstGeom prst="straightConnector1">
            <a:avLst/>
          </a:prstGeom>
          <a:ln>
            <a:solidFill>
              <a:srgbClr val="C00A0A"/>
            </a:solidFill>
            <a:tailEnd type="triangle"/>
          </a:ln>
        </p:spPr>
        <p:style>
          <a:lnRef idx="1">
            <a:schemeClr val="accent1"/>
          </a:lnRef>
          <a:fillRef idx="0">
            <a:schemeClr val="accent1"/>
          </a:fillRef>
          <a:effectRef idx="0">
            <a:schemeClr val="accent1"/>
          </a:effectRef>
          <a:fontRef idx="minor">
            <a:schemeClr val="tx1"/>
          </a:fontRef>
        </p:style>
      </p:cxnSp>
      <p:sp>
        <p:nvSpPr>
          <p:cNvPr id="13" name="タイトル 1"/>
          <p:cNvSpPr txBox="1">
            <a:spLocks/>
          </p:cNvSpPr>
          <p:nvPr/>
        </p:nvSpPr>
        <p:spPr>
          <a:xfrm>
            <a:off x="758041" y="36122"/>
            <a:ext cx="7541670" cy="6454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b="1" dirty="0" smtClean="0">
                <a:latin typeface="メイリオ" panose="020B0604030504040204" pitchFamily="50" charset="-128"/>
                <a:ea typeface="メイリオ" panose="020B0604030504040204" pitchFamily="50" charset="-128"/>
                <a:cs typeface="メイリオ" panose="020B0604030504040204" pitchFamily="50" charset="-128"/>
              </a:rPr>
              <a:t>ストレス・疲労のセルフマネージメント</a:t>
            </a:r>
            <a:endParaRPr lang="ja-JP" altLang="en-US" sz="32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正方形/長方形 14"/>
          <p:cNvSpPr/>
          <p:nvPr/>
        </p:nvSpPr>
        <p:spPr>
          <a:xfrm>
            <a:off x="235020" y="972837"/>
            <a:ext cx="8315211" cy="369332"/>
          </a:xfrm>
          <a:prstGeom prst="rect">
            <a:avLst/>
          </a:prstGeom>
        </p:spPr>
        <p:txBody>
          <a:bodyPr wrap="square">
            <a:spAutoFit/>
          </a:bodyPr>
          <a:lstStyle/>
          <a:p>
            <a:r>
              <a:rPr lang="ja-JP" altLang="en-US" dirty="0" smtClean="0">
                <a:latin typeface="メイリオ" panose="020B0604030504040204" pitchFamily="50" charset="-128"/>
                <a:ea typeface="メイリオ" panose="020B0604030504040204" pitchFamily="50" charset="-128"/>
              </a:rPr>
              <a:t>ストレス・疲労に対応するためのセルフマネージメントトレーニングの例</a:t>
            </a:r>
            <a:endParaRPr lang="ja-JP" altLang="en-US" dirty="0">
              <a:latin typeface="メイリオ" panose="020B0604030504040204" pitchFamily="50" charset="-128"/>
              <a:ea typeface="メイリオ" panose="020B0604030504040204" pitchFamily="50" charset="-128"/>
            </a:endParaRPr>
          </a:p>
        </p:txBody>
      </p:sp>
      <p:sp>
        <p:nvSpPr>
          <p:cNvPr id="17" name="正方形/長方形 16"/>
          <p:cNvSpPr/>
          <p:nvPr/>
        </p:nvSpPr>
        <p:spPr>
          <a:xfrm>
            <a:off x="1934848" y="4208954"/>
            <a:ext cx="1326587" cy="307777"/>
          </a:xfrm>
          <a:prstGeom prst="rect">
            <a:avLst/>
          </a:prstGeom>
        </p:spPr>
        <p:txBody>
          <a:bodyPr wrap="square">
            <a:spAutoFit/>
          </a:bodyPr>
          <a:lstStyle/>
          <a:p>
            <a:r>
              <a:rPr lang="en-US" altLang="ja-JP" sz="1400" dirty="0">
                <a:latin typeface="メイリオ" panose="020B0604030504040204" pitchFamily="50" charset="-128"/>
                <a:ea typeface="メイリオ" panose="020B0604030504040204" pitchFamily="50" charset="-128"/>
              </a:rPr>
              <a:t>5</a:t>
            </a:r>
            <a:r>
              <a:rPr lang="ja-JP" altLang="en-US" sz="1400" dirty="0">
                <a:latin typeface="メイリオ" panose="020B0604030504040204" pitchFamily="50" charset="-128"/>
                <a:ea typeface="メイリオ" panose="020B0604030504040204" pitchFamily="50" charset="-128"/>
              </a:rPr>
              <a:t>種類</a:t>
            </a:r>
            <a:r>
              <a:rPr lang="ja-JP" altLang="en-US" sz="1400" dirty="0" smtClean="0">
                <a:latin typeface="メイリオ" panose="020B0604030504040204" pitchFamily="50" charset="-128"/>
                <a:ea typeface="メイリオ" panose="020B0604030504040204" pitchFamily="50" charset="-128"/>
              </a:rPr>
              <a:t>の休憩</a:t>
            </a:r>
            <a:endParaRPr lang="ja-JP" altLang="en-US" sz="1400" dirty="0">
              <a:latin typeface="メイリオ" panose="020B0604030504040204" pitchFamily="50" charset="-128"/>
              <a:ea typeface="メイリオ" panose="020B0604030504040204" pitchFamily="50" charset="-128"/>
            </a:endParaRPr>
          </a:p>
        </p:txBody>
      </p:sp>
      <p:sp>
        <p:nvSpPr>
          <p:cNvPr id="18" name="正方形/長方形 17"/>
          <p:cNvSpPr/>
          <p:nvPr/>
        </p:nvSpPr>
        <p:spPr>
          <a:xfrm>
            <a:off x="6425127" y="4180170"/>
            <a:ext cx="1326587" cy="307777"/>
          </a:xfrm>
          <a:prstGeom prst="rect">
            <a:avLst/>
          </a:prstGeom>
        </p:spPr>
        <p:txBody>
          <a:bodyPr wrap="square">
            <a:spAutoFit/>
          </a:bodyPr>
          <a:lstStyle/>
          <a:p>
            <a:r>
              <a:rPr lang="en-US" altLang="ja-JP" sz="1400" dirty="0">
                <a:latin typeface="メイリオ" panose="020B0604030504040204" pitchFamily="50" charset="-128"/>
                <a:ea typeface="メイリオ" panose="020B0604030504040204" pitchFamily="50" charset="-128"/>
              </a:rPr>
              <a:t>5</a:t>
            </a:r>
            <a:r>
              <a:rPr lang="ja-JP" altLang="en-US" sz="1400" dirty="0">
                <a:latin typeface="メイリオ" panose="020B0604030504040204" pitchFamily="50" charset="-128"/>
                <a:ea typeface="メイリオ" panose="020B0604030504040204" pitchFamily="50" charset="-128"/>
              </a:rPr>
              <a:t>種類</a:t>
            </a:r>
            <a:r>
              <a:rPr lang="ja-JP" altLang="en-US" sz="1400" dirty="0" smtClean="0">
                <a:latin typeface="メイリオ" panose="020B0604030504040204" pitchFamily="50" charset="-128"/>
                <a:ea typeface="メイリオ" panose="020B0604030504040204" pitchFamily="50" charset="-128"/>
              </a:rPr>
              <a:t>の作業</a:t>
            </a:r>
            <a:endParaRPr lang="ja-JP" altLang="en-US" sz="1400" dirty="0">
              <a:latin typeface="メイリオ" panose="020B0604030504040204" pitchFamily="50" charset="-128"/>
              <a:ea typeface="メイリオ" panose="020B0604030504040204" pitchFamily="50" charset="-128"/>
            </a:endParaRPr>
          </a:p>
        </p:txBody>
      </p:sp>
      <p:sp>
        <p:nvSpPr>
          <p:cNvPr id="19" name="正方形/長方形 18"/>
          <p:cNvSpPr/>
          <p:nvPr/>
        </p:nvSpPr>
        <p:spPr>
          <a:xfrm>
            <a:off x="159488" y="6132889"/>
            <a:ext cx="8867554" cy="646331"/>
          </a:xfrm>
          <a:prstGeom prst="rect">
            <a:avLst/>
          </a:prstGeom>
        </p:spPr>
        <p:txBody>
          <a:bodyPr wrap="square">
            <a:spAutoFit/>
          </a:bodyPr>
          <a:lstStyle/>
          <a:p>
            <a:r>
              <a:rPr lang="ja-JP" altLang="en-US" dirty="0">
                <a:latin typeface="メイリオ" panose="020B0604030504040204" pitchFamily="50" charset="-128"/>
                <a:ea typeface="メイリオ" panose="020B0604030504040204" pitchFamily="50" charset="-128"/>
              </a:rPr>
              <a:t>作業</a:t>
            </a:r>
            <a:r>
              <a:rPr lang="ja-JP" altLang="en-US" dirty="0" smtClean="0">
                <a:latin typeface="メイリオ" panose="020B0604030504040204" pitchFamily="50" charset="-128"/>
                <a:ea typeface="メイリオ" panose="020B0604030504040204" pitchFamily="50" charset="-128"/>
              </a:rPr>
              <a:t>、作業時間の制限、作業目標、休憩内容、休憩時間をそれぞれ段階的に変更してトレーニングを実施。</a:t>
            </a:r>
            <a:endParaRPr lang="ja-JP" altLang="en-US" dirty="0">
              <a:latin typeface="メイリオ" panose="020B0604030504040204" pitchFamily="50" charset="-128"/>
              <a:ea typeface="メイリオ" panose="020B0604030504040204" pitchFamily="50" charset="-128"/>
            </a:endParaRPr>
          </a:p>
        </p:txBody>
      </p:sp>
      <p:sp>
        <p:nvSpPr>
          <p:cNvPr id="20" name="角丸四角形 19"/>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33</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42783760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795645" y="202476"/>
            <a:ext cx="7897091" cy="461665"/>
          </a:xfrm>
          <a:prstGeom prst="rect">
            <a:avLst/>
          </a:prstGeom>
        </p:spPr>
        <p:txBody>
          <a:bodyPr wrap="square">
            <a:spAutoFit/>
          </a:bodyPr>
          <a:lstStyle/>
          <a:p>
            <a:r>
              <a:rPr lang="ja-JP" altLang="en-US" sz="2400" dirty="0" smtClean="0">
                <a:latin typeface="メイリオ" panose="020B0604030504040204" pitchFamily="50" charset="-128"/>
                <a:ea typeface="メイリオ" panose="020B0604030504040204" pitchFamily="50" charset="-128"/>
              </a:rPr>
              <a:t>ストレス・疲労のセルマネージメントへの支援段階</a:t>
            </a:r>
            <a:endParaRPr lang="ja-JP" altLang="en-US" sz="2400" dirty="0">
              <a:latin typeface="メイリオ" panose="020B0604030504040204" pitchFamily="50" charset="-128"/>
              <a:ea typeface="メイリオ" panose="020B0604030504040204" pitchFamily="50" charset="-128"/>
            </a:endParaRPr>
          </a:p>
        </p:txBody>
      </p:sp>
      <p:sp>
        <p:nvSpPr>
          <p:cNvPr id="3" name="正方形/長方形 2"/>
          <p:cNvSpPr/>
          <p:nvPr/>
        </p:nvSpPr>
        <p:spPr>
          <a:xfrm>
            <a:off x="451261" y="664141"/>
            <a:ext cx="8241475" cy="90100"/>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58054"/>
            <a:ext cx="9144000" cy="4366465"/>
          </a:xfrm>
          <a:prstGeom prst="rect">
            <a:avLst/>
          </a:prstGeom>
        </p:spPr>
      </p:pic>
      <p:sp>
        <p:nvSpPr>
          <p:cNvPr id="5" name="正方形/長方形 4"/>
          <p:cNvSpPr/>
          <p:nvPr/>
        </p:nvSpPr>
        <p:spPr>
          <a:xfrm>
            <a:off x="45152" y="875219"/>
            <a:ext cx="9012352" cy="1600438"/>
          </a:xfrm>
          <a:prstGeom prst="rect">
            <a:avLst/>
          </a:prstGeom>
        </p:spPr>
        <p:txBody>
          <a:bodyPr wrap="square">
            <a:spAutoFit/>
          </a:bodyPr>
          <a:lstStyle/>
          <a:p>
            <a:r>
              <a:rPr lang="ja-JP" altLang="en-US" sz="1700" dirty="0" smtClean="0">
                <a:latin typeface="メイリオ" panose="020B0604030504040204" pitchFamily="50" charset="-128"/>
                <a:ea typeface="メイリオ" panose="020B0604030504040204" pitchFamily="50" charset="-128"/>
              </a:rPr>
              <a:t>通常のトレーニングは「</a:t>
            </a:r>
            <a:r>
              <a:rPr lang="ja-JP" altLang="en-US" sz="1700" b="1" u="sng" dirty="0" smtClean="0">
                <a:latin typeface="メイリオ" panose="020B0604030504040204" pitchFamily="50" charset="-128"/>
                <a:ea typeface="メイリオ" panose="020B0604030504040204" pitchFamily="50" charset="-128"/>
              </a:rPr>
              <a:t>他者からの指示・強化</a:t>
            </a:r>
            <a:r>
              <a:rPr lang="ja-JP" altLang="en-US" sz="1700" dirty="0" smtClean="0">
                <a:latin typeface="メイリオ" panose="020B0604030504040204" pitchFamily="50" charset="-128"/>
                <a:ea typeface="メイリオ" panose="020B0604030504040204" pitchFamily="50" charset="-128"/>
              </a:rPr>
              <a:t>」➡「</a:t>
            </a:r>
            <a:r>
              <a:rPr lang="ja-JP" altLang="en-US" sz="1700" b="1" u="sng" dirty="0" smtClean="0">
                <a:latin typeface="メイリオ" panose="020B0604030504040204" pitchFamily="50" charset="-128"/>
                <a:ea typeface="メイリオ" panose="020B0604030504040204" pitchFamily="50" charset="-128"/>
              </a:rPr>
              <a:t>示された選択肢からの選択</a:t>
            </a:r>
            <a:r>
              <a:rPr lang="ja-JP" altLang="en-US" sz="1700" dirty="0" smtClean="0">
                <a:latin typeface="メイリオ" panose="020B0604030504040204" pitchFamily="50" charset="-128"/>
                <a:ea typeface="メイリオ" panose="020B0604030504040204" pitchFamily="50" charset="-128"/>
              </a:rPr>
              <a:t>」➡「</a:t>
            </a:r>
            <a:r>
              <a:rPr lang="ja-JP" altLang="en-US" sz="1700" b="1" u="sng" dirty="0" smtClean="0">
                <a:latin typeface="メイリオ" panose="020B0604030504040204" pitchFamily="50" charset="-128"/>
                <a:ea typeface="メイリオ" panose="020B0604030504040204" pitchFamily="50" charset="-128"/>
              </a:rPr>
              <a:t>自身による計画</a:t>
            </a:r>
            <a:r>
              <a:rPr lang="ja-JP" altLang="en-US" sz="1700" dirty="0" smtClean="0">
                <a:latin typeface="メイリオ" panose="020B0604030504040204" pitchFamily="50" charset="-128"/>
                <a:ea typeface="メイリオ" panose="020B0604030504040204" pitchFamily="50" charset="-128"/>
              </a:rPr>
              <a:t>」といった支援段階を経る。</a:t>
            </a:r>
            <a:endParaRPr lang="en-US" altLang="ja-JP" sz="1700" dirty="0" smtClean="0">
              <a:latin typeface="メイリオ" panose="020B0604030504040204" pitchFamily="50" charset="-128"/>
              <a:ea typeface="メイリオ" panose="020B0604030504040204" pitchFamily="50" charset="-128"/>
            </a:endParaRPr>
          </a:p>
          <a:p>
            <a:endParaRPr lang="en-US" altLang="ja-JP" sz="1000" dirty="0" smtClean="0">
              <a:latin typeface="メイリオ" panose="020B0604030504040204" pitchFamily="50" charset="-128"/>
              <a:ea typeface="メイリオ" panose="020B0604030504040204" pitchFamily="50" charset="-128"/>
            </a:endParaRPr>
          </a:p>
          <a:p>
            <a:r>
              <a:rPr lang="ja-JP" altLang="en-US" dirty="0" smtClean="0">
                <a:latin typeface="メイリオ" panose="020B0604030504040204" pitchFamily="50" charset="-128"/>
                <a:ea typeface="メイリオ" panose="020B0604030504040204" pitchFamily="50" charset="-128"/>
              </a:rPr>
              <a:t>　　　精神</a:t>
            </a:r>
            <a:r>
              <a:rPr lang="ja-JP" altLang="en-US" dirty="0">
                <a:latin typeface="メイリオ" panose="020B0604030504040204" pitchFamily="50" charset="-128"/>
                <a:ea typeface="メイリオ" panose="020B0604030504040204" pitchFamily="50" charset="-128"/>
              </a:rPr>
              <a:t>障害</a:t>
            </a:r>
            <a:r>
              <a:rPr lang="ja-JP" altLang="en-US" dirty="0" smtClean="0">
                <a:latin typeface="メイリオ" panose="020B0604030504040204" pitchFamily="50" charset="-128"/>
                <a:ea typeface="メイリオ" panose="020B0604030504040204" pitchFamily="50" charset="-128"/>
              </a:rPr>
              <a:t>や高次脳機能障害といった障害受容が難しい障害者にとっては不十分。</a:t>
            </a:r>
            <a:endParaRPr lang="en-US" altLang="ja-JP" dirty="0" smtClean="0">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rPr>
              <a:t>　　「</a:t>
            </a:r>
            <a:r>
              <a:rPr lang="ja-JP" altLang="en-US" i="1"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ストレス・疲労の現れ方についての認識を高める</a:t>
            </a:r>
            <a:r>
              <a:rPr lang="ja-JP" altLang="en-US" dirty="0" smtClean="0">
                <a:latin typeface="メイリオ" panose="020B0604030504040204" pitchFamily="50" charset="-128"/>
                <a:ea typeface="メイリオ" panose="020B0604030504040204" pitchFamily="50" charset="-128"/>
              </a:rPr>
              <a:t>」、「</a:t>
            </a:r>
            <a:r>
              <a:rPr lang="ja-JP" altLang="en-US"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認識したストレス・</a:t>
            </a:r>
            <a:endParaRPr lang="en-US" altLang="ja-JP"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r>
              <a:rPr lang="ja-JP" altLang="en-US" dirty="0">
                <a:latin typeface="メイリオ" panose="020B0604030504040204" pitchFamily="50" charset="-128"/>
                <a:ea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rPr>
              <a:t>　　</a:t>
            </a:r>
            <a:r>
              <a:rPr lang="ja-JP" altLang="en-US"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疲労に対処する</a:t>
            </a:r>
            <a:r>
              <a:rPr lang="ja-JP" altLang="en-US" dirty="0" smtClean="0">
                <a:latin typeface="メイリオ" panose="020B0604030504040204" pitchFamily="50" charset="-128"/>
                <a:ea typeface="メイリオ" panose="020B0604030504040204" pitchFamily="50" charset="-128"/>
              </a:rPr>
              <a:t>」アプローチが必要。</a:t>
            </a:r>
            <a:endParaRPr lang="ja-JP" altLang="en-US" dirty="0">
              <a:latin typeface="メイリオ" panose="020B0604030504040204" pitchFamily="50" charset="-128"/>
              <a:ea typeface="メイリオ" panose="020B0604030504040204" pitchFamily="50" charset="-128"/>
            </a:endParaRPr>
          </a:p>
        </p:txBody>
      </p:sp>
      <p:sp>
        <p:nvSpPr>
          <p:cNvPr id="6" name="右矢印 5"/>
          <p:cNvSpPr/>
          <p:nvPr/>
        </p:nvSpPr>
        <p:spPr>
          <a:xfrm>
            <a:off x="219918" y="1628513"/>
            <a:ext cx="462685" cy="713322"/>
          </a:xfrm>
          <a:prstGeom prst="rightArrow">
            <a:avLst/>
          </a:prstGeom>
          <a:solidFill>
            <a:schemeClr val="accent1">
              <a:lumMod val="60000"/>
              <a:lumOff val="40000"/>
            </a:schemeClr>
          </a:solidFill>
          <a:ln w="3175">
            <a:noFill/>
          </a:ln>
        </p:spPr>
        <p:style>
          <a:lnRef idx="1">
            <a:schemeClr val="accent3"/>
          </a:lnRef>
          <a:fillRef idx="3">
            <a:schemeClr val="accent3"/>
          </a:fillRef>
          <a:effectRef idx="2">
            <a:schemeClr val="accent3"/>
          </a:effectRef>
          <a:fontRef idx="minor">
            <a:schemeClr val="lt1"/>
          </a:fontRef>
        </p:style>
        <p:txBody>
          <a:bodyPr rtlCol="0" anchor="ctr"/>
          <a:lstStyle/>
          <a:p>
            <a:pPr algn="ctr"/>
            <a:endParaRPr lang="ja-JP" altLang="en-US"/>
          </a:p>
        </p:txBody>
      </p:sp>
      <p:sp>
        <p:nvSpPr>
          <p:cNvPr id="7" name="角丸四角形 6"/>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34</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9172739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32509" y="160754"/>
            <a:ext cx="8942120" cy="523220"/>
          </a:xfrm>
          <a:prstGeom prst="rect">
            <a:avLst/>
          </a:prstGeom>
        </p:spPr>
        <p:txBody>
          <a:bodyPr wrap="square">
            <a:spAutoFit/>
          </a:bodyPr>
          <a:lstStyle/>
          <a:p>
            <a:r>
              <a:rPr lang="ja-JP" altLang="en-US" sz="2800" dirty="0" smtClean="0">
                <a:latin typeface="メイリオ" panose="020B0604030504040204" pitchFamily="50" charset="-128"/>
                <a:ea typeface="メイリオ" panose="020B0604030504040204" pitchFamily="50" charset="-128"/>
              </a:rPr>
              <a:t>ストレス・疲労の認識を高める段階でのアプローチ</a:t>
            </a:r>
            <a:endParaRPr lang="ja-JP" altLang="en-US" sz="2800" dirty="0">
              <a:latin typeface="メイリオ" panose="020B0604030504040204" pitchFamily="50" charset="-128"/>
              <a:ea typeface="メイリオ" panose="020B0604030504040204" pitchFamily="50" charset="-128"/>
            </a:endParaRPr>
          </a:p>
        </p:txBody>
      </p:sp>
      <p:sp>
        <p:nvSpPr>
          <p:cNvPr id="3" name="正方形/長方形 2"/>
          <p:cNvSpPr/>
          <p:nvPr/>
        </p:nvSpPr>
        <p:spPr>
          <a:xfrm>
            <a:off x="475012" y="683974"/>
            <a:ext cx="8241475" cy="90100"/>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55483"/>
            <a:ext cx="9144000" cy="4366465"/>
          </a:xfrm>
          <a:prstGeom prst="rect">
            <a:avLst/>
          </a:prstGeom>
        </p:spPr>
      </p:pic>
      <p:sp>
        <p:nvSpPr>
          <p:cNvPr id="6" name="角丸四角形 5"/>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35</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8265517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92" y="1748482"/>
            <a:ext cx="8974158" cy="2999086"/>
          </a:xfrm>
          <a:prstGeom prst="rect">
            <a:avLst/>
          </a:prstGeom>
        </p:spPr>
      </p:pic>
      <p:sp>
        <p:nvSpPr>
          <p:cNvPr id="3" name="正方形/長方形 2"/>
          <p:cNvSpPr/>
          <p:nvPr/>
        </p:nvSpPr>
        <p:spPr>
          <a:xfrm>
            <a:off x="320634" y="184506"/>
            <a:ext cx="8823366" cy="523220"/>
          </a:xfrm>
          <a:prstGeom prst="rect">
            <a:avLst/>
          </a:prstGeom>
        </p:spPr>
        <p:txBody>
          <a:bodyPr wrap="square">
            <a:spAutoFit/>
          </a:bodyPr>
          <a:lstStyle/>
          <a:p>
            <a:r>
              <a:rPr lang="ja-JP" altLang="en-US" sz="2800" dirty="0" smtClean="0">
                <a:latin typeface="メイリオ" panose="020B0604030504040204" pitchFamily="50" charset="-128"/>
                <a:ea typeface="メイリオ" panose="020B0604030504040204" pitchFamily="50" charset="-128"/>
              </a:rPr>
              <a:t>作業場面における具体的な支援</a:t>
            </a:r>
            <a:endParaRPr lang="ja-JP" altLang="en-US" sz="2800" dirty="0">
              <a:latin typeface="メイリオ" panose="020B0604030504040204" pitchFamily="50" charset="-128"/>
              <a:ea typeface="メイリオ" panose="020B0604030504040204" pitchFamily="50" charset="-128"/>
            </a:endParaRPr>
          </a:p>
        </p:txBody>
      </p:sp>
      <p:sp>
        <p:nvSpPr>
          <p:cNvPr id="4" name="正方形/長方形 3"/>
          <p:cNvSpPr/>
          <p:nvPr/>
        </p:nvSpPr>
        <p:spPr>
          <a:xfrm>
            <a:off x="320634" y="714808"/>
            <a:ext cx="8241475" cy="90100"/>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円/楕円 4"/>
          <p:cNvSpPr/>
          <p:nvPr/>
        </p:nvSpPr>
        <p:spPr>
          <a:xfrm>
            <a:off x="4457701" y="2357010"/>
            <a:ext cx="2073726" cy="683214"/>
          </a:xfrm>
          <a:prstGeom prst="ellipse">
            <a:avLst/>
          </a:prstGeom>
          <a:noFill/>
          <a:ln>
            <a:solidFill>
              <a:srgbClr val="C0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円/楕円 5"/>
          <p:cNvSpPr/>
          <p:nvPr/>
        </p:nvSpPr>
        <p:spPr>
          <a:xfrm>
            <a:off x="4457700" y="3560602"/>
            <a:ext cx="2073727" cy="591053"/>
          </a:xfrm>
          <a:prstGeom prst="ellipse">
            <a:avLst/>
          </a:prstGeom>
          <a:noFill/>
          <a:ln>
            <a:solidFill>
              <a:srgbClr val="C0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74592" y="1466634"/>
            <a:ext cx="8974158" cy="369332"/>
          </a:xfrm>
          <a:prstGeom prst="rect">
            <a:avLst/>
          </a:prstGeom>
        </p:spPr>
        <p:txBody>
          <a:bodyPr wrap="square">
            <a:spAutoFit/>
          </a:bodyPr>
          <a:lstStyle/>
          <a:p>
            <a:r>
              <a:rPr lang="ja-JP" altLang="en-US" dirty="0" smtClean="0">
                <a:latin typeface="メイリオ" panose="020B0604030504040204" pitchFamily="50" charset="-128"/>
                <a:ea typeface="メイリオ" panose="020B0604030504040204" pitchFamily="50" charset="-128"/>
              </a:rPr>
              <a:t>作業と休憩の取り方を連動させたセルフマネージメントトレーニングの例</a:t>
            </a:r>
            <a:endParaRPr lang="en-US" altLang="ja-JP" dirty="0" smtClean="0">
              <a:latin typeface="メイリオ" panose="020B0604030504040204" pitchFamily="50" charset="-128"/>
              <a:ea typeface="メイリオ" panose="020B0604030504040204" pitchFamily="50" charset="-128"/>
            </a:endParaRPr>
          </a:p>
        </p:txBody>
      </p:sp>
      <p:sp>
        <p:nvSpPr>
          <p:cNvPr id="8" name="角丸四角形 7"/>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36</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9671260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138" y="882483"/>
            <a:ext cx="8917731" cy="5975517"/>
          </a:xfrm>
          <a:prstGeom prst="rect">
            <a:avLst/>
          </a:prstGeom>
        </p:spPr>
      </p:pic>
      <p:sp>
        <p:nvSpPr>
          <p:cNvPr id="4" name="正方形/長方形 3"/>
          <p:cNvSpPr/>
          <p:nvPr/>
        </p:nvSpPr>
        <p:spPr>
          <a:xfrm>
            <a:off x="320634" y="714808"/>
            <a:ext cx="8241475" cy="90100"/>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255280" y="258336"/>
            <a:ext cx="9275501" cy="461665"/>
          </a:xfrm>
          <a:prstGeom prst="rect">
            <a:avLst/>
          </a:prstGeom>
        </p:spPr>
        <p:txBody>
          <a:bodyPr wrap="square">
            <a:spAutoFit/>
          </a:bodyPr>
          <a:lstStyle/>
          <a:p>
            <a:r>
              <a:rPr lang="ja-JP" altLang="en-US" sz="2400" dirty="0" smtClean="0">
                <a:latin typeface="メイリオ" panose="020B0604030504040204" pitchFamily="50" charset="-128"/>
                <a:ea typeface="メイリオ" panose="020B0604030504040204" pitchFamily="50" charset="-128"/>
              </a:rPr>
              <a:t>休憩の取り方のトレーニングで活用する記録様式（例）</a:t>
            </a:r>
            <a:endParaRPr lang="ja-JP" altLang="en-US" sz="2400" dirty="0">
              <a:latin typeface="メイリオ" panose="020B0604030504040204" pitchFamily="50" charset="-128"/>
              <a:ea typeface="メイリオ" panose="020B0604030504040204" pitchFamily="50" charset="-128"/>
            </a:endParaRPr>
          </a:p>
        </p:txBody>
      </p:sp>
      <p:sp>
        <p:nvSpPr>
          <p:cNvPr id="7" name="正方形/長方形 6"/>
          <p:cNvSpPr/>
          <p:nvPr/>
        </p:nvSpPr>
        <p:spPr>
          <a:xfrm>
            <a:off x="5415681" y="6113061"/>
            <a:ext cx="3264031" cy="338554"/>
          </a:xfrm>
          <a:prstGeom prst="rect">
            <a:avLst/>
          </a:prstGeom>
        </p:spPr>
        <p:txBody>
          <a:bodyPr wrap="square">
            <a:spAutoFit/>
          </a:bodyPr>
          <a:lstStyle/>
          <a:p>
            <a:r>
              <a:rPr lang="en-US" altLang="ja-JP" sz="1600" dirty="0" smtClean="0">
                <a:latin typeface="メイリオ" panose="020B0604030504040204" pitchFamily="50" charset="-128"/>
                <a:ea typeface="メイリオ" panose="020B0604030504040204" pitchFamily="50" charset="-128"/>
              </a:rPr>
              <a:t>※</a:t>
            </a:r>
            <a:r>
              <a:rPr lang="ja-JP" altLang="en-US" sz="1600" dirty="0" smtClean="0">
                <a:latin typeface="メイリオ" panose="020B0604030504040204" pitchFamily="50" charset="-128"/>
                <a:ea typeface="メイリオ" panose="020B0604030504040204" pitchFamily="50" charset="-128"/>
              </a:rPr>
              <a:t>すべて自分で計画する段階</a:t>
            </a:r>
            <a:endParaRPr lang="en-US" altLang="ja-JP" sz="1600" dirty="0" smtClean="0">
              <a:latin typeface="メイリオ" panose="020B0604030504040204" pitchFamily="50" charset="-128"/>
              <a:ea typeface="メイリオ" panose="020B0604030504040204" pitchFamily="50" charset="-128"/>
            </a:endParaRPr>
          </a:p>
        </p:txBody>
      </p:sp>
      <p:sp>
        <p:nvSpPr>
          <p:cNvPr id="8" name="正方形/長方形 7"/>
          <p:cNvSpPr/>
          <p:nvPr/>
        </p:nvSpPr>
        <p:spPr>
          <a:xfrm>
            <a:off x="616853" y="6113061"/>
            <a:ext cx="3264031" cy="338554"/>
          </a:xfrm>
          <a:prstGeom prst="rect">
            <a:avLst/>
          </a:prstGeom>
        </p:spPr>
        <p:txBody>
          <a:bodyPr wrap="square">
            <a:spAutoFit/>
          </a:bodyPr>
          <a:lstStyle/>
          <a:p>
            <a:r>
              <a:rPr lang="en-US" altLang="ja-JP" sz="1600" dirty="0" smtClean="0">
                <a:latin typeface="メイリオ" panose="020B0604030504040204" pitchFamily="50" charset="-128"/>
                <a:ea typeface="メイリオ" panose="020B0604030504040204" pitchFamily="50" charset="-128"/>
              </a:rPr>
              <a:t>※</a:t>
            </a:r>
            <a:r>
              <a:rPr lang="ja-JP" altLang="en-US" sz="1600" dirty="0" smtClean="0">
                <a:latin typeface="メイリオ" panose="020B0604030504040204" pitchFamily="50" charset="-128"/>
                <a:ea typeface="メイリオ" panose="020B0604030504040204" pitchFamily="50" charset="-128"/>
              </a:rPr>
              <a:t>一部、選択肢から選択する段階</a:t>
            </a:r>
            <a:endParaRPr lang="en-US" altLang="ja-JP" sz="1600" dirty="0" smtClean="0">
              <a:latin typeface="メイリオ" panose="020B0604030504040204" pitchFamily="50" charset="-128"/>
              <a:ea typeface="メイリオ" panose="020B0604030504040204" pitchFamily="50" charset="-128"/>
            </a:endParaRPr>
          </a:p>
        </p:txBody>
      </p:sp>
      <p:sp>
        <p:nvSpPr>
          <p:cNvPr id="9" name="角丸四角形 8"/>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37</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8321378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320634" y="345476"/>
            <a:ext cx="8241475" cy="369332"/>
          </a:xfrm>
          <a:prstGeom prst="rect">
            <a:avLst/>
          </a:prstGeom>
        </p:spPr>
        <p:txBody>
          <a:bodyPr wrap="square">
            <a:spAutoFit/>
          </a:bodyPr>
          <a:lstStyle/>
          <a:p>
            <a:r>
              <a:rPr lang="ja-JP" altLang="en-US" dirty="0">
                <a:latin typeface="メイリオ" panose="020B0604030504040204" pitchFamily="50" charset="-128"/>
                <a:ea typeface="メイリオ" panose="020B0604030504040204" pitchFamily="50" charset="-128"/>
              </a:rPr>
              <a:t>ストレス・疲労の</a:t>
            </a:r>
            <a:r>
              <a:rPr lang="ja-JP" altLang="en-US" dirty="0" smtClean="0">
                <a:latin typeface="メイリオ" panose="020B0604030504040204" pitchFamily="50" charset="-128"/>
                <a:ea typeface="メイリオ" panose="020B0604030504040204" pitchFamily="50" charset="-128"/>
              </a:rPr>
              <a:t>セルフマネージメントトレーニングの</a:t>
            </a:r>
            <a:r>
              <a:rPr lang="ja-JP" altLang="en-US" dirty="0">
                <a:latin typeface="メイリオ" panose="020B0604030504040204" pitchFamily="50" charset="-128"/>
                <a:ea typeface="メイリオ" panose="020B0604030504040204" pitchFamily="50" charset="-128"/>
              </a:rPr>
              <a:t>支援</a:t>
            </a:r>
            <a:r>
              <a:rPr lang="ja-JP" altLang="en-US" dirty="0" smtClean="0">
                <a:latin typeface="メイリオ" panose="020B0604030504040204" pitchFamily="50" charset="-128"/>
                <a:ea typeface="メイリオ" panose="020B0604030504040204" pitchFamily="50" charset="-128"/>
              </a:rPr>
              <a:t>カリキュラムの例</a:t>
            </a:r>
            <a:endParaRPr lang="ja-JP" altLang="en-US" dirty="0">
              <a:latin typeface="メイリオ" panose="020B0604030504040204" pitchFamily="50" charset="-128"/>
              <a:ea typeface="メイリオ" panose="020B0604030504040204" pitchFamily="50" charset="-128"/>
            </a:endParaRPr>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45007"/>
            <a:ext cx="9233177" cy="4384867"/>
          </a:xfrm>
          <a:prstGeom prst="rect">
            <a:avLst/>
          </a:prstGeom>
        </p:spPr>
      </p:pic>
      <p:sp>
        <p:nvSpPr>
          <p:cNvPr id="4" name="正方形/長方形 3"/>
          <p:cNvSpPr/>
          <p:nvPr/>
        </p:nvSpPr>
        <p:spPr>
          <a:xfrm>
            <a:off x="320634" y="714808"/>
            <a:ext cx="8241475" cy="90100"/>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320634" y="914863"/>
            <a:ext cx="8525654" cy="1815882"/>
          </a:xfrm>
          <a:prstGeom prst="rect">
            <a:avLst/>
          </a:prstGeom>
        </p:spPr>
        <p:txBody>
          <a:bodyPr wrap="square">
            <a:spAutoFit/>
          </a:bodyPr>
          <a:lstStyle/>
          <a:p>
            <a:r>
              <a:rPr lang="ja-JP" altLang="en-US" sz="1600" dirty="0" smtClean="0">
                <a:latin typeface="メイリオ" panose="020B0604030504040204" pitchFamily="50" charset="-128"/>
                <a:ea typeface="メイリオ" panose="020B0604030504040204" pitchFamily="50" charset="-128"/>
              </a:rPr>
              <a:t>〇トレーニングの導入は「ストレス・疲労の認識を高める段階」とし、認識が高まったと</a:t>
            </a:r>
            <a:endParaRPr lang="en-US" altLang="ja-JP" sz="1600" dirty="0" smtClean="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rPr>
              <a:t>ころで、対処行動について相談し、対処行動についての具体的な支援段階に移行する。</a:t>
            </a:r>
            <a:endParaRPr lang="en-US" altLang="ja-JP" sz="1600" dirty="0" smtClean="0">
              <a:latin typeface="メイリオ" panose="020B0604030504040204" pitchFamily="50" charset="-128"/>
              <a:ea typeface="メイリオ" panose="020B0604030504040204" pitchFamily="50" charset="-128"/>
            </a:endParaRPr>
          </a:p>
          <a:p>
            <a:endParaRPr lang="en-US" altLang="ja-JP" sz="1600" dirty="0">
              <a:latin typeface="メイリオ" panose="020B0604030504040204" pitchFamily="50" charset="-128"/>
              <a:ea typeface="メイリオ" panose="020B0604030504040204" pitchFamily="50" charset="-128"/>
            </a:endParaRPr>
          </a:p>
          <a:p>
            <a:r>
              <a:rPr lang="ja-JP" altLang="en-US" sz="1600" dirty="0" smtClean="0">
                <a:latin typeface="メイリオ" panose="020B0604030504040204" pitchFamily="50" charset="-128"/>
                <a:ea typeface="メイリオ" panose="020B0604030504040204" pitchFamily="50" charset="-128"/>
              </a:rPr>
              <a:t>〇具体的な支援段階では</a:t>
            </a:r>
            <a:r>
              <a:rPr lang="ja-JP" altLang="en-US" sz="1600" dirty="0">
                <a:latin typeface="メイリオ" panose="020B0604030504040204" pitchFamily="50" charset="-128"/>
                <a:ea typeface="メイリオ" panose="020B0604030504040204" pitchFamily="50" charset="-128"/>
              </a:rPr>
              <a:t>「他者からの</a:t>
            </a:r>
            <a:r>
              <a:rPr lang="ja-JP" altLang="en-US" sz="1600" dirty="0" smtClean="0">
                <a:latin typeface="メイリオ" panose="020B0604030504040204" pitchFamily="50" charset="-128"/>
                <a:ea typeface="メイリオ" panose="020B0604030504040204" pitchFamily="50" charset="-128"/>
              </a:rPr>
              <a:t>指示・強化」</a:t>
            </a:r>
            <a:r>
              <a:rPr lang="ja-JP" altLang="en-US" sz="1600" dirty="0">
                <a:latin typeface="メイリオ" panose="020B0604030504040204" pitchFamily="50" charset="-128"/>
                <a:ea typeface="メイリオ" panose="020B0604030504040204" pitchFamily="50" charset="-128"/>
              </a:rPr>
              <a:t>➡「示された選択肢からの</a:t>
            </a:r>
            <a:r>
              <a:rPr lang="ja-JP" altLang="en-US" sz="1600" dirty="0" smtClean="0">
                <a:latin typeface="メイリオ" panose="020B0604030504040204" pitchFamily="50" charset="-128"/>
                <a:ea typeface="メイリオ" panose="020B0604030504040204" pitchFamily="50" charset="-128"/>
              </a:rPr>
              <a:t>選択（休憩</a:t>
            </a:r>
            <a:endParaRPr lang="en-US" altLang="ja-JP" sz="1600" dirty="0" smtClean="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rPr>
              <a:t>内容、休憩時間の選択）」➡「自身による計画（休憩時間の計画）」といった支援段階</a:t>
            </a:r>
            <a:endParaRPr lang="en-US" altLang="ja-JP" sz="1600" dirty="0" smtClean="0">
              <a:latin typeface="メイリオ" panose="020B0604030504040204" pitchFamily="50" charset="-128"/>
              <a:ea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rPr>
              <a:t>を経る。</a:t>
            </a:r>
            <a:endParaRPr lang="en-US" altLang="ja-JP" sz="1600" dirty="0">
              <a:latin typeface="メイリオ" panose="020B0604030504040204" pitchFamily="50" charset="-128"/>
              <a:ea typeface="メイリオ" panose="020B0604030504040204" pitchFamily="50" charset="-128"/>
            </a:endParaRPr>
          </a:p>
          <a:p>
            <a:endParaRPr lang="en-US" altLang="ja-JP" sz="1600" dirty="0" smtClean="0">
              <a:latin typeface="メイリオ" panose="020B0604030504040204" pitchFamily="50" charset="-128"/>
              <a:ea typeface="メイリオ" panose="020B0604030504040204" pitchFamily="50" charset="-128"/>
            </a:endParaRPr>
          </a:p>
        </p:txBody>
      </p:sp>
      <p:sp>
        <p:nvSpPr>
          <p:cNvPr id="6" name="角丸四角形 5"/>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38</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6336439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402398" y="2755014"/>
            <a:ext cx="8434453" cy="1491157"/>
          </a:xfrm>
        </p:spPr>
        <p:txBody>
          <a:bodyPr>
            <a:normAutofit fontScale="90000"/>
          </a:bodyPr>
          <a:lstStyle/>
          <a:p>
            <a:pPr algn="l"/>
            <a:r>
              <a:rPr lang="ja-JP" altLang="en-US" sz="4400" dirty="0">
                <a:latin typeface="メイリオ" panose="020B0604030504040204" pitchFamily="50" charset="-128"/>
                <a:ea typeface="メイリオ" panose="020B0604030504040204" pitchFamily="50" charset="-128"/>
              </a:rPr>
              <a:t>事例</a:t>
            </a:r>
            <a:r>
              <a:rPr lang="ja-JP" altLang="en-US" sz="4400" dirty="0" smtClean="0">
                <a:latin typeface="メイリオ" panose="020B0604030504040204" pitchFamily="50" charset="-128"/>
                <a:ea typeface="メイリオ" panose="020B0604030504040204" pitchFamily="50" charset="-128"/>
              </a:rPr>
              <a:t>で考える</a:t>
            </a:r>
            <a:br>
              <a:rPr lang="ja-JP" altLang="en-US" sz="4400" dirty="0" smtClean="0">
                <a:latin typeface="メイリオ" panose="020B0604030504040204" pitchFamily="50" charset="-128"/>
                <a:ea typeface="メイリオ" panose="020B0604030504040204" pitchFamily="50" charset="-128"/>
              </a:rPr>
            </a:br>
            <a:r>
              <a:rPr lang="ja-JP" altLang="en-US" sz="4400" dirty="0" smtClean="0">
                <a:latin typeface="メイリオ" panose="020B0604030504040204" pitchFamily="50" charset="-128"/>
                <a:ea typeface="メイリオ" panose="020B0604030504040204" pitchFamily="50" charset="-128"/>
              </a:rPr>
              <a:t>セルフマネージメントトレーニングの流れ</a:t>
            </a:r>
            <a:endParaRPr kumimoji="1" lang="ja-JP" altLang="en-US" sz="4000" dirty="0">
              <a:latin typeface="メイリオ" panose="020B0604030504040204" pitchFamily="50" charset="-128"/>
              <a:ea typeface="メイリオ" panose="020B0604030504040204" pitchFamily="50" charset="-128"/>
            </a:endParaRPr>
          </a:p>
        </p:txBody>
      </p:sp>
      <p:sp>
        <p:nvSpPr>
          <p:cNvPr id="3" name="正方形/長方形 2"/>
          <p:cNvSpPr/>
          <p:nvPr/>
        </p:nvSpPr>
        <p:spPr>
          <a:xfrm>
            <a:off x="402398" y="4514850"/>
            <a:ext cx="8027226" cy="257175"/>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角丸四角形 3"/>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39</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6721811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094715" y="53345"/>
            <a:ext cx="7276333" cy="1261884"/>
          </a:xfrm>
          <a:prstGeom prst="rect">
            <a:avLst/>
          </a:prstGeom>
          <a:noFill/>
        </p:spPr>
        <p:txBody>
          <a:bodyPr wrap="square" rtlCol="0">
            <a:spAutoFit/>
          </a:bodyPr>
          <a:lstStyle/>
          <a:p>
            <a:r>
              <a:rPr kumimoji="1" lang="ja-JP" altLang="en-US" sz="3200" dirty="0" smtClean="0">
                <a:latin typeface="メイリオ" panose="020B0604030504040204" pitchFamily="50" charset="-128"/>
                <a:ea typeface="メイリオ" panose="020B0604030504040204" pitchFamily="50" charset="-128"/>
              </a:rPr>
              <a:t>本日のテーマ　</a:t>
            </a:r>
          </a:p>
          <a:p>
            <a:r>
              <a:rPr lang="ja-JP" altLang="en-US" sz="4400" dirty="0" smtClean="0">
                <a:latin typeface="メイリオ" panose="020B0604030504040204" pitchFamily="50" charset="-128"/>
                <a:ea typeface="メイリオ" panose="020B0604030504040204" pitchFamily="50" charset="-128"/>
              </a:rPr>
              <a:t>セルフマネージメント</a:t>
            </a:r>
            <a:endParaRPr kumimoji="1" lang="ja-JP" altLang="en-US" sz="4400" dirty="0">
              <a:latin typeface="メイリオ" panose="020B0604030504040204" pitchFamily="50" charset="-128"/>
              <a:ea typeface="メイリオ" panose="020B0604030504040204" pitchFamily="50" charset="-128"/>
            </a:endParaRPr>
          </a:p>
        </p:txBody>
      </p:sp>
      <p:sp>
        <p:nvSpPr>
          <p:cNvPr id="9" name="角丸四角形 8"/>
          <p:cNvSpPr/>
          <p:nvPr/>
        </p:nvSpPr>
        <p:spPr>
          <a:xfrm>
            <a:off x="5794072" y="4876226"/>
            <a:ext cx="1853642" cy="550806"/>
          </a:xfrm>
          <a:prstGeom prst="roundRect">
            <a:avLst/>
          </a:prstGeom>
          <a:solidFill>
            <a:srgbClr val="CFD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tx1"/>
                </a:solidFill>
                <a:latin typeface="メイリオ" panose="020B0604030504040204" pitchFamily="50" charset="-128"/>
                <a:ea typeface="メイリオ" panose="020B0604030504040204" pitchFamily="50" charset="-128"/>
              </a:rPr>
              <a:t>ストレス・疲労への</a:t>
            </a:r>
            <a:endParaRPr kumimoji="1" lang="en-US" altLang="ja-JP" sz="1200" dirty="0" smtClean="0">
              <a:solidFill>
                <a:schemeClr val="tx1"/>
              </a:solidFill>
              <a:latin typeface="メイリオ" panose="020B0604030504040204" pitchFamily="50" charset="-128"/>
              <a:ea typeface="メイリオ" panose="020B0604030504040204" pitchFamily="50" charset="-128"/>
            </a:endParaRPr>
          </a:p>
          <a:p>
            <a:pPr algn="ctr"/>
            <a:r>
              <a:rPr kumimoji="1" lang="ja-JP" altLang="en-US" sz="1200" dirty="0" smtClean="0">
                <a:solidFill>
                  <a:schemeClr val="tx1"/>
                </a:solidFill>
                <a:latin typeface="メイリオ" panose="020B0604030504040204" pitchFamily="50" charset="-128"/>
                <a:ea typeface="メイリオ" panose="020B0604030504040204" pitchFamily="50" charset="-128"/>
              </a:rPr>
              <a:t>セルフマネージメント</a:t>
            </a:r>
            <a:endParaRPr kumimoji="1" lang="ja-JP" altLang="en-US" sz="1200" dirty="0">
              <a:solidFill>
                <a:schemeClr val="tx1"/>
              </a:solidFill>
              <a:latin typeface="メイリオ" panose="020B0604030504040204" pitchFamily="50" charset="-128"/>
              <a:ea typeface="メイリオ" panose="020B0604030504040204" pitchFamily="50" charset="-128"/>
            </a:endParaRPr>
          </a:p>
        </p:txBody>
      </p:sp>
      <p:sp>
        <p:nvSpPr>
          <p:cNvPr id="39" name="正方形/長方形 38"/>
          <p:cNvSpPr/>
          <p:nvPr/>
        </p:nvSpPr>
        <p:spPr>
          <a:xfrm>
            <a:off x="823548" y="1326808"/>
            <a:ext cx="7562850" cy="142181"/>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0" name="グループ化 39"/>
          <p:cNvGrpSpPr/>
          <p:nvPr/>
        </p:nvGrpSpPr>
        <p:grpSpPr>
          <a:xfrm>
            <a:off x="40537" y="2389368"/>
            <a:ext cx="3853774" cy="2760366"/>
            <a:chOff x="40537" y="2389368"/>
            <a:chExt cx="3853774" cy="2760366"/>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37" y="2527004"/>
              <a:ext cx="1285805" cy="1285805"/>
            </a:xfrm>
            <a:prstGeom prst="rect">
              <a:avLst/>
            </a:prstGeom>
          </p:spPr>
        </p:pic>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1810" y="2389368"/>
              <a:ext cx="1133740" cy="1133740"/>
            </a:xfrm>
            <a:prstGeom prst="rect">
              <a:avLst/>
            </a:prstGeom>
          </p:spPr>
        </p:pic>
        <p:pic>
          <p:nvPicPr>
            <p:cNvPr id="5" name="図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961" y="3908967"/>
              <a:ext cx="1390849" cy="1199862"/>
            </a:xfrm>
            <a:prstGeom prst="rect">
              <a:avLst/>
            </a:prstGeom>
          </p:spPr>
        </p:pic>
        <p:pic>
          <p:nvPicPr>
            <p:cNvPr id="7" name="図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36822" y="3956189"/>
              <a:ext cx="1157489" cy="1193545"/>
            </a:xfrm>
            <a:prstGeom prst="rect">
              <a:avLst/>
            </a:prstGeom>
          </p:spPr>
        </p:pic>
        <p:sp>
          <p:nvSpPr>
            <p:cNvPr id="8" name="角丸四角形 7"/>
            <p:cNvSpPr/>
            <p:nvPr/>
          </p:nvSpPr>
          <p:spPr>
            <a:xfrm>
              <a:off x="890154" y="3738266"/>
              <a:ext cx="2344623" cy="492348"/>
            </a:xfrm>
            <a:prstGeom prst="roundRect">
              <a:avLst/>
            </a:prstGeom>
            <a:solidFill>
              <a:srgbClr val="CFD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latin typeface="メイリオ" panose="020B0604030504040204" pitchFamily="50" charset="-128"/>
                  <a:ea typeface="メイリオ" panose="020B0604030504040204" pitchFamily="50" charset="-128"/>
                </a:rPr>
                <a:t>作業遂行の</a:t>
              </a:r>
            </a:p>
            <a:p>
              <a:pPr algn="ctr"/>
              <a:r>
                <a:rPr lang="ja-JP" altLang="en-US" sz="1400" dirty="0" smtClean="0">
                  <a:solidFill>
                    <a:schemeClr val="tx1"/>
                  </a:solidFill>
                  <a:latin typeface="メイリオ" panose="020B0604030504040204" pitchFamily="50" charset="-128"/>
                  <a:ea typeface="メイリオ" panose="020B0604030504040204" pitchFamily="50" charset="-128"/>
                </a:rPr>
                <a:t>セルフ</a:t>
              </a:r>
              <a:r>
                <a:rPr lang="ja-JP" altLang="en-US" sz="1400" dirty="0">
                  <a:solidFill>
                    <a:schemeClr val="tx1"/>
                  </a:solidFill>
                  <a:latin typeface="メイリオ" panose="020B0604030504040204" pitchFamily="50" charset="-128"/>
                  <a:ea typeface="メイリオ" panose="020B0604030504040204" pitchFamily="50" charset="-128"/>
                </a:rPr>
                <a:t>マネージメント</a:t>
              </a:r>
              <a:endParaRPr kumimoji="1" lang="ja-JP" altLang="en-US" sz="1400" dirty="0">
                <a:solidFill>
                  <a:schemeClr val="tx1"/>
                </a:solidFill>
                <a:latin typeface="メイリオ" panose="020B0604030504040204" pitchFamily="50" charset="-128"/>
                <a:ea typeface="メイリオ" panose="020B0604030504040204" pitchFamily="50" charset="-128"/>
              </a:endParaRPr>
            </a:p>
          </p:txBody>
        </p:sp>
        <p:pic>
          <p:nvPicPr>
            <p:cNvPr id="6" name="図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28443" y="2854207"/>
              <a:ext cx="964807" cy="964807"/>
            </a:xfrm>
            <a:prstGeom prst="rect">
              <a:avLst/>
            </a:prstGeom>
          </p:spPr>
        </p:pic>
      </p:grpSp>
      <p:sp>
        <p:nvSpPr>
          <p:cNvPr id="42" name="角丸四角形 41"/>
          <p:cNvSpPr/>
          <p:nvPr/>
        </p:nvSpPr>
        <p:spPr bwMode="black">
          <a:xfrm>
            <a:off x="255709" y="5748737"/>
            <a:ext cx="8651631" cy="685800"/>
          </a:xfrm>
          <a:prstGeom prst="roundRect">
            <a:avLst/>
          </a:prstGeom>
          <a:solidFill>
            <a:srgbClr val="F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400" dirty="0" smtClean="0">
                <a:latin typeface="メイリオ" panose="020B0604030504040204" pitchFamily="50" charset="-128"/>
                <a:ea typeface="メイリオ" panose="020B0604030504040204" pitchFamily="50" charset="-128"/>
              </a:rPr>
              <a:t>自分自身で職場適応を促進していくために</a:t>
            </a:r>
            <a:endParaRPr kumimoji="1" lang="ja-JP" altLang="en-US" sz="2400" dirty="0">
              <a:latin typeface="メイリオ" panose="020B0604030504040204" pitchFamily="50" charset="-128"/>
              <a:ea typeface="メイリオ" panose="020B0604030504040204" pitchFamily="50" charset="-128"/>
            </a:endParaRPr>
          </a:p>
        </p:txBody>
      </p:sp>
      <p:sp>
        <p:nvSpPr>
          <p:cNvPr id="43" name="角丸四角形 42"/>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4</a:t>
            </a:r>
            <a:endParaRPr lang="ja-JP" altLang="en-US" dirty="0">
              <a:solidFill>
                <a:schemeClr val="tx1"/>
              </a:solidFill>
              <a:latin typeface="Segoe UI Semibold" panose="020B0702040204020203" pitchFamily="34" charset="0"/>
              <a:cs typeface="Segoe UI Semibold" panose="020B0702040204020203" pitchFamily="34" charset="0"/>
            </a:endParaRPr>
          </a:p>
        </p:txBody>
      </p:sp>
      <p:grpSp>
        <p:nvGrpSpPr>
          <p:cNvPr id="45" name="グループ化 44"/>
          <p:cNvGrpSpPr/>
          <p:nvPr/>
        </p:nvGrpSpPr>
        <p:grpSpPr>
          <a:xfrm>
            <a:off x="4249677" y="1961418"/>
            <a:ext cx="4821152" cy="2903842"/>
            <a:chOff x="236061" y="1166134"/>
            <a:chExt cx="8202109" cy="3128016"/>
          </a:xfrm>
        </p:grpSpPr>
        <p:pic>
          <p:nvPicPr>
            <p:cNvPr id="46" name="Picture 4"/>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580659" y="2095194"/>
              <a:ext cx="7719245" cy="2198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2" descr="C:\Users\181004\Desktop\伝達試案Ｖｅｒ１\新しいフォルダー\20170829204930.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64833" y="1166134"/>
              <a:ext cx="2573337"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正方形/長方形 17"/>
            <p:cNvSpPr>
              <a:spLocks noChangeArrowheads="1"/>
            </p:cNvSpPr>
            <p:nvPr/>
          </p:nvSpPr>
          <p:spPr bwMode="auto">
            <a:xfrm>
              <a:off x="6662783" y="3617274"/>
              <a:ext cx="977434" cy="347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00" dirty="0">
                  <a:latin typeface="メイリオ" panose="020B0604030504040204" pitchFamily="50" charset="-128"/>
                  <a:ea typeface="メイリオ" panose="020B0604030504040204" pitchFamily="50" charset="-128"/>
                </a:rPr>
                <a:t>働く</a:t>
              </a:r>
            </a:p>
          </p:txBody>
        </p:sp>
        <p:grpSp>
          <p:nvGrpSpPr>
            <p:cNvPr id="49" name="グループ化 39"/>
            <p:cNvGrpSpPr>
              <a:grpSpLocks/>
            </p:cNvGrpSpPr>
            <p:nvPr/>
          </p:nvGrpSpPr>
          <p:grpSpPr bwMode="auto">
            <a:xfrm>
              <a:off x="236061" y="1426518"/>
              <a:ext cx="3412637" cy="2546893"/>
              <a:chOff x="738488" y="1256300"/>
              <a:chExt cx="3792153" cy="3044200"/>
            </a:xfrm>
          </p:grpSpPr>
          <p:sp>
            <p:nvSpPr>
              <p:cNvPr id="50" name="正方形/長方形 18"/>
              <p:cNvSpPr>
                <a:spLocks noChangeArrowheads="1"/>
              </p:cNvSpPr>
              <p:nvPr/>
            </p:nvSpPr>
            <p:spPr bwMode="auto">
              <a:xfrm>
                <a:off x="1055098" y="3885034"/>
                <a:ext cx="2879277" cy="415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00" dirty="0">
                    <a:latin typeface="メイリオ" panose="020B0604030504040204" pitchFamily="50" charset="-128"/>
                    <a:ea typeface="メイリオ" panose="020B0604030504040204" pitchFamily="50" charset="-128"/>
                  </a:rPr>
                  <a:t>ストレス・疲労</a:t>
                </a:r>
              </a:p>
            </p:txBody>
          </p:sp>
          <p:sp>
            <p:nvSpPr>
              <p:cNvPr id="51" name="正方形/長方形 50"/>
              <p:cNvSpPr/>
              <p:nvPr/>
            </p:nvSpPr>
            <p:spPr>
              <a:xfrm>
                <a:off x="2120937" y="2284882"/>
                <a:ext cx="155545" cy="1122233"/>
              </a:xfrm>
              <a:prstGeom prst="rect">
                <a:avLst/>
              </a:prstGeom>
              <a:solidFill>
                <a:srgbClr val="FEAE5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52" name="正方形/長方形 51"/>
              <p:cNvSpPr/>
              <p:nvPr/>
            </p:nvSpPr>
            <p:spPr>
              <a:xfrm>
                <a:off x="2468534" y="2284882"/>
                <a:ext cx="155545" cy="1122233"/>
              </a:xfrm>
              <a:prstGeom prst="rect">
                <a:avLst/>
              </a:prstGeom>
              <a:solidFill>
                <a:srgbClr val="FEAE5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53" name="正方形/長方形 52"/>
              <p:cNvSpPr/>
              <p:nvPr/>
            </p:nvSpPr>
            <p:spPr>
              <a:xfrm rot="2555002">
                <a:off x="1851113" y="1669003"/>
                <a:ext cx="147610" cy="834929"/>
              </a:xfrm>
              <a:prstGeom prst="rect">
                <a:avLst/>
              </a:prstGeom>
              <a:solidFill>
                <a:srgbClr val="FEAE5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54" name="正方形/長方形 53"/>
              <p:cNvSpPr/>
              <p:nvPr/>
            </p:nvSpPr>
            <p:spPr>
              <a:xfrm>
                <a:off x="2120937" y="1754718"/>
                <a:ext cx="503142" cy="1026994"/>
              </a:xfrm>
              <a:prstGeom prst="rect">
                <a:avLst/>
              </a:prstGeom>
              <a:solidFill>
                <a:srgbClr val="FEAE5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55" name="正方形/長方形 54"/>
              <p:cNvSpPr/>
              <p:nvPr/>
            </p:nvSpPr>
            <p:spPr>
              <a:xfrm rot="17440090" flipH="1">
                <a:off x="1810635" y="2241248"/>
                <a:ext cx="139684" cy="449177"/>
              </a:xfrm>
              <a:prstGeom prst="rect">
                <a:avLst/>
              </a:prstGeom>
              <a:solidFill>
                <a:srgbClr val="FEAE5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56" name="角丸四角形 55"/>
              <p:cNvSpPr/>
              <p:nvPr/>
            </p:nvSpPr>
            <p:spPr>
              <a:xfrm rot="3188864">
                <a:off x="2358213" y="1271397"/>
                <a:ext cx="277781" cy="479334"/>
              </a:xfrm>
              <a:prstGeom prst="roundRect">
                <a:avLst/>
              </a:prstGeom>
              <a:solidFill>
                <a:srgbClr val="FEAE5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57" name="正方形/長方形 56"/>
              <p:cNvSpPr/>
              <p:nvPr/>
            </p:nvSpPr>
            <p:spPr>
              <a:xfrm rot="18430274">
                <a:off x="2693116" y="1788864"/>
                <a:ext cx="158732" cy="519013"/>
              </a:xfrm>
              <a:prstGeom prst="rect">
                <a:avLst/>
              </a:prstGeom>
              <a:solidFill>
                <a:srgbClr val="FEAE5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58" name="正方形/長方形 57"/>
              <p:cNvSpPr/>
              <p:nvPr/>
            </p:nvSpPr>
            <p:spPr>
              <a:xfrm rot="14588263" flipH="1">
                <a:off x="2759780" y="2082513"/>
                <a:ext cx="133335" cy="379340"/>
              </a:xfrm>
              <a:prstGeom prst="rect">
                <a:avLst/>
              </a:prstGeom>
              <a:solidFill>
                <a:srgbClr val="FEAE5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59" name="爆発 1 58"/>
              <p:cNvSpPr/>
              <p:nvPr/>
            </p:nvSpPr>
            <p:spPr>
              <a:xfrm>
                <a:off x="2860572" y="1548366"/>
                <a:ext cx="823756" cy="404765"/>
              </a:xfrm>
              <a:prstGeom prst="irregularSeal1">
                <a:avLst/>
              </a:prstGeom>
              <a:solidFill>
                <a:srgbClr val="6E3565"/>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60" name="爆発 2 59"/>
              <p:cNvSpPr/>
              <p:nvPr/>
            </p:nvSpPr>
            <p:spPr>
              <a:xfrm>
                <a:off x="1460663" y="1437254"/>
                <a:ext cx="504729" cy="515878"/>
              </a:xfrm>
              <a:prstGeom prst="irregularSeal2">
                <a:avLst/>
              </a:prstGeom>
              <a:solidFill>
                <a:srgbClr val="6E3565"/>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61" name="爆発 2 60"/>
              <p:cNvSpPr/>
              <p:nvPr/>
            </p:nvSpPr>
            <p:spPr>
              <a:xfrm>
                <a:off x="1466231" y="2791172"/>
                <a:ext cx="509490" cy="560323"/>
              </a:xfrm>
              <a:prstGeom prst="irregularSeal2">
                <a:avLst/>
              </a:prstGeom>
              <a:solidFill>
                <a:srgbClr val="6E3565"/>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p>
            </p:txBody>
          </p:sp>
          <p:sp>
            <p:nvSpPr>
              <p:cNvPr id="62" name="テキスト ボックス 23"/>
              <p:cNvSpPr txBox="1">
                <a:spLocks noChangeArrowheads="1"/>
              </p:cNvSpPr>
              <p:nvPr/>
            </p:nvSpPr>
            <p:spPr bwMode="auto">
              <a:xfrm>
                <a:off x="3518894" y="1302983"/>
                <a:ext cx="101174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00" dirty="0">
                    <a:latin typeface="メイリオ" panose="020B0604030504040204" pitchFamily="50" charset="-128"/>
                    <a:ea typeface="メイリオ" panose="020B0604030504040204" pitchFamily="50" charset="-128"/>
                  </a:rPr>
                  <a:t>ズキズキ</a:t>
                </a:r>
              </a:p>
            </p:txBody>
          </p:sp>
          <p:sp>
            <p:nvSpPr>
              <p:cNvPr id="63" name="テキスト ボックス 37"/>
              <p:cNvSpPr txBox="1">
                <a:spLocks noChangeArrowheads="1"/>
              </p:cNvSpPr>
              <p:nvPr/>
            </p:nvSpPr>
            <p:spPr bwMode="auto">
              <a:xfrm>
                <a:off x="813840" y="2627039"/>
                <a:ext cx="101174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00" dirty="0">
                    <a:latin typeface="メイリオ" panose="020B0604030504040204" pitchFamily="50" charset="-128"/>
                    <a:ea typeface="メイリオ" panose="020B0604030504040204" pitchFamily="50" charset="-128"/>
                  </a:rPr>
                  <a:t>シクシク</a:t>
                </a:r>
              </a:p>
            </p:txBody>
          </p:sp>
          <p:sp>
            <p:nvSpPr>
              <p:cNvPr id="64" name="テキスト ボックス 38"/>
              <p:cNvSpPr txBox="1">
                <a:spLocks noChangeArrowheads="1"/>
              </p:cNvSpPr>
              <p:nvPr/>
            </p:nvSpPr>
            <p:spPr bwMode="auto">
              <a:xfrm>
                <a:off x="738488" y="1256300"/>
                <a:ext cx="101174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400" dirty="0">
                    <a:latin typeface="メイリオ" panose="020B0604030504040204" pitchFamily="50" charset="-128"/>
                    <a:ea typeface="メイリオ" panose="020B0604030504040204" pitchFamily="50" charset="-128"/>
                  </a:rPr>
                  <a:t>ガンガン</a:t>
                </a:r>
              </a:p>
            </p:txBody>
          </p:sp>
          <p:grpSp>
            <p:nvGrpSpPr>
              <p:cNvPr id="65" name="グループ化 36"/>
              <p:cNvGrpSpPr>
                <a:grpSpLocks/>
              </p:cNvGrpSpPr>
              <p:nvPr/>
            </p:nvGrpSpPr>
            <p:grpSpPr bwMode="auto">
              <a:xfrm>
                <a:off x="3122810" y="2034200"/>
                <a:ext cx="298823" cy="791810"/>
                <a:chOff x="1232799" y="1714784"/>
                <a:chExt cx="298823" cy="791810"/>
              </a:xfrm>
            </p:grpSpPr>
            <p:cxnSp>
              <p:nvCxnSpPr>
                <p:cNvPr id="71" name="直線コネクタ 70"/>
                <p:cNvCxnSpPr/>
                <p:nvPr/>
              </p:nvCxnSpPr>
              <p:spPr>
                <a:xfrm>
                  <a:off x="1232449" y="1714670"/>
                  <a:ext cx="0" cy="477782"/>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直線コネクタ 71"/>
                <p:cNvCxnSpPr/>
                <p:nvPr/>
              </p:nvCxnSpPr>
              <p:spPr>
                <a:xfrm>
                  <a:off x="1330855" y="1868639"/>
                  <a:ext cx="0" cy="477783"/>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p:nvCxnSpPr>
              <p:spPr>
                <a:xfrm>
                  <a:off x="1434023" y="1952768"/>
                  <a:ext cx="0" cy="477782"/>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直線コネクタ 73"/>
                <p:cNvCxnSpPr/>
                <p:nvPr/>
              </p:nvCxnSpPr>
              <p:spPr>
                <a:xfrm>
                  <a:off x="1530842" y="2028959"/>
                  <a:ext cx="0" cy="47778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6" name="グループ化 45"/>
              <p:cNvGrpSpPr>
                <a:grpSpLocks/>
              </p:cNvGrpSpPr>
              <p:nvPr/>
            </p:nvGrpSpPr>
            <p:grpSpPr bwMode="auto">
              <a:xfrm>
                <a:off x="1355455" y="1848189"/>
                <a:ext cx="298823" cy="791810"/>
                <a:chOff x="1232799" y="1714784"/>
                <a:chExt cx="298823" cy="791810"/>
              </a:xfrm>
            </p:grpSpPr>
            <p:cxnSp>
              <p:nvCxnSpPr>
                <p:cNvPr id="67" name="直線コネクタ 66"/>
                <p:cNvCxnSpPr/>
                <p:nvPr/>
              </p:nvCxnSpPr>
              <p:spPr>
                <a:xfrm>
                  <a:off x="1233252" y="1714964"/>
                  <a:ext cx="0" cy="477783"/>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直線コネクタ 67"/>
                <p:cNvCxnSpPr/>
                <p:nvPr/>
              </p:nvCxnSpPr>
              <p:spPr>
                <a:xfrm>
                  <a:off x="1331658" y="1868934"/>
                  <a:ext cx="0" cy="477782"/>
                </a:xfrm>
                <a:prstGeom prst="line">
                  <a:avLst/>
                </a:prstGeom>
              </p:spPr>
              <p:style>
                <a:lnRef idx="1">
                  <a:schemeClr val="accent1"/>
                </a:lnRef>
                <a:fillRef idx="0">
                  <a:schemeClr val="accent1"/>
                </a:fillRef>
                <a:effectRef idx="0">
                  <a:schemeClr val="accent1"/>
                </a:effectRef>
                <a:fontRef idx="minor">
                  <a:schemeClr val="tx1"/>
                </a:fontRef>
              </p:style>
            </p:cxnSp>
            <p:cxnSp>
              <p:nvCxnSpPr>
                <p:cNvPr id="69" name="直線コネクタ 68"/>
                <p:cNvCxnSpPr/>
                <p:nvPr/>
              </p:nvCxnSpPr>
              <p:spPr>
                <a:xfrm>
                  <a:off x="1434826" y="1953062"/>
                  <a:ext cx="0" cy="477783"/>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直線コネクタ 69"/>
                <p:cNvCxnSpPr/>
                <p:nvPr/>
              </p:nvCxnSpPr>
              <p:spPr>
                <a:xfrm>
                  <a:off x="1531645" y="2029253"/>
                  <a:ext cx="0" cy="477783"/>
                </a:xfrm>
                <a:prstGeom prst="line">
                  <a:avLst/>
                </a:prstGeom>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5588969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1454975" y="968423"/>
            <a:ext cx="6412984" cy="75791"/>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2582181" y="274231"/>
            <a:ext cx="3877985" cy="584775"/>
          </a:xfrm>
          <a:prstGeom prst="rect">
            <a:avLst/>
          </a:prstGeom>
        </p:spPr>
        <p:txBody>
          <a:bodyPr wrap="none">
            <a:spAutoFit/>
          </a:bodyPr>
          <a:lstStyle/>
          <a:p>
            <a:r>
              <a:rPr lang="ja-JP" altLang="en-US" sz="3200" dirty="0" smtClean="0">
                <a:solidFill>
                  <a:schemeClr val="bg1">
                    <a:lumMod val="50000"/>
                  </a:schemeClr>
                </a:solidFill>
                <a:latin typeface="メイリオ" panose="020B0604030504040204" pitchFamily="50" charset="-128"/>
                <a:ea typeface="メイリオ" panose="020B0604030504040204" pitchFamily="50" charset="-128"/>
              </a:rPr>
              <a:t>この講座のテキスト</a:t>
            </a:r>
            <a:endParaRPr lang="ja-JP" altLang="en-US" sz="3200" dirty="0">
              <a:solidFill>
                <a:schemeClr val="bg1">
                  <a:lumMod val="50000"/>
                </a:schemeClr>
              </a:solidFill>
              <a:latin typeface="メイリオ" panose="020B0604030504040204" pitchFamily="50" charset="-128"/>
              <a:ea typeface="メイリオ" panose="020B0604030504040204" pitchFamily="50" charset="-128"/>
            </a:endParaRPr>
          </a:p>
        </p:txBody>
      </p:sp>
      <p:pic>
        <p:nvPicPr>
          <p:cNvPr id="9" name="図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063107">
            <a:off x="833500" y="1730565"/>
            <a:ext cx="2790778" cy="3949448"/>
          </a:xfrm>
          <a:prstGeom prst="rect">
            <a:avLst/>
          </a:prstGeom>
        </p:spPr>
      </p:pic>
      <p:pic>
        <p:nvPicPr>
          <p:cNvPr id="10" name="図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78793">
            <a:off x="5664006" y="1507388"/>
            <a:ext cx="2929568" cy="4029755"/>
          </a:xfrm>
          <a:prstGeom prst="rect">
            <a:avLst/>
          </a:prstGeom>
        </p:spPr>
      </p:pic>
      <p:sp>
        <p:nvSpPr>
          <p:cNvPr id="6" name="角丸四角形 5"/>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40</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06436456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p:cNvSpPr/>
          <p:nvPr/>
        </p:nvSpPr>
        <p:spPr>
          <a:xfrm>
            <a:off x="928600" y="501228"/>
            <a:ext cx="7920880" cy="108012"/>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片側の 2 つの角を切り取った四角形 2"/>
          <p:cNvSpPr/>
          <p:nvPr/>
        </p:nvSpPr>
        <p:spPr>
          <a:xfrm>
            <a:off x="1168457" y="4582781"/>
            <a:ext cx="7198049" cy="1536875"/>
          </a:xfrm>
          <a:prstGeom prst="snip2SameRect">
            <a:avLst/>
          </a:prstGeom>
          <a:solidFill>
            <a:srgbClr val="F7F8F1"/>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3" name="正方形/長方形 62"/>
          <p:cNvSpPr/>
          <p:nvPr/>
        </p:nvSpPr>
        <p:spPr bwMode="auto">
          <a:xfrm>
            <a:off x="6282501" y="4830487"/>
            <a:ext cx="2557346" cy="1970903"/>
          </a:xfrm>
          <a:prstGeom prst="rect">
            <a:avLst/>
          </a:prstGeom>
          <a:solidFill>
            <a:srgbClr val="F2BC00"/>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endParaRPr kumimoji="0" lang="ja-JP" altLang="en-US"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6" name="正方形/長方形 75"/>
          <p:cNvSpPr/>
          <p:nvPr/>
        </p:nvSpPr>
        <p:spPr bwMode="auto">
          <a:xfrm>
            <a:off x="6777616" y="5804438"/>
            <a:ext cx="1841339" cy="923128"/>
          </a:xfrm>
          <a:prstGeom prst="rect">
            <a:avLst/>
          </a:prstGeom>
          <a:solidFill>
            <a:srgbClr val="F7F8F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62" name="正方形/長方形 61"/>
          <p:cNvSpPr/>
          <p:nvPr/>
        </p:nvSpPr>
        <p:spPr bwMode="auto">
          <a:xfrm>
            <a:off x="3516326" y="4864955"/>
            <a:ext cx="2518415" cy="1970903"/>
          </a:xfrm>
          <a:prstGeom prst="rect">
            <a:avLst/>
          </a:prstGeom>
          <a:solidFill>
            <a:srgbClr val="F2BC00"/>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9" name="正方形/長方形 8"/>
          <p:cNvSpPr/>
          <p:nvPr/>
        </p:nvSpPr>
        <p:spPr bwMode="invGray">
          <a:xfrm>
            <a:off x="1007207" y="2932303"/>
            <a:ext cx="7611748" cy="327473"/>
          </a:xfrm>
          <a:prstGeom prst="rect">
            <a:avLst/>
          </a:prstGeom>
          <a:solidFill>
            <a:srgbClr val="F2BC00"/>
          </a:solidFill>
          <a:ln w="31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16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ＷＣＳＴ・ＭＷＳ</a:t>
            </a:r>
            <a:r>
              <a:rPr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簡易版</a:t>
            </a:r>
            <a:endParaRPr kumimoji="1" lang="ja-JP" altLang="en-US" sz="1600" b="1" i="0" u="none" strike="noStrike" cap="none" normalizeH="0" baseline="0" dirty="0">
              <a:ln>
                <a:no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下矢印 17"/>
          <p:cNvSpPr/>
          <p:nvPr/>
        </p:nvSpPr>
        <p:spPr bwMode="auto">
          <a:xfrm>
            <a:off x="6773941" y="1949846"/>
            <a:ext cx="336677" cy="1144777"/>
          </a:xfrm>
          <a:prstGeom prst="downArrow">
            <a:avLst/>
          </a:prstGeom>
          <a:solidFill>
            <a:srgbClr val="F7F8F1"/>
          </a:solidFill>
          <a:ln w="9525"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7" name="正方形/長方形 6"/>
          <p:cNvSpPr/>
          <p:nvPr/>
        </p:nvSpPr>
        <p:spPr bwMode="invGray">
          <a:xfrm>
            <a:off x="1023564" y="1566663"/>
            <a:ext cx="7607748" cy="384599"/>
          </a:xfrm>
          <a:prstGeom prst="rect">
            <a:avLst/>
          </a:prstGeom>
          <a:solidFill>
            <a:srgbClr val="F2BC00"/>
          </a:solidFill>
          <a:ln w="317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400" b="1" i="0" u="none" strike="noStrike" cap="none" normalizeH="0" baseline="0" dirty="0">
                <a:ln>
                  <a:no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スケジューリングの訓練が必要</a:t>
            </a:r>
          </a:p>
        </p:txBody>
      </p:sp>
      <p:sp>
        <p:nvSpPr>
          <p:cNvPr id="8" name="正方形/長方形 7"/>
          <p:cNvSpPr/>
          <p:nvPr/>
        </p:nvSpPr>
        <p:spPr bwMode="invGray">
          <a:xfrm>
            <a:off x="4822723" y="2206635"/>
            <a:ext cx="3828988" cy="553938"/>
          </a:xfrm>
          <a:prstGeom prst="rect">
            <a:avLst/>
          </a:prstGeom>
          <a:solidFill>
            <a:srgbClr val="F2BC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fontAlgn="base">
              <a:spcBef>
                <a:spcPct val="0"/>
              </a:spcBef>
              <a:spcAft>
                <a:spcPct val="0"/>
              </a:spcAft>
            </a:pPr>
            <a:r>
              <a:rPr lang="ja-JP" altLang="en-US" sz="16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Ｍ－</a:t>
            </a:r>
            <a:r>
              <a:rPr kumimoji="1" lang="ja-JP" altLang="en-US" sz="1600" b="1" i="0" u="none" strike="noStrike" cap="none" normalizeH="0" baseline="0" dirty="0">
                <a:ln>
                  <a:no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メモリーノート</a:t>
            </a:r>
          </a:p>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600" b="1" i="0" u="none" strike="noStrike" cap="none" normalizeH="0" baseline="0" dirty="0">
                <a:ln>
                  <a:no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集中訓練</a:t>
            </a:r>
          </a:p>
        </p:txBody>
      </p:sp>
      <p:sp>
        <p:nvSpPr>
          <p:cNvPr id="10" name="正方形/長方形 9"/>
          <p:cNvSpPr/>
          <p:nvPr/>
        </p:nvSpPr>
        <p:spPr bwMode="invGray">
          <a:xfrm>
            <a:off x="1007206" y="3328000"/>
            <a:ext cx="7644506" cy="1259761"/>
          </a:xfrm>
          <a:prstGeom prst="rect">
            <a:avLst/>
          </a:prstGeom>
          <a:solidFill>
            <a:srgbClr val="F2BC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lang="ja-JP" altLang="en-US" sz="20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ＭＷＳ訓練版</a:t>
            </a:r>
            <a:endParaRPr kumimoji="1" lang="ja-JP" altLang="en-US" sz="2000" b="1" i="0" u="none" strike="noStrike" cap="none" normalizeH="0" baseline="0" dirty="0">
              <a:ln>
                <a:noFill/>
              </a:ln>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正方形/長方形 37"/>
          <p:cNvSpPr/>
          <p:nvPr/>
        </p:nvSpPr>
        <p:spPr bwMode="auto">
          <a:xfrm>
            <a:off x="3949283" y="6044187"/>
            <a:ext cx="1497640" cy="683379"/>
          </a:xfrm>
          <a:prstGeom prst="rect">
            <a:avLst/>
          </a:prstGeom>
          <a:no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36" name="Text Box 5"/>
          <p:cNvSpPr txBox="1">
            <a:spLocks noChangeArrowheads="1"/>
          </p:cNvSpPr>
          <p:nvPr/>
        </p:nvSpPr>
        <p:spPr bwMode="auto">
          <a:xfrm>
            <a:off x="3922868" y="5613356"/>
            <a:ext cx="1536601" cy="328744"/>
          </a:xfrm>
          <a:prstGeom prst="rect">
            <a:avLst/>
          </a:prstGeom>
          <a:noFill/>
          <a:ln w="9525" algn="ctr">
            <a:noFill/>
            <a:miter lim="800000"/>
            <a:headEnd/>
            <a:tailEnd/>
          </a:ln>
          <a:extLst/>
        </p:spPr>
        <p:txBody>
          <a:bodyPr wrap="square" lIns="91410" tIns="45705" rIns="91410" bIns="45705">
            <a:spAutoFit/>
          </a:bodyPr>
          <a:lstStyle>
            <a:lvl1pPr eaLnBrk="0" hangingPunct="0">
              <a:defRPr kumimoji="1" sz="3200">
                <a:solidFill>
                  <a:schemeClr val="tx1"/>
                </a:solidFill>
                <a:latin typeface="Arial" pitchFamily="34" charset="0"/>
                <a:ea typeface="ＭＳ Ｐゴシック" pitchFamily="50" charset="-128"/>
              </a:defRPr>
            </a:lvl1pPr>
            <a:lvl2pPr marL="742950" indent="-285750" eaLnBrk="0" hangingPunct="0">
              <a:defRPr kumimoji="1" sz="3200">
                <a:solidFill>
                  <a:schemeClr val="tx1"/>
                </a:solidFill>
                <a:latin typeface="Arial" pitchFamily="34" charset="0"/>
                <a:ea typeface="ＭＳ Ｐゴシック" pitchFamily="50" charset="-128"/>
              </a:defRPr>
            </a:lvl2pPr>
            <a:lvl3pPr marL="1143000" indent="-228600" eaLnBrk="0" hangingPunct="0">
              <a:defRPr kumimoji="1" sz="3200">
                <a:solidFill>
                  <a:schemeClr val="tx1"/>
                </a:solidFill>
                <a:latin typeface="Arial" pitchFamily="34" charset="0"/>
                <a:ea typeface="ＭＳ Ｐゴシック" pitchFamily="50" charset="-128"/>
              </a:defRPr>
            </a:lvl3pPr>
            <a:lvl4pPr marL="1600200" indent="-228600" eaLnBrk="0" hangingPunct="0">
              <a:defRPr kumimoji="1" sz="3200">
                <a:solidFill>
                  <a:schemeClr val="tx1"/>
                </a:solidFill>
                <a:latin typeface="Arial" pitchFamily="34" charset="0"/>
                <a:ea typeface="ＭＳ Ｐゴシック" pitchFamily="50" charset="-128"/>
              </a:defRPr>
            </a:lvl4pPr>
            <a:lvl5pPr marL="2057400" indent="-228600" eaLnBrk="0" hangingPunct="0">
              <a:defRPr kumimoji="1" sz="32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9pPr>
          </a:lstStyle>
          <a:p>
            <a:pPr algn="ctr" eaLnBrk="1" fontAlgn="base" hangingPunct="1">
              <a:spcBef>
                <a:spcPct val="0"/>
              </a:spcBef>
              <a:spcAft>
                <a:spcPct val="0"/>
              </a:spcAft>
            </a:pPr>
            <a:endParaRPr kumimoji="0" lang="ja-JP" altLang="en-US" sz="18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Text Box 5"/>
          <p:cNvSpPr txBox="1">
            <a:spLocks noChangeArrowheads="1"/>
          </p:cNvSpPr>
          <p:nvPr/>
        </p:nvSpPr>
        <p:spPr bwMode="auto">
          <a:xfrm>
            <a:off x="3892108" y="5275636"/>
            <a:ext cx="1531427" cy="338524"/>
          </a:xfrm>
          <a:prstGeom prst="rect">
            <a:avLst/>
          </a:prstGeom>
          <a:noFill/>
          <a:ln w="9525" algn="ctr">
            <a:noFill/>
            <a:miter lim="800000"/>
            <a:headEnd/>
            <a:tailEnd/>
          </a:ln>
          <a:extLst/>
        </p:spPr>
        <p:txBody>
          <a:bodyPr wrap="square" lIns="91410" tIns="45705" rIns="91410" bIns="45705">
            <a:spAutoFit/>
          </a:bodyPr>
          <a:lstStyle>
            <a:lvl1pPr eaLnBrk="0" hangingPunct="0">
              <a:defRPr kumimoji="1" sz="3200">
                <a:solidFill>
                  <a:schemeClr val="tx1"/>
                </a:solidFill>
                <a:latin typeface="Arial" pitchFamily="34" charset="0"/>
                <a:ea typeface="ＭＳ Ｐゴシック" pitchFamily="50" charset="-128"/>
              </a:defRPr>
            </a:lvl1pPr>
            <a:lvl2pPr marL="742950" indent="-285750" eaLnBrk="0" hangingPunct="0">
              <a:defRPr kumimoji="1" sz="3200">
                <a:solidFill>
                  <a:schemeClr val="tx1"/>
                </a:solidFill>
                <a:latin typeface="Arial" pitchFamily="34" charset="0"/>
                <a:ea typeface="ＭＳ Ｐゴシック" pitchFamily="50" charset="-128"/>
              </a:defRPr>
            </a:lvl2pPr>
            <a:lvl3pPr marL="1143000" indent="-228600" eaLnBrk="0" hangingPunct="0">
              <a:defRPr kumimoji="1" sz="3200">
                <a:solidFill>
                  <a:schemeClr val="tx1"/>
                </a:solidFill>
                <a:latin typeface="Arial" pitchFamily="34" charset="0"/>
                <a:ea typeface="ＭＳ Ｐゴシック" pitchFamily="50" charset="-128"/>
              </a:defRPr>
            </a:lvl3pPr>
            <a:lvl4pPr marL="1600200" indent="-228600" eaLnBrk="0" hangingPunct="0">
              <a:defRPr kumimoji="1" sz="3200">
                <a:solidFill>
                  <a:schemeClr val="tx1"/>
                </a:solidFill>
                <a:latin typeface="Arial" pitchFamily="34" charset="0"/>
                <a:ea typeface="ＭＳ Ｐゴシック" pitchFamily="50" charset="-128"/>
              </a:defRPr>
            </a:lvl4pPr>
            <a:lvl5pPr marL="2057400" indent="-228600" eaLnBrk="0" hangingPunct="0">
              <a:defRPr kumimoji="1" sz="32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9pPr>
          </a:lstStyle>
          <a:p>
            <a:pPr algn="ctr" eaLnBrk="1" fontAlgn="base" hangingPunct="1">
              <a:spcBef>
                <a:spcPct val="0"/>
              </a:spcBef>
              <a:spcAft>
                <a:spcPct val="0"/>
              </a:spcAft>
            </a:pPr>
            <a:r>
              <a:rPr kumimoji="0"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単一課題</a:t>
            </a:r>
          </a:p>
        </p:txBody>
      </p:sp>
      <p:sp>
        <p:nvSpPr>
          <p:cNvPr id="12" name="Text Box 9"/>
          <p:cNvSpPr txBox="1">
            <a:spLocks noChangeArrowheads="1"/>
          </p:cNvSpPr>
          <p:nvPr/>
        </p:nvSpPr>
        <p:spPr bwMode="auto">
          <a:xfrm>
            <a:off x="4130746" y="5808881"/>
            <a:ext cx="1005343" cy="338524"/>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none" lIns="91410" tIns="45705" rIns="91410" bIns="45705">
            <a:spAutoFit/>
          </a:bodyPr>
          <a:lstStyle>
            <a:lvl1pPr eaLnBrk="0" hangingPunct="0">
              <a:defRPr kumimoji="1" sz="3200">
                <a:solidFill>
                  <a:schemeClr val="tx1"/>
                </a:solidFill>
                <a:latin typeface="Arial" pitchFamily="34" charset="0"/>
                <a:ea typeface="ＭＳ Ｐゴシック" pitchFamily="50" charset="-128"/>
              </a:defRPr>
            </a:lvl1pPr>
            <a:lvl2pPr marL="742950" indent="-285750" eaLnBrk="0" hangingPunct="0">
              <a:defRPr kumimoji="1" sz="3200">
                <a:solidFill>
                  <a:schemeClr val="tx1"/>
                </a:solidFill>
                <a:latin typeface="Arial" pitchFamily="34" charset="0"/>
                <a:ea typeface="ＭＳ Ｐゴシック" pitchFamily="50" charset="-128"/>
              </a:defRPr>
            </a:lvl2pPr>
            <a:lvl3pPr marL="1143000" indent="-228600" eaLnBrk="0" hangingPunct="0">
              <a:defRPr kumimoji="1" sz="3200">
                <a:solidFill>
                  <a:schemeClr val="tx1"/>
                </a:solidFill>
                <a:latin typeface="Arial" pitchFamily="34" charset="0"/>
                <a:ea typeface="ＭＳ Ｐゴシック" pitchFamily="50" charset="-128"/>
              </a:defRPr>
            </a:lvl3pPr>
            <a:lvl4pPr marL="1600200" indent="-228600" eaLnBrk="0" hangingPunct="0">
              <a:defRPr kumimoji="1" sz="3200">
                <a:solidFill>
                  <a:schemeClr val="tx1"/>
                </a:solidFill>
                <a:latin typeface="Arial" pitchFamily="34" charset="0"/>
                <a:ea typeface="ＭＳ Ｐゴシック" pitchFamily="50" charset="-128"/>
              </a:defRPr>
            </a:lvl4pPr>
            <a:lvl5pPr marL="2057400" indent="-228600" eaLnBrk="0" hangingPunct="0">
              <a:defRPr kumimoji="1" sz="32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9pPr>
          </a:lstStyle>
          <a:p>
            <a:pPr algn="ctr" eaLnBrk="1" fontAlgn="base" hangingPunct="1">
              <a:spcBef>
                <a:spcPct val="0"/>
              </a:spcBef>
              <a:spcAft>
                <a:spcPct val="0"/>
              </a:spcAft>
            </a:pPr>
            <a:r>
              <a:rPr kumimoji="0"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複数課題</a:t>
            </a:r>
          </a:p>
        </p:txBody>
      </p:sp>
      <p:sp>
        <p:nvSpPr>
          <p:cNvPr id="13" name="Text Box 13"/>
          <p:cNvSpPr txBox="1">
            <a:spLocks noChangeArrowheads="1"/>
          </p:cNvSpPr>
          <p:nvPr/>
        </p:nvSpPr>
        <p:spPr bwMode="auto">
          <a:xfrm>
            <a:off x="4083351" y="6307397"/>
            <a:ext cx="1478744" cy="523190"/>
          </a:xfrm>
          <a:prstGeom prst="rect">
            <a:avLst/>
          </a:prstGeom>
          <a:noFill/>
          <a:ln w="9525" algn="ctr">
            <a:noFill/>
            <a:miter lim="800000"/>
            <a:headEnd/>
            <a:tailEnd/>
          </a:ln>
          <a:extLst>
            <a:ext uri="{909E8E84-426E-40DD-AFC4-6F175D3DCCD1}">
              <a14:hiddenFill xmlns:a14="http://schemas.microsoft.com/office/drawing/2010/main">
                <a:solidFill>
                  <a:srgbClr val="FFFFFF"/>
                </a:solidFill>
              </a14:hiddenFill>
            </a:ext>
          </a:extLst>
        </p:spPr>
        <p:txBody>
          <a:bodyPr wrap="square" lIns="91410" tIns="45705" rIns="91410" bIns="45705">
            <a:spAutoFit/>
          </a:bodyPr>
          <a:lstStyle>
            <a:lvl1pPr eaLnBrk="0" hangingPunct="0">
              <a:defRPr kumimoji="1" sz="3200">
                <a:solidFill>
                  <a:schemeClr val="tx1"/>
                </a:solidFill>
                <a:latin typeface="Arial" pitchFamily="34" charset="0"/>
                <a:ea typeface="ＭＳ Ｐゴシック" pitchFamily="50" charset="-128"/>
              </a:defRPr>
            </a:lvl1pPr>
            <a:lvl2pPr marL="742950" indent="-285750" eaLnBrk="0" hangingPunct="0">
              <a:defRPr kumimoji="1" sz="3200">
                <a:solidFill>
                  <a:schemeClr val="tx1"/>
                </a:solidFill>
                <a:latin typeface="Arial" pitchFamily="34" charset="0"/>
                <a:ea typeface="ＭＳ Ｐゴシック" pitchFamily="50" charset="-128"/>
              </a:defRPr>
            </a:lvl2pPr>
            <a:lvl3pPr marL="1143000" indent="-228600" eaLnBrk="0" hangingPunct="0">
              <a:defRPr kumimoji="1" sz="3200">
                <a:solidFill>
                  <a:schemeClr val="tx1"/>
                </a:solidFill>
                <a:latin typeface="Arial" pitchFamily="34" charset="0"/>
                <a:ea typeface="ＭＳ Ｐゴシック" pitchFamily="50" charset="-128"/>
              </a:defRPr>
            </a:lvl3pPr>
            <a:lvl4pPr marL="1600200" indent="-228600" eaLnBrk="0" hangingPunct="0">
              <a:defRPr kumimoji="1" sz="3200">
                <a:solidFill>
                  <a:schemeClr val="tx1"/>
                </a:solidFill>
                <a:latin typeface="Arial" pitchFamily="34" charset="0"/>
                <a:ea typeface="ＭＳ Ｐゴシック" pitchFamily="50" charset="-128"/>
              </a:defRPr>
            </a:lvl4pPr>
            <a:lvl5pPr marL="2057400" indent="-228600" eaLnBrk="0" hangingPunct="0">
              <a:defRPr kumimoji="1" sz="32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9pPr>
          </a:lstStyle>
          <a:p>
            <a:pPr eaLnBrk="1" fontAlgn="base" hangingPunct="1">
              <a:spcBef>
                <a:spcPct val="0"/>
              </a:spcBef>
              <a:spcAft>
                <a:spcPct val="0"/>
              </a:spcAft>
            </a:pPr>
            <a:r>
              <a:rPr kumimoji="0" lang="ja-JP" altLang="en-US"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職場を想定した</a:t>
            </a:r>
            <a:endParaRPr kumimoji="0" lang="en-US" altLang="ja-JP"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a:p>
            <a:pPr eaLnBrk="1" fontAlgn="base" hangingPunct="1">
              <a:spcBef>
                <a:spcPct val="0"/>
              </a:spcBef>
              <a:spcAft>
                <a:spcPct val="0"/>
              </a:spcAft>
            </a:pPr>
            <a:r>
              <a:rPr kumimoji="0" lang="ja-JP" altLang="en-US"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トレーニング</a:t>
            </a:r>
          </a:p>
        </p:txBody>
      </p:sp>
      <p:sp>
        <p:nvSpPr>
          <p:cNvPr id="14" name="Text Box 5"/>
          <p:cNvSpPr txBox="1">
            <a:spLocks noChangeArrowheads="1"/>
          </p:cNvSpPr>
          <p:nvPr/>
        </p:nvSpPr>
        <p:spPr bwMode="auto">
          <a:xfrm>
            <a:off x="6299893" y="5316940"/>
            <a:ext cx="2539954" cy="307746"/>
          </a:xfrm>
          <a:prstGeom prst="rect">
            <a:avLst/>
          </a:prstGeom>
          <a:solidFill>
            <a:srgbClr val="F2BC00"/>
          </a:solidFill>
          <a:ln w="9525" algn="ctr">
            <a:noFill/>
            <a:miter lim="800000"/>
            <a:headEnd/>
            <a:tailEnd/>
          </a:ln>
          <a:extLst/>
        </p:spPr>
        <p:txBody>
          <a:bodyPr wrap="square" lIns="91410" tIns="45705" rIns="91410" bIns="45705">
            <a:spAutoFit/>
          </a:bodyPr>
          <a:lstStyle>
            <a:lvl1pPr eaLnBrk="0" hangingPunct="0">
              <a:defRPr kumimoji="1" sz="3200">
                <a:solidFill>
                  <a:schemeClr val="tx1"/>
                </a:solidFill>
                <a:latin typeface="Arial" pitchFamily="34" charset="0"/>
                <a:ea typeface="ＭＳ Ｐゴシック" pitchFamily="50" charset="-128"/>
              </a:defRPr>
            </a:lvl1pPr>
            <a:lvl2pPr marL="742950" indent="-285750" eaLnBrk="0" hangingPunct="0">
              <a:defRPr kumimoji="1" sz="3200">
                <a:solidFill>
                  <a:schemeClr val="tx1"/>
                </a:solidFill>
                <a:latin typeface="Arial" pitchFamily="34" charset="0"/>
                <a:ea typeface="ＭＳ Ｐゴシック" pitchFamily="50" charset="-128"/>
              </a:defRPr>
            </a:lvl2pPr>
            <a:lvl3pPr marL="1143000" indent="-228600" eaLnBrk="0" hangingPunct="0">
              <a:defRPr kumimoji="1" sz="3200">
                <a:solidFill>
                  <a:schemeClr val="tx1"/>
                </a:solidFill>
                <a:latin typeface="Arial" pitchFamily="34" charset="0"/>
                <a:ea typeface="ＭＳ Ｐゴシック" pitchFamily="50" charset="-128"/>
              </a:defRPr>
            </a:lvl3pPr>
            <a:lvl4pPr marL="1600200" indent="-228600" eaLnBrk="0" hangingPunct="0">
              <a:defRPr kumimoji="1" sz="3200">
                <a:solidFill>
                  <a:schemeClr val="tx1"/>
                </a:solidFill>
                <a:latin typeface="Arial" pitchFamily="34" charset="0"/>
                <a:ea typeface="ＭＳ Ｐゴシック" pitchFamily="50" charset="-128"/>
              </a:defRPr>
            </a:lvl4pPr>
            <a:lvl5pPr marL="2057400" indent="-228600" eaLnBrk="0" hangingPunct="0">
              <a:defRPr kumimoji="1" sz="32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9pPr>
          </a:lstStyle>
          <a:p>
            <a:pPr algn="ctr" eaLnBrk="1" fontAlgn="base" hangingPunct="1">
              <a:spcBef>
                <a:spcPct val="0"/>
              </a:spcBef>
              <a:spcAft>
                <a:spcPct val="0"/>
              </a:spcAft>
            </a:pPr>
            <a:r>
              <a:rPr kumimoji="0" lang="ja-JP" altLang="en-US" sz="1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メモリーノートの般化</a:t>
            </a:r>
          </a:p>
        </p:txBody>
      </p:sp>
      <p:sp>
        <p:nvSpPr>
          <p:cNvPr id="34" name="正方形/長方形 33"/>
          <p:cNvSpPr/>
          <p:nvPr/>
        </p:nvSpPr>
        <p:spPr bwMode="auto">
          <a:xfrm>
            <a:off x="6669786" y="1762105"/>
            <a:ext cx="621620" cy="266891"/>
          </a:xfrm>
          <a:prstGeom prst="rect">
            <a:avLst/>
          </a:prstGeom>
          <a:solidFill>
            <a:srgbClr val="F7F8F1"/>
          </a:solidFill>
          <a:ln w="9525"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bg1">
                    <a:lumMod val="50000"/>
                  </a:schemeClr>
                </a:solidFill>
                <a:effectLst/>
                <a:latin typeface="メイリオ" panose="020B0604030504040204" pitchFamily="50" charset="-128"/>
                <a:ea typeface="メイリオ" panose="020B0604030504040204" pitchFamily="50" charset="-128"/>
                <a:cs typeface="メイリオ" panose="020B0604030504040204" pitchFamily="50" charset="-128"/>
              </a:rPr>
              <a:t>Yes</a:t>
            </a:r>
          </a:p>
        </p:txBody>
      </p:sp>
      <p:sp>
        <p:nvSpPr>
          <p:cNvPr id="35" name="正方形/長方形 34"/>
          <p:cNvSpPr/>
          <p:nvPr/>
        </p:nvSpPr>
        <p:spPr bwMode="auto">
          <a:xfrm>
            <a:off x="1720049" y="1757712"/>
            <a:ext cx="579763" cy="257649"/>
          </a:xfrm>
          <a:prstGeom prst="rect">
            <a:avLst/>
          </a:prstGeom>
          <a:solidFill>
            <a:srgbClr val="F7F8F1"/>
          </a:solidFill>
          <a:ln w="12700"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en-US" altLang="ja-JP" sz="1800" b="0" i="0" u="none" strike="noStrike" cap="none" normalizeH="0" baseline="0" dirty="0">
                <a:ln>
                  <a:noFill/>
                </a:ln>
                <a:solidFill>
                  <a:schemeClr val="bg1">
                    <a:lumMod val="50000"/>
                  </a:schemeClr>
                </a:solidFill>
                <a:effectLst/>
                <a:latin typeface="メイリオ" panose="020B0604030504040204" pitchFamily="50" charset="-128"/>
                <a:ea typeface="メイリオ" panose="020B0604030504040204" pitchFamily="50" charset="-128"/>
                <a:cs typeface="メイリオ" panose="020B0604030504040204" pitchFamily="50" charset="-128"/>
              </a:rPr>
              <a:t>No</a:t>
            </a:r>
          </a:p>
        </p:txBody>
      </p:sp>
      <p:sp>
        <p:nvSpPr>
          <p:cNvPr id="15" name="Text Box 5"/>
          <p:cNvSpPr txBox="1">
            <a:spLocks noChangeArrowheads="1"/>
          </p:cNvSpPr>
          <p:nvPr/>
        </p:nvSpPr>
        <p:spPr bwMode="auto">
          <a:xfrm>
            <a:off x="6669786" y="5874302"/>
            <a:ext cx="2062626" cy="338524"/>
          </a:xfrm>
          <a:prstGeom prst="rect">
            <a:avLst/>
          </a:prstGeom>
          <a:noFill/>
          <a:ln w="9525" algn="ctr">
            <a:noFill/>
            <a:miter lim="800000"/>
            <a:headEnd/>
            <a:tailEnd/>
          </a:ln>
          <a:extLst/>
        </p:spPr>
        <p:txBody>
          <a:bodyPr wrap="square" lIns="91410" tIns="45705" rIns="91410" bIns="45705">
            <a:spAutoFit/>
          </a:bodyPr>
          <a:lstStyle>
            <a:lvl1pPr eaLnBrk="0" hangingPunct="0">
              <a:defRPr kumimoji="1" sz="3200">
                <a:solidFill>
                  <a:schemeClr val="tx1"/>
                </a:solidFill>
                <a:latin typeface="Arial" pitchFamily="34" charset="0"/>
                <a:ea typeface="ＭＳ Ｐゴシック" pitchFamily="50" charset="-128"/>
              </a:defRPr>
            </a:lvl1pPr>
            <a:lvl2pPr marL="742950" indent="-285750" eaLnBrk="0" hangingPunct="0">
              <a:defRPr kumimoji="1" sz="3200">
                <a:solidFill>
                  <a:schemeClr val="tx1"/>
                </a:solidFill>
                <a:latin typeface="Arial" pitchFamily="34" charset="0"/>
                <a:ea typeface="ＭＳ Ｐゴシック" pitchFamily="50" charset="-128"/>
              </a:defRPr>
            </a:lvl2pPr>
            <a:lvl3pPr marL="1143000" indent="-228600" eaLnBrk="0" hangingPunct="0">
              <a:defRPr kumimoji="1" sz="3200">
                <a:solidFill>
                  <a:schemeClr val="tx1"/>
                </a:solidFill>
                <a:latin typeface="Arial" pitchFamily="34" charset="0"/>
                <a:ea typeface="ＭＳ Ｐゴシック" pitchFamily="50" charset="-128"/>
              </a:defRPr>
            </a:lvl3pPr>
            <a:lvl4pPr marL="1600200" indent="-228600" eaLnBrk="0" hangingPunct="0">
              <a:defRPr kumimoji="1" sz="3200">
                <a:solidFill>
                  <a:schemeClr val="tx1"/>
                </a:solidFill>
                <a:latin typeface="Arial" pitchFamily="34" charset="0"/>
                <a:ea typeface="ＭＳ Ｐゴシック" pitchFamily="50" charset="-128"/>
              </a:defRPr>
            </a:lvl4pPr>
            <a:lvl5pPr marL="2057400" indent="-228600" eaLnBrk="0" hangingPunct="0">
              <a:defRPr kumimoji="1" sz="32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9pPr>
          </a:lstStyle>
          <a:p>
            <a:pPr algn="ctr" eaLnBrk="1" fontAlgn="base" hangingPunct="1">
              <a:spcBef>
                <a:spcPct val="0"/>
              </a:spcBef>
              <a:spcAft>
                <a:spcPct val="0"/>
              </a:spcAft>
            </a:pPr>
            <a:r>
              <a:rPr kumimoji="0" lang="ja-JP" altLang="en-US" sz="1600" dirty="0">
                <a:solidFill>
                  <a:srgbClr val="FECC98"/>
                </a:solidFill>
                <a:latin typeface="メイリオ" panose="020B0604030504040204" pitchFamily="50" charset="-128"/>
                <a:ea typeface="メイリオ" panose="020B0604030504040204" pitchFamily="50" charset="-128"/>
                <a:cs typeface="メイリオ" panose="020B0604030504040204" pitchFamily="50" charset="-128"/>
              </a:rPr>
              <a:t>作業内容記録票</a:t>
            </a:r>
          </a:p>
        </p:txBody>
      </p:sp>
      <p:sp>
        <p:nvSpPr>
          <p:cNvPr id="64" name="正方形/長方形 63"/>
          <p:cNvSpPr/>
          <p:nvPr/>
        </p:nvSpPr>
        <p:spPr>
          <a:xfrm>
            <a:off x="7147765" y="6307397"/>
            <a:ext cx="1210588" cy="338554"/>
          </a:xfrm>
          <a:prstGeom prst="rect">
            <a:avLst/>
          </a:prstGeom>
          <a:ln>
            <a:noFill/>
          </a:ln>
        </p:spPr>
        <p:txBody>
          <a:bodyPr wrap="none">
            <a:spAutoFit/>
          </a:bodyPr>
          <a:lstStyle/>
          <a:p>
            <a:pPr algn="ctr" fontAlgn="base">
              <a:spcBef>
                <a:spcPct val="0"/>
              </a:spcBef>
              <a:spcAft>
                <a:spcPct val="0"/>
              </a:spcAft>
            </a:pPr>
            <a:r>
              <a:rPr kumimoji="0" lang="ja-JP" altLang="en-US" sz="1600" dirty="0">
                <a:solidFill>
                  <a:srgbClr val="FECC98"/>
                </a:solidFill>
                <a:latin typeface="メイリオ" panose="020B0604030504040204" pitchFamily="50" charset="-128"/>
                <a:ea typeface="メイリオ" panose="020B0604030504040204" pitchFamily="50" charset="-128"/>
                <a:cs typeface="メイリオ" panose="020B0604030504040204" pitchFamily="50" charset="-128"/>
              </a:rPr>
              <a:t>作業日程表</a:t>
            </a:r>
          </a:p>
        </p:txBody>
      </p:sp>
      <p:sp>
        <p:nvSpPr>
          <p:cNvPr id="77" name="正方形/長方形 76"/>
          <p:cNvSpPr/>
          <p:nvPr/>
        </p:nvSpPr>
        <p:spPr bwMode="invGray">
          <a:xfrm>
            <a:off x="6398685" y="6155255"/>
            <a:ext cx="613735" cy="318281"/>
          </a:xfrm>
          <a:prstGeom prst="rect">
            <a:avLst/>
          </a:prstGeom>
          <a:solidFill>
            <a:srgbClr val="F7F8F1"/>
          </a:solidFill>
          <a:ln w="9525" cap="flat" cmpd="sng" algn="ctr">
            <a:solidFill>
              <a:srgbClr val="FFC000"/>
            </a:solidFill>
            <a:prstDash val="solid"/>
            <a:round/>
            <a:headEnd type="none" w="med" len="med"/>
            <a:tailEnd type="none" w="med" len="med"/>
          </a:ln>
          <a:effectLst>
            <a:outerShdw blurRad="50800" dist="38100" dir="5400000" algn="t" rotWithShape="0">
              <a:prstClr val="black">
                <a:alpha val="40000"/>
              </a:prstClr>
            </a:outerShdw>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rgbClr val="FECC98"/>
                </a:solidFill>
                <a:effectLst/>
                <a:latin typeface="メイリオ" panose="020B0604030504040204" pitchFamily="50" charset="-128"/>
                <a:ea typeface="メイリオ" panose="020B0604030504040204" pitchFamily="50" charset="-128"/>
                <a:cs typeface="メイリオ" panose="020B0604030504040204" pitchFamily="50" charset="-128"/>
              </a:rPr>
              <a:t>作成</a:t>
            </a:r>
          </a:p>
        </p:txBody>
      </p:sp>
      <p:grpSp>
        <p:nvGrpSpPr>
          <p:cNvPr id="2" name="グループ化 1"/>
          <p:cNvGrpSpPr/>
          <p:nvPr/>
        </p:nvGrpSpPr>
        <p:grpSpPr>
          <a:xfrm>
            <a:off x="3563655" y="4965827"/>
            <a:ext cx="1569660" cy="1558243"/>
            <a:chOff x="2400272" y="4841899"/>
            <a:chExt cx="1569660" cy="1558243"/>
          </a:xfrm>
        </p:grpSpPr>
        <p:sp>
          <p:nvSpPr>
            <p:cNvPr id="67" name="円/楕円 66"/>
            <p:cNvSpPr/>
            <p:nvPr/>
          </p:nvSpPr>
          <p:spPr bwMode="auto">
            <a:xfrm>
              <a:off x="2765713" y="5211243"/>
              <a:ext cx="177315" cy="209674"/>
            </a:xfrm>
            <a:prstGeom prst="ellipse">
              <a:avLst/>
            </a:prstGeom>
            <a:solidFill>
              <a:srgbClr val="F7F8F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74" name="下矢印 73"/>
            <p:cNvSpPr/>
            <p:nvPr/>
          </p:nvSpPr>
          <p:spPr bwMode="auto">
            <a:xfrm>
              <a:off x="3344863" y="5443198"/>
              <a:ext cx="269076" cy="213645"/>
            </a:xfrm>
            <a:prstGeom prst="downArrow">
              <a:avLst/>
            </a:prstGeom>
            <a:solidFill>
              <a:srgbClr val="F7F8F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75" name="下矢印 74"/>
            <p:cNvSpPr/>
            <p:nvPr/>
          </p:nvSpPr>
          <p:spPr bwMode="auto">
            <a:xfrm>
              <a:off x="3359900" y="5969824"/>
              <a:ext cx="269076" cy="213645"/>
            </a:xfrm>
            <a:prstGeom prst="downArrow">
              <a:avLst/>
            </a:prstGeom>
            <a:solidFill>
              <a:srgbClr val="F7F8F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78" name="円/楕円 77"/>
            <p:cNvSpPr/>
            <p:nvPr/>
          </p:nvSpPr>
          <p:spPr bwMode="auto">
            <a:xfrm>
              <a:off x="2770936" y="5710877"/>
              <a:ext cx="177315" cy="209674"/>
            </a:xfrm>
            <a:prstGeom prst="ellipse">
              <a:avLst/>
            </a:prstGeom>
            <a:solidFill>
              <a:srgbClr val="F7F8F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79" name="円/楕円 78"/>
            <p:cNvSpPr/>
            <p:nvPr/>
          </p:nvSpPr>
          <p:spPr bwMode="auto">
            <a:xfrm>
              <a:off x="2793443" y="6190468"/>
              <a:ext cx="177315" cy="209674"/>
            </a:xfrm>
            <a:prstGeom prst="ellipse">
              <a:avLst/>
            </a:prstGeom>
            <a:solidFill>
              <a:srgbClr val="F7F8F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80" name="正方形/長方形 79"/>
            <p:cNvSpPr/>
            <p:nvPr/>
          </p:nvSpPr>
          <p:spPr>
            <a:xfrm>
              <a:off x="2400272" y="4841899"/>
              <a:ext cx="1569660" cy="369332"/>
            </a:xfrm>
            <a:prstGeom prst="rect">
              <a:avLst/>
            </a:prstGeom>
            <a:ln>
              <a:noFill/>
            </a:ln>
          </p:spPr>
          <p:txBody>
            <a:bodyPr wrap="none">
              <a:spAutoFit/>
            </a:bodyPr>
            <a:lstStyle/>
            <a:p>
              <a:pPr algn="ctr" fontAlgn="base">
                <a:spcBef>
                  <a:spcPct val="0"/>
                </a:spcBef>
                <a:spcAft>
                  <a:spcPct val="0"/>
                </a:spcAft>
              </a:pPr>
              <a:r>
                <a:rPr lang="ja-JP" altLang="en-US"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ＭＷＳ訓練版</a:t>
              </a:r>
            </a:p>
          </p:txBody>
        </p:sp>
      </p:grpSp>
      <p:sp>
        <p:nvSpPr>
          <p:cNvPr id="81" name="正方形/長方形 80"/>
          <p:cNvSpPr/>
          <p:nvPr/>
        </p:nvSpPr>
        <p:spPr>
          <a:xfrm>
            <a:off x="6277655" y="4917653"/>
            <a:ext cx="2262158" cy="369332"/>
          </a:xfrm>
          <a:prstGeom prst="rect">
            <a:avLst/>
          </a:prstGeom>
          <a:ln>
            <a:noFill/>
          </a:ln>
        </p:spPr>
        <p:txBody>
          <a:bodyPr wrap="none">
            <a:spAutoFit/>
          </a:bodyPr>
          <a:lstStyle/>
          <a:p>
            <a:pPr algn="ctr" fontAlgn="base">
              <a:spcBef>
                <a:spcPct val="0"/>
              </a:spcBef>
              <a:spcAft>
                <a:spcPct val="0"/>
              </a:spcAft>
            </a:pPr>
            <a:r>
              <a:rPr lang="ja-JP" altLang="en-US"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Ｍ－メモリーノート</a:t>
            </a:r>
          </a:p>
        </p:txBody>
      </p:sp>
      <p:sp>
        <p:nvSpPr>
          <p:cNvPr id="68" name="正方形/長方形 67"/>
          <p:cNvSpPr/>
          <p:nvPr/>
        </p:nvSpPr>
        <p:spPr bwMode="auto">
          <a:xfrm>
            <a:off x="1011206" y="820139"/>
            <a:ext cx="7607749" cy="631501"/>
          </a:xfrm>
          <a:prstGeom prst="rect">
            <a:avLst/>
          </a:prstGeom>
          <a:solidFill>
            <a:srgbClr val="FD542E"/>
          </a:solidFill>
          <a:ln w="317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r>
              <a:rPr lang="ja-JP" altLang="en-US" b="1" dirty="0">
                <a:solidFill>
                  <a:schemeClr val="bg1"/>
                </a:solidFill>
              </a:rPr>
              <a:t>障害状況・ストレス・疲労のサイン・障害受容等の基礎情報の把握</a:t>
            </a:r>
          </a:p>
        </p:txBody>
      </p:sp>
      <p:sp>
        <p:nvSpPr>
          <p:cNvPr id="70" name="正方形/長方形 69"/>
          <p:cNvSpPr/>
          <p:nvPr/>
        </p:nvSpPr>
        <p:spPr bwMode="auto">
          <a:xfrm>
            <a:off x="847764" y="4835235"/>
            <a:ext cx="2385680" cy="1970903"/>
          </a:xfrm>
          <a:prstGeom prst="rect">
            <a:avLst/>
          </a:prstGeom>
          <a:solidFill>
            <a:srgbClr val="F2BC00"/>
          </a:solidFill>
          <a:ln w="6350"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73" name="正方形/長方形 72"/>
          <p:cNvSpPr/>
          <p:nvPr/>
        </p:nvSpPr>
        <p:spPr>
          <a:xfrm>
            <a:off x="916008" y="4965827"/>
            <a:ext cx="1338828" cy="369332"/>
          </a:xfrm>
          <a:prstGeom prst="rect">
            <a:avLst/>
          </a:prstGeom>
          <a:ln>
            <a:noFill/>
          </a:ln>
        </p:spPr>
        <p:txBody>
          <a:bodyPr wrap="none">
            <a:spAutoFit/>
          </a:bodyPr>
          <a:lstStyle/>
          <a:p>
            <a:pPr algn="ctr" fontAlgn="base">
              <a:spcBef>
                <a:spcPct val="0"/>
              </a:spcBef>
              <a:spcAft>
                <a:spcPct val="0"/>
              </a:spcAft>
            </a:pPr>
            <a:r>
              <a:rPr lang="ja-JP" altLang="en-US" b="1" dirty="0">
                <a:solidFill>
                  <a:srgbClr val="FFFFFF"/>
                </a:solidFill>
                <a:latin typeface="メイリオ" panose="020B0604030504040204" pitchFamily="50" charset="-128"/>
                <a:ea typeface="メイリオ" panose="020B0604030504040204" pitchFamily="50" charset="-128"/>
                <a:cs typeface="メイリオ" panose="020B0604030504040204" pitchFamily="50" charset="-128"/>
              </a:rPr>
              <a:t>ＭＳＦＡＳ</a:t>
            </a:r>
          </a:p>
        </p:txBody>
      </p:sp>
      <p:sp>
        <p:nvSpPr>
          <p:cNvPr id="85" name="正方形/長方形 84"/>
          <p:cNvSpPr/>
          <p:nvPr/>
        </p:nvSpPr>
        <p:spPr bwMode="white">
          <a:xfrm>
            <a:off x="4098068" y="1074994"/>
            <a:ext cx="1338828" cy="369332"/>
          </a:xfrm>
          <a:prstGeom prst="rect">
            <a:avLst/>
          </a:prstGeom>
          <a:ln>
            <a:noFill/>
          </a:ln>
        </p:spPr>
        <p:txBody>
          <a:bodyPr wrap="none">
            <a:spAutoFit/>
          </a:bodyPr>
          <a:lstStyle/>
          <a:p>
            <a:pPr algn="ctr" fontAlgn="base">
              <a:spcBef>
                <a:spcPct val="0"/>
              </a:spcBef>
              <a:spcAft>
                <a:spcPct val="0"/>
              </a:spcAft>
            </a:pPr>
            <a:r>
              <a:rPr lang="ja-JP" altLang="en-US"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ＭＳＦＡＳ</a:t>
            </a:r>
          </a:p>
        </p:txBody>
      </p:sp>
      <p:sp>
        <p:nvSpPr>
          <p:cNvPr id="57" name="Text Box 5"/>
          <p:cNvSpPr txBox="1">
            <a:spLocks noChangeArrowheads="1"/>
          </p:cNvSpPr>
          <p:nvPr/>
        </p:nvSpPr>
        <p:spPr bwMode="auto">
          <a:xfrm>
            <a:off x="1373445" y="5416949"/>
            <a:ext cx="1850745" cy="1077188"/>
          </a:xfrm>
          <a:prstGeom prst="rect">
            <a:avLst/>
          </a:prstGeom>
          <a:noFill/>
          <a:ln>
            <a:noFill/>
          </a:ln>
          <a:extLst/>
        </p:spPr>
        <p:txBody>
          <a:bodyPr wrap="square" lIns="91410" tIns="45705" rIns="91410" bIns="45705">
            <a:spAutoFit/>
          </a:bodyPr>
          <a:lstStyle>
            <a:lvl1pPr eaLnBrk="0" hangingPunct="0">
              <a:defRPr kumimoji="1" sz="3200">
                <a:solidFill>
                  <a:schemeClr val="tx1"/>
                </a:solidFill>
                <a:latin typeface="Arial" pitchFamily="34" charset="0"/>
                <a:ea typeface="ＭＳ Ｐゴシック" pitchFamily="50" charset="-128"/>
              </a:defRPr>
            </a:lvl1pPr>
            <a:lvl2pPr marL="742950" indent="-285750" eaLnBrk="0" hangingPunct="0">
              <a:defRPr kumimoji="1" sz="3200">
                <a:solidFill>
                  <a:schemeClr val="tx1"/>
                </a:solidFill>
                <a:latin typeface="Arial" pitchFamily="34" charset="0"/>
                <a:ea typeface="ＭＳ Ｐゴシック" pitchFamily="50" charset="-128"/>
              </a:defRPr>
            </a:lvl2pPr>
            <a:lvl3pPr marL="1143000" indent="-228600" eaLnBrk="0" hangingPunct="0">
              <a:defRPr kumimoji="1" sz="3200">
                <a:solidFill>
                  <a:schemeClr val="tx1"/>
                </a:solidFill>
                <a:latin typeface="Arial" pitchFamily="34" charset="0"/>
                <a:ea typeface="ＭＳ Ｐゴシック" pitchFamily="50" charset="-128"/>
              </a:defRPr>
            </a:lvl3pPr>
            <a:lvl4pPr marL="1600200" indent="-228600" eaLnBrk="0" hangingPunct="0">
              <a:defRPr kumimoji="1" sz="3200">
                <a:solidFill>
                  <a:schemeClr val="tx1"/>
                </a:solidFill>
                <a:latin typeface="Arial" pitchFamily="34" charset="0"/>
                <a:ea typeface="ＭＳ Ｐゴシック" pitchFamily="50" charset="-128"/>
              </a:defRPr>
            </a:lvl4pPr>
            <a:lvl5pPr marL="2057400" indent="-228600" eaLnBrk="0" hangingPunct="0">
              <a:defRPr kumimoji="1" sz="32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3200">
                <a:solidFill>
                  <a:schemeClr val="tx1"/>
                </a:solidFill>
                <a:latin typeface="Arial" pitchFamily="34" charset="0"/>
                <a:ea typeface="ＭＳ Ｐゴシック" pitchFamily="50" charset="-128"/>
              </a:defRPr>
            </a:lvl9pPr>
          </a:lstStyle>
          <a:p>
            <a:pPr fontAlgn="base">
              <a:spcBef>
                <a:spcPct val="0"/>
              </a:spcBef>
              <a:spcAft>
                <a:spcPct val="0"/>
              </a:spcAft>
            </a:pPr>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シートを複数回実施することでの、個人内の変化の</a:t>
            </a:r>
          </a:p>
          <a:p>
            <a:pPr fontAlgn="base">
              <a:spcBef>
                <a:spcPct val="0"/>
              </a:spcBef>
              <a:spcAft>
                <a:spcPct val="0"/>
              </a:spcAft>
            </a:pPr>
            <a:r>
              <a:rPr lang="ja-JP" altLang="en-US"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把握。</a:t>
            </a:r>
            <a:endParaRPr lang="en-US" altLang="ja-JP" sz="16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8" name="円/楕円 57"/>
          <p:cNvSpPr/>
          <p:nvPr/>
        </p:nvSpPr>
        <p:spPr bwMode="auto">
          <a:xfrm>
            <a:off x="1238262" y="5449659"/>
            <a:ext cx="177315" cy="209674"/>
          </a:xfrm>
          <a:prstGeom prst="ellipse">
            <a:avLst/>
          </a:prstGeom>
          <a:solidFill>
            <a:srgbClr val="F7F8F1"/>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52" name="正方形/長方形 51"/>
          <p:cNvSpPr/>
          <p:nvPr/>
        </p:nvSpPr>
        <p:spPr>
          <a:xfrm>
            <a:off x="1159680" y="-10486"/>
            <a:ext cx="6647974" cy="646331"/>
          </a:xfrm>
          <a:prstGeom prst="rect">
            <a:avLst/>
          </a:prstGeom>
        </p:spPr>
        <p:txBody>
          <a:bodyPr wrap="none">
            <a:spAutoFit/>
          </a:bodyPr>
          <a:lstStyle/>
          <a:p>
            <a:r>
              <a:rPr lang="ja-JP" altLang="en-US" sz="3600" dirty="0" smtClean="0">
                <a:solidFill>
                  <a:schemeClr val="bg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トータルパッケージ支援の流れ</a:t>
            </a:r>
            <a:endParaRPr lang="ja-JP" altLang="en-US" sz="3600" dirty="0">
              <a:solidFill>
                <a:schemeClr val="bg1">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0" name="下矢印 59"/>
          <p:cNvSpPr/>
          <p:nvPr/>
        </p:nvSpPr>
        <p:spPr bwMode="auto">
          <a:xfrm>
            <a:off x="1903685" y="2056958"/>
            <a:ext cx="336677" cy="1144777"/>
          </a:xfrm>
          <a:prstGeom prst="downArrow">
            <a:avLst/>
          </a:prstGeom>
          <a:solidFill>
            <a:srgbClr val="F7F8F1"/>
          </a:solidFill>
          <a:ln w="9525"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61" name="下矢印 60"/>
          <p:cNvSpPr/>
          <p:nvPr/>
        </p:nvSpPr>
        <p:spPr bwMode="auto">
          <a:xfrm>
            <a:off x="4630354" y="3239165"/>
            <a:ext cx="336677" cy="545575"/>
          </a:xfrm>
          <a:prstGeom prst="downArrow">
            <a:avLst/>
          </a:prstGeom>
          <a:solidFill>
            <a:srgbClr val="F7F8F1"/>
          </a:solidFill>
          <a:ln w="9525"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65" name="下矢印 64"/>
          <p:cNvSpPr/>
          <p:nvPr/>
        </p:nvSpPr>
        <p:spPr bwMode="auto">
          <a:xfrm>
            <a:off x="4630354" y="1409916"/>
            <a:ext cx="336677" cy="315869"/>
          </a:xfrm>
          <a:prstGeom prst="downArrow">
            <a:avLst/>
          </a:prstGeom>
          <a:solidFill>
            <a:srgbClr val="F7F8F1"/>
          </a:solidFill>
          <a:ln w="9525" cap="flat" cmpd="sng" algn="ctr">
            <a:solidFill>
              <a:srgbClr val="FFC000"/>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a:ln>
                <a:noFill/>
              </a:ln>
              <a:solidFill>
                <a:schemeClr val="tx1"/>
              </a:solidFill>
              <a:effectLst/>
              <a:latin typeface="Arial" charset="0"/>
              <a:ea typeface="ＭＳ Ｐゴシック" pitchFamily="50" charset="-128"/>
            </a:endParaRPr>
          </a:p>
        </p:txBody>
      </p:sp>
      <p:sp>
        <p:nvSpPr>
          <p:cNvPr id="51" name="角丸四角形 50"/>
          <p:cNvSpPr/>
          <p:nvPr/>
        </p:nvSpPr>
        <p:spPr>
          <a:xfrm>
            <a:off x="622229" y="780815"/>
            <a:ext cx="8352928" cy="725317"/>
          </a:xfrm>
          <a:prstGeom prst="roundRect">
            <a:avLst/>
          </a:prstGeom>
          <a:noFill/>
          <a:ln w="76200">
            <a:solidFill>
              <a:srgbClr val="FD9B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左右矢印 5"/>
          <p:cNvSpPr/>
          <p:nvPr/>
        </p:nvSpPr>
        <p:spPr>
          <a:xfrm>
            <a:off x="3161706" y="5950578"/>
            <a:ext cx="686505" cy="286685"/>
          </a:xfrm>
          <a:prstGeom prst="leftRightArrow">
            <a:avLst/>
          </a:prstGeom>
          <a:solidFill>
            <a:srgbClr val="F7F8F1"/>
          </a:solidFill>
          <a:ln>
            <a:solidFill>
              <a:srgbClr val="FECC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1" name="左右矢印 70"/>
          <p:cNvSpPr/>
          <p:nvPr/>
        </p:nvSpPr>
        <p:spPr>
          <a:xfrm>
            <a:off x="5805898" y="5944235"/>
            <a:ext cx="686505" cy="286685"/>
          </a:xfrm>
          <a:prstGeom prst="leftRightArrow">
            <a:avLst/>
          </a:prstGeom>
          <a:solidFill>
            <a:srgbClr val="F7F8F1"/>
          </a:solidFill>
          <a:ln>
            <a:solidFill>
              <a:srgbClr val="FECC9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6" name="図 1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799" y="1264454"/>
            <a:ext cx="1243847" cy="1553349"/>
          </a:xfrm>
          <a:prstGeom prst="rect">
            <a:avLst/>
          </a:prstGeom>
        </p:spPr>
      </p:pic>
      <p:sp>
        <p:nvSpPr>
          <p:cNvPr id="47" name="角丸四角形吹き出し 46"/>
          <p:cNvSpPr/>
          <p:nvPr/>
        </p:nvSpPr>
        <p:spPr>
          <a:xfrm>
            <a:off x="767673" y="1857021"/>
            <a:ext cx="1174854" cy="982112"/>
          </a:xfrm>
          <a:prstGeom prst="wedgeRoundRectCallout">
            <a:avLst>
              <a:gd name="adj1" fmla="val -64247"/>
              <a:gd name="adj2" fmla="val -24897"/>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100" b="1" dirty="0" smtClean="0">
                <a:solidFill>
                  <a:schemeClr val="tx1"/>
                </a:solidFill>
              </a:rPr>
              <a:t>どう</a:t>
            </a:r>
            <a:r>
              <a:rPr lang="ja-JP" altLang="en-US" sz="1100" b="1" dirty="0">
                <a:solidFill>
                  <a:schemeClr val="tx1"/>
                </a:solidFill>
              </a:rPr>
              <a:t>支援</a:t>
            </a:r>
            <a:r>
              <a:rPr lang="ja-JP" altLang="en-US" sz="1100" b="1" dirty="0" smtClean="0">
                <a:solidFill>
                  <a:schemeClr val="tx1"/>
                </a:solidFill>
              </a:rPr>
              <a:t>するかの検討に当たっては「基礎情報の把握」が重要！</a:t>
            </a:r>
            <a:endParaRPr kumimoji="1" lang="ja-JP" altLang="en-US" sz="1100" b="1" dirty="0">
              <a:solidFill>
                <a:schemeClr val="tx1"/>
              </a:solidFill>
            </a:endParaRPr>
          </a:p>
        </p:txBody>
      </p:sp>
      <p:sp>
        <p:nvSpPr>
          <p:cNvPr id="48" name="角丸四角形 47"/>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41</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44535776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589222" y="803622"/>
            <a:ext cx="7828699" cy="144016"/>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タイトル 1"/>
          <p:cNvSpPr>
            <a:spLocks noGrp="1"/>
          </p:cNvSpPr>
          <p:nvPr>
            <p:ph type="title"/>
          </p:nvPr>
        </p:nvSpPr>
        <p:spPr>
          <a:xfrm>
            <a:off x="589221" y="143985"/>
            <a:ext cx="7828699" cy="634082"/>
          </a:xfrm>
        </p:spPr>
        <p:txBody>
          <a:bodyPr>
            <a:normAutofit/>
          </a:bodyPr>
          <a:lstStyle/>
          <a:p>
            <a:pPr algn="ctr"/>
            <a:r>
              <a:rPr kumimoji="1" lang="ja-JP" altLang="en-US" sz="2800" dirty="0" smtClean="0">
                <a:solidFill>
                  <a:schemeClr val="bg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幕張さんの事例</a:t>
            </a:r>
            <a:endParaRPr kumimoji="1" lang="ja-JP" altLang="en-US" sz="2800" dirty="0">
              <a:solidFill>
                <a:schemeClr val="bg1">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テキスト ボックス 22"/>
          <p:cNvSpPr txBox="1"/>
          <p:nvPr/>
        </p:nvSpPr>
        <p:spPr>
          <a:xfrm>
            <a:off x="961888" y="2361523"/>
            <a:ext cx="7014646" cy="646331"/>
          </a:xfrm>
          <a:prstGeom prst="rect">
            <a:avLst/>
          </a:prstGeom>
          <a:noFill/>
        </p:spPr>
        <p:txBody>
          <a:bodyPr wrap="square" rtlCol="0">
            <a:spAutoFit/>
          </a:bodyPr>
          <a:lstStyle/>
          <a:p>
            <a:r>
              <a:rPr lang="ja-JP" altLang="en-US" b="1" dirty="0">
                <a:solidFill>
                  <a:srgbClr val="FD9B65"/>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b="1" dirty="0" smtClean="0">
                <a:solidFill>
                  <a:srgbClr val="0062CB"/>
                </a:solidFill>
                <a:latin typeface="メイリオ" panose="020B0604030504040204" pitchFamily="50" charset="-128"/>
                <a:ea typeface="メイリオ" panose="020B0604030504040204" pitchFamily="50" charset="-128"/>
                <a:cs typeface="メイリオ" panose="020B0604030504040204" pitchFamily="50" charset="-128"/>
              </a:rPr>
              <a:t>対象者</a:t>
            </a: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a:t>
            </a:r>
          </a:p>
          <a:p>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幕張</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さん</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（仮名）</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４２才　　元　県立公園施設管理課　主任</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角丸四角形 27"/>
          <p:cNvSpPr/>
          <p:nvPr/>
        </p:nvSpPr>
        <p:spPr>
          <a:xfrm>
            <a:off x="184169" y="1305622"/>
            <a:ext cx="8740488" cy="10432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20" name="角丸四角形 19"/>
          <p:cNvSpPr/>
          <p:nvPr/>
        </p:nvSpPr>
        <p:spPr>
          <a:xfrm>
            <a:off x="1005435" y="1558521"/>
            <a:ext cx="1904232" cy="551647"/>
          </a:xfrm>
          <a:prstGeom prst="roundRect">
            <a:avLst/>
          </a:prstGeom>
          <a:solidFill>
            <a:srgbClr val="FECC98"/>
          </a:solidFill>
          <a:ln w="3175">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1089719" y="1539772"/>
            <a:ext cx="1819948" cy="584775"/>
          </a:xfrm>
          <a:prstGeom prst="rect">
            <a:avLst/>
          </a:prstGeom>
          <a:noFill/>
          <a:ln>
            <a:noFill/>
          </a:ln>
        </p:spPr>
        <p:txBody>
          <a:bodyPr wrap="square" rtlCol="0">
            <a:spAutoFit/>
          </a:bodyPr>
          <a:lstStyle/>
          <a:p>
            <a:r>
              <a:rPr kumimoji="1" lang="ja-JP" altLang="en-US" sz="1600" b="1" dirty="0" smtClean="0">
                <a:solidFill>
                  <a:srgbClr val="0577F0"/>
                </a:solidFill>
                <a:latin typeface="メイリオ" panose="020B0604030504040204" pitchFamily="50" charset="-128"/>
                <a:ea typeface="メイリオ" panose="020B0604030504040204" pitchFamily="50" charset="-128"/>
                <a:cs typeface="メイリオ" panose="020B0604030504040204" pitchFamily="50" charset="-128"/>
              </a:rPr>
              <a:t>ここでポイント</a:t>
            </a:r>
          </a:p>
          <a:p>
            <a:r>
              <a:rPr kumimoji="1" lang="ja-JP" altLang="en-US" sz="1600" b="1" dirty="0" smtClean="0">
                <a:solidFill>
                  <a:srgbClr val="0577F0"/>
                </a:solidFill>
                <a:latin typeface="メイリオ" panose="020B0604030504040204" pitchFamily="50" charset="-128"/>
                <a:ea typeface="メイリオ" panose="020B0604030504040204" pitchFamily="50" charset="-128"/>
                <a:cs typeface="メイリオ" panose="020B0604030504040204" pitchFamily="50" charset="-128"/>
              </a:rPr>
              <a:t>ケーススタディ－</a:t>
            </a:r>
            <a:endParaRPr kumimoji="1" lang="ja-JP" altLang="en-US" sz="1600" b="1" dirty="0">
              <a:solidFill>
                <a:srgbClr val="0577F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正方形/長方形 25"/>
          <p:cNvSpPr/>
          <p:nvPr/>
        </p:nvSpPr>
        <p:spPr>
          <a:xfrm>
            <a:off x="2903528" y="1401452"/>
            <a:ext cx="3900720" cy="383343"/>
          </a:xfrm>
          <a:prstGeom prst="rect">
            <a:avLst/>
          </a:prstGeom>
          <a:solidFill>
            <a:srgbClr val="FD542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事例から考える</a:t>
            </a:r>
            <a:r>
              <a:rPr lang="en-US" altLang="ja-JP"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TP</a:t>
            </a:r>
            <a:r>
              <a:rPr lang="ja-JP" altLang="en-US"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支援①</a:t>
            </a:r>
            <a:endParaRPr lang="ja-JP" altLang="en-US" sz="14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正方形/長方形 26"/>
          <p:cNvSpPr/>
          <p:nvPr/>
        </p:nvSpPr>
        <p:spPr>
          <a:xfrm>
            <a:off x="3089917" y="1896025"/>
            <a:ext cx="5337118" cy="369332"/>
          </a:xfrm>
          <a:prstGeom prst="rect">
            <a:avLst/>
          </a:prstGeom>
        </p:spPr>
        <p:txBody>
          <a:bodyPr wrap="square">
            <a:spAutoFit/>
          </a:bodyPr>
          <a:lstStyle/>
          <a:p>
            <a:r>
              <a:rPr lang="ja-JP" altLang="en-US" dirty="0">
                <a:solidFill>
                  <a:schemeClr val="bg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「不安や喪失感が強く</a:t>
            </a:r>
            <a:r>
              <a:rPr lang="ja-JP" altLang="en-US" dirty="0" smtClean="0">
                <a:solidFill>
                  <a:schemeClr val="bg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なり離職となったケース</a:t>
            </a:r>
            <a:r>
              <a:rPr lang="ja-JP" altLang="en-US" dirty="0">
                <a:solidFill>
                  <a:schemeClr val="bg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dirty="0">
              <a:solidFill>
                <a:schemeClr val="bg1">
                  <a:lumMod val="50000"/>
                </a:schemeClr>
              </a:solidFill>
            </a:endParaRPr>
          </a:p>
        </p:txBody>
      </p:sp>
      <p:sp>
        <p:nvSpPr>
          <p:cNvPr id="31" name="角丸四角形 30"/>
          <p:cNvSpPr/>
          <p:nvPr/>
        </p:nvSpPr>
        <p:spPr>
          <a:xfrm>
            <a:off x="245966" y="3167076"/>
            <a:ext cx="8740487" cy="3654011"/>
          </a:xfrm>
          <a:prstGeom prst="roundRect">
            <a:avLst/>
          </a:prstGeom>
          <a:solidFill>
            <a:srgbClr val="FFF1B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600" smtClean="0">
                <a:solidFill>
                  <a:schemeClr val="tx2">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　</a:t>
            </a:r>
          </a:p>
          <a:p>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49" name="正方形/長方形 2048"/>
          <p:cNvSpPr/>
          <p:nvPr/>
        </p:nvSpPr>
        <p:spPr>
          <a:xfrm>
            <a:off x="59886" y="2989730"/>
            <a:ext cx="1602371" cy="295126"/>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p:cNvSpPr/>
          <p:nvPr/>
        </p:nvSpPr>
        <p:spPr bwMode="white">
          <a:xfrm>
            <a:off x="59886" y="2991972"/>
            <a:ext cx="2195736" cy="369332"/>
          </a:xfrm>
          <a:prstGeom prst="rect">
            <a:avLst/>
          </a:prstGeom>
        </p:spPr>
        <p:txBody>
          <a:bodyPr wrap="square">
            <a:spAutoFit/>
          </a:bodyPr>
          <a:lstStyle/>
          <a:p>
            <a:r>
              <a:rPr lang="ja-JP" altLang="en-US"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対象者の概要</a:t>
            </a:r>
            <a:endParaRPr lang="ja-JP" altLang="en-US"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4" name="図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422" y="1367707"/>
            <a:ext cx="928274" cy="921312"/>
          </a:xfrm>
          <a:prstGeom prst="rect">
            <a:avLst/>
          </a:prstGeom>
        </p:spPr>
      </p:pic>
      <p:pic>
        <p:nvPicPr>
          <p:cNvPr id="2" name="図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2521" y="2219441"/>
            <a:ext cx="848025" cy="1098707"/>
          </a:xfrm>
          <a:prstGeom prst="rect">
            <a:avLst/>
          </a:prstGeom>
        </p:spPr>
      </p:pic>
      <p:sp>
        <p:nvSpPr>
          <p:cNvPr id="11" name="正方形/長方形 10"/>
          <p:cNvSpPr/>
          <p:nvPr/>
        </p:nvSpPr>
        <p:spPr>
          <a:xfrm>
            <a:off x="370123" y="3361304"/>
            <a:ext cx="8802410" cy="3970318"/>
          </a:xfrm>
          <a:prstGeom prst="rect">
            <a:avLst/>
          </a:prstGeom>
        </p:spPr>
        <p:txBody>
          <a:bodyPr wrap="none">
            <a:spAutoFit/>
          </a:bodyPr>
          <a:lstStyle/>
          <a:p>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　幕</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張</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さん（仮名）は、公園の施設管理課主任として、公園内の植木や造園などの管理を職務として</a:t>
            </a:r>
          </a:p>
          <a:p>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いました。</a:t>
            </a:r>
          </a:p>
          <a:p>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　発症当時の状況として、７月</a:t>
            </a:r>
            <a:r>
              <a:rPr lang="ja-JP" altLang="en-US" sz="1400" dirty="0" smtClean="0">
                <a:latin typeface="メイリオ" panose="020B0604030504040204" pitchFamily="50" charset="-128"/>
                <a:ea typeface="メイリオ" panose="020B0604030504040204" pitchFamily="50" charset="-128"/>
              </a:rPr>
              <a:t>になり、夏のシーズンに向けた樹木の剪定作業の管理を行い、汗だくに</a:t>
            </a:r>
          </a:p>
          <a:p>
            <a:r>
              <a:rPr lang="ja-JP" altLang="en-US" sz="1400" dirty="0" smtClean="0">
                <a:latin typeface="メイリオ" panose="020B0604030504040204" pitchFamily="50" charset="-128"/>
                <a:ea typeface="メイリオ" panose="020B0604030504040204" pitchFamily="50" charset="-128"/>
              </a:rPr>
              <a:t>なったため、施設内の浴室で入浴したところ、脳梗塞を発症し意識を失いました。</a:t>
            </a:r>
          </a:p>
          <a:p>
            <a:r>
              <a:rPr lang="ja-JP" altLang="en-US" sz="1400" dirty="0">
                <a:latin typeface="メイリオ" panose="020B0604030504040204" pitchFamily="50" charset="-128"/>
                <a:ea typeface="メイリオ" panose="020B0604030504040204" pitchFamily="50" charset="-128"/>
              </a:rPr>
              <a:t>　</a:t>
            </a:r>
            <a:r>
              <a:rPr lang="ja-JP" altLang="en-US" sz="1400" dirty="0" smtClean="0">
                <a:latin typeface="メイリオ" panose="020B0604030504040204" pitchFamily="50" charset="-128"/>
                <a:ea typeface="メイリオ" panose="020B0604030504040204" pitchFamily="50" charset="-128"/>
              </a:rPr>
              <a:t>幸い、発見が早く、緊急搬送先の病院の適切な処置で、身体的な障害は残りませんでしたが、軽度の</a:t>
            </a:r>
          </a:p>
          <a:p>
            <a:r>
              <a:rPr lang="ja-JP" altLang="en-US" sz="1400" dirty="0" smtClean="0">
                <a:latin typeface="メイリオ" panose="020B0604030504040204" pitchFamily="50" charset="-128"/>
                <a:ea typeface="メイリオ" panose="020B0604030504040204" pitchFamily="50" charset="-128"/>
              </a:rPr>
              <a:t>記憶障害と失語があり、高次脳機能障害があるとの説明を医師より受けました。</a:t>
            </a:r>
          </a:p>
          <a:p>
            <a:endParaRPr lang="ja-JP" altLang="en-US" sz="1400" dirty="0">
              <a:latin typeface="メイリオ" panose="020B0604030504040204" pitchFamily="50" charset="-128"/>
              <a:ea typeface="メイリオ" panose="020B0604030504040204" pitchFamily="50" charset="-128"/>
            </a:endParaRPr>
          </a:p>
          <a:p>
            <a:r>
              <a:rPr lang="ja-JP" altLang="en-US" sz="1400" dirty="0" smtClean="0">
                <a:latin typeface="メイリオ" panose="020B0604030504040204" pitchFamily="50" charset="-128"/>
                <a:ea typeface="メイリオ" panose="020B0604030504040204" pitchFamily="50" charset="-128"/>
              </a:rPr>
              <a:t>　リハビリ・退院し、一定の経過措置後、正式に職場に復帰した幕張さんは、以前と違う自分の状況に</a:t>
            </a:r>
            <a:br>
              <a:rPr lang="ja-JP" altLang="en-US" sz="1400" dirty="0" smtClean="0">
                <a:latin typeface="メイリオ" panose="020B0604030504040204" pitchFamily="50" charset="-128"/>
                <a:ea typeface="メイリオ" panose="020B0604030504040204" pitchFamily="50" charset="-128"/>
              </a:rPr>
            </a:br>
            <a:r>
              <a:rPr lang="ja-JP" altLang="en-US" sz="1400" dirty="0" smtClean="0">
                <a:latin typeface="メイリオ" panose="020B0604030504040204" pitchFamily="50" charset="-128"/>
                <a:ea typeface="メイリオ" panose="020B0604030504040204" pitchFamily="50" charset="-128"/>
              </a:rPr>
              <a:t>強い違和感を感じました。朝礼など</a:t>
            </a:r>
            <a:r>
              <a:rPr lang="ja-JP" altLang="en-US" sz="1400" dirty="0">
                <a:latin typeface="メイリオ" panose="020B0604030504040204" pitchFamily="50" charset="-128"/>
                <a:ea typeface="メイリオ" panose="020B0604030504040204" pitchFamily="50" charset="-128"/>
              </a:rPr>
              <a:t>で</a:t>
            </a:r>
            <a:r>
              <a:rPr lang="ja-JP" altLang="en-US" sz="1400" dirty="0" smtClean="0">
                <a:latin typeface="メイリオ" panose="020B0604030504040204" pitchFamily="50" charset="-128"/>
                <a:ea typeface="メイリオ" panose="020B0604030504040204" pitchFamily="50" charset="-128"/>
              </a:rPr>
              <a:t>話す課長の指示や連絡が、スムーズに頭の中に入ってきません。</a:t>
            </a:r>
            <a:r>
              <a:rPr lang="en-US" altLang="ja-JP" sz="1400" dirty="0" smtClean="0">
                <a:latin typeface="メイリオ" panose="020B0604030504040204" pitchFamily="50" charset="-128"/>
                <a:ea typeface="メイリオ" panose="020B0604030504040204" pitchFamily="50" charset="-128"/>
              </a:rPr>
              <a:t/>
            </a:r>
            <a:br>
              <a:rPr lang="en-US" altLang="ja-JP" sz="1400" dirty="0" smtClean="0">
                <a:latin typeface="メイリオ" panose="020B0604030504040204" pitchFamily="50" charset="-128"/>
                <a:ea typeface="メイリオ" panose="020B0604030504040204" pitchFamily="50" charset="-128"/>
              </a:rPr>
            </a:br>
            <a:r>
              <a:rPr lang="en-US" altLang="ja-JP" sz="1400" dirty="0" smtClean="0">
                <a:latin typeface="メイリオ" panose="020B0604030504040204" pitchFamily="50" charset="-128"/>
                <a:ea typeface="メイリオ" panose="020B0604030504040204" pitchFamily="50" charset="-128"/>
              </a:rPr>
              <a:t>  </a:t>
            </a:r>
            <a:r>
              <a:rPr lang="ja-JP" altLang="en-US" sz="1400" dirty="0" smtClean="0">
                <a:latin typeface="メイリオ" panose="020B0604030504040204" pitchFamily="50" charset="-128"/>
                <a:ea typeface="メイリオ" panose="020B0604030504040204" pitchFamily="50" charset="-128"/>
              </a:rPr>
              <a:t>また、樹木用の堆肥や石灰などを置いてある資材庫の鍵をかけ忘れてしまうなど、いままでなかった</a:t>
            </a:r>
            <a:r>
              <a:rPr lang="en-US" altLang="ja-JP" sz="1400" dirty="0" smtClean="0">
                <a:latin typeface="メイリオ" panose="020B0604030504040204" pitchFamily="50" charset="-128"/>
                <a:ea typeface="メイリオ" panose="020B0604030504040204" pitchFamily="50" charset="-128"/>
              </a:rPr>
              <a:t/>
            </a:r>
            <a:br>
              <a:rPr lang="en-US" altLang="ja-JP" sz="1400" dirty="0" smtClean="0">
                <a:latin typeface="メイリオ" panose="020B0604030504040204" pitchFamily="50" charset="-128"/>
                <a:ea typeface="メイリオ" panose="020B0604030504040204" pitchFamily="50" charset="-128"/>
              </a:rPr>
            </a:br>
            <a:r>
              <a:rPr lang="ja-JP" altLang="en-US" sz="1400" dirty="0" smtClean="0">
                <a:latin typeface="メイリオ" panose="020B0604030504040204" pitchFamily="50" charset="-128"/>
                <a:ea typeface="メイリオ" panose="020B0604030504040204" pitchFamily="50" charset="-128"/>
              </a:rPr>
              <a:t>行動も起こりました。不安を感じた幕張さんは、課長に相談しましたが、課長は「そんなこと、自分</a:t>
            </a:r>
            <a:r>
              <a:rPr lang="en-US" altLang="ja-JP" sz="1400" dirty="0" smtClean="0">
                <a:latin typeface="メイリオ" panose="020B0604030504040204" pitchFamily="50" charset="-128"/>
                <a:ea typeface="メイリオ" panose="020B0604030504040204" pitchFamily="50" charset="-128"/>
              </a:rPr>
              <a:t/>
            </a:r>
            <a:br>
              <a:rPr lang="en-US" altLang="ja-JP" sz="1400" dirty="0" smtClean="0">
                <a:latin typeface="メイリオ" panose="020B0604030504040204" pitchFamily="50" charset="-128"/>
                <a:ea typeface="メイリオ" panose="020B0604030504040204" pitchFamily="50" charset="-128"/>
              </a:rPr>
            </a:br>
            <a:r>
              <a:rPr lang="ja-JP" altLang="en-US" sz="1400" dirty="0" smtClean="0">
                <a:latin typeface="メイリオ" panose="020B0604030504040204" pitchFamily="50" charset="-128"/>
                <a:ea typeface="メイリオ" panose="020B0604030504040204" pitchFamily="50" charset="-128"/>
              </a:rPr>
              <a:t>なんて何回もあるよ」と相手にしません。それよりも以前と全く変わらない幕張さんの様子を見て、</a:t>
            </a:r>
            <a:r>
              <a:rPr lang="en-US" altLang="ja-JP" sz="1400" dirty="0" smtClean="0">
                <a:latin typeface="メイリオ" panose="020B0604030504040204" pitchFamily="50" charset="-128"/>
                <a:ea typeface="メイリオ" panose="020B0604030504040204" pitchFamily="50" charset="-128"/>
              </a:rPr>
              <a:t/>
            </a:r>
            <a:br>
              <a:rPr lang="en-US" altLang="ja-JP" sz="1400" dirty="0" smtClean="0">
                <a:latin typeface="メイリオ" panose="020B0604030504040204" pitchFamily="50" charset="-128"/>
                <a:ea typeface="メイリオ" panose="020B0604030504040204" pitchFamily="50" charset="-128"/>
              </a:rPr>
            </a:br>
            <a:r>
              <a:rPr lang="ja-JP" altLang="en-US" sz="1400" dirty="0" smtClean="0">
                <a:latin typeface="メイリオ" panose="020B0604030504040204" pitchFamily="50" charset="-128"/>
                <a:ea typeface="メイリオ" panose="020B0604030504040204" pitchFamily="50" charset="-128"/>
              </a:rPr>
              <a:t>以前から考えていた昇進も</a:t>
            </a:r>
            <a:r>
              <a:rPr lang="ja-JP" altLang="en-US" sz="1400" dirty="0">
                <a:latin typeface="メイリオ" panose="020B0604030504040204" pitchFamily="50" charset="-128"/>
                <a:ea typeface="メイリオ" panose="020B0604030504040204" pitchFamily="50" charset="-128"/>
              </a:rPr>
              <a:t>再度</a:t>
            </a:r>
            <a:r>
              <a:rPr lang="ja-JP" altLang="en-US" sz="1400" dirty="0" smtClean="0">
                <a:latin typeface="メイリオ" panose="020B0604030504040204" pitchFamily="50" charset="-128"/>
                <a:ea typeface="メイリオ" panose="020B0604030504040204" pitchFamily="50" charset="-128"/>
              </a:rPr>
              <a:t>準備しはじめている様子でした。</a:t>
            </a:r>
          </a:p>
          <a:p>
            <a:endParaRPr lang="ja-JP" altLang="en-US" sz="1400" dirty="0">
              <a:latin typeface="メイリオ" panose="020B0604030504040204" pitchFamily="50" charset="-128"/>
              <a:ea typeface="メイリオ" panose="020B0604030504040204" pitchFamily="50" charset="-128"/>
            </a:endParaRPr>
          </a:p>
          <a:p>
            <a:r>
              <a:rPr lang="ja-JP" altLang="en-US" sz="1400" dirty="0" smtClean="0">
                <a:latin typeface="メイリオ" panose="020B0604030504040204" pitchFamily="50" charset="-128"/>
                <a:ea typeface="メイリオ" panose="020B0604030504040204" pitchFamily="50" charset="-128"/>
              </a:rPr>
              <a:t>　今後の将来に強い不安を感じた幕張さんは、１年後</a:t>
            </a:r>
            <a:r>
              <a:rPr lang="ja-JP" altLang="en-US" sz="1400" dirty="0" err="1" smtClean="0">
                <a:latin typeface="メイリオ" panose="020B0604030504040204" pitchFamily="50" charset="-128"/>
                <a:ea typeface="メイリオ" panose="020B0604030504040204" pitchFamily="50" charset="-128"/>
              </a:rPr>
              <a:t>うつを</a:t>
            </a:r>
            <a:r>
              <a:rPr lang="ja-JP" altLang="en-US" sz="1400" dirty="0" smtClean="0">
                <a:latin typeface="メイリオ" panose="020B0604030504040204" pitchFamily="50" charset="-128"/>
                <a:ea typeface="メイリオ" panose="020B0604030504040204" pitchFamily="50" charset="-128"/>
              </a:rPr>
              <a:t>発症し、会社を離職することになりました。</a:t>
            </a:r>
          </a:p>
          <a:p>
            <a:endParaRPr lang="ja-JP" altLang="en-US" sz="1400" dirty="0">
              <a:latin typeface="メイリオ" panose="020B0604030504040204" pitchFamily="50" charset="-128"/>
              <a:ea typeface="メイリオ" panose="020B0604030504040204" pitchFamily="50" charset="-128"/>
            </a:endParaRPr>
          </a:p>
          <a:p>
            <a:r>
              <a:rPr lang="ja-JP" altLang="en-US" sz="1400" dirty="0" smtClean="0">
                <a:latin typeface="メイリオ" panose="020B0604030504040204" pitchFamily="50" charset="-128"/>
                <a:ea typeface="メイリオ" panose="020B0604030504040204" pitchFamily="50" charset="-128"/>
              </a:rPr>
              <a:t>　</a:t>
            </a:r>
            <a:br>
              <a:rPr lang="ja-JP" altLang="en-US" sz="1400" dirty="0" smtClean="0">
                <a:latin typeface="メイリオ" panose="020B0604030504040204" pitchFamily="50" charset="-128"/>
                <a:ea typeface="メイリオ" panose="020B0604030504040204" pitchFamily="50" charset="-128"/>
              </a:rPr>
            </a:br>
            <a:r>
              <a:rPr lang="ja-JP" altLang="en-US" sz="1400" dirty="0" smtClean="0">
                <a:latin typeface="メイリオ" panose="020B0604030504040204" pitchFamily="50" charset="-128"/>
                <a:ea typeface="メイリオ" panose="020B0604030504040204" pitchFamily="50" charset="-128"/>
              </a:rPr>
              <a:t>　</a:t>
            </a:r>
          </a:p>
        </p:txBody>
      </p:sp>
      <p:sp>
        <p:nvSpPr>
          <p:cNvPr id="17" name="角丸四角形 16"/>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42</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81973625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角丸四角形 36"/>
          <p:cNvSpPr/>
          <p:nvPr/>
        </p:nvSpPr>
        <p:spPr>
          <a:xfrm>
            <a:off x="1065698" y="1186776"/>
            <a:ext cx="1904232" cy="551647"/>
          </a:xfrm>
          <a:prstGeom prst="roundRect">
            <a:avLst/>
          </a:prstGeom>
          <a:solidFill>
            <a:srgbClr val="FFF1BA"/>
          </a:solidFill>
          <a:ln w="3175">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2627784" y="3037932"/>
            <a:ext cx="6096090" cy="3672408"/>
          </a:xfrm>
          <a:prstGeom prst="rect">
            <a:avLst/>
          </a:prstGeom>
          <a:solidFill>
            <a:srgbClr val="FFF1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1094272" y="1789170"/>
            <a:ext cx="7629601" cy="722533"/>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6" name="Picture 2" descr="C:\Users\181004\Desktop\2019トータルパッケージ研究\伝達試案Ｖｅｒ１\画像\kaig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19" y="3386556"/>
            <a:ext cx="2440599" cy="2586176"/>
          </a:xfrm>
          <a:prstGeom prst="rect">
            <a:avLst/>
          </a:prstGeom>
          <a:noFill/>
          <a:extLst>
            <a:ext uri="{909E8E84-426E-40DD-AFC4-6F175D3DCCD1}">
              <a14:hiddenFill xmlns:a14="http://schemas.microsoft.com/office/drawing/2010/main">
                <a:solidFill>
                  <a:srgbClr val="FFFFFF"/>
                </a:solidFill>
              </a14:hiddenFill>
            </a:ext>
          </a:extLst>
        </p:spPr>
      </p:pic>
      <p:sp>
        <p:nvSpPr>
          <p:cNvPr id="18" name="正方形/長方形 17"/>
          <p:cNvSpPr/>
          <p:nvPr/>
        </p:nvSpPr>
        <p:spPr bwMode="white">
          <a:xfrm>
            <a:off x="1193225" y="1990858"/>
            <a:ext cx="7263527" cy="461665"/>
          </a:xfrm>
          <a:prstGeom prst="rect">
            <a:avLst/>
          </a:prstGeom>
        </p:spPr>
        <p:txBody>
          <a:bodyPr wrap="none">
            <a:spAutoFit/>
          </a:bodyPr>
          <a:lstStyle/>
          <a:p>
            <a:r>
              <a:rPr lang="ja-JP" altLang="en-US" sz="24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今回のテーマは「</a:t>
            </a:r>
            <a:r>
              <a:rPr lang="ja-JP" altLang="en-US" sz="2400" b="1" dirty="0">
                <a:solidFill>
                  <a:schemeClr val="bg1"/>
                </a:solidFill>
                <a:latin typeface="メイリオ" panose="020B0604030504040204" pitchFamily="50" charset="-128"/>
                <a:ea typeface="メイリオ" panose="020B0604030504040204" pitchFamily="50" charset="-128"/>
              </a:rPr>
              <a:t>ストレス・疲労の</a:t>
            </a:r>
            <a:r>
              <a:rPr lang="ja-JP" altLang="en-US" sz="2400" b="1" dirty="0" smtClean="0">
                <a:solidFill>
                  <a:schemeClr val="bg1"/>
                </a:solidFill>
                <a:latin typeface="メイリオ" panose="020B0604030504040204" pitchFamily="50" charset="-128"/>
                <a:ea typeface="メイリオ" panose="020B0604030504040204" pitchFamily="50" charset="-128"/>
              </a:rPr>
              <a:t>対処行動</a:t>
            </a:r>
            <a:r>
              <a:rPr lang="ja-JP" altLang="en-US" sz="24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」です</a:t>
            </a:r>
            <a:endParaRPr lang="ja-JP" altLang="en-US"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正方形/長方形 22"/>
          <p:cNvSpPr/>
          <p:nvPr/>
        </p:nvSpPr>
        <p:spPr>
          <a:xfrm>
            <a:off x="2715550" y="3284984"/>
            <a:ext cx="5941612" cy="861774"/>
          </a:xfrm>
          <a:prstGeom prst="rect">
            <a:avLst/>
          </a:prstGeom>
          <a:noFill/>
          <a:ln>
            <a:noFill/>
          </a:ln>
        </p:spPr>
        <p:txBody>
          <a:bodyPr wrap="square">
            <a:sp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高次脳機能障害者の場合、医療的な診断による障害程度（重度・軽度）と、利用者自身の以前の自分との差異からくる不安や喪失感は一致しない場合があります。</a:t>
            </a:r>
            <a:endParaRPr lang="ja-JP" altLang="en-US" sz="1600" b="1" u="sng"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テキスト ボックス 21"/>
          <p:cNvSpPr txBox="1"/>
          <p:nvPr/>
        </p:nvSpPr>
        <p:spPr>
          <a:xfrm>
            <a:off x="283251" y="6059666"/>
            <a:ext cx="2049174" cy="584775"/>
          </a:xfrm>
          <a:prstGeom prst="rect">
            <a:avLst/>
          </a:prstGeom>
          <a:noFill/>
        </p:spPr>
        <p:txBody>
          <a:bodyPr wrap="square" rtlCol="0">
            <a:spAutoFit/>
          </a:bodyPr>
          <a:lstStyle/>
          <a:p>
            <a:pPr algn="ct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みんな</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で</a:t>
            </a:r>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一緒に</a:t>
            </a:r>
          </a:p>
          <a:p>
            <a:r>
              <a:rPr kumimoji="1"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考えましょう</a:t>
            </a:r>
            <a:r>
              <a:rPr kumimoji="1" lang="ja-JP" altLang="en-US" sz="1600" dirty="0" smtClean="0">
                <a:latin typeface="メイリオ" panose="020B0604030504040204" pitchFamily="50" charset="-128"/>
                <a:ea typeface="メイリオ" panose="020B0604030504040204" pitchFamily="50" charset="-128"/>
              </a:rPr>
              <a:t>！</a:t>
            </a:r>
            <a:endParaRPr kumimoji="1" lang="ja-JP" altLang="en-US" sz="1600" dirty="0">
              <a:latin typeface="メイリオ" panose="020B0604030504040204" pitchFamily="50" charset="-128"/>
              <a:ea typeface="メイリオ" panose="020B0604030504040204" pitchFamily="50" charset="-128"/>
            </a:endParaRPr>
          </a:p>
        </p:txBody>
      </p:sp>
      <p:sp>
        <p:nvSpPr>
          <p:cNvPr id="27" name="角丸四角形 26"/>
          <p:cNvSpPr/>
          <p:nvPr/>
        </p:nvSpPr>
        <p:spPr>
          <a:xfrm>
            <a:off x="2289253" y="2843039"/>
            <a:ext cx="1616537" cy="347092"/>
          </a:xfrm>
          <a:prstGeom prst="roundRect">
            <a:avLst/>
          </a:prstGeom>
          <a:solidFill>
            <a:srgbClr val="FD542E"/>
          </a:solidFill>
          <a:ln w="3175">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考える内容</a:t>
            </a:r>
            <a:endParaRPr kumimoji="1" lang="ja-JP" altLang="en-US" b="1"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4" name="図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576" y="1010103"/>
            <a:ext cx="928274" cy="892608"/>
          </a:xfrm>
          <a:prstGeom prst="rect">
            <a:avLst/>
          </a:prstGeom>
        </p:spPr>
      </p:pic>
      <p:sp>
        <p:nvSpPr>
          <p:cNvPr id="35" name="テキスト ボックス 34"/>
          <p:cNvSpPr txBox="1"/>
          <p:nvPr/>
        </p:nvSpPr>
        <p:spPr>
          <a:xfrm>
            <a:off x="1307838" y="1168442"/>
            <a:ext cx="1819948" cy="584775"/>
          </a:xfrm>
          <a:prstGeom prst="rect">
            <a:avLst/>
          </a:prstGeom>
          <a:noFill/>
          <a:ln>
            <a:noFill/>
          </a:ln>
        </p:spPr>
        <p:txBody>
          <a:bodyPr wrap="square" rtlCol="0">
            <a:spAutoFit/>
          </a:bodyPr>
          <a:lstStyle/>
          <a:p>
            <a:r>
              <a:rPr kumimoji="1" lang="ja-JP" altLang="en-US" sz="1600" b="1" dirty="0" smtClean="0">
                <a:latin typeface="メイリオ" panose="020B0604030504040204" pitchFamily="50" charset="-128"/>
                <a:ea typeface="メイリオ" panose="020B0604030504040204" pitchFamily="50" charset="-128"/>
                <a:cs typeface="メイリオ" panose="020B0604030504040204" pitchFamily="50" charset="-128"/>
              </a:rPr>
              <a:t>ここでポイント</a:t>
            </a:r>
          </a:p>
          <a:p>
            <a:r>
              <a:rPr kumimoji="1" lang="ja-JP" altLang="en-US" sz="1600" b="1" dirty="0" smtClean="0">
                <a:latin typeface="メイリオ" panose="020B0604030504040204" pitchFamily="50" charset="-128"/>
                <a:ea typeface="メイリオ" panose="020B0604030504040204" pitchFamily="50" charset="-128"/>
                <a:cs typeface="メイリオ" panose="020B0604030504040204" pitchFamily="50" charset="-128"/>
              </a:rPr>
              <a:t>ケーススタディ－</a:t>
            </a:r>
            <a:endParaRPr kumimoji="1" lang="ja-JP" altLang="en-US" sz="1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正方形/長方形 20"/>
          <p:cNvSpPr/>
          <p:nvPr/>
        </p:nvSpPr>
        <p:spPr>
          <a:xfrm>
            <a:off x="2705023" y="4377686"/>
            <a:ext cx="5941612" cy="1077218"/>
          </a:xfrm>
          <a:prstGeom prst="rect">
            <a:avLst/>
          </a:prstGeom>
          <a:noFill/>
          <a:ln>
            <a:noFill/>
          </a:ln>
        </p:spPr>
        <p:txBody>
          <a:bodyPr wrap="square">
            <a:spAutoFit/>
          </a:bodyP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幕張さんの場合も、医療的な診断では、失語や記憶障害の程度は軽度でしたが、幕張さんが自身を客観視する力があるため、以前の自分との違いを的確に認識して、不安や喪失感が高くなったものと考えられます。</a:t>
            </a:r>
            <a:endParaRPr lang="ja-JP" altLang="en-US" sz="1600" b="1" u="sng"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8" name="正方形/長方形 37"/>
          <p:cNvSpPr/>
          <p:nvPr/>
        </p:nvSpPr>
        <p:spPr>
          <a:xfrm>
            <a:off x="2568917" y="3327783"/>
            <a:ext cx="148950" cy="193684"/>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p:cNvSpPr/>
          <p:nvPr/>
        </p:nvSpPr>
        <p:spPr>
          <a:xfrm>
            <a:off x="2568917" y="4422481"/>
            <a:ext cx="148950" cy="193684"/>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p:cNvSpPr/>
          <p:nvPr/>
        </p:nvSpPr>
        <p:spPr>
          <a:xfrm>
            <a:off x="2715550" y="5647953"/>
            <a:ext cx="5941612" cy="1077218"/>
          </a:xfrm>
          <a:prstGeom prst="rect">
            <a:avLst/>
          </a:prstGeom>
          <a:noFill/>
          <a:ln>
            <a:noFill/>
          </a:ln>
        </p:spPr>
        <p:txBody>
          <a:bodyPr wrap="square">
            <a:spAutoFit/>
          </a:bodyP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幕張</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さんのような事例もふまえ、</a:t>
            </a:r>
            <a:r>
              <a:rPr lang="ja-JP" altLang="en-US" sz="1600" b="1" dirty="0"/>
              <a:t>障害状況・ストレス・疲労のサイン・障害受容等の基礎情報の</a:t>
            </a:r>
            <a:r>
              <a:rPr lang="ja-JP" altLang="en-US" sz="1600" b="1" dirty="0" smtClean="0"/>
              <a:t>把握を行う際に、どのような点を</a:t>
            </a:r>
          </a:p>
          <a:p>
            <a:r>
              <a:rPr lang="ja-JP" altLang="en-US" sz="1600" b="1" dirty="0"/>
              <a:t>留意</a:t>
            </a:r>
            <a:r>
              <a:rPr lang="ja-JP" altLang="en-US" sz="1600" b="1" dirty="0" smtClean="0"/>
              <a:t>していけばよいか、考えてみましょう。</a:t>
            </a:r>
            <a:endParaRPr lang="ja-JP" altLang="en-US" sz="1600" b="1" dirty="0"/>
          </a:p>
          <a:p>
            <a:endParaRPr lang="ja-JP" altLang="en-US" sz="1600" b="1" u="sng"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1" name="正方形/長方形 40"/>
          <p:cNvSpPr/>
          <p:nvPr/>
        </p:nvSpPr>
        <p:spPr>
          <a:xfrm>
            <a:off x="2592287" y="5687351"/>
            <a:ext cx="148950" cy="193684"/>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正方形/長方形 19"/>
          <p:cNvSpPr/>
          <p:nvPr/>
        </p:nvSpPr>
        <p:spPr>
          <a:xfrm>
            <a:off x="589222" y="803622"/>
            <a:ext cx="7828699" cy="144016"/>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タイトル 1"/>
          <p:cNvSpPr>
            <a:spLocks noGrp="1"/>
          </p:cNvSpPr>
          <p:nvPr>
            <p:ph type="title"/>
          </p:nvPr>
        </p:nvSpPr>
        <p:spPr>
          <a:xfrm>
            <a:off x="589221" y="143985"/>
            <a:ext cx="7828699" cy="634082"/>
          </a:xfrm>
        </p:spPr>
        <p:txBody>
          <a:bodyPr>
            <a:normAutofit/>
          </a:bodyPr>
          <a:lstStyle/>
          <a:p>
            <a:pPr algn="ctr"/>
            <a:r>
              <a:rPr kumimoji="1" lang="ja-JP" altLang="en-US" sz="2800" dirty="0" smtClean="0">
                <a:solidFill>
                  <a:schemeClr val="bg1">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幕張さんの事例</a:t>
            </a:r>
            <a:endParaRPr kumimoji="1" lang="ja-JP" altLang="en-US" sz="2800" dirty="0">
              <a:solidFill>
                <a:schemeClr val="bg1">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角丸四角形 25"/>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43</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3581105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7926" y="2705330"/>
            <a:ext cx="3886793" cy="3789623"/>
          </a:xfrm>
          <a:prstGeom prst="rect">
            <a:avLst/>
          </a:prstGeom>
        </p:spPr>
      </p:pic>
      <p:sp>
        <p:nvSpPr>
          <p:cNvPr id="5" name="正方形/長方形 4"/>
          <p:cNvSpPr/>
          <p:nvPr/>
        </p:nvSpPr>
        <p:spPr>
          <a:xfrm>
            <a:off x="1089533" y="963016"/>
            <a:ext cx="6412984" cy="75791"/>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1713276" y="170760"/>
            <a:ext cx="5641459" cy="830997"/>
          </a:xfrm>
          <a:prstGeom prst="rect">
            <a:avLst/>
          </a:prstGeom>
        </p:spPr>
        <p:txBody>
          <a:bodyPr wrap="square">
            <a:spAutoFit/>
          </a:bodyPr>
          <a:lstStyle/>
          <a:p>
            <a:r>
              <a:rPr lang="ja-JP" altLang="en-US" sz="2400" dirty="0">
                <a:latin typeface="メイリオ" panose="020B0604030504040204" pitchFamily="50" charset="-128"/>
                <a:ea typeface="メイリオ" panose="020B0604030504040204" pitchFamily="50" charset="-128"/>
              </a:rPr>
              <a:t>障害状況・ストレス・疲労のサイン・障害受容等の基礎情報の把握</a:t>
            </a:r>
          </a:p>
        </p:txBody>
      </p:sp>
      <p:sp>
        <p:nvSpPr>
          <p:cNvPr id="11" name="円/楕円 10"/>
          <p:cNvSpPr/>
          <p:nvPr/>
        </p:nvSpPr>
        <p:spPr>
          <a:xfrm rot="21169789">
            <a:off x="4411583" y="4279917"/>
            <a:ext cx="1414823" cy="928225"/>
          </a:xfrm>
          <a:prstGeom prst="ellipse">
            <a:avLst/>
          </a:prstGeom>
          <a:solidFill>
            <a:srgbClr val="0070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メイリオ" panose="020B0604030504040204" pitchFamily="50" charset="-128"/>
                <a:ea typeface="メイリオ" panose="020B0604030504040204" pitchFamily="50" charset="-128"/>
              </a:rPr>
              <a:t>障害</a:t>
            </a:r>
            <a:r>
              <a:rPr lang="ja-JP" altLang="en-US" sz="1600" dirty="0" smtClean="0">
                <a:latin typeface="メイリオ" panose="020B0604030504040204" pitchFamily="50" charset="-128"/>
                <a:ea typeface="メイリオ" panose="020B0604030504040204" pitchFamily="50" charset="-128"/>
              </a:rPr>
              <a:t>認識</a:t>
            </a:r>
            <a:endParaRPr kumimoji="1" lang="ja-JP" altLang="en-US" sz="1600" dirty="0"/>
          </a:p>
        </p:txBody>
      </p:sp>
      <p:sp>
        <p:nvSpPr>
          <p:cNvPr id="12" name="円/楕円 11"/>
          <p:cNvSpPr/>
          <p:nvPr/>
        </p:nvSpPr>
        <p:spPr>
          <a:xfrm rot="576535">
            <a:off x="7646288" y="4487245"/>
            <a:ext cx="1347549" cy="964006"/>
          </a:xfrm>
          <a:prstGeom prst="ellipse">
            <a:avLst/>
          </a:prstGeom>
          <a:solidFill>
            <a:srgbClr val="E63D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メイリオ" panose="020B0604030504040204" pitchFamily="50" charset="-128"/>
                <a:ea typeface="メイリオ" panose="020B0604030504040204" pitchFamily="50" charset="-128"/>
              </a:rPr>
              <a:t>事象の具体例</a:t>
            </a:r>
            <a:endParaRPr kumimoji="1" lang="ja-JP" altLang="en-US" sz="1600" dirty="0"/>
          </a:p>
        </p:txBody>
      </p:sp>
      <p:sp>
        <p:nvSpPr>
          <p:cNvPr id="13" name="角丸四角形 12"/>
          <p:cNvSpPr/>
          <p:nvPr/>
        </p:nvSpPr>
        <p:spPr>
          <a:xfrm>
            <a:off x="6621831" y="4875059"/>
            <a:ext cx="159492" cy="188378"/>
          </a:xfrm>
          <a:prstGeom prst="roundRect">
            <a:avLst/>
          </a:prstGeom>
          <a:solidFill>
            <a:srgbClr val="0577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フローチャート: 端子 13"/>
          <p:cNvSpPr/>
          <p:nvPr/>
        </p:nvSpPr>
        <p:spPr>
          <a:xfrm>
            <a:off x="6621831" y="5141663"/>
            <a:ext cx="162088" cy="830588"/>
          </a:xfrm>
          <a:prstGeom prst="flowChartTerminator">
            <a:avLst/>
          </a:prstGeom>
          <a:solidFill>
            <a:srgbClr val="0577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正方形/長方形 14"/>
          <p:cNvSpPr/>
          <p:nvPr/>
        </p:nvSpPr>
        <p:spPr>
          <a:xfrm>
            <a:off x="1086988" y="1887145"/>
            <a:ext cx="7129195" cy="830997"/>
          </a:xfrm>
          <a:prstGeom prst="rect">
            <a:avLst/>
          </a:prstGeom>
        </p:spPr>
        <p:txBody>
          <a:bodyPr wrap="square">
            <a:spAutoFit/>
          </a:bodyPr>
          <a:lstStyle/>
          <a:p>
            <a:r>
              <a:rPr lang="ja-JP" altLang="en-US" dirty="0" smtClean="0">
                <a:latin typeface="メイリオ" panose="020B0604030504040204" pitchFamily="50" charset="-128"/>
                <a:ea typeface="メイリオ" panose="020B0604030504040204" pitchFamily="50" charset="-128"/>
              </a:rPr>
              <a:t>利用者の</a:t>
            </a:r>
            <a:r>
              <a:rPr lang="ja-JP" altLang="en-US" sz="2400" u="sng" dirty="0" smtClean="0">
                <a:solidFill>
                  <a:srgbClr val="0070BF"/>
                </a:solidFill>
                <a:latin typeface="メイリオ" panose="020B0604030504040204" pitchFamily="50" charset="-128"/>
                <a:ea typeface="メイリオ" panose="020B0604030504040204" pitchFamily="50" charset="-128"/>
              </a:rPr>
              <a:t>障害認識</a:t>
            </a:r>
            <a:r>
              <a:rPr lang="ja-JP" altLang="en-US" dirty="0" smtClean="0">
                <a:latin typeface="メイリオ" panose="020B0604030504040204" pitchFamily="50" charset="-128"/>
                <a:ea typeface="メイリオ" panose="020B0604030504040204" pitchFamily="50" charset="-128"/>
              </a:rPr>
              <a:t>と、障害に起因する</a:t>
            </a:r>
            <a:r>
              <a:rPr lang="ja-JP" altLang="en-US" sz="2400" u="sng" dirty="0" smtClean="0">
                <a:solidFill>
                  <a:srgbClr val="0070BF"/>
                </a:solidFill>
                <a:latin typeface="メイリオ" panose="020B0604030504040204" pitchFamily="50" charset="-128"/>
                <a:ea typeface="メイリオ" panose="020B0604030504040204" pitchFamily="50" charset="-128"/>
              </a:rPr>
              <a:t>事象の具体例</a:t>
            </a:r>
            <a:endParaRPr lang="en-US" altLang="ja-JP" sz="2400" u="sng" dirty="0" smtClean="0">
              <a:solidFill>
                <a:srgbClr val="0070BF"/>
              </a:solidFill>
              <a:latin typeface="メイリオ" panose="020B0604030504040204" pitchFamily="50" charset="-128"/>
              <a:ea typeface="メイリオ" panose="020B0604030504040204" pitchFamily="50" charset="-128"/>
            </a:endParaRPr>
          </a:p>
          <a:p>
            <a:r>
              <a:rPr lang="ja-JP" altLang="en-US" dirty="0" smtClean="0">
                <a:latin typeface="メイリオ" panose="020B0604030504040204" pitchFamily="50" charset="-128"/>
                <a:ea typeface="メイリオ" panose="020B0604030504040204" pitchFamily="50" charset="-128"/>
              </a:rPr>
              <a:t>について把握し</a:t>
            </a:r>
            <a:r>
              <a:rPr lang="ja-JP" altLang="en-US" sz="2400" u="sng" dirty="0" smtClean="0">
                <a:solidFill>
                  <a:srgbClr val="0070BF"/>
                </a:solidFill>
                <a:latin typeface="メイリオ" panose="020B0604030504040204" pitchFamily="50" charset="-128"/>
                <a:ea typeface="メイリオ" panose="020B0604030504040204" pitchFamily="50" charset="-128"/>
              </a:rPr>
              <a:t>差異を比較</a:t>
            </a:r>
            <a:r>
              <a:rPr lang="ja-JP" altLang="en-US" dirty="0" smtClean="0">
                <a:latin typeface="メイリオ" panose="020B0604030504040204" pitchFamily="50" charset="-128"/>
                <a:ea typeface="メイリオ" panose="020B0604030504040204" pitchFamily="50" charset="-128"/>
              </a:rPr>
              <a:t>しよう！！</a:t>
            </a:r>
            <a:endParaRPr lang="ja-JP" altLang="en-US" dirty="0">
              <a:latin typeface="メイリオ" panose="020B0604030504040204" pitchFamily="50" charset="-128"/>
              <a:ea typeface="メイリオ" panose="020B0604030504040204" pitchFamily="50" charset="-128"/>
            </a:endParaRPr>
          </a:p>
        </p:txBody>
      </p:sp>
      <p:sp>
        <p:nvSpPr>
          <p:cNvPr id="16" name="正方形/長方形 15"/>
          <p:cNvSpPr/>
          <p:nvPr/>
        </p:nvSpPr>
        <p:spPr>
          <a:xfrm>
            <a:off x="736529" y="1524952"/>
            <a:ext cx="208694" cy="177995"/>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945223" y="1429284"/>
            <a:ext cx="1387011" cy="369332"/>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rPr>
              <a:t>ポイント</a:t>
            </a:r>
            <a:endParaRPr kumimoji="1" lang="ja-JP" altLang="en-US" dirty="0">
              <a:latin typeface="メイリオ" panose="020B0604030504040204" pitchFamily="50" charset="-128"/>
              <a:ea typeface="メイリオ" panose="020B0604030504040204" pitchFamily="50" charset="-128"/>
            </a:endParaRPr>
          </a:p>
        </p:txBody>
      </p:sp>
      <p:cxnSp>
        <p:nvCxnSpPr>
          <p:cNvPr id="19" name="直線コネクタ 18"/>
          <p:cNvCxnSpPr/>
          <p:nvPr/>
        </p:nvCxnSpPr>
        <p:spPr>
          <a:xfrm>
            <a:off x="828094" y="1777652"/>
            <a:ext cx="1244778" cy="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0" name="角丸四角形 19"/>
          <p:cNvSpPr/>
          <p:nvPr/>
        </p:nvSpPr>
        <p:spPr>
          <a:xfrm>
            <a:off x="627443" y="3047603"/>
            <a:ext cx="3698697" cy="3671696"/>
          </a:xfrm>
          <a:prstGeom prst="roundRect">
            <a:avLst/>
          </a:prstGeom>
          <a:solidFill>
            <a:srgbClr val="FFF1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形吹き出し 21"/>
          <p:cNvSpPr/>
          <p:nvPr/>
        </p:nvSpPr>
        <p:spPr>
          <a:xfrm>
            <a:off x="7546710" y="2595030"/>
            <a:ext cx="1338946" cy="1036080"/>
          </a:xfrm>
          <a:prstGeom prst="wedgeEllipseCallout">
            <a:avLst>
              <a:gd name="adj1" fmla="val -39249"/>
              <a:gd name="adj2" fmla="val 545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dirty="0" smtClean="0">
                <a:solidFill>
                  <a:srgbClr val="0070BF"/>
                </a:solidFill>
              </a:rPr>
              <a:t>！</a:t>
            </a:r>
            <a:endParaRPr kumimoji="1" lang="ja-JP" altLang="en-US" sz="4400" dirty="0">
              <a:solidFill>
                <a:srgbClr val="0070BF"/>
              </a:solidFill>
            </a:endParaRPr>
          </a:p>
        </p:txBody>
      </p:sp>
      <p:sp>
        <p:nvSpPr>
          <p:cNvPr id="23" name="テキスト ボックス 22"/>
          <p:cNvSpPr txBox="1"/>
          <p:nvPr/>
        </p:nvSpPr>
        <p:spPr>
          <a:xfrm>
            <a:off x="727604" y="3200388"/>
            <a:ext cx="3461720" cy="923330"/>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rPr>
              <a:t>　利用者の障害認識（「認識していない」も含む）を把握することは重要です。</a:t>
            </a:r>
            <a:endParaRPr kumimoji="1" lang="ja-JP" altLang="en-US" dirty="0">
              <a:latin typeface="メイリオ" panose="020B0604030504040204" pitchFamily="50" charset="-128"/>
              <a:ea typeface="メイリオ" panose="020B0604030504040204" pitchFamily="50" charset="-128"/>
            </a:endParaRPr>
          </a:p>
        </p:txBody>
      </p:sp>
      <p:sp>
        <p:nvSpPr>
          <p:cNvPr id="24" name="テキスト ボックス 23"/>
          <p:cNvSpPr txBox="1"/>
          <p:nvPr/>
        </p:nvSpPr>
        <p:spPr>
          <a:xfrm>
            <a:off x="727604" y="4195249"/>
            <a:ext cx="3461720" cy="923330"/>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rPr>
              <a:t>　また、利用者自身、周囲の人、支援機関等から、具体的事象を把握することも必要です。</a:t>
            </a:r>
            <a:endParaRPr kumimoji="1" lang="ja-JP" altLang="en-US" dirty="0">
              <a:latin typeface="メイリオ" panose="020B0604030504040204" pitchFamily="50" charset="-128"/>
              <a:ea typeface="メイリオ" panose="020B0604030504040204" pitchFamily="50" charset="-128"/>
            </a:endParaRPr>
          </a:p>
        </p:txBody>
      </p:sp>
      <p:sp>
        <p:nvSpPr>
          <p:cNvPr id="25" name="正方形/長方形 24"/>
          <p:cNvSpPr/>
          <p:nvPr/>
        </p:nvSpPr>
        <p:spPr>
          <a:xfrm>
            <a:off x="563541" y="3259012"/>
            <a:ext cx="148950" cy="193684"/>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541714" y="4231768"/>
            <a:ext cx="148950" cy="193684"/>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727604" y="5319389"/>
            <a:ext cx="3461720" cy="1200329"/>
          </a:xfrm>
          <a:prstGeom prst="rect">
            <a:avLst/>
          </a:prstGeom>
          <a:noFill/>
        </p:spPr>
        <p:txBody>
          <a:bodyPr wrap="square" rtlCol="0">
            <a:spAutoFit/>
          </a:bodyPr>
          <a:lstStyle/>
          <a:p>
            <a:r>
              <a:rPr lang="ja-JP" altLang="en-US" dirty="0">
                <a:latin typeface="メイリオ" panose="020B0604030504040204" pitchFamily="50" charset="-128"/>
                <a:ea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rPr>
              <a:t>この時点では、「何が正しいか」を決定するのではなく、まず把握し、比較することが大切です。</a:t>
            </a:r>
            <a:endParaRPr kumimoji="1" lang="ja-JP" altLang="en-US" dirty="0">
              <a:latin typeface="メイリオ" panose="020B0604030504040204" pitchFamily="50" charset="-128"/>
              <a:ea typeface="メイリオ" panose="020B0604030504040204" pitchFamily="50" charset="-128"/>
            </a:endParaRPr>
          </a:p>
        </p:txBody>
      </p:sp>
      <p:sp>
        <p:nvSpPr>
          <p:cNvPr id="28" name="正方形/長方形 27"/>
          <p:cNvSpPr/>
          <p:nvPr/>
        </p:nvSpPr>
        <p:spPr>
          <a:xfrm>
            <a:off x="528574" y="5378691"/>
            <a:ext cx="148950" cy="193684"/>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角丸四角形 20"/>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44</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9893995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1085656" y="952737"/>
            <a:ext cx="6412984" cy="75791"/>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1713276" y="170760"/>
            <a:ext cx="5641459" cy="830997"/>
          </a:xfrm>
          <a:prstGeom prst="rect">
            <a:avLst/>
          </a:prstGeom>
        </p:spPr>
        <p:txBody>
          <a:bodyPr wrap="square">
            <a:spAutoFit/>
          </a:bodyPr>
          <a:lstStyle/>
          <a:p>
            <a:r>
              <a:rPr lang="ja-JP" altLang="en-US" sz="2400" dirty="0">
                <a:latin typeface="メイリオ" panose="020B0604030504040204" pitchFamily="50" charset="-128"/>
                <a:ea typeface="メイリオ" panose="020B0604030504040204" pitchFamily="50" charset="-128"/>
              </a:rPr>
              <a:t>障害状況・ストレス・疲労のサイン・障害受容等の基礎情報の把握</a:t>
            </a: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8625" y="3278078"/>
            <a:ext cx="2894150" cy="2511828"/>
          </a:xfrm>
          <a:prstGeom prst="rect">
            <a:avLst/>
          </a:prstGeom>
        </p:spPr>
      </p:pic>
      <p:sp>
        <p:nvSpPr>
          <p:cNvPr id="13" name="角丸四角形 12"/>
          <p:cNvSpPr/>
          <p:nvPr/>
        </p:nvSpPr>
        <p:spPr>
          <a:xfrm>
            <a:off x="4566553" y="4727166"/>
            <a:ext cx="118760" cy="124860"/>
          </a:xfrm>
          <a:prstGeom prst="roundRect">
            <a:avLst/>
          </a:prstGeom>
          <a:solidFill>
            <a:srgbClr val="0577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フローチャート: 端子 13"/>
          <p:cNvSpPr/>
          <p:nvPr/>
        </p:nvSpPr>
        <p:spPr>
          <a:xfrm>
            <a:off x="4565586" y="4904703"/>
            <a:ext cx="120693" cy="550528"/>
          </a:xfrm>
          <a:prstGeom prst="flowChartTerminator">
            <a:avLst/>
          </a:prstGeom>
          <a:solidFill>
            <a:srgbClr val="0577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円形吹き出し 21"/>
          <p:cNvSpPr/>
          <p:nvPr/>
        </p:nvSpPr>
        <p:spPr>
          <a:xfrm>
            <a:off x="3969975" y="2591346"/>
            <a:ext cx="996995" cy="686732"/>
          </a:xfrm>
          <a:prstGeom prst="wedgeEllipseCallout">
            <a:avLst>
              <a:gd name="adj1" fmla="val 12590"/>
              <a:gd name="adj2" fmla="val 6759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4400" dirty="0" smtClean="0">
                <a:solidFill>
                  <a:srgbClr val="0070BF"/>
                </a:solidFill>
              </a:rPr>
              <a:t>！</a:t>
            </a:r>
            <a:endParaRPr kumimoji="1" lang="ja-JP" altLang="en-US" sz="4400" dirty="0">
              <a:solidFill>
                <a:srgbClr val="0070BF"/>
              </a:solidFill>
            </a:endParaRPr>
          </a:p>
        </p:txBody>
      </p:sp>
      <p:grpSp>
        <p:nvGrpSpPr>
          <p:cNvPr id="3" name="グループ化 2"/>
          <p:cNvGrpSpPr/>
          <p:nvPr/>
        </p:nvGrpSpPr>
        <p:grpSpPr>
          <a:xfrm>
            <a:off x="106630" y="2908181"/>
            <a:ext cx="3768178" cy="3671696"/>
            <a:chOff x="557962" y="3047603"/>
            <a:chExt cx="3768178" cy="3671696"/>
          </a:xfrm>
        </p:grpSpPr>
        <p:sp>
          <p:nvSpPr>
            <p:cNvPr id="20" name="角丸四角形 19"/>
            <p:cNvSpPr/>
            <p:nvPr/>
          </p:nvSpPr>
          <p:spPr>
            <a:xfrm>
              <a:off x="627443" y="3047603"/>
              <a:ext cx="3698697" cy="3671696"/>
            </a:xfrm>
            <a:prstGeom prst="roundRect">
              <a:avLst/>
            </a:prstGeom>
            <a:solidFill>
              <a:srgbClr val="FFF1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716874" y="3260395"/>
              <a:ext cx="3461720" cy="646331"/>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rPr>
                <a:t>　医療的な診断では、軽度の失語や記憶障害がある。</a:t>
              </a:r>
              <a:endParaRPr kumimoji="1" lang="ja-JP" altLang="en-US" dirty="0">
                <a:latin typeface="メイリオ" panose="020B0604030504040204" pitchFamily="50" charset="-128"/>
                <a:ea typeface="メイリオ" panose="020B0604030504040204" pitchFamily="50" charset="-128"/>
              </a:endParaRPr>
            </a:p>
          </p:txBody>
        </p:sp>
        <p:sp>
          <p:nvSpPr>
            <p:cNvPr id="24" name="テキスト ボックス 23"/>
            <p:cNvSpPr txBox="1"/>
            <p:nvPr/>
          </p:nvSpPr>
          <p:spPr>
            <a:xfrm>
              <a:off x="716874" y="4399995"/>
              <a:ext cx="3461720" cy="369332"/>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rPr>
                <a:t>　職場で初めて違和感を感じた。</a:t>
              </a:r>
              <a:endParaRPr kumimoji="1" lang="ja-JP" altLang="en-US" dirty="0">
                <a:latin typeface="メイリオ" panose="020B0604030504040204" pitchFamily="50" charset="-128"/>
                <a:ea typeface="メイリオ" panose="020B0604030504040204" pitchFamily="50" charset="-128"/>
              </a:endParaRPr>
            </a:p>
          </p:txBody>
        </p:sp>
        <p:sp>
          <p:nvSpPr>
            <p:cNvPr id="25" name="正方形/長方形 24"/>
            <p:cNvSpPr/>
            <p:nvPr/>
          </p:nvSpPr>
          <p:spPr>
            <a:xfrm>
              <a:off x="557962" y="3320658"/>
              <a:ext cx="148950" cy="193684"/>
            </a:xfrm>
            <a:prstGeom prst="rect">
              <a:avLst/>
            </a:prstGeom>
            <a:solidFill>
              <a:srgbClr val="CFD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569328" y="4436258"/>
              <a:ext cx="148950" cy="193684"/>
            </a:xfrm>
            <a:prstGeom prst="rect">
              <a:avLst/>
            </a:prstGeom>
            <a:solidFill>
              <a:srgbClr val="CFD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テキスト ボックス 26"/>
            <p:cNvSpPr txBox="1"/>
            <p:nvPr/>
          </p:nvSpPr>
          <p:spPr>
            <a:xfrm>
              <a:off x="727604" y="5319389"/>
              <a:ext cx="3461720" cy="923330"/>
            </a:xfrm>
            <a:prstGeom prst="rect">
              <a:avLst/>
            </a:prstGeom>
            <a:noFill/>
          </p:spPr>
          <p:txBody>
            <a:bodyPr wrap="square" rtlCol="0">
              <a:spAutoFit/>
            </a:bodyPr>
            <a:lstStyle/>
            <a:p>
              <a:r>
                <a:rPr lang="ja-JP" altLang="en-US" dirty="0">
                  <a:latin typeface="メイリオ" panose="020B0604030504040204" pitchFamily="50" charset="-128"/>
                  <a:ea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rPr>
                <a:t>鍵のかけ忘れや、連絡事項がスムーズに頭に入らない感覚がある。</a:t>
              </a:r>
              <a:endParaRPr kumimoji="1" lang="ja-JP" altLang="en-US" dirty="0">
                <a:latin typeface="メイリオ" panose="020B0604030504040204" pitchFamily="50" charset="-128"/>
                <a:ea typeface="メイリオ" panose="020B0604030504040204" pitchFamily="50" charset="-128"/>
              </a:endParaRPr>
            </a:p>
          </p:txBody>
        </p:sp>
        <p:sp>
          <p:nvSpPr>
            <p:cNvPr id="28" name="正方形/長方形 27"/>
            <p:cNvSpPr/>
            <p:nvPr/>
          </p:nvSpPr>
          <p:spPr>
            <a:xfrm>
              <a:off x="578654" y="5384240"/>
              <a:ext cx="148950" cy="193684"/>
            </a:xfrm>
            <a:prstGeom prst="rect">
              <a:avLst/>
            </a:prstGeom>
            <a:solidFill>
              <a:srgbClr val="CFD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29" name="グループ化 28"/>
          <p:cNvGrpSpPr/>
          <p:nvPr/>
        </p:nvGrpSpPr>
        <p:grpSpPr>
          <a:xfrm>
            <a:off x="5301956" y="2969908"/>
            <a:ext cx="3773172" cy="3671696"/>
            <a:chOff x="552968" y="3047603"/>
            <a:chExt cx="3773172" cy="3671696"/>
          </a:xfrm>
          <a:solidFill>
            <a:srgbClr val="FFF1BA"/>
          </a:solidFill>
        </p:grpSpPr>
        <p:sp>
          <p:nvSpPr>
            <p:cNvPr id="30" name="角丸四角形 29"/>
            <p:cNvSpPr/>
            <p:nvPr/>
          </p:nvSpPr>
          <p:spPr>
            <a:xfrm>
              <a:off x="627443" y="3047603"/>
              <a:ext cx="3698697" cy="3671696"/>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p:cNvSpPr txBox="1"/>
            <p:nvPr/>
          </p:nvSpPr>
          <p:spPr>
            <a:xfrm>
              <a:off x="712491" y="3261901"/>
              <a:ext cx="3461720" cy="646331"/>
            </a:xfrm>
            <a:prstGeom prst="rect">
              <a:avLst/>
            </a:prstGeom>
            <a:grp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rPr>
                <a:t>　職場でのミスは他の人でも時々発生するようなミス。</a:t>
              </a:r>
              <a:endParaRPr kumimoji="1" lang="ja-JP" altLang="en-US" dirty="0">
                <a:latin typeface="メイリオ" panose="020B0604030504040204" pitchFamily="50" charset="-128"/>
                <a:ea typeface="メイリオ" panose="020B0604030504040204" pitchFamily="50" charset="-128"/>
              </a:endParaRPr>
            </a:p>
          </p:txBody>
        </p:sp>
        <p:sp>
          <p:nvSpPr>
            <p:cNvPr id="32" name="テキスト ボックス 31"/>
            <p:cNvSpPr txBox="1"/>
            <p:nvPr/>
          </p:nvSpPr>
          <p:spPr>
            <a:xfrm>
              <a:off x="727604" y="4344674"/>
              <a:ext cx="3461720" cy="646331"/>
            </a:xfrm>
            <a:prstGeom prst="rect">
              <a:avLst/>
            </a:prstGeom>
            <a:grp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rPr>
                <a:t>　課長からは、以前と変わらないと評価されていた。</a:t>
              </a:r>
              <a:endParaRPr kumimoji="1" lang="ja-JP" altLang="en-US" dirty="0">
                <a:latin typeface="メイリオ" panose="020B0604030504040204" pitchFamily="50" charset="-128"/>
                <a:ea typeface="メイリオ" panose="020B0604030504040204" pitchFamily="50" charset="-128"/>
              </a:endParaRPr>
            </a:p>
          </p:txBody>
        </p:sp>
        <p:sp>
          <p:nvSpPr>
            <p:cNvPr id="33" name="正方形/長方形 32"/>
            <p:cNvSpPr/>
            <p:nvPr/>
          </p:nvSpPr>
          <p:spPr>
            <a:xfrm>
              <a:off x="552968" y="3315065"/>
              <a:ext cx="148950" cy="193684"/>
            </a:xfrm>
            <a:prstGeom prst="rect">
              <a:avLst/>
            </a:prstGeom>
            <a:solidFill>
              <a:srgbClr val="CFD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563541" y="4419788"/>
              <a:ext cx="148950" cy="193684"/>
            </a:xfrm>
            <a:prstGeom prst="rect">
              <a:avLst/>
            </a:prstGeom>
            <a:solidFill>
              <a:srgbClr val="CFD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テキスト ボックス 34"/>
            <p:cNvSpPr txBox="1"/>
            <p:nvPr/>
          </p:nvSpPr>
          <p:spPr>
            <a:xfrm>
              <a:off x="727604" y="5583930"/>
              <a:ext cx="3461720" cy="646331"/>
            </a:xfrm>
            <a:prstGeom prst="rect">
              <a:avLst/>
            </a:prstGeom>
            <a:grpFill/>
          </p:spPr>
          <p:txBody>
            <a:bodyPr wrap="square" rtlCol="0">
              <a:spAutoFit/>
            </a:bodyPr>
            <a:lstStyle/>
            <a:p>
              <a:r>
                <a:rPr lang="ja-JP" altLang="en-US" dirty="0">
                  <a:latin typeface="メイリオ" panose="020B0604030504040204" pitchFamily="50" charset="-128"/>
                  <a:ea typeface="メイリオ" panose="020B0604030504040204" pitchFamily="50" charset="-128"/>
                </a:rPr>
                <a:t>　自分</a:t>
              </a:r>
              <a:r>
                <a:rPr lang="ja-JP" altLang="en-US" dirty="0" smtClean="0">
                  <a:latin typeface="メイリオ" panose="020B0604030504040204" pitchFamily="50" charset="-128"/>
                  <a:ea typeface="メイリオ" panose="020B0604030504040204" pitchFamily="50" charset="-128"/>
                </a:rPr>
                <a:t>の将来に不安を感じ、うつになり離職。</a:t>
              </a:r>
              <a:endParaRPr kumimoji="1" lang="ja-JP" altLang="en-US" dirty="0">
                <a:latin typeface="メイリオ" panose="020B0604030504040204" pitchFamily="50" charset="-128"/>
                <a:ea typeface="メイリオ" panose="020B0604030504040204" pitchFamily="50" charset="-128"/>
              </a:endParaRPr>
            </a:p>
          </p:txBody>
        </p:sp>
        <p:sp>
          <p:nvSpPr>
            <p:cNvPr id="36" name="正方形/長方形 35"/>
            <p:cNvSpPr/>
            <p:nvPr/>
          </p:nvSpPr>
          <p:spPr>
            <a:xfrm>
              <a:off x="568574" y="5580564"/>
              <a:ext cx="148950" cy="193684"/>
            </a:xfrm>
            <a:prstGeom prst="rect">
              <a:avLst/>
            </a:prstGeom>
            <a:solidFill>
              <a:srgbClr val="CFD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2" name="円/楕円 11"/>
          <p:cNvSpPr/>
          <p:nvPr/>
        </p:nvSpPr>
        <p:spPr>
          <a:xfrm rot="576535">
            <a:off x="6536809" y="2078440"/>
            <a:ext cx="1744939" cy="964006"/>
          </a:xfrm>
          <a:prstGeom prst="ellipse">
            <a:avLst/>
          </a:prstGeom>
          <a:solidFill>
            <a:srgbClr val="E63D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latin typeface="メイリオ" panose="020B0604030504040204" pitchFamily="50" charset="-128"/>
                <a:ea typeface="メイリオ" panose="020B0604030504040204" pitchFamily="50" charset="-128"/>
              </a:rPr>
              <a:t>事象の具体例</a:t>
            </a:r>
            <a:endParaRPr kumimoji="1" lang="ja-JP" altLang="en-US" sz="2400" dirty="0"/>
          </a:p>
        </p:txBody>
      </p:sp>
      <p:sp>
        <p:nvSpPr>
          <p:cNvPr id="11" name="円/楕円 10"/>
          <p:cNvSpPr/>
          <p:nvPr/>
        </p:nvSpPr>
        <p:spPr>
          <a:xfrm rot="21169789">
            <a:off x="757850" y="2020885"/>
            <a:ext cx="2164619" cy="928225"/>
          </a:xfrm>
          <a:prstGeom prst="ellipse">
            <a:avLst/>
          </a:prstGeom>
          <a:solidFill>
            <a:srgbClr val="0070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latin typeface="メイリオ" panose="020B0604030504040204" pitchFamily="50" charset="-128"/>
                <a:ea typeface="メイリオ" panose="020B0604030504040204" pitchFamily="50" charset="-128"/>
              </a:rPr>
              <a:t>障害</a:t>
            </a:r>
            <a:r>
              <a:rPr lang="ja-JP" altLang="en-US" sz="2400" dirty="0" smtClean="0">
                <a:latin typeface="メイリオ" panose="020B0604030504040204" pitchFamily="50" charset="-128"/>
                <a:ea typeface="メイリオ" panose="020B0604030504040204" pitchFamily="50" charset="-128"/>
              </a:rPr>
              <a:t>認識</a:t>
            </a:r>
            <a:endParaRPr kumimoji="1" lang="ja-JP" altLang="en-US" sz="2400" dirty="0"/>
          </a:p>
        </p:txBody>
      </p:sp>
      <p:sp>
        <p:nvSpPr>
          <p:cNvPr id="38" name="テキスト ボックス 37"/>
          <p:cNvSpPr txBox="1"/>
          <p:nvPr/>
        </p:nvSpPr>
        <p:spPr>
          <a:xfrm>
            <a:off x="2817462" y="1375081"/>
            <a:ext cx="3834743" cy="461665"/>
          </a:xfrm>
          <a:prstGeom prst="rect">
            <a:avLst/>
          </a:prstGeom>
          <a:noFill/>
        </p:spPr>
        <p:txBody>
          <a:bodyPr wrap="square" rtlCol="0">
            <a:spAutoFit/>
          </a:bodyPr>
          <a:lstStyle/>
          <a:p>
            <a:r>
              <a:rPr kumimoji="1" lang="ja-JP" altLang="en-US" sz="2400" dirty="0" smtClean="0">
                <a:latin typeface="メイリオ" panose="020B0604030504040204" pitchFamily="50" charset="-128"/>
                <a:ea typeface="メイリオ" panose="020B0604030504040204" pitchFamily="50" charset="-128"/>
              </a:rPr>
              <a:t>幕張さんの事例での比較</a:t>
            </a:r>
            <a:endParaRPr kumimoji="1" lang="ja-JP" altLang="en-US" sz="2400" dirty="0">
              <a:latin typeface="メイリオ" panose="020B0604030504040204" pitchFamily="50" charset="-128"/>
              <a:ea typeface="メイリオ" panose="020B0604030504040204" pitchFamily="50" charset="-128"/>
            </a:endParaRPr>
          </a:p>
        </p:txBody>
      </p:sp>
      <p:sp>
        <p:nvSpPr>
          <p:cNvPr id="39" name="正方形/長方形 38"/>
          <p:cNvSpPr/>
          <p:nvPr/>
        </p:nvSpPr>
        <p:spPr>
          <a:xfrm>
            <a:off x="2524540" y="1445913"/>
            <a:ext cx="188837" cy="216755"/>
          </a:xfrm>
          <a:prstGeom prst="rect">
            <a:avLst/>
          </a:prstGeom>
          <a:solidFill>
            <a:srgbClr val="CFD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41" name="直線コネクタ 40"/>
          <p:cNvCxnSpPr/>
          <p:nvPr/>
        </p:nvCxnSpPr>
        <p:spPr>
          <a:xfrm>
            <a:off x="2559176" y="1889423"/>
            <a:ext cx="3651130" cy="0"/>
          </a:xfrm>
          <a:prstGeom prst="line">
            <a:avLst/>
          </a:prstGeom>
          <a:ln/>
        </p:spPr>
        <p:style>
          <a:lnRef idx="1">
            <a:schemeClr val="accent2"/>
          </a:lnRef>
          <a:fillRef idx="0">
            <a:schemeClr val="accent2"/>
          </a:fillRef>
          <a:effectRef idx="0">
            <a:schemeClr val="accent2"/>
          </a:effectRef>
          <a:fontRef idx="minor">
            <a:schemeClr val="tx1"/>
          </a:fontRef>
        </p:style>
      </p:cxnSp>
      <p:sp>
        <p:nvSpPr>
          <p:cNvPr id="37" name="角丸四角形 36"/>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45</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73252321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5098" y="934933"/>
            <a:ext cx="4122670" cy="577513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四角形吹き出し 2"/>
          <p:cNvSpPr/>
          <p:nvPr/>
        </p:nvSpPr>
        <p:spPr bwMode="auto">
          <a:xfrm>
            <a:off x="416691" y="4196337"/>
            <a:ext cx="2447925" cy="1584325"/>
          </a:xfrm>
          <a:prstGeom prst="wedgeRectCallout">
            <a:avLst>
              <a:gd name="adj1" fmla="val 66514"/>
              <a:gd name="adj2" fmla="val -69144"/>
            </a:avLst>
          </a:prstGeom>
          <a:solidFill>
            <a:schemeClr val="bg1"/>
          </a:solidFill>
          <a:ln w="3175" cap="flat" cmpd="sng" algn="ctr">
            <a:solidFill>
              <a:srgbClr val="7F95CF"/>
            </a:solidFill>
            <a:prstDash val="solid"/>
            <a:round/>
            <a:headEnd type="none" w="med" len="med"/>
            <a:tailEnd type="none" w="med" len="med"/>
          </a:ln>
          <a:effectLst/>
        </p:spPr>
        <p:txBody>
          <a:bodyPr/>
          <a:lstStyle/>
          <a:p>
            <a:pPr eaLnBrk="1" hangingPunct="1">
              <a:defRPr/>
            </a:pPr>
            <a:endParaRPr lang="ja-JP" altLang="en-US">
              <a:latin typeface="Arial" charset="0"/>
            </a:endParaRPr>
          </a:p>
        </p:txBody>
      </p:sp>
      <p:sp>
        <p:nvSpPr>
          <p:cNvPr id="93188" name="正方形/長方形 1"/>
          <p:cNvSpPr>
            <a:spLocks noChangeArrowheads="1"/>
          </p:cNvSpPr>
          <p:nvPr/>
        </p:nvSpPr>
        <p:spPr bwMode="auto">
          <a:xfrm>
            <a:off x="596078" y="4388424"/>
            <a:ext cx="20891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ja-JP" sz="1800" dirty="0">
                <a:latin typeface="メイリオ" panose="020B0604030504040204" pitchFamily="50" charset="-128"/>
                <a:ea typeface="メイリオ" panose="020B0604030504040204" pitchFamily="50" charset="-128"/>
              </a:rPr>
              <a:t>シート</a:t>
            </a:r>
            <a:r>
              <a:rPr lang="en-US" altLang="ja-JP" sz="1800" dirty="0">
                <a:latin typeface="メイリオ" panose="020B0604030504040204" pitchFamily="50" charset="-128"/>
                <a:ea typeface="メイリオ" panose="020B0604030504040204" pitchFamily="50" charset="-128"/>
              </a:rPr>
              <a:t> F </a:t>
            </a:r>
            <a:r>
              <a:rPr lang="ja-JP" altLang="ja-JP" sz="1800" dirty="0">
                <a:latin typeface="メイリオ" panose="020B0604030504040204" pitchFamily="50" charset="-128"/>
                <a:ea typeface="メイリオ" panose="020B0604030504040204" pitchFamily="50" charset="-128"/>
              </a:rPr>
              <a:t>はストレスや疲労が生じる状況について整理するシートです。</a:t>
            </a:r>
          </a:p>
        </p:txBody>
      </p:sp>
      <p:sp>
        <p:nvSpPr>
          <p:cNvPr id="5" name="正方形/長方形 4"/>
          <p:cNvSpPr/>
          <p:nvPr/>
        </p:nvSpPr>
        <p:spPr>
          <a:xfrm>
            <a:off x="1532223" y="761664"/>
            <a:ext cx="6412984" cy="75791"/>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1464454" y="55197"/>
            <a:ext cx="6548521" cy="830997"/>
          </a:xfrm>
          <a:prstGeom prst="rect">
            <a:avLst/>
          </a:prstGeom>
        </p:spPr>
        <p:txBody>
          <a:bodyPr wrap="square">
            <a:spAutoFit/>
          </a:bodyPr>
          <a:lstStyle/>
          <a:p>
            <a:pPr algn="ctr"/>
            <a:r>
              <a:rPr lang="ja-JP" altLang="en-US" sz="2400" dirty="0" smtClean="0">
                <a:latin typeface="メイリオ" panose="020B0604030504040204" pitchFamily="50" charset="-128"/>
                <a:ea typeface="メイリオ" panose="020B0604030504040204" pitchFamily="50" charset="-128"/>
              </a:rPr>
              <a:t>ストレス</a:t>
            </a:r>
            <a:r>
              <a:rPr lang="ja-JP" altLang="en-US" sz="2400" dirty="0">
                <a:latin typeface="メイリオ" panose="020B0604030504040204" pitchFamily="50" charset="-128"/>
                <a:ea typeface="メイリオ" panose="020B0604030504040204" pitchFamily="50" charset="-128"/>
              </a:rPr>
              <a:t>・</a:t>
            </a:r>
            <a:r>
              <a:rPr lang="ja-JP" altLang="en-US" sz="2400" dirty="0" smtClean="0">
                <a:latin typeface="メイリオ" panose="020B0604030504040204" pitchFamily="50" charset="-128"/>
                <a:ea typeface="メイリオ" panose="020B0604030504040204" pitchFamily="50" charset="-128"/>
              </a:rPr>
              <a:t>疲労に関する情報の整理</a:t>
            </a:r>
            <a:endParaRPr lang="en-US" altLang="ja-JP" sz="2400" dirty="0" smtClean="0">
              <a:latin typeface="メイリオ" panose="020B0604030504040204" pitchFamily="50" charset="-128"/>
              <a:ea typeface="メイリオ" panose="020B0604030504040204" pitchFamily="50" charset="-128"/>
            </a:endParaRPr>
          </a:p>
          <a:p>
            <a:pPr algn="ctr"/>
            <a:r>
              <a:rPr lang="ja-JP" altLang="en-US" sz="2400" dirty="0" smtClean="0">
                <a:latin typeface="メイリオ" panose="020B0604030504040204" pitchFamily="50" charset="-128"/>
                <a:ea typeface="メイリオ" panose="020B0604030504040204" pitchFamily="50" charset="-128"/>
              </a:rPr>
              <a:t>～　</a:t>
            </a:r>
            <a:r>
              <a:rPr lang="en-US" altLang="ja-JP" sz="2400" dirty="0" smtClean="0">
                <a:latin typeface="メイリオ" panose="020B0604030504040204" pitchFamily="50" charset="-128"/>
                <a:ea typeface="メイリオ" panose="020B0604030504040204" pitchFamily="50" charset="-128"/>
              </a:rPr>
              <a:t>MSFAS</a:t>
            </a:r>
            <a:r>
              <a:rPr lang="ja-JP" altLang="en-US" sz="2400" dirty="0" smtClean="0">
                <a:latin typeface="メイリオ" panose="020B0604030504040204" pitchFamily="50" charset="-128"/>
                <a:ea typeface="メイリオ" panose="020B0604030504040204" pitchFamily="50" charset="-128"/>
              </a:rPr>
              <a:t>　シート</a:t>
            </a:r>
            <a:r>
              <a:rPr lang="en-US" altLang="ja-JP" sz="2400" dirty="0" smtClean="0">
                <a:latin typeface="メイリオ" panose="020B0604030504040204" pitchFamily="50" charset="-128"/>
                <a:ea typeface="メイリオ" panose="020B0604030504040204" pitchFamily="50" charset="-128"/>
              </a:rPr>
              <a:t>F</a:t>
            </a:r>
            <a:r>
              <a:rPr lang="ja-JP" altLang="en-US" sz="2400" dirty="0" smtClean="0">
                <a:latin typeface="メイリオ" panose="020B0604030504040204" pitchFamily="50" charset="-128"/>
                <a:ea typeface="メイリオ" panose="020B0604030504040204" pitchFamily="50" charset="-128"/>
              </a:rPr>
              <a:t>の活用　～</a:t>
            </a:r>
            <a:endParaRPr lang="ja-JP" altLang="en-US" sz="2400" dirty="0">
              <a:latin typeface="メイリオ" panose="020B0604030504040204" pitchFamily="50" charset="-128"/>
              <a:ea typeface="メイリオ" panose="020B0604030504040204" pitchFamily="50" charset="-128"/>
            </a:endParaRPr>
          </a:p>
        </p:txBody>
      </p:sp>
      <p:sp>
        <p:nvSpPr>
          <p:cNvPr id="7" name="角丸四角形 6"/>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46</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03045974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グループ化 21"/>
          <p:cNvGrpSpPr/>
          <p:nvPr/>
        </p:nvGrpSpPr>
        <p:grpSpPr>
          <a:xfrm>
            <a:off x="300455" y="1005597"/>
            <a:ext cx="8592749" cy="5117412"/>
            <a:chOff x="224255" y="1396122"/>
            <a:chExt cx="8592749" cy="375371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4255" y="1396122"/>
              <a:ext cx="8592749" cy="3715268"/>
            </a:xfrm>
            <a:prstGeom prst="rect">
              <a:avLst/>
            </a:prstGeom>
            <a:ln>
              <a:solidFill>
                <a:schemeClr val="tx1">
                  <a:lumMod val="95000"/>
                  <a:lumOff val="5000"/>
                </a:schemeClr>
              </a:solidFill>
            </a:ln>
          </p:spPr>
        </p:pic>
        <p:sp>
          <p:nvSpPr>
            <p:cNvPr id="10" name="テキスト ボックス 9"/>
            <p:cNvSpPr txBox="1"/>
            <p:nvPr/>
          </p:nvSpPr>
          <p:spPr>
            <a:xfrm>
              <a:off x="563691" y="3699165"/>
              <a:ext cx="1932709" cy="461665"/>
            </a:xfrm>
            <a:prstGeom prst="rect">
              <a:avLst/>
            </a:prstGeom>
            <a:noFill/>
          </p:spPr>
          <p:txBody>
            <a:bodyPr wrap="square" rtlCol="0">
              <a:spAutoFit/>
            </a:bodyPr>
            <a:lstStyle/>
            <a:p>
              <a:r>
                <a:rPr kumimoji="1" lang="ja-JP" altLang="en-US" sz="1200" dirty="0" smtClean="0">
                  <a:latin typeface="メイリオ" panose="020B0604030504040204" pitchFamily="50" charset="-128"/>
                  <a:ea typeface="メイリオ" panose="020B0604030504040204" pitchFamily="50" charset="-128"/>
                </a:rPr>
                <a:t>伝達された内容がよくわからない時。</a:t>
              </a:r>
              <a:endParaRPr kumimoji="1" lang="ja-JP" altLang="en-US" sz="1200" dirty="0">
                <a:latin typeface="メイリオ" panose="020B0604030504040204" pitchFamily="50" charset="-128"/>
                <a:ea typeface="メイリオ" panose="020B0604030504040204" pitchFamily="50" charset="-128"/>
              </a:endParaRPr>
            </a:p>
          </p:txBody>
        </p:sp>
        <p:sp>
          <p:nvSpPr>
            <p:cNvPr id="11" name="テキスト ボックス 10"/>
            <p:cNvSpPr txBox="1"/>
            <p:nvPr/>
          </p:nvSpPr>
          <p:spPr>
            <a:xfrm>
              <a:off x="2413272" y="3699164"/>
              <a:ext cx="2231464" cy="461665"/>
            </a:xfrm>
            <a:prstGeom prst="rect">
              <a:avLst/>
            </a:prstGeom>
            <a:noFill/>
          </p:spPr>
          <p:txBody>
            <a:bodyPr wrap="square" rtlCol="0">
              <a:spAutoFit/>
            </a:bodyPr>
            <a:lstStyle/>
            <a:p>
              <a:r>
                <a:rPr lang="ja-JP" altLang="en-US" sz="1200" dirty="0" smtClean="0">
                  <a:latin typeface="メイリオ" panose="020B0604030504040204" pitchFamily="50" charset="-128"/>
                  <a:ea typeface="メイリオ" panose="020B0604030504040204" pitchFamily="50" charset="-128"/>
                </a:rPr>
                <a:t>前の経験を頼りに、とりあえずあたりをつけてやってみる</a:t>
              </a:r>
              <a:endParaRPr kumimoji="1" lang="ja-JP" altLang="en-US" sz="1200" dirty="0">
                <a:latin typeface="メイリオ" panose="020B0604030504040204" pitchFamily="50" charset="-128"/>
                <a:ea typeface="メイリオ" panose="020B0604030504040204" pitchFamily="50" charset="-128"/>
              </a:endParaRPr>
            </a:p>
          </p:txBody>
        </p:sp>
        <p:sp>
          <p:nvSpPr>
            <p:cNvPr id="12" name="テキスト ボックス 11"/>
            <p:cNvSpPr txBox="1"/>
            <p:nvPr/>
          </p:nvSpPr>
          <p:spPr>
            <a:xfrm>
              <a:off x="4644736" y="3699163"/>
              <a:ext cx="2231464" cy="461665"/>
            </a:xfrm>
            <a:prstGeom prst="rect">
              <a:avLst/>
            </a:prstGeom>
            <a:noFill/>
          </p:spPr>
          <p:txBody>
            <a:bodyPr wrap="square" rtlCol="0">
              <a:spAutoFit/>
            </a:bodyPr>
            <a:lstStyle/>
            <a:p>
              <a:r>
                <a:rPr lang="ja-JP" altLang="en-US" sz="1200" dirty="0" smtClean="0">
                  <a:latin typeface="メイリオ" panose="020B0604030504040204" pitchFamily="50" charset="-128"/>
                  <a:ea typeface="メイリオ" panose="020B0604030504040204" pitchFamily="50" charset="-128"/>
                </a:rPr>
                <a:t>大体はあっていた。</a:t>
              </a:r>
            </a:p>
            <a:p>
              <a:r>
                <a:rPr kumimoji="1" lang="ja-JP" altLang="en-US" sz="1200" dirty="0">
                  <a:latin typeface="メイリオ" panose="020B0604030504040204" pitchFamily="50" charset="-128"/>
                  <a:ea typeface="メイリオ" panose="020B0604030504040204" pitchFamily="50" charset="-128"/>
                </a:rPr>
                <a:t>不安</a:t>
              </a:r>
              <a:r>
                <a:rPr kumimoji="1" lang="ja-JP" altLang="en-US" sz="1200" dirty="0" smtClean="0">
                  <a:latin typeface="メイリオ" panose="020B0604030504040204" pitchFamily="50" charset="-128"/>
                  <a:ea typeface="メイリオ" panose="020B0604030504040204" pitchFamily="50" charset="-128"/>
                </a:rPr>
                <a:t>で仕方なかった。</a:t>
              </a:r>
              <a:endParaRPr kumimoji="1" lang="ja-JP" altLang="en-US" sz="1200" dirty="0">
                <a:latin typeface="メイリオ" panose="020B0604030504040204" pitchFamily="50" charset="-128"/>
                <a:ea typeface="メイリオ" panose="020B0604030504040204" pitchFamily="50" charset="-128"/>
              </a:endParaRPr>
            </a:p>
          </p:txBody>
        </p:sp>
        <p:sp>
          <p:nvSpPr>
            <p:cNvPr id="13" name="テキスト ボックス 12"/>
            <p:cNvSpPr txBox="1"/>
            <p:nvPr/>
          </p:nvSpPr>
          <p:spPr>
            <a:xfrm>
              <a:off x="6876200" y="3699162"/>
              <a:ext cx="1841773" cy="461665"/>
            </a:xfrm>
            <a:prstGeom prst="rect">
              <a:avLst/>
            </a:prstGeom>
            <a:noFill/>
          </p:spPr>
          <p:txBody>
            <a:bodyPr wrap="square" rtlCol="0">
              <a:spAutoFit/>
            </a:bodyPr>
            <a:lstStyle/>
            <a:p>
              <a:r>
                <a:rPr lang="ja-JP" altLang="en-US" sz="1200" dirty="0">
                  <a:latin typeface="メイリオ" panose="020B0604030504040204" pitchFamily="50" charset="-128"/>
                  <a:ea typeface="メイリオ" panose="020B0604030504040204" pitchFamily="50" charset="-128"/>
                </a:rPr>
                <a:t>良</a:t>
              </a:r>
              <a:r>
                <a:rPr lang="ja-JP" altLang="en-US" sz="1200" dirty="0" smtClean="0">
                  <a:latin typeface="メイリオ" panose="020B0604030504040204" pitchFamily="50" charset="-128"/>
                  <a:ea typeface="メイリオ" panose="020B0604030504040204" pitchFamily="50" charset="-128"/>
                </a:rPr>
                <a:t>くわからな</a:t>
              </a:r>
              <a:r>
                <a:rPr lang="ja-JP" altLang="en-US" sz="1200" dirty="0">
                  <a:latin typeface="メイリオ" panose="020B0604030504040204" pitchFamily="50" charset="-128"/>
                  <a:ea typeface="メイリオ" panose="020B0604030504040204" pitchFamily="50" charset="-128"/>
                </a:rPr>
                <a:t>い</a:t>
              </a:r>
              <a:r>
                <a:rPr lang="ja-JP" altLang="en-US" sz="1200" dirty="0" smtClean="0">
                  <a:latin typeface="メイリオ" panose="020B0604030504040204" pitchFamily="50" charset="-128"/>
                  <a:ea typeface="メイリオ" panose="020B0604030504040204" pitchFamily="50" charset="-128"/>
                </a:rPr>
                <a:t>。</a:t>
              </a:r>
            </a:p>
            <a:p>
              <a:r>
                <a:rPr lang="ja-JP" altLang="en-US" sz="1200" dirty="0">
                  <a:latin typeface="メイリオ" panose="020B0604030504040204" pitchFamily="50" charset="-128"/>
                  <a:ea typeface="メイリオ" panose="020B0604030504040204" pitchFamily="50" charset="-128"/>
                </a:rPr>
                <a:t>上司</a:t>
              </a:r>
              <a:r>
                <a:rPr lang="ja-JP" altLang="en-US" sz="1200" dirty="0" smtClean="0">
                  <a:latin typeface="メイリオ" panose="020B0604030504040204" pitchFamily="50" charset="-128"/>
                  <a:ea typeface="メイリオ" panose="020B0604030504040204" pitchFamily="50" charset="-128"/>
                </a:rPr>
                <a:t>によると思う。</a:t>
              </a:r>
              <a:endParaRPr kumimoji="1" lang="ja-JP" altLang="en-US" sz="1200" dirty="0">
                <a:latin typeface="メイリオ" panose="020B0604030504040204" pitchFamily="50" charset="-128"/>
                <a:ea typeface="メイリオ" panose="020B0604030504040204" pitchFamily="50" charset="-128"/>
              </a:endParaRPr>
            </a:p>
          </p:txBody>
        </p:sp>
        <p:sp>
          <p:nvSpPr>
            <p:cNvPr id="14" name="テキスト ボックス 13"/>
            <p:cNvSpPr txBox="1"/>
            <p:nvPr/>
          </p:nvSpPr>
          <p:spPr>
            <a:xfrm>
              <a:off x="522126" y="4205509"/>
              <a:ext cx="1932709" cy="461665"/>
            </a:xfrm>
            <a:prstGeom prst="rect">
              <a:avLst/>
            </a:prstGeom>
            <a:noFill/>
          </p:spPr>
          <p:txBody>
            <a:bodyPr wrap="square" rtlCol="0">
              <a:spAutoFit/>
            </a:bodyPr>
            <a:lstStyle/>
            <a:p>
              <a:r>
                <a:rPr lang="ja-JP" altLang="en-US" sz="1200" dirty="0" smtClean="0">
                  <a:latin typeface="メイリオ" panose="020B0604030504040204" pitchFamily="50" charset="-128"/>
                  <a:ea typeface="メイリオ" panose="020B0604030504040204" pitchFamily="50" charset="-128"/>
                </a:rPr>
                <a:t>よくがんばってると言われたとき</a:t>
              </a:r>
              <a:endParaRPr kumimoji="1" lang="ja-JP" altLang="en-US" sz="1200" dirty="0">
                <a:latin typeface="メイリオ" panose="020B0604030504040204" pitchFamily="50" charset="-128"/>
                <a:ea typeface="メイリオ" panose="020B0604030504040204" pitchFamily="50" charset="-128"/>
              </a:endParaRPr>
            </a:p>
          </p:txBody>
        </p:sp>
        <p:sp>
          <p:nvSpPr>
            <p:cNvPr id="15" name="テキスト ボックス 14"/>
            <p:cNvSpPr txBox="1"/>
            <p:nvPr/>
          </p:nvSpPr>
          <p:spPr>
            <a:xfrm>
              <a:off x="2496398" y="4271984"/>
              <a:ext cx="1932709" cy="276999"/>
            </a:xfrm>
            <a:prstGeom prst="rect">
              <a:avLst/>
            </a:prstGeom>
            <a:noFill/>
          </p:spPr>
          <p:txBody>
            <a:bodyPr wrap="square" rtlCol="0">
              <a:spAutoFit/>
            </a:bodyPr>
            <a:lstStyle/>
            <a:p>
              <a:r>
                <a:rPr lang="ja-JP" altLang="en-US" sz="1200" dirty="0" smtClean="0">
                  <a:latin typeface="メイリオ" panose="020B0604030504040204" pitchFamily="50" charset="-128"/>
                  <a:ea typeface="メイリオ" panose="020B0604030504040204" pitchFamily="50" charset="-128"/>
                </a:rPr>
                <a:t>障害のことを説明する</a:t>
              </a:r>
              <a:endParaRPr kumimoji="1" lang="ja-JP" altLang="en-US" sz="1200" dirty="0">
                <a:latin typeface="メイリオ" panose="020B0604030504040204" pitchFamily="50" charset="-128"/>
                <a:ea typeface="メイリオ" panose="020B0604030504040204" pitchFamily="50" charset="-128"/>
              </a:endParaRPr>
            </a:p>
          </p:txBody>
        </p:sp>
        <p:sp>
          <p:nvSpPr>
            <p:cNvPr id="16" name="テキスト ボックス 15"/>
            <p:cNvSpPr txBox="1"/>
            <p:nvPr/>
          </p:nvSpPr>
          <p:spPr>
            <a:xfrm>
              <a:off x="4640829" y="4187345"/>
              <a:ext cx="2231464" cy="461665"/>
            </a:xfrm>
            <a:prstGeom prst="rect">
              <a:avLst/>
            </a:prstGeom>
            <a:noFill/>
          </p:spPr>
          <p:txBody>
            <a:bodyPr wrap="square" rtlCol="0">
              <a:spAutoFit/>
            </a:bodyPr>
            <a:lstStyle/>
            <a:p>
              <a:r>
                <a:rPr lang="ja-JP" altLang="en-US" sz="1200" dirty="0" smtClean="0">
                  <a:latin typeface="メイリオ" panose="020B0604030504040204" pitchFamily="50" charset="-128"/>
                  <a:ea typeface="メイリオ" panose="020B0604030504040204" pitchFamily="50" charset="-128"/>
                </a:rPr>
                <a:t>気にしなくてよいと言われた。将来が</a:t>
              </a:r>
              <a:r>
                <a:rPr kumimoji="1" lang="ja-JP" altLang="en-US" sz="1200" dirty="0" smtClean="0">
                  <a:latin typeface="メイリオ" panose="020B0604030504040204" pitchFamily="50" charset="-128"/>
                  <a:ea typeface="メイリオ" panose="020B0604030504040204" pitchFamily="50" charset="-128"/>
                </a:rPr>
                <a:t>不安になった。</a:t>
              </a:r>
              <a:endParaRPr kumimoji="1" lang="ja-JP" altLang="en-US" sz="1200" dirty="0">
                <a:latin typeface="メイリオ" panose="020B0604030504040204" pitchFamily="50" charset="-128"/>
                <a:ea typeface="メイリオ" panose="020B0604030504040204" pitchFamily="50" charset="-128"/>
              </a:endParaRPr>
            </a:p>
          </p:txBody>
        </p:sp>
        <p:sp>
          <p:nvSpPr>
            <p:cNvPr id="17" name="テキスト ボックス 16"/>
            <p:cNvSpPr txBox="1"/>
            <p:nvPr/>
          </p:nvSpPr>
          <p:spPr>
            <a:xfrm>
              <a:off x="563689" y="4688167"/>
              <a:ext cx="1932709" cy="461665"/>
            </a:xfrm>
            <a:prstGeom prst="rect">
              <a:avLst/>
            </a:prstGeom>
            <a:noFill/>
          </p:spPr>
          <p:txBody>
            <a:bodyPr wrap="square" rtlCol="0">
              <a:spAutoFit/>
            </a:bodyPr>
            <a:lstStyle/>
            <a:p>
              <a:r>
                <a:rPr lang="ja-JP" altLang="en-US" sz="1200" dirty="0" smtClean="0">
                  <a:latin typeface="メイリオ" panose="020B0604030504040204" pitchFamily="50" charset="-128"/>
                  <a:ea typeface="メイリオ" panose="020B0604030504040204" pitchFamily="50" charset="-128"/>
                </a:rPr>
                <a:t>仕事で何かを忘れていた時</a:t>
              </a:r>
              <a:endParaRPr kumimoji="1" lang="ja-JP" altLang="en-US" sz="1200" dirty="0">
                <a:latin typeface="メイリオ" panose="020B0604030504040204" pitchFamily="50" charset="-128"/>
                <a:ea typeface="メイリオ" panose="020B0604030504040204" pitchFamily="50" charset="-128"/>
              </a:endParaRPr>
            </a:p>
          </p:txBody>
        </p:sp>
        <p:sp>
          <p:nvSpPr>
            <p:cNvPr id="18" name="テキスト ボックス 17"/>
            <p:cNvSpPr txBox="1"/>
            <p:nvPr/>
          </p:nvSpPr>
          <p:spPr>
            <a:xfrm>
              <a:off x="2410249" y="4645994"/>
              <a:ext cx="2353574" cy="461665"/>
            </a:xfrm>
            <a:prstGeom prst="rect">
              <a:avLst/>
            </a:prstGeom>
            <a:noFill/>
          </p:spPr>
          <p:txBody>
            <a:bodyPr wrap="square" rtlCol="0">
              <a:spAutoFit/>
            </a:bodyPr>
            <a:lstStyle/>
            <a:p>
              <a:r>
                <a:rPr lang="ja-JP" altLang="en-US" sz="1200" dirty="0" smtClean="0">
                  <a:latin typeface="メイリオ" panose="020B0604030504040204" pitchFamily="50" charset="-128"/>
                  <a:ea typeface="メイリオ" panose="020B0604030504040204" pitchFamily="50" charset="-128"/>
                </a:rPr>
                <a:t>こんなこともできなくなったと思う。何もしない・できない。</a:t>
              </a:r>
              <a:endParaRPr kumimoji="1" lang="ja-JP" altLang="en-US" sz="1200" dirty="0">
                <a:latin typeface="メイリオ" panose="020B0604030504040204" pitchFamily="50" charset="-128"/>
                <a:ea typeface="メイリオ" panose="020B0604030504040204" pitchFamily="50" charset="-128"/>
              </a:endParaRPr>
            </a:p>
          </p:txBody>
        </p:sp>
        <p:sp>
          <p:nvSpPr>
            <p:cNvPr id="19" name="テキスト ボックス 18"/>
            <p:cNvSpPr txBox="1"/>
            <p:nvPr/>
          </p:nvSpPr>
          <p:spPr>
            <a:xfrm>
              <a:off x="4677673" y="4680058"/>
              <a:ext cx="2231464" cy="461665"/>
            </a:xfrm>
            <a:prstGeom prst="rect">
              <a:avLst/>
            </a:prstGeom>
            <a:noFill/>
          </p:spPr>
          <p:txBody>
            <a:bodyPr wrap="square" rtlCol="0">
              <a:spAutoFit/>
            </a:bodyPr>
            <a:lstStyle/>
            <a:p>
              <a:r>
                <a:rPr lang="ja-JP" altLang="en-US" sz="1200" dirty="0">
                  <a:latin typeface="メイリオ" panose="020B0604030504040204" pitchFamily="50" charset="-128"/>
                  <a:ea typeface="メイリオ" panose="020B0604030504040204" pitchFamily="50" charset="-128"/>
                </a:rPr>
                <a:t>落ち込</a:t>
              </a:r>
              <a:r>
                <a:rPr lang="ja-JP" altLang="en-US" sz="1200" dirty="0" smtClean="0">
                  <a:latin typeface="メイリオ" panose="020B0604030504040204" pitchFamily="50" charset="-128"/>
                  <a:ea typeface="メイリオ" panose="020B0604030504040204" pitchFamily="50" charset="-128"/>
                </a:rPr>
                <a:t>む。もう働けないと思う。</a:t>
              </a:r>
              <a:endParaRPr kumimoji="1" lang="ja-JP" altLang="en-US" sz="1200" dirty="0">
                <a:latin typeface="メイリオ" panose="020B0604030504040204" pitchFamily="50" charset="-128"/>
                <a:ea typeface="メイリオ" panose="020B0604030504040204" pitchFamily="50" charset="-128"/>
              </a:endParaRPr>
            </a:p>
          </p:txBody>
        </p:sp>
        <p:sp>
          <p:nvSpPr>
            <p:cNvPr id="20" name="テキスト ボックス 19"/>
            <p:cNvSpPr txBox="1"/>
            <p:nvPr/>
          </p:nvSpPr>
          <p:spPr>
            <a:xfrm>
              <a:off x="6955863" y="4737217"/>
              <a:ext cx="1762110" cy="261610"/>
            </a:xfrm>
            <a:prstGeom prst="rect">
              <a:avLst/>
            </a:prstGeom>
            <a:noFill/>
          </p:spPr>
          <p:txBody>
            <a:bodyPr wrap="square" rtlCol="0">
              <a:spAutoFit/>
            </a:bodyPr>
            <a:lstStyle/>
            <a:p>
              <a:r>
                <a:rPr lang="ja-JP" altLang="en-US" sz="1100" dirty="0" smtClean="0">
                  <a:latin typeface="メイリオ" panose="020B0604030504040204" pitchFamily="50" charset="-128"/>
                  <a:ea typeface="メイリオ" panose="020B0604030504040204" pitchFamily="50" charset="-128"/>
                </a:rPr>
                <a:t>何もしない・できない。</a:t>
              </a:r>
              <a:endParaRPr kumimoji="1" lang="ja-JP" altLang="en-US" sz="1100" dirty="0">
                <a:latin typeface="メイリオ" panose="020B0604030504040204" pitchFamily="50" charset="-128"/>
                <a:ea typeface="メイリオ" panose="020B0604030504040204" pitchFamily="50" charset="-128"/>
              </a:endParaRPr>
            </a:p>
          </p:txBody>
        </p:sp>
        <p:sp>
          <p:nvSpPr>
            <p:cNvPr id="21" name="テキスト ボックス 20"/>
            <p:cNvSpPr txBox="1"/>
            <p:nvPr/>
          </p:nvSpPr>
          <p:spPr>
            <a:xfrm>
              <a:off x="6909137" y="4287373"/>
              <a:ext cx="1762110" cy="261610"/>
            </a:xfrm>
            <a:prstGeom prst="rect">
              <a:avLst/>
            </a:prstGeom>
            <a:noFill/>
          </p:spPr>
          <p:txBody>
            <a:bodyPr wrap="square" rtlCol="0">
              <a:spAutoFit/>
            </a:bodyPr>
            <a:lstStyle/>
            <a:p>
              <a:r>
                <a:rPr lang="ja-JP" altLang="en-US" sz="1100" dirty="0" smtClean="0">
                  <a:latin typeface="メイリオ" panose="020B0604030504040204" pitchFamily="50" charset="-128"/>
                  <a:ea typeface="メイリオ" panose="020B0604030504040204" pitchFamily="50" charset="-128"/>
                </a:rPr>
                <a:t>何もしない・できない。</a:t>
              </a:r>
              <a:endParaRPr kumimoji="1" lang="ja-JP" altLang="en-US" sz="1100" dirty="0">
                <a:latin typeface="メイリオ" panose="020B0604030504040204" pitchFamily="50" charset="-128"/>
                <a:ea typeface="メイリオ" panose="020B0604030504040204" pitchFamily="50" charset="-128"/>
              </a:endParaRPr>
            </a:p>
          </p:txBody>
        </p:sp>
      </p:grpSp>
      <p:sp>
        <p:nvSpPr>
          <p:cNvPr id="23" name="正方形/長方形 22"/>
          <p:cNvSpPr/>
          <p:nvPr/>
        </p:nvSpPr>
        <p:spPr>
          <a:xfrm>
            <a:off x="1532223" y="761664"/>
            <a:ext cx="6412984" cy="75791"/>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1464454" y="370111"/>
            <a:ext cx="6548521" cy="461665"/>
          </a:xfrm>
          <a:prstGeom prst="rect">
            <a:avLst/>
          </a:prstGeom>
        </p:spPr>
        <p:txBody>
          <a:bodyPr wrap="square">
            <a:spAutoFit/>
          </a:bodyPr>
          <a:lstStyle/>
          <a:p>
            <a:pPr algn="ctr"/>
            <a:r>
              <a:rPr lang="ja-JP" altLang="en-US" sz="2400" dirty="0" smtClean="0">
                <a:solidFill>
                  <a:srgbClr val="0070C0"/>
                </a:solidFill>
                <a:latin typeface="メイリオ" panose="020B0604030504040204" pitchFamily="50" charset="-128"/>
                <a:ea typeface="メイリオ" panose="020B0604030504040204" pitchFamily="50" charset="-128"/>
              </a:rPr>
              <a:t>シート</a:t>
            </a:r>
            <a:r>
              <a:rPr lang="en-US" altLang="ja-JP" sz="2400" dirty="0" smtClean="0">
                <a:solidFill>
                  <a:srgbClr val="0070C0"/>
                </a:solidFill>
                <a:latin typeface="メイリオ" panose="020B0604030504040204" pitchFamily="50" charset="-128"/>
                <a:ea typeface="メイリオ" panose="020B0604030504040204" pitchFamily="50" charset="-128"/>
              </a:rPr>
              <a:t>F</a:t>
            </a:r>
            <a:r>
              <a:rPr lang="ja-JP" altLang="en-US" sz="2400" dirty="0" err="1" smtClean="0">
                <a:solidFill>
                  <a:srgbClr val="0070C0"/>
                </a:solidFill>
                <a:latin typeface="メイリオ" panose="020B0604030504040204" pitchFamily="50" charset="-128"/>
                <a:ea typeface="メイリオ" panose="020B0604030504040204" pitchFamily="50" charset="-128"/>
              </a:rPr>
              <a:t>への</a:t>
            </a:r>
            <a:r>
              <a:rPr lang="ja-JP" altLang="en-US" sz="2400" dirty="0" smtClean="0">
                <a:solidFill>
                  <a:srgbClr val="0070C0"/>
                </a:solidFill>
                <a:latin typeface="メイリオ" panose="020B0604030504040204" pitchFamily="50" charset="-128"/>
                <a:ea typeface="メイリオ" panose="020B0604030504040204" pitchFamily="50" charset="-128"/>
              </a:rPr>
              <a:t>記入例</a:t>
            </a:r>
            <a:endParaRPr lang="ja-JP" altLang="en-US" sz="2400" dirty="0">
              <a:solidFill>
                <a:srgbClr val="0070C0"/>
              </a:solidFill>
              <a:latin typeface="メイリオ" panose="020B0604030504040204" pitchFamily="50" charset="-128"/>
              <a:ea typeface="メイリオ" panose="020B0604030504040204" pitchFamily="50" charset="-128"/>
            </a:endParaRPr>
          </a:p>
        </p:txBody>
      </p:sp>
      <p:sp>
        <p:nvSpPr>
          <p:cNvPr id="25" name="角丸四角形 24"/>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47</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67971576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雲形吹き出し 1"/>
          <p:cNvSpPr/>
          <p:nvPr/>
        </p:nvSpPr>
        <p:spPr>
          <a:xfrm>
            <a:off x="4710376" y="1991455"/>
            <a:ext cx="1588707" cy="1371600"/>
          </a:xfrm>
          <a:prstGeom prst="cloudCallout">
            <a:avLst>
              <a:gd name="adj1" fmla="val -141576"/>
              <a:gd name="adj2" fmla="val 80616"/>
            </a:avLst>
          </a:prstGeom>
          <a:solidFill>
            <a:srgbClr val="FECC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p:cNvSpPr/>
          <p:nvPr/>
        </p:nvSpPr>
        <p:spPr>
          <a:xfrm>
            <a:off x="4658242" y="1497891"/>
            <a:ext cx="3947183" cy="4892970"/>
          </a:xfrm>
          <a:prstGeom prst="rect">
            <a:avLst/>
          </a:prstGeom>
          <a:solidFill>
            <a:srgbClr val="FFF1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723891" y="898098"/>
            <a:ext cx="6412984" cy="75791"/>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47550" y="2923990"/>
            <a:ext cx="4016337" cy="3789623"/>
          </a:xfrm>
          <a:prstGeom prst="rect">
            <a:avLst/>
          </a:prstGeom>
        </p:spPr>
      </p:pic>
      <p:sp>
        <p:nvSpPr>
          <p:cNvPr id="12" name="円/楕円 11"/>
          <p:cNvSpPr/>
          <p:nvPr/>
        </p:nvSpPr>
        <p:spPr>
          <a:xfrm rot="21169789">
            <a:off x="3096602" y="4538334"/>
            <a:ext cx="1414823" cy="928225"/>
          </a:xfrm>
          <a:prstGeom prst="ellipse">
            <a:avLst/>
          </a:prstGeom>
          <a:solidFill>
            <a:srgbClr val="0070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メイリオ" panose="020B0604030504040204" pitchFamily="50" charset="-128"/>
                <a:ea typeface="メイリオ" panose="020B0604030504040204" pitchFamily="50" charset="-128"/>
              </a:rPr>
              <a:t>障害認識の把握</a:t>
            </a:r>
            <a:endParaRPr kumimoji="1" lang="ja-JP" altLang="en-US" sz="1600" dirty="0"/>
          </a:p>
        </p:txBody>
      </p:sp>
      <p:sp>
        <p:nvSpPr>
          <p:cNvPr id="13" name="円/楕円 12"/>
          <p:cNvSpPr/>
          <p:nvPr/>
        </p:nvSpPr>
        <p:spPr>
          <a:xfrm rot="576535">
            <a:off x="50117" y="4765540"/>
            <a:ext cx="1347549" cy="964006"/>
          </a:xfrm>
          <a:prstGeom prst="ellipse">
            <a:avLst/>
          </a:prstGeom>
          <a:solidFill>
            <a:srgbClr val="E63D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latin typeface="メイリオ" panose="020B0604030504040204" pitchFamily="50" charset="-128"/>
                <a:ea typeface="メイリオ" panose="020B0604030504040204" pitchFamily="50" charset="-128"/>
              </a:rPr>
              <a:t>事象の具体例</a:t>
            </a:r>
            <a:endParaRPr kumimoji="1" lang="ja-JP" altLang="en-US" sz="1600" dirty="0"/>
          </a:p>
        </p:txBody>
      </p:sp>
      <p:sp>
        <p:nvSpPr>
          <p:cNvPr id="14" name="フローチャート: 端子 13"/>
          <p:cNvSpPr/>
          <p:nvPr/>
        </p:nvSpPr>
        <p:spPr>
          <a:xfrm>
            <a:off x="2235839" y="5322146"/>
            <a:ext cx="149552" cy="859993"/>
          </a:xfrm>
          <a:prstGeom prst="flowChartTerminator">
            <a:avLst/>
          </a:prstGeom>
          <a:solidFill>
            <a:srgbClr val="0577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角丸四角形 14"/>
          <p:cNvSpPr/>
          <p:nvPr/>
        </p:nvSpPr>
        <p:spPr>
          <a:xfrm>
            <a:off x="2235839" y="5104535"/>
            <a:ext cx="114777" cy="143008"/>
          </a:xfrm>
          <a:prstGeom prst="roundRect">
            <a:avLst/>
          </a:prstGeom>
          <a:solidFill>
            <a:srgbClr val="0577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5076857" y="2249873"/>
            <a:ext cx="3607904" cy="261610"/>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医療的な診断では、軽度の失語や記憶障害がある</a:t>
            </a:r>
          </a:p>
        </p:txBody>
      </p:sp>
      <p:sp>
        <p:nvSpPr>
          <p:cNvPr id="27" name="正方形/長方形 26"/>
          <p:cNvSpPr/>
          <p:nvPr/>
        </p:nvSpPr>
        <p:spPr>
          <a:xfrm>
            <a:off x="5097630" y="2511268"/>
            <a:ext cx="3429000" cy="261610"/>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職場でのミスは他の人でも時々発生するようなミス</a:t>
            </a:r>
          </a:p>
        </p:txBody>
      </p:sp>
      <p:sp>
        <p:nvSpPr>
          <p:cNvPr id="28" name="円/楕円 27"/>
          <p:cNvSpPr/>
          <p:nvPr/>
        </p:nvSpPr>
        <p:spPr>
          <a:xfrm>
            <a:off x="4861027" y="2541268"/>
            <a:ext cx="215830" cy="212582"/>
          </a:xfrm>
          <a:prstGeom prst="ellipse">
            <a:avLst/>
          </a:prstGeom>
          <a:solidFill>
            <a:srgbClr val="E63D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28"/>
          <p:cNvSpPr/>
          <p:nvPr/>
        </p:nvSpPr>
        <p:spPr>
          <a:xfrm>
            <a:off x="4861027" y="2291882"/>
            <a:ext cx="215830" cy="212582"/>
          </a:xfrm>
          <a:prstGeom prst="ellipse">
            <a:avLst/>
          </a:prstGeom>
          <a:solidFill>
            <a:srgbClr val="0070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4918422" y="3703433"/>
            <a:ext cx="2249334" cy="369332"/>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rPr>
              <a:t>　</a:t>
            </a:r>
            <a:r>
              <a:rPr lang="ja-JP" altLang="en-US" sz="1100" dirty="0">
                <a:latin typeface="メイリオ" panose="020B0604030504040204" pitchFamily="50" charset="-128"/>
                <a:ea typeface="メイリオ" panose="020B0604030504040204" pitchFamily="50" charset="-128"/>
              </a:rPr>
              <a:t>職場で初めて違和感を</a:t>
            </a:r>
            <a:r>
              <a:rPr lang="ja-JP" altLang="en-US" sz="1100" dirty="0" smtClean="0">
                <a:latin typeface="メイリオ" panose="020B0604030504040204" pitchFamily="50" charset="-128"/>
                <a:ea typeface="メイリオ" panose="020B0604030504040204" pitchFamily="50" charset="-128"/>
              </a:rPr>
              <a:t>感じた</a:t>
            </a:r>
            <a:endParaRPr lang="ja-JP" altLang="en-US" dirty="0">
              <a:latin typeface="メイリオ" panose="020B0604030504040204" pitchFamily="50" charset="-128"/>
              <a:ea typeface="メイリオ" panose="020B0604030504040204" pitchFamily="50" charset="-128"/>
            </a:endParaRPr>
          </a:p>
        </p:txBody>
      </p:sp>
      <p:sp>
        <p:nvSpPr>
          <p:cNvPr id="31" name="正方形/長方形 30"/>
          <p:cNvSpPr/>
          <p:nvPr/>
        </p:nvSpPr>
        <p:spPr>
          <a:xfrm>
            <a:off x="5155401" y="4072335"/>
            <a:ext cx="3458817" cy="261610"/>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課長からは、以前と変わらないと評価されていた</a:t>
            </a:r>
            <a:endParaRPr lang="ja-JP" altLang="en-US" sz="1100" dirty="0"/>
          </a:p>
        </p:txBody>
      </p:sp>
      <p:sp>
        <p:nvSpPr>
          <p:cNvPr id="32" name="円/楕円 31"/>
          <p:cNvSpPr/>
          <p:nvPr/>
        </p:nvSpPr>
        <p:spPr>
          <a:xfrm>
            <a:off x="4885116" y="4082566"/>
            <a:ext cx="215830" cy="212582"/>
          </a:xfrm>
          <a:prstGeom prst="ellipse">
            <a:avLst/>
          </a:prstGeom>
          <a:solidFill>
            <a:srgbClr val="E63D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円/楕円 32"/>
          <p:cNvSpPr/>
          <p:nvPr/>
        </p:nvSpPr>
        <p:spPr>
          <a:xfrm>
            <a:off x="4885116" y="3787360"/>
            <a:ext cx="215830" cy="212582"/>
          </a:xfrm>
          <a:prstGeom prst="ellipse">
            <a:avLst/>
          </a:prstGeom>
          <a:solidFill>
            <a:srgbClr val="0070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5154089" y="5782261"/>
            <a:ext cx="2864887" cy="261610"/>
          </a:xfrm>
          <a:prstGeom prst="rect">
            <a:avLst/>
          </a:prstGeom>
        </p:spPr>
        <p:txBody>
          <a:bodyPr wrap="none">
            <a:spAutoFit/>
          </a:bodyPr>
          <a:lstStyle/>
          <a:p>
            <a:r>
              <a:rPr lang="ja-JP" altLang="en-US" sz="1100" dirty="0">
                <a:latin typeface="メイリオ" panose="020B0604030504040204" pitchFamily="50" charset="-128"/>
                <a:ea typeface="メイリオ" panose="020B0604030504040204" pitchFamily="50" charset="-128"/>
              </a:rPr>
              <a:t>自分の将来に不安を感じ、うつになり離職</a:t>
            </a:r>
          </a:p>
        </p:txBody>
      </p:sp>
      <p:sp>
        <p:nvSpPr>
          <p:cNvPr id="35" name="正方形/長方形 34"/>
          <p:cNvSpPr/>
          <p:nvPr/>
        </p:nvSpPr>
        <p:spPr>
          <a:xfrm>
            <a:off x="5154089" y="5332147"/>
            <a:ext cx="3316082" cy="430887"/>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rPr>
              <a:t>鍵のかけわすれや、連絡事項がスムーズに頭</a:t>
            </a:r>
            <a:r>
              <a:rPr lang="ja-JP" altLang="en-US" sz="1100" dirty="0" smtClean="0">
                <a:latin typeface="メイリオ" panose="020B0604030504040204" pitchFamily="50" charset="-128"/>
                <a:ea typeface="メイリオ" panose="020B0604030504040204" pitchFamily="50" charset="-128"/>
              </a:rPr>
              <a:t>に</a:t>
            </a:r>
          </a:p>
          <a:p>
            <a:r>
              <a:rPr lang="ja-JP" altLang="en-US" sz="1100" dirty="0" smtClean="0">
                <a:latin typeface="メイリオ" panose="020B0604030504040204" pitchFamily="50" charset="-128"/>
                <a:ea typeface="メイリオ" panose="020B0604030504040204" pitchFamily="50" charset="-128"/>
              </a:rPr>
              <a:t>入らない</a:t>
            </a:r>
            <a:r>
              <a:rPr lang="ja-JP" altLang="en-US" sz="1100" dirty="0">
                <a:latin typeface="メイリオ" panose="020B0604030504040204" pitchFamily="50" charset="-128"/>
                <a:ea typeface="メイリオ" panose="020B0604030504040204" pitchFamily="50" charset="-128"/>
              </a:rPr>
              <a:t>感覚が</a:t>
            </a:r>
            <a:r>
              <a:rPr lang="ja-JP" altLang="en-US" sz="1100" dirty="0" smtClean="0">
                <a:latin typeface="メイリオ" panose="020B0604030504040204" pitchFamily="50" charset="-128"/>
                <a:ea typeface="メイリオ" panose="020B0604030504040204" pitchFamily="50" charset="-128"/>
              </a:rPr>
              <a:t>ある</a:t>
            </a:r>
            <a:endParaRPr lang="ja-JP" altLang="en-US" sz="1100" dirty="0">
              <a:latin typeface="メイリオ" panose="020B0604030504040204" pitchFamily="50" charset="-128"/>
              <a:ea typeface="メイリオ" panose="020B0604030504040204" pitchFamily="50" charset="-128"/>
            </a:endParaRPr>
          </a:p>
        </p:txBody>
      </p:sp>
      <p:sp>
        <p:nvSpPr>
          <p:cNvPr id="36" name="円/楕円 35"/>
          <p:cNvSpPr/>
          <p:nvPr/>
        </p:nvSpPr>
        <p:spPr>
          <a:xfrm>
            <a:off x="4949233" y="5351374"/>
            <a:ext cx="215830" cy="212582"/>
          </a:xfrm>
          <a:prstGeom prst="ellipse">
            <a:avLst/>
          </a:prstGeom>
          <a:solidFill>
            <a:srgbClr val="0070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円/楕円 36"/>
          <p:cNvSpPr/>
          <p:nvPr/>
        </p:nvSpPr>
        <p:spPr>
          <a:xfrm>
            <a:off x="4952573" y="5772174"/>
            <a:ext cx="215830" cy="205234"/>
          </a:xfrm>
          <a:prstGeom prst="ellipse">
            <a:avLst/>
          </a:prstGeom>
          <a:solidFill>
            <a:srgbClr val="E63D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正方形/長方形 37"/>
          <p:cNvSpPr/>
          <p:nvPr/>
        </p:nvSpPr>
        <p:spPr>
          <a:xfrm>
            <a:off x="4656966" y="1491048"/>
            <a:ext cx="3928671" cy="685611"/>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bwMode="white">
          <a:xfrm>
            <a:off x="4701339" y="1520228"/>
            <a:ext cx="3919263" cy="738664"/>
          </a:xfrm>
          <a:prstGeom prst="rect">
            <a:avLst/>
          </a:prstGeom>
          <a:noFill/>
        </p:spPr>
        <p:txBody>
          <a:bodyPr wrap="square" rtlCol="0">
            <a:spAutoFit/>
          </a:bodyPr>
          <a:lstStyle/>
          <a:p>
            <a:r>
              <a:rPr kumimoji="1" lang="ja-JP" altLang="en-US" sz="1400" dirty="0" smtClean="0">
                <a:solidFill>
                  <a:schemeClr val="bg1"/>
                </a:solidFill>
                <a:latin typeface="メイリオ" panose="020B0604030504040204" pitchFamily="50" charset="-128"/>
                <a:ea typeface="メイリオ" panose="020B0604030504040204" pitchFamily="50" charset="-128"/>
              </a:rPr>
              <a:t>　一般参考値と比較した作業遂行能力をＭＷＳの結果整理表でフィードバックすると、自信につながるか？</a:t>
            </a:r>
            <a:endParaRPr kumimoji="1" lang="ja-JP" altLang="en-US" sz="1400" dirty="0">
              <a:solidFill>
                <a:schemeClr val="bg1"/>
              </a:solidFill>
              <a:latin typeface="メイリオ" panose="020B0604030504040204" pitchFamily="50" charset="-128"/>
              <a:ea typeface="メイリオ" panose="020B0604030504040204" pitchFamily="50" charset="-128"/>
            </a:endParaRPr>
          </a:p>
        </p:txBody>
      </p:sp>
      <p:sp>
        <p:nvSpPr>
          <p:cNvPr id="39" name="正方形/長方形 38"/>
          <p:cNvSpPr/>
          <p:nvPr/>
        </p:nvSpPr>
        <p:spPr>
          <a:xfrm>
            <a:off x="4664484" y="3001771"/>
            <a:ext cx="3921153" cy="734845"/>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bwMode="white">
          <a:xfrm>
            <a:off x="4829527" y="3035485"/>
            <a:ext cx="3756110" cy="738664"/>
          </a:xfrm>
          <a:prstGeom prst="rect">
            <a:avLst/>
          </a:prstGeom>
          <a:noFill/>
        </p:spPr>
        <p:txBody>
          <a:bodyPr wrap="square" rtlCol="0">
            <a:spAutoFit/>
          </a:bodyPr>
          <a:lstStyle/>
          <a:p>
            <a:r>
              <a:rPr lang="ja-JP" altLang="en-US" sz="1400" dirty="0" smtClean="0">
                <a:solidFill>
                  <a:schemeClr val="bg1"/>
                </a:solidFill>
                <a:latin typeface="メイリオ" panose="020B0604030504040204" pitchFamily="50" charset="-128"/>
                <a:ea typeface="メイリオ" panose="020B0604030504040204" pitchFamily="50" charset="-128"/>
              </a:rPr>
              <a:t>模擬的な就労場面で、確実性のある職務遂行が継続できることを自己認識してもらうとよいか？</a:t>
            </a:r>
            <a:endParaRPr kumimoji="1" lang="ja-JP" altLang="en-US" sz="1400" dirty="0">
              <a:solidFill>
                <a:schemeClr val="bg1"/>
              </a:solidFill>
              <a:latin typeface="メイリオ" panose="020B0604030504040204" pitchFamily="50" charset="-128"/>
              <a:ea typeface="メイリオ" panose="020B0604030504040204" pitchFamily="50" charset="-128"/>
            </a:endParaRPr>
          </a:p>
        </p:txBody>
      </p:sp>
      <p:sp>
        <p:nvSpPr>
          <p:cNvPr id="40" name="正方形/長方形 39"/>
          <p:cNvSpPr/>
          <p:nvPr/>
        </p:nvSpPr>
        <p:spPr>
          <a:xfrm>
            <a:off x="4656966" y="4442097"/>
            <a:ext cx="3949735" cy="829820"/>
          </a:xfrm>
          <a:prstGeom prst="rect">
            <a:avLst/>
          </a:prstGeom>
          <a:solidFill>
            <a:srgbClr val="FD542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テキスト ボックス 23"/>
          <p:cNvSpPr txBox="1"/>
          <p:nvPr/>
        </p:nvSpPr>
        <p:spPr bwMode="white">
          <a:xfrm>
            <a:off x="4710376" y="4469010"/>
            <a:ext cx="3885714" cy="800219"/>
          </a:xfrm>
          <a:prstGeom prst="rect">
            <a:avLst/>
          </a:prstGeom>
          <a:noFill/>
          <a:ln>
            <a:noFill/>
          </a:ln>
        </p:spPr>
        <p:txBody>
          <a:bodyPr wrap="square" rtlCol="0">
            <a:spAutoFit/>
          </a:bodyPr>
          <a:lstStyle/>
          <a:p>
            <a:r>
              <a:rPr lang="ja-JP" altLang="en-US" dirty="0">
                <a:latin typeface="メイリオ" panose="020B0604030504040204" pitchFamily="50" charset="-128"/>
                <a:ea typeface="メイリオ" panose="020B0604030504040204" pitchFamily="50" charset="-128"/>
              </a:rPr>
              <a:t>　</a:t>
            </a:r>
            <a:r>
              <a:rPr lang="ja-JP" altLang="en-US" sz="1400" dirty="0" smtClean="0">
                <a:solidFill>
                  <a:schemeClr val="bg1"/>
                </a:solidFill>
                <a:latin typeface="メイリオ" panose="020B0604030504040204" pitchFamily="50" charset="-128"/>
                <a:ea typeface="メイリオ" panose="020B0604030504040204" pitchFamily="50" charset="-128"/>
              </a:rPr>
              <a:t>メモリーノートなど補完方法を訓練すると、獲得感を感じられて、実際の職場で安心できるか？</a:t>
            </a:r>
            <a:endParaRPr kumimoji="1" lang="ja-JP" altLang="en-US" sz="1400" dirty="0">
              <a:solidFill>
                <a:schemeClr val="bg1"/>
              </a:solidFill>
              <a:latin typeface="メイリオ" panose="020B0604030504040204" pitchFamily="50" charset="-128"/>
              <a:ea typeface="メイリオ" panose="020B0604030504040204" pitchFamily="50" charset="-128"/>
            </a:endParaRPr>
          </a:p>
        </p:txBody>
      </p:sp>
      <p:sp>
        <p:nvSpPr>
          <p:cNvPr id="41" name="円/楕円 40"/>
          <p:cNvSpPr/>
          <p:nvPr/>
        </p:nvSpPr>
        <p:spPr>
          <a:xfrm>
            <a:off x="4448752" y="1411591"/>
            <a:ext cx="356802" cy="401008"/>
          </a:xfrm>
          <a:prstGeom prst="ellipse">
            <a:avLst/>
          </a:prstGeom>
          <a:solidFill>
            <a:srgbClr val="F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１</a:t>
            </a:r>
            <a:endParaRPr kumimoji="1" lang="ja-JP" altLang="en-US" dirty="0"/>
          </a:p>
        </p:txBody>
      </p:sp>
      <p:sp>
        <p:nvSpPr>
          <p:cNvPr id="42" name="円/楕円 41"/>
          <p:cNvSpPr/>
          <p:nvPr/>
        </p:nvSpPr>
        <p:spPr>
          <a:xfrm>
            <a:off x="4457381" y="2911233"/>
            <a:ext cx="363353" cy="401008"/>
          </a:xfrm>
          <a:prstGeom prst="ellipse">
            <a:avLst/>
          </a:prstGeom>
          <a:solidFill>
            <a:srgbClr val="F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t>２</a:t>
            </a:r>
            <a:endParaRPr kumimoji="1" lang="ja-JP" altLang="en-US" dirty="0"/>
          </a:p>
        </p:txBody>
      </p:sp>
      <p:sp>
        <p:nvSpPr>
          <p:cNvPr id="43" name="円/楕円 42"/>
          <p:cNvSpPr/>
          <p:nvPr/>
        </p:nvSpPr>
        <p:spPr>
          <a:xfrm>
            <a:off x="4404082" y="4391526"/>
            <a:ext cx="374452" cy="401008"/>
          </a:xfrm>
          <a:prstGeom prst="ellipse">
            <a:avLst/>
          </a:prstGeom>
          <a:solidFill>
            <a:srgbClr val="F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smtClean="0"/>
              <a:t>３</a:t>
            </a:r>
            <a:endParaRPr kumimoji="1" lang="ja-JP" altLang="en-US" dirty="0"/>
          </a:p>
        </p:txBody>
      </p:sp>
      <p:sp>
        <p:nvSpPr>
          <p:cNvPr id="46" name="正方形/長方形 45"/>
          <p:cNvSpPr/>
          <p:nvPr/>
        </p:nvSpPr>
        <p:spPr>
          <a:xfrm>
            <a:off x="2842552" y="437879"/>
            <a:ext cx="2505626" cy="461665"/>
          </a:xfrm>
          <a:prstGeom prst="rect">
            <a:avLst/>
          </a:prstGeom>
        </p:spPr>
        <p:txBody>
          <a:bodyPr wrap="square">
            <a:spAutoFit/>
          </a:bodyPr>
          <a:lstStyle/>
          <a:p>
            <a:r>
              <a:rPr lang="ja-JP" altLang="en-US" sz="2400" dirty="0" smtClean="0">
                <a:solidFill>
                  <a:srgbClr val="0070C0"/>
                </a:solidFill>
                <a:latin typeface="メイリオ" panose="020B0604030504040204" pitchFamily="50" charset="-128"/>
                <a:ea typeface="メイリオ" panose="020B0604030504040204" pitchFamily="50" charset="-128"/>
              </a:rPr>
              <a:t>支援計画の検討</a:t>
            </a:r>
            <a:endParaRPr lang="ja-JP" altLang="en-US" sz="2400" dirty="0">
              <a:solidFill>
                <a:srgbClr val="0070C0"/>
              </a:solidFill>
              <a:latin typeface="メイリオ" panose="020B0604030504040204" pitchFamily="50" charset="-128"/>
              <a:ea typeface="メイリオ" panose="020B0604030504040204" pitchFamily="50" charset="-128"/>
            </a:endParaRPr>
          </a:p>
        </p:txBody>
      </p:sp>
      <p:sp>
        <p:nvSpPr>
          <p:cNvPr id="47" name="正方形/長方形 46"/>
          <p:cNvSpPr/>
          <p:nvPr/>
        </p:nvSpPr>
        <p:spPr>
          <a:xfrm>
            <a:off x="472848" y="1440252"/>
            <a:ext cx="3675533" cy="923330"/>
          </a:xfrm>
          <a:prstGeom prst="rect">
            <a:avLst/>
          </a:prstGeom>
        </p:spPr>
        <p:txBody>
          <a:bodyPr wrap="square">
            <a:spAutoFit/>
          </a:bodyPr>
          <a:lstStyle/>
          <a:p>
            <a:r>
              <a:rPr lang="ja-JP" altLang="en-US" dirty="0" smtClean="0">
                <a:solidFill>
                  <a:srgbClr val="0070C0"/>
                </a:solidFill>
                <a:latin typeface="メイリオ" panose="020B0604030504040204" pitchFamily="50" charset="-128"/>
                <a:ea typeface="メイリオ" panose="020B0604030504040204" pitchFamily="50" charset="-128"/>
              </a:rPr>
              <a:t>把握した「障害認識」と「事象の具体例」を比較して、支援計画を</a:t>
            </a:r>
            <a:endParaRPr lang="en-US" altLang="ja-JP" dirty="0" smtClean="0">
              <a:solidFill>
                <a:srgbClr val="0070C0"/>
              </a:solidFill>
              <a:latin typeface="メイリオ" panose="020B0604030504040204" pitchFamily="50" charset="-128"/>
              <a:ea typeface="メイリオ" panose="020B0604030504040204" pitchFamily="50" charset="-128"/>
            </a:endParaRPr>
          </a:p>
          <a:p>
            <a:r>
              <a:rPr lang="ja-JP" altLang="en-US" dirty="0" smtClean="0">
                <a:solidFill>
                  <a:srgbClr val="0070C0"/>
                </a:solidFill>
                <a:latin typeface="メイリオ" panose="020B0604030504040204" pitchFamily="50" charset="-128"/>
                <a:ea typeface="メイリオ" panose="020B0604030504040204" pitchFamily="50" charset="-128"/>
              </a:rPr>
              <a:t>検討する。</a:t>
            </a:r>
            <a:endParaRPr lang="ja-JP" altLang="en-US" dirty="0">
              <a:solidFill>
                <a:srgbClr val="0070C0"/>
              </a:solidFill>
              <a:latin typeface="メイリオ" panose="020B0604030504040204" pitchFamily="50" charset="-128"/>
              <a:ea typeface="メイリオ" panose="020B0604030504040204" pitchFamily="50" charset="-128"/>
            </a:endParaRPr>
          </a:p>
        </p:txBody>
      </p:sp>
      <p:sp>
        <p:nvSpPr>
          <p:cNvPr id="45" name="角丸四角形 44"/>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48</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87634922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254504" y="3320858"/>
            <a:ext cx="1889495" cy="3537142"/>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8" name="グループ化 47"/>
          <p:cNvGrpSpPr/>
          <p:nvPr/>
        </p:nvGrpSpPr>
        <p:grpSpPr>
          <a:xfrm>
            <a:off x="0" y="3971704"/>
            <a:ext cx="7254504" cy="2886296"/>
            <a:chOff x="1690713" y="2689555"/>
            <a:chExt cx="7254504" cy="2886296"/>
          </a:xfrm>
        </p:grpSpPr>
        <p:sp>
          <p:nvSpPr>
            <p:cNvPr id="3" name="正方形/長方形 2"/>
            <p:cNvSpPr/>
            <p:nvPr/>
          </p:nvSpPr>
          <p:spPr>
            <a:xfrm>
              <a:off x="6003235" y="2689555"/>
              <a:ext cx="2941982" cy="2886296"/>
            </a:xfrm>
            <a:prstGeom prst="rect">
              <a:avLst/>
            </a:prstGeom>
            <a:solidFill>
              <a:srgbClr val="F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3903197" y="3436896"/>
              <a:ext cx="2100038" cy="2138955"/>
            </a:xfrm>
            <a:prstGeom prst="rect">
              <a:avLst/>
            </a:prstGeom>
            <a:solidFill>
              <a:srgbClr val="CFD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1690713" y="4134678"/>
              <a:ext cx="2212485" cy="1441173"/>
            </a:xfrm>
            <a:prstGeom prst="rect">
              <a:avLst/>
            </a:prstGeom>
            <a:solidFill>
              <a:srgbClr val="FFF1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7" name="正方形/長方形 6"/>
          <p:cNvSpPr/>
          <p:nvPr/>
        </p:nvSpPr>
        <p:spPr>
          <a:xfrm>
            <a:off x="1622762" y="66280"/>
            <a:ext cx="5641459" cy="830997"/>
          </a:xfrm>
          <a:prstGeom prst="rect">
            <a:avLst/>
          </a:prstGeom>
        </p:spPr>
        <p:txBody>
          <a:bodyPr wrap="square">
            <a:spAutoFit/>
          </a:bodyPr>
          <a:lstStyle/>
          <a:p>
            <a:r>
              <a:rPr lang="ja-JP" altLang="en-US" sz="2400" dirty="0" smtClean="0">
                <a:latin typeface="メイリオ" panose="020B0604030504040204" pitchFamily="50" charset="-128"/>
                <a:ea typeface="メイリオ" panose="020B0604030504040204" pitchFamily="50" charset="-128"/>
              </a:rPr>
              <a:t>ストレス</a:t>
            </a:r>
            <a:r>
              <a:rPr lang="ja-JP" altLang="en-US" sz="2400" dirty="0">
                <a:latin typeface="メイリオ" panose="020B0604030504040204" pitchFamily="50" charset="-128"/>
                <a:ea typeface="メイリオ" panose="020B0604030504040204" pitchFamily="50" charset="-128"/>
              </a:rPr>
              <a:t>・疲労</a:t>
            </a:r>
            <a:r>
              <a:rPr lang="ja-JP" altLang="en-US" sz="2400" dirty="0" smtClean="0">
                <a:latin typeface="メイリオ" panose="020B0604030504040204" pitchFamily="50" charset="-128"/>
                <a:ea typeface="メイリオ" panose="020B0604030504040204" pitchFamily="50" charset="-128"/>
              </a:rPr>
              <a:t>の</a:t>
            </a:r>
          </a:p>
          <a:p>
            <a:r>
              <a:rPr lang="ja-JP" altLang="en-US" sz="2400" dirty="0" smtClean="0">
                <a:latin typeface="メイリオ" panose="020B0604030504040204" pitchFamily="50" charset="-128"/>
                <a:ea typeface="メイリオ" panose="020B0604030504040204" pitchFamily="50" charset="-128"/>
              </a:rPr>
              <a:t>セルフマネージメントトレーニング</a:t>
            </a:r>
            <a:endParaRPr lang="ja-JP" altLang="en-US" sz="2400" dirty="0">
              <a:latin typeface="メイリオ" panose="020B0604030504040204" pitchFamily="50" charset="-128"/>
              <a:ea typeface="メイリオ" panose="020B0604030504040204" pitchFamily="50" charset="-128"/>
            </a:endParaRPr>
          </a:p>
        </p:txBody>
      </p:sp>
      <p:sp>
        <p:nvSpPr>
          <p:cNvPr id="8" name="正方形/長方形 7"/>
          <p:cNvSpPr/>
          <p:nvPr/>
        </p:nvSpPr>
        <p:spPr>
          <a:xfrm>
            <a:off x="1338892" y="903643"/>
            <a:ext cx="6412984" cy="75791"/>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9" name="図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38618" y="2283835"/>
            <a:ext cx="1385127" cy="2134219"/>
          </a:xfrm>
          <a:prstGeom prst="rect">
            <a:avLst/>
          </a:prstGeom>
        </p:spPr>
      </p:pic>
      <p:grpSp>
        <p:nvGrpSpPr>
          <p:cNvPr id="55" name="グループ化 54"/>
          <p:cNvGrpSpPr/>
          <p:nvPr/>
        </p:nvGrpSpPr>
        <p:grpSpPr>
          <a:xfrm>
            <a:off x="623027" y="2993295"/>
            <a:ext cx="2681500" cy="1813622"/>
            <a:chOff x="528606" y="2710344"/>
            <a:chExt cx="2681500" cy="1813622"/>
          </a:xfrm>
        </p:grpSpPr>
        <p:pic>
          <p:nvPicPr>
            <p:cNvPr id="50" name="図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28606" y="2710344"/>
              <a:ext cx="1922122" cy="1813622"/>
            </a:xfrm>
            <a:prstGeom prst="rect">
              <a:avLst/>
            </a:prstGeom>
          </p:spPr>
        </p:pic>
        <p:sp>
          <p:nvSpPr>
            <p:cNvPr id="51" name="円/楕円 50"/>
            <p:cNvSpPr/>
            <p:nvPr/>
          </p:nvSpPr>
          <p:spPr>
            <a:xfrm rot="21169789">
              <a:off x="1795283" y="2976649"/>
              <a:ext cx="1414823" cy="928225"/>
            </a:xfrm>
            <a:prstGeom prst="ellipse">
              <a:avLst/>
            </a:prstGeom>
            <a:solidFill>
              <a:srgbClr val="0070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latin typeface="メイリオ" panose="020B0604030504040204" pitchFamily="50" charset="-128"/>
                  <a:ea typeface="メイリオ" panose="020B0604030504040204" pitchFamily="50" charset="-128"/>
                </a:rPr>
                <a:t>ストレス疲労</a:t>
              </a:r>
              <a:endParaRPr kumimoji="1" lang="ja-JP" altLang="en-US" sz="1600" dirty="0"/>
            </a:p>
          </p:txBody>
        </p:sp>
        <p:sp>
          <p:nvSpPr>
            <p:cNvPr id="53" name="フローチャート: 端子 52"/>
            <p:cNvSpPr/>
            <p:nvPr/>
          </p:nvSpPr>
          <p:spPr>
            <a:xfrm>
              <a:off x="1483589" y="3936297"/>
              <a:ext cx="109796" cy="456806"/>
            </a:xfrm>
            <a:prstGeom prst="flowChartTerminator">
              <a:avLst/>
            </a:prstGeom>
            <a:solidFill>
              <a:srgbClr val="0577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角丸四角形 53"/>
            <p:cNvSpPr/>
            <p:nvPr/>
          </p:nvSpPr>
          <p:spPr>
            <a:xfrm>
              <a:off x="1470953" y="3745930"/>
              <a:ext cx="114777" cy="143008"/>
            </a:xfrm>
            <a:prstGeom prst="roundRect">
              <a:avLst/>
            </a:prstGeom>
            <a:solidFill>
              <a:srgbClr val="0577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6" name="テキスト ボックス 55"/>
          <p:cNvSpPr txBox="1"/>
          <p:nvPr/>
        </p:nvSpPr>
        <p:spPr bwMode="white">
          <a:xfrm>
            <a:off x="7852016" y="3529736"/>
            <a:ext cx="800219" cy="2675329"/>
          </a:xfrm>
          <a:prstGeom prst="rect">
            <a:avLst/>
          </a:prstGeom>
          <a:noFill/>
        </p:spPr>
        <p:txBody>
          <a:bodyPr vert="eaVert" wrap="square" rtlCol="0">
            <a:spAutoFit/>
          </a:bodyPr>
          <a:lstStyle/>
          <a:p>
            <a:r>
              <a:rPr kumimoji="1" lang="ja-JP" altLang="en-US" sz="2000" b="1" dirty="0" smtClean="0">
                <a:solidFill>
                  <a:schemeClr val="bg1"/>
                </a:solidFill>
                <a:latin typeface="メイリオ" panose="020B0604030504040204" pitchFamily="50" charset="-128"/>
                <a:ea typeface="メイリオ" panose="020B0604030504040204" pitchFamily="50" charset="-128"/>
              </a:rPr>
              <a:t>セルフマネージメントによる職場適応</a:t>
            </a:r>
            <a:endParaRPr kumimoji="1" lang="ja-JP" altLang="en-US" sz="2000" b="1" dirty="0">
              <a:solidFill>
                <a:schemeClr val="bg1"/>
              </a:solidFill>
              <a:latin typeface="メイリオ" panose="020B0604030504040204" pitchFamily="50" charset="-128"/>
              <a:ea typeface="メイリオ" panose="020B0604030504040204" pitchFamily="50" charset="-128"/>
            </a:endParaRPr>
          </a:p>
        </p:txBody>
      </p:sp>
      <p:sp>
        <p:nvSpPr>
          <p:cNvPr id="57" name="テキスト ボックス 56"/>
          <p:cNvSpPr txBox="1"/>
          <p:nvPr/>
        </p:nvSpPr>
        <p:spPr bwMode="black">
          <a:xfrm>
            <a:off x="5387464" y="4098017"/>
            <a:ext cx="800219" cy="2675329"/>
          </a:xfrm>
          <a:prstGeom prst="rect">
            <a:avLst/>
          </a:prstGeom>
          <a:noFill/>
        </p:spPr>
        <p:txBody>
          <a:bodyPr vert="eaVert" wrap="square" rtlCol="0">
            <a:spAutoFit/>
          </a:bodyPr>
          <a:lstStyle/>
          <a:p>
            <a:r>
              <a:rPr lang="ja-JP" altLang="en-US" sz="2000" b="1" dirty="0" smtClean="0">
                <a:solidFill>
                  <a:schemeClr val="bg1"/>
                </a:solidFill>
                <a:latin typeface="メイリオ" panose="020B0604030504040204" pitchFamily="50" charset="-128"/>
                <a:ea typeface="メイリオ" panose="020B0604030504040204" pitchFamily="50" charset="-128"/>
              </a:rPr>
              <a:t>職場を想定した</a:t>
            </a:r>
            <a:br>
              <a:rPr lang="ja-JP" altLang="en-US" sz="2000" b="1" dirty="0" smtClean="0">
                <a:solidFill>
                  <a:schemeClr val="bg1"/>
                </a:solidFill>
                <a:latin typeface="メイリオ" panose="020B0604030504040204" pitchFamily="50" charset="-128"/>
                <a:ea typeface="メイリオ" panose="020B0604030504040204" pitchFamily="50" charset="-128"/>
              </a:rPr>
            </a:br>
            <a:r>
              <a:rPr lang="ja-JP" altLang="en-US" sz="2000" b="1" dirty="0" smtClean="0">
                <a:solidFill>
                  <a:schemeClr val="bg1"/>
                </a:solidFill>
                <a:latin typeface="メイリオ" panose="020B0604030504040204" pitchFamily="50" charset="-128"/>
                <a:ea typeface="メイリオ" panose="020B0604030504040204" pitchFamily="50" charset="-128"/>
              </a:rPr>
              <a:t>実践的トレーニング</a:t>
            </a:r>
            <a:endParaRPr kumimoji="1" lang="ja-JP" altLang="en-US" sz="2000" b="1" dirty="0">
              <a:solidFill>
                <a:schemeClr val="bg1"/>
              </a:solidFill>
              <a:latin typeface="メイリオ" panose="020B0604030504040204" pitchFamily="50" charset="-128"/>
              <a:ea typeface="メイリオ" panose="020B0604030504040204" pitchFamily="50" charset="-128"/>
            </a:endParaRPr>
          </a:p>
        </p:txBody>
      </p:sp>
      <p:sp>
        <p:nvSpPr>
          <p:cNvPr id="52" name="円/楕円 51"/>
          <p:cNvSpPr/>
          <p:nvPr/>
        </p:nvSpPr>
        <p:spPr>
          <a:xfrm rot="576535">
            <a:off x="51014" y="3312305"/>
            <a:ext cx="1347549" cy="964006"/>
          </a:xfrm>
          <a:prstGeom prst="ellipse">
            <a:avLst/>
          </a:prstGeom>
          <a:solidFill>
            <a:srgbClr val="E63D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latin typeface="メイリオ" panose="020B0604030504040204" pitchFamily="50" charset="-128"/>
                <a:ea typeface="メイリオ" panose="020B0604030504040204" pitchFamily="50" charset="-128"/>
              </a:rPr>
              <a:t>対処</a:t>
            </a:r>
          </a:p>
          <a:p>
            <a:pPr algn="ctr"/>
            <a:r>
              <a:rPr lang="ja-JP" altLang="en-US" sz="1600" dirty="0" smtClean="0">
                <a:latin typeface="メイリオ" panose="020B0604030504040204" pitchFamily="50" charset="-128"/>
                <a:ea typeface="メイリオ" panose="020B0604030504040204" pitchFamily="50" charset="-128"/>
              </a:rPr>
              <a:t>方法</a:t>
            </a:r>
            <a:endParaRPr kumimoji="1" lang="ja-JP" altLang="en-US" sz="1600" dirty="0"/>
          </a:p>
        </p:txBody>
      </p:sp>
      <p:sp>
        <p:nvSpPr>
          <p:cNvPr id="59" name="右矢印 58"/>
          <p:cNvSpPr/>
          <p:nvPr/>
        </p:nvSpPr>
        <p:spPr>
          <a:xfrm rot="21361668">
            <a:off x="2607188" y="2825077"/>
            <a:ext cx="623946" cy="312440"/>
          </a:xfrm>
          <a:prstGeom prst="rightArrow">
            <a:avLst/>
          </a:prstGeom>
          <a:solidFill>
            <a:srgbClr val="F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テキスト ボックス 60"/>
          <p:cNvSpPr txBox="1"/>
          <p:nvPr/>
        </p:nvSpPr>
        <p:spPr>
          <a:xfrm>
            <a:off x="71570" y="5767711"/>
            <a:ext cx="2131944" cy="646331"/>
          </a:xfrm>
          <a:prstGeom prst="rect">
            <a:avLst/>
          </a:prstGeom>
          <a:noFill/>
        </p:spPr>
        <p:txBody>
          <a:bodyPr wrap="square" rtlCol="0">
            <a:spAutoFit/>
          </a:bodyPr>
          <a:lstStyle/>
          <a:p>
            <a:r>
              <a:rPr lang="ja-JP" altLang="en-US" b="1" dirty="0" smtClean="0">
                <a:latin typeface="メイリオ" panose="020B0604030504040204" pitchFamily="50" charset="-128"/>
                <a:ea typeface="メイリオ" panose="020B0604030504040204" pitchFamily="50" charset="-128"/>
              </a:rPr>
              <a:t>職場</a:t>
            </a:r>
            <a:r>
              <a:rPr lang="ja-JP" altLang="en-US" b="1" dirty="0">
                <a:latin typeface="メイリオ" panose="020B0604030504040204" pitchFamily="50" charset="-128"/>
                <a:ea typeface="メイリオ" panose="020B0604030504040204" pitchFamily="50" charset="-128"/>
              </a:rPr>
              <a:t>適応</a:t>
            </a:r>
            <a:r>
              <a:rPr kumimoji="1" lang="ja-JP" altLang="en-US" b="1" dirty="0" smtClean="0">
                <a:latin typeface="メイリオ" panose="020B0604030504040204" pitchFamily="50" charset="-128"/>
                <a:ea typeface="メイリオ" panose="020B0604030504040204" pitchFamily="50" charset="-128"/>
              </a:rPr>
              <a:t>を想定</a:t>
            </a:r>
          </a:p>
          <a:p>
            <a:r>
              <a:rPr kumimoji="1" lang="ja-JP" altLang="en-US" b="1" dirty="0" smtClean="0">
                <a:latin typeface="メイリオ" panose="020B0604030504040204" pitchFamily="50" charset="-128"/>
                <a:ea typeface="メイリオ" panose="020B0604030504040204" pitchFamily="50" charset="-128"/>
              </a:rPr>
              <a:t>したアセスメント</a:t>
            </a:r>
            <a:endParaRPr kumimoji="1" lang="ja-JP" altLang="en-US" b="1" dirty="0">
              <a:latin typeface="メイリオ" panose="020B0604030504040204" pitchFamily="50" charset="-128"/>
              <a:ea typeface="メイリオ" panose="020B0604030504040204" pitchFamily="50" charset="-128"/>
            </a:endParaRPr>
          </a:p>
        </p:txBody>
      </p:sp>
      <p:sp>
        <p:nvSpPr>
          <p:cNvPr id="62" name="二等辺三角形 61"/>
          <p:cNvSpPr/>
          <p:nvPr/>
        </p:nvSpPr>
        <p:spPr>
          <a:xfrm rot="1869159">
            <a:off x="948659" y="4778466"/>
            <a:ext cx="422497" cy="426921"/>
          </a:xfrm>
          <a:prstGeom prst="triangle">
            <a:avLst/>
          </a:prstGeom>
          <a:solidFill>
            <a:srgbClr val="0577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p:cNvSpPr txBox="1"/>
          <p:nvPr/>
        </p:nvSpPr>
        <p:spPr>
          <a:xfrm>
            <a:off x="3194818" y="4419972"/>
            <a:ext cx="1122218" cy="369332"/>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rPr>
              <a:t>幕張さん</a:t>
            </a:r>
            <a:endParaRPr kumimoji="1" lang="ja-JP" altLang="en-US" dirty="0">
              <a:latin typeface="メイリオ" panose="020B0604030504040204" pitchFamily="50" charset="-128"/>
              <a:ea typeface="メイリオ" panose="020B0604030504040204" pitchFamily="50" charset="-128"/>
            </a:endParaRPr>
          </a:p>
        </p:txBody>
      </p:sp>
      <p:sp>
        <p:nvSpPr>
          <p:cNvPr id="29" name="テキスト ボックス 28"/>
          <p:cNvSpPr txBox="1"/>
          <p:nvPr/>
        </p:nvSpPr>
        <p:spPr>
          <a:xfrm>
            <a:off x="450296" y="1387115"/>
            <a:ext cx="1387011" cy="369332"/>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rPr>
              <a:t>ポイント１</a:t>
            </a:r>
            <a:endParaRPr kumimoji="1" lang="ja-JP" altLang="en-US" dirty="0">
              <a:latin typeface="メイリオ" panose="020B0604030504040204" pitchFamily="50" charset="-128"/>
              <a:ea typeface="メイリオ" panose="020B0604030504040204" pitchFamily="50" charset="-128"/>
            </a:endParaRPr>
          </a:p>
        </p:txBody>
      </p:sp>
      <p:sp>
        <p:nvSpPr>
          <p:cNvPr id="30" name="正方形/長方形 29"/>
          <p:cNvSpPr/>
          <p:nvPr/>
        </p:nvSpPr>
        <p:spPr>
          <a:xfrm>
            <a:off x="167992" y="1415690"/>
            <a:ext cx="213008" cy="184092"/>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1" name="グループ化 30"/>
          <p:cNvGrpSpPr/>
          <p:nvPr/>
        </p:nvGrpSpPr>
        <p:grpSpPr>
          <a:xfrm>
            <a:off x="2266070" y="4745702"/>
            <a:ext cx="2048289" cy="1895741"/>
            <a:chOff x="2266070" y="4745702"/>
            <a:chExt cx="2048289" cy="1895741"/>
          </a:xfrm>
        </p:grpSpPr>
        <p:sp>
          <p:nvSpPr>
            <p:cNvPr id="33" name="テキスト ボックス 32"/>
            <p:cNvSpPr txBox="1"/>
            <p:nvPr/>
          </p:nvSpPr>
          <p:spPr>
            <a:xfrm>
              <a:off x="3483362" y="4745702"/>
              <a:ext cx="830997" cy="1646671"/>
            </a:xfrm>
            <a:prstGeom prst="rect">
              <a:avLst/>
            </a:prstGeom>
            <a:noFill/>
          </p:spPr>
          <p:txBody>
            <a:bodyPr vert="eaVert" wrap="square" rtlCol="0">
              <a:spAutoFit/>
            </a:bodyPr>
            <a:lstStyle/>
            <a:p>
              <a:r>
                <a:rPr lang="ja-JP" altLang="en-US" sz="1400" b="1" dirty="0" smtClean="0">
                  <a:solidFill>
                    <a:schemeClr val="bg1"/>
                  </a:solidFill>
                  <a:latin typeface="メイリオ" panose="020B0604030504040204" pitchFamily="50" charset="-128"/>
                  <a:ea typeface="メイリオ" panose="020B0604030504040204" pitchFamily="50" charset="-128"/>
                </a:rPr>
                <a:t>ＭＷＳ</a:t>
              </a:r>
              <a:r>
                <a:rPr lang="ja-JP" altLang="en-US" sz="1400" b="1" dirty="0">
                  <a:solidFill>
                    <a:schemeClr val="bg1"/>
                  </a:solidFill>
                  <a:latin typeface="メイリオ" panose="020B0604030504040204" pitchFamily="50" charset="-128"/>
                  <a:ea typeface="メイリオ" panose="020B0604030504040204" pitchFamily="50" charset="-128"/>
                </a:rPr>
                <a:t>等</a:t>
              </a:r>
              <a:r>
                <a:rPr lang="ja-JP" altLang="en-US" sz="1400" b="1" dirty="0" smtClean="0">
                  <a:solidFill>
                    <a:schemeClr val="bg1"/>
                  </a:solidFill>
                  <a:latin typeface="メイリオ" panose="020B0604030504040204" pitchFamily="50" charset="-128"/>
                  <a:ea typeface="メイリオ" panose="020B0604030504040204" pitchFamily="50" charset="-128"/>
                </a:rPr>
                <a:t>を活用</a:t>
              </a:r>
            </a:p>
            <a:p>
              <a:r>
                <a:rPr lang="ja-JP" altLang="en-US" sz="1400" b="1" dirty="0" smtClean="0">
                  <a:solidFill>
                    <a:schemeClr val="bg1"/>
                  </a:solidFill>
                  <a:latin typeface="メイリオ" panose="020B0604030504040204" pitchFamily="50" charset="-128"/>
                  <a:ea typeface="メイリオ" panose="020B0604030504040204" pitchFamily="50" charset="-128"/>
                </a:rPr>
                <a:t>した作業場面での</a:t>
              </a:r>
            </a:p>
            <a:p>
              <a:r>
                <a:rPr lang="ja-JP" altLang="en-US" sz="1400" b="1" dirty="0" smtClean="0">
                  <a:solidFill>
                    <a:schemeClr val="bg1"/>
                  </a:solidFill>
                  <a:latin typeface="メイリオ" panose="020B0604030504040204" pitchFamily="50" charset="-128"/>
                  <a:ea typeface="メイリオ" panose="020B0604030504040204" pitchFamily="50" charset="-128"/>
                </a:rPr>
                <a:t>トレーニング</a:t>
              </a:r>
              <a:endParaRPr kumimoji="1" lang="ja-JP" altLang="en-US" sz="1400" b="1" dirty="0">
                <a:solidFill>
                  <a:schemeClr val="bg1"/>
                </a:solidFill>
                <a:latin typeface="メイリオ" panose="020B0604030504040204" pitchFamily="50" charset="-128"/>
                <a:ea typeface="メイリオ" panose="020B0604030504040204" pitchFamily="50" charset="-128"/>
              </a:endParaRPr>
            </a:p>
          </p:txBody>
        </p:sp>
        <p:sp>
          <p:nvSpPr>
            <p:cNvPr id="34" name="テキスト ボックス 33"/>
            <p:cNvSpPr txBox="1"/>
            <p:nvPr/>
          </p:nvSpPr>
          <p:spPr>
            <a:xfrm>
              <a:off x="2266070" y="4807938"/>
              <a:ext cx="1267236" cy="954107"/>
            </a:xfrm>
            <a:prstGeom prst="rect">
              <a:avLst/>
            </a:prstGeom>
            <a:noFill/>
            <a:ln>
              <a:noFill/>
            </a:ln>
          </p:spPr>
          <p:txBody>
            <a:bodyPr wrap="square" rtlCol="0">
              <a:spAutoFit/>
            </a:bodyPr>
            <a:lstStyle/>
            <a:p>
              <a:r>
                <a:rPr kumimoji="1" lang="ja-JP" altLang="en-US" sz="14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支援者指示</a:t>
              </a:r>
            </a:p>
            <a:p>
              <a:endParaRPr lang="ja-JP" altLang="en-US" sz="14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r>
                <a:rPr kumimoji="1" lang="ja-JP" altLang="en-US" sz="14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単一作業</a:t>
              </a:r>
            </a:p>
            <a:p>
              <a:r>
                <a:rPr lang="ja-JP" altLang="en-US" sz="14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a:t>
              </a:r>
              <a:r>
                <a:rPr lang="ja-JP" altLang="en-US" sz="14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休憩</a:t>
              </a:r>
              <a:endParaRPr kumimoji="1" lang="ja-JP" altLang="en-US" sz="14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35" name="正方形/長方形 34"/>
            <p:cNvSpPr/>
            <p:nvPr/>
          </p:nvSpPr>
          <p:spPr>
            <a:xfrm>
              <a:off x="2304929" y="6118223"/>
              <a:ext cx="1025960" cy="523220"/>
            </a:xfrm>
            <a:prstGeom prst="rect">
              <a:avLst/>
            </a:prstGeom>
          </p:spPr>
          <p:txBody>
            <a:bodyPr wrap="square">
              <a:spAutoFit/>
            </a:bodyPr>
            <a:lstStyle/>
            <a:p>
              <a:r>
                <a:rPr lang="ja-JP" altLang="en-US" sz="14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複数</a:t>
              </a:r>
              <a:r>
                <a:rPr lang="ja-JP" altLang="en-US" sz="14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作業</a:t>
              </a:r>
              <a:endParaRPr lang="ja-JP" altLang="en-US" sz="14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r>
                <a:rPr lang="ja-JP" altLang="en-US" sz="14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休憩</a:t>
              </a:r>
            </a:p>
          </p:txBody>
        </p:sp>
        <p:sp>
          <p:nvSpPr>
            <p:cNvPr id="36" name="下矢印 35"/>
            <p:cNvSpPr/>
            <p:nvPr/>
          </p:nvSpPr>
          <p:spPr>
            <a:xfrm>
              <a:off x="2669672" y="5774777"/>
              <a:ext cx="190133" cy="229258"/>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7" name="正方形/長方形 36"/>
          <p:cNvSpPr/>
          <p:nvPr/>
        </p:nvSpPr>
        <p:spPr>
          <a:xfrm>
            <a:off x="661647" y="1718844"/>
            <a:ext cx="5133097" cy="646331"/>
          </a:xfrm>
          <a:prstGeom prst="rect">
            <a:avLst/>
          </a:prstGeom>
        </p:spPr>
        <p:txBody>
          <a:bodyPr wrap="square">
            <a:spAutoFit/>
          </a:bodyPr>
          <a:lstStyle/>
          <a:p>
            <a:r>
              <a:rPr lang="ja-JP" altLang="en-US" dirty="0">
                <a:latin typeface="メイリオ" panose="020B0604030504040204" pitchFamily="50" charset="-128"/>
                <a:ea typeface="メイリオ" panose="020B0604030504040204" pitchFamily="50" charset="-128"/>
              </a:rPr>
              <a:t>支援</a:t>
            </a:r>
            <a:r>
              <a:rPr lang="ja-JP" altLang="en-US" dirty="0" smtClean="0">
                <a:latin typeface="メイリオ" panose="020B0604030504040204" pitchFamily="50" charset="-128"/>
                <a:ea typeface="メイリオ" panose="020B0604030504040204" pitchFamily="50" charset="-128"/>
              </a:rPr>
              <a:t>者から指示の下、作業を行い、休憩を取り、</a:t>
            </a:r>
            <a:endParaRPr lang="en-US" altLang="ja-JP" dirty="0" smtClean="0">
              <a:latin typeface="メイリオ" panose="020B0604030504040204" pitchFamily="50" charset="-128"/>
              <a:ea typeface="メイリオ" panose="020B0604030504040204" pitchFamily="50" charset="-128"/>
            </a:endParaRPr>
          </a:p>
          <a:p>
            <a:r>
              <a:rPr lang="ja-JP" altLang="en-US" dirty="0" smtClean="0">
                <a:latin typeface="メイリオ" panose="020B0604030504040204" pitchFamily="50" charset="-128"/>
                <a:ea typeface="メイリオ" panose="020B0604030504040204" pitchFamily="50" charset="-128"/>
              </a:rPr>
              <a:t>安定した作業遂行を目指そう！！</a:t>
            </a:r>
            <a:endParaRPr lang="ja-JP" altLang="en-US" dirty="0">
              <a:latin typeface="メイリオ" panose="020B0604030504040204" pitchFamily="50" charset="-128"/>
              <a:ea typeface="メイリオ" panose="020B0604030504040204" pitchFamily="50" charset="-128"/>
            </a:endParaRPr>
          </a:p>
        </p:txBody>
      </p:sp>
      <p:sp>
        <p:nvSpPr>
          <p:cNvPr id="32" name="角丸四角形 31"/>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49</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1052934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bwMode="black">
          <a:xfrm>
            <a:off x="787164" y="35707"/>
            <a:ext cx="7042733" cy="720434"/>
          </a:xfrm>
          <a:prstGeom prst="rect">
            <a:avLst/>
          </a:prstGeom>
          <a:solidFill>
            <a:srgbClr val="F2BC00"/>
          </a:solidFill>
          <a:ln>
            <a:noFill/>
          </a:ln>
        </p:spPr>
        <p:txBody>
          <a:bodyPr anchor="ctr"/>
          <a:lstStyle>
            <a:lvl1pPr algn="ctr" defTabSz="914400" rtl="0" eaLnBrk="1" latinLnBrk="0" hangingPunct="1">
              <a:spcBef>
                <a:spcPct val="0"/>
              </a:spcBef>
              <a:buNone/>
              <a:defRPr kumimoji="1" sz="3200" kern="1200">
                <a:solidFill>
                  <a:schemeClr val="tx1"/>
                </a:solidFill>
                <a:latin typeface="+mj-lt"/>
                <a:ea typeface="+mj-ea"/>
                <a:cs typeface="+mj-cs"/>
              </a:defRPr>
            </a:lvl1pPr>
          </a:lstStyle>
          <a:p>
            <a:pPr fontAlgn="base">
              <a:spcAft>
                <a:spcPct val="0"/>
              </a:spcAft>
              <a:defRPr/>
            </a:pPr>
            <a:r>
              <a:rPr lang="ja-JP" altLang="en-US" sz="2800" dirty="0" smtClean="0">
                <a:solidFill>
                  <a:prstClr val="white"/>
                </a:solidFill>
              </a:rPr>
              <a:t>セルフマネージメントトレーニング（例）</a:t>
            </a:r>
          </a:p>
        </p:txBody>
      </p:sp>
      <p:pic>
        <p:nvPicPr>
          <p:cNvPr id="5" name="図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493" y="4239180"/>
            <a:ext cx="1020197" cy="1020197"/>
          </a:xfrm>
          <a:prstGeom prst="rect">
            <a:avLst/>
          </a:prstGeom>
        </p:spPr>
      </p:pic>
      <p:pic>
        <p:nvPicPr>
          <p:cNvPr id="6" name="図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56141"/>
            <a:ext cx="962789" cy="962789"/>
          </a:xfrm>
          <a:prstGeom prst="rect">
            <a:avLst/>
          </a:prstGeom>
        </p:spPr>
      </p:pic>
      <p:pic>
        <p:nvPicPr>
          <p:cNvPr id="7" name="図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414" y="3208346"/>
            <a:ext cx="863873" cy="863873"/>
          </a:xfrm>
          <a:prstGeom prst="rect">
            <a:avLst/>
          </a:prstGeom>
        </p:spPr>
      </p:pic>
      <p:pic>
        <p:nvPicPr>
          <p:cNvPr id="8" name="図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1486" y="852996"/>
            <a:ext cx="919111" cy="919111"/>
          </a:xfrm>
          <a:prstGeom prst="rect">
            <a:avLst/>
          </a:prstGeom>
        </p:spPr>
      </p:pic>
      <p:pic>
        <p:nvPicPr>
          <p:cNvPr id="9" name="図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2444" y="1771591"/>
            <a:ext cx="944246" cy="1086901"/>
          </a:xfrm>
          <a:prstGeom prst="rect">
            <a:avLst/>
          </a:prstGeom>
        </p:spPr>
      </p:pic>
      <p:sp>
        <p:nvSpPr>
          <p:cNvPr id="3" name="正方形/長方形 2"/>
          <p:cNvSpPr/>
          <p:nvPr/>
        </p:nvSpPr>
        <p:spPr>
          <a:xfrm>
            <a:off x="1990597" y="1173896"/>
            <a:ext cx="7340471" cy="369332"/>
          </a:xfrm>
          <a:prstGeom prst="rect">
            <a:avLst/>
          </a:prstGeom>
        </p:spPr>
        <p:txBody>
          <a:bodyPr wrap="none">
            <a:spAutoFit/>
          </a:bodyPr>
          <a:lstStyle/>
          <a:p>
            <a:r>
              <a:rPr lang="ja-JP" altLang="en-US" dirty="0" smtClean="0">
                <a:latin typeface="メイリオ" panose="020B0604030504040204" pitchFamily="50" charset="-128"/>
                <a:ea typeface="メイリオ" panose="020B0604030504040204" pitchFamily="50" charset="-128"/>
              </a:rPr>
              <a:t>〇作業準備のセルフマネージメント　　</a:t>
            </a:r>
            <a:r>
              <a:rPr lang="ja-JP" altLang="en-US" dirty="0">
                <a:latin typeface="メイリオ" panose="020B0604030504040204" pitchFamily="50" charset="-128"/>
                <a:ea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rPr>
              <a:t>作業前準備や後片付けなど</a:t>
            </a:r>
            <a:endParaRPr lang="en-US" altLang="ja-JP" dirty="0">
              <a:latin typeface="メイリオ" panose="020B0604030504040204" pitchFamily="50" charset="-128"/>
              <a:ea typeface="メイリオ" panose="020B0604030504040204" pitchFamily="50" charset="-128"/>
            </a:endParaRPr>
          </a:p>
        </p:txBody>
      </p:sp>
      <p:sp>
        <p:nvSpPr>
          <p:cNvPr id="10" name="正方形/長方形 9"/>
          <p:cNvSpPr/>
          <p:nvPr/>
        </p:nvSpPr>
        <p:spPr>
          <a:xfrm>
            <a:off x="2009192" y="2290860"/>
            <a:ext cx="6647974" cy="646331"/>
          </a:xfrm>
          <a:prstGeom prst="rect">
            <a:avLst/>
          </a:prstGeom>
        </p:spPr>
        <p:txBody>
          <a:bodyPr wrap="none">
            <a:spAutoFit/>
          </a:bodyPr>
          <a:lstStyle/>
          <a:p>
            <a:r>
              <a:rPr lang="ja-JP" altLang="en-US" dirty="0" smtClean="0">
                <a:latin typeface="メイリオ" panose="020B0604030504040204" pitchFamily="50" charset="-128"/>
                <a:ea typeface="メイリオ" panose="020B0604030504040204" pitchFamily="50" charset="-128"/>
              </a:rPr>
              <a:t>〇作業</a:t>
            </a:r>
            <a:r>
              <a:rPr lang="ja-JP" altLang="en-US" dirty="0">
                <a:latin typeface="メイリオ" panose="020B0604030504040204" pitchFamily="50" charset="-128"/>
                <a:ea typeface="メイリオ" panose="020B0604030504040204" pitchFamily="50" charset="-128"/>
              </a:rPr>
              <a:t>指示の</a:t>
            </a:r>
            <a:r>
              <a:rPr lang="ja-JP" altLang="en-US" dirty="0" smtClean="0">
                <a:latin typeface="メイリオ" panose="020B0604030504040204" pitchFamily="50" charset="-128"/>
                <a:ea typeface="メイリオ" panose="020B0604030504040204" pitchFamily="50" charset="-128"/>
              </a:rPr>
              <a:t>セルフマネージメント　　　作業開始・</a:t>
            </a:r>
          </a:p>
          <a:p>
            <a:r>
              <a:rPr lang="ja-JP" altLang="en-US" dirty="0">
                <a:latin typeface="メイリオ" panose="020B0604030504040204" pitchFamily="50" charset="-128"/>
                <a:ea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rPr>
              <a:t>　　　　　　　　　　　　　　　　　作業のとりかかりなど</a:t>
            </a:r>
            <a:endParaRPr lang="en-US" altLang="ja-JP" dirty="0">
              <a:latin typeface="メイリオ" panose="020B0604030504040204" pitchFamily="50" charset="-128"/>
              <a:ea typeface="メイリオ" panose="020B0604030504040204" pitchFamily="50" charset="-128"/>
            </a:endParaRPr>
          </a:p>
        </p:txBody>
      </p:sp>
      <p:sp>
        <p:nvSpPr>
          <p:cNvPr id="11" name="正方形/長方形 10"/>
          <p:cNvSpPr/>
          <p:nvPr/>
        </p:nvSpPr>
        <p:spPr>
          <a:xfrm>
            <a:off x="1990597" y="3640282"/>
            <a:ext cx="6417141" cy="369332"/>
          </a:xfrm>
          <a:prstGeom prst="rect">
            <a:avLst/>
          </a:prstGeom>
        </p:spPr>
        <p:txBody>
          <a:bodyPr wrap="none">
            <a:spAutoFit/>
          </a:bodyPr>
          <a:lstStyle/>
          <a:p>
            <a:r>
              <a:rPr lang="ja-JP" altLang="en-US" dirty="0" smtClean="0">
                <a:latin typeface="メイリオ" panose="020B0604030504040204" pitchFamily="50" charset="-128"/>
                <a:ea typeface="メイリオ" panose="020B0604030504040204" pitchFamily="50" charset="-128"/>
              </a:rPr>
              <a:t>〇作業</a:t>
            </a:r>
            <a:r>
              <a:rPr lang="ja-JP" altLang="en-US" dirty="0">
                <a:latin typeface="メイリオ" panose="020B0604030504040204" pitchFamily="50" charset="-128"/>
                <a:ea typeface="メイリオ" panose="020B0604030504040204" pitchFamily="50" charset="-128"/>
              </a:rPr>
              <a:t>結果の</a:t>
            </a:r>
            <a:r>
              <a:rPr lang="ja-JP" altLang="en-US" dirty="0" smtClean="0">
                <a:latin typeface="メイリオ" panose="020B0604030504040204" pitchFamily="50" charset="-128"/>
                <a:ea typeface="メイリオ" panose="020B0604030504040204" pitchFamily="50" charset="-128"/>
              </a:rPr>
              <a:t>セルフマネージメント　　　作業後の確認など</a:t>
            </a:r>
            <a:endParaRPr lang="en-US" altLang="ja-JP" dirty="0">
              <a:latin typeface="メイリオ" panose="020B0604030504040204" pitchFamily="50" charset="-128"/>
              <a:ea typeface="メイリオ" panose="020B0604030504040204" pitchFamily="50" charset="-128"/>
            </a:endParaRPr>
          </a:p>
        </p:txBody>
      </p:sp>
      <p:sp>
        <p:nvSpPr>
          <p:cNvPr id="12" name="正方形/長方形 11"/>
          <p:cNvSpPr/>
          <p:nvPr/>
        </p:nvSpPr>
        <p:spPr>
          <a:xfrm>
            <a:off x="1990597" y="4634979"/>
            <a:ext cx="6878806" cy="646331"/>
          </a:xfrm>
          <a:prstGeom prst="rect">
            <a:avLst/>
          </a:prstGeom>
        </p:spPr>
        <p:txBody>
          <a:bodyPr wrap="none">
            <a:spAutoFit/>
          </a:bodyPr>
          <a:lstStyle/>
          <a:p>
            <a:r>
              <a:rPr lang="ja-JP" altLang="en-US" dirty="0" smtClean="0">
                <a:latin typeface="メイリオ" panose="020B0604030504040204" pitchFamily="50" charset="-128"/>
                <a:ea typeface="メイリオ" panose="020B0604030504040204" pitchFamily="50" charset="-128"/>
              </a:rPr>
              <a:t>〇作業</a:t>
            </a:r>
            <a:r>
              <a:rPr lang="ja-JP" altLang="en-US" dirty="0">
                <a:latin typeface="メイリオ" panose="020B0604030504040204" pitchFamily="50" charset="-128"/>
                <a:ea typeface="メイリオ" panose="020B0604030504040204" pitchFamily="50" charset="-128"/>
              </a:rPr>
              <a:t>計画の</a:t>
            </a:r>
            <a:r>
              <a:rPr lang="ja-JP" altLang="en-US" dirty="0" smtClean="0">
                <a:latin typeface="メイリオ" panose="020B0604030504040204" pitchFamily="50" charset="-128"/>
                <a:ea typeface="メイリオ" panose="020B0604030504040204" pitchFamily="50" charset="-128"/>
              </a:rPr>
              <a:t>セルフマネージメント　　　自分の作業内容の計画</a:t>
            </a:r>
          </a:p>
          <a:p>
            <a:r>
              <a:rPr lang="ja-JP" altLang="en-US" dirty="0">
                <a:latin typeface="メイリオ" panose="020B0604030504040204" pitchFamily="50" charset="-128"/>
                <a:ea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rPr>
              <a:t>　　　　　　　　　　　　　　　　　　仕事の進行計画など</a:t>
            </a:r>
            <a:endParaRPr lang="en-US" altLang="ja-JP" dirty="0">
              <a:latin typeface="メイリオ" panose="020B0604030504040204" pitchFamily="50" charset="-128"/>
              <a:ea typeface="メイリオ" panose="020B0604030504040204" pitchFamily="50" charset="-128"/>
            </a:endParaRPr>
          </a:p>
        </p:txBody>
      </p:sp>
      <p:sp>
        <p:nvSpPr>
          <p:cNvPr id="13" name="正方形/長方形 12"/>
          <p:cNvSpPr/>
          <p:nvPr/>
        </p:nvSpPr>
        <p:spPr>
          <a:xfrm>
            <a:off x="2009192" y="5765528"/>
            <a:ext cx="4570482" cy="369332"/>
          </a:xfrm>
          <a:prstGeom prst="rect">
            <a:avLst/>
          </a:prstGeom>
        </p:spPr>
        <p:txBody>
          <a:bodyPr wrap="none">
            <a:spAutoFit/>
          </a:bodyPr>
          <a:lstStyle/>
          <a:p>
            <a:r>
              <a:rPr lang="ja-JP" altLang="en-US" dirty="0" smtClean="0">
                <a:latin typeface="メイリオ" panose="020B0604030504040204" pitchFamily="50" charset="-128"/>
                <a:ea typeface="メイリオ" panose="020B0604030504040204" pitchFamily="50" charset="-128"/>
              </a:rPr>
              <a:t>〇ストレス</a:t>
            </a:r>
            <a:r>
              <a:rPr lang="ja-JP" altLang="en-US" dirty="0">
                <a:latin typeface="メイリオ" panose="020B0604030504040204" pitchFamily="50" charset="-128"/>
                <a:ea typeface="メイリオ" panose="020B0604030504040204" pitchFamily="50" charset="-128"/>
              </a:rPr>
              <a:t>・疲労の</a:t>
            </a:r>
            <a:r>
              <a:rPr lang="ja-JP" altLang="en-US" dirty="0" smtClean="0">
                <a:latin typeface="メイリオ" panose="020B0604030504040204" pitchFamily="50" charset="-128"/>
                <a:ea typeface="メイリオ" panose="020B0604030504040204" pitchFamily="50" charset="-128"/>
              </a:rPr>
              <a:t>セルフマネージメント</a:t>
            </a:r>
            <a:endParaRPr lang="ja-JP" altLang="en-US" dirty="0">
              <a:latin typeface="メイリオ" panose="020B0604030504040204" pitchFamily="50" charset="-128"/>
              <a:ea typeface="メイリオ" panose="020B0604030504040204" pitchFamily="50" charset="-128"/>
            </a:endParaRPr>
          </a:p>
        </p:txBody>
      </p:sp>
      <p:grpSp>
        <p:nvGrpSpPr>
          <p:cNvPr id="17" name="グループ化 39"/>
          <p:cNvGrpSpPr>
            <a:grpSpLocks/>
          </p:cNvGrpSpPr>
          <p:nvPr/>
        </p:nvGrpSpPr>
        <p:grpSpPr bwMode="auto">
          <a:xfrm>
            <a:off x="137748" y="5561635"/>
            <a:ext cx="1519602" cy="1211099"/>
            <a:chOff x="738488" y="1256300"/>
            <a:chExt cx="3318831" cy="2728961"/>
          </a:xfrm>
        </p:grpSpPr>
        <p:sp>
          <p:nvSpPr>
            <p:cNvPr id="18" name="正方形/長方形 18"/>
            <p:cNvSpPr>
              <a:spLocks noChangeArrowheads="1"/>
            </p:cNvSpPr>
            <p:nvPr/>
          </p:nvSpPr>
          <p:spPr bwMode="auto">
            <a:xfrm>
              <a:off x="1334618" y="3562934"/>
              <a:ext cx="2075781" cy="422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200" dirty="0">
                  <a:latin typeface="メイリオ" panose="020B0604030504040204" pitchFamily="50" charset="-128"/>
                  <a:ea typeface="メイリオ" panose="020B0604030504040204" pitchFamily="50" charset="-128"/>
                </a:rPr>
                <a:t>ストレス・疲労</a:t>
              </a:r>
            </a:p>
          </p:txBody>
        </p:sp>
        <p:sp>
          <p:nvSpPr>
            <p:cNvPr id="19" name="正方形/長方形 18"/>
            <p:cNvSpPr/>
            <p:nvPr/>
          </p:nvSpPr>
          <p:spPr>
            <a:xfrm>
              <a:off x="2120937" y="2284882"/>
              <a:ext cx="155545" cy="1122233"/>
            </a:xfrm>
            <a:prstGeom prst="rect">
              <a:avLst/>
            </a:prstGeom>
            <a:solidFill>
              <a:srgbClr val="FEAE5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0" name="正方形/長方形 19"/>
            <p:cNvSpPr/>
            <p:nvPr/>
          </p:nvSpPr>
          <p:spPr>
            <a:xfrm>
              <a:off x="2468534" y="2284882"/>
              <a:ext cx="155545" cy="1122233"/>
            </a:xfrm>
            <a:prstGeom prst="rect">
              <a:avLst/>
            </a:prstGeom>
            <a:solidFill>
              <a:srgbClr val="FEAE5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1" name="正方形/長方形 20"/>
            <p:cNvSpPr/>
            <p:nvPr/>
          </p:nvSpPr>
          <p:spPr>
            <a:xfrm rot="2555002">
              <a:off x="1851113" y="1669003"/>
              <a:ext cx="147610" cy="834929"/>
            </a:xfrm>
            <a:prstGeom prst="rect">
              <a:avLst/>
            </a:prstGeom>
            <a:solidFill>
              <a:srgbClr val="FEAE5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2" name="正方形/長方形 21"/>
            <p:cNvSpPr/>
            <p:nvPr/>
          </p:nvSpPr>
          <p:spPr>
            <a:xfrm>
              <a:off x="2120937" y="1754718"/>
              <a:ext cx="503142" cy="1026994"/>
            </a:xfrm>
            <a:prstGeom prst="rect">
              <a:avLst/>
            </a:prstGeom>
            <a:solidFill>
              <a:srgbClr val="FEAE5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3" name="正方形/長方形 22"/>
            <p:cNvSpPr/>
            <p:nvPr/>
          </p:nvSpPr>
          <p:spPr>
            <a:xfrm rot="17440090" flipH="1">
              <a:off x="1810635" y="2241248"/>
              <a:ext cx="139684" cy="449177"/>
            </a:xfrm>
            <a:prstGeom prst="rect">
              <a:avLst/>
            </a:prstGeom>
            <a:solidFill>
              <a:srgbClr val="FEAE5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4" name="角丸四角形 23"/>
            <p:cNvSpPr/>
            <p:nvPr/>
          </p:nvSpPr>
          <p:spPr>
            <a:xfrm rot="3188864">
              <a:off x="2358213" y="1271397"/>
              <a:ext cx="277781" cy="479334"/>
            </a:xfrm>
            <a:prstGeom prst="roundRect">
              <a:avLst/>
            </a:prstGeom>
            <a:solidFill>
              <a:srgbClr val="FEAE5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5" name="正方形/長方形 24"/>
            <p:cNvSpPr/>
            <p:nvPr/>
          </p:nvSpPr>
          <p:spPr>
            <a:xfrm rot="18430274">
              <a:off x="2693116" y="1788864"/>
              <a:ext cx="158732" cy="519013"/>
            </a:xfrm>
            <a:prstGeom prst="rect">
              <a:avLst/>
            </a:prstGeom>
            <a:solidFill>
              <a:srgbClr val="FEAE5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6" name="正方形/長方形 25"/>
            <p:cNvSpPr/>
            <p:nvPr/>
          </p:nvSpPr>
          <p:spPr>
            <a:xfrm rot="14588263" flipH="1">
              <a:off x="2759780" y="2082513"/>
              <a:ext cx="133335" cy="379340"/>
            </a:xfrm>
            <a:prstGeom prst="rect">
              <a:avLst/>
            </a:prstGeom>
            <a:solidFill>
              <a:srgbClr val="FEAE5C"/>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7" name="爆発 1 26"/>
            <p:cNvSpPr/>
            <p:nvPr/>
          </p:nvSpPr>
          <p:spPr>
            <a:xfrm>
              <a:off x="2860572" y="1548366"/>
              <a:ext cx="823756" cy="404765"/>
            </a:xfrm>
            <a:prstGeom prst="irregularSeal1">
              <a:avLst/>
            </a:prstGeom>
            <a:solidFill>
              <a:srgbClr val="6E3565"/>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8" name="爆発 2 27"/>
            <p:cNvSpPr/>
            <p:nvPr/>
          </p:nvSpPr>
          <p:spPr>
            <a:xfrm>
              <a:off x="1460663" y="1437254"/>
              <a:ext cx="504729" cy="515878"/>
            </a:xfrm>
            <a:prstGeom prst="irregularSeal2">
              <a:avLst/>
            </a:prstGeom>
            <a:solidFill>
              <a:srgbClr val="6E3565"/>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29" name="爆発 2 28"/>
            <p:cNvSpPr/>
            <p:nvPr/>
          </p:nvSpPr>
          <p:spPr>
            <a:xfrm>
              <a:off x="1466231" y="2791172"/>
              <a:ext cx="509490" cy="560323"/>
            </a:xfrm>
            <a:prstGeom prst="irregularSeal2">
              <a:avLst/>
            </a:prstGeom>
            <a:solidFill>
              <a:srgbClr val="6E3565"/>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30" name="テキスト ボックス 29"/>
            <p:cNvSpPr txBox="1">
              <a:spLocks noChangeArrowheads="1"/>
            </p:cNvSpPr>
            <p:nvPr/>
          </p:nvSpPr>
          <p:spPr bwMode="auto">
            <a:xfrm>
              <a:off x="3045573" y="1979019"/>
              <a:ext cx="1011746" cy="83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900" dirty="0">
                  <a:latin typeface="メイリオ" panose="020B0604030504040204" pitchFamily="50" charset="-128"/>
                  <a:ea typeface="メイリオ" panose="020B0604030504040204" pitchFamily="50" charset="-128"/>
                </a:rPr>
                <a:t>ズキズキ</a:t>
              </a:r>
            </a:p>
          </p:txBody>
        </p:sp>
        <p:sp>
          <p:nvSpPr>
            <p:cNvPr id="31" name="テキスト ボックス 37"/>
            <p:cNvSpPr txBox="1">
              <a:spLocks noChangeArrowheads="1"/>
            </p:cNvSpPr>
            <p:nvPr/>
          </p:nvSpPr>
          <p:spPr bwMode="auto">
            <a:xfrm>
              <a:off x="948896" y="2627039"/>
              <a:ext cx="1011746" cy="83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900" dirty="0">
                  <a:latin typeface="メイリオ" panose="020B0604030504040204" pitchFamily="50" charset="-128"/>
                  <a:ea typeface="メイリオ" panose="020B0604030504040204" pitchFamily="50" charset="-128"/>
                </a:rPr>
                <a:t>シクシク</a:t>
              </a:r>
            </a:p>
          </p:txBody>
        </p:sp>
        <p:sp>
          <p:nvSpPr>
            <p:cNvPr id="32" name="テキスト ボックス 38"/>
            <p:cNvSpPr txBox="1">
              <a:spLocks noChangeArrowheads="1"/>
            </p:cNvSpPr>
            <p:nvPr/>
          </p:nvSpPr>
          <p:spPr bwMode="auto">
            <a:xfrm>
              <a:off x="738488" y="1256300"/>
              <a:ext cx="1011746" cy="83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900" dirty="0">
                  <a:latin typeface="メイリオ" panose="020B0604030504040204" pitchFamily="50" charset="-128"/>
                  <a:ea typeface="メイリオ" panose="020B0604030504040204" pitchFamily="50" charset="-128"/>
                </a:rPr>
                <a:t>ガンガン</a:t>
              </a:r>
            </a:p>
          </p:txBody>
        </p:sp>
        <p:grpSp>
          <p:nvGrpSpPr>
            <p:cNvPr id="33" name="グループ化 36"/>
            <p:cNvGrpSpPr>
              <a:grpSpLocks/>
            </p:cNvGrpSpPr>
            <p:nvPr/>
          </p:nvGrpSpPr>
          <p:grpSpPr bwMode="auto">
            <a:xfrm>
              <a:off x="3122810" y="2034200"/>
              <a:ext cx="298823" cy="791810"/>
              <a:chOff x="1232799" y="1714784"/>
              <a:chExt cx="298823" cy="791810"/>
            </a:xfrm>
          </p:grpSpPr>
          <p:cxnSp>
            <p:nvCxnSpPr>
              <p:cNvPr id="39" name="直線コネクタ 38"/>
              <p:cNvCxnSpPr/>
              <p:nvPr/>
            </p:nvCxnSpPr>
            <p:spPr>
              <a:xfrm>
                <a:off x="1232449" y="1714670"/>
                <a:ext cx="0" cy="477782"/>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a:off x="1330855" y="1868639"/>
                <a:ext cx="0" cy="477783"/>
              </a:xfrm>
              <a:prstGeom prst="line">
                <a:avLst/>
              </a:prstGeom>
            </p:spPr>
            <p:style>
              <a:lnRef idx="1">
                <a:schemeClr val="accent1"/>
              </a:lnRef>
              <a:fillRef idx="0">
                <a:schemeClr val="accent1"/>
              </a:fillRef>
              <a:effectRef idx="0">
                <a:schemeClr val="accent1"/>
              </a:effectRef>
              <a:fontRef idx="minor">
                <a:schemeClr val="tx1"/>
              </a:fontRef>
            </p:style>
          </p:cxnSp>
          <p:cxnSp>
            <p:nvCxnSpPr>
              <p:cNvPr id="41" name="直線コネクタ 40"/>
              <p:cNvCxnSpPr/>
              <p:nvPr/>
            </p:nvCxnSpPr>
            <p:spPr>
              <a:xfrm>
                <a:off x="1434023" y="1952768"/>
                <a:ext cx="0" cy="477782"/>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a:off x="1530842" y="2028959"/>
                <a:ext cx="0" cy="477782"/>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34" name="グループ化 45"/>
            <p:cNvGrpSpPr>
              <a:grpSpLocks/>
            </p:cNvGrpSpPr>
            <p:nvPr/>
          </p:nvGrpSpPr>
          <p:grpSpPr bwMode="auto">
            <a:xfrm>
              <a:off x="1355455" y="1848189"/>
              <a:ext cx="298823" cy="791810"/>
              <a:chOff x="1232799" y="1714784"/>
              <a:chExt cx="298823" cy="791810"/>
            </a:xfrm>
          </p:grpSpPr>
          <p:cxnSp>
            <p:nvCxnSpPr>
              <p:cNvPr id="35" name="直線コネクタ 34"/>
              <p:cNvCxnSpPr/>
              <p:nvPr/>
            </p:nvCxnSpPr>
            <p:spPr>
              <a:xfrm>
                <a:off x="1233252" y="1714964"/>
                <a:ext cx="0" cy="477783"/>
              </a:xfrm>
              <a:prstGeom prst="line">
                <a:avLst/>
              </a:prstGeom>
            </p:spPr>
            <p:style>
              <a:lnRef idx="1">
                <a:schemeClr val="accent1"/>
              </a:lnRef>
              <a:fillRef idx="0">
                <a:schemeClr val="accent1"/>
              </a:fillRef>
              <a:effectRef idx="0">
                <a:schemeClr val="accent1"/>
              </a:effectRef>
              <a:fontRef idx="minor">
                <a:schemeClr val="tx1"/>
              </a:fontRef>
            </p:style>
          </p:cxnSp>
          <p:cxnSp>
            <p:nvCxnSpPr>
              <p:cNvPr id="36" name="直線コネクタ 35"/>
              <p:cNvCxnSpPr/>
              <p:nvPr/>
            </p:nvCxnSpPr>
            <p:spPr>
              <a:xfrm>
                <a:off x="1331658" y="1868934"/>
                <a:ext cx="0" cy="477782"/>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a:off x="1434826" y="1953062"/>
                <a:ext cx="0" cy="477783"/>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a:off x="1531645" y="2029253"/>
                <a:ext cx="0" cy="477783"/>
              </a:xfrm>
              <a:prstGeom prst="line">
                <a:avLst/>
              </a:prstGeom>
            </p:spPr>
            <p:style>
              <a:lnRef idx="1">
                <a:schemeClr val="accent1"/>
              </a:lnRef>
              <a:fillRef idx="0">
                <a:schemeClr val="accent1"/>
              </a:fillRef>
              <a:effectRef idx="0">
                <a:schemeClr val="accent1"/>
              </a:effectRef>
              <a:fontRef idx="minor">
                <a:schemeClr val="tx1"/>
              </a:fontRef>
            </p:style>
          </p:cxnSp>
        </p:grpSp>
      </p:grpSp>
      <p:sp>
        <p:nvSpPr>
          <p:cNvPr id="15" name="右矢印 14"/>
          <p:cNvSpPr/>
          <p:nvPr/>
        </p:nvSpPr>
        <p:spPr bwMode="black">
          <a:xfrm>
            <a:off x="5809369" y="1215819"/>
            <a:ext cx="419100" cy="217898"/>
          </a:xfrm>
          <a:prstGeom prst="rightArrow">
            <a:avLst/>
          </a:prstGeom>
          <a:solidFill>
            <a:srgbClr val="CFD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右矢印 43"/>
          <p:cNvSpPr/>
          <p:nvPr/>
        </p:nvSpPr>
        <p:spPr bwMode="invGray">
          <a:xfrm>
            <a:off x="5859155" y="4696417"/>
            <a:ext cx="419100" cy="217898"/>
          </a:xfrm>
          <a:prstGeom prst="rightArrow">
            <a:avLst/>
          </a:prstGeom>
          <a:solidFill>
            <a:srgbClr val="CFD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右矢印 44"/>
          <p:cNvSpPr/>
          <p:nvPr/>
        </p:nvSpPr>
        <p:spPr bwMode="invGray">
          <a:xfrm>
            <a:off x="5875163" y="3684823"/>
            <a:ext cx="419100" cy="217898"/>
          </a:xfrm>
          <a:prstGeom prst="rightArrow">
            <a:avLst/>
          </a:prstGeom>
          <a:solidFill>
            <a:srgbClr val="CFD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右矢印 45"/>
          <p:cNvSpPr/>
          <p:nvPr/>
        </p:nvSpPr>
        <p:spPr bwMode="black">
          <a:xfrm>
            <a:off x="5882207" y="2330368"/>
            <a:ext cx="419100" cy="217898"/>
          </a:xfrm>
          <a:prstGeom prst="rightArrow">
            <a:avLst/>
          </a:prstGeom>
          <a:solidFill>
            <a:srgbClr val="CFD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右矢印 46"/>
          <p:cNvSpPr/>
          <p:nvPr/>
        </p:nvSpPr>
        <p:spPr bwMode="invGray">
          <a:xfrm>
            <a:off x="6481368" y="5821109"/>
            <a:ext cx="419100" cy="217898"/>
          </a:xfrm>
          <a:prstGeom prst="rightArrow">
            <a:avLst/>
          </a:prstGeom>
          <a:solidFill>
            <a:srgbClr val="CFD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正方形/長方形 42"/>
          <p:cNvSpPr/>
          <p:nvPr/>
        </p:nvSpPr>
        <p:spPr>
          <a:xfrm>
            <a:off x="6859843" y="5769184"/>
            <a:ext cx="2253620" cy="646331"/>
          </a:xfrm>
          <a:prstGeom prst="rect">
            <a:avLst/>
          </a:prstGeom>
        </p:spPr>
        <p:txBody>
          <a:bodyPr wrap="square">
            <a:spAutoFit/>
          </a:bodyPr>
          <a:lstStyle/>
          <a:p>
            <a:r>
              <a:rPr lang="ja-JP" altLang="en-US" dirty="0" smtClean="0">
                <a:latin typeface="メイリオ" panose="020B0604030504040204" pitchFamily="50" charset="-128"/>
                <a:ea typeface="メイリオ" panose="020B0604030504040204" pitchFamily="50" charset="-128"/>
              </a:rPr>
              <a:t>ストレス・疲労への対処方法の獲得</a:t>
            </a:r>
            <a:endParaRPr lang="en-US" altLang="ja-JP" dirty="0">
              <a:latin typeface="メイリオ" panose="020B0604030504040204" pitchFamily="50" charset="-128"/>
              <a:ea typeface="メイリオ" panose="020B0604030504040204" pitchFamily="50" charset="-128"/>
            </a:endParaRPr>
          </a:p>
        </p:txBody>
      </p:sp>
      <p:sp>
        <p:nvSpPr>
          <p:cNvPr id="48" name="角丸四角形 47"/>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5</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4299182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7" name="Picture 29"/>
          <p:cNvPicPr>
            <a:picLocks noChangeAspect="1" noChangeArrowheads="1"/>
          </p:cNvPicPr>
          <p:nvPr/>
        </p:nvPicPr>
        <p:blipFill>
          <a:blip r:embed="rId3"/>
          <a:srcRect/>
          <a:stretch>
            <a:fillRect/>
          </a:stretch>
        </p:blipFill>
        <p:spPr bwMode="auto">
          <a:xfrm>
            <a:off x="292549" y="1280517"/>
            <a:ext cx="4022396" cy="5359399"/>
          </a:xfrm>
          <a:prstGeom prst="rect">
            <a:avLst/>
          </a:prstGeom>
          <a:noFill/>
          <a:ln w="9525">
            <a:solidFill>
              <a:schemeClr val="tx2"/>
            </a:solidFill>
            <a:miter lim="800000"/>
            <a:headEnd/>
            <a:tailEnd/>
          </a:ln>
        </p:spPr>
      </p:pic>
      <p:sp>
        <p:nvSpPr>
          <p:cNvPr id="295938" name="スライド番号プレースホルダー 3"/>
          <p:cNvSpPr>
            <a:spLocks noGrp="1"/>
          </p:cNvSpPr>
          <p:nvPr>
            <p:ph type="sldNum" sz="quarter" idx="12"/>
          </p:nvPr>
        </p:nvSpPr>
        <p:spPr bwMode="auto">
          <a:noFill/>
          <a:ln>
            <a:miter lim="800000"/>
            <a:headEnd/>
            <a:tailEnd/>
          </a:ln>
        </p:spPr>
        <p:txBody>
          <a:bodyPr wrap="square" numCol="1" anchorCtr="0" compatLnSpc="1">
            <a:prstTxWarp prst="textNoShape">
              <a:avLst/>
            </a:prstTxWarp>
          </a:bodyPr>
          <a:lstStyle/>
          <a:p>
            <a:fld id="{9695B46C-86E8-4B17-A24F-A9A1E957265A}" type="slidenum">
              <a:rPr lang="ja-JP" altLang="en-US" smtClean="0">
                <a:solidFill>
                  <a:srgbClr val="898989"/>
                </a:solidFill>
                <a:ea typeface="ＭＳ Ｐゴシック" charset="-128"/>
              </a:rPr>
              <a:pPr/>
              <a:t>50</a:t>
            </a:fld>
            <a:endParaRPr lang="en-US" altLang="ja-JP" smtClean="0">
              <a:solidFill>
                <a:srgbClr val="898989"/>
              </a:solidFill>
              <a:ea typeface="ＭＳ Ｐゴシック" charset="-128"/>
            </a:endParaRPr>
          </a:p>
        </p:txBody>
      </p:sp>
      <p:sp>
        <p:nvSpPr>
          <p:cNvPr id="9" name="タイトル 1"/>
          <p:cNvSpPr txBox="1">
            <a:spLocks/>
          </p:cNvSpPr>
          <p:nvPr/>
        </p:nvSpPr>
        <p:spPr>
          <a:xfrm>
            <a:off x="2395074" y="0"/>
            <a:ext cx="3658357" cy="462995"/>
          </a:xfrm>
          <a:prstGeom prst="rect">
            <a:avLst/>
          </a:prstGeom>
          <a:solidFill>
            <a:srgbClr val="FD542E"/>
          </a:solidFill>
          <a:ln>
            <a:noFill/>
          </a:ln>
        </p:spPr>
        <p:txBody>
          <a:bodyPr anchor="ctr"/>
          <a:lstStyle/>
          <a:p>
            <a:pPr algn="ctr" fontAlgn="base">
              <a:spcBef>
                <a:spcPct val="0"/>
              </a:spcBef>
              <a:spcAft>
                <a:spcPct val="0"/>
              </a:spcAft>
              <a:defRPr/>
            </a:pPr>
            <a:r>
              <a:rPr lang="en-US" altLang="ja-JP" sz="2400" dirty="0" smtClean="0">
                <a:solidFill>
                  <a:srgbClr val="FFFFFF"/>
                </a:solidFill>
                <a:latin typeface="ＭＳ ゴシック" pitchFamily="49" charset="-128"/>
                <a:ea typeface="ＭＳ ゴシック" pitchFamily="49" charset="-128"/>
                <a:cs typeface="メイリオ" pitchFamily="50" charset="-128"/>
              </a:rPr>
              <a:t>M-</a:t>
            </a:r>
            <a:r>
              <a:rPr lang="ja-JP" altLang="en-US" sz="2400" dirty="0" smtClean="0">
                <a:solidFill>
                  <a:srgbClr val="FFFFFF"/>
                </a:solidFill>
                <a:latin typeface="ＭＳ ゴシック" pitchFamily="49" charset="-128"/>
                <a:ea typeface="ＭＳ ゴシック" pitchFamily="49" charset="-128"/>
                <a:cs typeface="メイリオ" pitchFamily="50" charset="-128"/>
              </a:rPr>
              <a:t>メモリーノートの活用</a:t>
            </a:r>
            <a:endParaRPr lang="ja-JP" altLang="en-US" sz="3200" dirty="0">
              <a:solidFill>
                <a:srgbClr val="FFFFFF"/>
              </a:solidFill>
              <a:ea typeface="ＭＳ ゴシック" pitchFamily="49" charset="-128"/>
              <a:cs typeface="メイリオ" pitchFamily="50" charset="-128"/>
            </a:endParaRPr>
          </a:p>
        </p:txBody>
      </p:sp>
      <p:sp>
        <p:nvSpPr>
          <p:cNvPr id="5" name="正方形/長方形 4"/>
          <p:cNvSpPr/>
          <p:nvPr/>
        </p:nvSpPr>
        <p:spPr>
          <a:xfrm>
            <a:off x="1156939" y="2090738"/>
            <a:ext cx="1624164" cy="369332"/>
          </a:xfrm>
          <a:prstGeom prst="rect">
            <a:avLst/>
          </a:prstGeom>
        </p:spPr>
        <p:txBody>
          <a:bodyPr wrap="none">
            <a:spAutoFit/>
          </a:bodyPr>
          <a:lstStyle/>
          <a:p>
            <a:pPr algn="ctr" fontAlgn="base">
              <a:spcBef>
                <a:spcPct val="0"/>
              </a:spcBef>
              <a:spcAft>
                <a:spcPct val="0"/>
              </a:spcAft>
              <a:defRPr/>
            </a:pPr>
            <a:r>
              <a:rPr lang="ja-JP" altLang="en-US" kern="0" dirty="0" smtClean="0">
                <a:solidFill>
                  <a:srgbClr val="000000"/>
                </a:solidFill>
                <a:latin typeface="Arial" charset="0"/>
              </a:rPr>
              <a:t>タイトル</a:t>
            </a:r>
            <a:r>
              <a:rPr lang="ja-JP" altLang="en-US" kern="0" dirty="0">
                <a:solidFill>
                  <a:srgbClr val="000000"/>
                </a:solidFill>
                <a:latin typeface="Arial" charset="0"/>
              </a:rPr>
              <a:t>（</a:t>
            </a:r>
            <a:r>
              <a:rPr lang="ja-JP" altLang="en-US" kern="0" dirty="0" smtClean="0">
                <a:solidFill>
                  <a:srgbClr val="000000"/>
                </a:solidFill>
                <a:latin typeface="Arial" charset="0"/>
              </a:rPr>
              <a:t>題名</a:t>
            </a:r>
            <a:r>
              <a:rPr lang="ja-JP" altLang="en-US" kern="0" dirty="0">
                <a:solidFill>
                  <a:srgbClr val="000000"/>
                </a:solidFill>
                <a:latin typeface="Arial" charset="0"/>
              </a:rPr>
              <a:t>）</a:t>
            </a:r>
          </a:p>
        </p:txBody>
      </p:sp>
      <p:sp>
        <p:nvSpPr>
          <p:cNvPr id="18" name="正方形/長方形 17"/>
          <p:cNvSpPr/>
          <p:nvPr/>
        </p:nvSpPr>
        <p:spPr>
          <a:xfrm>
            <a:off x="1160748" y="4087813"/>
            <a:ext cx="2286000" cy="646112"/>
          </a:xfrm>
          <a:prstGeom prst="rect">
            <a:avLst/>
          </a:prstGeom>
        </p:spPr>
        <p:txBody>
          <a:bodyPr>
            <a:spAutoFit/>
          </a:bodyPr>
          <a:lstStyle/>
          <a:p>
            <a:pPr algn="ctr" fontAlgn="base">
              <a:spcBef>
                <a:spcPct val="0"/>
              </a:spcBef>
              <a:spcAft>
                <a:spcPct val="0"/>
              </a:spcAft>
              <a:defRPr/>
            </a:pPr>
            <a:r>
              <a:rPr lang="ja-JP" altLang="en-US" kern="0" dirty="0">
                <a:solidFill>
                  <a:srgbClr val="000000"/>
                </a:solidFill>
                <a:latin typeface="Arial" charset="0"/>
              </a:rPr>
              <a:t>詳細な事項の記入</a:t>
            </a:r>
            <a:endParaRPr lang="en-US" altLang="ja-JP" kern="0" dirty="0">
              <a:solidFill>
                <a:srgbClr val="000000"/>
              </a:solidFill>
              <a:latin typeface="Arial" charset="0"/>
            </a:endParaRPr>
          </a:p>
          <a:p>
            <a:pPr algn="ctr" fontAlgn="base">
              <a:spcBef>
                <a:spcPct val="0"/>
              </a:spcBef>
              <a:spcAft>
                <a:spcPct val="0"/>
              </a:spcAft>
              <a:defRPr/>
            </a:pPr>
            <a:endParaRPr lang="ja-JP" altLang="en-US" kern="0" dirty="0">
              <a:solidFill>
                <a:srgbClr val="000000"/>
              </a:solidFill>
              <a:latin typeface="Arial" charset="0"/>
            </a:endParaRPr>
          </a:p>
        </p:txBody>
      </p:sp>
      <p:sp>
        <p:nvSpPr>
          <p:cNvPr id="2" name="正方形/長方形 1"/>
          <p:cNvSpPr/>
          <p:nvPr/>
        </p:nvSpPr>
        <p:spPr>
          <a:xfrm>
            <a:off x="1441973" y="813743"/>
            <a:ext cx="2193923" cy="461665"/>
          </a:xfrm>
          <a:prstGeom prst="rect">
            <a:avLst/>
          </a:prstGeom>
        </p:spPr>
        <p:txBody>
          <a:bodyPr wrap="square">
            <a:spAutoFit/>
          </a:bodyPr>
          <a:lstStyle/>
          <a:p>
            <a:pPr fontAlgn="base">
              <a:spcBef>
                <a:spcPct val="0"/>
              </a:spcBef>
              <a:spcAft>
                <a:spcPct val="0"/>
              </a:spcAft>
            </a:pPr>
            <a:r>
              <a:rPr lang="ja-JP" altLang="en-US" sz="2400" dirty="0">
                <a:solidFill>
                  <a:srgbClr val="000000"/>
                </a:solidFill>
                <a:latin typeface="ＭＳ ゴシック" pitchFamily="49" charset="-128"/>
                <a:ea typeface="ＭＳ ゴシック" pitchFamily="49" charset="-128"/>
                <a:cs typeface="メイリオ" pitchFamily="50" charset="-128"/>
              </a:rPr>
              <a:t>「重要</a:t>
            </a:r>
            <a:r>
              <a:rPr lang="ja-JP" altLang="en-US" sz="2400" dirty="0" smtClean="0">
                <a:solidFill>
                  <a:srgbClr val="000000"/>
                </a:solidFill>
                <a:latin typeface="ＭＳ ゴシック" pitchFamily="49" charset="-128"/>
                <a:ea typeface="ＭＳ ゴシック" pitchFamily="49" charset="-128"/>
                <a:cs typeface="メイリオ" pitchFamily="50" charset="-128"/>
              </a:rPr>
              <a:t>メモ」</a:t>
            </a:r>
            <a:endParaRPr lang="ja-JP" altLang="en-US" sz="3200" dirty="0">
              <a:solidFill>
                <a:srgbClr val="000000"/>
              </a:solidFill>
              <a:latin typeface="Arial" charset="0"/>
            </a:endParaRPr>
          </a:p>
        </p:txBody>
      </p:sp>
      <p:pic>
        <p:nvPicPr>
          <p:cNvPr id="12" name="Picture 29" descr="\\nvfs02\総合センターサーバ\研究企画部・研究担当\障害者支援部門\研究協力員作業場\特別研究１７\野澤\20160705\スキャン\20160705103055132_0001.jpg"/>
          <p:cNvPicPr>
            <a:picLocks noChangeAspect="1" noChangeArrowheads="1"/>
          </p:cNvPicPr>
          <p:nvPr/>
        </p:nvPicPr>
        <p:blipFill>
          <a:blip r:embed="rId4"/>
          <a:srcRect/>
          <a:stretch>
            <a:fillRect/>
          </a:stretch>
        </p:blipFill>
        <p:spPr bwMode="auto">
          <a:xfrm>
            <a:off x="4860032" y="1301130"/>
            <a:ext cx="3856034" cy="5472608"/>
          </a:xfrm>
          <a:prstGeom prst="rect">
            <a:avLst/>
          </a:prstGeom>
          <a:noFill/>
          <a:ln w="9525">
            <a:noFill/>
            <a:miter lim="800000"/>
            <a:headEnd/>
            <a:tailEnd/>
          </a:ln>
        </p:spPr>
      </p:pic>
      <p:sp>
        <p:nvSpPr>
          <p:cNvPr id="13" name="正方形/長方形 12"/>
          <p:cNvSpPr/>
          <p:nvPr/>
        </p:nvSpPr>
        <p:spPr>
          <a:xfrm>
            <a:off x="5436096" y="813742"/>
            <a:ext cx="3096344" cy="461665"/>
          </a:xfrm>
          <a:prstGeom prst="rect">
            <a:avLst/>
          </a:prstGeom>
        </p:spPr>
        <p:txBody>
          <a:bodyPr wrap="square">
            <a:spAutoFit/>
          </a:bodyPr>
          <a:lstStyle/>
          <a:p>
            <a:pPr fontAlgn="base">
              <a:spcBef>
                <a:spcPct val="0"/>
              </a:spcBef>
              <a:spcAft>
                <a:spcPct val="0"/>
              </a:spcAft>
            </a:pPr>
            <a:r>
              <a:rPr lang="ja-JP" altLang="en-US" sz="2400" dirty="0" smtClean="0">
                <a:solidFill>
                  <a:srgbClr val="000000"/>
                </a:solidFill>
                <a:latin typeface="ＭＳ ゴシック" pitchFamily="49" charset="-128"/>
                <a:ea typeface="ＭＳ ゴシック" pitchFamily="49" charset="-128"/>
                <a:cs typeface="メイリオ" pitchFamily="50" charset="-128"/>
              </a:rPr>
              <a:t>「</a:t>
            </a:r>
            <a:r>
              <a:rPr lang="ja-JP" altLang="en-US" sz="2400" dirty="0">
                <a:solidFill>
                  <a:srgbClr val="000000"/>
                </a:solidFill>
                <a:latin typeface="ＭＳ ゴシック" pitchFamily="49" charset="-128"/>
                <a:ea typeface="ＭＳ ゴシック" pitchFamily="49" charset="-128"/>
                <a:cs typeface="メイリオ" pitchFamily="50" charset="-128"/>
              </a:rPr>
              <a:t>作業</a:t>
            </a:r>
            <a:r>
              <a:rPr lang="ja-JP" altLang="en-US" sz="2400" dirty="0" smtClean="0">
                <a:solidFill>
                  <a:srgbClr val="000000"/>
                </a:solidFill>
                <a:latin typeface="ＭＳ ゴシック" pitchFamily="49" charset="-128"/>
                <a:ea typeface="ＭＳ ゴシック" pitchFamily="49" charset="-128"/>
                <a:cs typeface="メイリオ" pitchFamily="50" charset="-128"/>
              </a:rPr>
              <a:t>内容</a:t>
            </a:r>
            <a:r>
              <a:rPr lang="ja-JP" altLang="en-US" sz="2400" dirty="0">
                <a:solidFill>
                  <a:srgbClr val="000000"/>
                </a:solidFill>
                <a:latin typeface="ＭＳ ゴシック" pitchFamily="49" charset="-128"/>
                <a:ea typeface="ＭＳ ゴシック" pitchFamily="49" charset="-128"/>
                <a:cs typeface="メイリオ" pitchFamily="50" charset="-128"/>
              </a:rPr>
              <a:t>記録表</a:t>
            </a:r>
            <a:r>
              <a:rPr lang="ja-JP" altLang="en-US" sz="2400" dirty="0" smtClean="0">
                <a:solidFill>
                  <a:srgbClr val="000000"/>
                </a:solidFill>
                <a:latin typeface="ＭＳ ゴシック" pitchFamily="49" charset="-128"/>
                <a:ea typeface="ＭＳ ゴシック" pitchFamily="49" charset="-128"/>
                <a:cs typeface="メイリオ" pitchFamily="50" charset="-128"/>
              </a:rPr>
              <a:t>」</a:t>
            </a:r>
            <a:endParaRPr lang="ja-JP" altLang="en-US" sz="3200" dirty="0">
              <a:solidFill>
                <a:srgbClr val="000000"/>
              </a:solidFill>
              <a:latin typeface="Arial" charset="0"/>
            </a:endParaRPr>
          </a:p>
        </p:txBody>
      </p:sp>
      <p:sp>
        <p:nvSpPr>
          <p:cNvPr id="15" name="角丸四角形吹き出し 14"/>
          <p:cNvSpPr/>
          <p:nvPr/>
        </p:nvSpPr>
        <p:spPr bwMode="auto">
          <a:xfrm>
            <a:off x="6202015" y="2407443"/>
            <a:ext cx="2330425" cy="751831"/>
          </a:xfrm>
          <a:prstGeom prst="wedgeRoundRectCallout">
            <a:avLst>
              <a:gd name="adj1" fmla="val -50842"/>
              <a:gd name="adj2" fmla="val 25443"/>
              <a:gd name="adj3" fmla="val 16667"/>
            </a:avLst>
          </a:prstGeom>
          <a:solidFill>
            <a:schemeClr val="bg2"/>
          </a:solidFill>
          <a:ln w="9525" cap="flat" cmpd="sng" algn="ctr">
            <a:solidFill>
              <a:schemeClr val="tx1"/>
            </a:solidFill>
            <a:prstDash val="solid"/>
            <a:round/>
            <a:headEnd type="none" w="med" len="med"/>
            <a:tailEnd type="none" w="med" len="med"/>
          </a:ln>
          <a:effectLst/>
          <a:extLst/>
        </p:spPr>
        <p:txBody>
          <a:bodyPr wrap="none" anchor="ctr"/>
          <a:lstStyle/>
          <a:p>
            <a:pPr algn="ctr" fontAlgn="base">
              <a:spcBef>
                <a:spcPct val="0"/>
              </a:spcBef>
              <a:spcAft>
                <a:spcPct val="0"/>
              </a:spcAft>
              <a:defRPr/>
            </a:pPr>
            <a:r>
              <a:rPr lang="ja-JP" altLang="en-US" dirty="0">
                <a:solidFill>
                  <a:srgbClr val="000000"/>
                </a:solidFill>
                <a:latin typeface="Arial" charset="0"/>
              </a:rPr>
              <a:t>基本の準備物</a:t>
            </a:r>
            <a:r>
              <a:rPr lang="ja-JP" altLang="en-US" dirty="0" smtClean="0">
                <a:solidFill>
                  <a:srgbClr val="000000"/>
                </a:solidFill>
                <a:latin typeface="Arial" charset="0"/>
              </a:rPr>
              <a:t>＋</a:t>
            </a:r>
            <a:endParaRPr lang="en-US" altLang="ja-JP" dirty="0" smtClean="0">
              <a:solidFill>
                <a:srgbClr val="000000"/>
              </a:solidFill>
              <a:latin typeface="Arial" charset="0"/>
            </a:endParaRPr>
          </a:p>
          <a:p>
            <a:pPr algn="ctr" fontAlgn="base">
              <a:spcBef>
                <a:spcPct val="0"/>
              </a:spcBef>
              <a:spcAft>
                <a:spcPct val="0"/>
              </a:spcAft>
              <a:defRPr/>
            </a:pPr>
            <a:r>
              <a:rPr lang="ja-JP" altLang="en-US" dirty="0" smtClean="0">
                <a:solidFill>
                  <a:srgbClr val="000000"/>
                </a:solidFill>
                <a:latin typeface="Arial" charset="0"/>
              </a:rPr>
              <a:t>補完用</a:t>
            </a:r>
            <a:r>
              <a:rPr lang="ja-JP" altLang="en-US" dirty="0">
                <a:solidFill>
                  <a:srgbClr val="000000"/>
                </a:solidFill>
                <a:latin typeface="Arial" charset="0"/>
              </a:rPr>
              <a:t>の</a:t>
            </a:r>
            <a:r>
              <a:rPr lang="ja-JP" altLang="en-US" dirty="0" smtClean="0">
                <a:solidFill>
                  <a:srgbClr val="000000"/>
                </a:solidFill>
                <a:latin typeface="Arial" charset="0"/>
              </a:rPr>
              <a:t>物品</a:t>
            </a:r>
            <a:endParaRPr lang="ja-JP" altLang="en-US" dirty="0">
              <a:solidFill>
                <a:srgbClr val="000000"/>
              </a:solidFill>
              <a:latin typeface="Arial" charset="0"/>
            </a:endParaRPr>
          </a:p>
        </p:txBody>
      </p:sp>
      <p:sp>
        <p:nvSpPr>
          <p:cNvPr id="16" name="角丸四角形吹き出し 15"/>
          <p:cNvSpPr/>
          <p:nvPr/>
        </p:nvSpPr>
        <p:spPr bwMode="auto">
          <a:xfrm>
            <a:off x="6591466" y="5520630"/>
            <a:ext cx="1551521" cy="893068"/>
          </a:xfrm>
          <a:prstGeom prst="wedgeRoundRectCallout">
            <a:avLst>
              <a:gd name="adj1" fmla="val -32960"/>
              <a:gd name="adj2" fmla="val 2442"/>
              <a:gd name="adj3" fmla="val 16667"/>
            </a:avLst>
          </a:prstGeom>
          <a:solidFill>
            <a:schemeClr val="bg2"/>
          </a:solidFill>
          <a:ln w="9525" cap="flat" cmpd="sng" algn="ctr">
            <a:solidFill>
              <a:schemeClr val="tx1"/>
            </a:solidFill>
            <a:prstDash val="solid"/>
            <a:round/>
            <a:headEnd type="none" w="med" len="med"/>
            <a:tailEnd type="none" w="med" len="med"/>
          </a:ln>
          <a:effectLst/>
          <a:extLst/>
        </p:spPr>
        <p:txBody>
          <a:bodyPr wrap="none" anchor="ctr"/>
          <a:lstStyle/>
          <a:p>
            <a:pPr algn="ctr" fontAlgn="base">
              <a:spcBef>
                <a:spcPct val="0"/>
              </a:spcBef>
              <a:spcAft>
                <a:spcPct val="0"/>
              </a:spcAft>
              <a:defRPr/>
            </a:pPr>
            <a:r>
              <a:rPr lang="ja-JP" altLang="en-US" dirty="0">
                <a:solidFill>
                  <a:srgbClr val="000000"/>
                </a:solidFill>
                <a:latin typeface="Arial" charset="0"/>
              </a:rPr>
              <a:t>補完手段や</a:t>
            </a:r>
            <a:endParaRPr lang="en-US" altLang="ja-JP" dirty="0">
              <a:solidFill>
                <a:srgbClr val="000000"/>
              </a:solidFill>
              <a:latin typeface="Arial" charset="0"/>
            </a:endParaRPr>
          </a:p>
          <a:p>
            <a:pPr algn="ctr" fontAlgn="base">
              <a:spcBef>
                <a:spcPct val="0"/>
              </a:spcBef>
              <a:spcAft>
                <a:spcPct val="0"/>
              </a:spcAft>
              <a:defRPr/>
            </a:pPr>
            <a:r>
              <a:rPr lang="ja-JP" altLang="en-US" dirty="0">
                <a:solidFill>
                  <a:srgbClr val="000000"/>
                </a:solidFill>
                <a:latin typeface="Arial" charset="0"/>
              </a:rPr>
              <a:t>補完行動</a:t>
            </a:r>
            <a:r>
              <a:rPr lang="ja-JP" altLang="en-US" dirty="0" smtClean="0">
                <a:solidFill>
                  <a:srgbClr val="000000"/>
                </a:solidFill>
                <a:latin typeface="Arial" charset="0"/>
              </a:rPr>
              <a:t>等</a:t>
            </a:r>
            <a:endParaRPr lang="en-US" altLang="ja-JP" dirty="0">
              <a:solidFill>
                <a:srgbClr val="000000"/>
              </a:solidFill>
              <a:latin typeface="Arial" charset="0"/>
            </a:endParaRPr>
          </a:p>
        </p:txBody>
      </p:sp>
      <p:sp>
        <p:nvSpPr>
          <p:cNvPr id="14" name="正方形/長方形 13"/>
          <p:cNvSpPr/>
          <p:nvPr/>
        </p:nvSpPr>
        <p:spPr>
          <a:xfrm>
            <a:off x="595425" y="533238"/>
            <a:ext cx="8279720" cy="338554"/>
          </a:xfrm>
          <a:prstGeom prst="rect">
            <a:avLst/>
          </a:prstGeom>
        </p:spPr>
        <p:txBody>
          <a:bodyPr wrap="square">
            <a:spAutoFit/>
          </a:bodyPr>
          <a:lstStyle/>
          <a:p>
            <a:r>
              <a:rPr lang="ja-JP" altLang="en-US" sz="1600" dirty="0" smtClean="0">
                <a:solidFill>
                  <a:srgbClr val="0070C0"/>
                </a:solidFill>
                <a:latin typeface="メイリオ" panose="020B0604030504040204" pitchFamily="50" charset="-128"/>
                <a:ea typeface="メイリオ" panose="020B0604030504040204" pitchFamily="50" charset="-128"/>
              </a:rPr>
              <a:t>獲得しようとする補完方法や対処方法を記録して、</a:t>
            </a:r>
            <a:r>
              <a:rPr lang="ja-JP" altLang="en-US" sz="1600" dirty="0">
                <a:solidFill>
                  <a:srgbClr val="0070C0"/>
                </a:solidFill>
                <a:latin typeface="メイリオ" panose="020B0604030504040204" pitchFamily="50" charset="-128"/>
                <a:ea typeface="メイリオ" panose="020B0604030504040204" pitchFamily="50" charset="-128"/>
              </a:rPr>
              <a:t>振り返</a:t>
            </a:r>
            <a:r>
              <a:rPr lang="ja-JP" altLang="en-US" sz="1600" dirty="0" smtClean="0">
                <a:solidFill>
                  <a:srgbClr val="0070C0"/>
                </a:solidFill>
                <a:latin typeface="メイリオ" panose="020B0604030504040204" pitchFamily="50" charset="-128"/>
                <a:ea typeface="メイリオ" panose="020B0604030504040204" pitchFamily="50" charset="-128"/>
              </a:rPr>
              <a:t>ることができるようにする。</a:t>
            </a:r>
            <a:endParaRPr lang="en-US" altLang="ja-JP" sz="1600" dirty="0" smtClean="0">
              <a:solidFill>
                <a:srgbClr val="0070C0"/>
              </a:solidFill>
              <a:latin typeface="メイリオ" panose="020B0604030504040204" pitchFamily="50" charset="-128"/>
              <a:ea typeface="メイリオ" panose="020B0604030504040204" pitchFamily="50" charset="-128"/>
            </a:endParaRPr>
          </a:p>
        </p:txBody>
      </p:sp>
      <p:sp>
        <p:nvSpPr>
          <p:cNvPr id="17" name="角丸四角形 16"/>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50</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18282485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グループ化 47"/>
          <p:cNvGrpSpPr/>
          <p:nvPr/>
        </p:nvGrpSpPr>
        <p:grpSpPr>
          <a:xfrm>
            <a:off x="1838" y="3998362"/>
            <a:ext cx="7254504" cy="2886296"/>
            <a:chOff x="1690713" y="2689555"/>
            <a:chExt cx="7254504" cy="2886296"/>
          </a:xfrm>
        </p:grpSpPr>
        <p:sp>
          <p:nvSpPr>
            <p:cNvPr id="3" name="正方形/長方形 2"/>
            <p:cNvSpPr/>
            <p:nvPr/>
          </p:nvSpPr>
          <p:spPr>
            <a:xfrm>
              <a:off x="6003235" y="2689555"/>
              <a:ext cx="2941982" cy="2886295"/>
            </a:xfrm>
            <a:prstGeom prst="rect">
              <a:avLst/>
            </a:prstGeom>
            <a:solidFill>
              <a:srgbClr val="F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3903197" y="3436896"/>
              <a:ext cx="2100038" cy="2138955"/>
            </a:xfrm>
            <a:prstGeom prst="rect">
              <a:avLst/>
            </a:prstGeom>
            <a:solidFill>
              <a:srgbClr val="CFD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1690713" y="4134678"/>
              <a:ext cx="2212485" cy="1441173"/>
            </a:xfrm>
            <a:prstGeom prst="rect">
              <a:avLst/>
            </a:prstGeom>
            <a:solidFill>
              <a:srgbClr val="FFF1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 name="正方形/長方形 7"/>
          <p:cNvSpPr/>
          <p:nvPr/>
        </p:nvSpPr>
        <p:spPr>
          <a:xfrm>
            <a:off x="1364353" y="990573"/>
            <a:ext cx="6412984" cy="75791"/>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9" name="図 4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12190" y="1611001"/>
            <a:ext cx="1385127" cy="2056681"/>
          </a:xfrm>
          <a:prstGeom prst="rect">
            <a:avLst/>
          </a:prstGeom>
        </p:spPr>
      </p:pic>
      <p:grpSp>
        <p:nvGrpSpPr>
          <p:cNvPr id="55" name="グループ化 54"/>
          <p:cNvGrpSpPr/>
          <p:nvPr/>
        </p:nvGrpSpPr>
        <p:grpSpPr>
          <a:xfrm>
            <a:off x="717574" y="2440704"/>
            <a:ext cx="2681500" cy="1813622"/>
            <a:chOff x="528606" y="2710344"/>
            <a:chExt cx="2681500" cy="1813622"/>
          </a:xfrm>
        </p:grpSpPr>
        <p:pic>
          <p:nvPicPr>
            <p:cNvPr id="50" name="図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28606" y="2710344"/>
              <a:ext cx="1922122" cy="1813622"/>
            </a:xfrm>
            <a:prstGeom prst="rect">
              <a:avLst/>
            </a:prstGeom>
          </p:spPr>
        </p:pic>
        <p:sp>
          <p:nvSpPr>
            <p:cNvPr id="51" name="円/楕円 50"/>
            <p:cNvSpPr/>
            <p:nvPr/>
          </p:nvSpPr>
          <p:spPr>
            <a:xfrm rot="21169789">
              <a:off x="1795283" y="2976649"/>
              <a:ext cx="1414823" cy="928225"/>
            </a:xfrm>
            <a:prstGeom prst="ellipse">
              <a:avLst/>
            </a:prstGeom>
            <a:solidFill>
              <a:srgbClr val="0070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latin typeface="メイリオ" panose="020B0604030504040204" pitchFamily="50" charset="-128"/>
                  <a:ea typeface="メイリオ" panose="020B0604030504040204" pitchFamily="50" charset="-128"/>
                </a:rPr>
                <a:t>ストレス疲労</a:t>
              </a:r>
              <a:endParaRPr kumimoji="1" lang="ja-JP" altLang="en-US" sz="1600" dirty="0"/>
            </a:p>
          </p:txBody>
        </p:sp>
        <p:sp>
          <p:nvSpPr>
            <p:cNvPr id="53" name="フローチャート: 端子 52"/>
            <p:cNvSpPr/>
            <p:nvPr/>
          </p:nvSpPr>
          <p:spPr>
            <a:xfrm>
              <a:off x="1483589" y="3936297"/>
              <a:ext cx="109796" cy="456806"/>
            </a:xfrm>
            <a:prstGeom prst="flowChartTerminator">
              <a:avLst/>
            </a:prstGeom>
            <a:solidFill>
              <a:srgbClr val="0577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角丸四角形 53"/>
            <p:cNvSpPr/>
            <p:nvPr/>
          </p:nvSpPr>
          <p:spPr>
            <a:xfrm>
              <a:off x="1470953" y="3745930"/>
              <a:ext cx="114777" cy="143008"/>
            </a:xfrm>
            <a:prstGeom prst="roundRect">
              <a:avLst/>
            </a:prstGeom>
            <a:solidFill>
              <a:srgbClr val="0577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7" name="テキスト ボックス 56"/>
          <p:cNvSpPr txBox="1"/>
          <p:nvPr/>
        </p:nvSpPr>
        <p:spPr>
          <a:xfrm>
            <a:off x="6230027" y="4176111"/>
            <a:ext cx="677108" cy="2143207"/>
          </a:xfrm>
          <a:prstGeom prst="rect">
            <a:avLst/>
          </a:prstGeom>
          <a:noFill/>
        </p:spPr>
        <p:txBody>
          <a:bodyPr vert="eaVert" wrap="square" rtlCol="0">
            <a:spAutoFit/>
          </a:bodyPr>
          <a:lstStyle/>
          <a:p>
            <a:r>
              <a:rPr lang="ja-JP" altLang="en-US" sz="1600" b="1" dirty="0" smtClean="0">
                <a:solidFill>
                  <a:schemeClr val="bg1"/>
                </a:solidFill>
                <a:latin typeface="メイリオ" panose="020B0604030504040204" pitchFamily="50" charset="-128"/>
                <a:ea typeface="メイリオ" panose="020B0604030504040204" pitchFamily="50" charset="-128"/>
              </a:rPr>
              <a:t>職場を想定した</a:t>
            </a:r>
            <a:br>
              <a:rPr lang="ja-JP" altLang="en-US" sz="1600" b="1" dirty="0" smtClean="0">
                <a:solidFill>
                  <a:schemeClr val="bg1"/>
                </a:solidFill>
                <a:latin typeface="メイリオ" panose="020B0604030504040204" pitchFamily="50" charset="-128"/>
                <a:ea typeface="メイリオ" panose="020B0604030504040204" pitchFamily="50" charset="-128"/>
              </a:rPr>
            </a:br>
            <a:r>
              <a:rPr lang="ja-JP" altLang="en-US" sz="1600" b="1" dirty="0" smtClean="0">
                <a:solidFill>
                  <a:schemeClr val="bg1"/>
                </a:solidFill>
                <a:latin typeface="メイリオ" panose="020B0604030504040204" pitchFamily="50" charset="-128"/>
                <a:ea typeface="メイリオ" panose="020B0604030504040204" pitchFamily="50" charset="-128"/>
              </a:rPr>
              <a:t>実践的トレーニング</a:t>
            </a:r>
            <a:endParaRPr kumimoji="1" lang="ja-JP" altLang="en-US" sz="1600" b="1" dirty="0">
              <a:solidFill>
                <a:schemeClr val="bg1"/>
              </a:solidFill>
              <a:latin typeface="メイリオ" panose="020B0604030504040204" pitchFamily="50" charset="-128"/>
              <a:ea typeface="メイリオ" panose="020B0604030504040204" pitchFamily="50" charset="-128"/>
            </a:endParaRPr>
          </a:p>
        </p:txBody>
      </p:sp>
      <p:sp>
        <p:nvSpPr>
          <p:cNvPr id="52" name="円/楕円 51"/>
          <p:cNvSpPr/>
          <p:nvPr/>
        </p:nvSpPr>
        <p:spPr>
          <a:xfrm rot="576535">
            <a:off x="51014" y="3312305"/>
            <a:ext cx="1347549" cy="964006"/>
          </a:xfrm>
          <a:prstGeom prst="ellipse">
            <a:avLst/>
          </a:prstGeom>
          <a:solidFill>
            <a:srgbClr val="E63D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latin typeface="メイリオ" panose="020B0604030504040204" pitchFamily="50" charset="-128"/>
                <a:ea typeface="メイリオ" panose="020B0604030504040204" pitchFamily="50" charset="-128"/>
              </a:rPr>
              <a:t>対処</a:t>
            </a:r>
          </a:p>
          <a:p>
            <a:pPr algn="ctr"/>
            <a:r>
              <a:rPr lang="ja-JP" altLang="en-US" sz="1600" dirty="0" smtClean="0">
                <a:latin typeface="メイリオ" panose="020B0604030504040204" pitchFamily="50" charset="-128"/>
                <a:ea typeface="メイリオ" panose="020B0604030504040204" pitchFamily="50" charset="-128"/>
              </a:rPr>
              <a:t>方法</a:t>
            </a:r>
            <a:endParaRPr kumimoji="1" lang="ja-JP" altLang="en-US" sz="1600" dirty="0"/>
          </a:p>
        </p:txBody>
      </p:sp>
      <p:sp>
        <p:nvSpPr>
          <p:cNvPr id="59" name="右矢印 58"/>
          <p:cNvSpPr/>
          <p:nvPr/>
        </p:nvSpPr>
        <p:spPr>
          <a:xfrm rot="20870829">
            <a:off x="3716805" y="2946733"/>
            <a:ext cx="2017056" cy="312440"/>
          </a:xfrm>
          <a:prstGeom prst="rightArrow">
            <a:avLst/>
          </a:prstGeom>
          <a:solidFill>
            <a:srgbClr val="F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テキスト ボックス 60"/>
          <p:cNvSpPr txBox="1"/>
          <p:nvPr/>
        </p:nvSpPr>
        <p:spPr>
          <a:xfrm>
            <a:off x="71570" y="5767711"/>
            <a:ext cx="2131944" cy="646331"/>
          </a:xfrm>
          <a:prstGeom prst="rect">
            <a:avLst/>
          </a:prstGeom>
          <a:noFill/>
        </p:spPr>
        <p:txBody>
          <a:bodyPr wrap="square" rtlCol="0">
            <a:spAutoFit/>
          </a:bodyPr>
          <a:lstStyle/>
          <a:p>
            <a:r>
              <a:rPr lang="ja-JP" altLang="en-US" b="1" dirty="0" smtClean="0">
                <a:latin typeface="メイリオ" panose="020B0604030504040204" pitchFamily="50" charset="-128"/>
                <a:ea typeface="メイリオ" panose="020B0604030504040204" pitchFamily="50" charset="-128"/>
              </a:rPr>
              <a:t>職場</a:t>
            </a:r>
            <a:r>
              <a:rPr lang="ja-JP" altLang="en-US" b="1" dirty="0">
                <a:latin typeface="メイリオ" panose="020B0604030504040204" pitchFamily="50" charset="-128"/>
                <a:ea typeface="メイリオ" panose="020B0604030504040204" pitchFamily="50" charset="-128"/>
              </a:rPr>
              <a:t>適応</a:t>
            </a:r>
            <a:r>
              <a:rPr kumimoji="1" lang="ja-JP" altLang="en-US" b="1" dirty="0" smtClean="0">
                <a:latin typeface="メイリオ" panose="020B0604030504040204" pitchFamily="50" charset="-128"/>
                <a:ea typeface="メイリオ" panose="020B0604030504040204" pitchFamily="50" charset="-128"/>
              </a:rPr>
              <a:t>を想定</a:t>
            </a:r>
          </a:p>
          <a:p>
            <a:r>
              <a:rPr kumimoji="1" lang="ja-JP" altLang="en-US" b="1" dirty="0" smtClean="0">
                <a:latin typeface="メイリオ" panose="020B0604030504040204" pitchFamily="50" charset="-128"/>
                <a:ea typeface="メイリオ" panose="020B0604030504040204" pitchFamily="50" charset="-128"/>
              </a:rPr>
              <a:t>したアセスメント</a:t>
            </a:r>
            <a:endParaRPr kumimoji="1" lang="ja-JP" altLang="en-US" b="1" dirty="0">
              <a:latin typeface="メイリオ" panose="020B0604030504040204" pitchFamily="50" charset="-128"/>
              <a:ea typeface="メイリオ" panose="020B0604030504040204" pitchFamily="50" charset="-128"/>
            </a:endParaRPr>
          </a:p>
        </p:txBody>
      </p:sp>
      <p:sp>
        <p:nvSpPr>
          <p:cNvPr id="62" name="二等辺三角形 61"/>
          <p:cNvSpPr/>
          <p:nvPr/>
        </p:nvSpPr>
        <p:spPr>
          <a:xfrm rot="1869159">
            <a:off x="948659" y="4778466"/>
            <a:ext cx="422497" cy="426921"/>
          </a:xfrm>
          <a:prstGeom prst="triangle">
            <a:avLst/>
          </a:prstGeom>
          <a:solidFill>
            <a:srgbClr val="F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p:cNvSpPr txBox="1"/>
          <p:nvPr/>
        </p:nvSpPr>
        <p:spPr>
          <a:xfrm>
            <a:off x="5598876" y="3644032"/>
            <a:ext cx="1122218" cy="369332"/>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rPr>
              <a:t>幕張さん</a:t>
            </a:r>
            <a:endParaRPr kumimoji="1" lang="ja-JP" altLang="en-US" dirty="0">
              <a:latin typeface="メイリオ" panose="020B0604030504040204" pitchFamily="50" charset="-128"/>
              <a:ea typeface="メイリオ" panose="020B0604030504040204" pitchFamily="50" charset="-128"/>
            </a:endParaRPr>
          </a:p>
        </p:txBody>
      </p:sp>
      <p:sp>
        <p:nvSpPr>
          <p:cNvPr id="29" name="テキスト ボックス 28"/>
          <p:cNvSpPr txBox="1"/>
          <p:nvPr/>
        </p:nvSpPr>
        <p:spPr>
          <a:xfrm>
            <a:off x="466401" y="1253738"/>
            <a:ext cx="1387011" cy="369332"/>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rPr>
              <a:t>ポイント２</a:t>
            </a:r>
            <a:endParaRPr kumimoji="1" lang="ja-JP" altLang="en-US" dirty="0">
              <a:latin typeface="メイリオ" panose="020B0604030504040204" pitchFamily="50" charset="-128"/>
              <a:ea typeface="メイリオ" panose="020B0604030504040204" pitchFamily="50" charset="-128"/>
            </a:endParaRPr>
          </a:p>
        </p:txBody>
      </p:sp>
      <p:sp>
        <p:nvSpPr>
          <p:cNvPr id="30" name="正方形/長方形 29"/>
          <p:cNvSpPr/>
          <p:nvPr/>
        </p:nvSpPr>
        <p:spPr>
          <a:xfrm>
            <a:off x="215825" y="1263667"/>
            <a:ext cx="208694" cy="177995"/>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p:cNvSpPr txBox="1"/>
          <p:nvPr/>
        </p:nvSpPr>
        <p:spPr>
          <a:xfrm>
            <a:off x="4701339" y="4132343"/>
            <a:ext cx="1267236" cy="954107"/>
          </a:xfrm>
          <a:prstGeom prst="rect">
            <a:avLst/>
          </a:prstGeom>
          <a:noFill/>
          <a:ln>
            <a:noFill/>
          </a:ln>
        </p:spPr>
        <p:txBody>
          <a:bodyPr wrap="square" rtlCol="0">
            <a:spAutoFit/>
          </a:bodyPr>
          <a:lstStyle/>
          <a:p>
            <a:r>
              <a:rPr lang="ja-JP" altLang="en-US" sz="14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利用者選択</a:t>
            </a:r>
            <a:endParaRPr kumimoji="1" lang="ja-JP" altLang="en-US" sz="14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endParaRPr lang="ja-JP" altLang="en-US" sz="14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r>
              <a:rPr lang="ja-JP" altLang="en-US" sz="14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複数</a:t>
            </a:r>
            <a:r>
              <a:rPr kumimoji="1" lang="ja-JP" altLang="en-US" sz="14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作業</a:t>
            </a:r>
          </a:p>
          <a:p>
            <a:r>
              <a:rPr lang="ja-JP" altLang="en-US" sz="14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a:t>
            </a:r>
            <a:r>
              <a:rPr lang="ja-JP" altLang="en-US" sz="14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休憩</a:t>
            </a:r>
            <a:endParaRPr kumimoji="1" lang="ja-JP" altLang="en-US" sz="14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35" name="テキスト ボックス 34"/>
          <p:cNvSpPr txBox="1"/>
          <p:nvPr/>
        </p:nvSpPr>
        <p:spPr>
          <a:xfrm>
            <a:off x="4705425" y="5569341"/>
            <a:ext cx="1267236" cy="954107"/>
          </a:xfrm>
          <a:prstGeom prst="rect">
            <a:avLst/>
          </a:prstGeom>
          <a:noFill/>
          <a:ln>
            <a:noFill/>
          </a:ln>
        </p:spPr>
        <p:txBody>
          <a:bodyPr wrap="square" rtlCol="0">
            <a:spAutoFit/>
          </a:bodyPr>
          <a:lstStyle/>
          <a:p>
            <a:r>
              <a:rPr lang="ja-JP" altLang="en-US" sz="14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利用者計画</a:t>
            </a:r>
            <a:endParaRPr kumimoji="1" lang="ja-JP" altLang="en-US" sz="14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endParaRPr lang="ja-JP" altLang="en-US" sz="14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r>
              <a:rPr lang="ja-JP" altLang="en-US" sz="14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複数</a:t>
            </a:r>
            <a:r>
              <a:rPr kumimoji="1" lang="ja-JP" altLang="en-US" sz="14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作業</a:t>
            </a:r>
          </a:p>
          <a:p>
            <a:r>
              <a:rPr lang="ja-JP" altLang="en-US" sz="14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a:t>
            </a:r>
            <a:r>
              <a:rPr lang="ja-JP" altLang="en-US" sz="14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休憩</a:t>
            </a:r>
            <a:endParaRPr kumimoji="1" lang="ja-JP" altLang="en-US" sz="14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sp>
        <p:nvSpPr>
          <p:cNvPr id="36" name="下矢印 35"/>
          <p:cNvSpPr/>
          <p:nvPr/>
        </p:nvSpPr>
        <p:spPr>
          <a:xfrm>
            <a:off x="5138844" y="5220431"/>
            <a:ext cx="190133" cy="229258"/>
          </a:xfrm>
          <a:prstGeom prst="downArrow">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p:cNvSpPr txBox="1"/>
          <p:nvPr/>
        </p:nvSpPr>
        <p:spPr>
          <a:xfrm>
            <a:off x="2683582" y="4751405"/>
            <a:ext cx="1107996" cy="2212576"/>
          </a:xfrm>
          <a:prstGeom prst="rect">
            <a:avLst/>
          </a:prstGeom>
          <a:noFill/>
        </p:spPr>
        <p:txBody>
          <a:bodyPr vert="eaVert" wrap="square" rtlCol="0">
            <a:spAutoFit/>
          </a:bodyPr>
          <a:lstStyle/>
          <a:p>
            <a:r>
              <a:rPr lang="ja-JP" altLang="en-US" sz="2000" b="1" dirty="0" smtClean="0">
                <a:solidFill>
                  <a:schemeClr val="bg1"/>
                </a:solidFill>
                <a:latin typeface="メイリオ" panose="020B0604030504040204" pitchFamily="50" charset="-128"/>
                <a:ea typeface="メイリオ" panose="020B0604030504040204" pitchFamily="50" charset="-128"/>
              </a:rPr>
              <a:t>ＭＷＳ</a:t>
            </a:r>
            <a:r>
              <a:rPr lang="ja-JP" altLang="en-US" sz="2000" b="1" dirty="0">
                <a:solidFill>
                  <a:schemeClr val="bg1"/>
                </a:solidFill>
                <a:latin typeface="メイリオ" panose="020B0604030504040204" pitchFamily="50" charset="-128"/>
                <a:ea typeface="メイリオ" panose="020B0604030504040204" pitchFamily="50" charset="-128"/>
              </a:rPr>
              <a:t>等</a:t>
            </a:r>
            <a:r>
              <a:rPr lang="ja-JP" altLang="en-US" sz="2000" b="1" dirty="0" smtClean="0">
                <a:solidFill>
                  <a:schemeClr val="bg1"/>
                </a:solidFill>
                <a:latin typeface="メイリオ" panose="020B0604030504040204" pitchFamily="50" charset="-128"/>
                <a:ea typeface="メイリオ" panose="020B0604030504040204" pitchFamily="50" charset="-128"/>
              </a:rPr>
              <a:t>を活用</a:t>
            </a:r>
          </a:p>
          <a:p>
            <a:r>
              <a:rPr lang="ja-JP" altLang="en-US" sz="2000" b="1" dirty="0" smtClean="0">
                <a:solidFill>
                  <a:schemeClr val="bg1"/>
                </a:solidFill>
                <a:latin typeface="メイリオ" panose="020B0604030504040204" pitchFamily="50" charset="-128"/>
                <a:ea typeface="メイリオ" panose="020B0604030504040204" pitchFamily="50" charset="-128"/>
              </a:rPr>
              <a:t>した作業場面での</a:t>
            </a:r>
          </a:p>
          <a:p>
            <a:r>
              <a:rPr lang="ja-JP" altLang="en-US" sz="2000" b="1" dirty="0" smtClean="0">
                <a:solidFill>
                  <a:schemeClr val="bg1"/>
                </a:solidFill>
                <a:latin typeface="メイリオ" panose="020B0604030504040204" pitchFamily="50" charset="-128"/>
                <a:ea typeface="メイリオ" panose="020B0604030504040204" pitchFamily="50" charset="-128"/>
              </a:rPr>
              <a:t>トレーニング</a:t>
            </a:r>
            <a:endParaRPr kumimoji="1" lang="ja-JP" altLang="en-US" sz="2000" b="1" dirty="0">
              <a:solidFill>
                <a:schemeClr val="bg1"/>
              </a:solidFill>
              <a:latin typeface="メイリオ" panose="020B0604030504040204" pitchFamily="50" charset="-128"/>
              <a:ea typeface="メイリオ" panose="020B0604030504040204" pitchFamily="50" charset="-128"/>
            </a:endParaRPr>
          </a:p>
        </p:txBody>
      </p:sp>
      <p:sp>
        <p:nvSpPr>
          <p:cNvPr id="13" name="円/楕円 12"/>
          <p:cNvSpPr/>
          <p:nvPr/>
        </p:nvSpPr>
        <p:spPr>
          <a:xfrm>
            <a:off x="2398769" y="4235319"/>
            <a:ext cx="1809750" cy="482583"/>
          </a:xfrm>
          <a:prstGeom prst="ellipse">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latin typeface="メイリオ" panose="020B0604030504040204" pitchFamily="50" charset="-128"/>
                <a:ea typeface="メイリオ" panose="020B0604030504040204" pitchFamily="50" charset="-128"/>
              </a:rPr>
              <a:t>安定</a:t>
            </a:r>
            <a:endParaRPr kumimoji="1" lang="ja-JP" altLang="en-US" b="1" dirty="0">
              <a:latin typeface="メイリオ" panose="020B0604030504040204" pitchFamily="50" charset="-128"/>
              <a:ea typeface="メイリオ" panose="020B0604030504040204" pitchFamily="50" charset="-128"/>
            </a:endParaRPr>
          </a:p>
        </p:txBody>
      </p:sp>
      <p:sp>
        <p:nvSpPr>
          <p:cNvPr id="41" name="正方形/長方形 40"/>
          <p:cNvSpPr/>
          <p:nvPr/>
        </p:nvSpPr>
        <p:spPr>
          <a:xfrm>
            <a:off x="7243969" y="3347516"/>
            <a:ext cx="1889495" cy="3537142"/>
          </a:xfrm>
          <a:prstGeom prst="rect">
            <a:avLst/>
          </a:prstGeom>
          <a:solidFill>
            <a:srgbClr val="0062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p:cNvSpPr txBox="1"/>
          <p:nvPr/>
        </p:nvSpPr>
        <p:spPr bwMode="white">
          <a:xfrm>
            <a:off x="7777337" y="3738713"/>
            <a:ext cx="800219" cy="2675329"/>
          </a:xfrm>
          <a:prstGeom prst="rect">
            <a:avLst/>
          </a:prstGeom>
          <a:noFill/>
        </p:spPr>
        <p:txBody>
          <a:bodyPr vert="eaVert" wrap="square" rtlCol="0">
            <a:spAutoFit/>
          </a:bodyPr>
          <a:lstStyle/>
          <a:p>
            <a:r>
              <a:rPr kumimoji="1" lang="ja-JP" altLang="en-US" sz="2000" b="1" dirty="0" smtClean="0">
                <a:solidFill>
                  <a:schemeClr val="bg1"/>
                </a:solidFill>
                <a:latin typeface="メイリオ" panose="020B0604030504040204" pitchFamily="50" charset="-128"/>
                <a:ea typeface="メイリオ" panose="020B0604030504040204" pitchFamily="50" charset="-128"/>
              </a:rPr>
              <a:t>セルフマネージメントによる職場適応</a:t>
            </a:r>
            <a:endParaRPr kumimoji="1" lang="ja-JP" altLang="en-US" sz="2000" b="1" dirty="0">
              <a:solidFill>
                <a:schemeClr val="bg1"/>
              </a:solidFill>
              <a:latin typeface="メイリオ" panose="020B0604030504040204" pitchFamily="50" charset="-128"/>
              <a:ea typeface="メイリオ" panose="020B0604030504040204" pitchFamily="50" charset="-128"/>
            </a:endParaRPr>
          </a:p>
        </p:txBody>
      </p:sp>
      <p:sp>
        <p:nvSpPr>
          <p:cNvPr id="60" name="正方形/長方形 59"/>
          <p:cNvSpPr/>
          <p:nvPr/>
        </p:nvSpPr>
        <p:spPr>
          <a:xfrm>
            <a:off x="1837307" y="132883"/>
            <a:ext cx="5641459" cy="830997"/>
          </a:xfrm>
          <a:prstGeom prst="rect">
            <a:avLst/>
          </a:prstGeom>
        </p:spPr>
        <p:txBody>
          <a:bodyPr wrap="square">
            <a:spAutoFit/>
          </a:bodyPr>
          <a:lstStyle/>
          <a:p>
            <a:r>
              <a:rPr lang="ja-JP" altLang="en-US" sz="2400" dirty="0" smtClean="0">
                <a:latin typeface="メイリオ" panose="020B0604030504040204" pitchFamily="50" charset="-128"/>
                <a:ea typeface="メイリオ" panose="020B0604030504040204" pitchFamily="50" charset="-128"/>
              </a:rPr>
              <a:t>ストレス</a:t>
            </a:r>
            <a:r>
              <a:rPr lang="ja-JP" altLang="en-US" sz="2400" dirty="0">
                <a:latin typeface="メイリオ" panose="020B0604030504040204" pitchFamily="50" charset="-128"/>
                <a:ea typeface="メイリオ" panose="020B0604030504040204" pitchFamily="50" charset="-128"/>
              </a:rPr>
              <a:t>・疲労</a:t>
            </a:r>
            <a:r>
              <a:rPr lang="ja-JP" altLang="en-US" sz="2400" dirty="0" smtClean="0">
                <a:latin typeface="メイリオ" panose="020B0604030504040204" pitchFamily="50" charset="-128"/>
                <a:ea typeface="メイリオ" panose="020B0604030504040204" pitchFamily="50" charset="-128"/>
              </a:rPr>
              <a:t>の</a:t>
            </a:r>
          </a:p>
          <a:p>
            <a:r>
              <a:rPr lang="ja-JP" altLang="en-US" sz="2400" dirty="0" smtClean="0">
                <a:latin typeface="メイリオ" panose="020B0604030504040204" pitchFamily="50" charset="-128"/>
                <a:ea typeface="メイリオ" panose="020B0604030504040204" pitchFamily="50" charset="-128"/>
              </a:rPr>
              <a:t>セルフマネージメントトレーニング</a:t>
            </a:r>
            <a:endParaRPr lang="ja-JP" altLang="en-US" sz="2400" dirty="0">
              <a:latin typeface="メイリオ" panose="020B0604030504040204" pitchFamily="50" charset="-128"/>
              <a:ea typeface="メイリオ" panose="020B0604030504040204" pitchFamily="50" charset="-128"/>
            </a:endParaRPr>
          </a:p>
        </p:txBody>
      </p:sp>
      <p:sp>
        <p:nvSpPr>
          <p:cNvPr id="63" name="正方形/長方形 62"/>
          <p:cNvSpPr/>
          <p:nvPr/>
        </p:nvSpPr>
        <p:spPr>
          <a:xfrm>
            <a:off x="610752" y="1688623"/>
            <a:ext cx="5133395" cy="646331"/>
          </a:xfrm>
          <a:prstGeom prst="rect">
            <a:avLst/>
          </a:prstGeom>
        </p:spPr>
        <p:txBody>
          <a:bodyPr wrap="square">
            <a:spAutoFit/>
          </a:bodyPr>
          <a:lstStyle/>
          <a:p>
            <a:r>
              <a:rPr lang="ja-JP" altLang="en-US" dirty="0">
                <a:latin typeface="メイリオ" panose="020B0604030504040204" pitchFamily="50" charset="-128"/>
                <a:ea typeface="メイリオ" panose="020B0604030504040204" pitchFamily="50" charset="-128"/>
              </a:rPr>
              <a:t>職場</a:t>
            </a:r>
            <a:r>
              <a:rPr lang="ja-JP" altLang="en-US" dirty="0" smtClean="0">
                <a:latin typeface="メイリオ" panose="020B0604030504040204" pitchFamily="50" charset="-128"/>
                <a:ea typeface="メイリオ" panose="020B0604030504040204" pitchFamily="50" charset="-128"/>
              </a:rPr>
              <a:t>で感じるストレス・疲労の特徴を把握して</a:t>
            </a:r>
          </a:p>
          <a:p>
            <a:r>
              <a:rPr lang="ja-JP" altLang="en-US" dirty="0" smtClean="0">
                <a:latin typeface="メイリオ" panose="020B0604030504040204" pitchFamily="50" charset="-128"/>
                <a:ea typeface="メイリオ" panose="020B0604030504040204" pitchFamily="50" charset="-128"/>
              </a:rPr>
              <a:t>対処方法を獲得しよう！！</a:t>
            </a:r>
            <a:endParaRPr lang="ja-JP" altLang="en-US" dirty="0">
              <a:latin typeface="メイリオ" panose="020B0604030504040204" pitchFamily="50" charset="-128"/>
              <a:ea typeface="メイリオ" panose="020B0604030504040204" pitchFamily="50" charset="-128"/>
            </a:endParaRPr>
          </a:p>
        </p:txBody>
      </p:sp>
      <p:sp>
        <p:nvSpPr>
          <p:cNvPr id="31" name="角丸四角形 30"/>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51</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92272492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グループ化 47"/>
          <p:cNvGrpSpPr/>
          <p:nvPr/>
        </p:nvGrpSpPr>
        <p:grpSpPr>
          <a:xfrm>
            <a:off x="0" y="3971704"/>
            <a:ext cx="7254504" cy="2886296"/>
            <a:chOff x="1690713" y="2689555"/>
            <a:chExt cx="7254504" cy="2886296"/>
          </a:xfrm>
        </p:grpSpPr>
        <p:sp>
          <p:nvSpPr>
            <p:cNvPr id="3" name="正方形/長方形 2"/>
            <p:cNvSpPr/>
            <p:nvPr/>
          </p:nvSpPr>
          <p:spPr>
            <a:xfrm>
              <a:off x="5995286" y="2689555"/>
              <a:ext cx="2949931" cy="2886296"/>
            </a:xfrm>
            <a:prstGeom prst="rect">
              <a:avLst/>
            </a:prstGeom>
            <a:solidFill>
              <a:srgbClr val="F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3903197" y="3436896"/>
              <a:ext cx="2100038" cy="2138955"/>
            </a:xfrm>
            <a:prstGeom prst="rect">
              <a:avLst/>
            </a:prstGeom>
            <a:solidFill>
              <a:srgbClr val="CFD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1690713" y="4134678"/>
              <a:ext cx="2212485" cy="1441173"/>
            </a:xfrm>
            <a:prstGeom prst="rect">
              <a:avLst/>
            </a:prstGeom>
            <a:solidFill>
              <a:srgbClr val="FFF1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8" name="正方形/長方形 7"/>
          <p:cNvSpPr/>
          <p:nvPr/>
        </p:nvSpPr>
        <p:spPr>
          <a:xfrm>
            <a:off x="937493" y="947309"/>
            <a:ext cx="6412984" cy="75791"/>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49" name="図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7904" y="1026780"/>
            <a:ext cx="1385127" cy="1988509"/>
          </a:xfrm>
          <a:prstGeom prst="rect">
            <a:avLst/>
          </a:prstGeom>
        </p:spPr>
      </p:pic>
      <p:grpSp>
        <p:nvGrpSpPr>
          <p:cNvPr id="55" name="グループ化 54"/>
          <p:cNvGrpSpPr/>
          <p:nvPr/>
        </p:nvGrpSpPr>
        <p:grpSpPr>
          <a:xfrm>
            <a:off x="623027" y="2993295"/>
            <a:ext cx="2681500" cy="1813622"/>
            <a:chOff x="528606" y="2710344"/>
            <a:chExt cx="2681500" cy="1813622"/>
          </a:xfrm>
        </p:grpSpPr>
        <p:pic>
          <p:nvPicPr>
            <p:cNvPr id="50" name="図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28606" y="2710344"/>
              <a:ext cx="1922122" cy="1813622"/>
            </a:xfrm>
            <a:prstGeom prst="rect">
              <a:avLst/>
            </a:prstGeom>
          </p:spPr>
        </p:pic>
        <p:sp>
          <p:nvSpPr>
            <p:cNvPr id="51" name="円/楕円 50"/>
            <p:cNvSpPr/>
            <p:nvPr/>
          </p:nvSpPr>
          <p:spPr>
            <a:xfrm rot="21169789">
              <a:off x="1795283" y="2976649"/>
              <a:ext cx="1414823" cy="928225"/>
            </a:xfrm>
            <a:prstGeom prst="ellipse">
              <a:avLst/>
            </a:prstGeom>
            <a:solidFill>
              <a:srgbClr val="0070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latin typeface="メイリオ" panose="020B0604030504040204" pitchFamily="50" charset="-128"/>
                  <a:ea typeface="メイリオ" panose="020B0604030504040204" pitchFamily="50" charset="-128"/>
                </a:rPr>
                <a:t>ストレス疲労</a:t>
              </a:r>
              <a:endParaRPr kumimoji="1" lang="ja-JP" altLang="en-US" sz="1600" dirty="0"/>
            </a:p>
          </p:txBody>
        </p:sp>
        <p:sp>
          <p:nvSpPr>
            <p:cNvPr id="53" name="フローチャート: 端子 52"/>
            <p:cNvSpPr/>
            <p:nvPr/>
          </p:nvSpPr>
          <p:spPr>
            <a:xfrm>
              <a:off x="1483589" y="3936297"/>
              <a:ext cx="109796" cy="456806"/>
            </a:xfrm>
            <a:prstGeom prst="flowChartTerminator">
              <a:avLst/>
            </a:prstGeom>
            <a:solidFill>
              <a:srgbClr val="0577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角丸四角形 53"/>
            <p:cNvSpPr/>
            <p:nvPr/>
          </p:nvSpPr>
          <p:spPr>
            <a:xfrm>
              <a:off x="1470953" y="3745930"/>
              <a:ext cx="114777" cy="143008"/>
            </a:xfrm>
            <a:prstGeom prst="roundRect">
              <a:avLst/>
            </a:prstGeom>
            <a:solidFill>
              <a:srgbClr val="0577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57" name="テキスト ボックス 56"/>
          <p:cNvSpPr txBox="1"/>
          <p:nvPr/>
        </p:nvSpPr>
        <p:spPr>
          <a:xfrm>
            <a:off x="5387464" y="4098017"/>
            <a:ext cx="800219" cy="2675329"/>
          </a:xfrm>
          <a:prstGeom prst="rect">
            <a:avLst/>
          </a:prstGeom>
          <a:noFill/>
        </p:spPr>
        <p:txBody>
          <a:bodyPr vert="eaVert" wrap="square" rtlCol="0">
            <a:spAutoFit/>
          </a:bodyPr>
          <a:lstStyle/>
          <a:p>
            <a:r>
              <a:rPr lang="ja-JP" altLang="en-US" sz="2000" b="1" dirty="0" smtClean="0">
                <a:solidFill>
                  <a:schemeClr val="bg1"/>
                </a:solidFill>
                <a:latin typeface="メイリオ" panose="020B0604030504040204" pitchFamily="50" charset="-128"/>
                <a:ea typeface="メイリオ" panose="020B0604030504040204" pitchFamily="50" charset="-128"/>
              </a:rPr>
              <a:t>職場を想定した</a:t>
            </a:r>
            <a:br>
              <a:rPr lang="ja-JP" altLang="en-US" sz="2000" b="1" dirty="0" smtClean="0">
                <a:solidFill>
                  <a:schemeClr val="bg1"/>
                </a:solidFill>
                <a:latin typeface="メイリオ" panose="020B0604030504040204" pitchFamily="50" charset="-128"/>
                <a:ea typeface="メイリオ" panose="020B0604030504040204" pitchFamily="50" charset="-128"/>
              </a:rPr>
            </a:br>
            <a:r>
              <a:rPr lang="ja-JP" altLang="en-US" sz="2000" b="1" dirty="0" smtClean="0">
                <a:solidFill>
                  <a:schemeClr val="bg1"/>
                </a:solidFill>
                <a:latin typeface="メイリオ" panose="020B0604030504040204" pitchFamily="50" charset="-128"/>
                <a:ea typeface="メイリオ" panose="020B0604030504040204" pitchFamily="50" charset="-128"/>
              </a:rPr>
              <a:t>実践的トレーニング</a:t>
            </a:r>
            <a:endParaRPr kumimoji="1" lang="ja-JP" altLang="en-US" sz="2000" b="1" dirty="0">
              <a:solidFill>
                <a:schemeClr val="bg1"/>
              </a:solidFill>
              <a:latin typeface="メイリオ" panose="020B0604030504040204" pitchFamily="50" charset="-128"/>
              <a:ea typeface="メイリオ" panose="020B0604030504040204" pitchFamily="50" charset="-128"/>
            </a:endParaRPr>
          </a:p>
        </p:txBody>
      </p:sp>
      <p:sp>
        <p:nvSpPr>
          <p:cNvPr id="58" name="テキスト ボックス 57"/>
          <p:cNvSpPr txBox="1"/>
          <p:nvPr/>
        </p:nvSpPr>
        <p:spPr>
          <a:xfrm>
            <a:off x="2683582" y="4751405"/>
            <a:ext cx="1107996" cy="2212576"/>
          </a:xfrm>
          <a:prstGeom prst="rect">
            <a:avLst/>
          </a:prstGeom>
          <a:noFill/>
        </p:spPr>
        <p:txBody>
          <a:bodyPr vert="eaVert" wrap="square" rtlCol="0">
            <a:spAutoFit/>
          </a:bodyPr>
          <a:lstStyle/>
          <a:p>
            <a:r>
              <a:rPr lang="ja-JP" altLang="en-US" sz="2000" b="1" dirty="0" smtClean="0">
                <a:solidFill>
                  <a:schemeClr val="bg1"/>
                </a:solidFill>
                <a:latin typeface="メイリオ" panose="020B0604030504040204" pitchFamily="50" charset="-128"/>
                <a:ea typeface="メイリオ" panose="020B0604030504040204" pitchFamily="50" charset="-128"/>
              </a:rPr>
              <a:t>ＭＷＳ</a:t>
            </a:r>
            <a:r>
              <a:rPr lang="ja-JP" altLang="en-US" sz="2000" b="1" dirty="0">
                <a:solidFill>
                  <a:schemeClr val="bg1"/>
                </a:solidFill>
                <a:latin typeface="メイリオ" panose="020B0604030504040204" pitchFamily="50" charset="-128"/>
                <a:ea typeface="メイリオ" panose="020B0604030504040204" pitchFamily="50" charset="-128"/>
              </a:rPr>
              <a:t>等</a:t>
            </a:r>
            <a:r>
              <a:rPr lang="ja-JP" altLang="en-US" sz="2000" b="1" dirty="0" smtClean="0">
                <a:solidFill>
                  <a:schemeClr val="bg1"/>
                </a:solidFill>
                <a:latin typeface="メイリオ" panose="020B0604030504040204" pitchFamily="50" charset="-128"/>
                <a:ea typeface="メイリオ" panose="020B0604030504040204" pitchFamily="50" charset="-128"/>
              </a:rPr>
              <a:t>を活用</a:t>
            </a:r>
          </a:p>
          <a:p>
            <a:r>
              <a:rPr lang="ja-JP" altLang="en-US" sz="2000" b="1" dirty="0" smtClean="0">
                <a:solidFill>
                  <a:schemeClr val="bg1"/>
                </a:solidFill>
                <a:latin typeface="メイリオ" panose="020B0604030504040204" pitchFamily="50" charset="-128"/>
                <a:ea typeface="メイリオ" panose="020B0604030504040204" pitchFamily="50" charset="-128"/>
              </a:rPr>
              <a:t>した作業場面での</a:t>
            </a:r>
          </a:p>
          <a:p>
            <a:r>
              <a:rPr lang="ja-JP" altLang="en-US" sz="2000" b="1" dirty="0" smtClean="0">
                <a:solidFill>
                  <a:schemeClr val="bg1"/>
                </a:solidFill>
                <a:latin typeface="メイリオ" panose="020B0604030504040204" pitchFamily="50" charset="-128"/>
                <a:ea typeface="メイリオ" panose="020B0604030504040204" pitchFamily="50" charset="-128"/>
              </a:rPr>
              <a:t>トレーニング</a:t>
            </a:r>
            <a:endParaRPr kumimoji="1" lang="ja-JP" altLang="en-US" sz="2000" b="1" dirty="0">
              <a:solidFill>
                <a:schemeClr val="bg1"/>
              </a:solidFill>
              <a:latin typeface="メイリオ" panose="020B0604030504040204" pitchFamily="50" charset="-128"/>
              <a:ea typeface="メイリオ" panose="020B0604030504040204" pitchFamily="50" charset="-128"/>
            </a:endParaRPr>
          </a:p>
        </p:txBody>
      </p:sp>
      <p:sp>
        <p:nvSpPr>
          <p:cNvPr id="52" name="円/楕円 51"/>
          <p:cNvSpPr/>
          <p:nvPr/>
        </p:nvSpPr>
        <p:spPr>
          <a:xfrm rot="576535">
            <a:off x="51014" y="3312305"/>
            <a:ext cx="1347549" cy="964006"/>
          </a:xfrm>
          <a:prstGeom prst="ellipse">
            <a:avLst/>
          </a:prstGeom>
          <a:solidFill>
            <a:srgbClr val="E63D0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smtClean="0">
                <a:latin typeface="メイリオ" panose="020B0604030504040204" pitchFamily="50" charset="-128"/>
                <a:ea typeface="メイリオ" panose="020B0604030504040204" pitchFamily="50" charset="-128"/>
              </a:rPr>
              <a:t>対処</a:t>
            </a:r>
          </a:p>
          <a:p>
            <a:pPr algn="ctr"/>
            <a:r>
              <a:rPr lang="ja-JP" altLang="en-US" sz="1600" dirty="0" smtClean="0">
                <a:latin typeface="メイリオ" panose="020B0604030504040204" pitchFamily="50" charset="-128"/>
                <a:ea typeface="メイリオ" panose="020B0604030504040204" pitchFamily="50" charset="-128"/>
              </a:rPr>
              <a:t>方法</a:t>
            </a:r>
            <a:endParaRPr kumimoji="1" lang="ja-JP" altLang="en-US" sz="1600" dirty="0"/>
          </a:p>
        </p:txBody>
      </p:sp>
      <p:sp>
        <p:nvSpPr>
          <p:cNvPr id="59" name="右矢印 58"/>
          <p:cNvSpPr/>
          <p:nvPr/>
        </p:nvSpPr>
        <p:spPr>
          <a:xfrm rot="20870829">
            <a:off x="3660529" y="2399338"/>
            <a:ext cx="3698503" cy="312440"/>
          </a:xfrm>
          <a:prstGeom prst="rightArrow">
            <a:avLst/>
          </a:prstGeom>
          <a:solidFill>
            <a:srgbClr val="F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テキスト ボックス 60"/>
          <p:cNvSpPr txBox="1"/>
          <p:nvPr/>
        </p:nvSpPr>
        <p:spPr>
          <a:xfrm>
            <a:off x="71570" y="5767711"/>
            <a:ext cx="2131944" cy="646331"/>
          </a:xfrm>
          <a:prstGeom prst="rect">
            <a:avLst/>
          </a:prstGeom>
          <a:noFill/>
        </p:spPr>
        <p:txBody>
          <a:bodyPr wrap="square" rtlCol="0">
            <a:spAutoFit/>
          </a:bodyPr>
          <a:lstStyle/>
          <a:p>
            <a:r>
              <a:rPr lang="ja-JP" altLang="en-US" b="1" dirty="0" smtClean="0">
                <a:latin typeface="メイリオ" panose="020B0604030504040204" pitchFamily="50" charset="-128"/>
                <a:ea typeface="メイリオ" panose="020B0604030504040204" pitchFamily="50" charset="-128"/>
              </a:rPr>
              <a:t>職場</a:t>
            </a:r>
            <a:r>
              <a:rPr lang="ja-JP" altLang="en-US" b="1" dirty="0">
                <a:latin typeface="メイリオ" panose="020B0604030504040204" pitchFamily="50" charset="-128"/>
                <a:ea typeface="メイリオ" panose="020B0604030504040204" pitchFamily="50" charset="-128"/>
              </a:rPr>
              <a:t>適応</a:t>
            </a:r>
            <a:r>
              <a:rPr kumimoji="1" lang="ja-JP" altLang="en-US" b="1" dirty="0" smtClean="0">
                <a:latin typeface="メイリオ" panose="020B0604030504040204" pitchFamily="50" charset="-128"/>
                <a:ea typeface="メイリオ" panose="020B0604030504040204" pitchFamily="50" charset="-128"/>
              </a:rPr>
              <a:t>を想定</a:t>
            </a:r>
          </a:p>
          <a:p>
            <a:r>
              <a:rPr kumimoji="1" lang="ja-JP" altLang="en-US" b="1" dirty="0" smtClean="0">
                <a:latin typeface="メイリオ" panose="020B0604030504040204" pitchFamily="50" charset="-128"/>
                <a:ea typeface="メイリオ" panose="020B0604030504040204" pitchFamily="50" charset="-128"/>
              </a:rPr>
              <a:t>したアセスメント</a:t>
            </a:r>
            <a:endParaRPr kumimoji="1" lang="ja-JP" altLang="en-US" b="1" dirty="0">
              <a:latin typeface="メイリオ" panose="020B0604030504040204" pitchFamily="50" charset="-128"/>
              <a:ea typeface="メイリオ" panose="020B0604030504040204" pitchFamily="50" charset="-128"/>
            </a:endParaRPr>
          </a:p>
        </p:txBody>
      </p:sp>
      <p:sp>
        <p:nvSpPr>
          <p:cNvPr id="62" name="二等辺三角形 61"/>
          <p:cNvSpPr/>
          <p:nvPr/>
        </p:nvSpPr>
        <p:spPr>
          <a:xfrm rot="1869159">
            <a:off x="948659" y="4778466"/>
            <a:ext cx="422497" cy="426921"/>
          </a:xfrm>
          <a:prstGeom prst="triangle">
            <a:avLst/>
          </a:prstGeom>
          <a:solidFill>
            <a:srgbClr val="F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p:cNvSpPr txBox="1"/>
          <p:nvPr/>
        </p:nvSpPr>
        <p:spPr>
          <a:xfrm>
            <a:off x="7709359" y="2990266"/>
            <a:ext cx="1122218" cy="369332"/>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rPr>
              <a:t>幕張さん</a:t>
            </a:r>
            <a:endParaRPr kumimoji="1" lang="ja-JP" altLang="en-US" dirty="0">
              <a:latin typeface="メイリオ" panose="020B0604030504040204" pitchFamily="50" charset="-128"/>
              <a:ea typeface="メイリオ" panose="020B0604030504040204" pitchFamily="50" charset="-128"/>
            </a:endParaRPr>
          </a:p>
        </p:txBody>
      </p:sp>
      <p:sp>
        <p:nvSpPr>
          <p:cNvPr id="29" name="テキスト ボックス 28"/>
          <p:cNvSpPr txBox="1"/>
          <p:nvPr/>
        </p:nvSpPr>
        <p:spPr>
          <a:xfrm>
            <a:off x="450296" y="1387115"/>
            <a:ext cx="1387011" cy="369332"/>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rPr>
              <a:t>ポイント３</a:t>
            </a:r>
            <a:endParaRPr kumimoji="1" lang="ja-JP" altLang="en-US" dirty="0">
              <a:latin typeface="メイリオ" panose="020B0604030504040204" pitchFamily="50" charset="-128"/>
              <a:ea typeface="メイリオ" panose="020B0604030504040204" pitchFamily="50" charset="-128"/>
            </a:endParaRPr>
          </a:p>
        </p:txBody>
      </p:sp>
      <p:sp>
        <p:nvSpPr>
          <p:cNvPr id="30" name="正方形/長方形 29"/>
          <p:cNvSpPr/>
          <p:nvPr/>
        </p:nvSpPr>
        <p:spPr>
          <a:xfrm>
            <a:off x="241602" y="1482783"/>
            <a:ext cx="208694" cy="177995"/>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7254505" y="3320858"/>
            <a:ext cx="1889495" cy="3537142"/>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利用者計画</a:t>
            </a:r>
          </a:p>
          <a:p>
            <a:r>
              <a:rPr lang="ja-JP" altLang="en-US" sz="14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a:t>
            </a:r>
            <a:r>
              <a:rPr lang="ja-JP" altLang="en-US" sz="1400" b="1"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　　協議</a:t>
            </a:r>
            <a:endParaRPr lang="ja-JP" altLang="en-US" sz="1400" b="1"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p:txBody>
      </p:sp>
      <p:pic>
        <p:nvPicPr>
          <p:cNvPr id="2" name="図 1"/>
          <p:cNvPicPr>
            <a:picLocks noChangeAspect="1"/>
          </p:cNvPicPr>
          <p:nvPr/>
        </p:nvPicPr>
        <p:blipFill>
          <a:blip r:embed="rId5"/>
          <a:stretch>
            <a:fillRect/>
          </a:stretch>
        </p:blipFill>
        <p:spPr>
          <a:xfrm>
            <a:off x="7289155" y="5459885"/>
            <a:ext cx="1542422" cy="1261981"/>
          </a:xfrm>
          <a:prstGeom prst="rect">
            <a:avLst/>
          </a:prstGeom>
        </p:spPr>
      </p:pic>
      <p:sp>
        <p:nvSpPr>
          <p:cNvPr id="33" name="円/楕円 32"/>
          <p:cNvSpPr/>
          <p:nvPr/>
        </p:nvSpPr>
        <p:spPr>
          <a:xfrm>
            <a:off x="2398769" y="4235319"/>
            <a:ext cx="1809750" cy="482583"/>
          </a:xfrm>
          <a:prstGeom prst="ellipse">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latin typeface="メイリオ" panose="020B0604030504040204" pitchFamily="50" charset="-128"/>
                <a:ea typeface="メイリオ" panose="020B0604030504040204" pitchFamily="50" charset="-128"/>
              </a:rPr>
              <a:t>安定</a:t>
            </a:r>
            <a:endParaRPr kumimoji="1" lang="ja-JP" altLang="en-US" b="1" dirty="0">
              <a:latin typeface="メイリオ" panose="020B0604030504040204" pitchFamily="50" charset="-128"/>
              <a:ea typeface="メイリオ" panose="020B0604030504040204" pitchFamily="50" charset="-128"/>
            </a:endParaRPr>
          </a:p>
        </p:txBody>
      </p:sp>
      <p:sp>
        <p:nvSpPr>
          <p:cNvPr id="34" name="円/楕円 33"/>
          <p:cNvSpPr/>
          <p:nvPr/>
        </p:nvSpPr>
        <p:spPr>
          <a:xfrm>
            <a:off x="4878638" y="3507137"/>
            <a:ext cx="1809750" cy="482583"/>
          </a:xfrm>
          <a:prstGeom prst="ellipse">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latin typeface="メイリオ" panose="020B0604030504040204" pitchFamily="50" charset="-128"/>
                <a:ea typeface="メイリオ" panose="020B0604030504040204" pitchFamily="50" charset="-128"/>
              </a:rPr>
              <a:t>安定</a:t>
            </a:r>
            <a:endParaRPr kumimoji="1" lang="ja-JP" altLang="en-US" b="1" dirty="0">
              <a:latin typeface="メイリオ" panose="020B0604030504040204" pitchFamily="50" charset="-128"/>
              <a:ea typeface="メイリオ" panose="020B0604030504040204" pitchFamily="50" charset="-128"/>
            </a:endParaRPr>
          </a:p>
        </p:txBody>
      </p:sp>
      <p:sp>
        <p:nvSpPr>
          <p:cNvPr id="35" name="テキスト ボックス 34"/>
          <p:cNvSpPr txBox="1"/>
          <p:nvPr/>
        </p:nvSpPr>
        <p:spPr bwMode="white">
          <a:xfrm>
            <a:off x="8466493" y="3531016"/>
            <a:ext cx="677108" cy="2790733"/>
          </a:xfrm>
          <a:prstGeom prst="rect">
            <a:avLst/>
          </a:prstGeom>
          <a:noFill/>
        </p:spPr>
        <p:txBody>
          <a:bodyPr vert="eaVert" wrap="square" rtlCol="0">
            <a:spAutoFit/>
          </a:bodyPr>
          <a:lstStyle/>
          <a:p>
            <a:r>
              <a:rPr kumimoji="1" lang="ja-JP" altLang="en-US" sz="1600" b="1" dirty="0" smtClean="0">
                <a:solidFill>
                  <a:schemeClr val="bg1"/>
                </a:solidFill>
                <a:latin typeface="メイリオ" panose="020B0604030504040204" pitchFamily="50" charset="-128"/>
                <a:ea typeface="メイリオ" panose="020B0604030504040204" pitchFamily="50" charset="-128"/>
              </a:rPr>
              <a:t>セルフマネージメントによる職場適応</a:t>
            </a:r>
            <a:endParaRPr kumimoji="1" lang="ja-JP" altLang="en-US" sz="1600" b="1" dirty="0">
              <a:solidFill>
                <a:schemeClr val="bg1"/>
              </a:solidFill>
              <a:latin typeface="メイリオ" panose="020B0604030504040204" pitchFamily="50" charset="-128"/>
              <a:ea typeface="メイリオ" panose="020B0604030504040204" pitchFamily="50" charset="-128"/>
            </a:endParaRPr>
          </a:p>
        </p:txBody>
      </p:sp>
      <p:sp>
        <p:nvSpPr>
          <p:cNvPr id="36" name="正方形/長方形 35"/>
          <p:cNvSpPr/>
          <p:nvPr/>
        </p:nvSpPr>
        <p:spPr>
          <a:xfrm>
            <a:off x="1837307" y="132883"/>
            <a:ext cx="5641459" cy="830997"/>
          </a:xfrm>
          <a:prstGeom prst="rect">
            <a:avLst/>
          </a:prstGeom>
        </p:spPr>
        <p:txBody>
          <a:bodyPr wrap="square">
            <a:spAutoFit/>
          </a:bodyPr>
          <a:lstStyle/>
          <a:p>
            <a:r>
              <a:rPr lang="ja-JP" altLang="en-US" sz="2400" dirty="0" smtClean="0">
                <a:latin typeface="メイリオ" panose="020B0604030504040204" pitchFamily="50" charset="-128"/>
                <a:ea typeface="メイリオ" panose="020B0604030504040204" pitchFamily="50" charset="-128"/>
              </a:rPr>
              <a:t>ストレス</a:t>
            </a:r>
            <a:r>
              <a:rPr lang="ja-JP" altLang="en-US" sz="2400" dirty="0">
                <a:latin typeface="メイリオ" panose="020B0604030504040204" pitchFamily="50" charset="-128"/>
                <a:ea typeface="メイリオ" panose="020B0604030504040204" pitchFamily="50" charset="-128"/>
              </a:rPr>
              <a:t>・疲労</a:t>
            </a:r>
            <a:r>
              <a:rPr lang="ja-JP" altLang="en-US" sz="2400" dirty="0" smtClean="0">
                <a:latin typeface="メイリオ" panose="020B0604030504040204" pitchFamily="50" charset="-128"/>
                <a:ea typeface="メイリオ" panose="020B0604030504040204" pitchFamily="50" charset="-128"/>
              </a:rPr>
              <a:t>の</a:t>
            </a:r>
          </a:p>
          <a:p>
            <a:r>
              <a:rPr lang="ja-JP" altLang="en-US" sz="2400" dirty="0" smtClean="0">
                <a:latin typeface="メイリオ" panose="020B0604030504040204" pitchFamily="50" charset="-128"/>
                <a:ea typeface="メイリオ" panose="020B0604030504040204" pitchFamily="50" charset="-128"/>
              </a:rPr>
              <a:t>セルフマネージメントトレーニング</a:t>
            </a:r>
            <a:endParaRPr lang="ja-JP" altLang="en-US" sz="2400" dirty="0">
              <a:latin typeface="メイリオ" panose="020B0604030504040204" pitchFamily="50" charset="-128"/>
              <a:ea typeface="メイリオ" panose="020B0604030504040204" pitchFamily="50" charset="-128"/>
            </a:endParaRPr>
          </a:p>
        </p:txBody>
      </p:sp>
      <p:sp>
        <p:nvSpPr>
          <p:cNvPr id="37" name="正方形/長方形 36"/>
          <p:cNvSpPr/>
          <p:nvPr/>
        </p:nvSpPr>
        <p:spPr>
          <a:xfrm>
            <a:off x="572262" y="1756447"/>
            <a:ext cx="5133395" cy="646331"/>
          </a:xfrm>
          <a:prstGeom prst="rect">
            <a:avLst/>
          </a:prstGeom>
        </p:spPr>
        <p:txBody>
          <a:bodyPr wrap="square">
            <a:spAutoFit/>
          </a:bodyPr>
          <a:lstStyle/>
          <a:p>
            <a:r>
              <a:rPr lang="ja-JP" altLang="en-US" dirty="0" smtClean="0">
                <a:latin typeface="メイリオ" panose="020B0604030504040204" pitchFamily="50" charset="-128"/>
                <a:ea typeface="メイリオ" panose="020B0604030504040204" pitchFamily="50" charset="-128"/>
              </a:rPr>
              <a:t>より実践的な作業訓練で</a:t>
            </a:r>
          </a:p>
          <a:p>
            <a:r>
              <a:rPr lang="ja-JP" altLang="en-US" dirty="0">
                <a:latin typeface="メイリオ" panose="020B0604030504040204" pitchFamily="50" charset="-128"/>
                <a:ea typeface="メイリオ" panose="020B0604030504040204" pitchFamily="50" charset="-128"/>
              </a:rPr>
              <a:t>獲得</a:t>
            </a:r>
            <a:r>
              <a:rPr lang="ja-JP" altLang="en-US" dirty="0" smtClean="0">
                <a:latin typeface="メイリオ" panose="020B0604030504040204" pitchFamily="50" charset="-128"/>
                <a:ea typeface="メイリオ" panose="020B0604030504040204" pitchFamily="50" charset="-128"/>
              </a:rPr>
              <a:t>できた対処方法を定着させよう！！</a:t>
            </a:r>
            <a:endParaRPr lang="ja-JP" altLang="en-US" dirty="0">
              <a:latin typeface="メイリオ" panose="020B0604030504040204" pitchFamily="50" charset="-128"/>
              <a:ea typeface="メイリオ" panose="020B0604030504040204" pitchFamily="50" charset="-128"/>
            </a:endParaRPr>
          </a:p>
        </p:txBody>
      </p:sp>
      <p:sp>
        <p:nvSpPr>
          <p:cNvPr id="32" name="角丸四角形 31"/>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52</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44008033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9"/>
          <p:cNvSpPr/>
          <p:nvPr/>
        </p:nvSpPr>
        <p:spPr>
          <a:xfrm>
            <a:off x="103239" y="1685650"/>
            <a:ext cx="4529449" cy="775514"/>
          </a:xfrm>
          <a:prstGeom prst="round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76389" y="4123487"/>
            <a:ext cx="8712599" cy="1689159"/>
          </a:xfrm>
          <a:prstGeom prst="rect">
            <a:avLst/>
          </a:prstGeom>
          <a:solidFill>
            <a:srgbClr val="CFD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276389" y="2620825"/>
            <a:ext cx="8712599" cy="1297858"/>
          </a:xfrm>
          <a:prstGeom prst="rect">
            <a:avLst/>
          </a:prstGeom>
          <a:solidFill>
            <a:srgbClr val="CFD7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bwMode="white">
          <a:xfrm>
            <a:off x="428970" y="1784128"/>
            <a:ext cx="3877985" cy="584775"/>
          </a:xfrm>
          <a:prstGeom prst="rect">
            <a:avLst/>
          </a:prstGeom>
        </p:spPr>
        <p:txBody>
          <a:bodyPr wrap="none">
            <a:spAutoFit/>
          </a:bodyPr>
          <a:lstStyle/>
          <a:p>
            <a:r>
              <a:rPr lang="ja-JP" altLang="en-US" sz="3200" dirty="0" smtClean="0">
                <a:solidFill>
                  <a:schemeClr val="bg1"/>
                </a:solidFill>
                <a:latin typeface="メイリオ" panose="020B0604030504040204" pitchFamily="50" charset="-128"/>
                <a:ea typeface="メイリオ" panose="020B0604030504040204" pitchFamily="50" charset="-128"/>
              </a:rPr>
              <a:t>効果を高めるために</a:t>
            </a:r>
            <a:endParaRPr lang="ja-JP" altLang="en-US" sz="3200" dirty="0">
              <a:solidFill>
                <a:schemeClr val="bg1"/>
              </a:solidFill>
              <a:latin typeface="メイリオ" panose="020B0604030504040204" pitchFamily="50" charset="-128"/>
              <a:ea typeface="メイリオ" panose="020B0604030504040204" pitchFamily="50" charset="-128"/>
            </a:endParaRPr>
          </a:p>
        </p:txBody>
      </p:sp>
      <p:sp>
        <p:nvSpPr>
          <p:cNvPr id="5" name="正方形/長方形 4"/>
          <p:cNvSpPr/>
          <p:nvPr/>
        </p:nvSpPr>
        <p:spPr>
          <a:xfrm>
            <a:off x="276389" y="964289"/>
            <a:ext cx="8241475" cy="90100"/>
          </a:xfrm>
          <a:prstGeom prst="rect">
            <a:avLst/>
          </a:prstGeom>
          <a:solidFill>
            <a:srgbClr val="F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429669" y="2875058"/>
            <a:ext cx="8623566" cy="830997"/>
          </a:xfrm>
          <a:prstGeom prst="rect">
            <a:avLst/>
          </a:prstGeom>
        </p:spPr>
        <p:txBody>
          <a:bodyPr wrap="square">
            <a:spAutoFit/>
          </a:bodyPr>
          <a:lstStyle/>
          <a:p>
            <a:r>
              <a:rPr lang="ja-JP" altLang="en-US" sz="2400" dirty="0" smtClean="0">
                <a:latin typeface="メイリオ" panose="020B0604030504040204" pitchFamily="50" charset="-128"/>
                <a:ea typeface="メイリオ" panose="020B0604030504040204" pitchFamily="50" charset="-128"/>
              </a:rPr>
              <a:t>セルフマネージメントトレーニングは、作業</a:t>
            </a:r>
            <a:r>
              <a:rPr lang="ja-JP" altLang="en-US" sz="2400" dirty="0">
                <a:latin typeface="メイリオ" panose="020B0604030504040204" pitchFamily="50" charset="-128"/>
                <a:ea typeface="メイリオ" panose="020B0604030504040204" pitchFamily="50" charset="-128"/>
              </a:rPr>
              <a:t>訓練の場面</a:t>
            </a:r>
            <a:r>
              <a:rPr lang="ja-JP" altLang="en-US" sz="2400" dirty="0" smtClean="0">
                <a:latin typeface="メイリオ" panose="020B0604030504040204" pitchFamily="50" charset="-128"/>
                <a:ea typeface="メイリオ" panose="020B0604030504040204" pitchFamily="50" charset="-128"/>
              </a:rPr>
              <a:t>で　並行して実施</a:t>
            </a:r>
            <a:r>
              <a:rPr lang="ja-JP" altLang="en-US" sz="2400" dirty="0">
                <a:latin typeface="メイリオ" panose="020B0604030504040204" pitchFamily="50" charset="-128"/>
                <a:ea typeface="メイリオ" panose="020B0604030504040204" pitchFamily="50" charset="-128"/>
              </a:rPr>
              <a:t>する</a:t>
            </a:r>
          </a:p>
        </p:txBody>
      </p:sp>
      <p:sp>
        <p:nvSpPr>
          <p:cNvPr id="12" name="正方形/長方形 11"/>
          <p:cNvSpPr/>
          <p:nvPr/>
        </p:nvSpPr>
        <p:spPr>
          <a:xfrm>
            <a:off x="424199" y="4242986"/>
            <a:ext cx="8495071" cy="1569660"/>
          </a:xfrm>
          <a:prstGeom prst="rect">
            <a:avLst/>
          </a:prstGeom>
        </p:spPr>
        <p:txBody>
          <a:bodyPr wrap="square">
            <a:spAutoFit/>
          </a:bodyPr>
          <a:lstStyle/>
          <a:p>
            <a:r>
              <a:rPr lang="ja-JP" altLang="en-US" sz="2400" dirty="0" smtClean="0">
                <a:latin typeface="メイリオ" panose="020B0604030504040204" pitchFamily="50" charset="-128"/>
                <a:ea typeface="メイリオ" panose="020B0604030504040204" pitchFamily="50" charset="-128"/>
              </a:rPr>
              <a:t>トレーニングは段階を踏んで系統的に行うものであるため、ある利用者に関わる全て</a:t>
            </a:r>
            <a:r>
              <a:rPr lang="ja-JP" altLang="en-US" sz="2400" dirty="0">
                <a:latin typeface="メイリオ" panose="020B0604030504040204" pitchFamily="50" charset="-128"/>
                <a:ea typeface="メイリオ" panose="020B0604030504040204" pitchFamily="50" charset="-128"/>
              </a:rPr>
              <a:t>の支援者がストレス・疲労の</a:t>
            </a:r>
            <a:r>
              <a:rPr lang="ja-JP" altLang="en-US" sz="2400" dirty="0" smtClean="0">
                <a:latin typeface="メイリオ" panose="020B0604030504040204" pitchFamily="50" charset="-128"/>
                <a:ea typeface="メイリオ" panose="020B0604030504040204" pitchFamily="50" charset="-128"/>
              </a:rPr>
              <a:t>セルフマネージメントトレーニン</a:t>
            </a:r>
            <a:r>
              <a:rPr lang="ja-JP" altLang="en-US" sz="2400" dirty="0">
                <a:latin typeface="メイリオ" panose="020B0604030504040204" pitchFamily="50" charset="-128"/>
                <a:ea typeface="メイリオ" panose="020B0604030504040204" pitchFamily="50" charset="-128"/>
              </a:rPr>
              <a:t>グ</a:t>
            </a:r>
            <a:r>
              <a:rPr lang="ja-JP" altLang="en-US" sz="2400" dirty="0" smtClean="0">
                <a:latin typeface="メイリオ" panose="020B0604030504040204" pitchFamily="50" charset="-128"/>
                <a:ea typeface="メイリオ" panose="020B0604030504040204" pitchFamily="50" charset="-128"/>
              </a:rPr>
              <a:t>の</a:t>
            </a:r>
            <a:r>
              <a:rPr lang="ja-JP" altLang="en-US" sz="2400" dirty="0">
                <a:latin typeface="メイリオ" panose="020B0604030504040204" pitchFamily="50" charset="-128"/>
                <a:ea typeface="メイリオ" panose="020B0604030504040204" pitchFamily="50" charset="-128"/>
              </a:rPr>
              <a:t>方法について共通理解の上</a:t>
            </a:r>
            <a:r>
              <a:rPr lang="ja-JP" altLang="en-US" sz="2400" dirty="0" smtClean="0">
                <a:latin typeface="メイリオ" panose="020B0604030504040204" pitchFamily="50" charset="-128"/>
                <a:ea typeface="メイリオ" panose="020B0604030504040204" pitchFamily="50" charset="-128"/>
              </a:rPr>
              <a:t>で</a:t>
            </a:r>
            <a:r>
              <a:rPr lang="ja-JP" altLang="en-US" sz="2400" dirty="0">
                <a:latin typeface="メイリオ" panose="020B0604030504040204" pitchFamily="50" charset="-128"/>
                <a:ea typeface="メイリオ" panose="020B0604030504040204" pitchFamily="50" charset="-128"/>
              </a:rPr>
              <a:t>実施</a:t>
            </a:r>
            <a:r>
              <a:rPr lang="ja-JP" altLang="en-US" sz="2400" dirty="0" smtClean="0">
                <a:latin typeface="メイリオ" panose="020B0604030504040204" pitchFamily="50" charset="-128"/>
                <a:ea typeface="メイリオ" panose="020B0604030504040204" pitchFamily="50" charset="-128"/>
              </a:rPr>
              <a:t>する</a:t>
            </a:r>
            <a:endParaRPr lang="ja-JP" altLang="en-US" sz="2400" dirty="0">
              <a:latin typeface="メイリオ" panose="020B0604030504040204" pitchFamily="50" charset="-128"/>
              <a:ea typeface="メイリオ" panose="020B0604030504040204" pitchFamily="50" charset="-128"/>
            </a:endParaRPr>
          </a:p>
        </p:txBody>
      </p:sp>
      <p:sp>
        <p:nvSpPr>
          <p:cNvPr id="13" name="正方形/長方形 12"/>
          <p:cNvSpPr/>
          <p:nvPr/>
        </p:nvSpPr>
        <p:spPr>
          <a:xfrm>
            <a:off x="191379" y="429365"/>
            <a:ext cx="8763000" cy="461665"/>
          </a:xfrm>
          <a:prstGeom prst="rect">
            <a:avLst/>
          </a:prstGeom>
        </p:spPr>
        <p:txBody>
          <a:bodyPr wrap="square">
            <a:spAutoFit/>
          </a:bodyPr>
          <a:lstStyle/>
          <a:p>
            <a:r>
              <a:rPr lang="ja-JP" altLang="en-US" sz="2400" dirty="0">
                <a:latin typeface="メイリオ" panose="020B0604030504040204" pitchFamily="50" charset="-128"/>
                <a:ea typeface="メイリオ" panose="020B0604030504040204" pitchFamily="50" charset="-128"/>
              </a:rPr>
              <a:t>ストレス・疲労の</a:t>
            </a:r>
            <a:r>
              <a:rPr lang="ja-JP" altLang="en-US" sz="2400" dirty="0" smtClean="0">
                <a:latin typeface="メイリオ" panose="020B0604030504040204" pitchFamily="50" charset="-128"/>
                <a:ea typeface="メイリオ" panose="020B0604030504040204" pitchFamily="50" charset="-128"/>
              </a:rPr>
              <a:t>セルフマネージメントトレーニングの留意点</a:t>
            </a:r>
            <a:endParaRPr lang="ja-JP" altLang="en-US" sz="2400" dirty="0"/>
          </a:p>
        </p:txBody>
      </p:sp>
      <p:sp>
        <p:nvSpPr>
          <p:cNvPr id="14" name="角丸四角形 13"/>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53</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429116264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角丸四角形 5"/>
          <p:cNvSpPr/>
          <p:nvPr/>
        </p:nvSpPr>
        <p:spPr bwMode="ltGray">
          <a:xfrm>
            <a:off x="151649" y="1966170"/>
            <a:ext cx="8701432" cy="2926942"/>
          </a:xfrm>
          <a:prstGeom prst="roundRect">
            <a:avLst/>
          </a:prstGeom>
          <a:solidFill>
            <a:srgbClr val="F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227329" y="728441"/>
            <a:ext cx="8626557" cy="87103"/>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197241" y="324990"/>
            <a:ext cx="8583795" cy="461665"/>
          </a:xfrm>
          <a:prstGeom prst="rect">
            <a:avLst/>
          </a:prstGeom>
        </p:spPr>
        <p:txBody>
          <a:bodyPr wrap="square">
            <a:spAutoFit/>
          </a:bodyPr>
          <a:lstStyle/>
          <a:p>
            <a:r>
              <a:rPr lang="ja-JP" altLang="en-US" sz="2400" dirty="0">
                <a:latin typeface="メイリオ" panose="020B0604030504040204" pitchFamily="50" charset="-128"/>
                <a:ea typeface="メイリオ" panose="020B0604030504040204" pitchFamily="50" charset="-128"/>
              </a:rPr>
              <a:t>ストレス・疲労の</a:t>
            </a:r>
            <a:r>
              <a:rPr lang="ja-JP" altLang="en-US" sz="2400" dirty="0" smtClean="0">
                <a:latin typeface="メイリオ" panose="020B0604030504040204" pitchFamily="50" charset="-128"/>
                <a:ea typeface="メイリオ" panose="020B0604030504040204" pitchFamily="50" charset="-128"/>
              </a:rPr>
              <a:t>マネージメントが必要であることへの理解</a:t>
            </a:r>
            <a:endParaRPr lang="ja-JP" altLang="en-US" sz="2400" dirty="0">
              <a:latin typeface="メイリオ" panose="020B0604030504040204" pitchFamily="50" charset="-128"/>
              <a:ea typeface="メイリオ" panose="020B0604030504040204" pitchFamily="50" charset="-128"/>
            </a:endParaRPr>
          </a:p>
        </p:txBody>
      </p:sp>
      <p:sp>
        <p:nvSpPr>
          <p:cNvPr id="8" name="正方形/長方形 7"/>
          <p:cNvSpPr/>
          <p:nvPr/>
        </p:nvSpPr>
        <p:spPr>
          <a:xfrm>
            <a:off x="447727" y="2152368"/>
            <a:ext cx="8185759" cy="2554545"/>
          </a:xfrm>
          <a:prstGeom prst="rect">
            <a:avLst/>
          </a:prstGeom>
        </p:spPr>
        <p:txBody>
          <a:bodyPr wrap="square">
            <a:spAutoFit/>
          </a:bodyPr>
          <a:lstStyle/>
          <a:p>
            <a:r>
              <a:rPr lang="ja-JP" altLang="en-US" sz="2000" dirty="0" smtClean="0">
                <a:latin typeface="メイリオ" panose="020B0604030504040204" pitchFamily="50" charset="-128"/>
                <a:ea typeface="メイリオ" panose="020B0604030504040204" pitchFamily="50" charset="-128"/>
              </a:rPr>
              <a:t>ストレス・疲労のマネージメントが必要であるとの気づきを促すには、</a:t>
            </a:r>
            <a:endParaRPr lang="en-US" altLang="ja-JP" sz="2000" dirty="0" smtClean="0">
              <a:latin typeface="メイリオ" panose="020B0604030504040204" pitchFamily="50" charset="-128"/>
              <a:ea typeface="メイリオ" panose="020B0604030504040204" pitchFamily="50" charset="-128"/>
            </a:endParaRPr>
          </a:p>
          <a:p>
            <a:endParaRPr lang="en-US" altLang="ja-JP" sz="2000" dirty="0" smtClean="0">
              <a:latin typeface="メイリオ" panose="020B0604030504040204" pitchFamily="50" charset="-128"/>
              <a:ea typeface="メイリオ" panose="020B0604030504040204" pitchFamily="50" charset="-128"/>
            </a:endParaRPr>
          </a:p>
          <a:p>
            <a:r>
              <a:rPr lang="ja-JP" altLang="en-US" sz="2000" dirty="0" smtClean="0">
                <a:latin typeface="メイリオ" panose="020B0604030504040204" pitchFamily="50" charset="-128"/>
                <a:ea typeface="メイリオ" panose="020B0604030504040204" pitchFamily="50" charset="-128"/>
              </a:rPr>
              <a:t>〇作業</a:t>
            </a:r>
            <a:r>
              <a:rPr lang="ja-JP" altLang="en-US" sz="2000" dirty="0">
                <a:latin typeface="メイリオ" panose="020B0604030504040204" pitchFamily="50" charset="-128"/>
                <a:ea typeface="メイリオ" panose="020B0604030504040204" pitchFamily="50" charset="-128"/>
              </a:rPr>
              <a:t>における疲労の現われ方（作業内容、作業時間、作業に</a:t>
            </a:r>
            <a:r>
              <a:rPr lang="ja-JP" altLang="en-US" sz="2000" dirty="0" smtClean="0">
                <a:latin typeface="メイリオ" panose="020B0604030504040204" pitchFamily="50" charset="-128"/>
                <a:ea typeface="メイリオ" panose="020B0604030504040204" pitchFamily="50" charset="-128"/>
              </a:rPr>
              <a:t>及ぼす</a:t>
            </a:r>
            <a:endParaRPr lang="en-US" altLang="ja-JP" sz="2000" dirty="0" smtClean="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　</a:t>
            </a:r>
            <a:r>
              <a:rPr lang="ja-JP" altLang="en-US" sz="2000" dirty="0" smtClean="0">
                <a:latin typeface="メイリオ" panose="020B0604030504040204" pitchFamily="50" charset="-128"/>
                <a:ea typeface="メイリオ" panose="020B0604030504040204" pitchFamily="50" charset="-128"/>
              </a:rPr>
              <a:t>影響</a:t>
            </a:r>
            <a:r>
              <a:rPr lang="ja-JP" altLang="en-US" sz="2000" dirty="0">
                <a:latin typeface="メイリオ" panose="020B0604030504040204" pitchFamily="50" charset="-128"/>
                <a:ea typeface="メイリオ" panose="020B0604030504040204" pitchFamily="50" charset="-128"/>
              </a:rPr>
              <a:t>など）を把握しタイミングよくフィードバックすること</a:t>
            </a:r>
            <a:r>
              <a:rPr lang="ja-JP" altLang="en-US" sz="2000" dirty="0" smtClean="0">
                <a:latin typeface="メイリオ" panose="020B0604030504040204" pitchFamily="50" charset="-128"/>
                <a:ea typeface="メイリオ" panose="020B0604030504040204" pitchFamily="50" charset="-128"/>
              </a:rPr>
              <a:t>、</a:t>
            </a:r>
            <a:endParaRPr lang="en-US" altLang="ja-JP" sz="2000" dirty="0" smtClean="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〇</a:t>
            </a:r>
            <a:r>
              <a:rPr lang="ja-JP" altLang="en-US" sz="2000" dirty="0" smtClean="0">
                <a:latin typeface="メイリオ" panose="020B0604030504040204" pitchFamily="50" charset="-128"/>
                <a:ea typeface="メイリオ" panose="020B0604030504040204" pitchFamily="50" charset="-128"/>
              </a:rPr>
              <a:t>同じ</a:t>
            </a:r>
            <a:r>
              <a:rPr lang="ja-JP" altLang="en-US" sz="2000" dirty="0">
                <a:latin typeface="メイリオ" panose="020B0604030504040204" pitchFamily="50" charset="-128"/>
                <a:ea typeface="メイリオ" panose="020B0604030504040204" pitchFamily="50" charset="-128"/>
              </a:rPr>
              <a:t>障害を持つ仲間</a:t>
            </a:r>
            <a:r>
              <a:rPr lang="ja-JP" altLang="en-US" sz="2000" dirty="0" smtClean="0">
                <a:latin typeface="メイリオ" panose="020B0604030504040204" pitchFamily="50" charset="-128"/>
                <a:ea typeface="メイリオ" panose="020B0604030504040204" pitchFamily="50" charset="-128"/>
              </a:rPr>
              <a:t>とグループワークを行うこと、</a:t>
            </a:r>
            <a:endParaRPr lang="en-US" altLang="ja-JP" sz="2000" dirty="0" smtClean="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〇</a:t>
            </a:r>
            <a:r>
              <a:rPr lang="en-US" altLang="ja-JP" sz="2000" dirty="0" smtClean="0">
                <a:latin typeface="メイリオ" panose="020B0604030504040204" pitchFamily="50" charset="-128"/>
                <a:ea typeface="メイリオ" panose="020B0604030504040204" pitchFamily="50" charset="-128"/>
              </a:rPr>
              <a:t>MSFAS </a:t>
            </a:r>
            <a:r>
              <a:rPr lang="ja-JP" altLang="en-US" sz="2000" dirty="0" smtClean="0">
                <a:latin typeface="メイリオ" panose="020B0604030504040204" pitchFamily="50" charset="-128"/>
                <a:ea typeface="メイリオ" panose="020B0604030504040204" pitchFamily="50" charset="-128"/>
              </a:rPr>
              <a:t>を活用することなど、</a:t>
            </a:r>
            <a:endParaRPr lang="en-US" altLang="ja-JP" sz="2000" dirty="0" smtClean="0">
              <a:latin typeface="メイリオ" panose="020B0604030504040204" pitchFamily="50" charset="-128"/>
              <a:ea typeface="メイリオ" panose="020B0604030504040204" pitchFamily="50" charset="-128"/>
            </a:endParaRPr>
          </a:p>
          <a:p>
            <a:endParaRPr lang="en-US" altLang="ja-JP" sz="2000" dirty="0" smtClean="0">
              <a:latin typeface="メイリオ" panose="020B0604030504040204" pitchFamily="50" charset="-128"/>
              <a:ea typeface="メイリオ" panose="020B0604030504040204" pitchFamily="50" charset="-128"/>
            </a:endParaRPr>
          </a:p>
          <a:p>
            <a:r>
              <a:rPr lang="ja-JP" altLang="en-US" sz="2000" dirty="0" smtClean="0">
                <a:latin typeface="メイリオ" panose="020B0604030504040204" pitchFamily="50" charset="-128"/>
                <a:ea typeface="メイリオ" panose="020B0604030504040204" pitchFamily="50" charset="-128"/>
              </a:rPr>
              <a:t>認知</a:t>
            </a:r>
            <a:r>
              <a:rPr lang="ja-JP" altLang="en-US" sz="2000" dirty="0">
                <a:latin typeface="メイリオ" panose="020B0604030504040204" pitchFamily="50" charset="-128"/>
                <a:ea typeface="メイリオ" panose="020B0604030504040204" pitchFamily="50" charset="-128"/>
              </a:rPr>
              <a:t>変容に向けたアプローチが有効だと考えられる。</a:t>
            </a:r>
          </a:p>
        </p:txBody>
      </p:sp>
      <p:sp>
        <p:nvSpPr>
          <p:cNvPr id="9" name="角丸四角形 8"/>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54</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425201818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21028" y="624168"/>
            <a:ext cx="8507296" cy="5170646"/>
          </a:xfrm>
          <a:prstGeom prst="rect">
            <a:avLst/>
          </a:prstGeom>
          <a:noFill/>
        </p:spPr>
        <p:txBody>
          <a:bodyPr wrap="square" rtlCol="0">
            <a:spAutoFit/>
          </a:bodyPr>
          <a:lstStyle/>
          <a:p>
            <a:pPr algn="ctr"/>
            <a:r>
              <a:rPr kumimoji="1" lang="ja-JP" altLang="en-US" sz="6600" dirty="0" smtClean="0">
                <a:latin typeface="メイリオ" panose="020B0604030504040204" pitchFamily="50" charset="-128"/>
                <a:ea typeface="メイリオ" panose="020B0604030504040204" pitchFamily="50" charset="-128"/>
              </a:rPr>
              <a:t>質問タイム</a:t>
            </a:r>
          </a:p>
          <a:p>
            <a:endParaRPr lang="ja-JP" altLang="en-US" sz="6600" dirty="0">
              <a:latin typeface="メイリオ" panose="020B0604030504040204" pitchFamily="50" charset="-128"/>
              <a:ea typeface="メイリオ" panose="020B0604030504040204" pitchFamily="50" charset="-128"/>
            </a:endParaRPr>
          </a:p>
          <a:p>
            <a:r>
              <a:rPr kumimoji="1" lang="ja-JP" altLang="en-US" sz="6600" dirty="0" smtClean="0">
                <a:latin typeface="メイリオ" panose="020B0604030504040204" pitchFamily="50" charset="-128"/>
                <a:ea typeface="メイリオ" panose="020B0604030504040204" pitchFamily="50" charset="-128"/>
              </a:rPr>
              <a:t>いままでのご説明に</a:t>
            </a:r>
            <a:r>
              <a:rPr lang="ja-JP" altLang="en-US" sz="6600" dirty="0">
                <a:latin typeface="メイリオ" panose="020B0604030504040204" pitchFamily="50" charset="-128"/>
                <a:ea typeface="メイリオ" panose="020B0604030504040204" pitchFamily="50" charset="-128"/>
              </a:rPr>
              <a:t>関</a:t>
            </a:r>
            <a:r>
              <a:rPr lang="ja-JP" altLang="en-US" sz="6600" dirty="0" smtClean="0">
                <a:latin typeface="メイリオ" panose="020B0604030504040204" pitchFamily="50" charset="-128"/>
                <a:ea typeface="メイリオ" panose="020B0604030504040204" pitchFamily="50" charset="-128"/>
              </a:rPr>
              <a:t>して</a:t>
            </a:r>
            <a:r>
              <a:rPr kumimoji="1" lang="ja-JP" altLang="en-US" sz="6600" dirty="0" smtClean="0">
                <a:latin typeface="メイリオ" panose="020B0604030504040204" pitchFamily="50" charset="-128"/>
                <a:ea typeface="メイリオ" panose="020B0604030504040204" pitchFamily="50" charset="-128"/>
              </a:rPr>
              <a:t>、何でもご質問ください。</a:t>
            </a:r>
            <a:endParaRPr kumimoji="1" lang="ja-JP" altLang="en-US" sz="6600" dirty="0">
              <a:latin typeface="メイリオ" panose="020B0604030504040204" pitchFamily="50" charset="-128"/>
              <a:ea typeface="メイリオ" panose="020B0604030504040204" pitchFamily="50" charset="-128"/>
            </a:endParaRPr>
          </a:p>
        </p:txBody>
      </p:sp>
      <p:sp>
        <p:nvSpPr>
          <p:cNvPr id="3" name="角丸四角形 2"/>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55</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59121928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70780" y="2236702"/>
            <a:ext cx="7423841" cy="1323439"/>
          </a:xfrm>
          <a:prstGeom prst="rect">
            <a:avLst/>
          </a:prstGeom>
          <a:ln>
            <a:noFill/>
          </a:ln>
        </p:spPr>
        <p:txBody>
          <a:bodyPr wrap="square">
            <a:spAutoFit/>
          </a:bodyPr>
          <a:lstStyle/>
          <a:p>
            <a:r>
              <a:rPr lang="ja-JP" altLang="en-US" sz="4000" dirty="0">
                <a:latin typeface="メイリオ" panose="020B0604030504040204" pitchFamily="50" charset="-128"/>
                <a:ea typeface="メイリオ" panose="020B0604030504040204" pitchFamily="50" charset="-128"/>
              </a:rPr>
              <a:t>就労支援機関の方</a:t>
            </a:r>
            <a:r>
              <a:rPr lang="ja-JP" altLang="en-US" sz="4000" dirty="0" smtClean="0">
                <a:latin typeface="メイリオ" panose="020B0604030504040204" pitchFamily="50" charset="-128"/>
                <a:ea typeface="メイリオ" panose="020B0604030504040204" pitchFamily="50" charset="-128"/>
              </a:rPr>
              <a:t>からよくいただくご質問</a:t>
            </a:r>
            <a:endParaRPr lang="ja-JP" altLang="en-US" sz="4000" dirty="0"/>
          </a:p>
        </p:txBody>
      </p:sp>
      <p:sp>
        <p:nvSpPr>
          <p:cNvPr id="3" name="正方形/長方形 2"/>
          <p:cNvSpPr/>
          <p:nvPr/>
        </p:nvSpPr>
        <p:spPr>
          <a:xfrm>
            <a:off x="470780" y="3632569"/>
            <a:ext cx="7613965" cy="206100"/>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角丸四角形 3"/>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56</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29633400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633743" y="242472"/>
            <a:ext cx="7541536" cy="1323439"/>
          </a:xfrm>
          <a:prstGeom prst="rect">
            <a:avLst/>
          </a:prstGeom>
          <a:noFill/>
        </p:spPr>
        <p:txBody>
          <a:bodyPr wrap="square" rtlCol="0">
            <a:spAutoFit/>
          </a:bodyPr>
          <a:lstStyle/>
          <a:p>
            <a:r>
              <a:rPr kumimoji="1" lang="ja-JP" altLang="en-US" sz="4000" dirty="0" smtClean="0">
                <a:latin typeface="メイリオ" panose="020B0604030504040204" pitchFamily="50" charset="-128"/>
                <a:ea typeface="メイリオ" panose="020B0604030504040204" pitchFamily="50" charset="-128"/>
              </a:rPr>
              <a:t>就労支援機関の方からよくいただくご質問①</a:t>
            </a:r>
            <a:endParaRPr kumimoji="1" lang="ja-JP" altLang="en-US" sz="4000" dirty="0">
              <a:latin typeface="メイリオ" panose="020B0604030504040204" pitchFamily="50" charset="-128"/>
              <a:ea typeface="メイリオ" panose="020B0604030504040204" pitchFamily="50" charset="-128"/>
            </a:endParaRPr>
          </a:p>
        </p:txBody>
      </p:sp>
      <p:sp>
        <p:nvSpPr>
          <p:cNvPr id="4" name="テキスト ボックス 3"/>
          <p:cNvSpPr txBox="1"/>
          <p:nvPr/>
        </p:nvSpPr>
        <p:spPr>
          <a:xfrm>
            <a:off x="0" y="2133591"/>
            <a:ext cx="9089678" cy="1200329"/>
          </a:xfrm>
          <a:prstGeom prst="rect">
            <a:avLst/>
          </a:prstGeom>
          <a:noFill/>
        </p:spPr>
        <p:txBody>
          <a:bodyPr wrap="square" rtlCol="0">
            <a:spAutoFit/>
          </a:bodyPr>
          <a:lstStyle/>
          <a:p>
            <a:r>
              <a:rPr kumimoji="1" lang="ja-JP" altLang="en-US" sz="2400" dirty="0" smtClean="0">
                <a:latin typeface="メイリオ" panose="020B0604030504040204" pitchFamily="50" charset="-128"/>
                <a:ea typeface="メイリオ" panose="020B0604030504040204" pitchFamily="50" charset="-128"/>
              </a:rPr>
              <a:t>Ｑ質問</a:t>
            </a:r>
          </a:p>
          <a:p>
            <a:r>
              <a:rPr kumimoji="1" lang="ja-JP" altLang="en-US" sz="2400" dirty="0" smtClean="0">
                <a:latin typeface="メイリオ" panose="020B0604030504040204" pitchFamily="50" charset="-128"/>
                <a:ea typeface="メイリオ" panose="020B0604030504040204" pitchFamily="50" charset="-128"/>
              </a:rPr>
              <a:t>「ＭＷＳを利用者に提案しても、取り組みたがらない人がいます。</a:t>
            </a:r>
          </a:p>
          <a:p>
            <a:r>
              <a:rPr lang="ja-JP" altLang="en-US" sz="2400" dirty="0" smtClean="0">
                <a:latin typeface="メイリオ" panose="020B0604030504040204" pitchFamily="50" charset="-128"/>
                <a:ea typeface="メイリオ" panose="020B0604030504040204" pitchFamily="50" charset="-128"/>
              </a:rPr>
              <a:t>どのように支援すればよいでしょうか？」</a:t>
            </a:r>
            <a:endParaRPr kumimoji="1" lang="ja-JP" altLang="en-US" sz="2400" dirty="0">
              <a:latin typeface="メイリオ" panose="020B0604030504040204" pitchFamily="50" charset="-128"/>
              <a:ea typeface="メイリオ" panose="020B0604030504040204" pitchFamily="50" charset="-128"/>
            </a:endParaRPr>
          </a:p>
        </p:txBody>
      </p:sp>
      <p:sp>
        <p:nvSpPr>
          <p:cNvPr id="6" name="テキスト ボックス 5"/>
          <p:cNvSpPr txBox="1"/>
          <p:nvPr/>
        </p:nvSpPr>
        <p:spPr>
          <a:xfrm>
            <a:off x="230862" y="4734921"/>
            <a:ext cx="8627953" cy="1569660"/>
          </a:xfrm>
          <a:prstGeom prst="rect">
            <a:avLst/>
          </a:prstGeom>
          <a:noFill/>
        </p:spPr>
        <p:txBody>
          <a:bodyPr wrap="square" rtlCol="0">
            <a:spAutoFit/>
          </a:bodyPr>
          <a:lstStyle/>
          <a:p>
            <a:r>
              <a:rPr lang="ja-JP" altLang="en-US" sz="2400" dirty="0" smtClean="0">
                <a:latin typeface="メイリオ" panose="020B0604030504040204" pitchFamily="50" charset="-128"/>
                <a:ea typeface="メイリオ" panose="020B0604030504040204" pitchFamily="50" charset="-128"/>
              </a:rPr>
              <a:t>Ａ回答</a:t>
            </a:r>
            <a:endParaRPr kumimoji="1" lang="ja-JP" altLang="en-US" sz="2400" dirty="0" smtClean="0">
              <a:latin typeface="メイリオ" panose="020B0604030504040204" pitchFamily="50" charset="-128"/>
              <a:ea typeface="メイリオ" panose="020B0604030504040204" pitchFamily="50" charset="-128"/>
            </a:endParaRPr>
          </a:p>
          <a:p>
            <a:r>
              <a:rPr kumimoji="1" lang="ja-JP" altLang="en-US" sz="2400" dirty="0" smtClean="0">
                <a:latin typeface="メイリオ" panose="020B0604030504040204" pitchFamily="50" charset="-128"/>
                <a:ea typeface="メイリオ" panose="020B0604030504040204" pitchFamily="50" charset="-128"/>
              </a:rPr>
              <a:t>「ＭＷＳを利用者に提案しても、取り組みたがらない人がいる場合、まず、その人にとっての課題設定が適切かどうかを見直す必要があります。</a:t>
            </a:r>
            <a:r>
              <a:rPr lang="ja-JP" altLang="en-US" sz="2400" dirty="0" smtClean="0">
                <a:latin typeface="メイリオ" panose="020B0604030504040204" pitchFamily="50" charset="-128"/>
                <a:ea typeface="メイリオ" panose="020B0604030504040204" pitchFamily="50" charset="-128"/>
              </a:rPr>
              <a:t>」</a:t>
            </a:r>
            <a:endParaRPr kumimoji="1" lang="ja-JP" altLang="en-US" sz="2400" dirty="0">
              <a:latin typeface="メイリオ" panose="020B0604030504040204" pitchFamily="50" charset="-128"/>
              <a:ea typeface="メイリオ" panose="020B0604030504040204" pitchFamily="50" charset="-128"/>
            </a:endParaRPr>
          </a:p>
        </p:txBody>
      </p:sp>
      <p:sp>
        <p:nvSpPr>
          <p:cNvPr id="7" name="下矢印 6"/>
          <p:cNvSpPr/>
          <p:nvPr/>
        </p:nvSpPr>
        <p:spPr>
          <a:xfrm>
            <a:off x="3883936" y="3727613"/>
            <a:ext cx="660903" cy="534155"/>
          </a:xfrm>
          <a:prstGeom prst="down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122222" y="1565911"/>
            <a:ext cx="8564578" cy="45719"/>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角丸四角形 8"/>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57</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62308471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3643"/>
            <a:ext cx="9059539" cy="5106113"/>
          </a:xfrm>
          <a:prstGeom prst="rect">
            <a:avLst/>
          </a:prstGeom>
        </p:spPr>
      </p:pic>
      <p:sp>
        <p:nvSpPr>
          <p:cNvPr id="5" name="正方形/長方形 4"/>
          <p:cNvSpPr/>
          <p:nvPr/>
        </p:nvSpPr>
        <p:spPr>
          <a:xfrm>
            <a:off x="1485655" y="253484"/>
            <a:ext cx="5827236" cy="707886"/>
          </a:xfrm>
          <a:prstGeom prst="rect">
            <a:avLst/>
          </a:prstGeom>
        </p:spPr>
        <p:txBody>
          <a:bodyPr wrap="none">
            <a:spAutoFit/>
          </a:bodyPr>
          <a:lstStyle/>
          <a:p>
            <a:r>
              <a:rPr lang="ja-JP" altLang="en-US" sz="4000" dirty="0">
                <a:latin typeface="メイリオ" panose="020B0604030504040204" pitchFamily="50" charset="-128"/>
                <a:ea typeface="メイリオ" panose="020B0604030504040204" pitchFamily="50" charset="-128"/>
              </a:rPr>
              <a:t>段階的</a:t>
            </a:r>
            <a:r>
              <a:rPr lang="ja-JP" altLang="en-US" sz="4000" dirty="0" smtClean="0">
                <a:latin typeface="メイリオ" panose="020B0604030504040204" pitchFamily="50" charset="-128"/>
                <a:ea typeface="メイリオ" panose="020B0604030504040204" pitchFamily="50" charset="-128"/>
              </a:rPr>
              <a:t>な目標設定の</a:t>
            </a:r>
            <a:r>
              <a:rPr lang="ja-JP" altLang="en-US" sz="4000" dirty="0">
                <a:latin typeface="メイリオ" panose="020B0604030504040204" pitchFamily="50" charset="-128"/>
                <a:ea typeface="メイリオ" panose="020B0604030504040204" pitchFamily="50" charset="-128"/>
              </a:rPr>
              <a:t>実施</a:t>
            </a:r>
          </a:p>
        </p:txBody>
      </p:sp>
      <p:sp>
        <p:nvSpPr>
          <p:cNvPr id="6" name="正方形/長方形 5"/>
          <p:cNvSpPr/>
          <p:nvPr/>
        </p:nvSpPr>
        <p:spPr>
          <a:xfrm>
            <a:off x="166055" y="1143000"/>
            <a:ext cx="8892220" cy="45719"/>
          </a:xfrm>
          <a:prstGeom prst="rect">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58</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07289840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正方形/長方形 31"/>
          <p:cNvSpPr/>
          <p:nvPr/>
        </p:nvSpPr>
        <p:spPr>
          <a:xfrm>
            <a:off x="70705" y="2009257"/>
            <a:ext cx="8928992" cy="233366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30" name="正方形/長方形 29"/>
          <p:cNvSpPr/>
          <p:nvPr/>
        </p:nvSpPr>
        <p:spPr>
          <a:xfrm>
            <a:off x="70705" y="4437112"/>
            <a:ext cx="8928992" cy="2333663"/>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5" name="正方形/長方形 4"/>
          <p:cNvSpPr/>
          <p:nvPr/>
        </p:nvSpPr>
        <p:spPr>
          <a:xfrm>
            <a:off x="38162" y="1027704"/>
            <a:ext cx="8928992" cy="923330"/>
          </a:xfrm>
          <a:prstGeom prst="rect">
            <a:avLst/>
          </a:prstGeom>
        </p:spPr>
        <p:txBody>
          <a:bodyPr wrap="square">
            <a:spAutoFit/>
          </a:bodyPr>
          <a:lstStyle/>
          <a:p>
            <a:r>
              <a:rPr lang="ja-JP" altLang="en-US" dirty="0"/>
              <a:t>トータルパッケージは作業遂行力の向上についても、補完方法やストレス・疲労への対処行動</a:t>
            </a:r>
            <a:r>
              <a:rPr lang="ja-JP" altLang="en-US" dirty="0" smtClean="0"/>
              <a:t>の獲得に</a:t>
            </a:r>
            <a:r>
              <a:rPr lang="ja-JP" altLang="en-US" dirty="0"/>
              <a:t>ついても、</a:t>
            </a:r>
            <a:r>
              <a:rPr lang="ja-JP" altLang="en-US" dirty="0" smtClean="0"/>
              <a:t>セルフマネージメントを</a:t>
            </a:r>
            <a:r>
              <a:rPr lang="ja-JP" altLang="en-US" dirty="0"/>
              <a:t>促進する方向で段階的な指導・支援を行っている。</a:t>
            </a:r>
          </a:p>
        </p:txBody>
      </p:sp>
      <p:pic>
        <p:nvPicPr>
          <p:cNvPr id="2050" name="Picture 2" descr="C:\Users\181004\Desktop\2019トータルパッケージ研究\伝達試案Ｖｅｒ１\画像\173-peoples-fre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044" y="2143597"/>
            <a:ext cx="3775968" cy="2064983"/>
          </a:xfrm>
          <a:prstGeom prst="rect">
            <a:avLst/>
          </a:prstGeom>
          <a:noFill/>
          <a:extLst>
            <a:ext uri="{909E8E84-426E-40DD-AFC4-6F175D3DCCD1}">
              <a14:hiddenFill xmlns:a14="http://schemas.microsoft.com/office/drawing/2010/main">
                <a:solidFill>
                  <a:srgbClr val="FFFFFF"/>
                </a:solidFill>
              </a14:hiddenFill>
            </a:ext>
          </a:extLst>
        </p:spPr>
      </p:pic>
      <p:sp>
        <p:nvSpPr>
          <p:cNvPr id="18" name="タイトル 1"/>
          <p:cNvSpPr>
            <a:spLocks noGrp="1"/>
          </p:cNvSpPr>
          <p:nvPr>
            <p:ph type="title"/>
          </p:nvPr>
        </p:nvSpPr>
        <p:spPr>
          <a:xfrm>
            <a:off x="2613984" y="-84768"/>
            <a:ext cx="4990927" cy="1143000"/>
          </a:xfrm>
        </p:spPr>
        <p:txBody>
          <a:bodyPr>
            <a:normAutofit/>
          </a:bodyPr>
          <a:lstStyle/>
          <a:p>
            <a:pPr algn="l"/>
            <a:r>
              <a:rPr lang="ja-JP" altLang="en-US" dirty="0" smtClean="0"/>
              <a:t>目標</a:t>
            </a:r>
            <a:r>
              <a:rPr lang="ja-JP" altLang="en-US" dirty="0"/>
              <a:t>設定</a:t>
            </a:r>
            <a:r>
              <a:rPr lang="ja-JP" altLang="en-US" dirty="0" smtClean="0"/>
              <a:t>のポイント</a:t>
            </a:r>
            <a:endParaRPr kumimoji="1" lang="ja-JP" altLang="en-US" dirty="0"/>
          </a:p>
        </p:txBody>
      </p:sp>
      <p:sp>
        <p:nvSpPr>
          <p:cNvPr id="20" name="四角形吹き出し 19"/>
          <p:cNvSpPr/>
          <p:nvPr/>
        </p:nvSpPr>
        <p:spPr>
          <a:xfrm>
            <a:off x="1132541" y="2253627"/>
            <a:ext cx="216024" cy="539891"/>
          </a:xfrm>
          <a:prstGeom prst="wedgeRectCallout">
            <a:avLst>
              <a:gd name="adj1" fmla="val -8414"/>
              <a:gd name="adj2" fmla="val 83655"/>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sz="1100" dirty="0" smtClean="0"/>
              <a:t>目標</a:t>
            </a:r>
            <a:endParaRPr kumimoji="1" lang="ja-JP" altLang="en-US" sz="1100" dirty="0"/>
          </a:p>
        </p:txBody>
      </p:sp>
      <p:sp>
        <p:nvSpPr>
          <p:cNvPr id="21" name="四角形吹き出し 20"/>
          <p:cNvSpPr/>
          <p:nvPr/>
        </p:nvSpPr>
        <p:spPr>
          <a:xfrm>
            <a:off x="1271629" y="2405829"/>
            <a:ext cx="216024" cy="539891"/>
          </a:xfrm>
          <a:prstGeom prst="wedgeRectCallout">
            <a:avLst>
              <a:gd name="adj1" fmla="val -8414"/>
              <a:gd name="adj2" fmla="val 83655"/>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sz="1100" dirty="0" smtClean="0"/>
              <a:t>目標</a:t>
            </a:r>
            <a:endParaRPr kumimoji="1" lang="ja-JP" altLang="en-US" sz="1100" dirty="0"/>
          </a:p>
        </p:txBody>
      </p:sp>
      <p:sp>
        <p:nvSpPr>
          <p:cNvPr id="22" name="四角形吹き出し 21"/>
          <p:cNvSpPr/>
          <p:nvPr/>
        </p:nvSpPr>
        <p:spPr>
          <a:xfrm>
            <a:off x="1408342" y="2570830"/>
            <a:ext cx="216024" cy="539891"/>
          </a:xfrm>
          <a:prstGeom prst="wedgeRectCallout">
            <a:avLst>
              <a:gd name="adj1" fmla="val -8414"/>
              <a:gd name="adj2" fmla="val 83655"/>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sz="1100" dirty="0" smtClean="0"/>
              <a:t>目標</a:t>
            </a:r>
            <a:endParaRPr kumimoji="1" lang="ja-JP" altLang="en-US" sz="1100" dirty="0"/>
          </a:p>
        </p:txBody>
      </p:sp>
      <p:sp>
        <p:nvSpPr>
          <p:cNvPr id="19" name="四角形吹き出し 18"/>
          <p:cNvSpPr/>
          <p:nvPr/>
        </p:nvSpPr>
        <p:spPr>
          <a:xfrm>
            <a:off x="1547916" y="2713096"/>
            <a:ext cx="216024" cy="539891"/>
          </a:xfrm>
          <a:prstGeom prst="wedgeRectCallout">
            <a:avLst>
              <a:gd name="adj1" fmla="val -8414"/>
              <a:gd name="adj2" fmla="val 83655"/>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sz="1100" dirty="0" smtClean="0"/>
              <a:t>目標</a:t>
            </a:r>
            <a:endParaRPr kumimoji="1" lang="ja-JP" altLang="en-US" sz="1100" dirty="0"/>
          </a:p>
        </p:txBody>
      </p:sp>
      <p:sp>
        <p:nvSpPr>
          <p:cNvPr id="23" name="円形吹き出し 22"/>
          <p:cNvSpPr/>
          <p:nvPr/>
        </p:nvSpPr>
        <p:spPr>
          <a:xfrm>
            <a:off x="2774210" y="3863068"/>
            <a:ext cx="638877" cy="364647"/>
          </a:xfrm>
          <a:prstGeom prst="wedgeEllipseCallout">
            <a:avLst>
              <a:gd name="adj1" fmla="val -60706"/>
              <a:gd name="adj2" fmla="val -47042"/>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kumimoji="1" lang="ja-JP" altLang="en-US" sz="800" dirty="0" smtClean="0">
                <a:latin typeface="+mn-ea"/>
                <a:cs typeface="メイリオ" panose="020B0604030504040204" pitchFamily="50" charset="-128"/>
              </a:rPr>
              <a:t>クリア</a:t>
            </a:r>
            <a:endParaRPr kumimoji="1" lang="ja-JP" altLang="en-US" sz="800" dirty="0">
              <a:latin typeface="+mn-ea"/>
              <a:cs typeface="メイリオ" panose="020B0604030504040204" pitchFamily="50" charset="-128"/>
            </a:endParaRPr>
          </a:p>
        </p:txBody>
      </p:sp>
      <p:sp>
        <p:nvSpPr>
          <p:cNvPr id="24" name="円形吹き出し 23"/>
          <p:cNvSpPr/>
          <p:nvPr/>
        </p:nvSpPr>
        <p:spPr>
          <a:xfrm>
            <a:off x="2774209" y="3591887"/>
            <a:ext cx="638877" cy="364647"/>
          </a:xfrm>
          <a:prstGeom prst="wedgeEllipseCallout">
            <a:avLst>
              <a:gd name="adj1" fmla="val -60706"/>
              <a:gd name="adj2" fmla="val -47042"/>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kumimoji="1" lang="ja-JP" altLang="en-US" sz="800" dirty="0" smtClean="0">
                <a:latin typeface="+mn-ea"/>
                <a:cs typeface="メイリオ" panose="020B0604030504040204" pitchFamily="50" charset="-128"/>
              </a:rPr>
              <a:t>クリア</a:t>
            </a:r>
            <a:endParaRPr kumimoji="1" lang="ja-JP" altLang="en-US" sz="800" dirty="0">
              <a:latin typeface="+mn-ea"/>
              <a:cs typeface="メイリオ" panose="020B0604030504040204" pitchFamily="50" charset="-128"/>
            </a:endParaRPr>
          </a:p>
        </p:txBody>
      </p:sp>
      <p:sp>
        <p:nvSpPr>
          <p:cNvPr id="25" name="円形吹き出し 24"/>
          <p:cNvSpPr/>
          <p:nvPr/>
        </p:nvSpPr>
        <p:spPr>
          <a:xfrm>
            <a:off x="2809829" y="3314847"/>
            <a:ext cx="638877" cy="364647"/>
          </a:xfrm>
          <a:prstGeom prst="wedgeEllipseCallout">
            <a:avLst>
              <a:gd name="adj1" fmla="val -78232"/>
              <a:gd name="adj2" fmla="val -18895"/>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kumimoji="1" lang="ja-JP" altLang="en-US" sz="800" dirty="0" smtClean="0">
                <a:latin typeface="+mn-ea"/>
                <a:cs typeface="メイリオ" panose="020B0604030504040204" pitchFamily="50" charset="-128"/>
              </a:rPr>
              <a:t>クリア</a:t>
            </a:r>
            <a:endParaRPr kumimoji="1" lang="ja-JP" altLang="en-US" sz="800" dirty="0">
              <a:latin typeface="+mn-ea"/>
              <a:cs typeface="メイリオ" panose="020B0604030504040204" pitchFamily="50" charset="-128"/>
            </a:endParaRPr>
          </a:p>
        </p:txBody>
      </p:sp>
      <p:sp>
        <p:nvSpPr>
          <p:cNvPr id="7" name="下矢印 6"/>
          <p:cNvSpPr/>
          <p:nvPr/>
        </p:nvSpPr>
        <p:spPr>
          <a:xfrm rot="9259228">
            <a:off x="925644" y="2418963"/>
            <a:ext cx="319438" cy="1253207"/>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雲形吹き出し 7"/>
          <p:cNvSpPr/>
          <p:nvPr/>
        </p:nvSpPr>
        <p:spPr>
          <a:xfrm>
            <a:off x="2471984" y="2313162"/>
            <a:ext cx="945971" cy="725223"/>
          </a:xfrm>
          <a:prstGeom prst="cloudCallout">
            <a:avLst>
              <a:gd name="adj1" fmla="val -58314"/>
              <a:gd name="adj2" fmla="val -27561"/>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tx1"/>
                </a:solidFill>
              </a:rPr>
              <a:t>次は</a:t>
            </a:r>
          </a:p>
          <a:p>
            <a:pPr algn="ctr"/>
            <a:r>
              <a:rPr kumimoji="1" lang="ja-JP" altLang="en-US" sz="1200" dirty="0" smtClean="0">
                <a:solidFill>
                  <a:schemeClr val="tx1"/>
                </a:solidFill>
              </a:rPr>
              <a:t>ここか</a:t>
            </a:r>
            <a:endParaRPr kumimoji="1" lang="ja-JP" altLang="en-US" sz="1200" dirty="0">
              <a:solidFill>
                <a:schemeClr val="tx1"/>
              </a:solidFill>
            </a:endParaRPr>
          </a:p>
        </p:txBody>
      </p:sp>
      <p:sp>
        <p:nvSpPr>
          <p:cNvPr id="26" name="四角形吹き出し 25"/>
          <p:cNvSpPr/>
          <p:nvPr/>
        </p:nvSpPr>
        <p:spPr>
          <a:xfrm>
            <a:off x="209794" y="2872685"/>
            <a:ext cx="822384" cy="606809"/>
          </a:xfrm>
          <a:prstGeom prst="wedgeRectCallout">
            <a:avLst>
              <a:gd name="adj1" fmla="val 79011"/>
              <a:gd name="adj2" fmla="val 42414"/>
            </a:avLst>
          </a:prstGeom>
          <a:solidFill>
            <a:schemeClr val="bg1"/>
          </a:solidFill>
          <a:ln w="317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明確に示す</a:t>
            </a:r>
            <a:endParaRPr kumimoji="1"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円形吹き出し 26"/>
          <p:cNvSpPr/>
          <p:nvPr/>
        </p:nvSpPr>
        <p:spPr>
          <a:xfrm>
            <a:off x="160302" y="5301208"/>
            <a:ext cx="1850121" cy="1283911"/>
          </a:xfrm>
          <a:prstGeom prst="wedgeEllipseCallout">
            <a:avLst>
              <a:gd name="adj1" fmla="val 66498"/>
              <a:gd name="adj2" fmla="val -13235"/>
            </a:avLst>
          </a:prstGeom>
          <a:solidFill>
            <a:schemeClr val="bg1"/>
          </a:solidFill>
          <a:ln w="6350"/>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自分で調整できることが大事</a:t>
            </a:r>
            <a:endParaRPr kumimoji="1" lang="ja-JP" altLang="en-US" sz="16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051" name="Picture 3" descr="C:\Users\181004\Desktop\2019トータルパッケージ研究\伝達試案Ｖｅｒ１\画像\setsuden_airconditioner_ma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8565" y="4505875"/>
            <a:ext cx="2160240" cy="2157540"/>
          </a:xfrm>
          <a:prstGeom prst="rect">
            <a:avLst/>
          </a:prstGeom>
          <a:noFill/>
          <a:extLst>
            <a:ext uri="{909E8E84-426E-40DD-AFC4-6F175D3DCCD1}">
              <a14:hiddenFill xmlns:a14="http://schemas.microsoft.com/office/drawing/2010/main">
                <a:solidFill>
                  <a:srgbClr val="FFFFFF"/>
                </a:solidFill>
              </a14:hiddenFill>
            </a:ext>
          </a:extLst>
        </p:spPr>
      </p:pic>
      <p:sp>
        <p:nvSpPr>
          <p:cNvPr id="28" name="正方形/長方形 27"/>
          <p:cNvSpPr/>
          <p:nvPr/>
        </p:nvSpPr>
        <p:spPr>
          <a:xfrm>
            <a:off x="3923929" y="2009256"/>
            <a:ext cx="5075768" cy="2333663"/>
          </a:xfrm>
          <a:prstGeom prst="rect">
            <a:avLst/>
          </a:prstGeom>
          <a:solidFill>
            <a:srgbClr val="F5EEDE"/>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3932312" y="4454399"/>
            <a:ext cx="5119000" cy="2316376"/>
          </a:xfrm>
          <a:prstGeom prst="rect">
            <a:avLst/>
          </a:prstGeom>
          <a:solidFill>
            <a:srgbClr val="F5EEDE"/>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p:cNvSpPr/>
          <p:nvPr/>
        </p:nvSpPr>
        <p:spPr>
          <a:xfrm>
            <a:off x="4355138" y="2793518"/>
            <a:ext cx="4572408" cy="1292662"/>
          </a:xfrm>
          <a:prstGeom prst="rect">
            <a:avLst/>
          </a:prstGeom>
        </p:spPr>
        <p:txBody>
          <a:bodyPr wrap="square">
            <a:sp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個々</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sz="2000" b="1" u="sng" dirty="0">
                <a:solidFill>
                  <a:srgbClr val="00B0F0"/>
                </a:solidFill>
                <a:latin typeface="メイリオ" panose="020B0604030504040204" pitchFamily="50" charset="-128"/>
                <a:ea typeface="メイリオ" panose="020B0604030504040204" pitchFamily="50" charset="-128"/>
                <a:cs typeface="メイリオ" panose="020B0604030504040204" pitchFamily="50" charset="-128"/>
              </a:rPr>
              <a:t>対象者の状況に応じて</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設定する</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a:p>
            <a:endParaRPr lang="ja-JP" altLang="en-US"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今どの</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段階にいるのか、次は</a:t>
            </a:r>
            <a:r>
              <a:rPr lang="ja-JP" altLang="en-US" sz="2000" b="1" u="sng" dirty="0">
                <a:solidFill>
                  <a:srgbClr val="00B0F0"/>
                </a:solidFill>
                <a:latin typeface="メイリオ" panose="020B0604030504040204" pitchFamily="50" charset="-128"/>
                <a:ea typeface="メイリオ" panose="020B0604030504040204" pitchFamily="50" charset="-128"/>
                <a:cs typeface="メイリオ" panose="020B0604030504040204" pitchFamily="50" charset="-128"/>
              </a:rPr>
              <a:t>どのようなステップに進むの</a:t>
            </a:r>
            <a:r>
              <a:rPr lang="ja-JP" altLang="en-US" sz="2000" b="1" u="sng" dirty="0" smtClean="0">
                <a:solidFill>
                  <a:srgbClr val="00B0F0"/>
                </a:solidFill>
                <a:latin typeface="メイリオ" panose="020B0604030504040204" pitchFamily="50" charset="-128"/>
                <a:ea typeface="メイリオ" panose="020B0604030504040204" pitchFamily="50" charset="-128"/>
                <a:cs typeface="メイリオ" panose="020B0604030504040204" pitchFamily="50" charset="-128"/>
              </a:rPr>
              <a:t>かを明確に</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示す</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 name="正方形/長方形 5"/>
          <p:cNvSpPr/>
          <p:nvPr/>
        </p:nvSpPr>
        <p:spPr>
          <a:xfrm>
            <a:off x="4330367" y="5301208"/>
            <a:ext cx="4572000" cy="1231106"/>
          </a:xfrm>
          <a:prstGeom prst="rect">
            <a:avLst/>
          </a:prstGeom>
        </p:spPr>
        <p:txBody>
          <a:bodyPr>
            <a:sp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ステップ</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の設定が明確</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でわかりやすい。</a:t>
            </a:r>
          </a:p>
          <a:p>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自分</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自身で調整が可能であることが対象者自身の</a:t>
            </a:r>
            <a:r>
              <a:rPr lang="ja-JP" altLang="en-US" sz="2000" b="1" u="sng" dirty="0">
                <a:solidFill>
                  <a:srgbClr val="00B0F0"/>
                </a:solidFill>
                <a:latin typeface="メイリオ" panose="020B0604030504040204" pitchFamily="50" charset="-128"/>
                <a:ea typeface="メイリオ" panose="020B0604030504040204" pitchFamily="50" charset="-128"/>
                <a:cs typeface="メイリオ" panose="020B0604030504040204" pitchFamily="50" charset="-128"/>
              </a:rPr>
              <a:t>意欲の安定につながる</a:t>
            </a:r>
          </a:p>
        </p:txBody>
      </p:sp>
      <p:cxnSp>
        <p:nvCxnSpPr>
          <p:cNvPr id="35" name="直線コネクタ 34"/>
          <p:cNvCxnSpPr/>
          <p:nvPr/>
        </p:nvCxnSpPr>
        <p:spPr>
          <a:xfrm>
            <a:off x="4028114" y="5445224"/>
            <a:ext cx="32702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6" name="直線コネクタ 35"/>
          <p:cNvCxnSpPr/>
          <p:nvPr/>
        </p:nvCxnSpPr>
        <p:spPr>
          <a:xfrm>
            <a:off x="4045341" y="6057192"/>
            <a:ext cx="32702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7" name="直線コネクタ 36"/>
          <p:cNvCxnSpPr/>
          <p:nvPr/>
        </p:nvCxnSpPr>
        <p:spPr>
          <a:xfrm>
            <a:off x="3985157" y="2945720"/>
            <a:ext cx="32702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8" name="直線コネクタ 37"/>
          <p:cNvCxnSpPr/>
          <p:nvPr/>
        </p:nvCxnSpPr>
        <p:spPr>
          <a:xfrm>
            <a:off x="3986352" y="3497170"/>
            <a:ext cx="327024" cy="0"/>
          </a:xfrm>
          <a:prstGeom prst="line">
            <a:avLst/>
          </a:prstGeom>
        </p:spPr>
        <p:style>
          <a:lnRef idx="2">
            <a:schemeClr val="accent2"/>
          </a:lnRef>
          <a:fillRef idx="0">
            <a:schemeClr val="accent2"/>
          </a:fillRef>
          <a:effectRef idx="1">
            <a:schemeClr val="accent2"/>
          </a:effectRef>
          <a:fontRef idx="minor">
            <a:schemeClr val="tx1"/>
          </a:fontRef>
        </p:style>
      </p:cxnSp>
      <p:grpSp>
        <p:nvGrpSpPr>
          <p:cNvPr id="39" name="グループ化 38"/>
          <p:cNvGrpSpPr/>
          <p:nvPr/>
        </p:nvGrpSpPr>
        <p:grpSpPr>
          <a:xfrm>
            <a:off x="3569593" y="4441907"/>
            <a:ext cx="1916566" cy="715294"/>
            <a:chOff x="2817019" y="4468873"/>
            <a:chExt cx="1916566" cy="715294"/>
          </a:xfrm>
        </p:grpSpPr>
        <p:sp>
          <p:nvSpPr>
            <p:cNvPr id="40" name="角丸四角形 39"/>
            <p:cNvSpPr/>
            <p:nvPr/>
          </p:nvSpPr>
          <p:spPr>
            <a:xfrm>
              <a:off x="3427488" y="4676425"/>
              <a:ext cx="1306097" cy="360040"/>
            </a:xfrm>
            <a:prstGeom prst="roundRect">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rgbClr val="003399"/>
                  </a:solidFill>
                  <a:latin typeface="メイリオ" panose="020B0604030504040204" pitchFamily="50" charset="-128"/>
                  <a:ea typeface="メイリオ" panose="020B0604030504040204" pitchFamily="50" charset="-128"/>
                  <a:cs typeface="メイリオ" panose="020B0604030504040204" pitchFamily="50" charset="-128"/>
                </a:rPr>
                <a:t>重要ポイント</a:t>
              </a:r>
              <a:endParaRPr kumimoji="1" lang="ja-JP" altLang="en-US" sz="1400" b="1" dirty="0">
                <a:solidFill>
                  <a:srgbClr val="003399"/>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1" name="Picture 3" descr="C:\Users\181004\Downloads\期待.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7019" y="4468873"/>
              <a:ext cx="706353" cy="7152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2" name="グループ化 41"/>
          <p:cNvGrpSpPr/>
          <p:nvPr/>
        </p:nvGrpSpPr>
        <p:grpSpPr>
          <a:xfrm>
            <a:off x="3617464" y="1960480"/>
            <a:ext cx="1916566" cy="715294"/>
            <a:chOff x="2817019" y="4468873"/>
            <a:chExt cx="1916566" cy="715294"/>
          </a:xfrm>
        </p:grpSpPr>
        <p:sp>
          <p:nvSpPr>
            <p:cNvPr id="43" name="角丸四角形 42"/>
            <p:cNvSpPr/>
            <p:nvPr/>
          </p:nvSpPr>
          <p:spPr>
            <a:xfrm>
              <a:off x="3427488" y="4676425"/>
              <a:ext cx="1306097" cy="360040"/>
            </a:xfrm>
            <a:prstGeom prst="roundRect">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smtClean="0">
                  <a:solidFill>
                    <a:srgbClr val="003399"/>
                  </a:solidFill>
                  <a:latin typeface="メイリオ" panose="020B0604030504040204" pitchFamily="50" charset="-128"/>
                  <a:ea typeface="メイリオ" panose="020B0604030504040204" pitchFamily="50" charset="-128"/>
                  <a:cs typeface="メイリオ" panose="020B0604030504040204" pitchFamily="50" charset="-128"/>
                </a:rPr>
                <a:t>重要ポイント</a:t>
              </a:r>
              <a:endParaRPr kumimoji="1" lang="ja-JP" altLang="en-US" sz="1400" b="1" dirty="0">
                <a:solidFill>
                  <a:srgbClr val="003399"/>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44" name="Picture 3" descr="C:\Users\181004\Downloads\期待.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7019" y="4468873"/>
              <a:ext cx="706353" cy="715294"/>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正方形/長方形 32"/>
          <p:cNvSpPr/>
          <p:nvPr/>
        </p:nvSpPr>
        <p:spPr>
          <a:xfrm>
            <a:off x="209794" y="871225"/>
            <a:ext cx="8892220" cy="45719"/>
          </a:xfrm>
          <a:prstGeom prst="rect">
            <a:avLst/>
          </a:prstGeom>
          <a:solidFill>
            <a:srgbClr val="D434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角丸四角形 44"/>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59</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9379859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オブジェクト 3">
            <a:hlinkClick r:id="" action="ppaction://ole?verb=0"/>
          </p:cNvPr>
          <p:cNvGraphicFramePr>
            <a:graphicFrameLocks noChangeAspect="1"/>
          </p:cNvGraphicFramePr>
          <p:nvPr>
            <p:extLst/>
          </p:nvPr>
        </p:nvGraphicFramePr>
        <p:xfrm>
          <a:off x="707097" y="2003598"/>
          <a:ext cx="7962126" cy="4514850"/>
        </p:xfrm>
        <a:graphic>
          <a:graphicData uri="http://schemas.openxmlformats.org/presentationml/2006/ole">
            <mc:AlternateContent xmlns:mc="http://schemas.openxmlformats.org/markup-compatibility/2006">
              <mc:Choice xmlns:v="urn:schemas-microsoft-com:vml" Requires="v">
                <p:oleObj spid="_x0000_s1067" name="プレゼンテーション" r:id="rId3" imgW="6094497" imgH="3427454" progId="PowerPoint.Show.12">
                  <p:embed/>
                </p:oleObj>
              </mc:Choice>
              <mc:Fallback>
                <p:oleObj name="プレゼンテーション" r:id="rId3" imgW="6094497" imgH="3427454" progId="PowerPoint.Show.12">
                  <p:embed/>
                  <p:pic>
                    <p:nvPicPr>
                      <p:cNvPr id="0" name=""/>
                      <p:cNvPicPr/>
                      <p:nvPr/>
                    </p:nvPicPr>
                    <p:blipFill>
                      <a:blip r:embed="rId4"/>
                      <a:stretch>
                        <a:fillRect/>
                      </a:stretch>
                    </p:blipFill>
                    <p:spPr>
                      <a:xfrm>
                        <a:off x="707097" y="2003598"/>
                        <a:ext cx="7962126" cy="4514850"/>
                      </a:xfrm>
                      <a:prstGeom prst="rect">
                        <a:avLst/>
                      </a:prstGeom>
                    </p:spPr>
                  </p:pic>
                </p:oleObj>
              </mc:Fallback>
            </mc:AlternateContent>
          </a:graphicData>
        </a:graphic>
      </p:graphicFrame>
      <p:sp>
        <p:nvSpPr>
          <p:cNvPr id="7" name="正方形/長方形 6"/>
          <p:cNvSpPr/>
          <p:nvPr/>
        </p:nvSpPr>
        <p:spPr>
          <a:xfrm>
            <a:off x="840524" y="1022950"/>
            <a:ext cx="7828699" cy="9595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3" name="テキスト ボックス 12"/>
          <p:cNvSpPr txBox="1"/>
          <p:nvPr/>
        </p:nvSpPr>
        <p:spPr>
          <a:xfrm>
            <a:off x="1180138" y="77708"/>
            <a:ext cx="7963862" cy="769441"/>
          </a:xfrm>
          <a:prstGeom prst="rect">
            <a:avLst/>
          </a:prstGeom>
          <a:noFill/>
        </p:spPr>
        <p:txBody>
          <a:bodyPr wrap="square" rtlCol="0">
            <a:spAutoFit/>
          </a:bodyPr>
          <a:lstStyle/>
          <a:p>
            <a:r>
              <a:rPr lang="ja-JP" altLang="en-US" sz="4400" dirty="0" smtClean="0">
                <a:solidFill>
                  <a:srgbClr val="043748"/>
                </a:solidFill>
                <a:latin typeface="メイリオ" panose="020B0604030504040204" pitchFamily="50" charset="-128"/>
                <a:ea typeface="メイリオ" panose="020B0604030504040204" pitchFamily="50" charset="-128"/>
              </a:rPr>
              <a:t>みなさんはどう思いますか？</a:t>
            </a:r>
            <a:endParaRPr lang="ja-JP" altLang="en-US" sz="4400" dirty="0">
              <a:solidFill>
                <a:srgbClr val="043748"/>
              </a:solidFill>
              <a:latin typeface="メイリオ" panose="020B0604030504040204" pitchFamily="50" charset="-128"/>
              <a:ea typeface="メイリオ" panose="020B0604030504040204" pitchFamily="50" charset="-128"/>
            </a:endParaRPr>
          </a:p>
        </p:txBody>
      </p:sp>
      <p:sp>
        <p:nvSpPr>
          <p:cNvPr id="16" name="テキスト ボックス 15"/>
          <p:cNvSpPr txBox="1"/>
          <p:nvPr/>
        </p:nvSpPr>
        <p:spPr>
          <a:xfrm>
            <a:off x="1307334" y="1448286"/>
            <a:ext cx="6882113" cy="954107"/>
          </a:xfrm>
          <a:prstGeom prst="rect">
            <a:avLst/>
          </a:prstGeom>
          <a:noFill/>
        </p:spPr>
        <p:txBody>
          <a:bodyPr wrap="square" rtlCol="0">
            <a:spAutoFit/>
          </a:bodyPr>
          <a:lstStyle/>
          <a:p>
            <a:r>
              <a:rPr lang="ja-JP" altLang="en-US" sz="2800" dirty="0" smtClean="0">
                <a:solidFill>
                  <a:srgbClr val="043748"/>
                </a:solidFill>
                <a:latin typeface="メイリオ" panose="020B0604030504040204" pitchFamily="50" charset="-128"/>
                <a:ea typeface="メイリオ" panose="020B0604030504040204" pitchFamily="50" charset="-128"/>
              </a:rPr>
              <a:t>「つらくてもＭＷＳをやり続けることで</a:t>
            </a:r>
          </a:p>
          <a:p>
            <a:r>
              <a:rPr lang="ja-JP" altLang="en-US" sz="2800" dirty="0">
                <a:solidFill>
                  <a:srgbClr val="043748"/>
                </a:solidFill>
                <a:latin typeface="メイリオ" panose="020B0604030504040204" pitchFamily="50" charset="-128"/>
                <a:ea typeface="メイリオ" panose="020B0604030504040204" pitchFamily="50" charset="-128"/>
              </a:rPr>
              <a:t>　</a:t>
            </a:r>
            <a:r>
              <a:rPr lang="ja-JP" altLang="en-US" sz="2800" dirty="0" smtClean="0">
                <a:solidFill>
                  <a:srgbClr val="043748"/>
                </a:solidFill>
                <a:latin typeface="メイリオ" panose="020B0604030504040204" pitchFamily="50" charset="-128"/>
                <a:ea typeface="メイリオ" panose="020B0604030504040204" pitchFamily="50" charset="-128"/>
              </a:rPr>
              <a:t>作業耐性が身につく！！」</a:t>
            </a:r>
            <a:endParaRPr lang="ja-JP" altLang="en-US" sz="2800" dirty="0">
              <a:solidFill>
                <a:srgbClr val="043748"/>
              </a:solidFill>
              <a:latin typeface="メイリオ" panose="020B0604030504040204" pitchFamily="50" charset="-128"/>
              <a:ea typeface="メイリオ" panose="020B0604030504040204" pitchFamily="50" charset="-128"/>
            </a:endParaRPr>
          </a:p>
        </p:txBody>
      </p:sp>
      <p:sp>
        <p:nvSpPr>
          <p:cNvPr id="17" name="円/楕円 16"/>
          <p:cNvSpPr/>
          <p:nvPr/>
        </p:nvSpPr>
        <p:spPr>
          <a:xfrm>
            <a:off x="232319" y="2599216"/>
            <a:ext cx="2150031" cy="2181225"/>
          </a:xfrm>
          <a:prstGeom prst="ellipse">
            <a:avLst/>
          </a:prstGeom>
          <a:noFill/>
          <a:ln w="76200">
            <a:solidFill>
              <a:srgbClr val="0A90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20" name="グループ化 19"/>
          <p:cNvGrpSpPr/>
          <p:nvPr/>
        </p:nvGrpSpPr>
        <p:grpSpPr bwMode="black">
          <a:xfrm>
            <a:off x="7755160" y="2372323"/>
            <a:ext cx="175870" cy="2635010"/>
            <a:chOff x="7595096" y="2412701"/>
            <a:chExt cx="175870" cy="2635010"/>
          </a:xfrm>
        </p:grpSpPr>
        <p:sp>
          <p:nvSpPr>
            <p:cNvPr id="18" name="正方形/長方形 17"/>
            <p:cNvSpPr/>
            <p:nvPr/>
          </p:nvSpPr>
          <p:spPr bwMode="black">
            <a:xfrm rot="19120151">
              <a:off x="7595096" y="2435470"/>
              <a:ext cx="175870" cy="2612241"/>
            </a:xfrm>
            <a:prstGeom prst="rect">
              <a:avLst/>
            </a:prstGeom>
            <a:solidFill>
              <a:srgbClr val="B1B3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9" name="正方形/長方形 18"/>
            <p:cNvSpPr/>
            <p:nvPr/>
          </p:nvSpPr>
          <p:spPr bwMode="black">
            <a:xfrm rot="2615770">
              <a:off x="7604474" y="2412701"/>
              <a:ext cx="152705" cy="2526495"/>
            </a:xfrm>
            <a:prstGeom prst="rect">
              <a:avLst/>
            </a:prstGeom>
            <a:solidFill>
              <a:srgbClr val="B1B335"/>
            </a:solidFill>
            <a:ln>
              <a:solidFill>
                <a:srgbClr val="B1B3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
        <p:nvSpPr>
          <p:cNvPr id="10" name="角丸四角形 9"/>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6</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754375968"/>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正方形/長方形 16"/>
          <p:cNvSpPr/>
          <p:nvPr/>
        </p:nvSpPr>
        <p:spPr>
          <a:xfrm>
            <a:off x="206577" y="4077076"/>
            <a:ext cx="8598693" cy="2699717"/>
          </a:xfrm>
          <a:prstGeom prst="rect">
            <a:avLst/>
          </a:prstGeom>
          <a:solidFill>
            <a:schemeClr val="bg1"/>
          </a:solidFill>
          <a:ln>
            <a:solidFill>
              <a:srgbClr val="FD54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正方形/長方形 1"/>
          <p:cNvSpPr/>
          <p:nvPr/>
        </p:nvSpPr>
        <p:spPr>
          <a:xfrm>
            <a:off x="236315" y="1260182"/>
            <a:ext cx="8568952" cy="2699717"/>
          </a:xfrm>
          <a:prstGeom prst="rect">
            <a:avLst/>
          </a:prstGeom>
          <a:noFill/>
          <a:ln>
            <a:solidFill>
              <a:srgbClr val="FD54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 name="正方形/長方形 4"/>
          <p:cNvSpPr/>
          <p:nvPr/>
        </p:nvSpPr>
        <p:spPr>
          <a:xfrm>
            <a:off x="4398990" y="2179003"/>
            <a:ext cx="4587467" cy="1477328"/>
          </a:xfrm>
          <a:prstGeom prst="rect">
            <a:avLst/>
          </a:prstGeom>
        </p:spPr>
        <p:txBody>
          <a:bodyPr wrap="squar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　以前の能力を失ったことへのショック</a:t>
            </a: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　</a:t>
            </a: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　障害に直面することそのもの</a:t>
            </a: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　</a:t>
            </a: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　自分に必要とされる特別な対応</a:t>
            </a:r>
          </a:p>
        </p:txBody>
      </p:sp>
      <p:pic>
        <p:nvPicPr>
          <p:cNvPr id="2050" name="Picture 2" descr="C:\Users\181004\Desktop\2019トータルパッケージ研究\伝達試案Ｖｅｒ１\画像\2016101316515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400" y="1305351"/>
            <a:ext cx="3761662" cy="2555701"/>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181004\Desktop\2019トータルパッケージ研究\伝達試案Ｖｅｒ１\画像\20150807_135335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995" y="4166434"/>
            <a:ext cx="3789071" cy="2520999"/>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4028058" y="1260182"/>
            <a:ext cx="72008" cy="2699717"/>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0" name="正方形/長方形 19"/>
          <p:cNvSpPr/>
          <p:nvPr/>
        </p:nvSpPr>
        <p:spPr>
          <a:xfrm>
            <a:off x="4027314" y="4095729"/>
            <a:ext cx="72008" cy="2699717"/>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爆発 2 5"/>
          <p:cNvSpPr/>
          <p:nvPr/>
        </p:nvSpPr>
        <p:spPr>
          <a:xfrm>
            <a:off x="2320913" y="1484784"/>
            <a:ext cx="1512168" cy="1299666"/>
          </a:xfrm>
          <a:prstGeom prst="irregularSeal2">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a:p>
        </p:txBody>
      </p:sp>
      <p:sp>
        <p:nvSpPr>
          <p:cNvPr id="19" name="テキスト ボックス 18"/>
          <p:cNvSpPr txBox="1"/>
          <p:nvPr/>
        </p:nvSpPr>
        <p:spPr>
          <a:xfrm>
            <a:off x="2743545" y="1994337"/>
            <a:ext cx="666911" cy="369332"/>
          </a:xfrm>
          <a:prstGeom prst="rect">
            <a:avLst/>
          </a:prstGeom>
          <a:noFill/>
        </p:spPr>
        <p:txBody>
          <a:bodyPr wrap="square" rtlCol="0">
            <a:spAutoFit/>
          </a:bodyPr>
          <a:lstStyle/>
          <a:p>
            <a:r>
              <a:rPr lang="ja-JP" altLang="en-US"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直面</a:t>
            </a:r>
          </a:p>
        </p:txBody>
      </p:sp>
      <p:sp>
        <p:nvSpPr>
          <p:cNvPr id="23" name="雲形吹き出し 22"/>
          <p:cNvSpPr/>
          <p:nvPr/>
        </p:nvSpPr>
        <p:spPr>
          <a:xfrm>
            <a:off x="-3983" y="1164784"/>
            <a:ext cx="1560831" cy="905307"/>
          </a:xfrm>
          <a:prstGeom prst="cloudCallout">
            <a:avLst>
              <a:gd name="adj1" fmla="val 69489"/>
              <a:gd name="adj2" fmla="val 22338"/>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不安</a:t>
            </a:r>
          </a:p>
          <a:p>
            <a:pPr algn="ct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喪失感</a:t>
            </a:r>
            <a:endParaRPr lang="ja-JP" altLang="en-US" sz="1400" dirty="0">
              <a:solidFill>
                <a:schemeClr val="tx1"/>
              </a:solidFill>
            </a:endParaRPr>
          </a:p>
        </p:txBody>
      </p:sp>
      <p:sp>
        <p:nvSpPr>
          <p:cNvPr id="18" name="正方形/長方形 17"/>
          <p:cNvSpPr/>
          <p:nvPr/>
        </p:nvSpPr>
        <p:spPr>
          <a:xfrm>
            <a:off x="4745720" y="4941168"/>
            <a:ext cx="3800134" cy="923330"/>
          </a:xfrm>
          <a:prstGeom prst="rect">
            <a:avLst/>
          </a:prstGeom>
        </p:spPr>
        <p:txBody>
          <a:bodyPr wrap="squar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・自分の存在の是非</a:t>
            </a: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・自分自身の障害を本当に乗り越　</a:t>
            </a: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　えられるのか？</a:t>
            </a:r>
          </a:p>
        </p:txBody>
      </p:sp>
      <p:sp>
        <p:nvSpPr>
          <p:cNvPr id="21" name="正方形/長方形 20"/>
          <p:cNvSpPr/>
          <p:nvPr/>
        </p:nvSpPr>
        <p:spPr>
          <a:xfrm>
            <a:off x="4188062" y="1432767"/>
            <a:ext cx="2749471" cy="400110"/>
          </a:xfrm>
          <a:prstGeom prst="rect">
            <a:avLst/>
          </a:prstGeom>
        </p:spPr>
        <p:txBody>
          <a:bodyPr wrap="none">
            <a:spAutoFit/>
          </a:bodyPr>
          <a:lstStyle/>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受け入れられない！！</a:t>
            </a:r>
          </a:p>
        </p:txBody>
      </p:sp>
      <p:cxnSp>
        <p:nvCxnSpPr>
          <p:cNvPr id="25" name="直線コネクタ 24"/>
          <p:cNvCxnSpPr/>
          <p:nvPr/>
        </p:nvCxnSpPr>
        <p:spPr>
          <a:xfrm>
            <a:off x="4298084" y="2349026"/>
            <a:ext cx="32702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6" name="直線コネクタ 25"/>
          <p:cNvCxnSpPr/>
          <p:nvPr/>
        </p:nvCxnSpPr>
        <p:spPr>
          <a:xfrm>
            <a:off x="4281953" y="2917667"/>
            <a:ext cx="32702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27" name="直線コネクタ 26"/>
          <p:cNvCxnSpPr/>
          <p:nvPr/>
        </p:nvCxnSpPr>
        <p:spPr>
          <a:xfrm>
            <a:off x="4309173" y="3429000"/>
            <a:ext cx="327024" cy="0"/>
          </a:xfrm>
          <a:prstGeom prst="line">
            <a:avLst/>
          </a:prstGeom>
        </p:spPr>
        <p:style>
          <a:lnRef idx="2">
            <a:schemeClr val="accent2"/>
          </a:lnRef>
          <a:fillRef idx="0">
            <a:schemeClr val="accent2"/>
          </a:fillRef>
          <a:effectRef idx="1">
            <a:schemeClr val="accent2"/>
          </a:effectRef>
          <a:fontRef idx="minor">
            <a:schemeClr val="tx1"/>
          </a:fontRef>
        </p:style>
      </p:cxnSp>
      <p:sp>
        <p:nvSpPr>
          <p:cNvPr id="22" name="正方形/長方形 21"/>
          <p:cNvSpPr/>
          <p:nvPr/>
        </p:nvSpPr>
        <p:spPr>
          <a:xfrm>
            <a:off x="4197562" y="1769702"/>
            <a:ext cx="2617236" cy="60061"/>
          </a:xfrm>
          <a:prstGeom prst="rect">
            <a:avLst/>
          </a:prstGeom>
          <a:solidFill>
            <a:srgbClr val="F2B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9" name="雲形吹き出し 28"/>
          <p:cNvSpPr/>
          <p:nvPr/>
        </p:nvSpPr>
        <p:spPr>
          <a:xfrm>
            <a:off x="2643205" y="5796587"/>
            <a:ext cx="1654883" cy="905307"/>
          </a:xfrm>
          <a:prstGeom prst="cloudCallout">
            <a:avLst>
              <a:gd name="adj1" fmla="val -16487"/>
              <a:gd name="adj2" fmla="val -87083"/>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乗り越えられる！！</a:t>
            </a:r>
          </a:p>
        </p:txBody>
      </p:sp>
      <p:sp>
        <p:nvSpPr>
          <p:cNvPr id="24" name="下矢印 23"/>
          <p:cNvSpPr/>
          <p:nvPr/>
        </p:nvSpPr>
        <p:spPr>
          <a:xfrm>
            <a:off x="2267123" y="3861052"/>
            <a:ext cx="459970" cy="540617"/>
          </a:xfrm>
          <a:prstGeom prst="downArrow">
            <a:avLst/>
          </a:prstGeom>
          <a:solidFill>
            <a:srgbClr val="FD542E"/>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a:p>
        </p:txBody>
      </p:sp>
      <p:sp>
        <p:nvSpPr>
          <p:cNvPr id="31" name="下矢印 30"/>
          <p:cNvSpPr/>
          <p:nvPr/>
        </p:nvSpPr>
        <p:spPr>
          <a:xfrm>
            <a:off x="6320119" y="3812840"/>
            <a:ext cx="459970" cy="565770"/>
          </a:xfrm>
          <a:prstGeom prst="downArrow">
            <a:avLst/>
          </a:prstGeom>
          <a:solidFill>
            <a:srgbClr val="FD542E"/>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a:p>
        </p:txBody>
      </p:sp>
      <p:sp>
        <p:nvSpPr>
          <p:cNvPr id="32" name="正方形/長方形 31"/>
          <p:cNvSpPr/>
          <p:nvPr/>
        </p:nvSpPr>
        <p:spPr>
          <a:xfrm>
            <a:off x="4254175" y="4639411"/>
            <a:ext cx="2617236" cy="60061"/>
          </a:xfrm>
          <a:prstGeom prst="rect">
            <a:avLst/>
          </a:prstGeom>
          <a:solidFill>
            <a:srgbClr val="F2B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3" name="正方形/長方形 32"/>
          <p:cNvSpPr/>
          <p:nvPr/>
        </p:nvSpPr>
        <p:spPr>
          <a:xfrm>
            <a:off x="4152797" y="4299581"/>
            <a:ext cx="2492990" cy="400110"/>
          </a:xfrm>
          <a:prstGeom prst="rect">
            <a:avLst/>
          </a:prstGeom>
        </p:spPr>
        <p:txBody>
          <a:bodyPr wrap="none">
            <a:spAutoFit/>
          </a:bodyPr>
          <a:lstStyle/>
          <a:p>
            <a:r>
              <a:rPr lang="ja-JP" altLang="en-US" sz="2000" b="1" dirty="0">
                <a:solidFill>
                  <a:srgbClr val="507EA3"/>
                </a:solidFill>
                <a:latin typeface="メイリオ" panose="020B0604030504040204" pitchFamily="50" charset="-128"/>
                <a:ea typeface="メイリオ" panose="020B0604030504040204" pitchFamily="50" charset="-128"/>
                <a:cs typeface="メイリオ" panose="020B0604030504040204" pitchFamily="50" charset="-128"/>
              </a:rPr>
              <a:t>乗り越えられる！！</a:t>
            </a:r>
          </a:p>
        </p:txBody>
      </p:sp>
      <p:cxnSp>
        <p:nvCxnSpPr>
          <p:cNvPr id="34" name="直線コネクタ 33"/>
          <p:cNvCxnSpPr/>
          <p:nvPr/>
        </p:nvCxnSpPr>
        <p:spPr>
          <a:xfrm>
            <a:off x="4636197" y="5369118"/>
            <a:ext cx="327024"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35" name="直線コネクタ 34"/>
          <p:cNvCxnSpPr/>
          <p:nvPr/>
        </p:nvCxnSpPr>
        <p:spPr>
          <a:xfrm>
            <a:off x="4636197" y="5085184"/>
            <a:ext cx="327024" cy="0"/>
          </a:xfrm>
          <a:prstGeom prst="line">
            <a:avLst/>
          </a:prstGeom>
        </p:spPr>
        <p:style>
          <a:lnRef idx="2">
            <a:schemeClr val="accent2"/>
          </a:lnRef>
          <a:fillRef idx="0">
            <a:schemeClr val="accent2"/>
          </a:fillRef>
          <a:effectRef idx="1">
            <a:schemeClr val="accent2"/>
          </a:effectRef>
          <a:fontRef idx="minor">
            <a:schemeClr val="tx1"/>
          </a:fontRef>
        </p:style>
      </p:cxnSp>
      <p:sp>
        <p:nvSpPr>
          <p:cNvPr id="28" name="下矢印 27"/>
          <p:cNvSpPr/>
          <p:nvPr/>
        </p:nvSpPr>
        <p:spPr>
          <a:xfrm>
            <a:off x="6453958" y="5864502"/>
            <a:ext cx="273587" cy="256567"/>
          </a:xfrm>
          <a:prstGeom prst="down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ja-JP" altLang="en-US"/>
          </a:p>
        </p:txBody>
      </p:sp>
      <p:sp>
        <p:nvSpPr>
          <p:cNvPr id="30" name="テキスト ボックス 29"/>
          <p:cNvSpPr txBox="1"/>
          <p:nvPr/>
        </p:nvSpPr>
        <p:spPr>
          <a:xfrm>
            <a:off x="4514659" y="6301780"/>
            <a:ext cx="4114004" cy="400110"/>
          </a:xfrm>
          <a:prstGeom prst="rect">
            <a:avLst/>
          </a:prstGeom>
          <a:noFill/>
        </p:spPr>
        <p:txBody>
          <a:bodyPr wrap="square" rtlCol="0">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不安を</a:t>
            </a:r>
            <a:r>
              <a:rPr lang="ja-JP" altLang="en-US" sz="2000" b="1" u="sng" dirty="0">
                <a:solidFill>
                  <a:srgbClr val="507EA3"/>
                </a:solidFill>
                <a:latin typeface="メイリオ" panose="020B0604030504040204" pitchFamily="50" charset="-128"/>
                <a:ea typeface="メイリオ" panose="020B0604030504040204" pitchFamily="50" charset="-128"/>
                <a:cs typeface="メイリオ" panose="020B0604030504040204" pitchFamily="50" charset="-128"/>
              </a:rPr>
              <a:t>獲得感</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や</a:t>
            </a:r>
            <a:r>
              <a:rPr lang="ja-JP" altLang="en-US" sz="2000" b="1" u="sng" dirty="0">
                <a:solidFill>
                  <a:srgbClr val="507EA3"/>
                </a:solidFill>
                <a:latin typeface="メイリオ" panose="020B0604030504040204" pitchFamily="50" charset="-128"/>
                <a:ea typeface="メイリオ" panose="020B0604030504040204" pitchFamily="50" charset="-128"/>
                <a:cs typeface="メイリオ" panose="020B0604030504040204" pitchFamily="50" charset="-128"/>
              </a:rPr>
              <a:t>肯定感</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に変える支援</a:t>
            </a:r>
          </a:p>
        </p:txBody>
      </p:sp>
      <p:grpSp>
        <p:nvGrpSpPr>
          <p:cNvPr id="38" name="グループ化 37"/>
          <p:cNvGrpSpPr/>
          <p:nvPr/>
        </p:nvGrpSpPr>
        <p:grpSpPr>
          <a:xfrm>
            <a:off x="4309177" y="5804387"/>
            <a:ext cx="1229147" cy="417110"/>
            <a:chOff x="2817019" y="4468873"/>
            <a:chExt cx="2189436" cy="720747"/>
          </a:xfrm>
        </p:grpSpPr>
        <p:sp>
          <p:nvSpPr>
            <p:cNvPr id="39" name="角丸四角形 38"/>
            <p:cNvSpPr/>
            <p:nvPr/>
          </p:nvSpPr>
          <p:spPr>
            <a:xfrm>
              <a:off x="3278263" y="4829580"/>
              <a:ext cx="1728192" cy="360040"/>
            </a:xfrm>
            <a:prstGeom prst="roundRect">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b="1" dirty="0">
                  <a:solidFill>
                    <a:srgbClr val="003399"/>
                  </a:solidFill>
                  <a:latin typeface="メイリオ" panose="020B0604030504040204" pitchFamily="50" charset="-128"/>
                  <a:ea typeface="メイリオ" panose="020B0604030504040204" pitchFamily="50" charset="-128"/>
                  <a:cs typeface="メイリオ" panose="020B0604030504040204" pitchFamily="50" charset="-128"/>
                </a:rPr>
                <a:t>重要ポイント</a:t>
              </a:r>
            </a:p>
          </p:txBody>
        </p:sp>
        <p:pic>
          <p:nvPicPr>
            <p:cNvPr id="40" name="Picture 3" descr="C:\Users\181004\Downloads\期待.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17019" y="4468873"/>
              <a:ext cx="706353" cy="715294"/>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正方形/長方形 40"/>
          <p:cNvSpPr/>
          <p:nvPr/>
        </p:nvSpPr>
        <p:spPr>
          <a:xfrm>
            <a:off x="836606" y="963320"/>
            <a:ext cx="7828699" cy="144016"/>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6" name="タイトル 1"/>
          <p:cNvSpPr>
            <a:spLocks noGrp="1"/>
          </p:cNvSpPr>
          <p:nvPr>
            <p:ph type="title"/>
          </p:nvPr>
        </p:nvSpPr>
        <p:spPr>
          <a:xfrm>
            <a:off x="-3983" y="204163"/>
            <a:ext cx="9233043" cy="692696"/>
          </a:xfrm>
        </p:spPr>
        <p:txBody>
          <a:bodyPr>
            <a:noAutofit/>
          </a:bodyPr>
          <a:lstStyle/>
          <a:p>
            <a:pPr algn="ctr"/>
            <a:r>
              <a:rPr lang="ja-JP" altLang="en-US" sz="3200" dirty="0">
                <a:latin typeface="メイリオ" panose="020B0604030504040204" pitchFamily="50" charset="-128"/>
                <a:ea typeface="メイリオ" panose="020B0604030504040204" pitchFamily="50" charset="-128"/>
                <a:cs typeface="メイリオ" panose="020B0604030504040204" pitchFamily="50" charset="-128"/>
              </a:rPr>
              <a:t>適切</a:t>
            </a:r>
            <a:r>
              <a:rPr lang="ja-JP" altLang="en-US" sz="3200" dirty="0" smtClean="0">
                <a:latin typeface="メイリオ" panose="020B0604030504040204" pitchFamily="50" charset="-128"/>
                <a:ea typeface="メイリオ" panose="020B0604030504040204" pitchFamily="50" charset="-128"/>
                <a:cs typeface="メイリオ" panose="020B0604030504040204" pitchFamily="50" charset="-128"/>
              </a:rPr>
              <a:t>な目標設定による効果</a:t>
            </a:r>
            <a:r>
              <a:rPr lang="en-US" altLang="ja-JP" sz="3200" dirty="0" smtClean="0">
                <a:latin typeface="メイリオ" panose="020B0604030504040204" pitchFamily="50" charset="-128"/>
                <a:ea typeface="メイリオ" panose="020B0604030504040204" pitchFamily="50" charset="-128"/>
                <a:cs typeface="メイリオ" panose="020B0604030504040204" pitchFamily="50" charset="-128"/>
              </a:rPr>
              <a:t/>
            </a:r>
            <a:br>
              <a:rPr lang="en-US" altLang="ja-JP" sz="3200" dirty="0" smtClean="0">
                <a:latin typeface="メイリオ" panose="020B0604030504040204" pitchFamily="50" charset="-128"/>
                <a:ea typeface="メイリオ" panose="020B0604030504040204" pitchFamily="50" charset="-128"/>
                <a:cs typeface="メイリオ" panose="020B0604030504040204" pitchFamily="50" charset="-128"/>
              </a:rPr>
            </a:b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～目標を乗り越えることによる獲得感や肯定感～</a:t>
            </a: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角丸四角形 36"/>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60</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83106925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
          <p:cNvSpPr>
            <a:spLocks noGrp="1"/>
          </p:cNvSpPr>
          <p:nvPr>
            <p:ph type="title"/>
          </p:nvPr>
        </p:nvSpPr>
        <p:spPr>
          <a:xfrm>
            <a:off x="380022" y="66433"/>
            <a:ext cx="8923620" cy="1143000"/>
          </a:xfrm>
        </p:spPr>
        <p:txBody>
          <a:bodyPr>
            <a:normAutofit/>
          </a:bodyPr>
          <a:lstStyle/>
          <a:p>
            <a:r>
              <a:rPr lang="ja-JP" altLang="en-US" sz="3200" dirty="0" smtClean="0">
                <a:latin typeface="メイリオ" panose="020B0604030504040204" pitchFamily="50" charset="-128"/>
                <a:ea typeface="メイリオ" panose="020B0604030504040204" pitchFamily="50" charset="-128"/>
                <a:cs typeface="メイリオ" panose="020B0604030504040204" pitchFamily="50" charset="-128"/>
              </a:rPr>
              <a:t>構造化した段階</a:t>
            </a:r>
            <a:r>
              <a:rPr lang="ja-JP" altLang="en-US" sz="3200" dirty="0">
                <a:latin typeface="メイリオ" panose="020B0604030504040204" pitchFamily="50" charset="-128"/>
                <a:ea typeface="メイリオ" panose="020B0604030504040204" pitchFamily="50" charset="-128"/>
                <a:cs typeface="メイリオ" panose="020B0604030504040204" pitchFamily="50" charset="-128"/>
              </a:rPr>
              <a:t>ごとの目標</a:t>
            </a:r>
            <a:r>
              <a:rPr lang="ja-JP" altLang="en-US" sz="3200" dirty="0" smtClean="0">
                <a:latin typeface="メイリオ" panose="020B0604030504040204" pitchFamily="50" charset="-128"/>
                <a:ea typeface="メイリオ" panose="020B0604030504040204" pitchFamily="50" charset="-128"/>
                <a:cs typeface="メイリオ" panose="020B0604030504040204" pitchFamily="50" charset="-128"/>
              </a:rPr>
              <a:t>設定にしていく</a:t>
            </a:r>
            <a:endParaRPr lang="ja-JP" altLang="en-US" sz="3200" dirty="0"/>
          </a:p>
        </p:txBody>
      </p:sp>
      <p:sp>
        <p:nvSpPr>
          <p:cNvPr id="16" name="正方形/長方形 15"/>
          <p:cNvSpPr/>
          <p:nvPr/>
        </p:nvSpPr>
        <p:spPr>
          <a:xfrm>
            <a:off x="278587" y="5589240"/>
            <a:ext cx="8283792" cy="923330"/>
          </a:xfrm>
          <a:prstGeom prst="rect">
            <a:avLst/>
          </a:prstGeom>
          <a:solidFill>
            <a:srgbClr val="FFF1BA"/>
          </a:solidFill>
          <a:ln>
            <a:solidFill>
              <a:schemeClr val="bg2">
                <a:lumMod val="25000"/>
              </a:schemeClr>
            </a:solidFill>
          </a:ln>
        </p:spPr>
        <p:style>
          <a:lnRef idx="1">
            <a:schemeClr val="accent5"/>
          </a:lnRef>
          <a:fillRef idx="2">
            <a:schemeClr val="accent5"/>
          </a:fillRef>
          <a:effectRef idx="1">
            <a:schemeClr val="accent5"/>
          </a:effectRef>
          <a:fontRef idx="minor">
            <a:schemeClr val="dk1"/>
          </a:fontRef>
        </p:style>
        <p:txBody>
          <a:bodyPr wrap="squar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　職場において</a:t>
            </a:r>
            <a:r>
              <a:rPr lang="ja-JP" altLang="en-US" dirty="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のセルフマネージメントスキルの向上を指導・支援する際に、これまでの経験を考慮せず、唐突に複数の事項を一日単位でマネージメント</a:t>
            </a:r>
          </a:p>
          <a:p>
            <a:r>
              <a:rPr lang="ja-JP" altLang="en-US" dirty="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するよう求めても、その達成は難しい。</a:t>
            </a:r>
          </a:p>
        </p:txBody>
      </p:sp>
      <p:sp>
        <p:nvSpPr>
          <p:cNvPr id="15" name="下矢印 14"/>
          <p:cNvSpPr/>
          <p:nvPr/>
        </p:nvSpPr>
        <p:spPr>
          <a:xfrm>
            <a:off x="4239052" y="5167943"/>
            <a:ext cx="362862" cy="288032"/>
          </a:xfrm>
          <a:prstGeom prst="downArrow">
            <a:avLst/>
          </a:prstGeom>
          <a:solidFill>
            <a:srgbClr val="FD542E"/>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ja-JP" altLang="en-US"/>
          </a:p>
        </p:txBody>
      </p:sp>
      <p:sp>
        <p:nvSpPr>
          <p:cNvPr id="18" name="正方形/長方形 17"/>
          <p:cNvSpPr/>
          <p:nvPr/>
        </p:nvSpPr>
        <p:spPr>
          <a:xfrm>
            <a:off x="76946" y="1400195"/>
            <a:ext cx="5503166" cy="360040"/>
          </a:xfrm>
          <a:prstGeom prst="rect">
            <a:avLst/>
          </a:prstGeom>
          <a:solidFill>
            <a:srgbClr val="FD542E"/>
          </a:solidFill>
          <a:ln w="3175"/>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dirty="0">
                <a:latin typeface="メイリオ" panose="020B0604030504040204" pitchFamily="50" charset="-128"/>
                <a:ea typeface="メイリオ" panose="020B0604030504040204" pitchFamily="50" charset="-128"/>
                <a:cs typeface="メイリオ" panose="020B0604030504040204" pitchFamily="50" charset="-128"/>
              </a:rPr>
              <a:t>行動を強化するＪＣ支援における目標設定の考え方</a:t>
            </a:r>
          </a:p>
        </p:txBody>
      </p:sp>
      <p:grpSp>
        <p:nvGrpSpPr>
          <p:cNvPr id="21" name="グループ化 20"/>
          <p:cNvGrpSpPr/>
          <p:nvPr/>
        </p:nvGrpSpPr>
        <p:grpSpPr>
          <a:xfrm>
            <a:off x="57460" y="1988840"/>
            <a:ext cx="9056926" cy="3024336"/>
            <a:chOff x="57460" y="1988840"/>
            <a:chExt cx="9056926" cy="3024336"/>
          </a:xfrm>
        </p:grpSpPr>
        <p:grpSp>
          <p:nvGrpSpPr>
            <p:cNvPr id="6" name="グループ化 5"/>
            <p:cNvGrpSpPr/>
            <p:nvPr/>
          </p:nvGrpSpPr>
          <p:grpSpPr>
            <a:xfrm>
              <a:off x="57460" y="1988840"/>
              <a:ext cx="9056926" cy="3024336"/>
              <a:chOff x="57460" y="1988840"/>
              <a:chExt cx="9056926" cy="3024336"/>
            </a:xfrm>
          </p:grpSpPr>
          <p:pic>
            <p:nvPicPr>
              <p:cNvPr id="7174" name="Picture 6" descr="C:\Users\181004\Desktop\2019トータルパッケージ研究\伝達試案Ｖｅｒ１\画像\2016101316515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460" y="2007061"/>
                <a:ext cx="3038071" cy="2294042"/>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C:\Users\181004\Desktop\2019トータルパッケージ研究\伝達試案Ｖｅｒ１\画像\2018_05_30用画像.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4333" y="2048186"/>
                <a:ext cx="3290053" cy="2303284"/>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グループ化 27"/>
              <p:cNvGrpSpPr/>
              <p:nvPr/>
            </p:nvGrpSpPr>
            <p:grpSpPr>
              <a:xfrm>
                <a:off x="2694256" y="2044806"/>
                <a:ext cx="3245393" cy="2346091"/>
                <a:chOff x="2603354" y="2388776"/>
                <a:chExt cx="3245393" cy="2346091"/>
              </a:xfrm>
            </p:grpSpPr>
            <p:pic>
              <p:nvPicPr>
                <p:cNvPr id="7173" name="Picture 5" descr="C:\Users\181004\Desktop\2019トータルパッケージ研究\伝達試案Ｖｅｒ１\画像\157-factory-illustrati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3354" y="2388776"/>
                  <a:ext cx="3245393" cy="2346091"/>
                </a:xfrm>
                <a:prstGeom prst="rect">
                  <a:avLst/>
                </a:prstGeom>
                <a:noFill/>
                <a:extLst>
                  <a:ext uri="{909E8E84-426E-40DD-AFC4-6F175D3DCCD1}">
                    <a14:hiddenFill xmlns:a14="http://schemas.microsoft.com/office/drawing/2010/main">
                      <a:solidFill>
                        <a:srgbClr val="FFFFFF"/>
                      </a:solidFill>
                    </a14:hiddenFill>
                  </a:ext>
                </a:extLst>
              </p:spPr>
            </p:pic>
            <p:sp>
              <p:nvSpPr>
                <p:cNvPr id="2" name="円/楕円 1"/>
                <p:cNvSpPr/>
                <p:nvPr/>
              </p:nvSpPr>
              <p:spPr>
                <a:xfrm>
                  <a:off x="4418140" y="2969654"/>
                  <a:ext cx="361407" cy="248198"/>
                </a:xfrm>
                <a:prstGeom prst="ellipse">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3" name="円/楕円 22"/>
                <p:cNvSpPr/>
                <p:nvPr/>
              </p:nvSpPr>
              <p:spPr>
                <a:xfrm>
                  <a:off x="4444371" y="3217852"/>
                  <a:ext cx="308945" cy="454793"/>
                </a:xfrm>
                <a:prstGeom prst="ellipse">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4" name="円/楕円 23"/>
                <p:cNvSpPr/>
                <p:nvPr/>
              </p:nvSpPr>
              <p:spPr>
                <a:xfrm rot="18368703">
                  <a:off x="4873441" y="3135741"/>
                  <a:ext cx="107954" cy="458500"/>
                </a:xfrm>
                <a:prstGeom prst="ellipse">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5" name="円/楕円 24"/>
                <p:cNvSpPr/>
                <p:nvPr/>
              </p:nvSpPr>
              <p:spPr>
                <a:xfrm rot="20310687">
                  <a:off x="4660967" y="3639209"/>
                  <a:ext cx="192390" cy="366129"/>
                </a:xfrm>
                <a:prstGeom prst="ellipse">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6" name="円/楕円 25"/>
                <p:cNvSpPr/>
                <p:nvPr/>
              </p:nvSpPr>
              <p:spPr>
                <a:xfrm rot="3250980">
                  <a:off x="4222699" y="3428314"/>
                  <a:ext cx="188509" cy="376762"/>
                </a:xfrm>
                <a:prstGeom prst="ellipse">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7" name="円/楕円 26"/>
                <p:cNvSpPr/>
                <p:nvPr/>
              </p:nvSpPr>
              <p:spPr>
                <a:xfrm rot="3954467">
                  <a:off x="4261294" y="3039890"/>
                  <a:ext cx="111320" cy="557639"/>
                </a:xfrm>
                <a:prstGeom prst="ellipse">
                  <a:avLst/>
                </a:pr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7" name="テキスト ボックス 16"/>
                <p:cNvSpPr txBox="1"/>
                <p:nvPr/>
              </p:nvSpPr>
              <p:spPr>
                <a:xfrm>
                  <a:off x="4148735" y="3514086"/>
                  <a:ext cx="323165" cy="201404"/>
                </a:xfrm>
                <a:prstGeom prst="rect">
                  <a:avLst/>
                </a:prstGeom>
                <a:noFill/>
              </p:spPr>
              <p:txBody>
                <a:bodyPr vert="eaVert" wrap="square" rtlCol="0">
                  <a:spAutoFit/>
                </a:bodyPr>
                <a:lstStyle/>
                <a:p>
                  <a:r>
                    <a:rPr lang="ja-JP" altLang="en-US" sz="900" dirty="0">
                      <a:solidFill>
                        <a:schemeClr val="bg1"/>
                      </a:solidFill>
                    </a:rPr>
                    <a:t>⑥</a:t>
                  </a:r>
                </a:p>
              </p:txBody>
            </p:sp>
            <p:sp>
              <p:nvSpPr>
                <p:cNvPr id="29" name="テキスト ボックス 28"/>
                <p:cNvSpPr txBox="1"/>
                <p:nvPr/>
              </p:nvSpPr>
              <p:spPr>
                <a:xfrm>
                  <a:off x="4589348" y="3721572"/>
                  <a:ext cx="323165" cy="201404"/>
                </a:xfrm>
                <a:prstGeom prst="rect">
                  <a:avLst/>
                </a:prstGeom>
                <a:noFill/>
              </p:spPr>
              <p:txBody>
                <a:bodyPr vert="eaVert" wrap="square" rtlCol="0">
                  <a:spAutoFit/>
                </a:bodyPr>
                <a:lstStyle/>
                <a:p>
                  <a:r>
                    <a:rPr lang="ja-JP" altLang="en-US" sz="900" dirty="0">
                      <a:solidFill>
                        <a:schemeClr val="bg1"/>
                      </a:solidFill>
                    </a:rPr>
                    <a:t>⑤</a:t>
                  </a:r>
                </a:p>
              </p:txBody>
            </p:sp>
            <p:sp>
              <p:nvSpPr>
                <p:cNvPr id="30" name="テキスト ボックス 29"/>
                <p:cNvSpPr txBox="1"/>
                <p:nvPr/>
              </p:nvSpPr>
              <p:spPr>
                <a:xfrm>
                  <a:off x="4762609" y="3278696"/>
                  <a:ext cx="323165" cy="201404"/>
                </a:xfrm>
                <a:prstGeom prst="rect">
                  <a:avLst/>
                </a:prstGeom>
                <a:noFill/>
              </p:spPr>
              <p:txBody>
                <a:bodyPr vert="eaVert" wrap="square" rtlCol="0">
                  <a:spAutoFit/>
                </a:bodyPr>
                <a:lstStyle/>
                <a:p>
                  <a:r>
                    <a:rPr lang="ja-JP" altLang="en-US" sz="900" dirty="0">
                      <a:solidFill>
                        <a:schemeClr val="bg1"/>
                      </a:solidFill>
                    </a:rPr>
                    <a:t>④</a:t>
                  </a:r>
                </a:p>
              </p:txBody>
            </p:sp>
            <p:sp>
              <p:nvSpPr>
                <p:cNvPr id="31" name="テキスト ボックス 30"/>
                <p:cNvSpPr txBox="1"/>
                <p:nvPr/>
              </p:nvSpPr>
              <p:spPr>
                <a:xfrm>
                  <a:off x="4434401" y="3352430"/>
                  <a:ext cx="323165" cy="201404"/>
                </a:xfrm>
                <a:prstGeom prst="rect">
                  <a:avLst/>
                </a:prstGeom>
                <a:noFill/>
              </p:spPr>
              <p:txBody>
                <a:bodyPr vert="eaVert" wrap="square" rtlCol="0">
                  <a:spAutoFit/>
                </a:bodyPr>
                <a:lstStyle/>
                <a:p>
                  <a:r>
                    <a:rPr lang="ja-JP" altLang="en-US" sz="900" dirty="0">
                      <a:solidFill>
                        <a:schemeClr val="bg1"/>
                      </a:solidFill>
                    </a:rPr>
                    <a:t>③</a:t>
                  </a:r>
                </a:p>
              </p:txBody>
            </p:sp>
            <p:sp>
              <p:nvSpPr>
                <p:cNvPr id="32" name="テキスト ボックス 31"/>
                <p:cNvSpPr txBox="1"/>
                <p:nvPr/>
              </p:nvSpPr>
              <p:spPr>
                <a:xfrm>
                  <a:off x="4439486" y="3012056"/>
                  <a:ext cx="323165" cy="201404"/>
                </a:xfrm>
                <a:prstGeom prst="rect">
                  <a:avLst/>
                </a:prstGeom>
                <a:noFill/>
                <a:ln>
                  <a:noFill/>
                  <a:prstDash val="sysDot"/>
                </a:ln>
              </p:spPr>
              <p:txBody>
                <a:bodyPr vert="eaVert" wrap="square" rtlCol="0">
                  <a:spAutoFit/>
                </a:bodyPr>
                <a:lstStyle/>
                <a:p>
                  <a:r>
                    <a:rPr lang="ja-JP" altLang="en-US" sz="900" dirty="0">
                      <a:solidFill>
                        <a:schemeClr val="bg1"/>
                      </a:solidFill>
                    </a:rPr>
                    <a:t>②</a:t>
                  </a:r>
                </a:p>
              </p:txBody>
            </p:sp>
          </p:grpSp>
          <p:sp>
            <p:nvSpPr>
              <p:cNvPr id="19" name="正方形/長方形 18"/>
              <p:cNvSpPr/>
              <p:nvPr/>
            </p:nvSpPr>
            <p:spPr>
              <a:xfrm>
                <a:off x="57461" y="1988840"/>
                <a:ext cx="2930363" cy="302433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5" name="正方形/長方形 34"/>
              <p:cNvSpPr/>
              <p:nvPr/>
            </p:nvSpPr>
            <p:spPr>
              <a:xfrm>
                <a:off x="3136733" y="1988840"/>
                <a:ext cx="2930363" cy="302085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6" name="正方形/長方形 35"/>
              <p:cNvSpPr/>
              <p:nvPr/>
            </p:nvSpPr>
            <p:spPr>
              <a:xfrm>
                <a:off x="6156176" y="1988840"/>
                <a:ext cx="2834165" cy="302085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7168" name="正方形/長方形 7167"/>
              <p:cNvSpPr/>
              <p:nvPr/>
            </p:nvSpPr>
            <p:spPr>
              <a:xfrm>
                <a:off x="57461" y="4301103"/>
                <a:ext cx="2930363" cy="712073"/>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たくさんの課題や大きな課題を</a:t>
                </a:r>
              </a:p>
              <a:p>
                <a:pPr algn="ctr"/>
                <a:r>
                  <a:rPr lang="ja-JP" altLang="en-US" sz="14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いっきに突破することは困難</a:t>
                </a:r>
              </a:p>
            </p:txBody>
          </p:sp>
          <p:sp>
            <p:nvSpPr>
              <p:cNvPr id="40" name="正方形/長方形 39"/>
              <p:cNvSpPr/>
              <p:nvPr/>
            </p:nvSpPr>
            <p:spPr>
              <a:xfrm>
                <a:off x="3150588" y="4301103"/>
                <a:ext cx="2930363" cy="708594"/>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課題を</a:t>
                </a:r>
                <a:r>
                  <a:rPr lang="ja-JP" altLang="en-US" sz="1600" b="1" u="sng" dirty="0">
                    <a:solidFill>
                      <a:srgbClr val="FFFF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見える化・整理</a:t>
                </a:r>
                <a:r>
                  <a:rPr lang="ja-JP" altLang="en-US" sz="14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して順番に解決していくことが大切</a:t>
                </a:r>
              </a:p>
            </p:txBody>
          </p:sp>
          <p:sp>
            <p:nvSpPr>
              <p:cNvPr id="41" name="正方形/長方形 40"/>
              <p:cNvSpPr/>
              <p:nvPr/>
            </p:nvSpPr>
            <p:spPr>
              <a:xfrm>
                <a:off x="6160064" y="4301103"/>
                <a:ext cx="2830277" cy="708594"/>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u="sng" dirty="0">
                    <a:solidFill>
                      <a:srgbClr val="FFFF00"/>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構造化と段階ごとの目標設定</a:t>
                </a:r>
                <a:r>
                  <a:rPr lang="ja-JP" altLang="en-US" sz="14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が課題突破につながる</a:t>
                </a:r>
              </a:p>
            </p:txBody>
          </p:sp>
        </p:grpSp>
        <p:sp>
          <p:nvSpPr>
            <p:cNvPr id="20" name="右矢印 19"/>
            <p:cNvSpPr/>
            <p:nvPr/>
          </p:nvSpPr>
          <p:spPr>
            <a:xfrm>
              <a:off x="2846918" y="3215668"/>
              <a:ext cx="497226" cy="340642"/>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a:p>
          </p:txBody>
        </p:sp>
        <p:sp>
          <p:nvSpPr>
            <p:cNvPr id="42" name="右矢印 41"/>
            <p:cNvSpPr/>
            <p:nvPr/>
          </p:nvSpPr>
          <p:spPr>
            <a:xfrm>
              <a:off x="5875947" y="3239576"/>
              <a:ext cx="410008" cy="339430"/>
            </a:xfrm>
            <a:prstGeom prs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a:p>
          </p:txBody>
        </p:sp>
      </p:grpSp>
      <p:sp>
        <p:nvSpPr>
          <p:cNvPr id="46" name="正方形/長方形 45"/>
          <p:cNvSpPr/>
          <p:nvPr/>
        </p:nvSpPr>
        <p:spPr>
          <a:xfrm>
            <a:off x="836606" y="963320"/>
            <a:ext cx="7828699" cy="144016"/>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4" name="角丸四角形 33"/>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61</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9861344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21809" y="355873"/>
            <a:ext cx="8867869" cy="523220"/>
          </a:xfrm>
          <a:prstGeom prst="rect">
            <a:avLst/>
          </a:prstGeom>
          <a:noFill/>
        </p:spPr>
        <p:txBody>
          <a:bodyPr wrap="square" rtlCol="0">
            <a:spAutoFit/>
          </a:bodyPr>
          <a:lstStyle/>
          <a:p>
            <a:r>
              <a:rPr kumimoji="1" lang="ja-JP" altLang="en-US" sz="2400" dirty="0" smtClean="0">
                <a:latin typeface="メイリオ" panose="020B0604030504040204" pitchFamily="50" charset="-128"/>
                <a:ea typeface="メイリオ" panose="020B0604030504040204" pitchFamily="50" charset="-128"/>
              </a:rPr>
              <a:t>就労支援機関の方から、よくいただくご質問</a:t>
            </a:r>
            <a:r>
              <a:rPr lang="ja-JP" altLang="en-US" sz="2800" dirty="0">
                <a:latin typeface="メイリオ" panose="020B0604030504040204" pitchFamily="50" charset="-128"/>
                <a:ea typeface="メイリオ" panose="020B0604030504040204" pitchFamily="50" charset="-128"/>
              </a:rPr>
              <a:t>②</a:t>
            </a:r>
            <a:endParaRPr kumimoji="1" lang="ja-JP" altLang="en-US" sz="2800" dirty="0">
              <a:latin typeface="メイリオ" panose="020B0604030504040204" pitchFamily="50" charset="-128"/>
              <a:ea typeface="メイリオ" panose="020B0604030504040204" pitchFamily="50" charset="-128"/>
            </a:endParaRPr>
          </a:p>
        </p:txBody>
      </p:sp>
      <p:sp>
        <p:nvSpPr>
          <p:cNvPr id="4" name="テキスト ボックス 3"/>
          <p:cNvSpPr txBox="1"/>
          <p:nvPr/>
        </p:nvSpPr>
        <p:spPr>
          <a:xfrm>
            <a:off x="0" y="2133591"/>
            <a:ext cx="9089678" cy="1200329"/>
          </a:xfrm>
          <a:prstGeom prst="rect">
            <a:avLst/>
          </a:prstGeom>
          <a:noFill/>
        </p:spPr>
        <p:txBody>
          <a:bodyPr wrap="square" rtlCol="0">
            <a:spAutoFit/>
          </a:bodyPr>
          <a:lstStyle/>
          <a:p>
            <a:r>
              <a:rPr kumimoji="1" lang="ja-JP" altLang="en-US" sz="2400" dirty="0" smtClean="0">
                <a:latin typeface="メイリオ" panose="020B0604030504040204" pitchFamily="50" charset="-128"/>
                <a:ea typeface="メイリオ" panose="020B0604030504040204" pitchFamily="50" charset="-128"/>
              </a:rPr>
              <a:t>Ｑ質問</a:t>
            </a:r>
          </a:p>
          <a:p>
            <a:r>
              <a:rPr kumimoji="1" lang="ja-JP" altLang="en-US" sz="2400" dirty="0" smtClean="0">
                <a:latin typeface="メイリオ" panose="020B0604030504040204" pitchFamily="50" charset="-128"/>
                <a:ea typeface="メイリオ" panose="020B0604030504040204" pitchFamily="50" charset="-128"/>
              </a:rPr>
              <a:t>「利用者にＭＷＳの訓練を開始しても、意欲が続かない人がいます。</a:t>
            </a:r>
            <a:r>
              <a:rPr lang="ja-JP" altLang="en-US" sz="2400" dirty="0" smtClean="0">
                <a:latin typeface="メイリオ" panose="020B0604030504040204" pitchFamily="50" charset="-128"/>
                <a:ea typeface="メイリオ" panose="020B0604030504040204" pitchFamily="50" charset="-128"/>
              </a:rPr>
              <a:t>どのように支援すればよいでしょうか？」</a:t>
            </a:r>
            <a:endParaRPr kumimoji="1" lang="ja-JP" altLang="en-US" sz="2400" dirty="0">
              <a:latin typeface="メイリオ" panose="020B0604030504040204" pitchFamily="50" charset="-128"/>
              <a:ea typeface="メイリオ" panose="020B0604030504040204" pitchFamily="50" charset="-128"/>
            </a:endParaRPr>
          </a:p>
        </p:txBody>
      </p:sp>
      <p:sp>
        <p:nvSpPr>
          <p:cNvPr id="6" name="テキスト ボックス 5"/>
          <p:cNvSpPr txBox="1"/>
          <p:nvPr/>
        </p:nvSpPr>
        <p:spPr>
          <a:xfrm>
            <a:off x="129011" y="4906937"/>
            <a:ext cx="8750173" cy="1200329"/>
          </a:xfrm>
          <a:prstGeom prst="rect">
            <a:avLst/>
          </a:prstGeom>
          <a:noFill/>
        </p:spPr>
        <p:txBody>
          <a:bodyPr wrap="square" rtlCol="0">
            <a:spAutoFit/>
          </a:bodyPr>
          <a:lstStyle/>
          <a:p>
            <a:r>
              <a:rPr lang="ja-JP" altLang="en-US" sz="2400" dirty="0" smtClean="0">
                <a:latin typeface="メイリオ" panose="020B0604030504040204" pitchFamily="50" charset="-128"/>
                <a:ea typeface="メイリオ" panose="020B0604030504040204" pitchFamily="50" charset="-128"/>
              </a:rPr>
              <a:t>Ａ回答</a:t>
            </a:r>
            <a:endParaRPr kumimoji="1" lang="ja-JP" altLang="en-US" sz="2400" dirty="0" smtClean="0">
              <a:latin typeface="メイリオ" panose="020B0604030504040204" pitchFamily="50" charset="-128"/>
              <a:ea typeface="メイリオ" panose="020B0604030504040204" pitchFamily="50" charset="-128"/>
            </a:endParaRPr>
          </a:p>
          <a:p>
            <a:r>
              <a:rPr kumimoji="1" lang="ja-JP" altLang="en-US" sz="2400" dirty="0" smtClean="0">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ＭＷＳの</a:t>
            </a:r>
            <a:r>
              <a:rPr lang="ja-JP" altLang="en-US" sz="2400" dirty="0" smtClean="0">
                <a:latin typeface="メイリオ" panose="020B0604030504040204" pitchFamily="50" charset="-128"/>
                <a:ea typeface="メイリオ" panose="020B0604030504040204" pitchFamily="50" charset="-128"/>
              </a:rPr>
              <a:t>訓練の</a:t>
            </a:r>
            <a:r>
              <a:rPr kumimoji="1" lang="ja-JP" altLang="en-US" sz="2400" dirty="0" smtClean="0">
                <a:latin typeface="メイリオ" panose="020B0604030504040204" pitchFamily="50" charset="-128"/>
                <a:ea typeface="メイリオ" panose="020B0604030504040204" pitchFamily="50" charset="-128"/>
              </a:rPr>
              <a:t>実施は、フィードバックが重要なポイントになっています。</a:t>
            </a:r>
            <a:r>
              <a:rPr lang="ja-JP" altLang="en-US" sz="2400" dirty="0" smtClean="0">
                <a:latin typeface="メイリオ" panose="020B0604030504040204" pitchFamily="50" charset="-128"/>
                <a:ea typeface="メイリオ" panose="020B0604030504040204" pitchFamily="50" charset="-128"/>
              </a:rPr>
              <a:t>」</a:t>
            </a:r>
            <a:endParaRPr kumimoji="1" lang="ja-JP" altLang="en-US" sz="2400" dirty="0">
              <a:latin typeface="メイリオ" panose="020B0604030504040204" pitchFamily="50" charset="-128"/>
              <a:ea typeface="メイリオ" panose="020B0604030504040204" pitchFamily="50" charset="-128"/>
            </a:endParaRPr>
          </a:p>
        </p:txBody>
      </p:sp>
      <p:sp>
        <p:nvSpPr>
          <p:cNvPr id="7" name="下矢印 6"/>
          <p:cNvSpPr/>
          <p:nvPr/>
        </p:nvSpPr>
        <p:spPr>
          <a:xfrm>
            <a:off x="3994840" y="4054262"/>
            <a:ext cx="660903" cy="534155"/>
          </a:xfrm>
          <a:prstGeom prst="down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221809" y="1257592"/>
            <a:ext cx="8564578"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角丸四角形 8"/>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62</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49905407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p:cNvSpPr/>
          <p:nvPr/>
        </p:nvSpPr>
        <p:spPr>
          <a:xfrm>
            <a:off x="116315" y="5152192"/>
            <a:ext cx="8822355" cy="1405901"/>
          </a:xfrm>
          <a:prstGeom prst="rect">
            <a:avLst/>
          </a:prstGeom>
          <a:solidFill>
            <a:srgbClr val="FFF1BA"/>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正方形/長方形 5"/>
          <p:cNvSpPr/>
          <p:nvPr/>
        </p:nvSpPr>
        <p:spPr>
          <a:xfrm>
            <a:off x="251520" y="5173098"/>
            <a:ext cx="8784680" cy="1384995"/>
          </a:xfrm>
          <a:prstGeom prst="rect">
            <a:avLst/>
          </a:prstGeom>
        </p:spPr>
        <p:txBody>
          <a:bodyPr wrap="square">
            <a:spAutoFit/>
          </a:bodyPr>
          <a:lstStyle/>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　作業中やその他の場面でも、対象者にとっての</a:t>
            </a:r>
            <a:r>
              <a:rPr lang="ja-JP" altLang="en-US" sz="2800" b="1" u="sng" dirty="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課題をうまく乗り越えることができた場合</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には、その都度</a:t>
            </a:r>
            <a:r>
              <a:rPr lang="ja-JP" altLang="en-US" sz="2800" b="1" u="sng" dirty="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フィードバックを与える</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ことも重要である。</a:t>
            </a:r>
          </a:p>
        </p:txBody>
      </p:sp>
      <p:pic>
        <p:nvPicPr>
          <p:cNvPr id="2051" name="Picture 3" descr="C:\Users\181004\Desktop\2019トータルパッケージ研究\伝達試案Ｖｅｒ１\画像\099-peoples-fre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8994" y="1543793"/>
            <a:ext cx="5655006" cy="291996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181004\Desktop\2019トータルパッケージ研究\伝達試案Ｖｅｒ１\画像\04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99" y="1652773"/>
            <a:ext cx="4428523" cy="2904389"/>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107211" y="1383120"/>
            <a:ext cx="4313845" cy="3384376"/>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5" name="正方形/長方形 14"/>
          <p:cNvSpPr/>
          <p:nvPr/>
        </p:nvSpPr>
        <p:spPr>
          <a:xfrm>
            <a:off x="4548660" y="1383120"/>
            <a:ext cx="4390006" cy="3384376"/>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 name="左右矢印 4"/>
          <p:cNvSpPr/>
          <p:nvPr/>
        </p:nvSpPr>
        <p:spPr>
          <a:xfrm>
            <a:off x="3913695" y="2924944"/>
            <a:ext cx="1269930" cy="576064"/>
          </a:xfrm>
          <a:prstGeom prst="leftRightArrow">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ja-JP" altLang="en-US"/>
          </a:p>
        </p:txBody>
      </p:sp>
      <p:sp>
        <p:nvSpPr>
          <p:cNvPr id="7" name="雲形吹き出し 6"/>
          <p:cNvSpPr/>
          <p:nvPr/>
        </p:nvSpPr>
        <p:spPr>
          <a:xfrm>
            <a:off x="33751" y="3617730"/>
            <a:ext cx="2159156" cy="1296144"/>
          </a:xfrm>
          <a:prstGeom prst="cloudCallout">
            <a:avLst>
              <a:gd name="adj1" fmla="val 66892"/>
              <a:gd name="adj2" fmla="val -71397"/>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6" name="テキスト ボックス 15"/>
          <p:cNvSpPr txBox="1"/>
          <p:nvPr/>
        </p:nvSpPr>
        <p:spPr>
          <a:xfrm>
            <a:off x="251524" y="3942641"/>
            <a:ext cx="1740911" cy="646331"/>
          </a:xfrm>
          <a:prstGeom prst="rect">
            <a:avLst/>
          </a:prstGeom>
          <a:noFill/>
        </p:spPr>
        <p:txBody>
          <a:bodyPr wrap="square" rtlCol="0">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うまくいっていないのか？</a:t>
            </a:r>
          </a:p>
        </p:txBody>
      </p:sp>
      <p:sp>
        <p:nvSpPr>
          <p:cNvPr id="17" name="円形吹き出し 16"/>
          <p:cNvSpPr/>
          <p:nvPr/>
        </p:nvSpPr>
        <p:spPr>
          <a:xfrm>
            <a:off x="5770466" y="1214680"/>
            <a:ext cx="1800200" cy="918179"/>
          </a:xfrm>
          <a:prstGeom prst="wedgeEllipseCallout">
            <a:avLst>
              <a:gd name="adj1" fmla="val -44157"/>
              <a:gd name="adj2" fmla="val 56403"/>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8" name="テキスト ボックス 17"/>
          <p:cNvSpPr txBox="1"/>
          <p:nvPr/>
        </p:nvSpPr>
        <p:spPr>
          <a:xfrm>
            <a:off x="5933043" y="1422785"/>
            <a:ext cx="1475046" cy="584775"/>
          </a:xfrm>
          <a:prstGeom prst="rect">
            <a:avLst/>
          </a:prstGeom>
          <a:noFill/>
        </p:spPr>
        <p:txBody>
          <a:bodyPr wrap="square" rtlCol="0">
            <a:spAutoFit/>
          </a:bodyPr>
          <a:lstStyle/>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今、のりこえられたぞ！</a:t>
            </a:r>
          </a:p>
        </p:txBody>
      </p:sp>
      <p:sp>
        <p:nvSpPr>
          <p:cNvPr id="23" name="テキスト ボックス 22"/>
          <p:cNvSpPr txBox="1"/>
          <p:nvPr/>
        </p:nvSpPr>
        <p:spPr>
          <a:xfrm>
            <a:off x="1113329" y="208990"/>
            <a:ext cx="9077055" cy="523220"/>
          </a:xfrm>
          <a:prstGeom prst="rect">
            <a:avLst/>
          </a:prstGeom>
          <a:noFill/>
        </p:spPr>
        <p:txBody>
          <a:bodyPr wrap="square" rtlCol="0">
            <a:spAutoFit/>
          </a:bodyPr>
          <a:lstStyle/>
          <a:p>
            <a:r>
              <a:rPr lang="ja-JP" altLang="en-US" sz="2800" b="1" dirty="0">
                <a:latin typeface="メイリオ" panose="020B0604030504040204" pitchFamily="50" charset="-128"/>
                <a:ea typeface="メイリオ" panose="020B0604030504040204" pitchFamily="50" charset="-128"/>
                <a:cs typeface="メイリオ" panose="020B0604030504040204" pitchFamily="50" charset="-128"/>
              </a:rPr>
              <a:t>行動を強化</a:t>
            </a:r>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するフィードバックの</a:t>
            </a:r>
            <a:r>
              <a:rPr lang="ja-JP" altLang="en-US" sz="2800" b="1" dirty="0">
                <a:latin typeface="メイリオ" panose="020B0604030504040204" pitchFamily="50" charset="-128"/>
                <a:ea typeface="メイリオ" panose="020B0604030504040204" pitchFamily="50" charset="-128"/>
                <a:cs typeface="メイリオ" panose="020B0604030504040204" pitchFamily="50" charset="-128"/>
              </a:rPr>
              <a:t>ポイント</a:t>
            </a:r>
          </a:p>
        </p:txBody>
      </p:sp>
      <p:cxnSp>
        <p:nvCxnSpPr>
          <p:cNvPr id="24" name="直線コネクタ 23"/>
          <p:cNvCxnSpPr/>
          <p:nvPr/>
        </p:nvCxnSpPr>
        <p:spPr>
          <a:xfrm>
            <a:off x="234101" y="5373216"/>
            <a:ext cx="288032" cy="0"/>
          </a:xfrm>
          <a:prstGeom prst="line">
            <a:avLst/>
          </a:prstGeom>
        </p:spPr>
        <p:style>
          <a:lnRef idx="3">
            <a:schemeClr val="accent2"/>
          </a:lnRef>
          <a:fillRef idx="0">
            <a:schemeClr val="accent2"/>
          </a:fillRef>
          <a:effectRef idx="2">
            <a:schemeClr val="accent2"/>
          </a:effectRef>
          <a:fontRef idx="minor">
            <a:schemeClr val="tx1"/>
          </a:fontRef>
        </p:style>
      </p:cxnSp>
      <p:sp>
        <p:nvSpPr>
          <p:cNvPr id="26" name="正方形/長方形 25"/>
          <p:cNvSpPr/>
          <p:nvPr/>
        </p:nvSpPr>
        <p:spPr>
          <a:xfrm>
            <a:off x="1767549" y="675082"/>
            <a:ext cx="4775289" cy="400110"/>
          </a:xfrm>
          <a:prstGeom prst="rect">
            <a:avLst/>
          </a:prstGeom>
        </p:spPr>
        <p:txBody>
          <a:bodyPr wrap="square">
            <a:spAutoFit/>
          </a:bodyPr>
          <a:lstStyle/>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（乗り越えられた後のフィードバック）</a:t>
            </a:r>
            <a:endParaRPr lang="ja-JP" altLang="en-US" sz="2000" dirty="0"/>
          </a:p>
        </p:txBody>
      </p:sp>
      <p:sp>
        <p:nvSpPr>
          <p:cNvPr id="19" name="角丸四角形 18"/>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63</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77355104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p:cNvSpPr/>
          <p:nvPr/>
        </p:nvSpPr>
        <p:spPr>
          <a:xfrm>
            <a:off x="118159" y="5229200"/>
            <a:ext cx="8613779" cy="1296144"/>
          </a:xfrm>
          <a:prstGeom prst="rect">
            <a:avLst/>
          </a:prstGeom>
          <a:solidFill>
            <a:srgbClr val="F5EEDE"/>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5" name="タイトル 1"/>
          <p:cNvSpPr>
            <a:spLocks noGrp="1"/>
          </p:cNvSpPr>
          <p:nvPr>
            <p:ph type="title"/>
          </p:nvPr>
        </p:nvSpPr>
        <p:spPr>
          <a:xfrm>
            <a:off x="706664" y="430207"/>
            <a:ext cx="9017252" cy="692696"/>
          </a:xfrm>
        </p:spPr>
        <p:txBody>
          <a:bodyPr>
            <a:noAutofit/>
          </a:bodyPr>
          <a:lstStyle/>
          <a:p>
            <a:pPr algn="l"/>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不安</a:t>
            </a:r>
            <a:r>
              <a:rPr lang="ja-JP" altLang="en-US" sz="2800" b="1" dirty="0">
                <a:latin typeface="メイリオ" panose="020B0604030504040204" pitchFamily="50" charset="-128"/>
                <a:ea typeface="メイリオ" panose="020B0604030504040204" pitchFamily="50" charset="-128"/>
                <a:cs typeface="メイリオ" panose="020B0604030504040204" pitchFamily="50" charset="-128"/>
              </a:rPr>
              <a:t>を獲得感や肯定感に</a:t>
            </a:r>
            <a:r>
              <a:rPr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変えるフィードバック</a:t>
            </a:r>
            <a:endParaRPr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 name="正方形/長方形 4"/>
          <p:cNvSpPr/>
          <p:nvPr/>
        </p:nvSpPr>
        <p:spPr>
          <a:xfrm>
            <a:off x="118159" y="5445228"/>
            <a:ext cx="8613779" cy="984885"/>
          </a:xfrm>
          <a:prstGeom prst="rect">
            <a:avLst/>
          </a:prstGeom>
        </p:spPr>
        <p:txBody>
          <a:bodyPr wrap="squar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　対象者が抱きがちな喪失感・不安感を、段階的に変化する環境の中で適切な方法を着実に身につけていけるという</a:t>
            </a:r>
            <a:r>
              <a:rPr lang="ja-JP" altLang="en-US" sz="2000" b="1" u="sng" dirty="0">
                <a:solidFill>
                  <a:srgbClr val="D43448"/>
                </a:solidFill>
                <a:latin typeface="メイリオ" panose="020B0604030504040204" pitchFamily="50" charset="-128"/>
                <a:ea typeface="メイリオ" panose="020B0604030504040204" pitchFamily="50" charset="-128"/>
                <a:cs typeface="メイリオ" panose="020B0604030504040204" pitchFamily="50" charset="-128"/>
              </a:rPr>
              <a:t>獲得感に変えていく</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ように促していくことが重要である。</a:t>
            </a:r>
          </a:p>
        </p:txBody>
      </p:sp>
      <p:sp>
        <p:nvSpPr>
          <p:cNvPr id="14" name="正方形/長方形 13"/>
          <p:cNvSpPr/>
          <p:nvPr/>
        </p:nvSpPr>
        <p:spPr>
          <a:xfrm>
            <a:off x="672952" y="1007501"/>
            <a:ext cx="7828699" cy="144016"/>
          </a:xfrm>
          <a:prstGeom prst="rect">
            <a:avLst/>
          </a:prstGeom>
          <a:solidFill>
            <a:srgbClr val="FEAE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5122" name="Picture 2" descr="C:\Users\181004\Desktop\2019トータルパッケージ研究\伝達試案Ｖｅｒ１\画像\155-business-peopl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6550" y="1910979"/>
            <a:ext cx="5419306" cy="232121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7" descr="C:\Users\181004\Desktop\2019トータルパッケージ研究\伝達試案Ｖｅｒ１\画像\065_png_pagespeed_ce_PRb_ucP12J.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746" y="1693098"/>
            <a:ext cx="3142184" cy="267464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グループ化 2"/>
          <p:cNvGrpSpPr/>
          <p:nvPr/>
        </p:nvGrpSpPr>
        <p:grpSpPr>
          <a:xfrm>
            <a:off x="1514892" y="1569040"/>
            <a:ext cx="523198" cy="270409"/>
            <a:chOff x="1431000" y="1894675"/>
            <a:chExt cx="523198" cy="270409"/>
          </a:xfrm>
        </p:grpSpPr>
        <p:sp>
          <p:nvSpPr>
            <p:cNvPr id="2" name="円/楕円 1"/>
            <p:cNvSpPr/>
            <p:nvPr/>
          </p:nvSpPr>
          <p:spPr>
            <a:xfrm rot="19889742">
              <a:off x="1431000" y="1990829"/>
              <a:ext cx="50856" cy="167380"/>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0" name="円/楕円 19"/>
            <p:cNvSpPr/>
            <p:nvPr/>
          </p:nvSpPr>
          <p:spPr>
            <a:xfrm rot="21382169">
              <a:off x="1587054" y="1923056"/>
              <a:ext cx="53753" cy="173584"/>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1" name="円/楕円 20"/>
            <p:cNvSpPr/>
            <p:nvPr/>
          </p:nvSpPr>
          <p:spPr>
            <a:xfrm rot="2257922">
              <a:off x="1908479" y="1983955"/>
              <a:ext cx="45719" cy="181129"/>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2" name="円/楕円 21"/>
            <p:cNvSpPr/>
            <p:nvPr/>
          </p:nvSpPr>
          <p:spPr>
            <a:xfrm rot="822282">
              <a:off x="1785582" y="1894675"/>
              <a:ext cx="45719" cy="230348"/>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7" name="円形吹き出し 6"/>
          <p:cNvSpPr/>
          <p:nvPr/>
        </p:nvSpPr>
        <p:spPr>
          <a:xfrm>
            <a:off x="4534682" y="3244855"/>
            <a:ext cx="536261" cy="446044"/>
          </a:xfrm>
          <a:prstGeom prst="wedgeEllipseCallout">
            <a:avLst>
              <a:gd name="adj1" fmla="val 80083"/>
              <a:gd name="adj2" fmla="val 67090"/>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獲得</a:t>
            </a:r>
          </a:p>
        </p:txBody>
      </p:sp>
      <p:sp>
        <p:nvSpPr>
          <p:cNvPr id="23" name="円形吹き出し 22"/>
          <p:cNvSpPr/>
          <p:nvPr/>
        </p:nvSpPr>
        <p:spPr>
          <a:xfrm>
            <a:off x="4947160" y="3244855"/>
            <a:ext cx="536261" cy="446044"/>
          </a:xfrm>
          <a:prstGeom prst="wedgeEllipseCallout">
            <a:avLst>
              <a:gd name="adj1" fmla="val 52244"/>
              <a:gd name="adj2" fmla="val 75458"/>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獲得</a:t>
            </a:r>
          </a:p>
        </p:txBody>
      </p:sp>
      <p:pic>
        <p:nvPicPr>
          <p:cNvPr id="2050" name="Picture 2" descr="C:\Users\181004\Desktop\2019トータルパッケージ研究\伝達試案Ｖｅｒ１\画像\tameiki_businessman.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163316" y="1337583"/>
            <a:ext cx="636775" cy="754733"/>
          </a:xfrm>
          <a:prstGeom prst="rect">
            <a:avLst/>
          </a:prstGeom>
          <a:noFill/>
          <a:extLst>
            <a:ext uri="{909E8E84-426E-40DD-AFC4-6F175D3DCCD1}">
              <a14:hiddenFill xmlns:a14="http://schemas.microsoft.com/office/drawing/2010/main">
                <a:solidFill>
                  <a:srgbClr val="FFFFFF"/>
                </a:solidFill>
              </a14:hiddenFill>
            </a:ext>
          </a:extLst>
        </p:spPr>
      </p:pic>
      <p:sp>
        <p:nvSpPr>
          <p:cNvPr id="26" name="円形吹き出し 25"/>
          <p:cNvSpPr/>
          <p:nvPr/>
        </p:nvSpPr>
        <p:spPr>
          <a:xfrm>
            <a:off x="2568624" y="2009134"/>
            <a:ext cx="1499320" cy="670171"/>
          </a:xfrm>
          <a:prstGeom prst="wedgeEllipseCallout">
            <a:avLst>
              <a:gd name="adj1" fmla="val -36793"/>
              <a:gd name="adj2" fmla="val -72110"/>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7" name="テキスト ボックス 26"/>
          <p:cNvSpPr txBox="1"/>
          <p:nvPr/>
        </p:nvSpPr>
        <p:spPr>
          <a:xfrm>
            <a:off x="2655792" y="2141239"/>
            <a:ext cx="1383589" cy="430887"/>
          </a:xfrm>
          <a:prstGeom prst="rect">
            <a:avLst/>
          </a:prstGeom>
          <a:noFill/>
        </p:spPr>
        <p:txBody>
          <a:bodyPr wrap="square" rtlCol="0">
            <a:spAutoFit/>
          </a:bodyPr>
          <a:lstStyle/>
          <a:p>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作業ミスが</a:t>
            </a:r>
          </a:p>
          <a:p>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なくなりませんね</a:t>
            </a:r>
          </a:p>
        </p:txBody>
      </p:sp>
      <p:sp>
        <p:nvSpPr>
          <p:cNvPr id="32" name="正方形/長方形 31"/>
          <p:cNvSpPr/>
          <p:nvPr/>
        </p:nvSpPr>
        <p:spPr>
          <a:xfrm>
            <a:off x="4423082" y="1240509"/>
            <a:ext cx="4078569" cy="374441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雲形吹き出し 5"/>
          <p:cNvSpPr/>
          <p:nvPr/>
        </p:nvSpPr>
        <p:spPr>
          <a:xfrm>
            <a:off x="4905634" y="4200214"/>
            <a:ext cx="2762713" cy="1028986"/>
          </a:xfrm>
          <a:prstGeom prst="cloudCallout">
            <a:avLst>
              <a:gd name="adj1" fmla="val -7637"/>
              <a:gd name="adj2" fmla="val -94736"/>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 name="正方形/長方形 9"/>
          <p:cNvSpPr/>
          <p:nvPr/>
        </p:nvSpPr>
        <p:spPr>
          <a:xfrm>
            <a:off x="601147" y="4183072"/>
            <a:ext cx="1800493" cy="369332"/>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不安だな・・・</a:t>
            </a:r>
          </a:p>
        </p:txBody>
      </p:sp>
      <p:sp>
        <p:nvSpPr>
          <p:cNvPr id="28" name="正方形/長方形 27"/>
          <p:cNvSpPr/>
          <p:nvPr/>
        </p:nvSpPr>
        <p:spPr>
          <a:xfrm>
            <a:off x="205402" y="1240509"/>
            <a:ext cx="4078569" cy="3744416"/>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5" name="雲形吹き出し 24"/>
          <p:cNvSpPr/>
          <p:nvPr/>
        </p:nvSpPr>
        <p:spPr>
          <a:xfrm>
            <a:off x="278700" y="3801260"/>
            <a:ext cx="2398912" cy="1170891"/>
          </a:xfrm>
          <a:prstGeom prst="cloudCallout">
            <a:avLst>
              <a:gd name="adj1" fmla="val 6482"/>
              <a:gd name="adj2" fmla="val -98634"/>
            </a:avLst>
          </a:prstGeom>
          <a:no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 name="フローチャート : 代替処理 8"/>
          <p:cNvSpPr/>
          <p:nvPr/>
        </p:nvSpPr>
        <p:spPr>
          <a:xfrm>
            <a:off x="5215291" y="4492593"/>
            <a:ext cx="2112203" cy="316587"/>
          </a:xfrm>
          <a:prstGeom prst="flowChartAlternateProcess">
            <a:avLst/>
          </a:prstGeom>
          <a:no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着実に</a:t>
            </a:r>
          </a:p>
          <a:p>
            <a:r>
              <a:rPr lang="ja-JP" altLang="en-US" sz="14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身に着いているなあ</a:t>
            </a:r>
          </a:p>
        </p:txBody>
      </p:sp>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6031152" y="1462960"/>
            <a:ext cx="862469" cy="537916"/>
          </a:xfrm>
          <a:prstGeom prst="rect">
            <a:avLst/>
          </a:prstGeom>
          <a:noFill/>
          <a:extLst>
            <a:ext uri="{909E8E84-426E-40DD-AFC4-6F175D3DCCD1}">
              <a14:hiddenFill xmlns:a14="http://schemas.microsoft.com/office/drawing/2010/main">
                <a:solidFill>
                  <a:srgbClr val="FFFFFF"/>
                </a:solidFill>
              </a14:hiddenFill>
            </a:ext>
          </a:extLst>
        </p:spPr>
      </p:pic>
      <p:sp>
        <p:nvSpPr>
          <p:cNvPr id="37" name="円形吹き出し 36"/>
          <p:cNvSpPr/>
          <p:nvPr/>
        </p:nvSpPr>
        <p:spPr>
          <a:xfrm>
            <a:off x="6583192" y="1915892"/>
            <a:ext cx="1656277" cy="763413"/>
          </a:xfrm>
          <a:prstGeom prst="wedgeEllipseCallout">
            <a:avLst>
              <a:gd name="adj1" fmla="val -39046"/>
              <a:gd name="adj2" fmla="val -67221"/>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3" name="テキスト ボックス 32"/>
          <p:cNvSpPr txBox="1"/>
          <p:nvPr/>
        </p:nvSpPr>
        <p:spPr>
          <a:xfrm>
            <a:off x="6732244" y="2092316"/>
            <a:ext cx="1507225" cy="430887"/>
          </a:xfrm>
          <a:prstGeom prst="rect">
            <a:avLst/>
          </a:prstGeom>
          <a:noFill/>
        </p:spPr>
        <p:txBody>
          <a:bodyPr wrap="square" rtlCol="0">
            <a:spAutoFit/>
          </a:bodyPr>
          <a:lstStyle/>
          <a:p>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作業終了後の見直しが定着しましたね</a:t>
            </a:r>
          </a:p>
        </p:txBody>
      </p:sp>
      <p:sp>
        <p:nvSpPr>
          <p:cNvPr id="30" name="角丸四角形 29"/>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64</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55896994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フローチャート : 代替処理 53"/>
          <p:cNvSpPr/>
          <p:nvPr/>
        </p:nvSpPr>
        <p:spPr>
          <a:xfrm>
            <a:off x="3538706" y="3694227"/>
            <a:ext cx="2190150" cy="1194664"/>
          </a:xfrm>
          <a:prstGeom prst="flowChartAlternateProcess">
            <a:avLst/>
          </a:prstGeom>
          <a:solidFill>
            <a:srgbClr val="FEAE5C"/>
          </a:soli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604603" y="196579"/>
            <a:ext cx="7630112" cy="790575"/>
          </a:xfrm>
        </p:spPr>
        <p:txBody>
          <a:bodyPr>
            <a:noAutofit/>
          </a:bodyPr>
          <a:lstStyle/>
          <a:p>
            <a:pPr algn="l"/>
            <a:r>
              <a:rPr lang="ja-JP" altLang="en-US" sz="3200" dirty="0" smtClean="0">
                <a:latin typeface="メイリオ" panose="020B0604030504040204" pitchFamily="50" charset="-128"/>
                <a:ea typeface="メイリオ" panose="020B0604030504040204" pitchFamily="50" charset="-128"/>
                <a:cs typeface="メイリオ" panose="020B0604030504040204" pitchFamily="50" charset="-128"/>
              </a:rPr>
              <a:t>セルフマネージメントに向けた</a:t>
            </a:r>
            <a:r>
              <a:rPr lang="en-US" altLang="ja-JP" sz="3200" dirty="0" smtClean="0">
                <a:latin typeface="メイリオ" panose="020B0604030504040204" pitchFamily="50" charset="-128"/>
                <a:ea typeface="メイリオ" panose="020B0604030504040204" pitchFamily="50" charset="-128"/>
                <a:cs typeface="メイリオ" panose="020B0604030504040204" pitchFamily="50" charset="-128"/>
              </a:rPr>
              <a:t/>
            </a:r>
            <a:br>
              <a:rPr lang="en-US" altLang="ja-JP" sz="3200" dirty="0" smtClean="0">
                <a:latin typeface="メイリオ" panose="020B0604030504040204" pitchFamily="50" charset="-128"/>
                <a:ea typeface="メイリオ" panose="020B0604030504040204" pitchFamily="50" charset="-128"/>
                <a:cs typeface="メイリオ" panose="020B0604030504040204" pitchFamily="50" charset="-128"/>
              </a:rPr>
            </a:br>
            <a:r>
              <a:rPr lang="ja-JP" altLang="en-US" sz="32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3200" dirty="0" smtClean="0">
                <a:latin typeface="メイリオ" panose="020B0604030504040204" pitchFamily="50" charset="-128"/>
                <a:ea typeface="メイリオ" panose="020B0604030504040204" pitchFamily="50" charset="-128"/>
                <a:cs typeface="メイリオ" panose="020B0604030504040204" pitchFamily="50" charset="-128"/>
              </a:rPr>
              <a:t>　　　　　　　　　　フィードバック</a:t>
            </a:r>
            <a:endParaRPr kumimoji="1" lang="ja-JP" altLang="en-US" sz="3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 name="スライド番号プレースホルダー 2"/>
          <p:cNvSpPr>
            <a:spLocks noGrp="1"/>
          </p:cNvSpPr>
          <p:nvPr>
            <p:ph type="sldNum" sz="quarter" idx="12"/>
          </p:nvPr>
        </p:nvSpPr>
        <p:spPr>
          <a:xfrm>
            <a:off x="6922582" y="6479367"/>
            <a:ext cx="2133600" cy="365125"/>
          </a:xfrm>
        </p:spPr>
        <p:txBody>
          <a:bodyPr/>
          <a:lstStyle/>
          <a:p>
            <a:pPr>
              <a:defRPr/>
            </a:pPr>
            <a:fld id="{F397828B-DFFC-4690-A433-573F705AE5C0}" type="slidenum">
              <a:rPr lang="en-US" smtClean="0">
                <a:solidFill>
                  <a:prstClr val="black">
                    <a:tint val="75000"/>
                  </a:prstClr>
                </a:solidFill>
              </a:rPr>
              <a:pPr>
                <a:defRPr/>
              </a:pPr>
              <a:t>65</a:t>
            </a:fld>
            <a:endParaRPr lang="en-US" dirty="0">
              <a:solidFill>
                <a:prstClr val="black">
                  <a:tint val="75000"/>
                </a:prstClr>
              </a:solidFill>
            </a:endParaRPr>
          </a:p>
        </p:txBody>
      </p:sp>
      <p:grpSp>
        <p:nvGrpSpPr>
          <p:cNvPr id="40" name="グループ化 39"/>
          <p:cNvGrpSpPr/>
          <p:nvPr/>
        </p:nvGrpSpPr>
        <p:grpSpPr>
          <a:xfrm>
            <a:off x="616951" y="1111974"/>
            <a:ext cx="2867385" cy="4527641"/>
            <a:chOff x="783277" y="1408555"/>
            <a:chExt cx="2867385" cy="4527641"/>
          </a:xfrm>
        </p:grpSpPr>
        <p:pic>
          <p:nvPicPr>
            <p:cNvPr id="19459" name="Picture 3" descr="C:\Users\181004\Desktop\伝達試案Ｖｅｒ１\新しいフォルダー\175-peoples-fre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190" y="2239340"/>
              <a:ext cx="2330655" cy="1713295"/>
            </a:xfrm>
            <a:prstGeom prst="rect">
              <a:avLst/>
            </a:prstGeom>
            <a:noFill/>
            <a:extLst>
              <a:ext uri="{909E8E84-426E-40DD-AFC4-6F175D3DCCD1}">
                <a14:hiddenFill xmlns:a14="http://schemas.microsoft.com/office/drawing/2010/main">
                  <a:solidFill>
                    <a:srgbClr val="FFFFFF"/>
                  </a:solidFill>
                </a14:hiddenFill>
              </a:ext>
            </a:extLst>
          </p:spPr>
        </p:pic>
        <p:sp>
          <p:nvSpPr>
            <p:cNvPr id="29" name="正方形/長方形 28"/>
            <p:cNvSpPr/>
            <p:nvPr/>
          </p:nvSpPr>
          <p:spPr>
            <a:xfrm>
              <a:off x="792306" y="1952256"/>
              <a:ext cx="45719" cy="397866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3604942" y="1957246"/>
              <a:ext cx="45719" cy="39736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角丸四角形 36"/>
            <p:cNvSpPr/>
            <p:nvPr/>
          </p:nvSpPr>
          <p:spPr>
            <a:xfrm>
              <a:off x="922190" y="3915223"/>
              <a:ext cx="2646878" cy="886019"/>
            </a:xfrm>
            <a:prstGeom prst="roundRect">
              <a:avLst/>
            </a:prstGeom>
            <a:solidFill>
              <a:schemeClr val="accent3">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1187063" y="3952635"/>
              <a:ext cx="2136936" cy="923330"/>
            </a:xfrm>
            <a:prstGeom prst="rect">
              <a:avLst/>
            </a:prstGeom>
          </p:spPr>
          <p:txBody>
            <a:bodyPr wrap="square">
              <a:spAutoFit/>
            </a:bodyPr>
            <a:lstStyle/>
            <a:p>
              <a:r>
                <a:rPr lang="ja-JP" altLang="en-US" b="1" u="sng" dirty="0">
                  <a:solidFill>
                    <a:srgbClr val="D43448"/>
                  </a:solidFill>
                  <a:latin typeface="メイリオ" panose="020B0604030504040204" pitchFamily="50" charset="-128"/>
                  <a:ea typeface="メイリオ" panose="020B0604030504040204" pitchFamily="50" charset="-128"/>
                  <a:cs typeface="メイリオ" panose="020B0604030504040204" pitchFamily="50" charset="-128"/>
                </a:rPr>
                <a:t>自分自身で</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作業</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の工程</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管理</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ができている</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かを</a:t>
              </a:r>
              <a:r>
                <a:rPr lang="ja-JP" altLang="en-US" b="1" u="sng" dirty="0">
                  <a:solidFill>
                    <a:srgbClr val="D43448"/>
                  </a:solidFill>
                  <a:latin typeface="メイリオ" panose="020B0604030504040204" pitchFamily="50" charset="-128"/>
                  <a:ea typeface="メイリオ" panose="020B0604030504040204" pitchFamily="50" charset="-128"/>
                  <a:cs typeface="メイリオ" panose="020B0604030504040204" pitchFamily="50" charset="-128"/>
                </a:rPr>
                <a:t>モニター</a:t>
              </a:r>
            </a:p>
          </p:txBody>
        </p:sp>
        <p:sp>
          <p:nvSpPr>
            <p:cNvPr id="44" name="雲形吹き出し 43"/>
            <p:cNvSpPr/>
            <p:nvPr/>
          </p:nvSpPr>
          <p:spPr>
            <a:xfrm>
              <a:off x="2363950" y="2558673"/>
              <a:ext cx="1286712" cy="862856"/>
            </a:xfrm>
            <a:prstGeom prst="cloudCallout">
              <a:avLst>
                <a:gd name="adj1" fmla="val -55703"/>
                <a:gd name="adj2" fmla="val 42752"/>
              </a:avLst>
            </a:prstGeom>
            <a:solidFill>
              <a:schemeClr val="bg1"/>
            </a:solidFill>
            <a:ln w="317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今は手順書どおり</a:t>
              </a:r>
              <a:endParaRPr kumimoji="1"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8" name="正方形/長方形 47"/>
            <p:cNvSpPr/>
            <p:nvPr/>
          </p:nvSpPr>
          <p:spPr>
            <a:xfrm>
              <a:off x="787975" y="1408555"/>
              <a:ext cx="2851544" cy="923723"/>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注意障害により</a:t>
              </a:r>
              <a:r>
                <a:rPr lang="ja-JP" altLang="en-US" b="1" u="sng"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ミス</a:t>
              </a:r>
              <a:r>
                <a:rPr lang="ja-JP" altLang="en-US" b="1" u="sng"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が</a:t>
              </a:r>
            </a:p>
            <a:p>
              <a:r>
                <a:rPr lang="ja-JP" altLang="en-US" b="1" u="sng" dirty="0" smtClean="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継続</a:t>
              </a:r>
              <a:r>
                <a:rPr lang="ja-JP" altLang="en-US" b="1" u="sng"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する</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場合</a:t>
              </a:r>
            </a:p>
          </p:txBody>
        </p:sp>
        <p:sp>
          <p:nvSpPr>
            <p:cNvPr id="51" name="下矢印 50"/>
            <p:cNvSpPr/>
            <p:nvPr/>
          </p:nvSpPr>
          <p:spPr>
            <a:xfrm>
              <a:off x="2031504" y="4779585"/>
              <a:ext cx="428250" cy="282070"/>
            </a:xfrm>
            <a:prstGeom prst="downArrow">
              <a:avLst/>
            </a:prstGeom>
            <a:solidFill>
              <a:srgbClr val="FEAE5C"/>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783277" y="5495435"/>
              <a:ext cx="2858355" cy="440761"/>
            </a:xfrm>
            <a:prstGeom prst="rect">
              <a:avLst/>
            </a:prstGeom>
            <a:solidFill>
              <a:srgbClr val="FEAE5C"/>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1312491" y="5550454"/>
              <a:ext cx="2262158" cy="369332"/>
            </a:xfrm>
            <a:prstGeom prst="rect">
              <a:avLst/>
            </a:prstGeom>
          </p:spPr>
          <p:txBody>
            <a:bodyPr wrap="none">
              <a:spAutoFit/>
            </a:bodyPr>
            <a:lstStyle/>
            <a:p>
              <a:r>
                <a:rPr lang="ja-JP" altLang="en-US" sz="1600" b="1"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セルフモニタリング</a:t>
              </a: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　</a:t>
              </a:r>
            </a:p>
          </p:txBody>
        </p:sp>
      </p:grpSp>
      <p:sp>
        <p:nvSpPr>
          <p:cNvPr id="14" name="正方形/長方形 13"/>
          <p:cNvSpPr/>
          <p:nvPr/>
        </p:nvSpPr>
        <p:spPr>
          <a:xfrm>
            <a:off x="139350" y="5870101"/>
            <a:ext cx="8916832" cy="892552"/>
          </a:xfrm>
          <a:prstGeom prst="rect">
            <a:avLst/>
          </a:prstGeom>
          <a:solidFill>
            <a:schemeClr val="accent5">
              <a:lumMod val="20000"/>
              <a:lumOff val="80000"/>
            </a:schemeClr>
          </a:solidFill>
          <a:ln>
            <a:solidFill>
              <a:srgbClr val="003399"/>
            </a:solidFill>
          </a:ln>
        </p:spPr>
        <p:txBody>
          <a:bodyPr wrap="squar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a:t>
            </a:r>
            <a:r>
              <a:rPr lang="en-US" altLang="ja-JP"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対象者</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自身が、自分の成功体験を十分に味わえる</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ように、</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フィードバックや相談の機会に、</a:t>
            </a:r>
            <a:r>
              <a:rPr lang="ja-JP" altLang="en-US" b="1" u="sng" dirty="0">
                <a:solidFill>
                  <a:srgbClr val="D43448"/>
                </a:solidFill>
                <a:latin typeface="メイリオ" panose="020B0604030504040204" pitchFamily="50" charset="-128"/>
                <a:ea typeface="メイリオ" panose="020B0604030504040204" pitchFamily="50" charset="-128"/>
                <a:cs typeface="メイリオ" panose="020B0604030504040204" pitchFamily="50" charset="-128"/>
              </a:rPr>
              <a:t>セルフモニタリング</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や</a:t>
            </a:r>
            <a:r>
              <a:rPr lang="ja-JP" altLang="en-US" b="1" u="sng" dirty="0">
                <a:solidFill>
                  <a:srgbClr val="D43448"/>
                </a:solidFill>
                <a:latin typeface="メイリオ" panose="020B0604030504040204" pitchFamily="50" charset="-128"/>
                <a:ea typeface="メイリオ" panose="020B0604030504040204" pitchFamily="50" charset="-128"/>
                <a:cs typeface="メイリオ" panose="020B0604030504040204" pitchFamily="50" charset="-128"/>
              </a:rPr>
              <a:t>セルフレインフォースメント</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を徹底させるよう支援することが必要で</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ある</a:t>
            </a:r>
            <a:endParaRPr lang="ja-JP" altLang="en-US" sz="1600" b="1" u="sng" dirty="0">
              <a:solidFill>
                <a:srgbClr val="00B0F0"/>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52" name="グループ化 51"/>
          <p:cNvGrpSpPr/>
          <p:nvPr/>
        </p:nvGrpSpPr>
        <p:grpSpPr>
          <a:xfrm>
            <a:off x="5185430" y="1111962"/>
            <a:ext cx="3604924" cy="4560077"/>
            <a:chOff x="4620203" y="1401897"/>
            <a:chExt cx="3604924" cy="4560077"/>
          </a:xfrm>
        </p:grpSpPr>
        <p:pic>
          <p:nvPicPr>
            <p:cNvPr id="19458" name="Picture 2" descr="C:\Users\181004\Desktop\伝達試案Ｖｅｒ１\新しいフォルダー\092-peoples-fre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0203" y="2329473"/>
              <a:ext cx="3329078" cy="1815293"/>
            </a:xfrm>
            <a:prstGeom prst="rect">
              <a:avLst/>
            </a:prstGeom>
            <a:noFill/>
            <a:extLst>
              <a:ext uri="{909E8E84-426E-40DD-AFC4-6F175D3DCCD1}">
                <a14:hiddenFill xmlns:a14="http://schemas.microsoft.com/office/drawing/2010/main">
                  <a:solidFill>
                    <a:srgbClr val="FFFFFF"/>
                  </a:solidFill>
                </a14:hiddenFill>
              </a:ext>
            </a:extLst>
          </p:spPr>
        </p:pic>
        <p:sp>
          <p:nvSpPr>
            <p:cNvPr id="33" name="正方形/長方形 32"/>
            <p:cNvSpPr/>
            <p:nvPr/>
          </p:nvSpPr>
          <p:spPr>
            <a:xfrm>
              <a:off x="8149004" y="1952776"/>
              <a:ext cx="57484" cy="400919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角丸四角形 35"/>
            <p:cNvSpPr/>
            <p:nvPr/>
          </p:nvSpPr>
          <p:spPr>
            <a:xfrm>
              <a:off x="5421923" y="3891290"/>
              <a:ext cx="2646878" cy="956904"/>
            </a:xfrm>
            <a:prstGeom prst="roundRect">
              <a:avLst/>
            </a:prstGeom>
            <a:solidFill>
              <a:schemeClr val="accent3">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p:cNvSpPr/>
            <p:nvPr/>
          </p:nvSpPr>
          <p:spPr>
            <a:xfrm>
              <a:off x="5671809" y="3948465"/>
              <a:ext cx="2441293" cy="923330"/>
            </a:xfrm>
            <a:prstGeom prst="rect">
              <a:avLst/>
            </a:prstGeom>
          </p:spPr>
          <p:txBody>
            <a:bodyPr wrap="square">
              <a:spAutoFit/>
            </a:bodyPr>
            <a:lstStyle/>
            <a:p>
              <a:r>
                <a:rPr lang="ja-JP" altLang="en-US" b="1" u="sng" dirty="0">
                  <a:solidFill>
                    <a:srgbClr val="D43448"/>
                  </a:solidFill>
                  <a:latin typeface="メイリオ" panose="020B0604030504040204" pitchFamily="50" charset="-128"/>
                  <a:ea typeface="メイリオ" panose="020B0604030504040204" pitchFamily="50" charset="-128"/>
                  <a:cs typeface="メイリオ" panose="020B0604030504040204" pitchFamily="50" charset="-128"/>
                </a:rPr>
                <a:t>自分自身で</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作業</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が</a:t>
              </a:r>
            </a:p>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うまく</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できた</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とき</a:t>
              </a:r>
            </a:p>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に</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自分を</a:t>
              </a:r>
              <a:r>
                <a:rPr lang="ja-JP" altLang="en-US" b="1" u="sng" dirty="0">
                  <a:solidFill>
                    <a:srgbClr val="D43448"/>
                  </a:solidFill>
                  <a:latin typeface="メイリオ" panose="020B0604030504040204" pitchFamily="50" charset="-128"/>
                  <a:ea typeface="メイリオ" panose="020B0604030504040204" pitchFamily="50" charset="-128"/>
                  <a:cs typeface="メイリオ" panose="020B0604030504040204" pitchFamily="50" charset="-128"/>
                </a:rPr>
                <a:t>褒める</a:t>
              </a:r>
            </a:p>
          </p:txBody>
        </p:sp>
        <p:sp>
          <p:nvSpPr>
            <p:cNvPr id="50" name="下矢印 49"/>
            <p:cNvSpPr/>
            <p:nvPr/>
          </p:nvSpPr>
          <p:spPr>
            <a:xfrm>
              <a:off x="6599641" y="4801761"/>
              <a:ext cx="428250" cy="282070"/>
            </a:xfrm>
            <a:prstGeom prst="downArrow">
              <a:avLst/>
            </a:prstGeom>
            <a:solidFill>
              <a:srgbClr val="FEAE5C"/>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p:cNvSpPr/>
            <p:nvPr/>
          </p:nvSpPr>
          <p:spPr>
            <a:xfrm>
              <a:off x="5354425" y="1942722"/>
              <a:ext cx="45720" cy="401925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雲形吹き出し 44"/>
            <p:cNvSpPr/>
            <p:nvPr/>
          </p:nvSpPr>
          <p:spPr>
            <a:xfrm>
              <a:off x="6745362" y="2461311"/>
              <a:ext cx="1245794" cy="874734"/>
            </a:xfrm>
            <a:prstGeom prst="cloudCallout">
              <a:avLst>
                <a:gd name="adj1" fmla="val -61039"/>
                <a:gd name="adj2" fmla="val 50219"/>
              </a:avLst>
            </a:prstGeom>
            <a:solidFill>
              <a:schemeClr val="bg1"/>
            </a:solidFill>
            <a:ln w="3175"/>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やった！</a:t>
              </a:r>
            </a:p>
            <a:p>
              <a:pPr algn="ctr"/>
              <a:r>
                <a:rPr kumimoji="1" lang="ja-JP" altLang="en-US" sz="12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えらいぞ</a:t>
              </a:r>
              <a:endParaRPr kumimoji="1" lang="ja-JP" altLang="en-US" sz="1200"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9" name="正方形/長方形 48"/>
            <p:cNvSpPr/>
            <p:nvPr/>
          </p:nvSpPr>
          <p:spPr>
            <a:xfrm>
              <a:off x="5347106" y="1401897"/>
              <a:ext cx="2859381" cy="936104"/>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遂行機能障害により</a:t>
              </a:r>
              <a:r>
                <a:rPr lang="ja-JP" altLang="en-US" b="1" u="sng" dirty="0">
                  <a:solidFill>
                    <a:schemeClr val="bg1"/>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意欲の低下</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が見られる場合</a:t>
              </a:r>
            </a:p>
          </p:txBody>
        </p:sp>
        <p:sp>
          <p:nvSpPr>
            <p:cNvPr id="27" name="正方形/長方形 26"/>
            <p:cNvSpPr/>
            <p:nvPr/>
          </p:nvSpPr>
          <p:spPr>
            <a:xfrm>
              <a:off x="5345396" y="5480860"/>
              <a:ext cx="2879731" cy="481114"/>
            </a:xfrm>
            <a:prstGeom prst="rect">
              <a:avLst/>
            </a:prstGeom>
            <a:solidFill>
              <a:srgbClr val="FFB343"/>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正方形/長方形 4"/>
            <p:cNvSpPr/>
            <p:nvPr/>
          </p:nvSpPr>
          <p:spPr>
            <a:xfrm>
              <a:off x="5363744" y="5580010"/>
              <a:ext cx="2843033" cy="338554"/>
            </a:xfrm>
            <a:prstGeom prst="rect">
              <a:avLst/>
            </a:prstGeom>
            <a:solidFill>
              <a:srgbClr val="FFB343"/>
            </a:solidFill>
          </p:spPr>
          <p:txBody>
            <a:bodyPr wrap="square">
              <a:spAutoFit/>
            </a:bodyPr>
            <a:lstStyle/>
            <a:p>
              <a:r>
                <a:rPr lang="ja-JP" altLang="en-US" sz="1600" b="1"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セルフレインフォースメント</a:t>
              </a:r>
              <a:endParaRPr lang="ja-JP" altLang="en-US" sz="16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57" name="グループ化 56"/>
          <p:cNvGrpSpPr/>
          <p:nvPr/>
        </p:nvGrpSpPr>
        <p:grpSpPr>
          <a:xfrm>
            <a:off x="-101750" y="5393272"/>
            <a:ext cx="2205846" cy="715294"/>
            <a:chOff x="2942218" y="4687860"/>
            <a:chExt cx="2205846" cy="715294"/>
          </a:xfrm>
        </p:grpSpPr>
        <p:sp>
          <p:nvSpPr>
            <p:cNvPr id="58" name="角丸四角形 57"/>
            <p:cNvSpPr/>
            <p:nvPr/>
          </p:nvSpPr>
          <p:spPr>
            <a:xfrm>
              <a:off x="3419872" y="5027575"/>
              <a:ext cx="1728192" cy="360040"/>
            </a:xfrm>
            <a:prstGeom prst="roundRect">
              <a:avLst/>
            </a:prstGeom>
            <a:solidFill>
              <a:srgbClr val="FFC000"/>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smtClean="0">
                  <a:solidFill>
                    <a:srgbClr val="003399"/>
                  </a:solidFill>
                  <a:latin typeface="メイリオ" panose="020B0604030504040204" pitchFamily="50" charset="-128"/>
                  <a:ea typeface="メイリオ" panose="020B0604030504040204" pitchFamily="50" charset="-128"/>
                  <a:cs typeface="メイリオ" panose="020B0604030504040204" pitchFamily="50" charset="-128"/>
                </a:rPr>
                <a:t>重要ポイント</a:t>
              </a:r>
              <a:endParaRPr kumimoji="1" lang="ja-JP" altLang="en-US" b="1" dirty="0">
                <a:solidFill>
                  <a:srgbClr val="003399"/>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59" name="Picture 3" descr="C:\Users\181004\Downloads\期待.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42218" y="4687860"/>
              <a:ext cx="706353" cy="715294"/>
            </a:xfrm>
            <a:prstGeom prst="rect">
              <a:avLst/>
            </a:prstGeom>
            <a:noFill/>
            <a:extLst>
              <a:ext uri="{909E8E84-426E-40DD-AFC4-6F175D3DCCD1}">
                <a14:hiddenFill xmlns:a14="http://schemas.microsoft.com/office/drawing/2010/main">
                  <a:solidFill>
                    <a:srgbClr val="FFFFFF"/>
                  </a:solidFill>
                </a14:hiddenFill>
              </a:ext>
            </a:extLst>
          </p:spPr>
        </p:pic>
      </p:grpSp>
      <p:sp>
        <p:nvSpPr>
          <p:cNvPr id="53" name="正方形/長方形 52"/>
          <p:cNvSpPr/>
          <p:nvPr/>
        </p:nvSpPr>
        <p:spPr>
          <a:xfrm>
            <a:off x="3686331" y="3928395"/>
            <a:ext cx="2031325" cy="646331"/>
          </a:xfrm>
          <a:prstGeom prst="rect">
            <a:avLst/>
          </a:prstGeom>
        </p:spPr>
        <p:txBody>
          <a:bodyPr wrap="none">
            <a:spAutoFit/>
          </a:bodyPr>
          <a:lstStyle/>
          <a:p>
            <a:pPr algn="ctr"/>
            <a:r>
              <a:rPr lang="ja-JP" altLang="en-US" dirty="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成功体験を十分</a:t>
            </a:r>
            <a:r>
              <a:rPr lang="ja-JP" altLang="en-US" dirty="0" smtClean="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に</a:t>
            </a:r>
          </a:p>
          <a:p>
            <a:pPr algn="ctr"/>
            <a:r>
              <a:rPr lang="ja-JP" altLang="en-US" dirty="0" smtClean="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味わえるよう支援</a:t>
            </a:r>
            <a:endParaRPr lang="ja-JP" altLang="en-US" dirty="0">
              <a:solidFill>
                <a:schemeClr val="tx2">
                  <a:lumMod val="75000"/>
                </a:schemeClr>
              </a:solidFill>
            </a:endParaRPr>
          </a:p>
        </p:txBody>
      </p:sp>
      <p:pic>
        <p:nvPicPr>
          <p:cNvPr id="2050" name="Picture 2" descr="C:\Users\181004\Desktop\2019トータルパッケージ研究\伝達試案Ｖｅｒ１\画像\6dac62fd904e1e8c09086892888cead0.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78044" y="1761871"/>
            <a:ext cx="2247900" cy="2114550"/>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bwMode="auto">
          <a:xfrm>
            <a:off x="621649" y="991178"/>
            <a:ext cx="7442524" cy="45719"/>
          </a:xfrm>
          <a:prstGeom prst="rect">
            <a:avLst/>
          </a:prstGeom>
          <a:solidFill>
            <a:srgbClr val="FEAE5C"/>
          </a:solidFill>
          <a:ln w="9525" cap="flat" cmpd="sng" algn="ctr">
            <a:noFill/>
            <a:prstDash val="solid"/>
            <a:miter lim="800000"/>
            <a:headEnd type="none" w="med" len="med"/>
            <a:tailEnd type="none" w="med" len="med"/>
          </a:ln>
          <a:effectLst/>
          <a:ex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smtClean="0">
              <a:ln>
                <a:noFill/>
              </a:ln>
              <a:solidFill>
                <a:schemeClr val="tx1"/>
              </a:solidFill>
              <a:effectLst/>
              <a:latin typeface="Arial" charset="0"/>
              <a:ea typeface="ＭＳ Ｐゴシック" pitchFamily="50" charset="-128"/>
            </a:endParaRPr>
          </a:p>
        </p:txBody>
      </p:sp>
      <p:sp>
        <p:nvSpPr>
          <p:cNvPr id="34" name="正方形/長方形 33"/>
          <p:cNvSpPr/>
          <p:nvPr/>
        </p:nvSpPr>
        <p:spPr>
          <a:xfrm>
            <a:off x="1356653" y="4843238"/>
            <a:ext cx="1338829" cy="369332"/>
          </a:xfrm>
          <a:prstGeom prst="rect">
            <a:avLst/>
          </a:prstGeom>
        </p:spPr>
        <p:txBody>
          <a:bodyPr wrap="none">
            <a:spAutoFit/>
          </a:bodyPr>
          <a:lstStyle/>
          <a:p>
            <a:pPr algn="ctr"/>
            <a:r>
              <a:rPr lang="ja-JP" altLang="en-US" dirty="0" smtClean="0">
                <a:solidFill>
                  <a:srgbClr val="0070C0"/>
                </a:solidFill>
                <a:latin typeface="メイリオ" panose="020B0604030504040204" pitchFamily="50" charset="-128"/>
                <a:ea typeface="メイリオ" panose="020B0604030504040204" pitchFamily="50" charset="-128"/>
              </a:rPr>
              <a:t>ミスの回避</a:t>
            </a:r>
            <a:endParaRPr lang="ja-JP" altLang="en-US" dirty="0">
              <a:solidFill>
                <a:srgbClr val="0070C0"/>
              </a:solidFill>
              <a:latin typeface="メイリオ" panose="020B0604030504040204" pitchFamily="50" charset="-128"/>
              <a:ea typeface="メイリオ" panose="020B0604030504040204" pitchFamily="50" charset="-128"/>
            </a:endParaRPr>
          </a:p>
        </p:txBody>
      </p:sp>
      <p:sp>
        <p:nvSpPr>
          <p:cNvPr id="35" name="正方形/長方形 34"/>
          <p:cNvSpPr/>
          <p:nvPr/>
        </p:nvSpPr>
        <p:spPr>
          <a:xfrm>
            <a:off x="6664242" y="4827780"/>
            <a:ext cx="1338828" cy="369332"/>
          </a:xfrm>
          <a:prstGeom prst="rect">
            <a:avLst/>
          </a:prstGeom>
        </p:spPr>
        <p:txBody>
          <a:bodyPr wrap="none">
            <a:spAutoFit/>
          </a:bodyPr>
          <a:lstStyle/>
          <a:p>
            <a:pPr algn="ctr"/>
            <a:r>
              <a:rPr lang="ja-JP" altLang="en-US" dirty="0">
                <a:solidFill>
                  <a:srgbClr val="0070C0"/>
                </a:solidFill>
                <a:latin typeface="メイリオ" panose="020B0604030504040204" pitchFamily="50" charset="-128"/>
                <a:ea typeface="メイリオ" panose="020B0604030504040204" pitchFamily="50" charset="-128"/>
              </a:rPr>
              <a:t>意欲</a:t>
            </a:r>
            <a:r>
              <a:rPr lang="ja-JP" altLang="en-US" dirty="0" smtClean="0">
                <a:solidFill>
                  <a:srgbClr val="0070C0"/>
                </a:solidFill>
                <a:latin typeface="メイリオ" panose="020B0604030504040204" pitchFamily="50" charset="-128"/>
                <a:ea typeface="メイリオ" panose="020B0604030504040204" pitchFamily="50" charset="-128"/>
              </a:rPr>
              <a:t>の</a:t>
            </a:r>
            <a:r>
              <a:rPr lang="ja-JP" altLang="en-US" dirty="0">
                <a:solidFill>
                  <a:srgbClr val="0070C0"/>
                </a:solidFill>
                <a:latin typeface="メイリオ" panose="020B0604030504040204" pitchFamily="50" charset="-128"/>
                <a:ea typeface="メイリオ" panose="020B0604030504040204" pitchFamily="50" charset="-128"/>
              </a:rPr>
              <a:t>回復</a:t>
            </a:r>
          </a:p>
        </p:txBody>
      </p:sp>
      <p:sp>
        <p:nvSpPr>
          <p:cNvPr id="38" name="角丸四角形 37"/>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65</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57658609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327505" y="5827544"/>
            <a:ext cx="8280920" cy="914400"/>
          </a:xfrm>
          <a:prstGeom prst="rect">
            <a:avLst/>
          </a:prstGeom>
          <a:solidFill>
            <a:srgbClr val="FFF1BA"/>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 name="正方形/長方形 4"/>
          <p:cNvSpPr/>
          <p:nvPr/>
        </p:nvSpPr>
        <p:spPr>
          <a:xfrm>
            <a:off x="349007" y="4755165"/>
            <a:ext cx="8280920" cy="914400"/>
          </a:xfrm>
          <a:prstGeom prst="rect">
            <a:avLst/>
          </a:prstGeom>
          <a:solidFill>
            <a:srgbClr val="FFF1BA"/>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 name="正方形/長方形 3"/>
          <p:cNvSpPr/>
          <p:nvPr/>
        </p:nvSpPr>
        <p:spPr>
          <a:xfrm>
            <a:off x="574377" y="5851775"/>
            <a:ext cx="7776864" cy="954107"/>
          </a:xfrm>
          <a:prstGeom prst="rect">
            <a:avLst/>
          </a:prstGeom>
        </p:spPr>
        <p:txBody>
          <a:bodyPr wrap="squar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適切な行動に対し支援者がフィードバックを行った際には、必ず、対象者自身の認識も確認し適切な行動を取った</a:t>
            </a:r>
            <a:r>
              <a:rPr lang="ja-JP" altLang="en-US" sz="2000" b="1" u="sng" dirty="0">
                <a:solidFill>
                  <a:srgbClr val="00B0F0"/>
                </a:solidFill>
                <a:latin typeface="メイリオ" panose="020B0604030504040204" pitchFamily="50" charset="-128"/>
                <a:ea typeface="メイリオ" panose="020B0604030504040204" pitchFamily="50" charset="-128"/>
                <a:cs typeface="メイリオ" panose="020B0604030504040204" pitchFamily="50" charset="-128"/>
              </a:rPr>
              <a:t>自分自身を誉めるよう促す</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ことが重要である</a:t>
            </a:r>
            <a:r>
              <a:rPr lang="ja-JP" altLang="en-US" dirty="0"/>
              <a:t>。</a:t>
            </a:r>
          </a:p>
        </p:txBody>
      </p:sp>
      <p:sp>
        <p:nvSpPr>
          <p:cNvPr id="21" name="正方形/長方形 20"/>
          <p:cNvSpPr/>
          <p:nvPr/>
        </p:nvSpPr>
        <p:spPr>
          <a:xfrm>
            <a:off x="532660" y="4746235"/>
            <a:ext cx="7882988" cy="923330"/>
          </a:xfrm>
          <a:prstGeom prst="rect">
            <a:avLst/>
          </a:prstGeom>
        </p:spPr>
        <p:txBody>
          <a:bodyPr wrap="squar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支援者が成功体験を意識的に言語化しフィードバックしても、対象者がこれを受け止めていなければ、不安感・喪失感を軽減し障害認識の促進につなげることはできない。</a:t>
            </a:r>
          </a:p>
        </p:txBody>
      </p:sp>
      <p:cxnSp>
        <p:nvCxnSpPr>
          <p:cNvPr id="17" name="直線コネクタ 16"/>
          <p:cNvCxnSpPr/>
          <p:nvPr/>
        </p:nvCxnSpPr>
        <p:spPr>
          <a:xfrm>
            <a:off x="201847" y="4869160"/>
            <a:ext cx="288032"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6" name="直線コネクタ 25"/>
          <p:cNvCxnSpPr/>
          <p:nvPr/>
        </p:nvCxnSpPr>
        <p:spPr>
          <a:xfrm>
            <a:off x="218433" y="6021288"/>
            <a:ext cx="288032" cy="0"/>
          </a:xfrm>
          <a:prstGeom prst="line">
            <a:avLst/>
          </a:prstGeom>
        </p:spPr>
        <p:style>
          <a:lnRef idx="3">
            <a:schemeClr val="accent2"/>
          </a:lnRef>
          <a:fillRef idx="0">
            <a:schemeClr val="accent2"/>
          </a:fillRef>
          <a:effectRef idx="2">
            <a:schemeClr val="accent2"/>
          </a:effectRef>
          <a:fontRef idx="minor">
            <a:schemeClr val="tx1"/>
          </a:fontRef>
        </p:style>
      </p:cxnSp>
      <p:grpSp>
        <p:nvGrpSpPr>
          <p:cNvPr id="27" name="グループ化 26"/>
          <p:cNvGrpSpPr/>
          <p:nvPr/>
        </p:nvGrpSpPr>
        <p:grpSpPr>
          <a:xfrm>
            <a:off x="4" y="4190235"/>
            <a:ext cx="1529917" cy="517124"/>
            <a:chOff x="2942218" y="4687860"/>
            <a:chExt cx="2205846" cy="715294"/>
          </a:xfrm>
        </p:grpSpPr>
        <p:sp>
          <p:nvSpPr>
            <p:cNvPr id="28" name="角丸四角形 27"/>
            <p:cNvSpPr/>
            <p:nvPr/>
          </p:nvSpPr>
          <p:spPr>
            <a:xfrm>
              <a:off x="3419872" y="5027575"/>
              <a:ext cx="1728192" cy="360040"/>
            </a:xfrm>
            <a:prstGeom prst="roundRect">
              <a:avLst/>
            </a:prstGeom>
            <a:solidFill>
              <a:srgbClr val="FD54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重要ポイント</a:t>
              </a:r>
            </a:p>
          </p:txBody>
        </p:sp>
        <p:pic>
          <p:nvPicPr>
            <p:cNvPr id="29" name="Picture 3" descr="C:\Users\181004\Downloads\期待.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2218" y="4687860"/>
              <a:ext cx="706353" cy="715294"/>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正方形/長方形 23"/>
          <p:cNvSpPr/>
          <p:nvPr/>
        </p:nvSpPr>
        <p:spPr>
          <a:xfrm>
            <a:off x="1856971" y="543030"/>
            <a:ext cx="5211683" cy="523220"/>
          </a:xfrm>
          <a:prstGeom prst="rect">
            <a:avLst/>
          </a:prstGeom>
        </p:spPr>
        <p:txBody>
          <a:bodyPr wrap="none">
            <a:spAutoFit/>
          </a:bodyPr>
          <a:lstStyle/>
          <a:p>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（自分自身を誉めるよう促す）</a:t>
            </a:r>
          </a:p>
        </p:txBody>
      </p:sp>
      <p:sp>
        <p:nvSpPr>
          <p:cNvPr id="23" name="テキスト ボックス 22"/>
          <p:cNvSpPr txBox="1"/>
          <p:nvPr/>
        </p:nvSpPr>
        <p:spPr>
          <a:xfrm>
            <a:off x="463185" y="66913"/>
            <a:ext cx="9077055" cy="584775"/>
          </a:xfrm>
          <a:prstGeom prst="rect">
            <a:avLst/>
          </a:prstGeom>
          <a:noFill/>
        </p:spPr>
        <p:txBody>
          <a:bodyPr wrap="square" rtlCol="0">
            <a:spAutoFit/>
          </a:bodyPr>
          <a:lstStyle/>
          <a:p>
            <a:r>
              <a:rPr lang="ja-JP" altLang="en-US" sz="3200" b="1" dirty="0">
                <a:latin typeface="メイリオ" panose="020B0604030504040204" pitchFamily="50" charset="-128"/>
                <a:ea typeface="メイリオ" panose="020B0604030504040204" pitchFamily="50" charset="-128"/>
                <a:cs typeface="メイリオ" panose="020B0604030504040204" pitchFamily="50" charset="-128"/>
              </a:rPr>
              <a:t>行動を強化</a:t>
            </a:r>
            <a:r>
              <a:rPr lang="ja-JP" altLang="en-US" sz="3200" b="1" dirty="0" smtClean="0">
                <a:latin typeface="メイリオ" panose="020B0604030504040204" pitchFamily="50" charset="-128"/>
                <a:ea typeface="メイリオ" panose="020B0604030504040204" pitchFamily="50" charset="-128"/>
                <a:cs typeface="メイリオ" panose="020B0604030504040204" pitchFamily="50" charset="-128"/>
              </a:rPr>
              <a:t>するフィードバックの</a:t>
            </a:r>
            <a:r>
              <a:rPr lang="ja-JP" altLang="en-US" sz="3200" b="1" dirty="0">
                <a:latin typeface="メイリオ" panose="020B0604030504040204" pitchFamily="50" charset="-128"/>
                <a:ea typeface="メイリオ" panose="020B0604030504040204" pitchFamily="50" charset="-128"/>
                <a:cs typeface="メイリオ" panose="020B0604030504040204" pitchFamily="50" charset="-128"/>
              </a:rPr>
              <a:t>ポイント</a:t>
            </a:r>
          </a:p>
        </p:txBody>
      </p:sp>
      <p:sp>
        <p:nvSpPr>
          <p:cNvPr id="30" name="角丸四角形 29"/>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66</a:t>
            </a:r>
            <a:endParaRPr lang="ja-JP" altLang="en-US" dirty="0">
              <a:solidFill>
                <a:schemeClr val="tx1"/>
              </a:solidFill>
              <a:latin typeface="Segoe UI Semibold" panose="020B0702040204020203" pitchFamily="34" charset="0"/>
              <a:cs typeface="Segoe UI Semibold" panose="020B0702040204020203" pitchFamily="34" charset="0"/>
            </a:endParaRPr>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250" y="1164666"/>
            <a:ext cx="7723807" cy="3221520"/>
          </a:xfrm>
          <a:prstGeom prst="rect">
            <a:avLst/>
          </a:prstGeom>
        </p:spPr>
      </p:pic>
    </p:spTree>
    <p:extLst>
      <p:ext uri="{BB962C8B-B14F-4D97-AF65-F5344CB8AC3E}">
        <p14:creationId xmlns:p14="http://schemas.microsoft.com/office/powerpoint/2010/main" val="423227825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グループ化 5"/>
          <p:cNvGrpSpPr/>
          <p:nvPr/>
        </p:nvGrpSpPr>
        <p:grpSpPr>
          <a:xfrm>
            <a:off x="161764" y="989614"/>
            <a:ext cx="2205846" cy="715294"/>
            <a:chOff x="2942218" y="4687860"/>
            <a:chExt cx="2205846" cy="715294"/>
          </a:xfrm>
        </p:grpSpPr>
        <p:sp>
          <p:nvSpPr>
            <p:cNvPr id="7" name="角丸四角形 6"/>
            <p:cNvSpPr/>
            <p:nvPr/>
          </p:nvSpPr>
          <p:spPr>
            <a:xfrm>
              <a:off x="3419872" y="5027575"/>
              <a:ext cx="1728192" cy="360040"/>
            </a:xfrm>
            <a:prstGeom prst="roundRect">
              <a:avLst/>
            </a:prstGeom>
            <a:solidFill>
              <a:srgbClr val="FD54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重要ポイント</a:t>
              </a:r>
            </a:p>
          </p:txBody>
        </p:sp>
        <p:pic>
          <p:nvPicPr>
            <p:cNvPr id="8" name="Picture 3" descr="C:\Users\181004\Downloads\期待.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2218" y="4687860"/>
              <a:ext cx="706353" cy="715294"/>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テキスト ボックス 8"/>
          <p:cNvSpPr txBox="1"/>
          <p:nvPr/>
        </p:nvSpPr>
        <p:spPr>
          <a:xfrm>
            <a:off x="161764" y="1988844"/>
            <a:ext cx="8820472" cy="584775"/>
          </a:xfrm>
          <a:prstGeom prst="rect">
            <a:avLst/>
          </a:prstGeom>
          <a:noFill/>
        </p:spPr>
        <p:txBody>
          <a:bodyPr wrap="square" rtlCol="0">
            <a:spAutoFit/>
          </a:bodyPr>
          <a:lstStyle/>
          <a:p>
            <a:r>
              <a:rPr lang="ja-JP" altLang="en-US" sz="3200" dirty="0">
                <a:latin typeface="メイリオ" panose="020B0604030504040204" pitchFamily="50" charset="-128"/>
                <a:ea typeface="メイリオ" panose="020B0604030504040204" pitchFamily="50" charset="-128"/>
                <a:cs typeface="メイリオ" panose="020B0604030504040204" pitchFamily="50" charset="-128"/>
              </a:rPr>
              <a:t>「できるだけ</a:t>
            </a:r>
            <a:r>
              <a:rPr lang="ja-JP" altLang="en-US" sz="3200" b="1" dirty="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リアルフィードバック</a:t>
            </a:r>
            <a:r>
              <a:rPr lang="ja-JP" altLang="en-US" sz="3200" dirty="0">
                <a:latin typeface="メイリオ" panose="020B0604030504040204" pitchFamily="50" charset="-128"/>
                <a:ea typeface="メイリオ" panose="020B0604030504040204" pitchFamily="50" charset="-128"/>
                <a:cs typeface="メイリオ" panose="020B0604030504040204" pitchFamily="50" charset="-128"/>
              </a:rPr>
              <a:t>すること」</a:t>
            </a:r>
          </a:p>
        </p:txBody>
      </p:sp>
      <p:sp>
        <p:nvSpPr>
          <p:cNvPr id="10" name="テキスト ボックス 9"/>
          <p:cNvSpPr txBox="1"/>
          <p:nvPr/>
        </p:nvSpPr>
        <p:spPr>
          <a:xfrm>
            <a:off x="1092899" y="2573615"/>
            <a:ext cx="7229134" cy="707886"/>
          </a:xfrm>
          <a:prstGeom prst="rect">
            <a:avLst/>
          </a:prstGeom>
          <a:solidFill>
            <a:srgbClr val="FFF1BA"/>
          </a:solidFill>
          <a:ln>
            <a:solidFill>
              <a:schemeClr val="tx1"/>
            </a:solidFill>
          </a:ln>
        </p:spPr>
        <p:txBody>
          <a:bodyPr wrap="square" rtlCol="0">
            <a:spAutoFit/>
          </a:bodyPr>
          <a:lstStyle/>
          <a:p>
            <a:r>
              <a:rPr lang="en-US" altLang="ja-JP" sz="20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支援を実施する中で様々な状況があきらかになってくる。</a:t>
            </a:r>
          </a:p>
          <a:p>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　これらを</a:t>
            </a:r>
            <a:r>
              <a:rPr lang="ja-JP" altLang="en-US" sz="2000" b="1" dirty="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的確にフィードバック</a:t>
            </a:r>
            <a:r>
              <a:rPr lang="ja-JP" altLang="en-US" sz="2000" dirty="0">
                <a:latin typeface="メイリオ" panose="020B0604030504040204" pitchFamily="50" charset="-128"/>
                <a:ea typeface="メイリオ" panose="020B0604030504040204" pitchFamily="50" charset="-128"/>
                <a:cs typeface="メイリオ" panose="020B0604030504040204" pitchFamily="50" charset="-128"/>
              </a:rPr>
              <a:t>することが重要。</a:t>
            </a:r>
          </a:p>
        </p:txBody>
      </p:sp>
      <p:grpSp>
        <p:nvGrpSpPr>
          <p:cNvPr id="13" name="グループ化 12"/>
          <p:cNvGrpSpPr/>
          <p:nvPr/>
        </p:nvGrpSpPr>
        <p:grpSpPr>
          <a:xfrm>
            <a:off x="170051" y="3717032"/>
            <a:ext cx="2668686" cy="715294"/>
            <a:chOff x="3095125" y="4414589"/>
            <a:chExt cx="2052939" cy="715294"/>
          </a:xfrm>
        </p:grpSpPr>
        <p:sp>
          <p:nvSpPr>
            <p:cNvPr id="14" name="角丸四角形 13"/>
            <p:cNvSpPr/>
            <p:nvPr/>
          </p:nvSpPr>
          <p:spPr>
            <a:xfrm>
              <a:off x="3419872" y="4769843"/>
              <a:ext cx="1728192" cy="360040"/>
            </a:xfrm>
            <a:prstGeom prst="roundRect">
              <a:avLst/>
            </a:prstGeom>
            <a:solidFill>
              <a:srgbClr val="FD54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重要チェック！！</a:t>
              </a:r>
            </a:p>
          </p:txBody>
        </p:sp>
        <p:pic>
          <p:nvPicPr>
            <p:cNvPr id="15" name="Picture 3" descr="C:\Users\181004\Downloads\期待.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95125" y="4414589"/>
              <a:ext cx="553099" cy="715294"/>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正方形/長方形 16"/>
          <p:cNvSpPr/>
          <p:nvPr/>
        </p:nvSpPr>
        <p:spPr>
          <a:xfrm>
            <a:off x="41113" y="4650296"/>
            <a:ext cx="8280920" cy="369332"/>
          </a:xfrm>
          <a:prstGeom prst="rect">
            <a:avLst/>
          </a:prstGeom>
        </p:spPr>
        <p:txBody>
          <a:bodyPr wrap="squar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１「できるだけ対象者の</a:t>
            </a:r>
            <a:r>
              <a:rPr lang="ja-JP" altLang="en-US" b="1" u="sng" dirty="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行動の直後</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に伝えているか？」</a:t>
            </a:r>
          </a:p>
        </p:txBody>
      </p:sp>
      <p:sp>
        <p:nvSpPr>
          <p:cNvPr id="4" name="正方形/長方形 3"/>
          <p:cNvSpPr/>
          <p:nvPr/>
        </p:nvSpPr>
        <p:spPr>
          <a:xfrm>
            <a:off x="2325231" y="636252"/>
            <a:ext cx="4493538" cy="523220"/>
          </a:xfrm>
          <a:prstGeom prst="rect">
            <a:avLst/>
          </a:prstGeom>
        </p:spPr>
        <p:txBody>
          <a:bodyPr wrap="none">
            <a:spAutoFit/>
          </a:bodyPr>
          <a:lstStyle/>
          <a:p>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（リアルフィードバック）</a:t>
            </a:r>
          </a:p>
        </p:txBody>
      </p:sp>
      <p:sp>
        <p:nvSpPr>
          <p:cNvPr id="19" name="テキスト ボックス 18"/>
          <p:cNvSpPr txBox="1"/>
          <p:nvPr/>
        </p:nvSpPr>
        <p:spPr>
          <a:xfrm>
            <a:off x="656225" y="83664"/>
            <a:ext cx="9077055" cy="584775"/>
          </a:xfrm>
          <a:prstGeom prst="rect">
            <a:avLst/>
          </a:prstGeom>
          <a:noFill/>
        </p:spPr>
        <p:txBody>
          <a:bodyPr wrap="square" rtlCol="0">
            <a:spAutoFit/>
          </a:bodyPr>
          <a:lstStyle/>
          <a:p>
            <a:r>
              <a:rPr lang="ja-JP" altLang="en-US" sz="3200" b="1" dirty="0">
                <a:latin typeface="メイリオ" panose="020B0604030504040204" pitchFamily="50" charset="-128"/>
                <a:ea typeface="メイリオ" panose="020B0604030504040204" pitchFamily="50" charset="-128"/>
                <a:cs typeface="メイリオ" panose="020B0604030504040204" pitchFamily="50" charset="-128"/>
              </a:rPr>
              <a:t>行動を強化</a:t>
            </a:r>
            <a:r>
              <a:rPr lang="ja-JP" altLang="en-US" sz="3200" b="1" dirty="0" smtClean="0">
                <a:latin typeface="メイリオ" panose="020B0604030504040204" pitchFamily="50" charset="-128"/>
                <a:ea typeface="メイリオ" panose="020B0604030504040204" pitchFamily="50" charset="-128"/>
                <a:cs typeface="メイリオ" panose="020B0604030504040204" pitchFamily="50" charset="-128"/>
              </a:rPr>
              <a:t>するフィードバックの</a:t>
            </a:r>
            <a:r>
              <a:rPr lang="ja-JP" altLang="en-US" sz="3200" b="1" dirty="0">
                <a:latin typeface="メイリオ" panose="020B0604030504040204" pitchFamily="50" charset="-128"/>
                <a:ea typeface="メイリオ" panose="020B0604030504040204" pitchFamily="50" charset="-128"/>
                <a:cs typeface="メイリオ" panose="020B0604030504040204" pitchFamily="50" charset="-128"/>
              </a:rPr>
              <a:t>ポイント</a:t>
            </a:r>
          </a:p>
        </p:txBody>
      </p:sp>
      <p:sp>
        <p:nvSpPr>
          <p:cNvPr id="20" name="テキスト ボックス 19"/>
          <p:cNvSpPr txBox="1"/>
          <p:nvPr/>
        </p:nvSpPr>
        <p:spPr>
          <a:xfrm>
            <a:off x="66945" y="5066770"/>
            <a:ext cx="9427431" cy="646331"/>
          </a:xfrm>
          <a:prstGeom prst="rect">
            <a:avLst/>
          </a:prstGeom>
          <a:noFill/>
        </p:spPr>
        <p:txBody>
          <a:bodyPr wrap="square" rtlCol="0">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２「具体的な行動を特定し望ましいものかどうか</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b="1" u="sng" dirty="0" smtClean="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的確</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に</a:t>
            </a:r>
            <a:r>
              <a:rPr lang="ja-JP" altLang="en-US" u="sng" dirty="0" smtClean="0">
                <a:latin typeface="メイリオ" panose="020B0604030504040204" pitchFamily="50" charset="-128"/>
                <a:ea typeface="メイリオ" panose="020B0604030504040204" pitchFamily="50" charset="-128"/>
                <a:cs typeface="メイリオ" panose="020B0604030504040204" pitchFamily="50" charset="-128"/>
              </a:rPr>
              <a:t>伝えているか？</a:t>
            </a:r>
            <a:endParaRPr lang="en-US" altLang="ja-JP" u="sng"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b="1" dirty="0" smtClean="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b="1" u="sng" dirty="0" smtClean="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b="1" u="sng" dirty="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誉めているか？）</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21" name="テキスト ボックス 20"/>
          <p:cNvSpPr txBox="1"/>
          <p:nvPr/>
        </p:nvSpPr>
        <p:spPr>
          <a:xfrm>
            <a:off x="41113" y="5829265"/>
            <a:ext cx="9102887" cy="646331"/>
          </a:xfrm>
          <a:prstGeom prst="rect">
            <a:avLst/>
          </a:prstGeom>
          <a:noFill/>
        </p:spPr>
        <p:txBody>
          <a:bodyPr wrap="square" rtlCol="0">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３「</a:t>
            </a:r>
            <a:r>
              <a:rPr lang="ja-JP" altLang="en-US" b="1" u="sng" dirty="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適切</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な行動をとるために努力してきたことを含めて</a:t>
            </a:r>
            <a:r>
              <a:rPr lang="ja-JP" altLang="en-US" u="sng" dirty="0" smtClean="0">
                <a:latin typeface="メイリオ" panose="020B0604030504040204" pitchFamily="50" charset="-128"/>
                <a:ea typeface="メイリオ" panose="020B0604030504040204" pitchFamily="50" charset="-128"/>
                <a:cs typeface="メイリオ" panose="020B0604030504040204" pitchFamily="50" charset="-128"/>
              </a:rPr>
              <a:t>伝えているか？</a:t>
            </a:r>
            <a:endParaRPr lang="en-US" altLang="ja-JP" u="sng"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b="1" dirty="0" smtClean="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b="1" u="sng" dirty="0" smtClean="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b="1" u="sng" dirty="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誉めているか？）</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16" name="角丸四角形 15"/>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67</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05036986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p:cNvSpPr/>
          <p:nvPr/>
        </p:nvSpPr>
        <p:spPr>
          <a:xfrm>
            <a:off x="22920" y="1988840"/>
            <a:ext cx="8652528" cy="707886"/>
          </a:xfrm>
          <a:prstGeom prst="rect">
            <a:avLst/>
          </a:prstGeom>
        </p:spPr>
        <p:txBody>
          <a:bodyPr wrap="square">
            <a:spAutoFit/>
          </a:bodyPr>
          <a:lstStyle/>
          <a:p>
            <a:r>
              <a:rPr lang="ja-JP" altLang="en-US" sz="4000" b="1" dirty="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200" b="1" dirty="0">
                <a:solidFill>
                  <a:srgbClr val="FF9933"/>
                </a:solidFill>
                <a:latin typeface="メイリオ" panose="020B0604030504040204" pitchFamily="50" charset="-128"/>
                <a:ea typeface="メイリオ" panose="020B0604030504040204" pitchFamily="50" charset="-128"/>
                <a:cs typeface="メイリオ" panose="020B0604030504040204" pitchFamily="50" charset="-128"/>
              </a:rPr>
              <a:t>すぐ褒める</a:t>
            </a:r>
          </a:p>
        </p:txBody>
      </p:sp>
      <p:sp>
        <p:nvSpPr>
          <p:cNvPr id="12" name="正方形/長方形 11"/>
          <p:cNvSpPr/>
          <p:nvPr/>
        </p:nvSpPr>
        <p:spPr>
          <a:xfrm>
            <a:off x="658147" y="2780932"/>
            <a:ext cx="8090321" cy="1015663"/>
          </a:xfrm>
          <a:prstGeom prst="rect">
            <a:avLst/>
          </a:prstGeom>
        </p:spPr>
        <p:txBody>
          <a:bodyPr wrap="square">
            <a:spAutoFit/>
          </a:bodyPr>
          <a:lstStyle/>
          <a:p>
            <a:r>
              <a:rPr lang="ja-JP" altLang="ja-JP" sz="2800" dirty="0">
                <a:latin typeface="メイリオ" panose="020B0604030504040204" pitchFamily="50" charset="-128"/>
                <a:ea typeface="メイリオ" panose="020B0604030504040204" pitchFamily="50" charset="-128"/>
                <a:cs typeface="メイリオ" panose="020B0604030504040204" pitchFamily="50" charset="-128"/>
              </a:rPr>
              <a:t>行動が生じてから</a:t>
            </a:r>
            <a:r>
              <a:rPr lang="ja-JP" altLang="ja-JP" sz="3200" b="1" dirty="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強化</a:t>
            </a:r>
            <a:r>
              <a:rPr lang="ja-JP" altLang="en-US" sz="3200" b="1" dirty="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するまでの</a:t>
            </a:r>
            <a:r>
              <a:rPr lang="ja-JP" altLang="ja-JP" sz="3200" b="1" dirty="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時間間隔</a:t>
            </a:r>
            <a:r>
              <a:rPr lang="ja-JP" altLang="ja-JP" sz="2800" dirty="0">
                <a:latin typeface="メイリオ" panose="020B0604030504040204" pitchFamily="50" charset="-128"/>
                <a:ea typeface="メイリオ" panose="020B0604030504040204" pitchFamily="50" charset="-128"/>
                <a:cs typeface="メイリオ" panose="020B0604030504040204" pitchFamily="50" charset="-128"/>
              </a:rPr>
              <a:t>は</a:t>
            </a:r>
            <a:endParaRPr lang="ja-JP" altLang="en-US" sz="28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ja-JP" sz="2800" dirty="0">
                <a:latin typeface="メイリオ" panose="020B0604030504040204" pitchFamily="50" charset="-128"/>
                <a:ea typeface="メイリオ" panose="020B0604030504040204" pitchFamily="50" charset="-128"/>
                <a:cs typeface="メイリオ" panose="020B0604030504040204" pitchFamily="50" charset="-128"/>
              </a:rPr>
              <a:t>非常に重要</a:t>
            </a: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a:t>
            </a:r>
            <a:endParaRPr lang="ja-JP" altLang="ja-JP" sz="2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0" name="正方形/長方形 29"/>
          <p:cNvSpPr/>
          <p:nvPr/>
        </p:nvSpPr>
        <p:spPr>
          <a:xfrm>
            <a:off x="1356616" y="4365108"/>
            <a:ext cx="7309435" cy="954107"/>
          </a:xfrm>
          <a:prstGeom prst="rect">
            <a:avLst/>
          </a:prstGeom>
          <a:solidFill>
            <a:srgbClr val="FFF1BA"/>
          </a:solidFill>
          <a:ln>
            <a:noFill/>
            <a:prstDash val="dashDot"/>
          </a:ln>
        </p:spPr>
        <p:txBody>
          <a:bodyPr wrap="square">
            <a:spAutoFit/>
          </a:bodyPr>
          <a:lstStyle/>
          <a:p>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よい</a:t>
            </a:r>
            <a:r>
              <a:rPr lang="ja-JP" altLang="ja-JP" sz="2800" dirty="0">
                <a:latin typeface="メイリオ" panose="020B0604030504040204" pitchFamily="50" charset="-128"/>
                <a:ea typeface="メイリオ" panose="020B0604030504040204" pitchFamily="50" charset="-128"/>
                <a:cs typeface="メイリオ" panose="020B0604030504040204" pitchFamily="50" charset="-128"/>
              </a:rPr>
              <a:t>行動</a:t>
            </a: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はできるだけ早く強化（褒める等）することが効果的</a:t>
            </a:r>
            <a:endParaRPr lang="ja-JP" altLang="ja-JP" sz="28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1"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06499" y="4371466"/>
            <a:ext cx="1103295" cy="735070"/>
          </a:xfrm>
          <a:prstGeom prst="rect">
            <a:avLst/>
          </a:prstGeom>
          <a:noFill/>
          <a:extLst>
            <a:ext uri="{909E8E84-426E-40DD-AFC4-6F175D3DCCD1}">
              <a14:hiddenFill xmlns:a14="http://schemas.microsoft.com/office/drawing/2010/main">
                <a:solidFill>
                  <a:srgbClr val="FFFFFF"/>
                </a:solidFill>
              </a14:hiddenFill>
            </a:ext>
          </a:extLst>
        </p:spPr>
      </p:pic>
      <p:sp>
        <p:nvSpPr>
          <p:cNvPr id="18" name="下矢印 17"/>
          <p:cNvSpPr/>
          <p:nvPr/>
        </p:nvSpPr>
        <p:spPr>
          <a:xfrm>
            <a:off x="4271255" y="3879369"/>
            <a:ext cx="432048" cy="272298"/>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9" name="テキスト ボックス 18"/>
          <p:cNvSpPr txBox="1"/>
          <p:nvPr/>
        </p:nvSpPr>
        <p:spPr>
          <a:xfrm>
            <a:off x="305007" y="5877271"/>
            <a:ext cx="8551533" cy="892552"/>
          </a:xfrm>
          <a:prstGeom prst="rect">
            <a:avLst/>
          </a:prstGeom>
          <a:noFill/>
        </p:spPr>
        <p:txBody>
          <a:bodyPr wrap="square" rtlCol="0">
            <a:spAutoFit/>
          </a:bodyPr>
          <a:lstStyle/>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800" b="1" dirty="0">
                <a:solidFill>
                  <a:schemeClr val="tx1">
                    <a:lumMod val="50000"/>
                    <a:lumOff val="50000"/>
                  </a:schemeClr>
                </a:solidFill>
                <a:latin typeface="メイリオ" panose="020B0604030504040204" pitchFamily="50" charset="-128"/>
                <a:ea typeface="メイリオ" panose="020B0604030504040204" pitchFamily="50" charset="-128"/>
                <a:cs typeface="メイリオ" panose="020B0604030504040204" pitchFamily="50" charset="-128"/>
              </a:rPr>
              <a:t>悪い例</a:t>
            </a:r>
          </a:p>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　　　「あの時は良かったよ」、「この前は良かったよ」等</a:t>
            </a:r>
          </a:p>
        </p:txBody>
      </p:sp>
      <p:grpSp>
        <p:nvGrpSpPr>
          <p:cNvPr id="15" name="グループ化 14"/>
          <p:cNvGrpSpPr/>
          <p:nvPr/>
        </p:nvGrpSpPr>
        <p:grpSpPr>
          <a:xfrm rot="2439956">
            <a:off x="264151" y="5745612"/>
            <a:ext cx="720080" cy="648074"/>
            <a:chOff x="3347864" y="1916832"/>
            <a:chExt cx="720080" cy="648074"/>
          </a:xfrm>
        </p:grpSpPr>
        <p:sp>
          <p:nvSpPr>
            <p:cNvPr id="16" name="正方形/長方形 15"/>
            <p:cNvSpPr/>
            <p:nvPr/>
          </p:nvSpPr>
          <p:spPr>
            <a:xfrm>
              <a:off x="3347864" y="2132856"/>
              <a:ext cx="720080" cy="2099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7" name="正方形/長方形 16"/>
            <p:cNvSpPr/>
            <p:nvPr/>
          </p:nvSpPr>
          <p:spPr>
            <a:xfrm rot="16200000">
              <a:off x="3383871" y="2135903"/>
              <a:ext cx="648074" cy="20993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20" name="正方形/長方形 19"/>
          <p:cNvSpPr/>
          <p:nvPr/>
        </p:nvSpPr>
        <p:spPr>
          <a:xfrm>
            <a:off x="2410191" y="835552"/>
            <a:ext cx="3877985" cy="584775"/>
          </a:xfrm>
          <a:prstGeom prst="rect">
            <a:avLst/>
          </a:prstGeom>
        </p:spPr>
        <p:txBody>
          <a:bodyPr wrap="none">
            <a:spAutoFit/>
          </a:bodyPr>
          <a:lstStyle/>
          <a:p>
            <a:r>
              <a:rPr lang="ja-JP" altLang="en-US" sz="3200" dirty="0">
                <a:latin typeface="メイリオ" panose="020B0604030504040204" pitchFamily="50" charset="-128"/>
                <a:ea typeface="メイリオ" panose="020B0604030504040204" pitchFamily="50" charset="-128"/>
                <a:cs typeface="メイリオ" panose="020B0604030504040204" pitchFamily="50" charset="-128"/>
              </a:rPr>
              <a:t>（強化の時間間隔）</a:t>
            </a:r>
          </a:p>
        </p:txBody>
      </p:sp>
      <p:sp>
        <p:nvSpPr>
          <p:cNvPr id="21" name="テキスト ボックス 20"/>
          <p:cNvSpPr txBox="1"/>
          <p:nvPr/>
        </p:nvSpPr>
        <p:spPr>
          <a:xfrm>
            <a:off x="615585" y="255012"/>
            <a:ext cx="9077055" cy="584775"/>
          </a:xfrm>
          <a:prstGeom prst="rect">
            <a:avLst/>
          </a:prstGeom>
          <a:noFill/>
        </p:spPr>
        <p:txBody>
          <a:bodyPr wrap="square" rtlCol="0">
            <a:spAutoFit/>
          </a:bodyPr>
          <a:lstStyle/>
          <a:p>
            <a:r>
              <a:rPr lang="ja-JP" altLang="en-US" sz="3200" b="1" dirty="0">
                <a:latin typeface="メイリオ" panose="020B0604030504040204" pitchFamily="50" charset="-128"/>
                <a:ea typeface="メイリオ" panose="020B0604030504040204" pitchFamily="50" charset="-128"/>
                <a:cs typeface="メイリオ" panose="020B0604030504040204" pitchFamily="50" charset="-128"/>
              </a:rPr>
              <a:t>行動を強化</a:t>
            </a:r>
            <a:r>
              <a:rPr lang="ja-JP" altLang="en-US" sz="3200" b="1" dirty="0" smtClean="0">
                <a:latin typeface="メイリオ" panose="020B0604030504040204" pitchFamily="50" charset="-128"/>
                <a:ea typeface="メイリオ" panose="020B0604030504040204" pitchFamily="50" charset="-128"/>
                <a:cs typeface="メイリオ" panose="020B0604030504040204" pitchFamily="50" charset="-128"/>
              </a:rPr>
              <a:t>するフィードバックの</a:t>
            </a:r>
            <a:r>
              <a:rPr lang="ja-JP" altLang="en-US" sz="3200" b="1" dirty="0">
                <a:latin typeface="メイリオ" panose="020B0604030504040204" pitchFamily="50" charset="-128"/>
                <a:ea typeface="メイリオ" panose="020B0604030504040204" pitchFamily="50" charset="-128"/>
                <a:cs typeface="メイリオ" panose="020B0604030504040204" pitchFamily="50" charset="-128"/>
              </a:rPr>
              <a:t>ポイント</a:t>
            </a:r>
          </a:p>
        </p:txBody>
      </p:sp>
      <p:sp>
        <p:nvSpPr>
          <p:cNvPr id="14" name="角丸四角形 13"/>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68</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2003611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正方形/長方形 41"/>
          <p:cNvSpPr/>
          <p:nvPr/>
        </p:nvSpPr>
        <p:spPr>
          <a:xfrm>
            <a:off x="555839" y="1070818"/>
            <a:ext cx="7776864" cy="144016"/>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7" name="正方形/長方形 26"/>
          <p:cNvSpPr/>
          <p:nvPr/>
        </p:nvSpPr>
        <p:spPr>
          <a:xfrm>
            <a:off x="47591" y="1610524"/>
            <a:ext cx="8652528" cy="707886"/>
          </a:xfrm>
          <a:prstGeom prst="rect">
            <a:avLst/>
          </a:prstGeom>
        </p:spPr>
        <p:txBody>
          <a:bodyPr wrap="square">
            <a:spAutoFit/>
          </a:bodyPr>
          <a:lstStyle/>
          <a:p>
            <a:r>
              <a:rPr lang="ja-JP" altLang="en-US" sz="4000" b="1" dirty="0">
                <a:solidFill>
                  <a:srgbClr val="FFCC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200" b="1" dirty="0">
                <a:solidFill>
                  <a:srgbClr val="FF9933"/>
                </a:solidFill>
                <a:latin typeface="メイリオ" panose="020B0604030504040204" pitchFamily="50" charset="-128"/>
                <a:ea typeface="メイリオ" panose="020B0604030504040204" pitchFamily="50" charset="-128"/>
                <a:cs typeface="メイリオ" panose="020B0604030504040204" pitchFamily="50" charset="-128"/>
              </a:rPr>
              <a:t>何回も褒める</a:t>
            </a:r>
          </a:p>
        </p:txBody>
      </p:sp>
      <p:sp>
        <p:nvSpPr>
          <p:cNvPr id="6" name="正方形/長方形 5"/>
          <p:cNvSpPr/>
          <p:nvPr/>
        </p:nvSpPr>
        <p:spPr>
          <a:xfrm>
            <a:off x="467548" y="5410389"/>
            <a:ext cx="8254367" cy="1261884"/>
          </a:xfrm>
          <a:prstGeom prst="rect">
            <a:avLst/>
          </a:prstGeom>
        </p:spPr>
        <p:txBody>
          <a:bodyPr wrap="square">
            <a:spAutoFit/>
          </a:bodyPr>
          <a:lstStyle/>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行動はある程度強化されていないと徐々に減少していく。</a:t>
            </a:r>
            <a:r>
              <a:rPr lang="ja-JP" altLang="en-US" sz="2800" b="1" u="sng" dirty="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強化されていた行動</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に好ましい結果が伴わなくなることで、将来その行動が起きにくくなる。</a:t>
            </a:r>
          </a:p>
        </p:txBody>
      </p:sp>
      <p:sp>
        <p:nvSpPr>
          <p:cNvPr id="7" name="正方形/長方形 6"/>
          <p:cNvSpPr/>
          <p:nvPr/>
        </p:nvSpPr>
        <p:spPr>
          <a:xfrm>
            <a:off x="79368" y="4905380"/>
            <a:ext cx="2339102" cy="523220"/>
          </a:xfrm>
          <a:prstGeom prst="rect">
            <a:avLst/>
          </a:prstGeom>
        </p:spPr>
        <p:txBody>
          <a:bodyPr wrap="none">
            <a:spAutoFit/>
          </a:bodyPr>
          <a:lstStyle/>
          <a:p>
            <a:r>
              <a:rPr lang="en-US" altLang="ja-JP" sz="28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800" b="1" dirty="0">
                <a:solidFill>
                  <a:schemeClr val="tx1">
                    <a:lumMod val="85000"/>
                    <a:lumOff val="15000"/>
                  </a:schemeClr>
                </a:solidFill>
                <a:latin typeface="メイリオ" panose="020B0604030504040204" pitchFamily="50" charset="-128"/>
                <a:ea typeface="メイリオ" panose="020B0604030504040204" pitchFamily="50" charset="-128"/>
                <a:cs typeface="メイリオ" panose="020B0604030504040204" pitchFamily="50" charset="-128"/>
              </a:rPr>
              <a:t>消去の原理</a:t>
            </a:r>
          </a:p>
        </p:txBody>
      </p:sp>
      <p:grpSp>
        <p:nvGrpSpPr>
          <p:cNvPr id="22" name="グループ化 21"/>
          <p:cNvGrpSpPr/>
          <p:nvPr/>
        </p:nvGrpSpPr>
        <p:grpSpPr>
          <a:xfrm>
            <a:off x="23048" y="2331622"/>
            <a:ext cx="8937554" cy="2436753"/>
            <a:chOff x="23048" y="2539502"/>
            <a:chExt cx="8937554" cy="2436753"/>
          </a:xfrm>
        </p:grpSpPr>
        <p:sp>
          <p:nvSpPr>
            <p:cNvPr id="11" name="テキスト ボックス 10"/>
            <p:cNvSpPr txBox="1"/>
            <p:nvPr/>
          </p:nvSpPr>
          <p:spPr>
            <a:xfrm>
              <a:off x="341072" y="2539502"/>
              <a:ext cx="8217269" cy="523220"/>
            </a:xfrm>
            <a:prstGeom prst="rect">
              <a:avLst/>
            </a:prstGeom>
            <a:noFill/>
          </p:spPr>
          <p:txBody>
            <a:bodyPr wrap="square" rtlCol="0">
              <a:spAutoFit/>
            </a:bodyPr>
            <a:lstStyle/>
            <a:p>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例　トラックの音が聞こえても仕事に集中する</a:t>
              </a:r>
            </a:p>
          </p:txBody>
        </p:sp>
        <p:sp>
          <p:nvSpPr>
            <p:cNvPr id="13" name="角丸四角形 12"/>
            <p:cNvSpPr/>
            <p:nvPr/>
          </p:nvSpPr>
          <p:spPr>
            <a:xfrm>
              <a:off x="659765" y="3111427"/>
              <a:ext cx="1765109" cy="1008112"/>
            </a:xfrm>
            <a:prstGeom prst="roundRect">
              <a:avLst/>
            </a:prstGeom>
            <a:solidFill>
              <a:srgbClr val="FD542E"/>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仕事に</a:t>
              </a:r>
            </a:p>
            <a:p>
              <a:pPr algn="ctr"/>
              <a:r>
                <a:rPr lang="ja-JP" altLang="en-US" sz="2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集中した</a:t>
              </a:r>
            </a:p>
          </p:txBody>
        </p:sp>
        <p:sp>
          <p:nvSpPr>
            <p:cNvPr id="25" name="角丸四角形 24"/>
            <p:cNvSpPr/>
            <p:nvPr/>
          </p:nvSpPr>
          <p:spPr>
            <a:xfrm>
              <a:off x="3274703" y="3078973"/>
              <a:ext cx="2006911" cy="1008112"/>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lang="ja-JP" altLang="en-US" dirty="0">
                  <a:latin typeface="メイリオ" panose="020B0604030504040204" pitchFamily="50" charset="-128"/>
                  <a:ea typeface="メイリオ" panose="020B0604030504040204" pitchFamily="50" charset="-128"/>
                  <a:cs typeface="メイリオ" panose="020B0604030504040204" pitchFamily="50" charset="-128"/>
                </a:rPr>
                <a:t>１０秒～３０秒</a:t>
              </a:r>
            </a:p>
            <a:p>
              <a:pPr algn="ct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たっても集中</a:t>
              </a:r>
            </a:p>
          </p:txBody>
        </p:sp>
        <p:sp>
          <p:nvSpPr>
            <p:cNvPr id="26" name="角丸四角形 25"/>
            <p:cNvSpPr/>
            <p:nvPr/>
          </p:nvSpPr>
          <p:spPr>
            <a:xfrm>
              <a:off x="6156176" y="3075930"/>
              <a:ext cx="2088232" cy="1008112"/>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dirty="0">
                  <a:latin typeface="メイリオ" panose="020B0604030504040204" pitchFamily="50" charset="-128"/>
                  <a:ea typeface="メイリオ" panose="020B0604030504040204" pitchFamily="50" charset="-128"/>
                  <a:cs typeface="メイリオ" panose="020B0604030504040204" pitchFamily="50" charset="-128"/>
                </a:rPr>
                <a:t>３０秒以上</a:t>
              </a:r>
            </a:p>
            <a:p>
              <a:pPr algn="ct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たっても集中</a:t>
              </a:r>
            </a:p>
          </p:txBody>
        </p:sp>
        <p:sp>
          <p:nvSpPr>
            <p:cNvPr id="14" name="右矢印 13"/>
            <p:cNvSpPr/>
            <p:nvPr/>
          </p:nvSpPr>
          <p:spPr>
            <a:xfrm>
              <a:off x="2627784" y="3429000"/>
              <a:ext cx="398569" cy="504056"/>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8" name="右矢印 27"/>
            <p:cNvSpPr/>
            <p:nvPr/>
          </p:nvSpPr>
          <p:spPr>
            <a:xfrm>
              <a:off x="5516078" y="3429000"/>
              <a:ext cx="398569" cy="504056"/>
            </a:xfrm>
            <a:prstGeom prst="right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5" name="正方形/長方形 14"/>
            <p:cNvSpPr/>
            <p:nvPr/>
          </p:nvSpPr>
          <p:spPr>
            <a:xfrm>
              <a:off x="23048" y="4293096"/>
              <a:ext cx="3185487" cy="369332"/>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「凄い！」「今の良いよ！」</a:t>
              </a:r>
              <a:endParaRPr lang="ja-JP" altLang="en-US" dirty="0"/>
            </a:p>
          </p:txBody>
        </p:sp>
        <p:sp>
          <p:nvSpPr>
            <p:cNvPr id="16" name="正方形/長方形 15"/>
            <p:cNvSpPr/>
            <p:nvPr/>
          </p:nvSpPr>
          <p:spPr>
            <a:xfrm>
              <a:off x="3208535" y="4293096"/>
              <a:ext cx="1569660" cy="369332"/>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「その調子」</a:t>
              </a:r>
              <a:endParaRPr lang="ja-JP" altLang="en-US" dirty="0"/>
            </a:p>
          </p:txBody>
        </p:sp>
        <p:sp>
          <p:nvSpPr>
            <p:cNvPr id="17" name="正方形/長方形 16"/>
            <p:cNvSpPr/>
            <p:nvPr/>
          </p:nvSpPr>
          <p:spPr>
            <a:xfrm>
              <a:off x="4444271" y="4281820"/>
              <a:ext cx="1569660" cy="369332"/>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「さすが！」</a:t>
              </a:r>
              <a:endParaRPr lang="ja-JP" altLang="en-US" dirty="0"/>
            </a:p>
          </p:txBody>
        </p:sp>
        <p:sp>
          <p:nvSpPr>
            <p:cNvPr id="20" name="正方形/長方形 19"/>
            <p:cNvSpPr/>
            <p:nvPr/>
          </p:nvSpPr>
          <p:spPr>
            <a:xfrm>
              <a:off x="6217637" y="4287501"/>
              <a:ext cx="2340705" cy="369332"/>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 頑張ってるねえ」</a:t>
              </a:r>
              <a:endParaRPr lang="ja-JP" altLang="en-US" dirty="0"/>
            </a:p>
          </p:txBody>
        </p:sp>
        <p:sp>
          <p:nvSpPr>
            <p:cNvPr id="21" name="正方形/長方形 20"/>
            <p:cNvSpPr/>
            <p:nvPr/>
          </p:nvSpPr>
          <p:spPr>
            <a:xfrm>
              <a:off x="5775115" y="4606923"/>
              <a:ext cx="3185487" cy="369332"/>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「よくここまでできたねえ」</a:t>
              </a:r>
              <a:endParaRPr lang="ja-JP" altLang="en-US" dirty="0"/>
            </a:p>
          </p:txBody>
        </p:sp>
      </p:grpSp>
      <p:sp>
        <p:nvSpPr>
          <p:cNvPr id="9" name="正方形/長方形 8"/>
          <p:cNvSpPr/>
          <p:nvPr/>
        </p:nvSpPr>
        <p:spPr>
          <a:xfrm>
            <a:off x="2342534" y="4928386"/>
            <a:ext cx="2031325" cy="369332"/>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（⇔復帰の原理）</a:t>
            </a:r>
            <a:endParaRPr lang="ja-JP" altLang="en-US" dirty="0">
              <a:solidFill>
                <a:srgbClr val="009ED6"/>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正方形/長方形 22"/>
          <p:cNvSpPr/>
          <p:nvPr/>
        </p:nvSpPr>
        <p:spPr>
          <a:xfrm>
            <a:off x="3274720" y="671114"/>
            <a:ext cx="2339102" cy="461665"/>
          </a:xfrm>
          <a:prstGeom prst="rect">
            <a:avLst/>
          </a:prstGeom>
        </p:spPr>
        <p:txBody>
          <a:bodyPr wrap="none">
            <a:spAutoFit/>
          </a:bodyPr>
          <a:lstStyle/>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（消去の原理）</a:t>
            </a:r>
          </a:p>
        </p:txBody>
      </p:sp>
      <p:sp>
        <p:nvSpPr>
          <p:cNvPr id="30" name="テキスト ボックス 29"/>
          <p:cNvSpPr txBox="1"/>
          <p:nvPr/>
        </p:nvSpPr>
        <p:spPr>
          <a:xfrm>
            <a:off x="467548" y="182153"/>
            <a:ext cx="9077055" cy="584775"/>
          </a:xfrm>
          <a:prstGeom prst="rect">
            <a:avLst/>
          </a:prstGeom>
          <a:noFill/>
        </p:spPr>
        <p:txBody>
          <a:bodyPr wrap="square" rtlCol="0">
            <a:spAutoFit/>
          </a:bodyPr>
          <a:lstStyle/>
          <a:p>
            <a:r>
              <a:rPr lang="ja-JP" altLang="en-US" sz="32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行動を強化</a:t>
            </a:r>
            <a:r>
              <a:rPr lang="ja-JP" altLang="en-US" sz="3200" b="1" dirty="0" smtClean="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するフィードバックの</a:t>
            </a:r>
            <a:r>
              <a:rPr lang="ja-JP" altLang="en-US" sz="3200" b="1"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ポイント</a:t>
            </a:r>
          </a:p>
        </p:txBody>
      </p:sp>
      <p:sp>
        <p:nvSpPr>
          <p:cNvPr id="24" name="角丸四角形 23"/>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69</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6901443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テキスト ボックス 27"/>
          <p:cNvSpPr txBox="1"/>
          <p:nvPr/>
        </p:nvSpPr>
        <p:spPr>
          <a:xfrm>
            <a:off x="478853" y="1250704"/>
            <a:ext cx="8665147" cy="1261884"/>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rPr>
              <a:t>作業によって、辛抱や我慢を体得してもらう</a:t>
            </a:r>
            <a:r>
              <a:rPr lang="ja-JP" altLang="en-US" dirty="0" smtClean="0">
                <a:latin typeface="メイリオ" panose="020B0604030504040204" pitchFamily="50" charset="-128"/>
                <a:ea typeface="メイリオ" panose="020B0604030504040204" pitchFamily="50" charset="-128"/>
              </a:rPr>
              <a:t>ことではなく、</a:t>
            </a:r>
            <a:endParaRPr lang="en-US" altLang="ja-JP" dirty="0" smtClean="0">
              <a:latin typeface="メイリオ" panose="020B0604030504040204" pitchFamily="50" charset="-128"/>
              <a:ea typeface="メイリオ" panose="020B0604030504040204" pitchFamily="50" charset="-128"/>
            </a:endParaRPr>
          </a:p>
          <a:p>
            <a:r>
              <a:rPr lang="ja-JP" altLang="en-US" sz="2000" dirty="0">
                <a:latin typeface="メイリオ" panose="020B0604030504040204" pitchFamily="50" charset="-128"/>
                <a:ea typeface="メイリオ" panose="020B0604030504040204" pitchFamily="50" charset="-128"/>
              </a:rPr>
              <a:t>・</a:t>
            </a:r>
            <a:r>
              <a:rPr lang="ja-JP" altLang="en-US" sz="2000" b="1"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成功体験を積み重ね、不安感・喪失感を獲得感や達成感に変える</a:t>
            </a:r>
            <a:r>
              <a:rPr lang="ja-JP" altLang="en-US" dirty="0" smtClean="0">
                <a:latin typeface="メイリオ" panose="020B0604030504040204" pitchFamily="50" charset="-128"/>
                <a:ea typeface="メイリオ" panose="020B0604030504040204" pitchFamily="50" charset="-128"/>
              </a:rPr>
              <a:t>こと</a:t>
            </a:r>
            <a:endParaRPr lang="en-US" altLang="ja-JP" dirty="0" smtClean="0">
              <a:latin typeface="メイリオ" panose="020B0604030504040204" pitchFamily="50" charset="-128"/>
              <a:ea typeface="メイリオ" panose="020B0604030504040204" pitchFamily="50" charset="-128"/>
            </a:endParaRPr>
          </a:p>
          <a:p>
            <a:r>
              <a:rPr lang="ja-JP" altLang="en-US" dirty="0" smtClean="0">
                <a:latin typeface="メイリオ" panose="020B0604030504040204" pitchFamily="50" charset="-128"/>
                <a:ea typeface="メイリオ" panose="020B0604030504040204" pitchFamily="50" charset="-128"/>
              </a:rPr>
              <a:t>・最終的には、</a:t>
            </a:r>
            <a:r>
              <a:rPr lang="ja-JP" altLang="en-US" sz="2000" b="1" dirty="0" smtClean="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セルフマネージメントスキルを獲得する</a:t>
            </a:r>
            <a:r>
              <a:rPr lang="ja-JP" altLang="en-US" dirty="0" smtClean="0">
                <a:latin typeface="メイリオ" panose="020B0604030504040204" pitchFamily="50" charset="-128"/>
                <a:ea typeface="メイリオ" panose="020B0604030504040204" pitchFamily="50" charset="-128"/>
              </a:rPr>
              <a:t>こと</a:t>
            </a:r>
            <a:endParaRPr lang="en-US" altLang="ja-JP" dirty="0">
              <a:latin typeface="メイリオ" panose="020B0604030504040204" pitchFamily="50" charset="-128"/>
              <a:ea typeface="メイリオ" panose="020B0604030504040204" pitchFamily="50" charset="-128"/>
            </a:endParaRPr>
          </a:p>
          <a:p>
            <a:r>
              <a:rPr lang="ja-JP" altLang="en-US" dirty="0" smtClean="0">
                <a:latin typeface="メイリオ" panose="020B0604030504040204" pitchFamily="50" charset="-128"/>
                <a:ea typeface="メイリオ" panose="020B0604030504040204" pitchFamily="50" charset="-128"/>
              </a:rPr>
              <a:t>がトータルパッケージの目的</a:t>
            </a:r>
            <a:endParaRPr kumimoji="1" lang="ja-JP" altLang="en-US" dirty="0" smtClean="0">
              <a:latin typeface="メイリオ" panose="020B0604030504040204" pitchFamily="50" charset="-128"/>
              <a:ea typeface="メイリオ" panose="020B0604030504040204" pitchFamily="50" charset="-128"/>
            </a:endParaRPr>
          </a:p>
        </p:txBody>
      </p:sp>
      <p:sp>
        <p:nvSpPr>
          <p:cNvPr id="31" name="テキスト ボックス 30"/>
          <p:cNvSpPr txBox="1"/>
          <p:nvPr/>
        </p:nvSpPr>
        <p:spPr>
          <a:xfrm>
            <a:off x="4230172" y="6242931"/>
            <a:ext cx="4709141" cy="369332"/>
          </a:xfrm>
          <a:prstGeom prst="rect">
            <a:avLst/>
          </a:prstGeom>
          <a:solidFill>
            <a:srgbClr val="FD542E"/>
          </a:solidFill>
        </p:spPr>
        <p:txBody>
          <a:bodyPr wrap="square" rtlCol="0">
            <a:spAutoFit/>
          </a:bodyPr>
          <a:lstStyle/>
          <a:p>
            <a:pPr algn="ctr"/>
            <a:r>
              <a:rPr kumimoji="1" lang="ja-JP" altLang="en-US" dirty="0" smtClean="0">
                <a:solidFill>
                  <a:schemeClr val="bg1"/>
                </a:solidFill>
                <a:latin typeface="メイリオ" panose="020B0604030504040204" pitchFamily="50" charset="-128"/>
                <a:ea typeface="メイリオ" panose="020B0604030504040204" pitchFamily="50" charset="-128"/>
              </a:rPr>
              <a:t>利用者に成功体験を積み重ねてもらおう</a:t>
            </a:r>
            <a:endParaRPr kumimoji="1" lang="ja-JP" altLang="en-US" dirty="0">
              <a:solidFill>
                <a:schemeClr val="bg1"/>
              </a:solidFill>
              <a:latin typeface="メイリオ" panose="020B0604030504040204" pitchFamily="50" charset="-128"/>
              <a:ea typeface="メイリオ" panose="020B0604030504040204" pitchFamily="50" charset="-128"/>
            </a:endParaRPr>
          </a:p>
        </p:txBody>
      </p:sp>
      <p:grpSp>
        <p:nvGrpSpPr>
          <p:cNvPr id="34" name="グループ化 33"/>
          <p:cNvGrpSpPr/>
          <p:nvPr/>
        </p:nvGrpSpPr>
        <p:grpSpPr>
          <a:xfrm>
            <a:off x="3954528" y="2665772"/>
            <a:ext cx="5189876" cy="3470325"/>
            <a:chOff x="162806" y="3910029"/>
            <a:chExt cx="4028182" cy="2809317"/>
          </a:xfrm>
        </p:grpSpPr>
        <p:pic>
          <p:nvPicPr>
            <p:cNvPr id="35" name="Picture 2" descr="C:\Users\181004\Desktop\2019トータルパッケージ研究\伝達試案Ｖｅｒ１\画像\171-peoples-fre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004" y="4455238"/>
              <a:ext cx="3919984" cy="2143741"/>
            </a:xfrm>
            <a:prstGeom prst="rect">
              <a:avLst/>
            </a:prstGeom>
            <a:noFill/>
            <a:extLst>
              <a:ext uri="{909E8E84-426E-40DD-AFC4-6F175D3DCCD1}">
                <a14:hiddenFill xmlns:a14="http://schemas.microsoft.com/office/drawing/2010/main">
                  <a:solidFill>
                    <a:srgbClr val="FFFFFF"/>
                  </a:solidFill>
                </a14:hiddenFill>
              </a:ext>
            </a:extLst>
          </p:spPr>
        </p:pic>
        <p:sp>
          <p:nvSpPr>
            <p:cNvPr id="36" name="円形吹き出し 35"/>
            <p:cNvSpPr/>
            <p:nvPr/>
          </p:nvSpPr>
          <p:spPr>
            <a:xfrm>
              <a:off x="1522132" y="6354699"/>
              <a:ext cx="638877" cy="364647"/>
            </a:xfrm>
            <a:prstGeom prst="wedgeEllipseCallout">
              <a:avLst>
                <a:gd name="adj1" fmla="val -60706"/>
                <a:gd name="adj2" fmla="val -47042"/>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800" dirty="0"/>
                <a:t>成功</a:t>
              </a:r>
              <a:endParaRPr kumimoji="1" lang="ja-JP" altLang="en-US" sz="800" dirty="0"/>
            </a:p>
          </p:txBody>
        </p:sp>
        <p:sp>
          <p:nvSpPr>
            <p:cNvPr id="37" name="円形吹き出し 36"/>
            <p:cNvSpPr/>
            <p:nvPr/>
          </p:nvSpPr>
          <p:spPr>
            <a:xfrm>
              <a:off x="1824860" y="6090781"/>
              <a:ext cx="638877" cy="364647"/>
            </a:xfrm>
            <a:prstGeom prst="wedgeEllipseCallout">
              <a:avLst>
                <a:gd name="adj1" fmla="val -60706"/>
                <a:gd name="adj2" fmla="val -47042"/>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800" dirty="0"/>
                <a:t>成功</a:t>
              </a:r>
              <a:endParaRPr kumimoji="1" lang="ja-JP" altLang="en-US" sz="800" dirty="0"/>
            </a:p>
          </p:txBody>
        </p:sp>
        <p:sp>
          <p:nvSpPr>
            <p:cNvPr id="38" name="円形吹き出し 37"/>
            <p:cNvSpPr/>
            <p:nvPr/>
          </p:nvSpPr>
          <p:spPr>
            <a:xfrm>
              <a:off x="2100670" y="5813696"/>
              <a:ext cx="638877" cy="364647"/>
            </a:xfrm>
            <a:prstGeom prst="wedgeEllipseCallout">
              <a:avLst>
                <a:gd name="adj1" fmla="val -60706"/>
                <a:gd name="adj2" fmla="val -47042"/>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800" dirty="0">
                  <a:latin typeface="+mn-ea"/>
                  <a:cs typeface="メイリオ" panose="020B0604030504040204" pitchFamily="50" charset="-128"/>
                </a:rPr>
                <a:t>成功</a:t>
              </a:r>
              <a:endParaRPr kumimoji="1" lang="ja-JP" altLang="en-US" sz="800" dirty="0">
                <a:latin typeface="+mn-ea"/>
                <a:cs typeface="メイリオ" panose="020B0604030504040204" pitchFamily="50" charset="-128"/>
              </a:endParaRPr>
            </a:p>
          </p:txBody>
        </p:sp>
        <p:sp>
          <p:nvSpPr>
            <p:cNvPr id="39" name="四角形吹き出し 38"/>
            <p:cNvSpPr/>
            <p:nvPr/>
          </p:nvSpPr>
          <p:spPr>
            <a:xfrm>
              <a:off x="1926761" y="4782733"/>
              <a:ext cx="216024" cy="539891"/>
            </a:xfrm>
            <a:prstGeom prst="wedgeRectCallout">
              <a:avLst>
                <a:gd name="adj1" fmla="val -47288"/>
                <a:gd name="adj2" fmla="val 83655"/>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sz="1100" dirty="0" smtClean="0"/>
                <a:t>目標</a:t>
              </a:r>
              <a:endParaRPr kumimoji="1" lang="ja-JP" altLang="en-US" sz="1100" dirty="0"/>
            </a:p>
          </p:txBody>
        </p:sp>
        <p:sp>
          <p:nvSpPr>
            <p:cNvPr id="40" name="四角形吹き出し 39"/>
            <p:cNvSpPr/>
            <p:nvPr/>
          </p:nvSpPr>
          <p:spPr>
            <a:xfrm>
              <a:off x="2100670" y="4608245"/>
              <a:ext cx="216024" cy="539891"/>
            </a:xfrm>
            <a:prstGeom prst="wedgeRectCallout">
              <a:avLst>
                <a:gd name="adj1" fmla="val -47288"/>
                <a:gd name="adj2" fmla="val 83655"/>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sz="1100" dirty="0" smtClean="0"/>
                <a:t>目標</a:t>
              </a:r>
              <a:endParaRPr kumimoji="1" lang="ja-JP" altLang="en-US" sz="1100" dirty="0"/>
            </a:p>
          </p:txBody>
        </p:sp>
        <p:sp>
          <p:nvSpPr>
            <p:cNvPr id="41" name="四角形吹き出し 40"/>
            <p:cNvSpPr/>
            <p:nvPr/>
          </p:nvSpPr>
          <p:spPr>
            <a:xfrm>
              <a:off x="2307499" y="4455239"/>
              <a:ext cx="216024" cy="539891"/>
            </a:xfrm>
            <a:prstGeom prst="wedgeRectCallout">
              <a:avLst>
                <a:gd name="adj1" fmla="val -47288"/>
                <a:gd name="adj2" fmla="val 83655"/>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sz="1100" dirty="0" smtClean="0"/>
                <a:t>目標</a:t>
              </a:r>
              <a:endParaRPr kumimoji="1" lang="ja-JP" altLang="en-US" sz="1100" dirty="0"/>
            </a:p>
          </p:txBody>
        </p:sp>
        <p:sp>
          <p:nvSpPr>
            <p:cNvPr id="42" name="四角形吹き出し 41"/>
            <p:cNvSpPr/>
            <p:nvPr/>
          </p:nvSpPr>
          <p:spPr>
            <a:xfrm>
              <a:off x="2523523" y="4338299"/>
              <a:ext cx="216024" cy="539891"/>
            </a:xfrm>
            <a:prstGeom prst="wedgeRectCallout">
              <a:avLst>
                <a:gd name="adj1" fmla="val -47288"/>
                <a:gd name="adj2" fmla="val 83655"/>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sz="1100" dirty="0" smtClean="0"/>
                <a:t>目標</a:t>
              </a:r>
              <a:endParaRPr kumimoji="1" lang="ja-JP" altLang="en-US" sz="1100" dirty="0"/>
            </a:p>
          </p:txBody>
        </p:sp>
        <p:sp>
          <p:nvSpPr>
            <p:cNvPr id="43" name="四角形吹き出し 42"/>
            <p:cNvSpPr/>
            <p:nvPr/>
          </p:nvSpPr>
          <p:spPr>
            <a:xfrm>
              <a:off x="2724301" y="4185293"/>
              <a:ext cx="216024" cy="539891"/>
            </a:xfrm>
            <a:prstGeom prst="wedgeRectCallout">
              <a:avLst>
                <a:gd name="adj1" fmla="val -47288"/>
                <a:gd name="adj2" fmla="val 83655"/>
              </a:avLst>
            </a:prstGeom>
          </p:spPr>
          <p:style>
            <a:lnRef idx="2">
              <a:schemeClr val="accent5"/>
            </a:lnRef>
            <a:fillRef idx="1">
              <a:schemeClr val="lt1"/>
            </a:fillRef>
            <a:effectRef idx="0">
              <a:schemeClr val="accent5"/>
            </a:effectRef>
            <a:fontRef idx="minor">
              <a:schemeClr val="dk1"/>
            </a:fontRef>
          </p:style>
          <p:txBody>
            <a:bodyPr rtlCol="0" anchor="ctr"/>
            <a:lstStyle/>
            <a:p>
              <a:pPr algn="ctr"/>
              <a:r>
                <a:rPr kumimoji="1" lang="ja-JP" altLang="en-US" sz="1100" dirty="0" smtClean="0"/>
                <a:t>目標</a:t>
              </a:r>
              <a:endParaRPr kumimoji="1" lang="ja-JP" altLang="en-US" sz="1100" dirty="0"/>
            </a:p>
          </p:txBody>
        </p:sp>
        <p:sp>
          <p:nvSpPr>
            <p:cNvPr id="44" name="角丸四角形吹き出し 43"/>
            <p:cNvSpPr/>
            <p:nvPr/>
          </p:nvSpPr>
          <p:spPr>
            <a:xfrm>
              <a:off x="3045575" y="4194770"/>
              <a:ext cx="913302" cy="520937"/>
            </a:xfrm>
            <a:prstGeom prst="wedgeRoundRectCallout">
              <a:avLst>
                <a:gd name="adj1" fmla="val -37246"/>
                <a:gd name="adj2" fmla="val 73471"/>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kumimoji="1" lang="ja-JP" altLang="en-US" sz="900" dirty="0" smtClean="0"/>
                <a:t>セルフ</a:t>
              </a:r>
            </a:p>
            <a:p>
              <a:pPr algn="ctr"/>
              <a:r>
                <a:rPr kumimoji="1" lang="ja-JP" altLang="en-US" sz="900" dirty="0" smtClean="0"/>
                <a:t>マネージメント</a:t>
              </a:r>
              <a:endParaRPr kumimoji="1" lang="ja-JP" altLang="en-US" sz="900" dirty="0"/>
            </a:p>
          </p:txBody>
        </p:sp>
        <p:sp>
          <p:nvSpPr>
            <p:cNvPr id="45" name="雲形吹き出し 44"/>
            <p:cNvSpPr/>
            <p:nvPr/>
          </p:nvSpPr>
          <p:spPr>
            <a:xfrm>
              <a:off x="162806" y="3910029"/>
              <a:ext cx="1186585" cy="1030775"/>
            </a:xfrm>
            <a:prstGeom prst="cloudCallout">
              <a:avLst>
                <a:gd name="adj1" fmla="val 44098"/>
                <a:gd name="adj2" fmla="val 65731"/>
              </a:avLst>
            </a:prstGeom>
            <a:ln w="3175"/>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確実に</a:t>
              </a:r>
            </a:p>
            <a:p>
              <a:pPr algn="ct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身</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についてい</a:t>
              </a:r>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る</a:t>
              </a:r>
              <a:endParaRPr kumimoji="1"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3" name="グループ化 2"/>
          <p:cNvGrpSpPr/>
          <p:nvPr/>
        </p:nvGrpSpPr>
        <p:grpSpPr>
          <a:xfrm>
            <a:off x="229236" y="2784228"/>
            <a:ext cx="3623252" cy="3757422"/>
            <a:chOff x="2847108" y="1169553"/>
            <a:chExt cx="6453753" cy="5702300"/>
          </a:xfrm>
        </p:grpSpPr>
        <p:pic>
          <p:nvPicPr>
            <p:cNvPr id="4" name="図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7108" y="1169553"/>
              <a:ext cx="6223635" cy="5702300"/>
            </a:xfrm>
            <a:prstGeom prst="rect">
              <a:avLst/>
            </a:prstGeom>
          </p:spPr>
        </p:pic>
        <p:sp>
          <p:nvSpPr>
            <p:cNvPr id="5" name="テキスト ボックス 4"/>
            <p:cNvSpPr txBox="1"/>
            <p:nvPr/>
          </p:nvSpPr>
          <p:spPr>
            <a:xfrm rot="20807001">
              <a:off x="6012919" y="6064275"/>
              <a:ext cx="1613973" cy="455407"/>
            </a:xfrm>
            <a:prstGeom prst="rect">
              <a:avLst/>
            </a:prstGeom>
            <a:noFill/>
          </p:spPr>
          <p:txBody>
            <a:bodyPr wrap="square" rtlCol="0">
              <a:spAutoFit/>
            </a:bodyPr>
            <a:lstStyle/>
            <a:p>
              <a:r>
                <a:rPr lang="ja-JP" altLang="en-US" sz="1350" b="1" dirty="0">
                  <a:latin typeface="メイリオ" panose="020B0604030504040204" pitchFamily="50" charset="-128"/>
                  <a:ea typeface="メイリオ" panose="020B0604030504040204" pitchFamily="50" charset="-128"/>
                </a:rPr>
                <a:t>作業課題</a:t>
              </a:r>
            </a:p>
          </p:txBody>
        </p:sp>
        <p:sp>
          <p:nvSpPr>
            <p:cNvPr id="6" name="テキスト ボックス 5"/>
            <p:cNvSpPr txBox="1"/>
            <p:nvPr/>
          </p:nvSpPr>
          <p:spPr>
            <a:xfrm rot="1072648">
              <a:off x="6662762" y="3119645"/>
              <a:ext cx="1563709" cy="455407"/>
            </a:xfrm>
            <a:prstGeom prst="rect">
              <a:avLst/>
            </a:prstGeom>
            <a:noFill/>
          </p:spPr>
          <p:txBody>
            <a:bodyPr wrap="square" rtlCol="0">
              <a:spAutoFit/>
            </a:bodyPr>
            <a:lstStyle/>
            <a:p>
              <a:r>
                <a:rPr lang="ja-JP" altLang="en-US" sz="1350" b="1" dirty="0">
                  <a:latin typeface="メイリオ" panose="020B0604030504040204" pitchFamily="50" charset="-128"/>
                  <a:ea typeface="メイリオ" panose="020B0604030504040204" pitchFamily="50" charset="-128"/>
                </a:rPr>
                <a:t>作業課題</a:t>
              </a:r>
            </a:p>
          </p:txBody>
        </p:sp>
        <p:sp>
          <p:nvSpPr>
            <p:cNvPr id="7" name="テキスト ボックス 6"/>
            <p:cNvSpPr txBox="1"/>
            <p:nvPr/>
          </p:nvSpPr>
          <p:spPr>
            <a:xfrm rot="18330583">
              <a:off x="2512754" y="3547015"/>
              <a:ext cx="1399401" cy="400109"/>
            </a:xfrm>
            <a:prstGeom prst="rect">
              <a:avLst/>
            </a:prstGeom>
            <a:noFill/>
          </p:spPr>
          <p:txBody>
            <a:bodyPr wrap="square" rtlCol="0">
              <a:spAutoFit/>
            </a:bodyPr>
            <a:lstStyle/>
            <a:p>
              <a:r>
                <a:rPr lang="ja-JP" altLang="en-US" sz="1350" b="1" dirty="0">
                  <a:latin typeface="メイリオ" panose="020B0604030504040204" pitchFamily="50" charset="-128"/>
                  <a:ea typeface="メイリオ" panose="020B0604030504040204" pitchFamily="50" charset="-128"/>
                </a:rPr>
                <a:t>作業課題</a:t>
              </a:r>
            </a:p>
          </p:txBody>
        </p:sp>
        <p:sp>
          <p:nvSpPr>
            <p:cNvPr id="8" name="テキスト ボックス 7"/>
            <p:cNvSpPr txBox="1"/>
            <p:nvPr/>
          </p:nvSpPr>
          <p:spPr>
            <a:xfrm rot="1399507">
              <a:off x="2923395" y="6053804"/>
              <a:ext cx="1627349" cy="455407"/>
            </a:xfrm>
            <a:prstGeom prst="rect">
              <a:avLst/>
            </a:prstGeom>
            <a:noFill/>
          </p:spPr>
          <p:txBody>
            <a:bodyPr wrap="square" rtlCol="0">
              <a:spAutoFit/>
            </a:bodyPr>
            <a:lstStyle/>
            <a:p>
              <a:r>
                <a:rPr lang="ja-JP" altLang="en-US" sz="1350" b="1" dirty="0">
                  <a:latin typeface="メイリオ" panose="020B0604030504040204" pitchFamily="50" charset="-128"/>
                  <a:ea typeface="メイリオ" panose="020B0604030504040204" pitchFamily="50" charset="-128"/>
                </a:rPr>
                <a:t>作業課題</a:t>
              </a:r>
            </a:p>
          </p:txBody>
        </p:sp>
        <p:sp>
          <p:nvSpPr>
            <p:cNvPr id="9" name="テキスト ボックス 8"/>
            <p:cNvSpPr txBox="1"/>
            <p:nvPr/>
          </p:nvSpPr>
          <p:spPr>
            <a:xfrm rot="19969601">
              <a:off x="3837750" y="2016428"/>
              <a:ext cx="1655475" cy="455407"/>
            </a:xfrm>
            <a:prstGeom prst="rect">
              <a:avLst/>
            </a:prstGeom>
            <a:noFill/>
          </p:spPr>
          <p:txBody>
            <a:bodyPr wrap="square" rtlCol="0">
              <a:spAutoFit/>
            </a:bodyPr>
            <a:lstStyle/>
            <a:p>
              <a:r>
                <a:rPr lang="ja-JP" altLang="en-US" sz="1350" b="1" dirty="0">
                  <a:latin typeface="メイリオ" panose="020B0604030504040204" pitchFamily="50" charset="-128"/>
                  <a:ea typeface="メイリオ" panose="020B0604030504040204" pitchFamily="50" charset="-128"/>
                </a:rPr>
                <a:t>作業課題</a:t>
              </a:r>
            </a:p>
          </p:txBody>
        </p:sp>
        <p:sp>
          <p:nvSpPr>
            <p:cNvPr id="10" name="テキスト ボックス 9"/>
            <p:cNvSpPr txBox="1"/>
            <p:nvPr/>
          </p:nvSpPr>
          <p:spPr>
            <a:xfrm rot="1638467">
              <a:off x="3805818" y="5536413"/>
              <a:ext cx="1721246" cy="455407"/>
            </a:xfrm>
            <a:prstGeom prst="rect">
              <a:avLst/>
            </a:prstGeom>
            <a:noFill/>
          </p:spPr>
          <p:txBody>
            <a:bodyPr wrap="square" rtlCol="0">
              <a:spAutoFit/>
            </a:bodyPr>
            <a:lstStyle/>
            <a:p>
              <a:r>
                <a:rPr lang="ja-JP" altLang="en-US" sz="1350" b="1" dirty="0">
                  <a:latin typeface="メイリオ" panose="020B0604030504040204" pitchFamily="50" charset="-128"/>
                  <a:ea typeface="メイリオ" panose="020B0604030504040204" pitchFamily="50" charset="-128"/>
                </a:rPr>
                <a:t>作業課題</a:t>
              </a:r>
            </a:p>
          </p:txBody>
        </p:sp>
        <p:sp>
          <p:nvSpPr>
            <p:cNvPr id="11" name="テキスト ボックス 10"/>
            <p:cNvSpPr txBox="1"/>
            <p:nvPr/>
          </p:nvSpPr>
          <p:spPr>
            <a:xfrm rot="20194395">
              <a:off x="7243042" y="2031630"/>
              <a:ext cx="1578500" cy="455407"/>
            </a:xfrm>
            <a:prstGeom prst="rect">
              <a:avLst/>
            </a:prstGeom>
            <a:noFill/>
          </p:spPr>
          <p:txBody>
            <a:bodyPr wrap="square" rtlCol="0">
              <a:spAutoFit/>
            </a:bodyPr>
            <a:lstStyle/>
            <a:p>
              <a:r>
                <a:rPr lang="ja-JP" altLang="en-US" sz="1350" b="1" dirty="0">
                  <a:latin typeface="メイリオ" panose="020B0604030504040204" pitchFamily="50" charset="-128"/>
                  <a:ea typeface="メイリオ" panose="020B0604030504040204" pitchFamily="50" charset="-128"/>
                </a:rPr>
                <a:t>作業課題</a:t>
              </a:r>
            </a:p>
          </p:txBody>
        </p:sp>
        <p:sp>
          <p:nvSpPr>
            <p:cNvPr id="12" name="テキスト ボックス 11"/>
            <p:cNvSpPr txBox="1"/>
            <p:nvPr/>
          </p:nvSpPr>
          <p:spPr>
            <a:xfrm rot="566674">
              <a:off x="3263663" y="4499508"/>
              <a:ext cx="1394361" cy="400109"/>
            </a:xfrm>
            <a:prstGeom prst="rect">
              <a:avLst/>
            </a:prstGeom>
            <a:noFill/>
          </p:spPr>
          <p:txBody>
            <a:bodyPr wrap="square" rtlCol="0">
              <a:spAutoFit/>
            </a:bodyPr>
            <a:lstStyle/>
            <a:p>
              <a:r>
                <a:rPr lang="ja-JP" altLang="en-US" sz="1350" b="1" dirty="0">
                  <a:latin typeface="メイリオ" panose="020B0604030504040204" pitchFamily="50" charset="-128"/>
                  <a:ea typeface="メイリオ" panose="020B0604030504040204" pitchFamily="50" charset="-128"/>
                </a:rPr>
                <a:t>作業課題</a:t>
              </a:r>
            </a:p>
          </p:txBody>
        </p:sp>
        <p:sp>
          <p:nvSpPr>
            <p:cNvPr id="13" name="テキスト ボックス 12"/>
            <p:cNvSpPr txBox="1"/>
            <p:nvPr/>
          </p:nvSpPr>
          <p:spPr>
            <a:xfrm rot="1142637">
              <a:off x="7663177" y="6079972"/>
              <a:ext cx="1637684" cy="455407"/>
            </a:xfrm>
            <a:prstGeom prst="rect">
              <a:avLst/>
            </a:prstGeom>
            <a:noFill/>
          </p:spPr>
          <p:txBody>
            <a:bodyPr wrap="square" rtlCol="0">
              <a:spAutoFit/>
            </a:bodyPr>
            <a:lstStyle/>
            <a:p>
              <a:r>
                <a:rPr lang="ja-JP" altLang="en-US" sz="1350" b="1" dirty="0">
                  <a:latin typeface="メイリオ" panose="020B0604030504040204" pitchFamily="50" charset="-128"/>
                  <a:ea typeface="メイリオ" panose="020B0604030504040204" pitchFamily="50" charset="-128"/>
                </a:rPr>
                <a:t>作業課題</a:t>
              </a:r>
            </a:p>
          </p:txBody>
        </p:sp>
        <p:sp>
          <p:nvSpPr>
            <p:cNvPr id="2" name="テキスト ボックス 1"/>
            <p:cNvSpPr txBox="1"/>
            <p:nvPr/>
          </p:nvSpPr>
          <p:spPr>
            <a:xfrm rot="251603">
              <a:off x="7302093" y="3924925"/>
              <a:ext cx="861261" cy="400109"/>
            </a:xfrm>
            <a:prstGeom prst="rect">
              <a:avLst/>
            </a:prstGeom>
            <a:noFill/>
          </p:spPr>
          <p:txBody>
            <a:bodyPr wrap="square" rtlCol="0">
              <a:spAutoFit/>
            </a:bodyPr>
            <a:lstStyle/>
            <a:p>
              <a:r>
                <a:rPr lang="ja-JP" altLang="en-US" sz="1350" b="1" dirty="0">
                  <a:latin typeface="メイリオ" panose="020B0604030504040204" pitchFamily="50" charset="-128"/>
                  <a:ea typeface="メイリオ" panose="020B0604030504040204" pitchFamily="50" charset="-128"/>
                </a:rPr>
                <a:t>辛抱</a:t>
              </a:r>
            </a:p>
          </p:txBody>
        </p:sp>
        <p:sp>
          <p:nvSpPr>
            <p:cNvPr id="14" name="テキスト ボックス 13"/>
            <p:cNvSpPr txBox="1"/>
            <p:nvPr/>
          </p:nvSpPr>
          <p:spPr>
            <a:xfrm rot="20499027">
              <a:off x="7736511" y="4907949"/>
              <a:ext cx="721479" cy="400109"/>
            </a:xfrm>
            <a:prstGeom prst="rect">
              <a:avLst/>
            </a:prstGeom>
            <a:noFill/>
          </p:spPr>
          <p:txBody>
            <a:bodyPr wrap="square" rtlCol="0">
              <a:spAutoFit/>
            </a:bodyPr>
            <a:lstStyle/>
            <a:p>
              <a:r>
                <a:rPr lang="ja-JP" altLang="en-US" sz="1350" b="1" dirty="0">
                  <a:latin typeface="メイリオ" panose="020B0604030504040204" pitchFamily="50" charset="-128"/>
                  <a:ea typeface="メイリオ" panose="020B0604030504040204" pitchFamily="50" charset="-128"/>
                </a:rPr>
                <a:t>我慢</a:t>
              </a:r>
            </a:p>
          </p:txBody>
        </p:sp>
        <p:sp>
          <p:nvSpPr>
            <p:cNvPr id="15" name="テキスト ボックス 14"/>
            <p:cNvSpPr txBox="1"/>
            <p:nvPr/>
          </p:nvSpPr>
          <p:spPr>
            <a:xfrm rot="782865">
              <a:off x="3087824" y="1972051"/>
              <a:ext cx="721479" cy="400109"/>
            </a:xfrm>
            <a:prstGeom prst="rect">
              <a:avLst/>
            </a:prstGeom>
            <a:noFill/>
          </p:spPr>
          <p:txBody>
            <a:bodyPr wrap="square" rtlCol="0">
              <a:spAutoFit/>
            </a:bodyPr>
            <a:lstStyle/>
            <a:p>
              <a:r>
                <a:rPr lang="ja-JP" altLang="en-US" sz="1350" b="1" dirty="0">
                  <a:latin typeface="メイリオ" panose="020B0604030504040204" pitchFamily="50" charset="-128"/>
                  <a:ea typeface="メイリオ" panose="020B0604030504040204" pitchFamily="50" charset="-128"/>
                </a:rPr>
                <a:t>我慢</a:t>
              </a:r>
            </a:p>
          </p:txBody>
        </p:sp>
        <p:sp>
          <p:nvSpPr>
            <p:cNvPr id="16" name="テキスト ボックス 15"/>
            <p:cNvSpPr txBox="1"/>
            <p:nvPr/>
          </p:nvSpPr>
          <p:spPr>
            <a:xfrm rot="20958412">
              <a:off x="6381253" y="1502309"/>
              <a:ext cx="721479" cy="400109"/>
            </a:xfrm>
            <a:prstGeom prst="rect">
              <a:avLst/>
            </a:prstGeom>
            <a:noFill/>
          </p:spPr>
          <p:txBody>
            <a:bodyPr wrap="square" rtlCol="0">
              <a:spAutoFit/>
            </a:bodyPr>
            <a:lstStyle/>
            <a:p>
              <a:r>
                <a:rPr lang="ja-JP" altLang="en-US" sz="1350" b="1" dirty="0">
                  <a:latin typeface="メイリオ" panose="020B0604030504040204" pitchFamily="50" charset="-128"/>
                  <a:ea typeface="メイリオ" panose="020B0604030504040204" pitchFamily="50" charset="-128"/>
                </a:rPr>
                <a:t>我慢</a:t>
              </a:r>
            </a:p>
          </p:txBody>
        </p:sp>
        <p:sp>
          <p:nvSpPr>
            <p:cNvPr id="17" name="テキスト ボックス 16"/>
            <p:cNvSpPr txBox="1"/>
            <p:nvPr/>
          </p:nvSpPr>
          <p:spPr>
            <a:xfrm rot="251603">
              <a:off x="4148332" y="3114013"/>
              <a:ext cx="861261" cy="400109"/>
            </a:xfrm>
            <a:prstGeom prst="rect">
              <a:avLst/>
            </a:prstGeom>
            <a:noFill/>
          </p:spPr>
          <p:txBody>
            <a:bodyPr wrap="square" rtlCol="0">
              <a:spAutoFit/>
            </a:bodyPr>
            <a:lstStyle/>
            <a:p>
              <a:r>
                <a:rPr lang="ja-JP" altLang="en-US" sz="1350" b="1" dirty="0">
                  <a:latin typeface="メイリオ" panose="020B0604030504040204" pitchFamily="50" charset="-128"/>
                  <a:ea typeface="メイリオ" panose="020B0604030504040204" pitchFamily="50" charset="-128"/>
                </a:rPr>
                <a:t>辛抱</a:t>
              </a:r>
            </a:p>
          </p:txBody>
        </p:sp>
      </p:grpSp>
      <p:sp>
        <p:nvSpPr>
          <p:cNvPr id="48" name="右矢印 47"/>
          <p:cNvSpPr/>
          <p:nvPr/>
        </p:nvSpPr>
        <p:spPr>
          <a:xfrm>
            <a:off x="4083088" y="4850016"/>
            <a:ext cx="550718" cy="578447"/>
          </a:xfrm>
          <a:prstGeom prst="rightArrow">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46" name="グループ化 45"/>
          <p:cNvGrpSpPr/>
          <p:nvPr/>
        </p:nvGrpSpPr>
        <p:grpSpPr>
          <a:xfrm>
            <a:off x="214550" y="36919"/>
            <a:ext cx="8474813" cy="1152550"/>
            <a:chOff x="214550" y="36919"/>
            <a:chExt cx="8474813" cy="1152550"/>
          </a:xfrm>
        </p:grpSpPr>
        <p:sp>
          <p:nvSpPr>
            <p:cNvPr id="27" name="円形吹き出し 26"/>
            <p:cNvSpPr/>
            <p:nvPr/>
          </p:nvSpPr>
          <p:spPr>
            <a:xfrm>
              <a:off x="1394434" y="67849"/>
              <a:ext cx="1244928" cy="411062"/>
            </a:xfrm>
            <a:prstGeom prst="wedgeEllipseCallout">
              <a:avLst>
                <a:gd name="adj1" fmla="val -54996"/>
                <a:gd name="adj2" fmla="val 6512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nvGrpSpPr>
            <p:cNvPr id="33" name="グループ化 32"/>
            <p:cNvGrpSpPr/>
            <p:nvPr/>
          </p:nvGrpSpPr>
          <p:grpSpPr>
            <a:xfrm>
              <a:off x="214550" y="36919"/>
              <a:ext cx="8474813" cy="1152550"/>
              <a:chOff x="214550" y="36919"/>
              <a:chExt cx="8474813" cy="1152550"/>
            </a:xfrm>
          </p:grpSpPr>
          <p:sp>
            <p:nvSpPr>
              <p:cNvPr id="20" name="正方形/長方形 19"/>
              <p:cNvSpPr/>
              <p:nvPr/>
            </p:nvSpPr>
            <p:spPr>
              <a:xfrm>
                <a:off x="1593873" y="955602"/>
                <a:ext cx="7095490" cy="9143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23" name="Picture 2" descr="C:\Users\181004\Desktop\2019トータルパッケージ研究\伝達試案Ｖｅｒ１\画像\egawa.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214550" y="36919"/>
                <a:ext cx="1472445" cy="1151734"/>
              </a:xfrm>
              <a:prstGeom prst="rect">
                <a:avLst/>
              </a:prstGeom>
              <a:noFill/>
              <a:extLst>
                <a:ext uri="{909E8E84-426E-40DD-AFC4-6F175D3DCCD1}">
                  <a14:hiddenFill xmlns:a14="http://schemas.microsoft.com/office/drawing/2010/main">
                    <a:solidFill>
                      <a:srgbClr val="FFFFFF"/>
                    </a:solidFill>
                  </a14:hiddenFill>
                </a:ext>
              </a:extLst>
            </p:spPr>
          </p:pic>
          <p:sp>
            <p:nvSpPr>
              <p:cNvPr id="21" name="タイトル 1"/>
              <p:cNvSpPr txBox="1">
                <a:spLocks/>
              </p:cNvSpPr>
              <p:nvPr/>
            </p:nvSpPr>
            <p:spPr>
              <a:xfrm>
                <a:off x="1878598" y="496773"/>
                <a:ext cx="6810765" cy="692696"/>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トータルパッケージ支援の重要ポイント</a:t>
                </a:r>
                <a:endParaRPr lang="ja-JP" altLang="en-US" sz="2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テキスト ボックス 28"/>
              <p:cNvSpPr txBox="1"/>
              <p:nvPr/>
            </p:nvSpPr>
            <p:spPr>
              <a:xfrm>
                <a:off x="1593873" y="121835"/>
                <a:ext cx="912319" cy="369332"/>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rPr>
                  <a:t>確認！</a:t>
                </a:r>
                <a:endParaRPr kumimoji="1" lang="ja-JP" altLang="en-US" dirty="0">
                  <a:latin typeface="メイリオ" panose="020B0604030504040204" pitchFamily="50" charset="-128"/>
                  <a:ea typeface="メイリオ" panose="020B0604030504040204" pitchFamily="50" charset="-128"/>
                </a:endParaRPr>
              </a:p>
            </p:txBody>
          </p:sp>
        </p:grpSp>
      </p:grpSp>
      <p:sp>
        <p:nvSpPr>
          <p:cNvPr id="47" name="角丸四角形 46"/>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9"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7</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26009768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正方形/長方形 17"/>
          <p:cNvSpPr/>
          <p:nvPr/>
        </p:nvSpPr>
        <p:spPr>
          <a:xfrm>
            <a:off x="277706" y="4222815"/>
            <a:ext cx="8784976" cy="2220521"/>
          </a:xfrm>
          <a:prstGeom prst="rect">
            <a:avLst/>
          </a:prstGeom>
          <a:solidFill>
            <a:srgbClr val="FFF1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7" name="正方形/長方形 26"/>
          <p:cNvSpPr/>
          <p:nvPr/>
        </p:nvSpPr>
        <p:spPr>
          <a:xfrm>
            <a:off x="88876" y="1257915"/>
            <a:ext cx="8652528" cy="707886"/>
          </a:xfrm>
          <a:prstGeom prst="rect">
            <a:avLst/>
          </a:prstGeom>
        </p:spPr>
        <p:txBody>
          <a:bodyPr wrap="square">
            <a:spAutoFit/>
          </a:bodyPr>
          <a:lstStyle/>
          <a:p>
            <a:r>
              <a:rPr lang="ja-JP" altLang="en-US" sz="4000" b="1" dirty="0">
                <a:solidFill>
                  <a:srgbClr val="FFCC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200" b="1" dirty="0">
                <a:solidFill>
                  <a:srgbClr val="FF9933"/>
                </a:solidFill>
                <a:latin typeface="メイリオ" panose="020B0604030504040204" pitchFamily="50" charset="-128"/>
                <a:ea typeface="メイリオ" panose="020B0604030504040204" pitchFamily="50" charset="-128"/>
                <a:cs typeface="メイリオ" panose="020B0604030504040204" pitchFamily="50" charset="-128"/>
              </a:rPr>
              <a:t>何回も褒め、ご褒美（報酬）もプラスする</a:t>
            </a:r>
          </a:p>
        </p:txBody>
      </p:sp>
      <p:sp>
        <p:nvSpPr>
          <p:cNvPr id="9" name="テキスト ボックス 8"/>
          <p:cNvSpPr txBox="1"/>
          <p:nvPr/>
        </p:nvSpPr>
        <p:spPr>
          <a:xfrm>
            <a:off x="604357" y="1975409"/>
            <a:ext cx="8168305" cy="369332"/>
          </a:xfrm>
          <a:prstGeom prst="rect">
            <a:avLst/>
          </a:prstGeom>
          <a:solidFill>
            <a:srgbClr val="FFF1BA"/>
          </a:solidFill>
        </p:spPr>
        <p:txBody>
          <a:bodyPr wrap="square" rtlCol="0">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自分の作業場の片づけが苦手</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な</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利用</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者</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の支援事例（トークンエコノミー法）</a:t>
            </a:r>
          </a:p>
        </p:txBody>
      </p:sp>
      <p:grpSp>
        <p:nvGrpSpPr>
          <p:cNvPr id="12" name="グループ化 11"/>
          <p:cNvGrpSpPr/>
          <p:nvPr/>
        </p:nvGrpSpPr>
        <p:grpSpPr>
          <a:xfrm>
            <a:off x="1214162" y="2417769"/>
            <a:ext cx="7842217" cy="1600438"/>
            <a:chOff x="755576" y="3212976"/>
            <a:chExt cx="6192688" cy="1600438"/>
          </a:xfrm>
        </p:grpSpPr>
        <p:sp>
          <p:nvSpPr>
            <p:cNvPr id="10" name="テキスト ボックス 9"/>
            <p:cNvSpPr txBox="1"/>
            <p:nvPr/>
          </p:nvSpPr>
          <p:spPr>
            <a:xfrm>
              <a:off x="755576" y="3212976"/>
              <a:ext cx="4464496" cy="369332"/>
            </a:xfrm>
            <a:prstGeom prst="rect">
              <a:avLst/>
            </a:prstGeom>
            <a:noFill/>
          </p:spPr>
          <p:txBody>
            <a:bodyPr wrap="square" rtlCol="0">
              <a:spAutoFit/>
            </a:bodyPr>
            <a:lstStyle/>
            <a:p>
              <a:r>
                <a:rPr lang="ja-JP" altLang="en-US" b="1" dirty="0">
                  <a:solidFill>
                    <a:srgbClr val="00B05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 目標設定</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自分の作業場を整理整頓する</a:t>
              </a:r>
            </a:p>
          </p:txBody>
        </p:sp>
        <p:sp>
          <p:nvSpPr>
            <p:cNvPr id="29" name="テキスト ボックス 28"/>
            <p:cNvSpPr txBox="1"/>
            <p:nvPr/>
          </p:nvSpPr>
          <p:spPr>
            <a:xfrm>
              <a:off x="755576" y="3582308"/>
              <a:ext cx="6192688" cy="369332"/>
            </a:xfrm>
            <a:prstGeom prst="rect">
              <a:avLst/>
            </a:prstGeom>
            <a:noFill/>
          </p:spPr>
          <p:txBody>
            <a:bodyPr wrap="square" rtlCol="0">
              <a:spAutoFit/>
            </a:bodyPr>
            <a:lstStyle/>
            <a:p>
              <a:r>
                <a:rPr lang="ja-JP" altLang="en-US" b="1" dirty="0">
                  <a:solidFill>
                    <a:srgbClr val="00B05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 強 化 子</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片づけをしたら表にチェックを入れる</a:t>
              </a:r>
            </a:p>
          </p:txBody>
        </p:sp>
        <p:sp>
          <p:nvSpPr>
            <p:cNvPr id="30" name="テキスト ボックス 29"/>
            <p:cNvSpPr txBox="1"/>
            <p:nvPr/>
          </p:nvSpPr>
          <p:spPr>
            <a:xfrm>
              <a:off x="755576" y="3951640"/>
              <a:ext cx="6192688" cy="861774"/>
            </a:xfrm>
            <a:prstGeom prst="rect">
              <a:avLst/>
            </a:prstGeom>
            <a:noFill/>
          </p:spPr>
          <p:txBody>
            <a:bodyPr wrap="square" rtlCol="0">
              <a:spAutoFit/>
            </a:bodyPr>
            <a:lstStyle/>
            <a:p>
              <a:r>
                <a:rPr lang="ja-JP" altLang="en-US" b="1" dirty="0">
                  <a:solidFill>
                    <a:srgbClr val="00B05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 報      酬</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チェックが５つたまったら、自分へのご褒美</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（例：コンビニ</a:t>
              </a:r>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の　　</a:t>
              </a: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ケーキ）を</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買う　</a:t>
              </a:r>
              <a:endPar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6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ご褒美は利用者と支援者が相談して決める</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31" name="グループ化 30"/>
          <p:cNvGrpSpPr/>
          <p:nvPr/>
        </p:nvGrpSpPr>
        <p:grpSpPr>
          <a:xfrm>
            <a:off x="447399" y="4512135"/>
            <a:ext cx="6192688" cy="1046441"/>
            <a:chOff x="755576" y="3212976"/>
            <a:chExt cx="6192688" cy="1046441"/>
          </a:xfrm>
        </p:grpSpPr>
        <p:sp>
          <p:nvSpPr>
            <p:cNvPr id="32" name="テキスト ボックス 31"/>
            <p:cNvSpPr txBox="1"/>
            <p:nvPr/>
          </p:nvSpPr>
          <p:spPr>
            <a:xfrm>
              <a:off x="755576" y="3212976"/>
              <a:ext cx="4464496" cy="307777"/>
            </a:xfrm>
            <a:prstGeom prst="rect">
              <a:avLst/>
            </a:prstGeom>
            <a:noFill/>
          </p:spPr>
          <p:txBody>
            <a:bodyPr wrap="square" rtlCol="0">
              <a:spAutoFit/>
            </a:bodyPr>
            <a:lstStyle/>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１．目標を決める。</a:t>
              </a:r>
            </a:p>
          </p:txBody>
        </p:sp>
        <p:sp>
          <p:nvSpPr>
            <p:cNvPr id="33" name="テキスト ボックス 32"/>
            <p:cNvSpPr txBox="1"/>
            <p:nvPr/>
          </p:nvSpPr>
          <p:spPr>
            <a:xfrm>
              <a:off x="755576" y="3582308"/>
              <a:ext cx="6192688" cy="307777"/>
            </a:xfrm>
            <a:prstGeom prst="rect">
              <a:avLst/>
            </a:prstGeom>
            <a:noFill/>
          </p:spPr>
          <p:txBody>
            <a:bodyPr wrap="square" rtlCol="0">
              <a:spAutoFit/>
            </a:bodyPr>
            <a:lstStyle/>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２</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．利用者</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にシステムを説明し報酬を決める。</a:t>
              </a:r>
            </a:p>
          </p:txBody>
        </p:sp>
        <p:sp>
          <p:nvSpPr>
            <p:cNvPr id="34" name="テキスト ボックス 33"/>
            <p:cNvSpPr txBox="1"/>
            <p:nvPr/>
          </p:nvSpPr>
          <p:spPr>
            <a:xfrm>
              <a:off x="755576" y="3951640"/>
              <a:ext cx="6192688" cy="307777"/>
            </a:xfrm>
            <a:prstGeom prst="rect">
              <a:avLst/>
            </a:prstGeom>
            <a:noFill/>
          </p:spPr>
          <p:txBody>
            <a:bodyPr wrap="square" rtlCol="0">
              <a:spAutoFit/>
            </a:bodyPr>
            <a:lstStyle/>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３．ポイントカードやポイント表をつくる。</a:t>
              </a:r>
            </a:p>
          </p:txBody>
        </p:sp>
      </p:grpSp>
      <p:sp>
        <p:nvSpPr>
          <p:cNvPr id="35" name="テキスト ボックス 34"/>
          <p:cNvSpPr txBox="1"/>
          <p:nvPr/>
        </p:nvSpPr>
        <p:spPr>
          <a:xfrm>
            <a:off x="447399" y="5577856"/>
            <a:ext cx="4712394" cy="307777"/>
          </a:xfrm>
          <a:prstGeom prst="rect">
            <a:avLst/>
          </a:prstGeom>
          <a:noFill/>
        </p:spPr>
        <p:txBody>
          <a:bodyPr wrap="square" rtlCol="0">
            <a:spAutoFit/>
          </a:bodyPr>
          <a:lstStyle/>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４．片づけをしたら表にチェックを入れる。（強化子）</a:t>
            </a:r>
          </a:p>
        </p:txBody>
      </p:sp>
      <p:sp>
        <p:nvSpPr>
          <p:cNvPr id="36" name="テキスト ボックス 35"/>
          <p:cNvSpPr txBox="1"/>
          <p:nvPr/>
        </p:nvSpPr>
        <p:spPr>
          <a:xfrm>
            <a:off x="447399" y="5931609"/>
            <a:ext cx="4712394" cy="307777"/>
          </a:xfrm>
          <a:prstGeom prst="rect">
            <a:avLst/>
          </a:prstGeom>
          <a:noFill/>
        </p:spPr>
        <p:txBody>
          <a:bodyPr wrap="square" rtlCol="0">
            <a:spAutoFit/>
          </a:bodyPr>
          <a:lstStyle/>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５．同時</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に</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支援者</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も</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褒める。（強化子）</a:t>
            </a:r>
          </a:p>
        </p:txBody>
      </p:sp>
      <p:sp>
        <p:nvSpPr>
          <p:cNvPr id="37" name="テキスト ボックス 36"/>
          <p:cNvSpPr txBox="1"/>
          <p:nvPr/>
        </p:nvSpPr>
        <p:spPr>
          <a:xfrm>
            <a:off x="4818073" y="4489726"/>
            <a:ext cx="4338431" cy="523220"/>
          </a:xfrm>
          <a:prstGeom prst="rect">
            <a:avLst/>
          </a:prstGeom>
          <a:noFill/>
        </p:spPr>
        <p:txBody>
          <a:bodyPr wrap="square" rtlCol="0">
            <a:spAutoFit/>
          </a:bodyPr>
          <a:lstStyle/>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６．チェックがたまったら自分への</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ご褒美を</a:t>
            </a:r>
            <a:endParaRPr lang="en-US" altLang="ja-JP" sz="14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　買う。（</a:t>
            </a:r>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報酬）</a:t>
            </a:r>
          </a:p>
        </p:txBody>
      </p:sp>
      <p:sp>
        <p:nvSpPr>
          <p:cNvPr id="38" name="テキスト ボックス 37"/>
          <p:cNvSpPr txBox="1"/>
          <p:nvPr/>
        </p:nvSpPr>
        <p:spPr>
          <a:xfrm>
            <a:off x="4849429" y="5011572"/>
            <a:ext cx="4338431" cy="307777"/>
          </a:xfrm>
          <a:prstGeom prst="rect">
            <a:avLst/>
          </a:prstGeom>
          <a:noFill/>
        </p:spPr>
        <p:txBody>
          <a:bodyPr wrap="square" rtlCol="0">
            <a:spAutoFit/>
          </a:bodyPr>
          <a:lstStyle/>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７．十分な強化が得られるまで</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継続する。</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正方形/長方形 18"/>
          <p:cNvSpPr/>
          <p:nvPr/>
        </p:nvSpPr>
        <p:spPr>
          <a:xfrm>
            <a:off x="196384" y="3938237"/>
            <a:ext cx="1717476" cy="433567"/>
          </a:xfrm>
          <a:prstGeom prst="rect">
            <a:avLst/>
          </a:prstGeom>
          <a:solidFill>
            <a:srgbClr val="F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実施手順</a:t>
            </a:r>
          </a:p>
        </p:txBody>
      </p:sp>
      <p:sp>
        <p:nvSpPr>
          <p:cNvPr id="26" name="正方形/長方形 25"/>
          <p:cNvSpPr/>
          <p:nvPr/>
        </p:nvSpPr>
        <p:spPr>
          <a:xfrm>
            <a:off x="2858904" y="610145"/>
            <a:ext cx="3570208" cy="461665"/>
          </a:xfrm>
          <a:prstGeom prst="rect">
            <a:avLst/>
          </a:prstGeom>
        </p:spPr>
        <p:txBody>
          <a:bodyPr wrap="none">
            <a:spAutoFit/>
          </a:bodyPr>
          <a:lstStyle/>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（トークンエコノミー）</a:t>
            </a:r>
          </a:p>
        </p:txBody>
      </p:sp>
      <p:sp>
        <p:nvSpPr>
          <p:cNvPr id="22" name="テキスト ボックス 21"/>
          <p:cNvSpPr txBox="1"/>
          <p:nvPr/>
        </p:nvSpPr>
        <p:spPr>
          <a:xfrm>
            <a:off x="595265" y="143252"/>
            <a:ext cx="9077055" cy="584775"/>
          </a:xfrm>
          <a:prstGeom prst="rect">
            <a:avLst/>
          </a:prstGeom>
          <a:noFill/>
        </p:spPr>
        <p:txBody>
          <a:bodyPr wrap="square" rtlCol="0">
            <a:spAutoFit/>
          </a:bodyPr>
          <a:lstStyle/>
          <a:p>
            <a:r>
              <a:rPr lang="ja-JP" altLang="en-US" sz="3200" b="1" dirty="0">
                <a:latin typeface="メイリオ" panose="020B0604030504040204" pitchFamily="50" charset="-128"/>
                <a:ea typeface="メイリオ" panose="020B0604030504040204" pitchFamily="50" charset="-128"/>
                <a:cs typeface="メイリオ" panose="020B0604030504040204" pitchFamily="50" charset="-128"/>
              </a:rPr>
              <a:t>行動を強化</a:t>
            </a:r>
            <a:r>
              <a:rPr lang="ja-JP" altLang="en-US" sz="3200" b="1" dirty="0" smtClean="0">
                <a:latin typeface="メイリオ" panose="020B0604030504040204" pitchFamily="50" charset="-128"/>
                <a:ea typeface="メイリオ" panose="020B0604030504040204" pitchFamily="50" charset="-128"/>
                <a:cs typeface="メイリオ" panose="020B0604030504040204" pitchFamily="50" charset="-128"/>
              </a:rPr>
              <a:t>するフィードバックの</a:t>
            </a:r>
            <a:r>
              <a:rPr lang="ja-JP" altLang="en-US" sz="3200" b="1" dirty="0">
                <a:latin typeface="メイリオ" panose="020B0604030504040204" pitchFamily="50" charset="-128"/>
                <a:ea typeface="メイリオ" panose="020B0604030504040204" pitchFamily="50" charset="-128"/>
                <a:cs typeface="メイリオ" panose="020B0604030504040204" pitchFamily="50" charset="-128"/>
              </a:rPr>
              <a:t>ポイント</a:t>
            </a:r>
          </a:p>
        </p:txBody>
      </p:sp>
      <p:sp>
        <p:nvSpPr>
          <p:cNvPr id="21" name="角丸四角形 20"/>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70</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93088688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p:cNvSpPr/>
          <p:nvPr/>
        </p:nvSpPr>
        <p:spPr>
          <a:xfrm>
            <a:off x="19979" y="1234701"/>
            <a:ext cx="8652528" cy="707886"/>
          </a:xfrm>
          <a:prstGeom prst="rect">
            <a:avLst/>
          </a:prstGeom>
        </p:spPr>
        <p:txBody>
          <a:bodyPr wrap="square">
            <a:spAutoFit/>
          </a:bodyPr>
          <a:lstStyle/>
          <a:p>
            <a:r>
              <a:rPr lang="ja-JP" altLang="en-US" sz="4000" b="1" dirty="0">
                <a:solidFill>
                  <a:srgbClr val="FFCC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200" b="1" dirty="0">
                <a:solidFill>
                  <a:srgbClr val="FF9933"/>
                </a:solidFill>
                <a:latin typeface="メイリオ" panose="020B0604030504040204" pitchFamily="50" charset="-128"/>
                <a:ea typeface="メイリオ" panose="020B0604030504040204" pitchFamily="50" charset="-128"/>
                <a:cs typeface="メイリオ" panose="020B0604030504040204" pitchFamily="50" charset="-128"/>
              </a:rPr>
              <a:t>何回も褒め、ご褒美（報酬）もプラスする</a:t>
            </a:r>
          </a:p>
        </p:txBody>
      </p:sp>
      <p:sp>
        <p:nvSpPr>
          <p:cNvPr id="9" name="テキスト ボックス 8"/>
          <p:cNvSpPr txBox="1"/>
          <p:nvPr/>
        </p:nvSpPr>
        <p:spPr>
          <a:xfrm>
            <a:off x="644176" y="1952195"/>
            <a:ext cx="8168305" cy="369332"/>
          </a:xfrm>
          <a:prstGeom prst="rect">
            <a:avLst/>
          </a:prstGeom>
          <a:noFill/>
        </p:spPr>
        <p:txBody>
          <a:bodyPr wrap="square" rtlCol="0">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自分の作業場の片づけが苦手</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な</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利用</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者</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の支援事例（トークンエコノミー法）</a:t>
            </a:r>
          </a:p>
        </p:txBody>
      </p:sp>
      <p:sp>
        <p:nvSpPr>
          <p:cNvPr id="19" name="正方形/長方形 18"/>
          <p:cNvSpPr/>
          <p:nvPr/>
        </p:nvSpPr>
        <p:spPr>
          <a:xfrm>
            <a:off x="112469" y="2543124"/>
            <a:ext cx="4146751" cy="540060"/>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トークンエコノミー法の実施ポイント</a:t>
            </a:r>
          </a:p>
        </p:txBody>
      </p:sp>
      <p:grpSp>
        <p:nvGrpSpPr>
          <p:cNvPr id="6" name="グループ化 5"/>
          <p:cNvGrpSpPr/>
          <p:nvPr/>
        </p:nvGrpSpPr>
        <p:grpSpPr>
          <a:xfrm>
            <a:off x="479680" y="3191196"/>
            <a:ext cx="8172848" cy="2808312"/>
            <a:chOff x="479680" y="3861048"/>
            <a:chExt cx="8172848" cy="2808312"/>
          </a:xfrm>
        </p:grpSpPr>
        <p:sp>
          <p:nvSpPr>
            <p:cNvPr id="18" name="正方形/長方形 17"/>
            <p:cNvSpPr/>
            <p:nvPr/>
          </p:nvSpPr>
          <p:spPr>
            <a:xfrm>
              <a:off x="479680" y="3861048"/>
              <a:ext cx="8172848" cy="2808312"/>
            </a:xfrm>
            <a:prstGeom prst="rect">
              <a:avLst/>
            </a:prstGeom>
            <a:solidFill>
              <a:srgbClr val="FFF1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5" name="テキスト ボックス 24"/>
            <p:cNvSpPr txBox="1"/>
            <p:nvPr/>
          </p:nvSpPr>
          <p:spPr>
            <a:xfrm>
              <a:off x="552964" y="4005064"/>
              <a:ext cx="5408480" cy="369332"/>
            </a:xfrm>
            <a:prstGeom prst="rect">
              <a:avLst/>
            </a:prstGeom>
            <a:noFill/>
          </p:spPr>
          <p:txBody>
            <a:bodyPr wrap="square" rtlCol="0">
              <a:spAutoFit/>
            </a:bodyPr>
            <a:lstStyle/>
            <a:p>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１</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．罰は行動強化にならないので極力</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使わない</a:t>
              </a:r>
              <a:r>
                <a:rPr lang="ja-JP" altLang="en-US" dirty="0" smtClean="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テキスト ボックス 25"/>
            <p:cNvSpPr txBox="1"/>
            <p:nvPr/>
          </p:nvSpPr>
          <p:spPr>
            <a:xfrm>
              <a:off x="552964" y="4537248"/>
              <a:ext cx="8028335" cy="646331"/>
            </a:xfrm>
            <a:prstGeom prst="rect">
              <a:avLst/>
            </a:prstGeom>
            <a:noFill/>
          </p:spPr>
          <p:txBody>
            <a:bodyPr wrap="square" rtlCol="0">
              <a:spAutoFit/>
            </a:bodyPr>
            <a:lstStyle/>
            <a:p>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２</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支援</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者と利用者</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でよくコミュニケーションを取る。</a:t>
              </a: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　　（報酬や強化の方法を一緒に考える、相談するなどのサポートする。）</a:t>
              </a:r>
            </a:p>
          </p:txBody>
        </p:sp>
        <p:sp>
          <p:nvSpPr>
            <p:cNvPr id="28" name="テキスト ボックス 27"/>
            <p:cNvSpPr txBox="1"/>
            <p:nvPr/>
          </p:nvSpPr>
          <p:spPr>
            <a:xfrm>
              <a:off x="552964" y="5183580"/>
              <a:ext cx="4338431" cy="369332"/>
            </a:xfrm>
            <a:prstGeom prst="rect">
              <a:avLst/>
            </a:prstGeom>
            <a:noFill/>
          </p:spPr>
          <p:txBody>
            <a:bodyPr wrap="square" rtlCol="0">
              <a:spAutoFit/>
            </a:bodyPr>
            <a:lstStyle/>
            <a:p>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３</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．できるだけ褒めることを大切にする。</a:t>
              </a:r>
            </a:p>
          </p:txBody>
        </p:sp>
        <p:sp>
          <p:nvSpPr>
            <p:cNvPr id="39" name="テキスト ボックス 38"/>
            <p:cNvSpPr txBox="1"/>
            <p:nvPr/>
          </p:nvSpPr>
          <p:spPr>
            <a:xfrm>
              <a:off x="552964" y="5708376"/>
              <a:ext cx="7836239" cy="369332"/>
            </a:xfrm>
            <a:prstGeom prst="rect">
              <a:avLst/>
            </a:prstGeom>
            <a:noFill/>
          </p:spPr>
          <p:txBody>
            <a:bodyPr wrap="square" rtlCol="0">
              <a:spAutoFit/>
            </a:bodyPr>
            <a:lstStyle/>
            <a:p>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４</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．本人の職場環境や職業能力などのアセスメント情報を十分考慮する。</a:t>
              </a:r>
            </a:p>
          </p:txBody>
        </p:sp>
        <p:sp>
          <p:nvSpPr>
            <p:cNvPr id="40" name="テキスト ボックス 39"/>
            <p:cNvSpPr txBox="1"/>
            <p:nvPr/>
          </p:nvSpPr>
          <p:spPr>
            <a:xfrm>
              <a:off x="552964" y="6165304"/>
              <a:ext cx="7633692" cy="369332"/>
            </a:xfrm>
            <a:prstGeom prst="rect">
              <a:avLst/>
            </a:prstGeom>
            <a:noFill/>
          </p:spPr>
          <p:txBody>
            <a:bodyPr wrap="square" rtlCol="0">
              <a:spAutoFit/>
            </a:bodyPr>
            <a:lstStyle/>
            <a:p>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５</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．矯正するのではなく、一緒に問題解決していく姿勢が</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大切である。</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16" name="正方形/長方形 15"/>
          <p:cNvSpPr/>
          <p:nvPr/>
        </p:nvSpPr>
        <p:spPr>
          <a:xfrm>
            <a:off x="2858904" y="610145"/>
            <a:ext cx="3570208" cy="461665"/>
          </a:xfrm>
          <a:prstGeom prst="rect">
            <a:avLst/>
          </a:prstGeom>
        </p:spPr>
        <p:txBody>
          <a:bodyPr wrap="none">
            <a:spAutoFit/>
          </a:bodyPr>
          <a:lstStyle/>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（トークンエコノミー）</a:t>
            </a:r>
          </a:p>
        </p:txBody>
      </p:sp>
      <p:sp>
        <p:nvSpPr>
          <p:cNvPr id="15" name="角丸四角形 14"/>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71</a:t>
            </a:r>
            <a:endParaRPr lang="ja-JP" altLang="en-US" dirty="0">
              <a:solidFill>
                <a:schemeClr val="tx1"/>
              </a:solidFill>
              <a:latin typeface="Segoe UI Semibold" panose="020B0702040204020203" pitchFamily="34" charset="0"/>
              <a:cs typeface="Segoe UI Semibold" panose="020B0702040204020203" pitchFamily="34" charset="0"/>
            </a:endParaRPr>
          </a:p>
        </p:txBody>
      </p:sp>
      <p:sp>
        <p:nvSpPr>
          <p:cNvPr id="21" name="テキスト ボックス 20"/>
          <p:cNvSpPr txBox="1"/>
          <p:nvPr/>
        </p:nvSpPr>
        <p:spPr>
          <a:xfrm>
            <a:off x="595265" y="143252"/>
            <a:ext cx="9077055" cy="584775"/>
          </a:xfrm>
          <a:prstGeom prst="rect">
            <a:avLst/>
          </a:prstGeom>
          <a:noFill/>
        </p:spPr>
        <p:txBody>
          <a:bodyPr wrap="square" rtlCol="0">
            <a:spAutoFit/>
          </a:bodyPr>
          <a:lstStyle/>
          <a:p>
            <a:r>
              <a:rPr lang="ja-JP" altLang="en-US" sz="3200" b="1" dirty="0">
                <a:latin typeface="メイリオ" panose="020B0604030504040204" pitchFamily="50" charset="-128"/>
                <a:ea typeface="メイリオ" panose="020B0604030504040204" pitchFamily="50" charset="-128"/>
                <a:cs typeface="メイリオ" panose="020B0604030504040204" pitchFamily="50" charset="-128"/>
              </a:rPr>
              <a:t>行動を強化</a:t>
            </a:r>
            <a:r>
              <a:rPr lang="ja-JP" altLang="en-US" sz="3200" b="1" dirty="0" smtClean="0">
                <a:latin typeface="メイリオ" panose="020B0604030504040204" pitchFamily="50" charset="-128"/>
                <a:ea typeface="メイリオ" panose="020B0604030504040204" pitchFamily="50" charset="-128"/>
                <a:cs typeface="メイリオ" panose="020B0604030504040204" pitchFamily="50" charset="-128"/>
              </a:rPr>
              <a:t>するフィードバックの</a:t>
            </a:r>
            <a:r>
              <a:rPr lang="ja-JP" altLang="en-US" sz="3200" b="1" dirty="0">
                <a:latin typeface="メイリオ" panose="020B0604030504040204" pitchFamily="50" charset="-128"/>
                <a:ea typeface="メイリオ" panose="020B0604030504040204" pitchFamily="50" charset="-128"/>
                <a:cs typeface="メイリオ" panose="020B0604030504040204" pitchFamily="50" charset="-128"/>
              </a:rPr>
              <a:t>ポイント</a:t>
            </a:r>
          </a:p>
        </p:txBody>
      </p:sp>
    </p:spTree>
    <p:extLst>
      <p:ext uri="{BB962C8B-B14F-4D97-AF65-F5344CB8AC3E}">
        <p14:creationId xmlns:p14="http://schemas.microsoft.com/office/powerpoint/2010/main" val="288090403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正方形/長方形 26"/>
          <p:cNvSpPr/>
          <p:nvPr/>
        </p:nvSpPr>
        <p:spPr>
          <a:xfrm>
            <a:off x="99224" y="1264912"/>
            <a:ext cx="8652528" cy="707886"/>
          </a:xfrm>
          <a:prstGeom prst="rect">
            <a:avLst/>
          </a:prstGeom>
        </p:spPr>
        <p:txBody>
          <a:bodyPr wrap="square">
            <a:spAutoFit/>
          </a:bodyPr>
          <a:lstStyle/>
          <a:p>
            <a:r>
              <a:rPr lang="ja-JP" altLang="en-US" sz="4000" b="1" dirty="0">
                <a:solidFill>
                  <a:srgbClr val="FFCC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ja-JP" sz="3200" b="1" dirty="0">
                <a:solidFill>
                  <a:srgbClr val="FF9933"/>
                </a:solidFill>
                <a:latin typeface="メイリオ" panose="020B0604030504040204" pitchFamily="50" charset="-128"/>
                <a:ea typeface="メイリオ" panose="020B0604030504040204" pitchFamily="50" charset="-128"/>
                <a:cs typeface="メイリオ" panose="020B0604030504040204" pitchFamily="50" charset="-128"/>
              </a:rPr>
              <a:t>行動を強化する</a:t>
            </a:r>
            <a:endParaRPr lang="ja-JP" altLang="en-US" sz="3200" b="1" dirty="0">
              <a:solidFill>
                <a:srgbClr val="FF9933"/>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テキスト ボックス 18"/>
          <p:cNvSpPr txBox="1"/>
          <p:nvPr/>
        </p:nvSpPr>
        <p:spPr>
          <a:xfrm>
            <a:off x="1159606" y="4596379"/>
            <a:ext cx="7818706" cy="1384995"/>
          </a:xfrm>
          <a:prstGeom prst="rect">
            <a:avLst/>
          </a:prstGeom>
          <a:solidFill>
            <a:srgbClr val="FFF1BA"/>
          </a:solidFill>
        </p:spPr>
        <p:txBody>
          <a:bodyPr wrap="square" rtlCol="0">
            <a:spAutoFit/>
          </a:bodyPr>
          <a:lstStyle/>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好かれるにはどう</a:t>
            </a:r>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したらよいか」</a:t>
            </a:r>
            <a:endParaRPr lang="en-US" altLang="ja-JP" sz="28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褒められるためには</a:t>
            </a:r>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何をするべきか」</a:t>
            </a:r>
            <a:endParaRPr lang="en-US" altLang="ja-JP" sz="28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sz="2800" b="1" u="sng" dirty="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具体的に課題分析したうえで目標設定</a:t>
            </a:r>
          </a:p>
        </p:txBody>
      </p:sp>
      <p:grpSp>
        <p:nvGrpSpPr>
          <p:cNvPr id="34" name="グループ化 33"/>
          <p:cNvGrpSpPr/>
          <p:nvPr/>
        </p:nvGrpSpPr>
        <p:grpSpPr>
          <a:xfrm>
            <a:off x="1095292" y="1990044"/>
            <a:ext cx="7649564" cy="1098863"/>
            <a:chOff x="688177" y="2696726"/>
            <a:chExt cx="7628239" cy="1098863"/>
          </a:xfrm>
        </p:grpSpPr>
        <p:grpSp>
          <p:nvGrpSpPr>
            <p:cNvPr id="24" name="グループ化 23"/>
            <p:cNvGrpSpPr/>
            <p:nvPr/>
          </p:nvGrpSpPr>
          <p:grpSpPr>
            <a:xfrm rot="2439956">
              <a:off x="688177" y="2773460"/>
              <a:ext cx="748318" cy="834350"/>
              <a:chOff x="3347864" y="1916832"/>
              <a:chExt cx="720080" cy="648074"/>
            </a:xfrm>
          </p:grpSpPr>
          <p:sp>
            <p:nvSpPr>
              <p:cNvPr id="23" name="正方形/長方形 22"/>
              <p:cNvSpPr/>
              <p:nvPr/>
            </p:nvSpPr>
            <p:spPr>
              <a:xfrm>
                <a:off x="3347864" y="2132856"/>
                <a:ext cx="720080" cy="20992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3" name="正方形/長方形 32"/>
              <p:cNvSpPr/>
              <p:nvPr/>
            </p:nvSpPr>
            <p:spPr>
              <a:xfrm rot="16200000">
                <a:off x="3383871" y="2135903"/>
                <a:ext cx="648074" cy="20993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32" name="テキスト ボックス 31"/>
            <p:cNvSpPr txBox="1"/>
            <p:nvPr/>
          </p:nvSpPr>
          <p:spPr>
            <a:xfrm>
              <a:off x="1763688" y="2696726"/>
              <a:ext cx="6552728" cy="523220"/>
            </a:xfrm>
            <a:prstGeom prst="rect">
              <a:avLst/>
            </a:prstGeom>
            <a:noFill/>
          </p:spPr>
          <p:txBody>
            <a:bodyPr wrap="square" rtlCol="0">
              <a:spAutoFit/>
            </a:bodyPr>
            <a:lstStyle/>
            <a:p>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パートの人たちに</a:t>
              </a:r>
              <a:r>
                <a:rPr lang="ja-JP" altLang="en-US" sz="2800" b="1" u="sng" dirty="0">
                  <a:solidFill>
                    <a:schemeClr val="bg2">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嫌われない</a:t>
              </a: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a:t>
              </a:r>
            </a:p>
          </p:txBody>
        </p:sp>
        <p:sp>
          <p:nvSpPr>
            <p:cNvPr id="36" name="テキスト ボックス 35"/>
            <p:cNvSpPr txBox="1"/>
            <p:nvPr/>
          </p:nvSpPr>
          <p:spPr>
            <a:xfrm>
              <a:off x="1763688" y="3272369"/>
              <a:ext cx="5813988" cy="523220"/>
            </a:xfrm>
            <a:prstGeom prst="rect">
              <a:avLst/>
            </a:prstGeom>
            <a:noFill/>
          </p:spPr>
          <p:txBody>
            <a:bodyPr wrap="square" rtlCol="0">
              <a:spAutoFit/>
            </a:bodyPr>
            <a:lstStyle/>
            <a:p>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工場長に</a:t>
              </a:r>
              <a:r>
                <a:rPr lang="ja-JP" altLang="en-US" sz="2800" b="1" u="sng" dirty="0">
                  <a:solidFill>
                    <a:schemeClr val="bg2">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褒められる</a:t>
              </a: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ように</a:t>
              </a:r>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する</a:t>
              </a:r>
              <a:r>
                <a:rPr lang="ja-JP" altLang="en-US" sz="2800" dirty="0" smtClean="0">
                  <a:solidFill>
                    <a:srgbClr val="0070C0"/>
                  </a:solidFill>
                  <a:latin typeface="メイリオ" panose="020B0604030504040204" pitchFamily="50" charset="-128"/>
                  <a:ea typeface="メイリオ" panose="020B0604030504040204" pitchFamily="50" charset="-128"/>
                  <a:cs typeface="メイリオ" panose="020B0604030504040204" pitchFamily="50" charset="-128"/>
                </a:rPr>
                <a:t>。</a:t>
              </a:r>
              <a:endParaRPr lang="ja-JP" altLang="en-US" sz="2800" dirty="0">
                <a:solidFill>
                  <a:srgbClr val="0070C0"/>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39" name="右矢印 38"/>
          <p:cNvSpPr/>
          <p:nvPr/>
        </p:nvSpPr>
        <p:spPr>
          <a:xfrm rot="5400000">
            <a:off x="4209463" y="3103860"/>
            <a:ext cx="432048" cy="569283"/>
          </a:xfrm>
          <a:prstGeom prst="rightArrow">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0" name="テキスト ボックス 39"/>
          <p:cNvSpPr txBox="1"/>
          <p:nvPr/>
        </p:nvSpPr>
        <p:spPr>
          <a:xfrm>
            <a:off x="492568" y="3660275"/>
            <a:ext cx="8252288" cy="461665"/>
          </a:xfrm>
          <a:prstGeom prst="rect">
            <a:avLst/>
          </a:prstGeom>
          <a:noFill/>
        </p:spPr>
        <p:txBody>
          <a:bodyPr wrap="square" rtlCol="0">
            <a:spAutoFit/>
          </a:bodyPr>
          <a:lstStyle/>
          <a:p>
            <a:r>
              <a:rPr lang="ja-JP" altLang="en-US" sz="2400" u="sng" dirty="0">
                <a:latin typeface="メイリオ" panose="020B0604030504040204" pitchFamily="50" charset="-128"/>
                <a:ea typeface="メイリオ" panose="020B0604030504040204" pitchFamily="50" charset="-128"/>
                <a:cs typeface="メイリオ" panose="020B0604030504040204" pitchFamily="50" charset="-128"/>
              </a:rPr>
              <a:t>具体的ではない目標</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u="sng" dirty="0" err="1">
                <a:latin typeface="メイリオ" panose="020B0604030504040204" pitchFamily="50" charset="-128"/>
                <a:ea typeface="メイリオ" panose="020B0604030504040204" pitchFamily="50" charset="-128"/>
                <a:cs typeface="メイリオ" panose="020B0604030504040204" pitchFamily="50" charset="-128"/>
              </a:rPr>
              <a:t>～しない</a:t>
            </a:r>
            <a:r>
              <a:rPr lang="ja-JP" altLang="en-US" sz="2400" u="sng" dirty="0">
                <a:latin typeface="メイリオ" panose="020B0604030504040204" pitchFamily="50" charset="-128"/>
                <a:ea typeface="メイリオ" panose="020B0604030504040204" pitchFamily="50" charset="-128"/>
                <a:cs typeface="メイリオ" panose="020B0604030504040204" pitchFamily="50" charset="-128"/>
              </a:rPr>
              <a:t>目標</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は行動の強化に不向き</a:t>
            </a:r>
          </a:p>
        </p:txBody>
      </p:sp>
      <p:pic>
        <p:nvPicPr>
          <p:cNvPr id="43"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4894" y="4893915"/>
            <a:ext cx="969452" cy="645897"/>
          </a:xfrm>
          <a:prstGeom prst="rect">
            <a:avLst/>
          </a:prstGeom>
          <a:noFill/>
          <a:extLst>
            <a:ext uri="{909E8E84-426E-40DD-AFC4-6F175D3DCCD1}">
              <a14:hiddenFill xmlns:a14="http://schemas.microsoft.com/office/drawing/2010/main">
                <a:solidFill>
                  <a:srgbClr val="FFFFFF"/>
                </a:solidFill>
              </a14:hiddenFill>
            </a:ext>
          </a:extLst>
        </p:spPr>
      </p:pic>
      <p:sp>
        <p:nvSpPr>
          <p:cNvPr id="21" name="正方形/長方形 20"/>
          <p:cNvSpPr/>
          <p:nvPr/>
        </p:nvSpPr>
        <p:spPr>
          <a:xfrm>
            <a:off x="3053226" y="618581"/>
            <a:ext cx="2646878" cy="461665"/>
          </a:xfrm>
          <a:prstGeom prst="rect">
            <a:avLst/>
          </a:prstGeom>
        </p:spPr>
        <p:txBody>
          <a:bodyPr wrap="none">
            <a:spAutoFit/>
          </a:bodyPr>
          <a:lstStyle/>
          <a:p>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（目標の具体化）</a:t>
            </a:r>
          </a:p>
        </p:txBody>
      </p:sp>
      <p:sp>
        <p:nvSpPr>
          <p:cNvPr id="16" name="テキスト ボックス 15"/>
          <p:cNvSpPr txBox="1"/>
          <p:nvPr/>
        </p:nvSpPr>
        <p:spPr>
          <a:xfrm>
            <a:off x="595265" y="143252"/>
            <a:ext cx="9077055" cy="584775"/>
          </a:xfrm>
          <a:prstGeom prst="rect">
            <a:avLst/>
          </a:prstGeom>
          <a:noFill/>
        </p:spPr>
        <p:txBody>
          <a:bodyPr wrap="square" rtlCol="0">
            <a:spAutoFit/>
          </a:bodyPr>
          <a:lstStyle/>
          <a:p>
            <a:r>
              <a:rPr lang="ja-JP" altLang="en-US" sz="3200" b="1" dirty="0">
                <a:latin typeface="メイリオ" panose="020B0604030504040204" pitchFamily="50" charset="-128"/>
                <a:ea typeface="メイリオ" panose="020B0604030504040204" pitchFamily="50" charset="-128"/>
                <a:cs typeface="メイリオ" panose="020B0604030504040204" pitchFamily="50" charset="-128"/>
              </a:rPr>
              <a:t>行動を強化</a:t>
            </a:r>
            <a:r>
              <a:rPr lang="ja-JP" altLang="en-US" sz="3200" b="1" dirty="0" smtClean="0">
                <a:latin typeface="メイリオ" panose="020B0604030504040204" pitchFamily="50" charset="-128"/>
                <a:ea typeface="メイリオ" panose="020B0604030504040204" pitchFamily="50" charset="-128"/>
                <a:cs typeface="メイリオ" panose="020B0604030504040204" pitchFamily="50" charset="-128"/>
              </a:rPr>
              <a:t>するフィードバックの</a:t>
            </a:r>
            <a:r>
              <a:rPr lang="ja-JP" altLang="en-US" sz="3200" b="1" dirty="0">
                <a:latin typeface="メイリオ" panose="020B0604030504040204" pitchFamily="50" charset="-128"/>
                <a:ea typeface="メイリオ" panose="020B0604030504040204" pitchFamily="50" charset="-128"/>
                <a:cs typeface="メイリオ" panose="020B0604030504040204" pitchFamily="50" charset="-128"/>
              </a:rPr>
              <a:t>ポイント</a:t>
            </a:r>
          </a:p>
        </p:txBody>
      </p:sp>
      <p:sp>
        <p:nvSpPr>
          <p:cNvPr id="18" name="角丸四角形 17"/>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72</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07913835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21809" y="355873"/>
            <a:ext cx="8867869" cy="523220"/>
          </a:xfrm>
          <a:prstGeom prst="rect">
            <a:avLst/>
          </a:prstGeom>
          <a:noFill/>
        </p:spPr>
        <p:txBody>
          <a:bodyPr wrap="square" rtlCol="0">
            <a:spAutoFit/>
          </a:bodyPr>
          <a:lstStyle/>
          <a:p>
            <a:r>
              <a:rPr kumimoji="1" lang="ja-JP" altLang="en-US" sz="2400" dirty="0" smtClean="0">
                <a:latin typeface="メイリオ" panose="020B0604030504040204" pitchFamily="50" charset="-128"/>
                <a:ea typeface="メイリオ" panose="020B0604030504040204" pitchFamily="50" charset="-128"/>
              </a:rPr>
              <a:t>就労支援機関の方から、よくいただくご質問</a:t>
            </a:r>
            <a:r>
              <a:rPr lang="ja-JP" altLang="en-US" sz="2800" dirty="0" smtClean="0">
                <a:latin typeface="メイリオ" panose="020B0604030504040204" pitchFamily="50" charset="-128"/>
                <a:ea typeface="メイリオ" panose="020B0604030504040204" pitchFamily="50" charset="-128"/>
              </a:rPr>
              <a:t>③</a:t>
            </a:r>
            <a:endParaRPr kumimoji="1" lang="ja-JP" altLang="en-US" sz="2800" dirty="0">
              <a:latin typeface="メイリオ" panose="020B0604030504040204" pitchFamily="50" charset="-128"/>
              <a:ea typeface="メイリオ" panose="020B0604030504040204" pitchFamily="50" charset="-128"/>
            </a:endParaRPr>
          </a:p>
        </p:txBody>
      </p:sp>
      <p:sp>
        <p:nvSpPr>
          <p:cNvPr id="4" name="テキスト ボックス 3"/>
          <p:cNvSpPr txBox="1"/>
          <p:nvPr/>
        </p:nvSpPr>
        <p:spPr>
          <a:xfrm>
            <a:off x="0" y="2133591"/>
            <a:ext cx="9089678" cy="1569660"/>
          </a:xfrm>
          <a:prstGeom prst="rect">
            <a:avLst/>
          </a:prstGeom>
          <a:noFill/>
        </p:spPr>
        <p:txBody>
          <a:bodyPr wrap="square" rtlCol="0">
            <a:spAutoFit/>
          </a:bodyPr>
          <a:lstStyle/>
          <a:p>
            <a:r>
              <a:rPr kumimoji="1" lang="ja-JP" altLang="en-US" sz="2400" dirty="0" smtClean="0">
                <a:latin typeface="メイリオ" panose="020B0604030504040204" pitchFamily="50" charset="-128"/>
                <a:ea typeface="メイリオ" panose="020B0604030504040204" pitchFamily="50" charset="-128"/>
              </a:rPr>
              <a:t>Ｑ質問</a:t>
            </a:r>
          </a:p>
          <a:p>
            <a:r>
              <a:rPr kumimoji="1" lang="ja-JP" altLang="en-US" sz="2400" dirty="0" smtClean="0">
                <a:latin typeface="メイリオ" panose="020B0604030504040204" pitchFamily="50" charset="-128"/>
                <a:ea typeface="メイリオ" panose="020B0604030504040204" pitchFamily="50" charset="-128"/>
              </a:rPr>
              <a:t>「セルフマージメントトレーニング実施前に、作業課題のエラーがあっても、あまり気にせず、補完手段を取り入れようとしない利用者がいます。</a:t>
            </a:r>
            <a:r>
              <a:rPr lang="ja-JP" altLang="en-US" sz="2400" dirty="0" smtClean="0">
                <a:latin typeface="メイリオ" panose="020B0604030504040204" pitchFamily="50" charset="-128"/>
                <a:ea typeface="メイリオ" panose="020B0604030504040204" pitchFamily="50" charset="-128"/>
              </a:rPr>
              <a:t>どのように支援すればよいでしょうか？」</a:t>
            </a:r>
            <a:endParaRPr kumimoji="1" lang="ja-JP" altLang="en-US" sz="2400" dirty="0">
              <a:latin typeface="メイリオ" panose="020B0604030504040204" pitchFamily="50" charset="-128"/>
              <a:ea typeface="メイリオ" panose="020B0604030504040204" pitchFamily="50" charset="-128"/>
            </a:endParaRPr>
          </a:p>
        </p:txBody>
      </p:sp>
      <p:sp>
        <p:nvSpPr>
          <p:cNvPr id="6" name="テキスト ボックス 5"/>
          <p:cNvSpPr txBox="1"/>
          <p:nvPr/>
        </p:nvSpPr>
        <p:spPr>
          <a:xfrm>
            <a:off x="129011" y="4906937"/>
            <a:ext cx="8750173" cy="1200329"/>
          </a:xfrm>
          <a:prstGeom prst="rect">
            <a:avLst/>
          </a:prstGeom>
          <a:noFill/>
        </p:spPr>
        <p:txBody>
          <a:bodyPr wrap="square" rtlCol="0">
            <a:spAutoFit/>
          </a:bodyPr>
          <a:lstStyle/>
          <a:p>
            <a:r>
              <a:rPr lang="ja-JP" altLang="en-US" sz="2400" dirty="0" smtClean="0">
                <a:latin typeface="メイリオ" panose="020B0604030504040204" pitchFamily="50" charset="-128"/>
                <a:ea typeface="メイリオ" panose="020B0604030504040204" pitchFamily="50" charset="-128"/>
              </a:rPr>
              <a:t>Ａ回答</a:t>
            </a:r>
            <a:endParaRPr kumimoji="1" lang="ja-JP" altLang="en-US" sz="2400" dirty="0" smtClean="0">
              <a:latin typeface="メイリオ" panose="020B0604030504040204" pitchFamily="50" charset="-128"/>
              <a:ea typeface="メイリオ" panose="020B0604030504040204" pitchFamily="50" charset="-128"/>
            </a:endParaRPr>
          </a:p>
          <a:p>
            <a:r>
              <a:rPr kumimoji="1" lang="ja-JP" altLang="en-US" sz="2400" dirty="0" smtClean="0">
                <a:latin typeface="メイリオ" panose="020B0604030504040204" pitchFamily="50" charset="-128"/>
                <a:ea typeface="メイリオ" panose="020B0604030504040204" pitchFamily="50" charset="-128"/>
              </a:rPr>
              <a:t>「段階的な環境の構造化を図り、職場と関連のある環境にしていくことが大切です。</a:t>
            </a:r>
            <a:r>
              <a:rPr lang="ja-JP" altLang="en-US" sz="2400" dirty="0" smtClean="0">
                <a:latin typeface="メイリオ" panose="020B0604030504040204" pitchFamily="50" charset="-128"/>
                <a:ea typeface="メイリオ" panose="020B0604030504040204" pitchFamily="50" charset="-128"/>
              </a:rPr>
              <a:t>」</a:t>
            </a:r>
            <a:endParaRPr kumimoji="1" lang="ja-JP" altLang="en-US" sz="2400" dirty="0">
              <a:latin typeface="メイリオ" panose="020B0604030504040204" pitchFamily="50" charset="-128"/>
              <a:ea typeface="メイリオ" panose="020B0604030504040204" pitchFamily="50" charset="-128"/>
            </a:endParaRPr>
          </a:p>
        </p:txBody>
      </p:sp>
      <p:sp>
        <p:nvSpPr>
          <p:cNvPr id="7" name="下矢印 6"/>
          <p:cNvSpPr/>
          <p:nvPr/>
        </p:nvSpPr>
        <p:spPr>
          <a:xfrm>
            <a:off x="3994840" y="3999376"/>
            <a:ext cx="660903" cy="534155"/>
          </a:xfrm>
          <a:prstGeom prst="down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221809" y="1257592"/>
            <a:ext cx="8564578" cy="45719"/>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角丸四角形 8"/>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73</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662169534"/>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正方形/長方形 40"/>
          <p:cNvSpPr/>
          <p:nvPr/>
        </p:nvSpPr>
        <p:spPr>
          <a:xfrm>
            <a:off x="76412" y="1010188"/>
            <a:ext cx="8910041" cy="989830"/>
          </a:xfrm>
          <a:prstGeom prst="rect">
            <a:avLst/>
          </a:prstGeom>
          <a:solidFill>
            <a:srgbClr val="FFF1BA"/>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1128950" y="0"/>
            <a:ext cx="6772403" cy="1077218"/>
          </a:xfrm>
          <a:prstGeom prst="rect">
            <a:avLst/>
          </a:prstGeom>
        </p:spPr>
        <p:txBody>
          <a:bodyPr wrap="square">
            <a:spAutoFit/>
          </a:bodyPr>
          <a:lstStyle/>
          <a:p>
            <a:r>
              <a:rPr lang="ja-JP" altLang="en-US" sz="3200" dirty="0" smtClean="0">
                <a:latin typeface="メイリオ" panose="020B0604030504040204" pitchFamily="50" charset="-128"/>
                <a:ea typeface="メイリオ" panose="020B0604030504040204" pitchFamily="50" charset="-128"/>
                <a:cs typeface="メイリオ" panose="020B0604030504040204" pitchFamily="50" charset="-128"/>
              </a:rPr>
              <a:t>トータルパッケージ支援に</a:t>
            </a:r>
            <a:r>
              <a:rPr lang="ja-JP" altLang="en-US" sz="3200" dirty="0">
                <a:latin typeface="メイリオ" panose="020B0604030504040204" pitchFamily="50" charset="-128"/>
                <a:ea typeface="メイリオ" panose="020B0604030504040204" pitchFamily="50" charset="-128"/>
                <a:cs typeface="メイリオ" panose="020B0604030504040204" pitchFamily="50" charset="-128"/>
              </a:rPr>
              <a:t>おける</a:t>
            </a:r>
            <a:br>
              <a:rPr lang="ja-JP" altLang="en-US" sz="3200" dirty="0">
                <a:latin typeface="メイリオ" panose="020B0604030504040204" pitchFamily="50" charset="-128"/>
                <a:ea typeface="メイリオ" panose="020B0604030504040204" pitchFamily="50" charset="-128"/>
                <a:cs typeface="メイリオ" panose="020B0604030504040204" pitchFamily="50" charset="-128"/>
              </a:rPr>
            </a:br>
            <a:r>
              <a:rPr lang="ja-JP" altLang="en-US" sz="3200" dirty="0">
                <a:latin typeface="メイリオ" panose="020B0604030504040204" pitchFamily="50" charset="-128"/>
                <a:ea typeface="メイリオ" panose="020B0604030504040204" pitchFamily="50" charset="-128"/>
                <a:cs typeface="メイリオ" panose="020B0604030504040204" pitchFamily="50" charset="-128"/>
              </a:rPr>
              <a:t>職場環境の構造化</a:t>
            </a:r>
          </a:p>
        </p:txBody>
      </p:sp>
      <p:sp>
        <p:nvSpPr>
          <p:cNvPr id="42" name="コンテンツ プレースホルダー 2"/>
          <p:cNvSpPr txBox="1">
            <a:spLocks/>
          </p:cNvSpPr>
          <p:nvPr/>
        </p:nvSpPr>
        <p:spPr>
          <a:xfrm>
            <a:off x="61199" y="1146582"/>
            <a:ext cx="8719351" cy="101159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1600" dirty="0" smtClean="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　トータルパッケージの訓練の場面では、単にトータルパッケージに対応した環境の構造化を行うだけなく、実際の職場でも指導・支援の結果が機能するよう、実際の職場を想定した環境の構造化を検討し、段階的に環境を整えていく必要がある。</a:t>
            </a:r>
            <a:endParaRPr lang="ja-JP" altLang="en-US" sz="1600" dirty="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43" name="グループ化 42"/>
          <p:cNvGrpSpPr/>
          <p:nvPr/>
        </p:nvGrpSpPr>
        <p:grpSpPr>
          <a:xfrm>
            <a:off x="2773640" y="2167813"/>
            <a:ext cx="6212813" cy="3762527"/>
            <a:chOff x="813767" y="-18200"/>
            <a:chExt cx="6653833" cy="5885600"/>
          </a:xfrm>
        </p:grpSpPr>
        <p:grpSp>
          <p:nvGrpSpPr>
            <p:cNvPr id="44" name="Group 3"/>
            <p:cNvGrpSpPr>
              <a:grpSpLocks/>
            </p:cNvGrpSpPr>
            <p:nvPr/>
          </p:nvGrpSpPr>
          <p:grpSpPr bwMode="ltGray">
            <a:xfrm>
              <a:off x="827088" y="771526"/>
              <a:ext cx="6586537" cy="981076"/>
              <a:chOff x="573" y="460"/>
              <a:chExt cx="4460" cy="618"/>
            </a:xfrm>
            <a:solidFill>
              <a:srgbClr val="F2BC00"/>
            </a:solidFill>
          </p:grpSpPr>
          <p:sp>
            <p:nvSpPr>
              <p:cNvPr id="60" name="Rectangle 6"/>
              <p:cNvSpPr>
                <a:spLocks noChangeArrowheads="1"/>
              </p:cNvSpPr>
              <p:nvPr/>
            </p:nvSpPr>
            <p:spPr bwMode="ltGray">
              <a:xfrm>
                <a:off x="573" y="460"/>
                <a:ext cx="4460" cy="618"/>
              </a:xfrm>
              <a:prstGeom prst="roundRect">
                <a:avLst>
                  <a:gd name="adj" fmla="val 16667"/>
                </a:avLst>
              </a:prstGeom>
              <a:grpFill/>
              <a:ln w="9525" algn="ctr">
                <a:solidFill>
                  <a:schemeClr val="tx1"/>
                </a:solidFill>
                <a:round/>
                <a:headEnd/>
                <a:tailEnd/>
              </a:ln>
              <a:effectLst>
                <a:outerShdw dist="35921" dir="2700000" algn="ctr" rotWithShape="0">
                  <a:srgbClr val="808080"/>
                </a:outerShdw>
              </a:effec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lnSpc>
                    <a:spcPct val="90000"/>
                  </a:lnSpc>
                  <a:spcBef>
                    <a:spcPct val="0"/>
                  </a:spcBef>
                  <a:buClr>
                    <a:schemeClr val="tx2"/>
                  </a:buClr>
                  <a:buSzPct val="70000"/>
                  <a:buFont typeface="Wingdings" panose="05000000000000000000" pitchFamily="2" charset="2"/>
                  <a:buNone/>
                </a:pPr>
                <a:endParaRPr lang="ja-JP" altLang="ja-JP" sz="1800">
                  <a:solidFill>
                    <a:srgbClr val="000000"/>
                  </a:solidFill>
                  <a:latin typeface="ＭＳ Ｐゴシック" panose="020B0600070205080204" pitchFamily="50" charset="-128"/>
                </a:endParaRPr>
              </a:p>
            </p:txBody>
          </p:sp>
          <p:sp>
            <p:nvSpPr>
              <p:cNvPr id="61" name="Text Box 7"/>
              <p:cNvSpPr txBox="1">
                <a:spLocks noChangeArrowheads="1"/>
              </p:cNvSpPr>
              <p:nvPr/>
            </p:nvSpPr>
            <p:spPr bwMode="ltGray">
              <a:xfrm>
                <a:off x="1667" y="535"/>
                <a:ext cx="3296" cy="52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91410" tIns="45705" rIns="91410" bIns="45705">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90000"/>
                  </a:lnSpc>
                  <a:spcBef>
                    <a:spcPct val="0"/>
                  </a:spcBef>
                  <a:buClr>
                    <a:schemeClr val="tx2"/>
                  </a:buClr>
                  <a:buSzPct val="70000"/>
                  <a:buFont typeface="Wingdings" panose="05000000000000000000" pitchFamily="2" charset="2"/>
                  <a:buNone/>
                </a:pPr>
                <a:r>
                  <a:rPr kumimoji="0" lang="ja-JP" altLang="en-US" sz="1600" b="1" dirty="0">
                    <a:solidFill>
                      <a:srgbClr val="000000"/>
                    </a:solidFill>
                    <a:latin typeface="ＭＳ Ｐゴシック" panose="020B0600070205080204" pitchFamily="50" charset="-128"/>
                  </a:rPr>
                  <a:t>支援者が指示を行い、個々の作業</a:t>
                </a:r>
              </a:p>
              <a:p>
                <a:pPr eaLnBrk="1" hangingPunct="1">
                  <a:lnSpc>
                    <a:spcPct val="90000"/>
                  </a:lnSpc>
                  <a:spcBef>
                    <a:spcPct val="0"/>
                  </a:spcBef>
                  <a:buClr>
                    <a:schemeClr val="tx2"/>
                  </a:buClr>
                  <a:buSzPct val="70000"/>
                  <a:buFont typeface="Wingdings" panose="05000000000000000000" pitchFamily="2" charset="2"/>
                  <a:buNone/>
                </a:pPr>
                <a:r>
                  <a:rPr kumimoji="0" lang="ja-JP" altLang="en-US" sz="1600" b="1" dirty="0">
                    <a:solidFill>
                      <a:srgbClr val="000000"/>
                    </a:solidFill>
                    <a:latin typeface="ＭＳ Ｐゴシック" panose="020B0600070205080204" pitchFamily="50" charset="-128"/>
                  </a:rPr>
                  <a:t>ごとに評価・訓練を行う</a:t>
                </a:r>
              </a:p>
            </p:txBody>
          </p:sp>
          <p:sp>
            <p:nvSpPr>
              <p:cNvPr id="62" name="Text Box 5"/>
              <p:cNvSpPr txBox="1">
                <a:spLocks noChangeArrowheads="1"/>
              </p:cNvSpPr>
              <p:nvPr/>
            </p:nvSpPr>
            <p:spPr bwMode="ltGray">
              <a:xfrm>
                <a:off x="573" y="611"/>
                <a:ext cx="1168" cy="3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lIns="91410" tIns="45705" rIns="91410" bIns="45705">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lnSpc>
                    <a:spcPct val="90000"/>
                  </a:lnSpc>
                  <a:spcBef>
                    <a:spcPct val="0"/>
                  </a:spcBef>
                  <a:buClr>
                    <a:schemeClr val="tx2"/>
                  </a:buClr>
                  <a:buSzPct val="70000"/>
                  <a:buFont typeface="Wingdings" panose="05000000000000000000" pitchFamily="2" charset="2"/>
                  <a:buNone/>
                </a:pPr>
                <a:r>
                  <a:rPr kumimoji="0" lang="ja-JP" altLang="en-US" sz="1800" dirty="0">
                    <a:solidFill>
                      <a:srgbClr val="000000"/>
                    </a:solidFill>
                    <a:latin typeface="ＭＳ Ｐゴシック" panose="020B0600070205080204" pitchFamily="50" charset="-128"/>
                  </a:rPr>
                  <a:t>①単一課題</a:t>
                </a:r>
              </a:p>
            </p:txBody>
          </p:sp>
        </p:grpSp>
        <p:sp>
          <p:nvSpPr>
            <p:cNvPr id="46" name="Rectangle 12"/>
            <p:cNvSpPr>
              <a:spLocks noChangeArrowheads="1"/>
            </p:cNvSpPr>
            <p:nvPr/>
          </p:nvSpPr>
          <p:spPr bwMode="ltGray">
            <a:xfrm>
              <a:off x="827088" y="4294188"/>
              <a:ext cx="6640512" cy="1573212"/>
            </a:xfrm>
            <a:prstGeom prst="roundRect">
              <a:avLst>
                <a:gd name="adj" fmla="val 16667"/>
              </a:avLst>
            </a:prstGeom>
            <a:solidFill>
              <a:srgbClr val="F2BC00"/>
            </a:solidFill>
            <a:ln w="9525" algn="ctr">
              <a:solidFill>
                <a:schemeClr val="tx1"/>
              </a:solidFill>
              <a:round/>
              <a:headEnd/>
              <a:tailEnd/>
            </a:ln>
            <a:effectLst>
              <a:outerShdw dist="35921" dir="2700000" algn="ctr" rotWithShape="0">
                <a:schemeClr val="bg2"/>
              </a:outerShdw>
            </a:effec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lnSpc>
                  <a:spcPct val="90000"/>
                </a:lnSpc>
                <a:spcBef>
                  <a:spcPct val="0"/>
                </a:spcBef>
                <a:buClr>
                  <a:schemeClr val="tx2"/>
                </a:buClr>
                <a:buSzPct val="70000"/>
                <a:buFont typeface="Wingdings" panose="05000000000000000000" pitchFamily="2" charset="2"/>
                <a:buNone/>
              </a:pPr>
              <a:endParaRPr lang="ja-JP" altLang="ja-JP" sz="1800">
                <a:solidFill>
                  <a:srgbClr val="000000"/>
                </a:solidFill>
                <a:latin typeface="ＭＳ Ｐゴシック" panose="020B0600070205080204" pitchFamily="50" charset="-128"/>
              </a:endParaRPr>
            </a:p>
          </p:txBody>
        </p:sp>
        <p:sp>
          <p:nvSpPr>
            <p:cNvPr id="47" name="Text Box 14"/>
            <p:cNvSpPr txBox="1">
              <a:spLocks noChangeArrowheads="1"/>
            </p:cNvSpPr>
            <p:nvPr/>
          </p:nvSpPr>
          <p:spPr bwMode="auto">
            <a:xfrm>
              <a:off x="2522216" y="4423645"/>
              <a:ext cx="4708525" cy="1314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0" tIns="45705" rIns="91410" bIns="45705">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90000"/>
                </a:lnSpc>
                <a:spcBef>
                  <a:spcPct val="0"/>
                </a:spcBef>
                <a:buClr>
                  <a:schemeClr val="tx2"/>
                </a:buClr>
                <a:buSzPct val="70000"/>
                <a:buFont typeface="Wingdings" panose="05000000000000000000" pitchFamily="2" charset="2"/>
                <a:buNone/>
              </a:pPr>
              <a:r>
                <a:rPr kumimoji="0" lang="ja-JP" altLang="en-US" sz="1800" dirty="0">
                  <a:solidFill>
                    <a:srgbClr val="000000"/>
                  </a:solidFill>
                  <a:latin typeface="ＭＳ Ｐゴシック" panose="020B0600070205080204" pitchFamily="50" charset="-128"/>
                </a:rPr>
                <a:t>利用者自身が、補完方法や対処行動を活用しながら計画的に作業を実施し、マネージメントできるか確認する</a:t>
              </a:r>
            </a:p>
          </p:txBody>
        </p:sp>
        <p:sp>
          <p:nvSpPr>
            <p:cNvPr id="48" name="Text Box 13"/>
            <p:cNvSpPr txBox="1">
              <a:spLocks noChangeArrowheads="1"/>
            </p:cNvSpPr>
            <p:nvPr/>
          </p:nvSpPr>
          <p:spPr bwMode="auto">
            <a:xfrm>
              <a:off x="813767" y="4447383"/>
              <a:ext cx="1589087" cy="1314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0" tIns="45705" rIns="91410" bIns="45705">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lnSpc>
                  <a:spcPct val="90000"/>
                </a:lnSpc>
                <a:spcBef>
                  <a:spcPct val="0"/>
                </a:spcBef>
                <a:buClr>
                  <a:schemeClr val="tx2"/>
                </a:buClr>
                <a:buSzPct val="70000"/>
                <a:buFont typeface="Wingdings" panose="05000000000000000000" pitchFamily="2" charset="2"/>
                <a:buNone/>
              </a:pPr>
              <a:r>
                <a:rPr kumimoji="0" lang="ja-JP" altLang="en-US" sz="1800" dirty="0">
                  <a:solidFill>
                    <a:srgbClr val="000000"/>
                  </a:solidFill>
                  <a:latin typeface="ＭＳ Ｐゴシック" panose="020B0600070205080204" pitchFamily="50" charset="-128"/>
                </a:rPr>
                <a:t>③職場を想定した</a:t>
              </a:r>
              <a:endParaRPr kumimoji="0" lang="en-US" altLang="ja-JP" sz="1800" dirty="0">
                <a:solidFill>
                  <a:srgbClr val="000000"/>
                </a:solidFill>
                <a:latin typeface="ＭＳ Ｐゴシック" panose="020B0600070205080204" pitchFamily="50" charset="-128"/>
              </a:endParaRPr>
            </a:p>
            <a:p>
              <a:pPr algn="ctr" eaLnBrk="1" hangingPunct="1">
                <a:lnSpc>
                  <a:spcPct val="90000"/>
                </a:lnSpc>
                <a:spcBef>
                  <a:spcPct val="0"/>
                </a:spcBef>
                <a:buClr>
                  <a:schemeClr val="tx2"/>
                </a:buClr>
                <a:buSzPct val="70000"/>
                <a:buFont typeface="Wingdings" panose="05000000000000000000" pitchFamily="2" charset="2"/>
                <a:buNone/>
              </a:pPr>
              <a:r>
                <a:rPr kumimoji="0" lang="ja-JP" altLang="en-US" sz="1800" dirty="0">
                  <a:solidFill>
                    <a:srgbClr val="000000"/>
                  </a:solidFill>
                  <a:latin typeface="ＭＳ Ｐゴシック" panose="020B0600070205080204" pitchFamily="50" charset="-128"/>
                </a:rPr>
                <a:t>トレーニング</a:t>
              </a:r>
            </a:p>
          </p:txBody>
        </p:sp>
        <p:sp>
          <p:nvSpPr>
            <p:cNvPr id="49" name="Rectangle 8"/>
            <p:cNvSpPr>
              <a:spLocks noChangeArrowheads="1"/>
            </p:cNvSpPr>
            <p:nvPr/>
          </p:nvSpPr>
          <p:spPr bwMode="ltGray">
            <a:xfrm>
              <a:off x="827088" y="2351088"/>
              <a:ext cx="6564312" cy="965200"/>
            </a:xfrm>
            <a:prstGeom prst="roundRect">
              <a:avLst>
                <a:gd name="adj" fmla="val 16667"/>
              </a:avLst>
            </a:prstGeom>
            <a:solidFill>
              <a:srgbClr val="F2BC00"/>
            </a:solidFill>
            <a:ln w="9525" algn="ctr">
              <a:solidFill>
                <a:schemeClr val="tx1"/>
              </a:solidFill>
              <a:round/>
              <a:headEnd/>
              <a:tailEnd/>
            </a:ln>
            <a:effectLst>
              <a:outerShdw dist="35921" dir="2700000" algn="ctr" rotWithShape="0">
                <a:schemeClr val="bg2"/>
              </a:outerShdw>
            </a:effectLst>
          </p:spPr>
          <p:txBody>
            <a:bodyPr wrap="none" anchor="ct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lnSpc>
                  <a:spcPct val="90000"/>
                </a:lnSpc>
                <a:spcBef>
                  <a:spcPct val="0"/>
                </a:spcBef>
                <a:buClr>
                  <a:schemeClr val="tx2"/>
                </a:buClr>
                <a:buSzPct val="70000"/>
                <a:buFont typeface="Wingdings" panose="05000000000000000000" pitchFamily="2" charset="2"/>
                <a:buNone/>
              </a:pPr>
              <a:endParaRPr lang="ja-JP" altLang="ja-JP" sz="1800">
                <a:solidFill>
                  <a:srgbClr val="000000"/>
                </a:solidFill>
                <a:latin typeface="ＭＳ Ｐゴシック" panose="020B0600070205080204" pitchFamily="50" charset="-128"/>
              </a:endParaRPr>
            </a:p>
          </p:txBody>
        </p:sp>
        <p:sp>
          <p:nvSpPr>
            <p:cNvPr id="50" name="Text Box 10"/>
            <p:cNvSpPr txBox="1">
              <a:spLocks noChangeArrowheads="1"/>
            </p:cNvSpPr>
            <p:nvPr/>
          </p:nvSpPr>
          <p:spPr bwMode="auto">
            <a:xfrm>
              <a:off x="2549525" y="2379661"/>
              <a:ext cx="4830763" cy="924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10" tIns="45705" rIns="91410" bIns="45705">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eaLnBrk="1" hangingPunct="1">
                <a:lnSpc>
                  <a:spcPct val="90000"/>
                </a:lnSpc>
                <a:spcBef>
                  <a:spcPct val="0"/>
                </a:spcBef>
                <a:buClr>
                  <a:schemeClr val="tx2"/>
                </a:buClr>
                <a:buSzPct val="70000"/>
                <a:buFont typeface="Wingdings" panose="05000000000000000000" pitchFamily="2" charset="2"/>
                <a:buNone/>
              </a:pPr>
              <a:r>
                <a:rPr kumimoji="0" lang="ja-JP" altLang="en-US" sz="1800" dirty="0">
                  <a:solidFill>
                    <a:srgbClr val="000000"/>
                  </a:solidFill>
                  <a:latin typeface="ＭＳ Ｐゴシック" panose="020B0600070205080204" pitchFamily="50" charset="-128"/>
                </a:rPr>
                <a:t>複数課題から選択したり、利用者</a:t>
              </a:r>
            </a:p>
            <a:p>
              <a:pPr eaLnBrk="1" hangingPunct="1">
                <a:lnSpc>
                  <a:spcPct val="90000"/>
                </a:lnSpc>
                <a:spcBef>
                  <a:spcPct val="0"/>
                </a:spcBef>
                <a:buClr>
                  <a:schemeClr val="tx2"/>
                </a:buClr>
                <a:buSzPct val="70000"/>
                <a:buFont typeface="Wingdings" panose="05000000000000000000" pitchFamily="2" charset="2"/>
                <a:buNone/>
              </a:pPr>
              <a:r>
                <a:rPr kumimoji="0" lang="ja-JP" altLang="en-US" sz="1800" dirty="0">
                  <a:solidFill>
                    <a:srgbClr val="000000"/>
                  </a:solidFill>
                  <a:latin typeface="ＭＳ Ｐゴシック" panose="020B0600070205080204" pitchFamily="50" charset="-128"/>
                </a:rPr>
                <a:t>自身が作業計画を立て、訓練実施</a:t>
              </a:r>
            </a:p>
          </p:txBody>
        </p:sp>
        <p:sp>
          <p:nvSpPr>
            <p:cNvPr id="51" name="Text Box 9"/>
            <p:cNvSpPr txBox="1">
              <a:spLocks noChangeArrowheads="1"/>
            </p:cNvSpPr>
            <p:nvPr/>
          </p:nvSpPr>
          <p:spPr bwMode="auto">
            <a:xfrm>
              <a:off x="972200" y="2568575"/>
              <a:ext cx="1433800" cy="534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10" tIns="45705" rIns="91410" bIns="45705">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lnSpc>
                  <a:spcPct val="90000"/>
                </a:lnSpc>
                <a:spcBef>
                  <a:spcPct val="0"/>
                </a:spcBef>
                <a:buClr>
                  <a:schemeClr val="tx2"/>
                </a:buClr>
                <a:buSzPct val="70000"/>
                <a:buFont typeface="Wingdings" panose="05000000000000000000" pitchFamily="2" charset="2"/>
                <a:buNone/>
              </a:pPr>
              <a:r>
                <a:rPr kumimoji="0" lang="ja-JP" altLang="en-US" sz="1800">
                  <a:solidFill>
                    <a:srgbClr val="000000"/>
                  </a:solidFill>
                  <a:latin typeface="ＭＳ Ｐゴシック" panose="020B0600070205080204" pitchFamily="50" charset="-128"/>
                </a:rPr>
                <a:t>②複数課題</a:t>
              </a:r>
            </a:p>
          </p:txBody>
        </p:sp>
        <p:sp>
          <p:nvSpPr>
            <p:cNvPr id="52" name="AutoShape 49"/>
            <p:cNvSpPr>
              <a:spLocks noChangeArrowheads="1"/>
            </p:cNvSpPr>
            <p:nvPr/>
          </p:nvSpPr>
          <p:spPr bwMode="auto">
            <a:xfrm rot="16200000" flipH="1">
              <a:off x="3516383" y="1765014"/>
              <a:ext cx="649287" cy="4318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352 h 21600"/>
                <a:gd name="T14" fmla="*/ 18864 w 21600"/>
                <a:gd name="T15" fmla="*/ 16248 h 21600"/>
              </a:gdLst>
              <a:ahLst/>
              <a:cxnLst>
                <a:cxn ang="T8">
                  <a:pos x="T0" y="T1"/>
                </a:cxn>
                <a:cxn ang="T9">
                  <a:pos x="T2" y="T3"/>
                </a:cxn>
                <a:cxn ang="T10">
                  <a:pos x="T4" y="T5"/>
                </a:cxn>
                <a:cxn ang="T11">
                  <a:pos x="T6" y="T7"/>
                </a:cxn>
              </a:cxnLst>
              <a:rect l="T12" t="T13" r="T14" b="T15"/>
              <a:pathLst>
                <a:path w="21600" h="21600">
                  <a:moveTo>
                    <a:pt x="16176" y="0"/>
                  </a:moveTo>
                  <a:lnTo>
                    <a:pt x="16176" y="5352"/>
                  </a:lnTo>
                  <a:lnTo>
                    <a:pt x="3375" y="5352"/>
                  </a:lnTo>
                  <a:lnTo>
                    <a:pt x="3375" y="16248"/>
                  </a:lnTo>
                  <a:lnTo>
                    <a:pt x="16176" y="16248"/>
                  </a:lnTo>
                  <a:lnTo>
                    <a:pt x="16176" y="21600"/>
                  </a:lnTo>
                  <a:lnTo>
                    <a:pt x="21600" y="10800"/>
                  </a:lnTo>
                  <a:lnTo>
                    <a:pt x="16176" y="0"/>
                  </a:lnTo>
                  <a:close/>
                </a:path>
                <a:path w="21600" h="21600">
                  <a:moveTo>
                    <a:pt x="1350" y="5352"/>
                  </a:moveTo>
                  <a:lnTo>
                    <a:pt x="1350" y="16248"/>
                  </a:lnTo>
                  <a:lnTo>
                    <a:pt x="2700" y="16248"/>
                  </a:lnTo>
                  <a:lnTo>
                    <a:pt x="2700" y="5352"/>
                  </a:lnTo>
                  <a:lnTo>
                    <a:pt x="1350" y="5352"/>
                  </a:lnTo>
                  <a:close/>
                </a:path>
                <a:path w="21600" h="21600">
                  <a:moveTo>
                    <a:pt x="0" y="5352"/>
                  </a:moveTo>
                  <a:lnTo>
                    <a:pt x="0" y="16248"/>
                  </a:lnTo>
                  <a:lnTo>
                    <a:pt x="675" y="16248"/>
                  </a:lnTo>
                  <a:lnTo>
                    <a:pt x="675" y="5352"/>
                  </a:lnTo>
                  <a:lnTo>
                    <a:pt x="0" y="5352"/>
                  </a:lnTo>
                  <a:close/>
                </a:path>
              </a:pathLst>
            </a:custGeom>
            <a:solidFill>
              <a:srgbClr val="00CCFF"/>
            </a:solidFill>
            <a:ln w="9525" algn="ctr">
              <a:solidFill>
                <a:srgbClr val="000080"/>
              </a:solidFill>
              <a:miter lim="800000"/>
              <a:headEnd/>
              <a:tailEnd/>
            </a:ln>
          </p:spPr>
          <p:txBody>
            <a:bodyPr rot="10800000" wrap="none" lIns="90000" tIns="46800" rIns="90000" bIns="46800" anchor="ctr"/>
            <a:lstStyle/>
            <a:p>
              <a:endParaRPr lang="ja-JP" altLang="en-US"/>
            </a:p>
          </p:txBody>
        </p:sp>
        <p:sp>
          <p:nvSpPr>
            <p:cNvPr id="53" name="AutoShape 50"/>
            <p:cNvSpPr>
              <a:spLocks noChangeArrowheads="1"/>
            </p:cNvSpPr>
            <p:nvPr/>
          </p:nvSpPr>
          <p:spPr bwMode="auto">
            <a:xfrm rot="16200000" flipH="1">
              <a:off x="3343835" y="3583294"/>
              <a:ext cx="935037" cy="4318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17694720 60000 65536"/>
                <a:gd name="T9" fmla="*/ 11796480 60000 65536"/>
                <a:gd name="T10" fmla="*/ 5898240 60000 65536"/>
                <a:gd name="T11" fmla="*/ 0 60000 65536"/>
                <a:gd name="T12" fmla="*/ 3375 w 21600"/>
                <a:gd name="T13" fmla="*/ 5352 h 21600"/>
                <a:gd name="T14" fmla="*/ 18864 w 21600"/>
                <a:gd name="T15" fmla="*/ 16248 h 21600"/>
              </a:gdLst>
              <a:ahLst/>
              <a:cxnLst>
                <a:cxn ang="T8">
                  <a:pos x="T0" y="T1"/>
                </a:cxn>
                <a:cxn ang="T9">
                  <a:pos x="T2" y="T3"/>
                </a:cxn>
                <a:cxn ang="T10">
                  <a:pos x="T4" y="T5"/>
                </a:cxn>
                <a:cxn ang="T11">
                  <a:pos x="T6" y="T7"/>
                </a:cxn>
              </a:cxnLst>
              <a:rect l="T12" t="T13" r="T14" b="T15"/>
              <a:pathLst>
                <a:path w="21600" h="21600">
                  <a:moveTo>
                    <a:pt x="16176" y="0"/>
                  </a:moveTo>
                  <a:lnTo>
                    <a:pt x="16176" y="5352"/>
                  </a:lnTo>
                  <a:lnTo>
                    <a:pt x="3375" y="5352"/>
                  </a:lnTo>
                  <a:lnTo>
                    <a:pt x="3375" y="16248"/>
                  </a:lnTo>
                  <a:lnTo>
                    <a:pt x="16176" y="16248"/>
                  </a:lnTo>
                  <a:lnTo>
                    <a:pt x="16176" y="21600"/>
                  </a:lnTo>
                  <a:lnTo>
                    <a:pt x="21600" y="10800"/>
                  </a:lnTo>
                  <a:lnTo>
                    <a:pt x="16176" y="0"/>
                  </a:lnTo>
                  <a:close/>
                </a:path>
                <a:path w="21600" h="21600">
                  <a:moveTo>
                    <a:pt x="1350" y="5352"/>
                  </a:moveTo>
                  <a:lnTo>
                    <a:pt x="1350" y="16248"/>
                  </a:lnTo>
                  <a:lnTo>
                    <a:pt x="2700" y="16248"/>
                  </a:lnTo>
                  <a:lnTo>
                    <a:pt x="2700" y="5352"/>
                  </a:lnTo>
                  <a:lnTo>
                    <a:pt x="1350" y="5352"/>
                  </a:lnTo>
                  <a:close/>
                </a:path>
                <a:path w="21600" h="21600">
                  <a:moveTo>
                    <a:pt x="0" y="5352"/>
                  </a:moveTo>
                  <a:lnTo>
                    <a:pt x="0" y="16248"/>
                  </a:lnTo>
                  <a:lnTo>
                    <a:pt x="675" y="16248"/>
                  </a:lnTo>
                  <a:lnTo>
                    <a:pt x="675" y="5352"/>
                  </a:lnTo>
                  <a:lnTo>
                    <a:pt x="0" y="5352"/>
                  </a:lnTo>
                  <a:close/>
                </a:path>
              </a:pathLst>
            </a:custGeom>
            <a:solidFill>
              <a:srgbClr val="00CCFF"/>
            </a:solidFill>
            <a:ln w="9525" algn="ctr">
              <a:solidFill>
                <a:srgbClr val="000080"/>
              </a:solidFill>
              <a:miter lim="800000"/>
              <a:headEnd/>
              <a:tailEnd/>
            </a:ln>
          </p:spPr>
          <p:txBody>
            <a:bodyPr rot="10800000" wrap="none" lIns="90000" tIns="46800" rIns="90000" bIns="46800" anchor="ctr"/>
            <a:lstStyle/>
            <a:p>
              <a:endParaRPr lang="ja-JP" altLang="en-US"/>
            </a:p>
          </p:txBody>
        </p:sp>
        <p:sp>
          <p:nvSpPr>
            <p:cNvPr id="59" name="Text Box 15"/>
            <p:cNvSpPr txBox="1">
              <a:spLocks noChangeArrowheads="1"/>
            </p:cNvSpPr>
            <p:nvPr/>
          </p:nvSpPr>
          <p:spPr bwMode="auto">
            <a:xfrm>
              <a:off x="1454222" y="-18200"/>
              <a:ext cx="5386243" cy="927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a:spcBef>
                  <a:spcPct val="20000"/>
                </a:spcBef>
                <a:buFont typeface="Arial" panose="020B0604020202020204" pitchFamily="34" charset="0"/>
                <a:buChar char="•"/>
                <a:defRPr kumimoji="1" sz="3200">
                  <a:solidFill>
                    <a:schemeClr val="tx1"/>
                  </a:solidFill>
                  <a:latin typeface="Calibri" panose="020F0502020204030204" pitchFamily="34" charset="0"/>
                  <a:ea typeface="ＭＳ Ｐゴシック" panose="020B0600070205080204" pitchFamily="50" charset="-128"/>
                </a:defRPr>
              </a:lvl1pPr>
              <a:lvl2pPr marL="742950" indent="-285750">
                <a:spcBef>
                  <a:spcPct val="20000"/>
                </a:spcBef>
                <a:buFont typeface="Arial" panose="020B0604020202020204" pitchFamily="34" charset="0"/>
                <a:buChar char="–"/>
                <a:defRPr kumimoji="1" sz="2800">
                  <a:solidFill>
                    <a:schemeClr val="tx1"/>
                  </a:solidFill>
                  <a:latin typeface="Calibri" panose="020F0502020204030204" pitchFamily="34" charset="0"/>
                  <a:ea typeface="ＭＳ Ｐゴシック" panose="020B0600070205080204" pitchFamily="50" charset="-128"/>
                </a:defRPr>
              </a:lvl2pPr>
              <a:lvl3pPr marL="1143000" indent="-228600">
                <a:spcBef>
                  <a:spcPct val="20000"/>
                </a:spcBef>
                <a:buFont typeface="Arial" panose="020B0604020202020204" pitchFamily="34" charset="0"/>
                <a:buChar char="•"/>
                <a:defRPr kumimoji="1" sz="2400">
                  <a:solidFill>
                    <a:schemeClr val="tx1"/>
                  </a:solidFill>
                  <a:latin typeface="Calibri" panose="020F0502020204030204" pitchFamily="34" charset="0"/>
                  <a:ea typeface="ＭＳ Ｐゴシック" panose="020B0600070205080204" pitchFamily="50" charset="-128"/>
                </a:defRPr>
              </a:lvl3pPr>
              <a:lvl4pPr marL="16002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4pPr>
              <a:lvl5pPr marL="2057400" indent="-228600">
                <a:spcBef>
                  <a:spcPct val="20000"/>
                </a:spcBef>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5pPr>
              <a:lvl6pPr marL="25146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6pPr>
              <a:lvl7pPr marL="29718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7pPr>
              <a:lvl8pPr marL="34290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8pPr>
              <a:lvl9pPr marL="3886200" indent="-228600" eaLnBrk="0" fontAlgn="base" hangingPunct="0">
                <a:spcBef>
                  <a:spcPct val="20000"/>
                </a:spcBef>
                <a:spcAft>
                  <a:spcPct val="0"/>
                </a:spcAft>
                <a:buFont typeface="Arial" panose="020B0604020202020204" pitchFamily="34" charset="0"/>
                <a:buChar char="»"/>
                <a:defRPr kumimoji="1" sz="2000">
                  <a:solidFill>
                    <a:schemeClr val="tx1"/>
                  </a:solidFill>
                  <a:latin typeface="Calibri" panose="020F0502020204030204" pitchFamily="34" charset="0"/>
                  <a:ea typeface="ＭＳ Ｐゴシック" panose="020B0600070205080204" pitchFamily="50" charset="-128"/>
                </a:defRPr>
              </a:lvl9pPr>
            </a:lstStyle>
            <a:p>
              <a:pPr algn="ctr" eaLnBrk="1" hangingPunct="1">
                <a:lnSpc>
                  <a:spcPct val="90000"/>
                </a:lnSpc>
                <a:spcBef>
                  <a:spcPct val="0"/>
                </a:spcBef>
                <a:buClr>
                  <a:schemeClr val="tx2"/>
                </a:buClr>
                <a:buSzPct val="70000"/>
                <a:buFont typeface="Wingdings" panose="05000000000000000000" pitchFamily="2" charset="2"/>
                <a:buNone/>
              </a:pPr>
              <a:r>
                <a:rPr kumimoji="0" lang="ja-JP" altLang="en-US" sz="1800" dirty="0" smtClean="0">
                  <a:latin typeface="メイリオ" panose="020B0604030504040204" pitchFamily="50" charset="-128"/>
                  <a:ea typeface="メイリオ" panose="020B0604030504040204" pitchFamily="50" charset="-128"/>
                </a:rPr>
                <a:t>セルフマネージメントスキルの獲得を目指した</a:t>
              </a:r>
              <a:endParaRPr kumimoji="0" lang="en-US" altLang="ja-JP" sz="1800" dirty="0" smtClean="0">
                <a:latin typeface="メイリオ" panose="020B0604030504040204" pitchFamily="50" charset="-128"/>
                <a:ea typeface="メイリオ" panose="020B0604030504040204" pitchFamily="50" charset="-128"/>
              </a:endParaRPr>
            </a:p>
            <a:p>
              <a:pPr algn="ctr" eaLnBrk="1" hangingPunct="1">
                <a:lnSpc>
                  <a:spcPct val="90000"/>
                </a:lnSpc>
                <a:spcBef>
                  <a:spcPct val="0"/>
                </a:spcBef>
                <a:buClr>
                  <a:schemeClr val="tx2"/>
                </a:buClr>
                <a:buSzPct val="70000"/>
                <a:buFont typeface="Wingdings" panose="05000000000000000000" pitchFamily="2" charset="2"/>
                <a:buNone/>
              </a:pPr>
              <a:r>
                <a:rPr kumimoji="0" lang="en-US" altLang="ja-JP" sz="1800" dirty="0" smtClean="0">
                  <a:solidFill>
                    <a:srgbClr val="FF0000"/>
                  </a:solidFill>
                  <a:latin typeface="メイリオ" panose="020B0604030504040204" pitchFamily="50" charset="-128"/>
                  <a:ea typeface="メイリオ" panose="020B0604030504040204" pitchFamily="50" charset="-128"/>
                </a:rPr>
                <a:t>MWS</a:t>
              </a:r>
              <a:r>
                <a:rPr kumimoji="0" lang="ja-JP" altLang="en-US" sz="1800" dirty="0">
                  <a:solidFill>
                    <a:srgbClr val="FF0000"/>
                  </a:solidFill>
                  <a:latin typeface="メイリオ" panose="020B0604030504040204" pitchFamily="50" charset="-128"/>
                  <a:ea typeface="メイリオ" panose="020B0604030504040204" pitchFamily="50" charset="-128"/>
                </a:rPr>
                <a:t>訓練版</a:t>
              </a:r>
              <a:r>
                <a:rPr kumimoji="0" lang="ja-JP" altLang="en-US" sz="1800" dirty="0" smtClean="0">
                  <a:solidFill>
                    <a:srgbClr val="000000"/>
                  </a:solidFill>
                  <a:latin typeface="メイリオ" panose="020B0604030504040204" pitchFamily="50" charset="-128"/>
                  <a:ea typeface="メイリオ" panose="020B0604030504040204" pitchFamily="50" charset="-128"/>
                </a:rPr>
                <a:t>の</a:t>
              </a:r>
              <a:r>
                <a:rPr kumimoji="0" lang="ja-JP" altLang="en-US" sz="1800" dirty="0" smtClean="0">
                  <a:latin typeface="メイリオ" panose="020B0604030504040204" pitchFamily="50" charset="-128"/>
                  <a:ea typeface="メイリオ" panose="020B0604030504040204" pitchFamily="50" charset="-128"/>
                </a:rPr>
                <a:t>流れ</a:t>
              </a:r>
              <a:endParaRPr lang="ja-JP" altLang="en-US" sz="1800" dirty="0">
                <a:latin typeface="メイリオ" panose="020B0604030504040204" pitchFamily="50" charset="-128"/>
                <a:ea typeface="メイリオ" panose="020B0604030504040204" pitchFamily="50" charset="-128"/>
              </a:endParaRPr>
            </a:p>
          </p:txBody>
        </p:sp>
      </p:grpSp>
      <p:sp>
        <p:nvSpPr>
          <p:cNvPr id="2" name="下矢印 1"/>
          <p:cNvSpPr/>
          <p:nvPr/>
        </p:nvSpPr>
        <p:spPr>
          <a:xfrm>
            <a:off x="2108905" y="2353510"/>
            <a:ext cx="618490" cy="3911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p:cNvSpPr/>
          <p:nvPr/>
        </p:nvSpPr>
        <p:spPr>
          <a:xfrm>
            <a:off x="189986" y="2865348"/>
            <a:ext cx="1872674" cy="225122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dirty="0">
                <a:solidFill>
                  <a:schemeClr val="accent5"/>
                </a:solidFill>
                <a:latin typeface="メイリオ" panose="020B0604030504040204" pitchFamily="50" charset="-128"/>
                <a:ea typeface="メイリオ" panose="020B0604030504040204" pitchFamily="50" charset="-128"/>
                <a:cs typeface="メイリオ" panose="020B0604030504040204" pitchFamily="50" charset="-128"/>
              </a:rPr>
              <a:t>この流れの中で、実際の職場を想定した環境の構造化を検討し、段階的に環境を整えていく</a:t>
            </a:r>
            <a:endParaRPr lang="ja-JP" altLang="en-US" dirty="0"/>
          </a:p>
        </p:txBody>
      </p:sp>
      <p:sp>
        <p:nvSpPr>
          <p:cNvPr id="22" name="角丸四角形 21"/>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74</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16528121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正方形/長方形 70"/>
          <p:cNvSpPr/>
          <p:nvPr/>
        </p:nvSpPr>
        <p:spPr>
          <a:xfrm>
            <a:off x="13686" y="4707056"/>
            <a:ext cx="9130314" cy="1504316"/>
          </a:xfrm>
          <a:prstGeom prst="rect">
            <a:avLst/>
          </a:prstGeom>
          <a:solidFill>
            <a:srgbClr val="FFF1BA"/>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1198756" y="3195281"/>
            <a:ext cx="6399544" cy="547764"/>
          </a:xfrm>
          <a:prstGeom prst="rect">
            <a:avLst/>
          </a:prstGeom>
          <a:solidFill>
            <a:srgbClr val="FFF1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p:cNvSpPr>
            <a:spLocks noGrp="1"/>
          </p:cNvSpPr>
          <p:nvPr>
            <p:ph type="title"/>
          </p:nvPr>
        </p:nvSpPr>
        <p:spPr>
          <a:xfrm>
            <a:off x="821303" y="-132217"/>
            <a:ext cx="8229600" cy="1143000"/>
          </a:xfrm>
        </p:spPr>
        <p:txBody>
          <a:bodyPr/>
          <a:lstStyle/>
          <a:p>
            <a:r>
              <a:rPr lang="ja-JP" altLang="en-US" dirty="0" smtClean="0"/>
              <a:t>（職場）環境</a:t>
            </a:r>
            <a:r>
              <a:rPr lang="ja-JP" altLang="en-US" dirty="0"/>
              <a:t>の構造化</a:t>
            </a:r>
            <a:endParaRPr kumimoji="1" lang="ja-JP" altLang="en-US" dirty="0"/>
          </a:p>
        </p:txBody>
      </p:sp>
      <p:sp>
        <p:nvSpPr>
          <p:cNvPr id="23" name="正方形/長方形 22"/>
          <p:cNvSpPr/>
          <p:nvPr/>
        </p:nvSpPr>
        <p:spPr>
          <a:xfrm>
            <a:off x="57461" y="1256503"/>
            <a:ext cx="8928992" cy="1490722"/>
          </a:xfrm>
          <a:prstGeom prst="rect">
            <a:avLst/>
          </a:prstGeom>
          <a:solidFill>
            <a:srgbClr val="FFF1BA"/>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374535" y="1675599"/>
            <a:ext cx="8611918" cy="369332"/>
          </a:xfrm>
          <a:prstGeom prst="rect">
            <a:avLst/>
          </a:prstGeom>
        </p:spPr>
        <p:txBody>
          <a:bodyPr wrap="square">
            <a:spAutoFit/>
          </a:bodyP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確立したセルフマネージメントスキルは、実際に働く</a:t>
            </a:r>
            <a:r>
              <a:rPr lang="ja-JP" altLang="en-US" b="1" u="sng" dirty="0" smtClean="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職場内で受け入れられる</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ことが重要</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正方形/長方形 24"/>
          <p:cNvSpPr/>
          <p:nvPr/>
        </p:nvSpPr>
        <p:spPr>
          <a:xfrm>
            <a:off x="374535" y="1319918"/>
            <a:ext cx="7713840" cy="369332"/>
          </a:xfrm>
          <a:prstGeom prst="rect">
            <a:avLst/>
          </a:prstGeom>
        </p:spPr>
        <p:txBody>
          <a:bodyPr wrap="square">
            <a:spAutoFit/>
          </a:bodyP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セルフマネージメントスキルを確立するためには、</a:t>
            </a:r>
            <a:r>
              <a:rPr lang="ja-JP" altLang="en-US" b="1" u="sng" dirty="0" smtClean="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段階的な環境設定</a:t>
            </a:r>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が必要</a:t>
            </a:r>
            <a:endParaRPr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26" name="直線コネクタ 25"/>
          <p:cNvCxnSpPr/>
          <p:nvPr/>
        </p:nvCxnSpPr>
        <p:spPr>
          <a:xfrm>
            <a:off x="121597" y="1844824"/>
            <a:ext cx="288032"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7" name="直線コネクタ 26"/>
          <p:cNvCxnSpPr/>
          <p:nvPr/>
        </p:nvCxnSpPr>
        <p:spPr>
          <a:xfrm>
            <a:off x="121597" y="1479168"/>
            <a:ext cx="288032" cy="0"/>
          </a:xfrm>
          <a:prstGeom prst="line">
            <a:avLst/>
          </a:prstGeom>
        </p:spPr>
        <p:style>
          <a:lnRef idx="3">
            <a:schemeClr val="accent2"/>
          </a:lnRef>
          <a:fillRef idx="0">
            <a:schemeClr val="accent2"/>
          </a:fillRef>
          <a:effectRef idx="2">
            <a:schemeClr val="accent2"/>
          </a:effectRef>
          <a:fontRef idx="minor">
            <a:schemeClr val="tx1"/>
          </a:fontRef>
        </p:style>
      </p:cxnSp>
      <p:grpSp>
        <p:nvGrpSpPr>
          <p:cNvPr id="28" name="グループ化 27"/>
          <p:cNvGrpSpPr/>
          <p:nvPr/>
        </p:nvGrpSpPr>
        <p:grpSpPr>
          <a:xfrm>
            <a:off x="30066" y="2683821"/>
            <a:ext cx="2189436" cy="715294"/>
            <a:chOff x="2817019" y="4468873"/>
            <a:chExt cx="2189436" cy="715294"/>
          </a:xfrm>
        </p:grpSpPr>
        <p:sp>
          <p:nvSpPr>
            <p:cNvPr id="29" name="角丸四角形 28"/>
            <p:cNvSpPr/>
            <p:nvPr/>
          </p:nvSpPr>
          <p:spPr>
            <a:xfrm>
              <a:off x="3278263" y="4800313"/>
              <a:ext cx="1728192" cy="360040"/>
            </a:xfrm>
            <a:prstGeom prst="roundRect">
              <a:avLst/>
            </a:prstGeom>
            <a:solidFill>
              <a:srgbClr val="FD542E"/>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重要ポイント</a:t>
              </a:r>
              <a:endParaRPr kumimoji="1" lang="ja-JP" altLang="en-US"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0" name="Picture 3" descr="C:\Users\181004\Downloads\期待.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7019" y="4468873"/>
              <a:ext cx="706353" cy="715294"/>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正方形/長方形 19"/>
          <p:cNvSpPr/>
          <p:nvPr/>
        </p:nvSpPr>
        <p:spPr>
          <a:xfrm>
            <a:off x="1356336" y="2285338"/>
            <a:ext cx="5996220" cy="369332"/>
          </a:xfrm>
          <a:prstGeom prst="rect">
            <a:avLst/>
          </a:prstGeom>
          <a:solidFill>
            <a:srgbClr val="F2BC00"/>
          </a:solidFill>
          <a:ln w="3175">
            <a:solidFill>
              <a:schemeClr val="tx2">
                <a:lumMod val="60000"/>
                <a:lumOff val="40000"/>
              </a:schemeClr>
            </a:solidFill>
          </a:ln>
        </p:spPr>
        <p:txBody>
          <a:bodyPr wrap="square">
            <a:spAutoFit/>
          </a:bodyPr>
          <a:lstStyle/>
          <a:p>
            <a:pPr algn="ctr"/>
            <a:r>
              <a:rPr lang="ja-JP" altLang="en-US" dirty="0">
                <a:latin typeface="メイリオ" panose="020B0604030504040204" pitchFamily="50" charset="-128"/>
                <a:ea typeface="メイリオ" panose="020B0604030504040204" pitchFamily="50" charset="-128"/>
                <a:cs typeface="メイリオ" panose="020B0604030504040204" pitchFamily="50" charset="-128"/>
              </a:rPr>
              <a:t>人的支援体制も含めた職場内の</a:t>
            </a:r>
            <a:r>
              <a:rPr lang="ja-JP" altLang="en-US" b="1" u="sng" dirty="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環境の構造化</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が必要</a:t>
            </a:r>
          </a:p>
        </p:txBody>
      </p:sp>
      <p:sp>
        <p:nvSpPr>
          <p:cNvPr id="32" name="右矢印 31"/>
          <p:cNvSpPr/>
          <p:nvPr/>
        </p:nvSpPr>
        <p:spPr>
          <a:xfrm rot="5400000">
            <a:off x="4269461" y="1811046"/>
            <a:ext cx="258132" cy="625183"/>
          </a:xfrm>
          <a:prstGeom prst="rightArrow">
            <a:avLst/>
          </a:prstGeom>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正方形/長方形 32"/>
          <p:cNvSpPr/>
          <p:nvPr/>
        </p:nvSpPr>
        <p:spPr>
          <a:xfrm>
            <a:off x="2571145" y="3246974"/>
            <a:ext cx="3416320" cy="523220"/>
          </a:xfrm>
          <a:prstGeom prst="rect">
            <a:avLst/>
          </a:prstGeom>
        </p:spPr>
        <p:txBody>
          <a:bodyPr wrap="none">
            <a:spAutoFit/>
          </a:bodyPr>
          <a:lstStyle/>
          <a:p>
            <a:r>
              <a:rPr lang="ja-JP" altLang="en-US" sz="2800" b="1" dirty="0" smtClean="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環境の構造化とは？</a:t>
            </a:r>
            <a:endParaRPr lang="ja-JP" altLang="en-US" sz="2800" dirty="0">
              <a:solidFill>
                <a:srgbClr val="FD542E"/>
              </a:solidFill>
            </a:endParaRPr>
          </a:p>
        </p:txBody>
      </p:sp>
      <p:sp>
        <p:nvSpPr>
          <p:cNvPr id="35" name="右矢印 34"/>
          <p:cNvSpPr/>
          <p:nvPr/>
        </p:nvSpPr>
        <p:spPr>
          <a:xfrm rot="8044267">
            <a:off x="5041675" y="2646938"/>
            <a:ext cx="684151" cy="452228"/>
          </a:xfrm>
          <a:prstGeom prst="rightArrow">
            <a:avLst/>
          </a:prstGeom>
          <a:solidFill>
            <a:srgbClr val="0070C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p:cNvSpPr/>
          <p:nvPr/>
        </p:nvSpPr>
        <p:spPr>
          <a:xfrm>
            <a:off x="332834" y="3816185"/>
            <a:ext cx="8723348" cy="923330"/>
          </a:xfrm>
          <a:prstGeom prst="rect">
            <a:avLst/>
          </a:prstGeom>
        </p:spPr>
        <p:txBody>
          <a:bodyPr wrap="square">
            <a:sp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環境全体</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を把握したうえで、</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その環境を構成する各要素</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についても明らかになって</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いること。</a:t>
            </a:r>
          </a:p>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環境を構成する各要素間</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の関係が分かりやすく整理されて</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いること。</a:t>
            </a:r>
            <a:endParaRPr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cxnSp>
        <p:nvCxnSpPr>
          <p:cNvPr id="49" name="直線コネクタ 48"/>
          <p:cNvCxnSpPr/>
          <p:nvPr/>
        </p:nvCxnSpPr>
        <p:spPr>
          <a:xfrm>
            <a:off x="86503" y="3933056"/>
            <a:ext cx="288032"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50" name="直線コネクタ 49"/>
          <p:cNvCxnSpPr/>
          <p:nvPr/>
        </p:nvCxnSpPr>
        <p:spPr>
          <a:xfrm>
            <a:off x="86503" y="4509120"/>
            <a:ext cx="288032" cy="0"/>
          </a:xfrm>
          <a:prstGeom prst="line">
            <a:avLst/>
          </a:prstGeom>
        </p:spPr>
        <p:style>
          <a:lnRef idx="3">
            <a:schemeClr val="accent2"/>
          </a:lnRef>
          <a:fillRef idx="0">
            <a:schemeClr val="accent2"/>
          </a:fillRef>
          <a:effectRef idx="2">
            <a:schemeClr val="accent2"/>
          </a:effectRef>
          <a:fontRef idx="minor">
            <a:schemeClr val="tx1"/>
          </a:fontRef>
        </p:style>
      </p:cxnSp>
      <p:sp>
        <p:nvSpPr>
          <p:cNvPr id="38" name="円/楕円 37"/>
          <p:cNvSpPr/>
          <p:nvPr/>
        </p:nvSpPr>
        <p:spPr>
          <a:xfrm>
            <a:off x="634905" y="4788100"/>
            <a:ext cx="1414886" cy="1152128"/>
          </a:xfrm>
          <a:prstGeom prst="ellipse">
            <a:avLst/>
          </a:prstGeom>
          <a:solidFill>
            <a:schemeClr val="accent3">
              <a:lumMod val="20000"/>
              <a:lumOff val="80000"/>
            </a:schemeClr>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5" name="右矢印 44"/>
          <p:cNvSpPr/>
          <p:nvPr/>
        </p:nvSpPr>
        <p:spPr>
          <a:xfrm>
            <a:off x="2497934" y="5520699"/>
            <a:ext cx="386016" cy="355650"/>
          </a:xfrm>
          <a:prstGeom prst="rightArrow">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円/楕円 45"/>
          <p:cNvSpPr/>
          <p:nvPr/>
        </p:nvSpPr>
        <p:spPr>
          <a:xfrm>
            <a:off x="3446897" y="4771084"/>
            <a:ext cx="1800200" cy="1440288"/>
          </a:xfrm>
          <a:prstGeom prst="ellipse">
            <a:avLst/>
          </a:prstGeom>
          <a:solidFill>
            <a:schemeClr val="accent3">
              <a:lumMod val="40000"/>
              <a:lumOff val="60000"/>
            </a:schemeClr>
          </a:solidFill>
          <a:ln w="31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フリーフォーム 46"/>
          <p:cNvSpPr/>
          <p:nvPr/>
        </p:nvSpPr>
        <p:spPr>
          <a:xfrm>
            <a:off x="3750051" y="4970839"/>
            <a:ext cx="1296955" cy="1166327"/>
          </a:xfrm>
          <a:custGeom>
            <a:avLst/>
            <a:gdLst>
              <a:gd name="connsiteX0" fmla="*/ 363894 w 1296955"/>
              <a:gd name="connsiteY0" fmla="*/ 401217 h 1166327"/>
              <a:gd name="connsiteX1" fmla="*/ 354563 w 1296955"/>
              <a:gd name="connsiteY1" fmla="*/ 709127 h 1166327"/>
              <a:gd name="connsiteX2" fmla="*/ 363894 w 1296955"/>
              <a:gd name="connsiteY2" fmla="*/ 737119 h 1166327"/>
              <a:gd name="connsiteX3" fmla="*/ 391886 w 1296955"/>
              <a:gd name="connsiteY3" fmla="*/ 765111 h 1166327"/>
              <a:gd name="connsiteX4" fmla="*/ 438539 w 1296955"/>
              <a:gd name="connsiteY4" fmla="*/ 830425 h 1166327"/>
              <a:gd name="connsiteX5" fmla="*/ 475861 w 1296955"/>
              <a:gd name="connsiteY5" fmla="*/ 839755 h 1166327"/>
              <a:gd name="connsiteX6" fmla="*/ 765110 w 1296955"/>
              <a:gd name="connsiteY6" fmla="*/ 830425 h 1166327"/>
              <a:gd name="connsiteX7" fmla="*/ 849086 w 1296955"/>
              <a:gd name="connsiteY7" fmla="*/ 811764 h 1166327"/>
              <a:gd name="connsiteX8" fmla="*/ 933061 w 1296955"/>
              <a:gd name="connsiteY8" fmla="*/ 755780 h 1166327"/>
              <a:gd name="connsiteX9" fmla="*/ 989045 w 1296955"/>
              <a:gd name="connsiteY9" fmla="*/ 699796 h 1166327"/>
              <a:gd name="connsiteX10" fmla="*/ 1007706 w 1296955"/>
              <a:gd name="connsiteY10" fmla="*/ 671804 h 1166327"/>
              <a:gd name="connsiteX11" fmla="*/ 1017037 w 1296955"/>
              <a:gd name="connsiteY11" fmla="*/ 625151 h 1166327"/>
              <a:gd name="connsiteX12" fmla="*/ 1045029 w 1296955"/>
              <a:gd name="connsiteY12" fmla="*/ 550506 h 1166327"/>
              <a:gd name="connsiteX13" fmla="*/ 1063690 w 1296955"/>
              <a:gd name="connsiteY13" fmla="*/ 485192 h 1166327"/>
              <a:gd name="connsiteX14" fmla="*/ 1026367 w 1296955"/>
              <a:gd name="connsiteY14" fmla="*/ 363894 h 1166327"/>
              <a:gd name="connsiteX15" fmla="*/ 998376 w 1296955"/>
              <a:gd name="connsiteY15" fmla="*/ 345233 h 1166327"/>
              <a:gd name="connsiteX16" fmla="*/ 979714 w 1296955"/>
              <a:gd name="connsiteY16" fmla="*/ 317241 h 1166327"/>
              <a:gd name="connsiteX17" fmla="*/ 914400 w 1296955"/>
              <a:gd name="connsiteY17" fmla="*/ 289249 h 1166327"/>
              <a:gd name="connsiteX18" fmla="*/ 886408 w 1296955"/>
              <a:gd name="connsiteY18" fmla="*/ 279919 h 1166327"/>
              <a:gd name="connsiteX19" fmla="*/ 839755 w 1296955"/>
              <a:gd name="connsiteY19" fmla="*/ 270588 h 1166327"/>
              <a:gd name="connsiteX20" fmla="*/ 802433 w 1296955"/>
              <a:gd name="connsiteY20" fmla="*/ 261257 h 1166327"/>
              <a:gd name="connsiteX21" fmla="*/ 774441 w 1296955"/>
              <a:gd name="connsiteY21" fmla="*/ 279919 h 1166327"/>
              <a:gd name="connsiteX22" fmla="*/ 737119 w 1296955"/>
              <a:gd name="connsiteY22" fmla="*/ 354564 h 1166327"/>
              <a:gd name="connsiteX23" fmla="*/ 699796 w 1296955"/>
              <a:gd name="connsiteY23" fmla="*/ 438539 h 1166327"/>
              <a:gd name="connsiteX24" fmla="*/ 662474 w 1296955"/>
              <a:gd name="connsiteY24" fmla="*/ 522515 h 1166327"/>
              <a:gd name="connsiteX25" fmla="*/ 559837 w 1296955"/>
              <a:gd name="connsiteY25" fmla="*/ 541176 h 1166327"/>
              <a:gd name="connsiteX26" fmla="*/ 503853 w 1296955"/>
              <a:gd name="connsiteY26" fmla="*/ 531845 h 1166327"/>
              <a:gd name="connsiteX27" fmla="*/ 494523 w 1296955"/>
              <a:gd name="connsiteY27" fmla="*/ 503853 h 1166327"/>
              <a:gd name="connsiteX28" fmla="*/ 485192 w 1296955"/>
              <a:gd name="connsiteY28" fmla="*/ 466531 h 1166327"/>
              <a:gd name="connsiteX29" fmla="*/ 494523 w 1296955"/>
              <a:gd name="connsiteY29" fmla="*/ 345233 h 1166327"/>
              <a:gd name="connsiteX30" fmla="*/ 531845 w 1296955"/>
              <a:gd name="connsiteY30" fmla="*/ 335902 h 1166327"/>
              <a:gd name="connsiteX31" fmla="*/ 615821 w 1296955"/>
              <a:gd name="connsiteY31" fmla="*/ 317241 h 1166327"/>
              <a:gd name="connsiteX32" fmla="*/ 643812 w 1296955"/>
              <a:gd name="connsiteY32" fmla="*/ 289249 h 1166327"/>
              <a:gd name="connsiteX33" fmla="*/ 699796 w 1296955"/>
              <a:gd name="connsiteY33" fmla="*/ 307911 h 1166327"/>
              <a:gd name="connsiteX34" fmla="*/ 709127 w 1296955"/>
              <a:gd name="connsiteY34" fmla="*/ 335902 h 1166327"/>
              <a:gd name="connsiteX35" fmla="*/ 718457 w 1296955"/>
              <a:gd name="connsiteY35" fmla="*/ 382555 h 1166327"/>
              <a:gd name="connsiteX36" fmla="*/ 709127 w 1296955"/>
              <a:gd name="connsiteY36" fmla="*/ 709127 h 1166327"/>
              <a:gd name="connsiteX37" fmla="*/ 699796 w 1296955"/>
              <a:gd name="connsiteY37" fmla="*/ 755780 h 1166327"/>
              <a:gd name="connsiteX38" fmla="*/ 690465 w 1296955"/>
              <a:gd name="connsiteY38" fmla="*/ 849086 h 1166327"/>
              <a:gd name="connsiteX39" fmla="*/ 699796 w 1296955"/>
              <a:gd name="connsiteY39" fmla="*/ 895739 h 1166327"/>
              <a:gd name="connsiteX40" fmla="*/ 811763 w 1296955"/>
              <a:gd name="connsiteY40" fmla="*/ 877078 h 1166327"/>
              <a:gd name="connsiteX41" fmla="*/ 858416 w 1296955"/>
              <a:gd name="connsiteY41" fmla="*/ 867747 h 1166327"/>
              <a:gd name="connsiteX42" fmla="*/ 905070 w 1296955"/>
              <a:gd name="connsiteY42" fmla="*/ 821094 h 1166327"/>
              <a:gd name="connsiteX43" fmla="*/ 942392 w 1296955"/>
              <a:gd name="connsiteY43" fmla="*/ 737119 h 1166327"/>
              <a:gd name="connsiteX44" fmla="*/ 951723 w 1296955"/>
              <a:gd name="connsiteY44" fmla="*/ 699796 h 1166327"/>
              <a:gd name="connsiteX45" fmla="*/ 970384 w 1296955"/>
              <a:gd name="connsiteY45" fmla="*/ 531845 h 1166327"/>
              <a:gd name="connsiteX46" fmla="*/ 961053 w 1296955"/>
              <a:gd name="connsiteY46" fmla="*/ 335902 h 1166327"/>
              <a:gd name="connsiteX47" fmla="*/ 905070 w 1296955"/>
              <a:gd name="connsiteY47" fmla="*/ 242596 h 1166327"/>
              <a:gd name="connsiteX48" fmla="*/ 877078 w 1296955"/>
              <a:gd name="connsiteY48" fmla="*/ 223935 h 1166327"/>
              <a:gd name="connsiteX49" fmla="*/ 849086 w 1296955"/>
              <a:gd name="connsiteY49" fmla="*/ 214604 h 1166327"/>
              <a:gd name="connsiteX50" fmla="*/ 783772 w 1296955"/>
              <a:gd name="connsiteY50" fmla="*/ 195943 h 1166327"/>
              <a:gd name="connsiteX51" fmla="*/ 690465 w 1296955"/>
              <a:gd name="connsiteY51" fmla="*/ 186613 h 1166327"/>
              <a:gd name="connsiteX52" fmla="*/ 569167 w 1296955"/>
              <a:gd name="connsiteY52" fmla="*/ 167951 h 1166327"/>
              <a:gd name="connsiteX53" fmla="*/ 419878 w 1296955"/>
              <a:gd name="connsiteY53" fmla="*/ 149290 h 1166327"/>
              <a:gd name="connsiteX54" fmla="*/ 205274 w 1296955"/>
              <a:gd name="connsiteY54" fmla="*/ 158621 h 1166327"/>
              <a:gd name="connsiteX55" fmla="*/ 177282 w 1296955"/>
              <a:gd name="connsiteY55" fmla="*/ 186613 h 1166327"/>
              <a:gd name="connsiteX56" fmla="*/ 139959 w 1296955"/>
              <a:gd name="connsiteY56" fmla="*/ 261257 h 1166327"/>
              <a:gd name="connsiteX57" fmla="*/ 121298 w 1296955"/>
              <a:gd name="connsiteY57" fmla="*/ 335902 h 1166327"/>
              <a:gd name="connsiteX58" fmla="*/ 102637 w 1296955"/>
              <a:gd name="connsiteY58" fmla="*/ 419878 h 1166327"/>
              <a:gd name="connsiteX59" fmla="*/ 121298 w 1296955"/>
              <a:gd name="connsiteY59" fmla="*/ 522515 h 1166327"/>
              <a:gd name="connsiteX60" fmla="*/ 149290 w 1296955"/>
              <a:gd name="connsiteY60" fmla="*/ 559837 h 1166327"/>
              <a:gd name="connsiteX61" fmla="*/ 167951 w 1296955"/>
              <a:gd name="connsiteY61" fmla="*/ 597160 h 1166327"/>
              <a:gd name="connsiteX62" fmla="*/ 195943 w 1296955"/>
              <a:gd name="connsiteY62" fmla="*/ 634482 h 1166327"/>
              <a:gd name="connsiteX63" fmla="*/ 270588 w 1296955"/>
              <a:gd name="connsiteY63" fmla="*/ 737119 h 1166327"/>
              <a:gd name="connsiteX64" fmla="*/ 345233 w 1296955"/>
              <a:gd name="connsiteY64" fmla="*/ 811764 h 1166327"/>
              <a:gd name="connsiteX65" fmla="*/ 373225 w 1296955"/>
              <a:gd name="connsiteY65" fmla="*/ 821094 h 1166327"/>
              <a:gd name="connsiteX66" fmla="*/ 438539 w 1296955"/>
              <a:gd name="connsiteY66" fmla="*/ 849086 h 1166327"/>
              <a:gd name="connsiteX67" fmla="*/ 765110 w 1296955"/>
              <a:gd name="connsiteY67" fmla="*/ 839755 h 1166327"/>
              <a:gd name="connsiteX68" fmla="*/ 802433 w 1296955"/>
              <a:gd name="connsiteY68" fmla="*/ 830425 h 1166327"/>
              <a:gd name="connsiteX69" fmla="*/ 895739 w 1296955"/>
              <a:gd name="connsiteY69" fmla="*/ 811764 h 1166327"/>
              <a:gd name="connsiteX70" fmla="*/ 933061 w 1296955"/>
              <a:gd name="connsiteY70" fmla="*/ 783772 h 1166327"/>
              <a:gd name="connsiteX71" fmla="*/ 970384 w 1296955"/>
              <a:gd name="connsiteY71" fmla="*/ 765111 h 1166327"/>
              <a:gd name="connsiteX72" fmla="*/ 989045 w 1296955"/>
              <a:gd name="connsiteY72" fmla="*/ 709127 h 1166327"/>
              <a:gd name="connsiteX73" fmla="*/ 998376 w 1296955"/>
              <a:gd name="connsiteY73" fmla="*/ 681135 h 1166327"/>
              <a:gd name="connsiteX74" fmla="*/ 1129004 w 1296955"/>
              <a:gd name="connsiteY74" fmla="*/ 559837 h 1166327"/>
              <a:gd name="connsiteX75" fmla="*/ 1166327 w 1296955"/>
              <a:gd name="connsiteY75" fmla="*/ 531845 h 1166327"/>
              <a:gd name="connsiteX76" fmla="*/ 1231641 w 1296955"/>
              <a:gd name="connsiteY76" fmla="*/ 485192 h 1166327"/>
              <a:gd name="connsiteX77" fmla="*/ 1268963 w 1296955"/>
              <a:gd name="connsiteY77" fmla="*/ 494523 h 1166327"/>
              <a:gd name="connsiteX78" fmla="*/ 1278294 w 1296955"/>
              <a:gd name="connsiteY78" fmla="*/ 662474 h 1166327"/>
              <a:gd name="connsiteX79" fmla="*/ 1231641 w 1296955"/>
              <a:gd name="connsiteY79" fmla="*/ 755780 h 1166327"/>
              <a:gd name="connsiteX80" fmla="*/ 1194319 w 1296955"/>
              <a:gd name="connsiteY80" fmla="*/ 830425 h 1166327"/>
              <a:gd name="connsiteX81" fmla="*/ 1166327 w 1296955"/>
              <a:gd name="connsiteY81" fmla="*/ 849086 h 1166327"/>
              <a:gd name="connsiteX82" fmla="*/ 1138335 w 1296955"/>
              <a:gd name="connsiteY82" fmla="*/ 877078 h 1166327"/>
              <a:gd name="connsiteX83" fmla="*/ 1082351 w 1296955"/>
              <a:gd name="connsiteY83" fmla="*/ 905070 h 1166327"/>
              <a:gd name="connsiteX84" fmla="*/ 1026367 w 1296955"/>
              <a:gd name="connsiteY84" fmla="*/ 942392 h 1166327"/>
              <a:gd name="connsiteX85" fmla="*/ 998376 w 1296955"/>
              <a:gd name="connsiteY85" fmla="*/ 961053 h 1166327"/>
              <a:gd name="connsiteX86" fmla="*/ 970384 w 1296955"/>
              <a:gd name="connsiteY86" fmla="*/ 970384 h 1166327"/>
              <a:gd name="connsiteX87" fmla="*/ 699796 w 1296955"/>
              <a:gd name="connsiteY87" fmla="*/ 989045 h 1166327"/>
              <a:gd name="connsiteX88" fmla="*/ 587829 w 1296955"/>
              <a:gd name="connsiteY88" fmla="*/ 979715 h 1166327"/>
              <a:gd name="connsiteX89" fmla="*/ 522514 w 1296955"/>
              <a:gd name="connsiteY89" fmla="*/ 923731 h 1166327"/>
              <a:gd name="connsiteX90" fmla="*/ 513184 w 1296955"/>
              <a:gd name="connsiteY90" fmla="*/ 895739 h 1166327"/>
              <a:gd name="connsiteX91" fmla="*/ 513184 w 1296955"/>
              <a:gd name="connsiteY91" fmla="*/ 587829 h 1166327"/>
              <a:gd name="connsiteX92" fmla="*/ 531845 w 1296955"/>
              <a:gd name="connsiteY92" fmla="*/ 559837 h 1166327"/>
              <a:gd name="connsiteX93" fmla="*/ 587829 w 1296955"/>
              <a:gd name="connsiteY93" fmla="*/ 494523 h 1166327"/>
              <a:gd name="connsiteX94" fmla="*/ 615821 w 1296955"/>
              <a:gd name="connsiteY94" fmla="*/ 457200 h 1166327"/>
              <a:gd name="connsiteX95" fmla="*/ 671804 w 1296955"/>
              <a:gd name="connsiteY95" fmla="*/ 429208 h 1166327"/>
              <a:gd name="connsiteX96" fmla="*/ 755780 w 1296955"/>
              <a:gd name="connsiteY96" fmla="*/ 391886 h 1166327"/>
              <a:gd name="connsiteX97" fmla="*/ 886408 w 1296955"/>
              <a:gd name="connsiteY97" fmla="*/ 363894 h 1166327"/>
              <a:gd name="connsiteX98" fmla="*/ 942392 w 1296955"/>
              <a:gd name="connsiteY98" fmla="*/ 345233 h 1166327"/>
              <a:gd name="connsiteX99" fmla="*/ 970384 w 1296955"/>
              <a:gd name="connsiteY99" fmla="*/ 326572 h 1166327"/>
              <a:gd name="connsiteX100" fmla="*/ 979714 w 1296955"/>
              <a:gd name="connsiteY100" fmla="*/ 298580 h 1166327"/>
              <a:gd name="connsiteX101" fmla="*/ 998376 w 1296955"/>
              <a:gd name="connsiteY101" fmla="*/ 279919 h 1166327"/>
              <a:gd name="connsiteX102" fmla="*/ 989045 w 1296955"/>
              <a:gd name="connsiteY102" fmla="*/ 214604 h 1166327"/>
              <a:gd name="connsiteX103" fmla="*/ 961053 w 1296955"/>
              <a:gd name="connsiteY103" fmla="*/ 195943 h 1166327"/>
              <a:gd name="connsiteX104" fmla="*/ 858416 w 1296955"/>
              <a:gd name="connsiteY104" fmla="*/ 130629 h 1166327"/>
              <a:gd name="connsiteX105" fmla="*/ 765110 w 1296955"/>
              <a:gd name="connsiteY105" fmla="*/ 93306 h 1166327"/>
              <a:gd name="connsiteX106" fmla="*/ 401216 w 1296955"/>
              <a:gd name="connsiteY106" fmla="*/ 37323 h 1166327"/>
              <a:gd name="connsiteX107" fmla="*/ 139959 w 1296955"/>
              <a:gd name="connsiteY107" fmla="*/ 0 h 1166327"/>
              <a:gd name="connsiteX108" fmla="*/ 93306 w 1296955"/>
              <a:gd name="connsiteY108" fmla="*/ 46653 h 1166327"/>
              <a:gd name="connsiteX109" fmla="*/ 74645 w 1296955"/>
              <a:gd name="connsiteY109" fmla="*/ 130629 h 1166327"/>
              <a:gd name="connsiteX110" fmla="*/ 83976 w 1296955"/>
              <a:gd name="connsiteY110" fmla="*/ 401217 h 1166327"/>
              <a:gd name="connsiteX111" fmla="*/ 102637 w 1296955"/>
              <a:gd name="connsiteY111" fmla="*/ 457200 h 1166327"/>
              <a:gd name="connsiteX112" fmla="*/ 111967 w 1296955"/>
              <a:gd name="connsiteY112" fmla="*/ 522515 h 1166327"/>
              <a:gd name="connsiteX113" fmla="*/ 130629 w 1296955"/>
              <a:gd name="connsiteY113" fmla="*/ 587829 h 1166327"/>
              <a:gd name="connsiteX114" fmla="*/ 139959 w 1296955"/>
              <a:gd name="connsiteY114" fmla="*/ 671804 h 1166327"/>
              <a:gd name="connsiteX115" fmla="*/ 149290 w 1296955"/>
              <a:gd name="connsiteY115" fmla="*/ 709127 h 1166327"/>
              <a:gd name="connsiteX116" fmla="*/ 158621 w 1296955"/>
              <a:gd name="connsiteY116" fmla="*/ 755780 h 1166327"/>
              <a:gd name="connsiteX117" fmla="*/ 167951 w 1296955"/>
              <a:gd name="connsiteY117" fmla="*/ 830425 h 1166327"/>
              <a:gd name="connsiteX118" fmla="*/ 261257 w 1296955"/>
              <a:gd name="connsiteY118" fmla="*/ 858417 h 1166327"/>
              <a:gd name="connsiteX119" fmla="*/ 578498 w 1296955"/>
              <a:gd name="connsiteY119" fmla="*/ 849086 h 1166327"/>
              <a:gd name="connsiteX120" fmla="*/ 606490 w 1296955"/>
              <a:gd name="connsiteY120" fmla="*/ 839755 h 1166327"/>
              <a:gd name="connsiteX121" fmla="*/ 709127 w 1296955"/>
              <a:gd name="connsiteY121" fmla="*/ 802433 h 1166327"/>
              <a:gd name="connsiteX122" fmla="*/ 849086 w 1296955"/>
              <a:gd name="connsiteY122" fmla="*/ 681135 h 1166327"/>
              <a:gd name="connsiteX123" fmla="*/ 914400 w 1296955"/>
              <a:gd name="connsiteY123" fmla="*/ 597160 h 1166327"/>
              <a:gd name="connsiteX124" fmla="*/ 942392 w 1296955"/>
              <a:gd name="connsiteY124" fmla="*/ 541176 h 1166327"/>
              <a:gd name="connsiteX125" fmla="*/ 979714 w 1296955"/>
              <a:gd name="connsiteY125" fmla="*/ 447870 h 1166327"/>
              <a:gd name="connsiteX126" fmla="*/ 1017037 w 1296955"/>
              <a:gd name="connsiteY126" fmla="*/ 289249 h 1166327"/>
              <a:gd name="connsiteX127" fmla="*/ 1082351 w 1296955"/>
              <a:gd name="connsiteY127" fmla="*/ 298580 h 1166327"/>
              <a:gd name="connsiteX128" fmla="*/ 1147665 w 1296955"/>
              <a:gd name="connsiteY128" fmla="*/ 317241 h 1166327"/>
              <a:gd name="connsiteX129" fmla="*/ 1203649 w 1296955"/>
              <a:gd name="connsiteY129" fmla="*/ 363894 h 1166327"/>
              <a:gd name="connsiteX130" fmla="*/ 1259633 w 1296955"/>
              <a:gd name="connsiteY130" fmla="*/ 419878 h 1166327"/>
              <a:gd name="connsiteX131" fmla="*/ 1268963 w 1296955"/>
              <a:gd name="connsiteY131" fmla="*/ 513184 h 1166327"/>
              <a:gd name="connsiteX132" fmla="*/ 1287625 w 1296955"/>
              <a:gd name="connsiteY132" fmla="*/ 625151 h 1166327"/>
              <a:gd name="connsiteX133" fmla="*/ 1278294 w 1296955"/>
              <a:gd name="connsiteY133" fmla="*/ 746449 h 1166327"/>
              <a:gd name="connsiteX134" fmla="*/ 1259633 w 1296955"/>
              <a:gd name="connsiteY134" fmla="*/ 793102 h 1166327"/>
              <a:gd name="connsiteX135" fmla="*/ 1231641 w 1296955"/>
              <a:gd name="connsiteY135" fmla="*/ 858417 h 1166327"/>
              <a:gd name="connsiteX136" fmla="*/ 1203649 w 1296955"/>
              <a:gd name="connsiteY136" fmla="*/ 886408 h 1166327"/>
              <a:gd name="connsiteX137" fmla="*/ 1184988 w 1296955"/>
              <a:gd name="connsiteY137" fmla="*/ 914400 h 1166327"/>
              <a:gd name="connsiteX138" fmla="*/ 1147665 w 1296955"/>
              <a:gd name="connsiteY138" fmla="*/ 923731 h 1166327"/>
              <a:gd name="connsiteX139" fmla="*/ 1119674 w 1296955"/>
              <a:gd name="connsiteY139" fmla="*/ 942392 h 1166327"/>
              <a:gd name="connsiteX140" fmla="*/ 1073021 w 1296955"/>
              <a:gd name="connsiteY140" fmla="*/ 970384 h 1166327"/>
              <a:gd name="connsiteX141" fmla="*/ 1017037 w 1296955"/>
              <a:gd name="connsiteY141" fmla="*/ 1017037 h 1166327"/>
              <a:gd name="connsiteX142" fmla="*/ 951723 w 1296955"/>
              <a:gd name="connsiteY142" fmla="*/ 1054360 h 1166327"/>
              <a:gd name="connsiteX143" fmla="*/ 867747 w 1296955"/>
              <a:gd name="connsiteY143" fmla="*/ 1110343 h 1166327"/>
              <a:gd name="connsiteX144" fmla="*/ 718457 w 1296955"/>
              <a:gd name="connsiteY144" fmla="*/ 1156996 h 1166327"/>
              <a:gd name="connsiteX145" fmla="*/ 671804 w 1296955"/>
              <a:gd name="connsiteY145" fmla="*/ 1166327 h 1166327"/>
              <a:gd name="connsiteX146" fmla="*/ 569167 w 1296955"/>
              <a:gd name="connsiteY146" fmla="*/ 1156996 h 1166327"/>
              <a:gd name="connsiteX147" fmla="*/ 522514 w 1296955"/>
              <a:gd name="connsiteY147" fmla="*/ 1119674 h 1166327"/>
              <a:gd name="connsiteX148" fmla="*/ 475861 w 1296955"/>
              <a:gd name="connsiteY148" fmla="*/ 1063690 h 1166327"/>
              <a:gd name="connsiteX149" fmla="*/ 485192 w 1296955"/>
              <a:gd name="connsiteY149" fmla="*/ 867747 h 1166327"/>
              <a:gd name="connsiteX150" fmla="*/ 522514 w 1296955"/>
              <a:gd name="connsiteY150" fmla="*/ 839755 h 1166327"/>
              <a:gd name="connsiteX151" fmla="*/ 541176 w 1296955"/>
              <a:gd name="connsiteY151" fmla="*/ 821094 h 1166327"/>
              <a:gd name="connsiteX152" fmla="*/ 587829 w 1296955"/>
              <a:gd name="connsiteY152" fmla="*/ 811764 h 1166327"/>
              <a:gd name="connsiteX153" fmla="*/ 942392 w 1296955"/>
              <a:gd name="connsiteY153" fmla="*/ 830425 h 1166327"/>
              <a:gd name="connsiteX154" fmla="*/ 1007706 w 1296955"/>
              <a:gd name="connsiteY154" fmla="*/ 858417 h 1166327"/>
              <a:gd name="connsiteX155" fmla="*/ 1138335 w 1296955"/>
              <a:gd name="connsiteY155" fmla="*/ 849086 h 1166327"/>
              <a:gd name="connsiteX156" fmla="*/ 1175657 w 1296955"/>
              <a:gd name="connsiteY156" fmla="*/ 821094 h 1166327"/>
              <a:gd name="connsiteX157" fmla="*/ 1231641 w 1296955"/>
              <a:gd name="connsiteY157" fmla="*/ 774441 h 1166327"/>
              <a:gd name="connsiteX158" fmla="*/ 1259633 w 1296955"/>
              <a:gd name="connsiteY158" fmla="*/ 727788 h 1166327"/>
              <a:gd name="connsiteX159" fmla="*/ 1287625 w 1296955"/>
              <a:gd name="connsiteY159" fmla="*/ 690466 h 1166327"/>
              <a:gd name="connsiteX160" fmla="*/ 1296955 w 1296955"/>
              <a:gd name="connsiteY160" fmla="*/ 643813 h 1166327"/>
              <a:gd name="connsiteX161" fmla="*/ 1268963 w 1296955"/>
              <a:gd name="connsiteY161" fmla="*/ 494523 h 1166327"/>
              <a:gd name="connsiteX162" fmla="*/ 1240972 w 1296955"/>
              <a:gd name="connsiteY162" fmla="*/ 485192 h 1166327"/>
              <a:gd name="connsiteX163" fmla="*/ 765110 w 1296955"/>
              <a:gd name="connsiteY163" fmla="*/ 475862 h 1166327"/>
              <a:gd name="connsiteX164" fmla="*/ 709127 w 1296955"/>
              <a:gd name="connsiteY164" fmla="*/ 466531 h 1166327"/>
              <a:gd name="connsiteX165" fmla="*/ 671804 w 1296955"/>
              <a:gd name="connsiteY165" fmla="*/ 457200 h 1166327"/>
              <a:gd name="connsiteX166" fmla="*/ 569167 w 1296955"/>
              <a:gd name="connsiteY166" fmla="*/ 447870 h 1166327"/>
              <a:gd name="connsiteX167" fmla="*/ 345233 w 1296955"/>
              <a:gd name="connsiteY167" fmla="*/ 494523 h 1166327"/>
              <a:gd name="connsiteX168" fmla="*/ 279919 w 1296955"/>
              <a:gd name="connsiteY168" fmla="*/ 513184 h 1166327"/>
              <a:gd name="connsiteX169" fmla="*/ 177282 w 1296955"/>
              <a:gd name="connsiteY169" fmla="*/ 522515 h 1166327"/>
              <a:gd name="connsiteX170" fmla="*/ 37323 w 1296955"/>
              <a:gd name="connsiteY170" fmla="*/ 513184 h 1166327"/>
              <a:gd name="connsiteX171" fmla="*/ 9331 w 1296955"/>
              <a:gd name="connsiteY171" fmla="*/ 494523 h 1166327"/>
              <a:gd name="connsiteX172" fmla="*/ 0 w 1296955"/>
              <a:gd name="connsiteY172" fmla="*/ 457200 h 1166327"/>
              <a:gd name="connsiteX173" fmla="*/ 18661 w 1296955"/>
              <a:gd name="connsiteY173" fmla="*/ 401217 h 1166327"/>
              <a:gd name="connsiteX174" fmla="*/ 93306 w 1296955"/>
              <a:gd name="connsiteY174" fmla="*/ 345233 h 1166327"/>
              <a:gd name="connsiteX175" fmla="*/ 177282 w 1296955"/>
              <a:gd name="connsiteY175" fmla="*/ 298580 h 1166327"/>
              <a:gd name="connsiteX176" fmla="*/ 251927 w 1296955"/>
              <a:gd name="connsiteY176" fmla="*/ 289249 h 1166327"/>
              <a:gd name="connsiteX177" fmla="*/ 401216 w 1296955"/>
              <a:gd name="connsiteY177" fmla="*/ 298580 h 1166327"/>
              <a:gd name="connsiteX178" fmla="*/ 429208 w 1296955"/>
              <a:gd name="connsiteY178" fmla="*/ 307911 h 1166327"/>
              <a:gd name="connsiteX179" fmla="*/ 559837 w 1296955"/>
              <a:gd name="connsiteY179" fmla="*/ 354564 h 1166327"/>
              <a:gd name="connsiteX180" fmla="*/ 662474 w 1296955"/>
              <a:gd name="connsiteY180" fmla="*/ 373225 h 1166327"/>
              <a:gd name="connsiteX181" fmla="*/ 755780 w 1296955"/>
              <a:gd name="connsiteY181" fmla="*/ 363894 h 1166327"/>
              <a:gd name="connsiteX182" fmla="*/ 802433 w 1296955"/>
              <a:gd name="connsiteY182" fmla="*/ 345233 h 1166327"/>
              <a:gd name="connsiteX183" fmla="*/ 858416 w 1296955"/>
              <a:gd name="connsiteY183" fmla="*/ 335902 h 1166327"/>
              <a:gd name="connsiteX184" fmla="*/ 877078 w 1296955"/>
              <a:gd name="connsiteY184" fmla="*/ 317241 h 1166327"/>
              <a:gd name="connsiteX185" fmla="*/ 914400 w 1296955"/>
              <a:gd name="connsiteY185" fmla="*/ 298580 h 1166327"/>
              <a:gd name="connsiteX186" fmla="*/ 942392 w 1296955"/>
              <a:gd name="connsiteY186" fmla="*/ 261257 h 1166327"/>
              <a:gd name="connsiteX187" fmla="*/ 970384 w 1296955"/>
              <a:gd name="connsiteY187" fmla="*/ 242596 h 1166327"/>
              <a:gd name="connsiteX188" fmla="*/ 979714 w 1296955"/>
              <a:gd name="connsiteY188" fmla="*/ 195943 h 1166327"/>
              <a:gd name="connsiteX189" fmla="*/ 970384 w 1296955"/>
              <a:gd name="connsiteY189" fmla="*/ 83976 h 1166327"/>
              <a:gd name="connsiteX190" fmla="*/ 867747 w 1296955"/>
              <a:gd name="connsiteY190" fmla="*/ 55984 h 1166327"/>
              <a:gd name="connsiteX191" fmla="*/ 681135 w 1296955"/>
              <a:gd name="connsiteY191" fmla="*/ 121298 h 1166327"/>
              <a:gd name="connsiteX192" fmla="*/ 681135 w 1296955"/>
              <a:gd name="connsiteY192" fmla="*/ 205274 h 116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296955" h="1166327">
                <a:moveTo>
                  <a:pt x="363894" y="401217"/>
                </a:moveTo>
                <a:cubicBezTo>
                  <a:pt x="314195" y="525465"/>
                  <a:pt x="337740" y="448370"/>
                  <a:pt x="354563" y="709127"/>
                </a:cubicBezTo>
                <a:cubicBezTo>
                  <a:pt x="355196" y="718942"/>
                  <a:pt x="358438" y="728935"/>
                  <a:pt x="363894" y="737119"/>
                </a:cubicBezTo>
                <a:cubicBezTo>
                  <a:pt x="371214" y="748098"/>
                  <a:pt x="384216" y="754373"/>
                  <a:pt x="391886" y="765111"/>
                </a:cubicBezTo>
                <a:cubicBezTo>
                  <a:pt x="413611" y="795526"/>
                  <a:pt x="403404" y="810348"/>
                  <a:pt x="438539" y="830425"/>
                </a:cubicBezTo>
                <a:cubicBezTo>
                  <a:pt x="449673" y="836787"/>
                  <a:pt x="463420" y="836645"/>
                  <a:pt x="475861" y="839755"/>
                </a:cubicBezTo>
                <a:cubicBezTo>
                  <a:pt x="572277" y="836645"/>
                  <a:pt x="668792" y="835776"/>
                  <a:pt x="765110" y="830425"/>
                </a:cubicBezTo>
                <a:cubicBezTo>
                  <a:pt x="780333" y="829579"/>
                  <a:pt x="831961" y="816045"/>
                  <a:pt x="849086" y="811764"/>
                </a:cubicBezTo>
                <a:cubicBezTo>
                  <a:pt x="878853" y="793904"/>
                  <a:pt x="907144" y="779105"/>
                  <a:pt x="933061" y="755780"/>
                </a:cubicBezTo>
                <a:cubicBezTo>
                  <a:pt x="952677" y="738125"/>
                  <a:pt x="974406" y="721755"/>
                  <a:pt x="989045" y="699796"/>
                </a:cubicBezTo>
                <a:lnTo>
                  <a:pt x="1007706" y="671804"/>
                </a:lnTo>
                <a:cubicBezTo>
                  <a:pt x="1010816" y="656253"/>
                  <a:pt x="1013191" y="640536"/>
                  <a:pt x="1017037" y="625151"/>
                </a:cubicBezTo>
                <a:cubicBezTo>
                  <a:pt x="1022333" y="603966"/>
                  <a:pt x="1038604" y="567639"/>
                  <a:pt x="1045029" y="550506"/>
                </a:cubicBezTo>
                <a:cubicBezTo>
                  <a:pt x="1055066" y="523740"/>
                  <a:pt x="1056339" y="514596"/>
                  <a:pt x="1063690" y="485192"/>
                </a:cubicBezTo>
                <a:cubicBezTo>
                  <a:pt x="1050729" y="413903"/>
                  <a:pt x="1067778" y="397022"/>
                  <a:pt x="1026367" y="363894"/>
                </a:cubicBezTo>
                <a:cubicBezTo>
                  <a:pt x="1017611" y="356889"/>
                  <a:pt x="1007706" y="351453"/>
                  <a:pt x="998376" y="345233"/>
                </a:cubicBezTo>
                <a:cubicBezTo>
                  <a:pt x="992155" y="335902"/>
                  <a:pt x="987644" y="325171"/>
                  <a:pt x="979714" y="317241"/>
                </a:cubicBezTo>
                <a:cubicBezTo>
                  <a:pt x="956987" y="294514"/>
                  <a:pt x="944380" y="297814"/>
                  <a:pt x="914400" y="289249"/>
                </a:cubicBezTo>
                <a:cubicBezTo>
                  <a:pt x="904943" y="286547"/>
                  <a:pt x="895950" y="282304"/>
                  <a:pt x="886408" y="279919"/>
                </a:cubicBezTo>
                <a:cubicBezTo>
                  <a:pt x="871023" y="276073"/>
                  <a:pt x="855236" y="274028"/>
                  <a:pt x="839755" y="270588"/>
                </a:cubicBezTo>
                <a:cubicBezTo>
                  <a:pt x="827237" y="267806"/>
                  <a:pt x="814874" y="264367"/>
                  <a:pt x="802433" y="261257"/>
                </a:cubicBezTo>
                <a:cubicBezTo>
                  <a:pt x="793102" y="267478"/>
                  <a:pt x="780872" y="270732"/>
                  <a:pt x="774441" y="279919"/>
                </a:cubicBezTo>
                <a:cubicBezTo>
                  <a:pt x="758488" y="302709"/>
                  <a:pt x="749560" y="329682"/>
                  <a:pt x="737119" y="354564"/>
                </a:cubicBezTo>
                <a:cubicBezTo>
                  <a:pt x="717559" y="393684"/>
                  <a:pt x="715684" y="394845"/>
                  <a:pt x="699796" y="438539"/>
                </a:cubicBezTo>
                <a:cubicBezTo>
                  <a:pt x="697151" y="445814"/>
                  <a:pt x="680894" y="511989"/>
                  <a:pt x="662474" y="522515"/>
                </a:cubicBezTo>
                <a:cubicBezTo>
                  <a:pt x="657107" y="525582"/>
                  <a:pt x="560082" y="541135"/>
                  <a:pt x="559837" y="541176"/>
                </a:cubicBezTo>
                <a:cubicBezTo>
                  <a:pt x="541176" y="538066"/>
                  <a:pt x="520279" y="541231"/>
                  <a:pt x="503853" y="531845"/>
                </a:cubicBezTo>
                <a:cubicBezTo>
                  <a:pt x="495314" y="526965"/>
                  <a:pt x="497225" y="513310"/>
                  <a:pt x="494523" y="503853"/>
                </a:cubicBezTo>
                <a:cubicBezTo>
                  <a:pt x="491000" y="491523"/>
                  <a:pt x="488302" y="478972"/>
                  <a:pt x="485192" y="466531"/>
                </a:cubicBezTo>
                <a:cubicBezTo>
                  <a:pt x="488302" y="426098"/>
                  <a:pt x="480884" y="383423"/>
                  <a:pt x="494523" y="345233"/>
                </a:cubicBezTo>
                <a:cubicBezTo>
                  <a:pt x="498836" y="333156"/>
                  <a:pt x="519515" y="339425"/>
                  <a:pt x="531845" y="335902"/>
                </a:cubicBezTo>
                <a:cubicBezTo>
                  <a:pt x="596154" y="317528"/>
                  <a:pt x="514802" y="334078"/>
                  <a:pt x="615821" y="317241"/>
                </a:cubicBezTo>
                <a:cubicBezTo>
                  <a:pt x="625151" y="307910"/>
                  <a:pt x="630697" y="290706"/>
                  <a:pt x="643812" y="289249"/>
                </a:cubicBezTo>
                <a:cubicBezTo>
                  <a:pt x="663363" y="287077"/>
                  <a:pt x="683789" y="296478"/>
                  <a:pt x="699796" y="307911"/>
                </a:cubicBezTo>
                <a:cubicBezTo>
                  <a:pt x="707799" y="313627"/>
                  <a:pt x="706742" y="326361"/>
                  <a:pt x="709127" y="335902"/>
                </a:cubicBezTo>
                <a:cubicBezTo>
                  <a:pt x="712973" y="351287"/>
                  <a:pt x="715347" y="367004"/>
                  <a:pt x="718457" y="382555"/>
                </a:cubicBezTo>
                <a:cubicBezTo>
                  <a:pt x="715347" y="491412"/>
                  <a:pt x="714565" y="600361"/>
                  <a:pt x="709127" y="709127"/>
                </a:cubicBezTo>
                <a:cubicBezTo>
                  <a:pt x="708335" y="724966"/>
                  <a:pt x="701892" y="740060"/>
                  <a:pt x="699796" y="755780"/>
                </a:cubicBezTo>
                <a:cubicBezTo>
                  <a:pt x="695665" y="786763"/>
                  <a:pt x="693575" y="817984"/>
                  <a:pt x="690465" y="849086"/>
                </a:cubicBezTo>
                <a:cubicBezTo>
                  <a:pt x="693575" y="864637"/>
                  <a:pt x="685071" y="889849"/>
                  <a:pt x="699796" y="895739"/>
                </a:cubicBezTo>
                <a:cubicBezTo>
                  <a:pt x="739911" y="911785"/>
                  <a:pt x="775782" y="886073"/>
                  <a:pt x="811763" y="877078"/>
                </a:cubicBezTo>
                <a:cubicBezTo>
                  <a:pt x="827148" y="873232"/>
                  <a:pt x="842865" y="870857"/>
                  <a:pt x="858416" y="867747"/>
                </a:cubicBezTo>
                <a:cubicBezTo>
                  <a:pt x="873967" y="852196"/>
                  <a:pt x="895235" y="840765"/>
                  <a:pt x="905070" y="821094"/>
                </a:cubicBezTo>
                <a:cubicBezTo>
                  <a:pt x="921328" y="788577"/>
                  <a:pt x="930478" y="772861"/>
                  <a:pt x="942392" y="737119"/>
                </a:cubicBezTo>
                <a:cubicBezTo>
                  <a:pt x="946447" y="724953"/>
                  <a:pt x="949208" y="712371"/>
                  <a:pt x="951723" y="699796"/>
                </a:cubicBezTo>
                <a:cubicBezTo>
                  <a:pt x="964997" y="633427"/>
                  <a:pt x="963863" y="610093"/>
                  <a:pt x="970384" y="531845"/>
                </a:cubicBezTo>
                <a:cubicBezTo>
                  <a:pt x="967274" y="466531"/>
                  <a:pt x="970300" y="400633"/>
                  <a:pt x="961053" y="335902"/>
                </a:cubicBezTo>
                <a:cubicBezTo>
                  <a:pt x="955151" y="294587"/>
                  <a:pt x="934608" y="267211"/>
                  <a:pt x="905070" y="242596"/>
                </a:cubicBezTo>
                <a:cubicBezTo>
                  <a:pt x="896455" y="235417"/>
                  <a:pt x="887108" y="228950"/>
                  <a:pt x="877078" y="223935"/>
                </a:cubicBezTo>
                <a:cubicBezTo>
                  <a:pt x="868281" y="219536"/>
                  <a:pt x="858507" y="217430"/>
                  <a:pt x="849086" y="214604"/>
                </a:cubicBezTo>
                <a:cubicBezTo>
                  <a:pt x="827398" y="208098"/>
                  <a:pt x="806070" y="199878"/>
                  <a:pt x="783772" y="195943"/>
                </a:cubicBezTo>
                <a:cubicBezTo>
                  <a:pt x="752990" y="190511"/>
                  <a:pt x="721460" y="190656"/>
                  <a:pt x="690465" y="186613"/>
                </a:cubicBezTo>
                <a:cubicBezTo>
                  <a:pt x="649900" y="181322"/>
                  <a:pt x="609692" y="173541"/>
                  <a:pt x="569167" y="167951"/>
                </a:cubicBezTo>
                <a:cubicBezTo>
                  <a:pt x="519487" y="161098"/>
                  <a:pt x="469641" y="155510"/>
                  <a:pt x="419878" y="149290"/>
                </a:cubicBezTo>
                <a:cubicBezTo>
                  <a:pt x="348343" y="152400"/>
                  <a:pt x="276044" y="147733"/>
                  <a:pt x="205274" y="158621"/>
                </a:cubicBezTo>
                <a:cubicBezTo>
                  <a:pt x="192232" y="160628"/>
                  <a:pt x="184366" y="175480"/>
                  <a:pt x="177282" y="186613"/>
                </a:cubicBezTo>
                <a:cubicBezTo>
                  <a:pt x="162347" y="210082"/>
                  <a:pt x="139959" y="261257"/>
                  <a:pt x="139959" y="261257"/>
                </a:cubicBezTo>
                <a:cubicBezTo>
                  <a:pt x="133739" y="286139"/>
                  <a:pt x="125515" y="310604"/>
                  <a:pt x="121298" y="335902"/>
                </a:cubicBezTo>
                <a:cubicBezTo>
                  <a:pt x="110350" y="401587"/>
                  <a:pt x="117949" y="373938"/>
                  <a:pt x="102637" y="419878"/>
                </a:cubicBezTo>
                <a:cubicBezTo>
                  <a:pt x="108857" y="454090"/>
                  <a:pt x="110302" y="489526"/>
                  <a:pt x="121298" y="522515"/>
                </a:cubicBezTo>
                <a:cubicBezTo>
                  <a:pt x="126216" y="537268"/>
                  <a:pt x="141048" y="546650"/>
                  <a:pt x="149290" y="559837"/>
                </a:cubicBezTo>
                <a:cubicBezTo>
                  <a:pt x="156662" y="571632"/>
                  <a:pt x="160579" y="585365"/>
                  <a:pt x="167951" y="597160"/>
                </a:cubicBezTo>
                <a:cubicBezTo>
                  <a:pt x="176193" y="610347"/>
                  <a:pt x="187025" y="621742"/>
                  <a:pt x="195943" y="634482"/>
                </a:cubicBezTo>
                <a:cubicBezTo>
                  <a:pt x="226416" y="678016"/>
                  <a:pt x="235145" y="698722"/>
                  <a:pt x="270588" y="737119"/>
                </a:cubicBezTo>
                <a:cubicBezTo>
                  <a:pt x="294455" y="762975"/>
                  <a:pt x="311851" y="800637"/>
                  <a:pt x="345233" y="811764"/>
                </a:cubicBezTo>
                <a:cubicBezTo>
                  <a:pt x="354564" y="814874"/>
                  <a:pt x="364185" y="817220"/>
                  <a:pt x="373225" y="821094"/>
                </a:cubicBezTo>
                <a:cubicBezTo>
                  <a:pt x="453947" y="855688"/>
                  <a:pt x="372883" y="827200"/>
                  <a:pt x="438539" y="849086"/>
                </a:cubicBezTo>
                <a:cubicBezTo>
                  <a:pt x="547396" y="845976"/>
                  <a:pt x="656351" y="845332"/>
                  <a:pt x="765110" y="839755"/>
                </a:cubicBezTo>
                <a:cubicBezTo>
                  <a:pt x="777917" y="839098"/>
                  <a:pt x="789894" y="833112"/>
                  <a:pt x="802433" y="830425"/>
                </a:cubicBezTo>
                <a:cubicBezTo>
                  <a:pt x="833447" y="823779"/>
                  <a:pt x="864637" y="817984"/>
                  <a:pt x="895739" y="811764"/>
                </a:cubicBezTo>
                <a:cubicBezTo>
                  <a:pt x="908180" y="802433"/>
                  <a:pt x="919874" y="792014"/>
                  <a:pt x="933061" y="783772"/>
                </a:cubicBezTo>
                <a:cubicBezTo>
                  <a:pt x="944856" y="776400"/>
                  <a:pt x="962038" y="776238"/>
                  <a:pt x="970384" y="765111"/>
                </a:cubicBezTo>
                <a:cubicBezTo>
                  <a:pt x="982186" y="749374"/>
                  <a:pt x="982825" y="727788"/>
                  <a:pt x="989045" y="709127"/>
                </a:cubicBezTo>
                <a:cubicBezTo>
                  <a:pt x="992155" y="699796"/>
                  <a:pt x="992475" y="689003"/>
                  <a:pt x="998376" y="681135"/>
                </a:cubicBezTo>
                <a:cubicBezTo>
                  <a:pt x="1051514" y="610283"/>
                  <a:pt x="1018241" y="648447"/>
                  <a:pt x="1129004" y="559837"/>
                </a:cubicBezTo>
                <a:cubicBezTo>
                  <a:pt x="1141147" y="550122"/>
                  <a:pt x="1156996" y="544286"/>
                  <a:pt x="1166327" y="531845"/>
                </a:cubicBezTo>
                <a:cubicBezTo>
                  <a:pt x="1202013" y="484264"/>
                  <a:pt x="1179232" y="498295"/>
                  <a:pt x="1231641" y="485192"/>
                </a:cubicBezTo>
                <a:cubicBezTo>
                  <a:pt x="1244082" y="488302"/>
                  <a:pt x="1259112" y="486314"/>
                  <a:pt x="1268963" y="494523"/>
                </a:cubicBezTo>
                <a:cubicBezTo>
                  <a:pt x="1309846" y="528592"/>
                  <a:pt x="1280150" y="650722"/>
                  <a:pt x="1278294" y="662474"/>
                </a:cubicBezTo>
                <a:cubicBezTo>
                  <a:pt x="1272763" y="697506"/>
                  <a:pt x="1246741" y="725581"/>
                  <a:pt x="1231641" y="755780"/>
                </a:cubicBezTo>
                <a:cubicBezTo>
                  <a:pt x="1209253" y="800556"/>
                  <a:pt x="1240872" y="776113"/>
                  <a:pt x="1194319" y="830425"/>
                </a:cubicBezTo>
                <a:cubicBezTo>
                  <a:pt x="1187021" y="838939"/>
                  <a:pt x="1174942" y="841907"/>
                  <a:pt x="1166327" y="849086"/>
                </a:cubicBezTo>
                <a:cubicBezTo>
                  <a:pt x="1156190" y="857534"/>
                  <a:pt x="1149314" y="869758"/>
                  <a:pt x="1138335" y="877078"/>
                </a:cubicBezTo>
                <a:cubicBezTo>
                  <a:pt x="1120975" y="888651"/>
                  <a:pt x="1099711" y="893497"/>
                  <a:pt x="1082351" y="905070"/>
                </a:cubicBezTo>
                <a:cubicBezTo>
                  <a:pt x="1012460" y="951664"/>
                  <a:pt x="1092923" y="920208"/>
                  <a:pt x="1026367" y="942392"/>
                </a:cubicBezTo>
                <a:cubicBezTo>
                  <a:pt x="1017037" y="948612"/>
                  <a:pt x="1008406" y="956038"/>
                  <a:pt x="998376" y="961053"/>
                </a:cubicBezTo>
                <a:cubicBezTo>
                  <a:pt x="989579" y="965452"/>
                  <a:pt x="980176" y="969466"/>
                  <a:pt x="970384" y="970384"/>
                </a:cubicBezTo>
                <a:cubicBezTo>
                  <a:pt x="880368" y="978823"/>
                  <a:pt x="789992" y="982825"/>
                  <a:pt x="699796" y="989045"/>
                </a:cubicBezTo>
                <a:cubicBezTo>
                  <a:pt x="662474" y="985935"/>
                  <a:pt x="624162" y="988798"/>
                  <a:pt x="587829" y="979715"/>
                </a:cubicBezTo>
                <a:cubicBezTo>
                  <a:pt x="571869" y="975725"/>
                  <a:pt x="534418" y="935635"/>
                  <a:pt x="522514" y="923731"/>
                </a:cubicBezTo>
                <a:cubicBezTo>
                  <a:pt x="519404" y="914400"/>
                  <a:pt x="515886" y="905196"/>
                  <a:pt x="513184" y="895739"/>
                </a:cubicBezTo>
                <a:cubicBezTo>
                  <a:pt x="482659" y="788900"/>
                  <a:pt x="498516" y="744290"/>
                  <a:pt x="513184" y="587829"/>
                </a:cubicBezTo>
                <a:cubicBezTo>
                  <a:pt x="514231" y="576664"/>
                  <a:pt x="525902" y="569346"/>
                  <a:pt x="531845" y="559837"/>
                </a:cubicBezTo>
                <a:cubicBezTo>
                  <a:pt x="568018" y="501961"/>
                  <a:pt x="543257" y="524237"/>
                  <a:pt x="587829" y="494523"/>
                </a:cubicBezTo>
                <a:cubicBezTo>
                  <a:pt x="597160" y="482082"/>
                  <a:pt x="604825" y="468196"/>
                  <a:pt x="615821" y="457200"/>
                </a:cubicBezTo>
                <a:cubicBezTo>
                  <a:pt x="642559" y="430461"/>
                  <a:pt x="641450" y="444385"/>
                  <a:pt x="671804" y="429208"/>
                </a:cubicBezTo>
                <a:cubicBezTo>
                  <a:pt x="723927" y="403146"/>
                  <a:pt x="675538" y="407935"/>
                  <a:pt x="755780" y="391886"/>
                </a:cubicBezTo>
                <a:cubicBezTo>
                  <a:pt x="793875" y="384267"/>
                  <a:pt x="853265" y="372732"/>
                  <a:pt x="886408" y="363894"/>
                </a:cubicBezTo>
                <a:cubicBezTo>
                  <a:pt x="905415" y="358826"/>
                  <a:pt x="926025" y="356144"/>
                  <a:pt x="942392" y="345233"/>
                </a:cubicBezTo>
                <a:lnTo>
                  <a:pt x="970384" y="326572"/>
                </a:lnTo>
                <a:cubicBezTo>
                  <a:pt x="973494" y="317241"/>
                  <a:pt x="974654" y="307014"/>
                  <a:pt x="979714" y="298580"/>
                </a:cubicBezTo>
                <a:cubicBezTo>
                  <a:pt x="984240" y="291037"/>
                  <a:pt x="997404" y="288662"/>
                  <a:pt x="998376" y="279919"/>
                </a:cubicBezTo>
                <a:cubicBezTo>
                  <a:pt x="1000805" y="258061"/>
                  <a:pt x="997977" y="234701"/>
                  <a:pt x="989045" y="214604"/>
                </a:cubicBezTo>
                <a:cubicBezTo>
                  <a:pt x="984491" y="204357"/>
                  <a:pt x="969668" y="203122"/>
                  <a:pt x="961053" y="195943"/>
                </a:cubicBezTo>
                <a:cubicBezTo>
                  <a:pt x="898820" y="144082"/>
                  <a:pt x="975581" y="182702"/>
                  <a:pt x="858416" y="130629"/>
                </a:cubicBezTo>
                <a:cubicBezTo>
                  <a:pt x="827805" y="117024"/>
                  <a:pt x="797367" y="102338"/>
                  <a:pt x="765110" y="93306"/>
                </a:cubicBezTo>
                <a:cubicBezTo>
                  <a:pt x="653738" y="62122"/>
                  <a:pt x="510527" y="52939"/>
                  <a:pt x="401216" y="37323"/>
                </a:cubicBezTo>
                <a:cubicBezTo>
                  <a:pt x="91988" y="-6853"/>
                  <a:pt x="350565" y="21061"/>
                  <a:pt x="139959" y="0"/>
                </a:cubicBezTo>
                <a:cubicBezTo>
                  <a:pt x="124408" y="15551"/>
                  <a:pt x="105505" y="28354"/>
                  <a:pt x="93306" y="46653"/>
                </a:cubicBezTo>
                <a:cubicBezTo>
                  <a:pt x="89543" y="52297"/>
                  <a:pt x="74850" y="129605"/>
                  <a:pt x="74645" y="130629"/>
                </a:cubicBezTo>
                <a:cubicBezTo>
                  <a:pt x="77755" y="220825"/>
                  <a:pt x="76269" y="311297"/>
                  <a:pt x="83976" y="401217"/>
                </a:cubicBezTo>
                <a:cubicBezTo>
                  <a:pt x="85656" y="420816"/>
                  <a:pt x="102637" y="457200"/>
                  <a:pt x="102637" y="457200"/>
                </a:cubicBezTo>
                <a:cubicBezTo>
                  <a:pt x="105747" y="478972"/>
                  <a:pt x="108033" y="500877"/>
                  <a:pt x="111967" y="522515"/>
                </a:cubicBezTo>
                <a:cubicBezTo>
                  <a:pt x="116653" y="548287"/>
                  <a:pt x="122635" y="563848"/>
                  <a:pt x="130629" y="587829"/>
                </a:cubicBezTo>
                <a:cubicBezTo>
                  <a:pt x="133739" y="615821"/>
                  <a:pt x="135677" y="643968"/>
                  <a:pt x="139959" y="671804"/>
                </a:cubicBezTo>
                <a:cubicBezTo>
                  <a:pt x="141909" y="684479"/>
                  <a:pt x="146508" y="696608"/>
                  <a:pt x="149290" y="709127"/>
                </a:cubicBezTo>
                <a:cubicBezTo>
                  <a:pt x="152730" y="724608"/>
                  <a:pt x="156210" y="740105"/>
                  <a:pt x="158621" y="755780"/>
                </a:cubicBezTo>
                <a:cubicBezTo>
                  <a:pt x="162434" y="780564"/>
                  <a:pt x="155050" y="808923"/>
                  <a:pt x="167951" y="830425"/>
                </a:cubicBezTo>
                <a:cubicBezTo>
                  <a:pt x="176320" y="844374"/>
                  <a:pt x="248372" y="855840"/>
                  <a:pt x="261257" y="858417"/>
                </a:cubicBezTo>
                <a:cubicBezTo>
                  <a:pt x="367004" y="855307"/>
                  <a:pt x="472859" y="854796"/>
                  <a:pt x="578498" y="849086"/>
                </a:cubicBezTo>
                <a:cubicBezTo>
                  <a:pt x="588319" y="848555"/>
                  <a:pt x="597069" y="842581"/>
                  <a:pt x="606490" y="839755"/>
                </a:cubicBezTo>
                <a:cubicBezTo>
                  <a:pt x="642098" y="829072"/>
                  <a:pt x="678016" y="823971"/>
                  <a:pt x="709127" y="802433"/>
                </a:cubicBezTo>
                <a:cubicBezTo>
                  <a:pt x="746396" y="776632"/>
                  <a:pt x="818290" y="720730"/>
                  <a:pt x="849086" y="681135"/>
                </a:cubicBezTo>
                <a:lnTo>
                  <a:pt x="914400" y="597160"/>
                </a:lnTo>
                <a:cubicBezTo>
                  <a:pt x="944202" y="507759"/>
                  <a:pt x="898979" y="635239"/>
                  <a:pt x="942392" y="541176"/>
                </a:cubicBezTo>
                <a:cubicBezTo>
                  <a:pt x="956429" y="510761"/>
                  <a:pt x="969121" y="479649"/>
                  <a:pt x="979714" y="447870"/>
                </a:cubicBezTo>
                <a:cubicBezTo>
                  <a:pt x="1009373" y="358897"/>
                  <a:pt x="994857" y="411240"/>
                  <a:pt x="1017037" y="289249"/>
                </a:cubicBezTo>
                <a:cubicBezTo>
                  <a:pt x="1038808" y="292359"/>
                  <a:pt x="1060713" y="294646"/>
                  <a:pt x="1082351" y="298580"/>
                </a:cubicBezTo>
                <a:cubicBezTo>
                  <a:pt x="1108124" y="303266"/>
                  <a:pt x="1123684" y="309248"/>
                  <a:pt x="1147665" y="317241"/>
                </a:cubicBezTo>
                <a:cubicBezTo>
                  <a:pt x="1176461" y="336438"/>
                  <a:pt x="1179701" y="335955"/>
                  <a:pt x="1203649" y="363894"/>
                </a:cubicBezTo>
                <a:cubicBezTo>
                  <a:pt x="1249943" y="417904"/>
                  <a:pt x="1210356" y="387027"/>
                  <a:pt x="1259633" y="419878"/>
                </a:cubicBezTo>
                <a:cubicBezTo>
                  <a:pt x="1262743" y="450980"/>
                  <a:pt x="1265311" y="482141"/>
                  <a:pt x="1268963" y="513184"/>
                </a:cubicBezTo>
                <a:cubicBezTo>
                  <a:pt x="1275576" y="569393"/>
                  <a:pt x="1277558" y="574820"/>
                  <a:pt x="1287625" y="625151"/>
                </a:cubicBezTo>
                <a:cubicBezTo>
                  <a:pt x="1284515" y="665584"/>
                  <a:pt x="1284961" y="706449"/>
                  <a:pt x="1278294" y="746449"/>
                </a:cubicBezTo>
                <a:cubicBezTo>
                  <a:pt x="1275540" y="762970"/>
                  <a:pt x="1265514" y="777420"/>
                  <a:pt x="1259633" y="793102"/>
                </a:cubicBezTo>
                <a:cubicBezTo>
                  <a:pt x="1250016" y="818748"/>
                  <a:pt x="1248885" y="834276"/>
                  <a:pt x="1231641" y="858417"/>
                </a:cubicBezTo>
                <a:cubicBezTo>
                  <a:pt x="1223971" y="869154"/>
                  <a:pt x="1212096" y="876271"/>
                  <a:pt x="1203649" y="886408"/>
                </a:cubicBezTo>
                <a:cubicBezTo>
                  <a:pt x="1196470" y="895023"/>
                  <a:pt x="1194319" y="908180"/>
                  <a:pt x="1184988" y="914400"/>
                </a:cubicBezTo>
                <a:cubicBezTo>
                  <a:pt x="1174318" y="921513"/>
                  <a:pt x="1160106" y="920621"/>
                  <a:pt x="1147665" y="923731"/>
                </a:cubicBezTo>
                <a:cubicBezTo>
                  <a:pt x="1138335" y="929951"/>
                  <a:pt x="1129183" y="936449"/>
                  <a:pt x="1119674" y="942392"/>
                </a:cubicBezTo>
                <a:cubicBezTo>
                  <a:pt x="1104295" y="952004"/>
                  <a:pt x="1087688" y="959717"/>
                  <a:pt x="1073021" y="970384"/>
                </a:cubicBezTo>
                <a:cubicBezTo>
                  <a:pt x="1053376" y="984672"/>
                  <a:pt x="1037009" y="1003210"/>
                  <a:pt x="1017037" y="1017037"/>
                </a:cubicBezTo>
                <a:cubicBezTo>
                  <a:pt x="996420" y="1031310"/>
                  <a:pt x="972878" y="1040898"/>
                  <a:pt x="951723" y="1054360"/>
                </a:cubicBezTo>
                <a:cubicBezTo>
                  <a:pt x="865981" y="1108923"/>
                  <a:pt x="967281" y="1056052"/>
                  <a:pt x="867747" y="1110343"/>
                </a:cubicBezTo>
                <a:cubicBezTo>
                  <a:pt x="794492" y="1150300"/>
                  <a:pt x="815349" y="1137617"/>
                  <a:pt x="718457" y="1156996"/>
                </a:cubicBezTo>
                <a:lnTo>
                  <a:pt x="671804" y="1166327"/>
                </a:lnTo>
                <a:cubicBezTo>
                  <a:pt x="637592" y="1163217"/>
                  <a:pt x="601957" y="1167243"/>
                  <a:pt x="569167" y="1156996"/>
                </a:cubicBezTo>
                <a:cubicBezTo>
                  <a:pt x="550159" y="1151056"/>
                  <a:pt x="537501" y="1132788"/>
                  <a:pt x="522514" y="1119674"/>
                </a:cubicBezTo>
                <a:cubicBezTo>
                  <a:pt x="493780" y="1094532"/>
                  <a:pt x="495735" y="1093500"/>
                  <a:pt x="475861" y="1063690"/>
                </a:cubicBezTo>
                <a:cubicBezTo>
                  <a:pt x="447895" y="979790"/>
                  <a:pt x="439459" y="985346"/>
                  <a:pt x="485192" y="867747"/>
                </a:cubicBezTo>
                <a:cubicBezTo>
                  <a:pt x="490828" y="853253"/>
                  <a:pt x="510567" y="849710"/>
                  <a:pt x="522514" y="839755"/>
                </a:cubicBezTo>
                <a:cubicBezTo>
                  <a:pt x="529272" y="834123"/>
                  <a:pt x="533090" y="824559"/>
                  <a:pt x="541176" y="821094"/>
                </a:cubicBezTo>
                <a:cubicBezTo>
                  <a:pt x="555753" y="814847"/>
                  <a:pt x="572278" y="814874"/>
                  <a:pt x="587829" y="811764"/>
                </a:cubicBezTo>
                <a:cubicBezTo>
                  <a:pt x="669250" y="814308"/>
                  <a:pt x="833040" y="806125"/>
                  <a:pt x="942392" y="830425"/>
                </a:cubicBezTo>
                <a:cubicBezTo>
                  <a:pt x="967109" y="835918"/>
                  <a:pt x="984880" y="847003"/>
                  <a:pt x="1007706" y="858417"/>
                </a:cubicBezTo>
                <a:cubicBezTo>
                  <a:pt x="1051249" y="855307"/>
                  <a:pt x="1095721" y="858556"/>
                  <a:pt x="1138335" y="849086"/>
                </a:cubicBezTo>
                <a:cubicBezTo>
                  <a:pt x="1153516" y="845712"/>
                  <a:pt x="1163850" y="831214"/>
                  <a:pt x="1175657" y="821094"/>
                </a:cubicBezTo>
                <a:cubicBezTo>
                  <a:pt x="1238515" y="767215"/>
                  <a:pt x="1169778" y="815682"/>
                  <a:pt x="1231641" y="774441"/>
                </a:cubicBezTo>
                <a:cubicBezTo>
                  <a:pt x="1240972" y="758890"/>
                  <a:pt x="1249573" y="742878"/>
                  <a:pt x="1259633" y="727788"/>
                </a:cubicBezTo>
                <a:cubicBezTo>
                  <a:pt x="1268259" y="714849"/>
                  <a:pt x="1281309" y="704677"/>
                  <a:pt x="1287625" y="690466"/>
                </a:cubicBezTo>
                <a:cubicBezTo>
                  <a:pt x="1294066" y="675974"/>
                  <a:pt x="1293845" y="659364"/>
                  <a:pt x="1296955" y="643813"/>
                </a:cubicBezTo>
                <a:cubicBezTo>
                  <a:pt x="1287624" y="594050"/>
                  <a:pt x="1285814" y="542267"/>
                  <a:pt x="1268963" y="494523"/>
                </a:cubicBezTo>
                <a:cubicBezTo>
                  <a:pt x="1265690" y="485249"/>
                  <a:pt x="1250800" y="485556"/>
                  <a:pt x="1240972" y="485192"/>
                </a:cubicBezTo>
                <a:cubicBezTo>
                  <a:pt x="1082430" y="479320"/>
                  <a:pt x="923731" y="478972"/>
                  <a:pt x="765110" y="475862"/>
                </a:cubicBezTo>
                <a:cubicBezTo>
                  <a:pt x="746449" y="472752"/>
                  <a:pt x="727678" y="470241"/>
                  <a:pt x="709127" y="466531"/>
                </a:cubicBezTo>
                <a:cubicBezTo>
                  <a:pt x="696552" y="464016"/>
                  <a:pt x="684515" y="458895"/>
                  <a:pt x="671804" y="457200"/>
                </a:cubicBezTo>
                <a:cubicBezTo>
                  <a:pt x="637752" y="452660"/>
                  <a:pt x="603379" y="450980"/>
                  <a:pt x="569167" y="447870"/>
                </a:cubicBezTo>
                <a:lnTo>
                  <a:pt x="345233" y="494523"/>
                </a:lnTo>
                <a:cubicBezTo>
                  <a:pt x="323147" y="499510"/>
                  <a:pt x="302253" y="509462"/>
                  <a:pt x="279919" y="513184"/>
                </a:cubicBezTo>
                <a:cubicBezTo>
                  <a:pt x="246033" y="518832"/>
                  <a:pt x="211494" y="519405"/>
                  <a:pt x="177282" y="522515"/>
                </a:cubicBezTo>
                <a:cubicBezTo>
                  <a:pt x="130629" y="519405"/>
                  <a:pt x="83443" y="520871"/>
                  <a:pt x="37323" y="513184"/>
                </a:cubicBezTo>
                <a:cubicBezTo>
                  <a:pt x="26262" y="511340"/>
                  <a:pt x="15551" y="503854"/>
                  <a:pt x="9331" y="494523"/>
                </a:cubicBezTo>
                <a:cubicBezTo>
                  <a:pt x="2218" y="483853"/>
                  <a:pt x="3110" y="469641"/>
                  <a:pt x="0" y="457200"/>
                </a:cubicBezTo>
                <a:cubicBezTo>
                  <a:pt x="6220" y="438539"/>
                  <a:pt x="8100" y="417812"/>
                  <a:pt x="18661" y="401217"/>
                </a:cubicBezTo>
                <a:cubicBezTo>
                  <a:pt x="60671" y="335202"/>
                  <a:pt x="49637" y="367068"/>
                  <a:pt x="93306" y="345233"/>
                </a:cubicBezTo>
                <a:cubicBezTo>
                  <a:pt x="105511" y="339131"/>
                  <a:pt x="159307" y="303074"/>
                  <a:pt x="177282" y="298580"/>
                </a:cubicBezTo>
                <a:cubicBezTo>
                  <a:pt x="201609" y="292498"/>
                  <a:pt x="227045" y="292359"/>
                  <a:pt x="251927" y="289249"/>
                </a:cubicBezTo>
                <a:cubicBezTo>
                  <a:pt x="301690" y="292359"/>
                  <a:pt x="351630" y="293360"/>
                  <a:pt x="401216" y="298580"/>
                </a:cubicBezTo>
                <a:cubicBezTo>
                  <a:pt x="410997" y="299610"/>
                  <a:pt x="419999" y="304458"/>
                  <a:pt x="429208" y="307911"/>
                </a:cubicBezTo>
                <a:cubicBezTo>
                  <a:pt x="464716" y="321227"/>
                  <a:pt x="527868" y="349997"/>
                  <a:pt x="559837" y="354564"/>
                </a:cubicBezTo>
                <a:cubicBezTo>
                  <a:pt x="637846" y="365707"/>
                  <a:pt x="603815" y="358560"/>
                  <a:pt x="662474" y="373225"/>
                </a:cubicBezTo>
                <a:cubicBezTo>
                  <a:pt x="693576" y="370115"/>
                  <a:pt x="725130" y="370024"/>
                  <a:pt x="755780" y="363894"/>
                </a:cubicBezTo>
                <a:cubicBezTo>
                  <a:pt x="772204" y="360609"/>
                  <a:pt x="786274" y="349640"/>
                  <a:pt x="802433" y="345233"/>
                </a:cubicBezTo>
                <a:cubicBezTo>
                  <a:pt x="820685" y="340255"/>
                  <a:pt x="839755" y="339012"/>
                  <a:pt x="858416" y="335902"/>
                </a:cubicBezTo>
                <a:cubicBezTo>
                  <a:pt x="864637" y="329682"/>
                  <a:pt x="869758" y="322121"/>
                  <a:pt x="877078" y="317241"/>
                </a:cubicBezTo>
                <a:cubicBezTo>
                  <a:pt x="888651" y="309526"/>
                  <a:pt x="903839" y="307632"/>
                  <a:pt x="914400" y="298580"/>
                </a:cubicBezTo>
                <a:cubicBezTo>
                  <a:pt x="926207" y="288459"/>
                  <a:pt x="931396" y="272253"/>
                  <a:pt x="942392" y="261257"/>
                </a:cubicBezTo>
                <a:cubicBezTo>
                  <a:pt x="950321" y="253328"/>
                  <a:pt x="961053" y="248816"/>
                  <a:pt x="970384" y="242596"/>
                </a:cubicBezTo>
                <a:cubicBezTo>
                  <a:pt x="973494" y="227045"/>
                  <a:pt x="979714" y="211802"/>
                  <a:pt x="979714" y="195943"/>
                </a:cubicBezTo>
                <a:cubicBezTo>
                  <a:pt x="979714" y="158491"/>
                  <a:pt x="982980" y="119246"/>
                  <a:pt x="970384" y="83976"/>
                </a:cubicBezTo>
                <a:cubicBezTo>
                  <a:pt x="962724" y="62528"/>
                  <a:pt x="868828" y="56138"/>
                  <a:pt x="867747" y="55984"/>
                </a:cubicBezTo>
                <a:cubicBezTo>
                  <a:pt x="814079" y="67282"/>
                  <a:pt x="687861" y="40584"/>
                  <a:pt x="681135" y="121298"/>
                </a:cubicBezTo>
                <a:cubicBezTo>
                  <a:pt x="678811" y="149193"/>
                  <a:pt x="681135" y="177282"/>
                  <a:pt x="681135" y="20527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3" name="グループ化 2"/>
          <p:cNvGrpSpPr/>
          <p:nvPr/>
        </p:nvGrpSpPr>
        <p:grpSpPr>
          <a:xfrm>
            <a:off x="5534100" y="4777423"/>
            <a:ext cx="2893951" cy="1460334"/>
            <a:chOff x="5534100" y="4777423"/>
            <a:chExt cx="2893951" cy="1460334"/>
          </a:xfrm>
        </p:grpSpPr>
        <p:sp>
          <p:nvSpPr>
            <p:cNvPr id="63" name="円/楕円 62"/>
            <p:cNvSpPr/>
            <p:nvPr/>
          </p:nvSpPr>
          <p:spPr>
            <a:xfrm>
              <a:off x="6467886" y="4837052"/>
              <a:ext cx="1639125" cy="1325588"/>
            </a:xfrm>
            <a:prstGeom prst="ellipse">
              <a:avLst/>
            </a:prstGeom>
            <a:solidFill>
              <a:schemeClr val="accent3">
                <a:lumMod val="60000"/>
                <a:lumOff val="4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右矢印 47"/>
            <p:cNvSpPr/>
            <p:nvPr/>
          </p:nvSpPr>
          <p:spPr>
            <a:xfrm>
              <a:off x="5534100" y="5495274"/>
              <a:ext cx="386016" cy="355650"/>
            </a:xfrm>
            <a:prstGeom prst="rightArrow">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円/楕円 50"/>
            <p:cNvSpPr/>
            <p:nvPr/>
          </p:nvSpPr>
          <p:spPr>
            <a:xfrm>
              <a:off x="6587885" y="5010512"/>
              <a:ext cx="1393758" cy="977013"/>
            </a:xfrm>
            <a:prstGeom prst="ellipse">
              <a:avLst/>
            </a:prstGeom>
            <a:solidFill>
              <a:schemeClr val="accent3">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52" name="図表 51"/>
            <p:cNvGraphicFramePr/>
            <p:nvPr>
              <p:extLst/>
            </p:nvPr>
          </p:nvGraphicFramePr>
          <p:xfrm>
            <a:off x="6696868" y="5091342"/>
            <a:ext cx="1175792" cy="8078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3" name="角丸四角形 52"/>
            <p:cNvSpPr/>
            <p:nvPr/>
          </p:nvSpPr>
          <p:spPr>
            <a:xfrm>
              <a:off x="7872080" y="4777423"/>
              <a:ext cx="512538" cy="386833"/>
            </a:xfrm>
            <a:prstGeom prst="roundRect">
              <a:avLst/>
            </a:prstGeom>
            <a:solidFill>
              <a:srgbClr val="FD542E"/>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Ａ</a:t>
              </a:r>
              <a:endParaRPr kumimoji="1" lang="ja-JP" altLang="en-US" dirty="0"/>
            </a:p>
          </p:txBody>
        </p:sp>
        <p:sp>
          <p:nvSpPr>
            <p:cNvPr id="54" name="角丸四角形 53"/>
            <p:cNvSpPr/>
            <p:nvPr/>
          </p:nvSpPr>
          <p:spPr>
            <a:xfrm>
              <a:off x="6211617" y="4828252"/>
              <a:ext cx="512538" cy="386833"/>
            </a:xfrm>
            <a:prstGeom prst="roundRect">
              <a:avLst/>
            </a:prstGeom>
            <a:solidFill>
              <a:srgbClr val="FD542E"/>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Ｄ</a:t>
              </a:r>
              <a:endParaRPr kumimoji="1" lang="ja-JP" altLang="en-US" dirty="0"/>
            </a:p>
          </p:txBody>
        </p:sp>
        <p:sp>
          <p:nvSpPr>
            <p:cNvPr id="55" name="角丸四角形 54"/>
            <p:cNvSpPr/>
            <p:nvPr/>
          </p:nvSpPr>
          <p:spPr>
            <a:xfrm>
              <a:off x="6211617" y="5842858"/>
              <a:ext cx="512538" cy="386833"/>
            </a:xfrm>
            <a:prstGeom prst="roundRect">
              <a:avLst/>
            </a:prstGeom>
            <a:solidFill>
              <a:srgbClr val="FD542E"/>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Ｃ</a:t>
              </a:r>
              <a:endParaRPr kumimoji="1" lang="ja-JP" altLang="en-US" dirty="0"/>
            </a:p>
          </p:txBody>
        </p:sp>
        <p:sp>
          <p:nvSpPr>
            <p:cNvPr id="56" name="角丸四角形 55"/>
            <p:cNvSpPr/>
            <p:nvPr/>
          </p:nvSpPr>
          <p:spPr>
            <a:xfrm>
              <a:off x="7915513" y="5850924"/>
              <a:ext cx="512538" cy="386833"/>
            </a:xfrm>
            <a:prstGeom prst="roundRect">
              <a:avLst/>
            </a:prstGeom>
            <a:solidFill>
              <a:srgbClr val="FD542E"/>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Ｂ</a:t>
              </a:r>
              <a:endParaRPr kumimoji="1" lang="ja-JP" altLang="en-US" dirty="0"/>
            </a:p>
          </p:txBody>
        </p:sp>
        <p:sp>
          <p:nvSpPr>
            <p:cNvPr id="57" name="左右矢印 56"/>
            <p:cNvSpPr/>
            <p:nvPr/>
          </p:nvSpPr>
          <p:spPr>
            <a:xfrm rot="19408354">
              <a:off x="7748652" y="5090880"/>
              <a:ext cx="333723" cy="192913"/>
            </a:xfrm>
            <a:prstGeom prst="leftRightArrow">
              <a:avLst/>
            </a:prstGeom>
            <a:solidFill>
              <a:srgbClr val="FFFF99"/>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8" name="左右矢印 57"/>
            <p:cNvSpPr/>
            <p:nvPr/>
          </p:nvSpPr>
          <p:spPr>
            <a:xfrm rot="13661866">
              <a:off x="6478033" y="5159826"/>
              <a:ext cx="333723" cy="192913"/>
            </a:xfrm>
            <a:prstGeom prst="leftRightArrow">
              <a:avLst/>
            </a:prstGeom>
            <a:solidFill>
              <a:srgbClr val="FFFF99"/>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左右矢印 58"/>
            <p:cNvSpPr/>
            <p:nvPr/>
          </p:nvSpPr>
          <p:spPr>
            <a:xfrm rot="13661866">
              <a:off x="7698179" y="5768182"/>
              <a:ext cx="333723" cy="192913"/>
            </a:xfrm>
            <a:prstGeom prst="leftRightArrow">
              <a:avLst/>
            </a:prstGeom>
            <a:solidFill>
              <a:srgbClr val="FFFF99"/>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0" name="左右矢印 59"/>
            <p:cNvSpPr/>
            <p:nvPr/>
          </p:nvSpPr>
          <p:spPr>
            <a:xfrm rot="19408354">
              <a:off x="6541995" y="5736596"/>
              <a:ext cx="333723" cy="192913"/>
            </a:xfrm>
            <a:prstGeom prst="leftRightArrow">
              <a:avLst/>
            </a:prstGeom>
            <a:solidFill>
              <a:srgbClr val="FFFF99"/>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右矢印 60"/>
            <p:cNvSpPr/>
            <p:nvPr/>
          </p:nvSpPr>
          <p:spPr>
            <a:xfrm rot="16200000" flipV="1">
              <a:off x="7881873" y="5396235"/>
              <a:ext cx="578323" cy="216022"/>
            </a:xfrm>
            <a:prstGeom prst="rightArrow">
              <a:avLst/>
            </a:prstGeom>
            <a:solidFill>
              <a:srgbClr val="FFFF99"/>
            </a:solidFill>
            <a:ln w="31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43" name="弦 42"/>
          <p:cNvSpPr/>
          <p:nvPr/>
        </p:nvSpPr>
        <p:spPr>
          <a:xfrm rot="17579222">
            <a:off x="689474" y="4711859"/>
            <a:ext cx="1346296" cy="1499280"/>
          </a:xfrm>
          <a:prstGeom prst="chord">
            <a:avLst/>
          </a:prstGeom>
          <a:solidFill>
            <a:schemeClr val="accent3">
              <a:lumMod val="60000"/>
              <a:lumOff val="40000"/>
            </a:schemeClr>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正方形/長方形 43"/>
          <p:cNvSpPr/>
          <p:nvPr/>
        </p:nvSpPr>
        <p:spPr>
          <a:xfrm>
            <a:off x="522730" y="5164256"/>
            <a:ext cx="1696772" cy="152173"/>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5" name="正方形/長方形 64"/>
          <p:cNvSpPr/>
          <p:nvPr/>
        </p:nvSpPr>
        <p:spPr>
          <a:xfrm>
            <a:off x="184970" y="6250697"/>
            <a:ext cx="2492990" cy="461665"/>
          </a:xfrm>
          <a:prstGeom prst="rect">
            <a:avLst/>
          </a:prstGeom>
        </p:spPr>
        <p:txBody>
          <a:bodyPr wrap="none">
            <a:spAutoFit/>
          </a:bodyPr>
          <a:lstStyle/>
          <a:p>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一部や表面だけではなく</a:t>
            </a:r>
          </a:p>
          <a:p>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環境</a:t>
            </a:r>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全体を</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把握（アセスメント）</a:t>
            </a:r>
            <a:endParaRPr lang="ja-JP" altLang="en-US" sz="1200" dirty="0"/>
          </a:p>
        </p:txBody>
      </p:sp>
      <p:sp>
        <p:nvSpPr>
          <p:cNvPr id="66" name="テキスト ボックス 65"/>
          <p:cNvSpPr txBox="1"/>
          <p:nvPr/>
        </p:nvSpPr>
        <p:spPr>
          <a:xfrm>
            <a:off x="786563" y="4922523"/>
            <a:ext cx="1169106" cy="276999"/>
          </a:xfrm>
          <a:prstGeom prst="rect">
            <a:avLst/>
          </a:prstGeom>
          <a:noFill/>
        </p:spPr>
        <p:txBody>
          <a:bodyPr wrap="square" rtlCol="0">
            <a:spAutoFit/>
          </a:bodyPr>
          <a:lstStyle/>
          <a:p>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一部・表面</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67" name="正方形/長方形 66"/>
          <p:cNvSpPr/>
          <p:nvPr/>
        </p:nvSpPr>
        <p:spPr>
          <a:xfrm>
            <a:off x="3027539" y="6211372"/>
            <a:ext cx="2646878" cy="646331"/>
          </a:xfrm>
          <a:prstGeom prst="rect">
            <a:avLst/>
          </a:prstGeom>
        </p:spPr>
        <p:txBody>
          <a:bodyPr wrap="none">
            <a:spAutoFit/>
          </a:bodyPr>
          <a:lstStyle/>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環境を構成する</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各要素や各要素間</a:t>
            </a:r>
          </a:p>
          <a:p>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の関係を明らかに（アセスメント）</a:t>
            </a:r>
          </a:p>
          <a:p>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する</a:t>
            </a:r>
            <a:endParaRPr lang="ja-JP" altLang="en-US" sz="1200" dirty="0"/>
          </a:p>
        </p:txBody>
      </p:sp>
      <p:sp>
        <p:nvSpPr>
          <p:cNvPr id="68" name="正方形/長方形 67"/>
          <p:cNvSpPr/>
          <p:nvPr/>
        </p:nvSpPr>
        <p:spPr>
          <a:xfrm>
            <a:off x="6233733" y="6348712"/>
            <a:ext cx="2518638" cy="523220"/>
          </a:xfrm>
          <a:prstGeom prst="rect">
            <a:avLst/>
          </a:prstGeom>
        </p:spPr>
        <p:txBody>
          <a:bodyPr wrap="none">
            <a:spAutoFit/>
          </a:bodyPr>
          <a:lstStyle/>
          <a:p>
            <a:r>
              <a:rPr lang="ja-JP" altLang="en-US" sz="1400" dirty="0">
                <a:latin typeface="メイリオ" panose="020B0604030504040204" pitchFamily="50" charset="-128"/>
                <a:ea typeface="メイリオ" panose="020B0604030504040204" pitchFamily="50" charset="-128"/>
                <a:cs typeface="メイリオ" panose="020B0604030504040204" pitchFamily="50" charset="-128"/>
              </a:rPr>
              <a:t>分かりやすく</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整理（視覚化）</a:t>
            </a:r>
          </a:p>
          <a:p>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する</a:t>
            </a:r>
            <a:endParaRPr lang="ja-JP" altLang="en-US" sz="1400" dirty="0"/>
          </a:p>
        </p:txBody>
      </p:sp>
      <p:sp>
        <p:nvSpPr>
          <p:cNvPr id="69" name="右矢印 68"/>
          <p:cNvSpPr/>
          <p:nvPr/>
        </p:nvSpPr>
        <p:spPr>
          <a:xfrm>
            <a:off x="2538982" y="6373946"/>
            <a:ext cx="386016" cy="355650"/>
          </a:xfrm>
          <a:prstGeom prst="rightArrow">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右矢印 69"/>
          <p:cNvSpPr/>
          <p:nvPr/>
        </p:nvSpPr>
        <p:spPr>
          <a:xfrm>
            <a:off x="5603638" y="6356712"/>
            <a:ext cx="386016" cy="355650"/>
          </a:xfrm>
          <a:prstGeom prst="rightArrow">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2" name="角丸四角形 61"/>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75</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67930497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正方形/長方形 42"/>
          <p:cNvSpPr/>
          <p:nvPr/>
        </p:nvSpPr>
        <p:spPr>
          <a:xfrm>
            <a:off x="57459" y="5102328"/>
            <a:ext cx="8928994" cy="1639040"/>
          </a:xfrm>
          <a:prstGeom prst="rect">
            <a:avLst/>
          </a:prstGeom>
          <a:solidFill>
            <a:srgbClr val="FFF1BA"/>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正方形/長方形 41"/>
          <p:cNvSpPr/>
          <p:nvPr/>
        </p:nvSpPr>
        <p:spPr>
          <a:xfrm>
            <a:off x="57460" y="3134615"/>
            <a:ext cx="8928993" cy="1878561"/>
          </a:xfrm>
          <a:prstGeom prst="rect">
            <a:avLst/>
          </a:prstGeom>
          <a:solidFill>
            <a:srgbClr val="FFF1BA"/>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正方形/長方形 1"/>
          <p:cNvSpPr/>
          <p:nvPr/>
        </p:nvSpPr>
        <p:spPr>
          <a:xfrm>
            <a:off x="57461" y="1451245"/>
            <a:ext cx="8928992" cy="1592137"/>
          </a:xfrm>
          <a:prstGeom prst="rect">
            <a:avLst/>
          </a:prstGeom>
          <a:solidFill>
            <a:srgbClr val="FFF1BA"/>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4" name="タイトル 1"/>
          <p:cNvSpPr>
            <a:spLocks noGrp="1"/>
          </p:cNvSpPr>
          <p:nvPr>
            <p:ph type="title"/>
          </p:nvPr>
        </p:nvSpPr>
        <p:spPr>
          <a:xfrm>
            <a:off x="836908" y="-171303"/>
            <a:ext cx="8229600" cy="1143000"/>
          </a:xfrm>
        </p:spPr>
        <p:txBody>
          <a:bodyPr/>
          <a:lstStyle/>
          <a:p>
            <a:r>
              <a:rPr lang="ja-JP" altLang="en-US" dirty="0" smtClean="0"/>
              <a:t>（職場）環境</a:t>
            </a:r>
            <a:r>
              <a:rPr lang="ja-JP" altLang="en-US" dirty="0"/>
              <a:t>の構造化</a:t>
            </a:r>
            <a:endParaRPr kumimoji="1" lang="ja-JP" altLang="en-US" dirty="0"/>
          </a:p>
        </p:txBody>
      </p:sp>
      <p:sp>
        <p:nvSpPr>
          <p:cNvPr id="15" name="正方形/長方形 14"/>
          <p:cNvSpPr/>
          <p:nvPr/>
        </p:nvSpPr>
        <p:spPr>
          <a:xfrm>
            <a:off x="8350" y="776497"/>
            <a:ext cx="4251026" cy="547764"/>
          </a:xfrm>
          <a:prstGeom prst="rect">
            <a:avLst/>
          </a:prstGeom>
          <a:solidFill>
            <a:srgbClr val="F2B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p:cNvSpPr/>
          <p:nvPr/>
        </p:nvSpPr>
        <p:spPr>
          <a:xfrm>
            <a:off x="110063" y="765416"/>
            <a:ext cx="4134465" cy="523220"/>
          </a:xfrm>
          <a:prstGeom prst="rect">
            <a:avLst/>
          </a:prstGeom>
        </p:spPr>
        <p:txBody>
          <a:bodyPr wrap="none">
            <a:spAutoFit/>
          </a:bodyPr>
          <a:lstStyle/>
          <a:p>
            <a:r>
              <a:rPr lang="ja-JP" altLang="en-US" sz="28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職場環境の構造化とは？</a:t>
            </a:r>
            <a:endParaRPr lang="ja-JP" altLang="en-US" sz="2800" dirty="0">
              <a:solidFill>
                <a:schemeClr val="bg1"/>
              </a:solidFill>
            </a:endParaRPr>
          </a:p>
        </p:txBody>
      </p:sp>
      <p:sp>
        <p:nvSpPr>
          <p:cNvPr id="21" name="右矢印 20"/>
          <p:cNvSpPr/>
          <p:nvPr/>
        </p:nvSpPr>
        <p:spPr>
          <a:xfrm>
            <a:off x="4621707" y="2015560"/>
            <a:ext cx="386016" cy="355650"/>
          </a:xfrm>
          <a:prstGeom prst="rightArrow">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610" y="3414451"/>
            <a:ext cx="1811337" cy="1444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フリーフォーム 22"/>
          <p:cNvSpPr/>
          <p:nvPr/>
        </p:nvSpPr>
        <p:spPr>
          <a:xfrm>
            <a:off x="836908" y="3585994"/>
            <a:ext cx="1296955" cy="1166327"/>
          </a:xfrm>
          <a:custGeom>
            <a:avLst/>
            <a:gdLst>
              <a:gd name="connsiteX0" fmla="*/ 363894 w 1296955"/>
              <a:gd name="connsiteY0" fmla="*/ 401217 h 1166327"/>
              <a:gd name="connsiteX1" fmla="*/ 354563 w 1296955"/>
              <a:gd name="connsiteY1" fmla="*/ 709127 h 1166327"/>
              <a:gd name="connsiteX2" fmla="*/ 363894 w 1296955"/>
              <a:gd name="connsiteY2" fmla="*/ 737119 h 1166327"/>
              <a:gd name="connsiteX3" fmla="*/ 391886 w 1296955"/>
              <a:gd name="connsiteY3" fmla="*/ 765111 h 1166327"/>
              <a:gd name="connsiteX4" fmla="*/ 438539 w 1296955"/>
              <a:gd name="connsiteY4" fmla="*/ 830425 h 1166327"/>
              <a:gd name="connsiteX5" fmla="*/ 475861 w 1296955"/>
              <a:gd name="connsiteY5" fmla="*/ 839755 h 1166327"/>
              <a:gd name="connsiteX6" fmla="*/ 765110 w 1296955"/>
              <a:gd name="connsiteY6" fmla="*/ 830425 h 1166327"/>
              <a:gd name="connsiteX7" fmla="*/ 849086 w 1296955"/>
              <a:gd name="connsiteY7" fmla="*/ 811764 h 1166327"/>
              <a:gd name="connsiteX8" fmla="*/ 933061 w 1296955"/>
              <a:gd name="connsiteY8" fmla="*/ 755780 h 1166327"/>
              <a:gd name="connsiteX9" fmla="*/ 989045 w 1296955"/>
              <a:gd name="connsiteY9" fmla="*/ 699796 h 1166327"/>
              <a:gd name="connsiteX10" fmla="*/ 1007706 w 1296955"/>
              <a:gd name="connsiteY10" fmla="*/ 671804 h 1166327"/>
              <a:gd name="connsiteX11" fmla="*/ 1017037 w 1296955"/>
              <a:gd name="connsiteY11" fmla="*/ 625151 h 1166327"/>
              <a:gd name="connsiteX12" fmla="*/ 1045029 w 1296955"/>
              <a:gd name="connsiteY12" fmla="*/ 550506 h 1166327"/>
              <a:gd name="connsiteX13" fmla="*/ 1063690 w 1296955"/>
              <a:gd name="connsiteY13" fmla="*/ 485192 h 1166327"/>
              <a:gd name="connsiteX14" fmla="*/ 1026367 w 1296955"/>
              <a:gd name="connsiteY14" fmla="*/ 363894 h 1166327"/>
              <a:gd name="connsiteX15" fmla="*/ 998376 w 1296955"/>
              <a:gd name="connsiteY15" fmla="*/ 345233 h 1166327"/>
              <a:gd name="connsiteX16" fmla="*/ 979714 w 1296955"/>
              <a:gd name="connsiteY16" fmla="*/ 317241 h 1166327"/>
              <a:gd name="connsiteX17" fmla="*/ 914400 w 1296955"/>
              <a:gd name="connsiteY17" fmla="*/ 289249 h 1166327"/>
              <a:gd name="connsiteX18" fmla="*/ 886408 w 1296955"/>
              <a:gd name="connsiteY18" fmla="*/ 279919 h 1166327"/>
              <a:gd name="connsiteX19" fmla="*/ 839755 w 1296955"/>
              <a:gd name="connsiteY19" fmla="*/ 270588 h 1166327"/>
              <a:gd name="connsiteX20" fmla="*/ 802433 w 1296955"/>
              <a:gd name="connsiteY20" fmla="*/ 261257 h 1166327"/>
              <a:gd name="connsiteX21" fmla="*/ 774441 w 1296955"/>
              <a:gd name="connsiteY21" fmla="*/ 279919 h 1166327"/>
              <a:gd name="connsiteX22" fmla="*/ 737119 w 1296955"/>
              <a:gd name="connsiteY22" fmla="*/ 354564 h 1166327"/>
              <a:gd name="connsiteX23" fmla="*/ 699796 w 1296955"/>
              <a:gd name="connsiteY23" fmla="*/ 438539 h 1166327"/>
              <a:gd name="connsiteX24" fmla="*/ 662474 w 1296955"/>
              <a:gd name="connsiteY24" fmla="*/ 522515 h 1166327"/>
              <a:gd name="connsiteX25" fmla="*/ 559837 w 1296955"/>
              <a:gd name="connsiteY25" fmla="*/ 541176 h 1166327"/>
              <a:gd name="connsiteX26" fmla="*/ 503853 w 1296955"/>
              <a:gd name="connsiteY26" fmla="*/ 531845 h 1166327"/>
              <a:gd name="connsiteX27" fmla="*/ 494523 w 1296955"/>
              <a:gd name="connsiteY27" fmla="*/ 503853 h 1166327"/>
              <a:gd name="connsiteX28" fmla="*/ 485192 w 1296955"/>
              <a:gd name="connsiteY28" fmla="*/ 466531 h 1166327"/>
              <a:gd name="connsiteX29" fmla="*/ 494523 w 1296955"/>
              <a:gd name="connsiteY29" fmla="*/ 345233 h 1166327"/>
              <a:gd name="connsiteX30" fmla="*/ 531845 w 1296955"/>
              <a:gd name="connsiteY30" fmla="*/ 335902 h 1166327"/>
              <a:gd name="connsiteX31" fmla="*/ 615821 w 1296955"/>
              <a:gd name="connsiteY31" fmla="*/ 317241 h 1166327"/>
              <a:gd name="connsiteX32" fmla="*/ 643812 w 1296955"/>
              <a:gd name="connsiteY32" fmla="*/ 289249 h 1166327"/>
              <a:gd name="connsiteX33" fmla="*/ 699796 w 1296955"/>
              <a:gd name="connsiteY33" fmla="*/ 307911 h 1166327"/>
              <a:gd name="connsiteX34" fmla="*/ 709127 w 1296955"/>
              <a:gd name="connsiteY34" fmla="*/ 335902 h 1166327"/>
              <a:gd name="connsiteX35" fmla="*/ 718457 w 1296955"/>
              <a:gd name="connsiteY35" fmla="*/ 382555 h 1166327"/>
              <a:gd name="connsiteX36" fmla="*/ 709127 w 1296955"/>
              <a:gd name="connsiteY36" fmla="*/ 709127 h 1166327"/>
              <a:gd name="connsiteX37" fmla="*/ 699796 w 1296955"/>
              <a:gd name="connsiteY37" fmla="*/ 755780 h 1166327"/>
              <a:gd name="connsiteX38" fmla="*/ 690465 w 1296955"/>
              <a:gd name="connsiteY38" fmla="*/ 849086 h 1166327"/>
              <a:gd name="connsiteX39" fmla="*/ 699796 w 1296955"/>
              <a:gd name="connsiteY39" fmla="*/ 895739 h 1166327"/>
              <a:gd name="connsiteX40" fmla="*/ 811763 w 1296955"/>
              <a:gd name="connsiteY40" fmla="*/ 877078 h 1166327"/>
              <a:gd name="connsiteX41" fmla="*/ 858416 w 1296955"/>
              <a:gd name="connsiteY41" fmla="*/ 867747 h 1166327"/>
              <a:gd name="connsiteX42" fmla="*/ 905070 w 1296955"/>
              <a:gd name="connsiteY42" fmla="*/ 821094 h 1166327"/>
              <a:gd name="connsiteX43" fmla="*/ 942392 w 1296955"/>
              <a:gd name="connsiteY43" fmla="*/ 737119 h 1166327"/>
              <a:gd name="connsiteX44" fmla="*/ 951723 w 1296955"/>
              <a:gd name="connsiteY44" fmla="*/ 699796 h 1166327"/>
              <a:gd name="connsiteX45" fmla="*/ 970384 w 1296955"/>
              <a:gd name="connsiteY45" fmla="*/ 531845 h 1166327"/>
              <a:gd name="connsiteX46" fmla="*/ 961053 w 1296955"/>
              <a:gd name="connsiteY46" fmla="*/ 335902 h 1166327"/>
              <a:gd name="connsiteX47" fmla="*/ 905070 w 1296955"/>
              <a:gd name="connsiteY47" fmla="*/ 242596 h 1166327"/>
              <a:gd name="connsiteX48" fmla="*/ 877078 w 1296955"/>
              <a:gd name="connsiteY48" fmla="*/ 223935 h 1166327"/>
              <a:gd name="connsiteX49" fmla="*/ 849086 w 1296955"/>
              <a:gd name="connsiteY49" fmla="*/ 214604 h 1166327"/>
              <a:gd name="connsiteX50" fmla="*/ 783772 w 1296955"/>
              <a:gd name="connsiteY50" fmla="*/ 195943 h 1166327"/>
              <a:gd name="connsiteX51" fmla="*/ 690465 w 1296955"/>
              <a:gd name="connsiteY51" fmla="*/ 186613 h 1166327"/>
              <a:gd name="connsiteX52" fmla="*/ 569167 w 1296955"/>
              <a:gd name="connsiteY52" fmla="*/ 167951 h 1166327"/>
              <a:gd name="connsiteX53" fmla="*/ 419878 w 1296955"/>
              <a:gd name="connsiteY53" fmla="*/ 149290 h 1166327"/>
              <a:gd name="connsiteX54" fmla="*/ 205274 w 1296955"/>
              <a:gd name="connsiteY54" fmla="*/ 158621 h 1166327"/>
              <a:gd name="connsiteX55" fmla="*/ 177282 w 1296955"/>
              <a:gd name="connsiteY55" fmla="*/ 186613 h 1166327"/>
              <a:gd name="connsiteX56" fmla="*/ 139959 w 1296955"/>
              <a:gd name="connsiteY56" fmla="*/ 261257 h 1166327"/>
              <a:gd name="connsiteX57" fmla="*/ 121298 w 1296955"/>
              <a:gd name="connsiteY57" fmla="*/ 335902 h 1166327"/>
              <a:gd name="connsiteX58" fmla="*/ 102637 w 1296955"/>
              <a:gd name="connsiteY58" fmla="*/ 419878 h 1166327"/>
              <a:gd name="connsiteX59" fmla="*/ 121298 w 1296955"/>
              <a:gd name="connsiteY59" fmla="*/ 522515 h 1166327"/>
              <a:gd name="connsiteX60" fmla="*/ 149290 w 1296955"/>
              <a:gd name="connsiteY60" fmla="*/ 559837 h 1166327"/>
              <a:gd name="connsiteX61" fmla="*/ 167951 w 1296955"/>
              <a:gd name="connsiteY61" fmla="*/ 597160 h 1166327"/>
              <a:gd name="connsiteX62" fmla="*/ 195943 w 1296955"/>
              <a:gd name="connsiteY62" fmla="*/ 634482 h 1166327"/>
              <a:gd name="connsiteX63" fmla="*/ 270588 w 1296955"/>
              <a:gd name="connsiteY63" fmla="*/ 737119 h 1166327"/>
              <a:gd name="connsiteX64" fmla="*/ 345233 w 1296955"/>
              <a:gd name="connsiteY64" fmla="*/ 811764 h 1166327"/>
              <a:gd name="connsiteX65" fmla="*/ 373225 w 1296955"/>
              <a:gd name="connsiteY65" fmla="*/ 821094 h 1166327"/>
              <a:gd name="connsiteX66" fmla="*/ 438539 w 1296955"/>
              <a:gd name="connsiteY66" fmla="*/ 849086 h 1166327"/>
              <a:gd name="connsiteX67" fmla="*/ 765110 w 1296955"/>
              <a:gd name="connsiteY67" fmla="*/ 839755 h 1166327"/>
              <a:gd name="connsiteX68" fmla="*/ 802433 w 1296955"/>
              <a:gd name="connsiteY68" fmla="*/ 830425 h 1166327"/>
              <a:gd name="connsiteX69" fmla="*/ 895739 w 1296955"/>
              <a:gd name="connsiteY69" fmla="*/ 811764 h 1166327"/>
              <a:gd name="connsiteX70" fmla="*/ 933061 w 1296955"/>
              <a:gd name="connsiteY70" fmla="*/ 783772 h 1166327"/>
              <a:gd name="connsiteX71" fmla="*/ 970384 w 1296955"/>
              <a:gd name="connsiteY71" fmla="*/ 765111 h 1166327"/>
              <a:gd name="connsiteX72" fmla="*/ 989045 w 1296955"/>
              <a:gd name="connsiteY72" fmla="*/ 709127 h 1166327"/>
              <a:gd name="connsiteX73" fmla="*/ 998376 w 1296955"/>
              <a:gd name="connsiteY73" fmla="*/ 681135 h 1166327"/>
              <a:gd name="connsiteX74" fmla="*/ 1129004 w 1296955"/>
              <a:gd name="connsiteY74" fmla="*/ 559837 h 1166327"/>
              <a:gd name="connsiteX75" fmla="*/ 1166327 w 1296955"/>
              <a:gd name="connsiteY75" fmla="*/ 531845 h 1166327"/>
              <a:gd name="connsiteX76" fmla="*/ 1231641 w 1296955"/>
              <a:gd name="connsiteY76" fmla="*/ 485192 h 1166327"/>
              <a:gd name="connsiteX77" fmla="*/ 1268963 w 1296955"/>
              <a:gd name="connsiteY77" fmla="*/ 494523 h 1166327"/>
              <a:gd name="connsiteX78" fmla="*/ 1278294 w 1296955"/>
              <a:gd name="connsiteY78" fmla="*/ 662474 h 1166327"/>
              <a:gd name="connsiteX79" fmla="*/ 1231641 w 1296955"/>
              <a:gd name="connsiteY79" fmla="*/ 755780 h 1166327"/>
              <a:gd name="connsiteX80" fmla="*/ 1194319 w 1296955"/>
              <a:gd name="connsiteY80" fmla="*/ 830425 h 1166327"/>
              <a:gd name="connsiteX81" fmla="*/ 1166327 w 1296955"/>
              <a:gd name="connsiteY81" fmla="*/ 849086 h 1166327"/>
              <a:gd name="connsiteX82" fmla="*/ 1138335 w 1296955"/>
              <a:gd name="connsiteY82" fmla="*/ 877078 h 1166327"/>
              <a:gd name="connsiteX83" fmla="*/ 1082351 w 1296955"/>
              <a:gd name="connsiteY83" fmla="*/ 905070 h 1166327"/>
              <a:gd name="connsiteX84" fmla="*/ 1026367 w 1296955"/>
              <a:gd name="connsiteY84" fmla="*/ 942392 h 1166327"/>
              <a:gd name="connsiteX85" fmla="*/ 998376 w 1296955"/>
              <a:gd name="connsiteY85" fmla="*/ 961053 h 1166327"/>
              <a:gd name="connsiteX86" fmla="*/ 970384 w 1296955"/>
              <a:gd name="connsiteY86" fmla="*/ 970384 h 1166327"/>
              <a:gd name="connsiteX87" fmla="*/ 699796 w 1296955"/>
              <a:gd name="connsiteY87" fmla="*/ 989045 h 1166327"/>
              <a:gd name="connsiteX88" fmla="*/ 587829 w 1296955"/>
              <a:gd name="connsiteY88" fmla="*/ 979715 h 1166327"/>
              <a:gd name="connsiteX89" fmla="*/ 522514 w 1296955"/>
              <a:gd name="connsiteY89" fmla="*/ 923731 h 1166327"/>
              <a:gd name="connsiteX90" fmla="*/ 513184 w 1296955"/>
              <a:gd name="connsiteY90" fmla="*/ 895739 h 1166327"/>
              <a:gd name="connsiteX91" fmla="*/ 513184 w 1296955"/>
              <a:gd name="connsiteY91" fmla="*/ 587829 h 1166327"/>
              <a:gd name="connsiteX92" fmla="*/ 531845 w 1296955"/>
              <a:gd name="connsiteY92" fmla="*/ 559837 h 1166327"/>
              <a:gd name="connsiteX93" fmla="*/ 587829 w 1296955"/>
              <a:gd name="connsiteY93" fmla="*/ 494523 h 1166327"/>
              <a:gd name="connsiteX94" fmla="*/ 615821 w 1296955"/>
              <a:gd name="connsiteY94" fmla="*/ 457200 h 1166327"/>
              <a:gd name="connsiteX95" fmla="*/ 671804 w 1296955"/>
              <a:gd name="connsiteY95" fmla="*/ 429208 h 1166327"/>
              <a:gd name="connsiteX96" fmla="*/ 755780 w 1296955"/>
              <a:gd name="connsiteY96" fmla="*/ 391886 h 1166327"/>
              <a:gd name="connsiteX97" fmla="*/ 886408 w 1296955"/>
              <a:gd name="connsiteY97" fmla="*/ 363894 h 1166327"/>
              <a:gd name="connsiteX98" fmla="*/ 942392 w 1296955"/>
              <a:gd name="connsiteY98" fmla="*/ 345233 h 1166327"/>
              <a:gd name="connsiteX99" fmla="*/ 970384 w 1296955"/>
              <a:gd name="connsiteY99" fmla="*/ 326572 h 1166327"/>
              <a:gd name="connsiteX100" fmla="*/ 979714 w 1296955"/>
              <a:gd name="connsiteY100" fmla="*/ 298580 h 1166327"/>
              <a:gd name="connsiteX101" fmla="*/ 998376 w 1296955"/>
              <a:gd name="connsiteY101" fmla="*/ 279919 h 1166327"/>
              <a:gd name="connsiteX102" fmla="*/ 989045 w 1296955"/>
              <a:gd name="connsiteY102" fmla="*/ 214604 h 1166327"/>
              <a:gd name="connsiteX103" fmla="*/ 961053 w 1296955"/>
              <a:gd name="connsiteY103" fmla="*/ 195943 h 1166327"/>
              <a:gd name="connsiteX104" fmla="*/ 858416 w 1296955"/>
              <a:gd name="connsiteY104" fmla="*/ 130629 h 1166327"/>
              <a:gd name="connsiteX105" fmla="*/ 765110 w 1296955"/>
              <a:gd name="connsiteY105" fmla="*/ 93306 h 1166327"/>
              <a:gd name="connsiteX106" fmla="*/ 401216 w 1296955"/>
              <a:gd name="connsiteY106" fmla="*/ 37323 h 1166327"/>
              <a:gd name="connsiteX107" fmla="*/ 139959 w 1296955"/>
              <a:gd name="connsiteY107" fmla="*/ 0 h 1166327"/>
              <a:gd name="connsiteX108" fmla="*/ 93306 w 1296955"/>
              <a:gd name="connsiteY108" fmla="*/ 46653 h 1166327"/>
              <a:gd name="connsiteX109" fmla="*/ 74645 w 1296955"/>
              <a:gd name="connsiteY109" fmla="*/ 130629 h 1166327"/>
              <a:gd name="connsiteX110" fmla="*/ 83976 w 1296955"/>
              <a:gd name="connsiteY110" fmla="*/ 401217 h 1166327"/>
              <a:gd name="connsiteX111" fmla="*/ 102637 w 1296955"/>
              <a:gd name="connsiteY111" fmla="*/ 457200 h 1166327"/>
              <a:gd name="connsiteX112" fmla="*/ 111967 w 1296955"/>
              <a:gd name="connsiteY112" fmla="*/ 522515 h 1166327"/>
              <a:gd name="connsiteX113" fmla="*/ 130629 w 1296955"/>
              <a:gd name="connsiteY113" fmla="*/ 587829 h 1166327"/>
              <a:gd name="connsiteX114" fmla="*/ 139959 w 1296955"/>
              <a:gd name="connsiteY114" fmla="*/ 671804 h 1166327"/>
              <a:gd name="connsiteX115" fmla="*/ 149290 w 1296955"/>
              <a:gd name="connsiteY115" fmla="*/ 709127 h 1166327"/>
              <a:gd name="connsiteX116" fmla="*/ 158621 w 1296955"/>
              <a:gd name="connsiteY116" fmla="*/ 755780 h 1166327"/>
              <a:gd name="connsiteX117" fmla="*/ 167951 w 1296955"/>
              <a:gd name="connsiteY117" fmla="*/ 830425 h 1166327"/>
              <a:gd name="connsiteX118" fmla="*/ 261257 w 1296955"/>
              <a:gd name="connsiteY118" fmla="*/ 858417 h 1166327"/>
              <a:gd name="connsiteX119" fmla="*/ 578498 w 1296955"/>
              <a:gd name="connsiteY119" fmla="*/ 849086 h 1166327"/>
              <a:gd name="connsiteX120" fmla="*/ 606490 w 1296955"/>
              <a:gd name="connsiteY120" fmla="*/ 839755 h 1166327"/>
              <a:gd name="connsiteX121" fmla="*/ 709127 w 1296955"/>
              <a:gd name="connsiteY121" fmla="*/ 802433 h 1166327"/>
              <a:gd name="connsiteX122" fmla="*/ 849086 w 1296955"/>
              <a:gd name="connsiteY122" fmla="*/ 681135 h 1166327"/>
              <a:gd name="connsiteX123" fmla="*/ 914400 w 1296955"/>
              <a:gd name="connsiteY123" fmla="*/ 597160 h 1166327"/>
              <a:gd name="connsiteX124" fmla="*/ 942392 w 1296955"/>
              <a:gd name="connsiteY124" fmla="*/ 541176 h 1166327"/>
              <a:gd name="connsiteX125" fmla="*/ 979714 w 1296955"/>
              <a:gd name="connsiteY125" fmla="*/ 447870 h 1166327"/>
              <a:gd name="connsiteX126" fmla="*/ 1017037 w 1296955"/>
              <a:gd name="connsiteY126" fmla="*/ 289249 h 1166327"/>
              <a:gd name="connsiteX127" fmla="*/ 1082351 w 1296955"/>
              <a:gd name="connsiteY127" fmla="*/ 298580 h 1166327"/>
              <a:gd name="connsiteX128" fmla="*/ 1147665 w 1296955"/>
              <a:gd name="connsiteY128" fmla="*/ 317241 h 1166327"/>
              <a:gd name="connsiteX129" fmla="*/ 1203649 w 1296955"/>
              <a:gd name="connsiteY129" fmla="*/ 363894 h 1166327"/>
              <a:gd name="connsiteX130" fmla="*/ 1259633 w 1296955"/>
              <a:gd name="connsiteY130" fmla="*/ 419878 h 1166327"/>
              <a:gd name="connsiteX131" fmla="*/ 1268963 w 1296955"/>
              <a:gd name="connsiteY131" fmla="*/ 513184 h 1166327"/>
              <a:gd name="connsiteX132" fmla="*/ 1287625 w 1296955"/>
              <a:gd name="connsiteY132" fmla="*/ 625151 h 1166327"/>
              <a:gd name="connsiteX133" fmla="*/ 1278294 w 1296955"/>
              <a:gd name="connsiteY133" fmla="*/ 746449 h 1166327"/>
              <a:gd name="connsiteX134" fmla="*/ 1259633 w 1296955"/>
              <a:gd name="connsiteY134" fmla="*/ 793102 h 1166327"/>
              <a:gd name="connsiteX135" fmla="*/ 1231641 w 1296955"/>
              <a:gd name="connsiteY135" fmla="*/ 858417 h 1166327"/>
              <a:gd name="connsiteX136" fmla="*/ 1203649 w 1296955"/>
              <a:gd name="connsiteY136" fmla="*/ 886408 h 1166327"/>
              <a:gd name="connsiteX137" fmla="*/ 1184988 w 1296955"/>
              <a:gd name="connsiteY137" fmla="*/ 914400 h 1166327"/>
              <a:gd name="connsiteX138" fmla="*/ 1147665 w 1296955"/>
              <a:gd name="connsiteY138" fmla="*/ 923731 h 1166327"/>
              <a:gd name="connsiteX139" fmla="*/ 1119674 w 1296955"/>
              <a:gd name="connsiteY139" fmla="*/ 942392 h 1166327"/>
              <a:gd name="connsiteX140" fmla="*/ 1073021 w 1296955"/>
              <a:gd name="connsiteY140" fmla="*/ 970384 h 1166327"/>
              <a:gd name="connsiteX141" fmla="*/ 1017037 w 1296955"/>
              <a:gd name="connsiteY141" fmla="*/ 1017037 h 1166327"/>
              <a:gd name="connsiteX142" fmla="*/ 951723 w 1296955"/>
              <a:gd name="connsiteY142" fmla="*/ 1054360 h 1166327"/>
              <a:gd name="connsiteX143" fmla="*/ 867747 w 1296955"/>
              <a:gd name="connsiteY143" fmla="*/ 1110343 h 1166327"/>
              <a:gd name="connsiteX144" fmla="*/ 718457 w 1296955"/>
              <a:gd name="connsiteY144" fmla="*/ 1156996 h 1166327"/>
              <a:gd name="connsiteX145" fmla="*/ 671804 w 1296955"/>
              <a:gd name="connsiteY145" fmla="*/ 1166327 h 1166327"/>
              <a:gd name="connsiteX146" fmla="*/ 569167 w 1296955"/>
              <a:gd name="connsiteY146" fmla="*/ 1156996 h 1166327"/>
              <a:gd name="connsiteX147" fmla="*/ 522514 w 1296955"/>
              <a:gd name="connsiteY147" fmla="*/ 1119674 h 1166327"/>
              <a:gd name="connsiteX148" fmla="*/ 475861 w 1296955"/>
              <a:gd name="connsiteY148" fmla="*/ 1063690 h 1166327"/>
              <a:gd name="connsiteX149" fmla="*/ 485192 w 1296955"/>
              <a:gd name="connsiteY149" fmla="*/ 867747 h 1166327"/>
              <a:gd name="connsiteX150" fmla="*/ 522514 w 1296955"/>
              <a:gd name="connsiteY150" fmla="*/ 839755 h 1166327"/>
              <a:gd name="connsiteX151" fmla="*/ 541176 w 1296955"/>
              <a:gd name="connsiteY151" fmla="*/ 821094 h 1166327"/>
              <a:gd name="connsiteX152" fmla="*/ 587829 w 1296955"/>
              <a:gd name="connsiteY152" fmla="*/ 811764 h 1166327"/>
              <a:gd name="connsiteX153" fmla="*/ 942392 w 1296955"/>
              <a:gd name="connsiteY153" fmla="*/ 830425 h 1166327"/>
              <a:gd name="connsiteX154" fmla="*/ 1007706 w 1296955"/>
              <a:gd name="connsiteY154" fmla="*/ 858417 h 1166327"/>
              <a:gd name="connsiteX155" fmla="*/ 1138335 w 1296955"/>
              <a:gd name="connsiteY155" fmla="*/ 849086 h 1166327"/>
              <a:gd name="connsiteX156" fmla="*/ 1175657 w 1296955"/>
              <a:gd name="connsiteY156" fmla="*/ 821094 h 1166327"/>
              <a:gd name="connsiteX157" fmla="*/ 1231641 w 1296955"/>
              <a:gd name="connsiteY157" fmla="*/ 774441 h 1166327"/>
              <a:gd name="connsiteX158" fmla="*/ 1259633 w 1296955"/>
              <a:gd name="connsiteY158" fmla="*/ 727788 h 1166327"/>
              <a:gd name="connsiteX159" fmla="*/ 1287625 w 1296955"/>
              <a:gd name="connsiteY159" fmla="*/ 690466 h 1166327"/>
              <a:gd name="connsiteX160" fmla="*/ 1296955 w 1296955"/>
              <a:gd name="connsiteY160" fmla="*/ 643813 h 1166327"/>
              <a:gd name="connsiteX161" fmla="*/ 1268963 w 1296955"/>
              <a:gd name="connsiteY161" fmla="*/ 494523 h 1166327"/>
              <a:gd name="connsiteX162" fmla="*/ 1240972 w 1296955"/>
              <a:gd name="connsiteY162" fmla="*/ 485192 h 1166327"/>
              <a:gd name="connsiteX163" fmla="*/ 765110 w 1296955"/>
              <a:gd name="connsiteY163" fmla="*/ 475862 h 1166327"/>
              <a:gd name="connsiteX164" fmla="*/ 709127 w 1296955"/>
              <a:gd name="connsiteY164" fmla="*/ 466531 h 1166327"/>
              <a:gd name="connsiteX165" fmla="*/ 671804 w 1296955"/>
              <a:gd name="connsiteY165" fmla="*/ 457200 h 1166327"/>
              <a:gd name="connsiteX166" fmla="*/ 569167 w 1296955"/>
              <a:gd name="connsiteY166" fmla="*/ 447870 h 1166327"/>
              <a:gd name="connsiteX167" fmla="*/ 345233 w 1296955"/>
              <a:gd name="connsiteY167" fmla="*/ 494523 h 1166327"/>
              <a:gd name="connsiteX168" fmla="*/ 279919 w 1296955"/>
              <a:gd name="connsiteY168" fmla="*/ 513184 h 1166327"/>
              <a:gd name="connsiteX169" fmla="*/ 177282 w 1296955"/>
              <a:gd name="connsiteY169" fmla="*/ 522515 h 1166327"/>
              <a:gd name="connsiteX170" fmla="*/ 37323 w 1296955"/>
              <a:gd name="connsiteY170" fmla="*/ 513184 h 1166327"/>
              <a:gd name="connsiteX171" fmla="*/ 9331 w 1296955"/>
              <a:gd name="connsiteY171" fmla="*/ 494523 h 1166327"/>
              <a:gd name="connsiteX172" fmla="*/ 0 w 1296955"/>
              <a:gd name="connsiteY172" fmla="*/ 457200 h 1166327"/>
              <a:gd name="connsiteX173" fmla="*/ 18661 w 1296955"/>
              <a:gd name="connsiteY173" fmla="*/ 401217 h 1166327"/>
              <a:gd name="connsiteX174" fmla="*/ 93306 w 1296955"/>
              <a:gd name="connsiteY174" fmla="*/ 345233 h 1166327"/>
              <a:gd name="connsiteX175" fmla="*/ 177282 w 1296955"/>
              <a:gd name="connsiteY175" fmla="*/ 298580 h 1166327"/>
              <a:gd name="connsiteX176" fmla="*/ 251927 w 1296955"/>
              <a:gd name="connsiteY176" fmla="*/ 289249 h 1166327"/>
              <a:gd name="connsiteX177" fmla="*/ 401216 w 1296955"/>
              <a:gd name="connsiteY177" fmla="*/ 298580 h 1166327"/>
              <a:gd name="connsiteX178" fmla="*/ 429208 w 1296955"/>
              <a:gd name="connsiteY178" fmla="*/ 307911 h 1166327"/>
              <a:gd name="connsiteX179" fmla="*/ 559837 w 1296955"/>
              <a:gd name="connsiteY179" fmla="*/ 354564 h 1166327"/>
              <a:gd name="connsiteX180" fmla="*/ 662474 w 1296955"/>
              <a:gd name="connsiteY180" fmla="*/ 373225 h 1166327"/>
              <a:gd name="connsiteX181" fmla="*/ 755780 w 1296955"/>
              <a:gd name="connsiteY181" fmla="*/ 363894 h 1166327"/>
              <a:gd name="connsiteX182" fmla="*/ 802433 w 1296955"/>
              <a:gd name="connsiteY182" fmla="*/ 345233 h 1166327"/>
              <a:gd name="connsiteX183" fmla="*/ 858416 w 1296955"/>
              <a:gd name="connsiteY183" fmla="*/ 335902 h 1166327"/>
              <a:gd name="connsiteX184" fmla="*/ 877078 w 1296955"/>
              <a:gd name="connsiteY184" fmla="*/ 317241 h 1166327"/>
              <a:gd name="connsiteX185" fmla="*/ 914400 w 1296955"/>
              <a:gd name="connsiteY185" fmla="*/ 298580 h 1166327"/>
              <a:gd name="connsiteX186" fmla="*/ 942392 w 1296955"/>
              <a:gd name="connsiteY186" fmla="*/ 261257 h 1166327"/>
              <a:gd name="connsiteX187" fmla="*/ 970384 w 1296955"/>
              <a:gd name="connsiteY187" fmla="*/ 242596 h 1166327"/>
              <a:gd name="connsiteX188" fmla="*/ 979714 w 1296955"/>
              <a:gd name="connsiteY188" fmla="*/ 195943 h 1166327"/>
              <a:gd name="connsiteX189" fmla="*/ 970384 w 1296955"/>
              <a:gd name="connsiteY189" fmla="*/ 83976 h 1166327"/>
              <a:gd name="connsiteX190" fmla="*/ 867747 w 1296955"/>
              <a:gd name="connsiteY190" fmla="*/ 55984 h 1166327"/>
              <a:gd name="connsiteX191" fmla="*/ 681135 w 1296955"/>
              <a:gd name="connsiteY191" fmla="*/ 121298 h 1166327"/>
              <a:gd name="connsiteX192" fmla="*/ 681135 w 1296955"/>
              <a:gd name="connsiteY192" fmla="*/ 205274 h 116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Lst>
            <a:rect l="l" t="t" r="r" b="b"/>
            <a:pathLst>
              <a:path w="1296955" h="1166327">
                <a:moveTo>
                  <a:pt x="363894" y="401217"/>
                </a:moveTo>
                <a:cubicBezTo>
                  <a:pt x="314195" y="525465"/>
                  <a:pt x="337740" y="448370"/>
                  <a:pt x="354563" y="709127"/>
                </a:cubicBezTo>
                <a:cubicBezTo>
                  <a:pt x="355196" y="718942"/>
                  <a:pt x="358438" y="728935"/>
                  <a:pt x="363894" y="737119"/>
                </a:cubicBezTo>
                <a:cubicBezTo>
                  <a:pt x="371214" y="748098"/>
                  <a:pt x="384216" y="754373"/>
                  <a:pt x="391886" y="765111"/>
                </a:cubicBezTo>
                <a:cubicBezTo>
                  <a:pt x="413611" y="795526"/>
                  <a:pt x="403404" y="810348"/>
                  <a:pt x="438539" y="830425"/>
                </a:cubicBezTo>
                <a:cubicBezTo>
                  <a:pt x="449673" y="836787"/>
                  <a:pt x="463420" y="836645"/>
                  <a:pt x="475861" y="839755"/>
                </a:cubicBezTo>
                <a:cubicBezTo>
                  <a:pt x="572277" y="836645"/>
                  <a:pt x="668792" y="835776"/>
                  <a:pt x="765110" y="830425"/>
                </a:cubicBezTo>
                <a:cubicBezTo>
                  <a:pt x="780333" y="829579"/>
                  <a:pt x="831961" y="816045"/>
                  <a:pt x="849086" y="811764"/>
                </a:cubicBezTo>
                <a:cubicBezTo>
                  <a:pt x="878853" y="793904"/>
                  <a:pt x="907144" y="779105"/>
                  <a:pt x="933061" y="755780"/>
                </a:cubicBezTo>
                <a:cubicBezTo>
                  <a:pt x="952677" y="738125"/>
                  <a:pt x="974406" y="721755"/>
                  <a:pt x="989045" y="699796"/>
                </a:cubicBezTo>
                <a:lnTo>
                  <a:pt x="1007706" y="671804"/>
                </a:lnTo>
                <a:cubicBezTo>
                  <a:pt x="1010816" y="656253"/>
                  <a:pt x="1013191" y="640536"/>
                  <a:pt x="1017037" y="625151"/>
                </a:cubicBezTo>
                <a:cubicBezTo>
                  <a:pt x="1022333" y="603966"/>
                  <a:pt x="1038604" y="567639"/>
                  <a:pt x="1045029" y="550506"/>
                </a:cubicBezTo>
                <a:cubicBezTo>
                  <a:pt x="1055066" y="523740"/>
                  <a:pt x="1056339" y="514596"/>
                  <a:pt x="1063690" y="485192"/>
                </a:cubicBezTo>
                <a:cubicBezTo>
                  <a:pt x="1050729" y="413903"/>
                  <a:pt x="1067778" y="397022"/>
                  <a:pt x="1026367" y="363894"/>
                </a:cubicBezTo>
                <a:cubicBezTo>
                  <a:pt x="1017611" y="356889"/>
                  <a:pt x="1007706" y="351453"/>
                  <a:pt x="998376" y="345233"/>
                </a:cubicBezTo>
                <a:cubicBezTo>
                  <a:pt x="992155" y="335902"/>
                  <a:pt x="987644" y="325171"/>
                  <a:pt x="979714" y="317241"/>
                </a:cubicBezTo>
                <a:cubicBezTo>
                  <a:pt x="956987" y="294514"/>
                  <a:pt x="944380" y="297814"/>
                  <a:pt x="914400" y="289249"/>
                </a:cubicBezTo>
                <a:cubicBezTo>
                  <a:pt x="904943" y="286547"/>
                  <a:pt x="895950" y="282304"/>
                  <a:pt x="886408" y="279919"/>
                </a:cubicBezTo>
                <a:cubicBezTo>
                  <a:pt x="871023" y="276073"/>
                  <a:pt x="855236" y="274028"/>
                  <a:pt x="839755" y="270588"/>
                </a:cubicBezTo>
                <a:cubicBezTo>
                  <a:pt x="827237" y="267806"/>
                  <a:pt x="814874" y="264367"/>
                  <a:pt x="802433" y="261257"/>
                </a:cubicBezTo>
                <a:cubicBezTo>
                  <a:pt x="793102" y="267478"/>
                  <a:pt x="780872" y="270732"/>
                  <a:pt x="774441" y="279919"/>
                </a:cubicBezTo>
                <a:cubicBezTo>
                  <a:pt x="758488" y="302709"/>
                  <a:pt x="749560" y="329682"/>
                  <a:pt x="737119" y="354564"/>
                </a:cubicBezTo>
                <a:cubicBezTo>
                  <a:pt x="717559" y="393684"/>
                  <a:pt x="715684" y="394845"/>
                  <a:pt x="699796" y="438539"/>
                </a:cubicBezTo>
                <a:cubicBezTo>
                  <a:pt x="697151" y="445814"/>
                  <a:pt x="680894" y="511989"/>
                  <a:pt x="662474" y="522515"/>
                </a:cubicBezTo>
                <a:cubicBezTo>
                  <a:pt x="657107" y="525582"/>
                  <a:pt x="560082" y="541135"/>
                  <a:pt x="559837" y="541176"/>
                </a:cubicBezTo>
                <a:cubicBezTo>
                  <a:pt x="541176" y="538066"/>
                  <a:pt x="520279" y="541231"/>
                  <a:pt x="503853" y="531845"/>
                </a:cubicBezTo>
                <a:cubicBezTo>
                  <a:pt x="495314" y="526965"/>
                  <a:pt x="497225" y="513310"/>
                  <a:pt x="494523" y="503853"/>
                </a:cubicBezTo>
                <a:cubicBezTo>
                  <a:pt x="491000" y="491523"/>
                  <a:pt x="488302" y="478972"/>
                  <a:pt x="485192" y="466531"/>
                </a:cubicBezTo>
                <a:cubicBezTo>
                  <a:pt x="488302" y="426098"/>
                  <a:pt x="480884" y="383423"/>
                  <a:pt x="494523" y="345233"/>
                </a:cubicBezTo>
                <a:cubicBezTo>
                  <a:pt x="498836" y="333156"/>
                  <a:pt x="519515" y="339425"/>
                  <a:pt x="531845" y="335902"/>
                </a:cubicBezTo>
                <a:cubicBezTo>
                  <a:pt x="596154" y="317528"/>
                  <a:pt x="514802" y="334078"/>
                  <a:pt x="615821" y="317241"/>
                </a:cubicBezTo>
                <a:cubicBezTo>
                  <a:pt x="625151" y="307910"/>
                  <a:pt x="630697" y="290706"/>
                  <a:pt x="643812" y="289249"/>
                </a:cubicBezTo>
                <a:cubicBezTo>
                  <a:pt x="663363" y="287077"/>
                  <a:pt x="683789" y="296478"/>
                  <a:pt x="699796" y="307911"/>
                </a:cubicBezTo>
                <a:cubicBezTo>
                  <a:pt x="707799" y="313627"/>
                  <a:pt x="706742" y="326361"/>
                  <a:pt x="709127" y="335902"/>
                </a:cubicBezTo>
                <a:cubicBezTo>
                  <a:pt x="712973" y="351287"/>
                  <a:pt x="715347" y="367004"/>
                  <a:pt x="718457" y="382555"/>
                </a:cubicBezTo>
                <a:cubicBezTo>
                  <a:pt x="715347" y="491412"/>
                  <a:pt x="714565" y="600361"/>
                  <a:pt x="709127" y="709127"/>
                </a:cubicBezTo>
                <a:cubicBezTo>
                  <a:pt x="708335" y="724966"/>
                  <a:pt x="701892" y="740060"/>
                  <a:pt x="699796" y="755780"/>
                </a:cubicBezTo>
                <a:cubicBezTo>
                  <a:pt x="695665" y="786763"/>
                  <a:pt x="693575" y="817984"/>
                  <a:pt x="690465" y="849086"/>
                </a:cubicBezTo>
                <a:cubicBezTo>
                  <a:pt x="693575" y="864637"/>
                  <a:pt x="685071" y="889849"/>
                  <a:pt x="699796" y="895739"/>
                </a:cubicBezTo>
                <a:cubicBezTo>
                  <a:pt x="739911" y="911785"/>
                  <a:pt x="775782" y="886073"/>
                  <a:pt x="811763" y="877078"/>
                </a:cubicBezTo>
                <a:cubicBezTo>
                  <a:pt x="827148" y="873232"/>
                  <a:pt x="842865" y="870857"/>
                  <a:pt x="858416" y="867747"/>
                </a:cubicBezTo>
                <a:cubicBezTo>
                  <a:pt x="873967" y="852196"/>
                  <a:pt x="895235" y="840765"/>
                  <a:pt x="905070" y="821094"/>
                </a:cubicBezTo>
                <a:cubicBezTo>
                  <a:pt x="921328" y="788577"/>
                  <a:pt x="930478" y="772861"/>
                  <a:pt x="942392" y="737119"/>
                </a:cubicBezTo>
                <a:cubicBezTo>
                  <a:pt x="946447" y="724953"/>
                  <a:pt x="949208" y="712371"/>
                  <a:pt x="951723" y="699796"/>
                </a:cubicBezTo>
                <a:cubicBezTo>
                  <a:pt x="964997" y="633427"/>
                  <a:pt x="963863" y="610093"/>
                  <a:pt x="970384" y="531845"/>
                </a:cubicBezTo>
                <a:cubicBezTo>
                  <a:pt x="967274" y="466531"/>
                  <a:pt x="970300" y="400633"/>
                  <a:pt x="961053" y="335902"/>
                </a:cubicBezTo>
                <a:cubicBezTo>
                  <a:pt x="955151" y="294587"/>
                  <a:pt x="934608" y="267211"/>
                  <a:pt x="905070" y="242596"/>
                </a:cubicBezTo>
                <a:cubicBezTo>
                  <a:pt x="896455" y="235417"/>
                  <a:pt x="887108" y="228950"/>
                  <a:pt x="877078" y="223935"/>
                </a:cubicBezTo>
                <a:cubicBezTo>
                  <a:pt x="868281" y="219536"/>
                  <a:pt x="858507" y="217430"/>
                  <a:pt x="849086" y="214604"/>
                </a:cubicBezTo>
                <a:cubicBezTo>
                  <a:pt x="827398" y="208098"/>
                  <a:pt x="806070" y="199878"/>
                  <a:pt x="783772" y="195943"/>
                </a:cubicBezTo>
                <a:cubicBezTo>
                  <a:pt x="752990" y="190511"/>
                  <a:pt x="721460" y="190656"/>
                  <a:pt x="690465" y="186613"/>
                </a:cubicBezTo>
                <a:cubicBezTo>
                  <a:pt x="649900" y="181322"/>
                  <a:pt x="609692" y="173541"/>
                  <a:pt x="569167" y="167951"/>
                </a:cubicBezTo>
                <a:cubicBezTo>
                  <a:pt x="519487" y="161098"/>
                  <a:pt x="469641" y="155510"/>
                  <a:pt x="419878" y="149290"/>
                </a:cubicBezTo>
                <a:cubicBezTo>
                  <a:pt x="348343" y="152400"/>
                  <a:pt x="276044" y="147733"/>
                  <a:pt x="205274" y="158621"/>
                </a:cubicBezTo>
                <a:cubicBezTo>
                  <a:pt x="192232" y="160628"/>
                  <a:pt x="184366" y="175480"/>
                  <a:pt x="177282" y="186613"/>
                </a:cubicBezTo>
                <a:cubicBezTo>
                  <a:pt x="162347" y="210082"/>
                  <a:pt x="139959" y="261257"/>
                  <a:pt x="139959" y="261257"/>
                </a:cubicBezTo>
                <a:cubicBezTo>
                  <a:pt x="133739" y="286139"/>
                  <a:pt x="125515" y="310604"/>
                  <a:pt x="121298" y="335902"/>
                </a:cubicBezTo>
                <a:cubicBezTo>
                  <a:pt x="110350" y="401587"/>
                  <a:pt x="117949" y="373938"/>
                  <a:pt x="102637" y="419878"/>
                </a:cubicBezTo>
                <a:cubicBezTo>
                  <a:pt x="108857" y="454090"/>
                  <a:pt x="110302" y="489526"/>
                  <a:pt x="121298" y="522515"/>
                </a:cubicBezTo>
                <a:cubicBezTo>
                  <a:pt x="126216" y="537268"/>
                  <a:pt x="141048" y="546650"/>
                  <a:pt x="149290" y="559837"/>
                </a:cubicBezTo>
                <a:cubicBezTo>
                  <a:pt x="156662" y="571632"/>
                  <a:pt x="160579" y="585365"/>
                  <a:pt x="167951" y="597160"/>
                </a:cubicBezTo>
                <a:cubicBezTo>
                  <a:pt x="176193" y="610347"/>
                  <a:pt x="187025" y="621742"/>
                  <a:pt x="195943" y="634482"/>
                </a:cubicBezTo>
                <a:cubicBezTo>
                  <a:pt x="226416" y="678016"/>
                  <a:pt x="235145" y="698722"/>
                  <a:pt x="270588" y="737119"/>
                </a:cubicBezTo>
                <a:cubicBezTo>
                  <a:pt x="294455" y="762975"/>
                  <a:pt x="311851" y="800637"/>
                  <a:pt x="345233" y="811764"/>
                </a:cubicBezTo>
                <a:cubicBezTo>
                  <a:pt x="354564" y="814874"/>
                  <a:pt x="364185" y="817220"/>
                  <a:pt x="373225" y="821094"/>
                </a:cubicBezTo>
                <a:cubicBezTo>
                  <a:pt x="453947" y="855688"/>
                  <a:pt x="372883" y="827200"/>
                  <a:pt x="438539" y="849086"/>
                </a:cubicBezTo>
                <a:cubicBezTo>
                  <a:pt x="547396" y="845976"/>
                  <a:pt x="656351" y="845332"/>
                  <a:pt x="765110" y="839755"/>
                </a:cubicBezTo>
                <a:cubicBezTo>
                  <a:pt x="777917" y="839098"/>
                  <a:pt x="789894" y="833112"/>
                  <a:pt x="802433" y="830425"/>
                </a:cubicBezTo>
                <a:cubicBezTo>
                  <a:pt x="833447" y="823779"/>
                  <a:pt x="864637" y="817984"/>
                  <a:pt x="895739" y="811764"/>
                </a:cubicBezTo>
                <a:cubicBezTo>
                  <a:pt x="908180" y="802433"/>
                  <a:pt x="919874" y="792014"/>
                  <a:pt x="933061" y="783772"/>
                </a:cubicBezTo>
                <a:cubicBezTo>
                  <a:pt x="944856" y="776400"/>
                  <a:pt x="962038" y="776238"/>
                  <a:pt x="970384" y="765111"/>
                </a:cubicBezTo>
                <a:cubicBezTo>
                  <a:pt x="982186" y="749374"/>
                  <a:pt x="982825" y="727788"/>
                  <a:pt x="989045" y="709127"/>
                </a:cubicBezTo>
                <a:cubicBezTo>
                  <a:pt x="992155" y="699796"/>
                  <a:pt x="992475" y="689003"/>
                  <a:pt x="998376" y="681135"/>
                </a:cubicBezTo>
                <a:cubicBezTo>
                  <a:pt x="1051514" y="610283"/>
                  <a:pt x="1018241" y="648447"/>
                  <a:pt x="1129004" y="559837"/>
                </a:cubicBezTo>
                <a:cubicBezTo>
                  <a:pt x="1141147" y="550122"/>
                  <a:pt x="1156996" y="544286"/>
                  <a:pt x="1166327" y="531845"/>
                </a:cubicBezTo>
                <a:cubicBezTo>
                  <a:pt x="1202013" y="484264"/>
                  <a:pt x="1179232" y="498295"/>
                  <a:pt x="1231641" y="485192"/>
                </a:cubicBezTo>
                <a:cubicBezTo>
                  <a:pt x="1244082" y="488302"/>
                  <a:pt x="1259112" y="486314"/>
                  <a:pt x="1268963" y="494523"/>
                </a:cubicBezTo>
                <a:cubicBezTo>
                  <a:pt x="1309846" y="528592"/>
                  <a:pt x="1280150" y="650722"/>
                  <a:pt x="1278294" y="662474"/>
                </a:cubicBezTo>
                <a:cubicBezTo>
                  <a:pt x="1272763" y="697506"/>
                  <a:pt x="1246741" y="725581"/>
                  <a:pt x="1231641" y="755780"/>
                </a:cubicBezTo>
                <a:cubicBezTo>
                  <a:pt x="1209253" y="800556"/>
                  <a:pt x="1240872" y="776113"/>
                  <a:pt x="1194319" y="830425"/>
                </a:cubicBezTo>
                <a:cubicBezTo>
                  <a:pt x="1187021" y="838939"/>
                  <a:pt x="1174942" y="841907"/>
                  <a:pt x="1166327" y="849086"/>
                </a:cubicBezTo>
                <a:cubicBezTo>
                  <a:pt x="1156190" y="857534"/>
                  <a:pt x="1149314" y="869758"/>
                  <a:pt x="1138335" y="877078"/>
                </a:cubicBezTo>
                <a:cubicBezTo>
                  <a:pt x="1120975" y="888651"/>
                  <a:pt x="1099711" y="893497"/>
                  <a:pt x="1082351" y="905070"/>
                </a:cubicBezTo>
                <a:cubicBezTo>
                  <a:pt x="1012460" y="951664"/>
                  <a:pt x="1092923" y="920208"/>
                  <a:pt x="1026367" y="942392"/>
                </a:cubicBezTo>
                <a:cubicBezTo>
                  <a:pt x="1017037" y="948612"/>
                  <a:pt x="1008406" y="956038"/>
                  <a:pt x="998376" y="961053"/>
                </a:cubicBezTo>
                <a:cubicBezTo>
                  <a:pt x="989579" y="965452"/>
                  <a:pt x="980176" y="969466"/>
                  <a:pt x="970384" y="970384"/>
                </a:cubicBezTo>
                <a:cubicBezTo>
                  <a:pt x="880368" y="978823"/>
                  <a:pt x="789992" y="982825"/>
                  <a:pt x="699796" y="989045"/>
                </a:cubicBezTo>
                <a:cubicBezTo>
                  <a:pt x="662474" y="985935"/>
                  <a:pt x="624162" y="988798"/>
                  <a:pt x="587829" y="979715"/>
                </a:cubicBezTo>
                <a:cubicBezTo>
                  <a:pt x="571869" y="975725"/>
                  <a:pt x="534418" y="935635"/>
                  <a:pt x="522514" y="923731"/>
                </a:cubicBezTo>
                <a:cubicBezTo>
                  <a:pt x="519404" y="914400"/>
                  <a:pt x="515886" y="905196"/>
                  <a:pt x="513184" y="895739"/>
                </a:cubicBezTo>
                <a:cubicBezTo>
                  <a:pt x="482659" y="788900"/>
                  <a:pt x="498516" y="744290"/>
                  <a:pt x="513184" y="587829"/>
                </a:cubicBezTo>
                <a:cubicBezTo>
                  <a:pt x="514231" y="576664"/>
                  <a:pt x="525902" y="569346"/>
                  <a:pt x="531845" y="559837"/>
                </a:cubicBezTo>
                <a:cubicBezTo>
                  <a:pt x="568018" y="501961"/>
                  <a:pt x="543257" y="524237"/>
                  <a:pt x="587829" y="494523"/>
                </a:cubicBezTo>
                <a:cubicBezTo>
                  <a:pt x="597160" y="482082"/>
                  <a:pt x="604825" y="468196"/>
                  <a:pt x="615821" y="457200"/>
                </a:cubicBezTo>
                <a:cubicBezTo>
                  <a:pt x="642559" y="430461"/>
                  <a:pt x="641450" y="444385"/>
                  <a:pt x="671804" y="429208"/>
                </a:cubicBezTo>
                <a:cubicBezTo>
                  <a:pt x="723927" y="403146"/>
                  <a:pt x="675538" y="407935"/>
                  <a:pt x="755780" y="391886"/>
                </a:cubicBezTo>
                <a:cubicBezTo>
                  <a:pt x="793875" y="384267"/>
                  <a:pt x="853265" y="372732"/>
                  <a:pt x="886408" y="363894"/>
                </a:cubicBezTo>
                <a:cubicBezTo>
                  <a:pt x="905415" y="358826"/>
                  <a:pt x="926025" y="356144"/>
                  <a:pt x="942392" y="345233"/>
                </a:cubicBezTo>
                <a:lnTo>
                  <a:pt x="970384" y="326572"/>
                </a:lnTo>
                <a:cubicBezTo>
                  <a:pt x="973494" y="317241"/>
                  <a:pt x="974654" y="307014"/>
                  <a:pt x="979714" y="298580"/>
                </a:cubicBezTo>
                <a:cubicBezTo>
                  <a:pt x="984240" y="291037"/>
                  <a:pt x="997404" y="288662"/>
                  <a:pt x="998376" y="279919"/>
                </a:cubicBezTo>
                <a:cubicBezTo>
                  <a:pt x="1000805" y="258061"/>
                  <a:pt x="997977" y="234701"/>
                  <a:pt x="989045" y="214604"/>
                </a:cubicBezTo>
                <a:cubicBezTo>
                  <a:pt x="984491" y="204357"/>
                  <a:pt x="969668" y="203122"/>
                  <a:pt x="961053" y="195943"/>
                </a:cubicBezTo>
                <a:cubicBezTo>
                  <a:pt x="898820" y="144082"/>
                  <a:pt x="975581" y="182702"/>
                  <a:pt x="858416" y="130629"/>
                </a:cubicBezTo>
                <a:cubicBezTo>
                  <a:pt x="827805" y="117024"/>
                  <a:pt x="797367" y="102338"/>
                  <a:pt x="765110" y="93306"/>
                </a:cubicBezTo>
                <a:cubicBezTo>
                  <a:pt x="653738" y="62122"/>
                  <a:pt x="510527" y="52939"/>
                  <a:pt x="401216" y="37323"/>
                </a:cubicBezTo>
                <a:cubicBezTo>
                  <a:pt x="91988" y="-6853"/>
                  <a:pt x="350565" y="21061"/>
                  <a:pt x="139959" y="0"/>
                </a:cubicBezTo>
                <a:cubicBezTo>
                  <a:pt x="124408" y="15551"/>
                  <a:pt x="105505" y="28354"/>
                  <a:pt x="93306" y="46653"/>
                </a:cubicBezTo>
                <a:cubicBezTo>
                  <a:pt x="89543" y="52297"/>
                  <a:pt x="74850" y="129605"/>
                  <a:pt x="74645" y="130629"/>
                </a:cubicBezTo>
                <a:cubicBezTo>
                  <a:pt x="77755" y="220825"/>
                  <a:pt x="76269" y="311297"/>
                  <a:pt x="83976" y="401217"/>
                </a:cubicBezTo>
                <a:cubicBezTo>
                  <a:pt x="85656" y="420816"/>
                  <a:pt x="102637" y="457200"/>
                  <a:pt x="102637" y="457200"/>
                </a:cubicBezTo>
                <a:cubicBezTo>
                  <a:pt x="105747" y="478972"/>
                  <a:pt x="108033" y="500877"/>
                  <a:pt x="111967" y="522515"/>
                </a:cubicBezTo>
                <a:cubicBezTo>
                  <a:pt x="116653" y="548287"/>
                  <a:pt x="122635" y="563848"/>
                  <a:pt x="130629" y="587829"/>
                </a:cubicBezTo>
                <a:cubicBezTo>
                  <a:pt x="133739" y="615821"/>
                  <a:pt x="135677" y="643968"/>
                  <a:pt x="139959" y="671804"/>
                </a:cubicBezTo>
                <a:cubicBezTo>
                  <a:pt x="141909" y="684479"/>
                  <a:pt x="146508" y="696608"/>
                  <a:pt x="149290" y="709127"/>
                </a:cubicBezTo>
                <a:cubicBezTo>
                  <a:pt x="152730" y="724608"/>
                  <a:pt x="156210" y="740105"/>
                  <a:pt x="158621" y="755780"/>
                </a:cubicBezTo>
                <a:cubicBezTo>
                  <a:pt x="162434" y="780564"/>
                  <a:pt x="155050" y="808923"/>
                  <a:pt x="167951" y="830425"/>
                </a:cubicBezTo>
                <a:cubicBezTo>
                  <a:pt x="176320" y="844374"/>
                  <a:pt x="248372" y="855840"/>
                  <a:pt x="261257" y="858417"/>
                </a:cubicBezTo>
                <a:cubicBezTo>
                  <a:pt x="367004" y="855307"/>
                  <a:pt x="472859" y="854796"/>
                  <a:pt x="578498" y="849086"/>
                </a:cubicBezTo>
                <a:cubicBezTo>
                  <a:pt x="588319" y="848555"/>
                  <a:pt x="597069" y="842581"/>
                  <a:pt x="606490" y="839755"/>
                </a:cubicBezTo>
                <a:cubicBezTo>
                  <a:pt x="642098" y="829072"/>
                  <a:pt x="678016" y="823971"/>
                  <a:pt x="709127" y="802433"/>
                </a:cubicBezTo>
                <a:cubicBezTo>
                  <a:pt x="746396" y="776632"/>
                  <a:pt x="818290" y="720730"/>
                  <a:pt x="849086" y="681135"/>
                </a:cubicBezTo>
                <a:lnTo>
                  <a:pt x="914400" y="597160"/>
                </a:lnTo>
                <a:cubicBezTo>
                  <a:pt x="944202" y="507759"/>
                  <a:pt x="898979" y="635239"/>
                  <a:pt x="942392" y="541176"/>
                </a:cubicBezTo>
                <a:cubicBezTo>
                  <a:pt x="956429" y="510761"/>
                  <a:pt x="969121" y="479649"/>
                  <a:pt x="979714" y="447870"/>
                </a:cubicBezTo>
                <a:cubicBezTo>
                  <a:pt x="1009373" y="358897"/>
                  <a:pt x="994857" y="411240"/>
                  <a:pt x="1017037" y="289249"/>
                </a:cubicBezTo>
                <a:cubicBezTo>
                  <a:pt x="1038808" y="292359"/>
                  <a:pt x="1060713" y="294646"/>
                  <a:pt x="1082351" y="298580"/>
                </a:cubicBezTo>
                <a:cubicBezTo>
                  <a:pt x="1108124" y="303266"/>
                  <a:pt x="1123684" y="309248"/>
                  <a:pt x="1147665" y="317241"/>
                </a:cubicBezTo>
                <a:cubicBezTo>
                  <a:pt x="1176461" y="336438"/>
                  <a:pt x="1179701" y="335955"/>
                  <a:pt x="1203649" y="363894"/>
                </a:cubicBezTo>
                <a:cubicBezTo>
                  <a:pt x="1249943" y="417904"/>
                  <a:pt x="1210356" y="387027"/>
                  <a:pt x="1259633" y="419878"/>
                </a:cubicBezTo>
                <a:cubicBezTo>
                  <a:pt x="1262743" y="450980"/>
                  <a:pt x="1265311" y="482141"/>
                  <a:pt x="1268963" y="513184"/>
                </a:cubicBezTo>
                <a:cubicBezTo>
                  <a:pt x="1275576" y="569393"/>
                  <a:pt x="1277558" y="574820"/>
                  <a:pt x="1287625" y="625151"/>
                </a:cubicBezTo>
                <a:cubicBezTo>
                  <a:pt x="1284515" y="665584"/>
                  <a:pt x="1284961" y="706449"/>
                  <a:pt x="1278294" y="746449"/>
                </a:cubicBezTo>
                <a:cubicBezTo>
                  <a:pt x="1275540" y="762970"/>
                  <a:pt x="1265514" y="777420"/>
                  <a:pt x="1259633" y="793102"/>
                </a:cubicBezTo>
                <a:cubicBezTo>
                  <a:pt x="1250016" y="818748"/>
                  <a:pt x="1248885" y="834276"/>
                  <a:pt x="1231641" y="858417"/>
                </a:cubicBezTo>
                <a:cubicBezTo>
                  <a:pt x="1223971" y="869154"/>
                  <a:pt x="1212096" y="876271"/>
                  <a:pt x="1203649" y="886408"/>
                </a:cubicBezTo>
                <a:cubicBezTo>
                  <a:pt x="1196470" y="895023"/>
                  <a:pt x="1194319" y="908180"/>
                  <a:pt x="1184988" y="914400"/>
                </a:cubicBezTo>
                <a:cubicBezTo>
                  <a:pt x="1174318" y="921513"/>
                  <a:pt x="1160106" y="920621"/>
                  <a:pt x="1147665" y="923731"/>
                </a:cubicBezTo>
                <a:cubicBezTo>
                  <a:pt x="1138335" y="929951"/>
                  <a:pt x="1129183" y="936449"/>
                  <a:pt x="1119674" y="942392"/>
                </a:cubicBezTo>
                <a:cubicBezTo>
                  <a:pt x="1104295" y="952004"/>
                  <a:pt x="1087688" y="959717"/>
                  <a:pt x="1073021" y="970384"/>
                </a:cubicBezTo>
                <a:cubicBezTo>
                  <a:pt x="1053376" y="984672"/>
                  <a:pt x="1037009" y="1003210"/>
                  <a:pt x="1017037" y="1017037"/>
                </a:cubicBezTo>
                <a:cubicBezTo>
                  <a:pt x="996420" y="1031310"/>
                  <a:pt x="972878" y="1040898"/>
                  <a:pt x="951723" y="1054360"/>
                </a:cubicBezTo>
                <a:cubicBezTo>
                  <a:pt x="865981" y="1108923"/>
                  <a:pt x="967281" y="1056052"/>
                  <a:pt x="867747" y="1110343"/>
                </a:cubicBezTo>
                <a:cubicBezTo>
                  <a:pt x="794492" y="1150300"/>
                  <a:pt x="815349" y="1137617"/>
                  <a:pt x="718457" y="1156996"/>
                </a:cubicBezTo>
                <a:lnTo>
                  <a:pt x="671804" y="1166327"/>
                </a:lnTo>
                <a:cubicBezTo>
                  <a:pt x="637592" y="1163217"/>
                  <a:pt x="601957" y="1167243"/>
                  <a:pt x="569167" y="1156996"/>
                </a:cubicBezTo>
                <a:cubicBezTo>
                  <a:pt x="550159" y="1151056"/>
                  <a:pt x="537501" y="1132788"/>
                  <a:pt x="522514" y="1119674"/>
                </a:cubicBezTo>
                <a:cubicBezTo>
                  <a:pt x="493780" y="1094532"/>
                  <a:pt x="495735" y="1093500"/>
                  <a:pt x="475861" y="1063690"/>
                </a:cubicBezTo>
                <a:cubicBezTo>
                  <a:pt x="447895" y="979790"/>
                  <a:pt x="439459" y="985346"/>
                  <a:pt x="485192" y="867747"/>
                </a:cubicBezTo>
                <a:cubicBezTo>
                  <a:pt x="490828" y="853253"/>
                  <a:pt x="510567" y="849710"/>
                  <a:pt x="522514" y="839755"/>
                </a:cubicBezTo>
                <a:cubicBezTo>
                  <a:pt x="529272" y="834123"/>
                  <a:pt x="533090" y="824559"/>
                  <a:pt x="541176" y="821094"/>
                </a:cubicBezTo>
                <a:cubicBezTo>
                  <a:pt x="555753" y="814847"/>
                  <a:pt x="572278" y="814874"/>
                  <a:pt x="587829" y="811764"/>
                </a:cubicBezTo>
                <a:cubicBezTo>
                  <a:pt x="669250" y="814308"/>
                  <a:pt x="833040" y="806125"/>
                  <a:pt x="942392" y="830425"/>
                </a:cubicBezTo>
                <a:cubicBezTo>
                  <a:pt x="967109" y="835918"/>
                  <a:pt x="984880" y="847003"/>
                  <a:pt x="1007706" y="858417"/>
                </a:cubicBezTo>
                <a:cubicBezTo>
                  <a:pt x="1051249" y="855307"/>
                  <a:pt x="1095721" y="858556"/>
                  <a:pt x="1138335" y="849086"/>
                </a:cubicBezTo>
                <a:cubicBezTo>
                  <a:pt x="1153516" y="845712"/>
                  <a:pt x="1163850" y="831214"/>
                  <a:pt x="1175657" y="821094"/>
                </a:cubicBezTo>
                <a:cubicBezTo>
                  <a:pt x="1238515" y="767215"/>
                  <a:pt x="1169778" y="815682"/>
                  <a:pt x="1231641" y="774441"/>
                </a:cubicBezTo>
                <a:cubicBezTo>
                  <a:pt x="1240972" y="758890"/>
                  <a:pt x="1249573" y="742878"/>
                  <a:pt x="1259633" y="727788"/>
                </a:cubicBezTo>
                <a:cubicBezTo>
                  <a:pt x="1268259" y="714849"/>
                  <a:pt x="1281309" y="704677"/>
                  <a:pt x="1287625" y="690466"/>
                </a:cubicBezTo>
                <a:cubicBezTo>
                  <a:pt x="1294066" y="675974"/>
                  <a:pt x="1293845" y="659364"/>
                  <a:pt x="1296955" y="643813"/>
                </a:cubicBezTo>
                <a:cubicBezTo>
                  <a:pt x="1287624" y="594050"/>
                  <a:pt x="1285814" y="542267"/>
                  <a:pt x="1268963" y="494523"/>
                </a:cubicBezTo>
                <a:cubicBezTo>
                  <a:pt x="1265690" y="485249"/>
                  <a:pt x="1250800" y="485556"/>
                  <a:pt x="1240972" y="485192"/>
                </a:cubicBezTo>
                <a:cubicBezTo>
                  <a:pt x="1082430" y="479320"/>
                  <a:pt x="923731" y="478972"/>
                  <a:pt x="765110" y="475862"/>
                </a:cubicBezTo>
                <a:cubicBezTo>
                  <a:pt x="746449" y="472752"/>
                  <a:pt x="727678" y="470241"/>
                  <a:pt x="709127" y="466531"/>
                </a:cubicBezTo>
                <a:cubicBezTo>
                  <a:pt x="696552" y="464016"/>
                  <a:pt x="684515" y="458895"/>
                  <a:pt x="671804" y="457200"/>
                </a:cubicBezTo>
                <a:cubicBezTo>
                  <a:pt x="637752" y="452660"/>
                  <a:pt x="603379" y="450980"/>
                  <a:pt x="569167" y="447870"/>
                </a:cubicBezTo>
                <a:lnTo>
                  <a:pt x="345233" y="494523"/>
                </a:lnTo>
                <a:cubicBezTo>
                  <a:pt x="323147" y="499510"/>
                  <a:pt x="302253" y="509462"/>
                  <a:pt x="279919" y="513184"/>
                </a:cubicBezTo>
                <a:cubicBezTo>
                  <a:pt x="246033" y="518832"/>
                  <a:pt x="211494" y="519405"/>
                  <a:pt x="177282" y="522515"/>
                </a:cubicBezTo>
                <a:cubicBezTo>
                  <a:pt x="130629" y="519405"/>
                  <a:pt x="83443" y="520871"/>
                  <a:pt x="37323" y="513184"/>
                </a:cubicBezTo>
                <a:cubicBezTo>
                  <a:pt x="26262" y="511340"/>
                  <a:pt x="15551" y="503854"/>
                  <a:pt x="9331" y="494523"/>
                </a:cubicBezTo>
                <a:cubicBezTo>
                  <a:pt x="2218" y="483853"/>
                  <a:pt x="3110" y="469641"/>
                  <a:pt x="0" y="457200"/>
                </a:cubicBezTo>
                <a:cubicBezTo>
                  <a:pt x="6220" y="438539"/>
                  <a:pt x="8100" y="417812"/>
                  <a:pt x="18661" y="401217"/>
                </a:cubicBezTo>
                <a:cubicBezTo>
                  <a:pt x="60671" y="335202"/>
                  <a:pt x="49637" y="367068"/>
                  <a:pt x="93306" y="345233"/>
                </a:cubicBezTo>
                <a:cubicBezTo>
                  <a:pt x="105511" y="339131"/>
                  <a:pt x="159307" y="303074"/>
                  <a:pt x="177282" y="298580"/>
                </a:cubicBezTo>
                <a:cubicBezTo>
                  <a:pt x="201609" y="292498"/>
                  <a:pt x="227045" y="292359"/>
                  <a:pt x="251927" y="289249"/>
                </a:cubicBezTo>
                <a:cubicBezTo>
                  <a:pt x="301690" y="292359"/>
                  <a:pt x="351630" y="293360"/>
                  <a:pt x="401216" y="298580"/>
                </a:cubicBezTo>
                <a:cubicBezTo>
                  <a:pt x="410997" y="299610"/>
                  <a:pt x="419999" y="304458"/>
                  <a:pt x="429208" y="307911"/>
                </a:cubicBezTo>
                <a:cubicBezTo>
                  <a:pt x="464716" y="321227"/>
                  <a:pt x="527868" y="349997"/>
                  <a:pt x="559837" y="354564"/>
                </a:cubicBezTo>
                <a:cubicBezTo>
                  <a:pt x="637846" y="365707"/>
                  <a:pt x="603815" y="358560"/>
                  <a:pt x="662474" y="373225"/>
                </a:cubicBezTo>
                <a:cubicBezTo>
                  <a:pt x="693576" y="370115"/>
                  <a:pt x="725130" y="370024"/>
                  <a:pt x="755780" y="363894"/>
                </a:cubicBezTo>
                <a:cubicBezTo>
                  <a:pt x="772204" y="360609"/>
                  <a:pt x="786274" y="349640"/>
                  <a:pt x="802433" y="345233"/>
                </a:cubicBezTo>
                <a:cubicBezTo>
                  <a:pt x="820685" y="340255"/>
                  <a:pt x="839755" y="339012"/>
                  <a:pt x="858416" y="335902"/>
                </a:cubicBezTo>
                <a:cubicBezTo>
                  <a:pt x="864637" y="329682"/>
                  <a:pt x="869758" y="322121"/>
                  <a:pt x="877078" y="317241"/>
                </a:cubicBezTo>
                <a:cubicBezTo>
                  <a:pt x="888651" y="309526"/>
                  <a:pt x="903839" y="307632"/>
                  <a:pt x="914400" y="298580"/>
                </a:cubicBezTo>
                <a:cubicBezTo>
                  <a:pt x="926207" y="288459"/>
                  <a:pt x="931396" y="272253"/>
                  <a:pt x="942392" y="261257"/>
                </a:cubicBezTo>
                <a:cubicBezTo>
                  <a:pt x="950321" y="253328"/>
                  <a:pt x="961053" y="248816"/>
                  <a:pt x="970384" y="242596"/>
                </a:cubicBezTo>
                <a:cubicBezTo>
                  <a:pt x="973494" y="227045"/>
                  <a:pt x="979714" y="211802"/>
                  <a:pt x="979714" y="195943"/>
                </a:cubicBezTo>
                <a:cubicBezTo>
                  <a:pt x="979714" y="158491"/>
                  <a:pt x="982980" y="119246"/>
                  <a:pt x="970384" y="83976"/>
                </a:cubicBezTo>
                <a:cubicBezTo>
                  <a:pt x="962724" y="62528"/>
                  <a:pt x="868828" y="56138"/>
                  <a:pt x="867747" y="55984"/>
                </a:cubicBezTo>
                <a:cubicBezTo>
                  <a:pt x="814079" y="67282"/>
                  <a:pt x="687861" y="40584"/>
                  <a:pt x="681135" y="121298"/>
                </a:cubicBezTo>
                <a:cubicBezTo>
                  <a:pt x="678811" y="149193"/>
                  <a:pt x="681135" y="177282"/>
                  <a:pt x="681135" y="20527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5" name="グループ化 24"/>
          <p:cNvGrpSpPr/>
          <p:nvPr/>
        </p:nvGrpSpPr>
        <p:grpSpPr>
          <a:xfrm>
            <a:off x="473400" y="5195195"/>
            <a:ext cx="2216434" cy="1460334"/>
            <a:chOff x="6211617" y="4777423"/>
            <a:chExt cx="2216434" cy="1460334"/>
          </a:xfrm>
        </p:grpSpPr>
        <p:sp>
          <p:nvSpPr>
            <p:cNvPr id="26" name="円/楕円 25"/>
            <p:cNvSpPr/>
            <p:nvPr/>
          </p:nvSpPr>
          <p:spPr>
            <a:xfrm>
              <a:off x="6467886" y="4837052"/>
              <a:ext cx="1639125" cy="1325588"/>
            </a:xfrm>
            <a:prstGeom prst="ellipse">
              <a:avLst/>
            </a:prstGeom>
            <a:solidFill>
              <a:schemeClr val="accent3">
                <a:lumMod val="60000"/>
                <a:lumOff val="4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p:cNvSpPr/>
            <p:nvPr/>
          </p:nvSpPr>
          <p:spPr>
            <a:xfrm>
              <a:off x="6587885" y="5010512"/>
              <a:ext cx="1393758" cy="977013"/>
            </a:xfrm>
            <a:prstGeom prst="ellipse">
              <a:avLst/>
            </a:prstGeom>
            <a:solidFill>
              <a:schemeClr val="accent3">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29" name="図表 28"/>
            <p:cNvGraphicFramePr/>
            <p:nvPr>
              <p:extLst/>
            </p:nvPr>
          </p:nvGraphicFramePr>
          <p:xfrm>
            <a:off x="6696868" y="5091342"/>
            <a:ext cx="1175792" cy="8078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0" name="角丸四角形 29"/>
            <p:cNvSpPr/>
            <p:nvPr/>
          </p:nvSpPr>
          <p:spPr>
            <a:xfrm>
              <a:off x="7872080" y="4777423"/>
              <a:ext cx="512538" cy="386833"/>
            </a:xfrm>
            <a:prstGeom prst="roundRect">
              <a:avLst/>
            </a:prstGeom>
            <a:solidFill>
              <a:schemeClr val="accent3">
                <a:lumMod val="75000"/>
              </a:schemeClr>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Ａ</a:t>
              </a:r>
              <a:endParaRPr kumimoji="1" lang="ja-JP" altLang="en-US" dirty="0"/>
            </a:p>
          </p:txBody>
        </p:sp>
        <p:sp>
          <p:nvSpPr>
            <p:cNvPr id="31" name="角丸四角形 30"/>
            <p:cNvSpPr/>
            <p:nvPr/>
          </p:nvSpPr>
          <p:spPr>
            <a:xfrm>
              <a:off x="6211617" y="4828252"/>
              <a:ext cx="512538" cy="386833"/>
            </a:xfrm>
            <a:prstGeom prst="roundRect">
              <a:avLst/>
            </a:prstGeom>
            <a:solidFill>
              <a:schemeClr val="accent3">
                <a:lumMod val="7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Ｄ</a:t>
              </a:r>
              <a:endParaRPr kumimoji="1" lang="ja-JP" altLang="en-US" dirty="0"/>
            </a:p>
          </p:txBody>
        </p:sp>
        <p:sp>
          <p:nvSpPr>
            <p:cNvPr id="32" name="角丸四角形 31"/>
            <p:cNvSpPr/>
            <p:nvPr/>
          </p:nvSpPr>
          <p:spPr>
            <a:xfrm>
              <a:off x="6211617" y="5842858"/>
              <a:ext cx="512538" cy="386833"/>
            </a:xfrm>
            <a:prstGeom prst="roundRect">
              <a:avLst/>
            </a:prstGeom>
            <a:solidFill>
              <a:schemeClr val="accent3">
                <a:lumMod val="75000"/>
              </a:schemeClr>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Ｃ</a:t>
              </a:r>
              <a:endParaRPr kumimoji="1" lang="ja-JP" altLang="en-US" dirty="0"/>
            </a:p>
          </p:txBody>
        </p:sp>
        <p:sp>
          <p:nvSpPr>
            <p:cNvPr id="33" name="角丸四角形 32"/>
            <p:cNvSpPr/>
            <p:nvPr/>
          </p:nvSpPr>
          <p:spPr>
            <a:xfrm>
              <a:off x="7915513" y="5850924"/>
              <a:ext cx="512538" cy="386833"/>
            </a:xfrm>
            <a:prstGeom prst="roundRect">
              <a:avLst/>
            </a:prstGeom>
            <a:solidFill>
              <a:schemeClr val="accent3">
                <a:lumMod val="75000"/>
              </a:schemeClr>
            </a:solidFill>
            <a:ln w="31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Ｂ</a:t>
              </a:r>
              <a:endParaRPr kumimoji="1" lang="ja-JP" altLang="en-US" dirty="0"/>
            </a:p>
          </p:txBody>
        </p:sp>
        <p:sp>
          <p:nvSpPr>
            <p:cNvPr id="34" name="左右矢印 33"/>
            <p:cNvSpPr/>
            <p:nvPr/>
          </p:nvSpPr>
          <p:spPr>
            <a:xfrm rot="19408354">
              <a:off x="7748652" y="5090880"/>
              <a:ext cx="333723" cy="192913"/>
            </a:xfrm>
            <a:prstGeom prst="leftRightArrow">
              <a:avLst/>
            </a:prstGeom>
            <a:solidFill>
              <a:srgbClr val="FFFF99"/>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左右矢印 34"/>
            <p:cNvSpPr/>
            <p:nvPr/>
          </p:nvSpPr>
          <p:spPr>
            <a:xfrm rot="13661866">
              <a:off x="6478033" y="5159826"/>
              <a:ext cx="333723" cy="192913"/>
            </a:xfrm>
            <a:prstGeom prst="leftRightArrow">
              <a:avLst/>
            </a:prstGeom>
            <a:solidFill>
              <a:srgbClr val="FFFF99"/>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左右矢印 35"/>
            <p:cNvSpPr/>
            <p:nvPr/>
          </p:nvSpPr>
          <p:spPr>
            <a:xfrm rot="13661866">
              <a:off x="7698179" y="5768182"/>
              <a:ext cx="333723" cy="192913"/>
            </a:xfrm>
            <a:prstGeom prst="leftRightArrow">
              <a:avLst/>
            </a:prstGeom>
            <a:solidFill>
              <a:srgbClr val="FFFF99"/>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左右矢印 36"/>
            <p:cNvSpPr/>
            <p:nvPr/>
          </p:nvSpPr>
          <p:spPr>
            <a:xfrm rot="19408354">
              <a:off x="6541995" y="5736596"/>
              <a:ext cx="333723" cy="192913"/>
            </a:xfrm>
            <a:prstGeom prst="leftRightArrow">
              <a:avLst/>
            </a:prstGeom>
            <a:solidFill>
              <a:srgbClr val="FFFF99"/>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右矢印 37"/>
            <p:cNvSpPr/>
            <p:nvPr/>
          </p:nvSpPr>
          <p:spPr>
            <a:xfrm rot="16200000" flipV="1">
              <a:off x="7881873" y="5396235"/>
              <a:ext cx="578323" cy="216022"/>
            </a:xfrm>
            <a:prstGeom prst="rightArrow">
              <a:avLst/>
            </a:prstGeom>
            <a:solidFill>
              <a:srgbClr val="FFFF99"/>
            </a:solidFill>
            <a:ln w="31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39" name="右矢印 38"/>
          <p:cNvSpPr/>
          <p:nvPr/>
        </p:nvSpPr>
        <p:spPr>
          <a:xfrm>
            <a:off x="4621707" y="3936386"/>
            <a:ext cx="386016" cy="355650"/>
          </a:xfrm>
          <a:prstGeom prst="rightArrow">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右矢印 39"/>
          <p:cNvSpPr/>
          <p:nvPr/>
        </p:nvSpPr>
        <p:spPr>
          <a:xfrm>
            <a:off x="4607247" y="5748106"/>
            <a:ext cx="386016" cy="355650"/>
          </a:xfrm>
          <a:prstGeom prst="rightArrow">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1" name="正方形/長方形 40"/>
          <p:cNvSpPr/>
          <p:nvPr/>
        </p:nvSpPr>
        <p:spPr>
          <a:xfrm>
            <a:off x="57462" y="1451246"/>
            <a:ext cx="228308" cy="1592135"/>
          </a:xfrm>
          <a:prstGeom prst="rect">
            <a:avLst/>
          </a:prstGeom>
          <a:solidFill>
            <a:srgbClr val="F2BC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①</a:t>
            </a:r>
            <a:endParaRPr kumimoji="1" lang="ja-JP" altLang="en-US" dirty="0"/>
          </a:p>
        </p:txBody>
      </p:sp>
      <p:sp>
        <p:nvSpPr>
          <p:cNvPr id="45" name="正方形/長方形 44"/>
          <p:cNvSpPr/>
          <p:nvPr/>
        </p:nvSpPr>
        <p:spPr>
          <a:xfrm>
            <a:off x="51553" y="3132533"/>
            <a:ext cx="250847" cy="1880643"/>
          </a:xfrm>
          <a:prstGeom prst="rect">
            <a:avLst/>
          </a:prstGeom>
          <a:solidFill>
            <a:srgbClr val="F2BC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②</a:t>
            </a:r>
            <a:endParaRPr kumimoji="1" lang="ja-JP" altLang="en-US" dirty="0"/>
          </a:p>
        </p:txBody>
      </p:sp>
      <p:sp>
        <p:nvSpPr>
          <p:cNvPr id="46" name="正方形/長方形 45"/>
          <p:cNvSpPr/>
          <p:nvPr/>
        </p:nvSpPr>
        <p:spPr>
          <a:xfrm>
            <a:off x="57461" y="5110494"/>
            <a:ext cx="244939" cy="1630874"/>
          </a:xfrm>
          <a:prstGeom prst="rect">
            <a:avLst/>
          </a:prstGeom>
          <a:solidFill>
            <a:srgbClr val="F2BC0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dirty="0" smtClean="0"/>
              <a:t>③</a:t>
            </a:r>
            <a:endParaRPr kumimoji="1" lang="ja-JP" altLang="en-US" dirty="0"/>
          </a:p>
        </p:txBody>
      </p:sp>
      <p:sp>
        <p:nvSpPr>
          <p:cNvPr id="44" name="角丸四角形 43"/>
          <p:cNvSpPr/>
          <p:nvPr/>
        </p:nvSpPr>
        <p:spPr>
          <a:xfrm>
            <a:off x="2646401" y="1536742"/>
            <a:ext cx="1822095" cy="1313287"/>
          </a:xfrm>
          <a:prstGeom prst="round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正方形/長方形 23"/>
          <p:cNvSpPr/>
          <p:nvPr/>
        </p:nvSpPr>
        <p:spPr>
          <a:xfrm>
            <a:off x="2631171" y="1931775"/>
            <a:ext cx="1946318" cy="738664"/>
          </a:xfrm>
          <a:prstGeom prst="rect">
            <a:avLst/>
          </a:prstGeom>
        </p:spPr>
        <p:txBody>
          <a:bodyPr wrap="square">
            <a:spAutoFit/>
          </a:bodyPr>
          <a:lstStyle/>
          <a:p>
            <a:r>
              <a:rPr lang="ja-JP" altLang="en-US"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職場</a:t>
            </a:r>
            <a:r>
              <a:rPr lang="ja-JP" altLang="en-US" sz="14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環境</a:t>
            </a:r>
            <a:r>
              <a:rPr lang="ja-JP" altLang="en-US" sz="1400" b="1" u="sng" dirty="0">
                <a:solidFill>
                  <a:srgbClr val="FFC000"/>
                </a:solidFill>
                <a:latin typeface="メイリオ" panose="020B0604030504040204" pitchFamily="50" charset="-128"/>
                <a:ea typeface="メイリオ" panose="020B0604030504040204" pitchFamily="50" charset="-128"/>
                <a:cs typeface="メイリオ" panose="020B0604030504040204" pitchFamily="50" charset="-128"/>
              </a:rPr>
              <a:t>全体を</a:t>
            </a:r>
            <a:r>
              <a:rPr lang="ja-JP" altLang="en-US" sz="1400" b="1" u="sng" dirty="0" smtClean="0">
                <a:solidFill>
                  <a:srgbClr val="FFC000"/>
                </a:solidFill>
                <a:latin typeface="メイリオ" panose="020B0604030504040204" pitchFamily="50" charset="-128"/>
                <a:ea typeface="メイリオ" panose="020B0604030504040204" pitchFamily="50" charset="-128"/>
                <a:cs typeface="メイリオ" panose="020B0604030504040204" pitchFamily="50" charset="-128"/>
              </a:rPr>
              <a:t>把握</a:t>
            </a:r>
            <a:r>
              <a:rPr lang="ja-JP" altLang="en-US" sz="14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（アセスメント）する</a:t>
            </a:r>
            <a:endParaRPr lang="ja-JP" altLang="en-US" sz="1400" dirty="0">
              <a:solidFill>
                <a:schemeClr val="bg1"/>
              </a:solidFill>
            </a:endParaRPr>
          </a:p>
        </p:txBody>
      </p:sp>
      <p:sp>
        <p:nvSpPr>
          <p:cNvPr id="50" name="角丸四角形 49"/>
          <p:cNvSpPr/>
          <p:nvPr/>
        </p:nvSpPr>
        <p:spPr>
          <a:xfrm>
            <a:off x="2701267" y="3449004"/>
            <a:ext cx="1793891" cy="1305613"/>
          </a:xfrm>
          <a:prstGeom prst="round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p:cNvSpPr/>
          <p:nvPr/>
        </p:nvSpPr>
        <p:spPr>
          <a:xfrm>
            <a:off x="2701268" y="3659708"/>
            <a:ext cx="1785135" cy="954107"/>
          </a:xfrm>
          <a:prstGeom prst="rect">
            <a:avLst/>
          </a:prstGeom>
          <a:ln>
            <a:noFill/>
          </a:ln>
        </p:spPr>
        <p:txBody>
          <a:bodyPr wrap="square">
            <a:spAutoFit/>
          </a:bodyPr>
          <a:lstStyle/>
          <a:p>
            <a:r>
              <a:rPr lang="ja-JP" altLang="en-US" sz="14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職場環境</a:t>
            </a:r>
            <a:r>
              <a:rPr lang="ja-JP" altLang="en-US" sz="14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を構成する</a:t>
            </a:r>
            <a:r>
              <a:rPr lang="ja-JP" altLang="en-US" sz="1400" b="1" u="sng" dirty="0" smtClean="0">
                <a:solidFill>
                  <a:srgbClr val="FFC000"/>
                </a:solidFill>
                <a:latin typeface="メイリオ" panose="020B0604030504040204" pitchFamily="50" charset="-128"/>
                <a:ea typeface="メイリオ" panose="020B0604030504040204" pitchFamily="50" charset="-128"/>
                <a:cs typeface="メイリオ" panose="020B0604030504040204" pitchFamily="50" charset="-128"/>
              </a:rPr>
              <a:t>各要素や各要素間の関係</a:t>
            </a:r>
            <a:r>
              <a:rPr lang="ja-JP" altLang="en-US" sz="14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を明らかに（アセスメント）する</a:t>
            </a:r>
            <a:endParaRPr lang="ja-JP" altLang="en-US" sz="1400" dirty="0">
              <a:solidFill>
                <a:schemeClr val="bg1"/>
              </a:solidFill>
            </a:endParaRPr>
          </a:p>
        </p:txBody>
      </p:sp>
      <p:sp>
        <p:nvSpPr>
          <p:cNvPr id="51" name="角丸四角形 50"/>
          <p:cNvSpPr/>
          <p:nvPr/>
        </p:nvSpPr>
        <p:spPr>
          <a:xfrm>
            <a:off x="2783988" y="5195195"/>
            <a:ext cx="1702416" cy="1460334"/>
          </a:xfrm>
          <a:prstGeom prst="round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正方形/長方形 47"/>
          <p:cNvSpPr/>
          <p:nvPr/>
        </p:nvSpPr>
        <p:spPr>
          <a:xfrm>
            <a:off x="2781464" y="5642759"/>
            <a:ext cx="1687032" cy="523220"/>
          </a:xfrm>
          <a:prstGeom prst="rect">
            <a:avLst/>
          </a:prstGeom>
        </p:spPr>
        <p:txBody>
          <a:bodyPr wrap="square">
            <a:spAutoFit/>
          </a:bodyPr>
          <a:lstStyle/>
          <a:p>
            <a:r>
              <a:rPr lang="ja-JP" altLang="en-US" sz="1400" b="1" u="sng" dirty="0">
                <a:solidFill>
                  <a:srgbClr val="FFC000"/>
                </a:solidFill>
                <a:latin typeface="メイリオ" panose="020B0604030504040204" pitchFamily="50" charset="-128"/>
                <a:ea typeface="メイリオ" panose="020B0604030504040204" pitchFamily="50" charset="-128"/>
                <a:cs typeface="メイリオ" panose="020B0604030504040204" pitchFamily="50" charset="-128"/>
              </a:rPr>
              <a:t>分かりやすく</a:t>
            </a:r>
            <a:r>
              <a:rPr lang="ja-JP" altLang="en-US" sz="1400" b="1" u="sng" dirty="0" smtClean="0">
                <a:solidFill>
                  <a:srgbClr val="FFC000"/>
                </a:solidFill>
                <a:latin typeface="メイリオ" panose="020B0604030504040204" pitchFamily="50" charset="-128"/>
                <a:ea typeface="メイリオ" panose="020B0604030504040204" pitchFamily="50" charset="-128"/>
                <a:cs typeface="メイリオ" panose="020B0604030504040204" pitchFamily="50" charset="-128"/>
              </a:rPr>
              <a:t>整理</a:t>
            </a:r>
            <a:r>
              <a:rPr lang="ja-JP" altLang="en-US" sz="14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（視覚化）する</a:t>
            </a:r>
            <a:endParaRPr lang="ja-JP" altLang="en-US" sz="1400" dirty="0">
              <a:solidFill>
                <a:schemeClr val="bg1"/>
              </a:solidFill>
            </a:endParaRPr>
          </a:p>
        </p:txBody>
      </p:sp>
      <p:sp>
        <p:nvSpPr>
          <p:cNvPr id="53" name="右矢印 52"/>
          <p:cNvSpPr/>
          <p:nvPr/>
        </p:nvSpPr>
        <p:spPr>
          <a:xfrm rot="5400000">
            <a:off x="6854370" y="2914964"/>
            <a:ext cx="256087" cy="381075"/>
          </a:xfrm>
          <a:prstGeom prst="rightArrow">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4" name="右矢印 53"/>
          <p:cNvSpPr/>
          <p:nvPr/>
        </p:nvSpPr>
        <p:spPr>
          <a:xfrm rot="5400000">
            <a:off x="6872343" y="4862145"/>
            <a:ext cx="281435" cy="412268"/>
          </a:xfrm>
          <a:prstGeom prst="rightArrow">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5045293" y="1735831"/>
            <a:ext cx="3740741" cy="954107"/>
          </a:xfrm>
          <a:prstGeom prst="rect">
            <a:avLst/>
          </a:prstGeom>
        </p:spPr>
        <p:txBody>
          <a:bodyPr wrap="square">
            <a:spAutoFit/>
          </a:bodyPr>
          <a:lstStyle/>
          <a:p>
            <a:r>
              <a:rPr lang="ja-JP" altLang="en-US" sz="1400" b="1" u="sng" dirty="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対人</a:t>
            </a:r>
            <a:r>
              <a:rPr lang="ja-JP" altLang="en-US" sz="1400" b="1" u="sng" dirty="0" smtClean="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関係</a:t>
            </a:r>
            <a:r>
              <a:rPr lang="ja-JP" altLang="en-US" sz="1400" b="1" dirty="0" smtClean="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a:t>
            </a:r>
            <a:r>
              <a:rPr lang="zh-CN" altLang="en-US" sz="1400" b="1" u="sng" dirty="0" smtClean="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物理</a:t>
            </a:r>
            <a:r>
              <a:rPr lang="ja-JP" altLang="en-US" sz="1400" b="1" u="sng" dirty="0" smtClean="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的環境</a:t>
            </a:r>
            <a:r>
              <a:rPr lang="ja-JP" altLang="en-US" sz="1400" b="1" dirty="0" smtClean="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400" b="1" u="sng" dirty="0" smtClean="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組織の職務の特徴</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など、職場の表面的な部分だけでなく、より全体的な視点を項目立てをしたうえで把握（アセスメント）していく。</a:t>
            </a:r>
            <a:endParaRPr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9" name="正方形/長方形 48"/>
          <p:cNvSpPr/>
          <p:nvPr/>
        </p:nvSpPr>
        <p:spPr>
          <a:xfrm>
            <a:off x="4408218" y="1065504"/>
            <a:ext cx="4446690" cy="261610"/>
          </a:xfrm>
          <a:prstGeom prst="rect">
            <a:avLst/>
          </a:prstGeom>
        </p:spPr>
        <p:txBody>
          <a:bodyPr wrap="square">
            <a:spAutoFit/>
          </a:bodyPr>
          <a:lstStyle/>
          <a:p>
            <a:r>
              <a:rPr lang="ja-JP" altLang="en-US" sz="1100" dirty="0">
                <a:latin typeface="メイリオ" panose="020B0604030504040204" pitchFamily="50" charset="-128"/>
                <a:ea typeface="メイリオ" panose="020B0604030504040204" pitchFamily="50" charset="-128"/>
                <a:cs typeface="メイリオ" panose="020B0604030504040204" pitchFamily="50" charset="-128"/>
              </a:rPr>
              <a:t>仕事環境変数の理論的類型</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構造（</a:t>
            </a:r>
            <a:r>
              <a:rPr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Strong </a:t>
            </a:r>
            <a:r>
              <a:rPr lang="en-US" altLang="ja-JP" sz="1100" dirty="0">
                <a:latin typeface="メイリオ" panose="020B0604030504040204" pitchFamily="50" charset="-128"/>
                <a:ea typeface="メイリオ" panose="020B0604030504040204" pitchFamily="50" charset="-128"/>
                <a:cs typeface="メイリオ" panose="020B0604030504040204" pitchFamily="50" charset="-128"/>
              </a:rPr>
              <a:t>et al</a:t>
            </a:r>
            <a:r>
              <a:rPr lang="en-US" altLang="ja-JP" sz="1100" dirty="0" smtClean="0">
                <a:latin typeface="メイリオ" panose="020B0604030504040204" pitchFamily="50" charset="-128"/>
                <a:ea typeface="メイリオ" panose="020B0604030504040204" pitchFamily="50" charset="-128"/>
                <a:cs typeface="メイリオ" panose="020B0604030504040204" pitchFamily="50" charset="-128"/>
              </a:rPr>
              <a:t>.(1999</a:t>
            </a:r>
            <a:r>
              <a:rPr lang="ja-JP" altLang="en-US" sz="1100" dirty="0" smtClean="0">
                <a:latin typeface="メイリオ" panose="020B0604030504040204" pitchFamily="50" charset="-128"/>
                <a:ea typeface="メイリオ" panose="020B0604030504040204" pitchFamily="50" charset="-128"/>
                <a:cs typeface="メイリオ" panose="020B0604030504040204" pitchFamily="50" charset="-128"/>
              </a:rPr>
              <a:t>））より</a:t>
            </a:r>
            <a:endParaRPr lang="ja-JP" altLang="en-US" sz="11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5" name="正方形/長方形 54"/>
          <p:cNvSpPr/>
          <p:nvPr/>
        </p:nvSpPr>
        <p:spPr>
          <a:xfrm>
            <a:off x="5007723" y="3626467"/>
            <a:ext cx="3847185" cy="1323439"/>
          </a:xfrm>
          <a:prstGeom prst="rect">
            <a:avLst/>
          </a:prstGeom>
        </p:spPr>
        <p:txBody>
          <a:bodyPr wrap="square">
            <a:spAutoFit/>
          </a:bodyPr>
          <a:lstStyle/>
          <a:p>
            <a:r>
              <a:rPr lang="ja-JP" altLang="en-US" sz="1400" b="1" u="sng" dirty="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対人</a:t>
            </a:r>
            <a:r>
              <a:rPr lang="ja-JP" altLang="en-US" sz="1400" b="1" u="sng" dirty="0" smtClean="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関係</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（コミュニケーションの流れ、各組織構成員の役割、組織外組織との関係性等</a:t>
            </a:r>
            <a:r>
              <a:rPr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a:t>
            </a:r>
          </a:p>
          <a:p>
            <a:r>
              <a:rPr lang="zh-CN" altLang="en-US" sz="1400" b="1" u="sng" dirty="0" smtClean="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物理</a:t>
            </a:r>
            <a:r>
              <a:rPr lang="ja-JP" altLang="en-US" sz="1400" b="1" u="sng" dirty="0" smtClean="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的環境</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（労働環境、職務の危険性、職務に必要とされる体力等）</a:t>
            </a:r>
          </a:p>
          <a:p>
            <a:r>
              <a:rPr lang="ja-JP" altLang="en-US" sz="1400" b="1" u="sng" dirty="0" smtClean="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職務の特徴</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（ミスの影響度、精密さの度合い、都度の判断の必要性と難易度等）</a:t>
            </a:r>
            <a:endParaRPr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テキスト ボックス 21"/>
          <p:cNvSpPr txBox="1"/>
          <p:nvPr/>
        </p:nvSpPr>
        <p:spPr>
          <a:xfrm>
            <a:off x="4978378" y="5254824"/>
            <a:ext cx="4008073" cy="1292662"/>
          </a:xfrm>
          <a:prstGeom prst="rect">
            <a:avLst/>
          </a:prstGeom>
          <a:noFill/>
        </p:spPr>
        <p:txBody>
          <a:bodyPr wrap="square" rtlCol="0">
            <a:spAutoFit/>
          </a:bodyPr>
          <a:lstStyle/>
          <a:p>
            <a:r>
              <a:rPr kumimoji="1"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アセスメントした結果を分かりやすく整理する</a:t>
            </a:r>
            <a:r>
              <a:rPr kumimoji="1" lang="ja-JP" altLang="en-US" sz="1400" b="1"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en-US" altLang="ja-JP" sz="1400" b="1" dirty="0" smtClean="0">
              <a:latin typeface="メイリオ" panose="020B0604030504040204" pitchFamily="50" charset="-128"/>
              <a:ea typeface="メイリオ" panose="020B0604030504040204" pitchFamily="50" charset="-128"/>
              <a:cs typeface="メイリオ" panose="020B0604030504040204" pitchFamily="50" charset="-128"/>
            </a:endParaRPr>
          </a:p>
          <a:p>
            <a:endParaRPr kumimoji="1" lang="en-US" altLang="ja-JP" sz="1400" b="1" dirty="0" smtClean="0">
              <a:solidFill>
                <a:srgbClr val="F2BC00"/>
              </a:solidFill>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1400" b="1" dirty="0" smtClean="0">
                <a:solidFill>
                  <a:srgbClr val="F2BC00"/>
                </a:solidFill>
                <a:latin typeface="メイリオ" panose="020B0604030504040204" pitchFamily="50" charset="-128"/>
                <a:ea typeface="メイリオ" panose="020B0604030504040204" pitchFamily="50" charset="-128"/>
                <a:cs typeface="メイリオ" panose="020B0604030504040204" pitchFamily="50" charset="-128"/>
              </a:rPr>
              <a:t>（例）</a:t>
            </a:r>
            <a:r>
              <a:rPr kumimoji="1" lang="ja-JP" altLang="en-US" sz="1200" b="1" u="sng" dirty="0" smtClean="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作業手順書</a:t>
            </a: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：職務の流れを視覚化したもの　　</a:t>
            </a:r>
          </a:p>
          <a:p>
            <a:r>
              <a:rPr lang="ja-JP" altLang="en-US" sz="12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200" b="1" u="sng" dirty="0" smtClean="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組織体制図</a:t>
            </a:r>
            <a:r>
              <a:rPr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：組織の構成を視覚化したもの</a:t>
            </a:r>
          </a:p>
          <a:p>
            <a:r>
              <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200" b="1" u="sng" dirty="0" smtClean="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アセスメント表</a:t>
            </a: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：アセスメント結果を視覚化 </a:t>
            </a:r>
            <a:endParaRPr kumimoji="1"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en-US" altLang="ja-JP" sz="1200" dirty="0">
                <a:latin typeface="メイリオ" panose="020B0604030504040204" pitchFamily="50" charset="-128"/>
                <a:ea typeface="メイリオ" panose="020B0604030504040204" pitchFamily="50" charset="-128"/>
                <a:cs typeface="メイリオ" panose="020B0604030504040204" pitchFamily="50" charset="-128"/>
              </a:rPr>
              <a:t> </a:t>
            </a:r>
            <a:r>
              <a:rPr lang="en-US" altLang="ja-JP" sz="1200" dirty="0" smtClean="0">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したもの</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 name="弦 56"/>
          <p:cNvSpPr/>
          <p:nvPr/>
        </p:nvSpPr>
        <p:spPr>
          <a:xfrm rot="6641556">
            <a:off x="668362" y="1435502"/>
            <a:ext cx="1464401" cy="1543731"/>
          </a:xfrm>
          <a:prstGeom prst="chord">
            <a:avLst>
              <a:gd name="adj1" fmla="val 2841369"/>
              <a:gd name="adj2" fmla="val 16381720"/>
            </a:avLst>
          </a:prstGeom>
          <a:solidFill>
            <a:schemeClr val="accent3">
              <a:lumMod val="20000"/>
              <a:lumOff val="8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6" name="弦 55"/>
          <p:cNvSpPr/>
          <p:nvPr/>
        </p:nvSpPr>
        <p:spPr>
          <a:xfrm rot="17519471">
            <a:off x="576198" y="1356431"/>
            <a:ext cx="1622371" cy="1672533"/>
          </a:xfrm>
          <a:prstGeom prst="chord">
            <a:avLst>
              <a:gd name="adj1" fmla="val 2841369"/>
              <a:gd name="adj2" fmla="val 16200000"/>
            </a:avLst>
          </a:prstGeom>
          <a:solidFill>
            <a:schemeClr val="accent3">
              <a:lumMod val="60000"/>
              <a:lumOff val="40000"/>
            </a:schemeClr>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442196" y="1850851"/>
            <a:ext cx="1916732" cy="152174"/>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テキスト ボックス 19"/>
          <p:cNvSpPr txBox="1"/>
          <p:nvPr/>
        </p:nvSpPr>
        <p:spPr>
          <a:xfrm>
            <a:off x="872379" y="1573852"/>
            <a:ext cx="1169106" cy="276999"/>
          </a:xfrm>
          <a:prstGeom prst="rect">
            <a:avLst/>
          </a:prstGeom>
          <a:noFill/>
        </p:spPr>
        <p:txBody>
          <a:bodyPr wrap="square" rtlCol="0">
            <a:spAutoFit/>
          </a:bodyPr>
          <a:lstStyle/>
          <a:p>
            <a:r>
              <a:rPr kumimoji="1" lang="ja-JP" altLang="en-US" sz="1200" dirty="0" smtClean="0">
                <a:latin typeface="メイリオ" panose="020B0604030504040204" pitchFamily="50" charset="-128"/>
                <a:ea typeface="メイリオ" panose="020B0604030504040204" pitchFamily="50" charset="-128"/>
                <a:cs typeface="メイリオ" panose="020B0604030504040204" pitchFamily="50" charset="-128"/>
              </a:rPr>
              <a:t>一部・表面</a:t>
            </a:r>
            <a:endParaRPr kumimoji="1" lang="ja-JP" altLang="en-US" sz="12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2" name="テキスト ボックス 51"/>
          <p:cNvSpPr txBox="1"/>
          <p:nvPr/>
        </p:nvSpPr>
        <p:spPr>
          <a:xfrm>
            <a:off x="4857008" y="3330698"/>
            <a:ext cx="4192719" cy="307777"/>
          </a:xfrm>
          <a:prstGeom prst="rect">
            <a:avLst/>
          </a:prstGeom>
          <a:noFill/>
        </p:spPr>
        <p:txBody>
          <a:bodyPr wrap="square" rtlCol="0">
            <a:spAutoFit/>
          </a:bodyPr>
          <a:lstStyle/>
          <a:p>
            <a:r>
              <a:rPr kumimoji="1" lang="ja-JP" altLang="en-US" sz="1400" dirty="0" smtClean="0">
                <a:latin typeface="メイリオ" panose="020B0604030504040204" pitchFamily="50" charset="-128"/>
                <a:ea typeface="メイリオ" panose="020B0604030504040204" pitchFamily="50" charset="-128"/>
                <a:cs typeface="メイリオ" panose="020B0604030504040204" pitchFamily="50" charset="-128"/>
              </a:rPr>
              <a:t>さらに細かい要素についてアセスメントしていく。</a:t>
            </a:r>
            <a:endParaRPr kumimoji="1" lang="ja-JP" altLang="en-US" sz="1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8" name="角丸四角形 57"/>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76</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88869802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p:cNvSpPr txBox="1"/>
          <p:nvPr/>
        </p:nvSpPr>
        <p:spPr>
          <a:xfrm>
            <a:off x="221809" y="355873"/>
            <a:ext cx="8867869" cy="523220"/>
          </a:xfrm>
          <a:prstGeom prst="rect">
            <a:avLst/>
          </a:prstGeom>
          <a:noFill/>
        </p:spPr>
        <p:txBody>
          <a:bodyPr wrap="square" rtlCol="0">
            <a:spAutoFit/>
          </a:bodyPr>
          <a:lstStyle/>
          <a:p>
            <a:r>
              <a:rPr kumimoji="1" lang="ja-JP" altLang="en-US" sz="2400" dirty="0" smtClean="0">
                <a:latin typeface="メイリオ" panose="020B0604030504040204" pitchFamily="50" charset="-128"/>
                <a:ea typeface="メイリオ" panose="020B0604030504040204" pitchFamily="50" charset="-128"/>
              </a:rPr>
              <a:t>就労支援機関の方から、よくいただくご質問</a:t>
            </a:r>
            <a:r>
              <a:rPr lang="ja-JP" altLang="en-US" sz="2800" dirty="0" smtClean="0">
                <a:latin typeface="メイリオ" panose="020B0604030504040204" pitchFamily="50" charset="-128"/>
                <a:ea typeface="メイリオ" panose="020B0604030504040204" pitchFamily="50" charset="-128"/>
              </a:rPr>
              <a:t>④</a:t>
            </a:r>
            <a:endParaRPr kumimoji="1" lang="ja-JP" altLang="en-US" sz="2800" dirty="0">
              <a:latin typeface="メイリオ" panose="020B0604030504040204" pitchFamily="50" charset="-128"/>
              <a:ea typeface="メイリオ" panose="020B0604030504040204" pitchFamily="50" charset="-128"/>
            </a:endParaRPr>
          </a:p>
        </p:txBody>
      </p:sp>
      <p:sp>
        <p:nvSpPr>
          <p:cNvPr id="4" name="テキスト ボックス 3"/>
          <p:cNvSpPr txBox="1"/>
          <p:nvPr/>
        </p:nvSpPr>
        <p:spPr>
          <a:xfrm>
            <a:off x="0" y="2133591"/>
            <a:ext cx="9089678" cy="1200329"/>
          </a:xfrm>
          <a:prstGeom prst="rect">
            <a:avLst/>
          </a:prstGeom>
          <a:noFill/>
        </p:spPr>
        <p:txBody>
          <a:bodyPr wrap="square" rtlCol="0">
            <a:spAutoFit/>
          </a:bodyPr>
          <a:lstStyle/>
          <a:p>
            <a:r>
              <a:rPr kumimoji="1" lang="ja-JP" altLang="en-US" sz="2400" dirty="0" smtClean="0">
                <a:latin typeface="メイリオ" panose="020B0604030504040204" pitchFamily="50" charset="-128"/>
                <a:ea typeface="メイリオ" panose="020B0604030504040204" pitchFamily="50" charset="-128"/>
              </a:rPr>
              <a:t>Ｑ質問</a:t>
            </a:r>
          </a:p>
          <a:p>
            <a:r>
              <a:rPr kumimoji="1" lang="ja-JP" altLang="en-US" sz="2400" dirty="0" smtClean="0">
                <a:latin typeface="メイリオ" panose="020B0604030504040204" pitchFamily="50" charset="-128"/>
                <a:ea typeface="メイリオ" panose="020B0604030504040204" pitchFamily="50" charset="-128"/>
              </a:rPr>
              <a:t>「セルフマージメントトレーニング実施中に、ターゲットとなる行動を</a:t>
            </a:r>
            <a:r>
              <a:rPr lang="ja-JP" altLang="en-US" sz="2400" dirty="0" smtClean="0">
                <a:latin typeface="メイリオ" panose="020B0604030504040204" pitchFamily="50" charset="-128"/>
                <a:ea typeface="メイリオ" panose="020B0604030504040204" pitchFamily="50" charset="-128"/>
              </a:rPr>
              <a:t>支援するための重要なポイントを教えてください。」</a:t>
            </a:r>
            <a:endParaRPr kumimoji="1" lang="ja-JP" altLang="en-US" sz="2400" dirty="0">
              <a:latin typeface="メイリオ" panose="020B0604030504040204" pitchFamily="50" charset="-128"/>
              <a:ea typeface="メイリオ" panose="020B0604030504040204" pitchFamily="50" charset="-128"/>
            </a:endParaRPr>
          </a:p>
        </p:txBody>
      </p:sp>
      <p:sp>
        <p:nvSpPr>
          <p:cNvPr id="6" name="テキスト ボックス 5"/>
          <p:cNvSpPr txBox="1"/>
          <p:nvPr/>
        </p:nvSpPr>
        <p:spPr>
          <a:xfrm>
            <a:off x="129011" y="4906937"/>
            <a:ext cx="8750173" cy="1200329"/>
          </a:xfrm>
          <a:prstGeom prst="rect">
            <a:avLst/>
          </a:prstGeom>
          <a:noFill/>
        </p:spPr>
        <p:txBody>
          <a:bodyPr wrap="square" rtlCol="0">
            <a:spAutoFit/>
          </a:bodyPr>
          <a:lstStyle/>
          <a:p>
            <a:r>
              <a:rPr lang="ja-JP" altLang="en-US" sz="2400" dirty="0" smtClean="0">
                <a:latin typeface="メイリオ" panose="020B0604030504040204" pitchFamily="50" charset="-128"/>
                <a:ea typeface="メイリオ" panose="020B0604030504040204" pitchFamily="50" charset="-128"/>
              </a:rPr>
              <a:t>Ａ回答</a:t>
            </a:r>
            <a:endParaRPr kumimoji="1" lang="ja-JP" altLang="en-US" sz="2400" dirty="0" smtClean="0">
              <a:latin typeface="メイリオ" panose="020B0604030504040204" pitchFamily="50" charset="-128"/>
              <a:ea typeface="メイリオ" panose="020B0604030504040204" pitchFamily="50" charset="-128"/>
            </a:endParaRPr>
          </a:p>
          <a:p>
            <a:r>
              <a:rPr kumimoji="1" lang="ja-JP" altLang="en-US" sz="2400" dirty="0" smtClean="0">
                <a:latin typeface="メイリオ" panose="020B0604030504040204" pitchFamily="50" charset="-128"/>
                <a:ea typeface="メイリオ" panose="020B0604030504040204" pitchFamily="50" charset="-128"/>
              </a:rPr>
              <a:t>「作業課題による支援と、個別の相談などの支援を並行させることです。</a:t>
            </a:r>
            <a:r>
              <a:rPr lang="ja-JP" altLang="en-US" sz="2400" dirty="0" smtClean="0">
                <a:latin typeface="メイリオ" panose="020B0604030504040204" pitchFamily="50" charset="-128"/>
                <a:ea typeface="メイリオ" panose="020B0604030504040204" pitchFamily="50" charset="-128"/>
              </a:rPr>
              <a:t>」</a:t>
            </a:r>
            <a:endParaRPr kumimoji="1" lang="ja-JP" altLang="en-US" sz="2400" dirty="0">
              <a:latin typeface="メイリオ" panose="020B0604030504040204" pitchFamily="50" charset="-128"/>
              <a:ea typeface="メイリオ" panose="020B0604030504040204" pitchFamily="50" charset="-128"/>
            </a:endParaRPr>
          </a:p>
        </p:txBody>
      </p:sp>
      <p:sp>
        <p:nvSpPr>
          <p:cNvPr id="7" name="下矢印 6"/>
          <p:cNvSpPr/>
          <p:nvPr/>
        </p:nvSpPr>
        <p:spPr>
          <a:xfrm>
            <a:off x="3994840" y="3999376"/>
            <a:ext cx="660903" cy="534155"/>
          </a:xfrm>
          <a:prstGeom prst="downArrow">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221809" y="1257592"/>
            <a:ext cx="8564578"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角丸四角形 8"/>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77</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20344483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810" name="Text Box 7"/>
          <p:cNvSpPr txBox="1">
            <a:spLocks noChangeArrowheads="1"/>
          </p:cNvSpPr>
          <p:nvPr/>
        </p:nvSpPr>
        <p:spPr bwMode="auto">
          <a:xfrm>
            <a:off x="841375" y="350588"/>
            <a:ext cx="801868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dirty="0" smtClean="0">
                <a:latin typeface="メイリオ" panose="020B0604030504040204" pitchFamily="50" charset="-128"/>
                <a:ea typeface="メイリオ" panose="020B0604030504040204" pitchFamily="50" charset="-128"/>
              </a:rPr>
              <a:t>作業課題による支援と相談支援の連携</a:t>
            </a:r>
            <a:endParaRPr lang="ja-JP" altLang="en-US" sz="2400" dirty="0">
              <a:latin typeface="HG丸ｺﾞｼｯｸM-PRO" panose="020F0600000000000000" pitchFamily="50" charset="-128"/>
              <a:ea typeface="HG丸ｺﾞｼｯｸM-PRO" panose="020F0600000000000000" pitchFamily="50" charset="-128"/>
            </a:endParaRPr>
          </a:p>
        </p:txBody>
      </p:sp>
      <p:sp>
        <p:nvSpPr>
          <p:cNvPr id="161811" name="正方形/長方形 22"/>
          <p:cNvSpPr>
            <a:spLocks noChangeArrowheads="1"/>
          </p:cNvSpPr>
          <p:nvPr/>
        </p:nvSpPr>
        <p:spPr bwMode="auto">
          <a:xfrm>
            <a:off x="855663" y="890160"/>
            <a:ext cx="7155391" cy="45719"/>
          </a:xfrm>
          <a:prstGeom prst="rect">
            <a:avLst/>
          </a:prstGeom>
          <a:solidFill>
            <a:srgbClr val="FD542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61795" name="正方形/長方形 9"/>
          <p:cNvSpPr>
            <a:spLocks noChangeArrowheads="1"/>
          </p:cNvSpPr>
          <p:nvPr/>
        </p:nvSpPr>
        <p:spPr bwMode="auto">
          <a:xfrm>
            <a:off x="2195513" y="1417715"/>
            <a:ext cx="16383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800" dirty="0">
                <a:latin typeface="メイリオ" panose="020B0604030504040204" pitchFamily="50" charset="-128"/>
                <a:ea typeface="メイリオ" panose="020B0604030504040204" pitchFamily="50" charset="-128"/>
              </a:rPr>
              <a:t>MSFAS</a:t>
            </a:r>
            <a:r>
              <a:rPr lang="ja-JP" altLang="ja-JP" sz="1800" dirty="0">
                <a:latin typeface="メイリオ" panose="020B0604030504040204" pitchFamily="50" charset="-128"/>
                <a:ea typeface="メイリオ" panose="020B0604030504040204" pitchFamily="50" charset="-128"/>
              </a:rPr>
              <a:t>の</a:t>
            </a:r>
            <a:r>
              <a:rPr lang="ja-JP" altLang="en-US" sz="1800" dirty="0">
                <a:latin typeface="メイリオ" panose="020B0604030504040204" pitchFamily="50" charset="-128"/>
                <a:ea typeface="メイリオ" panose="020B0604030504040204" pitchFamily="50" charset="-128"/>
              </a:rPr>
              <a:t>活用</a:t>
            </a:r>
            <a:endParaRPr lang="ja-JP" altLang="en-US" sz="2400" dirty="0">
              <a:latin typeface="HG丸ｺﾞｼｯｸM-PRO" panose="020F0600000000000000" pitchFamily="50" charset="-128"/>
              <a:ea typeface="HG丸ｺﾞｼｯｸM-PRO" panose="020F0600000000000000" pitchFamily="50" charset="-128"/>
            </a:endParaRPr>
          </a:p>
        </p:txBody>
      </p:sp>
      <p:sp>
        <p:nvSpPr>
          <p:cNvPr id="161796" name="正方形/長方形 10"/>
          <p:cNvSpPr>
            <a:spLocks noChangeArrowheads="1"/>
          </p:cNvSpPr>
          <p:nvPr/>
        </p:nvSpPr>
        <p:spPr bwMode="auto">
          <a:xfrm>
            <a:off x="6659563" y="1417715"/>
            <a:ext cx="1568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latin typeface="メイリオ" panose="020B0604030504040204" pitchFamily="50" charset="-128"/>
                <a:ea typeface="メイリオ" panose="020B0604030504040204" pitchFamily="50" charset="-128"/>
              </a:rPr>
              <a:t>ＭＷＳの活用</a:t>
            </a:r>
            <a:endParaRPr lang="ja-JP" altLang="en-US" sz="1800" dirty="0"/>
          </a:p>
        </p:txBody>
      </p:sp>
      <p:sp>
        <p:nvSpPr>
          <p:cNvPr id="12" name="正方形/長方形 11"/>
          <p:cNvSpPr/>
          <p:nvPr/>
        </p:nvSpPr>
        <p:spPr>
          <a:xfrm>
            <a:off x="855663" y="1881188"/>
            <a:ext cx="4508500" cy="1223962"/>
          </a:xfrm>
          <a:prstGeom prst="rect">
            <a:avLst/>
          </a:prstGeom>
          <a:solidFill>
            <a:srgbClr val="FD542E"/>
          </a:solidFill>
          <a:ln w="31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ja-JP" altLang="en-US" dirty="0">
                <a:latin typeface="メイリオ" panose="020B0604030504040204" pitchFamily="50" charset="-128"/>
                <a:ea typeface="メイリオ" panose="020B0604030504040204" pitchFamily="50" charset="-128"/>
              </a:rPr>
              <a:t>経験不足や自己理解の不足</a:t>
            </a:r>
          </a:p>
          <a:p>
            <a:pPr>
              <a:defRPr/>
            </a:pPr>
            <a:r>
              <a:rPr lang="ja-JP" altLang="en-US" dirty="0">
                <a:latin typeface="メイリオ" panose="020B0604030504040204" pitchFamily="50" charset="-128"/>
                <a:ea typeface="メイリオ" panose="020B0604030504040204" pitchFamily="50" charset="-128"/>
              </a:rPr>
              <a:t>　　●得意・苦手</a:t>
            </a:r>
          </a:p>
          <a:p>
            <a:pPr>
              <a:defRPr/>
            </a:pPr>
            <a:r>
              <a:rPr lang="ja-JP" altLang="en-US" dirty="0">
                <a:latin typeface="メイリオ" panose="020B0604030504040204" pitchFamily="50" charset="-128"/>
                <a:ea typeface="メイリオ" panose="020B0604030504040204" pitchFamily="50" charset="-128"/>
              </a:rPr>
              <a:t>　　●必要な環境</a:t>
            </a:r>
          </a:p>
          <a:p>
            <a:pPr>
              <a:defRPr/>
            </a:pPr>
            <a:r>
              <a:rPr lang="ja-JP" altLang="en-US" dirty="0">
                <a:latin typeface="メイリオ" panose="020B0604030504040204" pitchFamily="50" charset="-128"/>
                <a:ea typeface="メイリオ" panose="020B0604030504040204" pitchFamily="50" charset="-128"/>
              </a:rPr>
              <a:t>　　●疲労やストレスの感じ方</a:t>
            </a:r>
          </a:p>
        </p:txBody>
      </p:sp>
      <p:sp>
        <p:nvSpPr>
          <p:cNvPr id="13" name="正方形/長方形 12"/>
          <p:cNvSpPr/>
          <p:nvPr/>
        </p:nvSpPr>
        <p:spPr>
          <a:xfrm>
            <a:off x="841375" y="3648075"/>
            <a:ext cx="4522788" cy="1223963"/>
          </a:xfrm>
          <a:prstGeom prst="rect">
            <a:avLst/>
          </a:prstGeom>
          <a:solidFill>
            <a:srgbClr val="FD542E"/>
          </a:solidFill>
          <a:ln w="31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ja-JP" altLang="en-US" dirty="0">
                <a:latin typeface="メイリオ" panose="020B0604030504040204" pitchFamily="50" charset="-128"/>
                <a:ea typeface="メイリオ" panose="020B0604030504040204" pitchFamily="50" charset="-128"/>
              </a:rPr>
              <a:t>自己理解・対処法に気づく</a:t>
            </a:r>
          </a:p>
          <a:p>
            <a:pPr>
              <a:defRPr/>
            </a:pPr>
            <a:r>
              <a:rPr lang="ja-JP" altLang="en-US" dirty="0">
                <a:latin typeface="メイリオ" panose="020B0604030504040204" pitchFamily="50" charset="-128"/>
                <a:ea typeface="メイリオ" panose="020B0604030504040204" pitchFamily="50" charset="-128"/>
              </a:rPr>
              <a:t>　　●作業の得意・苦手に気づく</a:t>
            </a:r>
          </a:p>
          <a:p>
            <a:pPr>
              <a:defRPr/>
            </a:pPr>
            <a:r>
              <a:rPr lang="ja-JP" altLang="en-US" dirty="0">
                <a:latin typeface="メイリオ" panose="020B0604030504040204" pitchFamily="50" charset="-128"/>
                <a:ea typeface="メイリオ" panose="020B0604030504040204" pitchFamily="50" charset="-128"/>
              </a:rPr>
              <a:t>　　●どんな時にエラーが出るか</a:t>
            </a:r>
          </a:p>
          <a:p>
            <a:pPr>
              <a:defRPr/>
            </a:pPr>
            <a:r>
              <a:rPr lang="ja-JP" altLang="en-US" dirty="0">
                <a:latin typeface="メイリオ" panose="020B0604030504040204" pitchFamily="50" charset="-128"/>
                <a:ea typeface="メイリオ" panose="020B0604030504040204" pitchFamily="50" charset="-128"/>
              </a:rPr>
              <a:t>　　●疲労やストレスを感じる時</a:t>
            </a:r>
          </a:p>
        </p:txBody>
      </p:sp>
      <p:sp>
        <p:nvSpPr>
          <p:cNvPr id="14" name="正方形/長方形 13"/>
          <p:cNvSpPr/>
          <p:nvPr/>
        </p:nvSpPr>
        <p:spPr>
          <a:xfrm>
            <a:off x="815975" y="5518150"/>
            <a:ext cx="4498975" cy="1223963"/>
          </a:xfrm>
          <a:prstGeom prst="rect">
            <a:avLst/>
          </a:prstGeom>
          <a:solidFill>
            <a:srgbClr val="FD542E"/>
          </a:solidFill>
          <a:ln w="3175">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ja-JP" altLang="en-US" b="1" dirty="0">
                <a:solidFill>
                  <a:schemeClr val="bg1"/>
                </a:solidFill>
              </a:rPr>
              <a:t>対処法の獲得・行動変容</a:t>
            </a:r>
          </a:p>
          <a:p>
            <a:pPr>
              <a:defRPr/>
            </a:pPr>
            <a:r>
              <a:rPr lang="ja-JP" altLang="en-US" sz="1600" dirty="0">
                <a:solidFill>
                  <a:schemeClr val="bg1"/>
                </a:solidFill>
                <a:latin typeface="メイリオ" panose="020B0604030504040204" pitchFamily="50" charset="-128"/>
                <a:ea typeface="メイリオ" panose="020B0604030504040204" pitchFamily="50" charset="-128"/>
              </a:rPr>
              <a:t>　　●対処方法について支援者と相談</a:t>
            </a:r>
          </a:p>
          <a:p>
            <a:pPr>
              <a:defRPr/>
            </a:pPr>
            <a:r>
              <a:rPr lang="ja-JP" altLang="en-US" sz="1600" dirty="0">
                <a:solidFill>
                  <a:schemeClr val="bg1"/>
                </a:solidFill>
                <a:latin typeface="メイリオ" panose="020B0604030504040204" pitchFamily="50" charset="-128"/>
                <a:ea typeface="メイリオ" panose="020B0604030504040204" pitchFamily="50" charset="-128"/>
              </a:rPr>
              <a:t>　　●職場の環境設定について支援者と検討</a:t>
            </a:r>
          </a:p>
          <a:p>
            <a:pPr>
              <a:defRPr/>
            </a:pPr>
            <a:r>
              <a:rPr lang="ja-JP" altLang="en-US" sz="1600" dirty="0">
                <a:solidFill>
                  <a:schemeClr val="bg1"/>
                </a:solidFill>
                <a:latin typeface="メイリオ" panose="020B0604030504040204" pitchFamily="50" charset="-128"/>
                <a:ea typeface="メイリオ" panose="020B0604030504040204" pitchFamily="50" charset="-128"/>
              </a:rPr>
              <a:t>　　●エラーに対する補完方法を獲得</a:t>
            </a:r>
          </a:p>
        </p:txBody>
      </p:sp>
      <p:sp>
        <p:nvSpPr>
          <p:cNvPr id="15" name="正方形/長方形 14"/>
          <p:cNvSpPr/>
          <p:nvPr/>
        </p:nvSpPr>
        <p:spPr bwMode="auto">
          <a:xfrm>
            <a:off x="74613" y="1484313"/>
            <a:ext cx="1371600" cy="374650"/>
          </a:xfrm>
          <a:prstGeom prst="rect">
            <a:avLst/>
          </a:prstGeom>
          <a:solidFill>
            <a:srgbClr val="F2B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dirty="0">
                <a:latin typeface="メイリオ" panose="020B0604030504040204" pitchFamily="50" charset="-128"/>
                <a:ea typeface="メイリオ" panose="020B0604030504040204" pitchFamily="50" charset="-128"/>
              </a:rPr>
              <a:t>第一段階</a:t>
            </a:r>
          </a:p>
        </p:txBody>
      </p:sp>
      <p:sp>
        <p:nvSpPr>
          <p:cNvPr id="16" name="正方形/長方形 15"/>
          <p:cNvSpPr/>
          <p:nvPr/>
        </p:nvSpPr>
        <p:spPr bwMode="auto">
          <a:xfrm>
            <a:off x="84138" y="3262313"/>
            <a:ext cx="1371600" cy="374650"/>
          </a:xfrm>
          <a:prstGeom prst="rect">
            <a:avLst/>
          </a:prstGeom>
          <a:solidFill>
            <a:srgbClr val="F2B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dirty="0">
                <a:latin typeface="メイリオ" panose="020B0604030504040204" pitchFamily="50" charset="-128"/>
                <a:ea typeface="メイリオ" panose="020B0604030504040204" pitchFamily="50" charset="-128"/>
              </a:rPr>
              <a:t>第二段階</a:t>
            </a:r>
          </a:p>
        </p:txBody>
      </p:sp>
      <p:sp>
        <p:nvSpPr>
          <p:cNvPr id="17" name="正方形/長方形 16"/>
          <p:cNvSpPr/>
          <p:nvPr/>
        </p:nvSpPr>
        <p:spPr bwMode="auto">
          <a:xfrm>
            <a:off x="133350" y="5129213"/>
            <a:ext cx="1370013" cy="374650"/>
          </a:xfrm>
          <a:prstGeom prst="rect">
            <a:avLst/>
          </a:prstGeom>
          <a:solidFill>
            <a:srgbClr val="F2BC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ja-JP" altLang="en-US" dirty="0">
                <a:latin typeface="メイリオ" panose="020B0604030504040204" pitchFamily="50" charset="-128"/>
                <a:ea typeface="メイリオ" panose="020B0604030504040204" pitchFamily="50" charset="-128"/>
              </a:rPr>
              <a:t>第三段階</a:t>
            </a:r>
          </a:p>
        </p:txBody>
      </p:sp>
      <p:sp>
        <p:nvSpPr>
          <p:cNvPr id="161803" name="下矢印 17"/>
          <p:cNvSpPr>
            <a:spLocks noChangeArrowheads="1"/>
          </p:cNvSpPr>
          <p:nvPr/>
        </p:nvSpPr>
        <p:spPr bwMode="auto">
          <a:xfrm rot="-3543401">
            <a:off x="5787231" y="4275932"/>
            <a:ext cx="503237" cy="501650"/>
          </a:xfrm>
          <a:prstGeom prst="downArrow">
            <a:avLst>
              <a:gd name="adj1" fmla="val 50000"/>
              <a:gd name="adj2" fmla="val 50000"/>
            </a:avLst>
          </a:prstGeom>
          <a:solidFill>
            <a:srgbClr val="CFD7DB"/>
          </a:solidFill>
          <a:ln>
            <a:noFill/>
          </a:ln>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61804" name="下矢印 18"/>
          <p:cNvSpPr>
            <a:spLocks noChangeArrowheads="1"/>
          </p:cNvSpPr>
          <p:nvPr/>
        </p:nvSpPr>
        <p:spPr bwMode="auto">
          <a:xfrm rot="3154162">
            <a:off x="5667375" y="3455988"/>
            <a:ext cx="504825" cy="501650"/>
          </a:xfrm>
          <a:prstGeom prst="downArrow">
            <a:avLst>
              <a:gd name="adj1" fmla="val 50000"/>
              <a:gd name="adj2" fmla="val 50000"/>
            </a:avLst>
          </a:prstGeom>
          <a:solidFill>
            <a:srgbClr val="CFD7DB"/>
          </a:solidFill>
          <a:ln>
            <a:noFill/>
          </a:ln>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61805" name="下矢印 19"/>
          <p:cNvSpPr>
            <a:spLocks noChangeArrowheads="1"/>
          </p:cNvSpPr>
          <p:nvPr/>
        </p:nvSpPr>
        <p:spPr bwMode="auto">
          <a:xfrm rot="-3905420">
            <a:off x="5649119" y="1902619"/>
            <a:ext cx="503238" cy="501650"/>
          </a:xfrm>
          <a:prstGeom prst="downArrow">
            <a:avLst>
              <a:gd name="adj1" fmla="val 50000"/>
              <a:gd name="adj2" fmla="val 50000"/>
            </a:avLst>
          </a:prstGeom>
          <a:solidFill>
            <a:srgbClr val="CFD7DB"/>
          </a:solidFill>
          <a:ln>
            <a:noFill/>
          </a:ln>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61806" name="下矢印 20"/>
          <p:cNvSpPr>
            <a:spLocks noChangeArrowheads="1"/>
          </p:cNvSpPr>
          <p:nvPr/>
        </p:nvSpPr>
        <p:spPr bwMode="auto">
          <a:xfrm rot="3338052">
            <a:off x="5711031" y="5949157"/>
            <a:ext cx="503237" cy="501650"/>
          </a:xfrm>
          <a:prstGeom prst="downArrow">
            <a:avLst>
              <a:gd name="adj1" fmla="val 50000"/>
              <a:gd name="adj2" fmla="val 50000"/>
            </a:avLst>
          </a:prstGeom>
          <a:solidFill>
            <a:srgbClr val="CFD7DB"/>
          </a:solidFill>
          <a:ln>
            <a:noFill/>
          </a:ln>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2" name="正方形/長方形 21"/>
          <p:cNvSpPr/>
          <p:nvPr/>
        </p:nvSpPr>
        <p:spPr>
          <a:xfrm>
            <a:off x="5919788" y="2554288"/>
            <a:ext cx="2973387" cy="708025"/>
          </a:xfrm>
          <a:prstGeom prst="rect">
            <a:avLst/>
          </a:prstGeom>
          <a:noFill/>
          <a:ln w="38100">
            <a:solidFill>
              <a:srgbClr val="7F95C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600" dirty="0">
                <a:solidFill>
                  <a:schemeClr val="tx1"/>
                </a:solidFill>
                <a:latin typeface="メイリオ" panose="020B0604030504040204" pitchFamily="50" charset="-128"/>
                <a:ea typeface="メイリオ" panose="020B0604030504040204" pitchFamily="50" charset="-128"/>
              </a:rPr>
              <a:t>●エラーの発現・原因の探求</a:t>
            </a:r>
          </a:p>
          <a:p>
            <a:pPr>
              <a:defRPr/>
            </a:pPr>
            <a:r>
              <a:rPr lang="ja-JP" altLang="en-US" sz="1600" dirty="0">
                <a:solidFill>
                  <a:schemeClr val="tx1"/>
                </a:solidFill>
                <a:latin typeface="メイリオ" panose="020B0604030504040204" pitchFamily="50" charset="-128"/>
                <a:ea typeface="メイリオ" panose="020B0604030504040204" pitchFamily="50" charset="-128"/>
              </a:rPr>
              <a:t>●疲労・ストレスの表面化</a:t>
            </a:r>
          </a:p>
        </p:txBody>
      </p:sp>
      <p:sp>
        <p:nvSpPr>
          <p:cNvPr id="23" name="正方形/長方形 22"/>
          <p:cNvSpPr/>
          <p:nvPr/>
        </p:nvSpPr>
        <p:spPr>
          <a:xfrm>
            <a:off x="5919788" y="4826000"/>
            <a:ext cx="3048000" cy="1023938"/>
          </a:xfrm>
          <a:prstGeom prst="rect">
            <a:avLst/>
          </a:prstGeom>
          <a:noFill/>
          <a:ln w="38100">
            <a:solidFill>
              <a:srgbClr val="7F95CF"/>
            </a:solidFill>
          </a:ln>
        </p:spPr>
        <p:style>
          <a:lnRef idx="2">
            <a:schemeClr val="accent1">
              <a:shade val="50000"/>
            </a:schemeClr>
          </a:lnRef>
          <a:fillRef idx="1">
            <a:schemeClr val="accent1"/>
          </a:fillRef>
          <a:effectRef idx="0">
            <a:schemeClr val="accent1"/>
          </a:effectRef>
          <a:fontRef idx="minor">
            <a:schemeClr val="lt1"/>
          </a:fontRef>
        </p:style>
        <p:txBody>
          <a:bodyPr/>
          <a:lstStyle/>
          <a:p>
            <a:pPr>
              <a:defRPr/>
            </a:pPr>
            <a:r>
              <a:rPr lang="ja-JP" altLang="en-US" sz="1600" dirty="0">
                <a:solidFill>
                  <a:schemeClr val="tx1"/>
                </a:solidFill>
                <a:latin typeface="メイリオ" panose="020B0604030504040204" pitchFamily="50" charset="-128"/>
                <a:ea typeface="メイリオ" panose="020B0604030504040204" pitchFamily="50" charset="-128"/>
              </a:rPr>
              <a:t>●どうすればエラーが防げるか</a:t>
            </a:r>
          </a:p>
          <a:p>
            <a:pPr>
              <a:defRPr/>
            </a:pPr>
            <a:r>
              <a:rPr lang="ja-JP" altLang="en-US" sz="1600" dirty="0">
                <a:solidFill>
                  <a:schemeClr val="tx1"/>
                </a:solidFill>
                <a:latin typeface="メイリオ" panose="020B0604030504040204" pitchFamily="50" charset="-128"/>
                <a:ea typeface="メイリオ" panose="020B0604030504040204" pitchFamily="50" charset="-128"/>
              </a:rPr>
              <a:t>●どうすれば疲労・ストレスが</a:t>
            </a:r>
          </a:p>
          <a:p>
            <a:pPr>
              <a:defRPr/>
            </a:pPr>
            <a:r>
              <a:rPr lang="ja-JP" altLang="en-US" sz="1600" dirty="0">
                <a:solidFill>
                  <a:schemeClr val="tx1"/>
                </a:solidFill>
                <a:latin typeface="メイリオ" panose="020B0604030504040204" pitchFamily="50" charset="-128"/>
                <a:ea typeface="メイリオ" panose="020B0604030504040204" pitchFamily="50" charset="-128"/>
              </a:rPr>
              <a:t>　軽減できるか</a:t>
            </a:r>
          </a:p>
          <a:p>
            <a:pPr>
              <a:defRPr/>
            </a:pPr>
            <a:r>
              <a:rPr lang="ja-JP" altLang="en-US" sz="1600" dirty="0">
                <a:solidFill>
                  <a:schemeClr val="tx1"/>
                </a:solidFill>
                <a:latin typeface="メイリオ" panose="020B0604030504040204" pitchFamily="50" charset="-128"/>
                <a:ea typeface="メイリオ" panose="020B0604030504040204" pitchFamily="50" charset="-128"/>
              </a:rPr>
              <a:t>●補完方法・環境調整</a:t>
            </a:r>
          </a:p>
        </p:txBody>
      </p:sp>
      <p:sp>
        <p:nvSpPr>
          <p:cNvPr id="18" name="正方形/長方形 10"/>
          <p:cNvSpPr>
            <a:spLocks noChangeArrowheads="1"/>
          </p:cNvSpPr>
          <p:nvPr/>
        </p:nvSpPr>
        <p:spPr bwMode="auto">
          <a:xfrm>
            <a:off x="6038849" y="1077929"/>
            <a:ext cx="300595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dirty="0" smtClean="0">
                <a:latin typeface="メイリオ" panose="020B0604030504040204" pitchFamily="50" charset="-128"/>
                <a:ea typeface="メイリオ" panose="020B0604030504040204" pitchFamily="50" charset="-128"/>
              </a:rPr>
              <a:t>【</a:t>
            </a:r>
            <a:r>
              <a:rPr lang="ja-JP" altLang="en-US" sz="2000" dirty="0" smtClean="0">
                <a:latin typeface="メイリオ" panose="020B0604030504040204" pitchFamily="50" charset="-128"/>
                <a:ea typeface="メイリオ" panose="020B0604030504040204" pitchFamily="50" charset="-128"/>
              </a:rPr>
              <a:t>作業課題による支援</a:t>
            </a:r>
            <a:r>
              <a:rPr lang="en-US" altLang="ja-JP" sz="2000" dirty="0" smtClean="0">
                <a:latin typeface="メイリオ" panose="020B0604030504040204" pitchFamily="50" charset="-128"/>
                <a:ea typeface="メイリオ" panose="020B0604030504040204" pitchFamily="50" charset="-128"/>
              </a:rPr>
              <a:t>】</a:t>
            </a:r>
            <a:endParaRPr lang="ja-JP" altLang="en-US" sz="2000" dirty="0"/>
          </a:p>
        </p:txBody>
      </p:sp>
      <p:sp>
        <p:nvSpPr>
          <p:cNvPr id="19" name="正方形/長方形 10"/>
          <p:cNvSpPr>
            <a:spLocks noChangeArrowheads="1"/>
          </p:cNvSpPr>
          <p:nvPr/>
        </p:nvSpPr>
        <p:spPr bwMode="auto">
          <a:xfrm>
            <a:off x="2152888" y="1077929"/>
            <a:ext cx="17235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2000" dirty="0" smtClean="0">
                <a:latin typeface="メイリオ" panose="020B0604030504040204" pitchFamily="50" charset="-128"/>
                <a:ea typeface="メイリオ" panose="020B0604030504040204" pitchFamily="50" charset="-128"/>
              </a:rPr>
              <a:t>【</a:t>
            </a:r>
            <a:r>
              <a:rPr lang="ja-JP" altLang="en-US" sz="2000" dirty="0" smtClean="0">
                <a:latin typeface="メイリオ" panose="020B0604030504040204" pitchFamily="50" charset="-128"/>
                <a:ea typeface="メイリオ" panose="020B0604030504040204" pitchFamily="50" charset="-128"/>
              </a:rPr>
              <a:t>相談</a:t>
            </a:r>
            <a:r>
              <a:rPr lang="ja-JP" altLang="en-US" sz="2000" dirty="0">
                <a:latin typeface="メイリオ" panose="020B0604030504040204" pitchFamily="50" charset="-128"/>
                <a:ea typeface="メイリオ" panose="020B0604030504040204" pitchFamily="50" charset="-128"/>
              </a:rPr>
              <a:t>支援</a:t>
            </a:r>
            <a:r>
              <a:rPr lang="en-US" altLang="ja-JP" sz="2000" dirty="0" smtClean="0">
                <a:latin typeface="メイリオ" panose="020B0604030504040204" pitchFamily="50" charset="-128"/>
                <a:ea typeface="メイリオ" panose="020B0604030504040204" pitchFamily="50" charset="-128"/>
              </a:rPr>
              <a:t>】</a:t>
            </a:r>
            <a:endParaRPr lang="ja-JP" altLang="en-US" sz="2000" dirty="0"/>
          </a:p>
        </p:txBody>
      </p:sp>
      <p:sp>
        <p:nvSpPr>
          <p:cNvPr id="20" name="角丸四角形 19"/>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78</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63666431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角丸四角形 13"/>
          <p:cNvSpPr>
            <a:spLocks noChangeArrowheads="1"/>
          </p:cNvSpPr>
          <p:nvPr/>
        </p:nvSpPr>
        <p:spPr bwMode="auto">
          <a:xfrm>
            <a:off x="395287" y="2197102"/>
            <a:ext cx="8353425" cy="949364"/>
          </a:xfrm>
          <a:prstGeom prst="roundRect">
            <a:avLst>
              <a:gd name="adj" fmla="val 16667"/>
            </a:avLst>
          </a:prstGeom>
          <a:solidFill>
            <a:srgbClr val="FD542E"/>
          </a:solidFill>
          <a:ln w="9525" algn="ctr">
            <a:solidFill>
              <a:schemeClr val="tx1"/>
            </a:solidFill>
            <a:round/>
            <a:headEnd/>
            <a:tailEnd/>
          </a:ln>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21859" name="タイトル 1"/>
          <p:cNvSpPr>
            <a:spLocks noGrp="1"/>
          </p:cNvSpPr>
          <p:nvPr>
            <p:ph type="title"/>
          </p:nvPr>
        </p:nvSpPr>
        <p:spPr>
          <a:xfrm>
            <a:off x="740270" y="220663"/>
            <a:ext cx="7714260" cy="981075"/>
          </a:xfrm>
        </p:spPr>
        <p:txBody>
          <a:bodyPr/>
          <a:lstStyle/>
          <a:p>
            <a:pPr algn="l"/>
            <a:r>
              <a:rPr lang="ja-JP" altLang="en-US" sz="2800" dirty="0" smtClean="0">
                <a:latin typeface="メイリオ" panose="020B0604030504040204" pitchFamily="50" charset="-128"/>
                <a:ea typeface="メイリオ" panose="020B0604030504040204" pitchFamily="50" charset="-128"/>
              </a:rPr>
              <a:t>　</a:t>
            </a:r>
            <a:r>
              <a:rPr lang="en-US" altLang="ja-JP" sz="3200" dirty="0" smtClean="0">
                <a:latin typeface="メイリオ" panose="020B0604030504040204" pitchFamily="50" charset="-128"/>
                <a:ea typeface="メイリオ" panose="020B0604030504040204" pitchFamily="50" charset="-128"/>
              </a:rPr>
              <a:t>MSFAS</a:t>
            </a:r>
            <a:r>
              <a:rPr lang="ja-JP" altLang="en-US" sz="3200" dirty="0" smtClean="0">
                <a:latin typeface="メイリオ" panose="020B0604030504040204" pitchFamily="50" charset="-128"/>
                <a:ea typeface="メイリオ" panose="020B0604030504040204" pitchFamily="50" charset="-128"/>
              </a:rPr>
              <a:t>のシートへの記入を促すために</a:t>
            </a:r>
          </a:p>
        </p:txBody>
      </p:sp>
      <p:sp>
        <p:nvSpPr>
          <p:cNvPr id="121860" name="テキスト ボックス 2"/>
          <p:cNvSpPr txBox="1">
            <a:spLocks noChangeArrowheads="1"/>
          </p:cNvSpPr>
          <p:nvPr/>
        </p:nvSpPr>
        <p:spPr bwMode="auto">
          <a:xfrm>
            <a:off x="6824663" y="5667375"/>
            <a:ext cx="231933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solidFill>
                  <a:srgbClr val="000000"/>
                </a:solidFill>
                <a:latin typeface="メイリオ" panose="020B0604030504040204" pitchFamily="50" charset="-128"/>
                <a:ea typeface="メイリオ" panose="020B0604030504040204" pitchFamily="50" charset="-128"/>
              </a:rPr>
              <a:t>「○○の仕事はやりやすかったです」</a:t>
            </a:r>
          </a:p>
        </p:txBody>
      </p:sp>
      <p:sp>
        <p:nvSpPr>
          <p:cNvPr id="121861" name="テキスト ボックス 3"/>
          <p:cNvSpPr txBox="1">
            <a:spLocks noChangeArrowheads="1"/>
          </p:cNvSpPr>
          <p:nvPr/>
        </p:nvSpPr>
        <p:spPr bwMode="auto">
          <a:xfrm>
            <a:off x="395287" y="1049377"/>
            <a:ext cx="8353425" cy="1107996"/>
          </a:xfrm>
          <a:prstGeom prst="rect">
            <a:avLst/>
          </a:prstGeom>
          <a:noFill/>
          <a:ln>
            <a:noFill/>
          </a:ln>
          <a:extLst/>
        </p:spPr>
        <p:txBody>
          <a:bodyPr anchor="ct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200" dirty="0" smtClean="0">
                <a:latin typeface="メイリオ" panose="020B0604030504040204" pitchFamily="50" charset="-128"/>
                <a:ea typeface="メイリオ" panose="020B0604030504040204" pitchFamily="50" charset="-128"/>
              </a:rPr>
              <a:t>相談支援で</a:t>
            </a:r>
            <a:r>
              <a:rPr lang="en-US" altLang="ja-JP" sz="2200" dirty="0" smtClean="0">
                <a:latin typeface="メイリオ" panose="020B0604030504040204" pitchFamily="50" charset="-128"/>
                <a:ea typeface="メイリオ" panose="020B0604030504040204" pitchFamily="50" charset="-128"/>
              </a:rPr>
              <a:t>MSFAS</a:t>
            </a:r>
            <a:r>
              <a:rPr lang="ja-JP" altLang="en-US" sz="2200" dirty="0" smtClean="0">
                <a:latin typeface="メイリオ" panose="020B0604030504040204" pitchFamily="50" charset="-128"/>
                <a:ea typeface="メイリオ" panose="020B0604030504040204" pitchFamily="50" charset="-128"/>
              </a:rPr>
              <a:t>を活用しようとしても、経験</a:t>
            </a:r>
            <a:r>
              <a:rPr lang="ja-JP" altLang="en-US" sz="2200" dirty="0">
                <a:latin typeface="メイリオ" panose="020B0604030504040204" pitchFamily="50" charset="-128"/>
                <a:ea typeface="メイリオ" panose="020B0604030504040204" pitchFamily="50" charset="-128"/>
              </a:rPr>
              <a:t>不足</a:t>
            </a:r>
            <a:r>
              <a:rPr lang="ja-JP" altLang="en-US" sz="2200" dirty="0" smtClean="0">
                <a:latin typeface="メイリオ" panose="020B0604030504040204" pitchFamily="50" charset="-128"/>
                <a:ea typeface="メイリオ" panose="020B0604030504040204" pitchFamily="50" charset="-128"/>
              </a:rPr>
              <a:t>からシート</a:t>
            </a:r>
            <a:r>
              <a:rPr lang="en-US" altLang="ja-JP" sz="2200" dirty="0" smtClean="0">
                <a:latin typeface="メイリオ" panose="020B0604030504040204" pitchFamily="50" charset="-128"/>
                <a:ea typeface="メイリオ" panose="020B0604030504040204" pitchFamily="50" charset="-128"/>
              </a:rPr>
              <a:t>F</a:t>
            </a:r>
            <a:r>
              <a:rPr lang="ja-JP" altLang="en-US" sz="2200" dirty="0" smtClean="0">
                <a:latin typeface="メイリオ" panose="020B0604030504040204" pitchFamily="50" charset="-128"/>
                <a:ea typeface="メイリオ" panose="020B0604030504040204" pitchFamily="50" charset="-128"/>
              </a:rPr>
              <a:t>にストレス</a:t>
            </a:r>
            <a:r>
              <a:rPr lang="ja-JP" altLang="en-US" sz="2200" dirty="0">
                <a:latin typeface="メイリオ" panose="020B0604030504040204" pitchFamily="50" charset="-128"/>
                <a:ea typeface="メイリオ" panose="020B0604030504040204" pitchFamily="50" charset="-128"/>
              </a:rPr>
              <a:t>や疲労を感じる場面、サイン、意欲的に作業ができる場面を書けない人がいる。</a:t>
            </a:r>
          </a:p>
        </p:txBody>
      </p:sp>
      <p:sp>
        <p:nvSpPr>
          <p:cNvPr id="121862" name="テキスト ボックス 4"/>
          <p:cNvSpPr txBox="1">
            <a:spLocks noChangeArrowheads="1"/>
          </p:cNvSpPr>
          <p:nvPr/>
        </p:nvSpPr>
        <p:spPr bwMode="auto">
          <a:xfrm>
            <a:off x="1787525" y="5510213"/>
            <a:ext cx="2112963"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solidFill>
                  <a:srgbClr val="000000"/>
                </a:solidFill>
                <a:latin typeface="メイリオ" panose="020B0604030504040204" pitchFamily="50" charset="-128"/>
                <a:ea typeface="メイリオ" panose="020B0604030504040204" pitchFamily="50" charset="-128"/>
              </a:rPr>
              <a:t>　「仕事では、ストレスや疲れはあって当然だから・・・」</a:t>
            </a:r>
            <a:r>
              <a:rPr lang="ja-JP" altLang="en-US" sz="2400">
                <a:solidFill>
                  <a:srgbClr val="000000"/>
                </a:solidFill>
              </a:rPr>
              <a:t>　　　　　　　　　　　　　　　　　　　　　　　　　　　　　　　</a:t>
            </a:r>
          </a:p>
        </p:txBody>
      </p:sp>
      <p:sp>
        <p:nvSpPr>
          <p:cNvPr id="121863" name="下矢印 6"/>
          <p:cNvSpPr>
            <a:spLocks noChangeArrowheads="1"/>
          </p:cNvSpPr>
          <p:nvPr/>
        </p:nvSpPr>
        <p:spPr bwMode="auto">
          <a:xfrm rot="-5400000">
            <a:off x="4337843" y="5031582"/>
            <a:ext cx="722313" cy="749300"/>
          </a:xfrm>
          <a:prstGeom prst="downArrow">
            <a:avLst>
              <a:gd name="adj1" fmla="val 50000"/>
              <a:gd name="adj2" fmla="val 49985"/>
            </a:avLst>
          </a:prstGeom>
          <a:solidFill>
            <a:srgbClr val="F2BC00"/>
          </a:solidFill>
          <a:ln>
            <a:noFill/>
          </a:ln>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13" name="正方形/長方形 12"/>
          <p:cNvSpPr/>
          <p:nvPr/>
        </p:nvSpPr>
        <p:spPr bwMode="auto">
          <a:xfrm>
            <a:off x="948531" y="896938"/>
            <a:ext cx="7505999" cy="79375"/>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121867"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813" y="4102100"/>
            <a:ext cx="1944688"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8" name="正方形/長方形 2"/>
          <p:cNvSpPr>
            <a:spLocks noChangeArrowheads="1"/>
          </p:cNvSpPr>
          <p:nvPr/>
        </p:nvSpPr>
        <p:spPr bwMode="auto">
          <a:xfrm>
            <a:off x="1770063" y="4122738"/>
            <a:ext cx="25019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　「作業ではストレスや疲れを意識したことがないから・・・」</a:t>
            </a:r>
            <a:endParaRPr lang="en-US" altLang="ja-JP" sz="1800" dirty="0">
              <a:solidFill>
                <a:srgbClr val="000000"/>
              </a:solidFill>
              <a:latin typeface="メイリオ" panose="020B0604030504040204" pitchFamily="50" charset="-128"/>
              <a:ea typeface="メイリオ" panose="020B0604030504040204" pitchFamily="50" charset="-128"/>
            </a:endParaRPr>
          </a:p>
        </p:txBody>
      </p:sp>
      <p:pic>
        <p:nvPicPr>
          <p:cNvPr id="121869" name="図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11750" y="3906838"/>
            <a:ext cx="2035175"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70" name="正方形/長方形 4"/>
          <p:cNvSpPr>
            <a:spLocks noChangeArrowheads="1"/>
          </p:cNvSpPr>
          <p:nvPr/>
        </p:nvSpPr>
        <p:spPr bwMode="auto">
          <a:xfrm>
            <a:off x="6180138" y="3300413"/>
            <a:ext cx="2611437"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作業活動や職場実習の</a:t>
            </a:r>
          </a:p>
          <a:p>
            <a:pPr>
              <a:spcBef>
                <a:spcPct val="0"/>
              </a:spcBef>
              <a:buFontTx/>
              <a:buNone/>
            </a:pPr>
            <a:r>
              <a:rPr lang="ja-JP" altLang="en-US" sz="2400" b="1" u="sng" dirty="0">
                <a:solidFill>
                  <a:srgbClr val="FF83A8"/>
                </a:solidFill>
                <a:latin typeface="メイリオ" panose="020B0604030504040204" pitchFamily="50" charset="-128"/>
                <a:ea typeface="メイリオ" panose="020B0604030504040204" pitchFamily="50" charset="-128"/>
              </a:rPr>
              <a:t>後</a:t>
            </a:r>
            <a:r>
              <a:rPr lang="ja-JP" altLang="en-US" sz="1800" dirty="0">
                <a:solidFill>
                  <a:srgbClr val="000000"/>
                </a:solidFill>
                <a:latin typeface="メイリオ" panose="020B0604030504040204" pitchFamily="50" charset="-128"/>
                <a:ea typeface="メイリオ" panose="020B0604030504040204" pitchFamily="50" charset="-128"/>
              </a:rPr>
              <a:t>で再度記入。</a:t>
            </a:r>
            <a:endParaRPr lang="en-US" altLang="ja-JP" sz="1800" dirty="0">
              <a:solidFill>
                <a:srgbClr val="000000"/>
              </a:solidFill>
              <a:latin typeface="メイリオ" panose="020B0604030504040204" pitchFamily="50" charset="-128"/>
              <a:ea typeface="メイリオ" panose="020B0604030504040204" pitchFamily="50" charset="-128"/>
            </a:endParaRPr>
          </a:p>
        </p:txBody>
      </p:sp>
      <p:sp>
        <p:nvSpPr>
          <p:cNvPr id="121871" name="正方形/長方形 5"/>
          <p:cNvSpPr>
            <a:spLocks noChangeArrowheads="1"/>
          </p:cNvSpPr>
          <p:nvPr/>
        </p:nvSpPr>
        <p:spPr bwMode="auto">
          <a:xfrm>
            <a:off x="6700838" y="4360863"/>
            <a:ext cx="24939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solidFill>
                  <a:srgbClr val="000000"/>
                </a:solidFill>
                <a:latin typeface="メイリオ" panose="020B0604030504040204" pitchFamily="50" charset="-128"/>
                <a:ea typeface="メイリオ" panose="020B0604030504040204" pitchFamily="50" charset="-128"/>
              </a:rPr>
              <a:t>「いや～疲れました」</a:t>
            </a:r>
          </a:p>
          <a:p>
            <a:pPr>
              <a:spcBef>
                <a:spcPct val="0"/>
              </a:spcBef>
              <a:buFontTx/>
              <a:buNone/>
            </a:pPr>
            <a:r>
              <a:rPr lang="ja-JP" altLang="en-US" sz="1800">
                <a:solidFill>
                  <a:srgbClr val="000000"/>
                </a:solidFill>
                <a:latin typeface="メイリオ" panose="020B0604030504040204" pitchFamily="50" charset="-128"/>
                <a:ea typeface="メイリオ" panose="020B0604030504040204" pitchFamily="50" charset="-128"/>
              </a:rPr>
              <a:t>「結構大変ですね」</a:t>
            </a:r>
            <a:endParaRPr lang="en-US" altLang="ja-JP" sz="1800">
              <a:solidFill>
                <a:srgbClr val="000000"/>
              </a:solidFill>
              <a:latin typeface="メイリオ" panose="020B0604030504040204" pitchFamily="50" charset="-128"/>
              <a:ea typeface="メイリオ" panose="020B0604030504040204" pitchFamily="50" charset="-128"/>
            </a:endParaRPr>
          </a:p>
        </p:txBody>
      </p:sp>
      <p:sp>
        <p:nvSpPr>
          <p:cNvPr id="121872" name="正方形/長方形 6"/>
          <p:cNvSpPr>
            <a:spLocks noChangeArrowheads="1"/>
          </p:cNvSpPr>
          <p:nvPr/>
        </p:nvSpPr>
        <p:spPr bwMode="auto">
          <a:xfrm>
            <a:off x="398463" y="3316288"/>
            <a:ext cx="2511425"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dirty="0">
                <a:solidFill>
                  <a:srgbClr val="000000"/>
                </a:solidFill>
                <a:latin typeface="メイリオ" panose="020B0604030504040204" pitchFamily="50" charset="-128"/>
                <a:ea typeface="メイリオ" panose="020B0604030504040204" pitchFamily="50" charset="-128"/>
              </a:rPr>
              <a:t>作業活動や職場実習の</a:t>
            </a:r>
          </a:p>
          <a:p>
            <a:pPr>
              <a:spcBef>
                <a:spcPct val="0"/>
              </a:spcBef>
              <a:buFontTx/>
              <a:buNone/>
            </a:pPr>
            <a:r>
              <a:rPr lang="ja-JP" altLang="en-US" sz="2400" b="1" u="sng" dirty="0">
                <a:solidFill>
                  <a:srgbClr val="FF83A8"/>
                </a:solidFill>
                <a:latin typeface="メイリオ" panose="020B0604030504040204" pitchFamily="50" charset="-128"/>
                <a:ea typeface="メイリオ" panose="020B0604030504040204" pitchFamily="50" charset="-128"/>
              </a:rPr>
              <a:t>前</a:t>
            </a:r>
            <a:r>
              <a:rPr lang="ja-JP" altLang="en-US" sz="1800" dirty="0">
                <a:solidFill>
                  <a:srgbClr val="000000"/>
                </a:solidFill>
                <a:latin typeface="メイリオ" panose="020B0604030504040204" pitchFamily="50" charset="-128"/>
                <a:ea typeface="メイリオ" panose="020B0604030504040204" pitchFamily="50" charset="-128"/>
              </a:rPr>
              <a:t>に記入。</a:t>
            </a:r>
            <a:endParaRPr lang="en-US" altLang="ja-JP" sz="1800" dirty="0">
              <a:solidFill>
                <a:srgbClr val="000000"/>
              </a:solidFill>
              <a:latin typeface="メイリオ" panose="020B0604030504040204" pitchFamily="50" charset="-128"/>
              <a:ea typeface="メイリオ" panose="020B0604030504040204" pitchFamily="50" charset="-128"/>
            </a:endParaRPr>
          </a:p>
        </p:txBody>
      </p:sp>
      <p:sp>
        <p:nvSpPr>
          <p:cNvPr id="16" name="タイトル 1"/>
          <p:cNvSpPr txBox="1">
            <a:spLocks/>
          </p:cNvSpPr>
          <p:nvPr/>
        </p:nvSpPr>
        <p:spPr>
          <a:xfrm>
            <a:off x="604042" y="2250302"/>
            <a:ext cx="7440613" cy="9810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smtClean="0">
                <a:latin typeface="メイリオ" panose="020B0604030504040204" pitchFamily="50" charset="-128"/>
                <a:ea typeface="メイリオ" panose="020B0604030504040204" pitchFamily="50" charset="-128"/>
              </a:rPr>
              <a:t>　作業活動（</a:t>
            </a:r>
            <a:r>
              <a:rPr lang="en-US" altLang="ja-JP" sz="2800" b="1" dirty="0" smtClean="0">
                <a:latin typeface="メイリオ" panose="020B0604030504040204" pitchFamily="50" charset="-128"/>
                <a:ea typeface="メイリオ" panose="020B0604030504040204" pitchFamily="50" charset="-128"/>
                <a:cs typeface="Trebuchet MS" panose="020B0603020202020204" pitchFamily="34" charset="0"/>
              </a:rPr>
              <a:t>MWS</a:t>
            </a:r>
            <a:r>
              <a:rPr lang="ja-JP" altLang="en-US" sz="2800" dirty="0" smtClean="0">
                <a:latin typeface="メイリオ" panose="020B0604030504040204" pitchFamily="50" charset="-128"/>
                <a:ea typeface="メイリオ" panose="020B0604030504040204" pitchFamily="50" charset="-128"/>
              </a:rPr>
              <a:t>など）や特定の体験</a:t>
            </a:r>
            <a:r>
              <a:rPr lang="en-US" altLang="ja-JP" sz="2800" dirty="0" smtClean="0">
                <a:latin typeface="メイリオ" panose="020B0604030504040204" pitchFamily="50" charset="-128"/>
                <a:ea typeface="メイリオ" panose="020B0604030504040204" pitchFamily="50" charset="-128"/>
              </a:rPr>
              <a:t/>
            </a:r>
            <a:br>
              <a:rPr lang="en-US" altLang="ja-JP" sz="2800" dirty="0" smtClean="0">
                <a:latin typeface="メイリオ" panose="020B0604030504040204" pitchFamily="50" charset="-128"/>
                <a:ea typeface="メイリオ" panose="020B0604030504040204" pitchFamily="50" charset="-128"/>
              </a:rPr>
            </a:br>
            <a:r>
              <a:rPr lang="ja-JP" altLang="en-US" sz="2800" dirty="0" smtClean="0">
                <a:latin typeface="メイリオ" panose="020B0604030504040204" pitchFamily="50" charset="-128"/>
                <a:ea typeface="メイリオ" panose="020B0604030504040204" pitchFamily="50" charset="-128"/>
              </a:rPr>
              <a:t>　</a:t>
            </a:r>
            <a:r>
              <a:rPr lang="en-US" altLang="ja-JP" sz="2800" dirty="0" smtClean="0">
                <a:latin typeface="メイリオ" panose="020B0604030504040204" pitchFamily="50" charset="-128"/>
                <a:ea typeface="メイリオ" panose="020B0604030504040204" pitchFamily="50" charset="-128"/>
              </a:rPr>
              <a:t>(</a:t>
            </a:r>
            <a:r>
              <a:rPr lang="ja-JP" altLang="en-US" sz="2800" dirty="0" smtClean="0">
                <a:latin typeface="メイリオ" panose="020B0604030504040204" pitchFamily="50" charset="-128"/>
                <a:ea typeface="メイリオ" panose="020B0604030504040204" pitchFamily="50" charset="-128"/>
              </a:rPr>
              <a:t>職場実習など）と組み合わせて活用する</a:t>
            </a:r>
          </a:p>
        </p:txBody>
      </p:sp>
      <p:sp>
        <p:nvSpPr>
          <p:cNvPr id="2" name="下矢印 1"/>
          <p:cNvSpPr/>
          <p:nvPr/>
        </p:nvSpPr>
        <p:spPr>
          <a:xfrm>
            <a:off x="4123046" y="1913344"/>
            <a:ext cx="1151906" cy="244029"/>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角丸四角形 17"/>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79</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2558793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グループ化 30"/>
          <p:cNvGrpSpPr/>
          <p:nvPr/>
        </p:nvGrpSpPr>
        <p:grpSpPr>
          <a:xfrm>
            <a:off x="66938" y="1734723"/>
            <a:ext cx="8736689" cy="5075881"/>
            <a:chOff x="-569782" y="1835966"/>
            <a:chExt cx="8736689" cy="5075881"/>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907" y="2466847"/>
              <a:ext cx="8128000" cy="4445000"/>
            </a:xfrm>
            <a:prstGeom prst="rect">
              <a:avLst/>
            </a:prstGeom>
          </p:spPr>
        </p:pic>
        <p:sp>
          <p:nvSpPr>
            <p:cNvPr id="10" name="正方形/長方形 9"/>
            <p:cNvSpPr/>
            <p:nvPr/>
          </p:nvSpPr>
          <p:spPr>
            <a:xfrm>
              <a:off x="2523693" y="4635500"/>
              <a:ext cx="1261884" cy="523220"/>
            </a:xfrm>
            <a:prstGeom prst="rect">
              <a:avLst/>
            </a:prstGeom>
          </p:spPr>
          <p:txBody>
            <a:bodyPr wrap="none">
              <a:spAutoFit/>
            </a:bodyPr>
            <a:lstStyle/>
            <a:p>
              <a:r>
                <a:rPr lang="ja-JP" altLang="en-US" sz="2800" dirty="0">
                  <a:solidFill>
                    <a:prstClr val="black"/>
                  </a:solidFill>
                  <a:latin typeface="メイリオ" panose="020B0604030504040204" pitchFamily="50" charset="-128"/>
                  <a:ea typeface="メイリオ" panose="020B0604030504040204" pitchFamily="50" charset="-128"/>
                </a:rPr>
                <a:t>ＭＷＳ</a:t>
              </a:r>
              <a:endParaRPr lang="ja-JP" altLang="en-US" sz="2800" dirty="0">
                <a:solidFill>
                  <a:prstClr val="black"/>
                </a:solidFill>
              </a:endParaRPr>
            </a:p>
          </p:txBody>
        </p:sp>
        <p:sp>
          <p:nvSpPr>
            <p:cNvPr id="11" name="円形吹き出し 10"/>
            <p:cNvSpPr/>
            <p:nvPr/>
          </p:nvSpPr>
          <p:spPr>
            <a:xfrm>
              <a:off x="5572125" y="2645201"/>
              <a:ext cx="2314575" cy="1828800"/>
            </a:xfrm>
            <a:prstGeom prst="wedgeEllipseCallout">
              <a:avLst>
                <a:gd name="adj1" fmla="val -49640"/>
                <a:gd name="adj2" fmla="val 3697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 name="テキスト ボックス 11"/>
            <p:cNvSpPr txBox="1"/>
            <p:nvPr/>
          </p:nvSpPr>
          <p:spPr>
            <a:xfrm>
              <a:off x="5762624" y="3131560"/>
              <a:ext cx="2091108" cy="923330"/>
            </a:xfrm>
            <a:prstGeom prst="rect">
              <a:avLst/>
            </a:prstGeom>
            <a:noFill/>
          </p:spPr>
          <p:txBody>
            <a:bodyPr wrap="square" rtlCol="0">
              <a:spAutoFit/>
            </a:bodyPr>
            <a:lstStyle/>
            <a:p>
              <a:r>
                <a:rPr lang="ja-JP" altLang="en-US" dirty="0" smtClean="0">
                  <a:solidFill>
                    <a:prstClr val="black"/>
                  </a:solidFill>
                  <a:latin typeface="メイリオ" panose="020B0604030504040204" pitchFamily="50" charset="-128"/>
                  <a:ea typeface="メイリオ" panose="020B0604030504040204" pitchFamily="50" charset="-128"/>
                </a:rPr>
                <a:t>こんなの実際の</a:t>
              </a:r>
            </a:p>
            <a:p>
              <a:r>
                <a:rPr lang="ja-JP" altLang="en-US" dirty="0" smtClean="0">
                  <a:solidFill>
                    <a:prstClr val="black"/>
                  </a:solidFill>
                  <a:latin typeface="メイリオ" panose="020B0604030504040204" pitchFamily="50" charset="-128"/>
                  <a:ea typeface="メイリオ" panose="020B0604030504040204" pitchFamily="50" charset="-128"/>
                </a:rPr>
                <a:t>仕事じゃないから関係ないだろ！！</a:t>
              </a:r>
              <a:endParaRPr lang="ja-JP" altLang="en-US" dirty="0">
                <a:solidFill>
                  <a:prstClr val="black"/>
                </a:solidFill>
                <a:latin typeface="メイリオ" panose="020B0604030504040204" pitchFamily="50" charset="-128"/>
                <a:ea typeface="メイリオ" panose="020B0604030504040204" pitchFamily="50" charset="-128"/>
              </a:endParaRPr>
            </a:p>
          </p:txBody>
        </p:sp>
        <p:sp>
          <p:nvSpPr>
            <p:cNvPr id="15" name="円形吹き出し 14"/>
            <p:cNvSpPr/>
            <p:nvPr/>
          </p:nvSpPr>
          <p:spPr>
            <a:xfrm>
              <a:off x="-569782" y="1835966"/>
              <a:ext cx="2476654" cy="1953481"/>
            </a:xfrm>
            <a:prstGeom prst="wedgeEllipseCallout">
              <a:avLst>
                <a:gd name="adj1" fmla="val 38689"/>
                <a:gd name="adj2" fmla="val 53705"/>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6" name="テキスト ボックス 15"/>
            <p:cNvSpPr txBox="1"/>
            <p:nvPr/>
          </p:nvSpPr>
          <p:spPr>
            <a:xfrm>
              <a:off x="-324425" y="2220878"/>
              <a:ext cx="2091108" cy="1323439"/>
            </a:xfrm>
            <a:prstGeom prst="rect">
              <a:avLst/>
            </a:prstGeom>
            <a:noFill/>
          </p:spPr>
          <p:txBody>
            <a:bodyPr wrap="square" rtlCol="0">
              <a:spAutoFit/>
            </a:bodyPr>
            <a:lstStyle/>
            <a:p>
              <a:r>
                <a:rPr lang="ja-JP" altLang="en-US" sz="1600" dirty="0" smtClean="0">
                  <a:solidFill>
                    <a:prstClr val="black"/>
                  </a:solidFill>
                  <a:latin typeface="メイリオ" panose="020B0604030504040204" pitchFamily="50" charset="-128"/>
                  <a:ea typeface="メイリオ" panose="020B0604030504040204" pitchFamily="50" charset="-128"/>
                </a:rPr>
                <a:t>また、見落としミスしましたよ！！</a:t>
              </a:r>
            </a:p>
            <a:p>
              <a:r>
                <a:rPr lang="ja-JP" altLang="en-US" sz="1600" dirty="0" smtClean="0">
                  <a:solidFill>
                    <a:prstClr val="black"/>
                  </a:solidFill>
                  <a:latin typeface="メイリオ" panose="020B0604030504040204" pitchFamily="50" charset="-128"/>
                  <a:ea typeface="メイリオ" panose="020B0604030504040204" pitchFamily="50" charset="-128"/>
                </a:rPr>
                <a:t>リアルフィードバックが大切なんで伝えているんですよ！</a:t>
              </a:r>
            </a:p>
          </p:txBody>
        </p:sp>
        <p:sp>
          <p:nvSpPr>
            <p:cNvPr id="17" name="フローチャート: 結合子 16"/>
            <p:cNvSpPr/>
            <p:nvPr/>
          </p:nvSpPr>
          <p:spPr>
            <a:xfrm rot="1324798">
              <a:off x="5456502" y="3291933"/>
              <a:ext cx="68764" cy="262738"/>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9" name="フローチャート: 結合子 18"/>
            <p:cNvSpPr/>
            <p:nvPr/>
          </p:nvSpPr>
          <p:spPr>
            <a:xfrm>
              <a:off x="5224157" y="3259121"/>
              <a:ext cx="100241" cy="380130"/>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0" name="フローチャート: 結合子 19"/>
            <p:cNvSpPr/>
            <p:nvPr/>
          </p:nvSpPr>
          <p:spPr>
            <a:xfrm rot="17826633">
              <a:off x="4904001" y="3548722"/>
              <a:ext cx="121556" cy="241388"/>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1" name="フローチャート: 結合子 20"/>
            <p:cNvSpPr/>
            <p:nvPr/>
          </p:nvSpPr>
          <p:spPr>
            <a:xfrm rot="19490253">
              <a:off x="5000644" y="3304566"/>
              <a:ext cx="84282" cy="374775"/>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5" name="フローチャート: 結合子 24"/>
            <p:cNvSpPr/>
            <p:nvPr/>
          </p:nvSpPr>
          <p:spPr>
            <a:xfrm>
              <a:off x="2135089" y="3043172"/>
              <a:ext cx="100241" cy="380130"/>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6" name="フローチャート: 結合子 25"/>
            <p:cNvSpPr/>
            <p:nvPr/>
          </p:nvSpPr>
          <p:spPr>
            <a:xfrm rot="17826633">
              <a:off x="1730184" y="3439964"/>
              <a:ext cx="116074" cy="241388"/>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7" name="フローチャート: 結合子 26"/>
            <p:cNvSpPr/>
            <p:nvPr/>
          </p:nvSpPr>
          <p:spPr>
            <a:xfrm rot="19490253">
              <a:off x="1937469" y="3190060"/>
              <a:ext cx="84282" cy="374775"/>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8" name="フローチャート: 結合子 27"/>
            <p:cNvSpPr/>
            <p:nvPr/>
          </p:nvSpPr>
          <p:spPr>
            <a:xfrm rot="1324798">
              <a:off x="2350561" y="3213883"/>
              <a:ext cx="128460" cy="262738"/>
            </a:xfrm>
            <a:prstGeom prst="flowChartConnector">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9" name="テキスト ボックス 28"/>
            <p:cNvSpPr txBox="1"/>
            <p:nvPr/>
          </p:nvSpPr>
          <p:spPr>
            <a:xfrm>
              <a:off x="1287524" y="5663769"/>
              <a:ext cx="1025461" cy="369332"/>
            </a:xfrm>
            <a:prstGeom prst="rect">
              <a:avLst/>
            </a:prstGeom>
            <a:noFill/>
          </p:spPr>
          <p:txBody>
            <a:bodyPr wrap="square" rtlCol="0">
              <a:spAutoFit/>
            </a:bodyPr>
            <a:lstStyle/>
            <a:p>
              <a:r>
                <a:rPr lang="ja-JP" altLang="en-US" dirty="0" smtClean="0">
                  <a:solidFill>
                    <a:prstClr val="black"/>
                  </a:solidFill>
                  <a:latin typeface="メイリオ" panose="020B0604030504040204" pitchFamily="50" charset="-128"/>
                  <a:ea typeface="メイリオ" panose="020B0604030504040204" pitchFamily="50" charset="-128"/>
                </a:rPr>
                <a:t>支援者</a:t>
              </a:r>
              <a:endParaRPr lang="ja-JP" altLang="en-US" dirty="0">
                <a:solidFill>
                  <a:prstClr val="black"/>
                </a:solidFill>
                <a:latin typeface="メイリオ" panose="020B0604030504040204" pitchFamily="50" charset="-128"/>
                <a:ea typeface="メイリオ" panose="020B0604030504040204" pitchFamily="50" charset="-128"/>
              </a:endParaRPr>
            </a:p>
          </p:txBody>
        </p:sp>
        <p:sp>
          <p:nvSpPr>
            <p:cNvPr id="30" name="テキスト ボックス 29"/>
            <p:cNvSpPr txBox="1"/>
            <p:nvPr/>
          </p:nvSpPr>
          <p:spPr>
            <a:xfrm>
              <a:off x="5572125" y="6311469"/>
              <a:ext cx="1025461" cy="369332"/>
            </a:xfrm>
            <a:prstGeom prst="rect">
              <a:avLst/>
            </a:prstGeom>
            <a:noFill/>
          </p:spPr>
          <p:txBody>
            <a:bodyPr wrap="square" rtlCol="0">
              <a:spAutoFit/>
            </a:bodyPr>
            <a:lstStyle/>
            <a:p>
              <a:r>
                <a:rPr lang="ja-JP" altLang="en-US" dirty="0">
                  <a:solidFill>
                    <a:prstClr val="black"/>
                  </a:solidFill>
                  <a:latin typeface="メイリオ" panose="020B0604030504040204" pitchFamily="50" charset="-128"/>
                  <a:ea typeface="メイリオ" panose="020B0604030504040204" pitchFamily="50" charset="-128"/>
                </a:rPr>
                <a:t>利用者</a:t>
              </a:r>
            </a:p>
          </p:txBody>
        </p:sp>
      </p:grpSp>
      <p:sp>
        <p:nvSpPr>
          <p:cNvPr id="32" name="テキスト ボックス 31"/>
          <p:cNvSpPr txBox="1"/>
          <p:nvPr/>
        </p:nvSpPr>
        <p:spPr>
          <a:xfrm>
            <a:off x="2344370" y="1645190"/>
            <a:ext cx="5287653" cy="523220"/>
          </a:xfrm>
          <a:prstGeom prst="rect">
            <a:avLst/>
          </a:prstGeom>
          <a:noFill/>
        </p:spPr>
        <p:txBody>
          <a:bodyPr wrap="square" rtlCol="0">
            <a:spAutoFit/>
          </a:bodyPr>
          <a:lstStyle/>
          <a:p>
            <a:r>
              <a:rPr lang="ja-JP" altLang="en-US" sz="2800" dirty="0" smtClean="0">
                <a:solidFill>
                  <a:srgbClr val="043748"/>
                </a:solidFill>
                <a:latin typeface="メイリオ" panose="020B0604030504040204" pitchFamily="50" charset="-128"/>
                <a:ea typeface="メイリオ" panose="020B0604030504040204" pitchFamily="50" charset="-128"/>
              </a:rPr>
              <a:t>何をフィードバックすべきか？</a:t>
            </a:r>
            <a:endParaRPr lang="ja-JP" altLang="en-US" sz="2800" dirty="0">
              <a:solidFill>
                <a:srgbClr val="043748"/>
              </a:solidFill>
              <a:latin typeface="メイリオ" panose="020B0604030504040204" pitchFamily="50" charset="-128"/>
              <a:ea typeface="メイリオ" panose="020B0604030504040204" pitchFamily="50" charset="-128"/>
            </a:endParaRPr>
          </a:p>
        </p:txBody>
      </p:sp>
      <p:sp>
        <p:nvSpPr>
          <p:cNvPr id="33" name="テキスト ボックス 32"/>
          <p:cNvSpPr txBox="1"/>
          <p:nvPr/>
        </p:nvSpPr>
        <p:spPr>
          <a:xfrm>
            <a:off x="675627" y="378296"/>
            <a:ext cx="7963862" cy="646331"/>
          </a:xfrm>
          <a:prstGeom prst="rect">
            <a:avLst/>
          </a:prstGeom>
          <a:noFill/>
        </p:spPr>
        <p:txBody>
          <a:bodyPr wrap="square" rtlCol="0">
            <a:spAutoFit/>
          </a:bodyPr>
          <a:lstStyle/>
          <a:p>
            <a:r>
              <a:rPr lang="ja-JP" altLang="en-US" sz="3600" dirty="0" smtClean="0">
                <a:solidFill>
                  <a:srgbClr val="043748"/>
                </a:solidFill>
                <a:latin typeface="メイリオ" panose="020B0604030504040204" pitchFamily="50" charset="-128"/>
                <a:ea typeface="メイリオ" panose="020B0604030504040204" pitchFamily="50" charset="-128"/>
              </a:rPr>
              <a:t>みなさんで話し合ってみましょう！！</a:t>
            </a:r>
            <a:endParaRPr lang="ja-JP" altLang="en-US" sz="3600" dirty="0">
              <a:solidFill>
                <a:srgbClr val="043748"/>
              </a:solidFill>
              <a:latin typeface="メイリオ" panose="020B0604030504040204" pitchFamily="50" charset="-128"/>
              <a:ea typeface="メイリオ" panose="020B0604030504040204" pitchFamily="50" charset="-128"/>
            </a:endParaRPr>
          </a:p>
        </p:txBody>
      </p:sp>
      <p:sp>
        <p:nvSpPr>
          <p:cNvPr id="34" name="正方形/長方形 33"/>
          <p:cNvSpPr/>
          <p:nvPr/>
        </p:nvSpPr>
        <p:spPr>
          <a:xfrm flipV="1">
            <a:off x="675627" y="937976"/>
            <a:ext cx="7702254" cy="4571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角丸四角形 21"/>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8</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80648192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AutoShape 80"/>
          <p:cNvSpPr>
            <a:spLocks noChangeArrowheads="1"/>
          </p:cNvSpPr>
          <p:nvPr/>
        </p:nvSpPr>
        <p:spPr bwMode="auto">
          <a:xfrm>
            <a:off x="180975" y="847725"/>
            <a:ext cx="503238" cy="2087563"/>
          </a:xfrm>
          <a:prstGeom prst="roundRect">
            <a:avLst>
              <a:gd name="adj" fmla="val 16667"/>
            </a:avLst>
          </a:prstGeom>
          <a:solidFill>
            <a:srgbClr val="CFD7DB"/>
          </a:solidFill>
          <a:ln>
            <a:solidFill>
              <a:schemeClr val="tx2"/>
            </a:solidFill>
          </a:ln>
          <a:extLst/>
        </p:spPr>
        <p:txBody>
          <a:bodyPr vert="eaVert" wrap="none" anchor="ctr"/>
          <a:lstStyle/>
          <a:p>
            <a:pPr algn="ctr" eaLnBrk="1" hangingPunct="1">
              <a:defRPr/>
            </a:pPr>
            <a:r>
              <a:rPr lang="en-US" altLang="ja-JP" b="1" dirty="0">
                <a:solidFill>
                  <a:srgbClr val="000000"/>
                </a:solidFill>
                <a:latin typeface="Arial" charset="0"/>
                <a:ea typeface="ＭＳ Ｐゴシック" charset="-128"/>
              </a:rPr>
              <a:t>1</a:t>
            </a:r>
            <a:r>
              <a:rPr lang="ja-JP" altLang="en-US" b="1" dirty="0">
                <a:solidFill>
                  <a:srgbClr val="000000"/>
                </a:solidFill>
                <a:latin typeface="Arial" charset="0"/>
                <a:ea typeface="ＭＳ Ｐゴシック" charset="-128"/>
              </a:rPr>
              <a:t>回目</a:t>
            </a:r>
          </a:p>
        </p:txBody>
      </p:sp>
      <p:sp>
        <p:nvSpPr>
          <p:cNvPr id="24580" name="AutoShape 80"/>
          <p:cNvSpPr>
            <a:spLocks noChangeArrowheads="1"/>
          </p:cNvSpPr>
          <p:nvPr/>
        </p:nvSpPr>
        <p:spPr bwMode="auto">
          <a:xfrm>
            <a:off x="179388" y="4221163"/>
            <a:ext cx="504825" cy="2089150"/>
          </a:xfrm>
          <a:prstGeom prst="roundRect">
            <a:avLst>
              <a:gd name="adj" fmla="val 16667"/>
            </a:avLst>
          </a:prstGeom>
          <a:solidFill>
            <a:srgbClr val="CFD7DB"/>
          </a:solidFill>
          <a:ln>
            <a:solidFill>
              <a:schemeClr val="tx2"/>
            </a:solidFill>
          </a:ln>
          <a:extLst/>
        </p:spPr>
        <p:txBody>
          <a:bodyPr vert="eaVert" wrap="none" anchor="ctr"/>
          <a:lstStyle/>
          <a:p>
            <a:pPr algn="ctr" eaLnBrk="1" hangingPunct="1">
              <a:defRPr/>
            </a:pPr>
            <a:r>
              <a:rPr lang="ja-JP" altLang="en-US" b="1" dirty="0">
                <a:solidFill>
                  <a:srgbClr val="000000"/>
                </a:solidFill>
                <a:latin typeface="Arial" charset="0"/>
                <a:ea typeface="ＭＳ Ｐゴシック" charset="-128"/>
              </a:rPr>
              <a:t>２回目</a:t>
            </a:r>
          </a:p>
        </p:txBody>
      </p:sp>
      <p:graphicFrame>
        <p:nvGraphicFramePr>
          <p:cNvPr id="2" name="表 1"/>
          <p:cNvGraphicFramePr>
            <a:graphicFrameLocks noGrp="1"/>
          </p:cNvGraphicFramePr>
          <p:nvPr/>
        </p:nvGraphicFramePr>
        <p:xfrm>
          <a:off x="684213" y="512763"/>
          <a:ext cx="8229600" cy="2620964"/>
        </p:xfrm>
        <a:graphic>
          <a:graphicData uri="http://schemas.openxmlformats.org/drawingml/2006/table">
            <a:tbl>
              <a:tblPr>
                <a:tableStyleId>{616DA210-FB5B-4158-B5E0-FEB733F419BA}</a:tableStyleId>
              </a:tblPr>
              <a:tblGrid>
                <a:gridCol w="230878">
                  <a:extLst>
                    <a:ext uri="{9D8B030D-6E8A-4147-A177-3AD203B41FA5}">
                      <a16:colId xmlns:a16="http://schemas.microsoft.com/office/drawing/2014/main" val="20000"/>
                    </a:ext>
                  </a:extLst>
                </a:gridCol>
                <a:gridCol w="1193884">
                  <a:extLst>
                    <a:ext uri="{9D8B030D-6E8A-4147-A177-3AD203B41FA5}">
                      <a16:colId xmlns:a16="http://schemas.microsoft.com/office/drawing/2014/main" val="20001"/>
                    </a:ext>
                  </a:extLst>
                </a:gridCol>
                <a:gridCol w="1324513">
                  <a:extLst>
                    <a:ext uri="{9D8B030D-6E8A-4147-A177-3AD203B41FA5}">
                      <a16:colId xmlns:a16="http://schemas.microsoft.com/office/drawing/2014/main" val="20002"/>
                    </a:ext>
                  </a:extLst>
                </a:gridCol>
                <a:gridCol w="1324513">
                  <a:extLst>
                    <a:ext uri="{9D8B030D-6E8A-4147-A177-3AD203B41FA5}">
                      <a16:colId xmlns:a16="http://schemas.microsoft.com/office/drawing/2014/main" val="20003"/>
                    </a:ext>
                  </a:extLst>
                </a:gridCol>
                <a:gridCol w="1324513">
                  <a:extLst>
                    <a:ext uri="{9D8B030D-6E8A-4147-A177-3AD203B41FA5}">
                      <a16:colId xmlns:a16="http://schemas.microsoft.com/office/drawing/2014/main" val="20004"/>
                    </a:ext>
                  </a:extLst>
                </a:gridCol>
                <a:gridCol w="1506786">
                  <a:extLst>
                    <a:ext uri="{9D8B030D-6E8A-4147-A177-3AD203B41FA5}">
                      <a16:colId xmlns:a16="http://schemas.microsoft.com/office/drawing/2014/main" val="20005"/>
                    </a:ext>
                  </a:extLst>
                </a:gridCol>
                <a:gridCol w="1324513">
                  <a:extLst>
                    <a:ext uri="{9D8B030D-6E8A-4147-A177-3AD203B41FA5}">
                      <a16:colId xmlns:a16="http://schemas.microsoft.com/office/drawing/2014/main" val="20006"/>
                    </a:ext>
                  </a:extLst>
                </a:gridCol>
              </a:tblGrid>
              <a:tr h="491989">
                <a:tc gridSpan="6">
                  <a:txBody>
                    <a:bodyPr/>
                    <a:lstStyle/>
                    <a:p>
                      <a:pPr algn="l" fontAlgn="ctr"/>
                      <a:r>
                        <a:rPr lang="ja-JP" altLang="en-US" sz="1400" u="none" strike="noStrike" dirty="0">
                          <a:effectLst/>
                        </a:rPr>
                        <a:t>（４）自分がストレスや疲れを感じていることに、気づくサインがありますか？</a:t>
                      </a:r>
                      <a:br>
                        <a:rPr lang="ja-JP" altLang="en-US" sz="1400" u="none" strike="noStrike" dirty="0">
                          <a:effectLst/>
                        </a:rPr>
                      </a:br>
                      <a:r>
                        <a:rPr lang="ja-JP" altLang="en-US" sz="1400" u="none" strike="noStrike" dirty="0">
                          <a:effectLst/>
                        </a:rPr>
                        <a:t>　　　次の中から、あなたに当てはまるサインに、いくつでも○をつけてください。</a:t>
                      </a:r>
                      <a:endParaRPr lang="ja-JP" altLang="en-US" sz="1400" b="1" i="0" u="none" strike="noStrike" dirty="0">
                        <a:solidFill>
                          <a:srgbClr val="000000"/>
                        </a:solidFill>
                        <a:effectLst/>
                        <a:latin typeface="ＭＳ ゴシック"/>
                      </a:endParaRPr>
                    </a:p>
                  </a:txBody>
                  <a:tcPr marL="9117" marR="9117" marT="9112"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1400" b="1" i="0" u="none" strike="noStrike" dirty="0">
                        <a:solidFill>
                          <a:srgbClr val="000000"/>
                        </a:solidFill>
                        <a:effectLst/>
                        <a:latin typeface="ＭＳ ゴシック"/>
                      </a:endParaRPr>
                    </a:p>
                  </a:txBody>
                  <a:tcPr marL="9117" marR="9117" marT="9112"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00662">
                <a:tc>
                  <a:txBody>
                    <a:bodyPr/>
                    <a:lstStyle/>
                    <a:p>
                      <a:pPr algn="l" fontAlgn="ctr"/>
                      <a:endParaRPr lang="ja-JP" altLang="en-US" sz="1400" b="1" i="0" u="none" strike="noStrike">
                        <a:solidFill>
                          <a:srgbClr val="000000"/>
                        </a:solidFill>
                        <a:effectLst/>
                        <a:latin typeface="ＭＳ ゴシック"/>
                      </a:endParaRPr>
                    </a:p>
                  </a:txBody>
                  <a:tcPr marL="9117" marR="9117" marT="9112"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r>
                        <a:rPr lang="ja-JP" altLang="en-US" sz="1400" u="none" strike="noStrike" dirty="0">
                          <a:effectLst/>
                        </a:rPr>
                        <a:t>・眠くなる</a:t>
                      </a:r>
                      <a:endParaRPr lang="ja-JP" altLang="en-US" sz="1400" b="1" i="0" u="none" strike="noStrike" dirty="0">
                        <a:solidFill>
                          <a:srgbClr val="000000"/>
                        </a:solidFill>
                        <a:effectLst/>
                        <a:latin typeface="HG丸ｺﾞｼｯｸM-PRO"/>
                      </a:endParaRPr>
                    </a:p>
                  </a:txBody>
                  <a:tcPr marL="36000" marR="9117" marT="9112" marB="0"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r>
                        <a:rPr lang="ja-JP" altLang="en-US" sz="1400" u="none" strike="noStrike">
                          <a:effectLst/>
                        </a:rPr>
                        <a:t>・あくびが出る</a:t>
                      </a:r>
                      <a:endParaRPr lang="ja-JP" altLang="en-US" sz="1400" b="1" i="0" u="none" strike="noStrike">
                        <a:solidFill>
                          <a:srgbClr val="000000"/>
                        </a:solidFill>
                        <a:effectLst/>
                        <a:latin typeface="HG丸ｺﾞｼｯｸM-PRO"/>
                      </a:endParaRPr>
                    </a:p>
                  </a:txBody>
                  <a:tcPr marL="36000" marR="9117" marT="9112"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r>
                        <a:rPr lang="ja-JP" altLang="en-US" sz="1400" u="none" strike="noStrike">
                          <a:effectLst/>
                        </a:rPr>
                        <a:t>・頭が痛くなる</a:t>
                      </a:r>
                      <a:endParaRPr lang="ja-JP" altLang="en-US" sz="1400" b="1" i="0" u="none" strike="noStrike">
                        <a:solidFill>
                          <a:srgbClr val="000000"/>
                        </a:solidFill>
                        <a:effectLst/>
                        <a:latin typeface="HG丸ｺﾞｼｯｸM-PRO"/>
                      </a:endParaRPr>
                    </a:p>
                  </a:txBody>
                  <a:tcPr marL="36000" marR="9117" marT="9112"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r>
                        <a:rPr lang="ja-JP" altLang="en-US" sz="1400" u="none" strike="noStrike">
                          <a:effectLst/>
                        </a:rPr>
                        <a:t>・頭が重くなる</a:t>
                      </a:r>
                      <a:endParaRPr lang="ja-JP" altLang="en-US" sz="1400" b="1" i="0" u="none" strike="noStrike">
                        <a:solidFill>
                          <a:srgbClr val="000000"/>
                        </a:solidFill>
                        <a:effectLst/>
                        <a:latin typeface="HG丸ｺﾞｼｯｸM-PRO"/>
                      </a:endParaRPr>
                    </a:p>
                  </a:txBody>
                  <a:tcPr marL="36000" marR="9117" marT="9112"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r>
                        <a:rPr lang="ja-JP" altLang="en-US" sz="1400" u="none" strike="noStrike">
                          <a:effectLst/>
                        </a:rPr>
                        <a:t>・頭がボーっとする</a:t>
                      </a:r>
                      <a:endParaRPr lang="ja-JP" altLang="en-US" sz="1400" b="1" i="0" u="none" strike="noStrike">
                        <a:solidFill>
                          <a:srgbClr val="000000"/>
                        </a:solidFill>
                        <a:effectLst/>
                        <a:latin typeface="HG丸ｺﾞｼｯｸM-PRO"/>
                      </a:endParaRPr>
                    </a:p>
                  </a:txBody>
                  <a:tcPr marL="36000" marR="9117" marT="9112"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ctr"/>
                      <a:r>
                        <a:rPr lang="ja-JP" altLang="en-US" sz="1400" u="none" strike="noStrike" dirty="0">
                          <a:effectLst/>
                        </a:rPr>
                        <a:t>・目が充血する</a:t>
                      </a:r>
                      <a:endParaRPr lang="ja-JP" altLang="en-US" sz="1400" b="1" i="0" u="none" strike="noStrike" dirty="0">
                        <a:solidFill>
                          <a:srgbClr val="000000"/>
                        </a:solidFill>
                        <a:effectLst/>
                        <a:latin typeface="HG丸ｺﾞｼｯｸM-PRO"/>
                      </a:endParaRPr>
                    </a:p>
                  </a:txBody>
                  <a:tcPr marL="36000" marR="9117" marT="9112" marB="0"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18883">
                <a:tc>
                  <a:txBody>
                    <a:bodyPr/>
                    <a:lstStyle/>
                    <a:p>
                      <a:pPr algn="l" fontAlgn="ctr"/>
                      <a:endParaRPr lang="ja-JP" altLang="en-US" sz="1400" b="1" i="0" u="none" strike="noStrike">
                        <a:solidFill>
                          <a:srgbClr val="000000"/>
                        </a:solidFill>
                        <a:effectLst/>
                        <a:latin typeface="ＭＳ ゴシック"/>
                      </a:endParaRPr>
                    </a:p>
                  </a:txBody>
                  <a:tcPr marL="9117" marR="9117" marT="9112"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r>
                        <a:rPr lang="ja-JP" altLang="en-US" sz="1400" u="none" strike="noStrike" dirty="0">
                          <a:effectLst/>
                        </a:rPr>
                        <a:t>・目が疲れる　　</a:t>
                      </a:r>
                      <a:endParaRPr lang="ja-JP" altLang="en-US" sz="1400" b="1" i="0" u="none" strike="noStrike" dirty="0">
                        <a:solidFill>
                          <a:srgbClr val="000000"/>
                        </a:solidFill>
                        <a:effectLst/>
                        <a:latin typeface="HG丸ｺﾞｼｯｸM-PRO"/>
                      </a:endParaRPr>
                    </a:p>
                  </a:txBody>
                  <a:tcPr marL="36000" marR="9117" marT="9112"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ja-JP" altLang="en-US" sz="1400" u="none" strike="noStrike" dirty="0">
                          <a:effectLst/>
                        </a:rPr>
                        <a:t>・目が痛くなる</a:t>
                      </a:r>
                      <a:endParaRPr lang="ja-JP" altLang="en-US" sz="1400" b="1" i="0" u="none" strike="noStrike" dirty="0">
                        <a:solidFill>
                          <a:srgbClr val="000000"/>
                        </a:solidFill>
                        <a:effectLst/>
                        <a:latin typeface="HG丸ｺﾞｼｯｸM-PRO"/>
                      </a:endParaRPr>
                    </a:p>
                  </a:txBody>
                  <a:tcPr marL="36000" marR="9117" marT="9112"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ja-JP" altLang="en-US" sz="1400" u="none" strike="noStrike">
                          <a:effectLst/>
                        </a:rPr>
                        <a:t>・ものがぼやける</a:t>
                      </a:r>
                      <a:endParaRPr lang="ja-JP" altLang="en-US" sz="1400" b="1" i="0" u="none" strike="noStrike">
                        <a:solidFill>
                          <a:srgbClr val="000000"/>
                        </a:solidFill>
                        <a:effectLst/>
                        <a:latin typeface="HG丸ｺﾞｼｯｸM-PRO"/>
                      </a:endParaRPr>
                    </a:p>
                  </a:txBody>
                  <a:tcPr marL="36000" marR="9117" marT="9112"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ja-JP" altLang="en-US" sz="1400" u="none" strike="noStrike">
                          <a:effectLst/>
                        </a:rPr>
                        <a:t>・手足が震える</a:t>
                      </a:r>
                      <a:endParaRPr lang="ja-JP" altLang="en-US" sz="1400" b="1" i="0" u="none" strike="noStrike">
                        <a:solidFill>
                          <a:srgbClr val="000000"/>
                        </a:solidFill>
                        <a:effectLst/>
                        <a:latin typeface="HG丸ｺﾞｼｯｸM-PRO"/>
                      </a:endParaRPr>
                    </a:p>
                  </a:txBody>
                  <a:tcPr marL="36000" marR="9117" marT="9112"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ja-JP" altLang="en-US" sz="1400" u="none" strike="noStrike" dirty="0">
                          <a:effectLst/>
                        </a:rPr>
                        <a:t>・手や腕がだるい</a:t>
                      </a:r>
                      <a:endParaRPr lang="ja-JP" altLang="en-US" sz="1400" b="1" i="0" u="none" strike="noStrike" dirty="0">
                        <a:solidFill>
                          <a:srgbClr val="000000"/>
                        </a:solidFill>
                        <a:effectLst/>
                        <a:latin typeface="HG丸ｺﾞｼｯｸM-PRO"/>
                      </a:endParaRPr>
                    </a:p>
                  </a:txBody>
                  <a:tcPr marL="36000" marR="9117" marT="9112"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ja-JP" altLang="en-US" sz="1400" u="none" strike="noStrike" dirty="0">
                          <a:effectLst/>
                        </a:rPr>
                        <a:t>・足腰がだるい</a:t>
                      </a:r>
                      <a:endParaRPr lang="ja-JP" altLang="en-US" sz="1400" b="1" i="0" u="none" strike="noStrike" dirty="0">
                        <a:solidFill>
                          <a:srgbClr val="000000"/>
                        </a:solidFill>
                        <a:effectLst/>
                        <a:latin typeface="HG丸ｺﾞｼｯｸM-PRO"/>
                      </a:endParaRPr>
                    </a:p>
                  </a:txBody>
                  <a:tcPr marL="36000" marR="9117" marT="9112"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435832">
                <a:tc>
                  <a:txBody>
                    <a:bodyPr/>
                    <a:lstStyle/>
                    <a:p>
                      <a:pPr algn="l" fontAlgn="ctr"/>
                      <a:endParaRPr lang="ja-JP" altLang="en-US" sz="1400" b="1" i="0" u="none" strike="noStrike">
                        <a:solidFill>
                          <a:srgbClr val="000000"/>
                        </a:solidFill>
                        <a:effectLst/>
                        <a:latin typeface="ＭＳ ゴシック"/>
                      </a:endParaRPr>
                    </a:p>
                  </a:txBody>
                  <a:tcPr marL="9117" marR="9117" marT="9112"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r>
                        <a:rPr lang="ja-JP" altLang="en-US" sz="1400" u="none" strike="noStrike" dirty="0">
                          <a:effectLst/>
                        </a:rPr>
                        <a:t>・全身がだるい</a:t>
                      </a:r>
                      <a:endParaRPr lang="ja-JP" altLang="en-US" sz="1400" b="1" i="0" u="none" strike="noStrike" dirty="0">
                        <a:solidFill>
                          <a:srgbClr val="000000"/>
                        </a:solidFill>
                        <a:effectLst/>
                        <a:latin typeface="HG丸ｺﾞｼｯｸM-PRO"/>
                      </a:endParaRPr>
                    </a:p>
                  </a:txBody>
                  <a:tcPr marL="36000" marR="9117" marT="9112"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ja-JP" altLang="en-US" sz="1400" u="none" strike="noStrike" dirty="0">
                          <a:effectLst/>
                        </a:rPr>
                        <a:t>・肩がこる</a:t>
                      </a:r>
                      <a:endParaRPr lang="ja-JP" altLang="en-US" sz="1400" b="1" i="0" u="none" strike="noStrike" dirty="0">
                        <a:solidFill>
                          <a:srgbClr val="000000"/>
                        </a:solidFill>
                        <a:effectLst/>
                        <a:latin typeface="HG丸ｺﾞｼｯｸM-PRO"/>
                      </a:endParaRPr>
                    </a:p>
                  </a:txBody>
                  <a:tcPr marL="36000" marR="9117" marT="9112"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ja-JP" altLang="en-US" sz="1400" u="none" strike="noStrike" dirty="0">
                          <a:effectLst/>
                        </a:rPr>
                        <a:t>・周囲が気になる</a:t>
                      </a:r>
                      <a:endParaRPr lang="ja-JP" altLang="en-US" sz="1400" b="1" i="0" u="none" strike="noStrike" dirty="0">
                        <a:solidFill>
                          <a:srgbClr val="000000"/>
                        </a:solidFill>
                        <a:effectLst/>
                        <a:latin typeface="HG丸ｺﾞｼｯｸM-PRO"/>
                      </a:endParaRPr>
                    </a:p>
                  </a:txBody>
                  <a:tcPr marL="36000" marR="9117" marT="9112"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ja-JP" altLang="en-US" sz="1400" u="none" strike="noStrike">
                          <a:effectLst/>
                        </a:rPr>
                        <a:t>・よそみが増える</a:t>
                      </a:r>
                      <a:endParaRPr lang="ja-JP" altLang="en-US" sz="1400" b="1" i="0" u="none" strike="noStrike">
                        <a:solidFill>
                          <a:srgbClr val="000000"/>
                        </a:solidFill>
                        <a:effectLst/>
                        <a:latin typeface="HG丸ｺﾞｼｯｸM-PRO"/>
                      </a:endParaRPr>
                    </a:p>
                  </a:txBody>
                  <a:tcPr marL="36000" marR="9117" marT="9112"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ja-JP" altLang="en-US" sz="1400" u="none" strike="noStrike">
                          <a:effectLst/>
                        </a:rPr>
                        <a:t>・ため息が出る</a:t>
                      </a:r>
                      <a:endParaRPr lang="ja-JP" altLang="en-US" sz="1400" b="1" i="0" u="none" strike="noStrike">
                        <a:solidFill>
                          <a:srgbClr val="000000"/>
                        </a:solidFill>
                        <a:effectLst/>
                        <a:latin typeface="HG丸ｺﾞｼｯｸM-PRO"/>
                      </a:endParaRPr>
                    </a:p>
                  </a:txBody>
                  <a:tcPr marL="36000" marR="9117" marT="9112"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ja-JP" altLang="en-US" sz="1400" u="none" strike="noStrike">
                          <a:effectLst/>
                        </a:rPr>
                        <a:t>・姿勢が崩れる</a:t>
                      </a:r>
                      <a:endParaRPr lang="ja-JP" altLang="en-US" sz="1400" b="1" i="0" u="none" strike="noStrike">
                        <a:solidFill>
                          <a:srgbClr val="000000"/>
                        </a:solidFill>
                        <a:effectLst/>
                        <a:latin typeface="HG丸ｺﾞｼｯｸM-PRO"/>
                      </a:endParaRPr>
                    </a:p>
                  </a:txBody>
                  <a:tcPr marL="36000" marR="9117" marT="9112"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318883">
                <a:tc>
                  <a:txBody>
                    <a:bodyPr/>
                    <a:lstStyle/>
                    <a:p>
                      <a:pPr algn="l" fontAlgn="ctr"/>
                      <a:endParaRPr lang="ja-JP" altLang="en-US" sz="1400" b="1" i="0" u="none" strike="noStrike">
                        <a:solidFill>
                          <a:srgbClr val="000000"/>
                        </a:solidFill>
                        <a:effectLst/>
                        <a:latin typeface="ＭＳ ゴシック"/>
                      </a:endParaRPr>
                    </a:p>
                  </a:txBody>
                  <a:tcPr marL="9117" marR="9117" marT="9112"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ctr"/>
                      <a:r>
                        <a:rPr lang="ja-JP" altLang="en-US" sz="1400" u="none" strike="noStrike" dirty="0">
                          <a:effectLst/>
                        </a:rPr>
                        <a:t>・汗が出る</a:t>
                      </a:r>
                      <a:endParaRPr lang="ja-JP" altLang="en-US" sz="1400" b="1" i="0" u="none" strike="noStrike" dirty="0">
                        <a:solidFill>
                          <a:srgbClr val="000000"/>
                        </a:solidFill>
                        <a:effectLst/>
                        <a:latin typeface="HG丸ｺﾞｼｯｸM-PRO"/>
                      </a:endParaRPr>
                    </a:p>
                  </a:txBody>
                  <a:tcPr marL="36000" marR="9117" marT="9112"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ja-JP" altLang="en-US" sz="1400" u="none" strike="noStrike" dirty="0">
                          <a:effectLst/>
                        </a:rPr>
                        <a:t>・背伸びをする</a:t>
                      </a:r>
                      <a:endParaRPr lang="ja-JP" altLang="en-US" sz="1400" b="1" i="0" u="none" strike="noStrike" dirty="0">
                        <a:solidFill>
                          <a:srgbClr val="000000"/>
                        </a:solidFill>
                        <a:effectLst/>
                        <a:latin typeface="HG丸ｺﾞｼｯｸM-PRO"/>
                      </a:endParaRPr>
                    </a:p>
                  </a:txBody>
                  <a:tcPr marL="36000" marR="9117" marT="9112"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ja-JP" altLang="en-US" sz="1400" u="none" strike="noStrike">
                          <a:effectLst/>
                        </a:rPr>
                        <a:t>・ミスが増える</a:t>
                      </a:r>
                      <a:endParaRPr lang="ja-JP" altLang="en-US" sz="1400" b="1" i="0" u="none" strike="noStrike">
                        <a:solidFill>
                          <a:srgbClr val="000000"/>
                        </a:solidFill>
                        <a:effectLst/>
                        <a:latin typeface="HG丸ｺﾞｼｯｸM-PRO"/>
                      </a:endParaRPr>
                    </a:p>
                  </a:txBody>
                  <a:tcPr marL="36000" marR="9117" marT="9112"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ja-JP" altLang="en-US" sz="1400" u="none" strike="noStrike">
                          <a:effectLst/>
                        </a:rPr>
                        <a:t>・能率が下がる</a:t>
                      </a:r>
                      <a:endParaRPr lang="ja-JP" altLang="en-US" sz="1400" b="1" i="0" u="none" strike="noStrike">
                        <a:solidFill>
                          <a:srgbClr val="000000"/>
                        </a:solidFill>
                        <a:effectLst/>
                        <a:latin typeface="HG丸ｺﾞｼｯｸM-PRO"/>
                      </a:endParaRPr>
                    </a:p>
                  </a:txBody>
                  <a:tcPr marL="36000" marR="9117" marT="9112"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ja-JP" altLang="en-US" sz="1400" u="none" strike="noStrike">
                          <a:effectLst/>
                        </a:rPr>
                        <a:t>・イライラする</a:t>
                      </a:r>
                      <a:endParaRPr lang="ja-JP" altLang="en-US" sz="1400" b="1" i="0" u="none" strike="noStrike">
                        <a:solidFill>
                          <a:srgbClr val="000000"/>
                        </a:solidFill>
                        <a:effectLst/>
                        <a:latin typeface="HG丸ｺﾞｼｯｸM-PRO"/>
                      </a:endParaRPr>
                    </a:p>
                  </a:txBody>
                  <a:tcPr marL="36000" marR="9117" marT="9112"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ja-JP" altLang="en-US" sz="1400" u="none" strike="noStrike">
                          <a:effectLst/>
                        </a:rPr>
                        <a:t>・独り言が増える</a:t>
                      </a:r>
                      <a:endParaRPr lang="ja-JP" altLang="en-US" sz="1400" b="1" i="0" u="none" strike="noStrike">
                        <a:solidFill>
                          <a:srgbClr val="000000"/>
                        </a:solidFill>
                        <a:effectLst/>
                        <a:latin typeface="HG丸ｺﾞｼｯｸM-PRO"/>
                      </a:endParaRPr>
                    </a:p>
                  </a:txBody>
                  <a:tcPr marL="36000" marR="9117" marT="9112"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435832">
                <a:tc>
                  <a:txBody>
                    <a:bodyPr/>
                    <a:lstStyle/>
                    <a:p>
                      <a:pPr algn="l" fontAlgn="ctr"/>
                      <a:endParaRPr lang="ja-JP" altLang="en-US" sz="1400" b="1" i="0" u="none" strike="noStrike" dirty="0">
                        <a:solidFill>
                          <a:srgbClr val="000000"/>
                        </a:solidFill>
                        <a:effectLst/>
                        <a:latin typeface="ＭＳ ゴシック"/>
                      </a:endParaRPr>
                    </a:p>
                  </a:txBody>
                  <a:tcPr marL="9117" marR="9117" marT="9112"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gridSpan="2">
                  <a:txBody>
                    <a:bodyPr/>
                    <a:lstStyle/>
                    <a:p>
                      <a:pPr algn="l" fontAlgn="ctr"/>
                      <a:r>
                        <a:rPr lang="ja-JP" altLang="en-US" sz="1400" u="none" strike="noStrike" dirty="0">
                          <a:effectLst/>
                        </a:rPr>
                        <a:t>・表情が硬くなる</a:t>
                      </a:r>
                      <a:endParaRPr lang="ja-JP" altLang="en-US" sz="1400" b="1" i="0" u="none" strike="noStrike" dirty="0">
                        <a:solidFill>
                          <a:srgbClr val="000000"/>
                        </a:solidFill>
                        <a:effectLst/>
                        <a:latin typeface="HG丸ｺﾞｼｯｸM-PRO"/>
                      </a:endParaRPr>
                    </a:p>
                  </a:txBody>
                  <a:tcPr marL="36000" marR="9117" marT="9112" marB="0"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kumimoji="1" lang="ja-JP" altLang="en-US"/>
                    </a:p>
                  </a:txBody>
                  <a:tcPr/>
                </a:tc>
                <a:tc gridSpan="2">
                  <a:txBody>
                    <a:bodyPr/>
                    <a:lstStyle/>
                    <a:p>
                      <a:pPr algn="l" fontAlgn="ctr"/>
                      <a:r>
                        <a:rPr lang="ja-JP" altLang="en-US" sz="1400" u="none" strike="noStrike">
                          <a:effectLst/>
                        </a:rPr>
                        <a:t>・口調や話し方が変わる</a:t>
                      </a:r>
                      <a:endParaRPr lang="ja-JP" altLang="en-US" sz="1400" b="1" i="0" u="none" strike="noStrike">
                        <a:solidFill>
                          <a:srgbClr val="000000"/>
                        </a:solidFill>
                        <a:effectLst/>
                        <a:latin typeface="HG丸ｺﾞｼｯｸM-PRO"/>
                      </a:endParaRPr>
                    </a:p>
                  </a:txBody>
                  <a:tcPr marL="36000" marR="9117" marT="9112"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endParaRPr kumimoji="1" lang="ja-JP" altLang="en-US"/>
                    </a:p>
                  </a:txBody>
                  <a:tcPr/>
                </a:tc>
                <a:tc>
                  <a:txBody>
                    <a:bodyPr/>
                    <a:lstStyle/>
                    <a:p>
                      <a:pPr algn="l" fontAlgn="ctr"/>
                      <a:r>
                        <a:rPr lang="ja-JP" altLang="en-US" sz="1400" u="none" strike="noStrike">
                          <a:effectLst/>
                        </a:rPr>
                        <a:t>・貧乏ゆすりをする</a:t>
                      </a:r>
                      <a:endParaRPr lang="ja-JP" altLang="en-US" sz="1400" b="1" i="0" u="none" strike="noStrike">
                        <a:solidFill>
                          <a:srgbClr val="000000"/>
                        </a:solidFill>
                        <a:effectLst/>
                        <a:latin typeface="HG丸ｺﾞｼｯｸM-PRO"/>
                      </a:endParaRPr>
                    </a:p>
                  </a:txBody>
                  <a:tcPr marL="36000" marR="9117" marT="9112"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ctr"/>
                      <a:r>
                        <a:rPr lang="ja-JP" altLang="en-US" sz="1400" u="none" strike="noStrike">
                          <a:effectLst/>
                        </a:rPr>
                        <a:t>・偏見が気になる</a:t>
                      </a:r>
                      <a:endParaRPr lang="ja-JP" altLang="en-US" sz="1400" b="1" i="0" u="none" strike="noStrike">
                        <a:solidFill>
                          <a:srgbClr val="000000"/>
                        </a:solidFill>
                        <a:effectLst/>
                        <a:latin typeface="HG丸ｺﾞｼｯｸM-PRO"/>
                      </a:endParaRPr>
                    </a:p>
                  </a:txBody>
                  <a:tcPr marL="36000" marR="9117" marT="9112"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5"/>
                  </a:ext>
                </a:extLst>
              </a:tr>
              <a:tr h="318883">
                <a:tc>
                  <a:txBody>
                    <a:bodyPr/>
                    <a:lstStyle/>
                    <a:p>
                      <a:pPr algn="l" fontAlgn="ctr"/>
                      <a:endParaRPr lang="ja-JP" altLang="en-US" sz="1400" b="1" i="0" u="none" strike="noStrike">
                        <a:solidFill>
                          <a:srgbClr val="000000"/>
                        </a:solidFill>
                        <a:effectLst/>
                        <a:latin typeface="ＭＳ ゴシック"/>
                      </a:endParaRPr>
                    </a:p>
                  </a:txBody>
                  <a:tcPr marL="9117" marR="9117" marT="9112" marB="0"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gridSpan="3">
                  <a:txBody>
                    <a:bodyPr/>
                    <a:lstStyle/>
                    <a:p>
                      <a:pPr algn="l" fontAlgn="ctr"/>
                      <a:r>
                        <a:rPr lang="ja-JP" altLang="en-US" sz="1400" u="none" strike="noStrike" dirty="0">
                          <a:effectLst/>
                        </a:rPr>
                        <a:t>・その他（　　　　　　　　　　　　　　）</a:t>
                      </a:r>
                      <a:endParaRPr lang="ja-JP" altLang="en-US" sz="1400" b="1" i="0" u="none" strike="noStrike" dirty="0">
                        <a:solidFill>
                          <a:srgbClr val="000000"/>
                        </a:solidFill>
                        <a:effectLst/>
                        <a:latin typeface="HG丸ｺﾞｼｯｸM-PRO"/>
                      </a:endParaRPr>
                    </a:p>
                  </a:txBody>
                  <a:tcPr marL="36000" marR="9117" marT="9112" marB="0"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kumimoji="1" lang="ja-JP" altLang="en-US"/>
                    </a:p>
                  </a:txBody>
                  <a:tcPr/>
                </a:tc>
                <a:tc hMerge="1">
                  <a:txBody>
                    <a:bodyPr/>
                    <a:lstStyle/>
                    <a:p>
                      <a:endParaRPr kumimoji="1" lang="ja-JP" altLang="en-US"/>
                    </a:p>
                  </a:txBody>
                  <a:tcPr/>
                </a:tc>
                <a:tc>
                  <a:txBody>
                    <a:bodyPr/>
                    <a:lstStyle/>
                    <a:p>
                      <a:pPr algn="l" fontAlgn="ctr"/>
                      <a:r>
                        <a:rPr lang="ja-JP" altLang="en-US" sz="1400" u="none" strike="noStrike" dirty="0">
                          <a:effectLst/>
                        </a:rPr>
                        <a:t>・ない</a:t>
                      </a:r>
                      <a:endParaRPr lang="ja-JP" altLang="en-US" sz="1400" b="1" i="0" u="none" strike="noStrike" dirty="0">
                        <a:solidFill>
                          <a:srgbClr val="000000"/>
                        </a:solidFill>
                        <a:effectLst/>
                        <a:latin typeface="HG丸ｺﾞｼｯｸM-PRO"/>
                      </a:endParaRPr>
                    </a:p>
                  </a:txBody>
                  <a:tcPr marL="36000" marR="9117" marT="9112"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ja-JP" altLang="en-US" sz="1400" u="none" strike="noStrike" dirty="0">
                          <a:effectLst/>
                        </a:rPr>
                        <a:t>・分からない</a:t>
                      </a:r>
                      <a:endParaRPr lang="ja-JP" altLang="en-US" sz="1400" b="1" i="0" u="none" strike="noStrike" dirty="0">
                        <a:solidFill>
                          <a:srgbClr val="000000"/>
                        </a:solidFill>
                        <a:effectLst/>
                        <a:latin typeface="HG丸ｺﾞｼｯｸM-PRO"/>
                      </a:endParaRPr>
                    </a:p>
                  </a:txBody>
                  <a:tcPr marL="36000" marR="9117" marT="9112"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ctr"/>
                      <a:r>
                        <a:rPr lang="ja-JP" altLang="en-US" sz="1400" u="none" strike="noStrike" dirty="0">
                          <a:effectLst/>
                        </a:rPr>
                        <a:t>　</a:t>
                      </a:r>
                      <a:endParaRPr lang="ja-JP" altLang="en-US" sz="1400" b="1" i="0" u="none" strike="noStrike" dirty="0">
                        <a:solidFill>
                          <a:srgbClr val="000000"/>
                        </a:solidFill>
                        <a:effectLst/>
                        <a:latin typeface="HG丸ｺﾞｼｯｸM-PRO"/>
                      </a:endParaRPr>
                    </a:p>
                  </a:txBody>
                  <a:tcPr marL="36000" marR="9117" marT="9112" marB="0"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6"/>
                  </a:ext>
                </a:extLst>
              </a:tr>
            </a:tbl>
          </a:graphicData>
        </a:graphic>
      </p:graphicFrame>
      <p:graphicFrame>
        <p:nvGraphicFramePr>
          <p:cNvPr id="3" name="表 2"/>
          <p:cNvGraphicFramePr>
            <a:graphicFrameLocks noGrp="1"/>
          </p:cNvGraphicFramePr>
          <p:nvPr/>
        </p:nvGraphicFramePr>
        <p:xfrm>
          <a:off x="684213" y="3860800"/>
          <a:ext cx="8208964" cy="2832101"/>
        </p:xfrm>
        <a:graphic>
          <a:graphicData uri="http://schemas.openxmlformats.org/drawingml/2006/table">
            <a:tbl>
              <a:tblPr>
                <a:tableStyleId>{2D5ABB26-0587-4C30-8999-92F81FD0307C}</a:tableStyleId>
              </a:tblPr>
              <a:tblGrid>
                <a:gridCol w="143371">
                  <a:extLst>
                    <a:ext uri="{9D8B030D-6E8A-4147-A177-3AD203B41FA5}">
                      <a16:colId xmlns:a16="http://schemas.microsoft.com/office/drawing/2014/main" val="20000"/>
                    </a:ext>
                  </a:extLst>
                </a:gridCol>
                <a:gridCol w="1315708">
                  <a:extLst>
                    <a:ext uri="{9D8B030D-6E8A-4147-A177-3AD203B41FA5}">
                      <a16:colId xmlns:a16="http://schemas.microsoft.com/office/drawing/2014/main" val="20001"/>
                    </a:ext>
                  </a:extLst>
                </a:gridCol>
                <a:gridCol w="1449221">
                  <a:extLst>
                    <a:ext uri="{9D8B030D-6E8A-4147-A177-3AD203B41FA5}">
                      <a16:colId xmlns:a16="http://schemas.microsoft.com/office/drawing/2014/main" val="20002"/>
                    </a:ext>
                  </a:extLst>
                </a:gridCol>
                <a:gridCol w="1261907">
                  <a:extLst>
                    <a:ext uri="{9D8B030D-6E8A-4147-A177-3AD203B41FA5}">
                      <a16:colId xmlns:a16="http://schemas.microsoft.com/office/drawing/2014/main" val="20003"/>
                    </a:ext>
                  </a:extLst>
                </a:gridCol>
                <a:gridCol w="1248762">
                  <a:extLst>
                    <a:ext uri="{9D8B030D-6E8A-4147-A177-3AD203B41FA5}">
                      <a16:colId xmlns:a16="http://schemas.microsoft.com/office/drawing/2014/main" val="20004"/>
                    </a:ext>
                  </a:extLst>
                </a:gridCol>
                <a:gridCol w="1330916">
                  <a:extLst>
                    <a:ext uri="{9D8B030D-6E8A-4147-A177-3AD203B41FA5}">
                      <a16:colId xmlns:a16="http://schemas.microsoft.com/office/drawing/2014/main" val="20005"/>
                    </a:ext>
                  </a:extLst>
                </a:gridCol>
                <a:gridCol w="1459079">
                  <a:extLst>
                    <a:ext uri="{9D8B030D-6E8A-4147-A177-3AD203B41FA5}">
                      <a16:colId xmlns:a16="http://schemas.microsoft.com/office/drawing/2014/main" val="20006"/>
                    </a:ext>
                  </a:extLst>
                </a:gridCol>
              </a:tblGrid>
              <a:tr h="432047">
                <a:tc gridSpan="6">
                  <a:txBody>
                    <a:bodyPr/>
                    <a:lstStyle/>
                    <a:p>
                      <a:pPr algn="l" fontAlgn="ctr"/>
                      <a:r>
                        <a:rPr lang="ja-JP" altLang="en-US" sz="1400" u="none" strike="noStrike" dirty="0">
                          <a:effectLst/>
                        </a:rPr>
                        <a:t>（４）自分がストレスや疲れを感じていることに、気づくサインがありますか？</a:t>
                      </a:r>
                      <a:br>
                        <a:rPr lang="ja-JP" altLang="en-US" sz="1400" u="none" strike="noStrike" dirty="0">
                          <a:effectLst/>
                        </a:rPr>
                      </a:br>
                      <a:r>
                        <a:rPr lang="ja-JP" altLang="en-US" sz="1400" u="none" strike="noStrike" dirty="0">
                          <a:effectLst/>
                        </a:rPr>
                        <a:t>　　　次の中から、あなたに当てはまるサインに、いくつでも○をつけてください。</a:t>
                      </a:r>
                      <a:endParaRPr lang="ja-JP" altLang="en-US" sz="1400" b="0" i="0" u="none" strike="noStrike" dirty="0">
                        <a:solidFill>
                          <a:srgbClr val="000000"/>
                        </a:solidFill>
                        <a:effectLst/>
                        <a:latin typeface="ＭＳ Ｐゴシック"/>
                      </a:endParaRPr>
                    </a:p>
                  </a:txBody>
                  <a:tcPr marL="0" marR="0" marT="0" marB="0"/>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a:txBody>
                    <a:bodyPr/>
                    <a:lstStyle/>
                    <a:p>
                      <a:pPr algn="l" fontAlgn="ctr"/>
                      <a:endParaRPr lang="ja-JP" altLang="en-US" sz="1400" b="1" i="0" u="none" strike="noStrike" dirty="0">
                        <a:solidFill>
                          <a:srgbClr val="000000"/>
                        </a:solidFill>
                        <a:effectLst/>
                        <a:latin typeface="ＭＳ ゴシック"/>
                      </a:endParaRPr>
                    </a:p>
                  </a:txBody>
                  <a:tcPr marL="0" marR="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426865">
                <a:tc>
                  <a:txBody>
                    <a:bodyPr/>
                    <a:lstStyle/>
                    <a:p>
                      <a:pPr algn="l" fontAlgn="ctr"/>
                      <a:endParaRPr lang="ja-JP" altLang="en-US" sz="1400" b="1" i="0" u="none" strike="noStrike">
                        <a:solidFill>
                          <a:srgbClr val="000000"/>
                        </a:solidFill>
                        <a:effectLst/>
                        <a:latin typeface="ＭＳ ゴシック"/>
                      </a:endParaRPr>
                    </a:p>
                  </a:txBody>
                  <a:tcPr marL="0" marR="0" marT="0" marB="0" anchor="ctr">
                    <a:lnR w="12700" cap="flat" cmpd="sng" algn="ctr">
                      <a:solidFill>
                        <a:schemeClr val="tx1"/>
                      </a:solidFill>
                      <a:prstDash val="solid"/>
                      <a:round/>
                      <a:headEnd type="none" w="med" len="med"/>
                      <a:tailEnd type="none" w="med" len="med"/>
                    </a:lnR>
                  </a:tcPr>
                </a:tc>
                <a:tc>
                  <a:txBody>
                    <a:bodyPr/>
                    <a:lstStyle/>
                    <a:p>
                      <a:pPr algn="l" fontAlgn="ctr"/>
                      <a:r>
                        <a:rPr lang="ja-JP" altLang="en-US" sz="1400" u="none" strike="noStrike" dirty="0">
                          <a:effectLst/>
                        </a:rPr>
                        <a:t>・眠くなる</a:t>
                      </a:r>
                      <a:endParaRPr lang="ja-JP" altLang="en-US" sz="1400" b="1" i="0" u="none" strike="noStrike" dirty="0">
                        <a:solidFill>
                          <a:srgbClr val="000000"/>
                        </a:solidFill>
                        <a:effectLst/>
                        <a:latin typeface="HG丸ｺﾞｼｯｸM-PRO"/>
                      </a:endParaRPr>
                    </a:p>
                  </a:txBody>
                  <a:tcPr marL="36000" marR="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algn="l" fontAlgn="ctr"/>
                      <a:r>
                        <a:rPr lang="ja-JP" altLang="en-US" sz="1400" u="none" strike="noStrike">
                          <a:effectLst/>
                        </a:rPr>
                        <a:t>・あくびが出る</a:t>
                      </a:r>
                      <a:endParaRPr lang="ja-JP" altLang="en-US" sz="1400" b="1" i="0" u="none" strike="noStrike">
                        <a:solidFill>
                          <a:srgbClr val="000000"/>
                        </a:solidFill>
                        <a:effectLst/>
                        <a:latin typeface="HG丸ｺﾞｼｯｸM-PRO"/>
                      </a:endParaRPr>
                    </a:p>
                  </a:txBody>
                  <a:tcPr marL="36000" marR="0" marT="0" marB="0" anchor="ctr">
                    <a:lnT w="12700" cap="flat" cmpd="sng" algn="ctr">
                      <a:solidFill>
                        <a:schemeClr val="tx1"/>
                      </a:solidFill>
                      <a:prstDash val="solid"/>
                      <a:round/>
                      <a:headEnd type="none" w="med" len="med"/>
                      <a:tailEnd type="none" w="med" len="med"/>
                    </a:lnT>
                  </a:tcPr>
                </a:tc>
                <a:tc>
                  <a:txBody>
                    <a:bodyPr/>
                    <a:lstStyle/>
                    <a:p>
                      <a:pPr algn="l" fontAlgn="ctr"/>
                      <a:r>
                        <a:rPr lang="ja-JP" altLang="en-US" sz="1400" u="none" strike="noStrike" dirty="0">
                          <a:effectLst/>
                        </a:rPr>
                        <a:t>・頭が痛くなる</a:t>
                      </a:r>
                      <a:endParaRPr lang="ja-JP" altLang="en-US" sz="1400" b="1" i="0" u="none" strike="noStrike" dirty="0">
                        <a:solidFill>
                          <a:srgbClr val="000000"/>
                        </a:solidFill>
                        <a:effectLst/>
                        <a:latin typeface="HG丸ｺﾞｼｯｸM-PRO"/>
                      </a:endParaRPr>
                    </a:p>
                  </a:txBody>
                  <a:tcPr marL="36000" marR="0" marT="0" marB="0" anchor="ctr">
                    <a:lnT w="12700" cap="flat" cmpd="sng" algn="ctr">
                      <a:solidFill>
                        <a:schemeClr val="tx1"/>
                      </a:solidFill>
                      <a:prstDash val="solid"/>
                      <a:round/>
                      <a:headEnd type="none" w="med" len="med"/>
                      <a:tailEnd type="none" w="med" len="med"/>
                    </a:lnT>
                  </a:tcPr>
                </a:tc>
                <a:tc>
                  <a:txBody>
                    <a:bodyPr/>
                    <a:lstStyle/>
                    <a:p>
                      <a:pPr algn="l" fontAlgn="ctr"/>
                      <a:r>
                        <a:rPr lang="ja-JP" altLang="en-US" sz="1400" u="none" strike="noStrike">
                          <a:effectLst/>
                        </a:rPr>
                        <a:t>・頭が重くなる</a:t>
                      </a:r>
                      <a:endParaRPr lang="ja-JP" altLang="en-US" sz="1400" b="1" i="0" u="none" strike="noStrike">
                        <a:solidFill>
                          <a:srgbClr val="000000"/>
                        </a:solidFill>
                        <a:effectLst/>
                        <a:latin typeface="HG丸ｺﾞｼｯｸM-PRO"/>
                      </a:endParaRPr>
                    </a:p>
                  </a:txBody>
                  <a:tcPr marL="36000" marR="0" marT="0" marB="0" anchor="ctr">
                    <a:lnT w="12700" cap="flat" cmpd="sng" algn="ctr">
                      <a:solidFill>
                        <a:schemeClr val="tx1"/>
                      </a:solidFill>
                      <a:prstDash val="solid"/>
                      <a:round/>
                      <a:headEnd type="none" w="med" len="med"/>
                      <a:tailEnd type="none" w="med" len="med"/>
                    </a:lnT>
                  </a:tcPr>
                </a:tc>
                <a:tc>
                  <a:txBody>
                    <a:bodyPr/>
                    <a:lstStyle/>
                    <a:p>
                      <a:pPr algn="l" fontAlgn="ctr"/>
                      <a:r>
                        <a:rPr lang="ja-JP" altLang="en-US" sz="1400" u="none" strike="noStrike">
                          <a:effectLst/>
                        </a:rPr>
                        <a:t>・頭がボーっとする</a:t>
                      </a:r>
                      <a:endParaRPr lang="ja-JP" altLang="en-US" sz="1400" b="1" i="0" u="none" strike="noStrike">
                        <a:solidFill>
                          <a:srgbClr val="000000"/>
                        </a:solidFill>
                        <a:effectLst/>
                        <a:latin typeface="HG丸ｺﾞｼｯｸM-PRO"/>
                      </a:endParaRPr>
                    </a:p>
                  </a:txBody>
                  <a:tcPr marL="36000" marR="0" marT="0" marB="0" anchor="ctr">
                    <a:lnT w="12700" cap="flat" cmpd="sng" algn="ctr">
                      <a:solidFill>
                        <a:schemeClr val="tx1"/>
                      </a:solidFill>
                      <a:prstDash val="solid"/>
                      <a:round/>
                      <a:headEnd type="none" w="med" len="med"/>
                      <a:tailEnd type="none" w="med" len="med"/>
                    </a:lnT>
                  </a:tcPr>
                </a:tc>
                <a:tc>
                  <a:txBody>
                    <a:bodyPr/>
                    <a:lstStyle/>
                    <a:p>
                      <a:pPr algn="l" fontAlgn="ctr"/>
                      <a:r>
                        <a:rPr lang="ja-JP" altLang="en-US" sz="1400" u="none" strike="noStrike">
                          <a:effectLst/>
                        </a:rPr>
                        <a:t>・目が充血する</a:t>
                      </a:r>
                      <a:endParaRPr lang="ja-JP" altLang="en-US" sz="1400" b="1" i="0" u="none" strike="noStrike">
                        <a:solidFill>
                          <a:srgbClr val="000000"/>
                        </a:solidFill>
                        <a:effectLst/>
                        <a:latin typeface="HG丸ｺﾞｼｯｸM-PRO"/>
                      </a:endParaRPr>
                    </a:p>
                  </a:txBody>
                  <a:tcPr marL="36000" marR="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1"/>
                  </a:ext>
                </a:extLst>
              </a:tr>
              <a:tr h="426865">
                <a:tc>
                  <a:txBody>
                    <a:bodyPr/>
                    <a:lstStyle/>
                    <a:p>
                      <a:pPr algn="l" fontAlgn="ctr"/>
                      <a:endParaRPr lang="ja-JP" altLang="en-US" sz="1400" b="1" i="0" u="none" strike="noStrike">
                        <a:solidFill>
                          <a:srgbClr val="000000"/>
                        </a:solidFill>
                        <a:effectLst/>
                        <a:latin typeface="ＭＳ ゴシック"/>
                      </a:endParaRPr>
                    </a:p>
                  </a:txBody>
                  <a:tcPr marL="0" marR="0" marT="0" marB="0" anchor="ctr">
                    <a:lnR w="12700" cap="flat" cmpd="sng" algn="ctr">
                      <a:solidFill>
                        <a:schemeClr val="tx1"/>
                      </a:solidFill>
                      <a:prstDash val="solid"/>
                      <a:round/>
                      <a:headEnd type="none" w="med" len="med"/>
                      <a:tailEnd type="none" w="med" len="med"/>
                    </a:lnR>
                  </a:tcPr>
                </a:tc>
                <a:tc>
                  <a:txBody>
                    <a:bodyPr/>
                    <a:lstStyle/>
                    <a:p>
                      <a:pPr algn="l" fontAlgn="ctr"/>
                      <a:r>
                        <a:rPr lang="ja-JP" altLang="en-US" sz="1400" u="none" strike="noStrike" dirty="0">
                          <a:effectLst/>
                        </a:rPr>
                        <a:t>・目が疲れる　　</a:t>
                      </a:r>
                      <a:endParaRPr lang="ja-JP" altLang="en-US" sz="1400" b="1" i="0" u="none" strike="noStrike" dirty="0">
                        <a:solidFill>
                          <a:srgbClr val="000000"/>
                        </a:solidFill>
                        <a:effectLst/>
                        <a:latin typeface="HG丸ｺﾞｼｯｸM-PRO"/>
                      </a:endParaRPr>
                    </a:p>
                  </a:txBody>
                  <a:tcPr marL="36000" marR="0" marT="0" marB="0" anchor="ctr">
                    <a:lnL w="12700" cap="flat" cmpd="sng" algn="ctr">
                      <a:solidFill>
                        <a:schemeClr val="tx1"/>
                      </a:solidFill>
                      <a:prstDash val="solid"/>
                      <a:round/>
                      <a:headEnd type="none" w="med" len="med"/>
                      <a:tailEnd type="none" w="med" len="med"/>
                    </a:lnL>
                  </a:tcPr>
                </a:tc>
                <a:tc>
                  <a:txBody>
                    <a:bodyPr/>
                    <a:lstStyle/>
                    <a:p>
                      <a:pPr algn="l" fontAlgn="ctr"/>
                      <a:r>
                        <a:rPr lang="ja-JP" altLang="en-US" sz="1400" u="none" strike="noStrike" dirty="0">
                          <a:effectLst/>
                        </a:rPr>
                        <a:t>・目が痛くなる</a:t>
                      </a:r>
                      <a:endParaRPr lang="ja-JP" altLang="en-US" sz="1400" b="1" i="0" u="none" strike="noStrike" dirty="0">
                        <a:solidFill>
                          <a:srgbClr val="000000"/>
                        </a:solidFill>
                        <a:effectLst/>
                        <a:latin typeface="HG丸ｺﾞｼｯｸM-PRO"/>
                      </a:endParaRPr>
                    </a:p>
                  </a:txBody>
                  <a:tcPr marL="36000" marR="0" marT="0" marB="0" anchor="ctr"/>
                </a:tc>
                <a:tc>
                  <a:txBody>
                    <a:bodyPr/>
                    <a:lstStyle/>
                    <a:p>
                      <a:pPr algn="l" fontAlgn="ctr"/>
                      <a:r>
                        <a:rPr lang="ja-JP" altLang="en-US" sz="1400" u="none" strike="noStrike">
                          <a:effectLst/>
                        </a:rPr>
                        <a:t>・ものがぼやける</a:t>
                      </a:r>
                      <a:endParaRPr lang="ja-JP" altLang="en-US" sz="1400" b="1" i="0" u="none" strike="noStrike">
                        <a:solidFill>
                          <a:srgbClr val="000000"/>
                        </a:solidFill>
                        <a:effectLst/>
                        <a:latin typeface="HG丸ｺﾞｼｯｸM-PRO"/>
                      </a:endParaRPr>
                    </a:p>
                  </a:txBody>
                  <a:tcPr marL="36000" marR="0" marT="0" marB="0" anchor="ctr"/>
                </a:tc>
                <a:tc>
                  <a:txBody>
                    <a:bodyPr/>
                    <a:lstStyle/>
                    <a:p>
                      <a:pPr algn="l" fontAlgn="ctr"/>
                      <a:r>
                        <a:rPr lang="ja-JP" altLang="en-US" sz="1400" u="none" strike="noStrike">
                          <a:effectLst/>
                        </a:rPr>
                        <a:t>・手足が震える</a:t>
                      </a:r>
                      <a:endParaRPr lang="ja-JP" altLang="en-US" sz="1400" b="1" i="0" u="none" strike="noStrike">
                        <a:solidFill>
                          <a:srgbClr val="000000"/>
                        </a:solidFill>
                        <a:effectLst/>
                        <a:latin typeface="HG丸ｺﾞｼｯｸM-PRO"/>
                      </a:endParaRPr>
                    </a:p>
                  </a:txBody>
                  <a:tcPr marL="36000" marR="0" marT="0" marB="0" anchor="ctr"/>
                </a:tc>
                <a:tc>
                  <a:txBody>
                    <a:bodyPr/>
                    <a:lstStyle/>
                    <a:p>
                      <a:pPr algn="l" fontAlgn="ctr"/>
                      <a:r>
                        <a:rPr lang="ja-JP" altLang="en-US" sz="1400" u="none" strike="noStrike">
                          <a:effectLst/>
                        </a:rPr>
                        <a:t>・手や腕がだるい</a:t>
                      </a:r>
                      <a:endParaRPr lang="ja-JP" altLang="en-US" sz="1400" b="1" i="0" u="none" strike="noStrike">
                        <a:solidFill>
                          <a:srgbClr val="000000"/>
                        </a:solidFill>
                        <a:effectLst/>
                        <a:latin typeface="HG丸ｺﾞｼｯｸM-PRO"/>
                      </a:endParaRPr>
                    </a:p>
                  </a:txBody>
                  <a:tcPr marL="36000" marR="0" marT="0" marB="0" anchor="ctr"/>
                </a:tc>
                <a:tc>
                  <a:txBody>
                    <a:bodyPr/>
                    <a:lstStyle/>
                    <a:p>
                      <a:pPr algn="l" fontAlgn="ctr"/>
                      <a:r>
                        <a:rPr lang="ja-JP" altLang="en-US" sz="1400" u="none" strike="noStrike" dirty="0">
                          <a:effectLst/>
                        </a:rPr>
                        <a:t>・足腰がだるい</a:t>
                      </a:r>
                      <a:endParaRPr lang="ja-JP" altLang="en-US" sz="1400" b="1" i="0" u="none" strike="noStrike" dirty="0">
                        <a:solidFill>
                          <a:srgbClr val="000000"/>
                        </a:solidFill>
                        <a:effectLst/>
                        <a:latin typeface="HG丸ｺﾞｼｯｸM-PRO"/>
                      </a:endParaRPr>
                    </a:p>
                  </a:txBody>
                  <a:tcPr marL="3600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2"/>
                  </a:ext>
                </a:extLst>
              </a:tr>
              <a:tr h="426865">
                <a:tc>
                  <a:txBody>
                    <a:bodyPr/>
                    <a:lstStyle/>
                    <a:p>
                      <a:pPr algn="l" fontAlgn="ctr"/>
                      <a:endParaRPr lang="ja-JP" altLang="en-US" sz="1400" b="1" i="0" u="none" strike="noStrike">
                        <a:solidFill>
                          <a:srgbClr val="000000"/>
                        </a:solidFill>
                        <a:effectLst/>
                        <a:latin typeface="ＭＳ ゴシック"/>
                      </a:endParaRPr>
                    </a:p>
                  </a:txBody>
                  <a:tcPr marL="0" marR="0" marT="0" marB="0" anchor="ctr">
                    <a:lnR w="12700" cap="flat" cmpd="sng" algn="ctr">
                      <a:solidFill>
                        <a:schemeClr val="tx1"/>
                      </a:solidFill>
                      <a:prstDash val="solid"/>
                      <a:round/>
                      <a:headEnd type="none" w="med" len="med"/>
                      <a:tailEnd type="none" w="med" len="med"/>
                    </a:lnR>
                  </a:tcPr>
                </a:tc>
                <a:tc>
                  <a:txBody>
                    <a:bodyPr/>
                    <a:lstStyle/>
                    <a:p>
                      <a:pPr algn="l" fontAlgn="ctr"/>
                      <a:r>
                        <a:rPr lang="ja-JP" altLang="en-US" sz="1400" u="none" strike="noStrike" dirty="0">
                          <a:effectLst/>
                        </a:rPr>
                        <a:t>・全身がだるい</a:t>
                      </a:r>
                      <a:endParaRPr lang="ja-JP" altLang="en-US" sz="1400" b="1" i="0" u="none" strike="noStrike" dirty="0">
                        <a:solidFill>
                          <a:srgbClr val="000000"/>
                        </a:solidFill>
                        <a:effectLst/>
                        <a:latin typeface="HG丸ｺﾞｼｯｸM-PRO"/>
                      </a:endParaRPr>
                    </a:p>
                  </a:txBody>
                  <a:tcPr marL="36000" marR="0" marT="0" marB="0" anchor="ctr">
                    <a:lnL w="12700" cap="flat" cmpd="sng" algn="ctr">
                      <a:solidFill>
                        <a:schemeClr val="tx1"/>
                      </a:solidFill>
                      <a:prstDash val="solid"/>
                      <a:round/>
                      <a:headEnd type="none" w="med" len="med"/>
                      <a:tailEnd type="none" w="med" len="med"/>
                    </a:lnL>
                  </a:tcPr>
                </a:tc>
                <a:tc>
                  <a:txBody>
                    <a:bodyPr/>
                    <a:lstStyle/>
                    <a:p>
                      <a:pPr algn="l" fontAlgn="ctr"/>
                      <a:r>
                        <a:rPr lang="ja-JP" altLang="en-US" sz="1400" u="none" strike="noStrike" dirty="0">
                          <a:effectLst/>
                        </a:rPr>
                        <a:t>・肩がこる</a:t>
                      </a:r>
                      <a:endParaRPr lang="ja-JP" altLang="en-US" sz="1400" b="1" i="0" u="none" strike="noStrike" dirty="0">
                        <a:solidFill>
                          <a:srgbClr val="000000"/>
                        </a:solidFill>
                        <a:effectLst/>
                        <a:latin typeface="HG丸ｺﾞｼｯｸM-PRO"/>
                      </a:endParaRPr>
                    </a:p>
                  </a:txBody>
                  <a:tcPr marL="36000" marR="0" marT="0" marB="0" anchor="ctr"/>
                </a:tc>
                <a:tc>
                  <a:txBody>
                    <a:bodyPr/>
                    <a:lstStyle/>
                    <a:p>
                      <a:pPr algn="l" fontAlgn="ctr"/>
                      <a:r>
                        <a:rPr lang="ja-JP" altLang="en-US" sz="1400" u="none" strike="noStrike" dirty="0">
                          <a:effectLst/>
                        </a:rPr>
                        <a:t>・周囲が気になる</a:t>
                      </a:r>
                      <a:endParaRPr lang="ja-JP" altLang="en-US" sz="1400" b="1" i="0" u="none" strike="noStrike" dirty="0">
                        <a:solidFill>
                          <a:srgbClr val="000000"/>
                        </a:solidFill>
                        <a:effectLst/>
                        <a:latin typeface="HG丸ｺﾞｼｯｸM-PRO"/>
                      </a:endParaRPr>
                    </a:p>
                  </a:txBody>
                  <a:tcPr marL="36000" marR="0" marT="0" marB="0" anchor="ctr"/>
                </a:tc>
                <a:tc>
                  <a:txBody>
                    <a:bodyPr/>
                    <a:lstStyle/>
                    <a:p>
                      <a:pPr algn="l" fontAlgn="ctr"/>
                      <a:r>
                        <a:rPr lang="ja-JP" altLang="en-US" sz="1400" u="none" strike="noStrike">
                          <a:effectLst/>
                        </a:rPr>
                        <a:t>・よそみが増える</a:t>
                      </a:r>
                      <a:endParaRPr lang="ja-JP" altLang="en-US" sz="1400" b="1" i="0" u="none" strike="noStrike">
                        <a:solidFill>
                          <a:srgbClr val="000000"/>
                        </a:solidFill>
                        <a:effectLst/>
                        <a:latin typeface="HG丸ｺﾞｼｯｸM-PRO"/>
                      </a:endParaRPr>
                    </a:p>
                  </a:txBody>
                  <a:tcPr marL="36000" marR="0" marT="0" marB="0" anchor="ctr"/>
                </a:tc>
                <a:tc>
                  <a:txBody>
                    <a:bodyPr/>
                    <a:lstStyle/>
                    <a:p>
                      <a:pPr algn="l" fontAlgn="ctr"/>
                      <a:r>
                        <a:rPr lang="ja-JP" altLang="en-US" sz="1400" u="none" strike="noStrike">
                          <a:effectLst/>
                        </a:rPr>
                        <a:t>・ため息が出る</a:t>
                      </a:r>
                      <a:endParaRPr lang="ja-JP" altLang="en-US" sz="1400" b="1" i="0" u="none" strike="noStrike">
                        <a:solidFill>
                          <a:srgbClr val="000000"/>
                        </a:solidFill>
                        <a:effectLst/>
                        <a:latin typeface="HG丸ｺﾞｼｯｸM-PRO"/>
                      </a:endParaRPr>
                    </a:p>
                  </a:txBody>
                  <a:tcPr marL="36000" marR="0" marT="0" marB="0" anchor="ctr"/>
                </a:tc>
                <a:tc>
                  <a:txBody>
                    <a:bodyPr/>
                    <a:lstStyle/>
                    <a:p>
                      <a:pPr algn="l" fontAlgn="ctr"/>
                      <a:r>
                        <a:rPr lang="ja-JP" altLang="en-US" sz="1400" u="none" strike="noStrike">
                          <a:effectLst/>
                        </a:rPr>
                        <a:t>・姿勢が崩れる</a:t>
                      </a:r>
                      <a:endParaRPr lang="ja-JP" altLang="en-US" sz="1400" b="1" i="0" u="none" strike="noStrike">
                        <a:solidFill>
                          <a:srgbClr val="000000"/>
                        </a:solidFill>
                        <a:effectLst/>
                        <a:latin typeface="HG丸ｺﾞｼｯｸM-PRO"/>
                      </a:endParaRPr>
                    </a:p>
                  </a:txBody>
                  <a:tcPr marL="3600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3"/>
                  </a:ext>
                </a:extLst>
              </a:tr>
              <a:tr h="346297">
                <a:tc>
                  <a:txBody>
                    <a:bodyPr/>
                    <a:lstStyle/>
                    <a:p>
                      <a:pPr algn="l" fontAlgn="ctr"/>
                      <a:endParaRPr lang="ja-JP" altLang="en-US" sz="1400" b="1" i="0" u="none" strike="noStrike">
                        <a:solidFill>
                          <a:srgbClr val="000000"/>
                        </a:solidFill>
                        <a:effectLst/>
                        <a:latin typeface="ＭＳ ゴシック"/>
                      </a:endParaRPr>
                    </a:p>
                  </a:txBody>
                  <a:tcPr marL="0" marR="0" marT="0" marB="0" anchor="ctr">
                    <a:lnR w="12700" cap="flat" cmpd="sng" algn="ctr">
                      <a:solidFill>
                        <a:schemeClr val="tx1"/>
                      </a:solidFill>
                      <a:prstDash val="solid"/>
                      <a:round/>
                      <a:headEnd type="none" w="med" len="med"/>
                      <a:tailEnd type="none" w="med" len="med"/>
                    </a:lnR>
                  </a:tcPr>
                </a:tc>
                <a:tc>
                  <a:txBody>
                    <a:bodyPr/>
                    <a:lstStyle/>
                    <a:p>
                      <a:pPr algn="l" fontAlgn="ctr"/>
                      <a:r>
                        <a:rPr lang="ja-JP" altLang="en-US" sz="1400" u="none" strike="noStrike">
                          <a:effectLst/>
                        </a:rPr>
                        <a:t>・汗が出る</a:t>
                      </a:r>
                      <a:endParaRPr lang="ja-JP" altLang="en-US" sz="1400" b="1" i="0" u="none" strike="noStrike">
                        <a:solidFill>
                          <a:srgbClr val="000000"/>
                        </a:solidFill>
                        <a:effectLst/>
                        <a:latin typeface="HG丸ｺﾞｼｯｸM-PRO"/>
                      </a:endParaRPr>
                    </a:p>
                  </a:txBody>
                  <a:tcPr marL="36000" marR="0" marT="0" marB="0" anchor="ctr">
                    <a:lnL w="12700" cap="flat" cmpd="sng" algn="ctr">
                      <a:solidFill>
                        <a:schemeClr val="tx1"/>
                      </a:solidFill>
                      <a:prstDash val="solid"/>
                      <a:round/>
                      <a:headEnd type="none" w="med" len="med"/>
                      <a:tailEnd type="none" w="med" len="med"/>
                    </a:lnL>
                  </a:tcPr>
                </a:tc>
                <a:tc>
                  <a:txBody>
                    <a:bodyPr/>
                    <a:lstStyle/>
                    <a:p>
                      <a:pPr algn="l" fontAlgn="ctr"/>
                      <a:r>
                        <a:rPr lang="ja-JP" altLang="en-US" sz="1400" u="none" strike="noStrike" dirty="0">
                          <a:effectLst/>
                        </a:rPr>
                        <a:t>・背伸びをする</a:t>
                      </a:r>
                      <a:endParaRPr lang="ja-JP" altLang="en-US" sz="1400" b="1" i="0" u="none" strike="noStrike" dirty="0">
                        <a:solidFill>
                          <a:srgbClr val="000000"/>
                        </a:solidFill>
                        <a:effectLst/>
                        <a:latin typeface="HG丸ｺﾞｼｯｸM-PRO"/>
                      </a:endParaRPr>
                    </a:p>
                  </a:txBody>
                  <a:tcPr marL="36000" marR="0" marT="0" marB="0" anchor="ctr"/>
                </a:tc>
                <a:tc>
                  <a:txBody>
                    <a:bodyPr/>
                    <a:lstStyle/>
                    <a:p>
                      <a:pPr algn="l" fontAlgn="ctr"/>
                      <a:r>
                        <a:rPr lang="ja-JP" altLang="en-US" sz="1400" u="none" strike="noStrike" dirty="0">
                          <a:effectLst/>
                        </a:rPr>
                        <a:t>・ミスが増える</a:t>
                      </a:r>
                      <a:endParaRPr lang="ja-JP" altLang="en-US" sz="1400" b="1" i="0" u="none" strike="noStrike" dirty="0">
                        <a:solidFill>
                          <a:srgbClr val="000000"/>
                        </a:solidFill>
                        <a:effectLst/>
                        <a:latin typeface="HG丸ｺﾞｼｯｸM-PRO"/>
                      </a:endParaRPr>
                    </a:p>
                  </a:txBody>
                  <a:tcPr marL="36000" marR="0" marT="0" marB="0" anchor="ctr"/>
                </a:tc>
                <a:tc>
                  <a:txBody>
                    <a:bodyPr/>
                    <a:lstStyle/>
                    <a:p>
                      <a:pPr algn="l" fontAlgn="ctr"/>
                      <a:r>
                        <a:rPr lang="ja-JP" altLang="en-US" sz="1400" u="none" strike="noStrike">
                          <a:effectLst/>
                        </a:rPr>
                        <a:t>・能率が下がる</a:t>
                      </a:r>
                      <a:endParaRPr lang="ja-JP" altLang="en-US" sz="1400" b="1" i="0" u="none" strike="noStrike">
                        <a:solidFill>
                          <a:srgbClr val="000000"/>
                        </a:solidFill>
                        <a:effectLst/>
                        <a:latin typeface="HG丸ｺﾞｼｯｸM-PRO"/>
                      </a:endParaRPr>
                    </a:p>
                  </a:txBody>
                  <a:tcPr marL="36000" marR="0" marT="0" marB="0" anchor="ctr"/>
                </a:tc>
                <a:tc>
                  <a:txBody>
                    <a:bodyPr/>
                    <a:lstStyle/>
                    <a:p>
                      <a:pPr algn="l" fontAlgn="ctr"/>
                      <a:r>
                        <a:rPr lang="ja-JP" altLang="en-US" sz="1400" u="none" strike="noStrike">
                          <a:effectLst/>
                        </a:rPr>
                        <a:t>・イライラする</a:t>
                      </a:r>
                      <a:endParaRPr lang="ja-JP" altLang="en-US" sz="1400" b="1" i="0" u="none" strike="noStrike">
                        <a:solidFill>
                          <a:srgbClr val="000000"/>
                        </a:solidFill>
                        <a:effectLst/>
                        <a:latin typeface="HG丸ｺﾞｼｯｸM-PRO"/>
                      </a:endParaRPr>
                    </a:p>
                  </a:txBody>
                  <a:tcPr marL="36000" marR="0" marT="0" marB="0" anchor="ctr"/>
                </a:tc>
                <a:tc>
                  <a:txBody>
                    <a:bodyPr/>
                    <a:lstStyle/>
                    <a:p>
                      <a:pPr algn="l" fontAlgn="ctr"/>
                      <a:r>
                        <a:rPr lang="ja-JP" altLang="en-US" sz="1400" u="none" strike="noStrike">
                          <a:effectLst/>
                        </a:rPr>
                        <a:t>・独り言が増える</a:t>
                      </a:r>
                      <a:endParaRPr lang="ja-JP" altLang="en-US" sz="1400" b="1" i="0" u="none" strike="noStrike">
                        <a:solidFill>
                          <a:srgbClr val="000000"/>
                        </a:solidFill>
                        <a:effectLst/>
                        <a:latin typeface="HG丸ｺﾞｼｯｸM-PRO"/>
                      </a:endParaRPr>
                    </a:p>
                  </a:txBody>
                  <a:tcPr marL="3600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4"/>
                  </a:ext>
                </a:extLst>
              </a:tr>
              <a:tr h="426865">
                <a:tc>
                  <a:txBody>
                    <a:bodyPr/>
                    <a:lstStyle/>
                    <a:p>
                      <a:pPr algn="l" fontAlgn="ctr"/>
                      <a:endParaRPr lang="ja-JP" altLang="en-US" sz="1400" b="1" i="0" u="none" strike="noStrike">
                        <a:solidFill>
                          <a:srgbClr val="000000"/>
                        </a:solidFill>
                        <a:effectLst/>
                        <a:latin typeface="ＭＳ ゴシック"/>
                      </a:endParaRPr>
                    </a:p>
                  </a:txBody>
                  <a:tcPr marL="0" marR="0" marT="0" marB="0" anchor="ctr">
                    <a:lnR w="12700" cap="flat" cmpd="sng" algn="ctr">
                      <a:solidFill>
                        <a:schemeClr val="tx1"/>
                      </a:solidFill>
                      <a:prstDash val="solid"/>
                      <a:round/>
                      <a:headEnd type="none" w="med" len="med"/>
                      <a:tailEnd type="none" w="med" len="med"/>
                    </a:lnR>
                  </a:tcPr>
                </a:tc>
                <a:tc gridSpan="2">
                  <a:txBody>
                    <a:bodyPr/>
                    <a:lstStyle/>
                    <a:p>
                      <a:pPr algn="l" fontAlgn="ctr"/>
                      <a:r>
                        <a:rPr lang="ja-JP" altLang="en-US" sz="1400" u="none" strike="noStrike">
                          <a:effectLst/>
                        </a:rPr>
                        <a:t>・表情が硬くなる</a:t>
                      </a:r>
                      <a:endParaRPr lang="ja-JP" altLang="en-US" sz="1400" b="1" i="0" u="none" strike="noStrike">
                        <a:solidFill>
                          <a:srgbClr val="000000"/>
                        </a:solidFill>
                        <a:effectLst/>
                        <a:latin typeface="HG丸ｺﾞｼｯｸM-PRO"/>
                      </a:endParaRPr>
                    </a:p>
                  </a:txBody>
                  <a:tcPr marL="36000" marR="0" marT="0" marB="0" anchor="ctr">
                    <a:lnL w="12700" cap="flat" cmpd="sng" algn="ctr">
                      <a:solidFill>
                        <a:schemeClr val="tx1"/>
                      </a:solidFill>
                      <a:prstDash val="solid"/>
                      <a:round/>
                      <a:headEnd type="none" w="med" len="med"/>
                      <a:tailEnd type="none" w="med" len="med"/>
                    </a:lnL>
                  </a:tcPr>
                </a:tc>
                <a:tc hMerge="1">
                  <a:txBody>
                    <a:bodyPr/>
                    <a:lstStyle/>
                    <a:p>
                      <a:endParaRPr kumimoji="1" lang="ja-JP" altLang="en-US"/>
                    </a:p>
                  </a:txBody>
                  <a:tcPr/>
                </a:tc>
                <a:tc gridSpan="2">
                  <a:txBody>
                    <a:bodyPr/>
                    <a:lstStyle/>
                    <a:p>
                      <a:pPr algn="l" fontAlgn="ctr"/>
                      <a:r>
                        <a:rPr lang="ja-JP" altLang="en-US" sz="1400" u="none" strike="noStrike" dirty="0">
                          <a:effectLst/>
                        </a:rPr>
                        <a:t>・口調や話し方が変わる</a:t>
                      </a:r>
                      <a:endParaRPr lang="ja-JP" altLang="en-US" sz="1400" b="1" i="0" u="none" strike="noStrike" dirty="0">
                        <a:solidFill>
                          <a:srgbClr val="000000"/>
                        </a:solidFill>
                        <a:effectLst/>
                        <a:latin typeface="HG丸ｺﾞｼｯｸM-PRO"/>
                      </a:endParaRPr>
                    </a:p>
                  </a:txBody>
                  <a:tcPr marL="36000" marR="0" marT="0" marB="0" anchor="ctr"/>
                </a:tc>
                <a:tc hMerge="1">
                  <a:txBody>
                    <a:bodyPr/>
                    <a:lstStyle/>
                    <a:p>
                      <a:endParaRPr kumimoji="1" lang="ja-JP" altLang="en-US"/>
                    </a:p>
                  </a:txBody>
                  <a:tcPr/>
                </a:tc>
                <a:tc>
                  <a:txBody>
                    <a:bodyPr/>
                    <a:lstStyle/>
                    <a:p>
                      <a:pPr algn="l" fontAlgn="ctr"/>
                      <a:r>
                        <a:rPr lang="ja-JP" altLang="en-US" sz="1400" u="none" strike="noStrike" dirty="0">
                          <a:effectLst/>
                        </a:rPr>
                        <a:t>・貧乏ゆすりをする</a:t>
                      </a:r>
                      <a:endParaRPr lang="ja-JP" altLang="en-US" sz="1400" b="1" i="0" u="none" strike="noStrike" dirty="0">
                        <a:solidFill>
                          <a:srgbClr val="000000"/>
                        </a:solidFill>
                        <a:effectLst/>
                        <a:latin typeface="HG丸ｺﾞｼｯｸM-PRO"/>
                      </a:endParaRPr>
                    </a:p>
                  </a:txBody>
                  <a:tcPr marL="36000" marR="0" marT="0" marB="0" anchor="ctr"/>
                </a:tc>
                <a:tc>
                  <a:txBody>
                    <a:bodyPr/>
                    <a:lstStyle/>
                    <a:p>
                      <a:pPr algn="l" fontAlgn="ctr"/>
                      <a:r>
                        <a:rPr lang="ja-JP" altLang="en-US" sz="1400" u="none" strike="noStrike">
                          <a:effectLst/>
                        </a:rPr>
                        <a:t>・偏見が気になる</a:t>
                      </a:r>
                      <a:endParaRPr lang="ja-JP" altLang="en-US" sz="1400" b="1" i="0" u="none" strike="noStrike">
                        <a:solidFill>
                          <a:srgbClr val="000000"/>
                        </a:solidFill>
                        <a:effectLst/>
                        <a:latin typeface="HG丸ｺﾞｼｯｸM-PRO"/>
                      </a:endParaRPr>
                    </a:p>
                  </a:txBody>
                  <a:tcPr marL="36000" marR="0" marT="0" marB="0" anchor="ctr">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005"/>
                  </a:ext>
                </a:extLst>
              </a:tr>
              <a:tr h="346297">
                <a:tc>
                  <a:txBody>
                    <a:bodyPr/>
                    <a:lstStyle/>
                    <a:p>
                      <a:pPr algn="l" fontAlgn="ctr"/>
                      <a:endParaRPr lang="ja-JP" altLang="en-US" sz="1400" b="1" i="0" u="none" strike="noStrike">
                        <a:solidFill>
                          <a:srgbClr val="000000"/>
                        </a:solidFill>
                        <a:effectLst/>
                        <a:latin typeface="ＭＳ ゴシック"/>
                      </a:endParaRPr>
                    </a:p>
                  </a:txBody>
                  <a:tcPr marL="0" marR="0" marT="0" marB="0" anchor="ctr">
                    <a:lnR w="12700" cap="flat" cmpd="sng" algn="ctr">
                      <a:solidFill>
                        <a:schemeClr val="tx1"/>
                      </a:solidFill>
                      <a:prstDash val="solid"/>
                      <a:round/>
                      <a:headEnd type="none" w="med" len="med"/>
                      <a:tailEnd type="none" w="med" len="med"/>
                    </a:lnR>
                  </a:tcPr>
                </a:tc>
                <a:tc gridSpan="3">
                  <a:txBody>
                    <a:bodyPr/>
                    <a:lstStyle/>
                    <a:p>
                      <a:pPr algn="l" fontAlgn="ctr"/>
                      <a:r>
                        <a:rPr lang="ja-JP" altLang="en-US" sz="1400" u="none" strike="noStrike" dirty="0">
                          <a:effectLst/>
                        </a:rPr>
                        <a:t>・その他（　　　　　　　　　　　　　　）</a:t>
                      </a:r>
                      <a:endParaRPr lang="ja-JP" altLang="en-US" sz="1400" b="1" i="0" u="none" strike="noStrike" dirty="0">
                        <a:solidFill>
                          <a:srgbClr val="000000"/>
                        </a:solidFill>
                        <a:effectLst/>
                        <a:latin typeface="HG丸ｺﾞｼｯｸM-PRO"/>
                      </a:endParaRPr>
                    </a:p>
                  </a:txBody>
                  <a:tcPr marL="36000" marR="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hMerge="1">
                  <a:txBody>
                    <a:bodyPr/>
                    <a:lstStyle/>
                    <a:p>
                      <a:endParaRPr kumimoji="1" lang="ja-JP" altLang="en-US"/>
                    </a:p>
                  </a:txBody>
                  <a:tcPr/>
                </a:tc>
                <a:tc hMerge="1">
                  <a:txBody>
                    <a:bodyPr/>
                    <a:lstStyle/>
                    <a:p>
                      <a:endParaRPr kumimoji="1" lang="ja-JP" altLang="en-US"/>
                    </a:p>
                  </a:txBody>
                  <a:tcPr/>
                </a:tc>
                <a:tc>
                  <a:txBody>
                    <a:bodyPr/>
                    <a:lstStyle/>
                    <a:p>
                      <a:pPr algn="l" fontAlgn="ctr"/>
                      <a:r>
                        <a:rPr lang="ja-JP" altLang="en-US" sz="1400" u="none" strike="noStrike" dirty="0">
                          <a:effectLst/>
                        </a:rPr>
                        <a:t>・ない</a:t>
                      </a:r>
                      <a:endParaRPr lang="ja-JP" altLang="en-US" sz="1400" b="1" i="0" u="none" strike="noStrike" dirty="0">
                        <a:solidFill>
                          <a:srgbClr val="000000"/>
                        </a:solidFill>
                        <a:effectLst/>
                        <a:latin typeface="HG丸ｺﾞｼｯｸM-PRO"/>
                      </a:endParaRPr>
                    </a:p>
                  </a:txBody>
                  <a:tcPr marL="36000" marR="0" marT="0" marB="0" anchor="ctr">
                    <a:lnB w="12700" cap="flat" cmpd="sng" algn="ctr">
                      <a:solidFill>
                        <a:schemeClr val="tx1"/>
                      </a:solidFill>
                      <a:prstDash val="solid"/>
                      <a:round/>
                      <a:headEnd type="none" w="med" len="med"/>
                      <a:tailEnd type="none" w="med" len="med"/>
                    </a:lnB>
                  </a:tcPr>
                </a:tc>
                <a:tc>
                  <a:txBody>
                    <a:bodyPr/>
                    <a:lstStyle/>
                    <a:p>
                      <a:pPr algn="l" fontAlgn="ctr"/>
                      <a:r>
                        <a:rPr lang="ja-JP" altLang="en-US" sz="1400" u="none" strike="noStrike" dirty="0">
                          <a:effectLst/>
                        </a:rPr>
                        <a:t>・分からない</a:t>
                      </a:r>
                      <a:endParaRPr lang="ja-JP" altLang="en-US" sz="1400" b="1" i="0" u="none" strike="noStrike" dirty="0">
                        <a:solidFill>
                          <a:srgbClr val="000000"/>
                        </a:solidFill>
                        <a:effectLst/>
                        <a:latin typeface="HG丸ｺﾞｼｯｸM-PRO"/>
                      </a:endParaRPr>
                    </a:p>
                  </a:txBody>
                  <a:tcPr marL="36000" marR="0" marT="0" marB="0" anchor="ctr">
                    <a:lnB w="12700" cap="flat" cmpd="sng" algn="ctr">
                      <a:solidFill>
                        <a:schemeClr val="tx1"/>
                      </a:solidFill>
                      <a:prstDash val="solid"/>
                      <a:round/>
                      <a:headEnd type="none" w="med" len="med"/>
                      <a:tailEnd type="none" w="med" len="med"/>
                    </a:lnB>
                  </a:tcPr>
                </a:tc>
                <a:tc>
                  <a:txBody>
                    <a:bodyPr/>
                    <a:lstStyle/>
                    <a:p>
                      <a:pPr algn="l" fontAlgn="ctr"/>
                      <a:r>
                        <a:rPr lang="ja-JP" altLang="en-US" sz="1400" u="none" strike="noStrike" dirty="0">
                          <a:effectLst/>
                        </a:rPr>
                        <a:t>　</a:t>
                      </a:r>
                      <a:endParaRPr lang="ja-JP" altLang="en-US" sz="1400" b="1" i="0" u="none" strike="noStrike" dirty="0">
                        <a:solidFill>
                          <a:srgbClr val="000000"/>
                        </a:solidFill>
                        <a:effectLst/>
                        <a:latin typeface="HG丸ｺﾞｼｯｸM-PRO"/>
                      </a:endParaRPr>
                    </a:p>
                  </a:txBody>
                  <a:tcPr marL="36000" marR="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124002" name="円/楕円 15"/>
          <p:cNvSpPr>
            <a:spLocks noChangeArrowheads="1"/>
          </p:cNvSpPr>
          <p:nvPr/>
        </p:nvSpPr>
        <p:spPr bwMode="auto">
          <a:xfrm>
            <a:off x="3563938" y="4314825"/>
            <a:ext cx="1152525" cy="433388"/>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124003" name="円/楕円 16"/>
          <p:cNvSpPr>
            <a:spLocks noChangeArrowheads="1"/>
          </p:cNvSpPr>
          <p:nvPr/>
        </p:nvSpPr>
        <p:spPr bwMode="auto">
          <a:xfrm>
            <a:off x="7380288" y="4746625"/>
            <a:ext cx="1223962" cy="360363"/>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124004" name="円/楕円 15"/>
          <p:cNvSpPr>
            <a:spLocks noChangeArrowheads="1"/>
          </p:cNvSpPr>
          <p:nvPr/>
        </p:nvSpPr>
        <p:spPr bwMode="auto">
          <a:xfrm>
            <a:off x="1979613" y="5156200"/>
            <a:ext cx="1152525" cy="433388"/>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124005" name="円/楕円 15"/>
          <p:cNvSpPr>
            <a:spLocks noChangeArrowheads="1"/>
          </p:cNvSpPr>
          <p:nvPr/>
        </p:nvSpPr>
        <p:spPr bwMode="auto">
          <a:xfrm>
            <a:off x="3563938" y="5092700"/>
            <a:ext cx="1152525" cy="496888"/>
          </a:xfrm>
          <a:prstGeom prst="ellipse">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solidFill>
                <a:srgbClr val="000000"/>
              </a:solidFill>
            </a:endParaRPr>
          </a:p>
        </p:txBody>
      </p:sp>
      <p:sp>
        <p:nvSpPr>
          <p:cNvPr id="124008" name="正方形/長方形 3"/>
          <p:cNvSpPr>
            <a:spLocks noChangeArrowheads="1"/>
          </p:cNvSpPr>
          <p:nvPr/>
        </p:nvSpPr>
        <p:spPr bwMode="auto">
          <a:xfrm>
            <a:off x="4572000" y="3173413"/>
            <a:ext cx="15700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en-US" altLang="ja-JP" sz="1800" b="1" dirty="0">
                <a:latin typeface="メイリオ" panose="020B0604030504040204" pitchFamily="50" charset="-128"/>
                <a:ea typeface="メイリオ" panose="020B0604030504040204" pitchFamily="50" charset="-128"/>
                <a:cs typeface="Trebuchet MS" panose="020B0603020202020204" pitchFamily="34" charset="0"/>
              </a:rPr>
              <a:t>MWS</a:t>
            </a:r>
            <a:endParaRPr lang="ja-JP" altLang="en-US" sz="1800" b="1" dirty="0">
              <a:latin typeface="メイリオ" panose="020B0604030504040204" pitchFamily="50" charset="-128"/>
              <a:ea typeface="メイリオ" panose="020B0604030504040204" pitchFamily="50" charset="-128"/>
              <a:cs typeface="Trebuchet MS" panose="020B0603020202020204" pitchFamily="34" charset="0"/>
            </a:endParaRPr>
          </a:p>
          <a:p>
            <a:pPr>
              <a:spcBef>
                <a:spcPct val="0"/>
              </a:spcBef>
              <a:buFontTx/>
              <a:buNone/>
            </a:pPr>
            <a:r>
              <a:rPr lang="ja-JP" altLang="en-US" sz="1800" b="1" dirty="0">
                <a:latin typeface="メイリオ" panose="020B0604030504040204" pitchFamily="50" charset="-128"/>
                <a:ea typeface="メイリオ" panose="020B0604030504040204" pitchFamily="50" charset="-128"/>
                <a:cs typeface="Trebuchet MS" panose="020B0603020202020204" pitchFamily="34" charset="0"/>
              </a:rPr>
              <a:t>訓練版実施後</a:t>
            </a:r>
            <a:endParaRPr lang="ja-JP" altLang="en-US" sz="1800" dirty="0">
              <a:ea typeface="メイリオ" panose="020B0604030504040204" pitchFamily="50" charset="-128"/>
              <a:cs typeface="Trebuchet MS" panose="020B0603020202020204" pitchFamily="34" charset="0"/>
            </a:endParaRPr>
          </a:p>
        </p:txBody>
      </p:sp>
      <p:sp>
        <p:nvSpPr>
          <p:cNvPr id="124009" name="下矢印 4"/>
          <p:cNvSpPr>
            <a:spLocks noChangeArrowheads="1"/>
          </p:cNvSpPr>
          <p:nvPr/>
        </p:nvSpPr>
        <p:spPr bwMode="auto">
          <a:xfrm>
            <a:off x="3924300" y="3211513"/>
            <a:ext cx="647700" cy="542925"/>
          </a:xfrm>
          <a:prstGeom prst="downArrow">
            <a:avLst>
              <a:gd name="adj1" fmla="val 50000"/>
              <a:gd name="adj2" fmla="val 50000"/>
            </a:avLst>
          </a:prstGeom>
          <a:solidFill>
            <a:srgbClr val="FD542E"/>
          </a:solidFill>
          <a:ln>
            <a:noFill/>
          </a:ln>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4" name="テキスト ボックス 9"/>
          <p:cNvSpPr txBox="1">
            <a:spLocks noChangeArrowheads="1"/>
          </p:cNvSpPr>
          <p:nvPr/>
        </p:nvSpPr>
        <p:spPr bwMode="auto">
          <a:xfrm>
            <a:off x="4572000" y="61444"/>
            <a:ext cx="44275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dirty="0" smtClean="0">
                <a:latin typeface="メイリオ" panose="020B0604030504040204" pitchFamily="50" charset="-128"/>
                <a:ea typeface="メイリオ" panose="020B0604030504040204" pitchFamily="50" charset="-128"/>
              </a:rPr>
              <a:t>シートＦ（</a:t>
            </a:r>
            <a:r>
              <a:rPr lang="ja-JP" altLang="en-US" sz="1800" dirty="0">
                <a:latin typeface="メイリオ" panose="020B0604030504040204" pitchFamily="50" charset="-128"/>
                <a:ea typeface="メイリオ" panose="020B0604030504040204" pitchFamily="50" charset="-128"/>
              </a:rPr>
              <a:t>疲労・ストレス</a:t>
            </a:r>
            <a:r>
              <a:rPr lang="ja-JP" altLang="en-US" sz="1800" dirty="0" smtClean="0">
                <a:latin typeface="メイリオ" panose="020B0604030504040204" pitchFamily="50" charset="-128"/>
                <a:ea typeface="メイリオ" panose="020B0604030504040204" pitchFamily="50" charset="-128"/>
              </a:rPr>
              <a:t>）</a:t>
            </a:r>
            <a:r>
              <a:rPr lang="ja-JP" altLang="en-US" sz="1400" dirty="0" smtClean="0">
                <a:latin typeface="メイリオ" panose="020B0604030504040204" pitchFamily="50" charset="-128"/>
                <a:ea typeface="メイリオ" panose="020B0604030504040204" pitchFamily="50" charset="-128"/>
              </a:rPr>
              <a:t>第２版</a:t>
            </a:r>
            <a:endParaRPr lang="ja-JP" altLang="en-US" sz="1400" dirty="0">
              <a:latin typeface="メイリオ" panose="020B0604030504040204" pitchFamily="50" charset="-128"/>
              <a:ea typeface="メイリオ" panose="020B0604030504040204" pitchFamily="50" charset="-128"/>
            </a:endParaRPr>
          </a:p>
        </p:txBody>
      </p:sp>
      <p:sp>
        <p:nvSpPr>
          <p:cNvPr id="15" name="タイトル 1"/>
          <p:cNvSpPr txBox="1">
            <a:spLocks/>
          </p:cNvSpPr>
          <p:nvPr/>
        </p:nvSpPr>
        <p:spPr>
          <a:xfrm>
            <a:off x="-167854" y="-29795"/>
            <a:ext cx="5689880" cy="5786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200" dirty="0" smtClean="0">
                <a:latin typeface="メイリオ" panose="020B0604030504040204" pitchFamily="50" charset="-128"/>
                <a:ea typeface="メイリオ" panose="020B0604030504040204" pitchFamily="50" charset="-128"/>
              </a:rPr>
              <a:t>【</a:t>
            </a:r>
            <a:r>
              <a:rPr lang="ja-JP" altLang="en-US" sz="2200" dirty="0" smtClean="0">
                <a:latin typeface="メイリオ" panose="020B0604030504040204" pitchFamily="50" charset="-128"/>
                <a:ea typeface="メイリオ" panose="020B0604030504040204" pitchFamily="50" charset="-128"/>
              </a:rPr>
              <a:t>「シート</a:t>
            </a:r>
            <a:r>
              <a:rPr lang="ja-JP" altLang="en-US" sz="2200" dirty="0">
                <a:latin typeface="メイリオ" panose="020B0604030504040204" pitchFamily="50" charset="-128"/>
                <a:ea typeface="メイリオ" panose="020B0604030504040204" pitchFamily="50" charset="-128"/>
              </a:rPr>
              <a:t>Ｆ</a:t>
            </a:r>
            <a:r>
              <a:rPr lang="ja-JP" altLang="en-US" sz="2200" dirty="0" smtClean="0">
                <a:latin typeface="メイリオ" panose="020B0604030504040204" pitchFamily="50" charset="-128"/>
                <a:ea typeface="メイリオ" panose="020B0604030504040204" pitchFamily="50" charset="-128"/>
              </a:rPr>
              <a:t>」への記入の変化の例</a:t>
            </a:r>
            <a:r>
              <a:rPr lang="en-US" altLang="ja-JP" sz="2200" dirty="0" smtClean="0">
                <a:latin typeface="メイリオ" panose="020B0604030504040204" pitchFamily="50" charset="-128"/>
                <a:ea typeface="メイリオ" panose="020B0604030504040204" pitchFamily="50" charset="-128"/>
              </a:rPr>
              <a:t>】</a:t>
            </a:r>
            <a:endParaRPr lang="ja-JP" altLang="en-US" sz="2200" dirty="0" smtClean="0">
              <a:latin typeface="メイリオ" panose="020B0604030504040204" pitchFamily="50" charset="-128"/>
              <a:ea typeface="メイリオ" panose="020B0604030504040204" pitchFamily="50" charset="-128"/>
            </a:endParaRPr>
          </a:p>
        </p:txBody>
      </p:sp>
      <p:sp>
        <p:nvSpPr>
          <p:cNvPr id="16" name="角丸四角形 15"/>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80</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custDataLst>
      <p:tags r:id="rId1"/>
    </p:custDataLst>
    <p:extLst>
      <p:ext uri="{BB962C8B-B14F-4D97-AF65-F5344CB8AC3E}">
        <p14:creationId xmlns:p14="http://schemas.microsoft.com/office/powerpoint/2010/main" val="49584811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AutoShape 80"/>
          <p:cNvSpPr>
            <a:spLocks noChangeArrowheads="1"/>
          </p:cNvSpPr>
          <p:nvPr/>
        </p:nvSpPr>
        <p:spPr bwMode="auto">
          <a:xfrm>
            <a:off x="85725" y="1016000"/>
            <a:ext cx="503238" cy="1655763"/>
          </a:xfrm>
          <a:prstGeom prst="roundRect">
            <a:avLst>
              <a:gd name="adj" fmla="val 16667"/>
            </a:avLst>
          </a:prstGeom>
          <a:solidFill>
            <a:srgbClr val="FD542E"/>
          </a:solidFill>
          <a:ln>
            <a:noFill/>
          </a:ln>
          <a:extLst/>
        </p:spPr>
        <p:txBody>
          <a:bodyPr vert="eaVert"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800" b="1">
                <a:solidFill>
                  <a:schemeClr val="bg1"/>
                </a:solidFill>
              </a:rPr>
              <a:t>実習前</a:t>
            </a:r>
          </a:p>
        </p:txBody>
      </p:sp>
      <p:sp>
        <p:nvSpPr>
          <p:cNvPr id="125955" name="AutoShape 80"/>
          <p:cNvSpPr>
            <a:spLocks noChangeArrowheads="1"/>
          </p:cNvSpPr>
          <p:nvPr/>
        </p:nvSpPr>
        <p:spPr bwMode="auto">
          <a:xfrm>
            <a:off x="85725" y="4837113"/>
            <a:ext cx="503238" cy="1871662"/>
          </a:xfrm>
          <a:prstGeom prst="roundRect">
            <a:avLst>
              <a:gd name="adj" fmla="val 16667"/>
            </a:avLst>
          </a:prstGeom>
          <a:solidFill>
            <a:srgbClr val="FD542E"/>
          </a:solidFill>
          <a:ln>
            <a:noFill/>
          </a:ln>
          <a:extLst/>
        </p:spPr>
        <p:txBody>
          <a:bodyPr vert="eaVert"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800" b="1">
                <a:solidFill>
                  <a:schemeClr val="bg1"/>
                </a:solidFill>
              </a:rPr>
              <a:t>実習後</a:t>
            </a:r>
          </a:p>
        </p:txBody>
      </p:sp>
      <p:sp>
        <p:nvSpPr>
          <p:cNvPr id="125958" name="角丸四角形吹き出し 3"/>
          <p:cNvSpPr>
            <a:spLocks noChangeArrowheads="1"/>
          </p:cNvSpPr>
          <p:nvPr/>
        </p:nvSpPr>
        <p:spPr bwMode="auto">
          <a:xfrm>
            <a:off x="5294313" y="2951163"/>
            <a:ext cx="2517775" cy="1152525"/>
          </a:xfrm>
          <a:prstGeom prst="wedgeRoundRectCallout">
            <a:avLst>
              <a:gd name="adj1" fmla="val -73986"/>
              <a:gd name="adj2" fmla="val -16245"/>
              <a:gd name="adj3" fmla="val 16667"/>
            </a:avLst>
          </a:prstGeom>
          <a:noFill/>
          <a:ln w="9525" algn="ctr">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000">
                <a:solidFill>
                  <a:srgbClr val="000000"/>
                </a:solidFill>
                <a:latin typeface="メイリオ" panose="020B0604030504040204" pitchFamily="50" charset="-128"/>
                <a:ea typeface="メイリオ" panose="020B0604030504040204" pitchFamily="50" charset="-128"/>
              </a:rPr>
              <a:t>職場実習を行い</a:t>
            </a:r>
          </a:p>
          <a:p>
            <a:pPr eaLnBrk="1" hangingPunct="1">
              <a:spcBef>
                <a:spcPct val="0"/>
              </a:spcBef>
              <a:buFontTx/>
              <a:buNone/>
            </a:pPr>
            <a:r>
              <a:rPr lang="ja-JP" altLang="en-US" sz="2000">
                <a:solidFill>
                  <a:srgbClr val="000000"/>
                </a:solidFill>
                <a:latin typeface="メイリオ" panose="020B0604030504040204" pitchFamily="50" charset="-128"/>
                <a:ea typeface="メイリオ" panose="020B0604030504040204" pitchFamily="50" charset="-128"/>
              </a:rPr>
              <a:t>具体的な職務を経験した後</a:t>
            </a:r>
          </a:p>
          <a:p>
            <a:pPr eaLnBrk="1" hangingPunct="1">
              <a:spcBef>
                <a:spcPct val="0"/>
              </a:spcBef>
              <a:buFontTx/>
              <a:buNone/>
            </a:pPr>
            <a:endParaRPr lang="en-US" altLang="ja-JP" sz="2000">
              <a:solidFill>
                <a:srgbClr val="000000"/>
              </a:solidFill>
            </a:endParaRPr>
          </a:p>
        </p:txBody>
      </p:sp>
      <p:graphicFrame>
        <p:nvGraphicFramePr>
          <p:cNvPr id="4" name="表 3"/>
          <p:cNvGraphicFramePr>
            <a:graphicFrameLocks noGrp="1"/>
          </p:cNvGraphicFramePr>
          <p:nvPr/>
        </p:nvGraphicFramePr>
        <p:xfrm>
          <a:off x="854075" y="4941888"/>
          <a:ext cx="7345363" cy="1725612"/>
        </p:xfrm>
        <a:graphic>
          <a:graphicData uri="http://schemas.openxmlformats.org/drawingml/2006/table">
            <a:tbl>
              <a:tblPr firstRow="1" bandRow="1">
                <a:tableStyleId>{5C22544A-7EE6-4342-B048-85BDC9FD1C3A}</a:tableStyleId>
              </a:tblPr>
              <a:tblGrid>
                <a:gridCol w="612114">
                  <a:extLst>
                    <a:ext uri="{9D8B030D-6E8A-4147-A177-3AD203B41FA5}">
                      <a16:colId xmlns:a16="http://schemas.microsoft.com/office/drawing/2014/main" val="20000"/>
                    </a:ext>
                  </a:extLst>
                </a:gridCol>
                <a:gridCol w="6733249">
                  <a:extLst>
                    <a:ext uri="{9D8B030D-6E8A-4147-A177-3AD203B41FA5}">
                      <a16:colId xmlns:a16="http://schemas.microsoft.com/office/drawing/2014/main" val="20001"/>
                    </a:ext>
                  </a:extLst>
                </a:gridCol>
              </a:tblGrid>
              <a:tr h="575204">
                <a:tc>
                  <a:txBody>
                    <a:bodyPr/>
                    <a:lstStyle/>
                    <a:p>
                      <a:r>
                        <a:rPr kumimoji="1" lang="ja-JP" altLang="en-US" sz="2400" b="0" dirty="0" smtClean="0">
                          <a:solidFill>
                            <a:schemeClr val="tx1"/>
                          </a:solidFill>
                          <a:latin typeface="+mn-ea"/>
                          <a:ea typeface="+mn-ea"/>
                        </a:rPr>
                        <a:t>１</a:t>
                      </a:r>
                      <a:endParaRPr kumimoji="1" lang="en-US" altLang="ja-JP" sz="2400" b="0" dirty="0" smtClean="0">
                        <a:solidFill>
                          <a:schemeClr val="tx1"/>
                        </a:solidFill>
                        <a:latin typeface="+mn-ea"/>
                        <a:ea typeface="+mn-ea"/>
                      </a:endParaRPr>
                    </a:p>
                  </a:txBody>
                  <a:tcPr marL="91447" marR="91447" marT="45669" marB="456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2400" b="0" dirty="0" smtClean="0">
                          <a:solidFill>
                            <a:schemeClr val="tx1"/>
                          </a:solidFill>
                          <a:latin typeface="+mn-ea"/>
                          <a:ea typeface="+mn-ea"/>
                        </a:rPr>
                        <a:t>経験したことのある繰り返しの仕事</a:t>
                      </a:r>
                      <a:endParaRPr kumimoji="1" lang="ja-JP" altLang="en-US" sz="2400" b="0" dirty="0">
                        <a:solidFill>
                          <a:schemeClr val="tx1"/>
                        </a:solidFill>
                        <a:latin typeface="+mn-ea"/>
                        <a:ea typeface="+mn-ea"/>
                      </a:endParaRPr>
                    </a:p>
                  </a:txBody>
                  <a:tcPr marL="91447" marR="91447" marT="45669" marB="456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75204">
                <a:tc>
                  <a:txBody>
                    <a:bodyPr/>
                    <a:lstStyle/>
                    <a:p>
                      <a:r>
                        <a:rPr kumimoji="1" lang="ja-JP" altLang="en-US" sz="2400" b="0" dirty="0" smtClean="0">
                          <a:solidFill>
                            <a:schemeClr val="tx1"/>
                          </a:solidFill>
                          <a:latin typeface="+mn-ea"/>
                          <a:ea typeface="+mn-ea"/>
                        </a:rPr>
                        <a:t>２</a:t>
                      </a:r>
                      <a:endParaRPr kumimoji="1" lang="ja-JP" altLang="en-US" sz="2400" b="0" dirty="0">
                        <a:solidFill>
                          <a:schemeClr val="tx1"/>
                        </a:solidFill>
                        <a:latin typeface="+mn-ea"/>
                        <a:ea typeface="+mn-ea"/>
                      </a:endParaRPr>
                    </a:p>
                  </a:txBody>
                  <a:tcPr marL="91447" marR="91447" marT="45669" marB="456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2400" b="0" dirty="0" smtClean="0">
                          <a:solidFill>
                            <a:schemeClr val="tx1"/>
                          </a:solidFill>
                          <a:latin typeface="+mn-ea"/>
                          <a:ea typeface="+mn-ea"/>
                        </a:rPr>
                        <a:t>作業の終わりや、終わりの時間がはっきりと分かる</a:t>
                      </a:r>
                      <a:endParaRPr kumimoji="1" lang="ja-JP" altLang="en-US" sz="2400" b="0" dirty="0">
                        <a:solidFill>
                          <a:schemeClr val="tx1"/>
                        </a:solidFill>
                        <a:latin typeface="+mn-ea"/>
                        <a:ea typeface="+mn-ea"/>
                      </a:endParaRPr>
                    </a:p>
                  </a:txBody>
                  <a:tcPr marL="91447" marR="91447" marT="45669" marB="456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75204">
                <a:tc>
                  <a:txBody>
                    <a:bodyPr/>
                    <a:lstStyle/>
                    <a:p>
                      <a:r>
                        <a:rPr kumimoji="1" lang="ja-JP" altLang="en-US" sz="2400" b="0" dirty="0" smtClean="0">
                          <a:solidFill>
                            <a:schemeClr val="tx1"/>
                          </a:solidFill>
                          <a:latin typeface="+mn-ea"/>
                          <a:ea typeface="+mn-ea"/>
                        </a:rPr>
                        <a:t>３</a:t>
                      </a:r>
                      <a:endParaRPr kumimoji="1" lang="ja-JP" altLang="en-US" sz="2400" b="0" dirty="0">
                        <a:solidFill>
                          <a:schemeClr val="tx1"/>
                        </a:solidFill>
                        <a:latin typeface="+mn-ea"/>
                        <a:ea typeface="+mn-ea"/>
                      </a:endParaRPr>
                    </a:p>
                  </a:txBody>
                  <a:tcPr marL="91447" marR="91447" marT="45669" marB="456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2400" b="0" dirty="0">
                        <a:solidFill>
                          <a:schemeClr val="tx1"/>
                        </a:solidFill>
                        <a:latin typeface="+mn-ea"/>
                        <a:ea typeface="+mn-ea"/>
                      </a:endParaRPr>
                    </a:p>
                  </a:txBody>
                  <a:tcPr marL="91447" marR="91447" marT="45669" marB="456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125973" name="テキスト ボックス 4"/>
          <p:cNvSpPr txBox="1">
            <a:spLocks noChangeArrowheads="1"/>
          </p:cNvSpPr>
          <p:nvPr/>
        </p:nvSpPr>
        <p:spPr bwMode="auto">
          <a:xfrm>
            <a:off x="503238" y="4405313"/>
            <a:ext cx="85328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b="1" dirty="0">
                <a:solidFill>
                  <a:srgbClr val="000000"/>
                </a:solidFill>
              </a:rPr>
              <a:t>（５）意欲的に（または、あまり疲れを感じずに）作業ができるのは、どんな場面ですか？</a:t>
            </a:r>
          </a:p>
        </p:txBody>
      </p:sp>
      <p:graphicFrame>
        <p:nvGraphicFramePr>
          <p:cNvPr id="13" name="表 12"/>
          <p:cNvGraphicFramePr>
            <a:graphicFrameLocks noGrp="1"/>
          </p:cNvGraphicFramePr>
          <p:nvPr/>
        </p:nvGraphicFramePr>
        <p:xfrm>
          <a:off x="854075" y="1016000"/>
          <a:ext cx="7345363" cy="1725612"/>
        </p:xfrm>
        <a:graphic>
          <a:graphicData uri="http://schemas.openxmlformats.org/drawingml/2006/table">
            <a:tbl>
              <a:tblPr firstRow="1" bandRow="1">
                <a:tableStyleId>{5C22544A-7EE6-4342-B048-85BDC9FD1C3A}</a:tableStyleId>
              </a:tblPr>
              <a:tblGrid>
                <a:gridCol w="612114">
                  <a:extLst>
                    <a:ext uri="{9D8B030D-6E8A-4147-A177-3AD203B41FA5}">
                      <a16:colId xmlns:a16="http://schemas.microsoft.com/office/drawing/2014/main" val="20000"/>
                    </a:ext>
                  </a:extLst>
                </a:gridCol>
                <a:gridCol w="6733249">
                  <a:extLst>
                    <a:ext uri="{9D8B030D-6E8A-4147-A177-3AD203B41FA5}">
                      <a16:colId xmlns:a16="http://schemas.microsoft.com/office/drawing/2014/main" val="20001"/>
                    </a:ext>
                  </a:extLst>
                </a:gridCol>
              </a:tblGrid>
              <a:tr h="575204">
                <a:tc>
                  <a:txBody>
                    <a:bodyPr/>
                    <a:lstStyle/>
                    <a:p>
                      <a:r>
                        <a:rPr kumimoji="1" lang="ja-JP" altLang="en-US" sz="2400" b="0" dirty="0" smtClean="0">
                          <a:solidFill>
                            <a:schemeClr val="tx1"/>
                          </a:solidFill>
                          <a:latin typeface="+mn-ea"/>
                          <a:ea typeface="+mn-ea"/>
                        </a:rPr>
                        <a:t>１</a:t>
                      </a:r>
                      <a:endParaRPr kumimoji="1" lang="en-US" altLang="ja-JP" sz="2400" b="0" dirty="0" smtClean="0">
                        <a:solidFill>
                          <a:schemeClr val="tx1"/>
                        </a:solidFill>
                        <a:latin typeface="+mn-ea"/>
                        <a:ea typeface="+mn-ea"/>
                      </a:endParaRPr>
                    </a:p>
                  </a:txBody>
                  <a:tcPr marL="91447" marR="91447" marT="45669" marB="456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kumimoji="1" lang="ja-JP" altLang="en-US" sz="2400" b="0" dirty="0" smtClean="0">
                          <a:solidFill>
                            <a:schemeClr val="tx1"/>
                          </a:solidFill>
                          <a:latin typeface="+mn-ea"/>
                          <a:ea typeface="+mn-ea"/>
                        </a:rPr>
                        <a:t>よくわからない</a:t>
                      </a:r>
                      <a:endParaRPr kumimoji="1" lang="ja-JP" altLang="en-US" sz="2400" b="0" dirty="0">
                        <a:solidFill>
                          <a:schemeClr val="tx1"/>
                        </a:solidFill>
                        <a:latin typeface="+mn-ea"/>
                        <a:ea typeface="+mn-ea"/>
                      </a:endParaRPr>
                    </a:p>
                  </a:txBody>
                  <a:tcPr marL="91447" marR="91447" marT="45669" marB="456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575204">
                <a:tc>
                  <a:txBody>
                    <a:bodyPr/>
                    <a:lstStyle/>
                    <a:p>
                      <a:r>
                        <a:rPr kumimoji="1" lang="ja-JP" altLang="en-US" sz="2400" b="0" dirty="0" smtClean="0">
                          <a:solidFill>
                            <a:schemeClr val="tx1"/>
                          </a:solidFill>
                          <a:latin typeface="+mn-ea"/>
                          <a:ea typeface="+mn-ea"/>
                        </a:rPr>
                        <a:t>２</a:t>
                      </a:r>
                      <a:endParaRPr kumimoji="1" lang="ja-JP" altLang="en-US" sz="2400" b="0" dirty="0">
                        <a:solidFill>
                          <a:schemeClr val="tx1"/>
                        </a:solidFill>
                        <a:latin typeface="+mn-ea"/>
                        <a:ea typeface="+mn-ea"/>
                      </a:endParaRPr>
                    </a:p>
                  </a:txBody>
                  <a:tcPr marL="91447" marR="91447" marT="45669" marB="456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2400" b="0" dirty="0">
                        <a:solidFill>
                          <a:schemeClr val="tx1"/>
                        </a:solidFill>
                        <a:latin typeface="+mn-ea"/>
                        <a:ea typeface="+mn-ea"/>
                      </a:endParaRPr>
                    </a:p>
                  </a:txBody>
                  <a:tcPr marL="91447" marR="91447" marT="45669" marB="456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575204">
                <a:tc>
                  <a:txBody>
                    <a:bodyPr/>
                    <a:lstStyle/>
                    <a:p>
                      <a:r>
                        <a:rPr kumimoji="1" lang="ja-JP" altLang="en-US" sz="2400" b="0" dirty="0" smtClean="0">
                          <a:solidFill>
                            <a:schemeClr val="tx1"/>
                          </a:solidFill>
                          <a:latin typeface="+mn-ea"/>
                          <a:ea typeface="+mn-ea"/>
                        </a:rPr>
                        <a:t>３</a:t>
                      </a:r>
                      <a:endParaRPr kumimoji="1" lang="ja-JP" altLang="en-US" sz="2400" b="0" dirty="0">
                        <a:solidFill>
                          <a:schemeClr val="tx1"/>
                        </a:solidFill>
                        <a:latin typeface="+mn-ea"/>
                        <a:ea typeface="+mn-ea"/>
                      </a:endParaRPr>
                    </a:p>
                  </a:txBody>
                  <a:tcPr marL="91447" marR="91447" marT="45669" marB="456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kumimoji="1" lang="ja-JP" altLang="en-US" sz="2400" b="0" dirty="0">
                        <a:solidFill>
                          <a:schemeClr val="tx1"/>
                        </a:solidFill>
                        <a:latin typeface="+mn-ea"/>
                        <a:ea typeface="+mn-ea"/>
                      </a:endParaRPr>
                    </a:p>
                  </a:txBody>
                  <a:tcPr marL="91447" marR="91447" marT="45669" marB="45669">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125988" name="テキスト ボックス 13"/>
          <p:cNvSpPr txBox="1">
            <a:spLocks noChangeArrowheads="1"/>
          </p:cNvSpPr>
          <p:nvPr/>
        </p:nvSpPr>
        <p:spPr bwMode="auto">
          <a:xfrm>
            <a:off x="503238" y="598488"/>
            <a:ext cx="85328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b="1" dirty="0">
                <a:solidFill>
                  <a:srgbClr val="000000"/>
                </a:solidFill>
              </a:rPr>
              <a:t>（５）意欲的に（または、あまり疲れを感じずに）作業ができるのは、どんな場面ですか？</a:t>
            </a:r>
          </a:p>
        </p:txBody>
      </p:sp>
      <p:sp>
        <p:nvSpPr>
          <p:cNvPr id="125990" name="下矢印 7"/>
          <p:cNvSpPr>
            <a:spLocks noChangeArrowheads="1"/>
          </p:cNvSpPr>
          <p:nvPr/>
        </p:nvSpPr>
        <p:spPr bwMode="auto">
          <a:xfrm>
            <a:off x="4067175" y="3284538"/>
            <a:ext cx="463550" cy="431800"/>
          </a:xfrm>
          <a:prstGeom prst="downArrow">
            <a:avLst>
              <a:gd name="adj1" fmla="val 66019"/>
              <a:gd name="adj2" fmla="val 50000"/>
            </a:avLst>
          </a:prstGeom>
          <a:solidFill>
            <a:srgbClr val="FD542E"/>
          </a:solidFill>
          <a:ln>
            <a:noFill/>
          </a:ln>
          <a:extLst/>
        </p:spPr>
        <p:txBody>
          <a:bodyPr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en-US" sz="2400">
              <a:solidFill>
                <a:srgbClr val="000000"/>
              </a:solidFill>
            </a:endParaRPr>
          </a:p>
        </p:txBody>
      </p:sp>
      <p:sp>
        <p:nvSpPr>
          <p:cNvPr id="14" name="タイトル 1"/>
          <p:cNvSpPr txBox="1">
            <a:spLocks/>
          </p:cNvSpPr>
          <p:nvPr/>
        </p:nvSpPr>
        <p:spPr>
          <a:xfrm>
            <a:off x="-179730" y="-34111"/>
            <a:ext cx="5689880" cy="5786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200" dirty="0" smtClean="0">
                <a:latin typeface="メイリオ" panose="020B0604030504040204" pitchFamily="50" charset="-128"/>
                <a:ea typeface="メイリオ" panose="020B0604030504040204" pitchFamily="50" charset="-128"/>
              </a:rPr>
              <a:t>【</a:t>
            </a:r>
            <a:r>
              <a:rPr lang="ja-JP" altLang="en-US" sz="2200" dirty="0" smtClean="0">
                <a:latin typeface="メイリオ" panose="020B0604030504040204" pitchFamily="50" charset="-128"/>
                <a:ea typeface="メイリオ" panose="020B0604030504040204" pitchFamily="50" charset="-128"/>
              </a:rPr>
              <a:t>「シート</a:t>
            </a:r>
            <a:r>
              <a:rPr lang="ja-JP" altLang="en-US" sz="2200" dirty="0">
                <a:latin typeface="メイリオ" panose="020B0604030504040204" pitchFamily="50" charset="-128"/>
                <a:ea typeface="メイリオ" panose="020B0604030504040204" pitchFamily="50" charset="-128"/>
              </a:rPr>
              <a:t>Ｆ</a:t>
            </a:r>
            <a:r>
              <a:rPr lang="ja-JP" altLang="en-US" sz="2200" dirty="0" smtClean="0">
                <a:latin typeface="メイリオ" panose="020B0604030504040204" pitchFamily="50" charset="-128"/>
                <a:ea typeface="メイリオ" panose="020B0604030504040204" pitchFamily="50" charset="-128"/>
              </a:rPr>
              <a:t>」への記入の変化の例</a:t>
            </a:r>
            <a:r>
              <a:rPr lang="en-US" altLang="ja-JP" sz="2200" dirty="0" smtClean="0">
                <a:latin typeface="メイリオ" panose="020B0604030504040204" pitchFamily="50" charset="-128"/>
                <a:ea typeface="メイリオ" panose="020B0604030504040204" pitchFamily="50" charset="-128"/>
              </a:rPr>
              <a:t>】</a:t>
            </a:r>
            <a:endParaRPr lang="ja-JP" altLang="en-US" sz="2200" dirty="0" smtClean="0">
              <a:latin typeface="メイリオ" panose="020B0604030504040204" pitchFamily="50" charset="-128"/>
              <a:ea typeface="メイリオ" panose="020B0604030504040204" pitchFamily="50" charset="-128"/>
            </a:endParaRPr>
          </a:p>
        </p:txBody>
      </p:sp>
      <p:sp>
        <p:nvSpPr>
          <p:cNvPr id="15" name="角丸四角形 14"/>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81</a:t>
            </a:r>
            <a:endParaRPr lang="ja-JP" altLang="en-US" dirty="0">
              <a:solidFill>
                <a:schemeClr val="tx1"/>
              </a:solidFill>
              <a:latin typeface="Segoe UI Semibold" panose="020B0702040204020203" pitchFamily="34" charset="0"/>
              <a:cs typeface="Segoe UI Semibold" panose="020B0702040204020203" pitchFamily="34" charset="0"/>
            </a:endParaRPr>
          </a:p>
        </p:txBody>
      </p:sp>
      <p:sp>
        <p:nvSpPr>
          <p:cNvPr id="17" name="テキスト ボックス 9"/>
          <p:cNvSpPr txBox="1">
            <a:spLocks noChangeArrowheads="1"/>
          </p:cNvSpPr>
          <p:nvPr/>
        </p:nvSpPr>
        <p:spPr bwMode="auto">
          <a:xfrm>
            <a:off x="4572000" y="61444"/>
            <a:ext cx="44275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dirty="0" smtClean="0">
                <a:latin typeface="メイリオ" panose="020B0604030504040204" pitchFamily="50" charset="-128"/>
                <a:ea typeface="メイリオ" panose="020B0604030504040204" pitchFamily="50" charset="-128"/>
              </a:rPr>
              <a:t>シートＦ（</a:t>
            </a:r>
            <a:r>
              <a:rPr lang="ja-JP" altLang="en-US" sz="1800" dirty="0">
                <a:latin typeface="メイリオ" panose="020B0604030504040204" pitchFamily="50" charset="-128"/>
                <a:ea typeface="メイリオ" panose="020B0604030504040204" pitchFamily="50" charset="-128"/>
              </a:rPr>
              <a:t>疲労・ストレス</a:t>
            </a:r>
            <a:r>
              <a:rPr lang="ja-JP" altLang="en-US" sz="1800" dirty="0" smtClean="0">
                <a:latin typeface="メイリオ" panose="020B0604030504040204" pitchFamily="50" charset="-128"/>
                <a:ea typeface="メイリオ" panose="020B0604030504040204" pitchFamily="50" charset="-128"/>
              </a:rPr>
              <a:t>）</a:t>
            </a:r>
            <a:r>
              <a:rPr lang="ja-JP" altLang="en-US" sz="1400" dirty="0" smtClean="0">
                <a:latin typeface="メイリオ" panose="020B0604030504040204" pitchFamily="50" charset="-128"/>
                <a:ea typeface="メイリオ" panose="020B0604030504040204" pitchFamily="50" charset="-128"/>
              </a:rPr>
              <a:t>第２版</a:t>
            </a:r>
            <a:endParaRPr lang="ja-JP" altLang="en-US" sz="1400" dirty="0">
              <a:latin typeface="メイリオ" panose="020B0604030504040204" pitchFamily="50" charset="-128"/>
              <a:ea typeface="メイリオ" panose="020B0604030504040204" pitchFamily="50" charset="-128"/>
            </a:endParaRPr>
          </a:p>
        </p:txBody>
      </p:sp>
    </p:spTree>
    <p:custDataLst>
      <p:tags r:id="rId1"/>
    </p:custDataLst>
    <p:extLst>
      <p:ext uri="{BB962C8B-B14F-4D97-AF65-F5344CB8AC3E}">
        <p14:creationId xmlns:p14="http://schemas.microsoft.com/office/powerpoint/2010/main" val="67439975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正方形/長方形 1"/>
          <p:cNvSpPr>
            <a:spLocks noChangeArrowheads="1"/>
          </p:cNvSpPr>
          <p:nvPr/>
        </p:nvSpPr>
        <p:spPr bwMode="auto">
          <a:xfrm>
            <a:off x="64293" y="712788"/>
            <a:ext cx="8753475" cy="5480050"/>
          </a:xfrm>
          <a:prstGeom prst="rect">
            <a:avLst/>
          </a:prstGeom>
          <a:solidFill>
            <a:srgbClr val="FFF1BA"/>
          </a:solidFill>
          <a:ln>
            <a:noFill/>
          </a:ln>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28006" name="正方形/長方形 11"/>
          <p:cNvSpPr>
            <a:spLocks noChangeArrowheads="1"/>
          </p:cNvSpPr>
          <p:nvPr/>
        </p:nvSpPr>
        <p:spPr bwMode="ltGray">
          <a:xfrm>
            <a:off x="395288" y="3644900"/>
            <a:ext cx="2879725" cy="511464"/>
          </a:xfrm>
          <a:prstGeom prst="rect">
            <a:avLst/>
          </a:prstGeom>
          <a:solidFill>
            <a:srgbClr val="FD542E"/>
          </a:solidFill>
          <a:ln>
            <a:noFill/>
          </a:ln>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28005" name="正方形/長方形 6"/>
          <p:cNvSpPr>
            <a:spLocks noChangeArrowheads="1"/>
          </p:cNvSpPr>
          <p:nvPr/>
        </p:nvSpPr>
        <p:spPr bwMode="ltGray">
          <a:xfrm>
            <a:off x="395288" y="1008466"/>
            <a:ext cx="2879725" cy="465917"/>
          </a:xfrm>
          <a:prstGeom prst="rect">
            <a:avLst/>
          </a:prstGeom>
          <a:solidFill>
            <a:srgbClr val="FD542E"/>
          </a:solidFill>
          <a:ln>
            <a:noFill/>
          </a:ln>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0245" name="Rectangle 3"/>
          <p:cNvSpPr>
            <a:spLocks noGrp="1" noChangeArrowheads="1"/>
          </p:cNvSpPr>
          <p:nvPr>
            <p:ph idx="1"/>
          </p:nvPr>
        </p:nvSpPr>
        <p:spPr>
          <a:xfrm>
            <a:off x="0" y="1028064"/>
            <a:ext cx="9036051" cy="5791200"/>
          </a:xfrm>
        </p:spPr>
        <p:txBody>
          <a:bodyPr lIns="0">
            <a:normAutofit/>
          </a:bodyPr>
          <a:lstStyle/>
          <a:p>
            <a:pPr lvl="1" eaLnBrk="1" hangingPunct="1">
              <a:buFontTx/>
              <a:buNone/>
              <a:defRPr/>
            </a:pPr>
            <a:r>
              <a:rPr lang="ja-JP" altLang="en-US" sz="2400" dirty="0" smtClean="0">
                <a:solidFill>
                  <a:schemeClr val="bg1"/>
                </a:solidFill>
                <a:latin typeface="メイリオ" panose="020B0604030504040204" pitchFamily="50" charset="-128"/>
                <a:ea typeface="メイリオ" panose="020B0604030504040204" pitchFamily="50" charset="-128"/>
              </a:rPr>
              <a:t>＜事前の面談にて＞</a:t>
            </a:r>
            <a:endParaRPr lang="en-US" altLang="ja-JP" sz="2400" dirty="0" smtClean="0">
              <a:solidFill>
                <a:schemeClr val="bg1"/>
              </a:solidFill>
              <a:latin typeface="メイリオ" panose="020B0604030504040204" pitchFamily="50" charset="-128"/>
              <a:ea typeface="メイリオ" panose="020B0604030504040204" pitchFamily="50" charset="-128"/>
            </a:endParaRPr>
          </a:p>
          <a:p>
            <a:pPr lvl="1" eaLnBrk="1" hangingPunct="1">
              <a:buFontTx/>
              <a:buNone/>
              <a:defRPr/>
            </a:pPr>
            <a:endParaRPr lang="en-US" altLang="ja-JP" sz="2400" dirty="0" smtClean="0">
              <a:solidFill>
                <a:schemeClr val="bg1"/>
              </a:solidFill>
              <a:latin typeface="メイリオ" panose="020B0604030504040204" pitchFamily="50" charset="-128"/>
              <a:ea typeface="メイリオ" panose="020B0604030504040204" pitchFamily="50" charset="-128"/>
            </a:endParaRPr>
          </a:p>
          <a:p>
            <a:pPr lvl="1" eaLnBrk="1" hangingPunct="1">
              <a:buFontTx/>
              <a:buNone/>
              <a:defRPr/>
            </a:pPr>
            <a:r>
              <a:rPr lang="ja-JP" altLang="en-US" sz="2400" dirty="0">
                <a:latin typeface="メイリオ" panose="020B0604030504040204" pitchFamily="50" charset="-128"/>
                <a:ea typeface="メイリオ" panose="020B0604030504040204" pitchFamily="50" charset="-128"/>
              </a:rPr>
              <a:t>　</a:t>
            </a:r>
            <a:r>
              <a:rPr lang="ja-JP" altLang="en-US" sz="2400" dirty="0" smtClean="0">
                <a:latin typeface="メイリオ" panose="020B0604030504040204" pitchFamily="50" charset="-128"/>
                <a:ea typeface="メイリオ" panose="020B0604030504040204" pitchFamily="50" charset="-128"/>
              </a:rPr>
              <a:t>その体験を通じて、本人に確認してほしいことを伝える。</a:t>
            </a:r>
            <a:endParaRPr lang="en-US" altLang="ja-JP" sz="2400" dirty="0" smtClean="0">
              <a:latin typeface="メイリオ" panose="020B0604030504040204" pitchFamily="50" charset="-128"/>
              <a:ea typeface="メイリオ" panose="020B0604030504040204" pitchFamily="50" charset="-128"/>
            </a:endParaRPr>
          </a:p>
          <a:p>
            <a:pPr lvl="1" eaLnBrk="1" hangingPunct="1">
              <a:buFontTx/>
              <a:buNone/>
              <a:defRPr/>
            </a:pPr>
            <a:r>
              <a:rPr lang="ja-JP" altLang="en-US" sz="2400" dirty="0" smtClean="0">
                <a:latin typeface="メイリオ" panose="020B0604030504040204" pitchFamily="50" charset="-128"/>
                <a:ea typeface="メイリオ" panose="020B0604030504040204" pitchFamily="50" charset="-128"/>
              </a:rPr>
              <a:t>（例）どんな時にストレスや疲れを感じたか教えてもらえますか？</a:t>
            </a:r>
            <a:endParaRPr lang="en-US" altLang="ja-JP" sz="2400" dirty="0" smtClean="0">
              <a:latin typeface="メイリオ" panose="020B0604030504040204" pitchFamily="50" charset="-128"/>
              <a:ea typeface="メイリオ" panose="020B0604030504040204" pitchFamily="50" charset="-128"/>
            </a:endParaRPr>
          </a:p>
          <a:p>
            <a:pPr lvl="1" eaLnBrk="1" hangingPunct="1">
              <a:buFontTx/>
              <a:buNone/>
              <a:defRPr/>
            </a:pPr>
            <a:endParaRPr lang="ja-JP" altLang="en-US" sz="2400" dirty="0" smtClean="0">
              <a:latin typeface="メイリオ" panose="020B0604030504040204" pitchFamily="50" charset="-128"/>
              <a:ea typeface="メイリオ" panose="020B0604030504040204" pitchFamily="50" charset="-128"/>
            </a:endParaRPr>
          </a:p>
          <a:p>
            <a:pPr lvl="1" eaLnBrk="1" hangingPunct="1">
              <a:buFontTx/>
              <a:buNone/>
              <a:defRPr/>
            </a:pPr>
            <a:endParaRPr lang="ja-JP" altLang="en-US" sz="2400" dirty="0">
              <a:latin typeface="メイリオ" panose="020B0604030504040204" pitchFamily="50" charset="-128"/>
              <a:ea typeface="メイリオ" panose="020B0604030504040204" pitchFamily="50" charset="-128"/>
            </a:endParaRPr>
          </a:p>
          <a:p>
            <a:pPr lvl="1" eaLnBrk="1" hangingPunct="1">
              <a:buFontTx/>
              <a:buNone/>
              <a:defRPr/>
            </a:pPr>
            <a:r>
              <a:rPr lang="ja-JP" altLang="en-US" sz="2400" dirty="0" smtClean="0">
                <a:solidFill>
                  <a:schemeClr val="bg1"/>
                </a:solidFill>
                <a:latin typeface="メイリオ" panose="020B0604030504040204" pitchFamily="50" charset="-128"/>
                <a:ea typeface="メイリオ" panose="020B0604030504040204" pitchFamily="50" charset="-128"/>
              </a:rPr>
              <a:t>＜振り返りにて＞</a:t>
            </a:r>
            <a:endParaRPr lang="en-US" altLang="ja-JP" sz="2400" dirty="0" smtClean="0">
              <a:solidFill>
                <a:schemeClr val="bg1"/>
              </a:solidFill>
              <a:latin typeface="メイリオ" panose="020B0604030504040204" pitchFamily="50" charset="-128"/>
              <a:ea typeface="メイリオ" panose="020B0604030504040204" pitchFamily="50" charset="-128"/>
            </a:endParaRPr>
          </a:p>
          <a:p>
            <a:pPr lvl="1" eaLnBrk="1" hangingPunct="1">
              <a:buFontTx/>
              <a:buNone/>
              <a:defRPr/>
            </a:pPr>
            <a:endParaRPr lang="en-US" altLang="ja-JP" sz="1600" dirty="0" smtClean="0">
              <a:solidFill>
                <a:schemeClr val="bg1"/>
              </a:solidFill>
              <a:latin typeface="メイリオ" panose="020B0604030504040204" pitchFamily="50" charset="-128"/>
              <a:ea typeface="メイリオ" panose="020B0604030504040204" pitchFamily="50" charset="-128"/>
            </a:endParaRPr>
          </a:p>
          <a:p>
            <a:pPr marL="457200" lvl="1" indent="0" eaLnBrk="1" hangingPunct="1">
              <a:buClr>
                <a:schemeClr val="accent2"/>
              </a:buClr>
              <a:buFontTx/>
              <a:buNone/>
              <a:defRPr/>
            </a:pPr>
            <a:r>
              <a:rPr lang="ja-JP" altLang="en-US" sz="2400" dirty="0" smtClean="0">
                <a:solidFill>
                  <a:srgbClr val="F2BC00"/>
                </a:solidFill>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　</a:t>
            </a:r>
            <a:r>
              <a:rPr lang="ja-JP" altLang="en-US" sz="2400" dirty="0" smtClean="0">
                <a:latin typeface="メイリオ" panose="020B0604030504040204" pitchFamily="50" charset="-128"/>
                <a:ea typeface="メイリオ" panose="020B0604030504040204" pitchFamily="50" charset="-128"/>
              </a:rPr>
              <a:t>記入内容の変化した点、変化していない点、</a:t>
            </a:r>
            <a:r>
              <a:rPr lang="en-US" altLang="ja-JP" sz="2400" dirty="0" smtClean="0">
                <a:latin typeface="メイリオ" panose="020B0604030504040204" pitchFamily="50" charset="-128"/>
                <a:ea typeface="メイリオ" panose="020B0604030504040204" pitchFamily="50" charset="-128"/>
              </a:rPr>
              <a:t> </a:t>
            </a:r>
            <a:r>
              <a:rPr lang="ja-JP" altLang="en-US" sz="2400" dirty="0" smtClean="0">
                <a:latin typeface="メイリオ" panose="020B0604030504040204" pitchFamily="50" charset="-128"/>
                <a:ea typeface="メイリオ" panose="020B0604030504040204" pitchFamily="50" charset="-128"/>
              </a:rPr>
              <a:t>それぞれに</a:t>
            </a:r>
            <a:endParaRPr lang="en-US" altLang="ja-JP" sz="2400" dirty="0" smtClean="0">
              <a:latin typeface="メイリオ" panose="020B0604030504040204" pitchFamily="50" charset="-128"/>
              <a:ea typeface="メイリオ" panose="020B0604030504040204" pitchFamily="50" charset="-128"/>
            </a:endParaRPr>
          </a:p>
          <a:p>
            <a:pPr marL="457200" lvl="1" indent="0" eaLnBrk="1" hangingPunct="1">
              <a:buClr>
                <a:schemeClr val="accent2"/>
              </a:buClr>
              <a:buFontTx/>
              <a:buNone/>
              <a:defRPr/>
            </a:pPr>
            <a:r>
              <a:rPr lang="ja-JP" altLang="en-US" sz="2400" dirty="0">
                <a:latin typeface="メイリオ" panose="020B0604030504040204" pitchFamily="50" charset="-128"/>
                <a:ea typeface="メイリオ" panose="020B0604030504040204" pitchFamily="50" charset="-128"/>
              </a:rPr>
              <a:t>　　</a:t>
            </a:r>
            <a:r>
              <a:rPr lang="ja-JP" altLang="en-US" sz="2400" dirty="0" smtClean="0">
                <a:latin typeface="メイリオ" panose="020B0604030504040204" pitchFamily="50" charset="-128"/>
                <a:ea typeface="メイリオ" panose="020B0604030504040204" pitchFamily="50" charset="-128"/>
              </a:rPr>
              <a:t>ついて本人の考え、理由、気づいたことなどを聞く。</a:t>
            </a:r>
            <a:endParaRPr lang="en-US" altLang="ja-JP" sz="2400" dirty="0" smtClean="0">
              <a:latin typeface="メイリオ" panose="020B0604030504040204" pitchFamily="50" charset="-128"/>
              <a:ea typeface="メイリオ" panose="020B0604030504040204" pitchFamily="50" charset="-128"/>
            </a:endParaRPr>
          </a:p>
          <a:p>
            <a:pPr marL="457200" lvl="1" indent="0" eaLnBrk="1" hangingPunct="1">
              <a:buClr>
                <a:schemeClr val="accent2"/>
              </a:buClr>
              <a:buFontTx/>
              <a:buNone/>
              <a:defRPr/>
            </a:pPr>
            <a:r>
              <a:rPr lang="ja-JP" altLang="en-US" sz="2400" dirty="0" smtClean="0">
                <a:solidFill>
                  <a:srgbClr val="F2BC00"/>
                </a:solidFill>
                <a:latin typeface="メイリオ" panose="020B0604030504040204" pitchFamily="50" charset="-128"/>
                <a:ea typeface="メイリオ" panose="020B0604030504040204" pitchFamily="50" charset="-128"/>
              </a:rPr>
              <a:t>●</a:t>
            </a:r>
            <a:r>
              <a:rPr lang="ja-JP" altLang="en-US" sz="2400" dirty="0">
                <a:latin typeface="メイリオ" panose="020B0604030504040204" pitchFamily="50" charset="-128"/>
                <a:ea typeface="メイリオ" panose="020B0604030504040204" pitchFamily="50" charset="-128"/>
              </a:rPr>
              <a:t>　</a:t>
            </a:r>
            <a:r>
              <a:rPr lang="ja-JP" altLang="en-US" sz="2400" dirty="0" smtClean="0">
                <a:latin typeface="メイリオ" panose="020B0604030504040204" pitchFamily="50" charset="-128"/>
                <a:ea typeface="メイリオ" panose="020B0604030504040204" pitchFamily="50" charset="-128"/>
              </a:rPr>
              <a:t>ストレス</a:t>
            </a:r>
            <a:r>
              <a:rPr lang="ja-JP" altLang="en-US" sz="2400" dirty="0">
                <a:latin typeface="メイリオ" panose="020B0604030504040204" pitchFamily="50" charset="-128"/>
                <a:ea typeface="メイリオ" panose="020B0604030504040204" pitchFamily="50" charset="-128"/>
              </a:rPr>
              <a:t>・</a:t>
            </a:r>
            <a:r>
              <a:rPr lang="ja-JP" altLang="en-US" sz="2400" dirty="0" smtClean="0">
                <a:latin typeface="メイリオ" panose="020B0604030504040204" pitchFamily="50" charset="-128"/>
                <a:ea typeface="メイリオ" panose="020B0604030504040204" pitchFamily="50" charset="-128"/>
              </a:rPr>
              <a:t>疲労が生じる状況の整理、軽減</a:t>
            </a:r>
            <a:r>
              <a:rPr lang="ja-JP" altLang="en-US" sz="2400" dirty="0">
                <a:latin typeface="メイリオ" panose="020B0604030504040204" pitchFamily="50" charset="-128"/>
                <a:ea typeface="メイリオ" panose="020B0604030504040204" pitchFamily="50" charset="-128"/>
              </a:rPr>
              <a:t>策の</a:t>
            </a:r>
            <a:r>
              <a:rPr lang="ja-JP" altLang="en-US" sz="2400" dirty="0" smtClean="0">
                <a:latin typeface="メイリオ" panose="020B0604030504040204" pitchFamily="50" charset="-128"/>
                <a:ea typeface="メイリオ" panose="020B0604030504040204" pitchFamily="50" charset="-128"/>
              </a:rPr>
              <a:t>検討の提</a:t>
            </a:r>
          </a:p>
          <a:p>
            <a:pPr marL="457200" lvl="1" indent="0" eaLnBrk="1" hangingPunct="1">
              <a:buClr>
                <a:schemeClr val="accent2"/>
              </a:buClr>
              <a:buFontTx/>
              <a:buNone/>
              <a:defRPr/>
            </a:pPr>
            <a:r>
              <a:rPr lang="ja-JP" altLang="en-US" sz="2400" dirty="0">
                <a:latin typeface="メイリオ" panose="020B0604030504040204" pitchFamily="50" charset="-128"/>
                <a:ea typeface="メイリオ" panose="020B0604030504040204" pitchFamily="50" charset="-128"/>
              </a:rPr>
              <a:t>　</a:t>
            </a:r>
            <a:r>
              <a:rPr lang="ja-JP" altLang="en-US" sz="2400" dirty="0" smtClean="0">
                <a:latin typeface="メイリオ" panose="020B0604030504040204" pitchFamily="50" charset="-128"/>
                <a:ea typeface="メイリオ" panose="020B0604030504040204" pitchFamily="50" charset="-128"/>
              </a:rPr>
              <a:t>　案につなげる。</a:t>
            </a:r>
            <a:r>
              <a:rPr lang="ja-JP" altLang="en-US" sz="2400" dirty="0">
                <a:latin typeface="メイリオ" panose="020B0604030504040204" pitchFamily="50" charset="-128"/>
                <a:ea typeface="メイリオ" panose="020B0604030504040204" pitchFamily="50" charset="-128"/>
              </a:rPr>
              <a:t>　</a:t>
            </a:r>
            <a:endParaRPr lang="en-US" altLang="ja-JP" sz="2400" dirty="0" smtClean="0">
              <a:latin typeface="メイリオ" panose="020B0604030504040204" pitchFamily="50" charset="-128"/>
              <a:ea typeface="メイリオ" panose="020B0604030504040204" pitchFamily="50" charset="-128"/>
            </a:endParaRPr>
          </a:p>
          <a:p>
            <a:pPr marL="457200" lvl="1" indent="0" eaLnBrk="1" hangingPunct="1">
              <a:buClr>
                <a:schemeClr val="accent2"/>
              </a:buClr>
              <a:buFontTx/>
              <a:buNone/>
              <a:defRPr/>
            </a:pPr>
            <a:endParaRPr lang="en-US" altLang="ja-JP" sz="2400" dirty="0" smtClean="0">
              <a:latin typeface="メイリオ" panose="020B0604030504040204" pitchFamily="50" charset="-128"/>
              <a:ea typeface="メイリオ" panose="020B0604030504040204" pitchFamily="50" charset="-128"/>
            </a:endParaRPr>
          </a:p>
          <a:p>
            <a:pPr marL="457200" lvl="1" indent="0" eaLnBrk="1" hangingPunct="1">
              <a:buClr>
                <a:schemeClr val="accent2"/>
              </a:buClr>
              <a:buFontTx/>
              <a:buNone/>
              <a:defRPr/>
            </a:pPr>
            <a:r>
              <a:rPr lang="ja-JP" altLang="en-US" sz="2400" dirty="0" smtClean="0">
                <a:latin typeface="+mj-ea"/>
                <a:ea typeface="+mj-ea"/>
              </a:rPr>
              <a:t>　　　　　　　　　</a:t>
            </a:r>
            <a:endParaRPr lang="en-US" altLang="ja-JP" sz="2400" dirty="0" smtClean="0">
              <a:latin typeface="+mj-ea"/>
              <a:ea typeface="+mj-ea"/>
            </a:endParaRPr>
          </a:p>
        </p:txBody>
      </p:sp>
      <p:sp>
        <p:nvSpPr>
          <p:cNvPr id="128003" name="タイトル 1"/>
          <p:cNvSpPr>
            <a:spLocks noGrp="1"/>
          </p:cNvSpPr>
          <p:nvPr>
            <p:ph type="title"/>
          </p:nvPr>
        </p:nvSpPr>
        <p:spPr>
          <a:xfrm>
            <a:off x="981075" y="20638"/>
            <a:ext cx="7308850" cy="692150"/>
          </a:xfrm>
        </p:spPr>
        <p:txBody>
          <a:bodyPr/>
          <a:lstStyle/>
          <a:p>
            <a:pPr algn="l"/>
            <a:r>
              <a:rPr lang="ja-JP" altLang="en-US" sz="2800" dirty="0" smtClean="0">
                <a:solidFill>
                  <a:schemeClr val="tx1"/>
                </a:solidFill>
                <a:latin typeface="メイリオ" panose="020B0604030504040204" pitchFamily="50" charset="-128"/>
                <a:ea typeface="メイリオ" panose="020B0604030504040204" pitchFamily="50" charset="-128"/>
              </a:rPr>
              <a:t>作業や特定の体験の前後で活用する場合には</a:t>
            </a:r>
          </a:p>
        </p:txBody>
      </p:sp>
      <p:sp>
        <p:nvSpPr>
          <p:cNvPr id="18" name="正方形/長方形 17"/>
          <p:cNvSpPr/>
          <p:nvPr/>
        </p:nvSpPr>
        <p:spPr bwMode="auto">
          <a:xfrm>
            <a:off x="969963" y="549275"/>
            <a:ext cx="7920037" cy="107950"/>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sp>
        <p:nvSpPr>
          <p:cNvPr id="128010" name="右矢印 7"/>
          <p:cNvSpPr>
            <a:spLocks noChangeArrowheads="1"/>
          </p:cNvSpPr>
          <p:nvPr/>
        </p:nvSpPr>
        <p:spPr bwMode="auto">
          <a:xfrm rot="5400000">
            <a:off x="4098925" y="3000375"/>
            <a:ext cx="684213" cy="576263"/>
          </a:xfrm>
          <a:prstGeom prst="rightArrow">
            <a:avLst>
              <a:gd name="adj1" fmla="val 50000"/>
              <a:gd name="adj2" fmla="val 49994"/>
            </a:avLst>
          </a:prstGeom>
          <a:solidFill>
            <a:srgbClr val="F2BC00"/>
          </a:solidFill>
          <a:ln>
            <a:noFill/>
          </a:ln>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28011" name="角丸四角形吹き出し 18"/>
          <p:cNvSpPr>
            <a:spLocks noChangeArrowheads="1"/>
          </p:cNvSpPr>
          <p:nvPr/>
        </p:nvSpPr>
        <p:spPr bwMode="auto">
          <a:xfrm>
            <a:off x="5795963" y="2708275"/>
            <a:ext cx="2128837" cy="936625"/>
          </a:xfrm>
          <a:prstGeom prst="wedgeRoundRectCallout">
            <a:avLst>
              <a:gd name="adj1" fmla="val -99306"/>
              <a:gd name="adj2" fmla="val 27333"/>
              <a:gd name="adj3" fmla="val 16667"/>
            </a:avLst>
          </a:prstGeom>
          <a:solidFill>
            <a:srgbClr val="FD542E"/>
          </a:solidFill>
          <a:ln>
            <a:noFill/>
          </a:ln>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128012" name="テキスト ボックス 19"/>
          <p:cNvSpPr txBox="1">
            <a:spLocks noChangeArrowheads="1"/>
          </p:cNvSpPr>
          <p:nvPr/>
        </p:nvSpPr>
        <p:spPr bwMode="white">
          <a:xfrm>
            <a:off x="6038850" y="2946400"/>
            <a:ext cx="1885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2400" dirty="0">
                <a:solidFill>
                  <a:schemeClr val="bg1"/>
                </a:solidFill>
                <a:latin typeface="メイリオ" panose="020B0604030504040204" pitchFamily="50" charset="-128"/>
                <a:ea typeface="メイリオ" panose="020B0604030504040204" pitchFamily="50" charset="-128"/>
              </a:rPr>
              <a:t>実習経験後</a:t>
            </a:r>
          </a:p>
        </p:txBody>
      </p:sp>
      <p:sp>
        <p:nvSpPr>
          <p:cNvPr id="12" name="角丸四角形 11"/>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82</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526721957"/>
      </p:ext>
    </p:extLst>
  </p:cSld>
  <p:clrMapOvr>
    <a:masterClrMapping/>
  </p:clrMapOvr>
  <p:transition spd="slow" advTm="49605"/>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76250" y="2527301"/>
            <a:ext cx="7877175" cy="1325563"/>
          </a:xfrm>
        </p:spPr>
        <p:txBody>
          <a:bodyPr/>
          <a:lstStyle/>
          <a:p>
            <a:r>
              <a:rPr kumimoji="1" lang="ja-JP" altLang="en-US" dirty="0" smtClean="0">
                <a:latin typeface="メイリオ" panose="020B0604030504040204" pitchFamily="50" charset="-128"/>
                <a:ea typeface="メイリオ" panose="020B0604030504040204" pitchFamily="50" charset="-128"/>
              </a:rPr>
              <a:t>問題行動をアセスメントする</a:t>
            </a:r>
            <a:br>
              <a:rPr kumimoji="1" lang="ja-JP" altLang="en-US" dirty="0" smtClean="0">
                <a:latin typeface="メイリオ" panose="020B0604030504040204" pitchFamily="50" charset="-128"/>
                <a:ea typeface="メイリオ" panose="020B0604030504040204" pitchFamily="50" charset="-128"/>
              </a:rPr>
            </a:br>
            <a:r>
              <a:rPr kumimoji="1" lang="ja-JP" altLang="en-US" dirty="0" smtClean="0">
                <a:latin typeface="メイリオ" panose="020B0604030504040204" pitchFamily="50" charset="-128"/>
                <a:ea typeface="メイリオ" panose="020B0604030504040204" pitchFamily="50" charset="-128"/>
              </a:rPr>
              <a:t>ための視点</a:t>
            </a:r>
            <a:endParaRPr kumimoji="1" lang="ja-JP" altLang="en-US" dirty="0">
              <a:latin typeface="メイリオ" panose="020B0604030504040204" pitchFamily="50" charset="-128"/>
              <a:ea typeface="メイリオ" panose="020B0604030504040204" pitchFamily="50" charset="-128"/>
            </a:endParaRPr>
          </a:p>
        </p:txBody>
      </p:sp>
      <p:sp>
        <p:nvSpPr>
          <p:cNvPr id="4" name="正方形/長方形 3"/>
          <p:cNvSpPr/>
          <p:nvPr/>
        </p:nvSpPr>
        <p:spPr>
          <a:xfrm>
            <a:off x="819150" y="3943350"/>
            <a:ext cx="7258050" cy="9525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角丸四角形 4"/>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83</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68564672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正方形/長方形 24"/>
          <p:cNvSpPr/>
          <p:nvPr/>
        </p:nvSpPr>
        <p:spPr>
          <a:xfrm>
            <a:off x="2627784" y="3062498"/>
            <a:ext cx="6096090" cy="3672408"/>
          </a:xfrm>
          <a:prstGeom prst="rect">
            <a:avLst/>
          </a:prstGeom>
          <a:solidFill>
            <a:srgbClr val="FFF1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23"/>
          <p:cNvSpPr/>
          <p:nvPr/>
        </p:nvSpPr>
        <p:spPr>
          <a:xfrm>
            <a:off x="-30305" y="5871535"/>
            <a:ext cx="2447060" cy="925702"/>
          </a:xfrm>
          <a:prstGeom prst="ellipse">
            <a:avLst/>
          </a:prstGeom>
          <a:solidFill>
            <a:schemeClr val="accent3">
              <a:lumMod val="20000"/>
              <a:lumOff val="80000"/>
            </a:scheme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正方形/長方形 18"/>
          <p:cNvSpPr/>
          <p:nvPr/>
        </p:nvSpPr>
        <p:spPr>
          <a:xfrm>
            <a:off x="1082571" y="1926749"/>
            <a:ext cx="7335648" cy="722533"/>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正方形/長方形 7"/>
          <p:cNvSpPr/>
          <p:nvPr/>
        </p:nvSpPr>
        <p:spPr>
          <a:xfrm>
            <a:off x="1157754" y="1030264"/>
            <a:ext cx="7828699" cy="14401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タイトル 1"/>
          <p:cNvSpPr>
            <a:spLocks noGrp="1"/>
          </p:cNvSpPr>
          <p:nvPr>
            <p:ph type="title"/>
          </p:nvPr>
        </p:nvSpPr>
        <p:spPr>
          <a:xfrm>
            <a:off x="1327204" y="208760"/>
            <a:ext cx="6912768" cy="634082"/>
          </a:xfrm>
        </p:spPr>
        <p:txBody>
          <a:bodyPr>
            <a:normAutofit/>
          </a:bodyPr>
          <a:lstStyle/>
          <a:p>
            <a:r>
              <a:rPr lang="ja-JP" altLang="en-US" sz="2800" dirty="0">
                <a:latin typeface="メイリオ" panose="020B0604030504040204" pitchFamily="50" charset="-128"/>
                <a:ea typeface="メイリオ" panose="020B0604030504040204" pitchFamily="50" charset="-128"/>
              </a:rPr>
              <a:t>問題行動をアセスメント</a:t>
            </a:r>
            <a:r>
              <a:rPr lang="ja-JP" altLang="en-US" sz="2800" dirty="0" smtClean="0">
                <a:latin typeface="メイリオ" panose="020B0604030504040204" pitchFamily="50" charset="-128"/>
                <a:ea typeface="メイリオ" panose="020B0604030504040204" pitchFamily="50" charset="-128"/>
              </a:rPr>
              <a:t>するため</a:t>
            </a:r>
            <a:r>
              <a:rPr lang="ja-JP" altLang="en-US" sz="2800" dirty="0">
                <a:latin typeface="メイリオ" panose="020B0604030504040204" pitchFamily="50" charset="-128"/>
                <a:ea typeface="メイリオ" panose="020B0604030504040204" pitchFamily="50" charset="-128"/>
              </a:rPr>
              <a:t>の</a:t>
            </a:r>
            <a:r>
              <a:rPr lang="ja-JP" altLang="en-US" sz="2800" dirty="0" smtClean="0">
                <a:latin typeface="メイリオ" panose="020B0604030504040204" pitchFamily="50" charset="-128"/>
                <a:ea typeface="メイリオ" panose="020B0604030504040204" pitchFamily="50" charset="-128"/>
              </a:rPr>
              <a:t>視点</a:t>
            </a:r>
            <a:endParaRPr kumimoji="1" lang="ja-JP" altLang="en-US" sz="28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26" name="Picture 2" descr="C:\Users\181004\Desktop\2019トータルパッケージ研究\伝達試案Ｖｅｒ１\画像\kaig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70" y="3262900"/>
            <a:ext cx="2440599" cy="2586176"/>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グループ化 16"/>
          <p:cNvGrpSpPr/>
          <p:nvPr/>
        </p:nvGrpSpPr>
        <p:grpSpPr>
          <a:xfrm>
            <a:off x="81670" y="1291806"/>
            <a:ext cx="2820849" cy="651410"/>
            <a:chOff x="-121057" y="1452092"/>
            <a:chExt cx="2820849" cy="651410"/>
          </a:xfrm>
        </p:grpSpPr>
        <p:sp>
          <p:nvSpPr>
            <p:cNvPr id="5" name="角丸四角形 4"/>
            <p:cNvSpPr/>
            <p:nvPr/>
          </p:nvSpPr>
          <p:spPr>
            <a:xfrm>
              <a:off x="795560" y="1518727"/>
              <a:ext cx="1904232" cy="551647"/>
            </a:xfrm>
            <a:prstGeom prst="roundRect">
              <a:avLst/>
            </a:prstGeom>
            <a:solidFill>
              <a:schemeClr val="accent6">
                <a:lumMod val="20000"/>
                <a:lumOff val="80000"/>
              </a:schemeClr>
            </a:solidFill>
            <a:ln w="3175">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p:cNvSpPr txBox="1"/>
            <p:nvPr/>
          </p:nvSpPr>
          <p:spPr>
            <a:xfrm>
              <a:off x="879844" y="1518727"/>
              <a:ext cx="1819948" cy="584775"/>
            </a:xfrm>
            <a:prstGeom prst="rect">
              <a:avLst/>
            </a:prstGeom>
            <a:noFill/>
            <a:ln>
              <a:noFill/>
            </a:ln>
          </p:spPr>
          <p:txBody>
            <a:bodyPr wrap="square" rtlCol="0">
              <a:spAutoFit/>
            </a:bodyPr>
            <a:lstStyle/>
            <a:p>
              <a:r>
                <a:rPr kumimoji="1" lang="ja-JP" altLang="en-US" sz="1600" b="1" dirty="0" smtClean="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ここでポイント</a:t>
              </a:r>
            </a:p>
            <a:p>
              <a:r>
                <a:rPr kumimoji="1" lang="ja-JP" altLang="en-US" sz="1600" b="1" dirty="0" smtClean="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ケーススタディ－</a:t>
              </a:r>
              <a:endParaRPr kumimoji="1" lang="ja-JP" altLang="en-US" sz="1600" b="1" dirty="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21057" y="1452092"/>
              <a:ext cx="1000901" cy="624255"/>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18" name="正方形/長方形 17"/>
          <p:cNvSpPr/>
          <p:nvPr/>
        </p:nvSpPr>
        <p:spPr bwMode="white">
          <a:xfrm>
            <a:off x="1284222" y="2073282"/>
            <a:ext cx="6955750" cy="461665"/>
          </a:xfrm>
          <a:prstGeom prst="rect">
            <a:avLst/>
          </a:prstGeom>
        </p:spPr>
        <p:txBody>
          <a:bodyPr wrap="none">
            <a:spAutoFit/>
          </a:bodyPr>
          <a:lstStyle/>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今回のテーマは「</a:t>
            </a:r>
            <a:r>
              <a:rPr lang="ja-JP" altLang="en-US" sz="2400"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不安感</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400"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喪失感</a:t>
            </a:r>
            <a:r>
              <a:rPr lang="ja-JP" altLang="en-US" sz="2400" dirty="0">
                <a:latin typeface="メイリオ" panose="020B0604030504040204" pitchFamily="50" charset="-128"/>
                <a:ea typeface="メイリオ" panose="020B0604030504040204" pitchFamily="50" charset="-128"/>
                <a:cs typeface="メイリオ" panose="020B0604030504040204" pitchFamily="50" charset="-128"/>
              </a:rPr>
              <a:t>への</a:t>
            </a:r>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対応」です</a:t>
            </a:r>
            <a:endParaRPr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2" name="テキスト ボックス 21"/>
          <p:cNvSpPr txBox="1"/>
          <p:nvPr/>
        </p:nvSpPr>
        <p:spPr>
          <a:xfrm>
            <a:off x="168638" y="6011219"/>
            <a:ext cx="2049174" cy="646331"/>
          </a:xfrm>
          <a:prstGeom prst="rect">
            <a:avLst/>
          </a:prstGeom>
          <a:noFill/>
        </p:spPr>
        <p:txBody>
          <a:bodyPr wrap="square" rtlCol="0">
            <a:spAutoFit/>
          </a:bodyPr>
          <a:lstStyle/>
          <a:p>
            <a:pPr algn="ct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みんな</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で</a:t>
            </a: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一緒に</a:t>
            </a:r>
          </a:p>
          <a:p>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考えましょう</a:t>
            </a:r>
            <a:r>
              <a:rPr kumimoji="1" lang="ja-JP" altLang="en-US" dirty="0" smtClean="0"/>
              <a:t>！</a:t>
            </a:r>
            <a:endParaRPr kumimoji="1" lang="ja-JP" altLang="en-US" dirty="0"/>
          </a:p>
        </p:txBody>
      </p:sp>
      <p:sp>
        <p:nvSpPr>
          <p:cNvPr id="27" name="角丸四角形 26"/>
          <p:cNvSpPr/>
          <p:nvPr/>
        </p:nvSpPr>
        <p:spPr>
          <a:xfrm>
            <a:off x="2289253" y="2843039"/>
            <a:ext cx="1616537" cy="314697"/>
          </a:xfrm>
          <a:prstGeom prst="roundRect">
            <a:avLst/>
          </a:prstGeom>
          <a:solidFill>
            <a:srgbClr val="FD542E"/>
          </a:solidFill>
          <a:ln w="3175">
            <a:solidFill>
              <a:srgbClr val="00B05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考える内容</a:t>
            </a:r>
            <a:endParaRPr kumimoji="1" lang="ja-JP" altLang="en-US"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正方形/長方形 19"/>
          <p:cNvSpPr/>
          <p:nvPr/>
        </p:nvSpPr>
        <p:spPr>
          <a:xfrm>
            <a:off x="2769027" y="3284983"/>
            <a:ext cx="5696340" cy="3139321"/>
          </a:xfrm>
          <a:prstGeom prst="rect">
            <a:avLst/>
          </a:prstGeom>
          <a:noFill/>
          <a:ln>
            <a:noFill/>
          </a:ln>
        </p:spPr>
        <p:txBody>
          <a:bodyPr wrap="square">
            <a:spAutoFit/>
          </a:bodyPr>
          <a:lstStyle/>
          <a:p>
            <a:r>
              <a:rPr lang="ja-JP" altLang="en-US"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ＴＰ</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支援では、作業課題の実施を通じて、利用者</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に</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対して</a:t>
            </a:r>
            <a:r>
              <a:rPr lang="ja-JP" altLang="en-US" b="1" u="sng" dirty="0" smtClean="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様々</a:t>
            </a:r>
            <a:r>
              <a:rPr lang="ja-JP" altLang="en-US" b="1" u="sng" dirty="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な課題を具体的に</a:t>
            </a:r>
            <a:r>
              <a:rPr lang="ja-JP" altLang="en-US" b="1" u="sng" dirty="0" smtClean="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投げかけます。</a:t>
            </a:r>
          </a:p>
          <a:p>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しかし、以前</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の</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自分が持って</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いた能力を失った</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ことにショックを受ける人、障害</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に直面する</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こと自体を拒絶する人、自分</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への特別な対応を</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受け入れられない人など、</a:t>
            </a:r>
            <a:r>
              <a:rPr lang="ja-JP" altLang="en-US" b="1" u="sng" dirty="0" smtClean="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不安や喪失感を持つ人はいないでしょうか？</a:t>
            </a:r>
          </a:p>
          <a:p>
            <a:r>
              <a:rPr lang="ja-JP" altLang="en-US"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a:t>
            </a:r>
          </a:p>
          <a:p>
            <a:r>
              <a:rPr lang="ja-JP" altLang="en-US"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みなさんは、自分自身が障害</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を</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本当</a:t>
            </a:r>
            <a:r>
              <a:rPr lang="ja-JP" altLang="en-US" dirty="0">
                <a:latin typeface="メイリオ" panose="020B0604030504040204" pitchFamily="50" charset="-128"/>
                <a:ea typeface="メイリオ" panose="020B0604030504040204" pitchFamily="50" charset="-128"/>
                <a:cs typeface="メイリオ" panose="020B0604030504040204" pitchFamily="50" charset="-128"/>
              </a:rPr>
              <a:t>に乗り越えられるの</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か不安な人に対して、</a:t>
            </a:r>
            <a:r>
              <a:rPr lang="ja-JP" altLang="en-US" b="1" u="sng" dirty="0" smtClean="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どのように対応していけば良いと考えますか？</a:t>
            </a:r>
            <a:endParaRPr lang="ja-JP" altLang="en-US" b="1" u="sng" dirty="0">
              <a:solidFill>
                <a:srgbClr val="FD542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角丸四角形 20"/>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84</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419946527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157754" y="1030264"/>
            <a:ext cx="7828699" cy="144016"/>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792342" y="2385526"/>
            <a:ext cx="7014646" cy="646331"/>
          </a:xfrm>
          <a:prstGeom prst="rect">
            <a:avLst/>
          </a:prstGeom>
          <a:noFill/>
        </p:spPr>
        <p:txBody>
          <a:bodyPr wrap="square" rtlCol="0">
            <a:spAutoFit/>
          </a:bodyPr>
          <a:lstStyle/>
          <a:p>
            <a:r>
              <a:rPr lang="ja-JP" altLang="en-US" b="1" dirty="0" smtClean="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利用</a:t>
            </a:r>
            <a:r>
              <a:rPr kumimoji="1"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者</a:t>
            </a: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a:t>
            </a:r>
          </a:p>
          <a:p>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Ａ</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さん　　５２才　　レンタル機材会社営業所　副所長</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角丸四角形 27"/>
          <p:cNvSpPr/>
          <p:nvPr/>
        </p:nvSpPr>
        <p:spPr>
          <a:xfrm>
            <a:off x="140959" y="1321554"/>
            <a:ext cx="8902375" cy="10432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27" name="正方形/長方形 26"/>
          <p:cNvSpPr/>
          <p:nvPr/>
        </p:nvSpPr>
        <p:spPr>
          <a:xfrm>
            <a:off x="2909667" y="1623993"/>
            <a:ext cx="6021130" cy="369332"/>
          </a:xfrm>
          <a:prstGeom prst="rect">
            <a:avLst/>
          </a:prstGeom>
        </p:spPr>
        <p:txBody>
          <a:bodyPr wrap="squar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「不安や喪失感が強くなり支援が中断になったケース」</a:t>
            </a:r>
            <a:endParaRPr lang="ja-JP" altLang="en-US" dirty="0"/>
          </a:p>
        </p:txBody>
      </p:sp>
      <p:sp>
        <p:nvSpPr>
          <p:cNvPr id="31" name="角丸四角形 30"/>
          <p:cNvSpPr/>
          <p:nvPr/>
        </p:nvSpPr>
        <p:spPr>
          <a:xfrm>
            <a:off x="184169" y="3119010"/>
            <a:ext cx="8740487" cy="3654011"/>
          </a:xfrm>
          <a:prstGeom prst="roundRect">
            <a:avLst/>
          </a:prstGeom>
          <a:solidFill>
            <a:srgbClr val="FFF1BA"/>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dirty="0"/>
              <a:t>　</a:t>
            </a:r>
            <a:r>
              <a:rPr kumimoji="1" lang="ja-JP" altLang="en-US" sz="1600" dirty="0" smtClean="0">
                <a:solidFill>
                  <a:schemeClr val="tx2">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Ａさんは勤続３０年以上の経験を持つベテラン営業マン。営業所のある地域に密着して顧客のネットワークを築き会社に貢献してきました。本社の営業戦略会議への出張途中に特急車両内で脳梗塞を発症し病院に搬送されました。その後の入院・リハビリ期間を経て、発症９カ月後に主治医から復職の準備をすすめることについてのＯＫが出ました。　</a:t>
            </a:r>
          </a:p>
          <a:p>
            <a:r>
              <a:rPr lang="ja-JP" altLang="en-US" sz="1600" dirty="0" smtClean="0">
                <a:solidFill>
                  <a:schemeClr val="tx2">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　</a:t>
            </a:r>
          </a:p>
          <a:p>
            <a:r>
              <a:rPr lang="ja-JP" altLang="en-US" sz="1600" dirty="0">
                <a:solidFill>
                  <a:schemeClr val="tx2">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solidFill>
                  <a:schemeClr val="tx2">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本社の人事総務課に復職の準備をすすめたいとの意思を伝えると、人事総務課から以前他の社員が復職する際に利用歴のあった就労支援施設の利用を勧められたため、Ａさんはホームページで確認した後に直接連絡を取りました。</a:t>
            </a:r>
          </a:p>
          <a:p>
            <a:r>
              <a:rPr lang="ja-JP" altLang="en-US" sz="1600" dirty="0">
                <a:solidFill>
                  <a:schemeClr val="tx2">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　</a:t>
            </a:r>
            <a:endParaRPr lang="ja-JP" altLang="en-US" sz="1600" dirty="0" smtClean="0">
              <a:solidFill>
                <a:schemeClr val="tx2">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smtClean="0">
                <a:solidFill>
                  <a:schemeClr val="tx2">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　Ａさんが連絡をとった</a:t>
            </a:r>
            <a:r>
              <a:rPr lang="ja-JP" altLang="en-US" sz="1600" dirty="0">
                <a:solidFill>
                  <a:schemeClr val="tx2">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就労支援</a:t>
            </a:r>
            <a:r>
              <a:rPr lang="ja-JP" altLang="en-US" sz="1600" dirty="0" smtClean="0">
                <a:solidFill>
                  <a:schemeClr val="tx2">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施設では、正式な通所の前に１週間の体験通所期間を設定しており、まずアセスメントもかねて通所を開始することを勧められたため、</a:t>
            </a:r>
            <a:r>
              <a:rPr lang="ja-JP" altLang="en-US" sz="1600" dirty="0">
                <a:solidFill>
                  <a:schemeClr val="tx2">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人事</a:t>
            </a:r>
            <a:r>
              <a:rPr lang="ja-JP" altLang="en-US" sz="1600" dirty="0" smtClean="0">
                <a:solidFill>
                  <a:schemeClr val="tx2">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総務課にも連絡した後に、すぐに手続きを取り体験通所を開始しました。</a:t>
            </a:r>
          </a:p>
          <a:p>
            <a:r>
              <a:rPr kumimoji="1" lang="ja-JP" altLang="en-US" sz="1600" dirty="0">
                <a:solidFill>
                  <a:schemeClr val="tx2">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ja-JP" altLang="en-US" sz="1600" dirty="0" smtClean="0">
              <a:solidFill>
                <a:schemeClr val="tx2">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p>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050" name="Picture 2" descr="C:\Users\181004\Desktop\2019トータルパッケージ研究\伝達試案Ｖｅｒ１\画像\kaisya_computer_man_sid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8304" y="2236306"/>
            <a:ext cx="994137" cy="1042415"/>
          </a:xfrm>
          <a:prstGeom prst="rect">
            <a:avLst/>
          </a:prstGeom>
          <a:noFill/>
          <a:extLst>
            <a:ext uri="{909E8E84-426E-40DD-AFC4-6F175D3DCCD1}">
              <a14:hiddenFill xmlns:a14="http://schemas.microsoft.com/office/drawing/2010/main">
                <a:solidFill>
                  <a:srgbClr val="FFFFFF"/>
                </a:solidFill>
              </a14:hiddenFill>
            </a:ext>
          </a:extLst>
        </p:spPr>
      </p:pic>
      <p:grpSp>
        <p:nvGrpSpPr>
          <p:cNvPr id="2051" name="グループ化 2050"/>
          <p:cNvGrpSpPr/>
          <p:nvPr/>
        </p:nvGrpSpPr>
        <p:grpSpPr>
          <a:xfrm>
            <a:off x="140959" y="2977125"/>
            <a:ext cx="2195736" cy="371574"/>
            <a:chOff x="184169" y="2945467"/>
            <a:chExt cx="2195736" cy="371574"/>
          </a:xfrm>
          <a:solidFill>
            <a:srgbClr val="FD542E"/>
          </a:solidFill>
        </p:grpSpPr>
        <p:sp>
          <p:nvSpPr>
            <p:cNvPr id="2049" name="正方形/長方形 2048"/>
            <p:cNvSpPr/>
            <p:nvPr/>
          </p:nvSpPr>
          <p:spPr>
            <a:xfrm>
              <a:off x="184169" y="2945467"/>
              <a:ext cx="1602371" cy="29512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p:cNvSpPr/>
            <p:nvPr/>
          </p:nvSpPr>
          <p:spPr>
            <a:xfrm>
              <a:off x="184169" y="2947709"/>
              <a:ext cx="2195736" cy="369332"/>
            </a:xfrm>
            <a:prstGeom prst="rect">
              <a:avLst/>
            </a:prstGeom>
            <a:grpFill/>
          </p:spPr>
          <p:txBody>
            <a:bodyPr wrap="square">
              <a:spAutoFit/>
            </a:bodyPr>
            <a:lstStyle/>
            <a:p>
              <a:r>
                <a:rPr lang="ja-JP" altLang="en-US"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対象者の概要</a:t>
              </a:r>
              <a:endParaRPr lang="ja-JP" altLang="en-US"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4" name="タイトル 1"/>
          <p:cNvSpPr txBox="1">
            <a:spLocks/>
          </p:cNvSpPr>
          <p:nvPr/>
        </p:nvSpPr>
        <p:spPr>
          <a:xfrm>
            <a:off x="879844" y="-66161"/>
            <a:ext cx="78771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smtClean="0">
                <a:latin typeface="メイリオ" panose="020B0604030504040204" pitchFamily="50" charset="-128"/>
                <a:ea typeface="メイリオ" panose="020B0604030504040204" pitchFamily="50" charset="-128"/>
              </a:rPr>
              <a:t>問題行動をアセスメントする</a:t>
            </a:r>
            <a:br>
              <a:rPr lang="ja-JP" altLang="en-US" sz="3200" dirty="0" smtClean="0">
                <a:latin typeface="メイリオ" panose="020B0604030504040204" pitchFamily="50" charset="-128"/>
                <a:ea typeface="メイリオ" panose="020B0604030504040204" pitchFamily="50" charset="-128"/>
              </a:rPr>
            </a:br>
            <a:r>
              <a:rPr lang="ja-JP" altLang="en-US" sz="3200" dirty="0" smtClean="0">
                <a:latin typeface="メイリオ" panose="020B0604030504040204" pitchFamily="50" charset="-128"/>
                <a:ea typeface="メイリオ" panose="020B0604030504040204" pitchFamily="50" charset="-128"/>
              </a:rPr>
              <a:t>ための視点</a:t>
            </a:r>
            <a:endParaRPr lang="ja-JP" altLang="en-US" sz="3200" dirty="0">
              <a:latin typeface="メイリオ" panose="020B0604030504040204" pitchFamily="50" charset="-128"/>
              <a:ea typeface="メイリオ" panose="020B0604030504040204" pitchFamily="50" charset="-128"/>
            </a:endParaRPr>
          </a:p>
        </p:txBody>
      </p:sp>
      <p:sp>
        <p:nvSpPr>
          <p:cNvPr id="17" name="角丸四角形 16"/>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85</a:t>
            </a:r>
            <a:endParaRPr lang="ja-JP" altLang="en-US" dirty="0">
              <a:solidFill>
                <a:schemeClr val="tx1"/>
              </a:solidFill>
              <a:latin typeface="Segoe UI Semibold" panose="020B0702040204020203" pitchFamily="34" charset="0"/>
              <a:cs typeface="Segoe UI Semibold" panose="020B0702040204020203" pitchFamily="34" charset="0"/>
            </a:endParaRPr>
          </a:p>
        </p:txBody>
      </p:sp>
      <p:grpSp>
        <p:nvGrpSpPr>
          <p:cNvPr id="25" name="グループ化 24"/>
          <p:cNvGrpSpPr/>
          <p:nvPr/>
        </p:nvGrpSpPr>
        <p:grpSpPr>
          <a:xfrm>
            <a:off x="184169" y="1511012"/>
            <a:ext cx="2820849" cy="651410"/>
            <a:chOff x="-121057" y="1452092"/>
            <a:chExt cx="2820849" cy="651410"/>
          </a:xfrm>
        </p:grpSpPr>
        <p:sp>
          <p:nvSpPr>
            <p:cNvPr id="26" name="角丸四角形 25"/>
            <p:cNvSpPr/>
            <p:nvPr/>
          </p:nvSpPr>
          <p:spPr>
            <a:xfrm>
              <a:off x="795560" y="1518727"/>
              <a:ext cx="1904232" cy="551647"/>
            </a:xfrm>
            <a:prstGeom prst="roundRect">
              <a:avLst/>
            </a:prstGeom>
            <a:solidFill>
              <a:schemeClr val="accent6">
                <a:lumMod val="20000"/>
                <a:lumOff val="80000"/>
              </a:schemeClr>
            </a:solidFill>
            <a:ln w="3175">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p:cNvSpPr txBox="1"/>
            <p:nvPr/>
          </p:nvSpPr>
          <p:spPr>
            <a:xfrm>
              <a:off x="879844" y="1518727"/>
              <a:ext cx="1819948" cy="584775"/>
            </a:xfrm>
            <a:prstGeom prst="rect">
              <a:avLst/>
            </a:prstGeom>
            <a:noFill/>
            <a:ln>
              <a:noFill/>
            </a:ln>
          </p:spPr>
          <p:txBody>
            <a:bodyPr wrap="square" rtlCol="0">
              <a:spAutoFit/>
            </a:bodyPr>
            <a:lstStyle/>
            <a:p>
              <a:r>
                <a:rPr kumimoji="1" lang="ja-JP" altLang="en-US" sz="1600" b="1" dirty="0" smtClean="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ここでポイント</a:t>
              </a:r>
            </a:p>
            <a:p>
              <a:r>
                <a:rPr kumimoji="1" lang="ja-JP" altLang="en-US" sz="1600" b="1" dirty="0" smtClean="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ケーススタディ－</a:t>
              </a:r>
              <a:endParaRPr kumimoji="1" lang="ja-JP" altLang="en-US" sz="1600" b="1" dirty="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0"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21057" y="1452092"/>
              <a:ext cx="1000901" cy="624255"/>
            </a:xfrm>
            <a:prstGeom prst="rect">
              <a:avLst/>
            </a:prstGeom>
            <a:noFill/>
            <a:ln>
              <a:no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36649511"/>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157754" y="1030264"/>
            <a:ext cx="7828699" cy="14401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角丸四角形 27"/>
          <p:cNvSpPr/>
          <p:nvPr/>
        </p:nvSpPr>
        <p:spPr>
          <a:xfrm>
            <a:off x="103489" y="1288680"/>
            <a:ext cx="8740488" cy="771926"/>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27" name="正方形/長方形 26"/>
          <p:cNvSpPr/>
          <p:nvPr/>
        </p:nvSpPr>
        <p:spPr>
          <a:xfrm>
            <a:off x="2907131" y="1514498"/>
            <a:ext cx="6021130" cy="369332"/>
          </a:xfrm>
          <a:prstGeom prst="rect">
            <a:avLst/>
          </a:prstGeom>
        </p:spPr>
        <p:txBody>
          <a:bodyPr wrap="squar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「不安や喪失感が強くなり支援が中断になったケース」</a:t>
            </a:r>
            <a:endParaRPr lang="ja-JP" altLang="en-US" dirty="0"/>
          </a:p>
        </p:txBody>
      </p:sp>
      <p:sp>
        <p:nvSpPr>
          <p:cNvPr id="31" name="角丸四角形 30"/>
          <p:cNvSpPr/>
          <p:nvPr/>
        </p:nvSpPr>
        <p:spPr>
          <a:xfrm>
            <a:off x="103489" y="2797926"/>
            <a:ext cx="8882963" cy="3943442"/>
          </a:xfrm>
          <a:prstGeom prst="roundRect">
            <a:avLst>
              <a:gd name="adj" fmla="val 7030"/>
            </a:avLst>
          </a:prstGeom>
          <a:solidFill>
            <a:srgbClr val="FFF1BA"/>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dirty="0" smtClean="0"/>
              <a:t>　</a:t>
            </a:r>
            <a:r>
              <a:rPr lang="ja-JP" altLang="en-US" sz="1200" b="1" dirty="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ja-JP" altLang="en-US" sz="1200" b="1"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200" b="1" dirty="0" smtClean="0">
                <a:solidFill>
                  <a:schemeClr val="tx1"/>
                </a:solidFill>
              </a:rPr>
              <a:t>　　　　</a:t>
            </a:r>
          </a:p>
          <a:p>
            <a:endParaRPr lang="ja-JP" altLang="en-US" sz="1400" b="1" dirty="0" smtClean="0">
              <a:solidFill>
                <a:schemeClr val="tx1"/>
              </a:solidFill>
            </a:endParaRPr>
          </a:p>
          <a:p>
            <a:r>
              <a:rPr lang="ja-JP" altLang="en-US" sz="1400" b="1" dirty="0">
                <a:solidFill>
                  <a:schemeClr val="tx1"/>
                </a:solidFill>
              </a:rPr>
              <a:t>　</a:t>
            </a:r>
          </a:p>
          <a:p>
            <a:endParaRPr kumimoji="1" lang="ja-JP" altLang="en-US" sz="1400" b="1" dirty="0" smtClean="0">
              <a:solidFill>
                <a:schemeClr val="tx1"/>
              </a:solidFill>
            </a:endParaRPr>
          </a:p>
          <a:p>
            <a:endParaRPr kumimoji="1" lang="ja-JP" altLang="en-US" sz="1400" b="1" dirty="0"/>
          </a:p>
        </p:txBody>
      </p:sp>
      <p:sp>
        <p:nvSpPr>
          <p:cNvPr id="24" name="テキスト ボックス 23"/>
          <p:cNvSpPr txBox="1"/>
          <p:nvPr/>
        </p:nvSpPr>
        <p:spPr>
          <a:xfrm>
            <a:off x="1421446" y="2151595"/>
            <a:ext cx="7014646" cy="646331"/>
          </a:xfrm>
          <a:prstGeom prst="rect">
            <a:avLst/>
          </a:prstGeom>
          <a:noFill/>
        </p:spPr>
        <p:txBody>
          <a:bodyPr wrap="square" rtlCol="0">
            <a:spAutoFit/>
          </a:bodyPr>
          <a:lstStyle/>
          <a:p>
            <a:r>
              <a:rPr lang="ja-JP" altLang="en-US" dirty="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a:t>
            </a:r>
            <a:r>
              <a:rPr kumimoji="1"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支援者</a:t>
            </a: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a:t>
            </a:r>
          </a:p>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Ａさんが体験通所を開始した就労支援施設　</a:t>
            </a: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Ｂ支援員</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074" name="Picture 2" descr="C:\Users\181004\Desktop\2019トータルパッケージ研究\伝達試案Ｖｅｒ１\画像\pistol_pose_ma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2776" y="2104362"/>
            <a:ext cx="809704" cy="832654"/>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グループ化 28"/>
          <p:cNvGrpSpPr/>
          <p:nvPr/>
        </p:nvGrpSpPr>
        <p:grpSpPr>
          <a:xfrm>
            <a:off x="109504" y="2593955"/>
            <a:ext cx="2289452" cy="369332"/>
            <a:chOff x="55898" y="3297059"/>
            <a:chExt cx="2289452" cy="369332"/>
          </a:xfrm>
        </p:grpSpPr>
        <p:sp>
          <p:nvSpPr>
            <p:cNvPr id="30" name="正方形/長方形 29"/>
            <p:cNvSpPr/>
            <p:nvPr/>
          </p:nvSpPr>
          <p:spPr>
            <a:xfrm>
              <a:off x="55898" y="3303684"/>
              <a:ext cx="1602371" cy="295126"/>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正方形/長方形 31"/>
            <p:cNvSpPr/>
            <p:nvPr/>
          </p:nvSpPr>
          <p:spPr>
            <a:xfrm>
              <a:off x="149614" y="3297059"/>
              <a:ext cx="2195736" cy="369332"/>
            </a:xfrm>
            <a:prstGeom prst="rect">
              <a:avLst/>
            </a:prstGeom>
          </p:spPr>
          <p:txBody>
            <a:bodyPr wrap="square">
              <a:spAutoFit/>
            </a:bodyPr>
            <a:lstStyle/>
            <a:p>
              <a:r>
                <a:rPr lang="ja-JP" altLang="en-US"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支援</a:t>
              </a:r>
              <a:r>
                <a:rPr lang="ja-JP" altLang="en-US"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の概要</a:t>
              </a:r>
              <a:endParaRPr lang="ja-JP" altLang="en-US"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 name="正方形/長方形 1"/>
          <p:cNvSpPr/>
          <p:nvPr/>
        </p:nvSpPr>
        <p:spPr>
          <a:xfrm>
            <a:off x="145029" y="2903924"/>
            <a:ext cx="8783232" cy="3785652"/>
          </a:xfrm>
          <a:prstGeom prst="rect">
            <a:avLst/>
          </a:prstGeom>
        </p:spPr>
        <p:txBody>
          <a:bodyPr wrap="square">
            <a:spAutoFit/>
          </a:bodyPr>
          <a:lstStyle/>
          <a:p>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　Ｂ</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支援員は、Ａ</a:t>
            </a: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さんの通所開始前に、人事</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総務課担当者に連絡を</a:t>
            </a: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取り、Ａ</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さんの復職後の</a:t>
            </a: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職務は調整中であること、会社はＡさんを復職させたいと考えていることを聞き取りました。</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　</a:t>
            </a:r>
          </a:p>
          <a:p>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　また、Ａ</a:t>
            </a: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さんから診断書</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を取得し、高次脳機能障害で記憶障害</a:t>
            </a: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と行動</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障害（意欲や発動性の低下）が見られること</a:t>
            </a: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や、日常</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生活や社会生活は普通にできるとの診断内容を確認</a:t>
            </a: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しました</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a:t>
            </a:r>
          </a:p>
          <a:p>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Ａさんの通所開始後、Ｂ</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支援員</a:t>
            </a: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は、復職後</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にＰＣ作業ができるように、また、困難な作業</a:t>
            </a: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を克服する</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ことで意欲や発動性が発症前の状態に戻るように</a:t>
            </a: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、ＰＣを使った給与計算ソフトの訓練を</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実施</a:t>
            </a: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しました。作業</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時は自身の力</a:t>
            </a: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で取り組む力</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を養成するために</a:t>
            </a: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、極力ソフトのマニュアルを見て</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もらうようにし</a:t>
            </a: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、わからないことをすぐ支援員に質問することを禁止しました</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a:t>
            </a:r>
          </a:p>
          <a:p>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　しかし、作業</a:t>
            </a: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課題開始直後からミス</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が多発したため、注意障害があると判断し、注意を促すため</a:t>
            </a: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に「マニュアルを</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確認すること！</a:t>
            </a: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作業が</a:t>
            </a: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終わったら</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再チェックすること！</a:t>
            </a: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」、「復職</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するために注意を怠らないこと！」という大きな貼り紙をＰＣ画面横</a:t>
            </a: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に貼り、作業改善を促しました。それ</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でも、ミスが無くならないため</a:t>
            </a: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、ミス</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が無くなるまで同じ課題を繰り返し実施</a:t>
            </a: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して、意識と</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緊張感</a:t>
            </a: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を持続するよう指導しました。</a:t>
            </a:r>
            <a:endParaRPr lang="ja-JP" altLang="en-US" sz="15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　また</a:t>
            </a: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、ミス</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が無くならないの</a:t>
            </a: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は、確認不足が原因と考えられたため</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、一つ一つの入力に指さし確認を</a:t>
            </a: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義務付け、作業経過３０分ごとに</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３回確認することを必須と</a:t>
            </a: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しました。その</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うえ</a:t>
            </a: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で、チェックの効果がＡ</a:t>
            </a:r>
            <a:r>
              <a:rPr lang="ja-JP" altLang="en-US" sz="1500" dirty="0">
                <a:latin typeface="メイリオ" panose="020B0604030504040204" pitchFamily="50" charset="-128"/>
                <a:ea typeface="メイリオ" panose="020B0604030504040204" pitchFamily="50" charset="-128"/>
                <a:cs typeface="メイリオ" panose="020B0604030504040204" pitchFamily="50" charset="-128"/>
              </a:rPr>
              <a:t>さんに分かるように</a:t>
            </a:r>
            <a:r>
              <a:rPr lang="ja-JP" altLang="en-US" sz="1500" dirty="0" smtClean="0">
                <a:latin typeface="メイリオ" panose="020B0604030504040204" pitchFamily="50" charset="-128"/>
                <a:ea typeface="メイリオ" panose="020B0604030504040204" pitchFamily="50" charset="-128"/>
                <a:cs typeface="メイリオ" panose="020B0604030504040204" pitchFamily="50" charset="-128"/>
              </a:rPr>
              <a:t>、ミスの発生状況のフィードバックを作業の都度行いました。</a:t>
            </a:r>
            <a:endParaRPr lang="ja-JP" altLang="en-US" sz="1500" dirty="0"/>
          </a:p>
        </p:txBody>
      </p:sp>
      <p:sp>
        <p:nvSpPr>
          <p:cNvPr id="23" name="タイトル 1"/>
          <p:cNvSpPr txBox="1">
            <a:spLocks/>
          </p:cNvSpPr>
          <p:nvPr/>
        </p:nvSpPr>
        <p:spPr>
          <a:xfrm>
            <a:off x="1060239" y="76805"/>
            <a:ext cx="78771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smtClean="0">
                <a:latin typeface="メイリオ" panose="020B0604030504040204" pitchFamily="50" charset="-128"/>
                <a:ea typeface="メイリオ" panose="020B0604030504040204" pitchFamily="50" charset="-128"/>
              </a:rPr>
              <a:t>問題行動をアセスメントするための視点</a:t>
            </a:r>
            <a:endParaRPr lang="ja-JP" altLang="en-US" sz="3200" dirty="0">
              <a:latin typeface="メイリオ" panose="020B0604030504040204" pitchFamily="50" charset="-128"/>
              <a:ea typeface="メイリオ" panose="020B0604030504040204" pitchFamily="50" charset="-128"/>
            </a:endParaRPr>
          </a:p>
        </p:txBody>
      </p:sp>
      <p:sp>
        <p:nvSpPr>
          <p:cNvPr id="18" name="角丸四角形 17"/>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86</a:t>
            </a:r>
            <a:endParaRPr lang="ja-JP" altLang="en-US" dirty="0">
              <a:solidFill>
                <a:schemeClr val="tx1"/>
              </a:solidFill>
              <a:latin typeface="Segoe UI Semibold" panose="020B0702040204020203" pitchFamily="34" charset="0"/>
              <a:cs typeface="Segoe UI Semibold" panose="020B0702040204020203" pitchFamily="34" charset="0"/>
            </a:endParaRPr>
          </a:p>
        </p:txBody>
      </p:sp>
      <p:grpSp>
        <p:nvGrpSpPr>
          <p:cNvPr id="26" name="グループ化 25"/>
          <p:cNvGrpSpPr/>
          <p:nvPr/>
        </p:nvGrpSpPr>
        <p:grpSpPr>
          <a:xfrm>
            <a:off x="163966" y="1328382"/>
            <a:ext cx="2820849" cy="651410"/>
            <a:chOff x="-121057" y="1452092"/>
            <a:chExt cx="2820849" cy="651410"/>
          </a:xfrm>
        </p:grpSpPr>
        <p:sp>
          <p:nvSpPr>
            <p:cNvPr id="33" name="角丸四角形 32"/>
            <p:cNvSpPr/>
            <p:nvPr/>
          </p:nvSpPr>
          <p:spPr>
            <a:xfrm>
              <a:off x="795560" y="1518727"/>
              <a:ext cx="1904232" cy="551647"/>
            </a:xfrm>
            <a:prstGeom prst="roundRect">
              <a:avLst/>
            </a:prstGeom>
            <a:solidFill>
              <a:schemeClr val="accent6">
                <a:lumMod val="20000"/>
                <a:lumOff val="80000"/>
              </a:schemeClr>
            </a:solidFill>
            <a:ln w="3175">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テキスト ボックス 33"/>
            <p:cNvSpPr txBox="1"/>
            <p:nvPr/>
          </p:nvSpPr>
          <p:spPr>
            <a:xfrm>
              <a:off x="879844" y="1518727"/>
              <a:ext cx="1819948" cy="584775"/>
            </a:xfrm>
            <a:prstGeom prst="rect">
              <a:avLst/>
            </a:prstGeom>
            <a:noFill/>
            <a:ln>
              <a:noFill/>
            </a:ln>
          </p:spPr>
          <p:txBody>
            <a:bodyPr wrap="square" rtlCol="0">
              <a:spAutoFit/>
            </a:bodyPr>
            <a:lstStyle/>
            <a:p>
              <a:r>
                <a:rPr kumimoji="1" lang="ja-JP" altLang="en-US" sz="1600" b="1" dirty="0" smtClean="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ここでポイント</a:t>
              </a:r>
            </a:p>
            <a:p>
              <a:r>
                <a:rPr kumimoji="1" lang="ja-JP" altLang="en-US" sz="1600" b="1" dirty="0" smtClean="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ケーススタディ－</a:t>
              </a:r>
              <a:endParaRPr kumimoji="1" lang="ja-JP" altLang="en-US" sz="1600" b="1" dirty="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35" name="Picture 4"/>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121057" y="1452092"/>
              <a:ext cx="1000901" cy="624255"/>
            </a:xfrm>
            <a:prstGeom prst="rect">
              <a:avLst/>
            </a:prstGeom>
            <a:noFill/>
            <a:ln>
              <a:no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16017756"/>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1157754" y="1030264"/>
            <a:ext cx="7828699" cy="144016"/>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a:xfrm>
            <a:off x="879844" y="2369018"/>
            <a:ext cx="7014646" cy="646331"/>
          </a:xfrm>
          <a:prstGeom prst="rect">
            <a:avLst/>
          </a:prstGeom>
          <a:noFill/>
        </p:spPr>
        <p:txBody>
          <a:bodyPr wrap="square" rtlCol="0">
            <a:spAutoFit/>
          </a:bodyPr>
          <a:lstStyle/>
          <a:p>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●利用</a:t>
            </a:r>
            <a:r>
              <a:rPr kumimoji="1"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者</a:t>
            </a:r>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a:t>
            </a:r>
          </a:p>
          <a:p>
            <a:r>
              <a:rPr kumimoji="1"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　　Ａ</a:t>
            </a:r>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さん　　５２才　　レンタル機材会社営業所　副所長</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角丸四角形 27"/>
          <p:cNvSpPr/>
          <p:nvPr/>
        </p:nvSpPr>
        <p:spPr>
          <a:xfrm>
            <a:off x="184169" y="1305622"/>
            <a:ext cx="8740488" cy="104325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sp>
        <p:nvSpPr>
          <p:cNvPr id="27" name="正方形/長方形 26"/>
          <p:cNvSpPr/>
          <p:nvPr/>
        </p:nvSpPr>
        <p:spPr>
          <a:xfrm>
            <a:off x="2945669" y="1606654"/>
            <a:ext cx="6021130" cy="369332"/>
          </a:xfrm>
          <a:prstGeom prst="rect">
            <a:avLst/>
          </a:prstGeom>
        </p:spPr>
        <p:txBody>
          <a:bodyPr wrap="squar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「不安や喪失感が強くなり支援が中断になったケース」</a:t>
            </a:r>
            <a:endParaRPr lang="ja-JP" altLang="en-US" dirty="0"/>
          </a:p>
        </p:txBody>
      </p:sp>
      <p:sp>
        <p:nvSpPr>
          <p:cNvPr id="31" name="角丸四角形 30"/>
          <p:cNvSpPr/>
          <p:nvPr/>
        </p:nvSpPr>
        <p:spPr>
          <a:xfrm>
            <a:off x="184170" y="3535990"/>
            <a:ext cx="8740487" cy="2625025"/>
          </a:xfrm>
          <a:prstGeom prst="roundRect">
            <a:avLst/>
          </a:prstGeom>
          <a:solidFill>
            <a:srgbClr val="FFF1BA"/>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ja-JP" altLang="en-US" dirty="0"/>
              <a:t>　</a:t>
            </a:r>
            <a:r>
              <a:rPr kumimoji="1" lang="ja-JP" altLang="en-US" sz="1600" dirty="0" smtClean="0">
                <a:solidFill>
                  <a:schemeClr val="tx2">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Ａさんは、自分自身の障害により職務を正確に行うことが困難であることに強い喪失感を感じ復職することに強い不安を感じるようになりました。</a:t>
            </a:r>
          </a:p>
          <a:p>
            <a:r>
              <a:rPr lang="ja-JP" altLang="en-US" sz="1600" dirty="0">
                <a:solidFill>
                  <a:schemeClr val="tx2">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600" dirty="0" smtClean="0">
                <a:solidFill>
                  <a:schemeClr val="tx2">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また、自身の復職が困難であると感じるようになってからは、施設利用にも意味を感じなくなり、継続通所はしない旨を施設に伝えました。</a:t>
            </a:r>
          </a:p>
          <a:p>
            <a:endParaRPr lang="ja-JP" altLang="en-US" sz="1600" dirty="0">
              <a:solidFill>
                <a:schemeClr val="tx2">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smtClean="0">
                <a:solidFill>
                  <a:schemeClr val="tx2">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　その後、Ａさんは、通院している病院のリハビリ仲間から、転職の話や、復職後の苦労の話を耳にするようになり、自身でも、今後どのようにしてよいか判断がつかないまま、長期間の休職期間を過ごすこととなりました。</a:t>
            </a:r>
          </a:p>
          <a:p>
            <a:endParaRPr kumimoji="1" lang="ja-JP" altLang="en-US" sz="1600" dirty="0">
              <a:solidFill>
                <a:schemeClr val="tx2">
                  <a:lumMod val="50000"/>
                </a:schemeClr>
              </a:solidFill>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1600" dirty="0" smtClean="0">
                <a:solidFill>
                  <a:schemeClr val="tx2">
                    <a:lumMod val="50000"/>
                  </a:schemeClr>
                </a:solidFill>
                <a:latin typeface="メイリオ" panose="020B0604030504040204" pitchFamily="50" charset="-128"/>
                <a:ea typeface="メイリオ" panose="020B0604030504040204" pitchFamily="50" charset="-128"/>
                <a:cs typeface="メイリオ" panose="020B0604030504040204" pitchFamily="50" charset="-128"/>
              </a:rPr>
              <a:t>　</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050" name="Picture 2" descr="C:\Users\181004\Desktop\2019トータルパッケージ研究\伝達試案Ｖｅｒ１\画像\kaisya_computer_man_sid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304" y="2236306"/>
            <a:ext cx="994137" cy="1042415"/>
          </a:xfrm>
          <a:prstGeom prst="rect">
            <a:avLst/>
          </a:prstGeom>
          <a:noFill/>
          <a:extLst>
            <a:ext uri="{909E8E84-426E-40DD-AFC4-6F175D3DCCD1}">
              <a14:hiddenFill xmlns:a14="http://schemas.microsoft.com/office/drawing/2010/main">
                <a:solidFill>
                  <a:srgbClr val="FFFFFF"/>
                </a:solidFill>
              </a14:hiddenFill>
            </a:ext>
          </a:extLst>
        </p:spPr>
      </p:pic>
      <p:sp>
        <p:nvSpPr>
          <p:cNvPr id="2049" name="正方形/長方形 2048"/>
          <p:cNvSpPr/>
          <p:nvPr/>
        </p:nvSpPr>
        <p:spPr>
          <a:xfrm>
            <a:off x="192844" y="3155527"/>
            <a:ext cx="1602371" cy="295126"/>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正方形/長方形 34"/>
          <p:cNvSpPr/>
          <p:nvPr/>
        </p:nvSpPr>
        <p:spPr bwMode="white">
          <a:xfrm>
            <a:off x="184169" y="3166658"/>
            <a:ext cx="2195736" cy="369332"/>
          </a:xfrm>
          <a:prstGeom prst="rect">
            <a:avLst/>
          </a:prstGeom>
        </p:spPr>
        <p:txBody>
          <a:bodyPr wrap="square">
            <a:spAutoFit/>
          </a:bodyPr>
          <a:lstStyle/>
          <a:p>
            <a:r>
              <a:rPr lang="ja-JP" altLang="en-US" b="1"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対象者の</a:t>
            </a:r>
            <a:r>
              <a:rPr lang="ja-JP" altLang="en-US" b="1"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経過</a:t>
            </a:r>
          </a:p>
        </p:txBody>
      </p:sp>
      <p:sp>
        <p:nvSpPr>
          <p:cNvPr id="24" name="タイトル 1"/>
          <p:cNvSpPr txBox="1">
            <a:spLocks/>
          </p:cNvSpPr>
          <p:nvPr/>
        </p:nvSpPr>
        <p:spPr>
          <a:xfrm>
            <a:off x="879844" y="-66161"/>
            <a:ext cx="78771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smtClean="0">
                <a:latin typeface="メイリオ" panose="020B0604030504040204" pitchFamily="50" charset="-128"/>
                <a:ea typeface="メイリオ" panose="020B0604030504040204" pitchFamily="50" charset="-128"/>
              </a:rPr>
              <a:t>問題行動をアセスメントするための視点</a:t>
            </a:r>
            <a:endParaRPr lang="ja-JP" altLang="en-US" sz="3200" dirty="0">
              <a:latin typeface="メイリオ" panose="020B0604030504040204" pitchFamily="50" charset="-128"/>
              <a:ea typeface="メイリオ" panose="020B0604030504040204" pitchFamily="50" charset="-128"/>
            </a:endParaRPr>
          </a:p>
        </p:txBody>
      </p:sp>
      <p:sp>
        <p:nvSpPr>
          <p:cNvPr id="16" name="角丸四角形 15"/>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87</a:t>
            </a:r>
            <a:endParaRPr lang="ja-JP" altLang="en-US" dirty="0">
              <a:solidFill>
                <a:schemeClr val="tx1"/>
              </a:solidFill>
              <a:latin typeface="Segoe UI Semibold" panose="020B0702040204020203" pitchFamily="34" charset="0"/>
              <a:cs typeface="Segoe UI Semibold" panose="020B0702040204020203" pitchFamily="34" charset="0"/>
            </a:endParaRPr>
          </a:p>
        </p:txBody>
      </p:sp>
      <p:grpSp>
        <p:nvGrpSpPr>
          <p:cNvPr id="18" name="グループ化 17"/>
          <p:cNvGrpSpPr/>
          <p:nvPr/>
        </p:nvGrpSpPr>
        <p:grpSpPr>
          <a:xfrm>
            <a:off x="273694" y="1436830"/>
            <a:ext cx="2820849" cy="651410"/>
            <a:chOff x="-121057" y="1452092"/>
            <a:chExt cx="2820849" cy="651410"/>
          </a:xfrm>
        </p:grpSpPr>
        <p:sp>
          <p:nvSpPr>
            <p:cNvPr id="25" name="角丸四角形 24"/>
            <p:cNvSpPr/>
            <p:nvPr/>
          </p:nvSpPr>
          <p:spPr>
            <a:xfrm>
              <a:off x="795560" y="1518727"/>
              <a:ext cx="1904232" cy="551647"/>
            </a:xfrm>
            <a:prstGeom prst="roundRect">
              <a:avLst/>
            </a:prstGeom>
            <a:solidFill>
              <a:schemeClr val="accent6">
                <a:lumMod val="20000"/>
                <a:lumOff val="80000"/>
              </a:schemeClr>
            </a:solidFill>
            <a:ln w="3175">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879844" y="1518727"/>
              <a:ext cx="1819948" cy="584775"/>
            </a:xfrm>
            <a:prstGeom prst="rect">
              <a:avLst/>
            </a:prstGeom>
            <a:noFill/>
            <a:ln>
              <a:noFill/>
            </a:ln>
          </p:spPr>
          <p:txBody>
            <a:bodyPr wrap="square" rtlCol="0">
              <a:spAutoFit/>
            </a:bodyPr>
            <a:lstStyle/>
            <a:p>
              <a:r>
                <a:rPr kumimoji="1" lang="ja-JP" altLang="en-US" sz="1600" b="1" dirty="0" smtClean="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ここでポイント</a:t>
              </a:r>
            </a:p>
            <a:p>
              <a:r>
                <a:rPr kumimoji="1" lang="ja-JP" altLang="en-US" sz="1600" b="1" dirty="0" smtClean="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rPr>
                <a:t>ケーススタディ－</a:t>
              </a:r>
              <a:endParaRPr kumimoji="1" lang="ja-JP" altLang="en-US" sz="1600" b="1" dirty="0">
                <a:solidFill>
                  <a:schemeClr val="tx2">
                    <a:lumMod val="75000"/>
                  </a:schemeClr>
                </a:solidFill>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9" name="Picture 4"/>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21057" y="1452092"/>
              <a:ext cx="1000901" cy="624255"/>
            </a:xfrm>
            <a:prstGeom prst="rect">
              <a:avLst/>
            </a:prstGeom>
            <a:noFill/>
            <a:ln>
              <a:no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20570859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490463" y="858823"/>
            <a:ext cx="7828699" cy="14401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328920" y="1402824"/>
            <a:ext cx="7331720" cy="369332"/>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rPr>
              <a:t>Ｂ支援員（Ｂ支援員が行った支援で気になったこと）</a:t>
            </a:r>
            <a:endParaRPr kumimoji="1" lang="ja-JP" altLang="en-US" dirty="0">
              <a:latin typeface="メイリオ" panose="020B0604030504040204" pitchFamily="50" charset="-128"/>
              <a:ea typeface="メイリオ" panose="020B0604030504040204" pitchFamily="50" charset="-128"/>
            </a:endParaRPr>
          </a:p>
        </p:txBody>
      </p:sp>
      <p:sp>
        <p:nvSpPr>
          <p:cNvPr id="17" name="テキスト ボックス 16"/>
          <p:cNvSpPr txBox="1"/>
          <p:nvPr/>
        </p:nvSpPr>
        <p:spPr>
          <a:xfrm>
            <a:off x="1552168" y="270386"/>
            <a:ext cx="5930199" cy="369332"/>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rPr>
              <a:t>この事例で気になった「</a:t>
            </a:r>
            <a:r>
              <a:rPr lang="ja-JP" altLang="en-US" dirty="0" smtClean="0">
                <a:latin typeface="メイリオ" panose="020B0604030504040204" pitchFamily="50" charset="-128"/>
                <a:ea typeface="メイリオ" panose="020B0604030504040204" pitchFamily="50" charset="-128"/>
              </a:rPr>
              <a:t>行動」を書き出してみましょう</a:t>
            </a:r>
            <a:endParaRPr kumimoji="1" lang="ja-JP" altLang="en-US" dirty="0">
              <a:latin typeface="メイリオ" panose="020B0604030504040204" pitchFamily="50" charset="-128"/>
              <a:ea typeface="メイリオ" panose="020B0604030504040204" pitchFamily="50" charset="-128"/>
            </a:endParaRPr>
          </a:p>
        </p:txBody>
      </p:sp>
      <p:sp>
        <p:nvSpPr>
          <p:cNvPr id="7" name="角丸四角形 6"/>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88</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4714047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741663" y="1221105"/>
            <a:ext cx="7828699" cy="14401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p:cNvSpPr txBox="1"/>
          <p:nvPr/>
        </p:nvSpPr>
        <p:spPr>
          <a:xfrm>
            <a:off x="0" y="602194"/>
            <a:ext cx="9312027" cy="523220"/>
          </a:xfrm>
          <a:prstGeom prst="rect">
            <a:avLst/>
          </a:prstGeom>
          <a:noFill/>
        </p:spPr>
        <p:txBody>
          <a:bodyPr wrap="square" rtlCol="0">
            <a:spAutoFit/>
          </a:bodyPr>
          <a:lstStyle/>
          <a:p>
            <a:r>
              <a:rPr lang="ja-JP" altLang="en-US" sz="2800" dirty="0" smtClean="0">
                <a:latin typeface="メイリオ" panose="020B0604030504040204" pitchFamily="50" charset="-128"/>
                <a:ea typeface="メイリオ" panose="020B0604030504040204" pitchFamily="50" charset="-128"/>
              </a:rPr>
              <a:t>ＭＷＳによる支援は本来どのように行うべきであったか</a:t>
            </a:r>
            <a:endParaRPr kumimoji="1" lang="ja-JP" altLang="en-US" sz="2800" dirty="0">
              <a:latin typeface="メイリオ" panose="020B0604030504040204" pitchFamily="50" charset="-128"/>
              <a:ea typeface="メイリオ" panose="020B0604030504040204" pitchFamily="50" charset="-128"/>
            </a:endParaRPr>
          </a:p>
        </p:txBody>
      </p:sp>
      <p:sp>
        <p:nvSpPr>
          <p:cNvPr id="4" name="角丸四角形 3"/>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89</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3350769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3989" y="2447925"/>
            <a:ext cx="6096000" cy="3333750"/>
          </a:xfrm>
          <a:prstGeom prst="rect">
            <a:avLst/>
          </a:prstGeom>
        </p:spPr>
      </p:pic>
      <p:grpSp>
        <p:nvGrpSpPr>
          <p:cNvPr id="14" name="グループ化 13"/>
          <p:cNvGrpSpPr/>
          <p:nvPr/>
        </p:nvGrpSpPr>
        <p:grpSpPr>
          <a:xfrm>
            <a:off x="895351" y="2390166"/>
            <a:ext cx="6810374" cy="1993048"/>
            <a:chOff x="1193800" y="2043888"/>
            <a:chExt cx="9080499" cy="2657395"/>
          </a:xfrm>
        </p:grpSpPr>
        <p:sp>
          <p:nvSpPr>
            <p:cNvPr id="3" name="テキスト ボックス 2"/>
            <p:cNvSpPr txBox="1"/>
            <p:nvPr/>
          </p:nvSpPr>
          <p:spPr>
            <a:xfrm>
              <a:off x="4370635" y="4147286"/>
              <a:ext cx="1780648" cy="553997"/>
            </a:xfrm>
            <a:prstGeom prst="rect">
              <a:avLst/>
            </a:prstGeom>
            <a:noFill/>
          </p:spPr>
          <p:txBody>
            <a:bodyPr wrap="square" rtlCol="0">
              <a:spAutoFit/>
            </a:bodyPr>
            <a:lstStyle/>
            <a:p>
              <a:r>
                <a:rPr lang="ja-JP" altLang="en-US" sz="2100" dirty="0" smtClean="0">
                  <a:latin typeface="メイリオ" panose="020B0604030504040204" pitchFamily="50" charset="-128"/>
                  <a:ea typeface="メイリオ" panose="020B0604030504040204" pitchFamily="50" charset="-128"/>
                </a:rPr>
                <a:t>障害</a:t>
              </a:r>
              <a:r>
                <a:rPr lang="ja-JP" altLang="en-US" sz="2100" dirty="0">
                  <a:latin typeface="メイリオ" panose="020B0604030504040204" pitchFamily="50" charset="-128"/>
                  <a:ea typeface="メイリオ" panose="020B0604030504040204" pitchFamily="50" charset="-128"/>
                </a:rPr>
                <a:t>認識</a:t>
              </a:r>
            </a:p>
          </p:txBody>
        </p:sp>
        <p:sp>
          <p:nvSpPr>
            <p:cNvPr id="4" name="円形吹き出し 3"/>
            <p:cNvSpPr/>
            <p:nvPr/>
          </p:nvSpPr>
          <p:spPr>
            <a:xfrm>
              <a:off x="1193800" y="2120900"/>
              <a:ext cx="2438400" cy="1828800"/>
            </a:xfrm>
            <a:prstGeom prst="wedgeEllipseCallout">
              <a:avLst>
                <a:gd name="adj1" fmla="val 55208"/>
                <a:gd name="adj2" fmla="val 31100"/>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ja-JP" altLang="en-US" sz="1350"/>
            </a:p>
          </p:txBody>
        </p:sp>
        <p:sp>
          <p:nvSpPr>
            <p:cNvPr id="5" name="テキスト ボックス 4"/>
            <p:cNvSpPr txBox="1"/>
            <p:nvPr/>
          </p:nvSpPr>
          <p:spPr>
            <a:xfrm>
              <a:off x="1516320" y="2460010"/>
              <a:ext cx="1866900" cy="1231106"/>
            </a:xfrm>
            <a:prstGeom prst="rect">
              <a:avLst/>
            </a:prstGeom>
            <a:noFill/>
          </p:spPr>
          <p:txBody>
            <a:bodyPr wrap="square" rtlCol="0">
              <a:spAutoFit/>
            </a:bodyPr>
            <a:lstStyle/>
            <a:p>
              <a:r>
                <a:rPr lang="ja-JP" altLang="en-US" sz="1350" dirty="0"/>
                <a:t>また、作業をミスしましたね</a:t>
              </a:r>
              <a:r>
                <a:rPr lang="ja-JP" altLang="en-US" sz="1350" dirty="0" smtClean="0"/>
                <a:t>！</a:t>
              </a:r>
            </a:p>
            <a:p>
              <a:r>
                <a:rPr lang="ja-JP" altLang="en-US" sz="1350" dirty="0" smtClean="0"/>
                <a:t>きっと障害が</a:t>
              </a:r>
            </a:p>
            <a:p>
              <a:r>
                <a:rPr lang="ja-JP" altLang="en-US" sz="1350" dirty="0" smtClean="0"/>
                <a:t>影響してますよ</a:t>
              </a:r>
              <a:endParaRPr lang="ja-JP" altLang="en-US" sz="1350" dirty="0"/>
            </a:p>
          </p:txBody>
        </p:sp>
        <p:sp>
          <p:nvSpPr>
            <p:cNvPr id="6" name="円/楕円 5"/>
            <p:cNvSpPr/>
            <p:nvPr/>
          </p:nvSpPr>
          <p:spPr>
            <a:xfrm>
              <a:off x="3937000" y="2984500"/>
              <a:ext cx="101600" cy="25331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350"/>
            </a:p>
          </p:txBody>
        </p:sp>
        <p:sp>
          <p:nvSpPr>
            <p:cNvPr id="7" name="円/楕円 6"/>
            <p:cNvSpPr/>
            <p:nvPr/>
          </p:nvSpPr>
          <p:spPr>
            <a:xfrm rot="2155968">
              <a:off x="4174083" y="3053499"/>
              <a:ext cx="69285" cy="181229"/>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350"/>
            </a:p>
          </p:txBody>
        </p:sp>
        <p:sp>
          <p:nvSpPr>
            <p:cNvPr id="8" name="円/楕円 7"/>
            <p:cNvSpPr/>
            <p:nvPr/>
          </p:nvSpPr>
          <p:spPr>
            <a:xfrm rot="20830250">
              <a:off x="3749737" y="2988489"/>
              <a:ext cx="67770" cy="28318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350"/>
            </a:p>
          </p:txBody>
        </p:sp>
        <p:sp>
          <p:nvSpPr>
            <p:cNvPr id="9" name="円形吹き出し 8"/>
            <p:cNvSpPr/>
            <p:nvPr/>
          </p:nvSpPr>
          <p:spPr>
            <a:xfrm flipH="1">
              <a:off x="7797797" y="2043888"/>
              <a:ext cx="2476502" cy="2134537"/>
            </a:xfrm>
            <a:prstGeom prst="wedgeEllipseCallout">
              <a:avLst>
                <a:gd name="adj1" fmla="val 55208"/>
                <a:gd name="adj2" fmla="val 31100"/>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ja-JP" altLang="en-US" sz="1350"/>
            </a:p>
          </p:txBody>
        </p:sp>
        <p:sp>
          <p:nvSpPr>
            <p:cNvPr id="10" name="円/楕円 9"/>
            <p:cNvSpPr/>
            <p:nvPr/>
          </p:nvSpPr>
          <p:spPr>
            <a:xfrm>
              <a:off x="7254346" y="3128928"/>
              <a:ext cx="101600" cy="25331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350"/>
            </a:p>
          </p:txBody>
        </p:sp>
        <p:sp>
          <p:nvSpPr>
            <p:cNvPr id="11" name="円/楕円 10"/>
            <p:cNvSpPr/>
            <p:nvPr/>
          </p:nvSpPr>
          <p:spPr>
            <a:xfrm rot="2155968" flipV="1">
              <a:off x="7461339" y="3205771"/>
              <a:ext cx="104898" cy="16727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350"/>
            </a:p>
          </p:txBody>
        </p:sp>
        <p:sp>
          <p:nvSpPr>
            <p:cNvPr id="12" name="円/楕円 11"/>
            <p:cNvSpPr/>
            <p:nvPr/>
          </p:nvSpPr>
          <p:spPr>
            <a:xfrm rot="20830250">
              <a:off x="7042303" y="3170947"/>
              <a:ext cx="89311" cy="273434"/>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350"/>
            </a:p>
          </p:txBody>
        </p:sp>
        <p:sp>
          <p:nvSpPr>
            <p:cNvPr id="13" name="テキスト ボックス 12"/>
            <p:cNvSpPr txBox="1"/>
            <p:nvPr/>
          </p:nvSpPr>
          <p:spPr>
            <a:xfrm>
              <a:off x="8194898" y="2651874"/>
              <a:ext cx="1866900" cy="954107"/>
            </a:xfrm>
            <a:prstGeom prst="rect">
              <a:avLst/>
            </a:prstGeom>
            <a:noFill/>
          </p:spPr>
          <p:txBody>
            <a:bodyPr wrap="square" rtlCol="0">
              <a:spAutoFit/>
            </a:bodyPr>
            <a:lstStyle/>
            <a:p>
              <a:r>
                <a:rPr lang="ja-JP" altLang="en-US" sz="1350" dirty="0"/>
                <a:t>実際の仕事じゃないから、関係ないだろ！！</a:t>
              </a:r>
            </a:p>
          </p:txBody>
        </p:sp>
      </p:grpSp>
      <p:sp>
        <p:nvSpPr>
          <p:cNvPr id="21" name="テキスト ボックス 20"/>
          <p:cNvSpPr txBox="1"/>
          <p:nvPr/>
        </p:nvSpPr>
        <p:spPr>
          <a:xfrm>
            <a:off x="6357451" y="4562893"/>
            <a:ext cx="1066187" cy="369332"/>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rPr>
              <a:t>利用者</a:t>
            </a:r>
            <a:endParaRPr kumimoji="1" lang="ja-JP" altLang="en-US" dirty="0">
              <a:latin typeface="メイリオ" panose="020B0604030504040204" pitchFamily="50" charset="-128"/>
              <a:ea typeface="メイリオ" panose="020B0604030504040204" pitchFamily="50" charset="-128"/>
            </a:endParaRPr>
          </a:p>
        </p:txBody>
      </p:sp>
      <p:sp>
        <p:nvSpPr>
          <p:cNvPr id="22" name="テキスト ボックス 21"/>
          <p:cNvSpPr txBox="1"/>
          <p:nvPr/>
        </p:nvSpPr>
        <p:spPr>
          <a:xfrm>
            <a:off x="1573152" y="4018710"/>
            <a:ext cx="1066187" cy="369332"/>
          </a:xfrm>
          <a:prstGeom prst="rect">
            <a:avLst/>
          </a:prstGeom>
          <a:noFill/>
        </p:spPr>
        <p:txBody>
          <a:bodyPr wrap="square" rtlCol="0">
            <a:spAutoFit/>
          </a:bodyPr>
          <a:lstStyle/>
          <a:p>
            <a:r>
              <a:rPr lang="ja-JP" altLang="en-US" dirty="0">
                <a:latin typeface="メイリオ" panose="020B0604030504040204" pitchFamily="50" charset="-128"/>
                <a:ea typeface="メイリオ" panose="020B0604030504040204" pitchFamily="50" charset="-128"/>
              </a:rPr>
              <a:t>支援者</a:t>
            </a:r>
            <a:endParaRPr kumimoji="1" lang="ja-JP" altLang="en-US" dirty="0">
              <a:latin typeface="メイリオ" panose="020B0604030504040204" pitchFamily="50" charset="-128"/>
              <a:ea typeface="メイリオ" panose="020B0604030504040204" pitchFamily="50" charset="-128"/>
            </a:endParaRPr>
          </a:p>
        </p:txBody>
      </p:sp>
      <p:sp>
        <p:nvSpPr>
          <p:cNvPr id="30" name="テキスト ボックス 29"/>
          <p:cNvSpPr txBox="1"/>
          <p:nvPr/>
        </p:nvSpPr>
        <p:spPr>
          <a:xfrm>
            <a:off x="757715" y="1299964"/>
            <a:ext cx="7648548" cy="830997"/>
          </a:xfrm>
          <a:prstGeom prst="rect">
            <a:avLst/>
          </a:prstGeom>
          <a:noFill/>
        </p:spPr>
        <p:txBody>
          <a:bodyPr wrap="square" rtlCol="0">
            <a:spAutoFit/>
          </a:bodyPr>
          <a:lstStyle/>
          <a:p>
            <a:r>
              <a:rPr lang="ja-JP" altLang="en-US" sz="2400" dirty="0" smtClean="0">
                <a:latin typeface="メイリオ" panose="020B0604030504040204" pitchFamily="50" charset="-128"/>
                <a:ea typeface="メイリオ" panose="020B0604030504040204" pitchFamily="50" charset="-128"/>
              </a:rPr>
              <a:t>フィードバック</a:t>
            </a:r>
            <a:r>
              <a:rPr lang="ja-JP" altLang="en-US" sz="2400" dirty="0">
                <a:latin typeface="メイリオ" panose="020B0604030504040204" pitchFamily="50" charset="-128"/>
                <a:ea typeface="メイリオ" panose="020B0604030504040204" pitchFamily="50" charset="-128"/>
              </a:rPr>
              <a:t>は、不安感・喪失感を獲得感や達成感に</a:t>
            </a:r>
            <a:r>
              <a:rPr lang="ja-JP" altLang="en-US" sz="2400" dirty="0" smtClean="0">
                <a:latin typeface="メイリオ" panose="020B0604030504040204" pitchFamily="50" charset="-128"/>
                <a:ea typeface="メイリオ" panose="020B0604030504040204" pitchFamily="50" charset="-128"/>
              </a:rPr>
              <a:t>変えるための支援として重要</a:t>
            </a:r>
            <a:endParaRPr lang="ja-JP" altLang="en-US" sz="2400" dirty="0">
              <a:latin typeface="メイリオ" panose="020B0604030504040204" pitchFamily="50" charset="-128"/>
              <a:ea typeface="メイリオ" panose="020B0604030504040204" pitchFamily="50" charset="-128"/>
            </a:endParaRPr>
          </a:p>
        </p:txBody>
      </p:sp>
      <p:sp>
        <p:nvSpPr>
          <p:cNvPr id="31" name="テキスト ボックス 30"/>
          <p:cNvSpPr txBox="1"/>
          <p:nvPr/>
        </p:nvSpPr>
        <p:spPr>
          <a:xfrm>
            <a:off x="422266" y="5525322"/>
            <a:ext cx="8484781" cy="369332"/>
          </a:xfrm>
          <a:prstGeom prst="rect">
            <a:avLst/>
          </a:prstGeom>
          <a:noFill/>
        </p:spPr>
        <p:txBody>
          <a:bodyPr wrap="square" rtlCol="0">
            <a:spAutoFit/>
          </a:bodyPr>
          <a:lstStyle/>
          <a:p>
            <a:r>
              <a:rPr lang="ja-JP" altLang="en-US" dirty="0" smtClean="0">
                <a:latin typeface="メイリオ" panose="020B0604030504040204" pitchFamily="50" charset="-128"/>
                <a:ea typeface="メイリオ" panose="020B0604030504040204" pitchFamily="50" charset="-128"/>
              </a:rPr>
              <a:t>単に事実を伝えるだけでは、利用者は獲得感や達成感を感じることはできない。</a:t>
            </a:r>
            <a:endParaRPr lang="en-US" altLang="ja-JP" dirty="0" smtClean="0">
              <a:latin typeface="メイリオ" panose="020B0604030504040204" pitchFamily="50" charset="-128"/>
              <a:ea typeface="メイリオ" panose="020B0604030504040204" pitchFamily="50" charset="-128"/>
            </a:endParaRPr>
          </a:p>
        </p:txBody>
      </p:sp>
      <p:grpSp>
        <p:nvGrpSpPr>
          <p:cNvPr id="15" name="グループ化 14"/>
          <p:cNvGrpSpPr/>
          <p:nvPr/>
        </p:nvGrpSpPr>
        <p:grpSpPr>
          <a:xfrm>
            <a:off x="214550" y="36919"/>
            <a:ext cx="8474813" cy="1152550"/>
            <a:chOff x="214550" y="36919"/>
            <a:chExt cx="8474813" cy="1152550"/>
          </a:xfrm>
        </p:grpSpPr>
        <p:grpSp>
          <p:nvGrpSpPr>
            <p:cNvPr id="33" name="グループ化 32"/>
            <p:cNvGrpSpPr/>
            <p:nvPr/>
          </p:nvGrpSpPr>
          <p:grpSpPr>
            <a:xfrm>
              <a:off x="214550" y="36919"/>
              <a:ext cx="8474813" cy="1152550"/>
              <a:chOff x="214550" y="36919"/>
              <a:chExt cx="8474813" cy="1152550"/>
            </a:xfrm>
          </p:grpSpPr>
          <p:sp>
            <p:nvSpPr>
              <p:cNvPr id="34" name="正方形/長方形 33"/>
              <p:cNvSpPr/>
              <p:nvPr/>
            </p:nvSpPr>
            <p:spPr>
              <a:xfrm>
                <a:off x="1593873" y="955602"/>
                <a:ext cx="7095490" cy="91432"/>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35" name="Picture 2" descr="C:\Users\181004\Desktop\2019トータルパッケージ研究\伝達試案Ｖｅｒ１\画像\egawa.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214550" y="36919"/>
                <a:ext cx="1472445" cy="1151734"/>
              </a:xfrm>
              <a:prstGeom prst="rect">
                <a:avLst/>
              </a:prstGeom>
              <a:noFill/>
              <a:extLst>
                <a:ext uri="{909E8E84-426E-40DD-AFC4-6F175D3DCCD1}">
                  <a14:hiddenFill xmlns:a14="http://schemas.microsoft.com/office/drawing/2010/main">
                    <a:solidFill>
                      <a:srgbClr val="FFFFFF"/>
                    </a:solidFill>
                  </a14:hiddenFill>
                </a:ext>
              </a:extLst>
            </p:spPr>
          </p:pic>
          <p:sp>
            <p:nvSpPr>
              <p:cNvPr id="36" name="タイトル 1"/>
              <p:cNvSpPr txBox="1">
                <a:spLocks/>
              </p:cNvSpPr>
              <p:nvPr/>
            </p:nvSpPr>
            <p:spPr>
              <a:xfrm>
                <a:off x="1878598" y="496773"/>
                <a:ext cx="6810765" cy="692696"/>
              </a:xfrm>
              <a:prstGeom prst="rect">
                <a:avLst/>
              </a:prstGeom>
            </p:spPr>
            <p:txBody>
              <a:bodyP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トータルパッケージ支援の重要ポイント</a:t>
                </a:r>
                <a:endParaRPr lang="ja-JP" altLang="en-US" sz="2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37" name="テキスト ボックス 36"/>
              <p:cNvSpPr txBox="1"/>
              <p:nvPr/>
            </p:nvSpPr>
            <p:spPr>
              <a:xfrm>
                <a:off x="1593873" y="121835"/>
                <a:ext cx="912319" cy="369332"/>
              </a:xfrm>
              <a:prstGeom prst="rect">
                <a:avLst/>
              </a:prstGeom>
              <a:noFill/>
            </p:spPr>
            <p:txBody>
              <a:bodyPr wrap="square" rtlCol="0">
                <a:spAutoFit/>
              </a:bodyPr>
              <a:lstStyle/>
              <a:p>
                <a:r>
                  <a:rPr kumimoji="1" lang="ja-JP" altLang="en-US" dirty="0" smtClean="0">
                    <a:latin typeface="メイリオ" panose="020B0604030504040204" pitchFamily="50" charset="-128"/>
                    <a:ea typeface="メイリオ" panose="020B0604030504040204" pitchFamily="50" charset="-128"/>
                  </a:rPr>
                  <a:t>確認！</a:t>
                </a:r>
                <a:endParaRPr kumimoji="1" lang="ja-JP" altLang="en-US" dirty="0">
                  <a:latin typeface="メイリオ" panose="020B0604030504040204" pitchFamily="50" charset="-128"/>
                  <a:ea typeface="メイリオ" panose="020B0604030504040204" pitchFamily="50" charset="-128"/>
                </a:endParaRPr>
              </a:p>
            </p:txBody>
          </p:sp>
        </p:grpSp>
        <p:sp>
          <p:nvSpPr>
            <p:cNvPr id="38" name="円形吹き出し 37"/>
            <p:cNvSpPr/>
            <p:nvPr/>
          </p:nvSpPr>
          <p:spPr>
            <a:xfrm>
              <a:off x="1394434" y="67849"/>
              <a:ext cx="1244928" cy="411062"/>
            </a:xfrm>
            <a:prstGeom prst="wedgeEllipseCallout">
              <a:avLst>
                <a:gd name="adj1" fmla="val -54996"/>
                <a:gd name="adj2" fmla="val 6512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grpSp>
      <p:sp>
        <p:nvSpPr>
          <p:cNvPr id="26" name="角丸四角形 25"/>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9</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428402317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コンテンツ プレースホルダー 3"/>
          <p:cNvGraphicFramePr>
            <a:graphicFrameLocks noGrp="1"/>
          </p:cNvGraphicFramePr>
          <p:nvPr>
            <p:ph idx="1"/>
            <p:extLst>
              <p:ext uri="{D42A27DB-BD31-4B8C-83A1-F6EECF244321}">
                <p14:modId xmlns:p14="http://schemas.microsoft.com/office/powerpoint/2010/main" val="691460540"/>
              </p:ext>
            </p:extLst>
          </p:nvPr>
        </p:nvGraphicFramePr>
        <p:xfrm>
          <a:off x="547340" y="1844824"/>
          <a:ext cx="8229600" cy="4206240"/>
        </p:xfrm>
        <a:graphic>
          <a:graphicData uri="http://schemas.openxmlformats.org/drawingml/2006/table">
            <a:tbl>
              <a:tblPr firstRow="1" bandRow="1">
                <a:tableStyleId>{69CF1AB2-1976-4502-BF36-3FF5EA218861}</a:tableStyleId>
              </a:tblPr>
              <a:tblGrid>
                <a:gridCol w="2386608">
                  <a:extLst>
                    <a:ext uri="{9D8B030D-6E8A-4147-A177-3AD203B41FA5}">
                      <a16:colId xmlns:a16="http://schemas.microsoft.com/office/drawing/2014/main" val="20000"/>
                    </a:ext>
                  </a:extLst>
                </a:gridCol>
                <a:gridCol w="5842992">
                  <a:extLst>
                    <a:ext uri="{9D8B030D-6E8A-4147-A177-3AD203B41FA5}">
                      <a16:colId xmlns:a16="http://schemas.microsoft.com/office/drawing/2014/main" val="20001"/>
                    </a:ext>
                  </a:extLst>
                </a:gridCol>
              </a:tblGrid>
              <a:tr h="1097881">
                <a:tc>
                  <a:txBody>
                    <a:bodyPr/>
                    <a:lstStyle/>
                    <a:p>
                      <a:r>
                        <a:rPr kumimoji="1" lang="ja-JP" altLang="en-US" b="1" dirty="0" smtClean="0">
                          <a:solidFill>
                            <a:schemeClr val="bg1"/>
                          </a:solidFill>
                          <a:latin typeface="メイリオ" panose="020B0604030504040204" pitchFamily="50" charset="-128"/>
                          <a:ea typeface="メイリオ" panose="020B0604030504040204" pitchFamily="50" charset="-128"/>
                        </a:rPr>
                        <a:t>①行動目標の選定</a:t>
                      </a:r>
                      <a:endParaRPr kumimoji="1" lang="ja-JP" altLang="en-US" b="1" dirty="0">
                        <a:solidFill>
                          <a:schemeClr val="bg1"/>
                        </a:solidFill>
                        <a:latin typeface="メイリオ" panose="020B0604030504040204" pitchFamily="50" charset="-128"/>
                        <a:ea typeface="メイリオ" panose="020B0604030504040204" pitchFamily="50" charset="-128"/>
                      </a:endParaRPr>
                    </a:p>
                  </a:txBody>
                  <a:tcPr anchor="ctr">
                    <a:solidFill>
                      <a:srgbClr val="FD542E"/>
                    </a:solidFill>
                  </a:tcPr>
                </a:tc>
                <a:tc>
                  <a:txBody>
                    <a:bodyPr/>
                    <a:lstStyle/>
                    <a:p>
                      <a:r>
                        <a:rPr kumimoji="1" lang="ja-JP" altLang="en-US" b="0" dirty="0" smtClean="0">
                          <a:latin typeface="メイリオ" panose="020B0604030504040204" pitchFamily="50" charset="-128"/>
                          <a:ea typeface="メイリオ" panose="020B0604030504040204" pitchFamily="50" charset="-128"/>
                        </a:rPr>
                        <a:t>職場定着に</a:t>
                      </a:r>
                      <a:r>
                        <a:rPr kumimoji="1" lang="ja-JP" altLang="en-US" sz="2400" b="1" u="sng" dirty="0" smtClean="0">
                          <a:solidFill>
                            <a:srgbClr val="FD542E"/>
                          </a:solidFill>
                          <a:latin typeface="メイリオ" panose="020B0604030504040204" pitchFamily="50" charset="-128"/>
                          <a:ea typeface="メイリオ" panose="020B0604030504040204" pitchFamily="50" charset="-128"/>
                        </a:rPr>
                        <a:t>課題となっている行動は何か</a:t>
                      </a:r>
                      <a:r>
                        <a:rPr kumimoji="1" lang="ja-JP" altLang="en-US" b="0" dirty="0" smtClean="0">
                          <a:latin typeface="メイリオ" panose="020B0604030504040204" pitchFamily="50" charset="-128"/>
                          <a:ea typeface="メイリオ" panose="020B0604030504040204" pitchFamily="50" charset="-128"/>
                        </a:rPr>
                        <a:t>を明らかにし、課題となっている行動を改善するための支援方法を検討する。</a:t>
                      </a:r>
                    </a:p>
                    <a:p>
                      <a:endParaRPr kumimoji="1" lang="ja-JP" altLang="en-US" b="0" dirty="0" smtClean="0">
                        <a:latin typeface="メイリオ" panose="020B0604030504040204" pitchFamily="50" charset="-128"/>
                        <a:ea typeface="メイリオ" panose="020B0604030504040204" pitchFamily="50" charset="-128"/>
                      </a:endParaRPr>
                    </a:p>
                  </a:txBody>
                  <a:tcPr anchor="ctr">
                    <a:solidFill>
                      <a:srgbClr val="F2BC00"/>
                    </a:solidFill>
                  </a:tcPr>
                </a:tc>
                <a:extLst>
                  <a:ext uri="{0D108BD9-81ED-4DB2-BD59-A6C34878D82A}">
                    <a16:rowId xmlns:a16="http://schemas.microsoft.com/office/drawing/2014/main" val="10000"/>
                  </a:ext>
                </a:extLst>
              </a:tr>
              <a:tr h="370840">
                <a:tc>
                  <a:txBody>
                    <a:bodyPr/>
                    <a:lstStyle/>
                    <a:p>
                      <a:r>
                        <a:rPr kumimoji="1" lang="ja-JP" altLang="en-US" b="1" dirty="0" smtClean="0">
                          <a:solidFill>
                            <a:schemeClr val="bg1"/>
                          </a:solidFill>
                          <a:latin typeface="メイリオ" panose="020B0604030504040204" pitchFamily="50" charset="-128"/>
                          <a:ea typeface="メイリオ" panose="020B0604030504040204" pitchFamily="50" charset="-128"/>
                        </a:rPr>
                        <a:t>②行動の観察と記録</a:t>
                      </a:r>
                      <a:endParaRPr kumimoji="1" lang="ja-JP" altLang="en-US" b="1" dirty="0">
                        <a:solidFill>
                          <a:schemeClr val="bg1"/>
                        </a:solidFill>
                        <a:latin typeface="メイリオ" panose="020B0604030504040204" pitchFamily="50" charset="-128"/>
                        <a:ea typeface="メイリオ" panose="020B0604030504040204" pitchFamily="50" charset="-128"/>
                      </a:endParaRPr>
                    </a:p>
                  </a:txBody>
                  <a:tcPr anchor="ctr">
                    <a:solidFill>
                      <a:srgbClr val="FD542E"/>
                    </a:solidFill>
                  </a:tcPr>
                </a:tc>
                <a:tc>
                  <a:txBody>
                    <a:bodyPr/>
                    <a:lstStyle/>
                    <a:p>
                      <a:r>
                        <a:rPr kumimoji="1" lang="ja-JP" altLang="en-US" sz="2400" b="1" u="sng" dirty="0" smtClean="0">
                          <a:solidFill>
                            <a:srgbClr val="FD542E"/>
                          </a:solidFill>
                          <a:latin typeface="メイリオ" panose="020B0604030504040204" pitchFamily="50" charset="-128"/>
                          <a:ea typeface="メイリオ" panose="020B0604030504040204" pitchFamily="50" charset="-128"/>
                        </a:rPr>
                        <a:t>現状での行動</a:t>
                      </a:r>
                      <a:r>
                        <a:rPr kumimoji="1" lang="ja-JP" altLang="en-US" sz="1800" b="0" u="none" dirty="0" smtClean="0">
                          <a:solidFill>
                            <a:schemeClr val="tx1"/>
                          </a:solidFill>
                          <a:latin typeface="メイリオ" panose="020B0604030504040204" pitchFamily="50" charset="-128"/>
                          <a:ea typeface="メイリオ" panose="020B0604030504040204" pitchFamily="50" charset="-128"/>
                        </a:rPr>
                        <a:t>の頻度や実行状況</a:t>
                      </a:r>
                      <a:r>
                        <a:rPr kumimoji="1" lang="ja-JP" altLang="en-US" dirty="0" smtClean="0">
                          <a:latin typeface="メイリオ" panose="020B0604030504040204" pitchFamily="50" charset="-128"/>
                          <a:ea typeface="メイリオ" panose="020B0604030504040204" pitchFamily="50" charset="-128"/>
                        </a:rPr>
                        <a:t>を観察測定します。</a:t>
                      </a:r>
                    </a:p>
                    <a:p>
                      <a:endParaRPr kumimoji="1" lang="ja-JP" altLang="en-US" dirty="0">
                        <a:latin typeface="メイリオ" panose="020B0604030504040204" pitchFamily="50" charset="-128"/>
                        <a:ea typeface="メイリオ" panose="020B0604030504040204" pitchFamily="50" charset="-128"/>
                      </a:endParaRPr>
                    </a:p>
                  </a:txBody>
                  <a:tcPr anchor="ctr">
                    <a:solidFill>
                      <a:srgbClr val="FFF1BA"/>
                    </a:solidFill>
                  </a:tcPr>
                </a:tc>
                <a:extLst>
                  <a:ext uri="{0D108BD9-81ED-4DB2-BD59-A6C34878D82A}">
                    <a16:rowId xmlns:a16="http://schemas.microsoft.com/office/drawing/2014/main" val="10001"/>
                  </a:ext>
                </a:extLst>
              </a:tr>
              <a:tr h="370840">
                <a:tc>
                  <a:txBody>
                    <a:bodyPr/>
                    <a:lstStyle/>
                    <a:p>
                      <a:r>
                        <a:rPr kumimoji="1" lang="ja-JP" altLang="en-US" b="1" dirty="0" smtClean="0">
                          <a:solidFill>
                            <a:schemeClr val="bg1"/>
                          </a:solidFill>
                          <a:latin typeface="メイリオ" panose="020B0604030504040204" pitchFamily="50" charset="-128"/>
                          <a:ea typeface="メイリオ" panose="020B0604030504040204" pitchFamily="50" charset="-128"/>
                        </a:rPr>
                        <a:t>③達成基準の選定</a:t>
                      </a:r>
                      <a:endParaRPr kumimoji="1" lang="ja-JP" altLang="en-US" b="1" dirty="0">
                        <a:solidFill>
                          <a:schemeClr val="bg1"/>
                        </a:solidFill>
                        <a:latin typeface="メイリオ" panose="020B0604030504040204" pitchFamily="50" charset="-128"/>
                        <a:ea typeface="メイリオ" panose="020B0604030504040204" pitchFamily="50" charset="-128"/>
                      </a:endParaRPr>
                    </a:p>
                  </a:txBody>
                  <a:tcPr anchor="ctr">
                    <a:solidFill>
                      <a:srgbClr val="FD542E"/>
                    </a:solidFill>
                  </a:tcPr>
                </a:tc>
                <a:tc>
                  <a:txBody>
                    <a:bodyPr/>
                    <a:lstStyle/>
                    <a:p>
                      <a:r>
                        <a:rPr kumimoji="1" lang="ja-JP" altLang="en-US" sz="2400" b="1" u="sng" dirty="0" smtClean="0">
                          <a:solidFill>
                            <a:srgbClr val="FD542E"/>
                          </a:solidFill>
                          <a:latin typeface="メイリオ" panose="020B0604030504040204" pitchFamily="50" charset="-128"/>
                          <a:ea typeface="メイリオ" panose="020B0604030504040204" pitchFamily="50" charset="-128"/>
                        </a:rPr>
                        <a:t>現状の記録</a:t>
                      </a:r>
                      <a:r>
                        <a:rPr kumimoji="1" lang="ja-JP" altLang="en-US" dirty="0" smtClean="0">
                          <a:latin typeface="メイリオ" panose="020B0604030504040204" pitchFamily="50" charset="-128"/>
                          <a:ea typeface="メイリオ" panose="020B0604030504040204" pitchFamily="50" charset="-128"/>
                        </a:rPr>
                        <a:t>から、どの程度改善できたら良いのかを決定します。</a:t>
                      </a:r>
                    </a:p>
                    <a:p>
                      <a:endParaRPr kumimoji="1" lang="ja-JP" altLang="en-US" dirty="0">
                        <a:latin typeface="メイリオ" panose="020B0604030504040204" pitchFamily="50" charset="-128"/>
                        <a:ea typeface="メイリオ" panose="020B0604030504040204" pitchFamily="50" charset="-128"/>
                      </a:endParaRPr>
                    </a:p>
                  </a:txBody>
                  <a:tcPr>
                    <a:solidFill>
                      <a:srgbClr val="F2BC00"/>
                    </a:solidFill>
                  </a:tcPr>
                </a:tc>
                <a:extLst>
                  <a:ext uri="{0D108BD9-81ED-4DB2-BD59-A6C34878D82A}">
                    <a16:rowId xmlns:a16="http://schemas.microsoft.com/office/drawing/2014/main" val="10002"/>
                  </a:ext>
                </a:extLst>
              </a:tr>
              <a:tr h="370840">
                <a:tc>
                  <a:txBody>
                    <a:bodyPr/>
                    <a:lstStyle/>
                    <a:p>
                      <a:r>
                        <a:rPr kumimoji="1" lang="ja-JP" altLang="en-US" b="1" dirty="0" smtClean="0">
                          <a:solidFill>
                            <a:schemeClr val="bg1"/>
                          </a:solidFill>
                          <a:latin typeface="メイリオ" panose="020B0604030504040204" pitchFamily="50" charset="-128"/>
                          <a:ea typeface="メイリオ" panose="020B0604030504040204" pitchFamily="50" charset="-128"/>
                        </a:rPr>
                        <a:t>④行動随伴性の理論</a:t>
                      </a:r>
                      <a:endParaRPr kumimoji="1" lang="en-US" altLang="ja-JP" b="1" dirty="0" smtClean="0">
                        <a:solidFill>
                          <a:schemeClr val="bg1"/>
                        </a:solidFill>
                        <a:latin typeface="メイリオ" panose="020B0604030504040204" pitchFamily="50" charset="-128"/>
                        <a:ea typeface="メイリオ" panose="020B0604030504040204" pitchFamily="50" charset="-128"/>
                      </a:endParaRPr>
                    </a:p>
                    <a:p>
                      <a:r>
                        <a:rPr kumimoji="1" lang="ja-JP" altLang="en-US" b="1" dirty="0" smtClean="0">
                          <a:solidFill>
                            <a:schemeClr val="bg1"/>
                          </a:solidFill>
                          <a:latin typeface="メイリオ" panose="020B0604030504040204" pitchFamily="50" charset="-128"/>
                          <a:ea typeface="メイリオ" panose="020B0604030504040204" pitchFamily="50" charset="-128"/>
                        </a:rPr>
                        <a:t>　的分析</a:t>
                      </a:r>
                      <a:endParaRPr kumimoji="1" lang="ja-JP" altLang="en-US" b="1" dirty="0">
                        <a:solidFill>
                          <a:schemeClr val="bg1"/>
                        </a:solidFill>
                        <a:latin typeface="メイリオ" panose="020B0604030504040204" pitchFamily="50" charset="-128"/>
                        <a:ea typeface="メイリオ" panose="020B0604030504040204" pitchFamily="50" charset="-128"/>
                      </a:endParaRPr>
                    </a:p>
                  </a:txBody>
                  <a:tcPr anchor="ctr">
                    <a:solidFill>
                      <a:srgbClr val="FD542E"/>
                    </a:solidFill>
                  </a:tcPr>
                </a:tc>
                <a:tc>
                  <a:txBody>
                    <a:bodyPr/>
                    <a:lstStyle/>
                    <a:p>
                      <a:r>
                        <a:rPr kumimoji="1" lang="ja-JP" altLang="en-US" dirty="0" smtClean="0">
                          <a:latin typeface="メイリオ" panose="020B0604030504040204" pitchFamily="50" charset="-128"/>
                          <a:ea typeface="メイリオ" panose="020B0604030504040204" pitchFamily="50" charset="-128"/>
                        </a:rPr>
                        <a:t>行動随伴性を明確にして、望ましくない行動の形成過程や維持要因、あるいは</a:t>
                      </a:r>
                      <a:r>
                        <a:rPr kumimoji="1" lang="ja-JP" altLang="en-US" sz="1800" b="0" u="none" dirty="0" smtClean="0">
                          <a:solidFill>
                            <a:schemeClr val="tx1"/>
                          </a:solidFill>
                          <a:latin typeface="メイリオ" panose="020B0604030504040204" pitchFamily="50" charset="-128"/>
                          <a:ea typeface="メイリオ" panose="020B0604030504040204" pitchFamily="50" charset="-128"/>
                        </a:rPr>
                        <a:t>望ましい行動の生起を邪魔している要因を明らかにします。</a:t>
                      </a:r>
                    </a:p>
                    <a:p>
                      <a:endParaRPr kumimoji="1" lang="ja-JP" altLang="en-US" dirty="0">
                        <a:latin typeface="メイリオ" panose="020B0604030504040204" pitchFamily="50" charset="-128"/>
                        <a:ea typeface="メイリオ" panose="020B0604030504040204" pitchFamily="50" charset="-128"/>
                      </a:endParaRPr>
                    </a:p>
                  </a:txBody>
                  <a:tcPr>
                    <a:solidFill>
                      <a:srgbClr val="FFF1BA"/>
                    </a:solidFill>
                  </a:tcPr>
                </a:tc>
                <a:extLst>
                  <a:ext uri="{0D108BD9-81ED-4DB2-BD59-A6C34878D82A}">
                    <a16:rowId xmlns:a16="http://schemas.microsoft.com/office/drawing/2014/main" val="10003"/>
                  </a:ext>
                </a:extLst>
              </a:tr>
            </a:tbl>
          </a:graphicData>
        </a:graphic>
      </p:graphicFrame>
      <p:sp>
        <p:nvSpPr>
          <p:cNvPr id="7" name="正方形/長方形 6"/>
          <p:cNvSpPr/>
          <p:nvPr/>
        </p:nvSpPr>
        <p:spPr>
          <a:xfrm>
            <a:off x="747789" y="948866"/>
            <a:ext cx="7828699" cy="144016"/>
          </a:xfrm>
          <a:prstGeom prst="rect">
            <a:avLst/>
          </a:prstGeom>
          <a:solidFill>
            <a:srgbClr val="F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円/楕円 2"/>
          <p:cNvSpPr/>
          <p:nvPr/>
        </p:nvSpPr>
        <p:spPr>
          <a:xfrm>
            <a:off x="323528" y="1777088"/>
            <a:ext cx="2592288" cy="3092072"/>
          </a:xfrm>
          <a:prstGeom prst="ellipse">
            <a:avLst/>
          </a:prstGeom>
          <a:noFill/>
          <a:ln w="444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p:cNvSpPr/>
          <p:nvPr/>
        </p:nvSpPr>
        <p:spPr>
          <a:xfrm>
            <a:off x="5436096" y="6204386"/>
            <a:ext cx="3262432" cy="461665"/>
          </a:xfrm>
          <a:prstGeom prst="rect">
            <a:avLst/>
          </a:prstGeom>
        </p:spPr>
        <p:txBody>
          <a:bodyPr wrap="none">
            <a:spAutoFit/>
          </a:bodyPr>
          <a:lstStyle/>
          <a:p>
            <a:r>
              <a:rPr lang="en-US" altLang="ja-JP" sz="2400" dirty="0" smtClean="0">
                <a:latin typeface="メイリオ" panose="020B0604030504040204" pitchFamily="50" charset="-128"/>
                <a:ea typeface="メイリオ" panose="020B0604030504040204" pitchFamily="50" charset="-128"/>
              </a:rPr>
              <a:t>※</a:t>
            </a:r>
            <a:r>
              <a:rPr lang="ja-JP" altLang="en-US" sz="2400" dirty="0" smtClean="0">
                <a:latin typeface="メイリオ" panose="020B0604030504040204" pitchFamily="50" charset="-128"/>
                <a:ea typeface="メイリオ" panose="020B0604030504040204" pitchFamily="50" charset="-128"/>
              </a:rPr>
              <a:t>アセスメントが重要</a:t>
            </a:r>
            <a:endParaRPr lang="ja-JP" altLang="en-US" sz="2400" dirty="0"/>
          </a:p>
        </p:txBody>
      </p:sp>
      <p:sp>
        <p:nvSpPr>
          <p:cNvPr id="14" name="タイトル 1"/>
          <p:cNvSpPr txBox="1">
            <a:spLocks/>
          </p:cNvSpPr>
          <p:nvPr/>
        </p:nvSpPr>
        <p:spPr>
          <a:xfrm>
            <a:off x="723552" y="0"/>
            <a:ext cx="787717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smtClean="0">
                <a:latin typeface="メイリオ" panose="020B0604030504040204" pitchFamily="50" charset="-128"/>
                <a:ea typeface="メイリオ" panose="020B0604030504040204" pitchFamily="50" charset="-128"/>
              </a:rPr>
              <a:t>問題行動をアセスメントするための視点</a:t>
            </a:r>
            <a:endParaRPr lang="ja-JP" altLang="en-US" sz="3200" dirty="0">
              <a:latin typeface="メイリオ" panose="020B0604030504040204" pitchFamily="50" charset="-128"/>
              <a:ea typeface="メイリオ" panose="020B0604030504040204" pitchFamily="50" charset="-128"/>
            </a:endParaRPr>
          </a:p>
        </p:txBody>
      </p:sp>
      <p:sp>
        <p:nvSpPr>
          <p:cNvPr id="8" name="角丸四角形 7"/>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90</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08002685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3351157663"/>
              </p:ext>
            </p:extLst>
          </p:nvPr>
        </p:nvGraphicFramePr>
        <p:xfrm>
          <a:off x="525436" y="593879"/>
          <a:ext cx="8417098" cy="5959321"/>
        </p:xfrm>
        <a:graphic>
          <a:graphicData uri="http://schemas.openxmlformats.org/drawingml/2006/table">
            <a:tbl>
              <a:tblPr firstRow="1" bandRow="1">
                <a:tableStyleId>{5C22544A-7EE6-4342-B048-85BDC9FD1C3A}</a:tableStyleId>
              </a:tblPr>
              <a:tblGrid>
                <a:gridCol w="8417098">
                  <a:extLst>
                    <a:ext uri="{9D8B030D-6E8A-4147-A177-3AD203B41FA5}">
                      <a16:colId xmlns:a16="http://schemas.microsoft.com/office/drawing/2014/main" val="20000"/>
                    </a:ext>
                  </a:extLst>
                </a:gridCol>
              </a:tblGrid>
              <a:tr h="402073">
                <a:tc>
                  <a:txBody>
                    <a:bodyPr/>
                    <a:lstStyle/>
                    <a:p>
                      <a:pPr algn="ctr"/>
                      <a:r>
                        <a:rPr kumimoji="1" lang="ja-JP" altLang="en-US" sz="2000" b="0" dirty="0" smtClean="0">
                          <a:latin typeface="メイリオ" panose="020B0604030504040204" pitchFamily="50" charset="-128"/>
                          <a:ea typeface="メイリオ" panose="020B0604030504040204" pitchFamily="50" charset="-128"/>
                          <a:cs typeface="メイリオ" panose="020B0604030504040204" pitchFamily="50" charset="-128"/>
                        </a:rPr>
                        <a:t>Ａさんの事例を整理してみましょう</a:t>
                      </a:r>
                      <a:endParaRPr kumimoji="1" lang="ja-JP" altLang="en-US" sz="2000" b="0" dirty="0">
                        <a:latin typeface="メイリオ" panose="020B0604030504040204" pitchFamily="50" charset="-128"/>
                        <a:ea typeface="メイリオ" panose="020B0604030504040204" pitchFamily="50" charset="-128"/>
                        <a:cs typeface="メイリオ" panose="020B0604030504040204" pitchFamily="50" charset="-128"/>
                      </a:endParaRPr>
                    </a:p>
                  </a:txBody>
                  <a:tcPr>
                    <a:solidFill>
                      <a:srgbClr val="FD542E"/>
                    </a:solidFill>
                  </a:tcPr>
                </a:tc>
                <a:extLst>
                  <a:ext uri="{0D108BD9-81ED-4DB2-BD59-A6C34878D82A}">
                    <a16:rowId xmlns:a16="http://schemas.microsoft.com/office/drawing/2014/main" val="10000"/>
                  </a:ext>
                </a:extLst>
              </a:tr>
              <a:tr h="185859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dirty="0" smtClean="0">
                          <a:latin typeface="メイリオ" panose="020B0604030504040204" pitchFamily="50" charset="-128"/>
                          <a:ea typeface="メイリオ" panose="020B0604030504040204" pitchFamily="50" charset="-128"/>
                          <a:cs typeface="メイリオ" panose="020B0604030504040204" pitchFamily="50" charset="-128"/>
                        </a:rPr>
                        <a:t>①－１</a:t>
                      </a:r>
                      <a:r>
                        <a:rPr kumimoji="1"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2000" dirty="0" smtClean="0">
                          <a:latin typeface="メイリオ" panose="020B0604030504040204" pitchFamily="50" charset="-128"/>
                          <a:ea typeface="メイリオ" panose="020B0604030504040204" pitchFamily="50" charset="-128"/>
                        </a:rPr>
                        <a:t>Ａさんが「復職は困難」と感じるような出来事は事例の中でありましたか？</a:t>
                      </a:r>
                    </a:p>
                    <a:p>
                      <a:endParaRPr kumimoji="1"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smtClean="0">
                          <a:latin typeface="メイリオ" panose="020B0604030504040204" pitchFamily="50" charset="-128"/>
                          <a:ea typeface="メイリオ" panose="020B0604030504040204" pitchFamily="50" charset="-128"/>
                        </a:rPr>
                        <a:t>①－２　Ａさんが「復職は困難」と思っても、それを超えて「復職できる」と思えるには</a:t>
                      </a:r>
                      <a:r>
                        <a:rPr lang="ja-JP" altLang="en-US" sz="2000" dirty="0" smtClean="0">
                          <a:latin typeface="メイリオ" panose="020B0604030504040204" pitchFamily="50" charset="-128"/>
                          <a:ea typeface="メイリオ" panose="020B0604030504040204" pitchFamily="50" charset="-128"/>
                        </a:rPr>
                        <a:t>どのような支援が必要でしょうか？</a:t>
                      </a:r>
                      <a:endParaRPr kumimoji="1" lang="ja-JP" altLang="en-US" sz="2000" dirty="0" smtClean="0">
                        <a:latin typeface="メイリオ" panose="020B0604030504040204" pitchFamily="50" charset="-128"/>
                        <a:ea typeface="メイリオ"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　　　</a:t>
                      </a:r>
                      <a:endParaRPr kumimoji="1" lang="ja-JP" altLang="en-US" sz="2000" dirty="0">
                        <a:latin typeface="メイリオ" panose="020B0604030504040204" pitchFamily="50" charset="-128"/>
                        <a:ea typeface="メイリオ" panose="020B0604030504040204" pitchFamily="50" charset="-128"/>
                        <a:cs typeface="メイリオ" panose="020B0604030504040204" pitchFamily="50" charset="-128"/>
                      </a:endParaRPr>
                    </a:p>
                  </a:txBody>
                  <a:tcPr>
                    <a:solidFill>
                      <a:srgbClr val="F2BC00"/>
                    </a:solidFill>
                  </a:tcPr>
                </a:tc>
                <a:extLst>
                  <a:ext uri="{0D108BD9-81ED-4DB2-BD59-A6C34878D82A}">
                    <a16:rowId xmlns:a16="http://schemas.microsoft.com/office/drawing/2014/main" val="10001"/>
                  </a:ext>
                </a:extLst>
              </a:tr>
              <a:tr h="23769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dirty="0" smtClean="0">
                          <a:latin typeface="メイリオ" panose="020B0604030504040204" pitchFamily="50" charset="-128"/>
                          <a:ea typeface="メイリオ" panose="020B0604030504040204" pitchFamily="50" charset="-128"/>
                          <a:cs typeface="メイリオ" panose="020B0604030504040204" pitchFamily="50" charset="-128"/>
                        </a:rPr>
                        <a:t>②－１</a:t>
                      </a:r>
                      <a:r>
                        <a:rPr kumimoji="1" lang="ja-JP" altLang="en-US" sz="2000" b="1" dirty="0" smtClean="0">
                          <a:latin typeface="メイリオ" panose="020B0604030504040204" pitchFamily="50" charset="-128"/>
                          <a:ea typeface="メイリオ" panose="020B0604030504040204" pitchFamily="50" charset="-128"/>
                          <a:cs typeface="メイリオ" panose="020B0604030504040204" pitchFamily="50" charset="-128"/>
                        </a:rPr>
                        <a:t>　</a:t>
                      </a:r>
                      <a:r>
                        <a:rPr kumimoji="1" lang="ja-JP" altLang="en-US" sz="2000" dirty="0" smtClean="0">
                          <a:latin typeface="メイリオ" panose="020B0604030504040204" pitchFamily="50" charset="-128"/>
                          <a:ea typeface="メイリオ" panose="020B0604030504040204" pitchFamily="50" charset="-128"/>
                        </a:rPr>
                        <a:t>Ａさんが「施設利用をやめたい」と思うような出来事は事例の中でありましたか？</a:t>
                      </a:r>
                      <a:r>
                        <a:rPr kumimoji="1"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rPr>
                        <a:t>　</a:t>
                      </a:r>
                    </a:p>
                    <a:p>
                      <a:endParaRPr kumimoji="1" lang="ja-JP" altLang="en-US" sz="2000" dirty="0" smtClean="0">
                        <a:latin typeface="メイリオ" panose="020B0604030504040204" pitchFamily="50" charset="-128"/>
                        <a:ea typeface="メイリオ" panose="020B0604030504040204" pitchFamily="50" charset="-128"/>
                        <a:cs typeface="メイリオ"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smtClean="0">
                          <a:latin typeface="メイリオ" panose="020B0604030504040204" pitchFamily="50" charset="-128"/>
                          <a:ea typeface="メイリオ" panose="020B0604030504040204" pitchFamily="50" charset="-128"/>
                        </a:rPr>
                        <a:t>②－２「施設利用をやめたい」と思っても、「やはり施設利用を続けよう」と思えるには、どのような支援が必要でしょうか？</a:t>
                      </a:r>
                      <a:endParaRPr kumimoji="1" lang="ja-JP" altLang="en-US" sz="2000" dirty="0"/>
                    </a:p>
                  </a:txBody>
                  <a:tcPr>
                    <a:solidFill>
                      <a:srgbClr val="FFF1BA"/>
                    </a:solidFill>
                  </a:tcPr>
                </a:tc>
                <a:extLst>
                  <a:ext uri="{0D108BD9-81ED-4DB2-BD59-A6C34878D82A}">
                    <a16:rowId xmlns:a16="http://schemas.microsoft.com/office/drawing/2014/main" val="10002"/>
                  </a:ext>
                </a:extLst>
              </a:tr>
              <a:tr h="1260064">
                <a:tc>
                  <a:txBody>
                    <a:bodyPr/>
                    <a:lstStyle/>
                    <a:p>
                      <a:endParaRPr kumimoji="1" lang="en-US" altLang="ja-JP" sz="2000" b="1" dirty="0" smtClean="0">
                        <a:latin typeface="メイリオ" panose="020B0604030504040204" pitchFamily="50" charset="-128"/>
                        <a:ea typeface="メイリオ" panose="020B0604030504040204" pitchFamily="50" charset="-128"/>
                        <a:cs typeface="メイリオ" panose="020B0604030504040204" pitchFamily="50" charset="-128"/>
                      </a:endParaRPr>
                    </a:p>
                    <a:p>
                      <a:r>
                        <a:rPr kumimoji="1" lang="ja-JP" altLang="en-US" sz="2000" kern="1200" dirty="0" smtClean="0">
                          <a:solidFill>
                            <a:schemeClr val="dk1"/>
                          </a:solidFill>
                          <a:latin typeface="メイリオ" panose="020B0604030504040204" pitchFamily="50" charset="-128"/>
                          <a:ea typeface="メイリオ" panose="020B0604030504040204" pitchFamily="50" charset="-128"/>
                          <a:cs typeface="+mn-cs"/>
                        </a:rPr>
                        <a:t>③　あなたであればＡさんをどのように支援しようと思いますか？</a:t>
                      </a:r>
                      <a:endParaRPr kumimoji="1" lang="ja-JP" altLang="en-US" sz="2000" kern="1200" dirty="0">
                        <a:solidFill>
                          <a:schemeClr val="dk1"/>
                        </a:solidFill>
                        <a:latin typeface="メイリオ" panose="020B0604030504040204" pitchFamily="50" charset="-128"/>
                        <a:ea typeface="メイリオ" panose="020B0604030504040204" pitchFamily="50" charset="-128"/>
                        <a:cs typeface="+mn-cs"/>
                      </a:endParaRPr>
                    </a:p>
                  </a:txBody>
                  <a:tcPr>
                    <a:solidFill>
                      <a:srgbClr val="F2BC00"/>
                    </a:solidFill>
                  </a:tcPr>
                </a:tc>
                <a:extLst>
                  <a:ext uri="{0D108BD9-81ED-4DB2-BD59-A6C34878D82A}">
                    <a16:rowId xmlns:a16="http://schemas.microsoft.com/office/drawing/2014/main" val="10003"/>
                  </a:ext>
                </a:extLst>
              </a:tr>
            </a:tbl>
          </a:graphicData>
        </a:graphic>
      </p:graphicFrame>
      <p:sp>
        <p:nvSpPr>
          <p:cNvPr id="15" name="正方形/長方形 14"/>
          <p:cNvSpPr/>
          <p:nvPr/>
        </p:nvSpPr>
        <p:spPr>
          <a:xfrm>
            <a:off x="1903388" y="85446"/>
            <a:ext cx="5661194" cy="383343"/>
          </a:xfrm>
          <a:prstGeom prst="rect">
            <a:avLst/>
          </a:prstGeom>
          <a:solidFill>
            <a:srgbClr val="FFF1BA"/>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b="1" dirty="0" smtClean="0">
                <a:solidFill>
                  <a:srgbClr val="FD542E"/>
                </a:solidFill>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cs typeface="メイリオ" panose="020B0604030504040204" pitchFamily="50" charset="-128"/>
              </a:rPr>
              <a:t>問題行動をアセスメントするポイント</a:t>
            </a:r>
            <a:endParaRPr lang="ja-JP" altLang="en-US" sz="2400" b="1" dirty="0" smtClean="0">
              <a:solidFill>
                <a:srgbClr val="FD542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角丸四角形 15"/>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91</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205873330"/>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732690" y="2666962"/>
            <a:ext cx="7645266" cy="769441"/>
          </a:xfrm>
          <a:prstGeom prst="rect">
            <a:avLst/>
          </a:prstGeom>
          <a:noFill/>
        </p:spPr>
        <p:txBody>
          <a:bodyPr wrap="square" rtlCol="0">
            <a:spAutoFit/>
          </a:bodyPr>
          <a:lstStyle/>
          <a:p>
            <a:r>
              <a:rPr lang="ja-JP" altLang="en-US" sz="4400" b="1" dirty="0" smtClean="0">
                <a:latin typeface="メイリオ" panose="020B0604030504040204" pitchFamily="50" charset="-128"/>
                <a:ea typeface="メイリオ" panose="020B0604030504040204" pitchFamily="50" charset="-128"/>
                <a:cs typeface="メイリオ" panose="020B0604030504040204" pitchFamily="50" charset="-128"/>
              </a:rPr>
              <a:t>機能分析を理解しよう</a:t>
            </a:r>
          </a:p>
        </p:txBody>
      </p:sp>
      <p:sp>
        <p:nvSpPr>
          <p:cNvPr id="5" name="正方形/長方形 4"/>
          <p:cNvSpPr/>
          <p:nvPr/>
        </p:nvSpPr>
        <p:spPr>
          <a:xfrm>
            <a:off x="813805" y="3661743"/>
            <a:ext cx="7828699"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角丸四角形 5"/>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92</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10554889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333464" y="440975"/>
            <a:ext cx="5974840" cy="769441"/>
          </a:xfrm>
          <a:prstGeom prst="rect">
            <a:avLst/>
          </a:prstGeom>
          <a:noFill/>
        </p:spPr>
        <p:txBody>
          <a:bodyPr wrap="square" rtlCol="0">
            <a:spAutoFit/>
          </a:bodyPr>
          <a:lstStyle/>
          <a:p>
            <a:r>
              <a:rPr lang="ja-JP" altLang="en-US" sz="4400" b="1" dirty="0" smtClean="0">
                <a:latin typeface="メイリオ" panose="020B0604030504040204" pitchFamily="50" charset="-128"/>
                <a:ea typeface="メイリオ" panose="020B0604030504040204" pitchFamily="50" charset="-128"/>
                <a:cs typeface="メイリオ" panose="020B0604030504040204" pitchFamily="50" charset="-128"/>
              </a:rPr>
              <a:t>応用行動分析の考え方</a:t>
            </a:r>
            <a:endParaRPr kumimoji="1" lang="ja-JP" altLang="en-US" sz="4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テキスト ボックス 14"/>
          <p:cNvSpPr txBox="1"/>
          <p:nvPr/>
        </p:nvSpPr>
        <p:spPr>
          <a:xfrm>
            <a:off x="0" y="1576547"/>
            <a:ext cx="9096608" cy="1015663"/>
          </a:xfrm>
          <a:prstGeom prst="rect">
            <a:avLst/>
          </a:prstGeom>
          <a:noFill/>
        </p:spPr>
        <p:txBody>
          <a:bodyPr wrap="square" rtlCol="0">
            <a:spAutoFit/>
          </a:bodyPr>
          <a:lstStyle/>
          <a:p>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人の行動の頻度は、その行動を起こす</a:t>
            </a:r>
          </a:p>
          <a:p>
            <a:r>
              <a:rPr kumimoji="1" lang="ja-JP" altLang="en-US" sz="3200" b="1" dirty="0" smtClean="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「直前の状況」</a:t>
            </a:r>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と</a:t>
            </a:r>
            <a:r>
              <a:rPr lang="ja-JP" altLang="en-US" sz="3200" b="1" dirty="0" smtClean="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「後の</a:t>
            </a:r>
            <a:r>
              <a:rPr kumimoji="1" lang="ja-JP" altLang="en-US" sz="3200" b="1" dirty="0" smtClean="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結果」</a:t>
            </a:r>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によって左右される。</a:t>
            </a:r>
            <a:endParaRPr kumimoji="1" lang="ja-JP" altLang="en-US" dirty="0"/>
          </a:p>
        </p:txBody>
      </p:sp>
      <p:grpSp>
        <p:nvGrpSpPr>
          <p:cNvPr id="27" name="グループ化 26"/>
          <p:cNvGrpSpPr/>
          <p:nvPr/>
        </p:nvGrpSpPr>
        <p:grpSpPr>
          <a:xfrm>
            <a:off x="4576102" y="2558546"/>
            <a:ext cx="3851557" cy="1827506"/>
            <a:chOff x="4697379" y="2773959"/>
            <a:chExt cx="3851557" cy="1584176"/>
          </a:xfrm>
        </p:grpSpPr>
        <p:pic>
          <p:nvPicPr>
            <p:cNvPr id="1026" name="Picture 2" descr="C:\Users\181004\Downloads\148-peoples-fre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697379" y="2773959"/>
              <a:ext cx="3851557" cy="1584176"/>
            </a:xfrm>
            <a:prstGeom prst="rect">
              <a:avLst/>
            </a:prstGeom>
            <a:noFill/>
            <a:extLst>
              <a:ext uri="{909E8E84-426E-40DD-AFC4-6F175D3DCCD1}">
                <a14:hiddenFill xmlns:a14="http://schemas.microsoft.com/office/drawing/2010/main">
                  <a:solidFill>
                    <a:srgbClr val="FFFFFF"/>
                  </a:solidFill>
                </a14:hiddenFill>
              </a:ext>
            </a:extLst>
          </p:spPr>
        </p:pic>
        <p:sp>
          <p:nvSpPr>
            <p:cNvPr id="11" name="正方形/長方形 10"/>
            <p:cNvSpPr/>
            <p:nvPr/>
          </p:nvSpPr>
          <p:spPr>
            <a:xfrm>
              <a:off x="7092391" y="3478371"/>
              <a:ext cx="646331" cy="369332"/>
            </a:xfrm>
            <a:prstGeom prst="rect">
              <a:avLst/>
            </a:prstGeom>
          </p:spPr>
          <p:txBody>
            <a:bodyPr wrap="none">
              <a:spAutoFit/>
            </a:bodyPr>
            <a:lstStyle/>
            <a:p>
              <a:r>
                <a:rPr lang="ja-JP" altLang="en-US" dirty="0">
                  <a:latin typeface="メイリオ" panose="020B0604030504040204" pitchFamily="50" charset="-128"/>
                  <a:ea typeface="メイリオ" panose="020B0604030504040204" pitchFamily="50" charset="-128"/>
                  <a:cs typeface="メイリオ" panose="020B0604030504040204" pitchFamily="50" charset="-128"/>
                </a:rPr>
                <a:t>行動</a:t>
              </a:r>
            </a:p>
          </p:txBody>
        </p:sp>
        <p:sp>
          <p:nvSpPr>
            <p:cNvPr id="23" name="右矢印 22"/>
            <p:cNvSpPr/>
            <p:nvPr/>
          </p:nvSpPr>
          <p:spPr>
            <a:xfrm>
              <a:off x="5464622" y="2950028"/>
              <a:ext cx="432048" cy="405800"/>
            </a:xfrm>
            <a:prstGeom prst="rightArrow">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右矢印 23"/>
            <p:cNvSpPr/>
            <p:nvPr/>
          </p:nvSpPr>
          <p:spPr>
            <a:xfrm>
              <a:off x="8101827" y="2978498"/>
              <a:ext cx="447109" cy="405800"/>
            </a:xfrm>
            <a:prstGeom prst="rightArrow">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右矢印 12"/>
          <p:cNvSpPr/>
          <p:nvPr/>
        </p:nvSpPr>
        <p:spPr>
          <a:xfrm>
            <a:off x="167369" y="4990014"/>
            <a:ext cx="8856984" cy="576064"/>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bwMode="invGray">
          <a:xfrm>
            <a:off x="527831" y="4653136"/>
            <a:ext cx="2160240" cy="1249821"/>
          </a:xfrm>
          <a:prstGeom prst="rect">
            <a:avLst/>
          </a:prstGeom>
          <a:solidFill>
            <a:srgbClr val="CFD7D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直前の状況</a:t>
            </a:r>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
            </a:r>
            <a:b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br>
            <a:r>
              <a:rPr kumimoji="1" lang="ja-JP" altLang="en-US" sz="2400" b="1" dirty="0" smtClean="0">
                <a:latin typeface="メイリオ" panose="020B0604030504040204" pitchFamily="50" charset="-128"/>
                <a:ea typeface="メイリオ" panose="020B0604030504040204" pitchFamily="50" charset="-128"/>
                <a:cs typeface="メイリオ" panose="020B0604030504040204" pitchFamily="50" charset="-128"/>
              </a:rPr>
              <a:t>（きっかけ）</a:t>
            </a:r>
            <a:endParaRPr kumimoji="1"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正方形/長方形 24"/>
          <p:cNvSpPr/>
          <p:nvPr/>
        </p:nvSpPr>
        <p:spPr>
          <a:xfrm>
            <a:off x="3300629" y="4653136"/>
            <a:ext cx="2160240" cy="1249821"/>
          </a:xfrm>
          <a:prstGeom prst="rect">
            <a:avLst/>
          </a:prstGeom>
          <a:solidFill>
            <a:srgbClr val="FD542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行　動</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正方形/長方形 25"/>
          <p:cNvSpPr/>
          <p:nvPr/>
        </p:nvSpPr>
        <p:spPr bwMode="invGray">
          <a:xfrm>
            <a:off x="6057191" y="4653136"/>
            <a:ext cx="2160240" cy="1249821"/>
          </a:xfrm>
          <a:prstGeom prst="rect">
            <a:avLst/>
          </a:prstGeom>
          <a:solidFill>
            <a:srgbClr val="F2B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結　果</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9" name="正方形/長方形 8"/>
          <p:cNvSpPr/>
          <p:nvPr/>
        </p:nvSpPr>
        <p:spPr>
          <a:xfrm>
            <a:off x="1125282" y="71643"/>
            <a:ext cx="2723823" cy="369332"/>
          </a:xfrm>
          <a:prstGeom prst="rect">
            <a:avLst/>
          </a:prstGeom>
        </p:spPr>
        <p:txBody>
          <a:bodyPr wrap="none">
            <a:spAutoFit/>
          </a:bodyPr>
          <a:lstStyle/>
          <a:p>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（ＭＷＳの分析も同様）</a:t>
            </a:r>
          </a:p>
        </p:txBody>
      </p:sp>
      <p:sp>
        <p:nvSpPr>
          <p:cNvPr id="16" name="角丸四角形 15"/>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93</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59561304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361744" y="61296"/>
            <a:ext cx="7037538" cy="1323439"/>
          </a:xfrm>
          <a:prstGeom prst="rect">
            <a:avLst/>
          </a:prstGeom>
          <a:noFill/>
        </p:spPr>
        <p:txBody>
          <a:bodyPr wrap="square" rtlCol="0">
            <a:spAutoFit/>
          </a:bodyPr>
          <a:lstStyle/>
          <a:p>
            <a:r>
              <a:rPr lang="ja-JP" altLang="en-US" sz="4400" b="1" dirty="0" smtClean="0">
                <a:latin typeface="メイリオ" panose="020B0604030504040204" pitchFamily="50" charset="-128"/>
                <a:ea typeface="メイリオ" panose="020B0604030504040204" pitchFamily="50" charset="-128"/>
                <a:cs typeface="メイリオ" panose="020B0604030504040204" pitchFamily="50" charset="-128"/>
              </a:rPr>
              <a:t>応用行動分析の考え方</a:t>
            </a:r>
          </a:p>
          <a:p>
            <a:r>
              <a:rPr kumimoji="1" lang="ja-JP" altLang="en-US" sz="3600" b="1" dirty="0" smtClean="0">
                <a:latin typeface="メイリオ" panose="020B0604030504040204" pitchFamily="50" charset="-128"/>
                <a:ea typeface="メイリオ" panose="020B0604030504040204" pitchFamily="50" charset="-128"/>
                <a:cs typeface="メイリオ" panose="020B0604030504040204" pitchFamily="50" charset="-128"/>
              </a:rPr>
              <a:t>（ＭＷＳの分析も同様）</a:t>
            </a:r>
            <a:endParaRPr kumimoji="1" lang="ja-JP" altLang="en-US" sz="3600"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nvGrpSpPr>
          <p:cNvPr id="12" name="グループ化 11"/>
          <p:cNvGrpSpPr/>
          <p:nvPr/>
        </p:nvGrpSpPr>
        <p:grpSpPr>
          <a:xfrm>
            <a:off x="341073" y="4207466"/>
            <a:ext cx="8479398" cy="2410614"/>
            <a:chOff x="341074" y="1594450"/>
            <a:chExt cx="8479398" cy="2410614"/>
          </a:xfrm>
        </p:grpSpPr>
        <p:sp>
          <p:nvSpPr>
            <p:cNvPr id="15" name="テキスト ボックス 14"/>
            <p:cNvSpPr txBox="1"/>
            <p:nvPr/>
          </p:nvSpPr>
          <p:spPr>
            <a:xfrm>
              <a:off x="1691680" y="1766629"/>
              <a:ext cx="7128792" cy="523220"/>
            </a:xfrm>
            <a:prstGeom prst="rect">
              <a:avLst/>
            </a:prstGeom>
            <a:noFill/>
          </p:spPr>
          <p:txBody>
            <a:bodyPr wrap="square" rtlCol="0">
              <a:spAutoFit/>
            </a:bodyPr>
            <a:lstStyle/>
            <a:p>
              <a:r>
                <a:rPr lang="ja-JP" altLang="en-US" sz="2800" b="1" dirty="0" smtClean="0">
                  <a:solidFill>
                    <a:schemeClr val="tx2">
                      <a:lumMod val="60000"/>
                      <a:lumOff val="40000"/>
                    </a:schemeClr>
                  </a:solidFill>
                  <a:latin typeface="メイリオ" panose="020B0604030504040204" pitchFamily="50" charset="-128"/>
                  <a:ea typeface="メイリオ" panose="020B0604030504040204" pitchFamily="50" charset="-128"/>
                  <a:cs typeface="メイリオ" panose="020B0604030504040204" pitchFamily="50" charset="-128"/>
                </a:rPr>
                <a:t>性格などの内面的な要因を理由にする分析</a:t>
              </a:r>
              <a:endParaRPr kumimoji="1" lang="ja-JP" altLang="en-US" sz="2800" dirty="0"/>
            </a:p>
          </p:txBody>
        </p:sp>
        <p:sp>
          <p:nvSpPr>
            <p:cNvPr id="7" name="正方形/長方形 6"/>
            <p:cNvSpPr/>
            <p:nvPr/>
          </p:nvSpPr>
          <p:spPr>
            <a:xfrm>
              <a:off x="341074" y="1594450"/>
              <a:ext cx="8407390" cy="241061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2764093" y="2467423"/>
              <a:ext cx="5958408" cy="1384995"/>
            </a:xfrm>
            <a:prstGeom prst="rect">
              <a:avLst/>
            </a:prstGeom>
          </p:spPr>
          <p:txBody>
            <a:bodyPr wrap="square">
              <a:spAutoFit/>
            </a:bodyPr>
            <a:lstStyle/>
            <a:p>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あの人は性格が悪いから○○する</a:t>
              </a:r>
            </a:p>
            <a:p>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だらしない</a:t>
              </a: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から○○ができない</a:t>
              </a:r>
            </a:p>
            <a:p>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a:t>
              </a: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ができないのは○○が悪いから</a:t>
              </a:r>
              <a:endParaRPr lang="ja-JP" altLang="en-US" sz="2800" dirty="0"/>
            </a:p>
          </p:txBody>
        </p:sp>
        <p:sp>
          <p:nvSpPr>
            <p:cNvPr id="10" name="正方形/長方形 9"/>
            <p:cNvSpPr/>
            <p:nvPr/>
          </p:nvSpPr>
          <p:spPr>
            <a:xfrm>
              <a:off x="1753137" y="2318740"/>
              <a:ext cx="543739" cy="523220"/>
            </a:xfrm>
            <a:prstGeom prst="rect">
              <a:avLst/>
            </a:prstGeom>
          </p:spPr>
          <p:txBody>
            <a:bodyPr wrap="none">
              <a:spAutoFit/>
            </a:bodyPr>
            <a:lstStyle/>
            <a:p>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例</a:t>
              </a:r>
              <a:endParaRPr lang="ja-JP" altLang="en-US" sz="2800" dirty="0"/>
            </a:p>
          </p:txBody>
        </p:sp>
        <p:sp>
          <p:nvSpPr>
            <p:cNvPr id="22" name="円/楕円 21"/>
            <p:cNvSpPr/>
            <p:nvPr/>
          </p:nvSpPr>
          <p:spPr>
            <a:xfrm>
              <a:off x="2461829" y="3429000"/>
              <a:ext cx="317070" cy="28803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円/楕円 27"/>
            <p:cNvSpPr/>
            <p:nvPr/>
          </p:nvSpPr>
          <p:spPr>
            <a:xfrm>
              <a:off x="2461829" y="3015904"/>
              <a:ext cx="317070" cy="28803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28"/>
            <p:cNvSpPr/>
            <p:nvPr/>
          </p:nvSpPr>
          <p:spPr>
            <a:xfrm>
              <a:off x="2461829" y="2511725"/>
              <a:ext cx="317070" cy="28803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正方形/長方形 29"/>
            <p:cNvSpPr/>
            <p:nvPr/>
          </p:nvSpPr>
          <p:spPr>
            <a:xfrm>
              <a:off x="396571" y="2223816"/>
              <a:ext cx="1223101" cy="1584176"/>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9600" dirty="0" smtClean="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96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grpSp>
        <p:nvGrpSpPr>
          <p:cNvPr id="31" name="グループ化 30"/>
          <p:cNvGrpSpPr/>
          <p:nvPr/>
        </p:nvGrpSpPr>
        <p:grpSpPr>
          <a:xfrm>
            <a:off x="269065" y="1556792"/>
            <a:ext cx="8479398" cy="2410614"/>
            <a:chOff x="341074" y="1594450"/>
            <a:chExt cx="8479398" cy="2410614"/>
          </a:xfrm>
        </p:grpSpPr>
        <p:sp>
          <p:nvSpPr>
            <p:cNvPr id="32" name="テキスト ボックス 31"/>
            <p:cNvSpPr txBox="1"/>
            <p:nvPr/>
          </p:nvSpPr>
          <p:spPr>
            <a:xfrm>
              <a:off x="1691680" y="1766629"/>
              <a:ext cx="7128792" cy="523220"/>
            </a:xfrm>
            <a:prstGeom prst="rect">
              <a:avLst/>
            </a:prstGeom>
            <a:noFill/>
          </p:spPr>
          <p:txBody>
            <a:bodyPr wrap="square" rtlCol="0">
              <a:spAutoFit/>
            </a:bodyPr>
            <a:lstStyle/>
            <a:p>
              <a:r>
                <a:rPr lang="ja-JP" altLang="en-US" sz="2800" b="1" dirty="0" smtClean="0">
                  <a:solidFill>
                    <a:schemeClr val="tx2">
                      <a:lumMod val="60000"/>
                      <a:lumOff val="40000"/>
                    </a:schemeClr>
                  </a:solidFill>
                  <a:latin typeface="メイリオ" panose="020B0604030504040204" pitchFamily="50" charset="-128"/>
                  <a:ea typeface="メイリオ" panose="020B0604030504040204" pitchFamily="50" charset="-128"/>
                  <a:cs typeface="メイリオ" panose="020B0604030504040204" pitchFamily="50" charset="-128"/>
                </a:rPr>
                <a:t>着目する行動の原因・理由を分析</a:t>
              </a:r>
              <a:endParaRPr kumimoji="1" lang="ja-JP" altLang="en-US" sz="2800" dirty="0"/>
            </a:p>
          </p:txBody>
        </p:sp>
        <p:sp>
          <p:nvSpPr>
            <p:cNvPr id="33" name="正方形/長方形 32"/>
            <p:cNvSpPr/>
            <p:nvPr/>
          </p:nvSpPr>
          <p:spPr>
            <a:xfrm>
              <a:off x="341074" y="1594450"/>
              <a:ext cx="8407390" cy="241061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2764093" y="2467423"/>
              <a:ext cx="5958408" cy="1384995"/>
            </a:xfrm>
            <a:prstGeom prst="rect">
              <a:avLst/>
            </a:prstGeom>
          </p:spPr>
          <p:txBody>
            <a:bodyPr wrap="square">
              <a:spAutoFit/>
            </a:bodyPr>
            <a:lstStyle/>
            <a:p>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～をするきっかけは○○な状況の時</a:t>
              </a:r>
              <a:endParaRPr lang="ja-JP" altLang="en-US" sz="28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～をするのは○○○のためだから？</a:t>
              </a:r>
              <a:endParaRPr lang="ja-JP" altLang="en-US" sz="2800" dirty="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以前と比べて○○が多いのはなぜ？</a:t>
              </a:r>
              <a:endParaRPr lang="ja-JP" altLang="en-US" sz="2800" dirty="0"/>
            </a:p>
          </p:txBody>
        </p:sp>
        <p:sp>
          <p:nvSpPr>
            <p:cNvPr id="35" name="正方形/長方形 34"/>
            <p:cNvSpPr/>
            <p:nvPr/>
          </p:nvSpPr>
          <p:spPr>
            <a:xfrm>
              <a:off x="1753137" y="2318740"/>
              <a:ext cx="543739" cy="523220"/>
            </a:xfrm>
            <a:prstGeom prst="rect">
              <a:avLst/>
            </a:prstGeom>
          </p:spPr>
          <p:txBody>
            <a:bodyPr wrap="none">
              <a:spAutoFit/>
            </a:bodyPr>
            <a:lstStyle/>
            <a:p>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例</a:t>
              </a:r>
              <a:endParaRPr lang="ja-JP" altLang="en-US" sz="2800" dirty="0"/>
            </a:p>
          </p:txBody>
        </p:sp>
        <p:sp>
          <p:nvSpPr>
            <p:cNvPr id="36" name="円/楕円 35"/>
            <p:cNvSpPr/>
            <p:nvPr/>
          </p:nvSpPr>
          <p:spPr>
            <a:xfrm>
              <a:off x="2461829" y="3429000"/>
              <a:ext cx="317070" cy="28803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円/楕円 36"/>
            <p:cNvSpPr/>
            <p:nvPr/>
          </p:nvSpPr>
          <p:spPr>
            <a:xfrm>
              <a:off x="2461829" y="3015904"/>
              <a:ext cx="317070" cy="28803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円/楕円 37"/>
            <p:cNvSpPr/>
            <p:nvPr/>
          </p:nvSpPr>
          <p:spPr>
            <a:xfrm>
              <a:off x="2461829" y="2511725"/>
              <a:ext cx="317070" cy="28803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正方形/長方形 38"/>
            <p:cNvSpPr/>
            <p:nvPr/>
          </p:nvSpPr>
          <p:spPr>
            <a:xfrm>
              <a:off x="415414" y="2223816"/>
              <a:ext cx="1223101" cy="1584176"/>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6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9600" dirty="0">
                <a:solidFill>
                  <a:srgbClr val="FF0000"/>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3" name="角丸四角形 22"/>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94</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35479559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83873" y="1459208"/>
            <a:ext cx="8928992" cy="1458163"/>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26" name="Picture 2" descr="C:\Users\181004\Desktop\キャプチャ.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2281" y="4428"/>
            <a:ext cx="1786784" cy="1386111"/>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1261454" y="24168"/>
            <a:ext cx="5542792" cy="1200329"/>
          </a:xfrm>
          <a:prstGeom prst="rect">
            <a:avLst/>
          </a:prstGeom>
          <a:noFill/>
        </p:spPr>
        <p:txBody>
          <a:bodyPr wrap="square" rtlCol="0">
            <a:spAutoFit/>
          </a:bodyPr>
          <a:lstStyle/>
          <a:p>
            <a:r>
              <a:rPr lang="ja-JP" altLang="en-US" sz="3600" b="1" dirty="0" smtClean="0">
                <a:latin typeface="メイリオ" panose="020B0604030504040204" pitchFamily="50" charset="-128"/>
                <a:ea typeface="メイリオ" panose="020B0604030504040204" pitchFamily="50" charset="-128"/>
                <a:cs typeface="メイリオ" panose="020B0604030504040204" pitchFamily="50" charset="-128"/>
              </a:rPr>
              <a:t>ＭＷＳで見える行動を</a:t>
            </a:r>
          </a:p>
          <a:p>
            <a:r>
              <a:rPr lang="ja-JP" altLang="en-US" sz="3600" b="1" dirty="0" smtClean="0">
                <a:latin typeface="メイリオ" panose="020B0604030504040204" pitchFamily="50" charset="-128"/>
                <a:ea typeface="メイリオ" panose="020B0604030504040204" pitchFamily="50" charset="-128"/>
                <a:cs typeface="メイリオ" panose="020B0604030504040204" pitchFamily="50" charset="-128"/>
              </a:rPr>
              <a:t>どのように分析するか</a:t>
            </a:r>
            <a:endParaRPr kumimoji="1" lang="ja-JP" altLang="en-US" sz="36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雲形吹き出し 10"/>
          <p:cNvSpPr/>
          <p:nvPr/>
        </p:nvSpPr>
        <p:spPr>
          <a:xfrm>
            <a:off x="6123014" y="188640"/>
            <a:ext cx="1368152" cy="576064"/>
          </a:xfrm>
          <a:prstGeom prst="cloudCallout">
            <a:avLst>
              <a:gd name="adj1" fmla="val 56913"/>
              <a:gd name="adj2" fmla="val 5926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正方形/長方形 9"/>
          <p:cNvSpPr/>
          <p:nvPr/>
        </p:nvSpPr>
        <p:spPr>
          <a:xfrm>
            <a:off x="6460149" y="294675"/>
            <a:ext cx="646331" cy="369332"/>
          </a:xfrm>
          <a:prstGeom prst="rect">
            <a:avLst/>
          </a:prstGeom>
        </p:spPr>
        <p:txBody>
          <a:bodyPr wrap="none">
            <a:spAutoFit/>
          </a:bodyPr>
          <a:lstStyle/>
          <a:p>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分析</a:t>
            </a:r>
            <a:endParaRPr lang="ja-JP" altLang="en-US" dirty="0"/>
          </a:p>
        </p:txBody>
      </p:sp>
      <p:sp>
        <p:nvSpPr>
          <p:cNvPr id="13" name="テキスト ボックス 12"/>
          <p:cNvSpPr txBox="1"/>
          <p:nvPr/>
        </p:nvSpPr>
        <p:spPr>
          <a:xfrm>
            <a:off x="469978" y="1988840"/>
            <a:ext cx="8029805" cy="954107"/>
          </a:xfrm>
          <a:prstGeom prst="rect">
            <a:avLst/>
          </a:prstGeom>
          <a:noFill/>
        </p:spPr>
        <p:txBody>
          <a:bodyPr wrap="square" rtlCol="0">
            <a:spAutoFit/>
          </a:bodyPr>
          <a:lstStyle/>
          <a:p>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行動そのものだけではなく、その</a:t>
            </a:r>
            <a:r>
              <a:rPr kumimoji="1" lang="ja-JP" altLang="en-US" sz="2800" b="1" u="sng" dirty="0" smtClean="0">
                <a:solidFill>
                  <a:schemeClr val="tx2">
                    <a:lumMod val="60000"/>
                    <a:lumOff val="40000"/>
                  </a:schemeClr>
                </a:solidFill>
                <a:latin typeface="メイリオ" panose="020B0604030504040204" pitchFamily="50" charset="-128"/>
                <a:ea typeface="メイリオ" panose="020B0604030504040204" pitchFamily="50" charset="-128"/>
                <a:cs typeface="メイリオ" panose="020B0604030504040204" pitchFamily="50" charset="-128"/>
              </a:rPr>
              <a:t>直前と直後に</a:t>
            </a:r>
          </a:p>
          <a:p>
            <a:r>
              <a:rPr kumimoji="1" lang="ja-JP" altLang="en-US" sz="2800" b="1" u="sng" dirty="0" smtClean="0">
                <a:solidFill>
                  <a:schemeClr val="tx2">
                    <a:lumMod val="60000"/>
                    <a:lumOff val="40000"/>
                  </a:schemeClr>
                </a:solidFill>
                <a:latin typeface="メイリオ" panose="020B0604030504040204" pitchFamily="50" charset="-128"/>
                <a:ea typeface="メイリオ" panose="020B0604030504040204" pitchFamily="50" charset="-128"/>
                <a:cs typeface="メイリオ" panose="020B0604030504040204" pitchFamily="50" charset="-128"/>
              </a:rPr>
              <a:t>何が起きているのか</a:t>
            </a:r>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を、重視する。</a:t>
            </a:r>
            <a:endParaRPr kumimoji="1" lang="ja-JP" altLang="en-US" sz="2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正方形/長方形 14"/>
          <p:cNvSpPr/>
          <p:nvPr/>
        </p:nvSpPr>
        <p:spPr>
          <a:xfrm>
            <a:off x="83873" y="1484784"/>
            <a:ext cx="5496240" cy="504056"/>
          </a:xfrm>
          <a:prstGeom prst="rect">
            <a:avLst/>
          </a:prstGeom>
          <a:solidFill>
            <a:srgbClr val="FD54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bwMode="white">
          <a:xfrm>
            <a:off x="441378" y="1486107"/>
            <a:ext cx="5269060" cy="584775"/>
          </a:xfrm>
          <a:prstGeom prst="rect">
            <a:avLst/>
          </a:prstGeom>
          <a:noFill/>
          <a:ln>
            <a:noFill/>
          </a:ln>
        </p:spPr>
        <p:txBody>
          <a:bodyPr wrap="square" rtlCol="0">
            <a:spAutoFit/>
          </a:bodyPr>
          <a:lstStyle/>
          <a:p>
            <a:r>
              <a:rPr kumimoji="1" lang="ja-JP" altLang="en-US" sz="32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行動の「前後」をよく見る</a:t>
            </a:r>
            <a:endParaRPr kumimoji="1" lang="ja-JP" altLang="en-US" sz="3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円/楕円 15"/>
          <p:cNvSpPr/>
          <p:nvPr/>
        </p:nvSpPr>
        <p:spPr>
          <a:xfrm>
            <a:off x="199288" y="1556792"/>
            <a:ext cx="283570" cy="360040"/>
          </a:xfrm>
          <a:prstGeom prst="ellipse">
            <a:avLst/>
          </a:prstGeom>
          <a:solidFill>
            <a:srgbClr val="FED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p:cNvSpPr txBox="1"/>
          <p:nvPr/>
        </p:nvSpPr>
        <p:spPr>
          <a:xfrm>
            <a:off x="454376" y="3762677"/>
            <a:ext cx="8409086" cy="954107"/>
          </a:xfrm>
          <a:prstGeom prst="rect">
            <a:avLst/>
          </a:prstGeom>
          <a:noFill/>
        </p:spPr>
        <p:txBody>
          <a:bodyPr wrap="square" rtlCol="0">
            <a:spAutoFit/>
          </a:bodyPr>
          <a:lstStyle/>
          <a:p>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行動の見た目だけではなく、その行動が</a:t>
            </a:r>
          </a:p>
          <a:p>
            <a:r>
              <a:rPr kumimoji="1" lang="ja-JP" altLang="en-US" sz="2800" b="1" dirty="0" smtClean="0">
                <a:solidFill>
                  <a:schemeClr val="tx2">
                    <a:lumMod val="60000"/>
                    <a:lumOff val="40000"/>
                  </a:schemeClr>
                </a:solidFill>
                <a:latin typeface="メイリオ" panose="020B0604030504040204" pitchFamily="50" charset="-128"/>
                <a:ea typeface="メイリオ" panose="020B0604030504040204" pitchFamily="50" charset="-128"/>
                <a:cs typeface="メイリオ" panose="020B0604030504040204" pitchFamily="50" charset="-128"/>
              </a:rPr>
              <a:t>何の役に立っているのか</a:t>
            </a:r>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を重視する。</a:t>
            </a:r>
            <a:endParaRPr kumimoji="1" lang="ja-JP" altLang="en-US" sz="2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7" name="正方形/長方形 26"/>
          <p:cNvSpPr/>
          <p:nvPr/>
        </p:nvSpPr>
        <p:spPr bwMode="invGray">
          <a:xfrm>
            <a:off x="68270" y="3198194"/>
            <a:ext cx="5496239" cy="504056"/>
          </a:xfrm>
          <a:prstGeom prst="rect">
            <a:avLst/>
          </a:prstGeom>
          <a:solidFill>
            <a:srgbClr val="F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bwMode="white">
          <a:xfrm>
            <a:off x="425776" y="3213270"/>
            <a:ext cx="5239040" cy="584775"/>
          </a:xfrm>
          <a:prstGeom prst="rect">
            <a:avLst/>
          </a:prstGeom>
          <a:noFill/>
        </p:spPr>
        <p:txBody>
          <a:bodyPr wrap="square" rtlCol="0">
            <a:spAutoFit/>
          </a:bodyPr>
          <a:lstStyle/>
          <a:p>
            <a:r>
              <a:rPr kumimoji="1" lang="ja-JP" altLang="en-US" sz="32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行動の「機能」をよく見る</a:t>
            </a:r>
            <a:endParaRPr kumimoji="1" lang="ja-JP" altLang="en-US" sz="3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円/楕円 27"/>
          <p:cNvSpPr/>
          <p:nvPr/>
        </p:nvSpPr>
        <p:spPr>
          <a:xfrm>
            <a:off x="142206" y="3267255"/>
            <a:ext cx="283570" cy="360040"/>
          </a:xfrm>
          <a:prstGeom prst="ellipse">
            <a:avLst/>
          </a:prstGeom>
          <a:solidFill>
            <a:srgbClr val="FED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p:cNvSpPr/>
          <p:nvPr/>
        </p:nvSpPr>
        <p:spPr>
          <a:xfrm>
            <a:off x="68270" y="3201034"/>
            <a:ext cx="8928992" cy="1530171"/>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29" name="正方形/長方形 28"/>
          <p:cNvSpPr/>
          <p:nvPr/>
        </p:nvSpPr>
        <p:spPr>
          <a:xfrm>
            <a:off x="49712" y="5048899"/>
            <a:ext cx="5514798" cy="504056"/>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22"/>
          <p:cNvSpPr txBox="1"/>
          <p:nvPr/>
        </p:nvSpPr>
        <p:spPr bwMode="white">
          <a:xfrm>
            <a:off x="379830" y="5048899"/>
            <a:ext cx="6090124" cy="584775"/>
          </a:xfrm>
          <a:prstGeom prst="rect">
            <a:avLst/>
          </a:prstGeom>
          <a:noFill/>
        </p:spPr>
        <p:txBody>
          <a:bodyPr wrap="square" rtlCol="0">
            <a:spAutoFit/>
          </a:bodyPr>
          <a:lstStyle/>
          <a:p>
            <a:r>
              <a:rPr kumimoji="1" lang="ja-JP" altLang="en-US" sz="3200" dirty="0" smtClean="0">
                <a:solidFill>
                  <a:schemeClr val="bg1"/>
                </a:solidFill>
                <a:latin typeface="メイリオ" panose="020B0604030504040204" pitchFamily="50" charset="-128"/>
                <a:ea typeface="メイリオ" panose="020B0604030504040204" pitchFamily="50" charset="-128"/>
                <a:cs typeface="メイリオ" panose="020B0604030504040204" pitchFamily="50" charset="-128"/>
              </a:rPr>
              <a:t>行動の「傾向」をよく見る</a:t>
            </a:r>
            <a:endParaRPr kumimoji="1" lang="ja-JP" altLang="en-US" sz="3200" dirty="0">
              <a:solidFill>
                <a:schemeClr val="bg1"/>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4" name="テキスト ボックス 23"/>
          <p:cNvSpPr txBox="1"/>
          <p:nvPr/>
        </p:nvSpPr>
        <p:spPr>
          <a:xfrm>
            <a:off x="535409" y="5580531"/>
            <a:ext cx="8461853" cy="954107"/>
          </a:xfrm>
          <a:prstGeom prst="rect">
            <a:avLst/>
          </a:prstGeom>
          <a:noFill/>
        </p:spPr>
        <p:txBody>
          <a:bodyPr wrap="square" rtlCol="0">
            <a:spAutoFit/>
          </a:bodyPr>
          <a:lstStyle/>
          <a:p>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行動の水準（多い・少ない）に加え、過去と比べて</a:t>
            </a:r>
            <a:r>
              <a:rPr kumimoji="1" lang="ja-JP" altLang="en-US" sz="2800" b="1" dirty="0" smtClean="0">
                <a:solidFill>
                  <a:schemeClr val="tx2">
                    <a:lumMod val="60000"/>
                    <a:lumOff val="40000"/>
                  </a:schemeClr>
                </a:solidFill>
                <a:latin typeface="メイリオ" panose="020B0604030504040204" pitchFamily="50" charset="-128"/>
                <a:ea typeface="メイリオ" panose="020B0604030504040204" pitchFamily="50" charset="-128"/>
                <a:cs typeface="メイリオ" panose="020B0604030504040204" pitchFamily="50" charset="-128"/>
              </a:rPr>
              <a:t>増加傾向</a:t>
            </a:r>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なのか</a:t>
            </a:r>
            <a:r>
              <a:rPr kumimoji="1" lang="ja-JP" altLang="en-US" sz="2800" b="1" dirty="0" smtClean="0">
                <a:solidFill>
                  <a:schemeClr val="tx2">
                    <a:lumMod val="60000"/>
                    <a:lumOff val="40000"/>
                  </a:schemeClr>
                </a:solidFill>
                <a:latin typeface="メイリオ" panose="020B0604030504040204" pitchFamily="50" charset="-128"/>
                <a:ea typeface="メイリオ" panose="020B0604030504040204" pitchFamily="50" charset="-128"/>
                <a:cs typeface="メイリオ" panose="020B0604030504040204" pitchFamily="50" charset="-128"/>
              </a:rPr>
              <a:t>減少傾向</a:t>
            </a:r>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なのかを重視す</a:t>
            </a:r>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る</a:t>
            </a:r>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2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正方形/長方形 25"/>
          <p:cNvSpPr/>
          <p:nvPr/>
        </p:nvSpPr>
        <p:spPr>
          <a:xfrm>
            <a:off x="49712" y="5048899"/>
            <a:ext cx="8928992" cy="1557746"/>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円/楕円 29"/>
          <p:cNvSpPr/>
          <p:nvPr/>
        </p:nvSpPr>
        <p:spPr>
          <a:xfrm>
            <a:off x="109446" y="5120907"/>
            <a:ext cx="283570" cy="360040"/>
          </a:xfrm>
          <a:prstGeom prst="ellipse">
            <a:avLst/>
          </a:prstGeom>
          <a:solidFill>
            <a:srgbClr val="FEDD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角丸四角形 30"/>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95</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396952516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p:cNvSpPr txBox="1"/>
          <p:nvPr/>
        </p:nvSpPr>
        <p:spPr>
          <a:xfrm>
            <a:off x="157944" y="36040"/>
            <a:ext cx="7502218" cy="1446550"/>
          </a:xfrm>
          <a:prstGeom prst="rect">
            <a:avLst/>
          </a:prstGeom>
          <a:noFill/>
        </p:spPr>
        <p:txBody>
          <a:bodyPr wrap="square" rtlCol="0">
            <a:spAutoFit/>
          </a:bodyPr>
          <a:lstStyle/>
          <a:p>
            <a:r>
              <a:rPr lang="ja-JP" altLang="en-US" sz="4400" b="1" dirty="0" smtClean="0">
                <a:latin typeface="メイリオ" panose="020B0604030504040204" pitchFamily="50" charset="-128"/>
                <a:ea typeface="メイリオ" panose="020B0604030504040204" pitchFamily="50" charset="-128"/>
                <a:cs typeface="メイリオ" panose="020B0604030504040204" pitchFamily="50" charset="-128"/>
              </a:rPr>
              <a:t>ＭＷＳの作業場面で応用行動分析を活用するメリット</a:t>
            </a:r>
            <a:endParaRPr kumimoji="1" lang="ja-JP" altLang="en-US" sz="4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5" name="テキスト ボックス 14"/>
          <p:cNvSpPr txBox="1"/>
          <p:nvPr/>
        </p:nvSpPr>
        <p:spPr>
          <a:xfrm>
            <a:off x="299323" y="4608462"/>
            <a:ext cx="7128792" cy="584775"/>
          </a:xfrm>
          <a:prstGeom prst="rect">
            <a:avLst/>
          </a:prstGeom>
          <a:noFill/>
        </p:spPr>
        <p:txBody>
          <a:bodyPr wrap="square" rtlCol="0">
            <a:spAutoFit/>
          </a:bodyPr>
          <a:lstStyle/>
          <a:p>
            <a:r>
              <a:rPr lang="ja-JP" altLang="en-US" sz="3200" b="1" dirty="0" smtClean="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個人・環境双方へのアプローチが可能</a:t>
            </a:r>
            <a:endParaRPr kumimoji="1" lang="ja-JP" altLang="en-US" sz="3200" dirty="0">
              <a:solidFill>
                <a:srgbClr val="FD542E"/>
              </a:solidFill>
            </a:endParaRPr>
          </a:p>
        </p:txBody>
      </p:sp>
      <p:sp>
        <p:nvSpPr>
          <p:cNvPr id="7" name="正方形/長方形 6"/>
          <p:cNvSpPr/>
          <p:nvPr/>
        </p:nvSpPr>
        <p:spPr>
          <a:xfrm>
            <a:off x="243339" y="4495153"/>
            <a:ext cx="8649141" cy="195783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p:cNvSpPr/>
          <p:nvPr/>
        </p:nvSpPr>
        <p:spPr>
          <a:xfrm>
            <a:off x="1627550" y="5299694"/>
            <a:ext cx="7468209" cy="954107"/>
          </a:xfrm>
          <a:prstGeom prst="rect">
            <a:avLst/>
          </a:prstGeom>
        </p:spPr>
        <p:txBody>
          <a:bodyPr wrap="square">
            <a:spAutoFit/>
          </a:bodyPr>
          <a:lstStyle/>
          <a:p>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支援</a:t>
            </a:r>
            <a:r>
              <a:rPr lang="ja-JP" altLang="en-US" sz="2800" dirty="0">
                <a:latin typeface="メイリオ" panose="020B0604030504040204" pitchFamily="50" charset="-128"/>
                <a:ea typeface="メイリオ" panose="020B0604030504040204" pitchFamily="50" charset="-128"/>
                <a:cs typeface="メイリオ" panose="020B0604030504040204" pitchFamily="50" charset="-128"/>
              </a:rPr>
              <a:t>の際</a:t>
            </a:r>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に、利用者・作業環境双方から</a:t>
            </a:r>
            <a:endParaRPr lang="en-US" altLang="ja-JP" sz="2800" dirty="0" smtClean="0">
              <a:latin typeface="メイリオ" panose="020B0604030504040204" pitchFamily="50" charset="-128"/>
              <a:ea typeface="メイリオ" panose="020B0604030504040204" pitchFamily="50" charset="-128"/>
              <a:cs typeface="メイリオ" panose="020B0604030504040204" pitchFamily="50" charset="-128"/>
            </a:endParaRPr>
          </a:p>
          <a:p>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いろいろな支援方法を検討できる。</a:t>
            </a:r>
            <a:endParaRPr lang="ja-JP" altLang="en-US" sz="2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円/楕円 28"/>
          <p:cNvSpPr/>
          <p:nvPr/>
        </p:nvSpPr>
        <p:spPr>
          <a:xfrm>
            <a:off x="1332859" y="5331114"/>
            <a:ext cx="317070" cy="34875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テキスト ボックス 31"/>
          <p:cNvSpPr txBox="1"/>
          <p:nvPr/>
        </p:nvSpPr>
        <p:spPr>
          <a:xfrm>
            <a:off x="243339" y="1739182"/>
            <a:ext cx="7128792" cy="584775"/>
          </a:xfrm>
          <a:prstGeom prst="rect">
            <a:avLst/>
          </a:prstGeom>
          <a:noFill/>
        </p:spPr>
        <p:txBody>
          <a:bodyPr wrap="square" rtlCol="0">
            <a:spAutoFit/>
          </a:bodyPr>
          <a:lstStyle/>
          <a:p>
            <a:r>
              <a:rPr lang="ja-JP" altLang="en-US" sz="3200" b="1" dirty="0" smtClean="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支援の際に問題行動を分析できる</a:t>
            </a:r>
            <a:endParaRPr kumimoji="1" lang="ja-JP" altLang="en-US" sz="3200" dirty="0">
              <a:solidFill>
                <a:srgbClr val="FD542E"/>
              </a:solidFill>
            </a:endParaRPr>
          </a:p>
        </p:txBody>
      </p:sp>
      <p:sp>
        <p:nvSpPr>
          <p:cNvPr id="33" name="正方形/長方形 32"/>
          <p:cNvSpPr/>
          <p:nvPr/>
        </p:nvSpPr>
        <p:spPr>
          <a:xfrm>
            <a:off x="236848" y="1700808"/>
            <a:ext cx="8655632" cy="241061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1627550" y="2413855"/>
            <a:ext cx="7264930" cy="954107"/>
          </a:xfrm>
          <a:prstGeom prst="rect">
            <a:avLst/>
          </a:prstGeom>
        </p:spPr>
        <p:txBody>
          <a:bodyPr wrap="square">
            <a:spAutoFit/>
          </a:bodyPr>
          <a:lstStyle/>
          <a:p>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行動の原因を個人の内面だけでなく、</a:t>
            </a:r>
          </a:p>
          <a:p>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環境面からも検討できる。</a:t>
            </a:r>
            <a:endParaRPr lang="ja-JP" altLang="en-US" sz="2800" dirty="0"/>
          </a:p>
        </p:txBody>
      </p:sp>
      <p:sp>
        <p:nvSpPr>
          <p:cNvPr id="36" name="円/楕円 35"/>
          <p:cNvSpPr/>
          <p:nvPr/>
        </p:nvSpPr>
        <p:spPr>
          <a:xfrm>
            <a:off x="1310480" y="3532347"/>
            <a:ext cx="317070" cy="28803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円/楕円 37"/>
          <p:cNvSpPr/>
          <p:nvPr/>
        </p:nvSpPr>
        <p:spPr>
          <a:xfrm>
            <a:off x="1325286" y="2458157"/>
            <a:ext cx="317070" cy="288032"/>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正方形/長方形 39"/>
          <p:cNvSpPr/>
          <p:nvPr/>
        </p:nvSpPr>
        <p:spPr>
          <a:xfrm>
            <a:off x="1701754" y="3506571"/>
            <a:ext cx="5958408" cy="523220"/>
          </a:xfrm>
          <a:prstGeom prst="rect">
            <a:avLst/>
          </a:prstGeom>
        </p:spPr>
        <p:txBody>
          <a:bodyPr wrap="square">
            <a:spAutoFit/>
          </a:bodyPr>
          <a:lstStyle/>
          <a:p>
            <a:r>
              <a:rPr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解決方法を理論的に分析できる。</a:t>
            </a:r>
            <a:endParaRPr lang="ja-JP" altLang="en-US" sz="2800" dirty="0"/>
          </a:p>
        </p:txBody>
      </p:sp>
      <p:pic>
        <p:nvPicPr>
          <p:cNvPr id="1026" name="Picture 2" descr="C:\Users\181004\Downloads\期待.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97275" y="372919"/>
            <a:ext cx="1515171" cy="1250459"/>
          </a:xfrm>
          <a:prstGeom prst="rect">
            <a:avLst/>
          </a:prstGeom>
          <a:noFill/>
          <a:extLst>
            <a:ext uri="{909E8E84-426E-40DD-AFC4-6F175D3DCCD1}">
              <a14:hiddenFill xmlns:a14="http://schemas.microsoft.com/office/drawing/2010/main">
                <a:solidFill>
                  <a:srgbClr val="FFFFFF"/>
                </a:solidFill>
              </a14:hiddenFill>
            </a:ext>
          </a:extLst>
        </p:spPr>
      </p:pic>
      <p:sp>
        <p:nvSpPr>
          <p:cNvPr id="16" name="角丸四角形 15"/>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96</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50111097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1619672" y="2597959"/>
            <a:ext cx="7230883" cy="769441"/>
          </a:xfrm>
          <a:prstGeom prst="rect">
            <a:avLst/>
          </a:prstGeom>
          <a:noFill/>
        </p:spPr>
        <p:txBody>
          <a:bodyPr wrap="square" rtlCol="0">
            <a:spAutoFit/>
          </a:bodyPr>
          <a:lstStyle/>
          <a:p>
            <a:r>
              <a:rPr lang="ja-JP" altLang="en-US" sz="4400" b="1" dirty="0">
                <a:latin typeface="メイリオ" panose="020B0604030504040204" pitchFamily="50" charset="-128"/>
                <a:ea typeface="メイリオ" panose="020B0604030504040204" pitchFamily="50" charset="-128"/>
                <a:cs typeface="メイリオ" panose="020B0604030504040204" pitchFamily="50" charset="-128"/>
              </a:rPr>
              <a:t>機能分析の具体的</a:t>
            </a:r>
            <a:r>
              <a:rPr lang="ja-JP" altLang="en-US" sz="4400" b="1" dirty="0" smtClean="0">
                <a:latin typeface="メイリオ" panose="020B0604030504040204" pitchFamily="50" charset="-128"/>
                <a:ea typeface="メイリオ" panose="020B0604030504040204" pitchFamily="50" charset="-128"/>
                <a:cs typeface="メイリオ" panose="020B0604030504040204" pitchFamily="50" charset="-128"/>
              </a:rPr>
              <a:t>方法</a:t>
            </a:r>
          </a:p>
        </p:txBody>
      </p:sp>
      <p:sp>
        <p:nvSpPr>
          <p:cNvPr id="5" name="正方形/長方形 4"/>
          <p:cNvSpPr/>
          <p:nvPr/>
        </p:nvSpPr>
        <p:spPr>
          <a:xfrm>
            <a:off x="1032871" y="3948711"/>
            <a:ext cx="7828699" cy="1440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2627784" y="3302380"/>
            <a:ext cx="3877985" cy="646331"/>
          </a:xfrm>
          <a:prstGeom prst="rect">
            <a:avLst/>
          </a:prstGeom>
        </p:spPr>
        <p:txBody>
          <a:bodyPr wrap="none">
            <a:spAutoFit/>
          </a:bodyPr>
          <a:lstStyle/>
          <a:p>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行動の</a:t>
            </a:r>
            <a:r>
              <a:rPr lang="ja-JP" altLang="en-US" sz="3600" u="sng" dirty="0">
                <a:solidFill>
                  <a:srgbClr val="FD542E"/>
                </a:solidFill>
                <a:latin typeface="メイリオ" panose="020B0604030504040204" pitchFamily="50" charset="-128"/>
                <a:ea typeface="メイリオ" panose="020B0604030504040204" pitchFamily="50" charset="-128"/>
                <a:cs typeface="メイリオ" panose="020B0604030504040204" pitchFamily="50" charset="-128"/>
              </a:rPr>
              <a:t>前後</a:t>
            </a:r>
            <a:r>
              <a:rPr lang="ja-JP" altLang="en-US" sz="3600" dirty="0">
                <a:latin typeface="メイリオ" panose="020B0604030504040204" pitchFamily="50" charset="-128"/>
                <a:ea typeface="メイリオ" panose="020B0604030504040204" pitchFamily="50" charset="-128"/>
                <a:cs typeface="メイリオ" panose="020B0604030504040204" pitchFamily="50" charset="-128"/>
              </a:rPr>
              <a:t>を見る</a:t>
            </a:r>
            <a:endParaRPr lang="ja-JP" altLang="en-US" sz="3600" dirty="0"/>
          </a:p>
        </p:txBody>
      </p:sp>
      <p:sp>
        <p:nvSpPr>
          <p:cNvPr id="6" name="角丸四角形 5"/>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97</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73699103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p:cNvSpPr txBox="1"/>
          <p:nvPr/>
        </p:nvSpPr>
        <p:spPr>
          <a:xfrm>
            <a:off x="903216" y="353992"/>
            <a:ext cx="6583434" cy="584775"/>
          </a:xfrm>
          <a:prstGeom prst="rect">
            <a:avLst/>
          </a:prstGeom>
          <a:noFill/>
        </p:spPr>
        <p:txBody>
          <a:bodyPr wrap="square" rtlCol="0">
            <a:spAutoFit/>
          </a:bodyPr>
          <a:lstStyle/>
          <a:p>
            <a:r>
              <a:rPr kumimoji="1" lang="ja-JP" altLang="en-US" sz="3200" dirty="0" smtClean="0">
                <a:latin typeface="メイリオ" panose="020B0604030504040204" pitchFamily="50" charset="-128"/>
                <a:ea typeface="メイリオ" panose="020B0604030504040204" pitchFamily="50" charset="-128"/>
                <a:cs typeface="メイリオ" panose="020B0604030504040204" pitchFamily="50" charset="-128"/>
              </a:rPr>
              <a:t>行動の前後を見る</a:t>
            </a:r>
            <a:endParaRPr kumimoji="1" lang="ja-JP" altLang="en-US" sz="3200" dirty="0"/>
          </a:p>
        </p:txBody>
      </p:sp>
      <p:sp>
        <p:nvSpPr>
          <p:cNvPr id="13" name="右矢印 12"/>
          <p:cNvSpPr/>
          <p:nvPr/>
        </p:nvSpPr>
        <p:spPr>
          <a:xfrm>
            <a:off x="107504" y="2170663"/>
            <a:ext cx="8818877" cy="1008112"/>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角丸四角形 6"/>
          <p:cNvSpPr/>
          <p:nvPr/>
        </p:nvSpPr>
        <p:spPr>
          <a:xfrm>
            <a:off x="553809" y="2259204"/>
            <a:ext cx="2185665" cy="125685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20" name="角丸四角形 19"/>
          <p:cNvSpPr/>
          <p:nvPr/>
        </p:nvSpPr>
        <p:spPr>
          <a:xfrm>
            <a:off x="3138166" y="2259204"/>
            <a:ext cx="2434183" cy="131279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1" name="角丸四角形 20"/>
          <p:cNvSpPr/>
          <p:nvPr/>
        </p:nvSpPr>
        <p:spPr>
          <a:xfrm>
            <a:off x="5999949" y="2218149"/>
            <a:ext cx="2185665" cy="1353853"/>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p>
        </p:txBody>
      </p:sp>
      <p:sp>
        <p:nvSpPr>
          <p:cNvPr id="10" name="テキスト ボックス 9"/>
          <p:cNvSpPr txBox="1"/>
          <p:nvPr/>
        </p:nvSpPr>
        <p:spPr>
          <a:xfrm>
            <a:off x="584587" y="2516418"/>
            <a:ext cx="2065842" cy="830997"/>
          </a:xfrm>
          <a:prstGeom prst="rect">
            <a:avLst/>
          </a:prstGeom>
          <a:noFill/>
        </p:spPr>
        <p:txBody>
          <a:bodyPr wrap="square" rtlCol="0">
            <a:spAutoFit/>
          </a:bodyPr>
          <a:lstStyle/>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数値入力で</a:t>
            </a:r>
          </a:p>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エラーをした</a:t>
            </a:r>
            <a:endPar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テキスト ボックス 27"/>
          <p:cNvSpPr txBox="1"/>
          <p:nvPr/>
        </p:nvSpPr>
        <p:spPr>
          <a:xfrm>
            <a:off x="3185611" y="2503708"/>
            <a:ext cx="2699906" cy="1200329"/>
          </a:xfrm>
          <a:prstGeom prst="rect">
            <a:avLst/>
          </a:prstGeom>
          <a:noFill/>
        </p:spPr>
        <p:txBody>
          <a:bodyPr wrap="square" rtlCol="0">
            <a:spAutoFit/>
          </a:bodyPr>
          <a:lstStyle/>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指差しチェック</a:t>
            </a:r>
          </a:p>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を導入して作業</a:t>
            </a:r>
          </a:p>
          <a:p>
            <a:endPar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9" name="テキスト ボックス 28"/>
          <p:cNvSpPr txBox="1"/>
          <p:nvPr/>
        </p:nvSpPr>
        <p:spPr>
          <a:xfrm>
            <a:off x="6121910" y="2402457"/>
            <a:ext cx="2065842" cy="830997"/>
          </a:xfrm>
          <a:prstGeom prst="rect">
            <a:avLst/>
          </a:prstGeom>
          <a:noFill/>
        </p:spPr>
        <p:txBody>
          <a:bodyPr wrap="square" rtlCol="0">
            <a:spAutoFit/>
          </a:bodyPr>
          <a:lstStyle/>
          <a:p>
            <a:r>
              <a:rPr kumimoji="1"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連続正答になった。</a:t>
            </a:r>
            <a:endPar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4" name="正方形/長方形 13"/>
          <p:cNvSpPr/>
          <p:nvPr/>
        </p:nvSpPr>
        <p:spPr bwMode="invGray">
          <a:xfrm>
            <a:off x="537388" y="1339916"/>
            <a:ext cx="2160240" cy="911791"/>
          </a:xfrm>
          <a:prstGeom prst="rect">
            <a:avLst/>
          </a:prstGeom>
          <a:solidFill>
            <a:srgbClr val="CFD7D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直前の状況</a:t>
            </a:r>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
            </a:r>
            <a:b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br>
            <a:r>
              <a:rPr kumimoji="1" lang="ja-JP" altLang="en-US" sz="2400" b="1" dirty="0" smtClean="0">
                <a:latin typeface="メイリオ" panose="020B0604030504040204" pitchFamily="50" charset="-128"/>
                <a:ea typeface="メイリオ" panose="020B0604030504040204" pitchFamily="50" charset="-128"/>
                <a:cs typeface="メイリオ" panose="020B0604030504040204" pitchFamily="50" charset="-128"/>
              </a:rPr>
              <a:t>（きっかけ）</a:t>
            </a:r>
            <a:endParaRPr kumimoji="1"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正方形/長方形 24"/>
          <p:cNvSpPr/>
          <p:nvPr/>
        </p:nvSpPr>
        <p:spPr>
          <a:xfrm>
            <a:off x="3275138" y="1339916"/>
            <a:ext cx="2160240" cy="911791"/>
          </a:xfrm>
          <a:prstGeom prst="rect">
            <a:avLst/>
          </a:prstGeom>
          <a:solidFill>
            <a:srgbClr val="FD542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行　動</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正方形/長方形 25"/>
          <p:cNvSpPr/>
          <p:nvPr/>
        </p:nvSpPr>
        <p:spPr bwMode="invGray">
          <a:xfrm>
            <a:off x="6025374" y="1339916"/>
            <a:ext cx="2160240" cy="911791"/>
          </a:xfrm>
          <a:prstGeom prst="rect">
            <a:avLst/>
          </a:prstGeom>
          <a:solidFill>
            <a:srgbClr val="F2B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結　果</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環状矢印 11"/>
          <p:cNvSpPr/>
          <p:nvPr/>
        </p:nvSpPr>
        <p:spPr>
          <a:xfrm flipH="1" flipV="1">
            <a:off x="4238170" y="2627081"/>
            <a:ext cx="2344714" cy="1791585"/>
          </a:xfrm>
          <a:prstGeom prst="circularArrow">
            <a:avLst/>
          </a:prstGeom>
          <a:solidFill>
            <a:srgbClr val="F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7" name="テキスト ボックス 16"/>
          <p:cNvSpPr txBox="1"/>
          <p:nvPr/>
        </p:nvSpPr>
        <p:spPr>
          <a:xfrm>
            <a:off x="5885517" y="3572002"/>
            <a:ext cx="3145022" cy="1015663"/>
          </a:xfrm>
          <a:prstGeom prst="rect">
            <a:avLst/>
          </a:prstGeom>
          <a:noFill/>
        </p:spPr>
        <p:txBody>
          <a:bodyPr wrap="square" rtlCol="0">
            <a:spAutoFit/>
          </a:bodyPr>
          <a:lstStyle/>
          <a:p>
            <a:pPr algn="ctr"/>
            <a:r>
              <a:rPr lang="ja-JP" altLang="en-US" sz="3200" b="1" u="sng" dirty="0" smtClean="0">
                <a:solidFill>
                  <a:srgbClr val="FF9933"/>
                </a:solidFill>
                <a:latin typeface="メイリオ" panose="020B0604030504040204" pitchFamily="50" charset="-128"/>
                <a:ea typeface="メイリオ" panose="020B0604030504040204" pitchFamily="50" charset="-128"/>
                <a:cs typeface="メイリオ" panose="020B0604030504040204" pitchFamily="50" charset="-128"/>
              </a:rPr>
              <a:t>強化</a:t>
            </a:r>
          </a:p>
          <a:p>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（行動を増やす）</a:t>
            </a:r>
            <a:endParaRPr kumimoji="1" lang="ja-JP" altLang="en-US" sz="28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1" name="正方形/長方形 10"/>
          <p:cNvSpPr/>
          <p:nvPr/>
        </p:nvSpPr>
        <p:spPr>
          <a:xfrm>
            <a:off x="20552" y="4428401"/>
            <a:ext cx="3193912" cy="707886"/>
          </a:xfrm>
          <a:prstGeom prst="rect">
            <a:avLst/>
          </a:prstGeom>
        </p:spPr>
        <p:txBody>
          <a:bodyPr wrap="square">
            <a:spAutoFit/>
          </a:bodyPr>
          <a:lstStyle/>
          <a:p>
            <a:r>
              <a:rPr lang="ja-JP" altLang="en-US" sz="4000" b="1" dirty="0" smtClean="0">
                <a:solidFill>
                  <a:srgbClr val="FFCC00"/>
                </a:solidFill>
                <a:latin typeface="メイリオ" panose="020B0604030504040204" pitchFamily="50" charset="-128"/>
                <a:ea typeface="メイリオ" panose="020B0604030504040204" pitchFamily="50" charset="-128"/>
                <a:cs typeface="メイリオ" panose="020B0604030504040204" pitchFamily="50" charset="-128"/>
              </a:rPr>
              <a:t>●</a:t>
            </a:r>
            <a:r>
              <a:rPr lang="ja-JP" altLang="en-US" sz="3200" b="1" dirty="0" smtClean="0">
                <a:solidFill>
                  <a:srgbClr val="FF9933"/>
                </a:solidFill>
                <a:latin typeface="メイリオ" panose="020B0604030504040204" pitchFamily="50" charset="-128"/>
                <a:ea typeface="メイリオ" panose="020B0604030504040204" pitchFamily="50" charset="-128"/>
                <a:cs typeface="メイリオ" panose="020B0604030504040204" pitchFamily="50" charset="-128"/>
              </a:rPr>
              <a:t>強化の原理</a:t>
            </a:r>
            <a:endParaRPr lang="ja-JP" altLang="en-US" sz="3200" b="1" dirty="0">
              <a:solidFill>
                <a:srgbClr val="FF9933"/>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テキスト ボックス 15"/>
          <p:cNvSpPr txBox="1"/>
          <p:nvPr/>
        </p:nvSpPr>
        <p:spPr>
          <a:xfrm>
            <a:off x="402992" y="5085184"/>
            <a:ext cx="8362025" cy="1446550"/>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　ある状況において、行動することで、何か良いことが起こったり、悪いことがなくなったりすると</a:t>
            </a:r>
            <a:r>
              <a:rPr kumimoji="1" lang="ja-JP" altLang="en-US" sz="2800" dirty="0" smtClean="0">
                <a:solidFill>
                  <a:schemeClr val="tx1"/>
                </a:solidFill>
                <a:latin typeface="メイリオ" panose="020B0604030504040204" pitchFamily="50" charset="-128"/>
                <a:ea typeface="メイリオ" panose="020B0604030504040204" pitchFamily="50" charset="-128"/>
                <a:cs typeface="メイリオ" panose="020B0604030504040204" pitchFamily="50" charset="-128"/>
              </a:rPr>
              <a:t>（プラスの結果）</a:t>
            </a:r>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、その</a:t>
            </a:r>
            <a:r>
              <a:rPr kumimoji="1" lang="ja-JP" altLang="en-US" sz="3200" b="1" u="sng" dirty="0" smtClean="0">
                <a:solidFill>
                  <a:schemeClr val="tx2">
                    <a:lumMod val="60000"/>
                    <a:lumOff val="40000"/>
                  </a:schemeClr>
                </a:solidFill>
                <a:latin typeface="メイリオ" panose="020B0604030504040204" pitchFamily="50" charset="-128"/>
                <a:ea typeface="メイリオ" panose="020B0604030504040204" pitchFamily="50" charset="-128"/>
                <a:cs typeface="メイリオ" panose="020B0604030504040204" pitchFamily="50" charset="-128"/>
              </a:rPr>
              <a:t>行動は繰り返される</a:t>
            </a:r>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a:t>
            </a:r>
            <a:endParaRPr kumimoji="1" lang="ja-JP" altLang="en-US" sz="28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4" name="Picture 2" descr="C:\Users\181004\Desktop\mushimegane_boy.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0072" y="-8237"/>
            <a:ext cx="991041" cy="1296253"/>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グループ化 17"/>
          <p:cNvGrpSpPr/>
          <p:nvPr/>
        </p:nvGrpSpPr>
        <p:grpSpPr>
          <a:xfrm>
            <a:off x="6332852" y="81498"/>
            <a:ext cx="1545283" cy="832196"/>
            <a:chOff x="6285653" y="4516"/>
            <a:chExt cx="1545283" cy="832196"/>
          </a:xfrm>
        </p:grpSpPr>
        <p:sp>
          <p:nvSpPr>
            <p:cNvPr id="30" name="雲形吹き出し 29"/>
            <p:cNvSpPr/>
            <p:nvPr/>
          </p:nvSpPr>
          <p:spPr>
            <a:xfrm>
              <a:off x="6285653" y="4516"/>
              <a:ext cx="1545283" cy="832196"/>
            </a:xfrm>
            <a:prstGeom prst="cloudCallout">
              <a:avLst>
                <a:gd name="adj1" fmla="val -74472"/>
                <a:gd name="adj2" fmla="val -3092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p:cNvSpPr/>
            <p:nvPr/>
          </p:nvSpPr>
          <p:spPr>
            <a:xfrm>
              <a:off x="6619713" y="81498"/>
              <a:ext cx="877163" cy="646331"/>
            </a:xfrm>
            <a:prstGeom prst="rect">
              <a:avLst/>
            </a:prstGeom>
          </p:spPr>
          <p:txBody>
            <a:bodyPr wrap="none">
              <a:spAutoFit/>
            </a:bodyPr>
            <a:lstStyle/>
            <a:p>
              <a:pPr algn="ctr"/>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強化の</a:t>
              </a:r>
            </a:p>
            <a:p>
              <a:pPr algn="ctr"/>
              <a:r>
                <a:rPr lang="ja-JP" altLang="en-US" b="1" dirty="0" smtClean="0">
                  <a:latin typeface="メイリオ" panose="020B0604030504040204" pitchFamily="50" charset="-128"/>
                  <a:ea typeface="メイリオ" panose="020B0604030504040204" pitchFamily="50" charset="-128"/>
                  <a:cs typeface="メイリオ" panose="020B0604030504040204" pitchFamily="50" charset="-128"/>
                </a:rPr>
                <a:t>原理</a:t>
              </a:r>
              <a:endParaRPr lang="ja-JP" altLang="en-US" b="1" dirty="0">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31" name="テキスト ボックス 30"/>
          <p:cNvSpPr txBox="1"/>
          <p:nvPr/>
        </p:nvSpPr>
        <p:spPr>
          <a:xfrm>
            <a:off x="5970302" y="3152524"/>
            <a:ext cx="2270381" cy="369332"/>
          </a:xfrm>
          <a:prstGeom prst="rect">
            <a:avLst/>
          </a:prstGeom>
          <a:noFill/>
        </p:spPr>
        <p:txBody>
          <a:bodyPr wrap="square" rtlCol="0">
            <a:spAutoFit/>
          </a:bodyPr>
          <a:lstStyle/>
          <a:p>
            <a:r>
              <a:rPr lang="ja-JP" altLang="en-US" dirty="0" smtClean="0">
                <a:latin typeface="メイリオ" panose="020B0604030504040204" pitchFamily="50" charset="-128"/>
                <a:ea typeface="メイリオ" panose="020B0604030504040204" pitchFamily="50" charset="-128"/>
                <a:cs typeface="メイリオ" panose="020B0604030504040204" pitchFamily="50" charset="-128"/>
              </a:rPr>
              <a:t>（周囲からの賞賛）</a:t>
            </a:r>
            <a:endParaRPr kumimoji="1" lang="ja-JP" altLang="en-US"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3" name="正方形/長方形 22"/>
          <p:cNvSpPr/>
          <p:nvPr/>
        </p:nvSpPr>
        <p:spPr>
          <a:xfrm>
            <a:off x="515305" y="908444"/>
            <a:ext cx="4704767" cy="7649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2" name="角丸四角形 31"/>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98</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411445911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テキスト ボックス 14"/>
          <p:cNvSpPr txBox="1"/>
          <p:nvPr/>
        </p:nvSpPr>
        <p:spPr>
          <a:xfrm>
            <a:off x="1272207" y="1723141"/>
            <a:ext cx="6583434" cy="584775"/>
          </a:xfrm>
          <a:prstGeom prst="rect">
            <a:avLst/>
          </a:prstGeom>
          <a:noFill/>
        </p:spPr>
        <p:txBody>
          <a:bodyPr wrap="square" rtlCol="0">
            <a:spAutoFit/>
          </a:bodyPr>
          <a:lstStyle/>
          <a:p>
            <a:r>
              <a:rPr kumimoji="1" lang="ja-JP" altLang="en-US" sz="3200" dirty="0" smtClean="0">
                <a:latin typeface="メイリオ" panose="020B0604030504040204" pitchFamily="50" charset="-128"/>
                <a:ea typeface="メイリオ" panose="020B0604030504040204" pitchFamily="50" charset="-128"/>
                <a:cs typeface="メイリオ" panose="020B0604030504040204" pitchFamily="50" charset="-128"/>
              </a:rPr>
              <a:t>行動の前後を見る（行動分析）</a:t>
            </a:r>
            <a:endParaRPr kumimoji="1" lang="ja-JP" altLang="en-US" sz="3200" dirty="0"/>
          </a:p>
        </p:txBody>
      </p:sp>
      <p:sp>
        <p:nvSpPr>
          <p:cNvPr id="6" name="テキスト ボックス 5"/>
          <p:cNvSpPr txBox="1"/>
          <p:nvPr/>
        </p:nvSpPr>
        <p:spPr>
          <a:xfrm>
            <a:off x="1239785" y="355303"/>
            <a:ext cx="8584623" cy="769441"/>
          </a:xfrm>
          <a:prstGeom prst="rect">
            <a:avLst/>
          </a:prstGeom>
          <a:noFill/>
        </p:spPr>
        <p:txBody>
          <a:bodyPr wrap="square" rtlCol="0">
            <a:spAutoFit/>
          </a:bodyPr>
          <a:lstStyle/>
          <a:p>
            <a:r>
              <a:rPr lang="ja-JP" altLang="en-US" sz="4400" b="1" dirty="0" smtClean="0">
                <a:latin typeface="メイリオ" panose="020B0604030504040204" pitchFamily="50" charset="-128"/>
                <a:ea typeface="メイリオ" panose="020B0604030504040204" pitchFamily="50" charset="-128"/>
                <a:cs typeface="メイリオ" panose="020B0604030504040204" pitchFamily="50" charset="-128"/>
              </a:rPr>
              <a:t>機能分析の具体的方法</a:t>
            </a:r>
            <a:endParaRPr kumimoji="1" lang="ja-JP" altLang="en-US" sz="4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3" name="右矢印 12"/>
          <p:cNvSpPr/>
          <p:nvPr/>
        </p:nvSpPr>
        <p:spPr>
          <a:xfrm>
            <a:off x="97134" y="3491972"/>
            <a:ext cx="8933581" cy="1008112"/>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p:cNvSpPr/>
          <p:nvPr/>
        </p:nvSpPr>
        <p:spPr bwMode="invGray">
          <a:xfrm>
            <a:off x="641722" y="2661225"/>
            <a:ext cx="2160240" cy="1249821"/>
          </a:xfrm>
          <a:prstGeom prst="rect">
            <a:avLst/>
          </a:prstGeom>
          <a:solidFill>
            <a:srgbClr val="CFD7DB"/>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直前の状況</a:t>
            </a:r>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
            </a:r>
            <a:b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br>
            <a:r>
              <a:rPr kumimoji="1" lang="ja-JP" altLang="en-US" sz="2400" b="1" dirty="0" smtClean="0">
                <a:latin typeface="メイリオ" panose="020B0604030504040204" pitchFamily="50" charset="-128"/>
                <a:ea typeface="メイリオ" panose="020B0604030504040204" pitchFamily="50" charset="-128"/>
                <a:cs typeface="メイリオ" panose="020B0604030504040204" pitchFamily="50" charset="-128"/>
              </a:rPr>
              <a:t>（きっかけ）</a:t>
            </a:r>
            <a:endParaRPr kumimoji="1" lang="ja-JP" altLang="en-US" sz="24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5" name="正方形/長方形 24"/>
          <p:cNvSpPr/>
          <p:nvPr/>
        </p:nvSpPr>
        <p:spPr>
          <a:xfrm>
            <a:off x="3379472" y="2661225"/>
            <a:ext cx="2160240" cy="1249821"/>
          </a:xfrm>
          <a:prstGeom prst="rect">
            <a:avLst/>
          </a:prstGeom>
          <a:solidFill>
            <a:srgbClr val="FD542E"/>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行　動</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6" name="正方形/長方形 25"/>
          <p:cNvSpPr/>
          <p:nvPr/>
        </p:nvSpPr>
        <p:spPr bwMode="invGray">
          <a:xfrm>
            <a:off x="6129708" y="2661225"/>
            <a:ext cx="2160240" cy="1249821"/>
          </a:xfrm>
          <a:prstGeom prst="rect">
            <a:avLst/>
          </a:prstGeom>
          <a:solidFill>
            <a:srgbClr val="F2BC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b="1" dirty="0" smtClean="0">
                <a:latin typeface="メイリオ" panose="020B0604030504040204" pitchFamily="50" charset="-128"/>
                <a:ea typeface="メイリオ" panose="020B0604030504040204" pitchFamily="50" charset="-128"/>
                <a:cs typeface="メイリオ" panose="020B0604030504040204" pitchFamily="50" charset="-128"/>
              </a:rPr>
              <a:t>結　果</a:t>
            </a:r>
            <a:endParaRPr kumimoji="1" lang="ja-JP" altLang="en-US" sz="2800" b="1"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 name="角丸四角形 6"/>
          <p:cNvSpPr/>
          <p:nvPr/>
        </p:nvSpPr>
        <p:spPr>
          <a:xfrm>
            <a:off x="615950" y="3989901"/>
            <a:ext cx="2185665" cy="1656184"/>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20" name="角丸四角形 19"/>
          <p:cNvSpPr/>
          <p:nvPr/>
        </p:nvSpPr>
        <p:spPr>
          <a:xfrm>
            <a:off x="3289945" y="4009273"/>
            <a:ext cx="2434183" cy="165618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1" name="角丸四角形 20"/>
          <p:cNvSpPr/>
          <p:nvPr/>
        </p:nvSpPr>
        <p:spPr>
          <a:xfrm>
            <a:off x="6116995" y="4002824"/>
            <a:ext cx="2185665" cy="1656184"/>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p>
        </p:txBody>
      </p:sp>
      <p:sp>
        <p:nvSpPr>
          <p:cNvPr id="10" name="テキスト ボックス 9"/>
          <p:cNvSpPr txBox="1"/>
          <p:nvPr/>
        </p:nvSpPr>
        <p:spPr>
          <a:xfrm>
            <a:off x="735773" y="4293147"/>
            <a:ext cx="2065842" cy="1200329"/>
          </a:xfrm>
          <a:prstGeom prst="rect">
            <a:avLst/>
          </a:prstGeom>
          <a:noFill/>
        </p:spPr>
        <p:txBody>
          <a:bodyPr wrap="square" rtlCol="0">
            <a:spAutoFit/>
          </a:bodyPr>
          <a:lstStyle/>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ＭＷＳの数値チェック課題</a:t>
            </a:r>
          </a:p>
          <a:p>
            <a:r>
              <a:rPr kumimoji="1"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実施の際</a:t>
            </a:r>
            <a:endPar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8" name="テキスト ボックス 27"/>
          <p:cNvSpPr txBox="1"/>
          <p:nvPr/>
        </p:nvSpPr>
        <p:spPr>
          <a:xfrm>
            <a:off x="3303657" y="4401683"/>
            <a:ext cx="2699906" cy="830997"/>
          </a:xfrm>
          <a:prstGeom prst="rect">
            <a:avLst/>
          </a:prstGeom>
          <a:noFill/>
        </p:spPr>
        <p:txBody>
          <a:bodyPr wrap="square" rtlCol="0">
            <a:spAutoFit/>
          </a:bodyPr>
          <a:lstStyle/>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定規を代償手段</a:t>
            </a:r>
          </a:p>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に使う</a:t>
            </a:r>
          </a:p>
        </p:txBody>
      </p:sp>
      <p:sp>
        <p:nvSpPr>
          <p:cNvPr id="29" name="テキスト ボックス 28"/>
          <p:cNvSpPr txBox="1"/>
          <p:nvPr/>
        </p:nvSpPr>
        <p:spPr>
          <a:xfrm>
            <a:off x="6176906" y="4084585"/>
            <a:ext cx="2065842" cy="830997"/>
          </a:xfrm>
          <a:prstGeom prst="rect">
            <a:avLst/>
          </a:prstGeom>
          <a:noFill/>
        </p:spPr>
        <p:txBody>
          <a:bodyPr wrap="square" rtlCol="0">
            <a:spAutoFit/>
          </a:bodyPr>
          <a:lstStyle/>
          <a:p>
            <a:r>
              <a:rPr lang="ja-JP" altLang="en-US" sz="2400" dirty="0" smtClean="0">
                <a:latin typeface="メイリオ" panose="020B0604030504040204" pitchFamily="50" charset="-128"/>
                <a:ea typeface="メイリオ" panose="020B0604030504040204" pitchFamily="50" charset="-128"/>
                <a:cs typeface="メイリオ" panose="020B0604030504040204" pitchFamily="50" charset="-128"/>
              </a:rPr>
              <a:t>２ブロックミスが無くなる</a:t>
            </a:r>
            <a:endParaRPr kumimoji="1" lang="ja-JP" altLang="en-US" sz="24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2" name="環状矢印 11"/>
          <p:cNvSpPr/>
          <p:nvPr/>
        </p:nvSpPr>
        <p:spPr>
          <a:xfrm flipH="1" flipV="1">
            <a:off x="4639898" y="4817182"/>
            <a:ext cx="2344714" cy="1791585"/>
          </a:xfrm>
          <a:prstGeom prst="circularArrow">
            <a:avLst/>
          </a:prstGeom>
          <a:solidFill>
            <a:srgbClr val="F2B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7" name="テキスト ボックス 16"/>
          <p:cNvSpPr txBox="1"/>
          <p:nvPr/>
        </p:nvSpPr>
        <p:spPr>
          <a:xfrm>
            <a:off x="6116995" y="5842336"/>
            <a:ext cx="3145022" cy="1015663"/>
          </a:xfrm>
          <a:prstGeom prst="rect">
            <a:avLst/>
          </a:prstGeom>
          <a:noFill/>
        </p:spPr>
        <p:txBody>
          <a:bodyPr wrap="square" rtlCol="0">
            <a:spAutoFit/>
          </a:bodyPr>
          <a:lstStyle/>
          <a:p>
            <a:pPr algn="ctr"/>
            <a:r>
              <a:rPr lang="ja-JP" altLang="en-US" sz="3200" b="1" u="sng" dirty="0" smtClean="0">
                <a:solidFill>
                  <a:srgbClr val="FF9933"/>
                </a:solidFill>
                <a:latin typeface="メイリオ" panose="020B0604030504040204" pitchFamily="50" charset="-128"/>
                <a:ea typeface="メイリオ" panose="020B0604030504040204" pitchFamily="50" charset="-128"/>
                <a:cs typeface="メイリオ" panose="020B0604030504040204" pitchFamily="50" charset="-128"/>
              </a:rPr>
              <a:t>強化</a:t>
            </a:r>
          </a:p>
          <a:p>
            <a:r>
              <a:rPr kumimoji="1" lang="ja-JP" altLang="en-US" sz="2800" dirty="0" smtClean="0">
                <a:latin typeface="メイリオ" panose="020B0604030504040204" pitchFamily="50" charset="-128"/>
                <a:ea typeface="メイリオ" panose="020B0604030504040204" pitchFamily="50" charset="-128"/>
                <a:cs typeface="メイリオ" panose="020B0604030504040204" pitchFamily="50" charset="-128"/>
              </a:rPr>
              <a:t>（行動を増やす）</a:t>
            </a:r>
            <a:endParaRPr kumimoji="1" lang="ja-JP" altLang="en-US" sz="2800" dirty="0">
              <a:latin typeface="メイリオ" panose="020B0604030504040204" pitchFamily="50" charset="-128"/>
              <a:ea typeface="メイリオ" panose="020B0604030504040204" pitchFamily="50" charset="-128"/>
              <a:cs typeface="メイリオ" panose="020B0604030504040204" pitchFamily="50" charset="-128"/>
            </a:endParaRPr>
          </a:p>
        </p:txBody>
      </p:sp>
      <p:pic>
        <p:nvPicPr>
          <p:cNvPr id="2050" name="Picture 2" descr="C:\Users\181004\Desktop\magnifier6_girl.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240" y="1123945"/>
            <a:ext cx="1245070" cy="1537280"/>
          </a:xfrm>
          <a:prstGeom prst="rect">
            <a:avLst/>
          </a:prstGeom>
          <a:noFill/>
          <a:extLst>
            <a:ext uri="{909E8E84-426E-40DD-AFC4-6F175D3DCCD1}">
              <a14:hiddenFill xmlns:a14="http://schemas.microsoft.com/office/drawing/2010/main">
                <a:solidFill>
                  <a:srgbClr val="FFFFFF"/>
                </a:solidFill>
              </a14:hiddenFill>
            </a:ext>
          </a:extLst>
        </p:spPr>
      </p:pic>
      <p:sp>
        <p:nvSpPr>
          <p:cNvPr id="23" name="雲形吹き出し 22"/>
          <p:cNvSpPr/>
          <p:nvPr/>
        </p:nvSpPr>
        <p:spPr>
          <a:xfrm>
            <a:off x="7354775" y="740023"/>
            <a:ext cx="1368152" cy="576064"/>
          </a:xfrm>
          <a:prstGeom prst="cloudCallout">
            <a:avLst>
              <a:gd name="adj1" fmla="val -15120"/>
              <a:gd name="adj2" fmla="val 9982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7715685" y="847070"/>
            <a:ext cx="646331" cy="369332"/>
          </a:xfrm>
          <a:prstGeom prst="rect">
            <a:avLst/>
          </a:prstGeom>
        </p:spPr>
        <p:txBody>
          <a:bodyPr wrap="none">
            <a:spAutoFit/>
          </a:bodyPr>
          <a:lstStyle/>
          <a:p>
            <a:pPr algn="ctr"/>
            <a:r>
              <a:rPr lang="ja-JP" altLang="en-US" b="1" dirty="0">
                <a:latin typeface="メイリオ" panose="020B0604030504040204" pitchFamily="50" charset="-128"/>
                <a:ea typeface="メイリオ" panose="020B0604030504040204" pitchFamily="50" charset="-128"/>
                <a:cs typeface="メイリオ" panose="020B0604030504040204" pitchFamily="50" charset="-128"/>
              </a:rPr>
              <a:t>強化</a:t>
            </a:r>
          </a:p>
        </p:txBody>
      </p:sp>
      <p:sp>
        <p:nvSpPr>
          <p:cNvPr id="27" name="テキスト ボックス 26"/>
          <p:cNvSpPr txBox="1"/>
          <p:nvPr/>
        </p:nvSpPr>
        <p:spPr>
          <a:xfrm>
            <a:off x="6224106" y="4881977"/>
            <a:ext cx="2065842" cy="830997"/>
          </a:xfrm>
          <a:prstGeom prst="rect">
            <a:avLst/>
          </a:prstGeom>
          <a:noFill/>
        </p:spPr>
        <p:txBody>
          <a:bodyPr wrap="square" rtlCol="0">
            <a:spAutoFit/>
          </a:bodyPr>
          <a:lstStyle/>
          <a:p>
            <a:r>
              <a:rPr lang="ja-JP" altLang="en-US" sz="1600" dirty="0" smtClean="0">
                <a:latin typeface="メイリオ" panose="020B0604030504040204" pitchFamily="50" charset="-128"/>
                <a:ea typeface="メイリオ" panose="020B0604030504040204" pitchFamily="50" charset="-128"/>
                <a:cs typeface="メイリオ" panose="020B0604030504040204" pitchFamily="50" charset="-128"/>
              </a:rPr>
              <a:t>（周囲から正のフィードバックを受ける）</a:t>
            </a:r>
            <a:endParaRPr kumimoji="1" lang="ja-JP" altLang="en-US" sz="1600" dirty="0">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9" name="テキスト ボックス 18"/>
          <p:cNvSpPr txBox="1"/>
          <p:nvPr/>
        </p:nvSpPr>
        <p:spPr>
          <a:xfrm>
            <a:off x="3859224" y="2260351"/>
            <a:ext cx="1714500" cy="369332"/>
          </a:xfrm>
          <a:prstGeom prst="rect">
            <a:avLst/>
          </a:prstGeom>
          <a:noFill/>
        </p:spPr>
        <p:txBody>
          <a:bodyPr wrap="square" rtlCol="0">
            <a:spAutoFit/>
          </a:bodyPr>
          <a:lstStyle/>
          <a:p>
            <a:r>
              <a:rPr kumimoji="1" lang="ja-JP" altLang="en-US" dirty="0" smtClean="0"/>
              <a:t>行動操作</a:t>
            </a:r>
            <a:endParaRPr kumimoji="1" lang="ja-JP" altLang="en-US" dirty="0"/>
          </a:p>
        </p:txBody>
      </p:sp>
      <p:sp>
        <p:nvSpPr>
          <p:cNvPr id="22" name="正方形/長方形 21"/>
          <p:cNvSpPr/>
          <p:nvPr/>
        </p:nvSpPr>
        <p:spPr>
          <a:xfrm>
            <a:off x="979646" y="943370"/>
            <a:ext cx="6277381" cy="6786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角丸四角形 23"/>
          <p:cNvSpPr/>
          <p:nvPr/>
        </p:nvSpPr>
        <p:spPr>
          <a:xfrm>
            <a:off x="8647163" y="117987"/>
            <a:ext cx="428011"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スライド番号プレースホルダー 4"/>
          <p:cNvSpPr txBox="1">
            <a:spLocks/>
          </p:cNvSpPr>
          <p:nvPr/>
        </p:nvSpPr>
        <p:spPr>
          <a:xfrm>
            <a:off x="8554064" y="87824"/>
            <a:ext cx="516765"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en-US" altLang="ja-JP" dirty="0" smtClean="0">
                <a:solidFill>
                  <a:schemeClr val="tx1"/>
                </a:solidFill>
                <a:latin typeface="Segoe UI Semibold" panose="020B0702040204020203" pitchFamily="34" charset="0"/>
                <a:cs typeface="Segoe UI Semibold" panose="020B0702040204020203" pitchFamily="34" charset="0"/>
              </a:rPr>
              <a:t>99</a:t>
            </a:r>
            <a:endParaRPr lang="ja-JP" altLang="en-US" dirty="0">
              <a:solidFill>
                <a:schemeClr val="tx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67767970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4.4|1.3"/>
</p:tagLst>
</file>

<file path=ppt/tags/tag2.xml><?xml version="1.0" encoding="utf-8"?>
<p:tagLst xmlns:a="http://schemas.openxmlformats.org/drawingml/2006/main" xmlns:r="http://schemas.openxmlformats.org/officeDocument/2006/relationships" xmlns:p="http://schemas.openxmlformats.org/presentationml/2006/main">
  <p:tag name="TIMING" val="|16.6|1.5"/>
</p:tagLst>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2114</TotalTime>
  <Words>22342</Words>
  <Application>Microsoft Office PowerPoint</Application>
  <PresentationFormat>画面に合わせる (4:3)</PresentationFormat>
  <Paragraphs>1758</Paragraphs>
  <Slides>133</Slides>
  <Notes>78</Notes>
  <HiddenSlides>0</HiddenSlides>
  <MMClips>0</MMClips>
  <ScaleCrop>false</ScaleCrop>
  <HeadingPairs>
    <vt:vector size="8" baseType="variant">
      <vt:variant>
        <vt:lpstr>使用されているフォント</vt:lpstr>
      </vt:variant>
      <vt:variant>
        <vt:i4>12</vt:i4>
      </vt:variant>
      <vt:variant>
        <vt:lpstr>テーマ</vt:lpstr>
      </vt:variant>
      <vt:variant>
        <vt:i4>1</vt:i4>
      </vt:variant>
      <vt:variant>
        <vt:lpstr>埋め込まれた OLE サーバー</vt:lpstr>
      </vt:variant>
      <vt:variant>
        <vt:i4>1</vt:i4>
      </vt:variant>
      <vt:variant>
        <vt:lpstr>スライド タイトル</vt:lpstr>
      </vt:variant>
      <vt:variant>
        <vt:i4>133</vt:i4>
      </vt:variant>
    </vt:vector>
  </HeadingPairs>
  <TitlesOfParts>
    <vt:vector size="147" baseType="lpstr">
      <vt:lpstr>HG丸ｺﾞｼｯｸM-PRO</vt:lpstr>
      <vt:lpstr>ＭＳ Ｐゴシック</vt:lpstr>
      <vt:lpstr>ＭＳ Ｐ明朝</vt:lpstr>
      <vt:lpstr>ＭＳ ゴシック</vt:lpstr>
      <vt:lpstr>メイリオ</vt:lpstr>
      <vt:lpstr>Arial</vt:lpstr>
      <vt:lpstr>Calibri</vt:lpstr>
      <vt:lpstr>Calibri Light</vt:lpstr>
      <vt:lpstr>Segoe UI Semibold</vt:lpstr>
      <vt:lpstr>Times New Roman</vt:lpstr>
      <vt:lpstr>Trebuchet MS</vt:lpstr>
      <vt:lpstr>Wingdings</vt:lpstr>
      <vt:lpstr>Office テーマ</vt:lpstr>
      <vt:lpstr>プレゼンテーション</vt:lpstr>
      <vt:lpstr>トータルパッケージ 活用セミナー  第３回　セルフマネージメント</vt:lpstr>
      <vt:lpstr>PowerPoint プレゼンテーション</vt:lpstr>
      <vt:lpstr>　　　　　　　情報交換（２０分）</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セルフマネージメントとは？</vt:lpstr>
      <vt:lpstr>セルフマネージメントとは？ （行動論的セルフコントロールのモデル）</vt:lpstr>
      <vt:lpstr>トータルパッケージ支援における　　 　セルフマネージメントとは？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セルフマネージメントトレーニング（作業遂行力の向上）の流れ</vt:lpstr>
      <vt:lpstr>  セルフマネージメントトレーニングの流れ （ストレス・行動の対処）</vt:lpstr>
      <vt:lpstr>PowerPoint プレゼンテーション</vt:lpstr>
      <vt:lpstr>PowerPoint プレゼンテーション</vt:lpstr>
      <vt:lpstr>PowerPoint プレゼンテーション</vt:lpstr>
      <vt:lpstr>PowerPoint プレゼンテーション</vt:lpstr>
      <vt:lpstr>「休む」という習慣の確立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事例で考える セルフマネージメントトレーニングの流れ</vt:lpstr>
      <vt:lpstr>PowerPoint プレゼンテーション</vt:lpstr>
      <vt:lpstr>PowerPoint プレゼンテーション</vt:lpstr>
      <vt:lpstr>幕張さんの事例</vt:lpstr>
      <vt:lpstr>幕張さんの事例</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目標設定のポイント</vt:lpstr>
      <vt:lpstr>適切な目標設定による効果 ～目標を乗り越えることによる獲得感や肯定感～</vt:lpstr>
      <vt:lpstr>構造化した段階ごとの目標設定にしていく</vt:lpstr>
      <vt:lpstr>PowerPoint プレゼンテーション</vt:lpstr>
      <vt:lpstr>PowerPoint プレゼンテーション</vt:lpstr>
      <vt:lpstr>不安を獲得感や肯定感に変えるフィードバック</vt:lpstr>
      <vt:lpstr>セルフマネージメントに向けた 　　　　　　　　　　　フィードバック</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（職場）環境の構造化</vt:lpstr>
      <vt:lpstr>（職場）環境の構造化</vt:lpstr>
      <vt:lpstr>PowerPoint プレゼンテーション</vt:lpstr>
      <vt:lpstr>PowerPoint プレゼンテーション</vt:lpstr>
      <vt:lpstr>　MSFASのシートへの記入を促すために</vt:lpstr>
      <vt:lpstr>PowerPoint プレゼンテーション</vt:lpstr>
      <vt:lpstr>PowerPoint プレゼンテーション</vt:lpstr>
      <vt:lpstr>作業や特定の体験の前後で活用する場合には</vt:lpstr>
      <vt:lpstr>問題行動をアセスメントする ための視点</vt:lpstr>
      <vt:lpstr>問題行動をアセスメントするための視点</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作業ポイントを付箋に記入し提示する</vt:lpstr>
      <vt:lpstr>PowerPoint プレゼンテーション</vt:lpstr>
      <vt:lpstr>用紙を重ねて行なう</vt:lpstr>
      <vt:lpstr>用紙を重ねて行なう＋定規を使う</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高齢・障害・求職者雇用支援機構</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トータルパッケージ伝達プログラム資料　第３回　セルフマネージメント</dc:title>
  <dc:creator>高齢・障害・求職者雇用支援機構</dc:creator>
  <cp:lastModifiedBy>高齢・障害・求職者雇用支援機構</cp:lastModifiedBy>
  <cp:revision>193</cp:revision>
  <cp:lastPrinted>2022-04-07T05:19:08Z</cp:lastPrinted>
  <dcterms:created xsi:type="dcterms:W3CDTF">2021-02-01T04:53:30Z</dcterms:created>
  <dcterms:modified xsi:type="dcterms:W3CDTF">2022-06-20T06:45:30Z</dcterms:modified>
  <cp:contentStatus>最終版</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