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handoutMasterIdLst>
    <p:handoutMasterId r:id="rId153"/>
  </p:handoutMasterIdLst>
  <p:sldIdLst>
    <p:sldId id="660" r:id="rId2"/>
    <p:sldId id="661" r:id="rId3"/>
    <p:sldId id="662" r:id="rId4"/>
    <p:sldId id="663" r:id="rId5"/>
    <p:sldId id="811" r:id="rId6"/>
    <p:sldId id="665" r:id="rId7"/>
    <p:sldId id="666" r:id="rId8"/>
    <p:sldId id="667" r:id="rId9"/>
    <p:sldId id="668" r:id="rId10"/>
    <p:sldId id="669" r:id="rId11"/>
    <p:sldId id="814" r:id="rId12"/>
    <p:sldId id="671" r:id="rId13"/>
    <p:sldId id="672" r:id="rId14"/>
    <p:sldId id="673" r:id="rId15"/>
    <p:sldId id="674" r:id="rId16"/>
    <p:sldId id="675" r:id="rId17"/>
    <p:sldId id="676" r:id="rId18"/>
    <p:sldId id="677" r:id="rId19"/>
    <p:sldId id="813" r:id="rId20"/>
    <p:sldId id="679" r:id="rId21"/>
    <p:sldId id="680" r:id="rId22"/>
    <p:sldId id="681" r:id="rId23"/>
    <p:sldId id="682" r:id="rId24"/>
    <p:sldId id="683" r:id="rId25"/>
    <p:sldId id="684" r:id="rId26"/>
    <p:sldId id="685" r:id="rId27"/>
    <p:sldId id="686" r:id="rId28"/>
    <p:sldId id="687" r:id="rId29"/>
    <p:sldId id="688" r:id="rId30"/>
    <p:sldId id="689" r:id="rId31"/>
    <p:sldId id="690" r:id="rId32"/>
    <p:sldId id="691" r:id="rId33"/>
    <p:sldId id="692" r:id="rId34"/>
    <p:sldId id="693" r:id="rId35"/>
    <p:sldId id="694" r:id="rId36"/>
    <p:sldId id="695" r:id="rId37"/>
    <p:sldId id="696" r:id="rId38"/>
    <p:sldId id="697" r:id="rId39"/>
    <p:sldId id="698" r:id="rId40"/>
    <p:sldId id="699" r:id="rId41"/>
    <p:sldId id="700" r:id="rId42"/>
    <p:sldId id="812" r:id="rId43"/>
    <p:sldId id="702" r:id="rId44"/>
    <p:sldId id="703" r:id="rId45"/>
    <p:sldId id="704" r:id="rId46"/>
    <p:sldId id="705" r:id="rId47"/>
    <p:sldId id="706" r:id="rId48"/>
    <p:sldId id="707" r:id="rId49"/>
    <p:sldId id="708" r:id="rId50"/>
    <p:sldId id="709" r:id="rId51"/>
    <p:sldId id="710" r:id="rId52"/>
    <p:sldId id="711" r:id="rId53"/>
    <p:sldId id="712" r:id="rId54"/>
    <p:sldId id="810" r:id="rId55"/>
    <p:sldId id="714" r:id="rId56"/>
    <p:sldId id="715" r:id="rId57"/>
    <p:sldId id="716" r:id="rId58"/>
    <p:sldId id="717" r:id="rId59"/>
    <p:sldId id="718" r:id="rId60"/>
    <p:sldId id="719" r:id="rId61"/>
    <p:sldId id="720" r:id="rId62"/>
    <p:sldId id="721" r:id="rId63"/>
    <p:sldId id="722" r:id="rId64"/>
    <p:sldId id="723" r:id="rId65"/>
    <p:sldId id="724" r:id="rId66"/>
    <p:sldId id="725" r:id="rId67"/>
    <p:sldId id="726" r:id="rId68"/>
    <p:sldId id="727" r:id="rId69"/>
    <p:sldId id="728" r:id="rId70"/>
    <p:sldId id="729" r:id="rId71"/>
    <p:sldId id="730" r:id="rId72"/>
    <p:sldId id="731" r:id="rId73"/>
    <p:sldId id="732" r:id="rId74"/>
    <p:sldId id="733" r:id="rId75"/>
    <p:sldId id="734" r:id="rId76"/>
    <p:sldId id="735" r:id="rId77"/>
    <p:sldId id="736" r:id="rId78"/>
    <p:sldId id="737" r:id="rId79"/>
    <p:sldId id="738" r:id="rId80"/>
    <p:sldId id="739" r:id="rId81"/>
    <p:sldId id="740" r:id="rId82"/>
    <p:sldId id="741" r:id="rId83"/>
    <p:sldId id="742" r:id="rId84"/>
    <p:sldId id="743" r:id="rId85"/>
    <p:sldId id="744" r:id="rId86"/>
    <p:sldId id="745" r:id="rId87"/>
    <p:sldId id="746" r:id="rId88"/>
    <p:sldId id="747" r:id="rId89"/>
    <p:sldId id="748" r:id="rId90"/>
    <p:sldId id="749" r:id="rId91"/>
    <p:sldId id="750" r:id="rId92"/>
    <p:sldId id="751" r:id="rId93"/>
    <p:sldId id="752" r:id="rId94"/>
    <p:sldId id="753" r:id="rId95"/>
    <p:sldId id="754" r:id="rId96"/>
    <p:sldId id="755" r:id="rId97"/>
    <p:sldId id="756" r:id="rId98"/>
    <p:sldId id="757" r:id="rId99"/>
    <p:sldId id="758" r:id="rId100"/>
    <p:sldId id="759" r:id="rId101"/>
    <p:sldId id="760" r:id="rId102"/>
    <p:sldId id="761" r:id="rId103"/>
    <p:sldId id="762" r:id="rId104"/>
    <p:sldId id="763" r:id="rId105"/>
    <p:sldId id="764" r:id="rId106"/>
    <p:sldId id="765" r:id="rId107"/>
    <p:sldId id="766" r:id="rId108"/>
    <p:sldId id="767" r:id="rId109"/>
    <p:sldId id="768" r:id="rId110"/>
    <p:sldId id="769" r:id="rId111"/>
    <p:sldId id="770" r:id="rId112"/>
    <p:sldId id="771" r:id="rId113"/>
    <p:sldId id="772" r:id="rId114"/>
    <p:sldId id="773" r:id="rId115"/>
    <p:sldId id="774" r:id="rId116"/>
    <p:sldId id="775" r:id="rId117"/>
    <p:sldId id="776" r:id="rId118"/>
    <p:sldId id="777" r:id="rId119"/>
    <p:sldId id="778" r:id="rId120"/>
    <p:sldId id="779" r:id="rId121"/>
    <p:sldId id="780" r:id="rId122"/>
    <p:sldId id="781" r:id="rId123"/>
    <p:sldId id="782" r:id="rId124"/>
    <p:sldId id="783" r:id="rId125"/>
    <p:sldId id="784" r:id="rId126"/>
    <p:sldId id="785" r:id="rId127"/>
    <p:sldId id="786" r:id="rId128"/>
    <p:sldId id="787" r:id="rId129"/>
    <p:sldId id="788" r:id="rId130"/>
    <p:sldId id="789" r:id="rId131"/>
    <p:sldId id="790" r:id="rId132"/>
    <p:sldId id="791" r:id="rId133"/>
    <p:sldId id="792" r:id="rId134"/>
    <p:sldId id="793" r:id="rId135"/>
    <p:sldId id="794" r:id="rId136"/>
    <p:sldId id="795" r:id="rId137"/>
    <p:sldId id="796" r:id="rId138"/>
    <p:sldId id="797" r:id="rId139"/>
    <p:sldId id="798" r:id="rId140"/>
    <p:sldId id="799" r:id="rId141"/>
    <p:sldId id="800" r:id="rId142"/>
    <p:sldId id="801" r:id="rId143"/>
    <p:sldId id="802" r:id="rId144"/>
    <p:sldId id="803" r:id="rId145"/>
    <p:sldId id="804" r:id="rId146"/>
    <p:sldId id="805" r:id="rId147"/>
    <p:sldId id="806" r:id="rId148"/>
    <p:sldId id="807" r:id="rId149"/>
    <p:sldId id="808" r:id="rId150"/>
    <p:sldId id="809" r:id="rId15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3448"/>
    <a:srgbClr val="FDB6B8"/>
    <a:srgbClr val="F5EEDE"/>
    <a:srgbClr val="F47C50"/>
    <a:srgbClr val="D2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8" autoAdjust="0"/>
    <p:restoredTop sz="57587" autoAdjust="0"/>
  </p:normalViewPr>
  <p:slideViewPr>
    <p:cSldViewPr snapToGrid="0">
      <p:cViewPr varScale="1">
        <p:scale>
          <a:sx n="70" d="100"/>
          <a:sy n="70" d="100"/>
        </p:scale>
        <p:origin x="297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0" d="100"/>
          <a:sy n="90" d="100"/>
        </p:scale>
        <p:origin x="2688"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Tree>
    <p:extLst>
      <p:ext uri="{BB962C8B-B14F-4D97-AF65-F5344CB8AC3E}">
        <p14:creationId xmlns:p14="http://schemas.microsoft.com/office/powerpoint/2010/main" val="2387422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0" tIns="45715" rIns="91430" bIns="4571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1"/>
            <a:ext cx="2949787" cy="498693"/>
          </a:xfrm>
          <a:prstGeom prst="rect">
            <a:avLst/>
          </a:prstGeom>
        </p:spPr>
        <p:txBody>
          <a:bodyPr vert="horz" lIns="91430" tIns="45715" rIns="91430" bIns="45715" rtlCol="0"/>
          <a:lstStyle>
            <a:lvl1pPr algn="r">
              <a:defRPr sz="1200"/>
            </a:lvl1pPr>
          </a:lstStyle>
          <a:p>
            <a:fld id="{5605EA0F-0859-4AF9-8B5E-557C8DD96DA6}" type="datetimeFigureOut">
              <a:rPr kumimoji="1" lang="ja-JP" altLang="en-US" smtClean="0"/>
              <a:t>2022/6/20</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30" tIns="45715" rIns="91430" bIns="45715" rtlCol="0" anchor="ctr"/>
          <a:lstStyle/>
          <a:p>
            <a:endParaRPr lang="ja-JP" altLang="en-US" dirty="0"/>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30" tIns="45715" rIns="91430" bIns="4571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0" tIns="45715" rIns="91430" bIns="4571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30" tIns="45715" rIns="91430" bIns="45715" rtlCol="0" anchor="b"/>
          <a:lstStyle>
            <a:lvl1pPr algn="r">
              <a:defRPr sz="1200"/>
            </a:lvl1pPr>
          </a:lstStyle>
          <a:p>
            <a:fld id="{2D4BC08A-37D4-409E-8D97-8CC60F6390C4}" type="slidenum">
              <a:rPr kumimoji="1" lang="ja-JP" altLang="en-US" smtClean="0"/>
              <a:t>‹#›</a:t>
            </a:fld>
            <a:endParaRPr kumimoji="1" lang="ja-JP" altLang="en-US" dirty="0"/>
          </a:p>
        </p:txBody>
      </p:sp>
    </p:spTree>
    <p:extLst>
      <p:ext uri="{BB962C8B-B14F-4D97-AF65-F5344CB8AC3E}">
        <p14:creationId xmlns:p14="http://schemas.microsoft.com/office/powerpoint/2010/main" val="3249610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a:t>
            </a:fld>
            <a:endParaRPr kumimoji="1" lang="ja-JP" altLang="en-US" dirty="0"/>
          </a:p>
        </p:txBody>
      </p:sp>
    </p:spTree>
    <p:extLst>
      <p:ext uri="{BB962C8B-B14F-4D97-AF65-F5344CB8AC3E}">
        <p14:creationId xmlns:p14="http://schemas.microsoft.com/office/powerpoint/2010/main" val="131118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15</a:t>
            </a:fld>
            <a:endParaRPr kumimoji="1" lang="ja-JP" altLang="en-US"/>
          </a:p>
        </p:txBody>
      </p:sp>
    </p:spTree>
    <p:extLst>
      <p:ext uri="{BB962C8B-B14F-4D97-AF65-F5344CB8AC3E}">
        <p14:creationId xmlns:p14="http://schemas.microsoft.com/office/powerpoint/2010/main" val="420062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16</a:t>
            </a:fld>
            <a:endParaRPr kumimoji="1" lang="ja-JP" altLang="en-US"/>
          </a:p>
        </p:txBody>
      </p:sp>
    </p:spTree>
    <p:extLst>
      <p:ext uri="{BB962C8B-B14F-4D97-AF65-F5344CB8AC3E}">
        <p14:creationId xmlns:p14="http://schemas.microsoft.com/office/powerpoint/2010/main" val="18569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17</a:t>
            </a:fld>
            <a:endParaRPr kumimoji="1" lang="ja-JP" altLang="en-US"/>
          </a:p>
        </p:txBody>
      </p:sp>
    </p:spTree>
    <p:extLst>
      <p:ext uri="{BB962C8B-B14F-4D97-AF65-F5344CB8AC3E}">
        <p14:creationId xmlns:p14="http://schemas.microsoft.com/office/powerpoint/2010/main" val="2888484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19</a:t>
            </a:fld>
            <a:endParaRPr kumimoji="1" lang="ja-JP" altLang="en-US" dirty="0"/>
          </a:p>
        </p:txBody>
      </p:sp>
    </p:spTree>
    <p:extLst>
      <p:ext uri="{BB962C8B-B14F-4D97-AF65-F5344CB8AC3E}">
        <p14:creationId xmlns:p14="http://schemas.microsoft.com/office/powerpoint/2010/main" val="145000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23</a:t>
            </a:fld>
            <a:endParaRPr kumimoji="1" lang="ja-JP" altLang="en-US" dirty="0"/>
          </a:p>
        </p:txBody>
      </p:sp>
    </p:spTree>
    <p:extLst>
      <p:ext uri="{BB962C8B-B14F-4D97-AF65-F5344CB8AC3E}">
        <p14:creationId xmlns:p14="http://schemas.microsoft.com/office/powerpoint/2010/main" val="111911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24</a:t>
            </a:fld>
            <a:endParaRPr kumimoji="1" lang="ja-JP" altLang="en-US" dirty="0"/>
          </a:p>
        </p:txBody>
      </p:sp>
    </p:spTree>
    <p:extLst>
      <p:ext uri="{BB962C8B-B14F-4D97-AF65-F5344CB8AC3E}">
        <p14:creationId xmlns:p14="http://schemas.microsoft.com/office/powerpoint/2010/main" val="2029338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27</a:t>
            </a:fld>
            <a:endParaRPr kumimoji="1" lang="ja-JP" altLang="en-US" dirty="0"/>
          </a:p>
        </p:txBody>
      </p:sp>
    </p:spTree>
    <p:extLst>
      <p:ext uri="{BB962C8B-B14F-4D97-AF65-F5344CB8AC3E}">
        <p14:creationId xmlns:p14="http://schemas.microsoft.com/office/powerpoint/2010/main" val="66181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29</a:t>
            </a:fld>
            <a:endParaRPr kumimoji="1" lang="ja-JP" altLang="en-US" dirty="0"/>
          </a:p>
        </p:txBody>
      </p:sp>
    </p:spTree>
    <p:extLst>
      <p:ext uri="{BB962C8B-B14F-4D97-AF65-F5344CB8AC3E}">
        <p14:creationId xmlns:p14="http://schemas.microsoft.com/office/powerpoint/2010/main" val="296338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30</a:t>
            </a:fld>
            <a:endParaRPr kumimoji="1" lang="ja-JP" altLang="en-US" dirty="0"/>
          </a:p>
        </p:txBody>
      </p:sp>
    </p:spTree>
    <p:extLst>
      <p:ext uri="{BB962C8B-B14F-4D97-AF65-F5344CB8AC3E}">
        <p14:creationId xmlns:p14="http://schemas.microsoft.com/office/powerpoint/2010/main" val="242868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31</a:t>
            </a:fld>
            <a:endParaRPr kumimoji="1" lang="ja-JP" altLang="en-US" dirty="0"/>
          </a:p>
        </p:txBody>
      </p:sp>
    </p:spTree>
    <p:extLst>
      <p:ext uri="{BB962C8B-B14F-4D97-AF65-F5344CB8AC3E}">
        <p14:creationId xmlns:p14="http://schemas.microsoft.com/office/powerpoint/2010/main" val="254094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29052" y="10263747"/>
            <a:ext cx="2927726" cy="57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2" tIns="45541" rIns="91082" bIns="45541" anchor="b"/>
          <a:lstStyle>
            <a:lvl1pPr defTabSz="942975" eaLnBrk="0" hangingPunct="0">
              <a:spcBef>
                <a:spcPct val="30000"/>
              </a:spcBef>
              <a:defRPr kumimoji="1" sz="1200">
                <a:solidFill>
                  <a:schemeClr val="tx1"/>
                </a:solidFill>
                <a:latin typeface="Arial" pitchFamily="34" charset="0"/>
                <a:ea typeface="ＭＳ Ｐ明朝" pitchFamily="18" charset="-128"/>
              </a:defRPr>
            </a:lvl1pPr>
            <a:lvl2pPr marL="742950" indent="-285750" defTabSz="942975" eaLnBrk="0" hangingPunct="0">
              <a:spcBef>
                <a:spcPct val="30000"/>
              </a:spcBef>
              <a:defRPr kumimoji="1" sz="1200">
                <a:solidFill>
                  <a:schemeClr val="tx1"/>
                </a:solidFill>
                <a:latin typeface="Arial" pitchFamily="34" charset="0"/>
                <a:ea typeface="ＭＳ Ｐ明朝" pitchFamily="18" charset="-128"/>
              </a:defRPr>
            </a:lvl2pPr>
            <a:lvl3pPr marL="1143000" indent="-228600" defTabSz="942975" eaLnBrk="0" hangingPunct="0">
              <a:spcBef>
                <a:spcPct val="30000"/>
              </a:spcBef>
              <a:defRPr kumimoji="1" sz="1200">
                <a:solidFill>
                  <a:schemeClr val="tx1"/>
                </a:solidFill>
                <a:latin typeface="Arial" pitchFamily="34" charset="0"/>
                <a:ea typeface="ＭＳ Ｐ明朝" pitchFamily="18" charset="-128"/>
              </a:defRPr>
            </a:lvl3pPr>
            <a:lvl4pPr marL="1600200" indent="-228600" defTabSz="942975" eaLnBrk="0" hangingPunct="0">
              <a:spcBef>
                <a:spcPct val="30000"/>
              </a:spcBef>
              <a:defRPr kumimoji="1" sz="1200">
                <a:solidFill>
                  <a:schemeClr val="tx1"/>
                </a:solidFill>
                <a:latin typeface="Arial" pitchFamily="34" charset="0"/>
                <a:ea typeface="ＭＳ Ｐ明朝" pitchFamily="18" charset="-128"/>
              </a:defRPr>
            </a:lvl4pPr>
            <a:lvl5pPr marL="2057400" indent="-228600" defTabSz="942975" eaLnBrk="0" hangingPunct="0">
              <a:spcBef>
                <a:spcPct val="30000"/>
              </a:spcBef>
              <a:defRPr kumimoji="1" sz="1200">
                <a:solidFill>
                  <a:schemeClr val="tx1"/>
                </a:solidFill>
                <a:latin typeface="Arial" pitchFamily="34" charset="0"/>
                <a:ea typeface="ＭＳ Ｐ明朝" pitchFamily="18" charset="-128"/>
              </a:defRPr>
            </a:lvl5pPr>
            <a:lvl6pPr marL="2514600" indent="-228600" defTabSz="942975"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defTabSz="942975"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defTabSz="942975"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defTabSz="942975"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r" eaLnBrk="1" fontAlgn="base" hangingPunct="1">
              <a:spcBef>
                <a:spcPct val="0"/>
              </a:spcBef>
              <a:spcAft>
                <a:spcPct val="0"/>
              </a:spcAft>
            </a:pPr>
            <a:fld id="{AD23A44F-D286-44A1-B91D-9FAF36383737}" type="slidenum">
              <a:rPr lang="en-US" altLang="ja-JP">
                <a:solidFill>
                  <a:srgbClr val="000000"/>
                </a:solidFill>
                <a:ea typeface="ＭＳ Ｐゴシック" pitchFamily="50" charset="-128"/>
              </a:rPr>
              <a:pPr algn="r" eaLnBrk="1" fontAlgn="base" hangingPunct="1">
                <a:spcBef>
                  <a:spcPct val="0"/>
                </a:spcBef>
                <a:spcAft>
                  <a:spcPct val="0"/>
                </a:spcAft>
              </a:pPr>
              <a:t>3</a:t>
            </a:fld>
            <a:endParaRPr lang="en-US" altLang="ja-JP" dirty="0">
              <a:solidFill>
                <a:srgbClr val="000000"/>
              </a:solidFill>
              <a:ea typeface="ＭＳ Ｐゴシック"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ja-JP" altLang="en-US" dirty="0">
                <a:latin typeface="Arial" pitchFamily="34" charset="0"/>
              </a:rPr>
              <a:t>　</a:t>
            </a:r>
            <a:endParaRPr lang="ja-JP"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　</a:t>
            </a:r>
          </a:p>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ja-JP" altLang="en-US" dirty="0">
              <a:latin typeface="Arial" pitchFamily="34" charset="0"/>
            </a:endParaRP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3</a:t>
            </a:fld>
            <a:endParaRPr kumimoji="1" lang="ja-JP" altLang="en-US" dirty="0"/>
          </a:p>
        </p:txBody>
      </p:sp>
    </p:spTree>
    <p:extLst>
      <p:ext uri="{BB962C8B-B14F-4D97-AF65-F5344CB8AC3E}">
        <p14:creationId xmlns:p14="http://schemas.microsoft.com/office/powerpoint/2010/main" val="249787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32</a:t>
            </a:fld>
            <a:endParaRPr kumimoji="1" lang="ja-JP" altLang="en-US" dirty="0"/>
          </a:p>
        </p:txBody>
      </p:sp>
    </p:spTree>
    <p:extLst>
      <p:ext uri="{BB962C8B-B14F-4D97-AF65-F5344CB8AC3E}">
        <p14:creationId xmlns:p14="http://schemas.microsoft.com/office/powerpoint/2010/main" val="68841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38</a:t>
            </a:fld>
            <a:endParaRPr kumimoji="1" lang="ja-JP" altLang="en-US" dirty="0"/>
          </a:p>
        </p:txBody>
      </p:sp>
    </p:spTree>
    <p:extLst>
      <p:ext uri="{BB962C8B-B14F-4D97-AF65-F5344CB8AC3E}">
        <p14:creationId xmlns:p14="http://schemas.microsoft.com/office/powerpoint/2010/main" val="256101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39</a:t>
            </a:fld>
            <a:endParaRPr kumimoji="1" lang="ja-JP" altLang="en-US" dirty="0"/>
          </a:p>
        </p:txBody>
      </p:sp>
    </p:spTree>
    <p:extLst>
      <p:ext uri="{BB962C8B-B14F-4D97-AF65-F5344CB8AC3E}">
        <p14:creationId xmlns:p14="http://schemas.microsoft.com/office/powerpoint/2010/main" val="76397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42</a:t>
            </a:fld>
            <a:endParaRPr kumimoji="1" lang="ja-JP" altLang="en-US" dirty="0"/>
          </a:p>
        </p:txBody>
      </p:sp>
    </p:spTree>
    <p:extLst>
      <p:ext uri="{BB962C8B-B14F-4D97-AF65-F5344CB8AC3E}">
        <p14:creationId xmlns:p14="http://schemas.microsoft.com/office/powerpoint/2010/main" val="2306468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9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0" indent="-285719" defTabSz="90319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77" indent="-228576" defTabSz="90319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028" indent="-228576" defTabSz="90319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179" indent="-228576" defTabSz="90319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330" indent="-228576" defTabSz="90319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482" indent="-228576" defTabSz="90319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632" indent="-228576" defTabSz="90319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783" indent="-228576" defTabSz="90319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2F36BF3-A904-47C0-8AAA-7610B2BA8EB5}" type="slidenum">
              <a:rPr lang="en-US" altLang="ja-JP" smtClean="0">
                <a:solidFill>
                  <a:srgbClr val="000000"/>
                </a:solidFill>
                <a:ea typeface="ＭＳ Ｐゴシック" panose="020B0600070205080204" pitchFamily="50" charset="-128"/>
              </a:rPr>
              <a:pPr>
                <a:spcBef>
                  <a:spcPct val="0"/>
                </a:spcBef>
              </a:pPr>
              <a:t>43</a:t>
            </a:fld>
            <a:endParaRPr lang="en-US" altLang="ja-JP" smtClean="0">
              <a:solidFill>
                <a:srgbClr val="000000"/>
              </a:solidFill>
              <a:ea typeface="ＭＳ Ｐゴシック" panose="020B0600070205080204" pitchFamily="50" charset="-128"/>
            </a:endParaRPr>
          </a:p>
        </p:txBody>
      </p:sp>
      <p:sp>
        <p:nvSpPr>
          <p:cNvPr id="44035" name="Rectangle 7"/>
          <p:cNvSpPr txBox="1">
            <a:spLocks noGrp="1" noChangeArrowheads="1"/>
          </p:cNvSpPr>
          <p:nvPr/>
        </p:nvSpPr>
        <p:spPr bwMode="auto">
          <a:xfrm>
            <a:off x="3827476" y="10262022"/>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6" rIns="92064" bIns="46036"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lnSpc>
                <a:spcPct val="90000"/>
              </a:lnSpc>
              <a:spcBef>
                <a:spcPct val="0"/>
              </a:spcBef>
              <a:buClr>
                <a:schemeClr val="tx2"/>
              </a:buClr>
              <a:buSzPct val="70000"/>
              <a:buFont typeface="Wingdings" panose="05000000000000000000" pitchFamily="2" charset="2"/>
              <a:buNone/>
            </a:pPr>
            <a:fld id="{3011E528-2FBF-4A4B-808A-871108745242}" type="slidenum">
              <a:rPr lang="en-US" altLang="ja-JP">
                <a:solidFill>
                  <a:srgbClr val="000000"/>
                </a:solidFill>
                <a:ea typeface="ＭＳ Ｐゴシック" panose="020B0600070205080204" pitchFamily="50" charset="-128"/>
              </a:rPr>
              <a:pPr algn="r" eaLnBrk="1" hangingPunct="1">
                <a:lnSpc>
                  <a:spcPct val="90000"/>
                </a:lnSpc>
                <a:spcBef>
                  <a:spcPct val="0"/>
                </a:spcBef>
                <a:buClr>
                  <a:schemeClr val="tx2"/>
                </a:buClr>
                <a:buSzPct val="70000"/>
                <a:buFont typeface="Wingdings" panose="05000000000000000000" pitchFamily="2" charset="2"/>
                <a:buNone/>
              </a:pPr>
              <a:t>43</a:t>
            </a:fld>
            <a:endParaRPr lang="en-US" altLang="ja-JP">
              <a:solidFill>
                <a:srgbClr val="000000"/>
              </a:solidFill>
              <a:ea typeface="ＭＳ Ｐゴシック" panose="020B0600070205080204" pitchFamily="50" charset="-128"/>
            </a:endParaRPr>
          </a:p>
        </p:txBody>
      </p:sp>
      <p:sp>
        <p:nvSpPr>
          <p:cNvPr id="44036" name="Rectangle 7"/>
          <p:cNvSpPr txBox="1">
            <a:spLocks noGrp="1" noChangeArrowheads="1"/>
          </p:cNvSpPr>
          <p:nvPr/>
        </p:nvSpPr>
        <p:spPr bwMode="auto">
          <a:xfrm>
            <a:off x="3827476" y="10262022"/>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6" rIns="92064" bIns="46036"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lnSpc>
                <a:spcPct val="90000"/>
              </a:lnSpc>
              <a:spcBef>
                <a:spcPct val="0"/>
              </a:spcBef>
              <a:buClr>
                <a:schemeClr val="tx2"/>
              </a:buClr>
              <a:buSzPct val="70000"/>
              <a:buFont typeface="Wingdings" panose="05000000000000000000" pitchFamily="2" charset="2"/>
              <a:buNone/>
            </a:pPr>
            <a:fld id="{42461D6D-B7F1-49AA-84BF-8C327BE6207C}" type="slidenum">
              <a:rPr lang="en-US" altLang="ja-JP">
                <a:solidFill>
                  <a:srgbClr val="000000"/>
                </a:solidFill>
                <a:ea typeface="ＭＳ Ｐゴシック" panose="020B0600070205080204" pitchFamily="50" charset="-128"/>
              </a:rPr>
              <a:pPr algn="r" eaLnBrk="1" hangingPunct="1">
                <a:lnSpc>
                  <a:spcPct val="90000"/>
                </a:lnSpc>
                <a:spcBef>
                  <a:spcPct val="0"/>
                </a:spcBef>
                <a:buClr>
                  <a:schemeClr val="tx2"/>
                </a:buClr>
                <a:buSzPct val="70000"/>
                <a:buFont typeface="Wingdings" panose="05000000000000000000" pitchFamily="2" charset="2"/>
                <a:buNone/>
              </a:pPr>
              <a:t>43</a:t>
            </a:fld>
            <a:endParaRPr lang="en-US" altLang="ja-JP">
              <a:solidFill>
                <a:srgbClr val="000000"/>
              </a:solidFill>
              <a:ea typeface="ＭＳ Ｐゴシック" panose="020B0600070205080204" pitchFamily="50" charset="-128"/>
            </a:endParaRPr>
          </a:p>
        </p:txBody>
      </p:sp>
      <p:sp>
        <p:nvSpPr>
          <p:cNvPr id="44037" name="Rectangle 2"/>
          <p:cNvSpPr>
            <a:spLocks noGrp="1" noRot="1" noChangeAspect="1" noChangeArrowheads="1" noTextEdit="1"/>
          </p:cNvSpPr>
          <p:nvPr>
            <p:ph type="sldImg"/>
          </p:nvPr>
        </p:nvSpPr>
        <p:spPr>
          <a:xfrm>
            <a:off x="681038" y="827088"/>
            <a:ext cx="5403850" cy="4054475"/>
          </a:xfrm>
          <a:ln/>
        </p:spPr>
      </p:sp>
      <p:sp>
        <p:nvSpPr>
          <p:cNvPr id="44038"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3681349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47</a:t>
            </a:fld>
            <a:endParaRPr kumimoji="1" lang="ja-JP" altLang="en-US" dirty="0"/>
          </a:p>
        </p:txBody>
      </p:sp>
    </p:spTree>
    <p:extLst>
      <p:ext uri="{BB962C8B-B14F-4D97-AF65-F5344CB8AC3E}">
        <p14:creationId xmlns:p14="http://schemas.microsoft.com/office/powerpoint/2010/main" val="1785117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48</a:t>
            </a:fld>
            <a:endParaRPr kumimoji="1" lang="ja-JP" altLang="en-US" dirty="0"/>
          </a:p>
        </p:txBody>
      </p:sp>
    </p:spTree>
    <p:extLst>
      <p:ext uri="{BB962C8B-B14F-4D97-AF65-F5344CB8AC3E}">
        <p14:creationId xmlns:p14="http://schemas.microsoft.com/office/powerpoint/2010/main" val="4069651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54</a:t>
            </a:fld>
            <a:endParaRPr kumimoji="1" lang="ja-JP" altLang="en-US" dirty="0"/>
          </a:p>
        </p:txBody>
      </p:sp>
    </p:spTree>
    <p:extLst>
      <p:ext uri="{BB962C8B-B14F-4D97-AF65-F5344CB8AC3E}">
        <p14:creationId xmlns:p14="http://schemas.microsoft.com/office/powerpoint/2010/main" val="2662949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57</a:t>
            </a:fld>
            <a:endParaRPr kumimoji="1" lang="ja-JP" altLang="en-US" dirty="0"/>
          </a:p>
        </p:txBody>
      </p:sp>
    </p:spTree>
    <p:extLst>
      <p:ext uri="{BB962C8B-B14F-4D97-AF65-F5344CB8AC3E}">
        <p14:creationId xmlns:p14="http://schemas.microsoft.com/office/powerpoint/2010/main" val="102420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58</a:t>
            </a:fld>
            <a:endParaRPr kumimoji="1" lang="ja-JP" altLang="en-US" dirty="0"/>
          </a:p>
        </p:txBody>
      </p:sp>
    </p:spTree>
    <p:extLst>
      <p:ext uri="{BB962C8B-B14F-4D97-AF65-F5344CB8AC3E}">
        <p14:creationId xmlns:p14="http://schemas.microsoft.com/office/powerpoint/2010/main" val="151285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xfrm>
            <a:off x="677863" y="809625"/>
            <a:ext cx="5402262" cy="4052888"/>
          </a:xfrm>
          <a:ln/>
        </p:spPr>
      </p:sp>
      <p:sp>
        <p:nvSpPr>
          <p:cNvPr id="2" name="ノート プレースホルダー 1"/>
          <p:cNvSpPr>
            <a:spLocks noGrp="1"/>
          </p:cNvSpPr>
          <p:nvPr>
            <p:ph type="body" sz="quarter" idx="10"/>
          </p:nvPr>
        </p:nvSpPr>
        <p:spPr/>
        <p:txBody>
          <a:bodyPr/>
          <a:lstStyle/>
          <a:p>
            <a:endParaRPr kumimoji="1" lang="ja-JP" altLang="en-US" dirty="0"/>
          </a:p>
        </p:txBody>
      </p:sp>
      <p:sp>
        <p:nvSpPr>
          <p:cNvPr id="3" name="スライド番号プレースホルダー 2"/>
          <p:cNvSpPr>
            <a:spLocks noGrp="1"/>
          </p:cNvSpPr>
          <p:nvPr>
            <p:ph type="sldNum" sz="quarter" idx="11"/>
          </p:nvPr>
        </p:nvSpPr>
        <p:spPr/>
        <p:txBody>
          <a:bodyPr/>
          <a:lstStyle/>
          <a:p>
            <a:fld id="{2D4BC08A-37D4-409E-8D97-8CC60F6390C4}" type="slidenum">
              <a:rPr kumimoji="1" lang="ja-JP" altLang="en-US" smtClean="0"/>
              <a:t>5</a:t>
            </a:fld>
            <a:endParaRPr kumimoji="1" lang="ja-JP" altLang="en-US" dirty="0"/>
          </a:p>
        </p:txBody>
      </p:sp>
    </p:spTree>
    <p:extLst>
      <p:ext uri="{BB962C8B-B14F-4D97-AF65-F5344CB8AC3E}">
        <p14:creationId xmlns:p14="http://schemas.microsoft.com/office/powerpoint/2010/main" val="120344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62</a:t>
            </a:fld>
            <a:endParaRPr kumimoji="1" lang="ja-JP" altLang="en-US" dirty="0"/>
          </a:p>
        </p:txBody>
      </p:sp>
    </p:spTree>
    <p:extLst>
      <p:ext uri="{BB962C8B-B14F-4D97-AF65-F5344CB8AC3E}">
        <p14:creationId xmlns:p14="http://schemas.microsoft.com/office/powerpoint/2010/main" val="3265381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69</a:t>
            </a:fld>
            <a:endParaRPr kumimoji="1" lang="ja-JP" altLang="en-US" dirty="0"/>
          </a:p>
        </p:txBody>
      </p:sp>
    </p:spTree>
    <p:extLst>
      <p:ext uri="{BB962C8B-B14F-4D97-AF65-F5344CB8AC3E}">
        <p14:creationId xmlns:p14="http://schemas.microsoft.com/office/powerpoint/2010/main" val="2595475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71</a:t>
            </a:fld>
            <a:endParaRPr kumimoji="1" lang="ja-JP" altLang="en-US" dirty="0"/>
          </a:p>
        </p:txBody>
      </p:sp>
    </p:spTree>
    <p:extLst>
      <p:ext uri="{BB962C8B-B14F-4D97-AF65-F5344CB8AC3E}">
        <p14:creationId xmlns:p14="http://schemas.microsoft.com/office/powerpoint/2010/main" val="3189793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72</a:t>
            </a:fld>
            <a:endParaRPr kumimoji="1" lang="ja-JP" altLang="en-US" dirty="0"/>
          </a:p>
        </p:txBody>
      </p:sp>
    </p:spTree>
    <p:extLst>
      <p:ext uri="{BB962C8B-B14F-4D97-AF65-F5344CB8AC3E}">
        <p14:creationId xmlns:p14="http://schemas.microsoft.com/office/powerpoint/2010/main" val="40878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81</a:t>
            </a:fld>
            <a:endParaRPr kumimoji="1" lang="ja-JP" altLang="en-US" dirty="0"/>
          </a:p>
        </p:txBody>
      </p:sp>
    </p:spTree>
    <p:extLst>
      <p:ext uri="{BB962C8B-B14F-4D97-AF65-F5344CB8AC3E}">
        <p14:creationId xmlns:p14="http://schemas.microsoft.com/office/powerpoint/2010/main" val="685349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83</a:t>
            </a:fld>
            <a:endParaRPr kumimoji="1" lang="ja-JP" altLang="en-US" dirty="0"/>
          </a:p>
        </p:txBody>
      </p:sp>
    </p:spTree>
    <p:extLst>
      <p:ext uri="{BB962C8B-B14F-4D97-AF65-F5344CB8AC3E}">
        <p14:creationId xmlns:p14="http://schemas.microsoft.com/office/powerpoint/2010/main" val="4119039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50A45B-E915-4A19-9EFA-5D3EA1192011}" type="slidenum">
              <a:rPr kumimoji="1" lang="ja-JP" altLang="en-US" smtClean="0"/>
              <a:t>85</a:t>
            </a:fld>
            <a:endParaRPr kumimoji="1" lang="ja-JP" altLang="en-US"/>
          </a:p>
        </p:txBody>
      </p:sp>
    </p:spTree>
    <p:extLst>
      <p:ext uri="{BB962C8B-B14F-4D97-AF65-F5344CB8AC3E}">
        <p14:creationId xmlns:p14="http://schemas.microsoft.com/office/powerpoint/2010/main" val="2109504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a:ln/>
        </p:spPr>
      </p:sp>
      <p:sp>
        <p:nvSpPr>
          <p:cNvPr id="143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143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870" indent="-285719">
              <a:defRPr kumimoji="1">
                <a:solidFill>
                  <a:schemeClr val="tx1"/>
                </a:solidFill>
                <a:latin typeface="Arial" panose="020B0604020202020204" pitchFamily="34" charset="0"/>
                <a:ea typeface="ＭＳ Ｐゴシック" panose="020B0600070205080204" pitchFamily="50" charset="-128"/>
              </a:defRPr>
            </a:lvl2pPr>
            <a:lvl3pPr marL="1142877" indent="-228576">
              <a:defRPr kumimoji="1">
                <a:solidFill>
                  <a:schemeClr val="tx1"/>
                </a:solidFill>
                <a:latin typeface="Arial" panose="020B0604020202020204" pitchFamily="34" charset="0"/>
                <a:ea typeface="ＭＳ Ｐゴシック" panose="020B0600070205080204" pitchFamily="50" charset="-128"/>
              </a:defRPr>
            </a:lvl3pPr>
            <a:lvl4pPr marL="1600028" indent="-228576">
              <a:defRPr kumimoji="1">
                <a:solidFill>
                  <a:schemeClr val="tx1"/>
                </a:solidFill>
                <a:latin typeface="Arial" panose="020B0604020202020204" pitchFamily="34" charset="0"/>
                <a:ea typeface="ＭＳ Ｐゴシック" panose="020B0600070205080204" pitchFamily="50" charset="-128"/>
              </a:defRPr>
            </a:lvl4pPr>
            <a:lvl5pPr marL="2057179" indent="-228576">
              <a:defRPr kumimoji="1">
                <a:solidFill>
                  <a:schemeClr val="tx1"/>
                </a:solidFill>
                <a:latin typeface="Arial" panose="020B0604020202020204" pitchFamily="34" charset="0"/>
                <a:ea typeface="ＭＳ Ｐゴシック" panose="020B0600070205080204" pitchFamily="50" charset="-128"/>
              </a:defRPr>
            </a:lvl5pPr>
            <a:lvl6pPr marL="2514330"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48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63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783"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F8A8BA6-7589-4CF9-BAF0-59FDE87499F0}" type="slidenum">
              <a:rPr lang="ja-JP" altLang="en-US" smtClean="0"/>
              <a:pPr/>
              <a:t>86</a:t>
            </a:fld>
            <a:endParaRPr lang="ja-JP" altLang="en-US" smtClean="0"/>
          </a:p>
        </p:txBody>
      </p:sp>
    </p:spTree>
    <p:extLst>
      <p:ext uri="{BB962C8B-B14F-4D97-AF65-F5344CB8AC3E}">
        <p14:creationId xmlns:p14="http://schemas.microsoft.com/office/powerpoint/2010/main" val="257032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2" name="スライド番号プレースホルダー 1"/>
          <p:cNvSpPr>
            <a:spLocks noGrp="1"/>
          </p:cNvSpPr>
          <p:nvPr>
            <p:ph type="sldNum" sz="quarter" idx="11"/>
          </p:nvPr>
        </p:nvSpPr>
        <p:spPr/>
        <p:txBody>
          <a:bodyPr/>
          <a:lstStyle/>
          <a:p>
            <a:fld id="{2D4BC08A-37D4-409E-8D97-8CC60F6390C4}" type="slidenum">
              <a:rPr kumimoji="1" lang="ja-JP" altLang="en-US" smtClean="0"/>
              <a:t>87</a:t>
            </a:fld>
            <a:endParaRPr kumimoji="1" lang="ja-JP" altLang="en-US" dirty="0"/>
          </a:p>
        </p:txBody>
      </p:sp>
    </p:spTree>
    <p:extLst>
      <p:ext uri="{BB962C8B-B14F-4D97-AF65-F5344CB8AC3E}">
        <p14:creationId xmlns:p14="http://schemas.microsoft.com/office/powerpoint/2010/main" val="308533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p:txBody>
          <a:bodyPr/>
          <a:lstStyle/>
          <a:p>
            <a:pPr>
              <a:defRPr/>
            </a:pPr>
            <a:endParaRPr lang="ja-JP" altLang="en-US" dirty="0"/>
          </a:p>
        </p:txBody>
      </p:sp>
      <p:sp>
        <p:nvSpPr>
          <p:cNvPr id="184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870" indent="-285719">
              <a:defRPr kumimoji="1">
                <a:solidFill>
                  <a:schemeClr val="tx1"/>
                </a:solidFill>
                <a:latin typeface="Arial" panose="020B0604020202020204" pitchFamily="34" charset="0"/>
                <a:ea typeface="ＭＳ Ｐゴシック" panose="020B0600070205080204" pitchFamily="50" charset="-128"/>
              </a:defRPr>
            </a:lvl2pPr>
            <a:lvl3pPr marL="1142877" indent="-228576">
              <a:defRPr kumimoji="1">
                <a:solidFill>
                  <a:schemeClr val="tx1"/>
                </a:solidFill>
                <a:latin typeface="Arial" panose="020B0604020202020204" pitchFamily="34" charset="0"/>
                <a:ea typeface="ＭＳ Ｐゴシック" panose="020B0600070205080204" pitchFamily="50" charset="-128"/>
              </a:defRPr>
            </a:lvl3pPr>
            <a:lvl4pPr marL="1600028" indent="-228576">
              <a:defRPr kumimoji="1">
                <a:solidFill>
                  <a:schemeClr val="tx1"/>
                </a:solidFill>
                <a:latin typeface="Arial" panose="020B0604020202020204" pitchFamily="34" charset="0"/>
                <a:ea typeface="ＭＳ Ｐゴシック" panose="020B0600070205080204" pitchFamily="50" charset="-128"/>
              </a:defRPr>
            </a:lvl4pPr>
            <a:lvl5pPr marL="2057179" indent="-228576">
              <a:defRPr kumimoji="1">
                <a:solidFill>
                  <a:schemeClr val="tx1"/>
                </a:solidFill>
                <a:latin typeface="Arial" panose="020B0604020202020204" pitchFamily="34" charset="0"/>
                <a:ea typeface="ＭＳ Ｐゴシック" panose="020B0600070205080204" pitchFamily="50" charset="-128"/>
              </a:defRPr>
            </a:lvl5pPr>
            <a:lvl6pPr marL="2514330"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48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63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783"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3B73C27-54EB-473C-86EB-CF87DE12A0A4}" type="slidenum">
              <a:rPr lang="ja-JP" altLang="en-US" smtClean="0"/>
              <a:pPr/>
              <a:t>88</a:t>
            </a:fld>
            <a:endParaRPr lang="ja-JP" altLang="en-US" smtClean="0"/>
          </a:p>
        </p:txBody>
      </p:sp>
    </p:spTree>
    <p:extLst>
      <p:ext uri="{BB962C8B-B14F-4D97-AF65-F5344CB8AC3E}">
        <p14:creationId xmlns:p14="http://schemas.microsoft.com/office/powerpoint/2010/main" val="189691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2">
              <a:defRPr/>
            </a:pPr>
            <a:endParaRPr kumimoji="1" lang="ja-JP" altLang="en-US" dirty="0"/>
          </a:p>
        </p:txBody>
      </p:sp>
      <p:sp>
        <p:nvSpPr>
          <p:cNvPr id="4" name="スライド番号プレースホルダー 3"/>
          <p:cNvSpPr>
            <a:spLocks noGrp="1"/>
          </p:cNvSpPr>
          <p:nvPr>
            <p:ph type="sldNum" sz="quarter" idx="10"/>
          </p:nvPr>
        </p:nvSpPr>
        <p:spPr/>
        <p:txBody>
          <a:bodyPr/>
          <a:lstStyle/>
          <a:p>
            <a:fld id="{7588CEFA-4715-4F27-892B-D30AEE1EC2A8}" type="slidenum">
              <a:rPr kumimoji="1" lang="ja-JP" altLang="en-US" smtClean="0"/>
              <a:t>6</a:t>
            </a:fld>
            <a:endParaRPr kumimoji="1" lang="ja-JP" altLang="en-US" dirty="0"/>
          </a:p>
        </p:txBody>
      </p:sp>
    </p:spTree>
    <p:extLst>
      <p:ext uri="{BB962C8B-B14F-4D97-AF65-F5344CB8AC3E}">
        <p14:creationId xmlns:p14="http://schemas.microsoft.com/office/powerpoint/2010/main" val="715860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Arial" panose="020B0604020202020204" pitchFamily="34" charset="0"/>
              </a:rPr>
              <a:t>　</a:t>
            </a: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90</a:t>
            </a:fld>
            <a:endParaRPr kumimoji="1" lang="ja-JP" altLang="en-US" dirty="0"/>
          </a:p>
        </p:txBody>
      </p:sp>
    </p:spTree>
    <p:extLst>
      <p:ext uri="{BB962C8B-B14F-4D97-AF65-F5344CB8AC3E}">
        <p14:creationId xmlns:p14="http://schemas.microsoft.com/office/powerpoint/2010/main" val="1923300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93</a:t>
            </a:fld>
            <a:endParaRPr kumimoji="1" lang="ja-JP" altLang="en-US" dirty="0"/>
          </a:p>
        </p:txBody>
      </p:sp>
    </p:spTree>
    <p:extLst>
      <p:ext uri="{BB962C8B-B14F-4D97-AF65-F5344CB8AC3E}">
        <p14:creationId xmlns:p14="http://schemas.microsoft.com/office/powerpoint/2010/main" val="475614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94</a:t>
            </a:fld>
            <a:endParaRPr kumimoji="1" lang="ja-JP" altLang="en-US" dirty="0"/>
          </a:p>
        </p:txBody>
      </p:sp>
    </p:spTree>
    <p:extLst>
      <p:ext uri="{BB962C8B-B14F-4D97-AF65-F5344CB8AC3E}">
        <p14:creationId xmlns:p14="http://schemas.microsoft.com/office/powerpoint/2010/main" val="1764445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latin typeface="Arial" panose="020B0604020202020204" pitchFamily="34" charset="0"/>
            </a:endParaRP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95</a:t>
            </a:fld>
            <a:endParaRPr kumimoji="1" lang="ja-JP" altLang="en-US" dirty="0"/>
          </a:p>
        </p:txBody>
      </p:sp>
    </p:spTree>
    <p:extLst>
      <p:ext uri="{BB962C8B-B14F-4D97-AF65-F5344CB8AC3E}">
        <p14:creationId xmlns:p14="http://schemas.microsoft.com/office/powerpoint/2010/main" val="1204286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Arial" panose="020B0604020202020204" pitchFamily="34" charset="0"/>
              </a:rPr>
              <a:t>　</a:t>
            </a: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96</a:t>
            </a:fld>
            <a:endParaRPr kumimoji="1" lang="ja-JP" altLang="en-US" dirty="0"/>
          </a:p>
        </p:txBody>
      </p:sp>
    </p:spTree>
    <p:extLst>
      <p:ext uri="{BB962C8B-B14F-4D97-AF65-F5344CB8AC3E}">
        <p14:creationId xmlns:p14="http://schemas.microsoft.com/office/powerpoint/2010/main" val="4213063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
        <p:nvSpPr>
          <p:cNvPr id="2" name="スライド番号プレースホルダー 1"/>
          <p:cNvSpPr>
            <a:spLocks noGrp="1"/>
          </p:cNvSpPr>
          <p:nvPr>
            <p:ph type="sldNum" sz="quarter" idx="10"/>
          </p:nvPr>
        </p:nvSpPr>
        <p:spPr/>
        <p:txBody>
          <a:bodyPr/>
          <a:lstStyle/>
          <a:p>
            <a:fld id="{2D4BC08A-37D4-409E-8D97-8CC60F6390C4}" type="slidenum">
              <a:rPr kumimoji="1" lang="ja-JP" altLang="en-US" smtClean="0"/>
              <a:t>97</a:t>
            </a:fld>
            <a:endParaRPr kumimoji="1" lang="ja-JP" altLang="en-US" dirty="0"/>
          </a:p>
        </p:txBody>
      </p:sp>
    </p:spTree>
    <p:extLst>
      <p:ext uri="{BB962C8B-B14F-4D97-AF65-F5344CB8AC3E}">
        <p14:creationId xmlns:p14="http://schemas.microsoft.com/office/powerpoint/2010/main" val="1365923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100</a:t>
            </a:fld>
            <a:endParaRPr lang="en-US" altLang="ja-JP"/>
          </a:p>
        </p:txBody>
      </p:sp>
    </p:spTree>
    <p:extLst>
      <p:ext uri="{BB962C8B-B14F-4D97-AF65-F5344CB8AC3E}">
        <p14:creationId xmlns:p14="http://schemas.microsoft.com/office/powerpoint/2010/main" val="2305638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107</a:t>
            </a:fld>
            <a:endParaRPr lang="en-US" altLang="ja-JP"/>
          </a:p>
        </p:txBody>
      </p:sp>
    </p:spTree>
    <p:extLst>
      <p:ext uri="{BB962C8B-B14F-4D97-AF65-F5344CB8AC3E}">
        <p14:creationId xmlns:p14="http://schemas.microsoft.com/office/powerpoint/2010/main" val="2625793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108</a:t>
            </a:fld>
            <a:endParaRPr lang="en-US" altLang="ja-JP"/>
          </a:p>
        </p:txBody>
      </p:sp>
    </p:spTree>
    <p:extLst>
      <p:ext uri="{BB962C8B-B14F-4D97-AF65-F5344CB8AC3E}">
        <p14:creationId xmlns:p14="http://schemas.microsoft.com/office/powerpoint/2010/main" val="2245692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109</a:t>
            </a:fld>
            <a:endParaRPr lang="en-US" altLang="ja-JP"/>
          </a:p>
        </p:txBody>
      </p:sp>
    </p:spTree>
    <p:extLst>
      <p:ext uri="{BB962C8B-B14F-4D97-AF65-F5344CB8AC3E}">
        <p14:creationId xmlns:p14="http://schemas.microsoft.com/office/powerpoint/2010/main" val="287536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a:ln/>
        </p:spPr>
      </p:sp>
      <p:sp>
        <p:nvSpPr>
          <p:cNvPr id="102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102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870" indent="-285719">
              <a:defRPr kumimoji="1">
                <a:solidFill>
                  <a:schemeClr val="tx1"/>
                </a:solidFill>
                <a:latin typeface="Arial" panose="020B0604020202020204" pitchFamily="34" charset="0"/>
                <a:ea typeface="ＭＳ Ｐゴシック" panose="020B0600070205080204" pitchFamily="50" charset="-128"/>
              </a:defRPr>
            </a:lvl2pPr>
            <a:lvl3pPr marL="1142877" indent="-228576">
              <a:defRPr kumimoji="1">
                <a:solidFill>
                  <a:schemeClr val="tx1"/>
                </a:solidFill>
                <a:latin typeface="Arial" panose="020B0604020202020204" pitchFamily="34" charset="0"/>
                <a:ea typeface="ＭＳ Ｐゴシック" panose="020B0600070205080204" pitchFamily="50" charset="-128"/>
              </a:defRPr>
            </a:lvl3pPr>
            <a:lvl4pPr marL="1600028" indent="-228576">
              <a:defRPr kumimoji="1">
                <a:solidFill>
                  <a:schemeClr val="tx1"/>
                </a:solidFill>
                <a:latin typeface="Arial" panose="020B0604020202020204" pitchFamily="34" charset="0"/>
                <a:ea typeface="ＭＳ Ｐゴシック" panose="020B0600070205080204" pitchFamily="50" charset="-128"/>
              </a:defRPr>
            </a:lvl4pPr>
            <a:lvl5pPr marL="2057179" indent="-228576">
              <a:defRPr kumimoji="1">
                <a:solidFill>
                  <a:schemeClr val="tx1"/>
                </a:solidFill>
                <a:latin typeface="Arial" panose="020B0604020202020204" pitchFamily="34" charset="0"/>
                <a:ea typeface="ＭＳ Ｐゴシック" panose="020B0600070205080204" pitchFamily="50" charset="-128"/>
              </a:defRPr>
            </a:lvl5pPr>
            <a:lvl6pPr marL="2514330"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48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632"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783" indent="-2285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F82018B-6E85-4543-9146-116521087E14}" type="slidenum">
              <a:rPr lang="en-US" altLang="ja-JP" smtClean="0"/>
              <a:pPr/>
              <a:t>7</a:t>
            </a:fld>
            <a:endParaRPr lang="en-US" altLang="ja-JP" smtClean="0"/>
          </a:p>
        </p:txBody>
      </p:sp>
    </p:spTree>
    <p:extLst>
      <p:ext uri="{BB962C8B-B14F-4D97-AF65-F5344CB8AC3E}">
        <p14:creationId xmlns:p14="http://schemas.microsoft.com/office/powerpoint/2010/main" val="3499893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110</a:t>
            </a:fld>
            <a:endParaRPr lang="en-US" altLang="ja-JP"/>
          </a:p>
        </p:txBody>
      </p:sp>
    </p:spTree>
    <p:extLst>
      <p:ext uri="{BB962C8B-B14F-4D97-AF65-F5344CB8AC3E}">
        <p14:creationId xmlns:p14="http://schemas.microsoft.com/office/powerpoint/2010/main" val="3151309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111</a:t>
            </a:fld>
            <a:endParaRPr lang="en-US" altLang="ja-JP"/>
          </a:p>
        </p:txBody>
      </p:sp>
    </p:spTree>
    <p:extLst>
      <p:ext uri="{BB962C8B-B14F-4D97-AF65-F5344CB8AC3E}">
        <p14:creationId xmlns:p14="http://schemas.microsoft.com/office/powerpoint/2010/main" val="2902540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976BB6-5C41-45D7-BCE5-B696025D62EF}" type="slidenum">
              <a:rPr lang="en-US" altLang="ja-JP" smtClean="0"/>
              <a:pPr/>
              <a:t>113</a:t>
            </a:fld>
            <a:endParaRPr lang="en-US" altLang="ja-JP"/>
          </a:p>
        </p:txBody>
      </p:sp>
    </p:spTree>
    <p:extLst>
      <p:ext uri="{BB962C8B-B14F-4D97-AF65-F5344CB8AC3E}">
        <p14:creationId xmlns:p14="http://schemas.microsoft.com/office/powerpoint/2010/main" val="3127423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114</a:t>
            </a:fld>
            <a:endParaRPr lang="en-US" altLang="ja-JP"/>
          </a:p>
        </p:txBody>
      </p:sp>
    </p:spTree>
    <p:extLst>
      <p:ext uri="{BB962C8B-B14F-4D97-AF65-F5344CB8AC3E}">
        <p14:creationId xmlns:p14="http://schemas.microsoft.com/office/powerpoint/2010/main" val="2717899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976BB6-5C41-45D7-BCE5-B696025D62EF}" type="slidenum">
              <a:rPr lang="en-US" altLang="ja-JP" smtClean="0"/>
              <a:pPr/>
              <a:t>115</a:t>
            </a:fld>
            <a:endParaRPr lang="en-US" altLang="ja-JP"/>
          </a:p>
        </p:txBody>
      </p:sp>
    </p:spTree>
    <p:extLst>
      <p:ext uri="{BB962C8B-B14F-4D97-AF65-F5344CB8AC3E}">
        <p14:creationId xmlns:p14="http://schemas.microsoft.com/office/powerpoint/2010/main" val="139846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976BB6-5C41-45D7-BCE5-B696025D62EF}" type="slidenum">
              <a:rPr lang="en-US" altLang="ja-JP" smtClean="0"/>
              <a:pPr/>
              <a:t>117</a:t>
            </a:fld>
            <a:endParaRPr lang="en-US" altLang="ja-JP"/>
          </a:p>
        </p:txBody>
      </p:sp>
    </p:spTree>
    <p:extLst>
      <p:ext uri="{BB962C8B-B14F-4D97-AF65-F5344CB8AC3E}">
        <p14:creationId xmlns:p14="http://schemas.microsoft.com/office/powerpoint/2010/main" val="2755329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976BB6-5C41-45D7-BCE5-B696025D62EF}" type="slidenum">
              <a:rPr lang="en-US" altLang="ja-JP" smtClean="0"/>
              <a:pPr/>
              <a:t>118</a:t>
            </a:fld>
            <a:endParaRPr lang="en-US" altLang="ja-JP"/>
          </a:p>
        </p:txBody>
      </p:sp>
    </p:spTree>
    <p:extLst>
      <p:ext uri="{BB962C8B-B14F-4D97-AF65-F5344CB8AC3E}">
        <p14:creationId xmlns:p14="http://schemas.microsoft.com/office/powerpoint/2010/main" val="1800300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119</a:t>
            </a:fld>
            <a:endParaRPr lang="en-US" altLang="ja-JP"/>
          </a:p>
        </p:txBody>
      </p:sp>
    </p:spTree>
    <p:extLst>
      <p:ext uri="{BB962C8B-B14F-4D97-AF65-F5344CB8AC3E}">
        <p14:creationId xmlns:p14="http://schemas.microsoft.com/office/powerpoint/2010/main" val="361971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5"/>
          </p:nvPr>
        </p:nvSpPr>
        <p:spPr/>
        <p:txBody>
          <a:bodyPr/>
          <a:lstStyle/>
          <a:p>
            <a:fld id="{E0976BB6-5C41-45D7-BCE5-B696025D62EF}" type="slidenum">
              <a:rPr lang="en-US" altLang="ja-JP" smtClean="0"/>
              <a:pPr/>
              <a:t>120</a:t>
            </a:fld>
            <a:endParaRPr lang="en-US" altLang="ja-JP"/>
          </a:p>
        </p:txBody>
      </p:sp>
    </p:spTree>
    <p:extLst>
      <p:ext uri="{BB962C8B-B14F-4D97-AF65-F5344CB8AC3E}">
        <p14:creationId xmlns:p14="http://schemas.microsoft.com/office/powerpoint/2010/main" val="462874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121</a:t>
            </a:fld>
            <a:endParaRPr kumimoji="1" lang="ja-JP" altLang="en-US" dirty="0"/>
          </a:p>
        </p:txBody>
      </p:sp>
    </p:spTree>
    <p:extLst>
      <p:ext uri="{BB962C8B-B14F-4D97-AF65-F5344CB8AC3E}">
        <p14:creationId xmlns:p14="http://schemas.microsoft.com/office/powerpoint/2010/main" val="288806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9</a:t>
            </a:fld>
            <a:endParaRPr kumimoji="1" lang="ja-JP" altLang="en-US"/>
          </a:p>
        </p:txBody>
      </p:sp>
    </p:spTree>
    <p:extLst>
      <p:ext uri="{BB962C8B-B14F-4D97-AF65-F5344CB8AC3E}">
        <p14:creationId xmlns:p14="http://schemas.microsoft.com/office/powerpoint/2010/main" val="1338179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124</a:t>
            </a:fld>
            <a:endParaRPr kumimoji="1" lang="ja-JP" altLang="en-US" dirty="0"/>
          </a:p>
        </p:txBody>
      </p:sp>
    </p:spTree>
    <p:extLst>
      <p:ext uri="{BB962C8B-B14F-4D97-AF65-F5344CB8AC3E}">
        <p14:creationId xmlns:p14="http://schemas.microsoft.com/office/powerpoint/2010/main" val="2230900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FD7FA-E06B-4E12-8851-DF86D4AD8569}" type="slidenum">
              <a:rPr lang="en-US" altLang="ja-JP"/>
              <a:pPr/>
              <a:t>125</a:t>
            </a:fld>
            <a:endParaRPr lang="en-US" altLang="ja-JP"/>
          </a:p>
        </p:txBody>
      </p:sp>
      <p:sp>
        <p:nvSpPr>
          <p:cNvPr id="558082" name="Rectangle 2"/>
          <p:cNvSpPr>
            <a:spLocks noGrp="1" noRot="1" noChangeAspect="1" noChangeArrowheads="1" noTextEdit="1"/>
          </p:cNvSpPr>
          <p:nvPr>
            <p:ph type="sldImg"/>
          </p:nvPr>
        </p:nvSpPr>
        <p:spPr>
          <a:xfrm>
            <a:off x="681038" y="811213"/>
            <a:ext cx="5397500" cy="4048125"/>
          </a:xfrm>
          <a:ln/>
        </p:spPr>
      </p:sp>
      <p:sp>
        <p:nvSpPr>
          <p:cNvPr id="558083" name="Rectangle 3"/>
          <p:cNvSpPr>
            <a:spLocks noGrp="1" noChangeArrowheads="1"/>
          </p:cNvSpPr>
          <p:nvPr>
            <p:ph type="body" idx="1"/>
          </p:nvPr>
        </p:nvSpPr>
        <p:spPr>
          <a:xfrm>
            <a:off x="674884" y="5131787"/>
            <a:ext cx="5407012" cy="4860780"/>
          </a:xfrm>
        </p:spPr>
        <p:txBody>
          <a:bodyPr/>
          <a:lstStyle/>
          <a:p>
            <a:endParaRPr lang="ja-JP" altLang="ja-JP" dirty="0"/>
          </a:p>
        </p:txBody>
      </p:sp>
    </p:spTree>
    <p:extLst>
      <p:ext uri="{BB962C8B-B14F-4D97-AF65-F5344CB8AC3E}">
        <p14:creationId xmlns:p14="http://schemas.microsoft.com/office/powerpoint/2010/main" val="318590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133</a:t>
            </a:fld>
            <a:endParaRPr kumimoji="1" lang="ja-JP" altLang="en-US" dirty="0"/>
          </a:p>
        </p:txBody>
      </p:sp>
    </p:spTree>
    <p:extLst>
      <p:ext uri="{BB962C8B-B14F-4D97-AF65-F5344CB8AC3E}">
        <p14:creationId xmlns:p14="http://schemas.microsoft.com/office/powerpoint/2010/main" val="456081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134</a:t>
            </a:fld>
            <a:endParaRPr kumimoji="1" lang="ja-JP" altLang="en-US"/>
          </a:p>
        </p:txBody>
      </p:sp>
    </p:spTree>
    <p:extLst>
      <p:ext uri="{BB962C8B-B14F-4D97-AF65-F5344CB8AC3E}">
        <p14:creationId xmlns:p14="http://schemas.microsoft.com/office/powerpoint/2010/main" val="338992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135</a:t>
            </a:fld>
            <a:endParaRPr kumimoji="1" lang="ja-JP" altLang="en-US" dirty="0"/>
          </a:p>
        </p:txBody>
      </p:sp>
    </p:spTree>
    <p:extLst>
      <p:ext uri="{BB962C8B-B14F-4D97-AF65-F5344CB8AC3E}">
        <p14:creationId xmlns:p14="http://schemas.microsoft.com/office/powerpoint/2010/main" val="4198482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b="1">
                <a:solidFill>
                  <a:schemeClr val="tx2"/>
                </a:solidFill>
                <a:latin typeface="Arial" panose="020B0604020202020204" pitchFamily="34" charset="0"/>
                <a:ea typeface="ＭＳ Ｐゴシック" panose="020B0600070205080204" pitchFamily="50" charset="-128"/>
              </a:defRPr>
            </a:lvl1pPr>
            <a:lvl2pPr marL="742870" indent="-285719">
              <a:defRPr kumimoji="1" sz="2800" b="1">
                <a:solidFill>
                  <a:schemeClr val="tx2"/>
                </a:solidFill>
                <a:latin typeface="Arial" panose="020B0604020202020204" pitchFamily="34" charset="0"/>
                <a:ea typeface="ＭＳ Ｐゴシック" panose="020B0600070205080204" pitchFamily="50" charset="-128"/>
              </a:defRPr>
            </a:lvl2pPr>
            <a:lvl3pPr marL="1142877" indent="-228576">
              <a:defRPr kumimoji="1" sz="2800" b="1">
                <a:solidFill>
                  <a:schemeClr val="tx2"/>
                </a:solidFill>
                <a:latin typeface="Arial" panose="020B0604020202020204" pitchFamily="34" charset="0"/>
                <a:ea typeface="ＭＳ Ｐゴシック" panose="020B0600070205080204" pitchFamily="50" charset="-128"/>
              </a:defRPr>
            </a:lvl3pPr>
            <a:lvl4pPr marL="1600028" indent="-228576">
              <a:defRPr kumimoji="1" sz="2800" b="1">
                <a:solidFill>
                  <a:schemeClr val="tx2"/>
                </a:solidFill>
                <a:latin typeface="Arial" panose="020B0604020202020204" pitchFamily="34" charset="0"/>
                <a:ea typeface="ＭＳ Ｐゴシック" panose="020B0600070205080204" pitchFamily="50" charset="-128"/>
              </a:defRPr>
            </a:lvl4pPr>
            <a:lvl5pPr marL="2057179" indent="-228576">
              <a:defRPr kumimoji="1" sz="2800" b="1">
                <a:solidFill>
                  <a:schemeClr val="tx2"/>
                </a:solidFill>
                <a:latin typeface="Arial" panose="020B0604020202020204" pitchFamily="34" charset="0"/>
                <a:ea typeface="ＭＳ Ｐゴシック" panose="020B0600070205080204" pitchFamily="50" charset="-128"/>
              </a:defRPr>
            </a:lvl5pPr>
            <a:lvl6pPr marL="2514330" indent="-228576" eaLnBrk="0" fontAlgn="base" hangingPunct="0">
              <a:spcBef>
                <a:spcPct val="0"/>
              </a:spcBef>
              <a:spcAft>
                <a:spcPct val="0"/>
              </a:spcAft>
              <a:defRPr kumimoji="1" sz="2800" b="1">
                <a:solidFill>
                  <a:schemeClr val="tx2"/>
                </a:solidFill>
                <a:latin typeface="Arial" panose="020B0604020202020204" pitchFamily="34" charset="0"/>
                <a:ea typeface="ＭＳ Ｐゴシック" panose="020B0600070205080204" pitchFamily="50" charset="-128"/>
              </a:defRPr>
            </a:lvl6pPr>
            <a:lvl7pPr marL="2971482" indent="-228576" eaLnBrk="0" fontAlgn="base" hangingPunct="0">
              <a:spcBef>
                <a:spcPct val="0"/>
              </a:spcBef>
              <a:spcAft>
                <a:spcPct val="0"/>
              </a:spcAft>
              <a:defRPr kumimoji="1" sz="2800" b="1">
                <a:solidFill>
                  <a:schemeClr val="tx2"/>
                </a:solidFill>
                <a:latin typeface="Arial" panose="020B0604020202020204" pitchFamily="34" charset="0"/>
                <a:ea typeface="ＭＳ Ｐゴシック" panose="020B0600070205080204" pitchFamily="50" charset="-128"/>
              </a:defRPr>
            </a:lvl7pPr>
            <a:lvl8pPr marL="3428632" indent="-228576" eaLnBrk="0" fontAlgn="base" hangingPunct="0">
              <a:spcBef>
                <a:spcPct val="0"/>
              </a:spcBef>
              <a:spcAft>
                <a:spcPct val="0"/>
              </a:spcAft>
              <a:defRPr kumimoji="1" sz="2800" b="1">
                <a:solidFill>
                  <a:schemeClr val="tx2"/>
                </a:solidFill>
                <a:latin typeface="Arial" panose="020B0604020202020204" pitchFamily="34" charset="0"/>
                <a:ea typeface="ＭＳ Ｐゴシック" panose="020B0600070205080204" pitchFamily="50" charset="-128"/>
              </a:defRPr>
            </a:lvl8pPr>
            <a:lvl9pPr marL="3885783" indent="-228576" eaLnBrk="0" fontAlgn="base" hangingPunct="0">
              <a:spcBef>
                <a:spcPct val="0"/>
              </a:spcBef>
              <a:spcAft>
                <a:spcPct val="0"/>
              </a:spcAft>
              <a:defRPr kumimoji="1" sz="2800" b="1">
                <a:solidFill>
                  <a:schemeClr val="tx2"/>
                </a:solidFill>
                <a:latin typeface="Arial" panose="020B0604020202020204" pitchFamily="34" charset="0"/>
                <a:ea typeface="ＭＳ Ｐゴシック" panose="020B0600070205080204" pitchFamily="50" charset="-128"/>
              </a:defRPr>
            </a:lvl9pPr>
          </a:lstStyle>
          <a:p>
            <a:fld id="{8C0FBF18-E417-4850-86AF-3610B821B961}" type="slidenum">
              <a:rPr lang="en-US" altLang="ja-JP" sz="1200" b="0">
                <a:solidFill>
                  <a:schemeClr val="tx1"/>
                </a:solidFill>
              </a:rPr>
              <a:pPr/>
              <a:t>139</a:t>
            </a:fld>
            <a:endParaRPr lang="en-US" altLang="ja-JP" sz="1200" b="0">
              <a:solidFill>
                <a:schemeClr val="tx1"/>
              </a:solidFill>
            </a:endParaRPr>
          </a:p>
        </p:txBody>
      </p:sp>
    </p:spTree>
    <p:extLst>
      <p:ext uri="{BB962C8B-B14F-4D97-AF65-F5344CB8AC3E}">
        <p14:creationId xmlns:p14="http://schemas.microsoft.com/office/powerpoint/2010/main" val="6104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D4BC08A-37D4-409E-8D97-8CC60F6390C4}" type="slidenum">
              <a:rPr kumimoji="1" lang="ja-JP" altLang="en-US" smtClean="0"/>
              <a:t>10</a:t>
            </a:fld>
            <a:endParaRPr kumimoji="1" lang="ja-JP" altLang="en-US" dirty="0"/>
          </a:p>
        </p:txBody>
      </p:sp>
    </p:spTree>
    <p:extLst>
      <p:ext uri="{BB962C8B-B14F-4D97-AF65-F5344CB8AC3E}">
        <p14:creationId xmlns:p14="http://schemas.microsoft.com/office/powerpoint/2010/main" val="4115694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13</a:t>
            </a:fld>
            <a:endParaRPr kumimoji="1" lang="ja-JP" altLang="en-US"/>
          </a:p>
        </p:txBody>
      </p:sp>
    </p:spTree>
    <p:extLst>
      <p:ext uri="{BB962C8B-B14F-4D97-AF65-F5344CB8AC3E}">
        <p14:creationId xmlns:p14="http://schemas.microsoft.com/office/powerpoint/2010/main" val="229061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25DC-89BE-4A21-BE98-42EDF9AEF27A}" type="slidenum">
              <a:rPr kumimoji="1" lang="ja-JP" altLang="en-US" smtClean="0"/>
              <a:t>14</a:t>
            </a:fld>
            <a:endParaRPr kumimoji="1" lang="ja-JP" altLang="en-US"/>
          </a:p>
        </p:txBody>
      </p:sp>
    </p:spTree>
    <p:extLst>
      <p:ext uri="{BB962C8B-B14F-4D97-AF65-F5344CB8AC3E}">
        <p14:creationId xmlns:p14="http://schemas.microsoft.com/office/powerpoint/2010/main" val="261350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62BE3A2-4331-417A-BA8D-BD9D862093FA}" type="datetime1">
              <a:rPr kumimoji="1" lang="ja-JP" altLang="en-US" smtClean="0"/>
              <a:t>2022/6/20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3943503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CA6E7F1-0B48-4CD1-BFA1-7CAA0B2437C2}" type="datetime1">
              <a:rPr kumimoji="1" lang="ja-JP" altLang="en-US" smtClean="0"/>
              <a:t>2022/6/20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35842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9A2DF8-E4ED-4553-88A4-778883820E6C}" type="datetime1">
              <a:rPr kumimoji="1" lang="ja-JP" altLang="en-US" smtClean="0"/>
              <a:t>2022/6/20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31954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2" name="日付プレースホルダー 2"/>
          <p:cNvSpPr>
            <a:spLocks noGrp="1"/>
          </p:cNvSpPr>
          <p:nvPr>
            <p:ph type="dt" sz="half" idx="10"/>
          </p:nvPr>
        </p:nvSpPr>
        <p:spPr/>
        <p:txBody>
          <a:bodyPr/>
          <a:lstStyle>
            <a:lvl1pPr>
              <a:defRPr>
                <a:solidFill>
                  <a:prstClr val="black">
                    <a:tint val="75000"/>
                  </a:prstClr>
                </a:solidFill>
              </a:defRPr>
            </a:lvl1pPr>
          </a:lstStyle>
          <a:p>
            <a:pPr>
              <a:defRPr/>
            </a:pPr>
            <a:fld id="{7062790B-F70B-4FF3-B184-7465FFE49D3C}" type="datetime1">
              <a:rPr lang="ja-JP" altLang="en-US" smtClean="0"/>
              <a:t>2022/6/20</a:t>
            </a:fld>
            <a:endParaRPr lang="ja-JP" altLang="en-US"/>
          </a:p>
        </p:txBody>
      </p:sp>
      <p:sp>
        <p:nvSpPr>
          <p:cNvPr id="3" name="フッター プレースホルダー 3"/>
          <p:cNvSpPr>
            <a:spLocks noGrp="1"/>
          </p:cNvSpPr>
          <p:nvPr>
            <p:ph type="ftr" sz="quarter" idx="11"/>
          </p:nvPr>
        </p:nvSpPr>
        <p:spPr/>
        <p:txBody>
          <a:bodyPr/>
          <a:lstStyle>
            <a:lvl1pPr>
              <a:defRPr>
                <a:solidFill>
                  <a:prstClr val="black">
                    <a:tint val="75000"/>
                  </a:prstClr>
                </a:solidFill>
              </a:defRPr>
            </a:lvl1pPr>
          </a:lstStyle>
          <a:p>
            <a:pPr>
              <a:defRPr/>
            </a:pPr>
            <a:endParaRPr lang="ja-JP" altLang="en-US"/>
          </a:p>
        </p:txBody>
      </p:sp>
      <p:sp>
        <p:nvSpPr>
          <p:cNvPr id="4" name="スライド番号プレースホルダー 4"/>
          <p:cNvSpPr>
            <a:spLocks noGrp="1"/>
          </p:cNvSpPr>
          <p:nvPr>
            <p:ph type="sldNum" sz="quarter" idx="12"/>
          </p:nvPr>
        </p:nvSpPr>
        <p:spPr/>
        <p:txBody>
          <a:bodyPr/>
          <a:lstStyle>
            <a:lvl1pPr>
              <a:defRPr sz="1600">
                <a:solidFill>
                  <a:prstClr val="black">
                    <a:tint val="75000"/>
                  </a:prstClr>
                </a:solidFill>
              </a:defRPr>
            </a:lvl1pPr>
          </a:lstStyle>
          <a:p>
            <a:pPr>
              <a:defRPr/>
            </a:pPr>
            <a:fld id="{F52FF3D7-7B25-4123-9E68-F8E6ED497A54}" type="slidenum">
              <a:rPr lang="ja-JP" altLang="en-US"/>
              <a:pPr>
                <a:defRPr/>
              </a:pPr>
              <a:t>‹#›</a:t>
            </a:fld>
            <a:endParaRPr lang="ja-JP" altLang="en-US"/>
          </a:p>
        </p:txBody>
      </p:sp>
    </p:spTree>
    <p:extLst>
      <p:ext uri="{BB962C8B-B14F-4D97-AF65-F5344CB8AC3E}">
        <p14:creationId xmlns:p14="http://schemas.microsoft.com/office/powerpoint/2010/main" val="300994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2E99AF9-A70B-4C3C-B441-7175527DB3EC}" type="datetime1">
              <a:rPr kumimoji="1" lang="ja-JP" altLang="en-US" smtClean="0"/>
              <a:t>2022/6/20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08374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7B673ED-169D-421E-9486-26E4C6EFC4A6}" type="datetime1">
              <a:rPr kumimoji="1" lang="ja-JP" altLang="en-US" smtClean="0"/>
              <a:t>2022/6/20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158365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1288987-BB9E-4E16-BE35-981E0DBEE4AC}" type="datetime1">
              <a:rPr kumimoji="1" lang="ja-JP" altLang="en-US" smtClean="0"/>
              <a:t>2022/6/20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33612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DD62366-5622-4C67-ABD3-3CBBB056B75F}" type="datetime1">
              <a:rPr kumimoji="1" lang="ja-JP" altLang="en-US" smtClean="0"/>
              <a:t>2022/6/20</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63122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D35CEF8-67CF-4BCF-B5B6-3F8584BFF536}" type="datetime1">
              <a:rPr kumimoji="1" lang="ja-JP" altLang="en-US" smtClean="0"/>
              <a:t>2022/6/20</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61436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361C0-C9EA-48A4-832B-E61C198CB3F2}" type="datetime1">
              <a:rPr kumimoji="1" lang="ja-JP" altLang="en-US" smtClean="0"/>
              <a:t>2022/6/20</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19200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7A51465-FDF2-4536-A7EF-75EB8B0837F2}" type="datetime1">
              <a:rPr kumimoji="1" lang="ja-JP" altLang="en-US" smtClean="0"/>
              <a:t>2022/6/20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100882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BAC0731-41DA-43FC-AE97-5781DF7B6A7A}" type="datetime1">
              <a:rPr kumimoji="1" lang="ja-JP" altLang="en-US" smtClean="0"/>
              <a:t>2022/6/20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111426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B6C3D-2D20-4308-B44C-468C614EB0F0}" type="datetime1">
              <a:rPr kumimoji="1" lang="ja-JP" altLang="en-US" smtClean="0"/>
              <a:t>2022/6/20</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FF3E3-1F95-4679-927F-172879E7FB6F}" type="slidenum">
              <a:rPr kumimoji="1" lang="ja-JP" altLang="en-US" smtClean="0"/>
              <a:t>‹#›</a:t>
            </a:fld>
            <a:endParaRPr kumimoji="1" lang="ja-JP" altLang="en-US" dirty="0"/>
          </a:p>
        </p:txBody>
      </p:sp>
    </p:spTree>
    <p:extLst>
      <p:ext uri="{BB962C8B-B14F-4D97-AF65-F5344CB8AC3E}">
        <p14:creationId xmlns:p14="http://schemas.microsoft.com/office/powerpoint/2010/main" val="2856458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4.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定番です"/>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79" y="0"/>
            <a:ext cx="9136621" cy="6858000"/>
          </a:xfrm>
          <a:prstGeom prst="rect">
            <a:avLst/>
          </a:prstGeom>
          <a:solidFill>
            <a:schemeClr val="accent3"/>
          </a:solidFill>
          <a:ln>
            <a:noFill/>
          </a:ln>
          <a:extLst/>
        </p:spPr>
      </p:pic>
      <p:sp>
        <p:nvSpPr>
          <p:cNvPr id="2" name="タイトル 1"/>
          <p:cNvSpPr>
            <a:spLocks noGrp="1"/>
          </p:cNvSpPr>
          <p:nvPr>
            <p:ph type="ctrTitle"/>
          </p:nvPr>
        </p:nvSpPr>
        <p:spPr bwMode="white">
          <a:xfrm>
            <a:off x="123825" y="3111769"/>
            <a:ext cx="9020175" cy="1790700"/>
          </a:xfrm>
        </p:spPr>
        <p:txBody>
          <a:bodyPr>
            <a:normAutofit fontScale="90000"/>
          </a:bodyPr>
          <a:lstStyle/>
          <a:p>
            <a:r>
              <a:rPr lang="ja-JP" altLang="en-US" sz="5400" b="1" dirty="0">
                <a:solidFill>
                  <a:schemeClr val="bg1"/>
                </a:solidFill>
                <a:latin typeface="メイリオ" panose="020B0604030504040204" pitchFamily="50" charset="-128"/>
                <a:ea typeface="メイリオ" panose="020B0604030504040204" pitchFamily="50" charset="-128"/>
              </a:rPr>
              <a:t>トータルパッケージ</a:t>
            </a:r>
            <a:br>
              <a:rPr lang="ja-JP" altLang="en-US" sz="5400" b="1" dirty="0">
                <a:solidFill>
                  <a:schemeClr val="bg1"/>
                </a:solidFill>
                <a:latin typeface="メイリオ" panose="020B0604030504040204" pitchFamily="50" charset="-128"/>
                <a:ea typeface="メイリオ" panose="020B0604030504040204" pitchFamily="50" charset="-128"/>
              </a:rPr>
            </a:br>
            <a:r>
              <a:rPr lang="ja-JP" altLang="en-US" sz="5400" b="1" dirty="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活用</a:t>
            </a:r>
            <a:r>
              <a:rPr kumimoji="1" lang="ja-JP" altLang="en-US" b="1" dirty="0" smtClean="0">
                <a:solidFill>
                  <a:schemeClr val="bg1"/>
                </a:solidFill>
                <a:latin typeface="メイリオ" panose="020B0604030504040204" pitchFamily="50" charset="-128"/>
                <a:ea typeface="メイリオ" panose="020B0604030504040204" pitchFamily="50" charset="-128"/>
              </a:rPr>
              <a:t>セミナー</a:t>
            </a:r>
            <a:r>
              <a:rPr kumimoji="1" lang="en-US" altLang="ja-JP" b="1" dirty="0" smtClean="0">
                <a:solidFill>
                  <a:schemeClr val="bg1"/>
                </a:solidFill>
                <a:latin typeface="メイリオ" panose="020B0604030504040204" pitchFamily="50" charset="-128"/>
                <a:ea typeface="メイリオ" panose="020B0604030504040204" pitchFamily="50" charset="-128"/>
              </a:rPr>
              <a:t/>
            </a:r>
            <a:br>
              <a:rPr kumimoji="1" lang="en-US" altLang="ja-JP" b="1" dirty="0" smtClean="0">
                <a:solidFill>
                  <a:schemeClr val="bg1"/>
                </a:solidFill>
                <a:latin typeface="メイリオ" panose="020B0604030504040204" pitchFamily="50" charset="-128"/>
                <a:ea typeface="メイリオ" panose="020B0604030504040204" pitchFamily="50" charset="-128"/>
              </a:rPr>
            </a:br>
            <a:r>
              <a:rPr kumimoji="1" lang="en-US" altLang="ja-JP" b="1" dirty="0" smtClean="0">
                <a:solidFill>
                  <a:schemeClr val="bg1"/>
                </a:solidFill>
                <a:latin typeface="メイリオ" panose="020B0604030504040204" pitchFamily="50" charset="-128"/>
                <a:ea typeface="メイリオ" panose="020B0604030504040204" pitchFamily="50" charset="-128"/>
              </a:rPr>
              <a:t/>
            </a:r>
            <a:br>
              <a:rPr kumimoji="1" lang="en-US" altLang="ja-JP" b="1" dirty="0" smtClean="0">
                <a:solidFill>
                  <a:schemeClr val="bg1"/>
                </a:solidFill>
                <a:latin typeface="メイリオ" panose="020B0604030504040204" pitchFamily="50" charset="-128"/>
                <a:ea typeface="メイリオ" panose="020B0604030504040204" pitchFamily="50" charset="-128"/>
              </a:rPr>
            </a:br>
            <a:r>
              <a:rPr lang="ja-JP" altLang="en-US" sz="5300" b="1" dirty="0" smtClean="0">
                <a:solidFill>
                  <a:schemeClr val="bg1"/>
                </a:solidFill>
                <a:latin typeface="メイリオ" panose="020B0604030504040204" pitchFamily="50" charset="-128"/>
                <a:ea typeface="メイリオ" panose="020B0604030504040204" pitchFamily="50" charset="-128"/>
              </a:rPr>
              <a:t>第</a:t>
            </a:r>
            <a:r>
              <a:rPr lang="en-US" altLang="ja-JP" sz="5300" b="1" dirty="0" smtClean="0">
                <a:solidFill>
                  <a:schemeClr val="bg1"/>
                </a:solidFill>
                <a:latin typeface="メイリオ" panose="020B0604030504040204" pitchFamily="50" charset="-128"/>
                <a:ea typeface="メイリオ" panose="020B0604030504040204" pitchFamily="50" charset="-128"/>
              </a:rPr>
              <a:t>1</a:t>
            </a:r>
            <a:r>
              <a:rPr lang="ja-JP" altLang="en-US" sz="5300" b="1" dirty="0" smtClean="0">
                <a:solidFill>
                  <a:schemeClr val="bg1"/>
                </a:solidFill>
                <a:latin typeface="メイリオ" panose="020B0604030504040204" pitchFamily="50" charset="-128"/>
                <a:ea typeface="メイリオ" panose="020B0604030504040204" pitchFamily="50" charset="-128"/>
              </a:rPr>
              <a:t>回　アセスメント</a:t>
            </a:r>
            <a:endParaRPr kumimoji="1" lang="ja-JP" altLang="en-US" sz="5300" b="1" dirty="0">
              <a:solidFill>
                <a:schemeClr val="bg1"/>
              </a:solidFill>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bwMode="ltGray">
          <a:xfrm>
            <a:off x="123825" y="6059665"/>
            <a:ext cx="4854845" cy="422348"/>
          </a:xfrm>
        </p:spPr>
        <p:txBody>
          <a:bodyPr>
            <a:normAutofit fontScale="77500" lnSpcReduction="20000"/>
          </a:bodyPr>
          <a:lstStyle/>
          <a:p>
            <a:pPr algn="l"/>
            <a:r>
              <a:rPr kumimoji="1" lang="ja-JP" altLang="en-US" b="1" dirty="0" smtClean="0">
                <a:solidFill>
                  <a:schemeClr val="bg1"/>
                </a:solidFill>
                <a:latin typeface="メイリオ" panose="020B0604030504040204" pitchFamily="50" charset="-128"/>
                <a:ea typeface="メイリオ" panose="020B0604030504040204" pitchFamily="50" charset="-128"/>
              </a:rPr>
              <a:t>障害者職業総合センター　障害者支援部門</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p:cNvSpPr>
            <a:spLocks noGrp="1"/>
          </p:cNvSpPr>
          <p:nvPr>
            <p:ph type="sldNum" sz="quarter" idx="12"/>
          </p:nvPr>
        </p:nvSpPr>
        <p:spPr>
          <a:xfrm>
            <a:off x="8647163" y="87824"/>
            <a:ext cx="428011" cy="365125"/>
          </a:xfrm>
          <a:noFill/>
        </p:spPr>
        <p:txBody>
          <a:bodyPr/>
          <a:lstStyle/>
          <a:p>
            <a:fld id="{65FFF3E3-1F95-4679-927F-172879E7FB6F}" type="slidenum">
              <a:rPr kumimoji="1" lang="ja-JP" altLang="en-US" smtClean="0">
                <a:solidFill>
                  <a:schemeClr val="tx1"/>
                </a:solidFill>
                <a:latin typeface="Segoe UI Semibold" panose="020B0702040204020203" pitchFamily="34" charset="0"/>
                <a:cs typeface="Segoe UI Semibold" panose="020B0702040204020203" pitchFamily="34" charset="0"/>
              </a:rPr>
              <a:t>1</a:t>
            </a:fld>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11163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作業の特性</a:t>
            </a:r>
            <a:r>
              <a:rPr lang="ja-JP" altLang="en-US" sz="3200" dirty="0">
                <a:solidFill>
                  <a:schemeClr val="bg1"/>
                </a:solidFill>
                <a:latin typeface="メイリオ" panose="020B0604030504040204" pitchFamily="50" charset="-128"/>
                <a:ea typeface="メイリオ" panose="020B0604030504040204" pitchFamily="50" charset="-128"/>
              </a:rPr>
              <a:t>の現れ方、作業遂行力の把握を</a:t>
            </a:r>
            <a:r>
              <a:rPr lang="ja-JP" altLang="en-US" sz="3200" dirty="0" smtClean="0">
                <a:solidFill>
                  <a:schemeClr val="bg1"/>
                </a:solidFill>
                <a:latin typeface="メイリオ" panose="020B0604030504040204" pitchFamily="50" charset="-128"/>
                <a:ea typeface="メイリオ" panose="020B0604030504040204" pitchFamily="50" charset="-128"/>
              </a:rPr>
              <a:t>行う</a:t>
            </a:r>
            <a:endParaRPr lang="ja-JP" altLang="en-US" sz="3200" strike="sngStrike" dirty="0">
              <a:solidFill>
                <a:srgbClr val="0070C0"/>
              </a:solidFill>
              <a:latin typeface="メイリオ" panose="020B0604030504040204" pitchFamily="50" charset="-128"/>
              <a:ea typeface="メイリオ" panose="020B0604030504040204" pitchFamily="50" charset="-128"/>
            </a:endParaRPr>
          </a:p>
        </p:txBody>
      </p:sp>
      <p:grpSp>
        <p:nvGrpSpPr>
          <p:cNvPr id="19" name="グループ化 18"/>
          <p:cNvGrpSpPr/>
          <p:nvPr/>
        </p:nvGrpSpPr>
        <p:grpSpPr>
          <a:xfrm>
            <a:off x="770409" y="1939044"/>
            <a:ext cx="8159582" cy="4734130"/>
            <a:chOff x="6229350" y="1257300"/>
            <a:chExt cx="2914650" cy="5600700"/>
          </a:xfrm>
        </p:grpSpPr>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315074" y="2535237"/>
              <a:ext cx="2695576" cy="411285"/>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rPr>
                <a:t>が作業中に発生</a:t>
              </a:r>
              <a:r>
                <a:rPr lang="ja-JP" altLang="en-US" dirty="0" smtClean="0">
                  <a:latin typeface="メイリオ" panose="020B0604030504040204" pitchFamily="50" charset="-128"/>
                  <a:ea typeface="メイリオ" panose="020B0604030504040204" pitchFamily="50" charset="-128"/>
                </a:rPr>
                <a:t>させたエラー</a:t>
              </a:r>
              <a:r>
                <a:rPr lang="ja-JP" altLang="en-US" dirty="0">
                  <a:latin typeface="メイリオ" panose="020B0604030504040204" pitchFamily="50" charset="-128"/>
                  <a:ea typeface="メイリオ" panose="020B0604030504040204" pitchFamily="50" charset="-128"/>
                </a:rPr>
                <a:t>の原因を</a:t>
              </a:r>
              <a:r>
                <a:rPr lang="ja-JP" altLang="en-US" dirty="0" smtClean="0">
                  <a:latin typeface="メイリオ" panose="020B0604030504040204" pitchFamily="50" charset="-128"/>
                  <a:ea typeface="メイリオ" panose="020B0604030504040204" pitchFamily="50" charset="-128"/>
                </a:rPr>
                <a:t>把握する</a:t>
              </a:r>
              <a:r>
                <a:rPr lang="ja-JP" altLang="en-US"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11285"/>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rPr>
                <a:t>が作業を行う時に集中力を持続できる時間を</a:t>
              </a:r>
              <a:r>
                <a:rPr lang="ja-JP" altLang="en-US" dirty="0" smtClean="0">
                  <a:latin typeface="メイリオ" panose="020B0604030504040204" pitchFamily="50" charset="-128"/>
                  <a:ea typeface="メイリオ" panose="020B0604030504040204" pitchFamily="50" charset="-128"/>
                </a:rPr>
                <a:t>把握する</a:t>
              </a:r>
              <a:r>
                <a:rPr lang="ja-JP" altLang="en-US"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49"/>
              <a:ext cx="2828926" cy="411285"/>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840494"/>
              <a:ext cx="2828926" cy="411284"/>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rPr>
                <a:t>の未体験の作業も含めた作業種の興味や関心を</a:t>
              </a:r>
              <a:r>
                <a:rPr lang="ja-JP" altLang="en-US" dirty="0" smtClean="0">
                  <a:latin typeface="メイリオ" panose="020B0604030504040204" pitchFamily="50" charset="-128"/>
                  <a:ea typeface="メイリオ" panose="020B0604030504040204" pitchFamily="50" charset="-128"/>
                </a:rPr>
                <a:t>把握する。</a:t>
              </a:r>
              <a:endParaRPr lang="ja-JP" altLang="en-US" dirty="0"/>
            </a:p>
          </p:txBody>
        </p:sp>
        <p:sp>
          <p:nvSpPr>
            <p:cNvPr id="6" name="正方形/長方形 5"/>
            <p:cNvSpPr/>
            <p:nvPr/>
          </p:nvSpPr>
          <p:spPr>
            <a:xfrm>
              <a:off x="6315074" y="1492893"/>
              <a:ext cx="2743200" cy="411285"/>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rPr>
                <a:t>が作業中に発生</a:t>
              </a:r>
              <a:r>
                <a:rPr lang="ja-JP" altLang="en-US" dirty="0" smtClean="0">
                  <a:latin typeface="メイリオ" panose="020B0604030504040204" pitchFamily="50" charset="-128"/>
                  <a:ea typeface="メイリオ" panose="020B0604030504040204" pitchFamily="50" charset="-128"/>
                </a:rPr>
                <a:t>させたエラー</a:t>
              </a:r>
              <a:r>
                <a:rPr lang="ja-JP" altLang="en-US" dirty="0">
                  <a:latin typeface="メイリオ" panose="020B0604030504040204" pitchFamily="50" charset="-128"/>
                  <a:ea typeface="メイリオ" panose="020B0604030504040204" pitchFamily="50" charset="-128"/>
                </a:rPr>
                <a:t>の特徴やパターンを</a:t>
              </a:r>
              <a:r>
                <a:rPr lang="ja-JP" altLang="en-US" dirty="0" smtClean="0">
                  <a:latin typeface="メイリオ" panose="020B0604030504040204" pitchFamily="50" charset="-128"/>
                  <a:ea typeface="メイリオ" panose="020B0604030504040204" pitchFamily="50" charset="-128"/>
                </a:rPr>
                <a:t>把握する</a:t>
              </a:r>
              <a:r>
                <a:rPr lang="ja-JP" altLang="en-US" dirty="0">
                  <a:latin typeface="メイリオ" panose="020B0604030504040204" pitchFamily="50" charset="-128"/>
                  <a:ea typeface="メイリオ" panose="020B0604030504040204" pitchFamily="50" charset="-128"/>
                </a:rPr>
                <a:t>。</a:t>
              </a:r>
            </a:p>
          </p:txBody>
        </p:sp>
      </p:grpSp>
      <p:sp>
        <p:nvSpPr>
          <p:cNvPr id="20" name="正方形/長方形 19"/>
          <p:cNvSpPr/>
          <p:nvPr/>
        </p:nvSpPr>
        <p:spPr>
          <a:xfrm>
            <a:off x="390524" y="1524013"/>
            <a:ext cx="7021462" cy="400110"/>
          </a:xfrm>
          <a:prstGeom prst="rect">
            <a:avLst/>
          </a:prstGeom>
        </p:spPr>
        <p:txBody>
          <a:bodyPr wrap="square">
            <a:spAutoFit/>
          </a:bodyPr>
          <a:lstStyle/>
          <a:p>
            <a:r>
              <a:rPr lang="ja-JP" altLang="en-US" sz="2000" b="1" dirty="0" smtClean="0">
                <a:latin typeface="メイリオ" panose="020B0604030504040204" pitchFamily="50" charset="-128"/>
                <a:ea typeface="メイリオ" panose="020B0604030504040204" pitchFamily="50" charset="-128"/>
              </a:rPr>
              <a:t>作業における特性の現れ方、作業遂行力の把握の流れ</a:t>
            </a:r>
            <a:endParaRPr lang="ja-JP" altLang="en-US" sz="2000" b="1" dirty="0">
              <a:latin typeface="メイリオ" panose="020B0604030504040204" pitchFamily="50" charset="-128"/>
              <a:ea typeface="メイリオ" panose="020B0604030504040204" pitchFamily="50" charset="-128"/>
            </a:endParaRPr>
          </a:p>
        </p:txBody>
      </p:sp>
      <p:sp>
        <p:nvSpPr>
          <p:cNvPr id="2" name="下矢印 1"/>
          <p:cNvSpPr/>
          <p:nvPr/>
        </p:nvSpPr>
        <p:spPr>
          <a:xfrm>
            <a:off x="3790544" y="5342640"/>
            <a:ext cx="778213" cy="26828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3790544" y="4419862"/>
            <a:ext cx="778213" cy="26828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3813242" y="3497084"/>
            <a:ext cx="778213" cy="26828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3793787" y="2538257"/>
            <a:ext cx="778213" cy="26828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538549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864096"/>
          </a:xfrm>
          <a:solidFill>
            <a:srgbClr val="D43448"/>
          </a:solidFill>
        </p:spPr>
        <p:txBody>
          <a:bodyPr/>
          <a:lstStyle/>
          <a:p>
            <a:r>
              <a:rPr kumimoji="1"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実際</a:t>
            </a:r>
            <a:r>
              <a:rPr kumimoji="1"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就労支援機関</a:t>
            </a:r>
            <a:r>
              <a:rPr kumimoji="1"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a:t>
            </a:r>
            <a:r>
              <a:rPr kumimoji="1"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来る依頼例①</a:t>
            </a:r>
          </a:p>
        </p:txBody>
      </p:sp>
      <p:sp>
        <p:nvSpPr>
          <p:cNvPr id="3" name="コンテンツ プレースホルダー 2"/>
          <p:cNvSpPr>
            <a:spLocks noGrp="1"/>
          </p:cNvSpPr>
          <p:nvPr>
            <p:ph idx="1"/>
          </p:nvPr>
        </p:nvSpPr>
        <p:spPr>
          <a:xfrm>
            <a:off x="26775" y="1700808"/>
            <a:ext cx="9145016" cy="4525963"/>
          </a:xfrm>
        </p:spPr>
        <p:txBody>
          <a:bodyPr/>
          <a:lstStyle/>
          <a:p>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「息子の適職を判断して</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ください」</a:t>
            </a:r>
            <a:endParaRPr kumimoji="1"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「Ａ型に行くべきか、就職するべきか判断して</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ください」</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「療育手帳を取らせるべきか判断して</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「自分って何がむいています</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「患者さんが働きたいといっているので、とりあえず・・</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2400" dirty="0"/>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838760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628800"/>
            <a:ext cx="8784976" cy="3312368"/>
          </a:xfrm>
        </p:spPr>
        <p:txBody>
          <a:bodyPr/>
          <a:lstStyle/>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会社を</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辞めさせようと思う</a:t>
            </a: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。次の仕事を探して</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「卒業後のことは生徒にまかせていますので、そちらでやって</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「出所</a:t>
            </a: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したので働く必要がある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から」</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「この子の将来をどうしていけばよいか・・・・」</a:t>
            </a:r>
          </a:p>
        </p:txBody>
      </p:sp>
      <p:sp>
        <p:nvSpPr>
          <p:cNvPr id="6" name="タイトル 1"/>
          <p:cNvSpPr txBox="1">
            <a:spLocks/>
          </p:cNvSpPr>
          <p:nvPr/>
        </p:nvSpPr>
        <p:spPr bwMode="auto">
          <a:xfrm>
            <a:off x="179512" y="116632"/>
            <a:ext cx="8784976" cy="864096"/>
          </a:xfrm>
          <a:prstGeom prst="rect">
            <a:avLst/>
          </a:prstGeom>
          <a:solidFill>
            <a:srgbClr val="D4344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実際</a:t>
            </a:r>
            <a:r>
              <a:rPr lang="ja-JP" altLang="en-US" sz="3600"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に就労支援機関に</a:t>
            </a:r>
            <a:r>
              <a:rPr lang="ja-JP" altLang="en-US" sz="3600"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来る依頼例②</a:t>
            </a: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895865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5" y="1916832"/>
            <a:ext cx="8280291" cy="3412976"/>
          </a:xfrm>
        </p:spPr>
        <p:txBody>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「ＩＱの数値を知りたいので実施して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「市の福祉課に相談に行ったら、そちらに行くように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言われた。」</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「就職が無理なことを保護者や本人に分からせて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p>
        </p:txBody>
      </p:sp>
      <p:sp>
        <p:nvSpPr>
          <p:cNvPr id="6" name="タイトル 1"/>
          <p:cNvSpPr txBox="1">
            <a:spLocks/>
          </p:cNvSpPr>
          <p:nvPr/>
        </p:nvSpPr>
        <p:spPr bwMode="auto">
          <a:xfrm>
            <a:off x="179512" y="116632"/>
            <a:ext cx="8784976" cy="864096"/>
          </a:xfrm>
          <a:prstGeom prst="rect">
            <a:avLst/>
          </a:prstGeom>
          <a:solidFill>
            <a:srgbClr val="D4344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実際</a:t>
            </a:r>
            <a:r>
              <a:rPr lang="ja-JP" altLang="en-US" sz="3600"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に就労支援機関に</a:t>
            </a:r>
            <a:r>
              <a:rPr lang="ja-JP" altLang="en-US" sz="3600"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来る依頼例③</a:t>
            </a: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748602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75636" y="2725542"/>
            <a:ext cx="8532440" cy="964704"/>
          </a:xfrm>
        </p:spPr>
        <p:txBody>
          <a:bodyPr>
            <a:normAutofit lnSpcReduction="10000"/>
          </a:bodyPr>
          <a:lstStyle/>
          <a:p>
            <a:pPr marL="0" indent="0">
              <a:buNone/>
            </a:pPr>
            <a:r>
              <a:rPr kumimoji="1" lang="ja-JP" altLang="en-US" dirty="0">
                <a:latin typeface="メイリオ" panose="020B0604030504040204" pitchFamily="50" charset="-128"/>
                <a:ea typeface="メイリオ" panose="020B0604030504040204" pitchFamily="50" charset="-128"/>
              </a:rPr>
              <a:t>これらの依頼に回答するためには、</a:t>
            </a:r>
          </a:p>
          <a:p>
            <a:pPr marL="0" indent="0">
              <a:buNone/>
            </a:pPr>
            <a:r>
              <a:rPr lang="ja-JP" altLang="en-US" dirty="0" smtClean="0">
                <a:latin typeface="メイリオ" panose="020B0604030504040204" pitchFamily="50" charset="-128"/>
                <a:ea typeface="メイリオ" panose="020B0604030504040204" pitchFamily="50" charset="-128"/>
              </a:rPr>
              <a:t>アセスメント</a:t>
            </a:r>
            <a:r>
              <a:rPr kumimoji="1" lang="ja-JP" altLang="en-US" dirty="0" smtClean="0">
                <a:latin typeface="メイリオ" panose="020B0604030504040204" pitchFamily="50" charset="-128"/>
                <a:ea typeface="メイリオ" panose="020B0604030504040204" pitchFamily="50" charset="-128"/>
              </a:rPr>
              <a:t>の</a:t>
            </a:r>
            <a:r>
              <a:rPr kumimoji="1" lang="ja-JP" altLang="en-US" dirty="0">
                <a:latin typeface="メイリオ" panose="020B0604030504040204" pitchFamily="50" charset="-128"/>
                <a:ea typeface="メイリオ" panose="020B0604030504040204" pitchFamily="50" charset="-128"/>
              </a:rPr>
              <a:t>目的を知る必要があります。</a:t>
            </a:r>
          </a:p>
        </p:txBody>
      </p:sp>
      <p:sp>
        <p:nvSpPr>
          <p:cNvPr id="5" name="正方形/長方形 4"/>
          <p:cNvSpPr/>
          <p:nvPr/>
        </p:nvSpPr>
        <p:spPr>
          <a:xfrm>
            <a:off x="683568" y="3861048"/>
            <a:ext cx="7625822" cy="299917"/>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4900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9144" y="53749"/>
            <a:ext cx="7704856" cy="1143000"/>
          </a:xfrm>
        </p:spPr>
        <p:txBody>
          <a:bodyPr/>
          <a:lstStyle/>
          <a:p>
            <a:pPr algn="l"/>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ＩＬＯ（国際労働機関）での定義</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81777" y="2129536"/>
            <a:ext cx="8784976" cy="1512168"/>
          </a:xfrm>
        </p:spPr>
        <p:txBody>
          <a:bodyPr/>
          <a:lstStyle/>
          <a:p>
            <a:pPr marL="0" indent="0">
              <a:buNone/>
            </a:pPr>
            <a:r>
              <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rPr>
              <a:t>ＩＬＯ（国際労働機関）では</a:t>
            </a:r>
          </a:p>
          <a:p>
            <a:pPr marL="0" indent="0">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「障害者の</a:t>
            </a:r>
            <a:r>
              <a:rPr kumimoji="1" lang="ja-JP" altLang="en-US" sz="2400" b="1"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身体的・精神的・職業的な能力</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2400" b="1"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可能性</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について、明確な実態を把握すること」</a:t>
            </a:r>
            <a:r>
              <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rPr>
              <a:t>となっている。</a:t>
            </a:r>
          </a:p>
        </p:txBody>
      </p:sp>
      <p:sp>
        <p:nvSpPr>
          <p:cNvPr id="7" name="正方形/長方形 6"/>
          <p:cNvSpPr/>
          <p:nvPr/>
        </p:nvSpPr>
        <p:spPr>
          <a:xfrm>
            <a:off x="1259632" y="1276526"/>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30691" y="1580097"/>
            <a:ext cx="7192281" cy="584775"/>
          </a:xfrm>
          <a:prstGeom prst="rect">
            <a:avLst/>
          </a:prstGeom>
          <a:noFill/>
        </p:spPr>
        <p:txBody>
          <a:bodyPr wrap="square" rtlCol="0">
            <a:spAutoFit/>
          </a:bodyPr>
          <a:lstStyle/>
          <a:p>
            <a:r>
              <a:rPr kumimoji="1" lang="ja-JP" altLang="en-US" sz="3200" b="1"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職業的なアセスメント</a:t>
            </a:r>
            <a:r>
              <a:rPr kumimoji="1"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は？</a:t>
            </a:r>
          </a:p>
        </p:txBody>
      </p:sp>
      <p:grpSp>
        <p:nvGrpSpPr>
          <p:cNvPr id="18" name="グループ化 17"/>
          <p:cNvGrpSpPr/>
          <p:nvPr/>
        </p:nvGrpSpPr>
        <p:grpSpPr>
          <a:xfrm>
            <a:off x="64988" y="31885"/>
            <a:ext cx="1036405" cy="1104538"/>
            <a:chOff x="175966" y="2083852"/>
            <a:chExt cx="1036405" cy="1104538"/>
          </a:xfrm>
        </p:grpSpPr>
        <p:sp>
          <p:nvSpPr>
            <p:cNvPr id="19" name="正方形/長方形 18"/>
            <p:cNvSpPr/>
            <p:nvPr/>
          </p:nvSpPr>
          <p:spPr>
            <a:xfrm>
              <a:off x="175966" y="2083852"/>
              <a:ext cx="474061" cy="51758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43448"/>
                </a:solidFill>
              </a:endParaRPr>
            </a:p>
          </p:txBody>
        </p:sp>
        <p:sp>
          <p:nvSpPr>
            <p:cNvPr id="20" name="正方形/長方形 19"/>
            <p:cNvSpPr/>
            <p:nvPr/>
          </p:nvSpPr>
          <p:spPr>
            <a:xfrm>
              <a:off x="737033" y="2670802"/>
              <a:ext cx="474061" cy="51758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75966" y="2670802"/>
              <a:ext cx="474061" cy="51758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738310" y="2083852"/>
              <a:ext cx="474061" cy="51758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楕円 22"/>
          <p:cNvSpPr/>
          <p:nvPr/>
        </p:nvSpPr>
        <p:spPr bwMode="auto">
          <a:xfrm>
            <a:off x="122259" y="1580097"/>
            <a:ext cx="359518" cy="408743"/>
          </a:xfrm>
          <a:prstGeom prst="ellipse">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円/楕円 9"/>
          <p:cNvSpPr/>
          <p:nvPr/>
        </p:nvSpPr>
        <p:spPr bwMode="auto">
          <a:xfrm>
            <a:off x="755576" y="3502073"/>
            <a:ext cx="3124931" cy="2208296"/>
          </a:xfrm>
          <a:prstGeom prst="ellipse">
            <a:avLst/>
          </a:prstGeom>
          <a:solidFill>
            <a:srgbClr val="D43448"/>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
        <p:nvSpPr>
          <p:cNvPr id="25" name="円/楕円 24"/>
          <p:cNvSpPr/>
          <p:nvPr/>
        </p:nvSpPr>
        <p:spPr bwMode="auto">
          <a:xfrm>
            <a:off x="5354723" y="3576709"/>
            <a:ext cx="2961693" cy="2148771"/>
          </a:xfrm>
          <a:prstGeom prst="ellipse">
            <a:avLst/>
          </a:prstGeom>
          <a:solidFill>
            <a:srgbClr val="D43448"/>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9" name="正方形/長方形 8"/>
          <p:cNvSpPr/>
          <p:nvPr/>
        </p:nvSpPr>
        <p:spPr>
          <a:xfrm>
            <a:off x="5159474" y="5971018"/>
            <a:ext cx="3995936" cy="584775"/>
          </a:xfrm>
          <a:prstGeom prst="rect">
            <a:avLst/>
          </a:prstGeom>
        </p:spPr>
        <p:txBody>
          <a:bodyPr wrap="square">
            <a:spAutoFit/>
          </a:bodyPr>
          <a:lstStyle/>
          <a:p>
            <a:r>
              <a:rPr lang="ja-JP" altLang="en-US" sz="1600"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能力とともに、利用者の「</a:t>
            </a:r>
            <a:r>
              <a:rPr lang="ja-JP" altLang="en-US" sz="1600"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可能性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」についても</a:t>
            </a:r>
            <a:r>
              <a:rPr lang="ja-JP" altLang="en-US" sz="1600"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把握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すること</a:t>
            </a:r>
            <a:endParaRPr lang="ja-JP" altLang="en-US" sz="1600" dirty="0"/>
          </a:p>
        </p:txBody>
      </p:sp>
      <p:sp>
        <p:nvSpPr>
          <p:cNvPr id="12" name="正方形/長方形 11"/>
          <p:cNvSpPr/>
          <p:nvPr/>
        </p:nvSpPr>
        <p:spPr bwMode="ltGray">
          <a:xfrm>
            <a:off x="5887233" y="4499935"/>
            <a:ext cx="2031325" cy="461665"/>
          </a:xfrm>
          <a:prstGeom prst="rect">
            <a:avLst/>
          </a:prstGeom>
        </p:spPr>
        <p:txBody>
          <a:bodyPr wrap="non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可能性の把握</a:t>
            </a:r>
          </a:p>
        </p:txBody>
      </p:sp>
      <p:sp>
        <p:nvSpPr>
          <p:cNvPr id="24" name="正方形/長方形 23"/>
          <p:cNvSpPr/>
          <p:nvPr/>
        </p:nvSpPr>
        <p:spPr bwMode="ltGray">
          <a:xfrm>
            <a:off x="1100116" y="4290654"/>
            <a:ext cx="2339102" cy="830997"/>
          </a:xfrm>
          <a:prstGeom prst="rect">
            <a:avLst/>
          </a:prstGeom>
        </p:spPr>
        <p:txBody>
          <a:bodyPr wrap="none">
            <a:spAutoFit/>
          </a:bodyPr>
          <a:lstStyle/>
          <a:p>
            <a:pPr algn="ctr"/>
            <a:r>
              <a:rPr lang="ja-JP" altLang="en-US" sz="2400" b="1" dirty="0">
                <a:solidFill>
                  <a:schemeClr val="bg1"/>
                </a:solidFill>
                <a:latin typeface="メイリオ" panose="020B0604030504040204" pitchFamily="50" charset="-128"/>
                <a:ea typeface="メイリオ" panose="020B0604030504040204" pitchFamily="50" charset="-128"/>
              </a:rPr>
              <a:t>総合的</a:t>
            </a:r>
            <a:r>
              <a:rPr lang="ja-JP" altLang="en-US" sz="2400" b="1" dirty="0" smtClean="0">
                <a:solidFill>
                  <a:schemeClr val="bg1"/>
                </a:solidFill>
                <a:latin typeface="メイリオ" panose="020B0604030504040204" pitchFamily="50" charset="-128"/>
                <a:ea typeface="メイリオ" panose="020B0604030504040204" pitchFamily="50" charset="-128"/>
              </a:rPr>
              <a:t>な能力の</a:t>
            </a:r>
            <a:endParaRPr lang="en-US" altLang="ja-JP" sz="2400" b="1" dirty="0" smtClean="0">
              <a:solidFill>
                <a:schemeClr val="bg1"/>
              </a:solidFill>
              <a:latin typeface="メイリオ" panose="020B0604030504040204" pitchFamily="50" charset="-128"/>
              <a:ea typeface="メイリオ" panose="020B0604030504040204" pitchFamily="50" charset="-128"/>
            </a:endParaRPr>
          </a:p>
          <a:p>
            <a:pPr algn="ctr"/>
            <a:r>
              <a:rPr lang="ja-JP" altLang="en-US" sz="2400" b="1" dirty="0" smtClean="0">
                <a:solidFill>
                  <a:schemeClr val="bg1"/>
                </a:solidFill>
                <a:latin typeface="メイリオ" panose="020B0604030504040204" pitchFamily="50" charset="-128"/>
                <a:ea typeface="メイリオ" panose="020B0604030504040204" pitchFamily="50" charset="-128"/>
              </a:rPr>
              <a:t>把握</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26" name="正方形/長方形 25"/>
          <p:cNvSpPr/>
          <p:nvPr/>
        </p:nvSpPr>
        <p:spPr>
          <a:xfrm>
            <a:off x="265560" y="5956911"/>
            <a:ext cx="4287390" cy="584775"/>
          </a:xfrm>
          <a:prstGeom prst="rect">
            <a:avLst/>
          </a:prstGeom>
        </p:spPr>
        <p:txBody>
          <a:bodyPr wrap="square">
            <a:spAutoFit/>
          </a:bodyPr>
          <a:lstStyle/>
          <a:p>
            <a:r>
              <a:rPr lang="ja-JP" altLang="en-US" sz="1600"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職業評価は　→　</a:t>
            </a:r>
            <a:r>
              <a:rPr lang="ja-JP" altLang="en-US" sz="1600"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身体・精神・職業など</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の能力的な情報</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総合的に把握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していくもの。</a:t>
            </a: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903170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角丸四角形 40"/>
          <p:cNvSpPr/>
          <p:nvPr/>
        </p:nvSpPr>
        <p:spPr bwMode="auto">
          <a:xfrm>
            <a:off x="5819507" y="1176295"/>
            <a:ext cx="2883086" cy="949584"/>
          </a:xfrm>
          <a:prstGeom prst="roundRect">
            <a:avLst/>
          </a:prstGeom>
          <a:solidFill>
            <a:srgbClr val="D43448"/>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bwMode="auto">
          <a:xfrm>
            <a:off x="449148" y="1172016"/>
            <a:ext cx="2795366" cy="953865"/>
          </a:xfrm>
          <a:prstGeom prst="roundRect">
            <a:avLst/>
          </a:prstGeom>
          <a:solidFill>
            <a:srgbClr val="D43448"/>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角丸四角形 29"/>
          <p:cNvSpPr/>
          <p:nvPr/>
        </p:nvSpPr>
        <p:spPr bwMode="auto">
          <a:xfrm>
            <a:off x="185238" y="2702734"/>
            <a:ext cx="8712968" cy="3503569"/>
          </a:xfrm>
          <a:prstGeom prst="roundRect">
            <a:avLst/>
          </a:prstGeom>
          <a:noFill/>
          <a:ln w="9525" cap="flat" cmpd="sng" algn="ctr">
            <a:solidFill>
              <a:srgbClr val="D4344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タイトル 1"/>
          <p:cNvSpPr txBox="1">
            <a:spLocks/>
          </p:cNvSpPr>
          <p:nvPr/>
        </p:nvSpPr>
        <p:spPr>
          <a:xfrm>
            <a:off x="1804590" y="294790"/>
            <a:ext cx="5731323" cy="613573"/>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3200" kern="0" dirty="0">
                <a:latin typeface="メイリオ" panose="020B0604030504040204" pitchFamily="50" charset="-128"/>
                <a:ea typeface="メイリオ" panose="020B0604030504040204" pitchFamily="50" charset="-128"/>
                <a:cs typeface="メイリオ" panose="020B0604030504040204" pitchFamily="50" charset="-128"/>
              </a:rPr>
              <a:t>どちらが良いアセスメント？</a:t>
            </a:r>
          </a:p>
        </p:txBody>
      </p:sp>
      <p:grpSp>
        <p:nvGrpSpPr>
          <p:cNvPr id="28" name="グループ化 27"/>
          <p:cNvGrpSpPr/>
          <p:nvPr/>
        </p:nvGrpSpPr>
        <p:grpSpPr>
          <a:xfrm>
            <a:off x="329545" y="2888190"/>
            <a:ext cx="8205565" cy="3225026"/>
            <a:chOff x="395969" y="2756081"/>
            <a:chExt cx="8205565" cy="3225026"/>
          </a:xfrm>
        </p:grpSpPr>
        <p:sp>
          <p:nvSpPr>
            <p:cNvPr id="16" name="角丸四角形 15"/>
            <p:cNvSpPr/>
            <p:nvPr/>
          </p:nvSpPr>
          <p:spPr bwMode="auto">
            <a:xfrm>
              <a:off x="5496804" y="4629389"/>
              <a:ext cx="3079800"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19" name="グループ化 18"/>
            <p:cNvGrpSpPr/>
            <p:nvPr/>
          </p:nvGrpSpPr>
          <p:grpSpPr>
            <a:xfrm>
              <a:off x="395969" y="2756081"/>
              <a:ext cx="4537379" cy="1279631"/>
              <a:chOff x="59965" y="2672910"/>
              <a:chExt cx="4537379" cy="1279631"/>
            </a:xfrm>
          </p:grpSpPr>
          <p:sp>
            <p:nvSpPr>
              <p:cNvPr id="9" name="角丸四角形 8"/>
              <p:cNvSpPr/>
              <p:nvPr/>
            </p:nvSpPr>
            <p:spPr bwMode="auto">
              <a:xfrm>
                <a:off x="950656" y="2672910"/>
                <a:ext cx="2685892" cy="1273157"/>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円/楕円 5"/>
              <p:cNvSpPr/>
              <p:nvPr/>
            </p:nvSpPr>
            <p:spPr bwMode="auto">
              <a:xfrm>
                <a:off x="59965" y="2672910"/>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ＭＳ Ｐゴシック" pitchFamily="50" charset="-128"/>
                  </a:rPr>
                  <a:t>身体的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7" name="正方形/長方形 6"/>
              <p:cNvSpPr/>
              <p:nvPr/>
            </p:nvSpPr>
            <p:spPr>
              <a:xfrm>
                <a:off x="1274410" y="2752212"/>
                <a:ext cx="3322934" cy="1200329"/>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体力・疲労の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チェック</a:t>
                </a:r>
              </a:p>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身体の動き</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（実務作業時）　　　　</a:t>
                </a:r>
              </a:p>
            </p:txBody>
          </p:sp>
        </p:grpSp>
        <p:sp>
          <p:nvSpPr>
            <p:cNvPr id="14" name="円/楕円 13"/>
            <p:cNvSpPr/>
            <p:nvPr/>
          </p:nvSpPr>
          <p:spPr bwMode="auto">
            <a:xfrm>
              <a:off x="4631519" y="4575949"/>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職業</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grpSp>
          <p:nvGrpSpPr>
            <p:cNvPr id="20" name="グループ化 19"/>
            <p:cNvGrpSpPr/>
            <p:nvPr/>
          </p:nvGrpSpPr>
          <p:grpSpPr>
            <a:xfrm>
              <a:off x="4596333" y="2756081"/>
              <a:ext cx="4005201" cy="1227329"/>
              <a:chOff x="4527239" y="2600908"/>
              <a:chExt cx="4005201" cy="1227329"/>
            </a:xfrm>
          </p:grpSpPr>
          <p:sp>
            <p:nvSpPr>
              <p:cNvPr id="11" name="角丸四角形 10"/>
              <p:cNvSpPr/>
              <p:nvPr/>
            </p:nvSpPr>
            <p:spPr bwMode="auto">
              <a:xfrm>
                <a:off x="5488035" y="2610488"/>
                <a:ext cx="3044405"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円/楕円 11"/>
              <p:cNvSpPr/>
              <p:nvPr/>
            </p:nvSpPr>
            <p:spPr bwMode="auto">
              <a:xfrm>
                <a:off x="4527239" y="2600908"/>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精神的</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17" name="正方形/長方形 16"/>
              <p:cNvSpPr/>
              <p:nvPr/>
            </p:nvSpPr>
            <p:spPr>
              <a:xfrm>
                <a:off x="5868144" y="2770493"/>
                <a:ext cx="1569660" cy="369332"/>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意欲や姿勢</a:t>
                </a:r>
              </a:p>
            </p:txBody>
          </p:sp>
        </p:grpSp>
        <p:grpSp>
          <p:nvGrpSpPr>
            <p:cNvPr id="22" name="グループ化 21"/>
            <p:cNvGrpSpPr/>
            <p:nvPr/>
          </p:nvGrpSpPr>
          <p:grpSpPr>
            <a:xfrm>
              <a:off x="395969" y="4725144"/>
              <a:ext cx="3760848" cy="1255963"/>
              <a:chOff x="395969" y="4448452"/>
              <a:chExt cx="3760848" cy="1255963"/>
            </a:xfrm>
          </p:grpSpPr>
          <p:sp>
            <p:nvSpPr>
              <p:cNvPr id="15" name="角丸四角形 14"/>
              <p:cNvSpPr/>
              <p:nvPr/>
            </p:nvSpPr>
            <p:spPr bwMode="auto">
              <a:xfrm>
                <a:off x="1351780" y="4486666"/>
                <a:ext cx="2735773"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3" name="円/楕円 12"/>
              <p:cNvSpPr/>
              <p:nvPr/>
            </p:nvSpPr>
            <p:spPr bwMode="auto">
              <a:xfrm>
                <a:off x="395969" y="444845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社会</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1" name="正方形/長方形 20"/>
              <p:cNvSpPr/>
              <p:nvPr/>
            </p:nvSpPr>
            <p:spPr>
              <a:xfrm>
                <a:off x="1561955" y="4647116"/>
                <a:ext cx="2594862" cy="923330"/>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場面に応じた</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コミュニケーション</a:t>
                </a:r>
              </a:p>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集団時の様子　　　　</a:t>
                </a:r>
              </a:p>
            </p:txBody>
          </p:sp>
        </p:grpSp>
        <p:sp>
          <p:nvSpPr>
            <p:cNvPr id="24" name="正方形/長方形 23"/>
            <p:cNvSpPr/>
            <p:nvPr/>
          </p:nvSpPr>
          <p:spPr>
            <a:xfrm>
              <a:off x="6143514" y="4755667"/>
              <a:ext cx="1569660" cy="369332"/>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集中度合い</a:t>
              </a:r>
              <a:endParaRPr lang="ja-JP" altLang="en-US" dirty="0"/>
            </a:p>
          </p:txBody>
        </p:sp>
        <p:sp>
          <p:nvSpPr>
            <p:cNvPr id="25" name="正方形/長方形 24"/>
            <p:cNvSpPr/>
            <p:nvPr/>
          </p:nvSpPr>
          <p:spPr>
            <a:xfrm>
              <a:off x="6136571" y="5153754"/>
              <a:ext cx="2262158" cy="646331"/>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変化やムラ</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（作業量・正確性）</a:t>
              </a:r>
              <a:endParaRPr lang="ja-JP" altLang="en-US" dirty="0"/>
            </a:p>
          </p:txBody>
        </p:sp>
      </p:grpSp>
      <p:sp>
        <p:nvSpPr>
          <p:cNvPr id="18" name="正方形/長方形 17"/>
          <p:cNvSpPr/>
          <p:nvPr/>
        </p:nvSpPr>
        <p:spPr>
          <a:xfrm>
            <a:off x="5887483" y="3416068"/>
            <a:ext cx="4230216" cy="646331"/>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医療機関等の神経・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心理検査との比較</a:t>
            </a:r>
            <a:endParaRPr lang="ja-JP" altLang="en-US" dirty="0"/>
          </a:p>
        </p:txBody>
      </p:sp>
      <p:sp>
        <p:nvSpPr>
          <p:cNvPr id="31" name="テキスト ボックス 30"/>
          <p:cNvSpPr txBox="1"/>
          <p:nvPr/>
        </p:nvSpPr>
        <p:spPr>
          <a:xfrm>
            <a:off x="24176" y="2286047"/>
            <a:ext cx="4693142"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ＭＷＳでも</a:t>
            </a:r>
            <a:r>
              <a:rPr kumimoji="1" lang="ja-JP" altLang="en-US" sz="1600" dirty="0">
                <a:latin typeface="メイリオ" panose="020B0604030504040204" pitchFamily="50" charset="-128"/>
                <a:ea typeface="メイリオ" panose="020B0604030504040204" pitchFamily="50" charset="-128"/>
              </a:rPr>
              <a:t>観察できる</a:t>
            </a:r>
            <a:r>
              <a:rPr kumimoji="1" lang="ja-JP" altLang="en-US" sz="1600" dirty="0" smtClean="0">
                <a:latin typeface="メイリオ" panose="020B0604030504040204" pitchFamily="50" charset="-128"/>
                <a:ea typeface="メイリオ" panose="020B0604030504040204" pitchFamily="50" charset="-128"/>
              </a:rPr>
              <a:t>ポイント例</a:t>
            </a:r>
            <a:endParaRPr kumimoji="1" lang="ja-JP" altLang="en-US" sz="1600" dirty="0">
              <a:latin typeface="メイリオ" panose="020B0604030504040204" pitchFamily="50" charset="-128"/>
              <a:ea typeface="メイリオ" panose="020B0604030504040204" pitchFamily="50" charset="-128"/>
            </a:endParaRPr>
          </a:p>
        </p:txBody>
      </p:sp>
      <p:sp>
        <p:nvSpPr>
          <p:cNvPr id="32" name="正方形/長方形 31"/>
          <p:cNvSpPr/>
          <p:nvPr/>
        </p:nvSpPr>
        <p:spPr bwMode="ltGray">
          <a:xfrm>
            <a:off x="5937020" y="1329972"/>
            <a:ext cx="2646878" cy="830997"/>
          </a:xfrm>
          <a:prstGeom prst="rect">
            <a:avLst/>
          </a:prstGeom>
        </p:spPr>
        <p:txBody>
          <a:bodyPr wrap="none">
            <a:spAutoFit/>
          </a:bodyPr>
          <a:lstStyle/>
          <a:p>
            <a:r>
              <a:rPr lang="ja-JP" altLang="en-US"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総合的な視点</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での</a:t>
            </a:r>
          </a:p>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観察</a:t>
            </a:r>
            <a:endParaRPr lang="ja-JP" altLang="en-US" sz="2400" dirty="0">
              <a:solidFill>
                <a:schemeClr val="bg1"/>
              </a:solidFill>
            </a:endParaRPr>
          </a:p>
        </p:txBody>
      </p:sp>
      <p:sp>
        <p:nvSpPr>
          <p:cNvPr id="33" name="正方形/長方形 32"/>
          <p:cNvSpPr/>
          <p:nvPr/>
        </p:nvSpPr>
        <p:spPr bwMode="ltGray">
          <a:xfrm>
            <a:off x="819766" y="1320523"/>
            <a:ext cx="2678696"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作業結果</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だけ</a:t>
            </a:r>
          </a:p>
        </p:txBody>
      </p:sp>
      <p:sp>
        <p:nvSpPr>
          <p:cNvPr id="37" name="下矢印 36"/>
          <p:cNvSpPr/>
          <p:nvPr/>
        </p:nvSpPr>
        <p:spPr bwMode="auto">
          <a:xfrm rot="5400000">
            <a:off x="3550299" y="1413569"/>
            <a:ext cx="307739" cy="434121"/>
          </a:xfrm>
          <a:prstGeom prst="downArrow">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下矢印 37"/>
          <p:cNvSpPr/>
          <p:nvPr/>
        </p:nvSpPr>
        <p:spPr bwMode="auto">
          <a:xfrm rot="16200000">
            <a:off x="5287013" y="1413569"/>
            <a:ext cx="307739" cy="434121"/>
          </a:xfrm>
          <a:prstGeom prst="downArrow">
            <a:avLst>
              <a:gd name="adj1" fmla="val 50000"/>
              <a:gd name="adj2" fmla="val 56190"/>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9" name="正方形/長方形 38"/>
          <p:cNvSpPr/>
          <p:nvPr/>
        </p:nvSpPr>
        <p:spPr bwMode="ltGray">
          <a:xfrm>
            <a:off x="455577" y="1731526"/>
            <a:ext cx="2723823" cy="369332"/>
          </a:xfrm>
          <a:prstGeom prst="rect">
            <a:avLst/>
          </a:prstGeom>
        </p:spPr>
        <p:txBody>
          <a:bodyPr wrap="none">
            <a:spAutoFit/>
          </a:bodyPr>
          <a:lstStyle/>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（スピード・ミスの数）</a:t>
            </a:r>
          </a:p>
        </p:txBody>
      </p:sp>
      <p:sp>
        <p:nvSpPr>
          <p:cNvPr id="40" name="テキスト ボックス 39"/>
          <p:cNvSpPr txBox="1"/>
          <p:nvPr/>
        </p:nvSpPr>
        <p:spPr>
          <a:xfrm>
            <a:off x="4224272" y="1362676"/>
            <a:ext cx="891961" cy="523220"/>
          </a:xfrm>
          <a:prstGeom prst="rect">
            <a:avLst/>
          </a:prstGeom>
          <a:noFill/>
        </p:spPr>
        <p:txBody>
          <a:bodyPr wrap="square" rtlCol="0">
            <a:spAutoFit/>
          </a:bodyPr>
          <a:lstStyle/>
          <a:p>
            <a:r>
              <a:rPr kumimoji="1" lang="ja-JP" altLang="en-US" sz="2800" dirty="0">
                <a:solidFill>
                  <a:srgbClr val="D43448"/>
                </a:solidFill>
              </a:rPr>
              <a:t>ＯＲ</a:t>
            </a:r>
          </a:p>
        </p:txBody>
      </p:sp>
      <p:sp>
        <p:nvSpPr>
          <p:cNvPr id="35" name="テキスト ボックス 34"/>
          <p:cNvSpPr txBox="1"/>
          <p:nvPr/>
        </p:nvSpPr>
        <p:spPr>
          <a:xfrm>
            <a:off x="379510" y="6240773"/>
            <a:ext cx="7978940"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アセスメントでは、総合的な視点に</a:t>
            </a:r>
            <a:r>
              <a:rPr lang="ja-JP" altLang="en-US" dirty="0">
                <a:latin typeface="メイリオ" panose="020B0604030504040204" pitchFamily="50" charset="-128"/>
                <a:ea typeface="メイリオ" panose="020B0604030504040204" pitchFamily="50" charset="-128"/>
              </a:rPr>
              <a:t>立</a:t>
            </a:r>
            <a:r>
              <a:rPr lang="ja-JP" altLang="en-US" dirty="0" smtClean="0">
                <a:latin typeface="メイリオ" panose="020B0604030504040204" pitchFamily="50" charset="-128"/>
                <a:ea typeface="メイリオ" panose="020B0604030504040204" pitchFamily="50" charset="-128"/>
              </a:rPr>
              <a:t>ち、利用者の将来像・可能性までも</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把握</a:t>
            </a:r>
            <a:r>
              <a:rPr lang="ja-JP" altLang="en-US" dirty="0" smtClean="0">
                <a:latin typeface="メイリオ" panose="020B0604030504040204" pitchFamily="50" charset="-128"/>
                <a:ea typeface="メイリオ" panose="020B0604030504040204" pitchFamily="50" charset="-128"/>
              </a:rPr>
              <a:t>することが望まれる。</a:t>
            </a:r>
            <a:endParaRPr kumimoji="1" lang="ja-JP" altLang="en-US" dirty="0">
              <a:latin typeface="メイリオ" panose="020B0604030504040204" pitchFamily="50" charset="-128"/>
              <a:ea typeface="メイリオ" panose="020B0604030504040204" pitchFamily="50" charset="-128"/>
            </a:endParaRPr>
          </a:p>
        </p:txBody>
      </p:sp>
      <p:sp>
        <p:nvSpPr>
          <p:cNvPr id="36" name="角丸四角形 3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963647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斜め縞 26">
            <a:extLst>
              <a:ext uri="{FF2B5EF4-FFF2-40B4-BE49-F238E27FC236}">
                <a16:creationId xmlns:a16="http://schemas.microsoft.com/office/drawing/2014/main" id="{8C321A9E-D4CC-004C-A8F8-0651BD7B1630}"/>
              </a:ext>
            </a:extLst>
          </p:cNvPr>
          <p:cNvSpPr/>
          <p:nvPr/>
        </p:nvSpPr>
        <p:spPr bwMode="auto">
          <a:xfrm rot="8007417">
            <a:off x="593002" y="1945469"/>
            <a:ext cx="3660846" cy="3554808"/>
          </a:xfrm>
          <a:prstGeom prst="diagStrip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角丸四角形 29"/>
          <p:cNvSpPr/>
          <p:nvPr/>
        </p:nvSpPr>
        <p:spPr bwMode="auto">
          <a:xfrm>
            <a:off x="4676220" y="641235"/>
            <a:ext cx="4136029" cy="6163277"/>
          </a:xfrm>
          <a:prstGeom prst="roundRect">
            <a:avLst/>
          </a:prstGeom>
          <a:noFill/>
          <a:ln w="9525" cap="flat" cmpd="sng" algn="ctr">
            <a:solidFill>
              <a:srgbClr val="D4344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19" name="グループ化 18"/>
          <p:cNvGrpSpPr/>
          <p:nvPr/>
        </p:nvGrpSpPr>
        <p:grpSpPr>
          <a:xfrm>
            <a:off x="4765390" y="869627"/>
            <a:ext cx="4578667" cy="1273157"/>
            <a:chOff x="59965" y="2662813"/>
            <a:chExt cx="4578667" cy="1273157"/>
          </a:xfrm>
        </p:grpSpPr>
        <p:sp>
          <p:nvSpPr>
            <p:cNvPr id="9" name="角丸四角形 8"/>
            <p:cNvSpPr/>
            <p:nvPr/>
          </p:nvSpPr>
          <p:spPr bwMode="auto">
            <a:xfrm>
              <a:off x="980519" y="2662813"/>
              <a:ext cx="2878693" cy="1273157"/>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円/楕円 5"/>
            <p:cNvSpPr/>
            <p:nvPr/>
          </p:nvSpPr>
          <p:spPr bwMode="auto">
            <a:xfrm>
              <a:off x="59965" y="2672910"/>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ＭＳ Ｐゴシック" pitchFamily="50" charset="-128"/>
                </a:rPr>
                <a:t>身体的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7" name="正方形/長方形 6"/>
            <p:cNvSpPr/>
            <p:nvPr/>
          </p:nvSpPr>
          <p:spPr>
            <a:xfrm>
              <a:off x="1315698" y="2816387"/>
              <a:ext cx="3322934" cy="923330"/>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障害・疾病の進行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リハビリの効果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8" name="グループ化 7">
            <a:extLst>
              <a:ext uri="{FF2B5EF4-FFF2-40B4-BE49-F238E27FC236}">
                <a16:creationId xmlns:a16="http://schemas.microsoft.com/office/drawing/2014/main" id="{C64038BD-9738-0B45-A1BC-BEA7188C75C3}"/>
              </a:ext>
            </a:extLst>
          </p:cNvPr>
          <p:cNvGrpSpPr/>
          <p:nvPr/>
        </p:nvGrpSpPr>
        <p:grpSpPr>
          <a:xfrm>
            <a:off x="4870144" y="5306803"/>
            <a:ext cx="3759950" cy="1237087"/>
            <a:chOff x="4556998" y="5282932"/>
            <a:chExt cx="3759950" cy="1237087"/>
          </a:xfrm>
        </p:grpSpPr>
        <p:sp>
          <p:nvSpPr>
            <p:cNvPr id="16" name="角丸四角形 15"/>
            <p:cNvSpPr/>
            <p:nvPr/>
          </p:nvSpPr>
          <p:spPr bwMode="auto">
            <a:xfrm>
              <a:off x="5278670" y="5302270"/>
              <a:ext cx="3038278"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円/楕円 13"/>
            <p:cNvSpPr/>
            <p:nvPr/>
          </p:nvSpPr>
          <p:spPr bwMode="auto">
            <a:xfrm>
              <a:off x="4556998" y="528293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職業</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4" name="正方形/長方形 23"/>
            <p:cNvSpPr/>
            <p:nvPr/>
          </p:nvSpPr>
          <p:spPr>
            <a:xfrm>
              <a:off x="5871646" y="5418322"/>
              <a:ext cx="2031325" cy="646331"/>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習熟による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　職業能力の向上</a:t>
              </a:r>
              <a:endParaRPr lang="ja-JP" altLang="en-US" dirty="0"/>
            </a:p>
          </p:txBody>
        </p:sp>
        <p:sp>
          <p:nvSpPr>
            <p:cNvPr id="25" name="正方形/長方形 24"/>
            <p:cNvSpPr/>
            <p:nvPr/>
          </p:nvSpPr>
          <p:spPr>
            <a:xfrm>
              <a:off x="5895379" y="6103363"/>
              <a:ext cx="2031325" cy="369332"/>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補完方法の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獲得</a:t>
              </a:r>
            </a:p>
          </p:txBody>
        </p:sp>
      </p:grpSp>
      <p:grpSp>
        <p:nvGrpSpPr>
          <p:cNvPr id="26" name="グループ化 25">
            <a:extLst>
              <a:ext uri="{FF2B5EF4-FFF2-40B4-BE49-F238E27FC236}">
                <a16:creationId xmlns:a16="http://schemas.microsoft.com/office/drawing/2014/main" id="{C64CF0BE-2687-2A4A-8675-0B9BF3558C64}"/>
              </a:ext>
            </a:extLst>
          </p:cNvPr>
          <p:cNvGrpSpPr/>
          <p:nvPr/>
        </p:nvGrpSpPr>
        <p:grpSpPr>
          <a:xfrm>
            <a:off x="4850796" y="2353947"/>
            <a:ext cx="5515361" cy="1227329"/>
            <a:chOff x="4726812" y="2328556"/>
            <a:chExt cx="5515361" cy="1227329"/>
          </a:xfrm>
        </p:grpSpPr>
        <p:grpSp>
          <p:nvGrpSpPr>
            <p:cNvPr id="20" name="グループ化 19"/>
            <p:cNvGrpSpPr/>
            <p:nvPr/>
          </p:nvGrpSpPr>
          <p:grpSpPr>
            <a:xfrm>
              <a:off x="4726812" y="2328556"/>
              <a:ext cx="3787191" cy="1227329"/>
              <a:chOff x="4527239" y="2600908"/>
              <a:chExt cx="4005201" cy="1227329"/>
            </a:xfrm>
          </p:grpSpPr>
          <p:sp>
            <p:nvSpPr>
              <p:cNvPr id="11" name="角丸四角形 10"/>
              <p:cNvSpPr/>
              <p:nvPr/>
            </p:nvSpPr>
            <p:spPr bwMode="auto">
              <a:xfrm>
                <a:off x="5488035" y="2610488"/>
                <a:ext cx="3044405"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円/楕円 11"/>
              <p:cNvSpPr/>
              <p:nvPr/>
            </p:nvSpPr>
            <p:spPr bwMode="auto">
              <a:xfrm>
                <a:off x="4527239" y="2600908"/>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精神的</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17" name="正方形/長方形 16"/>
              <p:cNvSpPr/>
              <p:nvPr/>
            </p:nvSpPr>
            <p:spPr>
              <a:xfrm>
                <a:off x="5901805" y="2715290"/>
                <a:ext cx="2148258" cy="646331"/>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ストレスへの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対処方法の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正方形/長方形 17"/>
            <p:cNvSpPr/>
            <p:nvPr/>
          </p:nvSpPr>
          <p:spPr>
            <a:xfrm>
              <a:off x="6011957" y="3094235"/>
              <a:ext cx="4230216" cy="369332"/>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仕事への意識の変化</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1" name="角丸四角形 40"/>
          <p:cNvSpPr/>
          <p:nvPr/>
        </p:nvSpPr>
        <p:spPr bwMode="auto">
          <a:xfrm>
            <a:off x="271663" y="1010974"/>
            <a:ext cx="2883086" cy="949584"/>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bwMode="white">
          <a:xfrm>
            <a:off x="496242" y="1100776"/>
            <a:ext cx="2339102" cy="830997"/>
          </a:xfrm>
          <a:prstGeom prst="rect">
            <a:avLst/>
          </a:prstGeom>
        </p:spPr>
        <p:txBody>
          <a:bodyPr wrap="none">
            <a:spAutoFit/>
          </a:bodyPr>
          <a:lstStyle/>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医療機関からの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医療情報</a:t>
            </a:r>
          </a:p>
        </p:txBody>
      </p:sp>
      <p:sp>
        <p:nvSpPr>
          <p:cNvPr id="31" name="テキスト ボックス 30">
            <a:extLst>
              <a:ext uri="{FF2B5EF4-FFF2-40B4-BE49-F238E27FC236}">
                <a16:creationId xmlns:a16="http://schemas.microsoft.com/office/drawing/2014/main" id="{25F03838-B81A-9646-8BD0-3C3CD600960A}"/>
              </a:ext>
            </a:extLst>
          </p:cNvPr>
          <p:cNvSpPr txBox="1"/>
          <p:nvPr/>
        </p:nvSpPr>
        <p:spPr>
          <a:xfrm>
            <a:off x="1162719" y="70129"/>
            <a:ext cx="6420923" cy="523220"/>
          </a:xfrm>
          <a:prstGeom prst="rect">
            <a:avLst/>
          </a:prstGeom>
          <a:noFill/>
        </p:spPr>
        <p:txBody>
          <a:bodyPr wrap="square" rtlCol="0">
            <a:spAutoFit/>
          </a:bodyPr>
          <a:lstStyle/>
          <a:p>
            <a:r>
              <a:rPr lang="ja-JP" altLang="en-US" sz="2800">
                <a:latin typeface="メイリオ" panose="020B0604030504040204" pitchFamily="50" charset="-128"/>
                <a:ea typeface="メイリオ" panose="020B0604030504040204" pitchFamily="50" charset="-128"/>
              </a:rPr>
              <a:t>将来像・可能性を考慮すべき事項の例</a:t>
            </a:r>
            <a:endParaRPr kumimoji="1" lang="ja-JP" altLang="en-US" sz="2800"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E4C56484-8E5A-6E45-BA6B-89583098F898}"/>
              </a:ext>
            </a:extLst>
          </p:cNvPr>
          <p:cNvGrpSpPr/>
          <p:nvPr/>
        </p:nvGrpSpPr>
        <p:grpSpPr>
          <a:xfrm>
            <a:off x="4850796" y="3806389"/>
            <a:ext cx="4210174" cy="1255963"/>
            <a:chOff x="4597623" y="3636997"/>
            <a:chExt cx="4210174" cy="1255963"/>
          </a:xfrm>
        </p:grpSpPr>
        <p:grpSp>
          <p:nvGrpSpPr>
            <p:cNvPr id="22" name="グループ化 21"/>
            <p:cNvGrpSpPr/>
            <p:nvPr/>
          </p:nvGrpSpPr>
          <p:grpSpPr>
            <a:xfrm>
              <a:off x="4597623" y="3636997"/>
              <a:ext cx="3791295" cy="1255963"/>
              <a:chOff x="395969" y="4448452"/>
              <a:chExt cx="3791295" cy="1255963"/>
            </a:xfrm>
          </p:grpSpPr>
          <p:sp>
            <p:nvSpPr>
              <p:cNvPr id="15" name="角丸四角形 14"/>
              <p:cNvSpPr/>
              <p:nvPr/>
            </p:nvSpPr>
            <p:spPr bwMode="auto">
              <a:xfrm>
                <a:off x="1351780" y="4486666"/>
                <a:ext cx="2831380"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3" name="円/楕円 12"/>
              <p:cNvSpPr/>
              <p:nvPr/>
            </p:nvSpPr>
            <p:spPr bwMode="auto">
              <a:xfrm>
                <a:off x="395969" y="444845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社会</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1" name="正方形/長方形 20"/>
              <p:cNvSpPr/>
              <p:nvPr/>
            </p:nvSpPr>
            <p:spPr>
              <a:xfrm>
                <a:off x="1592402" y="4621585"/>
                <a:ext cx="2594862" cy="646331"/>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家族・支援機関の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　サポート体制</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正方形/長方形 1">
              <a:extLst>
                <a:ext uri="{FF2B5EF4-FFF2-40B4-BE49-F238E27FC236}">
                  <a16:creationId xmlns:a16="http://schemas.microsoft.com/office/drawing/2014/main" id="{C9304C57-A362-9E43-9B03-A9D37AE50D4D}"/>
                </a:ext>
              </a:extLst>
            </p:cNvPr>
            <p:cNvSpPr/>
            <p:nvPr/>
          </p:nvSpPr>
          <p:spPr>
            <a:xfrm>
              <a:off x="5853142" y="4490044"/>
              <a:ext cx="2954655" cy="369332"/>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適した職場環境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4" name="角丸四角形 33"/>
          <p:cNvSpPr/>
          <p:nvPr/>
        </p:nvSpPr>
        <p:spPr bwMode="auto">
          <a:xfrm>
            <a:off x="331778" y="2504575"/>
            <a:ext cx="2795366" cy="953865"/>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a:extLst>
              <a:ext uri="{FF2B5EF4-FFF2-40B4-BE49-F238E27FC236}">
                <a16:creationId xmlns:a16="http://schemas.microsoft.com/office/drawing/2014/main" id="{BC7BD089-B9F5-9349-A2AC-2E42AB05FEBA}"/>
              </a:ext>
            </a:extLst>
          </p:cNvPr>
          <p:cNvSpPr/>
          <p:nvPr/>
        </p:nvSpPr>
        <p:spPr bwMode="white">
          <a:xfrm>
            <a:off x="420939" y="2617296"/>
            <a:ext cx="2658100" cy="830997"/>
          </a:xfrm>
          <a:prstGeom prst="rect">
            <a:avLst/>
          </a:prstGeom>
        </p:spPr>
        <p:txBody>
          <a:bodyPr wrap="none">
            <a:spAutoFit/>
          </a:bodyPr>
          <a:lstStyle/>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相談等による</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利用者からの情報</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角丸四角形 35">
            <a:extLst>
              <a:ext uri="{FF2B5EF4-FFF2-40B4-BE49-F238E27FC236}">
                <a16:creationId xmlns:a16="http://schemas.microsoft.com/office/drawing/2014/main" id="{46B5EC08-EA81-2C4A-B77B-9C7DE3F9E65C}"/>
              </a:ext>
            </a:extLst>
          </p:cNvPr>
          <p:cNvSpPr/>
          <p:nvPr/>
        </p:nvSpPr>
        <p:spPr bwMode="auto">
          <a:xfrm>
            <a:off x="345657" y="3863373"/>
            <a:ext cx="2795366" cy="953865"/>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41">
            <a:extLst>
              <a:ext uri="{FF2B5EF4-FFF2-40B4-BE49-F238E27FC236}">
                <a16:creationId xmlns:a16="http://schemas.microsoft.com/office/drawing/2014/main" id="{89A66717-2D2E-F74A-A3D4-197171C811F0}"/>
              </a:ext>
            </a:extLst>
          </p:cNvPr>
          <p:cNvSpPr/>
          <p:nvPr/>
        </p:nvSpPr>
        <p:spPr bwMode="auto">
          <a:xfrm>
            <a:off x="367492" y="5288425"/>
            <a:ext cx="2795366" cy="953865"/>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三角形 27">
            <a:extLst>
              <a:ext uri="{FF2B5EF4-FFF2-40B4-BE49-F238E27FC236}">
                <a16:creationId xmlns:a16="http://schemas.microsoft.com/office/drawing/2014/main" id="{E2EB409B-6E8E-FE40-9D5E-9D771886D527}"/>
              </a:ext>
            </a:extLst>
          </p:cNvPr>
          <p:cNvSpPr/>
          <p:nvPr/>
        </p:nvSpPr>
        <p:spPr bwMode="auto">
          <a:xfrm rot="5400000">
            <a:off x="3105836" y="3266907"/>
            <a:ext cx="2212589" cy="689361"/>
          </a:xfrm>
          <a:prstGeom prst="triangl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highlight>
                <a:srgbClr val="D43448"/>
              </a:highlight>
              <a:latin typeface="Arial" charset="0"/>
              <a:ea typeface="ＭＳ Ｐゴシック" pitchFamily="50" charset="-128"/>
            </a:endParaRPr>
          </a:p>
        </p:txBody>
      </p:sp>
      <p:sp>
        <p:nvSpPr>
          <p:cNvPr id="43" name="正方形/長方形 42">
            <a:extLst>
              <a:ext uri="{FF2B5EF4-FFF2-40B4-BE49-F238E27FC236}">
                <a16:creationId xmlns:a16="http://schemas.microsoft.com/office/drawing/2014/main" id="{5CB6CCC4-C536-AC40-A54C-A1D35608E324}"/>
              </a:ext>
            </a:extLst>
          </p:cNvPr>
          <p:cNvSpPr/>
          <p:nvPr/>
        </p:nvSpPr>
        <p:spPr bwMode="white">
          <a:xfrm>
            <a:off x="444043" y="3964709"/>
            <a:ext cx="2473754" cy="830997"/>
          </a:xfrm>
          <a:prstGeom prst="rect">
            <a:avLst/>
          </a:prstGeom>
        </p:spPr>
        <p:txBody>
          <a:bodyPr wrap="none">
            <a:spAutoFit/>
          </a:bodyPr>
          <a:lstStyle/>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支援場面</a:t>
            </a: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訓練</a:t>
            </a: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からの情報</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D9018067-D87D-1F4E-A806-7D409FAA7E6A}"/>
              </a:ext>
            </a:extLst>
          </p:cNvPr>
          <p:cNvSpPr/>
          <p:nvPr/>
        </p:nvSpPr>
        <p:spPr bwMode="white">
          <a:xfrm>
            <a:off x="513906" y="5387574"/>
            <a:ext cx="2646878" cy="830997"/>
          </a:xfrm>
          <a:prstGeom prst="rect">
            <a:avLst/>
          </a:prstGeom>
        </p:spPr>
        <p:txBody>
          <a:bodyPr wrap="none">
            <a:spAutoFit/>
          </a:bodyPr>
          <a:lstStyle/>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家族・支援者から</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の現在までの情報</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89505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body" idx="1"/>
          </p:nvPr>
        </p:nvSpPr>
        <p:spPr>
          <a:xfrm>
            <a:off x="1305154" y="2119456"/>
            <a:ext cx="7920880" cy="1800200"/>
          </a:xfrm>
          <a:noFill/>
        </p:spPr>
        <p:txBody>
          <a:bodyPr/>
          <a:lstStyle/>
          <a:p>
            <a:pPr>
              <a:buFontTx/>
              <a:buNone/>
            </a:pPr>
            <a:r>
              <a:rPr lang="ja-JP" altLang="en-US" sz="3600" dirty="0" smtClean="0">
                <a:latin typeface="メイリオ" panose="020B0604030504040204" pitchFamily="50" charset="-128"/>
                <a:ea typeface="メイリオ" panose="020B0604030504040204" pitchFamily="50" charset="-128"/>
              </a:rPr>
              <a:t>就労支援機関における</a:t>
            </a:r>
          </a:p>
          <a:p>
            <a:pPr>
              <a:buFontTx/>
              <a:buNone/>
            </a:pP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アセスメントの進め方</a:t>
            </a:r>
            <a:r>
              <a:rPr lang="ja-JP" altLang="en-US" sz="3600" dirty="0" smtClean="0">
                <a:latin typeface="メイリオ" panose="020B0604030504040204" pitchFamily="50" charset="-128"/>
                <a:ea typeface="メイリオ" panose="020B0604030504040204" pitchFamily="50" charset="-128"/>
              </a:rPr>
              <a:t> </a:t>
            </a:r>
            <a:r>
              <a:rPr lang="ja-JP" altLang="en-US" sz="4400" dirty="0"/>
              <a:t>　</a:t>
            </a:r>
            <a:r>
              <a:rPr lang="ja-JP" altLang="en-US" sz="4800" dirty="0"/>
              <a:t>　　　　　　　　　　　　　　　　　</a:t>
            </a:r>
          </a:p>
        </p:txBody>
      </p:sp>
      <p:sp>
        <p:nvSpPr>
          <p:cNvPr id="7" name="正方形/長方形 6"/>
          <p:cNvSpPr/>
          <p:nvPr/>
        </p:nvSpPr>
        <p:spPr>
          <a:xfrm>
            <a:off x="1055778" y="3897268"/>
            <a:ext cx="7836702" cy="18480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79512" y="2299117"/>
            <a:ext cx="1036405" cy="1104538"/>
            <a:chOff x="175966" y="2083852"/>
            <a:chExt cx="1036405" cy="1104538"/>
          </a:xfrm>
        </p:grpSpPr>
        <p:sp>
          <p:nvSpPr>
            <p:cNvPr id="13" name="正方形/長方形 12"/>
            <p:cNvSpPr/>
            <p:nvPr/>
          </p:nvSpPr>
          <p:spPr>
            <a:xfrm>
              <a:off x="175966" y="2083852"/>
              <a:ext cx="474061" cy="51758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43448"/>
                </a:solidFill>
              </a:endParaRPr>
            </a:p>
          </p:txBody>
        </p:sp>
        <p:sp>
          <p:nvSpPr>
            <p:cNvPr id="14" name="正方形/長方形 13"/>
            <p:cNvSpPr/>
            <p:nvPr/>
          </p:nvSpPr>
          <p:spPr>
            <a:xfrm>
              <a:off x="737033" y="2670802"/>
              <a:ext cx="474061" cy="51758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75966" y="2670802"/>
              <a:ext cx="474061" cy="51758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38310" y="2083852"/>
              <a:ext cx="474061" cy="51758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887618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ローチャート: 抜出し 14"/>
          <p:cNvSpPr/>
          <p:nvPr/>
        </p:nvSpPr>
        <p:spPr bwMode="auto">
          <a:xfrm rot="10513040">
            <a:off x="7359275" y="2544747"/>
            <a:ext cx="1546814" cy="608748"/>
          </a:xfrm>
          <a:prstGeom prst="flowChartExtra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フローチャート: 手操作入力 12"/>
          <p:cNvSpPr/>
          <p:nvPr/>
        </p:nvSpPr>
        <p:spPr bwMode="auto">
          <a:xfrm rot="21275119" flipH="1" flipV="1">
            <a:off x="245057" y="2912339"/>
            <a:ext cx="7898378" cy="741015"/>
          </a:xfrm>
          <a:prstGeom prst="flowChartManualInpu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円/楕円 7"/>
          <p:cNvSpPr/>
          <p:nvPr/>
        </p:nvSpPr>
        <p:spPr bwMode="auto">
          <a:xfrm rot="20188665">
            <a:off x="6200034" y="1267997"/>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9" name="正方形/長方形 18"/>
          <p:cNvSpPr/>
          <p:nvPr/>
        </p:nvSpPr>
        <p:spPr bwMode="ltGray">
          <a:xfrm>
            <a:off x="6345598" y="1834991"/>
            <a:ext cx="1493912" cy="646331"/>
          </a:xfrm>
          <a:prstGeom prst="rect">
            <a:avLst/>
          </a:prstGeom>
        </p:spPr>
        <p:txBody>
          <a:bodyPr wrap="square">
            <a:spAutoFit/>
          </a:bodyPr>
          <a:lstStyle/>
          <a:p>
            <a:r>
              <a:rPr lang="ja-JP" altLang="en-US" dirty="0">
                <a:solidFill>
                  <a:schemeClr val="bg1"/>
                </a:solidFill>
              </a:rPr>
              <a:t>支援</a:t>
            </a:r>
            <a:r>
              <a:rPr lang="ja-JP" altLang="en-US" dirty="0" smtClean="0">
                <a:solidFill>
                  <a:schemeClr val="bg1"/>
                </a:solidFill>
              </a:rPr>
              <a:t>計画</a:t>
            </a:r>
            <a:r>
              <a:rPr lang="ja-JP" altLang="en-US" dirty="0">
                <a:solidFill>
                  <a:schemeClr val="bg1"/>
                </a:solidFill>
              </a:rPr>
              <a:t>の策定</a:t>
            </a:r>
          </a:p>
        </p:txBody>
      </p:sp>
      <p:sp>
        <p:nvSpPr>
          <p:cNvPr id="20" name="円/楕円 19"/>
          <p:cNvSpPr/>
          <p:nvPr/>
        </p:nvSpPr>
        <p:spPr bwMode="auto">
          <a:xfrm rot="20070789">
            <a:off x="4467208" y="1458282"/>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1" name="円/楕円 20"/>
          <p:cNvSpPr/>
          <p:nvPr/>
        </p:nvSpPr>
        <p:spPr bwMode="auto">
          <a:xfrm rot="19556100">
            <a:off x="2484654" y="1645636"/>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2" name="円/楕円 21"/>
          <p:cNvSpPr/>
          <p:nvPr/>
        </p:nvSpPr>
        <p:spPr bwMode="auto">
          <a:xfrm rot="20022050">
            <a:off x="502101" y="1964581"/>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8" name="正方形/長方形 17"/>
          <p:cNvSpPr/>
          <p:nvPr/>
        </p:nvSpPr>
        <p:spPr bwMode="ltGray">
          <a:xfrm>
            <a:off x="4590212" y="2018124"/>
            <a:ext cx="1349896" cy="646331"/>
          </a:xfrm>
          <a:prstGeom prst="rect">
            <a:avLst/>
          </a:prstGeom>
        </p:spPr>
        <p:txBody>
          <a:bodyPr wrap="square">
            <a:spAutoFit/>
          </a:bodyPr>
          <a:lstStyle/>
          <a:p>
            <a:r>
              <a:rPr lang="ja-JP" altLang="en-US" dirty="0">
                <a:solidFill>
                  <a:schemeClr val="bg1"/>
                </a:solidFill>
              </a:rPr>
              <a:t>所内</a:t>
            </a:r>
          </a:p>
          <a:p>
            <a:r>
              <a:rPr lang="ja-JP" altLang="en-US" dirty="0">
                <a:solidFill>
                  <a:schemeClr val="bg1"/>
                </a:solidFill>
              </a:rPr>
              <a:t>ケース会議</a:t>
            </a:r>
          </a:p>
        </p:txBody>
      </p:sp>
      <p:sp>
        <p:nvSpPr>
          <p:cNvPr id="17" name="正方形/長方形 16"/>
          <p:cNvSpPr/>
          <p:nvPr/>
        </p:nvSpPr>
        <p:spPr bwMode="ltGray">
          <a:xfrm>
            <a:off x="2715935" y="2212547"/>
            <a:ext cx="1150640" cy="830997"/>
          </a:xfrm>
          <a:prstGeom prst="rect">
            <a:avLst/>
          </a:prstGeom>
        </p:spPr>
        <p:txBody>
          <a:bodyPr wrap="square">
            <a:spAutoFit/>
          </a:bodyPr>
          <a:lstStyle/>
          <a:p>
            <a:r>
              <a:rPr lang="ja-JP" altLang="en-US" dirty="0">
                <a:solidFill>
                  <a:schemeClr val="bg1"/>
                </a:solidFill>
              </a:rPr>
              <a:t>職業相談</a:t>
            </a:r>
          </a:p>
          <a:p>
            <a:r>
              <a:rPr lang="ja-JP" altLang="en-US" dirty="0">
                <a:solidFill>
                  <a:schemeClr val="bg1"/>
                </a:solidFill>
              </a:rPr>
              <a:t>職業評価</a:t>
            </a:r>
          </a:p>
          <a:p>
            <a:r>
              <a:rPr lang="ja-JP" altLang="en-US" sz="1200" dirty="0">
                <a:solidFill>
                  <a:schemeClr val="bg1"/>
                </a:solidFill>
              </a:rPr>
              <a:t>（アセスメント）</a:t>
            </a:r>
          </a:p>
        </p:txBody>
      </p:sp>
      <p:sp>
        <p:nvSpPr>
          <p:cNvPr id="16" name="正方形/長方形 15"/>
          <p:cNvSpPr/>
          <p:nvPr/>
        </p:nvSpPr>
        <p:spPr bwMode="ltGray">
          <a:xfrm>
            <a:off x="649626" y="2570589"/>
            <a:ext cx="1186543" cy="646331"/>
          </a:xfrm>
          <a:prstGeom prst="rect">
            <a:avLst/>
          </a:prstGeom>
        </p:spPr>
        <p:txBody>
          <a:bodyPr wrap="none">
            <a:spAutoFit/>
          </a:bodyPr>
          <a:lstStyle/>
          <a:p>
            <a:r>
              <a:rPr lang="ja-JP" altLang="en-US" dirty="0">
                <a:solidFill>
                  <a:schemeClr val="bg1"/>
                </a:solidFill>
              </a:rPr>
              <a:t>インテーク</a:t>
            </a:r>
          </a:p>
          <a:p>
            <a:pPr algn="ctr"/>
            <a:r>
              <a:rPr lang="ja-JP" altLang="en-US" dirty="0">
                <a:solidFill>
                  <a:schemeClr val="bg1"/>
                </a:solidFill>
              </a:rPr>
              <a:t>（受付）</a:t>
            </a:r>
          </a:p>
        </p:txBody>
      </p:sp>
      <p:sp>
        <p:nvSpPr>
          <p:cNvPr id="36" name="フローチャート: 抜出し 35"/>
          <p:cNvSpPr/>
          <p:nvPr/>
        </p:nvSpPr>
        <p:spPr bwMode="auto">
          <a:xfrm rot="10513040">
            <a:off x="7374667" y="5179135"/>
            <a:ext cx="1546814" cy="608748"/>
          </a:xfrm>
          <a:prstGeom prst="flowChartExtra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7" name="フローチャート: 手操作入力 36"/>
          <p:cNvSpPr/>
          <p:nvPr/>
        </p:nvSpPr>
        <p:spPr bwMode="auto">
          <a:xfrm rot="21275119" flipH="1" flipV="1">
            <a:off x="260449" y="5546727"/>
            <a:ext cx="7898378" cy="741015"/>
          </a:xfrm>
          <a:prstGeom prst="flowChartManualInpu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円/楕円 37"/>
          <p:cNvSpPr/>
          <p:nvPr/>
        </p:nvSpPr>
        <p:spPr bwMode="auto">
          <a:xfrm rot="20188665">
            <a:off x="6341442" y="3827173"/>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9" name="正方形/長方形 38"/>
          <p:cNvSpPr/>
          <p:nvPr/>
        </p:nvSpPr>
        <p:spPr bwMode="ltGray">
          <a:xfrm>
            <a:off x="6682256" y="4403920"/>
            <a:ext cx="1493912" cy="646331"/>
          </a:xfrm>
          <a:prstGeom prst="rect">
            <a:avLst/>
          </a:prstGeom>
        </p:spPr>
        <p:txBody>
          <a:bodyPr wrap="square">
            <a:spAutoFit/>
          </a:bodyPr>
          <a:lstStyle/>
          <a:p>
            <a:r>
              <a:rPr lang="ja-JP" altLang="en-US" dirty="0">
                <a:solidFill>
                  <a:schemeClr val="bg1"/>
                </a:solidFill>
              </a:rPr>
              <a:t>フォロー</a:t>
            </a:r>
          </a:p>
          <a:p>
            <a:r>
              <a:rPr lang="ja-JP" altLang="en-US" dirty="0">
                <a:solidFill>
                  <a:schemeClr val="bg1"/>
                </a:solidFill>
              </a:rPr>
              <a:t>アップ</a:t>
            </a:r>
          </a:p>
        </p:txBody>
      </p:sp>
      <p:sp>
        <p:nvSpPr>
          <p:cNvPr id="40" name="円/楕円 39"/>
          <p:cNvSpPr/>
          <p:nvPr/>
        </p:nvSpPr>
        <p:spPr bwMode="auto">
          <a:xfrm rot="20070789">
            <a:off x="4482600" y="4092670"/>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41" name="円/楕円 40"/>
          <p:cNvSpPr/>
          <p:nvPr/>
        </p:nvSpPr>
        <p:spPr bwMode="auto">
          <a:xfrm rot="19556100">
            <a:off x="2462417" y="4252166"/>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42" name="円/楕円 41"/>
          <p:cNvSpPr/>
          <p:nvPr/>
        </p:nvSpPr>
        <p:spPr bwMode="auto">
          <a:xfrm rot="20022050">
            <a:off x="536470" y="4635462"/>
            <a:ext cx="1560796" cy="1769080"/>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43" name="正方形/長方形 42"/>
          <p:cNvSpPr/>
          <p:nvPr/>
        </p:nvSpPr>
        <p:spPr bwMode="ltGray">
          <a:xfrm>
            <a:off x="4588050" y="4537847"/>
            <a:ext cx="1349896" cy="923330"/>
          </a:xfrm>
          <a:prstGeom prst="rect">
            <a:avLst/>
          </a:prstGeom>
        </p:spPr>
        <p:txBody>
          <a:bodyPr wrap="square">
            <a:spAutoFit/>
          </a:bodyPr>
          <a:lstStyle/>
          <a:p>
            <a:r>
              <a:rPr lang="ja-JP" altLang="en-US" dirty="0">
                <a:solidFill>
                  <a:schemeClr val="bg1"/>
                </a:solidFill>
              </a:rPr>
              <a:t>ジョブコーチ</a:t>
            </a:r>
          </a:p>
          <a:p>
            <a:r>
              <a:rPr lang="ja-JP" altLang="en-US" dirty="0">
                <a:solidFill>
                  <a:schemeClr val="bg1"/>
                </a:solidFill>
              </a:rPr>
              <a:t>支援</a:t>
            </a:r>
          </a:p>
          <a:p>
            <a:r>
              <a:rPr lang="ja-JP" altLang="en-US" dirty="0">
                <a:solidFill>
                  <a:schemeClr val="bg1"/>
                </a:solidFill>
              </a:rPr>
              <a:t>　　（所外）</a:t>
            </a:r>
          </a:p>
        </p:txBody>
      </p:sp>
      <p:sp>
        <p:nvSpPr>
          <p:cNvPr id="44" name="正方形/長方形 43"/>
          <p:cNvSpPr/>
          <p:nvPr/>
        </p:nvSpPr>
        <p:spPr bwMode="ltGray">
          <a:xfrm>
            <a:off x="2611509" y="4605703"/>
            <a:ext cx="1309764" cy="1261884"/>
          </a:xfrm>
          <a:prstGeom prst="rect">
            <a:avLst/>
          </a:prstGeom>
        </p:spPr>
        <p:txBody>
          <a:bodyPr wrap="square">
            <a:spAutoFit/>
          </a:bodyPr>
          <a:lstStyle/>
          <a:p>
            <a:r>
              <a:rPr lang="ja-JP" altLang="en-US" sz="1600" dirty="0">
                <a:solidFill>
                  <a:schemeClr val="bg1"/>
                </a:solidFill>
              </a:rPr>
              <a:t>ハローワーク</a:t>
            </a:r>
          </a:p>
          <a:p>
            <a:r>
              <a:rPr lang="ja-JP" altLang="en-US" dirty="0">
                <a:solidFill>
                  <a:schemeClr val="bg1"/>
                </a:solidFill>
              </a:rPr>
              <a:t>事業主</a:t>
            </a:r>
          </a:p>
          <a:p>
            <a:r>
              <a:rPr lang="ja-JP" altLang="en-US" dirty="0">
                <a:solidFill>
                  <a:schemeClr val="bg1"/>
                </a:solidFill>
              </a:rPr>
              <a:t>関係機関</a:t>
            </a:r>
          </a:p>
          <a:p>
            <a:r>
              <a:rPr lang="ja-JP" altLang="en-US" sz="1200" b="1" dirty="0">
                <a:solidFill>
                  <a:schemeClr val="bg1"/>
                </a:solidFill>
              </a:rPr>
              <a:t>（ケース会議・</a:t>
            </a:r>
          </a:p>
          <a:p>
            <a:r>
              <a:rPr lang="ja-JP" altLang="en-US" sz="1200" b="1" dirty="0">
                <a:solidFill>
                  <a:schemeClr val="bg1"/>
                </a:solidFill>
              </a:rPr>
              <a:t>　　　求職活動）</a:t>
            </a:r>
          </a:p>
        </p:txBody>
      </p:sp>
      <p:sp>
        <p:nvSpPr>
          <p:cNvPr id="45" name="正方形/長方形 44"/>
          <p:cNvSpPr/>
          <p:nvPr/>
        </p:nvSpPr>
        <p:spPr bwMode="ltGray">
          <a:xfrm>
            <a:off x="668231" y="5047244"/>
            <a:ext cx="1271502" cy="923330"/>
          </a:xfrm>
          <a:prstGeom prst="rect">
            <a:avLst/>
          </a:prstGeom>
        </p:spPr>
        <p:txBody>
          <a:bodyPr wrap="none">
            <a:spAutoFit/>
          </a:bodyPr>
          <a:lstStyle/>
          <a:p>
            <a:r>
              <a:rPr lang="ja-JP" altLang="en-US" dirty="0" smtClean="0">
                <a:solidFill>
                  <a:schemeClr val="bg1"/>
                </a:solidFill>
              </a:rPr>
              <a:t>作業訓練</a:t>
            </a:r>
          </a:p>
          <a:p>
            <a:r>
              <a:rPr lang="ja-JP" altLang="en-US" dirty="0" smtClean="0">
                <a:solidFill>
                  <a:schemeClr val="bg1"/>
                </a:solidFill>
              </a:rPr>
              <a:t>リハビリ等</a:t>
            </a:r>
            <a:endParaRPr lang="ja-JP" altLang="en-US" dirty="0">
              <a:solidFill>
                <a:schemeClr val="bg1"/>
              </a:solidFill>
            </a:endParaRPr>
          </a:p>
          <a:p>
            <a:pPr algn="ctr"/>
            <a:r>
              <a:rPr lang="ja-JP" altLang="en-US" dirty="0" smtClean="0">
                <a:solidFill>
                  <a:schemeClr val="bg1"/>
                </a:solidFill>
              </a:rPr>
              <a:t>（施設内）</a:t>
            </a:r>
            <a:endParaRPr lang="ja-JP" altLang="en-US" dirty="0">
              <a:solidFill>
                <a:schemeClr val="bg1"/>
              </a:solidFill>
            </a:endParaRPr>
          </a:p>
        </p:txBody>
      </p:sp>
      <p:sp>
        <p:nvSpPr>
          <p:cNvPr id="46" name="タイトル 1"/>
          <p:cNvSpPr txBox="1">
            <a:spLocks/>
          </p:cNvSpPr>
          <p:nvPr/>
        </p:nvSpPr>
        <p:spPr>
          <a:xfrm>
            <a:off x="-876120" y="149580"/>
            <a:ext cx="10171515" cy="858269"/>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4000" kern="0" dirty="0">
                <a:latin typeface="メイリオ" panose="020B0604030504040204" pitchFamily="50" charset="-128"/>
                <a:ea typeface="メイリオ" panose="020B0604030504040204" pitchFamily="50" charset="-128"/>
                <a:cs typeface="メイリオ" panose="020B0604030504040204" pitchFamily="50" charset="-128"/>
              </a:rPr>
              <a:t>　就労</a:t>
            </a:r>
            <a:r>
              <a:rPr lang="ja-JP" altLang="en-US" sz="4000" kern="0" dirty="0" smtClean="0">
                <a:latin typeface="メイリオ" panose="020B0604030504040204" pitchFamily="50" charset="-128"/>
                <a:ea typeface="メイリオ" panose="020B0604030504040204" pitchFamily="50" charset="-128"/>
                <a:cs typeface="メイリオ" panose="020B0604030504040204" pitchFamily="50" charset="-128"/>
              </a:rPr>
              <a:t>支援機関のアセスメントの流れ</a:t>
            </a:r>
            <a:endParaRPr lang="ja-JP" altLang="en-US" sz="4000"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1797387" y="6496831"/>
            <a:ext cx="684076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注</a:t>
            </a:r>
            <a:r>
              <a:rPr lang="ja-JP" altLang="en-US"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支援</a:t>
            </a:r>
            <a:r>
              <a:rPr lang="ja-JP" altLang="en-US" dirty="0" smtClean="0">
                <a:latin typeface="メイリオ" panose="020B0604030504040204" pitchFamily="50" charset="-128"/>
                <a:ea typeface="メイリオ" panose="020B0604030504040204" pitchFamily="50" charset="-128"/>
              </a:rPr>
              <a:t>計画</a:t>
            </a:r>
            <a:r>
              <a:rPr lang="ja-JP" altLang="en-US" dirty="0">
                <a:latin typeface="メイリオ" panose="020B0604030504040204" pitchFamily="50" charset="-128"/>
                <a:ea typeface="メイリオ" panose="020B0604030504040204" pitchFamily="50" charset="-128"/>
              </a:rPr>
              <a:t>の策定（それに伴うアセスメント）は複数回行う。</a:t>
            </a:r>
            <a:endParaRPr kumimoji="1" lang="ja-JP" altLang="en-US" dirty="0">
              <a:latin typeface="メイリオ" panose="020B0604030504040204" pitchFamily="50" charset="-128"/>
              <a:ea typeface="メイリオ" panose="020B0604030504040204" pitchFamily="50" charset="-128"/>
            </a:endParaRPr>
          </a:p>
        </p:txBody>
      </p:sp>
      <p:sp>
        <p:nvSpPr>
          <p:cNvPr id="48" name="正方形/長方形 47"/>
          <p:cNvSpPr/>
          <p:nvPr/>
        </p:nvSpPr>
        <p:spPr>
          <a:xfrm>
            <a:off x="649626" y="901880"/>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1E6A93-9FF1-0647-8117-050B001C0448}"/>
              </a:ext>
            </a:extLst>
          </p:cNvPr>
          <p:cNvSpPr txBox="1"/>
          <p:nvPr/>
        </p:nvSpPr>
        <p:spPr>
          <a:xfrm>
            <a:off x="3691925" y="3265410"/>
            <a:ext cx="1493912" cy="646331"/>
          </a:xfrm>
          <a:prstGeom prst="rect">
            <a:avLst/>
          </a:prstGeom>
          <a:noFill/>
        </p:spPr>
        <p:txBody>
          <a:bodyPr wrap="square" rtlCol="0">
            <a:spAutoFit/>
          </a:bodyPr>
          <a:lstStyle/>
          <a:p>
            <a:r>
              <a:rPr kumimoji="1" lang="ja-JP" altLang="en-US" dirty="0">
                <a:latin typeface="Meiryo" panose="020B0604030504040204" pitchFamily="34" charset="-128"/>
                <a:ea typeface="Meiryo" panose="020B0604030504040204" pitchFamily="34" charset="-128"/>
              </a:rPr>
              <a:t>今回はここ中心の話</a:t>
            </a:r>
          </a:p>
        </p:txBody>
      </p:sp>
      <p:sp>
        <p:nvSpPr>
          <p:cNvPr id="31" name="右矢印 30"/>
          <p:cNvSpPr/>
          <p:nvPr/>
        </p:nvSpPr>
        <p:spPr bwMode="auto">
          <a:xfrm rot="21316480">
            <a:off x="2071978" y="2551148"/>
            <a:ext cx="565687"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2" name="右矢印 31"/>
          <p:cNvSpPr/>
          <p:nvPr/>
        </p:nvSpPr>
        <p:spPr bwMode="auto">
          <a:xfrm rot="21316480">
            <a:off x="4048224" y="2345483"/>
            <a:ext cx="565687"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右矢印 32"/>
          <p:cNvSpPr/>
          <p:nvPr/>
        </p:nvSpPr>
        <p:spPr bwMode="auto">
          <a:xfrm rot="21316480">
            <a:off x="6004074" y="2136648"/>
            <a:ext cx="370290"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4" name="右矢印 33"/>
          <p:cNvSpPr/>
          <p:nvPr/>
        </p:nvSpPr>
        <p:spPr bwMode="auto">
          <a:xfrm rot="21316480">
            <a:off x="2137160" y="5105242"/>
            <a:ext cx="457401"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49" name="右矢印 48"/>
          <p:cNvSpPr/>
          <p:nvPr/>
        </p:nvSpPr>
        <p:spPr bwMode="auto">
          <a:xfrm rot="21316480">
            <a:off x="3983310" y="4905173"/>
            <a:ext cx="565687"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50" name="右矢印 49"/>
          <p:cNvSpPr/>
          <p:nvPr/>
        </p:nvSpPr>
        <p:spPr bwMode="auto">
          <a:xfrm rot="21316480">
            <a:off x="6010496" y="4752373"/>
            <a:ext cx="499202" cy="360040"/>
          </a:xfrm>
          <a:prstGeom prst="rightArrow">
            <a:avLst/>
          </a:prstGeom>
          <a:solidFill>
            <a:srgbClr val="D2CDBD"/>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148199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979711" y="380402"/>
            <a:ext cx="6935301" cy="701731"/>
          </a:xfrm>
          <a:prstGeom prst="rect">
            <a:avLst/>
          </a:prstGeom>
        </p:spPr>
        <p:txBody>
          <a:bodyPr wrap="square">
            <a:spAutoFit/>
          </a:bodyPr>
          <a:lstStyle/>
          <a:p>
            <a:pPr marL="0" indent="0">
              <a:lnSpc>
                <a:spcPct val="90000"/>
              </a:lnSpc>
              <a:buNone/>
            </a:pPr>
            <a:r>
              <a:rPr lang="ja-JP" altLang="en-US" sz="4400" dirty="0">
                <a:latin typeface="メイリオ" panose="020B0604030504040204" pitchFamily="50" charset="-128"/>
                <a:ea typeface="メイリオ" panose="020B0604030504040204" pitchFamily="50" charset="-128"/>
                <a:cs typeface="メイリオ" panose="020B0604030504040204" pitchFamily="50" charset="-128"/>
              </a:rPr>
              <a:t>アセスメント</a:t>
            </a:r>
            <a:r>
              <a:rPr lang="ja-JP" altLang="en-US" sz="4400" dirty="0" smtClean="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4400" dirty="0">
                <a:latin typeface="メイリオ" panose="020B0604030504040204" pitchFamily="50" charset="-128"/>
                <a:ea typeface="メイリオ" panose="020B0604030504040204" pitchFamily="50" charset="-128"/>
                <a:cs typeface="メイリオ" panose="020B0604030504040204" pitchFamily="50" charset="-128"/>
              </a:rPr>
              <a:t>何のため？</a:t>
            </a:r>
            <a:endParaRPr lang="en-US" altLang="ja-JP" sz="4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669717" y="211459"/>
            <a:ext cx="936104" cy="827612"/>
            <a:chOff x="107504" y="188640"/>
            <a:chExt cx="1017778" cy="936104"/>
          </a:xfrm>
        </p:grpSpPr>
        <p:sp>
          <p:nvSpPr>
            <p:cNvPr id="7" name="正方形/長方形 6"/>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504" y="692696"/>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58143" y="207842"/>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p:cNvSpPr/>
          <p:nvPr/>
        </p:nvSpPr>
        <p:spPr>
          <a:xfrm>
            <a:off x="1001511" y="1268760"/>
            <a:ext cx="7836702" cy="18480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1973057"/>
            <a:ext cx="9143999" cy="2088801"/>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bwMode="ltGray">
          <a:xfrm>
            <a:off x="1137769" y="2672713"/>
            <a:ext cx="6885139" cy="984885"/>
          </a:xfrm>
          <a:prstGeom prst="rect">
            <a:avLst/>
          </a:prstGeom>
          <a:noFill/>
        </p:spPr>
        <p:txBody>
          <a:bodyPr wrap="square" rtlCol="0">
            <a:spAutoFit/>
          </a:bodyPr>
          <a:lstStyle/>
          <a:p>
            <a:endParaRPr lang="ja-JP" altLang="en-US" dirty="0"/>
          </a:p>
          <a:p>
            <a:r>
              <a:rPr kumimoji="1" lang="ja-JP" altLang="en-US" sz="3600" dirty="0">
                <a:solidFill>
                  <a:schemeClr val="bg1"/>
                </a:solidFill>
                <a:latin typeface="メイリオ" panose="020B0604030504040204" pitchFamily="50" charset="-128"/>
                <a:ea typeface="メイリオ" panose="020B0604030504040204" pitchFamily="50" charset="-128"/>
              </a:rPr>
              <a:t>適切</a:t>
            </a:r>
            <a:r>
              <a:rPr kumimoji="1" lang="ja-JP" altLang="en-US" sz="3600" dirty="0" smtClean="0">
                <a:solidFill>
                  <a:schemeClr val="bg1"/>
                </a:solidFill>
                <a:latin typeface="メイリオ" panose="020B0604030504040204" pitchFamily="50" charset="-128"/>
                <a:ea typeface="メイリオ" panose="020B0604030504040204" pitchFamily="50" charset="-128"/>
              </a:rPr>
              <a:t>な</a:t>
            </a:r>
            <a:r>
              <a:rPr lang="ja-JP" altLang="en-US" sz="40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支援</a:t>
            </a:r>
            <a:r>
              <a:rPr kumimoji="1" lang="ja-JP" altLang="en-US" sz="40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計画</a:t>
            </a:r>
            <a:r>
              <a:rPr kumimoji="1" lang="ja-JP" altLang="en-US" sz="3600" dirty="0">
                <a:solidFill>
                  <a:schemeClr val="bg1"/>
                </a:solidFill>
                <a:latin typeface="メイリオ" panose="020B0604030504040204" pitchFamily="50" charset="-128"/>
                <a:ea typeface="メイリオ" panose="020B0604030504040204" pitchFamily="50" charset="-128"/>
              </a:rPr>
              <a:t>を立てるため</a:t>
            </a:r>
          </a:p>
        </p:txBody>
      </p:sp>
      <p:sp>
        <p:nvSpPr>
          <p:cNvPr id="5" name="正方形/長方形 4"/>
          <p:cNvSpPr/>
          <p:nvPr/>
        </p:nvSpPr>
        <p:spPr bwMode="ltGray">
          <a:xfrm>
            <a:off x="827584" y="2294500"/>
            <a:ext cx="4493538" cy="461665"/>
          </a:xfrm>
          <a:prstGeom prst="rect">
            <a:avLst/>
          </a:prstGeom>
        </p:spPr>
        <p:txBody>
          <a:bodyPr wrap="none">
            <a:spAutoFit/>
          </a:bodyPr>
          <a:lstStyle/>
          <a:p>
            <a:r>
              <a:rPr lang="ja-JP" altLang="en-US" sz="2400" dirty="0">
                <a:solidFill>
                  <a:schemeClr val="bg1"/>
                </a:solidFill>
                <a:latin typeface="メイリオ" panose="020B0604030504040204" pitchFamily="50" charset="-128"/>
                <a:ea typeface="メイリオ" panose="020B0604030504040204" pitchFamily="50" charset="-128"/>
              </a:rPr>
              <a:t>利用者の現状と将来を見ながら</a:t>
            </a:r>
          </a:p>
        </p:txBody>
      </p:sp>
      <p:sp>
        <p:nvSpPr>
          <p:cNvPr id="14" name="角丸四角形 13"/>
          <p:cNvSpPr/>
          <p:nvPr/>
        </p:nvSpPr>
        <p:spPr bwMode="auto">
          <a:xfrm>
            <a:off x="284634" y="4640496"/>
            <a:ext cx="8435280" cy="1733514"/>
          </a:xfrm>
          <a:prstGeom prst="roundRect">
            <a:avLst/>
          </a:prstGeom>
          <a:noFill/>
          <a:ln w="19050" cap="flat" cmpd="sng" algn="ctr">
            <a:solidFill>
              <a:srgbClr val="D2CDB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6" name="Rectangle 3"/>
          <p:cNvSpPr txBox="1">
            <a:spLocks noChangeArrowheads="1"/>
          </p:cNvSpPr>
          <p:nvPr/>
        </p:nvSpPr>
        <p:spPr>
          <a:xfrm>
            <a:off x="539552" y="4918187"/>
            <a:ext cx="8060432" cy="1584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アセスメントは、利用者が職業生活における自立を最も効果的に果たすことができるように、ＭＷＳやＭＳＦＡＳの活用等各種の方法を通じて、利用者の職業能力・適性に関する現状と将来性についての知見と見通しを得て、</a:t>
            </a:r>
            <a:r>
              <a:rPr lang="ja-JP" altLang="en-US" sz="1800"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適切な支援計画の策定を行うことを目的</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としています。</a:t>
            </a:r>
            <a:endParaRPr lang="ja-JP" altLang="en-US" sz="1800" dirty="0">
              <a:latin typeface="ＭＳ Ｐゴシック" pitchFamily="50" charset="-128"/>
              <a:ea typeface="ＭＳ Ｐゴシック" pitchFamily="50" charset="-128"/>
            </a:endParaRP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06066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9" y="2911975"/>
            <a:ext cx="4124325" cy="3771900"/>
          </a:xfrm>
          <a:prstGeom prst="rect">
            <a:avLst/>
          </a:prstGeom>
        </p:spPr>
      </p:pic>
      <p:sp>
        <p:nvSpPr>
          <p:cNvPr id="14" name="テキスト ボックス 13"/>
          <p:cNvSpPr txBox="1"/>
          <p:nvPr/>
        </p:nvSpPr>
        <p:spPr>
          <a:xfrm>
            <a:off x="2224087" y="1882307"/>
            <a:ext cx="1638300" cy="830997"/>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実際の職場でもこんなことに</a:t>
            </a:r>
          </a:p>
          <a:p>
            <a:r>
              <a:rPr kumimoji="1" lang="ja-JP" altLang="en-US" sz="1600" dirty="0" smtClean="0">
                <a:latin typeface="メイリオ" panose="020B0604030504040204" pitchFamily="50" charset="-128"/>
                <a:ea typeface="メイリオ" panose="020B0604030504040204" pitchFamily="50" charset="-128"/>
              </a:rPr>
              <a:t>困るかな？</a:t>
            </a:r>
            <a:endParaRPr kumimoji="1" lang="ja-JP" altLang="en-US" sz="1600" dirty="0">
              <a:latin typeface="メイリオ" panose="020B0604030504040204" pitchFamily="50" charset="-128"/>
              <a:ea typeface="メイリオ" panose="020B0604030504040204" pitchFamily="50" charset="-128"/>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36218" y="1977953"/>
            <a:ext cx="1419225" cy="1592588"/>
          </a:xfrm>
          <a:prstGeom prst="rect">
            <a:avLst/>
          </a:prstGeom>
        </p:spPr>
      </p:pic>
      <p:sp>
        <p:nvSpPr>
          <p:cNvPr id="16" name="円形吹き出し 15"/>
          <p:cNvSpPr/>
          <p:nvPr/>
        </p:nvSpPr>
        <p:spPr>
          <a:xfrm>
            <a:off x="1831181" y="1499071"/>
            <a:ext cx="2162175" cy="1362968"/>
          </a:xfrm>
          <a:prstGeom prst="wedgeEllipseCallout">
            <a:avLst>
              <a:gd name="adj1" fmla="val 71933"/>
              <a:gd name="adj2" fmla="val 8048"/>
            </a:avLst>
          </a:prstGeom>
          <a:noFill/>
          <a:ln>
            <a:solidFill>
              <a:srgbClr val="4D5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6334125" y="1247775"/>
            <a:ext cx="2914650" cy="5600700"/>
            <a:chOff x="6229350" y="1257300"/>
            <a:chExt cx="2914650" cy="5600700"/>
          </a:xfrm>
        </p:grpSpPr>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1355424"/>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20" name="正方形/長方形 19"/>
          <p:cNvSpPr/>
          <p:nvPr/>
        </p:nvSpPr>
        <p:spPr>
          <a:xfrm>
            <a:off x="3497817" y="4613258"/>
            <a:ext cx="2836308" cy="830997"/>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ＭＷＳの作業中に発生した</a:t>
            </a:r>
          </a:p>
          <a:p>
            <a:r>
              <a:rPr lang="ja-JP" altLang="en-US" sz="1600" dirty="0" smtClean="0">
                <a:latin typeface="メイリオ" panose="020B0604030504040204" pitchFamily="50" charset="-128"/>
                <a:ea typeface="メイリオ" panose="020B0604030504040204" pitchFamily="50" charset="-128"/>
              </a:rPr>
              <a:t>エラーのパターンとエラーの原因を把握します。</a:t>
            </a:r>
          </a:p>
        </p:txBody>
      </p:sp>
      <p:sp>
        <p:nvSpPr>
          <p:cNvPr id="22" name="正方形/長方形 2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352438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11627" y="87320"/>
            <a:ext cx="1008112" cy="1042971"/>
            <a:chOff x="107504" y="188640"/>
            <a:chExt cx="1017778" cy="936104"/>
          </a:xfrm>
        </p:grpSpPr>
        <p:sp>
          <p:nvSpPr>
            <p:cNvPr id="7" name="正方形/長方形 6"/>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504" y="692696"/>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58143" y="207842"/>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p:cNvSpPr/>
          <p:nvPr/>
        </p:nvSpPr>
        <p:spPr>
          <a:xfrm>
            <a:off x="1001511" y="1268760"/>
            <a:ext cx="7836702" cy="18480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 y="1921879"/>
            <a:ext cx="9143999" cy="2088801"/>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bwMode="ltGray">
          <a:xfrm>
            <a:off x="1001511" y="2647830"/>
            <a:ext cx="7644511" cy="984885"/>
          </a:xfrm>
          <a:prstGeom prst="rect">
            <a:avLst/>
          </a:prstGeom>
          <a:noFill/>
        </p:spPr>
        <p:txBody>
          <a:bodyPr wrap="square" rtlCol="0">
            <a:spAutoFit/>
          </a:bodyPr>
          <a:lstStyle/>
          <a:p>
            <a:endParaRPr lang="ja-JP" altLang="en-US" dirty="0"/>
          </a:p>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職業的</a:t>
            </a:r>
            <a:r>
              <a:rPr lang="ja-JP" altLang="en-US" sz="4000" u="sng" dirty="0">
                <a:solidFill>
                  <a:schemeClr val="bg1"/>
                </a:solidFill>
                <a:effectLst>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自立を効果的に</a:t>
            </a:r>
            <a:r>
              <a:rPr lang="ja-JP" altLang="en-US" sz="40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進める</a:t>
            </a:r>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ため</a:t>
            </a:r>
            <a:endParaRPr kumimoji="1"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12" name="正方形/長方形 11"/>
          <p:cNvSpPr/>
          <p:nvPr/>
        </p:nvSpPr>
        <p:spPr bwMode="ltGray">
          <a:xfrm>
            <a:off x="695724" y="2184736"/>
            <a:ext cx="2031325" cy="646331"/>
          </a:xfrm>
          <a:prstGeom prst="rect">
            <a:avLst/>
          </a:prstGeom>
        </p:spPr>
        <p:txBody>
          <a:bodyPr wrap="none">
            <a:spAutoFit/>
          </a:bodyPr>
          <a:lstStyle/>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利用者の</a:t>
            </a:r>
            <a:endParaRPr lang="ja-JP" altLang="en-US" sz="3600" dirty="0"/>
          </a:p>
        </p:txBody>
      </p:sp>
      <p:sp>
        <p:nvSpPr>
          <p:cNvPr id="17" name="正方形/長方形 16"/>
          <p:cNvSpPr/>
          <p:nvPr/>
        </p:nvSpPr>
        <p:spPr>
          <a:xfrm>
            <a:off x="2051720" y="359730"/>
            <a:ext cx="6552728" cy="718658"/>
          </a:xfrm>
          <a:prstGeom prst="rect">
            <a:avLst/>
          </a:prstGeom>
        </p:spPr>
        <p:txBody>
          <a:bodyPr wrap="square">
            <a:spAutoFit/>
          </a:bodyPr>
          <a:lstStyle/>
          <a:p>
            <a:pPr marL="0" indent="0">
              <a:lnSpc>
                <a:spcPct val="90000"/>
              </a:lnSpc>
              <a:buNone/>
            </a:pPr>
            <a:r>
              <a:rPr lang="ja-JP" altLang="en-US" sz="4400" dirty="0" smtClean="0">
                <a:latin typeface="メイリオ" panose="020B0604030504040204" pitchFamily="50" charset="-128"/>
                <a:ea typeface="メイリオ" panose="020B0604030504040204" pitchFamily="50" charset="-128"/>
                <a:cs typeface="メイリオ" panose="020B0604030504040204" pitchFamily="50" charset="-128"/>
              </a:rPr>
              <a:t>支援計画は</a:t>
            </a:r>
            <a:r>
              <a:rPr lang="ja-JP" altLang="en-US" sz="4400" dirty="0">
                <a:latin typeface="メイリオ" panose="020B0604030504040204" pitchFamily="50" charset="-128"/>
                <a:ea typeface="メイリオ" panose="020B0604030504040204" pitchFamily="50" charset="-128"/>
                <a:cs typeface="メイリオ" panose="020B0604030504040204" pitchFamily="50" charset="-128"/>
              </a:rPr>
              <a:t>何のため？</a:t>
            </a:r>
            <a:endParaRPr lang="en-US" altLang="ja-JP" sz="4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フローチャート: 手操作入力 17"/>
          <p:cNvSpPr/>
          <p:nvPr/>
        </p:nvSpPr>
        <p:spPr bwMode="auto">
          <a:xfrm rot="21448953" flipH="1" flipV="1">
            <a:off x="313748" y="5551740"/>
            <a:ext cx="7898378" cy="1082805"/>
          </a:xfrm>
          <a:prstGeom prst="flowChartManualInpu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0" name="フローチャート: 抜出し 19"/>
          <p:cNvSpPr/>
          <p:nvPr/>
        </p:nvSpPr>
        <p:spPr bwMode="auto">
          <a:xfrm rot="10513040">
            <a:off x="7390661" y="5367627"/>
            <a:ext cx="1546814" cy="877650"/>
          </a:xfrm>
          <a:prstGeom prst="flowChartExtra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円/楕円 20"/>
          <p:cNvSpPr/>
          <p:nvPr/>
        </p:nvSpPr>
        <p:spPr bwMode="auto">
          <a:xfrm>
            <a:off x="6874954" y="4871173"/>
            <a:ext cx="1296144" cy="1224136"/>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支援</a:t>
            </a:r>
            <a:r>
              <a:rPr lang="ja-JP" altLang="en-US" dirty="0" smtClean="0">
                <a:solidFill>
                  <a:schemeClr val="bg1"/>
                </a:solidFill>
              </a:rPr>
              <a:t>計画</a:t>
            </a:r>
            <a:endParaRPr lang="en-US" altLang="ja-JP" dirty="0">
              <a:solidFill>
                <a:schemeClr val="bg1"/>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ＭＳ Ｐゴシック" pitchFamily="50" charset="-128"/>
              </a:rPr>
              <a:t>の策定</a:t>
            </a:r>
          </a:p>
        </p:txBody>
      </p:sp>
      <p:sp>
        <p:nvSpPr>
          <p:cNvPr id="22" name="円/楕円 21"/>
          <p:cNvSpPr/>
          <p:nvPr/>
        </p:nvSpPr>
        <p:spPr bwMode="auto">
          <a:xfrm>
            <a:off x="4799928" y="5015953"/>
            <a:ext cx="1296144" cy="1224136"/>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ＭＳ Ｐゴシック" pitchFamily="50" charset="-128"/>
              </a:rPr>
              <a:t>将来や</a:t>
            </a:r>
            <a:endParaRPr kumimoji="1" lang="en-US" altLang="ja-JP"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ＭＳ Ｐゴシック" pitchFamily="50" charset="-128"/>
              </a:rPr>
              <a:t>可能性の</a:t>
            </a:r>
            <a:endParaRPr kumimoji="1" lang="en-US" altLang="ja-JP"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ＭＳ Ｐゴシック" pitchFamily="50" charset="-128"/>
              </a:rPr>
              <a:t>検討</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p:txBody>
      </p:sp>
      <p:sp>
        <p:nvSpPr>
          <p:cNvPr id="23" name="円/楕円 22"/>
          <p:cNvSpPr/>
          <p:nvPr/>
        </p:nvSpPr>
        <p:spPr bwMode="auto">
          <a:xfrm>
            <a:off x="695724" y="5273722"/>
            <a:ext cx="1296144" cy="1224136"/>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現状の</a:t>
            </a:r>
            <a:endParaRPr lang="en-US" altLang="ja-JP" dirty="0">
              <a:solidFill>
                <a:schemeClr val="bg1"/>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把握</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p:txBody>
      </p:sp>
      <p:sp>
        <p:nvSpPr>
          <p:cNvPr id="24" name="円/楕円 23"/>
          <p:cNvSpPr/>
          <p:nvPr/>
        </p:nvSpPr>
        <p:spPr bwMode="auto">
          <a:xfrm>
            <a:off x="2785154" y="5105767"/>
            <a:ext cx="1296144" cy="1224136"/>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各種検査</a:t>
            </a:r>
            <a:endParaRPr lang="en-US" altLang="ja-JP" dirty="0">
              <a:solidFill>
                <a:schemeClr val="bg1"/>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ＭＳ Ｐゴシック" pitchFamily="50" charset="-128"/>
              </a:rPr>
              <a:t>の実施</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p:txBody>
      </p:sp>
      <p:sp>
        <p:nvSpPr>
          <p:cNvPr id="3" name="テキスト ボックス 2">
            <a:extLst>
              <a:ext uri="{FF2B5EF4-FFF2-40B4-BE49-F238E27FC236}">
                <a16:creationId xmlns:a16="http://schemas.microsoft.com/office/drawing/2014/main" id="{031E575B-D576-3F49-AF85-FAD3D1297DB8}"/>
              </a:ext>
            </a:extLst>
          </p:cNvPr>
          <p:cNvSpPr txBox="1"/>
          <p:nvPr/>
        </p:nvSpPr>
        <p:spPr>
          <a:xfrm>
            <a:off x="-11144" y="4767793"/>
            <a:ext cx="2936473" cy="369332"/>
          </a:xfrm>
          <a:prstGeom prst="rect">
            <a:avLst/>
          </a:prstGeom>
          <a:noFill/>
        </p:spPr>
        <p:txBody>
          <a:bodyPr wrap="square" rtlCol="0">
            <a:spAutoFit/>
          </a:bodyPr>
          <a:lstStyle/>
          <a:p>
            <a:r>
              <a:rPr kumimoji="1" lang="ja-JP" altLang="en-US" dirty="0">
                <a:latin typeface="Meiryo" panose="020B0604030504040204" pitchFamily="34" charset="-128"/>
                <a:ea typeface="Meiryo" panose="020B0604030504040204" pitchFamily="34" charset="-128"/>
              </a:rPr>
              <a:t>そのために必要な手順</a:t>
            </a:r>
          </a:p>
        </p:txBody>
      </p:sp>
      <p:sp>
        <p:nvSpPr>
          <p:cNvPr id="5" name="右矢印 4"/>
          <p:cNvSpPr/>
          <p:nvPr/>
        </p:nvSpPr>
        <p:spPr bwMode="auto">
          <a:xfrm rot="21423288">
            <a:off x="2129752" y="5677229"/>
            <a:ext cx="675704" cy="360040"/>
          </a:xfrm>
          <a:prstGeom prst="rightArrow">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5" name="右矢印 24"/>
          <p:cNvSpPr/>
          <p:nvPr/>
        </p:nvSpPr>
        <p:spPr bwMode="auto">
          <a:xfrm rot="21423288">
            <a:off x="4165393" y="5588431"/>
            <a:ext cx="633724" cy="360040"/>
          </a:xfrm>
          <a:prstGeom prst="rightArrow">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右矢印 25"/>
          <p:cNvSpPr/>
          <p:nvPr/>
        </p:nvSpPr>
        <p:spPr bwMode="auto">
          <a:xfrm rot="21423288">
            <a:off x="6183917" y="5480086"/>
            <a:ext cx="675704" cy="360040"/>
          </a:xfrm>
          <a:prstGeom prst="rightArrow">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下矢印 13"/>
          <p:cNvSpPr/>
          <p:nvPr/>
        </p:nvSpPr>
        <p:spPr bwMode="auto">
          <a:xfrm rot="2082401">
            <a:off x="3666697" y="4807049"/>
            <a:ext cx="288032" cy="369332"/>
          </a:xfrm>
          <a:prstGeom prst="downArrow">
            <a:avLst/>
          </a:prstGeom>
          <a:solidFill>
            <a:srgbClr val="D43448"/>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テキスト ボックス 14"/>
          <p:cNvSpPr txBox="1"/>
          <p:nvPr/>
        </p:nvSpPr>
        <p:spPr>
          <a:xfrm>
            <a:off x="3112433" y="4491374"/>
            <a:ext cx="3300723"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a:t>
            </a:r>
            <a:r>
              <a:rPr lang="ja-JP" altLang="en-US" sz="1400" u="sng" dirty="0">
                <a:latin typeface="メイリオ" panose="020B0604030504040204" pitchFamily="50" charset="-128"/>
                <a:ea typeface="メイリオ" panose="020B0604030504040204" pitchFamily="50" charset="-128"/>
              </a:rPr>
              <a:t>ココ</a:t>
            </a:r>
            <a:r>
              <a:rPr kumimoji="1" lang="ja-JP" altLang="en-US" sz="1400" u="sng" dirty="0" smtClean="0">
                <a:latin typeface="メイリオ" panose="020B0604030504040204" pitchFamily="50" charset="-128"/>
                <a:ea typeface="メイリオ" panose="020B0604030504040204" pitchFamily="50" charset="-128"/>
              </a:rPr>
              <a:t>だけがアセスメントではない</a:t>
            </a:r>
            <a:endParaRPr kumimoji="1" lang="ja-JP" altLang="en-US" sz="1400" u="sng" dirty="0">
              <a:latin typeface="メイリオ" panose="020B0604030504040204" pitchFamily="50" charset="-128"/>
              <a:ea typeface="メイリオ" panose="020B0604030504040204" pitchFamily="50" charset="-128"/>
            </a:endParaRPr>
          </a:p>
        </p:txBody>
      </p:sp>
      <p:sp>
        <p:nvSpPr>
          <p:cNvPr id="16" name="上矢印 15"/>
          <p:cNvSpPr/>
          <p:nvPr/>
        </p:nvSpPr>
        <p:spPr bwMode="auto">
          <a:xfrm>
            <a:off x="1319739" y="6261901"/>
            <a:ext cx="314058" cy="319440"/>
          </a:xfrm>
          <a:prstGeom prst="upArrow">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9" name="正方形/長方形 18"/>
          <p:cNvSpPr/>
          <p:nvPr/>
        </p:nvSpPr>
        <p:spPr bwMode="auto">
          <a:xfrm rot="21329912">
            <a:off x="1422504" y="6297979"/>
            <a:ext cx="6298992" cy="45719"/>
          </a:xfrm>
          <a:prstGeom prst="rect">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7" name="上矢印 26"/>
          <p:cNvSpPr/>
          <p:nvPr/>
        </p:nvSpPr>
        <p:spPr bwMode="auto">
          <a:xfrm>
            <a:off x="7497514" y="5763822"/>
            <a:ext cx="314058" cy="319440"/>
          </a:xfrm>
          <a:prstGeom prst="upArrow">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3689803" y="6454156"/>
            <a:ext cx="2267926"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全体が</a:t>
            </a:r>
            <a:r>
              <a:rPr kumimoji="1" lang="ja-JP" altLang="en-US" sz="1400" u="sng" dirty="0" smtClean="0">
                <a:latin typeface="メイリオ" panose="020B0604030504040204" pitchFamily="50" charset="-128"/>
                <a:ea typeface="メイリオ" panose="020B0604030504040204" pitchFamily="50" charset="-128"/>
              </a:rPr>
              <a:t>アセスメント</a:t>
            </a:r>
            <a:endParaRPr kumimoji="1" lang="ja-JP" altLang="en-US" sz="1400" u="sng" dirty="0">
              <a:latin typeface="メイリオ" panose="020B0604030504040204" pitchFamily="50" charset="-128"/>
              <a:ea typeface="メイリオ" panose="020B0604030504040204" pitchFamily="50" charset="-128"/>
            </a:endParaRPr>
          </a:p>
        </p:txBody>
      </p:sp>
      <p:sp>
        <p:nvSpPr>
          <p:cNvPr id="29" name="角丸四角形 2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043552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1F3E23D3-E1D7-459F-B4E5-2930F9E11F52}"/>
              </a:ext>
            </a:extLst>
          </p:cNvPr>
          <p:cNvSpPr/>
          <p:nvPr/>
        </p:nvSpPr>
        <p:spPr>
          <a:xfrm>
            <a:off x="172072" y="828290"/>
            <a:ext cx="8833924" cy="12981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5EEDE"/>
              </a:highlight>
            </a:endParaRPr>
          </a:p>
        </p:txBody>
      </p:sp>
      <p:sp>
        <p:nvSpPr>
          <p:cNvPr id="14" name="正方形/長方形 13">
            <a:extLst>
              <a:ext uri="{FF2B5EF4-FFF2-40B4-BE49-F238E27FC236}">
                <a16:creationId xmlns:a16="http://schemas.microsoft.com/office/drawing/2014/main" id="{5A87BDB4-3F93-43F2-9AFD-C781478F0AB6}"/>
              </a:ext>
            </a:extLst>
          </p:cNvPr>
          <p:cNvSpPr/>
          <p:nvPr/>
        </p:nvSpPr>
        <p:spPr>
          <a:xfrm>
            <a:off x="161479" y="262575"/>
            <a:ext cx="8751114" cy="523220"/>
          </a:xfrm>
          <a:prstGeom prst="rect">
            <a:avLst/>
          </a:prstGeom>
        </p:spPr>
        <p:txBody>
          <a:bodyPr wrap="none">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アセスメントの</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基本姿勢</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（インフォームド・コンセント）</a:t>
            </a:r>
            <a:endParaRPr lang="ja-JP" altLang="en-US" sz="2400" dirty="0"/>
          </a:p>
        </p:txBody>
      </p:sp>
      <p:grpSp>
        <p:nvGrpSpPr>
          <p:cNvPr id="24" name="グループ化 23"/>
          <p:cNvGrpSpPr/>
          <p:nvPr/>
        </p:nvGrpSpPr>
        <p:grpSpPr bwMode="invGray">
          <a:xfrm>
            <a:off x="17034" y="1111946"/>
            <a:ext cx="9144000" cy="1200329"/>
            <a:chOff x="17034" y="1472137"/>
            <a:chExt cx="9144000" cy="1200329"/>
          </a:xfrm>
        </p:grpSpPr>
        <p:sp>
          <p:nvSpPr>
            <p:cNvPr id="17" name="正方形/長方形 16">
              <a:extLst>
                <a:ext uri="{FF2B5EF4-FFF2-40B4-BE49-F238E27FC236}">
                  <a16:creationId xmlns:a16="http://schemas.microsoft.com/office/drawing/2014/main" id="{9437D3D3-7676-4FAB-BB13-FE14B31BA408}"/>
                </a:ext>
              </a:extLst>
            </p:cNvPr>
            <p:cNvSpPr/>
            <p:nvPr/>
          </p:nvSpPr>
          <p:spPr bwMode="invGray">
            <a:xfrm>
              <a:off x="17034" y="1473146"/>
              <a:ext cx="9144000" cy="1193854"/>
            </a:xfrm>
            <a:prstGeom prst="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8" name="正方形/長方形 17">
              <a:extLst>
                <a:ext uri="{FF2B5EF4-FFF2-40B4-BE49-F238E27FC236}">
                  <a16:creationId xmlns:a16="http://schemas.microsoft.com/office/drawing/2014/main" id="{90ADB89A-F5C4-431D-A142-04638D772516}"/>
                </a:ext>
              </a:extLst>
            </p:cNvPr>
            <p:cNvSpPr/>
            <p:nvPr/>
          </p:nvSpPr>
          <p:spPr bwMode="invGray">
            <a:xfrm>
              <a:off x="95762" y="1472137"/>
              <a:ext cx="8084264" cy="1200329"/>
            </a:xfrm>
            <a:prstGeom prst="rect">
              <a:avLst/>
            </a:prstGeom>
          </p:spPr>
          <p:txBody>
            <a:bodyPr wrap="none">
              <a:spAutoFit/>
            </a:bodyPr>
            <a:lstStyle/>
            <a:p>
              <a:r>
                <a:rPr lang="ja-JP" altLang="en-US" sz="1600" b="1" dirty="0" smtClean="0">
                  <a:solidFill>
                    <a:schemeClr val="bg1"/>
                  </a:solidFill>
                  <a:latin typeface="メイリオ" panose="020B0604030504040204" pitchFamily="50" charset="-128"/>
                  <a:ea typeface="メイリオ" panose="020B0604030504040204" pitchFamily="50" charset="-128"/>
                </a:rPr>
                <a:t>実施に当たっては、</a:t>
              </a:r>
              <a:endParaRPr lang="en-US" altLang="ja-JP" sz="1600" b="1" dirty="0" smtClean="0">
                <a:solidFill>
                  <a:schemeClr val="bg1"/>
                </a:solidFill>
                <a:latin typeface="メイリオ" panose="020B0604030504040204" pitchFamily="50" charset="-128"/>
                <a:ea typeface="メイリオ" panose="020B0604030504040204" pitchFamily="50" charset="-128"/>
              </a:endParaRPr>
            </a:p>
            <a:p>
              <a:r>
                <a:rPr lang="ja-JP" altLang="en-US" sz="1600" b="1" dirty="0" smtClean="0">
                  <a:solidFill>
                    <a:schemeClr val="bg1"/>
                  </a:solidFill>
                  <a:latin typeface="メイリオ" panose="020B0604030504040204" pitchFamily="50" charset="-128"/>
                  <a:ea typeface="メイリオ" panose="020B0604030504040204" pitchFamily="50" charset="-128"/>
                </a:rPr>
                <a:t>　・アセスメントの内容や目的を利用者に</a:t>
              </a:r>
              <a:r>
                <a:rPr lang="ja-JP" altLang="en-US" sz="2800" b="1" dirty="0" smtClean="0">
                  <a:solidFill>
                    <a:schemeClr val="bg1"/>
                  </a:solidFill>
                  <a:latin typeface="メイリオ" panose="020B0604030504040204" pitchFamily="50" charset="-128"/>
                  <a:ea typeface="メイリオ" panose="020B0604030504040204" pitchFamily="50" charset="-128"/>
                </a:rPr>
                <a:t>説明</a:t>
              </a:r>
              <a:r>
                <a:rPr lang="ja-JP" altLang="en-US" sz="1600" b="1" dirty="0" smtClean="0">
                  <a:solidFill>
                    <a:schemeClr val="bg1"/>
                  </a:solidFill>
                  <a:latin typeface="メイリオ" panose="020B0604030504040204" pitchFamily="50" charset="-128"/>
                  <a:ea typeface="メイリオ" panose="020B0604030504040204" pitchFamily="50" charset="-128"/>
                </a:rPr>
                <a:t>すること</a:t>
              </a:r>
              <a:endParaRPr lang="en-US" altLang="ja-JP" sz="1600" b="1" dirty="0" smtClean="0">
                <a:solidFill>
                  <a:schemeClr val="bg1"/>
                </a:solidFill>
                <a:latin typeface="メイリオ" panose="020B0604030504040204" pitchFamily="50" charset="-128"/>
                <a:ea typeface="メイリオ" panose="020B0604030504040204" pitchFamily="50" charset="-128"/>
              </a:endParaRPr>
            </a:p>
            <a:p>
              <a:r>
                <a:rPr lang="ja-JP" altLang="en-US" sz="1600" b="1" dirty="0" smtClean="0">
                  <a:solidFill>
                    <a:schemeClr val="bg1"/>
                  </a:solidFill>
                  <a:latin typeface="メイリオ" panose="020B0604030504040204" pitchFamily="50" charset="-128"/>
                  <a:ea typeface="メイリオ" panose="020B0604030504040204" pitchFamily="50" charset="-128"/>
                </a:rPr>
                <a:t>　・アセス</a:t>
              </a:r>
              <a:r>
                <a:rPr lang="ja-JP" altLang="en-US" sz="1600" b="1" dirty="0">
                  <a:solidFill>
                    <a:schemeClr val="bg1"/>
                  </a:solidFill>
                  <a:latin typeface="メイリオ" panose="020B0604030504040204" pitchFamily="50" charset="-128"/>
                  <a:ea typeface="メイリオ" panose="020B0604030504040204" pitchFamily="50" charset="-128"/>
                </a:rPr>
                <a:t>メント</a:t>
              </a:r>
              <a:r>
                <a:rPr lang="ja-JP" altLang="en-US" sz="1600" b="1" dirty="0" smtClean="0">
                  <a:solidFill>
                    <a:schemeClr val="bg1"/>
                  </a:solidFill>
                  <a:latin typeface="メイリオ" panose="020B0604030504040204" pitchFamily="50" charset="-128"/>
                  <a:ea typeface="メイリオ" panose="020B0604030504040204" pitchFamily="50" charset="-128"/>
                </a:rPr>
                <a:t>をうけることについて、利用者が</a:t>
              </a:r>
              <a:r>
                <a:rPr lang="ja-JP" altLang="en-US" sz="2800" b="1" dirty="0" smtClean="0">
                  <a:solidFill>
                    <a:schemeClr val="bg1"/>
                  </a:solidFill>
                  <a:latin typeface="メイリオ" panose="020B0604030504040204" pitchFamily="50" charset="-128"/>
                  <a:ea typeface="メイリオ" panose="020B0604030504040204" pitchFamily="50" charset="-128"/>
                </a:rPr>
                <a:t>同意</a:t>
              </a:r>
              <a:r>
                <a:rPr lang="ja-JP" altLang="en-US" sz="1600" b="1" dirty="0" smtClean="0">
                  <a:solidFill>
                    <a:schemeClr val="bg1"/>
                  </a:solidFill>
                  <a:latin typeface="メイリオ" panose="020B0604030504040204" pitchFamily="50" charset="-128"/>
                  <a:ea typeface="メイリオ" panose="020B0604030504040204" pitchFamily="50" charset="-128"/>
                </a:rPr>
                <a:t>をしていること　が重要。</a:t>
              </a:r>
              <a:endParaRPr lang="ja-JP" altLang="en-US" sz="1600" dirty="0">
                <a:solidFill>
                  <a:schemeClr val="bg1"/>
                </a:solidFill>
              </a:endParaRPr>
            </a:p>
          </p:txBody>
        </p:sp>
      </p:gr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62" y="3174068"/>
            <a:ext cx="2341567" cy="33546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595" y="3402249"/>
            <a:ext cx="2373314" cy="32532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角丸四角形 1"/>
          <p:cNvSpPr/>
          <p:nvPr/>
        </p:nvSpPr>
        <p:spPr bwMode="auto">
          <a:xfrm>
            <a:off x="1414497" y="3469301"/>
            <a:ext cx="2069273" cy="3059370"/>
          </a:xfrm>
          <a:prstGeom prst="roundRect">
            <a:avLst/>
          </a:prstGeom>
          <a:noFill/>
          <a:ln w="57150" cap="flat" cmpd="sng" algn="ctr">
            <a:solidFill>
              <a:srgbClr val="D43448"/>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 name="テキスト ボックス 2"/>
          <p:cNvSpPr txBox="1"/>
          <p:nvPr/>
        </p:nvSpPr>
        <p:spPr>
          <a:xfrm>
            <a:off x="3167430" y="4036594"/>
            <a:ext cx="1140374" cy="461665"/>
          </a:xfrm>
          <a:prstGeom prst="rect">
            <a:avLst/>
          </a:prstGeom>
          <a:solidFill>
            <a:schemeClr val="bg1"/>
          </a:solid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ＭＳＦＡＳの</a:t>
            </a:r>
          </a:p>
          <a:p>
            <a:r>
              <a:rPr kumimoji="1" lang="ja-JP" altLang="en-US" sz="1200" dirty="0" smtClean="0">
                <a:latin typeface="メイリオ" panose="020B0604030504040204" pitchFamily="50" charset="-128"/>
                <a:ea typeface="メイリオ" panose="020B0604030504040204" pitchFamily="50" charset="-128"/>
              </a:rPr>
              <a:t>実施目的</a:t>
            </a:r>
            <a:endParaRPr kumimoji="1" lang="ja-JP" altLang="en-US" sz="1200" dirty="0">
              <a:latin typeface="メイリオ" panose="020B0604030504040204" pitchFamily="50" charset="-128"/>
              <a:ea typeface="メイリオ" panose="020B0604030504040204" pitchFamily="50" charset="-128"/>
            </a:endParaRPr>
          </a:p>
        </p:txBody>
      </p:sp>
      <p:sp>
        <p:nvSpPr>
          <p:cNvPr id="6" name="下矢印 5"/>
          <p:cNvSpPr/>
          <p:nvPr/>
        </p:nvSpPr>
        <p:spPr bwMode="auto">
          <a:xfrm rot="3840107">
            <a:off x="3435186" y="3339790"/>
            <a:ext cx="344015" cy="603688"/>
          </a:xfrm>
          <a:prstGeom prst="downArrow">
            <a:avLst/>
          </a:prstGeom>
          <a:solidFill>
            <a:srgbClr val="FEAE5C"/>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7" name="テキスト ボックス 6"/>
          <p:cNvSpPr txBox="1"/>
          <p:nvPr/>
        </p:nvSpPr>
        <p:spPr>
          <a:xfrm>
            <a:off x="2850594" y="3821672"/>
            <a:ext cx="564176" cy="276999"/>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ココ</a:t>
            </a:r>
            <a:endParaRPr kumimoji="1" lang="ja-JP" altLang="en-US" sz="1200" dirty="0">
              <a:latin typeface="メイリオ" panose="020B0604030504040204" pitchFamily="50" charset="-128"/>
              <a:ea typeface="メイリオ" panose="020B0604030504040204" pitchFamily="50" charset="-128"/>
            </a:endParaRPr>
          </a:p>
        </p:txBody>
      </p:sp>
      <p:grpSp>
        <p:nvGrpSpPr>
          <p:cNvPr id="16" name="グループ化 15"/>
          <p:cNvGrpSpPr/>
          <p:nvPr/>
        </p:nvGrpSpPr>
        <p:grpSpPr>
          <a:xfrm>
            <a:off x="4707779" y="3606233"/>
            <a:ext cx="4338441" cy="3098439"/>
            <a:chOff x="4347876" y="3684967"/>
            <a:chExt cx="4338441" cy="3098439"/>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684967"/>
              <a:ext cx="2098093" cy="3098439"/>
            </a:xfrm>
            <a:prstGeom prst="rect">
              <a:avLst/>
            </a:prstGeom>
            <a:ln>
              <a:solidFill>
                <a:schemeClr val="tx1"/>
              </a:solidFill>
            </a:ln>
          </p:spPr>
        </p:pic>
        <p:sp>
          <p:nvSpPr>
            <p:cNvPr id="9" name="角丸四角形 8"/>
            <p:cNvSpPr/>
            <p:nvPr/>
          </p:nvSpPr>
          <p:spPr bwMode="auto">
            <a:xfrm>
              <a:off x="6665162" y="4009730"/>
              <a:ext cx="1944216" cy="461585"/>
            </a:xfrm>
            <a:prstGeom prst="roundRect">
              <a:avLst/>
            </a:prstGeom>
            <a:noFill/>
            <a:ln w="9525" cap="flat" cmpd="sng" algn="ctr">
              <a:solidFill>
                <a:srgbClr val="D43448"/>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876" y="3684968"/>
              <a:ext cx="2019158" cy="3079725"/>
            </a:xfrm>
            <a:prstGeom prst="rect">
              <a:avLst/>
            </a:prstGeom>
            <a:ln>
              <a:solidFill>
                <a:schemeClr val="tx1"/>
              </a:solidFill>
            </a:ln>
          </p:spPr>
        </p:pic>
        <p:sp>
          <p:nvSpPr>
            <p:cNvPr id="21" name="角丸四角形 20"/>
            <p:cNvSpPr/>
            <p:nvPr/>
          </p:nvSpPr>
          <p:spPr bwMode="auto">
            <a:xfrm>
              <a:off x="4433299" y="4208225"/>
              <a:ext cx="1872208" cy="461585"/>
            </a:xfrm>
            <a:prstGeom prst="roundRect">
              <a:avLst/>
            </a:prstGeom>
            <a:noFill/>
            <a:ln w="9525" cap="flat" cmpd="sng" algn="ctr">
              <a:solidFill>
                <a:srgbClr val="D43448"/>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pic>
        <p:nvPicPr>
          <p:cNvPr id="22" name="図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503" y="4901339"/>
            <a:ext cx="1287023" cy="1872033"/>
          </a:xfrm>
          <a:prstGeom prst="rect">
            <a:avLst/>
          </a:prstGeom>
          <a:ln>
            <a:solidFill>
              <a:schemeClr val="tx1"/>
            </a:solidFill>
          </a:ln>
        </p:spPr>
      </p:pic>
      <p:sp>
        <p:nvSpPr>
          <p:cNvPr id="23" name="テキスト ボックス 22"/>
          <p:cNvSpPr txBox="1"/>
          <p:nvPr/>
        </p:nvSpPr>
        <p:spPr>
          <a:xfrm>
            <a:off x="4446017" y="3284792"/>
            <a:ext cx="4700680" cy="307777"/>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（例）作業日報集計課題　　</a:t>
            </a:r>
            <a:r>
              <a:rPr lang="ja-JP" altLang="en-US" sz="1400" dirty="0" smtClean="0">
                <a:latin typeface="メイリオ" panose="020B0604030504040204" pitchFamily="50" charset="-128"/>
                <a:ea typeface="メイリオ" panose="020B0604030504040204" pitchFamily="50" charset="-128"/>
              </a:rPr>
              <a:t>課題の内容や目的の説明</a:t>
            </a:r>
            <a:endParaRPr kumimoji="1" lang="ja-JP" altLang="en-US" sz="1400" dirty="0">
              <a:latin typeface="メイリオ" panose="020B0604030504040204" pitchFamily="50" charset="-128"/>
              <a:ea typeface="メイリオ" panose="020B0604030504040204" pitchFamily="50" charset="-128"/>
            </a:endParaRPr>
          </a:p>
        </p:txBody>
      </p:sp>
      <p:sp>
        <p:nvSpPr>
          <p:cNvPr id="25" name="下矢印 24"/>
          <p:cNvSpPr/>
          <p:nvPr/>
        </p:nvSpPr>
        <p:spPr bwMode="auto">
          <a:xfrm rot="880812">
            <a:off x="6364905" y="3461914"/>
            <a:ext cx="320352" cy="809224"/>
          </a:xfrm>
          <a:prstGeom prst="downArrow">
            <a:avLst/>
          </a:prstGeom>
          <a:solidFill>
            <a:srgbClr val="FEAE5C"/>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下矢印 25"/>
          <p:cNvSpPr/>
          <p:nvPr/>
        </p:nvSpPr>
        <p:spPr bwMode="auto">
          <a:xfrm rot="20612380">
            <a:off x="6930182" y="3506233"/>
            <a:ext cx="320352" cy="545203"/>
          </a:xfrm>
          <a:prstGeom prst="downArrow">
            <a:avLst/>
          </a:prstGeom>
          <a:solidFill>
            <a:srgbClr val="FEAE5C"/>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7" name="テキスト ボックス 26"/>
          <p:cNvSpPr txBox="1"/>
          <p:nvPr/>
        </p:nvSpPr>
        <p:spPr>
          <a:xfrm>
            <a:off x="6564295" y="3951122"/>
            <a:ext cx="490845" cy="276999"/>
          </a:xfrm>
          <a:prstGeom prst="rect">
            <a:avLst/>
          </a:prstGeom>
          <a:solidFill>
            <a:schemeClr val="bg1"/>
          </a:solidFill>
          <a:ln w="3175">
            <a:solidFill>
              <a:schemeClr val="tx1"/>
            </a:solidFill>
          </a:ln>
        </p:spPr>
        <p:txBody>
          <a:bodyPr wrap="square" rtlCol="0">
            <a:spAutoFit/>
          </a:bodyPr>
          <a:lstStyle/>
          <a:p>
            <a:pPr algn="ctr"/>
            <a:r>
              <a:rPr kumimoji="1" lang="ja-JP" altLang="en-US" sz="1200" dirty="0" smtClean="0">
                <a:latin typeface="メイリオ" panose="020B0604030504040204" pitchFamily="50" charset="-128"/>
                <a:ea typeface="メイリオ" panose="020B0604030504040204" pitchFamily="50" charset="-128"/>
              </a:rPr>
              <a:t>ココ</a:t>
            </a:r>
            <a:endParaRPr kumimoji="1"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AFC5251D-5243-4665-A7A0-AA1B7E0D5D2B}"/>
              </a:ext>
            </a:extLst>
          </p:cNvPr>
          <p:cNvSpPr txBox="1"/>
          <p:nvPr/>
        </p:nvSpPr>
        <p:spPr>
          <a:xfrm>
            <a:off x="321395" y="2347061"/>
            <a:ext cx="8647886" cy="1231106"/>
          </a:xfrm>
          <a:prstGeom prst="rect">
            <a:avLst/>
          </a:prstGeom>
          <a:noFill/>
          <a:ln>
            <a:noFill/>
          </a:ln>
        </p:spPr>
        <p:txBody>
          <a:bodyPr wrap="square" rtlCol="0">
            <a:spAutoFit/>
          </a:bodyPr>
          <a:lstStyle/>
          <a:p>
            <a:r>
              <a:rPr lang="ja-JP" altLang="en-US" sz="1400" b="1" dirty="0" smtClean="0">
                <a:latin typeface="メイリオ" panose="020B0604030504040204" pitchFamily="50" charset="-128"/>
                <a:ea typeface="メイリオ" panose="020B0604030504040204" pitchFamily="50" charset="-128"/>
              </a:rPr>
              <a:t>その</a:t>
            </a:r>
            <a:r>
              <a:rPr lang="ja-JP" altLang="en-US" sz="1400" b="1" dirty="0">
                <a:latin typeface="メイリオ" panose="020B0604030504040204" pitchFamily="50" charset="-128"/>
                <a:ea typeface="メイリオ" panose="020B0604030504040204" pitchFamily="50" charset="-128"/>
              </a:rPr>
              <a:t>他</a:t>
            </a:r>
            <a:r>
              <a:rPr lang="ja-JP" altLang="en-US" sz="1400" b="1" dirty="0" smtClean="0">
                <a:latin typeface="メイリオ" panose="020B0604030504040204" pitchFamily="50" charset="-128"/>
                <a:ea typeface="メイリオ" panose="020B0604030504040204" pitchFamily="50" charset="-128"/>
              </a:rPr>
              <a:t>のインフォームド・コンセントの例　</a:t>
            </a:r>
            <a:r>
              <a:rPr kumimoji="1" lang="ja-JP" altLang="en-US" sz="1400" b="1" dirty="0" smtClean="0">
                <a:latin typeface="メイリオ" panose="020B0604030504040204" pitchFamily="50" charset="-128"/>
                <a:ea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rPr>
              <a:t>　</a:t>
            </a:r>
            <a:r>
              <a:rPr kumimoji="1" lang="ja-JP" altLang="en-US" sz="1400" b="1" dirty="0" smtClean="0">
                <a:latin typeface="メイリオ" panose="020B0604030504040204" pitchFamily="50" charset="-128"/>
                <a:ea typeface="メイリオ" panose="020B0604030504040204" pitchFamily="50" charset="-128"/>
              </a:rPr>
              <a:t>来所</a:t>
            </a:r>
            <a:r>
              <a:rPr kumimoji="1" lang="ja-JP" altLang="en-US" sz="1400" b="1" dirty="0">
                <a:latin typeface="メイリオ" panose="020B0604030504040204" pitchFamily="50" charset="-128"/>
                <a:ea typeface="メイリオ" panose="020B0604030504040204" pitchFamily="50" charset="-128"/>
              </a:rPr>
              <a:t>時に個人情報保護についての説明</a:t>
            </a:r>
          </a:p>
          <a:p>
            <a:r>
              <a:rPr lang="ja-JP" altLang="en-US" sz="1400" b="1" dirty="0">
                <a:latin typeface="メイリオ" panose="020B0604030504040204" pitchFamily="50" charset="-128"/>
                <a:ea typeface="メイリオ" panose="020B0604030504040204" pitchFamily="50" charset="-128"/>
              </a:rPr>
              <a:t>　　　　</a:t>
            </a:r>
            <a:r>
              <a:rPr lang="ja-JP" altLang="en-US" sz="1400" b="1" dirty="0" smtClean="0">
                <a:latin typeface="メイリオ" panose="020B0604030504040204" pitchFamily="50" charset="-128"/>
                <a:ea typeface="メイリオ" panose="020B0604030504040204" pitchFamily="50" charset="-128"/>
              </a:rPr>
              <a:t>　　　　　　　　　　　　　　　　●</a:t>
            </a:r>
            <a:r>
              <a:rPr lang="ja-JP" altLang="en-US" sz="1400" b="1" dirty="0">
                <a:latin typeface="メイリオ" panose="020B0604030504040204" pitchFamily="50" charset="-128"/>
                <a:ea typeface="メイリオ" panose="020B0604030504040204" pitchFamily="50" charset="-128"/>
              </a:rPr>
              <a:t>　</a:t>
            </a:r>
            <a:r>
              <a:rPr lang="ja-JP" altLang="en-US" sz="1400" b="1" dirty="0" smtClean="0">
                <a:latin typeface="メイリオ" panose="020B0604030504040204" pitchFamily="50" charset="-128"/>
                <a:ea typeface="メイリオ" panose="020B0604030504040204" pitchFamily="50" charset="-128"/>
              </a:rPr>
              <a:t>支援計画について本人</a:t>
            </a:r>
            <a:r>
              <a:rPr lang="ja-JP" altLang="en-US" sz="1400" b="1" dirty="0">
                <a:latin typeface="メイリオ" panose="020B0604030504040204" pitchFamily="50" charset="-128"/>
                <a:ea typeface="メイリオ" panose="020B0604030504040204" pitchFamily="50" charset="-128"/>
              </a:rPr>
              <a:t>の同意を</a:t>
            </a:r>
            <a:r>
              <a:rPr lang="ja-JP" altLang="en-US" sz="1400" b="1" dirty="0" smtClean="0">
                <a:latin typeface="メイリオ" panose="020B0604030504040204" pitchFamily="50" charset="-128"/>
                <a:ea typeface="メイリオ" panose="020B0604030504040204" pitchFamily="50" charset="-128"/>
              </a:rPr>
              <a:t>いただく</a:t>
            </a:r>
          </a:p>
          <a:p>
            <a:r>
              <a:rPr lang="ja-JP" altLang="en-US" sz="1400" b="1" dirty="0">
                <a:latin typeface="メイリオ" panose="020B0604030504040204" pitchFamily="50" charset="-128"/>
                <a:ea typeface="メイリオ" panose="020B0604030504040204" pitchFamily="50" charset="-128"/>
              </a:rPr>
              <a:t>　</a:t>
            </a:r>
            <a:r>
              <a:rPr lang="ja-JP" altLang="en-US" sz="1400" b="1" dirty="0" smtClean="0">
                <a:latin typeface="メイリオ" panose="020B0604030504040204" pitchFamily="50" charset="-128"/>
                <a:ea typeface="メイリオ" panose="020B0604030504040204" pitchFamily="50" charset="-128"/>
              </a:rPr>
              <a:t>　　　　　　　　　　　　　　　　　　　●　</a:t>
            </a:r>
            <a:r>
              <a:rPr lang="ja-JP" altLang="en-US" sz="1400" b="1"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ＭＷＳ・ＭＳＦＡＳの実施目的についての説明や同意</a:t>
            </a:r>
            <a:endParaRPr lang="ja-JP" altLang="en-US" sz="1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600" b="1" dirty="0"/>
              <a:t>　　　　　　　　　　　　　　　　　　　　　　　　　　　　　　　</a:t>
            </a:r>
          </a:p>
          <a:p>
            <a:r>
              <a:rPr lang="ja-JP" altLang="en-US" sz="1600" b="1" dirty="0">
                <a:solidFill>
                  <a:schemeClr val="bg1"/>
                </a:solidFill>
              </a:rPr>
              <a:t>　　　　　　　　　　　　　　　　　　　　　　　　　　　</a:t>
            </a:r>
          </a:p>
        </p:txBody>
      </p:sp>
      <p:sp>
        <p:nvSpPr>
          <p:cNvPr id="29" name="角丸四角形 2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759002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9D74A169-C129-0E4C-998C-A6392DBD0D84}"/>
              </a:ext>
            </a:extLst>
          </p:cNvPr>
          <p:cNvSpPr txBox="1">
            <a:spLocks noChangeArrowheads="1"/>
          </p:cNvSpPr>
          <p:nvPr/>
        </p:nvSpPr>
        <p:spPr>
          <a:xfrm>
            <a:off x="593185" y="180890"/>
            <a:ext cx="7148512" cy="676275"/>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200"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r>
              <a:rPr lang="ja-JP" altLang="en-US" sz="3200" kern="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kern="0"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3200" kern="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sz="3200" kern="0" dirty="0">
                <a:latin typeface="メイリオ" panose="020B0604030504040204" pitchFamily="50" charset="-128"/>
                <a:ea typeface="メイリオ" panose="020B0604030504040204" pitchFamily="50" charset="-128"/>
                <a:cs typeface="メイリオ" panose="020B0604030504040204" pitchFamily="50" charset="-128"/>
              </a:rPr>
              <a:t>留意事項</a:t>
            </a:r>
          </a:p>
        </p:txBody>
      </p:sp>
      <p:grpSp>
        <p:nvGrpSpPr>
          <p:cNvPr id="2" name="グループ化 1"/>
          <p:cNvGrpSpPr/>
          <p:nvPr/>
        </p:nvGrpSpPr>
        <p:grpSpPr>
          <a:xfrm>
            <a:off x="899592" y="708232"/>
            <a:ext cx="7776864" cy="5602422"/>
            <a:chOff x="489508" y="550813"/>
            <a:chExt cx="7776864" cy="5602422"/>
          </a:xfrm>
        </p:grpSpPr>
        <p:sp>
          <p:nvSpPr>
            <p:cNvPr id="5" name="正方形/長方形 4">
              <a:extLst>
                <a:ext uri="{FF2B5EF4-FFF2-40B4-BE49-F238E27FC236}">
                  <a16:creationId xmlns:a16="http://schemas.microsoft.com/office/drawing/2014/main" id="{2C7DDD8A-C4D7-204B-997E-B3F7CB6E0C1F}"/>
                </a:ext>
              </a:extLst>
            </p:cNvPr>
            <p:cNvSpPr/>
            <p:nvPr/>
          </p:nvSpPr>
          <p:spPr bwMode="auto">
            <a:xfrm>
              <a:off x="1516608" y="846340"/>
              <a:ext cx="6120680"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9A40FE9D-7368-7141-B16A-6ACB616492BA}"/>
                </a:ext>
              </a:extLst>
            </p:cNvPr>
            <p:cNvSpPr/>
            <p:nvPr/>
          </p:nvSpPr>
          <p:spPr bwMode="auto">
            <a:xfrm>
              <a:off x="1499320" y="1492723"/>
              <a:ext cx="6120680"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正方形/長方形 6">
              <a:extLst>
                <a:ext uri="{FF2B5EF4-FFF2-40B4-BE49-F238E27FC236}">
                  <a16:creationId xmlns:a16="http://schemas.microsoft.com/office/drawing/2014/main" id="{DE0A66AF-3FA9-6249-964E-1EC42B916FBA}"/>
                </a:ext>
              </a:extLst>
            </p:cNvPr>
            <p:cNvSpPr/>
            <p:nvPr/>
          </p:nvSpPr>
          <p:spPr bwMode="auto">
            <a:xfrm>
              <a:off x="1489596" y="2139106"/>
              <a:ext cx="6120680" cy="60167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正方形/長方形 7">
              <a:extLst>
                <a:ext uri="{FF2B5EF4-FFF2-40B4-BE49-F238E27FC236}">
                  <a16:creationId xmlns:a16="http://schemas.microsoft.com/office/drawing/2014/main" id="{293154E9-DCC1-B14F-8D7A-EF725EBB2BBD}"/>
                </a:ext>
              </a:extLst>
            </p:cNvPr>
            <p:cNvSpPr/>
            <p:nvPr/>
          </p:nvSpPr>
          <p:spPr bwMode="auto">
            <a:xfrm>
              <a:off x="1511660" y="2826393"/>
              <a:ext cx="6120680" cy="583169"/>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正方形/長方形 8">
              <a:extLst>
                <a:ext uri="{FF2B5EF4-FFF2-40B4-BE49-F238E27FC236}">
                  <a16:creationId xmlns:a16="http://schemas.microsoft.com/office/drawing/2014/main" id="{B07F5258-50CF-F04A-B5A0-8478A2A4E93B}"/>
                </a:ext>
              </a:extLst>
            </p:cNvPr>
            <p:cNvSpPr/>
            <p:nvPr/>
          </p:nvSpPr>
          <p:spPr bwMode="auto">
            <a:xfrm>
              <a:off x="1489596" y="3461996"/>
              <a:ext cx="6120680"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正方形/長方形 9">
              <a:extLst>
                <a:ext uri="{FF2B5EF4-FFF2-40B4-BE49-F238E27FC236}">
                  <a16:creationId xmlns:a16="http://schemas.microsoft.com/office/drawing/2014/main" id="{5C930D33-260D-3645-9376-0D770004AFD4}"/>
                </a:ext>
              </a:extLst>
            </p:cNvPr>
            <p:cNvSpPr/>
            <p:nvPr/>
          </p:nvSpPr>
          <p:spPr bwMode="auto">
            <a:xfrm>
              <a:off x="1489596" y="4128847"/>
              <a:ext cx="6120680" cy="598402"/>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正方形/長方形 10">
              <a:extLst>
                <a:ext uri="{FF2B5EF4-FFF2-40B4-BE49-F238E27FC236}">
                  <a16:creationId xmlns:a16="http://schemas.microsoft.com/office/drawing/2014/main" id="{871B8966-EE7B-FB47-9623-0A9EDF127E72}"/>
                </a:ext>
              </a:extLst>
            </p:cNvPr>
            <p:cNvSpPr/>
            <p:nvPr/>
          </p:nvSpPr>
          <p:spPr bwMode="auto">
            <a:xfrm>
              <a:off x="1499320" y="4821157"/>
              <a:ext cx="6120680" cy="637849"/>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正方形/長方形 11">
              <a:extLst>
                <a:ext uri="{FF2B5EF4-FFF2-40B4-BE49-F238E27FC236}">
                  <a16:creationId xmlns:a16="http://schemas.microsoft.com/office/drawing/2014/main" id="{AFA47F08-54C7-2448-91E1-73BD15AAF255}"/>
                </a:ext>
              </a:extLst>
            </p:cNvPr>
            <p:cNvSpPr/>
            <p:nvPr/>
          </p:nvSpPr>
          <p:spPr bwMode="auto">
            <a:xfrm>
              <a:off x="1489596" y="5554833"/>
              <a:ext cx="6120680" cy="598402"/>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円/楕円 12">
              <a:extLst>
                <a:ext uri="{FF2B5EF4-FFF2-40B4-BE49-F238E27FC236}">
                  <a16:creationId xmlns:a16="http://schemas.microsoft.com/office/drawing/2014/main" id="{E5BCFAFB-0AFB-604F-8656-4E9E30D49AD3}"/>
                </a:ext>
              </a:extLst>
            </p:cNvPr>
            <p:cNvSpPr/>
            <p:nvPr/>
          </p:nvSpPr>
          <p:spPr bwMode="auto">
            <a:xfrm>
              <a:off x="561803" y="880214"/>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a:t>
              </a:r>
              <a:r>
                <a:rPr lang="ja-JP" altLang="en-US">
                  <a:solidFill>
                    <a:schemeClr val="bg1"/>
                  </a:solidFill>
                  <a:latin typeface="Meiryo" panose="020B0604030504040204" pitchFamily="34" charset="-128"/>
                  <a:ea typeface="Meiryo" panose="020B0604030504040204" pitchFamily="34" charset="-128"/>
                </a:rPr>
                <a:t>一</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B5106881-2DF2-1149-9DA2-93F982236C0D}"/>
                </a:ext>
              </a:extLst>
            </p:cNvPr>
            <p:cNvSpPr/>
            <p:nvPr/>
          </p:nvSpPr>
          <p:spPr bwMode="auto">
            <a:xfrm>
              <a:off x="555158" y="1582883"/>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其の二</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AD47FEEA-A7B4-164B-AD8B-841E509C113F}"/>
                </a:ext>
              </a:extLst>
            </p:cNvPr>
            <p:cNvSpPr/>
            <p:nvPr/>
          </p:nvSpPr>
          <p:spPr bwMode="auto">
            <a:xfrm>
              <a:off x="555157" y="2205096"/>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其の三</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6" name="円/楕円 15">
              <a:extLst>
                <a:ext uri="{FF2B5EF4-FFF2-40B4-BE49-F238E27FC236}">
                  <a16:creationId xmlns:a16="http://schemas.microsoft.com/office/drawing/2014/main" id="{2E5317C7-89F1-EB4D-919E-4CBED8C5C59A}"/>
                </a:ext>
              </a:extLst>
            </p:cNvPr>
            <p:cNvSpPr/>
            <p:nvPr/>
          </p:nvSpPr>
          <p:spPr bwMode="auto">
            <a:xfrm>
              <a:off x="561805" y="2893523"/>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其の四</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7" name="円/楕円 16">
              <a:extLst>
                <a:ext uri="{FF2B5EF4-FFF2-40B4-BE49-F238E27FC236}">
                  <a16:creationId xmlns:a16="http://schemas.microsoft.com/office/drawing/2014/main" id="{1A5A4122-8574-F745-BEE6-915C70BA8D85}"/>
                </a:ext>
              </a:extLst>
            </p:cNvPr>
            <p:cNvSpPr/>
            <p:nvPr/>
          </p:nvSpPr>
          <p:spPr bwMode="auto">
            <a:xfrm>
              <a:off x="555158" y="3561646"/>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其の五</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8" name="円/楕円 17">
              <a:extLst>
                <a:ext uri="{FF2B5EF4-FFF2-40B4-BE49-F238E27FC236}">
                  <a16:creationId xmlns:a16="http://schemas.microsoft.com/office/drawing/2014/main" id="{8F18BB66-6256-0747-AA2A-FE456001FB77}"/>
                </a:ext>
              </a:extLst>
            </p:cNvPr>
            <p:cNvSpPr/>
            <p:nvPr/>
          </p:nvSpPr>
          <p:spPr bwMode="auto">
            <a:xfrm>
              <a:off x="561804" y="4264004"/>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其の六</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9" name="円/楕円 18">
              <a:extLst>
                <a:ext uri="{FF2B5EF4-FFF2-40B4-BE49-F238E27FC236}">
                  <a16:creationId xmlns:a16="http://schemas.microsoft.com/office/drawing/2014/main" id="{122696E3-3AF3-6F47-A369-94E81F3940A7}"/>
                </a:ext>
              </a:extLst>
            </p:cNvPr>
            <p:cNvSpPr/>
            <p:nvPr/>
          </p:nvSpPr>
          <p:spPr bwMode="auto">
            <a:xfrm>
              <a:off x="591744" y="4951991"/>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其の七</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20" name="円/楕円 19">
              <a:extLst>
                <a:ext uri="{FF2B5EF4-FFF2-40B4-BE49-F238E27FC236}">
                  <a16:creationId xmlns:a16="http://schemas.microsoft.com/office/drawing/2014/main" id="{232EDB5E-6890-154B-B098-73ADBFD5F0B0}"/>
                </a:ext>
              </a:extLst>
            </p:cNvPr>
            <p:cNvSpPr/>
            <p:nvPr/>
          </p:nvSpPr>
          <p:spPr bwMode="auto">
            <a:xfrm>
              <a:off x="585097" y="5594460"/>
              <a:ext cx="1102479" cy="48664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a:ln>
                    <a:noFill/>
                  </a:ln>
                  <a:solidFill>
                    <a:schemeClr val="bg1"/>
                  </a:solidFill>
                  <a:effectLst/>
                  <a:latin typeface="Meiryo" panose="020B0604030504040204" pitchFamily="34" charset="-128"/>
                  <a:ea typeface="Meiryo" panose="020B0604030504040204" pitchFamily="34" charset="-128"/>
                </a:rPr>
                <a:t>其の八</a:t>
              </a:r>
              <a:endParaRPr kumimoji="1" lang="en-US" altLang="ja-JP"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F22C61D-AC0C-9F41-A19E-6FFB895770C0}"/>
                </a:ext>
              </a:extLst>
            </p:cNvPr>
            <p:cNvSpPr/>
            <p:nvPr/>
          </p:nvSpPr>
          <p:spPr>
            <a:xfrm>
              <a:off x="1835696" y="970636"/>
              <a:ext cx="1800493" cy="369332"/>
            </a:xfrm>
            <a:prstGeom prst="rect">
              <a:avLst/>
            </a:prstGeom>
          </p:spPr>
          <p:txBody>
            <a:bodyPr wrap="none">
              <a:spAutoFit/>
            </a:bodyPr>
            <a:lstStyle/>
            <a:p>
              <a:pPr>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ラポールの形成</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C90FF0DF-9378-5647-B58C-750A694E6C82}"/>
                </a:ext>
              </a:extLst>
            </p:cNvPr>
            <p:cNvSpPr/>
            <p:nvPr/>
          </p:nvSpPr>
          <p:spPr>
            <a:xfrm>
              <a:off x="1835696" y="1632559"/>
              <a:ext cx="1569660" cy="369332"/>
            </a:xfrm>
            <a:prstGeom prst="rect">
              <a:avLst/>
            </a:prstGeom>
          </p:spPr>
          <p:txBody>
            <a:bodyPr wrap="none">
              <a:spAutoFit/>
            </a:bodyPr>
            <a:lstStyle/>
            <a:p>
              <a:pPr>
                <a:buFontTx/>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の尊重</a:t>
              </a:r>
            </a:p>
          </p:txBody>
        </p:sp>
        <p:sp>
          <p:nvSpPr>
            <p:cNvPr id="23" name="正方形/長方形 22">
              <a:extLst>
                <a:ext uri="{FF2B5EF4-FFF2-40B4-BE49-F238E27FC236}">
                  <a16:creationId xmlns:a16="http://schemas.microsoft.com/office/drawing/2014/main" id="{0D879C87-2933-934E-BA3F-FEFAAF224B33}"/>
                </a:ext>
              </a:extLst>
            </p:cNvPr>
            <p:cNvSpPr/>
            <p:nvPr/>
          </p:nvSpPr>
          <p:spPr>
            <a:xfrm>
              <a:off x="1835696" y="2315035"/>
              <a:ext cx="1569660" cy="369332"/>
            </a:xfrm>
            <a:prstGeom prst="rect">
              <a:avLst/>
            </a:prstGeom>
          </p:spPr>
          <p:txBody>
            <a:bodyPr wrap="none">
              <a:spAutoFit/>
            </a:bodyPr>
            <a:lstStyle/>
            <a:p>
              <a:pPr>
                <a:buFontTx/>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の受容</a:t>
              </a:r>
            </a:p>
          </p:txBody>
        </p:sp>
        <p:sp>
          <p:nvSpPr>
            <p:cNvPr id="24" name="正方形/長方形 23">
              <a:extLst>
                <a:ext uri="{FF2B5EF4-FFF2-40B4-BE49-F238E27FC236}">
                  <a16:creationId xmlns:a16="http://schemas.microsoft.com/office/drawing/2014/main" id="{180AEB9A-5C33-C64D-BEC7-97AACD8E9BE2}"/>
                </a:ext>
              </a:extLst>
            </p:cNvPr>
            <p:cNvSpPr/>
            <p:nvPr/>
          </p:nvSpPr>
          <p:spPr>
            <a:xfrm>
              <a:off x="1860848" y="2966860"/>
              <a:ext cx="2723823" cy="369332"/>
            </a:xfrm>
            <a:prstGeom prst="rect">
              <a:avLst/>
            </a:prstGeom>
          </p:spPr>
          <p:txBody>
            <a:bodyPr wrap="none">
              <a:spAutoFit/>
            </a:bodyPr>
            <a:lstStyle/>
            <a:p>
              <a:pPr>
                <a:buFontTx/>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の自己決定の尊重</a:t>
              </a:r>
            </a:p>
          </p:txBody>
        </p:sp>
        <p:sp>
          <p:nvSpPr>
            <p:cNvPr id="25" name="正方形/長方形 24">
              <a:extLst>
                <a:ext uri="{FF2B5EF4-FFF2-40B4-BE49-F238E27FC236}">
                  <a16:creationId xmlns:a16="http://schemas.microsoft.com/office/drawing/2014/main" id="{C5F92F38-C021-2F45-9763-40957CE6CB3F}"/>
                </a:ext>
              </a:extLst>
            </p:cNvPr>
            <p:cNvSpPr/>
            <p:nvPr/>
          </p:nvSpPr>
          <p:spPr>
            <a:xfrm>
              <a:off x="1860847" y="3623744"/>
              <a:ext cx="3185487"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コミュニケーション上の配慮</a:t>
              </a:r>
              <a:endParaRPr lang="ja-JP" altLang="en-US"/>
            </a:p>
          </p:txBody>
        </p:sp>
        <p:sp>
          <p:nvSpPr>
            <p:cNvPr id="26" name="正方形/長方形 25">
              <a:extLst>
                <a:ext uri="{FF2B5EF4-FFF2-40B4-BE49-F238E27FC236}">
                  <a16:creationId xmlns:a16="http://schemas.microsoft.com/office/drawing/2014/main" id="{201E9030-F9B7-A646-9325-87434CA193D3}"/>
                </a:ext>
              </a:extLst>
            </p:cNvPr>
            <p:cNvSpPr/>
            <p:nvPr/>
          </p:nvSpPr>
          <p:spPr>
            <a:xfrm>
              <a:off x="1860847" y="4299056"/>
              <a:ext cx="1338828"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秘密の保持</a:t>
              </a:r>
              <a:endParaRPr lang="ja-JP" altLang="en-US"/>
            </a:p>
          </p:txBody>
        </p:sp>
        <p:sp>
          <p:nvSpPr>
            <p:cNvPr id="27" name="正方形/長方形 26">
              <a:extLst>
                <a:ext uri="{FF2B5EF4-FFF2-40B4-BE49-F238E27FC236}">
                  <a16:creationId xmlns:a16="http://schemas.microsoft.com/office/drawing/2014/main" id="{A9F35AEB-F94F-F348-AAA5-EF5560D4EDD5}"/>
                </a:ext>
              </a:extLst>
            </p:cNvPr>
            <p:cNvSpPr/>
            <p:nvPr/>
          </p:nvSpPr>
          <p:spPr>
            <a:xfrm>
              <a:off x="1860847" y="4962547"/>
              <a:ext cx="2492990"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支援者自身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の自己理解</a:t>
              </a:r>
              <a:endParaRPr lang="ja-JP" altLang="en-US" dirty="0"/>
            </a:p>
          </p:txBody>
        </p:sp>
        <p:sp>
          <p:nvSpPr>
            <p:cNvPr id="28" name="正方形/長方形 27">
              <a:extLst>
                <a:ext uri="{FF2B5EF4-FFF2-40B4-BE49-F238E27FC236}">
                  <a16:creationId xmlns:a16="http://schemas.microsoft.com/office/drawing/2014/main" id="{A0FE3C9A-BB32-0A45-A830-5568B5B26C89}"/>
                </a:ext>
              </a:extLst>
            </p:cNvPr>
            <p:cNvSpPr/>
            <p:nvPr/>
          </p:nvSpPr>
          <p:spPr>
            <a:xfrm>
              <a:off x="1860847" y="5629950"/>
              <a:ext cx="3185487"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他機関・施設からの情報収集</a:t>
              </a:r>
              <a:endParaRPr lang="ja-JP" altLang="en-US"/>
            </a:p>
          </p:txBody>
        </p:sp>
        <p:sp>
          <p:nvSpPr>
            <p:cNvPr id="32" name="正方形/長方形 31">
              <a:extLst>
                <a:ext uri="{FF2B5EF4-FFF2-40B4-BE49-F238E27FC236}">
                  <a16:creationId xmlns:a16="http://schemas.microsoft.com/office/drawing/2014/main" id="{E50FAD6C-5D82-3C42-A1A1-980CD20CB468}"/>
                </a:ext>
              </a:extLst>
            </p:cNvPr>
            <p:cNvSpPr/>
            <p:nvPr/>
          </p:nvSpPr>
          <p:spPr>
            <a:xfrm>
              <a:off x="489508" y="550813"/>
              <a:ext cx="7776864" cy="144016"/>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角丸四角形 2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243243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a:extLst>
              <a:ext uri="{FF2B5EF4-FFF2-40B4-BE49-F238E27FC236}">
                <a16:creationId xmlns:a16="http://schemas.microsoft.com/office/drawing/2014/main" id="{F6B0CB16-3A2A-4843-8AB0-2E9DBB230989}"/>
              </a:ext>
            </a:extLst>
          </p:cNvPr>
          <p:cNvSpPr txBox="1">
            <a:spLocks/>
          </p:cNvSpPr>
          <p:nvPr/>
        </p:nvSpPr>
        <p:spPr>
          <a:xfrm>
            <a:off x="2028266" y="309230"/>
            <a:ext cx="5363796" cy="1143000"/>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endParaRPr lang="en-US" altLang="ja-JP" kern="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en-US" altLang="ja-JP" kern="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つの基本的な要素</a:t>
            </a:r>
          </a:p>
        </p:txBody>
      </p:sp>
      <p:grpSp>
        <p:nvGrpSpPr>
          <p:cNvPr id="27" name="グループ化 26">
            <a:extLst>
              <a:ext uri="{FF2B5EF4-FFF2-40B4-BE49-F238E27FC236}">
                <a16:creationId xmlns:a16="http://schemas.microsoft.com/office/drawing/2014/main" id="{351DAD7A-A4B9-DF48-B868-18B79B5ECCA2}"/>
              </a:ext>
            </a:extLst>
          </p:cNvPr>
          <p:cNvGrpSpPr/>
          <p:nvPr/>
        </p:nvGrpSpPr>
        <p:grpSpPr>
          <a:xfrm>
            <a:off x="395536" y="359244"/>
            <a:ext cx="1008112" cy="1042971"/>
            <a:chOff x="107504" y="188640"/>
            <a:chExt cx="1017778" cy="936104"/>
          </a:xfrm>
        </p:grpSpPr>
        <p:sp>
          <p:nvSpPr>
            <p:cNvPr id="28" name="正方形/長方形 27">
              <a:extLst>
                <a:ext uri="{FF2B5EF4-FFF2-40B4-BE49-F238E27FC236}">
                  <a16:creationId xmlns:a16="http://schemas.microsoft.com/office/drawing/2014/main" id="{93C9D3FE-300E-B64A-B364-AD939099127F}"/>
                </a:ext>
              </a:extLst>
            </p:cNvPr>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6E7DE2-2DEB-E94C-B935-A51BD139E466}"/>
                </a:ext>
              </a:extLst>
            </p:cNvPr>
            <p:cNvSpPr/>
            <p:nvPr/>
          </p:nvSpPr>
          <p:spPr>
            <a:xfrm>
              <a:off x="107504" y="692696"/>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0CE30AF-3CCA-3F4E-B6B8-355E608602A2}"/>
                </a:ext>
              </a:extLst>
            </p:cNvPr>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74FCC55-4E40-3A44-8901-2C51D394B57F}"/>
                </a:ext>
              </a:extLst>
            </p:cNvPr>
            <p:cNvSpPr/>
            <p:nvPr/>
          </p:nvSpPr>
          <p:spPr>
            <a:xfrm>
              <a:off x="658143" y="207842"/>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F4719FEF-B3F6-F44A-874C-3E1AD41D0CAC}"/>
              </a:ext>
            </a:extLst>
          </p:cNvPr>
          <p:cNvSpPr/>
          <p:nvPr/>
        </p:nvSpPr>
        <p:spPr>
          <a:xfrm>
            <a:off x="1204983" y="1707154"/>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FC9F72B3-C92D-0D4D-AF8D-069E4C535488}"/>
              </a:ext>
            </a:extLst>
          </p:cNvPr>
          <p:cNvSpPr/>
          <p:nvPr/>
        </p:nvSpPr>
        <p:spPr bwMode="auto">
          <a:xfrm>
            <a:off x="2456651" y="2817493"/>
            <a:ext cx="2090758" cy="225496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24" name="円/楕円 23">
            <a:extLst>
              <a:ext uri="{FF2B5EF4-FFF2-40B4-BE49-F238E27FC236}">
                <a16:creationId xmlns:a16="http://schemas.microsoft.com/office/drawing/2014/main" id="{7FF73542-B397-C649-8F8C-48E9B451445D}"/>
              </a:ext>
            </a:extLst>
          </p:cNvPr>
          <p:cNvSpPr/>
          <p:nvPr/>
        </p:nvSpPr>
        <p:spPr bwMode="auto">
          <a:xfrm>
            <a:off x="2472130" y="2302694"/>
            <a:ext cx="2059801"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bg1"/>
                </a:solidFill>
                <a:effectLst/>
                <a:latin typeface="Meiryo" panose="020B0604030504040204" pitchFamily="34" charset="-128"/>
                <a:ea typeface="Meiryo" panose="020B0604030504040204" pitchFamily="34" charset="-128"/>
              </a:rPr>
              <a:t>②個人と環境</a:t>
            </a:r>
            <a:endPar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A68D39AD-E225-4942-A9DF-2CC4390A0557}"/>
              </a:ext>
            </a:extLst>
          </p:cNvPr>
          <p:cNvSpPr/>
          <p:nvPr/>
        </p:nvSpPr>
        <p:spPr>
          <a:xfrm>
            <a:off x="2519022" y="3863838"/>
            <a:ext cx="2031325" cy="923330"/>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個人と環境の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２つの視点による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a:p>
        </p:txBody>
      </p:sp>
      <p:grpSp>
        <p:nvGrpSpPr>
          <p:cNvPr id="8" name="グループ化 7"/>
          <p:cNvGrpSpPr/>
          <p:nvPr/>
        </p:nvGrpSpPr>
        <p:grpSpPr>
          <a:xfrm>
            <a:off x="4721178" y="2307782"/>
            <a:ext cx="2038491" cy="2764672"/>
            <a:chOff x="4721178" y="2307782"/>
            <a:chExt cx="2038491" cy="2764672"/>
          </a:xfrm>
        </p:grpSpPr>
        <p:sp>
          <p:nvSpPr>
            <p:cNvPr id="22" name="角丸四角形 21">
              <a:extLst>
                <a:ext uri="{FF2B5EF4-FFF2-40B4-BE49-F238E27FC236}">
                  <a16:creationId xmlns:a16="http://schemas.microsoft.com/office/drawing/2014/main" id="{562101C4-8AB6-5D44-AC94-FC1C957E3A34}"/>
                </a:ext>
              </a:extLst>
            </p:cNvPr>
            <p:cNvSpPr/>
            <p:nvPr/>
          </p:nvSpPr>
          <p:spPr bwMode="auto">
            <a:xfrm>
              <a:off x="4721178" y="2799153"/>
              <a:ext cx="2030809" cy="227330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15" name="正方形/長方形 14">
              <a:extLst>
                <a:ext uri="{FF2B5EF4-FFF2-40B4-BE49-F238E27FC236}">
                  <a16:creationId xmlns:a16="http://schemas.microsoft.com/office/drawing/2014/main" id="{7D2D7355-5020-214A-84CA-3B812F8ADA74}"/>
                </a:ext>
              </a:extLst>
            </p:cNvPr>
            <p:cNvSpPr/>
            <p:nvPr/>
          </p:nvSpPr>
          <p:spPr>
            <a:xfrm>
              <a:off x="4956150" y="3880597"/>
              <a:ext cx="1569660" cy="923330"/>
            </a:xfrm>
            <a:prstGeom prst="rect">
              <a:avLst/>
            </a:prstGeom>
          </p:spPr>
          <p:txBody>
            <a:bodyPr wrap="none">
              <a:spAutoFit/>
            </a:bodyPr>
            <a:lstStyle/>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本人と支援者</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との共同作業</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としての評価</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円/楕円 32">
              <a:extLst>
                <a:ext uri="{FF2B5EF4-FFF2-40B4-BE49-F238E27FC236}">
                  <a16:creationId xmlns:a16="http://schemas.microsoft.com/office/drawing/2014/main" id="{3E7E3041-8360-E248-8AAE-D014D033C827}"/>
                </a:ext>
              </a:extLst>
            </p:cNvPr>
            <p:cNvSpPr/>
            <p:nvPr/>
          </p:nvSpPr>
          <p:spPr bwMode="auto">
            <a:xfrm>
              <a:off x="4721179" y="2307782"/>
              <a:ext cx="2038490"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400">
                  <a:solidFill>
                    <a:schemeClr val="bg1"/>
                  </a:solidFill>
                  <a:latin typeface="Meiryo" panose="020B0604030504040204" pitchFamily="34" charset="-128"/>
                  <a:ea typeface="Meiryo" panose="020B0604030504040204" pitchFamily="34" charset="-128"/>
                </a:rPr>
                <a:t>③共同作業</a:t>
              </a:r>
              <a:endPar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grpSp>
      <p:grpSp>
        <p:nvGrpSpPr>
          <p:cNvPr id="9" name="グループ化 8"/>
          <p:cNvGrpSpPr/>
          <p:nvPr/>
        </p:nvGrpSpPr>
        <p:grpSpPr>
          <a:xfrm>
            <a:off x="6973116" y="2307782"/>
            <a:ext cx="2008732" cy="2843064"/>
            <a:chOff x="6973116" y="2307782"/>
            <a:chExt cx="2008732" cy="2843064"/>
          </a:xfrm>
        </p:grpSpPr>
        <p:sp>
          <p:nvSpPr>
            <p:cNvPr id="20" name="角丸四角形 19">
              <a:extLst>
                <a:ext uri="{FF2B5EF4-FFF2-40B4-BE49-F238E27FC236}">
                  <a16:creationId xmlns:a16="http://schemas.microsoft.com/office/drawing/2014/main" id="{32EA24F1-4451-BE44-BB2B-A0034530FE38}"/>
                </a:ext>
              </a:extLst>
            </p:cNvPr>
            <p:cNvSpPr/>
            <p:nvPr/>
          </p:nvSpPr>
          <p:spPr bwMode="auto">
            <a:xfrm>
              <a:off x="6973116" y="2784332"/>
              <a:ext cx="2008731" cy="2366514"/>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13" name="正方形/長方形 12">
              <a:extLst>
                <a:ext uri="{FF2B5EF4-FFF2-40B4-BE49-F238E27FC236}">
                  <a16:creationId xmlns:a16="http://schemas.microsoft.com/office/drawing/2014/main" id="{A61649D3-00C7-3349-AAD9-828EF7B57186}"/>
                </a:ext>
              </a:extLst>
            </p:cNvPr>
            <p:cNvSpPr/>
            <p:nvPr/>
          </p:nvSpPr>
          <p:spPr>
            <a:xfrm>
              <a:off x="7308067" y="4012822"/>
              <a:ext cx="1338828" cy="646331"/>
            </a:xfrm>
            <a:prstGeom prst="rect">
              <a:avLst/>
            </a:prstGeom>
          </p:spPr>
          <p:txBody>
            <a:bodyPr wrap="none">
              <a:spAutoFit/>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支援終了後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の再評価</a:t>
              </a:r>
            </a:p>
          </p:txBody>
        </p:sp>
        <p:sp>
          <p:nvSpPr>
            <p:cNvPr id="34" name="円/楕円 33">
              <a:extLst>
                <a:ext uri="{FF2B5EF4-FFF2-40B4-BE49-F238E27FC236}">
                  <a16:creationId xmlns:a16="http://schemas.microsoft.com/office/drawing/2014/main" id="{0661829F-25DA-714F-9274-3CA2E02712A7}"/>
                </a:ext>
              </a:extLst>
            </p:cNvPr>
            <p:cNvSpPr/>
            <p:nvPr/>
          </p:nvSpPr>
          <p:spPr bwMode="auto">
            <a:xfrm>
              <a:off x="6983216" y="2307782"/>
              <a:ext cx="1998632"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400">
                  <a:solidFill>
                    <a:schemeClr val="bg1"/>
                  </a:solidFill>
                  <a:latin typeface="Meiryo" panose="020B0604030504040204" pitchFamily="34" charset="-128"/>
                  <a:ea typeface="Meiryo" panose="020B0604030504040204" pitchFamily="34" charset="-128"/>
                </a:rPr>
                <a:t>④再評価</a:t>
              </a:r>
              <a:endPar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grpSp>
      <p:grpSp>
        <p:nvGrpSpPr>
          <p:cNvPr id="2" name="グループ化 1">
            <a:extLst>
              <a:ext uri="{FF2B5EF4-FFF2-40B4-BE49-F238E27FC236}">
                <a16:creationId xmlns:a16="http://schemas.microsoft.com/office/drawing/2014/main" id="{1CFE8D46-4ED0-1040-822A-3E7041087E4D}"/>
              </a:ext>
            </a:extLst>
          </p:cNvPr>
          <p:cNvGrpSpPr/>
          <p:nvPr/>
        </p:nvGrpSpPr>
        <p:grpSpPr>
          <a:xfrm>
            <a:off x="140020" y="2234773"/>
            <a:ext cx="2161561" cy="2804520"/>
            <a:chOff x="140020" y="2234773"/>
            <a:chExt cx="2161561" cy="2804520"/>
          </a:xfrm>
        </p:grpSpPr>
        <p:sp>
          <p:nvSpPr>
            <p:cNvPr id="6" name="角丸四角形 5">
              <a:extLst>
                <a:ext uri="{FF2B5EF4-FFF2-40B4-BE49-F238E27FC236}">
                  <a16:creationId xmlns:a16="http://schemas.microsoft.com/office/drawing/2014/main" id="{7AC3640B-D3B0-D14D-828C-FDD10C483175}"/>
                </a:ext>
              </a:extLst>
            </p:cNvPr>
            <p:cNvSpPr/>
            <p:nvPr/>
          </p:nvSpPr>
          <p:spPr bwMode="auto">
            <a:xfrm>
              <a:off x="140020" y="2784332"/>
              <a:ext cx="2123409" cy="225496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7" name="円/楕円 6">
              <a:extLst>
                <a:ext uri="{FF2B5EF4-FFF2-40B4-BE49-F238E27FC236}">
                  <a16:creationId xmlns:a16="http://schemas.microsoft.com/office/drawing/2014/main" id="{7FBF7FCC-7E73-4347-BA1B-1E5139004031}"/>
                </a:ext>
              </a:extLst>
            </p:cNvPr>
            <p:cNvSpPr/>
            <p:nvPr/>
          </p:nvSpPr>
          <p:spPr bwMode="auto">
            <a:xfrm>
              <a:off x="157153" y="2234773"/>
              <a:ext cx="2059801"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2400" dirty="0">
                  <a:solidFill>
                    <a:schemeClr val="bg1"/>
                  </a:solidFill>
                  <a:latin typeface="Meiryo" panose="020B0604030504040204" pitchFamily="34" charset="-128"/>
                  <a:ea typeface="Meiryo" panose="020B0604030504040204" pitchFamily="34" charset="-128"/>
                </a:rPr>
                <a:t>①</a:t>
              </a:r>
              <a:r>
                <a:rPr lang="ja-JP" altLang="en-US" sz="2400" dirty="0">
                  <a:solidFill>
                    <a:schemeClr val="bg1"/>
                  </a:solidFill>
                  <a:latin typeface="Meiryo" panose="020B0604030504040204" pitchFamily="34" charset="-128"/>
                  <a:ea typeface="Meiryo" panose="020B0604030504040204" pitchFamily="34" charset="-128"/>
                </a:rPr>
                <a:t>将来の予測</a:t>
              </a:r>
              <a:endParaRPr kumimoji="1" lang="ja-JP" altLang="en-US" sz="240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274545-3940-B248-833A-A07639C6A721}"/>
                </a:ext>
              </a:extLst>
            </p:cNvPr>
            <p:cNvSpPr/>
            <p:nvPr/>
          </p:nvSpPr>
          <p:spPr>
            <a:xfrm>
              <a:off x="270256" y="3758163"/>
              <a:ext cx="2031325" cy="923330"/>
            </a:xfrm>
            <a:prstGeom prst="rect">
              <a:avLst/>
            </a:prstGeom>
          </p:spPr>
          <p:txBody>
            <a:bodyPr wrap="none">
              <a:spAutoFit/>
            </a:bodyPr>
            <a:lstStyle/>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現状だけでなく、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将来の予測を含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めた評価</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5" name="正方形/長方形 34">
            <a:extLst>
              <a:ext uri="{FF2B5EF4-FFF2-40B4-BE49-F238E27FC236}">
                <a16:creationId xmlns:a16="http://schemas.microsoft.com/office/drawing/2014/main" id="{E1C2AD63-0D09-904E-9A4A-DB4189C0B874}"/>
              </a:ext>
            </a:extLst>
          </p:cNvPr>
          <p:cNvSpPr/>
          <p:nvPr/>
        </p:nvSpPr>
        <p:spPr>
          <a:xfrm>
            <a:off x="231351" y="5680921"/>
            <a:ext cx="8912649" cy="954107"/>
          </a:xfrm>
          <a:prstGeom prst="rect">
            <a:avLst/>
          </a:prstGeom>
        </p:spPr>
        <p:txBody>
          <a:bodyPr wrap="square">
            <a:spAutoFit/>
          </a:bodyPr>
          <a:lstStyle/>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環境の視点参考資料</a:t>
            </a: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情報処理過程におけるアセスメントの視点（</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Ver.9</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）補足資料</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」など</a:t>
            </a: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支援マニュアル</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No.13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発達障害者のワークシステム･サポートプログラム「ナビゲーションブックの作成と</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活用」に掲載されている資料</a:t>
            </a:r>
          </a:p>
        </p:txBody>
      </p:sp>
      <p:sp>
        <p:nvSpPr>
          <p:cNvPr id="36" name="角丸四角形 35">
            <a:extLst>
              <a:ext uri="{FF2B5EF4-FFF2-40B4-BE49-F238E27FC236}">
                <a16:creationId xmlns:a16="http://schemas.microsoft.com/office/drawing/2014/main" id="{201E31AD-2B3E-EE48-8904-FC43E932C0D5}"/>
              </a:ext>
            </a:extLst>
          </p:cNvPr>
          <p:cNvSpPr/>
          <p:nvPr/>
        </p:nvSpPr>
        <p:spPr bwMode="auto">
          <a:xfrm>
            <a:off x="140020" y="5636115"/>
            <a:ext cx="8748426" cy="980868"/>
          </a:xfrm>
          <a:prstGeom prst="roundRect">
            <a:avLst/>
          </a:prstGeom>
          <a:noFill/>
          <a:ln w="19050" cap="flat" cmpd="sng" algn="ctr">
            <a:solidFill>
              <a:srgbClr val="D2CDB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右矢印 4"/>
          <p:cNvSpPr/>
          <p:nvPr/>
        </p:nvSpPr>
        <p:spPr bwMode="auto">
          <a:xfrm rot="6907088">
            <a:off x="2306842" y="5050791"/>
            <a:ext cx="773583" cy="385862"/>
          </a:xfrm>
          <a:prstGeom prst="rightArrow">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237162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body" idx="1"/>
          </p:nvPr>
        </p:nvSpPr>
        <p:spPr>
          <a:xfrm>
            <a:off x="1475656" y="2102950"/>
            <a:ext cx="7920880" cy="1800200"/>
          </a:xfrm>
          <a:noFill/>
        </p:spPr>
        <p:txBody>
          <a:bodyPr>
            <a:normAutofit/>
          </a:bodyPr>
          <a:lstStyle/>
          <a:p>
            <a:pPr>
              <a:buFontTx/>
              <a:buNone/>
            </a:pPr>
            <a:r>
              <a:rPr lang="ja-JP" altLang="en-US" sz="3600" dirty="0" smtClean="0">
                <a:latin typeface="メイリオ" panose="020B0604030504040204" pitchFamily="50" charset="-128"/>
                <a:ea typeface="メイリオ" panose="020B0604030504040204" pitchFamily="50" charset="-128"/>
              </a:rPr>
              <a:t>アセスメントにおける</a:t>
            </a:r>
            <a:endParaRPr lang="en-US" altLang="ja-JP" sz="3600" dirty="0" smtClean="0">
              <a:latin typeface="メイリオ" panose="020B0604030504040204" pitchFamily="50" charset="-128"/>
              <a:ea typeface="メイリオ" panose="020B0604030504040204" pitchFamily="50" charset="-128"/>
            </a:endParaRPr>
          </a:p>
          <a:p>
            <a:pPr>
              <a:buFontTx/>
              <a:buNone/>
            </a:pPr>
            <a:r>
              <a:rPr lang="ja-JP" altLang="en-US" sz="3600" dirty="0" smtClean="0">
                <a:latin typeface="メイリオ" panose="020B0604030504040204" pitchFamily="50" charset="-128"/>
                <a:ea typeface="メイリオ" panose="020B0604030504040204" pitchFamily="50" charset="-128"/>
              </a:rPr>
              <a:t>ＭＷＳ・ＭＳＦＡＳの活用</a:t>
            </a:r>
            <a:r>
              <a:rPr lang="ja-JP" altLang="en-US" sz="4800" dirty="0"/>
              <a:t>　　　　　　　　　　　　　　　　　</a:t>
            </a:r>
          </a:p>
        </p:txBody>
      </p:sp>
      <p:sp>
        <p:nvSpPr>
          <p:cNvPr id="7" name="正方形/長方形 6"/>
          <p:cNvSpPr/>
          <p:nvPr/>
        </p:nvSpPr>
        <p:spPr>
          <a:xfrm>
            <a:off x="1055778" y="3897268"/>
            <a:ext cx="7836702" cy="18480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79512" y="2299117"/>
            <a:ext cx="1036405" cy="1104538"/>
            <a:chOff x="175966" y="2083852"/>
            <a:chExt cx="1036405" cy="1104538"/>
          </a:xfrm>
        </p:grpSpPr>
        <p:sp>
          <p:nvSpPr>
            <p:cNvPr id="13" name="正方形/長方形 12"/>
            <p:cNvSpPr/>
            <p:nvPr/>
          </p:nvSpPr>
          <p:spPr>
            <a:xfrm>
              <a:off x="175966" y="2083852"/>
              <a:ext cx="474061" cy="51758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43448"/>
                </a:solidFill>
              </a:endParaRPr>
            </a:p>
          </p:txBody>
        </p:sp>
        <p:sp>
          <p:nvSpPr>
            <p:cNvPr id="14" name="正方形/長方形 13"/>
            <p:cNvSpPr/>
            <p:nvPr/>
          </p:nvSpPr>
          <p:spPr>
            <a:xfrm>
              <a:off x="737033" y="2670802"/>
              <a:ext cx="474061" cy="51758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75966" y="2670802"/>
              <a:ext cx="474061" cy="51758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38310" y="2083852"/>
              <a:ext cx="474061" cy="51758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67021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2966258" y="2204864"/>
            <a:ext cx="5782205" cy="848091"/>
          </a:xfrm>
          <a:prstGeom prst="rect">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nvGrpSpPr>
          <p:cNvPr id="27" name="グループ化 26">
            <a:extLst>
              <a:ext uri="{FF2B5EF4-FFF2-40B4-BE49-F238E27FC236}">
                <a16:creationId xmlns:a16="http://schemas.microsoft.com/office/drawing/2014/main" id="{351DAD7A-A4B9-DF48-B868-18B79B5ECCA2}"/>
              </a:ext>
            </a:extLst>
          </p:cNvPr>
          <p:cNvGrpSpPr/>
          <p:nvPr/>
        </p:nvGrpSpPr>
        <p:grpSpPr>
          <a:xfrm>
            <a:off x="395536" y="359244"/>
            <a:ext cx="1008112" cy="1042971"/>
            <a:chOff x="107504" y="188640"/>
            <a:chExt cx="1017778" cy="936104"/>
          </a:xfrm>
        </p:grpSpPr>
        <p:sp>
          <p:nvSpPr>
            <p:cNvPr id="28" name="正方形/長方形 27">
              <a:extLst>
                <a:ext uri="{FF2B5EF4-FFF2-40B4-BE49-F238E27FC236}">
                  <a16:creationId xmlns:a16="http://schemas.microsoft.com/office/drawing/2014/main" id="{93C9D3FE-300E-B64A-B364-AD939099127F}"/>
                </a:ext>
              </a:extLst>
            </p:cNvPr>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6E7DE2-2DEB-E94C-B935-A51BD139E466}"/>
                </a:ext>
              </a:extLst>
            </p:cNvPr>
            <p:cNvSpPr/>
            <p:nvPr/>
          </p:nvSpPr>
          <p:spPr>
            <a:xfrm>
              <a:off x="107504" y="692696"/>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0CE30AF-3CCA-3F4E-B6B8-355E608602A2}"/>
                </a:ext>
              </a:extLst>
            </p:cNvPr>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74FCC55-4E40-3A44-8901-2C51D394B57F}"/>
                </a:ext>
              </a:extLst>
            </p:cNvPr>
            <p:cNvSpPr/>
            <p:nvPr/>
          </p:nvSpPr>
          <p:spPr>
            <a:xfrm>
              <a:off x="658143" y="207842"/>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F4719FEF-B3F6-F44A-874C-3E1AD41D0CAC}"/>
              </a:ext>
            </a:extLst>
          </p:cNvPr>
          <p:cNvSpPr/>
          <p:nvPr/>
        </p:nvSpPr>
        <p:spPr>
          <a:xfrm>
            <a:off x="1121116" y="1700808"/>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1CFE8D46-4ED0-1040-822A-3E7041087E4D}"/>
              </a:ext>
            </a:extLst>
          </p:cNvPr>
          <p:cNvGrpSpPr/>
          <p:nvPr/>
        </p:nvGrpSpPr>
        <p:grpSpPr>
          <a:xfrm>
            <a:off x="118769" y="2683623"/>
            <a:ext cx="2161561" cy="2804520"/>
            <a:chOff x="140020" y="2234773"/>
            <a:chExt cx="2161561" cy="2804520"/>
          </a:xfrm>
        </p:grpSpPr>
        <p:sp>
          <p:nvSpPr>
            <p:cNvPr id="6" name="角丸四角形 5">
              <a:extLst>
                <a:ext uri="{FF2B5EF4-FFF2-40B4-BE49-F238E27FC236}">
                  <a16:creationId xmlns:a16="http://schemas.microsoft.com/office/drawing/2014/main" id="{7AC3640B-D3B0-D14D-828C-FDD10C483175}"/>
                </a:ext>
              </a:extLst>
            </p:cNvPr>
            <p:cNvSpPr/>
            <p:nvPr/>
          </p:nvSpPr>
          <p:spPr bwMode="auto">
            <a:xfrm>
              <a:off x="140020" y="2784332"/>
              <a:ext cx="2123409" cy="225496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7" name="円/楕円 6">
              <a:extLst>
                <a:ext uri="{FF2B5EF4-FFF2-40B4-BE49-F238E27FC236}">
                  <a16:creationId xmlns:a16="http://schemas.microsoft.com/office/drawing/2014/main" id="{7FBF7FCC-7E73-4347-BA1B-1E5139004031}"/>
                </a:ext>
              </a:extLst>
            </p:cNvPr>
            <p:cNvSpPr/>
            <p:nvPr/>
          </p:nvSpPr>
          <p:spPr bwMode="auto">
            <a:xfrm>
              <a:off x="157153" y="2234773"/>
              <a:ext cx="2059801"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2400" dirty="0">
                  <a:solidFill>
                    <a:schemeClr val="bg1"/>
                  </a:solidFill>
                  <a:latin typeface="Meiryo" panose="020B0604030504040204" pitchFamily="34" charset="-128"/>
                  <a:ea typeface="Meiryo" panose="020B0604030504040204" pitchFamily="34" charset="-128"/>
                </a:rPr>
                <a:t>①</a:t>
              </a:r>
              <a:r>
                <a:rPr lang="ja-JP" altLang="en-US" sz="2400" dirty="0">
                  <a:solidFill>
                    <a:schemeClr val="bg1"/>
                  </a:solidFill>
                  <a:latin typeface="Meiryo" panose="020B0604030504040204" pitchFamily="34" charset="-128"/>
                  <a:ea typeface="Meiryo" panose="020B0604030504040204" pitchFamily="34" charset="-128"/>
                </a:rPr>
                <a:t>将来の予測</a:t>
              </a:r>
              <a:endParaRPr kumimoji="1" lang="ja-JP" altLang="en-US" sz="240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274545-3940-B248-833A-A07639C6A721}"/>
                </a:ext>
              </a:extLst>
            </p:cNvPr>
            <p:cNvSpPr/>
            <p:nvPr/>
          </p:nvSpPr>
          <p:spPr>
            <a:xfrm>
              <a:off x="270256" y="3758163"/>
              <a:ext cx="2031325" cy="923330"/>
            </a:xfrm>
            <a:prstGeom prst="rect">
              <a:avLst/>
            </a:prstGeom>
          </p:spPr>
          <p:txBody>
            <a:bodyPr wrap="none">
              <a:spAutoFit/>
            </a:bodyPr>
            <a:lstStyle/>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現状だけでなく、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将来の予測を含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めた評価</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角丸四角形 35">
            <a:extLst>
              <a:ext uri="{FF2B5EF4-FFF2-40B4-BE49-F238E27FC236}">
                <a16:creationId xmlns:a16="http://schemas.microsoft.com/office/drawing/2014/main" id="{201E31AD-2B3E-EE48-8904-FC43E932C0D5}"/>
              </a:ext>
            </a:extLst>
          </p:cNvPr>
          <p:cNvSpPr/>
          <p:nvPr/>
        </p:nvSpPr>
        <p:spPr bwMode="auto">
          <a:xfrm>
            <a:off x="2966258" y="3645024"/>
            <a:ext cx="5782205" cy="2970660"/>
          </a:xfrm>
          <a:prstGeom prst="roundRect">
            <a:avLst/>
          </a:prstGeom>
          <a:noFill/>
          <a:ln w="19050" cap="flat" cmpd="sng" algn="ctr">
            <a:solidFill>
              <a:srgbClr val="D2CDB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右矢印 4"/>
          <p:cNvSpPr/>
          <p:nvPr/>
        </p:nvSpPr>
        <p:spPr bwMode="auto">
          <a:xfrm>
            <a:off x="2102846" y="3914796"/>
            <a:ext cx="773583" cy="668662"/>
          </a:xfrm>
          <a:prstGeom prst="rightArrow">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5400000" algn="t" rotWithShape="0">
              <a:prstClr val="black">
                <a:alpha val="40000"/>
              </a:prstClr>
            </a:outerShd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9" name="テキスト ボックス 8"/>
          <p:cNvSpPr txBox="1"/>
          <p:nvPr/>
        </p:nvSpPr>
        <p:spPr>
          <a:xfrm>
            <a:off x="3202065" y="2269799"/>
            <a:ext cx="5310590" cy="738664"/>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将来の予測をするためには、過去から現在までの</a:t>
            </a:r>
          </a:p>
          <a:p>
            <a:r>
              <a:rPr kumimoji="1" lang="ja-JP" altLang="en-US" sz="2400" b="1"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情報・現状の把握が最も重要</a:t>
            </a:r>
            <a:endParaRPr kumimoji="1" lang="ja-JP" altLang="en-US"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円/楕円 13"/>
          <p:cNvSpPr/>
          <p:nvPr/>
        </p:nvSpPr>
        <p:spPr bwMode="auto">
          <a:xfrm>
            <a:off x="3369239" y="4378827"/>
            <a:ext cx="2323563" cy="2088232"/>
          </a:xfrm>
          <a:prstGeom prst="ellipse">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0" name="正方形/長方形 9"/>
          <p:cNvSpPr/>
          <p:nvPr/>
        </p:nvSpPr>
        <p:spPr>
          <a:xfrm>
            <a:off x="3645927" y="4084990"/>
            <a:ext cx="1569660" cy="369332"/>
          </a:xfrm>
          <a:prstGeom prst="rect">
            <a:avLst/>
          </a:prstGeom>
        </p:spPr>
        <p:txBody>
          <a:bodyPr wrap="none">
            <a:spAutoFit/>
          </a:bodyPr>
          <a:lstStyle/>
          <a:p>
            <a:r>
              <a:rPr lang="ja-JP" altLang="en-US" kern="0"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ＭＳＦＡＳ</a:t>
            </a:r>
            <a:endParaRPr lang="ja-JP" altLang="en-US" dirty="0"/>
          </a:p>
        </p:txBody>
      </p:sp>
      <p:sp>
        <p:nvSpPr>
          <p:cNvPr id="37" name="円/楕円 36"/>
          <p:cNvSpPr/>
          <p:nvPr/>
        </p:nvSpPr>
        <p:spPr bwMode="auto">
          <a:xfrm>
            <a:off x="6095783" y="4363437"/>
            <a:ext cx="2508665" cy="2088232"/>
          </a:xfrm>
          <a:prstGeom prst="ellipse">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正方形/長方形 11"/>
          <p:cNvSpPr/>
          <p:nvPr/>
        </p:nvSpPr>
        <p:spPr>
          <a:xfrm>
            <a:off x="6666634" y="4045588"/>
            <a:ext cx="1107996" cy="369332"/>
          </a:xfrm>
          <a:prstGeom prst="rect">
            <a:avLst/>
          </a:prstGeom>
        </p:spPr>
        <p:txBody>
          <a:bodyPr wrap="none">
            <a:spAutoFit/>
          </a:bodyPr>
          <a:lstStyle/>
          <a:p>
            <a:r>
              <a:rPr lang="ja-JP" altLang="en-US" kern="0"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ＭＷＳ</a:t>
            </a:r>
            <a:endParaRPr lang="ja-JP" altLang="en-US" dirty="0"/>
          </a:p>
        </p:txBody>
      </p:sp>
      <p:sp>
        <p:nvSpPr>
          <p:cNvPr id="16" name="角丸四角形 15"/>
          <p:cNvSpPr/>
          <p:nvPr/>
        </p:nvSpPr>
        <p:spPr bwMode="auto">
          <a:xfrm>
            <a:off x="5009548" y="3388063"/>
            <a:ext cx="1479017" cy="420805"/>
          </a:xfrm>
          <a:prstGeom prst="roundRect">
            <a:avLst/>
          </a:prstGeom>
          <a:solidFill>
            <a:srgbClr val="F47C50"/>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bg1"/>
                </a:solidFill>
                <a:effectLst/>
                <a:latin typeface="Arial" charset="0"/>
                <a:ea typeface="ＭＳ Ｐゴシック" pitchFamily="50" charset="-128"/>
              </a:rPr>
              <a:t>ポイント</a:t>
            </a:r>
          </a:p>
        </p:txBody>
      </p:sp>
      <p:pic>
        <p:nvPicPr>
          <p:cNvPr id="38" name="Picture 3"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442" y="3177406"/>
            <a:ext cx="706353" cy="715294"/>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3508505" y="5137525"/>
            <a:ext cx="2258161"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ストレス・疲労に</a:t>
            </a:r>
          </a:p>
          <a:p>
            <a:r>
              <a:rPr kumimoji="1" lang="ja-JP" altLang="en-US" dirty="0" smtClean="0">
                <a:latin typeface="メイリオ" panose="020B0604030504040204" pitchFamily="50" charset="-128"/>
                <a:ea typeface="メイリオ" panose="020B0604030504040204" pitchFamily="50" charset="-128"/>
              </a:rPr>
              <a:t>関する情報収集</a:t>
            </a:r>
            <a:endParaRPr kumimoji="1" lang="ja-JP" altLang="en-US" dirty="0">
              <a:latin typeface="メイリオ" panose="020B0604030504040204" pitchFamily="50" charset="-128"/>
              <a:ea typeface="メイリオ" panose="020B0604030504040204" pitchFamily="50" charset="-128"/>
            </a:endParaRPr>
          </a:p>
        </p:txBody>
      </p:sp>
      <p:sp>
        <p:nvSpPr>
          <p:cNvPr id="39" name="テキスト ボックス 38"/>
          <p:cNvSpPr txBox="1"/>
          <p:nvPr/>
        </p:nvSpPr>
        <p:spPr>
          <a:xfrm>
            <a:off x="6246318" y="4842322"/>
            <a:ext cx="2258161" cy="1477328"/>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作業遂行能力に関する現状把握と課題に</a:t>
            </a:r>
          </a:p>
          <a:p>
            <a:r>
              <a:rPr lang="ja-JP" altLang="en-US" dirty="0" smtClean="0">
                <a:latin typeface="メイリオ" panose="020B0604030504040204" pitchFamily="50" charset="-128"/>
                <a:ea typeface="メイリオ" panose="020B0604030504040204" pitchFamily="50" charset="-128"/>
              </a:rPr>
              <a:t>対する補完方法等の</a:t>
            </a:r>
          </a:p>
          <a:p>
            <a:r>
              <a:rPr lang="ja-JP" altLang="en-US" dirty="0" smtClean="0">
                <a:latin typeface="メイリオ" panose="020B0604030504040204" pitchFamily="50" charset="-128"/>
                <a:ea typeface="メイリオ" panose="020B0604030504040204" pitchFamily="50" charset="-128"/>
              </a:rPr>
              <a:t>獲得</a:t>
            </a:r>
            <a:r>
              <a:rPr lang="ja-JP" altLang="en-US" dirty="0">
                <a:latin typeface="メイリオ" panose="020B0604030504040204" pitchFamily="50" charset="-128"/>
                <a:ea typeface="メイリオ" panose="020B0604030504040204" pitchFamily="50" charset="-128"/>
              </a:rPr>
              <a:t>状況</a:t>
            </a:r>
            <a:endParaRPr lang="ja-JP" altLang="en-US" dirty="0" smtClean="0">
              <a:latin typeface="メイリオ" panose="020B0604030504040204" pitchFamily="50" charset="-128"/>
              <a:ea typeface="メイリオ" panose="020B0604030504040204" pitchFamily="50" charset="-128"/>
            </a:endParaRPr>
          </a:p>
          <a:p>
            <a:endParaRPr kumimoji="1" lang="ja-JP" altLang="en-US" dirty="0"/>
          </a:p>
        </p:txBody>
      </p:sp>
      <p:sp>
        <p:nvSpPr>
          <p:cNvPr id="26" name="タイトル 1">
            <a:extLst>
              <a:ext uri="{FF2B5EF4-FFF2-40B4-BE49-F238E27FC236}">
                <a16:creationId xmlns:a16="http://schemas.microsoft.com/office/drawing/2014/main" id="{F6B0CB16-3A2A-4843-8AB0-2E9DBB230989}"/>
              </a:ext>
            </a:extLst>
          </p:cNvPr>
          <p:cNvSpPr txBox="1">
            <a:spLocks/>
          </p:cNvSpPr>
          <p:nvPr/>
        </p:nvSpPr>
        <p:spPr>
          <a:xfrm>
            <a:off x="1639664" y="198602"/>
            <a:ext cx="7296262" cy="1143000"/>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r>
              <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kern="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基本的</a:t>
            </a:r>
            <a:endPar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な要素　①</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将来</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予測</a:t>
            </a:r>
          </a:p>
        </p:txBody>
      </p:sp>
      <p:sp>
        <p:nvSpPr>
          <p:cNvPr id="33" name="角丸四角形 3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026825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二等辺三角形 57"/>
          <p:cNvSpPr/>
          <p:nvPr/>
        </p:nvSpPr>
        <p:spPr bwMode="auto">
          <a:xfrm rot="4764176">
            <a:off x="4219008" y="-3028450"/>
            <a:ext cx="334954" cy="8470259"/>
          </a:xfrm>
          <a:prstGeom prst="triangle">
            <a:avLst>
              <a:gd name="adj" fmla="val 53083"/>
            </a:avLst>
          </a:prstGeom>
          <a:solidFill>
            <a:srgbClr val="D2CDBD"/>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57" name="二等辺三角形 56"/>
          <p:cNvSpPr/>
          <p:nvPr/>
        </p:nvSpPr>
        <p:spPr bwMode="auto">
          <a:xfrm rot="5818998">
            <a:off x="4152435" y="2059876"/>
            <a:ext cx="334954" cy="8470259"/>
          </a:xfrm>
          <a:prstGeom prst="triangle">
            <a:avLst>
              <a:gd name="adj" fmla="val 53083"/>
            </a:avLst>
          </a:prstGeom>
          <a:solidFill>
            <a:srgbClr val="D2CDBD"/>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49" name="角丸四角形 48"/>
          <p:cNvSpPr/>
          <p:nvPr/>
        </p:nvSpPr>
        <p:spPr bwMode="auto">
          <a:xfrm>
            <a:off x="1658326" y="4332993"/>
            <a:ext cx="3160564" cy="2112917"/>
          </a:xfrm>
          <a:prstGeom prst="roundRect">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9" name="角丸四角形 28"/>
          <p:cNvSpPr/>
          <p:nvPr/>
        </p:nvSpPr>
        <p:spPr bwMode="auto">
          <a:xfrm>
            <a:off x="1698801" y="1955140"/>
            <a:ext cx="3160564" cy="1763469"/>
          </a:xfrm>
          <a:prstGeom prst="roundRect">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0" name="角丸四角形 29"/>
          <p:cNvSpPr/>
          <p:nvPr/>
        </p:nvSpPr>
        <p:spPr bwMode="auto">
          <a:xfrm>
            <a:off x="5182229" y="646601"/>
            <a:ext cx="3638243" cy="6022760"/>
          </a:xfrm>
          <a:prstGeom prst="roundRect">
            <a:avLst/>
          </a:prstGeom>
          <a:noFill/>
          <a:ln w="9525" cap="flat" cmpd="sng" algn="ctr">
            <a:solidFill>
              <a:srgbClr val="D4344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19" name="グループ化 18"/>
          <p:cNvGrpSpPr/>
          <p:nvPr/>
        </p:nvGrpSpPr>
        <p:grpSpPr>
          <a:xfrm>
            <a:off x="4859365" y="869418"/>
            <a:ext cx="4578667" cy="1273157"/>
            <a:chOff x="59965" y="2662813"/>
            <a:chExt cx="4578667" cy="1273157"/>
          </a:xfrm>
        </p:grpSpPr>
        <p:sp>
          <p:nvSpPr>
            <p:cNvPr id="9" name="角丸四角形 8"/>
            <p:cNvSpPr/>
            <p:nvPr/>
          </p:nvSpPr>
          <p:spPr bwMode="auto">
            <a:xfrm>
              <a:off x="980519" y="2662813"/>
              <a:ext cx="2878693" cy="1273157"/>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円/楕円 5"/>
            <p:cNvSpPr/>
            <p:nvPr/>
          </p:nvSpPr>
          <p:spPr bwMode="auto">
            <a:xfrm>
              <a:off x="59965" y="2672910"/>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ＭＳ Ｐゴシック" pitchFamily="50" charset="-128"/>
                </a:rPr>
                <a:t>身体的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7" name="正方形/長方形 6"/>
            <p:cNvSpPr/>
            <p:nvPr/>
          </p:nvSpPr>
          <p:spPr>
            <a:xfrm>
              <a:off x="1315698" y="2816387"/>
              <a:ext cx="3322934" cy="923330"/>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障害・疾病の進行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リハビリの効果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8" name="グループ化 7">
            <a:extLst>
              <a:ext uri="{FF2B5EF4-FFF2-40B4-BE49-F238E27FC236}">
                <a16:creationId xmlns:a16="http://schemas.microsoft.com/office/drawing/2014/main" id="{C64038BD-9738-0B45-A1BC-BEA7188C75C3}"/>
              </a:ext>
            </a:extLst>
          </p:cNvPr>
          <p:cNvGrpSpPr/>
          <p:nvPr/>
        </p:nvGrpSpPr>
        <p:grpSpPr>
          <a:xfrm>
            <a:off x="4902325" y="5256147"/>
            <a:ext cx="3759950" cy="1237087"/>
            <a:chOff x="4556998" y="5282932"/>
            <a:chExt cx="3759950" cy="1237087"/>
          </a:xfrm>
        </p:grpSpPr>
        <p:sp>
          <p:nvSpPr>
            <p:cNvPr id="16" name="角丸四角形 15"/>
            <p:cNvSpPr/>
            <p:nvPr/>
          </p:nvSpPr>
          <p:spPr bwMode="auto">
            <a:xfrm>
              <a:off x="5278670" y="5302270"/>
              <a:ext cx="3038278"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円/楕円 13"/>
            <p:cNvSpPr/>
            <p:nvPr/>
          </p:nvSpPr>
          <p:spPr bwMode="auto">
            <a:xfrm>
              <a:off x="4556998" y="528293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職業</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4" name="正方形/長方形 23"/>
            <p:cNvSpPr/>
            <p:nvPr/>
          </p:nvSpPr>
          <p:spPr>
            <a:xfrm>
              <a:off x="5871646" y="5418322"/>
              <a:ext cx="2031325" cy="646331"/>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習熟による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　職業能力の向上</a:t>
              </a:r>
              <a:endParaRPr lang="ja-JP" altLang="en-US" dirty="0"/>
            </a:p>
          </p:txBody>
        </p:sp>
        <p:sp>
          <p:nvSpPr>
            <p:cNvPr id="25" name="正方形/長方形 24"/>
            <p:cNvSpPr/>
            <p:nvPr/>
          </p:nvSpPr>
          <p:spPr>
            <a:xfrm>
              <a:off x="5895379" y="6103363"/>
              <a:ext cx="2031325" cy="369332"/>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補完手段の獲得</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6" name="グループ化 25">
            <a:extLst>
              <a:ext uri="{FF2B5EF4-FFF2-40B4-BE49-F238E27FC236}">
                <a16:creationId xmlns:a16="http://schemas.microsoft.com/office/drawing/2014/main" id="{C64CF0BE-2687-2A4A-8675-0B9BF3558C64}"/>
              </a:ext>
            </a:extLst>
          </p:cNvPr>
          <p:cNvGrpSpPr/>
          <p:nvPr/>
        </p:nvGrpSpPr>
        <p:grpSpPr>
          <a:xfrm>
            <a:off x="4850796" y="2353947"/>
            <a:ext cx="5515361" cy="1227329"/>
            <a:chOff x="4726812" y="2328556"/>
            <a:chExt cx="5515361" cy="1227329"/>
          </a:xfrm>
        </p:grpSpPr>
        <p:grpSp>
          <p:nvGrpSpPr>
            <p:cNvPr id="20" name="グループ化 19"/>
            <p:cNvGrpSpPr/>
            <p:nvPr/>
          </p:nvGrpSpPr>
          <p:grpSpPr>
            <a:xfrm>
              <a:off x="4726812" y="2328556"/>
              <a:ext cx="3787191" cy="1227329"/>
              <a:chOff x="4527239" y="2600908"/>
              <a:chExt cx="4005201" cy="1227329"/>
            </a:xfrm>
          </p:grpSpPr>
          <p:sp>
            <p:nvSpPr>
              <p:cNvPr id="11" name="角丸四角形 10"/>
              <p:cNvSpPr/>
              <p:nvPr/>
            </p:nvSpPr>
            <p:spPr bwMode="auto">
              <a:xfrm>
                <a:off x="5488035" y="2610488"/>
                <a:ext cx="3044405"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円/楕円 11"/>
              <p:cNvSpPr/>
              <p:nvPr/>
            </p:nvSpPr>
            <p:spPr bwMode="auto">
              <a:xfrm>
                <a:off x="4527239" y="2600908"/>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精神的</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17" name="正方形/長方形 16"/>
              <p:cNvSpPr/>
              <p:nvPr/>
            </p:nvSpPr>
            <p:spPr>
              <a:xfrm>
                <a:off x="5901805" y="2715290"/>
                <a:ext cx="2148258" cy="646331"/>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ストレスへの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　対処行動の獲得</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正方形/長方形 17"/>
            <p:cNvSpPr/>
            <p:nvPr/>
          </p:nvSpPr>
          <p:spPr>
            <a:xfrm>
              <a:off x="6011957" y="3094235"/>
              <a:ext cx="4230216" cy="369332"/>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仕事への意識の変化</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テキスト ボックス 30">
            <a:extLst>
              <a:ext uri="{FF2B5EF4-FFF2-40B4-BE49-F238E27FC236}">
                <a16:creationId xmlns:a16="http://schemas.microsoft.com/office/drawing/2014/main" id="{25F03838-B81A-9646-8BD0-3C3CD600960A}"/>
              </a:ext>
            </a:extLst>
          </p:cNvPr>
          <p:cNvSpPr txBox="1"/>
          <p:nvPr/>
        </p:nvSpPr>
        <p:spPr>
          <a:xfrm>
            <a:off x="495294" y="100122"/>
            <a:ext cx="7755755"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将来像・可能性を考慮すべき事項</a:t>
            </a:r>
            <a:r>
              <a:rPr lang="ja-JP" altLang="en-US" sz="2800" dirty="0" smtClean="0">
                <a:latin typeface="メイリオ" panose="020B0604030504040204" pitchFamily="50" charset="-128"/>
                <a:ea typeface="メイリオ" panose="020B0604030504040204" pitchFamily="50" charset="-128"/>
              </a:rPr>
              <a:t>の検討（例）</a:t>
            </a:r>
            <a:endParaRPr kumimoji="1" lang="ja-JP" altLang="en-US" sz="2800"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E4C56484-8E5A-6E45-BA6B-89583098F898}"/>
              </a:ext>
            </a:extLst>
          </p:cNvPr>
          <p:cNvGrpSpPr/>
          <p:nvPr/>
        </p:nvGrpSpPr>
        <p:grpSpPr>
          <a:xfrm>
            <a:off x="4850796" y="3806389"/>
            <a:ext cx="4210174" cy="1255963"/>
            <a:chOff x="4597623" y="3636997"/>
            <a:chExt cx="4210174" cy="1255963"/>
          </a:xfrm>
        </p:grpSpPr>
        <p:grpSp>
          <p:nvGrpSpPr>
            <p:cNvPr id="22" name="グループ化 21"/>
            <p:cNvGrpSpPr/>
            <p:nvPr/>
          </p:nvGrpSpPr>
          <p:grpSpPr>
            <a:xfrm>
              <a:off x="4597623" y="3636997"/>
              <a:ext cx="3791295" cy="1255963"/>
              <a:chOff x="395969" y="4448452"/>
              <a:chExt cx="3791295" cy="1255963"/>
            </a:xfrm>
          </p:grpSpPr>
          <p:sp>
            <p:nvSpPr>
              <p:cNvPr id="15" name="角丸四角形 14"/>
              <p:cNvSpPr/>
              <p:nvPr/>
            </p:nvSpPr>
            <p:spPr bwMode="auto">
              <a:xfrm>
                <a:off x="1351780" y="4486666"/>
                <a:ext cx="2831380"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3" name="円/楕円 12"/>
              <p:cNvSpPr/>
              <p:nvPr/>
            </p:nvSpPr>
            <p:spPr bwMode="auto">
              <a:xfrm>
                <a:off x="395969" y="444845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社会</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1" name="正方形/長方形 20"/>
              <p:cNvSpPr/>
              <p:nvPr/>
            </p:nvSpPr>
            <p:spPr>
              <a:xfrm>
                <a:off x="1592402" y="4621585"/>
                <a:ext cx="2594862" cy="646331"/>
              </a:xfrm>
              <a:prstGeom prst="rect">
                <a:avLst/>
              </a:prstGeom>
            </p:spPr>
            <p:txBody>
              <a:bodyPr wrap="squar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家族・支援機関の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　サポート体制</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正方形/長方形 1">
              <a:extLst>
                <a:ext uri="{FF2B5EF4-FFF2-40B4-BE49-F238E27FC236}">
                  <a16:creationId xmlns:a16="http://schemas.microsoft.com/office/drawing/2014/main" id="{C9304C57-A362-9E43-9B03-A9D37AE50D4D}"/>
                </a:ext>
              </a:extLst>
            </p:cNvPr>
            <p:cNvSpPr/>
            <p:nvPr/>
          </p:nvSpPr>
          <p:spPr>
            <a:xfrm>
              <a:off x="5853142" y="4490044"/>
              <a:ext cx="2954655" cy="369332"/>
            </a:xfrm>
            <a:prstGeom prst="rect">
              <a:avLst/>
            </a:prstGeom>
          </p:spPr>
          <p:txBody>
            <a:bodyPr wrap="none">
              <a:spAutoFit/>
            </a:bodyPr>
            <a:lstStyle/>
            <a:p>
              <a:r>
                <a:rPr lang="ja-JP" altLang="en-US">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適した職場環境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角丸四角形 35">
            <a:extLst>
              <a:ext uri="{FF2B5EF4-FFF2-40B4-BE49-F238E27FC236}">
                <a16:creationId xmlns:a16="http://schemas.microsoft.com/office/drawing/2014/main" id="{46B5EC08-EA81-2C4A-B77B-9C7DE3F9E65C}"/>
              </a:ext>
            </a:extLst>
          </p:cNvPr>
          <p:cNvSpPr/>
          <p:nvPr/>
        </p:nvSpPr>
        <p:spPr bwMode="auto">
          <a:xfrm>
            <a:off x="2114404" y="801649"/>
            <a:ext cx="2483289" cy="769319"/>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a:extLst>
              <a:ext uri="{FF2B5EF4-FFF2-40B4-BE49-F238E27FC236}">
                <a16:creationId xmlns:a16="http://schemas.microsoft.com/office/drawing/2014/main" id="{5CB6CCC4-C536-AC40-A54C-A1D35608E324}"/>
              </a:ext>
            </a:extLst>
          </p:cNvPr>
          <p:cNvSpPr/>
          <p:nvPr/>
        </p:nvSpPr>
        <p:spPr>
          <a:xfrm>
            <a:off x="2309930" y="866284"/>
            <a:ext cx="2092239" cy="707886"/>
          </a:xfrm>
          <a:prstGeom prst="rect">
            <a:avLst/>
          </a:prstGeom>
        </p:spPr>
        <p:txBody>
          <a:bodyPr wrap="none">
            <a:spAutoFit/>
          </a:bodyPr>
          <a:lstStyle/>
          <a:p>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支援場面</a:t>
            </a:r>
            <a:r>
              <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訓練</a:t>
            </a:r>
            <a:r>
              <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からの情報</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37681" y="1787633"/>
            <a:ext cx="1773956" cy="4037512"/>
            <a:chOff x="34660" y="923694"/>
            <a:chExt cx="1773956" cy="4037512"/>
          </a:xfrm>
        </p:grpSpPr>
        <p:grpSp>
          <p:nvGrpSpPr>
            <p:cNvPr id="5" name="グループ化 4">
              <a:extLst>
                <a:ext uri="{FF2B5EF4-FFF2-40B4-BE49-F238E27FC236}">
                  <a16:creationId xmlns:a16="http://schemas.microsoft.com/office/drawing/2014/main" id="{7E4ADEB9-2841-6E4E-8A06-81160E0ACB4B}"/>
                </a:ext>
              </a:extLst>
            </p:cNvPr>
            <p:cNvGrpSpPr/>
            <p:nvPr/>
          </p:nvGrpSpPr>
          <p:grpSpPr>
            <a:xfrm>
              <a:off x="61656" y="923694"/>
              <a:ext cx="1635692" cy="995579"/>
              <a:chOff x="384255" y="711596"/>
              <a:chExt cx="1635692" cy="960065"/>
            </a:xfrm>
          </p:grpSpPr>
          <p:sp>
            <p:nvSpPr>
              <p:cNvPr id="41" name="角丸四角形 40"/>
              <p:cNvSpPr/>
              <p:nvPr/>
            </p:nvSpPr>
            <p:spPr bwMode="auto">
              <a:xfrm>
                <a:off x="384255" y="711596"/>
                <a:ext cx="1419082" cy="960065"/>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536477" y="813366"/>
                <a:ext cx="1483470" cy="801354"/>
              </a:xfrm>
              <a:prstGeom prst="rect">
                <a:avLst/>
              </a:prstGeom>
            </p:spPr>
            <p:txBody>
              <a:bodyPr wrap="square">
                <a:spAutoFit/>
              </a:body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医療</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機関</a:t>
                </a:r>
              </a:p>
              <a:p>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医療情報</a:t>
                </a:r>
              </a:p>
            </p:txBody>
          </p:sp>
        </p:grpSp>
        <p:grpSp>
          <p:nvGrpSpPr>
            <p:cNvPr id="3" name="グループ化 2">
              <a:extLst>
                <a:ext uri="{FF2B5EF4-FFF2-40B4-BE49-F238E27FC236}">
                  <a16:creationId xmlns:a16="http://schemas.microsoft.com/office/drawing/2014/main" id="{CB0E81CB-A2DA-904D-AF05-3D6F53A74C07}"/>
                </a:ext>
              </a:extLst>
            </p:cNvPr>
            <p:cNvGrpSpPr/>
            <p:nvPr/>
          </p:nvGrpSpPr>
          <p:grpSpPr>
            <a:xfrm>
              <a:off x="34660" y="2488416"/>
              <a:ext cx="1773956" cy="949409"/>
              <a:chOff x="373618" y="3704686"/>
              <a:chExt cx="1773956" cy="949409"/>
            </a:xfrm>
          </p:grpSpPr>
          <p:sp>
            <p:nvSpPr>
              <p:cNvPr id="34" name="角丸四角形 33"/>
              <p:cNvSpPr/>
              <p:nvPr/>
            </p:nvSpPr>
            <p:spPr bwMode="auto">
              <a:xfrm>
                <a:off x="373618" y="3704686"/>
                <a:ext cx="1496382" cy="949409"/>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a:extLst>
                  <a:ext uri="{FF2B5EF4-FFF2-40B4-BE49-F238E27FC236}">
                    <a16:creationId xmlns:a16="http://schemas.microsoft.com/office/drawing/2014/main" id="{BC7BD089-B9F5-9349-A2AC-2E42AB05FEBA}"/>
                  </a:ext>
                </a:extLst>
              </p:cNvPr>
              <p:cNvSpPr/>
              <p:nvPr/>
            </p:nvSpPr>
            <p:spPr>
              <a:xfrm>
                <a:off x="393904" y="3823098"/>
                <a:ext cx="1753670" cy="830997"/>
              </a:xfrm>
              <a:prstGeom prst="rect">
                <a:avLst/>
              </a:prstGeom>
            </p:spPr>
            <p:txBody>
              <a:bodyPr wrap="square">
                <a:spAutoFit/>
              </a:body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相談等による</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利用者から</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a:t>
                </a:r>
              </a:p>
              <a:p>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2" name="角丸四角形 41">
              <a:extLst>
                <a:ext uri="{FF2B5EF4-FFF2-40B4-BE49-F238E27FC236}">
                  <a16:creationId xmlns:a16="http://schemas.microsoft.com/office/drawing/2014/main" id="{89A66717-2D2E-F74A-A3D4-197171C811F0}"/>
                </a:ext>
              </a:extLst>
            </p:cNvPr>
            <p:cNvSpPr/>
            <p:nvPr/>
          </p:nvSpPr>
          <p:spPr bwMode="auto">
            <a:xfrm>
              <a:off x="54151" y="4013349"/>
              <a:ext cx="1462613" cy="947857"/>
            </a:xfrm>
            <a:prstGeom prst="roundRect">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D9018067-D87D-1F4E-A806-7D409FAA7E6A}"/>
                </a:ext>
              </a:extLst>
            </p:cNvPr>
            <p:cNvSpPr/>
            <p:nvPr/>
          </p:nvSpPr>
          <p:spPr>
            <a:xfrm>
              <a:off x="45961" y="4130209"/>
              <a:ext cx="1477315" cy="830997"/>
            </a:xfrm>
            <a:prstGeom prst="rect">
              <a:avLst/>
            </a:prstGeom>
          </p:spPr>
          <p:txBody>
            <a:bodyPr wrap="square">
              <a:spAutoFit/>
            </a:body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家族・支援者</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からの</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現在までの情報</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3" name="テキスト ボックス 32"/>
          <p:cNvSpPr txBox="1"/>
          <p:nvPr/>
        </p:nvSpPr>
        <p:spPr>
          <a:xfrm>
            <a:off x="2776129" y="1675241"/>
            <a:ext cx="1404837"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ＭＳＦＡＳ</a:t>
            </a:r>
          </a:p>
        </p:txBody>
      </p:sp>
      <p:sp>
        <p:nvSpPr>
          <p:cNvPr id="48" name="テキスト ボックス 47"/>
          <p:cNvSpPr txBox="1"/>
          <p:nvPr/>
        </p:nvSpPr>
        <p:spPr>
          <a:xfrm>
            <a:off x="2831547" y="4092534"/>
            <a:ext cx="895072"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ＭＷＳ</a:t>
            </a:r>
            <a:endParaRPr kumimoji="1" lang="ja-JP" altLang="en-US" sz="1600" dirty="0">
              <a:latin typeface="メイリオ" panose="020B0604030504040204" pitchFamily="50" charset="-128"/>
              <a:ea typeface="メイリオ" panose="020B0604030504040204" pitchFamily="50" charset="-128"/>
            </a:endParaRPr>
          </a:p>
        </p:txBody>
      </p:sp>
      <p:sp>
        <p:nvSpPr>
          <p:cNvPr id="37" name="正方形/長方形 36"/>
          <p:cNvSpPr/>
          <p:nvPr/>
        </p:nvSpPr>
        <p:spPr>
          <a:xfrm>
            <a:off x="1781148" y="2081372"/>
            <a:ext cx="3102066" cy="1569660"/>
          </a:xfrm>
          <a:prstGeom prst="rect">
            <a:avLst/>
          </a:prstGeom>
        </p:spPr>
        <p:txBody>
          <a:bodyPr wrap="square">
            <a:spAutoFit/>
          </a:bodyPr>
          <a:lstStyle/>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生活</a:t>
            </a:r>
            <a:r>
              <a:rPr lang="ja-JP" altLang="en-US" sz="1600" dirty="0">
                <a:latin typeface="メイリオ" panose="020B0604030504040204" pitchFamily="50" charset="-128"/>
                <a:ea typeface="メイリオ" panose="020B0604030504040204" pitchFamily="50" charset="-128"/>
              </a:rPr>
              <a:t>習慣・健康状態</a:t>
            </a:r>
          </a:p>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ストレス</a:t>
            </a:r>
            <a:r>
              <a:rPr lang="ja-JP" altLang="en-US" sz="1600" dirty="0">
                <a:latin typeface="メイリオ" panose="020B0604030504040204" pitchFamily="50" charset="-128"/>
                <a:ea typeface="メイリオ" panose="020B0604030504040204" pitchFamily="50" charset="-128"/>
              </a:rPr>
              <a:t>や疲労の解消方法</a:t>
            </a:r>
          </a:p>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ソーシャルサポート</a:t>
            </a:r>
            <a:endParaRPr lang="ja-JP" altLang="en-US" sz="1600" dirty="0">
              <a:latin typeface="メイリオ" panose="020B0604030504040204" pitchFamily="50" charset="-128"/>
              <a:ea typeface="メイリオ" panose="020B0604030504040204" pitchFamily="50" charset="-128"/>
            </a:endParaRPr>
          </a:p>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携わった</a:t>
            </a:r>
            <a:r>
              <a:rPr lang="ja-JP" altLang="en-US" sz="1600" dirty="0">
                <a:latin typeface="メイリオ" panose="020B0604030504040204" pitchFamily="50" charset="-128"/>
                <a:ea typeface="メイリオ" panose="020B0604030504040204" pitchFamily="50" charset="-128"/>
              </a:rPr>
              <a:t>仕事</a:t>
            </a:r>
          </a:p>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病気</a:t>
            </a:r>
            <a:r>
              <a:rPr lang="ja-JP" altLang="en-US" sz="1600" dirty="0">
                <a:latin typeface="メイリオ" panose="020B0604030504040204" pitchFamily="50" charset="-128"/>
                <a:ea typeface="メイリオ" panose="020B0604030504040204" pitchFamily="50" charset="-128"/>
              </a:rPr>
              <a:t>・障害に関する情報</a:t>
            </a:r>
          </a:p>
          <a:p>
            <a:r>
              <a:rPr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ストレス</a:t>
            </a:r>
            <a:r>
              <a:rPr lang="ja-JP" altLang="en-US" sz="1600" dirty="0">
                <a:latin typeface="メイリオ" panose="020B0604030504040204" pitchFamily="50" charset="-128"/>
                <a:ea typeface="メイリオ" panose="020B0604030504040204" pitchFamily="50" charset="-128"/>
              </a:rPr>
              <a:t>や疲労が生じる状況</a:t>
            </a:r>
          </a:p>
        </p:txBody>
      </p:sp>
      <p:sp>
        <p:nvSpPr>
          <p:cNvPr id="38" name="テキスト ボックス 37"/>
          <p:cNvSpPr txBox="1"/>
          <p:nvPr/>
        </p:nvSpPr>
        <p:spPr>
          <a:xfrm>
            <a:off x="1777640" y="4431088"/>
            <a:ext cx="2600609" cy="338554"/>
          </a:xfrm>
          <a:prstGeom prst="rect">
            <a:avLst/>
          </a:prstGeom>
          <a:noFill/>
        </p:spPr>
        <p:txBody>
          <a:bodyPr wrap="square" rtlCol="0">
            <a:spAutoFit/>
          </a:bodyPr>
          <a:lstStyle/>
          <a:p>
            <a:r>
              <a:rPr kumimoji="1" lang="ja-JP" altLang="en-US" sz="1600" dirty="0" smtClean="0">
                <a:solidFill>
                  <a:srgbClr val="D43448"/>
                </a:solidFill>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作業遂行能力の向上</a:t>
            </a:r>
            <a:endParaRPr kumimoji="1" lang="ja-JP" altLang="en-US" sz="1600" dirty="0">
              <a:latin typeface="メイリオ" panose="020B0604030504040204" pitchFamily="50" charset="-128"/>
              <a:ea typeface="メイリオ" panose="020B0604030504040204" pitchFamily="50" charset="-128"/>
            </a:endParaRPr>
          </a:p>
        </p:txBody>
      </p:sp>
      <p:sp>
        <p:nvSpPr>
          <p:cNvPr id="50" name="テキスト ボックス 49"/>
          <p:cNvSpPr txBox="1"/>
          <p:nvPr/>
        </p:nvSpPr>
        <p:spPr>
          <a:xfrm>
            <a:off x="1766900" y="4776201"/>
            <a:ext cx="2964992" cy="338554"/>
          </a:xfrm>
          <a:prstGeom prst="rect">
            <a:avLst/>
          </a:prstGeom>
          <a:noFill/>
        </p:spPr>
        <p:txBody>
          <a:bodyPr wrap="square" rtlCol="0">
            <a:spAutoFit/>
          </a:bodyPr>
          <a:lstStyle/>
          <a:p>
            <a:r>
              <a:rPr kumimoji="1" lang="ja-JP" altLang="en-US" sz="1600" dirty="0" smtClean="0">
                <a:solidFill>
                  <a:srgbClr val="D43448"/>
                </a:solidFill>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補完手段・補完方法の獲得</a:t>
            </a:r>
            <a:endParaRPr kumimoji="1" lang="ja-JP" altLang="en-US" sz="1600" dirty="0">
              <a:latin typeface="メイリオ" panose="020B0604030504040204" pitchFamily="50" charset="-128"/>
              <a:ea typeface="メイリオ" panose="020B0604030504040204" pitchFamily="50" charset="-128"/>
            </a:endParaRPr>
          </a:p>
        </p:txBody>
      </p:sp>
      <p:sp>
        <p:nvSpPr>
          <p:cNvPr id="54" name="テキスト ボックス 53"/>
          <p:cNvSpPr txBox="1"/>
          <p:nvPr/>
        </p:nvSpPr>
        <p:spPr>
          <a:xfrm>
            <a:off x="1779575" y="5130265"/>
            <a:ext cx="3048414" cy="584775"/>
          </a:xfrm>
          <a:prstGeom prst="rect">
            <a:avLst/>
          </a:prstGeom>
          <a:noFill/>
        </p:spPr>
        <p:txBody>
          <a:bodyPr wrap="square" rtlCol="0">
            <a:spAutoFit/>
          </a:bodyPr>
          <a:lstStyle/>
          <a:p>
            <a:r>
              <a:rPr kumimoji="1" lang="ja-JP" altLang="en-US" sz="1600" dirty="0" smtClean="0">
                <a:solidFill>
                  <a:srgbClr val="D43448"/>
                </a:solidFill>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ストレスへの対処行動・方法</a:t>
            </a:r>
          </a:p>
          <a:p>
            <a:r>
              <a:rPr lang="ja-JP" altLang="en-US" sz="1600" dirty="0">
                <a:latin typeface="メイリオ" panose="020B0604030504040204" pitchFamily="50" charset="-128"/>
                <a:ea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rPr>
              <a:t>の獲得</a:t>
            </a:r>
            <a:endParaRPr kumimoji="1" lang="ja-JP" altLang="en-US" sz="1600" dirty="0">
              <a:latin typeface="メイリオ" panose="020B0604030504040204" pitchFamily="50" charset="-128"/>
              <a:ea typeface="メイリオ" panose="020B0604030504040204" pitchFamily="50" charset="-128"/>
            </a:endParaRPr>
          </a:p>
        </p:txBody>
      </p:sp>
      <p:sp>
        <p:nvSpPr>
          <p:cNvPr id="55" name="テキスト ボックス 54"/>
          <p:cNvSpPr txBox="1"/>
          <p:nvPr/>
        </p:nvSpPr>
        <p:spPr>
          <a:xfrm>
            <a:off x="1781323" y="5636566"/>
            <a:ext cx="3048414" cy="338554"/>
          </a:xfrm>
          <a:prstGeom prst="rect">
            <a:avLst/>
          </a:prstGeom>
          <a:noFill/>
        </p:spPr>
        <p:txBody>
          <a:bodyPr wrap="square" rtlCol="0">
            <a:spAutoFit/>
          </a:bodyPr>
          <a:lstStyle/>
          <a:p>
            <a:r>
              <a:rPr kumimoji="1" lang="ja-JP" altLang="en-US" sz="1600" dirty="0" smtClean="0">
                <a:solidFill>
                  <a:srgbClr val="D43448"/>
                </a:solidFill>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疲労</a:t>
            </a:r>
            <a:r>
              <a:rPr lang="ja-JP" altLang="en-US" sz="1600" dirty="0" smtClean="0">
                <a:latin typeface="メイリオ" panose="020B0604030504040204" pitchFamily="50" charset="-128"/>
                <a:ea typeface="メイリオ" panose="020B0604030504040204" pitchFamily="50" charset="-128"/>
              </a:rPr>
              <a:t>の</a:t>
            </a:r>
            <a:r>
              <a:rPr lang="ja-JP" altLang="en-US" sz="1600" dirty="0">
                <a:latin typeface="メイリオ" panose="020B0604030504040204" pitchFamily="50" charset="-128"/>
                <a:ea typeface="メイリオ" panose="020B0604030504040204" pitchFamily="50" charset="-128"/>
              </a:rPr>
              <a:t>マネジメント</a:t>
            </a:r>
            <a:endParaRPr kumimoji="1" lang="ja-JP" altLang="en-US" sz="1600" dirty="0" smtClean="0">
              <a:latin typeface="メイリオ" panose="020B0604030504040204" pitchFamily="50" charset="-128"/>
              <a:ea typeface="メイリオ" panose="020B0604030504040204" pitchFamily="50" charset="-128"/>
            </a:endParaRPr>
          </a:p>
        </p:txBody>
      </p:sp>
      <p:sp>
        <p:nvSpPr>
          <p:cNvPr id="56" name="テキスト ボックス 55"/>
          <p:cNvSpPr txBox="1"/>
          <p:nvPr/>
        </p:nvSpPr>
        <p:spPr>
          <a:xfrm>
            <a:off x="1779493" y="6041526"/>
            <a:ext cx="3048414" cy="338554"/>
          </a:xfrm>
          <a:prstGeom prst="rect">
            <a:avLst/>
          </a:prstGeom>
          <a:noFill/>
        </p:spPr>
        <p:txBody>
          <a:bodyPr wrap="square" rtlCol="0">
            <a:spAutoFit/>
          </a:bodyPr>
          <a:lstStyle/>
          <a:p>
            <a:r>
              <a:rPr kumimoji="1" lang="ja-JP" altLang="en-US" sz="1600" dirty="0" smtClean="0">
                <a:solidFill>
                  <a:srgbClr val="D43448"/>
                </a:solidFill>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セルフマネージメント</a:t>
            </a:r>
          </a:p>
        </p:txBody>
      </p:sp>
      <p:sp>
        <p:nvSpPr>
          <p:cNvPr id="51" name="円形吹き出し 50"/>
          <p:cNvSpPr/>
          <p:nvPr/>
        </p:nvSpPr>
        <p:spPr bwMode="auto">
          <a:xfrm>
            <a:off x="3945773" y="6195153"/>
            <a:ext cx="1436654" cy="642846"/>
          </a:xfrm>
          <a:prstGeom prst="wedgeEllipseCallout">
            <a:avLst>
              <a:gd name="adj1" fmla="val 37435"/>
              <a:gd name="adj2" fmla="val -84614"/>
            </a:avLst>
          </a:prstGeom>
          <a:solidFill>
            <a:srgbClr val="D2CDBD"/>
          </a:solidFill>
          <a:ln w="9525" cap="flat" cmpd="sng" algn="ctr">
            <a:solidFill>
              <a:srgbClr val="F5EEDE"/>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b="1" dirty="0" smtClean="0">
                <a:latin typeface="メイリオ" panose="020B0604030504040204" pitchFamily="50" charset="-128"/>
                <a:ea typeface="メイリオ" panose="020B0604030504040204" pitchFamily="50" charset="-128"/>
              </a:rPr>
              <a:t>情報を</a:t>
            </a: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b="1" dirty="0">
                <a:latin typeface="メイリオ" panose="020B0604030504040204" pitchFamily="50" charset="-128"/>
                <a:ea typeface="メイリオ" panose="020B0604030504040204" pitchFamily="50" charset="-128"/>
              </a:rPr>
              <a:t>次</a:t>
            </a:r>
            <a:r>
              <a:rPr lang="ja-JP" altLang="en-US" sz="1400" b="1" dirty="0" smtClean="0">
                <a:latin typeface="メイリオ" panose="020B0604030504040204" pitchFamily="50" charset="-128"/>
                <a:ea typeface="メイリオ" panose="020B0604030504040204" pitchFamily="50" charset="-128"/>
              </a:rPr>
              <a:t>に活かす</a:t>
            </a:r>
            <a:endParaRPr kumimoji="1" lang="ja-JP" altLang="en-US" sz="1400" b="1" i="0" u="none" strike="noStrike" cap="none" normalizeH="0" baseline="0" dirty="0" smtClean="0">
              <a:ln>
                <a:noFill/>
              </a:ln>
              <a:effectLst/>
              <a:latin typeface="メイリオ" panose="020B0604030504040204" pitchFamily="50" charset="-128"/>
              <a:ea typeface="メイリオ" panose="020B0604030504040204" pitchFamily="50" charset="-128"/>
            </a:endParaRPr>
          </a:p>
        </p:txBody>
      </p:sp>
      <p:sp>
        <p:nvSpPr>
          <p:cNvPr id="52" name="円形吹き出し 51"/>
          <p:cNvSpPr/>
          <p:nvPr/>
        </p:nvSpPr>
        <p:spPr bwMode="auto">
          <a:xfrm>
            <a:off x="443606" y="6171811"/>
            <a:ext cx="1436654" cy="642846"/>
          </a:xfrm>
          <a:prstGeom prst="wedgeEllipseCallout">
            <a:avLst>
              <a:gd name="adj1" fmla="val 46629"/>
              <a:gd name="adj2" fmla="val -70389"/>
            </a:avLst>
          </a:prstGeom>
          <a:solidFill>
            <a:srgbClr val="D2CDBD"/>
          </a:solidFill>
          <a:ln w="9525" cap="flat" cmpd="sng" algn="ctr">
            <a:solidFill>
              <a:srgbClr val="F5EEDE"/>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b="1" dirty="0" smtClean="0">
                <a:latin typeface="メイリオ" panose="020B0604030504040204" pitchFamily="50" charset="-128"/>
                <a:ea typeface="メイリオ" panose="020B0604030504040204" pitchFamily="50" charset="-128"/>
              </a:rPr>
              <a:t>情報を</a:t>
            </a: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b="1" dirty="0">
                <a:latin typeface="メイリオ" panose="020B0604030504040204" pitchFamily="50" charset="-128"/>
                <a:ea typeface="メイリオ" panose="020B0604030504040204" pitchFamily="50" charset="-128"/>
              </a:rPr>
              <a:t>次</a:t>
            </a:r>
            <a:r>
              <a:rPr lang="ja-JP" altLang="en-US" sz="1400" b="1" dirty="0" smtClean="0">
                <a:latin typeface="メイリオ" panose="020B0604030504040204" pitchFamily="50" charset="-128"/>
                <a:ea typeface="メイリオ" panose="020B0604030504040204" pitchFamily="50" charset="-128"/>
              </a:rPr>
              <a:t>に活かす</a:t>
            </a:r>
            <a:endParaRPr kumimoji="1" lang="ja-JP" altLang="en-US" sz="1400" b="1" i="0" u="none" strike="noStrike" cap="none" normalizeH="0" baseline="0" dirty="0" smtClean="0">
              <a:ln>
                <a:noFill/>
              </a:ln>
              <a:effectLst/>
              <a:latin typeface="メイリオ" panose="020B0604030504040204" pitchFamily="50" charset="-128"/>
              <a:ea typeface="メイリオ" panose="020B0604030504040204" pitchFamily="50" charset="-128"/>
            </a:endParaRPr>
          </a:p>
        </p:txBody>
      </p:sp>
      <p:sp>
        <p:nvSpPr>
          <p:cNvPr id="53" name="角丸四角形 5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879559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2855210" y="3538176"/>
            <a:ext cx="5904656" cy="2954655"/>
          </a:xfrm>
          <a:prstGeom prst="roundRect">
            <a:avLst/>
          </a:prstGeom>
          <a:solidFill>
            <a:srgbClr val="F5EEDE"/>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6" name="角丸四角形 15"/>
          <p:cNvSpPr/>
          <p:nvPr/>
        </p:nvSpPr>
        <p:spPr bwMode="auto">
          <a:xfrm>
            <a:off x="2847299" y="2942862"/>
            <a:ext cx="2228993" cy="504056"/>
          </a:xfrm>
          <a:prstGeom prst="roundRect">
            <a:avLst/>
          </a:prstGeom>
          <a:solidFill>
            <a:srgbClr val="F47C50"/>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5" name="タイトル 1">
            <a:extLst>
              <a:ext uri="{FF2B5EF4-FFF2-40B4-BE49-F238E27FC236}">
                <a16:creationId xmlns:a16="http://schemas.microsoft.com/office/drawing/2014/main" id="{F6B0CB16-3A2A-4843-8AB0-2E9DBB230989}"/>
              </a:ext>
            </a:extLst>
          </p:cNvPr>
          <p:cNvSpPr txBox="1">
            <a:spLocks/>
          </p:cNvSpPr>
          <p:nvPr/>
        </p:nvSpPr>
        <p:spPr>
          <a:xfrm>
            <a:off x="1685585" y="173689"/>
            <a:ext cx="7296262" cy="1143000"/>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r>
              <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kern="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基本的</a:t>
            </a:r>
            <a:endPar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な要素　</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個人と</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環境</a:t>
            </a:r>
          </a:p>
        </p:txBody>
      </p:sp>
      <p:grpSp>
        <p:nvGrpSpPr>
          <p:cNvPr id="27" name="グループ化 26">
            <a:extLst>
              <a:ext uri="{FF2B5EF4-FFF2-40B4-BE49-F238E27FC236}">
                <a16:creationId xmlns:a16="http://schemas.microsoft.com/office/drawing/2014/main" id="{351DAD7A-A4B9-DF48-B868-18B79B5ECCA2}"/>
              </a:ext>
            </a:extLst>
          </p:cNvPr>
          <p:cNvGrpSpPr/>
          <p:nvPr/>
        </p:nvGrpSpPr>
        <p:grpSpPr>
          <a:xfrm>
            <a:off x="395536" y="359244"/>
            <a:ext cx="1008112" cy="1042971"/>
            <a:chOff x="107504" y="188640"/>
            <a:chExt cx="1017778" cy="936104"/>
          </a:xfrm>
        </p:grpSpPr>
        <p:sp>
          <p:nvSpPr>
            <p:cNvPr id="28" name="正方形/長方形 27">
              <a:extLst>
                <a:ext uri="{FF2B5EF4-FFF2-40B4-BE49-F238E27FC236}">
                  <a16:creationId xmlns:a16="http://schemas.microsoft.com/office/drawing/2014/main" id="{93C9D3FE-300E-B64A-B364-AD939099127F}"/>
                </a:ext>
              </a:extLst>
            </p:cNvPr>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6E7DE2-2DEB-E94C-B935-A51BD139E466}"/>
                </a:ext>
              </a:extLst>
            </p:cNvPr>
            <p:cNvSpPr/>
            <p:nvPr/>
          </p:nvSpPr>
          <p:spPr>
            <a:xfrm>
              <a:off x="107504" y="692696"/>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0CE30AF-3CCA-3F4E-B6B8-355E608602A2}"/>
                </a:ext>
              </a:extLst>
            </p:cNvPr>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74FCC55-4E40-3A44-8901-2C51D394B57F}"/>
                </a:ext>
              </a:extLst>
            </p:cNvPr>
            <p:cNvSpPr/>
            <p:nvPr/>
          </p:nvSpPr>
          <p:spPr>
            <a:xfrm>
              <a:off x="658143" y="207842"/>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F4719FEF-B3F6-F44A-874C-3E1AD41D0CAC}"/>
              </a:ext>
            </a:extLst>
          </p:cNvPr>
          <p:cNvSpPr/>
          <p:nvPr/>
        </p:nvSpPr>
        <p:spPr>
          <a:xfrm>
            <a:off x="1204983" y="1707154"/>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376566" y="2060848"/>
            <a:ext cx="2093696" cy="2769760"/>
            <a:chOff x="2456651" y="2302694"/>
            <a:chExt cx="2093696" cy="2769760"/>
          </a:xfrm>
        </p:grpSpPr>
        <p:sp>
          <p:nvSpPr>
            <p:cNvPr id="23" name="角丸四角形 22">
              <a:extLst>
                <a:ext uri="{FF2B5EF4-FFF2-40B4-BE49-F238E27FC236}">
                  <a16:creationId xmlns:a16="http://schemas.microsoft.com/office/drawing/2014/main" id="{FC9F72B3-C92D-0D4D-AF8D-069E4C535488}"/>
                </a:ext>
              </a:extLst>
            </p:cNvPr>
            <p:cNvSpPr/>
            <p:nvPr/>
          </p:nvSpPr>
          <p:spPr bwMode="auto">
            <a:xfrm>
              <a:off x="2456651" y="2817493"/>
              <a:ext cx="2090758" cy="225496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24" name="円/楕円 23">
              <a:extLst>
                <a:ext uri="{FF2B5EF4-FFF2-40B4-BE49-F238E27FC236}">
                  <a16:creationId xmlns:a16="http://schemas.microsoft.com/office/drawing/2014/main" id="{7FF73542-B397-C649-8F8C-48E9B451445D}"/>
                </a:ext>
              </a:extLst>
            </p:cNvPr>
            <p:cNvSpPr/>
            <p:nvPr/>
          </p:nvSpPr>
          <p:spPr bwMode="auto">
            <a:xfrm>
              <a:off x="2472130" y="2302694"/>
              <a:ext cx="2059801"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②</a:t>
              </a:r>
              <a:r>
                <a:rPr kumimoji="1" lang="ja-JP" altLang="en-US" sz="32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個人</a:t>
              </a:r>
              <a:r>
                <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と環境</a:t>
              </a:r>
            </a:p>
          </p:txBody>
        </p:sp>
        <p:sp>
          <p:nvSpPr>
            <p:cNvPr id="11" name="正方形/長方形 10">
              <a:extLst>
                <a:ext uri="{FF2B5EF4-FFF2-40B4-BE49-F238E27FC236}">
                  <a16:creationId xmlns:a16="http://schemas.microsoft.com/office/drawing/2014/main" id="{A68D39AD-E225-4942-A9DF-2CC4390A0557}"/>
                </a:ext>
              </a:extLst>
            </p:cNvPr>
            <p:cNvSpPr/>
            <p:nvPr/>
          </p:nvSpPr>
          <p:spPr>
            <a:xfrm>
              <a:off x="2519022" y="3863838"/>
              <a:ext cx="2031325" cy="923330"/>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個人と環境の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２つの視点による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a:p>
          </p:txBody>
        </p:sp>
      </p:grpSp>
      <p:sp>
        <p:nvSpPr>
          <p:cNvPr id="10" name="円/楕円 9"/>
          <p:cNvSpPr/>
          <p:nvPr/>
        </p:nvSpPr>
        <p:spPr bwMode="auto">
          <a:xfrm>
            <a:off x="611560" y="2362106"/>
            <a:ext cx="936104" cy="864096"/>
          </a:xfrm>
          <a:prstGeom prst="ellipse">
            <a:avLst/>
          </a:prstGeom>
          <a:noFill/>
          <a:ln w="76200" cap="flat" cmpd="sng" algn="ctr">
            <a:solidFill>
              <a:srgbClr val="F5EEDE"/>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テキスト ボックス 11"/>
          <p:cNvSpPr txBox="1"/>
          <p:nvPr/>
        </p:nvSpPr>
        <p:spPr>
          <a:xfrm>
            <a:off x="2895660" y="2060848"/>
            <a:ext cx="5789071" cy="4524315"/>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ＭＷＳによるアセスメントは</a:t>
            </a:r>
            <a:r>
              <a:rPr kumimoji="1" lang="ja-JP" altLang="en-US" sz="2400" dirty="0" smtClean="0">
                <a:latin typeface="メイリオ" panose="020B0604030504040204" pitchFamily="50" charset="-128"/>
                <a:ea typeface="メイリオ" panose="020B0604030504040204" pitchFamily="50" charset="-128"/>
              </a:rPr>
              <a:t>個人内変化</a:t>
            </a:r>
            <a:r>
              <a:rPr kumimoji="1" lang="ja-JP" altLang="en-US" dirty="0" smtClean="0">
                <a:latin typeface="メイリオ" panose="020B0604030504040204" pitchFamily="50" charset="-128"/>
                <a:ea typeface="メイリオ" panose="020B0604030504040204" pitchFamily="50" charset="-128"/>
              </a:rPr>
              <a:t>を重要視している</a:t>
            </a:r>
          </a:p>
          <a:p>
            <a:endParaRPr lang="ja-JP" altLang="en-US" dirty="0" smtClean="0">
              <a:latin typeface="メイリオ" panose="020B0604030504040204" pitchFamily="50" charset="-128"/>
              <a:ea typeface="メイリオ" panose="020B0604030504040204" pitchFamily="50" charset="-128"/>
            </a:endParaRPr>
          </a:p>
          <a:p>
            <a:r>
              <a:rPr lang="ja-JP" altLang="en-US" sz="2400" dirty="0" smtClean="0">
                <a:solidFill>
                  <a:schemeClr val="bg1"/>
                </a:solidFill>
                <a:latin typeface="メイリオ" panose="020B0604030504040204" pitchFamily="50" charset="-128"/>
                <a:ea typeface="メイリオ" panose="020B0604030504040204" pitchFamily="50" charset="-128"/>
              </a:rPr>
              <a:t>重要ポイント</a:t>
            </a:r>
            <a:endParaRPr lang="ja-JP" altLang="en-US" sz="2400" dirty="0">
              <a:solidFill>
                <a:schemeClr val="bg1"/>
              </a:solidFill>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　</a:t>
            </a:r>
          </a:p>
          <a:p>
            <a:r>
              <a:rPr kumimoji="1" lang="ja-JP" altLang="en-US" dirty="0" smtClean="0">
                <a:latin typeface="メイリオ" panose="020B0604030504040204" pitchFamily="50" charset="-128"/>
                <a:ea typeface="メイリオ" panose="020B0604030504040204" pitchFamily="50" charset="-128"/>
              </a:rPr>
              <a:t>　①</a:t>
            </a:r>
            <a:r>
              <a:rPr lang="ja-JP" altLang="en-US" dirty="0" smtClean="0">
                <a:latin typeface="メイリオ" panose="020B0604030504040204" pitchFamily="50" charset="-128"/>
                <a:ea typeface="メイリオ" panose="020B0604030504040204" pitchFamily="50" charset="-128"/>
              </a:rPr>
              <a:t>ＭＳＦＡＳの活用</a:t>
            </a:r>
            <a:endParaRPr kumimoji="1" lang="ja-JP" altLang="en-US" dirty="0" smtClean="0">
              <a:latin typeface="メイリオ" panose="020B0604030504040204" pitchFamily="50" charset="-128"/>
              <a:ea typeface="メイリオ" panose="020B0604030504040204" pitchFamily="50" charset="-128"/>
            </a:endParaRPr>
          </a:p>
          <a:p>
            <a:endParaRPr lang="ja-JP" altLang="en-US" dirty="0" smtClean="0">
              <a:latin typeface="メイリオ" panose="020B0604030504040204" pitchFamily="50" charset="-128"/>
              <a:ea typeface="メイリオ" panose="020B0604030504040204" pitchFamily="50" charset="-128"/>
            </a:endParaRPr>
          </a:p>
          <a:p>
            <a:endParaRPr lang="ja-JP" altLang="en-US" dirty="0" smtClean="0">
              <a:latin typeface="メイリオ" panose="020B0604030504040204" pitchFamily="50" charset="-128"/>
              <a:ea typeface="メイリオ" panose="020B0604030504040204" pitchFamily="50" charset="-128"/>
            </a:endParaRPr>
          </a:p>
          <a:p>
            <a:endParaRPr lang="ja-JP" altLang="en-US"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②ＭＷＳ簡易版の活用</a:t>
            </a:r>
          </a:p>
          <a:p>
            <a:endParaRPr kumimoji="1" lang="ja-JP" altLang="en-US" dirty="0" smtClean="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ja-JP" altLang="en-US"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③ＭＳＦＡＳやＭＷＳ簡易版の情報をＭＷＳ訓練版　</a:t>
            </a: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にいかしていくことで</a:t>
            </a:r>
            <a:r>
              <a:rPr lang="ja-JP" altLang="en-US" sz="2400" dirty="0" smtClean="0">
                <a:solidFill>
                  <a:srgbClr val="D43448"/>
                </a:solidFill>
                <a:latin typeface="メイリオ" panose="020B0604030504040204" pitchFamily="50" charset="-128"/>
                <a:ea typeface="メイリオ" panose="020B0604030504040204" pitchFamily="50" charset="-128"/>
              </a:rPr>
              <a:t>個人内変化</a:t>
            </a:r>
            <a:r>
              <a:rPr lang="ja-JP" altLang="en-US" dirty="0" smtClean="0">
                <a:latin typeface="メイリオ" panose="020B0604030504040204" pitchFamily="50" charset="-128"/>
                <a:ea typeface="メイリオ" panose="020B0604030504040204" pitchFamily="50" charset="-128"/>
              </a:rPr>
              <a:t>が分かる</a:t>
            </a:r>
            <a:endParaRPr kumimoji="1" lang="ja-JP" altLang="en-US" dirty="0">
              <a:latin typeface="メイリオ" panose="020B0604030504040204" pitchFamily="50" charset="-128"/>
              <a:ea typeface="メイリオ" panose="020B0604030504040204" pitchFamily="50" charset="-128"/>
            </a:endParaRPr>
          </a:p>
        </p:txBody>
      </p:sp>
      <p:sp>
        <p:nvSpPr>
          <p:cNvPr id="14" name="右矢印 13"/>
          <p:cNvSpPr/>
          <p:nvPr/>
        </p:nvSpPr>
        <p:spPr bwMode="auto">
          <a:xfrm>
            <a:off x="1823817" y="2224896"/>
            <a:ext cx="1080120" cy="272490"/>
          </a:xfrm>
          <a:prstGeom prst="rightArrow">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下矢印 1"/>
          <p:cNvSpPr/>
          <p:nvPr/>
        </p:nvSpPr>
        <p:spPr bwMode="auto">
          <a:xfrm>
            <a:off x="4379913" y="4186645"/>
            <a:ext cx="432048" cy="432048"/>
          </a:xfrm>
          <a:prstGeom prst="downArrow">
            <a:avLst/>
          </a:prstGeom>
          <a:solidFill>
            <a:srgbClr val="D2CDBD"/>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9" name="下矢印 18"/>
          <p:cNvSpPr/>
          <p:nvPr/>
        </p:nvSpPr>
        <p:spPr bwMode="auto">
          <a:xfrm>
            <a:off x="4382853" y="5133924"/>
            <a:ext cx="432048" cy="432048"/>
          </a:xfrm>
          <a:prstGeom prst="downArrow">
            <a:avLst/>
          </a:prstGeom>
          <a:solidFill>
            <a:srgbClr val="D2CDBD"/>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5" name="円形吹き出し 4"/>
          <p:cNvSpPr/>
          <p:nvPr/>
        </p:nvSpPr>
        <p:spPr bwMode="invGray">
          <a:xfrm>
            <a:off x="5436096" y="3703127"/>
            <a:ext cx="1728192" cy="842195"/>
          </a:xfrm>
          <a:prstGeom prst="wedgeEllipseCallout">
            <a:avLst>
              <a:gd name="adj1" fmla="val -65489"/>
              <a:gd name="adj2" fmla="val 45376"/>
            </a:avLst>
          </a:prstGeom>
          <a:solidFill>
            <a:srgbClr val="F47C50"/>
          </a:solidFill>
          <a:ln w="9525" cap="flat" cmpd="sng" algn="ctr">
            <a:solidFill>
              <a:srgbClr val="D43448"/>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chemeClr val="bg1"/>
                </a:solidFill>
              </a:rPr>
              <a:t>情報を</a:t>
            </a: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次</a:t>
            </a:r>
            <a:r>
              <a:rPr lang="ja-JP" altLang="en-US" dirty="0" smtClean="0">
                <a:solidFill>
                  <a:schemeClr val="bg1"/>
                </a:solidFill>
              </a:rPr>
              <a:t>に活かす</a:t>
            </a:r>
            <a:endParaRPr kumimoji="1" lang="ja-JP" altLang="en-US" sz="1800" b="0" i="0" u="none" strike="noStrike" cap="none" normalizeH="0" baseline="0" dirty="0" smtClean="0">
              <a:ln>
                <a:noFill/>
              </a:ln>
              <a:solidFill>
                <a:schemeClr val="bg1"/>
              </a:solidFill>
              <a:effectLst/>
            </a:endParaRPr>
          </a:p>
        </p:txBody>
      </p:sp>
      <p:sp>
        <p:nvSpPr>
          <p:cNvPr id="26" name="円形吹き出し 25"/>
          <p:cNvSpPr/>
          <p:nvPr/>
        </p:nvSpPr>
        <p:spPr bwMode="invGray">
          <a:xfrm>
            <a:off x="5436096" y="4830608"/>
            <a:ext cx="1728192" cy="842195"/>
          </a:xfrm>
          <a:prstGeom prst="wedgeEllipseCallout">
            <a:avLst>
              <a:gd name="adj1" fmla="val -65489"/>
              <a:gd name="adj2" fmla="val 45376"/>
            </a:avLst>
          </a:prstGeom>
          <a:solidFill>
            <a:srgbClr val="F47C50"/>
          </a:solidFill>
          <a:ln w="9525" cap="flat" cmpd="sng" algn="ctr">
            <a:solidFill>
              <a:srgbClr val="D43448"/>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chemeClr val="bg1"/>
                </a:solidFill>
              </a:rPr>
              <a:t>情報を</a:t>
            </a: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次</a:t>
            </a:r>
            <a:r>
              <a:rPr lang="ja-JP" altLang="en-US" dirty="0" smtClean="0">
                <a:solidFill>
                  <a:schemeClr val="bg1"/>
                </a:solidFill>
              </a:rPr>
              <a:t>に活かす</a:t>
            </a:r>
            <a:endParaRPr kumimoji="1" lang="ja-JP" altLang="en-US" sz="1800" b="0" i="0" u="none" strike="noStrike" cap="none" normalizeH="0" baseline="0" dirty="0" smtClean="0">
              <a:ln>
                <a:noFill/>
              </a:ln>
              <a:solidFill>
                <a:schemeClr val="bg1"/>
              </a:solidFill>
              <a:effectLst/>
            </a:endParaRPr>
          </a:p>
        </p:txBody>
      </p:sp>
      <p:pic>
        <p:nvPicPr>
          <p:cNvPr id="33" name="Picture 3"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753" y="2730218"/>
            <a:ext cx="706353" cy="715294"/>
          </a:xfrm>
          <a:prstGeom prst="rect">
            <a:avLst/>
          </a:prstGeom>
          <a:noFill/>
          <a:extLst>
            <a:ext uri="{909E8E84-426E-40DD-AFC4-6F175D3DCCD1}">
              <a14:hiddenFill xmlns:a14="http://schemas.microsoft.com/office/drawing/2010/main">
                <a:solidFill>
                  <a:srgbClr val="FFFFFF"/>
                </a:solidFill>
              </a14:hiddenFill>
            </a:ext>
          </a:extLst>
        </p:spPr>
      </p:pic>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89133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2765705" y="2857845"/>
            <a:ext cx="2228993" cy="504056"/>
          </a:xfrm>
          <a:prstGeom prst="roundRect">
            <a:avLst/>
          </a:prstGeom>
          <a:solidFill>
            <a:srgbClr val="F47C50"/>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5" name="タイトル 1">
            <a:extLst>
              <a:ext uri="{FF2B5EF4-FFF2-40B4-BE49-F238E27FC236}">
                <a16:creationId xmlns:a16="http://schemas.microsoft.com/office/drawing/2014/main" id="{F6B0CB16-3A2A-4843-8AB0-2E9DBB230989}"/>
              </a:ext>
            </a:extLst>
          </p:cNvPr>
          <p:cNvSpPr txBox="1">
            <a:spLocks/>
          </p:cNvSpPr>
          <p:nvPr/>
        </p:nvSpPr>
        <p:spPr>
          <a:xfrm>
            <a:off x="1685585" y="173689"/>
            <a:ext cx="7296262" cy="1143000"/>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r>
              <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kern="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基本的</a:t>
            </a:r>
            <a:endParaRPr lang="en-US" altLang="ja-JP" kern="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な要素　②個人と環境</a:t>
            </a:r>
            <a:endParaRPr lang="ja-JP" altLang="en-US" kern="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グループ化 26">
            <a:extLst>
              <a:ext uri="{FF2B5EF4-FFF2-40B4-BE49-F238E27FC236}">
                <a16:creationId xmlns:a16="http://schemas.microsoft.com/office/drawing/2014/main" id="{351DAD7A-A4B9-DF48-B868-18B79B5ECCA2}"/>
              </a:ext>
            </a:extLst>
          </p:cNvPr>
          <p:cNvGrpSpPr/>
          <p:nvPr/>
        </p:nvGrpSpPr>
        <p:grpSpPr>
          <a:xfrm>
            <a:off x="395536" y="359244"/>
            <a:ext cx="1008112" cy="1042971"/>
            <a:chOff x="107504" y="188640"/>
            <a:chExt cx="1017778" cy="936104"/>
          </a:xfrm>
        </p:grpSpPr>
        <p:sp>
          <p:nvSpPr>
            <p:cNvPr id="28" name="正方形/長方形 27">
              <a:extLst>
                <a:ext uri="{FF2B5EF4-FFF2-40B4-BE49-F238E27FC236}">
                  <a16:creationId xmlns:a16="http://schemas.microsoft.com/office/drawing/2014/main" id="{93C9D3FE-300E-B64A-B364-AD939099127F}"/>
                </a:ext>
              </a:extLst>
            </p:cNvPr>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6E7DE2-2DEB-E94C-B935-A51BD139E466}"/>
                </a:ext>
              </a:extLst>
            </p:cNvPr>
            <p:cNvSpPr/>
            <p:nvPr/>
          </p:nvSpPr>
          <p:spPr>
            <a:xfrm>
              <a:off x="107504" y="692696"/>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0CE30AF-3CCA-3F4E-B6B8-355E608602A2}"/>
                </a:ext>
              </a:extLst>
            </p:cNvPr>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74FCC55-4E40-3A44-8901-2C51D394B57F}"/>
                </a:ext>
              </a:extLst>
            </p:cNvPr>
            <p:cNvSpPr/>
            <p:nvPr/>
          </p:nvSpPr>
          <p:spPr>
            <a:xfrm>
              <a:off x="658143" y="207842"/>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F4719FEF-B3F6-F44A-874C-3E1AD41D0CAC}"/>
              </a:ext>
            </a:extLst>
          </p:cNvPr>
          <p:cNvSpPr/>
          <p:nvPr/>
        </p:nvSpPr>
        <p:spPr>
          <a:xfrm>
            <a:off x="1204983" y="1707154"/>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376566" y="2060848"/>
            <a:ext cx="2093696" cy="2769760"/>
            <a:chOff x="2456651" y="2302694"/>
            <a:chExt cx="2093696" cy="2769760"/>
          </a:xfrm>
        </p:grpSpPr>
        <p:sp>
          <p:nvSpPr>
            <p:cNvPr id="23" name="角丸四角形 22">
              <a:extLst>
                <a:ext uri="{FF2B5EF4-FFF2-40B4-BE49-F238E27FC236}">
                  <a16:creationId xmlns:a16="http://schemas.microsoft.com/office/drawing/2014/main" id="{FC9F72B3-C92D-0D4D-AF8D-069E4C535488}"/>
                </a:ext>
              </a:extLst>
            </p:cNvPr>
            <p:cNvSpPr/>
            <p:nvPr/>
          </p:nvSpPr>
          <p:spPr bwMode="auto">
            <a:xfrm>
              <a:off x="2456651" y="2817493"/>
              <a:ext cx="2090758" cy="2254961"/>
            </a:xfrm>
            <a:prstGeom prst="roundRect">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D2CDBD"/>
                </a:solidFill>
                <a:effectLst/>
                <a:latin typeface="Arial" charset="0"/>
                <a:ea typeface="ＭＳ Ｐゴシック" pitchFamily="50" charset="-128"/>
              </a:endParaRPr>
            </a:p>
          </p:txBody>
        </p:sp>
        <p:sp>
          <p:nvSpPr>
            <p:cNvPr id="24" name="円/楕円 23">
              <a:extLst>
                <a:ext uri="{FF2B5EF4-FFF2-40B4-BE49-F238E27FC236}">
                  <a16:creationId xmlns:a16="http://schemas.microsoft.com/office/drawing/2014/main" id="{7FF73542-B397-C649-8F8C-48E9B451445D}"/>
                </a:ext>
              </a:extLst>
            </p:cNvPr>
            <p:cNvSpPr/>
            <p:nvPr/>
          </p:nvSpPr>
          <p:spPr bwMode="auto">
            <a:xfrm>
              <a:off x="2472130" y="2302694"/>
              <a:ext cx="2059801" cy="1477328"/>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②個人と</a:t>
              </a:r>
              <a:r>
                <a:rPr kumimoji="1" lang="ja-JP" altLang="en-US" sz="32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環境</a:t>
              </a:r>
            </a:p>
          </p:txBody>
        </p:sp>
        <p:sp>
          <p:nvSpPr>
            <p:cNvPr id="11" name="正方形/長方形 10">
              <a:extLst>
                <a:ext uri="{FF2B5EF4-FFF2-40B4-BE49-F238E27FC236}">
                  <a16:creationId xmlns:a16="http://schemas.microsoft.com/office/drawing/2014/main" id="{A68D39AD-E225-4942-A9DF-2CC4390A0557}"/>
                </a:ext>
              </a:extLst>
            </p:cNvPr>
            <p:cNvSpPr/>
            <p:nvPr/>
          </p:nvSpPr>
          <p:spPr>
            <a:xfrm>
              <a:off x="2519022" y="3863838"/>
              <a:ext cx="2031325" cy="923330"/>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個人と環境の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２つの視点による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a:p>
          </p:txBody>
        </p:sp>
      </p:grpSp>
      <p:sp>
        <p:nvSpPr>
          <p:cNvPr id="10" name="円/楕円 9"/>
          <p:cNvSpPr/>
          <p:nvPr/>
        </p:nvSpPr>
        <p:spPr bwMode="auto">
          <a:xfrm>
            <a:off x="1442844" y="2282701"/>
            <a:ext cx="1101746" cy="931329"/>
          </a:xfrm>
          <a:prstGeom prst="ellipse">
            <a:avLst/>
          </a:prstGeom>
          <a:noFill/>
          <a:ln w="76200" cap="flat" cmpd="sng" algn="ctr">
            <a:solidFill>
              <a:srgbClr val="F5EEDE"/>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右矢印 13"/>
          <p:cNvSpPr/>
          <p:nvPr/>
        </p:nvSpPr>
        <p:spPr bwMode="auto">
          <a:xfrm>
            <a:off x="1764132" y="2027708"/>
            <a:ext cx="1080120" cy="272490"/>
          </a:xfrm>
          <a:prstGeom prst="rightArrow">
            <a:avLst/>
          </a:prstGeom>
          <a:solidFill>
            <a:srgbClr val="F5EEDE"/>
          </a:solidFill>
          <a:ln w="9525" cap="flat" cmpd="sng" algn="ctr">
            <a:solidFill>
              <a:srgbClr val="D2CDBD"/>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8" name="テキスト ボックス 17"/>
          <p:cNvSpPr txBox="1"/>
          <p:nvPr/>
        </p:nvSpPr>
        <p:spPr>
          <a:xfrm>
            <a:off x="2922798" y="2006165"/>
            <a:ext cx="5789071" cy="2769989"/>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ＭＷＳ、ＭＳＦＡＳによるアセスメントは</a:t>
            </a:r>
            <a:r>
              <a:rPr kumimoji="1" lang="ja-JP" altLang="en-US" sz="2400" dirty="0" smtClean="0">
                <a:latin typeface="メイリオ" panose="020B0604030504040204" pitchFamily="50" charset="-128"/>
                <a:ea typeface="メイリオ" panose="020B0604030504040204" pitchFamily="50" charset="-128"/>
              </a:rPr>
              <a:t>環境</a:t>
            </a:r>
            <a:r>
              <a:rPr kumimoji="1" lang="ja-JP" altLang="en-US" dirty="0" smtClean="0">
                <a:latin typeface="メイリオ" panose="020B0604030504040204" pitchFamily="50" charset="-128"/>
                <a:ea typeface="メイリオ" panose="020B0604030504040204" pitchFamily="50" charset="-128"/>
              </a:rPr>
              <a:t>を</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考慮することができる</a:t>
            </a:r>
          </a:p>
          <a:p>
            <a:endParaRPr lang="ja-JP" altLang="en-US"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重要ポイント</a:t>
            </a:r>
            <a:endParaRPr lang="ja-JP" altLang="en-US" sz="2400" dirty="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　</a:t>
            </a:r>
          </a:p>
          <a:p>
            <a:r>
              <a:rPr kumimoji="1" lang="ja-JP" altLang="en-US" dirty="0" smtClean="0">
                <a:latin typeface="メイリオ" panose="020B0604030504040204" pitchFamily="50" charset="-128"/>
                <a:ea typeface="メイリオ" panose="020B0604030504040204" pitchFamily="50" charset="-128"/>
              </a:rPr>
              <a:t>　①ＭＷＳによる作業課題のレベルの設定</a:t>
            </a:r>
          </a:p>
          <a:p>
            <a:endParaRPr lang="ja-JP" altLang="en-US" dirty="0" smtClean="0">
              <a:latin typeface="メイリオ" panose="020B0604030504040204" pitchFamily="50" charset="-128"/>
              <a:ea typeface="メイリオ" panose="020B0604030504040204" pitchFamily="50" charset="-128"/>
            </a:endParaRPr>
          </a:p>
          <a:p>
            <a:endParaRPr lang="ja-JP" altLang="en-US"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②ＭＳＦＡＳによる情報把握</a:t>
            </a:r>
            <a:endParaRPr kumimoji="1" lang="ja-JP" altLang="en-US" strike="sngStrike" dirty="0">
              <a:latin typeface="メイリオ" panose="020B0604030504040204" pitchFamily="50" charset="-128"/>
              <a:ea typeface="メイリオ" panose="020B0604030504040204" pitchFamily="50" charset="-128"/>
            </a:endParaRP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350373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55778" y="3897268"/>
            <a:ext cx="7836702" cy="18480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79512" y="2299117"/>
            <a:ext cx="1036405" cy="1104538"/>
            <a:chOff x="175966" y="2083852"/>
            <a:chExt cx="1036405" cy="1104538"/>
          </a:xfrm>
        </p:grpSpPr>
        <p:sp>
          <p:nvSpPr>
            <p:cNvPr id="13" name="正方形/長方形 12"/>
            <p:cNvSpPr/>
            <p:nvPr/>
          </p:nvSpPr>
          <p:spPr>
            <a:xfrm>
              <a:off x="175966" y="2083852"/>
              <a:ext cx="474061" cy="51758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43448"/>
                </a:solidFill>
              </a:endParaRPr>
            </a:p>
          </p:txBody>
        </p:sp>
        <p:sp>
          <p:nvSpPr>
            <p:cNvPr id="14" name="正方形/長方形 13"/>
            <p:cNvSpPr/>
            <p:nvPr/>
          </p:nvSpPr>
          <p:spPr>
            <a:xfrm>
              <a:off x="737033" y="2670802"/>
              <a:ext cx="474061" cy="51758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75966" y="2670802"/>
              <a:ext cx="474061" cy="51758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38310" y="2083852"/>
              <a:ext cx="474061" cy="51758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Rectangle 2"/>
          <p:cNvSpPr txBox="1">
            <a:spLocks noChangeArrowheads="1"/>
          </p:cNvSpPr>
          <p:nvPr/>
        </p:nvSpPr>
        <p:spPr bwMode="auto">
          <a:xfrm>
            <a:off x="1403648" y="2107362"/>
            <a:ext cx="7870907" cy="129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就労支援機関に</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おける</a:t>
            </a:r>
            <a:r>
              <a:rPr lang="en-US" altLang="ja-JP" kern="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kern="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アセスメントの体系と</a:t>
            </a:r>
          </a:p>
          <a:p>
            <a:pPr algn="l"/>
            <a:r>
              <a:rPr lang="ja-JP" altLang="en-US" kern="0" dirty="0" smtClean="0">
                <a:latin typeface="メイリオ" panose="020B0604030504040204" pitchFamily="50" charset="-128"/>
                <a:ea typeface="メイリオ" panose="020B0604030504040204" pitchFamily="50" charset="-128"/>
                <a:cs typeface="メイリオ" panose="020B0604030504040204" pitchFamily="50" charset="-128"/>
              </a:rPr>
              <a:t>プロセス</a:t>
            </a:r>
            <a:endParaRPr lang="ja-JP" altLang="en-US"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47250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4" name="正方形/長方形 3"/>
          <p:cNvSpPr/>
          <p:nvPr/>
        </p:nvSpPr>
        <p:spPr>
          <a:xfrm>
            <a:off x="80962" y="1983492"/>
            <a:ext cx="6029650" cy="4154984"/>
          </a:xfrm>
          <a:prstGeom prst="rect">
            <a:avLst/>
          </a:prstGeom>
        </p:spPr>
        <p:txBody>
          <a:bodyPr wrap="square">
            <a:spAutoFit/>
          </a:bodyPr>
          <a:lstStyle/>
          <a:p>
            <a:pPr lvl="1">
              <a:buClr>
                <a:schemeClr val="accent2">
                  <a:lumMod val="40000"/>
                  <a:lumOff val="60000"/>
                </a:schemeClr>
              </a:buClr>
              <a:defRPr/>
            </a:pPr>
            <a:r>
              <a:rPr lang="ja-JP" altLang="en-US" sz="1200" dirty="0" smtClean="0">
                <a:solidFill>
                  <a:srgbClr val="D43448"/>
                </a:solidFill>
                <a:latin typeface="メイリオ" panose="020B0604030504040204" pitchFamily="50" charset="-128"/>
                <a:ea typeface="メイリオ" panose="020B0604030504040204" pitchFamily="50" charset="-128"/>
              </a:rPr>
              <a:t>ミスが連続して続く、手順が</a:t>
            </a:r>
            <a:r>
              <a:rPr lang="ja-JP" altLang="en-US" sz="1200" dirty="0">
                <a:solidFill>
                  <a:srgbClr val="D43448"/>
                </a:solidFill>
                <a:latin typeface="メイリオ" panose="020B0604030504040204" pitchFamily="50" charset="-128"/>
                <a:ea typeface="メイリオ" panose="020B0604030504040204" pitchFamily="50" charset="-128"/>
              </a:rPr>
              <a:t>定着</a:t>
            </a:r>
            <a:r>
              <a:rPr lang="ja-JP" altLang="en-US" sz="1200" dirty="0" smtClean="0">
                <a:solidFill>
                  <a:srgbClr val="D43448"/>
                </a:solidFill>
                <a:latin typeface="メイリオ" panose="020B0604030504040204" pitchFamily="50" charset="-128"/>
                <a:ea typeface="メイリオ" panose="020B0604030504040204" pitchFamily="50" charset="-128"/>
              </a:rPr>
              <a:t>しない。</a:t>
            </a:r>
            <a:r>
              <a:rPr lang="ja-JP" altLang="en-US" sz="1200" dirty="0" smtClean="0">
                <a:latin typeface="メイリオ" panose="020B0604030504040204" pitchFamily="50" charset="-128"/>
                <a:ea typeface="メイリオ" panose="020B0604030504040204" pitchFamily="50" charset="-128"/>
              </a:rPr>
              <a:t>→目的意識が曖昧？</a:t>
            </a:r>
            <a:endParaRPr lang="ja-JP" altLang="en-US"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対応</a:t>
            </a:r>
            <a:r>
              <a:rPr lang="ja-JP" altLang="en-US" sz="1200" dirty="0">
                <a:latin typeface="メイリオ" panose="020B0604030504040204" pitchFamily="50" charset="-128"/>
                <a:ea typeface="メイリオ" panose="020B0604030504040204" pitchFamily="50" charset="-128"/>
              </a:rPr>
              <a:t>策：正確な作業を継続することの目標設定、その後、目標</a:t>
            </a:r>
            <a:r>
              <a:rPr lang="ja-JP" altLang="en-US" sz="1200" dirty="0" smtClean="0">
                <a:latin typeface="メイリオ" panose="020B0604030504040204" pitchFamily="50" charset="-128"/>
                <a:ea typeface="メイリオ" panose="020B0604030504040204" pitchFamily="50" charset="-128"/>
              </a:rPr>
              <a:t>や補完</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方法</a:t>
            </a:r>
            <a:r>
              <a:rPr lang="ja-JP" altLang="en-US" sz="1200" dirty="0">
                <a:latin typeface="メイリオ" panose="020B0604030504040204" pitchFamily="50" charset="-128"/>
                <a:ea typeface="メイリオ" panose="020B0604030504040204" pitchFamily="50" charset="-128"/>
              </a:rPr>
              <a:t>を</a:t>
            </a:r>
            <a:r>
              <a:rPr lang="ja-JP" altLang="en-US" sz="1200" dirty="0" smtClean="0">
                <a:latin typeface="メイリオ" panose="020B0604030504040204" pitchFamily="50" charset="-128"/>
                <a:ea typeface="メイリオ" panose="020B0604030504040204" pitchFamily="50" charset="-128"/>
              </a:rPr>
              <a:t>常に意識</a:t>
            </a:r>
            <a:r>
              <a:rPr lang="ja-JP" altLang="en-US" sz="1200" dirty="0">
                <a:latin typeface="メイリオ" panose="020B0604030504040204" pitchFamily="50" charset="-128"/>
                <a:ea typeface="メイリオ" panose="020B0604030504040204" pitchFamily="50" charset="-128"/>
              </a:rPr>
              <a:t>できる。</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環境</a:t>
            </a:r>
            <a:r>
              <a:rPr lang="ja-JP" altLang="en-US" sz="1200" dirty="0">
                <a:latin typeface="メイリオ" panose="020B0604030504040204" pitchFamily="50" charset="-128"/>
                <a:ea typeface="メイリオ" panose="020B0604030504040204" pitchFamily="50" charset="-128"/>
              </a:rPr>
              <a:t>設定→事務作業・ＰＣ横に明示等</a:t>
            </a:r>
          </a:p>
          <a:p>
            <a:pPr lvl="1">
              <a:buClr>
                <a:schemeClr val="accent2">
                  <a:lumMod val="40000"/>
                  <a:lumOff val="60000"/>
                </a:schemeClr>
              </a:buClr>
              <a:defRPr/>
            </a:pPr>
            <a:endParaRPr lang="ja-JP" altLang="en-US"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ja-JP" altLang="en-US" sz="1200" dirty="0" smtClean="0">
                <a:solidFill>
                  <a:srgbClr val="D43448"/>
                </a:solidFill>
                <a:latin typeface="メイリオ" panose="020B0604030504040204" pitchFamily="50" charset="-128"/>
                <a:ea typeface="メイリオ" panose="020B0604030504040204" pitchFamily="50" charset="-128"/>
              </a:rPr>
              <a:t>補完手段を提示して連続して正答しても、突然、同じレベルでエラーをする。</a:t>
            </a:r>
          </a:p>
          <a:p>
            <a:pPr lvl="1">
              <a:buClr>
                <a:schemeClr val="accent2">
                  <a:lumMod val="40000"/>
                  <a:lumOff val="60000"/>
                </a:schemeClr>
              </a:buClr>
              <a:defRPr/>
            </a:pPr>
            <a:r>
              <a:rPr lang="ja-JP" altLang="en-US" sz="1200" dirty="0">
                <a:solidFill>
                  <a:srgbClr val="D43448"/>
                </a:solidFill>
                <a:latin typeface="メイリオ" panose="020B0604030504040204" pitchFamily="50" charset="-128"/>
                <a:ea typeface="メイリオ" panose="020B0604030504040204" pitchFamily="50" charset="-128"/>
              </a:rPr>
              <a:t>　</a:t>
            </a:r>
            <a:r>
              <a:rPr lang="ja-JP" altLang="en-US" sz="1200" dirty="0" smtClean="0">
                <a:solidFill>
                  <a:srgbClr val="D43448"/>
                </a:solidFill>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補完手段が継続しにくい？</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対応</a:t>
            </a:r>
            <a:r>
              <a:rPr lang="ja-JP" altLang="en-US" sz="1200" dirty="0">
                <a:latin typeface="メイリオ" panose="020B0604030504040204" pitchFamily="50" charset="-128"/>
                <a:ea typeface="メイリオ" panose="020B0604030504040204" pitchFamily="50" charset="-128"/>
              </a:rPr>
              <a:t>策：ＭＷＳ実施時のフィードバック時、および目標設定の際に</a:t>
            </a:r>
            <a:r>
              <a:rPr lang="ja-JP" altLang="en-US" sz="1200" dirty="0" smtClean="0">
                <a:latin typeface="メイリオ" panose="020B0604030504040204" pitchFamily="50" charset="-128"/>
                <a:ea typeface="メイリオ" panose="020B0604030504040204" pitchFamily="50" charset="-128"/>
              </a:rPr>
              <a:t>留　　</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a:t>
            </a:r>
            <a:r>
              <a:rPr lang="ja-JP" altLang="en-US" sz="1200" dirty="0" err="1" smtClean="0">
                <a:latin typeface="メイリオ" panose="020B0604030504040204" pitchFamily="50" charset="-128"/>
                <a:ea typeface="メイリオ" panose="020B0604030504040204" pitchFamily="50" charset="-128"/>
              </a:rPr>
              <a:t>意</a:t>
            </a:r>
            <a:r>
              <a:rPr lang="ja-JP" altLang="en-US" sz="1200" dirty="0" err="1">
                <a:latin typeface="メイリオ" panose="020B0604030504040204" pitchFamily="50" charset="-128"/>
                <a:ea typeface="メイリオ" panose="020B0604030504040204" pitchFamily="50" charset="-128"/>
              </a:rPr>
              <a:t>する</a:t>
            </a:r>
            <a:r>
              <a:rPr lang="ja-JP" altLang="en-US" sz="1200" dirty="0">
                <a:latin typeface="メイリオ" panose="020B0604030504040204" pitchFamily="50" charset="-128"/>
                <a:ea typeface="メイリオ" panose="020B0604030504040204" pitchFamily="50" charset="-128"/>
              </a:rPr>
              <a:t>。</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メモリーノート</a:t>
            </a:r>
            <a:r>
              <a:rPr lang="ja-JP" altLang="en-US" sz="1200" dirty="0">
                <a:latin typeface="メイリオ" panose="020B0604030504040204" pitchFamily="50" charset="-128"/>
                <a:ea typeface="メイリオ" panose="020B0604030504040204" pitchFamily="50" charset="-128"/>
              </a:rPr>
              <a:t>への記載（目標の明示・補完を伴う作業手順</a:t>
            </a:r>
            <a:r>
              <a:rPr lang="ja-JP" altLang="en-US" sz="1200" dirty="0" smtClean="0">
                <a:latin typeface="メイリオ" panose="020B0604030504040204" pitchFamily="50" charset="-128"/>
                <a:ea typeface="メイリオ" panose="020B0604030504040204" pitchFamily="50" charset="-128"/>
              </a:rPr>
              <a:t>の</a:t>
            </a:r>
            <a:endParaRPr lang="en-US" altLang="ja-JP" sz="1200" dirty="0" smtClean="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en-US" altLang="ja-JP" sz="1200" dirty="0">
                <a:latin typeface="メイリオ" panose="020B0604030504040204" pitchFamily="50" charset="-128"/>
                <a:ea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定型化）</a:t>
            </a:r>
            <a:endParaRPr lang="en-US" altLang="ja-JP"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buFont typeface="Wingdings" pitchFamily="2" charset="2"/>
              <a:buChar char="l"/>
              <a:defRPr/>
            </a:pPr>
            <a:endParaRPr lang="ja-JP" altLang="en-US"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ja-JP" altLang="en-US" sz="1200" dirty="0" smtClean="0">
                <a:solidFill>
                  <a:srgbClr val="D43448"/>
                </a:solidFill>
                <a:latin typeface="メイリオ" panose="020B0604030504040204" pitchFamily="50" charset="-128"/>
                <a:ea typeface="メイリオ" panose="020B0604030504040204" pitchFamily="50" charset="-128"/>
              </a:rPr>
              <a:t>ミス・エラーの補完方法を提示して修正しても前の状態に戻る</a:t>
            </a:r>
            <a:endParaRPr lang="ja-JP" altLang="en-US"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ja-JP" altLang="en-US" sz="1200" dirty="0" smtClean="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手順・手続きの変更が苦手？</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対応</a:t>
            </a:r>
            <a:r>
              <a:rPr lang="ja-JP" altLang="en-US" sz="1200" dirty="0">
                <a:latin typeface="メイリオ" panose="020B0604030504040204" pitchFamily="50" charset="-128"/>
                <a:ea typeface="メイリオ" panose="020B0604030504040204" pitchFamily="50" charset="-128"/>
              </a:rPr>
              <a:t>策：ＭＷＳ実施時のフィードバック時に復職後の職場</a:t>
            </a:r>
            <a:r>
              <a:rPr lang="ja-JP" altLang="en-US" sz="1200" dirty="0" smtClean="0">
                <a:latin typeface="メイリオ" panose="020B0604030504040204" pitchFamily="50" charset="-128"/>
                <a:ea typeface="メイリオ" panose="020B0604030504040204" pitchFamily="50" charset="-128"/>
              </a:rPr>
              <a:t>で起こる懸</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念</a:t>
            </a:r>
            <a:r>
              <a:rPr lang="ja-JP" altLang="en-US" sz="1200" dirty="0">
                <a:latin typeface="メイリオ" panose="020B0604030504040204" pitchFamily="50" charset="-128"/>
                <a:ea typeface="メイリオ" panose="020B0604030504040204" pitchFamily="50" charset="-128"/>
              </a:rPr>
              <a:t>を共有　　　　　　　　　　　　　　　　　　　　</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復職</a:t>
            </a:r>
            <a:r>
              <a:rPr lang="ja-JP" altLang="en-US" sz="1200" dirty="0">
                <a:latin typeface="メイリオ" panose="020B0604030504040204" pitchFamily="50" charset="-128"/>
                <a:ea typeface="メイリオ" panose="020B0604030504040204" pitchFamily="50" charset="-128"/>
              </a:rPr>
              <a:t>時の環境調整等で、復職前との環境の変化を事業所へ確認</a:t>
            </a:r>
            <a:endParaRPr lang="en-US" altLang="ja-JP"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buFont typeface="Wingdings" pitchFamily="2" charset="2"/>
              <a:buChar char="l"/>
              <a:defRPr/>
            </a:pPr>
            <a:endParaRPr lang="ja-JP" altLang="en-US" sz="1200" dirty="0">
              <a:latin typeface="メイリオ" panose="020B0604030504040204" pitchFamily="50" charset="-128"/>
              <a:ea typeface="メイリオ" panose="020B0604030504040204" pitchFamily="50" charset="-128"/>
            </a:endParaRPr>
          </a:p>
          <a:p>
            <a:pPr lvl="1">
              <a:buClr>
                <a:schemeClr val="accent2">
                  <a:lumMod val="40000"/>
                  <a:lumOff val="60000"/>
                </a:schemeClr>
              </a:buClr>
              <a:defRPr/>
            </a:pPr>
            <a:r>
              <a:rPr lang="ja-JP" altLang="en-US" sz="1200" dirty="0" smtClean="0">
                <a:solidFill>
                  <a:srgbClr val="D43448"/>
                </a:solidFill>
                <a:latin typeface="メイリオ" panose="020B0604030504040204" pitchFamily="50" charset="-128"/>
                <a:ea typeface="メイリオ" panose="020B0604030504040204" pitchFamily="50" charset="-128"/>
              </a:rPr>
              <a:t>ミスを減らそうとしない。あてずっぽう</a:t>
            </a:r>
            <a:r>
              <a:rPr lang="ja-JP" altLang="en-US" sz="1200" dirty="0">
                <a:solidFill>
                  <a:srgbClr val="D43448"/>
                </a:solidFill>
                <a:latin typeface="メイリオ" panose="020B0604030504040204" pitchFamily="50" charset="-128"/>
                <a:ea typeface="メイリオ" panose="020B0604030504040204" pitchFamily="50" charset="-128"/>
              </a:rPr>
              <a:t>の</a:t>
            </a:r>
            <a:r>
              <a:rPr lang="ja-JP" altLang="en-US" sz="1200" dirty="0" smtClean="0">
                <a:solidFill>
                  <a:srgbClr val="D43448"/>
                </a:solidFill>
                <a:latin typeface="メイリオ" panose="020B0604030504040204" pitchFamily="50" charset="-128"/>
                <a:ea typeface="メイリオ" panose="020B0604030504040204" pitchFamily="50" charset="-128"/>
              </a:rPr>
              <a:t>反応</a:t>
            </a:r>
          </a:p>
          <a:p>
            <a:pPr lvl="1">
              <a:buClr>
                <a:schemeClr val="accent2">
                  <a:lumMod val="40000"/>
                  <a:lumOff val="60000"/>
                </a:schemeClr>
              </a:buClr>
              <a:defRPr/>
            </a:pPr>
            <a:r>
              <a:rPr lang="ja-JP" altLang="en-US" sz="1200" dirty="0">
                <a:solidFill>
                  <a:srgbClr val="D43448"/>
                </a:solidFill>
                <a:latin typeface="メイリオ" panose="020B0604030504040204" pitchFamily="50" charset="-128"/>
                <a:ea typeface="メイリオ" panose="020B0604030504040204" pitchFamily="50" charset="-128"/>
              </a:rPr>
              <a:t>　</a:t>
            </a:r>
            <a:r>
              <a:rPr lang="ja-JP" altLang="en-US" sz="1200" dirty="0" smtClean="0">
                <a:solidFill>
                  <a:srgbClr val="D43448"/>
                </a:solidFill>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ルールの明確化・単純化が必要？</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対応</a:t>
            </a:r>
            <a:r>
              <a:rPr lang="ja-JP" altLang="en-US" sz="1200" dirty="0">
                <a:latin typeface="メイリオ" panose="020B0604030504040204" pitchFamily="50" charset="-128"/>
                <a:ea typeface="メイリオ" panose="020B0604030504040204" pitchFamily="50" charset="-128"/>
              </a:rPr>
              <a:t>策：正確に作業を継続できる条件を明確化する。</a:t>
            </a:r>
          </a:p>
          <a:p>
            <a:pPr lvl="1">
              <a:buClr>
                <a:schemeClr val="accent2">
                  <a:lumMod val="40000"/>
                  <a:lumOff val="60000"/>
                </a:schemeClr>
              </a:buClr>
              <a:defRPr/>
            </a:pP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類推</a:t>
            </a:r>
            <a:r>
              <a:rPr lang="ja-JP" altLang="en-US" sz="1200" dirty="0">
                <a:latin typeface="メイリオ" panose="020B0604030504040204" pitchFamily="50" charset="-128"/>
                <a:ea typeface="メイリオ" panose="020B0604030504040204" pitchFamily="50" charset="-128"/>
              </a:rPr>
              <a:t>の必要ない作業への環境調整の必要性を確認</a:t>
            </a:r>
          </a:p>
        </p:txBody>
      </p:sp>
      <p:sp>
        <p:nvSpPr>
          <p:cNvPr id="6" name="円/楕円 5"/>
          <p:cNvSpPr/>
          <p:nvPr/>
        </p:nvSpPr>
        <p:spPr>
          <a:xfrm>
            <a:off x="226810" y="1944231"/>
            <a:ext cx="295275" cy="28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26809" y="2892962"/>
            <a:ext cx="295275" cy="28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26808" y="4135362"/>
            <a:ext cx="295275" cy="28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56136" y="5244154"/>
            <a:ext cx="295275" cy="28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4" name="正方形/長方形 23"/>
          <p:cNvSpPr/>
          <p:nvPr/>
        </p:nvSpPr>
        <p:spPr>
          <a:xfrm>
            <a:off x="80962" y="1513602"/>
            <a:ext cx="4568238" cy="338554"/>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よく見られるエラーのパターンとその対応策</a:t>
            </a: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315311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BE68EF10-3CF1-6547-8B89-FEF9BBBE9F59}"/>
              </a:ext>
            </a:extLst>
          </p:cNvPr>
          <p:cNvSpPr txBox="1"/>
          <p:nvPr/>
        </p:nvSpPr>
        <p:spPr>
          <a:xfrm>
            <a:off x="1621737" y="71536"/>
            <a:ext cx="3941758" cy="584775"/>
          </a:xfrm>
          <a:prstGeom prst="rect">
            <a:avLst/>
          </a:prstGeom>
          <a:noFill/>
        </p:spPr>
        <p:txBody>
          <a:bodyPr wrap="square" rtlCol="0">
            <a:spAutoFit/>
          </a:bodyPr>
          <a:lstStyle/>
          <a:p>
            <a:r>
              <a:rPr kumimoji="1" lang="ja-JP" altLang="en-US" sz="3200">
                <a:latin typeface="Meiryo" panose="020B0604030504040204" pitchFamily="34" charset="-128"/>
                <a:ea typeface="Meiryo" panose="020B0604030504040204" pitchFamily="34" charset="-128"/>
              </a:rPr>
              <a:t>職業準備性の概念</a:t>
            </a:r>
          </a:p>
        </p:txBody>
      </p:sp>
      <p:grpSp>
        <p:nvGrpSpPr>
          <p:cNvPr id="14" name="グループ化 13"/>
          <p:cNvGrpSpPr/>
          <p:nvPr/>
        </p:nvGrpSpPr>
        <p:grpSpPr>
          <a:xfrm>
            <a:off x="5628658" y="2847699"/>
            <a:ext cx="3592924" cy="857098"/>
            <a:chOff x="5589738" y="3038148"/>
            <a:chExt cx="3592924" cy="966977"/>
          </a:xfrm>
        </p:grpSpPr>
        <p:sp>
          <p:nvSpPr>
            <p:cNvPr id="11" name="四角形吹き出し 10">
              <a:extLst>
                <a:ext uri="{FF2B5EF4-FFF2-40B4-BE49-F238E27FC236}">
                  <a16:creationId xmlns:a16="http://schemas.microsoft.com/office/drawing/2014/main" id="{2F486868-37D0-E84E-9E01-E8D6352C9CC7}"/>
                </a:ext>
              </a:extLst>
            </p:cNvPr>
            <p:cNvSpPr/>
            <p:nvPr/>
          </p:nvSpPr>
          <p:spPr bwMode="auto">
            <a:xfrm>
              <a:off x="5589738" y="3038148"/>
              <a:ext cx="3388896" cy="966977"/>
            </a:xfrm>
            <a:prstGeom prst="wedgeRectCallout">
              <a:avLst>
                <a:gd name="adj1" fmla="val -85734"/>
                <a:gd name="adj2" fmla="val 24587"/>
              </a:avLst>
            </a:prstGeom>
            <a:solidFill>
              <a:srgbClr val="FEDD8C"/>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9" name="テキスト ボックス 18">
              <a:extLst>
                <a:ext uri="{FF2B5EF4-FFF2-40B4-BE49-F238E27FC236}">
                  <a16:creationId xmlns:a16="http://schemas.microsoft.com/office/drawing/2014/main" id="{78B07557-4F0F-1B4B-A86E-484687D2387D}"/>
                </a:ext>
              </a:extLst>
            </p:cNvPr>
            <p:cNvSpPr txBox="1"/>
            <p:nvPr/>
          </p:nvSpPr>
          <p:spPr>
            <a:xfrm>
              <a:off x="5663884" y="3106138"/>
              <a:ext cx="3518778" cy="830997"/>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感情のコントロール</a:t>
              </a:r>
              <a:endParaRPr kumimoji="1"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職場の人間関係</a:t>
              </a:r>
              <a:endParaRPr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組織的な役割活動</a:t>
              </a:r>
              <a:endParaRPr kumimoji="1" lang="en-US" altLang="ja-JP" sz="1600" dirty="0">
                <a:latin typeface="Meiryo" panose="020B0604030504040204" pitchFamily="34" charset="-128"/>
                <a:ea typeface="Meiryo" panose="020B0604030504040204" pitchFamily="34" charset="-128"/>
              </a:endParaRPr>
            </a:p>
          </p:txBody>
        </p:sp>
      </p:grpSp>
      <p:grpSp>
        <p:nvGrpSpPr>
          <p:cNvPr id="16" name="グループ化 15"/>
          <p:cNvGrpSpPr/>
          <p:nvPr/>
        </p:nvGrpSpPr>
        <p:grpSpPr>
          <a:xfrm>
            <a:off x="5628658" y="3773810"/>
            <a:ext cx="3420368" cy="1102424"/>
            <a:chOff x="5589738" y="4164901"/>
            <a:chExt cx="3420368" cy="1244780"/>
          </a:xfrm>
        </p:grpSpPr>
        <p:sp>
          <p:nvSpPr>
            <p:cNvPr id="12" name="四角形吹き出し 11">
              <a:extLst>
                <a:ext uri="{FF2B5EF4-FFF2-40B4-BE49-F238E27FC236}">
                  <a16:creationId xmlns:a16="http://schemas.microsoft.com/office/drawing/2014/main" id="{99469EB8-295A-7F44-B6D6-F0DBAF8FFC38}"/>
                </a:ext>
              </a:extLst>
            </p:cNvPr>
            <p:cNvSpPr/>
            <p:nvPr/>
          </p:nvSpPr>
          <p:spPr bwMode="auto">
            <a:xfrm>
              <a:off x="5589738" y="4164901"/>
              <a:ext cx="3420368" cy="1244780"/>
            </a:xfrm>
            <a:prstGeom prst="wedgeRectCallout">
              <a:avLst>
                <a:gd name="adj1" fmla="val -73718"/>
                <a:gd name="adj2" fmla="val 3073"/>
              </a:avLst>
            </a:prstGeom>
            <a:solidFill>
              <a:srgbClr val="F47C50"/>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3" name="テキスト ボックス 22">
              <a:extLst>
                <a:ext uri="{FF2B5EF4-FFF2-40B4-BE49-F238E27FC236}">
                  <a16:creationId xmlns:a16="http://schemas.microsoft.com/office/drawing/2014/main" id="{CC8D6186-BECD-8C46-A0B4-5865A3007A7D}"/>
                </a:ext>
              </a:extLst>
            </p:cNvPr>
            <p:cNvSpPr txBox="1"/>
            <p:nvPr/>
          </p:nvSpPr>
          <p:spPr>
            <a:xfrm>
              <a:off x="5655852" y="4211054"/>
              <a:ext cx="2705307" cy="1077218"/>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移動能力</a:t>
              </a:r>
              <a:endParaRPr kumimoji="1"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金銭管理</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基本的な生活リズム</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支援・相談相手</a:t>
              </a:r>
              <a:endParaRPr lang="en-US" altLang="ja-JP" sz="1600" dirty="0">
                <a:latin typeface="Meiryo" panose="020B0604030504040204" pitchFamily="34" charset="-128"/>
                <a:ea typeface="Meiryo" panose="020B0604030504040204" pitchFamily="34" charset="-128"/>
              </a:endParaRPr>
            </a:p>
          </p:txBody>
        </p:sp>
      </p:grpSp>
      <p:grpSp>
        <p:nvGrpSpPr>
          <p:cNvPr id="22" name="グループ化 21"/>
          <p:cNvGrpSpPr/>
          <p:nvPr/>
        </p:nvGrpSpPr>
        <p:grpSpPr bwMode="invGray">
          <a:xfrm>
            <a:off x="5667975" y="4986122"/>
            <a:ext cx="3413468" cy="890803"/>
            <a:chOff x="5589738" y="5552067"/>
            <a:chExt cx="3413468" cy="1010086"/>
          </a:xfrm>
        </p:grpSpPr>
        <p:sp>
          <p:nvSpPr>
            <p:cNvPr id="13" name="四角形吹き出し 12">
              <a:extLst>
                <a:ext uri="{FF2B5EF4-FFF2-40B4-BE49-F238E27FC236}">
                  <a16:creationId xmlns:a16="http://schemas.microsoft.com/office/drawing/2014/main" id="{D2DB57F5-B8E6-3240-8CAF-7EAD8D759029}"/>
                </a:ext>
              </a:extLst>
            </p:cNvPr>
            <p:cNvSpPr/>
            <p:nvPr/>
          </p:nvSpPr>
          <p:spPr bwMode="invGray">
            <a:xfrm>
              <a:off x="5589738" y="5552067"/>
              <a:ext cx="3413468" cy="1010086"/>
            </a:xfrm>
            <a:prstGeom prst="wedgeRectCallout">
              <a:avLst>
                <a:gd name="adj1" fmla="val -64659"/>
                <a:gd name="adj2" fmla="val -28690"/>
              </a:avLst>
            </a:prstGeom>
            <a:solidFill>
              <a:srgbClr val="D43448"/>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 name="テキスト ボックス 23">
              <a:extLst>
                <a:ext uri="{FF2B5EF4-FFF2-40B4-BE49-F238E27FC236}">
                  <a16:creationId xmlns:a16="http://schemas.microsoft.com/office/drawing/2014/main" id="{68AA2C2A-1B09-734C-837D-40698DB8AA3A}"/>
                </a:ext>
              </a:extLst>
            </p:cNvPr>
            <p:cNvSpPr txBox="1"/>
            <p:nvPr/>
          </p:nvSpPr>
          <p:spPr bwMode="invGray">
            <a:xfrm>
              <a:off x="5635242" y="5592625"/>
              <a:ext cx="2705307" cy="830997"/>
            </a:xfrm>
            <a:prstGeom prst="rect">
              <a:avLst/>
            </a:prstGeom>
            <a:noFill/>
          </p:spPr>
          <p:txBody>
            <a:bodyPr wrap="square" rtlCol="0">
              <a:spAutoFit/>
            </a:bodyPr>
            <a:lstStyle/>
            <a:p>
              <a:r>
                <a:rPr lang="ja-JP" altLang="en-US" sz="1600" dirty="0">
                  <a:latin typeface="Meiryo" panose="020B0604030504040204" pitchFamily="34" charset="-128"/>
                  <a:ea typeface="Meiryo" panose="020B0604030504040204" pitchFamily="34" charset="-128"/>
                </a:rPr>
                <a:t>体調管理</a:t>
              </a:r>
              <a:endParaRPr kumimoji="1"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ストレス管理</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服薬管理</a:t>
              </a:r>
              <a:endParaRPr lang="en-US" altLang="ja-JP" sz="1600" dirty="0">
                <a:latin typeface="Meiryo" panose="020B0604030504040204" pitchFamily="34" charset="-128"/>
                <a:ea typeface="Meiryo" panose="020B0604030504040204" pitchFamily="34" charset="-128"/>
              </a:endParaRPr>
            </a:p>
          </p:txBody>
        </p:sp>
      </p:grpSp>
      <p:grpSp>
        <p:nvGrpSpPr>
          <p:cNvPr id="8" name="グループ化 7"/>
          <p:cNvGrpSpPr/>
          <p:nvPr/>
        </p:nvGrpSpPr>
        <p:grpSpPr bwMode="gray">
          <a:xfrm>
            <a:off x="487875" y="656311"/>
            <a:ext cx="4917562" cy="5019716"/>
            <a:chOff x="338176" y="728700"/>
            <a:chExt cx="5827161" cy="5970511"/>
          </a:xfrm>
        </p:grpSpPr>
        <p:sp>
          <p:nvSpPr>
            <p:cNvPr id="3" name="三角形 2">
              <a:extLst>
                <a:ext uri="{FF2B5EF4-FFF2-40B4-BE49-F238E27FC236}">
                  <a16:creationId xmlns:a16="http://schemas.microsoft.com/office/drawing/2014/main" id="{EFE6B86A-71E9-AA48-94FD-6539E71C7F00}"/>
                </a:ext>
              </a:extLst>
            </p:cNvPr>
            <p:cNvSpPr/>
            <p:nvPr/>
          </p:nvSpPr>
          <p:spPr bwMode="gray">
            <a:xfrm>
              <a:off x="338176" y="728700"/>
              <a:ext cx="5827161" cy="5970511"/>
            </a:xfrm>
            <a:prstGeom prst="triangle">
              <a:avLst>
                <a:gd name="adj" fmla="val 49258"/>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三角形 6">
              <a:extLst>
                <a:ext uri="{FF2B5EF4-FFF2-40B4-BE49-F238E27FC236}">
                  <a16:creationId xmlns:a16="http://schemas.microsoft.com/office/drawing/2014/main" id="{0BF9A12B-4EF5-BE4C-8E52-8B75E135FC73}"/>
                </a:ext>
              </a:extLst>
            </p:cNvPr>
            <p:cNvSpPr/>
            <p:nvPr/>
          </p:nvSpPr>
          <p:spPr bwMode="gray">
            <a:xfrm>
              <a:off x="873202" y="772347"/>
              <a:ext cx="4824536" cy="4794431"/>
            </a:xfrm>
            <a:prstGeom prst="triangle">
              <a:avLst>
                <a:gd name="adj" fmla="val 49258"/>
              </a:avLst>
            </a:prstGeom>
            <a:solidFill>
              <a:srgbClr val="D2CDBD"/>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三角形 4">
              <a:extLst>
                <a:ext uri="{FF2B5EF4-FFF2-40B4-BE49-F238E27FC236}">
                  <a16:creationId xmlns:a16="http://schemas.microsoft.com/office/drawing/2014/main" id="{3B6C7C77-2A40-7C4E-8113-F3A7D946ED1D}"/>
                </a:ext>
              </a:extLst>
            </p:cNvPr>
            <p:cNvSpPr/>
            <p:nvPr/>
          </p:nvSpPr>
          <p:spPr bwMode="gray">
            <a:xfrm>
              <a:off x="1341254" y="772347"/>
              <a:ext cx="3888432" cy="3808782"/>
            </a:xfrm>
            <a:prstGeom prst="triangle">
              <a:avLst>
                <a:gd name="adj" fmla="val 49258"/>
              </a:avLst>
            </a:prstGeom>
            <a:solidFill>
              <a:srgbClr val="FEDD8C"/>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三角形 5">
              <a:extLst>
                <a:ext uri="{FF2B5EF4-FFF2-40B4-BE49-F238E27FC236}">
                  <a16:creationId xmlns:a16="http://schemas.microsoft.com/office/drawing/2014/main" id="{F7F2BA91-68DB-E04E-82D7-466BC600090D}"/>
                </a:ext>
              </a:extLst>
            </p:cNvPr>
            <p:cNvSpPr/>
            <p:nvPr/>
          </p:nvSpPr>
          <p:spPr bwMode="gray">
            <a:xfrm>
              <a:off x="1904123" y="772347"/>
              <a:ext cx="2762694" cy="2670286"/>
            </a:xfrm>
            <a:prstGeom prst="triangle">
              <a:avLst>
                <a:gd name="adj" fmla="val 49258"/>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 name="三角形 3">
              <a:extLst>
                <a:ext uri="{FF2B5EF4-FFF2-40B4-BE49-F238E27FC236}">
                  <a16:creationId xmlns:a16="http://schemas.microsoft.com/office/drawing/2014/main" id="{5C95A6CC-CDC1-E049-AD03-17E01B8D6BDA}"/>
                </a:ext>
              </a:extLst>
            </p:cNvPr>
            <p:cNvSpPr/>
            <p:nvPr/>
          </p:nvSpPr>
          <p:spPr bwMode="gray">
            <a:xfrm>
              <a:off x="2502996" y="728700"/>
              <a:ext cx="1564948" cy="1548172"/>
            </a:xfrm>
            <a:prstGeom prst="triangle">
              <a:avLst>
                <a:gd name="adj" fmla="val 49258"/>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テキスト ボックス 24">
              <a:extLst>
                <a:ext uri="{FF2B5EF4-FFF2-40B4-BE49-F238E27FC236}">
                  <a16:creationId xmlns:a16="http://schemas.microsoft.com/office/drawing/2014/main" id="{B53B82EE-9E18-C549-99E3-BC9B7EB752F7}"/>
                </a:ext>
              </a:extLst>
            </p:cNvPr>
            <p:cNvSpPr txBox="1"/>
            <p:nvPr/>
          </p:nvSpPr>
          <p:spPr bwMode="gray">
            <a:xfrm>
              <a:off x="2594565" y="1837584"/>
              <a:ext cx="1534359" cy="439288"/>
            </a:xfrm>
            <a:prstGeom prst="rect">
              <a:avLst/>
            </a:prstGeom>
            <a:noFill/>
          </p:spPr>
          <p:txBody>
            <a:bodyPr wrap="square" rtlCol="0">
              <a:spAutoFit/>
            </a:bodyPr>
            <a:lstStyle/>
            <a:p>
              <a:r>
                <a:rPr kumimoji="1" lang="ja-JP" altLang="en-US" b="1" dirty="0">
                  <a:solidFill>
                    <a:schemeClr val="bg1"/>
                  </a:solidFill>
                  <a:latin typeface="Meiryo" panose="020B0604030504040204" pitchFamily="34" charset="-128"/>
                  <a:ea typeface="Meiryo" panose="020B0604030504040204" pitchFamily="34" charset="-128"/>
                </a:rPr>
                <a:t>職業適性</a:t>
              </a:r>
            </a:p>
          </p:txBody>
        </p:sp>
        <p:sp>
          <p:nvSpPr>
            <p:cNvPr id="26" name="テキスト ボックス 25">
              <a:extLst>
                <a:ext uri="{FF2B5EF4-FFF2-40B4-BE49-F238E27FC236}">
                  <a16:creationId xmlns:a16="http://schemas.microsoft.com/office/drawing/2014/main" id="{D0572F4A-72F6-7B4E-B7C9-2F17D1A02BD8}"/>
                </a:ext>
              </a:extLst>
            </p:cNvPr>
            <p:cNvSpPr txBox="1"/>
            <p:nvPr/>
          </p:nvSpPr>
          <p:spPr bwMode="gray">
            <a:xfrm>
              <a:off x="2319901" y="2627201"/>
              <a:ext cx="1872208" cy="768754"/>
            </a:xfrm>
            <a:prstGeom prst="rect">
              <a:avLst/>
            </a:prstGeom>
            <a:noFill/>
          </p:spPr>
          <p:txBody>
            <a:bodyPr wrap="square" rtlCol="0">
              <a:spAutoFit/>
            </a:bodyPr>
            <a:lstStyle/>
            <a:p>
              <a:pPr algn="ctr"/>
              <a:r>
                <a:rPr kumimoji="1" lang="ja-JP" altLang="en-US" b="1" dirty="0" smtClean="0">
                  <a:latin typeface="Meiryo" panose="020B0604030504040204" pitchFamily="34" charset="-128"/>
                  <a:ea typeface="Meiryo" panose="020B0604030504040204" pitchFamily="34" charset="-128"/>
                </a:rPr>
                <a:t>基本的</a:t>
              </a:r>
              <a:endParaRPr kumimoji="1" lang="en-US" altLang="ja-JP" b="1" dirty="0" smtClean="0">
                <a:latin typeface="Meiryo" panose="020B0604030504040204" pitchFamily="34" charset="-128"/>
                <a:ea typeface="Meiryo" panose="020B0604030504040204" pitchFamily="34" charset="-128"/>
              </a:endParaRPr>
            </a:p>
            <a:p>
              <a:pPr algn="ctr"/>
              <a:r>
                <a:rPr kumimoji="1" lang="ja-JP" altLang="en-US" b="1" dirty="0" smtClean="0">
                  <a:latin typeface="Meiryo" panose="020B0604030504040204" pitchFamily="34" charset="-128"/>
                  <a:ea typeface="Meiryo" panose="020B0604030504040204" pitchFamily="34" charset="-128"/>
                </a:rPr>
                <a:t>労働</a:t>
              </a:r>
              <a:r>
                <a:rPr kumimoji="1" lang="ja-JP" altLang="en-US" b="1" dirty="0">
                  <a:latin typeface="Meiryo" panose="020B0604030504040204" pitchFamily="34" charset="-128"/>
                  <a:ea typeface="Meiryo" panose="020B0604030504040204" pitchFamily="34" charset="-128"/>
                </a:rPr>
                <a:t>習慣</a:t>
              </a:r>
            </a:p>
          </p:txBody>
        </p:sp>
        <p:sp>
          <p:nvSpPr>
            <p:cNvPr id="27" name="テキスト ボックス 26">
              <a:extLst>
                <a:ext uri="{FF2B5EF4-FFF2-40B4-BE49-F238E27FC236}">
                  <a16:creationId xmlns:a16="http://schemas.microsoft.com/office/drawing/2014/main" id="{E2F6F02F-A761-2F44-83C8-B0151D4F4020}"/>
                </a:ext>
              </a:extLst>
            </p:cNvPr>
            <p:cNvSpPr txBox="1"/>
            <p:nvPr/>
          </p:nvSpPr>
          <p:spPr bwMode="gray">
            <a:xfrm>
              <a:off x="2425446" y="3784449"/>
              <a:ext cx="1844770" cy="439288"/>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対人スキル</a:t>
              </a:r>
            </a:p>
          </p:txBody>
        </p:sp>
        <p:sp>
          <p:nvSpPr>
            <p:cNvPr id="28" name="テキスト ボックス 27">
              <a:extLst>
                <a:ext uri="{FF2B5EF4-FFF2-40B4-BE49-F238E27FC236}">
                  <a16:creationId xmlns:a16="http://schemas.microsoft.com/office/drawing/2014/main" id="{95296453-9D9C-EC4A-838B-3825641B668C}"/>
                </a:ext>
              </a:extLst>
            </p:cNvPr>
            <p:cNvSpPr txBox="1"/>
            <p:nvPr/>
          </p:nvSpPr>
          <p:spPr bwMode="gray">
            <a:xfrm>
              <a:off x="2334965" y="4945187"/>
              <a:ext cx="2120536" cy="439288"/>
            </a:xfrm>
            <a:prstGeom prst="rect">
              <a:avLst/>
            </a:prstGeom>
            <a:noFill/>
          </p:spPr>
          <p:txBody>
            <a:bodyPr wrap="square" rtlCol="0">
              <a:spAutoFit/>
            </a:bodyPr>
            <a:lstStyle/>
            <a:p>
              <a:r>
                <a:rPr lang="ja-JP" altLang="en-US" b="1" dirty="0">
                  <a:latin typeface="Meiryo" panose="020B0604030504040204" pitchFamily="34" charset="-128"/>
                  <a:ea typeface="Meiryo" panose="020B0604030504040204" pitchFamily="34" charset="-128"/>
                </a:rPr>
                <a:t>日常生活管理</a:t>
              </a:r>
              <a:endParaRPr kumimoji="1" lang="ja-JP" altLang="en-US" b="1"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7546DD94-65FB-A048-919E-0312EAEB2B39}"/>
                </a:ext>
              </a:extLst>
            </p:cNvPr>
            <p:cNvSpPr txBox="1"/>
            <p:nvPr/>
          </p:nvSpPr>
          <p:spPr bwMode="gray">
            <a:xfrm>
              <a:off x="2658413" y="5948328"/>
              <a:ext cx="1375443" cy="369331"/>
            </a:xfrm>
            <a:prstGeom prst="rect">
              <a:avLst/>
            </a:prstGeom>
            <a:noFill/>
          </p:spPr>
          <p:txBody>
            <a:bodyPr wrap="square" rtlCol="0">
              <a:spAutoFit/>
            </a:bodyPr>
            <a:lstStyle/>
            <a:p>
              <a:r>
                <a:rPr lang="ja-JP" altLang="en-US" b="1" dirty="0">
                  <a:latin typeface="Meiryo" panose="020B0604030504040204" pitchFamily="34" charset="-128"/>
                  <a:ea typeface="Meiryo" panose="020B0604030504040204" pitchFamily="34" charset="-128"/>
                </a:rPr>
                <a:t>健康管理</a:t>
              </a:r>
              <a:endParaRPr kumimoji="1" lang="ja-JP" altLang="en-US" b="1" dirty="0">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8CA982B5-C983-BE43-8A0F-489468702EC5}"/>
              </a:ext>
            </a:extLst>
          </p:cNvPr>
          <p:cNvGrpSpPr/>
          <p:nvPr/>
        </p:nvGrpSpPr>
        <p:grpSpPr>
          <a:xfrm>
            <a:off x="5563495" y="506310"/>
            <a:ext cx="3388896" cy="792088"/>
            <a:chOff x="5556910" y="886628"/>
            <a:chExt cx="3388896" cy="792088"/>
          </a:xfrm>
        </p:grpSpPr>
        <p:sp>
          <p:nvSpPr>
            <p:cNvPr id="9" name="四角形吹き出し 8">
              <a:extLst>
                <a:ext uri="{FF2B5EF4-FFF2-40B4-BE49-F238E27FC236}">
                  <a16:creationId xmlns:a16="http://schemas.microsoft.com/office/drawing/2014/main" id="{3634EC25-26C0-794B-AF1E-85978224B510}"/>
                </a:ext>
              </a:extLst>
            </p:cNvPr>
            <p:cNvSpPr/>
            <p:nvPr/>
          </p:nvSpPr>
          <p:spPr bwMode="auto">
            <a:xfrm>
              <a:off x="5556910" y="886628"/>
              <a:ext cx="3388896" cy="792088"/>
            </a:xfrm>
            <a:prstGeom prst="wedgeRectCallout">
              <a:avLst>
                <a:gd name="adj1" fmla="val -117565"/>
                <a:gd name="adj2" fmla="val 56064"/>
              </a:avLst>
            </a:prstGeom>
            <a:solidFill>
              <a:srgbClr val="F5EEDE"/>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Arial" charset="0"/>
                <a:ea typeface="ＭＳ Ｐゴシック" pitchFamily="50" charset="-128"/>
              </a:endParaRPr>
            </a:p>
          </p:txBody>
        </p:sp>
        <p:sp>
          <p:nvSpPr>
            <p:cNvPr id="17" name="テキスト ボックス 16">
              <a:extLst>
                <a:ext uri="{FF2B5EF4-FFF2-40B4-BE49-F238E27FC236}">
                  <a16:creationId xmlns:a16="http://schemas.microsoft.com/office/drawing/2014/main" id="{643B0CE4-BFF5-F44B-84FA-1EFACFECA5FA}"/>
                </a:ext>
              </a:extLst>
            </p:cNvPr>
            <p:cNvSpPr txBox="1"/>
            <p:nvPr/>
          </p:nvSpPr>
          <p:spPr>
            <a:xfrm>
              <a:off x="5622073" y="1000201"/>
              <a:ext cx="3247205" cy="584775"/>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職務へ</a:t>
              </a:r>
              <a:r>
                <a:rPr kumimoji="1" lang="ja-JP" altLang="en-US" sz="1600" dirty="0" smtClean="0">
                  <a:latin typeface="Meiryo" panose="020B0604030504040204" pitchFamily="34" charset="-128"/>
                  <a:ea typeface="Meiryo" panose="020B0604030504040204" pitchFamily="34" charset="-128"/>
                </a:rPr>
                <a:t>の</a:t>
              </a:r>
              <a:r>
                <a:rPr lang="ja-JP" altLang="en-US" sz="1600" dirty="0" smtClean="0">
                  <a:latin typeface="Meiryo" panose="020B0604030504040204" pitchFamily="34" charset="-128"/>
                  <a:ea typeface="Meiryo" panose="020B0604030504040204" pitchFamily="34" charset="-128"/>
                </a:rPr>
                <a:t>適</a:t>
              </a:r>
              <a:r>
                <a:rPr lang="ja-JP" altLang="en-US" sz="1600" dirty="0">
                  <a:latin typeface="Meiryo" panose="020B0604030504040204" pitchFamily="34" charset="-128"/>
                  <a:ea typeface="Meiryo" panose="020B0604030504040204" pitchFamily="34" charset="-128"/>
                </a:rPr>
                <a:t>性</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職務遂行に必要な知識・技能</a:t>
              </a:r>
            </a:p>
          </p:txBody>
        </p:sp>
      </p:grpSp>
      <p:grpSp>
        <p:nvGrpSpPr>
          <p:cNvPr id="21" name="グループ化 20">
            <a:extLst>
              <a:ext uri="{FF2B5EF4-FFF2-40B4-BE49-F238E27FC236}">
                <a16:creationId xmlns:a16="http://schemas.microsoft.com/office/drawing/2014/main" id="{113E6EDE-FAC1-0C44-9E34-3557F4399A37}"/>
              </a:ext>
            </a:extLst>
          </p:cNvPr>
          <p:cNvGrpSpPr/>
          <p:nvPr/>
        </p:nvGrpSpPr>
        <p:grpSpPr>
          <a:xfrm>
            <a:off x="5578011" y="1416158"/>
            <a:ext cx="3388896" cy="1298467"/>
            <a:chOff x="5530913" y="1788662"/>
            <a:chExt cx="3388896" cy="1462214"/>
          </a:xfrm>
        </p:grpSpPr>
        <p:sp>
          <p:nvSpPr>
            <p:cNvPr id="10" name="四角形吹き出し 9">
              <a:extLst>
                <a:ext uri="{FF2B5EF4-FFF2-40B4-BE49-F238E27FC236}">
                  <a16:creationId xmlns:a16="http://schemas.microsoft.com/office/drawing/2014/main" id="{01DF16ED-C3F5-7741-9A79-9AD7C573CD2C}"/>
                </a:ext>
              </a:extLst>
            </p:cNvPr>
            <p:cNvSpPr/>
            <p:nvPr/>
          </p:nvSpPr>
          <p:spPr bwMode="auto">
            <a:xfrm>
              <a:off x="5530913" y="1788662"/>
              <a:ext cx="3388896" cy="1462214"/>
            </a:xfrm>
            <a:prstGeom prst="wedgeRectCallout">
              <a:avLst>
                <a:gd name="adj1" fmla="val -98070"/>
                <a:gd name="adj2" fmla="val 19341"/>
              </a:avLst>
            </a:prstGeom>
            <a:solidFill>
              <a:srgbClr val="D2CDBD"/>
            </a:solidFill>
            <a:ln w="9525"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Arial" charset="0"/>
                <a:ea typeface="ＭＳ Ｐゴシック" pitchFamily="50" charset="-128"/>
              </a:endParaRPr>
            </a:p>
          </p:txBody>
        </p:sp>
        <p:sp>
          <p:nvSpPr>
            <p:cNvPr id="18" name="テキスト ボックス 17">
              <a:extLst>
                <a:ext uri="{FF2B5EF4-FFF2-40B4-BE49-F238E27FC236}">
                  <a16:creationId xmlns:a16="http://schemas.microsoft.com/office/drawing/2014/main" id="{FF75370B-12D2-4249-87ED-B1C9E7E07358}"/>
                </a:ext>
              </a:extLst>
            </p:cNvPr>
            <p:cNvSpPr txBox="1"/>
            <p:nvPr/>
          </p:nvSpPr>
          <p:spPr>
            <a:xfrm>
              <a:off x="5647674" y="1862271"/>
              <a:ext cx="2951807" cy="1323439"/>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あいさつ・返事</a:t>
              </a:r>
              <a:endParaRPr kumimoji="1"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報告・連絡・相談</a:t>
              </a:r>
              <a:endParaRPr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身だしなみ</a:t>
              </a:r>
              <a:endParaRPr kumimoji="1"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規則の遵守</a:t>
              </a:r>
              <a:endParaRPr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一定時間仕事に耐える体力</a:t>
              </a:r>
            </a:p>
          </p:txBody>
        </p:sp>
      </p:grpSp>
      <p:sp>
        <p:nvSpPr>
          <p:cNvPr id="30" name="テキスト ボックス 29"/>
          <p:cNvSpPr txBox="1"/>
          <p:nvPr/>
        </p:nvSpPr>
        <p:spPr>
          <a:xfrm>
            <a:off x="217638" y="6110299"/>
            <a:ext cx="8658225" cy="461665"/>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これらに関する利用者の状態を把握するために、</a:t>
            </a:r>
            <a:r>
              <a:rPr lang="ja-JP" altLang="en-US" sz="2400" dirty="0" smtClean="0">
                <a:latin typeface="メイリオ" panose="020B0604030504040204" pitchFamily="50" charset="-128"/>
                <a:ea typeface="メイリオ" panose="020B0604030504040204" pitchFamily="50" charset="-128"/>
              </a:rPr>
              <a:t>アセスメント</a:t>
            </a:r>
            <a:r>
              <a:rPr lang="ja-JP" altLang="en-US" dirty="0" smtClean="0">
                <a:latin typeface="メイリオ" panose="020B0604030504040204" pitchFamily="50" charset="-128"/>
                <a:ea typeface="メイリオ" panose="020B0604030504040204" pitchFamily="50" charset="-128"/>
              </a:rPr>
              <a:t>を行う</a:t>
            </a:r>
            <a:endParaRPr kumimoji="1" lang="ja-JP" altLang="en-US" dirty="0">
              <a:latin typeface="メイリオ" panose="020B0604030504040204" pitchFamily="50" charset="-128"/>
              <a:ea typeface="メイリオ" panose="020B0604030504040204" pitchFamily="50" charset="-128"/>
            </a:endParaRPr>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71022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1384EB07-10E9-744E-BCCB-22CFA2434F04}"/>
              </a:ext>
            </a:extLst>
          </p:cNvPr>
          <p:cNvSpPr/>
          <p:nvPr/>
        </p:nvSpPr>
        <p:spPr>
          <a:xfrm>
            <a:off x="174123" y="655911"/>
            <a:ext cx="8545895" cy="461665"/>
          </a:xfrm>
          <a:prstGeom prst="rect">
            <a:avLst/>
          </a:prstGeom>
        </p:spPr>
        <p:txBody>
          <a:bodyPr wrap="square">
            <a:sp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利用者及び家族・支援機関等に対する面接による情報の収集</a:t>
            </a:r>
          </a:p>
        </p:txBody>
      </p:sp>
      <p:grpSp>
        <p:nvGrpSpPr>
          <p:cNvPr id="13" name="グループ化 12"/>
          <p:cNvGrpSpPr/>
          <p:nvPr/>
        </p:nvGrpSpPr>
        <p:grpSpPr bwMode="gray">
          <a:xfrm>
            <a:off x="0" y="1209399"/>
            <a:ext cx="8630558" cy="5477700"/>
            <a:chOff x="-59992" y="752199"/>
            <a:chExt cx="8630558" cy="5477700"/>
          </a:xfrm>
        </p:grpSpPr>
        <p:sp>
          <p:nvSpPr>
            <p:cNvPr id="5" name="正方形/長方形 4">
              <a:extLst>
                <a:ext uri="{FF2B5EF4-FFF2-40B4-BE49-F238E27FC236}">
                  <a16:creationId xmlns:a16="http://schemas.microsoft.com/office/drawing/2014/main" id="{2C7DDD8A-C4D7-204B-997E-B3F7CB6E0C1F}"/>
                </a:ext>
              </a:extLst>
            </p:cNvPr>
            <p:cNvSpPr/>
            <p:nvPr/>
          </p:nvSpPr>
          <p:spPr bwMode="gray">
            <a:xfrm>
              <a:off x="2004734" y="794936"/>
              <a:ext cx="6527704"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9A40FE9D-7368-7141-B16A-6ACB616492BA}"/>
                </a:ext>
              </a:extLst>
            </p:cNvPr>
            <p:cNvSpPr/>
            <p:nvPr/>
          </p:nvSpPr>
          <p:spPr bwMode="gray">
            <a:xfrm>
              <a:off x="2024194" y="1475956"/>
              <a:ext cx="6527704"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正方形/長方形 6">
              <a:extLst>
                <a:ext uri="{FF2B5EF4-FFF2-40B4-BE49-F238E27FC236}">
                  <a16:creationId xmlns:a16="http://schemas.microsoft.com/office/drawing/2014/main" id="{DE0A66AF-3FA9-6249-964E-1EC42B916FBA}"/>
                </a:ext>
              </a:extLst>
            </p:cNvPr>
            <p:cNvSpPr/>
            <p:nvPr/>
          </p:nvSpPr>
          <p:spPr bwMode="gray">
            <a:xfrm>
              <a:off x="2051719" y="2139615"/>
              <a:ext cx="6480719" cy="60167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正方形/長方形 7">
              <a:extLst>
                <a:ext uri="{FF2B5EF4-FFF2-40B4-BE49-F238E27FC236}">
                  <a16:creationId xmlns:a16="http://schemas.microsoft.com/office/drawing/2014/main" id="{293154E9-DCC1-B14F-8D7A-EF725EBB2BBD}"/>
                </a:ext>
              </a:extLst>
            </p:cNvPr>
            <p:cNvSpPr/>
            <p:nvPr/>
          </p:nvSpPr>
          <p:spPr bwMode="gray">
            <a:xfrm>
              <a:off x="2061448" y="2826464"/>
              <a:ext cx="6470991" cy="583169"/>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正方形/長方形 8">
              <a:extLst>
                <a:ext uri="{FF2B5EF4-FFF2-40B4-BE49-F238E27FC236}">
                  <a16:creationId xmlns:a16="http://schemas.microsoft.com/office/drawing/2014/main" id="{B07F5258-50CF-F04A-B5A0-8478A2A4E93B}"/>
                </a:ext>
              </a:extLst>
            </p:cNvPr>
            <p:cNvSpPr/>
            <p:nvPr/>
          </p:nvSpPr>
          <p:spPr bwMode="gray">
            <a:xfrm>
              <a:off x="2051720" y="3477012"/>
              <a:ext cx="6480720" cy="576064"/>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正方形/長方形 9">
              <a:extLst>
                <a:ext uri="{FF2B5EF4-FFF2-40B4-BE49-F238E27FC236}">
                  <a16:creationId xmlns:a16="http://schemas.microsoft.com/office/drawing/2014/main" id="{5C930D33-260D-3645-9376-0D770004AFD4}"/>
                </a:ext>
              </a:extLst>
            </p:cNvPr>
            <p:cNvSpPr/>
            <p:nvPr/>
          </p:nvSpPr>
          <p:spPr bwMode="gray">
            <a:xfrm>
              <a:off x="2051720" y="4127663"/>
              <a:ext cx="6480720" cy="598402"/>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正方形/長方形 10">
              <a:extLst>
                <a:ext uri="{FF2B5EF4-FFF2-40B4-BE49-F238E27FC236}">
                  <a16:creationId xmlns:a16="http://schemas.microsoft.com/office/drawing/2014/main" id="{871B8966-EE7B-FB47-9623-0A9EDF127E72}"/>
                </a:ext>
              </a:extLst>
            </p:cNvPr>
            <p:cNvSpPr/>
            <p:nvPr/>
          </p:nvSpPr>
          <p:spPr bwMode="gray">
            <a:xfrm>
              <a:off x="2024194" y="4838148"/>
              <a:ext cx="6508244" cy="637849"/>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正方形/長方形 11">
              <a:extLst>
                <a:ext uri="{FF2B5EF4-FFF2-40B4-BE49-F238E27FC236}">
                  <a16:creationId xmlns:a16="http://schemas.microsoft.com/office/drawing/2014/main" id="{AFA47F08-54C7-2448-91E1-73BD15AAF255}"/>
                </a:ext>
              </a:extLst>
            </p:cNvPr>
            <p:cNvSpPr/>
            <p:nvPr/>
          </p:nvSpPr>
          <p:spPr bwMode="gray">
            <a:xfrm>
              <a:off x="2022504" y="5584225"/>
              <a:ext cx="6527704" cy="598402"/>
            </a:xfrm>
            <a:prstGeom prst="rect">
              <a:avLst/>
            </a:prstGeom>
            <a:solidFill>
              <a:srgbClr val="F5EEDE"/>
            </a:solidFill>
            <a:ln w="9525" cap="flat" cmpd="sng" algn="ctr">
              <a:solidFill>
                <a:srgbClr val="D2CDBD"/>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正方形/長方形 20">
              <a:extLst>
                <a:ext uri="{FF2B5EF4-FFF2-40B4-BE49-F238E27FC236}">
                  <a16:creationId xmlns:a16="http://schemas.microsoft.com/office/drawing/2014/main" id="{4F22C61D-AC0C-9F41-A19E-6FFB895770C0}"/>
                </a:ext>
              </a:extLst>
            </p:cNvPr>
            <p:cNvSpPr/>
            <p:nvPr/>
          </p:nvSpPr>
          <p:spPr bwMode="gray">
            <a:xfrm>
              <a:off x="2517079" y="953697"/>
              <a:ext cx="5131533" cy="369332"/>
            </a:xfrm>
            <a:prstGeom prst="rect">
              <a:avLst/>
            </a:prstGeom>
          </p:spPr>
          <p:txBody>
            <a:bodyPr wrap="none">
              <a:spAutoFit/>
            </a:bodyPr>
            <a:lstStyle/>
            <a:p>
              <a:pPr>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生活リズム・自己管理の状況・ストレス要因</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C90FF0DF-9378-5647-B58C-750A694E6C82}"/>
                </a:ext>
              </a:extLst>
            </p:cNvPr>
            <p:cNvSpPr/>
            <p:nvPr/>
          </p:nvSpPr>
          <p:spPr bwMode="gray">
            <a:xfrm>
              <a:off x="2517079" y="1615639"/>
              <a:ext cx="4669868" cy="369332"/>
            </a:xfrm>
            <a:prstGeom prst="rect">
              <a:avLst/>
            </a:prstGeom>
          </p:spPr>
          <p:txBody>
            <a:bodyPr wrap="none">
              <a:spAutoFit/>
            </a:bodyPr>
            <a:lstStyle/>
            <a:p>
              <a:pPr>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学校で集団生活状況・課題となったこと</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0D879C87-2933-934E-BA3F-FEFAAF224B33}"/>
                </a:ext>
              </a:extLst>
            </p:cNvPr>
            <p:cNvSpPr/>
            <p:nvPr/>
          </p:nvSpPr>
          <p:spPr bwMode="gray">
            <a:xfrm>
              <a:off x="2525160" y="2303107"/>
              <a:ext cx="4208203" cy="369332"/>
            </a:xfrm>
            <a:prstGeom prst="rect">
              <a:avLst/>
            </a:prstGeom>
          </p:spPr>
          <p:txBody>
            <a:bodyPr wrap="none">
              <a:spAutoFit/>
            </a:bodyPr>
            <a:lstStyle/>
            <a:p>
              <a:pPr>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職業技能や資格の取得及び訓練状況</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C5F92F38-C021-2F45-9763-40957CE6CB3F}"/>
                </a:ext>
              </a:extLst>
            </p:cNvPr>
            <p:cNvSpPr/>
            <p:nvPr/>
          </p:nvSpPr>
          <p:spPr bwMode="gray">
            <a:xfrm>
              <a:off x="2530261" y="3605562"/>
              <a:ext cx="5362365"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医療機関での検査結果・服薬やリハビリの状況</a:t>
              </a:r>
              <a:endParaRPr lang="ja-JP" altLang="en-US"/>
            </a:p>
          </p:txBody>
        </p:sp>
        <p:sp>
          <p:nvSpPr>
            <p:cNvPr id="26" name="正方形/長方形 25">
              <a:extLst>
                <a:ext uri="{FF2B5EF4-FFF2-40B4-BE49-F238E27FC236}">
                  <a16:creationId xmlns:a16="http://schemas.microsoft.com/office/drawing/2014/main" id="{201E9030-F9B7-A646-9325-87434CA193D3}"/>
                </a:ext>
              </a:extLst>
            </p:cNvPr>
            <p:cNvSpPr/>
            <p:nvPr/>
          </p:nvSpPr>
          <p:spPr bwMode="gray">
            <a:xfrm>
              <a:off x="2525160" y="4280503"/>
              <a:ext cx="5824030"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職務内容・適応状況・離職や休職の理由・勤務条件</a:t>
              </a:r>
              <a:endParaRPr lang="ja-JP" altLang="en-US"/>
            </a:p>
          </p:txBody>
        </p:sp>
        <p:sp>
          <p:nvSpPr>
            <p:cNvPr id="27" name="正方形/長方形 26">
              <a:extLst>
                <a:ext uri="{FF2B5EF4-FFF2-40B4-BE49-F238E27FC236}">
                  <a16:creationId xmlns:a16="http://schemas.microsoft.com/office/drawing/2014/main" id="{A9F35AEB-F94F-F348-AAA5-EF5560D4EDD5}"/>
                </a:ext>
              </a:extLst>
            </p:cNvPr>
            <p:cNvSpPr/>
            <p:nvPr/>
          </p:nvSpPr>
          <p:spPr bwMode="gray">
            <a:xfrm>
              <a:off x="2515703" y="5021793"/>
              <a:ext cx="6054863"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支援機関との相談状況・就職や復職後のサポート体制</a:t>
              </a:r>
              <a:endParaRPr lang="ja-JP" altLang="en-US"/>
            </a:p>
          </p:txBody>
        </p:sp>
        <p:sp>
          <p:nvSpPr>
            <p:cNvPr id="28" name="正方形/長方形 27">
              <a:extLst>
                <a:ext uri="{FF2B5EF4-FFF2-40B4-BE49-F238E27FC236}">
                  <a16:creationId xmlns:a16="http://schemas.microsoft.com/office/drawing/2014/main" id="{A0FE3C9A-BB32-0A45-A830-5568B5B26C89}"/>
                </a:ext>
              </a:extLst>
            </p:cNvPr>
            <p:cNvSpPr/>
            <p:nvPr/>
          </p:nvSpPr>
          <p:spPr bwMode="gray">
            <a:xfrm>
              <a:off x="2515703" y="5685224"/>
              <a:ext cx="5362365" cy="369332"/>
            </a:xfrm>
            <a:prstGeom prst="rect">
              <a:avLst/>
            </a:prstGeom>
          </p:spPr>
          <p:txBody>
            <a:bodyPr wrap="none">
              <a:spAutoFit/>
            </a:bodyPr>
            <a:lstStyle/>
            <a:p>
              <a:r>
                <a:rPr lang="ja-JP" altLang="en-US">
                  <a:latin typeface="メイリオ" panose="020B0604030504040204" pitchFamily="50" charset="-128"/>
                  <a:ea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家庭での生活状況・障害年金・離職や休職期間</a:t>
              </a:r>
              <a:endParaRPr lang="ja-JP" altLang="en-US"/>
            </a:p>
          </p:txBody>
        </p:sp>
        <p:sp>
          <p:nvSpPr>
            <p:cNvPr id="2" name="正方形/長方形 1">
              <a:extLst>
                <a:ext uri="{FF2B5EF4-FFF2-40B4-BE49-F238E27FC236}">
                  <a16:creationId xmlns:a16="http://schemas.microsoft.com/office/drawing/2014/main" id="{72877001-71BE-C34D-A493-8EC42325A0EA}"/>
                </a:ext>
              </a:extLst>
            </p:cNvPr>
            <p:cNvSpPr/>
            <p:nvPr/>
          </p:nvSpPr>
          <p:spPr bwMode="gray">
            <a:xfrm>
              <a:off x="2525160" y="2947426"/>
              <a:ext cx="4997153" cy="369332"/>
            </a:xfrm>
            <a:prstGeom prst="rect">
              <a:avLst/>
            </a:prstGeom>
          </p:spPr>
          <p:txBody>
            <a:bodyPr wrap="squar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症状・配慮点・障害の受容状況・補完方法</a:t>
              </a:r>
              <a:endParaRPr lang="ja-JP" altLang="en-US"/>
            </a:p>
          </p:txBody>
        </p:sp>
        <p:sp>
          <p:nvSpPr>
            <p:cNvPr id="35" name="角丸四角形 34">
              <a:extLst>
                <a:ext uri="{FF2B5EF4-FFF2-40B4-BE49-F238E27FC236}">
                  <a16:creationId xmlns:a16="http://schemas.microsoft.com/office/drawing/2014/main" id="{07D80149-0A1F-7541-856A-205A2BF2E812}"/>
                </a:ext>
              </a:extLst>
            </p:cNvPr>
            <p:cNvSpPr/>
            <p:nvPr/>
          </p:nvSpPr>
          <p:spPr bwMode="gray">
            <a:xfrm>
              <a:off x="131407" y="752199"/>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CD2EF94E-C302-E24C-97D1-38B11E1C5FF6}"/>
                </a:ext>
              </a:extLst>
            </p:cNvPr>
            <p:cNvSpPr/>
            <p:nvPr/>
          </p:nvSpPr>
          <p:spPr bwMode="gray">
            <a:xfrm>
              <a:off x="601970" y="866947"/>
              <a:ext cx="877163" cy="369332"/>
            </a:xfrm>
            <a:prstGeom prst="rect">
              <a:avLst/>
            </a:prstGeom>
          </p:spPr>
          <p:txBody>
            <a:bodyPr wrap="none">
              <a:spAutoFit/>
            </a:bodyPr>
            <a:lstStyle/>
            <a:p>
              <a:pPr algn="ct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生活歴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38" name="角丸四角形 37">
              <a:extLst>
                <a:ext uri="{FF2B5EF4-FFF2-40B4-BE49-F238E27FC236}">
                  <a16:creationId xmlns:a16="http://schemas.microsoft.com/office/drawing/2014/main" id="{366CDE84-2049-BA4A-A30C-8A154B816D33}"/>
                </a:ext>
              </a:extLst>
            </p:cNvPr>
            <p:cNvSpPr/>
            <p:nvPr/>
          </p:nvSpPr>
          <p:spPr bwMode="gray">
            <a:xfrm>
              <a:off x="114131" y="1453627"/>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84FC57A0-A829-0F48-8CC2-A7D009FE7320}"/>
                </a:ext>
              </a:extLst>
            </p:cNvPr>
            <p:cNvSpPr/>
            <p:nvPr/>
          </p:nvSpPr>
          <p:spPr bwMode="gray">
            <a:xfrm>
              <a:off x="608787" y="1619255"/>
              <a:ext cx="877163" cy="369332"/>
            </a:xfrm>
            <a:prstGeom prst="rect">
              <a:avLst/>
            </a:prstGeom>
          </p:spPr>
          <p:txBody>
            <a:bodyPr wrap="none">
              <a:spAutoFit/>
            </a:bodyPr>
            <a:lstStyle/>
            <a:p>
              <a:pPr algn="ct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教育歴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3F6374B-EAE3-BE4B-AA5D-7195B447F75F}"/>
                </a:ext>
              </a:extLst>
            </p:cNvPr>
            <p:cNvSpPr/>
            <p:nvPr/>
          </p:nvSpPr>
          <p:spPr bwMode="gray">
            <a:xfrm>
              <a:off x="138120" y="2168399"/>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7E352BFF-F6C4-C54C-85E8-7BB015F8B300}"/>
                </a:ext>
              </a:extLst>
            </p:cNvPr>
            <p:cNvSpPr/>
            <p:nvPr/>
          </p:nvSpPr>
          <p:spPr bwMode="gray">
            <a:xfrm>
              <a:off x="625004" y="2333373"/>
              <a:ext cx="877163" cy="369332"/>
            </a:xfrm>
            <a:prstGeom prst="rect">
              <a:avLst/>
            </a:prstGeom>
          </p:spPr>
          <p:txBody>
            <a:bodyPr wrap="none">
              <a:spAutoFit/>
            </a:bodyPr>
            <a:lstStyle/>
            <a:p>
              <a:pPr algn="ct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訓練歴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42" name="角丸四角形 41">
              <a:extLst>
                <a:ext uri="{FF2B5EF4-FFF2-40B4-BE49-F238E27FC236}">
                  <a16:creationId xmlns:a16="http://schemas.microsoft.com/office/drawing/2014/main" id="{297C33EB-52AF-DD40-8E35-391A0ADE3D8A}"/>
                </a:ext>
              </a:extLst>
            </p:cNvPr>
            <p:cNvSpPr/>
            <p:nvPr/>
          </p:nvSpPr>
          <p:spPr bwMode="gray">
            <a:xfrm>
              <a:off x="147122" y="2844783"/>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41" name="正方形/長方形 40">
              <a:extLst>
                <a:ext uri="{FF2B5EF4-FFF2-40B4-BE49-F238E27FC236}">
                  <a16:creationId xmlns:a16="http://schemas.microsoft.com/office/drawing/2014/main" id="{9B60FFC1-CC6E-BD44-A7D3-CB54E96D5CEF}"/>
                </a:ext>
              </a:extLst>
            </p:cNvPr>
            <p:cNvSpPr/>
            <p:nvPr/>
          </p:nvSpPr>
          <p:spPr bwMode="gray">
            <a:xfrm>
              <a:off x="509587" y="3001499"/>
              <a:ext cx="1107996" cy="369332"/>
            </a:xfrm>
            <a:prstGeom prst="rect">
              <a:avLst/>
            </a:prstGeom>
          </p:spPr>
          <p:txBody>
            <a:bodyPr wrap="none">
              <a:spAutoFit/>
            </a:bodyPr>
            <a:lstStyle/>
            <a:p>
              <a:pPr algn="ct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障害状況</a:t>
              </a:r>
              <a:endParaRPr lang="en-US" altLang="ja-JP" dirty="0">
                <a:solidFill>
                  <a:schemeClr val="bg1"/>
                </a:solidFill>
                <a:latin typeface="Meiryo" panose="020B0604030504040204" pitchFamily="34" charset="-128"/>
                <a:ea typeface="Meiryo" panose="020B0604030504040204" pitchFamily="34" charset="-128"/>
              </a:endParaRPr>
            </a:p>
          </p:txBody>
        </p:sp>
        <p:sp>
          <p:nvSpPr>
            <p:cNvPr id="44" name="角丸四角形 43">
              <a:extLst>
                <a:ext uri="{FF2B5EF4-FFF2-40B4-BE49-F238E27FC236}">
                  <a16:creationId xmlns:a16="http://schemas.microsoft.com/office/drawing/2014/main" id="{054B84C5-6B13-A94C-8C8D-A8F6201B38B9}"/>
                </a:ext>
              </a:extLst>
            </p:cNvPr>
            <p:cNvSpPr/>
            <p:nvPr/>
          </p:nvSpPr>
          <p:spPr bwMode="gray">
            <a:xfrm>
              <a:off x="147122" y="3533258"/>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A91F6C4B-7BAB-B24E-B35A-8C6B077C3DD1}"/>
                </a:ext>
              </a:extLst>
            </p:cNvPr>
            <p:cNvSpPr/>
            <p:nvPr/>
          </p:nvSpPr>
          <p:spPr bwMode="gray">
            <a:xfrm>
              <a:off x="595059" y="3726652"/>
              <a:ext cx="877163" cy="369332"/>
            </a:xfrm>
            <a:prstGeom prst="rect">
              <a:avLst/>
            </a:prstGeom>
          </p:spPr>
          <p:txBody>
            <a:bodyPr wrap="none">
              <a:spAutoFit/>
            </a:bodyPr>
            <a:lstStyle/>
            <a:p>
              <a:pPr algn="ct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医療歴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45" name="角丸四角形 44">
              <a:extLst>
                <a:ext uri="{FF2B5EF4-FFF2-40B4-BE49-F238E27FC236}">
                  <a16:creationId xmlns:a16="http://schemas.microsoft.com/office/drawing/2014/main" id="{3A52D17A-21BC-AE43-8262-53CFDE5AAF85}"/>
                </a:ext>
              </a:extLst>
            </p:cNvPr>
            <p:cNvSpPr/>
            <p:nvPr/>
          </p:nvSpPr>
          <p:spPr bwMode="gray">
            <a:xfrm>
              <a:off x="134251" y="4193727"/>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9F82198-CF4B-8741-9466-615DE30FE400}"/>
                </a:ext>
              </a:extLst>
            </p:cNvPr>
            <p:cNvSpPr/>
            <p:nvPr/>
          </p:nvSpPr>
          <p:spPr bwMode="gray">
            <a:xfrm>
              <a:off x="274576" y="4355998"/>
              <a:ext cx="1394047" cy="369332"/>
            </a:xfrm>
            <a:prstGeom prst="rect">
              <a:avLst/>
            </a:prstGeom>
          </p:spPr>
          <p:txBody>
            <a:bodyPr wrap="square">
              <a:spAutoFit/>
            </a:bodyPr>
            <a:lstStyle/>
            <a:p>
              <a:pPr lvl="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職歴</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角丸四角形 45">
              <a:extLst>
                <a:ext uri="{FF2B5EF4-FFF2-40B4-BE49-F238E27FC236}">
                  <a16:creationId xmlns:a16="http://schemas.microsoft.com/office/drawing/2014/main" id="{11811780-8038-6B47-B48C-27D7DB2A29C8}"/>
                </a:ext>
              </a:extLst>
            </p:cNvPr>
            <p:cNvSpPr/>
            <p:nvPr/>
          </p:nvSpPr>
          <p:spPr bwMode="gray">
            <a:xfrm>
              <a:off x="157285" y="4887085"/>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C821CB02-CAD5-D644-BF3B-C6BC851D1242}"/>
                </a:ext>
              </a:extLst>
            </p:cNvPr>
            <p:cNvSpPr/>
            <p:nvPr/>
          </p:nvSpPr>
          <p:spPr bwMode="gray">
            <a:xfrm>
              <a:off x="147122" y="5023304"/>
              <a:ext cx="1338828" cy="369332"/>
            </a:xfrm>
            <a:prstGeom prst="rect">
              <a:avLst/>
            </a:prstGeom>
          </p:spPr>
          <p:txBody>
            <a:bodyPr wrap="none">
              <a:spAutoFit/>
            </a:bodyPr>
            <a:lstStyle/>
            <a:p>
              <a:pPr lvl="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相談歴</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角丸四角形 46">
              <a:extLst>
                <a:ext uri="{FF2B5EF4-FFF2-40B4-BE49-F238E27FC236}">
                  <a16:creationId xmlns:a16="http://schemas.microsoft.com/office/drawing/2014/main" id="{E044EC78-661D-1942-BA69-900B694B2C7E}"/>
                </a:ext>
              </a:extLst>
            </p:cNvPr>
            <p:cNvSpPr/>
            <p:nvPr/>
          </p:nvSpPr>
          <p:spPr bwMode="gray">
            <a:xfrm>
              <a:off x="131407" y="5591150"/>
              <a:ext cx="1812599" cy="638749"/>
            </a:xfrm>
            <a:prstGeom prst="round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altLang="ja-JP" dirty="0">
                <a:solidFill>
                  <a:schemeClr val="bg1"/>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0F570A0E-A537-7842-AB0E-F5AAE882623B}"/>
                </a:ext>
              </a:extLst>
            </p:cNvPr>
            <p:cNvSpPr/>
            <p:nvPr/>
          </p:nvSpPr>
          <p:spPr bwMode="gray">
            <a:xfrm>
              <a:off x="-59992" y="5663501"/>
              <a:ext cx="2040852" cy="523220"/>
            </a:xfrm>
            <a:prstGeom prst="rect">
              <a:avLst/>
            </a:prstGeom>
          </p:spPr>
          <p:txBody>
            <a:bodyPr wrap="square">
              <a:spAutoFit/>
            </a:bodyPr>
            <a:lstStyle/>
            <a:p>
              <a:pPr lvl="1"/>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利用者が置かれている状況等</a:t>
              </a:r>
              <a:endPar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8" name="テキスト ボックス 47"/>
          <p:cNvSpPr txBox="1"/>
          <p:nvPr/>
        </p:nvSpPr>
        <p:spPr>
          <a:xfrm>
            <a:off x="117957" y="197653"/>
            <a:ext cx="6025667"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アセスメントにおける情報収集の方法</a:t>
            </a:r>
            <a:endParaRPr kumimoji="1" lang="ja-JP" altLang="en-US" sz="2400" dirty="0">
              <a:latin typeface="メイリオ" panose="020B0604030504040204" pitchFamily="50" charset="-128"/>
              <a:ea typeface="メイリオ" panose="020B0604030504040204" pitchFamily="50" charset="-128"/>
            </a:endParaRPr>
          </a:p>
        </p:txBody>
      </p:sp>
      <p:sp>
        <p:nvSpPr>
          <p:cNvPr id="49" name="角丸四角形 4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8402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bwMode="auto">
          <a:xfrm>
            <a:off x="185238" y="3000382"/>
            <a:ext cx="8712968" cy="3694435"/>
          </a:xfrm>
          <a:prstGeom prst="roundRect">
            <a:avLst/>
          </a:prstGeom>
          <a:noFill/>
          <a:ln w="9525" cap="flat" cmpd="sng" algn="ctr">
            <a:solidFill>
              <a:srgbClr val="D4344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28" name="グループ化 27"/>
          <p:cNvGrpSpPr/>
          <p:nvPr/>
        </p:nvGrpSpPr>
        <p:grpSpPr>
          <a:xfrm>
            <a:off x="329545" y="3314074"/>
            <a:ext cx="8205565" cy="3225026"/>
            <a:chOff x="395969" y="2756081"/>
            <a:chExt cx="8205565" cy="3225026"/>
          </a:xfrm>
        </p:grpSpPr>
        <p:sp>
          <p:nvSpPr>
            <p:cNvPr id="16" name="角丸四角形 15"/>
            <p:cNvSpPr/>
            <p:nvPr/>
          </p:nvSpPr>
          <p:spPr bwMode="auto">
            <a:xfrm>
              <a:off x="5496804" y="4629389"/>
              <a:ext cx="3079800"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19" name="グループ化 18"/>
            <p:cNvGrpSpPr/>
            <p:nvPr/>
          </p:nvGrpSpPr>
          <p:grpSpPr>
            <a:xfrm>
              <a:off x="395969" y="2756081"/>
              <a:ext cx="4537379" cy="1279631"/>
              <a:chOff x="59965" y="2672910"/>
              <a:chExt cx="4537379" cy="1279631"/>
            </a:xfrm>
          </p:grpSpPr>
          <p:sp>
            <p:nvSpPr>
              <p:cNvPr id="9" name="角丸四角形 8"/>
              <p:cNvSpPr/>
              <p:nvPr/>
            </p:nvSpPr>
            <p:spPr bwMode="auto">
              <a:xfrm>
                <a:off x="950656" y="2672910"/>
                <a:ext cx="2685892" cy="1273157"/>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円/楕円 5"/>
              <p:cNvSpPr/>
              <p:nvPr/>
            </p:nvSpPr>
            <p:spPr bwMode="auto">
              <a:xfrm>
                <a:off x="59965" y="2672910"/>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ＭＳ Ｐゴシック" pitchFamily="50" charset="-128"/>
                  </a:rPr>
                  <a:t>身体的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7" name="正方形/長方形 6"/>
              <p:cNvSpPr/>
              <p:nvPr/>
            </p:nvSpPr>
            <p:spPr>
              <a:xfrm>
                <a:off x="1274410" y="2752212"/>
                <a:ext cx="3322934" cy="1200329"/>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体力・疲労の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チェック</a:t>
                </a:r>
              </a:p>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身体の動き</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（実務作業時）　　　　</a:t>
                </a:r>
              </a:p>
            </p:txBody>
          </p:sp>
        </p:grpSp>
        <p:sp>
          <p:nvSpPr>
            <p:cNvPr id="14" name="円/楕円 13"/>
            <p:cNvSpPr/>
            <p:nvPr/>
          </p:nvSpPr>
          <p:spPr bwMode="auto">
            <a:xfrm>
              <a:off x="4631519" y="4575949"/>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職業</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grpSp>
          <p:nvGrpSpPr>
            <p:cNvPr id="20" name="グループ化 19"/>
            <p:cNvGrpSpPr/>
            <p:nvPr/>
          </p:nvGrpSpPr>
          <p:grpSpPr>
            <a:xfrm>
              <a:off x="4596333" y="2756081"/>
              <a:ext cx="4005201" cy="1227329"/>
              <a:chOff x="4527239" y="2600908"/>
              <a:chExt cx="4005201" cy="1227329"/>
            </a:xfrm>
          </p:grpSpPr>
          <p:sp>
            <p:nvSpPr>
              <p:cNvPr id="11" name="角丸四角形 10"/>
              <p:cNvSpPr/>
              <p:nvPr/>
            </p:nvSpPr>
            <p:spPr bwMode="auto">
              <a:xfrm>
                <a:off x="5488035" y="2610488"/>
                <a:ext cx="3044405"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円/楕円 11"/>
              <p:cNvSpPr/>
              <p:nvPr/>
            </p:nvSpPr>
            <p:spPr bwMode="auto">
              <a:xfrm>
                <a:off x="4527239" y="2600908"/>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精神的</a:t>
                </a:r>
                <a:endParaRPr kumimoji="1" lang="ja-JP" altLang="en-US" sz="1800" b="0" i="0" u="none" strike="noStrike" cap="none" normalizeH="0" baseline="0" dirty="0">
                  <a:ln>
                    <a:noFill/>
                  </a:ln>
                  <a:solidFill>
                    <a:schemeClr val="bg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17" name="正方形/長方形 16"/>
              <p:cNvSpPr/>
              <p:nvPr/>
            </p:nvSpPr>
            <p:spPr>
              <a:xfrm>
                <a:off x="5868144" y="2770493"/>
                <a:ext cx="1569660" cy="369332"/>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意欲や姿勢</a:t>
                </a:r>
              </a:p>
            </p:txBody>
          </p:sp>
        </p:grpSp>
        <p:grpSp>
          <p:nvGrpSpPr>
            <p:cNvPr id="22" name="グループ化 21"/>
            <p:cNvGrpSpPr/>
            <p:nvPr/>
          </p:nvGrpSpPr>
          <p:grpSpPr>
            <a:xfrm>
              <a:off x="395969" y="4725144"/>
              <a:ext cx="3760848" cy="1255963"/>
              <a:chOff x="395969" y="4448452"/>
              <a:chExt cx="3760848" cy="1255963"/>
            </a:xfrm>
          </p:grpSpPr>
          <p:sp>
            <p:nvSpPr>
              <p:cNvPr id="15" name="角丸四角形 14"/>
              <p:cNvSpPr/>
              <p:nvPr/>
            </p:nvSpPr>
            <p:spPr bwMode="auto">
              <a:xfrm>
                <a:off x="1351780" y="4486666"/>
                <a:ext cx="2735773" cy="1217749"/>
              </a:xfrm>
              <a:prstGeom prst="roundRect">
                <a:avLst/>
              </a:prstGeom>
              <a:solidFill>
                <a:srgbClr val="F5EED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3" name="円/楕円 12"/>
              <p:cNvSpPr/>
              <p:nvPr/>
            </p:nvSpPr>
            <p:spPr bwMode="auto">
              <a:xfrm>
                <a:off x="395969" y="4448452"/>
                <a:ext cx="1296144" cy="1224136"/>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社会</a:t>
                </a:r>
                <a:r>
                  <a:rPr kumimoji="1" lang="ja-JP" altLang="en-US" sz="1800" b="0" i="0" u="none" strike="noStrike" cap="none" normalizeH="0" baseline="0" dirty="0">
                    <a:ln>
                      <a:noFill/>
                    </a:ln>
                    <a:solidFill>
                      <a:schemeClr val="bg1"/>
                    </a:solidFill>
                    <a:effectLst/>
                    <a:latin typeface="Arial" charset="0"/>
                    <a:ea typeface="ＭＳ Ｐゴシック" pitchFamily="50" charset="-128"/>
                  </a:rPr>
                  <a:t>的</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solidFill>
                      <a:schemeClr val="bg1"/>
                    </a:solidFill>
                  </a:rPr>
                  <a:t>側面</a:t>
                </a:r>
                <a:endParaRPr kumimoji="1" lang="ja-JP" altLang="en-US" sz="1800" b="0" i="0" u="none" strike="noStrike" cap="none" normalizeH="0" baseline="0" dirty="0">
                  <a:ln>
                    <a:noFill/>
                  </a:ln>
                  <a:solidFill>
                    <a:schemeClr val="bg1"/>
                  </a:solidFill>
                  <a:effectLst/>
                </a:endParaRPr>
              </a:p>
            </p:txBody>
          </p:sp>
          <p:sp>
            <p:nvSpPr>
              <p:cNvPr id="21" name="正方形/長方形 20"/>
              <p:cNvSpPr/>
              <p:nvPr/>
            </p:nvSpPr>
            <p:spPr>
              <a:xfrm>
                <a:off x="1561955" y="4647116"/>
                <a:ext cx="2594862" cy="923330"/>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場面に応じた</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コミュニケーション</a:t>
                </a:r>
              </a:p>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集団時の様子　　　　</a:t>
                </a:r>
              </a:p>
            </p:txBody>
          </p:sp>
        </p:grpSp>
        <p:sp>
          <p:nvSpPr>
            <p:cNvPr id="24" name="正方形/長方形 23"/>
            <p:cNvSpPr/>
            <p:nvPr/>
          </p:nvSpPr>
          <p:spPr>
            <a:xfrm>
              <a:off x="6143514" y="4755667"/>
              <a:ext cx="1569660" cy="369332"/>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集中度合い</a:t>
              </a:r>
              <a:endParaRPr lang="ja-JP" altLang="en-US" dirty="0"/>
            </a:p>
          </p:txBody>
        </p:sp>
        <p:sp>
          <p:nvSpPr>
            <p:cNvPr id="25" name="正方形/長方形 24"/>
            <p:cNvSpPr/>
            <p:nvPr/>
          </p:nvSpPr>
          <p:spPr>
            <a:xfrm>
              <a:off x="6136571" y="5153754"/>
              <a:ext cx="2262158" cy="646331"/>
            </a:xfrm>
            <a:prstGeom prst="rect">
              <a:avLst/>
            </a:prstGeom>
          </p:spPr>
          <p:txBody>
            <a:bodyPr wrap="non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変化やムラ</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（作業量・正確性）</a:t>
              </a:r>
              <a:endParaRPr lang="ja-JP" altLang="en-US" dirty="0"/>
            </a:p>
          </p:txBody>
        </p:sp>
      </p:grpSp>
      <p:sp>
        <p:nvSpPr>
          <p:cNvPr id="18" name="正方形/長方形 17"/>
          <p:cNvSpPr/>
          <p:nvPr/>
        </p:nvSpPr>
        <p:spPr>
          <a:xfrm>
            <a:off x="5887483" y="3841952"/>
            <a:ext cx="4230216" cy="646331"/>
          </a:xfrm>
          <a:prstGeom prst="rect">
            <a:avLst/>
          </a:prstGeom>
        </p:spPr>
        <p:txBody>
          <a:bodyPr wrap="square">
            <a:spAutoFit/>
          </a:bodyPr>
          <a:lstStyle/>
          <a:p>
            <a:r>
              <a:rPr lang="ja-JP" altLang="en-US" dirty="0">
                <a:solidFill>
                  <a:srgbClr val="D2CDBD"/>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医療機関等の神経・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心理検査との比較</a:t>
            </a:r>
            <a:endParaRPr lang="ja-JP" altLang="en-US" dirty="0"/>
          </a:p>
        </p:txBody>
      </p:sp>
      <p:sp>
        <p:nvSpPr>
          <p:cNvPr id="31" name="テキスト ボックス 30"/>
          <p:cNvSpPr txBox="1"/>
          <p:nvPr/>
        </p:nvSpPr>
        <p:spPr>
          <a:xfrm>
            <a:off x="24175" y="2636775"/>
            <a:ext cx="6648473"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参考例　</a:t>
            </a:r>
            <a:r>
              <a:rPr lang="ja-JP" altLang="en-US" sz="1600" dirty="0" smtClean="0">
                <a:latin typeface="メイリオ" panose="020B0604030504040204" pitchFamily="50" charset="-128"/>
                <a:ea typeface="メイリオ" panose="020B0604030504040204" pitchFamily="50" charset="-128"/>
              </a:rPr>
              <a:t>ＭＷＳなどの</a:t>
            </a:r>
            <a:r>
              <a:rPr kumimoji="1" lang="ja-JP" altLang="en-US" sz="1600" dirty="0" smtClean="0">
                <a:latin typeface="メイリオ" panose="020B0604030504040204" pitchFamily="50" charset="-128"/>
                <a:ea typeface="メイリオ" panose="020B0604030504040204" pitchFamily="50" charset="-128"/>
              </a:rPr>
              <a:t>ワークサンプルでも行動観察</a:t>
            </a:r>
            <a:r>
              <a:rPr kumimoji="1" lang="ja-JP" altLang="en-US" sz="1600" dirty="0">
                <a:latin typeface="メイリオ" panose="020B0604030504040204" pitchFamily="50" charset="-128"/>
                <a:ea typeface="メイリオ" panose="020B0604030504040204" pitchFamily="50" charset="-128"/>
              </a:rPr>
              <a:t>できるポイント</a:t>
            </a:r>
          </a:p>
        </p:txBody>
      </p:sp>
      <p:sp>
        <p:nvSpPr>
          <p:cNvPr id="2" name="正方形/長方形 1">
            <a:extLst>
              <a:ext uri="{FF2B5EF4-FFF2-40B4-BE49-F238E27FC236}">
                <a16:creationId xmlns:a16="http://schemas.microsoft.com/office/drawing/2014/main" id="{DD128C0C-20EB-485B-A601-AF3AFE39A848}"/>
              </a:ext>
            </a:extLst>
          </p:cNvPr>
          <p:cNvSpPr/>
          <p:nvPr/>
        </p:nvSpPr>
        <p:spPr bwMode="auto">
          <a:xfrm>
            <a:off x="24176" y="1196752"/>
            <a:ext cx="9004950" cy="1058703"/>
          </a:xfrm>
          <a:prstGeom prst="rect">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テキスト ボックス 2">
            <a:extLst>
              <a:ext uri="{FF2B5EF4-FFF2-40B4-BE49-F238E27FC236}">
                <a16:creationId xmlns:a16="http://schemas.microsoft.com/office/drawing/2014/main" id="{6EBB31B5-8F78-4AE8-99FA-B8EF095621B0}"/>
              </a:ext>
            </a:extLst>
          </p:cNvPr>
          <p:cNvSpPr txBox="1"/>
          <p:nvPr/>
        </p:nvSpPr>
        <p:spPr bwMode="ltGray">
          <a:xfrm>
            <a:off x="1025611" y="1461309"/>
            <a:ext cx="6868325" cy="707886"/>
          </a:xfrm>
          <a:prstGeom prst="rect">
            <a:avLst/>
          </a:prstGeom>
          <a:noFill/>
        </p:spPr>
        <p:txBody>
          <a:bodyPr wrap="square" rtlCol="0">
            <a:spAutoFit/>
          </a:bodyPr>
          <a:lstStyle/>
          <a:p>
            <a:r>
              <a:rPr kumimoji="1" lang="ja-JP" altLang="en-US" sz="4000" b="1" dirty="0">
                <a:solidFill>
                  <a:schemeClr val="bg1"/>
                </a:solidFill>
                <a:latin typeface="メイリオ" panose="020B0604030504040204" pitchFamily="50" charset="-128"/>
                <a:ea typeface="メイリオ" panose="020B0604030504040204" pitchFamily="50" charset="-128"/>
              </a:rPr>
              <a:t>４つの側面に</a:t>
            </a:r>
            <a:r>
              <a:rPr kumimoji="1" lang="ja-JP" altLang="en-US" sz="4000" b="1" dirty="0" smtClean="0">
                <a:solidFill>
                  <a:schemeClr val="bg1"/>
                </a:solidFill>
                <a:latin typeface="メイリオ" panose="020B0604030504040204" pitchFamily="50" charset="-128"/>
                <a:ea typeface="メイリオ" panose="020B0604030504040204" pitchFamily="50" charset="-128"/>
              </a:rPr>
              <a:t>よる行動観察</a:t>
            </a:r>
            <a:endParaRPr kumimoji="1" lang="ja-JP" altLang="en-US" sz="4000" b="1" dirty="0">
              <a:solidFill>
                <a:schemeClr val="bg1"/>
              </a:solidFill>
              <a:latin typeface="メイリオ" panose="020B0604030504040204" pitchFamily="50" charset="-128"/>
              <a:ea typeface="メイリオ" panose="020B0604030504040204" pitchFamily="50" charset="-128"/>
            </a:endParaRPr>
          </a:p>
        </p:txBody>
      </p:sp>
      <p:sp>
        <p:nvSpPr>
          <p:cNvPr id="27" name="タイトル 1">
            <a:extLst>
              <a:ext uri="{FF2B5EF4-FFF2-40B4-BE49-F238E27FC236}">
                <a16:creationId xmlns:a16="http://schemas.microsoft.com/office/drawing/2014/main" id="{12F4FAA8-396B-0F47-BD1F-4E583D3EC330}"/>
              </a:ext>
            </a:extLst>
          </p:cNvPr>
          <p:cNvSpPr txBox="1">
            <a:spLocks/>
          </p:cNvSpPr>
          <p:nvPr/>
        </p:nvSpPr>
        <p:spPr>
          <a:xfrm>
            <a:off x="141240" y="445365"/>
            <a:ext cx="2805499" cy="593281"/>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3600" kern="0" dirty="0">
                <a:latin typeface="メイリオ" panose="020B0604030504040204" pitchFamily="50" charset="-128"/>
                <a:ea typeface="メイリオ" panose="020B0604030504040204" pitchFamily="50" charset="-128"/>
                <a:cs typeface="メイリオ" panose="020B0604030504040204" pitchFamily="50" charset="-128"/>
              </a:rPr>
              <a:t>行動観察　</a:t>
            </a:r>
          </a:p>
        </p:txBody>
      </p:sp>
      <p:sp>
        <p:nvSpPr>
          <p:cNvPr id="29" name="正方形/長方形 28">
            <a:extLst>
              <a:ext uri="{FF2B5EF4-FFF2-40B4-BE49-F238E27FC236}">
                <a16:creationId xmlns:a16="http://schemas.microsoft.com/office/drawing/2014/main" id="{BDCDA19C-D9D3-DE4D-86DA-8170FD3ED3AA}"/>
              </a:ext>
            </a:extLst>
          </p:cNvPr>
          <p:cNvSpPr/>
          <p:nvPr/>
        </p:nvSpPr>
        <p:spPr>
          <a:xfrm>
            <a:off x="217124" y="969192"/>
            <a:ext cx="8681081" cy="115901"/>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00178" y="107496"/>
            <a:ext cx="6025667"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アセスメントにおける情報収集の方法</a:t>
            </a:r>
            <a:endParaRPr kumimoji="1" lang="ja-JP" altLang="en-US" sz="2400" dirty="0">
              <a:latin typeface="メイリオ" panose="020B0604030504040204" pitchFamily="50" charset="-128"/>
              <a:ea typeface="メイリオ" panose="020B0604030504040204" pitchFamily="50" charset="-128"/>
            </a:endParaRPr>
          </a:p>
        </p:txBody>
      </p:sp>
      <p:sp>
        <p:nvSpPr>
          <p:cNvPr id="33" name="角丸四角形 3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079001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07B5BB7C-2F59-6D4E-B312-84AC60C0E57C}"/>
              </a:ext>
            </a:extLst>
          </p:cNvPr>
          <p:cNvSpPr/>
          <p:nvPr/>
        </p:nvSpPr>
        <p:spPr bwMode="auto">
          <a:xfrm>
            <a:off x="2772725" y="2999546"/>
            <a:ext cx="3159003" cy="2908400"/>
          </a:xfrm>
          <a:prstGeom prst="ellipse">
            <a:avLst/>
          </a:prstGeom>
          <a:solidFill>
            <a:srgbClr val="D2CDBD"/>
          </a:solidFill>
          <a:ln w="9525" cap="flat" cmpd="sng" algn="ctr">
            <a:solidFill>
              <a:srgbClr val="D2CDB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正方形/長方形 4">
            <a:extLst>
              <a:ext uri="{FF2B5EF4-FFF2-40B4-BE49-F238E27FC236}">
                <a16:creationId xmlns:a16="http://schemas.microsoft.com/office/drawing/2014/main" id="{583A74B4-323A-E641-A06D-E0C9926D0643}"/>
              </a:ext>
            </a:extLst>
          </p:cNvPr>
          <p:cNvSpPr/>
          <p:nvPr/>
        </p:nvSpPr>
        <p:spPr>
          <a:xfrm>
            <a:off x="3062597" y="55171"/>
            <a:ext cx="2236510" cy="584775"/>
          </a:xfrm>
          <a:prstGeom prst="rect">
            <a:avLst/>
          </a:prstGeom>
        </p:spPr>
        <p:txBody>
          <a:bodyPr wrap="none">
            <a:spAutoFit/>
          </a:bodyPr>
          <a:lstStyle/>
          <a:p>
            <a:r>
              <a:rPr lang="ja-JP" altLang="en-US" sz="3200">
                <a:latin typeface="メイリオ" panose="020B0604030504040204" pitchFamily="50" charset="-128"/>
                <a:ea typeface="メイリオ" panose="020B0604030504040204" pitchFamily="50" charset="-128"/>
                <a:cs typeface="メイリオ" panose="020B0604030504040204" pitchFamily="50" charset="-128"/>
              </a:rPr>
              <a:t>職業的側面</a:t>
            </a:r>
            <a:endParaRPr lang="ja-JP" altLang="en-US" sz="3200"/>
          </a:p>
        </p:txBody>
      </p:sp>
      <p:sp>
        <p:nvSpPr>
          <p:cNvPr id="6" name="正方形/長方形 5">
            <a:extLst>
              <a:ext uri="{FF2B5EF4-FFF2-40B4-BE49-F238E27FC236}">
                <a16:creationId xmlns:a16="http://schemas.microsoft.com/office/drawing/2014/main" id="{FDC40C76-9C10-7543-9F53-C8608F25C217}"/>
              </a:ext>
            </a:extLst>
          </p:cNvPr>
          <p:cNvSpPr/>
          <p:nvPr/>
        </p:nvSpPr>
        <p:spPr>
          <a:xfrm>
            <a:off x="218017" y="763900"/>
            <a:ext cx="8747301" cy="369332"/>
          </a:xfrm>
          <a:prstGeom prst="rect">
            <a:avLst/>
          </a:prstGeom>
        </p:spPr>
        <p:txBody>
          <a:bodyPr wrap="square">
            <a:spAutoFit/>
          </a:bodyPr>
          <a:lstStyle/>
          <a:p>
            <a:pPr marL="0" indent="0">
              <a:buNone/>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職業的側面は、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が有する特性のうち主に職務遂行能力に関するものである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0904918D-9DA6-7E42-A34E-CB3875D9CA61}"/>
              </a:ext>
            </a:extLst>
          </p:cNvPr>
          <p:cNvSpPr/>
          <p:nvPr/>
        </p:nvSpPr>
        <p:spPr>
          <a:xfrm>
            <a:off x="218043" y="2051799"/>
            <a:ext cx="3058851" cy="461665"/>
          </a:xfrm>
          <a:prstGeom prst="rect">
            <a:avLst/>
          </a:prstGeom>
        </p:spPr>
        <p:txBody>
          <a:bodyPr wrap="none">
            <a:spAutoFit/>
          </a:bodyPr>
          <a:lstStyle/>
          <a:p>
            <a:pPr marL="0" indent="0">
              <a:buNone/>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把握すべき諸特性</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a:extLst>
              <a:ext uri="{FF2B5EF4-FFF2-40B4-BE49-F238E27FC236}">
                <a16:creationId xmlns:a16="http://schemas.microsoft.com/office/drawing/2014/main" id="{CA058DD8-CB09-644B-AB0E-36E730C62791}"/>
              </a:ext>
            </a:extLst>
          </p:cNvPr>
          <p:cNvSpPr/>
          <p:nvPr/>
        </p:nvSpPr>
        <p:spPr bwMode="auto">
          <a:xfrm>
            <a:off x="1500120" y="2632673"/>
            <a:ext cx="2080732" cy="1642285"/>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正方形/長方形 7">
            <a:extLst>
              <a:ext uri="{FF2B5EF4-FFF2-40B4-BE49-F238E27FC236}">
                <a16:creationId xmlns:a16="http://schemas.microsoft.com/office/drawing/2014/main" id="{23B8C617-DC54-5B46-AAF8-C9CBE7EBD6F3}"/>
              </a:ext>
            </a:extLst>
          </p:cNvPr>
          <p:cNvSpPr/>
          <p:nvPr/>
        </p:nvSpPr>
        <p:spPr bwMode="ltGray">
          <a:xfrm>
            <a:off x="1590917" y="3222982"/>
            <a:ext cx="1827744" cy="461665"/>
          </a:xfrm>
          <a:prstGeom prst="rect">
            <a:avLst/>
          </a:prstGeom>
        </p:spPr>
        <p:txBody>
          <a:bodyPr wrap="none">
            <a:spAutoFit/>
          </a:bodyPr>
          <a:lstStyle/>
          <a:p>
            <a:pPr marL="0" indent="0">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 労働意欲</a:t>
            </a:r>
          </a:p>
        </p:txBody>
      </p:sp>
      <p:sp>
        <p:nvSpPr>
          <p:cNvPr id="12" name="円/楕円 11">
            <a:extLst>
              <a:ext uri="{FF2B5EF4-FFF2-40B4-BE49-F238E27FC236}">
                <a16:creationId xmlns:a16="http://schemas.microsoft.com/office/drawing/2014/main" id="{5E83A82B-BB37-A84C-B08D-BB41C68EDBE0}"/>
              </a:ext>
            </a:extLst>
          </p:cNvPr>
          <p:cNvSpPr/>
          <p:nvPr/>
        </p:nvSpPr>
        <p:spPr bwMode="auto">
          <a:xfrm>
            <a:off x="5070733" y="2636918"/>
            <a:ext cx="2133600" cy="1642285"/>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正方形/長方形 8">
            <a:extLst>
              <a:ext uri="{FF2B5EF4-FFF2-40B4-BE49-F238E27FC236}">
                <a16:creationId xmlns:a16="http://schemas.microsoft.com/office/drawing/2014/main" id="{DFB44892-0A0B-F54B-8392-8E5849E3D296}"/>
              </a:ext>
            </a:extLst>
          </p:cNvPr>
          <p:cNvSpPr/>
          <p:nvPr/>
        </p:nvSpPr>
        <p:spPr bwMode="ltGray">
          <a:xfrm>
            <a:off x="5549373" y="3312785"/>
            <a:ext cx="1212191" cy="461665"/>
          </a:xfrm>
          <a:prstGeom prst="rect">
            <a:avLst/>
          </a:prstGeom>
        </p:spPr>
        <p:txBody>
          <a:bodyPr wrap="none">
            <a:spAutoFit/>
          </a:bodyPr>
          <a:lstStyle/>
          <a:p>
            <a:pPr marL="0" indent="0">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 適性</a:t>
            </a:r>
          </a:p>
        </p:txBody>
      </p:sp>
      <p:sp>
        <p:nvSpPr>
          <p:cNvPr id="15" name="円/楕円 14">
            <a:extLst>
              <a:ext uri="{FF2B5EF4-FFF2-40B4-BE49-F238E27FC236}">
                <a16:creationId xmlns:a16="http://schemas.microsoft.com/office/drawing/2014/main" id="{7B5F6697-2E22-D641-B3F6-7CBA8E189355}"/>
              </a:ext>
            </a:extLst>
          </p:cNvPr>
          <p:cNvSpPr/>
          <p:nvPr/>
        </p:nvSpPr>
        <p:spPr bwMode="auto">
          <a:xfrm>
            <a:off x="1444503" y="4898218"/>
            <a:ext cx="2292596" cy="1713475"/>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正方形/長方形 9">
            <a:extLst>
              <a:ext uri="{FF2B5EF4-FFF2-40B4-BE49-F238E27FC236}">
                <a16:creationId xmlns:a16="http://schemas.microsoft.com/office/drawing/2014/main" id="{ED0BED79-EBA9-9847-A0DF-823105C109A0}"/>
              </a:ext>
            </a:extLst>
          </p:cNvPr>
          <p:cNvSpPr/>
          <p:nvPr/>
        </p:nvSpPr>
        <p:spPr bwMode="ltGray">
          <a:xfrm>
            <a:off x="1627083" y="5451408"/>
            <a:ext cx="1827744" cy="830997"/>
          </a:xfrm>
          <a:prstGeom prst="rect">
            <a:avLst/>
          </a:prstGeom>
        </p:spPr>
        <p:txBody>
          <a:bodyPr wrap="none">
            <a:spAutoFit/>
          </a:bodyPr>
          <a:lstStyle/>
          <a:p>
            <a:pPr marL="0" indent="0">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③ 作業能力</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・技能</a:t>
            </a:r>
          </a:p>
        </p:txBody>
      </p:sp>
      <p:sp>
        <p:nvSpPr>
          <p:cNvPr id="14" name="円/楕円 13">
            <a:extLst>
              <a:ext uri="{FF2B5EF4-FFF2-40B4-BE49-F238E27FC236}">
                <a16:creationId xmlns:a16="http://schemas.microsoft.com/office/drawing/2014/main" id="{4E617E62-86F4-F34C-AF76-D20B1248AB94}"/>
              </a:ext>
            </a:extLst>
          </p:cNvPr>
          <p:cNvSpPr/>
          <p:nvPr/>
        </p:nvSpPr>
        <p:spPr bwMode="auto">
          <a:xfrm>
            <a:off x="5204128" y="4822156"/>
            <a:ext cx="2133600" cy="1713475"/>
          </a:xfrm>
          <a:prstGeom prst="ellipse">
            <a:avLst/>
          </a:prstGeom>
          <a:solidFill>
            <a:srgbClr val="D4344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正方形/長方形 10">
            <a:extLst>
              <a:ext uri="{FF2B5EF4-FFF2-40B4-BE49-F238E27FC236}">
                <a16:creationId xmlns:a16="http://schemas.microsoft.com/office/drawing/2014/main" id="{AD2A7DB8-310B-F74A-BFB5-520D9AAEAEC6}"/>
              </a:ext>
            </a:extLst>
          </p:cNvPr>
          <p:cNvSpPr/>
          <p:nvPr/>
        </p:nvSpPr>
        <p:spPr bwMode="ltGray">
          <a:xfrm>
            <a:off x="5298680" y="5478368"/>
            <a:ext cx="1827744" cy="461665"/>
          </a:xfrm>
          <a:prstGeom prst="rect">
            <a:avLst/>
          </a:prstGeom>
        </p:spPr>
        <p:txBody>
          <a:bodyPr wrap="none">
            <a:spAutoFit/>
          </a:bodyPr>
          <a:lstStyle/>
          <a:p>
            <a:pPr marL="0" indent="0" algn="ctr">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④ 職業興味</a:t>
            </a:r>
          </a:p>
        </p:txBody>
      </p:sp>
      <p:sp>
        <p:nvSpPr>
          <p:cNvPr id="21" name="正方形/長方形 20">
            <a:extLst>
              <a:ext uri="{FF2B5EF4-FFF2-40B4-BE49-F238E27FC236}">
                <a16:creationId xmlns:a16="http://schemas.microsoft.com/office/drawing/2014/main" id="{841ECF74-BB68-6542-A255-982C926B0E24}"/>
              </a:ext>
            </a:extLst>
          </p:cNvPr>
          <p:cNvSpPr/>
          <p:nvPr/>
        </p:nvSpPr>
        <p:spPr>
          <a:xfrm>
            <a:off x="3531973" y="4346733"/>
            <a:ext cx="1723549" cy="461665"/>
          </a:xfrm>
          <a:prstGeom prst="rect">
            <a:avLst/>
          </a:prstGeom>
        </p:spPr>
        <p:txBody>
          <a:bodyPr wrap="none">
            <a:spAutoFit/>
          </a:bodyPr>
          <a:lstStyle/>
          <a:p>
            <a:r>
              <a:rPr lang="ja-JP" altLang="en-US" sz="2400">
                <a:latin typeface="メイリオ" panose="020B0604030504040204" pitchFamily="50" charset="-128"/>
                <a:ea typeface="メイリオ" panose="020B0604030504040204" pitchFamily="50" charset="-128"/>
                <a:cs typeface="メイリオ" panose="020B0604030504040204" pitchFamily="50" charset="-128"/>
              </a:rPr>
              <a:t>職業的側面</a:t>
            </a:r>
            <a:endParaRPr lang="ja-JP" altLang="en-US" sz="2400"/>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471026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0611" y="1406463"/>
            <a:ext cx="8229600" cy="4525963"/>
          </a:xfrm>
        </p:spPr>
        <p:txBody>
          <a:bodyPr/>
          <a:lstStyle/>
          <a:p>
            <a:pPr marL="0" inden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「①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労働</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意欲」の把握に当たっての留意事項</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ここでいう労働意欲とは、個人が「働く」うえで最も基本的条件となるものであり、「働く」ということを理解し、「働きたい」とする欲求をどの程度持っているかをいう</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ただし、単なる「作業態度」とは異なるものであることから、別途把握しようと努めることが必要である。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666979" y="910530"/>
            <a:ext cx="7776864" cy="7200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1">
            <a:extLst>
              <a:ext uri="{FF2B5EF4-FFF2-40B4-BE49-F238E27FC236}">
                <a16:creationId xmlns:a16="http://schemas.microsoft.com/office/drawing/2014/main" id="{3EB67608-EB19-40E7-BCED-5FB3E82E4C62}"/>
              </a:ext>
            </a:extLst>
          </p:cNvPr>
          <p:cNvSpPr>
            <a:spLocks noGrp="1"/>
          </p:cNvSpPr>
          <p:nvPr>
            <p:ph type="title"/>
          </p:nvPr>
        </p:nvSpPr>
        <p:spPr>
          <a:xfrm>
            <a:off x="1070157" y="215037"/>
            <a:ext cx="7109639" cy="646331"/>
          </a:xfrm>
          <a:prstGeom prst="rect">
            <a:avLst/>
          </a:prstGeom>
        </p:spPr>
        <p:txBody>
          <a:bodyPr wrap="none">
            <a:spAutoFit/>
          </a:bodyPr>
          <a:lstStyle/>
          <a:p>
            <a:r>
              <a:rPr lang="ja-JP" altLang="en-US" sz="3600" kern="0" dirty="0">
                <a:latin typeface="メイリオ" panose="020B0604030504040204" pitchFamily="50" charset="-128"/>
                <a:ea typeface="メイリオ" panose="020B0604030504040204" pitchFamily="50" charset="-128"/>
                <a:cs typeface="メイリオ" panose="020B0604030504040204" pitchFamily="50" charset="-128"/>
              </a:rPr>
              <a:t>職業的側面（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把握すべき諸特性）</a:t>
            </a:r>
            <a:endParaRPr lang="ja-JP" altLang="en-US"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6294597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D8A6AD5D-451D-DC40-9722-DCAF0F02CA0B}"/>
              </a:ext>
            </a:extLst>
          </p:cNvPr>
          <p:cNvSpPr/>
          <p:nvPr/>
        </p:nvSpPr>
        <p:spPr>
          <a:xfrm>
            <a:off x="152224" y="5947198"/>
            <a:ext cx="8759630" cy="552524"/>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058" name="Rectangle 2"/>
          <p:cNvSpPr>
            <a:spLocks noGrp="1" noChangeArrowheads="1"/>
          </p:cNvSpPr>
          <p:nvPr>
            <p:ph type="title"/>
          </p:nvPr>
        </p:nvSpPr>
        <p:spPr>
          <a:xfrm>
            <a:off x="1115616" y="38166"/>
            <a:ext cx="7272337" cy="1143000"/>
          </a:xfrm>
        </p:spPr>
        <p:txBody>
          <a:bodyPr>
            <a:normAutofit fontScale="90000"/>
          </a:bodyPr>
          <a:lstStyle/>
          <a:p>
            <a:pPr algn="l"/>
            <a:r>
              <a:rPr lang="ja-JP" altLang="en-US" sz="3200" dirty="0">
                <a:latin typeface="Meiryo" panose="020B0604030504040204" pitchFamily="34" charset="-128"/>
                <a:ea typeface="Meiryo" panose="020B0604030504040204" pitchFamily="34" charset="-128"/>
              </a:rPr>
              <a:t>就労</a:t>
            </a:r>
            <a:r>
              <a:rPr lang="ja-JP" altLang="en-US" sz="3200" dirty="0" smtClean="0">
                <a:latin typeface="Meiryo" panose="020B0604030504040204" pitchFamily="34" charset="-128"/>
                <a:ea typeface="Meiryo" panose="020B0604030504040204" pitchFamily="34" charset="-128"/>
              </a:rPr>
              <a:t>支援機関に</a:t>
            </a:r>
            <a:r>
              <a:rPr lang="ja-JP" altLang="en-US" sz="3200" dirty="0">
                <a:latin typeface="Meiryo" panose="020B0604030504040204" pitchFamily="34" charset="-128"/>
                <a:ea typeface="Meiryo" panose="020B0604030504040204" pitchFamily="34" charset="-128"/>
              </a:rPr>
              <a:t>おける　　　　</a:t>
            </a:r>
            <a:br>
              <a:rPr lang="ja-JP" altLang="en-US" sz="3200" dirty="0">
                <a:latin typeface="Meiryo" panose="020B0604030504040204" pitchFamily="34" charset="-128"/>
                <a:ea typeface="Meiryo" panose="020B0604030504040204" pitchFamily="34" charset="-128"/>
              </a:rPr>
            </a:br>
            <a:r>
              <a:rPr lang="ja-JP" altLang="en-US" sz="3200" dirty="0">
                <a:latin typeface="Meiryo" panose="020B0604030504040204" pitchFamily="34" charset="-128"/>
                <a:ea typeface="Meiryo" panose="020B0604030504040204" pitchFamily="34" charset="-128"/>
              </a:rPr>
              <a:t>職業能力・適性等</a:t>
            </a:r>
            <a:r>
              <a:rPr lang="ja-JP" altLang="en-US" sz="3200" dirty="0" smtClean="0">
                <a:latin typeface="Meiryo" panose="020B0604030504040204" pitchFamily="34" charset="-128"/>
                <a:ea typeface="Meiryo" panose="020B0604030504040204" pitchFamily="34" charset="-128"/>
              </a:rPr>
              <a:t>のアセスメントの体系</a:t>
            </a:r>
            <a:endParaRPr lang="ja-JP" altLang="en-US" sz="3200" dirty="0">
              <a:latin typeface="Meiryo" panose="020B0604030504040204" pitchFamily="34" charset="-128"/>
              <a:ea typeface="Meiryo" panose="020B0604030504040204" pitchFamily="34" charset="-128"/>
            </a:endParaRPr>
          </a:p>
        </p:txBody>
      </p:sp>
      <p:sp>
        <p:nvSpPr>
          <p:cNvPr id="557061" name="Text Box 5"/>
          <p:cNvSpPr txBox="1">
            <a:spLocks noChangeArrowheads="1"/>
          </p:cNvSpPr>
          <p:nvPr/>
        </p:nvSpPr>
        <p:spPr bwMode="auto">
          <a:xfrm>
            <a:off x="549552" y="5992810"/>
            <a:ext cx="7550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smtClean="0">
                <a:latin typeface="Meiryo" panose="020B0604030504040204" pitchFamily="34" charset="-128"/>
                <a:ea typeface="Meiryo" panose="020B0604030504040204" pitchFamily="34" charset="-128"/>
              </a:rPr>
              <a:t>収集した情報を</a:t>
            </a:r>
            <a:r>
              <a:rPr lang="ja-JP" altLang="en-US" sz="2800" b="1" u="sng" dirty="0" smtClean="0">
                <a:solidFill>
                  <a:srgbClr val="D43448"/>
                </a:solidFill>
                <a:latin typeface="Meiryo" panose="020B0604030504040204" pitchFamily="34" charset="-128"/>
                <a:ea typeface="Meiryo" panose="020B0604030504040204" pitchFamily="34" charset="-128"/>
              </a:rPr>
              <a:t>次のプロセスに活かす</a:t>
            </a:r>
            <a:r>
              <a:rPr lang="ja-JP" altLang="en-US" sz="2400" dirty="0" smtClean="0">
                <a:latin typeface="Meiryo" panose="020B0604030504040204" pitchFamily="34" charset="-128"/>
                <a:ea typeface="Meiryo" panose="020B0604030504040204" pitchFamily="34" charset="-128"/>
              </a:rPr>
              <a:t>ことが重要</a:t>
            </a:r>
            <a:endParaRPr lang="en-US" altLang="ja-JP" sz="2400" dirty="0">
              <a:latin typeface="Meiryo" panose="020B0604030504040204" pitchFamily="34" charset="-128"/>
              <a:ea typeface="Meiryo" panose="020B0604030504040204" pitchFamily="34" charset="-128"/>
            </a:endParaRPr>
          </a:p>
        </p:txBody>
      </p:sp>
      <p:sp>
        <p:nvSpPr>
          <p:cNvPr id="4" name="正方形/長方形 3"/>
          <p:cNvSpPr/>
          <p:nvPr/>
        </p:nvSpPr>
        <p:spPr bwMode="auto">
          <a:xfrm>
            <a:off x="2411760" y="4725144"/>
            <a:ext cx="3744416" cy="648072"/>
          </a:xfrm>
          <a:prstGeom prst="rect">
            <a:avLst/>
          </a:prstGeom>
          <a:solidFill>
            <a:srgbClr val="D2CDBD"/>
          </a:solidFill>
          <a:ln>
            <a:solidFill>
              <a:srgbClr val="F5EEDE"/>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rPr>
              <a:t>面接・調査</a:t>
            </a:r>
          </a:p>
        </p:txBody>
      </p:sp>
      <p:sp>
        <p:nvSpPr>
          <p:cNvPr id="9" name="正方形/長方形 8"/>
          <p:cNvSpPr/>
          <p:nvPr/>
        </p:nvSpPr>
        <p:spPr bwMode="auto">
          <a:xfrm>
            <a:off x="2879812" y="4077072"/>
            <a:ext cx="2844316" cy="648072"/>
          </a:xfrm>
          <a:prstGeom prst="rect">
            <a:avLst/>
          </a:prstGeom>
          <a:solidFill>
            <a:srgbClr val="D2CDBD"/>
          </a:solidFill>
          <a:ln>
            <a:solidFill>
              <a:srgbClr val="F5EEDE"/>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rPr>
              <a:t>心理的・生理的検査</a:t>
            </a:r>
          </a:p>
        </p:txBody>
      </p:sp>
      <p:sp>
        <p:nvSpPr>
          <p:cNvPr id="10" name="正方形/長方形 9"/>
          <p:cNvSpPr/>
          <p:nvPr/>
        </p:nvSpPr>
        <p:spPr bwMode="auto">
          <a:xfrm>
            <a:off x="3277641" y="3416422"/>
            <a:ext cx="2160319" cy="660649"/>
          </a:xfrm>
          <a:prstGeom prst="rect">
            <a:avLst/>
          </a:prstGeom>
          <a:solidFill>
            <a:srgbClr val="D2CDBD"/>
          </a:solidFill>
          <a:ln>
            <a:solidFill>
              <a:srgbClr val="F5EEDE"/>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b="1" dirty="0">
                <a:solidFill>
                  <a:schemeClr val="tx1"/>
                </a:solidFill>
                <a:latin typeface="Meiryo" panose="020B0604030504040204" pitchFamily="34" charset="-128"/>
                <a:ea typeface="Meiryo" panose="020B0604030504040204" pitchFamily="34" charset="-128"/>
              </a:rPr>
              <a:t>ワークサンプル法</a:t>
            </a:r>
            <a:endParaRPr kumimoji="1" lang="ja-JP" altLang="en-US" b="1" i="0" u="none" strike="noStrike" cap="none" normalizeH="0" baseline="0" dirty="0">
              <a:ln>
                <a:noFill/>
              </a:ln>
              <a:solidFill>
                <a:schemeClr val="tx1"/>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3373797" y="2758918"/>
            <a:ext cx="1918284" cy="657274"/>
          </a:xfrm>
          <a:prstGeom prst="rect">
            <a:avLst/>
          </a:prstGeom>
          <a:solidFill>
            <a:srgbClr val="D2CDBD"/>
          </a:solidFill>
          <a:ln>
            <a:solidFill>
              <a:srgbClr val="F5EEDE"/>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rPr>
              <a:t>常設の模擬的就労</a:t>
            </a:r>
            <a:endParaRPr kumimoji="1" lang="en-US" altLang="ja-JP" sz="14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rPr>
              <a:t>場面に</a:t>
            </a:r>
            <a:r>
              <a:rPr kumimoji="1" lang="ja-JP" altLang="en-US" sz="1400" b="1" i="0" u="none" strike="noStrike" cap="none" normalizeH="0" baseline="0" dirty="0" smtClean="0">
                <a:ln>
                  <a:noFill/>
                </a:ln>
                <a:solidFill>
                  <a:schemeClr val="tx1"/>
                </a:solidFill>
                <a:effectLst/>
                <a:latin typeface="Meiryo" panose="020B0604030504040204" pitchFamily="34" charset="-128"/>
                <a:ea typeface="Meiryo" panose="020B0604030504040204" pitchFamily="34" charset="-128"/>
              </a:rPr>
              <a:t>おけるアセスメント</a:t>
            </a:r>
            <a:endParaRPr kumimoji="1" lang="ja-JP" altLang="en-US" sz="14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endParaRPr>
          </a:p>
        </p:txBody>
      </p:sp>
      <p:sp>
        <p:nvSpPr>
          <p:cNvPr id="12" name="正方形/長方形 11"/>
          <p:cNvSpPr/>
          <p:nvPr/>
        </p:nvSpPr>
        <p:spPr bwMode="auto">
          <a:xfrm>
            <a:off x="3707904" y="2101644"/>
            <a:ext cx="1296144" cy="657274"/>
          </a:xfrm>
          <a:prstGeom prst="rect">
            <a:avLst/>
          </a:prstGeom>
          <a:solidFill>
            <a:srgbClr val="D2CDBD"/>
          </a:solidFill>
          <a:ln>
            <a:solidFill>
              <a:srgbClr val="F5EEDE"/>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b="1" dirty="0" smtClean="0">
                <a:solidFill>
                  <a:schemeClr val="tx1"/>
                </a:solidFill>
                <a:latin typeface="Meiryo" panose="020B0604030504040204" pitchFamily="34" charset="-128"/>
                <a:ea typeface="Meiryo" panose="020B0604030504040204" pitchFamily="34" charset="-128"/>
              </a:rPr>
              <a:t>職場実習等</a:t>
            </a:r>
            <a:endParaRPr kumimoji="1" lang="ja-JP" altLang="en-US" sz="16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endParaRPr>
          </a:p>
        </p:txBody>
      </p:sp>
      <p:sp>
        <p:nvSpPr>
          <p:cNvPr id="13" name="正方形/長方形 12"/>
          <p:cNvSpPr/>
          <p:nvPr/>
        </p:nvSpPr>
        <p:spPr bwMode="ltGray">
          <a:xfrm>
            <a:off x="755576" y="2126782"/>
            <a:ext cx="712068" cy="3292046"/>
          </a:xfrm>
          <a:prstGeom prst="rect">
            <a:avLst/>
          </a:prstGeom>
          <a:solidFill>
            <a:srgbClr val="F47C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eaVert" wrap="non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b="1" dirty="0">
                <a:solidFill>
                  <a:schemeClr val="tx1"/>
                </a:solidFill>
                <a:latin typeface="Meiryo" panose="020B0604030504040204" pitchFamily="34" charset="-128"/>
                <a:ea typeface="Meiryo" panose="020B0604030504040204" pitchFamily="34" charset="-128"/>
              </a:rPr>
              <a:t>行　動　観　察</a:t>
            </a:r>
            <a:endParaRPr kumimoji="1" lang="ja-JP" altLang="en-US" sz="1800" b="1" i="0" u="none" strike="noStrike" cap="none" normalizeH="0" baseline="0" dirty="0">
              <a:ln>
                <a:noFill/>
              </a:ln>
              <a:solidFill>
                <a:schemeClr val="tx1"/>
              </a:solidFill>
              <a:effectLst/>
              <a:latin typeface="Meiryo" panose="020B0604030504040204" pitchFamily="34" charset="-128"/>
              <a:ea typeface="Meiryo" panose="020B0604030504040204" pitchFamily="34" charset="-128"/>
            </a:endParaRPr>
          </a:p>
        </p:txBody>
      </p:sp>
      <p:sp>
        <p:nvSpPr>
          <p:cNvPr id="15" name="正方形/長方形 14"/>
          <p:cNvSpPr/>
          <p:nvPr/>
        </p:nvSpPr>
        <p:spPr bwMode="auto">
          <a:xfrm>
            <a:off x="5060030" y="1397337"/>
            <a:ext cx="3904454" cy="648072"/>
          </a:xfrm>
          <a:prstGeom prst="rect">
            <a:avLst/>
          </a:prstGeom>
          <a:solidFill>
            <a:srgbClr val="D43448"/>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000" b="1" dirty="0">
                <a:solidFill>
                  <a:srgbClr val="FFFFFF"/>
                </a:solidFill>
                <a:latin typeface="メイリオ" panose="020B0604030504040204" pitchFamily="50" charset="-128"/>
                <a:ea typeface="メイリオ" panose="020B0604030504040204" pitchFamily="50" charset="-128"/>
              </a:rPr>
              <a:t>支援</a:t>
            </a:r>
            <a:r>
              <a:rPr lang="ja-JP" altLang="en-US" sz="2000" b="1" dirty="0" smtClean="0">
                <a:solidFill>
                  <a:srgbClr val="FFFFFF"/>
                </a:solidFill>
                <a:latin typeface="メイリオ" panose="020B0604030504040204" pitchFamily="50" charset="-128"/>
                <a:ea typeface="メイリオ" panose="020B0604030504040204" pitchFamily="50" charset="-128"/>
              </a:rPr>
              <a:t>計画</a:t>
            </a:r>
            <a:r>
              <a:rPr lang="ja-JP" altLang="en-US" sz="2000" b="1" dirty="0">
                <a:solidFill>
                  <a:srgbClr val="FFFFFF"/>
                </a:solidFill>
                <a:latin typeface="メイリオ" panose="020B0604030504040204" pitchFamily="50" charset="-128"/>
                <a:ea typeface="メイリオ" panose="020B0604030504040204" pitchFamily="50" charset="-128"/>
              </a:rPr>
              <a:t>の策定</a:t>
            </a:r>
            <a:endParaRPr kumimoji="1" lang="ja-JP" altLang="en-US" sz="20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p:txBody>
      </p:sp>
      <p:cxnSp>
        <p:nvCxnSpPr>
          <p:cNvPr id="7" name="直線コネクタ 6"/>
          <p:cNvCxnSpPr>
            <a:stCxn id="12" idx="3"/>
          </p:cNvCxnSpPr>
          <p:nvPr/>
        </p:nvCxnSpPr>
        <p:spPr bwMode="auto">
          <a:xfrm>
            <a:off x="5004048" y="2430281"/>
            <a:ext cx="3096344" cy="0"/>
          </a:xfrm>
          <a:prstGeom prst="line">
            <a:avLst/>
          </a:prstGeom>
          <a:solidFill>
            <a:schemeClr val="accent1"/>
          </a:solidFill>
          <a:ln w="9525" cap="flat" cmpd="sng" algn="ctr">
            <a:solidFill>
              <a:schemeClr val="tx1"/>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p:nvPr/>
        </p:nvCxnSpPr>
        <p:spPr bwMode="auto">
          <a:xfrm flipV="1">
            <a:off x="8100392" y="2101644"/>
            <a:ext cx="0" cy="2947536"/>
          </a:xfrm>
          <a:prstGeom prst="straightConnector1">
            <a:avLst/>
          </a:prstGeom>
          <a:solidFill>
            <a:schemeClr val="accent1"/>
          </a:solidFill>
          <a:ln w="9525" cap="flat" cmpd="sng" algn="ctr">
            <a:solidFill>
              <a:schemeClr val="tx1"/>
            </a:solidFill>
            <a:prstDash val="dash"/>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テキスト ボックス 23"/>
          <p:cNvSpPr txBox="1"/>
          <p:nvPr/>
        </p:nvSpPr>
        <p:spPr>
          <a:xfrm>
            <a:off x="1590687" y="2604445"/>
            <a:ext cx="1683113" cy="369332"/>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場面設定法</a:t>
            </a:r>
          </a:p>
        </p:txBody>
      </p:sp>
      <p:sp>
        <p:nvSpPr>
          <p:cNvPr id="25" name="左中かっこ 24"/>
          <p:cNvSpPr/>
          <p:nvPr/>
        </p:nvSpPr>
        <p:spPr bwMode="auto">
          <a:xfrm>
            <a:off x="2895861" y="2101644"/>
            <a:ext cx="427937" cy="1289410"/>
          </a:xfrm>
          <a:prstGeom prst="leftBrace">
            <a:avLst>
              <a:gd name="adj1" fmla="val 62395"/>
              <a:gd name="adj2" fmla="val 50000"/>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正方形/長方形 29"/>
          <p:cNvSpPr/>
          <p:nvPr/>
        </p:nvSpPr>
        <p:spPr>
          <a:xfrm>
            <a:off x="683568" y="1060593"/>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5220072" y="2755187"/>
            <a:ext cx="3767353" cy="2468094"/>
            <a:chOff x="5220072" y="2755187"/>
            <a:chExt cx="3767353" cy="2468094"/>
          </a:xfrm>
        </p:grpSpPr>
        <p:cxnSp>
          <p:nvCxnSpPr>
            <p:cNvPr id="18" name="直線コネクタ 17"/>
            <p:cNvCxnSpPr/>
            <p:nvPr/>
          </p:nvCxnSpPr>
          <p:spPr bwMode="auto">
            <a:xfrm>
              <a:off x="5220072" y="3087555"/>
              <a:ext cx="2880320" cy="0"/>
            </a:xfrm>
            <a:prstGeom prst="line">
              <a:avLst/>
            </a:prstGeom>
            <a:solidFill>
              <a:schemeClr val="accent1"/>
            </a:solidFill>
            <a:ln w="9525" cap="flat" cmpd="sng" algn="ctr">
              <a:solidFill>
                <a:schemeClr val="tx1"/>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a:off x="5437960" y="3717032"/>
              <a:ext cx="2664296" cy="0"/>
            </a:xfrm>
            <a:prstGeom prst="line">
              <a:avLst/>
            </a:prstGeom>
            <a:solidFill>
              <a:schemeClr val="accent1"/>
            </a:solidFill>
            <a:ln w="9525" cap="flat" cmpd="sng" algn="ctr">
              <a:solidFill>
                <a:schemeClr val="tx1"/>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5720556" y="4401108"/>
              <a:ext cx="2379836" cy="0"/>
            </a:xfrm>
            <a:prstGeom prst="line">
              <a:avLst/>
            </a:prstGeom>
            <a:solidFill>
              <a:schemeClr val="accent1"/>
            </a:solidFill>
            <a:ln w="9525" cap="flat" cmpd="sng" algn="ctr">
              <a:solidFill>
                <a:schemeClr val="tx1"/>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6151522" y="5049180"/>
              <a:ext cx="1948870" cy="0"/>
            </a:xfrm>
            <a:prstGeom prst="line">
              <a:avLst/>
            </a:prstGeom>
            <a:solidFill>
              <a:schemeClr val="accent1"/>
            </a:solidFill>
            <a:ln w="9525" cap="flat" cmpd="sng" algn="ctr">
              <a:solidFill>
                <a:schemeClr val="tx1"/>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左中かっこ 25"/>
            <p:cNvSpPr/>
            <p:nvPr/>
          </p:nvSpPr>
          <p:spPr bwMode="auto">
            <a:xfrm flipH="1">
              <a:off x="6250194" y="3503091"/>
              <a:ext cx="604051" cy="531094"/>
            </a:xfrm>
            <a:prstGeom prst="leftBrace">
              <a:avLst>
                <a:gd name="adj1" fmla="val 62395"/>
                <a:gd name="adj2" fmla="val 50000"/>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テキスト ボックス 26"/>
            <p:cNvSpPr txBox="1"/>
            <p:nvPr/>
          </p:nvSpPr>
          <p:spPr>
            <a:xfrm>
              <a:off x="6876547" y="3502125"/>
              <a:ext cx="1683113" cy="646331"/>
            </a:xfrm>
            <a:prstGeom prst="rect">
              <a:avLst/>
            </a:prstGeom>
            <a:noFill/>
          </p:spPr>
          <p:txBody>
            <a:bodyPr wrap="square" rtlCol="0">
              <a:spAutoFit/>
            </a:bodyPr>
            <a:lstStyle/>
            <a:p>
              <a:r>
                <a:rPr lang="ja-JP" altLang="en-US" dirty="0" smtClean="0">
                  <a:latin typeface="Meiryo" panose="020B0604030504040204" pitchFamily="34" charset="-128"/>
                  <a:ea typeface="Meiryo" panose="020B0604030504040204" pitchFamily="34" charset="-128"/>
                </a:rPr>
                <a:t>ＭＷＳ簡易版</a:t>
              </a:r>
            </a:p>
            <a:p>
              <a:r>
                <a:rPr kumimoji="1" lang="ja-JP" altLang="en-US" dirty="0">
                  <a:latin typeface="Meiryo" panose="020B0604030504040204" pitchFamily="34" charset="-128"/>
                  <a:ea typeface="Meiryo" panose="020B0604030504040204" pitchFamily="34" charset="-128"/>
                </a:rPr>
                <a:t>　</a:t>
              </a:r>
              <a:r>
                <a:rPr kumimoji="1" lang="ja-JP" altLang="en-US" dirty="0" smtClean="0">
                  <a:latin typeface="Meiryo" panose="020B0604030504040204" pitchFamily="34" charset="-128"/>
                  <a:ea typeface="Meiryo" panose="020B0604030504040204" pitchFamily="34" charset="-128"/>
                </a:rPr>
                <a:t>　　訓練版</a:t>
              </a:r>
              <a:endParaRPr kumimoji="1" lang="ja-JP" altLang="en-US" dirty="0">
                <a:latin typeface="Meiryo" panose="020B0604030504040204" pitchFamily="34" charset="-128"/>
                <a:ea typeface="Meiryo" panose="020B0604030504040204" pitchFamily="34" charset="-128"/>
              </a:endParaRPr>
            </a:p>
          </p:txBody>
        </p:sp>
        <p:sp>
          <p:nvSpPr>
            <p:cNvPr id="28" name="左中かっこ 27"/>
            <p:cNvSpPr/>
            <p:nvPr/>
          </p:nvSpPr>
          <p:spPr bwMode="auto">
            <a:xfrm flipH="1">
              <a:off x="6253415" y="4224132"/>
              <a:ext cx="604051" cy="992325"/>
            </a:xfrm>
            <a:prstGeom prst="leftBrace">
              <a:avLst>
                <a:gd name="adj1" fmla="val 62395"/>
                <a:gd name="adj2" fmla="val 50000"/>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9" name="テキスト ボックス 28"/>
            <p:cNvSpPr txBox="1"/>
            <p:nvPr/>
          </p:nvSpPr>
          <p:spPr>
            <a:xfrm>
              <a:off x="6876547" y="4576950"/>
              <a:ext cx="1683113" cy="646331"/>
            </a:xfrm>
            <a:prstGeom prst="rect">
              <a:avLst/>
            </a:prstGeom>
            <a:noFill/>
          </p:spPr>
          <p:txBody>
            <a:bodyPr wrap="square" rtlCol="0">
              <a:spAutoFit/>
            </a:bodyPr>
            <a:lstStyle/>
            <a:p>
              <a:r>
                <a:rPr lang="ja-JP" altLang="en-US" dirty="0" smtClean="0">
                  <a:latin typeface="Meiryo" panose="020B0604030504040204" pitchFamily="34" charset="-128"/>
                  <a:ea typeface="Meiryo" panose="020B0604030504040204" pitchFamily="34" charset="-128"/>
                </a:rPr>
                <a:t>ＭＳＦＡＳ等</a:t>
              </a:r>
            </a:p>
            <a:p>
              <a:r>
                <a:rPr lang="ja-JP" altLang="en-US" dirty="0" smtClean="0">
                  <a:latin typeface="Meiryo" panose="020B0604030504040204" pitchFamily="34" charset="-128"/>
                  <a:ea typeface="Meiryo" panose="020B0604030504040204" pitchFamily="34" charset="-128"/>
                </a:rPr>
                <a:t>（ＷＣＳＴ）</a:t>
              </a:r>
            </a:p>
          </p:txBody>
        </p:sp>
        <p:sp>
          <p:nvSpPr>
            <p:cNvPr id="32" name="左中かっこ 31"/>
            <p:cNvSpPr/>
            <p:nvPr/>
          </p:nvSpPr>
          <p:spPr bwMode="auto">
            <a:xfrm flipH="1">
              <a:off x="6231467" y="2843901"/>
              <a:ext cx="604051" cy="531094"/>
            </a:xfrm>
            <a:prstGeom prst="leftBrace">
              <a:avLst>
                <a:gd name="adj1" fmla="val 62395"/>
                <a:gd name="adj2" fmla="val 50000"/>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6861107" y="2755187"/>
              <a:ext cx="2126318" cy="646331"/>
            </a:xfrm>
            <a:prstGeom prst="rect">
              <a:avLst/>
            </a:prstGeom>
            <a:noFill/>
          </p:spPr>
          <p:txBody>
            <a:bodyPr wrap="square" rtlCol="0">
              <a:spAutoFit/>
            </a:bodyPr>
            <a:lstStyle/>
            <a:p>
              <a:r>
                <a:rPr lang="ja-JP" altLang="en-US" dirty="0" smtClean="0">
                  <a:latin typeface="Meiryo" panose="020B0604030504040204" pitchFamily="34" charset="-128"/>
                  <a:ea typeface="Meiryo" panose="020B0604030504040204" pitchFamily="34" charset="-128"/>
                </a:rPr>
                <a:t>ＭＷＳ訓練版</a:t>
              </a:r>
            </a:p>
            <a:p>
              <a:r>
                <a:rPr kumimoji="1" lang="en-US" altLang="ja-JP" sz="1600" dirty="0" smtClean="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環境</a:t>
              </a:r>
              <a:r>
                <a:rPr kumimoji="1" lang="ja-JP" altLang="en-US" sz="1600" dirty="0" smtClean="0">
                  <a:latin typeface="Meiryo" panose="020B0604030504040204" pitchFamily="34" charset="-128"/>
                  <a:ea typeface="Meiryo" panose="020B0604030504040204" pitchFamily="34" charset="-128"/>
                </a:rPr>
                <a:t>の構造化</a:t>
              </a:r>
              <a:r>
                <a:rPr kumimoji="1" lang="ja-JP" altLang="en-US" b="1" dirty="0">
                  <a:latin typeface="Meiryo" panose="020B0604030504040204" pitchFamily="34" charset="-128"/>
                  <a:ea typeface="Meiryo" panose="020B0604030504040204" pitchFamily="34" charset="-128"/>
                </a:rPr>
                <a:t>　</a:t>
              </a:r>
              <a:r>
                <a:rPr kumimoji="1" lang="ja-JP" altLang="en-US" b="1" dirty="0" smtClean="0">
                  <a:latin typeface="Meiryo" panose="020B0604030504040204" pitchFamily="34" charset="-128"/>
                  <a:ea typeface="Meiryo" panose="020B0604030504040204" pitchFamily="34" charset="-128"/>
                </a:rPr>
                <a:t>　　</a:t>
              </a:r>
              <a:endParaRPr kumimoji="1" lang="ja-JP" altLang="en-US" b="1" dirty="0">
                <a:latin typeface="Meiryo" panose="020B0604030504040204" pitchFamily="34" charset="-128"/>
                <a:ea typeface="Meiryo" panose="020B0604030504040204" pitchFamily="34" charset="-128"/>
              </a:endParaRPr>
            </a:p>
          </p:txBody>
        </p:sp>
        <p:sp>
          <p:nvSpPr>
            <p:cNvPr id="3" name="右矢印 2"/>
            <p:cNvSpPr/>
            <p:nvPr/>
          </p:nvSpPr>
          <p:spPr bwMode="auto">
            <a:xfrm rot="16200000">
              <a:off x="7924295" y="4229936"/>
              <a:ext cx="352194" cy="174164"/>
            </a:xfrm>
            <a:prstGeom prst="rightArrow">
              <a:avLst/>
            </a:prstGeom>
            <a:solidFill>
              <a:srgbClr val="D43448"/>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4" name="右矢印 33"/>
            <p:cNvSpPr/>
            <p:nvPr/>
          </p:nvSpPr>
          <p:spPr bwMode="auto">
            <a:xfrm rot="16200000">
              <a:off x="8028923" y="3307312"/>
              <a:ext cx="155396" cy="161707"/>
            </a:xfrm>
            <a:prstGeom prst="rightArrow">
              <a:avLst/>
            </a:prstGeom>
            <a:solidFill>
              <a:srgbClr val="D43448"/>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31059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620655"/>
            <a:ext cx="9103303" cy="4525963"/>
          </a:xfrm>
        </p:spPr>
        <p:txBody>
          <a:bodyPr/>
          <a:lstStyle/>
          <a:p>
            <a:pPr marL="534988" indent="-534988">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① 作業ぶり</a:t>
            </a:r>
          </a:p>
          <a:p>
            <a:pPr marL="534988" indent="-534988">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よそ見をするか、よそ見の対象やその時期はどうであるか（同伴の家族等の方</a:t>
            </a:r>
          </a:p>
          <a:p>
            <a:pPr marL="534988" indent="-534988">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見るのか、他の作業者を見るのか、人が出入りするときや大きな音がしたとき</a:t>
            </a:r>
          </a:p>
          <a:p>
            <a:pPr marL="534988" indent="-534988">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そちらを見るのか、作業を始めてすぐによそ見をするのか、作業後半によそ見</a:t>
            </a:r>
          </a:p>
          <a:p>
            <a:pPr marL="534988" indent="-534988">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するの</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 よそ見をして作業を中断するか、よそ見をしながらでも作業を続けるか。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 部品を落としたり、作業を失敗した時、その事に気付くか、また、どのように対</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処するか。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 作業姿勢のとり方はどうか、自分なりに作業しやすい身体の位置や態勢を</a:t>
            </a:r>
            <a:r>
              <a:rPr lang="ja-JP" altLang="en-US" sz="1800" dirty="0" err="1">
                <a:latin typeface="メイリオ" panose="020B0604030504040204" pitchFamily="50" charset="-128"/>
                <a:ea typeface="メイリオ" panose="020B0604030504040204" pitchFamily="50" charset="-128"/>
                <a:cs typeface="メイリオ" panose="020B0604030504040204" pitchFamily="50" charset="-128"/>
              </a:rPr>
              <a:t>工夫す</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err="1">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ことができるか。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 検査者が見ているときと見ていないときで作業ぶりに変化があるか。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 作業ぶりが丁寧か雑か、必要以上に丁寧すぎたりしないか。</a:t>
            </a:r>
          </a:p>
        </p:txBody>
      </p:sp>
      <p:sp>
        <p:nvSpPr>
          <p:cNvPr id="6" name="正方形/長方形 5"/>
          <p:cNvSpPr/>
          <p:nvPr/>
        </p:nvSpPr>
        <p:spPr>
          <a:xfrm>
            <a:off x="1212477" y="106091"/>
            <a:ext cx="7051583" cy="1200329"/>
          </a:xfrm>
          <a:prstGeom prst="rect">
            <a:avLst/>
          </a:prstGeom>
        </p:spPr>
        <p:txBody>
          <a:bodyPr wrap="square">
            <a:spAutoFit/>
          </a:bodyPr>
          <a:lstStyle/>
          <a:p>
            <a:r>
              <a:rPr lang="ja-JP" altLang="en-US" b="1" dirty="0"/>
              <a:t>参考　ワークサンプル法実施中に観察すべき</a:t>
            </a:r>
            <a:r>
              <a:rPr lang="ja-JP" altLang="en-US" b="1" dirty="0" smtClean="0"/>
              <a:t>点</a:t>
            </a:r>
            <a:r>
              <a:rPr lang="ja-JP" altLang="en-US" b="1" dirty="0"/>
              <a:t>（行動観察の観点）</a:t>
            </a:r>
            <a:br>
              <a:rPr lang="ja-JP" altLang="en-US" b="1" dirty="0"/>
            </a:br>
            <a:endParaRPr lang="ja-JP" altLang="en-US" b="1" dirty="0"/>
          </a:p>
          <a:p>
            <a:r>
              <a:rPr lang="ja-JP" altLang="en-US" b="1" dirty="0"/>
              <a:t/>
            </a:r>
            <a:br>
              <a:rPr lang="ja-JP" altLang="en-US" b="1" dirty="0"/>
            </a:br>
            <a:endParaRPr lang="ja-JP" altLang="en-US" b="1" dirty="0"/>
          </a:p>
        </p:txBody>
      </p:sp>
      <p:sp>
        <p:nvSpPr>
          <p:cNvPr id="7" name="正方形/長方形 6">
            <a:extLst>
              <a:ext uri="{FF2B5EF4-FFF2-40B4-BE49-F238E27FC236}">
                <a16:creationId xmlns:a16="http://schemas.microsoft.com/office/drawing/2014/main" id="{CFF7BBF5-F3C5-4142-80F5-222208D0AD80}"/>
              </a:ext>
            </a:extLst>
          </p:cNvPr>
          <p:cNvSpPr/>
          <p:nvPr/>
        </p:nvSpPr>
        <p:spPr>
          <a:xfrm>
            <a:off x="244095" y="5071005"/>
            <a:ext cx="4418197" cy="369332"/>
          </a:xfrm>
          <a:prstGeom prst="rect">
            <a:avLst/>
          </a:prstGeom>
        </p:spPr>
        <p:txBody>
          <a:bodyPr wrap="none">
            <a:spAutoFit/>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作業への取り掛かりは早いか遅いか。</a:t>
            </a:r>
          </a:p>
        </p:txBody>
      </p:sp>
      <p:sp>
        <p:nvSpPr>
          <p:cNvPr id="8" name="正方形/長方形 7">
            <a:extLst>
              <a:ext uri="{FF2B5EF4-FFF2-40B4-BE49-F238E27FC236}">
                <a16:creationId xmlns:a16="http://schemas.microsoft.com/office/drawing/2014/main" id="{D4A90189-5E50-4FB4-BB05-AD7086064082}"/>
              </a:ext>
            </a:extLst>
          </p:cNvPr>
          <p:cNvSpPr/>
          <p:nvPr/>
        </p:nvSpPr>
        <p:spPr>
          <a:xfrm>
            <a:off x="258062" y="5436899"/>
            <a:ext cx="6624736" cy="369332"/>
          </a:xfrm>
          <a:prstGeom prst="rect">
            <a:avLst/>
          </a:prstGeom>
        </p:spPr>
        <p:txBody>
          <a:bodyPr wrap="square">
            <a:spAutoFit/>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「止めて。」と言われるとすぐに止めることができるか。</a:t>
            </a:r>
          </a:p>
        </p:txBody>
      </p:sp>
      <p:sp>
        <p:nvSpPr>
          <p:cNvPr id="9" name="正方形/長方形 8">
            <a:extLst>
              <a:ext uri="{FF2B5EF4-FFF2-40B4-BE49-F238E27FC236}">
                <a16:creationId xmlns:a16="http://schemas.microsoft.com/office/drawing/2014/main" id="{EBDC9710-412E-4A71-B062-90CCEEAA0C2A}"/>
              </a:ext>
            </a:extLst>
          </p:cNvPr>
          <p:cNvSpPr/>
          <p:nvPr/>
        </p:nvSpPr>
        <p:spPr>
          <a:xfrm>
            <a:off x="258062" y="5773717"/>
            <a:ext cx="7532626"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急がされて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も応じられず常にマイペースで作業態度が変わらないか。</a:t>
            </a:r>
          </a:p>
        </p:txBody>
      </p:sp>
      <p:sp>
        <p:nvSpPr>
          <p:cNvPr id="10" name="正方形/長方形 9">
            <a:extLst>
              <a:ext uri="{FF2B5EF4-FFF2-40B4-BE49-F238E27FC236}">
                <a16:creationId xmlns:a16="http://schemas.microsoft.com/office/drawing/2014/main" id="{CA2AA826-E245-4474-92CC-153923450352}"/>
              </a:ext>
            </a:extLst>
          </p:cNvPr>
          <p:cNvSpPr/>
          <p:nvPr/>
        </p:nvSpPr>
        <p:spPr>
          <a:xfrm>
            <a:off x="0" y="6110164"/>
            <a:ext cx="8517406" cy="646331"/>
          </a:xfrm>
          <a:prstGeom prst="rect">
            <a:avLst/>
          </a:prstGeom>
        </p:spPr>
        <p:txBody>
          <a:bodyPr wrap="square">
            <a:spAutoFit/>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 作業量はどのように変化するか（初めから手速く作業できるか、徐々に作業</a:t>
            </a:r>
          </a:p>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量が増加するか。）。</a:t>
            </a: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221760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4198" y="797918"/>
            <a:ext cx="8784976" cy="5324535"/>
          </a:xfrm>
          <a:prstGeom prst="rect">
            <a:avLst/>
          </a:prstGeom>
        </p:spPr>
        <p:txBody>
          <a:bodyPr wrap="square">
            <a:spAutoFit/>
          </a:bodyPr>
          <a:lstStyle/>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作業説明の理解</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作業説明を受けたとき、分かったかどうかの返事や、分かったという</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err="1">
                <a:latin typeface="メイリオ" panose="020B0604030504040204" pitchFamily="50" charset="-128"/>
                <a:ea typeface="メイリオ" panose="020B0604030504040204" pitchFamily="50" charset="-128"/>
                <a:cs typeface="メイリオ" panose="020B0604030504040204" pitchFamily="50" charset="-128"/>
              </a:rPr>
              <a:t>ような</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態度を表すことがきちんとできるか、分からないときに質問で</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きるか。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作業終了の報告がきちんとできるか。</a:t>
            </a:r>
          </a:p>
          <a:p>
            <a:pPr marL="0" indent="0">
              <a:buNone/>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③ 作業中の身体の動き</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作業場間の移動はきびきびしているか、緩慢か。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作業中の手、足、全身の動きがリズミカルであるか。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左右の手の使い分けや両手作業でのバランスはどうか、利き手が定</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まっているか、また、補助手が効果的に働いているか。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作業中の目の位置はどうであるか、視線が手元に向けられているか、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目を近づける場合、何</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位か。</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障害のために標準的な方法で作業できない場合、自分なりに工夫して</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作業しようとするか（例えば、手がうまく使えない場合、肘や口、額</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等をうまく活用できるか、あるいは作業手順を改善したりすることが　　</a:t>
            </a: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できる</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正方形/長方形 6"/>
          <p:cNvSpPr/>
          <p:nvPr/>
        </p:nvSpPr>
        <p:spPr>
          <a:xfrm>
            <a:off x="1181101" y="129081"/>
            <a:ext cx="7515224" cy="646331"/>
          </a:xfrm>
          <a:prstGeom prst="rect">
            <a:avLst/>
          </a:prstGeom>
        </p:spPr>
        <p:txBody>
          <a:bodyPr wrap="square">
            <a:spAutoFit/>
          </a:bodyPr>
          <a:lstStyle/>
          <a:p>
            <a:r>
              <a:rPr lang="ja-JP" altLang="en-US" b="1" dirty="0"/>
              <a:t>参考　ワークサンプル法実施中に観察すべき</a:t>
            </a:r>
            <a:r>
              <a:rPr lang="ja-JP" altLang="en-US" b="1" dirty="0" smtClean="0"/>
              <a:t>点（行動観察の観点）</a:t>
            </a:r>
            <a:r>
              <a:rPr lang="ja-JP" altLang="en-US" b="1" dirty="0"/>
              <a:t/>
            </a:r>
            <a:br>
              <a:rPr lang="ja-JP" altLang="en-US" b="1" dirty="0"/>
            </a:br>
            <a:endParaRPr lang="ja-JP" altLang="en-US" b="1" dirty="0"/>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359363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4480" y="1340767"/>
            <a:ext cx="8683060" cy="5361589"/>
          </a:xfrm>
        </p:spPr>
        <p:txBody>
          <a:bodyPr>
            <a:normAutofit/>
          </a:bodyPr>
          <a:lstStyle/>
          <a:p>
            <a:pPr>
              <a:buAutoNum type="circleNumDbPlain"/>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数値</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としての結果はもとより</a:t>
            </a:r>
            <a:r>
              <a:rPr lang="ja-JP" altLang="en-US"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行動観察、動作観察を取り入れた評価</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が有効となる場合が多いこと。</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② 労働意欲については、数量的に把握できないうえに、１回の面接では容易に</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判断しえないことから、利用障害者の日常をよく知っている者（</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家族、</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教師、</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施設の職員等）の意見を十分に聴くなどして、</a:t>
            </a:r>
            <a:r>
              <a:rPr lang="ja-JP" altLang="en-US"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長期的な観点から判断する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こと</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が肝要であること。</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③ 職業興味を検査するに当たっては、関連領域の経験の有無によって興味の方</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向が限定される傾向が強いので、留意する必要があること。</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④ 心理的・生理的検査によって</a:t>
            </a:r>
            <a:r>
              <a:rPr lang="ja-JP" altLang="en-US"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測定しうる能力等は、あくまで現時点の状態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測定した結果であることに十分に留意し、将来的に期待しうる能力等を想定し</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err="1">
                <a:latin typeface="メイリオ" panose="020B0604030504040204" pitchFamily="50" charset="-128"/>
                <a:ea typeface="メイリオ" panose="020B0604030504040204" pitchFamily="50" charset="-128"/>
                <a:cs typeface="メイリオ" panose="020B0604030504040204" pitchFamily="50" charset="-128"/>
              </a:rPr>
              <a:t>つつ</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評価に当たることが必要であること。</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⑤ 特定の職種で実際に行われている作業に似通った作業を用いて検査した場合</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でも、必ずしもその職種に関する能力を示すとは限らないので、</a:t>
            </a:r>
            <a:r>
              <a:rPr lang="ja-JP" altLang="en-US"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拡大解釈する</a:t>
            </a:r>
          </a:p>
          <a:p>
            <a:pPr marL="0" indent="0">
              <a:buNone/>
            </a:pPr>
            <a:r>
              <a:rPr lang="ja-JP" altLang="en-US"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ことのないよう</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にすること。</a:t>
            </a:r>
          </a:p>
          <a:p>
            <a:pPr marL="0" indent="0">
              <a:buNone/>
            </a:pPr>
            <a:endParaRPr lang="ja-JP" altLang="en-US" sz="16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1"/>
          <p:cNvSpPr txBox="1">
            <a:spLocks/>
          </p:cNvSpPr>
          <p:nvPr/>
        </p:nvSpPr>
        <p:spPr bwMode="auto">
          <a:xfrm>
            <a:off x="219583" y="103612"/>
            <a:ext cx="8229600" cy="63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200" kern="0" dirty="0">
                <a:latin typeface="メイリオ" panose="020B0604030504040204" pitchFamily="50" charset="-128"/>
                <a:ea typeface="メイリオ" panose="020B0604030504040204" pitchFamily="50" charset="-128"/>
                <a:cs typeface="メイリオ" panose="020B0604030504040204" pitchFamily="50" charset="-128"/>
              </a:rPr>
              <a:t>職業的側面（まとめ）</a:t>
            </a:r>
          </a:p>
        </p:txBody>
      </p:sp>
      <p:sp>
        <p:nvSpPr>
          <p:cNvPr id="7" name="正方形/長方形 6"/>
          <p:cNvSpPr/>
          <p:nvPr/>
        </p:nvSpPr>
        <p:spPr>
          <a:xfrm>
            <a:off x="682369" y="1011155"/>
            <a:ext cx="7776864" cy="7200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06217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107504" y="588218"/>
            <a:ext cx="8816114" cy="109075"/>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299740" y="121283"/>
            <a:ext cx="8916922" cy="461665"/>
          </a:xfrm>
          <a:prstGeom prst="rect">
            <a:avLst/>
          </a:prstGeom>
        </p:spPr>
        <p:txBody>
          <a:bodyPr wrap="square">
            <a:spAutoFit/>
          </a:bodyPr>
          <a:lstStyle/>
          <a:p>
            <a:pPr fontAlgn="base">
              <a:spcAft>
                <a:spcPct val="0"/>
              </a:spcAft>
              <a:defRPr/>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ＳＦＡＳ・ＭＷＳ・Ｍ－</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メモリーノート活用の</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プロセス</a:t>
            </a:r>
          </a:p>
        </p:txBody>
      </p:sp>
      <p:sp>
        <p:nvSpPr>
          <p:cNvPr id="3" name="片側の 2 つの角を切り取った四角形 2"/>
          <p:cNvSpPr/>
          <p:nvPr/>
        </p:nvSpPr>
        <p:spPr>
          <a:xfrm>
            <a:off x="861557" y="4549886"/>
            <a:ext cx="7198049" cy="1536875"/>
          </a:xfrm>
          <a:prstGeom prst="snip2SameRect">
            <a:avLst/>
          </a:prstGeom>
          <a:solidFill>
            <a:schemeClr val="bg1">
              <a:lumMod val="8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bwMode="auto">
          <a:xfrm>
            <a:off x="5832471" y="4816458"/>
            <a:ext cx="2557346"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0"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bwMode="auto">
          <a:xfrm>
            <a:off x="6470716" y="5771543"/>
            <a:ext cx="1841339" cy="92312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3209426" y="4832060"/>
            <a:ext cx="2518415"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40" name="グループ化 39"/>
          <p:cNvGrpSpPr/>
          <p:nvPr/>
        </p:nvGrpSpPr>
        <p:grpSpPr>
          <a:xfrm>
            <a:off x="700306" y="1533768"/>
            <a:ext cx="7725206" cy="5263924"/>
            <a:chOff x="-2040922" y="670741"/>
            <a:chExt cx="9913544" cy="5913352"/>
          </a:xfrm>
        </p:grpSpPr>
        <p:sp>
          <p:nvSpPr>
            <p:cNvPr id="9" name="正方形/長方形 8"/>
            <p:cNvSpPr/>
            <p:nvPr/>
          </p:nvSpPr>
          <p:spPr bwMode="auto">
            <a:xfrm>
              <a:off x="-2040921" y="2204865"/>
              <a:ext cx="9767946" cy="367874"/>
            </a:xfrm>
            <a:prstGeom prst="rect">
              <a:avLst/>
            </a:prstGeom>
            <a:solidFill>
              <a:srgbClr val="D43448"/>
            </a:solidFill>
            <a:ln w="317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ＭＷＳ簡易版</a:t>
              </a:r>
              <a:endPar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下矢印 17"/>
            <p:cNvSpPr/>
            <p:nvPr/>
          </p:nvSpPr>
          <p:spPr bwMode="auto">
            <a:xfrm>
              <a:off x="5359370" y="1101199"/>
              <a:ext cx="432048" cy="1286012"/>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正方形/長方形 6"/>
            <p:cNvSpPr/>
            <p:nvPr/>
          </p:nvSpPr>
          <p:spPr bwMode="auto">
            <a:xfrm>
              <a:off x="-2035788" y="670741"/>
              <a:ext cx="9762813" cy="432048"/>
            </a:xfrm>
            <a:prstGeom prst="rect">
              <a:avLst/>
            </a:prstGeom>
            <a:solidFill>
              <a:srgbClr val="D43448"/>
            </a:solidFill>
            <a:ln w="317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スケジューリングの訓練が必要</a:t>
              </a:r>
            </a:p>
          </p:txBody>
        </p:sp>
        <p:sp>
          <p:nvSpPr>
            <p:cNvPr id="8" name="正方形/長方形 7"/>
            <p:cNvSpPr/>
            <p:nvPr/>
          </p:nvSpPr>
          <p:spPr bwMode="auto">
            <a:xfrm>
              <a:off x="2855426" y="1389668"/>
              <a:ext cx="4913634" cy="622279"/>
            </a:xfrm>
            <a:prstGeom prst="rect">
              <a:avLst/>
            </a:prstGeom>
            <a:solidFill>
              <a:srgbClr val="D43448"/>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a:t>
              </a:r>
              <a:r>
                <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メモリーノート</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集中訓練</a:t>
              </a:r>
            </a:p>
          </p:txBody>
        </p:sp>
        <p:sp>
          <p:nvSpPr>
            <p:cNvPr id="10" name="正方形/長方形 9"/>
            <p:cNvSpPr/>
            <p:nvPr/>
          </p:nvSpPr>
          <p:spPr bwMode="auto">
            <a:xfrm>
              <a:off x="-2040922" y="2649380"/>
              <a:ext cx="9809983" cy="1415182"/>
            </a:xfrm>
            <a:prstGeom prst="rect">
              <a:avLst/>
            </a:prstGeom>
            <a:solidFill>
              <a:srgbClr val="D43448"/>
            </a:solidFill>
            <a:ln w="952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endParaRPr kumimoji="1" lang="ja-JP"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bwMode="auto">
            <a:xfrm>
              <a:off x="1734564" y="5700672"/>
              <a:ext cx="1921880" cy="767690"/>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Text Box 5"/>
            <p:cNvSpPr txBox="1">
              <a:spLocks noChangeArrowheads="1"/>
            </p:cNvSpPr>
            <p:nvPr/>
          </p:nvSpPr>
          <p:spPr bwMode="auto">
            <a:xfrm>
              <a:off x="1700667" y="5216688"/>
              <a:ext cx="1971878" cy="369302"/>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endParaRPr kumimoji="0" lang="ja-JP" altLang="en-US" sz="1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 Box 5"/>
            <p:cNvSpPr txBox="1">
              <a:spLocks noChangeArrowheads="1"/>
            </p:cNvSpPr>
            <p:nvPr/>
          </p:nvSpPr>
          <p:spPr bwMode="auto">
            <a:xfrm>
              <a:off x="1661193" y="4837302"/>
              <a:ext cx="1965238" cy="380289"/>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単一課題</a:t>
              </a:r>
            </a:p>
          </p:txBody>
        </p:sp>
        <p:sp>
          <p:nvSpPr>
            <p:cNvPr id="12" name="Text Box 9"/>
            <p:cNvSpPr txBox="1">
              <a:spLocks noChangeArrowheads="1"/>
            </p:cNvSpPr>
            <p:nvPr/>
          </p:nvSpPr>
          <p:spPr bwMode="auto">
            <a:xfrm>
              <a:off x="1967431" y="5436336"/>
              <a:ext cx="1290129" cy="38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複数課題</a:t>
              </a:r>
            </a:p>
          </p:txBody>
        </p:sp>
        <p:sp>
          <p:nvSpPr>
            <p:cNvPr id="13" name="Text Box 13"/>
            <p:cNvSpPr txBox="1">
              <a:spLocks noChangeArrowheads="1"/>
            </p:cNvSpPr>
            <p:nvPr/>
          </p:nvSpPr>
          <p:spPr bwMode="auto">
            <a:xfrm>
              <a:off x="1906610" y="5996355"/>
              <a:ext cx="1897632" cy="5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職場を想定した</a:t>
              </a:r>
              <a:endParaRPr kumimoji="0"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base" hangingPunct="1">
                <a:spcBef>
                  <a:spcPct val="0"/>
                </a:spcBef>
                <a:spcAft>
                  <a:spcPct val="0"/>
                </a:spcAft>
              </a:pPr>
              <a:r>
                <a:rPr kumimoji="0"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トレーニング</a:t>
              </a:r>
            </a:p>
          </p:txBody>
        </p:sp>
        <p:sp>
          <p:nvSpPr>
            <p:cNvPr id="14" name="Text Box 5"/>
            <p:cNvSpPr txBox="1">
              <a:spLocks noChangeArrowheads="1"/>
            </p:cNvSpPr>
            <p:nvPr/>
          </p:nvSpPr>
          <p:spPr bwMode="auto">
            <a:xfrm>
              <a:off x="4567363" y="4904169"/>
              <a:ext cx="3259453" cy="345714"/>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メモリーノートの般化</a:t>
              </a:r>
            </a:p>
          </p:txBody>
        </p:sp>
        <p:sp>
          <p:nvSpPr>
            <p:cNvPr id="20" name="下矢印 19"/>
            <p:cNvSpPr/>
            <p:nvPr/>
          </p:nvSpPr>
          <p:spPr bwMode="auto">
            <a:xfrm>
              <a:off x="-960602" y="1196753"/>
              <a:ext cx="432048" cy="1339872"/>
            </a:xfrm>
            <a:prstGeom prst="downArrow">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4" name="正方形/長方形 33"/>
            <p:cNvSpPr/>
            <p:nvPr/>
          </p:nvSpPr>
          <p:spPr bwMode="auto">
            <a:xfrm>
              <a:off x="5271608" y="902082"/>
              <a:ext cx="576064" cy="288032"/>
            </a:xfrm>
            <a:prstGeom prst="rect">
              <a:avLst/>
            </a:prstGeom>
            <a:solidFill>
              <a:schemeClr val="bg1">
                <a:lumMod val="5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Yes</a:t>
              </a:r>
            </a:p>
          </p:txBody>
        </p:sp>
        <p:sp>
          <p:nvSpPr>
            <p:cNvPr id="35" name="正方形/長方形 34"/>
            <p:cNvSpPr/>
            <p:nvPr/>
          </p:nvSpPr>
          <p:spPr bwMode="auto">
            <a:xfrm>
              <a:off x="-1066835" y="886765"/>
              <a:ext cx="645220" cy="288032"/>
            </a:xfrm>
            <a:prstGeom prst="rect">
              <a:avLst/>
            </a:prstGeom>
            <a:solidFill>
              <a:schemeClr val="bg1">
                <a:lumMod val="50000"/>
              </a:schemeClr>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No</a:t>
              </a:r>
            </a:p>
          </p:txBody>
        </p:sp>
        <p:sp>
          <p:nvSpPr>
            <p:cNvPr id="15" name="Text Box 5"/>
            <p:cNvSpPr txBox="1">
              <a:spLocks noChangeArrowheads="1"/>
            </p:cNvSpPr>
            <p:nvPr/>
          </p:nvSpPr>
          <p:spPr bwMode="auto">
            <a:xfrm>
              <a:off x="5225711" y="5509828"/>
              <a:ext cx="2646911" cy="380289"/>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作業内容記録票</a:t>
              </a:r>
            </a:p>
          </p:txBody>
        </p:sp>
      </p:grpSp>
      <p:sp>
        <p:nvSpPr>
          <p:cNvPr id="64" name="正方形/長方形 63"/>
          <p:cNvSpPr/>
          <p:nvPr/>
        </p:nvSpPr>
        <p:spPr>
          <a:xfrm>
            <a:off x="6840865" y="6274502"/>
            <a:ext cx="1210588" cy="338554"/>
          </a:xfrm>
          <a:prstGeom prst="rect">
            <a:avLst/>
          </a:prstGeom>
        </p:spPr>
        <p:txBody>
          <a:bodyPr wrap="none">
            <a:spAutoFit/>
          </a:bodyPr>
          <a:lstStyle/>
          <a:p>
            <a:pPr algn="ctr" fontAlgn="base">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作業日程表</a:t>
            </a:r>
          </a:p>
        </p:txBody>
      </p:sp>
      <p:sp>
        <p:nvSpPr>
          <p:cNvPr id="66" name="左右矢印 65"/>
          <p:cNvSpPr/>
          <p:nvPr/>
        </p:nvSpPr>
        <p:spPr bwMode="auto">
          <a:xfrm>
            <a:off x="5484970" y="5699392"/>
            <a:ext cx="606815" cy="473995"/>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7" name="正方形/長方形 76"/>
          <p:cNvSpPr/>
          <p:nvPr/>
        </p:nvSpPr>
        <p:spPr bwMode="auto">
          <a:xfrm>
            <a:off x="6091785" y="6122360"/>
            <a:ext cx="613735" cy="318281"/>
          </a:xfrm>
          <a:prstGeom prst="rect">
            <a:avLst/>
          </a:prstGeom>
          <a:solidFill>
            <a:schemeClr val="bg1">
              <a:lumMod val="75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作成</a:t>
            </a:r>
          </a:p>
        </p:txBody>
      </p:sp>
      <p:grpSp>
        <p:nvGrpSpPr>
          <p:cNvPr id="2" name="グループ化 1"/>
          <p:cNvGrpSpPr/>
          <p:nvPr/>
        </p:nvGrpSpPr>
        <p:grpSpPr>
          <a:xfrm>
            <a:off x="3256755" y="4932932"/>
            <a:ext cx="1569660" cy="1558243"/>
            <a:chOff x="2400272" y="4841899"/>
            <a:chExt cx="1569660" cy="1558243"/>
          </a:xfrm>
        </p:grpSpPr>
        <p:sp>
          <p:nvSpPr>
            <p:cNvPr id="67" name="円/楕円 66"/>
            <p:cNvSpPr/>
            <p:nvPr/>
          </p:nvSpPr>
          <p:spPr bwMode="auto">
            <a:xfrm>
              <a:off x="2765713" y="5211243"/>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4" name="下矢印 73"/>
            <p:cNvSpPr/>
            <p:nvPr/>
          </p:nvSpPr>
          <p:spPr bwMode="auto">
            <a:xfrm>
              <a:off x="3344863" y="5443198"/>
              <a:ext cx="269076" cy="213645"/>
            </a:xfrm>
            <a:prstGeom prst="downArrow">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5" name="下矢印 74"/>
            <p:cNvSpPr/>
            <p:nvPr/>
          </p:nvSpPr>
          <p:spPr bwMode="auto">
            <a:xfrm>
              <a:off x="3359900" y="5969824"/>
              <a:ext cx="269076" cy="213645"/>
            </a:xfrm>
            <a:prstGeom prst="downArrow">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8" name="円/楕円 77"/>
            <p:cNvSpPr/>
            <p:nvPr/>
          </p:nvSpPr>
          <p:spPr bwMode="auto">
            <a:xfrm>
              <a:off x="2770936" y="5710877"/>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9" name="円/楕円 78"/>
            <p:cNvSpPr/>
            <p:nvPr/>
          </p:nvSpPr>
          <p:spPr bwMode="auto">
            <a:xfrm>
              <a:off x="2793443" y="6190468"/>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0" name="正方形/長方形 79"/>
            <p:cNvSpPr/>
            <p:nvPr/>
          </p:nvSpPr>
          <p:spPr>
            <a:xfrm>
              <a:off x="2400272" y="4841899"/>
              <a:ext cx="1569660"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p>
          </p:txBody>
        </p:sp>
      </p:grpSp>
      <p:sp>
        <p:nvSpPr>
          <p:cNvPr id="81" name="正方形/長方形 80"/>
          <p:cNvSpPr/>
          <p:nvPr/>
        </p:nvSpPr>
        <p:spPr>
          <a:xfrm>
            <a:off x="5876066" y="4873409"/>
            <a:ext cx="2262158"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Ｍ－メモリーノート</a:t>
            </a:r>
          </a:p>
        </p:txBody>
      </p:sp>
      <p:sp>
        <p:nvSpPr>
          <p:cNvPr id="68" name="正方形/長方形 67"/>
          <p:cNvSpPr/>
          <p:nvPr/>
        </p:nvSpPr>
        <p:spPr bwMode="auto">
          <a:xfrm>
            <a:off x="704306" y="787244"/>
            <a:ext cx="7607749" cy="631501"/>
          </a:xfrm>
          <a:prstGeom prst="rect">
            <a:avLst/>
          </a:prstGeom>
          <a:solidFill>
            <a:srgbClr val="D43448"/>
          </a:solidFill>
          <a:ln w="317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r>
              <a:rPr lang="ja-JP" altLang="en-US" b="1" dirty="0">
                <a:solidFill>
                  <a:schemeClr val="bg1"/>
                </a:solidFill>
                <a:effectLst>
                  <a:outerShdw blurRad="38100" dist="38100" dir="2700000" algn="tl">
                    <a:srgbClr val="000000">
                      <a:alpha val="43137"/>
                    </a:srgbClr>
                  </a:outerShdw>
                </a:effectLst>
              </a:rPr>
              <a:t>障害状況・ストレス・疲労のサイン・障害受容等の基礎情報の把握</a:t>
            </a:r>
          </a:p>
        </p:txBody>
      </p:sp>
      <p:sp>
        <p:nvSpPr>
          <p:cNvPr id="70" name="正方形/長方形 69"/>
          <p:cNvSpPr/>
          <p:nvPr/>
        </p:nvSpPr>
        <p:spPr bwMode="auto">
          <a:xfrm>
            <a:off x="675544" y="4844201"/>
            <a:ext cx="2385680"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9" name="左右矢印 68"/>
          <p:cNvSpPr/>
          <p:nvPr/>
        </p:nvSpPr>
        <p:spPr bwMode="auto">
          <a:xfrm>
            <a:off x="2857197" y="5710643"/>
            <a:ext cx="639595" cy="473995"/>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2" name="下矢印 71"/>
          <p:cNvSpPr/>
          <p:nvPr/>
        </p:nvSpPr>
        <p:spPr bwMode="auto">
          <a:xfrm>
            <a:off x="4386224" y="3194733"/>
            <a:ext cx="336677" cy="444240"/>
          </a:xfrm>
          <a:prstGeom prst="downArrow">
            <a:avLst/>
          </a:prstGeom>
          <a:solidFill>
            <a:schemeClr val="bg1">
              <a:lumMod val="75000"/>
            </a:schemeClr>
          </a:solidFill>
          <a:ln w="9525" cap="flat" cmpd="sng" algn="ctr">
            <a:solidFill>
              <a:schemeClr val="bg1">
                <a:lumMod val="6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3" name="正方形/長方形 72"/>
          <p:cNvSpPr/>
          <p:nvPr/>
        </p:nvSpPr>
        <p:spPr>
          <a:xfrm>
            <a:off x="700306" y="4933271"/>
            <a:ext cx="1338828"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83" name="下矢印 82"/>
          <p:cNvSpPr/>
          <p:nvPr/>
        </p:nvSpPr>
        <p:spPr bwMode="auto">
          <a:xfrm>
            <a:off x="4350922" y="1323801"/>
            <a:ext cx="407279" cy="258703"/>
          </a:xfrm>
          <a:prstGeom prst="downArrow">
            <a:avLst/>
          </a:prstGeom>
          <a:solidFill>
            <a:schemeClr val="bg1">
              <a:lumMod val="75000"/>
            </a:schemeClr>
          </a:solidFill>
          <a:ln w="3175" cap="flat" cmpd="sng" algn="ctr">
            <a:solidFill>
              <a:schemeClr val="bg1">
                <a:lumMod val="6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5" name="正方形/長方形 84"/>
          <p:cNvSpPr/>
          <p:nvPr/>
        </p:nvSpPr>
        <p:spPr bwMode="white">
          <a:xfrm>
            <a:off x="3791168" y="1042099"/>
            <a:ext cx="1338828" cy="369332"/>
          </a:xfrm>
          <a:prstGeom prst="rect">
            <a:avLst/>
          </a:prstGeom>
        </p:spPr>
        <p:txBody>
          <a:bodyPr wrap="none">
            <a:spAutoFit/>
          </a:bodyPr>
          <a:lstStyle/>
          <a:p>
            <a:pPr algn="ctr" fontAlgn="base">
              <a:spcBef>
                <a:spcPct val="0"/>
              </a:spcBef>
              <a:spcAft>
                <a:spcPct val="0"/>
              </a:spcAft>
            </a:pPr>
            <a:r>
              <a:rPr lang="ja-JP" altLang="en-US"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57" name="Text Box 5"/>
          <p:cNvSpPr txBox="1">
            <a:spLocks noChangeArrowheads="1"/>
          </p:cNvSpPr>
          <p:nvPr/>
        </p:nvSpPr>
        <p:spPr bwMode="auto">
          <a:xfrm>
            <a:off x="1002736" y="5416949"/>
            <a:ext cx="1850745" cy="1077188"/>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シートを複数回実施することでの、個人内の変化の</a:t>
            </a:r>
          </a:p>
          <a:p>
            <a:pPr fontAlgn="base">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把握。</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楕円 57"/>
          <p:cNvSpPr/>
          <p:nvPr/>
        </p:nvSpPr>
        <p:spPr bwMode="auto">
          <a:xfrm>
            <a:off x="867553" y="5449659"/>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5" name="角丸四角形 4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15337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365095" y="2535237"/>
            <a:ext cx="5680888" cy="1678975"/>
            <a:chOff x="341168" y="1601554"/>
            <a:chExt cx="7306107" cy="1678975"/>
          </a:xfrm>
        </p:grpSpPr>
        <p:grpSp>
          <p:nvGrpSpPr>
            <p:cNvPr id="9" name="グループ化 8"/>
            <p:cNvGrpSpPr/>
            <p:nvPr/>
          </p:nvGrpSpPr>
          <p:grpSpPr>
            <a:xfrm>
              <a:off x="381000" y="1601554"/>
              <a:ext cx="7208670" cy="1201622"/>
              <a:chOff x="381000" y="1840547"/>
              <a:chExt cx="7208670" cy="1201622"/>
            </a:xfrm>
          </p:grpSpPr>
          <p:sp>
            <p:nvSpPr>
              <p:cNvPr id="4" name="角丸四角形 3"/>
              <p:cNvSpPr/>
              <p:nvPr/>
            </p:nvSpPr>
            <p:spPr>
              <a:xfrm>
                <a:off x="381000" y="1861425"/>
                <a:ext cx="2150918" cy="116232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評 価</a:t>
                </a:r>
                <a:endParaRPr kumimoji="1" lang="ja-JP" altLang="en-US" sz="3200" dirty="0"/>
              </a:p>
            </p:txBody>
          </p:sp>
          <p:sp>
            <p:nvSpPr>
              <p:cNvPr id="5" name="角丸四角形 4"/>
              <p:cNvSpPr/>
              <p:nvPr/>
            </p:nvSpPr>
            <p:spPr>
              <a:xfrm>
                <a:off x="2961726" y="1840547"/>
                <a:ext cx="2150918" cy="1183207"/>
              </a:xfrm>
              <a:prstGeom prst="round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訓 練</a:t>
                </a:r>
                <a:endParaRPr kumimoji="1" lang="ja-JP" altLang="en-US" sz="3200" dirty="0"/>
              </a:p>
            </p:txBody>
          </p:sp>
          <p:sp>
            <p:nvSpPr>
              <p:cNvPr id="6" name="角丸四角形 5"/>
              <p:cNvSpPr/>
              <p:nvPr/>
            </p:nvSpPr>
            <p:spPr>
              <a:xfrm>
                <a:off x="5438753" y="1894746"/>
                <a:ext cx="2150917" cy="1147423"/>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再 評 価</a:t>
                </a:r>
                <a:endParaRPr kumimoji="1" lang="ja-JP" altLang="en-US" sz="2800" dirty="0"/>
              </a:p>
            </p:txBody>
          </p:sp>
          <p:sp>
            <p:nvSpPr>
              <p:cNvPr id="7" name="右矢印 6"/>
              <p:cNvSpPr/>
              <p:nvPr/>
            </p:nvSpPr>
            <p:spPr>
              <a:xfrm>
                <a:off x="2428219" y="2099737"/>
                <a:ext cx="644236" cy="706582"/>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008944" y="2139445"/>
                <a:ext cx="644236" cy="706582"/>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341168" y="2941860"/>
              <a:ext cx="2230582"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ベースライン期（</a:t>
              </a:r>
              <a:r>
                <a:rPr lang="en-US" altLang="ja-JP" u="sng" dirty="0" smtClean="0">
                  <a:solidFill>
                    <a:srgbClr val="0070C0"/>
                  </a:solidFill>
                </a:rPr>
                <a:t>BL</a:t>
              </a:r>
              <a:r>
                <a:rPr lang="ja-JP" altLang="en-US" dirty="0" smtClean="0">
                  <a:solidFill>
                    <a:schemeClr val="tx1"/>
                  </a:solidFill>
                </a:rPr>
                <a:t>）</a:t>
              </a:r>
              <a:endParaRPr kumimoji="1" lang="ja-JP" altLang="en-US" dirty="0">
                <a:solidFill>
                  <a:schemeClr val="tx1"/>
                </a:solidFill>
              </a:endParaRPr>
            </a:p>
          </p:txBody>
        </p:sp>
        <p:sp>
          <p:nvSpPr>
            <p:cNvPr id="11" name="正方形/長方形 10"/>
            <p:cNvSpPr/>
            <p:nvPr/>
          </p:nvSpPr>
          <p:spPr>
            <a:xfrm>
              <a:off x="2961726" y="2954806"/>
              <a:ext cx="2230583"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トレーニング</a:t>
              </a:r>
              <a:r>
                <a:rPr lang="ja-JP" altLang="en-US" dirty="0" smtClean="0">
                  <a:solidFill>
                    <a:schemeClr val="tx1"/>
                  </a:solidFill>
                </a:rPr>
                <a:t>期（</a:t>
              </a:r>
              <a:r>
                <a:rPr lang="en-US" altLang="ja-JP" u="sng" dirty="0" smtClean="0">
                  <a:solidFill>
                    <a:srgbClr val="0070C0"/>
                  </a:solidFill>
                </a:rPr>
                <a:t>TR</a:t>
              </a:r>
              <a:r>
                <a:rPr lang="ja-JP" altLang="en-US" dirty="0" smtClean="0">
                  <a:solidFill>
                    <a:schemeClr val="tx1"/>
                  </a:solidFill>
                </a:rPr>
                <a:t>）</a:t>
              </a:r>
              <a:endParaRPr kumimoji="1" lang="ja-JP" altLang="en-US" dirty="0">
                <a:solidFill>
                  <a:schemeClr val="tx1"/>
                </a:solidFill>
              </a:endParaRPr>
            </a:p>
          </p:txBody>
        </p:sp>
        <p:sp>
          <p:nvSpPr>
            <p:cNvPr id="12" name="正方形/長方形 11"/>
            <p:cNvSpPr/>
            <p:nvPr/>
          </p:nvSpPr>
          <p:spPr>
            <a:xfrm>
              <a:off x="5416692" y="2968802"/>
              <a:ext cx="2230583"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プロ－ブ期</a:t>
              </a:r>
              <a:endParaRPr lang="en-US" altLang="ja-JP" dirty="0" smtClean="0">
                <a:solidFill>
                  <a:schemeClr val="tx1"/>
                </a:solidFill>
              </a:endParaRPr>
            </a:p>
            <a:p>
              <a:pPr algn="ctr"/>
              <a:r>
                <a:rPr lang="ja-JP" altLang="en-US" dirty="0" smtClean="0">
                  <a:solidFill>
                    <a:schemeClr val="tx1"/>
                  </a:solidFill>
                </a:rPr>
                <a:t>（</a:t>
              </a:r>
              <a:r>
                <a:rPr lang="en-US" altLang="ja-JP" u="sng" dirty="0" smtClean="0">
                  <a:solidFill>
                    <a:srgbClr val="0070C0"/>
                  </a:solidFill>
                </a:rPr>
                <a:t>PR</a:t>
              </a:r>
              <a:r>
                <a:rPr lang="ja-JP" altLang="en-US" dirty="0" smtClean="0">
                  <a:solidFill>
                    <a:schemeClr val="tx1"/>
                  </a:solidFill>
                </a:rPr>
                <a:t>）</a:t>
              </a:r>
              <a:endParaRPr kumimoji="1" lang="ja-JP" altLang="en-US" dirty="0">
                <a:solidFill>
                  <a:schemeClr val="tx1"/>
                </a:solidFill>
              </a:endParaRPr>
            </a:p>
          </p:txBody>
        </p:sp>
      </p:grpSp>
      <p:sp>
        <p:nvSpPr>
          <p:cNvPr id="14" name="正方形/長方形 13"/>
          <p:cNvSpPr/>
          <p:nvPr/>
        </p:nvSpPr>
        <p:spPr>
          <a:xfrm>
            <a:off x="169833" y="4566818"/>
            <a:ext cx="5904297" cy="177307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latin typeface="メイリオ" panose="020B0604030504040204" pitchFamily="50" charset="-128"/>
                <a:ea typeface="メイリオ" panose="020B0604030504040204" pitchFamily="50" charset="-128"/>
              </a:rPr>
              <a:t>　</a:t>
            </a:r>
            <a:r>
              <a:rPr lang="ja-JP" altLang="en-US" dirty="0" smtClean="0">
                <a:solidFill>
                  <a:schemeClr val="tx1"/>
                </a:solidFill>
                <a:latin typeface="メイリオ" panose="020B0604030504040204" pitchFamily="50" charset="-128"/>
                <a:ea typeface="メイリオ" panose="020B0604030504040204" pitchFamily="50" charset="-128"/>
              </a:rPr>
              <a:t>評価の機能としてだけでなく、訓練を行うことや、その効果を確認することを通して、利用者の作業遂行力向上に向けた、学習機会を設定し、実施する</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p:cNvGrpSpPr/>
          <p:nvPr/>
        </p:nvGrpSpPr>
        <p:grpSpPr>
          <a:xfrm>
            <a:off x="6243962" y="1257300"/>
            <a:ext cx="2914650" cy="5600700"/>
            <a:chOff x="6229350" y="1257300"/>
            <a:chExt cx="2914650" cy="5600700"/>
          </a:xfrm>
        </p:grpSpPr>
        <p:sp>
          <p:nvSpPr>
            <p:cNvPr id="17" name="正方形/長方形 16"/>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9" name="正方形/長方形 18"/>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20" name="正方形/長方形 19"/>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21" name="正方形/長方形 20"/>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2" name="角丸四角形 21"/>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5" name="正方形/長方形 14"/>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6" name="正方形/長方形 25"/>
          <p:cNvSpPr/>
          <p:nvPr/>
        </p:nvSpPr>
        <p:spPr>
          <a:xfrm>
            <a:off x="396067" y="1628665"/>
            <a:ext cx="4959330" cy="675409"/>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smtClean="0">
                <a:solidFill>
                  <a:schemeClr val="bg1"/>
                </a:solidFill>
                <a:latin typeface="Trebuchet MS" panose="020B0603020202020204" pitchFamily="34" charset="0"/>
                <a:ea typeface="+mj-ea"/>
              </a:rPr>
              <a:t>MWS</a:t>
            </a:r>
            <a:r>
              <a:rPr lang="ja-JP" altLang="en-US" sz="3600" dirty="0" smtClean="0">
                <a:solidFill>
                  <a:schemeClr val="bg1"/>
                </a:solidFill>
                <a:latin typeface="Trebuchet MS" panose="020B0603020202020204" pitchFamily="34" charset="0"/>
                <a:ea typeface="+mj-ea"/>
              </a:rPr>
              <a:t>実施の流れ</a:t>
            </a:r>
            <a:endParaRPr kumimoji="1" lang="ja-JP" altLang="en-US" sz="3600" dirty="0">
              <a:solidFill>
                <a:schemeClr val="bg1"/>
              </a:solidFill>
              <a:latin typeface="Trebuchet MS" panose="020B0603020202020204" pitchFamily="34" charset="0"/>
              <a:ea typeface="+mj-ea"/>
            </a:endParaRP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625808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993" y="365126"/>
            <a:ext cx="7886700" cy="1325563"/>
          </a:xfrm>
        </p:spPr>
        <p:txBody>
          <a:bodyPr/>
          <a:lstStyle/>
          <a:p>
            <a:r>
              <a:rPr kumimoji="1" lang="ja-JP" altLang="en-US" dirty="0" smtClean="0">
                <a:latin typeface="メイリオ" panose="020B0604030504040204" pitchFamily="50" charset="-128"/>
                <a:ea typeface="メイリオ" panose="020B0604030504040204" pitchFamily="50" charset="-128"/>
              </a:rPr>
              <a:t>意見交換</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628649" y="1825625"/>
            <a:ext cx="8065407" cy="4351338"/>
          </a:xfrm>
        </p:spPr>
        <p:txBody>
          <a:bodyPr/>
          <a:lstStyle/>
          <a:p>
            <a:r>
              <a:rPr kumimoji="1" lang="ja-JP" altLang="en-US" dirty="0" smtClean="0">
                <a:latin typeface="メイリオ" panose="020B0604030504040204" pitchFamily="50" charset="-128"/>
                <a:ea typeface="メイリオ" panose="020B0604030504040204" pitchFamily="50" charset="-128"/>
              </a:rPr>
              <a:t>ＭＷＳによるアセスメントについて</a:t>
            </a:r>
          </a:p>
          <a:p>
            <a:pPr marL="0" indent="0">
              <a:buNone/>
            </a:pPr>
            <a:r>
              <a:rPr lang="ja-JP" altLang="en-US" dirty="0" smtClean="0">
                <a:latin typeface="メイリオ" panose="020B0604030504040204" pitchFamily="50" charset="-128"/>
                <a:ea typeface="メイリオ" panose="020B0604030504040204" pitchFamily="50" charset="-128"/>
              </a:rPr>
              <a:t>　　　　</a:t>
            </a:r>
          </a:p>
          <a:p>
            <a:pPr marL="0" indent="0">
              <a:buNone/>
            </a:pPr>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〇普段の活用方法（工夫している点）</a:t>
            </a:r>
          </a:p>
          <a:p>
            <a:pPr marL="0" indent="0">
              <a:buNone/>
            </a:pPr>
            <a:endParaRPr kumimoji="1" lang="ja-JP" altLang="en-US" dirty="0">
              <a:latin typeface="メイリオ" panose="020B0604030504040204" pitchFamily="50" charset="-128"/>
              <a:ea typeface="メイリオ" panose="020B0604030504040204" pitchFamily="50" charset="-128"/>
            </a:endParaRPr>
          </a:p>
          <a:p>
            <a:pPr marL="0" indent="0">
              <a:buNone/>
            </a:pPr>
            <a:endParaRPr lang="ja-JP" altLang="en-US" dirty="0" smtClean="0">
              <a:latin typeface="メイリオ" panose="020B0604030504040204" pitchFamily="50" charset="-128"/>
              <a:ea typeface="メイリオ" panose="020B0604030504040204" pitchFamily="50" charset="-128"/>
            </a:endParaRPr>
          </a:p>
          <a:p>
            <a:pPr marL="0" indent="0">
              <a:buNone/>
            </a:pPr>
            <a:r>
              <a:rPr kumimoji="1" lang="ja-JP" altLang="en-US" dirty="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　　　　〇工夫したい活用</a:t>
            </a:r>
            <a:r>
              <a:rPr lang="ja-JP" altLang="en-US" dirty="0">
                <a:latin typeface="メイリオ" panose="020B0604030504040204" pitchFamily="50" charset="-128"/>
                <a:ea typeface="メイリオ" panose="020B0604030504040204" pitchFamily="50" charset="-128"/>
              </a:rPr>
              <a:t>方法</a:t>
            </a:r>
            <a:endParaRPr kumimoji="1" lang="ja-JP" altLang="en-US" dirty="0">
              <a:latin typeface="メイリオ" panose="020B0604030504040204" pitchFamily="50" charset="-128"/>
              <a:ea typeface="メイリオ" panose="020B0604030504040204" pitchFamily="50" charset="-128"/>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4218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duotone>
              <a:prstClr val="black"/>
              <a:schemeClr val="accent1">
                <a:lumMod val="20000"/>
                <a:lumOff val="80000"/>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正方形/長方形 5"/>
          <p:cNvSpPr/>
          <p:nvPr/>
        </p:nvSpPr>
        <p:spPr bwMode="white">
          <a:xfrm>
            <a:off x="-2" y="3690140"/>
            <a:ext cx="5262979" cy="2954655"/>
          </a:xfrm>
          <a:prstGeom prst="rect">
            <a:avLst/>
          </a:prstGeom>
        </p:spPr>
        <p:txBody>
          <a:bodyPr wrap="none">
            <a:spAutoFit/>
          </a:bodyPr>
          <a:lstStyle/>
          <a:p>
            <a:r>
              <a:rPr lang="ja-JP" altLang="en-US" sz="6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ＭＷＳによる</a:t>
            </a:r>
          </a:p>
          <a:p>
            <a:r>
              <a:rPr lang="ja-JP" altLang="en-US" sz="6600" b="1" dirty="0" smtClean="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アセスメント</a:t>
            </a:r>
          </a:p>
          <a:p>
            <a:r>
              <a:rPr lang="ja-JP" altLang="en-US" sz="6000" b="1" dirty="0" smtClean="0">
                <a:solidFill>
                  <a:schemeClr val="bg1"/>
                </a:solidFill>
                <a:latin typeface="メイリオ" panose="020B0604030504040204" pitchFamily="50" charset="-128"/>
                <a:ea typeface="メイリオ" panose="020B0604030504040204" pitchFamily="50" charset="-128"/>
              </a:rPr>
              <a:t>の実際</a:t>
            </a:r>
            <a:endParaRPr lang="en-US" altLang="ja-JP" sz="6000" b="1" dirty="0" smtClean="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bwMode="gray">
          <a:xfrm>
            <a:off x="-2" y="2166646"/>
            <a:ext cx="1431758" cy="3046988"/>
          </a:xfrm>
          <a:prstGeom prst="rect">
            <a:avLst/>
          </a:prstGeom>
          <a:noFill/>
        </p:spPr>
        <p:txBody>
          <a:bodyPr wrap="square" rtlCol="0">
            <a:spAutoFit/>
          </a:bodyPr>
          <a:lstStyle/>
          <a:p>
            <a:r>
              <a:rPr lang="en-US" altLang="ja-JP" sz="9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a:t>
            </a:r>
          </a:p>
          <a:p>
            <a:endParaRPr kumimoji="1" lang="ja-JP" altLang="en-US" sz="9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02383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904015" y="880290"/>
            <a:ext cx="4239985" cy="5727293"/>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 y="83411"/>
            <a:ext cx="4913086" cy="6524172"/>
          </a:xfrm>
          <a:prstGeom prst="rect">
            <a:avLst/>
          </a:prstGeom>
        </p:spPr>
      </p:pic>
      <p:sp>
        <p:nvSpPr>
          <p:cNvPr id="2" name="テキスト ボックス 1"/>
          <p:cNvSpPr txBox="1"/>
          <p:nvPr/>
        </p:nvSpPr>
        <p:spPr>
          <a:xfrm>
            <a:off x="4913086" y="5561143"/>
            <a:ext cx="4230914" cy="1046440"/>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「職業リハビリテーションの基礎と実践」　</a:t>
            </a:r>
          </a:p>
          <a:p>
            <a:r>
              <a:rPr kumimoji="1" lang="ja-JP" altLang="en-US" sz="1200" dirty="0" smtClean="0">
                <a:latin typeface="メイリオ" panose="020B0604030504040204" pitchFamily="50" charset="-128"/>
                <a:ea typeface="メイリオ" panose="020B0604030504040204" pitchFamily="50" charset="-128"/>
              </a:rPr>
              <a:t>第</a:t>
            </a:r>
            <a:r>
              <a:rPr kumimoji="1" lang="en-US" altLang="ja-JP" sz="1200" dirty="0" smtClean="0">
                <a:latin typeface="メイリオ" panose="020B0604030504040204" pitchFamily="50" charset="-128"/>
                <a:ea typeface="メイリオ" panose="020B0604030504040204" pitchFamily="50" charset="-128"/>
              </a:rPr>
              <a:t>Ⅱ</a:t>
            </a:r>
            <a:r>
              <a:rPr kumimoji="1" lang="ja-JP" altLang="en-US" sz="1200" dirty="0" smtClean="0">
                <a:latin typeface="メイリオ" panose="020B0604030504040204" pitchFamily="50" charset="-128"/>
                <a:ea typeface="メイリオ" panose="020B0604030504040204" pitchFamily="50" charset="-128"/>
              </a:rPr>
              <a:t>部　実践編</a:t>
            </a:r>
          </a:p>
          <a:p>
            <a:r>
              <a:rPr lang="ja-JP" altLang="en-US" sz="1200" dirty="0" smtClean="0">
                <a:latin typeface="メイリオ" panose="020B0604030504040204" pitchFamily="50" charset="-128"/>
                <a:ea typeface="メイリオ" panose="020B0604030504040204" pitchFamily="50" charset="-128"/>
              </a:rPr>
              <a:t>第２章　支援内容の検討　第３節　支援内容検討の事例</a:t>
            </a:r>
          </a:p>
          <a:p>
            <a:r>
              <a:rPr lang="ja-JP" altLang="en-US" sz="1200" dirty="0" smtClean="0">
                <a:latin typeface="メイリオ" panose="020B0604030504040204" pitchFamily="50" charset="-128"/>
                <a:ea typeface="メイリオ" panose="020B0604030504040204" pitchFamily="50" charset="-128"/>
              </a:rPr>
              <a:t>日本職業リハビリテーション学会（中央法規出版）　より</a:t>
            </a:r>
          </a:p>
          <a:p>
            <a:endParaRPr kumimoji="1" lang="ja-JP" altLang="en-US" sz="1400" dirty="0"/>
          </a:p>
        </p:txBody>
      </p:sp>
      <p:sp>
        <p:nvSpPr>
          <p:cNvPr id="3" name="テキスト ボックス 2"/>
          <p:cNvSpPr txBox="1"/>
          <p:nvPr/>
        </p:nvSpPr>
        <p:spPr>
          <a:xfrm>
            <a:off x="5085221" y="528121"/>
            <a:ext cx="4020456" cy="5293757"/>
          </a:xfrm>
          <a:prstGeom prst="rect">
            <a:avLst/>
          </a:prstGeom>
          <a:noFill/>
          <a:ln>
            <a:noFill/>
          </a:ln>
        </p:spPr>
        <p:txBody>
          <a:bodyPr wrap="square" rtlCol="0">
            <a:spAutoFit/>
          </a:bodyPr>
          <a:lstStyle/>
          <a:p>
            <a:pPr algn="ctr"/>
            <a:r>
              <a:rPr kumimoji="1" lang="en-US" altLang="ja-JP" dirty="0" smtClean="0"/>
              <a:t>【</a:t>
            </a:r>
            <a:r>
              <a:rPr kumimoji="1" lang="ja-JP" altLang="en-US" dirty="0" smtClean="0"/>
              <a:t>事例</a:t>
            </a:r>
            <a:r>
              <a:rPr kumimoji="1" lang="en-US" altLang="ja-JP" dirty="0" smtClean="0"/>
              <a:t>】</a:t>
            </a:r>
            <a:endParaRPr kumimoji="1" lang="ja-JP" altLang="en-US" dirty="0" smtClean="0"/>
          </a:p>
          <a:p>
            <a:endParaRPr kumimoji="1" lang="ja-JP" altLang="en-US" sz="1600" dirty="0" smtClean="0"/>
          </a:p>
          <a:p>
            <a:r>
              <a:rPr kumimoji="1" lang="ja-JP" altLang="en-US" sz="1600" dirty="0" smtClean="0">
                <a:latin typeface="メイリオ" panose="020B0604030504040204" pitchFamily="50" charset="-128"/>
                <a:ea typeface="メイリオ" panose="020B0604030504040204" pitchFamily="50" charset="-128"/>
              </a:rPr>
              <a:t>　４１歳　男性　</a:t>
            </a:r>
          </a:p>
          <a:p>
            <a:r>
              <a:rPr kumimoji="1" lang="ja-JP" altLang="en-US" sz="1600" dirty="0" smtClean="0">
                <a:latin typeface="メイリオ" panose="020B0604030504040204" pitchFamily="50" charset="-128"/>
                <a:ea typeface="メイリオ" panose="020B0604030504040204" pitchFamily="50" charset="-128"/>
              </a:rPr>
              <a:t>　</a:t>
            </a:r>
          </a:p>
          <a:p>
            <a:r>
              <a:rPr lang="ja-JP" altLang="en-US" sz="1600" dirty="0">
                <a:latin typeface="メイリオ" panose="020B0604030504040204" pitchFamily="50" charset="-128"/>
                <a:ea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rPr>
              <a:t>大学卒業後　一般企業で営業職・事務職として勤務し、３９歳の時に脳血管障害のために休職。</a:t>
            </a:r>
          </a:p>
          <a:p>
            <a:endParaRPr lang="ja-JP" altLang="en-US" sz="1600" dirty="0">
              <a:latin typeface="メイリオ" panose="020B0604030504040204" pitchFamily="50" charset="-128"/>
              <a:ea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rPr>
              <a:t>　身体的には、利き手の右上肢に軽い痺れを感じる程度だが、高次脳機能障害が認められ、顕著なものとして記憶障害がある（精神保健福祉手帳２級）。</a:t>
            </a:r>
          </a:p>
          <a:p>
            <a:endParaRPr lang="ja-JP" altLang="en-US" sz="1600" dirty="0">
              <a:latin typeface="メイリオ" panose="020B0604030504040204" pitchFamily="50" charset="-128"/>
              <a:ea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rPr>
              <a:t>　受障から１年４カ月が経過し、復職に向けた具体的な活動をはじめるにあたり、今後の対応策の参考とするために、地域障害者職業センターの職業評価（アセスメント）を受けることとなった。</a:t>
            </a:r>
          </a:p>
          <a:p>
            <a:endParaRPr lang="ja-JP" altLang="en-US" sz="1600" dirty="0"/>
          </a:p>
          <a:p>
            <a:endParaRPr kumimoji="1" lang="ja-JP" altLang="en-US" sz="1600" dirty="0" smtClean="0"/>
          </a:p>
          <a:p>
            <a:endParaRPr kumimoji="1" lang="ja-JP" altLang="en-US" sz="1600" dirty="0"/>
          </a:p>
        </p:txBody>
      </p:sp>
      <p:sp>
        <p:nvSpPr>
          <p:cNvPr id="5" name="円/楕円 4"/>
          <p:cNvSpPr/>
          <p:nvPr/>
        </p:nvSpPr>
        <p:spPr>
          <a:xfrm>
            <a:off x="5016101" y="3788540"/>
            <a:ext cx="174171" cy="174171"/>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014287" y="2582250"/>
            <a:ext cx="174171" cy="174171"/>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5019730" y="1550132"/>
            <a:ext cx="174171" cy="174171"/>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019730" y="1130480"/>
            <a:ext cx="174171" cy="174171"/>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66807" y="834571"/>
            <a:ext cx="965200"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343894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05426" y="4183066"/>
            <a:ext cx="3707945" cy="2554545"/>
          </a:xfrm>
          <a:prstGeom prst="rect">
            <a:avLst/>
          </a:prstGeom>
          <a:noFill/>
        </p:spPr>
        <p:txBody>
          <a:bodyPr wrap="square" rtlCol="0">
            <a:spAutoFit/>
          </a:bodyPr>
          <a:lstStyle/>
          <a:p>
            <a:r>
              <a:rPr kumimoji="1" lang="en-US" altLang="ja-JP" sz="1600" dirty="0" smtClean="0">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一般職業適性検査（ＧＡＴＢ）の</a:t>
            </a:r>
            <a:endParaRPr kumimoji="1"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rPr>
              <a:t>結果に関する留意事項</a:t>
            </a:r>
            <a:r>
              <a:rPr kumimoji="1" lang="en-US" altLang="ja-JP" sz="1600" dirty="0" smtClean="0">
                <a:latin typeface="メイリオ" panose="020B0604030504040204" pitchFamily="50" charset="-128"/>
                <a:ea typeface="メイリオ" panose="020B0604030504040204" pitchFamily="50" charset="-128"/>
              </a:rPr>
              <a:t>】</a:t>
            </a:r>
          </a:p>
          <a:p>
            <a:endParaRPr lang="en-US" altLang="ja-JP" sz="1600" dirty="0">
              <a:latin typeface="メイリオ" panose="020B0604030504040204" pitchFamily="50" charset="-128"/>
              <a:ea typeface="メイリオ" panose="020B0604030504040204" pitchFamily="50" charset="-128"/>
            </a:endParaRPr>
          </a:p>
          <a:p>
            <a:r>
              <a:rPr kumimoji="1" lang="en-US" altLang="ja-JP" sz="1600" dirty="0" smtClean="0">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　知能検査ではない</a:t>
            </a:r>
          </a:p>
          <a:p>
            <a:r>
              <a:rPr lang="ja-JP" altLang="en-US" sz="1600" dirty="0" smtClean="0">
                <a:latin typeface="メイリオ" panose="020B0604030504040204" pitchFamily="50" charset="-128"/>
                <a:ea typeface="メイリオ" panose="020B0604030504040204" pitchFamily="50" charset="-128"/>
              </a:rPr>
              <a:t>　　　　（障害</a:t>
            </a:r>
            <a:r>
              <a:rPr lang="ja-JP" altLang="en-US" sz="1600" dirty="0">
                <a:latin typeface="メイリオ" panose="020B0604030504040204" pitchFamily="50" charset="-128"/>
                <a:ea typeface="メイリオ" panose="020B0604030504040204" pitchFamily="50" charset="-128"/>
              </a:rPr>
              <a:t>を見るものではない）</a:t>
            </a:r>
          </a:p>
          <a:p>
            <a:endParaRPr lang="en-US" altLang="ja-JP" sz="1600" dirty="0" smtClean="0">
              <a:latin typeface="メイリオ" panose="020B0604030504040204" pitchFamily="50" charset="-128"/>
              <a:ea typeface="メイリオ" panose="020B0604030504040204" pitchFamily="50" charset="-128"/>
            </a:endParaRPr>
          </a:p>
          <a:p>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　スピードに影響されやすい</a:t>
            </a: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（正答数も見る）</a:t>
            </a:r>
          </a:p>
          <a:p>
            <a:endParaRPr kumimoji="1" lang="en-US" altLang="ja-JP" sz="1600" dirty="0" smtClean="0">
              <a:latin typeface="メイリオ" panose="020B0604030504040204" pitchFamily="50" charset="-128"/>
              <a:ea typeface="メイリオ" panose="020B0604030504040204" pitchFamily="50" charset="-128"/>
            </a:endParaRPr>
          </a:p>
          <a:p>
            <a:r>
              <a:rPr kumimoji="1" lang="en-US" altLang="ja-JP" sz="1600" dirty="0" smtClean="0">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　変化していくもの</a:t>
            </a:r>
            <a:endParaRPr kumimoji="1" lang="ja-JP" altLang="en-US" sz="1600" dirty="0">
              <a:latin typeface="メイリオ" panose="020B0604030504040204" pitchFamily="50" charset="-128"/>
              <a:ea typeface="メイリオ" panose="020B0604030504040204" pitchFamily="50" charset="-128"/>
            </a:endParaRPr>
          </a:p>
        </p:txBody>
      </p:sp>
      <p:grpSp>
        <p:nvGrpSpPr>
          <p:cNvPr id="11" name="グループ化 10"/>
          <p:cNvGrpSpPr/>
          <p:nvPr/>
        </p:nvGrpSpPr>
        <p:grpSpPr>
          <a:xfrm>
            <a:off x="0" y="128644"/>
            <a:ext cx="9144000" cy="4031066"/>
            <a:chOff x="0" y="252324"/>
            <a:chExt cx="9144000" cy="4031066"/>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24"/>
              <a:ext cx="9144000" cy="4031066"/>
            </a:xfrm>
            <a:prstGeom prst="rect">
              <a:avLst/>
            </a:prstGeom>
          </p:spPr>
        </p:pic>
        <p:sp>
          <p:nvSpPr>
            <p:cNvPr id="5" name="正方形/長方形 4"/>
            <p:cNvSpPr/>
            <p:nvPr/>
          </p:nvSpPr>
          <p:spPr>
            <a:xfrm>
              <a:off x="2496457" y="2095138"/>
              <a:ext cx="6516914"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p:cNvSpPr/>
            <p:nvPr/>
          </p:nvSpPr>
          <p:spPr>
            <a:xfrm>
              <a:off x="2264229" y="3925614"/>
              <a:ext cx="6291942" cy="58057"/>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p:cNvSpPr/>
            <p:nvPr/>
          </p:nvSpPr>
          <p:spPr>
            <a:xfrm>
              <a:off x="2198915" y="3308756"/>
              <a:ext cx="4586514"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4452257" y="3517287"/>
              <a:ext cx="2605314"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aphicFrame>
        <p:nvGraphicFramePr>
          <p:cNvPr id="9" name="表 8"/>
          <p:cNvGraphicFramePr>
            <a:graphicFrameLocks noGrp="1"/>
          </p:cNvGraphicFramePr>
          <p:nvPr>
            <p:extLst/>
          </p:nvPr>
        </p:nvGraphicFramePr>
        <p:xfrm>
          <a:off x="297202" y="4398694"/>
          <a:ext cx="4398509" cy="2133600"/>
        </p:xfrm>
        <a:graphic>
          <a:graphicData uri="http://schemas.openxmlformats.org/drawingml/2006/table">
            <a:tbl>
              <a:tblPr firstRow="1" bandRow="1">
                <a:tableStyleId>{5940675A-B579-460E-94D1-54222C63F5DA}</a:tableStyleId>
              </a:tblPr>
              <a:tblGrid>
                <a:gridCol w="1038189">
                  <a:extLst>
                    <a:ext uri="{9D8B030D-6E8A-4147-A177-3AD203B41FA5}">
                      <a16:colId xmlns:a16="http://schemas.microsoft.com/office/drawing/2014/main" val="20000"/>
                    </a:ext>
                  </a:extLst>
                </a:gridCol>
                <a:gridCol w="3360320">
                  <a:extLst>
                    <a:ext uri="{9D8B030D-6E8A-4147-A177-3AD203B41FA5}">
                      <a16:colId xmlns:a16="http://schemas.microsoft.com/office/drawing/2014/main" val="20001"/>
                    </a:ext>
                  </a:extLst>
                </a:gridCol>
              </a:tblGrid>
              <a:tr h="284469">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評価段階</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該当する適性能</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0"/>
                  </a:ext>
                </a:extLst>
              </a:tr>
              <a:tr h="284469">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Ａ</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1"/>
                  </a:ext>
                </a:extLst>
              </a:tr>
              <a:tr h="289554">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Ｂ</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2"/>
                  </a:ext>
                </a:extLst>
              </a:tr>
              <a:tr h="289554">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Ｃ</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3"/>
                  </a:ext>
                </a:extLst>
              </a:tr>
              <a:tr h="289554">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Ｄ</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rPr>
                        <a:t>数理・空間・形態</a:t>
                      </a:r>
                    </a:p>
                  </a:txBody>
                  <a:tcPr/>
                </a:tc>
                <a:extLst>
                  <a:ext uri="{0D108BD9-81ED-4DB2-BD59-A6C34878D82A}">
                    <a16:rowId xmlns:a16="http://schemas.microsoft.com/office/drawing/2014/main" val="10004"/>
                  </a:ext>
                </a:extLst>
              </a:tr>
              <a:tr h="289554">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Ｅ</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rPr>
                        <a:t>知的・言語・書記・共応・指先・手腕</a:t>
                      </a:r>
                    </a:p>
                  </a:txBody>
                  <a:tcPr/>
                </a:tc>
                <a:extLst>
                  <a:ext uri="{0D108BD9-81ED-4DB2-BD59-A6C34878D82A}">
                    <a16:rowId xmlns:a16="http://schemas.microsoft.com/office/drawing/2014/main" val="10005"/>
                  </a:ext>
                </a:extLst>
              </a:tr>
              <a:tr h="289554">
                <a:tc>
                  <a:txBody>
                    <a:bodyP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Ｆ</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6"/>
                  </a:ext>
                </a:extLst>
              </a:tr>
            </a:tbl>
          </a:graphicData>
        </a:graphic>
      </p:graphicFrame>
      <p:sp>
        <p:nvSpPr>
          <p:cNvPr id="10" name="テキスト ボックス 9"/>
          <p:cNvSpPr txBox="1"/>
          <p:nvPr/>
        </p:nvSpPr>
        <p:spPr>
          <a:xfrm>
            <a:off x="163852" y="4088513"/>
            <a:ext cx="1352550"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結果の概要</a:t>
            </a:r>
            <a:endParaRPr kumimoji="1" lang="ja-JP" altLang="en-US"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297202" y="6532294"/>
            <a:ext cx="5381625" cy="292388"/>
          </a:xfrm>
          <a:prstGeom prst="rect">
            <a:avLst/>
          </a:prstGeom>
          <a:noFill/>
        </p:spPr>
        <p:txBody>
          <a:bodyPr wrap="square" rtlCol="0">
            <a:spAutoFit/>
          </a:bodyPr>
          <a:lstStyle/>
          <a:p>
            <a:r>
              <a:rPr kumimoji="1" lang="ja-JP" altLang="en-US" sz="1300" dirty="0" smtClean="0">
                <a:latin typeface="メイリオ" panose="020B0604030504040204" pitchFamily="50" charset="-128"/>
                <a:ea typeface="メイリオ" panose="020B0604030504040204" pitchFamily="50" charset="-128"/>
              </a:rPr>
              <a:t>得点</a:t>
            </a:r>
            <a:r>
              <a:rPr kumimoji="1" lang="en-US" altLang="ja-JP" sz="1300" dirty="0" smtClean="0">
                <a:latin typeface="メイリオ" panose="020B0604030504040204" pitchFamily="50" charset="-128"/>
                <a:ea typeface="メイリオ" panose="020B0604030504040204" pitchFamily="50" charset="-128"/>
              </a:rPr>
              <a:t>100</a:t>
            </a:r>
            <a:r>
              <a:rPr kumimoji="1" lang="ja-JP" altLang="en-US" sz="1300" dirty="0" smtClean="0">
                <a:latin typeface="メイリオ" panose="020B0604030504040204" pitchFamily="50" charset="-128"/>
                <a:ea typeface="メイリオ" panose="020B0604030504040204" pitchFamily="50" charset="-128"/>
              </a:rPr>
              <a:t>点が概ね一般平均で、評価段階「Ｃ」に該当</a:t>
            </a:r>
            <a:endParaRPr kumimoji="1" lang="ja-JP" altLang="en-US" sz="1300"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4152098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772" y="1742629"/>
            <a:ext cx="8624456" cy="3924151"/>
          </a:xfrm>
          <a:prstGeom prst="rect">
            <a:avLst/>
          </a:prstGeom>
          <a:noFill/>
        </p:spPr>
        <p:txBody>
          <a:bodyPr wrap="square" rtlCol="0">
            <a:spAutoFit/>
          </a:bodyPr>
          <a:lstStyle/>
          <a:p>
            <a:r>
              <a:rPr kumimoji="1" lang="ja-JP" altLang="en-US" sz="2800" dirty="0" smtClean="0"/>
              <a:t>被験者が何人いても、１００人に換算したときの順位で、低い方から何番目かを示す</a:t>
            </a:r>
            <a:endParaRPr kumimoji="1" lang="en-US" altLang="ja-JP" sz="2800" dirty="0" smtClean="0"/>
          </a:p>
          <a:p>
            <a:endParaRPr kumimoji="1" lang="en-US" altLang="ja-JP" sz="2200" dirty="0" smtClean="0"/>
          </a:p>
          <a:p>
            <a:r>
              <a:rPr lang="ja-JP" altLang="en-US" sz="2200" dirty="0"/>
              <a:t>　</a:t>
            </a:r>
            <a:r>
              <a:rPr lang="ja-JP" altLang="en-US" sz="2200" dirty="0" smtClean="0"/>
              <a:t>例：６５パーセンタイルの場合</a:t>
            </a:r>
            <a:endParaRPr lang="en-US" altLang="ja-JP" sz="2200" dirty="0" smtClean="0"/>
          </a:p>
          <a:p>
            <a:endParaRPr lang="en-US" altLang="ja-JP" sz="600" dirty="0"/>
          </a:p>
          <a:p>
            <a:r>
              <a:rPr lang="ja-JP" altLang="en-US" sz="2200" dirty="0" smtClean="0"/>
              <a:t>　　・低い方から数えて６５番目</a:t>
            </a:r>
            <a:endParaRPr lang="en-US" altLang="ja-JP" sz="2200" dirty="0" smtClean="0"/>
          </a:p>
          <a:p>
            <a:r>
              <a:rPr kumimoji="1" lang="ja-JP" altLang="en-US" sz="2200" dirty="0"/>
              <a:t>　</a:t>
            </a:r>
            <a:r>
              <a:rPr kumimoji="1" lang="ja-JP" altLang="en-US" sz="2200" dirty="0" smtClean="0"/>
              <a:t>　・上から数えて３５番目</a:t>
            </a:r>
            <a:endParaRPr kumimoji="1" lang="en-US" altLang="ja-JP" sz="2200" dirty="0" smtClean="0"/>
          </a:p>
          <a:p>
            <a:endParaRPr lang="en-US" altLang="ja-JP" sz="2200" dirty="0"/>
          </a:p>
          <a:p>
            <a:r>
              <a:rPr lang="ja-JP" altLang="en-US" sz="2400" b="1" dirty="0" smtClean="0">
                <a:latin typeface="Trebuchet MS" panose="020B0603020202020204" pitchFamily="34" charset="0"/>
              </a:rPr>
              <a:t>　　</a:t>
            </a:r>
            <a:r>
              <a:rPr lang="en-US" altLang="ja-JP" sz="2400" b="1" dirty="0" smtClean="0">
                <a:latin typeface="Trebuchet MS" panose="020B0603020202020204" pitchFamily="34" charset="0"/>
              </a:rPr>
              <a:t>MWS</a:t>
            </a:r>
            <a:r>
              <a:rPr lang="ja-JP" altLang="en-US" sz="2400" b="1" dirty="0" smtClean="0"/>
              <a:t>では、簡易版も訓練版もパーセンタイル順位で結果を見</a:t>
            </a:r>
            <a:endParaRPr lang="en-US" altLang="ja-JP" sz="2400" b="1" dirty="0" smtClean="0"/>
          </a:p>
          <a:p>
            <a:r>
              <a:rPr lang="ja-JP" altLang="en-US" sz="2400" b="1" dirty="0"/>
              <a:t>　</a:t>
            </a:r>
            <a:r>
              <a:rPr lang="ja-JP" altLang="en-US" sz="2400" b="1" dirty="0" smtClean="0"/>
              <a:t>　</a:t>
            </a:r>
            <a:r>
              <a:rPr lang="ja-JP" altLang="en-US" sz="2400" b="1" dirty="0" err="1" smtClean="0"/>
              <a:t>る</a:t>
            </a:r>
            <a:r>
              <a:rPr lang="ja-JP" altLang="en-US" sz="2400" b="1" dirty="0" smtClean="0"/>
              <a:t>ことができます</a:t>
            </a:r>
            <a:endParaRPr lang="en-US" altLang="ja-JP" sz="2400" dirty="0"/>
          </a:p>
          <a:p>
            <a:endParaRPr lang="en-US" altLang="ja-JP" sz="2400" dirty="0"/>
          </a:p>
        </p:txBody>
      </p:sp>
      <p:sp>
        <p:nvSpPr>
          <p:cNvPr id="4" name="正方形/長方形 3"/>
          <p:cNvSpPr/>
          <p:nvPr/>
        </p:nvSpPr>
        <p:spPr>
          <a:xfrm>
            <a:off x="0" y="-1"/>
            <a:ext cx="9144000" cy="67540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Trebuchet MS" panose="020B0603020202020204" pitchFamily="34" charset="0"/>
                <a:ea typeface="+mj-ea"/>
              </a:rPr>
              <a:t>パーセンタイル順位</a:t>
            </a:r>
            <a:endParaRPr kumimoji="1" lang="en-US" altLang="ja-JP" sz="3600" dirty="0" smtClean="0">
              <a:latin typeface="Trebuchet MS" panose="020B0603020202020204" pitchFamily="34" charset="0"/>
              <a:ea typeface="+mj-ea"/>
            </a:endParaRPr>
          </a:p>
        </p:txBody>
      </p:sp>
      <p:sp>
        <p:nvSpPr>
          <p:cNvPr id="5" name="円/楕円 4"/>
          <p:cNvSpPr/>
          <p:nvPr/>
        </p:nvSpPr>
        <p:spPr>
          <a:xfrm>
            <a:off x="76892" y="4518212"/>
            <a:ext cx="571501" cy="53702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solidFill>
              </a:rPr>
              <a:t>！</a:t>
            </a:r>
            <a:endParaRPr kumimoji="1" lang="ja-JP" altLang="en-US" sz="2400" dirty="0">
              <a:solidFill>
                <a:schemeClr val="tx1"/>
              </a:solidFill>
            </a:endParaRPr>
          </a:p>
        </p:txBody>
      </p:sp>
      <p:sp>
        <p:nvSpPr>
          <p:cNvPr id="6" name="テキスト ボックス 5"/>
          <p:cNvSpPr txBox="1"/>
          <p:nvPr/>
        </p:nvSpPr>
        <p:spPr>
          <a:xfrm>
            <a:off x="76892" y="911632"/>
            <a:ext cx="8624456"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ワークサンプル幕張版の結果に出てくる「パーセンタイル」とは？</a:t>
            </a:r>
            <a:endParaRPr kumimoji="1" lang="en-US" altLang="ja-JP" sz="2400" dirty="0" smtClean="0">
              <a:latin typeface="メイリオ" panose="020B0604030504040204" pitchFamily="50" charset="-128"/>
              <a:ea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2012625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916"/>
            <a:ext cx="9144000" cy="4458341"/>
          </a:xfrm>
          <a:prstGeom prst="rect">
            <a:avLst/>
          </a:prstGeom>
          <a:ln>
            <a:noFill/>
          </a:ln>
        </p:spPr>
      </p:pic>
      <p:sp>
        <p:nvSpPr>
          <p:cNvPr id="3" name="正方形/長方形 2"/>
          <p:cNvSpPr/>
          <p:nvPr/>
        </p:nvSpPr>
        <p:spPr>
          <a:xfrm>
            <a:off x="5384800" y="1349829"/>
            <a:ext cx="1640114" cy="3773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384800" y="2743201"/>
            <a:ext cx="1640114" cy="3773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384800" y="3643086"/>
            <a:ext cx="1640114" cy="936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082970" y="2423886"/>
            <a:ext cx="2010229" cy="3193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997200" y="1231650"/>
            <a:ext cx="5972629" cy="5286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747657" y="3331029"/>
            <a:ext cx="1618343" cy="5080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形吹き出し 11"/>
          <p:cNvSpPr/>
          <p:nvPr/>
        </p:nvSpPr>
        <p:spPr>
          <a:xfrm>
            <a:off x="-865776" y="3643086"/>
            <a:ext cx="45719" cy="50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1299029" y="4397829"/>
            <a:ext cx="7378701" cy="2281980"/>
            <a:chOff x="1299029" y="4397829"/>
            <a:chExt cx="7378701" cy="2281980"/>
          </a:xfrm>
        </p:grpSpPr>
        <p:sp>
          <p:nvSpPr>
            <p:cNvPr id="10" name="角丸四角形 9"/>
            <p:cNvSpPr/>
            <p:nvPr/>
          </p:nvSpPr>
          <p:spPr>
            <a:xfrm>
              <a:off x="2931886" y="4397829"/>
              <a:ext cx="2452914" cy="65314"/>
            </a:xfrm>
            <a:prstGeom prst="round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1554842" y="5150125"/>
              <a:ext cx="4296228" cy="369332"/>
            </a:xfrm>
            <a:prstGeom prst="rect">
              <a:avLst/>
            </a:prstGeom>
            <a:noFill/>
          </p:spPr>
          <p:txBody>
            <a:bodyPr wrap="square" rtlCol="0">
              <a:spAutoFit/>
            </a:bodyPr>
            <a:lstStyle/>
            <a:p>
              <a:r>
                <a:rPr kumimoji="1" lang="ja-JP" altLang="en-US" dirty="0" smtClean="0"/>
                <a:t>文書入力：タッチミス・変換ミス</a:t>
              </a:r>
              <a:endParaRPr kumimoji="1" lang="ja-JP" altLang="en-US" dirty="0"/>
            </a:p>
          </p:txBody>
        </p:sp>
        <p:sp>
          <p:nvSpPr>
            <p:cNvPr id="14" name="テキスト ボックス 13"/>
            <p:cNvSpPr txBox="1"/>
            <p:nvPr/>
          </p:nvSpPr>
          <p:spPr>
            <a:xfrm>
              <a:off x="1554842" y="5640951"/>
              <a:ext cx="7122888" cy="646331"/>
            </a:xfrm>
            <a:prstGeom prst="rect">
              <a:avLst/>
            </a:prstGeom>
            <a:noFill/>
          </p:spPr>
          <p:txBody>
            <a:bodyPr wrap="square" rtlCol="0">
              <a:spAutoFit/>
            </a:bodyPr>
            <a:lstStyle/>
            <a:p>
              <a:r>
                <a:rPr lang="ja-JP" altLang="en-US" dirty="0" smtClean="0"/>
                <a:t>数値</a:t>
              </a:r>
              <a:r>
                <a:rPr lang="ja-JP" altLang="en-US" dirty="0"/>
                <a:t>チェック</a:t>
              </a:r>
              <a:r>
                <a:rPr kumimoji="1" lang="ja-JP" altLang="en-US" dirty="0" smtClean="0"/>
                <a:t>：指示の定着が不十分（簡易版）</a:t>
              </a:r>
            </a:p>
            <a:p>
              <a:r>
                <a:rPr lang="ja-JP" altLang="en-US" dirty="0"/>
                <a:t>　</a:t>
              </a:r>
              <a:r>
                <a:rPr lang="ja-JP" altLang="en-US" dirty="0" smtClean="0"/>
                <a:t>　　　　　　　</a:t>
              </a:r>
              <a:r>
                <a:rPr lang="ja-JP" altLang="en-US" dirty="0"/>
                <a:t>ミス</a:t>
              </a:r>
              <a:r>
                <a:rPr lang="ja-JP" altLang="en-US" dirty="0" smtClean="0"/>
                <a:t>が多く、作業速度も低調（訓練版）</a:t>
              </a:r>
              <a:endParaRPr kumimoji="1" lang="ja-JP" altLang="en-US" dirty="0"/>
            </a:p>
          </p:txBody>
        </p:sp>
        <p:sp>
          <p:nvSpPr>
            <p:cNvPr id="15" name="テキスト ボックス 14"/>
            <p:cNvSpPr txBox="1"/>
            <p:nvPr/>
          </p:nvSpPr>
          <p:spPr>
            <a:xfrm>
              <a:off x="1554842" y="6310477"/>
              <a:ext cx="4296228" cy="369332"/>
            </a:xfrm>
            <a:prstGeom prst="rect">
              <a:avLst/>
            </a:prstGeom>
            <a:noFill/>
          </p:spPr>
          <p:txBody>
            <a:bodyPr wrap="square" rtlCol="0">
              <a:spAutoFit/>
            </a:bodyPr>
            <a:lstStyle/>
            <a:p>
              <a:r>
                <a:rPr lang="ja-JP" altLang="en-US" dirty="0" smtClean="0"/>
                <a:t>重さ</a:t>
              </a:r>
              <a:r>
                <a:rPr lang="ja-JP" altLang="en-US" dirty="0"/>
                <a:t>計量</a:t>
              </a:r>
              <a:r>
                <a:rPr kumimoji="1" lang="ja-JP" altLang="en-US" dirty="0" smtClean="0"/>
                <a:t>：指示の定着が不十分</a:t>
              </a:r>
              <a:endParaRPr kumimoji="1" lang="ja-JP" altLang="en-US" dirty="0"/>
            </a:p>
          </p:txBody>
        </p:sp>
        <p:sp>
          <p:nvSpPr>
            <p:cNvPr id="16" name="円/楕円 15"/>
            <p:cNvSpPr/>
            <p:nvPr/>
          </p:nvSpPr>
          <p:spPr>
            <a:xfrm>
              <a:off x="1299029" y="5221906"/>
              <a:ext cx="203200" cy="249589"/>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p:nvSpPr>
          <p:spPr>
            <a:xfrm>
              <a:off x="1299029" y="5723361"/>
              <a:ext cx="203200" cy="249589"/>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円/楕円 17"/>
            <p:cNvSpPr/>
            <p:nvPr/>
          </p:nvSpPr>
          <p:spPr>
            <a:xfrm>
              <a:off x="1299029" y="6330824"/>
              <a:ext cx="203200" cy="249589"/>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1554842" y="4648074"/>
              <a:ext cx="6321878" cy="369332"/>
            </a:xfrm>
            <a:prstGeom prst="rect">
              <a:avLst/>
            </a:prstGeom>
            <a:noFill/>
          </p:spPr>
          <p:txBody>
            <a:bodyPr wrap="square" rtlCol="0">
              <a:spAutoFit/>
            </a:bodyPr>
            <a:lstStyle/>
            <a:p>
              <a:r>
                <a:rPr kumimoji="1" lang="ja-JP" altLang="en-US" dirty="0" smtClean="0"/>
                <a:t>数値入力：基本的な入力操作は可能</a:t>
              </a:r>
              <a:endParaRPr kumimoji="1" lang="ja-JP" altLang="en-US" dirty="0"/>
            </a:p>
          </p:txBody>
        </p:sp>
        <p:sp>
          <p:nvSpPr>
            <p:cNvPr id="20" name="円/楕円 19"/>
            <p:cNvSpPr/>
            <p:nvPr/>
          </p:nvSpPr>
          <p:spPr>
            <a:xfrm>
              <a:off x="1299029" y="4698359"/>
              <a:ext cx="203200" cy="249589"/>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125299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79109" y="1976997"/>
            <a:ext cx="8894339" cy="16387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473" y="-20403"/>
            <a:ext cx="9144000" cy="754144"/>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179109" y="2297558"/>
            <a:ext cx="8495208" cy="3846845"/>
            <a:chOff x="179388" y="-42613"/>
            <a:chExt cx="8785225" cy="6309956"/>
          </a:xfrm>
        </p:grpSpPr>
        <p:sp>
          <p:nvSpPr>
            <p:cNvPr id="21" name="AutoShape 4"/>
            <p:cNvSpPr>
              <a:spLocks noChangeArrowheads="1"/>
            </p:cNvSpPr>
            <p:nvPr/>
          </p:nvSpPr>
          <p:spPr bwMode="auto">
            <a:xfrm>
              <a:off x="179388" y="873125"/>
              <a:ext cx="4032250" cy="1619250"/>
            </a:xfrm>
            <a:prstGeom prst="flowChartProcess">
              <a:avLst/>
            </a:prstGeom>
            <a:solidFill>
              <a:srgbClr val="D43448"/>
            </a:solidFill>
            <a:ln w="9525">
              <a:solidFill>
                <a:srgbClr val="000000"/>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Ａ．作業工程数の増加による</a:t>
              </a:r>
              <a:endParaRPr kumimoji="0" lang="en-US" altLang="ja-JP" sz="20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レベル</a:t>
              </a:r>
              <a:r>
                <a:rPr kumimoji="0" lang="ja-JP" altLang="en-US" sz="2000" dirty="0" smtClean="0">
                  <a:solidFill>
                    <a:srgbClr val="FFFFFF"/>
                  </a:solidFill>
                  <a:latin typeface="HG丸ｺﾞｼｯｸM-PRO" panose="020F0600000000000000" pitchFamily="50" charset="-128"/>
                  <a:ea typeface="HG丸ｺﾞｼｯｸM-PRO" panose="020F0600000000000000" pitchFamily="50" charset="-128"/>
                </a:rPr>
                <a:t>設定</a:t>
              </a:r>
              <a:endParaRPr kumimoji="0" lang="ja-JP" altLang="en-US" sz="2400" dirty="0">
                <a:solidFill>
                  <a:srgbClr val="000000"/>
                </a:solidFill>
                <a:latin typeface="メイリオ" panose="020B0604030504040204" pitchFamily="50" charset="-128"/>
                <a:ea typeface="メイリオ" panose="020B0604030504040204" pitchFamily="50" charset="-128"/>
              </a:endParaRPr>
            </a:p>
          </p:txBody>
        </p:sp>
        <p:sp>
          <p:nvSpPr>
            <p:cNvPr id="22" name="AutoShape 5"/>
            <p:cNvSpPr>
              <a:spLocks noChangeArrowheads="1"/>
            </p:cNvSpPr>
            <p:nvPr/>
          </p:nvSpPr>
          <p:spPr bwMode="auto">
            <a:xfrm>
              <a:off x="4643438" y="873125"/>
              <a:ext cx="4321175" cy="1619250"/>
            </a:xfrm>
            <a:prstGeom prst="flowChartProcess">
              <a:avLst/>
            </a:prstGeom>
            <a:solidFill>
              <a:srgbClr val="D43448"/>
            </a:solidFill>
            <a:ln w="9525">
              <a:solidFill>
                <a:srgbClr val="000000"/>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Ｂ．処理する情報量増加による　</a:t>
              </a:r>
              <a:endParaRPr kumimoji="0" lang="en-US" altLang="ja-JP" sz="20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レベル</a:t>
              </a:r>
              <a:r>
                <a:rPr kumimoji="0" lang="ja-JP" altLang="en-US" sz="2000" dirty="0" smtClean="0">
                  <a:solidFill>
                    <a:srgbClr val="FFFFFF"/>
                  </a:solidFill>
                  <a:latin typeface="HG丸ｺﾞｼｯｸM-PRO" panose="020F0600000000000000" pitchFamily="50" charset="-128"/>
                  <a:ea typeface="HG丸ｺﾞｼｯｸM-PRO" panose="020F0600000000000000" pitchFamily="50" charset="-128"/>
                </a:rPr>
                <a:t>設定</a:t>
              </a:r>
              <a:endParaRPr kumimoji="0" lang="ja-JP" altLang="en-US" sz="2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3" name="AutoShape 6"/>
            <p:cNvSpPr>
              <a:spLocks noChangeArrowheads="1"/>
            </p:cNvSpPr>
            <p:nvPr/>
          </p:nvSpPr>
          <p:spPr bwMode="auto">
            <a:xfrm>
              <a:off x="1500188" y="3716338"/>
              <a:ext cx="6286500" cy="1708150"/>
            </a:xfrm>
            <a:prstGeom prst="flowChartProcess">
              <a:avLst/>
            </a:prstGeom>
            <a:solidFill>
              <a:srgbClr val="D43448"/>
            </a:solidFill>
            <a:ln w="9525">
              <a:solidFill>
                <a:srgbClr val="000000"/>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Ｃ．情報処理の複雑さ、認知的負荷の増加による</a:t>
              </a:r>
              <a:endParaRPr kumimoji="0" lang="en-US" altLang="ja-JP" sz="20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000" dirty="0">
                  <a:solidFill>
                    <a:srgbClr val="FFFFFF"/>
                  </a:solidFill>
                  <a:latin typeface="HG丸ｺﾞｼｯｸM-PRO" panose="020F0600000000000000" pitchFamily="50" charset="-128"/>
                  <a:ea typeface="HG丸ｺﾞｼｯｸM-PRO" panose="020F0600000000000000" pitchFamily="50" charset="-128"/>
                </a:rPr>
                <a:t>レベル</a:t>
              </a:r>
              <a:r>
                <a:rPr kumimoji="0" lang="ja-JP" altLang="en-US" sz="2000" dirty="0" smtClean="0">
                  <a:solidFill>
                    <a:srgbClr val="FFFFFF"/>
                  </a:solidFill>
                  <a:latin typeface="HG丸ｺﾞｼｯｸM-PRO" panose="020F0600000000000000" pitchFamily="50" charset="-128"/>
                  <a:ea typeface="HG丸ｺﾞｼｯｸM-PRO" panose="020F0600000000000000" pitchFamily="50" charset="-128"/>
                </a:rPr>
                <a:t>設定</a:t>
              </a:r>
              <a:endParaRPr kumimoji="0" lang="ja-JP" altLang="en-US" sz="2400" b="0" dirty="0">
                <a:solidFill>
                  <a:srgbClr val="000000"/>
                </a:solidFill>
                <a:latin typeface="メイリオ" panose="020B0604030504040204" pitchFamily="50" charset="-128"/>
                <a:ea typeface="メイリオ" panose="020B0604030504040204" pitchFamily="50" charset="-128"/>
              </a:endParaRPr>
            </a:p>
          </p:txBody>
        </p:sp>
        <p:sp>
          <p:nvSpPr>
            <p:cNvPr id="24" name="Rectangle 2"/>
            <p:cNvSpPr txBox="1">
              <a:spLocks noChangeArrowheads="1"/>
            </p:cNvSpPr>
            <p:nvPr/>
          </p:nvSpPr>
          <p:spPr>
            <a:xfrm>
              <a:off x="2240350" y="-42613"/>
              <a:ext cx="5076056" cy="506777"/>
            </a:xfrm>
            <a:prstGeom prst="rect">
              <a:avLst/>
            </a:prstGeom>
            <a:noFill/>
            <a:ln>
              <a:noFill/>
            </a:ln>
            <a:scene3d>
              <a:camera prst="orthographicFront"/>
              <a:lightRig rig="threePt" dir="t"/>
            </a:scene3d>
            <a:sp3d>
              <a:bevelT/>
            </a:sp3d>
          </p:spPr>
          <p:txBody>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nSpc>
                  <a:spcPct val="90000"/>
                </a:lnSpc>
                <a:buClr>
                  <a:schemeClr val="tx2"/>
                </a:buClr>
                <a:buSzPct val="70000"/>
                <a:buFont typeface="Wingdings" panose="05000000000000000000" pitchFamily="2" charset="2"/>
                <a:buNone/>
                <a:defRPr/>
              </a:pPr>
              <a:r>
                <a:rPr lang="ja-JP" altLang="en-US" sz="2000" dirty="0"/>
                <a:t>レベル設定の</a:t>
              </a:r>
              <a:r>
                <a:rPr lang="ja-JP" altLang="en-US" sz="2000" dirty="0" smtClean="0"/>
                <a:t>考え方（参考）</a:t>
              </a:r>
            </a:p>
          </p:txBody>
        </p:sp>
        <p:sp>
          <p:nvSpPr>
            <p:cNvPr id="25" name="正方形/長方形 24"/>
            <p:cNvSpPr/>
            <p:nvPr/>
          </p:nvSpPr>
          <p:spPr>
            <a:xfrm>
              <a:off x="1798638" y="528638"/>
              <a:ext cx="5824537" cy="1460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sp>
          <p:nvSpPr>
            <p:cNvPr id="26" name="正方形/長方形 3"/>
            <p:cNvSpPr>
              <a:spLocks noChangeArrowheads="1"/>
            </p:cNvSpPr>
            <p:nvPr/>
          </p:nvSpPr>
          <p:spPr bwMode="auto">
            <a:xfrm>
              <a:off x="1949450" y="5510213"/>
              <a:ext cx="567055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物品請求書作成、作業日報集計、</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ピッキング、ラベル作成、重さ計測、</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検索修正</a:t>
              </a:r>
            </a:p>
          </p:txBody>
        </p:sp>
      </p:grpSp>
      <p:sp>
        <p:nvSpPr>
          <p:cNvPr id="27" name="正方形/長方形 1"/>
          <p:cNvSpPr>
            <a:spLocks noChangeArrowheads="1"/>
          </p:cNvSpPr>
          <p:nvPr/>
        </p:nvSpPr>
        <p:spPr bwMode="auto">
          <a:xfrm>
            <a:off x="-1473" y="3863282"/>
            <a:ext cx="4572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コピー＆ペースト、</a:t>
            </a:r>
          </a:p>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ナプキン折り、プラグ・</a:t>
            </a:r>
          </a:p>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タップ組立</a:t>
            </a:r>
          </a:p>
        </p:txBody>
      </p:sp>
      <p:sp>
        <p:nvSpPr>
          <p:cNvPr id="4" name="正方形/長方形 3"/>
          <p:cNvSpPr/>
          <p:nvPr/>
        </p:nvSpPr>
        <p:spPr>
          <a:xfrm>
            <a:off x="4501448" y="3874227"/>
            <a:ext cx="4572000" cy="757130"/>
          </a:xfrm>
          <a:prstGeom prst="rect">
            <a:avLst/>
          </a:prstGeom>
        </p:spPr>
        <p:txBody>
          <a:bodyPr>
            <a:spAutoFit/>
          </a:bodyPr>
          <a:lstStyle/>
          <a:p>
            <a:pPr algn="ctr">
              <a:lnSpc>
                <a:spcPct val="90000"/>
              </a:lnSpc>
              <a:spcBef>
                <a:spcPct val="0"/>
              </a:spcBef>
              <a:buClr>
                <a:schemeClr val="tx2"/>
              </a:buClr>
              <a:buSzPct val="70000"/>
              <a:buFont typeface="Wingdings" panose="05000000000000000000" pitchFamily="2" charset="2"/>
              <a:buNone/>
            </a:pPr>
            <a:r>
              <a:rPr kumimoji="0" lang="ja-JP" altLang="en-US" sz="1600" b="0" dirty="0" smtClean="0">
                <a:solidFill>
                  <a:srgbClr val="000000"/>
                </a:solidFill>
                <a:latin typeface="メイリオ" panose="020B0604030504040204" pitchFamily="50" charset="-128"/>
                <a:ea typeface="メイリオ" panose="020B0604030504040204" pitchFamily="50" charset="-128"/>
              </a:rPr>
              <a:t>数値チェック、</a:t>
            </a:r>
          </a:p>
          <a:p>
            <a:pPr algn="ctr">
              <a:lnSpc>
                <a:spcPct val="90000"/>
              </a:lnSpc>
              <a:spcBef>
                <a:spcPct val="0"/>
              </a:spcBef>
              <a:buClr>
                <a:schemeClr val="tx2"/>
              </a:buClr>
              <a:buSzPct val="70000"/>
              <a:buFont typeface="Wingdings" panose="05000000000000000000" pitchFamily="2" charset="2"/>
              <a:buNone/>
            </a:pPr>
            <a:r>
              <a:rPr kumimoji="0" lang="ja-JP" altLang="en-US" sz="1600" b="0" dirty="0" smtClean="0">
                <a:solidFill>
                  <a:srgbClr val="000000"/>
                </a:solidFill>
                <a:latin typeface="メイリオ" panose="020B0604030504040204" pitchFamily="50" charset="-128"/>
                <a:ea typeface="メイリオ" panose="020B0604030504040204" pitchFamily="50" charset="-128"/>
              </a:rPr>
              <a:t>数値入力、文書入力、</a:t>
            </a:r>
          </a:p>
          <a:p>
            <a:pPr algn="ctr">
              <a:lnSpc>
                <a:spcPct val="90000"/>
              </a:lnSpc>
              <a:spcBef>
                <a:spcPct val="0"/>
              </a:spcBef>
              <a:buClr>
                <a:schemeClr val="tx2"/>
              </a:buClr>
              <a:buSzPct val="70000"/>
              <a:buFont typeface="Wingdings" panose="05000000000000000000" pitchFamily="2" charset="2"/>
              <a:buNone/>
            </a:pPr>
            <a:r>
              <a:rPr kumimoji="0" lang="ja-JP" altLang="en-US" sz="1600" b="0" dirty="0" smtClean="0">
                <a:solidFill>
                  <a:srgbClr val="000000"/>
                </a:solidFill>
                <a:latin typeface="メイリオ" panose="020B0604030504040204" pitchFamily="50" charset="-128"/>
                <a:ea typeface="メイリオ" panose="020B0604030504040204" pitchFamily="50" charset="-128"/>
              </a:rPr>
              <a:t>ファイル整理</a:t>
            </a:r>
            <a:endParaRPr kumimoji="0" lang="ja-JP" altLang="en-US" sz="1600" b="0" dirty="0">
              <a:solidFill>
                <a:srgbClr val="000000"/>
              </a:solidFill>
              <a:latin typeface="メイリオ" panose="020B0604030504040204" pitchFamily="50" charset="-128"/>
              <a:ea typeface="メイリオ" panose="020B0604030504040204" pitchFamily="50" charset="-128"/>
            </a:endParaRPr>
          </a:p>
        </p:txBody>
      </p:sp>
      <p:sp>
        <p:nvSpPr>
          <p:cNvPr id="34" name="正方形/長方形 33"/>
          <p:cNvSpPr/>
          <p:nvPr/>
        </p:nvSpPr>
        <p:spPr bwMode="ltGray">
          <a:xfrm>
            <a:off x="2221681" y="97276"/>
            <a:ext cx="5109091"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特性・作業遂行力の把握　</a:t>
            </a:r>
            <a:endParaRPr lang="ja-JP" altLang="en-US" sz="3200" b="1" dirty="0">
              <a:solidFill>
                <a:schemeClr val="bg1"/>
              </a:solidFill>
            </a:endParaRPr>
          </a:p>
        </p:txBody>
      </p:sp>
      <p:sp>
        <p:nvSpPr>
          <p:cNvPr id="15" name="正方形/長方形 14"/>
          <p:cNvSpPr/>
          <p:nvPr/>
        </p:nvSpPr>
        <p:spPr>
          <a:xfrm>
            <a:off x="1152524" y="966850"/>
            <a:ext cx="6905625" cy="113877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アセスメント</a:t>
            </a:r>
            <a:r>
              <a:rPr lang="ja-JP" altLang="en-US" sz="2000" dirty="0" smtClean="0">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実施</a:t>
            </a:r>
            <a:r>
              <a:rPr lang="ja-JP" altLang="en-US" sz="2000" dirty="0" smtClean="0">
                <a:latin typeface="メイリオ" panose="020B0604030504040204" pitchFamily="50" charset="-128"/>
                <a:ea typeface="メイリオ" panose="020B0604030504040204" pitchFamily="50" charset="-128"/>
              </a:rPr>
              <a:t>に</a:t>
            </a:r>
            <a:r>
              <a:rPr lang="ja-JP" altLang="en-US" sz="2000" dirty="0">
                <a:latin typeface="メイリオ" panose="020B0604030504040204" pitchFamily="50" charset="-128"/>
                <a:ea typeface="メイリオ" panose="020B0604030504040204" pitchFamily="50" charset="-128"/>
              </a:rPr>
              <a:t>当たって</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利用者</a:t>
            </a: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の状況に応じた作業課題（レベル</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を</a:t>
            </a:r>
            <a:r>
              <a:rPr lang="ja-JP" altLang="en-US" sz="2000" dirty="0">
                <a:latin typeface="メイリオ" panose="020B0604030504040204" pitchFamily="50" charset="-128"/>
                <a:ea typeface="メイリオ" panose="020B0604030504040204" pitchFamily="50" charset="-128"/>
              </a:rPr>
              <a:t>検討することが必要</a:t>
            </a: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02718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79109" y="1961247"/>
            <a:ext cx="8964891" cy="16707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0" y="0"/>
            <a:ext cx="9144000" cy="754144"/>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522410" y="6342332"/>
            <a:ext cx="6311638" cy="341632"/>
          </a:xfrm>
          <a:prstGeom prst="rect">
            <a:avLst/>
          </a:prstGeom>
        </p:spPr>
        <p:txBody>
          <a:bodyPr wrap="square">
            <a:spAutoFit/>
          </a:bodyPr>
          <a:lstStyle/>
          <a:p>
            <a:pPr algn="ctr">
              <a:lnSpc>
                <a:spcPct val="90000"/>
              </a:lnSpc>
              <a:buClr>
                <a:schemeClr val="tx2"/>
              </a:buClr>
              <a:buSzPct val="70000"/>
            </a:pPr>
            <a:r>
              <a:rPr lang="ja-JP" altLang="en-US" dirty="0" smtClean="0">
                <a:solidFill>
                  <a:srgbClr val="E46C0A"/>
                </a:solidFill>
                <a:latin typeface="Arial" panose="020B0604020202020204" pitchFamily="34" charset="0"/>
                <a:ea typeface="HG丸ｺﾞｼｯｸM-PRO" panose="020F0600000000000000" pitchFamily="50" charset="-128"/>
              </a:rPr>
              <a:t>プラグタップ組立</a:t>
            </a:r>
            <a:r>
              <a:rPr lang="ja-JP" altLang="en-US" dirty="0" smtClean="0">
                <a:solidFill>
                  <a:srgbClr val="000000"/>
                </a:solidFill>
                <a:latin typeface="Arial" panose="020B0604020202020204" pitchFamily="34" charset="0"/>
                <a:ea typeface="HG丸ｺﾞｼｯｸM-PRO" panose="020F0600000000000000" pitchFamily="50" charset="-128"/>
              </a:rPr>
              <a:t>→</a:t>
            </a:r>
            <a:r>
              <a:rPr lang="ja-JP" altLang="en-US" dirty="0" smtClean="0">
                <a:solidFill>
                  <a:srgbClr val="E46C0A"/>
                </a:solidFill>
                <a:latin typeface="Arial" panose="020B0604020202020204" pitchFamily="34" charset="0"/>
                <a:ea typeface="HG丸ｺﾞｼｯｸM-PRO" panose="020F0600000000000000" pitchFamily="50" charset="-128"/>
              </a:rPr>
              <a:t>重さ計測</a:t>
            </a:r>
            <a:r>
              <a:rPr lang="ja-JP" altLang="en-US" dirty="0" smtClean="0">
                <a:solidFill>
                  <a:srgbClr val="000000"/>
                </a:solidFill>
                <a:latin typeface="Arial" panose="020B0604020202020204" pitchFamily="34" charset="0"/>
                <a:ea typeface="HG丸ｺﾞｼｯｸM-PRO" panose="020F0600000000000000" pitchFamily="50" charset="-128"/>
              </a:rPr>
              <a:t>→</a:t>
            </a:r>
            <a:r>
              <a:rPr lang="ja-JP" altLang="en-US" dirty="0" smtClean="0">
                <a:solidFill>
                  <a:srgbClr val="E46C0A"/>
                </a:solidFill>
                <a:latin typeface="Arial" panose="020B0604020202020204" pitchFamily="34" charset="0"/>
                <a:ea typeface="HG丸ｺﾞｼｯｸM-PRO" panose="020F0600000000000000" pitchFamily="50" charset="-128"/>
              </a:rPr>
              <a:t>ピッキング</a:t>
            </a:r>
            <a:r>
              <a:rPr lang="ja-JP" altLang="en-US" dirty="0" smtClean="0">
                <a:solidFill>
                  <a:srgbClr val="000000"/>
                </a:solidFill>
                <a:latin typeface="Arial" panose="020B0604020202020204" pitchFamily="34" charset="0"/>
                <a:ea typeface="HG丸ｺﾞｼｯｸM-PRO" panose="020F0600000000000000" pitchFamily="50" charset="-128"/>
              </a:rPr>
              <a:t>→</a:t>
            </a:r>
            <a:r>
              <a:rPr lang="ja-JP" altLang="en-US" dirty="0" smtClean="0">
                <a:solidFill>
                  <a:srgbClr val="E46C0A"/>
                </a:solidFill>
                <a:latin typeface="Arial" panose="020B0604020202020204" pitchFamily="34" charset="0"/>
                <a:ea typeface="HG丸ｺﾞｼｯｸM-PRO" panose="020F0600000000000000" pitchFamily="50" charset="-128"/>
              </a:rPr>
              <a:t>ナプキン折り</a:t>
            </a:r>
            <a:endParaRPr lang="ja-JP" altLang="en-US" dirty="0">
              <a:solidFill>
                <a:srgbClr val="E46C0A"/>
              </a:solidFill>
              <a:latin typeface="Arial" panose="020B0604020202020204" pitchFamily="34" charset="0"/>
              <a:ea typeface="HG丸ｺﾞｼｯｸM-PRO" panose="020F0600000000000000" pitchFamily="50" charset="-128"/>
            </a:endParaRPr>
          </a:p>
        </p:txBody>
      </p:sp>
      <p:sp>
        <p:nvSpPr>
          <p:cNvPr id="39" name="正方形/長方形 5"/>
          <p:cNvSpPr>
            <a:spLocks noChangeArrowheads="1"/>
          </p:cNvSpPr>
          <p:nvPr/>
        </p:nvSpPr>
        <p:spPr bwMode="auto">
          <a:xfrm>
            <a:off x="323850" y="4959014"/>
            <a:ext cx="84963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buClr>
                <a:schemeClr val="tx2"/>
              </a:buClr>
              <a:buSzPct val="70000"/>
              <a:buFont typeface="Wingdings" panose="05000000000000000000" pitchFamily="2" charset="2"/>
              <a:buNone/>
            </a:pPr>
            <a:r>
              <a:rPr lang="ja-JP" altLang="en-US" sz="1800" dirty="0">
                <a:solidFill>
                  <a:srgbClr val="E46C0A"/>
                </a:solidFill>
                <a:latin typeface="Arial" panose="020B0604020202020204" pitchFamily="34" charset="0"/>
                <a:ea typeface="HG丸ｺﾞｼｯｸM-PRO" panose="020F0600000000000000" pitchFamily="50" charset="-128"/>
              </a:rPr>
              <a:t>数値チェック</a:t>
            </a:r>
            <a:r>
              <a:rPr lang="ja-JP" altLang="en-US" sz="1800" dirty="0">
                <a:solidFill>
                  <a:srgbClr val="000000"/>
                </a:solidFill>
                <a:latin typeface="Arial" panose="020B0604020202020204" pitchFamily="34" charset="0"/>
                <a:ea typeface="HG丸ｺﾞｼｯｸM-PRO" panose="020F0600000000000000" pitchFamily="50" charset="-128"/>
              </a:rPr>
              <a:t>→</a:t>
            </a:r>
            <a:r>
              <a:rPr lang="ja-JP" altLang="en-US" sz="1800" dirty="0">
                <a:solidFill>
                  <a:srgbClr val="E46C0A"/>
                </a:solidFill>
                <a:latin typeface="Arial" panose="020B0604020202020204" pitchFamily="34" charset="0"/>
                <a:ea typeface="HG丸ｺﾞｼｯｸM-PRO" panose="020F0600000000000000" pitchFamily="50" charset="-128"/>
              </a:rPr>
              <a:t>物品請求書作成</a:t>
            </a:r>
            <a:r>
              <a:rPr lang="ja-JP" altLang="en-US" sz="1800" dirty="0">
                <a:solidFill>
                  <a:srgbClr val="000000"/>
                </a:solidFill>
                <a:latin typeface="Arial" panose="020B0604020202020204" pitchFamily="34" charset="0"/>
                <a:ea typeface="HG丸ｺﾞｼｯｸM-PRO" panose="020F0600000000000000" pitchFamily="50" charset="-128"/>
              </a:rPr>
              <a:t>→</a:t>
            </a:r>
            <a:r>
              <a:rPr lang="ja-JP" altLang="en-US" sz="1800" dirty="0">
                <a:solidFill>
                  <a:srgbClr val="E46C0A"/>
                </a:solidFill>
                <a:latin typeface="Arial" panose="020B0604020202020204" pitchFamily="34" charset="0"/>
                <a:ea typeface="HG丸ｺﾞｼｯｸM-PRO" panose="020F0600000000000000" pitchFamily="50" charset="-128"/>
              </a:rPr>
              <a:t>作業日報集計</a:t>
            </a:r>
            <a:r>
              <a:rPr lang="ja-JP" altLang="en-US" sz="1800" dirty="0">
                <a:solidFill>
                  <a:srgbClr val="000000"/>
                </a:solidFill>
                <a:latin typeface="Arial" panose="020B0604020202020204" pitchFamily="34" charset="0"/>
                <a:ea typeface="HG丸ｺﾞｼｯｸM-PRO" panose="020F0600000000000000" pitchFamily="50" charset="-128"/>
              </a:rPr>
              <a:t>→</a:t>
            </a:r>
            <a:r>
              <a:rPr lang="ja-JP" altLang="en-US" sz="1800" dirty="0">
                <a:solidFill>
                  <a:srgbClr val="E46C0A"/>
                </a:solidFill>
                <a:latin typeface="Arial" panose="020B0604020202020204" pitchFamily="34" charset="0"/>
                <a:ea typeface="HG丸ｺﾞｼｯｸM-PRO" panose="020F0600000000000000" pitchFamily="50" charset="-128"/>
              </a:rPr>
              <a:t>ラベル作成</a:t>
            </a:r>
            <a:endParaRPr lang="en-US" altLang="ja-JP" sz="1800" dirty="0">
              <a:solidFill>
                <a:srgbClr val="E46C0A"/>
              </a:solidFill>
              <a:latin typeface="Arial" panose="020B0604020202020204" pitchFamily="34" charset="0"/>
              <a:ea typeface="HG丸ｺﾞｼｯｸM-PRO" panose="020F0600000000000000" pitchFamily="50" charset="-128"/>
            </a:endParaRPr>
          </a:p>
        </p:txBody>
      </p:sp>
      <p:sp>
        <p:nvSpPr>
          <p:cNvPr id="40" name="正方形/長方形 39"/>
          <p:cNvSpPr/>
          <p:nvPr/>
        </p:nvSpPr>
        <p:spPr>
          <a:xfrm>
            <a:off x="1190236" y="3197649"/>
            <a:ext cx="8137525" cy="985837"/>
          </a:xfrm>
          <a:prstGeom prst="rect">
            <a:avLst/>
          </a:prstGeom>
        </p:spPr>
        <p:txBody>
          <a:bodyPr>
            <a:spAutoFit/>
          </a:bodyPr>
          <a:lstStyle/>
          <a:p>
            <a:pPr marL="342900" indent="-342900" eaLnBrk="1" hangingPunct="1">
              <a:lnSpc>
                <a:spcPct val="90000"/>
              </a:lnSpc>
              <a:spcBef>
                <a:spcPct val="20000"/>
              </a:spcBef>
              <a:buClr>
                <a:schemeClr val="tx2"/>
              </a:buClr>
              <a:buSzPct val="70000"/>
              <a:buFont typeface="Wingdings" panose="05000000000000000000" pitchFamily="2" charset="2"/>
              <a:buChar char="l"/>
              <a:defRPr/>
            </a:pPr>
            <a:r>
              <a:rPr lang="ja-JP" altLang="en-US" dirty="0">
                <a:solidFill>
                  <a:prstClr val="black"/>
                </a:solidFill>
                <a:latin typeface="Arial" charset="0"/>
                <a:ea typeface="HG丸ｺﾞｼｯｸM-PRO" pitchFamily="50" charset="-128"/>
              </a:rPr>
              <a:t>入力・・・　</a:t>
            </a:r>
            <a:r>
              <a:rPr lang="ja-JP" altLang="en-US" dirty="0">
                <a:solidFill>
                  <a:srgbClr val="F79646">
                    <a:lumMod val="75000"/>
                  </a:srgbClr>
                </a:solidFill>
                <a:latin typeface="Arial" charset="0"/>
                <a:ea typeface="HG丸ｺﾞｼｯｸM-PRO" pitchFamily="50" charset="-128"/>
              </a:rPr>
              <a:t>数値入力</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文書入力</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検索修正</a:t>
            </a:r>
            <a:endParaRPr lang="en-US" altLang="ja-JP" dirty="0">
              <a:solidFill>
                <a:srgbClr val="F79646">
                  <a:lumMod val="75000"/>
                </a:srgbClr>
              </a:solidFill>
              <a:latin typeface="Arial" charset="0"/>
              <a:ea typeface="HG丸ｺﾞｼｯｸM-PRO" pitchFamily="50" charset="-128"/>
            </a:endParaRPr>
          </a:p>
          <a:p>
            <a:pPr marL="171450" indent="-171450" eaLnBrk="1" hangingPunct="1">
              <a:lnSpc>
                <a:spcPct val="90000"/>
              </a:lnSpc>
              <a:spcBef>
                <a:spcPct val="20000"/>
              </a:spcBef>
              <a:buClr>
                <a:schemeClr val="tx2"/>
              </a:buClr>
              <a:buSzPct val="70000"/>
              <a:buFont typeface="Wingdings" panose="05000000000000000000" pitchFamily="2" charset="2"/>
              <a:buChar char="l"/>
              <a:defRPr/>
            </a:pPr>
            <a:endParaRPr lang="en-US" altLang="ja-JP" dirty="0">
              <a:solidFill>
                <a:prstClr val="black"/>
              </a:solidFill>
              <a:latin typeface="Arial" charset="0"/>
              <a:ea typeface="HG丸ｺﾞｼｯｸM-PRO" pitchFamily="50" charset="-128"/>
            </a:endParaRPr>
          </a:p>
          <a:p>
            <a:pPr marL="342900" indent="-342900" eaLnBrk="1" hangingPunct="1">
              <a:lnSpc>
                <a:spcPct val="90000"/>
              </a:lnSpc>
              <a:spcBef>
                <a:spcPct val="20000"/>
              </a:spcBef>
              <a:buClr>
                <a:schemeClr val="tx2"/>
              </a:buClr>
              <a:buSzPct val="70000"/>
              <a:buFont typeface="Wingdings" panose="05000000000000000000" pitchFamily="2" charset="2"/>
              <a:buChar char="l"/>
              <a:defRPr/>
            </a:pPr>
            <a:r>
              <a:rPr lang="ja-JP" altLang="en-US" dirty="0">
                <a:solidFill>
                  <a:prstClr val="black"/>
                </a:solidFill>
                <a:latin typeface="Arial" charset="0"/>
                <a:ea typeface="HG丸ｺﾞｼｯｸM-PRO" pitchFamily="50" charset="-128"/>
              </a:rPr>
              <a:t>パソコン操作・・・</a:t>
            </a:r>
            <a:r>
              <a:rPr lang="ja-JP" altLang="en-US" dirty="0">
                <a:solidFill>
                  <a:srgbClr val="F79646">
                    <a:lumMod val="75000"/>
                  </a:srgbClr>
                </a:solidFill>
                <a:latin typeface="Arial" charset="0"/>
                <a:ea typeface="HG丸ｺﾞｼｯｸM-PRO" pitchFamily="50" charset="-128"/>
              </a:rPr>
              <a:t>ファイル整理</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コピー</a:t>
            </a:r>
            <a:r>
              <a:rPr lang="en-US" altLang="ja-JP" dirty="0">
                <a:solidFill>
                  <a:srgbClr val="F79646">
                    <a:lumMod val="75000"/>
                  </a:srgbClr>
                </a:solidFill>
                <a:latin typeface="Arial" charset="0"/>
                <a:ea typeface="HG丸ｺﾞｼｯｸM-PRO" pitchFamily="50" charset="-128"/>
              </a:rPr>
              <a:t>&amp;</a:t>
            </a:r>
            <a:r>
              <a:rPr lang="ja-JP" altLang="en-US" dirty="0">
                <a:solidFill>
                  <a:srgbClr val="F79646">
                    <a:lumMod val="75000"/>
                  </a:srgbClr>
                </a:solidFill>
                <a:latin typeface="Arial" charset="0"/>
                <a:ea typeface="HG丸ｺﾞｼｯｸM-PRO" pitchFamily="50" charset="-128"/>
              </a:rPr>
              <a:t>ペースト</a:t>
            </a:r>
            <a:endParaRPr lang="en-US" altLang="ja-JP" dirty="0">
              <a:solidFill>
                <a:srgbClr val="F79646">
                  <a:lumMod val="75000"/>
                </a:srgbClr>
              </a:solidFill>
              <a:latin typeface="Arial" charset="0"/>
              <a:ea typeface="HG丸ｺﾞｼｯｸM-PRO" pitchFamily="50" charset="-128"/>
            </a:endParaRPr>
          </a:p>
        </p:txBody>
      </p:sp>
      <p:sp>
        <p:nvSpPr>
          <p:cNvPr id="41" name="正方形/長方形 40"/>
          <p:cNvSpPr/>
          <p:nvPr/>
        </p:nvSpPr>
        <p:spPr>
          <a:xfrm>
            <a:off x="136296" y="2735187"/>
            <a:ext cx="1489075"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en-US" altLang="ja-JP" dirty="0">
                <a:solidFill>
                  <a:prstClr val="black"/>
                </a:solidFill>
                <a:latin typeface="Arial" charset="0"/>
                <a:ea typeface="HG丸ｺﾞｼｯｸM-PRO" pitchFamily="50" charset="-128"/>
              </a:rPr>
              <a:t>OA</a:t>
            </a:r>
            <a:r>
              <a:rPr lang="ja-JP" altLang="en-US" dirty="0">
                <a:solidFill>
                  <a:prstClr val="black"/>
                </a:solidFill>
                <a:latin typeface="Arial" charset="0"/>
                <a:ea typeface="HG丸ｺﾞｼｯｸM-PRO" pitchFamily="50" charset="-128"/>
              </a:rPr>
              <a:t>作業　 </a:t>
            </a:r>
            <a:endParaRPr lang="ja-JP" altLang="en-US" dirty="0">
              <a:solidFill>
                <a:prstClr val="black"/>
              </a:solidFill>
              <a:ea typeface="ＭＳ Ｐゴシック" charset="-128"/>
            </a:endParaRPr>
          </a:p>
        </p:txBody>
      </p:sp>
      <p:sp>
        <p:nvSpPr>
          <p:cNvPr id="42" name="正方形/長方形 41"/>
          <p:cNvSpPr/>
          <p:nvPr/>
        </p:nvSpPr>
        <p:spPr>
          <a:xfrm>
            <a:off x="79670" y="4396209"/>
            <a:ext cx="1865312"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ja-JP" altLang="en-US" dirty="0">
                <a:solidFill>
                  <a:prstClr val="black"/>
                </a:solidFill>
                <a:latin typeface="Arial" charset="0"/>
                <a:ea typeface="HG丸ｺﾞｼｯｸM-PRO" pitchFamily="50" charset="-128"/>
              </a:rPr>
              <a:t>事務作業　 </a:t>
            </a:r>
            <a:endParaRPr lang="ja-JP" altLang="en-US" dirty="0">
              <a:solidFill>
                <a:prstClr val="black"/>
              </a:solidFill>
              <a:ea typeface="ＭＳ Ｐゴシック" charset="-128"/>
            </a:endParaRPr>
          </a:p>
        </p:txBody>
      </p:sp>
      <p:sp>
        <p:nvSpPr>
          <p:cNvPr id="43" name="正方形/長方形 42"/>
          <p:cNvSpPr/>
          <p:nvPr/>
        </p:nvSpPr>
        <p:spPr>
          <a:xfrm>
            <a:off x="79669" y="5795292"/>
            <a:ext cx="1865313"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ja-JP" altLang="en-US" dirty="0">
                <a:solidFill>
                  <a:prstClr val="black"/>
                </a:solidFill>
                <a:latin typeface="Arial" charset="0"/>
                <a:ea typeface="HG丸ｺﾞｼｯｸM-PRO" pitchFamily="50" charset="-128"/>
              </a:rPr>
              <a:t>実務作業　 </a:t>
            </a:r>
            <a:endParaRPr lang="ja-JP" altLang="en-US" dirty="0">
              <a:solidFill>
                <a:prstClr val="black"/>
              </a:solidFill>
              <a:ea typeface="ＭＳ Ｐゴシック" charset="-128"/>
            </a:endParaRPr>
          </a:p>
        </p:txBody>
      </p:sp>
      <p:sp>
        <p:nvSpPr>
          <p:cNvPr id="44" name="Rectangle 2"/>
          <p:cNvSpPr txBox="1">
            <a:spLocks noChangeArrowheads="1"/>
          </p:cNvSpPr>
          <p:nvPr/>
        </p:nvSpPr>
        <p:spPr>
          <a:xfrm>
            <a:off x="2104197" y="2214545"/>
            <a:ext cx="5148064" cy="578785"/>
          </a:xfrm>
          <a:prstGeom prst="rect">
            <a:avLst/>
          </a:prstGeom>
          <a:noFill/>
          <a:scene3d>
            <a:camera prst="orthographicFront"/>
            <a:lightRig rig="threePt" dir="t"/>
          </a:scene3d>
          <a:sp3d>
            <a:bevelT/>
          </a:sp3d>
        </p:spPr>
        <p:txBody>
          <a:bodyPr>
            <a:normAutofit fontScale="90000"/>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nSpc>
                <a:spcPct val="90000"/>
              </a:lnSpc>
              <a:buClr>
                <a:schemeClr val="tx2"/>
              </a:buClr>
              <a:buSzPct val="70000"/>
              <a:buFont typeface="Wingdings" panose="05000000000000000000" pitchFamily="2" charset="2"/>
              <a:buNone/>
              <a:defRPr/>
            </a:pPr>
            <a:r>
              <a:rPr lang="ja-JP" altLang="en-US" sz="2400" dirty="0" smtClean="0">
                <a:latin typeface="メイリオ" panose="020B0604030504040204" pitchFamily="50" charset="-128"/>
                <a:ea typeface="メイリオ" panose="020B0604030504040204" pitchFamily="50" charset="-128"/>
              </a:rPr>
              <a:t>各</a:t>
            </a:r>
            <a:r>
              <a:rPr lang="ja-JP" altLang="en-US" sz="2400" dirty="0">
                <a:latin typeface="メイリオ" panose="020B0604030504040204" pitchFamily="50" charset="-128"/>
                <a:ea typeface="メイリオ" panose="020B0604030504040204" pitchFamily="50" charset="-128"/>
              </a:rPr>
              <a:t>ワークサンプル内</a:t>
            </a:r>
            <a:r>
              <a:rPr lang="ja-JP" altLang="en-US" sz="2400" dirty="0" smtClean="0">
                <a:latin typeface="メイリオ" panose="020B0604030504040204" pitchFamily="50" charset="-128"/>
                <a:ea typeface="メイリオ" panose="020B0604030504040204" pitchFamily="50" charset="-128"/>
              </a:rPr>
              <a:t>の難易度（参考）</a:t>
            </a:r>
          </a:p>
        </p:txBody>
      </p:sp>
      <p:sp>
        <p:nvSpPr>
          <p:cNvPr id="27" name="正方形/長方形 26"/>
          <p:cNvSpPr/>
          <p:nvPr/>
        </p:nvSpPr>
        <p:spPr bwMode="ltGray">
          <a:xfrm>
            <a:off x="2436808" y="109224"/>
            <a:ext cx="5109091"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特性・作業遂行力の把握　</a:t>
            </a:r>
            <a:endParaRPr lang="ja-JP" altLang="en-US" sz="3200" b="1" dirty="0">
              <a:solidFill>
                <a:schemeClr val="bg1"/>
              </a:solidFill>
            </a:endParaRPr>
          </a:p>
        </p:txBody>
      </p:sp>
      <p:sp>
        <p:nvSpPr>
          <p:cNvPr id="13" name="正方形/長方形 12"/>
          <p:cNvSpPr/>
          <p:nvPr/>
        </p:nvSpPr>
        <p:spPr>
          <a:xfrm>
            <a:off x="1152524" y="966850"/>
            <a:ext cx="6905625" cy="113877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アセスメント</a:t>
            </a:r>
            <a:r>
              <a:rPr lang="ja-JP" altLang="en-US" sz="2000" dirty="0" smtClean="0">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実施</a:t>
            </a:r>
            <a:r>
              <a:rPr lang="ja-JP" altLang="en-US" sz="2000" dirty="0" smtClean="0">
                <a:latin typeface="メイリオ" panose="020B0604030504040204" pitchFamily="50" charset="-128"/>
                <a:ea typeface="メイリオ" panose="020B0604030504040204" pitchFamily="50" charset="-128"/>
              </a:rPr>
              <a:t>に</a:t>
            </a:r>
            <a:r>
              <a:rPr lang="ja-JP" altLang="en-US" sz="2000" dirty="0">
                <a:latin typeface="メイリオ" panose="020B0604030504040204" pitchFamily="50" charset="-128"/>
                <a:ea typeface="メイリオ" panose="020B0604030504040204" pitchFamily="50" charset="-128"/>
              </a:rPr>
              <a:t>当たって</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利用者</a:t>
            </a: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の状況に応じた作業課題（レベル</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を</a:t>
            </a:r>
            <a:r>
              <a:rPr lang="ja-JP" altLang="en-US" sz="2000" dirty="0">
                <a:latin typeface="メイリオ" panose="020B0604030504040204" pitchFamily="50" charset="-128"/>
                <a:ea typeface="メイリオ" panose="020B0604030504040204" pitchFamily="50" charset="-128"/>
              </a:rPr>
              <a:t>検討することが必要</a:t>
            </a:r>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792025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87" y="154135"/>
            <a:ext cx="8541658" cy="5366813"/>
          </a:xfrm>
          <a:prstGeom prst="rect">
            <a:avLst/>
          </a:prstGeom>
          <a:solidFill>
            <a:srgbClr val="D43448"/>
          </a:solidFill>
          <a:ln w="3175">
            <a:noFill/>
          </a:ln>
        </p:spPr>
      </p:pic>
      <p:sp>
        <p:nvSpPr>
          <p:cNvPr id="4" name="正方形/長方形 3"/>
          <p:cNvSpPr/>
          <p:nvPr/>
        </p:nvSpPr>
        <p:spPr>
          <a:xfrm flipV="1">
            <a:off x="5678717" y="2086894"/>
            <a:ext cx="1571170"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flipV="1">
            <a:off x="6836229" y="1318625"/>
            <a:ext cx="1052286"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flipV="1">
            <a:off x="7017658" y="1543596"/>
            <a:ext cx="1052286"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29771" y="2692400"/>
            <a:ext cx="8207829" cy="2032000"/>
          </a:xfrm>
          <a:prstGeom prst="rect">
            <a:avLst/>
          </a:prstGeom>
          <a:noFill/>
          <a:ln w="38100">
            <a:solidFill>
              <a:srgbClr val="F47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177314" y="4511767"/>
            <a:ext cx="1640116"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052286" y="4615543"/>
            <a:ext cx="3661230"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flipV="1">
            <a:off x="3403601" y="3512536"/>
            <a:ext cx="2837542"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018973" y="4239614"/>
            <a:ext cx="3389086"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33185" y="5504535"/>
            <a:ext cx="8000999" cy="1200329"/>
          </a:xfrm>
          <a:prstGeom prst="rect">
            <a:avLst/>
          </a:prstGeom>
        </p:spPr>
        <p:txBody>
          <a:bodyPr wrap="square">
            <a:spAutoFit/>
          </a:bodyPr>
          <a:lstStyle/>
          <a:p>
            <a:r>
              <a:rPr lang="en-US" altLang="ja-JP" dirty="0" smtClean="0">
                <a:latin typeface="メイリオ" panose="020B0604030504040204" pitchFamily="50" charset="-128"/>
                <a:ea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rPr>
              <a:t>アセスメントの結果の取りまとめについての留意事項</a:t>
            </a:r>
            <a:r>
              <a:rPr lang="en-US" altLang="ja-JP" dirty="0" smtClean="0">
                <a:latin typeface="メイリオ" panose="020B0604030504040204" pitchFamily="50" charset="-128"/>
                <a:ea typeface="メイリオ" panose="020B0604030504040204" pitchFamily="50" charset="-128"/>
              </a:rPr>
              <a:t>】</a:t>
            </a:r>
          </a:p>
          <a:p>
            <a:r>
              <a:rPr lang="ja-JP" altLang="en-US" dirty="0">
                <a:solidFill>
                  <a:srgbClr val="0070C0"/>
                </a:solidFill>
                <a:latin typeface="メイリオ" panose="020B0604030504040204" pitchFamily="50" charset="-128"/>
                <a:ea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　</a:t>
            </a:r>
            <a:r>
              <a:rPr lang="ja-JP" altLang="en-US"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総合的な視点が大切</a:t>
            </a:r>
            <a:r>
              <a:rPr lang="ja-JP" altLang="en-US" dirty="0">
                <a:latin typeface="メイリオ" panose="020B0604030504040204" pitchFamily="50" charset="-128"/>
                <a:ea typeface="メイリオ" panose="020B0604030504040204" pitchFamily="50" charset="-128"/>
              </a:rPr>
              <a:t>（ＭＷＳの数値だけでは、分からない</a:t>
            </a:r>
            <a:r>
              <a:rPr lang="ja-JP" altLang="en-US" dirty="0" smtClean="0">
                <a:latin typeface="メイリオ" panose="020B0604030504040204" pitchFamily="50" charset="-128"/>
                <a:ea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　利用者の職業能力・適性に関する現状と将来性についての知見</a:t>
            </a:r>
            <a:r>
              <a:rPr lang="ja-JP" altLang="en-US" dirty="0" smtClean="0">
                <a:latin typeface="メイリオ" panose="020B0604030504040204" pitchFamily="50" charset="-128"/>
                <a:ea typeface="メイリオ" panose="020B0604030504040204" pitchFamily="50" charset="-128"/>
              </a:rPr>
              <a:t>と</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見通し</a:t>
            </a:r>
            <a:r>
              <a:rPr lang="ja-JP" altLang="en-US" dirty="0">
                <a:latin typeface="メイリオ" panose="020B0604030504040204" pitchFamily="50" charset="-128"/>
                <a:ea typeface="メイリオ" panose="020B0604030504040204" pitchFamily="50" charset="-128"/>
              </a:rPr>
              <a:t>を得て、</a:t>
            </a:r>
            <a:r>
              <a:rPr lang="ja-JP" altLang="en-US"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適切な支援計画の策定を</a:t>
            </a:r>
            <a:r>
              <a:rPr lang="ja-JP" altLang="en-US"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角丸四角形 1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48816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23850" y="1831975"/>
            <a:ext cx="8299450" cy="4424363"/>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sp>
        <p:nvSpPr>
          <p:cNvPr id="6" name="Rectangle 2"/>
          <p:cNvSpPr txBox="1">
            <a:spLocks noChangeArrowheads="1"/>
          </p:cNvSpPr>
          <p:nvPr/>
        </p:nvSpPr>
        <p:spPr>
          <a:xfrm>
            <a:off x="1486000" y="76910"/>
            <a:ext cx="7200800" cy="1296144"/>
          </a:xfrm>
          <a:prstGeom prst="rect">
            <a:avLst/>
          </a:prstGeom>
          <a:noFill/>
          <a:ln>
            <a:noFill/>
          </a:ln>
          <a:scene3d>
            <a:camera prst="orthographicFront"/>
            <a:lightRig rig="threePt" dir="t"/>
          </a:scene3d>
          <a:sp3d>
            <a:bevelT/>
          </a:sp3d>
        </p:spPr>
        <p:txBody>
          <a:bodyPr>
            <a:normAutofit fontScale="97500"/>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gn="l">
              <a:lnSpc>
                <a:spcPct val="90000"/>
              </a:lnSpc>
              <a:buClr>
                <a:schemeClr val="tx2"/>
              </a:buClr>
              <a:buSzPct val="70000"/>
              <a:buFont typeface="Wingdings" panose="05000000000000000000" pitchFamily="2" charset="2"/>
              <a:buNone/>
              <a:defRPr/>
            </a:pPr>
            <a:endParaRPr lang="en-US" altLang="ja-JP" sz="2900" dirty="0" smtClean="0">
              <a:solidFill>
                <a:schemeClr val="bg1">
                  <a:lumMod val="50000"/>
                </a:schemeClr>
              </a:solidFill>
              <a:latin typeface="Trebuchet MS" panose="020B0603020202020204" pitchFamily="34" charset="0"/>
              <a:ea typeface="メイリオ" panose="020B0604030504040204" pitchFamily="50" charset="-128"/>
            </a:endParaRPr>
          </a:p>
        </p:txBody>
      </p:sp>
      <p:sp>
        <p:nvSpPr>
          <p:cNvPr id="9" name="正方形/長方形 8"/>
          <p:cNvSpPr/>
          <p:nvPr/>
        </p:nvSpPr>
        <p:spPr bwMode="auto">
          <a:xfrm>
            <a:off x="2113308" y="1373054"/>
            <a:ext cx="5824538" cy="146050"/>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pic>
        <p:nvPicPr>
          <p:cNvPr id="1435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0460">
            <a:off x="2448010" y="2572742"/>
            <a:ext cx="4706644" cy="33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タイトル 1">
            <a:extLst>
              <a:ext uri="{FF2B5EF4-FFF2-40B4-BE49-F238E27FC236}">
                <a16:creationId xmlns:a16="http://schemas.microsoft.com/office/drawing/2014/main" id="{12F4FAA8-396B-0F47-BD1F-4E583D3EC330}"/>
              </a:ext>
            </a:extLst>
          </p:cNvPr>
          <p:cNvSpPr txBox="1">
            <a:spLocks/>
          </p:cNvSpPr>
          <p:nvPr/>
        </p:nvSpPr>
        <p:spPr>
          <a:xfrm>
            <a:off x="2804402" y="87749"/>
            <a:ext cx="4563996" cy="593281"/>
          </a:xfrm>
          <a:prstGeom prst="rect">
            <a:avLst/>
          </a:prstGeom>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8000" kern="0" dirty="0" smtClean="0">
                <a:latin typeface="メイリオ" panose="020B0604030504040204" pitchFamily="50" charset="-128"/>
                <a:ea typeface="メイリオ" panose="020B0604030504040204" pitchFamily="50" charset="-128"/>
                <a:cs typeface="メイリオ" panose="020B0604030504040204" pitchFamily="50" charset="-128"/>
              </a:rPr>
              <a:t>事例検討</a:t>
            </a:r>
            <a:r>
              <a:rPr lang="ja-JP" altLang="en-US" sz="8000" kern="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2" name="テキスト ボックス 21"/>
          <p:cNvSpPr txBox="1"/>
          <p:nvPr/>
        </p:nvSpPr>
        <p:spPr>
          <a:xfrm>
            <a:off x="1047748" y="-17084"/>
            <a:ext cx="1431758" cy="1569660"/>
          </a:xfrm>
          <a:prstGeom prst="rect">
            <a:avLst/>
          </a:prstGeom>
          <a:noFill/>
        </p:spPr>
        <p:txBody>
          <a:bodyPr wrap="square" rtlCol="0">
            <a:spAutoFit/>
          </a:bodyPr>
          <a:lstStyle/>
          <a:p>
            <a:r>
              <a:rPr lang="ja-JP" altLang="en-US" sz="9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６</a:t>
            </a:r>
            <a:endParaRPr kumimoji="1" lang="ja-JP" altLang="en-US" sz="9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6548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69319" y="1795196"/>
            <a:ext cx="4959330" cy="675409"/>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smtClean="0">
                <a:latin typeface="Trebuchet MS" panose="020B0603020202020204" pitchFamily="34" charset="0"/>
                <a:ea typeface="+mj-ea"/>
              </a:rPr>
              <a:t>MWS</a:t>
            </a:r>
            <a:r>
              <a:rPr lang="ja-JP" altLang="en-US" sz="3600" dirty="0" smtClean="0">
                <a:latin typeface="Trebuchet MS" panose="020B0603020202020204" pitchFamily="34" charset="0"/>
                <a:ea typeface="+mj-ea"/>
              </a:rPr>
              <a:t>の難易度</a:t>
            </a:r>
            <a:endParaRPr kumimoji="1" lang="ja-JP" altLang="en-US" sz="3600" dirty="0">
              <a:latin typeface="Trebuchet MS" panose="020B0603020202020204" pitchFamily="34" charset="0"/>
              <a:ea typeface="+mj-ea"/>
            </a:endParaRPr>
          </a:p>
        </p:txBody>
      </p:sp>
      <p:sp>
        <p:nvSpPr>
          <p:cNvPr id="4" name="正方形/長方形 3"/>
          <p:cNvSpPr/>
          <p:nvPr/>
        </p:nvSpPr>
        <p:spPr>
          <a:xfrm>
            <a:off x="-17164" y="2166344"/>
            <a:ext cx="6106427" cy="2368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800" dirty="0" smtClean="0">
                <a:solidFill>
                  <a:schemeClr val="tx1"/>
                </a:solidFill>
              </a:rPr>
              <a:t>４～８段階の難易度を設定</a:t>
            </a:r>
            <a:endParaRPr lang="en-US" altLang="ja-JP" sz="2800" dirty="0" smtClean="0">
              <a:solidFill>
                <a:schemeClr val="tx1"/>
              </a:solidFill>
            </a:endParaRPr>
          </a:p>
          <a:p>
            <a:pPr algn="ctr"/>
            <a:r>
              <a:rPr lang="ja-JP" altLang="en-US" sz="2400" dirty="0" smtClean="0">
                <a:solidFill>
                  <a:schemeClr val="tx1"/>
                </a:solidFill>
              </a:rPr>
              <a:t>（易しい内容から、徐々に難しくなるようレベルを分けている）</a:t>
            </a:r>
          </a:p>
        </p:txBody>
      </p:sp>
      <p:sp>
        <p:nvSpPr>
          <p:cNvPr id="5" name="下矢印 4"/>
          <p:cNvSpPr/>
          <p:nvPr/>
        </p:nvSpPr>
        <p:spPr>
          <a:xfrm>
            <a:off x="2523209" y="4296155"/>
            <a:ext cx="1215736" cy="770369"/>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47764" y="4827595"/>
            <a:ext cx="5766626" cy="2368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〇利用者の状況に応じて実施する</a:t>
            </a:r>
            <a:endParaRPr lang="en-US" altLang="ja-JP" sz="24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〇学習可能な段階が、どの段階かを見極める</a:t>
            </a:r>
          </a:p>
        </p:txBody>
      </p:sp>
      <p:grpSp>
        <p:nvGrpSpPr>
          <p:cNvPr id="8" name="グループ化 7"/>
          <p:cNvGrpSpPr/>
          <p:nvPr/>
        </p:nvGrpSpPr>
        <p:grpSpPr>
          <a:xfrm>
            <a:off x="6243962" y="1257300"/>
            <a:ext cx="2914650" cy="5600700"/>
            <a:chOff x="6229350" y="1257300"/>
            <a:chExt cx="2914650" cy="5600700"/>
          </a:xfrm>
        </p:grpSpPr>
        <p:sp>
          <p:nvSpPr>
            <p:cNvPr id="9" name="正方形/長方形 8"/>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1" name="正方形/長方形 10"/>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2" name="正方形/長方形 11"/>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3" name="正方形/長方形 12"/>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4" name="角丸四角形 13"/>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7" name="正方形/長方形 6"/>
          <p:cNvSpPr/>
          <p:nvPr/>
        </p:nvSpPr>
        <p:spPr bwMode="invGray">
          <a:xfrm>
            <a:off x="0" y="-4398"/>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9197367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6324" y="4898572"/>
            <a:ext cx="8450595" cy="1754326"/>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その人の話では、Ａさんは最近</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業務時間中でも「面倒くさい」、「疲れた」などの発言が見られるようになった。そのことについて</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先月、</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他</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部署</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配属</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された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売り場の主任から度々</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注意</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されるが、その都度口論となってしまう</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主任はとても</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真面目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な人で真剣に怒っている様子だ。</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Ａさんは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主任と話した後</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業務時間中でも不機嫌な態度をとってしまい、お客様への対応にも表れて</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しまう</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とのことであった</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dirty="0"/>
          </a:p>
        </p:txBody>
      </p:sp>
      <p:sp>
        <p:nvSpPr>
          <p:cNvPr id="5" name="テキスト ボックス 4"/>
          <p:cNvSpPr txBox="1"/>
          <p:nvPr/>
        </p:nvSpPr>
        <p:spPr>
          <a:xfrm>
            <a:off x="1331640" y="379983"/>
            <a:ext cx="6768752"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事例検討（</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演習）</a:t>
            </a:r>
          </a:p>
        </p:txBody>
      </p:sp>
      <p:sp>
        <p:nvSpPr>
          <p:cNvPr id="6" name="正方形/長方形 5"/>
          <p:cNvSpPr/>
          <p:nvPr/>
        </p:nvSpPr>
        <p:spPr>
          <a:xfrm>
            <a:off x="1156722" y="1220079"/>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18353" y="2132856"/>
            <a:ext cx="8381427"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大学を卒業して、障害者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職業センターの職業準備支援を終了した後に、ジョブコーチ支援を活用して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、地元の</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スーパーマーケットに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採用されて６カ月目。</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84276" y="2849488"/>
            <a:ext cx="8343497" cy="1200329"/>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ジョブコーチ</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がフォローアップで訪問した際に、</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仕事にも慣れてきて、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表情にも</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余裕</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感じられるようになっ</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てい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た。</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Ａさんは、性格も穏やかで職業準備支援に通っている時も、支援アシスタントから良い評価を受けていた。</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216323" y="4149080"/>
            <a:ext cx="8343497"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ジョブコーチ</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が「よかった」と安心していると、支援開始の時から、よく声をかけてくれていた一人のパート社員がジョブコーチに話しかけてきた。</a:t>
            </a:r>
            <a:endParaRPr lang="ja-JP" altLang="en-US" dirty="0"/>
          </a:p>
        </p:txBody>
      </p:sp>
      <p:sp>
        <p:nvSpPr>
          <p:cNvPr id="15" name="テキスト ボックス 14"/>
          <p:cNvSpPr txBox="1"/>
          <p:nvPr/>
        </p:nvSpPr>
        <p:spPr>
          <a:xfrm>
            <a:off x="27180" y="1558267"/>
            <a:ext cx="4321543" cy="461665"/>
          </a:xfrm>
          <a:prstGeom prst="rect">
            <a:avLst/>
          </a:prstGeom>
          <a:solidFill>
            <a:srgbClr val="D43448"/>
          </a:solidFill>
        </p:spPr>
        <p:txBody>
          <a:bodyPr wrap="square" rtlCol="0">
            <a:spAutoFit/>
          </a:bodyPr>
          <a:lstStyle/>
          <a:p>
            <a:r>
              <a:rPr kumimoji="1" lang="ja-JP" altLang="en-US" sz="2400"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Ａさん　２３才　発達障害</a:t>
            </a:r>
            <a:endPar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a:extLst>
              <a:ext uri="{FF2B5EF4-FFF2-40B4-BE49-F238E27FC236}">
                <a16:creationId xmlns:a16="http://schemas.microsoft.com/office/drawing/2014/main" id="{351DAD7A-A4B9-DF48-B868-18B79B5ECCA2}"/>
              </a:ext>
            </a:extLst>
          </p:cNvPr>
          <p:cNvGrpSpPr/>
          <p:nvPr/>
        </p:nvGrpSpPr>
        <p:grpSpPr>
          <a:xfrm>
            <a:off x="27180" y="90918"/>
            <a:ext cx="1008112" cy="1042971"/>
            <a:chOff x="107504" y="188640"/>
            <a:chExt cx="1017778" cy="936104"/>
          </a:xfrm>
        </p:grpSpPr>
        <p:sp>
          <p:nvSpPr>
            <p:cNvPr id="17" name="正方形/長方形 16">
              <a:extLst>
                <a:ext uri="{FF2B5EF4-FFF2-40B4-BE49-F238E27FC236}">
                  <a16:creationId xmlns:a16="http://schemas.microsoft.com/office/drawing/2014/main" id="{93C9D3FE-300E-B64A-B364-AD939099127F}"/>
                </a:ext>
              </a:extLst>
            </p:cNvPr>
            <p:cNvSpPr/>
            <p:nvPr/>
          </p:nvSpPr>
          <p:spPr>
            <a:xfrm>
              <a:off x="107504" y="188640"/>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56E7DE2-2DEB-E94C-B935-A51BD139E466}"/>
                </a:ext>
              </a:extLst>
            </p:cNvPr>
            <p:cNvSpPr/>
            <p:nvPr/>
          </p:nvSpPr>
          <p:spPr>
            <a:xfrm>
              <a:off x="107504" y="692696"/>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0CE30AF-3CCA-3F4E-B6B8-355E608602A2}"/>
                </a:ext>
              </a:extLst>
            </p:cNvPr>
            <p:cNvSpPr/>
            <p:nvPr/>
          </p:nvSpPr>
          <p:spPr>
            <a:xfrm>
              <a:off x="658143" y="692696"/>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74FCC55-4E40-3A44-8901-2C51D394B57F}"/>
                </a:ext>
              </a:extLst>
            </p:cNvPr>
            <p:cNvSpPr/>
            <p:nvPr/>
          </p:nvSpPr>
          <p:spPr>
            <a:xfrm>
              <a:off x="658143" y="207842"/>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1556972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3470587"/>
            <a:ext cx="8117482" cy="923330"/>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そのような不安を感じつつ、しかし「職業準備支援ではあれほど穏やかであったＡさんがなぜ？」と思いながら、Ａさんをつかまえ、作業の合間にＡさんの話を聞いた。</a:t>
            </a:r>
            <a:r>
              <a:rPr lang="ja-JP" altLang="ja-JP" dirty="0"/>
              <a:t>　</a:t>
            </a:r>
            <a:endParaRPr lang="ja-JP" altLang="en-US" dirty="0"/>
          </a:p>
        </p:txBody>
      </p:sp>
      <p:sp>
        <p:nvSpPr>
          <p:cNvPr id="3" name="正方形/長方形 2"/>
          <p:cNvSpPr/>
          <p:nvPr/>
        </p:nvSpPr>
        <p:spPr>
          <a:xfrm>
            <a:off x="427179" y="1052736"/>
            <a:ext cx="8136904" cy="2308324"/>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Ａさんは、大学で就職活動に苦労して、卒業してそのまま、職業準備支援に通った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。アルバイトや就職</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経験がないまま、初めてスーパーで働いている。</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お客</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様に応対する職場では、言葉や表情、姿勢などが会社の評判につながっていく</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が、まだ十分には分かっていなかったかもしれない。</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また、入</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社</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直後は緊張感により抑えられていた感情が、仕事や職場環境に慣れるにつれて、勤務態度に出て</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しま</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ったのかもしれない、</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ようなとき</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主任</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から</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の指摘を受け入れることができず、感情的に不安定になることが</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あ</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ったのではないか？</a:t>
            </a:r>
          </a:p>
        </p:txBody>
      </p:sp>
      <p:sp>
        <p:nvSpPr>
          <p:cNvPr id="4" name="正方形/長方形 3"/>
          <p:cNvSpPr/>
          <p:nvPr/>
        </p:nvSpPr>
        <p:spPr>
          <a:xfrm>
            <a:off x="395536" y="334397"/>
            <a:ext cx="8136904"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ジョブコーチ</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は、パート社員の方からの話を聞いて、びっくりしながらも、いろいろ今までのことをふりかえって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考えた。</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364096" y="4581128"/>
            <a:ext cx="8208911" cy="1754326"/>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Ａさんからは、</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面倒くさい」という</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発言</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職場</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を和ますための</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冗談</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として言っている</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こと</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が分かった</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学生の時にもよく言っていたし、スーパーに就職した時も、昼休みに言うと笑ってくれる人がいたため、時々言っているとのこと。しかし、主任から、そのことを咎められ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て</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言い合いに</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なっ</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てしまい</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冗談だ」と</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伝え</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たのだが</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主任</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は</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聞いてくれず、そのうちイライラが募り、不機嫌になっていたようである。</a:t>
            </a: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72411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3923" y="1600200"/>
            <a:ext cx="6715125"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作業訓練場面でどのようなアセスメントが必要であったか。</a:t>
            </a:r>
            <a:endParaRPr kumimoji="1" lang="ja-JP" altLang="en-US"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1047749" y="4215884"/>
            <a:ext cx="6715125"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作業訓練場面で</a:t>
            </a:r>
            <a:r>
              <a:rPr lang="ja-JP" altLang="en-US" dirty="0" smtClean="0">
                <a:latin typeface="メイリオ" panose="020B0604030504040204" pitchFamily="50" charset="-128"/>
                <a:ea typeface="メイリオ" panose="020B0604030504040204" pitchFamily="50" charset="-128"/>
              </a:rPr>
              <a:t>ＭＷＳを効果的に使う方法はあったか</a:t>
            </a:r>
            <a:endParaRPr kumimoji="1" lang="ja-JP" altLang="en-US" dirty="0">
              <a:latin typeface="メイリオ" panose="020B0604030504040204" pitchFamily="50" charset="-128"/>
              <a:ea typeface="メイリオ" panose="020B0604030504040204" pitchFamily="50" charset="-128"/>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1778134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01278" y="1282046"/>
            <a:ext cx="7296347" cy="1159497"/>
            <a:chOff x="952107" y="895547"/>
            <a:chExt cx="7296347" cy="1159497"/>
          </a:xfrm>
        </p:grpSpPr>
        <p:sp>
          <p:nvSpPr>
            <p:cNvPr id="5" name="正方形/長方形 4"/>
            <p:cNvSpPr/>
            <p:nvPr/>
          </p:nvSpPr>
          <p:spPr>
            <a:xfrm>
              <a:off x="952107" y="895547"/>
              <a:ext cx="7296347" cy="1159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77972" y="1157621"/>
              <a:ext cx="6447933" cy="830997"/>
            </a:xfrm>
            <a:prstGeom prst="rect">
              <a:avLst/>
            </a:prstGeom>
          </p:spPr>
          <p:txBody>
            <a:bodyPr wrap="square">
              <a:spAutoFit/>
            </a:bodyPr>
            <a:lstStyle/>
            <a:p>
              <a:r>
                <a:rPr lang="ja-JP" altLang="en-US" sz="4800" b="1" dirty="0" smtClean="0">
                  <a:solidFill>
                    <a:schemeClr val="bg1"/>
                  </a:solidFill>
                  <a:latin typeface="メイリオ" panose="020B0604030504040204" pitchFamily="50" charset="-128"/>
                  <a:ea typeface="メイリオ" panose="020B0604030504040204" pitchFamily="50" charset="-128"/>
                </a:rPr>
                <a:t>意見交換（４０分）</a:t>
              </a:r>
              <a:endParaRPr lang="ja-JP" altLang="en-US" sz="4800" b="1" dirty="0">
                <a:solidFill>
                  <a:schemeClr val="bg1"/>
                </a:solidFill>
                <a:latin typeface="メイリオ" panose="020B0604030504040204" pitchFamily="50" charset="-128"/>
                <a:ea typeface="メイリオ" panose="020B0604030504040204" pitchFamily="50" charset="-128"/>
              </a:endParaRPr>
            </a:p>
          </p:txBody>
        </p:sp>
      </p:grpSp>
      <p:sp>
        <p:nvSpPr>
          <p:cNvPr id="4" name="テキスト ボックス 3"/>
          <p:cNvSpPr txBox="1"/>
          <p:nvPr/>
        </p:nvSpPr>
        <p:spPr>
          <a:xfrm>
            <a:off x="1140642" y="3456831"/>
            <a:ext cx="7899662" cy="461665"/>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ＭＷＳを今どのように使っていますか？</a:t>
            </a:r>
          </a:p>
        </p:txBody>
      </p:sp>
      <p:sp>
        <p:nvSpPr>
          <p:cNvPr id="7" name="円/楕円 6"/>
          <p:cNvSpPr/>
          <p:nvPr/>
        </p:nvSpPr>
        <p:spPr>
          <a:xfrm>
            <a:off x="405349" y="3517980"/>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05348" y="5588078"/>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29091" y="5511945"/>
            <a:ext cx="789966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ＭＷＳを支援の中で効果的に使うための工夫をしていますか？</a:t>
            </a:r>
            <a:endParaRPr lang="ja-JP" altLang="en-US" sz="2400"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0303" cy="6858000"/>
          </a:xfrm>
          <a:prstGeom prst="rect">
            <a:avLst/>
          </a:prstGeom>
        </p:spPr>
      </p:pic>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979106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0"/>
            <a:ext cx="6822621" cy="6858000"/>
          </a:xfrm>
          <a:prstGeom prst="rect">
            <a:avLst/>
          </a:prstGeom>
        </p:spPr>
      </p:pic>
      <p:sp>
        <p:nvSpPr>
          <p:cNvPr id="3" name="角丸四角形 2"/>
          <p:cNvSpPr/>
          <p:nvPr/>
        </p:nvSpPr>
        <p:spPr>
          <a:xfrm>
            <a:off x="1498600" y="5194300"/>
            <a:ext cx="2933700" cy="1397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2141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55802" y="1442301"/>
            <a:ext cx="4920792" cy="1348033"/>
          </a:xfrm>
          <a:prstGeom prst="rect">
            <a:avLst/>
          </a:prstGeom>
          <a:noFill/>
        </p:spPr>
        <p:txBody>
          <a:bodyPr wrap="square" rtlCol="0">
            <a:spAutoFit/>
          </a:bodyPr>
          <a:lstStyle/>
          <a:p>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853"/>
            <a:ext cx="9144000" cy="5968147"/>
          </a:xfrm>
          <a:prstGeom prst="rect">
            <a:avLst/>
          </a:prstGeom>
        </p:spPr>
      </p:pic>
      <p:sp>
        <p:nvSpPr>
          <p:cNvPr id="4" name="角丸四角形 3"/>
          <p:cNvSpPr/>
          <p:nvPr/>
        </p:nvSpPr>
        <p:spPr>
          <a:xfrm>
            <a:off x="4562573" y="1677971"/>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6505433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389"/>
            <a:ext cx="9144000" cy="6584611"/>
          </a:xfrm>
          <a:prstGeom prst="rect">
            <a:avLst/>
          </a:prstGeom>
        </p:spPr>
      </p:pic>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480688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21" y="0"/>
            <a:ext cx="8315558" cy="6858000"/>
          </a:xfrm>
          <a:prstGeom prst="rect">
            <a:avLst/>
          </a:prstGeom>
        </p:spPr>
      </p:pic>
      <p:sp>
        <p:nvSpPr>
          <p:cNvPr id="3" name="角丸四角形 2"/>
          <p:cNvSpPr/>
          <p:nvPr/>
        </p:nvSpPr>
        <p:spPr>
          <a:xfrm>
            <a:off x="641023" y="3223967"/>
            <a:ext cx="7701699" cy="6975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559947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1062"/>
            <a:ext cx="9144000" cy="5968147"/>
          </a:xfrm>
          <a:prstGeom prst="rect">
            <a:avLst/>
          </a:prstGeom>
        </p:spPr>
      </p:pic>
      <p:sp>
        <p:nvSpPr>
          <p:cNvPr id="4" name="角丸四角形 3"/>
          <p:cNvSpPr/>
          <p:nvPr/>
        </p:nvSpPr>
        <p:spPr>
          <a:xfrm>
            <a:off x="4722829" y="2903455"/>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1010900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21"/>
            <a:ext cx="9144000" cy="6694157"/>
          </a:xfrm>
          <a:prstGeom prst="rect">
            <a:avLst/>
          </a:prstGeom>
        </p:spPr>
      </p:pic>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4761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94964" y="1585899"/>
            <a:ext cx="4572000" cy="675409"/>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smtClean="0">
                <a:latin typeface="Trebuchet MS" panose="020B0603020202020204" pitchFamily="34" charset="0"/>
                <a:ea typeface="+mj-ea"/>
              </a:rPr>
              <a:t>MWS</a:t>
            </a:r>
            <a:r>
              <a:rPr lang="ja-JP" altLang="en-US" sz="3600" dirty="0" smtClean="0">
                <a:latin typeface="Trebuchet MS" panose="020B0603020202020204" pitchFamily="34" charset="0"/>
                <a:ea typeface="+mj-ea"/>
              </a:rPr>
              <a:t>の実施単位</a:t>
            </a:r>
            <a:endParaRPr kumimoji="1" lang="ja-JP" altLang="en-US" sz="3600" dirty="0">
              <a:latin typeface="Trebuchet MS" panose="020B0603020202020204" pitchFamily="34" charset="0"/>
              <a:ea typeface="+mj-ea"/>
            </a:endParaRPr>
          </a:p>
        </p:txBody>
      </p:sp>
      <p:grpSp>
        <p:nvGrpSpPr>
          <p:cNvPr id="10" name="グループ化 9"/>
          <p:cNvGrpSpPr/>
          <p:nvPr/>
        </p:nvGrpSpPr>
        <p:grpSpPr>
          <a:xfrm>
            <a:off x="3323871" y="2535237"/>
            <a:ext cx="2900322" cy="3978545"/>
            <a:chOff x="3998794" y="743648"/>
            <a:chExt cx="4735773" cy="6008632"/>
          </a:xfrm>
        </p:grpSpPr>
        <p:grpSp>
          <p:nvGrpSpPr>
            <p:cNvPr id="7" name="グループ化 6"/>
            <p:cNvGrpSpPr/>
            <p:nvPr/>
          </p:nvGrpSpPr>
          <p:grpSpPr>
            <a:xfrm>
              <a:off x="4219214" y="945587"/>
              <a:ext cx="4265896" cy="5266920"/>
              <a:chOff x="4232862" y="1232190"/>
              <a:chExt cx="4265896" cy="5266920"/>
            </a:xfrm>
          </p:grpSpPr>
          <p:pic>
            <p:nvPicPr>
              <p:cNvPr id="4" name="図 3"/>
              <p:cNvPicPr>
                <a:picLocks noChangeAspect="1"/>
              </p:cNvPicPr>
              <p:nvPr/>
            </p:nvPicPr>
            <p:blipFill>
              <a:blip r:embed="rId3"/>
              <a:stretch>
                <a:fillRect/>
              </a:stretch>
            </p:blipFill>
            <p:spPr>
              <a:xfrm>
                <a:off x="4232862" y="1232190"/>
                <a:ext cx="2625779" cy="4620690"/>
              </a:xfrm>
              <a:prstGeom prst="rect">
                <a:avLst/>
              </a:prstGeom>
            </p:spPr>
          </p:pic>
          <p:pic>
            <p:nvPicPr>
              <p:cNvPr id="5" name="図 4"/>
              <p:cNvPicPr>
                <a:picLocks noChangeAspect="1"/>
              </p:cNvPicPr>
              <p:nvPr/>
            </p:nvPicPr>
            <p:blipFill>
              <a:blip r:embed="rId4"/>
              <a:stretch>
                <a:fillRect/>
              </a:stretch>
            </p:blipFill>
            <p:spPr>
              <a:xfrm>
                <a:off x="5052008" y="1555143"/>
                <a:ext cx="2627604" cy="4621169"/>
              </a:xfrm>
              <a:prstGeom prst="rect">
                <a:avLst/>
              </a:prstGeom>
            </p:spPr>
          </p:pic>
          <p:pic>
            <p:nvPicPr>
              <p:cNvPr id="6" name="図 5"/>
              <p:cNvPicPr>
                <a:picLocks noChangeAspect="1"/>
              </p:cNvPicPr>
              <p:nvPr/>
            </p:nvPicPr>
            <p:blipFill>
              <a:blip r:embed="rId4"/>
              <a:stretch>
                <a:fillRect/>
              </a:stretch>
            </p:blipFill>
            <p:spPr>
              <a:xfrm>
                <a:off x="5871154" y="1877941"/>
                <a:ext cx="2627604" cy="4621169"/>
              </a:xfrm>
              <a:prstGeom prst="rect">
                <a:avLst/>
              </a:prstGeom>
            </p:spPr>
          </p:pic>
        </p:grpSp>
        <p:sp>
          <p:nvSpPr>
            <p:cNvPr id="8" name="角丸四角形 7"/>
            <p:cNvSpPr/>
            <p:nvPr/>
          </p:nvSpPr>
          <p:spPr>
            <a:xfrm>
              <a:off x="3998794" y="743648"/>
              <a:ext cx="4735773" cy="5657152"/>
            </a:xfrm>
            <a:prstGeom prst="roundRect">
              <a:avLst>
                <a:gd name="adj" fmla="val 9524"/>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5451218" y="6318327"/>
              <a:ext cx="2194085" cy="433953"/>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ysClr val="windowText" lastClr="000000"/>
                  </a:solidFill>
                </a:rPr>
                <a:t>レベル</a:t>
              </a:r>
              <a:endParaRPr kumimoji="1" lang="ja-JP" altLang="en-US" dirty="0">
                <a:solidFill>
                  <a:sysClr val="windowText" lastClr="000000"/>
                </a:solidFill>
              </a:endParaRPr>
            </a:p>
          </p:txBody>
        </p:sp>
      </p:grpSp>
      <p:sp>
        <p:nvSpPr>
          <p:cNvPr id="11" name="タイトル 4"/>
          <p:cNvSpPr txBox="1">
            <a:spLocks/>
          </p:cNvSpPr>
          <p:nvPr/>
        </p:nvSpPr>
        <p:spPr>
          <a:xfrm>
            <a:off x="95770" y="3020615"/>
            <a:ext cx="4476230" cy="3195956"/>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000" dirty="0" smtClean="0">
                <a:latin typeface="Trebuchet MS" panose="020B0603020202020204" pitchFamily="34" charset="0"/>
              </a:rPr>
              <a:t>最小単位：　１試行</a:t>
            </a:r>
            <a:endParaRPr lang="en-US" altLang="ja-JP" sz="2000" dirty="0" smtClean="0">
              <a:latin typeface="Trebuchet MS" panose="020B0603020202020204" pitchFamily="34" charset="0"/>
            </a:endParaRPr>
          </a:p>
          <a:p>
            <a:pPr>
              <a:lnSpc>
                <a:spcPct val="150000"/>
              </a:lnSpc>
            </a:pPr>
            <a:endParaRPr lang="en-US" altLang="ja-JP" sz="2000" dirty="0" smtClean="0">
              <a:latin typeface="Trebuchet MS" panose="020B0603020202020204" pitchFamily="34" charset="0"/>
            </a:endParaRPr>
          </a:p>
          <a:p>
            <a:pPr>
              <a:lnSpc>
                <a:spcPct val="150000"/>
              </a:lnSpc>
            </a:pPr>
            <a:r>
              <a:rPr lang="ja-JP" altLang="en-US" sz="2000" dirty="0" smtClean="0">
                <a:latin typeface="Trebuchet MS" panose="020B0603020202020204" pitchFamily="34" charset="0"/>
              </a:rPr>
              <a:t>ブロック：　試行のあつまり</a:t>
            </a:r>
            <a:endParaRPr lang="en-US" altLang="ja-JP" sz="2000" dirty="0" smtClean="0">
              <a:latin typeface="Trebuchet MS" panose="020B0603020202020204" pitchFamily="34" charset="0"/>
            </a:endParaRPr>
          </a:p>
          <a:p>
            <a:pPr>
              <a:lnSpc>
                <a:spcPct val="150000"/>
              </a:lnSpc>
            </a:pPr>
            <a:endParaRPr lang="en-US" altLang="ja-JP" sz="2000" dirty="0" smtClean="0">
              <a:latin typeface="Trebuchet MS" panose="020B0603020202020204" pitchFamily="34" charset="0"/>
            </a:endParaRPr>
          </a:p>
          <a:p>
            <a:pPr>
              <a:lnSpc>
                <a:spcPct val="150000"/>
              </a:lnSpc>
            </a:pPr>
            <a:r>
              <a:rPr lang="ja-JP" altLang="en-US" sz="2000" dirty="0" smtClean="0">
                <a:latin typeface="Trebuchet MS" panose="020B0603020202020204" pitchFamily="34" charset="0"/>
              </a:rPr>
              <a:t>レベル：　ブロックのあつまり</a:t>
            </a:r>
            <a:endParaRPr lang="en-US" altLang="ja-JP" sz="2000" dirty="0" smtClean="0">
              <a:latin typeface="Trebuchet MS" panose="020B0603020202020204" pitchFamily="34" charset="0"/>
            </a:endParaRPr>
          </a:p>
          <a:p>
            <a:pPr>
              <a:lnSpc>
                <a:spcPct val="150000"/>
              </a:lnSpc>
            </a:pPr>
            <a:endParaRPr lang="ja-JP" altLang="en-US" sz="2000" dirty="0">
              <a:latin typeface="Trebuchet MS" panose="020B0603020202020204" pitchFamily="34" charset="0"/>
            </a:endParaRPr>
          </a:p>
        </p:txBody>
      </p:sp>
      <p:grpSp>
        <p:nvGrpSpPr>
          <p:cNvPr id="14" name="グループ化 13"/>
          <p:cNvGrpSpPr/>
          <p:nvPr/>
        </p:nvGrpSpPr>
        <p:grpSpPr>
          <a:xfrm>
            <a:off x="6271819"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2" name="正方形/長方形 11"/>
          <p:cNvSpPr/>
          <p:nvPr/>
        </p:nvSpPr>
        <p:spPr bwMode="invGray">
          <a:xfrm>
            <a:off x="0" y="8128"/>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032121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62" y="499622"/>
            <a:ext cx="8296212" cy="6150458"/>
          </a:xfrm>
          <a:prstGeom prst="rect">
            <a:avLst/>
          </a:prstGeom>
        </p:spPr>
      </p:pic>
      <p:sp>
        <p:nvSpPr>
          <p:cNvPr id="3" name="角丸四角形 2"/>
          <p:cNvSpPr/>
          <p:nvPr/>
        </p:nvSpPr>
        <p:spPr>
          <a:xfrm>
            <a:off x="829558" y="2733773"/>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29557" y="2262432"/>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150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81505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56488" y="1371887"/>
            <a:ext cx="4109987" cy="675409"/>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j-ea"/>
                <a:ea typeface="+mj-ea"/>
              </a:rPr>
              <a:t>ブロックと試行数</a:t>
            </a:r>
            <a:endParaRPr kumimoji="1" lang="ja-JP" altLang="en-US" sz="3600" dirty="0">
              <a:latin typeface="+mj-ea"/>
              <a:ea typeface="+mj-ea"/>
            </a:endParaRPr>
          </a:p>
        </p:txBody>
      </p:sp>
      <p:pic>
        <p:nvPicPr>
          <p:cNvPr id="4" name="図 3"/>
          <p:cNvPicPr>
            <a:picLocks noChangeAspect="1"/>
          </p:cNvPicPr>
          <p:nvPr/>
        </p:nvPicPr>
        <p:blipFill>
          <a:blip r:embed="rId3"/>
          <a:stretch>
            <a:fillRect/>
          </a:stretch>
        </p:blipFill>
        <p:spPr>
          <a:xfrm>
            <a:off x="84495" y="2197305"/>
            <a:ext cx="6053974" cy="4556496"/>
          </a:xfrm>
          <a:prstGeom prst="rect">
            <a:avLst/>
          </a:prstGeom>
        </p:spPr>
      </p:pic>
      <p:sp>
        <p:nvSpPr>
          <p:cNvPr id="5" name="正方形/長方形 4"/>
          <p:cNvSpPr/>
          <p:nvPr/>
        </p:nvSpPr>
        <p:spPr bwMode="invGray">
          <a:xfrm>
            <a:off x="0" y="8128"/>
            <a:ext cx="9144000" cy="1249172"/>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271819" y="1257300"/>
            <a:ext cx="2914650" cy="5600700"/>
            <a:chOff x="6229350" y="1257300"/>
            <a:chExt cx="2914650" cy="5600700"/>
          </a:xfrm>
        </p:grpSpPr>
        <p:sp>
          <p:nvSpPr>
            <p:cNvPr id="10" name="正方形/長方形 9"/>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2" name="正方形/長方形 11"/>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3" name="正方形/長方形 12"/>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4" name="正方形/長方形 13"/>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5" name="角丸四角形 14"/>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26984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invGray">
          <a:xfrm>
            <a:off x="0" y="8128"/>
            <a:ext cx="9144000" cy="1249172"/>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271819" y="1257300"/>
            <a:ext cx="2914650" cy="5600700"/>
            <a:chOff x="6229350" y="1257300"/>
            <a:chExt cx="2914650" cy="5600700"/>
          </a:xfrm>
        </p:grpSpPr>
        <p:sp>
          <p:nvSpPr>
            <p:cNvPr id="10" name="正方形/長方形 9"/>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2" name="正方形/長方形 11"/>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3" name="正方形/長方形 12"/>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4" name="正方形/長方形 13"/>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5" name="角丸四角形 14"/>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grpSp>
        <p:nvGrpSpPr>
          <p:cNvPr id="17" name="グループ化 16"/>
          <p:cNvGrpSpPr/>
          <p:nvPr/>
        </p:nvGrpSpPr>
        <p:grpSpPr>
          <a:xfrm>
            <a:off x="296317" y="1158760"/>
            <a:ext cx="5860512" cy="5498909"/>
            <a:chOff x="471172" y="317561"/>
            <a:chExt cx="8441224" cy="6525344"/>
          </a:xfrm>
        </p:grpSpPr>
        <p:grpSp>
          <p:nvGrpSpPr>
            <p:cNvPr id="18" name="グループ化 17"/>
            <p:cNvGrpSpPr/>
            <p:nvPr/>
          </p:nvGrpSpPr>
          <p:grpSpPr>
            <a:xfrm>
              <a:off x="471172" y="1007019"/>
              <a:ext cx="8441224" cy="1963882"/>
              <a:chOff x="512735" y="977082"/>
              <a:chExt cx="8441224" cy="1963882"/>
            </a:xfrm>
          </p:grpSpPr>
          <p:grpSp>
            <p:nvGrpSpPr>
              <p:cNvPr id="44" name="グループ化 43"/>
              <p:cNvGrpSpPr/>
              <p:nvPr/>
            </p:nvGrpSpPr>
            <p:grpSpPr>
              <a:xfrm>
                <a:off x="512735" y="977082"/>
                <a:ext cx="8441224" cy="1963882"/>
                <a:chOff x="512735" y="977082"/>
                <a:chExt cx="8441224" cy="1963882"/>
              </a:xfrm>
            </p:grpSpPr>
            <p:sp>
              <p:nvSpPr>
                <p:cNvPr id="50" name="角丸四角形 49"/>
                <p:cNvSpPr/>
                <p:nvPr/>
              </p:nvSpPr>
              <p:spPr>
                <a:xfrm>
                  <a:off x="512735" y="977082"/>
                  <a:ext cx="8441224" cy="196388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1267696" y="1808046"/>
                  <a:ext cx="1828800"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評価期</a:t>
                  </a:r>
                  <a:endParaRPr kumimoji="1" lang="ja-JP" altLang="en-US" sz="2400" dirty="0"/>
                </a:p>
              </p:txBody>
            </p:sp>
            <p:sp>
              <p:nvSpPr>
                <p:cNvPr id="52" name="角丸四角形 51"/>
                <p:cNvSpPr/>
                <p:nvPr/>
              </p:nvSpPr>
              <p:spPr>
                <a:xfrm>
                  <a:off x="3945086" y="1808046"/>
                  <a:ext cx="1828800"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訓練期</a:t>
                  </a:r>
                  <a:endParaRPr kumimoji="1" lang="ja-JP" altLang="en-US" sz="2400" dirty="0"/>
                </a:p>
              </p:txBody>
            </p:sp>
            <p:sp>
              <p:nvSpPr>
                <p:cNvPr id="53" name="角丸四角形 52"/>
                <p:cNvSpPr/>
                <p:nvPr/>
              </p:nvSpPr>
              <p:spPr>
                <a:xfrm>
                  <a:off x="6622474" y="1808046"/>
                  <a:ext cx="2160204"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再評価期</a:t>
                  </a:r>
                  <a:endParaRPr kumimoji="1" lang="ja-JP" altLang="en-US" dirty="0"/>
                </a:p>
              </p:txBody>
            </p:sp>
            <p:sp>
              <p:nvSpPr>
                <p:cNvPr id="54" name="正方形/長方形 53"/>
                <p:cNvSpPr/>
                <p:nvPr/>
              </p:nvSpPr>
              <p:spPr>
                <a:xfrm>
                  <a:off x="602673" y="1257300"/>
                  <a:ext cx="467591" cy="1454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solidFill>
                        <a:schemeClr val="tx1"/>
                      </a:solidFill>
                    </a:rPr>
                    <a:t>レ </a:t>
                  </a:r>
                  <a:r>
                    <a:rPr kumimoji="1" lang="ja-JP" altLang="en-US" sz="1600" dirty="0" err="1" smtClean="0">
                      <a:solidFill>
                        <a:schemeClr val="tx1"/>
                      </a:solidFill>
                    </a:rPr>
                    <a:t>ベ</a:t>
                  </a:r>
                  <a:r>
                    <a:rPr kumimoji="1" lang="ja-JP" altLang="en-US" sz="1600" dirty="0" smtClean="0">
                      <a:solidFill>
                        <a:schemeClr val="tx1"/>
                      </a:solidFill>
                    </a:rPr>
                    <a:t> ル １</a:t>
                  </a:r>
                  <a:endParaRPr kumimoji="1" lang="ja-JP" altLang="en-US" sz="1600" dirty="0">
                    <a:solidFill>
                      <a:schemeClr val="tx1"/>
                    </a:solidFill>
                  </a:endParaRPr>
                </a:p>
              </p:txBody>
            </p:sp>
          </p:grpSp>
          <p:cxnSp>
            <p:nvCxnSpPr>
              <p:cNvPr id="45" name="直線矢印コネクタ 44"/>
              <p:cNvCxnSpPr>
                <a:stCxn id="51" idx="3"/>
                <a:endCxn id="52" idx="1"/>
              </p:cNvCxnSpPr>
              <p:nvPr/>
            </p:nvCxnSpPr>
            <p:spPr>
              <a:xfrm>
                <a:off x="3096496" y="2073015"/>
                <a:ext cx="84859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5773886" y="2027080"/>
                <a:ext cx="848590"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5773886" y="2182531"/>
                <a:ext cx="84859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下カーブ矢印 47"/>
              <p:cNvSpPr/>
              <p:nvPr/>
            </p:nvSpPr>
            <p:spPr>
              <a:xfrm rot="10800000">
                <a:off x="7204365" y="2337983"/>
                <a:ext cx="665020" cy="327312"/>
              </a:xfrm>
              <a:prstGeom prst="curvedDownArrow">
                <a:avLst>
                  <a:gd name="adj1" fmla="val 41123"/>
                  <a:gd name="adj2" fmla="val 69600"/>
                  <a:gd name="adj3" fmla="val 36111"/>
                </a:avLst>
              </a:prstGeom>
              <a:solidFill>
                <a:srgbClr val="CBE2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下カーブ矢印 48"/>
              <p:cNvSpPr/>
              <p:nvPr/>
            </p:nvSpPr>
            <p:spPr>
              <a:xfrm rot="10800000">
                <a:off x="4526976" y="2337983"/>
                <a:ext cx="665020" cy="327312"/>
              </a:xfrm>
              <a:prstGeom prst="curvedDownArrow">
                <a:avLst>
                  <a:gd name="adj1" fmla="val 41123"/>
                  <a:gd name="adj2" fmla="val 69600"/>
                  <a:gd name="adj3" fmla="val 36111"/>
                </a:avLst>
              </a:prstGeom>
              <a:solidFill>
                <a:srgbClr val="CBE2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9" name="グループ化 18"/>
            <p:cNvGrpSpPr/>
            <p:nvPr/>
          </p:nvGrpSpPr>
          <p:grpSpPr>
            <a:xfrm>
              <a:off x="495302" y="3990110"/>
              <a:ext cx="8417094" cy="1963882"/>
              <a:chOff x="495302" y="1002720"/>
              <a:chExt cx="8417094" cy="1963882"/>
            </a:xfrm>
          </p:grpSpPr>
          <p:grpSp>
            <p:nvGrpSpPr>
              <p:cNvPr id="33" name="グループ化 32"/>
              <p:cNvGrpSpPr/>
              <p:nvPr/>
            </p:nvGrpSpPr>
            <p:grpSpPr>
              <a:xfrm>
                <a:off x="495302" y="1002720"/>
                <a:ext cx="8417094" cy="1963882"/>
                <a:chOff x="495302" y="1002720"/>
                <a:chExt cx="8417094" cy="1963882"/>
              </a:xfrm>
            </p:grpSpPr>
            <p:sp>
              <p:nvSpPr>
                <p:cNvPr id="39" name="角丸四角形 38"/>
                <p:cNvSpPr/>
                <p:nvPr/>
              </p:nvSpPr>
              <p:spPr>
                <a:xfrm>
                  <a:off x="495302" y="1002720"/>
                  <a:ext cx="8417094" cy="196388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1267696" y="2015834"/>
                  <a:ext cx="1828800"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評価期</a:t>
                  </a:r>
                  <a:endParaRPr kumimoji="1" lang="ja-JP" altLang="en-US" sz="2400" dirty="0"/>
                </a:p>
              </p:txBody>
            </p:sp>
            <p:sp>
              <p:nvSpPr>
                <p:cNvPr id="41" name="角丸四角形 40"/>
                <p:cNvSpPr/>
                <p:nvPr/>
              </p:nvSpPr>
              <p:spPr>
                <a:xfrm>
                  <a:off x="3945086" y="2015835"/>
                  <a:ext cx="1828800"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訓練期</a:t>
                  </a:r>
                  <a:endParaRPr kumimoji="1" lang="ja-JP" altLang="en-US" sz="2400" dirty="0"/>
                </a:p>
              </p:txBody>
            </p:sp>
            <p:sp>
              <p:nvSpPr>
                <p:cNvPr id="42" name="角丸四角形 41"/>
                <p:cNvSpPr/>
                <p:nvPr/>
              </p:nvSpPr>
              <p:spPr>
                <a:xfrm>
                  <a:off x="6622474" y="2015833"/>
                  <a:ext cx="2118638" cy="529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再評価期</a:t>
                  </a:r>
                  <a:endParaRPr kumimoji="1" lang="ja-JP" altLang="en-US" dirty="0"/>
                </a:p>
              </p:txBody>
            </p:sp>
            <p:sp>
              <p:nvSpPr>
                <p:cNvPr id="43" name="正方形/長方形 42"/>
                <p:cNvSpPr/>
                <p:nvPr/>
              </p:nvSpPr>
              <p:spPr>
                <a:xfrm>
                  <a:off x="674011" y="1205759"/>
                  <a:ext cx="467591" cy="1454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solidFill>
                        <a:schemeClr val="tx1"/>
                      </a:solidFill>
                      <a:latin typeface="+mn-ea"/>
                    </a:rPr>
                    <a:t>レ </a:t>
                  </a:r>
                  <a:r>
                    <a:rPr kumimoji="1" lang="ja-JP" altLang="en-US" sz="1600" dirty="0" err="1" smtClean="0">
                      <a:solidFill>
                        <a:schemeClr val="tx1"/>
                      </a:solidFill>
                      <a:latin typeface="+mn-ea"/>
                    </a:rPr>
                    <a:t>ベ</a:t>
                  </a:r>
                  <a:r>
                    <a:rPr kumimoji="1" lang="ja-JP" altLang="en-US" sz="1600" dirty="0" smtClean="0">
                      <a:solidFill>
                        <a:schemeClr val="tx1"/>
                      </a:solidFill>
                      <a:latin typeface="+mn-ea"/>
                    </a:rPr>
                    <a:t> ル</a:t>
                  </a:r>
                  <a:r>
                    <a:rPr lang="en-US" altLang="ja-JP" sz="1600" dirty="0" smtClean="0">
                      <a:solidFill>
                        <a:schemeClr val="tx1"/>
                      </a:solidFill>
                      <a:latin typeface="+mn-ea"/>
                    </a:rPr>
                    <a:t>2</a:t>
                  </a:r>
                  <a:endParaRPr kumimoji="1" lang="ja-JP" altLang="en-US" sz="1600" dirty="0">
                    <a:solidFill>
                      <a:schemeClr val="tx1"/>
                    </a:solidFill>
                    <a:latin typeface="+mn-ea"/>
                    <a:cs typeface="Arial Unicode MS" panose="020B0604020202020204" pitchFamily="50" charset="-128"/>
                  </a:endParaRPr>
                </a:p>
              </p:txBody>
            </p:sp>
          </p:grpSp>
          <p:cxnSp>
            <p:nvCxnSpPr>
              <p:cNvPr id="34" name="直線矢印コネクタ 33"/>
              <p:cNvCxnSpPr>
                <a:stCxn id="40" idx="3"/>
                <a:endCxn id="41" idx="1"/>
              </p:cNvCxnSpPr>
              <p:nvPr/>
            </p:nvCxnSpPr>
            <p:spPr>
              <a:xfrm>
                <a:off x="3096496" y="2280803"/>
                <a:ext cx="848590"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5773886" y="2234868"/>
                <a:ext cx="848590"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5773886" y="2390319"/>
                <a:ext cx="84859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下カーブ矢印 36"/>
              <p:cNvSpPr/>
              <p:nvPr/>
            </p:nvSpPr>
            <p:spPr>
              <a:xfrm rot="10800000">
                <a:off x="7204365" y="2545771"/>
                <a:ext cx="665019" cy="327312"/>
              </a:xfrm>
              <a:prstGeom prst="curvedDownArrow">
                <a:avLst>
                  <a:gd name="adj1" fmla="val 41123"/>
                  <a:gd name="adj2" fmla="val 69600"/>
                  <a:gd name="adj3" fmla="val 36111"/>
                </a:avLst>
              </a:prstGeom>
              <a:solidFill>
                <a:srgbClr val="CBE2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下カーブ矢印 37"/>
              <p:cNvSpPr/>
              <p:nvPr/>
            </p:nvSpPr>
            <p:spPr>
              <a:xfrm rot="10800000">
                <a:off x="4526976" y="2545771"/>
                <a:ext cx="665019" cy="327312"/>
              </a:xfrm>
              <a:prstGeom prst="curvedDownArrow">
                <a:avLst>
                  <a:gd name="adj1" fmla="val 41123"/>
                  <a:gd name="adj2" fmla="val 69600"/>
                  <a:gd name="adj3" fmla="val 36111"/>
                </a:avLst>
              </a:prstGeom>
              <a:solidFill>
                <a:srgbClr val="CBE2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0" name="下矢印 19"/>
            <p:cNvSpPr/>
            <p:nvPr/>
          </p:nvSpPr>
          <p:spPr>
            <a:xfrm>
              <a:off x="1462246" y="2349452"/>
              <a:ext cx="627788" cy="2635303"/>
            </a:xfrm>
            <a:prstGeom prst="downArrow">
              <a:avLst>
                <a:gd name="adj1" fmla="val 50000"/>
                <a:gd name="adj2" fmla="val 72160"/>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1462246" y="5514693"/>
              <a:ext cx="627788" cy="902644"/>
            </a:xfrm>
            <a:prstGeom prst="downArrow">
              <a:avLst>
                <a:gd name="adj1" fmla="val 50000"/>
                <a:gd name="adj2" fmla="val 50643"/>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rot="3203566">
              <a:off x="4082979" y="1108155"/>
              <a:ext cx="586939" cy="5130655"/>
            </a:xfrm>
            <a:prstGeom prst="downArrow">
              <a:avLst>
                <a:gd name="adj1" fmla="val 50000"/>
                <a:gd name="adj2" fmla="val 72160"/>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4372041">
              <a:off x="4778390" y="4625661"/>
              <a:ext cx="627788" cy="3010964"/>
            </a:xfrm>
            <a:prstGeom prst="downArrow">
              <a:avLst>
                <a:gd name="adj1" fmla="val 50000"/>
                <a:gd name="adj2" fmla="val 72160"/>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760635" y="4571794"/>
              <a:ext cx="2265218"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rgbClr val="FF0000"/>
                  </a:solidFill>
                </a:rPr>
                <a:t>連続２ブロック不正解</a:t>
              </a:r>
              <a:endParaRPr kumimoji="1" lang="ja-JP" altLang="en-US" dirty="0">
                <a:ln>
                  <a:solidFill>
                    <a:schemeClr val="tx1"/>
                  </a:solidFill>
                </a:ln>
                <a:solidFill>
                  <a:srgbClr val="FF0000"/>
                </a:solidFill>
              </a:endParaRPr>
            </a:p>
          </p:txBody>
        </p:sp>
        <p:sp>
          <p:nvSpPr>
            <p:cNvPr id="27" name="正方形/長方形 26"/>
            <p:cNvSpPr/>
            <p:nvPr/>
          </p:nvSpPr>
          <p:spPr>
            <a:xfrm>
              <a:off x="4903326" y="3449637"/>
              <a:ext cx="2352462"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chemeClr val="tx1"/>
                  </a:solidFill>
                </a:rPr>
                <a:t>連続２ブロック正解</a:t>
              </a:r>
              <a:endParaRPr kumimoji="1" lang="ja-JP" altLang="en-US" dirty="0">
                <a:ln>
                  <a:solidFill>
                    <a:schemeClr val="tx1"/>
                  </a:solidFill>
                </a:ln>
                <a:solidFill>
                  <a:schemeClr val="tx1"/>
                </a:solidFill>
              </a:endParaRPr>
            </a:p>
          </p:txBody>
        </p:sp>
        <p:sp>
          <p:nvSpPr>
            <p:cNvPr id="28" name="正方形/長方形 27"/>
            <p:cNvSpPr/>
            <p:nvPr/>
          </p:nvSpPr>
          <p:spPr>
            <a:xfrm>
              <a:off x="5104394" y="4588966"/>
              <a:ext cx="2239574"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rgbClr val="FF0000"/>
                  </a:solidFill>
                </a:rPr>
                <a:t>連続２ブロック正解</a:t>
              </a:r>
              <a:endParaRPr kumimoji="1" lang="ja-JP" altLang="en-US" dirty="0">
                <a:ln>
                  <a:solidFill>
                    <a:schemeClr val="tx1"/>
                  </a:solidFill>
                </a:ln>
                <a:solidFill>
                  <a:srgbClr val="FF0000"/>
                </a:solidFill>
              </a:endParaRPr>
            </a:p>
          </p:txBody>
        </p:sp>
        <p:sp>
          <p:nvSpPr>
            <p:cNvPr id="30" name="正方形/長方形 29"/>
            <p:cNvSpPr/>
            <p:nvPr/>
          </p:nvSpPr>
          <p:spPr>
            <a:xfrm>
              <a:off x="693870" y="3259010"/>
              <a:ext cx="2291432"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chemeClr val="tx1"/>
                  </a:solidFill>
                </a:rPr>
                <a:t>連続２ブロック正解</a:t>
              </a:r>
              <a:endParaRPr kumimoji="1" lang="ja-JP" altLang="en-US" dirty="0">
                <a:ln>
                  <a:solidFill>
                    <a:schemeClr val="tx1"/>
                  </a:solidFill>
                </a:ln>
                <a:solidFill>
                  <a:schemeClr val="tx1"/>
                </a:solidFill>
              </a:endParaRPr>
            </a:p>
          </p:txBody>
        </p:sp>
        <p:sp>
          <p:nvSpPr>
            <p:cNvPr id="31" name="正方形/長方形 30"/>
            <p:cNvSpPr/>
            <p:nvPr/>
          </p:nvSpPr>
          <p:spPr>
            <a:xfrm>
              <a:off x="693871" y="6420710"/>
              <a:ext cx="2105890"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chemeClr val="tx1"/>
                  </a:solidFill>
                </a:rPr>
                <a:t>レベル３以降に続く</a:t>
              </a:r>
              <a:endParaRPr kumimoji="1" lang="ja-JP" altLang="en-US" dirty="0">
                <a:ln>
                  <a:solidFill>
                    <a:schemeClr val="tx1"/>
                  </a:solidFill>
                </a:ln>
                <a:solidFill>
                  <a:schemeClr val="tx1"/>
                </a:solidFill>
              </a:endParaRPr>
            </a:p>
          </p:txBody>
        </p:sp>
        <p:sp>
          <p:nvSpPr>
            <p:cNvPr id="32" name="円形吹き出し 31"/>
            <p:cNvSpPr/>
            <p:nvPr/>
          </p:nvSpPr>
          <p:spPr>
            <a:xfrm>
              <a:off x="3361993" y="317561"/>
              <a:ext cx="4149431" cy="919326"/>
            </a:xfrm>
            <a:prstGeom prst="wedgeEllipseCallout">
              <a:avLst>
                <a:gd name="adj1" fmla="val -17785"/>
                <a:gd name="adj2" fmla="val 9651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習熟や改善が見られるまで繰り返します</a:t>
              </a:r>
              <a:endParaRPr kumimoji="1" lang="ja-JP" altLang="en-US" sz="1600" dirty="0">
                <a:solidFill>
                  <a:schemeClr val="tx1"/>
                </a:solidFill>
              </a:endParaRPr>
            </a:p>
          </p:txBody>
        </p:sp>
        <p:sp>
          <p:nvSpPr>
            <p:cNvPr id="26" name="正方形/長方形 25"/>
            <p:cNvSpPr/>
            <p:nvPr/>
          </p:nvSpPr>
          <p:spPr>
            <a:xfrm>
              <a:off x="5208937" y="1372816"/>
              <a:ext cx="2251988"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rgbClr val="FF0000"/>
                  </a:solidFill>
                </a:rPr>
                <a:t>連続２ブロック正解</a:t>
              </a:r>
              <a:endParaRPr kumimoji="1" lang="ja-JP" altLang="en-US" dirty="0">
                <a:ln>
                  <a:solidFill>
                    <a:schemeClr val="tx1"/>
                  </a:solidFill>
                </a:ln>
                <a:solidFill>
                  <a:srgbClr val="FF0000"/>
                </a:solidFill>
              </a:endParaRPr>
            </a:p>
          </p:txBody>
        </p:sp>
        <p:sp>
          <p:nvSpPr>
            <p:cNvPr id="56" name="正方形/長方形 55"/>
            <p:cNvSpPr/>
            <p:nvPr/>
          </p:nvSpPr>
          <p:spPr>
            <a:xfrm>
              <a:off x="5842546" y="6344405"/>
              <a:ext cx="2251988" cy="422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n>
                    <a:solidFill>
                      <a:schemeClr val="tx1"/>
                    </a:solidFill>
                  </a:ln>
                  <a:solidFill>
                    <a:srgbClr val="FF0000"/>
                  </a:solidFill>
                </a:rPr>
                <a:t>連続２ブロック正解</a:t>
              </a:r>
              <a:endParaRPr kumimoji="1" lang="ja-JP" altLang="en-US" dirty="0">
                <a:ln>
                  <a:solidFill>
                    <a:schemeClr val="tx1"/>
                  </a:solidFill>
                </a:ln>
                <a:solidFill>
                  <a:srgbClr val="FF0000"/>
                </a:solidFill>
              </a:endParaRPr>
            </a:p>
          </p:txBody>
        </p:sp>
      </p:grpSp>
      <p:sp>
        <p:nvSpPr>
          <p:cNvPr id="55"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 name="正方形/長方形 1"/>
          <p:cNvSpPr/>
          <p:nvPr/>
        </p:nvSpPr>
        <p:spPr>
          <a:xfrm>
            <a:off x="1571852" y="1892472"/>
            <a:ext cx="1561646" cy="646331"/>
          </a:xfrm>
          <a:prstGeom prst="rect">
            <a:avLst/>
          </a:prstGeom>
        </p:spPr>
        <p:txBody>
          <a:bodyPr wrap="none">
            <a:spAutoFit/>
          </a:bodyPr>
          <a:lstStyle/>
          <a:p>
            <a:pPr algn="ctr"/>
            <a:r>
              <a:rPr lang="ja-JP" altLang="en-US" dirty="0">
                <a:ln>
                  <a:solidFill>
                    <a:schemeClr val="tx1"/>
                  </a:solidFill>
                </a:ln>
                <a:solidFill>
                  <a:srgbClr val="FF0000"/>
                </a:solidFill>
              </a:rPr>
              <a:t>連続２</a:t>
            </a:r>
            <a:r>
              <a:rPr lang="ja-JP" altLang="en-US" dirty="0" smtClean="0">
                <a:ln>
                  <a:solidFill>
                    <a:schemeClr val="tx1"/>
                  </a:solidFill>
                </a:ln>
                <a:solidFill>
                  <a:srgbClr val="FF0000"/>
                </a:solidFill>
              </a:rPr>
              <a:t>ブロック</a:t>
            </a:r>
            <a:endParaRPr lang="en-US" altLang="ja-JP" dirty="0" smtClean="0">
              <a:ln>
                <a:solidFill>
                  <a:schemeClr val="tx1"/>
                </a:solidFill>
              </a:ln>
              <a:solidFill>
                <a:srgbClr val="FF0000"/>
              </a:solidFill>
            </a:endParaRPr>
          </a:p>
          <a:p>
            <a:pPr algn="ctr"/>
            <a:r>
              <a:rPr lang="ja-JP" altLang="en-US" dirty="0" smtClean="0">
                <a:ln>
                  <a:solidFill>
                    <a:schemeClr val="tx1"/>
                  </a:solidFill>
                </a:ln>
                <a:solidFill>
                  <a:srgbClr val="FF0000"/>
                </a:solidFill>
              </a:rPr>
              <a:t>不正解</a:t>
            </a:r>
            <a:endParaRPr lang="ja-JP" altLang="en-US" dirty="0">
              <a:ln>
                <a:solidFill>
                  <a:schemeClr val="tx1"/>
                </a:solidFill>
              </a:ln>
              <a:solidFill>
                <a:srgbClr val="FF0000"/>
              </a:solidFill>
            </a:endParaRPr>
          </a:p>
        </p:txBody>
      </p:sp>
      <p:sp>
        <p:nvSpPr>
          <p:cNvPr id="57" name="角丸四角形 5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38987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766878" y="4136100"/>
            <a:ext cx="4686762" cy="954107"/>
          </a:xfrm>
          <a:prstGeom prst="rect">
            <a:avLst/>
          </a:prstGeom>
          <a:solidFill>
            <a:srgbClr val="F47C50"/>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対象者への指示の出し方を計画的に行う</a:t>
            </a:r>
            <a:r>
              <a:rPr lang="ja-JP" altLang="en-US" sz="2800" dirty="0" smtClean="0">
                <a:latin typeface="メイリオ" panose="020B0604030504040204" pitchFamily="50" charset="-128"/>
                <a:ea typeface="メイリオ" panose="020B0604030504040204" pitchFamily="50" charset="-128"/>
              </a:rPr>
              <a:t>技法</a:t>
            </a:r>
            <a:endParaRPr lang="ja-JP" altLang="en-US" sz="28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139466" y="2996902"/>
            <a:ext cx="5048250" cy="36933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システマティックインストラクション</a:t>
            </a:r>
            <a:r>
              <a:rPr lang="ja-JP" altLang="en-US" dirty="0">
                <a:latin typeface="メイリオ" panose="020B0604030504040204" pitchFamily="50" charset="-128"/>
                <a:ea typeface="メイリオ" panose="020B0604030504040204" pitchFamily="50" charset="-128"/>
              </a:rPr>
              <a:t>とは？</a:t>
            </a:r>
          </a:p>
        </p:txBody>
      </p:sp>
      <p:sp>
        <p:nvSpPr>
          <p:cNvPr id="2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4" name="正方形/長方形 23"/>
          <p:cNvSpPr/>
          <p:nvPr/>
        </p:nvSpPr>
        <p:spPr>
          <a:xfrm>
            <a:off x="139465" y="1589087"/>
            <a:ext cx="5843045" cy="400110"/>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指示の出し方もミスやエラーの発生に影響</a:t>
            </a:r>
          </a:p>
        </p:txBody>
      </p:sp>
      <p:sp>
        <p:nvSpPr>
          <p:cNvPr id="25" name="正方形/長方形 24"/>
          <p:cNvSpPr/>
          <p:nvPr/>
        </p:nvSpPr>
        <p:spPr>
          <a:xfrm>
            <a:off x="-127206" y="2025679"/>
            <a:ext cx="6371168" cy="400110"/>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→利用者の特性に応じて指示の出し方を変える必要性</a:t>
            </a:r>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71295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540815" y="2535237"/>
            <a:ext cx="3716322" cy="3634465"/>
          </a:xfrm>
          <a:prstGeom prst="rect">
            <a:avLst/>
          </a:prstGeom>
        </p:spPr>
      </p:pic>
      <p:grpSp>
        <p:nvGrpSpPr>
          <p:cNvPr id="22" name="グループ化 21"/>
          <p:cNvGrpSpPr/>
          <p:nvPr/>
        </p:nvGrpSpPr>
        <p:grpSpPr>
          <a:xfrm>
            <a:off x="3328193" y="2877018"/>
            <a:ext cx="2487613" cy="3233483"/>
            <a:chOff x="5556250" y="2922588"/>
            <a:chExt cx="2487613" cy="3233483"/>
          </a:xfrm>
        </p:grpSpPr>
        <p:sp>
          <p:nvSpPr>
            <p:cNvPr id="23" name="正方形/長方形 2"/>
            <p:cNvSpPr>
              <a:spLocks noChangeArrowheads="1"/>
            </p:cNvSpPr>
            <p:nvPr/>
          </p:nvSpPr>
          <p:spPr bwMode="auto">
            <a:xfrm>
              <a:off x="6315075" y="2922588"/>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0" dirty="0">
                  <a:solidFill>
                    <a:schemeClr val="tx2"/>
                  </a:solidFill>
                  <a:latin typeface="メイリオ" panose="020B0604030504040204" pitchFamily="50" charset="-128"/>
                  <a:ea typeface="メイリオ" panose="020B0604030504040204" pitchFamily="50" charset="-128"/>
                </a:rPr>
                <a:t>口頭指導</a:t>
              </a:r>
            </a:p>
          </p:txBody>
        </p:sp>
        <p:sp>
          <p:nvSpPr>
            <p:cNvPr id="24" name="正方形/長方形 3"/>
            <p:cNvSpPr>
              <a:spLocks noChangeArrowheads="1"/>
            </p:cNvSpPr>
            <p:nvPr/>
          </p:nvSpPr>
          <p:spPr bwMode="auto">
            <a:xfrm>
              <a:off x="6127750" y="3641725"/>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0" dirty="0">
                  <a:solidFill>
                    <a:schemeClr val="tx2"/>
                  </a:solidFill>
                  <a:latin typeface="メイリオ" panose="020B0604030504040204" pitchFamily="50" charset="-128"/>
                  <a:ea typeface="メイリオ" panose="020B0604030504040204" pitchFamily="50" charset="-128"/>
                </a:rPr>
                <a:t>モデリング</a:t>
              </a:r>
            </a:p>
          </p:txBody>
        </p:sp>
        <p:sp>
          <p:nvSpPr>
            <p:cNvPr id="25" name="正方形/長方形 4"/>
            <p:cNvSpPr>
              <a:spLocks noChangeArrowheads="1"/>
            </p:cNvSpPr>
            <p:nvPr/>
          </p:nvSpPr>
          <p:spPr bwMode="auto">
            <a:xfrm>
              <a:off x="6315075" y="5848294"/>
              <a:ext cx="1441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0" dirty="0">
                  <a:solidFill>
                    <a:schemeClr val="tx2"/>
                  </a:solidFill>
                  <a:latin typeface="メイリオ" panose="020B0604030504040204" pitchFamily="50" charset="-128"/>
                  <a:ea typeface="メイリオ" panose="020B0604030504040204" pitchFamily="50" charset="-128"/>
                </a:rPr>
                <a:t>身体ガイダンス</a:t>
              </a:r>
            </a:p>
          </p:txBody>
        </p:sp>
        <p:sp>
          <p:nvSpPr>
            <p:cNvPr id="26" name="正方形/長方形 6"/>
            <p:cNvSpPr>
              <a:spLocks noChangeArrowheads="1"/>
            </p:cNvSpPr>
            <p:nvPr/>
          </p:nvSpPr>
          <p:spPr bwMode="auto">
            <a:xfrm>
              <a:off x="5556250" y="4321175"/>
              <a:ext cx="23391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0" dirty="0">
                  <a:solidFill>
                    <a:schemeClr val="tx2"/>
                  </a:solidFill>
                  <a:latin typeface="メイリオ" panose="020B0604030504040204" pitchFamily="50" charset="-128"/>
                  <a:ea typeface="メイリオ" panose="020B0604030504040204" pitchFamily="50" charset="-128"/>
                </a:rPr>
                <a:t>ビジュアル指導（写真等）</a:t>
              </a:r>
            </a:p>
          </p:txBody>
        </p:sp>
        <p:sp>
          <p:nvSpPr>
            <p:cNvPr id="27" name="正方形/長方形 7"/>
            <p:cNvSpPr>
              <a:spLocks noChangeArrowheads="1"/>
            </p:cNvSpPr>
            <p:nvPr/>
          </p:nvSpPr>
          <p:spPr bwMode="auto">
            <a:xfrm>
              <a:off x="5556250" y="5029200"/>
              <a:ext cx="2487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1" eaLnBrk="1" hangingPunct="1">
                <a:spcBef>
                  <a:spcPct val="0"/>
                </a:spcBef>
                <a:buFontTx/>
                <a:buNone/>
              </a:pPr>
              <a:r>
                <a:rPr lang="ja-JP" altLang="en-US" sz="1400" b="0" dirty="0">
                  <a:solidFill>
                    <a:schemeClr val="tx2"/>
                  </a:solidFill>
                  <a:latin typeface="メイリオ" panose="020B0604030504040204" pitchFamily="50" charset="-128"/>
                  <a:ea typeface="メイリオ" panose="020B0604030504040204" pitchFamily="50" charset="-128"/>
                </a:rPr>
                <a:t>マニュアル指導</a:t>
              </a:r>
              <a:endParaRPr lang="en-US" altLang="ja-JP" sz="1400" b="0" dirty="0">
                <a:solidFill>
                  <a:schemeClr val="tx2"/>
                </a:solidFill>
                <a:latin typeface="メイリオ" panose="020B0604030504040204" pitchFamily="50" charset="-128"/>
                <a:ea typeface="メイリオ" panose="020B0604030504040204" pitchFamily="50" charset="-128"/>
              </a:endParaRPr>
            </a:p>
          </p:txBody>
        </p:sp>
        <p:sp>
          <p:nvSpPr>
            <p:cNvPr id="28" name="下矢印 27"/>
            <p:cNvSpPr/>
            <p:nvPr/>
          </p:nvSpPr>
          <p:spPr>
            <a:xfrm>
              <a:off x="6729413" y="5438775"/>
              <a:ext cx="381000" cy="384175"/>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29" name="下矢印 28"/>
            <p:cNvSpPr/>
            <p:nvPr/>
          </p:nvSpPr>
          <p:spPr>
            <a:xfrm>
              <a:off x="6711950" y="4700588"/>
              <a:ext cx="381000" cy="384175"/>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30" name="下矢印 29"/>
            <p:cNvSpPr/>
            <p:nvPr/>
          </p:nvSpPr>
          <p:spPr>
            <a:xfrm>
              <a:off x="6711950" y="3973513"/>
              <a:ext cx="381000" cy="382587"/>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31" name="下矢印 30"/>
            <p:cNvSpPr/>
            <p:nvPr/>
          </p:nvSpPr>
          <p:spPr>
            <a:xfrm>
              <a:off x="6686185" y="3248078"/>
              <a:ext cx="381000" cy="384175"/>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grpSp>
      <p:sp>
        <p:nvSpPr>
          <p:cNvPr id="32" name="AutoShape 21"/>
          <p:cNvSpPr>
            <a:spLocks noChangeArrowheads="1"/>
          </p:cNvSpPr>
          <p:nvPr/>
        </p:nvSpPr>
        <p:spPr bwMode="invGray">
          <a:xfrm>
            <a:off x="0" y="2651812"/>
            <a:ext cx="955675" cy="3311525"/>
          </a:xfrm>
          <a:prstGeom prst="downArrow">
            <a:avLst>
              <a:gd name="adj1" fmla="val 50000"/>
              <a:gd name="adj2" fmla="val 86628"/>
            </a:avLst>
          </a:prstGeom>
          <a:solidFill>
            <a:srgbClr val="D43448"/>
          </a:solidFill>
          <a:ln w="9525">
            <a:solidFill>
              <a:schemeClr val="tx2"/>
            </a:solidFill>
            <a:miter lim="800000"/>
            <a:headEnd/>
            <a:tailEnd/>
          </a:ln>
        </p:spPr>
        <p:txBody>
          <a:bodyPr vert="eaVert"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buClr>
                <a:schemeClr val="tx2"/>
              </a:buClr>
              <a:buSzPct val="70000"/>
              <a:buFont typeface="Wingdings" panose="05000000000000000000" pitchFamily="2" charset="2"/>
              <a:buNone/>
            </a:pPr>
            <a:endParaRPr lang="ja-JP" altLang="en-US" sz="2800">
              <a:solidFill>
                <a:schemeClr val="tx2"/>
              </a:solidFill>
              <a:latin typeface="Arial" panose="020B0604020202020204" pitchFamily="34" charset="0"/>
            </a:endParaRPr>
          </a:p>
        </p:txBody>
      </p:sp>
      <p:sp>
        <p:nvSpPr>
          <p:cNvPr id="33" name="Text Box 22"/>
          <p:cNvSpPr txBox="1">
            <a:spLocks noChangeArrowheads="1"/>
          </p:cNvSpPr>
          <p:nvPr/>
        </p:nvSpPr>
        <p:spPr bwMode="invGray">
          <a:xfrm>
            <a:off x="246855" y="2832787"/>
            <a:ext cx="4619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FFFFFF"/>
                </a:solidFill>
                <a:latin typeface="Arial" panose="020B0604020202020204" pitchFamily="34" charset="0"/>
              </a:rPr>
              <a:t>下に行くほど介入度が高い</a:t>
            </a:r>
          </a:p>
        </p:txBody>
      </p:sp>
      <p:sp>
        <p:nvSpPr>
          <p:cNvPr id="34" name="正方形/長方形 1"/>
          <p:cNvSpPr>
            <a:spLocks noChangeArrowheads="1"/>
          </p:cNvSpPr>
          <p:nvPr/>
        </p:nvSpPr>
        <p:spPr bwMode="auto">
          <a:xfrm>
            <a:off x="-471123" y="1988006"/>
            <a:ext cx="74637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800" spc="-70" dirty="0">
                <a:solidFill>
                  <a:schemeClr val="tx2"/>
                </a:solidFill>
                <a:latin typeface="Arial" panose="020B0604020202020204" pitchFamily="34" charset="0"/>
              </a:rPr>
              <a:t>　</a:t>
            </a:r>
            <a:r>
              <a:rPr lang="en-US" altLang="ja-JP" sz="2800" spc="-70" dirty="0" smtClean="0">
                <a:solidFill>
                  <a:srgbClr val="5D7DE2"/>
                </a:solidFill>
                <a:latin typeface="メイリオ" panose="020B0604030504040204" pitchFamily="50" charset="-128"/>
                <a:ea typeface="メイリオ" panose="020B0604030504040204" pitchFamily="50" charset="-128"/>
              </a:rPr>
              <a:t>『</a:t>
            </a:r>
            <a:r>
              <a:rPr lang="ja-JP" altLang="en-US" sz="2800" spc="-70" dirty="0" smtClean="0">
                <a:latin typeface="メイリオ" panose="020B0604030504040204" pitchFamily="50" charset="-128"/>
                <a:ea typeface="メイリオ" panose="020B0604030504040204" pitchFamily="50" charset="-128"/>
              </a:rPr>
              <a:t>システマティックインストラクション</a:t>
            </a:r>
            <a:r>
              <a:rPr lang="en-US" altLang="ja-JP" sz="2800" spc="-70" dirty="0" smtClean="0">
                <a:solidFill>
                  <a:srgbClr val="5D7DE2"/>
                </a:solidFill>
                <a:latin typeface="メイリオ" panose="020B0604030504040204" pitchFamily="50" charset="-128"/>
                <a:ea typeface="メイリオ" panose="020B0604030504040204" pitchFamily="50" charset="-128"/>
              </a:rPr>
              <a:t>』</a:t>
            </a:r>
            <a:endParaRPr lang="en-US" altLang="ja-JP" sz="2800" spc="-70" dirty="0">
              <a:solidFill>
                <a:srgbClr val="5D7DE2"/>
              </a:solidFill>
              <a:latin typeface="メイリオ" panose="020B0604030504040204" pitchFamily="50" charset="-128"/>
              <a:ea typeface="メイリオ" panose="020B0604030504040204" pitchFamily="50" charset="-128"/>
            </a:endParaRPr>
          </a:p>
        </p:txBody>
      </p:sp>
      <p:sp>
        <p:nvSpPr>
          <p:cNvPr id="35" name="Rectangle 2"/>
          <p:cNvSpPr>
            <a:spLocks noChangeArrowheads="1"/>
          </p:cNvSpPr>
          <p:nvPr/>
        </p:nvSpPr>
        <p:spPr bwMode="auto">
          <a:xfrm>
            <a:off x="0" y="1367525"/>
            <a:ext cx="279876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dirty="0" smtClean="0">
                <a:solidFill>
                  <a:schemeClr val="bg1">
                    <a:lumMod val="50000"/>
                  </a:schemeClr>
                </a:solidFill>
                <a:latin typeface="メイリオ" panose="020B0604030504040204" pitchFamily="50" charset="-128"/>
                <a:ea typeface="メイリオ" panose="020B0604030504040204" pitchFamily="50" charset="-128"/>
              </a:rPr>
              <a:t>指示の出し方</a:t>
            </a:r>
          </a:p>
        </p:txBody>
      </p:sp>
      <p:sp>
        <p:nvSpPr>
          <p:cNvPr id="36" name="Text Box 23"/>
          <p:cNvSpPr txBox="1">
            <a:spLocks noChangeArrowheads="1"/>
          </p:cNvSpPr>
          <p:nvPr/>
        </p:nvSpPr>
        <p:spPr bwMode="auto">
          <a:xfrm>
            <a:off x="-64144" y="6595291"/>
            <a:ext cx="6649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dirty="0">
                <a:latin typeface="メイリオ" panose="020B0604030504040204" pitchFamily="50" charset="-128"/>
                <a:ea typeface="メイリオ" panose="020B0604030504040204" pitchFamily="50" charset="-128"/>
              </a:rPr>
              <a:t>（システマティックインストラクション４つの</a:t>
            </a:r>
            <a:r>
              <a:rPr lang="ja-JP" altLang="en-US" sz="1200" b="0" dirty="0" smtClean="0">
                <a:latin typeface="メイリオ" panose="020B0604030504040204" pitchFamily="50" charset="-128"/>
                <a:ea typeface="メイリオ" panose="020B0604030504040204" pitchFamily="50" charset="-128"/>
              </a:rPr>
              <a:t>階層「</a:t>
            </a:r>
            <a:r>
              <a:rPr lang="ja-JP" altLang="en-US" sz="1200" b="0" dirty="0">
                <a:latin typeface="メイリオ" panose="020B0604030504040204" pitchFamily="50" charset="-128"/>
                <a:ea typeface="メイリオ" panose="020B0604030504040204" pitchFamily="50" charset="-128"/>
              </a:rPr>
              <a:t>ジョブコーチ入門</a:t>
            </a:r>
            <a:r>
              <a:rPr lang="ja-JP" altLang="en-US" sz="1200" b="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を参考に作成</a:t>
            </a:r>
            <a:r>
              <a:rPr lang="ja-JP" altLang="en-US" sz="1200" b="0" dirty="0" smtClean="0">
                <a:latin typeface="メイリオ" panose="020B0604030504040204" pitchFamily="50" charset="-128"/>
                <a:ea typeface="メイリオ" panose="020B0604030504040204" pitchFamily="50" charset="-128"/>
              </a:rPr>
              <a:t>）</a:t>
            </a:r>
            <a:endParaRPr lang="ja-JP" altLang="en-US" sz="1200" b="0" dirty="0">
              <a:latin typeface="メイリオ" panose="020B0604030504040204" pitchFamily="50" charset="-128"/>
              <a:ea typeface="メイリオ" panose="020B0604030504040204" pitchFamily="50" charset="-128"/>
            </a:endParaRPr>
          </a:p>
        </p:txBody>
      </p:sp>
      <p:sp>
        <p:nvSpPr>
          <p:cNvPr id="3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3" name="上矢印 2"/>
          <p:cNvSpPr/>
          <p:nvPr/>
        </p:nvSpPr>
        <p:spPr>
          <a:xfrm>
            <a:off x="5518247" y="2593980"/>
            <a:ext cx="529041" cy="3516977"/>
          </a:xfrm>
          <a:prstGeom prst="upArrow">
            <a:avLst/>
          </a:prstGeom>
          <a:gradFill flip="none" rotWithShape="1">
            <a:gsLst>
              <a:gs pos="0">
                <a:schemeClr val="accent1">
                  <a:lumMod val="50000"/>
                </a:schemeClr>
              </a:gs>
              <a:gs pos="50000">
                <a:schemeClr val="accent1">
                  <a:lumMod val="40000"/>
                  <a:lumOff val="60000"/>
                </a:schemeClr>
              </a:gs>
              <a:gs pos="100000">
                <a:schemeClr val="accent1">
                  <a:lumMod val="20000"/>
                  <a:lumOff val="8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295603" y="3039214"/>
            <a:ext cx="954107" cy="3926239"/>
          </a:xfrm>
          <a:prstGeom prst="rect">
            <a:avLst/>
          </a:prstGeom>
          <a:noFill/>
        </p:spPr>
        <p:txBody>
          <a:bodyPr vert="eaVert" wrap="square" rtlCol="0">
            <a:spAutoFit/>
          </a:bodyPr>
          <a:lstStyle/>
          <a:p>
            <a:r>
              <a:rPr kumimoji="1" lang="ja-JP" altLang="en-US" sz="1600" dirty="0" smtClean="0">
                <a:solidFill>
                  <a:srgbClr val="0070C0"/>
                </a:solidFill>
              </a:rPr>
              <a:t>介入を徐々に少なくするのが</a:t>
            </a:r>
            <a:endParaRPr kumimoji="1" lang="en-US" altLang="ja-JP" sz="1600" dirty="0" smtClean="0">
              <a:solidFill>
                <a:srgbClr val="0070C0"/>
              </a:solidFill>
            </a:endParaRPr>
          </a:p>
          <a:p>
            <a:endParaRPr kumimoji="1" lang="en-US" altLang="ja-JP" dirty="0" smtClean="0">
              <a:solidFill>
                <a:srgbClr val="FF0000"/>
              </a:solidFill>
            </a:endParaRPr>
          </a:p>
          <a:p>
            <a:r>
              <a:rPr kumimoji="1" lang="ja-JP" altLang="en-US" sz="1600" dirty="0" smtClean="0"/>
              <a:t>システマティックインストラクション</a:t>
            </a:r>
            <a:endParaRPr kumimoji="1" lang="ja-JP" altLang="en-US" sz="1600" dirty="0"/>
          </a:p>
        </p:txBody>
      </p:sp>
      <p:sp>
        <p:nvSpPr>
          <p:cNvPr id="5" name="テキスト ボックス 4"/>
          <p:cNvSpPr txBox="1"/>
          <p:nvPr/>
        </p:nvSpPr>
        <p:spPr>
          <a:xfrm>
            <a:off x="1304192" y="5584478"/>
            <a:ext cx="2164274" cy="338554"/>
          </a:xfrm>
          <a:prstGeom prst="rect">
            <a:avLst/>
          </a:prstGeom>
          <a:solidFill>
            <a:srgbClr val="D43448"/>
          </a:solidFill>
        </p:spPr>
        <p:txBody>
          <a:bodyPr wrap="square" rtlCol="0">
            <a:spAutoFit/>
          </a:bodyPr>
          <a:lstStyle/>
          <a:p>
            <a:pPr algn="ctr"/>
            <a:r>
              <a:rPr kumimoji="1" lang="ja-JP" altLang="en-US" sz="1600" b="1" dirty="0" smtClean="0">
                <a:solidFill>
                  <a:schemeClr val="bg1"/>
                </a:solidFill>
                <a:latin typeface="メイリオ" panose="020B0604030504040204" pitchFamily="50" charset="-128"/>
                <a:ea typeface="メイリオ" panose="020B0604030504040204" pitchFamily="50" charset="-128"/>
              </a:rPr>
              <a:t>手添え・身体介助</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20741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33464" y="440975"/>
            <a:ext cx="7703032"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本日</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のセミナーの流れ</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259632" y="1236042"/>
            <a:ext cx="7776864" cy="144016"/>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グループ化 15"/>
          <p:cNvGrpSpPr/>
          <p:nvPr/>
        </p:nvGrpSpPr>
        <p:grpSpPr>
          <a:xfrm>
            <a:off x="120432" y="293514"/>
            <a:ext cx="1027196" cy="916902"/>
            <a:chOff x="98086" y="207842"/>
            <a:chExt cx="1027196" cy="916902"/>
          </a:xfrm>
        </p:grpSpPr>
        <p:sp>
          <p:nvSpPr>
            <p:cNvPr id="17" name="正方形/長方形 16"/>
            <p:cNvSpPr/>
            <p:nvPr/>
          </p:nvSpPr>
          <p:spPr>
            <a:xfrm>
              <a:off x="98086" y="207842"/>
              <a:ext cx="467139" cy="432048"/>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07504" y="692696"/>
              <a:ext cx="467139" cy="432048"/>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658143" y="692696"/>
              <a:ext cx="467139" cy="432048"/>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58143" y="207842"/>
              <a:ext cx="467139" cy="43204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9" name="角丸四角形 28"/>
          <p:cNvSpPr/>
          <p:nvPr/>
        </p:nvSpPr>
        <p:spPr>
          <a:xfrm>
            <a:off x="228665" y="4315529"/>
            <a:ext cx="8417472" cy="301801"/>
          </a:xfrm>
          <a:prstGeom prst="roundRect">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１０分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22" name="角丸四角形 21"/>
          <p:cNvSpPr/>
          <p:nvPr/>
        </p:nvSpPr>
        <p:spPr>
          <a:xfrm>
            <a:off x="4636141" y="2886233"/>
            <a:ext cx="3871952" cy="2974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特性の現れ方、作業遂行力の</a:t>
            </a:r>
            <a:r>
              <a:rPr lang="ja-JP" altLang="en-US" sz="1400" dirty="0" smtClean="0">
                <a:solidFill>
                  <a:schemeClr val="tx1"/>
                </a:solidFill>
                <a:latin typeface="メイリオ" panose="020B0604030504040204" pitchFamily="50" charset="-128"/>
                <a:ea typeface="メイリオ" panose="020B0604030504040204" pitchFamily="50" charset="-128"/>
              </a:rPr>
              <a:t>把握</a:t>
            </a:r>
            <a:endParaRPr lang="ja-JP" altLang="en-US" sz="1400" dirty="0">
              <a:solidFill>
                <a:schemeClr val="tx1"/>
              </a:solidFill>
            </a:endParaRPr>
          </a:p>
        </p:txBody>
      </p:sp>
      <p:sp>
        <p:nvSpPr>
          <p:cNvPr id="23" name="角丸四角形 22"/>
          <p:cNvSpPr/>
          <p:nvPr/>
        </p:nvSpPr>
        <p:spPr>
          <a:xfrm>
            <a:off x="4644484" y="3244139"/>
            <a:ext cx="3863609" cy="2642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課題分析（演習）</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角丸四角形 25"/>
          <p:cNvSpPr/>
          <p:nvPr/>
        </p:nvSpPr>
        <p:spPr>
          <a:xfrm>
            <a:off x="4636141" y="3565981"/>
            <a:ext cx="3871952" cy="31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補完</a:t>
            </a:r>
            <a:r>
              <a:rPr lang="ja-JP" altLang="en-US" sz="1400" dirty="0">
                <a:solidFill>
                  <a:schemeClr val="tx1"/>
                </a:solidFill>
                <a:latin typeface="メイリオ" panose="020B0604030504040204" pitchFamily="50" charset="-128"/>
                <a:ea typeface="メイリオ" panose="020B0604030504040204" pitchFamily="50" charset="-128"/>
              </a:rPr>
              <a:t>手段・補完行動等の適切</a:t>
            </a:r>
            <a:r>
              <a:rPr lang="ja-JP" altLang="en-US" sz="1400" dirty="0" smtClean="0">
                <a:solidFill>
                  <a:schemeClr val="tx1"/>
                </a:solidFill>
                <a:latin typeface="メイリオ" panose="020B0604030504040204" pitchFamily="50" charset="-128"/>
                <a:ea typeface="メイリオ" panose="020B0604030504040204" pitchFamily="50" charset="-128"/>
              </a:rPr>
              <a:t>な形成</a:t>
            </a:r>
            <a:endParaRPr lang="ja-JP" altLang="en-US" sz="1400" dirty="0">
              <a:solidFill>
                <a:schemeClr val="tx1"/>
              </a:solidFill>
            </a:endParaRPr>
          </a:p>
        </p:txBody>
      </p:sp>
      <p:sp>
        <p:nvSpPr>
          <p:cNvPr id="2" name="正方形/長方形 1"/>
          <p:cNvSpPr/>
          <p:nvPr/>
        </p:nvSpPr>
        <p:spPr>
          <a:xfrm>
            <a:off x="1105684" y="2876832"/>
            <a:ext cx="3446305" cy="1338321"/>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メイリオ" panose="020B0604030504040204" pitchFamily="50" charset="-128"/>
                <a:ea typeface="メイリオ" panose="020B0604030504040204" pitchFamily="50" charset="-128"/>
              </a:rPr>
              <a:t>ＭＷＳによるアセスメントの</a:t>
            </a:r>
          </a:p>
          <a:p>
            <a:pPr algn="ctr"/>
            <a:r>
              <a:rPr kumimoji="1" lang="ja-JP" altLang="en-US" sz="1600" dirty="0" smtClean="0">
                <a:latin typeface="メイリオ" panose="020B0604030504040204" pitchFamily="50" charset="-128"/>
                <a:ea typeface="メイリオ" panose="020B0604030504040204" pitchFamily="50" charset="-128"/>
              </a:rPr>
              <a:t>ポイント</a:t>
            </a:r>
            <a:endParaRPr kumimoji="1" lang="ja-JP" altLang="en-US" sz="1600" dirty="0">
              <a:latin typeface="メイリオ" panose="020B0604030504040204" pitchFamily="50" charset="-128"/>
              <a:ea typeface="メイリオ" panose="020B0604030504040204" pitchFamily="50" charset="-128"/>
            </a:endParaRPr>
          </a:p>
        </p:txBody>
      </p:sp>
      <p:grpSp>
        <p:nvGrpSpPr>
          <p:cNvPr id="5" name="グループ化 4"/>
          <p:cNvGrpSpPr/>
          <p:nvPr/>
        </p:nvGrpSpPr>
        <p:grpSpPr>
          <a:xfrm>
            <a:off x="1105683" y="4732500"/>
            <a:ext cx="7406040" cy="1983269"/>
            <a:chOff x="-421678" y="4632822"/>
            <a:chExt cx="7344578" cy="1895946"/>
          </a:xfrm>
        </p:grpSpPr>
        <p:sp>
          <p:nvSpPr>
            <p:cNvPr id="24" name="角丸四角形 23"/>
            <p:cNvSpPr/>
            <p:nvPr/>
          </p:nvSpPr>
          <p:spPr>
            <a:xfrm>
              <a:off x="3092377" y="5092284"/>
              <a:ext cx="3826896" cy="3423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3092375" y="4632822"/>
              <a:ext cx="3826897" cy="379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27" name="角丸四角形 26"/>
            <p:cNvSpPr/>
            <p:nvPr/>
          </p:nvSpPr>
          <p:spPr>
            <a:xfrm>
              <a:off x="3092374" y="5833427"/>
              <a:ext cx="3826897" cy="3098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ＭＷＳによるアセスメントの実際</a:t>
              </a:r>
              <a:endParaRPr lang="ja-JP" altLang="en-US"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421678" y="4632822"/>
              <a:ext cx="3417704" cy="1110070"/>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メイリオ" panose="020B0604030504040204" pitchFamily="50" charset="-128"/>
                  <a:ea typeface="メイリオ" panose="020B0604030504040204" pitchFamily="50" charset="-128"/>
                </a:rPr>
                <a:t>就労支援機関での</a:t>
              </a:r>
            </a:p>
            <a:p>
              <a:pPr algn="ctr"/>
              <a:r>
                <a:rPr lang="ja-JP" altLang="en-US" sz="1600" dirty="0" smtClean="0">
                  <a:latin typeface="メイリオ" panose="020B0604030504040204" pitchFamily="50" charset="-128"/>
                  <a:ea typeface="メイリオ" panose="020B0604030504040204" pitchFamily="50" charset="-128"/>
                </a:rPr>
                <a:t>アセスメントの</a:t>
              </a:r>
              <a:r>
                <a:rPr kumimoji="1" lang="ja-JP" altLang="en-US" sz="1400" dirty="0" smtClean="0">
                  <a:latin typeface="メイリオ" panose="020B0604030504040204" pitchFamily="50" charset="-128"/>
                  <a:ea typeface="メイリオ" panose="020B0604030504040204" pitchFamily="50" charset="-128"/>
                </a:rPr>
                <a:t>ポイント</a:t>
              </a:r>
              <a:endParaRPr kumimoji="1" lang="ja-JP" altLang="en-US" sz="1400" dirty="0">
                <a:latin typeface="メイリオ" panose="020B0604030504040204" pitchFamily="50" charset="-128"/>
                <a:ea typeface="メイリオ" panose="020B0604030504040204" pitchFamily="50" charset="-128"/>
              </a:endParaRPr>
            </a:p>
          </p:txBody>
        </p:sp>
        <p:sp>
          <p:nvSpPr>
            <p:cNvPr id="28" name="角丸四角形 27"/>
            <p:cNvSpPr/>
            <p:nvPr/>
          </p:nvSpPr>
          <p:spPr>
            <a:xfrm>
              <a:off x="3096002" y="6192479"/>
              <a:ext cx="3826898" cy="308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事例</a:t>
              </a:r>
              <a:r>
                <a:rPr lang="ja-JP" altLang="en-US" sz="1400" dirty="0">
                  <a:solidFill>
                    <a:schemeClr val="tx1"/>
                  </a:solidFill>
                  <a:latin typeface="メイリオ" panose="020B0604030504040204" pitchFamily="50" charset="-128"/>
                  <a:ea typeface="メイリオ" panose="020B0604030504040204" pitchFamily="50" charset="-128"/>
                </a:rPr>
                <a:t>検討</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393973" y="5833427"/>
              <a:ext cx="3389998" cy="695341"/>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効果的なアセスメントに向けた</a:t>
              </a:r>
            </a:p>
            <a:p>
              <a:pPr algn="ctr"/>
              <a:r>
                <a:rPr lang="ja-JP" altLang="en-US" sz="1600" dirty="0" smtClean="0">
                  <a:latin typeface="メイリオ" panose="020B0604030504040204" pitchFamily="50" charset="-128"/>
                  <a:ea typeface="メイリオ" panose="020B0604030504040204" pitchFamily="50" charset="-128"/>
                </a:rPr>
                <a:t>事例検討</a:t>
              </a:r>
              <a:endParaRPr kumimoji="1" lang="ja-JP" altLang="en-US" sz="1600" dirty="0">
                <a:latin typeface="メイリオ" panose="020B0604030504040204" pitchFamily="50" charset="-128"/>
                <a:ea typeface="メイリオ" panose="020B0604030504040204" pitchFamily="50" charset="-128"/>
              </a:endParaRPr>
            </a:p>
          </p:txBody>
        </p:sp>
      </p:grpSp>
      <p:grpSp>
        <p:nvGrpSpPr>
          <p:cNvPr id="3" name="グループ化 2"/>
          <p:cNvGrpSpPr/>
          <p:nvPr/>
        </p:nvGrpSpPr>
        <p:grpSpPr>
          <a:xfrm>
            <a:off x="1147628" y="1557290"/>
            <a:ext cx="7332327" cy="837363"/>
            <a:chOff x="-392343" y="1442106"/>
            <a:chExt cx="7220323" cy="837363"/>
          </a:xfrm>
        </p:grpSpPr>
        <p:sp>
          <p:nvSpPr>
            <p:cNvPr id="13" name="角丸四角形 12"/>
            <p:cNvSpPr/>
            <p:nvPr/>
          </p:nvSpPr>
          <p:spPr>
            <a:xfrm>
              <a:off x="3059482" y="1442106"/>
              <a:ext cx="3768498" cy="2677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メイリオ" panose="020B0604030504040204" pitchFamily="50" charset="-128"/>
                  <a:ea typeface="メイリオ" panose="020B0604030504040204" pitchFamily="50" charset="-128"/>
                </a:rPr>
                <a:t>自己紹介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3055876" y="1755881"/>
              <a:ext cx="3772104" cy="243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はじめに</a:t>
              </a:r>
              <a:r>
                <a:rPr lang="ja-JP" altLang="en-US" dirty="0" smtClean="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3055876" y="2036068"/>
              <a:ext cx="3772104" cy="243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ysClr val="windowText" lastClr="000000"/>
                  </a:solidFill>
                  <a:latin typeface="メイリオ" panose="020B0604030504040204" pitchFamily="50" charset="-128"/>
                  <a:ea typeface="メイリオ" panose="020B0604030504040204" pitchFamily="50" charset="-128"/>
                </a:rPr>
                <a:t>意見交換</a:t>
              </a:r>
              <a:endParaRPr kumimoji="1" lang="ja-JP" altLang="en-US" sz="1400" dirty="0">
                <a:solidFill>
                  <a:sysClr val="windowText" lastClr="000000"/>
                </a:solidFill>
                <a:latin typeface="メイリオ" panose="020B0604030504040204" pitchFamily="50" charset="-128"/>
                <a:ea typeface="メイリオ" panose="020B0604030504040204" pitchFamily="50" charset="-128"/>
              </a:endParaRPr>
            </a:p>
          </p:txBody>
        </p:sp>
        <p:sp>
          <p:nvSpPr>
            <p:cNvPr id="32" name="正方形/長方形 31"/>
            <p:cNvSpPr/>
            <p:nvPr/>
          </p:nvSpPr>
          <p:spPr>
            <a:xfrm>
              <a:off x="-392343" y="1451011"/>
              <a:ext cx="3352358" cy="828458"/>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メイリオ" panose="020B0604030504040204" pitchFamily="50" charset="-128"/>
                  <a:ea typeface="メイリオ" panose="020B0604030504040204" pitchFamily="50" charset="-128"/>
                </a:rPr>
                <a:t>トータルパッケージの基本的考え方</a:t>
              </a:r>
            </a:p>
          </p:txBody>
        </p:sp>
      </p:grpSp>
      <p:sp>
        <p:nvSpPr>
          <p:cNvPr id="8" name="テキスト ボックス 7"/>
          <p:cNvSpPr txBox="1"/>
          <p:nvPr/>
        </p:nvSpPr>
        <p:spPr>
          <a:xfrm>
            <a:off x="363419" y="1857453"/>
            <a:ext cx="763597"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40</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363419" y="3393953"/>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363419" y="5208292"/>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363419" y="6198196"/>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35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9" name="角丸四角形 38"/>
          <p:cNvSpPr/>
          <p:nvPr/>
        </p:nvSpPr>
        <p:spPr>
          <a:xfrm>
            <a:off x="228665" y="2478353"/>
            <a:ext cx="8417472" cy="301801"/>
          </a:xfrm>
          <a:prstGeom prst="roundRect">
            <a:avLst/>
          </a:prstGeom>
          <a:solidFill>
            <a:srgbClr val="D2C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a:t>
            </a:r>
            <a:r>
              <a:rPr lang="ja-JP" altLang="en-US" dirty="0">
                <a:solidFill>
                  <a:schemeClr val="tx1"/>
                </a:solidFill>
                <a:latin typeface="メイリオ" panose="020B0604030504040204" pitchFamily="50" charset="-128"/>
                <a:ea typeface="メイリオ" panose="020B0604030504040204" pitchFamily="50" charset="-128"/>
              </a:rPr>
              <a:t>５</a:t>
            </a:r>
            <a:r>
              <a:rPr lang="ja-JP" altLang="en-US" dirty="0" smtClean="0">
                <a:solidFill>
                  <a:schemeClr val="tx1"/>
                </a:solidFill>
                <a:latin typeface="メイリオ" panose="020B0604030504040204" pitchFamily="50" charset="-128"/>
                <a:ea typeface="メイリオ" panose="020B0604030504040204" pitchFamily="50" charset="-128"/>
              </a:rPr>
              <a:t>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2" name="正方形/長方形 11"/>
          <p:cNvSpPr/>
          <p:nvPr/>
        </p:nvSpPr>
        <p:spPr>
          <a:xfrm>
            <a:off x="4684827" y="4805408"/>
            <a:ext cx="4572000" cy="307777"/>
          </a:xfrm>
          <a:prstGeom prst="rect">
            <a:avLst/>
          </a:prstGeom>
        </p:spPr>
        <p:txBody>
          <a:bodyPr>
            <a:spAutoFit/>
          </a:bodyPr>
          <a:lstStyle/>
          <a:p>
            <a:r>
              <a:rPr lang="ja-JP" altLang="en-US" sz="1400" dirty="0">
                <a:latin typeface="メイリオ" panose="020B0604030504040204" pitchFamily="50" charset="-128"/>
                <a:ea typeface="メイリオ" panose="020B0604030504040204" pitchFamily="50" charset="-128"/>
              </a:rPr>
              <a:t>ストレス・</a:t>
            </a:r>
            <a:r>
              <a:rPr lang="ja-JP" altLang="en-US" sz="1400" dirty="0" smtClean="0">
                <a:latin typeface="メイリオ" panose="020B0604030504040204" pitchFamily="50" charset="-128"/>
                <a:ea typeface="メイリオ" panose="020B0604030504040204" pitchFamily="50" charset="-128"/>
              </a:rPr>
              <a:t>疲労の対処状況を</a:t>
            </a:r>
            <a:r>
              <a:rPr lang="ja-JP" altLang="en-US" sz="1400" dirty="0">
                <a:latin typeface="メイリオ" panose="020B0604030504040204" pitchFamily="50" charset="-128"/>
                <a:ea typeface="メイリオ" panose="020B0604030504040204" pitchFamily="50" charset="-128"/>
              </a:rPr>
              <a:t>アセスメント</a:t>
            </a:r>
          </a:p>
        </p:txBody>
      </p:sp>
      <p:sp>
        <p:nvSpPr>
          <p:cNvPr id="40" name="正方形/長方形 39"/>
          <p:cNvSpPr/>
          <p:nvPr/>
        </p:nvSpPr>
        <p:spPr>
          <a:xfrm>
            <a:off x="4684827" y="5241223"/>
            <a:ext cx="3450430" cy="307777"/>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就労支援機関で</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のアセスメントの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進め方</a:t>
            </a:r>
            <a:endParaRPr lang="ja-JP" altLang="en-US" sz="1400" dirty="0">
              <a:latin typeface="メイリオ" panose="020B0604030504040204" pitchFamily="50" charset="-128"/>
              <a:ea typeface="メイリオ" panose="020B0604030504040204" pitchFamily="50" charset="-128"/>
            </a:endParaRPr>
          </a:p>
        </p:txBody>
      </p:sp>
      <p:sp>
        <p:nvSpPr>
          <p:cNvPr id="42" name="角丸四角形 41"/>
          <p:cNvSpPr/>
          <p:nvPr/>
        </p:nvSpPr>
        <p:spPr>
          <a:xfrm>
            <a:off x="4681197" y="5622749"/>
            <a:ext cx="3826896" cy="3146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意見交換</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48" name="角丸四角形 47"/>
          <p:cNvSpPr/>
          <p:nvPr/>
        </p:nvSpPr>
        <p:spPr>
          <a:xfrm>
            <a:off x="4649337" y="3956482"/>
            <a:ext cx="3858756" cy="283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意見交換</a:t>
            </a:r>
          </a:p>
        </p:txBody>
      </p:sp>
      <p:sp>
        <p:nvSpPr>
          <p:cNvPr id="44" name="角丸四角形 4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スライド番号プレースホルダー 4"/>
          <p:cNvSpPr>
            <a:spLocks noGrp="1"/>
          </p:cNvSpPr>
          <p:nvPr>
            <p:ph type="sldNum" sz="quarter" idx="12"/>
          </p:nvPr>
        </p:nvSpPr>
        <p:spPr>
          <a:xfrm>
            <a:off x="8647163" y="87824"/>
            <a:ext cx="428011" cy="365125"/>
          </a:xfrm>
          <a:noFill/>
        </p:spPr>
        <p:txBody>
          <a:bodyPr/>
          <a:lstStyle/>
          <a:p>
            <a:r>
              <a:rPr kumimoji="1" lang="en-US" altLang="ja-JP" dirty="0" smtClean="0">
                <a:solidFill>
                  <a:schemeClr val="tx1"/>
                </a:solidFill>
                <a:latin typeface="Segoe UI Semibold" panose="020B0702040204020203" pitchFamily="34" charset="0"/>
                <a:cs typeface="Segoe UI Semibold" panose="020B0702040204020203" pitchFamily="34" charset="0"/>
              </a:rPr>
              <a:t>2</a:t>
            </a:r>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94162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0" y="1526693"/>
            <a:ext cx="5892285" cy="5169382"/>
          </a:xfrm>
          <a:prstGeom prst="rect">
            <a:avLst/>
          </a:prstGeom>
        </p:spPr>
      </p:pic>
      <p:sp>
        <p:nvSpPr>
          <p:cNvPr id="22"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3" name="Text Box 23"/>
          <p:cNvSpPr txBox="1">
            <a:spLocks noChangeArrowheads="1"/>
          </p:cNvSpPr>
          <p:nvPr/>
        </p:nvSpPr>
        <p:spPr bwMode="auto">
          <a:xfrm>
            <a:off x="2508384" y="6431122"/>
            <a:ext cx="4003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ワークサンプル幕張版　実施マニュアル」より</a:t>
            </a:r>
            <a:r>
              <a:rPr lang="ja-JP" altLang="en-US" sz="1200" b="0" dirty="0" smtClean="0">
                <a:latin typeface="メイリオ" panose="020B0604030504040204" pitchFamily="50" charset="-128"/>
                <a:ea typeface="メイリオ" panose="020B0604030504040204" pitchFamily="50" charset="-128"/>
              </a:rPr>
              <a:t>）</a:t>
            </a:r>
            <a:endParaRPr lang="ja-JP" altLang="en-US" sz="1200" b="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15412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769"/>
            <a:ext cx="6110612" cy="4878906"/>
          </a:xfrm>
          <a:prstGeom prst="rect">
            <a:avLst/>
          </a:prstGeom>
        </p:spPr>
      </p:pic>
      <p:sp>
        <p:nvSpPr>
          <p:cNvPr id="22"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3" name="Text Box 23"/>
          <p:cNvSpPr txBox="1">
            <a:spLocks noChangeArrowheads="1"/>
          </p:cNvSpPr>
          <p:nvPr/>
        </p:nvSpPr>
        <p:spPr bwMode="auto">
          <a:xfrm>
            <a:off x="2344891" y="6522891"/>
            <a:ext cx="4003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ワークサンプル幕張版　実施マニュアル」より</a:t>
            </a:r>
            <a:r>
              <a:rPr lang="ja-JP" altLang="en-US" sz="1200" b="0" dirty="0" smtClean="0">
                <a:latin typeface="メイリオ" panose="020B0604030504040204" pitchFamily="50" charset="-128"/>
                <a:ea typeface="メイリオ" panose="020B0604030504040204" pitchFamily="50" charset="-128"/>
              </a:rPr>
              <a:t>）</a:t>
            </a:r>
            <a:endParaRPr lang="ja-JP" altLang="en-US" sz="1200" b="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58805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11" y="2595991"/>
            <a:ext cx="5623306" cy="2956908"/>
          </a:xfrm>
          <a:prstGeom prst="rect">
            <a:avLst/>
          </a:prstGeom>
        </p:spPr>
      </p:pic>
      <p:sp>
        <p:nvSpPr>
          <p:cNvPr id="1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3" name="円/楕円 22"/>
          <p:cNvSpPr/>
          <p:nvPr/>
        </p:nvSpPr>
        <p:spPr>
          <a:xfrm>
            <a:off x="2077795" y="4357991"/>
            <a:ext cx="1414435" cy="3745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Text Box 23"/>
          <p:cNvSpPr txBox="1">
            <a:spLocks noChangeArrowheads="1"/>
          </p:cNvSpPr>
          <p:nvPr/>
        </p:nvSpPr>
        <p:spPr bwMode="auto">
          <a:xfrm>
            <a:off x="2240116" y="5673404"/>
            <a:ext cx="4003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ワークサンプル幕張版　実施マニュアル」より</a:t>
            </a:r>
            <a:r>
              <a:rPr lang="ja-JP" altLang="en-US" sz="1200" b="0" dirty="0" smtClean="0">
                <a:latin typeface="メイリオ" panose="020B0604030504040204" pitchFamily="50" charset="-128"/>
                <a:ea typeface="メイリオ" panose="020B0604030504040204" pitchFamily="50" charset="-128"/>
              </a:rPr>
              <a:t>）</a:t>
            </a:r>
            <a:endParaRPr lang="ja-JP" altLang="en-US" sz="1200" b="0" dirty="0">
              <a:latin typeface="メイリオ" panose="020B0604030504040204" pitchFamily="50" charset="-128"/>
              <a:ea typeface="メイリオ" panose="020B0604030504040204" pitchFamily="50" charset="-128"/>
            </a:endParaRPr>
          </a:p>
        </p:txBody>
      </p:sp>
      <p:sp>
        <p:nvSpPr>
          <p:cNvPr id="25" name="正方形/長方形 24"/>
          <p:cNvSpPr/>
          <p:nvPr/>
        </p:nvSpPr>
        <p:spPr>
          <a:xfrm>
            <a:off x="108667" y="2687632"/>
            <a:ext cx="5978009" cy="28777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29278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243962" y="1257300"/>
            <a:ext cx="2914650" cy="5600700"/>
            <a:chOff x="6229350" y="1257300"/>
            <a:chExt cx="2914650" cy="5600700"/>
          </a:xfrm>
        </p:grpSpPr>
        <p:sp>
          <p:nvSpPr>
            <p:cNvPr id="15" name="正方形/長方形 14"/>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a:t>
              </a:r>
              <a:r>
                <a:rPr lang="ja-JP" altLang="en-US" sz="1200" dirty="0" smtClean="0">
                  <a:latin typeface="メイリオ" panose="020B0604030504040204" pitchFamily="50" charset="-128"/>
                  <a:ea typeface="メイリオ" panose="020B0604030504040204" pitchFamily="50" charset="-128"/>
                </a:rPr>
                <a:t>させたエラー</a:t>
              </a:r>
              <a:r>
                <a:rPr lang="ja-JP" altLang="en-US" sz="1200" dirty="0">
                  <a:latin typeface="メイリオ" panose="020B0604030504040204" pitchFamily="50" charset="-128"/>
                  <a:ea typeface="メイリオ" panose="020B0604030504040204" pitchFamily="50" charset="-128"/>
                </a:rPr>
                <a:t>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7" name="正方形/長方形 16"/>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8" name="正方形/長方形 17"/>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0" name="角丸四角形 19"/>
            <p:cNvSpPr/>
            <p:nvPr/>
          </p:nvSpPr>
          <p:spPr>
            <a:xfrm>
              <a:off x="6315074" y="1460018"/>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334125" y="1589087"/>
              <a:ext cx="2743200"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させたエラー</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の特徴やパターンを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sp>
        <p:nvSpPr>
          <p:cNvPr id="11" name="正方形/長方形 10"/>
          <p:cNvSpPr/>
          <p:nvPr/>
        </p:nvSpPr>
        <p:spPr bwMode="invGray">
          <a:xfrm>
            <a:off x="0" y="0"/>
            <a:ext cx="9144000" cy="1352550"/>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1313234" y="3375498"/>
            <a:ext cx="4559610" cy="3170222"/>
            <a:chOff x="1364776" y="1624084"/>
            <a:chExt cx="6141493" cy="4708478"/>
          </a:xfrm>
          <a:solidFill>
            <a:srgbClr val="DCDEDD"/>
          </a:solidFill>
        </p:grpSpPr>
        <p:sp>
          <p:nvSpPr>
            <p:cNvPr id="23" name="角丸四角形 22"/>
            <p:cNvSpPr/>
            <p:nvPr/>
          </p:nvSpPr>
          <p:spPr>
            <a:xfrm>
              <a:off x="1364776" y="1624084"/>
              <a:ext cx="6141493" cy="47084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858" y="1904927"/>
              <a:ext cx="5259334" cy="4145340"/>
            </a:xfrm>
            <a:prstGeom prst="rect">
              <a:avLst/>
            </a:prstGeom>
            <a:grpFill/>
          </p:spPr>
        </p:pic>
      </p:grpSp>
      <p:sp>
        <p:nvSpPr>
          <p:cNvPr id="2" name="テキスト ボックス 1"/>
          <p:cNvSpPr txBox="1"/>
          <p:nvPr/>
        </p:nvSpPr>
        <p:spPr>
          <a:xfrm>
            <a:off x="226811" y="1571537"/>
            <a:ext cx="5438450" cy="1754326"/>
          </a:xfrm>
          <a:prstGeom prst="rect">
            <a:avLst/>
          </a:prstGeom>
          <a:noFill/>
        </p:spPr>
        <p:txBody>
          <a:bodyPr wrap="square" rtlCol="0">
            <a:spAutoFit/>
          </a:bodyPr>
          <a:lstStyle/>
          <a:p>
            <a:r>
              <a:rPr kumimoji="1" lang="en-US" altLang="ja-JP" dirty="0" smtClean="0">
                <a:latin typeface="メイリオ" panose="020B0604030504040204" pitchFamily="50" charset="-128"/>
                <a:ea typeface="メイリオ" panose="020B0604030504040204" pitchFamily="50" charset="-128"/>
              </a:rPr>
              <a:t>MWS</a:t>
            </a:r>
            <a:r>
              <a:rPr kumimoji="1" lang="ja-JP" altLang="en-US" dirty="0" smtClean="0">
                <a:latin typeface="メイリオ" panose="020B0604030504040204" pitchFamily="50" charset="-128"/>
                <a:ea typeface="メイリオ" panose="020B0604030504040204" pitchFamily="50" charset="-128"/>
              </a:rPr>
              <a:t>で</a:t>
            </a:r>
            <a:r>
              <a:rPr lang="ja-JP" altLang="en-US" dirty="0" smtClean="0">
                <a:latin typeface="メイリオ" panose="020B0604030504040204" pitchFamily="50" charset="-128"/>
                <a:ea typeface="メイリオ" panose="020B0604030504040204" pitchFamily="50" charset="-128"/>
              </a:rPr>
              <a:t>把握でき</a:t>
            </a:r>
            <a:r>
              <a:rPr lang="ja-JP" altLang="en-US" dirty="0">
                <a:latin typeface="メイリオ" panose="020B0604030504040204" pitchFamily="50" charset="-128"/>
                <a:ea typeface="メイリオ" panose="020B0604030504040204" pitchFamily="50" charset="-128"/>
              </a:rPr>
              <a:t>る</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・仕事に関係する長所</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・作業等の指示の方法</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・利用者の職場</a:t>
            </a:r>
            <a:r>
              <a:rPr lang="ja-JP" altLang="en-US" dirty="0">
                <a:latin typeface="メイリオ" panose="020B0604030504040204" pitchFamily="50" charset="-128"/>
                <a:ea typeface="メイリオ" panose="020B0604030504040204" pitchFamily="50" charset="-128"/>
              </a:rPr>
              <a:t>適応に必要な</a:t>
            </a:r>
            <a:r>
              <a:rPr lang="ja-JP" altLang="en-US" dirty="0" smtClean="0">
                <a:latin typeface="メイリオ" panose="020B0604030504040204" pitchFamily="50" charset="-128"/>
                <a:ea typeface="メイリオ" panose="020B0604030504040204" pitchFamily="50" charset="-128"/>
              </a:rPr>
              <a:t>環境</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といった具体的な情報は、面接場面で利用者に</a:t>
            </a:r>
            <a:endParaRPr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ついての</a:t>
            </a:r>
            <a:r>
              <a:rPr kumimoji="1" lang="ja-JP" altLang="en-US" dirty="0">
                <a:latin typeface="メイリオ" panose="020B0604030504040204" pitchFamily="50" charset="-128"/>
                <a:ea typeface="メイリオ" panose="020B0604030504040204" pitchFamily="50" charset="-128"/>
              </a:rPr>
              <a:t>情報</a:t>
            </a:r>
            <a:r>
              <a:rPr kumimoji="1" lang="ja-JP" altLang="en-US" dirty="0" smtClean="0">
                <a:latin typeface="メイリオ" panose="020B0604030504040204" pitchFamily="50" charset="-128"/>
                <a:ea typeface="メイリオ" panose="020B0604030504040204" pitchFamily="50" charset="-128"/>
              </a:rPr>
              <a:t>を共有する上でも有効</a:t>
            </a:r>
            <a:endParaRPr kumimoji="1" lang="en-US" altLang="ja-JP" dirty="0" smtClean="0">
              <a:latin typeface="メイリオ" panose="020B0604030504040204" pitchFamily="50" charset="-128"/>
              <a:ea typeface="メイリオ" panose="020B0604030504040204" pitchFamily="50" charset="-128"/>
            </a:endParaRPr>
          </a:p>
        </p:txBody>
      </p:sp>
      <p:sp>
        <p:nvSpPr>
          <p:cNvPr id="22"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79789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3" name="テキスト ボックス 12"/>
          <p:cNvSpPr txBox="1"/>
          <p:nvPr/>
        </p:nvSpPr>
        <p:spPr>
          <a:xfrm>
            <a:off x="147861" y="1360480"/>
            <a:ext cx="5546053" cy="3785652"/>
          </a:xfrm>
          <a:prstGeom prst="rect">
            <a:avLst/>
          </a:prstGeom>
          <a:noFill/>
        </p:spPr>
        <p:txBody>
          <a:bodyPr wrap="square" rtlCol="0">
            <a:spAutoFit/>
          </a:bodyPr>
          <a:lstStyle/>
          <a:p>
            <a:r>
              <a:rPr kumimoji="1" lang="ja-JP" altLang="en-US" sz="24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〇ポイント</a:t>
            </a:r>
          </a:p>
          <a:p>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エラーの原因を把握する際には、「障害があるからできなかった」</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「間違ったのは本人の力」などを原因としたのでは、利用者個々にとって</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適切な補完手段が検討できないため、</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ＭＷＳでは、</a:t>
            </a:r>
            <a:r>
              <a:rPr lang="ja-JP" altLang="en-US" sz="2400" b="1" dirty="0" smtClean="0">
                <a:solidFill>
                  <a:srgbClr val="FF0000"/>
                </a:solidFill>
                <a:latin typeface="メイリオ" panose="020B0604030504040204" pitchFamily="50" charset="-128"/>
                <a:ea typeface="メイリオ" panose="020B0604030504040204" pitchFamily="50" charset="-128"/>
              </a:rPr>
              <a:t>課題分析</a:t>
            </a:r>
            <a:r>
              <a:rPr lang="ja-JP" altLang="en-US" sz="2400" dirty="0" smtClean="0">
                <a:latin typeface="メイリオ" panose="020B0604030504040204" pitchFamily="50" charset="-128"/>
                <a:ea typeface="メイリオ" panose="020B0604030504040204" pitchFamily="50" charset="-128"/>
              </a:rPr>
              <a:t>等の</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手法を活用しながら、</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具体的に原因を把握する</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ことが推奨されている。</a:t>
            </a:r>
            <a:endParaRPr kumimoji="1" lang="ja-JP" altLang="en-US" sz="2400" dirty="0">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1238" y="3755741"/>
            <a:ext cx="2179421" cy="3026747"/>
          </a:xfrm>
          <a:prstGeom prst="rect">
            <a:avLst/>
          </a:prstGeom>
          <a:ln w="3175">
            <a:solidFill>
              <a:schemeClr val="tx1"/>
            </a:solidFill>
          </a:ln>
          <a:effectLst>
            <a:outerShdw blurRad="50800" dist="38100" dir="2700000" algn="tl" rotWithShape="0">
              <a:prstClr val="black">
                <a:alpha val="40000"/>
              </a:prstClr>
            </a:outerShdw>
          </a:effectLst>
        </p:spPr>
      </p:pic>
      <p:sp>
        <p:nvSpPr>
          <p:cNvPr id="16" name="テキスト ボックス 15"/>
          <p:cNvSpPr txBox="1"/>
          <p:nvPr/>
        </p:nvSpPr>
        <p:spPr>
          <a:xfrm>
            <a:off x="390524" y="6092309"/>
            <a:ext cx="3494241" cy="646331"/>
          </a:xfrm>
          <a:prstGeom prst="rect">
            <a:avLst/>
          </a:prstGeom>
          <a:noFill/>
        </p:spPr>
        <p:txBody>
          <a:bodyPr wrap="square" rtlCol="0">
            <a:spAutoFit/>
          </a:bodyPr>
          <a:lstStyle/>
          <a:p>
            <a:r>
              <a:rPr kumimoji="1" lang="en-US" altLang="ja-JP" dirty="0" smtClean="0">
                <a:latin typeface="メイリオ" panose="020B0604030504040204" pitchFamily="50" charset="-128"/>
                <a:ea typeface="メイリオ" panose="020B0604030504040204" pitchFamily="50" charset="-128"/>
              </a:rPr>
              <a:t>MWS</a:t>
            </a:r>
            <a:r>
              <a:rPr kumimoji="1" lang="ja-JP" altLang="en-US" dirty="0" smtClean="0">
                <a:latin typeface="メイリオ" panose="020B0604030504040204" pitchFamily="50" charset="-128"/>
                <a:ea typeface="メイリオ" panose="020B0604030504040204" pitchFamily="50" charset="-128"/>
              </a:rPr>
              <a:t>の作業指示書には課題分析</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の結果が盛り込まれている</a:t>
            </a:r>
            <a:endParaRPr kumimoji="1" lang="ja-JP" altLang="en-US"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作業の特性</a:t>
            </a:r>
            <a:r>
              <a:rPr lang="ja-JP" altLang="en-US" sz="3200" dirty="0">
                <a:solidFill>
                  <a:schemeClr val="bg1"/>
                </a:solidFill>
                <a:latin typeface="メイリオ" panose="020B0604030504040204" pitchFamily="50" charset="-128"/>
                <a:ea typeface="メイリオ" panose="020B0604030504040204" pitchFamily="50" charset="-128"/>
              </a:rPr>
              <a:t>の現れ方、作業遂行力の把握を</a:t>
            </a:r>
            <a:r>
              <a:rPr lang="ja-JP" altLang="en-US" sz="3200" dirty="0" smtClean="0">
                <a:solidFill>
                  <a:schemeClr val="bg1"/>
                </a:solidFill>
                <a:latin typeface="メイリオ" panose="020B0604030504040204" pitchFamily="50" charset="-128"/>
                <a:ea typeface="メイリオ" panose="020B0604030504040204" pitchFamily="50" charset="-128"/>
              </a:rPr>
              <a:t>行う</a:t>
            </a:r>
            <a:endParaRPr lang="ja-JP" altLang="en-US" sz="3200" strike="sngStrike" dirty="0">
              <a:solidFill>
                <a:schemeClr val="bg1"/>
              </a:solidFill>
              <a:latin typeface="メイリオ" panose="020B0604030504040204" pitchFamily="50" charset="-128"/>
              <a:ea typeface="メイリオ" panose="020B0604030504040204" pitchFamily="50" charset="-128"/>
            </a:endParaRP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97477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5" name="円/楕円 14"/>
          <p:cNvSpPr/>
          <p:nvPr/>
        </p:nvSpPr>
        <p:spPr>
          <a:xfrm>
            <a:off x="38101" y="1817165"/>
            <a:ext cx="218813" cy="274785"/>
          </a:xfrm>
          <a:prstGeom prst="ellipse">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1566" y="3955707"/>
            <a:ext cx="218813" cy="274785"/>
          </a:xfrm>
          <a:prstGeom prst="ellipse">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9" name="コンテンツ プレースホルダー 2"/>
          <p:cNvSpPr txBox="1">
            <a:spLocks/>
          </p:cNvSpPr>
          <p:nvPr/>
        </p:nvSpPr>
        <p:spPr>
          <a:xfrm>
            <a:off x="304799" y="3935861"/>
            <a:ext cx="5800725" cy="28240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rPr>
              <a:t>作業手順は、一般的なものであり、個々の対象者に実施する場合には、様々な補完手段・補完行動等や、作業手順の変更・細分化等が必要となることも多い。そのような場合、</a:t>
            </a:r>
            <a:r>
              <a:rPr lang="ja-JP" altLang="en-US" sz="2400" b="1" u="sng" dirty="0" smtClean="0">
                <a:solidFill>
                  <a:srgbClr val="FF0000"/>
                </a:solidFill>
                <a:latin typeface="メイリオ" panose="020B0604030504040204" pitchFamily="50" charset="-128"/>
                <a:ea typeface="メイリオ" panose="020B0604030504040204" pitchFamily="50" charset="-128"/>
              </a:rPr>
              <a:t>対象者毎の作業手順を特定し、必要に応じて個人用の作業手順等を整備</a:t>
            </a:r>
            <a:r>
              <a:rPr lang="ja-JP" altLang="en-US" sz="2400" dirty="0" smtClean="0">
                <a:latin typeface="メイリオ" panose="020B0604030504040204" pitchFamily="50" charset="-128"/>
                <a:ea typeface="メイリオ" panose="020B0604030504040204" pitchFamily="50" charset="-128"/>
              </a:rPr>
              <a:t>するために </a:t>
            </a:r>
            <a:r>
              <a:rPr lang="en-US" altLang="ja-JP" sz="2400" dirty="0" smtClean="0">
                <a:latin typeface="メイリオ" panose="020B0604030504040204" pitchFamily="50" charset="-128"/>
                <a:ea typeface="メイリオ" panose="020B0604030504040204" pitchFamily="50" charset="-128"/>
              </a:rPr>
              <a:t>M-</a:t>
            </a:r>
            <a:r>
              <a:rPr lang="ja-JP" altLang="en-US" sz="2400" dirty="0" smtClean="0">
                <a:latin typeface="メイリオ" panose="020B0604030504040204" pitchFamily="50" charset="-128"/>
                <a:ea typeface="メイリオ" panose="020B0604030504040204" pitchFamily="50" charset="-128"/>
              </a:rPr>
              <a:t>メモリーノートの「作業内容記録表」が活用できる。</a:t>
            </a:r>
            <a:endParaRPr lang="ja-JP" altLang="en-US" sz="2400" dirty="0">
              <a:latin typeface="メイリオ" panose="020B0604030504040204" pitchFamily="50" charset="-128"/>
              <a:ea typeface="メイリオ" panose="020B0604030504040204" pitchFamily="50" charset="-128"/>
            </a:endParaRPr>
          </a:p>
        </p:txBody>
      </p:sp>
      <p:sp>
        <p:nvSpPr>
          <p:cNvPr id="20" name="正方形/長方形 19"/>
          <p:cNvSpPr/>
          <p:nvPr/>
        </p:nvSpPr>
        <p:spPr>
          <a:xfrm>
            <a:off x="290513" y="1804385"/>
            <a:ext cx="5876924" cy="1569660"/>
          </a:xfrm>
          <a:prstGeom prst="rect">
            <a:avLst/>
          </a:prstGeom>
        </p:spPr>
        <p:txBody>
          <a:bodyPr wrap="square">
            <a:spAutoFit/>
          </a:bodyPr>
          <a:lstStyle/>
          <a:p>
            <a:r>
              <a:rPr lang="en-US" altLang="ja-JP" sz="2400" dirty="0">
                <a:latin typeface="メイリオ" panose="020B0604030504040204" pitchFamily="50" charset="-128"/>
                <a:ea typeface="メイリオ" panose="020B0604030504040204" pitchFamily="50" charset="-128"/>
              </a:rPr>
              <a:t>MWS </a:t>
            </a:r>
            <a:r>
              <a:rPr lang="ja-JP" altLang="en-US" sz="2400" dirty="0" smtClean="0">
                <a:latin typeface="メイリオ" panose="020B0604030504040204" pitchFamily="50" charset="-128"/>
                <a:ea typeface="メイリオ" panose="020B0604030504040204" pitchFamily="50" charset="-128"/>
              </a:rPr>
              <a:t>は、各レベルの基本的</a:t>
            </a:r>
            <a:r>
              <a:rPr lang="ja-JP" altLang="en-US" sz="2400" dirty="0">
                <a:latin typeface="メイリオ" panose="020B0604030504040204" pitchFamily="50" charset="-128"/>
                <a:ea typeface="メイリオ" panose="020B0604030504040204" pitchFamily="50" charset="-128"/>
              </a:rPr>
              <a:t>な</a:t>
            </a:r>
            <a:r>
              <a:rPr lang="ja-JP" altLang="en-US" sz="2400" b="1" u="sng" dirty="0">
                <a:solidFill>
                  <a:srgbClr val="FF0000"/>
                </a:solidFill>
                <a:latin typeface="メイリオ" panose="020B0604030504040204" pitchFamily="50" charset="-128"/>
                <a:ea typeface="メイリオ" panose="020B0604030504040204" pitchFamily="50" charset="-128"/>
              </a:rPr>
              <a:t>作業</a:t>
            </a:r>
            <a:r>
              <a:rPr lang="ja-JP" altLang="en-US" sz="2400" b="1" u="sng" dirty="0" smtClean="0">
                <a:solidFill>
                  <a:srgbClr val="FF0000"/>
                </a:solidFill>
                <a:latin typeface="メイリオ" panose="020B0604030504040204" pitchFamily="50" charset="-128"/>
                <a:ea typeface="メイリオ" panose="020B0604030504040204" pitchFamily="50" charset="-128"/>
              </a:rPr>
              <a:t>工程について課題分析</a:t>
            </a:r>
            <a:r>
              <a:rPr lang="ja-JP" altLang="en-US" sz="2400" dirty="0" smtClean="0">
                <a:latin typeface="メイリオ" panose="020B0604030504040204" pitchFamily="50" charset="-128"/>
                <a:ea typeface="メイリオ" panose="020B0604030504040204" pitchFamily="50" charset="-128"/>
              </a:rPr>
              <a:t>し、それを対象者用</a:t>
            </a:r>
            <a:r>
              <a:rPr lang="ja-JP" altLang="en-US" sz="2400" dirty="0">
                <a:latin typeface="メイリオ" panose="020B0604030504040204" pitchFamily="50" charset="-128"/>
                <a:ea typeface="メイリオ" panose="020B0604030504040204" pitchFamily="50" charset="-128"/>
              </a:rPr>
              <a:t>の作業指示書と指導者用の作業指導書に詳細に記載</a:t>
            </a:r>
            <a:r>
              <a:rPr lang="ja-JP" altLang="en-US" sz="2400" dirty="0" smtClean="0">
                <a:latin typeface="メイリオ" panose="020B0604030504040204" pitchFamily="50" charset="-128"/>
                <a:ea typeface="メイリオ" panose="020B0604030504040204" pitchFamily="50" charset="-128"/>
              </a:rPr>
              <a:t>している（マニュアル参照）。</a:t>
            </a:r>
            <a:endParaRPr lang="ja-JP" altLang="en-US" sz="2400" dirty="0">
              <a:latin typeface="メイリオ" panose="020B0604030504040204" pitchFamily="50" charset="-128"/>
              <a:ea typeface="メイリオ" panose="020B0604030504040204" pitchFamily="50" charset="-128"/>
            </a:endParaRP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9365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3" name="正方形/長方形 12"/>
          <p:cNvSpPr/>
          <p:nvPr/>
        </p:nvSpPr>
        <p:spPr>
          <a:xfrm>
            <a:off x="244275" y="1652785"/>
            <a:ext cx="5851725" cy="954107"/>
          </a:xfrm>
          <a:prstGeom prst="rect">
            <a:avLst/>
          </a:prstGeom>
        </p:spPr>
        <p:txBody>
          <a:bodyPr wrap="square">
            <a:spAutoFit/>
          </a:bodyPr>
          <a:lstStyle/>
          <a:p>
            <a:r>
              <a:rPr lang="ja-JP" altLang="en-US" sz="2800" b="1"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職業リハビリテーションにおける課題分析</a:t>
            </a:r>
            <a:endParaRPr lang="ja-JP" altLang="en-US" sz="2800" b="1"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188812" y="6223427"/>
            <a:ext cx="5724524" cy="523220"/>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障害者職業総合センター調査研究報告書Ｎｏ</a:t>
            </a:r>
            <a:r>
              <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７３</a:t>
            </a: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「職業リハビリテーションにおける課題分析の実務的手法」より抜粋</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25462" y="1740669"/>
            <a:ext cx="218813" cy="274785"/>
          </a:xfrm>
          <a:prstGeom prst="ellipse">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9" name="テキスト ボックス 18"/>
          <p:cNvSpPr txBox="1"/>
          <p:nvPr/>
        </p:nvSpPr>
        <p:spPr>
          <a:xfrm>
            <a:off x="244275" y="2606892"/>
            <a:ext cx="5735738" cy="3416320"/>
          </a:xfrm>
          <a:prstGeom prst="rect">
            <a:avLst/>
          </a:prstGeom>
          <a:noFill/>
          <a:ln>
            <a:solidFill>
              <a:schemeClr val="tx1"/>
            </a:solidFill>
          </a:ln>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対象者</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がつまづいているところはどのような学習段階なのか、その段階からどのように支援するのか、学習課題としての作業について</a:t>
            </a:r>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課題分析を行う必要</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がある。効果的な指導・支援を志す支援者は、作業等の行動連鎖の課題分析に留まらず、対象者がよりよく能力を発揮できるよう、</a:t>
            </a:r>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具体的な支援方法や学習段階を組み立てる課題分析</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を行わなければならない</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913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3" name="正方形/長方形 12"/>
          <p:cNvSpPr/>
          <p:nvPr/>
        </p:nvSpPr>
        <p:spPr>
          <a:xfrm>
            <a:off x="0" y="1519412"/>
            <a:ext cx="4038600" cy="707886"/>
          </a:xfrm>
          <a:prstGeom prst="rect">
            <a:avLst/>
          </a:prstGeom>
        </p:spPr>
        <p:txBody>
          <a:bodyPr wrap="square">
            <a:spAutoFit/>
          </a:bodyPr>
          <a:lstStyle/>
          <a:p>
            <a:r>
              <a:rPr lang="ja-JP" altLang="en-US" sz="4000" b="1"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課題分析</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は</a:t>
            </a:r>
          </a:p>
        </p:txBody>
      </p:sp>
      <p:sp>
        <p:nvSpPr>
          <p:cNvPr id="14" name="テキスト ボックス 13"/>
          <p:cNvSpPr txBox="1"/>
          <p:nvPr/>
        </p:nvSpPr>
        <p:spPr>
          <a:xfrm>
            <a:off x="164307" y="2202049"/>
            <a:ext cx="5522118" cy="1384995"/>
          </a:xfrm>
          <a:prstGeom prst="rect">
            <a:avLst/>
          </a:prstGeom>
          <a:noFill/>
          <a:ln>
            <a:noFill/>
          </a:ln>
        </p:spPr>
        <p:txBody>
          <a:bodyPr wrap="square" rtlCol="0">
            <a:spAutoFit/>
          </a:bodyPr>
          <a:lstStyle/>
          <a:p>
            <a:r>
              <a:rPr lang="ja-JP" altLang="en-US" sz="2800" b="1" u="sng"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「機能分析」の結果から支援方法を具体化するため</a:t>
            </a: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に必要となる分析方法</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76358" y="3587044"/>
            <a:ext cx="6065043" cy="1815882"/>
          </a:xfrm>
          <a:prstGeom prst="rect">
            <a:avLst/>
          </a:prstGeom>
        </p:spPr>
        <p:txBody>
          <a:bodyPr wrap="square">
            <a:spAutoFit/>
          </a:bodyPr>
          <a:lstStyle/>
          <a:p>
            <a:r>
              <a:rPr lang="ja-JP" altLang="en-US" sz="2800" b="1" u="sng" dirty="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指導や支援の方法を段階的に分析</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して組み立て、目標となる課題（目標課題</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）をクリアできるようにするための分析方法</a:t>
            </a:r>
            <a:endParaRPr lang="ja-JP" altLang="en-US" sz="2800" dirty="0"/>
          </a:p>
        </p:txBody>
      </p:sp>
      <p:cxnSp>
        <p:nvCxnSpPr>
          <p:cNvPr id="16" name="直線コネクタ 15"/>
          <p:cNvCxnSpPr/>
          <p:nvPr/>
        </p:nvCxnSpPr>
        <p:spPr>
          <a:xfrm>
            <a:off x="-44493" y="3841607"/>
            <a:ext cx="3600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直線コネクタ 16"/>
          <p:cNvCxnSpPr/>
          <p:nvPr/>
        </p:nvCxnSpPr>
        <p:spPr>
          <a:xfrm>
            <a:off x="30484" y="2366726"/>
            <a:ext cx="360040" cy="0"/>
          </a:xfrm>
          <a:prstGeom prst="line">
            <a:avLst/>
          </a:prstGeom>
        </p:spPr>
        <p:style>
          <a:lnRef idx="3">
            <a:schemeClr val="accent2"/>
          </a:lnRef>
          <a:fillRef idx="0">
            <a:schemeClr val="accent2"/>
          </a:fillRef>
          <a:effectRef idx="2">
            <a:schemeClr val="accent2"/>
          </a:effectRef>
          <a:fontRef idx="minor">
            <a:schemeClr val="tx1"/>
          </a:fontRef>
        </p:style>
      </p:cxnSp>
      <p:sp>
        <p:nvSpPr>
          <p:cNvPr id="20" name="テキスト ボックス 19"/>
          <p:cNvSpPr txBox="1"/>
          <p:nvPr/>
        </p:nvSpPr>
        <p:spPr>
          <a:xfrm>
            <a:off x="1226261" y="5655978"/>
            <a:ext cx="4592425" cy="1107996"/>
          </a:xfrm>
          <a:prstGeom prst="rect">
            <a:avLst/>
          </a:prstGeom>
          <a:solidFill>
            <a:srgbClr val="F5EEDE"/>
          </a:solidFill>
        </p:spPr>
        <p:txBody>
          <a:bodyPr wrap="square" rtlCol="0">
            <a:spAutoFit/>
          </a:bodyPr>
          <a:lstStyle/>
          <a:p>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一連の複雑な行動を、より細かな</a:t>
            </a:r>
            <a:r>
              <a:rPr kumimoji="1" lang="ja-JP" altLang="en-US" sz="2200" b="1" u="sng"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行動単位に分け</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、手順を</a:t>
            </a:r>
            <a:r>
              <a:rPr kumimoji="1" lang="ja-JP" altLang="en-US" sz="2200" b="1" u="sng"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時系列に沿って記載</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2424" y="5402926"/>
            <a:ext cx="965435" cy="643221"/>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72530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nvGrpSpPr>
          <p:cNvPr id="13" name="グループ化 12"/>
          <p:cNvGrpSpPr/>
          <p:nvPr/>
        </p:nvGrpSpPr>
        <p:grpSpPr>
          <a:xfrm>
            <a:off x="1" y="3140968"/>
            <a:ext cx="6229350" cy="2086846"/>
            <a:chOff x="90364" y="2779898"/>
            <a:chExt cx="8933581" cy="2086846"/>
          </a:xfrm>
        </p:grpSpPr>
        <p:sp>
          <p:nvSpPr>
            <p:cNvPr id="14" name="右矢印 13"/>
            <p:cNvSpPr/>
            <p:nvPr/>
          </p:nvSpPr>
          <p:spPr>
            <a:xfrm>
              <a:off x="90364" y="3313614"/>
              <a:ext cx="8933581" cy="1008112"/>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526475" y="3756921"/>
              <a:ext cx="2185665" cy="10378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6" name="角丸四角形 15"/>
            <p:cNvSpPr/>
            <p:nvPr/>
          </p:nvSpPr>
          <p:spPr>
            <a:xfrm>
              <a:off x="3262996" y="3750519"/>
              <a:ext cx="2160240" cy="10442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角丸四角形 16"/>
            <p:cNvSpPr/>
            <p:nvPr/>
          </p:nvSpPr>
          <p:spPr>
            <a:xfrm>
              <a:off x="6044412" y="3622800"/>
              <a:ext cx="2185665" cy="12439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0" name="テキスト ボックス 19"/>
            <p:cNvSpPr txBox="1"/>
            <p:nvPr/>
          </p:nvSpPr>
          <p:spPr>
            <a:xfrm>
              <a:off x="563938" y="3950928"/>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話しかけられる</a:t>
              </a:r>
            </a:p>
          </p:txBody>
        </p:sp>
        <p:sp>
          <p:nvSpPr>
            <p:cNvPr id="21" name="テキスト ボックス 20"/>
            <p:cNvSpPr txBox="1"/>
            <p:nvPr/>
          </p:nvSpPr>
          <p:spPr>
            <a:xfrm>
              <a:off x="3335315" y="3905494"/>
              <a:ext cx="2015599"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積極的</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傾聴</a:t>
              </a:r>
            </a:p>
          </p:txBody>
        </p:sp>
        <p:sp>
          <p:nvSpPr>
            <p:cNvPr id="22" name="テキスト ボックス 21"/>
            <p:cNvSpPr txBox="1"/>
            <p:nvPr/>
          </p:nvSpPr>
          <p:spPr>
            <a:xfrm>
              <a:off x="6105834" y="3826940"/>
              <a:ext cx="2065842" cy="461665"/>
            </a:xfrm>
            <a:prstGeom prst="rect">
              <a:avLst/>
            </a:prstGeom>
            <a:noFill/>
          </p:spPr>
          <p:txBody>
            <a:bodyPr wrap="square" rtlCol="0">
              <a:spAutoFit/>
            </a:bodyPr>
            <a:lstStyle/>
            <a:p>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491988" y="2786302"/>
              <a:ext cx="2357676" cy="970620"/>
            </a:xfrm>
            <a:prstGeom prst="rect">
              <a:avLst/>
            </a:prstGeom>
            <a:solidFill>
              <a:srgbClr val="F47C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3262996" y="2786301"/>
              <a:ext cx="2160240" cy="970621"/>
            </a:xfrm>
            <a:prstGeom prst="rect">
              <a:avLst/>
            </a:prstGeom>
            <a:solidFill>
              <a:srgbClr val="D434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6058635" y="2779898"/>
              <a:ext cx="2160240" cy="970621"/>
            </a:xfrm>
            <a:prstGeom prst="rect">
              <a:avLst/>
            </a:prstGeom>
            <a:solidFill>
              <a:srgbClr val="F47C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6" name="テキスト ボックス 25"/>
          <p:cNvSpPr txBox="1"/>
          <p:nvPr/>
        </p:nvSpPr>
        <p:spPr>
          <a:xfrm>
            <a:off x="4151734" y="4126880"/>
            <a:ext cx="1649413"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会話が</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弾む良い印象</a:t>
            </a:r>
          </a:p>
        </p:txBody>
      </p:sp>
      <p:sp>
        <p:nvSpPr>
          <p:cNvPr id="27" name="正方形/長方形 26"/>
          <p:cNvSpPr/>
          <p:nvPr/>
        </p:nvSpPr>
        <p:spPr>
          <a:xfrm>
            <a:off x="192237" y="2122368"/>
            <a:ext cx="5823012" cy="830997"/>
          </a:xfrm>
          <a:prstGeom prst="rect">
            <a:avLst/>
          </a:prstGeom>
        </p:spPr>
        <p:txBody>
          <a:bodyPr wrap="square">
            <a:spAutoFit/>
          </a:bodyPr>
          <a:lstStyle/>
          <a:p>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相手の話を聞いていないと怒られる人へのＪＣ支援事例）</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9398" y="1763997"/>
            <a:ext cx="4134465" cy="523220"/>
          </a:xfrm>
          <a:prstGeom prst="rect">
            <a:avLst/>
          </a:prstGeom>
        </p:spPr>
        <p:txBody>
          <a:bodyPr wrap="none">
            <a:spAutoFit/>
          </a:bodyPr>
          <a:lstStyle/>
          <a:p>
            <a:r>
              <a:rPr lang="ja-JP" altLang="en-US" sz="2800" b="1" dirty="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相手の話に耳を傾ける</a:t>
            </a:r>
          </a:p>
        </p:txBody>
      </p:sp>
      <p:sp>
        <p:nvSpPr>
          <p:cNvPr id="29" name="右矢印 28"/>
          <p:cNvSpPr/>
          <p:nvPr/>
        </p:nvSpPr>
        <p:spPr>
          <a:xfrm>
            <a:off x="198355" y="5269115"/>
            <a:ext cx="1675473" cy="1429070"/>
          </a:xfrm>
          <a:prstGeom prst="right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課題分析</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四角形吹き出し 29"/>
          <p:cNvSpPr/>
          <p:nvPr/>
        </p:nvSpPr>
        <p:spPr bwMode="grayWhite">
          <a:xfrm>
            <a:off x="1873828" y="5515350"/>
            <a:ext cx="3865907" cy="1296144"/>
          </a:xfrm>
          <a:prstGeom prst="wedgeRectCallout">
            <a:avLst>
              <a:gd name="adj1" fmla="val -17598"/>
              <a:gd name="adj2" fmla="val -95662"/>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ステップ</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①相手の</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顔を見る</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②うなずいたり、あいづちをうつ。</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③相手が言ったことを復唱する。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32" name="正方形/長方形 31"/>
          <p:cNvSpPr/>
          <p:nvPr/>
        </p:nvSpPr>
        <p:spPr>
          <a:xfrm>
            <a:off x="-41820" y="1350788"/>
            <a:ext cx="3416320" cy="523220"/>
          </a:xfrm>
          <a:prstGeom prst="rect">
            <a:avLst/>
          </a:prstGeom>
          <a:noFill/>
        </p:spPr>
        <p:txBody>
          <a:bodyPr wrap="none">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機能・課題分析の例</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3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42807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つの角を丸めた四角形 14"/>
          <p:cNvSpPr/>
          <p:nvPr/>
        </p:nvSpPr>
        <p:spPr>
          <a:xfrm>
            <a:off x="340790" y="3595438"/>
            <a:ext cx="3805673" cy="3024336"/>
          </a:xfrm>
          <a:prstGeom prst="round1Rect">
            <a:avLst/>
          </a:prstGeom>
        </p:spPr>
        <p:style>
          <a:lnRef idx="2">
            <a:schemeClr val="accent1"/>
          </a:lnRef>
          <a:fillRef idx="1">
            <a:schemeClr val="lt1"/>
          </a:fillRef>
          <a:effectRef idx="0">
            <a:schemeClr val="accent1"/>
          </a:effectRef>
          <a:fontRef idx="minor">
            <a:schemeClr val="dk1"/>
          </a:fontRef>
        </p:style>
        <p:txBody>
          <a:bodyPr rtlCol="0" anchor="ctr"/>
          <a:lstStyle/>
          <a:p>
            <a:endPar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コミュニケーションをとる時</a:t>
            </a:r>
          </a:p>
          <a:p>
            <a:r>
              <a:rPr kumimoji="1"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大事なポイント</a:t>
            </a: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① 視線</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② 表情</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③ 姿勢</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④ ジェスチャー</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⑤ 声の大きさ</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⑥ 話のなめらかさ</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⑦ 話の内容や言い方の工夫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4" name="四角形吹き出し 13"/>
          <p:cNvSpPr/>
          <p:nvPr/>
        </p:nvSpPr>
        <p:spPr>
          <a:xfrm>
            <a:off x="331134" y="2204864"/>
            <a:ext cx="4473232" cy="1296144"/>
          </a:xfrm>
          <a:prstGeom prst="wedgeRectCallout">
            <a:avLst>
              <a:gd name="adj1" fmla="val -13900"/>
              <a:gd name="adj2" fmla="val 74933"/>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ステップ</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①相手の</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顔を見る</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②うなずいたり、あいづちをうつ。</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③相手が言ったことを復唱する。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4168686" y="4022655"/>
            <a:ext cx="415498" cy="369332"/>
            <a:chOff x="5098800" y="3964089"/>
            <a:chExt cx="415498" cy="369332"/>
          </a:xfrm>
        </p:grpSpPr>
        <p:sp>
          <p:nvSpPr>
            <p:cNvPr id="17" name="正方形/長方形 16"/>
            <p:cNvSpPr/>
            <p:nvPr/>
          </p:nvSpPr>
          <p:spPr>
            <a:xfrm>
              <a:off x="5130163" y="3986496"/>
              <a:ext cx="288032" cy="263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rot="21077216">
              <a:off x="5098800" y="3964089"/>
              <a:ext cx="41549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レ</a:t>
              </a:r>
              <a:endParaRPr lang="ja-JP" altLang="en-US" dirty="0"/>
            </a:p>
          </p:txBody>
        </p:sp>
      </p:grpSp>
      <p:grpSp>
        <p:nvGrpSpPr>
          <p:cNvPr id="20" name="グループ化 19"/>
          <p:cNvGrpSpPr/>
          <p:nvPr/>
        </p:nvGrpSpPr>
        <p:grpSpPr>
          <a:xfrm>
            <a:off x="4162742" y="4341084"/>
            <a:ext cx="415498" cy="369332"/>
            <a:chOff x="5098800" y="3964089"/>
            <a:chExt cx="415498" cy="369332"/>
          </a:xfrm>
        </p:grpSpPr>
        <p:sp>
          <p:nvSpPr>
            <p:cNvPr id="21" name="正方形/長方形 20"/>
            <p:cNvSpPr/>
            <p:nvPr/>
          </p:nvSpPr>
          <p:spPr>
            <a:xfrm>
              <a:off x="5130163" y="3986496"/>
              <a:ext cx="288032" cy="263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rot="21077216">
              <a:off x="5098800" y="3964089"/>
              <a:ext cx="41549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レ</a:t>
              </a:r>
              <a:endParaRPr lang="ja-JP" altLang="en-US" dirty="0"/>
            </a:p>
          </p:txBody>
        </p:sp>
      </p:grpSp>
      <p:grpSp>
        <p:nvGrpSpPr>
          <p:cNvPr id="23" name="グループ化 22"/>
          <p:cNvGrpSpPr/>
          <p:nvPr/>
        </p:nvGrpSpPr>
        <p:grpSpPr>
          <a:xfrm>
            <a:off x="4162742" y="4668950"/>
            <a:ext cx="415498" cy="369332"/>
            <a:chOff x="5098800" y="3964089"/>
            <a:chExt cx="415498" cy="369332"/>
          </a:xfrm>
        </p:grpSpPr>
        <p:sp>
          <p:nvSpPr>
            <p:cNvPr id="24" name="正方形/長方形 23"/>
            <p:cNvSpPr/>
            <p:nvPr/>
          </p:nvSpPr>
          <p:spPr>
            <a:xfrm>
              <a:off x="5130163" y="3986496"/>
              <a:ext cx="288032" cy="263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rot="21077216">
              <a:off x="5098800" y="3964089"/>
              <a:ext cx="41549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レ</a:t>
              </a:r>
              <a:endParaRPr lang="ja-JP" altLang="en-US" dirty="0"/>
            </a:p>
          </p:txBody>
        </p:sp>
      </p:grpSp>
      <p:sp>
        <p:nvSpPr>
          <p:cNvPr id="26" name="テキスト ボックス 25"/>
          <p:cNvSpPr txBox="1"/>
          <p:nvPr/>
        </p:nvSpPr>
        <p:spPr>
          <a:xfrm>
            <a:off x="4241083" y="4112742"/>
            <a:ext cx="2457566" cy="1138773"/>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視線は・・・</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うなずきは・・</a:t>
            </a: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ジェスチャーは・・</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表情は・・・・</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グループ化 26"/>
          <p:cNvGrpSpPr/>
          <p:nvPr/>
        </p:nvGrpSpPr>
        <p:grpSpPr>
          <a:xfrm>
            <a:off x="4168686" y="4982823"/>
            <a:ext cx="415498" cy="369332"/>
            <a:chOff x="5098800" y="3964089"/>
            <a:chExt cx="415498" cy="369332"/>
          </a:xfrm>
        </p:grpSpPr>
        <p:sp>
          <p:nvSpPr>
            <p:cNvPr id="28" name="正方形/長方形 27"/>
            <p:cNvSpPr/>
            <p:nvPr/>
          </p:nvSpPr>
          <p:spPr>
            <a:xfrm>
              <a:off x="5130163" y="3986496"/>
              <a:ext cx="288032" cy="263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rot="21077216">
              <a:off x="5098800" y="3964089"/>
              <a:ext cx="41549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レ</a:t>
              </a:r>
              <a:endParaRPr lang="ja-JP" altLang="en-US" dirty="0"/>
            </a:p>
          </p:txBody>
        </p:sp>
      </p:grpSp>
      <p:sp>
        <p:nvSpPr>
          <p:cNvPr id="30" name="正方形/長方形 29"/>
          <p:cNvSpPr/>
          <p:nvPr/>
        </p:nvSpPr>
        <p:spPr>
          <a:xfrm>
            <a:off x="3992840" y="3658880"/>
            <a:ext cx="2236510" cy="338554"/>
          </a:xfrm>
          <a:prstGeom prst="rect">
            <a:avLst/>
          </a:prstGeom>
          <a:solidFill>
            <a:srgbClr val="D43448"/>
          </a:solidFill>
        </p:spPr>
        <p:txBody>
          <a:bodyPr wrap="none">
            <a:spAutoFit/>
          </a:body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過剰・不足をチェック</a:t>
            </a:r>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5076355" y="5285733"/>
            <a:ext cx="888621" cy="1311132"/>
          </a:xfrm>
          <a:prstGeom prst="rect">
            <a:avLst/>
          </a:prstGeom>
          <a:noFill/>
          <a:extLst>
            <a:ext uri="{909E8E84-426E-40DD-AFC4-6F175D3DCCD1}">
              <a14:hiddenFill xmlns:a14="http://schemas.microsoft.com/office/drawing/2010/main">
                <a:solidFill>
                  <a:srgbClr val="FFFFFF"/>
                </a:solidFill>
              </a14:hiddenFill>
            </a:ext>
          </a:extLst>
        </p:spPr>
      </p:pic>
      <p:sp>
        <p:nvSpPr>
          <p:cNvPr id="32"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33" name="正方形/長方形 32"/>
          <p:cNvSpPr/>
          <p:nvPr/>
        </p:nvSpPr>
        <p:spPr bwMode="auto">
          <a:xfrm>
            <a:off x="133696" y="1358621"/>
            <a:ext cx="6009928" cy="830997"/>
          </a:xfrm>
          <a:prstGeom prst="rect">
            <a:avLst/>
          </a:prstGeom>
        </p:spPr>
        <p:txBody>
          <a:bodyPr wrap="square">
            <a:spAutoFit/>
          </a:bodyPr>
          <a:lstStyle/>
          <a:p>
            <a:r>
              <a:rPr lang="ja-JP" altLang="en-US" sz="2400" b="1" u="sng" dirty="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「機能分析」の結果から支援方法を具体化する</a:t>
            </a:r>
            <a:r>
              <a:rPr lang="ja-JP" altLang="en-US" sz="2400" b="1" u="sng"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ためさらに構成要素を詳細に</a:t>
            </a:r>
            <a:r>
              <a:rPr lang="ja-JP" altLang="en-US" sz="2400" b="1" u="sng"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分析</a:t>
            </a:r>
            <a:endParaRPr lang="ja-JP" altLang="en-US" sz="2400" b="1" u="sng" dirty="0">
              <a:solidFill>
                <a:srgbClr val="F47C5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17818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正方形/長方形 2"/>
          <p:cNvSpPr/>
          <p:nvPr/>
        </p:nvSpPr>
        <p:spPr bwMode="ltGray">
          <a:xfrm>
            <a:off x="2706329" y="5143676"/>
            <a:ext cx="6437671" cy="1569660"/>
          </a:xfrm>
          <a:prstGeom prst="rect">
            <a:avLst/>
          </a:prstGeom>
        </p:spPr>
        <p:txBody>
          <a:bodyPr wrap="square">
            <a:spAutoFit/>
          </a:bodyPr>
          <a:lstStyle/>
          <a:p>
            <a:pPr algn="ctr"/>
            <a:r>
              <a:rPr lang="ja-JP" altLang="en-US" sz="4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はじめに</a:t>
            </a:r>
          </a:p>
          <a:p>
            <a:pPr algn="r"/>
            <a:r>
              <a:rPr lang="ja-JP" altLang="en-US" sz="4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トータルパッケージ</a:t>
            </a:r>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a:t>
            </a:r>
            <a:endPar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4495801" y="5861524"/>
            <a:ext cx="3098800" cy="6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4"/>
          <p:cNvSpPr>
            <a:spLocks noGrp="1"/>
          </p:cNvSpPr>
          <p:nvPr>
            <p:ph type="sldNum" sz="quarter" idx="12"/>
          </p:nvPr>
        </p:nvSpPr>
        <p:spPr>
          <a:xfrm>
            <a:off x="8647163" y="87824"/>
            <a:ext cx="428011" cy="365125"/>
          </a:xfrm>
          <a:noFill/>
        </p:spPr>
        <p:txBody>
          <a:bodyPr/>
          <a:lstStyle/>
          <a:p>
            <a:r>
              <a:rPr kumimoji="1" lang="en-US" altLang="ja-JP" dirty="0" smtClean="0">
                <a:solidFill>
                  <a:schemeClr val="tx1"/>
                </a:solidFill>
                <a:latin typeface="Segoe UI Semibold" panose="020B0702040204020203" pitchFamily="34" charset="0"/>
                <a:cs typeface="Segoe UI Semibold" panose="020B0702040204020203" pitchFamily="34" charset="0"/>
              </a:rPr>
              <a:t>3</a:t>
            </a:r>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02156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pic>
        <p:nvPicPr>
          <p:cNvPr id="2" name="図 1"/>
          <p:cNvPicPr>
            <a:picLocks noChangeAspect="1"/>
          </p:cNvPicPr>
          <p:nvPr/>
        </p:nvPicPr>
        <p:blipFill>
          <a:blip r:embed="rId3"/>
          <a:stretch>
            <a:fillRect/>
          </a:stretch>
        </p:blipFill>
        <p:spPr>
          <a:xfrm>
            <a:off x="197731" y="2251793"/>
            <a:ext cx="6031619" cy="4421794"/>
          </a:xfrm>
          <a:prstGeom prst="rect">
            <a:avLst/>
          </a:prstGeom>
        </p:spPr>
      </p:pic>
      <p:sp>
        <p:nvSpPr>
          <p:cNvPr id="4" name="テキスト ボックス 3"/>
          <p:cNvSpPr txBox="1"/>
          <p:nvPr/>
        </p:nvSpPr>
        <p:spPr>
          <a:xfrm>
            <a:off x="197730" y="1447105"/>
            <a:ext cx="6031617" cy="769441"/>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rPr>
              <a:t>課題</a:t>
            </a:r>
            <a:r>
              <a:rPr lang="ja-JP" altLang="en-US" sz="2400" b="1" dirty="0">
                <a:latin typeface="メイリオ" panose="020B0604030504040204" pitchFamily="50" charset="-128"/>
                <a:ea typeface="メイリオ" panose="020B0604030504040204" pitchFamily="50" charset="-128"/>
              </a:rPr>
              <a:t>分析</a:t>
            </a:r>
            <a:r>
              <a:rPr lang="ja-JP" altLang="en-US" sz="2400" b="1" dirty="0" smtClean="0">
                <a:latin typeface="メイリオ" panose="020B0604030504040204" pitchFamily="50" charset="-128"/>
                <a:ea typeface="メイリオ" panose="020B0604030504040204" pitchFamily="50" charset="-128"/>
              </a:rPr>
              <a:t>の結果の取りまとめの例</a:t>
            </a:r>
            <a:endParaRPr lang="en-US" altLang="ja-JP" sz="2400" b="1"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～課題</a:t>
            </a:r>
            <a:r>
              <a:rPr lang="ja-JP" altLang="en-US" sz="2000" dirty="0">
                <a:latin typeface="メイリオ" panose="020B0604030504040204" pitchFamily="50" charset="-128"/>
                <a:ea typeface="メイリオ" panose="020B0604030504040204" pitchFamily="50" charset="-128"/>
              </a:rPr>
              <a:t>分析</a:t>
            </a:r>
            <a:r>
              <a:rPr lang="ja-JP" altLang="en-US" sz="2000" dirty="0" smtClean="0">
                <a:latin typeface="メイリオ" panose="020B0604030504040204" pitchFamily="50" charset="-128"/>
                <a:ea typeface="メイリオ" panose="020B0604030504040204" pitchFamily="50" charset="-128"/>
              </a:rPr>
              <a:t>から抽出された構成要素を構造化する～</a:t>
            </a:r>
            <a:endParaRPr kumimoji="1" lang="ja-JP" altLang="en-US" sz="2000" dirty="0">
              <a:latin typeface="メイリオ" panose="020B0604030504040204" pitchFamily="50" charset="-128"/>
              <a:ea typeface="メイリオ" panose="020B0604030504040204" pitchFamily="50" charset="-128"/>
            </a:endParaRPr>
          </a:p>
        </p:txBody>
      </p:sp>
      <p:sp>
        <p:nvSpPr>
          <p:cNvPr id="13" name="正方形/長方形 12"/>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99738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pic>
        <p:nvPicPr>
          <p:cNvPr id="1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629" y="2324081"/>
            <a:ext cx="2838449" cy="34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3"/>
          <p:cNvSpPr txBox="1">
            <a:spLocks noChangeArrowheads="1"/>
          </p:cNvSpPr>
          <p:nvPr/>
        </p:nvSpPr>
        <p:spPr bwMode="auto">
          <a:xfrm>
            <a:off x="3341990" y="5909477"/>
            <a:ext cx="2595582" cy="707886"/>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2000" dirty="0" smtClean="0"/>
              <a:t>結果</a:t>
            </a:r>
            <a:r>
              <a:rPr lang="ja-JP" altLang="en-US" sz="2000" dirty="0"/>
              <a:t>：効率的な清掃</a:t>
            </a:r>
            <a:r>
              <a:rPr lang="ja-JP" altLang="en-US" sz="2000" dirty="0" smtClean="0"/>
              <a:t>が</a:t>
            </a:r>
            <a:endParaRPr lang="en-US" altLang="ja-JP" sz="2000" dirty="0" smtClean="0"/>
          </a:p>
          <a:p>
            <a:pPr algn="l"/>
            <a:r>
              <a:rPr lang="ja-JP" altLang="en-US" sz="2000" dirty="0"/>
              <a:t>　</a:t>
            </a:r>
            <a:r>
              <a:rPr lang="ja-JP" altLang="en-US" sz="2000" dirty="0" smtClean="0"/>
              <a:t>　　　可能</a:t>
            </a:r>
            <a:endParaRPr lang="ja-JP" altLang="en-US" sz="2000" dirty="0"/>
          </a:p>
        </p:txBody>
      </p:sp>
      <p:sp>
        <p:nvSpPr>
          <p:cNvPr id="16" name="Text Box 12"/>
          <p:cNvSpPr txBox="1">
            <a:spLocks noChangeArrowheads="1"/>
          </p:cNvSpPr>
          <p:nvPr/>
        </p:nvSpPr>
        <p:spPr bwMode="auto">
          <a:xfrm>
            <a:off x="231472" y="5909477"/>
            <a:ext cx="3055860" cy="707886"/>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000" dirty="0" smtClean="0"/>
              <a:t>結果</a:t>
            </a:r>
            <a:r>
              <a:rPr lang="ja-JP" altLang="en-US" sz="2000" dirty="0"/>
              <a:t>：作業の</a:t>
            </a:r>
            <a:r>
              <a:rPr lang="ja-JP" altLang="en-US" sz="2000" dirty="0" smtClean="0"/>
              <a:t>見通しが</a:t>
            </a:r>
            <a:endParaRPr lang="en-US" altLang="ja-JP" sz="2000" dirty="0" smtClean="0"/>
          </a:p>
          <a:p>
            <a:r>
              <a:rPr lang="ja-JP" altLang="en-US" sz="2000" dirty="0"/>
              <a:t>　</a:t>
            </a:r>
            <a:r>
              <a:rPr lang="ja-JP" altLang="en-US" sz="2000" dirty="0" smtClean="0"/>
              <a:t>　　　持てる</a:t>
            </a:r>
            <a:endParaRPr lang="ja-JP" altLang="en-US" sz="2000" dirty="0"/>
          </a:p>
        </p:txBody>
      </p:sp>
      <p:sp>
        <p:nvSpPr>
          <p:cNvPr id="17" name="Text Box 9"/>
          <p:cNvSpPr txBox="1">
            <a:spLocks noChangeArrowheads="1"/>
          </p:cNvSpPr>
          <p:nvPr/>
        </p:nvSpPr>
        <p:spPr bwMode="auto">
          <a:xfrm>
            <a:off x="255964" y="1730817"/>
            <a:ext cx="3073277" cy="646331"/>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dirty="0" smtClean="0"/>
              <a:t>「時間」の構造化の例</a:t>
            </a:r>
            <a:endParaRPr lang="en-US" altLang="ja-JP" dirty="0" smtClean="0"/>
          </a:p>
          <a:p>
            <a:pPr algn="l"/>
            <a:r>
              <a:rPr lang="ja-JP" altLang="en-US" dirty="0" smtClean="0"/>
              <a:t>タイムスケジュール</a:t>
            </a:r>
            <a:r>
              <a:rPr lang="ja-JP" altLang="en-US" sz="1600" dirty="0" smtClean="0"/>
              <a:t>（一部抜粋）</a:t>
            </a:r>
            <a:endParaRPr lang="ja-JP" altLang="en-US" sz="1600" dirty="0"/>
          </a:p>
        </p:txBody>
      </p:sp>
      <p:sp>
        <p:nvSpPr>
          <p:cNvPr id="19" name="Text Box 10"/>
          <p:cNvSpPr txBox="1">
            <a:spLocks noChangeArrowheads="1"/>
          </p:cNvSpPr>
          <p:nvPr/>
        </p:nvSpPr>
        <p:spPr bwMode="auto">
          <a:xfrm>
            <a:off x="3410495" y="1723725"/>
            <a:ext cx="2262158" cy="646331"/>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dirty="0" smtClean="0"/>
              <a:t>「場所」の構造化の例</a:t>
            </a:r>
            <a:endParaRPr lang="ja-JP" altLang="en-US" dirty="0"/>
          </a:p>
          <a:p>
            <a:pPr algn="l"/>
            <a:r>
              <a:rPr lang="ja-JP" altLang="en-US" dirty="0"/>
              <a:t>事務室掃除の方向</a:t>
            </a:r>
          </a:p>
        </p:txBody>
      </p:sp>
      <p:sp>
        <p:nvSpPr>
          <p:cNvPr id="20" name="正方形/長方形 19"/>
          <p:cNvSpPr/>
          <p:nvPr/>
        </p:nvSpPr>
        <p:spPr>
          <a:xfrm>
            <a:off x="0" y="1359985"/>
            <a:ext cx="4038600" cy="369332"/>
          </a:xfrm>
          <a:prstGeom prst="rect">
            <a:avLst/>
          </a:prstGeom>
        </p:spPr>
        <p:txBody>
          <a:bodyPr wrap="square">
            <a:spAutoFit/>
          </a:bodyPr>
          <a:lstStyle/>
          <a:p>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課題分析の結果</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構造化</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4"/>
          <a:stretch>
            <a:fillRect/>
          </a:stretch>
        </p:blipFill>
        <p:spPr>
          <a:xfrm>
            <a:off x="254479" y="2350499"/>
            <a:ext cx="3032853" cy="3440720"/>
          </a:xfrm>
          <a:prstGeom prst="rect">
            <a:avLst/>
          </a:prstGeom>
        </p:spPr>
      </p:pic>
      <p:sp>
        <p:nvSpPr>
          <p:cNvPr id="21" name="正方形/長方形 20"/>
          <p:cNvSpPr/>
          <p:nvPr/>
        </p:nvSpPr>
        <p:spPr>
          <a:xfrm>
            <a:off x="3374629" y="5447769"/>
            <a:ext cx="4038600" cy="338554"/>
          </a:xfrm>
          <a:prstGeom prst="rect">
            <a:avLst/>
          </a:prstGeom>
        </p:spPr>
        <p:txBody>
          <a:bodyPr wrap="square">
            <a:spAutoFit/>
          </a:bodyPr>
          <a:lstStyle/>
          <a:p>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ゾーン毎に掃除方向を明示</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作業の特性</a:t>
            </a:r>
            <a:r>
              <a:rPr lang="ja-JP" altLang="en-US" sz="3200" dirty="0">
                <a:solidFill>
                  <a:schemeClr val="bg1"/>
                </a:solidFill>
                <a:latin typeface="メイリオ" panose="020B0604030504040204" pitchFamily="50" charset="-128"/>
                <a:ea typeface="メイリオ" panose="020B0604030504040204" pitchFamily="50" charset="-128"/>
              </a:rPr>
              <a:t>の現れ方、作業遂行力の把握を</a:t>
            </a:r>
            <a:r>
              <a:rPr lang="ja-JP" altLang="en-US" sz="3200" dirty="0" smtClean="0">
                <a:solidFill>
                  <a:schemeClr val="bg1"/>
                </a:solidFill>
                <a:latin typeface="メイリオ" panose="020B0604030504040204" pitchFamily="50" charset="-128"/>
                <a:ea typeface="メイリオ" panose="020B0604030504040204" pitchFamily="50" charset="-128"/>
              </a:rPr>
              <a:t>行う</a:t>
            </a:r>
            <a:endParaRPr lang="ja-JP" altLang="en-US" sz="3200" strike="sngStrike" dirty="0">
              <a:solidFill>
                <a:srgbClr val="0070C0"/>
              </a:solidFill>
              <a:latin typeface="メイリオ" panose="020B0604030504040204" pitchFamily="50" charset="-128"/>
              <a:ea typeface="メイリオ" panose="020B0604030504040204" pitchFamily="50" charset="-128"/>
            </a:endParaRP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0190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2397425"/>
            <a:ext cx="2695576"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4924461" y="5529810"/>
            <a:ext cx="857145" cy="126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6060" t="3903" r="6566" b="4633"/>
          <a:stretch>
            <a:fillRect/>
          </a:stretch>
        </p:blipFill>
        <p:spPr bwMode="auto">
          <a:xfrm>
            <a:off x="313791" y="2134831"/>
            <a:ext cx="2038884" cy="180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5">
            <a:extLst>
              <a:ext uri="{28A0092B-C50C-407E-A947-70E740481C1C}">
                <a14:useLocalDpi xmlns:a14="http://schemas.microsoft.com/office/drawing/2010/main" val="0"/>
              </a:ext>
            </a:extLst>
          </a:blip>
          <a:srcRect l="13934" t="15547" r="13690" b="15498"/>
          <a:stretch>
            <a:fillRect/>
          </a:stretch>
        </p:blipFill>
        <p:spPr bwMode="auto">
          <a:xfrm>
            <a:off x="465489" y="4602271"/>
            <a:ext cx="1877145" cy="217562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7"/>
          <p:cNvSpPr txBox="1">
            <a:spLocks noChangeArrowheads="1"/>
          </p:cNvSpPr>
          <p:nvPr/>
        </p:nvSpPr>
        <p:spPr bwMode="auto">
          <a:xfrm>
            <a:off x="0" y="1426796"/>
            <a:ext cx="1980029" cy="677108"/>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dirty="0"/>
              <a:t>方法の構造化</a:t>
            </a:r>
          </a:p>
          <a:p>
            <a:pPr algn="l"/>
            <a:r>
              <a:rPr lang="ja-JP" altLang="en-US" sz="2000" dirty="0">
                <a:solidFill>
                  <a:srgbClr val="D43448"/>
                </a:solidFill>
              </a:rPr>
              <a:t>手順書（携帯型）</a:t>
            </a:r>
          </a:p>
        </p:txBody>
      </p:sp>
      <p:sp>
        <p:nvSpPr>
          <p:cNvPr id="35" name="Text Box 8"/>
          <p:cNvSpPr txBox="1">
            <a:spLocks noChangeArrowheads="1"/>
          </p:cNvSpPr>
          <p:nvPr/>
        </p:nvSpPr>
        <p:spPr bwMode="auto">
          <a:xfrm>
            <a:off x="0" y="3957728"/>
            <a:ext cx="1980029" cy="677108"/>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dirty="0"/>
              <a:t>方法の構造化</a:t>
            </a:r>
          </a:p>
          <a:p>
            <a:pPr algn="l"/>
            <a:r>
              <a:rPr lang="ja-JP" altLang="en-US" sz="2000" dirty="0">
                <a:solidFill>
                  <a:srgbClr val="D43448"/>
                </a:solidFill>
              </a:rPr>
              <a:t>手順書（掲示型）</a:t>
            </a:r>
          </a:p>
        </p:txBody>
      </p:sp>
      <p:pic>
        <p:nvPicPr>
          <p:cNvPr id="3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99" y="2728079"/>
            <a:ext cx="3641424" cy="279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10"/>
          <p:cNvSpPr txBox="1">
            <a:spLocks noChangeArrowheads="1"/>
          </p:cNvSpPr>
          <p:nvPr/>
        </p:nvSpPr>
        <p:spPr bwMode="auto">
          <a:xfrm>
            <a:off x="3369768" y="1979405"/>
            <a:ext cx="1879041" cy="677108"/>
          </a:xfrm>
          <a:prstGeom prst="rect">
            <a:avLst/>
          </a:prstGeom>
          <a:noFill/>
          <a:ln>
            <a:noFill/>
          </a:ln>
          <a:effectLst/>
          <a:extLst>
            <a:ext uri="{909E8E84-426E-40DD-AFC4-6F175D3DCCD1}">
              <a14:hiddenFill xmlns:a14="http://schemas.microsoft.com/office/drawing/2010/main">
                <a:gradFill rotWithShape="1">
                  <a:gsLst>
                    <a:gs pos="0">
                      <a:srgbClr val="FFCCFF">
                        <a:alpha val="0"/>
                      </a:srgbClr>
                    </a:gs>
                    <a:gs pos="100000">
                      <a:srgbClr val="FF6699"/>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dirty="0"/>
              <a:t>方法の構造化</a:t>
            </a:r>
          </a:p>
          <a:p>
            <a:pPr algn="l"/>
            <a:r>
              <a:rPr lang="ja-JP" altLang="en-US" sz="2000" dirty="0">
                <a:solidFill>
                  <a:srgbClr val="D43448"/>
                </a:solidFill>
              </a:rPr>
              <a:t>手順書</a:t>
            </a:r>
            <a:r>
              <a:rPr lang="en-US" altLang="ja-JP" sz="2000" dirty="0">
                <a:solidFill>
                  <a:srgbClr val="D43448"/>
                </a:solidFill>
              </a:rPr>
              <a:t>+</a:t>
            </a:r>
            <a:r>
              <a:rPr lang="ja-JP" altLang="en-US" sz="2000" dirty="0">
                <a:solidFill>
                  <a:srgbClr val="D43448"/>
                </a:solidFill>
              </a:rPr>
              <a:t>ﾁｪｯｸ表</a:t>
            </a:r>
          </a:p>
        </p:txBody>
      </p:sp>
      <p:sp>
        <p:nvSpPr>
          <p:cNvPr id="19"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3002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3364" y="2564629"/>
            <a:ext cx="7886700" cy="1325563"/>
          </a:xfrm>
        </p:spPr>
        <p:txBody>
          <a:bodyPr>
            <a:noAutofit/>
          </a:bodyPr>
          <a:lstStyle/>
          <a:p>
            <a:r>
              <a:rPr kumimoji="1" lang="ja-JP" altLang="en-US" sz="5400" dirty="0" smtClean="0">
                <a:latin typeface="メイリオ" panose="020B0604030504040204" pitchFamily="50" charset="-128"/>
                <a:ea typeface="メイリオ" panose="020B0604030504040204" pitchFamily="50" charset="-128"/>
              </a:rPr>
              <a:t>やってみましょう！！</a:t>
            </a:r>
            <a:br>
              <a:rPr kumimoji="1" lang="ja-JP" altLang="en-US" sz="5400" dirty="0" smtClean="0">
                <a:latin typeface="メイリオ" panose="020B0604030504040204" pitchFamily="50" charset="-128"/>
                <a:ea typeface="メイリオ" panose="020B0604030504040204" pitchFamily="50" charset="-128"/>
              </a:rPr>
            </a:br>
            <a:r>
              <a:rPr kumimoji="1" lang="ja-JP" altLang="en-US" sz="5400" dirty="0" smtClean="0">
                <a:latin typeface="メイリオ" panose="020B0604030504040204" pitchFamily="50" charset="-128"/>
                <a:ea typeface="メイリオ" panose="020B0604030504040204" pitchFamily="50" charset="-128"/>
              </a:rPr>
              <a:t>課題分析</a:t>
            </a:r>
            <a:endParaRPr kumimoji="1" lang="ja-JP" altLang="en-US" sz="5400" dirty="0">
              <a:latin typeface="メイリオ" panose="020B0604030504040204" pitchFamily="50" charset="-128"/>
              <a:ea typeface="メイリオ" panose="020B0604030504040204" pitchFamily="50" charset="-128"/>
            </a:endParaRPr>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76724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nvPr>
        </p:nvGraphicFramePr>
        <p:xfrm>
          <a:off x="600075" y="1149350"/>
          <a:ext cx="7886700" cy="4450080"/>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20000"/>
                    </a:ext>
                  </a:extLst>
                </a:gridCol>
                <a:gridCol w="561975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370840">
                <a:tc>
                  <a:txBody>
                    <a:bodyPr/>
                    <a:lstStyle/>
                    <a:p>
                      <a:endParaRPr kumimoji="1" lang="ja-JP" altLang="en-US" dirty="0"/>
                    </a:p>
                  </a:txBody>
                  <a:tcPr>
                    <a:solidFill>
                      <a:srgbClr val="D43448"/>
                    </a:solidFill>
                  </a:tcPr>
                </a:tc>
                <a:tc>
                  <a:txBody>
                    <a:bodyPr/>
                    <a:lstStyle/>
                    <a:p>
                      <a:endParaRPr kumimoji="1" lang="ja-JP" altLang="en-US" dirty="0"/>
                    </a:p>
                  </a:txBody>
                  <a:tcPr>
                    <a:solidFill>
                      <a:srgbClr val="D43448"/>
                    </a:solidFill>
                  </a:tcPr>
                </a:tc>
                <a:tc>
                  <a:txBody>
                    <a:bodyPr/>
                    <a:lstStyle/>
                    <a:p>
                      <a:endParaRPr kumimoji="1" lang="ja-JP" altLang="en-US" dirty="0"/>
                    </a:p>
                  </a:txBody>
                  <a:tcPr>
                    <a:solidFill>
                      <a:srgbClr val="D43448"/>
                    </a:solidFill>
                  </a:tcPr>
                </a:tc>
                <a:extLst>
                  <a:ext uri="{0D108BD9-81ED-4DB2-BD59-A6C34878D82A}">
                    <a16:rowId xmlns:a16="http://schemas.microsoft.com/office/drawing/2014/main" val="10000"/>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1"/>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0002"/>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3"/>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4"/>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5"/>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6"/>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7"/>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8"/>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9"/>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10"/>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0011"/>
                  </a:ext>
                </a:extLst>
              </a:tr>
            </a:tbl>
          </a:graphicData>
        </a:graphic>
      </p:graphicFrame>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82716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3474968"/>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が作業を行う時に集中力を持続できる時間を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grpSp>
        <p:nvGrpSpPr>
          <p:cNvPr id="13" name="グループ化 12"/>
          <p:cNvGrpSpPr/>
          <p:nvPr/>
        </p:nvGrpSpPr>
        <p:grpSpPr>
          <a:xfrm>
            <a:off x="222154" y="1482859"/>
            <a:ext cx="5464271" cy="5270366"/>
            <a:chOff x="222154" y="1482859"/>
            <a:chExt cx="8580430" cy="4960036"/>
          </a:xfrm>
        </p:grpSpPr>
        <p:sp>
          <p:nvSpPr>
            <p:cNvPr id="14" name="正方形/長方形 13"/>
            <p:cNvSpPr/>
            <p:nvPr/>
          </p:nvSpPr>
          <p:spPr>
            <a:xfrm>
              <a:off x="967838" y="1482859"/>
              <a:ext cx="7428016" cy="646331"/>
            </a:xfrm>
            <a:prstGeom prst="rect">
              <a:avLst/>
            </a:prstGeom>
            <a:solidFill>
              <a:schemeClr val="bg1"/>
            </a:solidFill>
            <a:ln w="38100">
              <a:solidFill>
                <a:srgbClr val="F47C50"/>
              </a:solidFill>
            </a:ln>
          </p:spPr>
          <p:txBody>
            <a:bodyPr wrap="square">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認知</a:t>
              </a:r>
              <a:r>
                <a:rPr lang="ja-JP" altLang="en-US" dirty="0">
                  <a:latin typeface="メイリオ" panose="020B0604030504040204" pitchFamily="50" charset="-128"/>
                  <a:ea typeface="メイリオ" panose="020B0604030504040204" pitchFamily="50" charset="-128"/>
                </a:rPr>
                <a:t>機能の低下により、作業を遂行する際の脳機能にかかる負荷が高く</a:t>
              </a:r>
              <a:r>
                <a:rPr lang="ja-JP" altLang="en-US" dirty="0" smtClean="0">
                  <a:latin typeface="メイリオ" panose="020B0604030504040204" pitchFamily="50" charset="-128"/>
                  <a:ea typeface="メイリオ" panose="020B0604030504040204" pitchFamily="50" charset="-128"/>
                </a:rPr>
                <a:t>なる。</a:t>
              </a:r>
              <a:endParaRPr lang="ja-JP" altLang="en-US"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967838" y="2478637"/>
              <a:ext cx="7629896" cy="646331"/>
            </a:xfrm>
            <a:prstGeom prst="rect">
              <a:avLst/>
            </a:prstGeom>
            <a:solidFill>
              <a:schemeClr val="bg1"/>
            </a:solidFill>
            <a:ln w="38100">
              <a:solidFill>
                <a:srgbClr val="F47C50"/>
              </a:solidFill>
            </a:ln>
          </p:spPr>
          <p:txBody>
            <a:bodyPr wrap="square">
              <a:spAutoFit/>
            </a:bodyPr>
            <a:lstStyle/>
            <a:p>
              <a:r>
                <a:rPr lang="ja-JP" altLang="en-US" dirty="0" smtClean="0">
                  <a:latin typeface="メイリオ" panose="020B0604030504040204" pitchFamily="50" charset="-128"/>
                  <a:ea typeface="メイリオ" panose="020B0604030504040204" pitchFamily="50" charset="-128"/>
                </a:rPr>
                <a:t>　障害の分かりにくさ</a:t>
              </a:r>
              <a:r>
                <a:rPr lang="en-US" altLang="ja-JP" dirty="0" smtClean="0">
                  <a:latin typeface="メイリオ" panose="020B0604030504040204" pitchFamily="50" charset="-128"/>
                  <a:ea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rPr>
                <a:t>中途障害といった特徴から、ストレスを抱えることも多くなる。</a:t>
              </a:r>
              <a:endParaRPr lang="ja-JP" altLang="en-US" dirty="0">
                <a:latin typeface="メイリオ" panose="020B0604030504040204" pitchFamily="50" charset="-128"/>
                <a:ea typeface="メイリオ" panose="020B0604030504040204" pitchFamily="50" charset="-128"/>
              </a:endParaRPr>
            </a:p>
          </p:txBody>
        </p:sp>
        <p:sp>
          <p:nvSpPr>
            <p:cNvPr id="17" name="下矢印 16"/>
            <p:cNvSpPr/>
            <p:nvPr/>
          </p:nvSpPr>
          <p:spPr>
            <a:xfrm>
              <a:off x="4510671" y="3264943"/>
              <a:ext cx="359228" cy="358736"/>
            </a:xfrm>
            <a:prstGeom prst="downArrow">
              <a:avLst/>
            </a:prstGeom>
            <a:solidFill>
              <a:srgbClr val="6F2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22154" y="4742663"/>
              <a:ext cx="8580430" cy="1700232"/>
            </a:xfrm>
            <a:prstGeom prst="round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latin typeface="メイリオ" panose="020B0604030504040204" pitchFamily="50" charset="-128"/>
                  <a:ea typeface="メイリオ" panose="020B0604030504040204" pitchFamily="50" charset="-128"/>
                </a:rPr>
                <a:t>　しかし、現場</a:t>
              </a:r>
              <a:r>
                <a:rPr lang="ja-JP" altLang="en-US" sz="2000" dirty="0">
                  <a:latin typeface="メイリオ" panose="020B0604030504040204" pitchFamily="50" charset="-128"/>
                  <a:ea typeface="メイリオ" panose="020B0604030504040204" pitchFamily="50" charset="-128"/>
                </a:rPr>
                <a:t>で</a:t>
              </a:r>
              <a:r>
                <a:rPr lang="ja-JP" altLang="en-US" sz="2000" dirty="0" smtClean="0">
                  <a:latin typeface="メイリオ" panose="020B0604030504040204" pitchFamily="50" charset="-128"/>
                  <a:ea typeface="メイリオ" panose="020B0604030504040204" pitchFamily="50" charset="-128"/>
                </a:rPr>
                <a:t>は、休憩</a:t>
              </a:r>
              <a:r>
                <a:rPr lang="ja-JP" altLang="en-US" sz="2000" dirty="0">
                  <a:latin typeface="メイリオ" panose="020B0604030504040204" pitchFamily="50" charset="-128"/>
                  <a:ea typeface="メイリオ" panose="020B0604030504040204" pitchFamily="50" charset="-128"/>
                </a:rPr>
                <a:t>の取得について計画的、段階的な方法を用いることがほとんどなく、支援者の任意の判断によりマネージメントされていることが多い。</a:t>
              </a:r>
              <a:endParaRPr kumimoji="1" lang="ja-JP" altLang="en-US" sz="2000" dirty="0">
                <a:latin typeface="メイリオ" panose="020B0604030504040204" pitchFamily="50" charset="-128"/>
                <a:ea typeface="メイリオ" panose="020B0604030504040204" pitchFamily="50" charset="-128"/>
              </a:endParaRPr>
            </a:p>
          </p:txBody>
        </p:sp>
      </p:grpSp>
      <p:sp>
        <p:nvSpPr>
          <p:cNvPr id="20"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1" name="正方形/長方形 20"/>
          <p:cNvSpPr/>
          <p:nvPr/>
        </p:nvSpPr>
        <p:spPr>
          <a:xfrm>
            <a:off x="304801" y="3926153"/>
            <a:ext cx="5514974" cy="738664"/>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障害</a:t>
            </a:r>
            <a:r>
              <a:rPr lang="ja-JP" altLang="en-US" dirty="0" smtClean="0">
                <a:latin typeface="メイリオ" panose="020B0604030504040204" pitchFamily="50" charset="-128"/>
                <a:ea typeface="メイリオ" panose="020B0604030504040204" pitchFamily="50" charset="-128"/>
              </a:rPr>
              <a:t>のない状態と比較し、</a:t>
            </a:r>
            <a:endParaRPr lang="en-US" altLang="ja-JP" dirty="0" smtClean="0">
              <a:latin typeface="メイリオ" panose="020B0604030504040204" pitchFamily="50" charset="-128"/>
              <a:ea typeface="メイリオ" panose="020B0604030504040204" pitchFamily="50" charset="-128"/>
            </a:endParaRPr>
          </a:p>
          <a:p>
            <a:r>
              <a:rPr lang="ja-JP" altLang="en-US" sz="2400" b="1" dirty="0">
                <a:solidFill>
                  <a:srgbClr val="C30608"/>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b="1" u="sng" dirty="0" smtClean="0">
                <a:solidFill>
                  <a:srgbClr val="C30608"/>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疲労しやすい状態にある</a:t>
            </a:r>
            <a:r>
              <a:rPr lang="ja-JP" altLang="en-US" dirty="0" smtClean="0">
                <a:latin typeface="メイリオ" panose="020B0604030504040204" pitchFamily="50" charset="-128"/>
                <a:ea typeface="メイリオ" panose="020B0604030504040204" pitchFamily="50" charset="-128"/>
              </a:rPr>
              <a:t>と考えられる</a:t>
            </a:r>
            <a:endParaRPr lang="ja-JP" altLang="en-US"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690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3474968"/>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が作業を行う時に集中力を持続できる時間を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2724150"/>
            <a:ext cx="58610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13"/>
          <p:cNvSpPr/>
          <p:nvPr/>
        </p:nvSpPr>
        <p:spPr>
          <a:xfrm>
            <a:off x="1911350" y="4082792"/>
            <a:ext cx="581025" cy="2101850"/>
          </a:xfrm>
          <a:prstGeom prst="ellipse">
            <a:avLst/>
          </a:prstGeom>
          <a:no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円/楕円 16"/>
          <p:cNvSpPr/>
          <p:nvPr/>
        </p:nvSpPr>
        <p:spPr>
          <a:xfrm>
            <a:off x="2301875" y="5739240"/>
            <a:ext cx="647700" cy="446087"/>
          </a:xfrm>
          <a:prstGeom prst="ellipse">
            <a:avLst/>
          </a:prstGeom>
          <a:no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6" name="タイトル 1"/>
          <p:cNvSpPr txBox="1">
            <a:spLocks/>
          </p:cNvSpPr>
          <p:nvPr/>
        </p:nvSpPr>
        <p:spPr>
          <a:xfrm>
            <a:off x="143510" y="1585939"/>
            <a:ext cx="6085838" cy="94226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メイリオ" panose="020B0604030504040204" pitchFamily="50" charset="-128"/>
                <a:ea typeface="メイリオ" panose="020B0604030504040204" pitchFamily="50" charset="-128"/>
              </a:rPr>
              <a:t>作業を持続できる集中時間を知ろう</a:t>
            </a:r>
            <a:endParaRPr lang="en-US" altLang="ja-JP" sz="24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作業に要する時間や正答率を手掛かりにする。</a:t>
            </a:r>
          </a:p>
          <a:p>
            <a:endParaRPr lang="ja-JP" altLang="en-US" sz="2400" dirty="0">
              <a:latin typeface="メイリオ" panose="020B0604030504040204" pitchFamily="50" charset="-128"/>
              <a:ea typeface="メイリオ" panose="020B0604030504040204" pitchFamily="50" charset="-128"/>
            </a:endParaRP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82361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15074" y="3474968"/>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が作業を行う時に集中力を持続できる時間を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2714624"/>
            <a:ext cx="58610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13"/>
          <p:cNvSpPr/>
          <p:nvPr/>
        </p:nvSpPr>
        <p:spPr>
          <a:xfrm>
            <a:off x="1911350" y="4543424"/>
            <a:ext cx="581025" cy="725691"/>
          </a:xfrm>
          <a:prstGeom prst="ellipse">
            <a:avLst/>
          </a:prstGeom>
          <a:no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円/楕円 16"/>
          <p:cNvSpPr/>
          <p:nvPr/>
        </p:nvSpPr>
        <p:spPr>
          <a:xfrm>
            <a:off x="2492375" y="3389736"/>
            <a:ext cx="647700" cy="446087"/>
          </a:xfrm>
          <a:prstGeom prst="ellipse">
            <a:avLst/>
          </a:prstGeom>
          <a:no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角丸四角形吹き出し 14"/>
          <p:cNvSpPr/>
          <p:nvPr/>
        </p:nvSpPr>
        <p:spPr>
          <a:xfrm>
            <a:off x="751562" y="4057650"/>
            <a:ext cx="1168520" cy="706438"/>
          </a:xfrm>
          <a:prstGeom prst="wedgeRoundRectCallout">
            <a:avLst>
              <a:gd name="adj1" fmla="val 57140"/>
              <a:gd name="adj2" fmla="val 71013"/>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0" dirty="0">
                <a:solidFill>
                  <a:srgbClr val="5D7DE2"/>
                </a:solidFill>
                <a:latin typeface="メイリオ" panose="020B0604030504040204" pitchFamily="50" charset="-128"/>
                <a:ea typeface="メイリオ" panose="020B0604030504040204" pitchFamily="50" charset="-128"/>
              </a:rPr>
              <a:t>１段下</a:t>
            </a:r>
            <a:r>
              <a:rPr lang="ja-JP" altLang="en-US" sz="1200" b="0" dirty="0" smtClean="0">
                <a:solidFill>
                  <a:srgbClr val="5D7DE2"/>
                </a:solidFill>
                <a:latin typeface="メイリオ" panose="020B0604030504040204" pitchFamily="50" charset="-128"/>
                <a:ea typeface="メイリオ" panose="020B0604030504040204" pitchFamily="50" charset="-128"/>
              </a:rPr>
              <a:t>の</a:t>
            </a:r>
            <a:endParaRPr lang="en-US" altLang="ja-JP" sz="1200" b="0" dirty="0" smtClean="0">
              <a:solidFill>
                <a:srgbClr val="5D7DE2"/>
              </a:solidFill>
              <a:latin typeface="メイリオ" panose="020B0604030504040204" pitchFamily="50" charset="-128"/>
              <a:ea typeface="メイリオ" panose="020B0604030504040204" pitchFamily="50" charset="-128"/>
            </a:endParaRPr>
          </a:p>
          <a:p>
            <a:pPr>
              <a:defRPr/>
            </a:pPr>
            <a:r>
              <a:rPr lang="ja-JP" altLang="en-US" sz="1200" b="0" dirty="0" smtClean="0">
                <a:solidFill>
                  <a:srgbClr val="5D7DE2"/>
                </a:solidFill>
                <a:latin typeface="メイリオ" panose="020B0604030504040204" pitchFamily="50" charset="-128"/>
                <a:ea typeface="メイリオ" panose="020B0604030504040204" pitchFamily="50" charset="-128"/>
              </a:rPr>
              <a:t>カタログ</a:t>
            </a:r>
            <a:r>
              <a:rPr lang="ja-JP" altLang="en-US" sz="1200" b="0" dirty="0">
                <a:solidFill>
                  <a:srgbClr val="5D7DE2"/>
                </a:solidFill>
                <a:latin typeface="メイリオ" panose="020B0604030504040204" pitchFamily="50" charset="-128"/>
                <a:ea typeface="メイリオ" panose="020B0604030504040204" pitchFamily="50" charset="-128"/>
              </a:rPr>
              <a:t>商品と見間違う</a:t>
            </a:r>
          </a:p>
        </p:txBody>
      </p:sp>
      <p:sp>
        <p:nvSpPr>
          <p:cNvPr id="20"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1" name="タイトル 1"/>
          <p:cNvSpPr txBox="1">
            <a:spLocks/>
          </p:cNvSpPr>
          <p:nvPr/>
        </p:nvSpPr>
        <p:spPr>
          <a:xfrm>
            <a:off x="143510" y="1573413"/>
            <a:ext cx="6085838" cy="94226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メイリオ" panose="020B0604030504040204" pitchFamily="50" charset="-128"/>
                <a:ea typeface="メイリオ" panose="020B0604030504040204" pitchFamily="50" charset="-128"/>
              </a:rPr>
              <a:t>作業を持続できる集中時間を知ろう</a:t>
            </a:r>
            <a:endParaRPr lang="en-US" altLang="ja-JP" sz="24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インストラクションによる変化の有無も把握</a:t>
            </a:r>
            <a:endParaRPr lang="en-US" altLang="ja-JP" sz="22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する。</a:t>
            </a:r>
          </a:p>
          <a:p>
            <a:endParaRPr lang="ja-JP" altLang="en-US" sz="2400" dirty="0">
              <a:latin typeface="メイリオ" panose="020B0604030504040204" pitchFamily="50" charset="-128"/>
              <a:ea typeface="メイリオ" panose="020B0604030504040204" pitchFamily="50" charset="-128"/>
            </a:endParaRPr>
          </a:p>
        </p:txBody>
      </p:sp>
      <p:sp>
        <p:nvSpPr>
          <p:cNvPr id="22" name="角丸四角形吹き出し 21"/>
          <p:cNvSpPr/>
          <p:nvPr/>
        </p:nvSpPr>
        <p:spPr>
          <a:xfrm>
            <a:off x="2674936" y="4510935"/>
            <a:ext cx="1216127" cy="622782"/>
          </a:xfrm>
          <a:prstGeom prst="wedgeRoundRectCallout">
            <a:avLst>
              <a:gd name="adj1" fmla="val -64276"/>
              <a:gd name="adj2" fmla="val 9718"/>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0" dirty="0">
                <a:solidFill>
                  <a:srgbClr val="5D7DE2"/>
                </a:solidFill>
                <a:latin typeface="メイリオ" panose="020B0604030504040204" pitchFamily="50" charset="-128"/>
                <a:ea typeface="メイリオ" panose="020B0604030504040204" pitchFamily="50" charset="-128"/>
              </a:rPr>
              <a:t>定規を使うことを提示</a:t>
            </a: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32818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57937" y="4655124"/>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b="1" dirty="0">
              <a:solidFill>
                <a:schemeClr val="bg1"/>
              </a:solidFill>
              <a:effectLst>
                <a:outerShdw blurRad="38100" dist="38100" dir="2700000" algn="tl">
                  <a:srgbClr val="000000">
                    <a:alpha val="43137"/>
                  </a:srgbClr>
                </a:outerShdw>
              </a:effectLst>
            </a:endParaRPr>
          </a:p>
        </p:txBody>
      </p:sp>
      <p:grpSp>
        <p:nvGrpSpPr>
          <p:cNvPr id="3" name="グループ化 2"/>
          <p:cNvGrpSpPr/>
          <p:nvPr/>
        </p:nvGrpSpPr>
        <p:grpSpPr>
          <a:xfrm>
            <a:off x="48640" y="2071661"/>
            <a:ext cx="6111358" cy="4178134"/>
            <a:chOff x="86373" y="2349425"/>
            <a:chExt cx="6111358" cy="4178134"/>
          </a:xfrm>
        </p:grpSpPr>
        <p:sp>
          <p:nvSpPr>
            <p:cNvPr id="17" name="正方形/長方形 16"/>
            <p:cNvSpPr/>
            <p:nvPr/>
          </p:nvSpPr>
          <p:spPr>
            <a:xfrm>
              <a:off x="338922" y="5679834"/>
              <a:ext cx="5858809" cy="847725"/>
            </a:xfrm>
            <a:prstGeom prst="rect">
              <a:avLst/>
            </a:prstGeom>
            <a:solidFill>
              <a:srgbClr val="F5EEDE"/>
            </a:solidFill>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6" name="正方形/長方形 15"/>
            <p:cNvSpPr/>
            <p:nvPr/>
          </p:nvSpPr>
          <p:spPr>
            <a:xfrm>
              <a:off x="381548" y="3842003"/>
              <a:ext cx="5754988" cy="1282447"/>
            </a:xfrm>
            <a:prstGeom prst="rect">
              <a:avLst/>
            </a:prstGeom>
            <a:solidFill>
              <a:srgbClr val="F5EEDE"/>
            </a:solidFill>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3" name="正方形/長方形 12"/>
            <p:cNvSpPr/>
            <p:nvPr/>
          </p:nvSpPr>
          <p:spPr>
            <a:xfrm>
              <a:off x="320590" y="2349425"/>
              <a:ext cx="5815946" cy="833287"/>
            </a:xfrm>
            <a:prstGeom prst="rect">
              <a:avLst/>
            </a:prstGeom>
            <a:solidFill>
              <a:srgbClr val="F5EEDE"/>
            </a:solidFill>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15" name="正方形/長方形 14"/>
            <p:cNvSpPr/>
            <p:nvPr/>
          </p:nvSpPr>
          <p:spPr>
            <a:xfrm>
              <a:off x="455700" y="4008104"/>
              <a:ext cx="5391782"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職場で起こりそうな、作業毎のエラー内容、作業時の疲労・ストレスの現れ方等</a:t>
              </a:r>
              <a:r>
                <a:rPr lang="ja-JP" altLang="en-US" sz="2000" dirty="0" smtClean="0">
                  <a:latin typeface="メイリオ" panose="020B0604030504040204" pitchFamily="50" charset="-128"/>
                  <a:ea typeface="メイリオ" panose="020B0604030504040204" pitchFamily="50" charset="-128"/>
                </a:rPr>
                <a:t>、自身の作業の傾向を</a:t>
              </a:r>
              <a:r>
                <a:rPr lang="ja-JP" altLang="en-US" sz="2000" b="1" dirty="0" smtClean="0">
                  <a:solidFill>
                    <a:srgbClr val="F47C50"/>
                  </a:solidFill>
                  <a:latin typeface="メイリオ" panose="020B0604030504040204" pitchFamily="50" charset="-128"/>
                  <a:ea typeface="メイリオ" panose="020B0604030504040204" pitchFamily="50" charset="-128"/>
                </a:rPr>
                <a:t>体験</a:t>
              </a:r>
              <a:r>
                <a:rPr lang="ja-JP" altLang="en-US" sz="2000" dirty="0" smtClean="0">
                  <a:latin typeface="メイリオ" panose="020B0604030504040204" pitchFamily="50" charset="-128"/>
                  <a:ea typeface="メイリオ" panose="020B0604030504040204" pitchFamily="50" charset="-128"/>
                </a:rPr>
                <a:t>してもらうよう支援</a:t>
              </a:r>
              <a:endParaRPr lang="ja-JP" altLang="en-US" sz="20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523558" y="5922987"/>
              <a:ext cx="5496242" cy="40011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フィードバックによって</a:t>
              </a:r>
              <a:r>
                <a:rPr lang="ja-JP" altLang="en-US" sz="2000" b="1" dirty="0">
                  <a:solidFill>
                    <a:srgbClr val="F47C50"/>
                  </a:solidFill>
                  <a:latin typeface="メイリオ" panose="020B0604030504040204" pitchFamily="50" charset="-128"/>
                  <a:ea typeface="メイリオ" panose="020B0604030504040204" pitchFamily="50" charset="-128"/>
                </a:rPr>
                <a:t>気づきを</a:t>
              </a:r>
              <a:r>
                <a:rPr lang="ja-JP" altLang="en-US" sz="2000" b="1" dirty="0" smtClean="0">
                  <a:solidFill>
                    <a:srgbClr val="F47C50"/>
                  </a:solidFill>
                  <a:latin typeface="メイリオ" panose="020B0604030504040204" pitchFamily="50" charset="-128"/>
                  <a:ea typeface="メイリオ" panose="020B0604030504040204" pitchFamily="50" charset="-128"/>
                </a:rPr>
                <a:t>促して</a:t>
              </a:r>
              <a:r>
                <a:rPr lang="ja-JP" altLang="en-US" sz="2000" b="1" dirty="0" smtClean="0">
                  <a:solidFill>
                    <a:schemeClr val="accent2"/>
                  </a:solidFill>
                  <a:latin typeface="メイリオ" panose="020B0604030504040204" pitchFamily="50" charset="-128"/>
                  <a:ea typeface="メイリオ" panose="020B0604030504040204" pitchFamily="50" charset="-128"/>
                </a:rPr>
                <a:t>い</a:t>
              </a:r>
              <a:r>
                <a:rPr lang="ja-JP" altLang="en-US" sz="2000" b="1" dirty="0" smtClean="0">
                  <a:solidFill>
                    <a:srgbClr val="F47C50"/>
                  </a:solidFill>
                  <a:latin typeface="メイリオ" panose="020B0604030504040204" pitchFamily="50" charset="-128"/>
                  <a:ea typeface="メイリオ" panose="020B0604030504040204" pitchFamily="50" charset="-128"/>
                </a:rPr>
                <a:t>く</a:t>
              </a:r>
              <a:r>
                <a:rPr lang="ja-JP" altLang="en-US" dirty="0">
                  <a:latin typeface="メイリオ" panose="020B0604030504040204" pitchFamily="50" charset="-128"/>
                  <a:ea typeface="メイリオ" panose="020B0604030504040204" pitchFamily="50" charset="-128"/>
                </a:rPr>
                <a:t>支援</a:t>
              </a:r>
            </a:p>
          </p:txBody>
        </p:sp>
        <p:sp>
          <p:nvSpPr>
            <p:cNvPr id="19" name="下矢印 18"/>
            <p:cNvSpPr/>
            <p:nvPr/>
          </p:nvSpPr>
          <p:spPr>
            <a:xfrm>
              <a:off x="2905156" y="3308418"/>
              <a:ext cx="459057" cy="304362"/>
            </a:xfrm>
            <a:prstGeom prst="down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0" name="下矢印 19"/>
            <p:cNvSpPr/>
            <p:nvPr/>
          </p:nvSpPr>
          <p:spPr>
            <a:xfrm>
              <a:off x="2886085" y="5307855"/>
              <a:ext cx="459057" cy="304362"/>
            </a:xfrm>
            <a:prstGeom prst="down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sp>
          <p:nvSpPr>
            <p:cNvPr id="21" name="円/楕円 20"/>
            <p:cNvSpPr/>
            <p:nvPr/>
          </p:nvSpPr>
          <p:spPr>
            <a:xfrm>
              <a:off x="100637" y="2549130"/>
              <a:ext cx="417967" cy="400639"/>
            </a:xfrm>
            <a:prstGeom prst="ellipse">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１</a:t>
              </a:r>
              <a:endParaRPr kumimoji="1" lang="ja-JP" altLang="en-US" b="1" dirty="0">
                <a:latin typeface="メイリオ" panose="020B0604030504040204" pitchFamily="50" charset="-128"/>
                <a:ea typeface="メイリオ" panose="020B0604030504040204" pitchFamily="50" charset="-128"/>
              </a:endParaRPr>
            </a:p>
          </p:txBody>
        </p:sp>
        <p:sp>
          <p:nvSpPr>
            <p:cNvPr id="22" name="円/楕円 21"/>
            <p:cNvSpPr/>
            <p:nvPr/>
          </p:nvSpPr>
          <p:spPr>
            <a:xfrm>
              <a:off x="86373" y="4230953"/>
              <a:ext cx="417967" cy="40063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atin typeface="メイリオ" panose="020B0604030504040204" pitchFamily="50" charset="-128"/>
                  <a:ea typeface="メイリオ" panose="020B0604030504040204" pitchFamily="50" charset="-128"/>
                </a:rPr>
                <a:t>2</a:t>
              </a:r>
              <a:endParaRPr kumimoji="1" lang="ja-JP" altLang="en-US" b="1" dirty="0">
                <a:latin typeface="メイリオ" panose="020B0604030504040204" pitchFamily="50" charset="-128"/>
                <a:ea typeface="メイリオ" panose="020B0604030504040204" pitchFamily="50" charset="-128"/>
              </a:endParaRPr>
            </a:p>
          </p:txBody>
        </p:sp>
        <p:sp>
          <p:nvSpPr>
            <p:cNvPr id="23" name="円/楕円 22"/>
            <p:cNvSpPr/>
            <p:nvPr/>
          </p:nvSpPr>
          <p:spPr>
            <a:xfrm>
              <a:off x="93036" y="5903376"/>
              <a:ext cx="417967" cy="40063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smtClean="0">
                  <a:latin typeface="メイリオ" panose="020B0604030504040204" pitchFamily="50" charset="-128"/>
                  <a:ea typeface="メイリオ" panose="020B0604030504040204" pitchFamily="50" charset="-128"/>
                </a:rPr>
                <a:t>3</a:t>
              </a:r>
              <a:endParaRPr kumimoji="1" lang="ja-JP" altLang="en-US" b="1" dirty="0">
                <a:latin typeface="メイリオ" panose="020B0604030504040204" pitchFamily="50" charset="-128"/>
                <a:ea typeface="メイリオ" panose="020B0604030504040204" pitchFamily="50" charset="-128"/>
              </a:endParaRPr>
            </a:p>
          </p:txBody>
        </p:sp>
      </p:grpSp>
      <p:sp>
        <p:nvSpPr>
          <p:cNvPr id="14" name="コンテンツ プレースホルダー 2"/>
          <p:cNvSpPr txBox="1">
            <a:spLocks/>
          </p:cNvSpPr>
          <p:nvPr/>
        </p:nvSpPr>
        <p:spPr>
          <a:xfrm>
            <a:off x="412339" y="2364516"/>
            <a:ext cx="5739747" cy="5062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rPr>
              <a:t>実際の</a:t>
            </a:r>
            <a:r>
              <a:rPr lang="ja-JP" altLang="en-US" sz="2000" b="1" dirty="0" smtClean="0">
                <a:solidFill>
                  <a:srgbClr val="F47C50"/>
                </a:solidFill>
                <a:latin typeface="メイリオ" panose="020B0604030504040204" pitchFamily="50" charset="-128"/>
                <a:ea typeface="メイリオ" panose="020B0604030504040204" pitchFamily="50" charset="-128"/>
              </a:rPr>
              <a:t>職場に近い</a:t>
            </a:r>
            <a:r>
              <a:rPr lang="ja-JP" altLang="en-US" sz="2000" dirty="0" smtClean="0">
                <a:latin typeface="メイリオ" panose="020B0604030504040204" pitchFamily="50" charset="-128"/>
                <a:ea typeface="メイリオ" panose="020B0604030504040204" pitchFamily="50" charset="-128"/>
              </a:rPr>
              <a:t>作業環境を段階的に準備</a:t>
            </a:r>
          </a:p>
        </p:txBody>
      </p:sp>
      <p:sp>
        <p:nvSpPr>
          <p:cNvPr id="24" name="正方形/長方形 23"/>
          <p:cNvSpPr/>
          <p:nvPr/>
        </p:nvSpPr>
        <p:spPr>
          <a:xfrm>
            <a:off x="1327356" y="1569984"/>
            <a:ext cx="3561745" cy="461665"/>
          </a:xfrm>
          <a:prstGeom prst="rect">
            <a:avLst/>
          </a:prstGeom>
        </p:spPr>
        <p:txBody>
          <a:bodyPr wrap="square">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作業訓練での支援の流れ</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07433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57937" y="4655124"/>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b="1" dirty="0">
              <a:solidFill>
                <a:schemeClr val="bg1"/>
              </a:solidFill>
              <a:effectLst>
                <a:outerShdw blurRad="38100" dist="38100" dir="2700000" algn="tl">
                  <a:srgbClr val="000000">
                    <a:alpha val="43137"/>
                  </a:srgbClr>
                </a:outerShdw>
              </a:effectLst>
            </a:endParaRPr>
          </a:p>
        </p:txBody>
      </p:sp>
      <p:grpSp>
        <p:nvGrpSpPr>
          <p:cNvPr id="13" name="グループ化 12"/>
          <p:cNvGrpSpPr/>
          <p:nvPr/>
        </p:nvGrpSpPr>
        <p:grpSpPr>
          <a:xfrm>
            <a:off x="162321" y="2894083"/>
            <a:ext cx="5987726" cy="3965528"/>
            <a:chOff x="71438" y="848524"/>
            <a:chExt cx="9059730" cy="5761772"/>
          </a:xfrm>
        </p:grpSpPr>
        <p:sp>
          <p:nvSpPr>
            <p:cNvPr id="14" name="AutoShape 4"/>
            <p:cNvSpPr>
              <a:spLocks noChangeArrowheads="1"/>
            </p:cNvSpPr>
            <p:nvPr/>
          </p:nvSpPr>
          <p:spPr bwMode="auto">
            <a:xfrm>
              <a:off x="179388" y="1252727"/>
              <a:ext cx="4032250" cy="1497101"/>
            </a:xfrm>
            <a:prstGeom prst="flowChartProcess">
              <a:avLst/>
            </a:prstGeom>
            <a:solidFill>
              <a:srgbClr val="F47C5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Ａ．作業工程数の増加による</a:t>
              </a:r>
              <a:endParaRPr kumimoji="0" lang="en-US" altLang="ja-JP" sz="22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レベル設定</a:t>
              </a:r>
            </a:p>
            <a:p>
              <a:pPr algn="ctr">
                <a:lnSpc>
                  <a:spcPct val="90000"/>
                </a:lnSpc>
                <a:spcBef>
                  <a:spcPct val="0"/>
                </a:spcBef>
                <a:buClr>
                  <a:schemeClr val="tx2"/>
                </a:buClr>
                <a:buSzPct val="70000"/>
                <a:buFont typeface="Wingdings" panose="05000000000000000000" pitchFamily="2" charset="2"/>
                <a:buNone/>
              </a:pPr>
              <a:endParaRPr kumimoji="0" lang="ja-JP" altLang="en-US" sz="2800" dirty="0">
                <a:solidFill>
                  <a:srgbClr val="000000"/>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endParaRPr kumimoji="0" lang="ja-JP" altLang="en-US" sz="2400" dirty="0">
                <a:solidFill>
                  <a:srgbClr val="000000"/>
                </a:solidFill>
                <a:latin typeface="メイリオ" panose="020B0604030504040204" pitchFamily="50" charset="-128"/>
                <a:ea typeface="メイリオ" panose="020B0604030504040204" pitchFamily="50" charset="-128"/>
              </a:endParaRPr>
            </a:p>
          </p:txBody>
        </p:sp>
        <p:sp>
          <p:nvSpPr>
            <p:cNvPr id="15" name="AutoShape 5"/>
            <p:cNvSpPr>
              <a:spLocks noChangeArrowheads="1"/>
            </p:cNvSpPr>
            <p:nvPr/>
          </p:nvSpPr>
          <p:spPr bwMode="auto">
            <a:xfrm>
              <a:off x="4643438" y="1252727"/>
              <a:ext cx="4321175" cy="1497101"/>
            </a:xfrm>
            <a:prstGeom prst="flowChartProcess">
              <a:avLst/>
            </a:prstGeom>
            <a:solidFill>
              <a:srgbClr val="F47C5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Ｂ．処理する情報量増加による　</a:t>
              </a:r>
              <a:endParaRPr kumimoji="0" lang="en-US" altLang="ja-JP" sz="22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レベル設定</a:t>
              </a:r>
            </a:p>
            <a:p>
              <a:pPr algn="ctr">
                <a:lnSpc>
                  <a:spcPct val="90000"/>
                </a:lnSpc>
                <a:spcBef>
                  <a:spcPct val="0"/>
                </a:spcBef>
                <a:buClr>
                  <a:schemeClr val="tx2"/>
                </a:buClr>
                <a:buSzPct val="70000"/>
                <a:buFont typeface="Wingdings" panose="05000000000000000000" pitchFamily="2" charset="2"/>
                <a:buNone/>
              </a:pPr>
              <a:endParaRPr kumimoji="0" lang="ja-JP" altLang="en-US" sz="2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6" name="AutoShape 6"/>
            <p:cNvSpPr>
              <a:spLocks noChangeArrowheads="1"/>
            </p:cNvSpPr>
            <p:nvPr/>
          </p:nvSpPr>
          <p:spPr bwMode="auto">
            <a:xfrm>
              <a:off x="1866105" y="3963969"/>
              <a:ext cx="5837239" cy="1365476"/>
            </a:xfrm>
            <a:prstGeom prst="flowChartProcess">
              <a:avLst/>
            </a:prstGeom>
            <a:solidFill>
              <a:srgbClr val="F47C5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Ｃ．情報処理の複雑さ、認知的負荷の増加による</a:t>
              </a:r>
              <a:endParaRPr kumimoji="0" lang="en-US" altLang="ja-JP" sz="2200" dirty="0">
                <a:solidFill>
                  <a:srgbClr val="FFFFFF"/>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2200" dirty="0">
                  <a:solidFill>
                    <a:srgbClr val="FFFFFF"/>
                  </a:solidFill>
                  <a:latin typeface="HG丸ｺﾞｼｯｸM-PRO" panose="020F0600000000000000" pitchFamily="50" charset="-128"/>
                  <a:ea typeface="HG丸ｺﾞｼｯｸM-PRO" panose="020F0600000000000000" pitchFamily="50" charset="-128"/>
                </a:rPr>
                <a:t>レベル設定</a:t>
              </a:r>
            </a:p>
            <a:p>
              <a:pPr algn="ctr">
                <a:lnSpc>
                  <a:spcPct val="90000"/>
                </a:lnSpc>
                <a:spcBef>
                  <a:spcPct val="0"/>
                </a:spcBef>
                <a:buClr>
                  <a:schemeClr val="tx2"/>
                </a:buClr>
                <a:buSzPct val="70000"/>
                <a:buFont typeface="Wingdings" panose="05000000000000000000" pitchFamily="2" charset="2"/>
                <a:buNone/>
              </a:pPr>
              <a:endParaRPr kumimoji="0" lang="ja-JP" altLang="en-US" sz="2800" dirty="0">
                <a:solidFill>
                  <a:srgbClr val="000000"/>
                </a:solidFill>
                <a:latin typeface="HG丸ｺﾞｼｯｸM-PRO" panose="020F0600000000000000" pitchFamily="50" charset="-128"/>
                <a:ea typeface="HG丸ｺﾞｼｯｸM-PRO" panose="020F0600000000000000" pitchFamily="50" charset="-128"/>
              </a:endParaRPr>
            </a:p>
            <a:p>
              <a:pPr algn="ctr">
                <a:lnSpc>
                  <a:spcPct val="90000"/>
                </a:lnSpc>
                <a:spcBef>
                  <a:spcPct val="0"/>
                </a:spcBef>
                <a:buClr>
                  <a:schemeClr val="tx2"/>
                </a:buClr>
                <a:buSzPct val="70000"/>
                <a:buFont typeface="Wingdings" panose="05000000000000000000" pitchFamily="2" charset="2"/>
                <a:buNone/>
              </a:pPr>
              <a:endParaRPr kumimoji="0" lang="ja-JP" altLang="en-US" sz="2400" b="0" dirty="0">
                <a:solidFill>
                  <a:srgbClr val="000000"/>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1070688" y="848524"/>
              <a:ext cx="6976959" cy="164582"/>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sp>
          <p:nvSpPr>
            <p:cNvPr id="19" name="正方形/長方形 1"/>
            <p:cNvSpPr>
              <a:spLocks noChangeArrowheads="1"/>
            </p:cNvSpPr>
            <p:nvPr/>
          </p:nvSpPr>
          <p:spPr bwMode="auto">
            <a:xfrm>
              <a:off x="71438" y="2881711"/>
              <a:ext cx="457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コピー＆ペースト、</a:t>
              </a:r>
            </a:p>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ナプキン折り、プラグ・</a:t>
              </a:r>
            </a:p>
            <a:p>
              <a:pPr algn="ctr">
                <a:lnSpc>
                  <a:spcPct val="90000"/>
                </a:lnSpc>
                <a:spcBef>
                  <a:spcPct val="0"/>
                </a:spcBef>
                <a:buClr>
                  <a:schemeClr val="tx2"/>
                </a:buClr>
                <a:buSzPct val="70000"/>
                <a:buFontTx/>
                <a:buNone/>
              </a:pPr>
              <a:r>
                <a:rPr kumimoji="0" lang="ja-JP" altLang="en-US" sz="1600" b="0" dirty="0">
                  <a:solidFill>
                    <a:srgbClr val="000000"/>
                  </a:solidFill>
                  <a:latin typeface="メイリオ" panose="020B0604030504040204" pitchFamily="50" charset="-128"/>
                  <a:ea typeface="メイリオ" panose="020B0604030504040204" pitchFamily="50" charset="-128"/>
                </a:rPr>
                <a:t>タップ組立</a:t>
              </a:r>
            </a:p>
          </p:txBody>
        </p:sp>
        <p:sp>
          <p:nvSpPr>
            <p:cNvPr id="20" name="正方形/長方形 2"/>
            <p:cNvSpPr>
              <a:spLocks noChangeArrowheads="1"/>
            </p:cNvSpPr>
            <p:nvPr/>
          </p:nvSpPr>
          <p:spPr bwMode="auto">
            <a:xfrm>
              <a:off x="4559168" y="2370227"/>
              <a:ext cx="4572000" cy="158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endParaRPr kumimoji="0" lang="ja-JP" altLang="en-US" sz="2400" dirty="0">
                <a:solidFill>
                  <a:srgbClr val="000000"/>
                </a:solidFill>
                <a:latin typeface="メイリオ" panose="020B0604030504040204" pitchFamily="50" charset="-128"/>
                <a:ea typeface="メイリオ" panose="020B0604030504040204" pitchFamily="50" charset="-128"/>
              </a:endParaRP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数値チェック、</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数値入力、文書入力、</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ファイル整理</a:t>
              </a:r>
            </a:p>
          </p:txBody>
        </p:sp>
        <p:sp>
          <p:nvSpPr>
            <p:cNvPr id="21" name="正方形/長方形 3"/>
            <p:cNvSpPr>
              <a:spLocks noChangeArrowheads="1"/>
            </p:cNvSpPr>
            <p:nvPr/>
          </p:nvSpPr>
          <p:spPr bwMode="auto">
            <a:xfrm>
              <a:off x="1949450" y="5510213"/>
              <a:ext cx="5670551" cy="11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物品請求書作成、作業日報集計、</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ピッキング、ラベル作成、重さ計測、</a:t>
              </a:r>
            </a:p>
            <a:p>
              <a:pPr algn="ctr">
                <a:lnSpc>
                  <a:spcPct val="90000"/>
                </a:lnSpc>
                <a:spcBef>
                  <a:spcPct val="0"/>
                </a:spcBef>
                <a:buClr>
                  <a:schemeClr val="tx2"/>
                </a:buClr>
                <a:buSzPct val="70000"/>
                <a:buFont typeface="Wingdings" panose="05000000000000000000" pitchFamily="2" charset="2"/>
                <a:buNone/>
              </a:pPr>
              <a:r>
                <a:rPr kumimoji="0" lang="ja-JP" altLang="en-US" sz="1600" b="0" dirty="0">
                  <a:solidFill>
                    <a:srgbClr val="000000"/>
                  </a:solidFill>
                  <a:latin typeface="メイリオ" panose="020B0604030504040204" pitchFamily="50" charset="-128"/>
                  <a:ea typeface="メイリオ" panose="020B0604030504040204" pitchFamily="50" charset="-128"/>
                </a:rPr>
                <a:t>検索修正</a:t>
              </a:r>
            </a:p>
          </p:txBody>
        </p:sp>
      </p:grpSp>
      <p:sp>
        <p:nvSpPr>
          <p:cNvPr id="22" name="Rectangle 2"/>
          <p:cNvSpPr txBox="1">
            <a:spLocks noChangeArrowheads="1"/>
          </p:cNvSpPr>
          <p:nvPr/>
        </p:nvSpPr>
        <p:spPr>
          <a:xfrm>
            <a:off x="614265" y="2500579"/>
            <a:ext cx="5076056" cy="506777"/>
          </a:xfrm>
          <a:prstGeom prst="rect">
            <a:avLst/>
          </a:prstGeom>
          <a:noFill/>
          <a:ln>
            <a:noFill/>
          </a:ln>
          <a:scene3d>
            <a:camera prst="orthographicFront"/>
            <a:lightRig rig="threePt" dir="t"/>
          </a:scene3d>
          <a:sp3d>
            <a:bevelT/>
          </a:sp3d>
        </p:spPr>
        <p:txBody>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nSpc>
                <a:spcPct val="90000"/>
              </a:lnSpc>
              <a:buClr>
                <a:schemeClr val="tx2"/>
              </a:buClr>
              <a:buSzPct val="70000"/>
              <a:buFont typeface="Wingdings" panose="05000000000000000000" pitchFamily="2" charset="2"/>
              <a:buNone/>
              <a:defRPr/>
            </a:pPr>
            <a:r>
              <a:rPr lang="en-US" altLang="ja-JP" sz="2400" b="1" dirty="0" smtClean="0"/>
              <a:t>MWS</a:t>
            </a:r>
            <a:r>
              <a:rPr lang="ja-JP" altLang="en-US" sz="2400" b="1" dirty="0" smtClean="0"/>
              <a:t>におけるレベル</a:t>
            </a:r>
            <a:r>
              <a:rPr lang="ja-JP" altLang="en-US" sz="2400" b="1" dirty="0"/>
              <a:t>設定の</a:t>
            </a:r>
            <a:r>
              <a:rPr lang="ja-JP" altLang="en-US" sz="2400" b="1" dirty="0" smtClean="0"/>
              <a:t>考え方</a:t>
            </a:r>
          </a:p>
        </p:txBody>
      </p:sp>
      <p:sp>
        <p:nvSpPr>
          <p:cNvPr id="23" name="正方形/長方形 22"/>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作業特性</a:t>
            </a:r>
            <a:r>
              <a:rPr lang="ja-JP" altLang="en-US" sz="3200" dirty="0">
                <a:solidFill>
                  <a:schemeClr val="bg1"/>
                </a:solidFill>
                <a:latin typeface="メイリオ" panose="020B0604030504040204" pitchFamily="50" charset="-128"/>
                <a:ea typeface="メイリオ" panose="020B0604030504040204" pitchFamily="50" charset="-128"/>
              </a:rPr>
              <a:t>の現れ方、作業遂行力の把握</a:t>
            </a:r>
            <a:r>
              <a:rPr lang="ja-JP" altLang="en-US" sz="3200" dirty="0" smtClean="0">
                <a:solidFill>
                  <a:schemeClr val="bg1"/>
                </a:solidFill>
                <a:latin typeface="メイリオ" panose="020B0604030504040204" pitchFamily="50" charset="-128"/>
                <a:ea typeface="メイリオ" panose="020B0604030504040204" pitchFamily="50" charset="-128"/>
              </a:rPr>
              <a:t>を</a:t>
            </a:r>
            <a:endParaRPr lang="en-US" altLang="ja-JP" sz="3200" dirty="0" smtClean="0">
              <a:solidFill>
                <a:schemeClr val="bg1"/>
              </a:solidFill>
              <a:latin typeface="メイリオ" panose="020B0604030504040204" pitchFamily="50" charset="-128"/>
              <a:ea typeface="メイリオ" panose="020B0604030504040204" pitchFamily="50" charset="-128"/>
            </a:endParaRPr>
          </a:p>
          <a:p>
            <a:r>
              <a:rPr lang="ja-JP" altLang="en-US" sz="3200" dirty="0" smtClean="0">
                <a:solidFill>
                  <a:schemeClr val="bg1"/>
                </a:solidFill>
                <a:latin typeface="メイリオ" panose="020B0604030504040204" pitchFamily="50" charset="-128"/>
                <a:ea typeface="メイリオ" panose="020B0604030504040204" pitchFamily="50" charset="-128"/>
              </a:rPr>
              <a:t>行う</a:t>
            </a:r>
            <a:endParaRPr lang="ja-JP" altLang="en-US" sz="3200" strike="sngStrike" dirty="0">
              <a:solidFill>
                <a:srgbClr val="0070C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0" y="1459663"/>
            <a:ext cx="6315074"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訓練</a:t>
            </a:r>
            <a:r>
              <a:rPr kumimoji="1" lang="ja-JP" altLang="en-US" sz="2400" dirty="0" smtClean="0">
                <a:latin typeface="メイリオ" panose="020B0604030504040204" pitchFamily="50" charset="-128"/>
                <a:ea typeface="メイリオ" panose="020B0604030504040204" pitchFamily="50" charset="-128"/>
              </a:rPr>
              <a:t>開始に当たって、利用者の状況に応じた作業課題（レベル）を検討すること</a:t>
            </a:r>
            <a:r>
              <a:rPr lang="ja-JP" altLang="en-US" sz="2400" dirty="0" smtClean="0">
                <a:latin typeface="メイリオ" panose="020B0604030504040204" pitchFamily="50" charset="-128"/>
                <a:ea typeface="メイリオ" panose="020B0604030504040204" pitchFamily="50" charset="-128"/>
              </a:rPr>
              <a:t>が必要</a:t>
            </a:r>
            <a:endParaRPr kumimoji="1" lang="ja-JP" altLang="en-US" sz="240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56367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650" y="219983"/>
            <a:ext cx="7886700" cy="1325563"/>
          </a:xfrm>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a:xfrm>
            <a:off x="374650" y="2108654"/>
            <a:ext cx="7886700" cy="4351338"/>
          </a:xfrm>
        </p:spPr>
        <p:txBody>
          <a:bodyPr/>
          <a:lstStyle/>
          <a:p>
            <a:pPr marL="0" indent="0">
              <a:buNone/>
            </a:pPr>
            <a:r>
              <a:rPr lang="ja-JP" altLang="en-US" dirty="0" smtClean="0">
                <a:latin typeface="メイリオ" panose="020B0604030504040204" pitchFamily="50" charset="-128"/>
                <a:ea typeface="メイリオ" panose="020B0604030504040204" pitchFamily="50" charset="-128"/>
              </a:rPr>
              <a:t>　　　〇ＴＰチェックリストによる自己紹介</a:t>
            </a:r>
          </a:p>
          <a:p>
            <a:pPr marL="0" indent="0">
              <a:buNone/>
            </a:pPr>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（それぞれの機関の特徴を知りましょう）</a:t>
            </a: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2"/>
          </p:nvPr>
        </p:nvSpPr>
        <p:spPr>
          <a:xfrm>
            <a:off x="7017774" y="87824"/>
            <a:ext cx="2057400" cy="365125"/>
          </a:xfrm>
        </p:spPr>
        <p:txBody>
          <a:bodyPr/>
          <a:lstStyle/>
          <a:p>
            <a:fld id="{65FFF3E3-1F95-4679-927F-172879E7FB6F}" type="slidenum">
              <a:rPr kumimoji="1" lang="ja-JP" altLang="en-US" smtClean="0">
                <a:solidFill>
                  <a:schemeClr val="tx1"/>
                </a:solidFill>
                <a:latin typeface="Segoe UI Semibold" panose="020B0702040204020203" pitchFamily="34" charset="0"/>
                <a:cs typeface="Segoe UI Semibold" panose="020B0702040204020203" pitchFamily="34" charset="0"/>
              </a:rPr>
              <a:t>4</a:t>
            </a:fld>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93071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18" name="角丸四角形 17"/>
          <p:cNvSpPr/>
          <p:nvPr/>
        </p:nvSpPr>
        <p:spPr>
          <a:xfrm>
            <a:off x="6357937" y="4655124"/>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b="1" dirty="0">
              <a:solidFill>
                <a:schemeClr val="bg1"/>
              </a:solidFill>
              <a:effectLst>
                <a:outerShdw blurRad="38100" dist="38100" dir="2700000" algn="tl">
                  <a:srgbClr val="000000">
                    <a:alpha val="43137"/>
                  </a:srgbClr>
                </a:outerShdw>
              </a:effectLst>
            </a:endParaRPr>
          </a:p>
        </p:txBody>
      </p:sp>
      <p:sp>
        <p:nvSpPr>
          <p:cNvPr id="24" name="正方形/長方形 23"/>
          <p:cNvSpPr/>
          <p:nvPr/>
        </p:nvSpPr>
        <p:spPr>
          <a:xfrm>
            <a:off x="0" y="1995823"/>
            <a:ext cx="1489075"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en-US" altLang="ja-JP" dirty="0">
                <a:solidFill>
                  <a:prstClr val="black"/>
                </a:solidFill>
                <a:latin typeface="Arial" charset="0"/>
                <a:ea typeface="HG丸ｺﾞｼｯｸM-PRO" pitchFamily="50" charset="-128"/>
              </a:rPr>
              <a:t>OA</a:t>
            </a:r>
            <a:r>
              <a:rPr lang="ja-JP" altLang="en-US" dirty="0">
                <a:solidFill>
                  <a:prstClr val="black"/>
                </a:solidFill>
                <a:latin typeface="Arial" charset="0"/>
                <a:ea typeface="HG丸ｺﾞｼｯｸM-PRO" pitchFamily="50" charset="-128"/>
              </a:rPr>
              <a:t>作業　 </a:t>
            </a:r>
            <a:endParaRPr lang="ja-JP" altLang="en-US" dirty="0">
              <a:solidFill>
                <a:prstClr val="black"/>
              </a:solidFill>
              <a:ea typeface="ＭＳ Ｐゴシック" charset="-128"/>
            </a:endParaRPr>
          </a:p>
        </p:txBody>
      </p:sp>
      <p:sp>
        <p:nvSpPr>
          <p:cNvPr id="25" name="正方形/長方形 24"/>
          <p:cNvSpPr/>
          <p:nvPr/>
        </p:nvSpPr>
        <p:spPr>
          <a:xfrm>
            <a:off x="0" y="3771529"/>
            <a:ext cx="1865312"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ja-JP" altLang="en-US" dirty="0">
                <a:solidFill>
                  <a:prstClr val="black"/>
                </a:solidFill>
                <a:latin typeface="Arial" charset="0"/>
                <a:ea typeface="HG丸ｺﾞｼｯｸM-PRO" pitchFamily="50" charset="-128"/>
              </a:rPr>
              <a:t>事務作業　 </a:t>
            </a:r>
            <a:endParaRPr lang="ja-JP" altLang="en-US" dirty="0">
              <a:solidFill>
                <a:prstClr val="black"/>
              </a:solidFill>
              <a:ea typeface="ＭＳ Ｐゴシック" charset="-128"/>
            </a:endParaRPr>
          </a:p>
        </p:txBody>
      </p:sp>
      <p:sp>
        <p:nvSpPr>
          <p:cNvPr id="26" name="正方形/長方形 25"/>
          <p:cNvSpPr/>
          <p:nvPr/>
        </p:nvSpPr>
        <p:spPr>
          <a:xfrm>
            <a:off x="0" y="5383042"/>
            <a:ext cx="1865313" cy="341632"/>
          </a:xfrm>
          <a:prstGeom prst="rect">
            <a:avLst/>
          </a:prstGeom>
          <a:solidFill>
            <a:schemeClr val="accent3">
              <a:lumMod val="20000"/>
              <a:lumOff val="80000"/>
            </a:schemeClr>
          </a:solidFill>
          <a:ln>
            <a:solidFill>
              <a:schemeClr val="tx2"/>
            </a:solidFill>
          </a:ln>
        </p:spPr>
        <p:txBody>
          <a:bodyPr anchor="ctr">
            <a:spAutoFit/>
          </a:bodyPr>
          <a:lstStyle/>
          <a:p>
            <a:pPr algn="ctr" eaLnBrk="1" hangingPunct="1">
              <a:lnSpc>
                <a:spcPct val="90000"/>
              </a:lnSpc>
              <a:buClr>
                <a:schemeClr val="tx2"/>
              </a:buClr>
              <a:buSzPct val="70000"/>
              <a:buFont typeface="Wingdings" panose="05000000000000000000" pitchFamily="2" charset="2"/>
              <a:buNone/>
              <a:defRPr/>
            </a:pPr>
            <a:r>
              <a:rPr lang="ja-JP" altLang="en-US" dirty="0">
                <a:solidFill>
                  <a:prstClr val="black"/>
                </a:solidFill>
                <a:latin typeface="Arial" charset="0"/>
                <a:ea typeface="HG丸ｺﾞｼｯｸM-PRO" pitchFamily="50" charset="-128"/>
              </a:rPr>
              <a:t>実務作業　 </a:t>
            </a:r>
            <a:endParaRPr lang="ja-JP" altLang="en-US" dirty="0">
              <a:solidFill>
                <a:prstClr val="black"/>
              </a:solidFill>
              <a:ea typeface="ＭＳ Ｐゴシック" charset="-128"/>
            </a:endParaRPr>
          </a:p>
        </p:txBody>
      </p:sp>
      <p:sp>
        <p:nvSpPr>
          <p:cNvPr id="27" name="正方形/長方形 26"/>
          <p:cNvSpPr/>
          <p:nvPr/>
        </p:nvSpPr>
        <p:spPr>
          <a:xfrm>
            <a:off x="307485" y="2503983"/>
            <a:ext cx="8137525" cy="985837"/>
          </a:xfrm>
          <a:prstGeom prst="rect">
            <a:avLst/>
          </a:prstGeom>
        </p:spPr>
        <p:txBody>
          <a:bodyPr>
            <a:spAutoFit/>
          </a:bodyPr>
          <a:lstStyle/>
          <a:p>
            <a:pPr marL="342900" indent="-342900" eaLnBrk="1" hangingPunct="1">
              <a:lnSpc>
                <a:spcPct val="90000"/>
              </a:lnSpc>
              <a:spcBef>
                <a:spcPct val="20000"/>
              </a:spcBef>
              <a:buClr>
                <a:schemeClr val="tx2"/>
              </a:buClr>
              <a:buSzPct val="70000"/>
              <a:buFont typeface="Wingdings" panose="05000000000000000000" pitchFamily="2" charset="2"/>
              <a:buChar char="l"/>
              <a:defRPr/>
            </a:pPr>
            <a:r>
              <a:rPr lang="ja-JP" altLang="en-US" dirty="0">
                <a:solidFill>
                  <a:prstClr val="black"/>
                </a:solidFill>
                <a:latin typeface="Arial" charset="0"/>
                <a:ea typeface="HG丸ｺﾞｼｯｸM-PRO" pitchFamily="50" charset="-128"/>
              </a:rPr>
              <a:t>入力・・・　</a:t>
            </a:r>
            <a:r>
              <a:rPr lang="ja-JP" altLang="en-US" dirty="0">
                <a:solidFill>
                  <a:srgbClr val="F79646">
                    <a:lumMod val="75000"/>
                  </a:srgbClr>
                </a:solidFill>
                <a:latin typeface="Arial" charset="0"/>
                <a:ea typeface="HG丸ｺﾞｼｯｸM-PRO" pitchFamily="50" charset="-128"/>
              </a:rPr>
              <a:t>数値入力</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文書入力</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検索修正</a:t>
            </a:r>
            <a:endParaRPr lang="en-US" altLang="ja-JP" dirty="0">
              <a:solidFill>
                <a:srgbClr val="F79646">
                  <a:lumMod val="75000"/>
                </a:srgbClr>
              </a:solidFill>
              <a:latin typeface="Arial" charset="0"/>
              <a:ea typeface="HG丸ｺﾞｼｯｸM-PRO" pitchFamily="50" charset="-128"/>
            </a:endParaRPr>
          </a:p>
          <a:p>
            <a:pPr marL="171450" indent="-171450" eaLnBrk="1" hangingPunct="1">
              <a:lnSpc>
                <a:spcPct val="90000"/>
              </a:lnSpc>
              <a:spcBef>
                <a:spcPct val="20000"/>
              </a:spcBef>
              <a:buClr>
                <a:schemeClr val="tx2"/>
              </a:buClr>
              <a:buSzPct val="70000"/>
              <a:buFont typeface="Wingdings" panose="05000000000000000000" pitchFamily="2" charset="2"/>
              <a:buChar char="l"/>
              <a:defRPr/>
            </a:pPr>
            <a:endParaRPr lang="en-US" altLang="ja-JP" dirty="0">
              <a:solidFill>
                <a:prstClr val="black"/>
              </a:solidFill>
              <a:latin typeface="Arial" charset="0"/>
              <a:ea typeface="HG丸ｺﾞｼｯｸM-PRO" pitchFamily="50" charset="-128"/>
            </a:endParaRPr>
          </a:p>
          <a:p>
            <a:pPr marL="342900" indent="-342900" eaLnBrk="1" hangingPunct="1">
              <a:lnSpc>
                <a:spcPct val="90000"/>
              </a:lnSpc>
              <a:spcBef>
                <a:spcPct val="20000"/>
              </a:spcBef>
              <a:buClr>
                <a:schemeClr val="tx2"/>
              </a:buClr>
              <a:buSzPct val="70000"/>
              <a:buFont typeface="Wingdings" panose="05000000000000000000" pitchFamily="2" charset="2"/>
              <a:buChar char="l"/>
              <a:defRPr/>
            </a:pPr>
            <a:r>
              <a:rPr lang="ja-JP" altLang="en-US" dirty="0">
                <a:solidFill>
                  <a:prstClr val="black"/>
                </a:solidFill>
                <a:latin typeface="Arial" charset="0"/>
                <a:ea typeface="HG丸ｺﾞｼｯｸM-PRO" pitchFamily="50" charset="-128"/>
              </a:rPr>
              <a:t>パソコン操作・・・</a:t>
            </a:r>
            <a:r>
              <a:rPr lang="ja-JP" altLang="en-US" dirty="0">
                <a:solidFill>
                  <a:srgbClr val="F79646">
                    <a:lumMod val="75000"/>
                  </a:srgbClr>
                </a:solidFill>
                <a:latin typeface="Arial" charset="0"/>
                <a:ea typeface="HG丸ｺﾞｼｯｸM-PRO" pitchFamily="50" charset="-128"/>
              </a:rPr>
              <a:t>ファイル整理</a:t>
            </a:r>
            <a:r>
              <a:rPr lang="ja-JP" altLang="en-US" dirty="0">
                <a:solidFill>
                  <a:prstClr val="black"/>
                </a:solidFill>
                <a:latin typeface="Arial" charset="0"/>
                <a:ea typeface="HG丸ｺﾞｼｯｸM-PRO" pitchFamily="50" charset="-128"/>
              </a:rPr>
              <a:t>→</a:t>
            </a:r>
            <a:r>
              <a:rPr lang="ja-JP" altLang="en-US" dirty="0">
                <a:solidFill>
                  <a:srgbClr val="F79646">
                    <a:lumMod val="75000"/>
                  </a:srgbClr>
                </a:solidFill>
                <a:latin typeface="Arial" charset="0"/>
                <a:ea typeface="HG丸ｺﾞｼｯｸM-PRO" pitchFamily="50" charset="-128"/>
              </a:rPr>
              <a:t>コピー</a:t>
            </a:r>
            <a:r>
              <a:rPr lang="en-US" altLang="ja-JP" dirty="0">
                <a:solidFill>
                  <a:srgbClr val="F79646">
                    <a:lumMod val="75000"/>
                  </a:srgbClr>
                </a:solidFill>
                <a:latin typeface="Arial" charset="0"/>
                <a:ea typeface="HG丸ｺﾞｼｯｸM-PRO" pitchFamily="50" charset="-128"/>
              </a:rPr>
              <a:t>&amp;</a:t>
            </a:r>
            <a:r>
              <a:rPr lang="ja-JP" altLang="en-US" dirty="0">
                <a:solidFill>
                  <a:srgbClr val="F79646">
                    <a:lumMod val="75000"/>
                  </a:srgbClr>
                </a:solidFill>
                <a:latin typeface="Arial" charset="0"/>
                <a:ea typeface="HG丸ｺﾞｼｯｸM-PRO" pitchFamily="50" charset="-128"/>
              </a:rPr>
              <a:t>ペースト</a:t>
            </a:r>
            <a:endParaRPr lang="en-US" altLang="ja-JP" dirty="0">
              <a:solidFill>
                <a:srgbClr val="F79646">
                  <a:lumMod val="75000"/>
                </a:srgbClr>
              </a:solidFill>
              <a:latin typeface="Arial" charset="0"/>
              <a:ea typeface="HG丸ｺﾞｼｯｸM-PRO" pitchFamily="50" charset="-128"/>
            </a:endParaRPr>
          </a:p>
        </p:txBody>
      </p:sp>
      <p:sp>
        <p:nvSpPr>
          <p:cNvPr id="28" name="正方形/長方形 5"/>
          <p:cNvSpPr>
            <a:spLocks noChangeArrowheads="1"/>
          </p:cNvSpPr>
          <p:nvPr/>
        </p:nvSpPr>
        <p:spPr bwMode="auto">
          <a:xfrm>
            <a:off x="390524" y="4585478"/>
            <a:ext cx="713037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buClr>
                <a:schemeClr val="tx2"/>
              </a:buClr>
              <a:buSzPct val="70000"/>
              <a:buFont typeface="Wingdings" panose="05000000000000000000" pitchFamily="2" charset="2"/>
              <a:buNone/>
            </a:pPr>
            <a:r>
              <a:rPr lang="ja-JP" altLang="en-US" sz="1600" dirty="0">
                <a:solidFill>
                  <a:srgbClr val="E46C0A"/>
                </a:solidFill>
                <a:latin typeface="Arial" panose="020B0604020202020204" pitchFamily="34" charset="0"/>
                <a:ea typeface="HG丸ｺﾞｼｯｸM-PRO" panose="020F0600000000000000" pitchFamily="50" charset="-128"/>
              </a:rPr>
              <a:t>数値チェック</a:t>
            </a:r>
            <a:r>
              <a:rPr lang="ja-JP" altLang="en-US" sz="1600" dirty="0">
                <a:solidFill>
                  <a:srgbClr val="000000"/>
                </a:solidFill>
                <a:latin typeface="Arial" panose="020B0604020202020204" pitchFamily="34" charset="0"/>
                <a:ea typeface="HG丸ｺﾞｼｯｸM-PRO" panose="020F0600000000000000" pitchFamily="50" charset="-128"/>
              </a:rPr>
              <a:t>→</a:t>
            </a:r>
            <a:r>
              <a:rPr lang="ja-JP" altLang="en-US" sz="1600" dirty="0">
                <a:solidFill>
                  <a:srgbClr val="E46C0A"/>
                </a:solidFill>
                <a:latin typeface="Arial" panose="020B0604020202020204" pitchFamily="34" charset="0"/>
                <a:ea typeface="HG丸ｺﾞｼｯｸM-PRO" panose="020F0600000000000000" pitchFamily="50" charset="-128"/>
              </a:rPr>
              <a:t>物品請求書作成</a:t>
            </a:r>
            <a:r>
              <a:rPr lang="ja-JP" altLang="en-US" sz="1600" dirty="0" smtClean="0">
                <a:solidFill>
                  <a:srgbClr val="000000"/>
                </a:solidFill>
                <a:latin typeface="Arial" panose="020B0604020202020204" pitchFamily="34" charset="0"/>
                <a:ea typeface="HG丸ｺﾞｼｯｸM-PRO" panose="020F0600000000000000" pitchFamily="50" charset="-128"/>
              </a:rPr>
              <a:t>→</a:t>
            </a:r>
            <a:r>
              <a:rPr lang="ja-JP" altLang="en-US" sz="1600" dirty="0" smtClean="0">
                <a:solidFill>
                  <a:srgbClr val="E46C0A"/>
                </a:solidFill>
                <a:latin typeface="Arial" panose="020B0604020202020204" pitchFamily="34" charset="0"/>
                <a:ea typeface="HG丸ｺﾞｼｯｸM-PRO" panose="020F0600000000000000" pitchFamily="50" charset="-128"/>
              </a:rPr>
              <a:t>作業</a:t>
            </a:r>
            <a:r>
              <a:rPr lang="ja-JP" altLang="en-US" sz="1600" dirty="0">
                <a:solidFill>
                  <a:srgbClr val="E46C0A"/>
                </a:solidFill>
                <a:latin typeface="Arial" panose="020B0604020202020204" pitchFamily="34" charset="0"/>
                <a:ea typeface="HG丸ｺﾞｼｯｸM-PRO" panose="020F0600000000000000" pitchFamily="50" charset="-128"/>
              </a:rPr>
              <a:t>日報集計</a:t>
            </a:r>
            <a:r>
              <a:rPr lang="ja-JP" altLang="en-US" sz="1600" dirty="0">
                <a:solidFill>
                  <a:srgbClr val="000000"/>
                </a:solidFill>
                <a:latin typeface="Arial" panose="020B0604020202020204" pitchFamily="34" charset="0"/>
                <a:ea typeface="HG丸ｺﾞｼｯｸM-PRO" panose="020F0600000000000000" pitchFamily="50" charset="-128"/>
              </a:rPr>
              <a:t>→</a:t>
            </a:r>
            <a:r>
              <a:rPr lang="ja-JP" altLang="en-US" sz="1600" dirty="0">
                <a:solidFill>
                  <a:srgbClr val="E46C0A"/>
                </a:solidFill>
                <a:latin typeface="Arial" panose="020B0604020202020204" pitchFamily="34" charset="0"/>
                <a:ea typeface="HG丸ｺﾞｼｯｸM-PRO" panose="020F0600000000000000" pitchFamily="50" charset="-128"/>
              </a:rPr>
              <a:t>ラベル作成</a:t>
            </a:r>
            <a:endParaRPr lang="en-US" altLang="ja-JP" sz="1600" dirty="0">
              <a:solidFill>
                <a:srgbClr val="E46C0A"/>
              </a:solidFill>
              <a:latin typeface="Arial" panose="020B0604020202020204" pitchFamily="34" charset="0"/>
              <a:ea typeface="HG丸ｺﾞｼｯｸM-PRO" panose="020F0600000000000000" pitchFamily="50" charset="-128"/>
            </a:endParaRPr>
          </a:p>
        </p:txBody>
      </p:sp>
      <p:sp>
        <p:nvSpPr>
          <p:cNvPr id="29" name="正方形/長方形 9"/>
          <p:cNvSpPr>
            <a:spLocks noChangeArrowheads="1"/>
          </p:cNvSpPr>
          <p:nvPr/>
        </p:nvSpPr>
        <p:spPr bwMode="auto">
          <a:xfrm>
            <a:off x="433107" y="6208307"/>
            <a:ext cx="584206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buClr>
                <a:schemeClr val="tx2"/>
              </a:buClr>
              <a:buSzPct val="70000"/>
              <a:buFont typeface="Wingdings" panose="05000000000000000000" pitchFamily="2" charset="2"/>
              <a:buNone/>
            </a:pPr>
            <a:r>
              <a:rPr lang="ja-JP" altLang="en-US" sz="1600" dirty="0">
                <a:solidFill>
                  <a:srgbClr val="E46C0A"/>
                </a:solidFill>
                <a:latin typeface="Arial" panose="020B0604020202020204" pitchFamily="34" charset="0"/>
                <a:ea typeface="HG丸ｺﾞｼｯｸM-PRO" panose="020F0600000000000000" pitchFamily="50" charset="-128"/>
              </a:rPr>
              <a:t>プラグタップ組立</a:t>
            </a:r>
            <a:r>
              <a:rPr lang="ja-JP" altLang="en-US" sz="1600" dirty="0">
                <a:solidFill>
                  <a:srgbClr val="000000"/>
                </a:solidFill>
                <a:latin typeface="Arial" panose="020B0604020202020204" pitchFamily="34" charset="0"/>
                <a:ea typeface="HG丸ｺﾞｼｯｸM-PRO" panose="020F0600000000000000" pitchFamily="50" charset="-128"/>
              </a:rPr>
              <a:t>→</a:t>
            </a:r>
            <a:r>
              <a:rPr lang="ja-JP" altLang="en-US" sz="1600" dirty="0">
                <a:solidFill>
                  <a:srgbClr val="E46C0A"/>
                </a:solidFill>
                <a:latin typeface="Arial" panose="020B0604020202020204" pitchFamily="34" charset="0"/>
                <a:ea typeface="HG丸ｺﾞｼｯｸM-PRO" panose="020F0600000000000000" pitchFamily="50" charset="-128"/>
              </a:rPr>
              <a:t>重さ計測</a:t>
            </a:r>
            <a:r>
              <a:rPr lang="ja-JP" altLang="en-US" sz="1600" dirty="0">
                <a:solidFill>
                  <a:srgbClr val="000000"/>
                </a:solidFill>
                <a:latin typeface="Arial" panose="020B0604020202020204" pitchFamily="34" charset="0"/>
                <a:ea typeface="HG丸ｺﾞｼｯｸM-PRO" panose="020F0600000000000000" pitchFamily="50" charset="-128"/>
              </a:rPr>
              <a:t>→</a:t>
            </a:r>
            <a:r>
              <a:rPr lang="ja-JP" altLang="en-US" sz="1600" dirty="0">
                <a:solidFill>
                  <a:srgbClr val="E46C0A"/>
                </a:solidFill>
                <a:latin typeface="Arial" panose="020B0604020202020204" pitchFamily="34" charset="0"/>
                <a:ea typeface="HG丸ｺﾞｼｯｸM-PRO" panose="020F0600000000000000" pitchFamily="50" charset="-128"/>
              </a:rPr>
              <a:t>ピッキング</a:t>
            </a:r>
            <a:r>
              <a:rPr lang="ja-JP" altLang="en-US" sz="1600" dirty="0">
                <a:solidFill>
                  <a:srgbClr val="000000"/>
                </a:solidFill>
                <a:latin typeface="Arial" panose="020B0604020202020204" pitchFamily="34" charset="0"/>
                <a:ea typeface="HG丸ｺﾞｼｯｸM-PRO" panose="020F0600000000000000" pitchFamily="50" charset="-128"/>
              </a:rPr>
              <a:t>→</a:t>
            </a:r>
            <a:r>
              <a:rPr lang="ja-JP" altLang="en-US" sz="1600" dirty="0">
                <a:solidFill>
                  <a:srgbClr val="E46C0A"/>
                </a:solidFill>
                <a:latin typeface="Arial" panose="020B0604020202020204" pitchFamily="34" charset="0"/>
                <a:ea typeface="HG丸ｺﾞｼｯｸM-PRO" panose="020F0600000000000000" pitchFamily="50" charset="-128"/>
              </a:rPr>
              <a:t>ナプキン折り</a:t>
            </a:r>
          </a:p>
        </p:txBody>
      </p:sp>
      <p:sp>
        <p:nvSpPr>
          <p:cNvPr id="19"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20" name="Rectangle 2"/>
          <p:cNvSpPr txBox="1">
            <a:spLocks noChangeArrowheads="1"/>
          </p:cNvSpPr>
          <p:nvPr/>
        </p:nvSpPr>
        <p:spPr>
          <a:xfrm>
            <a:off x="117567" y="1375773"/>
            <a:ext cx="6197508" cy="961228"/>
          </a:xfrm>
          <a:prstGeom prst="rect">
            <a:avLst/>
          </a:prstGeom>
          <a:noFill/>
          <a:scene3d>
            <a:camera prst="orthographicFront"/>
            <a:lightRig rig="threePt" dir="t"/>
          </a:scene3d>
          <a:sp3d>
            <a:bevelT/>
          </a:sp3d>
        </p:spPr>
        <p:txBody>
          <a:bodyPr>
            <a:normAutofit fontScale="97500"/>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gn="l">
              <a:lnSpc>
                <a:spcPct val="90000"/>
              </a:lnSpc>
              <a:buClr>
                <a:schemeClr val="tx2"/>
              </a:buClr>
              <a:buSzPct val="70000"/>
              <a:buFont typeface="Wingdings" panose="05000000000000000000" pitchFamily="2" charset="2"/>
              <a:buNone/>
              <a:defRPr/>
            </a:pPr>
            <a:r>
              <a:rPr lang="en-US" altLang="ja-JP" sz="2400" dirty="0" smtClean="0">
                <a:latin typeface="メイリオ" panose="020B0604030504040204" pitchFamily="50" charset="-128"/>
                <a:ea typeface="メイリオ" panose="020B0604030504040204" pitchFamily="50" charset="-128"/>
              </a:rPr>
              <a:t>MWS</a:t>
            </a:r>
            <a:r>
              <a:rPr lang="ja-JP" altLang="en-US" sz="2400" dirty="0" smtClean="0">
                <a:latin typeface="メイリオ" panose="020B0604030504040204" pitchFamily="50" charset="-128"/>
                <a:ea typeface="メイリオ" panose="020B0604030504040204" pitchFamily="50" charset="-128"/>
              </a:rPr>
              <a:t>の各ワークサンプル内の難易度の順序</a:t>
            </a:r>
            <a:endParaRPr lang="en-US" altLang="ja-JP" sz="2400" dirty="0" smtClean="0">
              <a:latin typeface="メイリオ" panose="020B0604030504040204" pitchFamily="50" charset="-128"/>
              <a:ea typeface="メイリオ" panose="020B0604030504040204" pitchFamily="50" charset="-128"/>
            </a:endParaRPr>
          </a:p>
          <a:p>
            <a:pPr algn="r">
              <a:lnSpc>
                <a:spcPct val="90000"/>
              </a:lnSpc>
              <a:buClr>
                <a:schemeClr val="tx2"/>
              </a:buClr>
              <a:buSzPct val="70000"/>
              <a:buFont typeface="Wingdings" panose="05000000000000000000" pitchFamily="2" charset="2"/>
              <a:buNone/>
              <a:defRPr/>
            </a:pPr>
            <a:endParaRPr lang="en-US" altLang="ja-JP" sz="900" dirty="0" smtClean="0">
              <a:latin typeface="メイリオ" panose="020B0604030504040204" pitchFamily="50" charset="-128"/>
              <a:ea typeface="メイリオ" panose="020B0604030504040204" pitchFamily="50" charset="-128"/>
            </a:endParaRPr>
          </a:p>
          <a:p>
            <a:pPr algn="r">
              <a:lnSpc>
                <a:spcPct val="90000"/>
              </a:lnSpc>
              <a:buClr>
                <a:schemeClr val="tx2"/>
              </a:buClr>
              <a:buSzPct val="70000"/>
              <a:buFont typeface="Wingdings" panose="05000000000000000000" pitchFamily="2" charset="2"/>
              <a:buNone/>
              <a:defRPr/>
            </a:pPr>
            <a:r>
              <a:rPr lang="ja-JP" altLang="en-US" sz="2000" dirty="0" smtClean="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後者に行くほど難易度が高くなる。</a:t>
            </a: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54243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345411" y="4651080"/>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9" name="正方形/長方形 8"/>
          <p:cNvSpPr/>
          <p:nvPr/>
        </p:nvSpPr>
        <p:spPr>
          <a:xfrm>
            <a:off x="6315074" y="4807450"/>
            <a:ext cx="2828926" cy="461665"/>
          </a:xfrm>
          <a:prstGeom prst="rect">
            <a:avLst/>
          </a:prstGeom>
        </p:spPr>
        <p:txBody>
          <a:bodyPr wrap="square">
            <a:spAutoFit/>
          </a:bodyPr>
          <a:lstStyle/>
          <a:p>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b="1" dirty="0">
              <a:solidFill>
                <a:schemeClr val="bg1"/>
              </a:solidFill>
              <a:effectLst>
                <a:outerShdw blurRad="38100" dist="38100" dir="2700000" algn="tl">
                  <a:srgbClr val="000000">
                    <a:alpha val="43137"/>
                  </a:srgbClr>
                </a:outerShdw>
              </a:effectLst>
            </a:endParaRPr>
          </a:p>
        </p:txBody>
      </p:sp>
      <p:sp>
        <p:nvSpPr>
          <p:cNvPr id="10" name="正方形/長方形 9"/>
          <p:cNvSpPr/>
          <p:nvPr/>
        </p:nvSpPr>
        <p:spPr>
          <a:xfrm>
            <a:off x="6315074" y="595381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の未体験の作業も含めた作業種の興味や関心を</a:t>
            </a:r>
            <a:r>
              <a:rPr lang="ja-JP" altLang="en-US" sz="1200" dirty="0" smtClean="0">
                <a:latin typeface="メイリオ" panose="020B0604030504040204" pitchFamily="50" charset="-128"/>
                <a:ea typeface="メイリオ" panose="020B0604030504040204" pitchFamily="50" charset="-128"/>
              </a:rPr>
              <a:t>把握する。</a:t>
            </a:r>
            <a:endParaRPr lang="ja-JP" altLang="en-US" dirty="0"/>
          </a:p>
        </p:txBody>
      </p:sp>
      <p:sp>
        <p:nvSpPr>
          <p:cNvPr id="2" name="正方形/長方形 1"/>
          <p:cNvSpPr/>
          <p:nvPr/>
        </p:nvSpPr>
        <p:spPr>
          <a:xfrm>
            <a:off x="110233" y="2350571"/>
            <a:ext cx="1338828" cy="369332"/>
          </a:xfrm>
          <a:prstGeom prst="rect">
            <a:avLst/>
          </a:prstGeom>
        </p:spPr>
        <p:txBody>
          <a:bodyPr wrap="none">
            <a:spAutoFit/>
          </a:bodyPr>
          <a:lstStyle/>
          <a:p>
            <a:r>
              <a:rPr lang="ja-JP" altLang="en-US" b="1" dirty="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〇ポイント</a:t>
            </a:r>
          </a:p>
        </p:txBody>
      </p:sp>
      <p:sp>
        <p:nvSpPr>
          <p:cNvPr id="13"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5" name="テキスト ボックス 14"/>
          <p:cNvSpPr txBox="1"/>
          <p:nvPr/>
        </p:nvSpPr>
        <p:spPr>
          <a:xfrm>
            <a:off x="226895" y="2996902"/>
            <a:ext cx="5779139" cy="2308324"/>
          </a:xfrm>
          <a:prstGeom prst="rect">
            <a:avLst/>
          </a:prstGeom>
          <a:solidFill>
            <a:srgbClr val="F47C50"/>
          </a:solidFill>
        </p:spPr>
        <p:txBody>
          <a:bodyPr wrap="square" rtlCol="0">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事前のアセスメント等で、補完方法の獲得が必要である場合は、本人にとって</a:t>
            </a:r>
            <a:r>
              <a:rPr lang="ja-JP" altLang="en-US" u="sng" dirty="0" smtClean="0">
                <a:solidFill>
                  <a:schemeClr val="bg1"/>
                </a:solidFill>
                <a:latin typeface="メイリオ" panose="020B0604030504040204" pitchFamily="50" charset="-128"/>
                <a:ea typeface="メイリオ" panose="020B0604030504040204" pitchFamily="50" charset="-128"/>
              </a:rPr>
              <a:t>適切な難易度</a:t>
            </a:r>
            <a:r>
              <a:rPr lang="ja-JP" altLang="en-US" dirty="0" smtClean="0">
                <a:solidFill>
                  <a:schemeClr val="bg1"/>
                </a:solidFill>
                <a:latin typeface="メイリオ" panose="020B0604030504040204" pitchFamily="50" charset="-128"/>
                <a:ea typeface="メイリオ" panose="020B0604030504040204" pitchFamily="50" charset="-128"/>
              </a:rPr>
              <a:t>や作業種を選定して、訓練経過に従って、次第に職場に近い環境設定をしていくものとしている。</a:t>
            </a:r>
          </a:p>
          <a:p>
            <a:r>
              <a:rPr lang="ja-JP" altLang="en-US" dirty="0" smtClean="0">
                <a:solidFill>
                  <a:schemeClr val="bg1"/>
                </a:solidFill>
                <a:latin typeface="メイリオ" panose="020B0604030504040204" pitchFamily="50" charset="-128"/>
                <a:ea typeface="メイリオ" panose="020B0604030504040204" pitchFamily="50" charset="-128"/>
              </a:rPr>
              <a:t>　そのため、最初に作業課題を設定する際は（シンプルなもの→複雑なもの）の順番を意識することとして、多数の作業課題を一斉に処理させていく等の複雑な課題設定は行わない。</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50010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15074" y="1492893"/>
            <a:ext cx="2743200"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が作業中に発生させたミスやエラーの特徴やパターンを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6315074" y="2535237"/>
            <a:ext cx="269557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が作業中に発生させたミスやエラーの原因を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p:cNvSpPr/>
          <p:nvPr/>
        </p:nvSpPr>
        <p:spPr>
          <a:xfrm>
            <a:off x="6315074" y="3612780"/>
            <a:ext cx="2828926" cy="461665"/>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a:t>
            </a:r>
            <a:r>
              <a:rPr lang="ja-JP" altLang="en-US" sz="1200" dirty="0">
                <a:latin typeface="メイリオ" panose="020B0604030504040204" pitchFamily="50" charset="-128"/>
                <a:ea typeface="メイリオ" panose="020B0604030504040204" pitchFamily="50" charset="-128"/>
              </a:rPr>
              <a:t>が作業を行う時に集中力を持続できる時間を</a:t>
            </a:r>
            <a:r>
              <a:rPr lang="ja-JP" altLang="en-US" sz="1200" dirty="0" smtClean="0">
                <a:latin typeface="メイリオ" panose="020B0604030504040204" pitchFamily="50" charset="-128"/>
                <a:ea typeface="メイリオ" panose="020B0604030504040204" pitchFamily="50" charset="-128"/>
              </a:rPr>
              <a:t>把握する</a:t>
            </a:r>
            <a:r>
              <a:rPr lang="ja-JP" altLang="en-US" sz="1200" dirty="0">
                <a:latin typeface="メイリオ" panose="020B0604030504040204" pitchFamily="50" charset="-128"/>
                <a:ea typeface="メイリオ" panose="020B0604030504040204" pitchFamily="50" charset="-128"/>
              </a:rPr>
              <a:t>。</a:t>
            </a:r>
          </a:p>
        </p:txBody>
      </p:sp>
      <p:sp>
        <p:nvSpPr>
          <p:cNvPr id="14" name="テキスト ボックス 13"/>
          <p:cNvSpPr txBox="1"/>
          <p:nvPr/>
        </p:nvSpPr>
        <p:spPr>
          <a:xfrm>
            <a:off x="226811" y="2364890"/>
            <a:ext cx="5779139" cy="2031325"/>
          </a:xfrm>
          <a:prstGeom prst="rect">
            <a:avLst/>
          </a:prstGeom>
          <a:solidFill>
            <a:srgbClr val="F47C50"/>
          </a:solidFill>
        </p:spPr>
        <p:txBody>
          <a:bodyPr wrap="square" rtlCol="0">
            <a:spAutoFit/>
          </a:bodyPr>
          <a:lstStyle/>
          <a:p>
            <a:endParaRPr kumimoji="1" lang="ja-JP" altLang="en-US" dirty="0">
              <a:solidFill>
                <a:srgbClr val="FF0000"/>
              </a:solidFill>
              <a:latin typeface="メイリオ" panose="020B0604030504040204" pitchFamily="50" charset="-128"/>
              <a:ea typeface="メイリオ" panose="020B0604030504040204" pitchFamily="50" charset="-128"/>
            </a:endParaRPr>
          </a:p>
          <a:p>
            <a:r>
              <a:rPr lang="ja-JP" altLang="en-US" dirty="0" smtClean="0">
                <a:solidFill>
                  <a:srgbClr val="FF0000"/>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ＭＷＳ簡易版は比較的短い時間でＯＡ作業・事務作業・実務作業をすべて体験できるため、ＭＷＳ訓練版を実施する前</a:t>
            </a:r>
            <a:r>
              <a:rPr lang="ja-JP" altLang="en-US" dirty="0">
                <a:solidFill>
                  <a:schemeClr val="bg1"/>
                </a:solidFill>
                <a:latin typeface="メイリオ" panose="020B0604030504040204" pitchFamily="50" charset="-128"/>
                <a:ea typeface="メイリオ" panose="020B0604030504040204" pitchFamily="50" charset="-128"/>
              </a:rPr>
              <a:t>に、利用者の興味・</a:t>
            </a:r>
            <a:r>
              <a:rPr lang="ja-JP" altLang="en-US" dirty="0" smtClean="0">
                <a:solidFill>
                  <a:schemeClr val="bg1"/>
                </a:solidFill>
                <a:latin typeface="メイリオ" panose="020B0604030504040204" pitchFamily="50" charset="-128"/>
                <a:ea typeface="メイリオ" panose="020B0604030504040204" pitchFamily="50" charset="-128"/>
              </a:rPr>
              <a:t>関心のある作業種を</a:t>
            </a:r>
            <a:r>
              <a:rPr lang="ja-JP" altLang="en-US" dirty="0">
                <a:solidFill>
                  <a:schemeClr val="bg1"/>
                </a:solidFill>
                <a:latin typeface="メイリオ" panose="020B0604030504040204" pitchFamily="50" charset="-128"/>
                <a:ea typeface="メイリオ" panose="020B0604030504040204" pitchFamily="50" charset="-128"/>
              </a:rPr>
              <a:t>把握し、それ</a:t>
            </a:r>
            <a:r>
              <a:rPr lang="ja-JP" altLang="en-US" dirty="0" smtClean="0">
                <a:solidFill>
                  <a:schemeClr val="bg1"/>
                </a:solidFill>
                <a:latin typeface="メイリオ" panose="020B0604030504040204" pitchFamily="50" charset="-128"/>
                <a:ea typeface="メイリオ" panose="020B0604030504040204" pitchFamily="50" charset="-128"/>
              </a:rPr>
              <a:t>をＭＷＳ訓練版の作</a:t>
            </a:r>
            <a:r>
              <a:rPr lang="ja-JP" altLang="en-US" dirty="0">
                <a:solidFill>
                  <a:schemeClr val="bg1"/>
                </a:solidFill>
                <a:latin typeface="メイリオ" panose="020B0604030504040204" pitchFamily="50" charset="-128"/>
                <a:ea typeface="メイリオ" panose="020B0604030504040204" pitchFamily="50" charset="-128"/>
              </a:rPr>
              <a:t>業種の選択に反映すること</a:t>
            </a:r>
            <a:r>
              <a:rPr lang="ja-JP" altLang="en-US" dirty="0" smtClean="0">
                <a:solidFill>
                  <a:schemeClr val="bg1"/>
                </a:solidFill>
                <a:latin typeface="メイリオ" panose="020B0604030504040204" pitchFamily="50" charset="-128"/>
                <a:ea typeface="メイリオ" panose="020B0604030504040204" pitchFamily="50" charset="-128"/>
              </a:rPr>
              <a:t>もできる</a:t>
            </a:r>
            <a:r>
              <a:rPr lang="ja-JP" altLang="en-US" dirty="0">
                <a:solidFill>
                  <a:schemeClr val="bg1"/>
                </a:solidFill>
                <a:latin typeface="メイリオ" panose="020B0604030504040204" pitchFamily="50" charset="-128"/>
                <a:ea typeface="メイリオ" panose="020B0604030504040204" pitchFamily="50" charset="-128"/>
              </a:rPr>
              <a:t>。</a:t>
            </a:r>
          </a:p>
          <a:p>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0" y="1769892"/>
            <a:ext cx="1338828" cy="369332"/>
          </a:xfrm>
          <a:prstGeom prst="rect">
            <a:avLst/>
          </a:prstGeom>
        </p:spPr>
        <p:txBody>
          <a:bodyPr wrap="none">
            <a:spAutoFit/>
          </a:bodyPr>
          <a:lstStyle/>
          <a:p>
            <a:r>
              <a:rPr lang="ja-JP" altLang="en-US" b="1" dirty="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〇ポイント</a:t>
            </a:r>
          </a:p>
        </p:txBody>
      </p:sp>
      <p:sp>
        <p:nvSpPr>
          <p:cNvPr id="17" name="正方形/長方形 16"/>
          <p:cNvSpPr/>
          <p:nvPr/>
        </p:nvSpPr>
        <p:spPr>
          <a:xfrm>
            <a:off x="6315074" y="4807450"/>
            <a:ext cx="282892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作業訓練開始前に利用者にとって最も効果的な作業訓練課題の検討を</a:t>
            </a:r>
            <a:r>
              <a:rPr lang="ja-JP" altLang="en-US" sz="1200" dirty="0" smtClean="0">
                <a:latin typeface="メイリオ" panose="020B0604030504040204" pitchFamily="50" charset="-128"/>
                <a:ea typeface="メイリオ" panose="020B0604030504040204" pitchFamily="50" charset="-128"/>
              </a:rPr>
              <a:t>行う。</a:t>
            </a:r>
            <a:endParaRPr lang="ja-JP" altLang="en-US" dirty="0"/>
          </a:p>
        </p:txBody>
      </p:sp>
      <p:sp>
        <p:nvSpPr>
          <p:cNvPr id="13" name="角丸四角形 12"/>
          <p:cNvSpPr/>
          <p:nvPr/>
        </p:nvSpPr>
        <p:spPr>
          <a:xfrm>
            <a:off x="6357937" y="5791033"/>
            <a:ext cx="2743200" cy="737287"/>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315074" y="5953810"/>
            <a:ext cx="2828926" cy="461665"/>
          </a:xfrm>
          <a:prstGeom prst="rect">
            <a:avLst/>
          </a:prstGeom>
        </p:spPr>
        <p:txBody>
          <a:bodyPr wrap="square">
            <a:spAutoFit/>
          </a:bodyPr>
          <a:lstStyle/>
          <a:p>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の未体験の作業も含めた作業種の興味や関心を</a:t>
            </a:r>
            <a:r>
              <a:rPr lang="ja-JP" altLang="en-US" sz="12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把握する。</a:t>
            </a:r>
            <a:endParaRPr lang="ja-JP" altLang="en-US" b="1" dirty="0">
              <a:solidFill>
                <a:schemeClr val="bg1"/>
              </a:solidFill>
              <a:effectLst>
                <a:outerShdw blurRad="38100" dist="38100" dir="2700000" algn="tl">
                  <a:srgbClr val="000000">
                    <a:alpha val="43137"/>
                  </a:srgbClr>
                </a:outerShdw>
              </a:effectLst>
            </a:endParaRPr>
          </a:p>
        </p:txBody>
      </p:sp>
      <p:sp>
        <p:nvSpPr>
          <p:cNvPr id="18" name="タイトル 1"/>
          <p:cNvSpPr txBox="1">
            <a:spLocks/>
          </p:cNvSpPr>
          <p:nvPr/>
        </p:nvSpPr>
        <p:spPr>
          <a:xfrm>
            <a:off x="226811" y="131763"/>
            <a:ext cx="8566993" cy="9778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latin typeface="メイリオ" panose="020B0604030504040204" pitchFamily="50" charset="-128"/>
                <a:ea typeface="メイリオ" panose="020B0604030504040204" pitchFamily="50" charset="-128"/>
              </a:rPr>
              <a:t>作業</a:t>
            </a:r>
            <a:r>
              <a:rPr lang="ja-JP" altLang="en-US" sz="3200" dirty="0">
                <a:solidFill>
                  <a:schemeClr val="bg1"/>
                </a:solidFill>
                <a:latin typeface="メイリオ" panose="020B0604030504040204" pitchFamily="50" charset="-128"/>
                <a:ea typeface="メイリオ" panose="020B0604030504040204" pitchFamily="50" charset="-128"/>
              </a:rPr>
              <a:t>の特性の現れ方、作業遂行能力の把握を行う</a:t>
            </a: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193736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79388" y="1052513"/>
            <a:ext cx="8785225" cy="51847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46800" rIns="18000" bIns="468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ct val="0"/>
              </a:spcBef>
              <a:buClr>
                <a:schemeClr val="tx2"/>
              </a:buClr>
              <a:buSzPct val="70000"/>
              <a:buFont typeface="Wingdings" panose="05000000000000000000" pitchFamily="2" charset="2"/>
              <a:buNone/>
            </a:pPr>
            <a:endParaRPr lang="ja-JP" altLang="en-US" sz="2800">
              <a:solidFill>
                <a:srgbClr val="000000"/>
              </a:solidFill>
              <a:latin typeface="Arial" panose="020B0604020202020204" pitchFamily="34" charset="0"/>
            </a:endParaRPr>
          </a:p>
        </p:txBody>
      </p:sp>
      <p:grpSp>
        <p:nvGrpSpPr>
          <p:cNvPr id="43011" name="Group 5"/>
          <p:cNvGrpSpPr>
            <a:grpSpLocks/>
          </p:cNvGrpSpPr>
          <p:nvPr/>
        </p:nvGrpSpPr>
        <p:grpSpPr bwMode="auto">
          <a:xfrm>
            <a:off x="271463" y="1855788"/>
            <a:ext cx="9428162" cy="1152525"/>
            <a:chOff x="273" y="1183"/>
            <a:chExt cx="5940" cy="726"/>
          </a:xfrm>
        </p:grpSpPr>
        <p:sp>
          <p:nvSpPr>
            <p:cNvPr id="43030" name="Rectangle 2"/>
            <p:cNvSpPr>
              <a:spLocks noChangeArrowheads="1"/>
            </p:cNvSpPr>
            <p:nvPr/>
          </p:nvSpPr>
          <p:spPr bwMode="auto">
            <a:xfrm>
              <a:off x="456" y="1183"/>
              <a:ext cx="5757"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lnSpc>
                  <a:spcPct val="80000"/>
                </a:lnSpc>
                <a:buClr>
                  <a:srgbClr val="808080"/>
                </a:buClr>
                <a:buSzPct val="75000"/>
                <a:buFont typeface="Wingdings" panose="05000000000000000000" pitchFamily="2" charset="2"/>
                <a:buNone/>
              </a:pPr>
              <a:endParaRPr lang="en-US" altLang="ja-JP" sz="2200">
                <a:solidFill>
                  <a:srgbClr val="000000"/>
                </a:solidFill>
                <a:latin typeface="HG丸ｺﾞｼｯｸM-PRO" panose="020F0600000000000000" pitchFamily="50" charset="-128"/>
                <a:ea typeface="HG丸ｺﾞｼｯｸM-PRO" panose="020F0600000000000000" pitchFamily="50" charset="-128"/>
              </a:endParaRPr>
            </a:p>
          </p:txBody>
        </p:sp>
        <p:sp>
          <p:nvSpPr>
            <p:cNvPr id="43031" name="Text Box 7"/>
            <p:cNvSpPr txBox="1">
              <a:spLocks noChangeArrowheads="1"/>
            </p:cNvSpPr>
            <p:nvPr/>
          </p:nvSpPr>
          <p:spPr bwMode="auto">
            <a:xfrm>
              <a:off x="273" y="1183"/>
              <a:ext cx="11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200">
                <a:solidFill>
                  <a:srgbClr val="000000"/>
                </a:solidFill>
                <a:latin typeface="Arial" panose="020B0604020202020204" pitchFamily="34" charset="0"/>
              </a:endParaRPr>
            </a:p>
          </p:txBody>
        </p:sp>
      </p:grpSp>
      <p:sp>
        <p:nvSpPr>
          <p:cNvPr id="43012" name="Text Box 10"/>
          <p:cNvSpPr txBox="1">
            <a:spLocks noChangeArrowheads="1"/>
          </p:cNvSpPr>
          <p:nvPr/>
        </p:nvSpPr>
        <p:spPr bwMode="auto">
          <a:xfrm>
            <a:off x="455613" y="4464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400">
              <a:solidFill>
                <a:srgbClr val="000000"/>
              </a:solidFill>
              <a:latin typeface="Arial" panose="020B0604020202020204" pitchFamily="34" charset="0"/>
            </a:endParaRPr>
          </a:p>
        </p:txBody>
      </p:sp>
      <p:sp>
        <p:nvSpPr>
          <p:cNvPr id="11" name="タイトル 1"/>
          <p:cNvSpPr txBox="1">
            <a:spLocks/>
          </p:cNvSpPr>
          <p:nvPr/>
        </p:nvSpPr>
        <p:spPr>
          <a:xfrm>
            <a:off x="1" y="117987"/>
            <a:ext cx="4510879" cy="548680"/>
          </a:xfrm>
          <a:prstGeom prst="rect">
            <a:avLst/>
          </a:prstGeom>
          <a:noFill/>
          <a:ln>
            <a:noFill/>
          </a:ln>
          <a:scene3d>
            <a:camera prst="orthographicFront"/>
            <a:lightRig rig="threePt" dir="t"/>
          </a:scene3d>
          <a:sp3d>
            <a:bevelT/>
          </a:sp3d>
        </p:spPr>
        <p:txBody>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nSpc>
                <a:spcPct val="90000"/>
              </a:lnSpc>
              <a:buClr>
                <a:schemeClr val="tx2"/>
              </a:buClr>
              <a:buSzPct val="70000"/>
              <a:buFont typeface="Wingdings" panose="05000000000000000000" pitchFamily="2" charset="2"/>
              <a:buNone/>
              <a:defRPr/>
            </a:pPr>
            <a:r>
              <a:rPr lang="en-US" altLang="ja-JP" sz="2800" dirty="0" smtClean="0">
                <a:solidFill>
                  <a:srgbClr val="0070C0"/>
                </a:solidFill>
                <a:latin typeface="メイリオ" panose="020B0604030504040204" pitchFamily="50" charset="-128"/>
                <a:ea typeface="メイリオ" panose="020B0604030504040204" pitchFamily="50" charset="-128"/>
              </a:rPr>
              <a:t>MWS</a:t>
            </a:r>
            <a:r>
              <a:rPr lang="ja-JP" altLang="en-US" sz="2800" dirty="0" smtClean="0">
                <a:solidFill>
                  <a:srgbClr val="0070C0"/>
                </a:solidFill>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簡易版と訓練版</a:t>
            </a:r>
            <a:endParaRPr lang="ja-JP" altLang="en-US" sz="2800" dirty="0">
              <a:latin typeface="メイリオ" panose="020B0604030504040204" pitchFamily="50" charset="-128"/>
              <a:ea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466562109"/>
              </p:ext>
            </p:extLst>
          </p:nvPr>
        </p:nvGraphicFramePr>
        <p:xfrm>
          <a:off x="179388" y="562094"/>
          <a:ext cx="8739188" cy="5221288"/>
        </p:xfrm>
        <a:graphic>
          <a:graphicData uri="http://schemas.openxmlformats.org/drawingml/2006/table">
            <a:tbl>
              <a:tblPr firstRow="1" bandRow="1">
                <a:tableStyleId>{5C22544A-7EE6-4342-B048-85BDC9FD1C3A}</a:tableStyleId>
              </a:tblPr>
              <a:tblGrid>
                <a:gridCol w="4369594">
                  <a:extLst>
                    <a:ext uri="{9D8B030D-6E8A-4147-A177-3AD203B41FA5}">
                      <a16:colId xmlns:a16="http://schemas.microsoft.com/office/drawing/2014/main" val="20000"/>
                    </a:ext>
                  </a:extLst>
                </a:gridCol>
                <a:gridCol w="4369594">
                  <a:extLst>
                    <a:ext uri="{9D8B030D-6E8A-4147-A177-3AD203B41FA5}">
                      <a16:colId xmlns:a16="http://schemas.microsoft.com/office/drawing/2014/main" val="20001"/>
                    </a:ext>
                  </a:extLst>
                </a:gridCol>
              </a:tblGrid>
              <a:tr h="694580">
                <a:tc>
                  <a:txBody>
                    <a:bodyPr/>
                    <a:lstStyle/>
                    <a:p>
                      <a:pPr algn="ctr"/>
                      <a:r>
                        <a:rPr kumimoji="1" lang="ja-JP" altLang="en-US" sz="2400" dirty="0" smtClean="0">
                          <a:solidFill>
                            <a:schemeClr val="tx1"/>
                          </a:solidFill>
                          <a:latin typeface="メイリオ" panose="020B0604030504040204" pitchFamily="50" charset="-128"/>
                          <a:ea typeface="メイリオ" panose="020B0604030504040204" pitchFamily="50" charset="-128"/>
                        </a:rPr>
                        <a:t>簡易版</a:t>
                      </a:r>
                      <a:endParaRPr kumimoji="1" lang="ja-JP" altLang="en-US" sz="2400" dirty="0">
                        <a:solidFill>
                          <a:schemeClr val="tx1"/>
                        </a:solidFill>
                        <a:latin typeface="メイリオ" panose="020B0604030504040204" pitchFamily="50" charset="-128"/>
                        <a:ea typeface="メイリオ" panose="020B0604030504040204" pitchFamily="50" charset="-128"/>
                      </a:endParaRPr>
                    </a:p>
                  </a:txBody>
                  <a:tcPr marL="91441" marR="91441" anchor="ctr">
                    <a:solidFill>
                      <a:schemeClr val="accent5">
                        <a:lumMod val="40000"/>
                        <a:lumOff val="60000"/>
                      </a:schemeClr>
                    </a:solidFill>
                  </a:tcPr>
                </a:tc>
                <a:tc>
                  <a:txBody>
                    <a:bodyPr/>
                    <a:lstStyle/>
                    <a:p>
                      <a:pPr algn="ctr"/>
                      <a:r>
                        <a:rPr kumimoji="1" lang="ja-JP" altLang="en-US" sz="2400" dirty="0" smtClean="0">
                          <a:solidFill>
                            <a:schemeClr val="tx1"/>
                          </a:solidFill>
                          <a:latin typeface="メイリオ" panose="020B0604030504040204" pitchFamily="50" charset="-128"/>
                          <a:ea typeface="メイリオ" panose="020B0604030504040204" pitchFamily="50" charset="-128"/>
                        </a:rPr>
                        <a:t>訓練版</a:t>
                      </a:r>
                      <a:endParaRPr kumimoji="1" lang="ja-JP" altLang="en-US" sz="2400" dirty="0">
                        <a:solidFill>
                          <a:schemeClr val="tx1"/>
                        </a:solidFill>
                        <a:latin typeface="メイリオ" panose="020B0604030504040204" pitchFamily="50" charset="-128"/>
                        <a:ea typeface="メイリオ" panose="020B0604030504040204" pitchFamily="50" charset="-128"/>
                      </a:endParaRPr>
                    </a:p>
                  </a:txBody>
                  <a:tcPr marL="91441" marR="91441" anchor="ctr">
                    <a:solidFill>
                      <a:schemeClr val="accent5">
                        <a:lumMod val="40000"/>
                        <a:lumOff val="60000"/>
                      </a:schemeClr>
                    </a:solidFill>
                  </a:tcPr>
                </a:tc>
                <a:extLst>
                  <a:ext uri="{0D108BD9-81ED-4DB2-BD59-A6C34878D82A}">
                    <a16:rowId xmlns:a16="http://schemas.microsoft.com/office/drawing/2014/main" val="10000"/>
                  </a:ext>
                </a:extLst>
              </a:tr>
              <a:tr h="4526708">
                <a:tc>
                  <a:txBody>
                    <a:bodyPr/>
                    <a:lstStyle/>
                    <a:p>
                      <a:pPr marL="342900" lvl="0" indent="-342900" eaLnBrk="0" hangingPunct="0">
                        <a:lnSpc>
                          <a:spcPct val="80000"/>
                        </a:lnSpc>
                        <a:spcBef>
                          <a:spcPct val="20000"/>
                        </a:spcBef>
                        <a:buClr>
                          <a:srgbClr val="808080"/>
                        </a:buClr>
                        <a:buSzPct val="75000"/>
                      </a:pP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●アセスメントツールとして活用で</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　きる</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　（作業の実行可能性、興味のある</a:t>
                      </a: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　　もの・苦手なものなど）</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●その他、</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　・職業に関する情報提供方法</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strike="noStrike" baseline="0" dirty="0" smtClean="0">
                          <a:solidFill>
                            <a:schemeClr val="tx1"/>
                          </a:solidFill>
                          <a:latin typeface="メイリオ" panose="020B0604030504040204" pitchFamily="50" charset="-128"/>
                          <a:ea typeface="メイリオ" panose="020B0604030504040204" pitchFamily="50" charset="-128"/>
                        </a:rPr>
                        <a:t>　・</a:t>
                      </a:r>
                      <a:r>
                        <a:rPr lang="ja-JP" altLang="en-US" sz="2000" dirty="0" smtClean="0">
                          <a:solidFill>
                            <a:schemeClr val="tx1"/>
                          </a:solidFill>
                          <a:latin typeface="メイリオ" panose="020B0604030504040204" pitchFamily="50" charset="-128"/>
                          <a:ea typeface="メイリオ" panose="020B0604030504040204" pitchFamily="50" charset="-128"/>
                        </a:rPr>
                        <a:t>訓練版を活用する前の動機付</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chemeClr val="tx1"/>
                          </a:solidFill>
                          <a:latin typeface="メイリオ" panose="020B0604030504040204" pitchFamily="50" charset="-128"/>
                          <a:ea typeface="メイリオ" panose="020B0604030504040204" pitchFamily="50" charset="-128"/>
                        </a:rPr>
                        <a:t>　　</a:t>
                      </a:r>
                      <a:r>
                        <a:rPr lang="ja-JP" altLang="en-US" sz="2000" dirty="0" err="1" smtClean="0">
                          <a:solidFill>
                            <a:schemeClr val="tx1"/>
                          </a:solidFill>
                          <a:latin typeface="メイリオ" panose="020B0604030504040204" pitchFamily="50" charset="-128"/>
                          <a:ea typeface="メイリオ" panose="020B0604030504040204" pitchFamily="50" charset="-128"/>
                        </a:rPr>
                        <a:t>けの</a:t>
                      </a:r>
                      <a:r>
                        <a:rPr lang="ja-JP" altLang="en-US" sz="2000" dirty="0" smtClean="0">
                          <a:solidFill>
                            <a:schemeClr val="tx1"/>
                          </a:solidFill>
                          <a:latin typeface="メイリオ" panose="020B0604030504040204" pitchFamily="50" charset="-128"/>
                          <a:ea typeface="メイリオ" panose="020B0604030504040204" pitchFamily="50" charset="-128"/>
                        </a:rPr>
                        <a:t>手段</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2000" dirty="0" smtClean="0">
                          <a:solidFill>
                            <a:srgbClr val="0070C0"/>
                          </a:solidFill>
                          <a:latin typeface="メイリオ" panose="020B0604030504040204" pitchFamily="50" charset="-128"/>
                          <a:ea typeface="メイリオ" panose="020B0604030504040204" pitchFamily="50" charset="-128"/>
                        </a:rPr>
                        <a:t>　</a:t>
                      </a:r>
                      <a:r>
                        <a:rPr lang="ja-JP" altLang="en-US" sz="2000" dirty="0" smtClean="0">
                          <a:solidFill>
                            <a:srgbClr val="000000"/>
                          </a:solidFill>
                          <a:latin typeface="メイリオ" panose="020B0604030504040204" pitchFamily="50" charset="-128"/>
                          <a:ea typeface="メイリオ" panose="020B0604030504040204" pitchFamily="50" charset="-128"/>
                        </a:rPr>
                        <a:t>として活用できる</a:t>
                      </a: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
                          <a:srgbClr val="808080"/>
                        </a:buClr>
                        <a:buSzPct val="75000"/>
                        <a:buFont typeface="Wingdings" pitchFamily="2" charset="2"/>
                        <a:buNone/>
                      </a:pP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2000" dirty="0" smtClean="0">
                          <a:solidFill>
                            <a:srgbClr val="4373C9"/>
                          </a:solidFill>
                          <a:latin typeface="メイリオ" panose="020B0604030504040204" pitchFamily="50" charset="-128"/>
                          <a:ea typeface="メイリオ" panose="020B0604030504040204" pitchFamily="50" charset="-128"/>
                        </a:rPr>
                        <a:t>　</a:t>
                      </a:r>
                      <a:endParaRPr kumimoji="1" lang="ja-JP" altLang="en-US" sz="2000" dirty="0"/>
                    </a:p>
                  </a:txBody>
                  <a:tcPr marL="91441" marR="91441">
                    <a:solidFill>
                      <a:srgbClr val="F5EEDE"/>
                    </a:solidFill>
                  </a:tcPr>
                </a:tc>
                <a:tc>
                  <a:txBody>
                    <a:bodyPr/>
                    <a:lstStyle/>
                    <a:p>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●評価と訓練の機能をもつ</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●継続的な指導ができるよう相当量</a:t>
                      </a: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　の課題を用意している</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●難易度のレベルを段階的に設定し</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　</a:t>
                      </a:r>
                      <a:r>
                        <a:rPr kumimoji="1" lang="ja-JP" altLang="en-US" sz="2000" dirty="0" err="1" smtClean="0">
                          <a:solidFill>
                            <a:schemeClr val="tx1"/>
                          </a:solidFill>
                          <a:latin typeface="メイリオ" panose="020B0604030504040204" pitchFamily="50" charset="-128"/>
                          <a:ea typeface="メイリオ" panose="020B0604030504040204" pitchFamily="50" charset="-128"/>
                        </a:rPr>
                        <a:t>て</a:t>
                      </a:r>
                      <a:r>
                        <a:rPr kumimoji="1" lang="ja-JP" altLang="en-US" sz="2000" dirty="0" smtClean="0">
                          <a:solidFill>
                            <a:schemeClr val="tx1"/>
                          </a:solidFill>
                          <a:latin typeface="メイリオ" panose="020B0604030504040204" pitchFamily="50" charset="-128"/>
                          <a:ea typeface="メイリオ" panose="020B0604030504040204" pitchFamily="50" charset="-128"/>
                        </a:rPr>
                        <a:t>いる</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●対象者に応じ、作業負荷を段階的</a:t>
                      </a:r>
                    </a:p>
                    <a:p>
                      <a:pPr marL="0" indent="0">
                        <a:buFont typeface="Wingdings" pitchFamily="2" charset="2"/>
                        <a:buNone/>
                      </a:pPr>
                      <a:r>
                        <a:rPr kumimoji="1" lang="ja-JP" altLang="en-US" sz="2000" dirty="0" smtClean="0">
                          <a:solidFill>
                            <a:schemeClr val="tx1"/>
                          </a:solidFill>
                          <a:latin typeface="メイリオ" panose="020B0604030504040204" pitchFamily="50" charset="-128"/>
                          <a:ea typeface="メイリオ" panose="020B0604030504040204" pitchFamily="50" charset="-128"/>
                        </a:rPr>
                        <a:t>　に調整できる</a:t>
                      </a:r>
                      <a:endParaRPr kumimoji="1" lang="ja-JP" altLang="en-US" sz="2000" dirty="0">
                        <a:solidFill>
                          <a:schemeClr val="tx1"/>
                        </a:solidFill>
                        <a:latin typeface="メイリオ" panose="020B0604030504040204" pitchFamily="50" charset="-128"/>
                        <a:ea typeface="メイリオ" panose="020B0604030504040204" pitchFamily="50" charset="-128"/>
                      </a:endParaRPr>
                    </a:p>
                  </a:txBody>
                  <a:tcPr marL="91441" marR="91441">
                    <a:solidFill>
                      <a:srgbClr val="F5EEDE"/>
                    </a:solidFill>
                  </a:tcPr>
                </a:tc>
                <a:extLst>
                  <a:ext uri="{0D108BD9-81ED-4DB2-BD59-A6C34878D82A}">
                    <a16:rowId xmlns:a16="http://schemas.microsoft.com/office/drawing/2014/main" val="10001"/>
                  </a:ext>
                </a:extLst>
              </a:tr>
            </a:tbl>
          </a:graphicData>
        </a:graphic>
      </p:graphicFrame>
      <p:sp>
        <p:nvSpPr>
          <p:cNvPr id="10" name="正方形/長方形 9"/>
          <p:cNvSpPr/>
          <p:nvPr/>
        </p:nvSpPr>
        <p:spPr>
          <a:xfrm rot="5400000">
            <a:off x="1966912" y="3158451"/>
            <a:ext cx="5210175" cy="122238"/>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sp>
        <p:nvSpPr>
          <p:cNvPr id="43029" name="正方形/長方形 1"/>
          <p:cNvSpPr>
            <a:spLocks noChangeArrowheads="1"/>
          </p:cNvSpPr>
          <p:nvPr/>
        </p:nvSpPr>
        <p:spPr bwMode="auto">
          <a:xfrm>
            <a:off x="133351" y="4851298"/>
            <a:ext cx="5165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5D7DE2"/>
                </a:solidFill>
                <a:latin typeface="メイリオ" panose="020B0604030504040204" pitchFamily="50" charset="-128"/>
                <a:ea typeface="メイリオ" panose="020B0604030504040204" pitchFamily="50" charset="-128"/>
              </a:rPr>
              <a:t>「比較的短時間で実施できる」</a:t>
            </a:r>
            <a:endParaRPr lang="en-US" altLang="ja-JP" sz="2400" dirty="0">
              <a:solidFill>
                <a:srgbClr val="5D7DE2"/>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598094" y="5925615"/>
            <a:ext cx="8049067" cy="830997"/>
          </a:xfrm>
          <a:prstGeom prst="rect">
            <a:avLst/>
          </a:prstGeom>
          <a:noFill/>
        </p:spPr>
        <p:txBody>
          <a:bodyPr wrap="square" rtlCol="0">
            <a:spAutoFit/>
          </a:bodyPr>
          <a:lstStyle/>
          <a:p>
            <a:r>
              <a:rPr lang="ja-JP" altLang="en-US" sz="1600" dirty="0" smtClean="0">
                <a:solidFill>
                  <a:srgbClr val="0070C0"/>
                </a:solidFill>
                <a:latin typeface="メイリオ" panose="020B0604030504040204" pitchFamily="50" charset="-128"/>
                <a:ea typeface="メイリオ" panose="020B0604030504040204" pitchFamily="50" charset="-128"/>
              </a:rPr>
              <a:t>目的に応じて使い分けることが</a:t>
            </a:r>
            <a:r>
              <a:rPr lang="ja-JP" altLang="en-US" sz="1600" dirty="0">
                <a:solidFill>
                  <a:srgbClr val="0070C0"/>
                </a:solidFill>
                <a:latin typeface="メイリオ" panose="020B0604030504040204" pitchFamily="50" charset="-128"/>
                <a:ea typeface="メイリオ" panose="020B0604030504040204" pitchFamily="50" charset="-128"/>
              </a:rPr>
              <a:t>望</a:t>
            </a:r>
            <a:r>
              <a:rPr lang="ja-JP" altLang="en-US" sz="1600" dirty="0" smtClean="0">
                <a:solidFill>
                  <a:srgbClr val="0070C0"/>
                </a:solidFill>
                <a:latin typeface="メイリオ" panose="020B0604030504040204" pitchFamily="50" charset="-128"/>
                <a:ea typeface="メイリオ" panose="020B0604030504040204" pitchFamily="50" charset="-128"/>
              </a:rPr>
              <a:t>ましい。</a:t>
            </a:r>
            <a:endParaRPr lang="en-US" altLang="ja-JP" sz="1600" dirty="0" smtClean="0">
              <a:solidFill>
                <a:srgbClr val="0070C0"/>
              </a:solidFill>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簡易版は広く作業を体験し、訓練版は本人の興味・指向にあ</a:t>
            </a:r>
            <a:r>
              <a:rPr lang="ja-JP" altLang="en-US" sz="1600" dirty="0">
                <a:latin typeface="メイリオ" panose="020B0604030504040204" pitchFamily="50" charset="-128"/>
                <a:ea typeface="メイリオ" panose="020B0604030504040204" pitchFamily="50" charset="-128"/>
              </a:rPr>
              <a:t>わ</a:t>
            </a:r>
            <a:r>
              <a:rPr lang="ja-JP" altLang="en-US" sz="1600" dirty="0" smtClean="0">
                <a:latin typeface="メイリオ" panose="020B0604030504040204" pitchFamily="50" charset="-128"/>
                <a:ea typeface="メイリオ" panose="020B0604030504040204" pitchFamily="50" charset="-128"/>
              </a:rPr>
              <a:t>せて支援者がまず課題を提示することになっている。</a:t>
            </a:r>
            <a:endParaRPr kumimoji="1" lang="ja-JP" altLang="en-US" sz="1600"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253021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9136557" cy="6858000"/>
          </a:xfrm>
          <a:prstGeom prst="rect">
            <a:avLst/>
          </a:prstGeom>
        </p:spPr>
      </p:pic>
      <p:sp>
        <p:nvSpPr>
          <p:cNvPr id="2" name="タイトル 1"/>
          <p:cNvSpPr>
            <a:spLocks noGrp="1"/>
          </p:cNvSpPr>
          <p:nvPr>
            <p:ph type="title"/>
          </p:nvPr>
        </p:nvSpPr>
        <p:spPr bwMode="white">
          <a:xfrm>
            <a:off x="288758" y="5564673"/>
            <a:ext cx="6976407" cy="926306"/>
          </a:xfrm>
        </p:spPr>
        <p:txBody>
          <a:bodyPr>
            <a:noAutofit/>
          </a:bodyPr>
          <a:lstStyle/>
          <a:p>
            <a:r>
              <a:rPr lang="ja-JP" altLang="en-US" sz="3600" b="1" dirty="0">
                <a:solidFill>
                  <a:schemeClr val="bg1"/>
                </a:solidFill>
                <a:latin typeface="メイリオ" panose="020B0604030504040204" pitchFamily="50" charset="-128"/>
                <a:ea typeface="メイリオ" panose="020B0604030504040204" pitchFamily="50" charset="-128"/>
              </a:rPr>
              <a:t>段階的に</a:t>
            </a:r>
            <a:r>
              <a:rPr lang="ja-JP" altLang="en-US" sz="3600" b="1" dirty="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補完手段・補完行動等</a:t>
            </a:r>
            <a:r>
              <a:rPr lang="ja-JP" altLang="en-US" sz="3600" b="1" dirty="0">
                <a:solidFill>
                  <a:schemeClr val="bg1"/>
                </a:solidFill>
                <a:latin typeface="メイリオ" panose="020B0604030504040204" pitchFamily="50" charset="-128"/>
                <a:ea typeface="メイリオ" panose="020B0604030504040204" pitchFamily="50" charset="-128"/>
              </a:rPr>
              <a:t>の適切な行動を形成</a:t>
            </a:r>
            <a:r>
              <a:rPr lang="ja-JP" altLang="en-US" sz="3600" b="1" dirty="0" smtClean="0">
                <a:solidFill>
                  <a:schemeClr val="bg1"/>
                </a:solidFill>
                <a:latin typeface="メイリオ" panose="020B0604030504040204" pitchFamily="50" charset="-128"/>
                <a:ea typeface="メイリオ" panose="020B0604030504040204" pitchFamily="50" charset="-128"/>
              </a:rPr>
              <a:t>する</a:t>
            </a:r>
            <a:endParaRPr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bwMode="ltGray">
          <a:xfrm>
            <a:off x="7224009" y="5167540"/>
            <a:ext cx="1431758" cy="1323439"/>
          </a:xfrm>
          <a:prstGeom prst="rect">
            <a:avLst/>
          </a:prstGeom>
          <a:noFill/>
        </p:spPr>
        <p:txBody>
          <a:bodyPr wrap="square" rtlCol="0">
            <a:spAutoFit/>
          </a:bodyPr>
          <a:lstStyle/>
          <a:p>
            <a:r>
              <a:rPr lang="ja-JP" altLang="en-US" sz="8000" dirty="0">
                <a:solidFill>
                  <a:schemeClr val="bg1"/>
                </a:solidFill>
                <a:latin typeface="メイリオ" panose="020B0604030504040204" pitchFamily="50" charset="-128"/>
                <a:ea typeface="メイリオ" panose="020B0604030504040204" pitchFamily="50" charset="-128"/>
              </a:rPr>
              <a:t>２</a:t>
            </a:r>
            <a:endParaRPr kumimoji="1" lang="ja-JP" altLang="en-US" sz="8000" dirty="0">
              <a:solidFill>
                <a:schemeClr val="bg1"/>
              </a:solidFill>
              <a:latin typeface="メイリオ" panose="020B0604030504040204" pitchFamily="50" charset="-128"/>
              <a:ea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00311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7" name="コンテンツ プレースホルダー 2"/>
          <p:cNvSpPr txBox="1">
            <a:spLocks/>
          </p:cNvSpPr>
          <p:nvPr/>
        </p:nvSpPr>
        <p:spPr>
          <a:xfrm>
            <a:off x="175098" y="2361007"/>
            <a:ext cx="5606345" cy="16643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作業をうまくできなかった場合の対処方法について整理し、具体的な補完方法を提案する。	</a:t>
            </a:r>
            <a:endParaRPr lang="ja-JP" altLang="en-US"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175097" y="1665395"/>
            <a:ext cx="1723549"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ポイント１</a:t>
            </a:r>
            <a:endParaRPr lang="ja-JP" altLang="en-US" sz="2400" dirty="0"/>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20" y="4349832"/>
            <a:ext cx="2335854" cy="2335854"/>
          </a:xfrm>
          <a:prstGeom prst="rect">
            <a:avLst/>
          </a:prstGeom>
        </p:spPr>
      </p:pic>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28455" y="4054935"/>
            <a:ext cx="1572051" cy="1905460"/>
          </a:xfrm>
          <a:prstGeom prst="rect">
            <a:avLst/>
          </a:prstGeom>
        </p:spPr>
      </p:pic>
      <p:sp>
        <p:nvSpPr>
          <p:cNvPr id="21" name="円形吹き出し 20"/>
          <p:cNvSpPr/>
          <p:nvPr/>
        </p:nvSpPr>
        <p:spPr>
          <a:xfrm>
            <a:off x="4025348" y="3363179"/>
            <a:ext cx="2159797" cy="1388941"/>
          </a:xfrm>
          <a:prstGeom prst="wedgeEllipseCallout">
            <a:avLst>
              <a:gd name="adj1" fmla="val -55059"/>
              <a:gd name="adj2" fmla="val 267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どうすれば</a:t>
            </a:r>
          </a:p>
          <a:p>
            <a:pPr algn="ctr"/>
            <a:r>
              <a:rPr lang="ja-JP" altLang="en-US" dirty="0" smtClean="0">
                <a:solidFill>
                  <a:schemeClr val="tx1"/>
                </a:solidFill>
              </a:rPr>
              <a:t>うまくできる</a:t>
            </a:r>
            <a:r>
              <a:rPr kumimoji="1" lang="ja-JP" altLang="en-US" dirty="0" smtClean="0">
                <a:solidFill>
                  <a:schemeClr val="tx1"/>
                </a:solidFill>
              </a:rPr>
              <a:t>？</a:t>
            </a:r>
          </a:p>
        </p:txBody>
      </p:sp>
      <p:sp>
        <p:nvSpPr>
          <p:cNvPr id="22" name="テキスト ボックス 21"/>
          <p:cNvSpPr txBox="1"/>
          <p:nvPr/>
        </p:nvSpPr>
        <p:spPr>
          <a:xfrm>
            <a:off x="3313787" y="5989996"/>
            <a:ext cx="1186774" cy="369332"/>
          </a:xfrm>
          <a:prstGeom prst="rect">
            <a:avLst/>
          </a:prstGeom>
          <a:noFill/>
        </p:spPr>
        <p:txBody>
          <a:bodyPr wrap="square" rtlCol="0">
            <a:spAutoFit/>
          </a:bodyPr>
          <a:lstStyle/>
          <a:p>
            <a:r>
              <a:rPr kumimoji="1" lang="ja-JP" altLang="en-US" dirty="0" smtClean="0"/>
              <a:t>課題分析</a:t>
            </a:r>
            <a:endParaRPr kumimoji="1" lang="ja-JP" altLang="en-US" dirty="0"/>
          </a:p>
        </p:txBody>
      </p:sp>
      <p:sp>
        <p:nvSpPr>
          <p:cNvPr id="23" name="正方形/長方形 22"/>
          <p:cNvSpPr/>
          <p:nvPr/>
        </p:nvSpPr>
        <p:spPr>
          <a:xfrm>
            <a:off x="132946" y="2081341"/>
            <a:ext cx="1723549" cy="45719"/>
          </a:xfrm>
          <a:prstGeom prst="rect">
            <a:avLst/>
          </a:prstGeom>
          <a:solidFill>
            <a:srgbClr val="F47C50"/>
          </a:solidFill>
          <a:ln>
            <a:solidFill>
              <a:srgbClr val="F47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59926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pSp>
        <p:nvGrpSpPr>
          <p:cNvPr id="24" name="グループ化 23"/>
          <p:cNvGrpSpPr/>
          <p:nvPr/>
        </p:nvGrpSpPr>
        <p:grpSpPr>
          <a:xfrm>
            <a:off x="81970" y="2674959"/>
            <a:ext cx="6174295" cy="3856121"/>
            <a:chOff x="178379" y="1735281"/>
            <a:chExt cx="9123171" cy="5008419"/>
          </a:xfrm>
        </p:grpSpPr>
        <p:sp>
          <p:nvSpPr>
            <p:cNvPr id="25" name="正方形/長方形 24"/>
            <p:cNvSpPr/>
            <p:nvPr/>
          </p:nvSpPr>
          <p:spPr>
            <a:xfrm>
              <a:off x="5247410" y="3823854"/>
              <a:ext cx="3855027" cy="2919846"/>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詳細なフィードバック</a:t>
              </a:r>
              <a:endParaRPr kumimoji="1" lang="en-US" altLang="ja-JP" sz="1400" dirty="0" smtClean="0"/>
            </a:p>
            <a:p>
              <a:r>
                <a:rPr kumimoji="1" lang="ja-JP" altLang="en-US" sz="1200" dirty="0" smtClean="0"/>
                <a:t>（例）</a:t>
              </a:r>
              <a:endParaRPr kumimoji="1" lang="en-US" altLang="ja-JP" sz="1200" dirty="0" smtClean="0"/>
            </a:p>
            <a:p>
              <a:pPr>
                <a:lnSpc>
                  <a:spcPct val="200000"/>
                </a:lnSpc>
              </a:pPr>
              <a:r>
                <a:rPr lang="ja-JP" altLang="en-US" sz="1200" dirty="0" smtClean="0"/>
                <a:t>・確認が不足している</a:t>
              </a:r>
              <a:endParaRPr lang="en-US" altLang="ja-JP" sz="1200" dirty="0" smtClean="0"/>
            </a:p>
            <a:p>
              <a:pPr>
                <a:lnSpc>
                  <a:spcPct val="200000"/>
                </a:lnSpc>
              </a:pPr>
              <a:r>
                <a:rPr kumimoji="1" lang="ja-JP" altLang="en-US" sz="1200" dirty="0" smtClean="0"/>
                <a:t>・作業工程を誤っている・飛ばしている</a:t>
              </a:r>
              <a:endParaRPr kumimoji="1" lang="en-US" altLang="ja-JP" sz="1200" dirty="0" smtClean="0"/>
            </a:p>
            <a:p>
              <a:pPr>
                <a:lnSpc>
                  <a:spcPct val="200000"/>
                </a:lnSpc>
              </a:pPr>
              <a:r>
                <a:rPr lang="ja-JP" altLang="en-US" sz="1200" dirty="0" smtClean="0"/>
                <a:t>・教示の聞き流し・聞き間違い</a:t>
              </a:r>
              <a:endParaRPr lang="en-US" altLang="ja-JP" sz="1200" dirty="0" smtClean="0"/>
            </a:p>
            <a:p>
              <a:pPr>
                <a:lnSpc>
                  <a:spcPct val="200000"/>
                </a:lnSpc>
              </a:pPr>
              <a:r>
                <a:rPr kumimoji="1" lang="ja-JP" altLang="en-US" sz="1200" dirty="0" smtClean="0"/>
                <a:t>・作業準備の不足</a:t>
              </a:r>
              <a:endParaRPr kumimoji="1" lang="ja-JP" altLang="en-US" sz="1200" dirty="0"/>
            </a:p>
          </p:txBody>
        </p:sp>
        <p:sp>
          <p:nvSpPr>
            <p:cNvPr id="26" name="右矢印 25"/>
            <p:cNvSpPr/>
            <p:nvPr/>
          </p:nvSpPr>
          <p:spPr>
            <a:xfrm>
              <a:off x="178379" y="1735281"/>
              <a:ext cx="1776846"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bg1"/>
                  </a:solidFill>
                </a:rPr>
                <a:t>教示</a:t>
              </a:r>
              <a:endParaRPr kumimoji="1" lang="ja-JP" altLang="en-US" dirty="0">
                <a:solidFill>
                  <a:schemeClr val="bg1"/>
                </a:solidFill>
              </a:endParaRPr>
            </a:p>
          </p:txBody>
        </p:sp>
        <p:sp>
          <p:nvSpPr>
            <p:cNvPr id="27" name="右矢印 26"/>
            <p:cNvSpPr/>
            <p:nvPr/>
          </p:nvSpPr>
          <p:spPr>
            <a:xfrm>
              <a:off x="2573781" y="1735281"/>
              <a:ext cx="1776846"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作業</a:t>
              </a:r>
              <a:endParaRPr kumimoji="1" lang="en-US" altLang="ja-JP" sz="2400" dirty="0" smtClean="0"/>
            </a:p>
            <a:p>
              <a:pPr algn="ctr"/>
              <a:r>
                <a:rPr kumimoji="1" lang="ja-JP" altLang="en-US" sz="2400" dirty="0" smtClean="0"/>
                <a:t>遂行</a:t>
              </a:r>
              <a:endParaRPr kumimoji="1" lang="ja-JP" altLang="en-US" sz="2400" dirty="0"/>
            </a:p>
          </p:txBody>
        </p:sp>
        <p:sp>
          <p:nvSpPr>
            <p:cNvPr id="28" name="右矢印 27"/>
            <p:cNvSpPr/>
            <p:nvPr/>
          </p:nvSpPr>
          <p:spPr>
            <a:xfrm>
              <a:off x="4948820" y="1735281"/>
              <a:ext cx="1776846"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報告</a:t>
              </a:r>
              <a:endParaRPr kumimoji="1" lang="ja-JP" altLang="en-US" sz="2400" dirty="0"/>
            </a:p>
          </p:txBody>
        </p:sp>
        <p:sp>
          <p:nvSpPr>
            <p:cNvPr id="29" name="右矢印 28"/>
            <p:cNvSpPr/>
            <p:nvPr/>
          </p:nvSpPr>
          <p:spPr>
            <a:xfrm>
              <a:off x="7325591" y="1735282"/>
              <a:ext cx="1975959"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フィード</a:t>
              </a:r>
              <a:endParaRPr kumimoji="1" lang="en-US" altLang="ja-JP" sz="1600" dirty="0" smtClean="0"/>
            </a:p>
            <a:p>
              <a:pPr algn="ctr"/>
              <a:r>
                <a:rPr lang="ja-JP" altLang="en-US" sz="1600" dirty="0" smtClean="0"/>
                <a:t>バック</a:t>
              </a:r>
              <a:endParaRPr lang="en-US" altLang="ja-JP" sz="1600" dirty="0" smtClean="0"/>
            </a:p>
            <a:p>
              <a:pPr algn="ctr"/>
              <a:r>
                <a:rPr kumimoji="1" lang="ja-JP" altLang="en-US" sz="1600" dirty="0" smtClean="0"/>
                <a:t>（正・負）</a:t>
              </a:r>
              <a:endParaRPr kumimoji="1" lang="ja-JP" altLang="en-US" sz="1600" dirty="0"/>
            </a:p>
          </p:txBody>
        </p:sp>
        <p:sp>
          <p:nvSpPr>
            <p:cNvPr id="30" name="右矢印 29"/>
            <p:cNvSpPr/>
            <p:nvPr/>
          </p:nvSpPr>
          <p:spPr>
            <a:xfrm>
              <a:off x="1965257" y="218209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6720471" y="219248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4348895" y="218209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rot="16200000">
              <a:off x="7654161" y="3230317"/>
              <a:ext cx="685800" cy="4493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L 字 33"/>
            <p:cNvSpPr/>
            <p:nvPr/>
          </p:nvSpPr>
          <p:spPr>
            <a:xfrm>
              <a:off x="5008479" y="3086098"/>
              <a:ext cx="311171" cy="1787237"/>
            </a:xfrm>
            <a:prstGeom prst="corner">
              <a:avLst>
                <a:gd name="adj1" fmla="val 23783"/>
                <a:gd name="adj2" fmla="val 246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L 字 34"/>
            <p:cNvSpPr/>
            <p:nvPr/>
          </p:nvSpPr>
          <p:spPr>
            <a:xfrm>
              <a:off x="3297386" y="3086099"/>
              <a:ext cx="2018523" cy="2337956"/>
            </a:xfrm>
            <a:prstGeom prst="corner">
              <a:avLst>
                <a:gd name="adj1" fmla="val 4053"/>
                <a:gd name="adj2" fmla="val 49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L 字 35"/>
            <p:cNvSpPr/>
            <p:nvPr/>
          </p:nvSpPr>
          <p:spPr>
            <a:xfrm>
              <a:off x="769698" y="3086100"/>
              <a:ext cx="4553694" cy="2888674"/>
            </a:xfrm>
            <a:prstGeom prst="corner">
              <a:avLst>
                <a:gd name="adj1" fmla="val 2543"/>
                <a:gd name="adj2" fmla="val 31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36"/>
          <p:cNvSpPr/>
          <p:nvPr/>
        </p:nvSpPr>
        <p:spPr>
          <a:xfrm>
            <a:off x="1376966" y="1519415"/>
            <a:ext cx="3866998" cy="531894"/>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メイリオ" panose="020B0604030504040204" pitchFamily="50" charset="-128"/>
                <a:ea typeface="メイリオ" panose="020B0604030504040204" pitchFamily="50" charset="-128"/>
              </a:rPr>
              <a:t>正誤のフィードバック</a:t>
            </a:r>
            <a:endParaRPr lang="en-US" altLang="ja-JP" sz="2000" dirty="0" smtClean="0">
              <a:latin typeface="メイリオ" panose="020B0604030504040204" pitchFamily="50" charset="-128"/>
              <a:ea typeface="メイリオ" panose="020B0604030504040204" pitchFamily="50" charset="-128"/>
            </a:endParaRP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48814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pSp>
        <p:nvGrpSpPr>
          <p:cNvPr id="37" name="グループ化 36"/>
          <p:cNvGrpSpPr/>
          <p:nvPr/>
        </p:nvGrpSpPr>
        <p:grpSpPr>
          <a:xfrm>
            <a:off x="87878" y="2034621"/>
            <a:ext cx="5982181" cy="4658009"/>
            <a:chOff x="52244" y="1496354"/>
            <a:chExt cx="6241325" cy="5320430"/>
          </a:xfrm>
        </p:grpSpPr>
        <p:sp>
          <p:nvSpPr>
            <p:cNvPr id="38" name="正方形/長方形 37"/>
            <p:cNvSpPr/>
            <p:nvPr/>
          </p:nvSpPr>
          <p:spPr>
            <a:xfrm rot="20889922">
              <a:off x="2166699" y="4285237"/>
              <a:ext cx="3695707" cy="1176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p:cNvGrpSpPr/>
            <p:nvPr/>
          </p:nvGrpSpPr>
          <p:grpSpPr>
            <a:xfrm>
              <a:off x="52244" y="1496354"/>
              <a:ext cx="6183541" cy="1951650"/>
              <a:chOff x="48668" y="1240532"/>
              <a:chExt cx="8962885" cy="1951650"/>
            </a:xfrm>
          </p:grpSpPr>
          <p:grpSp>
            <p:nvGrpSpPr>
              <p:cNvPr id="54" name="グループ化 53"/>
              <p:cNvGrpSpPr/>
              <p:nvPr/>
            </p:nvGrpSpPr>
            <p:grpSpPr>
              <a:xfrm>
                <a:off x="124397" y="1744352"/>
                <a:ext cx="8887156" cy="1447830"/>
                <a:chOff x="165961" y="1744352"/>
                <a:chExt cx="8887156" cy="1447830"/>
              </a:xfrm>
            </p:grpSpPr>
            <p:sp>
              <p:nvSpPr>
                <p:cNvPr id="56" name="右矢印 55"/>
                <p:cNvSpPr/>
                <p:nvPr/>
              </p:nvSpPr>
              <p:spPr>
                <a:xfrm>
                  <a:off x="165961" y="1796451"/>
                  <a:ext cx="1776847"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rPr>
                    <a:t>教示</a:t>
                  </a:r>
                  <a:endParaRPr kumimoji="1" lang="ja-JP" altLang="en-US" sz="2000" dirty="0">
                    <a:solidFill>
                      <a:schemeClr val="bg1"/>
                    </a:solidFill>
                  </a:endParaRPr>
                </a:p>
              </p:txBody>
            </p:sp>
            <p:sp>
              <p:nvSpPr>
                <p:cNvPr id="57" name="右矢印 56"/>
                <p:cNvSpPr/>
                <p:nvPr/>
              </p:nvSpPr>
              <p:spPr>
                <a:xfrm>
                  <a:off x="2559987" y="1841364"/>
                  <a:ext cx="1776845"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作業</a:t>
                  </a:r>
                  <a:endParaRPr kumimoji="1" lang="en-US" altLang="ja-JP" sz="2000" dirty="0" smtClean="0"/>
                </a:p>
                <a:p>
                  <a:pPr algn="ctr"/>
                  <a:r>
                    <a:rPr kumimoji="1" lang="ja-JP" altLang="en-US" sz="2000" dirty="0" smtClean="0"/>
                    <a:t>遂行</a:t>
                  </a:r>
                  <a:endParaRPr kumimoji="1" lang="ja-JP" altLang="en-US" sz="2000" dirty="0"/>
                </a:p>
              </p:txBody>
            </p:sp>
            <p:sp>
              <p:nvSpPr>
                <p:cNvPr id="58" name="右矢印 57"/>
                <p:cNvSpPr/>
                <p:nvPr/>
              </p:nvSpPr>
              <p:spPr>
                <a:xfrm>
                  <a:off x="4775163" y="1770457"/>
                  <a:ext cx="1776845"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反応</a:t>
                  </a:r>
                  <a:endParaRPr kumimoji="1" lang="en-US" altLang="ja-JP" sz="2000" dirty="0" smtClean="0"/>
                </a:p>
                <a:p>
                  <a:pPr algn="ctr"/>
                  <a:r>
                    <a:rPr lang="ja-JP" altLang="en-US" sz="2000" dirty="0" smtClean="0"/>
                    <a:t>（誤）</a:t>
                  </a:r>
                  <a:endParaRPr kumimoji="1" lang="ja-JP" altLang="en-US" sz="2000" dirty="0"/>
                </a:p>
              </p:txBody>
            </p:sp>
            <p:sp>
              <p:nvSpPr>
                <p:cNvPr id="59" name="右矢印 58"/>
                <p:cNvSpPr/>
                <p:nvPr/>
              </p:nvSpPr>
              <p:spPr>
                <a:xfrm>
                  <a:off x="6818917" y="1744352"/>
                  <a:ext cx="2234200"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フィード</a:t>
                  </a:r>
                  <a:endParaRPr kumimoji="1" lang="en-US" altLang="ja-JP" sz="2000" dirty="0" smtClean="0"/>
                </a:p>
                <a:p>
                  <a:pPr algn="ctr"/>
                  <a:r>
                    <a:rPr lang="ja-JP" altLang="en-US" sz="2000" dirty="0" smtClean="0"/>
                    <a:t>バック</a:t>
                  </a:r>
                  <a:endParaRPr lang="en-US" altLang="ja-JP" sz="2000" dirty="0" smtClean="0"/>
                </a:p>
                <a:p>
                  <a:pPr algn="ctr"/>
                  <a:r>
                    <a:rPr kumimoji="1" lang="ja-JP" altLang="en-US" sz="2000" dirty="0" smtClean="0"/>
                    <a:t>（負）</a:t>
                  </a:r>
                  <a:endParaRPr kumimoji="1" lang="ja-JP" altLang="en-US" sz="2000" dirty="0"/>
                </a:p>
              </p:txBody>
            </p:sp>
            <p:sp>
              <p:nvSpPr>
                <p:cNvPr id="60" name="右矢印 59"/>
                <p:cNvSpPr/>
                <p:nvPr/>
              </p:nvSpPr>
              <p:spPr>
                <a:xfrm>
                  <a:off x="1840311" y="224326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6428995" y="2217266"/>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a:off x="4183446" y="224326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角丸四角形 54"/>
              <p:cNvSpPr/>
              <p:nvPr/>
            </p:nvSpPr>
            <p:spPr>
              <a:xfrm>
                <a:off x="48668" y="1240532"/>
                <a:ext cx="1852576" cy="44680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試 行 １</a:t>
                </a:r>
                <a:endParaRPr kumimoji="1" lang="ja-JP" altLang="en-US" dirty="0"/>
              </a:p>
            </p:txBody>
          </p:sp>
        </p:grpSp>
        <p:grpSp>
          <p:nvGrpSpPr>
            <p:cNvPr id="40" name="グループ化 39"/>
            <p:cNvGrpSpPr/>
            <p:nvPr/>
          </p:nvGrpSpPr>
          <p:grpSpPr>
            <a:xfrm>
              <a:off x="81461" y="3972127"/>
              <a:ext cx="6212108" cy="1953490"/>
              <a:chOff x="136814" y="1132609"/>
              <a:chExt cx="8900214" cy="1953490"/>
            </a:xfrm>
          </p:grpSpPr>
          <p:grpSp>
            <p:nvGrpSpPr>
              <p:cNvPr id="45" name="グループ化 44"/>
              <p:cNvGrpSpPr/>
              <p:nvPr/>
            </p:nvGrpSpPr>
            <p:grpSpPr>
              <a:xfrm>
                <a:off x="136815" y="1735281"/>
                <a:ext cx="8900213" cy="1350818"/>
                <a:chOff x="178379" y="1735281"/>
                <a:chExt cx="8900213" cy="1350818"/>
              </a:xfrm>
            </p:grpSpPr>
            <p:sp>
              <p:nvSpPr>
                <p:cNvPr id="47" name="右矢印 46"/>
                <p:cNvSpPr/>
                <p:nvPr/>
              </p:nvSpPr>
              <p:spPr>
                <a:xfrm>
                  <a:off x="178379" y="1735281"/>
                  <a:ext cx="1776846"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rPr>
                    <a:t>教示</a:t>
                  </a:r>
                  <a:endParaRPr kumimoji="1" lang="ja-JP" altLang="en-US" sz="2000" dirty="0">
                    <a:solidFill>
                      <a:schemeClr val="bg1"/>
                    </a:solidFill>
                  </a:endParaRPr>
                </a:p>
              </p:txBody>
            </p:sp>
            <p:sp>
              <p:nvSpPr>
                <p:cNvPr id="48" name="右矢印 47"/>
                <p:cNvSpPr/>
                <p:nvPr/>
              </p:nvSpPr>
              <p:spPr>
                <a:xfrm>
                  <a:off x="2558165" y="1735281"/>
                  <a:ext cx="1776846"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作業</a:t>
                  </a:r>
                  <a:endParaRPr kumimoji="1" lang="en-US" altLang="ja-JP" sz="2000" dirty="0" smtClean="0"/>
                </a:p>
                <a:p>
                  <a:pPr algn="ctr"/>
                  <a:r>
                    <a:rPr kumimoji="1" lang="ja-JP" altLang="en-US" sz="2000" dirty="0" smtClean="0"/>
                    <a:t>遂行</a:t>
                  </a:r>
                  <a:endParaRPr kumimoji="1" lang="ja-JP" altLang="en-US" sz="2000" dirty="0"/>
                </a:p>
              </p:txBody>
            </p:sp>
            <p:sp>
              <p:nvSpPr>
                <p:cNvPr id="49" name="右矢印 48"/>
                <p:cNvSpPr/>
                <p:nvPr/>
              </p:nvSpPr>
              <p:spPr>
                <a:xfrm>
                  <a:off x="4948820" y="1735281"/>
                  <a:ext cx="1776846"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反応</a:t>
                  </a:r>
                  <a:endParaRPr kumimoji="1" lang="en-US" altLang="ja-JP" sz="2000" dirty="0" smtClean="0"/>
                </a:p>
                <a:p>
                  <a:pPr algn="ctr"/>
                  <a:r>
                    <a:rPr lang="ja-JP" altLang="en-US" sz="2000" dirty="0" smtClean="0"/>
                    <a:t>（正）</a:t>
                  </a:r>
                  <a:endParaRPr kumimoji="1" lang="ja-JP" altLang="en-US" sz="2000" dirty="0"/>
                </a:p>
              </p:txBody>
            </p:sp>
            <p:sp>
              <p:nvSpPr>
                <p:cNvPr id="50" name="右矢印 49"/>
                <p:cNvSpPr/>
                <p:nvPr/>
              </p:nvSpPr>
              <p:spPr>
                <a:xfrm>
                  <a:off x="6915081" y="1735281"/>
                  <a:ext cx="2163511"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フィード</a:t>
                  </a:r>
                  <a:endParaRPr kumimoji="1" lang="en-US" altLang="ja-JP" sz="2000" dirty="0" smtClean="0"/>
                </a:p>
                <a:p>
                  <a:pPr algn="ctr"/>
                  <a:r>
                    <a:rPr lang="ja-JP" altLang="en-US" sz="2000" dirty="0" smtClean="0"/>
                    <a:t>バック</a:t>
                  </a:r>
                  <a:endParaRPr lang="en-US" altLang="ja-JP" sz="2000" dirty="0" smtClean="0"/>
                </a:p>
                <a:p>
                  <a:pPr algn="ctr"/>
                  <a:r>
                    <a:rPr kumimoji="1" lang="ja-JP" altLang="en-US" sz="2000" dirty="0" smtClean="0"/>
                    <a:t>（正）</a:t>
                  </a:r>
                  <a:endParaRPr kumimoji="1" lang="ja-JP" altLang="en-US" sz="2000" dirty="0"/>
                </a:p>
              </p:txBody>
            </p:sp>
            <p:sp>
              <p:nvSpPr>
                <p:cNvPr id="51" name="右矢印 50"/>
                <p:cNvSpPr/>
                <p:nvPr/>
              </p:nvSpPr>
              <p:spPr>
                <a:xfrm>
                  <a:off x="1828263" y="218209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右矢印 51"/>
                <p:cNvSpPr/>
                <p:nvPr/>
              </p:nvSpPr>
              <p:spPr>
                <a:xfrm>
                  <a:off x="6374793" y="214271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4227704" y="218209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角丸四角形 45"/>
              <p:cNvSpPr/>
              <p:nvPr/>
            </p:nvSpPr>
            <p:spPr>
              <a:xfrm>
                <a:off x="136814" y="1132609"/>
                <a:ext cx="1664282" cy="44680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試 行 </a:t>
                </a:r>
                <a:r>
                  <a:rPr lang="ja-JP" altLang="en-US" sz="2000" dirty="0"/>
                  <a:t>２</a:t>
                </a:r>
                <a:endParaRPr kumimoji="1" lang="ja-JP" altLang="en-US" dirty="0"/>
              </a:p>
            </p:txBody>
          </p:sp>
        </p:grpSp>
        <p:sp>
          <p:nvSpPr>
            <p:cNvPr id="41" name="角丸四角形 40"/>
            <p:cNvSpPr/>
            <p:nvPr/>
          </p:nvSpPr>
          <p:spPr>
            <a:xfrm>
              <a:off x="4655475" y="3550104"/>
              <a:ext cx="1257300" cy="610947"/>
            </a:xfrm>
            <a:prstGeom prst="round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消 去</a:t>
              </a:r>
              <a:endParaRPr kumimoji="1" lang="ja-JP" altLang="en-US" sz="2400" dirty="0"/>
            </a:p>
          </p:txBody>
        </p:sp>
        <p:sp>
          <p:nvSpPr>
            <p:cNvPr id="42" name="右矢印 41"/>
            <p:cNvSpPr/>
            <p:nvPr/>
          </p:nvSpPr>
          <p:spPr>
            <a:xfrm rot="5400000">
              <a:off x="5081124" y="3142439"/>
              <a:ext cx="45301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525393" y="6115859"/>
              <a:ext cx="1365746" cy="70092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プロンプト</a:t>
              </a:r>
              <a:endParaRPr lang="en-US" altLang="ja-JP" dirty="0" smtClean="0"/>
            </a:p>
            <a:p>
              <a:pPr algn="ctr"/>
              <a:r>
                <a:rPr kumimoji="1" lang="ja-JP" altLang="en-US" dirty="0"/>
                <a:t>手</a:t>
              </a:r>
              <a:r>
                <a:rPr kumimoji="1" lang="ja-JP" altLang="en-US" dirty="0" smtClean="0"/>
                <a:t>がかり</a:t>
              </a:r>
              <a:endParaRPr kumimoji="1" lang="ja-JP" altLang="en-US" dirty="0"/>
            </a:p>
          </p:txBody>
        </p:sp>
        <p:sp>
          <p:nvSpPr>
            <p:cNvPr id="44" name="右矢印 43"/>
            <p:cNvSpPr/>
            <p:nvPr/>
          </p:nvSpPr>
          <p:spPr>
            <a:xfrm rot="16200000">
              <a:off x="1963671" y="5680082"/>
              <a:ext cx="414354"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正方形/長方形 62"/>
          <p:cNvSpPr/>
          <p:nvPr/>
        </p:nvSpPr>
        <p:spPr>
          <a:xfrm>
            <a:off x="1245135" y="1352005"/>
            <a:ext cx="3866998" cy="531894"/>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bg1"/>
                </a:solidFill>
                <a:latin typeface="メイリオ" panose="020B0604030504040204" pitchFamily="50" charset="-128"/>
                <a:ea typeface="メイリオ" panose="020B0604030504040204" pitchFamily="50" charset="-128"/>
              </a:rPr>
              <a:t>誤答時の再実施</a:t>
            </a:r>
            <a:endParaRPr lang="en-US" altLang="ja-JP" sz="2000" dirty="0" smtClean="0">
              <a:solidFill>
                <a:schemeClr val="bg1"/>
              </a:solidFill>
              <a:latin typeface="メイリオ" panose="020B0604030504040204" pitchFamily="50" charset="-128"/>
              <a:ea typeface="メイリオ" panose="020B0604030504040204" pitchFamily="50" charset="-128"/>
            </a:endParaRPr>
          </a:p>
        </p:txBody>
      </p:sp>
      <p:sp>
        <p:nvSpPr>
          <p:cNvPr id="64" name="角丸四角形 6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24925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63" name="テキスト ボックス 62"/>
          <p:cNvSpPr txBox="1"/>
          <p:nvPr/>
        </p:nvSpPr>
        <p:spPr>
          <a:xfrm>
            <a:off x="165715" y="2520751"/>
            <a:ext cx="5956948" cy="3785652"/>
          </a:xfrm>
          <a:prstGeom prst="rect">
            <a:avLst/>
          </a:prstGeom>
          <a:noFill/>
          <a:ln>
            <a:noFill/>
          </a:ln>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rPr>
              <a:t>①　ミスを減らすために補完手段・補完行動を段</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階的に取り入れること</a:t>
            </a:r>
          </a:p>
          <a:p>
            <a:endParaRPr lang="en-US" altLang="ja-JP" sz="2000" dirty="0" smtClean="0">
              <a:latin typeface="メイリオ" panose="020B0604030504040204" pitchFamily="50" charset="-128"/>
              <a:ea typeface="メイリオ" panose="020B0604030504040204" pitchFamily="50" charset="-128"/>
            </a:endParaRPr>
          </a:p>
          <a:p>
            <a:pPr>
              <a:lnSpc>
                <a:spcPct val="150000"/>
              </a:lnSpc>
            </a:pPr>
            <a:r>
              <a:rPr lang="ja-JP" altLang="en-US" sz="2000" dirty="0" smtClean="0">
                <a:latin typeface="メイリオ" panose="020B0604030504040204" pitchFamily="50" charset="-128"/>
                <a:ea typeface="メイリオ" panose="020B0604030504040204" pitchFamily="50" charset="-128"/>
              </a:rPr>
              <a:t>②　正誤のフィードバックを適切に行い誤答の</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場合には、正答に繋がるような働きかけを</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行うこと</a:t>
            </a:r>
          </a:p>
          <a:p>
            <a:endParaRPr lang="en-US" altLang="ja-JP" sz="2000" dirty="0" smtClean="0">
              <a:latin typeface="メイリオ" panose="020B0604030504040204" pitchFamily="50" charset="-128"/>
              <a:ea typeface="メイリオ" panose="020B0604030504040204" pitchFamily="50" charset="-128"/>
            </a:endParaRPr>
          </a:p>
          <a:p>
            <a:pPr>
              <a:lnSpc>
                <a:spcPct val="150000"/>
              </a:lnSpc>
            </a:pPr>
            <a:r>
              <a:rPr lang="ja-JP" altLang="en-US" sz="2000" dirty="0" smtClean="0">
                <a:latin typeface="メイリオ" panose="020B0604030504040204" pitchFamily="50" charset="-128"/>
                <a:ea typeface="メイリオ" panose="020B0604030504040204" pitchFamily="50" charset="-128"/>
              </a:rPr>
              <a:t>③　正確な作業遂行が確立した段階で、必要</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なくなった補完手段・補完行動を外して</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フェーディングしていくこと</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就職の際に継続可能な補完手段・補完行動</a:t>
            </a:r>
            <a:r>
              <a:rPr lang="en-US" altLang="ja-JP" sz="2000" dirty="0">
                <a:latin typeface="メイリオ" panose="020B0604030504040204" pitchFamily="50" charset="-128"/>
                <a:ea typeface="メイリオ" panose="020B0604030504040204" pitchFamily="50" charset="-128"/>
              </a:rPr>
              <a:t>)</a:t>
            </a:r>
          </a:p>
        </p:txBody>
      </p:sp>
      <p:sp>
        <p:nvSpPr>
          <p:cNvPr id="64" name="正方形/長方形 63"/>
          <p:cNvSpPr/>
          <p:nvPr/>
        </p:nvSpPr>
        <p:spPr>
          <a:xfrm>
            <a:off x="1235414" y="1642135"/>
            <a:ext cx="4212076" cy="484255"/>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bg1"/>
                </a:solidFill>
                <a:latin typeface="メイリオ" panose="020B0604030504040204" pitchFamily="50" charset="-128"/>
                <a:ea typeface="メイリオ" panose="020B0604030504040204" pitchFamily="50" charset="-128"/>
              </a:rPr>
              <a:t>補完手段・補完行動の導入</a:t>
            </a:r>
            <a:endParaRPr lang="en-US" altLang="ja-JP" sz="2400" dirty="0" smtClean="0">
              <a:solidFill>
                <a:schemeClr val="bg1"/>
              </a:solidFill>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066966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6677" y="2002096"/>
            <a:ext cx="5581791" cy="4602213"/>
          </a:xfrm>
          <a:prstGeom prst="rect">
            <a:avLst/>
          </a:prstGeom>
          <a:solidFill>
            <a:srgbClr val="FFCCFF"/>
          </a:solidFill>
        </p:spPr>
      </p:pic>
      <p:sp>
        <p:nvSpPr>
          <p:cNvPr id="20" name="Text Box 9"/>
          <p:cNvSpPr txBox="1">
            <a:spLocks noChangeArrowheads="1"/>
          </p:cNvSpPr>
          <p:nvPr/>
        </p:nvSpPr>
        <p:spPr bwMode="auto">
          <a:xfrm>
            <a:off x="390524" y="5583451"/>
            <a:ext cx="5214098" cy="5191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latin typeface="Times New Roman" panose="02020603050405020304" pitchFamily="18" charset="0"/>
              </a:rPr>
              <a:t>納品書を折り、「計」の欄を並べる</a:t>
            </a:r>
          </a:p>
        </p:txBody>
      </p:sp>
      <p:sp>
        <p:nvSpPr>
          <p:cNvPr id="21" name="Text Box 7"/>
          <p:cNvSpPr txBox="1">
            <a:spLocks noChangeArrowheads="1"/>
          </p:cNvSpPr>
          <p:nvPr/>
        </p:nvSpPr>
        <p:spPr bwMode="auto">
          <a:xfrm>
            <a:off x="3000327" y="3719624"/>
            <a:ext cx="457200" cy="396875"/>
          </a:xfrm>
          <a:prstGeom prst="rect">
            <a:avLst/>
          </a:prstGeom>
          <a:solidFill>
            <a:srgbClr val="CC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dirty="0">
                <a:latin typeface="Times New Roman" panose="02020603050405020304" pitchFamily="18" charset="0"/>
              </a:rPr>
              <a:t>計</a:t>
            </a:r>
          </a:p>
        </p:txBody>
      </p:sp>
      <p:sp>
        <p:nvSpPr>
          <p:cNvPr id="22" name="Text Box 7"/>
          <p:cNvSpPr txBox="1">
            <a:spLocks noChangeArrowheads="1"/>
          </p:cNvSpPr>
          <p:nvPr/>
        </p:nvSpPr>
        <p:spPr bwMode="auto">
          <a:xfrm>
            <a:off x="3531473" y="3692829"/>
            <a:ext cx="457200" cy="396875"/>
          </a:xfrm>
          <a:prstGeom prst="rect">
            <a:avLst/>
          </a:prstGeom>
          <a:solidFill>
            <a:srgbClr val="CC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a:latin typeface="Times New Roman" panose="02020603050405020304" pitchFamily="18" charset="0"/>
              </a:rPr>
              <a:t>計</a:t>
            </a:r>
          </a:p>
        </p:txBody>
      </p:sp>
      <p:sp>
        <p:nvSpPr>
          <p:cNvPr id="23" name="Text Box 5"/>
          <p:cNvSpPr txBox="1">
            <a:spLocks noChangeArrowheads="1"/>
          </p:cNvSpPr>
          <p:nvPr/>
        </p:nvSpPr>
        <p:spPr bwMode="auto">
          <a:xfrm>
            <a:off x="2236073" y="2879498"/>
            <a:ext cx="1295400" cy="457200"/>
          </a:xfrm>
          <a:prstGeom prst="rect">
            <a:avLst/>
          </a:prstGeom>
          <a:solidFill>
            <a:srgbClr val="FF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Times New Roman" panose="02020603050405020304" pitchFamily="18" charset="0"/>
              </a:rPr>
              <a:t>納品書</a:t>
            </a:r>
          </a:p>
        </p:txBody>
      </p:sp>
      <p:sp>
        <p:nvSpPr>
          <p:cNvPr id="25" name="Text Box 6"/>
          <p:cNvSpPr txBox="1">
            <a:spLocks noChangeArrowheads="1"/>
          </p:cNvSpPr>
          <p:nvPr/>
        </p:nvSpPr>
        <p:spPr bwMode="auto">
          <a:xfrm>
            <a:off x="3585303" y="2875326"/>
            <a:ext cx="1295400" cy="457200"/>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Times New Roman" panose="02020603050405020304" pitchFamily="18" charset="0"/>
              </a:rPr>
              <a:t>請求書</a:t>
            </a:r>
          </a:p>
        </p:txBody>
      </p:sp>
      <p:sp>
        <p:nvSpPr>
          <p:cNvPr id="27" name="Text Box 10"/>
          <p:cNvSpPr txBox="1">
            <a:spLocks noChangeArrowheads="1"/>
          </p:cNvSpPr>
          <p:nvPr/>
        </p:nvSpPr>
        <p:spPr bwMode="ltGray">
          <a:xfrm>
            <a:off x="206677" y="6147109"/>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数値チェック</a:t>
            </a:r>
          </a:p>
        </p:txBody>
      </p:sp>
      <p:sp>
        <p:nvSpPr>
          <p:cNvPr id="19" name="Rectangle 3"/>
          <p:cNvSpPr txBox="1">
            <a:spLocks noChangeArrowheads="1"/>
          </p:cNvSpPr>
          <p:nvPr/>
        </p:nvSpPr>
        <p:spPr>
          <a:xfrm>
            <a:off x="206677" y="1469670"/>
            <a:ext cx="5102225" cy="585788"/>
          </a:xfrm>
          <a:prstGeom prst="rect">
            <a:avLst/>
          </a:prstGeom>
        </p:spPr>
        <p:txBody>
          <a:bodyPr rtlCol="0">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200" dirty="0" smtClean="0">
                <a:effectLst>
                  <a:outerShdw blurRad="38100" dist="38100" dir="2700000" algn="tl">
                    <a:srgbClr val="C0C0C0"/>
                  </a:outerShdw>
                </a:effectLst>
                <a:latin typeface="ＭＳ Ｐゴシック" pitchFamily="50" charset="-128"/>
              </a:rPr>
              <a:t>補完手段の例：用紙を重ねて行なう</a:t>
            </a: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16931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8460432" y="1556792"/>
            <a:ext cx="576064" cy="5102895"/>
          </a:xfrm>
          <a:prstGeom prst="round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093299" y="2450291"/>
            <a:ext cx="2838895" cy="4072747"/>
          </a:xfrm>
          <a:prstGeom prst="rect">
            <a:avLst/>
          </a:prstGeom>
          <a:solidFill>
            <a:srgbClr val="F7F8F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1263923" y="108795"/>
            <a:ext cx="6715696" cy="944376"/>
          </a:xfrm>
        </p:spPr>
        <p:txBody>
          <a:bodyPr>
            <a:noAutofit/>
          </a:bodyPr>
          <a:lstStyle/>
          <a:p>
            <a:pPr algn="l" eaLnBrk="1" fontAlgn="auto" hangingPunct="1">
              <a:spcAft>
                <a:spcPts val="0"/>
              </a:spcAft>
              <a:defRPr/>
            </a:pP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高次脳機能</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障害・</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精神</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障害・発達障害に</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共通する</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職場で発生しやすい困難</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3"/>
          <p:cNvSpPr>
            <a:spLocks noGrp="1"/>
          </p:cNvSpPr>
          <p:nvPr>
            <p:ph idx="1"/>
          </p:nvPr>
        </p:nvSpPr>
        <p:spPr>
          <a:xfrm>
            <a:off x="229159" y="1628800"/>
            <a:ext cx="4392612" cy="4894238"/>
          </a:xfrm>
          <a:noFill/>
          <a:ln w="76200">
            <a:solidFill>
              <a:srgbClr val="F47C50"/>
            </a:solidFill>
          </a:ln>
        </p:spPr>
        <p:txBody>
          <a:bodyPr rtlCol="0" anchor="ctr">
            <a:normAutofit/>
          </a:bodyPr>
          <a:lstStyle/>
          <a:p>
            <a:pPr marL="0" indent="0" eaLnBrk="1" fontAlgn="auto" hangingPunct="1">
              <a:spcAft>
                <a:spcPts val="0"/>
              </a:spcAft>
              <a:buNone/>
              <a:defRPr/>
            </a:pPr>
            <a:r>
              <a:rPr lang="ja-JP" altLang="en-US" sz="2000" dirty="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認知機能の特性による人間関係や</a:t>
            </a:r>
          </a:p>
          <a:p>
            <a:pPr marL="0" indent="0" eaLnBrk="1" fontAlgn="auto" hangingPunct="1">
              <a:spcAft>
                <a:spcPts val="0"/>
              </a:spcAft>
              <a:buNone/>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職務への影響の発生</a:t>
            </a:r>
          </a:p>
          <a:p>
            <a:pPr marL="0" indent="0" eaLnBrk="1" fontAlgn="auto" hangingPunct="1">
              <a:spcAft>
                <a:spcPts val="0"/>
              </a:spcAft>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eaLnBrk="1" fontAlgn="auto" hangingPunct="1">
              <a:spcAft>
                <a:spcPts val="0"/>
              </a:spcAft>
              <a:buNone/>
              <a:defRPr/>
            </a:pPr>
            <a:r>
              <a:rPr lang="ja-JP" altLang="en-US" sz="2000" dirty="0" smtClean="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ストレス</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や疲労の影響を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受けや</a:t>
            </a:r>
            <a:r>
              <a:rPr lang="ja-JP" altLang="en-US" sz="2000" dirty="0" err="1" smtClean="0">
                <a:latin typeface="メイリオ" panose="020B0604030504040204" pitchFamily="50" charset="-128"/>
                <a:ea typeface="メイリオ" panose="020B0604030504040204" pitchFamily="50" charset="-128"/>
                <a:cs typeface="メイリオ" panose="020B0604030504040204" pitchFamily="50" charset="-128"/>
              </a:rPr>
              <a:t>す</a:t>
            </a:r>
            <a:endPar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eaLnBrk="1" fontAlgn="auto" hangingPunct="1">
              <a:spcAft>
                <a:spcPts val="0"/>
              </a:spcAft>
              <a:buNone/>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err="1" smtClean="0">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ことによる体調維持や仕事の持</a:t>
            </a:r>
          </a:p>
          <a:p>
            <a:pPr marL="0" indent="0" eaLnBrk="1" fontAlgn="auto" hangingPunct="1">
              <a:spcAft>
                <a:spcPts val="0"/>
              </a:spcAft>
              <a:buNone/>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続への課題の発生</a:t>
            </a:r>
          </a:p>
          <a:p>
            <a:pPr marL="0" indent="0" eaLnBrk="1" fontAlgn="auto" hangingPunct="1">
              <a:spcAft>
                <a:spcPts val="0"/>
              </a:spcAft>
              <a:buNone/>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defRPr/>
            </a:pPr>
            <a:r>
              <a:rPr lang="ja-JP" altLang="en-US" sz="2000" dirty="0" smtClean="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特性が見えにくいことによる自身</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及び職場の特性への理解の難しさ</a:t>
            </a:r>
          </a:p>
          <a:p>
            <a:pPr marL="0" indent="0" eaLnBrk="1" fontAlgn="auto" hangingPunct="1">
              <a:spcAft>
                <a:spcPts val="0"/>
              </a:spcAft>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eaLnBrk="1" fontAlgn="auto" hangingPunct="1">
              <a:spcAft>
                <a:spcPts val="0"/>
              </a:spcAft>
              <a:buNone/>
              <a:defRPr/>
            </a:pPr>
            <a:r>
              <a:rPr lang="ja-JP" altLang="en-US" sz="2000" dirty="0" smtClean="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特性の現れ方が、個々に違うこと</a:t>
            </a:r>
          </a:p>
          <a:p>
            <a:pPr marL="0" indent="0" eaLnBrk="1" fontAlgn="auto" hangingPunct="1">
              <a:spcAft>
                <a:spcPts val="0"/>
              </a:spcAft>
              <a:buNone/>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による支援・配慮の困難さ</a:t>
            </a:r>
            <a:endParaRPr lang="ja-JP" altLang="en-US" sz="2800" dirty="0">
              <a:latin typeface="+mn-ea"/>
              <a:cs typeface="メイリオ" panose="020B0604030504040204" pitchFamily="50" charset="-128"/>
            </a:endParaRPr>
          </a:p>
        </p:txBody>
      </p:sp>
      <p:sp>
        <p:nvSpPr>
          <p:cNvPr id="6" name="下矢印 5"/>
          <p:cNvSpPr/>
          <p:nvPr/>
        </p:nvSpPr>
        <p:spPr>
          <a:xfrm rot="16200000">
            <a:off x="4403597" y="3891545"/>
            <a:ext cx="998538" cy="433388"/>
          </a:xfrm>
          <a:prstGeom prst="downArrow">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3200">
              <a:solidFill>
                <a:prstClr val="white"/>
              </a:solidFill>
            </a:endParaRPr>
          </a:p>
        </p:txBody>
      </p:sp>
      <p:grpSp>
        <p:nvGrpSpPr>
          <p:cNvPr id="3" name="グループ化 2"/>
          <p:cNvGrpSpPr/>
          <p:nvPr/>
        </p:nvGrpSpPr>
        <p:grpSpPr>
          <a:xfrm>
            <a:off x="5666088" y="2587304"/>
            <a:ext cx="1731667" cy="3653439"/>
            <a:chOff x="6183551" y="1844675"/>
            <a:chExt cx="1731667" cy="3653439"/>
          </a:xfrm>
        </p:grpSpPr>
        <p:sp>
          <p:nvSpPr>
            <p:cNvPr id="60426" name="正方形/長方形 7"/>
            <p:cNvSpPr>
              <a:spLocks noChangeArrowheads="1"/>
            </p:cNvSpPr>
            <p:nvPr/>
          </p:nvSpPr>
          <p:spPr bwMode="auto">
            <a:xfrm>
              <a:off x="6191668" y="1844675"/>
              <a:ext cx="14289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24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ＭＷＳ</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427" name="正方形/長方形 8"/>
            <p:cNvSpPr>
              <a:spLocks noChangeArrowheads="1"/>
            </p:cNvSpPr>
            <p:nvPr/>
          </p:nvSpPr>
          <p:spPr bwMode="auto">
            <a:xfrm>
              <a:off x="6183551" y="25923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ＭＳＦＡＳ</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428" name="正方形/長方形 9"/>
            <p:cNvSpPr>
              <a:spLocks noChangeArrowheads="1"/>
            </p:cNvSpPr>
            <p:nvPr/>
          </p:nvSpPr>
          <p:spPr bwMode="auto">
            <a:xfrm>
              <a:off x="6191669" y="41783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Ｍｰﾒﾓﾘｰﾉｰﾄ</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429" name="正方形/長方形 10"/>
            <p:cNvSpPr>
              <a:spLocks noChangeArrowheads="1"/>
            </p:cNvSpPr>
            <p:nvPr/>
          </p:nvSpPr>
          <p:spPr bwMode="auto">
            <a:xfrm>
              <a:off x="6204883" y="3367088"/>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ＷＣＳＴ</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430" name="正方形/長方形 11"/>
            <p:cNvSpPr>
              <a:spLocks noChangeArrowheads="1"/>
            </p:cNvSpPr>
            <p:nvPr/>
          </p:nvSpPr>
          <p:spPr bwMode="auto">
            <a:xfrm>
              <a:off x="6204905" y="5036449"/>
              <a:ext cx="156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ｸﾞﾙｰﾌﾟﾜｰｸ</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 name="タイトル 1"/>
          <p:cNvSpPr txBox="1">
            <a:spLocks/>
          </p:cNvSpPr>
          <p:nvPr/>
        </p:nvSpPr>
        <p:spPr>
          <a:xfrm>
            <a:off x="4959534" y="1642929"/>
            <a:ext cx="2935548" cy="944375"/>
          </a:xfrm>
          <a:prstGeom prst="rect">
            <a:avLst/>
          </a:prstGeom>
          <a:noFill/>
          <a:scene3d>
            <a:camera prst="orthographicFront"/>
            <a:lightRig rig="threePt" dir="t"/>
          </a:scene3d>
          <a:sp3d>
            <a:bevelT/>
          </a:sp3d>
        </p:spPr>
        <p:txBody>
          <a:bodyPr>
            <a:normAutofit fontScale="97500"/>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fontAlgn="base">
              <a:spcAft>
                <a:spcPct val="0"/>
              </a:spcAft>
              <a:defRPr/>
            </a:pPr>
            <a:r>
              <a:rPr lang="ja-JP" altLang="en-US" sz="2400" b="1" dirty="0" smtClean="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トータルパッケージ</a:t>
            </a:r>
          </a:p>
          <a:p>
            <a:pPr fontAlgn="base">
              <a:spcAft>
                <a:spcPct val="0"/>
              </a:spcAft>
              <a:defRPr/>
            </a:pPr>
            <a:r>
              <a:rPr lang="ja-JP" altLang="en-US" sz="2400" b="1" dirty="0" smtClean="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ツール</a:t>
            </a:r>
            <a:endParaRPr lang="ja-JP" altLang="en-US" sz="2400" b="1" dirty="0">
              <a:solidFill>
                <a:srgbClr val="6E3565"/>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229158" y="1268760"/>
            <a:ext cx="8914841" cy="8182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16200000">
            <a:off x="7697044" y="3858776"/>
            <a:ext cx="998538" cy="433388"/>
          </a:xfrm>
          <a:prstGeom prst="downArrow">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3200">
              <a:solidFill>
                <a:prstClr val="white"/>
              </a:solidFill>
            </a:endParaRPr>
          </a:p>
        </p:txBody>
      </p:sp>
      <p:sp>
        <p:nvSpPr>
          <p:cNvPr id="7" name="テキスト ボックス 6"/>
          <p:cNvSpPr txBox="1"/>
          <p:nvPr/>
        </p:nvSpPr>
        <p:spPr bwMode="ltGray">
          <a:xfrm>
            <a:off x="8517179" y="1642929"/>
            <a:ext cx="289253" cy="5016758"/>
          </a:xfrm>
          <a:prstGeom prst="rect">
            <a:avLst/>
          </a:prstGeom>
          <a:noFill/>
        </p:spPr>
        <p:txBody>
          <a:bodyPr wrap="square" rtlCol="0">
            <a:spAutoFit/>
          </a:bodyPr>
          <a:lstStyle/>
          <a:p>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個々</a:t>
            </a:r>
            <a:r>
              <a:rPr lang="ja-JP" altLang="en-US" sz="2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の特性に応じた支援方法の確立</a:t>
            </a:r>
            <a:endParaRPr kumimoji="1"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5467216" y="2928506"/>
            <a:ext cx="1659127" cy="261610"/>
          </a:xfrm>
          <a:prstGeom prst="rect">
            <a:avLst/>
          </a:prstGeom>
          <a:noFill/>
        </p:spPr>
        <p:txBody>
          <a:bodyPr wrap="square" rtlCol="0">
            <a:spAutoFit/>
          </a:bodyPr>
          <a:lstStyle/>
          <a:p>
            <a:r>
              <a:rPr kumimoji="1" lang="ja-JP" altLang="en-US" sz="1100" dirty="0" smtClean="0">
                <a:solidFill>
                  <a:srgbClr val="FF0000"/>
                </a:solidFill>
                <a:latin typeface="メイリオ" panose="020B0604030504040204" pitchFamily="50" charset="-128"/>
                <a:ea typeface="メイリオ" panose="020B0604030504040204" pitchFamily="50" charset="-128"/>
              </a:rPr>
              <a:t>ワークサンプル幕張版</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5241606" y="3642793"/>
            <a:ext cx="2921273" cy="261610"/>
          </a:xfrm>
          <a:prstGeom prst="rect">
            <a:avLst/>
          </a:prstGeom>
          <a:noFill/>
        </p:spPr>
        <p:txBody>
          <a:bodyPr wrap="square" rtlCol="0">
            <a:spAutoFit/>
          </a:bodyPr>
          <a:lstStyle/>
          <a:p>
            <a:r>
              <a:rPr kumimoji="1" lang="ja-JP" altLang="en-US" sz="1100" dirty="0" smtClean="0">
                <a:solidFill>
                  <a:srgbClr val="FF0000"/>
                </a:solidFill>
                <a:latin typeface="メイリオ" panose="020B0604030504040204" pitchFamily="50" charset="-128"/>
                <a:ea typeface="メイリオ" panose="020B0604030504040204" pitchFamily="50" charset="-128"/>
              </a:rPr>
              <a:t>幕張ストレス・疲労アセスメントシート</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5125953" y="4473239"/>
            <a:ext cx="2921273" cy="261610"/>
          </a:xfrm>
          <a:prstGeom prst="rect">
            <a:avLst/>
          </a:prstGeom>
          <a:noFill/>
        </p:spPr>
        <p:txBody>
          <a:bodyPr wrap="square" rtlCol="0">
            <a:spAutoFit/>
          </a:bodyPr>
          <a:lstStyle/>
          <a:p>
            <a:r>
              <a:rPr kumimoji="1" lang="ja-JP" altLang="en-US" sz="1100" dirty="0" smtClean="0">
                <a:solidFill>
                  <a:srgbClr val="FF0000"/>
                </a:solidFill>
                <a:latin typeface="メイリオ" panose="020B0604030504040204" pitchFamily="50" charset="-128"/>
                <a:ea typeface="メイリオ" panose="020B0604030504040204" pitchFamily="50" charset="-128"/>
              </a:rPr>
              <a:t>ウィスコンシンカードソーティングテスト</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5650235" y="5280601"/>
            <a:ext cx="1781733" cy="261610"/>
          </a:xfrm>
          <a:prstGeom prst="rect">
            <a:avLst/>
          </a:prstGeom>
          <a:noFill/>
        </p:spPr>
        <p:txBody>
          <a:bodyPr wrap="square" rtlCol="0">
            <a:spAutoFit/>
          </a:bodyPr>
          <a:lstStyle/>
          <a:p>
            <a:r>
              <a:rPr kumimoji="1" lang="ja-JP" altLang="en-US" sz="1100" dirty="0" smtClean="0">
                <a:solidFill>
                  <a:srgbClr val="FF0000"/>
                </a:solidFill>
                <a:latin typeface="メイリオ" panose="020B0604030504040204" pitchFamily="50" charset="-128"/>
                <a:ea typeface="メイリオ" panose="020B0604030504040204" pitchFamily="50" charset="-128"/>
              </a:rPr>
              <a:t>幕張式メモリーノート</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スライド番号プレースホルダー 3"/>
          <p:cNvSpPr>
            <a:spLocks noGrp="1"/>
          </p:cNvSpPr>
          <p:nvPr>
            <p:ph type="sldNum" sz="quarter" idx="12"/>
          </p:nvPr>
        </p:nvSpPr>
        <p:spPr>
          <a:xfrm>
            <a:off x="7017774" y="87824"/>
            <a:ext cx="2057400" cy="365125"/>
          </a:xfrm>
        </p:spPr>
        <p:txBody>
          <a:bodyPr/>
          <a:lstStyle/>
          <a:p>
            <a:r>
              <a:rPr kumimoji="1" lang="en-US" altLang="ja-JP" dirty="0" smtClean="0">
                <a:solidFill>
                  <a:schemeClr val="tx1"/>
                </a:solidFill>
                <a:latin typeface="Segoe UI Semibold" panose="020B0702040204020203" pitchFamily="34" charset="0"/>
                <a:cs typeface="Segoe UI Semibold" panose="020B0702040204020203" pitchFamily="34" charset="0"/>
              </a:rPr>
              <a:t>5</a:t>
            </a:r>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13823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28" y="2323032"/>
            <a:ext cx="5752289" cy="43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ltGray">
          <a:xfrm>
            <a:off x="0" y="6061362"/>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数値チェック</a:t>
            </a:r>
          </a:p>
        </p:txBody>
      </p:sp>
      <p:sp>
        <p:nvSpPr>
          <p:cNvPr id="19" name="Rectangle 2"/>
          <p:cNvSpPr txBox="1">
            <a:spLocks noChangeArrowheads="1"/>
          </p:cNvSpPr>
          <p:nvPr/>
        </p:nvSpPr>
        <p:spPr>
          <a:xfrm>
            <a:off x="132535" y="1320404"/>
            <a:ext cx="7886700" cy="1325563"/>
          </a:xfrm>
          <a:prstGeom prst="rect">
            <a:avLst/>
          </a:prstGeom>
        </p:spPr>
        <p:txBody>
          <a:bodyPr rtlCol="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200" dirty="0" smtClean="0">
                <a:effectLst>
                  <a:outerShdw blurRad="38100" dist="38100" dir="2700000" algn="tl">
                    <a:srgbClr val="C0C0C0"/>
                  </a:outerShdw>
                </a:effectLst>
                <a:latin typeface="ＭＳ Ｐゴシック" pitchFamily="50" charset="-128"/>
              </a:rPr>
              <a:t>補完手段の例：</a:t>
            </a:r>
            <a:endParaRPr lang="en-US" altLang="ja-JP" sz="3200" dirty="0" smtClean="0">
              <a:effectLst>
                <a:outerShdw blurRad="38100" dist="38100" dir="2700000" algn="tl">
                  <a:srgbClr val="C0C0C0"/>
                </a:outerShdw>
              </a:effectLst>
              <a:latin typeface="ＭＳ Ｐゴシック" pitchFamily="50" charset="-128"/>
            </a:endParaRPr>
          </a:p>
          <a:p>
            <a:pPr>
              <a:defRPr/>
            </a:pPr>
            <a:r>
              <a:rPr lang="ja-JP" altLang="en-US" sz="3200" dirty="0" smtClean="0">
                <a:effectLst>
                  <a:outerShdw blurRad="38100" dist="38100" dir="2700000" algn="tl">
                    <a:srgbClr val="C0C0C0"/>
                  </a:outerShdw>
                </a:effectLst>
                <a:latin typeface="ＭＳ Ｐゴシック" pitchFamily="50" charset="-128"/>
              </a:rPr>
              <a:t>用紙を重ねて行なう＋定規を使う</a:t>
            </a: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29017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31" y="2304789"/>
            <a:ext cx="5810953" cy="43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p:cNvSpPr txBox="1">
            <a:spLocks noChangeArrowheads="1"/>
          </p:cNvSpPr>
          <p:nvPr/>
        </p:nvSpPr>
        <p:spPr bwMode="ltGray">
          <a:xfrm>
            <a:off x="132031" y="6061362"/>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物品請求書</a:t>
            </a:r>
          </a:p>
        </p:txBody>
      </p:sp>
      <p:sp>
        <p:nvSpPr>
          <p:cNvPr id="19" name="Rectangle 2"/>
          <p:cNvSpPr txBox="1">
            <a:spLocks noChangeArrowheads="1"/>
          </p:cNvSpPr>
          <p:nvPr/>
        </p:nvSpPr>
        <p:spPr>
          <a:xfrm>
            <a:off x="132031" y="1440439"/>
            <a:ext cx="7886700" cy="1325563"/>
          </a:xfrm>
          <a:prstGeom prst="rect">
            <a:avLst/>
          </a:prstGeom>
        </p:spPr>
        <p:txBody>
          <a:bodyPr rtlCol="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200" dirty="0" smtClean="0">
                <a:effectLst>
                  <a:outerShdw blurRad="38100" dist="38100" dir="2700000" algn="tl">
                    <a:srgbClr val="C0C0C0"/>
                  </a:outerShdw>
                </a:effectLst>
                <a:latin typeface="ＭＳ Ｐゴシック" pitchFamily="50" charset="-128"/>
              </a:rPr>
              <a:t>補完手段の例：定規を使う</a:t>
            </a: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95291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7" y="2412460"/>
            <a:ext cx="5617060" cy="410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6"/>
          <p:cNvSpPr>
            <a:spLocks noChangeArrowheads="1"/>
          </p:cNvSpPr>
          <p:nvPr/>
        </p:nvSpPr>
        <p:spPr bwMode="auto">
          <a:xfrm>
            <a:off x="24400" y="2850864"/>
            <a:ext cx="2038350" cy="685800"/>
          </a:xfrm>
          <a:prstGeom prst="wedgeEllipseCallout">
            <a:avLst>
              <a:gd name="adj1" fmla="val 41453"/>
              <a:gd name="adj2" fmla="val 73104"/>
            </a:avLst>
          </a:prstGeom>
          <a:solidFill>
            <a:srgbClr val="CCFF66"/>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Times New Roman" panose="02020603050405020304" pitchFamily="18" charset="0"/>
              </a:rPr>
              <a:t>品名カード</a:t>
            </a:r>
          </a:p>
        </p:txBody>
      </p:sp>
      <p:sp>
        <p:nvSpPr>
          <p:cNvPr id="22" name="Text Box 7"/>
          <p:cNvSpPr txBox="1">
            <a:spLocks noChangeArrowheads="1"/>
          </p:cNvSpPr>
          <p:nvPr/>
        </p:nvSpPr>
        <p:spPr bwMode="ltGray">
          <a:xfrm>
            <a:off x="1743075" y="2447216"/>
            <a:ext cx="282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物品請求書作成</a:t>
            </a:r>
          </a:p>
        </p:txBody>
      </p:sp>
      <p:sp>
        <p:nvSpPr>
          <p:cNvPr id="17" name="Rectangle 2"/>
          <p:cNvSpPr txBox="1">
            <a:spLocks noChangeArrowheads="1"/>
          </p:cNvSpPr>
          <p:nvPr/>
        </p:nvSpPr>
        <p:spPr>
          <a:xfrm>
            <a:off x="185734" y="1231651"/>
            <a:ext cx="7543800" cy="1295400"/>
          </a:xfrm>
          <a:prstGeom prst="rect">
            <a:avLst/>
          </a:prstGeom>
        </p:spPr>
        <p:txBody>
          <a:bodyPr rtlCol="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800" dirty="0" smtClean="0">
                <a:effectLst>
                  <a:outerShdw blurRad="38100" dist="38100" dir="2700000" algn="tl">
                    <a:srgbClr val="C0C0C0"/>
                  </a:outerShdw>
                </a:effectLst>
                <a:latin typeface="ＭＳ Ｐゴシック" pitchFamily="50" charset="-128"/>
              </a:rPr>
              <a:t>補完手段の例：</a:t>
            </a:r>
            <a:endParaRPr lang="en-US" altLang="ja-JP" sz="2800" dirty="0" smtClean="0">
              <a:effectLst>
                <a:outerShdw blurRad="38100" dist="38100" dir="2700000" algn="tl">
                  <a:srgbClr val="C0C0C0"/>
                </a:outerShdw>
              </a:effectLst>
              <a:latin typeface="ＭＳ Ｐゴシック" pitchFamily="50" charset="-128"/>
            </a:endParaRPr>
          </a:p>
          <a:p>
            <a:pPr>
              <a:defRPr/>
            </a:pPr>
            <a:r>
              <a:rPr lang="ja-JP" altLang="en-US" sz="2800" dirty="0" smtClean="0">
                <a:effectLst>
                  <a:outerShdw blurRad="38100" dist="38100" dir="2700000" algn="tl">
                    <a:srgbClr val="C0C0C0"/>
                  </a:outerShdw>
                </a:effectLst>
                <a:latin typeface="ＭＳ Ｐゴシック" pitchFamily="50" charset="-128"/>
              </a:rPr>
              <a:t>品名カードをカタログの近くに持っていく</a:t>
            </a:r>
            <a:endParaRPr lang="en-US" altLang="ja-JP" sz="2800" dirty="0" smtClean="0">
              <a:effectLst>
                <a:outerShdw blurRad="38100" dist="38100" dir="2700000" algn="tl">
                  <a:srgbClr val="C0C0C0"/>
                </a:outerShdw>
              </a:effectLst>
              <a:latin typeface="ＭＳ Ｐゴシック" pitchFamily="50" charset="-128"/>
            </a:endParaRPr>
          </a:p>
          <a:p>
            <a:pPr>
              <a:defRPr/>
            </a:pPr>
            <a:r>
              <a:rPr lang="ja-JP" altLang="en-US" sz="2800" dirty="0" smtClean="0">
                <a:effectLst>
                  <a:outerShdw blurRad="38100" dist="38100" dir="2700000" algn="tl">
                    <a:srgbClr val="C0C0C0"/>
                  </a:outerShdw>
                </a:effectLst>
                <a:latin typeface="ＭＳ Ｐゴシック" pitchFamily="50" charset="-128"/>
              </a:rPr>
              <a:t>＋定規を使う</a:t>
            </a: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90253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i="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a:t>
            </a:r>
            <a:r>
              <a:rPr lang="ja-JP" altLang="en-US" sz="1100" b="1" dirty="0">
                <a:solidFill>
                  <a:schemeClr val="bg1"/>
                </a:solidFill>
                <a:latin typeface="メイリオ" panose="020B0604030504040204" pitchFamily="50" charset="-128"/>
                <a:ea typeface="メイリオ" panose="020B0604030504040204" pitchFamily="50" charset="-128"/>
              </a:rPr>
              <a:t>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3" descr="PB141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94" y="2344366"/>
            <a:ext cx="5781454" cy="430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5"/>
          <p:cNvSpPr>
            <a:spLocks noChangeArrowheads="1"/>
          </p:cNvSpPr>
          <p:nvPr/>
        </p:nvSpPr>
        <p:spPr bwMode="auto">
          <a:xfrm>
            <a:off x="3996447" y="2684826"/>
            <a:ext cx="1752600" cy="838200"/>
          </a:xfrm>
          <a:prstGeom prst="wedgeEllipseCallout">
            <a:avLst>
              <a:gd name="adj1" fmla="val -78532"/>
              <a:gd name="adj2" fmla="val 26324"/>
            </a:avLst>
          </a:prstGeom>
          <a:solidFill>
            <a:srgbClr val="CCFF66"/>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Times New Roman" panose="02020603050405020304" pitchFamily="18" charset="0"/>
              </a:rPr>
              <a:t>不良率の計算方法</a:t>
            </a:r>
          </a:p>
        </p:txBody>
      </p:sp>
      <p:sp>
        <p:nvSpPr>
          <p:cNvPr id="19" name="Text Box 6"/>
          <p:cNvSpPr txBox="1">
            <a:spLocks noChangeArrowheads="1"/>
          </p:cNvSpPr>
          <p:nvPr/>
        </p:nvSpPr>
        <p:spPr bwMode="ltGray">
          <a:xfrm>
            <a:off x="-6908" y="6193096"/>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作業日報</a:t>
            </a:r>
          </a:p>
        </p:txBody>
      </p:sp>
      <p:sp>
        <p:nvSpPr>
          <p:cNvPr id="21" name="Rectangle 2"/>
          <p:cNvSpPr txBox="1">
            <a:spLocks noChangeArrowheads="1"/>
          </p:cNvSpPr>
          <p:nvPr/>
        </p:nvSpPr>
        <p:spPr>
          <a:xfrm>
            <a:off x="71336" y="1385444"/>
            <a:ext cx="7543800" cy="1295400"/>
          </a:xfrm>
          <a:prstGeom prst="rect">
            <a:avLst/>
          </a:prstGeom>
        </p:spPr>
        <p:txBody>
          <a:bodyPr rtlCol="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000" dirty="0" smtClean="0">
                <a:effectLst>
                  <a:outerShdw blurRad="38100" dist="38100" dir="2700000" algn="tl">
                    <a:srgbClr val="C0C0C0"/>
                  </a:outerShdw>
                </a:effectLst>
                <a:latin typeface="ＭＳ Ｐゴシック" pitchFamily="50" charset="-128"/>
              </a:rPr>
              <a:t>補完手段の例：</a:t>
            </a:r>
            <a:endParaRPr lang="en-US" altLang="ja-JP" sz="3000" dirty="0" smtClean="0">
              <a:effectLst>
                <a:outerShdw blurRad="38100" dist="38100" dir="2700000" algn="tl">
                  <a:srgbClr val="C0C0C0"/>
                </a:outerShdw>
              </a:effectLst>
              <a:latin typeface="ＭＳ Ｐゴシック" pitchFamily="50" charset="-128"/>
            </a:endParaRPr>
          </a:p>
          <a:p>
            <a:pPr>
              <a:defRPr/>
            </a:pPr>
            <a:r>
              <a:rPr lang="ja-JP" altLang="en-US" sz="3000" dirty="0" smtClean="0">
                <a:effectLst>
                  <a:outerShdw blurRad="38100" dist="38100" dir="2700000" algn="tl">
                    <a:srgbClr val="C0C0C0"/>
                  </a:outerShdw>
                </a:effectLst>
                <a:latin typeface="ＭＳ Ｐゴシック" pitchFamily="50" charset="-128"/>
              </a:rPr>
              <a:t>作業ポイントを付箋に記入し提示する</a:t>
            </a: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43100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20" name="Text Box 6"/>
          <p:cNvSpPr txBox="1">
            <a:spLocks noChangeArrowheads="1"/>
          </p:cNvSpPr>
          <p:nvPr/>
        </p:nvSpPr>
        <p:spPr bwMode="ltGray">
          <a:xfrm>
            <a:off x="182517" y="6096117"/>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数値入力</a:t>
            </a:r>
          </a:p>
        </p:txBody>
      </p:sp>
      <p:sp>
        <p:nvSpPr>
          <p:cNvPr id="21" name="Rectangle 4"/>
          <p:cNvSpPr>
            <a:spLocks noChangeArrowheads="1"/>
          </p:cNvSpPr>
          <p:nvPr/>
        </p:nvSpPr>
        <p:spPr bwMode="auto">
          <a:xfrm>
            <a:off x="0" y="1404064"/>
            <a:ext cx="6781800" cy="1066800"/>
          </a:xfrm>
          <a:prstGeom prst="rect">
            <a:avLst/>
          </a:prstGeom>
          <a:noFill/>
          <a:ln w="9525">
            <a:noFill/>
            <a:miter lim="800000"/>
            <a:headEnd/>
            <a:tailEnd/>
          </a:ln>
          <a:effectLst/>
        </p:spPr>
        <p:txBody>
          <a:bodyPr anchor="ctr"/>
          <a:lstStyle/>
          <a:p>
            <a:pPr eaLnBrk="1" hangingPunct="1">
              <a:defRPr/>
            </a:pPr>
            <a:r>
              <a:rPr lang="ja-JP" altLang="en-US" sz="3200" dirty="0" smtClean="0">
                <a:effectLst>
                  <a:outerShdw blurRad="38100" dist="38100" dir="2700000" algn="tl">
                    <a:srgbClr val="C0C0C0"/>
                  </a:outerShdw>
                </a:effectLst>
                <a:latin typeface="Times New Roman" pitchFamily="18" charset="0"/>
              </a:rPr>
              <a:t>補完行動の例</a:t>
            </a:r>
            <a:endParaRPr lang="en-US" altLang="ja-JP" sz="3200" dirty="0" smtClean="0">
              <a:effectLst>
                <a:outerShdw blurRad="38100" dist="38100" dir="2700000" algn="tl">
                  <a:srgbClr val="C0C0C0"/>
                </a:outerShdw>
              </a:effectLst>
              <a:latin typeface="Times New Roman" pitchFamily="18" charset="0"/>
            </a:endParaRPr>
          </a:p>
          <a:p>
            <a:pPr eaLnBrk="1" hangingPunct="1">
              <a:defRPr/>
            </a:pPr>
            <a:r>
              <a:rPr lang="ja-JP" altLang="en-US" sz="3200" dirty="0" smtClean="0">
                <a:effectLst>
                  <a:outerShdw blurRad="38100" dist="38100" dir="2700000" algn="tl">
                    <a:srgbClr val="C0C0C0"/>
                  </a:outerShdw>
                </a:effectLst>
                <a:latin typeface="Times New Roman" pitchFamily="18" charset="0"/>
              </a:rPr>
              <a:t>ﾎﾟｲﾝﾃｨﾝｸﾞ</a:t>
            </a:r>
            <a:r>
              <a:rPr lang="ja-JP" altLang="en-US" sz="3200" dirty="0">
                <a:effectLst>
                  <a:outerShdw blurRad="38100" dist="38100" dir="2700000" algn="tl">
                    <a:srgbClr val="C0C0C0"/>
                  </a:outerShdw>
                </a:effectLst>
                <a:latin typeface="Times New Roman" pitchFamily="18" charset="0"/>
              </a:rPr>
              <a:t>＋読み上げ入力</a:t>
            </a:r>
          </a:p>
          <a:p>
            <a:pPr eaLnBrk="1" hangingPunct="1">
              <a:defRPr/>
            </a:pPr>
            <a:r>
              <a:rPr lang="ja-JP" altLang="en-US" sz="3200" dirty="0">
                <a:effectLst>
                  <a:outerShdw blurRad="38100" dist="38100" dir="2700000" algn="tl">
                    <a:srgbClr val="C0C0C0"/>
                  </a:outerShdw>
                </a:effectLst>
                <a:latin typeface="Times New Roman" pitchFamily="18" charset="0"/>
              </a:rPr>
              <a:t>（</a:t>
            </a:r>
            <a:r>
              <a:rPr lang="en-US" altLang="ja-JP" sz="3200" dirty="0">
                <a:effectLst>
                  <a:outerShdw blurRad="38100" dist="38100" dir="2700000" algn="tl">
                    <a:srgbClr val="C0C0C0"/>
                  </a:outerShdw>
                </a:effectLst>
                <a:latin typeface="Times New Roman" pitchFamily="18" charset="0"/>
              </a:rPr>
              <a:t>3</a:t>
            </a:r>
            <a:r>
              <a:rPr lang="ja-JP" altLang="en-US" sz="3200" dirty="0">
                <a:effectLst>
                  <a:outerShdw blurRad="38100" dist="38100" dir="2700000" algn="tl">
                    <a:srgbClr val="C0C0C0"/>
                  </a:outerShdw>
                </a:effectLst>
                <a:latin typeface="Times New Roman" pitchFamily="18" charset="0"/>
              </a:rPr>
              <a:t>桁区切り読み）</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4" y="2727537"/>
            <a:ext cx="5753100" cy="3684696"/>
          </a:xfrm>
          <a:prstGeom prst="rect">
            <a:avLst/>
          </a:prstGeom>
        </p:spPr>
      </p:pic>
      <p:sp>
        <p:nvSpPr>
          <p:cNvPr id="6" name="円形吹き出し 5"/>
          <p:cNvSpPr/>
          <p:nvPr/>
        </p:nvSpPr>
        <p:spPr>
          <a:xfrm>
            <a:off x="844345" y="4640541"/>
            <a:ext cx="1967681" cy="1596659"/>
          </a:xfrm>
          <a:prstGeom prst="wedgeEllipseCallout">
            <a:avLst>
              <a:gd name="adj1" fmla="val -66305"/>
              <a:gd name="adj2" fmla="val -606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ja-JP" altLang="en-US" sz="4400" dirty="0" smtClean="0">
                <a:solidFill>
                  <a:schemeClr val="tx1"/>
                </a:solidFill>
                <a:latin typeface="Times New Roman" panose="02020603050405020304" pitchFamily="18" charset="0"/>
              </a:rPr>
              <a:t>６３５</a:t>
            </a:r>
            <a:endParaRPr lang="ja-JP" altLang="en-US" sz="4400" dirty="0">
              <a:solidFill>
                <a:schemeClr val="tx1"/>
              </a:solidFill>
              <a:latin typeface="Times New Roman" panose="02020603050405020304" pitchFamily="18" charset="0"/>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86564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aphicFrame>
        <p:nvGraphicFramePr>
          <p:cNvPr id="16" name="Object 2"/>
          <p:cNvGraphicFramePr>
            <a:graphicFrameLocks noChangeAspect="1"/>
          </p:cNvGraphicFramePr>
          <p:nvPr>
            <p:extLst/>
          </p:nvPr>
        </p:nvGraphicFramePr>
        <p:xfrm>
          <a:off x="104910" y="2520751"/>
          <a:ext cx="5799779" cy="4055864"/>
        </p:xfrm>
        <a:graphic>
          <a:graphicData uri="http://schemas.openxmlformats.org/presentationml/2006/ole">
            <mc:AlternateContent xmlns:mc="http://schemas.openxmlformats.org/markup-compatibility/2006">
              <mc:Choice xmlns:v="urn:schemas-microsoft-com:vml" Requires="v">
                <p:oleObj spid="_x0000_s1065" name="ビットマップ イメージ" r:id="rId3" imgW="4904762" imgH="2962689" progId="Paint.Picture">
                  <p:embed/>
                </p:oleObj>
              </mc:Choice>
              <mc:Fallback>
                <p:oleObj name="ビットマップ イメージ" r:id="rId3" imgW="4904762" imgH="296268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10" y="2520751"/>
                        <a:ext cx="5799779" cy="4055864"/>
                      </a:xfrm>
                      <a:prstGeom prst="rect">
                        <a:avLst/>
                      </a:prstGeom>
                      <a:noFill/>
                      <a:ln>
                        <a:noFill/>
                      </a:ln>
                      <a:extLst/>
                    </p:spPr>
                  </p:pic>
                </p:oleObj>
              </mc:Fallback>
            </mc:AlternateContent>
          </a:graphicData>
        </a:graphic>
      </p:graphicFrame>
      <p:sp>
        <p:nvSpPr>
          <p:cNvPr id="17" name="AutoShape 8"/>
          <p:cNvSpPr>
            <a:spLocks noChangeArrowheads="1"/>
          </p:cNvSpPr>
          <p:nvPr/>
        </p:nvSpPr>
        <p:spPr bwMode="auto">
          <a:xfrm>
            <a:off x="3215762" y="2775982"/>
            <a:ext cx="3099312" cy="1447800"/>
          </a:xfrm>
          <a:prstGeom prst="cloudCallout">
            <a:avLst>
              <a:gd name="adj1" fmla="val -46454"/>
              <a:gd name="adj2" fmla="val 81796"/>
            </a:avLst>
          </a:prstGeom>
          <a:solidFill>
            <a:srgbClr val="CCFF33">
              <a:alpha val="50195"/>
            </a:srgbClr>
          </a:solidFill>
          <a:ln w="9525">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Times New Roman" panose="02020603050405020304" pitchFamily="18" charset="0"/>
              </a:rPr>
              <a:t>注文書どおりか確認しよう。</a:t>
            </a:r>
          </a:p>
        </p:txBody>
      </p:sp>
      <p:sp>
        <p:nvSpPr>
          <p:cNvPr id="19" name="Text Box 9"/>
          <p:cNvSpPr txBox="1">
            <a:spLocks noChangeArrowheads="1"/>
          </p:cNvSpPr>
          <p:nvPr/>
        </p:nvSpPr>
        <p:spPr bwMode="ltGray">
          <a:xfrm>
            <a:off x="386836" y="2547382"/>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ピッキング</a:t>
            </a:r>
          </a:p>
        </p:txBody>
      </p:sp>
      <p:sp>
        <p:nvSpPr>
          <p:cNvPr id="20" name="Rectangle 3"/>
          <p:cNvSpPr txBox="1">
            <a:spLocks noChangeArrowheads="1"/>
          </p:cNvSpPr>
          <p:nvPr/>
        </p:nvSpPr>
        <p:spPr>
          <a:xfrm>
            <a:off x="12526" y="1447451"/>
            <a:ext cx="7543800" cy="11207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ＭＳ Ｐゴシック" panose="020B0600070205080204" pitchFamily="50" charset="-128"/>
              </a:rPr>
              <a:t>補完行動の例：</a:t>
            </a:r>
            <a:endParaRPr lang="en-US" altLang="ja-JP" sz="3200" dirty="0" smtClean="0">
              <a:latin typeface="ＭＳ Ｐゴシック" panose="020B0600070205080204" pitchFamily="50" charset="-128"/>
            </a:endParaRPr>
          </a:p>
          <a:p>
            <a:r>
              <a:rPr lang="ja-JP" altLang="en-US" sz="3200" dirty="0" smtClean="0">
                <a:latin typeface="ＭＳ Ｐゴシック" panose="020B0600070205080204" pitchFamily="50" charset="-128"/>
              </a:rPr>
              <a:t>実施中のレ点チェック</a:t>
            </a:r>
          </a:p>
        </p:txBody>
      </p:sp>
      <p:sp>
        <p:nvSpPr>
          <p:cNvPr id="21" name="Text Box 7"/>
          <p:cNvSpPr txBox="1">
            <a:spLocks noChangeArrowheads="1"/>
          </p:cNvSpPr>
          <p:nvPr/>
        </p:nvSpPr>
        <p:spPr bwMode="auto">
          <a:xfrm>
            <a:off x="0" y="6390263"/>
            <a:ext cx="6272918" cy="457200"/>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a:latin typeface="Times New Roman" panose="02020603050405020304" pitchFamily="18" charset="0"/>
              </a:rPr>
              <a:t>実施中にチェックしながら見直す</a:t>
            </a: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21563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aphicFrame>
        <p:nvGraphicFramePr>
          <p:cNvPr id="16" name="Object 4"/>
          <p:cNvGraphicFramePr>
            <a:graphicFrameLocks noChangeAspect="1"/>
          </p:cNvGraphicFramePr>
          <p:nvPr>
            <p:extLst/>
          </p:nvPr>
        </p:nvGraphicFramePr>
        <p:xfrm>
          <a:off x="95323" y="2198644"/>
          <a:ext cx="6107112" cy="4562475"/>
        </p:xfrm>
        <a:graphic>
          <a:graphicData uri="http://schemas.openxmlformats.org/presentationml/2006/ole">
            <mc:AlternateContent xmlns:mc="http://schemas.openxmlformats.org/markup-compatibility/2006">
              <mc:Choice xmlns:v="urn:schemas-microsoft-com:vml" Requires="v">
                <p:oleObj spid="_x0000_s2089" name="ビットマップ イメージ" r:id="rId3" imgW="6106377" imgH="4563112" progId="Paint.Picture">
                  <p:embed/>
                </p:oleObj>
              </mc:Choice>
              <mc:Fallback>
                <p:oleObj name="ビットマップ イメージ" r:id="rId3" imgW="6106377" imgH="456311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3" y="2198644"/>
                        <a:ext cx="6107112"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Oval 5"/>
          <p:cNvSpPr>
            <a:spLocks noChangeArrowheads="1"/>
          </p:cNvSpPr>
          <p:nvPr/>
        </p:nvSpPr>
        <p:spPr bwMode="auto">
          <a:xfrm>
            <a:off x="4685489" y="3393607"/>
            <a:ext cx="685800" cy="762000"/>
          </a:xfrm>
          <a:prstGeom prst="ellipse">
            <a:avLst/>
          </a:prstGeom>
          <a:noFill/>
          <a:ln w="38100">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buClr>
                <a:schemeClr val="tx2"/>
              </a:buClr>
              <a:buSzPct val="70000"/>
              <a:buFont typeface="Wingdings" panose="05000000000000000000" pitchFamily="2" charset="2"/>
              <a:buNone/>
            </a:pPr>
            <a:endParaRPr lang="ja-JP" altLang="en-US" sz="2800">
              <a:solidFill>
                <a:schemeClr val="tx2"/>
              </a:solidFill>
              <a:latin typeface="Arial" panose="020B0604020202020204" pitchFamily="34" charset="0"/>
            </a:endParaRPr>
          </a:p>
        </p:txBody>
      </p:sp>
      <p:sp>
        <p:nvSpPr>
          <p:cNvPr id="19" name="Text Box 8"/>
          <p:cNvSpPr txBox="1">
            <a:spLocks noChangeArrowheads="1"/>
          </p:cNvSpPr>
          <p:nvPr/>
        </p:nvSpPr>
        <p:spPr bwMode="ltGray">
          <a:xfrm>
            <a:off x="390524" y="2346644"/>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ピッキング</a:t>
            </a:r>
          </a:p>
        </p:txBody>
      </p:sp>
      <p:sp>
        <p:nvSpPr>
          <p:cNvPr id="20" name="Rectangle 6"/>
          <p:cNvSpPr>
            <a:spLocks noChangeArrowheads="1"/>
          </p:cNvSpPr>
          <p:nvPr/>
        </p:nvSpPr>
        <p:spPr bwMode="auto">
          <a:xfrm>
            <a:off x="76869" y="1330094"/>
            <a:ext cx="5660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latin typeface="Times New Roman" panose="02020603050405020304" pitchFamily="18" charset="0"/>
              </a:rPr>
              <a:t>補完</a:t>
            </a:r>
            <a:r>
              <a:rPr lang="ja-JP" altLang="en-US" dirty="0" smtClean="0">
                <a:latin typeface="Times New Roman" panose="02020603050405020304" pitchFamily="18" charset="0"/>
              </a:rPr>
              <a:t>行動の例：</a:t>
            </a:r>
            <a:endParaRPr lang="en-US" altLang="ja-JP" dirty="0" smtClean="0">
              <a:latin typeface="Times New Roman" panose="02020603050405020304" pitchFamily="18" charset="0"/>
            </a:endParaRPr>
          </a:p>
          <a:p>
            <a:pPr eaLnBrk="1" hangingPunct="1">
              <a:spcBef>
                <a:spcPct val="0"/>
              </a:spcBef>
              <a:buFontTx/>
              <a:buNone/>
            </a:pPr>
            <a:r>
              <a:rPr lang="ja-JP" altLang="en-US" dirty="0" smtClean="0">
                <a:latin typeface="Times New Roman" panose="02020603050405020304" pitchFamily="18" charset="0"/>
              </a:rPr>
              <a:t>実施後</a:t>
            </a:r>
            <a:r>
              <a:rPr lang="ja-JP" altLang="en-US" dirty="0">
                <a:latin typeface="Times New Roman" panose="02020603050405020304" pitchFamily="18" charset="0"/>
              </a:rPr>
              <a:t>のレ点</a:t>
            </a:r>
            <a:r>
              <a:rPr lang="ja-JP" altLang="en-US" dirty="0" smtClean="0">
                <a:latin typeface="Times New Roman" panose="02020603050405020304" pitchFamily="18" charset="0"/>
              </a:rPr>
              <a:t>チェック</a:t>
            </a:r>
            <a:endParaRPr lang="ja-JP" altLang="en-US" dirty="0">
              <a:latin typeface="Times New Roman" panose="02020603050405020304" pitchFamily="18" charset="0"/>
            </a:endParaRPr>
          </a:p>
        </p:txBody>
      </p:sp>
      <p:sp>
        <p:nvSpPr>
          <p:cNvPr id="21" name="Rectangle 7"/>
          <p:cNvSpPr txBox="1">
            <a:spLocks noChangeArrowheads="1"/>
          </p:cNvSpPr>
          <p:nvPr/>
        </p:nvSpPr>
        <p:spPr>
          <a:xfrm>
            <a:off x="26913" y="6070060"/>
            <a:ext cx="6202435" cy="787940"/>
          </a:xfrm>
          <a:prstGeom prst="rect">
            <a:avLst/>
          </a:prstGeom>
          <a:solidFill>
            <a:srgbClr val="FF66CC"/>
          </a:solidFill>
        </p:spPr>
        <p:txBody>
          <a:bodyPr rtlCol="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400" dirty="0" smtClean="0">
                <a:latin typeface="ＭＳ Ｐゴシック" pitchFamily="50" charset="-128"/>
              </a:rPr>
              <a:t>実施後に</a:t>
            </a:r>
            <a:r>
              <a:rPr lang="ja-JP" altLang="en-US" sz="2400" i="1" dirty="0" smtClean="0">
                <a:effectLst>
                  <a:outerShdw blurRad="38100" dist="38100" dir="2700000" algn="tl">
                    <a:srgbClr val="000000"/>
                  </a:outerShdw>
                </a:effectLst>
                <a:latin typeface="ＭＳ Ｐゴシック" pitchFamily="50" charset="-128"/>
              </a:rPr>
              <a:t>再度、</a:t>
            </a:r>
            <a:r>
              <a:rPr lang="ja-JP" altLang="en-US" sz="2400" dirty="0" smtClean="0">
                <a:latin typeface="ＭＳ Ｐゴシック" pitchFamily="50" charset="-128"/>
              </a:rPr>
              <a:t>分類</a:t>
            </a:r>
            <a:r>
              <a:rPr lang="en-US" altLang="ja-JP" sz="2400" dirty="0" smtClean="0">
                <a:latin typeface="ＭＳ Ｐゴシック" pitchFamily="50" charset="-128"/>
              </a:rPr>
              <a:t>ID</a:t>
            </a:r>
            <a:r>
              <a:rPr lang="ja-JP" altLang="en-US" sz="2400" dirty="0" smtClean="0">
                <a:latin typeface="ＭＳ Ｐゴシック" pitchFamily="50" charset="-128"/>
              </a:rPr>
              <a:t>・品番･量をチェック</a:t>
            </a:r>
          </a:p>
          <a:p>
            <a:pPr>
              <a:defRPr/>
            </a:pPr>
            <a:r>
              <a:rPr lang="ja-JP" altLang="en-US" sz="2400" dirty="0" smtClean="0">
                <a:latin typeface="ＭＳ Ｐゴシック" pitchFamily="50" charset="-128"/>
              </a:rPr>
              <a:t>しながら見直す</a:t>
            </a: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298956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43371" y="2638864"/>
            <a:ext cx="5900456" cy="3722685"/>
          </a:xfrm>
          <a:prstGeom prst="rect">
            <a:avLst/>
          </a:prstGeom>
        </p:spPr>
      </p:pic>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7" name="Text Box 8"/>
          <p:cNvSpPr txBox="1">
            <a:spLocks noChangeArrowheads="1"/>
          </p:cNvSpPr>
          <p:nvPr/>
        </p:nvSpPr>
        <p:spPr bwMode="auto">
          <a:xfrm>
            <a:off x="0" y="6259005"/>
            <a:ext cx="6187199" cy="5191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latin typeface="Times New Roman" panose="02020603050405020304" pitchFamily="18" charset="0"/>
              </a:rPr>
              <a:t>指示された商品、グラム数を記録する</a:t>
            </a:r>
          </a:p>
        </p:txBody>
      </p:sp>
      <p:sp>
        <p:nvSpPr>
          <p:cNvPr id="19" name="AutoShape 6"/>
          <p:cNvSpPr>
            <a:spLocks noChangeArrowheads="1"/>
          </p:cNvSpPr>
          <p:nvPr/>
        </p:nvSpPr>
        <p:spPr bwMode="auto">
          <a:xfrm>
            <a:off x="772936" y="4057650"/>
            <a:ext cx="1905000" cy="609600"/>
          </a:xfrm>
          <a:prstGeom prst="wedgeEllipseCallout">
            <a:avLst>
              <a:gd name="adj1" fmla="val 54000"/>
              <a:gd name="adj2" fmla="val -36458"/>
            </a:avLst>
          </a:prstGeom>
          <a:solidFill>
            <a:srgbClr val="CCFF99"/>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Times New Roman" panose="02020603050405020304" pitchFamily="18" charset="0"/>
              </a:rPr>
              <a:t>商品の種類</a:t>
            </a:r>
          </a:p>
        </p:txBody>
      </p:sp>
      <p:sp>
        <p:nvSpPr>
          <p:cNvPr id="20" name="AutoShape 7"/>
          <p:cNvSpPr>
            <a:spLocks noChangeArrowheads="1"/>
          </p:cNvSpPr>
          <p:nvPr/>
        </p:nvSpPr>
        <p:spPr bwMode="auto">
          <a:xfrm>
            <a:off x="4500561" y="2922984"/>
            <a:ext cx="1600200" cy="609600"/>
          </a:xfrm>
          <a:prstGeom prst="wedgeEllipseCallout">
            <a:avLst>
              <a:gd name="adj1" fmla="val -76817"/>
              <a:gd name="adj2" fmla="val 108473"/>
            </a:avLst>
          </a:prstGeom>
          <a:solidFill>
            <a:srgbClr val="CCFF99"/>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Times New Roman" panose="02020603050405020304" pitchFamily="18" charset="0"/>
              </a:rPr>
              <a:t>グラム数</a:t>
            </a:r>
          </a:p>
        </p:txBody>
      </p:sp>
      <p:sp>
        <p:nvSpPr>
          <p:cNvPr id="21" name="AutoShape 5"/>
          <p:cNvSpPr>
            <a:spLocks noChangeArrowheads="1"/>
          </p:cNvSpPr>
          <p:nvPr/>
        </p:nvSpPr>
        <p:spPr bwMode="auto">
          <a:xfrm>
            <a:off x="4596518" y="4633261"/>
            <a:ext cx="1676400" cy="762000"/>
          </a:xfrm>
          <a:prstGeom prst="wedgeEllipseCallout">
            <a:avLst>
              <a:gd name="adj1" fmla="val -23739"/>
              <a:gd name="adj2" fmla="val -116880"/>
            </a:avLst>
          </a:prstGeom>
          <a:solidFill>
            <a:srgbClr val="CCFF99"/>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Times New Roman" panose="02020603050405020304" pitchFamily="18" charset="0"/>
              </a:rPr>
              <a:t>見直し</a:t>
            </a:r>
          </a:p>
          <a:p>
            <a:pPr algn="ctr" eaLnBrk="1" hangingPunct="1">
              <a:spcBef>
                <a:spcPct val="0"/>
              </a:spcBef>
              <a:buFontTx/>
              <a:buNone/>
            </a:pPr>
            <a:r>
              <a:rPr lang="ja-JP" altLang="en-US" sz="1800">
                <a:latin typeface="Times New Roman" panose="02020603050405020304" pitchFamily="18" charset="0"/>
              </a:rPr>
              <a:t>チェック</a:t>
            </a:r>
          </a:p>
        </p:txBody>
      </p:sp>
      <p:sp>
        <p:nvSpPr>
          <p:cNvPr id="23" name="Rectangle 6"/>
          <p:cNvSpPr>
            <a:spLocks noChangeArrowheads="1"/>
          </p:cNvSpPr>
          <p:nvPr/>
        </p:nvSpPr>
        <p:spPr bwMode="auto">
          <a:xfrm>
            <a:off x="78582" y="1621096"/>
            <a:ext cx="610861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latin typeface="Times New Roman" panose="02020603050405020304" pitchFamily="18" charset="0"/>
              </a:rPr>
              <a:t>補完</a:t>
            </a:r>
            <a:r>
              <a:rPr lang="ja-JP" altLang="en-US" dirty="0" smtClean="0">
                <a:latin typeface="Times New Roman" panose="02020603050405020304" pitchFamily="18" charset="0"/>
              </a:rPr>
              <a:t>行動の例：</a:t>
            </a:r>
            <a:endParaRPr lang="en-US" altLang="ja-JP" dirty="0" smtClean="0">
              <a:latin typeface="Times New Roman" panose="02020603050405020304" pitchFamily="18" charset="0"/>
            </a:endParaRPr>
          </a:p>
          <a:p>
            <a:pPr eaLnBrk="1" hangingPunct="1">
              <a:spcBef>
                <a:spcPct val="0"/>
              </a:spcBef>
              <a:buFontTx/>
              <a:buNone/>
            </a:pPr>
            <a:r>
              <a:rPr lang="ja-JP" altLang="en-US" dirty="0">
                <a:latin typeface="Times New Roman" panose="02020603050405020304" pitchFamily="18" charset="0"/>
              </a:rPr>
              <a:t>数字</a:t>
            </a:r>
            <a:r>
              <a:rPr lang="ja-JP" altLang="en-US" dirty="0" smtClean="0">
                <a:latin typeface="Times New Roman" panose="02020603050405020304" pitchFamily="18" charset="0"/>
              </a:rPr>
              <a:t>の記録と見直しチェック</a:t>
            </a:r>
            <a:endParaRPr lang="ja-JP" altLang="en-US" dirty="0">
              <a:latin typeface="Times New Roman" panose="02020603050405020304" pitchFamily="18" charset="0"/>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481820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63" name="テキスト ボックス 62"/>
          <p:cNvSpPr txBox="1"/>
          <p:nvPr/>
        </p:nvSpPr>
        <p:spPr>
          <a:xfrm>
            <a:off x="932219" y="1859486"/>
            <a:ext cx="5108657" cy="2031325"/>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補完行動</a:t>
            </a:r>
            <a:endParaRPr kumimoji="1"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対象者自身の行動による方法</a:t>
            </a:r>
            <a:r>
              <a:rPr kumimoji="1" lang="ja-JP" altLang="en-US" dirty="0" smtClean="0">
                <a:latin typeface="メイリオ" panose="020B0604030504040204" pitchFamily="50" charset="-128"/>
                <a:ea typeface="メイリオ" panose="020B0604030504040204" pitchFamily="50" charset="-128"/>
              </a:rPr>
              <a:t>　　</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補完手段</a:t>
            </a:r>
            <a:endParaRPr kumimoji="1" lang="en-US" altLang="ja-JP" dirty="0" smtClean="0">
              <a:latin typeface="メイリオ" panose="020B0604030504040204" pitchFamily="50" charset="-128"/>
              <a:ea typeface="メイリオ" panose="020B0604030504040204" pitchFamily="50" charset="-128"/>
            </a:endParaRPr>
          </a:p>
          <a:p>
            <a:r>
              <a:rPr kumimoji="1" lang="en-US" altLang="ja-JP" dirty="0" smtClean="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物品を用いて作業環境を構造化する方法</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他</a:t>
            </a:r>
            <a:r>
              <a:rPr lang="ja-JP" altLang="en-US" dirty="0">
                <a:latin typeface="メイリオ" panose="020B0604030504040204" pitchFamily="50" charset="-128"/>
                <a:ea typeface="メイリオ" panose="020B0604030504040204" pitchFamily="50" charset="-128"/>
              </a:rPr>
              <a:t>者</a:t>
            </a:r>
            <a:r>
              <a:rPr kumimoji="1" lang="ja-JP" altLang="en-US" dirty="0" smtClean="0">
                <a:latin typeface="メイリオ" panose="020B0604030504040204" pitchFamily="50" charset="-128"/>
                <a:ea typeface="メイリオ" panose="020B0604030504040204" pitchFamily="50" charset="-128"/>
              </a:rPr>
              <a:t>による指導・支援</a:t>
            </a:r>
            <a:endParaRPr kumimoji="1"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　  補完行動や補完手段の確立や維持、般化</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に向けた</a:t>
            </a:r>
            <a:r>
              <a:rPr kumimoji="1" lang="ja-JP" altLang="en-US" dirty="0" smtClean="0">
                <a:latin typeface="メイリオ" panose="020B0604030504040204" pitchFamily="50" charset="-128"/>
                <a:ea typeface="メイリオ" panose="020B0604030504040204" pitchFamily="50" charset="-128"/>
              </a:rPr>
              <a:t>指導や支援</a:t>
            </a:r>
            <a:endParaRPr kumimoji="1" lang="ja-JP" altLang="en-US" dirty="0">
              <a:latin typeface="メイリオ" panose="020B0604030504040204" pitchFamily="50" charset="-128"/>
              <a:ea typeface="メイリオ" panose="020B0604030504040204" pitchFamily="50" charset="-128"/>
            </a:endParaRPr>
          </a:p>
        </p:txBody>
      </p:sp>
      <p:sp>
        <p:nvSpPr>
          <p:cNvPr id="64" name="テキスト ボックス 63"/>
          <p:cNvSpPr txBox="1"/>
          <p:nvPr/>
        </p:nvSpPr>
        <p:spPr>
          <a:xfrm>
            <a:off x="932219" y="4406370"/>
            <a:ext cx="3723179" cy="2308324"/>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先行条件：作業実施前に行うこと</a:t>
            </a:r>
            <a:endParaRPr kumimoji="1"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例：作業指示書の確認等</a:t>
            </a:r>
            <a:endParaRPr lang="en-US" altLang="ja-JP" dirty="0" smtClean="0">
              <a:latin typeface="メイリオ" panose="020B0604030504040204" pitchFamily="50" charset="-128"/>
              <a:ea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行動支援：作業実施中に行うこと</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例：指差し、読み上げ等</a:t>
            </a:r>
            <a:endParaRPr lang="en-US" altLang="ja-JP" dirty="0" smtClean="0">
              <a:latin typeface="メイリオ" panose="020B0604030504040204" pitchFamily="50" charset="-128"/>
              <a:ea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後続条件：作業実施後に行うこと</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例：見直し、検算等</a:t>
            </a:r>
            <a:r>
              <a:rPr lang="ja-JP" altLang="en-US" dirty="0" smtClean="0"/>
              <a:t>　</a:t>
            </a:r>
            <a:endParaRPr kumimoji="1" lang="ja-JP" altLang="en-US" dirty="0"/>
          </a:p>
        </p:txBody>
      </p:sp>
      <p:sp>
        <p:nvSpPr>
          <p:cNvPr id="65" name="左中かっこ 64"/>
          <p:cNvSpPr/>
          <p:nvPr/>
        </p:nvSpPr>
        <p:spPr>
          <a:xfrm>
            <a:off x="299239" y="1909369"/>
            <a:ext cx="547257" cy="1613845"/>
          </a:xfrm>
          <a:prstGeom prst="leftBrace">
            <a:avLst/>
          </a:pr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6" name="左中かっこ 65"/>
          <p:cNvSpPr/>
          <p:nvPr/>
        </p:nvSpPr>
        <p:spPr>
          <a:xfrm>
            <a:off x="299239" y="4406370"/>
            <a:ext cx="547257" cy="2177569"/>
          </a:xfrm>
          <a:prstGeom prst="leftBrace">
            <a:avLst/>
          </a:pr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7" name="正方形/長方形 66"/>
          <p:cNvSpPr/>
          <p:nvPr/>
        </p:nvSpPr>
        <p:spPr>
          <a:xfrm>
            <a:off x="1797616" y="1365328"/>
            <a:ext cx="2954959" cy="390192"/>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メイリオ" panose="020B0604030504040204" pitchFamily="50" charset="-128"/>
                <a:ea typeface="メイリオ" panose="020B0604030504040204" pitchFamily="50" charset="-128"/>
              </a:rPr>
              <a:t>補完方法と</a:t>
            </a:r>
            <a:r>
              <a:rPr lang="ja-JP" altLang="en-US" sz="2000" dirty="0">
                <a:latin typeface="メイリオ" panose="020B0604030504040204" pitchFamily="50" charset="-128"/>
                <a:ea typeface="メイリオ" panose="020B0604030504040204" pitchFamily="50" charset="-128"/>
              </a:rPr>
              <a:t>は</a:t>
            </a:r>
            <a:endParaRPr lang="en-US" altLang="ja-JP" sz="2000" dirty="0" smtClean="0">
              <a:latin typeface="メイリオ" panose="020B0604030504040204" pitchFamily="50" charset="-128"/>
              <a:ea typeface="メイリオ" panose="020B0604030504040204" pitchFamily="50" charset="-128"/>
            </a:endParaRPr>
          </a:p>
        </p:txBody>
      </p:sp>
      <p:sp>
        <p:nvSpPr>
          <p:cNvPr id="16" name="正方形/長方形 15"/>
          <p:cNvSpPr/>
          <p:nvPr/>
        </p:nvSpPr>
        <p:spPr>
          <a:xfrm>
            <a:off x="1386449" y="3890811"/>
            <a:ext cx="3777291" cy="390192"/>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bg1"/>
                </a:solidFill>
                <a:latin typeface="メイリオ" panose="020B0604030504040204" pitchFamily="50" charset="-128"/>
                <a:ea typeface="メイリオ" panose="020B0604030504040204" pitchFamily="50" charset="-128"/>
              </a:rPr>
              <a:t>補完方法の実施のタイミング</a:t>
            </a:r>
            <a:endParaRPr lang="en-US" altLang="ja-JP" sz="2000" dirty="0" smtClean="0">
              <a:solidFill>
                <a:schemeClr val="bg1"/>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80101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1365328"/>
            <a:ext cx="2743200" cy="1273536"/>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6" name="正方形/長方形 15"/>
          <p:cNvSpPr/>
          <p:nvPr/>
        </p:nvSpPr>
        <p:spPr>
          <a:xfrm>
            <a:off x="0" y="1451696"/>
            <a:ext cx="1916348" cy="388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rPr>
              <a:t>ポイント２</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7" name="タイトル 1"/>
          <p:cNvSpPr txBox="1">
            <a:spLocks/>
          </p:cNvSpPr>
          <p:nvPr/>
        </p:nvSpPr>
        <p:spPr>
          <a:xfrm>
            <a:off x="19033" y="1996349"/>
            <a:ext cx="6097362" cy="1691171"/>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補完方法を提示した際に</a:t>
            </a:r>
          </a:p>
          <a:p>
            <a:r>
              <a:rPr lang="ja-JP" altLang="en-US" sz="3200" dirty="0" smtClean="0">
                <a:latin typeface="メイリオ" panose="020B0604030504040204" pitchFamily="50" charset="-128"/>
                <a:ea typeface="メイリオ" panose="020B0604030504040204" pitchFamily="50" charset="-128"/>
              </a:rPr>
              <a:t>利用者の受容度や姿勢を見よう！</a:t>
            </a:r>
            <a:endParaRPr lang="ja-JP" altLang="en-US" sz="3200"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012" y="3034283"/>
            <a:ext cx="1714500" cy="1714500"/>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182" y="5187798"/>
            <a:ext cx="1222410" cy="1417287"/>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44" y="5095179"/>
            <a:ext cx="1275870" cy="1509906"/>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0908" y="5126979"/>
            <a:ext cx="1357029" cy="1509906"/>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536" y="5263843"/>
            <a:ext cx="1174676" cy="1341242"/>
          </a:xfrm>
          <a:prstGeom prst="rect">
            <a:avLst/>
          </a:prstGeom>
        </p:spPr>
      </p:pic>
      <p:sp>
        <p:nvSpPr>
          <p:cNvPr id="20" name="円形吹き出し 19"/>
          <p:cNvSpPr/>
          <p:nvPr/>
        </p:nvSpPr>
        <p:spPr>
          <a:xfrm>
            <a:off x="3579374" y="3105640"/>
            <a:ext cx="2086356" cy="1388941"/>
          </a:xfrm>
          <a:prstGeom prst="wedgeEllipseCallout">
            <a:avLst>
              <a:gd name="adj1" fmla="val -60464"/>
              <a:gd name="adj2" fmla="val -187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rPr>
              <a:t>補完方法</a:t>
            </a:r>
          </a:p>
          <a:p>
            <a:pPr algn="ctr"/>
            <a:r>
              <a:rPr kumimoji="1" lang="ja-JP" altLang="en-US" dirty="0" smtClean="0">
                <a:solidFill>
                  <a:schemeClr val="tx1"/>
                </a:solidFill>
                <a:latin typeface="メイリオ" panose="020B0604030504040204" pitchFamily="50" charset="-128"/>
                <a:ea typeface="メイリオ" panose="020B0604030504040204" pitchFamily="50" charset="-128"/>
              </a:rPr>
              <a:t>ですが</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p:cNvSpPr/>
          <p:nvPr/>
        </p:nvSpPr>
        <p:spPr>
          <a:xfrm>
            <a:off x="109221" y="1827944"/>
            <a:ext cx="1723549" cy="45719"/>
          </a:xfrm>
          <a:prstGeom prst="rect">
            <a:avLst/>
          </a:prstGeom>
          <a:solidFill>
            <a:srgbClr val="F47C50"/>
          </a:solidFill>
          <a:ln>
            <a:solidFill>
              <a:srgbClr val="F47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2543957" y="4906509"/>
            <a:ext cx="991402" cy="304802"/>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50847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円/楕円 23"/>
          <p:cNvSpPr/>
          <p:nvPr/>
        </p:nvSpPr>
        <p:spPr>
          <a:xfrm>
            <a:off x="428726" y="1622725"/>
            <a:ext cx="8182568" cy="3829736"/>
          </a:xfrm>
          <a:prstGeom prst="ellipse">
            <a:avLst/>
          </a:prstGeom>
          <a:solidFill>
            <a:srgbClr val="F7F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321989" y="5869887"/>
            <a:ext cx="8729177" cy="720081"/>
          </a:xfrm>
          <a:prstGeom prst="rect">
            <a:avLst/>
          </a:prstGeom>
          <a:noFill/>
          <a:ln w="57150">
            <a:solidFill>
              <a:srgbClr val="FD7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1403648" y="366648"/>
            <a:ext cx="5118484" cy="692696"/>
          </a:xfrm>
        </p:spPr>
        <p:txBody>
          <a:bodyPr>
            <a:normAutofit fontScale="90000"/>
          </a:bodyPr>
          <a:lstStyle/>
          <a:p>
            <a:r>
              <a:rPr kumimoji="1" lang="ja-JP" altLang="en-US" dirty="0" smtClean="0">
                <a:latin typeface="メイリオ" panose="020B0604030504040204" pitchFamily="50" charset="-128"/>
                <a:ea typeface="メイリオ" panose="020B0604030504040204" pitchFamily="50" charset="-128"/>
              </a:rPr>
              <a:t>トータルパッケージの目的</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344454" y="5945270"/>
            <a:ext cx="8519306" cy="712394"/>
          </a:xfrm>
        </p:spPr>
        <p:txBody>
          <a:bodyPr/>
          <a:lstStyle/>
          <a:p>
            <a:pPr marL="0" indent="0">
              <a:buNone/>
            </a:pPr>
            <a:r>
              <a:rPr lang="ja-JP" altLang="en-US" sz="1800" dirty="0" smtClean="0">
                <a:latin typeface="メイリオ" panose="020B0604030504040204" pitchFamily="50" charset="-128"/>
                <a:ea typeface="メイリオ" panose="020B0604030504040204" pitchFamily="50" charset="-128"/>
              </a:rPr>
              <a:t>　一定</a:t>
            </a:r>
            <a:r>
              <a:rPr lang="ja-JP" altLang="en-US" sz="1800" dirty="0">
                <a:latin typeface="メイリオ" panose="020B0604030504040204" pitchFamily="50" charset="-128"/>
                <a:ea typeface="メイリオ" panose="020B0604030504040204" pitchFamily="50" charset="-128"/>
              </a:rPr>
              <a:t>の職務を果たせるよう、必要な能力を獲得すること、またこれを支援する</a:t>
            </a:r>
            <a:r>
              <a:rPr lang="ja-JP" altLang="en-US" sz="1800" dirty="0" smtClean="0">
                <a:latin typeface="メイリオ" panose="020B0604030504040204" pitchFamily="50" charset="-128"/>
                <a:ea typeface="メイリオ" panose="020B0604030504040204" pitchFamily="50" charset="-128"/>
              </a:rPr>
              <a:t>こと</a:t>
            </a:r>
            <a:endParaRPr kumimoji="1" lang="ja-JP" altLang="en-US" sz="18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229158" y="1268760"/>
            <a:ext cx="8914841" cy="8182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56" y="3403886"/>
            <a:ext cx="1714500" cy="1714500"/>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948555"/>
            <a:ext cx="1937608" cy="1937608"/>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637" y="4057421"/>
            <a:ext cx="1929843" cy="1744770"/>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726" y="1160616"/>
            <a:ext cx="2055458" cy="2055458"/>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1263545"/>
            <a:ext cx="1735038" cy="1997165"/>
          </a:xfrm>
          <a:prstGeom prst="rect">
            <a:avLst/>
          </a:prstGeom>
        </p:spPr>
      </p:pic>
      <p:sp>
        <p:nvSpPr>
          <p:cNvPr id="20" name="角丸四角形 19"/>
          <p:cNvSpPr/>
          <p:nvPr/>
        </p:nvSpPr>
        <p:spPr>
          <a:xfrm>
            <a:off x="1825640" y="3292511"/>
            <a:ext cx="4980198" cy="492348"/>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117627" y="5539935"/>
            <a:ext cx="1338828" cy="369332"/>
          </a:xfrm>
          <a:prstGeom prst="rect">
            <a:avLst/>
          </a:prstGeom>
          <a:solidFill>
            <a:srgbClr val="D43448"/>
          </a:solidFill>
        </p:spPr>
        <p:txBody>
          <a:bodyPr wrap="non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rPr>
              <a:t>第１の目的</a:t>
            </a:r>
            <a:endParaRPr lang="ja-JP" altLang="en-US" b="1" dirty="0">
              <a:solidFill>
                <a:schemeClr val="bg1"/>
              </a:solidFill>
            </a:endParaRPr>
          </a:p>
        </p:txBody>
      </p:sp>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5414" y="3854547"/>
            <a:ext cx="1379470" cy="1379470"/>
          </a:xfrm>
          <a:prstGeom prst="rect">
            <a:avLst/>
          </a:prstGeom>
        </p:spPr>
      </p:pic>
      <p:sp>
        <p:nvSpPr>
          <p:cNvPr id="17" name="正方形/長方形 16"/>
          <p:cNvSpPr/>
          <p:nvPr/>
        </p:nvSpPr>
        <p:spPr>
          <a:xfrm>
            <a:off x="2299802" y="3384749"/>
            <a:ext cx="4031873" cy="400110"/>
          </a:xfrm>
          <a:prstGeom prst="rect">
            <a:avLst/>
          </a:prstGeom>
        </p:spPr>
        <p:txBody>
          <a:bodyPr wrap="none">
            <a:spAutoFit/>
          </a:bodyPr>
          <a:lstStyle/>
          <a:p>
            <a:pPr algn="ctr"/>
            <a:r>
              <a:rPr lang="ja-JP" altLang="en-US" sz="2000" dirty="0" smtClean="0">
                <a:latin typeface="メイリオ" panose="020B0604030504040204" pitchFamily="50" charset="-128"/>
                <a:ea typeface="メイリオ" panose="020B0604030504040204" pitchFamily="50" charset="-128"/>
              </a:rPr>
              <a:t>作業遂行能力を</a:t>
            </a:r>
            <a:r>
              <a:rPr lang="ja-JP" altLang="en-US" sz="2000" b="1" dirty="0">
                <a:solidFill>
                  <a:srgbClr val="F7F8F1"/>
                </a:solidFill>
                <a:latin typeface="メイリオ" panose="020B0604030504040204" pitchFamily="50" charset="-128"/>
                <a:ea typeface="メイリオ" panose="020B0604030504040204" pitchFamily="50" charset="-128"/>
              </a:rPr>
              <a:t>向上</a:t>
            </a:r>
            <a:r>
              <a:rPr lang="ja-JP" altLang="en-US" sz="2000" dirty="0">
                <a:latin typeface="メイリオ" panose="020B0604030504040204" pitchFamily="50" charset="-128"/>
                <a:ea typeface="メイリオ" panose="020B0604030504040204" pitchFamily="50" charset="-128"/>
              </a:rPr>
              <a:t>して</a:t>
            </a:r>
            <a:r>
              <a:rPr lang="ja-JP" altLang="en-US" sz="2000" dirty="0" smtClean="0">
                <a:latin typeface="メイリオ" panose="020B0604030504040204" pitchFamily="50" charset="-128"/>
                <a:ea typeface="メイリオ" panose="020B0604030504040204" pitchFamily="50" charset="-128"/>
              </a:rPr>
              <a:t>いくこと</a:t>
            </a:r>
            <a:endParaRPr lang="ja-JP" altLang="en-US" sz="2000" dirty="0">
              <a:latin typeface="メイリオ" panose="020B0604030504040204" pitchFamily="50" charset="-128"/>
              <a:ea typeface="メイリオ" panose="020B0604030504040204" pitchFamily="50" charset="-128"/>
            </a:endParaRP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p:cNvSpPr>
            <a:spLocks noGrp="1"/>
          </p:cNvSpPr>
          <p:nvPr>
            <p:ph type="sldNum" sz="quarter" idx="12"/>
          </p:nvPr>
        </p:nvSpPr>
        <p:spPr>
          <a:xfrm>
            <a:off x="8647162" y="87824"/>
            <a:ext cx="404003" cy="365125"/>
          </a:xfrm>
        </p:spPr>
        <p:txBody>
          <a:bodyPr/>
          <a:lstStyle/>
          <a:p>
            <a:fld id="{65FFF3E3-1F95-4679-927F-172879E7FB6F}" type="slidenum">
              <a:rPr kumimoji="1" lang="ja-JP" altLang="en-US" smtClean="0">
                <a:solidFill>
                  <a:schemeClr val="tx1"/>
                </a:solidFill>
                <a:latin typeface="Segoe UI Semibold" panose="020B0702040204020203" pitchFamily="34" charset="0"/>
                <a:cs typeface="Segoe UI Semibold" panose="020B0702040204020203" pitchFamily="34" charset="0"/>
              </a:rPr>
              <a:t>6</a:t>
            </a:fld>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52341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688" y="5076"/>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6662" y="1226004"/>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5074" y="274006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b="1" dirty="0">
              <a:solidFill>
                <a:schemeClr val="bg1"/>
              </a:solidFill>
              <a:effectLst>
                <a:outerShdw blurRad="38100" dist="38100" dir="2700000" algn="tl">
                  <a:srgbClr val="000000">
                    <a:alpha val="43137"/>
                  </a:srgbClr>
                </a:outerShdw>
              </a:effectLst>
            </a:endParaRPr>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21" name="図 20"/>
          <p:cNvPicPr>
            <a:picLocks noChangeAspect="1"/>
          </p:cNvPicPr>
          <p:nvPr/>
        </p:nvPicPr>
        <p:blipFill rotWithShape="1">
          <a:blip r:embed="rId2">
            <a:extLst>
              <a:ext uri="{28A0092B-C50C-407E-A947-70E740481C1C}">
                <a14:useLocalDpi xmlns:a14="http://schemas.microsoft.com/office/drawing/2010/main" val="0"/>
              </a:ext>
            </a:extLst>
          </a:blip>
          <a:srcRect t="10169"/>
          <a:stretch/>
        </p:blipFill>
        <p:spPr>
          <a:xfrm>
            <a:off x="91019" y="3782791"/>
            <a:ext cx="5963538" cy="2493332"/>
          </a:xfrm>
          <a:prstGeom prst="rect">
            <a:avLst/>
          </a:prstGeom>
        </p:spPr>
      </p:pic>
      <p:sp>
        <p:nvSpPr>
          <p:cNvPr id="22" name="四角形吹き出し 21"/>
          <p:cNvSpPr/>
          <p:nvPr/>
        </p:nvSpPr>
        <p:spPr>
          <a:xfrm>
            <a:off x="116218" y="6273913"/>
            <a:ext cx="1947066" cy="542396"/>
          </a:xfrm>
          <a:prstGeom prst="wedgeRectCallout">
            <a:avLst>
              <a:gd name="adj1" fmla="val 67758"/>
              <a:gd name="adj2" fmla="val -8414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0000"/>
                </a:solidFill>
                <a:latin typeface="メイリオ" panose="020B0604030504040204" pitchFamily="50" charset="-128"/>
                <a:ea typeface="メイリオ" panose="020B0604030504040204" pitchFamily="50" charset="-128"/>
              </a:rPr>
              <a:t>作業課題毎の</a:t>
            </a:r>
            <a:endParaRPr lang="en-US" altLang="ja-JP" sz="12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200" dirty="0" smtClean="0">
                <a:solidFill>
                  <a:srgbClr val="FF0000"/>
                </a:solidFill>
                <a:latin typeface="メイリオ" panose="020B0604030504040204" pitchFamily="50" charset="-128"/>
                <a:ea typeface="メイリオ" panose="020B0604030504040204" pitchFamily="50" charset="-128"/>
              </a:rPr>
              <a:t>指導・支援の</a:t>
            </a:r>
            <a:r>
              <a:rPr kumimoji="1" lang="ja-JP" altLang="en-US" sz="1200" dirty="0" smtClean="0">
                <a:solidFill>
                  <a:srgbClr val="FF0000"/>
                </a:solidFill>
                <a:latin typeface="メイリオ" panose="020B0604030504040204" pitchFamily="50" charset="-128"/>
                <a:ea typeface="メイリオ" panose="020B0604030504040204" pitchFamily="50" charset="-128"/>
              </a:rPr>
              <a:t>例</a:t>
            </a:r>
            <a:endParaRPr kumimoji="1" lang="ja-JP" altLang="en-US" sz="1200" dirty="0">
              <a:solidFill>
                <a:srgbClr val="FF0000"/>
              </a:solidFill>
              <a:latin typeface="メイリオ" panose="020B0604030504040204" pitchFamily="50" charset="-128"/>
              <a:ea typeface="メイリオ" panose="020B0604030504040204" pitchFamily="50" charset="-128"/>
            </a:endParaRPr>
          </a:p>
        </p:txBody>
      </p:sp>
      <p:sp>
        <p:nvSpPr>
          <p:cNvPr id="23" name="角丸四角形 22"/>
          <p:cNvSpPr/>
          <p:nvPr/>
        </p:nvSpPr>
        <p:spPr>
          <a:xfrm>
            <a:off x="480075" y="4236609"/>
            <a:ext cx="5502372" cy="4921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吹き出し 23"/>
          <p:cNvSpPr/>
          <p:nvPr/>
        </p:nvSpPr>
        <p:spPr>
          <a:xfrm>
            <a:off x="65840" y="2994462"/>
            <a:ext cx="1806661" cy="705415"/>
          </a:xfrm>
          <a:prstGeom prst="wedgeRectCallout">
            <a:avLst>
              <a:gd name="adj1" fmla="val 64001"/>
              <a:gd name="adj2" fmla="val 1139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0000"/>
                </a:solidFill>
                <a:latin typeface="メイリオ" panose="020B0604030504040204" pitchFamily="50" charset="-128"/>
                <a:ea typeface="メイリオ" panose="020B0604030504040204" pitchFamily="50" charset="-128"/>
              </a:rPr>
              <a:t>一般的な</a:t>
            </a:r>
            <a:endParaRPr lang="en-US" altLang="ja-JP" sz="12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200" dirty="0" smtClean="0">
                <a:solidFill>
                  <a:srgbClr val="FF0000"/>
                </a:solidFill>
                <a:latin typeface="メイリオ" panose="020B0604030504040204" pitchFamily="50" charset="-128"/>
                <a:ea typeface="メイリオ" panose="020B0604030504040204" pitchFamily="50" charset="-128"/>
              </a:rPr>
              <a:t>指導・支援</a:t>
            </a:r>
            <a:endParaRPr kumimoji="1" lang="ja-JP" altLang="en-US" sz="1200" dirty="0">
              <a:solidFill>
                <a:srgbClr val="FF0000"/>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480075" y="4728767"/>
            <a:ext cx="5502372" cy="13733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293391" y="1874431"/>
            <a:ext cx="5786364" cy="768334"/>
            <a:chOff x="395544" y="564025"/>
            <a:chExt cx="8504985" cy="822742"/>
          </a:xfrm>
          <a:solidFill>
            <a:srgbClr val="F5EEDE"/>
          </a:solidFill>
        </p:grpSpPr>
        <p:sp>
          <p:nvSpPr>
            <p:cNvPr id="28" name="正方形/長方形 27"/>
            <p:cNvSpPr/>
            <p:nvPr/>
          </p:nvSpPr>
          <p:spPr>
            <a:xfrm>
              <a:off x="2038432" y="564025"/>
              <a:ext cx="6862097" cy="82274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　　 補完手段や補完行動の</a:t>
              </a:r>
              <a:r>
                <a:rPr lang="ja-JP" altLang="en-US" sz="1400" dirty="0">
                  <a:solidFill>
                    <a:schemeClr val="tx1"/>
                  </a:solidFill>
                  <a:latin typeface="メイリオ" panose="020B0604030504040204" pitchFamily="50" charset="-128"/>
                  <a:ea typeface="メイリオ" panose="020B0604030504040204" pitchFamily="50" charset="-128"/>
                </a:rPr>
                <a:t>確立や維持</a:t>
              </a:r>
              <a:r>
                <a:rPr lang="ja-JP" altLang="en-US" sz="1400" dirty="0" smtClean="0">
                  <a:solidFill>
                    <a:schemeClr val="tx1"/>
                  </a:solidFill>
                  <a:latin typeface="メイリオ" panose="020B0604030504040204" pitchFamily="50" charset="-128"/>
                  <a:ea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rPr>
                <a:t>　　般化</a:t>
              </a:r>
              <a:r>
                <a:rPr lang="ja-JP" altLang="en-US" sz="1400" dirty="0">
                  <a:solidFill>
                    <a:schemeClr val="tx1"/>
                  </a:solidFill>
                  <a:latin typeface="メイリオ" panose="020B0604030504040204" pitchFamily="50" charset="-128"/>
                  <a:ea typeface="メイリオ" panose="020B0604030504040204" pitchFamily="50" charset="-128"/>
                </a:rPr>
                <a:t>を図るために</a:t>
              </a:r>
              <a:r>
                <a:rPr lang="ja-JP" altLang="en-US" sz="1400" dirty="0" smtClean="0">
                  <a:solidFill>
                    <a:schemeClr val="tx1"/>
                  </a:solidFill>
                  <a:latin typeface="メイリオ" panose="020B0604030504040204" pitchFamily="50" charset="-128"/>
                  <a:ea typeface="メイリオ" panose="020B0604030504040204" pitchFamily="50" charset="-128"/>
                </a:rPr>
                <a:t>行う指導・支援</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9" name="ホームベース 28"/>
            <p:cNvSpPr/>
            <p:nvPr/>
          </p:nvSpPr>
          <p:spPr>
            <a:xfrm>
              <a:off x="395544" y="564026"/>
              <a:ext cx="2064851" cy="822741"/>
            </a:xfrm>
            <a:prstGeom prst="homePlate">
              <a:avLst/>
            </a:prstGeom>
            <a:solidFill>
              <a:srgbClr val="D2CDBD"/>
            </a:solid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latin typeface="メイリオ" panose="020B0604030504040204" pitchFamily="50" charset="-128"/>
                  <a:ea typeface="メイリオ" panose="020B0604030504040204" pitchFamily="50" charset="-128"/>
                </a:rPr>
                <a:t>他者による指導・支援</a:t>
              </a:r>
              <a:endParaRPr lang="zh-TW" altLang="en-US" sz="1400" dirty="0"/>
            </a:p>
          </p:txBody>
        </p:sp>
      </p:gr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48285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grpSp>
        <p:nvGrpSpPr>
          <p:cNvPr id="24" name="グループ化 23"/>
          <p:cNvGrpSpPr/>
          <p:nvPr/>
        </p:nvGrpSpPr>
        <p:grpSpPr>
          <a:xfrm>
            <a:off x="81970" y="2674959"/>
            <a:ext cx="6174295" cy="3856121"/>
            <a:chOff x="178379" y="1735281"/>
            <a:chExt cx="9123171" cy="5008419"/>
          </a:xfrm>
        </p:grpSpPr>
        <p:sp>
          <p:nvSpPr>
            <p:cNvPr id="25" name="正方形/長方形 24"/>
            <p:cNvSpPr/>
            <p:nvPr/>
          </p:nvSpPr>
          <p:spPr>
            <a:xfrm>
              <a:off x="5247410" y="3823854"/>
              <a:ext cx="3855027" cy="2919846"/>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詳細なフィードバック</a:t>
              </a:r>
              <a:endParaRPr kumimoji="1" lang="en-US" altLang="ja-JP" sz="1400" dirty="0" smtClean="0"/>
            </a:p>
            <a:p>
              <a:r>
                <a:rPr kumimoji="1" lang="ja-JP" altLang="en-US" sz="1200" dirty="0" smtClean="0"/>
                <a:t>（例）</a:t>
              </a:r>
              <a:endParaRPr kumimoji="1" lang="en-US" altLang="ja-JP" sz="1200" dirty="0" smtClean="0"/>
            </a:p>
            <a:p>
              <a:pPr>
                <a:lnSpc>
                  <a:spcPct val="200000"/>
                </a:lnSpc>
              </a:pPr>
              <a:r>
                <a:rPr lang="ja-JP" altLang="en-US" sz="1200" dirty="0" smtClean="0"/>
                <a:t>・確認が不足している</a:t>
              </a:r>
              <a:endParaRPr lang="en-US" altLang="ja-JP" sz="1200" dirty="0" smtClean="0"/>
            </a:p>
            <a:p>
              <a:pPr>
                <a:lnSpc>
                  <a:spcPct val="200000"/>
                </a:lnSpc>
              </a:pPr>
              <a:r>
                <a:rPr kumimoji="1" lang="ja-JP" altLang="en-US" sz="1200" dirty="0" smtClean="0"/>
                <a:t>・作業工程を誤っている・飛ばしている</a:t>
              </a:r>
              <a:endParaRPr kumimoji="1" lang="en-US" altLang="ja-JP" sz="1200" dirty="0" smtClean="0"/>
            </a:p>
            <a:p>
              <a:pPr>
                <a:lnSpc>
                  <a:spcPct val="200000"/>
                </a:lnSpc>
              </a:pPr>
              <a:r>
                <a:rPr lang="ja-JP" altLang="en-US" sz="1200" dirty="0" smtClean="0"/>
                <a:t>・教示の聞き流し・聞き間違い</a:t>
              </a:r>
              <a:endParaRPr lang="en-US" altLang="ja-JP" sz="1200" dirty="0" smtClean="0"/>
            </a:p>
            <a:p>
              <a:pPr>
                <a:lnSpc>
                  <a:spcPct val="200000"/>
                </a:lnSpc>
              </a:pPr>
              <a:r>
                <a:rPr kumimoji="1" lang="ja-JP" altLang="en-US" sz="1200" dirty="0" smtClean="0"/>
                <a:t>・作業準備の不足</a:t>
              </a:r>
              <a:endParaRPr kumimoji="1" lang="ja-JP" altLang="en-US" sz="1200" dirty="0"/>
            </a:p>
          </p:txBody>
        </p:sp>
        <p:sp>
          <p:nvSpPr>
            <p:cNvPr id="26" name="右矢印 25"/>
            <p:cNvSpPr/>
            <p:nvPr/>
          </p:nvSpPr>
          <p:spPr>
            <a:xfrm>
              <a:off x="178379" y="1735281"/>
              <a:ext cx="1776846"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bg1"/>
                  </a:solidFill>
                </a:rPr>
                <a:t>教示</a:t>
              </a:r>
              <a:endParaRPr kumimoji="1" lang="ja-JP" altLang="en-US" dirty="0">
                <a:solidFill>
                  <a:schemeClr val="bg1"/>
                </a:solidFill>
              </a:endParaRPr>
            </a:p>
          </p:txBody>
        </p:sp>
        <p:sp>
          <p:nvSpPr>
            <p:cNvPr id="27" name="右矢印 26"/>
            <p:cNvSpPr/>
            <p:nvPr/>
          </p:nvSpPr>
          <p:spPr>
            <a:xfrm>
              <a:off x="2573781" y="1735281"/>
              <a:ext cx="1776846"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作業</a:t>
              </a:r>
              <a:endParaRPr kumimoji="1" lang="en-US" altLang="ja-JP" sz="2400" dirty="0" smtClean="0"/>
            </a:p>
            <a:p>
              <a:pPr algn="ctr"/>
              <a:r>
                <a:rPr kumimoji="1" lang="ja-JP" altLang="en-US" sz="2400" dirty="0" smtClean="0"/>
                <a:t>遂行</a:t>
              </a:r>
              <a:endParaRPr kumimoji="1" lang="ja-JP" altLang="en-US" sz="2400" dirty="0"/>
            </a:p>
          </p:txBody>
        </p:sp>
        <p:sp>
          <p:nvSpPr>
            <p:cNvPr id="28" name="右矢印 27"/>
            <p:cNvSpPr/>
            <p:nvPr/>
          </p:nvSpPr>
          <p:spPr>
            <a:xfrm>
              <a:off x="4948820" y="1735281"/>
              <a:ext cx="1776846"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報告</a:t>
              </a:r>
              <a:endParaRPr kumimoji="1" lang="ja-JP" altLang="en-US" sz="2400" dirty="0"/>
            </a:p>
          </p:txBody>
        </p:sp>
        <p:sp>
          <p:nvSpPr>
            <p:cNvPr id="29" name="右矢印 28"/>
            <p:cNvSpPr/>
            <p:nvPr/>
          </p:nvSpPr>
          <p:spPr>
            <a:xfrm>
              <a:off x="7325591" y="1735282"/>
              <a:ext cx="1975959"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フィード</a:t>
              </a:r>
              <a:endParaRPr kumimoji="1" lang="en-US" altLang="ja-JP" sz="1600" dirty="0" smtClean="0"/>
            </a:p>
            <a:p>
              <a:pPr algn="ctr"/>
              <a:r>
                <a:rPr lang="ja-JP" altLang="en-US" sz="1600" dirty="0" smtClean="0"/>
                <a:t>バック</a:t>
              </a:r>
              <a:endParaRPr lang="en-US" altLang="ja-JP" sz="1600" dirty="0" smtClean="0"/>
            </a:p>
            <a:p>
              <a:pPr algn="ctr"/>
              <a:r>
                <a:rPr kumimoji="1" lang="ja-JP" altLang="en-US" sz="1600" dirty="0" smtClean="0"/>
                <a:t>（正・負）</a:t>
              </a:r>
              <a:endParaRPr kumimoji="1" lang="ja-JP" altLang="en-US" sz="1600" dirty="0"/>
            </a:p>
          </p:txBody>
        </p:sp>
        <p:sp>
          <p:nvSpPr>
            <p:cNvPr id="30" name="右矢印 29"/>
            <p:cNvSpPr/>
            <p:nvPr/>
          </p:nvSpPr>
          <p:spPr>
            <a:xfrm>
              <a:off x="1965257" y="218209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6720471" y="219248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4348895" y="218209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rot="16200000">
              <a:off x="7654161" y="3230317"/>
              <a:ext cx="685800" cy="4493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L 字 33"/>
            <p:cNvSpPr/>
            <p:nvPr/>
          </p:nvSpPr>
          <p:spPr>
            <a:xfrm>
              <a:off x="5008479" y="3086098"/>
              <a:ext cx="311171" cy="1787237"/>
            </a:xfrm>
            <a:prstGeom prst="corner">
              <a:avLst>
                <a:gd name="adj1" fmla="val 23783"/>
                <a:gd name="adj2" fmla="val 246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L 字 34"/>
            <p:cNvSpPr/>
            <p:nvPr/>
          </p:nvSpPr>
          <p:spPr>
            <a:xfrm>
              <a:off x="3297386" y="3086099"/>
              <a:ext cx="2018523" cy="2337956"/>
            </a:xfrm>
            <a:prstGeom prst="corner">
              <a:avLst>
                <a:gd name="adj1" fmla="val 4053"/>
                <a:gd name="adj2" fmla="val 49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L 字 35"/>
            <p:cNvSpPr/>
            <p:nvPr/>
          </p:nvSpPr>
          <p:spPr>
            <a:xfrm>
              <a:off x="769698" y="3086100"/>
              <a:ext cx="4553694" cy="2888674"/>
            </a:xfrm>
            <a:prstGeom prst="corner">
              <a:avLst>
                <a:gd name="adj1" fmla="val 2543"/>
                <a:gd name="adj2" fmla="val 31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36"/>
          <p:cNvSpPr/>
          <p:nvPr/>
        </p:nvSpPr>
        <p:spPr>
          <a:xfrm>
            <a:off x="1376966" y="1519415"/>
            <a:ext cx="3866998" cy="531894"/>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メイリオ" panose="020B0604030504040204" pitchFamily="50" charset="-128"/>
                <a:ea typeface="メイリオ" panose="020B0604030504040204" pitchFamily="50" charset="-128"/>
              </a:rPr>
              <a:t>正誤のフィードバック</a:t>
            </a:r>
            <a:endParaRPr lang="en-US" altLang="ja-JP" sz="2000" dirty="0" smtClean="0">
              <a:latin typeface="メイリオ" panose="020B0604030504040204" pitchFamily="50" charset="-128"/>
              <a:ea typeface="メイリオ" panose="020B0604030504040204" pitchFamily="50" charset="-128"/>
            </a:endParaRP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40" name="正方形/長方形 39"/>
          <p:cNvSpPr/>
          <p:nvPr/>
        </p:nvSpPr>
        <p:spPr>
          <a:xfrm>
            <a:off x="6226662" y="1278759"/>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6315074" y="2792817"/>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272918" y="1465510"/>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3" name="正方形/長方形 42"/>
          <p:cNvSpPr/>
          <p:nvPr/>
        </p:nvSpPr>
        <p:spPr>
          <a:xfrm>
            <a:off x="6283180" y="2856599"/>
            <a:ext cx="2869660"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b="1" dirty="0">
              <a:solidFill>
                <a:schemeClr val="bg1"/>
              </a:solidFill>
              <a:effectLst>
                <a:outerShdw blurRad="38100" dist="38100" dir="2700000" algn="tl">
                  <a:srgbClr val="000000">
                    <a:alpha val="43137"/>
                  </a:srgbClr>
                </a:outerShdw>
              </a:effectLst>
            </a:endParaRPr>
          </a:p>
        </p:txBody>
      </p:sp>
      <p:sp>
        <p:nvSpPr>
          <p:cNvPr id="44" name="正方形/長方形 43"/>
          <p:cNvSpPr/>
          <p:nvPr/>
        </p:nvSpPr>
        <p:spPr>
          <a:xfrm>
            <a:off x="6317759" y="3932473"/>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5" name="正方形/長方形 44"/>
          <p:cNvSpPr/>
          <p:nvPr/>
        </p:nvSpPr>
        <p:spPr>
          <a:xfrm>
            <a:off x="6315074" y="4847852"/>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6" name="正方形/長方形 45"/>
          <p:cNvSpPr/>
          <p:nvPr/>
        </p:nvSpPr>
        <p:spPr>
          <a:xfrm>
            <a:off x="6315074" y="5971153"/>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Tree>
    <p:extLst>
      <p:ext uri="{BB962C8B-B14F-4D97-AF65-F5344CB8AC3E}">
        <p14:creationId xmlns:p14="http://schemas.microsoft.com/office/powerpoint/2010/main" val="32396880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r>
              <a:rPr lang="ja-JP" altLang="en-US" sz="1100" dirty="0">
                <a:solidFill>
                  <a:schemeClr val="bg1"/>
                </a:solidFill>
                <a:latin typeface="メイリオ" panose="020B0604030504040204" pitchFamily="50" charset="-128"/>
                <a:ea typeface="メイリオ" panose="020B0604030504040204" pitchFamily="50" charset="-128"/>
              </a:rPr>
              <a:t>。</a:t>
            </a:r>
          </a:p>
        </p:txBody>
      </p:sp>
      <p:grpSp>
        <p:nvGrpSpPr>
          <p:cNvPr id="37" name="グループ化 36"/>
          <p:cNvGrpSpPr/>
          <p:nvPr/>
        </p:nvGrpSpPr>
        <p:grpSpPr>
          <a:xfrm>
            <a:off x="87878" y="2034621"/>
            <a:ext cx="5982181" cy="4658009"/>
            <a:chOff x="52244" y="1496354"/>
            <a:chExt cx="6241325" cy="5320430"/>
          </a:xfrm>
        </p:grpSpPr>
        <p:sp>
          <p:nvSpPr>
            <p:cNvPr id="38" name="正方形/長方形 37"/>
            <p:cNvSpPr/>
            <p:nvPr/>
          </p:nvSpPr>
          <p:spPr>
            <a:xfrm rot="20889922">
              <a:off x="2166699" y="4285237"/>
              <a:ext cx="3695707" cy="1176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p:cNvGrpSpPr/>
            <p:nvPr/>
          </p:nvGrpSpPr>
          <p:grpSpPr>
            <a:xfrm>
              <a:off x="52244" y="1496354"/>
              <a:ext cx="6183541" cy="1951650"/>
              <a:chOff x="48668" y="1240532"/>
              <a:chExt cx="8962885" cy="1951650"/>
            </a:xfrm>
          </p:grpSpPr>
          <p:grpSp>
            <p:nvGrpSpPr>
              <p:cNvPr id="54" name="グループ化 53"/>
              <p:cNvGrpSpPr/>
              <p:nvPr/>
            </p:nvGrpSpPr>
            <p:grpSpPr>
              <a:xfrm>
                <a:off x="124397" y="1744352"/>
                <a:ext cx="8887156" cy="1447830"/>
                <a:chOff x="165961" y="1744352"/>
                <a:chExt cx="8887156" cy="1447830"/>
              </a:xfrm>
            </p:grpSpPr>
            <p:sp>
              <p:nvSpPr>
                <p:cNvPr id="56" name="右矢印 55"/>
                <p:cNvSpPr/>
                <p:nvPr/>
              </p:nvSpPr>
              <p:spPr>
                <a:xfrm>
                  <a:off x="165961" y="1796451"/>
                  <a:ext cx="1776847"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rPr>
                    <a:t>教示</a:t>
                  </a:r>
                  <a:endParaRPr kumimoji="1" lang="ja-JP" altLang="en-US" sz="2000" dirty="0">
                    <a:solidFill>
                      <a:schemeClr val="bg1"/>
                    </a:solidFill>
                  </a:endParaRPr>
                </a:p>
              </p:txBody>
            </p:sp>
            <p:sp>
              <p:nvSpPr>
                <p:cNvPr id="57" name="右矢印 56"/>
                <p:cNvSpPr/>
                <p:nvPr/>
              </p:nvSpPr>
              <p:spPr>
                <a:xfrm>
                  <a:off x="2559987" y="1841364"/>
                  <a:ext cx="1776845"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作業</a:t>
                  </a:r>
                  <a:endParaRPr kumimoji="1" lang="en-US" altLang="ja-JP" sz="2000" dirty="0" smtClean="0"/>
                </a:p>
                <a:p>
                  <a:pPr algn="ctr"/>
                  <a:r>
                    <a:rPr kumimoji="1" lang="ja-JP" altLang="en-US" sz="2000" dirty="0" smtClean="0"/>
                    <a:t>遂行</a:t>
                  </a:r>
                  <a:endParaRPr kumimoji="1" lang="ja-JP" altLang="en-US" sz="2000" dirty="0"/>
                </a:p>
              </p:txBody>
            </p:sp>
            <p:sp>
              <p:nvSpPr>
                <p:cNvPr id="58" name="右矢印 57"/>
                <p:cNvSpPr/>
                <p:nvPr/>
              </p:nvSpPr>
              <p:spPr>
                <a:xfrm>
                  <a:off x="4775163" y="1770457"/>
                  <a:ext cx="1776845"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反応</a:t>
                  </a:r>
                  <a:endParaRPr kumimoji="1" lang="en-US" altLang="ja-JP" sz="2000" dirty="0" smtClean="0"/>
                </a:p>
                <a:p>
                  <a:pPr algn="ctr"/>
                  <a:r>
                    <a:rPr lang="ja-JP" altLang="en-US" sz="2000" dirty="0" smtClean="0"/>
                    <a:t>（誤）</a:t>
                  </a:r>
                  <a:endParaRPr kumimoji="1" lang="ja-JP" altLang="en-US" sz="2000" dirty="0"/>
                </a:p>
              </p:txBody>
            </p:sp>
            <p:sp>
              <p:nvSpPr>
                <p:cNvPr id="59" name="右矢印 58"/>
                <p:cNvSpPr/>
                <p:nvPr/>
              </p:nvSpPr>
              <p:spPr>
                <a:xfrm>
                  <a:off x="6818917" y="1744352"/>
                  <a:ext cx="2234200"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フィード</a:t>
                  </a:r>
                  <a:endParaRPr kumimoji="1" lang="en-US" altLang="ja-JP" sz="2000" dirty="0" smtClean="0"/>
                </a:p>
                <a:p>
                  <a:pPr algn="ctr"/>
                  <a:r>
                    <a:rPr lang="ja-JP" altLang="en-US" sz="2000" dirty="0" smtClean="0"/>
                    <a:t>バック</a:t>
                  </a:r>
                  <a:endParaRPr lang="en-US" altLang="ja-JP" sz="2000" dirty="0" smtClean="0"/>
                </a:p>
                <a:p>
                  <a:pPr algn="ctr"/>
                  <a:r>
                    <a:rPr kumimoji="1" lang="ja-JP" altLang="en-US" sz="2000" dirty="0" smtClean="0"/>
                    <a:t>（負）</a:t>
                  </a:r>
                  <a:endParaRPr kumimoji="1" lang="ja-JP" altLang="en-US" sz="2000" dirty="0"/>
                </a:p>
              </p:txBody>
            </p:sp>
            <p:sp>
              <p:nvSpPr>
                <p:cNvPr id="60" name="右矢印 59"/>
                <p:cNvSpPr/>
                <p:nvPr/>
              </p:nvSpPr>
              <p:spPr>
                <a:xfrm>
                  <a:off x="1840311" y="224326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6428995" y="2217266"/>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a:off x="4183446" y="2243260"/>
                  <a:ext cx="673977"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角丸四角形 54"/>
              <p:cNvSpPr/>
              <p:nvPr/>
            </p:nvSpPr>
            <p:spPr>
              <a:xfrm>
                <a:off x="48668" y="1240532"/>
                <a:ext cx="1852576" cy="44680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試 行 １</a:t>
                </a:r>
                <a:endParaRPr kumimoji="1" lang="ja-JP" altLang="en-US" dirty="0"/>
              </a:p>
            </p:txBody>
          </p:sp>
        </p:grpSp>
        <p:grpSp>
          <p:nvGrpSpPr>
            <p:cNvPr id="40" name="グループ化 39"/>
            <p:cNvGrpSpPr/>
            <p:nvPr/>
          </p:nvGrpSpPr>
          <p:grpSpPr>
            <a:xfrm>
              <a:off x="81461" y="3972127"/>
              <a:ext cx="6212108" cy="1953490"/>
              <a:chOff x="136814" y="1132609"/>
              <a:chExt cx="8900214" cy="1953490"/>
            </a:xfrm>
          </p:grpSpPr>
          <p:grpSp>
            <p:nvGrpSpPr>
              <p:cNvPr id="45" name="グループ化 44"/>
              <p:cNvGrpSpPr/>
              <p:nvPr/>
            </p:nvGrpSpPr>
            <p:grpSpPr>
              <a:xfrm>
                <a:off x="136815" y="1735281"/>
                <a:ext cx="8900213" cy="1350818"/>
                <a:chOff x="178379" y="1735281"/>
                <a:chExt cx="8900213" cy="1350818"/>
              </a:xfrm>
            </p:grpSpPr>
            <p:sp>
              <p:nvSpPr>
                <p:cNvPr id="47" name="右矢印 46"/>
                <p:cNvSpPr/>
                <p:nvPr/>
              </p:nvSpPr>
              <p:spPr>
                <a:xfrm>
                  <a:off x="178379" y="1735281"/>
                  <a:ext cx="1776846" cy="1350818"/>
                </a:xfrm>
                <a:prstGeom prst="rightArrow">
                  <a:avLst>
                    <a:gd name="adj1" fmla="val 100000"/>
                    <a:gd name="adj2" fmla="val 3928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rPr>
                    <a:t>教示</a:t>
                  </a:r>
                  <a:endParaRPr kumimoji="1" lang="ja-JP" altLang="en-US" sz="2000" dirty="0">
                    <a:solidFill>
                      <a:schemeClr val="bg1"/>
                    </a:solidFill>
                  </a:endParaRPr>
                </a:p>
              </p:txBody>
            </p:sp>
            <p:sp>
              <p:nvSpPr>
                <p:cNvPr id="48" name="右矢印 47"/>
                <p:cNvSpPr/>
                <p:nvPr/>
              </p:nvSpPr>
              <p:spPr>
                <a:xfrm>
                  <a:off x="2558165" y="1735281"/>
                  <a:ext cx="1776846" cy="1350818"/>
                </a:xfrm>
                <a:prstGeom prst="rightArrow">
                  <a:avLst>
                    <a:gd name="adj1" fmla="val 100000"/>
                    <a:gd name="adj2" fmla="val 39286"/>
                  </a:avLst>
                </a:prstGeom>
                <a:solidFill>
                  <a:srgbClr val="CC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作業</a:t>
                  </a:r>
                  <a:endParaRPr kumimoji="1" lang="en-US" altLang="ja-JP" sz="2000" dirty="0" smtClean="0"/>
                </a:p>
                <a:p>
                  <a:pPr algn="ctr"/>
                  <a:r>
                    <a:rPr kumimoji="1" lang="ja-JP" altLang="en-US" sz="2000" dirty="0" smtClean="0"/>
                    <a:t>遂行</a:t>
                  </a:r>
                  <a:endParaRPr kumimoji="1" lang="ja-JP" altLang="en-US" sz="2000" dirty="0"/>
                </a:p>
              </p:txBody>
            </p:sp>
            <p:sp>
              <p:nvSpPr>
                <p:cNvPr id="49" name="右矢印 48"/>
                <p:cNvSpPr/>
                <p:nvPr/>
              </p:nvSpPr>
              <p:spPr>
                <a:xfrm>
                  <a:off x="4948820" y="1735281"/>
                  <a:ext cx="1776846" cy="1350818"/>
                </a:xfrm>
                <a:prstGeom prst="rightArrow">
                  <a:avLst>
                    <a:gd name="adj1" fmla="val 100000"/>
                    <a:gd name="adj2" fmla="val 3928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反応</a:t>
                  </a:r>
                  <a:endParaRPr kumimoji="1" lang="en-US" altLang="ja-JP" sz="2000" dirty="0" smtClean="0"/>
                </a:p>
                <a:p>
                  <a:pPr algn="ctr"/>
                  <a:r>
                    <a:rPr lang="ja-JP" altLang="en-US" sz="2000" dirty="0" smtClean="0"/>
                    <a:t>（正）</a:t>
                  </a:r>
                  <a:endParaRPr kumimoji="1" lang="ja-JP" altLang="en-US" sz="2000" dirty="0"/>
                </a:p>
              </p:txBody>
            </p:sp>
            <p:sp>
              <p:nvSpPr>
                <p:cNvPr id="50" name="右矢印 49"/>
                <p:cNvSpPr/>
                <p:nvPr/>
              </p:nvSpPr>
              <p:spPr>
                <a:xfrm>
                  <a:off x="6915081" y="1735281"/>
                  <a:ext cx="2163511" cy="1350818"/>
                </a:xfrm>
                <a:prstGeom prst="rightArrow">
                  <a:avLst>
                    <a:gd name="adj1" fmla="val 100000"/>
                    <a:gd name="adj2" fmla="val 39286"/>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フィード</a:t>
                  </a:r>
                  <a:endParaRPr kumimoji="1" lang="en-US" altLang="ja-JP" sz="2000" dirty="0" smtClean="0"/>
                </a:p>
                <a:p>
                  <a:pPr algn="ctr"/>
                  <a:r>
                    <a:rPr lang="ja-JP" altLang="en-US" sz="2000" dirty="0" smtClean="0"/>
                    <a:t>バック</a:t>
                  </a:r>
                  <a:endParaRPr lang="en-US" altLang="ja-JP" sz="2000" dirty="0" smtClean="0"/>
                </a:p>
                <a:p>
                  <a:pPr algn="ctr"/>
                  <a:r>
                    <a:rPr kumimoji="1" lang="ja-JP" altLang="en-US" sz="2000" dirty="0" smtClean="0"/>
                    <a:t>（正）</a:t>
                  </a:r>
                  <a:endParaRPr kumimoji="1" lang="ja-JP" altLang="en-US" sz="2000" dirty="0"/>
                </a:p>
              </p:txBody>
            </p:sp>
            <p:sp>
              <p:nvSpPr>
                <p:cNvPr id="51" name="右矢印 50"/>
                <p:cNvSpPr/>
                <p:nvPr/>
              </p:nvSpPr>
              <p:spPr>
                <a:xfrm>
                  <a:off x="1828263" y="218209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右矢印 51"/>
                <p:cNvSpPr/>
                <p:nvPr/>
              </p:nvSpPr>
              <p:spPr>
                <a:xfrm>
                  <a:off x="6374793" y="214271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4227704" y="2182090"/>
                  <a:ext cx="673978"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角丸四角形 45"/>
              <p:cNvSpPr/>
              <p:nvPr/>
            </p:nvSpPr>
            <p:spPr>
              <a:xfrm>
                <a:off x="136814" y="1132609"/>
                <a:ext cx="1664282" cy="44680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試 行 </a:t>
                </a:r>
                <a:r>
                  <a:rPr lang="ja-JP" altLang="en-US" sz="2000" dirty="0"/>
                  <a:t>２</a:t>
                </a:r>
                <a:endParaRPr kumimoji="1" lang="ja-JP" altLang="en-US" dirty="0"/>
              </a:p>
            </p:txBody>
          </p:sp>
        </p:grpSp>
        <p:sp>
          <p:nvSpPr>
            <p:cNvPr id="41" name="角丸四角形 40"/>
            <p:cNvSpPr/>
            <p:nvPr/>
          </p:nvSpPr>
          <p:spPr>
            <a:xfrm>
              <a:off x="4655475" y="3550104"/>
              <a:ext cx="1257300" cy="610947"/>
            </a:xfrm>
            <a:prstGeom prst="round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消 去</a:t>
              </a:r>
              <a:endParaRPr kumimoji="1" lang="ja-JP" altLang="en-US" sz="2400" dirty="0"/>
            </a:p>
          </p:txBody>
        </p:sp>
        <p:sp>
          <p:nvSpPr>
            <p:cNvPr id="42" name="右矢印 41"/>
            <p:cNvSpPr/>
            <p:nvPr/>
          </p:nvSpPr>
          <p:spPr>
            <a:xfrm rot="5400000">
              <a:off x="5081124" y="3142439"/>
              <a:ext cx="45301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525393" y="6115859"/>
              <a:ext cx="1365746" cy="70092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プロンプト</a:t>
              </a:r>
              <a:endParaRPr lang="en-US" altLang="ja-JP" dirty="0" smtClean="0"/>
            </a:p>
            <a:p>
              <a:pPr algn="ctr"/>
              <a:r>
                <a:rPr kumimoji="1" lang="ja-JP" altLang="en-US" dirty="0"/>
                <a:t>手</a:t>
              </a:r>
              <a:r>
                <a:rPr kumimoji="1" lang="ja-JP" altLang="en-US" dirty="0" smtClean="0"/>
                <a:t>がかり</a:t>
              </a:r>
              <a:endParaRPr kumimoji="1" lang="ja-JP" altLang="en-US" dirty="0"/>
            </a:p>
          </p:txBody>
        </p:sp>
        <p:sp>
          <p:nvSpPr>
            <p:cNvPr id="44" name="右矢印 43"/>
            <p:cNvSpPr/>
            <p:nvPr/>
          </p:nvSpPr>
          <p:spPr>
            <a:xfrm rot="16200000">
              <a:off x="1963671" y="5680082"/>
              <a:ext cx="414354"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正方形/長方形 62"/>
          <p:cNvSpPr/>
          <p:nvPr/>
        </p:nvSpPr>
        <p:spPr>
          <a:xfrm>
            <a:off x="1245135" y="1352005"/>
            <a:ext cx="3866998" cy="531894"/>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bg1"/>
                </a:solidFill>
                <a:latin typeface="メイリオ" panose="020B0604030504040204" pitchFamily="50" charset="-128"/>
                <a:ea typeface="メイリオ" panose="020B0604030504040204" pitchFamily="50" charset="-128"/>
              </a:rPr>
              <a:t>誤答時の再実施</a:t>
            </a:r>
            <a:endParaRPr lang="en-US" altLang="ja-JP" sz="2000" dirty="0" smtClean="0">
              <a:solidFill>
                <a:schemeClr val="bg1"/>
              </a:solidFill>
              <a:latin typeface="メイリオ" panose="020B0604030504040204" pitchFamily="50" charset="-128"/>
              <a:ea typeface="メイリオ" panose="020B0604030504040204" pitchFamily="50" charset="-128"/>
            </a:endParaRPr>
          </a:p>
        </p:txBody>
      </p:sp>
      <p:sp>
        <p:nvSpPr>
          <p:cNvPr id="64" name="角丸四角形 6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66" name="正方形/長方形 65"/>
          <p:cNvSpPr/>
          <p:nvPr/>
        </p:nvSpPr>
        <p:spPr>
          <a:xfrm>
            <a:off x="6226662" y="1278759"/>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66"/>
          <p:cNvSpPr/>
          <p:nvPr/>
        </p:nvSpPr>
        <p:spPr>
          <a:xfrm>
            <a:off x="6315074" y="2792817"/>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6272918" y="1465510"/>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69" name="正方形/長方形 68"/>
          <p:cNvSpPr/>
          <p:nvPr/>
        </p:nvSpPr>
        <p:spPr>
          <a:xfrm>
            <a:off x="6283180" y="2856599"/>
            <a:ext cx="2869660"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b="1" dirty="0">
              <a:solidFill>
                <a:schemeClr val="bg1"/>
              </a:solidFill>
              <a:effectLst>
                <a:outerShdw blurRad="38100" dist="38100" dir="2700000" algn="tl">
                  <a:srgbClr val="000000">
                    <a:alpha val="43137"/>
                  </a:srgbClr>
                </a:outerShdw>
              </a:effectLst>
            </a:endParaRPr>
          </a:p>
        </p:txBody>
      </p:sp>
      <p:sp>
        <p:nvSpPr>
          <p:cNvPr id="70" name="正方形/長方形 69"/>
          <p:cNvSpPr/>
          <p:nvPr/>
        </p:nvSpPr>
        <p:spPr>
          <a:xfrm>
            <a:off x="6317759" y="3932473"/>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71" name="正方形/長方形 70"/>
          <p:cNvSpPr/>
          <p:nvPr/>
        </p:nvSpPr>
        <p:spPr>
          <a:xfrm>
            <a:off x="6315074" y="4847852"/>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72" name="正方形/長方形 71"/>
          <p:cNvSpPr/>
          <p:nvPr/>
        </p:nvSpPr>
        <p:spPr>
          <a:xfrm>
            <a:off x="6315074" y="5971153"/>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Tree>
    <p:extLst>
      <p:ext uri="{BB962C8B-B14F-4D97-AF65-F5344CB8AC3E}">
        <p14:creationId xmlns:p14="http://schemas.microsoft.com/office/powerpoint/2010/main" val="891672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pSp>
        <p:nvGrpSpPr>
          <p:cNvPr id="16" name="グループ化 15"/>
          <p:cNvGrpSpPr/>
          <p:nvPr/>
        </p:nvGrpSpPr>
        <p:grpSpPr>
          <a:xfrm>
            <a:off x="-185345" y="2074722"/>
            <a:ext cx="6071535" cy="4697031"/>
            <a:chOff x="-136738" y="1327151"/>
            <a:chExt cx="8803456" cy="5407024"/>
          </a:xfrm>
        </p:grpSpPr>
        <p:pic>
          <p:nvPicPr>
            <p:cNvPr id="1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4559" t="4166" r="3458" b="2499"/>
            <a:stretch>
              <a:fillRect/>
            </a:stretch>
          </p:blipFill>
          <p:spPr bwMode="auto">
            <a:xfrm>
              <a:off x="619125" y="1781175"/>
              <a:ext cx="1584325" cy="1962150"/>
            </a:xfrm>
            <a:prstGeom prst="rect">
              <a:avLst/>
            </a:prstGeom>
            <a:noFill/>
            <a:ln w="9525">
              <a:solidFill>
                <a:srgbClr val="FDB6B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6" descr="\\nvfs02\総合センターサーバ\研究企画部・研究担当\障害者支援部門\研究協力員作業場\特別研究１７\野澤\20160705\スキャン\20160705103055132_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1677988"/>
              <a:ext cx="1787525" cy="2065337"/>
            </a:xfrm>
            <a:prstGeom prst="rect">
              <a:avLst/>
            </a:prstGeom>
            <a:noFill/>
            <a:ln w="9525">
              <a:solidFill>
                <a:srgbClr val="FDB6B8"/>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025" y="1779588"/>
              <a:ext cx="1676400" cy="1965325"/>
            </a:xfrm>
            <a:prstGeom prst="rect">
              <a:avLst/>
            </a:prstGeom>
            <a:noFill/>
            <a:ln w="9525">
              <a:solidFill>
                <a:srgbClr val="FDB6B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正方形/長方形 1"/>
            <p:cNvSpPr>
              <a:spLocks noChangeArrowheads="1"/>
            </p:cNvSpPr>
            <p:nvPr/>
          </p:nvSpPr>
          <p:spPr bwMode="auto">
            <a:xfrm>
              <a:off x="6289549" y="1354429"/>
              <a:ext cx="2377169" cy="42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1" eaLnBrk="1" hangingPunct="1">
                <a:spcBef>
                  <a:spcPct val="0"/>
                </a:spcBef>
                <a:buFontTx/>
                <a:buNone/>
                <a:defRPr/>
              </a:pPr>
              <a:r>
                <a:rPr lang="ja-JP" altLang="en-US" sz="1800" dirty="0" smtClean="0">
                  <a:solidFill>
                    <a:schemeClr val="bg1">
                      <a:lumMod val="50000"/>
                    </a:schemeClr>
                  </a:solidFill>
                  <a:latin typeface="メイリオ" panose="020B0604030504040204" pitchFamily="50" charset="-128"/>
                  <a:ea typeface="メイリオ" panose="020B0604030504040204" pitchFamily="50" charset="-128"/>
                </a:rPr>
                <a:t>重要メモ</a:t>
              </a:r>
            </a:p>
          </p:txBody>
        </p:sp>
        <p:sp>
          <p:nvSpPr>
            <p:cNvPr id="22" name="正方形/長方形 3"/>
            <p:cNvSpPr>
              <a:spLocks noChangeArrowheads="1"/>
            </p:cNvSpPr>
            <p:nvPr/>
          </p:nvSpPr>
          <p:spPr bwMode="auto">
            <a:xfrm>
              <a:off x="-136738" y="1327151"/>
              <a:ext cx="1944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1" eaLnBrk="1" hangingPunct="1">
                <a:spcBef>
                  <a:spcPct val="0"/>
                </a:spcBef>
                <a:buFontTx/>
                <a:buNone/>
                <a:defRPr/>
              </a:pPr>
              <a:r>
                <a:rPr lang="ja-JP" altLang="en-US" sz="1800" dirty="0" smtClean="0">
                  <a:solidFill>
                    <a:schemeClr val="bg1">
                      <a:lumMod val="50000"/>
                    </a:schemeClr>
                  </a:solidFill>
                  <a:latin typeface="メイリオ" panose="020B0604030504040204" pitchFamily="50" charset="-128"/>
                  <a:ea typeface="メイリオ" panose="020B0604030504040204" pitchFamily="50" charset="-128"/>
                </a:rPr>
                <a:t>今日の</a:t>
              </a:r>
              <a:r>
                <a:rPr lang="en-US" altLang="ja-JP" sz="1800" dirty="0" smtClean="0">
                  <a:solidFill>
                    <a:schemeClr val="bg1">
                      <a:lumMod val="50000"/>
                    </a:schemeClr>
                  </a:solidFill>
                  <a:latin typeface="メイリオ" panose="020B0604030504040204" pitchFamily="50" charset="-128"/>
                  <a:ea typeface="メイリオ" panose="020B0604030504040204" pitchFamily="50" charset="-128"/>
                </a:rPr>
                <a:t>to-do</a:t>
              </a:r>
            </a:p>
          </p:txBody>
        </p:sp>
        <p:sp>
          <p:nvSpPr>
            <p:cNvPr id="23" name="正方形/長方形 4"/>
            <p:cNvSpPr>
              <a:spLocks noChangeArrowheads="1"/>
            </p:cNvSpPr>
            <p:nvPr/>
          </p:nvSpPr>
          <p:spPr bwMode="auto">
            <a:xfrm>
              <a:off x="3151495" y="1336761"/>
              <a:ext cx="1652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1" eaLnBrk="1" hangingPunct="1">
                <a:spcBef>
                  <a:spcPct val="0"/>
                </a:spcBef>
                <a:buFontTx/>
                <a:buNone/>
                <a:defRPr/>
              </a:pPr>
              <a:r>
                <a:rPr lang="en-US" altLang="ja-JP" sz="1800" dirty="0" smtClean="0">
                  <a:solidFill>
                    <a:schemeClr val="bg1">
                      <a:lumMod val="50000"/>
                    </a:schemeClr>
                  </a:solidFill>
                  <a:latin typeface="メイリオ" panose="020B0604030504040204" pitchFamily="50" charset="-128"/>
                  <a:ea typeface="メイリオ" panose="020B0604030504040204" pitchFamily="50" charset="-128"/>
                </a:rPr>
                <a:t>to-do list</a:t>
              </a:r>
            </a:p>
          </p:txBody>
        </p:sp>
        <p:pic>
          <p:nvPicPr>
            <p:cNvPr id="24" name="Picture 29" descr="\\nvfs02\総合センターサーバ\研究企画部・研究担当\障害者支援部門\研究協力員作業場\特別研究１７\野澤\20160705\スキャン\20160705103055132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4664075"/>
              <a:ext cx="1457325" cy="2070100"/>
            </a:xfrm>
            <a:prstGeom prst="rect">
              <a:avLst/>
            </a:prstGeom>
            <a:noFill/>
            <a:ln w="9525">
              <a:solidFill>
                <a:srgbClr val="FDB6B8"/>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9113" y="4597400"/>
              <a:ext cx="2879725" cy="2136775"/>
            </a:xfrm>
            <a:prstGeom prst="rect">
              <a:avLst/>
            </a:prstGeom>
            <a:noFill/>
            <a:ln w="9525">
              <a:solidFill>
                <a:srgbClr val="FDB6B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1"/>
            <p:cNvSpPr>
              <a:spLocks noChangeArrowheads="1"/>
            </p:cNvSpPr>
            <p:nvPr/>
          </p:nvSpPr>
          <p:spPr bwMode="auto">
            <a:xfrm>
              <a:off x="6303963" y="4283075"/>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dirty="0" smtClean="0">
                  <a:solidFill>
                    <a:schemeClr val="bg1">
                      <a:lumMod val="50000"/>
                    </a:schemeClr>
                  </a:solidFill>
                  <a:latin typeface="メイリオ" panose="020B0604030504040204" pitchFamily="50" charset="-128"/>
                  <a:ea typeface="メイリオ" panose="020B0604030504040204" pitchFamily="50" charset="-128"/>
                </a:rPr>
                <a:t>作業日程表</a:t>
              </a:r>
              <a:endParaRPr lang="ja-JP" altLang="en-US" dirty="0" smtClean="0">
                <a:solidFill>
                  <a:schemeClr val="bg1">
                    <a:lumMod val="50000"/>
                  </a:schemeClr>
                </a:solidFill>
              </a:endParaRPr>
            </a:p>
          </p:txBody>
        </p:sp>
        <p:sp>
          <p:nvSpPr>
            <p:cNvPr id="27" name="正方形/長方形 2"/>
            <p:cNvSpPr>
              <a:spLocks noChangeArrowheads="1"/>
            </p:cNvSpPr>
            <p:nvPr/>
          </p:nvSpPr>
          <p:spPr bwMode="auto">
            <a:xfrm>
              <a:off x="1465263" y="4283075"/>
              <a:ext cx="1801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dirty="0" smtClean="0">
                  <a:solidFill>
                    <a:schemeClr val="bg1">
                      <a:lumMod val="50000"/>
                    </a:schemeClr>
                  </a:solidFill>
                  <a:latin typeface="メイリオ" panose="020B0604030504040204" pitchFamily="50" charset="-128"/>
                  <a:ea typeface="メイリオ" panose="020B0604030504040204" pitchFamily="50" charset="-128"/>
                </a:rPr>
                <a:t>作業内容記録表</a:t>
              </a:r>
              <a:endParaRPr lang="ja-JP" altLang="en-US" dirty="0" smtClean="0">
                <a:solidFill>
                  <a:schemeClr val="bg1">
                    <a:lumMod val="50000"/>
                  </a:schemeClr>
                </a:solidFill>
              </a:endParaRPr>
            </a:p>
          </p:txBody>
        </p:sp>
      </p:grpSp>
      <p:sp>
        <p:nvSpPr>
          <p:cNvPr id="29" name="Rectangle 1026"/>
          <p:cNvSpPr txBox="1">
            <a:spLocks noChangeArrowheads="1"/>
          </p:cNvSpPr>
          <p:nvPr/>
        </p:nvSpPr>
        <p:spPr>
          <a:xfrm>
            <a:off x="272315" y="1335307"/>
            <a:ext cx="6208976" cy="608012"/>
          </a:xfrm>
          <a:prstGeom prst="rect">
            <a:avLst/>
          </a:prstGeom>
        </p:spPr>
        <p:txBody>
          <a:bodyPr anchor="ctr">
            <a:normAutofit fontScale="7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補完方法のツールとしてのＭ－メモリーノート</a:t>
            </a:r>
            <a:endParaRPr lang="ja-JP" altLang="en-US" sz="2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1026"/>
          <p:cNvSpPr txBox="1">
            <a:spLocks noChangeArrowheads="1"/>
          </p:cNvSpPr>
          <p:nvPr/>
        </p:nvSpPr>
        <p:spPr>
          <a:xfrm>
            <a:off x="2179728" y="1725255"/>
            <a:ext cx="2124287" cy="445802"/>
          </a:xfrm>
          <a:prstGeom prst="rect">
            <a:avLst/>
          </a:prstGeom>
        </p:spPr>
        <p:txBody>
          <a:bodyPr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＜基本的な内容＞</a:t>
            </a:r>
            <a:endParaRPr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778435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bwMode="auto">
          <a:xfrm>
            <a:off x="691913" y="1390869"/>
            <a:ext cx="5052828" cy="63500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メイリオ" panose="020B0604030504040204" pitchFamily="50" charset="-128"/>
              </a:rPr>
              <a:t>基本のリフィル（白色）「スケジュール</a:t>
            </a:r>
            <a:r>
              <a:rPr lang="ja-JP" altLang="en-US" sz="18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endParaRPr lang="ja-JP" altLang="en-US" sz="1800" dirty="0">
              <a:ea typeface="ＭＳ ゴシック" panose="020B0609070205080204" pitchFamily="49" charset="-128"/>
              <a:cs typeface="メイリオ" panose="020B0604030504040204" pitchFamily="50" charset="-128"/>
            </a:endParaRPr>
          </a:p>
        </p:txBody>
      </p:sp>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4559" t="4166" r="3458" b="2499"/>
          <a:stretch>
            <a:fillRect/>
          </a:stretch>
        </p:blipFill>
        <p:spPr bwMode="auto">
          <a:xfrm>
            <a:off x="1398014" y="2130356"/>
            <a:ext cx="3569831" cy="4492693"/>
          </a:xfrm>
          <a:prstGeom prst="rect">
            <a:avLst/>
          </a:prstGeom>
          <a:solidFill>
            <a:srgbClr val="FDB6B8"/>
          </a:solidFill>
          <a:ln w="9525">
            <a:solidFill>
              <a:srgbClr val="FDB6B8"/>
            </a:solidFill>
            <a:miter lim="800000"/>
            <a:headEnd/>
            <a:tailEnd/>
          </a:ln>
        </p:spPr>
      </p:pic>
      <p:sp>
        <p:nvSpPr>
          <p:cNvPr id="17" name="AutoShape 6"/>
          <p:cNvSpPr>
            <a:spLocks noChangeArrowheads="1"/>
          </p:cNvSpPr>
          <p:nvPr/>
        </p:nvSpPr>
        <p:spPr bwMode="auto">
          <a:xfrm>
            <a:off x="4604384" y="3589522"/>
            <a:ext cx="1390988" cy="1485492"/>
          </a:xfrm>
          <a:prstGeom prst="wedgeRectCallout">
            <a:avLst>
              <a:gd name="adj1" fmla="val -218939"/>
              <a:gd name="adj2" fmla="val -49200"/>
            </a:avLst>
          </a:prstGeom>
          <a:solidFill>
            <a:srgbClr val="FDB6B8"/>
          </a:solidFill>
          <a:ln w="25400" cap="flat" cmpd="sng" algn="ctr">
            <a:solidFill>
              <a:sysClr val="window" lastClr="FFFFFF"/>
            </a:solidFill>
            <a:prstDash val="solid"/>
            <a:headEnd/>
            <a:tailEnd/>
          </a:ln>
          <a:effectLst/>
        </p:spPr>
        <p:txBody>
          <a:bodyPr/>
          <a:lstStyle/>
          <a:p>
            <a:pPr eaLnBrk="1" hangingPunct="1">
              <a:defRPr/>
            </a:pPr>
            <a:endParaRPr kumimoji="0" lang="ja-JP" altLang="en-US" sz="24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4603234" y="3670548"/>
            <a:ext cx="2162175" cy="1323439"/>
          </a:xfrm>
          <a:prstGeom prst="rect">
            <a:avLst/>
          </a:prstGeom>
        </p:spPr>
        <p:txBody>
          <a:bodyPr>
            <a:spAutoFit/>
          </a:bodyPr>
          <a:lstStyle/>
          <a:p>
            <a:pPr eaLnBrk="1" hangingPunct="1">
              <a:defRPr/>
            </a:pPr>
            <a:r>
              <a:rPr kumimoji="0" lang="ja-JP" altLang="en-US" sz="1600" b="1"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スケジュール</a:t>
            </a:r>
            <a:endParaRPr kumimoji="0" lang="en-US" altLang="ja-JP" sz="1600" b="1"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buClr>
                <a:srgbClr val="C6E7FC"/>
              </a:buClr>
              <a:defRPr/>
            </a:pPr>
            <a:r>
              <a:rPr kumimoji="0" lang="ja-JP" altLang="en-US" sz="1600"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■月日・時間</a:t>
            </a:r>
          </a:p>
          <a:p>
            <a:pPr eaLnBrk="1" hangingPunct="1">
              <a:buClr>
                <a:srgbClr val="C6E7FC"/>
              </a:buClr>
              <a:defRPr/>
            </a:pPr>
            <a:r>
              <a:rPr kumimoji="0" lang="ja-JP" altLang="en-US" sz="1600"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■内容</a:t>
            </a:r>
          </a:p>
          <a:p>
            <a:pPr eaLnBrk="1" hangingPunct="1">
              <a:buClr>
                <a:srgbClr val="C6E7FC"/>
              </a:buClr>
              <a:defRPr/>
            </a:pPr>
            <a:r>
              <a:rPr kumimoji="0" lang="ja-JP" altLang="en-US" sz="1600"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600" kern="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場所</a:t>
            </a:r>
          </a:p>
          <a:p>
            <a:pPr eaLnBrk="1" hangingPunct="1">
              <a:buClr>
                <a:srgbClr val="C6E7FC"/>
              </a:buClr>
              <a:defRPr/>
            </a:pPr>
            <a:r>
              <a:rPr kumimoji="0" lang="ja-JP" altLang="en-US" sz="1600" kern="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を書く</a:t>
            </a:r>
          </a:p>
        </p:txBody>
      </p:sp>
      <p:sp>
        <p:nvSpPr>
          <p:cNvPr id="21" name="四角形吹き出し 20"/>
          <p:cNvSpPr/>
          <p:nvPr/>
        </p:nvSpPr>
        <p:spPr>
          <a:xfrm>
            <a:off x="63921" y="3599233"/>
            <a:ext cx="2162175" cy="1542591"/>
          </a:xfrm>
          <a:prstGeom prst="wedgeRectCallout">
            <a:avLst>
              <a:gd name="adj1" fmla="val 54915"/>
              <a:gd name="adj2" fmla="val -94110"/>
            </a:avLst>
          </a:prstGeom>
          <a:solidFill>
            <a:srgbClr val="FDB6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0" name="正方形/長方形 19"/>
          <p:cNvSpPr/>
          <p:nvPr/>
        </p:nvSpPr>
        <p:spPr>
          <a:xfrm>
            <a:off x="208383" y="3714982"/>
            <a:ext cx="1873250" cy="1323439"/>
          </a:xfrm>
          <a:prstGeom prst="rect">
            <a:avLst/>
          </a:prstGeom>
        </p:spPr>
        <p:txBody>
          <a:bodyPr>
            <a:spAutoFit/>
          </a:bodyPr>
          <a:lstStyle/>
          <a:p>
            <a:pPr eaLnBrk="1" hangingPunct="1">
              <a:defRPr/>
            </a:pPr>
            <a:r>
              <a:rPr lang="en-US"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特定日の該当個所に、</a:t>
            </a:r>
            <a:r>
              <a:rPr lang="ja-JP" altLang="ja-JP" sz="1600" b="1" u="sng"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翌日以降の特定日時</a:t>
            </a:r>
            <a:r>
              <a:rPr lang="ja-JP"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のスケジュール</a:t>
            </a:r>
            <a:r>
              <a:rPr lang="en-US"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予定</a:t>
            </a:r>
            <a:r>
              <a:rPr lang="en-US"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kern="1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を記入</a:t>
            </a:r>
            <a:r>
              <a:rPr lang="ja-JP" altLang="ja-JP" sz="1600" kern="10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6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AutoShape 6"/>
          <p:cNvSpPr>
            <a:spLocks noChangeArrowheads="1"/>
          </p:cNvSpPr>
          <p:nvPr/>
        </p:nvSpPr>
        <p:spPr bwMode="auto">
          <a:xfrm>
            <a:off x="2770931" y="5957595"/>
            <a:ext cx="2489200" cy="560967"/>
          </a:xfrm>
          <a:prstGeom prst="wedgeRectCallout">
            <a:avLst>
              <a:gd name="adj1" fmla="val -80725"/>
              <a:gd name="adj2" fmla="val -81801"/>
            </a:avLst>
          </a:prstGeom>
          <a:solidFill>
            <a:srgbClr val="FDB6B8"/>
          </a:solid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600" dirty="0" smtClean="0">
                <a:latin typeface="メイリオ" panose="020B0604030504040204" pitchFamily="50" charset="-128"/>
                <a:ea typeface="メイリオ" panose="020B0604030504040204" pitchFamily="50" charset="-128"/>
              </a:rPr>
              <a:t>終わったら、チェックを入れる</a:t>
            </a: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627880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4559" t="4166" r="3458" b="2499"/>
          <a:stretch>
            <a:fillRect/>
          </a:stretch>
        </p:blipFill>
        <p:spPr bwMode="auto">
          <a:xfrm>
            <a:off x="1343381" y="1964986"/>
            <a:ext cx="3801580" cy="4784353"/>
          </a:xfrm>
          <a:prstGeom prst="rect">
            <a:avLst/>
          </a:prstGeom>
          <a:noFill/>
          <a:ln w="9525">
            <a:solidFill>
              <a:srgbClr val="FDB6B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420268" y="2441643"/>
            <a:ext cx="1724693" cy="1438075"/>
          </a:xfrm>
          <a:prstGeom prst="rect">
            <a:avLst/>
          </a:prstGeom>
          <a:noFill/>
          <a:ln>
            <a:solidFill>
              <a:srgbClr val="FDB6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正方形/長方形 18"/>
          <p:cNvSpPr/>
          <p:nvPr/>
        </p:nvSpPr>
        <p:spPr>
          <a:xfrm>
            <a:off x="3420269" y="4057651"/>
            <a:ext cx="1550566" cy="2460912"/>
          </a:xfrm>
          <a:prstGeom prst="rect">
            <a:avLst/>
          </a:prstGeom>
          <a:noFill/>
          <a:ln>
            <a:solidFill>
              <a:srgbClr val="FDB6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0" name="AutoShape 7"/>
          <p:cNvSpPr>
            <a:spLocks noChangeArrowheads="1"/>
          </p:cNvSpPr>
          <p:nvPr/>
        </p:nvSpPr>
        <p:spPr bwMode="auto">
          <a:xfrm>
            <a:off x="390524" y="3160680"/>
            <a:ext cx="1945355" cy="1489141"/>
          </a:xfrm>
          <a:prstGeom prst="wedgeRectCallout">
            <a:avLst>
              <a:gd name="adj1" fmla="val 114833"/>
              <a:gd name="adj2" fmla="val -59094"/>
            </a:avLst>
          </a:prstGeom>
          <a:solidFill>
            <a:srgbClr val="FDB6B8"/>
          </a:solidFill>
          <a:ln w="25400" cap="flat" cmpd="sng" algn="ctr">
            <a:solidFill>
              <a:sysClr val="window" lastClr="FFFFFF"/>
            </a:solidFill>
            <a:prstDash val="solid"/>
            <a:headEnd/>
            <a:tailEnd/>
          </a:ln>
          <a:effectLst/>
        </p:spPr>
        <p:txBody>
          <a:bodyPr/>
          <a:lstStyle/>
          <a:p>
            <a:pPr eaLnBrk="1" hangingPunct="1">
              <a:defRPr/>
            </a:pPr>
            <a:endParaRPr kumimoji="0" lang="ja-JP" altLang="en-US" sz="1600" b="1" kern="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b="1" kern="0" dirty="0">
                <a:latin typeface="メイリオ" panose="020B0604030504040204" pitchFamily="50" charset="-128"/>
                <a:ea typeface="メイリオ" panose="020B0604030504040204" pitchFamily="50" charset="-128"/>
                <a:cs typeface="メイリオ" panose="020B0604030504040204" pitchFamily="50" charset="-128"/>
              </a:rPr>
              <a:t>「今日の</a:t>
            </a:r>
            <a:r>
              <a:rPr kumimoji="0" lang="en-US" altLang="ja-JP" sz="1600" b="1" kern="0" dirty="0">
                <a:latin typeface="メイリオ" panose="020B0604030504040204" pitchFamily="50" charset="-128"/>
                <a:ea typeface="メイリオ" panose="020B0604030504040204" pitchFamily="50" charset="-128"/>
                <a:cs typeface="メイリオ" panose="020B0604030504040204" pitchFamily="50" charset="-128"/>
              </a:rPr>
              <a:t>to-do</a:t>
            </a:r>
            <a:r>
              <a:rPr kumimoji="0" lang="ja-JP" altLang="en-US" sz="1600" b="1" kern="0" dirty="0">
                <a:latin typeface="メイリオ" panose="020B0604030504040204" pitchFamily="50" charset="-128"/>
                <a:ea typeface="メイリオ" panose="020B0604030504040204" pitchFamily="50" charset="-128"/>
                <a:cs typeface="メイリオ" panose="020B0604030504040204" pitchFamily="50" charset="-128"/>
              </a:rPr>
              <a:t>」</a:t>
            </a:r>
            <a:endParaRPr kumimoji="0" lang="en-US" altLang="ja-JP" sz="1600" b="1" kern="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　その日に</a:t>
            </a:r>
          </a:p>
          <a:p>
            <a:pPr eaLnBrk="1" hangingPunct="1">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行わなければ</a:t>
            </a:r>
          </a:p>
          <a:p>
            <a:pPr eaLnBrk="1" hangingPunct="1">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ならないこと</a:t>
            </a:r>
            <a:endParaRPr kumimoji="0" lang="en-US" altLang="ja-JP" sz="1600"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AutoShape 6"/>
          <p:cNvSpPr>
            <a:spLocks noChangeArrowheads="1"/>
          </p:cNvSpPr>
          <p:nvPr/>
        </p:nvSpPr>
        <p:spPr bwMode="auto">
          <a:xfrm>
            <a:off x="754971" y="5842242"/>
            <a:ext cx="2489200" cy="752475"/>
          </a:xfrm>
          <a:prstGeom prst="wedgeRectCallout">
            <a:avLst>
              <a:gd name="adj1" fmla="val 61704"/>
              <a:gd name="adj2" fmla="val -329153"/>
            </a:avLst>
          </a:prstGeom>
          <a:solidFill>
            <a:srgbClr val="FDB6B8"/>
          </a:solid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800" dirty="0" smtClean="0">
                <a:latin typeface="メイリオ" panose="020B0604030504040204" pitchFamily="50" charset="-128"/>
                <a:ea typeface="メイリオ" panose="020B0604030504040204" pitchFamily="50" charset="-128"/>
              </a:rPr>
              <a:t>終わったら、チェックを入れる</a:t>
            </a:r>
          </a:p>
        </p:txBody>
      </p:sp>
      <p:sp>
        <p:nvSpPr>
          <p:cNvPr id="22" name="角丸四角形吹き出し 7"/>
          <p:cNvSpPr>
            <a:spLocks noChangeArrowheads="1"/>
          </p:cNvSpPr>
          <p:nvPr/>
        </p:nvSpPr>
        <p:spPr bwMode="auto">
          <a:xfrm>
            <a:off x="4282615" y="5016698"/>
            <a:ext cx="1772610" cy="1803400"/>
          </a:xfrm>
          <a:prstGeom prst="wedgeRoundRectCallout">
            <a:avLst>
              <a:gd name="adj1" fmla="val -80949"/>
              <a:gd name="adj2" fmla="val -46542"/>
              <a:gd name="adj3" fmla="val 16667"/>
            </a:avLst>
          </a:prstGeom>
          <a:solidFill>
            <a:srgbClr val="FDB6B8"/>
          </a:solidFill>
          <a:ln>
            <a:noFill/>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600" dirty="0" smtClean="0">
                <a:latin typeface="メイリオ" panose="020B0604030504040204" pitchFamily="50" charset="-128"/>
                <a:ea typeface="メイリオ" panose="020B0604030504040204" pitchFamily="50" charset="-128"/>
              </a:rPr>
              <a:t>作業ごとや</a:t>
            </a:r>
            <a:endParaRPr lang="en-US" altLang="ja-JP" sz="1600" dirty="0" smtClean="0">
              <a:latin typeface="メイリオ" panose="020B0604030504040204" pitchFamily="50" charset="-128"/>
              <a:ea typeface="メイリオ" panose="020B0604030504040204" pitchFamily="50" charset="-128"/>
            </a:endParaRPr>
          </a:p>
          <a:p>
            <a:pPr eaLnBrk="1" hangingPunct="1">
              <a:spcBef>
                <a:spcPct val="0"/>
              </a:spcBef>
              <a:buFontTx/>
              <a:buNone/>
              <a:defRPr/>
            </a:pPr>
            <a:r>
              <a:rPr lang="en-US" altLang="ja-JP" sz="1600" dirty="0" smtClean="0">
                <a:latin typeface="メイリオ" panose="020B0604030504040204" pitchFamily="50" charset="-128"/>
                <a:ea typeface="メイリオ" panose="020B0604030504040204" pitchFamily="50" charset="-128"/>
              </a:rPr>
              <a:t>1</a:t>
            </a:r>
            <a:r>
              <a:rPr lang="ja-JP" altLang="en-US" sz="1600" dirty="0" smtClean="0">
                <a:latin typeface="メイリオ" panose="020B0604030504040204" pitchFamily="50" charset="-128"/>
                <a:ea typeface="メイリオ" panose="020B0604030504040204" pitchFamily="50" charset="-128"/>
              </a:rPr>
              <a:t>日の感想</a:t>
            </a:r>
          </a:p>
          <a:p>
            <a:pPr eaLnBrk="1" hangingPunct="1">
              <a:spcBef>
                <a:spcPct val="0"/>
              </a:spcBef>
              <a:buFontTx/>
              <a:buNone/>
              <a:defRPr/>
            </a:pPr>
            <a:r>
              <a:rPr lang="ja-JP" altLang="en-US" sz="1600" dirty="0" smtClean="0">
                <a:latin typeface="メイリオ" panose="020B0604030504040204" pitchFamily="50" charset="-128"/>
                <a:ea typeface="メイリオ" panose="020B0604030504040204" pitchFamily="50" charset="-128"/>
              </a:rPr>
              <a:t>相談等の時に</a:t>
            </a:r>
          </a:p>
          <a:p>
            <a:pPr eaLnBrk="1" hangingPunct="1">
              <a:spcBef>
                <a:spcPct val="0"/>
              </a:spcBef>
              <a:buFontTx/>
              <a:buNone/>
              <a:defRPr/>
            </a:pPr>
            <a:r>
              <a:rPr lang="ja-JP" altLang="en-US" sz="1600" dirty="0" smtClean="0">
                <a:latin typeface="メイリオ" panose="020B0604030504040204" pitchFamily="50" charset="-128"/>
                <a:ea typeface="メイリオ" panose="020B0604030504040204" pitchFamily="50" charset="-128"/>
              </a:rPr>
              <a:t>記録したほうが</a:t>
            </a:r>
          </a:p>
          <a:p>
            <a:pPr eaLnBrk="1" hangingPunct="1">
              <a:spcBef>
                <a:spcPct val="0"/>
              </a:spcBef>
              <a:buFontTx/>
              <a:buNone/>
              <a:defRPr/>
            </a:pPr>
            <a:r>
              <a:rPr lang="ja-JP" altLang="en-US" sz="1600" dirty="0" smtClean="0">
                <a:latin typeface="メイリオ" panose="020B0604030504040204" pitchFamily="50" charset="-128"/>
                <a:ea typeface="メイリオ" panose="020B0604030504040204" pitchFamily="50" charset="-128"/>
              </a:rPr>
              <a:t>良いこと書く</a:t>
            </a:r>
          </a:p>
        </p:txBody>
      </p:sp>
      <p:sp>
        <p:nvSpPr>
          <p:cNvPr id="23" name="タイトル 1"/>
          <p:cNvSpPr txBox="1">
            <a:spLocks/>
          </p:cNvSpPr>
          <p:nvPr/>
        </p:nvSpPr>
        <p:spPr bwMode="auto">
          <a:xfrm>
            <a:off x="597159" y="1288880"/>
            <a:ext cx="5458066" cy="63500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基本のリフィル（白色</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今日の</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to-do</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18364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26" descr="\\nvfs02\総合センターサーバ\研究企画部・研究担当\障害者支援部門\研究協力員作業場\特別研究１７\野澤\20160705\スキャン\20160705103055132_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256" y="2113637"/>
            <a:ext cx="3269609" cy="4640499"/>
          </a:xfrm>
          <a:prstGeom prst="rect">
            <a:avLst/>
          </a:prstGeom>
          <a:noFill/>
          <a:ln w="9525">
            <a:solidFill>
              <a:srgbClr val="FDB6B8"/>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a:off x="44449" y="1355424"/>
            <a:ext cx="5923292" cy="5398712"/>
            <a:chOff x="-22225" y="-14288"/>
            <a:chExt cx="5923292" cy="5398712"/>
          </a:xfrm>
        </p:grpSpPr>
        <p:sp>
          <p:nvSpPr>
            <p:cNvPr id="19" name="タイトル 1"/>
            <p:cNvSpPr txBox="1">
              <a:spLocks/>
            </p:cNvSpPr>
            <p:nvPr/>
          </p:nvSpPr>
          <p:spPr>
            <a:xfrm>
              <a:off x="-22225" y="-14288"/>
              <a:ext cx="5673725" cy="635001"/>
            </a:xfrm>
            <a:prstGeom prst="rect">
              <a:avLst/>
            </a:prstGeom>
            <a:solidFill>
              <a:schemeClr val="accent5">
                <a:lumMod val="40000"/>
                <a:lumOff val="60000"/>
              </a:schemeClr>
            </a:solidFill>
            <a:ln>
              <a:noFill/>
            </a:ln>
          </p:spPr>
          <p:txBody>
            <a:bodyPr anchor="ct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defRPr/>
              </a:pPr>
              <a:r>
                <a:rPr lang="ja-JP" altLang="en-US" sz="2400" dirty="0">
                  <a:latin typeface="メイリオ" panose="020B0604030504040204" pitchFamily="50" charset="-128"/>
                  <a:ea typeface="メイリオ" panose="020B0604030504040204" pitchFamily="50" charset="-128"/>
                  <a:cs typeface="メイリオ" pitchFamily="50" charset="-128"/>
                </a:rPr>
                <a:t>基本のリフィル（水色）「</a:t>
              </a:r>
              <a:r>
                <a:rPr lang="en-US" altLang="ja-JP" sz="2400" dirty="0" smtClean="0">
                  <a:latin typeface="メイリオ" panose="020B0604030504040204" pitchFamily="50" charset="-128"/>
                  <a:ea typeface="メイリオ" panose="020B0604030504040204" pitchFamily="50" charset="-128"/>
                  <a:cs typeface="メイリオ" pitchFamily="50" charset="-128"/>
                </a:rPr>
                <a:t>to-do list</a:t>
              </a:r>
              <a:r>
                <a:rPr lang="ja-JP" altLang="en-US" sz="2400" dirty="0">
                  <a:latin typeface="メイリオ" panose="020B0604030504040204" pitchFamily="50" charset="-128"/>
                  <a:ea typeface="メイリオ" panose="020B0604030504040204" pitchFamily="50" charset="-128"/>
                  <a:cs typeface="メイリオ" pitchFamily="50" charset="-128"/>
                </a:rPr>
                <a:t>」</a:t>
              </a:r>
              <a:r>
                <a:rPr lang="en-US" altLang="ja-JP" sz="2400" dirty="0">
                  <a:latin typeface="メイリオ" panose="020B0604030504040204" pitchFamily="50" charset="-128"/>
                  <a:ea typeface="メイリオ" panose="020B0604030504040204" pitchFamily="50" charset="-128"/>
                  <a:cs typeface="メイリオ" pitchFamily="50" charset="-128"/>
                </a:rPr>
                <a:t> </a:t>
              </a:r>
              <a:endParaRPr lang="ja-JP" altLang="en-US" dirty="0">
                <a:latin typeface="メイリオ" panose="020B0604030504040204" pitchFamily="50" charset="-128"/>
                <a:ea typeface="メイリオ" panose="020B0604030504040204" pitchFamily="50" charset="-128"/>
              </a:endParaRPr>
            </a:p>
          </p:txBody>
        </p:sp>
        <p:sp>
          <p:nvSpPr>
            <p:cNvPr id="20" name="AutoShape 8"/>
            <p:cNvSpPr>
              <a:spLocks noChangeArrowheads="1"/>
            </p:cNvSpPr>
            <p:nvPr/>
          </p:nvSpPr>
          <p:spPr bwMode="auto">
            <a:xfrm>
              <a:off x="3260827" y="3357563"/>
              <a:ext cx="2488998" cy="2026861"/>
            </a:xfrm>
            <a:prstGeom prst="wedgeRectCallout">
              <a:avLst>
                <a:gd name="adj1" fmla="val -119334"/>
                <a:gd name="adj2" fmla="val -79316"/>
              </a:avLst>
            </a:prstGeom>
            <a:solidFill>
              <a:srgbClr val="FDB6B8"/>
            </a:solidFill>
            <a:ln w="3175" cap="flat" cmpd="sng" algn="ctr">
              <a:solidFill>
                <a:srgbClr val="FDB6B8"/>
              </a:solidFill>
              <a:prstDash val="solid"/>
              <a:headEnd/>
              <a:tailEnd/>
            </a:ln>
            <a:effectLst/>
          </p:spPr>
          <p:txBody>
            <a:bodyPr/>
            <a:lstStyle/>
            <a:p>
              <a:pPr eaLnBrk="1" hangingPunct="1">
                <a:lnSpc>
                  <a:spcPct val="150000"/>
                </a:lnSpc>
                <a:buClr>
                  <a:srgbClr val="4584D3"/>
                </a:buClr>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●月日</a:t>
              </a:r>
              <a:endParaRPr kumimoji="0" lang="en-US" altLang="ja-JP" sz="1600" kern="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50000"/>
                </a:lnSpc>
                <a:buClr>
                  <a:srgbClr val="4584D3"/>
                </a:buClr>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（指示を受けた日付）</a:t>
              </a:r>
            </a:p>
            <a:p>
              <a:pPr eaLnBrk="1" hangingPunct="1">
                <a:lnSpc>
                  <a:spcPct val="150000"/>
                </a:lnSpc>
                <a:buClr>
                  <a:srgbClr val="4584D3"/>
                </a:buClr>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●期限</a:t>
              </a:r>
            </a:p>
            <a:p>
              <a:pPr eaLnBrk="1" hangingPunct="1">
                <a:lnSpc>
                  <a:spcPct val="150000"/>
                </a:lnSpc>
                <a:buClr>
                  <a:srgbClr val="4584D3"/>
                </a:buClr>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●内容</a:t>
              </a:r>
              <a:endParaRPr kumimoji="0" lang="en-US" altLang="ja-JP" sz="1600" kern="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50000"/>
                </a:lnSpc>
                <a:buClr>
                  <a:srgbClr val="4584D3"/>
                </a:buClr>
                <a:defRPr/>
              </a:pPr>
              <a:r>
                <a:rPr kumimoji="0"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●終了後のチェック</a:t>
              </a:r>
            </a:p>
          </p:txBody>
        </p:sp>
        <p:sp>
          <p:nvSpPr>
            <p:cNvPr id="21" name="AutoShape 6"/>
            <p:cNvSpPr>
              <a:spLocks noChangeArrowheads="1"/>
            </p:cNvSpPr>
            <p:nvPr/>
          </p:nvSpPr>
          <p:spPr bwMode="auto">
            <a:xfrm>
              <a:off x="4246800" y="2084587"/>
              <a:ext cx="1654267" cy="752475"/>
            </a:xfrm>
            <a:prstGeom prst="wedgeRectCallout">
              <a:avLst>
                <a:gd name="adj1" fmla="val -90838"/>
                <a:gd name="adj2" fmla="val -112361"/>
              </a:avLst>
            </a:prstGeom>
            <a:solidFill>
              <a:srgbClr val="FDB6B8"/>
            </a:solidFill>
            <a:ln>
              <a:solidFill>
                <a:srgbClr val="FDB6B8"/>
              </a:solid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400" dirty="0" smtClean="0">
                  <a:latin typeface="メイリオ" panose="020B0604030504040204" pitchFamily="50" charset="-128"/>
                  <a:ea typeface="メイリオ" panose="020B0604030504040204" pitchFamily="50" charset="-128"/>
                </a:rPr>
                <a:t>終わったら、チェックを入れる</a:t>
              </a:r>
            </a:p>
          </p:txBody>
        </p:sp>
      </p:gr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48239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26" descr="\\nvfs02\総合センターサーバ\研究企画部・研究担当\障害者支援部門\研究協力員作業場\特別研究１７\野澤\20160705\スキャン\20160705103055132_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269" y="2356868"/>
            <a:ext cx="3347181" cy="4246023"/>
          </a:xfrm>
          <a:prstGeom prst="rect">
            <a:avLst/>
          </a:prstGeom>
          <a:noFill/>
          <a:ln w="9525">
            <a:solidFill>
              <a:srgbClr val="FDB6B8"/>
            </a:solidFill>
            <a:miter lim="800000"/>
            <a:headEnd/>
            <a:tailEnd/>
          </a:ln>
          <a:extLst>
            <a:ext uri="{909E8E84-426E-40DD-AFC4-6F175D3DCCD1}">
              <a14:hiddenFill xmlns:a14="http://schemas.microsoft.com/office/drawing/2010/main">
                <a:solidFill>
                  <a:srgbClr val="FFFFFF"/>
                </a:solidFill>
              </a14:hiddenFill>
            </a:ext>
          </a:extLst>
        </p:spPr>
      </p:pic>
      <p:sp>
        <p:nvSpPr>
          <p:cNvPr id="19" name="タイトル 1"/>
          <p:cNvSpPr txBox="1">
            <a:spLocks/>
          </p:cNvSpPr>
          <p:nvPr/>
        </p:nvSpPr>
        <p:spPr>
          <a:xfrm>
            <a:off x="0" y="1412755"/>
            <a:ext cx="5673725" cy="635001"/>
          </a:xfrm>
          <a:prstGeom prst="rect">
            <a:avLst/>
          </a:prstGeom>
          <a:solidFill>
            <a:schemeClr val="accent5">
              <a:lumMod val="40000"/>
              <a:lumOff val="60000"/>
            </a:schemeClr>
          </a:solidFill>
          <a:ln>
            <a:noFill/>
          </a:ln>
        </p:spPr>
        <p:txBody>
          <a:bodyPr anchor="ct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defRPr/>
            </a:pPr>
            <a:r>
              <a:rPr lang="ja-JP" altLang="en-US" sz="2400" dirty="0">
                <a:latin typeface="メイリオ" panose="020B0604030504040204" pitchFamily="50" charset="-128"/>
                <a:ea typeface="メイリオ" panose="020B0604030504040204" pitchFamily="50" charset="-128"/>
                <a:cs typeface="メイリオ" pitchFamily="50" charset="-128"/>
              </a:rPr>
              <a:t>基本のリフィル（水色）「</a:t>
            </a:r>
            <a:r>
              <a:rPr lang="en-US" altLang="ja-JP" sz="2400" dirty="0" smtClean="0">
                <a:latin typeface="メイリオ" panose="020B0604030504040204" pitchFamily="50" charset="-128"/>
                <a:ea typeface="メイリオ" panose="020B0604030504040204" pitchFamily="50" charset="-128"/>
                <a:cs typeface="メイリオ" pitchFamily="50" charset="-128"/>
              </a:rPr>
              <a:t>to-do list</a:t>
            </a:r>
            <a:r>
              <a:rPr lang="ja-JP" altLang="en-US" sz="2400" dirty="0">
                <a:latin typeface="メイリオ" panose="020B0604030504040204" pitchFamily="50" charset="-128"/>
                <a:ea typeface="メイリオ" panose="020B0604030504040204" pitchFamily="50" charset="-128"/>
                <a:cs typeface="メイリオ" pitchFamily="50" charset="-128"/>
              </a:rPr>
              <a:t>」</a:t>
            </a:r>
            <a:r>
              <a:rPr lang="en-US" altLang="ja-JP" sz="2400" dirty="0">
                <a:latin typeface="メイリオ" panose="020B0604030504040204" pitchFamily="50" charset="-128"/>
                <a:ea typeface="メイリオ" panose="020B0604030504040204" pitchFamily="50" charset="-128"/>
                <a:cs typeface="メイリオ" pitchFamily="50" charset="-128"/>
              </a:rPr>
              <a:t> </a:t>
            </a:r>
            <a:endParaRPr lang="ja-JP" altLang="en-US" dirty="0">
              <a:latin typeface="メイリオ" panose="020B0604030504040204" pitchFamily="50" charset="-128"/>
              <a:ea typeface="メイリオ" panose="020B0604030504040204" pitchFamily="50" charset="-128"/>
            </a:endParaRPr>
          </a:p>
        </p:txBody>
      </p:sp>
      <p:sp>
        <p:nvSpPr>
          <p:cNvPr id="20" name="Rectangle 9"/>
          <p:cNvSpPr>
            <a:spLocks noChangeArrowheads="1"/>
          </p:cNvSpPr>
          <p:nvPr/>
        </p:nvSpPr>
        <p:spPr bwMode="ltGray">
          <a:xfrm>
            <a:off x="3189017" y="5410848"/>
            <a:ext cx="2954607" cy="1202801"/>
          </a:xfrm>
          <a:prstGeom prst="rect">
            <a:avLst/>
          </a:prstGeom>
          <a:solidFill>
            <a:srgbClr val="FDB6B8"/>
          </a:solidFill>
          <a:ln>
            <a:noFill/>
          </a:ln>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ja-JP" altLang="en-US" sz="1400" dirty="0" smtClean="0">
                <a:latin typeface="メイリオ" panose="020B0604030504040204" pitchFamily="50" charset="-128"/>
                <a:ea typeface="メイリオ" panose="020B0604030504040204" pitchFamily="50" charset="-128"/>
              </a:rPr>
              <a:t>例）今日は６月１０日です。</a:t>
            </a:r>
          </a:p>
          <a:p>
            <a:pPr eaLnBrk="1" hangingPunct="1">
              <a:defRPr/>
            </a:pPr>
            <a:r>
              <a:rPr lang="ja-JP" altLang="en-US" sz="1400" dirty="0" smtClean="0">
                <a:latin typeface="メイリオ" panose="020B0604030504040204" pitchFamily="50" charset="-128"/>
                <a:ea typeface="メイリオ" panose="020B0604030504040204" pitchFamily="50" charset="-128"/>
              </a:rPr>
              <a:t>６月１０日に指示が出ました。</a:t>
            </a:r>
          </a:p>
          <a:p>
            <a:pPr eaLnBrk="1" hangingPunct="1">
              <a:defRPr/>
            </a:pPr>
            <a:r>
              <a:rPr lang="ja-JP" altLang="en-US" sz="1400" dirty="0" smtClean="0">
                <a:latin typeface="メイリオ" panose="020B0604030504040204" pitchFamily="50" charset="-128"/>
                <a:ea typeface="メイリオ" panose="020B0604030504040204" pitchFamily="50" charset="-128"/>
              </a:rPr>
              <a:t>６月２１日</a:t>
            </a:r>
            <a:r>
              <a:rPr lang="ja-JP" altLang="en-US" sz="1400" b="1" u="sng" dirty="0" smtClean="0">
                <a:latin typeface="メイリオ" panose="020B0604030504040204" pitchFamily="50" charset="-128"/>
                <a:ea typeface="メイリオ" panose="020B0604030504040204" pitchFamily="50" charset="-128"/>
              </a:rPr>
              <a:t>までに</a:t>
            </a:r>
            <a:r>
              <a:rPr lang="ja-JP" altLang="en-US" sz="1400" dirty="0" smtClean="0">
                <a:latin typeface="メイリオ" panose="020B0604030504040204" pitchFamily="50" charset="-128"/>
                <a:ea typeface="メイリオ" panose="020B0604030504040204" pitchFamily="50" charset="-128"/>
              </a:rPr>
              <a:t>報告書を作成し</a:t>
            </a:r>
          </a:p>
          <a:p>
            <a:pPr eaLnBrk="1" hangingPunct="1">
              <a:defRPr/>
            </a:pPr>
            <a:r>
              <a:rPr lang="ja-JP" altLang="en-US" sz="1400" dirty="0" smtClean="0">
                <a:latin typeface="メイリオ" panose="020B0604030504040204" pitchFamily="50" charset="-128"/>
                <a:ea typeface="メイリオ" panose="020B0604030504040204" pitchFamily="50" charset="-128"/>
              </a:rPr>
              <a:t>提出するように指示をされました。</a:t>
            </a:r>
          </a:p>
        </p:txBody>
      </p:sp>
      <p:sp>
        <p:nvSpPr>
          <p:cNvPr id="21" name="円形吹き出し 20"/>
          <p:cNvSpPr/>
          <p:nvPr/>
        </p:nvSpPr>
        <p:spPr bwMode="ltGray">
          <a:xfrm>
            <a:off x="30467" y="4172624"/>
            <a:ext cx="1150937" cy="863600"/>
          </a:xfrm>
          <a:prstGeom prst="wedgeEllipseCallout">
            <a:avLst>
              <a:gd name="adj1" fmla="val 26170"/>
              <a:gd name="adj2" fmla="val -173257"/>
            </a:avLst>
          </a:prstGeom>
          <a:solidFill>
            <a:srgbClr val="FDB6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6/10</a:t>
            </a:r>
            <a:endParaRPr lang="ja-JP" altLang="en-US" dirty="0">
              <a:solidFill>
                <a:schemeClr val="tx1"/>
              </a:solidFill>
            </a:endParaRPr>
          </a:p>
        </p:txBody>
      </p:sp>
      <p:sp>
        <p:nvSpPr>
          <p:cNvPr id="22" name="円形吹き出し 21"/>
          <p:cNvSpPr/>
          <p:nvPr/>
        </p:nvSpPr>
        <p:spPr bwMode="ltGray">
          <a:xfrm>
            <a:off x="1232733" y="4231579"/>
            <a:ext cx="1152525" cy="863600"/>
          </a:xfrm>
          <a:prstGeom prst="wedgeEllipseCallout">
            <a:avLst>
              <a:gd name="adj1" fmla="val -56439"/>
              <a:gd name="adj2" fmla="val -187270"/>
            </a:avLst>
          </a:prstGeom>
          <a:solidFill>
            <a:srgbClr val="FDB6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6/21</a:t>
            </a:r>
            <a:endParaRPr lang="ja-JP" altLang="en-US" dirty="0">
              <a:solidFill>
                <a:schemeClr val="tx1"/>
              </a:solidFill>
            </a:endParaRPr>
          </a:p>
        </p:txBody>
      </p:sp>
      <p:sp>
        <p:nvSpPr>
          <p:cNvPr id="23" name="角丸四角形吹き出し 22"/>
          <p:cNvSpPr/>
          <p:nvPr/>
        </p:nvSpPr>
        <p:spPr bwMode="ltGray">
          <a:xfrm>
            <a:off x="2624139" y="3934574"/>
            <a:ext cx="2146300" cy="1090613"/>
          </a:xfrm>
          <a:prstGeom prst="wedgeRoundRectCallout">
            <a:avLst>
              <a:gd name="adj1" fmla="val -50291"/>
              <a:gd name="adj2" fmla="val -121273"/>
              <a:gd name="adj3" fmla="val 16667"/>
            </a:avLst>
          </a:prstGeom>
          <a:solidFill>
            <a:srgbClr val="FDB6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報告書を作成し</a:t>
            </a:r>
          </a:p>
          <a:p>
            <a:pPr eaLnBrk="1" hangingPunct="1">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提出</a:t>
            </a:r>
            <a:endParaRPr lang="ja-JP" altLang="en-US" dirty="0">
              <a:solidFill>
                <a:schemeClr val="tx1"/>
              </a:solidFill>
            </a:endParaRPr>
          </a:p>
        </p:txBody>
      </p:sp>
      <p:sp>
        <p:nvSpPr>
          <p:cNvPr id="24" name="円形吹き出し 23"/>
          <p:cNvSpPr/>
          <p:nvPr/>
        </p:nvSpPr>
        <p:spPr bwMode="ltGray">
          <a:xfrm>
            <a:off x="3909886" y="2212736"/>
            <a:ext cx="2053169" cy="1439863"/>
          </a:xfrm>
          <a:prstGeom prst="wedgeEllipseCallout">
            <a:avLst>
              <a:gd name="adj1" fmla="val -82328"/>
              <a:gd name="adj2" fmla="val 13507"/>
            </a:avLst>
          </a:prstGeom>
          <a:solidFill>
            <a:srgbClr val="FDB6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chemeClr val="tx1"/>
                </a:solidFill>
                <a:latin typeface="メイリオ" panose="020B0604030504040204" pitchFamily="50" charset="-128"/>
                <a:ea typeface="メイリオ" panose="020B0604030504040204" pitchFamily="50" charset="-128"/>
              </a:rPr>
              <a:t>終了したらレ（チェック）を入れる。</a:t>
            </a: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367036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37" y="1994171"/>
            <a:ext cx="3489278" cy="4649078"/>
          </a:xfrm>
          <a:prstGeom prst="rect">
            <a:avLst/>
          </a:prstGeom>
          <a:noFill/>
          <a:ln w="9525">
            <a:solidFill>
              <a:srgbClr val="FDB6B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タイトル 1"/>
          <p:cNvSpPr txBox="1">
            <a:spLocks/>
          </p:cNvSpPr>
          <p:nvPr/>
        </p:nvSpPr>
        <p:spPr>
          <a:xfrm>
            <a:off x="0" y="1333578"/>
            <a:ext cx="5889625" cy="520701"/>
          </a:xfrm>
          <a:prstGeom prst="rect">
            <a:avLst/>
          </a:prstGeom>
          <a:solidFill>
            <a:schemeClr val="accent2">
              <a:lumMod val="20000"/>
              <a:lumOff val="80000"/>
            </a:schemeClr>
          </a:solidFill>
          <a:ln>
            <a:noFill/>
          </a:ln>
        </p:spPr>
        <p:txBody>
          <a:bodyPr anchor="ct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defRPr/>
            </a:pPr>
            <a:r>
              <a:rPr lang="ja-JP" altLang="en-US" sz="2400" dirty="0">
                <a:latin typeface="メイリオ" panose="020B0604030504040204" pitchFamily="50" charset="-128"/>
                <a:ea typeface="メイリオ" panose="020B0604030504040204" pitchFamily="50" charset="-128"/>
                <a:cs typeface="メイリオ" pitchFamily="50" charset="-128"/>
              </a:rPr>
              <a:t>基本のリフィル（桃色）「重要メモ」</a:t>
            </a:r>
            <a:r>
              <a:rPr lang="en-US" altLang="ja-JP" sz="2400" dirty="0">
                <a:latin typeface="メイリオ" panose="020B0604030504040204" pitchFamily="50" charset="-128"/>
                <a:ea typeface="メイリオ" panose="020B0604030504040204" pitchFamily="50" charset="-128"/>
                <a:cs typeface="メイリオ" pitchFamily="50" charset="-128"/>
              </a:rPr>
              <a:t> </a:t>
            </a:r>
            <a:endParaRPr lang="ja-JP" altLang="en-US" dirty="0">
              <a:latin typeface="メイリオ" panose="020B0604030504040204" pitchFamily="50" charset="-128"/>
              <a:ea typeface="メイリオ" panose="020B0604030504040204" pitchFamily="50" charset="-128"/>
            </a:endParaRPr>
          </a:p>
        </p:txBody>
      </p:sp>
      <p:sp>
        <p:nvSpPr>
          <p:cNvPr id="20" name="角丸四角形吹き出し 19"/>
          <p:cNvSpPr/>
          <p:nvPr/>
        </p:nvSpPr>
        <p:spPr bwMode="blackGray">
          <a:xfrm>
            <a:off x="4500562" y="1777005"/>
            <a:ext cx="1686638" cy="816771"/>
          </a:xfrm>
          <a:prstGeom prst="wedgeRoundRectCallout">
            <a:avLst>
              <a:gd name="adj1" fmla="val -124279"/>
              <a:gd name="adj2" fmla="val 29882"/>
              <a:gd name="adj3" fmla="val 16667"/>
            </a:avLst>
          </a:prstGeom>
          <a:solidFill>
            <a:srgbClr val="FDB6B8"/>
          </a:solidFill>
          <a:ln w="9525" cap="flat" cmpd="sng" algn="ctr">
            <a:noFill/>
            <a:prstDash val="solid"/>
            <a:round/>
            <a:headEnd type="none" w="med" len="med"/>
            <a:tailEnd type="none" w="med" len="med"/>
          </a:ln>
          <a:effectLst/>
          <a:extLst/>
        </p:spPr>
        <p:txBody>
          <a:bodyPr wrap="none" anchor="ctr"/>
          <a:lstStyle/>
          <a:p>
            <a:pPr algn="ctr" eaLnBrk="1" hangingPunct="1">
              <a:defRPr/>
            </a:pPr>
            <a:r>
              <a:rPr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日付を</a:t>
            </a:r>
            <a:endParaRPr lang="en-US" altLang="ja-JP" sz="1600" kern="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600" kern="0" dirty="0">
                <a:latin typeface="メイリオ" panose="020B0604030504040204" pitchFamily="50" charset="-128"/>
                <a:ea typeface="メイリオ" panose="020B0604030504040204" pitchFamily="50" charset="-128"/>
                <a:cs typeface="メイリオ" panose="020B0604030504040204" pitchFamily="50" charset="-128"/>
              </a:rPr>
              <a:t>忘れないように</a:t>
            </a:r>
          </a:p>
        </p:txBody>
      </p:sp>
      <p:sp>
        <p:nvSpPr>
          <p:cNvPr id="21" name="テキスト ボックス 1"/>
          <p:cNvSpPr txBox="1">
            <a:spLocks noChangeArrowheads="1"/>
          </p:cNvSpPr>
          <p:nvPr/>
        </p:nvSpPr>
        <p:spPr bwMode="auto">
          <a:xfrm>
            <a:off x="3571479" y="6230777"/>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en-US" altLang="ja-JP" sz="1400" dirty="0" smtClean="0">
                <a:latin typeface="メイリオ" panose="020B0604030504040204" pitchFamily="50" charset="-128"/>
                <a:ea typeface="メイリオ" panose="020B0604030504040204" pitchFamily="50" charset="-128"/>
              </a:rPr>
              <a:t>※Title </a:t>
            </a:r>
            <a:r>
              <a:rPr lang="ja-JP" altLang="en-US" sz="1400" dirty="0" smtClean="0">
                <a:latin typeface="メイリオ" panose="020B0604030504040204" pitchFamily="50" charset="-128"/>
                <a:ea typeface="メイリオ" panose="020B0604030504040204" pitchFamily="50" charset="-128"/>
              </a:rPr>
              <a:t>でページを分けると</a:t>
            </a:r>
            <a:endParaRPr lang="en-US" altLang="ja-JP" sz="1400" dirty="0" smtClean="0">
              <a:latin typeface="メイリオ" panose="020B0604030504040204" pitchFamily="50" charset="-128"/>
              <a:ea typeface="メイリオ" panose="020B0604030504040204" pitchFamily="50" charset="-128"/>
            </a:endParaRPr>
          </a:p>
          <a:p>
            <a:pPr eaLnBrk="1" hangingPunct="1">
              <a:spcBef>
                <a:spcPct val="0"/>
              </a:spcBef>
              <a:buFontTx/>
              <a:buNone/>
              <a:defRPr/>
            </a:pPr>
            <a:r>
              <a:rPr lang="ja-JP" altLang="en-US" sz="1400" dirty="0" smtClean="0">
                <a:latin typeface="メイリオ" panose="020B0604030504040204" pitchFamily="50" charset="-128"/>
                <a:ea typeface="メイリオ" panose="020B0604030504040204" pitchFamily="50" charset="-128"/>
              </a:rPr>
              <a:t>　 検索しやすい</a:t>
            </a:r>
          </a:p>
        </p:txBody>
      </p:sp>
      <p:sp>
        <p:nvSpPr>
          <p:cNvPr id="22" name="右中かっこ 21"/>
          <p:cNvSpPr/>
          <p:nvPr/>
        </p:nvSpPr>
        <p:spPr>
          <a:xfrm>
            <a:off x="3777965" y="2578531"/>
            <a:ext cx="431800" cy="719137"/>
          </a:xfrm>
          <a:prstGeom prst="rightBrace">
            <a:avLst/>
          </a:prstGeom>
          <a:ln>
            <a:solidFill>
              <a:srgbClr val="FDB6B8"/>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prstClr val="black"/>
              </a:solidFill>
            </a:endParaRPr>
          </a:p>
        </p:txBody>
      </p:sp>
      <p:sp>
        <p:nvSpPr>
          <p:cNvPr id="23" name="正方形/長方形 22"/>
          <p:cNvSpPr/>
          <p:nvPr/>
        </p:nvSpPr>
        <p:spPr>
          <a:xfrm>
            <a:off x="4221445" y="2806415"/>
            <a:ext cx="1176925" cy="307777"/>
          </a:xfrm>
          <a:prstGeom prst="rect">
            <a:avLst/>
          </a:prstGeom>
        </p:spPr>
        <p:txBody>
          <a:bodyPr wrap="none">
            <a:spAutoFit/>
          </a:bodyPr>
          <a:lstStyle/>
          <a:p>
            <a:pPr algn="ctr" eaLnBrk="1" hangingPunct="1">
              <a:defRPr/>
            </a:pPr>
            <a:r>
              <a:rPr lang="en-US" altLang="ja-JP" sz="1400" kern="0" dirty="0">
                <a:latin typeface="メイリオ" panose="020B0604030504040204" pitchFamily="50" charset="-128"/>
                <a:ea typeface="メイリオ" panose="020B0604030504040204" pitchFamily="50" charset="-128"/>
                <a:cs typeface="メイリオ" panose="020B0604030504040204" pitchFamily="50" charset="-128"/>
              </a:rPr>
              <a:t>Title(</a:t>
            </a:r>
            <a:r>
              <a:rPr lang="ja-JP" altLang="en-US" sz="1400" kern="0" dirty="0">
                <a:latin typeface="メイリオ" panose="020B0604030504040204" pitchFamily="50" charset="-128"/>
                <a:ea typeface="メイリオ" panose="020B0604030504040204" pitchFamily="50" charset="-128"/>
                <a:cs typeface="メイリオ" panose="020B0604030504040204" pitchFamily="50" charset="-128"/>
              </a:rPr>
              <a:t>題名）</a:t>
            </a:r>
          </a:p>
        </p:txBody>
      </p:sp>
      <p:sp>
        <p:nvSpPr>
          <p:cNvPr id="24" name="右中かっこ 23"/>
          <p:cNvSpPr/>
          <p:nvPr/>
        </p:nvSpPr>
        <p:spPr>
          <a:xfrm>
            <a:off x="3795926" y="3297669"/>
            <a:ext cx="358775" cy="2815074"/>
          </a:xfrm>
          <a:prstGeom prst="rightBrace">
            <a:avLst>
              <a:gd name="adj1" fmla="val 8333"/>
              <a:gd name="adj2" fmla="val 52650"/>
            </a:avLst>
          </a:prstGeom>
          <a:ln>
            <a:solidFill>
              <a:srgbClr val="FDB6B8"/>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prstClr val="black"/>
              </a:solidFill>
            </a:endParaRPr>
          </a:p>
        </p:txBody>
      </p:sp>
      <p:sp>
        <p:nvSpPr>
          <p:cNvPr id="25" name="正方形/長方形 24"/>
          <p:cNvSpPr/>
          <p:nvPr/>
        </p:nvSpPr>
        <p:spPr>
          <a:xfrm>
            <a:off x="3855595" y="4672116"/>
            <a:ext cx="2286000" cy="584775"/>
          </a:xfrm>
          <a:prstGeom prst="rect">
            <a:avLst/>
          </a:prstGeom>
        </p:spPr>
        <p:txBody>
          <a:bodyPr>
            <a:spAutoFit/>
          </a:bodyPr>
          <a:lstStyle/>
          <a:p>
            <a:pPr algn="ctr" eaLnBrk="1" hangingPunct="1">
              <a:defRPr/>
            </a:pPr>
            <a:r>
              <a:rPr lang="ja-JP" altLang="en-US" sz="1400" kern="0" dirty="0">
                <a:latin typeface="メイリオ" panose="020B0604030504040204" pitchFamily="50" charset="-128"/>
                <a:ea typeface="メイリオ" panose="020B0604030504040204" pitchFamily="50" charset="-128"/>
                <a:cs typeface="メイリオ" panose="020B0604030504040204" pitchFamily="50" charset="-128"/>
              </a:rPr>
              <a:t>詳細な事項の記入</a:t>
            </a:r>
            <a:endParaRPr lang="en-US" altLang="ja-JP" sz="1400" kern="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ja-JP" altLang="en-US" kern="0" dirty="0">
              <a:latin typeface="Arial" charset="0"/>
              <a:ea typeface="ＭＳ Ｐゴシック" charset="-128"/>
            </a:endParaRPr>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788970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29" descr="\\nvfs02\総合センターサーバ\研究企画部・研究担当\障害者支援部門\研究協力員作業場\特別研究１７\野澤\20160705\スキャン\20160705103055132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775" y="1678665"/>
            <a:ext cx="3561893" cy="5055154"/>
          </a:xfrm>
          <a:prstGeom prst="rect">
            <a:avLst/>
          </a:prstGeom>
          <a:noFill/>
          <a:ln w="9525">
            <a:solidFill>
              <a:srgbClr val="FDB6B8"/>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7"/>
          <p:cNvSpPr txBox="1">
            <a:spLocks noChangeArrowheads="1"/>
          </p:cNvSpPr>
          <p:nvPr/>
        </p:nvSpPr>
        <p:spPr bwMode="blackGray">
          <a:xfrm>
            <a:off x="0" y="2745302"/>
            <a:ext cx="2155173" cy="4062413"/>
          </a:xfrm>
          <a:prstGeom prst="rect">
            <a:avLst/>
          </a:prstGeom>
          <a:solidFill>
            <a:srgbClr val="FDB6B8"/>
          </a:solidFill>
          <a:ln w="3175">
            <a:solidFill>
              <a:srgbClr val="FDB6B8"/>
            </a:solid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defRPr/>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b="1" dirty="0" smtClean="0">
                <a:latin typeface="メイリオ" panose="020B0604030504040204" pitchFamily="50" charset="-128"/>
                <a:ea typeface="メイリオ" panose="020B0604030504040204" pitchFamily="50" charset="-128"/>
                <a:cs typeface="メイリオ" panose="020B0604030504040204" pitchFamily="50" charset="-128"/>
              </a:rPr>
              <a:t>　内　容</a:t>
            </a:r>
          </a:p>
          <a:p>
            <a:pPr marL="0" indent="0">
              <a:buFont typeface="Arial" panose="020B0604020202020204" pitchFamily="34" charset="0"/>
              <a:buNone/>
              <a:defRPr/>
            </a:pPr>
            <a:endPar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作業名</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作業の目的･目標</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使用機器・材料</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作業手順、作業上の</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ポイント</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作業上の留意点</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作業指示書の内容に　</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加えて、</a:t>
            </a:r>
            <a:r>
              <a:rPr lang="ja-JP" altLang="en-US" sz="1500" b="1" u="sng" dirty="0" smtClean="0">
                <a:latin typeface="メイリオ" panose="020B0604030504040204" pitchFamily="50" charset="-128"/>
                <a:ea typeface="メイリオ" panose="020B0604030504040204" pitchFamily="50" charset="-128"/>
                <a:cs typeface="メイリオ" panose="020B0604030504040204" pitchFamily="50" charset="-128"/>
              </a:rPr>
              <a:t>補完方法（補</a:t>
            </a:r>
          </a:p>
          <a:p>
            <a:pPr marL="0" indent="0">
              <a:buFont typeface="Arial" panose="020B0604020202020204" pitchFamily="34" charset="0"/>
              <a:buNone/>
              <a:defRPr/>
            </a:pPr>
            <a:r>
              <a:rPr lang="ja-JP" altLang="en-US" sz="15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b="1" u="sng" dirty="0" smtClean="0">
                <a:latin typeface="メイリオ" panose="020B0604030504040204" pitchFamily="50" charset="-128"/>
                <a:ea typeface="メイリオ" panose="020B0604030504040204" pitchFamily="50" charset="-128"/>
                <a:cs typeface="メイリオ" panose="020B0604030504040204" pitchFamily="50" charset="-128"/>
              </a:rPr>
              <a:t>完行動、補完手段）</a:t>
            </a:r>
            <a:r>
              <a:rPr lang="ja-JP" altLang="en-US" sz="1500" u="sng" dirty="0" smtClean="0">
                <a:latin typeface="メイリオ" panose="020B0604030504040204" pitchFamily="50" charset="-128"/>
                <a:ea typeface="メイリオ" panose="020B0604030504040204" pitchFamily="50" charset="-128"/>
                <a:cs typeface="メイリオ" panose="020B0604030504040204" pitchFamily="50" charset="-128"/>
              </a:rPr>
              <a:t>等、</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u="sng" dirty="0" smtClean="0">
                <a:latin typeface="メイリオ" panose="020B0604030504040204" pitchFamily="50" charset="-128"/>
                <a:ea typeface="メイリオ" panose="020B0604030504040204" pitchFamily="50" charset="-128"/>
                <a:cs typeface="メイリオ" panose="020B0604030504040204" pitchFamily="50" charset="-128"/>
              </a:rPr>
              <a:t>対象者の必要に応じて　</a:t>
            </a:r>
          </a:p>
          <a:p>
            <a:pPr marL="0" indent="0">
              <a:buFont typeface="Arial" panose="020B0604020202020204" pitchFamily="34" charset="0"/>
              <a:buNone/>
              <a:defRPr/>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u="sng" dirty="0" smtClean="0">
                <a:latin typeface="メイリオ" panose="020B0604030504040204" pitchFamily="50" charset="-128"/>
                <a:ea typeface="メイリオ" panose="020B0604030504040204" pitchFamily="50" charset="-128"/>
                <a:cs typeface="メイリオ" panose="020B0604030504040204" pitchFamily="50" charset="-128"/>
              </a:rPr>
              <a:t>記入</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19" name="角丸四角形吹き出し 6"/>
          <p:cNvSpPr>
            <a:spLocks noChangeArrowheads="1"/>
          </p:cNvSpPr>
          <p:nvPr/>
        </p:nvSpPr>
        <p:spPr bwMode="blackGray">
          <a:xfrm>
            <a:off x="4423342" y="1530129"/>
            <a:ext cx="1891732" cy="1182688"/>
          </a:xfrm>
          <a:prstGeom prst="wedgeRoundRectCallout">
            <a:avLst>
              <a:gd name="adj1" fmla="val -86843"/>
              <a:gd name="adj2" fmla="val 64102"/>
              <a:gd name="adj3" fmla="val 16667"/>
            </a:avLst>
          </a:prstGeom>
          <a:solidFill>
            <a:srgbClr val="FDB6B8"/>
          </a:solidFill>
          <a:ln>
            <a:solidFill>
              <a:srgbClr val="FDB6B8"/>
            </a:solid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1400" dirty="0" smtClean="0">
                <a:latin typeface="メイリオ" panose="020B0604030504040204" pitchFamily="50" charset="-128"/>
                <a:ea typeface="メイリオ" panose="020B0604030504040204" pitchFamily="50" charset="-128"/>
              </a:rPr>
              <a:t>基本の準備物＋</a:t>
            </a:r>
            <a:endParaRPr lang="en-US" altLang="ja-JP" sz="1400" dirty="0" smtClean="0">
              <a:latin typeface="メイリオ" panose="020B0604030504040204" pitchFamily="50" charset="-128"/>
              <a:ea typeface="メイリオ" panose="020B0604030504040204" pitchFamily="50" charset="-128"/>
            </a:endParaRPr>
          </a:p>
          <a:p>
            <a:pPr algn="ctr" eaLnBrk="1" hangingPunct="1">
              <a:defRPr/>
            </a:pPr>
            <a:r>
              <a:rPr lang="ja-JP" altLang="en-US" sz="1400" dirty="0" smtClean="0">
                <a:latin typeface="メイリオ" panose="020B0604030504040204" pitchFamily="50" charset="-128"/>
                <a:ea typeface="メイリオ" panose="020B0604030504040204" pitchFamily="50" charset="-128"/>
              </a:rPr>
              <a:t>補完用の物品</a:t>
            </a:r>
            <a:endParaRPr lang="en-US" altLang="ja-JP" sz="1400" dirty="0" smtClean="0">
              <a:latin typeface="メイリオ" panose="020B0604030504040204" pitchFamily="50" charset="-128"/>
              <a:ea typeface="メイリオ" panose="020B0604030504040204" pitchFamily="50" charset="-128"/>
            </a:endParaRPr>
          </a:p>
          <a:p>
            <a:pPr algn="ctr" eaLnBrk="1" hangingPunct="1">
              <a:defRPr/>
            </a:pPr>
            <a:r>
              <a:rPr lang="ja-JP" altLang="en-US" sz="1400" dirty="0" smtClean="0">
                <a:latin typeface="メイリオ" panose="020B0604030504040204" pitchFamily="50" charset="-128"/>
                <a:ea typeface="メイリオ" panose="020B0604030504040204" pitchFamily="50" charset="-128"/>
              </a:rPr>
              <a:t>（例、定規）を記入</a:t>
            </a:r>
          </a:p>
        </p:txBody>
      </p:sp>
      <p:sp>
        <p:nvSpPr>
          <p:cNvPr id="20" name="角丸四角形吹き出し 7"/>
          <p:cNvSpPr>
            <a:spLocks noChangeArrowheads="1"/>
          </p:cNvSpPr>
          <p:nvPr/>
        </p:nvSpPr>
        <p:spPr bwMode="blackGray">
          <a:xfrm>
            <a:off x="4938513" y="4841659"/>
            <a:ext cx="1281997" cy="952749"/>
          </a:xfrm>
          <a:prstGeom prst="wedgeRoundRectCallout">
            <a:avLst>
              <a:gd name="adj1" fmla="val -72634"/>
              <a:gd name="adj2" fmla="val -22144"/>
              <a:gd name="adj3" fmla="val 16667"/>
            </a:avLst>
          </a:prstGeom>
          <a:solidFill>
            <a:srgbClr val="FDB6B8"/>
          </a:solidFill>
          <a:ln w="9525" algn="ctr">
            <a:solidFill>
              <a:srgbClr val="FDB6B8"/>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ja-JP" altLang="en-US" sz="1400" dirty="0" smtClean="0">
                <a:latin typeface="メイリオ" panose="020B0604030504040204" pitchFamily="50" charset="-128"/>
                <a:ea typeface="メイリオ" panose="020B0604030504040204" pitchFamily="50" charset="-128"/>
              </a:rPr>
              <a:t>補完手段や</a:t>
            </a:r>
            <a:endParaRPr lang="en-US" altLang="ja-JP" sz="1400" dirty="0" smtClean="0">
              <a:latin typeface="メイリオ" panose="020B0604030504040204" pitchFamily="50" charset="-128"/>
              <a:ea typeface="メイリオ" panose="020B0604030504040204" pitchFamily="50" charset="-128"/>
            </a:endParaRPr>
          </a:p>
          <a:p>
            <a:pPr eaLnBrk="1" hangingPunct="1">
              <a:defRPr/>
            </a:pPr>
            <a:r>
              <a:rPr lang="ja-JP" altLang="en-US" sz="1400" dirty="0" smtClean="0">
                <a:latin typeface="メイリオ" panose="020B0604030504040204" pitchFamily="50" charset="-128"/>
                <a:ea typeface="メイリオ" panose="020B0604030504040204" pitchFamily="50" charset="-128"/>
              </a:rPr>
              <a:t>補完行動等の</a:t>
            </a:r>
            <a:endParaRPr lang="en-US" altLang="ja-JP" sz="1400" dirty="0" smtClean="0">
              <a:latin typeface="メイリオ" panose="020B0604030504040204" pitchFamily="50" charset="-128"/>
              <a:ea typeface="メイリオ" panose="020B0604030504040204" pitchFamily="50" charset="-128"/>
            </a:endParaRPr>
          </a:p>
          <a:p>
            <a:pPr eaLnBrk="1" hangingPunct="1">
              <a:defRPr/>
            </a:pPr>
            <a:r>
              <a:rPr lang="ja-JP" altLang="en-US" sz="1400" dirty="0" smtClean="0">
                <a:latin typeface="メイリオ" panose="020B0604030504040204" pitchFamily="50" charset="-128"/>
                <a:ea typeface="メイリオ" panose="020B0604030504040204" pitchFamily="50" charset="-128"/>
              </a:rPr>
              <a:t>記入</a:t>
            </a:r>
          </a:p>
        </p:txBody>
      </p:sp>
      <p:sp>
        <p:nvSpPr>
          <p:cNvPr id="21" name="右矢印 20"/>
          <p:cNvSpPr/>
          <p:nvPr/>
        </p:nvSpPr>
        <p:spPr bwMode="blackGray">
          <a:xfrm rot="8836081">
            <a:off x="4585963" y="5543225"/>
            <a:ext cx="533646" cy="576262"/>
          </a:xfrm>
          <a:prstGeom prst="rightArrow">
            <a:avLst/>
          </a:prstGeom>
          <a:solidFill>
            <a:srgbClr val="FDB6B8"/>
          </a:solidFill>
          <a:ln w="3175">
            <a:solidFill>
              <a:srgbClr val="FDB6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29948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25413" y="4927600"/>
            <a:ext cx="8929687" cy="1511300"/>
          </a:xfrm>
          <a:prstGeom prst="rect">
            <a:avLst/>
          </a:prstGeom>
          <a:noFill/>
          <a:ln w="57150">
            <a:solidFill>
              <a:srgbClr val="FD7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221" name="正方形/長方形 3"/>
          <p:cNvSpPr>
            <a:spLocks noChangeArrowheads="1"/>
          </p:cNvSpPr>
          <p:nvPr/>
        </p:nvSpPr>
        <p:spPr bwMode="auto">
          <a:xfrm>
            <a:off x="544513" y="5785015"/>
            <a:ext cx="8613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メイリオ" panose="020B0604030504040204" pitchFamily="50" charset="-128"/>
                <a:ea typeface="メイリオ" panose="020B0604030504040204" pitchFamily="50" charset="-128"/>
              </a:rPr>
              <a:t>個々の障害状況に応じた職場適応に必要な補完手段・</a:t>
            </a:r>
            <a:r>
              <a:rPr lang="ja-JP" altLang="en-US" sz="1800" b="1" dirty="0">
                <a:solidFill>
                  <a:srgbClr val="FD7080"/>
                </a:solidFill>
                <a:latin typeface="メイリオ" panose="020B0604030504040204" pitchFamily="50" charset="-128"/>
                <a:ea typeface="メイリオ" panose="020B0604030504040204" pitchFamily="50" charset="-128"/>
              </a:rPr>
              <a:t>補完行動</a:t>
            </a:r>
            <a:r>
              <a:rPr lang="ja-JP" altLang="en-US" sz="1800" dirty="0">
                <a:latin typeface="メイリオ" panose="020B0604030504040204" pitchFamily="50" charset="-128"/>
                <a:ea typeface="メイリオ" panose="020B0604030504040204" pitchFamily="50" charset="-128"/>
              </a:rPr>
              <a:t>等を身に</a:t>
            </a:r>
            <a:r>
              <a:rPr lang="ja-JP" altLang="en-US" sz="1800" dirty="0" smtClean="0">
                <a:latin typeface="メイリオ" panose="020B0604030504040204" pitchFamily="50" charset="-128"/>
                <a:ea typeface="メイリオ" panose="020B0604030504040204" pitchFamily="50" charset="-128"/>
              </a:rPr>
              <a:t>つけたり、必要</a:t>
            </a:r>
            <a:r>
              <a:rPr lang="ja-JP" altLang="en-US" sz="1800" dirty="0">
                <a:latin typeface="メイリオ" panose="020B0604030504040204" pitchFamily="50" charset="-128"/>
                <a:ea typeface="メイリオ" panose="020B0604030504040204" pitchFamily="50" charset="-128"/>
              </a:rPr>
              <a:t>な</a:t>
            </a:r>
            <a:r>
              <a:rPr lang="ja-JP" altLang="en-US" sz="1800" b="1" dirty="0">
                <a:solidFill>
                  <a:srgbClr val="FD7080"/>
                </a:solidFill>
                <a:latin typeface="メイリオ" panose="020B0604030504040204" pitchFamily="50" charset="-128"/>
                <a:ea typeface="メイリオ" panose="020B0604030504040204" pitchFamily="50" charset="-128"/>
              </a:rPr>
              <a:t>環境の整備</a:t>
            </a:r>
            <a:r>
              <a:rPr lang="ja-JP" altLang="en-US" sz="1800" dirty="0">
                <a:latin typeface="メイリオ" panose="020B0604030504040204" pitchFamily="50" charset="-128"/>
                <a:ea typeface="メイリオ" panose="020B0604030504040204" pitchFamily="50" charset="-128"/>
              </a:rPr>
              <a:t>等についても明確化</a:t>
            </a:r>
            <a:r>
              <a:rPr lang="ja-JP" altLang="en-US" sz="1800" dirty="0" smtClean="0">
                <a:latin typeface="メイリオ" panose="020B0604030504040204" pitchFamily="50" charset="-128"/>
                <a:ea typeface="メイリオ" panose="020B0604030504040204" pitchFamily="50" charset="-128"/>
              </a:rPr>
              <a:t>すること</a:t>
            </a:r>
            <a:endParaRPr lang="ja-JP" altLang="en-US" sz="18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524861" y="1066249"/>
            <a:ext cx="7829550" cy="7937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223" name="正方形/長方形 14"/>
          <p:cNvSpPr>
            <a:spLocks noChangeArrowheads="1"/>
          </p:cNvSpPr>
          <p:nvPr/>
        </p:nvSpPr>
        <p:spPr bwMode="auto">
          <a:xfrm>
            <a:off x="2691631" y="4397211"/>
            <a:ext cx="3522662" cy="338138"/>
          </a:xfrm>
          <a:prstGeom prst="rect">
            <a:avLst/>
          </a:prstGeom>
          <a:solidFill>
            <a:srgbClr val="F47C50"/>
          </a:solidFill>
          <a:ln w="9525">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dirty="0">
                <a:solidFill>
                  <a:schemeClr val="bg1"/>
                </a:solidFill>
                <a:latin typeface="メイリオ" panose="020B0604030504040204" pitchFamily="50" charset="-128"/>
                <a:ea typeface="メイリオ" panose="020B0604030504040204" pitchFamily="50" charset="-128"/>
              </a:rPr>
              <a:t>働く</a:t>
            </a:r>
            <a:r>
              <a:rPr lang="ja-JP" altLang="en-US" sz="1600" dirty="0">
                <a:solidFill>
                  <a:schemeClr val="bg1"/>
                </a:solidFill>
                <a:latin typeface="メイリオ" panose="020B0604030504040204" pitchFamily="50" charset="-128"/>
                <a:ea typeface="メイリオ" panose="020B0604030504040204" pitchFamily="50" charset="-128"/>
              </a:rPr>
              <a:t>こと</a:t>
            </a:r>
            <a:r>
              <a:rPr lang="ja-JP" altLang="en-US" sz="1400" dirty="0">
                <a:solidFill>
                  <a:schemeClr val="bg1"/>
                </a:solidFill>
                <a:latin typeface="メイリオ" panose="020B0604030504040204" pitchFamily="50" charset="-128"/>
                <a:ea typeface="メイリオ" panose="020B0604030504040204" pitchFamily="50" charset="-128"/>
              </a:rPr>
              <a:t>はストレス・疲労へとつながる</a:t>
            </a:r>
          </a:p>
        </p:txBody>
      </p:sp>
      <p:pic>
        <p:nvPicPr>
          <p:cNvPr id="922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0659" y="2095194"/>
            <a:ext cx="7719245" cy="219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 descr="C:\Users\181004\Desktop\伝達試案Ｖｅｒ１\新しいフォルダー\201708292049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833" y="1166134"/>
            <a:ext cx="257333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正方形/長方形 17"/>
          <p:cNvSpPr>
            <a:spLocks noChangeArrowheads="1"/>
          </p:cNvSpPr>
          <p:nvPr/>
        </p:nvSpPr>
        <p:spPr bwMode="auto">
          <a:xfrm>
            <a:off x="6751451" y="350260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latin typeface="メイリオ" panose="020B0604030504040204" pitchFamily="50" charset="-128"/>
                <a:ea typeface="メイリオ" panose="020B0604030504040204" pitchFamily="50" charset="-128"/>
              </a:rPr>
              <a:t>働く</a:t>
            </a:r>
          </a:p>
        </p:txBody>
      </p:sp>
      <p:sp>
        <p:nvSpPr>
          <p:cNvPr id="27" name="角丸四角形 26"/>
          <p:cNvSpPr/>
          <p:nvPr/>
        </p:nvSpPr>
        <p:spPr>
          <a:xfrm>
            <a:off x="22225" y="4746625"/>
            <a:ext cx="1728788" cy="360363"/>
          </a:xfrm>
          <a:prstGeom prst="roundRect">
            <a:avLst/>
          </a:prstGeom>
          <a:solidFill>
            <a:srgbClr val="D434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第２の目的</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 name="直線コネクタ 28"/>
          <p:cNvCxnSpPr/>
          <p:nvPr/>
        </p:nvCxnSpPr>
        <p:spPr>
          <a:xfrm>
            <a:off x="258763" y="5907562"/>
            <a:ext cx="288925" cy="0"/>
          </a:xfrm>
          <a:prstGeom prst="line">
            <a:avLst/>
          </a:prstGeom>
          <a:ln>
            <a:solidFill>
              <a:srgbClr val="FD7080"/>
            </a:solidFill>
          </a:ln>
        </p:spPr>
        <p:style>
          <a:lnRef idx="3">
            <a:schemeClr val="accent2"/>
          </a:lnRef>
          <a:fillRef idx="0">
            <a:schemeClr val="accent2"/>
          </a:fillRef>
          <a:effectRef idx="2">
            <a:schemeClr val="accent2"/>
          </a:effectRef>
          <a:fontRef idx="minor">
            <a:schemeClr val="tx1"/>
          </a:fontRef>
        </p:style>
      </p:cxnSp>
      <p:cxnSp>
        <p:nvCxnSpPr>
          <p:cNvPr id="30" name="直線コネクタ 29"/>
          <p:cNvCxnSpPr/>
          <p:nvPr/>
        </p:nvCxnSpPr>
        <p:spPr>
          <a:xfrm>
            <a:off x="258763" y="5376863"/>
            <a:ext cx="288925" cy="0"/>
          </a:xfrm>
          <a:prstGeom prst="line">
            <a:avLst/>
          </a:prstGeom>
          <a:ln>
            <a:solidFill>
              <a:srgbClr val="FD7080"/>
            </a:solidFill>
          </a:ln>
        </p:spPr>
        <p:style>
          <a:lnRef idx="3">
            <a:schemeClr val="accent2"/>
          </a:lnRef>
          <a:fillRef idx="0">
            <a:schemeClr val="accent2"/>
          </a:fillRef>
          <a:effectRef idx="2">
            <a:schemeClr val="accent2"/>
          </a:effectRef>
          <a:fontRef idx="minor">
            <a:schemeClr val="tx1"/>
          </a:fontRef>
        </p:style>
      </p:cxnSp>
      <p:grpSp>
        <p:nvGrpSpPr>
          <p:cNvPr id="9232" name="グループ化 39"/>
          <p:cNvGrpSpPr>
            <a:grpSpLocks/>
          </p:cNvGrpSpPr>
          <p:nvPr/>
        </p:nvGrpSpPr>
        <p:grpSpPr bwMode="auto">
          <a:xfrm>
            <a:off x="236061" y="1426518"/>
            <a:ext cx="2986685" cy="2516350"/>
            <a:chOff x="738488" y="1256300"/>
            <a:chExt cx="3318831" cy="3007692"/>
          </a:xfrm>
        </p:grpSpPr>
        <p:sp>
          <p:nvSpPr>
            <p:cNvPr id="9238" name="正方形/長方形 18"/>
            <p:cNvSpPr>
              <a:spLocks noChangeArrowheads="1"/>
            </p:cNvSpPr>
            <p:nvPr/>
          </p:nvSpPr>
          <p:spPr bwMode="auto">
            <a:xfrm>
              <a:off x="1014232" y="3712182"/>
              <a:ext cx="2599231" cy="55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latin typeface="メイリオ" panose="020B0604030504040204" pitchFamily="50" charset="-128"/>
                  <a:ea typeface="メイリオ" panose="020B0604030504040204" pitchFamily="50" charset="-128"/>
                </a:rPr>
                <a:t>ストレス・疲労</a:t>
              </a:r>
            </a:p>
          </p:txBody>
        </p:sp>
        <p:sp>
          <p:nvSpPr>
            <p:cNvPr id="28" name="正方形/長方形 27"/>
            <p:cNvSpPr/>
            <p:nvPr/>
          </p:nvSpPr>
          <p:spPr>
            <a:xfrm>
              <a:off x="2120937"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 name="正方形/長方形 31"/>
            <p:cNvSpPr/>
            <p:nvPr/>
          </p:nvSpPr>
          <p:spPr>
            <a:xfrm>
              <a:off x="2468534"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3" name="正方形/長方形 32"/>
            <p:cNvSpPr/>
            <p:nvPr/>
          </p:nvSpPr>
          <p:spPr>
            <a:xfrm rot="2555002">
              <a:off x="1851113" y="1669003"/>
              <a:ext cx="147610" cy="834929"/>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正方形/長方形 4"/>
            <p:cNvSpPr/>
            <p:nvPr/>
          </p:nvSpPr>
          <p:spPr>
            <a:xfrm>
              <a:off x="2120937" y="1754718"/>
              <a:ext cx="503142" cy="1026994"/>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4" name="正方形/長方形 33"/>
            <p:cNvSpPr/>
            <p:nvPr/>
          </p:nvSpPr>
          <p:spPr>
            <a:xfrm rot="17440090" flipH="1">
              <a:off x="1810635" y="2241248"/>
              <a:ext cx="139684" cy="449177"/>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角丸四角形 6"/>
            <p:cNvSpPr/>
            <p:nvPr/>
          </p:nvSpPr>
          <p:spPr>
            <a:xfrm rot="3188864">
              <a:off x="2358213" y="1271397"/>
              <a:ext cx="277781" cy="479334"/>
            </a:xfrm>
            <a:prstGeom prst="round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a:xfrm rot="18430274">
              <a:off x="2693116" y="1788864"/>
              <a:ext cx="158732" cy="51901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5" name="正方形/長方形 34"/>
            <p:cNvSpPr/>
            <p:nvPr/>
          </p:nvSpPr>
          <p:spPr>
            <a:xfrm rot="14588263" flipH="1">
              <a:off x="2759780" y="2082513"/>
              <a:ext cx="133335" cy="379340"/>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2" name="爆発 1 21"/>
            <p:cNvSpPr/>
            <p:nvPr/>
          </p:nvSpPr>
          <p:spPr>
            <a:xfrm>
              <a:off x="2860572" y="1548366"/>
              <a:ext cx="823756" cy="404765"/>
            </a:xfrm>
            <a:prstGeom prst="irregularSeal1">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3" name="爆発 2 22"/>
            <p:cNvSpPr/>
            <p:nvPr/>
          </p:nvSpPr>
          <p:spPr>
            <a:xfrm>
              <a:off x="1460663" y="1437254"/>
              <a:ext cx="504729" cy="515878"/>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6" name="爆発 2 35"/>
            <p:cNvSpPr/>
            <p:nvPr/>
          </p:nvSpPr>
          <p:spPr>
            <a:xfrm>
              <a:off x="1466231" y="2791172"/>
              <a:ext cx="509490" cy="560323"/>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250" name="テキスト ボックス 23"/>
            <p:cNvSpPr txBox="1">
              <a:spLocks noChangeArrowheads="1"/>
            </p:cNvSpPr>
            <p:nvPr/>
          </p:nvSpPr>
          <p:spPr bwMode="auto">
            <a:xfrm>
              <a:off x="3045572" y="1979020"/>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ズキズキ</a:t>
              </a:r>
            </a:p>
          </p:txBody>
        </p:sp>
        <p:sp>
          <p:nvSpPr>
            <p:cNvPr id="9251" name="テキスト ボックス 37"/>
            <p:cNvSpPr txBox="1">
              <a:spLocks noChangeArrowheads="1"/>
            </p:cNvSpPr>
            <p:nvPr/>
          </p:nvSpPr>
          <p:spPr bwMode="auto">
            <a:xfrm>
              <a:off x="948896" y="2627039"/>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シクシク</a:t>
              </a:r>
            </a:p>
          </p:txBody>
        </p:sp>
        <p:sp>
          <p:nvSpPr>
            <p:cNvPr id="9252" name="テキスト ボックス 38"/>
            <p:cNvSpPr txBox="1">
              <a:spLocks noChangeArrowheads="1"/>
            </p:cNvSpPr>
            <p:nvPr/>
          </p:nvSpPr>
          <p:spPr bwMode="auto">
            <a:xfrm>
              <a:off x="738488" y="1256300"/>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ガンガン</a:t>
              </a:r>
            </a:p>
          </p:txBody>
        </p:sp>
        <p:grpSp>
          <p:nvGrpSpPr>
            <p:cNvPr id="9253" name="グループ化 36"/>
            <p:cNvGrpSpPr>
              <a:grpSpLocks/>
            </p:cNvGrpSpPr>
            <p:nvPr/>
          </p:nvGrpSpPr>
          <p:grpSpPr bwMode="auto">
            <a:xfrm>
              <a:off x="3122810" y="2034200"/>
              <a:ext cx="298823" cy="791810"/>
              <a:chOff x="1232799" y="1714784"/>
              <a:chExt cx="298823" cy="791810"/>
            </a:xfrm>
          </p:grpSpPr>
          <p:cxnSp>
            <p:nvCxnSpPr>
              <p:cNvPr id="26" name="直線コネクタ 25"/>
              <p:cNvCxnSpPr/>
              <p:nvPr/>
            </p:nvCxnSpPr>
            <p:spPr>
              <a:xfrm>
                <a:off x="1232449" y="1714670"/>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330855" y="1868639"/>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434023" y="1952768"/>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530842" y="2028959"/>
                <a:ext cx="0" cy="4777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54" name="グループ化 45"/>
            <p:cNvGrpSpPr>
              <a:grpSpLocks/>
            </p:cNvGrpSpPr>
            <p:nvPr/>
          </p:nvGrpSpPr>
          <p:grpSpPr bwMode="auto">
            <a:xfrm>
              <a:off x="1355455" y="1848189"/>
              <a:ext cx="298823" cy="791810"/>
              <a:chOff x="1232799" y="1714784"/>
              <a:chExt cx="298823" cy="791810"/>
            </a:xfrm>
          </p:grpSpPr>
          <p:cxnSp>
            <p:nvCxnSpPr>
              <p:cNvPr id="47" name="直線コネクタ 46"/>
              <p:cNvCxnSpPr/>
              <p:nvPr/>
            </p:nvCxnSpPr>
            <p:spPr>
              <a:xfrm>
                <a:off x="1233252" y="1714964"/>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1331658" y="1868934"/>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1434826" y="1953062"/>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531645" y="2029253"/>
                <a:ext cx="0" cy="477783"/>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60" name="タイトル 1"/>
          <p:cNvSpPr>
            <a:spLocks noGrp="1"/>
          </p:cNvSpPr>
          <p:nvPr>
            <p:ph type="title"/>
          </p:nvPr>
        </p:nvSpPr>
        <p:spPr>
          <a:xfrm>
            <a:off x="1160583" y="169148"/>
            <a:ext cx="6859345" cy="692696"/>
          </a:xfrm>
        </p:spPr>
        <p:txBody>
          <a:bodyPr>
            <a:normAutofit fontScale="90000"/>
          </a:bodyPr>
          <a:lstStyle/>
          <a:p>
            <a:r>
              <a:rPr kumimoji="1" lang="ja-JP" altLang="en-US" dirty="0" smtClean="0">
                <a:latin typeface="メイリオ" panose="020B0604030504040204" pitchFamily="50" charset="-128"/>
                <a:ea typeface="メイリオ" panose="020B0604030504040204" pitchFamily="50" charset="-128"/>
              </a:rPr>
              <a:t>トータルパッケージの目的</a:t>
            </a:r>
            <a:endParaRPr kumimoji="1" lang="ja-JP" altLang="en-US" dirty="0">
              <a:latin typeface="メイリオ" panose="020B0604030504040204" pitchFamily="50" charset="-128"/>
              <a:ea typeface="メイリオ" panose="020B0604030504040204" pitchFamily="50" charset="-128"/>
            </a:endParaRPr>
          </a:p>
        </p:txBody>
      </p:sp>
      <p:sp>
        <p:nvSpPr>
          <p:cNvPr id="45" name="正方形/長方形 15"/>
          <p:cNvSpPr>
            <a:spLocks noChangeArrowheads="1"/>
          </p:cNvSpPr>
          <p:nvPr/>
        </p:nvSpPr>
        <p:spPr bwMode="auto">
          <a:xfrm>
            <a:off x="463463" y="5236466"/>
            <a:ext cx="8682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smtClean="0">
                <a:latin typeface="メイリオ" panose="020B0604030504040204" pitchFamily="50" charset="-128"/>
                <a:ea typeface="メイリオ" panose="020B0604030504040204" pitchFamily="50" charset="-128"/>
              </a:rPr>
              <a:t>ストレスへの</a:t>
            </a:r>
            <a:r>
              <a:rPr lang="ja-JP" altLang="ja-JP" sz="1800" b="1" dirty="0" smtClean="0">
                <a:solidFill>
                  <a:srgbClr val="FD7080"/>
                </a:solidFill>
                <a:latin typeface="メイリオ" panose="020B0604030504040204" pitchFamily="50" charset="-128"/>
                <a:ea typeface="メイリオ" panose="020B0604030504040204" pitchFamily="50" charset="-128"/>
              </a:rPr>
              <a:t>対処行動</a:t>
            </a:r>
            <a:r>
              <a:rPr lang="ja-JP" altLang="ja-JP" sz="1800" dirty="0" smtClean="0">
                <a:latin typeface="メイリオ" panose="020B0604030504040204" pitchFamily="50" charset="-128"/>
                <a:ea typeface="メイリオ" panose="020B0604030504040204" pitchFamily="50" charset="-128"/>
              </a:rPr>
              <a:t>、</a:t>
            </a:r>
            <a:r>
              <a:rPr lang="ja-JP" altLang="ja-JP" sz="1800" dirty="0">
                <a:latin typeface="メイリオ" panose="020B0604030504040204" pitchFamily="50" charset="-128"/>
                <a:ea typeface="メイリオ" panose="020B0604030504040204" pitchFamily="50" charset="-128"/>
              </a:rPr>
              <a:t>職場に適応して</a:t>
            </a:r>
            <a:r>
              <a:rPr lang="ja-JP" altLang="ja-JP" sz="1800" dirty="0" smtClean="0">
                <a:latin typeface="メイリオ" panose="020B0604030504040204" pitchFamily="50" charset="-128"/>
                <a:ea typeface="メイリオ" panose="020B0604030504040204" pitchFamily="50" charset="-128"/>
              </a:rPr>
              <a:t>いく</a:t>
            </a:r>
            <a:r>
              <a:rPr lang="ja-JP" altLang="en-US" sz="1800" dirty="0" smtClean="0">
                <a:latin typeface="メイリオ" panose="020B0604030504040204" pitchFamily="50" charset="-128"/>
                <a:ea typeface="メイリオ" panose="020B0604030504040204" pitchFamily="50" charset="-128"/>
              </a:rPr>
              <a:t>ために</a:t>
            </a:r>
            <a:r>
              <a:rPr lang="ja-JP" altLang="ja-JP" sz="1800" dirty="0" smtClean="0">
                <a:latin typeface="メイリオ" panose="020B0604030504040204" pitchFamily="50" charset="-128"/>
                <a:ea typeface="メイリオ" panose="020B0604030504040204" pitchFamily="50" charset="-128"/>
              </a:rPr>
              <a:t>必要</a:t>
            </a:r>
            <a:r>
              <a:rPr lang="ja-JP" altLang="ja-JP" sz="1800" dirty="0">
                <a:latin typeface="メイリオ" panose="020B0604030504040204" pitchFamily="50" charset="-128"/>
                <a:ea typeface="メイリオ" panose="020B0604030504040204" pitchFamily="50" charset="-128"/>
              </a:rPr>
              <a:t>な</a:t>
            </a:r>
            <a:r>
              <a:rPr lang="ja-JP" altLang="ja-JP" sz="1800" b="1" dirty="0">
                <a:solidFill>
                  <a:srgbClr val="FD7080"/>
                </a:solidFill>
                <a:latin typeface="メイリオ" panose="020B0604030504040204" pitchFamily="50" charset="-128"/>
                <a:ea typeface="メイリオ" panose="020B0604030504040204" pitchFamily="50" charset="-128"/>
              </a:rPr>
              <a:t>補完</a:t>
            </a:r>
            <a:r>
              <a:rPr lang="ja-JP" altLang="ja-JP" sz="1800" b="1" dirty="0" smtClean="0">
                <a:solidFill>
                  <a:srgbClr val="FD7080"/>
                </a:solidFill>
                <a:latin typeface="メイリオ" panose="020B0604030504040204" pitchFamily="50" charset="-128"/>
                <a:ea typeface="メイリオ" panose="020B0604030504040204" pitchFamily="50" charset="-128"/>
              </a:rPr>
              <a:t>手段</a:t>
            </a:r>
            <a:r>
              <a:rPr lang="ja-JP" altLang="en-US" sz="1800" dirty="0" smtClean="0">
                <a:latin typeface="メイリオ" panose="020B0604030504040204" pitchFamily="50" charset="-128"/>
                <a:ea typeface="メイリオ" panose="020B0604030504040204" pitchFamily="50" charset="-128"/>
              </a:rPr>
              <a:t>を獲得すること</a:t>
            </a:r>
            <a:endParaRPr lang="ja-JP" altLang="en-US" sz="1800" strike="sngStrike" dirty="0">
              <a:latin typeface="メイリオ" panose="020B0604030504040204" pitchFamily="50" charset="-128"/>
              <a:ea typeface="メイリオ" panose="020B0604030504040204" pitchFamily="50" charset="-128"/>
            </a:endParaRPr>
          </a:p>
        </p:txBody>
      </p:sp>
      <p:sp>
        <p:nvSpPr>
          <p:cNvPr id="46" name="角丸四角形 4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スライド番号プレースホルダー 4"/>
          <p:cNvSpPr>
            <a:spLocks noGrp="1"/>
          </p:cNvSpPr>
          <p:nvPr>
            <p:ph type="sldNum" sz="quarter" idx="12"/>
          </p:nvPr>
        </p:nvSpPr>
        <p:spPr>
          <a:xfrm>
            <a:off x="8647162" y="87824"/>
            <a:ext cx="404003" cy="365125"/>
          </a:xfrm>
        </p:spPr>
        <p:txBody>
          <a:bodyPr/>
          <a:lstStyle/>
          <a:p>
            <a:r>
              <a:rPr kumimoji="1" lang="en-US" altLang="ja-JP" dirty="0" smtClean="0">
                <a:solidFill>
                  <a:schemeClr val="tx1"/>
                </a:solidFill>
                <a:latin typeface="Segoe UI Semibold" panose="020B0702040204020203" pitchFamily="34" charset="0"/>
                <a:cs typeface="Segoe UI Semibold" panose="020B0702040204020203" pitchFamily="34" charset="0"/>
              </a:rPr>
              <a:t>7</a:t>
            </a:r>
            <a:endParaRPr kumimoji="1"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913368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pic>
        <p:nvPicPr>
          <p:cNvPr id="16"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967" y="2170175"/>
            <a:ext cx="5456943" cy="40483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2"/>
          <p:cNvSpPr txBox="1">
            <a:spLocks noChangeArrowheads="1"/>
          </p:cNvSpPr>
          <p:nvPr/>
        </p:nvSpPr>
        <p:spPr bwMode="auto">
          <a:xfrm>
            <a:off x="40138" y="6273225"/>
            <a:ext cx="6274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en-US" altLang="ja-JP" sz="1600" dirty="0" smtClean="0">
                <a:solidFill>
                  <a:schemeClr val="bg1">
                    <a:lumMod val="50000"/>
                  </a:schemeClr>
                </a:solidFill>
                <a:latin typeface="メイリオ" panose="020B0604030504040204" pitchFamily="50" charset="-128"/>
                <a:ea typeface="メイリオ" panose="020B0604030504040204" pitchFamily="50" charset="-128"/>
              </a:rPr>
              <a:t>※</a:t>
            </a:r>
            <a:r>
              <a:rPr lang="ja-JP" altLang="en-US" sz="1600" dirty="0" smtClean="0">
                <a:solidFill>
                  <a:schemeClr val="bg1">
                    <a:lumMod val="50000"/>
                  </a:schemeClr>
                </a:solidFill>
                <a:latin typeface="メイリオ" panose="020B0604030504040204" pitchFamily="50" charset="-128"/>
                <a:ea typeface="メイリオ" panose="020B0604030504040204" pitchFamily="50" charset="-128"/>
              </a:rPr>
              <a:t>　スケジューリング</a:t>
            </a:r>
            <a:r>
              <a:rPr lang="en-US" altLang="ja-JP" sz="1600" dirty="0" smtClean="0">
                <a:solidFill>
                  <a:schemeClr val="bg1">
                    <a:lumMod val="50000"/>
                  </a:schemeClr>
                </a:solidFill>
                <a:latin typeface="メイリオ" panose="020B0604030504040204" pitchFamily="50" charset="-128"/>
                <a:ea typeface="メイリオ" panose="020B0604030504040204" pitchFamily="50" charset="-128"/>
              </a:rPr>
              <a:t>(</a:t>
            </a:r>
            <a:r>
              <a:rPr lang="ja-JP" altLang="en-US" sz="1600" dirty="0" smtClean="0">
                <a:solidFill>
                  <a:schemeClr val="bg1">
                    <a:lumMod val="50000"/>
                  </a:schemeClr>
                </a:solidFill>
                <a:latin typeface="メイリオ" panose="020B0604030504040204" pitchFamily="50" charset="-128"/>
                <a:ea typeface="メイリオ" panose="020B0604030504040204" pitchFamily="50" charset="-128"/>
              </a:rPr>
              <a:t>作業に関する時間管理や作業量の管理）の</a:t>
            </a:r>
          </a:p>
          <a:p>
            <a:pPr eaLnBrk="1" hangingPunct="1">
              <a:spcBef>
                <a:spcPct val="0"/>
              </a:spcBef>
              <a:buFontTx/>
              <a:buNone/>
              <a:defRPr/>
            </a:pPr>
            <a:r>
              <a:rPr lang="ja-JP" altLang="en-US" sz="1600" dirty="0" smtClean="0">
                <a:solidFill>
                  <a:schemeClr val="bg1">
                    <a:lumMod val="50000"/>
                  </a:schemeClr>
                </a:solidFill>
                <a:latin typeface="メイリオ" panose="020B0604030504040204" pitchFamily="50" charset="-128"/>
                <a:ea typeface="メイリオ" panose="020B0604030504040204" pitchFamily="50" charset="-128"/>
              </a:rPr>
              <a:t>　練習として活用</a:t>
            </a:r>
          </a:p>
        </p:txBody>
      </p:sp>
      <p:sp>
        <p:nvSpPr>
          <p:cNvPr id="19" name="Rectangle 4"/>
          <p:cNvSpPr txBox="1">
            <a:spLocks noChangeArrowheads="1"/>
          </p:cNvSpPr>
          <p:nvPr/>
        </p:nvSpPr>
        <p:spPr bwMode="ltGray">
          <a:xfrm>
            <a:off x="3859690" y="3404008"/>
            <a:ext cx="2354261" cy="2608771"/>
          </a:xfrm>
          <a:prstGeom prst="rect">
            <a:avLst/>
          </a:prstGeom>
          <a:solidFill>
            <a:srgbClr val="FDB6B8"/>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defRPr/>
            </a:pP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内　容</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●予定時間・実施時間</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●作業名</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●目標量・作業結果</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●作業内容・使用機器等</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●留意点</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●感想</a:t>
            </a:r>
          </a:p>
          <a:p>
            <a:pPr marL="0" indent="0">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●評価</a:t>
            </a:r>
          </a:p>
          <a:p>
            <a:pPr>
              <a:defRPr/>
            </a:pPr>
            <a:endParaRPr lang="en-US" altLang="ja-JP" sz="2600" dirty="0" smtClean="0"/>
          </a:p>
        </p:txBody>
      </p:sp>
      <p:sp>
        <p:nvSpPr>
          <p:cNvPr id="20" name="角丸四角形吹き出し 3"/>
          <p:cNvSpPr>
            <a:spLocks noChangeArrowheads="1"/>
          </p:cNvSpPr>
          <p:nvPr/>
        </p:nvSpPr>
        <p:spPr bwMode="ltGray">
          <a:xfrm>
            <a:off x="4281278" y="1412755"/>
            <a:ext cx="1727200" cy="720725"/>
          </a:xfrm>
          <a:prstGeom prst="wedgeRoundRectCallout">
            <a:avLst>
              <a:gd name="adj1" fmla="val -914"/>
              <a:gd name="adj2" fmla="val 192094"/>
              <a:gd name="adj3" fmla="val 16667"/>
            </a:avLst>
          </a:prstGeom>
          <a:solidFill>
            <a:srgbClr val="FDB6B8"/>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dirty="0" smtClean="0">
                <a:latin typeface="メイリオ" panose="020B0604030504040204" pitchFamily="50" charset="-128"/>
                <a:ea typeface="メイリオ" panose="020B0604030504040204" pitchFamily="50" charset="-128"/>
              </a:rPr>
              <a:t>例）作業結果の</a:t>
            </a:r>
            <a:endParaRPr lang="en-US" altLang="ja-JP" dirty="0" smtClean="0">
              <a:latin typeface="メイリオ" panose="020B0604030504040204" pitchFamily="50" charset="-128"/>
              <a:ea typeface="メイリオ" panose="020B0604030504040204" pitchFamily="50" charset="-128"/>
            </a:endParaRPr>
          </a:p>
          <a:p>
            <a:pPr algn="ctr" eaLnBrk="1" hangingPunct="1">
              <a:defRPr/>
            </a:pPr>
            <a:r>
              <a:rPr lang="ja-JP" altLang="en-US" dirty="0" smtClean="0">
                <a:latin typeface="メイリオ" panose="020B0604030504040204" pitchFamily="50" charset="-128"/>
                <a:ea typeface="メイリオ" panose="020B0604030504040204" pitchFamily="50" charset="-128"/>
              </a:rPr>
              <a:t>振り返りを記入</a:t>
            </a:r>
          </a:p>
        </p:txBody>
      </p:sp>
      <p:sp>
        <p:nvSpPr>
          <p:cNvPr id="21" name="角丸四角形吹き出し 9"/>
          <p:cNvSpPr>
            <a:spLocks noChangeArrowheads="1"/>
          </p:cNvSpPr>
          <p:nvPr/>
        </p:nvSpPr>
        <p:spPr bwMode="ltGray">
          <a:xfrm>
            <a:off x="73994" y="1702468"/>
            <a:ext cx="2447925" cy="720725"/>
          </a:xfrm>
          <a:prstGeom prst="wedgeRoundRectCallout">
            <a:avLst>
              <a:gd name="adj1" fmla="val 7061"/>
              <a:gd name="adj2" fmla="val 131297"/>
              <a:gd name="adj3" fmla="val 16667"/>
            </a:avLst>
          </a:prstGeom>
          <a:solidFill>
            <a:srgbClr val="FDB6B8"/>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dirty="0" smtClean="0">
                <a:latin typeface="メイリオ" panose="020B0604030504040204" pitchFamily="50" charset="-128"/>
                <a:ea typeface="メイリオ" panose="020B0604030504040204" pitchFamily="50" charset="-128"/>
              </a:rPr>
              <a:t>休憩時間を含めて</a:t>
            </a:r>
            <a:endParaRPr lang="en-US" altLang="ja-JP" dirty="0" smtClean="0">
              <a:latin typeface="メイリオ" panose="020B0604030504040204" pitchFamily="50" charset="-128"/>
              <a:ea typeface="メイリオ" panose="020B0604030504040204" pitchFamily="50" charset="-128"/>
            </a:endParaRPr>
          </a:p>
          <a:p>
            <a:pPr algn="ctr" eaLnBrk="1" hangingPunct="1">
              <a:defRPr/>
            </a:pPr>
            <a:r>
              <a:rPr lang="ja-JP" altLang="en-US" dirty="0" smtClean="0">
                <a:latin typeface="メイリオ" panose="020B0604030504040204" pitchFamily="50" charset="-128"/>
                <a:ea typeface="メイリオ" panose="020B0604030504040204" pitchFamily="50" charset="-128"/>
              </a:rPr>
              <a:t>スケジューリング</a:t>
            </a: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553021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81"/>
          <p:cNvSpPr>
            <a:spLocks noChangeArrowheads="1"/>
          </p:cNvSpPr>
          <p:nvPr/>
        </p:nvSpPr>
        <p:spPr bwMode="auto">
          <a:xfrm>
            <a:off x="136763" y="1688163"/>
            <a:ext cx="5606948" cy="4979675"/>
          </a:xfrm>
          <a:prstGeom prst="rect">
            <a:avLst/>
          </a:prstGeom>
          <a:solidFill>
            <a:srgbClr val="F5EEDE"/>
          </a:solidFill>
          <a:ln w="9525" algn="ctr">
            <a:solidFill>
              <a:srgbClr val="BBDED5"/>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17759" y="3719222"/>
            <a:ext cx="2743200" cy="760659"/>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08807" y="3789129"/>
            <a:ext cx="2823553"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grpSp>
        <p:nvGrpSpPr>
          <p:cNvPr id="16" name="グループ化 1"/>
          <p:cNvGrpSpPr>
            <a:grpSpLocks/>
          </p:cNvGrpSpPr>
          <p:nvPr/>
        </p:nvGrpSpPr>
        <p:grpSpPr bwMode="auto">
          <a:xfrm>
            <a:off x="390524" y="1898341"/>
            <a:ext cx="5100536" cy="4620221"/>
            <a:chOff x="73297" y="935105"/>
            <a:chExt cx="6702035" cy="5843392"/>
          </a:xfrm>
        </p:grpSpPr>
        <p:sp>
          <p:nvSpPr>
            <p:cNvPr id="17" name="正方形/長方形 16"/>
            <p:cNvSpPr/>
            <p:nvPr/>
          </p:nvSpPr>
          <p:spPr bwMode="auto">
            <a:xfrm>
              <a:off x="3476025" y="4803336"/>
              <a:ext cx="3299307" cy="1971683"/>
            </a:xfrm>
            <a:prstGeom prst="rect">
              <a:avLst/>
            </a:prstGeom>
            <a:solidFill>
              <a:schemeClr val="accent6">
                <a:lumMod val="20000"/>
                <a:lumOff val="80000"/>
              </a:schemeClr>
            </a:solidFill>
            <a:ln w="6350" cap="flat" cmpd="sng" algn="ctr">
              <a:solidFill>
                <a:schemeClr val="tx2">
                  <a:lumMod val="60000"/>
                  <a:lumOff val="40000"/>
                </a:schemeClr>
              </a:solidFill>
              <a:prstDash val="solid"/>
              <a:round/>
              <a:headEnd type="none" w="med" len="med"/>
              <a:tailEnd type="none" w="med" len="med"/>
            </a:ln>
            <a:effectLst/>
            <a:extLst/>
          </p:spPr>
          <p:txBody>
            <a:bodyPr wrap="none" anchor="ctr"/>
            <a:lstStyle/>
            <a:p>
              <a:pPr algn="ctr" eaLnBrk="1" hangingPunct="1">
                <a:defRPr/>
              </a:pPr>
              <a:endParaRPr kumimoji="0"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75"/>
            <p:cNvSpPr>
              <a:spLocks noChangeArrowheads="1"/>
            </p:cNvSpPr>
            <p:nvPr/>
          </p:nvSpPr>
          <p:spPr bwMode="auto">
            <a:xfrm>
              <a:off x="4034073" y="5525652"/>
              <a:ext cx="2468244" cy="1101730"/>
            </a:xfrm>
            <a:prstGeom prst="rect">
              <a:avLst/>
            </a:prstGeom>
            <a:solidFill>
              <a:srgbClr val="8AC6D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0" name="正方形/長方形 19"/>
            <p:cNvSpPr/>
            <p:nvPr/>
          </p:nvSpPr>
          <p:spPr bwMode="auto">
            <a:xfrm>
              <a:off x="73297" y="4774761"/>
              <a:ext cx="2761803" cy="1970096"/>
            </a:xfrm>
            <a:prstGeom prst="rect">
              <a:avLst/>
            </a:prstGeom>
            <a:solidFill>
              <a:srgbClr val="FDB6B8"/>
            </a:solidFill>
            <a:ln w="6350" cap="flat" cmpd="sng" algn="ctr">
              <a:solidFill>
                <a:schemeClr val="tx2">
                  <a:lumMod val="60000"/>
                  <a:lumOff val="40000"/>
                </a:schemeClr>
              </a:solidFill>
              <a:prstDash val="solid"/>
              <a:round/>
              <a:headEnd type="none" w="med" len="med"/>
              <a:tailEnd type="none" w="med" len="med"/>
            </a:ln>
            <a:effectLst/>
            <a:extLst/>
          </p:spPr>
          <p:txBody>
            <a:bodyPr wrap="none" anchor="ctr"/>
            <a:lstStyle/>
            <a:p>
              <a:pPr algn="ctr" eaLnBrk="1" hangingPunct="1">
                <a:defRPr/>
              </a:pPr>
              <a:endParaRPr lang="ja-JP" altLang="en-US">
                <a:latin typeface="Arial" charset="0"/>
              </a:endParaRPr>
            </a:p>
          </p:txBody>
        </p:sp>
        <p:grpSp>
          <p:nvGrpSpPr>
            <p:cNvPr id="21" name="グループ化 39"/>
            <p:cNvGrpSpPr>
              <a:grpSpLocks/>
            </p:cNvGrpSpPr>
            <p:nvPr/>
          </p:nvGrpSpPr>
          <p:grpSpPr bwMode="auto">
            <a:xfrm>
              <a:off x="447656" y="935105"/>
              <a:ext cx="6327675" cy="5843392"/>
              <a:chOff x="1318654" y="658563"/>
              <a:chExt cx="6327675" cy="5843392"/>
            </a:xfrm>
          </p:grpSpPr>
          <p:sp>
            <p:nvSpPr>
              <p:cNvPr id="33" name="正方形/長方形 32"/>
              <p:cNvSpPr/>
              <p:nvPr/>
            </p:nvSpPr>
            <p:spPr bwMode="auto">
              <a:xfrm>
                <a:off x="1720688" y="2204272"/>
                <a:ext cx="4904532" cy="368302"/>
              </a:xfrm>
              <a:prstGeom prst="rect">
                <a:avLst/>
              </a:prstGeom>
              <a:solidFill>
                <a:srgbClr val="FDB6B8"/>
              </a:solidFill>
              <a:ln w="3175" cap="flat" cmpd="sng" algn="ctr">
                <a:solidFill>
                  <a:srgbClr val="BBDED5"/>
                </a:solidFill>
                <a:prstDash val="solid"/>
                <a:round/>
                <a:headEnd type="none" w="med" len="med"/>
                <a:tailEnd type="none" w="med" len="med"/>
              </a:ln>
              <a:effectLst/>
              <a:extLst/>
            </p:spPr>
            <p:txBody>
              <a:bodyPr wrap="none" anchor="ctr"/>
              <a:lstStyle/>
              <a:p>
                <a:pPr algn="ctr" eaLnBrk="1" hangingPunct="1">
                  <a:defRPr/>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ＭＷＳ簡易版</a:t>
                </a:r>
              </a:p>
            </p:txBody>
          </p:sp>
          <p:sp>
            <p:nvSpPr>
              <p:cNvPr id="34" name="下矢印 17"/>
              <p:cNvSpPr>
                <a:spLocks noChangeArrowheads="1"/>
              </p:cNvSpPr>
              <p:nvPr/>
            </p:nvSpPr>
            <p:spPr bwMode="auto">
              <a:xfrm>
                <a:off x="5147927" y="1313681"/>
                <a:ext cx="431744" cy="1008067"/>
              </a:xfrm>
              <a:prstGeom prst="downArrow">
                <a:avLst>
                  <a:gd name="adj1" fmla="val 50000"/>
                  <a:gd name="adj2" fmla="val 50005"/>
                </a:avLst>
              </a:prstGeom>
              <a:solidFill>
                <a:srgbClr val="BBDED5"/>
              </a:solidFill>
              <a:ln w="9525" algn="ctr">
                <a:solidFill>
                  <a:srgbClr val="BBDED5"/>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35" name="正方形/長方形 34"/>
              <p:cNvSpPr/>
              <p:nvPr/>
            </p:nvSpPr>
            <p:spPr bwMode="auto">
              <a:xfrm>
                <a:off x="1761674" y="658563"/>
                <a:ext cx="4583154" cy="431802"/>
              </a:xfrm>
              <a:prstGeom prst="rect">
                <a:avLst/>
              </a:prstGeom>
              <a:solidFill>
                <a:schemeClr val="accent1">
                  <a:lumMod val="60000"/>
                  <a:lumOff val="40000"/>
                </a:schemeClr>
              </a:solidFill>
              <a:ln w="3175" cap="flat" cmpd="sng" algn="ctr">
                <a:solidFill>
                  <a:srgbClr val="BBDED5"/>
                </a:solidFill>
                <a:prstDash val="solid"/>
                <a:round/>
                <a:headEnd type="none" w="med" len="med"/>
                <a:tailEnd type="none" w="med" len="med"/>
              </a:ln>
              <a:effectLst/>
              <a:extLst/>
            </p:spPr>
            <p:txBody>
              <a:bodyPr wrap="none" anchor="ctr"/>
              <a:lstStyle/>
              <a:p>
                <a:pPr algn="ctr" eaLnBrk="1" hangingPunct="1">
                  <a:defRPr/>
                </a:pPr>
                <a:r>
                  <a:rPr lang="ja-JP" altLang="en-US"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スケジューリングの訓練が必要</a:t>
                </a:r>
              </a:p>
            </p:txBody>
          </p:sp>
          <p:sp>
            <p:nvSpPr>
              <p:cNvPr id="36" name="正方形/長方形 35"/>
              <p:cNvSpPr/>
              <p:nvPr/>
            </p:nvSpPr>
            <p:spPr bwMode="auto">
              <a:xfrm>
                <a:off x="4294584" y="1389880"/>
                <a:ext cx="2619306" cy="622303"/>
              </a:xfrm>
              <a:prstGeom prst="rect">
                <a:avLst/>
              </a:prstGeom>
              <a:solidFill>
                <a:srgbClr val="8AC6D0"/>
              </a:solidFill>
              <a:ln w="9525" cap="flat" cmpd="sng" algn="ctr">
                <a:solidFill>
                  <a:srgbClr val="BBDED5"/>
                </a:solidFill>
                <a:prstDash val="solid"/>
                <a:round/>
                <a:headEnd type="none" w="med" len="med"/>
                <a:tailEnd type="none" w="med" len="med"/>
              </a:ln>
              <a:effectLst>
                <a:outerShdw blurRad="50800" dist="38100" dir="5400000" algn="t" rotWithShape="0">
                  <a:prstClr val="black">
                    <a:alpha val="40000"/>
                  </a:prstClr>
                </a:outerShdw>
              </a:effectLst>
              <a:extLst/>
            </p:spPr>
            <p:txBody>
              <a:bodyPr wrap="none" anchor="ctr"/>
              <a:lstStyle/>
              <a:p>
                <a:pPr algn="ctr" eaLnBrk="1" hangingPunct="1">
                  <a:defRPr/>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Ｍ－メモリーノート</a:t>
                </a:r>
              </a:p>
              <a:p>
                <a:pPr algn="ctr" eaLnBrk="1" hangingPunct="1">
                  <a:defRPr/>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集中訓練</a:t>
                </a:r>
              </a:p>
            </p:txBody>
          </p:sp>
          <p:sp>
            <p:nvSpPr>
              <p:cNvPr id="37" name="正方形/長方形 36"/>
              <p:cNvSpPr/>
              <p:nvPr/>
            </p:nvSpPr>
            <p:spPr bwMode="auto">
              <a:xfrm>
                <a:off x="1720688" y="3109151"/>
                <a:ext cx="4904532" cy="865191"/>
              </a:xfrm>
              <a:prstGeom prst="rect">
                <a:avLst/>
              </a:prstGeom>
              <a:solidFill>
                <a:srgbClr val="FDB6B8"/>
              </a:solidFill>
              <a:ln w="9525" cap="flat" cmpd="sng" algn="ctr">
                <a:solidFill>
                  <a:srgbClr val="BBDED5"/>
                </a:solidFill>
                <a:prstDash val="solid"/>
                <a:round/>
                <a:headEnd type="none" w="med" len="med"/>
                <a:tailEnd type="none" w="med" len="med"/>
              </a:ln>
              <a:effectLst/>
              <a:extLst/>
            </p:spPr>
            <p:txBody>
              <a:bodyPr wrap="none" anchor="ctr"/>
              <a:lstStyle/>
              <a:p>
                <a:pPr algn="ctr" eaLnBrk="1" hangingPunct="1">
                  <a:defRPr/>
                </a:pPr>
                <a:r>
                  <a:rPr lang="ja-JP" altLang="en-US" sz="2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p>
            </p:txBody>
          </p:sp>
          <p:sp>
            <p:nvSpPr>
              <p:cNvPr id="38" name="正方形/長方形 37"/>
              <p:cNvSpPr>
                <a:spLocks noChangeArrowheads="1"/>
              </p:cNvSpPr>
              <p:nvPr/>
            </p:nvSpPr>
            <p:spPr bwMode="auto">
              <a:xfrm>
                <a:off x="1733655" y="5701549"/>
                <a:ext cx="1922215" cy="76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39" name="Text Box 5"/>
              <p:cNvSpPr txBox="1">
                <a:spLocks noChangeArrowheads="1"/>
              </p:cNvSpPr>
              <p:nvPr/>
            </p:nvSpPr>
            <p:spPr bwMode="auto">
              <a:xfrm>
                <a:off x="1700323" y="5217360"/>
                <a:ext cx="1971420" cy="3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kumimoji="0" lang="ja-JP" altLang="en-US" sz="1800" b="1">
                  <a:solidFill>
                    <a:srgbClr val="000000"/>
                  </a:solidFill>
                  <a:latin typeface="メイリオ" panose="020B0604030504040204" pitchFamily="50" charset="-128"/>
                  <a:ea typeface="メイリオ" panose="020B0604030504040204" pitchFamily="50" charset="-128"/>
                </a:endParaRPr>
              </a:p>
            </p:txBody>
          </p:sp>
          <p:sp>
            <p:nvSpPr>
              <p:cNvPr id="40" name="Text Box 5"/>
              <p:cNvSpPr txBox="1">
                <a:spLocks noChangeArrowheads="1"/>
              </p:cNvSpPr>
              <p:nvPr/>
            </p:nvSpPr>
            <p:spPr bwMode="auto">
              <a:xfrm>
                <a:off x="1318654" y="4861758"/>
                <a:ext cx="1965017" cy="3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kumimoji="0" lang="ja-JP" altLang="en-US" sz="1800" dirty="0" smtClean="0">
                    <a:solidFill>
                      <a:schemeClr val="bg1">
                        <a:lumMod val="50000"/>
                      </a:schemeClr>
                    </a:solidFill>
                    <a:latin typeface="メイリオ" panose="020B0604030504040204" pitchFamily="50" charset="-128"/>
                    <a:ea typeface="メイリオ" panose="020B0604030504040204" pitchFamily="50" charset="-128"/>
                  </a:rPr>
                  <a:t>単一課題</a:t>
                </a:r>
              </a:p>
            </p:txBody>
          </p:sp>
          <p:sp>
            <p:nvSpPr>
              <p:cNvPr id="41" name="Text Box 9"/>
              <p:cNvSpPr txBox="1">
                <a:spLocks noChangeArrowheads="1"/>
              </p:cNvSpPr>
              <p:nvPr/>
            </p:nvSpPr>
            <p:spPr bwMode="auto">
              <a:xfrm>
                <a:off x="1751277" y="5345947"/>
                <a:ext cx="1016740" cy="36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kumimoji="0" lang="ja-JP" altLang="en-US" sz="1800" dirty="0" smtClean="0">
                    <a:solidFill>
                      <a:schemeClr val="bg1">
                        <a:lumMod val="50000"/>
                      </a:schemeClr>
                    </a:solidFill>
                    <a:latin typeface="メイリオ" panose="020B0604030504040204" pitchFamily="50" charset="-128"/>
                    <a:ea typeface="メイリオ" panose="020B0604030504040204" pitchFamily="50" charset="-128"/>
                  </a:rPr>
                  <a:t>複数課題</a:t>
                </a:r>
              </a:p>
            </p:txBody>
          </p:sp>
          <p:sp>
            <p:nvSpPr>
              <p:cNvPr id="42" name="Text Box 13"/>
              <p:cNvSpPr txBox="1">
                <a:spLocks noChangeArrowheads="1"/>
              </p:cNvSpPr>
              <p:nvPr/>
            </p:nvSpPr>
            <p:spPr bwMode="auto">
              <a:xfrm>
                <a:off x="1412795" y="5840254"/>
                <a:ext cx="1898011" cy="66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kumimoji="0" lang="ja-JP" altLang="en-US" sz="1400" dirty="0" smtClean="0">
                    <a:solidFill>
                      <a:schemeClr val="bg1">
                        <a:lumMod val="50000"/>
                      </a:schemeClr>
                    </a:solidFill>
                    <a:latin typeface="メイリオ" panose="020B0604030504040204" pitchFamily="50" charset="-128"/>
                    <a:ea typeface="メイリオ" panose="020B0604030504040204" pitchFamily="50" charset="-128"/>
                  </a:rPr>
                  <a:t>職場を想定した</a:t>
                </a:r>
                <a:endParaRPr kumimoji="0" lang="en-US" altLang="ja-JP" sz="1400" dirty="0" smtClean="0">
                  <a:solidFill>
                    <a:schemeClr val="bg1">
                      <a:lumMod val="50000"/>
                    </a:schemeClr>
                  </a:solidFill>
                  <a:latin typeface="メイリオ" panose="020B0604030504040204" pitchFamily="50" charset="-128"/>
                  <a:ea typeface="メイリオ" panose="020B0604030504040204" pitchFamily="50" charset="-128"/>
                </a:endParaRPr>
              </a:p>
              <a:p>
                <a:pPr eaLnBrk="1" hangingPunct="1">
                  <a:spcBef>
                    <a:spcPct val="0"/>
                  </a:spcBef>
                  <a:buFontTx/>
                  <a:buNone/>
                  <a:defRPr/>
                </a:pPr>
                <a:r>
                  <a:rPr kumimoji="0" lang="ja-JP" altLang="en-US" sz="1400" dirty="0" smtClean="0">
                    <a:solidFill>
                      <a:schemeClr val="bg1">
                        <a:lumMod val="50000"/>
                      </a:schemeClr>
                    </a:solidFill>
                    <a:latin typeface="メイリオ" panose="020B0604030504040204" pitchFamily="50" charset="-128"/>
                    <a:ea typeface="メイリオ" panose="020B0604030504040204" pitchFamily="50" charset="-128"/>
                  </a:rPr>
                  <a:t>トレーニング</a:t>
                </a:r>
              </a:p>
            </p:txBody>
          </p:sp>
          <p:sp>
            <p:nvSpPr>
              <p:cNvPr id="43" name="Text Box 5"/>
              <p:cNvSpPr txBox="1">
                <a:spLocks noChangeArrowheads="1"/>
              </p:cNvSpPr>
              <p:nvPr/>
            </p:nvSpPr>
            <p:spPr bwMode="auto">
              <a:xfrm>
                <a:off x="4588826" y="4941134"/>
                <a:ext cx="3057503" cy="38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1400" b="1" dirty="0" smtClean="0">
                    <a:solidFill>
                      <a:schemeClr val="bg1">
                        <a:lumMod val="50000"/>
                      </a:schemeClr>
                    </a:solidFill>
                    <a:latin typeface="メイリオ" panose="020B0604030504040204" pitchFamily="50" charset="-128"/>
                    <a:ea typeface="メイリオ" panose="020B0604030504040204" pitchFamily="50" charset="-128"/>
                  </a:rPr>
                  <a:t>Ｍ－</a:t>
                </a:r>
                <a:r>
                  <a:rPr kumimoji="0" lang="ja-JP" altLang="en-US" sz="1400" b="1" dirty="0" smtClean="0">
                    <a:solidFill>
                      <a:schemeClr val="bg1">
                        <a:lumMod val="50000"/>
                      </a:schemeClr>
                    </a:solidFill>
                    <a:latin typeface="メイリオ" panose="020B0604030504040204" pitchFamily="50" charset="-128"/>
                    <a:ea typeface="メイリオ" panose="020B0604030504040204" pitchFamily="50" charset="-128"/>
                  </a:rPr>
                  <a:t>メモリーノートの般化</a:t>
                </a:r>
              </a:p>
            </p:txBody>
          </p:sp>
          <p:sp>
            <p:nvSpPr>
              <p:cNvPr id="44" name="下矢印 18"/>
              <p:cNvSpPr>
                <a:spLocks noChangeArrowheads="1"/>
              </p:cNvSpPr>
              <p:nvPr/>
            </p:nvSpPr>
            <p:spPr bwMode="auto">
              <a:xfrm>
                <a:off x="3957081" y="2572574"/>
                <a:ext cx="431744" cy="533402"/>
              </a:xfrm>
              <a:prstGeom prst="downArrow">
                <a:avLst>
                  <a:gd name="adj1" fmla="val 50000"/>
                  <a:gd name="adj2" fmla="val 50002"/>
                </a:avLst>
              </a:prstGeom>
              <a:solidFill>
                <a:srgbClr val="BBDED5"/>
              </a:solidFill>
              <a:ln w="9525" algn="ctr">
                <a:solidFill>
                  <a:srgbClr val="BBDED5"/>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45" name="下矢印 19"/>
              <p:cNvSpPr>
                <a:spLocks noChangeArrowheads="1"/>
              </p:cNvSpPr>
              <p:nvPr/>
            </p:nvSpPr>
            <p:spPr bwMode="auto">
              <a:xfrm>
                <a:off x="2679683" y="1196205"/>
                <a:ext cx="431744" cy="1008067"/>
              </a:xfrm>
              <a:prstGeom prst="downArrow">
                <a:avLst>
                  <a:gd name="adj1" fmla="val 50000"/>
                  <a:gd name="adj2" fmla="val 50005"/>
                </a:avLst>
              </a:prstGeom>
              <a:solidFill>
                <a:srgbClr val="BBDED5"/>
              </a:solidFill>
              <a:ln w="9525" algn="ctr">
                <a:solidFill>
                  <a:srgbClr val="BBDED5"/>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grpSp>
            <p:nvGrpSpPr>
              <p:cNvPr id="48" name="グループ化 47"/>
              <p:cNvGrpSpPr/>
              <p:nvPr/>
            </p:nvGrpSpPr>
            <p:grpSpPr>
              <a:xfrm>
                <a:off x="2286883" y="4106191"/>
                <a:ext cx="3944766" cy="444352"/>
                <a:chOff x="1960092" y="3843980"/>
                <a:chExt cx="3944766" cy="444352"/>
              </a:xfrm>
              <a:solidFill>
                <a:schemeClr val="tx2">
                  <a:lumMod val="40000"/>
                  <a:lumOff val="60000"/>
                </a:schemeClr>
              </a:solidFill>
            </p:grpSpPr>
            <p:sp>
              <p:nvSpPr>
                <p:cNvPr id="54" name="下矢印 53"/>
                <p:cNvSpPr/>
                <p:nvPr/>
              </p:nvSpPr>
              <p:spPr bwMode="auto">
                <a:xfrm>
                  <a:off x="1960092" y="3843980"/>
                  <a:ext cx="432048" cy="432048"/>
                </a:xfrm>
                <a:prstGeom prst="downArrow">
                  <a:avLst/>
                </a:prstGeom>
                <a:solidFill>
                  <a:srgbClr val="BBDED5"/>
                </a:solidFill>
                <a:ln w="9525" cap="flat" cmpd="sng" algn="ctr">
                  <a:solidFill>
                    <a:srgbClr val="BBDED5"/>
                  </a:solidFill>
                  <a:prstDash val="solid"/>
                  <a:round/>
                  <a:headEnd type="none" w="med" len="med"/>
                  <a:tailEnd type="none" w="med" len="me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lgn="ctr" eaLnBrk="1" hangingPunct="1">
                    <a:defRPr/>
                  </a:pPr>
                  <a:endParaRPr lang="ja-JP" altLang="en-US">
                    <a:latin typeface="Arial" charset="0"/>
                  </a:endParaRPr>
                </a:p>
              </p:txBody>
            </p:sp>
            <p:sp>
              <p:nvSpPr>
                <p:cNvPr id="55" name="下矢印 54"/>
                <p:cNvSpPr/>
                <p:nvPr/>
              </p:nvSpPr>
              <p:spPr bwMode="auto">
                <a:xfrm>
                  <a:off x="5525819" y="3856285"/>
                  <a:ext cx="379039" cy="432047"/>
                </a:xfrm>
                <a:prstGeom prst="downArrow">
                  <a:avLst/>
                </a:prstGeom>
                <a:solidFill>
                  <a:srgbClr val="BBDED5"/>
                </a:solidFill>
                <a:ln w="9525" cap="flat" cmpd="sng" algn="ctr">
                  <a:solidFill>
                    <a:srgbClr val="BBDED5"/>
                  </a:solidFill>
                  <a:prstDash val="solid"/>
                  <a:round/>
                  <a:headEnd type="none" w="med" len="med"/>
                  <a:tailEnd type="none" w="med" len="me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lgn="ctr" eaLnBrk="1" hangingPunct="1">
                    <a:defRPr/>
                  </a:pPr>
                  <a:endParaRPr lang="ja-JP" altLang="en-US">
                    <a:latin typeface="Arial" charset="0"/>
                  </a:endParaRPr>
                </a:p>
              </p:txBody>
            </p:sp>
          </p:grpSp>
          <p:sp>
            <p:nvSpPr>
              <p:cNvPr id="51" name="正方形/長方形 33"/>
              <p:cNvSpPr>
                <a:spLocks noChangeArrowheads="1"/>
              </p:cNvSpPr>
              <p:nvPr/>
            </p:nvSpPr>
            <p:spPr bwMode="auto">
              <a:xfrm>
                <a:off x="5076499" y="1021579"/>
                <a:ext cx="576189" cy="287339"/>
              </a:xfrm>
              <a:prstGeom prst="rect">
                <a:avLst/>
              </a:prstGeom>
              <a:solidFill>
                <a:srgbClr val="8AC6D0"/>
              </a:solidFill>
              <a:ln w="9525" algn="ctr">
                <a:solidFill>
                  <a:schemeClr val="bg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solidFill>
                      <a:schemeClr val="bg1"/>
                    </a:solidFill>
                    <a:latin typeface="メイリオ" panose="020B0604030504040204" pitchFamily="50" charset="-128"/>
                    <a:ea typeface="メイリオ" panose="020B0604030504040204" pitchFamily="50" charset="-128"/>
                  </a:rPr>
                  <a:t>Yes</a:t>
                </a:r>
              </a:p>
            </p:txBody>
          </p:sp>
          <p:sp>
            <p:nvSpPr>
              <p:cNvPr id="52" name="正方形/長方形 34"/>
              <p:cNvSpPr>
                <a:spLocks noChangeArrowheads="1"/>
              </p:cNvSpPr>
              <p:nvPr/>
            </p:nvSpPr>
            <p:spPr bwMode="auto">
              <a:xfrm>
                <a:off x="2608255" y="1021579"/>
                <a:ext cx="576188" cy="287339"/>
              </a:xfrm>
              <a:prstGeom prst="rect">
                <a:avLst/>
              </a:prstGeom>
              <a:solidFill>
                <a:srgbClr val="8AC6D0"/>
              </a:solidFill>
              <a:ln w="12700" algn="ctr">
                <a:solidFill>
                  <a:schemeClr val="bg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a:solidFill>
                      <a:schemeClr val="bg1"/>
                    </a:solidFill>
                    <a:latin typeface="メイリオ" panose="020B0604030504040204" pitchFamily="50" charset="-128"/>
                    <a:ea typeface="メイリオ" panose="020B0604030504040204" pitchFamily="50" charset="-128"/>
                  </a:rPr>
                  <a:t>No</a:t>
                </a:r>
              </a:p>
            </p:txBody>
          </p:sp>
          <p:sp>
            <p:nvSpPr>
              <p:cNvPr id="53" name="Text Box 5"/>
              <p:cNvSpPr txBox="1">
                <a:spLocks noChangeArrowheads="1"/>
              </p:cNvSpPr>
              <p:nvPr/>
            </p:nvSpPr>
            <p:spPr bwMode="auto">
              <a:xfrm>
                <a:off x="5271080" y="5369480"/>
                <a:ext cx="2214104" cy="38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kumimoji="0" lang="ja-JP" altLang="en-US" sz="1400" dirty="0" smtClean="0">
                    <a:solidFill>
                      <a:schemeClr val="bg1">
                        <a:lumMod val="50000"/>
                      </a:schemeClr>
                    </a:solidFill>
                    <a:latin typeface="メイリオ" panose="020B0604030504040204" pitchFamily="50" charset="-128"/>
                    <a:ea typeface="メイリオ" panose="020B0604030504040204" pitchFamily="50" charset="-128"/>
                  </a:rPr>
                  <a:t>作業内容記録票</a:t>
                </a:r>
              </a:p>
            </p:txBody>
          </p:sp>
        </p:grpSp>
        <p:sp>
          <p:nvSpPr>
            <p:cNvPr id="22" name="正方形/長方形 63"/>
            <p:cNvSpPr>
              <a:spLocks noChangeArrowheads="1"/>
            </p:cNvSpPr>
            <p:nvPr/>
          </p:nvSpPr>
          <p:spPr bwMode="auto">
            <a:xfrm>
              <a:off x="4620699" y="6114616"/>
              <a:ext cx="1422192" cy="38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kumimoji="0" lang="ja-JP" altLang="en-US" sz="1400" dirty="0" smtClean="0">
                  <a:solidFill>
                    <a:schemeClr val="bg1">
                      <a:lumMod val="50000"/>
                    </a:schemeClr>
                  </a:solidFill>
                  <a:latin typeface="メイリオ" panose="020B0604030504040204" pitchFamily="50" charset="-128"/>
                  <a:ea typeface="メイリオ" panose="020B0604030504040204" pitchFamily="50" charset="-128"/>
                </a:rPr>
                <a:t>作業日程表</a:t>
              </a:r>
            </a:p>
          </p:txBody>
        </p:sp>
        <p:sp>
          <p:nvSpPr>
            <p:cNvPr id="23" name="左右矢印 22"/>
            <p:cNvSpPr/>
            <p:nvPr/>
          </p:nvSpPr>
          <p:spPr bwMode="auto">
            <a:xfrm>
              <a:off x="2446176" y="5544702"/>
              <a:ext cx="1383815" cy="474664"/>
            </a:xfrm>
            <a:prstGeom prst="leftRightArrow">
              <a:avLst/>
            </a:prstGeom>
            <a:solidFill>
              <a:srgbClr val="8AC6D0"/>
            </a:solidFill>
            <a:ln w="9525" cap="flat" cmpd="sng" algn="ctr">
              <a:solidFill>
                <a:srgbClr val="BBDED5"/>
              </a:solidFill>
              <a:prstDash val="solid"/>
              <a:round/>
              <a:headEnd type="none" w="med" len="med"/>
              <a:tailEnd type="none" w="med" len="med"/>
            </a:ln>
            <a:effectLst>
              <a:outerShdw blurRad="50800" dist="38100" dir="5400000" algn="t" rotWithShape="0">
                <a:prstClr val="black">
                  <a:alpha val="40000"/>
                </a:prstClr>
              </a:outerShdw>
            </a:effectLst>
            <a:extLst/>
          </p:spPr>
          <p:txBody>
            <a:bodyPr wrap="none" anchor="ctr"/>
            <a:lstStyle/>
            <a:p>
              <a:pPr algn="ctr" eaLnBrk="1" hangingPunct="1">
                <a:defRPr/>
              </a:pPr>
              <a:endParaRPr lang="ja-JP" altLang="en-US">
                <a:latin typeface="Arial" charset="0"/>
              </a:endParaRPr>
            </a:p>
          </p:txBody>
        </p:sp>
        <p:sp>
          <p:nvSpPr>
            <p:cNvPr id="24" name="円/楕円 66"/>
            <p:cNvSpPr>
              <a:spLocks noChangeArrowheads="1"/>
            </p:cNvSpPr>
            <p:nvPr/>
          </p:nvSpPr>
          <p:spPr bwMode="auto">
            <a:xfrm>
              <a:off x="3652677" y="5253097"/>
              <a:ext cx="177315" cy="209674"/>
            </a:xfrm>
            <a:prstGeom prst="ellipse">
              <a:avLst/>
            </a:prstGeom>
            <a:solidFill>
              <a:srgbClr val="BBDED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5" name="下矢印 73"/>
            <p:cNvSpPr>
              <a:spLocks noChangeArrowheads="1"/>
            </p:cNvSpPr>
            <p:nvPr/>
          </p:nvSpPr>
          <p:spPr bwMode="auto">
            <a:xfrm>
              <a:off x="1332497" y="5458977"/>
              <a:ext cx="268253" cy="212726"/>
            </a:xfrm>
            <a:prstGeom prst="downArrow">
              <a:avLst>
                <a:gd name="adj1" fmla="val 50000"/>
                <a:gd name="adj2" fmla="val 50000"/>
              </a:avLst>
            </a:prstGeom>
            <a:solidFill>
              <a:srgbClr val="BBDED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6" name="下矢印 74"/>
            <p:cNvSpPr>
              <a:spLocks noChangeArrowheads="1"/>
            </p:cNvSpPr>
            <p:nvPr/>
          </p:nvSpPr>
          <p:spPr bwMode="auto">
            <a:xfrm>
              <a:off x="1338846" y="5965391"/>
              <a:ext cx="268253" cy="212726"/>
            </a:xfrm>
            <a:prstGeom prst="downArrow">
              <a:avLst>
                <a:gd name="adj1" fmla="val 50000"/>
                <a:gd name="adj2" fmla="val 50000"/>
              </a:avLst>
            </a:prstGeom>
            <a:solidFill>
              <a:srgbClr val="BBDED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7" name="正方形/長方形 26"/>
            <p:cNvSpPr/>
            <p:nvPr/>
          </p:nvSpPr>
          <p:spPr bwMode="auto">
            <a:xfrm>
              <a:off x="3856211" y="5890778"/>
              <a:ext cx="614705" cy="341313"/>
            </a:xfrm>
            <a:prstGeom prst="rect">
              <a:avLst/>
            </a:prstGeom>
            <a:solidFill>
              <a:srgbClr val="F7E5D9"/>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wrap="none" anchor="ctr"/>
            <a:lstStyle/>
            <a:p>
              <a:pPr algn="ctr" eaLnBrk="1" hangingPunct="1">
                <a:defRPr/>
              </a:pPr>
              <a:r>
                <a:rPr lang="ja-JP" altLang="en-US"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作成</a:t>
              </a:r>
            </a:p>
          </p:txBody>
        </p:sp>
        <p:sp>
          <p:nvSpPr>
            <p:cNvPr id="28" name="円/楕円 77"/>
            <p:cNvSpPr>
              <a:spLocks noChangeArrowheads="1"/>
            </p:cNvSpPr>
            <p:nvPr/>
          </p:nvSpPr>
          <p:spPr bwMode="auto">
            <a:xfrm>
              <a:off x="4505500" y="5705040"/>
              <a:ext cx="177777" cy="209551"/>
            </a:xfrm>
            <a:prstGeom prst="ellipse">
              <a:avLst/>
            </a:prstGeom>
            <a:solidFill>
              <a:srgbClr val="BBDED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9" name="円/楕円 78"/>
            <p:cNvSpPr>
              <a:spLocks noChangeArrowheads="1"/>
            </p:cNvSpPr>
            <p:nvPr/>
          </p:nvSpPr>
          <p:spPr bwMode="auto">
            <a:xfrm>
              <a:off x="4537246" y="6155891"/>
              <a:ext cx="177777" cy="209551"/>
            </a:xfrm>
            <a:prstGeom prst="ellipse">
              <a:avLst/>
            </a:prstGeom>
            <a:solidFill>
              <a:srgbClr val="BBDED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30" name="正方形/長方形 29"/>
            <p:cNvSpPr/>
            <p:nvPr/>
          </p:nvSpPr>
          <p:spPr>
            <a:xfrm>
              <a:off x="433089" y="4803336"/>
              <a:ext cx="1439168" cy="369890"/>
            </a:xfrm>
            <a:prstGeom prst="rect">
              <a:avLst/>
            </a:prstGeom>
          </p:spPr>
          <p:txBody>
            <a:bodyPr wrap="none">
              <a:spAutoFit/>
            </a:bodyPr>
            <a:lstStyle/>
            <a:p>
              <a:pPr algn="ctr" eaLnBrk="1" hangingPunct="1">
                <a:defRPr/>
              </a:pPr>
              <a:r>
                <a:rPr lang="ja-JP" altLang="en-US" b="1" dirty="0">
                  <a:solidFill>
                    <a:schemeClr val="bg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p>
          </p:txBody>
        </p:sp>
        <p:sp>
          <p:nvSpPr>
            <p:cNvPr id="31" name="正方形/長方形 30"/>
            <p:cNvSpPr/>
            <p:nvPr/>
          </p:nvSpPr>
          <p:spPr>
            <a:xfrm>
              <a:off x="3876566" y="4777607"/>
              <a:ext cx="2075723" cy="369891"/>
            </a:xfrm>
            <a:prstGeom prst="rect">
              <a:avLst/>
            </a:prstGeom>
          </p:spPr>
          <p:txBody>
            <a:bodyPr wrap="none">
              <a:spAutoFit/>
            </a:bodyPr>
            <a:lstStyle/>
            <a:p>
              <a:pPr algn="ctr" eaLnBrk="1" hangingPunct="1">
                <a:defRPr/>
              </a:pPr>
              <a:r>
                <a:rPr lang="ja-JP" altLang="en-US" b="1" dirty="0">
                  <a:solidFill>
                    <a:schemeClr val="bg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Ｍ－メモリーノート</a:t>
              </a:r>
            </a:p>
          </p:txBody>
        </p:sp>
        <p:sp>
          <p:nvSpPr>
            <p:cNvPr id="32" name="正方形/長方形 83"/>
            <p:cNvSpPr>
              <a:spLocks noChangeArrowheads="1"/>
            </p:cNvSpPr>
            <p:nvPr/>
          </p:nvSpPr>
          <p:spPr bwMode="auto">
            <a:xfrm>
              <a:off x="1550718" y="4345145"/>
              <a:ext cx="3697432" cy="165905"/>
            </a:xfrm>
            <a:prstGeom prst="rect">
              <a:avLst/>
            </a:prstGeom>
            <a:solidFill>
              <a:srgbClr val="BBDED5"/>
            </a:solidFill>
            <a:ln w="9525" algn="ctr">
              <a:solidFill>
                <a:srgbClr val="BBDED5"/>
              </a:solidFill>
              <a:round/>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grpSp>
      <p:sp>
        <p:nvSpPr>
          <p:cNvPr id="60" name="正方形/長方形 64"/>
          <p:cNvSpPr>
            <a:spLocks noChangeArrowheads="1"/>
          </p:cNvSpPr>
          <p:nvPr/>
        </p:nvSpPr>
        <p:spPr bwMode="auto">
          <a:xfrm>
            <a:off x="473409" y="1327483"/>
            <a:ext cx="5190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en-US" altLang="ja-JP" sz="2400" dirty="0" smtClean="0">
                <a:solidFill>
                  <a:schemeClr val="bg1">
                    <a:lumMod val="50000"/>
                  </a:schemeClr>
                </a:solidFill>
                <a:latin typeface="メイリオ" panose="020B0604030504040204" pitchFamily="50" charset="-128"/>
                <a:ea typeface="メイリオ" panose="020B0604030504040204" pitchFamily="50" charset="-128"/>
              </a:rPr>
              <a:t>M-</a:t>
            </a:r>
            <a:r>
              <a:rPr lang="ja-JP" altLang="en-US" sz="2400" dirty="0" smtClean="0">
                <a:solidFill>
                  <a:schemeClr val="bg1">
                    <a:lumMod val="50000"/>
                  </a:schemeClr>
                </a:solidFill>
                <a:latin typeface="メイリオ" panose="020B0604030504040204" pitchFamily="50" charset="-128"/>
                <a:ea typeface="メイリオ" panose="020B0604030504040204" pitchFamily="50" charset="-128"/>
              </a:rPr>
              <a:t>メモリーノートとＭＷＳの関連性</a:t>
            </a:r>
          </a:p>
        </p:txBody>
      </p:sp>
      <p:sp>
        <p:nvSpPr>
          <p:cNvPr id="61" name="正方形/長方形 83"/>
          <p:cNvSpPr>
            <a:spLocks noChangeArrowheads="1"/>
          </p:cNvSpPr>
          <p:nvPr/>
        </p:nvSpPr>
        <p:spPr bwMode="auto">
          <a:xfrm rot="16200000">
            <a:off x="2789823" y="4533563"/>
            <a:ext cx="206350" cy="174297"/>
          </a:xfrm>
          <a:prstGeom prst="rect">
            <a:avLst/>
          </a:prstGeom>
          <a:solidFill>
            <a:srgbClr val="BBDED5"/>
          </a:solidFill>
          <a:ln w="9525" algn="ctr">
            <a:solidFill>
              <a:srgbClr val="BBDED5"/>
            </a:solidFill>
            <a:round/>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0" name="角丸四角形 4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055928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invGray">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inv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272918" y="4698460"/>
            <a:ext cx="2743200" cy="880500"/>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補完手段・補完行動は利用者が職場などでも継続的に用いることができる方法を選択している</a:t>
            </a:r>
          </a:p>
        </p:txBody>
      </p:sp>
      <p:sp>
        <p:nvSpPr>
          <p:cNvPr id="14" name="正方形/長方形 13"/>
          <p:cNvSpPr/>
          <p:nvPr/>
        </p:nvSpPr>
        <p:spPr>
          <a:xfrm>
            <a:off x="6315074" y="4848433"/>
            <a:ext cx="2743200" cy="600164"/>
          </a:xfrm>
          <a:prstGeom prst="rect">
            <a:avLst/>
          </a:prstGeom>
        </p:spPr>
        <p:txBody>
          <a:bodyPr wrap="square">
            <a:spAutoFit/>
          </a:bodyPr>
          <a:lstStyle/>
          <a:p>
            <a:r>
              <a:rPr lang="ja-JP" altLang="en-US" sz="11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補完手段・補完行動は、ターゲットとなる行動の前・途中・後等のタイミングも踏まえた導入を検討している</a:t>
            </a: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6" name="Rectangle 3"/>
          <p:cNvSpPr txBox="1">
            <a:spLocks noChangeArrowheads="1"/>
          </p:cNvSpPr>
          <p:nvPr/>
        </p:nvSpPr>
        <p:spPr>
          <a:xfrm>
            <a:off x="91921" y="1540616"/>
            <a:ext cx="5355567" cy="914400"/>
          </a:xfrm>
          <a:prstGeom prst="rect">
            <a:avLst/>
          </a:prstGeom>
          <a:no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補完方法の導入と定着</a:t>
            </a:r>
            <a:endParaRPr lang="ja-JP" altLang="en-US" sz="3200" strike="sngStrike" dirty="0" smtClean="0">
              <a:latin typeface="メイリオ" panose="020B0604030504040204" pitchFamily="50" charset="-128"/>
              <a:ea typeface="メイリオ" panose="020B0604030504040204" pitchFamily="50" charset="-128"/>
            </a:endParaRPr>
          </a:p>
        </p:txBody>
      </p:sp>
      <p:sp>
        <p:nvSpPr>
          <p:cNvPr id="17" name="Rectangle 2"/>
          <p:cNvSpPr txBox="1">
            <a:spLocks noChangeArrowheads="1"/>
          </p:cNvSpPr>
          <p:nvPr/>
        </p:nvSpPr>
        <p:spPr>
          <a:xfrm>
            <a:off x="390524" y="2161561"/>
            <a:ext cx="5475025" cy="153361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5000"/>
              </a:lnSpc>
              <a:spcBef>
                <a:spcPct val="0"/>
              </a:spcBef>
              <a:buFont typeface="Wingdings" pitchFamily="2" charset="2"/>
              <a:buNone/>
              <a:defRPr/>
            </a:pPr>
            <a:r>
              <a:rPr lang="ja-JP" altLang="en-US" sz="2000" dirty="0">
                <a:latin typeface="ＭＳ ゴシック" pitchFamily="49" charset="-128"/>
                <a:ea typeface="ＭＳ ゴシック" pitchFamily="49" charset="-128"/>
              </a:rPr>
              <a:t>〇</a:t>
            </a:r>
            <a:r>
              <a:rPr lang="ja-JP" altLang="en-US" sz="2000" dirty="0" smtClean="0">
                <a:latin typeface="メイリオ" panose="020B0604030504040204" pitchFamily="50" charset="-128"/>
                <a:ea typeface="メイリオ" panose="020B0604030504040204" pitchFamily="50" charset="-128"/>
              </a:rPr>
              <a:t>ベースライン期及びトレーニング期での</a:t>
            </a:r>
            <a:endParaRPr lang="en-US" altLang="ja-JP" sz="2000" dirty="0" smtClean="0">
              <a:latin typeface="メイリオ" panose="020B0604030504040204" pitchFamily="50" charset="-128"/>
              <a:ea typeface="メイリオ" panose="020B0604030504040204" pitchFamily="50" charset="-128"/>
            </a:endParaRPr>
          </a:p>
          <a:p>
            <a:pPr>
              <a:lnSpc>
                <a:spcPct val="105000"/>
              </a:lnSpc>
              <a:spcBef>
                <a:spcPct val="0"/>
              </a:spcBef>
              <a:buFont typeface="Wingdings" pitchFamily="2" charset="2"/>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課題遂行状況</a:t>
            </a:r>
            <a:endParaRPr lang="en-US" altLang="ja-JP" sz="2000" dirty="0" smtClean="0">
              <a:latin typeface="メイリオ" panose="020B0604030504040204" pitchFamily="50" charset="-128"/>
              <a:ea typeface="メイリオ" panose="020B0604030504040204" pitchFamily="50" charset="-128"/>
            </a:endParaRPr>
          </a:p>
          <a:p>
            <a:pPr>
              <a:lnSpc>
                <a:spcPct val="105000"/>
              </a:lnSpc>
              <a:spcBef>
                <a:spcPct val="0"/>
              </a:spcBef>
              <a:buFont typeface="Wingdings" pitchFamily="2" charset="2"/>
              <a:buNone/>
              <a:defRPr/>
            </a:pPr>
            <a:r>
              <a:rPr lang="ja-JP" altLang="en-US" sz="2000" dirty="0" smtClean="0">
                <a:latin typeface="メイリオ" panose="020B0604030504040204" pitchFamily="50" charset="-128"/>
                <a:ea typeface="メイリオ" panose="020B0604030504040204" pitchFamily="50" charset="-128"/>
              </a:rPr>
              <a:t>　⇒個人の障害特性に応じた補完方法を検討</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⇒補完方法が定着するよう支援を実施</a:t>
            </a:r>
            <a:endParaRPr lang="en-US" altLang="ja-JP" sz="2000"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44920" y="3786603"/>
            <a:ext cx="5629248" cy="2431435"/>
          </a:xfrm>
          <a:prstGeom prst="rect">
            <a:avLst/>
          </a:prstGeom>
        </p:spPr>
        <p:txBody>
          <a:bodyPr wrap="square">
            <a:spAutoFit/>
          </a:bodyPr>
          <a:lstStyle/>
          <a:p>
            <a:pPr lvl="1">
              <a:spcBef>
                <a:spcPct val="0"/>
              </a:spcBef>
              <a:defRPr/>
            </a:pPr>
            <a:r>
              <a:rPr lang="ja-JP" altLang="en-US" sz="1900" dirty="0" smtClean="0">
                <a:latin typeface="メイリオ" panose="020B0604030504040204" pitchFamily="50" charset="-128"/>
                <a:ea typeface="メイリオ" panose="020B0604030504040204" pitchFamily="50" charset="-128"/>
              </a:rPr>
              <a:t>〇補完方法の定着のために、補完手段・補完</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ja-JP" altLang="en-US" sz="1900" dirty="0">
                <a:latin typeface="メイリオ" panose="020B0604030504040204" pitchFamily="50" charset="-128"/>
                <a:ea typeface="メイリオ" panose="020B0604030504040204" pitchFamily="50" charset="-128"/>
              </a:rPr>
              <a:t>　</a:t>
            </a:r>
            <a:r>
              <a:rPr lang="ja-JP" altLang="en-US" sz="1900" dirty="0" smtClean="0">
                <a:latin typeface="メイリオ" panose="020B0604030504040204" pitchFamily="50" charset="-128"/>
                <a:ea typeface="メイリオ" panose="020B0604030504040204" pitchFamily="50" charset="-128"/>
              </a:rPr>
              <a:t>行動が生じた場面で</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ja-JP" altLang="en-US" sz="1900" dirty="0">
                <a:latin typeface="メイリオ" panose="020B0604030504040204" pitchFamily="50" charset="-128"/>
                <a:ea typeface="メイリオ" panose="020B0604030504040204" pitchFamily="50" charset="-128"/>
              </a:rPr>
              <a:t>　</a:t>
            </a:r>
            <a:r>
              <a:rPr lang="ja-JP" altLang="en-US" sz="1900" dirty="0" smtClean="0">
                <a:latin typeface="メイリオ" panose="020B0604030504040204" pitchFamily="50" charset="-128"/>
                <a:ea typeface="メイリオ" panose="020B0604030504040204" pitchFamily="50" charset="-128"/>
              </a:rPr>
              <a:t>「プロンプト・フェイディング法」</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ja-JP" altLang="en-US" sz="1900" dirty="0" smtClean="0">
                <a:latin typeface="メイリオ" panose="020B0604030504040204" pitchFamily="50" charset="-128"/>
                <a:ea typeface="メイリオ" panose="020B0604030504040204" pitchFamily="50" charset="-128"/>
              </a:rPr>
              <a:t>   「正誤のフィードバック及び誤答時の</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en-US" altLang="ja-JP" sz="1900" dirty="0">
                <a:latin typeface="メイリオ" panose="020B0604030504040204" pitchFamily="50" charset="-128"/>
                <a:ea typeface="メイリオ" panose="020B0604030504040204" pitchFamily="50" charset="-128"/>
              </a:rPr>
              <a:t> </a:t>
            </a:r>
            <a:r>
              <a:rPr lang="en-US" altLang="ja-JP" sz="1900" dirty="0" smtClean="0">
                <a:latin typeface="メイリオ" panose="020B0604030504040204" pitchFamily="50" charset="-128"/>
                <a:ea typeface="メイリオ" panose="020B0604030504040204" pitchFamily="50" charset="-128"/>
              </a:rPr>
              <a:t>   </a:t>
            </a:r>
            <a:r>
              <a:rPr lang="ja-JP" altLang="en-US" sz="1900" dirty="0" smtClean="0">
                <a:latin typeface="メイリオ" panose="020B0604030504040204" pitchFamily="50" charset="-128"/>
                <a:ea typeface="メイリオ" panose="020B0604030504040204" pitchFamily="50" charset="-128"/>
              </a:rPr>
              <a:t>再実施」等</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en-US" altLang="ja-JP" sz="1900" dirty="0">
                <a:latin typeface="メイリオ" panose="020B0604030504040204" pitchFamily="50" charset="-128"/>
                <a:ea typeface="メイリオ" panose="020B0604030504040204" pitchFamily="50" charset="-128"/>
              </a:rPr>
              <a:t> </a:t>
            </a:r>
            <a:r>
              <a:rPr lang="en-US" altLang="ja-JP" sz="1900" dirty="0" smtClean="0">
                <a:latin typeface="メイリオ" panose="020B0604030504040204" pitchFamily="50" charset="-128"/>
                <a:ea typeface="メイリオ" panose="020B0604030504040204" pitchFamily="50" charset="-128"/>
              </a:rPr>
              <a:t> </a:t>
            </a:r>
            <a:r>
              <a:rPr lang="ja-JP" altLang="en-US" sz="1900" dirty="0" smtClean="0">
                <a:latin typeface="メイリオ" panose="020B0604030504040204" pitchFamily="50" charset="-128"/>
                <a:ea typeface="メイリオ" panose="020B0604030504040204" pitchFamily="50" charset="-128"/>
              </a:rPr>
              <a:t>の手続きを実施</a:t>
            </a:r>
            <a:endParaRPr lang="ja-JP" altLang="en-US" sz="1900" strike="sngStrike" dirty="0" smtClean="0">
              <a:latin typeface="メイリオ" panose="020B0604030504040204" pitchFamily="50" charset="-128"/>
              <a:ea typeface="メイリオ" panose="020B0604030504040204" pitchFamily="50" charset="-128"/>
            </a:endParaRPr>
          </a:p>
          <a:p>
            <a:pPr lvl="1">
              <a:spcBef>
                <a:spcPct val="0"/>
              </a:spcBef>
              <a:defRPr/>
            </a:pPr>
            <a:r>
              <a:rPr lang="ja-JP" altLang="en-US" sz="1900" dirty="0" smtClean="0">
                <a:latin typeface="メイリオ" panose="020B0604030504040204" pitchFamily="50" charset="-128"/>
                <a:ea typeface="メイリオ" panose="020B0604030504040204" pitchFamily="50" charset="-128"/>
              </a:rPr>
              <a:t>　⇒安定した作業遂行と正確な作業結果が</a:t>
            </a:r>
            <a:endParaRPr lang="en-US" altLang="ja-JP" sz="1900" dirty="0" smtClean="0">
              <a:latin typeface="メイリオ" panose="020B0604030504040204" pitchFamily="50" charset="-128"/>
              <a:ea typeface="メイリオ" panose="020B0604030504040204" pitchFamily="50" charset="-128"/>
            </a:endParaRPr>
          </a:p>
          <a:p>
            <a:pPr lvl="1">
              <a:spcBef>
                <a:spcPct val="0"/>
              </a:spcBef>
              <a:defRPr/>
            </a:pPr>
            <a:r>
              <a:rPr lang="ja-JP" altLang="en-US" sz="1900" dirty="0">
                <a:latin typeface="メイリオ" panose="020B0604030504040204" pitchFamily="50" charset="-128"/>
                <a:ea typeface="メイリオ" panose="020B0604030504040204" pitchFamily="50" charset="-128"/>
              </a:rPr>
              <a:t>　</a:t>
            </a:r>
            <a:r>
              <a:rPr lang="ja-JP" altLang="en-US" sz="1900" dirty="0" smtClean="0">
                <a:latin typeface="メイリオ" panose="020B0604030504040204" pitchFamily="50" charset="-128"/>
                <a:ea typeface="メイリオ" panose="020B0604030504040204" pitchFamily="50" charset="-128"/>
              </a:rPr>
              <a:t>　得られるまで支援</a:t>
            </a:r>
            <a:endParaRPr lang="ja-JP" altLang="en-US" sz="1900" strike="sngStrike" dirty="0">
              <a:latin typeface="メイリオ" panose="020B0604030504040204" pitchFamily="50" charset="-128"/>
              <a:ea typeface="メイリオ" panose="020B0604030504040204" pitchFamily="50" charset="-128"/>
            </a:endParaRP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176602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35360"/>
            <a:ext cx="9144000" cy="754144"/>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rotWithShape="1">
          <a:blip r:embed="rId2">
            <a:extLst>
              <a:ext uri="{28A0092B-C50C-407E-A947-70E740481C1C}">
                <a14:useLocalDpi xmlns:a14="http://schemas.microsoft.com/office/drawing/2010/main" val="0"/>
              </a:ext>
            </a:extLst>
          </a:blip>
          <a:srcRect t="4007" b="47386"/>
          <a:stretch/>
        </p:blipFill>
        <p:spPr>
          <a:xfrm>
            <a:off x="395544" y="1476918"/>
            <a:ext cx="8225455" cy="5267459"/>
          </a:xfrm>
          <a:prstGeom prst="rect">
            <a:avLst/>
          </a:prstGeom>
        </p:spPr>
      </p:pic>
      <p:sp>
        <p:nvSpPr>
          <p:cNvPr id="18" name="正方形/長方形 17"/>
          <p:cNvSpPr/>
          <p:nvPr/>
        </p:nvSpPr>
        <p:spPr>
          <a:xfrm>
            <a:off x="2038432" y="564025"/>
            <a:ext cx="6862097" cy="822741"/>
          </a:xfrm>
          <a:prstGeom prst="rect">
            <a:avLst/>
          </a:prstGeom>
          <a:solidFill>
            <a:srgbClr val="F5EE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メイリオ" panose="020B0604030504040204" pitchFamily="50" charset="-128"/>
                <a:ea typeface="メイリオ" panose="020B0604030504040204" pitchFamily="50" charset="-128"/>
              </a:rPr>
              <a:t>　　</a:t>
            </a:r>
            <a:r>
              <a:rPr lang="ja-JP" altLang="en-US" sz="2400" dirty="0" smtClean="0">
                <a:solidFill>
                  <a:schemeClr val="tx1"/>
                </a:solidFill>
                <a:latin typeface="メイリオ" panose="020B0604030504040204" pitchFamily="50" charset="-128"/>
                <a:ea typeface="メイリオ" panose="020B0604030504040204" pitchFamily="50" charset="-128"/>
              </a:rPr>
              <a:t>本人の行動による作業環境の構造化方法</a:t>
            </a:r>
            <a:endParaRPr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9" name="四角形吹き出し 8"/>
          <p:cNvSpPr/>
          <p:nvPr/>
        </p:nvSpPr>
        <p:spPr>
          <a:xfrm>
            <a:off x="576903" y="2646821"/>
            <a:ext cx="1128053" cy="580804"/>
          </a:xfrm>
          <a:prstGeom prst="wedgeRectCallout">
            <a:avLst>
              <a:gd name="adj1" fmla="val 73608"/>
              <a:gd name="adj2" fmla="val 229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0000"/>
                </a:solidFill>
                <a:latin typeface="メイリオ" panose="020B0604030504040204" pitchFamily="50" charset="-128"/>
                <a:ea typeface="メイリオ" panose="020B0604030504040204" pitchFamily="50" charset="-128"/>
              </a:rPr>
              <a:t>作業課題毎の</a:t>
            </a:r>
            <a:endParaRPr lang="en-US" altLang="ja-JP" sz="12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200" dirty="0" smtClean="0">
                <a:solidFill>
                  <a:srgbClr val="FF0000"/>
                </a:solidFill>
                <a:latin typeface="メイリオ" panose="020B0604030504040204" pitchFamily="50" charset="-128"/>
                <a:ea typeface="メイリオ" panose="020B0604030504040204" pitchFamily="50" charset="-128"/>
              </a:rPr>
              <a:t>補完行動の</a:t>
            </a:r>
            <a:r>
              <a:rPr kumimoji="1" lang="ja-JP" altLang="en-US" sz="1200" dirty="0" smtClean="0">
                <a:solidFill>
                  <a:srgbClr val="FF0000"/>
                </a:solidFill>
                <a:latin typeface="メイリオ" panose="020B0604030504040204" pitchFamily="50" charset="-128"/>
                <a:ea typeface="メイリオ" panose="020B0604030504040204" pitchFamily="50" charset="-128"/>
              </a:rPr>
              <a:t>例</a:t>
            </a:r>
            <a:endParaRPr kumimoji="1" lang="ja-JP" altLang="en-US" sz="1200" dirty="0">
              <a:solidFill>
                <a:srgbClr val="FF0000"/>
              </a:solidFill>
              <a:latin typeface="メイリオ" panose="020B0604030504040204" pitchFamily="50" charset="-128"/>
              <a:ea typeface="メイリオ" panose="020B0604030504040204" pitchFamily="50" charset="-128"/>
            </a:endParaRPr>
          </a:p>
        </p:txBody>
      </p:sp>
      <p:sp>
        <p:nvSpPr>
          <p:cNvPr id="13" name="角丸四角形 12"/>
          <p:cNvSpPr/>
          <p:nvPr/>
        </p:nvSpPr>
        <p:spPr>
          <a:xfrm>
            <a:off x="1866126" y="1905781"/>
            <a:ext cx="6617350" cy="876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吹き出し 7"/>
          <p:cNvSpPr/>
          <p:nvPr/>
        </p:nvSpPr>
        <p:spPr>
          <a:xfrm>
            <a:off x="576903" y="1756301"/>
            <a:ext cx="1118959" cy="475488"/>
          </a:xfrm>
          <a:prstGeom prst="wedgeRectCallout">
            <a:avLst>
              <a:gd name="adj1" fmla="val 69056"/>
              <a:gd name="adj2" fmla="val 5046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FF0000"/>
                </a:solidFill>
                <a:latin typeface="メイリオ" panose="020B0604030504040204" pitchFamily="50" charset="-128"/>
                <a:ea typeface="メイリオ" panose="020B0604030504040204" pitchFamily="50" charset="-128"/>
              </a:rPr>
              <a:t>一般的な</a:t>
            </a:r>
            <a:endParaRPr lang="en-US" altLang="ja-JP" sz="14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400" dirty="0" smtClean="0">
                <a:solidFill>
                  <a:srgbClr val="FF0000"/>
                </a:solidFill>
                <a:latin typeface="メイリオ" panose="020B0604030504040204" pitchFamily="50" charset="-128"/>
                <a:ea typeface="メイリオ" panose="020B0604030504040204" pitchFamily="50" charset="-128"/>
              </a:rPr>
              <a:t>補完手段</a:t>
            </a:r>
            <a:endParaRPr kumimoji="1" lang="ja-JP" altLang="en-US" sz="1400" dirty="0">
              <a:solidFill>
                <a:srgbClr val="FF0000"/>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1823513" y="2788489"/>
            <a:ext cx="6659963" cy="39558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ホームベース 16"/>
          <p:cNvSpPr/>
          <p:nvPr/>
        </p:nvSpPr>
        <p:spPr>
          <a:xfrm>
            <a:off x="395544" y="564026"/>
            <a:ext cx="2064851" cy="822741"/>
          </a:xfrm>
          <a:prstGeom prst="homePlate">
            <a:avLst/>
          </a:prstGeom>
          <a:solidFill>
            <a:srgbClr val="D2CDBD"/>
          </a:solid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dirty="0" smtClean="0"/>
              <a:t>補完</a:t>
            </a:r>
            <a:r>
              <a:rPr lang="ja-JP" altLang="en-US" sz="3200" dirty="0" smtClean="0"/>
              <a:t>行動</a:t>
            </a:r>
            <a:endParaRPr lang="zh-TW" altLang="en-US" sz="3200" dirty="0"/>
          </a:p>
        </p:txBody>
      </p:sp>
      <p:sp>
        <p:nvSpPr>
          <p:cNvPr id="11" name="正方形/長方形 10"/>
          <p:cNvSpPr/>
          <p:nvPr/>
        </p:nvSpPr>
        <p:spPr bwMode="ltGray">
          <a:xfrm>
            <a:off x="46553" y="64122"/>
            <a:ext cx="8263801" cy="553998"/>
          </a:xfrm>
          <a:prstGeom prst="rect">
            <a:avLst/>
          </a:prstGeom>
        </p:spPr>
        <p:txBody>
          <a:bodyPr wrap="none">
            <a:spAutoFit/>
          </a:bodyPr>
          <a:lstStyle/>
          <a:p>
            <a:r>
              <a:rPr lang="ja-JP" altLang="en-US" sz="3000" dirty="0" smtClean="0">
                <a:solidFill>
                  <a:schemeClr val="bg1"/>
                </a:solidFill>
                <a:latin typeface="メイリオ" panose="020B0604030504040204" pitchFamily="50" charset="-128"/>
                <a:ea typeface="メイリオ" panose="020B0604030504040204" pitchFamily="50" charset="-128"/>
              </a:rPr>
              <a:t>補完</a:t>
            </a:r>
            <a:r>
              <a:rPr lang="ja-JP" altLang="en-US" sz="3000" dirty="0">
                <a:solidFill>
                  <a:schemeClr val="bg1"/>
                </a:solidFill>
                <a:latin typeface="メイリオ" panose="020B0604030504040204" pitchFamily="50" charset="-128"/>
                <a:ea typeface="メイリオ" panose="020B0604030504040204" pitchFamily="50" charset="-128"/>
              </a:rPr>
              <a:t>手段・補完行動等の適切な行動を形成</a:t>
            </a:r>
            <a:r>
              <a:rPr lang="ja-JP" altLang="en-US" sz="3000" dirty="0" smtClean="0">
                <a:solidFill>
                  <a:schemeClr val="bg1"/>
                </a:solidFill>
                <a:latin typeface="メイリオ" panose="020B0604030504040204" pitchFamily="50" charset="-128"/>
                <a:ea typeface="メイリオ" panose="020B0604030504040204" pitchFamily="50" charset="-128"/>
              </a:rPr>
              <a:t>する</a:t>
            </a:r>
            <a:endParaRPr lang="ja-JP" altLang="en-US" sz="3000" dirty="0">
              <a:solidFill>
                <a:schemeClr val="bg1"/>
              </a:solidFill>
            </a:endParaRPr>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361185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4938" b="45154"/>
          <a:stretch/>
        </p:blipFill>
        <p:spPr>
          <a:xfrm>
            <a:off x="0" y="1461154"/>
            <a:ext cx="9155180" cy="4958499"/>
          </a:xfrm>
          <a:prstGeom prst="rect">
            <a:avLst/>
          </a:prstGeom>
        </p:spPr>
      </p:pic>
      <p:sp>
        <p:nvSpPr>
          <p:cNvPr id="9" name="四角形吹き出し 8"/>
          <p:cNvSpPr/>
          <p:nvPr/>
        </p:nvSpPr>
        <p:spPr>
          <a:xfrm>
            <a:off x="181359" y="2646821"/>
            <a:ext cx="1128053" cy="580804"/>
          </a:xfrm>
          <a:prstGeom prst="wedgeRectCallout">
            <a:avLst>
              <a:gd name="adj1" fmla="val 73608"/>
              <a:gd name="adj2" fmla="val 229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0000"/>
                </a:solidFill>
                <a:latin typeface="メイリオ" panose="020B0604030504040204" pitchFamily="50" charset="-128"/>
                <a:ea typeface="メイリオ" panose="020B0604030504040204" pitchFamily="50" charset="-128"/>
              </a:rPr>
              <a:t>作業課題毎の</a:t>
            </a:r>
            <a:endParaRPr lang="en-US" altLang="ja-JP" sz="12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200" dirty="0" smtClean="0">
                <a:solidFill>
                  <a:srgbClr val="FF0000"/>
                </a:solidFill>
                <a:latin typeface="メイリオ" panose="020B0604030504040204" pitchFamily="50" charset="-128"/>
                <a:ea typeface="メイリオ" panose="020B0604030504040204" pitchFamily="50" charset="-128"/>
              </a:rPr>
              <a:t>補完手段の</a:t>
            </a:r>
            <a:r>
              <a:rPr kumimoji="1" lang="ja-JP" altLang="en-US" sz="1200" dirty="0" smtClean="0">
                <a:solidFill>
                  <a:srgbClr val="FF0000"/>
                </a:solidFill>
                <a:latin typeface="メイリオ" panose="020B0604030504040204" pitchFamily="50" charset="-128"/>
                <a:ea typeface="メイリオ" panose="020B0604030504040204" pitchFamily="50" charset="-128"/>
              </a:rPr>
              <a:t>例</a:t>
            </a:r>
            <a:endParaRPr kumimoji="1" lang="ja-JP" altLang="en-US" sz="1200"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2038433" y="1609928"/>
            <a:ext cx="2539157" cy="276999"/>
          </a:xfrm>
          <a:prstGeom prst="rect">
            <a:avLst/>
          </a:prstGeom>
          <a:solidFill>
            <a:schemeClr val="bg1">
              <a:lumMod val="75000"/>
            </a:schemeClr>
          </a:solidFill>
          <a:ln>
            <a:noFill/>
          </a:ln>
        </p:spPr>
        <p:txBody>
          <a:bodyPr wrap="none" lIns="0" tIns="0" rIns="0" bIns="0" rtlCol="0">
            <a:spAutoFit/>
          </a:bodyPr>
          <a:lstStyle/>
          <a:p>
            <a:r>
              <a:rPr kumimoji="1" lang="ja-JP" altLang="en-US" dirty="0" smtClean="0">
                <a:latin typeface="メイリオ" panose="020B0604030504040204" pitchFamily="50" charset="-128"/>
                <a:ea typeface="メイリオ" panose="020B0604030504040204" pitchFamily="50" charset="-128"/>
              </a:rPr>
              <a:t>先行条件（作業開始前）</a:t>
            </a:r>
            <a:endParaRPr kumimoji="1" lang="ja-JP" altLang="en-US"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5315705" y="1625316"/>
            <a:ext cx="1615827" cy="246221"/>
          </a:xfrm>
          <a:prstGeom prst="rect">
            <a:avLst/>
          </a:prstGeom>
          <a:solidFill>
            <a:schemeClr val="bg1">
              <a:lumMod val="75000"/>
            </a:schemeClr>
          </a:solidFill>
          <a:ln>
            <a:noFill/>
          </a:ln>
        </p:spPr>
        <p:txBody>
          <a:bodyPr wrap="none" lIns="0" tIns="0" rIns="0" bIns="0" rtlCol="0">
            <a:spAutoFit/>
          </a:bodyPr>
          <a:lstStyle/>
          <a:p>
            <a:r>
              <a:rPr kumimoji="1" lang="ja-JP" altLang="en-US" sz="1600" dirty="0" smtClean="0">
                <a:latin typeface="メイリオ" panose="020B0604030504040204" pitchFamily="50" charset="-128"/>
                <a:ea typeface="メイリオ" panose="020B0604030504040204" pitchFamily="50" charset="-128"/>
              </a:rPr>
              <a:t>行動支援</a:t>
            </a:r>
            <a:r>
              <a:rPr kumimoji="1" lang="en-US" altLang="ja-JP" sz="1600" dirty="0" smtClean="0">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作業中</a:t>
            </a:r>
            <a:r>
              <a:rPr kumimoji="1" lang="en-US" altLang="ja-JP" sz="1600" dirty="0" smtClean="0">
                <a:latin typeface="メイリオ" panose="020B0604030504040204" pitchFamily="50" charset="-128"/>
                <a:ea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7178407" y="1617300"/>
            <a:ext cx="1615827" cy="246221"/>
          </a:xfrm>
          <a:prstGeom prst="rect">
            <a:avLst/>
          </a:prstGeom>
          <a:solidFill>
            <a:schemeClr val="bg1">
              <a:lumMod val="75000"/>
            </a:schemeClr>
          </a:solidFill>
          <a:ln>
            <a:noFill/>
          </a:ln>
        </p:spPr>
        <p:txBody>
          <a:bodyPr wrap="none" lIns="0" tIns="0" rIns="0" bIns="0" rtlCol="0">
            <a:spAutoFit/>
          </a:bodyPr>
          <a:lstStyle/>
          <a:p>
            <a:r>
              <a:rPr kumimoji="1" lang="ja-JP" altLang="en-US" sz="1600" dirty="0" smtClean="0">
                <a:latin typeface="メイリオ" panose="020B0604030504040204" pitchFamily="50" charset="-128"/>
                <a:ea typeface="メイリオ" panose="020B0604030504040204" pitchFamily="50" charset="-128"/>
              </a:rPr>
              <a:t>後続条件</a:t>
            </a:r>
            <a:r>
              <a:rPr kumimoji="1" lang="en-US" altLang="ja-JP" sz="1600" dirty="0" smtClean="0">
                <a:latin typeface="メイリオ" panose="020B0604030504040204" pitchFamily="50" charset="-128"/>
                <a:ea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rPr>
              <a:t>作業後</a:t>
            </a:r>
            <a:r>
              <a:rPr kumimoji="1" lang="en-US" altLang="ja-JP" sz="1600" dirty="0" smtClean="0">
                <a:latin typeface="メイリオ" panose="020B0604030504040204" pitchFamily="50" charset="-128"/>
                <a:ea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1470582" y="1905781"/>
            <a:ext cx="7429950" cy="6677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吹き出し 7"/>
          <p:cNvSpPr/>
          <p:nvPr/>
        </p:nvSpPr>
        <p:spPr>
          <a:xfrm>
            <a:off x="181359" y="1756301"/>
            <a:ext cx="1118959" cy="475488"/>
          </a:xfrm>
          <a:prstGeom prst="wedgeRectCallout">
            <a:avLst>
              <a:gd name="adj1" fmla="val 69056"/>
              <a:gd name="adj2" fmla="val 5046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FF0000"/>
                </a:solidFill>
                <a:latin typeface="メイリオ" panose="020B0604030504040204" pitchFamily="50" charset="-128"/>
                <a:ea typeface="メイリオ" panose="020B0604030504040204" pitchFamily="50" charset="-128"/>
              </a:rPr>
              <a:t>一般的な</a:t>
            </a:r>
            <a:endParaRPr lang="en-US" altLang="ja-JP" sz="14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400" dirty="0" smtClean="0">
                <a:solidFill>
                  <a:srgbClr val="FF0000"/>
                </a:solidFill>
                <a:latin typeface="メイリオ" panose="020B0604030504040204" pitchFamily="50" charset="-128"/>
                <a:ea typeface="メイリオ" panose="020B0604030504040204" pitchFamily="50" charset="-128"/>
              </a:rPr>
              <a:t>補完手段</a:t>
            </a:r>
            <a:endParaRPr kumimoji="1" lang="ja-JP" altLang="en-US" sz="1400" dirty="0">
              <a:solidFill>
                <a:srgbClr val="FF0000"/>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1470581" y="2573518"/>
            <a:ext cx="7429950" cy="386498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0" y="-35360"/>
            <a:ext cx="9144000" cy="754144"/>
            <a:chOff x="0" y="-35360"/>
            <a:chExt cx="9144000" cy="754144"/>
          </a:xfrm>
          <a:solidFill>
            <a:srgbClr val="D43448"/>
          </a:solidFill>
        </p:grpSpPr>
        <p:sp>
          <p:nvSpPr>
            <p:cNvPr id="16" name="正方形/長方形 15"/>
            <p:cNvSpPr/>
            <p:nvPr/>
          </p:nvSpPr>
          <p:spPr>
            <a:xfrm>
              <a:off x="0" y="-35360"/>
              <a:ext cx="9144000" cy="7541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553" y="64122"/>
              <a:ext cx="8263801" cy="553998"/>
            </a:xfrm>
            <a:prstGeom prst="rect">
              <a:avLst/>
            </a:prstGeom>
            <a:grpFill/>
          </p:spPr>
          <p:txBody>
            <a:bodyPr wrap="none">
              <a:spAutoFit/>
            </a:bodyPr>
            <a:lstStyle/>
            <a:p>
              <a:r>
                <a:rPr lang="ja-JP" altLang="en-US" sz="3000" dirty="0" smtClean="0">
                  <a:solidFill>
                    <a:schemeClr val="bg1"/>
                  </a:solidFill>
                  <a:latin typeface="メイリオ" panose="020B0604030504040204" pitchFamily="50" charset="-128"/>
                  <a:ea typeface="メイリオ" panose="020B0604030504040204" pitchFamily="50" charset="-128"/>
                </a:rPr>
                <a:t>補完</a:t>
              </a:r>
              <a:r>
                <a:rPr lang="ja-JP" altLang="en-US" sz="3000" dirty="0">
                  <a:solidFill>
                    <a:schemeClr val="bg1"/>
                  </a:solidFill>
                  <a:latin typeface="メイリオ" panose="020B0604030504040204" pitchFamily="50" charset="-128"/>
                  <a:ea typeface="メイリオ" panose="020B0604030504040204" pitchFamily="50" charset="-128"/>
                </a:rPr>
                <a:t>手段・補完行動等の適切な行動を形成</a:t>
              </a:r>
              <a:r>
                <a:rPr lang="ja-JP" altLang="en-US" sz="3000" dirty="0" smtClean="0">
                  <a:solidFill>
                    <a:schemeClr val="bg1"/>
                  </a:solidFill>
                  <a:latin typeface="メイリオ" panose="020B0604030504040204" pitchFamily="50" charset="-128"/>
                  <a:ea typeface="メイリオ" panose="020B0604030504040204" pitchFamily="50" charset="-128"/>
                </a:rPr>
                <a:t>する</a:t>
              </a:r>
              <a:endParaRPr lang="ja-JP" altLang="en-US" sz="3000" dirty="0">
                <a:solidFill>
                  <a:schemeClr val="bg1"/>
                </a:solidFill>
              </a:endParaRPr>
            </a:p>
          </p:txBody>
        </p:sp>
      </p:grpSp>
      <p:sp>
        <p:nvSpPr>
          <p:cNvPr id="18" name="正方形/長方形 17"/>
          <p:cNvSpPr/>
          <p:nvPr/>
        </p:nvSpPr>
        <p:spPr>
          <a:xfrm>
            <a:off x="2038432" y="564025"/>
            <a:ext cx="6862097" cy="822741"/>
          </a:xfrm>
          <a:prstGeom prst="rect">
            <a:avLst/>
          </a:prstGeom>
          <a:solidFill>
            <a:srgbClr val="F5EE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メイリオ" panose="020B0604030504040204" pitchFamily="50" charset="-128"/>
                <a:ea typeface="メイリオ" panose="020B0604030504040204" pitchFamily="50" charset="-128"/>
              </a:rPr>
              <a:t>　　</a:t>
            </a:r>
            <a:r>
              <a:rPr lang="ja-JP" altLang="en-US" sz="2400" dirty="0">
                <a:solidFill>
                  <a:schemeClr val="tx1"/>
                </a:solidFill>
                <a:latin typeface="メイリオ" panose="020B0604030504040204" pitchFamily="50" charset="-128"/>
                <a:ea typeface="メイリオ" panose="020B0604030504040204" pitchFamily="50" charset="-128"/>
              </a:rPr>
              <a:t>物品を</a:t>
            </a:r>
            <a:r>
              <a:rPr lang="ja-JP" altLang="en-US" sz="2400" dirty="0" smtClean="0">
                <a:solidFill>
                  <a:schemeClr val="tx1"/>
                </a:solidFill>
                <a:latin typeface="メイリオ" panose="020B0604030504040204" pitchFamily="50" charset="-128"/>
                <a:ea typeface="メイリオ" panose="020B0604030504040204" pitchFamily="50" charset="-128"/>
              </a:rPr>
              <a:t>用いた作業環境の構造化方法</a:t>
            </a:r>
            <a:endParaRPr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17" name="ホームベース 16"/>
          <p:cNvSpPr/>
          <p:nvPr/>
        </p:nvSpPr>
        <p:spPr>
          <a:xfrm>
            <a:off x="395544" y="564026"/>
            <a:ext cx="2064851" cy="822741"/>
          </a:xfrm>
          <a:prstGeom prst="homePlate">
            <a:avLst/>
          </a:prstGeom>
          <a:solidFill>
            <a:srgbClr val="D2CDBD"/>
          </a:solid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dirty="0" smtClean="0"/>
              <a:t>補完手段</a:t>
            </a:r>
            <a:endParaRPr lang="zh-TW" altLang="en-US" sz="3200" dirty="0"/>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516951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299200" y="4641406"/>
            <a:ext cx="2743200" cy="864942"/>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b="1" dirty="0" smtClean="0">
                <a:solidFill>
                  <a:schemeClr val="bg1"/>
                </a:solidFill>
                <a:latin typeface="メイリオ" panose="020B0604030504040204" pitchFamily="50" charset="-128"/>
                <a:ea typeface="メイリオ" panose="020B0604030504040204" pitchFamily="50" charset="-128"/>
              </a:rPr>
              <a:t>いる。</a:t>
            </a:r>
            <a:endParaRPr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6" name="テキスト ボックス 15"/>
          <p:cNvSpPr txBox="1"/>
          <p:nvPr/>
        </p:nvSpPr>
        <p:spPr>
          <a:xfrm>
            <a:off x="89543" y="2411608"/>
            <a:ext cx="9096608" cy="707886"/>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人の行動の頻度は、その行動を起こす</a:t>
            </a:r>
          </a:p>
          <a:p>
            <a:r>
              <a:rPr kumimoji="1" lang="ja-JP" altLang="en-US" sz="20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1"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0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20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後の</a:t>
            </a:r>
            <a:r>
              <a:rPr kumimoji="1" lang="ja-JP" altLang="en-US" sz="2000" b="1" dirty="0" smtClean="0">
                <a:solidFill>
                  <a:srgbClr val="F47C50"/>
                </a:solidFill>
                <a:latin typeface="メイリオ" panose="020B0604030504040204" pitchFamily="50" charset="-128"/>
                <a:ea typeface="メイリオ" panose="020B0604030504040204" pitchFamily="50" charset="-128"/>
                <a:cs typeface="メイリオ" panose="020B0604030504040204" pitchFamily="50" charset="-128"/>
              </a:rPr>
              <a:t>結果</a:t>
            </a:r>
            <a:r>
              <a:rPr kumimoji="1" lang="ja-JP" altLang="en-US" sz="20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によって左右される。</a:t>
            </a:r>
            <a:endParaRPr kumimoji="1" lang="ja-JP" altLang="en-US" sz="2000" dirty="0"/>
          </a:p>
        </p:txBody>
      </p:sp>
      <p:grpSp>
        <p:nvGrpSpPr>
          <p:cNvPr id="17" name="グループ化 16"/>
          <p:cNvGrpSpPr/>
          <p:nvPr/>
        </p:nvGrpSpPr>
        <p:grpSpPr>
          <a:xfrm>
            <a:off x="2048640" y="3210390"/>
            <a:ext cx="3091532" cy="1460451"/>
            <a:chOff x="4576102" y="2558546"/>
            <a:chExt cx="3851557" cy="1827506"/>
          </a:xfrm>
        </p:grpSpPr>
        <p:pic>
          <p:nvPicPr>
            <p:cNvPr id="19" name="Picture 2" descr="C:\Users\181004\Downloads\148-peoples-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6102" y="2558546"/>
              <a:ext cx="3851557" cy="1827506"/>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7334219" y="3823634"/>
              <a:ext cx="646331" cy="42606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a:t>
              </a:r>
            </a:p>
          </p:txBody>
        </p:sp>
        <p:sp>
          <p:nvSpPr>
            <p:cNvPr id="25" name="右矢印 24"/>
            <p:cNvSpPr/>
            <p:nvPr/>
          </p:nvSpPr>
          <p:spPr>
            <a:xfrm>
              <a:off x="5331979" y="2919700"/>
              <a:ext cx="432048" cy="468131"/>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7980550" y="2976917"/>
              <a:ext cx="447109" cy="468131"/>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p:cNvGrpSpPr/>
          <p:nvPr/>
        </p:nvGrpSpPr>
        <p:grpSpPr>
          <a:xfrm>
            <a:off x="16134" y="4795097"/>
            <a:ext cx="6143624" cy="1667299"/>
            <a:chOff x="-78881" y="4444344"/>
            <a:chExt cx="9039122" cy="1667299"/>
          </a:xfrm>
        </p:grpSpPr>
        <p:sp>
          <p:nvSpPr>
            <p:cNvPr id="28" name="右矢印 27"/>
            <p:cNvSpPr/>
            <p:nvPr/>
          </p:nvSpPr>
          <p:spPr>
            <a:xfrm>
              <a:off x="-78881" y="4989962"/>
              <a:ext cx="9039122" cy="576064"/>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94390" y="4444344"/>
              <a:ext cx="2580208" cy="1667299"/>
            </a:xfrm>
            <a:prstGeom prst="rect">
              <a:avLst/>
            </a:prstGeom>
            <a:solidFill>
              <a:srgbClr val="F47C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3060485" y="4500466"/>
              <a:ext cx="2434996" cy="1555160"/>
            </a:xfrm>
            <a:prstGeom prst="rect">
              <a:avLst/>
            </a:prstGeom>
            <a:solidFill>
              <a:srgbClr val="D434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5781368" y="4500466"/>
              <a:ext cx="2452299" cy="1555159"/>
            </a:xfrm>
            <a:prstGeom prst="rect">
              <a:avLst/>
            </a:prstGeom>
            <a:solidFill>
              <a:srgbClr val="F47C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2" name="テキスト ボックス 31"/>
          <p:cNvSpPr txBox="1"/>
          <p:nvPr/>
        </p:nvSpPr>
        <p:spPr>
          <a:xfrm>
            <a:off x="-22789" y="1377894"/>
            <a:ext cx="5688716" cy="830997"/>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ＭＷＳの基本的</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技法</a:t>
            </a:r>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である応用行動分析の考え方</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3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0976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16" y="0"/>
            <a:ext cx="7580375" cy="6858000"/>
          </a:xfrm>
          <a:prstGeom prst="rect">
            <a:avLst/>
          </a:prstGeom>
        </p:spPr>
      </p:pic>
      <p:sp>
        <p:nvSpPr>
          <p:cNvPr id="2" name="四角形吹き出し 1"/>
          <p:cNvSpPr/>
          <p:nvPr/>
        </p:nvSpPr>
        <p:spPr>
          <a:xfrm>
            <a:off x="393192" y="155448"/>
            <a:ext cx="1472184" cy="475488"/>
          </a:xfrm>
          <a:prstGeom prst="wedgeRectCallout">
            <a:avLst>
              <a:gd name="adj1" fmla="val 82273"/>
              <a:gd name="adj2" fmla="val 2885"/>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作業開始前</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5" name="四角形吹き出し 4"/>
          <p:cNvSpPr/>
          <p:nvPr/>
        </p:nvSpPr>
        <p:spPr>
          <a:xfrm>
            <a:off x="7131035" y="128016"/>
            <a:ext cx="1472184" cy="475488"/>
          </a:xfrm>
          <a:prstGeom prst="wedgeRectCallout">
            <a:avLst>
              <a:gd name="adj1" fmla="val -119590"/>
              <a:gd name="adj2" fmla="val 20192"/>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作業開始後</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7" name="四角形吹き出し 6"/>
          <p:cNvSpPr/>
          <p:nvPr/>
        </p:nvSpPr>
        <p:spPr>
          <a:xfrm>
            <a:off x="100584" y="813816"/>
            <a:ext cx="1472184" cy="475488"/>
          </a:xfrm>
          <a:prstGeom prst="wedgeRectCallout">
            <a:avLst>
              <a:gd name="adj1" fmla="val 97801"/>
              <a:gd name="adj2" fmla="val -91345"/>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補完行動</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9" name="四角形吹き出し 8"/>
          <p:cNvSpPr/>
          <p:nvPr/>
        </p:nvSpPr>
        <p:spPr>
          <a:xfrm>
            <a:off x="7540563" y="3323844"/>
            <a:ext cx="1472184" cy="576072"/>
          </a:xfrm>
          <a:prstGeom prst="wedgeRectCallout">
            <a:avLst>
              <a:gd name="adj1" fmla="val -41330"/>
              <a:gd name="adj2" fmla="val -120191"/>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具体的</a:t>
            </a:r>
          </a:p>
          <a:p>
            <a:pPr algn="ctr"/>
            <a:r>
              <a:rPr lang="ja-JP" altLang="en-US" sz="1600" dirty="0" smtClean="0">
                <a:solidFill>
                  <a:schemeClr val="tx1"/>
                </a:solidFill>
                <a:latin typeface="メイリオ" panose="020B0604030504040204" pitchFamily="50" charset="-128"/>
                <a:ea typeface="メイリオ" panose="020B0604030504040204" pitchFamily="50" charset="-128"/>
              </a:rPr>
              <a:t>補完行動例</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0" name="四角形吹き出し 9"/>
          <p:cNvSpPr/>
          <p:nvPr/>
        </p:nvSpPr>
        <p:spPr>
          <a:xfrm>
            <a:off x="100584" y="2945892"/>
            <a:ext cx="1472184" cy="576072"/>
          </a:xfrm>
          <a:prstGeom prst="wedgeRectCallout">
            <a:avLst>
              <a:gd name="adj1" fmla="val 54322"/>
              <a:gd name="adj2" fmla="val -112255"/>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作業</a:t>
            </a:r>
            <a:r>
              <a:rPr lang="ja-JP" altLang="en-US" sz="1600" dirty="0">
                <a:solidFill>
                  <a:schemeClr val="tx1"/>
                </a:solidFill>
                <a:latin typeface="メイリオ" panose="020B0604030504040204" pitchFamily="50" charset="-128"/>
                <a:ea typeface="メイリオ" panose="020B0604030504040204" pitchFamily="50" charset="-128"/>
              </a:rPr>
              <a:t>課題</a:t>
            </a:r>
            <a:endParaRPr lang="ja-JP" altLang="en-US" sz="1600" dirty="0" smtClean="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799022" y="11223"/>
            <a:ext cx="3922796" cy="338554"/>
          </a:xfrm>
          <a:prstGeom prst="rect">
            <a:avLst/>
          </a:prstGeom>
          <a:solidFill>
            <a:schemeClr val="bg1"/>
          </a:solidFill>
        </p:spPr>
        <p:txBody>
          <a:bodyPr wrap="square" rtlCol="0">
            <a:spAutoFit/>
          </a:bodyPr>
          <a:lstStyle/>
          <a:p>
            <a:r>
              <a:rPr kumimoji="1" lang="ja-JP" altLang="en-US" sz="1600" dirty="0" smtClean="0"/>
              <a:t>表　</a:t>
            </a:r>
            <a:r>
              <a:rPr kumimoji="1" lang="en-US" altLang="ja-JP" sz="1600" dirty="0" smtClean="0"/>
              <a:t>MWS</a:t>
            </a:r>
            <a:r>
              <a:rPr kumimoji="1" lang="ja-JP" altLang="en-US" sz="1600" dirty="0" smtClean="0"/>
              <a:t>で用いる補完行動の一覧</a:t>
            </a:r>
            <a:endParaRPr kumimoji="1" lang="ja-JP" altLang="en-US" sz="1600" dirty="0"/>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55729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971334" y="39283"/>
            <a:ext cx="3922796" cy="338554"/>
          </a:xfrm>
          <a:prstGeom prst="rect">
            <a:avLst/>
          </a:prstGeom>
          <a:solidFill>
            <a:schemeClr val="bg1"/>
          </a:solidFill>
        </p:spPr>
        <p:txBody>
          <a:bodyPr wrap="square" rtlCol="0">
            <a:spAutoFit/>
          </a:bodyPr>
          <a:lstStyle/>
          <a:p>
            <a:r>
              <a:rPr kumimoji="1" lang="ja-JP" altLang="en-US" sz="1600" dirty="0" smtClean="0"/>
              <a:t>表　</a:t>
            </a:r>
            <a:r>
              <a:rPr kumimoji="1" lang="en-US" altLang="ja-JP" sz="1600" dirty="0" smtClean="0"/>
              <a:t>MWS</a:t>
            </a:r>
            <a:r>
              <a:rPr kumimoji="1" lang="ja-JP" altLang="en-US" sz="1600" dirty="0" smtClean="0"/>
              <a:t>で用いる補完手段の一覧</a:t>
            </a:r>
            <a:endParaRPr kumimoji="1" lang="ja-JP" altLang="en-US" sz="1600" dirty="0"/>
          </a:p>
        </p:txBody>
      </p:sp>
      <p:sp>
        <p:nvSpPr>
          <p:cNvPr id="3" name="コンテンツ プレースホルダー 2"/>
          <p:cNvSpPr>
            <a:spLocks noGrp="1"/>
          </p:cNvSpPr>
          <p:nvPr>
            <p:ph idx="1"/>
          </p:nvPr>
        </p:nvSpPr>
        <p:spPr>
          <a:xfrm>
            <a:off x="6931532" y="3036128"/>
            <a:ext cx="1828420" cy="1014664"/>
          </a:xfrm>
        </p:spPr>
        <p:txBody>
          <a:bodyPr>
            <a:normAutofit fontScale="92500" lnSpcReduction="10000"/>
          </a:bodyPr>
          <a:lstStyle/>
          <a:p>
            <a:pPr marL="0" indent="0">
              <a:buNone/>
            </a:pPr>
            <a:r>
              <a:rPr lang="ja-JP" altLang="en-US" sz="1600" dirty="0">
                <a:latin typeface="メイリオ" panose="020B0604030504040204" pitchFamily="50" charset="-128"/>
                <a:ea typeface="メイリオ" panose="020B0604030504040204" pitchFamily="50" charset="-128"/>
              </a:rPr>
              <a:t>「補完手段</a:t>
            </a:r>
            <a:r>
              <a:rPr lang="ja-JP" altLang="en-US" sz="1600" dirty="0" smtClean="0">
                <a:latin typeface="メイリオ" panose="020B0604030504040204" pitchFamily="50" charset="-128"/>
                <a:ea typeface="メイリオ" panose="020B0604030504040204" pitchFamily="50" charset="-128"/>
              </a:rPr>
              <a:t>」</a:t>
            </a:r>
          </a:p>
          <a:p>
            <a:pPr marL="0" indent="0">
              <a:buNone/>
            </a:pPr>
            <a:r>
              <a:rPr lang="ja-JP" altLang="en-US" sz="1600" dirty="0" smtClean="0">
                <a:latin typeface="メイリオ" panose="020B0604030504040204" pitchFamily="50" charset="-128"/>
                <a:ea typeface="メイリオ" panose="020B0604030504040204" pitchFamily="50" charset="-128"/>
              </a:rPr>
              <a:t>作業</a:t>
            </a:r>
            <a:r>
              <a:rPr lang="ja-JP" altLang="en-US" sz="1600" dirty="0">
                <a:latin typeface="メイリオ" panose="020B0604030504040204" pitchFamily="50" charset="-128"/>
                <a:ea typeface="メイリオ" panose="020B0604030504040204" pitchFamily="50" charset="-128"/>
              </a:rPr>
              <a:t>環境を構造化する時に物品を</a:t>
            </a:r>
            <a:r>
              <a:rPr lang="ja-JP" altLang="en-US" sz="1600" dirty="0" smtClean="0">
                <a:latin typeface="メイリオ" panose="020B0604030504040204" pitchFamily="50" charset="-128"/>
                <a:ea typeface="メイリオ" panose="020B0604030504040204" pitchFamily="50" charset="-128"/>
              </a:rPr>
              <a:t>用いること</a:t>
            </a:r>
            <a:endParaRPr kumimoji="1" lang="ja-JP" altLang="en-US" sz="16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42" y="0"/>
            <a:ext cx="6361285" cy="6858000"/>
          </a:xfrm>
          <a:prstGeom prst="rect">
            <a:avLst/>
          </a:prstGeom>
        </p:spPr>
      </p:pic>
      <p:sp>
        <p:nvSpPr>
          <p:cNvPr id="5" name="四角形吹き出し 4"/>
          <p:cNvSpPr/>
          <p:nvPr/>
        </p:nvSpPr>
        <p:spPr>
          <a:xfrm>
            <a:off x="124697" y="109728"/>
            <a:ext cx="1472184" cy="475488"/>
          </a:xfrm>
          <a:prstGeom prst="wedgeRectCallout">
            <a:avLst>
              <a:gd name="adj1" fmla="val 107118"/>
              <a:gd name="adj2" fmla="val 31731"/>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作業開始前</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6" name="四角形吹き出し 5"/>
          <p:cNvSpPr/>
          <p:nvPr/>
        </p:nvSpPr>
        <p:spPr>
          <a:xfrm>
            <a:off x="6175493" y="0"/>
            <a:ext cx="829191" cy="475488"/>
          </a:xfrm>
          <a:prstGeom prst="wedgeRectCallout">
            <a:avLst>
              <a:gd name="adj1" fmla="val -211580"/>
              <a:gd name="adj2" fmla="val 50962"/>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作業中</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7" name="四角形吹き出し 6"/>
          <p:cNvSpPr/>
          <p:nvPr/>
        </p:nvSpPr>
        <p:spPr>
          <a:xfrm>
            <a:off x="7360894" y="0"/>
            <a:ext cx="829191" cy="475488"/>
          </a:xfrm>
          <a:prstGeom prst="wedgeRectCallout">
            <a:avLst>
              <a:gd name="adj1" fmla="val -198347"/>
              <a:gd name="adj2" fmla="val 58654"/>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作業後</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8" name="四角形吹き出し 7"/>
          <p:cNvSpPr/>
          <p:nvPr/>
        </p:nvSpPr>
        <p:spPr>
          <a:xfrm>
            <a:off x="6931532" y="663100"/>
            <a:ext cx="1472184" cy="475488"/>
          </a:xfrm>
          <a:prstGeom prst="wedgeRectCallout">
            <a:avLst>
              <a:gd name="adj1" fmla="val -79218"/>
              <a:gd name="adj2" fmla="val 2886"/>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補完手段</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9" name="四角形吹き出し 8"/>
          <p:cNvSpPr/>
          <p:nvPr/>
        </p:nvSpPr>
        <p:spPr>
          <a:xfrm>
            <a:off x="7039397" y="2386584"/>
            <a:ext cx="1472184" cy="580804"/>
          </a:xfrm>
          <a:prstGeom prst="wedgeRectCallout">
            <a:avLst>
              <a:gd name="adj1" fmla="val -91019"/>
              <a:gd name="adj2" fmla="val -45191"/>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具体的</a:t>
            </a:r>
          </a:p>
          <a:p>
            <a:pPr algn="ctr"/>
            <a:r>
              <a:rPr lang="ja-JP" altLang="en-US" sz="1600" dirty="0" smtClean="0">
                <a:solidFill>
                  <a:schemeClr val="tx1"/>
                </a:solidFill>
                <a:latin typeface="メイリオ" panose="020B0604030504040204" pitchFamily="50" charset="-128"/>
                <a:ea typeface="メイリオ" panose="020B0604030504040204" pitchFamily="50" charset="-128"/>
              </a:rPr>
              <a:t>補完手段</a:t>
            </a:r>
            <a:r>
              <a:rPr kumimoji="1" lang="ja-JP" altLang="en-US" sz="1600" dirty="0" smtClean="0">
                <a:solidFill>
                  <a:schemeClr val="tx1"/>
                </a:solidFill>
                <a:latin typeface="メイリオ" panose="020B0604030504040204" pitchFamily="50" charset="-128"/>
                <a:ea typeface="メイリオ" panose="020B0604030504040204" pitchFamily="50" charset="-128"/>
              </a:rPr>
              <a:t>例</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0" name="四角形吹き出し 9"/>
          <p:cNvSpPr/>
          <p:nvPr/>
        </p:nvSpPr>
        <p:spPr>
          <a:xfrm>
            <a:off x="53814" y="2992614"/>
            <a:ext cx="676656" cy="576072"/>
          </a:xfrm>
          <a:prstGeom prst="wedgeRectCallout">
            <a:avLst>
              <a:gd name="adj1" fmla="val 74592"/>
              <a:gd name="adj2" fmla="val -110668"/>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作業</a:t>
            </a:r>
          </a:p>
          <a:p>
            <a:pPr algn="ctr"/>
            <a:r>
              <a:rPr lang="ja-JP" altLang="en-US" sz="1600" dirty="0" smtClean="0">
                <a:solidFill>
                  <a:schemeClr val="tx1"/>
                </a:solidFill>
                <a:latin typeface="メイリオ" panose="020B0604030504040204" pitchFamily="50" charset="-128"/>
                <a:ea typeface="メイリオ" panose="020B0604030504040204" pitchFamily="50" charset="-128"/>
              </a:rPr>
              <a:t>課題</a:t>
            </a:r>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34710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48" y="879991"/>
            <a:ext cx="8765401" cy="2972109"/>
          </a:xfrm>
          <a:prstGeom prst="rect">
            <a:avLst/>
          </a:prstGeom>
        </p:spPr>
      </p:pic>
      <p:sp>
        <p:nvSpPr>
          <p:cNvPr id="9" name="四角形吹き出し 8"/>
          <p:cNvSpPr/>
          <p:nvPr/>
        </p:nvSpPr>
        <p:spPr>
          <a:xfrm>
            <a:off x="3862061" y="3714625"/>
            <a:ext cx="1472184" cy="580804"/>
          </a:xfrm>
          <a:prstGeom prst="wedgeRectCallout">
            <a:avLst>
              <a:gd name="adj1" fmla="val -35118"/>
              <a:gd name="adj2" fmla="val -95571"/>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具体的</a:t>
            </a:r>
          </a:p>
          <a:p>
            <a:pPr algn="ctr"/>
            <a:r>
              <a:rPr lang="ja-JP" altLang="en-US" sz="1600" dirty="0" smtClean="0">
                <a:solidFill>
                  <a:schemeClr val="tx1"/>
                </a:solidFill>
                <a:latin typeface="メイリオ" panose="020B0604030504040204" pitchFamily="50" charset="-128"/>
                <a:ea typeface="メイリオ" panose="020B0604030504040204" pitchFamily="50" charset="-128"/>
              </a:rPr>
              <a:t>指導・支援</a:t>
            </a:r>
            <a:r>
              <a:rPr kumimoji="1" lang="ja-JP" altLang="en-US" sz="1600" dirty="0" smtClean="0">
                <a:solidFill>
                  <a:schemeClr val="tx1"/>
                </a:solidFill>
                <a:latin typeface="メイリオ" panose="020B0604030504040204" pitchFamily="50" charset="-128"/>
                <a:ea typeface="メイリオ" panose="020B0604030504040204" pitchFamily="50" charset="-128"/>
              </a:rPr>
              <a:t>例</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701459" y="879991"/>
            <a:ext cx="7979078" cy="338554"/>
          </a:xfrm>
          <a:prstGeom prst="rect">
            <a:avLst/>
          </a:prstGeom>
          <a:solidFill>
            <a:schemeClr val="bg1"/>
          </a:solidFill>
          <a:ln>
            <a:noFill/>
          </a:ln>
        </p:spPr>
        <p:txBody>
          <a:bodyPr wrap="square" rtlCol="0">
            <a:spAutoFit/>
          </a:bodyPr>
          <a:lstStyle/>
          <a:p>
            <a:pPr algn="ctr"/>
            <a:r>
              <a:rPr kumimoji="1" lang="ja-JP" altLang="en-US" sz="1600" dirty="0" smtClean="0"/>
              <a:t>表　</a:t>
            </a:r>
            <a:r>
              <a:rPr kumimoji="1" lang="en-US" altLang="ja-JP" sz="1600" dirty="0" smtClean="0"/>
              <a:t>MWS</a:t>
            </a:r>
            <a:r>
              <a:rPr kumimoji="1" lang="ja-JP" altLang="en-US" sz="1600" dirty="0" smtClean="0"/>
              <a:t>における</a:t>
            </a:r>
            <a:r>
              <a:rPr lang="ja-JP" altLang="en-US" sz="1600" dirty="0" smtClean="0"/>
              <a:t>他者による指導・支援の例</a:t>
            </a:r>
            <a:endParaRPr kumimoji="1" lang="ja-JP" altLang="en-US" sz="1600" dirty="0"/>
          </a:p>
        </p:txBody>
      </p:sp>
      <p:sp>
        <p:nvSpPr>
          <p:cNvPr id="6" name="四角形吹き出し 5"/>
          <p:cNvSpPr/>
          <p:nvPr/>
        </p:nvSpPr>
        <p:spPr>
          <a:xfrm>
            <a:off x="316721" y="502920"/>
            <a:ext cx="1472184" cy="475488"/>
          </a:xfrm>
          <a:prstGeom prst="wedgeRectCallout">
            <a:avLst>
              <a:gd name="adj1" fmla="val 51838"/>
              <a:gd name="adj2" fmla="val 125962"/>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作業開始前</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7" name="四角形吹き出し 6"/>
          <p:cNvSpPr/>
          <p:nvPr/>
        </p:nvSpPr>
        <p:spPr>
          <a:xfrm>
            <a:off x="1991578" y="235917"/>
            <a:ext cx="829191" cy="475488"/>
          </a:xfrm>
          <a:prstGeom prst="wedgeRectCallout">
            <a:avLst>
              <a:gd name="adj1" fmla="val 34456"/>
              <a:gd name="adj2" fmla="val 188843"/>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作業中</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8" name="四角形吹き出し 7"/>
          <p:cNvSpPr/>
          <p:nvPr/>
        </p:nvSpPr>
        <p:spPr>
          <a:xfrm>
            <a:off x="7615298" y="270386"/>
            <a:ext cx="829191" cy="475488"/>
          </a:xfrm>
          <a:prstGeom prst="wedgeRectCallout">
            <a:avLst>
              <a:gd name="adj1" fmla="val -19700"/>
              <a:gd name="adj2" fmla="val 164423"/>
            </a:avLst>
          </a:prstGeom>
          <a:solidFill>
            <a:schemeClr val="bg1"/>
          </a:solidFill>
          <a:ln>
            <a:solidFill>
              <a:srgbClr val="006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作業後</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439970" y="5081134"/>
            <a:ext cx="8178736" cy="646331"/>
          </a:xfrm>
          <a:prstGeom prst="rect">
            <a:avLst/>
          </a:prstGeom>
        </p:spPr>
        <p:txBody>
          <a:bodyPr wrap="square">
            <a:spAutoFit/>
          </a:bodyPr>
          <a:lstStyle/>
          <a:p>
            <a:r>
              <a:rPr lang="ja-JP" altLang="en-US" b="0" i="0" u="none" strike="noStrike" baseline="0" dirty="0" smtClean="0">
                <a:latin typeface="メイリオ" panose="020B0604030504040204" pitchFamily="50" charset="-128"/>
                <a:ea typeface="メイリオ" panose="020B0604030504040204" pitchFamily="50" charset="-128"/>
              </a:rPr>
              <a:t>補完方法の</a:t>
            </a:r>
            <a:r>
              <a:rPr lang="ja-JP" altLang="en-US" dirty="0">
                <a:latin typeface="メイリオ" panose="020B0604030504040204" pitchFamily="50" charset="-128"/>
                <a:ea typeface="メイリオ" panose="020B0604030504040204" pitchFamily="50" charset="-128"/>
              </a:rPr>
              <a:t>一</a:t>
            </a:r>
            <a:r>
              <a:rPr lang="ja-JP" altLang="en-US" dirty="0" smtClean="0">
                <a:latin typeface="メイリオ" panose="020B0604030504040204" pitchFamily="50" charset="-128"/>
                <a:ea typeface="メイリオ" panose="020B0604030504040204" pitchFamily="50" charset="-128"/>
              </a:rPr>
              <a:t>つ</a:t>
            </a:r>
            <a:r>
              <a:rPr lang="ja-JP" altLang="en-US" b="0" i="0" u="none" strike="noStrike" baseline="0" dirty="0" smtClean="0">
                <a:latin typeface="メイリオ" panose="020B0604030504040204" pitchFamily="50" charset="-128"/>
                <a:ea typeface="メイリオ" panose="020B0604030504040204" pitchFamily="50" charset="-128"/>
              </a:rPr>
              <a:t>であり、補完行動や補完手段の確立や維持、般化を図るために行うもの</a:t>
            </a:r>
            <a:endParaRPr lang="ja-JP" altLang="en-US"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0" y="4711802"/>
            <a:ext cx="341632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「他者による指導・支援</a:t>
            </a:r>
            <a:r>
              <a:rPr lang="ja-JP" altLang="en-US" dirty="0" smtClean="0">
                <a:latin typeface="メイリオ" panose="020B0604030504040204" pitchFamily="50" charset="-128"/>
                <a:ea typeface="メイリオ" panose="020B0604030504040204" pitchFamily="50" charset="-128"/>
              </a:rPr>
              <a:t>」とは</a:t>
            </a:r>
            <a:endParaRPr lang="ja-JP" altLang="en-US"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20606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36150" y="5710476"/>
            <a:ext cx="2743200" cy="880500"/>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b="1" dirty="0" smtClean="0">
                <a:solidFill>
                  <a:schemeClr val="bg1"/>
                </a:solidFill>
                <a:latin typeface="メイリオ" panose="020B0604030504040204" pitchFamily="50" charset="-128"/>
                <a:ea typeface="メイリオ" panose="020B0604030504040204" pitchFamily="50" charset="-128"/>
              </a:rPr>
              <a:t>いる。</a:t>
            </a:r>
            <a:endParaRPr lang="ja-JP" altLang="en-US" b="1" dirty="0">
              <a:solidFill>
                <a:schemeClr val="bg1"/>
              </a:solidFill>
            </a:endParaRPr>
          </a:p>
        </p:txBody>
      </p:sp>
      <p:sp>
        <p:nvSpPr>
          <p:cNvPr id="17" name="正方形/長方形 16"/>
          <p:cNvSpPr/>
          <p:nvPr/>
        </p:nvSpPr>
        <p:spPr>
          <a:xfrm>
            <a:off x="129767" y="4612217"/>
            <a:ext cx="5821052"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ＭＷＳにおける段階（レベル）は、利用者の成功体験の積み重ねにも役立てることが出来る。</a:t>
            </a:r>
            <a:endParaRPr lang="ja-JP" altLang="en-US" dirty="0">
              <a:latin typeface="メイリオ" panose="020B0604030504040204" pitchFamily="50" charset="-128"/>
              <a:ea typeface="メイリオ" panose="020B0604030504040204" pitchFamily="50" charset="-128"/>
            </a:endParaRPr>
          </a:p>
        </p:txBody>
      </p:sp>
      <p:sp>
        <p:nvSpPr>
          <p:cNvPr id="2" name="下矢印 1"/>
          <p:cNvSpPr/>
          <p:nvPr/>
        </p:nvSpPr>
        <p:spPr>
          <a:xfrm>
            <a:off x="2666198" y="3797962"/>
            <a:ext cx="539015" cy="384274"/>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29767" y="2342179"/>
            <a:ext cx="5821052" cy="923330"/>
          </a:xfrm>
          <a:prstGeom prst="rect">
            <a:avLst/>
          </a:prstGeom>
          <a:noFill/>
          <a:ln>
            <a:solidFill>
              <a:schemeClr val="tx1"/>
            </a:solidFill>
          </a:ln>
        </p:spPr>
        <p:txBody>
          <a:bodyPr wrap="square">
            <a:spAutoFit/>
          </a:bodyPr>
          <a:lstStyle/>
          <a:p>
            <a:r>
              <a:rPr lang="ja-JP" altLang="en-US" dirty="0" smtClean="0">
                <a:latin typeface="メイリオ" panose="020B0604030504040204" pitchFamily="50" charset="-128"/>
                <a:ea typeface="メイリオ" panose="020B0604030504040204" pitchFamily="50" charset="-128"/>
              </a:rPr>
              <a:t>　補完方法を段階的に学習することに</a:t>
            </a:r>
            <a:r>
              <a:rPr lang="ja-JP" altLang="en-US" dirty="0">
                <a:latin typeface="メイリオ" panose="020B0604030504040204" pitchFamily="50" charset="-128"/>
                <a:ea typeface="メイリオ" panose="020B0604030504040204" pitchFamily="50" charset="-128"/>
              </a:rPr>
              <a:t>より、利用者が獲得感や成功体験を積み重ねていると実感</a:t>
            </a:r>
            <a:r>
              <a:rPr lang="ja-JP" altLang="en-US" dirty="0" smtClean="0">
                <a:latin typeface="メイリオ" panose="020B0604030504040204" pitchFamily="50" charset="-128"/>
                <a:ea typeface="メイリオ" panose="020B0604030504040204" pitchFamily="50" charset="-128"/>
              </a:rPr>
              <a:t>できるよう、支援</a:t>
            </a:r>
            <a:r>
              <a:rPr lang="ja-JP" altLang="en-US" dirty="0">
                <a:latin typeface="メイリオ" panose="020B0604030504040204" pitchFamily="50" charset="-128"/>
                <a:ea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rPr>
              <a:t>行うことが重要</a:t>
            </a:r>
            <a:endParaRPr lang="ja-JP" altLang="en-US" dirty="0">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88027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意見交換</a:t>
            </a:r>
            <a:endParaRPr kumimoji="1" lang="ja-JP" altLang="en-US" dirty="0"/>
          </a:p>
        </p:txBody>
      </p:sp>
      <p:sp>
        <p:nvSpPr>
          <p:cNvPr id="4" name="コンテンツ プレースホルダー 2"/>
          <p:cNvSpPr txBox="1">
            <a:spLocks/>
          </p:cNvSpPr>
          <p:nvPr/>
        </p:nvSpPr>
        <p:spPr>
          <a:xfrm>
            <a:off x="628650" y="1803854"/>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mtClean="0">
                <a:latin typeface="メイリオ" panose="020B0604030504040204" pitchFamily="50" charset="-128"/>
                <a:ea typeface="メイリオ" panose="020B0604030504040204" pitchFamily="50" charset="-128"/>
              </a:rPr>
              <a:t>ＭＷＳについて</a:t>
            </a:r>
          </a:p>
          <a:p>
            <a:pPr marL="0" indent="0">
              <a:buFont typeface="Arial" panose="020B0604020202020204" pitchFamily="34" charset="0"/>
              <a:buNone/>
            </a:pPr>
            <a:r>
              <a:rPr lang="ja-JP" altLang="en-US" smtClean="0">
                <a:latin typeface="メイリオ" panose="020B0604030504040204" pitchFamily="50" charset="-128"/>
                <a:ea typeface="メイリオ" panose="020B0604030504040204" pitchFamily="50" charset="-128"/>
              </a:rPr>
              <a:t>　　　　</a:t>
            </a:r>
          </a:p>
          <a:p>
            <a:pPr marL="0" indent="0">
              <a:buFont typeface="Arial" panose="020B0604020202020204" pitchFamily="34" charset="0"/>
              <a:buNone/>
            </a:pPr>
            <a:r>
              <a:rPr lang="ja-JP" altLang="en-US" smtClean="0">
                <a:latin typeface="メイリオ" panose="020B0604030504040204" pitchFamily="50" charset="-128"/>
                <a:ea typeface="メイリオ" panose="020B0604030504040204" pitchFamily="50" charset="-128"/>
              </a:rPr>
              <a:t>　　　　〇普段の活用方法</a:t>
            </a:r>
          </a:p>
          <a:p>
            <a:pPr marL="0" indent="0">
              <a:buFont typeface="Arial" panose="020B0604020202020204" pitchFamily="34" charset="0"/>
              <a:buNone/>
            </a:pPr>
            <a:endParaRPr lang="ja-JP" altLang="en-US" smtClean="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ja-JP" altLang="en-US" smtClean="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mtClean="0">
                <a:latin typeface="メイリオ" panose="020B0604030504040204" pitchFamily="50" charset="-128"/>
                <a:ea typeface="メイリオ" panose="020B0604030504040204" pitchFamily="50" charset="-128"/>
              </a:rPr>
              <a:t>　　　　〇ＭＷＳについての疑問（なんでも）</a:t>
            </a:r>
            <a:endParaRPr lang="ja-JP" altLang="en-US" dirty="0">
              <a:latin typeface="メイリオ" panose="020B0604030504040204" pitchFamily="50" charset="-128"/>
              <a:ea typeface="メイリオ" panose="020B0604030504040204" pitchFamily="50" charset="-128"/>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525921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段階的</a:t>
            </a:r>
            <a:r>
              <a:rPr lang="ja-JP" altLang="en-US" sz="3200" dirty="0">
                <a:solidFill>
                  <a:schemeClr val="bg1"/>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schemeClr val="bg1"/>
                </a:solidFill>
                <a:latin typeface="メイリオ" panose="020B0604030504040204" pitchFamily="50" charset="-128"/>
                <a:ea typeface="メイリオ" panose="020B0604030504040204" pitchFamily="50" charset="-128"/>
              </a:rPr>
              <a:t>する</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36150" y="5710476"/>
            <a:ext cx="2743200" cy="880500"/>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latin typeface="メイリオ" panose="020B0604030504040204" pitchFamily="50" charset="-128"/>
                <a:ea typeface="メイリオ" panose="020B0604030504040204" pitchFamily="50" charset="-128"/>
              </a:rPr>
              <a:t>いる。</a:t>
            </a:r>
            <a:endParaRPr lang="ja-JP" altLang="en-US" dirty="0"/>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b="1" dirty="0">
                <a:solidFill>
                  <a:schemeClr val="bg1"/>
                </a:solidFill>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b="1" dirty="0" smtClean="0">
                <a:solidFill>
                  <a:schemeClr val="bg1"/>
                </a:solidFill>
                <a:latin typeface="メイリオ" panose="020B0604030504040204" pitchFamily="50" charset="-128"/>
                <a:ea typeface="メイリオ" panose="020B0604030504040204" pitchFamily="50" charset="-128"/>
              </a:rPr>
              <a:t>いる。</a:t>
            </a:r>
            <a:endParaRPr lang="ja-JP" altLang="en-US" b="1" dirty="0">
              <a:solidFill>
                <a:schemeClr val="bg1"/>
              </a:solidFill>
            </a:endParaRPr>
          </a:p>
        </p:txBody>
      </p:sp>
      <p:grpSp>
        <p:nvGrpSpPr>
          <p:cNvPr id="19" name="グループ化 18"/>
          <p:cNvGrpSpPr/>
          <p:nvPr/>
        </p:nvGrpSpPr>
        <p:grpSpPr>
          <a:xfrm>
            <a:off x="104445" y="1878346"/>
            <a:ext cx="6161153" cy="4657813"/>
            <a:chOff x="7805" y="1020255"/>
            <a:chExt cx="9194074" cy="5750520"/>
          </a:xfrm>
        </p:grpSpPr>
        <p:sp>
          <p:nvSpPr>
            <p:cNvPr id="20" name="正方形/長方形 19"/>
            <p:cNvSpPr/>
            <p:nvPr/>
          </p:nvSpPr>
          <p:spPr>
            <a:xfrm>
              <a:off x="70705" y="2009257"/>
              <a:ext cx="8928992" cy="23336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1" name="正方形/長方形 20"/>
            <p:cNvSpPr/>
            <p:nvPr/>
          </p:nvSpPr>
          <p:spPr>
            <a:xfrm>
              <a:off x="70705" y="4437112"/>
              <a:ext cx="8928992" cy="23336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2" name="正方形/長方形 21"/>
            <p:cNvSpPr/>
            <p:nvPr/>
          </p:nvSpPr>
          <p:spPr>
            <a:xfrm>
              <a:off x="7805" y="1020255"/>
              <a:ext cx="8928992" cy="797958"/>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トータルパッケージは作業遂行力の向上についても、補完方法やストレス・疲労への対処行動の確立についても、セルフマネジメントを促進する方向で段階的な指導・支援を行っている。</a:t>
              </a:r>
            </a:p>
          </p:txBody>
        </p:sp>
        <p:pic>
          <p:nvPicPr>
            <p:cNvPr id="23" name="Picture 2" descr="C:\Users\181004\Desktop\2019トータルパッケージ研究\伝達試案Ｖｅｒ１\画像\173-peoples-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44" y="2143597"/>
              <a:ext cx="3775968" cy="2064983"/>
            </a:xfrm>
            <a:prstGeom prst="rect">
              <a:avLst/>
            </a:prstGeom>
            <a:noFill/>
            <a:extLst>
              <a:ext uri="{909E8E84-426E-40DD-AFC4-6F175D3DCCD1}">
                <a14:hiddenFill xmlns:a14="http://schemas.microsoft.com/office/drawing/2010/main">
                  <a:solidFill>
                    <a:srgbClr val="FFFFFF"/>
                  </a:solidFill>
                </a14:hiddenFill>
              </a:ext>
            </a:extLst>
          </p:spPr>
        </p:pic>
        <p:sp>
          <p:nvSpPr>
            <p:cNvPr id="24" name="四角形吹き出し 23"/>
            <p:cNvSpPr/>
            <p:nvPr/>
          </p:nvSpPr>
          <p:spPr>
            <a:xfrm>
              <a:off x="1132541" y="2253627"/>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5" name="四角形吹き出し 24"/>
            <p:cNvSpPr/>
            <p:nvPr/>
          </p:nvSpPr>
          <p:spPr>
            <a:xfrm>
              <a:off x="1271629" y="2405829"/>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6" name="四角形吹き出し 25"/>
            <p:cNvSpPr/>
            <p:nvPr/>
          </p:nvSpPr>
          <p:spPr>
            <a:xfrm>
              <a:off x="1408342" y="2570830"/>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7" name="四角形吹き出し 26"/>
            <p:cNvSpPr/>
            <p:nvPr/>
          </p:nvSpPr>
          <p:spPr>
            <a:xfrm>
              <a:off x="1547916" y="2713096"/>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8" name="円形吹き出し 27"/>
            <p:cNvSpPr/>
            <p:nvPr/>
          </p:nvSpPr>
          <p:spPr>
            <a:xfrm>
              <a:off x="2774210" y="3863068"/>
              <a:ext cx="960144"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29" name="円形吹き出し 28"/>
            <p:cNvSpPr/>
            <p:nvPr/>
          </p:nvSpPr>
          <p:spPr>
            <a:xfrm>
              <a:off x="2774208" y="3591887"/>
              <a:ext cx="994801"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30" name="円形吹き出し 29"/>
            <p:cNvSpPr/>
            <p:nvPr/>
          </p:nvSpPr>
          <p:spPr>
            <a:xfrm>
              <a:off x="2809827" y="3314847"/>
              <a:ext cx="936159" cy="364647"/>
            </a:xfrm>
            <a:prstGeom prst="wedgeEllipseCallout">
              <a:avLst>
                <a:gd name="adj1" fmla="val -78232"/>
                <a:gd name="adj2" fmla="val -1889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31" name="下矢印 30"/>
            <p:cNvSpPr/>
            <p:nvPr/>
          </p:nvSpPr>
          <p:spPr>
            <a:xfrm rot="9259228">
              <a:off x="912904" y="2340271"/>
              <a:ext cx="319437" cy="12532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雲形吹き出し 31"/>
            <p:cNvSpPr/>
            <p:nvPr/>
          </p:nvSpPr>
          <p:spPr>
            <a:xfrm>
              <a:off x="2471982" y="2313162"/>
              <a:ext cx="1438754" cy="725223"/>
            </a:xfrm>
            <a:prstGeom prst="cloudCallout">
              <a:avLst>
                <a:gd name="adj1" fmla="val -58314"/>
                <a:gd name="adj2" fmla="val -27561"/>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次は</a:t>
              </a:r>
            </a:p>
            <a:p>
              <a:pPr algn="ctr"/>
              <a:r>
                <a:rPr kumimoji="1" lang="ja-JP" altLang="en-US" sz="1100" dirty="0" smtClean="0">
                  <a:solidFill>
                    <a:schemeClr val="tx1"/>
                  </a:solidFill>
                </a:rPr>
                <a:t>ここ</a:t>
              </a:r>
              <a:r>
                <a:rPr kumimoji="1" lang="ja-JP" altLang="en-US" sz="1200" dirty="0" smtClean="0">
                  <a:solidFill>
                    <a:schemeClr val="tx1"/>
                  </a:solidFill>
                </a:rPr>
                <a:t>か</a:t>
              </a:r>
              <a:endParaRPr kumimoji="1" lang="ja-JP" altLang="en-US" sz="1200" dirty="0">
                <a:solidFill>
                  <a:schemeClr val="tx1"/>
                </a:solidFill>
              </a:endParaRPr>
            </a:p>
          </p:txBody>
        </p:sp>
        <p:sp>
          <p:nvSpPr>
            <p:cNvPr id="33" name="四角形吹き出し 32"/>
            <p:cNvSpPr/>
            <p:nvPr/>
          </p:nvSpPr>
          <p:spPr>
            <a:xfrm>
              <a:off x="7805" y="2872685"/>
              <a:ext cx="1024373" cy="606809"/>
            </a:xfrm>
            <a:prstGeom prst="wedgeRectCallout">
              <a:avLst>
                <a:gd name="adj1" fmla="val 79011"/>
                <a:gd name="adj2" fmla="val 42414"/>
              </a:avLst>
            </a:prstGeom>
            <a:solidFill>
              <a:schemeClr val="bg1"/>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明確に示す</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円形吹き出し 33"/>
            <p:cNvSpPr/>
            <p:nvPr/>
          </p:nvSpPr>
          <p:spPr>
            <a:xfrm>
              <a:off x="160303" y="5301208"/>
              <a:ext cx="2047248" cy="1283911"/>
            </a:xfrm>
            <a:prstGeom prst="wedgeEllipseCallout">
              <a:avLst>
                <a:gd name="adj1" fmla="val 66498"/>
                <a:gd name="adj2" fmla="val -13235"/>
              </a:avLst>
            </a:prstGeom>
            <a:solidFill>
              <a:schemeClr val="bg1"/>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自分で調整できることが大事</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Picture 3" descr="C:\Users\181004\Desktop\2019トータルパッケージ研究\伝達試案Ｖｅｒ１\画像\setsuden_airconditioner_m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565" y="4505875"/>
              <a:ext cx="2160240" cy="2157540"/>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p:cNvSpPr/>
            <p:nvPr/>
          </p:nvSpPr>
          <p:spPr>
            <a:xfrm>
              <a:off x="3923929" y="2009256"/>
              <a:ext cx="5075768" cy="2333663"/>
            </a:xfrm>
            <a:prstGeom prst="rect">
              <a:avLst/>
            </a:prstGeom>
            <a:solidFill>
              <a:srgbClr val="F5EEDE"/>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3932312" y="4454399"/>
              <a:ext cx="5119000" cy="2316376"/>
            </a:xfrm>
            <a:prstGeom prst="rect">
              <a:avLst/>
            </a:prstGeom>
            <a:solidFill>
              <a:srgbClr val="F5EEDE"/>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4275946" y="2803063"/>
              <a:ext cx="4905016" cy="1177937"/>
            </a:xfrm>
            <a:prstGeom prst="rect">
              <a:avLst/>
            </a:prstGeom>
          </p:spPr>
          <p:txBody>
            <a:bodyPr wrap="square">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個々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対象者の状況に応じて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設定する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今どの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段階にいるのか、次は</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どのようなステップに進むの</a:t>
              </a:r>
              <a:r>
                <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かを明確に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示す</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4269726" y="5241868"/>
              <a:ext cx="4932153" cy="1177937"/>
            </a:xfrm>
            <a:prstGeom prst="rect">
              <a:avLst/>
            </a:prstGeom>
          </p:spPr>
          <p:txBody>
            <a:bodyPr wrap="square">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ステップ</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の設定が明確</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でわかりやすい。</a:t>
              </a:r>
            </a:p>
            <a:p>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自分</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自身で調整が可能であることが対象者自身の</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意欲の安定につながる</a:t>
              </a:r>
            </a:p>
          </p:txBody>
        </p:sp>
        <p:cxnSp>
          <p:nvCxnSpPr>
            <p:cNvPr id="40" name="直線コネクタ 39"/>
            <p:cNvCxnSpPr/>
            <p:nvPr/>
          </p:nvCxnSpPr>
          <p:spPr>
            <a:xfrm>
              <a:off x="3958862" y="5362226"/>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直線コネクタ 40"/>
            <p:cNvCxnSpPr/>
            <p:nvPr/>
          </p:nvCxnSpPr>
          <p:spPr>
            <a:xfrm>
              <a:off x="3942702" y="5907676"/>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直線コネクタ 41"/>
            <p:cNvCxnSpPr/>
            <p:nvPr/>
          </p:nvCxnSpPr>
          <p:spPr>
            <a:xfrm>
              <a:off x="3985157" y="2945720"/>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直線コネクタ 42"/>
            <p:cNvCxnSpPr/>
            <p:nvPr/>
          </p:nvCxnSpPr>
          <p:spPr>
            <a:xfrm>
              <a:off x="3986352" y="3497170"/>
              <a:ext cx="327024"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44" name="グループ化 43"/>
            <p:cNvGrpSpPr/>
            <p:nvPr/>
          </p:nvGrpSpPr>
          <p:grpSpPr>
            <a:xfrm>
              <a:off x="3569593" y="4441907"/>
              <a:ext cx="2705527" cy="715294"/>
              <a:chOff x="2817019" y="4468873"/>
              <a:chExt cx="2705527" cy="715294"/>
            </a:xfrm>
          </p:grpSpPr>
          <p:sp>
            <p:nvSpPr>
              <p:cNvPr id="48" name="角丸四角形 47"/>
              <p:cNvSpPr/>
              <p:nvPr/>
            </p:nvSpPr>
            <p:spPr>
              <a:xfrm>
                <a:off x="3602564" y="4621810"/>
                <a:ext cx="1919982"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9"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グループ化 44"/>
            <p:cNvGrpSpPr/>
            <p:nvPr/>
          </p:nvGrpSpPr>
          <p:grpSpPr>
            <a:xfrm>
              <a:off x="3617464" y="1960480"/>
              <a:ext cx="2821968" cy="715294"/>
              <a:chOff x="2817019" y="4468873"/>
              <a:chExt cx="2821968" cy="715294"/>
            </a:xfrm>
          </p:grpSpPr>
          <p:sp>
            <p:nvSpPr>
              <p:cNvPr id="46" name="角丸四角形 45"/>
              <p:cNvSpPr/>
              <p:nvPr/>
            </p:nvSpPr>
            <p:spPr>
              <a:xfrm>
                <a:off x="3485440" y="4641535"/>
                <a:ext cx="2153547"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正方形/長方形 5"/>
          <p:cNvSpPr/>
          <p:nvPr/>
        </p:nvSpPr>
        <p:spPr>
          <a:xfrm>
            <a:off x="790900" y="1415700"/>
            <a:ext cx="5032147"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面接・相談によるフィードバックのポイント①</a:t>
            </a:r>
          </a:p>
        </p:txBody>
      </p:sp>
      <p:sp>
        <p:nvSpPr>
          <p:cNvPr id="50" name="角丸四角形 4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334733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1247775"/>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6229350" y="1257300"/>
            <a:ext cx="2914650" cy="5600700"/>
          </a:xfrm>
          <a:prstGeom prst="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bwMode="ltGray">
          <a:xfrm>
            <a:off x="390524" y="107649"/>
            <a:ext cx="8220075" cy="1077218"/>
          </a:xfrm>
          <a:prstGeom prst="rect">
            <a:avLst/>
          </a:prstGeom>
        </p:spPr>
        <p:txBody>
          <a:bodyPr wrap="square">
            <a:spAutoFit/>
          </a:bodyPr>
          <a:lstStyle/>
          <a:p>
            <a:r>
              <a:rPr lang="ja-JP" altLang="en-US" sz="3200" dirty="0" smtClean="0">
                <a:solidFill>
                  <a:prstClr val="white"/>
                </a:solidFill>
                <a:latin typeface="メイリオ" panose="020B0604030504040204" pitchFamily="50" charset="-128"/>
                <a:ea typeface="メイリオ" panose="020B0604030504040204" pitchFamily="50" charset="-128"/>
              </a:rPr>
              <a:t>段階的</a:t>
            </a:r>
            <a:r>
              <a:rPr lang="ja-JP" altLang="en-US" sz="3200" dirty="0">
                <a:solidFill>
                  <a:prstClr val="white"/>
                </a:solidFill>
                <a:latin typeface="メイリオ" panose="020B0604030504040204" pitchFamily="50" charset="-128"/>
                <a:ea typeface="メイリオ" panose="020B0604030504040204" pitchFamily="50" charset="-128"/>
              </a:rPr>
              <a:t>に補完手段・補完行動等の適切な行動を形成</a:t>
            </a:r>
            <a:r>
              <a:rPr lang="ja-JP" altLang="en-US" sz="3200" dirty="0" smtClean="0">
                <a:solidFill>
                  <a:prstClr val="white"/>
                </a:solidFill>
                <a:latin typeface="メイリオ" panose="020B0604030504040204" pitchFamily="50" charset="-128"/>
                <a:ea typeface="メイリオ" panose="020B0604030504040204" pitchFamily="50" charset="-128"/>
              </a:rPr>
              <a:t>する</a:t>
            </a:r>
            <a:endParaRPr lang="ja-JP" altLang="en-US" sz="3200" dirty="0">
              <a:solidFill>
                <a:prstClr val="white"/>
              </a:solidFill>
              <a:latin typeface="メイリオ" panose="020B0604030504040204" pitchFamily="50" charset="-128"/>
              <a:ea typeface="メイリオ" panose="020B0604030504040204" pitchFamily="50" charset="-128"/>
            </a:endParaRPr>
          </a:p>
        </p:txBody>
      </p:sp>
      <p:sp>
        <p:nvSpPr>
          <p:cNvPr id="18" name="角丸四角形 17"/>
          <p:cNvSpPr/>
          <p:nvPr/>
        </p:nvSpPr>
        <p:spPr>
          <a:xfrm>
            <a:off x="6336150" y="5710476"/>
            <a:ext cx="2743200" cy="880500"/>
          </a:xfrm>
          <a:prstGeom prst="round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6272918" y="1412755"/>
            <a:ext cx="2913233" cy="1107996"/>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対象者自身の行動（指差し確認・読み上げ・レ点チェック等）によって作業の正確性を補う「補完行動」や、具体的な物品を用いて作業の正確性を補う（手順書、ポストイット、セルフチェックシート等）「補完手段」獲得のための支援を行っている。</a:t>
            </a:r>
          </a:p>
        </p:txBody>
      </p:sp>
      <p:sp>
        <p:nvSpPr>
          <p:cNvPr id="4" name="正方形/長方形 3"/>
          <p:cNvSpPr/>
          <p:nvPr/>
        </p:nvSpPr>
        <p:spPr>
          <a:xfrm>
            <a:off x="6283180" y="2803844"/>
            <a:ext cx="2869660" cy="600164"/>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補完手段や補完行動を定着させるために、フィードバック等の周囲からの手助けや役割分担による支援の検討を行って</a:t>
            </a:r>
            <a:r>
              <a:rPr lang="ja-JP" altLang="en-US" sz="1100" dirty="0" smtClean="0">
                <a:solidFill>
                  <a:prstClr val="black"/>
                </a:solidFill>
                <a:latin typeface="メイリオ" panose="020B0604030504040204" pitchFamily="50" charset="-128"/>
                <a:ea typeface="メイリオ" panose="020B0604030504040204" pitchFamily="50" charset="-128"/>
              </a:rPr>
              <a:t>いる。</a:t>
            </a:r>
            <a:endParaRPr lang="ja-JP" altLang="en-US" dirty="0">
              <a:solidFill>
                <a:prstClr val="black"/>
              </a:solidFill>
            </a:endParaRPr>
          </a:p>
        </p:txBody>
      </p:sp>
      <p:sp>
        <p:nvSpPr>
          <p:cNvPr id="13" name="正方形/長方形 12"/>
          <p:cNvSpPr/>
          <p:nvPr/>
        </p:nvSpPr>
        <p:spPr>
          <a:xfrm>
            <a:off x="6317759" y="3879718"/>
            <a:ext cx="2823553" cy="600164"/>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補完手段・補完行動は利用者が職場などでも継続的に用いることができる方法を選択して</a:t>
            </a:r>
            <a:r>
              <a:rPr lang="ja-JP" altLang="en-US" sz="1100" dirty="0" smtClean="0">
                <a:solidFill>
                  <a:prstClr val="black"/>
                </a:solidFill>
                <a:latin typeface="メイリオ" panose="020B0604030504040204" pitchFamily="50" charset="-128"/>
                <a:ea typeface="メイリオ" panose="020B0604030504040204" pitchFamily="50" charset="-128"/>
              </a:rPr>
              <a:t>いる。</a:t>
            </a:r>
            <a:endParaRPr lang="ja-JP" altLang="en-US" sz="1100" dirty="0">
              <a:solidFill>
                <a:prstClr val="black"/>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6315074" y="4795097"/>
            <a:ext cx="2743200" cy="600164"/>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補完手段・補完行動は、ターゲットとなる行動の前・途中・後等のタイミングも踏まえた導入を検討して</a:t>
            </a:r>
            <a:r>
              <a:rPr lang="ja-JP" altLang="en-US" sz="1100" dirty="0" smtClean="0">
                <a:solidFill>
                  <a:prstClr val="black"/>
                </a:solidFill>
                <a:latin typeface="メイリオ" panose="020B0604030504040204" pitchFamily="50" charset="-128"/>
                <a:ea typeface="メイリオ" panose="020B0604030504040204" pitchFamily="50" charset="-128"/>
              </a:rPr>
              <a:t>いる。</a:t>
            </a:r>
            <a:endParaRPr lang="ja-JP" altLang="en-US" sz="1100" dirty="0">
              <a:solidFill>
                <a:prstClr val="black"/>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6315074" y="5918398"/>
            <a:ext cx="2743200" cy="600164"/>
          </a:xfrm>
          <a:prstGeom prst="rect">
            <a:avLst/>
          </a:prstGeom>
        </p:spPr>
        <p:txBody>
          <a:bodyPr wrap="square">
            <a:spAutoFit/>
          </a:bodyPr>
          <a:lstStyle/>
          <a:p>
            <a:r>
              <a:rPr lang="ja-JP" altLang="en-US" sz="1100" b="1" dirty="0">
                <a:solidFill>
                  <a:prstClr val="white"/>
                </a:solidFill>
                <a:latin typeface="メイリオ" panose="020B0604030504040204" pitchFamily="50" charset="-128"/>
                <a:ea typeface="メイリオ" panose="020B0604030504040204" pitchFamily="50" charset="-128"/>
              </a:rPr>
              <a:t>補完手段・補完行動の獲得を通じて、支援に対する信頼感や効力感を利用者が持てるように支援を行って</a:t>
            </a:r>
            <a:r>
              <a:rPr lang="ja-JP" altLang="en-US" sz="1100" b="1" dirty="0" smtClean="0">
                <a:solidFill>
                  <a:prstClr val="white"/>
                </a:solidFill>
                <a:latin typeface="メイリオ" panose="020B0604030504040204" pitchFamily="50" charset="-128"/>
                <a:ea typeface="メイリオ" panose="020B0604030504040204" pitchFamily="50" charset="-128"/>
              </a:rPr>
              <a:t>いる。</a:t>
            </a:r>
            <a:endParaRPr lang="ja-JP" altLang="en-US" b="1" dirty="0">
              <a:solidFill>
                <a:prstClr val="white"/>
              </a:solidFill>
            </a:endParaRPr>
          </a:p>
        </p:txBody>
      </p:sp>
      <p:grpSp>
        <p:nvGrpSpPr>
          <p:cNvPr id="50" name="グループ化 49"/>
          <p:cNvGrpSpPr/>
          <p:nvPr/>
        </p:nvGrpSpPr>
        <p:grpSpPr>
          <a:xfrm>
            <a:off x="13540" y="1713031"/>
            <a:ext cx="6250538" cy="5043904"/>
            <a:chOff x="-39806" y="998041"/>
            <a:chExt cx="9039503" cy="5772735"/>
          </a:xfrm>
        </p:grpSpPr>
        <p:sp>
          <p:nvSpPr>
            <p:cNvPr id="51" name="正方形/長方形 50"/>
            <p:cNvSpPr/>
            <p:nvPr/>
          </p:nvSpPr>
          <p:spPr>
            <a:xfrm>
              <a:off x="70705" y="4133864"/>
              <a:ext cx="8928992" cy="26369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2" name="正方形/長方形 51"/>
            <p:cNvSpPr/>
            <p:nvPr/>
          </p:nvSpPr>
          <p:spPr>
            <a:xfrm>
              <a:off x="125176" y="998041"/>
              <a:ext cx="8568251" cy="739724"/>
            </a:xfrm>
            <a:prstGeom prst="rect">
              <a:avLst/>
            </a:prstGeom>
          </p:spPr>
          <p:txBody>
            <a:bodyPr wrap="square">
              <a:spAutoFit/>
            </a:bodyPr>
            <a:lstStyle/>
            <a:p>
              <a:r>
                <a:rPr lang="ja-JP" altLang="en-US" sz="1200" dirty="0"/>
                <a:t>トータルパッケージは作業遂行力の向上についても、補完方法やストレス・疲労への対処行動の確立についても、セルフマネジメントを促進する方向で段階的な指導・支援を行っている。</a:t>
              </a:r>
            </a:p>
          </p:txBody>
        </p:sp>
        <p:grpSp>
          <p:nvGrpSpPr>
            <p:cNvPr id="53" name="グループ化 52"/>
            <p:cNvGrpSpPr/>
            <p:nvPr/>
          </p:nvGrpSpPr>
          <p:grpSpPr>
            <a:xfrm>
              <a:off x="33880" y="4185293"/>
              <a:ext cx="4146218" cy="2534053"/>
              <a:chOff x="33880" y="4272517"/>
              <a:chExt cx="4146218" cy="2534053"/>
            </a:xfrm>
          </p:grpSpPr>
          <p:pic>
            <p:nvPicPr>
              <p:cNvPr id="75" name="Picture 2" descr="C:\Users\181004\Desktop\2019トータルパッケージ研究\伝達試案Ｖｅｒ１\画像\171-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14" y="4463481"/>
                <a:ext cx="3919984" cy="2143741"/>
              </a:xfrm>
              <a:prstGeom prst="rect">
                <a:avLst/>
              </a:prstGeom>
              <a:noFill/>
              <a:extLst>
                <a:ext uri="{909E8E84-426E-40DD-AFC4-6F175D3DCCD1}">
                  <a14:hiddenFill xmlns:a14="http://schemas.microsoft.com/office/drawing/2010/main">
                    <a:solidFill>
                      <a:srgbClr val="FFFFFF"/>
                    </a:solidFill>
                  </a14:hiddenFill>
                </a:ext>
              </a:extLst>
            </p:spPr>
          </p:pic>
          <p:sp>
            <p:nvSpPr>
              <p:cNvPr id="76" name="円形吹き出し 75"/>
              <p:cNvSpPr/>
              <p:nvPr/>
            </p:nvSpPr>
            <p:spPr>
              <a:xfrm>
                <a:off x="1522130" y="6441923"/>
                <a:ext cx="1001391"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t>クリア</a:t>
                </a:r>
                <a:endParaRPr kumimoji="1" lang="ja-JP" altLang="en-US" sz="800" dirty="0"/>
              </a:p>
            </p:txBody>
          </p:sp>
          <p:sp>
            <p:nvSpPr>
              <p:cNvPr id="77" name="円形吹き出し 76"/>
              <p:cNvSpPr/>
              <p:nvPr/>
            </p:nvSpPr>
            <p:spPr>
              <a:xfrm>
                <a:off x="1824858" y="6178005"/>
                <a:ext cx="111546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t>クリア</a:t>
                </a:r>
                <a:endParaRPr kumimoji="1" lang="ja-JP" altLang="en-US" sz="800" dirty="0"/>
              </a:p>
            </p:txBody>
          </p:sp>
          <p:sp>
            <p:nvSpPr>
              <p:cNvPr id="78" name="円形吹き出し 77"/>
              <p:cNvSpPr/>
              <p:nvPr/>
            </p:nvSpPr>
            <p:spPr>
              <a:xfrm>
                <a:off x="2100671" y="5900920"/>
                <a:ext cx="924426"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79" name="四角形吹き出し 78"/>
              <p:cNvSpPr/>
              <p:nvPr/>
            </p:nvSpPr>
            <p:spPr>
              <a:xfrm>
                <a:off x="1926761" y="4869957"/>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80" name="四角形吹き出し 79"/>
              <p:cNvSpPr/>
              <p:nvPr/>
            </p:nvSpPr>
            <p:spPr>
              <a:xfrm>
                <a:off x="2100670" y="4695469"/>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81" name="四角形吹き出し 80"/>
              <p:cNvSpPr/>
              <p:nvPr/>
            </p:nvSpPr>
            <p:spPr>
              <a:xfrm>
                <a:off x="2307499" y="4542463"/>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82" name="四角形吹き出し 81"/>
              <p:cNvSpPr/>
              <p:nvPr/>
            </p:nvSpPr>
            <p:spPr>
              <a:xfrm>
                <a:off x="2523523" y="4425523"/>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83" name="四角形吹き出し 82"/>
              <p:cNvSpPr/>
              <p:nvPr/>
            </p:nvSpPr>
            <p:spPr>
              <a:xfrm>
                <a:off x="2724301" y="4272517"/>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84" name="角丸四角形吹き出し 83"/>
              <p:cNvSpPr/>
              <p:nvPr/>
            </p:nvSpPr>
            <p:spPr>
              <a:xfrm>
                <a:off x="3045575" y="4281994"/>
                <a:ext cx="913302" cy="520937"/>
              </a:xfrm>
              <a:prstGeom prst="wedgeRoundRectCallout">
                <a:avLst>
                  <a:gd name="adj1" fmla="val -37246"/>
                  <a:gd name="adj2" fmla="val 7347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smtClean="0"/>
                  <a:t>セルフ</a:t>
                </a:r>
              </a:p>
              <a:p>
                <a:pPr algn="ctr"/>
                <a:r>
                  <a:rPr kumimoji="1" lang="ja-JP" altLang="en-US" sz="900" dirty="0" smtClean="0"/>
                  <a:t>マネジメント</a:t>
                </a:r>
                <a:endParaRPr kumimoji="1" lang="ja-JP" altLang="en-US" sz="900" dirty="0"/>
              </a:p>
            </p:txBody>
          </p:sp>
          <p:sp>
            <p:nvSpPr>
              <p:cNvPr id="85" name="雲形吹き出し 84"/>
              <p:cNvSpPr/>
              <p:nvPr/>
            </p:nvSpPr>
            <p:spPr>
              <a:xfrm>
                <a:off x="33880" y="4790165"/>
                <a:ext cx="1383984" cy="714379"/>
              </a:xfrm>
              <a:prstGeom prst="cloudCallout">
                <a:avLst>
                  <a:gd name="adj1" fmla="val 65773"/>
                  <a:gd name="adj2" fmla="val -30749"/>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確実に</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4" name="正方形/長方形 53"/>
            <p:cNvSpPr/>
            <p:nvPr/>
          </p:nvSpPr>
          <p:spPr>
            <a:xfrm>
              <a:off x="70705" y="1802433"/>
              <a:ext cx="8928992" cy="2272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55" name="グループ化 54"/>
            <p:cNvGrpSpPr/>
            <p:nvPr/>
          </p:nvGrpSpPr>
          <p:grpSpPr>
            <a:xfrm>
              <a:off x="-39806" y="2014883"/>
              <a:ext cx="4199160" cy="2000721"/>
              <a:chOff x="-106483" y="2263012"/>
              <a:chExt cx="4199160" cy="2000721"/>
            </a:xfrm>
          </p:grpSpPr>
          <p:pic>
            <p:nvPicPr>
              <p:cNvPr id="72" name="Picture 2" descr="C:\Users\181004\Downloads\協力.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157" y="2263012"/>
                <a:ext cx="2430577" cy="1618643"/>
              </a:xfrm>
              <a:prstGeom prst="rect">
                <a:avLst/>
              </a:prstGeom>
              <a:noFill/>
              <a:extLst>
                <a:ext uri="{909E8E84-426E-40DD-AFC4-6F175D3DCCD1}">
                  <a14:hiddenFill xmlns:a14="http://schemas.microsoft.com/office/drawing/2010/main">
                    <a:solidFill>
                      <a:srgbClr val="FFFFFF"/>
                    </a:solidFill>
                  </a14:hiddenFill>
                </a:ext>
              </a:extLst>
            </p:spPr>
          </p:pic>
          <p:sp>
            <p:nvSpPr>
              <p:cNvPr id="74" name="円形吹き出し 73"/>
              <p:cNvSpPr/>
              <p:nvPr/>
            </p:nvSpPr>
            <p:spPr>
              <a:xfrm>
                <a:off x="-106483" y="3471645"/>
                <a:ext cx="1826978" cy="792088"/>
              </a:xfrm>
              <a:prstGeom prst="wedgeEllipseCallout">
                <a:avLst>
                  <a:gd name="adj1" fmla="val 40633"/>
                  <a:gd name="adj2" fmla="val -82459"/>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dirty="0" smtClean="0"/>
                  <a:t>次の目標はこうしたい</a:t>
                </a:r>
              </a:p>
              <a:p>
                <a:pPr algn="ctr"/>
                <a:r>
                  <a:rPr lang="ja-JP" altLang="en-US" sz="1100" dirty="0"/>
                  <a:t>の</a:t>
                </a:r>
                <a:r>
                  <a:rPr kumimoji="1" lang="ja-JP" altLang="en-US" sz="1100" dirty="0" smtClean="0"/>
                  <a:t>ですが。</a:t>
                </a:r>
                <a:endParaRPr kumimoji="1" lang="ja-JP" altLang="en-US" sz="1100" dirty="0"/>
              </a:p>
            </p:txBody>
          </p:sp>
          <p:sp>
            <p:nvSpPr>
              <p:cNvPr id="73" name="円形吹き出し 72"/>
              <p:cNvSpPr/>
              <p:nvPr/>
            </p:nvSpPr>
            <p:spPr>
              <a:xfrm>
                <a:off x="2014543" y="3262759"/>
                <a:ext cx="2078134" cy="908733"/>
              </a:xfrm>
              <a:prstGeom prst="wedgeEllipseCallout">
                <a:avLst>
                  <a:gd name="adj1" fmla="val -22375"/>
                  <a:gd name="adj2" fmla="val -86608"/>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smtClean="0"/>
                  <a:t>今、</a:t>
                </a:r>
                <a:r>
                  <a:rPr kumimoji="1" lang="ja-JP" altLang="en-US" sz="1050" dirty="0" smtClean="0"/>
                  <a:t>達成状況がこうです。</a:t>
                </a:r>
              </a:p>
              <a:p>
                <a:pPr algn="ctr"/>
                <a:r>
                  <a:rPr lang="ja-JP" altLang="en-US" sz="1050" dirty="0" smtClean="0"/>
                  <a:t>素晴らしい</a:t>
                </a:r>
              </a:p>
              <a:p>
                <a:pPr algn="ctr"/>
                <a:r>
                  <a:rPr kumimoji="1" lang="ja-JP" altLang="en-US" sz="1050" dirty="0" smtClean="0"/>
                  <a:t>ですね！</a:t>
                </a:r>
                <a:endParaRPr kumimoji="1" lang="ja-JP" altLang="en-US" dirty="0"/>
              </a:p>
            </p:txBody>
          </p:sp>
        </p:grpSp>
        <p:sp>
          <p:nvSpPr>
            <p:cNvPr id="56" name="正方形/長方形 55"/>
            <p:cNvSpPr/>
            <p:nvPr/>
          </p:nvSpPr>
          <p:spPr>
            <a:xfrm>
              <a:off x="4180253" y="1802433"/>
              <a:ext cx="45719" cy="2190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210089" y="4133864"/>
              <a:ext cx="45719" cy="2628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4171644" y="1818400"/>
              <a:ext cx="4815687" cy="2228668"/>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490472" y="2477535"/>
              <a:ext cx="4509225" cy="1338548"/>
            </a:xfrm>
            <a:prstGeom prst="rect">
              <a:avLst/>
            </a:prstGeom>
          </p:spPr>
          <p:txBody>
            <a:bodyPr wrap="square">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面接</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や相談の機会に、現状の段階での</a:t>
              </a:r>
              <a:r>
                <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達成具合</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フィードバック。</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の目標について対象者と支援者がともに検討</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しながら決定</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していく</a:t>
              </a:r>
              <a:r>
                <a:rPr lang="ja-JP" altLang="en-US" sz="1400" dirty="0" smtClean="0"/>
                <a:t>。</a:t>
              </a:r>
              <a:endParaRPr lang="ja-JP" altLang="en-US" sz="1400" dirty="0"/>
            </a:p>
          </p:txBody>
        </p:sp>
        <p:sp>
          <p:nvSpPr>
            <p:cNvPr id="60" name="正方形/長方形 59"/>
            <p:cNvSpPr/>
            <p:nvPr/>
          </p:nvSpPr>
          <p:spPr>
            <a:xfrm>
              <a:off x="4264548" y="4147536"/>
              <a:ext cx="4727633" cy="2614856"/>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840550" y="5148137"/>
              <a:ext cx="3995937" cy="1091973"/>
            </a:xfrm>
            <a:prstGeom prst="rect">
              <a:avLst/>
            </a:prstGeom>
          </p:spPr>
          <p:txBody>
            <a:bodyPr wrap="square">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ステップ</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の高さを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上げすぎない。</a:t>
              </a:r>
            </a:p>
            <a:p>
              <a:endPar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確実</a:t>
              </a:r>
              <a:r>
                <a:rPr lang="ja-JP" altLang="en-US" sz="14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にクリアーできる目標の設定を積み重ね</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ることが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重要。</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2" name="直線コネクタ 61"/>
            <p:cNvCxnSpPr/>
            <p:nvPr/>
          </p:nvCxnSpPr>
          <p:spPr>
            <a:xfrm>
              <a:off x="4245790" y="2589917"/>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3" name="直線コネクタ 62"/>
            <p:cNvCxnSpPr/>
            <p:nvPr/>
          </p:nvCxnSpPr>
          <p:spPr>
            <a:xfrm>
              <a:off x="4235647" y="3336879"/>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4" name="直線コネクタ 63"/>
            <p:cNvCxnSpPr/>
            <p:nvPr/>
          </p:nvCxnSpPr>
          <p:spPr>
            <a:xfrm>
              <a:off x="4409303" y="5813696"/>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5" name="直線コネクタ 64"/>
            <p:cNvCxnSpPr/>
            <p:nvPr/>
          </p:nvCxnSpPr>
          <p:spPr>
            <a:xfrm>
              <a:off x="4385316" y="5229200"/>
              <a:ext cx="327024"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66" name="グループ化 65"/>
            <p:cNvGrpSpPr/>
            <p:nvPr/>
          </p:nvGrpSpPr>
          <p:grpSpPr>
            <a:xfrm>
              <a:off x="3899066" y="1683220"/>
              <a:ext cx="2614853" cy="567592"/>
              <a:chOff x="2817019" y="4468873"/>
              <a:chExt cx="2614853" cy="567592"/>
            </a:xfrm>
          </p:grpSpPr>
          <p:sp>
            <p:nvSpPr>
              <p:cNvPr id="70" name="角丸四角形 69"/>
              <p:cNvSpPr/>
              <p:nvPr/>
            </p:nvSpPr>
            <p:spPr>
              <a:xfrm>
                <a:off x="3427486" y="4676425"/>
                <a:ext cx="2004386"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1" name="Picture 3" descr="C:\Users\181004\Downloads\期待.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7019" y="4468873"/>
                <a:ext cx="706353" cy="563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グループ化 66"/>
            <p:cNvGrpSpPr/>
            <p:nvPr/>
          </p:nvGrpSpPr>
          <p:grpSpPr>
            <a:xfrm>
              <a:off x="4045984" y="4345886"/>
              <a:ext cx="2634244" cy="532305"/>
              <a:chOff x="2841789" y="4619989"/>
              <a:chExt cx="2634244" cy="532305"/>
            </a:xfrm>
          </p:grpSpPr>
          <p:sp>
            <p:nvSpPr>
              <p:cNvPr id="68" name="角丸四角形 67"/>
              <p:cNvSpPr/>
              <p:nvPr/>
            </p:nvSpPr>
            <p:spPr>
              <a:xfrm>
                <a:off x="3491906" y="4731281"/>
                <a:ext cx="1984127"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 name="Picture 3" descr="C:\Users\181004\Downloads\期待.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1789" y="4619989"/>
                <a:ext cx="706352" cy="53230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6" name="タイトル 1"/>
          <p:cNvSpPr txBox="1">
            <a:spLocks/>
          </p:cNvSpPr>
          <p:nvPr/>
        </p:nvSpPr>
        <p:spPr>
          <a:xfrm>
            <a:off x="643721" y="1358174"/>
            <a:ext cx="7713680" cy="641247"/>
          </a:xfrm>
          <a:prstGeom prst="rect">
            <a:avLst/>
          </a:prstGeom>
        </p:spPr>
        <p:txBody>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lgn="l"/>
            <a:r>
              <a:rPr lang="ja-JP" altLang="en-US" sz="1800" dirty="0" smtClean="0">
                <a:latin typeface="メイリオ" panose="020B0604030504040204" pitchFamily="50" charset="-128"/>
                <a:ea typeface="メイリオ" panose="020B0604030504040204" pitchFamily="50" charset="-128"/>
              </a:rPr>
              <a:t>面接・相談によるフィードバックのポイント②</a:t>
            </a:r>
            <a:endParaRPr lang="ja-JP" altLang="en-US" sz="1800" dirty="0">
              <a:latin typeface="メイリオ" panose="020B0604030504040204" pitchFamily="50" charset="-128"/>
              <a:ea typeface="メイリオ" panose="020B0604030504040204" pitchFamily="50" charset="-128"/>
            </a:endParaRPr>
          </a:p>
        </p:txBody>
      </p:sp>
      <p:sp>
        <p:nvSpPr>
          <p:cNvPr id="49" name="角丸四角形 4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165115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意見交換</a:t>
            </a:r>
            <a:endParaRPr kumimoji="1" lang="ja-JP" altLang="en-US" dirty="0"/>
          </a:p>
        </p:txBody>
      </p:sp>
      <p:sp>
        <p:nvSpPr>
          <p:cNvPr id="4" name="コンテンツ プレースホルダー 2"/>
          <p:cNvSpPr txBox="1">
            <a:spLocks/>
          </p:cNvSpPr>
          <p:nvPr/>
        </p:nvSpPr>
        <p:spPr>
          <a:xfrm>
            <a:off x="570592" y="1745797"/>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ＭＷＳによるアセスメントについて</a:t>
            </a:r>
          </a:p>
          <a:p>
            <a:pPr marL="0" indent="0">
              <a:buFont typeface="Arial" panose="020B0604020202020204" pitchFamily="34" charset="0"/>
              <a:buNone/>
            </a:pPr>
            <a:r>
              <a:rPr lang="ja-JP" altLang="en-US" dirty="0" smtClean="0"/>
              <a:t>　　　　</a:t>
            </a:r>
          </a:p>
          <a:p>
            <a:pPr marL="0" indent="0">
              <a:buFont typeface="Arial" panose="020B0604020202020204" pitchFamily="34" charset="0"/>
              <a:buNone/>
            </a:pPr>
            <a:r>
              <a:rPr lang="ja-JP" altLang="en-US" dirty="0" smtClean="0"/>
              <a:t>　　　　　〇ＭＷＳで普段着目している視点</a:t>
            </a:r>
          </a:p>
          <a:p>
            <a:pPr marL="0" indent="0">
              <a:buFont typeface="Arial" panose="020B0604020202020204" pitchFamily="34" charset="0"/>
              <a:buNone/>
            </a:pPr>
            <a:endParaRPr lang="ja-JP" altLang="en-US" dirty="0"/>
          </a:p>
          <a:p>
            <a:pPr marL="0" indent="0">
              <a:buFont typeface="Arial" panose="020B0604020202020204" pitchFamily="34" charset="0"/>
              <a:buNone/>
            </a:pPr>
            <a:endParaRPr lang="ja-JP" altLang="en-US" dirty="0" smtClean="0"/>
          </a:p>
          <a:p>
            <a:pPr marL="0" indent="0">
              <a:buFont typeface="Arial" panose="020B0604020202020204" pitchFamily="34" charset="0"/>
              <a:buNone/>
            </a:pPr>
            <a:r>
              <a:rPr lang="ja-JP" altLang="en-US" dirty="0"/>
              <a:t>　</a:t>
            </a:r>
            <a:r>
              <a:rPr lang="ja-JP" altLang="en-US" dirty="0" smtClean="0"/>
              <a:t>　　　　〇他機関の情報から</a:t>
            </a:r>
          </a:p>
          <a:p>
            <a:pPr marL="0" indent="0">
              <a:buFont typeface="Arial" panose="020B0604020202020204" pitchFamily="34" charset="0"/>
              <a:buNone/>
            </a:pPr>
            <a:r>
              <a:rPr lang="ja-JP" altLang="en-US" dirty="0"/>
              <a:t>　</a:t>
            </a:r>
            <a:r>
              <a:rPr lang="ja-JP" altLang="en-US" dirty="0" smtClean="0"/>
              <a:t>　　　　　今後取り入れたい視点</a:t>
            </a:r>
          </a:p>
          <a:p>
            <a:pPr marL="0" indent="0">
              <a:buFont typeface="Arial" panose="020B0604020202020204" pitchFamily="34" charset="0"/>
              <a:buNone/>
            </a:pPr>
            <a:endParaRPr lang="ja-JP" altLang="en-US" dirty="0"/>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098031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43173" y="0"/>
            <a:ext cx="9144000" cy="6858000"/>
          </a:xfrm>
          <a:prstGeom prst="rect">
            <a:avLst/>
          </a:prstGeom>
        </p:spPr>
      </p:pic>
      <p:sp>
        <p:nvSpPr>
          <p:cNvPr id="5" name="正方形/長方形 4"/>
          <p:cNvSpPr/>
          <p:nvPr/>
        </p:nvSpPr>
        <p:spPr bwMode="white">
          <a:xfrm>
            <a:off x="2058471" y="1404653"/>
            <a:ext cx="5570756" cy="2677656"/>
          </a:xfrm>
          <a:prstGeom prst="rect">
            <a:avLst/>
          </a:prstGeom>
        </p:spPr>
        <p:txBody>
          <a:bodyPr wrap="none">
            <a:spAutoFit/>
          </a:bodyPr>
          <a:lstStyle/>
          <a:p>
            <a:r>
              <a:rPr lang="ja-JP" altLang="en-US" sz="6000" b="1" dirty="0" smtClean="0">
                <a:solidFill>
                  <a:srgbClr val="F47C50"/>
                </a:solidFill>
                <a:latin typeface="メイリオ" panose="020B0604030504040204" pitchFamily="50" charset="-128"/>
                <a:ea typeface="メイリオ" panose="020B0604030504040204" pitchFamily="50" charset="-128"/>
              </a:rPr>
              <a:t>ストレス・疲労</a:t>
            </a:r>
          </a:p>
          <a:p>
            <a:r>
              <a:rPr lang="ja-JP" altLang="en-US" sz="5400" b="1" dirty="0" smtClean="0">
                <a:solidFill>
                  <a:schemeClr val="bg1"/>
                </a:solidFill>
                <a:latin typeface="メイリオ" panose="020B0604030504040204" pitchFamily="50" charset="-128"/>
                <a:ea typeface="メイリオ" panose="020B0604030504040204" pitchFamily="50" charset="-128"/>
              </a:rPr>
              <a:t>の対処状況</a:t>
            </a:r>
          </a:p>
          <a:p>
            <a:r>
              <a:rPr lang="ja-JP" altLang="en-US" sz="5400" b="1" dirty="0" smtClean="0">
                <a:solidFill>
                  <a:schemeClr val="bg1"/>
                </a:solidFill>
                <a:latin typeface="メイリオ" panose="020B0604030504040204" pitchFamily="50" charset="-128"/>
                <a:ea typeface="メイリオ" panose="020B0604030504040204" pitchFamily="50" charset="-128"/>
              </a:rPr>
              <a:t>をアセスメント</a:t>
            </a:r>
          </a:p>
        </p:txBody>
      </p:sp>
      <p:sp>
        <p:nvSpPr>
          <p:cNvPr id="6" name="テキスト ボックス 5"/>
          <p:cNvSpPr txBox="1"/>
          <p:nvPr/>
        </p:nvSpPr>
        <p:spPr bwMode="ltGray">
          <a:xfrm>
            <a:off x="626713" y="1296931"/>
            <a:ext cx="1431758" cy="1446550"/>
          </a:xfrm>
          <a:prstGeom prst="rect">
            <a:avLst/>
          </a:prstGeom>
          <a:noFill/>
        </p:spPr>
        <p:txBody>
          <a:bodyPr wrap="square" rtlCol="0">
            <a:spAutoFit/>
          </a:bodyPr>
          <a:lstStyle/>
          <a:p>
            <a:r>
              <a:rPr lang="ja-JP" altLang="en-US" sz="8800" dirty="0">
                <a:solidFill>
                  <a:schemeClr val="bg1"/>
                </a:solidFill>
                <a:latin typeface="メイリオ" panose="020B0604030504040204" pitchFamily="50" charset="-128"/>
                <a:ea typeface="メイリオ" panose="020B0604030504040204" pitchFamily="50" charset="-128"/>
              </a:rPr>
              <a:t>３</a:t>
            </a:r>
            <a:endParaRPr kumimoji="1" lang="ja-JP" altLang="en-US" sz="8800" dirty="0">
              <a:solidFill>
                <a:schemeClr val="bg1"/>
              </a:solidFill>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677626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5250" y="2018507"/>
            <a:ext cx="9048750" cy="1943100"/>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bg1"/>
                </a:solidFill>
                <a:latin typeface="メイリオ" panose="020B0604030504040204" pitchFamily="50" charset="-128"/>
                <a:ea typeface="メイリオ" panose="020B0604030504040204" pitchFamily="50" charset="-128"/>
              </a:rPr>
              <a:t>利用者の障害認識の把握と、障害に起因する事象の具体例について把握し差異を比較しよう</a:t>
            </a:r>
            <a:endParaRPr kumimoji="1" lang="ja-JP" altLang="en-US" sz="3200" dirty="0">
              <a:solidFill>
                <a:schemeClr val="bg1"/>
              </a:solidFill>
            </a:endParaRPr>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35312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926" y="2705330"/>
            <a:ext cx="3886793" cy="3789623"/>
          </a:xfrm>
          <a:prstGeom prst="rect">
            <a:avLst/>
          </a:prstGeom>
        </p:spPr>
      </p:pic>
      <p:sp>
        <p:nvSpPr>
          <p:cNvPr id="5" name="正方形/長方形 4"/>
          <p:cNvSpPr/>
          <p:nvPr/>
        </p:nvSpPr>
        <p:spPr>
          <a:xfrm>
            <a:off x="1528342" y="1026780"/>
            <a:ext cx="6412984" cy="75791"/>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13276" y="170760"/>
            <a:ext cx="5641459"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障害状況・ストレス・疲労のサイン・障害受容等の基礎情報の把握</a:t>
            </a:r>
          </a:p>
        </p:txBody>
      </p:sp>
      <p:sp>
        <p:nvSpPr>
          <p:cNvPr id="11" name="円/楕円 10"/>
          <p:cNvSpPr/>
          <p:nvPr/>
        </p:nvSpPr>
        <p:spPr>
          <a:xfrm rot="21169789">
            <a:off x="4411583" y="4279917"/>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障害認識の把握</a:t>
            </a:r>
            <a:endParaRPr kumimoji="1" lang="ja-JP" altLang="en-US" sz="1600" dirty="0"/>
          </a:p>
        </p:txBody>
      </p:sp>
      <p:sp>
        <p:nvSpPr>
          <p:cNvPr id="12" name="円/楕円 11"/>
          <p:cNvSpPr/>
          <p:nvPr/>
        </p:nvSpPr>
        <p:spPr>
          <a:xfrm rot="576535">
            <a:off x="7646288" y="4487245"/>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事象の具体例</a:t>
            </a:r>
            <a:endParaRPr kumimoji="1" lang="ja-JP" altLang="en-US" sz="1600" dirty="0"/>
          </a:p>
        </p:txBody>
      </p:sp>
      <p:sp>
        <p:nvSpPr>
          <p:cNvPr id="13" name="角丸四角形 12"/>
          <p:cNvSpPr/>
          <p:nvPr/>
        </p:nvSpPr>
        <p:spPr>
          <a:xfrm>
            <a:off x="6621831" y="4875059"/>
            <a:ext cx="159492" cy="18837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端子 13"/>
          <p:cNvSpPr/>
          <p:nvPr/>
        </p:nvSpPr>
        <p:spPr>
          <a:xfrm>
            <a:off x="6621831" y="5141663"/>
            <a:ext cx="162088" cy="830588"/>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089533" y="1872716"/>
            <a:ext cx="7129195" cy="830997"/>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利用者の</a:t>
            </a:r>
            <a:r>
              <a:rPr lang="ja-JP" altLang="en-US" sz="2400" u="sng" dirty="0" smtClean="0">
                <a:solidFill>
                  <a:srgbClr val="FF0000"/>
                </a:solidFill>
                <a:latin typeface="メイリオ" panose="020B0604030504040204" pitchFamily="50" charset="-128"/>
                <a:ea typeface="メイリオ" panose="020B0604030504040204" pitchFamily="50" charset="-128"/>
              </a:rPr>
              <a:t>障害認識の把握</a:t>
            </a:r>
            <a:r>
              <a:rPr lang="ja-JP" altLang="en-US" dirty="0" smtClean="0">
                <a:latin typeface="メイリオ" panose="020B0604030504040204" pitchFamily="50" charset="-128"/>
                <a:ea typeface="メイリオ" panose="020B0604030504040204" pitchFamily="50" charset="-128"/>
              </a:rPr>
              <a:t>と、障害に起因する</a:t>
            </a:r>
            <a:r>
              <a:rPr lang="ja-JP" altLang="en-US" sz="2400" u="sng" dirty="0" smtClean="0">
                <a:solidFill>
                  <a:srgbClr val="FF0000"/>
                </a:solidFill>
                <a:latin typeface="メイリオ" panose="020B0604030504040204" pitchFamily="50" charset="-128"/>
                <a:ea typeface="メイリオ" panose="020B0604030504040204" pitchFamily="50" charset="-128"/>
              </a:rPr>
              <a:t>事象の具体例</a:t>
            </a:r>
            <a:r>
              <a:rPr lang="ja-JP" altLang="en-US" dirty="0" smtClean="0">
                <a:latin typeface="メイリオ" panose="020B0604030504040204" pitchFamily="50" charset="-128"/>
                <a:ea typeface="メイリオ" panose="020B0604030504040204" pitchFamily="50" charset="-128"/>
              </a:rPr>
              <a:t>について把握し</a:t>
            </a:r>
            <a:r>
              <a:rPr lang="ja-JP" altLang="en-US" sz="2400" u="sng" dirty="0" smtClean="0">
                <a:solidFill>
                  <a:srgbClr val="FF0000"/>
                </a:solidFill>
                <a:latin typeface="メイリオ" panose="020B0604030504040204" pitchFamily="50" charset="-128"/>
                <a:ea typeface="メイリオ" panose="020B0604030504040204" pitchFamily="50" charset="-128"/>
              </a:rPr>
              <a:t>差異を比較</a:t>
            </a:r>
            <a:r>
              <a:rPr lang="ja-JP" altLang="en-US" dirty="0" smtClean="0">
                <a:latin typeface="メイリオ" panose="020B0604030504040204" pitchFamily="50" charset="-128"/>
                <a:ea typeface="メイリオ" panose="020B0604030504040204" pitchFamily="50" charset="-128"/>
              </a:rPr>
              <a:t>しよう！！</a:t>
            </a:r>
            <a:endParaRPr lang="ja-JP" altLang="en-US"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736529" y="1524952"/>
            <a:ext cx="208694" cy="177995"/>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45223" y="1429284"/>
            <a:ext cx="138701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ポイント１</a:t>
            </a:r>
            <a:endParaRPr kumimoji="1" lang="ja-JP" altLang="en-US" dirty="0">
              <a:latin typeface="メイリオ" panose="020B0604030504040204" pitchFamily="50" charset="-128"/>
              <a:ea typeface="メイリオ" panose="020B0604030504040204" pitchFamily="50" charset="-128"/>
            </a:endParaRPr>
          </a:p>
        </p:txBody>
      </p:sp>
      <p:cxnSp>
        <p:nvCxnSpPr>
          <p:cNvPr id="19" name="直線コネクタ 18"/>
          <p:cNvCxnSpPr/>
          <p:nvPr/>
        </p:nvCxnSpPr>
        <p:spPr>
          <a:xfrm>
            <a:off x="828094" y="1777652"/>
            <a:ext cx="12447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193289" y="3047603"/>
            <a:ext cx="4132852" cy="3671696"/>
          </a:xfrm>
          <a:prstGeom prst="roundRect">
            <a:avLst/>
          </a:prstGeom>
          <a:solidFill>
            <a:srgbClr val="FEC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形吹き出し 21"/>
          <p:cNvSpPr/>
          <p:nvPr/>
        </p:nvSpPr>
        <p:spPr>
          <a:xfrm>
            <a:off x="7546710" y="2595030"/>
            <a:ext cx="1338946" cy="1036080"/>
          </a:xfrm>
          <a:prstGeom prst="wedgeEllipseCallout">
            <a:avLst>
              <a:gd name="adj1" fmla="val -39249"/>
              <a:gd name="adj2" fmla="val 545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0070BF"/>
                </a:solidFill>
              </a:rPr>
              <a:t>！</a:t>
            </a:r>
            <a:endParaRPr kumimoji="1" lang="ja-JP" altLang="en-US" sz="4400" dirty="0">
              <a:solidFill>
                <a:srgbClr val="0070BF"/>
              </a:solidFill>
            </a:endParaRPr>
          </a:p>
        </p:txBody>
      </p:sp>
      <p:sp>
        <p:nvSpPr>
          <p:cNvPr id="25" name="正方形/長方形 24"/>
          <p:cNvSpPr/>
          <p:nvPr/>
        </p:nvSpPr>
        <p:spPr>
          <a:xfrm>
            <a:off x="563541" y="3259012"/>
            <a:ext cx="148950" cy="193684"/>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41714" y="4231768"/>
            <a:ext cx="148950" cy="193684"/>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28574" y="5378691"/>
            <a:ext cx="148950" cy="193684"/>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27604" y="3200388"/>
            <a:ext cx="3461720"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利用者の障害認識（「認識していない」も含む）を把握することは重要です。</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727604" y="4195249"/>
            <a:ext cx="3461720"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また、利用者自身、周囲の人、支援機関等から、事象の具体例を把握することも必要です。</a:t>
            </a:r>
            <a:endParaRPr kumimoji="1" lang="ja-JP" altLang="en-US"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727604" y="5319389"/>
            <a:ext cx="3461720" cy="1200329"/>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この時点では、「何が正しいか」を決定するのではなく、まず把握し、比較することが大切です。</a:t>
            </a:r>
            <a:endParaRPr kumimoji="1" lang="ja-JP" altLang="en-US" dirty="0">
              <a:latin typeface="メイリオ" panose="020B0604030504040204" pitchFamily="50" charset="-128"/>
              <a:ea typeface="メイリオ" panose="020B0604030504040204" pitchFamily="50" charset="-128"/>
            </a:endParaRP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630910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919163" y="103188"/>
            <a:ext cx="7891462" cy="1106487"/>
          </a:xfrm>
          <a:prstGeom prst="rect">
            <a:avLst/>
          </a:prstGeom>
        </p:spPr>
        <p:txBody>
          <a:bodyPr wrap="none">
            <a:spAutoFit/>
          </a:bodyPr>
          <a:lstStyle/>
          <a:p>
            <a:pPr>
              <a:defRPr/>
            </a:pPr>
            <a:r>
              <a:rPr lang="en-US" altLang="ja-JP" sz="4800" kern="0" dirty="0">
                <a:latin typeface="メイリオ" panose="020B0604030504040204" pitchFamily="50" charset="-128"/>
                <a:ea typeface="メイリオ" panose="020B0604030504040204" pitchFamily="50" charset="-128"/>
                <a:cs typeface="メイリオ" panose="020B0604030504040204" pitchFamily="50" charset="-128"/>
              </a:rPr>
              <a:t>MSFAS</a:t>
            </a:r>
            <a:r>
              <a:rPr lang="ja-JP" altLang="en-US" sz="4800" kern="0" dirty="0">
                <a:latin typeface="メイリオ" panose="020B0604030504040204" pitchFamily="50" charset="-128"/>
                <a:ea typeface="メイリオ" panose="020B0604030504040204" pitchFamily="50" charset="-128"/>
                <a:cs typeface="メイリオ" panose="020B0604030504040204" pitchFamily="50" charset="-128"/>
              </a:rPr>
              <a:t>とは </a:t>
            </a:r>
            <a:r>
              <a:rPr lang="en-US" altLang="ja-JP" kern="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kern="0" dirty="0">
                <a:latin typeface="メイリオ" panose="020B0604030504040204" pitchFamily="50" charset="-128"/>
                <a:ea typeface="メイリオ" panose="020B0604030504040204" pitchFamily="50" charset="-128"/>
                <a:cs typeface="メイリオ" panose="020B0604030504040204" pitchFamily="50" charset="-128"/>
              </a:rPr>
              <a:t>幕張ストレス疲労アセスメントシート</a:t>
            </a:r>
            <a:r>
              <a:rPr lang="en-US" altLang="ja-JP" kern="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dirty="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bwMode="auto">
          <a:xfrm>
            <a:off x="1077913" y="928688"/>
            <a:ext cx="7920037" cy="107950"/>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317" name="グループ化 1"/>
          <p:cNvGrpSpPr>
            <a:grpSpLocks/>
          </p:cNvGrpSpPr>
          <p:nvPr/>
        </p:nvGrpSpPr>
        <p:grpSpPr bwMode="auto">
          <a:xfrm>
            <a:off x="92075" y="3592513"/>
            <a:ext cx="8923338" cy="2262187"/>
            <a:chOff x="74495" y="3861048"/>
            <a:chExt cx="8923572" cy="2261215"/>
          </a:xfrm>
        </p:grpSpPr>
        <p:sp>
          <p:nvSpPr>
            <p:cNvPr id="6" name="Text Box 7"/>
            <p:cNvSpPr txBox="1">
              <a:spLocks noChangeArrowheads="1"/>
            </p:cNvSpPr>
            <p:nvPr/>
          </p:nvSpPr>
          <p:spPr bwMode="auto">
            <a:xfrm>
              <a:off x="901605" y="3861048"/>
              <a:ext cx="712806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400" kern="0" dirty="0" smtClean="0">
                  <a:latin typeface="メイリオ" panose="020B0604030504040204" pitchFamily="50" charset="-128"/>
                  <a:ea typeface="メイリオ" panose="020B0604030504040204" pitchFamily="50" charset="-128"/>
                  <a:cs typeface="メイリオ" panose="020B0604030504040204" pitchFamily="50" charset="-128"/>
                </a:rPr>
                <a:t>MSFAS</a:t>
              </a:r>
              <a:r>
                <a:rPr lang="ja-JP" altLang="en-US" sz="2400" kern="0" dirty="0" smtClean="0">
                  <a:latin typeface="メイリオ" panose="020B0604030504040204" pitchFamily="50" charset="-128"/>
                  <a:ea typeface="メイリオ" panose="020B0604030504040204" pitchFamily="50" charset="-128"/>
                  <a:cs typeface="メイリオ" panose="020B0604030504040204" pitchFamily="50" charset="-128"/>
                </a:rPr>
                <a:t>の支援</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過程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7" name="Rectangle 9"/>
            <p:cNvSpPr>
              <a:spLocks noChangeArrowheads="1"/>
            </p:cNvSpPr>
            <p:nvPr/>
          </p:nvSpPr>
          <p:spPr bwMode="auto">
            <a:xfrm>
              <a:off x="74495" y="4503709"/>
              <a:ext cx="1008089" cy="863229"/>
            </a:xfrm>
            <a:prstGeom prst="rect">
              <a:avLst/>
            </a:prstGeom>
            <a:solidFill>
              <a:schemeClr val="bg1">
                <a:lumMod val="95000"/>
              </a:schemeClr>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情報の</a:t>
              </a:r>
            </a:p>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収集</a:t>
              </a:r>
            </a:p>
          </p:txBody>
        </p:sp>
        <p:sp>
          <p:nvSpPr>
            <p:cNvPr id="8" name="Rectangle 10"/>
            <p:cNvSpPr>
              <a:spLocks noChangeArrowheads="1"/>
            </p:cNvSpPr>
            <p:nvPr/>
          </p:nvSpPr>
          <p:spPr bwMode="auto">
            <a:xfrm>
              <a:off x="1477882" y="4519577"/>
              <a:ext cx="1008089" cy="863229"/>
            </a:xfrm>
            <a:prstGeom prst="rect">
              <a:avLst/>
            </a:prstGeom>
            <a:solidFill>
              <a:schemeClr val="bg1">
                <a:lumMod val="95000"/>
              </a:schemeClr>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情報の</a:t>
              </a:r>
            </a:p>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整理</a:t>
              </a:r>
            </a:p>
          </p:txBody>
        </p:sp>
        <p:sp>
          <p:nvSpPr>
            <p:cNvPr id="9" name="Rectangle 11"/>
            <p:cNvSpPr>
              <a:spLocks noChangeArrowheads="1"/>
            </p:cNvSpPr>
            <p:nvPr/>
          </p:nvSpPr>
          <p:spPr bwMode="auto">
            <a:xfrm>
              <a:off x="2879682" y="4519577"/>
              <a:ext cx="1008088" cy="863229"/>
            </a:xfrm>
            <a:prstGeom prst="rect">
              <a:avLst/>
            </a:prstGeom>
            <a:solidFill>
              <a:schemeClr val="bg1">
                <a:lumMod val="95000"/>
              </a:schemeClr>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情報の</a:t>
              </a:r>
            </a:p>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共有</a:t>
              </a:r>
            </a:p>
          </p:txBody>
        </p:sp>
        <p:sp>
          <p:nvSpPr>
            <p:cNvPr id="10" name="Rectangle 12"/>
            <p:cNvSpPr>
              <a:spLocks noChangeArrowheads="1"/>
            </p:cNvSpPr>
            <p:nvPr/>
          </p:nvSpPr>
          <p:spPr bwMode="auto">
            <a:xfrm>
              <a:off x="4265605" y="4519577"/>
              <a:ext cx="1873299" cy="863229"/>
            </a:xfrm>
            <a:prstGeom prst="rect">
              <a:avLst/>
            </a:prstGeom>
            <a:solidFill>
              <a:schemeClr val="bg1">
                <a:lumMod val="95000"/>
              </a:schemeClr>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ストレス･疲労の</a:t>
              </a:r>
            </a:p>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機能分析</a:t>
              </a:r>
            </a:p>
          </p:txBody>
        </p:sp>
        <p:sp>
          <p:nvSpPr>
            <p:cNvPr id="11" name="Rectangle 13"/>
            <p:cNvSpPr>
              <a:spLocks noChangeArrowheads="1"/>
            </p:cNvSpPr>
            <p:nvPr/>
          </p:nvSpPr>
          <p:spPr bwMode="auto">
            <a:xfrm>
              <a:off x="6621517" y="4508470"/>
              <a:ext cx="2376550" cy="863229"/>
            </a:xfrm>
            <a:prstGeom prst="rect">
              <a:avLst/>
            </a:prstGeom>
            <a:solidFill>
              <a:schemeClr val="bg1">
                <a:lumMod val="95000"/>
              </a:schemeClr>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対処方法確立に向けた</a:t>
              </a:r>
            </a:p>
            <a:p>
              <a:pPr algn="ctr" eaLnBrk="1" hangingPunct="1">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支援計画の作成</a:t>
              </a:r>
            </a:p>
          </p:txBody>
        </p:sp>
        <p:sp>
          <p:nvSpPr>
            <p:cNvPr id="20" name="二等辺三角形 19"/>
            <p:cNvSpPr/>
            <p:nvPr/>
          </p:nvSpPr>
          <p:spPr bwMode="auto">
            <a:xfrm rot="5400000">
              <a:off x="1042217" y="4807510"/>
              <a:ext cx="503022" cy="327034"/>
            </a:xfrm>
            <a:prstGeom prst="triangle">
              <a:avLst/>
            </a:prstGeom>
            <a:solidFill>
              <a:schemeClr val="tx2">
                <a:lumMod val="40000"/>
                <a:lumOff val="60000"/>
              </a:schemeClr>
            </a:solidFill>
            <a:ln w="9525" cap="flat" cmpd="sng" algn="ctr">
              <a:noFill/>
              <a:prstDash val="solid"/>
              <a:round/>
              <a:headEnd type="none" w="med" len="med"/>
              <a:tailEnd type="none" w="med" len="med"/>
            </a:ln>
            <a:effectLst/>
            <a:extLst/>
          </p:spPr>
          <p:txBody>
            <a:bodyPr wrap="none" anchor="ctr"/>
            <a:lstStyle/>
            <a:p>
              <a:pPr algn="ctr" eaLnBrk="1" hangingPunct="1">
                <a:defRPr/>
              </a:pPr>
              <a:endParaRPr lang="ja-JP" altLang="en-US">
                <a:latin typeface="Arial" charset="0"/>
              </a:endParaRPr>
            </a:p>
          </p:txBody>
        </p:sp>
        <p:sp>
          <p:nvSpPr>
            <p:cNvPr id="21" name="二等辺三角形 20"/>
            <p:cNvSpPr/>
            <p:nvPr/>
          </p:nvSpPr>
          <p:spPr bwMode="auto">
            <a:xfrm rot="5400000">
              <a:off x="6130288" y="4807510"/>
              <a:ext cx="503022" cy="327034"/>
            </a:xfrm>
            <a:prstGeom prst="triangle">
              <a:avLst/>
            </a:prstGeom>
            <a:solidFill>
              <a:schemeClr val="tx2">
                <a:lumMod val="40000"/>
                <a:lumOff val="60000"/>
              </a:schemeClr>
            </a:solidFill>
            <a:ln w="9525" cap="flat" cmpd="sng" algn="ctr">
              <a:noFill/>
              <a:prstDash val="solid"/>
              <a:round/>
              <a:headEnd type="none" w="med" len="med"/>
              <a:tailEnd type="none" w="med" len="med"/>
            </a:ln>
            <a:effectLst/>
            <a:extLst/>
          </p:spPr>
          <p:txBody>
            <a:bodyPr wrap="none" anchor="ctr"/>
            <a:lstStyle/>
            <a:p>
              <a:pPr algn="ctr" eaLnBrk="1" hangingPunct="1">
                <a:defRPr/>
              </a:pPr>
              <a:endParaRPr lang="ja-JP" altLang="en-US">
                <a:latin typeface="Arial" charset="0"/>
              </a:endParaRPr>
            </a:p>
          </p:txBody>
        </p:sp>
        <p:sp>
          <p:nvSpPr>
            <p:cNvPr id="22" name="二等辺三角形 21"/>
            <p:cNvSpPr/>
            <p:nvPr/>
          </p:nvSpPr>
          <p:spPr bwMode="auto">
            <a:xfrm rot="5400000">
              <a:off x="3850578" y="4807510"/>
              <a:ext cx="503022" cy="327034"/>
            </a:xfrm>
            <a:prstGeom prst="triangle">
              <a:avLst/>
            </a:prstGeom>
            <a:solidFill>
              <a:schemeClr val="tx2">
                <a:lumMod val="40000"/>
                <a:lumOff val="60000"/>
              </a:schemeClr>
            </a:solidFill>
            <a:ln w="9525" cap="flat" cmpd="sng" algn="ctr">
              <a:noFill/>
              <a:prstDash val="solid"/>
              <a:round/>
              <a:headEnd type="none" w="med" len="med"/>
              <a:tailEnd type="none" w="med" len="med"/>
            </a:ln>
            <a:effectLst/>
            <a:extLst/>
          </p:spPr>
          <p:txBody>
            <a:bodyPr wrap="none" anchor="ctr"/>
            <a:lstStyle/>
            <a:p>
              <a:pPr algn="ctr" eaLnBrk="1" hangingPunct="1">
                <a:defRPr/>
              </a:pPr>
              <a:endParaRPr lang="ja-JP" altLang="en-US">
                <a:latin typeface="Arial" charset="0"/>
              </a:endParaRPr>
            </a:p>
          </p:txBody>
        </p:sp>
        <p:sp>
          <p:nvSpPr>
            <p:cNvPr id="23" name="二等辺三角形 22"/>
            <p:cNvSpPr/>
            <p:nvPr/>
          </p:nvSpPr>
          <p:spPr bwMode="auto">
            <a:xfrm rot="5400000">
              <a:off x="2447191" y="4774187"/>
              <a:ext cx="503021" cy="327034"/>
            </a:xfrm>
            <a:prstGeom prst="triangle">
              <a:avLst/>
            </a:prstGeom>
            <a:solidFill>
              <a:schemeClr val="tx2">
                <a:lumMod val="40000"/>
                <a:lumOff val="60000"/>
              </a:schemeClr>
            </a:solidFill>
            <a:ln w="9525" cap="flat" cmpd="sng" algn="ctr">
              <a:noFill/>
              <a:prstDash val="solid"/>
              <a:round/>
              <a:headEnd type="none" w="med" len="med"/>
              <a:tailEnd type="none" w="med" len="med"/>
            </a:ln>
            <a:effectLst/>
            <a:extLst/>
          </p:spPr>
          <p:txBody>
            <a:bodyPr wrap="none" anchor="ctr"/>
            <a:lstStyle/>
            <a:p>
              <a:pPr algn="ctr" eaLnBrk="1" hangingPunct="1">
                <a:defRPr/>
              </a:pPr>
              <a:endParaRPr lang="ja-JP" altLang="en-US">
                <a:latin typeface="Arial" charset="0"/>
              </a:endParaRPr>
            </a:p>
          </p:txBody>
        </p:sp>
        <p:sp>
          <p:nvSpPr>
            <p:cNvPr id="13335" name="右矢印 2"/>
            <p:cNvSpPr>
              <a:spLocks noChangeArrowheads="1"/>
            </p:cNvSpPr>
            <p:nvPr/>
          </p:nvSpPr>
          <p:spPr bwMode="auto">
            <a:xfrm>
              <a:off x="120355" y="5445224"/>
              <a:ext cx="8877712" cy="677039"/>
            </a:xfrm>
            <a:prstGeom prst="rightArrow">
              <a:avLst>
                <a:gd name="adj1" fmla="val 50000"/>
                <a:gd name="adj2" fmla="val 5008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rPr>
                <a:t>　　　　　</a:t>
              </a:r>
              <a:r>
                <a:rPr lang="ja-JP" altLang="en-US" sz="1600" dirty="0" smtClean="0">
                  <a:solidFill>
                    <a:srgbClr val="000000"/>
                  </a:solidFill>
                  <a:latin typeface="メイリオ" panose="020B0604030504040204" pitchFamily="50" charset="-128"/>
                  <a:ea typeface="メイリオ" panose="020B0604030504040204" pitchFamily="50" charset="-128"/>
                </a:rPr>
                <a:t>ストレス・疲労</a:t>
              </a:r>
              <a:r>
                <a:rPr lang="ja-JP" altLang="en-US" sz="1600" dirty="0">
                  <a:solidFill>
                    <a:srgbClr val="000000"/>
                  </a:solidFill>
                  <a:latin typeface="メイリオ" panose="020B0604030504040204" pitchFamily="50" charset="-128"/>
                  <a:ea typeface="メイリオ" panose="020B0604030504040204" pitchFamily="50" charset="-128"/>
                </a:rPr>
                <a:t>に関する理解の促進　／　</a:t>
              </a:r>
              <a:r>
                <a:rPr lang="ja-JP" altLang="en-US" sz="1600" dirty="0" smtClean="0">
                  <a:solidFill>
                    <a:srgbClr val="000000"/>
                  </a:solidFill>
                  <a:latin typeface="メイリオ" panose="020B0604030504040204" pitchFamily="50" charset="-128"/>
                  <a:ea typeface="メイリオ" panose="020B0604030504040204" pitchFamily="50" charset="-128"/>
                </a:rPr>
                <a:t>ストレス・疲労</a:t>
              </a:r>
              <a:r>
                <a:rPr lang="ja-JP" altLang="en-US" sz="1600" dirty="0">
                  <a:solidFill>
                    <a:srgbClr val="000000"/>
                  </a:solidFill>
                  <a:latin typeface="メイリオ" panose="020B0604030504040204" pitchFamily="50" charset="-128"/>
                  <a:ea typeface="メイリオ" panose="020B0604030504040204" pitchFamily="50" charset="-128"/>
                </a:rPr>
                <a:t>に対する対処行動の促進</a:t>
              </a:r>
            </a:p>
          </p:txBody>
        </p:sp>
      </p:grpSp>
      <p:sp>
        <p:nvSpPr>
          <p:cNvPr id="13318" name="AutoShape 20"/>
          <p:cNvSpPr>
            <a:spLocks noChangeArrowheads="1"/>
          </p:cNvSpPr>
          <p:nvPr/>
        </p:nvSpPr>
        <p:spPr bwMode="auto">
          <a:xfrm>
            <a:off x="323850" y="1341438"/>
            <a:ext cx="8569325" cy="1871662"/>
          </a:xfrm>
          <a:prstGeom prst="foldedCorner">
            <a:avLst>
              <a:gd name="adj" fmla="val 12500"/>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319" name="Text Box 4"/>
          <p:cNvSpPr txBox="1">
            <a:spLocks noChangeArrowheads="1"/>
          </p:cNvSpPr>
          <p:nvPr/>
        </p:nvSpPr>
        <p:spPr bwMode="auto">
          <a:xfrm>
            <a:off x="363538" y="1415595"/>
            <a:ext cx="84248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dirty="0">
                <a:latin typeface="メイリオ" panose="020B0604030504040204" pitchFamily="50" charset="-128"/>
                <a:ea typeface="メイリオ" panose="020B0604030504040204" pitchFamily="50" charset="-128"/>
              </a:rPr>
              <a:t>ストレス・疲労を分析し、職場適応に向けた対処行動の確立や環境整備について検討することにより、効率的な職業リハビリテーションの実施を</a:t>
            </a:r>
            <a:r>
              <a:rPr lang="ja-JP" altLang="en-US" sz="2000" dirty="0" smtClean="0">
                <a:latin typeface="メイリオ" panose="020B0604030504040204" pitchFamily="50" charset="-128"/>
                <a:ea typeface="メイリオ" panose="020B0604030504040204" pitchFamily="50" charset="-128"/>
              </a:rPr>
              <a:t>目指す</a:t>
            </a:r>
            <a:endParaRPr lang="en-US" altLang="ja-JP" sz="2000" dirty="0" smtClean="0">
              <a:latin typeface="メイリオ" panose="020B0604030504040204" pitchFamily="50" charset="-128"/>
              <a:ea typeface="メイリオ" panose="020B0604030504040204" pitchFamily="50" charset="-128"/>
            </a:endParaRPr>
          </a:p>
          <a:p>
            <a:pPr>
              <a:spcBef>
                <a:spcPct val="50000"/>
              </a:spcBef>
              <a:buNone/>
            </a:pPr>
            <a:r>
              <a:rPr lang="en-US" altLang="ja-JP" sz="2000" dirty="0">
                <a:latin typeface="メイリオ" panose="020B0604030504040204" pitchFamily="50" charset="-128"/>
                <a:ea typeface="メイリオ" panose="020B0604030504040204" pitchFamily="50" charset="-128"/>
              </a:rPr>
              <a:t>MSFAS</a:t>
            </a:r>
            <a:r>
              <a:rPr lang="ja-JP" altLang="en-US" sz="2000" dirty="0">
                <a:latin typeface="メイリオ" panose="020B0604030504040204" pitchFamily="50" charset="-128"/>
                <a:ea typeface="メイリオ" panose="020B0604030504040204" pitchFamily="50" charset="-128"/>
              </a:rPr>
              <a:t>を活用した支援過程は以下のとおりで、ストレス・疲労の状況や障害受容等の基礎情報を収集することもできる</a:t>
            </a:r>
          </a:p>
          <a:p>
            <a:pPr eaLnBrk="1" hangingPunct="1">
              <a:spcBef>
                <a:spcPct val="50000"/>
              </a:spcBef>
              <a:buFontTx/>
              <a:buNone/>
            </a:pPr>
            <a:endParaRPr lang="ja-JP" altLang="en-US" sz="2000" dirty="0">
              <a:latin typeface="メイリオ" panose="020B0604030504040204" pitchFamily="50" charset="-128"/>
              <a:ea typeface="メイリオ" panose="020B0604030504040204" pitchFamily="50" charset="-128"/>
            </a:endParaRP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593532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グループ化 17"/>
          <p:cNvGrpSpPr>
            <a:grpSpLocks/>
          </p:cNvGrpSpPr>
          <p:nvPr/>
        </p:nvGrpSpPr>
        <p:grpSpPr bwMode="auto">
          <a:xfrm>
            <a:off x="4303713" y="2352675"/>
            <a:ext cx="4824412" cy="3757613"/>
            <a:chOff x="2699793" y="2725907"/>
            <a:chExt cx="4176463" cy="2664296"/>
          </a:xfrm>
        </p:grpSpPr>
        <p:sp>
          <p:nvSpPr>
            <p:cNvPr id="6" name="正方形/長方形 5"/>
            <p:cNvSpPr/>
            <p:nvPr/>
          </p:nvSpPr>
          <p:spPr>
            <a:xfrm>
              <a:off x="2699793" y="2725907"/>
              <a:ext cx="4032163" cy="266429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3223397" y="4713717"/>
              <a:ext cx="2160382" cy="369197"/>
            </a:xfrm>
            <a:prstGeom prst="rect">
              <a:avLst/>
            </a:prstGeom>
          </p:spPr>
          <p:txBody>
            <a:bodyPr>
              <a:spAutoFit/>
            </a:bodyPr>
            <a:lstStyle/>
            <a:p>
              <a:pPr>
                <a:defRPr/>
              </a:pPr>
              <a:r>
                <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対処方法を考える</a:t>
              </a:r>
            </a:p>
          </p:txBody>
        </p:sp>
        <p:sp>
          <p:nvSpPr>
            <p:cNvPr id="4" name="正方形/長方形 3"/>
            <p:cNvSpPr/>
            <p:nvPr/>
          </p:nvSpPr>
          <p:spPr>
            <a:xfrm>
              <a:off x="3105208" y="3106360"/>
              <a:ext cx="3771048" cy="646095"/>
            </a:xfrm>
            <a:prstGeom prst="rect">
              <a:avLst/>
            </a:prstGeom>
          </p:spPr>
          <p:txBody>
            <a:bodyPr>
              <a:spAutoFit/>
            </a:bodyPr>
            <a:lstStyle/>
            <a:p>
              <a:pPr>
                <a:defRPr/>
              </a:pPr>
              <a:r>
                <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どんな時にストレスを感じたり、</a:t>
              </a:r>
            </a:p>
            <a:p>
              <a:pPr>
                <a:defRPr/>
              </a:pPr>
              <a:r>
                <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疲れやすいかを知る</a:t>
              </a:r>
            </a:p>
          </p:txBody>
        </p:sp>
        <p:sp>
          <p:nvSpPr>
            <p:cNvPr id="5" name="正方形/長方形 4"/>
            <p:cNvSpPr/>
            <p:nvPr/>
          </p:nvSpPr>
          <p:spPr>
            <a:xfrm>
              <a:off x="3204157" y="3872894"/>
              <a:ext cx="3185601" cy="370322"/>
            </a:xfrm>
            <a:prstGeom prst="rect">
              <a:avLst/>
            </a:prstGeom>
          </p:spPr>
          <p:txBody>
            <a:bodyPr wrap="none">
              <a:spAutoFit/>
            </a:bodyPr>
            <a:lstStyle/>
            <a:p>
              <a:pPr>
                <a:defRPr/>
              </a:pPr>
              <a:r>
                <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こころや身体のサインを知る</a:t>
              </a:r>
              <a:endParaRPr kumimoji="0" lang="en-US" altLang="ja-JP"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2922428" y="3182901"/>
              <a:ext cx="225383" cy="21611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円/楕円 20"/>
            <p:cNvSpPr/>
            <p:nvPr/>
          </p:nvSpPr>
          <p:spPr>
            <a:xfrm>
              <a:off x="2922428" y="3950560"/>
              <a:ext cx="225383" cy="21499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円/楕円 21"/>
            <p:cNvSpPr/>
            <p:nvPr/>
          </p:nvSpPr>
          <p:spPr>
            <a:xfrm>
              <a:off x="2926550" y="4739606"/>
              <a:ext cx="224009" cy="21611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389063"/>
            <a:ext cx="2486025" cy="356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936875"/>
            <a:ext cx="2679700" cy="367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5" name="テキスト ボックス 7"/>
          <p:cNvSpPr txBox="1">
            <a:spLocks noChangeArrowheads="1"/>
          </p:cNvSpPr>
          <p:nvPr/>
        </p:nvSpPr>
        <p:spPr bwMode="auto">
          <a:xfrm>
            <a:off x="1431925" y="161925"/>
            <a:ext cx="751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a:solidFill>
                  <a:srgbClr val="000000"/>
                </a:solidFill>
                <a:latin typeface="メイリオ" panose="020B0604030504040204" pitchFamily="50" charset="-128"/>
                <a:ea typeface="メイリオ" panose="020B0604030504040204" pitchFamily="50" charset="-128"/>
              </a:rPr>
              <a:t>ＭＳＦＡＳの活用ポイント</a:t>
            </a:r>
          </a:p>
        </p:txBody>
      </p:sp>
      <p:sp>
        <p:nvSpPr>
          <p:cNvPr id="27" name="正方形/長方形 26"/>
          <p:cNvSpPr/>
          <p:nvPr/>
        </p:nvSpPr>
        <p:spPr bwMode="auto">
          <a:xfrm>
            <a:off x="1077913" y="928688"/>
            <a:ext cx="7920037" cy="107950"/>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74515496"/>
      </p:ext>
    </p:extLst>
  </p:cSld>
  <p:clrMapOvr>
    <a:masterClrMapping/>
  </p:clrMapOvr>
  <p:transition spd="slow" advTm="46796"/>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200025" y="5048250"/>
            <a:ext cx="8709025" cy="1404938"/>
          </a:xfrm>
          <a:prstGeom prst="roundRect">
            <a:avLst/>
          </a:prstGeom>
          <a:ln>
            <a:solidFill>
              <a:srgbClr val="7F95C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4" name="角丸四角形 23"/>
          <p:cNvSpPr/>
          <p:nvPr/>
        </p:nvSpPr>
        <p:spPr>
          <a:xfrm>
            <a:off x="200025" y="3309938"/>
            <a:ext cx="8709025" cy="1412875"/>
          </a:xfrm>
          <a:prstGeom prst="roundRect">
            <a:avLst/>
          </a:prstGeom>
          <a:ln>
            <a:solidFill>
              <a:srgbClr val="7F95C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 name="角丸四角形 1"/>
          <p:cNvSpPr/>
          <p:nvPr/>
        </p:nvSpPr>
        <p:spPr>
          <a:xfrm>
            <a:off x="174625" y="1628775"/>
            <a:ext cx="8709025" cy="1439863"/>
          </a:xfrm>
          <a:prstGeom prst="roundRect">
            <a:avLst/>
          </a:prstGeom>
          <a:ln>
            <a:solidFill>
              <a:srgbClr val="7F95C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7414" name="正方形/長方形 11"/>
          <p:cNvSpPr>
            <a:spLocks noChangeArrowheads="1"/>
          </p:cNvSpPr>
          <p:nvPr/>
        </p:nvSpPr>
        <p:spPr bwMode="auto">
          <a:xfrm>
            <a:off x="684213" y="1871663"/>
            <a:ext cx="7559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dirty="0">
                <a:latin typeface="メイリオ" panose="020B0604030504040204" pitchFamily="50" charset="-128"/>
                <a:ea typeface="メイリオ" panose="020B0604030504040204" pitchFamily="50" charset="-128"/>
              </a:rPr>
              <a:t>環境を網羅的に把握し、個々人の全体像を捉えていくことが必要で</a:t>
            </a:r>
            <a:r>
              <a:rPr lang="ja-JP" altLang="en-US" sz="2800" dirty="0" smtClean="0">
                <a:latin typeface="メイリオ" panose="020B0604030504040204" pitchFamily="50" charset="-128"/>
                <a:ea typeface="メイリオ" panose="020B0604030504040204" pitchFamily="50" charset="-128"/>
              </a:rPr>
              <a:t>ある。</a:t>
            </a:r>
            <a:endParaRPr lang="ja-JP" altLang="en-US" sz="2800" dirty="0">
              <a:latin typeface="メイリオ" panose="020B0604030504040204" pitchFamily="50" charset="-128"/>
              <a:ea typeface="メイリオ" panose="020B0604030504040204" pitchFamily="50" charset="-128"/>
            </a:endParaRPr>
          </a:p>
        </p:txBody>
      </p:sp>
      <p:sp>
        <p:nvSpPr>
          <p:cNvPr id="17415" name="正方形/長方形 12"/>
          <p:cNvSpPr>
            <a:spLocks noChangeArrowheads="1"/>
          </p:cNvSpPr>
          <p:nvPr/>
        </p:nvSpPr>
        <p:spPr bwMode="auto">
          <a:xfrm>
            <a:off x="660400" y="5273675"/>
            <a:ext cx="7531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dirty="0">
                <a:latin typeface="メイリオ" panose="020B0604030504040204" pitchFamily="50" charset="-128"/>
                <a:ea typeface="メイリオ" panose="020B0604030504040204" pitchFamily="50" charset="-128"/>
              </a:rPr>
              <a:t>ストレス・疲労の</a:t>
            </a:r>
            <a:r>
              <a:rPr lang="ja-JP" altLang="en-US" sz="2800" dirty="0" smtClean="0">
                <a:latin typeface="メイリオ" panose="020B0604030504040204" pitchFamily="50" charset="-128"/>
                <a:ea typeface="メイリオ" panose="020B0604030504040204" pitchFamily="50" charset="-128"/>
              </a:rPr>
              <a:t>解消方法を検討し、解決策を講じる。</a:t>
            </a:r>
            <a:endParaRPr lang="ja-JP" altLang="en-US" sz="2800" dirty="0">
              <a:latin typeface="メイリオ" panose="020B0604030504040204" pitchFamily="50" charset="-128"/>
              <a:ea typeface="メイリオ" panose="020B0604030504040204" pitchFamily="50" charset="-128"/>
            </a:endParaRPr>
          </a:p>
        </p:txBody>
      </p:sp>
      <p:sp>
        <p:nvSpPr>
          <p:cNvPr id="17416" name="正方形/長方形 13"/>
          <p:cNvSpPr>
            <a:spLocks noChangeArrowheads="1"/>
          </p:cNvSpPr>
          <p:nvPr/>
        </p:nvSpPr>
        <p:spPr bwMode="auto">
          <a:xfrm>
            <a:off x="692150" y="3754438"/>
            <a:ext cx="62889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dirty="0">
                <a:latin typeface="メイリオ" panose="020B0604030504040204" pitchFamily="50" charset="-128"/>
                <a:ea typeface="メイリオ" panose="020B0604030504040204" pitchFamily="50" charset="-128"/>
              </a:rPr>
              <a:t>ストレスや疲労の指標を明確に</a:t>
            </a:r>
            <a:r>
              <a:rPr lang="ja-JP" altLang="en-US" sz="2800" dirty="0" smtClean="0">
                <a:latin typeface="メイリオ" panose="020B0604030504040204" pitchFamily="50" charset="-128"/>
                <a:ea typeface="メイリオ" panose="020B0604030504040204" pitchFamily="50" charset="-128"/>
              </a:rPr>
              <a:t>する。</a:t>
            </a:r>
            <a:endParaRPr lang="ja-JP" altLang="en-US" sz="2800" dirty="0">
              <a:latin typeface="メイリオ" panose="020B0604030504040204" pitchFamily="50" charset="-128"/>
              <a:ea typeface="メイリオ" panose="020B0604030504040204" pitchFamily="50" charset="-128"/>
            </a:endParaRPr>
          </a:p>
        </p:txBody>
      </p:sp>
      <p:sp>
        <p:nvSpPr>
          <p:cNvPr id="22" name="タイトル 3"/>
          <p:cNvSpPr txBox="1">
            <a:spLocks/>
          </p:cNvSpPr>
          <p:nvPr/>
        </p:nvSpPr>
        <p:spPr bwMode="auto">
          <a:xfrm>
            <a:off x="473075" y="1603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en-US" altLang="ja-JP" sz="4000" kern="0" dirty="0" smtClean="0">
                <a:latin typeface="メイリオ" panose="020B0604030504040204" pitchFamily="50" charset="-128"/>
                <a:ea typeface="メイリオ" panose="020B0604030504040204" pitchFamily="50" charset="-128"/>
              </a:rPr>
              <a:t>MSFAS</a:t>
            </a:r>
            <a:r>
              <a:rPr lang="ja-JP" altLang="en-US" sz="4000" kern="0" dirty="0" smtClean="0">
                <a:latin typeface="メイリオ" panose="020B0604030504040204" pitchFamily="50" charset="-128"/>
                <a:ea typeface="メイリオ" panose="020B0604030504040204" pitchFamily="50" charset="-128"/>
              </a:rPr>
              <a:t>の機能の基本的コンセプト</a:t>
            </a:r>
            <a:endParaRPr lang="ja-JP" altLang="en-US" sz="4000" kern="0" dirty="0" smtClean="0">
              <a:solidFill>
                <a:srgbClr val="FFFFFF"/>
              </a:solidFill>
              <a:latin typeface="メイリオ" panose="020B0604030504040204" pitchFamily="50" charset="-128"/>
              <a:ea typeface="メイリオ" panose="020B0604030504040204" pitchFamily="50" charset="-128"/>
            </a:endParaRPr>
          </a:p>
        </p:txBody>
      </p:sp>
      <p:sp>
        <p:nvSpPr>
          <p:cNvPr id="26" name="正方形/長方形 25"/>
          <p:cNvSpPr/>
          <p:nvPr/>
        </p:nvSpPr>
        <p:spPr bwMode="auto">
          <a:xfrm>
            <a:off x="569118" y="1055688"/>
            <a:ext cx="7920037" cy="107950"/>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208355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018507"/>
            <a:ext cx="9144000" cy="1943100"/>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1"/>
          <p:cNvSpPr>
            <a:spLocks noGrp="1"/>
          </p:cNvSpPr>
          <p:nvPr>
            <p:ph type="title"/>
          </p:nvPr>
        </p:nvSpPr>
        <p:spPr bwMode="ltGray">
          <a:xfrm>
            <a:off x="714375" y="2336801"/>
            <a:ext cx="7886700" cy="1325563"/>
          </a:xfrm>
        </p:spPr>
        <p:txBody>
          <a:bodyPr/>
          <a:lstStyle/>
          <a:p>
            <a:r>
              <a:rPr lang="ja-JP" altLang="en-US" dirty="0">
                <a:solidFill>
                  <a:schemeClr val="bg1"/>
                </a:solidFill>
              </a:rPr>
              <a:t>利用者が感じるストレス・疲労の質的な特徴を把握</a:t>
            </a:r>
            <a:r>
              <a:rPr lang="ja-JP" altLang="en-US" dirty="0" smtClean="0">
                <a:solidFill>
                  <a:schemeClr val="bg1"/>
                </a:solidFill>
              </a:rPr>
              <a:t>しよう</a:t>
            </a:r>
            <a:endParaRPr kumimoji="1" lang="ja-JP" altLang="en-US" dirty="0">
              <a:solidFill>
                <a:schemeClr val="bg1"/>
              </a:solidFill>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97527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539" t="37853" r="28653" b="4375"/>
          <a:stretch/>
        </p:blipFill>
        <p:spPr>
          <a:xfrm>
            <a:off x="0" y="0"/>
            <a:ext cx="9210350" cy="6734908"/>
          </a:xfrm>
          <a:prstGeom prst="rect">
            <a:avLst/>
          </a:prstGeom>
        </p:spPr>
      </p:pic>
      <p:sp>
        <p:nvSpPr>
          <p:cNvPr id="2" name="タイトル 1"/>
          <p:cNvSpPr>
            <a:spLocks noGrp="1"/>
          </p:cNvSpPr>
          <p:nvPr>
            <p:ph type="title"/>
          </p:nvPr>
        </p:nvSpPr>
        <p:spPr bwMode="white">
          <a:xfrm>
            <a:off x="2903283" y="5784471"/>
            <a:ext cx="6240717" cy="994172"/>
          </a:xfrm>
        </p:spPr>
        <p:txBody>
          <a:bodyPr>
            <a:normAutofit fontScale="90000"/>
          </a:bodyPr>
          <a:lstStyle/>
          <a:p>
            <a:r>
              <a:rPr lang="ja-JP" altLang="en-US" b="1" dirty="0" smtClean="0">
                <a:solidFill>
                  <a:srgbClr val="F47C50"/>
                </a:solidFill>
                <a:effectLst>
                  <a:outerShdw blurRad="38100" dist="38100" dir="2700000" algn="tl">
                    <a:srgbClr val="000000">
                      <a:alpha val="43137"/>
                    </a:srgbClr>
                  </a:outerShdw>
                </a:effectLst>
              </a:rPr>
              <a:t>作業の</a:t>
            </a:r>
            <a:r>
              <a:rPr lang="ja-JP" altLang="en-US" b="1" dirty="0">
                <a:solidFill>
                  <a:srgbClr val="F47C50"/>
                </a:solidFill>
                <a:effectLst>
                  <a:outerShdw blurRad="38100" dist="38100" dir="2700000" algn="tl">
                    <a:srgbClr val="000000">
                      <a:alpha val="43137"/>
                    </a:srgbClr>
                  </a:outerShdw>
                </a:effectLst>
              </a:rPr>
              <a:t>特性</a:t>
            </a:r>
            <a:r>
              <a:rPr lang="ja-JP" altLang="en-US" dirty="0">
                <a:solidFill>
                  <a:schemeClr val="bg1"/>
                </a:solidFill>
              </a:rPr>
              <a:t>の現れ方</a:t>
            </a:r>
            <a:r>
              <a:rPr lang="ja-JP" altLang="en-US" dirty="0" smtClean="0">
                <a:solidFill>
                  <a:schemeClr val="bg1"/>
                </a:solidFill>
              </a:rPr>
              <a:t>、</a:t>
            </a:r>
            <a:br>
              <a:rPr lang="ja-JP" altLang="en-US" dirty="0" smtClean="0">
                <a:solidFill>
                  <a:schemeClr val="bg1"/>
                </a:solidFill>
              </a:rPr>
            </a:br>
            <a:r>
              <a:rPr lang="ja-JP" altLang="en-US" b="1" dirty="0" smtClean="0">
                <a:solidFill>
                  <a:srgbClr val="F47C50"/>
                </a:solidFill>
                <a:effectLst>
                  <a:outerShdw blurRad="38100" dist="38100" dir="2700000" algn="tl">
                    <a:srgbClr val="000000">
                      <a:alpha val="43137"/>
                    </a:srgbClr>
                  </a:outerShdw>
                </a:effectLst>
              </a:rPr>
              <a:t>作業遂行能力</a:t>
            </a:r>
            <a:r>
              <a:rPr lang="ja-JP" altLang="en-US" dirty="0" smtClean="0">
                <a:solidFill>
                  <a:schemeClr val="bg1"/>
                </a:solidFill>
              </a:rPr>
              <a:t>の</a:t>
            </a:r>
            <a:r>
              <a:rPr lang="ja-JP" altLang="en-US" dirty="0">
                <a:solidFill>
                  <a:schemeClr val="bg1"/>
                </a:solidFill>
              </a:rPr>
              <a:t>把握を</a:t>
            </a:r>
            <a:r>
              <a:rPr lang="ja-JP" altLang="en-US" dirty="0" smtClean="0">
                <a:solidFill>
                  <a:schemeClr val="bg1"/>
                </a:solidFill>
              </a:rPr>
              <a:t>行う</a:t>
            </a:r>
            <a:r>
              <a:rPr lang="ja-JP" altLang="en-US" dirty="0"/>
              <a:t/>
            </a:r>
            <a:br>
              <a:rPr lang="ja-JP" altLang="en-US" dirty="0"/>
            </a:b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bwMode="ltGray">
          <a:xfrm>
            <a:off x="1471525" y="5455204"/>
            <a:ext cx="1431758" cy="1323439"/>
          </a:xfrm>
          <a:prstGeom prst="rect">
            <a:avLst/>
          </a:prstGeom>
          <a:noFill/>
        </p:spPr>
        <p:txBody>
          <a:bodyPr wrap="square" rtlCol="0">
            <a:spAutoFit/>
          </a:bodyPr>
          <a:lstStyle/>
          <a:p>
            <a:r>
              <a:rPr lang="ja-JP" altLang="en-US" sz="8000" dirty="0">
                <a:solidFill>
                  <a:schemeClr val="bg1"/>
                </a:solidFill>
                <a:latin typeface="メイリオ" panose="020B0604030504040204" pitchFamily="50" charset="-128"/>
                <a:ea typeface="メイリオ" panose="020B0604030504040204" pitchFamily="50" charset="-128"/>
              </a:rPr>
              <a:t>１</a:t>
            </a:r>
            <a:endParaRPr kumimoji="1" lang="ja-JP" altLang="en-US" sz="8000" dirty="0">
              <a:solidFill>
                <a:schemeClr val="bg1"/>
              </a:solidFill>
              <a:latin typeface="メイリオ" panose="020B0604030504040204" pitchFamily="50" charset="-128"/>
              <a:ea typeface="メイリオ" panose="020B0604030504040204" pitchFamily="50" charset="-128"/>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17463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437" y="1497820"/>
            <a:ext cx="3752118" cy="519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角丸四角形吹き出し 2"/>
          <p:cNvSpPr/>
          <p:nvPr/>
        </p:nvSpPr>
        <p:spPr>
          <a:xfrm>
            <a:off x="160088" y="2891587"/>
            <a:ext cx="2108450" cy="1584325"/>
          </a:xfrm>
          <a:prstGeom prst="wedgeRoundRectCallout">
            <a:avLst>
              <a:gd name="adj1" fmla="val 80801"/>
              <a:gd name="adj2" fmla="val 54597"/>
              <a:gd name="adj3" fmla="val 16667"/>
            </a:avLst>
          </a:prstGeom>
          <a:solidFill>
            <a:schemeClr val="bg1"/>
          </a:solidFill>
          <a:ln>
            <a:solidFill>
              <a:srgbClr val="7F95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ＭＷＳ訓練版の活用によりストレスの認識に変化が見られる場合がある。</a:t>
            </a:r>
          </a:p>
        </p:txBody>
      </p:sp>
      <p:sp>
        <p:nvSpPr>
          <p:cNvPr id="6" name="正方形/長方形 5"/>
          <p:cNvSpPr/>
          <p:nvPr/>
        </p:nvSpPr>
        <p:spPr>
          <a:xfrm>
            <a:off x="1673741" y="1247689"/>
            <a:ext cx="6412984" cy="75791"/>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883381" y="222862"/>
            <a:ext cx="5993704" cy="954107"/>
          </a:xfrm>
          <a:prstGeom prst="rect">
            <a:avLst/>
          </a:prstGeom>
        </p:spPr>
        <p:txBody>
          <a:bodyPr wrap="square">
            <a:spAutoFit/>
          </a:bodyPr>
          <a:lstStyle/>
          <a:p>
            <a:r>
              <a:rPr lang="ja-JP" altLang="ja-JP" sz="2800" dirty="0">
                <a:latin typeface="メイリオ" panose="020B0604030504040204" pitchFamily="50" charset="-128"/>
                <a:ea typeface="メイリオ" panose="020B0604030504040204" pitchFamily="50" charset="-128"/>
              </a:rPr>
              <a:t>シート</a:t>
            </a:r>
            <a:r>
              <a:rPr lang="en-US" altLang="ja-JP" sz="2800" dirty="0">
                <a:latin typeface="メイリオ" panose="020B0604030504040204" pitchFamily="50" charset="-128"/>
                <a:ea typeface="メイリオ" panose="020B0604030504040204" pitchFamily="50" charset="-128"/>
              </a:rPr>
              <a:t> F </a:t>
            </a:r>
            <a:r>
              <a:rPr lang="ja-JP" altLang="ja-JP" sz="2800" dirty="0">
                <a:latin typeface="メイリオ" panose="020B0604030504040204" pitchFamily="50" charset="-128"/>
                <a:ea typeface="メイリオ" panose="020B0604030504040204" pitchFamily="50" charset="-128"/>
              </a:rPr>
              <a:t>はストレスや疲労が生じる状況について整理</a:t>
            </a:r>
            <a:endParaRPr lang="ja-JP" altLang="en-US" sz="28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458805" y="5489829"/>
            <a:ext cx="2532795" cy="1077218"/>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状況を整理することで、利用者のストレスや</a:t>
            </a:r>
            <a:endParaRPr kumimoji="1" lang="en-US" altLang="ja-JP" sz="1600" dirty="0" smtClean="0">
              <a:latin typeface="メイリオ" panose="020B0604030504040204" pitchFamily="50" charset="-128"/>
              <a:ea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rPr>
              <a:t>疲労の生じやすい要因が</a:t>
            </a:r>
            <a:endParaRPr kumimoji="1" lang="en-US" altLang="ja-JP" sz="1600" dirty="0" smtClean="0">
              <a:latin typeface="メイリオ" panose="020B0604030504040204" pitchFamily="50" charset="-128"/>
              <a:ea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rPr>
              <a:t>把握できる。</a:t>
            </a:r>
            <a:endParaRPr kumimoji="1" lang="ja-JP" altLang="en-US" sz="1600" dirty="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884211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55" y="2335572"/>
            <a:ext cx="8592749" cy="3715268"/>
          </a:xfrm>
          <a:prstGeom prst="rect">
            <a:avLst/>
          </a:prstGeom>
          <a:ln>
            <a:solidFill>
              <a:schemeClr val="tx1">
                <a:lumMod val="95000"/>
                <a:lumOff val="5000"/>
              </a:schemeClr>
            </a:solidFill>
          </a:ln>
        </p:spPr>
      </p:pic>
      <p:grpSp>
        <p:nvGrpSpPr>
          <p:cNvPr id="3" name="グループ化 2"/>
          <p:cNvGrpSpPr/>
          <p:nvPr/>
        </p:nvGrpSpPr>
        <p:grpSpPr>
          <a:xfrm>
            <a:off x="224255" y="131964"/>
            <a:ext cx="7915275" cy="1025863"/>
            <a:chOff x="171450" y="297617"/>
            <a:chExt cx="7915275" cy="1025863"/>
          </a:xfrm>
          <a:solidFill>
            <a:srgbClr val="D43448"/>
          </a:solidFill>
        </p:grpSpPr>
        <p:sp>
          <p:nvSpPr>
            <p:cNvPr id="6" name="正方形/長方形 5"/>
            <p:cNvSpPr/>
            <p:nvPr/>
          </p:nvSpPr>
          <p:spPr>
            <a:xfrm>
              <a:off x="171450" y="297617"/>
              <a:ext cx="533400" cy="475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673741" y="1247689"/>
              <a:ext cx="6412984" cy="757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563691" y="4638615"/>
            <a:ext cx="1932709" cy="461665"/>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伝達された内容がよくわからない時。</a:t>
            </a:r>
            <a:endParaRPr kumimoji="1" lang="ja-JP" altLang="en-US" sz="12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2413272" y="4638614"/>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前の経験を頼りに、とりあえずあたりをつけてやってみる</a:t>
            </a:r>
            <a:endParaRPr kumimoji="1" lang="ja-JP" altLang="en-US" sz="12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644736" y="4638613"/>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大体はあっていた。</a:t>
            </a:r>
          </a:p>
          <a:p>
            <a:r>
              <a:rPr kumimoji="1" lang="ja-JP" altLang="en-US" sz="1200" dirty="0">
                <a:latin typeface="メイリオ" panose="020B0604030504040204" pitchFamily="50" charset="-128"/>
                <a:ea typeface="メイリオ" panose="020B0604030504040204" pitchFamily="50" charset="-128"/>
              </a:rPr>
              <a:t>不安</a:t>
            </a:r>
            <a:r>
              <a:rPr kumimoji="1" lang="ja-JP" altLang="en-US" sz="1200" dirty="0" smtClean="0">
                <a:latin typeface="メイリオ" panose="020B0604030504040204" pitchFamily="50" charset="-128"/>
                <a:ea typeface="メイリオ" panose="020B0604030504040204" pitchFamily="50" charset="-128"/>
              </a:rPr>
              <a:t>で仕方なかった。</a:t>
            </a:r>
            <a:endParaRPr kumimoji="1" lang="ja-JP" altLang="en-US" sz="12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876200" y="4638612"/>
            <a:ext cx="1841773"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良</a:t>
            </a:r>
            <a:r>
              <a:rPr lang="ja-JP" altLang="en-US" sz="1200" dirty="0" smtClean="0">
                <a:latin typeface="メイリオ" panose="020B0604030504040204" pitchFamily="50" charset="-128"/>
                <a:ea typeface="メイリオ" panose="020B0604030504040204" pitchFamily="50" charset="-128"/>
              </a:rPr>
              <a:t>くわからな</a:t>
            </a:r>
            <a:r>
              <a:rPr lang="ja-JP" altLang="en-US" sz="1200" dirty="0">
                <a:latin typeface="メイリオ" panose="020B0604030504040204" pitchFamily="50" charset="-128"/>
                <a:ea typeface="メイリオ" panose="020B0604030504040204" pitchFamily="50" charset="-128"/>
              </a:rPr>
              <a:t>い</a:t>
            </a:r>
            <a:r>
              <a:rPr lang="ja-JP" altLang="en-US" sz="1200" dirty="0" smtClean="0">
                <a:latin typeface="メイリオ" panose="020B0604030504040204" pitchFamily="50" charset="-128"/>
                <a:ea typeface="メイリオ" panose="020B0604030504040204" pitchFamily="50" charset="-128"/>
              </a:rPr>
              <a:t>。</a:t>
            </a:r>
          </a:p>
          <a:p>
            <a:r>
              <a:rPr lang="ja-JP" altLang="en-US" sz="1200" dirty="0">
                <a:latin typeface="メイリオ" panose="020B0604030504040204" pitchFamily="50" charset="-128"/>
                <a:ea typeface="メイリオ" panose="020B0604030504040204" pitchFamily="50" charset="-128"/>
              </a:rPr>
              <a:t>上司</a:t>
            </a:r>
            <a:r>
              <a:rPr lang="ja-JP" altLang="en-US" sz="1200" dirty="0" smtClean="0">
                <a:latin typeface="メイリオ" panose="020B0604030504040204" pitchFamily="50" charset="-128"/>
                <a:ea typeface="メイリオ" panose="020B0604030504040204" pitchFamily="50" charset="-128"/>
              </a:rPr>
              <a:t>によると思う。</a:t>
            </a:r>
            <a:endParaRPr kumimoji="1" lang="ja-JP" altLang="en-US" sz="12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22126" y="5144959"/>
            <a:ext cx="1932709"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よくがんばってると言われたとき</a:t>
            </a:r>
            <a:endParaRPr kumimoji="1" lang="ja-JP" altLang="en-US" sz="12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2496398" y="5211434"/>
            <a:ext cx="1932709" cy="276999"/>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障害のことを説明する</a:t>
            </a:r>
            <a:endParaRPr kumimoji="1" lang="ja-JP" altLang="en-US" sz="12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640829" y="5126795"/>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気にしなくてよいと言われた。将来が</a:t>
            </a:r>
            <a:r>
              <a:rPr kumimoji="1" lang="ja-JP" altLang="en-US" sz="1200" dirty="0" smtClean="0">
                <a:latin typeface="メイリオ" panose="020B0604030504040204" pitchFamily="50" charset="-128"/>
                <a:ea typeface="メイリオ" panose="020B0604030504040204" pitchFamily="50" charset="-128"/>
              </a:rPr>
              <a:t>不安になった。</a:t>
            </a:r>
            <a:endParaRPr kumimoji="1" lang="ja-JP" altLang="en-US" sz="1200"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563689" y="5627617"/>
            <a:ext cx="1932709"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仕事で何かを忘れていた時</a:t>
            </a:r>
            <a:endParaRPr kumimoji="1" lang="ja-JP" altLang="en-US" sz="1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2410249" y="5585444"/>
            <a:ext cx="235357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こんなこともできなくなったと思う。何もしない・できない。</a:t>
            </a:r>
            <a:endParaRPr kumimoji="1" lang="ja-JP" altLang="en-US" sz="12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4677673" y="5619508"/>
            <a:ext cx="2231464"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落ち込</a:t>
            </a:r>
            <a:r>
              <a:rPr lang="ja-JP" altLang="en-US" sz="1200" dirty="0" smtClean="0">
                <a:latin typeface="メイリオ" panose="020B0604030504040204" pitchFamily="50" charset="-128"/>
                <a:ea typeface="メイリオ" panose="020B0604030504040204" pitchFamily="50" charset="-128"/>
              </a:rPr>
              <a:t>む。もう働けないと思う。</a:t>
            </a:r>
            <a:endParaRPr kumimoji="1" lang="ja-JP" altLang="en-US" sz="12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955863" y="5676667"/>
            <a:ext cx="1762110"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rPr>
              <a:t>何もしない・できない。</a:t>
            </a:r>
            <a:endParaRPr kumimoji="1" lang="ja-JP" altLang="en-US" sz="11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909137" y="5226823"/>
            <a:ext cx="1762110"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rPr>
              <a:t>何もしない・できない。</a:t>
            </a:r>
            <a:endParaRPr kumimoji="1" lang="ja-JP" altLang="en-US" sz="1100" dirty="0">
              <a:latin typeface="メイリオ" panose="020B0604030504040204" pitchFamily="50" charset="-128"/>
              <a:ea typeface="メイリオ" panose="020B0604030504040204" pitchFamily="50" charset="-128"/>
            </a:endParaRPr>
          </a:p>
        </p:txBody>
      </p:sp>
      <p:sp>
        <p:nvSpPr>
          <p:cNvPr id="22" name="正方形/長方形 21"/>
          <p:cNvSpPr/>
          <p:nvPr/>
        </p:nvSpPr>
        <p:spPr>
          <a:xfrm>
            <a:off x="1583352" y="146195"/>
            <a:ext cx="5641459"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障害状況・ストレス・疲労のサイン・障害受容等の基礎情報の把握</a:t>
            </a:r>
          </a:p>
        </p:txBody>
      </p:sp>
      <p:sp>
        <p:nvSpPr>
          <p:cNvPr id="23" name="テキスト ボックス 22"/>
          <p:cNvSpPr txBox="1"/>
          <p:nvPr/>
        </p:nvSpPr>
        <p:spPr>
          <a:xfrm>
            <a:off x="224255" y="1576872"/>
            <a:ext cx="7378868" cy="523220"/>
          </a:xfrm>
          <a:prstGeom prst="rect">
            <a:avLst/>
          </a:prstGeom>
          <a:noFill/>
        </p:spPr>
        <p:txBody>
          <a:bodyPr wrap="square" rtlCol="0">
            <a:spAutoFit/>
          </a:bodyPr>
          <a:lstStyle/>
          <a:p>
            <a:r>
              <a:rPr kumimoji="1" lang="en-US" altLang="ja-JP" sz="2800" dirty="0" smtClean="0">
                <a:latin typeface="メイリオ" panose="020B0604030504040204" pitchFamily="50" charset="-128"/>
                <a:ea typeface="メイリオ" panose="020B0604030504040204" pitchFamily="50" charset="-128"/>
              </a:rPr>
              <a:t>MSFAS</a:t>
            </a:r>
            <a:r>
              <a:rPr lang="ja-JP" altLang="en-US" sz="2800" dirty="0" smtClean="0">
                <a:latin typeface="メイリオ" panose="020B0604030504040204" pitchFamily="50" charset="-128"/>
                <a:ea typeface="メイリオ" panose="020B0604030504040204" pitchFamily="50" charset="-128"/>
              </a:rPr>
              <a:t>のシート</a:t>
            </a:r>
            <a:r>
              <a:rPr lang="ja-JP" altLang="en-US" sz="2800" dirty="0">
                <a:latin typeface="メイリオ" panose="020B0604030504040204" pitchFamily="50" charset="-128"/>
                <a:ea typeface="メイリオ" panose="020B0604030504040204" pitchFamily="50" charset="-128"/>
              </a:rPr>
              <a:t>Ｆ</a:t>
            </a:r>
            <a:r>
              <a:rPr lang="ja-JP" altLang="en-US" sz="2800" dirty="0" smtClean="0">
                <a:latin typeface="メイリオ" panose="020B0604030504040204" pitchFamily="50" charset="-128"/>
                <a:ea typeface="メイリオ" panose="020B0604030504040204" pitchFamily="50" charset="-128"/>
              </a:rPr>
              <a:t>の記載例</a:t>
            </a:r>
            <a:endParaRPr kumimoji="1" lang="ja-JP" altLang="en-US" sz="280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11040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247107"/>
            <a:ext cx="9144000" cy="1943100"/>
          </a:xfrm>
          <a:prstGeom prst="rect">
            <a:avLst/>
          </a:prstGeom>
          <a:solidFill>
            <a:srgbClr val="D4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1"/>
          <p:cNvSpPr>
            <a:spLocks noGrp="1"/>
          </p:cNvSpPr>
          <p:nvPr>
            <p:ph type="title"/>
          </p:nvPr>
        </p:nvSpPr>
        <p:spPr bwMode="ltGray">
          <a:xfrm>
            <a:off x="704850" y="2574926"/>
            <a:ext cx="7886700" cy="1325563"/>
          </a:xfrm>
        </p:spPr>
        <p:txBody>
          <a:bodyPr>
            <a:normAutofit/>
          </a:bodyPr>
          <a:lstStyle/>
          <a:p>
            <a:r>
              <a:rPr lang="ja-JP" altLang="en-US" dirty="0" smtClean="0">
                <a:solidFill>
                  <a:schemeClr val="bg1"/>
                </a:solidFill>
              </a:rPr>
              <a:t>ストレス</a:t>
            </a:r>
            <a:r>
              <a:rPr lang="ja-JP" altLang="en-US" dirty="0">
                <a:solidFill>
                  <a:schemeClr val="bg1"/>
                </a:solidFill>
              </a:rPr>
              <a:t>・疲労に対して職場で必要な配慮のあり方</a:t>
            </a:r>
            <a:r>
              <a:rPr lang="ja-JP" altLang="en-US" dirty="0" smtClean="0">
                <a:solidFill>
                  <a:schemeClr val="bg1"/>
                </a:solidFill>
              </a:rPr>
              <a:t>を検討しよう</a:t>
            </a:r>
            <a:endParaRPr kumimoji="1" lang="ja-JP" altLang="en-US" dirty="0">
              <a:solidFill>
                <a:schemeClr val="bg1"/>
              </a:solidFill>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747767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712809"/>
            <a:ext cx="7561263" cy="507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31800" y="179388"/>
            <a:ext cx="7378868" cy="461665"/>
          </a:xfrm>
          <a:prstGeom prst="rect">
            <a:avLst/>
          </a:prstGeom>
          <a:noFill/>
        </p:spPr>
        <p:txBody>
          <a:bodyPr wrap="square" rtlCol="0">
            <a:spAutoFit/>
          </a:bodyPr>
          <a:lstStyle/>
          <a:p>
            <a:r>
              <a:rPr kumimoji="1" lang="en-US" altLang="ja-JP" sz="2400" dirty="0" smtClean="0">
                <a:latin typeface="メイリオ" panose="020B0604030504040204" pitchFamily="50" charset="-128"/>
                <a:ea typeface="メイリオ" panose="020B0604030504040204" pitchFamily="50" charset="-128"/>
              </a:rPr>
              <a:t>MSFAS</a:t>
            </a:r>
            <a:r>
              <a:rPr lang="ja-JP" altLang="en-US" sz="2400" dirty="0" smtClean="0">
                <a:latin typeface="メイリオ" panose="020B0604030504040204" pitchFamily="50" charset="-128"/>
                <a:ea typeface="メイリオ" panose="020B0604030504040204" pitchFamily="50" charset="-128"/>
              </a:rPr>
              <a:t>のシートＤ　これまで携わった仕事</a:t>
            </a:r>
            <a:endParaRPr kumimoji="1" lang="ja-JP" altLang="en-US" sz="24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31800" y="5933401"/>
            <a:ext cx="7378868" cy="707886"/>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rPr>
              <a:t>仕事の難易度、職場の人間関係、満足度から、利用者に</a:t>
            </a:r>
            <a:endParaRPr kumimoji="1" lang="en-US" altLang="ja-JP" sz="2000" dirty="0" smtClean="0">
              <a:latin typeface="メイリオ" panose="020B0604030504040204" pitchFamily="50" charset="-128"/>
              <a:ea typeface="メイリオ" panose="020B0604030504040204" pitchFamily="50" charset="-128"/>
            </a:endParaRPr>
          </a:p>
          <a:p>
            <a:r>
              <a:rPr kumimoji="1" lang="ja-JP" altLang="en-US" sz="2000" dirty="0" smtClean="0">
                <a:latin typeface="メイリオ" panose="020B0604030504040204" pitchFamily="50" charset="-128"/>
                <a:ea typeface="メイリオ" panose="020B0604030504040204" pitchFamily="50" charset="-128"/>
              </a:rPr>
              <a:t>とって望ましい職場を検討</a:t>
            </a:r>
            <a:endParaRPr kumimoji="1" lang="ja-JP" altLang="en-US" sz="2000" dirty="0">
              <a:latin typeface="メイリオ" panose="020B0604030504040204" pitchFamily="50" charset="-128"/>
              <a:ea typeface="メイリオ" panose="020B0604030504040204" pitchFamily="50" charset="-128"/>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726253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88913"/>
            <a:ext cx="4379912" cy="6119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角丸四角形吹き出し 2"/>
          <p:cNvSpPr/>
          <p:nvPr/>
        </p:nvSpPr>
        <p:spPr>
          <a:xfrm>
            <a:off x="6873919" y="579546"/>
            <a:ext cx="1979613" cy="1584325"/>
          </a:xfrm>
          <a:prstGeom prst="wedgeRoundRectCallout">
            <a:avLst>
              <a:gd name="adj1" fmla="val -84871"/>
              <a:gd name="adj2" fmla="val 66863"/>
              <a:gd name="adj3" fmla="val 16667"/>
            </a:avLst>
          </a:prstGeom>
          <a:solidFill>
            <a:schemeClr val="bg1"/>
          </a:solidFill>
          <a:ln>
            <a:solidFill>
              <a:srgbClr val="7F95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利用者自身の</a:t>
            </a:r>
          </a:p>
          <a:p>
            <a:pPr>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障害（病気）の自己理解の度合いの参考となる。</a:t>
            </a:r>
          </a:p>
        </p:txBody>
      </p:sp>
      <p:sp>
        <p:nvSpPr>
          <p:cNvPr id="4" name="テキスト ボックス 3"/>
          <p:cNvSpPr txBox="1"/>
          <p:nvPr/>
        </p:nvSpPr>
        <p:spPr>
          <a:xfrm>
            <a:off x="6648450" y="4831397"/>
            <a:ext cx="2381250" cy="1477328"/>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利用者自身の障害の自己理解の程度によって、職場で求められる配慮も異なってくる。</a:t>
            </a:r>
            <a:endParaRPr kumimoji="1" lang="ja-JP" altLang="en-US" dirty="0">
              <a:latin typeface="メイリオ" panose="020B0604030504040204" pitchFamily="50" charset="-128"/>
              <a:ea typeface="メイリオ" panose="020B0604030504040204" pitchFamily="50" charset="-128"/>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148747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88913"/>
            <a:ext cx="4622800"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599291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88913"/>
            <a:ext cx="454025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63412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748212"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554273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duotone>
              <a:prstClr val="black"/>
              <a:schemeClr val="bg1">
                <a:lumMod val="85000"/>
                <a:tint val="45000"/>
                <a:satMod val="400000"/>
              </a:schemeClr>
            </a:duotone>
            <a:extLst>
              <a:ext uri="{28A0092B-C50C-407E-A947-70E740481C1C}">
                <a14:useLocalDpi xmlns:a14="http://schemas.microsoft.com/office/drawing/2010/main" val="0"/>
              </a:ext>
            </a:extLst>
          </a:blip>
          <a:stretch>
            <a:fillRect/>
          </a:stretch>
        </p:blipFill>
        <p:spPr>
          <a:xfrm>
            <a:off x="-1" y="-1"/>
            <a:ext cx="9028671" cy="6771503"/>
          </a:xfrm>
          <a:prstGeom prst="rect">
            <a:avLst/>
          </a:prstGeom>
        </p:spPr>
      </p:pic>
      <p:sp>
        <p:nvSpPr>
          <p:cNvPr id="5" name="正方形/長方形 4"/>
          <p:cNvSpPr/>
          <p:nvPr/>
        </p:nvSpPr>
        <p:spPr bwMode="white">
          <a:xfrm>
            <a:off x="0" y="3577967"/>
            <a:ext cx="6955750" cy="3046988"/>
          </a:xfrm>
          <a:prstGeom prst="rect">
            <a:avLst/>
          </a:prstGeom>
          <a:effectLst/>
        </p:spPr>
        <p:txBody>
          <a:bodyPr wrap="none">
            <a:spAutoFit/>
          </a:bodyPr>
          <a:lstStyle/>
          <a:p>
            <a:r>
              <a:rPr lang="ja-JP" altLang="en-US" sz="6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就労支援機関での</a:t>
            </a:r>
          </a:p>
          <a:p>
            <a:r>
              <a:rPr lang="ja-JP" altLang="en-US" sz="6600" b="1" dirty="0" smtClean="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アセスメント</a:t>
            </a:r>
          </a:p>
          <a:p>
            <a:r>
              <a:rPr lang="ja-JP" altLang="en-US" sz="6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の進め方</a:t>
            </a:r>
            <a:endParaRPr lang="ja-JP" altLang="en-US" sz="6000" b="1" dirty="0">
              <a:solidFill>
                <a:schemeClr val="bg1"/>
              </a:solidFill>
            </a:endParaRPr>
          </a:p>
        </p:txBody>
      </p:sp>
      <p:sp>
        <p:nvSpPr>
          <p:cNvPr id="6" name="テキスト ボックス 5"/>
          <p:cNvSpPr txBox="1"/>
          <p:nvPr/>
        </p:nvSpPr>
        <p:spPr bwMode="ltGray">
          <a:xfrm>
            <a:off x="-2" y="2166646"/>
            <a:ext cx="1431758" cy="1569660"/>
          </a:xfrm>
          <a:prstGeom prst="rect">
            <a:avLst/>
          </a:prstGeom>
          <a:noFill/>
        </p:spPr>
        <p:txBody>
          <a:bodyPr wrap="square" rtlCol="0">
            <a:spAutoFit/>
          </a:bodyPr>
          <a:lstStyle/>
          <a:p>
            <a:r>
              <a:rPr lang="ja-JP" altLang="en-US" sz="9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４</a:t>
            </a:r>
            <a:endParaRPr kumimoji="1" lang="ja-JP" altLang="en-US" sz="9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806978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1378" y="2713184"/>
            <a:ext cx="7418012" cy="964704"/>
          </a:xfrm>
        </p:spPr>
        <p:txBody>
          <a:bodyPr>
            <a:normAutofit fontScale="85000" lnSpcReduction="10000"/>
          </a:bodyPr>
          <a:lstStyle/>
          <a:p>
            <a:pPr marL="0" indent="0">
              <a:buNone/>
            </a:pPr>
            <a:r>
              <a:rPr lang="ja-JP" altLang="en-US" dirty="0" smtClean="0">
                <a:latin typeface="Meiryo" panose="020B0604030504040204" pitchFamily="34" charset="-128"/>
                <a:ea typeface="Meiryo" panose="020B0604030504040204" pitchFamily="34" charset="-128"/>
              </a:rPr>
              <a:t>このニーズは</a:t>
            </a:r>
          </a:p>
          <a:p>
            <a:pPr marL="0" indent="0">
              <a:buNone/>
            </a:pPr>
            <a:r>
              <a:rPr lang="ja-JP" altLang="en-US" dirty="0" smtClean="0">
                <a:latin typeface="Meiryo" panose="020B0604030504040204" pitchFamily="34" charset="-128"/>
                <a:ea typeface="Meiryo" panose="020B0604030504040204" pitchFamily="34" charset="-128"/>
              </a:rPr>
              <a:t>アセスメント「ＭＷＳ・ＭＳＦＡＳ」で対応可能</a:t>
            </a:r>
            <a:r>
              <a:rPr kumimoji="1" lang="ja-JP" altLang="en-US" dirty="0" smtClean="0">
                <a:latin typeface="Meiryo" panose="020B0604030504040204" pitchFamily="34" charset="-128"/>
                <a:ea typeface="Meiryo" panose="020B0604030504040204" pitchFamily="34" charset="-128"/>
              </a:rPr>
              <a:t>？</a:t>
            </a:r>
            <a:endParaRPr kumimoji="1" lang="ja-JP" altLang="en-US" dirty="0">
              <a:latin typeface="Meiryo" panose="020B0604030504040204" pitchFamily="34" charset="-128"/>
              <a:ea typeface="Meiryo" panose="020B0604030504040204" pitchFamily="34" charset="-128"/>
            </a:endParaRPr>
          </a:p>
        </p:txBody>
      </p:sp>
      <p:sp>
        <p:nvSpPr>
          <p:cNvPr id="5" name="正方形/長方形 4"/>
          <p:cNvSpPr/>
          <p:nvPr/>
        </p:nvSpPr>
        <p:spPr>
          <a:xfrm>
            <a:off x="683568" y="3861048"/>
            <a:ext cx="7625822" cy="299917"/>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647162" y="87824"/>
            <a:ext cx="40400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8486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4709</TotalTime>
  <Words>33681</Words>
  <Application>Microsoft Office PowerPoint</Application>
  <PresentationFormat>画面に合わせる (4:3)</PresentationFormat>
  <Paragraphs>1982</Paragraphs>
  <Slides>150</Slides>
  <Notes>65</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150</vt:i4>
      </vt:variant>
    </vt:vector>
  </HeadingPairs>
  <TitlesOfParts>
    <vt:vector size="166" baseType="lpstr">
      <vt:lpstr>Arial Unicode MS</vt:lpstr>
      <vt:lpstr>HG丸ｺﾞｼｯｸM-PRO</vt:lpstr>
      <vt:lpstr>ＭＳ Ｐゴシック</vt:lpstr>
      <vt:lpstr>ＭＳ ゴシック</vt:lpstr>
      <vt:lpstr>新細明體</vt:lpstr>
      <vt:lpstr>メイリオ</vt:lpstr>
      <vt:lpstr>メイリオ</vt:lpstr>
      <vt:lpstr>Arial</vt:lpstr>
      <vt:lpstr>Calibri</vt:lpstr>
      <vt:lpstr>Calibri Light</vt:lpstr>
      <vt:lpstr>Segoe UI Semibold</vt:lpstr>
      <vt:lpstr>Times New Roman</vt:lpstr>
      <vt:lpstr>Trebuchet MS</vt:lpstr>
      <vt:lpstr>Wingdings</vt:lpstr>
      <vt:lpstr>Office テーマ</vt:lpstr>
      <vt:lpstr>ビットマップ イメージ</vt:lpstr>
      <vt:lpstr>トータルパッケージ 活用セミナー  第1回　アセスメント</vt:lpstr>
      <vt:lpstr>PowerPoint プレゼンテーション</vt:lpstr>
      <vt:lpstr>PowerPoint プレゼンテーション</vt:lpstr>
      <vt:lpstr>自己紹介</vt:lpstr>
      <vt:lpstr>高次脳機能障害・精神障害・発達障害に共通する職場で発生しやすい困難</vt:lpstr>
      <vt:lpstr>トータルパッケージの目的</vt:lpstr>
      <vt:lpstr>トータルパッケージの目的</vt:lpstr>
      <vt:lpstr>意見交換</vt:lpstr>
      <vt:lpstr>作業の特性の現れ方、 作業遂行能力の把握を行う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やってみましょう！！ 課題分析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段階的に補完手段・補完行動等の適切な行動を形成する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意見交換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利用者が感じるストレス・疲労の質的な特徴を把握しよう</vt:lpstr>
      <vt:lpstr>PowerPoint プレゼンテーション</vt:lpstr>
      <vt:lpstr>PowerPoint プレゼンテーション</vt:lpstr>
      <vt:lpstr>ストレス・疲労に対して職場で必要な配慮のあり方を検討しよう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実際に就労支援機関に来る依頼例①</vt:lpstr>
      <vt:lpstr>PowerPoint プレゼンテーション</vt:lpstr>
      <vt:lpstr>PowerPoint プレゼンテーション</vt:lpstr>
      <vt:lpstr>PowerPoint プレゼンテーション</vt:lpstr>
      <vt:lpstr>ＩＬＯ（国際労働機関）での定義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職業的側面（把握すべき諸特性）</vt:lpstr>
      <vt:lpstr>就労支援機関における　　　　 職業能力・適性等のアセスメントの体系</vt:lpstr>
      <vt:lpstr>PowerPoint プレゼンテーション</vt:lpstr>
      <vt:lpstr>PowerPoint プレゼンテーション</vt:lpstr>
      <vt:lpstr>PowerPoint プレゼンテーション</vt:lpstr>
      <vt:lpstr>PowerPoint プレゼンテーション</vt:lpstr>
      <vt:lpstr>意見交換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高齢・障害・求職者雇用支援機構</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トータルパッケージ伝達プログラム資料　第１回　アセスメント</dc:title>
  <dc:creator>高齢・障害・求職者雇用支援機構</dc:creator>
  <cp:lastModifiedBy>高齢・障害・求職者雇用支援機構</cp:lastModifiedBy>
  <cp:revision>283</cp:revision>
  <cp:lastPrinted>2022-04-08T00:51:52Z</cp:lastPrinted>
  <dcterms:created xsi:type="dcterms:W3CDTF">2021-01-14T00:26:37Z</dcterms:created>
  <dcterms:modified xsi:type="dcterms:W3CDTF">2022-06-20T06:44:29Z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