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2" r:id="rId2"/>
    <p:sldMasterId id="2147483697" r:id="rId3"/>
    <p:sldMasterId id="2147483709" r:id="rId4"/>
    <p:sldMasterId id="2147483724" r:id="rId5"/>
    <p:sldMasterId id="2147483736" r:id="rId6"/>
    <p:sldMasterId id="2147483748" r:id="rId7"/>
    <p:sldMasterId id="2147483772" r:id="rId8"/>
    <p:sldMasterId id="2147483784" r:id="rId9"/>
    <p:sldMasterId id="2147483796" r:id="rId10"/>
    <p:sldMasterId id="2147483808" r:id="rId11"/>
  </p:sldMasterIdLst>
  <p:notesMasterIdLst>
    <p:notesMasterId r:id="rId45"/>
  </p:notesMasterIdLst>
  <p:handoutMasterIdLst>
    <p:handoutMasterId r:id="rId46"/>
  </p:handoutMasterIdLst>
  <p:sldIdLst>
    <p:sldId id="299" r:id="rId12"/>
    <p:sldId id="384" r:id="rId13"/>
    <p:sldId id="423" r:id="rId14"/>
    <p:sldId id="445" r:id="rId15"/>
    <p:sldId id="451" r:id="rId16"/>
    <p:sldId id="453" r:id="rId17"/>
    <p:sldId id="490" r:id="rId18"/>
    <p:sldId id="452" r:id="rId19"/>
    <p:sldId id="460" r:id="rId20"/>
    <p:sldId id="491" r:id="rId21"/>
    <p:sldId id="395" r:id="rId22"/>
    <p:sldId id="425" r:id="rId23"/>
    <p:sldId id="456" r:id="rId24"/>
    <p:sldId id="494" r:id="rId25"/>
    <p:sldId id="449" r:id="rId26"/>
    <p:sldId id="439" r:id="rId27"/>
    <p:sldId id="469" r:id="rId28"/>
    <p:sldId id="470" r:id="rId29"/>
    <p:sldId id="471" r:id="rId30"/>
    <p:sldId id="474" r:id="rId31"/>
    <p:sldId id="478" r:id="rId32"/>
    <p:sldId id="492" r:id="rId33"/>
    <p:sldId id="412" r:id="rId34"/>
    <p:sldId id="496" r:id="rId35"/>
    <p:sldId id="442" r:id="rId36"/>
    <p:sldId id="422" r:id="rId37"/>
    <p:sldId id="426" r:id="rId38"/>
    <p:sldId id="427" r:id="rId39"/>
    <p:sldId id="485" r:id="rId40"/>
    <p:sldId id="484" r:id="rId41"/>
    <p:sldId id="480" r:id="rId42"/>
    <p:sldId id="486" r:id="rId43"/>
    <p:sldId id="454" r:id="rId44"/>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CCFF"/>
    <a:srgbClr val="CDDEFF"/>
    <a:srgbClr val="FFCCCC"/>
    <a:srgbClr val="FF99CC"/>
    <a:srgbClr val="0D97FF"/>
    <a:srgbClr val="FF66CC"/>
    <a:srgbClr val="FF9933"/>
    <a:srgbClr val="4D4D4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87" autoAdjust="0"/>
    <p:restoredTop sz="68473" autoAdjust="0"/>
  </p:normalViewPr>
  <p:slideViewPr>
    <p:cSldViewPr snapToGrid="0">
      <p:cViewPr varScale="1">
        <p:scale>
          <a:sx n="63" d="100"/>
          <a:sy n="63" d="100"/>
        </p:scale>
        <p:origin x="390" y="72"/>
      </p:cViewPr>
      <p:guideLst>
        <p:guide orient="horz" pos="2160"/>
        <p:guide pos="3120"/>
      </p:guideLst>
    </p:cSldViewPr>
  </p:slideViewPr>
  <p:notesTextViewPr>
    <p:cViewPr>
      <p:scale>
        <a:sx n="1" d="1"/>
        <a:sy n="1" d="1"/>
      </p:scale>
      <p:origin x="0" y="0"/>
    </p:cViewPr>
  </p:notesTextViewPr>
  <p:notesViewPr>
    <p:cSldViewPr snapToGrid="0">
      <p:cViewPr varScale="1">
        <p:scale>
          <a:sx n="75" d="100"/>
          <a:sy n="75" d="100"/>
        </p:scale>
        <p:origin x="-2184" y="-10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BC1562-451A-4989-B3E4-843022162A39}" type="doc">
      <dgm:prSet loTypeId="urn:microsoft.com/office/officeart/2005/8/layout/venn1" loCatId="relationship" qsTypeId="urn:microsoft.com/office/officeart/2005/8/quickstyle/simple1" qsCatId="simple" csTypeId="urn:microsoft.com/office/officeart/2005/8/colors/colorful4" csCatId="colorful" phldr="1"/>
      <dgm:spPr/>
    </dgm:pt>
    <dgm:pt modelId="{F3D665EF-BA16-42D9-BBAF-783EEF827B45}">
      <dgm:prSet phldrT="[テキスト]" custT="1"/>
      <dgm:spPr/>
      <dgm:t>
        <a:bodyPr/>
        <a:lstStyle/>
        <a:p>
          <a:pPr algn="ctr"/>
          <a:endParaRPr kumimoji="1" lang="en-US" altLang="ja-JP" sz="2800" b="1" dirty="0">
            <a:latin typeface="HG丸ｺﾞｼｯｸM-PRO" panose="020F0600000000000000" pitchFamily="50" charset="-128"/>
            <a:ea typeface="HG丸ｺﾞｼｯｸM-PRO" panose="020F0600000000000000" pitchFamily="50" charset="-128"/>
          </a:endParaRPr>
        </a:p>
        <a:p>
          <a:pPr algn="ctr"/>
          <a:endParaRPr kumimoji="1" lang="en-US" altLang="ja-JP" sz="2800" b="1" dirty="0">
            <a:latin typeface="HG丸ｺﾞｼｯｸM-PRO" panose="020F0600000000000000" pitchFamily="50" charset="-128"/>
            <a:ea typeface="HG丸ｺﾞｼｯｸM-PRO" panose="020F0600000000000000" pitchFamily="50" charset="-128"/>
          </a:endParaRPr>
        </a:p>
        <a:p>
          <a:pPr algn="ctr"/>
          <a:r>
            <a:rPr kumimoji="1" lang="en-US" altLang="ja-JP" sz="2800" b="1" dirty="0" smtClean="0">
              <a:latin typeface="HG丸ｺﾞｼｯｸM-PRO" panose="020F0600000000000000" pitchFamily="50" charset="-128"/>
              <a:ea typeface="HG丸ｺﾞｼｯｸM-PRO" panose="020F0600000000000000" pitchFamily="50" charset="-128"/>
            </a:rPr>
            <a:t>(</a:t>
          </a:r>
          <a:r>
            <a:rPr kumimoji="1" lang="ja-JP" altLang="en-US" sz="2800" b="1" dirty="0" smtClean="0">
              <a:latin typeface="HG丸ｺﾞｼｯｸM-PRO" panose="020F0600000000000000" pitchFamily="50" charset="-128"/>
              <a:ea typeface="HG丸ｺﾞｼｯｸM-PRO" panose="020F0600000000000000" pitchFamily="50" charset="-128"/>
            </a:rPr>
            <a:t>３</a:t>
          </a:r>
          <a:r>
            <a:rPr kumimoji="1" lang="en-US" altLang="ja-JP" sz="2800" b="1" dirty="0" smtClean="0">
              <a:latin typeface="HG丸ｺﾞｼｯｸM-PRO" panose="020F0600000000000000" pitchFamily="50" charset="-128"/>
              <a:ea typeface="HG丸ｺﾞｼｯｸM-PRO" panose="020F0600000000000000" pitchFamily="50" charset="-128"/>
            </a:rPr>
            <a:t>) </a:t>
          </a:r>
          <a:r>
            <a:rPr kumimoji="1" lang="ja-JP" altLang="en-US" sz="2800" b="1" dirty="0" smtClean="0">
              <a:latin typeface="HG丸ｺﾞｼｯｸM-PRO" panose="020F0600000000000000" pitchFamily="50" charset="-128"/>
              <a:ea typeface="HG丸ｺﾞｼｯｸM-PRO" panose="020F0600000000000000" pitchFamily="50" charset="-128"/>
            </a:rPr>
            <a:t>技術</a:t>
          </a:r>
          <a:endParaRPr kumimoji="1" lang="en-US" altLang="ja-JP" sz="2800" b="1"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どのように</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行うか</a:t>
          </a:r>
        </a:p>
      </dgm:t>
    </dgm:pt>
    <dgm:pt modelId="{B35C34F8-E4A2-4467-9207-E0C82D4366A0}" type="parTrans" cxnId="{B7F32EFE-CDCF-4CE7-8B2A-3B27EEB76C90}">
      <dgm:prSet/>
      <dgm:spPr/>
      <dgm:t>
        <a:bodyPr/>
        <a:lstStyle/>
        <a:p>
          <a:pPr algn="ctr"/>
          <a:endParaRPr kumimoji="1" lang="ja-JP" altLang="en-US"/>
        </a:p>
      </dgm:t>
    </dgm:pt>
    <dgm:pt modelId="{C52637B2-74A6-4033-8FB5-8F549347EE05}" type="sibTrans" cxnId="{B7F32EFE-CDCF-4CE7-8B2A-3B27EEB76C90}">
      <dgm:prSet/>
      <dgm:spPr/>
      <dgm:t>
        <a:bodyPr/>
        <a:lstStyle/>
        <a:p>
          <a:pPr algn="ctr"/>
          <a:endParaRPr kumimoji="1" lang="ja-JP" altLang="en-US"/>
        </a:p>
      </dgm:t>
    </dgm:pt>
    <dgm:pt modelId="{A697D83A-35BB-4CAB-A458-2B6900931A70}">
      <dgm:prSet phldrT="[テキスト]" custT="1"/>
      <dgm:spPr/>
      <dgm:t>
        <a:bodyPr/>
        <a:lstStyle/>
        <a:p>
          <a:pPr algn="ctr"/>
          <a:r>
            <a:rPr kumimoji="1" lang="en-US" altLang="ja-JP" sz="2800" b="1" dirty="0" smtClean="0">
              <a:latin typeface="HG丸ｺﾞｼｯｸM-PRO" panose="020F0600000000000000" pitchFamily="50" charset="-128"/>
              <a:ea typeface="HG丸ｺﾞｼｯｸM-PRO" panose="020F0600000000000000" pitchFamily="50" charset="-128"/>
            </a:rPr>
            <a:t>(</a:t>
          </a:r>
          <a:r>
            <a:rPr kumimoji="1" lang="ja-JP" altLang="en-US" sz="2800" b="1" dirty="0" smtClean="0">
              <a:latin typeface="HG丸ｺﾞｼｯｸM-PRO" panose="020F0600000000000000" pitchFamily="50" charset="-128"/>
              <a:ea typeface="HG丸ｺﾞｼｯｸM-PRO" panose="020F0600000000000000" pitchFamily="50" charset="-128"/>
            </a:rPr>
            <a:t>２</a:t>
          </a:r>
          <a:r>
            <a:rPr kumimoji="1" lang="en-US" altLang="ja-JP" sz="2800" b="1" dirty="0" smtClean="0">
              <a:latin typeface="HG丸ｺﾞｼｯｸM-PRO" panose="020F0600000000000000" pitchFamily="50" charset="-128"/>
              <a:ea typeface="HG丸ｺﾞｼｯｸM-PRO" panose="020F0600000000000000" pitchFamily="50" charset="-128"/>
            </a:rPr>
            <a:t>) </a:t>
          </a:r>
          <a:r>
            <a:rPr kumimoji="1" lang="ja-JP" altLang="en-US" sz="2800" b="1" dirty="0" smtClean="0">
              <a:latin typeface="HG丸ｺﾞｼｯｸM-PRO" panose="020F0600000000000000" pitchFamily="50" charset="-128"/>
              <a:ea typeface="HG丸ｺﾞｼｯｸM-PRO" panose="020F0600000000000000" pitchFamily="50" charset="-128"/>
            </a:rPr>
            <a:t>知識</a:t>
          </a:r>
          <a:endParaRPr kumimoji="1" lang="en-US" altLang="ja-JP" sz="2800" b="1" dirty="0">
            <a:latin typeface="HG丸ｺﾞｼｯｸM-PRO" panose="020F0600000000000000" pitchFamily="50" charset="-128"/>
            <a:ea typeface="HG丸ｺﾞｼｯｸM-PRO" panose="020F0600000000000000" pitchFamily="50" charset="-128"/>
          </a:endParaRPr>
        </a:p>
        <a:p>
          <a:pPr algn="ctr"/>
          <a:r>
            <a:rPr kumimoji="1" lang="ja-JP" altLang="en-US" sz="1800" dirty="0">
              <a:latin typeface="HG丸ｺﾞｼｯｸM-PRO" panose="020F0600000000000000" pitchFamily="50" charset="-128"/>
              <a:ea typeface="HG丸ｺﾞｼｯｸM-PRO" panose="020F0600000000000000" pitchFamily="50" charset="-128"/>
            </a:rPr>
            <a:t>何を行うべきか</a:t>
          </a:r>
          <a:endParaRPr kumimoji="1" lang="en-US" altLang="ja-JP" sz="1800" dirty="0">
            <a:latin typeface="HG丸ｺﾞｼｯｸM-PRO" panose="020F0600000000000000" pitchFamily="50" charset="-128"/>
            <a:ea typeface="HG丸ｺﾞｼｯｸM-PRO" panose="020F0600000000000000" pitchFamily="50" charset="-128"/>
          </a:endParaRPr>
        </a:p>
        <a:p>
          <a:pPr algn="ctr"/>
          <a:r>
            <a:rPr kumimoji="1" lang="ja-JP" altLang="en-US" sz="1800" dirty="0">
              <a:latin typeface="HG丸ｺﾞｼｯｸM-PRO" panose="020F0600000000000000" pitchFamily="50" charset="-128"/>
              <a:ea typeface="HG丸ｺﾞｼｯｸM-PRO" panose="020F0600000000000000" pitchFamily="50" charset="-128"/>
            </a:rPr>
            <a:t>その理由は何か</a:t>
          </a:r>
          <a:endParaRPr kumimoji="1" lang="ja-JP" altLang="en-US" sz="1600" dirty="0">
            <a:latin typeface="HG丸ｺﾞｼｯｸM-PRO" panose="020F0600000000000000" pitchFamily="50" charset="-128"/>
            <a:ea typeface="HG丸ｺﾞｼｯｸM-PRO" panose="020F0600000000000000" pitchFamily="50" charset="-128"/>
          </a:endParaRPr>
        </a:p>
      </dgm:t>
    </dgm:pt>
    <dgm:pt modelId="{81423E97-0EE9-4BA9-99DD-CFEAC8C5A0EA}" type="parTrans" cxnId="{3319C3B2-BE6A-44A4-BAFC-0C517B6B4426}">
      <dgm:prSet/>
      <dgm:spPr/>
      <dgm:t>
        <a:bodyPr/>
        <a:lstStyle/>
        <a:p>
          <a:pPr algn="ctr"/>
          <a:endParaRPr kumimoji="1" lang="ja-JP" altLang="en-US"/>
        </a:p>
      </dgm:t>
    </dgm:pt>
    <dgm:pt modelId="{F577F448-A574-4114-A176-FE2EE9E12E1A}" type="sibTrans" cxnId="{3319C3B2-BE6A-44A4-BAFC-0C517B6B4426}">
      <dgm:prSet/>
      <dgm:spPr/>
      <dgm:t>
        <a:bodyPr/>
        <a:lstStyle/>
        <a:p>
          <a:pPr algn="ctr"/>
          <a:endParaRPr kumimoji="1" lang="ja-JP" altLang="en-US"/>
        </a:p>
      </dgm:t>
    </dgm:pt>
    <dgm:pt modelId="{FDAA4365-1255-467D-8FCD-1EED194EA4A1}">
      <dgm:prSet phldrT="[テキスト]" custT="1"/>
      <dgm:spPr/>
      <dgm:t>
        <a:bodyPr/>
        <a:lstStyle/>
        <a:p>
          <a:pPr algn="ctr"/>
          <a:r>
            <a:rPr kumimoji="1" lang="en-US" altLang="ja-JP" sz="2800" b="1" dirty="0" smtClean="0">
              <a:latin typeface="HG丸ｺﾞｼｯｸM-PRO" panose="020F0600000000000000" pitchFamily="50" charset="-128"/>
              <a:ea typeface="HG丸ｺﾞｼｯｸM-PRO" panose="020F0600000000000000" pitchFamily="50" charset="-128"/>
            </a:rPr>
            <a:t>(</a:t>
          </a:r>
          <a:r>
            <a:rPr kumimoji="1" lang="ja-JP" altLang="en-US" sz="2800" b="1" dirty="0" smtClean="0">
              <a:latin typeface="HG丸ｺﾞｼｯｸM-PRO" panose="020F0600000000000000" pitchFamily="50" charset="-128"/>
              <a:ea typeface="HG丸ｺﾞｼｯｸM-PRO" panose="020F0600000000000000" pitchFamily="50" charset="-128"/>
            </a:rPr>
            <a:t>１</a:t>
          </a:r>
          <a:r>
            <a:rPr kumimoji="1" lang="en-US" altLang="ja-JP" sz="2800" b="1" dirty="0" smtClean="0">
              <a:latin typeface="HG丸ｺﾞｼｯｸM-PRO" panose="020F0600000000000000" pitchFamily="50" charset="-128"/>
              <a:ea typeface="HG丸ｺﾞｼｯｸM-PRO" panose="020F0600000000000000" pitchFamily="50" charset="-128"/>
            </a:rPr>
            <a:t>) </a:t>
          </a:r>
          <a:r>
            <a:rPr kumimoji="1" lang="ja-JP" altLang="en-US" sz="2800" b="1" dirty="0" smtClean="0">
              <a:latin typeface="HG丸ｺﾞｼｯｸM-PRO" panose="020F0600000000000000" pitchFamily="50" charset="-128"/>
              <a:ea typeface="HG丸ｺﾞｼｯｸM-PRO" panose="020F0600000000000000" pitchFamily="50" charset="-128"/>
            </a:rPr>
            <a:t>意欲</a:t>
          </a:r>
          <a:endParaRPr kumimoji="1" lang="en-US" altLang="ja-JP" sz="2800" b="1"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そうしたいと望む気持ち</a:t>
          </a:r>
          <a:endParaRPr kumimoji="1" lang="ja-JP" altLang="en-US" sz="1400" dirty="0">
            <a:latin typeface="HG丸ｺﾞｼｯｸM-PRO" panose="020F0600000000000000" pitchFamily="50" charset="-128"/>
            <a:ea typeface="HG丸ｺﾞｼｯｸM-PRO" panose="020F0600000000000000" pitchFamily="50" charset="-128"/>
          </a:endParaRPr>
        </a:p>
      </dgm:t>
    </dgm:pt>
    <dgm:pt modelId="{45FDD8FE-D427-4D47-8F41-E4B00DFA95EA}" type="sibTrans" cxnId="{5FA86129-52E3-42B5-B6F4-B8B9B369484B}">
      <dgm:prSet/>
      <dgm:spPr/>
      <dgm:t>
        <a:bodyPr/>
        <a:lstStyle/>
        <a:p>
          <a:pPr algn="ctr"/>
          <a:endParaRPr kumimoji="1" lang="ja-JP" altLang="en-US"/>
        </a:p>
      </dgm:t>
    </dgm:pt>
    <dgm:pt modelId="{2F64E4F3-7151-43A7-9432-78BCD417978A}" type="parTrans" cxnId="{5FA86129-52E3-42B5-B6F4-B8B9B369484B}">
      <dgm:prSet/>
      <dgm:spPr/>
      <dgm:t>
        <a:bodyPr/>
        <a:lstStyle/>
        <a:p>
          <a:pPr algn="ctr"/>
          <a:endParaRPr kumimoji="1" lang="ja-JP" altLang="en-US"/>
        </a:p>
      </dgm:t>
    </dgm:pt>
    <dgm:pt modelId="{3A59077C-22AB-4FBA-B3A6-8B1B5F3D4722}" type="pres">
      <dgm:prSet presAssocID="{EDBC1562-451A-4989-B3E4-843022162A39}" presName="compositeShape" presStyleCnt="0">
        <dgm:presLayoutVars>
          <dgm:chMax val="7"/>
          <dgm:dir/>
          <dgm:resizeHandles val="exact"/>
        </dgm:presLayoutVars>
      </dgm:prSet>
      <dgm:spPr/>
    </dgm:pt>
    <dgm:pt modelId="{40BD40BD-8895-4EEE-84F3-91A978D964C0}" type="pres">
      <dgm:prSet presAssocID="{F3D665EF-BA16-42D9-BBAF-783EEF827B45}" presName="circ1" presStyleLbl="vennNode1" presStyleIdx="0" presStyleCnt="3" custScaleX="107819" custScaleY="102932" custLinFactNeighborX="-36168" custLinFactNeighborY="70679"/>
      <dgm:spPr/>
      <dgm:t>
        <a:bodyPr/>
        <a:lstStyle/>
        <a:p>
          <a:endParaRPr kumimoji="1" lang="ja-JP" altLang="en-US"/>
        </a:p>
      </dgm:t>
    </dgm:pt>
    <dgm:pt modelId="{1A38DD94-D248-421B-9FC0-217550D76BE7}" type="pres">
      <dgm:prSet presAssocID="{F3D665EF-BA16-42D9-BBAF-783EEF827B45}" presName="circ1Tx" presStyleLbl="revTx" presStyleIdx="0" presStyleCnt="0">
        <dgm:presLayoutVars>
          <dgm:chMax val="0"/>
          <dgm:chPref val="0"/>
          <dgm:bulletEnabled val="1"/>
        </dgm:presLayoutVars>
      </dgm:prSet>
      <dgm:spPr/>
      <dgm:t>
        <a:bodyPr/>
        <a:lstStyle/>
        <a:p>
          <a:endParaRPr kumimoji="1" lang="ja-JP" altLang="en-US"/>
        </a:p>
      </dgm:t>
    </dgm:pt>
    <dgm:pt modelId="{FFF4CA69-2561-4003-A6EE-DEF316122872}" type="pres">
      <dgm:prSet presAssocID="{A697D83A-35BB-4CAB-A458-2B6900931A70}" presName="circ2" presStyleLbl="vennNode1" presStyleIdx="1" presStyleCnt="3" custScaleX="105940" custScaleY="111023" custLinFactNeighborX="-27442" custLinFactNeighborY="-61653"/>
      <dgm:spPr/>
      <dgm:t>
        <a:bodyPr/>
        <a:lstStyle/>
        <a:p>
          <a:endParaRPr kumimoji="1" lang="ja-JP" altLang="en-US"/>
        </a:p>
      </dgm:t>
    </dgm:pt>
    <dgm:pt modelId="{65894061-1C5B-4CE9-A63F-84FD975877BC}" type="pres">
      <dgm:prSet presAssocID="{A697D83A-35BB-4CAB-A458-2B6900931A70}" presName="circ2Tx" presStyleLbl="revTx" presStyleIdx="0" presStyleCnt="0">
        <dgm:presLayoutVars>
          <dgm:chMax val="0"/>
          <dgm:chPref val="0"/>
          <dgm:bulletEnabled val="1"/>
        </dgm:presLayoutVars>
      </dgm:prSet>
      <dgm:spPr/>
      <dgm:t>
        <a:bodyPr/>
        <a:lstStyle/>
        <a:p>
          <a:endParaRPr kumimoji="1" lang="ja-JP" altLang="en-US"/>
        </a:p>
      </dgm:t>
    </dgm:pt>
    <dgm:pt modelId="{FBC7129C-2220-4DD6-AB6F-8D0AFF4C7CE8}" type="pres">
      <dgm:prSet presAssocID="{FDAA4365-1255-467D-8FCD-1EED194EA4A1}" presName="circ3" presStyleLbl="vennNode1" presStyleIdx="2" presStyleCnt="3" custScaleX="106161" custScaleY="109343" custLinFactNeighborX="-34478" custLinFactNeighborY="-68088"/>
      <dgm:spPr/>
      <dgm:t>
        <a:bodyPr/>
        <a:lstStyle/>
        <a:p>
          <a:endParaRPr kumimoji="1" lang="ja-JP" altLang="en-US"/>
        </a:p>
      </dgm:t>
    </dgm:pt>
    <dgm:pt modelId="{7260123D-37F9-4106-BA5A-3A286C9A1F6D}" type="pres">
      <dgm:prSet presAssocID="{FDAA4365-1255-467D-8FCD-1EED194EA4A1}"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69A7CCA2-3D1E-42AC-B1AC-BE3F021E9B57}" type="presOf" srcId="{FDAA4365-1255-467D-8FCD-1EED194EA4A1}" destId="{FBC7129C-2220-4DD6-AB6F-8D0AFF4C7CE8}" srcOrd="0" destOrd="0" presId="urn:microsoft.com/office/officeart/2005/8/layout/venn1"/>
    <dgm:cxn modelId="{37EF32C8-7D9F-4822-8849-A848A047A3A4}" type="presOf" srcId="{FDAA4365-1255-467D-8FCD-1EED194EA4A1}" destId="{7260123D-37F9-4106-BA5A-3A286C9A1F6D}" srcOrd="1" destOrd="0" presId="urn:microsoft.com/office/officeart/2005/8/layout/venn1"/>
    <dgm:cxn modelId="{B7F32EFE-CDCF-4CE7-8B2A-3B27EEB76C90}" srcId="{EDBC1562-451A-4989-B3E4-843022162A39}" destId="{F3D665EF-BA16-42D9-BBAF-783EEF827B45}" srcOrd="0" destOrd="0" parTransId="{B35C34F8-E4A2-4467-9207-E0C82D4366A0}" sibTransId="{C52637B2-74A6-4033-8FB5-8F549347EE05}"/>
    <dgm:cxn modelId="{5FA86129-52E3-42B5-B6F4-B8B9B369484B}" srcId="{EDBC1562-451A-4989-B3E4-843022162A39}" destId="{FDAA4365-1255-467D-8FCD-1EED194EA4A1}" srcOrd="2" destOrd="0" parTransId="{2F64E4F3-7151-43A7-9432-78BCD417978A}" sibTransId="{45FDD8FE-D427-4D47-8F41-E4B00DFA95EA}"/>
    <dgm:cxn modelId="{9AB9B409-AD51-4BEC-972F-11BD17523DDA}" type="presOf" srcId="{F3D665EF-BA16-42D9-BBAF-783EEF827B45}" destId="{40BD40BD-8895-4EEE-84F3-91A978D964C0}" srcOrd="0" destOrd="0" presId="urn:microsoft.com/office/officeart/2005/8/layout/venn1"/>
    <dgm:cxn modelId="{68EF1623-10DF-4E9A-A638-B7B98C049ED2}" type="presOf" srcId="{EDBC1562-451A-4989-B3E4-843022162A39}" destId="{3A59077C-22AB-4FBA-B3A6-8B1B5F3D4722}" srcOrd="0" destOrd="0" presId="urn:microsoft.com/office/officeart/2005/8/layout/venn1"/>
    <dgm:cxn modelId="{D561135D-3A18-4A81-9FF5-90C30A7A8E07}" type="presOf" srcId="{A697D83A-35BB-4CAB-A458-2B6900931A70}" destId="{FFF4CA69-2561-4003-A6EE-DEF316122872}" srcOrd="0" destOrd="0" presId="urn:microsoft.com/office/officeart/2005/8/layout/venn1"/>
    <dgm:cxn modelId="{C626CE1F-55B6-430C-A576-2131FB730867}" type="presOf" srcId="{F3D665EF-BA16-42D9-BBAF-783EEF827B45}" destId="{1A38DD94-D248-421B-9FC0-217550D76BE7}" srcOrd="1" destOrd="0" presId="urn:microsoft.com/office/officeart/2005/8/layout/venn1"/>
    <dgm:cxn modelId="{631EDFA6-E5BC-4BCC-838F-521E8F020219}" type="presOf" srcId="{A697D83A-35BB-4CAB-A458-2B6900931A70}" destId="{65894061-1C5B-4CE9-A63F-84FD975877BC}" srcOrd="1" destOrd="0" presId="urn:microsoft.com/office/officeart/2005/8/layout/venn1"/>
    <dgm:cxn modelId="{3319C3B2-BE6A-44A4-BAFC-0C517B6B4426}" srcId="{EDBC1562-451A-4989-B3E4-843022162A39}" destId="{A697D83A-35BB-4CAB-A458-2B6900931A70}" srcOrd="1" destOrd="0" parTransId="{81423E97-0EE9-4BA9-99DD-CFEAC8C5A0EA}" sibTransId="{F577F448-A574-4114-A176-FE2EE9E12E1A}"/>
    <dgm:cxn modelId="{D20F7738-2F92-49AF-992A-14D5DE680BAB}" type="presParOf" srcId="{3A59077C-22AB-4FBA-B3A6-8B1B5F3D4722}" destId="{40BD40BD-8895-4EEE-84F3-91A978D964C0}" srcOrd="0" destOrd="0" presId="urn:microsoft.com/office/officeart/2005/8/layout/venn1"/>
    <dgm:cxn modelId="{350CBD00-4D7A-4F7C-B1BB-017D946E9EB1}" type="presParOf" srcId="{3A59077C-22AB-4FBA-B3A6-8B1B5F3D4722}" destId="{1A38DD94-D248-421B-9FC0-217550D76BE7}" srcOrd="1" destOrd="0" presId="urn:microsoft.com/office/officeart/2005/8/layout/venn1"/>
    <dgm:cxn modelId="{469BD085-739C-4E35-AFEB-4CC679ECE458}" type="presParOf" srcId="{3A59077C-22AB-4FBA-B3A6-8B1B5F3D4722}" destId="{FFF4CA69-2561-4003-A6EE-DEF316122872}" srcOrd="2" destOrd="0" presId="urn:microsoft.com/office/officeart/2005/8/layout/venn1"/>
    <dgm:cxn modelId="{8021B60F-2768-44E5-BAD6-15797245F8AF}" type="presParOf" srcId="{3A59077C-22AB-4FBA-B3A6-8B1B5F3D4722}" destId="{65894061-1C5B-4CE9-A63F-84FD975877BC}" srcOrd="3" destOrd="0" presId="urn:microsoft.com/office/officeart/2005/8/layout/venn1"/>
    <dgm:cxn modelId="{0AC12824-FEEF-4577-BC38-91343413131E}" type="presParOf" srcId="{3A59077C-22AB-4FBA-B3A6-8B1B5F3D4722}" destId="{FBC7129C-2220-4DD6-AB6F-8D0AFF4C7CE8}" srcOrd="4" destOrd="0" presId="urn:microsoft.com/office/officeart/2005/8/layout/venn1"/>
    <dgm:cxn modelId="{6A016473-7BB4-4FCF-A147-DBB4E7DF9CD7}" type="presParOf" srcId="{3A59077C-22AB-4FBA-B3A6-8B1B5F3D4722}" destId="{7260123D-37F9-4106-BA5A-3A286C9A1F6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6967"/>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1"/>
            <a:ext cx="2949787" cy="496967"/>
          </a:xfrm>
          <a:prstGeom prst="rect">
            <a:avLst/>
          </a:prstGeom>
        </p:spPr>
        <p:txBody>
          <a:bodyPr vert="horz" lIns="91432" tIns="45716" rIns="91432" bIns="45716" rtlCol="0"/>
          <a:lstStyle>
            <a:lvl1pPr algn="r">
              <a:defRPr sz="1200"/>
            </a:lvl1pPr>
          </a:lstStyle>
          <a:p>
            <a:fld id="{D3786AFE-495B-4A15-AA2E-EA44AF123D45}" type="datetimeFigureOut">
              <a:rPr kumimoji="1" lang="ja-JP" altLang="en-US" smtClean="0"/>
              <a:t>2020/2/10</a:t>
            </a:fld>
            <a:endParaRPr kumimoji="1" lang="ja-JP" altLang="en-US"/>
          </a:p>
        </p:txBody>
      </p:sp>
      <p:sp>
        <p:nvSpPr>
          <p:cNvPr id="4" name="フッター プレースホルダー 3"/>
          <p:cNvSpPr>
            <a:spLocks noGrp="1"/>
          </p:cNvSpPr>
          <p:nvPr>
            <p:ph type="ftr" sz="quarter" idx="2"/>
          </p:nvPr>
        </p:nvSpPr>
        <p:spPr>
          <a:xfrm>
            <a:off x="1" y="9440647"/>
            <a:ext cx="2949787" cy="496967"/>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6967"/>
          </a:xfrm>
          <a:prstGeom prst="rect">
            <a:avLst/>
          </a:prstGeom>
        </p:spPr>
        <p:txBody>
          <a:bodyPr vert="horz" lIns="91432" tIns="45716" rIns="91432" bIns="45716" rtlCol="0" anchor="b"/>
          <a:lstStyle>
            <a:lvl1pPr algn="r">
              <a:defRPr sz="1200"/>
            </a:lvl1pPr>
          </a:lstStyle>
          <a:p>
            <a:fld id="{6A588BD5-30B4-478A-96C0-742706E1AD58}" type="slidenum">
              <a:rPr kumimoji="1" lang="ja-JP" altLang="en-US" smtClean="0"/>
              <a:t>‹#›</a:t>
            </a:fld>
            <a:endParaRPr kumimoji="1" lang="ja-JP" altLang="en-US"/>
          </a:p>
        </p:txBody>
      </p:sp>
    </p:spTree>
    <p:extLst>
      <p:ext uri="{BB962C8B-B14F-4D97-AF65-F5344CB8AC3E}">
        <p14:creationId xmlns:p14="http://schemas.microsoft.com/office/powerpoint/2010/main" val="3757117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6967"/>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2" tIns="45716" rIns="91432" bIns="45716" rtlCol="0"/>
          <a:lstStyle>
            <a:lvl1pPr algn="r">
              <a:defRPr sz="1200"/>
            </a:lvl1pPr>
          </a:lstStyle>
          <a:p>
            <a:fld id="{C0E20682-19D9-4699-99A1-5F83B34BCE53}" type="datetimeFigureOut">
              <a:rPr kumimoji="1" lang="ja-JP" altLang="en-US" smtClean="0"/>
              <a:t>2020/2/10</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0720" y="4721187"/>
            <a:ext cx="5445760" cy="4472702"/>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2" tIns="45716" rIns="91432" bIns="45716" rtlCol="0" anchor="b"/>
          <a:lstStyle>
            <a:lvl1pPr algn="r">
              <a:defRPr sz="1200"/>
            </a:lvl1pPr>
          </a:lstStyle>
          <a:p>
            <a:fld id="{CDB5FA49-0D14-4845-9AEF-A3D3C568FACA}" type="slidenum">
              <a:rPr kumimoji="1" lang="ja-JP" altLang="en-US" smtClean="0"/>
              <a:t>‹#›</a:t>
            </a:fld>
            <a:endParaRPr kumimoji="1" lang="ja-JP" altLang="en-US"/>
          </a:p>
        </p:txBody>
      </p:sp>
    </p:spTree>
    <p:extLst>
      <p:ext uri="{BB962C8B-B14F-4D97-AF65-F5344CB8AC3E}">
        <p14:creationId xmlns:p14="http://schemas.microsoft.com/office/powerpoint/2010/main" val="11157556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55864" indent="-290717" eaLnBrk="0" hangingPunct="0">
              <a:defRPr kumimoji="1" sz="2400">
                <a:solidFill>
                  <a:schemeClr val="tx1"/>
                </a:solidFill>
                <a:latin typeface="Times New Roman" pitchFamily="18" charset="0"/>
                <a:ea typeface="ＭＳ Ｐゴシック" charset="-128"/>
              </a:defRPr>
            </a:lvl2pPr>
            <a:lvl3pPr marL="1162868" indent="-232574" eaLnBrk="0" hangingPunct="0">
              <a:defRPr kumimoji="1" sz="2400">
                <a:solidFill>
                  <a:schemeClr val="tx1"/>
                </a:solidFill>
                <a:latin typeface="Times New Roman" pitchFamily="18" charset="0"/>
                <a:ea typeface="ＭＳ Ｐゴシック" charset="-128"/>
              </a:defRPr>
            </a:lvl3pPr>
            <a:lvl4pPr marL="1628015" indent="-232574" eaLnBrk="0" hangingPunct="0">
              <a:defRPr kumimoji="1" sz="2400">
                <a:solidFill>
                  <a:schemeClr val="tx1"/>
                </a:solidFill>
                <a:latin typeface="Times New Roman" pitchFamily="18" charset="0"/>
                <a:ea typeface="ＭＳ Ｐゴシック" charset="-128"/>
              </a:defRPr>
            </a:lvl4pPr>
            <a:lvl5pPr marL="2093161" indent="-232574" eaLnBrk="0" hangingPunct="0">
              <a:defRPr kumimoji="1" sz="2400">
                <a:solidFill>
                  <a:schemeClr val="tx1"/>
                </a:solidFill>
                <a:latin typeface="Times New Roman" pitchFamily="18" charset="0"/>
                <a:ea typeface="ＭＳ Ｐゴシック" charset="-128"/>
              </a:defRPr>
            </a:lvl5pPr>
            <a:lvl6pPr marL="2558308" indent="-232574"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3023456" indent="-232574"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88603" indent="-232574"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953749" indent="-232574"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EEDEEEBA-71FE-4BA7-A327-504925458057}" type="slidenum">
              <a:rPr lang="ja-JP" altLang="en-US" sz="1200">
                <a:solidFill>
                  <a:prstClr val="black"/>
                </a:solidFill>
              </a:rPr>
              <a:pPr eaLnBrk="1" hangingPunct="1"/>
              <a:t>1</a:t>
            </a:fld>
            <a:endParaRPr lang="en-US" altLang="ja-JP" sz="1200">
              <a:solidFill>
                <a:prstClr val="black"/>
              </a:solidFill>
            </a:endParaRPr>
          </a:p>
        </p:txBody>
      </p:sp>
      <p:sp>
        <p:nvSpPr>
          <p:cNvPr id="21507" name="Rectangle 2"/>
          <p:cNvSpPr>
            <a:spLocks noGrp="1" noRot="1" noChangeAspect="1" noChangeArrowheads="1" noTextEdit="1"/>
          </p:cNvSpPr>
          <p:nvPr>
            <p:ph type="sldImg"/>
          </p:nvPr>
        </p:nvSpPr>
        <p:spPr>
          <a:xfrm>
            <a:off x="712788" y="746125"/>
            <a:ext cx="5381625" cy="3725863"/>
          </a:xfrm>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これから日常生活基礎力形成支援の②「よい生活習慣を続けよう」の講座を始めます。</a:t>
            </a: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この講座では、前回の講義を基に、ご自身で取り入れたい行動を決め、習慣化するためのコツ等を学んでいきます。</a:t>
            </a:r>
            <a:endParaRPr kumimoji="1" lang="ja-JP" altLang="ja-JP"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25766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習慣を変えるにはどのような条件が必要でしょうか？</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5FA49-0D14-4845-9AEF-A3D3C568FAC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01119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「習慣を変える」といっても、すぐに変えられるわけではありません。</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先ほど説明したように、一定期間繰返し、生活の一部として取り入れられることが必要です。習慣化のために必要な条件は大きく分けて３つあると言われています。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１つ目は、意欲です。</a:t>
            </a: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その生活習慣を取り入れたい、継続したいという気持ちがあるかです。</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２つ目は、知識です。</a:t>
            </a: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自分の健康を害するような生活習慣はいずれ健康を損なうことにつながります。自分にとって必要な生活習慣とは何か、しっかりと学習することが必要です。</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３つ目は、技術です。</a:t>
            </a: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意欲があって、何を自分で取り組むべきかという知識があっても、それを続けていく技術がなければ、三日坊主、リバウンド等途中で挫折してしまうことにもなりかねません。続けるためのコツを知ることも大切で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それでは、これらの３つの条件について、一つひとつ確認していきましょう。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11</a:t>
            </a:fld>
            <a:endParaRPr kumimoji="1" lang="ja-JP" altLang="en-US"/>
          </a:p>
        </p:txBody>
      </p:sp>
    </p:spTree>
    <p:extLst>
      <p:ext uri="{BB962C8B-B14F-4D97-AF65-F5344CB8AC3E}">
        <p14:creationId xmlns:p14="http://schemas.microsoft.com/office/powerpoint/2010/main" val="2055947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習慣を変えるための条件の</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つ目は、「意欲」です。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ご自身が取り入れたい生活習慣がどこにつながっていくのかを考えることはとても大切です。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例えば、「毎日、</a:t>
            </a:r>
            <a:r>
              <a:rPr kumimoji="1" lang="en-US" altLang="ja-JP" sz="1200" kern="1200" dirty="0" smtClean="0">
                <a:solidFill>
                  <a:schemeClr val="tx1"/>
                </a:solidFill>
                <a:effectLst/>
                <a:latin typeface="+mn-lt"/>
                <a:ea typeface="+mn-ea"/>
                <a:cs typeface="+mn-cs"/>
              </a:rPr>
              <a:t>24</a:t>
            </a:r>
            <a:r>
              <a:rPr kumimoji="1" lang="ja-JP" altLang="ja-JP" sz="1200" kern="1200" dirty="0" smtClean="0">
                <a:solidFill>
                  <a:schemeClr val="tx1"/>
                </a:solidFill>
                <a:effectLst/>
                <a:latin typeface="+mn-lt"/>
                <a:ea typeface="+mn-ea"/>
                <a:cs typeface="+mn-cs"/>
              </a:rPr>
              <a:t>時までに寝る」という行動は、それだけを見ると「夜やりたいことがゆっくりできない」等のマイナス面が気になるかもしれませんが、それが生活リズムの安定につながり、復職後の安定した職業生活を維持することにつながれば大きな意味を持つと思います。そして、再発せずに健康的に生活を送ることができたら、目指したいご自身の目的はありませんか？</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ja-JP" sz="1200" kern="1200" dirty="0" smtClean="0">
                <a:solidFill>
                  <a:schemeClr val="tx1"/>
                </a:solidFill>
                <a:effectLst/>
                <a:latin typeface="+mn-lt"/>
                <a:ea typeface="+mn-ea"/>
                <a:cs typeface="+mn-cs"/>
              </a:rPr>
              <a:t>　人によっては、「誰かに喜んでもらいたい」ということかもしれませんし、「自分自身が楽しさや幸せを感じたい」ということかもしれません。日々の行動は小さいものであっても、それを継続し生活習慣に取り入れることで、復職後の再発防止等の長期的な目標の達成、そしてそれによって自分が成し遂げたい目的に近づくことができるようになりま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そう考えると、取り組もうという意欲も感じられるのではないでしょうか。</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CDB5FA49-0D14-4845-9AEF-A3D3C568FACA}" type="slidenum">
              <a:rPr kumimoji="1" lang="ja-JP" altLang="en-US" smtClean="0"/>
              <a:t>12</a:t>
            </a:fld>
            <a:endParaRPr kumimoji="1" lang="ja-JP" altLang="en-US"/>
          </a:p>
        </p:txBody>
      </p:sp>
    </p:spTree>
    <p:extLst>
      <p:ext uri="{BB962C8B-B14F-4D97-AF65-F5344CB8AC3E}">
        <p14:creationId xmlns:p14="http://schemas.microsoft.com/office/powerpoint/2010/main" val="1783187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それでは、ご自身の目的をご自身の言葉で書いてみましょう。</a:t>
            </a:r>
          </a:p>
          <a:p>
            <a:pPr fontAlgn="base"/>
            <a:r>
              <a:rPr kumimoji="1" lang="en-US" altLang="ja-JP" sz="1200" kern="1200" dirty="0" smtClean="0">
                <a:solidFill>
                  <a:schemeClr val="tx1"/>
                </a:solidFill>
                <a:effectLst/>
                <a:latin typeface="+mn-lt"/>
                <a:ea typeface="+mn-ea"/>
                <a:cs typeface="+mn-cs"/>
              </a:rPr>
              <a:t> </a:t>
            </a: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「長期的な達成目標」をご自身の言葉で書くとどうなるでしょうか？</a:t>
            </a:r>
          </a:p>
          <a:p>
            <a:pPr fontAlgn="base"/>
            <a:r>
              <a:rPr kumimoji="1" lang="ja-JP" altLang="ja-JP" sz="1200" kern="1200" dirty="0" smtClean="0">
                <a:solidFill>
                  <a:schemeClr val="tx1"/>
                </a:solidFill>
                <a:effectLst/>
                <a:latin typeface="+mn-lt"/>
                <a:ea typeface="+mn-ea"/>
                <a:cs typeface="+mn-cs"/>
              </a:rPr>
              <a:t>前回の講座でもご自身の生活習慣を振り返りましたが、ご自身で改善したい中期的な達成目標や取り組みたいこと等を枠の中に書いていきましょう。</a:t>
            </a:r>
          </a:p>
          <a:p>
            <a:pPr fontAlgn="base"/>
            <a:r>
              <a:rPr kumimoji="1" lang="ja-JP" altLang="ja-JP" sz="1200" kern="1200" dirty="0" smtClean="0">
                <a:solidFill>
                  <a:schemeClr val="tx1"/>
                </a:solidFill>
                <a:effectLst/>
                <a:latin typeface="+mn-lt"/>
                <a:ea typeface="+mn-ea"/>
                <a:cs typeface="+mn-cs"/>
              </a:rPr>
              <a:t>（７分ほど時間を取ります。）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必要に応じて次のスライドの記入例も参考にしてください。</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CDB5FA49-0D14-4845-9AEF-A3D3C568FACA}" type="slidenum">
              <a:rPr kumimoji="1" lang="ja-JP" altLang="en-US" smtClean="0"/>
              <a:t>13</a:t>
            </a:fld>
            <a:endParaRPr kumimoji="1" lang="ja-JP" altLang="en-US"/>
          </a:p>
        </p:txBody>
      </p:sp>
    </p:spTree>
    <p:extLst>
      <p:ext uri="{BB962C8B-B14F-4D97-AF65-F5344CB8AC3E}">
        <p14:creationId xmlns:p14="http://schemas.microsoft.com/office/powerpoint/2010/main" val="1783187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記入例です。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CDB5FA49-0D14-4845-9AEF-A3D3C568FACA}" type="slidenum">
              <a:rPr kumimoji="1" lang="ja-JP" altLang="en-US" smtClean="0"/>
              <a:t>14</a:t>
            </a:fld>
            <a:endParaRPr kumimoji="1" lang="ja-JP" altLang="en-US"/>
          </a:p>
        </p:txBody>
      </p:sp>
    </p:spTree>
    <p:extLst>
      <p:ext uri="{BB962C8B-B14F-4D97-AF65-F5344CB8AC3E}">
        <p14:creationId xmlns:p14="http://schemas.microsoft.com/office/powerpoint/2010/main" val="2671241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意欲を持って取り組むためには、その目標が自分自身にとって「達成できそうだな」と感じられることが重要です。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まず、習慣化したい行動を決める際には、それが３か月後にも継続できている自信がどのくらいかをパーセンテージで考えます。</a:t>
            </a:r>
          </a:p>
          <a:p>
            <a:pPr fontAlgn="base"/>
            <a:r>
              <a:rPr kumimoji="1" lang="ja-JP" altLang="ja-JP" sz="1200" kern="1200" dirty="0" smtClean="0">
                <a:solidFill>
                  <a:schemeClr val="tx1"/>
                </a:solidFill>
                <a:effectLst/>
                <a:latin typeface="+mn-lt"/>
                <a:ea typeface="+mn-ea"/>
                <a:cs typeface="+mn-cs"/>
              </a:rPr>
              <a:t>そして、それが</a:t>
            </a:r>
            <a:r>
              <a:rPr kumimoji="1" lang="en-US" altLang="ja-JP" sz="1200" kern="1200" dirty="0" smtClean="0">
                <a:solidFill>
                  <a:schemeClr val="tx1"/>
                </a:solidFill>
                <a:effectLst/>
                <a:latin typeface="+mn-lt"/>
                <a:ea typeface="+mn-ea"/>
                <a:cs typeface="+mn-cs"/>
              </a:rPr>
              <a:t>80</a:t>
            </a:r>
            <a:r>
              <a:rPr kumimoji="1" lang="ja-JP" altLang="ja-JP" sz="1200" kern="1200" dirty="0" smtClean="0">
                <a:solidFill>
                  <a:schemeClr val="tx1"/>
                </a:solidFill>
                <a:effectLst/>
                <a:latin typeface="+mn-lt"/>
                <a:ea typeface="+mn-ea"/>
                <a:cs typeface="+mn-cs"/>
              </a:rPr>
              <a:t>％以上のものを選んでみましょう。</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高すぎる目標は、継続への不安が強くなることから、意欲を持ちにくいことが言われています。もし、達成に自信がない場合は、少し負荷を下げた目標を再設定し、それが継続できたら、徐々に目標を上げていく方法もありま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そして、複数のことを同時に行うのではなく、「一つに絞って」行います。</a:t>
            </a: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新しい行動目標に取り組むことは、ストレスを伴うこともありますし、始めは意識的に労力をかけて取り組むことが必要となります。複数のことに同時に取り組むと、結果的に意識が拡散してしまったり、エネルギー切れになって続かなかったりということが考えられます。</a:t>
            </a: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まずは一つのことに絞って行うことが大切です。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CDB5FA49-0D14-4845-9AEF-A3D3C568FACA}" type="slidenum">
              <a:rPr kumimoji="1" lang="ja-JP" altLang="en-US" smtClean="0"/>
              <a:t>15</a:t>
            </a:fld>
            <a:endParaRPr kumimoji="1" lang="ja-JP" altLang="en-US"/>
          </a:p>
        </p:txBody>
      </p:sp>
    </p:spTree>
    <p:extLst>
      <p:ext uri="{BB962C8B-B14F-4D97-AF65-F5344CB8AC3E}">
        <p14:creationId xmlns:p14="http://schemas.microsoft.com/office/powerpoint/2010/main" val="1843863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続いて、習慣を変えるための条件の２つめは、「知識」です。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まず、</a:t>
            </a:r>
          </a:p>
          <a:p>
            <a:pPr fontAlgn="base"/>
            <a:r>
              <a:rPr kumimoji="1" lang="ja-JP" altLang="en-US" sz="1200" kern="1200" baseline="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主治医や産業医からの指導内容を確認し、必要なことに取り組みましょう。</a:t>
            </a:r>
          </a:p>
          <a:p>
            <a:pPr fontAlgn="base"/>
            <a:r>
              <a:rPr kumimoji="1" lang="en-US" altLang="ja-JP" sz="1200" kern="1200" dirty="0" smtClean="0">
                <a:solidFill>
                  <a:schemeClr val="tx1"/>
                </a:solidFill>
                <a:effectLst/>
                <a:latin typeface="+mn-lt"/>
                <a:ea typeface="+mn-ea"/>
                <a:cs typeface="+mn-cs"/>
              </a:rPr>
              <a:t> </a:t>
            </a:r>
            <a:r>
              <a:rPr kumimoji="1" lang="ja-JP" altLang="en-US" sz="1200" kern="1200" baseline="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今年（または去年）の健康診断の結果はいかがでしたか。体重等の他にも、飲酒、運動習慣等の指摘事項がなかったでしょうか。客観的なデータを基にご自身の体調管理のために必要なことに、さっそく取り組んでみることも大切で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取り組む内容については、正確な知識を学習することも大切です。主治医、産業医からの情報や信頼性のある情報源、書籍や医療機関が出している情報等根拠のある内容を参考にしましょう。不安があれば、主治医や産業医にも確認してみるとよいでしょう。</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第１回目の講座で紹介した内容は、精神科医の書籍や学会での情報、厚生労働省や公的機関の刊行物、ホームページ等一般的で信頼できる内容を中心に作成していますので、参考にしていただけたら幸い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CDB5FA49-0D14-4845-9AEF-A3D3C568FACA}" type="slidenum">
              <a:rPr kumimoji="1" lang="ja-JP" altLang="en-US" smtClean="0"/>
              <a:t>16</a:t>
            </a:fld>
            <a:endParaRPr kumimoji="1" lang="ja-JP" altLang="en-US"/>
          </a:p>
        </p:txBody>
      </p:sp>
    </p:spTree>
    <p:extLst>
      <p:ext uri="{BB962C8B-B14F-4D97-AF65-F5344CB8AC3E}">
        <p14:creationId xmlns:p14="http://schemas.microsoft.com/office/powerpoint/2010/main" val="3572056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習慣を変えるための条件３つ目は、「技術」です。</a:t>
            </a: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行動を継続していくためには習慣化する仕組みを知ることも大切です。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まず、私たちの行動が継続される仕組みを「メリット」「デメリット」の視点から見てみましょう。</a:t>
            </a: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私たちは、やって「よかった」と思えるつまり、「メリットがある」と、その行動を続けますし、やって「イヤだった」と思う、つまり「デメリットがある」と続きません。</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例えば、朝のラジオ体操を例に考えてみましょう。小学生の頃、夏休みに毎朝公園にラジオ体操に行っていた思い出のある方もいるかもしれません。　</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例えば、朝ラジオ体操に行くことと、その間家でゆっくりすることを考えると、どちらにメリットがあるでしょうか？なかなか行きたがらない人の、「メリット」「デメリット」を比べてみましょう。</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家で過ごすと、ゆったり好きなテレビを見る、快適な部屋で過ごす等のメリットがありそうです。一方で、ラジオ体操に行くように言われて行ったとしても、外の暑さ、疲れ等はデメリットになるでしょう。誰とも交流がなければ行こうというモチベーションにはつながらないかもしれません。</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　結果、ラジオ体操に行くのは一度きり、その後は家から出ようとしないということもあるかもしれません。</a:t>
            </a:r>
          </a:p>
        </p:txBody>
      </p:sp>
      <p:sp>
        <p:nvSpPr>
          <p:cNvPr id="4" name="スライド番号プレースホルダー 3"/>
          <p:cNvSpPr>
            <a:spLocks noGrp="1"/>
          </p:cNvSpPr>
          <p:nvPr>
            <p:ph type="sldNum" sz="quarter" idx="10"/>
          </p:nvPr>
        </p:nvSpPr>
        <p:spPr/>
        <p:txBody>
          <a:bodyPr/>
          <a:lstStyle/>
          <a:p>
            <a:fld id="{CDB5FA49-0D14-4845-9AEF-A3D3C568FACA}"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326053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一方でラジオ体操に行くことを続けている人はどうでしょうか？</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　</a:t>
            </a: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家で過ごすメリットは変わらないとして、ラジオ体操に行くと出席カードにシールを貼ってもらったり、仲間とおしゃべりができたり、指導者の方から「よく来たね」と言われると、「また行きたい！」と思って、たとえ少し暑かったとしても続けられるかもしれません。また、実際にラジオ体操をしてみたら、体がすっきりし、「爽快感」という効果を実感できるとそれもメリットとなります。</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　</a:t>
            </a: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このように、同じ行動であっても、その行動をすることにより得られるメリットやデメリットの大きさ等によって、その行動が継続していくかどうかは左右されるのです。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2326053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これは、その行動の目標設定や方法によっても変わってきます。</a:t>
            </a: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例えば、運動不足を解消したいと運動を始めた人が「毎日、夕食後に１時間走る」という目標で取り組んだとします。</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　運動をしていない人が急に走るとどうなるでしょうか？</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強い疲労感や息苦しさ、足の痛み、腹痛等の不調を感じやすく、達成感等の「メリット」よりも「デメリット」が大きくなりがちです。</a:t>
            </a:r>
          </a:p>
          <a:p>
            <a:pPr fontAlgn="base"/>
            <a:r>
              <a:rPr kumimoji="1" lang="ja-JP" altLang="ja-JP" sz="1200" kern="1200" dirty="0" smtClean="0">
                <a:solidFill>
                  <a:schemeClr val="tx1"/>
                </a:solidFill>
                <a:effectLst/>
                <a:latin typeface="+mn-lt"/>
                <a:ea typeface="+mn-ea"/>
                <a:cs typeface="+mn-cs"/>
              </a:rPr>
              <a:t>結果、１日、もしくは３日坊主でやめてしまうこともあるでしょう。</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2326053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9196" indent="-288153" eaLnBrk="0" hangingPunct="0">
              <a:defRPr kumimoji="1" sz="2400">
                <a:solidFill>
                  <a:schemeClr val="tx1"/>
                </a:solidFill>
                <a:latin typeface="Times New Roman" pitchFamily="18" charset="0"/>
                <a:ea typeface="ＭＳ Ｐゴシック" pitchFamily="50" charset="-128"/>
              </a:defRPr>
            </a:lvl2pPr>
            <a:lvl3pPr marL="1152610" indent="-230522" eaLnBrk="0" hangingPunct="0">
              <a:defRPr kumimoji="1" sz="2400">
                <a:solidFill>
                  <a:schemeClr val="tx1"/>
                </a:solidFill>
                <a:latin typeface="Times New Roman" pitchFamily="18" charset="0"/>
                <a:ea typeface="ＭＳ Ｐゴシック" pitchFamily="50" charset="-128"/>
              </a:defRPr>
            </a:lvl3pPr>
            <a:lvl4pPr marL="1613653" indent="-230522" eaLnBrk="0" hangingPunct="0">
              <a:defRPr kumimoji="1" sz="2400">
                <a:solidFill>
                  <a:schemeClr val="tx1"/>
                </a:solidFill>
                <a:latin typeface="Times New Roman" pitchFamily="18" charset="0"/>
                <a:ea typeface="ＭＳ Ｐゴシック" pitchFamily="50" charset="-128"/>
              </a:defRPr>
            </a:lvl4pPr>
            <a:lvl5pPr marL="2074697" indent="-230522" eaLnBrk="0" hangingPunct="0">
              <a:defRPr kumimoji="1" sz="2400">
                <a:solidFill>
                  <a:schemeClr val="tx1"/>
                </a:solidFill>
                <a:latin typeface="Times New Roman" pitchFamily="18" charset="0"/>
                <a:ea typeface="ＭＳ Ｐゴシック" pitchFamily="50" charset="-128"/>
              </a:defRPr>
            </a:lvl5pPr>
            <a:lvl6pPr marL="2535740" indent="-230522"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6784" indent="-230522"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7828" indent="-230522"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8872" indent="-230522"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55A9053-037B-4003-BFBB-BE737BF54B0F}" type="slidenum">
              <a:rPr lang="en-US" altLang="ja-JP" sz="1200"/>
              <a:pPr eaLnBrk="1" hangingPunct="1"/>
              <a:t>2</a:t>
            </a:fld>
            <a:endParaRPr lang="en-US" altLang="ja-JP" sz="1200"/>
          </a:p>
        </p:txBody>
      </p:sp>
      <p:sp>
        <p:nvSpPr>
          <p:cNvPr id="13315" name="Rectangle 2"/>
          <p:cNvSpPr>
            <a:spLocks noGrp="1" noRot="1" noChangeAspect="1" noChangeArrowheads="1" noTextEdit="1"/>
          </p:cNvSpPr>
          <p:nvPr>
            <p:ph type="sldImg"/>
          </p:nvPr>
        </p:nvSpPr>
        <p:spPr>
          <a:xfrm>
            <a:off x="712788" y="746125"/>
            <a:ext cx="5381625" cy="3725863"/>
          </a:xfrm>
          <a:ln/>
        </p:spPr>
      </p:sp>
      <p:sp>
        <p:nvSpPr>
          <p:cNvPr id="13316" name="Rectangle 3"/>
          <p:cNvSpPr>
            <a:spLocks noGrp="1" noChangeArrowheads="1"/>
          </p:cNvSpPr>
          <p:nvPr>
            <p:ph type="body" idx="1"/>
          </p:nvPr>
        </p:nvSpPr>
        <p:spPr>
          <a:xfrm>
            <a:off x="908055" y="4721067"/>
            <a:ext cx="4968630" cy="4888933"/>
          </a:xfrm>
          <a:noFill/>
        </p:spPr>
        <p:txBody>
          <a:bodyPr/>
          <a:lstStyle/>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この講座の目的と進め方について説明します。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目的は、</a:t>
            </a: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・習慣化についての基礎知識を得る</a:t>
            </a: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・ご自身の行動目標を決める</a:t>
            </a: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・実践するための行動計画を立てる</a:t>
            </a:r>
          </a:p>
          <a:p>
            <a:pPr fontAlgn="base"/>
            <a:endParaRPr kumimoji="1" lang="en-US"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です。</a:t>
            </a:r>
          </a:p>
          <a:p>
            <a:pPr fontAlgn="base"/>
            <a:endParaRPr kumimoji="1" lang="en-US"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進め方は、まずレジュメを説明し、その後、皆さんにそれぞれ生活習慣として取り入れたい行動の実施計画を立てていただきます。また、決めた計画を実施し、続けていくための今後の支援の流れ等についても説明します。</a:t>
            </a:r>
            <a:endParaRPr lang="ja-JP" altLang="en-US" dirty="0"/>
          </a:p>
        </p:txBody>
      </p:sp>
    </p:spTree>
    <p:extLst>
      <p:ext uri="{BB962C8B-B14F-4D97-AF65-F5344CB8AC3E}">
        <p14:creationId xmlns:p14="http://schemas.microsoft.com/office/powerpoint/2010/main" val="1786907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同じように、運動不足を解消したいと運動を始めた人が、目標設定をする際に、ご自身の状況にあった続けられそうな目標設定ができたとしたらどうでしょうか。</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その人は、まずは、「休日に、家族と近所の川べりを</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分歩く」という目標で取り組んだとします。</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ja-JP" altLang="ja-JP" sz="1200" kern="1200" dirty="0" smtClean="0">
                <a:solidFill>
                  <a:schemeClr val="tx1"/>
                </a:solidFill>
                <a:effectLst/>
                <a:latin typeface="+mn-lt"/>
                <a:ea typeface="+mn-ea"/>
                <a:cs typeface="+mn-cs"/>
              </a:rPr>
              <a:t>　普段運動をしていない人でも、ゆっくりとしたウォーキングであれば、そこまでの疲れや体の痛みは感じないでしょう。</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ウォーキングしながら、会話やきれいな景色を楽しんだりしていくうちに、あっという間に</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分が経ってしまうかもしれません。</a:t>
            </a: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そうすると、歩くこと自体が楽しくなり、続けていくことで徐々に体力が向上し、今度は平日にも運動を取り入れられるようになるかもしれません。</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急激に無理することなく、運動を楽しみながら続けることで、体を動かすことそのものの楽しさに気づき、自分自身のよい変化を感じられるようになれば、続けていく大きなモチベーションになります。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まずは、ご自身にとって無理のないところから、目標設定をし、続けられるような楽しみを見つけることもおすすめです。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036695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eaLnBrk="0" fontAlgn="base" latinLnBrk="1" hangingPunct="0"/>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さて、「よい生活習慣を身につければよいとは分かっているけど、続けられない」、または、「ついつい悪習慣を続けてしまう」ということはありませんか？</a:t>
            </a:r>
          </a:p>
          <a:p>
            <a:pPr eaLnBrk="0" fontAlgn="base" latinLnBrk="1" hangingPunct="0"/>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eaLnBrk="0" fontAlgn="base" latinLnBrk="1" hangingPunct="0"/>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例えば、つい夜更かしをしてしまう人の例を見てみましょう。</a:t>
            </a:r>
          </a:p>
          <a:p>
            <a:pPr eaLnBrk="0" fontAlgn="base" latinLnBrk="1" hangingPunct="0"/>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eaLnBrk="0" fontAlgn="base" latinLnBrk="1" hangingPunct="0"/>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「明日も仕事があるし、早く寝ないといけないな。」と思っても、ゲームやテレビ、そして自分自身で使える時間が楽しく、ついつい夜更かしをしてしまうことがあるかもしれません。</a:t>
            </a:r>
          </a:p>
          <a:p>
            <a:pPr eaLnBrk="0" fontAlgn="base" latinLnBrk="1" hangingPunct="0"/>
            <a:endParaRPr kumimoji="1" lang="en-US" altLang="ja-JP" sz="1200" kern="1200" dirty="0" smtClean="0">
              <a:solidFill>
                <a:schemeClr val="tx1"/>
              </a:solidFill>
              <a:effectLst/>
              <a:latin typeface="+mn-lt"/>
              <a:ea typeface="+mn-ea"/>
              <a:cs typeface="+mn-cs"/>
            </a:endParaRPr>
          </a:p>
          <a:p>
            <a:pPr eaLnBrk="0" fontAlgn="base" latinLnBrk="1" hangingPunct="0"/>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早く寝ることで、「楽しい時間を過ごせない」、「つまらない」という気持ち、時間を焦らされるような「あわただしい」思いをしたくない気持ちもあるかもしれません。</a:t>
            </a:r>
          </a:p>
          <a:p>
            <a:pPr eaLnBrk="0" fontAlgn="base" latinLnBrk="1" hangingPunct="0"/>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eaLnBrk="0" fontAlgn="base" latinLnBrk="1" hangingPunct="0"/>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ただ、次の日はどうでしょうか。</a:t>
            </a:r>
          </a:p>
          <a:p>
            <a:pPr eaLnBrk="0" fontAlgn="base" latinLnBrk="1" hangingPunct="0"/>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eaLnBrk="0" fontAlgn="base" latinLnBrk="1" hangingPunct="0"/>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夜更かしをすると、頭がボーッとしたり、体がだるくなったりする寝不足の症状が出ることもあると思います。更に、その習慣を続けてくと、体調悪化や気分の落込み等も継続的に生じるようになるかもしれません。</a:t>
            </a:r>
          </a:p>
          <a:p>
            <a:pPr eaLnBrk="0" fontAlgn="base" latinLnBrk="1" hangingPunct="0"/>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eaLnBrk="0" fontAlgn="base" latinLnBrk="1" hangingPunct="0"/>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早く寝ると、次の日には体も軽く、気分も壮快、作業効率も上がる、体調にもよいということを知っているのに・・・なかなかやめられないという場合もあるでしょう。</a:t>
            </a:r>
          </a:p>
          <a:p>
            <a:pPr eaLnBrk="0" fontAlgn="base" latinLnBrk="1" hangingPunct="0"/>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eaLnBrk="0" fontAlgn="base" latinLnBrk="1" hangingPunct="0"/>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私たちの行動は、「すぐに得られるものに影響されやすい」という特徴があると言われています。夜更かしもそうですし、「ついつい食べ過ぎてしまう」、「やらなければいけないことがあってもついダラダラ過ごしてしまう」等もその例です。</a:t>
            </a:r>
          </a:p>
          <a:p>
            <a:pPr eaLnBrk="0" fontAlgn="base" latinLnBrk="1" hangingPunct="0"/>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eaLnBrk="0" fontAlgn="base" latinLnBrk="1" hangingPunct="0"/>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ただ、改めて今、生活習慣を見直すためには、その習慣を続けていった場合の長期的なメリット、デメリットについてもしっかり理解し、長期的目標である、「健康的で安定した職業生活を送ること」や、自分の達成したい目的等の長期的な見通しを持ちながら、よい習慣づくりに取り組んで行くことが必要でしょ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382128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それでは、習慣化に向けた取組みを説明します。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5FA49-0D14-4845-9AEF-A3D3C568FAC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18499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実際にご自身で取り組む行動目標を決めていきましょう。</a:t>
            </a:r>
          </a:p>
          <a:p>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その際、３つのステップを考えるとスムーズに考えることができます。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23</a:t>
            </a:fld>
            <a:endParaRPr kumimoji="1" lang="ja-JP" altLang="en-US"/>
          </a:p>
        </p:txBody>
      </p:sp>
    </p:spTree>
    <p:extLst>
      <p:ext uri="{BB962C8B-B14F-4D97-AF65-F5344CB8AC3E}">
        <p14:creationId xmlns:p14="http://schemas.microsoft.com/office/powerpoint/2010/main" val="3627818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まず、ステップ１は、習慣化したい「行動目標」を決めることです。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まず、「何のために」行うのかを考えます。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先ほど記入していただいた「わたしの働く目的・目標」を参考にしながら、自分が生活習慣の改善に取り組む目的を、シート③【新しい生活習慣を身につけよう】に記入しましょう。</a:t>
            </a:r>
            <a:endParaRPr kumimoji="1" lang="ja-JP" altLang="en-US" dirty="0"/>
          </a:p>
        </p:txBody>
      </p:sp>
      <p:sp>
        <p:nvSpPr>
          <p:cNvPr id="4" name="スライド番号プレースホルダー 3"/>
          <p:cNvSpPr>
            <a:spLocks noGrp="1"/>
          </p:cNvSpPr>
          <p:nvPr>
            <p:ph type="sldNum" sz="quarter" idx="5"/>
          </p:nvPr>
        </p:nvSpPr>
        <p:spPr/>
        <p:txBody>
          <a:bodyPr/>
          <a:lstStyle/>
          <a:p>
            <a:fld id="{CDB5FA49-0D14-4845-9AEF-A3D3C568FACA}"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3537472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次に、日々の具体的な行動として何に取り組むか明確な行動目標を設定します。</a:t>
            </a:r>
          </a:p>
          <a:p>
            <a:r>
              <a:rPr kumimoji="1" lang="ja-JP" altLang="ja-JP" sz="1200" kern="1200" dirty="0" smtClean="0">
                <a:solidFill>
                  <a:schemeClr val="tx1"/>
                </a:solidFill>
                <a:effectLst/>
                <a:latin typeface="+mn-lt"/>
                <a:ea typeface="+mn-ea"/>
                <a:cs typeface="+mn-cs"/>
              </a:rPr>
              <a:t>行動目標の設定には、スライドに記載した「</a:t>
            </a:r>
            <a:r>
              <a:rPr kumimoji="1" lang="en-US" altLang="ja-JP" sz="1200" kern="1200" dirty="0" smtClean="0">
                <a:solidFill>
                  <a:schemeClr val="tx1"/>
                </a:solidFill>
                <a:effectLst/>
                <a:latin typeface="+mn-lt"/>
                <a:ea typeface="+mn-ea"/>
                <a:cs typeface="+mn-cs"/>
              </a:rPr>
              <a:t>SMART</a:t>
            </a:r>
            <a:r>
              <a:rPr kumimoji="1" lang="ja-JP" altLang="ja-JP" sz="1200" kern="1200" dirty="0" smtClean="0">
                <a:solidFill>
                  <a:schemeClr val="tx1"/>
                </a:solidFill>
                <a:effectLst/>
                <a:latin typeface="+mn-lt"/>
                <a:ea typeface="+mn-ea"/>
                <a:cs typeface="+mn-cs"/>
              </a:rPr>
              <a:t>（スマート）の法則」を参考にするのもおすすめです。</a:t>
            </a:r>
          </a:p>
          <a:p>
            <a:r>
              <a:rPr kumimoji="1" lang="en-US" altLang="ja-JP" sz="1200" kern="1200" dirty="0" smtClean="0">
                <a:solidFill>
                  <a:schemeClr val="tx1"/>
                </a:solidFill>
                <a:effectLst/>
                <a:latin typeface="+mn-lt"/>
                <a:ea typeface="+mn-ea"/>
                <a:cs typeface="+mn-cs"/>
              </a:rPr>
              <a:t> </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Ｓは、具体的で分かりやすいこと。やったかやらなかったかが分かりやすいものにします。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例えば、「○○に気をつける」などの目標では、気をつけたかどうかわかりません。実際に「○○する」等の行動として確認できる目標がよいでしょう。また、その際「○○しない」というよりは、「○○する」という目標の方がよりすべきことが明確になり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Ｍは、測定可能なことです。「頑張る」「できるだけ」などではなく、○回、などの測定可能な数字になっていると、同じくすべきことが明確になります。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Ｒは、目的との関連性を持ったものです。「ステップ１①」でも確認しましたが、今回取り組む生活習慣については、長期的目標である「安定した職業生活を送ること」やそれによって自分が果たしたい目的などに関連した行動目標を選びましょう。</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Ｔは、期限が明確なことです。週何回、毎日等１週間のうちに何回やるのか等を明確にしましょう。</a:t>
            </a:r>
          </a:p>
          <a:p>
            <a:r>
              <a:rPr kumimoji="1" lang="ja-JP" altLang="en-US" sz="1200" kern="1200" dirty="0" smtClean="0">
                <a:solidFill>
                  <a:schemeClr val="tx1"/>
                </a:solidFill>
                <a:effectLst/>
                <a:latin typeface="+mn-lt"/>
                <a:ea typeface="+mn-ea"/>
                <a:cs typeface="+mn-cs"/>
              </a:rPr>
              <a:t>　</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２：急に大きな変化や大変な行動をするよりも、小さな行動から始めてみるとよいでしょう。</a:t>
            </a:r>
            <a:endParaRPr kumimoji="1" lang="ja-JP" altLang="en-US" dirty="0"/>
          </a:p>
        </p:txBody>
      </p:sp>
      <p:sp>
        <p:nvSpPr>
          <p:cNvPr id="4" name="スライド番号プレースホルダー 3"/>
          <p:cNvSpPr>
            <a:spLocks noGrp="1"/>
          </p:cNvSpPr>
          <p:nvPr>
            <p:ph type="sldNum" sz="quarter" idx="5"/>
          </p:nvPr>
        </p:nvSpPr>
        <p:spPr/>
        <p:txBody>
          <a:bodyPr/>
          <a:lstStyle/>
          <a:p>
            <a:fld id="{CDB5FA49-0D14-4845-9AEF-A3D3C568FACA}" type="slidenum">
              <a:rPr kumimoji="1" lang="ja-JP" altLang="en-US" smtClean="0"/>
              <a:t>25</a:t>
            </a:fld>
            <a:endParaRPr kumimoji="1" lang="ja-JP" altLang="en-US"/>
          </a:p>
        </p:txBody>
      </p:sp>
    </p:spTree>
    <p:extLst>
      <p:ext uri="{BB962C8B-B14F-4D97-AF65-F5344CB8AC3E}">
        <p14:creationId xmlns:p14="http://schemas.microsoft.com/office/powerpoint/2010/main" val="3455767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次に、「どのように」行うのか、行動のきっかけや流れを決めましょう。</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実際にやる内容を決めたら、いつ、どこでやるのかを決めておくとスムーズに行動できます。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また、すでに習慣化されている行動に関連づけて行うことも効果的です。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26</a:t>
            </a:fld>
            <a:endParaRPr kumimoji="1" lang="ja-JP" altLang="en-US"/>
          </a:p>
        </p:txBody>
      </p:sp>
    </p:spTree>
    <p:extLst>
      <p:ext uri="{BB962C8B-B14F-4D97-AF65-F5344CB8AC3E}">
        <p14:creationId xmlns:p14="http://schemas.microsoft.com/office/powerpoint/2010/main" val="3911010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さて、ステップ２はメリット・デメリットの整理です。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前のスライドでも説明しましたが、行動の継続には、それによって得られるメリット・デメリットが影響します。</a:t>
            </a:r>
          </a:p>
          <a:p>
            <a:r>
              <a:rPr kumimoji="1" lang="ja-JP" altLang="ja-JP" sz="1200" kern="1200" dirty="0" smtClean="0">
                <a:solidFill>
                  <a:schemeClr val="tx1"/>
                </a:solidFill>
                <a:effectLst/>
                <a:latin typeface="+mn-lt"/>
                <a:ea typeface="+mn-ea"/>
                <a:cs typeface="+mn-cs"/>
              </a:rPr>
              <a:t>そのため、それらを整理し認識することが必要です。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特に短期的に得られるメリットの影響は大きいので、それらを意識しやすくする工夫も必要です。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また、長期的なメリットについては、継続していくと次第に認識されやすくなります。</a:t>
            </a:r>
          </a:p>
          <a:p>
            <a:r>
              <a:rPr kumimoji="1" lang="ja-JP" altLang="ja-JP" sz="1200" kern="1200" dirty="0" smtClean="0">
                <a:solidFill>
                  <a:schemeClr val="tx1"/>
                </a:solidFill>
                <a:effectLst/>
                <a:latin typeface="+mn-lt"/>
                <a:ea typeface="+mn-ea"/>
                <a:cs typeface="+mn-cs"/>
              </a:rPr>
              <a:t>例えば、体調がよくなった、適正体重に近づいた、体力が向上した等については、習慣化に取り組んだ当初は感じられないことも多いでしょう。そのため、長期的な見通しをもってそれらのメリットを理解しておくことが習慣化できるまでの間は特に必要となり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また、デメリットについても整理をすることが大切です。</a:t>
            </a:r>
          </a:p>
          <a:p>
            <a:r>
              <a:rPr kumimoji="1" lang="ja-JP" altLang="en-US" sz="1200" kern="1200" dirty="0" smtClean="0">
                <a:solidFill>
                  <a:schemeClr val="tx1"/>
                </a:solidFill>
                <a:effectLst/>
                <a:latin typeface="+mn-lt"/>
                <a:ea typeface="+mn-ea"/>
                <a:cs typeface="+mn-cs"/>
              </a:rPr>
              <a:t>　</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特に短期的なデメリットは、習慣化を阻む要因として大きくなりがちです。</a:t>
            </a:r>
          </a:p>
          <a:p>
            <a:r>
              <a:rPr kumimoji="1" lang="ja-JP" altLang="ja-JP" sz="1200" kern="1200" dirty="0" smtClean="0">
                <a:solidFill>
                  <a:schemeClr val="tx1"/>
                </a:solidFill>
                <a:effectLst/>
                <a:latin typeface="+mn-lt"/>
                <a:ea typeface="+mn-ea"/>
                <a:cs typeface="+mn-cs"/>
              </a:rPr>
              <a:t>デメリットを少なくする工夫を考えましょう。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CDB5FA49-0D14-4845-9AEF-A3D3C568FACA}" type="slidenum">
              <a:rPr kumimoji="1" lang="ja-JP" altLang="en-US" smtClean="0"/>
              <a:t>27</a:t>
            </a:fld>
            <a:endParaRPr kumimoji="1" lang="ja-JP" altLang="en-US"/>
          </a:p>
        </p:txBody>
      </p:sp>
    </p:spTree>
    <p:extLst>
      <p:ext uri="{BB962C8B-B14F-4D97-AF65-F5344CB8AC3E}">
        <p14:creationId xmlns:p14="http://schemas.microsoft.com/office/powerpoint/2010/main" val="3245544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ステップ３は、「続けるための工夫を考える」です。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いざ、行動目標を設定しても、想定しない事態もあり得ます。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まずは、</a:t>
            </a:r>
          </a:p>
          <a:p>
            <a:r>
              <a:rPr kumimoji="1" lang="ja-JP" altLang="ja-JP" sz="1200" kern="1200" dirty="0" smtClean="0">
                <a:solidFill>
                  <a:schemeClr val="tx1"/>
                </a:solidFill>
                <a:effectLst/>
                <a:latin typeface="+mn-lt"/>
                <a:ea typeface="+mn-ea"/>
                <a:cs typeface="+mn-cs"/>
              </a:rPr>
              <a:t>１：いつもと違うことが起こった時の対応を考えておくことが大切です。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例えば、ウォーキングを予定していても、当然雨が降る日もあります。天気によって、できたりできなかったりでは、継続が安定しません。雨が降った時の代わりの行動（スクワット</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回）もしくは対応（傘をさしてゆっくり歩く）等をあらかじめ想定しておくと、その場になった時にスムーズに行動できます。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２：おっくう感や面倒くささを感じないように準備をしておくことも大切です。</a:t>
            </a:r>
          </a:p>
          <a:p>
            <a:r>
              <a:rPr kumimoji="1" lang="ja-JP" altLang="ja-JP" sz="1200" kern="1200" dirty="0" smtClean="0">
                <a:solidFill>
                  <a:schemeClr val="tx1"/>
                </a:solidFill>
                <a:effectLst/>
                <a:latin typeface="+mn-lt"/>
                <a:ea typeface="+mn-ea"/>
                <a:cs typeface="+mn-cs"/>
              </a:rPr>
              <a:t>何か行動を起こすには、それにかかる労力を少なくすることが大切です。（デメリットを減らすことにもつながります）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例えば、ジョギングに行こうとするたびに、タンスからウェアを取り出し、タオルや靴を探すとなると「面倒くさい」という感情が大きくなります。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例にあるように、必要な用具をそろえておく、使うものは前もって出しておく等の準備をしておくことで、スムーズに行動に取りかかることができます。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３：できなかった時の気持ちの切り替え方法を考えておくことも役立ちます。</a:t>
            </a:r>
          </a:p>
          <a:p>
            <a:r>
              <a:rPr kumimoji="1" lang="ja-JP" altLang="ja-JP" sz="1200" kern="1200" dirty="0" smtClean="0">
                <a:solidFill>
                  <a:schemeClr val="tx1"/>
                </a:solidFill>
                <a:effectLst/>
                <a:latin typeface="+mn-lt"/>
                <a:ea typeface="+mn-ea"/>
                <a:cs typeface="+mn-cs"/>
              </a:rPr>
              <a:t>新しい行動を開始すると、当然やれる日もやれない日も発生します。その際に、深く落ち込んでやる気を失ってしまっては、習慣化には至りません。うまくいかなかった時の自分なりの対処方法や気持ちの持ち直し方等について検討しておき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これで、ステップ１～３までが完了です。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行動計画の内容については、主治医に相談し、取組みが症状等に問題ないか等を確認しましょう。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CDB5FA49-0D14-4845-9AEF-A3D3C568FACA}" type="slidenum">
              <a:rPr kumimoji="1" lang="ja-JP" altLang="en-US" smtClean="0"/>
              <a:t>28</a:t>
            </a:fld>
            <a:endParaRPr kumimoji="1" lang="ja-JP" altLang="en-US"/>
          </a:p>
        </p:txBody>
      </p:sp>
    </p:spTree>
    <p:extLst>
      <p:ext uri="{BB962C8B-B14F-4D97-AF65-F5344CB8AC3E}">
        <p14:creationId xmlns:p14="http://schemas.microsoft.com/office/powerpoint/2010/main" val="3245544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次は、実施です。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実施したら、この「行動ノート」に記録します。</a:t>
            </a:r>
          </a:p>
          <a:p>
            <a:r>
              <a:rPr kumimoji="1" lang="en-US" altLang="ja-JP" sz="1200" kern="1200" dirty="0" smtClean="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29</a:t>
            </a:fld>
            <a:endParaRPr kumimoji="1" lang="ja-JP" altLang="en-US"/>
          </a:p>
        </p:txBody>
      </p:sp>
    </p:spTree>
    <p:extLst>
      <p:ext uri="{BB962C8B-B14F-4D97-AF65-F5344CB8AC3E}">
        <p14:creationId xmlns:p14="http://schemas.microsoft.com/office/powerpoint/2010/main" val="56188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9196" indent="-288153" eaLnBrk="0" hangingPunct="0">
              <a:defRPr kumimoji="1" sz="2400">
                <a:solidFill>
                  <a:schemeClr val="tx1"/>
                </a:solidFill>
                <a:latin typeface="Times New Roman" pitchFamily="18" charset="0"/>
                <a:ea typeface="ＭＳ Ｐゴシック" pitchFamily="50" charset="-128"/>
              </a:defRPr>
            </a:lvl2pPr>
            <a:lvl3pPr marL="1152610" indent="-230522" eaLnBrk="0" hangingPunct="0">
              <a:defRPr kumimoji="1" sz="2400">
                <a:solidFill>
                  <a:schemeClr val="tx1"/>
                </a:solidFill>
                <a:latin typeface="Times New Roman" pitchFamily="18" charset="0"/>
                <a:ea typeface="ＭＳ Ｐゴシック" pitchFamily="50" charset="-128"/>
              </a:defRPr>
            </a:lvl3pPr>
            <a:lvl4pPr marL="1613653" indent="-230522" eaLnBrk="0" hangingPunct="0">
              <a:defRPr kumimoji="1" sz="2400">
                <a:solidFill>
                  <a:schemeClr val="tx1"/>
                </a:solidFill>
                <a:latin typeface="Times New Roman" pitchFamily="18" charset="0"/>
                <a:ea typeface="ＭＳ Ｐゴシック" pitchFamily="50" charset="-128"/>
              </a:defRPr>
            </a:lvl4pPr>
            <a:lvl5pPr marL="2074697" indent="-230522" eaLnBrk="0" hangingPunct="0">
              <a:defRPr kumimoji="1" sz="2400">
                <a:solidFill>
                  <a:schemeClr val="tx1"/>
                </a:solidFill>
                <a:latin typeface="Times New Roman" pitchFamily="18" charset="0"/>
                <a:ea typeface="ＭＳ Ｐゴシック" pitchFamily="50" charset="-128"/>
              </a:defRPr>
            </a:lvl5pPr>
            <a:lvl6pPr marL="2535740" indent="-230522"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6784" indent="-230522"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7828" indent="-230522"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8872" indent="-230522"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55A9053-037B-4003-BFBB-BE737BF54B0F}" type="slidenum">
              <a:rPr lang="en-US" altLang="ja-JP" sz="1200"/>
              <a:pPr eaLnBrk="1" hangingPunct="1"/>
              <a:t>3</a:t>
            </a:fld>
            <a:endParaRPr lang="en-US" altLang="ja-JP" sz="1200"/>
          </a:p>
        </p:txBody>
      </p:sp>
      <p:sp>
        <p:nvSpPr>
          <p:cNvPr id="13315" name="Rectangle 2"/>
          <p:cNvSpPr>
            <a:spLocks noGrp="1" noRot="1" noChangeAspect="1" noChangeArrowheads="1" noTextEdit="1"/>
          </p:cNvSpPr>
          <p:nvPr>
            <p:ph type="sldImg"/>
          </p:nvPr>
        </p:nvSpPr>
        <p:spPr>
          <a:xfrm>
            <a:off x="712788" y="746125"/>
            <a:ext cx="5381625" cy="3725863"/>
          </a:xfrm>
          <a:ln/>
        </p:spPr>
      </p:sp>
      <p:sp>
        <p:nvSpPr>
          <p:cNvPr id="13316" name="Rectangle 3"/>
          <p:cNvSpPr>
            <a:spLocks noGrp="1" noChangeArrowheads="1"/>
          </p:cNvSpPr>
          <p:nvPr>
            <p:ph type="body" idx="1"/>
          </p:nvPr>
        </p:nvSpPr>
        <p:spPr>
          <a:xfrm>
            <a:off x="908055" y="4721067"/>
            <a:ext cx="4968630" cy="4888933"/>
          </a:xfrm>
          <a:noFill/>
        </p:spPr>
        <p:txBody>
          <a:bodyPr/>
          <a:lstStyle/>
          <a:p>
            <a:pPr eaLnBrk="1" hangingPunct="1"/>
            <a:endParaRPr lang="en-US" altLang="ja-JP" dirty="0"/>
          </a:p>
          <a:p>
            <a:pPr fontAlgn="base"/>
            <a:r>
              <a:rPr kumimoji="1" lang="ja-JP" altLang="ja-JP" sz="1200" kern="1200" dirty="0" smtClean="0">
                <a:solidFill>
                  <a:schemeClr val="tx1"/>
                </a:solidFill>
                <a:effectLst/>
                <a:latin typeface="+mn-lt"/>
                <a:ea typeface="+mn-ea"/>
                <a:cs typeface="+mn-cs"/>
              </a:rPr>
              <a:t>本日の講座の内容です。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ja-JP" sz="1200" kern="1200" dirty="0" smtClean="0">
                <a:solidFill>
                  <a:schemeClr val="tx1"/>
                </a:solidFill>
                <a:effectLst/>
                <a:latin typeface="+mn-lt"/>
                <a:ea typeface="+mn-ea"/>
                <a:cs typeface="+mn-cs"/>
              </a:rPr>
              <a:t>この４つの内容について、一つずつ説明します。</a:t>
            </a:r>
            <a:endParaRPr kumimoji="1" lang="ja-JP" altLang="ja-JP"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44477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まず、行動が実施できた日に○をつけていきます。できなかった時は、×をつけてもよいですし空欄でも構いません。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記入</a:t>
            </a:r>
            <a:r>
              <a:rPr kumimoji="1" lang="ja-JP" altLang="en-US" sz="1200" kern="1200" dirty="0" smtClean="0">
                <a:solidFill>
                  <a:schemeClr val="tx1"/>
                </a:solidFill>
                <a:effectLst/>
                <a:latin typeface="+mn-lt"/>
                <a:ea typeface="+mn-ea"/>
                <a:cs typeface="+mn-cs"/>
              </a:rPr>
              <a:t>を</a:t>
            </a:r>
            <a:r>
              <a:rPr kumimoji="1" lang="ja-JP" altLang="ja-JP" sz="1200" kern="1200" dirty="0" smtClean="0">
                <a:solidFill>
                  <a:schemeClr val="tx1"/>
                </a:solidFill>
                <a:effectLst/>
                <a:latin typeface="+mn-lt"/>
                <a:ea typeface="+mn-ea"/>
                <a:cs typeface="+mn-cs"/>
              </a:rPr>
              <a:t>忘れてしまうと、実際できたかどうかの状況が把握しにくくなるので、忘れないように記入のタイミングを決める等の工夫をしましょう。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30</a:t>
            </a:fld>
            <a:endParaRPr kumimoji="1" lang="ja-JP" altLang="en-US"/>
          </a:p>
        </p:txBody>
      </p:sp>
    </p:spTree>
    <p:extLst>
      <p:ext uri="{BB962C8B-B14F-4D97-AF65-F5344CB8AC3E}">
        <p14:creationId xmlns:p14="http://schemas.microsoft.com/office/powerpoint/2010/main" val="2807641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そして、１週間に１度、ご自身で振返りを行います。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まず、「行動ノート」に従って、感じた「身体」「気分」の変化を記入します。</a:t>
            </a:r>
          </a:p>
          <a:p>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前のスライドでもお伝えしましたが、行動したメリットを感じることができるかどうかが、行動の継続に大きな影響をもたらします。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次に、習慣化の変化の記入です。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「習慣化」されるのに必要な時間は、その行動の大きさ等によっても変わります。自分がどの程度「習慣化」できているのかを知ることは、見通しを持つ上でとても大切です。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「習慣化できた」と感じた際には、右欄の５つの項目のチェックを入れてみましょう。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５つの項目すべてにチェックが入ったタイミングを「概ね習慣化できている」目安であると、このプログラムでは定義づけています。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別の新たな行動目標の取り入れ等の目安にされるとよいでしょう。</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また、１週間を振り返り、前もって確認した「変化」を参考にしながら、効果を改めて考えてみましょう。</a:t>
            </a:r>
          </a:p>
          <a:p>
            <a:r>
              <a:rPr kumimoji="1" lang="ja-JP" altLang="ja-JP" sz="1200" kern="1200" dirty="0" smtClean="0">
                <a:solidFill>
                  <a:schemeClr val="tx1"/>
                </a:solidFill>
                <a:effectLst/>
                <a:latin typeface="+mn-lt"/>
                <a:ea typeface="+mn-ea"/>
                <a:cs typeface="+mn-cs"/>
              </a:rPr>
              <a:t>改善点があれば、対策を考えて記入します。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続けるコツについては、うまくいっている時に、自分が意識しているもしくは無意識に行っている工夫等について記録していくと、うまくいかないスランプがやってきた時に抜け出すヒントとなるでしょ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31</a:t>
            </a:fld>
            <a:endParaRPr kumimoji="1" lang="ja-JP" altLang="en-US"/>
          </a:p>
        </p:txBody>
      </p:sp>
    </p:spTree>
    <p:extLst>
      <p:ext uri="{BB962C8B-B14F-4D97-AF65-F5344CB8AC3E}">
        <p14:creationId xmlns:p14="http://schemas.microsoft.com/office/powerpoint/2010/main" val="93866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個人での振返りをもとに、今後のプログラムでは毎週金曜日に「習慣化」のためのミーティングを行います。</a:t>
            </a: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参加のルールは、①～④のとおりです。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また、参加の際に心がけていただきたいことは①～④のとおりです。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皆さんの安定した職業生活につながる、よい生活習慣の継続に向けて皆さんで協力し取り組んでいければと思います。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どうぞ、よろしくお願いいたします。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32</a:t>
            </a:fld>
            <a:endParaRPr kumimoji="1" lang="ja-JP" altLang="en-US"/>
          </a:p>
        </p:txBody>
      </p:sp>
    </p:spTree>
    <p:extLst>
      <p:ext uri="{BB962C8B-B14F-4D97-AF65-F5344CB8AC3E}">
        <p14:creationId xmlns:p14="http://schemas.microsoft.com/office/powerpoint/2010/main" val="2808179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では、よい生活習慣の継続のために気長に、無理せず、地道にやっていきましょう</a:t>
            </a:r>
            <a:r>
              <a:rPr kumimoji="1" lang="ja-JP" altLang="ja-JP" sz="1200" kern="1200" smtClean="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33</a:t>
            </a:fld>
            <a:endParaRPr kumimoji="1" lang="ja-JP" altLang="en-US"/>
          </a:p>
        </p:txBody>
      </p:sp>
    </p:spTree>
    <p:extLst>
      <p:ext uri="{BB962C8B-B14F-4D97-AF65-F5344CB8AC3E}">
        <p14:creationId xmlns:p14="http://schemas.microsoft.com/office/powerpoint/2010/main" val="3041902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それでは、さっそく内容に入っていきましょう</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まず、１つ目は、「習慣とは何か」です。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5FA49-0D14-4845-9AEF-A3D3C568FAC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3577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fontAlgn="base"/>
            <a:r>
              <a:rPr kumimoji="1" lang="ja-JP" altLang="en-US" sz="1200" kern="1200" dirty="0">
                <a:solidFill>
                  <a:schemeClr val="tx1"/>
                </a:solidFill>
                <a:effectLst/>
                <a:latin typeface="ＭＳ 明朝" panose="02020609040205080304" pitchFamily="17" charset="-128"/>
                <a:ea typeface="ＭＳ 明朝" panose="02020609040205080304" pitchFamily="17" charset="-128"/>
                <a:cs typeface="+mn-cs"/>
              </a:rPr>
              <a:t>　</a:t>
            </a:r>
            <a:r>
              <a:rPr kumimoji="1" lang="ja-JP" altLang="ja-JP" sz="1200" kern="1200" dirty="0" smtClean="0">
                <a:solidFill>
                  <a:schemeClr val="tx1"/>
                </a:solidFill>
                <a:effectLst/>
                <a:latin typeface="+mn-lt"/>
                <a:ea typeface="+mn-ea"/>
                <a:cs typeface="+mn-cs"/>
              </a:rPr>
              <a:t>「習慣」を辞書で調べてみると、「長い間、繰り返し行われていて、そうするのが決まりのようになっている事柄。また繰り返し行うこと。」「学習により、後天的に獲得され、繰り返し行われた結果、比較的固定化するに至った反応様式。」とありま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また、習慣の特徴としては、まず第１に、①「やるか、やらないか」をその都度判断することなく、「●●することが当たり前」の状態になることです。</a:t>
            </a:r>
          </a:p>
          <a:p>
            <a:pPr fontAlgn="base"/>
            <a:r>
              <a:rPr kumimoji="1" lang="ja-JP" altLang="ja-JP" sz="1200" kern="1200" dirty="0" smtClean="0">
                <a:solidFill>
                  <a:schemeClr val="tx1"/>
                </a:solidFill>
                <a:effectLst/>
                <a:latin typeface="+mn-lt"/>
                <a:ea typeface="+mn-ea"/>
                <a:cs typeface="+mn-cs"/>
              </a:rPr>
              <a:t>それによって、その行動を起こすのに大きな労力がかかる、面倒くさい、等と感じなくなります。次第に、その行動を「やらないと違和感を覚える」ようになり、「その行動を行う方が自然」な状態になりま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第２に②意思の力が必要とされずに、無意識に行っていたりすることです。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例えば、「歯磨き」は習慣化されていると思いますが、「今日は、磨こうか磨かないか？」等判断せずに、「食事が終わったらすぐ」とか「寝る前に」等決まった流れで行っていることが多いと思います。しばしば、食事が終わったら無意識にやっている場合もあるでしょう。このように、習慣化されたものは、生活の一部となり、労力なくこなすことができるようになりま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歯磨きは、小さな習慣ですが、仮にそれを行わないと虫歯や歯周病等の重大な病気につながり健康を損ないかねません。毎日の小さなよい生活習慣が健康を保っているのです。</a:t>
            </a:r>
            <a:r>
              <a:rPr kumimoji="1" lang="en-US" altLang="ja-JP" sz="1200" kern="1200" dirty="0" smtClean="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5</a:t>
            </a:fld>
            <a:endParaRPr kumimoji="1" lang="ja-JP" altLang="en-US"/>
          </a:p>
        </p:txBody>
      </p:sp>
    </p:spTree>
    <p:extLst>
      <p:ext uri="{BB962C8B-B14F-4D97-AF65-F5344CB8AC3E}">
        <p14:creationId xmlns:p14="http://schemas.microsoft.com/office/powerpoint/2010/main" val="333957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習慣」が身につくまでには、どんなことが必要でしょうか？それは、一定期間繰り返し行うことです。どのくらいの期間繰り返すことが必要かには諸説ありますが、有名な実験では、ロンドン大学で行われた研究が挙げられま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こでは、習慣化に必要な日数は、取り組む人や習慣の種類によって開きがあり、「ごく簡単な習慣で１８日、比較的大きな生活様式の変化を伴う行動で２５４日」であり、平均すると６６日間という結果でした。簡単で負荷の少ない行動ほど定着しやすく、複雑で負荷の大きい行動ほど習慣化に時間がかかると言えます。</a:t>
            </a:r>
          </a:p>
          <a:p>
            <a:pPr fontAlgn="base"/>
            <a:endParaRPr kumimoji="1" lang="en-US"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はじめはなるべく負荷の少ないものから始めていくと習慣化しやすいとも言えるでしょう。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kumimoji="1" lang="ja-JP" altLang="en-US" smtClean="0"/>
              <a:t>6</a:t>
            </a:fld>
            <a:endParaRPr kumimoji="1" lang="ja-JP" altLang="en-US"/>
          </a:p>
        </p:txBody>
      </p:sp>
    </p:spTree>
    <p:extLst>
      <p:ext uri="{BB962C8B-B14F-4D97-AF65-F5344CB8AC3E}">
        <p14:creationId xmlns:p14="http://schemas.microsoft.com/office/powerpoint/2010/main" val="139885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さて、ではなぜ習慣化が大切なのかを確認していきましょう。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5FA49-0D14-4845-9AEF-A3D3C568FAC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27009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ＭＳ Ｐゴシック" pitchFamily="50" charset="-128"/>
                <a:ea typeface="ＭＳ Ｐゴシック" pitchFamily="50" charset="-128"/>
              </a:defRPr>
            </a:lvl1pPr>
            <a:lvl2pPr marL="747713" indent="-287338" eaLnBrk="0" hangingPunct="0">
              <a:spcBef>
                <a:spcPct val="30000"/>
              </a:spcBef>
              <a:defRPr kumimoji="1" sz="1200">
                <a:solidFill>
                  <a:schemeClr val="tx1"/>
                </a:solidFill>
                <a:latin typeface="ＭＳ Ｐゴシック" pitchFamily="50" charset="-128"/>
                <a:ea typeface="ＭＳ Ｐゴシック" pitchFamily="50" charset="-128"/>
              </a:defRPr>
            </a:lvl2pPr>
            <a:lvl3pPr marL="1152525" indent="-230188" eaLnBrk="0" hangingPunct="0">
              <a:spcBef>
                <a:spcPct val="30000"/>
              </a:spcBef>
              <a:defRPr kumimoji="1" sz="1200">
                <a:solidFill>
                  <a:schemeClr val="tx1"/>
                </a:solidFill>
                <a:latin typeface="ＭＳ Ｐゴシック" pitchFamily="50" charset="-128"/>
                <a:ea typeface="ＭＳ Ｐゴシック" pitchFamily="50" charset="-128"/>
              </a:defRPr>
            </a:lvl3pPr>
            <a:lvl4pPr marL="1612900" indent="-230188" eaLnBrk="0" hangingPunct="0">
              <a:spcBef>
                <a:spcPct val="30000"/>
              </a:spcBef>
              <a:defRPr kumimoji="1" sz="1200">
                <a:solidFill>
                  <a:schemeClr val="tx1"/>
                </a:solidFill>
                <a:latin typeface="ＭＳ Ｐゴシック" pitchFamily="50" charset="-128"/>
                <a:ea typeface="ＭＳ Ｐゴシック" pitchFamily="50" charset="-128"/>
              </a:defRPr>
            </a:lvl4pPr>
            <a:lvl5pPr marL="2073275" indent="-230188" eaLnBrk="0" hangingPunct="0">
              <a:spcBef>
                <a:spcPct val="30000"/>
              </a:spcBef>
              <a:defRPr kumimoji="1" sz="1200">
                <a:solidFill>
                  <a:schemeClr val="tx1"/>
                </a:solidFill>
                <a:latin typeface="ＭＳ Ｐゴシック" pitchFamily="50" charset="-128"/>
                <a:ea typeface="ＭＳ Ｐゴシック" pitchFamily="50" charset="-128"/>
              </a:defRPr>
            </a:lvl5pPr>
            <a:lvl6pPr marL="2530475" indent="-230188"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6pPr>
            <a:lvl7pPr marL="2987675" indent="-230188"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7pPr>
            <a:lvl8pPr marL="3444875" indent="-230188"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8pPr>
            <a:lvl9pPr marL="3902075" indent="-230188" eaLnBrk="0" fontAlgn="base" hangingPunct="0">
              <a:spcBef>
                <a:spcPct val="30000"/>
              </a:spcBef>
              <a:spcAft>
                <a:spcPct val="0"/>
              </a:spcAft>
              <a:defRPr kumimoji="1" sz="1200">
                <a:solidFill>
                  <a:schemeClr val="tx1"/>
                </a:solidFill>
                <a:latin typeface="ＭＳ Ｐゴシック" pitchFamily="50" charset="-128"/>
                <a:ea typeface="ＭＳ Ｐゴシック" pitchFamily="50" charset="-128"/>
              </a:defRPr>
            </a:lvl9pPr>
          </a:lstStyle>
          <a:p>
            <a:pPr eaLnBrk="1" hangingPunct="1">
              <a:spcBef>
                <a:spcPct val="0"/>
              </a:spcBef>
            </a:pPr>
            <a:fld id="{9E2B4478-2CF8-401F-98DE-62191FC29E46}" type="slidenum">
              <a:rPr lang="en-US" altLang="ja-JP">
                <a:solidFill>
                  <a:prstClr val="black"/>
                </a:solidFill>
                <a:latin typeface="Times New Roman" pitchFamily="18" charset="0"/>
              </a:rPr>
              <a:pPr eaLnBrk="1" hangingPunct="1">
                <a:spcBef>
                  <a:spcPct val="0"/>
                </a:spcBef>
              </a:pPr>
              <a:t>8</a:t>
            </a:fld>
            <a:endParaRPr lang="en-US" altLang="ja-JP">
              <a:solidFill>
                <a:prstClr val="black"/>
              </a:solidFill>
              <a:latin typeface="Times New Roman" pitchFamily="18" charset="0"/>
            </a:endParaRPr>
          </a:p>
        </p:txBody>
      </p:sp>
      <p:sp>
        <p:nvSpPr>
          <p:cNvPr id="242691" name="Rectangle 2"/>
          <p:cNvSpPr>
            <a:spLocks noGrp="1" noRot="1" noChangeAspect="1" noChangeArrowheads="1" noTextEdit="1"/>
          </p:cNvSpPr>
          <p:nvPr>
            <p:ph type="sldImg"/>
          </p:nvPr>
        </p:nvSpPr>
        <p:spPr bwMode="auto">
          <a:xfrm>
            <a:off x="712788" y="744538"/>
            <a:ext cx="538480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3" name="ノート プレースホルダー 2"/>
          <p:cNvSpPr>
            <a:spLocks noGrp="1"/>
          </p:cNvSpPr>
          <p:nvPr>
            <p:ph type="body" sz="quarter" idx="10"/>
          </p:nvPr>
        </p:nvSpPr>
        <p:spPr>
          <a:xfrm>
            <a:off x="558800" y="4660900"/>
            <a:ext cx="5445760" cy="44727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まず１点目です。この図は、ストレス対処講座でも出てくる「うつ状態の心の仕組み」を示したものです。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うつ状態の時には、うつ的な思考や行動がうつ気分を生じさせ、うつ気分がますますうつ的な思考や行動を生じさせるといった悪循環である「うつ病スパイラル」が生じやすくなります。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ここで、何かしらの行動を起こすことができると、気分も思考も変えていくことができる可能性が高まります。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よい生活習慣が身についていれば、あまり面倒くさい気持ちやおっくう感を感じずに行動ができます。</a:t>
            </a: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習慣化された行動を行ったことによって、リフレッシュしたり、気分が明るくなったり、元気が出てくることもあると思います。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例えば、「朝食を食べる」という習慣がついていれば、少し体調が悪くても、朝食を食べることで元気が出ることが期待できますが、朝食を食べることが習慣化されていないと、食べることもおっくうになり、ますます元気を失ってしまうかもしれません。また、運動が習慣化されていたら、動いているうちに気分がリフレッシュしてくることもあるでしょう。</a:t>
            </a:r>
          </a:p>
          <a:p>
            <a:pPr fontAlgn="base"/>
            <a:r>
              <a:rPr kumimoji="1" lang="ja-JP" altLang="en-US" sz="1200" kern="1200" dirty="0" smtClean="0">
                <a:solidFill>
                  <a:schemeClr val="tx1"/>
                </a:solidFill>
                <a:effectLst/>
                <a:latin typeface="+mn-lt"/>
                <a:ea typeface="+mn-ea"/>
                <a:cs typeface="+mn-cs"/>
              </a:rPr>
              <a:t>　</a:t>
            </a:r>
            <a:endParaRPr kumimoji="1" lang="en-US"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このように、よい生活習慣は、体調悪化を予防するだけでなく、体調が崩れそうになった時に、自然に健康的な心と体に戻しやすくなる効果もあります。</a:t>
            </a:r>
            <a:endParaRPr kumimoji="1" lang="ja-JP" altLang="ja-JP"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45463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２点目は、「よい生活習慣は、安定した職業生活に欠かせない」ものだからです。</a:t>
            </a:r>
          </a:p>
          <a:p>
            <a:pPr fontAlgn="base"/>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産業医の先生からのヒアリング等では、復職後の課題として、ある程度職場に慣れてきたころからまた生活習慣が乱れ、再休職に至るケースが少なくないこと、産業医面談では、それらの確認が重要なポイントであるとの話をきいています。</a:t>
            </a:r>
          </a:p>
          <a:p>
            <a:pPr fontAlgn="base"/>
            <a:r>
              <a:rPr kumimoji="1" lang="ja-JP" altLang="ja-JP" sz="1200" kern="1200" dirty="0" smtClean="0">
                <a:solidFill>
                  <a:schemeClr val="tx1"/>
                </a:solidFill>
                <a:effectLst/>
                <a:latin typeface="+mn-lt"/>
                <a:ea typeface="+mn-ea"/>
                <a:cs typeface="+mn-cs"/>
              </a:rPr>
              <a:t>　</a:t>
            </a: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復職後は、生活環境が変わり徐々に忙しくなっていきます。その際、よい生活習慣が習慣化されていないと、元の不健康な生活リズムに戻りやすいのです。</a:t>
            </a:r>
          </a:p>
          <a:p>
            <a:pPr fontAlgn="base"/>
            <a:r>
              <a:rPr kumimoji="1" lang="ja-JP" altLang="ja-JP" sz="1200" kern="1200" dirty="0" smtClean="0">
                <a:solidFill>
                  <a:schemeClr val="tx1"/>
                </a:solidFill>
                <a:effectLst/>
                <a:latin typeface="+mn-lt"/>
                <a:ea typeface="+mn-ea"/>
                <a:cs typeface="+mn-cs"/>
              </a:rPr>
              <a:t>　</a:t>
            </a:r>
          </a:p>
          <a:p>
            <a:pPr fontAlgn="base"/>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そのため、休職中の今、復職後を見据えた「よい生活習慣づくり」に取り組むことがとても重要であると言えます。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9</a:t>
            </a:fld>
            <a:endParaRPr lang="ja-JP" altLang="en-US" dirty="0">
              <a:solidFill>
                <a:prstClr val="black"/>
              </a:solidFill>
            </a:endParaRPr>
          </a:p>
        </p:txBody>
      </p:sp>
    </p:spTree>
    <p:extLst>
      <p:ext uri="{BB962C8B-B14F-4D97-AF65-F5344CB8AC3E}">
        <p14:creationId xmlns:p14="http://schemas.microsoft.com/office/powerpoint/2010/main" val="1453319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423101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7144152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3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42033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31"/>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57999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56714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6"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2"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38487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883455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674186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5"/>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018390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73327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286191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3308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6"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2"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28987328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460700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00839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476570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589448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135352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8"/>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076247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341891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23"/>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066243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326911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12436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4"/>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4CA658D-0878-4638-8386-E8BDB85FA044}"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51087232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353421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15565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6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788267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686464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655782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7"/>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57"/>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9971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6604B4B-DAF6-4CD4-BD72-B6A8689AD218}"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288701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9"/>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34992A4-A9D8-4EDC-B0AD-AC4D9B03E4B6}"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531178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263D09F-CAE5-44DF-B983-8BBA4972DF63}"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46179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64FC8A3B-3D90-4357-A0BF-1524F3877834}"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774708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AAC624AE-9363-47EA-B8C2-3B1092975E1D}"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14957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AE507844-2EF0-4176-9452-0B7738E0B7EC}"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525978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B1E8BBF9-DEA3-459B-B4B2-B7E8F9AA9F49}"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27668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2533581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668B5054-3619-4049-BA96-8317E5735A6F}"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23524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5A6EB2C-8E9D-4617-85E0-00D678A9417D}"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687453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43"/>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52399EA-EDAB-4890-A36D-C55FAC994580}"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559088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676802" y="609600"/>
            <a:ext cx="7486253"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742950" y="1981200"/>
            <a:ext cx="8420100" cy="4114800"/>
          </a:xfrm>
        </p:spPr>
        <p:txBody>
          <a:bodyPr rtlCol="0">
            <a:normAutofit/>
          </a:bodyPr>
          <a:lstStyle/>
          <a:p>
            <a:pPr lvl="0"/>
            <a:endParaRPr lang="ja-JP" altLang="en-US" noProof="0"/>
          </a:p>
        </p:txBody>
      </p:sp>
      <p:sp>
        <p:nvSpPr>
          <p:cNvPr id="4" name="日付プレースホルダ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3A8EE06-C3CC-4EF8-9E61-33F520418E06}"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55970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3750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4841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3" y="170974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83" y="458947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468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6333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1" y="365129"/>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0239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472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3" y="170974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83" y="458947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1135248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15758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3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3080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31"/>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4764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04997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6"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2"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8606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4"/>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fld id="{3D68ABC7-8757-49E9-931A-B32E30E291D7}" type="slidenum">
              <a:rPr lang="ja-JP" altLang="en-US"/>
              <a:pPr>
                <a:defRPr/>
              </a:pPr>
              <a:t>‹#›</a:t>
            </a:fld>
            <a:endParaRPr lang="ja-JP" altLang="en-US"/>
          </a:p>
        </p:txBody>
      </p:sp>
    </p:spTree>
    <p:extLst>
      <p:ext uri="{BB962C8B-B14F-4D97-AF65-F5344CB8AC3E}">
        <p14:creationId xmlns:p14="http://schemas.microsoft.com/office/powerpoint/2010/main" val="26217822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fld id="{0DE39DF3-79E8-4CA2-8D13-BEC90539F627}" type="slidenum">
              <a:rPr lang="ja-JP" altLang="en-US"/>
              <a:pPr>
                <a:defRPr/>
              </a:pPr>
              <a:t>‹#›</a:t>
            </a:fld>
            <a:endParaRPr lang="ja-JP" altLang="en-US"/>
          </a:p>
        </p:txBody>
      </p:sp>
    </p:spTree>
    <p:extLst>
      <p:ext uri="{BB962C8B-B14F-4D97-AF65-F5344CB8AC3E}">
        <p14:creationId xmlns:p14="http://schemas.microsoft.com/office/powerpoint/2010/main" val="1463921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9"/>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fld id="{9BAB405B-45C5-40B3-A4F1-8F38675509EC}" type="slidenum">
              <a:rPr lang="ja-JP" altLang="en-US"/>
              <a:pPr>
                <a:defRPr/>
              </a:pPr>
              <a:t>‹#›</a:t>
            </a:fld>
            <a:endParaRPr lang="ja-JP" altLang="en-US"/>
          </a:p>
        </p:txBody>
      </p:sp>
    </p:spTree>
    <p:extLst>
      <p:ext uri="{BB962C8B-B14F-4D97-AF65-F5344CB8AC3E}">
        <p14:creationId xmlns:p14="http://schemas.microsoft.com/office/powerpoint/2010/main" val="1566437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fld id="{0FC156E7-3525-4ED8-BDFA-9A762DDC445C}" type="slidenum">
              <a:rPr lang="ja-JP" altLang="en-US"/>
              <a:pPr>
                <a:defRPr/>
              </a:pPr>
              <a:t>‹#›</a:t>
            </a:fld>
            <a:endParaRPr lang="ja-JP" altLang="en-US"/>
          </a:p>
        </p:txBody>
      </p:sp>
    </p:spTree>
    <p:extLst>
      <p:ext uri="{BB962C8B-B14F-4D97-AF65-F5344CB8AC3E}">
        <p14:creationId xmlns:p14="http://schemas.microsoft.com/office/powerpoint/2010/main" val="7908049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fld id="{7A1146DE-8F49-4224-8F40-42E1044A87B0}" type="slidenum">
              <a:rPr lang="ja-JP" altLang="en-US"/>
              <a:pPr>
                <a:defRPr/>
              </a:pPr>
              <a:t>‹#›</a:t>
            </a:fld>
            <a:endParaRPr lang="ja-JP" altLang="en-US"/>
          </a:p>
        </p:txBody>
      </p:sp>
    </p:spTree>
    <p:extLst>
      <p:ext uri="{BB962C8B-B14F-4D97-AF65-F5344CB8AC3E}">
        <p14:creationId xmlns:p14="http://schemas.microsoft.com/office/powerpoint/2010/main" val="21969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36256697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fld id="{DDBAEEBE-B793-448F-8546-D48A417FF5E8}" type="slidenum">
              <a:rPr lang="ja-JP" altLang="en-US"/>
              <a:pPr>
                <a:defRPr/>
              </a:pPr>
              <a:t>‹#›</a:t>
            </a:fld>
            <a:endParaRPr lang="ja-JP" altLang="en-US"/>
          </a:p>
        </p:txBody>
      </p:sp>
    </p:spTree>
    <p:extLst>
      <p:ext uri="{BB962C8B-B14F-4D97-AF65-F5344CB8AC3E}">
        <p14:creationId xmlns:p14="http://schemas.microsoft.com/office/powerpoint/2010/main" val="14213776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fld id="{BE64712C-1066-4897-ABDA-6380898D5180}" type="slidenum">
              <a:rPr lang="ja-JP" altLang="en-US"/>
              <a:pPr>
                <a:defRPr/>
              </a:pPr>
              <a:t>‹#›</a:t>
            </a:fld>
            <a:endParaRPr lang="ja-JP" altLang="en-US"/>
          </a:p>
        </p:txBody>
      </p:sp>
    </p:spTree>
    <p:extLst>
      <p:ext uri="{BB962C8B-B14F-4D97-AF65-F5344CB8AC3E}">
        <p14:creationId xmlns:p14="http://schemas.microsoft.com/office/powerpoint/2010/main" val="694892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fld id="{9CB6CD96-81AF-439C-B299-953813CC0EC5}" type="slidenum">
              <a:rPr lang="ja-JP" altLang="en-US"/>
              <a:pPr>
                <a:defRPr/>
              </a:pPr>
              <a:t>‹#›</a:t>
            </a:fld>
            <a:endParaRPr lang="ja-JP" altLang="en-US"/>
          </a:p>
        </p:txBody>
      </p:sp>
    </p:spTree>
    <p:extLst>
      <p:ext uri="{BB962C8B-B14F-4D97-AF65-F5344CB8AC3E}">
        <p14:creationId xmlns:p14="http://schemas.microsoft.com/office/powerpoint/2010/main" val="39247561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fld id="{78025755-5A74-4162-8FDF-AFFAE90D5BFA}" type="slidenum">
              <a:rPr lang="ja-JP" altLang="en-US"/>
              <a:pPr>
                <a:defRPr/>
              </a:pPr>
              <a:t>‹#›</a:t>
            </a:fld>
            <a:endParaRPr lang="ja-JP" altLang="en-US"/>
          </a:p>
        </p:txBody>
      </p:sp>
    </p:spTree>
    <p:extLst>
      <p:ext uri="{BB962C8B-B14F-4D97-AF65-F5344CB8AC3E}">
        <p14:creationId xmlns:p14="http://schemas.microsoft.com/office/powerpoint/2010/main" val="2766642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fld id="{0AB75B38-E866-4DA2-90D3-C0641E05C807}" type="slidenum">
              <a:rPr lang="ja-JP" altLang="en-US"/>
              <a:pPr>
                <a:defRPr/>
              </a:pPr>
              <a:t>‹#›</a:t>
            </a:fld>
            <a:endParaRPr lang="ja-JP" altLang="en-US"/>
          </a:p>
        </p:txBody>
      </p:sp>
    </p:spTree>
    <p:extLst>
      <p:ext uri="{BB962C8B-B14F-4D97-AF65-F5344CB8AC3E}">
        <p14:creationId xmlns:p14="http://schemas.microsoft.com/office/powerpoint/2010/main" val="26948203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643"/>
            <a:ext cx="65214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fld id="{FF7D5F44-B18E-4FA5-9E93-ECFDB17715C6}" type="slidenum">
              <a:rPr lang="ja-JP" altLang="en-US"/>
              <a:pPr>
                <a:defRPr/>
              </a:pPr>
              <a:t>‹#›</a:t>
            </a:fld>
            <a:endParaRPr lang="ja-JP" altLang="en-US"/>
          </a:p>
        </p:txBody>
      </p:sp>
    </p:spTree>
    <p:extLst>
      <p:ext uri="{BB962C8B-B14F-4D97-AF65-F5344CB8AC3E}">
        <p14:creationId xmlns:p14="http://schemas.microsoft.com/office/powerpoint/2010/main" val="16879889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676802" y="609600"/>
            <a:ext cx="7486253"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742950" y="1981200"/>
            <a:ext cx="8420100" cy="4114800"/>
          </a:xfrm>
        </p:spPr>
        <p:txBody>
          <a:bodyPr rtlCol="0">
            <a:normAutofit/>
          </a:bodyPr>
          <a:lstStyle/>
          <a:p>
            <a:pPr lvl="0"/>
            <a:endParaRPr lang="ja-JP" altLang="en-US" noProof="0"/>
          </a:p>
        </p:txBody>
      </p:sp>
      <p:sp>
        <p:nvSpPr>
          <p:cNvPr id="4" name="日付プレースホルダ 3"/>
          <p:cNvSpPr>
            <a:spLocks noGrp="1"/>
          </p:cNvSpPr>
          <p:nvPr>
            <p:ph type="dt" sz="half" idx="10"/>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fontAlgn="base">
              <a:spcBef>
                <a:spcPct val="0"/>
              </a:spcBef>
              <a:spcAft>
                <a:spcPct val="0"/>
              </a:spcAft>
              <a:defRPr>
                <a:latin typeface="ＭＳ Ｐゴシック" pitchFamily="50" charset="-128"/>
                <a:ea typeface="ＭＳ Ｐゴシック" pitchFamily="50" charset="-128"/>
              </a:defRPr>
            </a:lvl1pPr>
          </a:lstStyle>
          <a:p>
            <a:pPr>
              <a:defRPr/>
            </a:pPr>
            <a:fld id="{6CBBC346-842E-42B7-B26D-4C9E9631F72F}" type="slidenum">
              <a:rPr lang="ja-JP" altLang="en-US"/>
              <a:pPr>
                <a:defRPr/>
              </a:pPr>
              <a:t>‹#›</a:t>
            </a:fld>
            <a:endParaRPr lang="en-US" altLang="ja-JP"/>
          </a:p>
        </p:txBody>
      </p:sp>
    </p:spTree>
    <p:extLst>
      <p:ext uri="{BB962C8B-B14F-4D97-AF65-F5344CB8AC3E}">
        <p14:creationId xmlns:p14="http://schemas.microsoft.com/office/powerpoint/2010/main" val="12696101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sp>
        <p:nvSpPr>
          <p:cNvPr id="3" name="角丸四角形 2"/>
          <p:cNvSpPr/>
          <p:nvPr userDrawn="1"/>
        </p:nvSpPr>
        <p:spPr bwMode="auto">
          <a:xfrm>
            <a:off x="741231" y="692155"/>
            <a:ext cx="8423540" cy="1008063"/>
          </a:xfrm>
          <a:prstGeom prst="roundRect">
            <a:avLst/>
          </a:prstGeom>
          <a:solidFill>
            <a:schemeClr val="bg1"/>
          </a:solidFill>
          <a:ln w="34925">
            <a:solidFill>
              <a:schemeClr val="accent5"/>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endParaRPr lang="ja-JP" altLang="en-US" sz="2400" b="1" dirty="0">
              <a:solidFill>
                <a:srgbClr val="4BACC6">
                  <a:lumMod val="75000"/>
                </a:srgbClr>
              </a:solidFill>
              <a:latin typeface="ＭＳ Ｐゴシック"/>
            </a:endParaRPr>
          </a:p>
        </p:txBody>
      </p:sp>
      <p:sp>
        <p:nvSpPr>
          <p:cNvPr id="7" name="テキスト プレースホルダー 6"/>
          <p:cNvSpPr>
            <a:spLocks noGrp="1"/>
          </p:cNvSpPr>
          <p:nvPr>
            <p:ph type="body" sz="quarter" idx="12"/>
          </p:nvPr>
        </p:nvSpPr>
        <p:spPr>
          <a:xfrm>
            <a:off x="1129904" y="917474"/>
            <a:ext cx="7646194" cy="576263"/>
          </a:xfrm>
        </p:spPr>
        <p:txBody>
          <a:bodyPr>
            <a:noAutofit/>
          </a:bodyPr>
          <a:lstStyle>
            <a:lvl1pPr algn="ctr">
              <a:lnSpc>
                <a:spcPct val="120000"/>
              </a:lnSpc>
              <a:spcBef>
                <a:spcPts val="0"/>
              </a:spcBef>
              <a:defRPr kumimoji="1" lang="ja-JP" altLang="en-US" sz="3600" b="1" baseline="0" dirty="0" smtClean="0">
                <a:solidFill>
                  <a:schemeClr val="tx1">
                    <a:lumMod val="75000"/>
                    <a:lumOff val="25000"/>
                  </a:schemeClr>
                </a:solidFill>
                <a:latin typeface="+mn-lt"/>
                <a:ea typeface="+mn-ea"/>
                <a:cs typeface="+mn-cs"/>
              </a:defRPr>
            </a:lvl1pPr>
          </a:lstStyle>
          <a:p>
            <a:pPr lvl="0"/>
            <a:r>
              <a:rPr lang="ja-JP" altLang="en-US" dirty="0"/>
              <a:t>マスター テキストの書式設定</a:t>
            </a:r>
          </a:p>
        </p:txBody>
      </p:sp>
      <p:sp>
        <p:nvSpPr>
          <p:cNvPr id="4" name="スライド番号プレースホルダー 9"/>
          <p:cNvSpPr>
            <a:spLocks noGrp="1"/>
          </p:cNvSpPr>
          <p:nvPr>
            <p:ph type="sldNum" sz="quarter" idx="13"/>
          </p:nvPr>
        </p:nvSpPr>
        <p:spPr/>
        <p:txBody>
          <a:bodyPr/>
          <a:lstStyle>
            <a:lvl1pPr algn="ctr" fontAlgn="base">
              <a:spcBef>
                <a:spcPct val="0"/>
              </a:spcBef>
              <a:spcAft>
                <a:spcPct val="0"/>
              </a:spcAft>
              <a:defRPr sz="1200">
                <a:solidFill>
                  <a:prstClr val="black">
                    <a:tint val="75000"/>
                  </a:prstClr>
                </a:solidFill>
                <a:latin typeface="ＭＳ Ｐゴシック" pitchFamily="50" charset="-128"/>
                <a:ea typeface="ＭＳ Ｐゴシック" pitchFamily="50" charset="-128"/>
              </a:defRPr>
            </a:lvl1pPr>
          </a:lstStyle>
          <a:p>
            <a:pPr>
              <a:defRPr/>
            </a:pPr>
            <a:fld id="{69818AE8-C9AF-4471-9FE2-60D2F522A76D}" type="slidenum">
              <a:rPr lang="ja-JP" altLang="en-US"/>
              <a:pPr>
                <a:defRPr/>
              </a:pPr>
              <a:t>‹#›</a:t>
            </a:fld>
            <a:endParaRPr lang="ja-JP" altLang="en-US"/>
          </a:p>
        </p:txBody>
      </p:sp>
      <p:sp>
        <p:nvSpPr>
          <p:cNvPr id="5" name="フッター プレースホルダー 21"/>
          <p:cNvSpPr>
            <a:spLocks noGrp="1"/>
          </p:cNvSpPr>
          <p:nvPr>
            <p:ph type="ftr" sz="quarter" idx="14"/>
          </p:nvPr>
        </p:nvSpPr>
        <p:spPr/>
        <p:txBody>
          <a:bodyPr/>
          <a:lstStyle>
            <a:lvl1pPr algn="r" fontAlgn="base">
              <a:spcBef>
                <a:spcPct val="0"/>
              </a:spcBef>
              <a:spcAft>
                <a:spcPct val="0"/>
              </a:spcAft>
              <a:defRPr sz="1200">
                <a:solidFill>
                  <a:prstClr val="black">
                    <a:tint val="75000"/>
                  </a:prstClr>
                </a:solidFill>
                <a:latin typeface="ＭＳ Ｐゴシック" pitchFamily="50" charset="-128"/>
                <a:ea typeface="ＭＳ Ｐゴシック" pitchFamily="50" charset="-128"/>
              </a:defRPr>
            </a:lvl1pPr>
          </a:lstStyle>
          <a:p>
            <a:pPr>
              <a:defRPr/>
            </a:pPr>
            <a:endParaRPr lang="ja-JP" altLang="en-US"/>
          </a:p>
        </p:txBody>
      </p:sp>
    </p:spTree>
    <p:extLst>
      <p:ext uri="{BB962C8B-B14F-4D97-AF65-F5344CB8AC3E}">
        <p14:creationId xmlns:p14="http://schemas.microsoft.com/office/powerpoint/2010/main" val="30631075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41231" y="188913"/>
            <a:ext cx="8502650" cy="5334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12750" y="990605"/>
            <a:ext cx="4457700" cy="51339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990605"/>
            <a:ext cx="4457700" cy="51339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9501709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5835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1" y="365129"/>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27546283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048302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3" y="170974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83" y="458947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21844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9093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1" y="365129"/>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30549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77284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19697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3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645387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31"/>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0156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237216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6"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2"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12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17063946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96846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46840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3" y="170974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83" y="458947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43143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94430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1" y="365129"/>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103513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37270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94337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3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45356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31"/>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15652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487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22132690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6"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2"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06622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256928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69867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2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792279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087515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599534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8622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379595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6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189552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5197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3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3572668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645848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3"/>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53"/>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588554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11479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32494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3" y="170974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83" y="458947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964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77241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1" y="365129"/>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0724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22303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7101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3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91375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31"/>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6240117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31"/>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74572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64608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6"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2"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55990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02797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67149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3" y="170974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83" y="458947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86376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01786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1" y="365129"/>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76696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20553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9891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3" y="365129"/>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3"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6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281368" y="635636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6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66DB5-3E8A-44EB-B50C-A4DC0E081807}" type="slidenum">
              <a:rPr kumimoji="1" lang="ja-JP" altLang="en-US" smtClean="0"/>
              <a:t>‹#›</a:t>
            </a:fld>
            <a:endParaRPr kumimoji="1" lang="ja-JP" altLang="en-US"/>
          </a:p>
        </p:txBody>
      </p:sp>
    </p:spTree>
    <p:extLst>
      <p:ext uri="{BB962C8B-B14F-4D97-AF65-F5344CB8AC3E}">
        <p14:creationId xmlns:p14="http://schemas.microsoft.com/office/powerpoint/2010/main" val="3129878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3154689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7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384550" y="635637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7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4436181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95300" y="1600205"/>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359"/>
            <a:ext cx="23114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50" charset="-128"/>
              </a:defRPr>
            </a:lvl1pPr>
          </a:lstStyle>
          <a:p>
            <a:pPr fontAlgn="base">
              <a:spcBef>
                <a:spcPct val="0"/>
              </a:spcBef>
              <a:spcAft>
                <a:spcPct val="0"/>
              </a:spcAft>
              <a:defRPr/>
            </a:pPr>
            <a:endParaRPr lang="en-US" altLang="ja-JP">
              <a:solidFill>
                <a:prstClr val="black">
                  <a:tint val="75000"/>
                </a:prstClr>
              </a:solidFill>
              <a:latin typeface="Times New Roman" pitchFamily="18" charset="0"/>
            </a:endParaRPr>
          </a:p>
        </p:txBody>
      </p:sp>
      <p:sp>
        <p:nvSpPr>
          <p:cNvPr id="5" name="フッター プレースホルダ 4"/>
          <p:cNvSpPr>
            <a:spLocks noGrp="1"/>
          </p:cNvSpPr>
          <p:nvPr>
            <p:ph type="ftr" sz="quarter" idx="3"/>
          </p:nvPr>
        </p:nvSpPr>
        <p:spPr>
          <a:xfrm>
            <a:off x="3384550" y="6356359"/>
            <a:ext cx="31369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50" charset="-128"/>
              </a:defRPr>
            </a:lvl1pPr>
          </a:lstStyle>
          <a:p>
            <a:pPr fontAlgn="base">
              <a:spcBef>
                <a:spcPct val="0"/>
              </a:spcBef>
              <a:spcAft>
                <a:spcPct val="0"/>
              </a:spcAft>
              <a:defRPr/>
            </a:pPr>
            <a:endParaRPr lang="en-US" altLang="ja-JP">
              <a:solidFill>
                <a:prstClr val="black">
                  <a:tint val="75000"/>
                </a:prstClr>
              </a:solidFill>
              <a:latin typeface="Times New Roman" pitchFamily="18" charset="0"/>
            </a:endParaRPr>
          </a:p>
        </p:txBody>
      </p:sp>
      <p:sp>
        <p:nvSpPr>
          <p:cNvPr id="6" name="スライド番号プレースホルダ 5"/>
          <p:cNvSpPr>
            <a:spLocks noGrp="1"/>
          </p:cNvSpPr>
          <p:nvPr>
            <p:ph type="sldNum" sz="quarter" idx="4"/>
          </p:nvPr>
        </p:nvSpPr>
        <p:spPr>
          <a:xfrm>
            <a:off x="7099300" y="6356359"/>
            <a:ext cx="23114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50" charset="-128"/>
              </a:defRPr>
            </a:lvl1pPr>
          </a:lstStyle>
          <a:p>
            <a:pPr fontAlgn="base">
              <a:spcBef>
                <a:spcPct val="0"/>
              </a:spcBef>
              <a:spcAft>
                <a:spcPct val="0"/>
              </a:spcAft>
              <a:defRPr/>
            </a:pPr>
            <a:fld id="{82D6C5F1-EEE1-4897-BF6E-D1E6AE0CD774}" type="slidenum">
              <a:rPr lang="ja-JP" altLang="en-US">
                <a:solidFill>
                  <a:prstClr val="black">
                    <a:tint val="75000"/>
                  </a:prstClr>
                </a:solidFill>
                <a:latin typeface="Times New Roman" pitchFamily="18" charset="0"/>
              </a:rPr>
              <a:pPr fontAlgn="base">
                <a:spcBef>
                  <a:spcPct val="0"/>
                </a:spcBef>
                <a:spcAft>
                  <a:spcPct val="0"/>
                </a:spcAft>
                <a:defRPr/>
              </a:pPr>
              <a:t>‹#›</a:t>
            </a:fld>
            <a:endParaRPr lang="en-US" altLang="ja-JP">
              <a:solidFill>
                <a:prstClr val="black">
                  <a:tint val="75000"/>
                </a:prstClr>
              </a:solidFill>
              <a:latin typeface="Times New Roman" pitchFamily="18" charset="0"/>
            </a:endParaRPr>
          </a:p>
        </p:txBody>
      </p:sp>
    </p:spTree>
    <p:extLst>
      <p:ext uri="{BB962C8B-B14F-4D97-AF65-F5344CB8AC3E}">
        <p14:creationId xmlns:p14="http://schemas.microsoft.com/office/powerpoint/2010/main" val="11491605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3" y="365129"/>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3"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6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68" y="635636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6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195975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9219" name="テキスト プレースホルダー 2"/>
          <p:cNvSpPr>
            <a:spLocks noGrp="1"/>
          </p:cNvSpPr>
          <p:nvPr>
            <p:ph type="body" idx="1"/>
          </p:nvPr>
        </p:nvSpPr>
        <p:spPr bwMode="auto">
          <a:xfrm>
            <a:off x="495300" y="1600205"/>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0" y="6356359"/>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5" name="フッター プレースホルダー 4"/>
          <p:cNvSpPr>
            <a:spLocks noGrp="1"/>
          </p:cNvSpPr>
          <p:nvPr>
            <p:ph type="ftr" sz="quarter" idx="3"/>
          </p:nvPr>
        </p:nvSpPr>
        <p:spPr>
          <a:xfrm>
            <a:off x="3384550" y="6356359"/>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7099300" y="6356359"/>
            <a:ext cx="2311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ＭＳ Ｐゴシック"/>
              </a:defRPr>
            </a:lvl1pPr>
          </a:lstStyle>
          <a:p>
            <a:pPr>
              <a:defRPr/>
            </a:pPr>
            <a:fld id="{11CD175C-32EF-4425-B98A-798856E92953}" type="slidenum">
              <a:rPr lang="ja-JP" altLang="en-US"/>
              <a:pPr>
                <a:defRPr/>
              </a:pPr>
              <a:t>‹#›</a:t>
            </a:fld>
            <a:endParaRPr lang="ja-JP" altLang="en-US"/>
          </a:p>
        </p:txBody>
      </p:sp>
    </p:spTree>
    <p:extLst>
      <p:ext uri="{BB962C8B-B14F-4D97-AF65-F5344CB8AC3E}">
        <p14:creationId xmlns:p14="http://schemas.microsoft.com/office/powerpoint/2010/main" val="369859053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3" y="365129"/>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3"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6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68" y="635636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6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211425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3" y="365129"/>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3"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6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68" y="635636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6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53190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7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384550" y="635637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7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3C275-CA7A-426A-9E28-FEF7487CADFB}"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5344459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3" y="365129"/>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3"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6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68" y="635636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6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517695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3" y="365129"/>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3"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6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68" y="635636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6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976898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9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9.xml"/><Relationship Id="rId1" Type="http://schemas.openxmlformats.org/officeDocument/2006/relationships/slideLayout" Target="../slideLayouts/slideLayout10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05.xml"/><Relationship Id="rId4" Type="http://schemas.openxmlformats.org/officeDocument/2006/relationships/image" Target="../media/image27.emf"/></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0.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21467" y="1842007"/>
            <a:ext cx="9364265" cy="2157274"/>
          </a:xfrm>
        </p:spPr>
        <p:txBody>
          <a:bodyPr/>
          <a:lstStyle/>
          <a:p>
            <a:pPr eaLnBrk="1" hangingPunct="1"/>
            <a:r>
              <a:rPr lang="ja-JP" altLang="en-US" sz="5400" dirty="0">
                <a:latin typeface="HG丸ｺﾞｼｯｸM-PRO" panose="020F0600000000000000" pitchFamily="50" charset="-128"/>
                <a:ea typeface="HG丸ｺﾞｼｯｸM-PRO" panose="020F0600000000000000" pitchFamily="50" charset="-128"/>
              </a:rPr>
              <a:t>よい生活習慣を続けよう</a:t>
            </a:r>
            <a:endParaRPr lang="ja-JP" altLang="en-US" sz="4800" dirty="0">
              <a:latin typeface="HG丸ｺﾞｼｯｸM-PRO" panose="020F0600000000000000" pitchFamily="50" charset="-128"/>
              <a:ea typeface="HG丸ｺﾞｼｯｸM-PRO" panose="020F0600000000000000" pitchFamily="50" charset="-128"/>
            </a:endParaRPr>
          </a:p>
        </p:txBody>
      </p:sp>
      <p:sp>
        <p:nvSpPr>
          <p:cNvPr id="5" name="Rectangle 2"/>
          <p:cNvSpPr txBox="1">
            <a:spLocks noChangeArrowheads="1"/>
          </p:cNvSpPr>
          <p:nvPr/>
        </p:nvSpPr>
        <p:spPr bwMode="auto">
          <a:xfrm>
            <a:off x="369091" y="337065"/>
            <a:ext cx="9364265" cy="65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a:lstStyle>
          <a:p>
            <a:pPr algn="l" eaLnBrk="1" hangingPunct="1"/>
            <a:r>
              <a:rPr lang="ja-JP" altLang="en-US" sz="3200" dirty="0">
                <a:latin typeface="HG丸ｺﾞｼｯｸM-PRO" panose="020F0600000000000000" pitchFamily="50" charset="-128"/>
                <a:ea typeface="HG丸ｺﾞｼｯｸM-PRO" panose="020F0600000000000000" pitchFamily="50" charset="-128"/>
              </a:rPr>
              <a:t>日常生活基礎力形成支援②</a:t>
            </a:r>
            <a:endParaRPr lang="ja-JP" altLang="en-US" sz="4000" dirty="0">
              <a:latin typeface="HG丸ｺﾞｼｯｸM-PRO" panose="020F0600000000000000" pitchFamily="50" charset="-128"/>
              <a:ea typeface="HG丸ｺﾞｼｯｸM-PRO" panose="020F0600000000000000" pitchFamily="50" charset="-128"/>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979" y="3691048"/>
            <a:ext cx="2904904" cy="290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113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466" y="2422124"/>
            <a:ext cx="8543925" cy="1325563"/>
          </a:xfrm>
        </p:spPr>
        <p:txBody>
          <a:bodyPr>
            <a:normAutofit fontScale="90000"/>
          </a:bodyPr>
          <a:lstStyle/>
          <a:p>
            <a:r>
              <a:rPr lang="ja-JP" altLang="en-US" b="1" dirty="0">
                <a:latin typeface="HG丸ｺﾞｼｯｸM-PRO" panose="020F0600000000000000" pitchFamily="50" charset="-128"/>
                <a:ea typeface="HG丸ｺﾞｼｯｸM-PRO" panose="020F0600000000000000" pitchFamily="50" charset="-128"/>
              </a:rPr>
              <a:t>３：習慣を変えるための３つの条件</a:t>
            </a:r>
            <a:endParaRPr kumimoji="1" lang="ja-JP" altLang="en-US" b="1" dirty="0">
              <a:latin typeface="HG丸ｺﾞｼｯｸM-PRO" panose="020F0600000000000000" pitchFamily="50" charset="-128"/>
              <a:ea typeface="HG丸ｺﾞｼｯｸM-PRO" panose="020F0600000000000000" pitchFamily="50" charset="-128"/>
            </a:endParaRPr>
          </a:p>
        </p:txBody>
      </p:sp>
      <p:pic>
        <p:nvPicPr>
          <p:cNvPr id="4" name="Picture 9">
            <a:extLst>
              <a:ext uri="{FF2B5EF4-FFF2-40B4-BE49-F238E27FC236}">
                <a16:creationId xmlns="" xmlns:a16="http://schemas.microsoft.com/office/drawing/2014/main" id="{1FD7BC4F-129A-4A8D-A699-6651A932E6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1215" y="3429000"/>
            <a:ext cx="2132265" cy="213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075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960" y="12385"/>
            <a:ext cx="8871615" cy="1325563"/>
          </a:xfrm>
        </p:spPr>
        <p:txBody>
          <a:bodyPr>
            <a:normAutofit/>
          </a:bodyPr>
          <a:lstStyle/>
          <a:p>
            <a:r>
              <a:rPr kumimoji="1" lang="ja-JP" altLang="en-US" sz="4000" dirty="0">
                <a:latin typeface="HG丸ｺﾞｼｯｸM-PRO" panose="020F0600000000000000" pitchFamily="50" charset="-128"/>
                <a:ea typeface="HG丸ｺﾞｼｯｸM-PRO" panose="020F0600000000000000" pitchFamily="50" charset="-128"/>
              </a:rPr>
              <a:t>　　習慣を変えるための３つの条件</a:t>
            </a:r>
          </a:p>
        </p:txBody>
      </p:sp>
      <p:graphicFrame>
        <p:nvGraphicFramePr>
          <p:cNvPr id="6" name="コンテンツ プレースホルダー 5"/>
          <p:cNvGraphicFramePr>
            <a:graphicFrameLocks noGrp="1"/>
          </p:cNvGraphicFramePr>
          <p:nvPr>
            <p:ph sz="quarter" idx="1"/>
            <p:extLst>
              <p:ext uri="{D42A27DB-BD31-4B8C-83A1-F6EECF244321}">
                <p14:modId xmlns:p14="http://schemas.microsoft.com/office/powerpoint/2010/main" val="119009169"/>
              </p:ext>
            </p:extLst>
          </p:nvPr>
        </p:nvGraphicFramePr>
        <p:xfrm>
          <a:off x="869727" y="1500094"/>
          <a:ext cx="6343877" cy="4479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p:cNvSpPr txBox="1"/>
          <p:nvPr/>
        </p:nvSpPr>
        <p:spPr>
          <a:xfrm>
            <a:off x="1061455" y="6552701"/>
            <a:ext cx="8155116" cy="276999"/>
          </a:xfrm>
          <a:prstGeom prst="rect">
            <a:avLst/>
          </a:prstGeom>
          <a:noFill/>
        </p:spPr>
        <p:txBody>
          <a:bodyPr wrap="square" rtlCol="0">
            <a:spAutoFit/>
          </a:bodyPr>
          <a:lstStyle/>
          <a:p>
            <a:r>
              <a:rPr lang="ja-JP" altLang="en-US" sz="1200" dirty="0"/>
              <a:t>出典</a:t>
            </a:r>
            <a:r>
              <a:rPr lang="ja-JP" altLang="en-US" sz="1200" dirty="0" smtClean="0"/>
              <a:t>：</a:t>
            </a:r>
            <a:r>
              <a:rPr lang="ja-JP" altLang="en-US" sz="1200" dirty="0"/>
              <a:t>足</a:t>
            </a:r>
            <a:r>
              <a:rPr lang="ja-JP" altLang="en-US" sz="1200" dirty="0" smtClean="0"/>
              <a:t>達淑子　編：</a:t>
            </a:r>
            <a:r>
              <a:rPr lang="en-US" altLang="ja-JP" sz="1200" dirty="0"/>
              <a:t>『</a:t>
            </a:r>
            <a:r>
              <a:rPr lang="ja-JP" altLang="en-US" sz="1200" dirty="0"/>
              <a:t>ライフスタイル</a:t>
            </a:r>
            <a:r>
              <a:rPr lang="ja-JP" altLang="en-US" sz="1200" dirty="0" smtClean="0"/>
              <a:t>療法</a:t>
            </a:r>
            <a:r>
              <a:rPr lang="en-US" altLang="ja-JP" sz="1200" dirty="0" smtClean="0"/>
              <a:t>Ⅰ</a:t>
            </a:r>
            <a:r>
              <a:rPr lang="ja-JP" altLang="en-US" sz="1200" dirty="0"/>
              <a:t>　生活習慣改善のための行動療法　第</a:t>
            </a:r>
            <a:r>
              <a:rPr lang="en-US" altLang="ja-JP" sz="1200" dirty="0"/>
              <a:t>4</a:t>
            </a:r>
            <a:r>
              <a:rPr lang="ja-JP" altLang="en-US" sz="1200" dirty="0"/>
              <a:t>版</a:t>
            </a:r>
            <a:r>
              <a:rPr lang="en-US" altLang="ja-JP" sz="1200" dirty="0"/>
              <a:t>』</a:t>
            </a:r>
            <a:r>
              <a:rPr lang="ja-JP" altLang="en-US" sz="1200" dirty="0"/>
              <a:t>　医歯薬</a:t>
            </a:r>
            <a:r>
              <a:rPr lang="ja-JP" altLang="en-US" sz="1200" dirty="0" smtClean="0"/>
              <a:t>出版株式会社（</a:t>
            </a:r>
            <a:r>
              <a:rPr kumimoji="1" lang="en-US" altLang="ja-JP" sz="1200" dirty="0"/>
              <a:t>2014</a:t>
            </a:r>
            <a:r>
              <a:rPr lang="ja-JP" altLang="en-US" sz="1200" dirty="0"/>
              <a:t>）ｐ</a:t>
            </a:r>
            <a:r>
              <a:rPr lang="en-US" altLang="ja-JP" sz="1200" dirty="0"/>
              <a:t>3</a:t>
            </a:r>
          </a:p>
        </p:txBody>
      </p:sp>
      <p:sp>
        <p:nvSpPr>
          <p:cNvPr id="7" name="フレーム 6"/>
          <p:cNvSpPr/>
          <p:nvPr/>
        </p:nvSpPr>
        <p:spPr>
          <a:xfrm>
            <a:off x="670559" y="1366904"/>
            <a:ext cx="5612255" cy="4746172"/>
          </a:xfrm>
          <a:prstGeom prst="frame">
            <a:avLst>
              <a:gd name="adj1" fmla="val 9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6485445" y="2905812"/>
            <a:ext cx="3214466" cy="150463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altLang="ja-JP" sz="2000" b="1" dirty="0" smtClean="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２</a:t>
            </a:r>
            <a:r>
              <a:rPr lang="en-US" altLang="ja-JP" sz="2000" b="1" dirty="0" smtClean="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知識</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・自分でしっかり学習しよう</a:t>
            </a:r>
            <a:r>
              <a:rPr lang="ja-JP" altLang="en-US" sz="1400" dirty="0" smtClean="0">
                <a:latin typeface="HG丸ｺﾞｼｯｸM-PRO" panose="020F0600000000000000" pitchFamily="50" charset="-128"/>
                <a:ea typeface="HG丸ｺﾞｼｯｸM-PRO" panose="020F0600000000000000" pitchFamily="50" charset="-128"/>
              </a:rPr>
              <a:t>！</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自己学習が大事）</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　</a:t>
            </a:r>
            <a:r>
              <a:rPr lang="en-US" altLang="ja-JP" sz="1400" dirty="0" smtClean="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誤った知識や広告に注意！！</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　例</a:t>
            </a:r>
            <a:r>
              <a:rPr lang="ja-JP" altLang="en-US" sz="1400" dirty="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●●だけ</a:t>
            </a:r>
            <a:r>
              <a:rPr lang="ja-JP" altLang="en-US" sz="1400" dirty="0">
                <a:latin typeface="HG丸ｺﾞｼｯｸM-PRO" panose="020F0600000000000000" pitchFamily="50" charset="-128"/>
                <a:ea typeface="HG丸ｺﾞｼｯｸM-PRO" panose="020F0600000000000000" pitchFamily="50" charset="-128"/>
              </a:rPr>
              <a:t>食べると痩せる」</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6481982" y="1418104"/>
            <a:ext cx="3217928" cy="1325562"/>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altLang="ja-JP" sz="2000" b="1" dirty="0" smtClean="0">
                <a:latin typeface="HG丸ｺﾞｼｯｸM-PRO" panose="020F0600000000000000" pitchFamily="50" charset="-128"/>
                <a:ea typeface="HG丸ｺﾞｼｯｸM-PRO" panose="020F0600000000000000" pitchFamily="50" charset="-128"/>
              </a:rPr>
              <a:t>(</a:t>
            </a:r>
            <a:r>
              <a:rPr lang="ja-JP" altLang="en-US" sz="2000" b="1" dirty="0" smtClean="0">
                <a:latin typeface="HG丸ｺﾞｼｯｸM-PRO" panose="020F0600000000000000" pitchFamily="50" charset="-128"/>
                <a:ea typeface="HG丸ｺﾞｼｯｸM-PRO" panose="020F0600000000000000" pitchFamily="50" charset="-128"/>
              </a:rPr>
              <a:t>１</a:t>
            </a:r>
            <a:r>
              <a:rPr lang="en-US" altLang="ja-JP" sz="2000" b="1" dirty="0" smtClean="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意欲</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・自分の心身の健康にとって</a:t>
            </a:r>
            <a:r>
              <a:rPr lang="ja-JP" altLang="en-US" sz="1400" dirty="0" smtClean="0">
                <a:latin typeface="HG丸ｺﾞｼｯｸM-PRO" panose="020F0600000000000000" pitchFamily="50" charset="-128"/>
                <a:ea typeface="HG丸ｺﾞｼｯｸM-PRO" panose="020F0600000000000000" pitchFamily="50" charset="-128"/>
              </a:rPr>
              <a:t>必要</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な</a:t>
            </a:r>
            <a:r>
              <a:rPr lang="ja-JP" altLang="en-US" sz="1400" dirty="0">
                <a:latin typeface="HG丸ｺﾞｼｯｸM-PRO" panose="020F0600000000000000" pitchFamily="50" charset="-128"/>
                <a:ea typeface="HG丸ｺﾞｼｯｸM-PRO" panose="020F0600000000000000" pitchFamily="50" charset="-128"/>
              </a:rPr>
              <a:t>こと・大切なことを考えよう！</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・達成可能な目標設定をする</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10" name="角丸四角形 9"/>
          <p:cNvSpPr/>
          <p:nvPr/>
        </p:nvSpPr>
        <p:spPr>
          <a:xfrm>
            <a:off x="6481982" y="4654324"/>
            <a:ext cx="3217928" cy="1325562"/>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altLang="ja-JP" sz="2000" b="1" dirty="0" smtClean="0">
                <a:latin typeface="HG丸ｺﾞｼｯｸM-PRO" panose="020F0600000000000000" pitchFamily="50" charset="-128"/>
                <a:ea typeface="HG丸ｺﾞｼｯｸM-PRO" panose="020F0600000000000000" pitchFamily="50" charset="-128"/>
              </a:rPr>
              <a:t>(</a:t>
            </a:r>
            <a:r>
              <a:rPr lang="ja-JP" altLang="en-US" sz="2000" b="1" dirty="0" smtClean="0">
                <a:latin typeface="HG丸ｺﾞｼｯｸM-PRO" panose="020F0600000000000000" pitchFamily="50" charset="-128"/>
                <a:ea typeface="HG丸ｺﾞｼｯｸM-PRO" panose="020F0600000000000000" pitchFamily="50" charset="-128"/>
              </a:rPr>
              <a:t>３</a:t>
            </a:r>
            <a:r>
              <a:rPr lang="en-US" altLang="ja-JP" sz="2000" b="1" dirty="0" smtClean="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技術</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・記録をつけて変化に</a:t>
            </a:r>
            <a:r>
              <a:rPr lang="ja-JP" altLang="en-US" sz="1400" dirty="0" smtClean="0">
                <a:latin typeface="HG丸ｺﾞｼｯｸM-PRO" panose="020F0600000000000000" pitchFamily="50" charset="-128"/>
                <a:ea typeface="HG丸ｺﾞｼｯｸM-PRO" panose="020F0600000000000000" pitchFamily="50" charset="-128"/>
              </a:rPr>
              <a:t>気づこう</a:t>
            </a:r>
            <a:r>
              <a:rPr lang="ja-JP" altLang="en-US" sz="1400" dirty="0">
                <a:latin typeface="HG丸ｺﾞｼｯｸM-PRO" panose="020F0600000000000000" pitchFamily="50" charset="-128"/>
                <a:ea typeface="HG丸ｺﾞｼｯｸM-PRO" panose="020F0600000000000000" pitchFamily="50" charset="-128"/>
              </a:rPr>
              <a:t>！</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・うまくいったら、自分をほめる</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・行動が続くための</a:t>
            </a:r>
            <a:r>
              <a:rPr lang="ja-JP" altLang="en-US" sz="1400" u="sng" dirty="0">
                <a:latin typeface="HG丸ｺﾞｼｯｸM-PRO" panose="020F0600000000000000" pitchFamily="50" charset="-128"/>
                <a:ea typeface="HG丸ｺﾞｼｯｸM-PRO" panose="020F0600000000000000" pitchFamily="50" charset="-128"/>
              </a:rPr>
              <a:t>仕組みづくり</a:t>
            </a:r>
            <a:endParaRPr kumimoji="1" lang="en-US" altLang="ja-JP" sz="1600" u="sng" dirty="0">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232229" y="5924415"/>
            <a:ext cx="8984342" cy="7365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a:latin typeface="HG丸ｺﾞｼｯｸM-PRO" panose="020F0600000000000000" pitchFamily="50" charset="-128"/>
                <a:ea typeface="HG丸ｺﾞｼｯｸM-PRO" panose="020F0600000000000000" pitchFamily="50" charset="-128"/>
              </a:rPr>
              <a:t>＊この３つの条件がそろえば、私たちは行動を変えることができます！</a:t>
            </a:r>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3344" y="3679371"/>
            <a:ext cx="2457631" cy="245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845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437872" y="1275489"/>
            <a:ext cx="9265306" cy="5186920"/>
          </a:xfrm>
          <a:ln>
            <a:solidFill>
              <a:schemeClr val="tx1"/>
            </a:solidFill>
          </a:ln>
        </p:spPr>
        <p:txBody>
          <a:bodyPr>
            <a:normAutofit/>
          </a:bodyPr>
          <a:lstStyle/>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1800" b="1" dirty="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ja-JP" altLang="en-US" sz="1400" b="1" dirty="0">
                <a:solidFill>
                  <a:schemeClr val="accent2">
                    <a:lumMod val="75000"/>
                  </a:schemeClr>
                </a:solidFill>
                <a:latin typeface="HG丸ｺﾞｼｯｸM-PRO" panose="020F0600000000000000" pitchFamily="50" charset="-128"/>
                <a:ea typeface="HG丸ｺﾞｼｯｸM-PRO" panose="020F0600000000000000" pitchFamily="50" charset="-128"/>
              </a:rPr>
              <a:t>　</a:t>
            </a:r>
            <a:endParaRPr lang="en-US" altLang="ja-JP" sz="14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4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417334" y="223218"/>
            <a:ext cx="9071334"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smtClean="0">
                <a:latin typeface="HG丸ｺﾞｼｯｸM-PRO" panose="020F0600000000000000" pitchFamily="50" charset="-128"/>
                <a:ea typeface="HG丸ｺﾞｼｯｸM-PRO" panose="020F0600000000000000" pitchFamily="50" charset="-128"/>
              </a:rPr>
              <a:t>１</a:t>
            </a:r>
            <a:r>
              <a:rPr lang="en-US" altLang="ja-JP" sz="2400" b="1" dirty="0" smtClean="0">
                <a:latin typeface="HG丸ｺﾞｼｯｸM-PRO" panose="020F0600000000000000" pitchFamily="50" charset="-128"/>
                <a:ea typeface="HG丸ｺﾞｼｯｸM-PRO" panose="020F0600000000000000" pitchFamily="50" charset="-128"/>
              </a:rPr>
              <a:t>)</a:t>
            </a:r>
            <a:r>
              <a:rPr lang="ja-JP" altLang="en-US" sz="2400" b="1" dirty="0" smtClean="0">
                <a:latin typeface="HG丸ｺﾞｼｯｸM-PRO" panose="020F0600000000000000" pitchFamily="50" charset="-128"/>
                <a:ea typeface="HG丸ｺﾞｼｯｸM-PRO" panose="020F0600000000000000" pitchFamily="50" charset="-128"/>
              </a:rPr>
              <a:t> 意欲</a:t>
            </a:r>
            <a:r>
              <a:rPr lang="ja-JP" altLang="en-US" sz="2000" b="1" dirty="0">
                <a:latin typeface="HG丸ｺﾞｼｯｸM-PRO" panose="020F0600000000000000" pitchFamily="50" charset="-128"/>
                <a:ea typeface="HG丸ｺﾞｼｯｸM-PRO" panose="020F0600000000000000" pitchFamily="50" charset="-128"/>
              </a:rPr>
              <a:t>　　</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目的や目標との関連を考える</a:t>
            </a:r>
            <a:endParaRPr lang="en-US" altLang="ja-JP" sz="3200" b="1" dirty="0">
              <a:latin typeface="HG丸ｺﾞｼｯｸM-PRO" panose="020F0600000000000000" pitchFamily="50" charset="-128"/>
              <a:ea typeface="HG丸ｺﾞｼｯｸM-PRO" panose="020F0600000000000000" pitchFamily="50" charset="-128"/>
            </a:endParaRPr>
          </a:p>
        </p:txBody>
      </p:sp>
      <p:sp>
        <p:nvSpPr>
          <p:cNvPr id="7" name="矢印: 上 6">
            <a:extLst>
              <a:ext uri="{FF2B5EF4-FFF2-40B4-BE49-F238E27FC236}">
                <a16:creationId xmlns="" xmlns:a16="http://schemas.microsoft.com/office/drawing/2014/main" id="{C0DB6CFF-E802-4350-B405-21008893EB54}"/>
              </a:ext>
            </a:extLst>
          </p:cNvPr>
          <p:cNvSpPr/>
          <p:nvPr/>
        </p:nvSpPr>
        <p:spPr>
          <a:xfrm rot="2269756">
            <a:off x="4783936" y="1753554"/>
            <a:ext cx="600318" cy="4265541"/>
          </a:xfrm>
          <a:prstGeom prst="upArrow">
            <a:avLst>
              <a:gd name="adj1" fmla="val 5083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 xmlns:a16="http://schemas.microsoft.com/office/drawing/2014/main" id="{C26A9A1F-1106-4C9A-874F-BDE3D39D633C}"/>
              </a:ext>
            </a:extLst>
          </p:cNvPr>
          <p:cNvSpPr/>
          <p:nvPr/>
        </p:nvSpPr>
        <p:spPr>
          <a:xfrm>
            <a:off x="2524083" y="4182447"/>
            <a:ext cx="4514137" cy="880455"/>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HG丸ｺﾞｼｯｸM-PRO" panose="020F0600000000000000" pitchFamily="50" charset="-128"/>
                <a:ea typeface="HG丸ｺﾞｼｯｸM-PRO" panose="020F0600000000000000" pitchFamily="50" charset="-128"/>
              </a:rPr>
              <a:t>　よい生活習慣の継続</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9" name="四角形: 角を丸くする 28">
            <a:extLst>
              <a:ext uri="{FF2B5EF4-FFF2-40B4-BE49-F238E27FC236}">
                <a16:creationId xmlns="" xmlns:a16="http://schemas.microsoft.com/office/drawing/2014/main" id="{1C3C4788-01B3-4216-9921-6EAB595816B4}"/>
              </a:ext>
            </a:extLst>
          </p:cNvPr>
          <p:cNvSpPr/>
          <p:nvPr/>
        </p:nvSpPr>
        <p:spPr>
          <a:xfrm>
            <a:off x="3681197" y="2885328"/>
            <a:ext cx="4443413" cy="98362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b="1" dirty="0">
                <a:solidFill>
                  <a:schemeClr val="bg1"/>
                </a:solidFill>
                <a:latin typeface="HG丸ｺﾞｼｯｸM-PRO" panose="020F0600000000000000" pitchFamily="50" charset="-128"/>
                <a:ea typeface="HG丸ｺﾞｼｯｸM-PRO" panose="020F0600000000000000" pitchFamily="50" charset="-128"/>
              </a:rPr>
              <a:t>健康的で安定した職業生活</a:t>
            </a:r>
          </a:p>
        </p:txBody>
      </p:sp>
      <p:sp>
        <p:nvSpPr>
          <p:cNvPr id="30" name="四角形: 角を丸くする 29">
            <a:extLst>
              <a:ext uri="{FF2B5EF4-FFF2-40B4-BE49-F238E27FC236}">
                <a16:creationId xmlns="" xmlns:a16="http://schemas.microsoft.com/office/drawing/2014/main" id="{47142180-8AF1-4206-B25A-4D369714D424}"/>
              </a:ext>
            </a:extLst>
          </p:cNvPr>
          <p:cNvSpPr/>
          <p:nvPr/>
        </p:nvSpPr>
        <p:spPr>
          <a:xfrm>
            <a:off x="4061572" y="1408644"/>
            <a:ext cx="5448260" cy="736223"/>
          </a:xfrm>
          <a:prstGeom prst="roundRect">
            <a:avLst/>
          </a:prstGeom>
          <a:ln w="28575">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latin typeface="HG丸ｺﾞｼｯｸM-PRO" panose="020F0600000000000000" pitchFamily="50" charset="-128"/>
                <a:ea typeface="HG丸ｺﾞｼｯｸM-PRO" panose="020F0600000000000000" pitchFamily="50" charset="-128"/>
              </a:rPr>
              <a:t>自分自身が働く目的・価値を</a:t>
            </a:r>
            <a:r>
              <a:rPr lang="ja-JP" altLang="en-US" sz="1600" dirty="0">
                <a:latin typeface="HG丸ｺﾞｼｯｸM-PRO" panose="020F0600000000000000" pitchFamily="50" charset="-128"/>
                <a:ea typeface="HG丸ｺﾞｼｯｸM-PRO" panose="020F0600000000000000" pitchFamily="50" charset="-128"/>
              </a:rPr>
              <a:t>感じるもの</a:t>
            </a:r>
            <a:endParaRPr kumimoji="1" lang="en-US" altLang="ja-JP" sz="1600" dirty="0">
              <a:latin typeface="HG丸ｺﾞｼｯｸM-PRO" panose="020F0600000000000000" pitchFamily="50" charset="-128"/>
              <a:ea typeface="HG丸ｺﾞｼｯｸM-PRO" panose="020F0600000000000000" pitchFamily="50" charset="-128"/>
            </a:endParaRPr>
          </a:p>
          <a:p>
            <a:pPr algn="ctr"/>
            <a:r>
              <a:rPr lang="ja-JP" altLang="en-US" sz="1600" dirty="0">
                <a:latin typeface="HG丸ｺﾞｼｯｸM-PRO" panose="020F0600000000000000" pitchFamily="50" charset="-128"/>
                <a:ea typeface="HG丸ｺﾞｼｯｸM-PRO" panose="020F0600000000000000" pitchFamily="50" charset="-128"/>
              </a:rPr>
              <a:t>（例：豊かさ・幸せ・充実感・生活の安定等）</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 xmlns:a16="http://schemas.microsoft.com/office/drawing/2014/main" id="{D961A052-0CA2-4525-BE46-C36BD9711D17}"/>
              </a:ext>
            </a:extLst>
          </p:cNvPr>
          <p:cNvSpPr txBox="1"/>
          <p:nvPr/>
        </p:nvSpPr>
        <p:spPr>
          <a:xfrm>
            <a:off x="454858" y="3828896"/>
            <a:ext cx="4715569" cy="338554"/>
          </a:xfrm>
          <a:prstGeom prst="rect">
            <a:avLst/>
          </a:prstGeom>
          <a:noFill/>
        </p:spPr>
        <p:txBody>
          <a:bodyPr wrap="square" rtlCol="0">
            <a:spAutoFit/>
          </a:bodyPr>
          <a:lstStyle/>
          <a:p>
            <a:r>
              <a:rPr lang="en-US" altLang="ja-JP" sz="1600" b="1" dirty="0">
                <a:solidFill>
                  <a:schemeClr val="accent1">
                    <a:lumMod val="75000"/>
                  </a:schemeClr>
                </a:solidFill>
                <a:latin typeface="HG丸ｺﾞｼｯｸM-PRO" panose="020F0600000000000000" pitchFamily="50" charset="-128"/>
                <a:ea typeface="HG丸ｺﾞｼｯｸM-PRO" panose="020F0600000000000000" pitchFamily="50" charset="-128"/>
              </a:rPr>
              <a:t>【</a:t>
            </a:r>
            <a:r>
              <a:rPr lang="ja-JP" altLang="en-US" sz="1600" b="1" dirty="0">
                <a:solidFill>
                  <a:schemeClr val="accent1">
                    <a:lumMod val="75000"/>
                  </a:schemeClr>
                </a:solidFill>
                <a:latin typeface="HG丸ｺﾞｼｯｸM-PRO" panose="020F0600000000000000" pitchFamily="50" charset="-128"/>
                <a:ea typeface="HG丸ｺﾞｼｯｸM-PRO" panose="020F0600000000000000" pitchFamily="50" charset="-128"/>
              </a:rPr>
              <a:t>中期的達成</a:t>
            </a:r>
            <a:r>
              <a:rPr kumimoji="1" lang="ja-JP" altLang="en-US" sz="1600" b="1" dirty="0">
                <a:solidFill>
                  <a:schemeClr val="accent1">
                    <a:lumMod val="75000"/>
                  </a:schemeClr>
                </a:solidFill>
                <a:latin typeface="HG丸ｺﾞｼｯｸM-PRO" panose="020F0600000000000000" pitchFamily="50" charset="-128"/>
                <a:ea typeface="HG丸ｺﾞｼｯｸM-PRO" panose="020F0600000000000000" pitchFamily="50" charset="-128"/>
              </a:rPr>
              <a:t>目標　</a:t>
            </a:r>
            <a:r>
              <a:rPr lang="ja-JP" altLang="en-US" sz="1600" b="1" dirty="0">
                <a:solidFill>
                  <a:schemeClr val="accent1">
                    <a:lumMod val="75000"/>
                  </a:schemeClr>
                </a:solidFill>
                <a:latin typeface="HG丸ｺﾞｼｯｸM-PRO" panose="020F0600000000000000" pitchFamily="50" charset="-128"/>
                <a:ea typeface="HG丸ｺﾞｼｯｸM-PRO" panose="020F0600000000000000" pitchFamily="50" charset="-128"/>
              </a:rPr>
              <a:t>　</a:t>
            </a:r>
            <a:r>
              <a:rPr kumimoji="1" lang="ja-JP" altLang="en-US" sz="1600" b="1" dirty="0">
                <a:solidFill>
                  <a:schemeClr val="accent1">
                    <a:lumMod val="75000"/>
                  </a:schemeClr>
                </a:solidFill>
                <a:latin typeface="HG丸ｺﾞｼｯｸM-PRO" panose="020F0600000000000000" pitchFamily="50" charset="-128"/>
                <a:ea typeface="HG丸ｺﾞｼｯｸM-PRO" panose="020F0600000000000000" pitchFamily="50" charset="-128"/>
              </a:rPr>
              <a:t>～数か月後</a:t>
            </a:r>
            <a:r>
              <a:rPr kumimoji="1" lang="en-US" altLang="ja-JP" sz="1600" b="1" dirty="0">
                <a:solidFill>
                  <a:schemeClr val="accent1">
                    <a:lumMod val="75000"/>
                  </a:schemeClr>
                </a:solidFill>
                <a:latin typeface="HG丸ｺﾞｼｯｸM-PRO" panose="020F0600000000000000" pitchFamily="50" charset="-128"/>
                <a:ea typeface="HG丸ｺﾞｼｯｸM-PRO" panose="020F0600000000000000" pitchFamily="50" charset="-128"/>
              </a:rPr>
              <a:t>】</a:t>
            </a:r>
            <a:endParaRPr kumimoji="1" lang="ja-JP" altLang="en-US" sz="1600" b="1"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40" name="テキスト ボックス 39">
            <a:extLst>
              <a:ext uri="{FF2B5EF4-FFF2-40B4-BE49-F238E27FC236}">
                <a16:creationId xmlns="" xmlns:a16="http://schemas.microsoft.com/office/drawing/2014/main" id="{E4EAF441-7773-4ADD-A265-A8DDB20240A1}"/>
              </a:ext>
            </a:extLst>
          </p:cNvPr>
          <p:cNvSpPr txBox="1"/>
          <p:nvPr/>
        </p:nvSpPr>
        <p:spPr>
          <a:xfrm>
            <a:off x="1598223" y="2527278"/>
            <a:ext cx="3298774" cy="338554"/>
          </a:xfrm>
          <a:prstGeom prst="rect">
            <a:avLst/>
          </a:prstGeom>
          <a:noFill/>
        </p:spPr>
        <p:txBody>
          <a:bodyPr wrap="square" rtlCol="0">
            <a:spAutoFit/>
          </a:bodyPr>
          <a:lstStyle/>
          <a:p>
            <a:r>
              <a:rPr lang="en-US" altLang="ja-JP" sz="1600" b="1" dirty="0">
                <a:solidFill>
                  <a:schemeClr val="accent1">
                    <a:lumMod val="75000"/>
                  </a:schemeClr>
                </a:solidFill>
                <a:latin typeface="HG丸ｺﾞｼｯｸM-PRO" panose="020F0600000000000000" pitchFamily="50" charset="-128"/>
                <a:ea typeface="HG丸ｺﾞｼｯｸM-PRO" panose="020F0600000000000000" pitchFamily="50" charset="-128"/>
              </a:rPr>
              <a:t>【</a:t>
            </a:r>
            <a:r>
              <a:rPr lang="ja-JP" altLang="en-US" sz="1600" b="1" dirty="0">
                <a:solidFill>
                  <a:schemeClr val="accent1">
                    <a:lumMod val="75000"/>
                  </a:schemeClr>
                </a:solidFill>
                <a:latin typeface="HG丸ｺﾞｼｯｸM-PRO" panose="020F0600000000000000" pitchFamily="50" charset="-128"/>
                <a:ea typeface="HG丸ｺﾞｼｯｸM-PRO" panose="020F0600000000000000" pitchFamily="50" charset="-128"/>
              </a:rPr>
              <a:t>長期的達成目標　～数年後</a:t>
            </a:r>
            <a:r>
              <a:rPr lang="en-US" altLang="ja-JP" sz="1600" b="1" dirty="0">
                <a:solidFill>
                  <a:schemeClr val="accent1">
                    <a:lumMod val="75000"/>
                  </a:schemeClr>
                </a:solidFill>
                <a:latin typeface="HG丸ｺﾞｼｯｸM-PRO" panose="020F0600000000000000" pitchFamily="50" charset="-128"/>
                <a:ea typeface="HG丸ｺﾞｼｯｸM-PRO" panose="020F0600000000000000" pitchFamily="50" charset="-128"/>
              </a:rPr>
              <a:t>】</a:t>
            </a:r>
          </a:p>
        </p:txBody>
      </p:sp>
      <p:sp>
        <p:nvSpPr>
          <p:cNvPr id="41" name="テキスト ボックス 40">
            <a:extLst>
              <a:ext uri="{FF2B5EF4-FFF2-40B4-BE49-F238E27FC236}">
                <a16:creationId xmlns="" xmlns:a16="http://schemas.microsoft.com/office/drawing/2014/main" id="{F0EEB368-7499-4891-BE75-23A2E98D83A8}"/>
              </a:ext>
            </a:extLst>
          </p:cNvPr>
          <p:cNvSpPr txBox="1"/>
          <p:nvPr/>
        </p:nvSpPr>
        <p:spPr>
          <a:xfrm>
            <a:off x="2569923" y="1561221"/>
            <a:ext cx="1410102" cy="369332"/>
          </a:xfrm>
          <a:prstGeom prst="rect">
            <a:avLst/>
          </a:prstGeom>
          <a:noFill/>
        </p:spPr>
        <p:txBody>
          <a:bodyPr wrap="square" rtlCol="0">
            <a:spAutoFit/>
          </a:bodyPr>
          <a:lstStyle/>
          <a:p>
            <a:r>
              <a:rPr lang="en-US" altLang="ja-JP" b="1" dirty="0">
                <a:solidFill>
                  <a:srgbClr val="FF0000"/>
                </a:solidFill>
                <a:latin typeface="HG丸ｺﾞｼｯｸM-PRO" panose="020F0600000000000000" pitchFamily="50" charset="-128"/>
                <a:ea typeface="HG丸ｺﾞｼｯｸM-PRO" panose="020F0600000000000000" pitchFamily="50" charset="-128"/>
              </a:rPr>
              <a:t>【</a:t>
            </a:r>
            <a:r>
              <a:rPr lang="ja-JP" altLang="en-US" b="1" dirty="0">
                <a:solidFill>
                  <a:srgbClr val="FF0000"/>
                </a:solidFill>
                <a:latin typeface="HG丸ｺﾞｼｯｸM-PRO" panose="020F0600000000000000" pitchFamily="50" charset="-128"/>
                <a:ea typeface="HG丸ｺﾞｼｯｸM-PRO" panose="020F0600000000000000" pitchFamily="50" charset="-128"/>
              </a:rPr>
              <a:t>目的</a:t>
            </a:r>
            <a:r>
              <a:rPr lang="en-US" altLang="ja-JP" b="1" dirty="0">
                <a:solidFill>
                  <a:srgbClr val="FF0000"/>
                </a:solidFill>
                <a:latin typeface="HG丸ｺﾞｼｯｸM-PRO" panose="020F0600000000000000" pitchFamily="50" charset="-128"/>
                <a:ea typeface="HG丸ｺﾞｼｯｸM-PRO" panose="020F0600000000000000" pitchFamily="50" charset="-128"/>
              </a:rPr>
              <a:t>】</a:t>
            </a:r>
            <a:endParaRPr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 name="楕円 1">
            <a:extLst>
              <a:ext uri="{FF2B5EF4-FFF2-40B4-BE49-F238E27FC236}">
                <a16:creationId xmlns="" xmlns:a16="http://schemas.microsoft.com/office/drawing/2014/main" id="{0D0BE6DC-6854-4876-84E5-7DD3A1EB272F}"/>
              </a:ext>
            </a:extLst>
          </p:cNvPr>
          <p:cNvSpPr/>
          <p:nvPr/>
        </p:nvSpPr>
        <p:spPr>
          <a:xfrm>
            <a:off x="1015115" y="5760253"/>
            <a:ext cx="1373667" cy="547556"/>
          </a:xfrm>
          <a:prstGeom prst="ellipse">
            <a:avLst/>
          </a:prstGeom>
          <a:solidFill>
            <a:srgbClr val="FFCCFF"/>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latin typeface="HG丸ｺﾞｼｯｸM-PRO" panose="020F0600000000000000" pitchFamily="50" charset="-128"/>
                <a:ea typeface="HG丸ｺﾞｼｯｸM-PRO" panose="020F0600000000000000" pitchFamily="50" charset="-128"/>
              </a:rPr>
              <a:t>食事</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7" name="楕円 26">
            <a:extLst>
              <a:ext uri="{FF2B5EF4-FFF2-40B4-BE49-F238E27FC236}">
                <a16:creationId xmlns="" xmlns:a16="http://schemas.microsoft.com/office/drawing/2014/main" id="{7319C0A3-4B16-4CE8-BFDE-521CB19CC53C}"/>
              </a:ext>
            </a:extLst>
          </p:cNvPr>
          <p:cNvSpPr/>
          <p:nvPr/>
        </p:nvSpPr>
        <p:spPr>
          <a:xfrm>
            <a:off x="2420996" y="5766504"/>
            <a:ext cx="1373667" cy="588264"/>
          </a:xfrm>
          <a:prstGeom prst="ellipse">
            <a:avLst/>
          </a:prstGeom>
          <a:solidFill>
            <a:srgbClr val="FFCCFF"/>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HG丸ｺﾞｼｯｸM-PRO" panose="020F0600000000000000" pitchFamily="50" charset="-128"/>
                <a:ea typeface="HG丸ｺﾞｼｯｸM-PRO" panose="020F0600000000000000" pitchFamily="50" charset="-128"/>
              </a:rPr>
              <a:t>運動</a:t>
            </a:r>
          </a:p>
        </p:txBody>
      </p:sp>
      <p:sp>
        <p:nvSpPr>
          <p:cNvPr id="31" name="楕円 30">
            <a:extLst>
              <a:ext uri="{FF2B5EF4-FFF2-40B4-BE49-F238E27FC236}">
                <a16:creationId xmlns="" xmlns:a16="http://schemas.microsoft.com/office/drawing/2014/main" id="{A23FE618-CBB3-47D0-B641-140728B5DD7B}"/>
              </a:ext>
            </a:extLst>
          </p:cNvPr>
          <p:cNvSpPr/>
          <p:nvPr/>
        </p:nvSpPr>
        <p:spPr>
          <a:xfrm>
            <a:off x="3861500" y="5769964"/>
            <a:ext cx="1502859" cy="569517"/>
          </a:xfrm>
          <a:prstGeom prst="ellipse">
            <a:avLst/>
          </a:prstGeom>
          <a:solidFill>
            <a:srgbClr val="FFCCFF"/>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HG丸ｺﾞｼｯｸM-PRO" panose="020F0600000000000000" pitchFamily="50" charset="-128"/>
                <a:ea typeface="HG丸ｺﾞｼｯｸM-PRO" panose="020F0600000000000000" pitchFamily="50" charset="-128"/>
              </a:rPr>
              <a:t>睡眠</a:t>
            </a:r>
          </a:p>
        </p:txBody>
      </p:sp>
      <p:sp>
        <p:nvSpPr>
          <p:cNvPr id="32" name="楕円 31">
            <a:extLst>
              <a:ext uri="{FF2B5EF4-FFF2-40B4-BE49-F238E27FC236}">
                <a16:creationId xmlns="" xmlns:a16="http://schemas.microsoft.com/office/drawing/2014/main" id="{6173B03D-001D-4379-8165-BC901410EAA6}"/>
              </a:ext>
            </a:extLst>
          </p:cNvPr>
          <p:cNvSpPr/>
          <p:nvPr/>
        </p:nvSpPr>
        <p:spPr>
          <a:xfrm>
            <a:off x="5396573" y="5759648"/>
            <a:ext cx="1502859" cy="569517"/>
          </a:xfrm>
          <a:prstGeom prst="ellipse">
            <a:avLst/>
          </a:prstGeom>
          <a:solidFill>
            <a:srgbClr val="FFCCFF"/>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latin typeface="HG丸ｺﾞｼｯｸM-PRO" panose="020F0600000000000000" pitchFamily="50" charset="-128"/>
                <a:ea typeface="HG丸ｺﾞｼｯｸM-PRO" panose="020F0600000000000000" pitchFamily="50" charset="-128"/>
              </a:rPr>
              <a:t>その他の</a:t>
            </a:r>
            <a:endParaRPr kumimoji="1" lang="en-US" altLang="ja-JP" sz="1200" b="1" dirty="0">
              <a:latin typeface="HG丸ｺﾞｼｯｸM-PRO" panose="020F0600000000000000" pitchFamily="50" charset="-128"/>
              <a:ea typeface="HG丸ｺﾞｼｯｸM-PRO" panose="020F0600000000000000" pitchFamily="50" charset="-128"/>
            </a:endParaRPr>
          </a:p>
          <a:p>
            <a:pPr algn="ctr"/>
            <a:r>
              <a:rPr kumimoji="1" lang="ja-JP" altLang="en-US" sz="1200" b="1" dirty="0">
                <a:latin typeface="HG丸ｺﾞｼｯｸM-PRO" panose="020F0600000000000000" pitchFamily="50" charset="-128"/>
                <a:ea typeface="HG丸ｺﾞｼｯｸM-PRO" panose="020F0600000000000000" pitchFamily="50" charset="-128"/>
              </a:rPr>
              <a:t>セルフケア</a:t>
            </a:r>
          </a:p>
        </p:txBody>
      </p:sp>
      <p:sp>
        <p:nvSpPr>
          <p:cNvPr id="33" name="テキスト ボックス 32">
            <a:extLst>
              <a:ext uri="{FF2B5EF4-FFF2-40B4-BE49-F238E27FC236}">
                <a16:creationId xmlns="" xmlns:a16="http://schemas.microsoft.com/office/drawing/2014/main" id="{680BA61F-F1A9-41EB-BF73-F6DF7F8EC086}"/>
              </a:ext>
            </a:extLst>
          </p:cNvPr>
          <p:cNvSpPr txBox="1"/>
          <p:nvPr/>
        </p:nvSpPr>
        <p:spPr>
          <a:xfrm>
            <a:off x="409168" y="5061168"/>
            <a:ext cx="2585560" cy="338554"/>
          </a:xfrm>
          <a:prstGeom prst="rect">
            <a:avLst/>
          </a:prstGeom>
          <a:noFill/>
        </p:spPr>
        <p:txBody>
          <a:bodyPr wrap="square" rtlCol="0">
            <a:spAutoFit/>
          </a:bodyPr>
          <a:lstStyle/>
          <a:p>
            <a:r>
              <a:rPr kumimoji="1" lang="en-US" altLang="ja-JP" sz="1600" b="1" dirty="0">
                <a:solidFill>
                  <a:schemeClr val="accent1">
                    <a:lumMod val="75000"/>
                  </a:schemeClr>
                </a:solidFill>
                <a:latin typeface="HG丸ｺﾞｼｯｸM-PRO" panose="020F0600000000000000" pitchFamily="50" charset="-128"/>
                <a:ea typeface="HG丸ｺﾞｼｯｸM-PRO" panose="020F0600000000000000" pitchFamily="50" charset="-128"/>
              </a:rPr>
              <a:t>【</a:t>
            </a:r>
            <a:r>
              <a:rPr kumimoji="1" lang="ja-JP" altLang="en-US" sz="1600" b="1" dirty="0">
                <a:solidFill>
                  <a:schemeClr val="accent1">
                    <a:lumMod val="75000"/>
                  </a:schemeClr>
                </a:solidFill>
                <a:latin typeface="HG丸ｺﾞｼｯｸM-PRO" panose="020F0600000000000000" pitchFamily="50" charset="-128"/>
                <a:ea typeface="HG丸ｺﾞｼｯｸM-PRO" panose="020F0600000000000000" pitchFamily="50" charset="-128"/>
              </a:rPr>
              <a:t>行動目標　～</a:t>
            </a:r>
            <a:r>
              <a:rPr kumimoji="1" lang="en-US" altLang="ja-JP" sz="1600" b="1" dirty="0">
                <a:solidFill>
                  <a:schemeClr val="accent1">
                    <a:lumMod val="75000"/>
                  </a:schemeClr>
                </a:solidFill>
                <a:latin typeface="HG丸ｺﾞｼｯｸM-PRO" panose="020F0600000000000000" pitchFamily="50" charset="-128"/>
                <a:ea typeface="HG丸ｺﾞｼｯｸM-PRO" panose="020F0600000000000000" pitchFamily="50" charset="-128"/>
              </a:rPr>
              <a:t>1</a:t>
            </a:r>
            <a:r>
              <a:rPr kumimoji="1" lang="ja-JP" altLang="en-US" sz="1600" b="1" dirty="0">
                <a:solidFill>
                  <a:schemeClr val="accent1">
                    <a:lumMod val="75000"/>
                  </a:schemeClr>
                </a:solidFill>
                <a:latin typeface="HG丸ｺﾞｼｯｸM-PRO" panose="020F0600000000000000" pitchFamily="50" charset="-128"/>
                <a:ea typeface="HG丸ｺﾞｼｯｸM-PRO" panose="020F0600000000000000" pitchFamily="50" charset="-128"/>
              </a:rPr>
              <a:t>日</a:t>
            </a:r>
            <a:r>
              <a:rPr kumimoji="1" lang="en-US" altLang="ja-JP" sz="1600" b="1" dirty="0">
                <a:solidFill>
                  <a:schemeClr val="accent1">
                    <a:lumMod val="75000"/>
                  </a:schemeClr>
                </a:solidFill>
                <a:latin typeface="HG丸ｺﾞｼｯｸM-PRO" panose="020F0600000000000000" pitchFamily="50" charset="-128"/>
                <a:ea typeface="HG丸ｺﾞｼｯｸM-PRO" panose="020F0600000000000000" pitchFamily="50" charset="-128"/>
              </a:rPr>
              <a:t>】</a:t>
            </a:r>
            <a:endParaRPr kumimoji="1" lang="ja-JP" altLang="en-US" sz="1600" b="1"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4" name="矢印: 右 3">
            <a:extLst>
              <a:ext uri="{FF2B5EF4-FFF2-40B4-BE49-F238E27FC236}">
                <a16:creationId xmlns="" xmlns:a16="http://schemas.microsoft.com/office/drawing/2014/main" id="{B127D1B8-5559-4654-9F0D-15604C007214}"/>
              </a:ext>
            </a:extLst>
          </p:cNvPr>
          <p:cNvSpPr/>
          <p:nvPr/>
        </p:nvSpPr>
        <p:spPr>
          <a:xfrm rot="18631847">
            <a:off x="1936403" y="5419889"/>
            <a:ext cx="303762" cy="322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右 34">
            <a:extLst>
              <a:ext uri="{FF2B5EF4-FFF2-40B4-BE49-F238E27FC236}">
                <a16:creationId xmlns="" xmlns:a16="http://schemas.microsoft.com/office/drawing/2014/main" id="{470DC351-9FE5-40EE-9A64-5BB0DB2DD249}"/>
              </a:ext>
            </a:extLst>
          </p:cNvPr>
          <p:cNvSpPr/>
          <p:nvPr/>
        </p:nvSpPr>
        <p:spPr>
          <a:xfrm rot="16754289">
            <a:off x="3016233" y="5356440"/>
            <a:ext cx="319363" cy="337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 xmlns:a16="http://schemas.microsoft.com/office/drawing/2014/main" id="{FE07913F-710C-46E4-B525-6C205133AD0D}"/>
              </a:ext>
            </a:extLst>
          </p:cNvPr>
          <p:cNvSpPr/>
          <p:nvPr/>
        </p:nvSpPr>
        <p:spPr>
          <a:xfrm rot="16200000">
            <a:off x="4374100" y="5354598"/>
            <a:ext cx="328328" cy="358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矢印: 右 42">
            <a:extLst>
              <a:ext uri="{FF2B5EF4-FFF2-40B4-BE49-F238E27FC236}">
                <a16:creationId xmlns="" xmlns:a16="http://schemas.microsoft.com/office/drawing/2014/main" id="{FB1ACA24-7C69-4573-B816-711D2A1CC2D9}"/>
              </a:ext>
            </a:extLst>
          </p:cNvPr>
          <p:cNvSpPr/>
          <p:nvPr/>
        </p:nvSpPr>
        <p:spPr>
          <a:xfrm rot="15079255">
            <a:off x="5734126" y="5362017"/>
            <a:ext cx="319622" cy="297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913947" y="5682889"/>
            <a:ext cx="6052322" cy="755494"/>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8" name="Picture 3">
            <a:extLst>
              <a:ext uri="{FF2B5EF4-FFF2-40B4-BE49-F238E27FC236}">
                <a16:creationId xmlns="" xmlns:a16="http://schemas.microsoft.com/office/drawing/2014/main" id="{CAC16C31-BD39-4DBD-A68A-16B24C514B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482" y="5168688"/>
            <a:ext cx="1552798" cy="155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952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205792" y="1184223"/>
            <a:ext cx="9520046" cy="5455475"/>
          </a:xfrm>
          <a:ln>
            <a:solidFill>
              <a:schemeClr val="tx1"/>
            </a:solidFill>
          </a:ln>
        </p:spPr>
        <p:txBody>
          <a:bodyPr>
            <a:normAutofit/>
          </a:bodyPr>
          <a:lstStyle/>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1800" b="1" dirty="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ja-JP" altLang="en-US" sz="1400" b="1" dirty="0">
                <a:solidFill>
                  <a:schemeClr val="accent2">
                    <a:lumMod val="75000"/>
                  </a:schemeClr>
                </a:solidFill>
                <a:latin typeface="HG丸ｺﾞｼｯｸM-PRO" panose="020F0600000000000000" pitchFamily="50" charset="-128"/>
                <a:ea typeface="HG丸ｺﾞｼｯｸM-PRO" panose="020F0600000000000000" pitchFamily="50" charset="-128"/>
              </a:rPr>
              <a:t>　</a:t>
            </a:r>
            <a:endParaRPr lang="en-US" altLang="ja-JP" sz="14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4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417334" y="223218"/>
            <a:ext cx="9071334"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ワーク</a:t>
            </a:r>
            <a:r>
              <a:rPr lang="en-US" altLang="ja-JP" sz="2800" b="1" dirty="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　　わたしの働く目的・目標</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7" name="矢印: 上 6">
            <a:extLst>
              <a:ext uri="{FF2B5EF4-FFF2-40B4-BE49-F238E27FC236}">
                <a16:creationId xmlns="" xmlns:a16="http://schemas.microsoft.com/office/drawing/2014/main" id="{C0DB6CFF-E802-4350-B405-21008893EB54}"/>
              </a:ext>
            </a:extLst>
          </p:cNvPr>
          <p:cNvSpPr/>
          <p:nvPr/>
        </p:nvSpPr>
        <p:spPr>
          <a:xfrm rot="3074410">
            <a:off x="4926760" y="1519460"/>
            <a:ext cx="700088" cy="3830873"/>
          </a:xfrm>
          <a:prstGeom prst="upArrow">
            <a:avLst>
              <a:gd name="adj1" fmla="val 5083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 xmlns:a16="http://schemas.microsoft.com/office/drawing/2014/main" id="{C26A9A1F-1106-4C9A-874F-BDE3D39D633C}"/>
              </a:ext>
            </a:extLst>
          </p:cNvPr>
          <p:cNvSpPr/>
          <p:nvPr/>
        </p:nvSpPr>
        <p:spPr>
          <a:xfrm>
            <a:off x="666215" y="4147071"/>
            <a:ext cx="8599199" cy="1791545"/>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HG丸ｺﾞｼｯｸM-PRO" panose="020F0600000000000000" pitchFamily="50" charset="-128"/>
                <a:ea typeface="HG丸ｺﾞｼｯｸM-PRO" panose="020F0600000000000000" pitchFamily="50" charset="-128"/>
              </a:rPr>
              <a:t>　</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u="sng"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u="sng"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b="1" dirty="0">
                <a:solidFill>
                  <a:schemeClr val="tx1"/>
                </a:solidFill>
                <a:latin typeface="HG丸ｺﾞｼｯｸM-PRO" panose="020F0600000000000000" pitchFamily="50" charset="-128"/>
                <a:ea typeface="HG丸ｺﾞｼｯｸM-PRO" panose="020F0600000000000000" pitchFamily="50" charset="-128"/>
              </a:rPr>
              <a:t>よい生活習慣の継続</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b="1" u="sng" dirty="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1600" b="1" u="sng"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u="sng"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600" b="1" u="sng"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9" name="四角形: 角を丸くする 28">
            <a:extLst>
              <a:ext uri="{FF2B5EF4-FFF2-40B4-BE49-F238E27FC236}">
                <a16:creationId xmlns="" xmlns:a16="http://schemas.microsoft.com/office/drawing/2014/main" id="{1C3C4788-01B3-4216-9921-6EAB595816B4}"/>
              </a:ext>
            </a:extLst>
          </p:cNvPr>
          <p:cNvSpPr/>
          <p:nvPr/>
        </p:nvSpPr>
        <p:spPr>
          <a:xfrm>
            <a:off x="3429238" y="2733518"/>
            <a:ext cx="5008180" cy="12417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HG丸ｺﾞｼｯｸM-PRO" panose="020F0600000000000000" pitchFamily="50" charset="-128"/>
                <a:ea typeface="HG丸ｺﾞｼｯｸM-PRO" panose="020F0600000000000000" pitchFamily="50" charset="-128"/>
              </a:rPr>
              <a:t>　健康的で安定した職業生活</a:t>
            </a:r>
            <a:endParaRPr lang="en-US" altLang="ja-JP" b="1" dirty="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algn="ctr"/>
            <a:endParaRPr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0" name="四角形: 角を丸くする 29">
            <a:extLst>
              <a:ext uri="{FF2B5EF4-FFF2-40B4-BE49-F238E27FC236}">
                <a16:creationId xmlns="" xmlns:a16="http://schemas.microsoft.com/office/drawing/2014/main" id="{47142180-8AF1-4206-B25A-4D369714D424}"/>
              </a:ext>
            </a:extLst>
          </p:cNvPr>
          <p:cNvSpPr/>
          <p:nvPr/>
        </p:nvSpPr>
        <p:spPr>
          <a:xfrm>
            <a:off x="4061572" y="1295007"/>
            <a:ext cx="5448260" cy="849861"/>
          </a:xfrm>
          <a:prstGeom prst="roundRect">
            <a:avLst/>
          </a:prstGeom>
          <a:ln w="28575">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600" b="1" dirty="0">
                <a:latin typeface="HG丸ｺﾞｼｯｸM-PRO" panose="020F0600000000000000" pitchFamily="50" charset="-128"/>
                <a:ea typeface="HG丸ｺﾞｼｯｸM-PRO" panose="020F0600000000000000" pitchFamily="50" charset="-128"/>
              </a:rPr>
              <a:t>【</a:t>
            </a:r>
            <a:r>
              <a:rPr kumimoji="1" lang="ja-JP" altLang="en-US" sz="1600" b="1" dirty="0">
                <a:latin typeface="HG丸ｺﾞｼｯｸM-PRO" panose="020F0600000000000000" pitchFamily="50" charset="-128"/>
                <a:ea typeface="HG丸ｺﾞｼｯｸM-PRO" panose="020F0600000000000000" pitchFamily="50" charset="-128"/>
              </a:rPr>
              <a:t>自分自身が働く目的・価値を感じるもの</a:t>
            </a:r>
            <a:r>
              <a:rPr lang="en-US" altLang="ja-JP" sz="1600" b="1" dirty="0">
                <a:latin typeface="HG丸ｺﾞｼｯｸM-PRO" panose="020F0600000000000000" pitchFamily="50" charset="-128"/>
                <a:ea typeface="HG丸ｺﾞｼｯｸM-PRO" panose="020F0600000000000000" pitchFamily="50" charset="-128"/>
              </a:rPr>
              <a:t>】</a:t>
            </a:r>
            <a:endParaRPr kumimoji="1" lang="en-US" altLang="ja-JP" sz="1600" b="1" dirty="0">
              <a:latin typeface="HG丸ｺﾞｼｯｸM-PRO" panose="020F0600000000000000" pitchFamily="50" charset="-128"/>
              <a:ea typeface="HG丸ｺﾞｼｯｸM-PRO" panose="020F0600000000000000" pitchFamily="50" charset="-128"/>
            </a:endParaRPr>
          </a:p>
          <a:p>
            <a:pPr algn="ctr"/>
            <a:endParaRPr kumimoji="1" lang="en-US" altLang="ja-JP" sz="1600" dirty="0">
              <a:latin typeface="HG丸ｺﾞｼｯｸM-PRO" panose="020F0600000000000000" pitchFamily="50" charset="-128"/>
              <a:ea typeface="HG丸ｺﾞｼｯｸM-PRO" panose="020F0600000000000000" pitchFamily="50" charset="-128"/>
            </a:endParaRPr>
          </a:p>
          <a:p>
            <a:pPr algn="ctr"/>
            <a:r>
              <a:rPr lang="ja-JP" altLang="en-US" sz="1600" dirty="0">
                <a:latin typeface="HG丸ｺﾞｼｯｸM-PRO" panose="020F0600000000000000" pitchFamily="50" charset="-128"/>
                <a:ea typeface="HG丸ｺﾞｼｯｸM-PRO" panose="020F0600000000000000" pitchFamily="50" charset="-128"/>
              </a:rPr>
              <a:t>　　　　　　　　　　　　　　　　　　　　　　　　　</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2" name="楕円 1">
            <a:extLst>
              <a:ext uri="{FF2B5EF4-FFF2-40B4-BE49-F238E27FC236}">
                <a16:creationId xmlns="" xmlns:a16="http://schemas.microsoft.com/office/drawing/2014/main" id="{0D0BE6DC-6854-4876-84E5-7DD3A1EB272F}"/>
              </a:ext>
            </a:extLst>
          </p:cNvPr>
          <p:cNvSpPr/>
          <p:nvPr/>
        </p:nvSpPr>
        <p:spPr>
          <a:xfrm>
            <a:off x="1454687" y="6199661"/>
            <a:ext cx="1121605" cy="378562"/>
          </a:xfrm>
          <a:prstGeom prst="ellipse">
            <a:avLst/>
          </a:prstGeom>
          <a:solidFill>
            <a:srgbClr val="FFCCFF"/>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latin typeface="HG丸ｺﾞｼｯｸM-PRO" panose="020F0600000000000000" pitchFamily="50" charset="-128"/>
                <a:ea typeface="HG丸ｺﾞｼｯｸM-PRO" panose="020F0600000000000000" pitchFamily="50" charset="-128"/>
              </a:rPr>
              <a:t>食事</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27" name="楕円 26">
            <a:extLst>
              <a:ext uri="{FF2B5EF4-FFF2-40B4-BE49-F238E27FC236}">
                <a16:creationId xmlns="" xmlns:a16="http://schemas.microsoft.com/office/drawing/2014/main" id="{7319C0A3-4B16-4CE8-BFDE-521CB19CC53C}"/>
              </a:ext>
            </a:extLst>
          </p:cNvPr>
          <p:cNvSpPr/>
          <p:nvPr/>
        </p:nvSpPr>
        <p:spPr>
          <a:xfrm>
            <a:off x="3564042" y="6162140"/>
            <a:ext cx="1041023" cy="404643"/>
          </a:xfrm>
          <a:prstGeom prst="ellipse">
            <a:avLst/>
          </a:prstGeom>
          <a:solidFill>
            <a:srgbClr val="FFCCFF"/>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latin typeface="HG丸ｺﾞｼｯｸM-PRO" panose="020F0600000000000000" pitchFamily="50" charset="-128"/>
                <a:ea typeface="HG丸ｺﾞｼｯｸM-PRO" panose="020F0600000000000000" pitchFamily="50" charset="-128"/>
              </a:rPr>
              <a:t>運動</a:t>
            </a:r>
          </a:p>
        </p:txBody>
      </p:sp>
      <p:sp>
        <p:nvSpPr>
          <p:cNvPr id="31" name="楕円 30">
            <a:extLst>
              <a:ext uri="{FF2B5EF4-FFF2-40B4-BE49-F238E27FC236}">
                <a16:creationId xmlns="" xmlns:a16="http://schemas.microsoft.com/office/drawing/2014/main" id="{A23FE618-CBB3-47D0-B641-140728B5DD7B}"/>
              </a:ext>
            </a:extLst>
          </p:cNvPr>
          <p:cNvSpPr/>
          <p:nvPr/>
        </p:nvSpPr>
        <p:spPr>
          <a:xfrm>
            <a:off x="5722700" y="6202996"/>
            <a:ext cx="1011221" cy="363787"/>
          </a:xfrm>
          <a:prstGeom prst="ellipse">
            <a:avLst/>
          </a:prstGeom>
          <a:solidFill>
            <a:srgbClr val="FFCCFF"/>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HG丸ｺﾞｼｯｸM-PRO" panose="020F0600000000000000" pitchFamily="50" charset="-128"/>
                <a:ea typeface="HG丸ｺﾞｼｯｸM-PRO" panose="020F0600000000000000" pitchFamily="50" charset="-128"/>
              </a:rPr>
              <a:t>睡眠</a:t>
            </a:r>
          </a:p>
        </p:txBody>
      </p:sp>
      <p:sp>
        <p:nvSpPr>
          <p:cNvPr id="32" name="楕円 31">
            <a:extLst>
              <a:ext uri="{FF2B5EF4-FFF2-40B4-BE49-F238E27FC236}">
                <a16:creationId xmlns="" xmlns:a16="http://schemas.microsoft.com/office/drawing/2014/main" id="{6173B03D-001D-4379-8165-BC901410EAA6}"/>
              </a:ext>
            </a:extLst>
          </p:cNvPr>
          <p:cNvSpPr/>
          <p:nvPr/>
        </p:nvSpPr>
        <p:spPr>
          <a:xfrm>
            <a:off x="7881732" y="6187685"/>
            <a:ext cx="951106" cy="380236"/>
          </a:xfrm>
          <a:prstGeom prst="ellipse">
            <a:avLst/>
          </a:prstGeom>
          <a:solidFill>
            <a:srgbClr val="FFCCFF"/>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700" b="1" dirty="0">
                <a:latin typeface="HG丸ｺﾞｼｯｸM-PRO" panose="020F0600000000000000" pitchFamily="50" charset="-128"/>
                <a:ea typeface="HG丸ｺﾞｼｯｸM-PRO" panose="020F0600000000000000" pitchFamily="50" charset="-128"/>
              </a:rPr>
              <a:t>その他のセルフケア</a:t>
            </a:r>
          </a:p>
        </p:txBody>
      </p:sp>
      <p:sp>
        <p:nvSpPr>
          <p:cNvPr id="33" name="テキスト ボックス 32">
            <a:extLst>
              <a:ext uri="{FF2B5EF4-FFF2-40B4-BE49-F238E27FC236}">
                <a16:creationId xmlns="" xmlns:a16="http://schemas.microsoft.com/office/drawing/2014/main" id="{680BA61F-F1A9-41EB-BF73-F6DF7F8EC086}"/>
              </a:ext>
            </a:extLst>
          </p:cNvPr>
          <p:cNvSpPr txBox="1"/>
          <p:nvPr/>
        </p:nvSpPr>
        <p:spPr>
          <a:xfrm>
            <a:off x="84072" y="6008988"/>
            <a:ext cx="1556742" cy="276999"/>
          </a:xfrm>
          <a:prstGeom prst="rect">
            <a:avLst/>
          </a:prstGeom>
          <a:noFill/>
        </p:spPr>
        <p:txBody>
          <a:bodyPr wrap="square" rtlCol="0">
            <a:spAutoFit/>
          </a:bodyPr>
          <a:lstStyle/>
          <a:p>
            <a:r>
              <a:rPr kumimoji="1" lang="en-US" altLang="ja-JP" sz="1200" b="1" dirty="0">
                <a:solidFill>
                  <a:schemeClr val="accent1">
                    <a:lumMod val="75000"/>
                  </a:schemeClr>
                </a:solidFill>
                <a:latin typeface="HG丸ｺﾞｼｯｸM-PRO" panose="020F0600000000000000" pitchFamily="50" charset="-128"/>
                <a:ea typeface="HG丸ｺﾞｼｯｸM-PRO" panose="020F0600000000000000" pitchFamily="50" charset="-128"/>
              </a:rPr>
              <a:t>【</a:t>
            </a:r>
            <a:r>
              <a:rPr kumimoji="1" lang="ja-JP" altLang="en-US" sz="1200" b="1" dirty="0">
                <a:solidFill>
                  <a:schemeClr val="accent1">
                    <a:lumMod val="75000"/>
                  </a:schemeClr>
                </a:solidFill>
                <a:latin typeface="HG丸ｺﾞｼｯｸM-PRO" panose="020F0600000000000000" pitchFamily="50" charset="-128"/>
                <a:ea typeface="HG丸ｺﾞｼｯｸM-PRO" panose="020F0600000000000000" pitchFamily="50" charset="-128"/>
              </a:rPr>
              <a:t>行動目標～１日</a:t>
            </a:r>
            <a:r>
              <a:rPr kumimoji="1" lang="en-US" altLang="ja-JP" sz="1200" b="1" dirty="0">
                <a:solidFill>
                  <a:schemeClr val="accent1">
                    <a:lumMod val="75000"/>
                  </a:schemeClr>
                </a:solidFill>
                <a:latin typeface="HG丸ｺﾞｼｯｸM-PRO" panose="020F0600000000000000" pitchFamily="50" charset="-128"/>
                <a:ea typeface="HG丸ｺﾞｼｯｸM-PRO" panose="020F0600000000000000" pitchFamily="50" charset="-128"/>
              </a:rPr>
              <a:t>】</a:t>
            </a:r>
            <a:endParaRPr kumimoji="1" lang="ja-JP" altLang="en-US" sz="1200" b="1"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38" name="矢印: 右 37">
            <a:extLst>
              <a:ext uri="{FF2B5EF4-FFF2-40B4-BE49-F238E27FC236}">
                <a16:creationId xmlns="" xmlns:a16="http://schemas.microsoft.com/office/drawing/2014/main" id="{FE07913F-710C-46E4-B525-6C205133AD0D}"/>
              </a:ext>
            </a:extLst>
          </p:cNvPr>
          <p:cNvSpPr/>
          <p:nvPr/>
        </p:nvSpPr>
        <p:spPr>
          <a:xfrm rot="16200000">
            <a:off x="6146229" y="5871921"/>
            <a:ext cx="164165" cy="358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右 37">
            <a:extLst>
              <a:ext uri="{FF2B5EF4-FFF2-40B4-BE49-F238E27FC236}">
                <a16:creationId xmlns="" xmlns:a16="http://schemas.microsoft.com/office/drawing/2014/main" id="{FE07913F-710C-46E4-B525-6C205133AD0D}"/>
              </a:ext>
            </a:extLst>
          </p:cNvPr>
          <p:cNvSpPr/>
          <p:nvPr/>
        </p:nvSpPr>
        <p:spPr>
          <a:xfrm rot="16200000">
            <a:off x="1914484" y="5886210"/>
            <a:ext cx="164165" cy="358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矢印: 右 37">
            <a:extLst>
              <a:ext uri="{FF2B5EF4-FFF2-40B4-BE49-F238E27FC236}">
                <a16:creationId xmlns="" xmlns:a16="http://schemas.microsoft.com/office/drawing/2014/main" id="{FE07913F-710C-46E4-B525-6C205133AD0D}"/>
              </a:ext>
            </a:extLst>
          </p:cNvPr>
          <p:cNvSpPr/>
          <p:nvPr/>
        </p:nvSpPr>
        <p:spPr>
          <a:xfrm rot="16200000">
            <a:off x="8275203" y="5872448"/>
            <a:ext cx="164165" cy="358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矢印: 右 37">
            <a:extLst>
              <a:ext uri="{FF2B5EF4-FFF2-40B4-BE49-F238E27FC236}">
                <a16:creationId xmlns="" xmlns:a16="http://schemas.microsoft.com/office/drawing/2014/main" id="{FE07913F-710C-46E4-B525-6C205133AD0D}"/>
              </a:ext>
            </a:extLst>
          </p:cNvPr>
          <p:cNvSpPr/>
          <p:nvPr/>
        </p:nvSpPr>
        <p:spPr>
          <a:xfrm rot="16200000">
            <a:off x="3991424" y="5862588"/>
            <a:ext cx="164165" cy="358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9">
            <a:extLst>
              <a:ext uri="{FF2B5EF4-FFF2-40B4-BE49-F238E27FC236}">
                <a16:creationId xmlns="" xmlns:a16="http://schemas.microsoft.com/office/drawing/2014/main" id="{47142180-8AF1-4206-B25A-4D369714D424}"/>
              </a:ext>
            </a:extLst>
          </p:cNvPr>
          <p:cNvSpPr/>
          <p:nvPr/>
        </p:nvSpPr>
        <p:spPr>
          <a:xfrm>
            <a:off x="1125343" y="4482095"/>
            <a:ext cx="1685211" cy="1274128"/>
          </a:xfrm>
          <a:prstGeom prst="roundRect">
            <a:avLst/>
          </a:prstGeom>
          <a:ln w="635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latin typeface="HG丸ｺﾞｼｯｸM-PRO" panose="020F0600000000000000" pitchFamily="50" charset="-128"/>
                <a:ea typeface="HG丸ｺﾞｼｯｸM-PRO" panose="020F0600000000000000" pitchFamily="50" charset="-128"/>
              </a:rPr>
              <a:t>　</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28" name="テキスト ボックス 27">
            <a:extLst>
              <a:ext uri="{FF2B5EF4-FFF2-40B4-BE49-F238E27FC236}">
                <a16:creationId xmlns="" xmlns:a16="http://schemas.microsoft.com/office/drawing/2014/main" id="{E4EAF441-7773-4ADD-A265-A8DDB20240A1}"/>
              </a:ext>
            </a:extLst>
          </p:cNvPr>
          <p:cNvSpPr txBox="1"/>
          <p:nvPr/>
        </p:nvSpPr>
        <p:spPr>
          <a:xfrm>
            <a:off x="1447077" y="2300409"/>
            <a:ext cx="3298774" cy="338554"/>
          </a:xfrm>
          <a:prstGeom prst="rect">
            <a:avLst/>
          </a:prstGeom>
          <a:noFill/>
        </p:spPr>
        <p:txBody>
          <a:bodyPr wrap="square" rtlCol="0">
            <a:spAutoFit/>
          </a:bodyPr>
          <a:lstStyle/>
          <a:p>
            <a:r>
              <a:rPr lang="en-US" altLang="ja-JP" sz="1600" b="1" dirty="0">
                <a:solidFill>
                  <a:schemeClr val="accent1">
                    <a:lumMod val="75000"/>
                  </a:schemeClr>
                </a:solidFill>
                <a:latin typeface="HG丸ｺﾞｼｯｸM-PRO" panose="020F0600000000000000" pitchFamily="50" charset="-128"/>
                <a:ea typeface="HG丸ｺﾞｼｯｸM-PRO" panose="020F0600000000000000" pitchFamily="50" charset="-128"/>
              </a:rPr>
              <a:t>【</a:t>
            </a:r>
            <a:r>
              <a:rPr lang="ja-JP" altLang="en-US" sz="1600" b="1" dirty="0">
                <a:solidFill>
                  <a:schemeClr val="accent1">
                    <a:lumMod val="75000"/>
                  </a:schemeClr>
                </a:solidFill>
                <a:latin typeface="HG丸ｺﾞｼｯｸM-PRO" panose="020F0600000000000000" pitchFamily="50" charset="-128"/>
                <a:ea typeface="HG丸ｺﾞｼｯｸM-PRO" panose="020F0600000000000000" pitchFamily="50" charset="-128"/>
              </a:rPr>
              <a:t>長期的達成目標　～数年後</a:t>
            </a:r>
            <a:r>
              <a:rPr lang="en-US" altLang="ja-JP" sz="1600" b="1" dirty="0">
                <a:solidFill>
                  <a:schemeClr val="accent1">
                    <a:lumMod val="75000"/>
                  </a:schemeClr>
                </a:solidFill>
                <a:latin typeface="HG丸ｺﾞｼｯｸM-PRO" panose="020F0600000000000000" pitchFamily="50" charset="-128"/>
                <a:ea typeface="HG丸ｺﾞｼｯｸM-PRO" panose="020F0600000000000000" pitchFamily="50" charset="-128"/>
              </a:rPr>
              <a:t>】</a:t>
            </a:r>
          </a:p>
        </p:txBody>
      </p:sp>
      <p:sp>
        <p:nvSpPr>
          <p:cNvPr id="37" name="テキスト ボックス 36">
            <a:extLst>
              <a:ext uri="{FF2B5EF4-FFF2-40B4-BE49-F238E27FC236}">
                <a16:creationId xmlns="" xmlns:a16="http://schemas.microsoft.com/office/drawing/2014/main" id="{F0EEB368-7499-4891-BE75-23A2E98D83A8}"/>
              </a:ext>
            </a:extLst>
          </p:cNvPr>
          <p:cNvSpPr txBox="1"/>
          <p:nvPr/>
        </p:nvSpPr>
        <p:spPr>
          <a:xfrm>
            <a:off x="2569923" y="1561221"/>
            <a:ext cx="1410102" cy="369332"/>
          </a:xfrm>
          <a:prstGeom prst="rect">
            <a:avLst/>
          </a:prstGeom>
          <a:noFill/>
        </p:spPr>
        <p:txBody>
          <a:bodyPr wrap="square" rtlCol="0">
            <a:spAutoFit/>
          </a:bodyPr>
          <a:lstStyle/>
          <a:p>
            <a:r>
              <a:rPr lang="en-US" altLang="ja-JP" b="1" dirty="0">
                <a:solidFill>
                  <a:srgbClr val="FF0000"/>
                </a:solidFill>
                <a:latin typeface="HG丸ｺﾞｼｯｸM-PRO" panose="020F0600000000000000" pitchFamily="50" charset="-128"/>
                <a:ea typeface="HG丸ｺﾞｼｯｸM-PRO" panose="020F0600000000000000" pitchFamily="50" charset="-128"/>
              </a:rPr>
              <a:t>【</a:t>
            </a:r>
            <a:r>
              <a:rPr lang="ja-JP" altLang="en-US" b="1" dirty="0">
                <a:solidFill>
                  <a:srgbClr val="FF0000"/>
                </a:solidFill>
                <a:latin typeface="HG丸ｺﾞｼｯｸM-PRO" panose="020F0600000000000000" pitchFamily="50" charset="-128"/>
                <a:ea typeface="HG丸ｺﾞｼｯｸM-PRO" panose="020F0600000000000000" pitchFamily="50" charset="-128"/>
              </a:rPr>
              <a:t>目的</a:t>
            </a:r>
            <a:r>
              <a:rPr lang="en-US" altLang="ja-JP" b="1" dirty="0">
                <a:solidFill>
                  <a:srgbClr val="FF0000"/>
                </a:solidFill>
                <a:latin typeface="HG丸ｺﾞｼｯｸM-PRO" panose="020F0600000000000000" pitchFamily="50" charset="-128"/>
                <a:ea typeface="HG丸ｺﾞｼｯｸM-PRO" panose="020F0600000000000000" pitchFamily="50" charset="-128"/>
              </a:rPr>
              <a:t>】</a:t>
            </a:r>
            <a:endParaRPr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9" name="テキスト ボックス 38">
            <a:extLst>
              <a:ext uri="{FF2B5EF4-FFF2-40B4-BE49-F238E27FC236}">
                <a16:creationId xmlns="" xmlns:a16="http://schemas.microsoft.com/office/drawing/2014/main" id="{D961A052-0CA2-4525-BE46-C36BD9711D17}"/>
              </a:ext>
            </a:extLst>
          </p:cNvPr>
          <p:cNvSpPr txBox="1"/>
          <p:nvPr/>
        </p:nvSpPr>
        <p:spPr>
          <a:xfrm>
            <a:off x="272629" y="3852343"/>
            <a:ext cx="4715569" cy="338554"/>
          </a:xfrm>
          <a:prstGeom prst="rect">
            <a:avLst/>
          </a:prstGeom>
          <a:noFill/>
        </p:spPr>
        <p:txBody>
          <a:bodyPr wrap="square" rtlCol="0">
            <a:spAutoFit/>
          </a:bodyPr>
          <a:lstStyle/>
          <a:p>
            <a:r>
              <a:rPr lang="en-US" altLang="ja-JP" sz="1600" b="1" dirty="0">
                <a:solidFill>
                  <a:schemeClr val="accent1">
                    <a:lumMod val="75000"/>
                  </a:schemeClr>
                </a:solidFill>
                <a:latin typeface="HG丸ｺﾞｼｯｸM-PRO" panose="020F0600000000000000" pitchFamily="50" charset="-128"/>
                <a:ea typeface="HG丸ｺﾞｼｯｸM-PRO" panose="020F0600000000000000" pitchFamily="50" charset="-128"/>
              </a:rPr>
              <a:t>【</a:t>
            </a:r>
            <a:r>
              <a:rPr lang="ja-JP" altLang="en-US" sz="1600" b="1" dirty="0">
                <a:solidFill>
                  <a:schemeClr val="accent1">
                    <a:lumMod val="75000"/>
                  </a:schemeClr>
                </a:solidFill>
                <a:latin typeface="HG丸ｺﾞｼｯｸM-PRO" panose="020F0600000000000000" pitchFamily="50" charset="-128"/>
                <a:ea typeface="HG丸ｺﾞｼｯｸM-PRO" panose="020F0600000000000000" pitchFamily="50" charset="-128"/>
              </a:rPr>
              <a:t>中期的達成</a:t>
            </a:r>
            <a:r>
              <a:rPr kumimoji="1" lang="ja-JP" altLang="en-US" sz="1600" b="1" dirty="0">
                <a:solidFill>
                  <a:schemeClr val="accent1">
                    <a:lumMod val="75000"/>
                  </a:schemeClr>
                </a:solidFill>
                <a:latin typeface="HG丸ｺﾞｼｯｸM-PRO" panose="020F0600000000000000" pitchFamily="50" charset="-128"/>
                <a:ea typeface="HG丸ｺﾞｼｯｸM-PRO" panose="020F0600000000000000" pitchFamily="50" charset="-128"/>
              </a:rPr>
              <a:t>目標　</a:t>
            </a:r>
            <a:r>
              <a:rPr lang="ja-JP" altLang="en-US" sz="1600" b="1" dirty="0">
                <a:solidFill>
                  <a:schemeClr val="accent1">
                    <a:lumMod val="75000"/>
                  </a:schemeClr>
                </a:solidFill>
                <a:latin typeface="HG丸ｺﾞｼｯｸM-PRO" panose="020F0600000000000000" pitchFamily="50" charset="-128"/>
                <a:ea typeface="HG丸ｺﾞｼｯｸM-PRO" panose="020F0600000000000000" pitchFamily="50" charset="-128"/>
              </a:rPr>
              <a:t>　</a:t>
            </a:r>
            <a:r>
              <a:rPr kumimoji="1" lang="ja-JP" altLang="en-US" sz="1600" b="1" dirty="0">
                <a:solidFill>
                  <a:schemeClr val="accent1">
                    <a:lumMod val="75000"/>
                  </a:schemeClr>
                </a:solidFill>
                <a:latin typeface="HG丸ｺﾞｼｯｸM-PRO" panose="020F0600000000000000" pitchFamily="50" charset="-128"/>
                <a:ea typeface="HG丸ｺﾞｼｯｸM-PRO" panose="020F0600000000000000" pitchFamily="50" charset="-128"/>
              </a:rPr>
              <a:t>～数か月後</a:t>
            </a:r>
            <a:r>
              <a:rPr kumimoji="1" lang="en-US" altLang="ja-JP" sz="1600" b="1" dirty="0">
                <a:solidFill>
                  <a:schemeClr val="accent1">
                    <a:lumMod val="75000"/>
                  </a:schemeClr>
                </a:solidFill>
                <a:latin typeface="HG丸ｺﾞｼｯｸM-PRO" panose="020F0600000000000000" pitchFamily="50" charset="-128"/>
                <a:ea typeface="HG丸ｺﾞｼｯｸM-PRO" panose="020F0600000000000000" pitchFamily="50" charset="-128"/>
              </a:rPr>
              <a:t>】</a:t>
            </a:r>
            <a:endParaRPr kumimoji="1" lang="ja-JP" altLang="en-US" sz="1600" b="1"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42" name="四角形: 角を丸くする 29">
            <a:extLst>
              <a:ext uri="{FF2B5EF4-FFF2-40B4-BE49-F238E27FC236}">
                <a16:creationId xmlns="" xmlns:a16="http://schemas.microsoft.com/office/drawing/2014/main" id="{47142180-8AF1-4206-B25A-4D369714D424}"/>
              </a:ext>
            </a:extLst>
          </p:cNvPr>
          <p:cNvSpPr/>
          <p:nvPr/>
        </p:nvSpPr>
        <p:spPr>
          <a:xfrm>
            <a:off x="3176207" y="4497062"/>
            <a:ext cx="1685211" cy="1274128"/>
          </a:xfrm>
          <a:prstGeom prst="roundRect">
            <a:avLst/>
          </a:prstGeom>
          <a:ln w="635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latin typeface="HG丸ｺﾞｼｯｸM-PRO" panose="020F0600000000000000" pitchFamily="50" charset="-128"/>
                <a:ea typeface="HG丸ｺﾞｼｯｸM-PRO" panose="020F0600000000000000" pitchFamily="50" charset="-128"/>
              </a:rPr>
              <a:t>　</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43" name="四角形: 角を丸くする 29">
            <a:extLst>
              <a:ext uri="{FF2B5EF4-FFF2-40B4-BE49-F238E27FC236}">
                <a16:creationId xmlns="" xmlns:a16="http://schemas.microsoft.com/office/drawing/2014/main" id="{47142180-8AF1-4206-B25A-4D369714D424}"/>
              </a:ext>
            </a:extLst>
          </p:cNvPr>
          <p:cNvSpPr/>
          <p:nvPr/>
        </p:nvSpPr>
        <p:spPr>
          <a:xfrm>
            <a:off x="5357663" y="4547735"/>
            <a:ext cx="1685211" cy="1274128"/>
          </a:xfrm>
          <a:prstGeom prst="roundRect">
            <a:avLst/>
          </a:prstGeom>
          <a:ln w="635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latin typeface="HG丸ｺﾞｼｯｸM-PRO" panose="020F0600000000000000" pitchFamily="50" charset="-128"/>
                <a:ea typeface="HG丸ｺﾞｼｯｸM-PRO" panose="020F0600000000000000" pitchFamily="50" charset="-128"/>
              </a:rPr>
              <a:t>　</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44" name="四角形: 角を丸くする 29">
            <a:extLst>
              <a:ext uri="{FF2B5EF4-FFF2-40B4-BE49-F238E27FC236}">
                <a16:creationId xmlns="" xmlns:a16="http://schemas.microsoft.com/office/drawing/2014/main" id="{47142180-8AF1-4206-B25A-4D369714D424}"/>
              </a:ext>
            </a:extLst>
          </p:cNvPr>
          <p:cNvSpPr/>
          <p:nvPr/>
        </p:nvSpPr>
        <p:spPr>
          <a:xfrm>
            <a:off x="7457139" y="4492635"/>
            <a:ext cx="1685211" cy="1274128"/>
          </a:xfrm>
          <a:prstGeom prst="roundRect">
            <a:avLst/>
          </a:prstGeom>
          <a:ln w="635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latin typeface="HG丸ｺﾞｼｯｸM-PRO" panose="020F0600000000000000" pitchFamily="50" charset="-128"/>
                <a:ea typeface="HG丸ｺﾞｼｯｸM-PRO" panose="020F0600000000000000" pitchFamily="50" charset="-128"/>
              </a:rPr>
              <a:t>　</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25" name="四角形: 角を丸くする 29">
            <a:extLst>
              <a:ext uri="{FF2B5EF4-FFF2-40B4-BE49-F238E27FC236}">
                <a16:creationId xmlns="" xmlns:a16="http://schemas.microsoft.com/office/drawing/2014/main" id="{47142180-8AF1-4206-B25A-4D369714D424}"/>
              </a:ext>
            </a:extLst>
          </p:cNvPr>
          <p:cNvSpPr/>
          <p:nvPr/>
        </p:nvSpPr>
        <p:spPr>
          <a:xfrm>
            <a:off x="3757403" y="3156649"/>
            <a:ext cx="4440576" cy="721638"/>
          </a:xfrm>
          <a:prstGeom prst="roundRect">
            <a:avLst/>
          </a:prstGeom>
          <a:ln w="635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latin typeface="HG丸ｺﾞｼｯｸM-PRO" panose="020F0600000000000000" pitchFamily="50" charset="-128"/>
                <a:ea typeface="HG丸ｺﾞｼｯｸM-PRO" panose="020F0600000000000000" pitchFamily="50" charset="-128"/>
              </a:rPr>
              <a:t>　</a:t>
            </a:r>
            <a:endParaRPr kumimoji="1" lang="ja-JP" altLang="en-US" sz="1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8943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205792" y="1108709"/>
            <a:ext cx="9520046" cy="5532723"/>
          </a:xfrm>
          <a:ln>
            <a:solidFill>
              <a:schemeClr val="tx1"/>
            </a:solidFill>
          </a:ln>
        </p:spPr>
        <p:txBody>
          <a:bodyPr>
            <a:normAutofit/>
          </a:bodyPr>
          <a:lstStyle/>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1800" b="1" dirty="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ja-JP" altLang="en-US" sz="1400" b="1" dirty="0">
                <a:solidFill>
                  <a:schemeClr val="accent2">
                    <a:lumMod val="75000"/>
                  </a:schemeClr>
                </a:solidFill>
                <a:latin typeface="HG丸ｺﾞｼｯｸM-PRO" panose="020F0600000000000000" pitchFamily="50" charset="-128"/>
                <a:ea typeface="HG丸ｺﾞｼｯｸM-PRO" panose="020F0600000000000000" pitchFamily="50" charset="-128"/>
              </a:rPr>
              <a:t>　</a:t>
            </a:r>
            <a:endParaRPr lang="en-US" altLang="ja-JP" sz="14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4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417333" y="172260"/>
            <a:ext cx="9071334"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a:solidFill>
                  <a:srgbClr val="FF0000"/>
                </a:solidFill>
                <a:latin typeface="HG丸ｺﾞｼｯｸM-PRO" panose="020F0600000000000000" pitchFamily="50" charset="-128"/>
                <a:ea typeface="HG丸ｺﾞｼｯｸM-PRO" panose="020F0600000000000000" pitchFamily="50" charset="-128"/>
              </a:rPr>
              <a:t>【</a:t>
            </a:r>
            <a:r>
              <a:rPr lang="ja-JP" altLang="en-US" sz="2800" b="1" dirty="0">
                <a:solidFill>
                  <a:srgbClr val="FF0000"/>
                </a:solidFill>
                <a:latin typeface="HG丸ｺﾞｼｯｸM-PRO" panose="020F0600000000000000" pitchFamily="50" charset="-128"/>
                <a:ea typeface="HG丸ｺﾞｼｯｸM-PRO" panose="020F0600000000000000" pitchFamily="50" charset="-128"/>
              </a:rPr>
              <a:t>記入例</a:t>
            </a:r>
            <a:r>
              <a:rPr lang="en-US" altLang="ja-JP" sz="2800" b="1" dirty="0">
                <a:solidFill>
                  <a:srgbClr val="FF0000"/>
                </a:solidFill>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　　　わたしの働く目的・目標</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7" name="矢印: 上 6">
            <a:extLst>
              <a:ext uri="{FF2B5EF4-FFF2-40B4-BE49-F238E27FC236}">
                <a16:creationId xmlns="" xmlns:a16="http://schemas.microsoft.com/office/drawing/2014/main" id="{C0DB6CFF-E802-4350-B405-21008893EB54}"/>
              </a:ext>
            </a:extLst>
          </p:cNvPr>
          <p:cNvSpPr/>
          <p:nvPr/>
        </p:nvSpPr>
        <p:spPr>
          <a:xfrm rot="3074410">
            <a:off x="4926760" y="1519460"/>
            <a:ext cx="700088" cy="3830873"/>
          </a:xfrm>
          <a:prstGeom prst="upArrow">
            <a:avLst>
              <a:gd name="adj1" fmla="val 5083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 xmlns:a16="http://schemas.microsoft.com/office/drawing/2014/main" id="{C26A9A1F-1106-4C9A-874F-BDE3D39D633C}"/>
              </a:ext>
            </a:extLst>
          </p:cNvPr>
          <p:cNvSpPr/>
          <p:nvPr/>
        </p:nvSpPr>
        <p:spPr>
          <a:xfrm>
            <a:off x="1034321" y="4147069"/>
            <a:ext cx="8599199" cy="1791545"/>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HG丸ｺﾞｼｯｸM-PRO" panose="020F0600000000000000" pitchFamily="50" charset="-128"/>
                <a:ea typeface="HG丸ｺﾞｼｯｸM-PRO" panose="020F0600000000000000" pitchFamily="50" charset="-128"/>
              </a:rPr>
              <a:t>　</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u="sng"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u="sng"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b="1" dirty="0">
                <a:solidFill>
                  <a:schemeClr val="tx1"/>
                </a:solidFill>
                <a:latin typeface="HG丸ｺﾞｼｯｸM-PRO" panose="020F0600000000000000" pitchFamily="50" charset="-128"/>
                <a:ea typeface="HG丸ｺﾞｼｯｸM-PRO" panose="020F0600000000000000" pitchFamily="50" charset="-128"/>
              </a:rPr>
              <a:t>よい生活習慣の継続</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b="1" u="sng" dirty="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1600" b="1" u="sng"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u="sng"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600" b="1" u="sng"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9" name="四角形: 角を丸くする 28">
            <a:extLst>
              <a:ext uri="{FF2B5EF4-FFF2-40B4-BE49-F238E27FC236}">
                <a16:creationId xmlns="" xmlns:a16="http://schemas.microsoft.com/office/drawing/2014/main" id="{1C3C4788-01B3-4216-9921-6EAB595816B4}"/>
              </a:ext>
            </a:extLst>
          </p:cNvPr>
          <p:cNvSpPr/>
          <p:nvPr/>
        </p:nvSpPr>
        <p:spPr>
          <a:xfrm>
            <a:off x="3429235" y="2693892"/>
            <a:ext cx="4932874" cy="117574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HG丸ｺﾞｼｯｸM-PRO" panose="020F0600000000000000" pitchFamily="50" charset="-128"/>
                <a:ea typeface="HG丸ｺﾞｼｯｸM-PRO" panose="020F0600000000000000" pitchFamily="50" charset="-128"/>
              </a:rPr>
              <a:t>健康的で安定した職業生活</a:t>
            </a:r>
            <a:endParaRPr lang="en-US" altLang="ja-JP" b="1" dirty="0">
              <a:solidFill>
                <a:schemeClr val="bg1"/>
              </a:solidFill>
              <a:latin typeface="HG丸ｺﾞｼｯｸM-PRO" panose="020F0600000000000000" pitchFamily="50" charset="-128"/>
              <a:ea typeface="HG丸ｺﾞｼｯｸM-PRO" panose="020F0600000000000000" pitchFamily="50" charset="-128"/>
            </a:endParaRPr>
          </a:p>
          <a:p>
            <a:pPr algn="ctr"/>
            <a:endParaRPr lang="ja-JP" altLang="en-US" sz="1600"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1600" b="1" dirty="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b="1" dirty="0">
                <a:solidFill>
                  <a:schemeClr val="tx1"/>
                </a:solidFill>
                <a:latin typeface="HG丸ｺﾞｼｯｸM-PRO" panose="020F0600000000000000" pitchFamily="50" charset="-128"/>
                <a:ea typeface="HG丸ｺﾞｼｯｸM-PRO" panose="020F0600000000000000" pitchFamily="50" charset="-128"/>
              </a:rPr>
              <a:t>　　　　　　　　　　</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0" name="四角形: 角を丸くする 29">
            <a:extLst>
              <a:ext uri="{FF2B5EF4-FFF2-40B4-BE49-F238E27FC236}">
                <a16:creationId xmlns="" xmlns:a16="http://schemas.microsoft.com/office/drawing/2014/main" id="{47142180-8AF1-4206-B25A-4D369714D424}"/>
              </a:ext>
            </a:extLst>
          </p:cNvPr>
          <p:cNvSpPr/>
          <p:nvPr/>
        </p:nvSpPr>
        <p:spPr>
          <a:xfrm>
            <a:off x="4071027" y="1207699"/>
            <a:ext cx="5448260" cy="1012968"/>
          </a:xfrm>
          <a:prstGeom prst="roundRect">
            <a:avLst/>
          </a:prstGeom>
          <a:ln w="28575">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b="1" dirty="0">
                <a:latin typeface="HG丸ｺﾞｼｯｸM-PRO" panose="020F0600000000000000" pitchFamily="50" charset="-128"/>
                <a:ea typeface="HG丸ｺﾞｼｯｸM-PRO" panose="020F0600000000000000" pitchFamily="50" charset="-128"/>
              </a:rPr>
              <a:t>【</a:t>
            </a:r>
            <a:r>
              <a:rPr kumimoji="1" lang="ja-JP" altLang="en-US" b="1" dirty="0">
                <a:latin typeface="HG丸ｺﾞｼｯｸM-PRO" panose="020F0600000000000000" pitchFamily="50" charset="-128"/>
                <a:ea typeface="HG丸ｺﾞｼｯｸM-PRO" panose="020F0600000000000000" pitchFamily="50" charset="-128"/>
              </a:rPr>
              <a:t>自分自身が働く目的・価値を感じるもの</a:t>
            </a:r>
            <a:r>
              <a:rPr lang="en-US" altLang="ja-JP" b="1" dirty="0">
                <a:latin typeface="HG丸ｺﾞｼｯｸM-PRO" panose="020F0600000000000000" pitchFamily="50" charset="-128"/>
                <a:ea typeface="HG丸ｺﾞｼｯｸM-PRO" panose="020F0600000000000000" pitchFamily="50" charset="-128"/>
              </a:rPr>
              <a:t>】</a:t>
            </a:r>
            <a:endParaRPr kumimoji="1" lang="en-US" altLang="ja-JP" b="1" dirty="0">
              <a:latin typeface="HG丸ｺﾞｼｯｸM-PRO" panose="020F0600000000000000" pitchFamily="50" charset="-128"/>
              <a:ea typeface="HG丸ｺﾞｼｯｸM-PRO" panose="020F0600000000000000" pitchFamily="50" charset="-128"/>
            </a:endParaRPr>
          </a:p>
          <a:p>
            <a:pPr algn="ctr"/>
            <a:endParaRPr kumimoji="1" lang="en-US" altLang="ja-JP" sz="1600" dirty="0">
              <a:latin typeface="HG丸ｺﾞｼｯｸM-PRO" panose="020F0600000000000000" pitchFamily="50" charset="-128"/>
              <a:ea typeface="HG丸ｺﾞｼｯｸM-PRO" panose="020F0600000000000000" pitchFamily="50" charset="-128"/>
            </a:endParaRPr>
          </a:p>
          <a:p>
            <a:pPr algn="ctr"/>
            <a:r>
              <a:rPr lang="ja-JP" altLang="en-US" sz="1600" dirty="0">
                <a:latin typeface="HG丸ｺﾞｼｯｸM-PRO" panose="020F0600000000000000" pitchFamily="50" charset="-128"/>
                <a:ea typeface="HG丸ｺﾞｼｯｸM-PRO" panose="020F0600000000000000" pitchFamily="50" charset="-128"/>
              </a:rPr>
              <a:t>　　　　　　　　　　　　　　　　　　　　　　　</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2" name="楕円 1">
            <a:extLst>
              <a:ext uri="{FF2B5EF4-FFF2-40B4-BE49-F238E27FC236}">
                <a16:creationId xmlns="" xmlns:a16="http://schemas.microsoft.com/office/drawing/2014/main" id="{0D0BE6DC-6854-4876-84E5-7DD3A1EB272F}"/>
              </a:ext>
            </a:extLst>
          </p:cNvPr>
          <p:cNvSpPr/>
          <p:nvPr/>
        </p:nvSpPr>
        <p:spPr>
          <a:xfrm>
            <a:off x="1381446" y="6170055"/>
            <a:ext cx="1121605" cy="378562"/>
          </a:xfrm>
          <a:prstGeom prst="ellipse">
            <a:avLst/>
          </a:prstGeom>
          <a:solidFill>
            <a:srgbClr val="FFCCFF"/>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latin typeface="HG丸ｺﾞｼｯｸM-PRO" panose="020F0600000000000000" pitchFamily="50" charset="-128"/>
                <a:ea typeface="HG丸ｺﾞｼｯｸM-PRO" panose="020F0600000000000000" pitchFamily="50" charset="-128"/>
              </a:rPr>
              <a:t>食事</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27" name="楕円 26">
            <a:extLst>
              <a:ext uri="{FF2B5EF4-FFF2-40B4-BE49-F238E27FC236}">
                <a16:creationId xmlns="" xmlns:a16="http://schemas.microsoft.com/office/drawing/2014/main" id="{7319C0A3-4B16-4CE8-BFDE-521CB19CC53C}"/>
              </a:ext>
            </a:extLst>
          </p:cNvPr>
          <p:cNvSpPr/>
          <p:nvPr/>
        </p:nvSpPr>
        <p:spPr>
          <a:xfrm>
            <a:off x="3550515" y="6160922"/>
            <a:ext cx="1041023" cy="404643"/>
          </a:xfrm>
          <a:prstGeom prst="ellipse">
            <a:avLst/>
          </a:prstGeom>
          <a:solidFill>
            <a:srgbClr val="FFCCFF"/>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a:latin typeface="HG丸ｺﾞｼｯｸM-PRO" panose="020F0600000000000000" pitchFamily="50" charset="-128"/>
                <a:ea typeface="HG丸ｺﾞｼｯｸM-PRO" panose="020F0600000000000000" pitchFamily="50" charset="-128"/>
              </a:rPr>
              <a:t>運動</a:t>
            </a:r>
          </a:p>
        </p:txBody>
      </p:sp>
      <p:sp>
        <p:nvSpPr>
          <p:cNvPr id="31" name="楕円 30">
            <a:extLst>
              <a:ext uri="{FF2B5EF4-FFF2-40B4-BE49-F238E27FC236}">
                <a16:creationId xmlns="" xmlns:a16="http://schemas.microsoft.com/office/drawing/2014/main" id="{A23FE618-CBB3-47D0-B641-140728B5DD7B}"/>
              </a:ext>
            </a:extLst>
          </p:cNvPr>
          <p:cNvSpPr/>
          <p:nvPr/>
        </p:nvSpPr>
        <p:spPr>
          <a:xfrm>
            <a:off x="5702985" y="6186939"/>
            <a:ext cx="1011221" cy="363787"/>
          </a:xfrm>
          <a:prstGeom prst="ellipse">
            <a:avLst/>
          </a:prstGeom>
          <a:solidFill>
            <a:srgbClr val="FFCCFF"/>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HG丸ｺﾞｼｯｸM-PRO" panose="020F0600000000000000" pitchFamily="50" charset="-128"/>
                <a:ea typeface="HG丸ｺﾞｼｯｸM-PRO" panose="020F0600000000000000" pitchFamily="50" charset="-128"/>
              </a:rPr>
              <a:t>睡眠</a:t>
            </a:r>
          </a:p>
        </p:txBody>
      </p:sp>
      <p:sp>
        <p:nvSpPr>
          <p:cNvPr id="32" name="楕円 31">
            <a:extLst>
              <a:ext uri="{FF2B5EF4-FFF2-40B4-BE49-F238E27FC236}">
                <a16:creationId xmlns="" xmlns:a16="http://schemas.microsoft.com/office/drawing/2014/main" id="{6173B03D-001D-4379-8165-BC901410EAA6}"/>
              </a:ext>
            </a:extLst>
          </p:cNvPr>
          <p:cNvSpPr/>
          <p:nvPr/>
        </p:nvSpPr>
        <p:spPr>
          <a:xfrm>
            <a:off x="7876806" y="6170055"/>
            <a:ext cx="951106" cy="380236"/>
          </a:xfrm>
          <a:prstGeom prst="ellipse">
            <a:avLst/>
          </a:prstGeom>
          <a:solidFill>
            <a:srgbClr val="FFCCFF"/>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700" b="1" dirty="0">
                <a:latin typeface="HG丸ｺﾞｼｯｸM-PRO" panose="020F0600000000000000" pitchFamily="50" charset="-128"/>
                <a:ea typeface="HG丸ｺﾞｼｯｸM-PRO" panose="020F0600000000000000" pitchFamily="50" charset="-128"/>
              </a:rPr>
              <a:t>その他のセルフケア</a:t>
            </a:r>
          </a:p>
        </p:txBody>
      </p:sp>
      <p:sp>
        <p:nvSpPr>
          <p:cNvPr id="33" name="テキスト ボックス 32">
            <a:extLst>
              <a:ext uri="{FF2B5EF4-FFF2-40B4-BE49-F238E27FC236}">
                <a16:creationId xmlns="" xmlns:a16="http://schemas.microsoft.com/office/drawing/2014/main" id="{680BA61F-F1A9-41EB-BF73-F6DF7F8EC086}"/>
              </a:ext>
            </a:extLst>
          </p:cNvPr>
          <p:cNvSpPr txBox="1"/>
          <p:nvPr/>
        </p:nvSpPr>
        <p:spPr>
          <a:xfrm>
            <a:off x="97660" y="5914523"/>
            <a:ext cx="1917935" cy="276999"/>
          </a:xfrm>
          <a:prstGeom prst="rect">
            <a:avLst/>
          </a:prstGeom>
          <a:noFill/>
        </p:spPr>
        <p:txBody>
          <a:bodyPr wrap="square" rtlCol="0">
            <a:spAutoFit/>
          </a:bodyPr>
          <a:lstStyle/>
          <a:p>
            <a:r>
              <a:rPr kumimoji="1" lang="en-US" altLang="ja-JP" sz="1200" b="1" dirty="0">
                <a:solidFill>
                  <a:schemeClr val="accent1">
                    <a:lumMod val="75000"/>
                  </a:schemeClr>
                </a:solidFill>
                <a:latin typeface="HG丸ｺﾞｼｯｸM-PRO" panose="020F0600000000000000" pitchFamily="50" charset="-128"/>
                <a:ea typeface="HG丸ｺﾞｼｯｸM-PRO" panose="020F0600000000000000" pitchFamily="50" charset="-128"/>
              </a:rPr>
              <a:t>【</a:t>
            </a:r>
            <a:r>
              <a:rPr kumimoji="1" lang="ja-JP" altLang="en-US" sz="1200" b="1" dirty="0">
                <a:solidFill>
                  <a:schemeClr val="accent1">
                    <a:lumMod val="75000"/>
                  </a:schemeClr>
                </a:solidFill>
                <a:latin typeface="HG丸ｺﾞｼｯｸM-PRO" panose="020F0600000000000000" pitchFamily="50" charset="-128"/>
                <a:ea typeface="HG丸ｺﾞｼｯｸM-PRO" panose="020F0600000000000000" pitchFamily="50" charset="-128"/>
              </a:rPr>
              <a:t>行動</a:t>
            </a:r>
            <a:r>
              <a:rPr kumimoji="1" lang="ja-JP" altLang="en-US" sz="1200" b="1" dirty="0" smtClean="0">
                <a:solidFill>
                  <a:schemeClr val="accent1">
                    <a:lumMod val="75000"/>
                  </a:schemeClr>
                </a:solidFill>
                <a:latin typeface="HG丸ｺﾞｼｯｸM-PRO" panose="020F0600000000000000" pitchFamily="50" charset="-128"/>
                <a:ea typeface="HG丸ｺﾞｼｯｸM-PRO" panose="020F0600000000000000" pitchFamily="50" charset="-128"/>
              </a:rPr>
              <a:t>目標　～</a:t>
            </a:r>
            <a:r>
              <a:rPr kumimoji="1" lang="en-US" altLang="ja-JP" sz="1200" b="1" dirty="0" smtClean="0">
                <a:solidFill>
                  <a:schemeClr val="accent1">
                    <a:lumMod val="75000"/>
                  </a:schemeClr>
                </a:solidFill>
                <a:latin typeface="HG丸ｺﾞｼｯｸM-PRO" panose="020F0600000000000000" pitchFamily="50" charset="-128"/>
                <a:ea typeface="HG丸ｺﾞｼｯｸM-PRO" panose="020F0600000000000000" pitchFamily="50" charset="-128"/>
              </a:rPr>
              <a:t>1</a:t>
            </a:r>
            <a:r>
              <a:rPr kumimoji="1" lang="ja-JP" altLang="en-US" sz="1200" b="1" dirty="0" smtClean="0">
                <a:solidFill>
                  <a:schemeClr val="accent1">
                    <a:lumMod val="75000"/>
                  </a:schemeClr>
                </a:solidFill>
                <a:latin typeface="HG丸ｺﾞｼｯｸM-PRO" panose="020F0600000000000000" pitchFamily="50" charset="-128"/>
                <a:ea typeface="HG丸ｺﾞｼｯｸM-PRO" panose="020F0600000000000000" pitchFamily="50" charset="-128"/>
              </a:rPr>
              <a:t>日</a:t>
            </a:r>
            <a:r>
              <a:rPr kumimoji="1" lang="en-US" altLang="ja-JP" sz="1200" b="1" dirty="0" smtClean="0">
                <a:solidFill>
                  <a:schemeClr val="accent1">
                    <a:lumMod val="75000"/>
                  </a:schemeClr>
                </a:solidFill>
                <a:latin typeface="HG丸ｺﾞｼｯｸM-PRO" panose="020F0600000000000000" pitchFamily="50" charset="-128"/>
                <a:ea typeface="HG丸ｺﾞｼｯｸM-PRO" panose="020F0600000000000000" pitchFamily="50" charset="-128"/>
              </a:rPr>
              <a:t>】</a:t>
            </a:r>
            <a:endParaRPr kumimoji="1" lang="ja-JP" altLang="en-US" sz="1200" b="1"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38" name="矢印: 右 37">
            <a:extLst>
              <a:ext uri="{FF2B5EF4-FFF2-40B4-BE49-F238E27FC236}">
                <a16:creationId xmlns="" xmlns:a16="http://schemas.microsoft.com/office/drawing/2014/main" id="{FE07913F-710C-46E4-B525-6C205133AD0D}"/>
              </a:ext>
            </a:extLst>
          </p:cNvPr>
          <p:cNvSpPr/>
          <p:nvPr/>
        </p:nvSpPr>
        <p:spPr>
          <a:xfrm rot="16200000">
            <a:off x="6145582" y="5871774"/>
            <a:ext cx="164165" cy="358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右 37">
            <a:extLst>
              <a:ext uri="{FF2B5EF4-FFF2-40B4-BE49-F238E27FC236}">
                <a16:creationId xmlns="" xmlns:a16="http://schemas.microsoft.com/office/drawing/2014/main" id="{FE07913F-710C-46E4-B525-6C205133AD0D}"/>
              </a:ext>
            </a:extLst>
          </p:cNvPr>
          <p:cNvSpPr/>
          <p:nvPr/>
        </p:nvSpPr>
        <p:spPr>
          <a:xfrm rot="16200000">
            <a:off x="1829223" y="5855884"/>
            <a:ext cx="164165" cy="358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矢印: 右 37">
            <a:extLst>
              <a:ext uri="{FF2B5EF4-FFF2-40B4-BE49-F238E27FC236}">
                <a16:creationId xmlns="" xmlns:a16="http://schemas.microsoft.com/office/drawing/2014/main" id="{FE07913F-710C-46E4-B525-6C205133AD0D}"/>
              </a:ext>
            </a:extLst>
          </p:cNvPr>
          <p:cNvSpPr/>
          <p:nvPr/>
        </p:nvSpPr>
        <p:spPr>
          <a:xfrm rot="16200000">
            <a:off x="8280030" y="5855884"/>
            <a:ext cx="164165" cy="358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矢印: 右 37">
            <a:extLst>
              <a:ext uri="{FF2B5EF4-FFF2-40B4-BE49-F238E27FC236}">
                <a16:creationId xmlns="" xmlns:a16="http://schemas.microsoft.com/office/drawing/2014/main" id="{FE07913F-710C-46E4-B525-6C205133AD0D}"/>
              </a:ext>
            </a:extLst>
          </p:cNvPr>
          <p:cNvSpPr/>
          <p:nvPr/>
        </p:nvSpPr>
        <p:spPr>
          <a:xfrm rot="16200000">
            <a:off x="3963671" y="5833083"/>
            <a:ext cx="164165" cy="358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 xmlns:a16="http://schemas.microsoft.com/office/drawing/2014/main" id="{E4EAF441-7773-4ADD-A265-A8DDB20240A1}"/>
              </a:ext>
            </a:extLst>
          </p:cNvPr>
          <p:cNvSpPr txBox="1"/>
          <p:nvPr/>
        </p:nvSpPr>
        <p:spPr>
          <a:xfrm>
            <a:off x="1437848" y="2319302"/>
            <a:ext cx="3298774" cy="338554"/>
          </a:xfrm>
          <a:prstGeom prst="rect">
            <a:avLst/>
          </a:prstGeom>
          <a:noFill/>
        </p:spPr>
        <p:txBody>
          <a:bodyPr wrap="square" rtlCol="0">
            <a:spAutoFit/>
          </a:bodyPr>
          <a:lstStyle/>
          <a:p>
            <a:r>
              <a:rPr lang="en-US" altLang="ja-JP" sz="1600" b="1" dirty="0">
                <a:solidFill>
                  <a:schemeClr val="accent1">
                    <a:lumMod val="75000"/>
                  </a:schemeClr>
                </a:solidFill>
                <a:latin typeface="HG丸ｺﾞｼｯｸM-PRO" panose="020F0600000000000000" pitchFamily="50" charset="-128"/>
                <a:ea typeface="HG丸ｺﾞｼｯｸM-PRO" panose="020F0600000000000000" pitchFamily="50" charset="-128"/>
              </a:rPr>
              <a:t>【</a:t>
            </a:r>
            <a:r>
              <a:rPr lang="ja-JP" altLang="en-US" sz="1600" b="1" dirty="0">
                <a:solidFill>
                  <a:schemeClr val="accent1">
                    <a:lumMod val="75000"/>
                  </a:schemeClr>
                </a:solidFill>
                <a:latin typeface="HG丸ｺﾞｼｯｸM-PRO" panose="020F0600000000000000" pitchFamily="50" charset="-128"/>
                <a:ea typeface="HG丸ｺﾞｼｯｸM-PRO" panose="020F0600000000000000" pitchFamily="50" charset="-128"/>
              </a:rPr>
              <a:t>長期的達成目標　～数年後</a:t>
            </a:r>
            <a:r>
              <a:rPr lang="en-US" altLang="ja-JP" sz="1600" b="1" dirty="0">
                <a:solidFill>
                  <a:schemeClr val="accent1">
                    <a:lumMod val="75000"/>
                  </a:schemeClr>
                </a:solidFill>
                <a:latin typeface="HG丸ｺﾞｼｯｸM-PRO" panose="020F0600000000000000" pitchFamily="50" charset="-128"/>
                <a:ea typeface="HG丸ｺﾞｼｯｸM-PRO" panose="020F0600000000000000" pitchFamily="50" charset="-128"/>
              </a:rPr>
              <a:t>】</a:t>
            </a:r>
          </a:p>
        </p:txBody>
      </p:sp>
      <p:sp>
        <p:nvSpPr>
          <p:cNvPr id="37" name="テキスト ボックス 36">
            <a:extLst>
              <a:ext uri="{FF2B5EF4-FFF2-40B4-BE49-F238E27FC236}">
                <a16:creationId xmlns="" xmlns:a16="http://schemas.microsoft.com/office/drawing/2014/main" id="{F0EEB368-7499-4891-BE75-23A2E98D83A8}"/>
              </a:ext>
            </a:extLst>
          </p:cNvPr>
          <p:cNvSpPr txBox="1"/>
          <p:nvPr/>
        </p:nvSpPr>
        <p:spPr>
          <a:xfrm>
            <a:off x="2738676" y="1370192"/>
            <a:ext cx="1410102" cy="369332"/>
          </a:xfrm>
          <a:prstGeom prst="rect">
            <a:avLst/>
          </a:prstGeom>
          <a:noFill/>
        </p:spPr>
        <p:txBody>
          <a:bodyPr wrap="square" rtlCol="0">
            <a:spAutoFit/>
          </a:bodyPr>
          <a:lstStyle/>
          <a:p>
            <a:r>
              <a:rPr lang="en-US" altLang="ja-JP" b="1" dirty="0">
                <a:solidFill>
                  <a:srgbClr val="FF0000"/>
                </a:solidFill>
                <a:latin typeface="HG丸ｺﾞｼｯｸM-PRO" panose="020F0600000000000000" pitchFamily="50" charset="-128"/>
                <a:ea typeface="HG丸ｺﾞｼｯｸM-PRO" panose="020F0600000000000000" pitchFamily="50" charset="-128"/>
              </a:rPr>
              <a:t>【</a:t>
            </a:r>
            <a:r>
              <a:rPr lang="ja-JP" altLang="en-US" b="1" dirty="0">
                <a:solidFill>
                  <a:srgbClr val="FF0000"/>
                </a:solidFill>
                <a:latin typeface="HG丸ｺﾞｼｯｸM-PRO" panose="020F0600000000000000" pitchFamily="50" charset="-128"/>
                <a:ea typeface="HG丸ｺﾞｼｯｸM-PRO" panose="020F0600000000000000" pitchFamily="50" charset="-128"/>
              </a:rPr>
              <a:t>目的</a:t>
            </a:r>
            <a:r>
              <a:rPr lang="en-US" altLang="ja-JP" b="1" dirty="0">
                <a:solidFill>
                  <a:srgbClr val="FF0000"/>
                </a:solidFill>
                <a:latin typeface="HG丸ｺﾞｼｯｸM-PRO" panose="020F0600000000000000" pitchFamily="50" charset="-128"/>
                <a:ea typeface="HG丸ｺﾞｼｯｸM-PRO" panose="020F0600000000000000" pitchFamily="50" charset="-128"/>
              </a:rPr>
              <a:t>】</a:t>
            </a:r>
            <a:endParaRPr lang="ja-JP" altLang="en-US"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39" name="テキスト ボックス 38">
            <a:extLst>
              <a:ext uri="{FF2B5EF4-FFF2-40B4-BE49-F238E27FC236}">
                <a16:creationId xmlns="" xmlns:a16="http://schemas.microsoft.com/office/drawing/2014/main" id="{D961A052-0CA2-4525-BE46-C36BD9711D17}"/>
              </a:ext>
            </a:extLst>
          </p:cNvPr>
          <p:cNvSpPr txBox="1"/>
          <p:nvPr/>
        </p:nvSpPr>
        <p:spPr>
          <a:xfrm>
            <a:off x="145267" y="3844079"/>
            <a:ext cx="4715569" cy="338554"/>
          </a:xfrm>
          <a:prstGeom prst="rect">
            <a:avLst/>
          </a:prstGeom>
          <a:noFill/>
        </p:spPr>
        <p:txBody>
          <a:bodyPr wrap="square" rtlCol="0">
            <a:spAutoFit/>
          </a:bodyPr>
          <a:lstStyle/>
          <a:p>
            <a:r>
              <a:rPr lang="en-US" altLang="ja-JP" sz="1600" b="1" dirty="0">
                <a:solidFill>
                  <a:schemeClr val="accent1">
                    <a:lumMod val="75000"/>
                  </a:schemeClr>
                </a:solidFill>
                <a:latin typeface="HG丸ｺﾞｼｯｸM-PRO" panose="020F0600000000000000" pitchFamily="50" charset="-128"/>
                <a:ea typeface="HG丸ｺﾞｼｯｸM-PRO" panose="020F0600000000000000" pitchFamily="50" charset="-128"/>
              </a:rPr>
              <a:t>【</a:t>
            </a:r>
            <a:r>
              <a:rPr lang="ja-JP" altLang="en-US" sz="1600" b="1" dirty="0">
                <a:solidFill>
                  <a:schemeClr val="accent1">
                    <a:lumMod val="75000"/>
                  </a:schemeClr>
                </a:solidFill>
                <a:latin typeface="HG丸ｺﾞｼｯｸM-PRO" panose="020F0600000000000000" pitchFamily="50" charset="-128"/>
                <a:ea typeface="HG丸ｺﾞｼｯｸM-PRO" panose="020F0600000000000000" pitchFamily="50" charset="-128"/>
              </a:rPr>
              <a:t>中期的達成</a:t>
            </a:r>
            <a:r>
              <a:rPr kumimoji="1" lang="ja-JP" altLang="en-US" sz="1600" b="1" dirty="0">
                <a:solidFill>
                  <a:schemeClr val="accent1">
                    <a:lumMod val="75000"/>
                  </a:schemeClr>
                </a:solidFill>
                <a:latin typeface="HG丸ｺﾞｼｯｸM-PRO" panose="020F0600000000000000" pitchFamily="50" charset="-128"/>
                <a:ea typeface="HG丸ｺﾞｼｯｸM-PRO" panose="020F0600000000000000" pitchFamily="50" charset="-128"/>
              </a:rPr>
              <a:t>目標　</a:t>
            </a:r>
            <a:r>
              <a:rPr lang="ja-JP" altLang="en-US" sz="1600" b="1" dirty="0">
                <a:solidFill>
                  <a:schemeClr val="accent1">
                    <a:lumMod val="75000"/>
                  </a:schemeClr>
                </a:solidFill>
                <a:latin typeface="HG丸ｺﾞｼｯｸM-PRO" panose="020F0600000000000000" pitchFamily="50" charset="-128"/>
                <a:ea typeface="HG丸ｺﾞｼｯｸM-PRO" panose="020F0600000000000000" pitchFamily="50" charset="-128"/>
              </a:rPr>
              <a:t>　</a:t>
            </a:r>
            <a:r>
              <a:rPr kumimoji="1" lang="ja-JP" altLang="en-US" sz="1600" b="1" dirty="0">
                <a:solidFill>
                  <a:schemeClr val="accent1">
                    <a:lumMod val="75000"/>
                  </a:schemeClr>
                </a:solidFill>
                <a:latin typeface="HG丸ｺﾞｼｯｸM-PRO" panose="020F0600000000000000" pitchFamily="50" charset="-128"/>
                <a:ea typeface="HG丸ｺﾞｼｯｸM-PRO" panose="020F0600000000000000" pitchFamily="50" charset="-128"/>
              </a:rPr>
              <a:t>～数か月後</a:t>
            </a:r>
            <a:r>
              <a:rPr kumimoji="1" lang="en-US" altLang="ja-JP" sz="1600" b="1" dirty="0">
                <a:solidFill>
                  <a:schemeClr val="accent1">
                    <a:lumMod val="75000"/>
                  </a:schemeClr>
                </a:solidFill>
                <a:latin typeface="HG丸ｺﾞｼｯｸM-PRO" panose="020F0600000000000000" pitchFamily="50" charset="-128"/>
                <a:ea typeface="HG丸ｺﾞｼｯｸM-PRO" panose="020F0600000000000000" pitchFamily="50" charset="-128"/>
              </a:rPr>
              <a:t>】</a:t>
            </a:r>
            <a:endParaRPr kumimoji="1" lang="ja-JP" altLang="en-US" sz="1600" b="1"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4529276" y="1521476"/>
            <a:ext cx="5127132" cy="646331"/>
          </a:xfrm>
          <a:prstGeom prst="rect">
            <a:avLst/>
          </a:prstGeom>
          <a:noFill/>
        </p:spPr>
        <p:txBody>
          <a:bodyPr wrap="square" rtlCol="0">
            <a:spAutoFit/>
          </a:bodyPr>
          <a:lstStyle/>
          <a:p>
            <a:r>
              <a:rPr lang="ja-JP" altLang="en-US" b="1" dirty="0">
                <a:solidFill>
                  <a:schemeClr val="accent1">
                    <a:lumMod val="50000"/>
                  </a:schemeClr>
                </a:solidFill>
                <a:latin typeface="HGP教科書体" panose="02020600000000000000" pitchFamily="18" charset="-128"/>
                <a:ea typeface="HGP教科書体" panose="02020600000000000000" pitchFamily="18" charset="-128"/>
              </a:rPr>
              <a:t>●</a:t>
            </a:r>
            <a:r>
              <a:rPr kumimoji="1" lang="ja-JP" altLang="en-US" b="1" dirty="0">
                <a:solidFill>
                  <a:schemeClr val="accent1">
                    <a:lumMod val="50000"/>
                  </a:schemeClr>
                </a:solidFill>
                <a:latin typeface="HGP教科書体" panose="02020600000000000000" pitchFamily="18" charset="-128"/>
                <a:ea typeface="HGP教科書体" panose="02020600000000000000" pitchFamily="18" charset="-128"/>
              </a:rPr>
              <a:t>誰かに喜んでもらえること</a:t>
            </a:r>
            <a:endParaRPr kumimoji="1" lang="en-US" altLang="ja-JP" b="1" dirty="0">
              <a:solidFill>
                <a:schemeClr val="accent1">
                  <a:lumMod val="50000"/>
                </a:schemeClr>
              </a:solidFill>
              <a:latin typeface="HGP教科書体" panose="02020600000000000000" pitchFamily="18" charset="-128"/>
              <a:ea typeface="HGP教科書体" panose="02020600000000000000" pitchFamily="18" charset="-128"/>
            </a:endParaRPr>
          </a:p>
          <a:p>
            <a:r>
              <a:rPr lang="ja-JP" altLang="en-US" b="1" dirty="0">
                <a:solidFill>
                  <a:schemeClr val="accent1">
                    <a:lumMod val="50000"/>
                  </a:schemeClr>
                </a:solidFill>
                <a:latin typeface="HGP教科書体" panose="02020600000000000000" pitchFamily="18" charset="-128"/>
                <a:ea typeface="HGP教科書体" panose="02020600000000000000" pitchFamily="18" charset="-128"/>
              </a:rPr>
              <a:t>●自分も楽しむこと</a:t>
            </a:r>
            <a:endParaRPr kumimoji="1" lang="en-US" altLang="ja-JP" b="1" dirty="0">
              <a:solidFill>
                <a:schemeClr val="accent1">
                  <a:lumMod val="50000"/>
                </a:schemeClr>
              </a:solidFill>
              <a:latin typeface="HGP教科書体" panose="02020600000000000000" pitchFamily="18" charset="-128"/>
              <a:ea typeface="HGP教科書体" panose="02020600000000000000" pitchFamily="18" charset="-128"/>
            </a:endParaRPr>
          </a:p>
        </p:txBody>
      </p:sp>
      <p:sp>
        <p:nvSpPr>
          <p:cNvPr id="40" name="四角形: 角を丸くする 29">
            <a:extLst>
              <a:ext uri="{FF2B5EF4-FFF2-40B4-BE49-F238E27FC236}">
                <a16:creationId xmlns="" xmlns:a16="http://schemas.microsoft.com/office/drawing/2014/main" id="{47142180-8AF1-4206-B25A-4D369714D424}"/>
              </a:ext>
            </a:extLst>
          </p:cNvPr>
          <p:cNvSpPr/>
          <p:nvPr/>
        </p:nvSpPr>
        <p:spPr>
          <a:xfrm>
            <a:off x="1162595" y="4539280"/>
            <a:ext cx="1685211" cy="1274128"/>
          </a:xfrm>
          <a:prstGeom prst="roundRect">
            <a:avLst/>
          </a:prstGeom>
          <a:ln w="635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r>
              <a:rPr lang="ja-JP" altLang="en-US" b="1" dirty="0" smtClean="0">
                <a:solidFill>
                  <a:schemeClr val="accent1">
                    <a:lumMod val="50000"/>
                  </a:schemeClr>
                </a:solidFill>
                <a:latin typeface="HGP教科書体" panose="02020600000000000000" pitchFamily="18" charset="-128"/>
                <a:ea typeface="HGP教科書体" panose="02020600000000000000" pitchFamily="18" charset="-128"/>
              </a:rPr>
              <a:t>● </a:t>
            </a:r>
            <a:r>
              <a:rPr lang="en-US" altLang="ja-JP" b="1" dirty="0" smtClean="0">
                <a:solidFill>
                  <a:schemeClr val="accent1">
                    <a:lumMod val="50000"/>
                  </a:schemeClr>
                </a:solidFill>
                <a:latin typeface="HGP教科書体" panose="02020600000000000000" pitchFamily="18" charset="-128"/>
                <a:ea typeface="HGP教科書体" panose="02020600000000000000" pitchFamily="18" charset="-128"/>
              </a:rPr>
              <a:t>3</a:t>
            </a:r>
            <a:r>
              <a:rPr lang="ja-JP" altLang="en-US" b="1" dirty="0">
                <a:solidFill>
                  <a:schemeClr val="accent1">
                    <a:lumMod val="50000"/>
                  </a:schemeClr>
                </a:solidFill>
                <a:latin typeface="HGP教科書体" panose="02020600000000000000" pitchFamily="18" charset="-128"/>
                <a:ea typeface="HGP教科書体" panose="02020600000000000000" pitchFamily="18" charset="-128"/>
              </a:rPr>
              <a:t>食</a:t>
            </a:r>
            <a:r>
              <a:rPr lang="ja-JP" altLang="en-US" b="1" dirty="0" smtClean="0">
                <a:solidFill>
                  <a:schemeClr val="accent1">
                    <a:lumMod val="50000"/>
                  </a:schemeClr>
                </a:solidFill>
                <a:latin typeface="HGP教科書体" panose="02020600000000000000" pitchFamily="18" charset="-128"/>
                <a:ea typeface="HGP教科書体" panose="02020600000000000000" pitchFamily="18" charset="-128"/>
              </a:rPr>
              <a:t>きちんと</a:t>
            </a:r>
            <a:endParaRPr lang="en-US" altLang="ja-JP" b="1" dirty="0" smtClean="0">
              <a:solidFill>
                <a:schemeClr val="accent1">
                  <a:lumMod val="50000"/>
                </a:schemeClr>
              </a:solidFill>
              <a:latin typeface="HGP教科書体" panose="02020600000000000000" pitchFamily="18" charset="-128"/>
              <a:ea typeface="HGP教科書体" panose="02020600000000000000" pitchFamily="18" charset="-128"/>
            </a:endParaRPr>
          </a:p>
          <a:p>
            <a:r>
              <a:rPr lang="ja-JP" altLang="en-US" b="1" dirty="0">
                <a:solidFill>
                  <a:schemeClr val="accent1">
                    <a:lumMod val="50000"/>
                  </a:schemeClr>
                </a:solidFill>
                <a:latin typeface="HGP教科書体" panose="02020600000000000000" pitchFamily="18" charset="-128"/>
                <a:ea typeface="HGP教科書体" panose="02020600000000000000" pitchFamily="18" charset="-128"/>
              </a:rPr>
              <a:t>　</a:t>
            </a:r>
            <a:r>
              <a:rPr lang="ja-JP" altLang="en-US" b="1" dirty="0" smtClean="0">
                <a:solidFill>
                  <a:schemeClr val="accent1">
                    <a:lumMod val="50000"/>
                  </a:schemeClr>
                </a:solidFill>
                <a:latin typeface="HGP教科書体" panose="02020600000000000000" pitchFamily="18" charset="-128"/>
                <a:ea typeface="HGP教科書体" panose="02020600000000000000" pitchFamily="18" charset="-128"/>
              </a:rPr>
              <a:t> 食べて</a:t>
            </a:r>
            <a:r>
              <a:rPr lang="ja-JP" altLang="en-US" b="1" dirty="0">
                <a:solidFill>
                  <a:schemeClr val="accent1">
                    <a:lumMod val="50000"/>
                  </a:schemeClr>
                </a:solidFill>
                <a:latin typeface="HGP教科書体" panose="02020600000000000000" pitchFamily="18" charset="-128"/>
                <a:ea typeface="HGP教科書体" panose="02020600000000000000" pitchFamily="18" charset="-128"/>
              </a:rPr>
              <a:t>いる</a:t>
            </a:r>
          </a:p>
        </p:txBody>
      </p:sp>
      <p:sp>
        <p:nvSpPr>
          <p:cNvPr id="42" name="四角形: 角を丸くする 29">
            <a:extLst>
              <a:ext uri="{FF2B5EF4-FFF2-40B4-BE49-F238E27FC236}">
                <a16:creationId xmlns="" xmlns:a16="http://schemas.microsoft.com/office/drawing/2014/main" id="{47142180-8AF1-4206-B25A-4D369714D424}"/>
              </a:ext>
            </a:extLst>
          </p:cNvPr>
          <p:cNvSpPr/>
          <p:nvPr/>
        </p:nvSpPr>
        <p:spPr>
          <a:xfrm>
            <a:off x="3218965" y="4526930"/>
            <a:ext cx="1685211" cy="1274128"/>
          </a:xfrm>
          <a:prstGeom prst="roundRect">
            <a:avLst/>
          </a:prstGeom>
          <a:ln w="635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b="1" dirty="0" smtClean="0">
                <a:solidFill>
                  <a:schemeClr val="accent1">
                    <a:lumMod val="50000"/>
                  </a:schemeClr>
                </a:solidFill>
                <a:latin typeface="HGP教科書体" panose="02020600000000000000" pitchFamily="18" charset="-128"/>
                <a:ea typeface="HGP教科書体" panose="02020600000000000000" pitchFamily="18" charset="-128"/>
              </a:rPr>
              <a:t>●毎日の通勤・</a:t>
            </a:r>
            <a:endParaRPr lang="en-US" altLang="ja-JP" sz="1600" b="1" dirty="0" smtClean="0">
              <a:solidFill>
                <a:schemeClr val="accent1">
                  <a:lumMod val="50000"/>
                </a:schemeClr>
              </a:solidFill>
              <a:latin typeface="HGP教科書体" panose="02020600000000000000" pitchFamily="18" charset="-128"/>
              <a:ea typeface="HGP教科書体" panose="02020600000000000000" pitchFamily="18" charset="-128"/>
            </a:endParaRPr>
          </a:p>
          <a:p>
            <a:r>
              <a:rPr lang="ja-JP" altLang="en-US" sz="1600" b="1" dirty="0">
                <a:solidFill>
                  <a:schemeClr val="accent1">
                    <a:lumMod val="50000"/>
                  </a:schemeClr>
                </a:solidFill>
                <a:latin typeface="HGP教科書体" panose="02020600000000000000" pitchFamily="18" charset="-128"/>
                <a:ea typeface="HGP教科書体" panose="02020600000000000000" pitchFamily="18" charset="-128"/>
              </a:rPr>
              <a:t>　</a:t>
            </a:r>
            <a:r>
              <a:rPr lang="ja-JP" altLang="en-US" sz="1600" b="1" dirty="0" smtClean="0">
                <a:solidFill>
                  <a:schemeClr val="accent1">
                    <a:lumMod val="50000"/>
                  </a:schemeClr>
                </a:solidFill>
                <a:latin typeface="HGP教科書体" panose="02020600000000000000" pitchFamily="18" charset="-128"/>
                <a:ea typeface="HGP教科書体" panose="02020600000000000000" pitchFamily="18" charset="-128"/>
              </a:rPr>
              <a:t>８時間勤務が　</a:t>
            </a:r>
            <a:endParaRPr lang="en-US" altLang="ja-JP" sz="1600" b="1" dirty="0" smtClean="0">
              <a:solidFill>
                <a:schemeClr val="accent1">
                  <a:lumMod val="50000"/>
                </a:schemeClr>
              </a:solidFill>
              <a:latin typeface="HGP教科書体" panose="02020600000000000000" pitchFamily="18" charset="-128"/>
              <a:ea typeface="HGP教科書体" panose="02020600000000000000" pitchFamily="18" charset="-128"/>
            </a:endParaRPr>
          </a:p>
          <a:p>
            <a:r>
              <a:rPr lang="ja-JP" altLang="en-US" sz="1600" b="1" dirty="0">
                <a:solidFill>
                  <a:schemeClr val="accent1">
                    <a:lumMod val="50000"/>
                  </a:schemeClr>
                </a:solidFill>
                <a:latin typeface="HGP教科書体" panose="02020600000000000000" pitchFamily="18" charset="-128"/>
                <a:ea typeface="HGP教科書体" panose="02020600000000000000" pitchFamily="18" charset="-128"/>
              </a:rPr>
              <a:t>　</a:t>
            </a:r>
            <a:r>
              <a:rPr lang="ja-JP" altLang="en-US" sz="1600" b="1" dirty="0" smtClean="0">
                <a:solidFill>
                  <a:schemeClr val="accent1">
                    <a:lumMod val="50000"/>
                  </a:schemeClr>
                </a:solidFill>
                <a:latin typeface="HGP教科書体" panose="02020600000000000000" pitchFamily="18" charset="-128"/>
                <a:ea typeface="HGP教科書体" panose="02020600000000000000" pitchFamily="18" charset="-128"/>
              </a:rPr>
              <a:t>できる体力が　</a:t>
            </a:r>
          </a:p>
          <a:p>
            <a:r>
              <a:rPr lang="ja-JP" altLang="en-US" sz="1600" b="1" dirty="0" smtClean="0">
                <a:solidFill>
                  <a:schemeClr val="accent1">
                    <a:lumMod val="50000"/>
                  </a:schemeClr>
                </a:solidFill>
                <a:latin typeface="HGP教科書体" panose="02020600000000000000" pitchFamily="18" charset="-128"/>
                <a:ea typeface="HGP教科書体" panose="02020600000000000000" pitchFamily="18" charset="-128"/>
              </a:rPr>
              <a:t>　ついている</a:t>
            </a:r>
            <a:endParaRPr lang="ja-JP" altLang="en-US" sz="1600" b="1" dirty="0">
              <a:solidFill>
                <a:schemeClr val="accent1">
                  <a:lumMod val="50000"/>
                </a:schemeClr>
              </a:solidFill>
              <a:latin typeface="HGP教科書体" panose="02020600000000000000" pitchFamily="18" charset="-128"/>
              <a:ea typeface="HGP教科書体" panose="02020600000000000000" pitchFamily="18" charset="-128"/>
            </a:endParaRPr>
          </a:p>
        </p:txBody>
      </p:sp>
      <p:sp>
        <p:nvSpPr>
          <p:cNvPr id="43" name="四角形: 角を丸くする 29">
            <a:extLst>
              <a:ext uri="{FF2B5EF4-FFF2-40B4-BE49-F238E27FC236}">
                <a16:creationId xmlns="" xmlns:a16="http://schemas.microsoft.com/office/drawing/2014/main" id="{47142180-8AF1-4206-B25A-4D369714D424}"/>
              </a:ext>
            </a:extLst>
          </p:cNvPr>
          <p:cNvSpPr/>
          <p:nvPr/>
        </p:nvSpPr>
        <p:spPr>
          <a:xfrm>
            <a:off x="5365991" y="4528516"/>
            <a:ext cx="1685211" cy="1274128"/>
          </a:xfrm>
          <a:prstGeom prst="roundRect">
            <a:avLst/>
          </a:prstGeom>
          <a:ln w="635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r>
              <a:rPr lang="ja-JP" altLang="en-US" b="1" dirty="0">
                <a:solidFill>
                  <a:schemeClr val="accent1">
                    <a:lumMod val="50000"/>
                  </a:schemeClr>
                </a:solidFill>
                <a:latin typeface="HGP教科書体" panose="02020600000000000000" pitchFamily="18" charset="-128"/>
                <a:ea typeface="HGP教科書体" panose="02020600000000000000" pitchFamily="18" charset="-128"/>
              </a:rPr>
              <a:t>●毎日、</a:t>
            </a:r>
            <a:r>
              <a:rPr lang="en-US" altLang="ja-JP" b="1" dirty="0">
                <a:solidFill>
                  <a:schemeClr val="accent1">
                    <a:lumMod val="50000"/>
                  </a:schemeClr>
                </a:solidFill>
                <a:latin typeface="HGP教科書体" panose="02020600000000000000" pitchFamily="18" charset="-128"/>
                <a:ea typeface="HGP教科書体" panose="02020600000000000000" pitchFamily="18" charset="-128"/>
              </a:rPr>
              <a:t>7</a:t>
            </a:r>
            <a:r>
              <a:rPr lang="ja-JP" altLang="en-US" b="1" dirty="0" smtClean="0">
                <a:solidFill>
                  <a:schemeClr val="accent1">
                    <a:lumMod val="50000"/>
                  </a:schemeClr>
                </a:solidFill>
                <a:latin typeface="HGP教科書体" panose="02020600000000000000" pitchFamily="18" charset="-128"/>
                <a:ea typeface="HGP教科書体" panose="02020600000000000000" pitchFamily="18" charset="-128"/>
              </a:rPr>
              <a:t>時　</a:t>
            </a:r>
            <a:endParaRPr lang="en-US" altLang="ja-JP" b="1" dirty="0" smtClean="0">
              <a:solidFill>
                <a:schemeClr val="accent1">
                  <a:lumMod val="50000"/>
                </a:schemeClr>
              </a:solidFill>
              <a:latin typeface="HGP教科書体" panose="02020600000000000000" pitchFamily="18" charset="-128"/>
              <a:ea typeface="HGP教科書体" panose="02020600000000000000" pitchFamily="18" charset="-128"/>
            </a:endParaRPr>
          </a:p>
          <a:p>
            <a:r>
              <a:rPr lang="ja-JP" altLang="en-US" b="1" dirty="0">
                <a:solidFill>
                  <a:schemeClr val="accent1">
                    <a:lumMod val="50000"/>
                  </a:schemeClr>
                </a:solidFill>
                <a:latin typeface="HGP教科書体" panose="02020600000000000000" pitchFamily="18" charset="-128"/>
                <a:ea typeface="HGP教科書体" panose="02020600000000000000" pitchFamily="18" charset="-128"/>
              </a:rPr>
              <a:t>　</a:t>
            </a:r>
            <a:r>
              <a:rPr lang="ja-JP" altLang="en-US" b="1" dirty="0" smtClean="0">
                <a:solidFill>
                  <a:schemeClr val="accent1">
                    <a:lumMod val="50000"/>
                  </a:schemeClr>
                </a:solidFill>
                <a:latin typeface="HGP教科書体" panose="02020600000000000000" pitchFamily="18" charset="-128"/>
                <a:ea typeface="HGP教科書体" panose="02020600000000000000" pitchFamily="18" charset="-128"/>
              </a:rPr>
              <a:t>間睡眠</a:t>
            </a:r>
            <a:r>
              <a:rPr lang="ja-JP" altLang="en-US" b="1" dirty="0">
                <a:solidFill>
                  <a:schemeClr val="accent1">
                    <a:lumMod val="50000"/>
                  </a:schemeClr>
                </a:solidFill>
                <a:latin typeface="HGP教科書体" panose="02020600000000000000" pitchFamily="18" charset="-128"/>
                <a:ea typeface="HGP教科書体" panose="02020600000000000000" pitchFamily="18" charset="-128"/>
              </a:rPr>
              <a:t>が</a:t>
            </a:r>
            <a:r>
              <a:rPr lang="ja-JP" altLang="en-US" b="1" dirty="0" smtClean="0">
                <a:solidFill>
                  <a:schemeClr val="accent1">
                    <a:lumMod val="50000"/>
                  </a:schemeClr>
                </a:solidFill>
                <a:latin typeface="HGP教科書体" panose="02020600000000000000" pitchFamily="18" charset="-128"/>
                <a:ea typeface="HGP教科書体" panose="02020600000000000000" pitchFamily="18" charset="-128"/>
              </a:rPr>
              <a:t>確</a:t>
            </a:r>
            <a:endParaRPr lang="en-US" altLang="ja-JP" b="1" dirty="0" smtClean="0">
              <a:solidFill>
                <a:schemeClr val="accent1">
                  <a:lumMod val="50000"/>
                </a:schemeClr>
              </a:solidFill>
              <a:latin typeface="HGP教科書体" panose="02020600000000000000" pitchFamily="18" charset="-128"/>
              <a:ea typeface="HGP教科書体" panose="02020600000000000000" pitchFamily="18" charset="-128"/>
            </a:endParaRPr>
          </a:p>
          <a:p>
            <a:r>
              <a:rPr lang="ja-JP" altLang="en-US" b="1" dirty="0">
                <a:solidFill>
                  <a:schemeClr val="accent1">
                    <a:lumMod val="50000"/>
                  </a:schemeClr>
                </a:solidFill>
                <a:latin typeface="HGP教科書体" panose="02020600000000000000" pitchFamily="18" charset="-128"/>
                <a:ea typeface="HGP教科書体" panose="02020600000000000000" pitchFamily="18" charset="-128"/>
              </a:rPr>
              <a:t>　</a:t>
            </a:r>
            <a:r>
              <a:rPr lang="ja-JP" altLang="en-US" b="1" dirty="0" smtClean="0">
                <a:solidFill>
                  <a:schemeClr val="accent1">
                    <a:lumMod val="50000"/>
                  </a:schemeClr>
                </a:solidFill>
                <a:latin typeface="HGP教科書体" panose="02020600000000000000" pitchFamily="18" charset="-128"/>
                <a:ea typeface="HGP教科書体" panose="02020600000000000000" pitchFamily="18" charset="-128"/>
              </a:rPr>
              <a:t>保できている</a:t>
            </a:r>
            <a:endParaRPr lang="en-US" altLang="ja-JP" b="1" dirty="0">
              <a:solidFill>
                <a:schemeClr val="accent1">
                  <a:lumMod val="50000"/>
                </a:schemeClr>
              </a:solidFill>
              <a:latin typeface="HGP教科書体" panose="02020600000000000000" pitchFamily="18" charset="-128"/>
              <a:ea typeface="HGP教科書体" panose="02020600000000000000" pitchFamily="18" charset="-128"/>
            </a:endParaRPr>
          </a:p>
        </p:txBody>
      </p:sp>
      <p:sp>
        <p:nvSpPr>
          <p:cNvPr id="44" name="四角形: 角を丸くする 29">
            <a:extLst>
              <a:ext uri="{FF2B5EF4-FFF2-40B4-BE49-F238E27FC236}">
                <a16:creationId xmlns="" xmlns:a16="http://schemas.microsoft.com/office/drawing/2014/main" id="{47142180-8AF1-4206-B25A-4D369714D424}"/>
              </a:ext>
            </a:extLst>
          </p:cNvPr>
          <p:cNvSpPr/>
          <p:nvPr/>
        </p:nvSpPr>
        <p:spPr>
          <a:xfrm>
            <a:off x="7556140" y="4521915"/>
            <a:ext cx="1685211" cy="1274128"/>
          </a:xfrm>
          <a:prstGeom prst="roundRect">
            <a:avLst/>
          </a:prstGeom>
          <a:ln w="635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b="1" dirty="0">
                <a:solidFill>
                  <a:schemeClr val="accent1">
                    <a:lumMod val="50000"/>
                  </a:schemeClr>
                </a:solidFill>
                <a:latin typeface="HGP教科書体" panose="02020600000000000000" pitchFamily="18" charset="-128"/>
                <a:ea typeface="HGP教科書体" panose="02020600000000000000" pitchFamily="18" charset="-128"/>
              </a:rPr>
              <a:t>●休日、</a:t>
            </a:r>
            <a:r>
              <a:rPr lang="ja-JP" altLang="en-US" sz="1600" b="1" dirty="0" smtClean="0">
                <a:solidFill>
                  <a:schemeClr val="accent1">
                    <a:lumMod val="50000"/>
                  </a:schemeClr>
                </a:solidFill>
                <a:latin typeface="HGP教科書体" panose="02020600000000000000" pitchFamily="18" charset="-128"/>
                <a:ea typeface="HGP教科書体" panose="02020600000000000000" pitchFamily="18" charset="-128"/>
              </a:rPr>
              <a:t>リフレッ </a:t>
            </a:r>
            <a:endParaRPr lang="en-US" altLang="ja-JP" sz="1600" b="1" dirty="0" smtClean="0">
              <a:solidFill>
                <a:schemeClr val="accent1">
                  <a:lumMod val="50000"/>
                </a:schemeClr>
              </a:solidFill>
              <a:latin typeface="HGP教科書体" panose="02020600000000000000" pitchFamily="18" charset="-128"/>
              <a:ea typeface="HGP教科書体" panose="02020600000000000000" pitchFamily="18" charset="-128"/>
            </a:endParaRPr>
          </a:p>
          <a:p>
            <a:r>
              <a:rPr lang="en-US" altLang="ja-JP" sz="1600" b="1" dirty="0">
                <a:solidFill>
                  <a:schemeClr val="accent1">
                    <a:lumMod val="50000"/>
                  </a:schemeClr>
                </a:solidFill>
                <a:latin typeface="HGP教科書体" panose="02020600000000000000" pitchFamily="18" charset="-128"/>
                <a:ea typeface="HGP教科書体" panose="02020600000000000000" pitchFamily="18" charset="-128"/>
              </a:rPr>
              <a:t> </a:t>
            </a:r>
            <a:r>
              <a:rPr lang="en-US" altLang="ja-JP" sz="1600" b="1" dirty="0" smtClean="0">
                <a:solidFill>
                  <a:schemeClr val="accent1">
                    <a:lumMod val="50000"/>
                  </a:schemeClr>
                </a:solidFill>
                <a:latin typeface="HGP教科書体" panose="02020600000000000000" pitchFamily="18" charset="-128"/>
                <a:ea typeface="HGP教科書体" panose="02020600000000000000" pitchFamily="18" charset="-128"/>
              </a:rPr>
              <a:t>  </a:t>
            </a:r>
            <a:r>
              <a:rPr lang="ja-JP" altLang="en-US" sz="1600" b="1" dirty="0" smtClean="0">
                <a:solidFill>
                  <a:schemeClr val="accent1">
                    <a:lumMod val="50000"/>
                  </a:schemeClr>
                </a:solidFill>
                <a:latin typeface="HGP教科書体" panose="02020600000000000000" pitchFamily="18" charset="-128"/>
                <a:ea typeface="HGP教科書体" panose="02020600000000000000" pitchFamily="18" charset="-128"/>
              </a:rPr>
              <a:t>シュ</a:t>
            </a:r>
            <a:r>
              <a:rPr lang="ja-JP" altLang="en-US" sz="1600" b="1" dirty="0">
                <a:solidFill>
                  <a:schemeClr val="accent1">
                    <a:lumMod val="50000"/>
                  </a:schemeClr>
                </a:solidFill>
                <a:latin typeface="HGP教科書体" panose="02020600000000000000" pitchFamily="18" charset="-128"/>
                <a:ea typeface="HGP教科書体" panose="02020600000000000000" pitchFamily="18" charset="-128"/>
              </a:rPr>
              <a:t>して、</a:t>
            </a:r>
            <a:r>
              <a:rPr lang="ja-JP" altLang="en-US" sz="1600" b="1" dirty="0" smtClean="0">
                <a:solidFill>
                  <a:schemeClr val="accent1">
                    <a:lumMod val="50000"/>
                  </a:schemeClr>
                </a:solidFill>
                <a:latin typeface="HGP教科書体" panose="02020600000000000000" pitchFamily="18" charset="-128"/>
                <a:ea typeface="HGP教科書体" panose="02020600000000000000" pitchFamily="18" charset="-128"/>
              </a:rPr>
              <a:t>月曜</a:t>
            </a:r>
            <a:endParaRPr lang="en-US" altLang="ja-JP" sz="1600" b="1" dirty="0" smtClean="0">
              <a:solidFill>
                <a:schemeClr val="accent1">
                  <a:lumMod val="50000"/>
                </a:schemeClr>
              </a:solidFill>
              <a:latin typeface="HGP教科書体" panose="02020600000000000000" pitchFamily="18" charset="-128"/>
              <a:ea typeface="HGP教科書体" panose="02020600000000000000" pitchFamily="18" charset="-128"/>
            </a:endParaRPr>
          </a:p>
          <a:p>
            <a:r>
              <a:rPr lang="en-US" altLang="ja-JP" sz="1600" b="1" dirty="0">
                <a:solidFill>
                  <a:schemeClr val="accent1">
                    <a:lumMod val="50000"/>
                  </a:schemeClr>
                </a:solidFill>
                <a:latin typeface="HGP教科書体" panose="02020600000000000000" pitchFamily="18" charset="-128"/>
                <a:ea typeface="HGP教科書体" panose="02020600000000000000" pitchFamily="18" charset="-128"/>
              </a:rPr>
              <a:t> </a:t>
            </a:r>
            <a:r>
              <a:rPr lang="en-US" altLang="ja-JP" sz="1600" b="1" dirty="0" smtClean="0">
                <a:solidFill>
                  <a:schemeClr val="accent1">
                    <a:lumMod val="50000"/>
                  </a:schemeClr>
                </a:solidFill>
                <a:latin typeface="HGP教科書体" panose="02020600000000000000" pitchFamily="18" charset="-128"/>
                <a:ea typeface="HGP教科書体" panose="02020600000000000000" pitchFamily="18" charset="-128"/>
              </a:rPr>
              <a:t>  </a:t>
            </a:r>
            <a:r>
              <a:rPr lang="ja-JP" altLang="en-US" sz="1600" b="1" dirty="0" smtClean="0">
                <a:solidFill>
                  <a:schemeClr val="accent1">
                    <a:lumMod val="50000"/>
                  </a:schemeClr>
                </a:solidFill>
                <a:latin typeface="HGP教科書体" panose="02020600000000000000" pitchFamily="18" charset="-128"/>
                <a:ea typeface="HGP教科書体" panose="02020600000000000000" pitchFamily="18" charset="-128"/>
              </a:rPr>
              <a:t>日</a:t>
            </a:r>
            <a:r>
              <a:rPr lang="ja-JP" altLang="en-US" sz="1600" b="1" dirty="0">
                <a:solidFill>
                  <a:schemeClr val="accent1">
                    <a:lumMod val="50000"/>
                  </a:schemeClr>
                </a:solidFill>
                <a:latin typeface="HGP教科書体" panose="02020600000000000000" pitchFamily="18" charset="-128"/>
                <a:ea typeface="HGP教科書体" panose="02020600000000000000" pitchFamily="18" charset="-128"/>
              </a:rPr>
              <a:t>に疲れを</a:t>
            </a:r>
            <a:r>
              <a:rPr lang="ja-JP" altLang="en-US" sz="1600" b="1" dirty="0" smtClean="0">
                <a:solidFill>
                  <a:schemeClr val="accent1">
                    <a:lumMod val="50000"/>
                  </a:schemeClr>
                </a:solidFill>
                <a:latin typeface="HGP教科書体" panose="02020600000000000000" pitchFamily="18" charset="-128"/>
                <a:ea typeface="HGP教科書体" panose="02020600000000000000" pitchFamily="18" charset="-128"/>
              </a:rPr>
              <a:t>残</a:t>
            </a:r>
            <a:endParaRPr lang="en-US" altLang="ja-JP" sz="1600" b="1" dirty="0" smtClean="0">
              <a:solidFill>
                <a:schemeClr val="accent1">
                  <a:lumMod val="50000"/>
                </a:schemeClr>
              </a:solidFill>
              <a:latin typeface="HGP教科書体" panose="02020600000000000000" pitchFamily="18" charset="-128"/>
              <a:ea typeface="HGP教科書体" panose="02020600000000000000" pitchFamily="18" charset="-128"/>
            </a:endParaRPr>
          </a:p>
          <a:p>
            <a:r>
              <a:rPr lang="en-US" altLang="ja-JP" sz="1600" b="1" dirty="0">
                <a:solidFill>
                  <a:schemeClr val="accent1">
                    <a:lumMod val="50000"/>
                  </a:schemeClr>
                </a:solidFill>
                <a:latin typeface="HGP教科書体" panose="02020600000000000000" pitchFamily="18" charset="-128"/>
                <a:ea typeface="HGP教科書体" panose="02020600000000000000" pitchFamily="18" charset="-128"/>
              </a:rPr>
              <a:t> </a:t>
            </a:r>
            <a:r>
              <a:rPr lang="en-US" altLang="ja-JP" sz="1600" b="1" dirty="0" smtClean="0">
                <a:solidFill>
                  <a:schemeClr val="accent1">
                    <a:lumMod val="50000"/>
                  </a:schemeClr>
                </a:solidFill>
                <a:latin typeface="HGP教科書体" panose="02020600000000000000" pitchFamily="18" charset="-128"/>
                <a:ea typeface="HGP教科書体" panose="02020600000000000000" pitchFamily="18" charset="-128"/>
              </a:rPr>
              <a:t>  </a:t>
            </a:r>
            <a:r>
              <a:rPr lang="ja-JP" altLang="en-US" sz="1600" b="1" dirty="0" smtClean="0">
                <a:solidFill>
                  <a:schemeClr val="accent1">
                    <a:lumMod val="50000"/>
                  </a:schemeClr>
                </a:solidFill>
                <a:latin typeface="HGP教科書体" panose="02020600000000000000" pitchFamily="18" charset="-128"/>
                <a:ea typeface="HGP教科書体" panose="02020600000000000000" pitchFamily="18" charset="-128"/>
              </a:rPr>
              <a:t>さない</a:t>
            </a:r>
            <a:endParaRPr lang="ja-JP" altLang="en-US" sz="1600" b="1" dirty="0">
              <a:solidFill>
                <a:schemeClr val="accent1">
                  <a:lumMod val="50000"/>
                </a:schemeClr>
              </a:solidFill>
              <a:latin typeface="HGP教科書体" panose="02020600000000000000" pitchFamily="18" charset="-128"/>
              <a:ea typeface="HGP教科書体" panose="02020600000000000000" pitchFamily="18" charset="-128"/>
            </a:endParaRPr>
          </a:p>
        </p:txBody>
      </p:sp>
      <p:sp>
        <p:nvSpPr>
          <p:cNvPr id="26" name="四角形: 角を丸くする 29">
            <a:extLst>
              <a:ext uri="{FF2B5EF4-FFF2-40B4-BE49-F238E27FC236}">
                <a16:creationId xmlns="" xmlns:a16="http://schemas.microsoft.com/office/drawing/2014/main" id="{47142180-8AF1-4206-B25A-4D369714D424}"/>
              </a:ext>
            </a:extLst>
          </p:cNvPr>
          <p:cNvSpPr/>
          <p:nvPr/>
        </p:nvSpPr>
        <p:spPr>
          <a:xfrm>
            <a:off x="3742342" y="3046102"/>
            <a:ext cx="4440576" cy="721638"/>
          </a:xfrm>
          <a:prstGeom prst="roundRect">
            <a:avLst/>
          </a:prstGeom>
          <a:ln w="635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r>
              <a:rPr lang="ja-JP" altLang="en-US" b="1" dirty="0">
                <a:solidFill>
                  <a:schemeClr val="accent1">
                    <a:lumMod val="50000"/>
                  </a:schemeClr>
                </a:solidFill>
                <a:latin typeface="HGP教科書体" panose="02020600000000000000" pitchFamily="18" charset="-128"/>
                <a:ea typeface="HGP教科書体" panose="02020600000000000000" pitchFamily="18" charset="-128"/>
              </a:rPr>
              <a:t>●再発せずに、休まず働いている。</a:t>
            </a:r>
            <a:endParaRPr lang="en-US" altLang="ja-JP" b="1" dirty="0">
              <a:solidFill>
                <a:schemeClr val="accent1">
                  <a:lumMod val="50000"/>
                </a:schemeClr>
              </a:solidFill>
              <a:latin typeface="HGP教科書体" panose="02020600000000000000" pitchFamily="18" charset="-128"/>
              <a:ea typeface="HGP教科書体" panose="02020600000000000000" pitchFamily="18" charset="-128"/>
            </a:endParaRPr>
          </a:p>
        </p:txBody>
      </p:sp>
    </p:spTree>
    <p:extLst>
      <p:ext uri="{BB962C8B-B14F-4D97-AF65-F5344CB8AC3E}">
        <p14:creationId xmlns:p14="http://schemas.microsoft.com/office/powerpoint/2010/main" val="3733257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339294" y="1016001"/>
            <a:ext cx="9332686" cy="5542812"/>
          </a:xfrm>
          <a:ln>
            <a:solidFill>
              <a:schemeClr val="tx1"/>
            </a:solidFill>
          </a:ln>
        </p:spPr>
        <p:txBody>
          <a:bodyPr anchor="ctr" anchorCtr="0">
            <a:normAutofit fontScale="85000" lnSpcReduction="20000"/>
          </a:bodyPr>
          <a:lstStyle/>
          <a:p>
            <a:pPr marL="0" indent="0">
              <a:buNone/>
            </a:pPr>
            <a:r>
              <a:rPr lang="ja-JP" altLang="en-US" sz="2400" b="1" u="sng" dirty="0">
                <a:latin typeface="HG丸ｺﾞｼｯｸM-PRO" panose="020F0600000000000000" pitchFamily="50" charset="-128"/>
                <a:ea typeface="HG丸ｺﾞｼｯｸM-PRO" panose="020F0600000000000000" pitchFamily="50" charset="-128"/>
              </a:rPr>
              <a:t>１：継続できる自信をチェック！！</a:t>
            </a:r>
            <a:endParaRPr lang="en-US" altLang="ja-JP" sz="2400" b="1" u="sng" dirty="0">
              <a:latin typeface="HG丸ｺﾞｼｯｸM-PRO" panose="020F0600000000000000" pitchFamily="50" charset="-128"/>
              <a:ea typeface="HG丸ｺﾞｼｯｸM-PRO" panose="020F0600000000000000" pitchFamily="50" charset="-128"/>
            </a:endParaRPr>
          </a:p>
          <a:p>
            <a:pPr marL="0" indent="0">
              <a:buNone/>
            </a:pPr>
            <a:r>
              <a:rPr lang="ja-JP" altLang="en-US" sz="1900" dirty="0">
                <a:latin typeface="HG丸ｺﾞｼｯｸM-PRO" panose="020F0600000000000000" pitchFamily="50" charset="-128"/>
                <a:ea typeface="HG丸ｺﾞｼｯｸM-PRO" panose="020F0600000000000000" pitchFamily="50" charset="-128"/>
              </a:rPr>
              <a:t>・習慣化したい行動を継続できる自信（３か月後にその行動を継続できていると思うか？）を</a:t>
            </a:r>
            <a:r>
              <a:rPr lang="ja-JP" altLang="en-US" sz="1900" dirty="0" smtClean="0">
                <a:latin typeface="HG丸ｺﾞｼｯｸM-PRO" panose="020F0600000000000000" pitchFamily="50" charset="-128"/>
                <a:ea typeface="HG丸ｺﾞｼｯｸM-PRO" panose="020F0600000000000000" pitchFamily="50" charset="-128"/>
              </a:rPr>
              <a:t>パーセ</a:t>
            </a:r>
            <a:endParaRPr lang="en-US" altLang="ja-JP" sz="19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900" dirty="0">
                <a:latin typeface="HG丸ｺﾞｼｯｸM-PRO" panose="020F0600000000000000" pitchFamily="50" charset="-128"/>
                <a:ea typeface="HG丸ｺﾞｼｯｸM-PRO" panose="020F0600000000000000" pitchFamily="50" charset="-128"/>
              </a:rPr>
              <a:t>　</a:t>
            </a:r>
            <a:r>
              <a:rPr lang="ja-JP" altLang="en-US" sz="1900" dirty="0" smtClean="0">
                <a:latin typeface="HG丸ｺﾞｼｯｸM-PRO" panose="020F0600000000000000" pitchFamily="50" charset="-128"/>
                <a:ea typeface="HG丸ｺﾞｼｯｸM-PRO" panose="020F0600000000000000" pitchFamily="50" charset="-128"/>
              </a:rPr>
              <a:t>ンテージ</a:t>
            </a:r>
            <a:r>
              <a:rPr lang="ja-JP" altLang="en-US" sz="1900" dirty="0">
                <a:latin typeface="HG丸ｺﾞｼｯｸM-PRO" panose="020F0600000000000000" pitchFamily="50" charset="-128"/>
                <a:ea typeface="HG丸ｺﾞｼｯｸM-PRO" panose="020F0600000000000000" pitchFamily="50" charset="-128"/>
              </a:rPr>
              <a:t>で記入</a:t>
            </a:r>
            <a:r>
              <a:rPr lang="ja-JP" altLang="en-US" sz="1900" dirty="0" smtClean="0">
                <a:latin typeface="HG丸ｺﾞｼｯｸM-PRO" panose="020F0600000000000000" pitchFamily="50" charset="-128"/>
                <a:ea typeface="HG丸ｺﾞｼｯｸM-PRO" panose="020F0600000000000000" pitchFamily="50" charset="-128"/>
              </a:rPr>
              <a:t>する</a:t>
            </a:r>
            <a:endParaRPr lang="en-US" altLang="ja-JP" sz="19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b="1" dirty="0">
                <a:latin typeface="HG丸ｺﾞｼｯｸM-PRO" panose="020F0600000000000000" pitchFamily="50" charset="-128"/>
                <a:ea typeface="HG丸ｺﾞｼｯｸM-PRO" panose="020F0600000000000000" pitchFamily="50" charset="-128"/>
              </a:rPr>
              <a:t>　　</a:t>
            </a:r>
            <a:r>
              <a:rPr lang="en-US" altLang="ja-JP" sz="2000" b="1" dirty="0" smtClean="0">
                <a:latin typeface="HG丸ｺﾞｼｯｸM-PRO" panose="020F0600000000000000" pitchFamily="50" charset="-128"/>
                <a:ea typeface="HG丸ｺﾞｼｯｸM-PRO" panose="020F0600000000000000" pitchFamily="50" charset="-128"/>
              </a:rPr>
              <a:t>0</a:t>
            </a:r>
            <a:r>
              <a:rPr lang="ja-JP" altLang="en-US" sz="2000" b="1" dirty="0" smtClean="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　</a:t>
            </a:r>
            <a:r>
              <a:rPr lang="ja-JP" altLang="en-US" sz="2000" b="1" dirty="0">
                <a:latin typeface="HG丸ｺﾞｼｯｸM-PRO" panose="020F0600000000000000" pitchFamily="50" charset="-128"/>
                <a:ea typeface="HG丸ｺﾞｼｯｸM-PRO" panose="020F0600000000000000" pitchFamily="50" charset="-128"/>
              </a:rPr>
              <a:t>　</a:t>
            </a:r>
            <a:r>
              <a:rPr lang="en-US" altLang="ja-JP" sz="2000" b="1" dirty="0" smtClean="0">
                <a:latin typeface="HG丸ｺﾞｼｯｸM-PRO" panose="020F0600000000000000" pitchFamily="50" charset="-128"/>
                <a:ea typeface="HG丸ｺﾞｼｯｸM-PRO" panose="020F0600000000000000" pitchFamily="50" charset="-128"/>
              </a:rPr>
              <a:t>50</a:t>
            </a:r>
            <a:r>
              <a:rPr lang="ja-JP" altLang="en-US" sz="2000" b="1" dirty="0" smtClean="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　　　　　　　　 　</a:t>
            </a:r>
            <a:r>
              <a:rPr lang="en-US" altLang="ja-JP" sz="2000" b="1" dirty="0" smtClean="0">
                <a:latin typeface="HG丸ｺﾞｼｯｸM-PRO" panose="020F0600000000000000" pitchFamily="50" charset="-128"/>
                <a:ea typeface="HG丸ｺﾞｼｯｸM-PRO" panose="020F0600000000000000" pitchFamily="50" charset="-128"/>
              </a:rPr>
              <a:t>100</a:t>
            </a:r>
            <a:r>
              <a:rPr lang="ja-JP" altLang="en-US" sz="2000" b="1" dirty="0" smtClean="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　　　　　　　　　　　　　　　　　　　　　　　　</a:t>
            </a:r>
            <a:r>
              <a:rPr lang="ja-JP" altLang="en-US" b="1" dirty="0"/>
              <a:t>　</a:t>
            </a:r>
            <a:r>
              <a:rPr lang="ja-JP" altLang="en-US" sz="2400" b="1" dirty="0"/>
              <a:t> </a:t>
            </a:r>
            <a:r>
              <a:rPr lang="ja-JP" altLang="en-US" b="1" dirty="0"/>
              <a:t>　</a:t>
            </a:r>
            <a:r>
              <a:rPr lang="ja-JP" altLang="en-US" sz="2400" b="1" dirty="0"/>
              <a:t> </a:t>
            </a:r>
            <a:r>
              <a:rPr lang="ja-JP" altLang="en-US" b="1" dirty="0"/>
              <a:t>　</a:t>
            </a:r>
            <a:r>
              <a:rPr lang="ja-JP" altLang="en-US" sz="2400" b="1" dirty="0"/>
              <a:t> 　　　　</a:t>
            </a:r>
            <a:r>
              <a:rPr lang="ja-JP" altLang="en-US" sz="1600" b="1" dirty="0">
                <a:latin typeface="HG丸ｺﾞｼｯｸM-PRO" panose="020F0600000000000000" pitchFamily="50" charset="-128"/>
                <a:ea typeface="HG丸ｺﾞｼｯｸM-PRO" panose="020F0600000000000000" pitchFamily="50" charset="-128"/>
              </a:rPr>
              <a:t>＜全く自信がない＞　　　　　＜できるかどうか分からない＞　</a:t>
            </a:r>
            <a:r>
              <a:rPr lang="ja-JP" altLang="en-US" sz="1600" b="1" dirty="0" smtClean="0">
                <a:latin typeface="HG丸ｺﾞｼｯｸM-PRO" panose="020F0600000000000000" pitchFamily="50" charset="-128"/>
                <a:ea typeface="HG丸ｺﾞｼｯｸM-PRO" panose="020F0600000000000000" pitchFamily="50" charset="-128"/>
              </a:rPr>
              <a:t> </a:t>
            </a:r>
            <a:r>
              <a:rPr lang="ja-JP" altLang="en-US" sz="1600" b="1" dirty="0">
                <a:latin typeface="HG丸ｺﾞｼｯｸM-PRO" panose="020F0600000000000000" pitchFamily="50" charset="-128"/>
                <a:ea typeface="HG丸ｺﾞｼｯｸM-PRO" panose="020F0600000000000000" pitchFamily="50" charset="-128"/>
              </a:rPr>
              <a:t>　＜できると確信＞</a:t>
            </a: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r>
              <a:rPr lang="ja-JP" altLang="en-US" sz="2000" b="1" u="sng" dirty="0">
                <a:latin typeface="HG丸ｺﾞｼｯｸM-PRO" panose="020F0600000000000000" pitchFamily="50" charset="-128"/>
                <a:ea typeface="HG丸ｺﾞｼｯｸM-PRO" panose="020F0600000000000000" pitchFamily="50" charset="-128"/>
              </a:rPr>
              <a:t>⇒継続できる自信が</a:t>
            </a:r>
            <a:r>
              <a:rPr lang="ja-JP" altLang="en-US" sz="2000" b="1" u="sng" dirty="0" smtClean="0">
                <a:latin typeface="HG丸ｺﾞｼｯｸM-PRO" panose="020F0600000000000000" pitchFamily="50" charset="-128"/>
                <a:ea typeface="HG丸ｺﾞｼｯｸM-PRO" panose="020F0600000000000000" pitchFamily="50" charset="-128"/>
              </a:rPr>
              <a:t>、</a:t>
            </a:r>
            <a:r>
              <a:rPr lang="en-US" altLang="ja-JP" sz="2000" b="1" u="sng" dirty="0" smtClean="0">
                <a:latin typeface="HG丸ｺﾞｼｯｸM-PRO" panose="020F0600000000000000" pitchFamily="50" charset="-128"/>
                <a:ea typeface="HG丸ｺﾞｼｯｸM-PRO" panose="020F0600000000000000" pitchFamily="50" charset="-128"/>
              </a:rPr>
              <a:t>80</a:t>
            </a:r>
            <a:r>
              <a:rPr lang="ja-JP" altLang="en-US" sz="2000" b="1" u="sng" dirty="0" smtClean="0">
                <a:latin typeface="HG丸ｺﾞｼｯｸM-PRO" panose="020F0600000000000000" pitchFamily="50" charset="-128"/>
                <a:ea typeface="HG丸ｺﾞｼｯｸM-PRO" panose="020F0600000000000000" pitchFamily="50" charset="-128"/>
              </a:rPr>
              <a:t>％</a:t>
            </a:r>
            <a:r>
              <a:rPr lang="ja-JP" altLang="en-US" sz="2000" b="1" u="sng" dirty="0">
                <a:latin typeface="HG丸ｺﾞｼｯｸM-PRO" panose="020F0600000000000000" pitchFamily="50" charset="-128"/>
                <a:ea typeface="HG丸ｺﾞｼｯｸM-PRO" panose="020F0600000000000000" pitchFamily="50" charset="-128"/>
              </a:rPr>
              <a:t>以上のものを選択する</a:t>
            </a:r>
            <a:endParaRPr lang="en-US" altLang="ja-JP" sz="2000" b="1" u="sng" dirty="0">
              <a:latin typeface="HG丸ｺﾞｼｯｸM-PRO" panose="020F0600000000000000" pitchFamily="50" charset="-128"/>
              <a:ea typeface="HG丸ｺﾞｼｯｸM-PRO" panose="020F0600000000000000" pitchFamily="50" charset="-128"/>
            </a:endParaRPr>
          </a:p>
          <a:p>
            <a:pPr marL="0" indent="0">
              <a:buNone/>
            </a:pPr>
            <a:r>
              <a:rPr lang="ja-JP" altLang="en-US" sz="1900" dirty="0">
                <a:latin typeface="HG丸ｺﾞｼｯｸM-PRO" panose="020F0600000000000000" pitchFamily="50" charset="-128"/>
                <a:ea typeface="HG丸ｺﾞｼｯｸM-PRO" panose="020F0600000000000000" pitchFamily="50" charset="-128"/>
              </a:rPr>
              <a:t>　例：</a:t>
            </a:r>
            <a:r>
              <a:rPr lang="en-US" altLang="ja-JP" sz="1900" b="1" dirty="0">
                <a:latin typeface="HG丸ｺﾞｼｯｸM-PRO" panose="020F0600000000000000" pitchFamily="50" charset="-128"/>
                <a:ea typeface="HG丸ｺﾞｼｯｸM-PRO" panose="020F0600000000000000" pitchFamily="50" charset="-128"/>
              </a:rPr>
              <a:t>×</a:t>
            </a:r>
            <a:r>
              <a:rPr lang="ja-JP" altLang="en-US" sz="1900" dirty="0">
                <a:latin typeface="HG丸ｺﾞｼｯｸM-PRO" panose="020F0600000000000000" pitchFamily="50" charset="-128"/>
                <a:ea typeface="HG丸ｺﾞｼｯｸM-PRO" panose="020F0600000000000000" pitchFamily="50" charset="-128"/>
              </a:rPr>
              <a:t>　毎日朝食を食べる</a:t>
            </a:r>
            <a:r>
              <a:rPr lang="ja-JP" altLang="en-US" sz="1900" dirty="0" smtClean="0">
                <a:latin typeface="HG丸ｺﾞｼｯｸM-PRO" panose="020F0600000000000000" pitchFamily="50" charset="-128"/>
                <a:ea typeface="HG丸ｺﾞｼｯｸM-PRO" panose="020F0600000000000000" pitchFamily="50" charset="-128"/>
              </a:rPr>
              <a:t>（</a:t>
            </a:r>
            <a:r>
              <a:rPr lang="en-US" altLang="ja-JP" sz="1900" dirty="0" smtClean="0">
                <a:latin typeface="HG丸ｺﾞｼｯｸM-PRO" panose="020F0600000000000000" pitchFamily="50" charset="-128"/>
                <a:ea typeface="HG丸ｺﾞｼｯｸM-PRO" panose="020F0600000000000000" pitchFamily="50" charset="-128"/>
              </a:rPr>
              <a:t>30</a:t>
            </a:r>
            <a:r>
              <a:rPr lang="ja-JP" altLang="en-US" sz="1900" dirty="0" smtClean="0">
                <a:latin typeface="HG丸ｺﾞｼｯｸM-PRO" panose="020F0600000000000000" pitchFamily="50" charset="-128"/>
                <a:ea typeface="HG丸ｺﾞｼｯｸM-PRO" panose="020F0600000000000000" pitchFamily="50" charset="-128"/>
              </a:rPr>
              <a:t>％）</a:t>
            </a:r>
            <a:r>
              <a:rPr lang="ja-JP" altLang="en-US" sz="1900" dirty="0">
                <a:latin typeface="HG丸ｺﾞｼｯｸM-PRO" panose="020F0600000000000000" pitchFamily="50" charset="-128"/>
                <a:ea typeface="HG丸ｺﾞｼｯｸM-PRO" panose="020F0600000000000000" pitchFamily="50" charset="-128"/>
              </a:rPr>
              <a:t>　　　　　　</a:t>
            </a:r>
            <a:r>
              <a:rPr lang="en-US" altLang="ja-JP" sz="1900" b="1" dirty="0">
                <a:latin typeface="HG丸ｺﾞｼｯｸM-PRO" panose="020F0600000000000000" pitchFamily="50" charset="-128"/>
                <a:ea typeface="HG丸ｺﾞｼｯｸM-PRO" panose="020F0600000000000000" pitchFamily="50" charset="-128"/>
              </a:rPr>
              <a:t>×</a:t>
            </a:r>
            <a:r>
              <a:rPr lang="ja-JP" altLang="en-US" sz="1900" dirty="0">
                <a:latin typeface="HG丸ｺﾞｼｯｸM-PRO" panose="020F0600000000000000" pitchFamily="50" charset="-128"/>
                <a:ea typeface="HG丸ｺﾞｼｯｸM-PRO" panose="020F0600000000000000" pitchFamily="50" charset="-128"/>
              </a:rPr>
              <a:t>　</a:t>
            </a:r>
            <a:r>
              <a:rPr lang="ja-JP" altLang="en-US" sz="1900" dirty="0" smtClean="0">
                <a:latin typeface="HG丸ｺﾞｼｯｸM-PRO" panose="020F0600000000000000" pitchFamily="50" charset="-128"/>
                <a:ea typeface="HG丸ｺﾞｼｯｸM-PRO" panose="020F0600000000000000" pitchFamily="50" charset="-128"/>
              </a:rPr>
              <a:t>毎日</a:t>
            </a:r>
            <a:r>
              <a:rPr lang="en-US" altLang="ja-JP" sz="1900" dirty="0" smtClean="0">
                <a:latin typeface="HG丸ｺﾞｼｯｸM-PRO" panose="020F0600000000000000" pitchFamily="50" charset="-128"/>
                <a:ea typeface="HG丸ｺﾞｼｯｸM-PRO" panose="020F0600000000000000" pitchFamily="50" charset="-128"/>
              </a:rPr>
              <a:t>30</a:t>
            </a:r>
            <a:r>
              <a:rPr lang="ja-JP" altLang="en-US" sz="1900" dirty="0" smtClean="0">
                <a:latin typeface="HG丸ｺﾞｼｯｸM-PRO" panose="020F0600000000000000" pitchFamily="50" charset="-128"/>
                <a:ea typeface="HG丸ｺﾞｼｯｸM-PRO" panose="020F0600000000000000" pitchFamily="50" charset="-128"/>
              </a:rPr>
              <a:t>分</a:t>
            </a:r>
            <a:r>
              <a:rPr lang="ja-JP" altLang="en-US" sz="1900" dirty="0">
                <a:latin typeface="HG丸ｺﾞｼｯｸM-PRO" panose="020F0600000000000000" pitchFamily="50" charset="-128"/>
                <a:ea typeface="HG丸ｺﾞｼｯｸM-PRO" panose="020F0600000000000000" pitchFamily="50" charset="-128"/>
              </a:rPr>
              <a:t>ウォーキングする</a:t>
            </a:r>
            <a:r>
              <a:rPr lang="ja-JP" altLang="en-US" sz="1900" dirty="0" smtClean="0">
                <a:latin typeface="HG丸ｺﾞｼｯｸM-PRO" panose="020F0600000000000000" pitchFamily="50" charset="-128"/>
                <a:ea typeface="HG丸ｺﾞｼｯｸM-PRO" panose="020F0600000000000000" pitchFamily="50" charset="-128"/>
              </a:rPr>
              <a:t>（</a:t>
            </a:r>
            <a:r>
              <a:rPr lang="en-US" altLang="ja-JP" sz="1900" dirty="0" smtClean="0">
                <a:latin typeface="HG丸ｺﾞｼｯｸM-PRO" panose="020F0600000000000000" pitchFamily="50" charset="-128"/>
                <a:ea typeface="HG丸ｺﾞｼｯｸM-PRO" panose="020F0600000000000000" pitchFamily="50" charset="-128"/>
              </a:rPr>
              <a:t>60</a:t>
            </a:r>
            <a:r>
              <a:rPr lang="ja-JP" altLang="en-US" sz="1900" dirty="0" smtClean="0">
                <a:latin typeface="HG丸ｺﾞｼｯｸM-PRO" panose="020F0600000000000000" pitchFamily="50" charset="-128"/>
                <a:ea typeface="HG丸ｺﾞｼｯｸM-PRO" panose="020F0600000000000000" pitchFamily="50" charset="-128"/>
              </a:rPr>
              <a:t>％</a:t>
            </a:r>
            <a:r>
              <a:rPr lang="ja-JP" altLang="en-US" sz="1900" dirty="0">
                <a:latin typeface="HG丸ｺﾞｼｯｸM-PRO" panose="020F0600000000000000" pitchFamily="50" charset="-128"/>
                <a:ea typeface="HG丸ｺﾞｼｯｸM-PRO" panose="020F0600000000000000" pitchFamily="50" charset="-128"/>
              </a:rPr>
              <a:t>）</a:t>
            </a:r>
            <a:endParaRPr lang="en-US" altLang="ja-JP" sz="1900" dirty="0">
              <a:latin typeface="HG丸ｺﾞｼｯｸM-PRO" panose="020F0600000000000000" pitchFamily="50" charset="-128"/>
              <a:ea typeface="HG丸ｺﾞｼｯｸM-PRO" panose="020F0600000000000000" pitchFamily="50" charset="-128"/>
            </a:endParaRPr>
          </a:p>
          <a:p>
            <a:pPr marL="0" indent="0">
              <a:buNone/>
            </a:pPr>
            <a:r>
              <a:rPr lang="ja-JP" altLang="en-US" sz="1900" dirty="0">
                <a:latin typeface="HG丸ｺﾞｼｯｸM-PRO" panose="020F0600000000000000" pitchFamily="50" charset="-128"/>
                <a:ea typeface="HG丸ｺﾞｼｯｸM-PRO" panose="020F0600000000000000" pitchFamily="50" charset="-128"/>
              </a:rPr>
              <a:t>　　　</a:t>
            </a:r>
            <a:r>
              <a:rPr lang="ja-JP" altLang="en-US" sz="1900" b="1" dirty="0" smtClean="0">
                <a:solidFill>
                  <a:srgbClr val="FF0000"/>
                </a:solidFill>
                <a:latin typeface="HG丸ｺﾞｼｯｸM-PRO" panose="020F0600000000000000" pitchFamily="50" charset="-128"/>
                <a:ea typeface="HG丸ｺﾞｼｯｸM-PRO" panose="020F0600000000000000" pitchFamily="50" charset="-128"/>
              </a:rPr>
              <a:t>〇</a:t>
            </a:r>
            <a:r>
              <a:rPr lang="ja-JP" altLang="en-US" sz="1900" dirty="0" smtClean="0">
                <a:latin typeface="HG丸ｺﾞｼｯｸM-PRO" panose="020F0600000000000000" pitchFamily="50" charset="-128"/>
                <a:ea typeface="HG丸ｺﾞｼｯｸM-PRO" panose="020F0600000000000000" pitchFamily="50" charset="-128"/>
              </a:rPr>
              <a:t>   </a:t>
            </a:r>
            <a:r>
              <a:rPr lang="ja-JP" altLang="en-US" sz="1900" u="sng" dirty="0" smtClean="0">
                <a:latin typeface="HG丸ｺﾞｼｯｸM-PRO" panose="020F0600000000000000" pitchFamily="50" charset="-128"/>
                <a:ea typeface="HG丸ｺﾞｼｯｸM-PRO" panose="020F0600000000000000" pitchFamily="50" charset="-128"/>
              </a:rPr>
              <a:t>毎日</a:t>
            </a:r>
            <a:r>
              <a:rPr lang="en-US" altLang="ja-JP" sz="1900" u="sng" dirty="0" smtClean="0">
                <a:latin typeface="HG丸ｺﾞｼｯｸM-PRO" panose="020F0600000000000000" pitchFamily="50" charset="-128"/>
                <a:ea typeface="HG丸ｺﾞｼｯｸM-PRO" panose="020F0600000000000000" pitchFamily="50" charset="-128"/>
              </a:rPr>
              <a:t>23</a:t>
            </a:r>
            <a:r>
              <a:rPr lang="ja-JP" altLang="en-US" sz="1900" u="sng" dirty="0" smtClean="0">
                <a:latin typeface="HG丸ｺﾞｼｯｸM-PRO" panose="020F0600000000000000" pitchFamily="50" charset="-128"/>
                <a:ea typeface="HG丸ｺﾞｼｯｸM-PRO" panose="020F0600000000000000" pitchFamily="50" charset="-128"/>
              </a:rPr>
              <a:t>時</a:t>
            </a:r>
            <a:r>
              <a:rPr lang="ja-JP" altLang="en-US" sz="1900" u="sng" dirty="0">
                <a:latin typeface="HG丸ｺﾞｼｯｸM-PRO" panose="020F0600000000000000" pitchFamily="50" charset="-128"/>
                <a:ea typeface="HG丸ｺﾞｼｯｸM-PRO" panose="020F0600000000000000" pitchFamily="50" charset="-128"/>
              </a:rPr>
              <a:t>までに布団に入る</a:t>
            </a:r>
            <a:r>
              <a:rPr lang="ja-JP" altLang="en-US" sz="1900" u="sng" dirty="0" smtClean="0">
                <a:latin typeface="HG丸ｺﾞｼｯｸM-PRO" panose="020F0600000000000000" pitchFamily="50" charset="-128"/>
                <a:ea typeface="HG丸ｺﾞｼｯｸM-PRO" panose="020F0600000000000000" pitchFamily="50" charset="-128"/>
              </a:rPr>
              <a:t>（</a:t>
            </a:r>
            <a:r>
              <a:rPr lang="en-US" altLang="ja-JP" sz="1900" u="sng" dirty="0" smtClean="0">
                <a:latin typeface="HG丸ｺﾞｼｯｸM-PRO" panose="020F0600000000000000" pitchFamily="50" charset="-128"/>
                <a:ea typeface="HG丸ｺﾞｼｯｸM-PRO" panose="020F0600000000000000" pitchFamily="50" charset="-128"/>
              </a:rPr>
              <a:t>80</a:t>
            </a:r>
            <a:r>
              <a:rPr lang="ja-JP" altLang="en-US" sz="1900" u="sng" dirty="0" smtClean="0">
                <a:latin typeface="HG丸ｺﾞｼｯｸM-PRO" panose="020F0600000000000000" pitchFamily="50" charset="-128"/>
                <a:ea typeface="HG丸ｺﾞｼｯｸM-PRO" panose="020F0600000000000000" pitchFamily="50" charset="-128"/>
              </a:rPr>
              <a:t>％</a:t>
            </a:r>
            <a:r>
              <a:rPr lang="ja-JP" altLang="en-US" sz="1900" u="sng" dirty="0">
                <a:latin typeface="HG丸ｺﾞｼｯｸM-PRO" panose="020F0600000000000000" pitchFamily="50" charset="-128"/>
                <a:ea typeface="HG丸ｺﾞｼｯｸM-PRO" panose="020F0600000000000000" pitchFamily="50" charset="-128"/>
              </a:rPr>
              <a:t>）</a:t>
            </a:r>
            <a:r>
              <a:rPr lang="ja-JP" altLang="en-US" sz="2000" dirty="0">
                <a:solidFill>
                  <a:srgbClr val="000000"/>
                </a:solidFill>
                <a:latin typeface="ＭＳ Ｐゴシック" panose="020B0600070205080204" pitchFamily="50" charset="-128"/>
              </a:rPr>
              <a:t>　</a:t>
            </a:r>
            <a:r>
              <a:rPr lang="ja-JP" altLang="en-US" sz="2000" dirty="0"/>
              <a:t> </a:t>
            </a:r>
            <a:r>
              <a:rPr lang="ja-JP" altLang="en-US" sz="2000" dirty="0">
                <a:solidFill>
                  <a:srgbClr val="000000"/>
                </a:solidFill>
                <a:latin typeface="ＭＳ Ｐゴシック" panose="020B0600070205080204" pitchFamily="50" charset="-128"/>
              </a:rPr>
              <a:t>　</a:t>
            </a:r>
            <a:r>
              <a:rPr lang="ja-JP" altLang="en-US" sz="2000" dirty="0"/>
              <a:t> </a:t>
            </a:r>
            <a:r>
              <a:rPr lang="ja-JP" altLang="en-US" sz="2000" dirty="0">
                <a:solidFill>
                  <a:srgbClr val="000000"/>
                </a:solidFill>
                <a:latin typeface="ＭＳ Ｐゴシック" panose="020B0600070205080204" pitchFamily="50" charset="-128"/>
              </a:rPr>
              <a:t>　</a:t>
            </a:r>
            <a:r>
              <a:rPr lang="ja-JP" altLang="en-US" sz="2000" dirty="0"/>
              <a:t> </a:t>
            </a:r>
            <a:r>
              <a:rPr lang="ja-JP" altLang="en-US" sz="2000" dirty="0">
                <a:solidFill>
                  <a:srgbClr val="000000"/>
                </a:solidFill>
                <a:latin typeface="ＭＳ Ｐゴシック" panose="020B0600070205080204" pitchFamily="50" charset="-128"/>
              </a:rPr>
              <a:t>　</a:t>
            </a:r>
            <a:r>
              <a:rPr lang="ja-JP" altLang="en-US" sz="2000" dirty="0"/>
              <a:t> </a:t>
            </a:r>
            <a:r>
              <a:rPr lang="ja-JP" altLang="en-US" sz="2000" dirty="0">
                <a:solidFill>
                  <a:srgbClr val="000000"/>
                </a:solidFill>
                <a:latin typeface="ＭＳ Ｐゴシック" panose="020B0600070205080204" pitchFamily="50" charset="-128"/>
              </a:rPr>
              <a:t>　</a:t>
            </a:r>
            <a:r>
              <a:rPr lang="ja-JP" altLang="en-US" sz="2000" dirty="0"/>
              <a:t> </a:t>
            </a:r>
            <a:r>
              <a:rPr lang="ja-JP" altLang="en-US" sz="2000" dirty="0">
                <a:solidFill>
                  <a:srgbClr val="000000"/>
                </a:solidFill>
                <a:latin typeface="ＭＳ Ｐゴシック" panose="020B0600070205080204" pitchFamily="50" charset="-128"/>
              </a:rPr>
              <a:t>　</a:t>
            </a:r>
            <a:r>
              <a:rPr lang="ja-JP" altLang="en-US" sz="2000" dirty="0"/>
              <a:t> </a:t>
            </a:r>
            <a:r>
              <a:rPr lang="ja-JP" altLang="en-US" sz="2000" dirty="0">
                <a:solidFill>
                  <a:srgbClr val="000000"/>
                </a:solidFill>
                <a:latin typeface="ＭＳ Ｐゴシック" panose="020B0600070205080204" pitchFamily="50" charset="-128"/>
              </a:rPr>
              <a:t>　</a:t>
            </a:r>
            <a:r>
              <a:rPr lang="ja-JP" altLang="en-US" sz="2000" dirty="0"/>
              <a:t> </a:t>
            </a:r>
            <a:r>
              <a:rPr lang="ja-JP" altLang="en-US" sz="2000" dirty="0">
                <a:solidFill>
                  <a:srgbClr val="000000"/>
                </a:solidFill>
                <a:latin typeface="ＭＳ Ｐゴシック" panose="020B0600070205080204" pitchFamily="50" charset="-128"/>
              </a:rPr>
              <a:t>　</a:t>
            </a:r>
            <a:r>
              <a:rPr lang="ja-JP" altLang="en-US" sz="2000" dirty="0"/>
              <a:t> </a:t>
            </a:r>
            <a:r>
              <a:rPr lang="ja-JP" altLang="en-US" sz="2000" dirty="0">
                <a:solidFill>
                  <a:srgbClr val="000000"/>
                </a:solidFill>
                <a:latin typeface="ＭＳ Ｐゴシック" panose="020B0600070205080204" pitchFamily="50" charset="-128"/>
              </a:rPr>
              <a:t>　</a:t>
            </a:r>
            <a:r>
              <a:rPr lang="ja-JP" altLang="en-US" sz="2000" dirty="0"/>
              <a:t> </a:t>
            </a:r>
            <a:r>
              <a:rPr lang="ja-JP" altLang="en-US" sz="2000" dirty="0">
                <a:solidFill>
                  <a:srgbClr val="000000"/>
                </a:solidFill>
                <a:latin typeface="ＭＳ Ｐゴシック" panose="020B0600070205080204" pitchFamily="50" charset="-128"/>
              </a:rPr>
              <a:t>　</a:t>
            </a:r>
            <a:r>
              <a:rPr lang="ja-JP" altLang="en-US" sz="2000" dirty="0"/>
              <a:t> </a:t>
            </a:r>
            <a:endParaRPr lang="en-US" altLang="ja-JP" sz="1900" u="sng" dirty="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自信がない行動は、負荷を下げた目標を再設定し、継続できてから目標を上げていく</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例：</a:t>
            </a:r>
            <a:r>
              <a:rPr lang="ja-JP" altLang="en-US" sz="2000" dirty="0" smtClean="0">
                <a:latin typeface="HG丸ｺﾞｼｯｸM-PRO" panose="020F0600000000000000" pitchFamily="50" charset="-128"/>
                <a:ea typeface="HG丸ｺﾞｼｯｸM-PRO" panose="020F0600000000000000" pitchFamily="50" charset="-128"/>
              </a:rPr>
              <a:t>毎日</a:t>
            </a:r>
            <a:r>
              <a:rPr lang="en-US" altLang="ja-JP" sz="2000" dirty="0" smtClean="0">
                <a:latin typeface="HG丸ｺﾞｼｯｸM-PRO" panose="020F0600000000000000" pitchFamily="50" charset="-128"/>
                <a:ea typeface="HG丸ｺﾞｼｯｸM-PRO" panose="020F0600000000000000" pitchFamily="50" charset="-128"/>
              </a:rPr>
              <a:t>30 </a:t>
            </a:r>
            <a:r>
              <a:rPr lang="ja-JP" altLang="en-US" sz="2000" dirty="0" smtClean="0">
                <a:latin typeface="HG丸ｺﾞｼｯｸM-PRO" panose="020F0600000000000000" pitchFamily="50" charset="-128"/>
                <a:ea typeface="HG丸ｺﾞｼｯｸM-PRO" panose="020F0600000000000000" pitchFamily="50" charset="-128"/>
              </a:rPr>
              <a:t>分</a:t>
            </a:r>
            <a:r>
              <a:rPr lang="ja-JP" altLang="en-US" sz="2000" dirty="0">
                <a:latin typeface="HG丸ｺﾞｼｯｸM-PRO" panose="020F0600000000000000" pitchFamily="50" charset="-128"/>
                <a:ea typeface="HG丸ｺﾞｼｯｸM-PRO" panose="020F0600000000000000" pitchFamily="50" charset="-128"/>
              </a:rPr>
              <a:t>ウォーキングする　⇒　週</a:t>
            </a:r>
            <a:r>
              <a:rPr lang="ja-JP" altLang="en-US" sz="2000" dirty="0" smtClean="0">
                <a:latin typeface="HG丸ｺﾞｼｯｸM-PRO" panose="020F0600000000000000" pitchFamily="50" charset="-128"/>
                <a:ea typeface="HG丸ｺﾞｼｯｸM-PRO" panose="020F0600000000000000" pitchFamily="50" charset="-128"/>
              </a:rPr>
              <a:t>４回</a:t>
            </a:r>
            <a:r>
              <a:rPr lang="en-US" altLang="ja-JP" sz="2000" dirty="0" smtClean="0">
                <a:latin typeface="HG丸ｺﾞｼｯｸM-PRO" panose="020F0600000000000000" pitchFamily="50" charset="-128"/>
                <a:ea typeface="HG丸ｺﾞｼｯｸM-PRO" panose="020F0600000000000000" pitchFamily="50" charset="-128"/>
              </a:rPr>
              <a:t>15</a:t>
            </a:r>
            <a:r>
              <a:rPr lang="ja-JP" altLang="en-US" sz="2000" dirty="0" smtClean="0">
                <a:latin typeface="HG丸ｺﾞｼｯｸM-PRO" panose="020F0600000000000000" pitchFamily="50" charset="-128"/>
                <a:ea typeface="HG丸ｺﾞｼｯｸM-PRO" panose="020F0600000000000000" pitchFamily="50" charset="-128"/>
              </a:rPr>
              <a:t>分</a:t>
            </a:r>
            <a:r>
              <a:rPr lang="ja-JP" altLang="en-US" sz="2000" dirty="0">
                <a:latin typeface="HG丸ｺﾞｼｯｸM-PRO" panose="020F0600000000000000" pitchFamily="50" charset="-128"/>
                <a:ea typeface="HG丸ｺﾞｼｯｸM-PRO" panose="020F0600000000000000" pitchFamily="50" charset="-128"/>
              </a:rPr>
              <a:t>ウォーキングする</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lang="en-US" altLang="ja-JP" sz="2000" b="1" u="sng" dirty="0">
              <a:latin typeface="HG丸ｺﾞｼｯｸM-PRO" panose="020F0600000000000000" pitchFamily="50" charset="-128"/>
              <a:ea typeface="HG丸ｺﾞｼｯｸM-PRO" panose="020F0600000000000000" pitchFamily="50" charset="-128"/>
            </a:endParaRPr>
          </a:p>
          <a:p>
            <a:pPr marL="0" indent="0">
              <a:buNone/>
            </a:pPr>
            <a:r>
              <a:rPr lang="ja-JP" altLang="en-US" sz="2400" b="1" u="sng" dirty="0">
                <a:latin typeface="HG丸ｺﾞｼｯｸM-PRO" panose="020F0600000000000000" pitchFamily="50" charset="-128"/>
                <a:ea typeface="HG丸ｺﾞｼｯｸM-PRO" panose="020F0600000000000000" pitchFamily="50" charset="-128"/>
              </a:rPr>
              <a:t>２：複数のことを同時に行わず</a:t>
            </a:r>
            <a:r>
              <a:rPr lang="ja-JP" altLang="en-US" sz="2400" b="1" u="sng" dirty="0" smtClean="0">
                <a:latin typeface="HG丸ｺﾞｼｯｸM-PRO" panose="020F0600000000000000" pitchFamily="50" charset="-128"/>
                <a:ea typeface="HG丸ｺﾞｼｯｸM-PRO" panose="020F0600000000000000" pitchFamily="50" charset="-128"/>
              </a:rPr>
              <a:t>「</a:t>
            </a:r>
            <a:r>
              <a:rPr lang="ja-JP" altLang="en-US" sz="2400" b="1" u="sng" dirty="0">
                <a:latin typeface="HG丸ｺﾞｼｯｸM-PRO" panose="020F0600000000000000" pitchFamily="50" charset="-128"/>
                <a:ea typeface="HG丸ｺﾞｼｯｸM-PRO" panose="020F0600000000000000" pitchFamily="50" charset="-128"/>
              </a:rPr>
              <a:t>一</a:t>
            </a:r>
            <a:r>
              <a:rPr lang="ja-JP" altLang="en-US" sz="2400" b="1" u="sng" dirty="0" smtClean="0">
                <a:latin typeface="HG丸ｺﾞｼｯｸM-PRO" panose="020F0600000000000000" pitchFamily="50" charset="-128"/>
                <a:ea typeface="HG丸ｺﾞｼｯｸM-PRO" panose="020F0600000000000000" pitchFamily="50" charset="-128"/>
              </a:rPr>
              <a:t>つに</a:t>
            </a:r>
            <a:r>
              <a:rPr lang="ja-JP" altLang="en-US" sz="2400" b="1" u="sng" dirty="0">
                <a:latin typeface="HG丸ｺﾞｼｯｸM-PRO" panose="020F0600000000000000" pitchFamily="50" charset="-128"/>
                <a:ea typeface="HG丸ｺﾞｼｯｸM-PRO" panose="020F0600000000000000" pitchFamily="50" charset="-128"/>
              </a:rPr>
              <a:t>絞って」行う。</a:t>
            </a:r>
            <a:endParaRPr lang="en-US" altLang="ja-JP" sz="2400" b="1" u="sng" dirty="0">
              <a:latin typeface="HG丸ｺﾞｼｯｸM-PRO" panose="020F0600000000000000" pitchFamily="50" charset="-128"/>
              <a:ea typeface="HG丸ｺﾞｼｯｸM-PRO" panose="020F0600000000000000" pitchFamily="50" charset="-128"/>
            </a:endParaRPr>
          </a:p>
          <a:p>
            <a:pPr marL="0" indent="0">
              <a:buNone/>
            </a:pPr>
            <a:r>
              <a:rPr lang="ja-JP" altLang="en-US" sz="1900" dirty="0">
                <a:latin typeface="HG丸ｺﾞｼｯｸM-PRO" panose="020F0600000000000000" pitchFamily="50" charset="-128"/>
                <a:ea typeface="HG丸ｺﾞｼｯｸM-PRO" panose="020F0600000000000000" pitchFamily="50" charset="-128"/>
              </a:rPr>
              <a:t>・いくつか同時に行うことが効果的な場合は、重点目標を決め、それ以外は「記録する」程度にする</a:t>
            </a:r>
            <a:endParaRPr lang="en-US" altLang="ja-JP" sz="19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900" dirty="0" smtClean="0">
                <a:latin typeface="HG丸ｺﾞｼｯｸM-PRO" panose="020F0600000000000000" pitchFamily="50" charset="-128"/>
                <a:ea typeface="HG丸ｺﾞｼｯｸM-PRO" panose="020F0600000000000000" pitchFamily="50" charset="-128"/>
              </a:rPr>
              <a:t>例</a:t>
            </a:r>
            <a:r>
              <a:rPr lang="ja-JP" altLang="en-US" sz="1900" dirty="0">
                <a:latin typeface="HG丸ｺﾞｼｯｸM-PRO" panose="020F0600000000000000" pitchFamily="50" charset="-128"/>
                <a:ea typeface="HG丸ｺﾞｼｯｸM-PRO" panose="020F0600000000000000" pitchFamily="50" charset="-128"/>
              </a:rPr>
              <a:t>：ウォーキングと体重</a:t>
            </a:r>
            <a:r>
              <a:rPr lang="ja-JP" altLang="en-US" sz="1900" dirty="0" smtClean="0">
                <a:latin typeface="HG丸ｺﾞｼｯｸM-PRO" panose="020F0600000000000000" pitchFamily="50" charset="-128"/>
                <a:ea typeface="HG丸ｺﾞｼｯｸM-PRO" panose="020F0600000000000000" pitchFamily="50" charset="-128"/>
              </a:rPr>
              <a:t>測定</a:t>
            </a:r>
            <a:endParaRPr lang="en-US" altLang="ja-JP" sz="1900" dirty="0">
              <a:latin typeface="HG丸ｺﾞｼｯｸM-PRO" panose="020F0600000000000000" pitchFamily="50" charset="-128"/>
              <a:ea typeface="HG丸ｺﾞｼｯｸM-PRO" panose="020F0600000000000000" pitchFamily="50" charset="-128"/>
            </a:endParaRPr>
          </a:p>
        </p:txBody>
      </p:sp>
      <p:sp>
        <p:nvSpPr>
          <p:cNvPr id="6" name="タイトル 1"/>
          <p:cNvSpPr txBox="1">
            <a:spLocks/>
          </p:cNvSpPr>
          <p:nvPr/>
        </p:nvSpPr>
        <p:spPr>
          <a:xfrm>
            <a:off x="417334" y="80343"/>
            <a:ext cx="9071334"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5" name="タイトル 1">
            <a:extLst>
              <a:ext uri="{FF2B5EF4-FFF2-40B4-BE49-F238E27FC236}">
                <a16:creationId xmlns="" xmlns:a16="http://schemas.microsoft.com/office/drawing/2014/main" id="{8E2122EA-B107-43E6-8076-533EAA330076}"/>
              </a:ext>
            </a:extLst>
          </p:cNvPr>
          <p:cNvSpPr txBox="1">
            <a:spLocks/>
          </p:cNvSpPr>
          <p:nvPr/>
        </p:nvSpPr>
        <p:spPr>
          <a:xfrm>
            <a:off x="417333" y="80343"/>
            <a:ext cx="9071334"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7" name="タイトル 1">
            <a:extLst>
              <a:ext uri="{FF2B5EF4-FFF2-40B4-BE49-F238E27FC236}">
                <a16:creationId xmlns="" xmlns:a16="http://schemas.microsoft.com/office/drawing/2014/main" id="{067B108D-39B0-46D6-B458-160CF4B0ACA9}"/>
              </a:ext>
            </a:extLst>
          </p:cNvPr>
          <p:cNvSpPr txBox="1">
            <a:spLocks/>
          </p:cNvSpPr>
          <p:nvPr/>
        </p:nvSpPr>
        <p:spPr>
          <a:xfrm>
            <a:off x="48354" y="146040"/>
            <a:ext cx="9440313"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達成できそうなこと</a:t>
            </a:r>
            <a:r>
              <a:rPr lang="ja-JP" altLang="en-US" sz="3200" b="1" dirty="0" smtClean="0">
                <a:latin typeface="HG丸ｺﾞｼｯｸM-PRO" panose="020F0600000000000000" pitchFamily="50" charset="-128"/>
                <a:ea typeface="HG丸ｺﾞｼｯｸM-PRO" panose="020F0600000000000000" pitchFamily="50" charset="-128"/>
              </a:rPr>
              <a:t>を一つに</a:t>
            </a:r>
            <a:r>
              <a:rPr lang="ja-JP" altLang="en-US" sz="3200" b="1" dirty="0">
                <a:latin typeface="HG丸ｺﾞｼｯｸM-PRO" panose="020F0600000000000000" pitchFamily="50" charset="-128"/>
                <a:ea typeface="HG丸ｺﾞｼｯｸM-PRO" panose="020F0600000000000000" pitchFamily="50" charset="-128"/>
              </a:rPr>
              <a:t>絞って実行する</a:t>
            </a:r>
            <a:endParaRPr lang="en-US" altLang="ja-JP" sz="3200" b="1" dirty="0">
              <a:latin typeface="HG丸ｺﾞｼｯｸM-PRO" panose="020F0600000000000000" pitchFamily="50" charset="-128"/>
              <a:ea typeface="HG丸ｺﾞｼｯｸM-PRO" panose="020F0600000000000000" pitchFamily="50" charset="-128"/>
            </a:endParaRPr>
          </a:p>
        </p:txBody>
      </p:sp>
      <p:sp>
        <p:nvSpPr>
          <p:cNvPr id="11" name="テキスト ボックス 2">
            <a:extLst>
              <a:ext uri="{FF2B5EF4-FFF2-40B4-BE49-F238E27FC236}">
                <a16:creationId xmlns="" xmlns:a16="http://schemas.microsoft.com/office/drawing/2014/main" id="{00000000-0008-0000-0000-000003000000}"/>
              </a:ext>
            </a:extLst>
          </p:cNvPr>
          <p:cNvSpPr txBox="1"/>
          <p:nvPr/>
        </p:nvSpPr>
        <p:spPr>
          <a:xfrm>
            <a:off x="4860924" y="3324224"/>
            <a:ext cx="538389" cy="365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900"/>
              <a:t>０</a:t>
            </a:r>
          </a:p>
        </p:txBody>
      </p:sp>
      <p:pic>
        <p:nvPicPr>
          <p:cNvPr id="16" name="図 15">
            <a:extLst>
              <a:ext uri="{FF2B5EF4-FFF2-40B4-BE49-F238E27FC236}">
                <a16:creationId xmlns="" xmlns:a16="http://schemas.microsoft.com/office/drawing/2014/main" id="{2EB07731-361C-45A3-92BB-FEA073183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90" y="2155514"/>
            <a:ext cx="6700887"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71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417333" y="1295010"/>
            <a:ext cx="9176610" cy="5178365"/>
          </a:xfrm>
          <a:ln>
            <a:solidFill>
              <a:schemeClr val="tx1"/>
            </a:solidFill>
          </a:ln>
        </p:spPr>
        <p:txBody>
          <a:bodyPr>
            <a:normAutofit/>
          </a:bodyPr>
          <a:lstStyle/>
          <a:p>
            <a:pPr marL="0" indent="0">
              <a:buNone/>
            </a:pPr>
            <a:r>
              <a:rPr lang="ja-JP" altLang="en-US" sz="2400" b="1" dirty="0">
                <a:latin typeface="HG丸ｺﾞｼｯｸM-PRO" panose="020F0600000000000000" pitchFamily="50" charset="-128"/>
                <a:ea typeface="HG丸ｺﾞｼｯｸM-PRO" panose="020F0600000000000000" pitchFamily="50" charset="-128"/>
              </a:rPr>
              <a:t>１：主治医・産業医からの指導内容を確認する</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・健康診断の結果</a:t>
            </a:r>
            <a:r>
              <a:rPr lang="ja-JP" altLang="en-US" sz="2000" dirty="0" smtClean="0">
                <a:latin typeface="HG丸ｺﾞｼｯｸM-PRO" panose="020F0600000000000000" pitchFamily="50" charset="-128"/>
                <a:ea typeface="HG丸ｺﾞｼｯｸM-PRO" panose="020F0600000000000000" pitchFamily="50" charset="-128"/>
              </a:rPr>
              <a:t>から健康</a:t>
            </a:r>
            <a:r>
              <a:rPr lang="ja-JP" altLang="en-US" sz="2000" dirty="0">
                <a:latin typeface="HG丸ｺﾞｼｯｸM-PRO" panose="020F0600000000000000" pitchFamily="50" charset="-128"/>
                <a:ea typeface="HG丸ｺﾞｼｯｸM-PRO" panose="020F0600000000000000" pitchFamily="50" charset="-128"/>
              </a:rPr>
              <a:t>状態を見直して</a:t>
            </a:r>
            <a:r>
              <a:rPr lang="ja-JP" altLang="en-US" sz="2000" dirty="0" smtClean="0">
                <a:latin typeface="HG丸ｺﾞｼｯｸM-PRO" panose="020F0600000000000000" pitchFamily="50" charset="-128"/>
                <a:ea typeface="HG丸ｺﾞｼｯｸM-PRO" panose="020F0600000000000000" pitchFamily="50" charset="-128"/>
              </a:rPr>
              <a:t>みよう</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・心</a:t>
            </a:r>
            <a:r>
              <a:rPr lang="ja-JP" altLang="en-US" sz="2000" dirty="0">
                <a:latin typeface="HG丸ｺﾞｼｯｸM-PRO" panose="020F0600000000000000" pitchFamily="50" charset="-128"/>
                <a:ea typeface="HG丸ｺﾞｼｯｸM-PRO" panose="020F0600000000000000" pitchFamily="50" charset="-128"/>
              </a:rPr>
              <a:t>の安定や体調の維持、健康増進のために今必要な生活習慣を</a:t>
            </a:r>
            <a:r>
              <a:rPr lang="ja-JP" altLang="en-US" sz="2000" dirty="0" smtClean="0">
                <a:latin typeface="HG丸ｺﾞｼｯｸM-PRO" panose="020F0600000000000000" pitchFamily="50" charset="-128"/>
                <a:ea typeface="HG丸ｺﾞｼｯｸM-PRO" panose="020F0600000000000000" pitchFamily="50" charset="-128"/>
              </a:rPr>
              <a:t>改めて</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確認</a:t>
            </a:r>
            <a:r>
              <a:rPr lang="ja-JP" altLang="en-US" sz="2000" dirty="0">
                <a:latin typeface="HG丸ｺﾞｼｯｸM-PRO" panose="020F0600000000000000" pitchFamily="50" charset="-128"/>
                <a:ea typeface="HG丸ｺﾞｼｯｸM-PRO" panose="020F0600000000000000" pitchFamily="50" charset="-128"/>
              </a:rPr>
              <a:t>して</a:t>
            </a:r>
            <a:r>
              <a:rPr lang="ja-JP" altLang="en-US" sz="2000" dirty="0" smtClean="0">
                <a:latin typeface="HG丸ｺﾞｼｯｸM-PRO" panose="020F0600000000000000" pitchFamily="50" charset="-128"/>
                <a:ea typeface="HG丸ｺﾞｼｯｸM-PRO" panose="020F0600000000000000" pitchFamily="50" charset="-128"/>
              </a:rPr>
              <a:t>みよう</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２</a:t>
            </a:r>
            <a:r>
              <a:rPr lang="ja-JP" altLang="en-US" sz="2400" b="1" dirty="0" smtClean="0">
                <a:latin typeface="HG丸ｺﾞｼｯｸM-PRO" panose="020F0600000000000000" pitchFamily="50" charset="-128"/>
                <a:ea typeface="HG丸ｺﾞｼｯｸM-PRO" panose="020F0600000000000000" pitchFamily="50" charset="-128"/>
              </a:rPr>
              <a:t>：正しい</a:t>
            </a:r>
            <a:r>
              <a:rPr lang="ja-JP" altLang="en-US" sz="2400" b="1" dirty="0">
                <a:latin typeface="HG丸ｺﾞｼｯｸM-PRO" panose="020F0600000000000000" pitchFamily="50" charset="-128"/>
                <a:ea typeface="HG丸ｺﾞｼｯｸM-PRO" panose="020F0600000000000000" pitchFamily="50" charset="-128"/>
              </a:rPr>
              <a:t>知識を学習する</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200" dirty="0">
                <a:latin typeface="HG丸ｺﾞｼｯｸM-PRO" panose="020F0600000000000000" pitchFamily="50" charset="-128"/>
                <a:ea typeface="HG丸ｺﾞｼｯｸM-PRO" panose="020F0600000000000000" pitchFamily="50" charset="-128"/>
              </a:rPr>
              <a:t>・信頼性のある情報元からの情報を入手</a:t>
            </a:r>
            <a:r>
              <a:rPr lang="ja-JP" altLang="en-US" sz="2200" dirty="0" smtClean="0">
                <a:latin typeface="HG丸ｺﾞｼｯｸM-PRO" panose="020F0600000000000000" pitchFamily="50" charset="-128"/>
                <a:ea typeface="HG丸ｺﾞｼｯｸM-PRO" panose="020F0600000000000000" pitchFamily="50" charset="-128"/>
              </a:rPr>
              <a:t>しよう</a:t>
            </a:r>
            <a:endParaRPr lang="en-US" altLang="ja-JP" sz="2200" dirty="0">
              <a:latin typeface="HG丸ｺﾞｼｯｸM-PRO" panose="020F0600000000000000" pitchFamily="50" charset="-128"/>
              <a:ea typeface="HG丸ｺﾞｼｯｸM-PRO" panose="020F0600000000000000" pitchFamily="50" charset="-128"/>
            </a:endParaRPr>
          </a:p>
          <a:p>
            <a:pPr marL="0" indent="0">
              <a:buNone/>
            </a:pPr>
            <a:r>
              <a:rPr lang="ja-JP" altLang="en-US" sz="2200" dirty="0">
                <a:latin typeface="HG丸ｺﾞｼｯｸM-PRO" panose="020F0600000000000000" pitchFamily="50" charset="-128"/>
                <a:ea typeface="HG丸ｺﾞｼｯｸM-PRO" panose="020F0600000000000000" pitchFamily="50" charset="-128"/>
              </a:rPr>
              <a:t>・誤った知識に注意！！　（例：</a:t>
            </a:r>
            <a:r>
              <a:rPr lang="en-US" altLang="ja-JP" sz="2200" dirty="0">
                <a:latin typeface="HG丸ｺﾞｼｯｸM-PRO" panose="020F0600000000000000" pitchFamily="50" charset="-128"/>
                <a:ea typeface="HG丸ｺﾞｼｯｸM-PRO" panose="020F0600000000000000" pitchFamily="50" charset="-128"/>
              </a:rPr>
              <a:t>×</a:t>
            </a:r>
            <a:r>
              <a:rPr lang="ja-JP" altLang="en-US" sz="2200" dirty="0">
                <a:latin typeface="HG丸ｺﾞｼｯｸM-PRO" panose="020F0600000000000000" pitchFamily="50" charset="-128"/>
                <a:ea typeface="HG丸ｺﾞｼｯｸM-PRO" panose="020F0600000000000000" pitchFamily="50" charset="-128"/>
              </a:rPr>
              <a:t>「●だけ食べると痩せる」）　</a:t>
            </a:r>
            <a:endParaRPr lang="en-US" altLang="ja-JP" sz="22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en-US" altLang="ja-JP" sz="2200" dirty="0">
                <a:latin typeface="HG丸ｺﾞｼｯｸM-PRO" panose="020F0600000000000000" pitchFamily="50" charset="-128"/>
                <a:ea typeface="HG丸ｺﾞｼｯｸM-PRO" panose="020F0600000000000000" pitchFamily="50" charset="-128"/>
              </a:rPr>
              <a:t>※</a:t>
            </a:r>
            <a:r>
              <a:rPr lang="ja-JP" altLang="en-US" sz="2200" dirty="0">
                <a:latin typeface="HG丸ｺﾞｼｯｸM-PRO" panose="020F0600000000000000" pitchFamily="50" charset="-128"/>
                <a:ea typeface="HG丸ｺﾞｼｯｸM-PRO" panose="020F0600000000000000" pitchFamily="50" charset="-128"/>
              </a:rPr>
              <a:t>日常</a:t>
            </a:r>
            <a:r>
              <a:rPr lang="ja-JP" altLang="en-US" sz="2200" dirty="0" smtClean="0">
                <a:latin typeface="HG丸ｺﾞｼｯｸM-PRO" panose="020F0600000000000000" pitchFamily="50" charset="-128"/>
                <a:ea typeface="HG丸ｺﾞｼｯｸM-PRO" panose="020F0600000000000000" pitchFamily="50" charset="-128"/>
              </a:rPr>
              <a:t>生活基礎力形成</a:t>
            </a:r>
            <a:r>
              <a:rPr lang="ja-JP" altLang="en-US" sz="2200" dirty="0">
                <a:latin typeface="HG丸ｺﾞｼｯｸM-PRO" panose="020F0600000000000000" pitchFamily="50" charset="-128"/>
                <a:ea typeface="HG丸ｺﾞｼｯｸM-PRO" panose="020F0600000000000000" pitchFamily="50" charset="-128"/>
              </a:rPr>
              <a:t>支援①の講座資料も参照</a:t>
            </a:r>
            <a:r>
              <a:rPr lang="ja-JP" altLang="en-US" sz="2200" dirty="0" smtClean="0">
                <a:latin typeface="HG丸ｺﾞｼｯｸM-PRO" panose="020F0600000000000000" pitchFamily="50" charset="-128"/>
                <a:ea typeface="HG丸ｺﾞｼｯｸM-PRO" panose="020F0600000000000000" pitchFamily="50" charset="-128"/>
              </a:rPr>
              <a:t>ください</a:t>
            </a:r>
            <a:endParaRPr kumimoji="1" lang="en-US" altLang="ja-JP" sz="22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417337" y="223218"/>
            <a:ext cx="8871615"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smtClean="0">
                <a:latin typeface="HG丸ｺﾞｼｯｸM-PRO" panose="020F0600000000000000" pitchFamily="50" charset="-128"/>
                <a:ea typeface="HG丸ｺﾞｼｯｸM-PRO" panose="020F0600000000000000" pitchFamily="50" charset="-128"/>
              </a:rPr>
              <a:t>２</a:t>
            </a:r>
            <a:r>
              <a:rPr lang="en-US" altLang="ja-JP" sz="2400" b="1" dirty="0" smtClean="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知識 </a:t>
            </a:r>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800" b="1" dirty="0">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正しい知識を情報収集しよう</a:t>
            </a:r>
            <a:endParaRPr lang="en-US" altLang="ja-JP" sz="3200" b="1" dirty="0">
              <a:latin typeface="HG丸ｺﾞｼｯｸM-PRO" panose="020F0600000000000000" pitchFamily="50" charset="-128"/>
              <a:ea typeface="HG丸ｺﾞｼｯｸM-PRO" panose="020F0600000000000000"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135" y="2066250"/>
            <a:ext cx="2365828" cy="236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397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txBox="1">
            <a:spLocks/>
          </p:cNvSpPr>
          <p:nvPr/>
        </p:nvSpPr>
        <p:spPr>
          <a:xfrm>
            <a:off x="417335" y="243900"/>
            <a:ext cx="9314493" cy="12075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HG丸ｺﾞｼｯｸM-PRO" panose="020F0600000000000000" pitchFamily="50" charset="-128"/>
                <a:ea typeface="HG丸ｺﾞｼｯｸM-PRO" panose="020F0600000000000000" pitchFamily="50" charset="-128"/>
              </a:rPr>
              <a:t>　</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smtClean="0">
                <a:latin typeface="HG丸ｺﾞｼｯｸM-PRO" panose="020F0600000000000000" pitchFamily="50" charset="-128"/>
                <a:ea typeface="HG丸ｺﾞｼｯｸM-PRO" panose="020F0600000000000000" pitchFamily="50" charset="-128"/>
              </a:rPr>
              <a:t>３</a:t>
            </a:r>
            <a:r>
              <a:rPr lang="en-US" altLang="ja-JP" sz="2400" b="1" dirty="0" smtClean="0">
                <a:latin typeface="HG丸ｺﾞｼｯｸM-PRO" panose="020F0600000000000000" pitchFamily="50" charset="-128"/>
                <a:ea typeface="HG丸ｺﾞｼｯｸM-PRO" panose="020F0600000000000000" pitchFamily="50" charset="-128"/>
              </a:rPr>
              <a:t>)</a:t>
            </a:r>
            <a:r>
              <a:rPr lang="ja-JP" altLang="en-US" sz="2400" b="1" dirty="0" smtClean="0">
                <a:latin typeface="HG丸ｺﾞｼｯｸM-PRO" panose="020F0600000000000000" pitchFamily="50" charset="-128"/>
                <a:ea typeface="HG丸ｺﾞｼｯｸM-PRO" panose="020F0600000000000000" pitchFamily="50" charset="-128"/>
              </a:rPr>
              <a:t> 技術 </a:t>
            </a:r>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800" b="1" dirty="0">
                <a:latin typeface="HG丸ｺﾞｼｯｸM-PRO" panose="020F0600000000000000" pitchFamily="50" charset="-128"/>
                <a:ea typeface="HG丸ｺﾞｼｯｸM-PRO" panose="020F0600000000000000" pitchFamily="50" charset="-128"/>
              </a:rPr>
              <a:t>　　メリットが少なくデメリットが多ければ、続かない　</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　　</a:t>
            </a:r>
          </a:p>
        </p:txBody>
      </p:sp>
      <p:sp>
        <p:nvSpPr>
          <p:cNvPr id="2" name="角丸四角形 1"/>
          <p:cNvSpPr/>
          <p:nvPr/>
        </p:nvSpPr>
        <p:spPr>
          <a:xfrm>
            <a:off x="1725314" y="5950858"/>
            <a:ext cx="6255657" cy="5660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朝、ラジオ体操に行きたがらない人の天秤の例</a:t>
            </a:r>
          </a:p>
        </p:txBody>
      </p:sp>
      <p:pic>
        <p:nvPicPr>
          <p:cNvPr id="4" name="図 3"/>
          <p:cNvPicPr>
            <a:picLocks noChangeAspect="1"/>
          </p:cNvPicPr>
          <p:nvPr/>
        </p:nvPicPr>
        <p:blipFill rotWithShape="1">
          <a:blip r:embed="rId3"/>
          <a:srcRect t="17037" b="16138"/>
          <a:stretch/>
        </p:blipFill>
        <p:spPr>
          <a:xfrm>
            <a:off x="693332" y="1783080"/>
            <a:ext cx="8762498" cy="4053840"/>
          </a:xfrm>
          <a:prstGeom prst="rect">
            <a:avLst/>
          </a:prstGeom>
          <a:ln>
            <a:solidFill>
              <a:schemeClr val="tx1"/>
            </a:solidFill>
          </a:ln>
        </p:spPr>
      </p:pic>
    </p:spTree>
    <p:extLst>
      <p:ext uri="{BB962C8B-B14F-4D97-AF65-F5344CB8AC3E}">
        <p14:creationId xmlns:p14="http://schemas.microsoft.com/office/powerpoint/2010/main" val="160503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txBox="1">
            <a:spLocks/>
          </p:cNvSpPr>
          <p:nvPr/>
        </p:nvSpPr>
        <p:spPr>
          <a:xfrm>
            <a:off x="417333" y="152461"/>
            <a:ext cx="8871615"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prstClr val="black"/>
                </a:solidFill>
                <a:latin typeface="HG丸ｺﾞｼｯｸM-PRO" panose="020F0600000000000000" pitchFamily="50" charset="-128"/>
                <a:ea typeface="HG丸ｺﾞｼｯｸM-PRO" panose="020F0600000000000000" pitchFamily="50" charset="-128"/>
              </a:rPr>
              <a:t>　　デメリットに比べて</a:t>
            </a:r>
            <a:r>
              <a:rPr lang="ja-JP" altLang="en-US" sz="2800" b="1" dirty="0">
                <a:latin typeface="HG丸ｺﾞｼｯｸM-PRO" panose="020F0600000000000000" pitchFamily="50" charset="-128"/>
                <a:ea typeface="HG丸ｺﾞｼｯｸM-PRO" panose="020F0600000000000000" pitchFamily="50" charset="-128"/>
              </a:rPr>
              <a:t>メリットが多ければ、続く　</a:t>
            </a:r>
            <a:endParaRPr lang="ja-JP" altLang="en-US" sz="3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1725314" y="6115507"/>
            <a:ext cx="6255657" cy="5660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朝、ラジオ体操に行きたいと思う人の天秤の例</a:t>
            </a:r>
          </a:p>
        </p:txBody>
      </p:sp>
      <p:pic>
        <p:nvPicPr>
          <p:cNvPr id="3" name="図 2"/>
          <p:cNvPicPr>
            <a:picLocks noChangeAspect="1"/>
          </p:cNvPicPr>
          <p:nvPr/>
        </p:nvPicPr>
        <p:blipFill rotWithShape="1">
          <a:blip r:embed="rId3"/>
          <a:srcRect t="8681" b="12520"/>
          <a:stretch/>
        </p:blipFill>
        <p:spPr>
          <a:xfrm>
            <a:off x="257646" y="994866"/>
            <a:ext cx="9190987" cy="5013961"/>
          </a:xfrm>
          <a:prstGeom prst="rect">
            <a:avLst/>
          </a:prstGeom>
          <a:ln>
            <a:solidFill>
              <a:schemeClr val="tx1"/>
            </a:solidFill>
          </a:ln>
        </p:spPr>
      </p:pic>
    </p:spTree>
    <p:extLst>
      <p:ext uri="{BB962C8B-B14F-4D97-AF65-F5344CB8AC3E}">
        <p14:creationId xmlns:p14="http://schemas.microsoft.com/office/powerpoint/2010/main" val="2352023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txBox="1">
            <a:spLocks/>
          </p:cNvSpPr>
          <p:nvPr/>
        </p:nvSpPr>
        <p:spPr>
          <a:xfrm>
            <a:off x="77948" y="94339"/>
            <a:ext cx="8871615"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prstClr val="black"/>
                </a:solidFill>
                <a:latin typeface="HG丸ｺﾞｼｯｸM-PRO" panose="020F0600000000000000" pitchFamily="50" charset="-128"/>
                <a:ea typeface="HG丸ｺﾞｼｯｸM-PRO" panose="020F0600000000000000" pitchFamily="50" charset="-128"/>
              </a:rPr>
              <a:t>　　　　　目標</a:t>
            </a:r>
            <a:r>
              <a:rPr lang="ja-JP" altLang="en-US" sz="2800" b="1" dirty="0">
                <a:latin typeface="HG丸ｺﾞｼｯｸM-PRO" panose="020F0600000000000000" pitchFamily="50" charset="-128"/>
                <a:ea typeface="HG丸ｺﾞｼｯｸM-PRO" panose="020F0600000000000000" pitchFamily="50" charset="-128"/>
              </a:rPr>
              <a:t>設定が高すぎると、続かない 　　</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1688221" y="6025371"/>
            <a:ext cx="6329843" cy="58872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運動が続かない人の天秤の例</a:t>
            </a:r>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目標：「毎日、</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夕食後に１時間</a:t>
            </a:r>
            <a:r>
              <a:rPr lang="ja-JP" altLang="en-US" b="1" dirty="0">
                <a:solidFill>
                  <a:prstClr val="black"/>
                </a:solidFill>
                <a:latin typeface="HG丸ｺﾞｼｯｸM-PRO" panose="020F0600000000000000" pitchFamily="50" charset="-128"/>
                <a:ea typeface="HG丸ｺﾞｼｯｸM-PRO" panose="020F0600000000000000" pitchFamily="50" charset="-128"/>
              </a:rPr>
              <a:t>走る」</a:t>
            </a:r>
          </a:p>
        </p:txBody>
      </p:sp>
      <p:pic>
        <p:nvPicPr>
          <p:cNvPr id="4" name="図 3"/>
          <p:cNvPicPr>
            <a:picLocks noChangeAspect="1"/>
          </p:cNvPicPr>
          <p:nvPr/>
        </p:nvPicPr>
        <p:blipFill rotWithShape="1">
          <a:blip r:embed="rId3"/>
          <a:srcRect t="5197" b="18988"/>
          <a:stretch/>
        </p:blipFill>
        <p:spPr>
          <a:xfrm>
            <a:off x="654272" y="1248789"/>
            <a:ext cx="8942957" cy="4693920"/>
          </a:xfrm>
          <a:prstGeom prst="rect">
            <a:avLst/>
          </a:prstGeom>
          <a:ln>
            <a:solidFill>
              <a:schemeClr val="tx1"/>
            </a:solidFill>
          </a:ln>
        </p:spPr>
      </p:pic>
    </p:spTree>
    <p:extLst>
      <p:ext uri="{BB962C8B-B14F-4D97-AF65-F5344CB8AC3E}">
        <p14:creationId xmlns:p14="http://schemas.microsoft.com/office/powerpoint/2010/main" val="70572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761738" y="391033"/>
            <a:ext cx="8915400" cy="1143000"/>
          </a:xfrm>
        </p:spPr>
        <p:txBody>
          <a:bodyPr/>
          <a:lstStyle/>
          <a:p>
            <a:pPr eaLnBrk="1" hangingPunct="1"/>
            <a:r>
              <a:rPr lang="ja-JP" altLang="en-US" b="1" dirty="0">
                <a:latin typeface="HG丸ｺﾞｼｯｸM-PRO" panose="020F0600000000000000" pitchFamily="50" charset="-128"/>
                <a:ea typeface="HG丸ｺﾞｼｯｸM-PRO" panose="020F0600000000000000" pitchFamily="50" charset="-128"/>
              </a:rPr>
              <a:t>目的と進め方</a:t>
            </a:r>
          </a:p>
        </p:txBody>
      </p:sp>
      <p:sp>
        <p:nvSpPr>
          <p:cNvPr id="5124" name="Rectangle 3"/>
          <p:cNvSpPr>
            <a:spLocks noGrp="1" noChangeArrowheads="1"/>
          </p:cNvSpPr>
          <p:nvPr>
            <p:ph idx="1"/>
          </p:nvPr>
        </p:nvSpPr>
        <p:spPr>
          <a:xfrm>
            <a:off x="704975" y="1707451"/>
            <a:ext cx="8812561" cy="4584492"/>
          </a:xfrm>
          <a:ln>
            <a:solidFill>
              <a:schemeClr val="tx1"/>
            </a:solidFill>
          </a:ln>
        </p:spPr>
        <p:txBody>
          <a:bodyPr>
            <a:normAutofit/>
          </a:bodyPr>
          <a:lstStyle/>
          <a:p>
            <a:pPr marL="0" indent="0" eaLnBrk="1" hangingPunct="1">
              <a:buNone/>
            </a:pPr>
            <a:r>
              <a:rPr lang="ja-JP" altLang="en-US" sz="2800" b="1" dirty="0">
                <a:latin typeface="HG丸ｺﾞｼｯｸM-PRO" panose="020F0600000000000000" pitchFamily="50" charset="-128"/>
                <a:ea typeface="HG丸ｺﾞｼｯｸM-PRO" panose="020F0600000000000000" pitchFamily="50" charset="-128"/>
              </a:rPr>
              <a:t>■目的：</a:t>
            </a:r>
            <a:endParaRPr lang="en-US" altLang="ja-JP" sz="2800" b="1" dirty="0">
              <a:latin typeface="HG丸ｺﾞｼｯｸM-PRO" panose="020F0600000000000000" pitchFamily="50" charset="-128"/>
              <a:ea typeface="HG丸ｺﾞｼｯｸM-PRO" panose="020F0600000000000000" pitchFamily="50" charset="-128"/>
            </a:endParaRPr>
          </a:p>
          <a:p>
            <a:pPr marL="0" indent="0">
              <a:buNone/>
            </a:pPr>
            <a:r>
              <a:rPr lang="ja-JP" altLang="en-US" sz="2800" b="1" dirty="0">
                <a:latin typeface="HG丸ｺﾞｼｯｸM-PRO" panose="020F0600000000000000" pitchFamily="50" charset="-128"/>
                <a:ea typeface="HG丸ｺﾞｼｯｸM-PRO" panose="020F0600000000000000" pitchFamily="50" charset="-128"/>
              </a:rPr>
              <a:t>・習慣化についての基礎知識を</a:t>
            </a:r>
            <a:r>
              <a:rPr lang="ja-JP" altLang="en-US" sz="2800" b="1" dirty="0" smtClean="0">
                <a:latin typeface="HG丸ｺﾞｼｯｸM-PRO" panose="020F0600000000000000" pitchFamily="50" charset="-128"/>
                <a:ea typeface="HG丸ｺﾞｼｯｸM-PRO" panose="020F0600000000000000" pitchFamily="50" charset="-128"/>
              </a:rPr>
              <a:t>得る</a:t>
            </a:r>
            <a:endParaRPr lang="en-US" altLang="ja-JP" sz="2800" b="1"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sz="2800" b="1" dirty="0">
                <a:latin typeface="HG丸ｺﾞｼｯｸM-PRO" panose="020F0600000000000000" pitchFamily="50" charset="-128"/>
                <a:ea typeface="HG丸ｺﾞｼｯｸM-PRO" panose="020F0600000000000000" pitchFamily="50" charset="-128"/>
              </a:rPr>
              <a:t>・ご自身の行動目標を</a:t>
            </a:r>
            <a:r>
              <a:rPr lang="ja-JP" altLang="en-US" sz="2800" b="1" dirty="0" smtClean="0">
                <a:latin typeface="HG丸ｺﾞｼｯｸM-PRO" panose="020F0600000000000000" pitchFamily="50" charset="-128"/>
                <a:ea typeface="HG丸ｺﾞｼｯｸM-PRO" panose="020F0600000000000000" pitchFamily="50" charset="-128"/>
              </a:rPr>
              <a:t>決める</a:t>
            </a:r>
            <a:endParaRPr lang="en-US" altLang="ja-JP" sz="2800" b="1"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sz="2800" b="1" dirty="0">
                <a:latin typeface="HG丸ｺﾞｼｯｸM-PRO" panose="020F0600000000000000" pitchFamily="50" charset="-128"/>
                <a:ea typeface="HG丸ｺﾞｼｯｸM-PRO" panose="020F0600000000000000" pitchFamily="50" charset="-128"/>
              </a:rPr>
              <a:t>・実践をするための行動</a:t>
            </a:r>
            <a:r>
              <a:rPr lang="ja-JP" altLang="en-US" b="1" dirty="0">
                <a:latin typeface="HG丸ｺﾞｼｯｸM-PRO" panose="020F0600000000000000" pitchFamily="50" charset="-128"/>
                <a:ea typeface="HG丸ｺﾞｼｯｸM-PRO" panose="020F0600000000000000" pitchFamily="50" charset="-128"/>
              </a:rPr>
              <a:t>計画を</a:t>
            </a:r>
            <a:r>
              <a:rPr lang="ja-JP" altLang="en-US" b="1" dirty="0" smtClean="0">
                <a:latin typeface="HG丸ｺﾞｼｯｸM-PRO" panose="020F0600000000000000" pitchFamily="50" charset="-128"/>
                <a:ea typeface="HG丸ｺﾞｼｯｸM-PRO" panose="020F0600000000000000" pitchFamily="50" charset="-128"/>
              </a:rPr>
              <a:t>立てる</a:t>
            </a:r>
            <a:endParaRPr lang="en-US" altLang="ja-JP" sz="2800" b="1" dirty="0">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2800" b="1"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sz="2800" b="1" dirty="0">
                <a:latin typeface="HG丸ｺﾞｼｯｸM-PRO" panose="020F0600000000000000" pitchFamily="50" charset="-128"/>
                <a:ea typeface="HG丸ｺﾞｼｯｸM-PRO" panose="020F0600000000000000" pitchFamily="50" charset="-128"/>
              </a:rPr>
              <a:t>■進め方：</a:t>
            </a:r>
            <a:endParaRPr lang="en-US" altLang="ja-JP" sz="2800" b="1"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sz="2800" b="1" dirty="0">
                <a:latin typeface="HG丸ｺﾞｼｯｸM-PRO" panose="020F0600000000000000" pitchFamily="50" charset="-128"/>
                <a:ea typeface="HG丸ｺﾞｼｯｸM-PRO" panose="020F0600000000000000" pitchFamily="50" charset="-128"/>
              </a:rPr>
              <a:t>・レジュメの説明</a:t>
            </a:r>
            <a:endParaRPr lang="en-US" altLang="ja-JP" sz="2800" b="1"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b="1" dirty="0">
                <a:latin typeface="HG丸ｺﾞｼｯｸM-PRO" panose="020F0600000000000000" pitchFamily="50" charset="-128"/>
                <a:ea typeface="HG丸ｺﾞｼｯｸM-PRO" panose="020F0600000000000000" pitchFamily="50" charset="-128"/>
              </a:rPr>
              <a:t>・行動計画を立てる</a:t>
            </a:r>
            <a:endParaRPr lang="en-US" altLang="ja-JP" b="1"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sz="2800" b="1" dirty="0">
                <a:latin typeface="HG丸ｺﾞｼｯｸM-PRO" panose="020F0600000000000000" pitchFamily="50" charset="-128"/>
                <a:ea typeface="HG丸ｺﾞｼｯｸM-PRO" panose="020F0600000000000000" pitchFamily="50" charset="-128"/>
              </a:rPr>
              <a:t>・今後の流れの説明</a:t>
            </a:r>
            <a:endParaRPr lang="en-US" altLang="ja-JP" sz="28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94905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txBox="1">
            <a:spLocks/>
          </p:cNvSpPr>
          <p:nvPr/>
        </p:nvSpPr>
        <p:spPr>
          <a:xfrm>
            <a:off x="417336" y="243901"/>
            <a:ext cx="8871615"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b="1" dirty="0">
                <a:latin typeface="HG丸ｺﾞｼｯｸM-PRO" panose="020F0600000000000000" pitchFamily="50" charset="-128"/>
                <a:ea typeface="HG丸ｺﾞｼｯｸM-PRO" panose="020F0600000000000000" pitchFamily="50" charset="-128"/>
              </a:rPr>
              <a:t>無理なく楽しみながらできる目標設定だと、続く 　　</a:t>
            </a:r>
            <a:endParaRPr lang="ja-JP" altLang="en-US" sz="3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1587536" y="6048046"/>
            <a:ext cx="6774799" cy="5660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運動を楽しみながら続けている人の天秤の例</a:t>
            </a:r>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目標：「毎週、休日に家族と近くの川べりを</a:t>
            </a:r>
            <a:r>
              <a:rPr lang="en-US" altLang="ja-JP" b="1" dirty="0">
                <a:solidFill>
                  <a:prstClr val="black"/>
                </a:solidFill>
                <a:latin typeface="HG丸ｺﾞｼｯｸM-PRO" panose="020F0600000000000000" pitchFamily="50" charset="-128"/>
                <a:ea typeface="HG丸ｺﾞｼｯｸM-PRO" panose="020F0600000000000000" pitchFamily="50" charset="-128"/>
              </a:rPr>
              <a:t>30</a:t>
            </a:r>
            <a:r>
              <a:rPr lang="ja-JP" altLang="en-US" b="1" dirty="0">
                <a:solidFill>
                  <a:prstClr val="black"/>
                </a:solidFill>
                <a:latin typeface="HG丸ｺﾞｼｯｸM-PRO" panose="020F0600000000000000" pitchFamily="50" charset="-128"/>
                <a:ea typeface="HG丸ｺﾞｼｯｸM-PRO" panose="020F0600000000000000" pitchFamily="50" charset="-128"/>
              </a:rPr>
              <a:t>分間歩く」</a:t>
            </a:r>
          </a:p>
        </p:txBody>
      </p:sp>
      <p:pic>
        <p:nvPicPr>
          <p:cNvPr id="3" name="図 2"/>
          <p:cNvPicPr>
            <a:picLocks noChangeAspect="1"/>
          </p:cNvPicPr>
          <p:nvPr/>
        </p:nvPicPr>
        <p:blipFill rotWithShape="1">
          <a:blip r:embed="rId3"/>
          <a:srcRect t="9227" b="7692"/>
          <a:stretch/>
        </p:blipFill>
        <p:spPr>
          <a:xfrm>
            <a:off x="675709" y="1173480"/>
            <a:ext cx="8351208" cy="4803415"/>
          </a:xfrm>
          <a:prstGeom prst="rect">
            <a:avLst/>
          </a:prstGeom>
          <a:ln>
            <a:solidFill>
              <a:schemeClr val="tx1"/>
            </a:solidFill>
          </a:ln>
        </p:spPr>
      </p:pic>
    </p:spTree>
    <p:extLst>
      <p:ext uri="{BB962C8B-B14F-4D97-AF65-F5344CB8AC3E}">
        <p14:creationId xmlns:p14="http://schemas.microsoft.com/office/powerpoint/2010/main" val="3979674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txBox="1">
            <a:spLocks/>
          </p:cNvSpPr>
          <p:nvPr/>
        </p:nvSpPr>
        <p:spPr>
          <a:xfrm>
            <a:off x="753031" y="196514"/>
            <a:ext cx="8537915"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prstClr val="black"/>
                </a:solidFill>
                <a:latin typeface="HG丸ｺﾞｼｯｸM-PRO" panose="020F0600000000000000" pitchFamily="50" charset="-128"/>
                <a:ea typeface="HG丸ｺﾞｼｯｸM-PRO" panose="020F0600000000000000" pitchFamily="50" charset="-128"/>
              </a:rPr>
              <a:t>　　行動は</a:t>
            </a:r>
            <a:r>
              <a:rPr lang="ja-JP" altLang="en-US" sz="2400" b="1" dirty="0">
                <a:latin typeface="HG丸ｺﾞｼｯｸM-PRO" panose="020F0600000000000000" pitchFamily="50" charset="-128"/>
                <a:ea typeface="HG丸ｺﾞｼｯｸM-PRO" panose="020F0600000000000000" pitchFamily="50" charset="-128"/>
              </a:rPr>
              <a:t>「将来（長期）生じそうな結果」よりも</a:t>
            </a:r>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　　　「すぐ（短期）に生じる結果」の影響を受けやすい</a:t>
            </a:r>
            <a:endParaRPr lang="en-US" altLang="ja-JP" sz="2800" b="1" dirty="0">
              <a:latin typeface="HG丸ｺﾞｼｯｸM-PRO" panose="020F0600000000000000" pitchFamily="50" charset="-128"/>
              <a:ea typeface="HG丸ｺﾞｼｯｸM-PRO" panose="020F0600000000000000" pitchFamily="50" charset="-128"/>
            </a:endParaRPr>
          </a:p>
          <a:p>
            <a:endParaRPr lang="ja-JP" altLang="en-US" sz="3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1819236" y="5526926"/>
            <a:ext cx="6255657" cy="5660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つい夜更かししてしまう人の天秤の例</a:t>
            </a:r>
          </a:p>
        </p:txBody>
      </p:sp>
      <p:sp>
        <p:nvSpPr>
          <p:cNvPr id="11" name="テキスト ボックス 10">
            <a:extLst>
              <a:ext uri="{FF2B5EF4-FFF2-40B4-BE49-F238E27FC236}">
                <a16:creationId xmlns="" xmlns:a16="http://schemas.microsoft.com/office/drawing/2014/main" id="{E1CCA689-0F45-496B-93E9-3B7516657B3E}"/>
              </a:ext>
            </a:extLst>
          </p:cNvPr>
          <p:cNvSpPr txBox="1"/>
          <p:nvPr/>
        </p:nvSpPr>
        <p:spPr>
          <a:xfrm>
            <a:off x="651403" y="6092983"/>
            <a:ext cx="8537915" cy="461665"/>
          </a:xfrm>
          <a:prstGeom prst="rect">
            <a:avLst/>
          </a:prstGeom>
          <a:noFill/>
        </p:spPr>
        <p:txBody>
          <a:bodyPr wrap="none" rtlCol="0">
            <a:spAutoFit/>
          </a:bodyPr>
          <a:lstStyle/>
          <a:p>
            <a:r>
              <a:rPr kumimoji="1" lang="ja-JP" altLang="en-US" sz="2400" b="1" u="sng" dirty="0">
                <a:solidFill>
                  <a:srgbClr val="FF0000"/>
                </a:solidFill>
                <a:latin typeface="HG丸ｺﾞｼｯｸM-PRO" panose="020F0600000000000000" pitchFamily="50" charset="-128"/>
                <a:ea typeface="HG丸ｺﾞｼｯｸM-PRO" panose="020F0600000000000000" pitchFamily="50" charset="-128"/>
              </a:rPr>
              <a:t>⇒長期的な影響（メリット・デメリット）の理解が必要！！</a:t>
            </a:r>
          </a:p>
        </p:txBody>
      </p:sp>
      <p:sp>
        <p:nvSpPr>
          <p:cNvPr id="7" name="テキスト ボックス 6"/>
          <p:cNvSpPr txBox="1"/>
          <p:nvPr/>
        </p:nvSpPr>
        <p:spPr>
          <a:xfrm>
            <a:off x="1718232" y="6581001"/>
            <a:ext cx="7572714" cy="276999"/>
          </a:xfrm>
          <a:prstGeom prst="rect">
            <a:avLst/>
          </a:prstGeom>
          <a:noFill/>
        </p:spPr>
        <p:txBody>
          <a:bodyPr wrap="square" rtlCol="0">
            <a:spAutoFit/>
          </a:bodyPr>
          <a:lstStyle/>
          <a:p>
            <a:r>
              <a:rPr lang="ja-JP" altLang="en-US" sz="1200" dirty="0"/>
              <a:t>参考：足達</a:t>
            </a:r>
            <a:r>
              <a:rPr lang="ja-JP" altLang="en-US" sz="1200" dirty="0" smtClean="0"/>
              <a:t>淑子　編：</a:t>
            </a:r>
            <a:r>
              <a:rPr lang="en-US" altLang="ja-JP" sz="1200" dirty="0"/>
              <a:t>『</a:t>
            </a:r>
            <a:r>
              <a:rPr lang="ja-JP" altLang="en-US" sz="1200" dirty="0"/>
              <a:t>ライフスタイル療法</a:t>
            </a:r>
            <a:r>
              <a:rPr lang="en-US" altLang="ja-JP" sz="1200" dirty="0"/>
              <a:t>Ⅰ</a:t>
            </a:r>
            <a:r>
              <a:rPr lang="ja-JP" altLang="en-US" sz="1200" dirty="0"/>
              <a:t>生活習慣改善のための行動療法</a:t>
            </a:r>
            <a:r>
              <a:rPr lang="en-US" altLang="ja-JP" sz="1200" dirty="0"/>
              <a:t>』</a:t>
            </a:r>
            <a:r>
              <a:rPr lang="ja-JP" altLang="en-US" sz="1200" dirty="0"/>
              <a:t>医歯薬</a:t>
            </a:r>
            <a:r>
              <a:rPr lang="ja-JP" altLang="en-US" sz="1200" dirty="0" smtClean="0"/>
              <a:t>出版株式会社（</a:t>
            </a:r>
            <a:r>
              <a:rPr lang="en-US" altLang="ja-JP" sz="1200" dirty="0"/>
              <a:t>2014</a:t>
            </a:r>
            <a:r>
              <a:rPr lang="ja-JP" altLang="en-US" sz="1200" dirty="0" smtClean="0"/>
              <a:t>）</a:t>
            </a:r>
            <a:r>
              <a:rPr lang="ja-JP" altLang="en-US" sz="1200" dirty="0" err="1" smtClean="0"/>
              <a:t>ｐ</a:t>
            </a:r>
            <a:r>
              <a:rPr lang="en-US" altLang="ja-JP" sz="1200" dirty="0" smtClean="0"/>
              <a:t>32</a:t>
            </a:r>
            <a:endParaRPr kumimoji="1" lang="ja-JP" altLang="en-US" sz="1200" dirty="0"/>
          </a:p>
        </p:txBody>
      </p:sp>
      <p:pic>
        <p:nvPicPr>
          <p:cNvPr id="3" name="図 2"/>
          <p:cNvPicPr>
            <a:picLocks noChangeAspect="1"/>
          </p:cNvPicPr>
          <p:nvPr/>
        </p:nvPicPr>
        <p:blipFill rotWithShape="1">
          <a:blip r:embed="rId3"/>
          <a:srcRect t="2508" b="3280"/>
          <a:stretch/>
        </p:blipFill>
        <p:spPr>
          <a:xfrm>
            <a:off x="1387445" y="896526"/>
            <a:ext cx="7065830" cy="4608612"/>
          </a:xfrm>
          <a:prstGeom prst="rect">
            <a:avLst/>
          </a:prstGeom>
          <a:ln>
            <a:solidFill>
              <a:schemeClr val="tx1"/>
            </a:solidFill>
          </a:ln>
        </p:spPr>
      </p:pic>
    </p:spTree>
    <p:extLst>
      <p:ext uri="{BB962C8B-B14F-4D97-AF65-F5344CB8AC3E}">
        <p14:creationId xmlns:p14="http://schemas.microsoft.com/office/powerpoint/2010/main" val="1009546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466" y="2422124"/>
            <a:ext cx="8543925" cy="1325563"/>
          </a:xfrm>
        </p:spPr>
        <p:txBody>
          <a:bodyPr>
            <a:normAutofit/>
          </a:bodyPr>
          <a:lstStyle/>
          <a:p>
            <a:r>
              <a:rPr lang="ja-JP" altLang="en-US" b="1" dirty="0">
                <a:latin typeface="HG丸ｺﾞｼｯｸM-PRO" panose="020F0600000000000000" pitchFamily="50" charset="-128"/>
                <a:ea typeface="HG丸ｺﾞｼｯｸM-PRO" panose="020F0600000000000000" pitchFamily="50" charset="-128"/>
              </a:rPr>
              <a:t>４：習慣化に向けて行うこと</a:t>
            </a:r>
            <a:endParaRPr kumimoji="1" lang="ja-JP" altLang="en-US" b="1" dirty="0">
              <a:latin typeface="HG丸ｺﾞｼｯｸM-PRO" panose="020F0600000000000000" pitchFamily="50" charset="-128"/>
              <a:ea typeface="HG丸ｺﾞｼｯｸM-PRO" panose="020F0600000000000000" pitchFamily="50" charset="-128"/>
            </a:endParaRPr>
          </a:p>
        </p:txBody>
      </p:sp>
      <p:pic>
        <p:nvPicPr>
          <p:cNvPr id="5" name="Picture 3">
            <a:extLst>
              <a:ext uri="{FF2B5EF4-FFF2-40B4-BE49-F238E27FC236}">
                <a16:creationId xmlns="" xmlns:a16="http://schemas.microsoft.com/office/drawing/2014/main" id="{CAC16C31-BD39-4DBD-A68A-16B24C514B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3401" y="3084905"/>
            <a:ext cx="3558133" cy="355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405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3348" y="136514"/>
            <a:ext cx="8871615" cy="1325563"/>
          </a:xfrm>
        </p:spPr>
        <p:txBody>
          <a:bodyPr>
            <a:normAutofit/>
          </a:bodyPr>
          <a:lstStyle/>
          <a:p>
            <a:r>
              <a:rPr lang="ja-JP" altLang="en-US" sz="3200" b="1" dirty="0">
                <a:latin typeface="HG丸ｺﾞｼｯｸM-PRO" panose="020F0600000000000000" pitchFamily="50" charset="-128"/>
                <a:ea typeface="HG丸ｺﾞｼｯｸM-PRO" panose="020F0600000000000000" pitchFamily="50" charset="-128"/>
              </a:rPr>
              <a:t>　　</a:t>
            </a:r>
            <a:r>
              <a:rPr lang="en-US" altLang="ja-JP" sz="3200" b="1" dirty="0" smtClean="0">
                <a:latin typeface="HG丸ｺﾞｼｯｸM-PRO" panose="020F0600000000000000" pitchFamily="50" charset="-128"/>
                <a:ea typeface="HG丸ｺﾞｼｯｸM-PRO" panose="020F0600000000000000" pitchFamily="50" charset="-128"/>
              </a:rPr>
              <a:t>(</a:t>
            </a:r>
            <a:r>
              <a:rPr lang="ja-JP" altLang="en-US" sz="3200" b="1" dirty="0" smtClean="0">
                <a:latin typeface="HG丸ｺﾞｼｯｸM-PRO" panose="020F0600000000000000" pitchFamily="50" charset="-128"/>
                <a:ea typeface="HG丸ｺﾞｼｯｸM-PRO" panose="020F0600000000000000" pitchFamily="50" charset="-128"/>
              </a:rPr>
              <a:t>１</a:t>
            </a:r>
            <a:r>
              <a:rPr lang="en-US" altLang="ja-JP" sz="3200" b="1" dirty="0" smtClean="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計画</a:t>
            </a:r>
            <a:r>
              <a:rPr lang="ja-JP" altLang="en-US" sz="3200" b="1" dirty="0">
                <a:latin typeface="HG丸ｺﾞｼｯｸM-PRO" panose="020F0600000000000000" pitchFamily="50" charset="-128"/>
                <a:ea typeface="HG丸ｺﾞｼｯｸM-PRO" panose="020F0600000000000000" pitchFamily="50" charset="-128"/>
              </a:rPr>
              <a:t>する　</a:t>
            </a:r>
            <a:r>
              <a:rPr lang="en-US" altLang="ja-JP" sz="3200" b="1" dirty="0">
                <a:latin typeface="HG丸ｺﾞｼｯｸM-PRO" panose="020F0600000000000000" pitchFamily="50" charset="-128"/>
                <a:ea typeface="HG丸ｺﾞｼｯｸM-PRO" panose="020F0600000000000000" pitchFamily="50" charset="-128"/>
              </a:rPr>
              <a:t/>
            </a:r>
            <a:br>
              <a:rPr lang="en-US" altLang="ja-JP" sz="32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行動計画の３つのステップ</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sz="quarter" idx="1"/>
          </p:nvPr>
        </p:nvSpPr>
        <p:spPr>
          <a:xfrm>
            <a:off x="681038" y="1353291"/>
            <a:ext cx="8543925" cy="4994900"/>
          </a:xfrm>
          <a:ln>
            <a:solidFill>
              <a:schemeClr val="tx1"/>
            </a:solidFill>
          </a:ln>
        </p:spPr>
        <p:txBody>
          <a:bodyPr>
            <a:normAutofit fontScale="32500" lnSpcReduction="20000"/>
          </a:bodyPr>
          <a:lstStyle/>
          <a:p>
            <a:pPr marL="0" indent="0">
              <a:buNone/>
            </a:pPr>
            <a:endParaRPr lang="en-US" altLang="ja-JP"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en-US" altLang="ja-JP" sz="7200" b="1" dirty="0">
                <a:solidFill>
                  <a:schemeClr val="accent1">
                    <a:lumMod val="75000"/>
                  </a:schemeClr>
                </a:solidFill>
                <a:latin typeface="HG丸ｺﾞｼｯｸM-PRO" panose="020F0600000000000000" pitchFamily="50" charset="-128"/>
                <a:ea typeface="HG丸ｺﾞｼｯｸM-PRO" panose="020F0600000000000000" pitchFamily="50" charset="-128"/>
              </a:rPr>
              <a:t>【Step </a:t>
            </a:r>
            <a:r>
              <a:rPr lang="ja-JP" altLang="en-US" sz="7200" b="1" dirty="0">
                <a:solidFill>
                  <a:schemeClr val="accent1">
                    <a:lumMod val="75000"/>
                  </a:schemeClr>
                </a:solidFill>
                <a:latin typeface="HG丸ｺﾞｼｯｸM-PRO" panose="020F0600000000000000" pitchFamily="50" charset="-128"/>
                <a:ea typeface="HG丸ｺﾞｼｯｸM-PRO" panose="020F0600000000000000" pitchFamily="50" charset="-128"/>
              </a:rPr>
              <a:t>１</a:t>
            </a:r>
            <a:r>
              <a:rPr lang="en-US" altLang="ja-JP" sz="7200" b="1" dirty="0" smtClean="0">
                <a:solidFill>
                  <a:schemeClr val="accent1">
                    <a:lumMod val="75000"/>
                  </a:schemeClr>
                </a:solidFill>
                <a:latin typeface="HG丸ｺﾞｼｯｸM-PRO" panose="020F0600000000000000" pitchFamily="50" charset="-128"/>
                <a:ea typeface="HG丸ｺﾞｼｯｸM-PRO" panose="020F0600000000000000" pitchFamily="50" charset="-128"/>
              </a:rPr>
              <a:t>】</a:t>
            </a:r>
            <a:endParaRPr lang="en-US" altLang="ja-JP" sz="7200" b="1" dirty="0">
              <a:solidFill>
                <a:schemeClr val="accent1">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7200" b="1" dirty="0">
                <a:solidFill>
                  <a:schemeClr val="accent1">
                    <a:lumMod val="75000"/>
                  </a:schemeClr>
                </a:solidFill>
                <a:latin typeface="HG丸ｺﾞｼｯｸM-PRO" panose="020F0600000000000000" pitchFamily="50" charset="-128"/>
                <a:ea typeface="HG丸ｺﾞｼｯｸM-PRO" panose="020F0600000000000000" pitchFamily="50" charset="-128"/>
              </a:rPr>
              <a:t>　</a:t>
            </a:r>
            <a:r>
              <a:rPr lang="ja-JP" altLang="en-US" sz="9600" b="1" dirty="0">
                <a:latin typeface="HG丸ｺﾞｼｯｸM-PRO" panose="020F0600000000000000" pitchFamily="50" charset="-128"/>
                <a:ea typeface="HG丸ｺﾞｼｯｸM-PRO" panose="020F0600000000000000" pitchFamily="50" charset="-128"/>
              </a:rPr>
              <a:t>習慣化したい「</a:t>
            </a:r>
            <a:r>
              <a:rPr lang="ja-JP" altLang="en-US" sz="8600" b="1" dirty="0">
                <a:latin typeface="HG丸ｺﾞｼｯｸM-PRO" panose="020F0600000000000000" pitchFamily="50" charset="-128"/>
                <a:ea typeface="HG丸ｺﾞｼｯｸM-PRO" panose="020F0600000000000000" pitchFamily="50" charset="-128"/>
              </a:rPr>
              <a:t>行動目標」を決める</a:t>
            </a:r>
            <a:endParaRPr lang="en-US" altLang="ja-JP" sz="8600" b="1" dirty="0">
              <a:latin typeface="HG丸ｺﾞｼｯｸM-PRO" panose="020F0600000000000000" pitchFamily="50" charset="-128"/>
              <a:ea typeface="HG丸ｺﾞｼｯｸM-PRO" panose="020F0600000000000000" pitchFamily="50" charset="-128"/>
            </a:endParaRPr>
          </a:p>
          <a:p>
            <a:pPr marL="0" indent="0">
              <a:buNone/>
            </a:pPr>
            <a:r>
              <a:rPr lang="ja-JP" altLang="en-US" sz="7200" b="1" dirty="0">
                <a:solidFill>
                  <a:schemeClr val="accent1">
                    <a:lumMod val="75000"/>
                  </a:schemeClr>
                </a:solidFill>
                <a:latin typeface="HG丸ｺﾞｼｯｸM-PRO" panose="020F0600000000000000" pitchFamily="50" charset="-128"/>
                <a:ea typeface="HG丸ｺﾞｼｯｸM-PRO" panose="020F0600000000000000" pitchFamily="50" charset="-128"/>
              </a:rPr>
              <a:t>　　</a:t>
            </a:r>
            <a:r>
              <a:rPr lang="ja-JP" altLang="en-US" sz="7200" b="1" dirty="0">
                <a:latin typeface="HG丸ｺﾞｼｯｸM-PRO" panose="020F0600000000000000" pitchFamily="50" charset="-128"/>
                <a:ea typeface="HG丸ｺﾞｼｯｸM-PRO" panose="020F0600000000000000" pitchFamily="50" charset="-128"/>
              </a:rPr>
              <a:t>①何のために</a:t>
            </a:r>
            <a:endParaRPr lang="en-US" altLang="ja-JP" sz="7200" b="1" dirty="0">
              <a:latin typeface="HG丸ｺﾞｼｯｸM-PRO" panose="020F0600000000000000" pitchFamily="50" charset="-128"/>
              <a:ea typeface="HG丸ｺﾞｼｯｸM-PRO" panose="020F0600000000000000" pitchFamily="50" charset="-128"/>
            </a:endParaRPr>
          </a:p>
          <a:p>
            <a:pPr marL="0" indent="0">
              <a:buNone/>
            </a:pPr>
            <a:r>
              <a:rPr lang="ja-JP" altLang="en-US" sz="7200" b="1" dirty="0">
                <a:latin typeface="HG丸ｺﾞｼｯｸM-PRO" panose="020F0600000000000000" pitchFamily="50" charset="-128"/>
                <a:ea typeface="HG丸ｺﾞｼｯｸM-PRO" panose="020F0600000000000000" pitchFamily="50" charset="-128"/>
              </a:rPr>
              <a:t>　　②何を　</a:t>
            </a:r>
            <a:endParaRPr lang="en-US" altLang="ja-JP" sz="7200" b="1" dirty="0">
              <a:latin typeface="HG丸ｺﾞｼｯｸM-PRO" panose="020F0600000000000000" pitchFamily="50" charset="-128"/>
              <a:ea typeface="HG丸ｺﾞｼｯｸM-PRO" panose="020F0600000000000000" pitchFamily="50" charset="-128"/>
            </a:endParaRPr>
          </a:p>
          <a:p>
            <a:pPr marL="0" indent="0">
              <a:buNone/>
            </a:pPr>
            <a:r>
              <a:rPr lang="ja-JP" altLang="en-US" sz="7200" b="1" dirty="0">
                <a:latin typeface="HG丸ｺﾞｼｯｸM-PRO" panose="020F0600000000000000" pitchFamily="50" charset="-128"/>
                <a:ea typeface="HG丸ｺﾞｼｯｸM-PRO" panose="020F0600000000000000" pitchFamily="50" charset="-128"/>
              </a:rPr>
              <a:t>　　③どのように</a:t>
            </a:r>
            <a:endParaRPr lang="en-US" altLang="ja-JP" sz="7200" b="1" dirty="0">
              <a:latin typeface="HG丸ｺﾞｼｯｸM-PRO" panose="020F0600000000000000" pitchFamily="50" charset="-128"/>
              <a:ea typeface="HG丸ｺﾞｼｯｸM-PRO" panose="020F0600000000000000" pitchFamily="50" charset="-128"/>
            </a:endParaRPr>
          </a:p>
          <a:p>
            <a:pPr marL="0" indent="0">
              <a:buNone/>
            </a:pPr>
            <a:r>
              <a:rPr lang="ja-JP" altLang="en-US" sz="7200" b="1" dirty="0">
                <a:latin typeface="HG丸ｺﾞｼｯｸM-PRO" panose="020F0600000000000000" pitchFamily="50" charset="-128"/>
                <a:ea typeface="HG丸ｺﾞｼｯｸM-PRO" panose="020F0600000000000000" pitchFamily="50" charset="-128"/>
              </a:rPr>
              <a:t>　　</a:t>
            </a:r>
            <a:endParaRPr lang="en-US" altLang="ja-JP" sz="7200" b="1" dirty="0">
              <a:solidFill>
                <a:schemeClr val="accent1">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en-US" altLang="ja-JP" sz="7200" b="1" dirty="0">
                <a:solidFill>
                  <a:schemeClr val="accent1">
                    <a:lumMod val="75000"/>
                  </a:schemeClr>
                </a:solidFill>
                <a:latin typeface="HG丸ｺﾞｼｯｸM-PRO" panose="020F0600000000000000" pitchFamily="50" charset="-128"/>
                <a:ea typeface="HG丸ｺﾞｼｯｸM-PRO" panose="020F0600000000000000" pitchFamily="50" charset="-128"/>
              </a:rPr>
              <a:t>【Step </a:t>
            </a:r>
            <a:r>
              <a:rPr lang="ja-JP" altLang="en-US" sz="7200" b="1" dirty="0" smtClean="0">
                <a:solidFill>
                  <a:schemeClr val="accent1">
                    <a:lumMod val="75000"/>
                  </a:schemeClr>
                </a:solidFill>
                <a:latin typeface="HG丸ｺﾞｼｯｸM-PRO" panose="020F0600000000000000" pitchFamily="50" charset="-128"/>
                <a:ea typeface="HG丸ｺﾞｼｯｸM-PRO" panose="020F0600000000000000" pitchFamily="50" charset="-128"/>
              </a:rPr>
              <a:t>２</a:t>
            </a:r>
            <a:r>
              <a:rPr lang="en-US" altLang="ja-JP" sz="7200" b="1" dirty="0" smtClean="0">
                <a:solidFill>
                  <a:schemeClr val="accent1">
                    <a:lumMod val="75000"/>
                  </a:schemeClr>
                </a:solidFill>
                <a:latin typeface="HG丸ｺﾞｼｯｸM-PRO" panose="020F0600000000000000" pitchFamily="50" charset="-128"/>
                <a:ea typeface="HG丸ｺﾞｼｯｸM-PRO" panose="020F0600000000000000" pitchFamily="50" charset="-128"/>
              </a:rPr>
              <a:t>】</a:t>
            </a:r>
            <a:endParaRPr lang="en-US" altLang="ja-JP" sz="7200" b="1" dirty="0">
              <a:solidFill>
                <a:schemeClr val="accent1">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7200" dirty="0">
                <a:latin typeface="HG丸ｺﾞｼｯｸM-PRO" panose="020F0600000000000000" pitchFamily="50" charset="-128"/>
                <a:ea typeface="HG丸ｺﾞｼｯｸM-PRO" panose="020F0600000000000000" pitchFamily="50" charset="-128"/>
              </a:rPr>
              <a:t>　</a:t>
            </a:r>
            <a:r>
              <a:rPr lang="ja-JP" altLang="en-US" sz="9600" b="1" dirty="0">
                <a:latin typeface="HG丸ｺﾞｼｯｸM-PRO" panose="020F0600000000000000" pitchFamily="50" charset="-128"/>
                <a:ea typeface="HG丸ｺﾞｼｯｸM-PRO" panose="020F0600000000000000" pitchFamily="50" charset="-128"/>
              </a:rPr>
              <a:t>メリット・デメリットを整理する</a:t>
            </a:r>
            <a:endParaRPr lang="en-US" altLang="ja-JP" sz="9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9600" b="1" dirty="0">
              <a:solidFill>
                <a:schemeClr val="accent1">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en-US" altLang="ja-JP" sz="7200" b="1" dirty="0">
                <a:solidFill>
                  <a:schemeClr val="accent1">
                    <a:lumMod val="75000"/>
                  </a:schemeClr>
                </a:solidFill>
                <a:latin typeface="HG丸ｺﾞｼｯｸM-PRO" panose="020F0600000000000000" pitchFamily="50" charset="-128"/>
                <a:ea typeface="HG丸ｺﾞｼｯｸM-PRO" panose="020F0600000000000000" pitchFamily="50" charset="-128"/>
              </a:rPr>
              <a:t>【Step </a:t>
            </a:r>
            <a:r>
              <a:rPr lang="ja-JP" altLang="en-US" sz="7200" b="1" dirty="0" smtClean="0">
                <a:solidFill>
                  <a:schemeClr val="accent1">
                    <a:lumMod val="75000"/>
                  </a:schemeClr>
                </a:solidFill>
                <a:latin typeface="HG丸ｺﾞｼｯｸM-PRO" panose="020F0600000000000000" pitchFamily="50" charset="-128"/>
                <a:ea typeface="HG丸ｺﾞｼｯｸM-PRO" panose="020F0600000000000000" pitchFamily="50" charset="-128"/>
              </a:rPr>
              <a:t>３</a:t>
            </a:r>
            <a:r>
              <a:rPr lang="en-US" altLang="ja-JP" sz="7200" b="1" dirty="0" smtClean="0">
                <a:solidFill>
                  <a:schemeClr val="accent1">
                    <a:lumMod val="75000"/>
                  </a:schemeClr>
                </a:solidFill>
                <a:latin typeface="HG丸ｺﾞｼｯｸM-PRO" panose="020F0600000000000000" pitchFamily="50" charset="-128"/>
                <a:ea typeface="HG丸ｺﾞｼｯｸM-PRO" panose="020F0600000000000000" pitchFamily="50" charset="-128"/>
              </a:rPr>
              <a:t>】</a:t>
            </a:r>
            <a:endParaRPr lang="en-US" altLang="ja-JP" sz="7200" b="1" dirty="0">
              <a:solidFill>
                <a:schemeClr val="accent1">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7200" b="1" dirty="0">
                <a:latin typeface="HG丸ｺﾞｼｯｸM-PRO" panose="020F0600000000000000" pitchFamily="50" charset="-128"/>
                <a:ea typeface="HG丸ｺﾞｼｯｸM-PRO" panose="020F0600000000000000" pitchFamily="50" charset="-128"/>
              </a:rPr>
              <a:t>　 </a:t>
            </a:r>
            <a:r>
              <a:rPr lang="ja-JP" altLang="en-US" sz="9600" b="1" dirty="0">
                <a:latin typeface="HG丸ｺﾞｼｯｸM-PRO" panose="020F0600000000000000" pitchFamily="50" charset="-128"/>
                <a:ea typeface="HG丸ｺﾞｼｯｸM-PRO" panose="020F0600000000000000" pitchFamily="50" charset="-128"/>
              </a:rPr>
              <a:t>続けるための工夫を考える</a:t>
            </a:r>
            <a:endParaRPr lang="en-US" altLang="ja-JP" sz="9600" b="1" dirty="0">
              <a:latin typeface="HG丸ｺﾞｼｯｸM-PRO" panose="020F0600000000000000" pitchFamily="50" charset="-128"/>
              <a:ea typeface="HG丸ｺﾞｼｯｸM-PRO" panose="020F0600000000000000" pitchFamily="50" charset="-128"/>
            </a:endParaRPr>
          </a:p>
          <a:p>
            <a:pPr marL="0" indent="0">
              <a:buNone/>
            </a:pPr>
            <a:endParaRPr lang="en-US" altLang="ja-JP" sz="7200" b="1"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pic>
        <p:nvPicPr>
          <p:cNvPr id="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7705" y="2678854"/>
            <a:ext cx="1591937" cy="159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1008897" y="6421879"/>
            <a:ext cx="9431953" cy="307777"/>
          </a:xfrm>
          <a:prstGeom prst="rect">
            <a:avLst/>
          </a:prstGeom>
        </p:spPr>
        <p:txBody>
          <a:bodyPr wrap="square">
            <a:spAutoFit/>
          </a:bodyPr>
          <a:lstStyle/>
          <a:p>
            <a:pPr indent="133350" algn="just">
              <a:spcAft>
                <a:spcPts val="0"/>
              </a:spcAft>
            </a:pPr>
            <a:r>
              <a:rPr lang="en-US" altLang="ja-JP" sz="1400" kern="100" dirty="0" smtClean="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400" kern="100" dirty="0" smtClean="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行動</a:t>
            </a:r>
            <a:r>
              <a:rPr lang="ja-JP" altLang="ja-JP" sz="1400"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計画の内容については、主治医に</a:t>
            </a:r>
            <a:r>
              <a:rPr lang="ja-JP" altLang="ja-JP" sz="1400" kern="100" dirty="0" smtClean="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相談</a:t>
            </a:r>
            <a:r>
              <a:rPr lang="ja-JP" altLang="en-US" sz="1400" kern="100" dirty="0" smtClean="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・報告しましょう</a:t>
            </a:r>
            <a:r>
              <a:rPr lang="ja-JP" altLang="ja-JP" sz="1400" kern="100" dirty="0" smtClean="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1600" kern="9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585233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txBox="1">
            <a:spLocks/>
          </p:cNvSpPr>
          <p:nvPr/>
        </p:nvSpPr>
        <p:spPr>
          <a:xfrm>
            <a:off x="498797" y="156533"/>
            <a:ext cx="9071334"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a:latin typeface="HG丸ｺﾞｼｯｸM-PRO" panose="020F0600000000000000" pitchFamily="50" charset="-128"/>
                <a:ea typeface="HG丸ｺﾞｼｯｸM-PRO" panose="020F0600000000000000" pitchFamily="50" charset="-128"/>
              </a:rPr>
              <a:t>【Step</a:t>
            </a:r>
            <a:r>
              <a:rPr lang="ja-JP" altLang="en-US" sz="2800" b="1" dirty="0">
                <a:latin typeface="HG丸ｺﾞｼｯｸM-PRO" panose="020F0600000000000000" pitchFamily="50" charset="-128"/>
                <a:ea typeface="HG丸ｺﾞｼｯｸM-PRO" panose="020F0600000000000000" pitchFamily="50" charset="-128"/>
              </a:rPr>
              <a:t>１</a:t>
            </a:r>
            <a:r>
              <a:rPr lang="en-US" altLang="ja-JP" sz="28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習慣化したい「行動目標」を決める</a:t>
            </a:r>
            <a:endParaRPr lang="en-US" altLang="ja-JP" sz="2800" b="1" dirty="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4000" b="1" u="sng" dirty="0">
                <a:latin typeface="HG丸ｺﾞｼｯｸM-PRO" panose="020F0600000000000000" pitchFamily="50" charset="-128"/>
                <a:ea typeface="HG丸ｺﾞｼｯｸM-PRO" panose="020F0600000000000000" pitchFamily="50" charset="-128"/>
              </a:rPr>
              <a:t>①何のために</a:t>
            </a:r>
            <a:endParaRPr lang="en-US" altLang="ja-JP" sz="4000" b="1" u="sng" dirty="0">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p:cNvPicPr>
          <p:nvPr/>
        </p:nvPicPr>
        <p:blipFill rotWithShape="1">
          <a:blip r:embed="rId3"/>
          <a:srcRect t="18265" r="1418"/>
          <a:stretch/>
        </p:blipFill>
        <p:spPr>
          <a:xfrm>
            <a:off x="751462" y="1204752"/>
            <a:ext cx="8043447" cy="4628044"/>
          </a:xfrm>
          <a:prstGeom prst="rect">
            <a:avLst/>
          </a:prstGeom>
        </p:spPr>
      </p:pic>
      <p:sp>
        <p:nvSpPr>
          <p:cNvPr id="11" name="円/楕円 10"/>
          <p:cNvSpPr/>
          <p:nvPr/>
        </p:nvSpPr>
        <p:spPr>
          <a:xfrm>
            <a:off x="3156792" y="2349918"/>
            <a:ext cx="3374597" cy="233771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左カーブ矢印 11"/>
          <p:cNvSpPr/>
          <p:nvPr/>
        </p:nvSpPr>
        <p:spPr>
          <a:xfrm>
            <a:off x="6572650" y="3702571"/>
            <a:ext cx="644577" cy="1169233"/>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p:cNvSpPr txBox="1"/>
          <p:nvPr/>
        </p:nvSpPr>
        <p:spPr>
          <a:xfrm>
            <a:off x="6747212" y="4786677"/>
            <a:ext cx="2741456" cy="646331"/>
          </a:xfrm>
          <a:prstGeom prst="rect">
            <a:avLst/>
          </a:prstGeom>
          <a:noFill/>
        </p:spPr>
        <p:txBody>
          <a:bodyPr wrap="none" rtlCol="0">
            <a:spAutoFit/>
          </a:bodyPr>
          <a:lstStyle/>
          <a:p>
            <a:r>
              <a:rPr lang="ja-JP" altLang="en-US" b="1" dirty="0">
                <a:latin typeface="HG丸ｺﾞｼｯｸM-PRO" panose="020F0600000000000000" pitchFamily="50" charset="-128"/>
                <a:ea typeface="HG丸ｺﾞｼｯｸM-PRO" panose="020F0600000000000000" pitchFamily="50" charset="-128"/>
              </a:rPr>
              <a:t>中期的</a:t>
            </a:r>
            <a:r>
              <a:rPr kumimoji="1" lang="ja-JP" altLang="en-US" b="1" dirty="0">
                <a:latin typeface="HG丸ｺﾞｼｯｸM-PRO" panose="020F0600000000000000" pitchFamily="50" charset="-128"/>
                <a:ea typeface="HG丸ｺﾞｼｯｸM-PRO" panose="020F0600000000000000" pitchFamily="50" charset="-128"/>
              </a:rPr>
              <a:t>、長期的な目標を</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達成するための</a:t>
            </a:r>
            <a:r>
              <a:rPr kumimoji="1" lang="en-US" altLang="ja-JP" b="1" dirty="0">
                <a:latin typeface="HG丸ｺﾞｼｯｸM-PRO" panose="020F0600000000000000" pitchFamily="50" charset="-128"/>
                <a:ea typeface="HG丸ｺﾞｼｯｸM-PRO" panose="020F0600000000000000" pitchFamily="50" charset="-128"/>
              </a:rPr>
              <a:t>【</a:t>
            </a:r>
            <a:r>
              <a:rPr kumimoji="1" lang="ja-JP" altLang="en-US" b="1" dirty="0">
                <a:latin typeface="HG丸ｺﾞｼｯｸM-PRO" panose="020F0600000000000000" pitchFamily="50" charset="-128"/>
                <a:ea typeface="HG丸ｺﾞｼｯｸM-PRO" panose="020F0600000000000000" pitchFamily="50" charset="-128"/>
              </a:rPr>
              <a:t>手段</a:t>
            </a:r>
            <a:r>
              <a:rPr kumimoji="1" lang="en-US" altLang="ja-JP" b="1" dirty="0">
                <a:latin typeface="HG丸ｺﾞｼｯｸM-PRO" panose="020F0600000000000000" pitchFamily="50" charset="-128"/>
                <a:ea typeface="HG丸ｺﾞｼｯｸM-PRO" panose="020F0600000000000000" pitchFamily="50" charset="-128"/>
              </a:rPr>
              <a:t>】</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16" name="左カーブ矢印 15"/>
          <p:cNvSpPr/>
          <p:nvPr/>
        </p:nvSpPr>
        <p:spPr>
          <a:xfrm rot="12416984">
            <a:off x="905713" y="2408067"/>
            <a:ext cx="728725" cy="1970323"/>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テキスト ボックス 33"/>
          <p:cNvSpPr txBox="1"/>
          <p:nvPr/>
        </p:nvSpPr>
        <p:spPr>
          <a:xfrm>
            <a:off x="285817" y="1828293"/>
            <a:ext cx="2044149" cy="646331"/>
          </a:xfrm>
          <a:prstGeom prst="rect">
            <a:avLst/>
          </a:prstGeom>
          <a:noFill/>
        </p:spPr>
        <p:txBody>
          <a:bodyPr wrap="none" rtlCol="0">
            <a:spAutoFit/>
          </a:bodyPr>
          <a:lstStyle/>
          <a:p>
            <a:r>
              <a:rPr kumimoji="1" lang="ja-JP" altLang="en-US" b="1" dirty="0">
                <a:latin typeface="HG丸ｺﾞｼｯｸM-PRO" panose="020F0600000000000000" pitchFamily="50" charset="-128"/>
                <a:ea typeface="HG丸ｺﾞｼｯｸM-PRO" panose="020F0600000000000000" pitchFamily="50" charset="-128"/>
              </a:rPr>
              <a:t>日々の行動目標を</a:t>
            </a:r>
            <a:endParaRPr kumimoji="1" lang="en-US" altLang="ja-JP" b="1" dirty="0">
              <a:latin typeface="HG丸ｺﾞｼｯｸM-PRO" panose="020F0600000000000000" pitchFamily="50" charset="-128"/>
              <a:ea typeface="HG丸ｺﾞｼｯｸM-PRO" panose="020F0600000000000000" pitchFamily="50" charset="-128"/>
            </a:endParaRPr>
          </a:p>
          <a:p>
            <a:r>
              <a:rPr kumimoji="1" lang="ja-JP" altLang="en-US" b="1" dirty="0">
                <a:latin typeface="HG丸ｺﾞｼｯｸM-PRO" panose="020F0600000000000000" pitchFamily="50" charset="-128"/>
                <a:ea typeface="HG丸ｺﾞｼｯｸM-PRO" panose="020F0600000000000000" pitchFamily="50" charset="-128"/>
              </a:rPr>
              <a:t>継続する</a:t>
            </a:r>
            <a:r>
              <a:rPr kumimoji="1" lang="en-US" altLang="ja-JP" b="1" dirty="0">
                <a:latin typeface="HG丸ｺﾞｼｯｸM-PRO" panose="020F0600000000000000" pitchFamily="50" charset="-128"/>
                <a:ea typeface="HG丸ｺﾞｼｯｸM-PRO" panose="020F0600000000000000" pitchFamily="50" charset="-128"/>
              </a:rPr>
              <a:t>【</a:t>
            </a:r>
            <a:r>
              <a:rPr kumimoji="1" lang="ja-JP" altLang="en-US" b="1" dirty="0">
                <a:latin typeface="HG丸ｺﾞｼｯｸM-PRO" panose="020F0600000000000000" pitchFamily="50" charset="-128"/>
                <a:ea typeface="HG丸ｺﾞｼｯｸM-PRO" panose="020F0600000000000000" pitchFamily="50" charset="-128"/>
              </a:rPr>
              <a:t>目的</a:t>
            </a:r>
            <a:r>
              <a:rPr kumimoji="1" lang="en-US" altLang="ja-JP" b="1" dirty="0">
                <a:latin typeface="HG丸ｺﾞｼｯｸM-PRO" panose="020F0600000000000000" pitchFamily="50" charset="-128"/>
                <a:ea typeface="HG丸ｺﾞｼｯｸM-PRO" panose="020F0600000000000000" pitchFamily="50" charset="-128"/>
              </a:rPr>
              <a:t>】</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39" name="テキスト ボックス 38">
            <a:extLst>
              <a:ext uri="{FF2B5EF4-FFF2-40B4-BE49-F238E27FC236}">
                <a16:creationId xmlns="" xmlns:a16="http://schemas.microsoft.com/office/drawing/2014/main" id="{E8126567-84FE-46AD-B1B8-21A0AA4FECB5}"/>
              </a:ext>
            </a:extLst>
          </p:cNvPr>
          <p:cNvSpPr txBox="1"/>
          <p:nvPr/>
        </p:nvSpPr>
        <p:spPr>
          <a:xfrm>
            <a:off x="275729" y="5679081"/>
            <a:ext cx="8949233" cy="1107996"/>
          </a:xfrm>
          <a:prstGeom prst="rect">
            <a:avLst/>
          </a:prstGeom>
          <a:noFill/>
        </p:spPr>
        <p:txBody>
          <a:bodyPr wrap="square" rtlCol="0">
            <a:spAutoFit/>
          </a:bodyPr>
          <a:lstStyle/>
          <a:p>
            <a:r>
              <a:rPr lang="ja-JP" altLang="en-US" sz="2000" b="1" dirty="0">
                <a:latin typeface="HG丸ｺﾞｼｯｸM-PRO" panose="020F0600000000000000" pitchFamily="50" charset="-128"/>
                <a:ea typeface="HG丸ｺﾞｼｯｸM-PRO" panose="020F0600000000000000" pitchFamily="50" charset="-128"/>
              </a:rPr>
              <a:t>　</a:t>
            </a:r>
            <a:r>
              <a:rPr lang="ja-JP" altLang="en-US" sz="2200" b="1" dirty="0">
                <a:latin typeface="HG丸ｺﾞｼｯｸM-PRO" panose="020F0600000000000000" pitchFamily="50" charset="-128"/>
                <a:ea typeface="HG丸ｺﾞｼｯｸM-PRO" panose="020F0600000000000000" pitchFamily="50" charset="-128"/>
              </a:rPr>
              <a:t>「健康的で安定した職業生活」を送るために、自分にとって必要</a:t>
            </a:r>
            <a:r>
              <a:rPr lang="ja-JP" altLang="en-US" sz="2200" b="1" dirty="0" smtClean="0">
                <a:latin typeface="HG丸ｺﾞｼｯｸM-PRO" panose="020F0600000000000000" pitchFamily="50" charset="-128"/>
                <a:ea typeface="HG丸ｺﾞｼｯｸM-PRO" panose="020F0600000000000000" pitchFamily="50" charset="-128"/>
              </a:rPr>
              <a:t>な</a:t>
            </a:r>
            <a:endParaRPr lang="en-US" altLang="ja-JP" sz="2200" b="1" dirty="0" smtClean="0">
              <a:latin typeface="HG丸ｺﾞｼｯｸM-PRO" panose="020F0600000000000000" pitchFamily="50" charset="-128"/>
              <a:ea typeface="HG丸ｺﾞｼｯｸM-PRO" panose="020F0600000000000000" pitchFamily="50" charset="-128"/>
            </a:endParaRPr>
          </a:p>
          <a:p>
            <a:r>
              <a:rPr lang="ja-JP" altLang="en-US" sz="2200" b="1" dirty="0" smtClean="0">
                <a:latin typeface="HG丸ｺﾞｼｯｸM-PRO" panose="020F0600000000000000" pitchFamily="50" charset="-128"/>
                <a:ea typeface="HG丸ｺﾞｼｯｸM-PRO" panose="020F0600000000000000" pitchFamily="50" charset="-128"/>
              </a:rPr>
              <a:t>　「</a:t>
            </a:r>
            <a:r>
              <a:rPr lang="ja-JP" altLang="en-US" sz="2200" b="1" dirty="0">
                <a:latin typeface="HG丸ｺﾞｼｯｸM-PRO" panose="020F0600000000000000" pitchFamily="50" charset="-128"/>
                <a:ea typeface="HG丸ｺﾞｼｯｸM-PRO" panose="020F0600000000000000" pitchFamily="50" charset="-128"/>
              </a:rPr>
              <a:t>生活習慣」は何ですか？</a:t>
            </a:r>
            <a:endParaRPr lang="en-US" altLang="ja-JP" sz="2200" b="1" dirty="0">
              <a:latin typeface="HG丸ｺﾞｼｯｸM-PRO" panose="020F0600000000000000" pitchFamily="50" charset="-128"/>
              <a:ea typeface="HG丸ｺﾞｼｯｸM-PRO" panose="020F0600000000000000" pitchFamily="50" charset="-128"/>
            </a:endParaRPr>
          </a:p>
          <a:p>
            <a:r>
              <a:rPr lang="ja-JP" altLang="en-US" sz="2200" b="1" dirty="0">
                <a:latin typeface="HG丸ｺﾞｼｯｸM-PRO" panose="020F0600000000000000" pitchFamily="50" charset="-128"/>
                <a:ea typeface="HG丸ｺﾞｼｯｸM-PRO" panose="020F0600000000000000" pitchFamily="50" charset="-128"/>
              </a:rPr>
              <a:t>　日々の行動を何のために（目的）行うか考えましょう</a:t>
            </a:r>
            <a:endParaRPr lang="en-US" altLang="ja-JP" sz="22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10215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417332" y="1374547"/>
            <a:ext cx="9169119" cy="4981814"/>
          </a:xfrm>
          <a:ln>
            <a:solidFill>
              <a:schemeClr val="tx1"/>
            </a:solidFill>
          </a:ln>
        </p:spPr>
        <p:txBody>
          <a:bodyPr>
            <a:normAutofit fontScale="85000" lnSpcReduction="20000"/>
          </a:bodyPr>
          <a:lstStyle/>
          <a:p>
            <a:pPr marL="0" indent="0">
              <a:buNone/>
            </a:pPr>
            <a:endParaRPr lang="en-US" altLang="ja-JP" b="1" dirty="0">
              <a:latin typeface="HG丸ｺﾞｼｯｸM-PRO" panose="020F0600000000000000" pitchFamily="50" charset="-128"/>
              <a:ea typeface="HG丸ｺﾞｼｯｸM-PRO" panose="020F0600000000000000" pitchFamily="50" charset="-128"/>
            </a:endParaRPr>
          </a:p>
          <a:p>
            <a:pPr marL="0" indent="0">
              <a:buNone/>
            </a:pPr>
            <a:r>
              <a:rPr lang="ja-JP" altLang="en-US" b="1" dirty="0">
                <a:latin typeface="HG丸ｺﾞｼｯｸM-PRO" panose="020F0600000000000000" pitchFamily="50" charset="-128"/>
                <a:ea typeface="HG丸ｺﾞｼｯｸM-PRO" panose="020F0600000000000000" pitchFamily="50" charset="-128"/>
              </a:rPr>
              <a:t>１：明確な行動目標を設定をする</a:t>
            </a:r>
            <a:endParaRPr lang="en-US" altLang="ja-JP" b="1" dirty="0">
              <a:latin typeface="HG丸ｺﾞｼｯｸM-PRO" panose="020F0600000000000000" pitchFamily="50" charset="-128"/>
              <a:ea typeface="HG丸ｺﾞｼｯｸM-PRO" panose="020F0600000000000000" pitchFamily="50" charset="-128"/>
            </a:endParaRPr>
          </a:p>
          <a:p>
            <a:pPr marL="0" indent="0">
              <a:buNone/>
            </a:pPr>
            <a:r>
              <a:rPr lang="en-US" altLang="ja-JP" sz="1800" dirty="0">
                <a:latin typeface="HG丸ｺﾞｼｯｸM-PRO" panose="020F0600000000000000" pitchFamily="50" charset="-128"/>
                <a:ea typeface="HG丸ｺﾞｼｯｸM-PRO" panose="020F0600000000000000" pitchFamily="50" charset="-128"/>
              </a:rPr>
              <a:t>※</a:t>
            </a:r>
            <a:r>
              <a:rPr lang="en-US" altLang="ja-JP" sz="1800" b="1" dirty="0">
                <a:latin typeface="HG丸ｺﾞｼｯｸM-PRO" panose="020F0600000000000000" pitchFamily="50" charset="-128"/>
                <a:ea typeface="HG丸ｺﾞｼｯｸM-PRO" panose="020F0600000000000000" pitchFamily="50" charset="-128"/>
              </a:rPr>
              <a:t>SMART</a:t>
            </a:r>
            <a:r>
              <a:rPr lang="ja-JP" altLang="en-US" sz="1800" dirty="0">
                <a:latin typeface="HG丸ｺﾞｼｯｸM-PRO" panose="020F0600000000000000" pitchFamily="50" charset="-128"/>
                <a:ea typeface="HG丸ｺﾞｼｯｸM-PRO" panose="020F0600000000000000" pitchFamily="50" charset="-128"/>
              </a:rPr>
              <a:t>の法則を意識するとより効果的！</a:t>
            </a:r>
            <a:r>
              <a:rPr lang="ja-JP" altLang="en-US" sz="1800" dirty="0" smtClean="0">
                <a:latin typeface="HG丸ｺﾞｼｯｸM-PRO" panose="020F0600000000000000" pitchFamily="50" charset="-128"/>
                <a:ea typeface="HG丸ｺﾞｼｯｸM-PRO" panose="020F0600000000000000" pitchFamily="50" charset="-128"/>
              </a:rPr>
              <a:t>！</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S</a:t>
            </a:r>
            <a:r>
              <a:rPr lang="ja-JP" altLang="en-US" sz="1400" dirty="0">
                <a:latin typeface="HG丸ｺﾞｼｯｸM-PRO" panose="020F0600000000000000" pitchFamily="50" charset="-128"/>
                <a:ea typeface="HG丸ｺﾞｼｯｸM-PRO" panose="020F0600000000000000" pitchFamily="50" charset="-128"/>
              </a:rPr>
              <a:t>：</a:t>
            </a:r>
            <a:r>
              <a:rPr lang="en-US" altLang="ja-JP" sz="1400" dirty="0">
                <a:latin typeface="HG丸ｺﾞｼｯｸM-PRO" panose="020F0600000000000000" pitchFamily="50" charset="-128"/>
                <a:ea typeface="HG丸ｺﾞｼｯｸM-PRO" panose="020F0600000000000000" pitchFamily="50" charset="-128"/>
              </a:rPr>
              <a:t>Specific</a:t>
            </a:r>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　　</a:t>
            </a:r>
            <a:r>
              <a:rPr lang="ja-JP" altLang="en-US" sz="1400" b="1" dirty="0" smtClean="0">
                <a:latin typeface="HG丸ｺﾞｼｯｸM-PRO" panose="020F0600000000000000" pitchFamily="50" charset="-128"/>
                <a:ea typeface="HG丸ｺﾞｼｯｸM-PRO" panose="020F0600000000000000" pitchFamily="50" charset="-128"/>
              </a:rPr>
              <a:t>具体的</a:t>
            </a:r>
            <a:r>
              <a:rPr lang="ja-JP" altLang="en-US" sz="1400" dirty="0">
                <a:latin typeface="HG丸ｺﾞｼｯｸM-PRO" panose="020F0600000000000000" pitchFamily="50" charset="-128"/>
                <a:ea typeface="HG丸ｺﾞｼｯｸM-PRO" panose="020F0600000000000000" pitchFamily="50" charset="-128"/>
              </a:rPr>
              <a:t>でわかりやすい　（●●しないではなく〇〇する）</a:t>
            </a: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M</a:t>
            </a:r>
            <a:r>
              <a:rPr lang="ja-JP" altLang="en-US" sz="1400" dirty="0">
                <a:latin typeface="HG丸ｺﾞｼｯｸM-PRO" panose="020F0600000000000000" pitchFamily="50" charset="-128"/>
                <a:ea typeface="HG丸ｺﾞｼｯｸM-PRO" panose="020F0600000000000000" pitchFamily="50" charset="-128"/>
              </a:rPr>
              <a:t>：</a:t>
            </a:r>
            <a:r>
              <a:rPr lang="en-US" altLang="ja-JP" sz="1400" dirty="0">
                <a:latin typeface="HG丸ｺﾞｼｯｸM-PRO" panose="020F0600000000000000" pitchFamily="50" charset="-128"/>
                <a:ea typeface="HG丸ｺﾞｼｯｸM-PRO" panose="020F0600000000000000" pitchFamily="50" charset="-128"/>
              </a:rPr>
              <a:t>Measurable</a:t>
            </a:r>
            <a:r>
              <a:rPr lang="ja-JP" altLang="en-US" sz="1400" dirty="0">
                <a:latin typeface="HG丸ｺﾞｼｯｸM-PRO" panose="020F0600000000000000" pitchFamily="50" charset="-128"/>
                <a:ea typeface="HG丸ｺﾞｼｯｸM-PRO" panose="020F0600000000000000" pitchFamily="50" charset="-128"/>
              </a:rPr>
              <a:t>　計測可能、</a:t>
            </a:r>
            <a:r>
              <a:rPr lang="ja-JP" altLang="en-US" sz="1400" b="1" dirty="0">
                <a:latin typeface="HG丸ｺﾞｼｯｸM-PRO" panose="020F0600000000000000" pitchFamily="50" charset="-128"/>
                <a:ea typeface="HG丸ｺﾞｼｯｸM-PRO" panose="020F0600000000000000" pitchFamily="50" charset="-128"/>
              </a:rPr>
              <a:t>数字</a:t>
            </a:r>
            <a:r>
              <a:rPr lang="ja-JP" altLang="en-US" sz="1400" dirty="0">
                <a:latin typeface="HG丸ｺﾞｼｯｸM-PRO" panose="020F0600000000000000" pitchFamily="50" charset="-128"/>
                <a:ea typeface="HG丸ｺﾞｼｯｸM-PRO" panose="020F0600000000000000" pitchFamily="50" charset="-128"/>
              </a:rPr>
              <a:t>になっている</a:t>
            </a: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A</a:t>
            </a:r>
            <a:r>
              <a:rPr lang="ja-JP" altLang="en-US" sz="1400" dirty="0">
                <a:latin typeface="HG丸ｺﾞｼｯｸM-PRO" panose="020F0600000000000000" pitchFamily="50" charset="-128"/>
                <a:ea typeface="HG丸ｺﾞｼｯｸM-PRO" panose="020F0600000000000000" pitchFamily="50" charset="-128"/>
              </a:rPr>
              <a:t>：</a:t>
            </a:r>
            <a:r>
              <a:rPr lang="en-US" altLang="ja-JP" sz="1400" dirty="0">
                <a:latin typeface="HG丸ｺﾞｼｯｸM-PRO" panose="020F0600000000000000" pitchFamily="50" charset="-128"/>
                <a:ea typeface="HG丸ｺﾞｼｯｸM-PRO" panose="020F0600000000000000" pitchFamily="50" charset="-128"/>
              </a:rPr>
              <a:t>Achievable</a:t>
            </a:r>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 </a:t>
            </a:r>
            <a:r>
              <a:rPr lang="ja-JP" altLang="en-US" sz="1400" b="1" dirty="0" smtClean="0">
                <a:latin typeface="HG丸ｺﾞｼｯｸM-PRO" panose="020F0600000000000000" pitchFamily="50" charset="-128"/>
                <a:ea typeface="HG丸ｺﾞｼｯｸM-PRO" panose="020F0600000000000000" pitchFamily="50" charset="-128"/>
              </a:rPr>
              <a:t>達成</a:t>
            </a:r>
            <a:r>
              <a:rPr lang="ja-JP" altLang="en-US" sz="1400" b="1" dirty="0">
                <a:latin typeface="HG丸ｺﾞｼｯｸM-PRO" panose="020F0600000000000000" pitchFamily="50" charset="-128"/>
                <a:ea typeface="HG丸ｺﾞｼｯｸM-PRO" panose="020F0600000000000000" pitchFamily="50" charset="-128"/>
              </a:rPr>
              <a:t>可能</a:t>
            </a:r>
            <a:r>
              <a:rPr lang="ja-JP" altLang="en-US" sz="1400" dirty="0">
                <a:latin typeface="HG丸ｺﾞｼｯｸM-PRO" panose="020F0600000000000000" pitchFamily="50" charset="-128"/>
                <a:ea typeface="HG丸ｺﾞｼｯｸM-PRO" panose="020F0600000000000000" pitchFamily="50" charset="-128"/>
              </a:rPr>
              <a:t>な</a:t>
            </a: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smtClean="0">
                <a:latin typeface="HG丸ｺﾞｼｯｸM-PRO" panose="020F0600000000000000" pitchFamily="50" charset="-128"/>
                <a:ea typeface="HG丸ｺﾞｼｯｸM-PRO" panose="020F0600000000000000" pitchFamily="50" charset="-128"/>
              </a:rPr>
              <a:t>R</a:t>
            </a:r>
            <a:r>
              <a:rPr lang="ja-JP" altLang="en-US" sz="1400" dirty="0">
                <a:latin typeface="HG丸ｺﾞｼｯｸM-PRO" panose="020F0600000000000000" pitchFamily="50" charset="-128"/>
                <a:ea typeface="HG丸ｺﾞｼｯｸM-PRO" panose="020F0600000000000000" pitchFamily="50" charset="-128"/>
              </a:rPr>
              <a:t>：</a:t>
            </a:r>
            <a:r>
              <a:rPr lang="en-US" altLang="ja-JP" sz="1400" smtClean="0">
                <a:latin typeface="HG丸ｺﾞｼｯｸM-PRO" panose="020F0600000000000000" pitchFamily="50" charset="-128"/>
                <a:ea typeface="HG丸ｺﾞｼｯｸM-PRO" panose="020F0600000000000000" pitchFamily="50" charset="-128"/>
              </a:rPr>
              <a:t>Relevant </a:t>
            </a:r>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　 目的</a:t>
            </a:r>
            <a:r>
              <a:rPr lang="ja-JP" altLang="en-US" sz="1400" dirty="0">
                <a:latin typeface="HG丸ｺﾞｼｯｸM-PRO" panose="020F0600000000000000" pitchFamily="50" charset="-128"/>
                <a:ea typeface="HG丸ｺﾞｼｯｸM-PRO" panose="020F0600000000000000" pitchFamily="50" charset="-128"/>
              </a:rPr>
              <a:t>と</a:t>
            </a:r>
            <a:r>
              <a:rPr lang="ja-JP" altLang="en-US" sz="1400" b="1" dirty="0">
                <a:latin typeface="HG丸ｺﾞｼｯｸM-PRO" panose="020F0600000000000000" pitchFamily="50" charset="-128"/>
                <a:ea typeface="HG丸ｺﾞｼｯｸM-PRO" panose="020F0600000000000000" pitchFamily="50" charset="-128"/>
              </a:rPr>
              <a:t>関連性をもった　（再発防止・安定した職業生活のために）</a:t>
            </a: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smtClean="0">
                <a:latin typeface="HG丸ｺﾞｼｯｸM-PRO" panose="020F0600000000000000" pitchFamily="50" charset="-128"/>
                <a:ea typeface="HG丸ｺﾞｼｯｸM-PRO" panose="020F0600000000000000" pitchFamily="50" charset="-128"/>
              </a:rPr>
              <a:t>T</a:t>
            </a:r>
            <a:r>
              <a:rPr lang="ja-JP" altLang="en-US" sz="1400" dirty="0" smtClean="0">
                <a:latin typeface="HG丸ｺﾞｼｯｸM-PRO" panose="020F0600000000000000" pitchFamily="50" charset="-128"/>
                <a:ea typeface="HG丸ｺﾞｼｯｸM-PRO" panose="020F0600000000000000" pitchFamily="50" charset="-128"/>
              </a:rPr>
              <a:t>：</a:t>
            </a:r>
            <a:r>
              <a:rPr lang="en-US" altLang="ja-JP" sz="1400" dirty="0" smtClean="0">
                <a:latin typeface="HG丸ｺﾞｼｯｸM-PRO" panose="020F0600000000000000" pitchFamily="50" charset="-128"/>
                <a:ea typeface="HG丸ｺﾞｼｯｸM-PRO" panose="020F0600000000000000" pitchFamily="50" charset="-128"/>
              </a:rPr>
              <a:t>Timed</a:t>
            </a:r>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 　　  今日</a:t>
            </a:r>
            <a:r>
              <a:rPr lang="ja-JP" altLang="en-US" sz="1400" dirty="0">
                <a:latin typeface="HG丸ｺﾞｼｯｸM-PRO" panose="020F0600000000000000" pitchFamily="50" charset="-128"/>
                <a:ea typeface="HG丸ｺﾞｼｯｸM-PRO" panose="020F0600000000000000" pitchFamily="50" charset="-128"/>
              </a:rPr>
              <a:t>やるなど、</a:t>
            </a:r>
            <a:r>
              <a:rPr lang="ja-JP" altLang="en-US" sz="1400" b="1" dirty="0">
                <a:latin typeface="HG丸ｺﾞｼｯｸM-PRO" panose="020F0600000000000000" pitchFamily="50" charset="-128"/>
                <a:ea typeface="HG丸ｺﾞｼｯｸM-PRO" panose="020F0600000000000000" pitchFamily="50" charset="-128"/>
              </a:rPr>
              <a:t>期限が</a:t>
            </a:r>
            <a:r>
              <a:rPr lang="ja-JP" altLang="en-US" sz="1400" b="1" dirty="0" smtClean="0">
                <a:latin typeface="HG丸ｺﾞｼｯｸM-PRO" panose="020F0600000000000000" pitchFamily="50" charset="-128"/>
                <a:ea typeface="HG丸ｺﾞｼｯｸM-PRO" panose="020F0600000000000000" pitchFamily="50" charset="-128"/>
              </a:rPr>
              <a:t>明確</a:t>
            </a:r>
            <a:endParaRPr lang="en-US" altLang="ja-JP" sz="14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900" b="1" dirty="0">
              <a:latin typeface="HG丸ｺﾞｼｯｸM-PRO" panose="020F0600000000000000" pitchFamily="50" charset="-128"/>
              <a:ea typeface="HG丸ｺﾞｼｯｸM-PRO" panose="020F0600000000000000" pitchFamily="50" charset="-128"/>
            </a:endParaRPr>
          </a:p>
          <a:p>
            <a:pPr marL="0" indent="0">
              <a:buNone/>
            </a:pPr>
            <a:r>
              <a:rPr lang="ja-JP" altLang="en-US" b="1" dirty="0">
                <a:latin typeface="HG丸ｺﾞｼｯｸM-PRO" panose="020F0600000000000000" pitchFamily="50" charset="-128"/>
                <a:ea typeface="HG丸ｺﾞｼｯｸM-PRO" panose="020F0600000000000000" pitchFamily="50" charset="-128"/>
              </a:rPr>
              <a:t>２：大きな行動よりも小さな行動から</a:t>
            </a:r>
            <a:endParaRPr lang="en-US" altLang="ja-JP" b="1" dirty="0">
              <a:latin typeface="HG丸ｺﾞｼｯｸM-PRO" panose="020F0600000000000000" pitchFamily="50" charset="-128"/>
              <a:ea typeface="HG丸ｺﾞｼｯｸM-PRO" panose="020F0600000000000000" pitchFamily="50" charset="-128"/>
            </a:endParaRPr>
          </a:p>
          <a:p>
            <a:r>
              <a:rPr lang="ja-JP" altLang="en-US" sz="1800" dirty="0">
                <a:latin typeface="HG丸ｺﾞｼｯｸM-PRO" panose="020F0600000000000000" pitchFamily="50" charset="-128"/>
                <a:ea typeface="HG丸ｺﾞｼｯｸM-PRO" panose="020F0600000000000000" pitchFamily="50" charset="-128"/>
              </a:rPr>
              <a:t>ウォーキング１時間　　　　　　　　　→ </a:t>
            </a:r>
            <a:r>
              <a:rPr lang="en-US" altLang="ja-JP" sz="1800" dirty="0">
                <a:latin typeface="HG丸ｺﾞｼｯｸM-PRO" panose="020F0600000000000000" pitchFamily="50" charset="-128"/>
                <a:ea typeface="HG丸ｺﾞｼｯｸM-PRO" panose="020F0600000000000000" pitchFamily="50" charset="-128"/>
              </a:rPr>
              <a:t>30</a:t>
            </a:r>
            <a:r>
              <a:rPr lang="ja-JP" altLang="en-US" sz="1800" dirty="0">
                <a:latin typeface="HG丸ｺﾞｼｯｸM-PRO" panose="020F0600000000000000" pitchFamily="50" charset="-128"/>
                <a:ea typeface="HG丸ｺﾞｼｯｸM-PRO" panose="020F0600000000000000" pitchFamily="50" charset="-128"/>
              </a:rPr>
              <a:t>分間</a:t>
            </a:r>
            <a:endParaRPr lang="en-US" altLang="ja-JP" sz="1800" dirty="0">
              <a:latin typeface="HG丸ｺﾞｼｯｸM-PRO" panose="020F0600000000000000" pitchFamily="50" charset="-128"/>
              <a:ea typeface="HG丸ｺﾞｼｯｸM-PRO" panose="020F0600000000000000" pitchFamily="50" charset="-128"/>
            </a:endParaRPr>
          </a:p>
          <a:p>
            <a:r>
              <a:rPr lang="ja-JP" altLang="en-US" sz="1800" dirty="0">
                <a:latin typeface="HG丸ｺﾞｼｯｸM-PRO" panose="020F0600000000000000" pitchFamily="50" charset="-128"/>
                <a:ea typeface="HG丸ｺﾞｼｯｸM-PRO" panose="020F0600000000000000" pitchFamily="50" charset="-128"/>
              </a:rPr>
              <a:t>毎食、よく噛んで（</a:t>
            </a:r>
            <a:r>
              <a:rPr lang="en-US" altLang="ja-JP" sz="1800" dirty="0">
                <a:latin typeface="HG丸ｺﾞｼｯｸM-PRO" panose="020F0600000000000000" pitchFamily="50" charset="-128"/>
                <a:ea typeface="HG丸ｺﾞｼｯｸM-PRO" panose="020F0600000000000000" pitchFamily="50" charset="-128"/>
              </a:rPr>
              <a:t>30</a:t>
            </a:r>
            <a:r>
              <a:rPr lang="ja-JP" altLang="en-US" sz="1800" dirty="0">
                <a:latin typeface="HG丸ｺﾞｼｯｸM-PRO" panose="020F0600000000000000" pitchFamily="50" charset="-128"/>
                <a:ea typeface="HG丸ｺﾞｼｯｸM-PRO" panose="020F0600000000000000" pitchFamily="50" charset="-128"/>
              </a:rPr>
              <a:t>回以上）食べる  → まずは「夕食」から取り組む</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b="1" dirty="0">
                <a:latin typeface="HG丸ｺﾞｼｯｸM-PRO" panose="020F0600000000000000" pitchFamily="50" charset="-128"/>
                <a:ea typeface="HG丸ｺﾞｼｯｸM-PRO" panose="020F0600000000000000" pitchFamily="50" charset="-128"/>
              </a:rPr>
              <a:t>⇒</a:t>
            </a:r>
            <a:r>
              <a:rPr lang="ja-JP" altLang="en-US" sz="1800" b="1" u="sng" dirty="0">
                <a:latin typeface="HG丸ｺﾞｼｯｸM-PRO" panose="020F0600000000000000" pitchFamily="50" charset="-128"/>
                <a:ea typeface="HG丸ｺﾞｼｯｸM-PRO" panose="020F0600000000000000" pitchFamily="50" charset="-128"/>
              </a:rPr>
              <a:t>急激な変化は、ストレスをもたらすこともあるため、留意が必要！</a:t>
            </a:r>
            <a:endParaRPr lang="en-US" altLang="ja-JP" sz="1800" dirty="0">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569832" y="154968"/>
            <a:ext cx="8871615"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a:latin typeface="HG丸ｺﾞｼｯｸM-PRO" panose="020F0600000000000000" pitchFamily="50" charset="-128"/>
                <a:ea typeface="HG丸ｺﾞｼｯｸM-PRO" panose="020F0600000000000000" pitchFamily="50" charset="-128"/>
              </a:rPr>
              <a:t>【Step</a:t>
            </a:r>
            <a:r>
              <a:rPr lang="ja-JP" altLang="en-US" sz="3200" b="1" dirty="0">
                <a:latin typeface="HG丸ｺﾞｼｯｸM-PRO" panose="020F0600000000000000" pitchFamily="50" charset="-128"/>
                <a:ea typeface="HG丸ｺﾞｼｯｸM-PRO" panose="020F0600000000000000" pitchFamily="50" charset="-128"/>
              </a:rPr>
              <a:t>１</a:t>
            </a:r>
            <a:r>
              <a:rPr lang="en-US" altLang="ja-JP" sz="3200" b="1" dirty="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習慣化したい「行動目標」を決める</a:t>
            </a:r>
            <a:endParaRPr lang="en-US" altLang="ja-JP" sz="3200" b="1"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　　</a:t>
            </a:r>
            <a:r>
              <a:rPr lang="ja-JP" altLang="en-US" sz="2800" b="1" dirty="0">
                <a:latin typeface="HG丸ｺﾞｼｯｸM-PRO" panose="020F0600000000000000" pitchFamily="50" charset="-128"/>
                <a:ea typeface="HG丸ｺﾞｼｯｸM-PRO" panose="020F0600000000000000" pitchFamily="50" charset="-128"/>
              </a:rPr>
              <a:t>　　　</a:t>
            </a:r>
            <a:r>
              <a:rPr lang="ja-JP" altLang="en-US" sz="4000" b="1" u="sng" dirty="0">
                <a:latin typeface="HG丸ｺﾞｼｯｸM-PRO" panose="020F0600000000000000" pitchFamily="50" charset="-128"/>
                <a:ea typeface="HG丸ｺﾞｼｯｸM-PRO" panose="020F0600000000000000" pitchFamily="50" charset="-128"/>
              </a:rPr>
              <a:t>②何を</a:t>
            </a:r>
            <a:endParaRPr lang="en-US" altLang="ja-JP" sz="4000" b="1" u="sng" dirty="0">
              <a:latin typeface="HG丸ｺﾞｼｯｸM-PRO" panose="020F0600000000000000" pitchFamily="50" charset="-128"/>
              <a:ea typeface="HG丸ｺﾞｼｯｸM-PRO" panose="020F0600000000000000" pitchFamily="50" charset="-128"/>
            </a:endParaRPr>
          </a:p>
        </p:txBody>
      </p:sp>
      <p:sp>
        <p:nvSpPr>
          <p:cNvPr id="16" name="テキスト ボックス 15">
            <a:extLst>
              <a:ext uri="{FF2B5EF4-FFF2-40B4-BE49-F238E27FC236}">
                <a16:creationId xmlns="" xmlns:a16="http://schemas.microsoft.com/office/drawing/2014/main" id="{E8126567-84FE-46AD-B1B8-21A0AA4FECB5}"/>
              </a:ext>
            </a:extLst>
          </p:cNvPr>
          <p:cNvSpPr txBox="1"/>
          <p:nvPr/>
        </p:nvSpPr>
        <p:spPr>
          <a:xfrm>
            <a:off x="589825" y="4008908"/>
            <a:ext cx="7523213" cy="830997"/>
          </a:xfrm>
          <a:prstGeom prst="rect">
            <a:avLst/>
          </a:prstGeom>
          <a:noFill/>
        </p:spPr>
        <p:txBody>
          <a:bodyPr wrap="none" rtlCol="0">
            <a:spAutoFit/>
          </a:bodyPr>
          <a:lstStyle/>
          <a:p>
            <a:r>
              <a:rPr lang="ja-JP" altLang="en-US" sz="1600" b="1" dirty="0">
                <a:latin typeface="HG丸ｺﾞｼｯｸM-PRO" panose="020F0600000000000000" pitchFamily="50" charset="-128"/>
                <a:ea typeface="HG丸ｺﾞｼｯｸM-PRO" panose="020F0600000000000000" pitchFamily="50" charset="-128"/>
              </a:rPr>
              <a:t>（例）</a:t>
            </a:r>
            <a:r>
              <a:rPr lang="en-US" altLang="ja-JP" sz="1600" b="1" dirty="0" smtClean="0">
                <a:latin typeface="HG丸ｺﾞｼｯｸM-PRO" panose="020F0600000000000000" pitchFamily="50" charset="-128"/>
                <a:ea typeface="HG丸ｺﾞｼｯｸM-PRO" panose="020F0600000000000000" pitchFamily="50" charset="-128"/>
              </a:rPr>
              <a:t>×</a:t>
            </a:r>
            <a:r>
              <a:rPr lang="ja-JP" altLang="en-US" sz="1600" b="1" dirty="0" smtClean="0">
                <a:latin typeface="HG丸ｺﾞｼｯｸM-PRO" panose="020F0600000000000000" pitchFamily="50" charset="-128"/>
                <a:ea typeface="HG丸ｺﾞｼｯｸM-PRO" panose="020F0600000000000000" pitchFamily="50" charset="-128"/>
              </a:rPr>
              <a:t>頑張ります</a:t>
            </a:r>
            <a:r>
              <a:rPr lang="ja-JP" altLang="en-US" sz="1600" b="1" dirty="0">
                <a:latin typeface="HG丸ｺﾞｼｯｸM-PRO" panose="020F0600000000000000" pitchFamily="50" charset="-128"/>
                <a:ea typeface="HG丸ｺﾞｼｯｸM-PRO" panose="020F0600000000000000" pitchFamily="50" charset="-128"/>
              </a:rPr>
              <a:t>　　</a:t>
            </a:r>
            <a:r>
              <a:rPr lang="en-US" altLang="ja-JP" sz="1600" b="1" dirty="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運動します　　　</a:t>
            </a:r>
            <a:r>
              <a:rPr lang="en-US" altLang="ja-JP" sz="1600" b="1" dirty="0" smtClean="0">
                <a:latin typeface="HG丸ｺﾞｼｯｸM-PRO" panose="020F0600000000000000" pitchFamily="50" charset="-128"/>
                <a:ea typeface="HG丸ｺﾞｼｯｸM-PRO" panose="020F0600000000000000" pitchFamily="50" charset="-128"/>
              </a:rPr>
              <a:t>×</a:t>
            </a:r>
            <a:r>
              <a:rPr lang="ja-JP" altLang="en-US" sz="1600" b="1" dirty="0" smtClean="0">
                <a:latin typeface="HG丸ｺﾞｼｯｸM-PRO" panose="020F0600000000000000" pitchFamily="50" charset="-128"/>
                <a:ea typeface="HG丸ｺﾞｼｯｸM-PRO" panose="020F0600000000000000" pitchFamily="50" charset="-128"/>
              </a:rPr>
              <a:t>早く寝ます</a:t>
            </a:r>
            <a:endParaRPr lang="en-US" altLang="ja-JP" sz="1600" b="1" dirty="0" smtClean="0">
              <a:latin typeface="HG丸ｺﾞｼｯｸM-PRO" panose="020F0600000000000000" pitchFamily="50" charset="-128"/>
              <a:ea typeface="HG丸ｺﾞｼｯｸM-PRO" panose="020F0600000000000000" pitchFamily="50" charset="-128"/>
            </a:endParaRPr>
          </a:p>
          <a:p>
            <a:r>
              <a:rPr lang="ja-JP" altLang="en-US" sz="1600" b="1" dirty="0" smtClean="0">
                <a:latin typeface="HG丸ｺﾞｼｯｸM-PRO" panose="020F0600000000000000" pitchFamily="50" charset="-128"/>
                <a:ea typeface="HG丸ｺﾞｼｯｸM-PRO" panose="020F0600000000000000" pitchFamily="50" charset="-128"/>
              </a:rPr>
              <a:t>　　　〇「</a:t>
            </a:r>
            <a:r>
              <a:rPr lang="ja-JP" altLang="en-US" sz="1600" b="1" u="sng" dirty="0" smtClean="0">
                <a:latin typeface="HG丸ｺﾞｼｯｸM-PRO" panose="020F0600000000000000" pitchFamily="50" charset="-128"/>
                <a:ea typeface="HG丸ｺﾞｼｯｸM-PRO" panose="020F0600000000000000" pitchFamily="50" charset="-128"/>
              </a:rPr>
              <a:t>縄跳び</a:t>
            </a:r>
            <a:r>
              <a:rPr lang="ja-JP" altLang="en-US" sz="1600" b="1" dirty="0" smtClean="0">
                <a:latin typeface="HG丸ｺﾞｼｯｸM-PRO" panose="020F0600000000000000" pitchFamily="50" charset="-128"/>
                <a:ea typeface="HG丸ｺﾞｼｯｸM-PRO" panose="020F0600000000000000" pitchFamily="50" charset="-128"/>
              </a:rPr>
              <a:t>を　　</a:t>
            </a:r>
            <a:r>
              <a:rPr lang="en-US" altLang="ja-JP" sz="1600" b="1" u="sng" dirty="0" smtClean="0">
                <a:latin typeface="HG丸ｺﾞｼｯｸM-PRO" panose="020F0600000000000000" pitchFamily="50" charset="-128"/>
                <a:ea typeface="HG丸ｺﾞｼｯｸM-PRO" panose="020F0600000000000000" pitchFamily="50" charset="-128"/>
              </a:rPr>
              <a:t>30</a:t>
            </a:r>
            <a:r>
              <a:rPr lang="ja-JP" altLang="en-US" sz="1600" b="1" u="sng" dirty="0" smtClean="0">
                <a:latin typeface="HG丸ｺﾞｼｯｸM-PRO" panose="020F0600000000000000" pitchFamily="50" charset="-128"/>
                <a:ea typeface="HG丸ｺﾞｼｯｸM-PRO" panose="020F0600000000000000" pitchFamily="50" charset="-128"/>
              </a:rPr>
              <a:t>回</a:t>
            </a:r>
            <a:r>
              <a:rPr lang="ja-JP" altLang="en-US" sz="1600" b="1" dirty="0" smtClean="0">
                <a:latin typeface="HG丸ｺﾞｼｯｸM-PRO" panose="020F0600000000000000" pitchFamily="50" charset="-128"/>
                <a:ea typeface="HG丸ｺﾞｼｯｸM-PRO" panose="020F0600000000000000" pitchFamily="50" charset="-128"/>
              </a:rPr>
              <a:t>　　</a:t>
            </a:r>
            <a:r>
              <a:rPr lang="ja-JP" altLang="en-US" sz="1600" b="1" u="sng" dirty="0" smtClean="0">
                <a:latin typeface="HG丸ｺﾞｼｯｸM-PRO" panose="020F0600000000000000" pitchFamily="50" charset="-128"/>
                <a:ea typeface="HG丸ｺﾞｼｯｸM-PRO" panose="020F0600000000000000" pitchFamily="50" charset="-128"/>
              </a:rPr>
              <a:t>体力増進のために</a:t>
            </a:r>
            <a:r>
              <a:rPr lang="ja-JP" altLang="en-US" sz="1600" b="1" dirty="0" smtClean="0">
                <a:latin typeface="HG丸ｺﾞｼｯｸM-PRO" panose="020F0600000000000000" pitchFamily="50" charset="-128"/>
                <a:ea typeface="HG丸ｺﾞｼｯｸM-PRO" panose="020F0600000000000000" pitchFamily="50" charset="-128"/>
              </a:rPr>
              <a:t>　　　</a:t>
            </a:r>
            <a:r>
              <a:rPr lang="ja-JP" altLang="en-US" sz="1600" b="1" u="sng" dirty="0" smtClean="0">
                <a:latin typeface="HG丸ｺﾞｼｯｸM-PRO" panose="020F0600000000000000" pitchFamily="50" charset="-128"/>
                <a:ea typeface="HG丸ｺﾞｼｯｸM-PRO" panose="020F0600000000000000" pitchFamily="50" charset="-128"/>
              </a:rPr>
              <a:t>毎日　</a:t>
            </a:r>
            <a:r>
              <a:rPr lang="ja-JP" altLang="en-US" sz="1600" b="1" dirty="0" smtClean="0">
                <a:latin typeface="HG丸ｺﾞｼｯｸM-PRO" panose="020F0600000000000000" pitchFamily="50" charset="-128"/>
                <a:ea typeface="HG丸ｺﾞｼｯｸM-PRO" panose="020F0600000000000000" pitchFamily="50" charset="-128"/>
              </a:rPr>
              <a:t>　やります」</a:t>
            </a:r>
            <a:endParaRPr lang="en-US" altLang="ja-JP" sz="1600" b="1" dirty="0" smtClean="0">
              <a:latin typeface="HG丸ｺﾞｼｯｸM-PRO" panose="020F0600000000000000" pitchFamily="50" charset="-128"/>
              <a:ea typeface="HG丸ｺﾞｼｯｸM-PRO" panose="020F0600000000000000" pitchFamily="50" charset="-128"/>
            </a:endParaRPr>
          </a:p>
          <a:p>
            <a:endParaRPr lang="en-US" altLang="ja-JP" sz="1600" b="1"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 xmlns:a16="http://schemas.microsoft.com/office/drawing/2014/main" id="{13DC6D1C-9274-44F6-B834-BC5E63D53147}"/>
              </a:ext>
            </a:extLst>
          </p:cNvPr>
          <p:cNvSpPr txBox="1"/>
          <p:nvPr/>
        </p:nvSpPr>
        <p:spPr>
          <a:xfrm>
            <a:off x="1690008" y="4529433"/>
            <a:ext cx="1095830" cy="310472"/>
          </a:xfrm>
          <a:prstGeom prst="rect">
            <a:avLst/>
          </a:prstGeom>
          <a:noFill/>
        </p:spPr>
        <p:txBody>
          <a:bodyPr wrap="square" rtlCol="0">
            <a:spAutoFit/>
          </a:bodyPr>
          <a:lstStyle/>
          <a:p>
            <a:r>
              <a:rPr kumimoji="1" lang="ja-JP" altLang="en-US" sz="1400" b="1" dirty="0">
                <a:solidFill>
                  <a:schemeClr val="accent5"/>
                </a:solidFill>
              </a:rPr>
              <a:t>具体的</a:t>
            </a:r>
          </a:p>
        </p:txBody>
      </p:sp>
      <p:sp>
        <p:nvSpPr>
          <p:cNvPr id="24" name="テキスト ボックス 23">
            <a:extLst>
              <a:ext uri="{FF2B5EF4-FFF2-40B4-BE49-F238E27FC236}">
                <a16:creationId xmlns="" xmlns:a16="http://schemas.microsoft.com/office/drawing/2014/main" id="{1D863CEF-E9B2-4D82-8FFF-AB4B1898BD4D}"/>
              </a:ext>
            </a:extLst>
          </p:cNvPr>
          <p:cNvSpPr txBox="1"/>
          <p:nvPr/>
        </p:nvSpPr>
        <p:spPr>
          <a:xfrm>
            <a:off x="2820827" y="4532128"/>
            <a:ext cx="1405012" cy="307777"/>
          </a:xfrm>
          <a:prstGeom prst="rect">
            <a:avLst/>
          </a:prstGeom>
          <a:noFill/>
        </p:spPr>
        <p:txBody>
          <a:bodyPr wrap="square" rtlCol="0">
            <a:spAutoFit/>
          </a:bodyPr>
          <a:lstStyle/>
          <a:p>
            <a:r>
              <a:rPr lang="ja-JP" altLang="en-US" sz="1400" b="1" dirty="0">
                <a:solidFill>
                  <a:schemeClr val="accent5"/>
                </a:solidFill>
              </a:rPr>
              <a:t>数字</a:t>
            </a:r>
            <a:r>
              <a:rPr kumimoji="1" lang="ja-JP" altLang="en-US" sz="1400" b="1" dirty="0">
                <a:solidFill>
                  <a:schemeClr val="accent5"/>
                </a:solidFill>
              </a:rPr>
              <a:t>・</a:t>
            </a:r>
            <a:r>
              <a:rPr lang="ja-JP" altLang="en-US" sz="1400" b="1" dirty="0">
                <a:solidFill>
                  <a:schemeClr val="accent5"/>
                </a:solidFill>
              </a:rPr>
              <a:t>達成可能</a:t>
            </a:r>
            <a:endParaRPr kumimoji="1" lang="en-US" altLang="ja-JP" sz="1400" b="1" dirty="0">
              <a:solidFill>
                <a:schemeClr val="accent5"/>
              </a:solidFill>
            </a:endParaRPr>
          </a:p>
        </p:txBody>
      </p:sp>
      <p:sp>
        <p:nvSpPr>
          <p:cNvPr id="25" name="テキスト ボックス 24">
            <a:extLst>
              <a:ext uri="{FF2B5EF4-FFF2-40B4-BE49-F238E27FC236}">
                <a16:creationId xmlns="" xmlns:a16="http://schemas.microsoft.com/office/drawing/2014/main" id="{9160EEC3-2515-4F15-9327-C55CFCE3B257}"/>
              </a:ext>
            </a:extLst>
          </p:cNvPr>
          <p:cNvSpPr txBox="1"/>
          <p:nvPr/>
        </p:nvSpPr>
        <p:spPr>
          <a:xfrm>
            <a:off x="5897665" y="4543597"/>
            <a:ext cx="1320281" cy="307777"/>
          </a:xfrm>
          <a:prstGeom prst="rect">
            <a:avLst/>
          </a:prstGeom>
          <a:noFill/>
        </p:spPr>
        <p:txBody>
          <a:bodyPr wrap="square" rtlCol="0">
            <a:spAutoFit/>
          </a:bodyPr>
          <a:lstStyle/>
          <a:p>
            <a:r>
              <a:rPr kumimoji="1" lang="ja-JP" altLang="en-US" sz="1400" b="1" dirty="0">
                <a:solidFill>
                  <a:schemeClr val="accent5"/>
                </a:solidFill>
              </a:rPr>
              <a:t>期限が明確</a:t>
            </a:r>
          </a:p>
        </p:txBody>
      </p:sp>
      <p:sp>
        <p:nvSpPr>
          <p:cNvPr id="27" name="テキスト ボックス 26">
            <a:extLst>
              <a:ext uri="{FF2B5EF4-FFF2-40B4-BE49-F238E27FC236}">
                <a16:creationId xmlns="" xmlns:a16="http://schemas.microsoft.com/office/drawing/2014/main" id="{B9A020EC-1F04-43AF-8A43-D522E5A01D00}"/>
              </a:ext>
            </a:extLst>
          </p:cNvPr>
          <p:cNvSpPr txBox="1"/>
          <p:nvPr/>
        </p:nvSpPr>
        <p:spPr>
          <a:xfrm>
            <a:off x="4225839" y="4540815"/>
            <a:ext cx="1552106" cy="307777"/>
          </a:xfrm>
          <a:prstGeom prst="rect">
            <a:avLst/>
          </a:prstGeom>
          <a:noFill/>
        </p:spPr>
        <p:txBody>
          <a:bodyPr wrap="square" rtlCol="0">
            <a:spAutoFit/>
          </a:bodyPr>
          <a:lstStyle/>
          <a:p>
            <a:r>
              <a:rPr lang="ja-JP" altLang="en-US" sz="1400" b="1" dirty="0">
                <a:solidFill>
                  <a:schemeClr val="accent5"/>
                </a:solidFill>
              </a:rPr>
              <a:t>目的との関連</a:t>
            </a:r>
            <a:endParaRPr kumimoji="1" lang="ja-JP" altLang="en-US" sz="1400" b="1" dirty="0">
              <a:solidFill>
                <a:schemeClr val="accent5"/>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0920" y="2149990"/>
            <a:ext cx="2627699" cy="2627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625328" y="2372589"/>
            <a:ext cx="7452206" cy="139861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テキスト ボックス 11"/>
          <p:cNvSpPr txBox="1"/>
          <p:nvPr/>
        </p:nvSpPr>
        <p:spPr>
          <a:xfrm>
            <a:off x="-8520" y="6568018"/>
            <a:ext cx="10020822" cy="261610"/>
          </a:xfrm>
          <a:prstGeom prst="rect">
            <a:avLst/>
          </a:prstGeom>
          <a:noFill/>
        </p:spPr>
        <p:txBody>
          <a:bodyPr wrap="square" rtlCol="0">
            <a:spAutoFit/>
          </a:bodyPr>
          <a:lstStyle/>
          <a:p>
            <a:r>
              <a:rPr lang="ja-JP" altLang="en-US" sz="1100" dirty="0"/>
              <a:t>出典： </a:t>
            </a:r>
            <a:r>
              <a:rPr lang="ja-JP" altLang="en-US" sz="1100" dirty="0" smtClean="0"/>
              <a:t>小林</a:t>
            </a:r>
            <a:r>
              <a:rPr lang="ja-JP" altLang="en-US" sz="1100" dirty="0"/>
              <a:t>清香、巣黒慎太郎</a:t>
            </a:r>
            <a:r>
              <a:rPr lang="ja-JP" altLang="en-US" sz="1100" dirty="0" smtClean="0"/>
              <a:t>、藤澤大介</a:t>
            </a:r>
            <a:r>
              <a:rPr lang="ja-JP" altLang="en-US" sz="1100" dirty="0"/>
              <a:t>「</a:t>
            </a:r>
            <a:r>
              <a:rPr lang="ja-JP" altLang="en-US" sz="1100" dirty="0" smtClean="0"/>
              <a:t>セルフケア</a:t>
            </a:r>
            <a:r>
              <a:rPr lang="ja-JP" altLang="en-US" sz="1100" dirty="0"/>
              <a:t>行動の促進・行動変容に活かす認知行動</a:t>
            </a:r>
            <a:r>
              <a:rPr lang="ja-JP" altLang="en-US" sz="1100" dirty="0" smtClean="0"/>
              <a:t>療法</a:t>
            </a:r>
            <a:r>
              <a:rPr lang="ja-JP" altLang="en-US" sz="1100" dirty="0"/>
              <a:t>（</a:t>
            </a:r>
            <a:r>
              <a:rPr lang="ja-JP" altLang="en-US" sz="1100" dirty="0" smtClean="0"/>
              <a:t>第</a:t>
            </a:r>
            <a:r>
              <a:rPr lang="en-US" altLang="ja-JP" sz="1100" dirty="0" smtClean="0"/>
              <a:t>20</a:t>
            </a:r>
            <a:r>
              <a:rPr lang="ja-JP" altLang="en-US" sz="1100" dirty="0"/>
              <a:t>回認知療法・認知行動療法研修会ワークショップ</a:t>
            </a:r>
            <a:r>
              <a:rPr lang="ja-JP" altLang="en-US" sz="1100" dirty="0" smtClean="0"/>
              <a:t>５）」</a:t>
            </a:r>
            <a:r>
              <a:rPr lang="en-US" altLang="ja-JP" sz="1100" smtClean="0"/>
              <a:t>(2019</a:t>
            </a:r>
            <a:r>
              <a:rPr lang="en-US" altLang="ja-JP" sz="1100" dirty="0" smtClean="0"/>
              <a:t>)</a:t>
            </a:r>
            <a:endParaRPr kumimoji="1" lang="ja-JP" altLang="en-US" sz="1100" dirty="0"/>
          </a:p>
        </p:txBody>
      </p:sp>
    </p:spTree>
    <p:extLst>
      <p:ext uri="{BB962C8B-B14F-4D97-AF65-F5344CB8AC3E}">
        <p14:creationId xmlns:p14="http://schemas.microsoft.com/office/powerpoint/2010/main" val="2859975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312056" y="1478497"/>
            <a:ext cx="9176610" cy="5178365"/>
          </a:xfrm>
          <a:ln>
            <a:solidFill>
              <a:schemeClr val="tx1"/>
            </a:solidFill>
          </a:ln>
        </p:spPr>
        <p:txBody>
          <a:bodyPr>
            <a:normAutofit/>
          </a:bodyPr>
          <a:lstStyle/>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1800" b="1" dirty="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ja-JP" altLang="en-US" sz="1400" b="1" dirty="0">
                <a:solidFill>
                  <a:schemeClr val="accent2">
                    <a:lumMod val="75000"/>
                  </a:schemeClr>
                </a:solidFill>
                <a:latin typeface="HG丸ｺﾞｼｯｸM-PRO" panose="020F0600000000000000" pitchFamily="50" charset="-128"/>
                <a:ea typeface="HG丸ｺﾞｼｯｸM-PRO" panose="020F0600000000000000" pitchFamily="50" charset="-128"/>
              </a:rPr>
              <a:t>　</a:t>
            </a:r>
            <a:endParaRPr kumimoji="1"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417332" y="201138"/>
            <a:ext cx="9071334"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a:latin typeface="HG丸ｺﾞｼｯｸM-PRO" panose="020F0600000000000000" pitchFamily="50" charset="-128"/>
                <a:ea typeface="HG丸ｺﾞｼｯｸM-PRO" panose="020F0600000000000000" pitchFamily="50" charset="-128"/>
              </a:rPr>
              <a:t>【Step</a:t>
            </a:r>
            <a:r>
              <a:rPr lang="ja-JP" altLang="en-US" sz="3200" b="1" dirty="0">
                <a:latin typeface="HG丸ｺﾞｼｯｸM-PRO" panose="020F0600000000000000" pitchFamily="50" charset="-128"/>
                <a:ea typeface="HG丸ｺﾞｼｯｸM-PRO" panose="020F0600000000000000" pitchFamily="50" charset="-128"/>
              </a:rPr>
              <a:t>１</a:t>
            </a:r>
            <a:r>
              <a:rPr lang="en-US" altLang="ja-JP" sz="32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習慣化したい「行動目標」を決める</a:t>
            </a:r>
            <a:endParaRPr lang="en-US" altLang="ja-JP" sz="3200" b="1" dirty="0">
              <a:latin typeface="HG丸ｺﾞｼｯｸM-PRO" panose="020F0600000000000000" pitchFamily="50" charset="-128"/>
              <a:ea typeface="HG丸ｺﾞｼｯｸM-PRO" panose="020F0600000000000000" pitchFamily="50" charset="-128"/>
            </a:endParaRPr>
          </a:p>
          <a:p>
            <a:r>
              <a:rPr lang="ja-JP" altLang="en-US" sz="3200" b="1" dirty="0">
                <a:latin typeface="HG丸ｺﾞｼｯｸM-PRO" panose="020F0600000000000000" pitchFamily="50" charset="-128"/>
                <a:ea typeface="HG丸ｺﾞｼｯｸM-PRO" panose="020F0600000000000000" pitchFamily="50" charset="-128"/>
              </a:rPr>
              <a:t>　　</a:t>
            </a:r>
            <a:r>
              <a:rPr lang="ja-JP" altLang="en-US" sz="4000" b="1" u="sng" dirty="0">
                <a:latin typeface="HG丸ｺﾞｼｯｸM-PRO" panose="020F0600000000000000" pitchFamily="50" charset="-128"/>
                <a:ea typeface="HG丸ｺﾞｼｯｸM-PRO" panose="020F0600000000000000" pitchFamily="50" charset="-128"/>
              </a:rPr>
              <a:t>③どのように</a:t>
            </a:r>
            <a:r>
              <a:rPr lang="ja-JP" altLang="en-US" sz="2400" b="1" dirty="0">
                <a:latin typeface="HG丸ｺﾞｼｯｸM-PRO" panose="020F0600000000000000" pitchFamily="50" charset="-128"/>
                <a:ea typeface="HG丸ｺﾞｼｯｸM-PRO" panose="020F0600000000000000" pitchFamily="50" charset="-128"/>
              </a:rPr>
              <a:t>　</a:t>
            </a:r>
          </a:p>
        </p:txBody>
      </p:sp>
      <p:sp>
        <p:nvSpPr>
          <p:cNvPr id="10" name="テキスト ボックス 9">
            <a:extLst>
              <a:ext uri="{FF2B5EF4-FFF2-40B4-BE49-F238E27FC236}">
                <a16:creationId xmlns="" xmlns:a16="http://schemas.microsoft.com/office/drawing/2014/main" id="{7C205F1D-ED81-444B-A211-D65C7DF25575}"/>
              </a:ext>
            </a:extLst>
          </p:cNvPr>
          <p:cNvSpPr txBox="1"/>
          <p:nvPr/>
        </p:nvSpPr>
        <p:spPr>
          <a:xfrm>
            <a:off x="417332" y="1478497"/>
            <a:ext cx="9071334" cy="387798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●行動を起こす「きっかけ（流れ）」を決める</a:t>
            </a:r>
            <a:endParaRPr lang="en-US" altLang="ja-JP" sz="2400" b="1" dirty="0">
              <a:latin typeface="HG丸ｺﾞｼｯｸM-PRO" panose="020F0600000000000000" pitchFamily="50" charset="-128"/>
              <a:ea typeface="HG丸ｺﾞｼｯｸM-PRO" panose="020F0600000000000000" pitchFamily="50" charset="-128"/>
            </a:endParaRPr>
          </a:p>
          <a:p>
            <a:r>
              <a:rPr kumimoji="1" lang="ja-JP" altLang="en-US" sz="2400" b="1" dirty="0">
                <a:latin typeface="HG丸ｺﾞｼｯｸM-PRO" panose="020F0600000000000000" pitchFamily="50" charset="-128"/>
                <a:ea typeface="HG丸ｺﾞｼｯｸM-PRO" panose="020F0600000000000000" pitchFamily="50" charset="-128"/>
              </a:rPr>
              <a:t>（時間や場所など</a:t>
            </a:r>
            <a:r>
              <a:rPr lang="ja-JP" altLang="en-US" sz="2400" b="1" dirty="0">
                <a:latin typeface="HG丸ｺﾞｼｯｸM-PRO" panose="020F0600000000000000" pitchFamily="50" charset="-128"/>
                <a:ea typeface="HG丸ｺﾞｼｯｸM-PRO" panose="020F0600000000000000" pitchFamily="50" charset="-128"/>
              </a:rPr>
              <a:t>）</a:t>
            </a:r>
            <a:endParaRPr lang="en-US" altLang="ja-JP" sz="2400" b="1" dirty="0">
              <a:latin typeface="HG丸ｺﾞｼｯｸM-PRO" panose="020F0600000000000000" pitchFamily="50" charset="-128"/>
              <a:ea typeface="HG丸ｺﾞｼｯｸM-PRO" panose="020F0600000000000000" pitchFamily="50" charset="-128"/>
            </a:endParaRPr>
          </a:p>
          <a:p>
            <a:endParaRPr kumimoji="1" lang="en-US" altLang="ja-JP" sz="2400" b="1" dirty="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（例</a:t>
            </a:r>
            <a:r>
              <a:rPr lang="ja-JP" altLang="en-US" sz="2000" b="1" dirty="0" smtClean="0">
                <a:latin typeface="HG丸ｺﾞｼｯｸM-PRO" panose="020F0600000000000000" pitchFamily="50" charset="-128"/>
                <a:ea typeface="HG丸ｺﾞｼｯｸM-PRO" panose="020F0600000000000000" pitchFamily="50" charset="-128"/>
              </a:rPr>
              <a:t>）昼休み</a:t>
            </a:r>
            <a:r>
              <a:rPr lang="ja-JP" altLang="en-US" sz="2000" b="1" dirty="0">
                <a:latin typeface="HG丸ｺﾞｼｯｸM-PRO" panose="020F0600000000000000" pitchFamily="50" charset="-128"/>
                <a:ea typeface="HG丸ｺﾞｼｯｸM-PRO" panose="020F0600000000000000" pitchFamily="50" charset="-128"/>
              </a:rPr>
              <a:t>（</a:t>
            </a:r>
            <a:r>
              <a:rPr lang="en-US" altLang="ja-JP" sz="2000" b="1" dirty="0">
                <a:latin typeface="HG丸ｺﾞｼｯｸM-PRO" panose="020F0600000000000000" pitchFamily="50" charset="-128"/>
                <a:ea typeface="HG丸ｺﾞｼｯｸM-PRO" panose="020F0600000000000000" pitchFamily="50" charset="-128"/>
              </a:rPr>
              <a:t>12</a:t>
            </a:r>
            <a:r>
              <a:rPr lang="ja-JP" altLang="en-US" sz="2000" b="1" dirty="0">
                <a:latin typeface="HG丸ｺﾞｼｯｸM-PRO" panose="020F0600000000000000" pitchFamily="50" charset="-128"/>
                <a:ea typeface="HG丸ｺﾞｼｯｸM-PRO" panose="020F0600000000000000" pitchFamily="50" charset="-128"/>
              </a:rPr>
              <a:t>時</a:t>
            </a:r>
            <a:r>
              <a:rPr lang="en-US" altLang="ja-JP" sz="2000" b="1" dirty="0">
                <a:latin typeface="HG丸ｺﾞｼｯｸM-PRO" panose="020F0600000000000000" pitchFamily="50" charset="-128"/>
                <a:ea typeface="HG丸ｺﾞｼｯｸM-PRO" panose="020F0600000000000000" pitchFamily="50" charset="-128"/>
              </a:rPr>
              <a:t>30</a:t>
            </a:r>
            <a:r>
              <a:rPr lang="ja-JP" altLang="en-US" sz="2000" b="1" dirty="0">
                <a:latin typeface="HG丸ｺﾞｼｯｸM-PRO" panose="020F0600000000000000" pitchFamily="50" charset="-128"/>
                <a:ea typeface="HG丸ｺﾞｼｯｸM-PRO" panose="020F0600000000000000" pitchFamily="50" charset="-128"/>
              </a:rPr>
              <a:t>分）から自席で昼寝を</a:t>
            </a:r>
            <a:r>
              <a:rPr lang="en-US" altLang="ja-JP" sz="2000" b="1" dirty="0" smtClean="0">
                <a:latin typeface="HG丸ｺﾞｼｯｸM-PRO" panose="020F0600000000000000" pitchFamily="50" charset="-128"/>
                <a:ea typeface="HG丸ｺﾞｼｯｸM-PRO" panose="020F0600000000000000" pitchFamily="50" charset="-128"/>
              </a:rPr>
              <a:t>20</a:t>
            </a:r>
            <a:r>
              <a:rPr lang="ja-JP" altLang="en-US" sz="2000" b="1" dirty="0" smtClean="0">
                <a:latin typeface="HG丸ｺﾞｼｯｸM-PRO" panose="020F0600000000000000" pitchFamily="50" charset="-128"/>
                <a:ea typeface="HG丸ｺﾞｼｯｸM-PRO" panose="020F0600000000000000" pitchFamily="50" charset="-128"/>
              </a:rPr>
              <a:t>分間</a:t>
            </a:r>
            <a:r>
              <a:rPr lang="ja-JP" altLang="en-US" sz="2000" b="1" dirty="0">
                <a:latin typeface="HG丸ｺﾞｼｯｸM-PRO" panose="020F0600000000000000" pitchFamily="50" charset="-128"/>
                <a:ea typeface="HG丸ｺﾞｼｯｸM-PRO" panose="020F0600000000000000" pitchFamily="50" charset="-128"/>
              </a:rPr>
              <a:t>取る</a:t>
            </a:r>
            <a:endParaRPr kumimoji="1" lang="en-US" altLang="ja-JP" sz="2400" b="1" dirty="0">
              <a:latin typeface="HG丸ｺﾞｼｯｸM-PRO" panose="020F0600000000000000" pitchFamily="50" charset="-128"/>
              <a:ea typeface="HG丸ｺﾞｼｯｸM-PRO" panose="020F0600000000000000" pitchFamily="50" charset="-128"/>
            </a:endParaRPr>
          </a:p>
          <a:p>
            <a:endParaRPr kumimoji="1" lang="en-US" altLang="ja-JP" sz="2400" b="1" dirty="0">
              <a:latin typeface="HG丸ｺﾞｼｯｸM-PRO" panose="020F0600000000000000" pitchFamily="50" charset="-128"/>
              <a:ea typeface="HG丸ｺﾞｼｯｸM-PRO" panose="020F0600000000000000" pitchFamily="50" charset="-128"/>
            </a:endParaRPr>
          </a:p>
          <a:p>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すでに習慣化されている行動に</a:t>
            </a:r>
            <a:r>
              <a:rPr lang="ja-JP" altLang="en-US" sz="2400" b="1" dirty="0" smtClean="0">
                <a:latin typeface="HG丸ｺﾞｼｯｸM-PRO" panose="020F0600000000000000" pitchFamily="50" charset="-128"/>
                <a:ea typeface="HG丸ｺﾞｼｯｸM-PRO" panose="020F0600000000000000" pitchFamily="50" charset="-128"/>
              </a:rPr>
              <a:t>関連づける</a:t>
            </a:r>
            <a:r>
              <a:rPr lang="ja-JP" altLang="en-US" sz="2400" b="1" dirty="0">
                <a:latin typeface="HG丸ｺﾞｼｯｸM-PRO" panose="020F0600000000000000" pitchFamily="50" charset="-128"/>
                <a:ea typeface="HG丸ｺﾞｼｯｸM-PRO" panose="020F0600000000000000" pitchFamily="50" charset="-128"/>
              </a:rPr>
              <a:t>のも効果的！</a:t>
            </a:r>
            <a:endParaRPr lang="en-US" altLang="ja-JP" sz="2400" b="1" dirty="0">
              <a:latin typeface="HG丸ｺﾞｼｯｸM-PRO" panose="020F0600000000000000" pitchFamily="50" charset="-128"/>
              <a:ea typeface="HG丸ｺﾞｼｯｸM-PRO" panose="020F0600000000000000" pitchFamily="50" charset="-128"/>
            </a:endParaRPr>
          </a:p>
          <a:p>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（例）</a:t>
            </a:r>
            <a:r>
              <a:rPr lang="en-US" altLang="ja-JP" sz="2000" b="1"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１日のどこかで歯を磨く　　〇ご飯を食べたら⇒歯を磨く</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　　　</a:t>
            </a:r>
            <a:r>
              <a:rPr lang="en-US" altLang="ja-JP" sz="2000" b="1"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腹筋する　　　　　　　　　〇毎日、朝食前に腹筋を２</a:t>
            </a:r>
            <a:r>
              <a:rPr lang="en-US" altLang="ja-JP" sz="2000" b="1" dirty="0">
                <a:latin typeface="HG丸ｺﾞｼｯｸM-PRO" panose="020F0600000000000000" pitchFamily="50" charset="-128"/>
                <a:ea typeface="HG丸ｺﾞｼｯｸM-PRO" panose="020F0600000000000000" pitchFamily="50" charset="-128"/>
              </a:rPr>
              <a:t>0</a:t>
            </a:r>
            <a:r>
              <a:rPr lang="ja-JP" altLang="en-US" sz="2000" b="1" dirty="0">
                <a:latin typeface="HG丸ｺﾞｼｯｸM-PRO" panose="020F0600000000000000" pitchFamily="50" charset="-128"/>
                <a:ea typeface="HG丸ｺﾞｼｯｸM-PRO" panose="020F0600000000000000" pitchFamily="50" charset="-128"/>
              </a:rPr>
              <a:t>回する</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　　　</a:t>
            </a:r>
            <a:r>
              <a:rPr lang="en-US" altLang="ja-JP" sz="2000" b="1"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運動する　　　　　　　　　〇出勤時に駅まで歩く</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b="1" dirty="0">
                <a:latin typeface="HG丸ｺﾞｼｯｸM-PRO" panose="020F0600000000000000" pitchFamily="50" charset="-128"/>
                <a:ea typeface="HG丸ｺﾞｼｯｸM-PRO" panose="020F0600000000000000" pitchFamily="50" charset="-128"/>
              </a:rPr>
              <a:t>　</a:t>
            </a:r>
            <a:endParaRPr lang="en-US" altLang="ja-JP" b="1" dirty="0">
              <a:latin typeface="HG丸ｺﾞｼｯｸM-PRO" panose="020F0600000000000000" pitchFamily="50" charset="-128"/>
              <a:ea typeface="HG丸ｺﾞｼｯｸM-PRO" panose="020F0600000000000000" pitchFamily="50" charset="-128"/>
            </a:endParaRPr>
          </a:p>
        </p:txBody>
      </p:sp>
      <p:pic>
        <p:nvPicPr>
          <p:cNvPr id="7" name="Picture 3">
            <a:extLst>
              <a:ext uri="{FF2B5EF4-FFF2-40B4-BE49-F238E27FC236}">
                <a16:creationId xmlns="" xmlns:a16="http://schemas.microsoft.com/office/drawing/2014/main" id="{A2204264-73D2-4EDA-8452-62D354908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357" y="4191095"/>
            <a:ext cx="2498079" cy="249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 xmlns:a16="http://schemas.microsoft.com/office/drawing/2014/main" id="{3B8C2EF9-3DF9-4C22-BC8B-BD24E44A36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6043" y="4700056"/>
            <a:ext cx="1564560" cy="156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630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551337" y="975485"/>
            <a:ext cx="9071550" cy="5746001"/>
          </a:xfrm>
          <a:ln>
            <a:solidFill>
              <a:schemeClr val="tx1"/>
            </a:solidFill>
          </a:ln>
        </p:spPr>
        <p:txBody>
          <a:bodyPr>
            <a:normAutofit fontScale="62500" lnSpcReduction="20000"/>
          </a:bodyPr>
          <a:lstStyle/>
          <a:p>
            <a:pPr marL="0" indent="0">
              <a:buNone/>
            </a:pPr>
            <a:endParaRPr lang="en-US" altLang="ja-JP" sz="2900" b="1" dirty="0">
              <a:latin typeface="HG丸ｺﾞｼｯｸM-PRO" panose="020F0600000000000000" pitchFamily="50" charset="-128"/>
              <a:ea typeface="HG丸ｺﾞｼｯｸM-PRO" panose="020F0600000000000000" pitchFamily="50" charset="-128"/>
            </a:endParaRPr>
          </a:p>
          <a:p>
            <a:pPr marL="0" indent="0">
              <a:buNone/>
            </a:pPr>
            <a:r>
              <a:rPr lang="ja-JP" altLang="en-US" sz="3400" b="1" dirty="0">
                <a:latin typeface="HG丸ｺﾞｼｯｸM-PRO" panose="020F0600000000000000" pitchFamily="50" charset="-128"/>
                <a:ea typeface="HG丸ｺﾞｼｯｸM-PRO" panose="020F0600000000000000" pitchFamily="50" charset="-128"/>
              </a:rPr>
              <a:t>１：メリットを把握する</a:t>
            </a:r>
            <a:endParaRPr lang="en-US" altLang="ja-JP" sz="3400" b="1" dirty="0">
              <a:latin typeface="HG丸ｺﾞｼｯｸM-PRO" panose="020F0600000000000000" pitchFamily="50" charset="-128"/>
              <a:ea typeface="HG丸ｺﾞｼｯｸM-PRO" panose="020F0600000000000000" pitchFamily="50" charset="-128"/>
            </a:endParaRPr>
          </a:p>
          <a:p>
            <a:pPr marL="0" indent="0">
              <a:buNone/>
            </a:pPr>
            <a:r>
              <a:rPr lang="ja-JP" altLang="en-US" sz="2900" b="1" dirty="0">
                <a:latin typeface="HG丸ｺﾞｼｯｸM-PRO" panose="020F0600000000000000" pitchFamily="50" charset="-128"/>
                <a:ea typeface="HG丸ｺﾞｼｯｸM-PRO" panose="020F0600000000000000" pitchFamily="50" charset="-128"/>
              </a:rPr>
              <a:t>（１）短期的（すぐに感じる）メリットと長期的に生じるメリットを書き出す</a:t>
            </a:r>
            <a:endParaRPr lang="en-US" altLang="ja-JP" sz="2900" b="1" dirty="0">
              <a:latin typeface="HG丸ｺﾞｼｯｸM-PRO" panose="020F0600000000000000" pitchFamily="50" charset="-128"/>
              <a:ea typeface="HG丸ｺﾞｼｯｸM-PRO" panose="020F0600000000000000" pitchFamily="50" charset="-128"/>
            </a:endParaRPr>
          </a:p>
          <a:p>
            <a:pPr marL="0" indent="0">
              <a:buNone/>
            </a:pPr>
            <a:endParaRPr lang="en-US" altLang="ja-JP" sz="2900" b="1" dirty="0">
              <a:latin typeface="HG丸ｺﾞｼｯｸM-PRO" panose="020F0600000000000000" pitchFamily="50" charset="-128"/>
              <a:ea typeface="HG丸ｺﾞｼｯｸM-PRO" panose="020F0600000000000000" pitchFamily="50" charset="-128"/>
            </a:endParaRPr>
          </a:p>
          <a:p>
            <a:pPr marL="0" indent="0">
              <a:buNone/>
            </a:pPr>
            <a:r>
              <a:rPr lang="ja-JP" altLang="en-US" sz="2900" b="1" dirty="0">
                <a:latin typeface="HG丸ｺﾞｼｯｸM-PRO" panose="020F0600000000000000" pitchFamily="50" charset="-128"/>
                <a:ea typeface="HG丸ｺﾞｼｯｸM-PRO" panose="020F0600000000000000" pitchFamily="50" charset="-128"/>
              </a:rPr>
              <a:t>（２）メリットを意識する・増やす工夫を考える</a:t>
            </a:r>
            <a:endParaRPr lang="en-US" altLang="ja-JP" sz="2900" b="1" dirty="0">
              <a:latin typeface="HG丸ｺﾞｼｯｸM-PRO" panose="020F0600000000000000" pitchFamily="50" charset="-128"/>
              <a:ea typeface="HG丸ｺﾞｼｯｸM-PRO" panose="020F0600000000000000" pitchFamily="50" charset="-128"/>
            </a:endParaRPr>
          </a:p>
          <a:p>
            <a:pPr marL="0" indent="0">
              <a:buNone/>
            </a:pPr>
            <a:r>
              <a:rPr lang="ja-JP" altLang="en-US" sz="2900" dirty="0">
                <a:latin typeface="HG丸ｺﾞｼｯｸM-PRO" panose="020F0600000000000000" pitchFamily="50" charset="-128"/>
                <a:ea typeface="HG丸ｺﾞｼｯｸM-PRO" panose="020F0600000000000000" pitchFamily="50" charset="-128"/>
              </a:rPr>
              <a:t>　・記録をつけて気分や体調の変化に気づく</a:t>
            </a:r>
            <a:endParaRPr lang="en-US" altLang="ja-JP" sz="2900" dirty="0">
              <a:latin typeface="HG丸ｺﾞｼｯｸM-PRO" panose="020F0600000000000000" pitchFamily="50" charset="-128"/>
              <a:ea typeface="HG丸ｺﾞｼｯｸM-PRO" panose="020F0600000000000000" pitchFamily="50" charset="-128"/>
            </a:endParaRPr>
          </a:p>
          <a:p>
            <a:pPr marL="0" indent="0">
              <a:buNone/>
            </a:pPr>
            <a:r>
              <a:rPr lang="ja-JP" altLang="en-US" sz="2900" dirty="0">
                <a:latin typeface="HG丸ｺﾞｼｯｸM-PRO" panose="020F0600000000000000" pitchFamily="50" charset="-128"/>
                <a:ea typeface="HG丸ｺﾞｼｯｸM-PRO" panose="020F0600000000000000" pitchFamily="50" charset="-128"/>
              </a:rPr>
              <a:t>　・ご褒美を用意する（●回できたら好きなものを買う）</a:t>
            </a:r>
            <a:endParaRPr lang="en-US" altLang="ja-JP" sz="2900" dirty="0">
              <a:latin typeface="HG丸ｺﾞｼｯｸM-PRO" panose="020F0600000000000000" pitchFamily="50" charset="-128"/>
              <a:ea typeface="HG丸ｺﾞｼｯｸM-PRO" panose="020F0600000000000000" pitchFamily="50" charset="-128"/>
            </a:endParaRPr>
          </a:p>
          <a:p>
            <a:pPr marL="0" indent="0">
              <a:buNone/>
            </a:pPr>
            <a:r>
              <a:rPr lang="ja-JP" altLang="en-US" sz="2900" dirty="0">
                <a:latin typeface="HG丸ｺﾞｼｯｸM-PRO" panose="020F0600000000000000" pitchFamily="50" charset="-128"/>
                <a:ea typeface="HG丸ｺﾞｼｯｸM-PRO" panose="020F0600000000000000" pitchFamily="50" charset="-128"/>
              </a:rPr>
              <a:t>　・見える場所に目標となるものを飾る（適正体重になったら着たい服等）</a:t>
            </a:r>
            <a:endParaRPr lang="en-US" altLang="ja-JP" sz="2900" dirty="0">
              <a:latin typeface="HG丸ｺﾞｼｯｸM-PRO" panose="020F0600000000000000" pitchFamily="50" charset="-128"/>
              <a:ea typeface="HG丸ｺﾞｼｯｸM-PRO" panose="020F0600000000000000" pitchFamily="50" charset="-128"/>
            </a:endParaRPr>
          </a:p>
          <a:p>
            <a:pPr marL="0" indent="0">
              <a:buNone/>
            </a:pPr>
            <a:endParaRPr lang="en-US" altLang="ja-JP" sz="2900" dirty="0">
              <a:latin typeface="HG丸ｺﾞｼｯｸM-PRO" panose="020F0600000000000000" pitchFamily="50" charset="-128"/>
              <a:ea typeface="HG丸ｺﾞｼｯｸM-PRO" panose="020F0600000000000000" pitchFamily="50" charset="-128"/>
            </a:endParaRPr>
          </a:p>
          <a:p>
            <a:pPr marL="0" indent="0">
              <a:buNone/>
            </a:pPr>
            <a:endParaRPr lang="en-US" altLang="ja-JP" sz="2900" b="1" dirty="0">
              <a:latin typeface="HG丸ｺﾞｼｯｸM-PRO" panose="020F0600000000000000" pitchFamily="50" charset="-128"/>
              <a:ea typeface="HG丸ｺﾞｼｯｸM-PRO" panose="020F0600000000000000" pitchFamily="50" charset="-128"/>
            </a:endParaRPr>
          </a:p>
          <a:p>
            <a:pPr marL="0" indent="0">
              <a:buNone/>
            </a:pPr>
            <a:r>
              <a:rPr lang="ja-JP" altLang="en-US" sz="3400" b="1" dirty="0">
                <a:latin typeface="HG丸ｺﾞｼｯｸM-PRO" panose="020F0600000000000000" pitchFamily="50" charset="-128"/>
                <a:ea typeface="HG丸ｺﾞｼｯｸM-PRO" panose="020F0600000000000000" pitchFamily="50" charset="-128"/>
              </a:rPr>
              <a:t>２：デメリットを把握する</a:t>
            </a:r>
            <a:endParaRPr lang="en-US" altLang="ja-JP" sz="3400" b="1" dirty="0">
              <a:latin typeface="HG丸ｺﾞｼｯｸM-PRO" panose="020F0600000000000000" pitchFamily="50" charset="-128"/>
              <a:ea typeface="HG丸ｺﾞｼｯｸM-PRO" panose="020F0600000000000000" pitchFamily="50" charset="-128"/>
            </a:endParaRPr>
          </a:p>
          <a:p>
            <a:pPr marL="0" indent="0">
              <a:buNone/>
            </a:pPr>
            <a:r>
              <a:rPr lang="ja-JP" altLang="en-US" sz="2900" b="1" dirty="0">
                <a:latin typeface="HG丸ｺﾞｼｯｸM-PRO" panose="020F0600000000000000" pitchFamily="50" charset="-128"/>
                <a:ea typeface="HG丸ｺﾞｼｯｸM-PRO" panose="020F0600000000000000" pitchFamily="50" charset="-128"/>
              </a:rPr>
              <a:t>（１）短期的（すぐに感じる）デメリットと長期的に生じるデメリットを書き出す</a:t>
            </a:r>
            <a:endParaRPr lang="en-US" altLang="ja-JP" sz="2900" b="1" dirty="0">
              <a:latin typeface="HG丸ｺﾞｼｯｸM-PRO" panose="020F0600000000000000" pitchFamily="50" charset="-128"/>
              <a:ea typeface="HG丸ｺﾞｼｯｸM-PRO" panose="020F0600000000000000" pitchFamily="50" charset="-128"/>
            </a:endParaRPr>
          </a:p>
          <a:p>
            <a:pPr marL="0" indent="0">
              <a:buNone/>
            </a:pPr>
            <a:r>
              <a:rPr lang="ja-JP" altLang="en-US" sz="2900" b="1" dirty="0">
                <a:latin typeface="HG丸ｺﾞｼｯｸM-PRO" panose="020F0600000000000000" pitchFamily="50" charset="-128"/>
                <a:ea typeface="HG丸ｺﾞｼｯｸM-PRO" panose="020F0600000000000000" pitchFamily="50" charset="-128"/>
              </a:rPr>
              <a:t>　</a:t>
            </a:r>
            <a:endParaRPr lang="en-US" altLang="ja-JP" sz="2900" b="1" dirty="0">
              <a:latin typeface="HG丸ｺﾞｼｯｸM-PRO" panose="020F0600000000000000" pitchFamily="50" charset="-128"/>
              <a:ea typeface="HG丸ｺﾞｼｯｸM-PRO" panose="020F0600000000000000" pitchFamily="50" charset="-128"/>
            </a:endParaRPr>
          </a:p>
          <a:p>
            <a:pPr marL="0" indent="0">
              <a:buNone/>
            </a:pPr>
            <a:r>
              <a:rPr lang="ja-JP" altLang="en-US" sz="2900" b="1" dirty="0">
                <a:latin typeface="HG丸ｺﾞｼｯｸM-PRO" panose="020F0600000000000000" pitchFamily="50" charset="-128"/>
                <a:ea typeface="HG丸ｺﾞｼｯｸM-PRO" panose="020F0600000000000000" pitchFamily="50" charset="-128"/>
              </a:rPr>
              <a:t>（２）デメリットを少なくする工夫を考える</a:t>
            </a:r>
            <a:endParaRPr lang="en-US" altLang="ja-JP" sz="2900" b="1" dirty="0">
              <a:latin typeface="HG丸ｺﾞｼｯｸM-PRO" panose="020F0600000000000000" pitchFamily="50" charset="-128"/>
              <a:ea typeface="HG丸ｺﾞｼｯｸM-PRO" panose="020F0600000000000000" pitchFamily="50" charset="-128"/>
            </a:endParaRPr>
          </a:p>
          <a:p>
            <a:pPr marL="0" indent="0">
              <a:buNone/>
            </a:pPr>
            <a:r>
              <a:rPr lang="ja-JP" altLang="en-US" sz="2900" dirty="0">
                <a:latin typeface="HG丸ｺﾞｼｯｸM-PRO" panose="020F0600000000000000" pitchFamily="50" charset="-128"/>
                <a:ea typeface="HG丸ｺﾞｼｯｸM-PRO" panose="020F0600000000000000" pitchFamily="50" charset="-128"/>
              </a:rPr>
              <a:t>　・運動等は急激にやらないように段階を踏む（痛み、体の不調を防ぐ）</a:t>
            </a:r>
            <a:endParaRPr lang="en-US" altLang="ja-JP" sz="2900" dirty="0">
              <a:latin typeface="HG丸ｺﾞｼｯｸM-PRO" panose="020F0600000000000000" pitchFamily="50" charset="-128"/>
              <a:ea typeface="HG丸ｺﾞｼｯｸM-PRO" panose="020F0600000000000000" pitchFamily="50" charset="-128"/>
            </a:endParaRPr>
          </a:p>
          <a:p>
            <a:pPr marL="0" indent="0">
              <a:buNone/>
            </a:pPr>
            <a:r>
              <a:rPr lang="ja-JP" altLang="en-US" sz="2900" dirty="0">
                <a:latin typeface="HG丸ｺﾞｼｯｸM-PRO" panose="020F0600000000000000" pitchFamily="50" charset="-128"/>
                <a:ea typeface="HG丸ｺﾞｼｯｸM-PRO" panose="020F0600000000000000" pitchFamily="50" charset="-128"/>
              </a:rPr>
              <a:t>　・相手への対応が変わる場合は理解を求める（スマホ時間の制限⇒〇時以降は返事　</a:t>
            </a:r>
            <a:endParaRPr lang="en-US" altLang="ja-JP" sz="2900" dirty="0">
              <a:latin typeface="HG丸ｺﾞｼｯｸM-PRO" panose="020F0600000000000000" pitchFamily="50" charset="-128"/>
              <a:ea typeface="HG丸ｺﾞｼｯｸM-PRO" panose="020F0600000000000000" pitchFamily="50" charset="-128"/>
            </a:endParaRPr>
          </a:p>
          <a:p>
            <a:pPr marL="0" indent="0">
              <a:buNone/>
            </a:pPr>
            <a:r>
              <a:rPr lang="ja-JP" altLang="en-US" sz="2900" dirty="0">
                <a:latin typeface="HG丸ｺﾞｼｯｸM-PRO" panose="020F0600000000000000" pitchFamily="50" charset="-128"/>
                <a:ea typeface="HG丸ｺﾞｼｯｸM-PRO" panose="020F0600000000000000" pitchFamily="50" charset="-128"/>
              </a:rPr>
              <a:t>　　が遅くなることを伝えておく）</a:t>
            </a:r>
            <a:endParaRPr lang="en-US" altLang="ja-JP" sz="2900" u="sng" dirty="0">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417227" y="25618"/>
            <a:ext cx="8871615"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a:latin typeface="HG丸ｺﾞｼｯｸM-PRO" panose="020F0600000000000000" pitchFamily="50" charset="-128"/>
                <a:ea typeface="HG丸ｺﾞｼｯｸM-PRO" panose="020F0600000000000000" pitchFamily="50" charset="-128"/>
              </a:rPr>
              <a:t>【Step</a:t>
            </a:r>
            <a:r>
              <a:rPr lang="ja-JP" altLang="en-US" sz="3200" b="1" dirty="0">
                <a:latin typeface="HG丸ｺﾞｼｯｸM-PRO" panose="020F0600000000000000" pitchFamily="50" charset="-128"/>
                <a:ea typeface="HG丸ｺﾞｼｯｸM-PRO" panose="020F0600000000000000" pitchFamily="50" charset="-128"/>
              </a:rPr>
              <a:t>２</a:t>
            </a:r>
            <a:r>
              <a:rPr lang="en-US" altLang="ja-JP" sz="3200" b="1" dirty="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メリット・デメリットを整理する</a:t>
            </a:r>
            <a:endParaRPr lang="en-US" altLang="ja-JP" sz="3200" b="1" dirty="0">
              <a:latin typeface="HG丸ｺﾞｼｯｸM-PRO" panose="020F0600000000000000" pitchFamily="50" charset="-128"/>
              <a:ea typeface="HG丸ｺﾞｼｯｸM-PRO" panose="020F0600000000000000" pitchFamily="50" charset="-128"/>
            </a:endParaRP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0718" y="1925055"/>
            <a:ext cx="1503945" cy="150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585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365340" y="1160585"/>
            <a:ext cx="9176610" cy="4981135"/>
          </a:xfrm>
          <a:ln>
            <a:solidFill>
              <a:schemeClr val="tx1"/>
            </a:solidFill>
          </a:ln>
        </p:spPr>
        <p:txBody>
          <a:bodyPr>
            <a:normAutofit/>
          </a:bodyPr>
          <a:lstStyle/>
          <a:p>
            <a:pPr marL="0" indent="0">
              <a:buNone/>
            </a:pPr>
            <a:r>
              <a:rPr lang="ja-JP" altLang="en-US" sz="2400" b="1" dirty="0">
                <a:latin typeface="HG丸ｺﾞｼｯｸM-PRO" panose="020F0600000000000000" pitchFamily="50" charset="-128"/>
                <a:ea typeface="HG丸ｺﾞｼｯｸM-PRO" panose="020F0600000000000000" pitchFamily="50" charset="-128"/>
              </a:rPr>
              <a:t>１：いつもと違うことが起こった時の対応を考えておく</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（例）雨が降った時は、</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ウォーキング　→　家でスクワット</a:t>
            </a:r>
            <a:r>
              <a:rPr lang="en-US" altLang="ja-JP" sz="1600" dirty="0">
                <a:latin typeface="HG丸ｺﾞｼｯｸM-PRO" panose="020F0600000000000000" pitchFamily="50" charset="-128"/>
                <a:ea typeface="HG丸ｺﾞｼｯｸM-PRO" panose="020F0600000000000000" pitchFamily="50" charset="-128"/>
              </a:rPr>
              <a:t>20</a:t>
            </a:r>
            <a:r>
              <a:rPr lang="ja-JP" altLang="en-US" sz="1600" dirty="0">
                <a:latin typeface="HG丸ｺﾞｼｯｸM-PRO" panose="020F0600000000000000" pitchFamily="50" charset="-128"/>
                <a:ea typeface="HG丸ｺﾞｼｯｸM-PRO" panose="020F0600000000000000" pitchFamily="50" charset="-128"/>
              </a:rPr>
              <a:t>回</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に変更する</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２：おっくう感や面倒くささを感じないように準備しておく</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（例）ジョギングに必要な用具一式（タオル・ウェア・靴など）を袋に入れて玄関に置いておく</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３：できなかった時の気持ちの切り替え方法を考えておく</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・セルフトークをする</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（例）「気にしないで、明日からまた続けよう」</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・できたことに注目する</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（例）週５日間朝食を食べたが、</a:t>
            </a:r>
            <a:r>
              <a:rPr lang="en-US" altLang="ja-JP" sz="1800" dirty="0">
                <a:latin typeface="HG丸ｺﾞｼｯｸM-PRO" panose="020F0600000000000000" pitchFamily="50" charset="-128"/>
                <a:ea typeface="HG丸ｺﾞｼｯｸM-PRO" panose="020F0600000000000000" pitchFamily="50" charset="-128"/>
              </a:rPr>
              <a:t>2</a:t>
            </a:r>
            <a:r>
              <a:rPr lang="ja-JP" altLang="en-US" sz="1800" dirty="0">
                <a:latin typeface="HG丸ｺﾞｼｯｸM-PRO" panose="020F0600000000000000" pitchFamily="50" charset="-128"/>
                <a:ea typeface="HG丸ｺﾞｼｯｸM-PRO" panose="020F0600000000000000" pitchFamily="50" charset="-128"/>
              </a:rPr>
              <a:t>日間は</a:t>
            </a:r>
            <a:r>
              <a:rPr lang="ja-JP" altLang="en-US" sz="1800" dirty="0" smtClean="0">
                <a:latin typeface="HG丸ｺﾞｼｯｸM-PRO" panose="020F0600000000000000" pitchFamily="50" charset="-128"/>
                <a:ea typeface="HG丸ｺﾞｼｯｸM-PRO" panose="020F0600000000000000" pitchFamily="50" charset="-128"/>
              </a:rPr>
              <a:t>できなかった</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→できなかった２日間ではなく、</a:t>
            </a:r>
            <a:r>
              <a:rPr lang="ja-JP" altLang="en-US" sz="1800" b="1" u="sng" dirty="0">
                <a:latin typeface="HG丸ｺﾞｼｯｸM-PRO" panose="020F0600000000000000" pitchFamily="50" charset="-128"/>
                <a:ea typeface="HG丸ｺﾞｼｯｸM-PRO" panose="020F0600000000000000" pitchFamily="50" charset="-128"/>
              </a:rPr>
              <a:t>できた５日に注目</a:t>
            </a:r>
            <a:r>
              <a:rPr lang="ja-JP" altLang="en-US" sz="1800" dirty="0">
                <a:latin typeface="HG丸ｺﾞｼｯｸM-PRO" panose="020F0600000000000000" pitchFamily="50" charset="-128"/>
                <a:ea typeface="HG丸ｺﾞｼｯｸM-PRO" panose="020F0600000000000000" pitchFamily="50" charset="-128"/>
              </a:rPr>
              <a:t>する</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364050" y="136518"/>
            <a:ext cx="9541950"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b="1" dirty="0">
                <a:latin typeface="HG丸ｺﾞｼｯｸM-PRO" panose="020F0600000000000000" pitchFamily="50" charset="-128"/>
                <a:ea typeface="HG丸ｺﾞｼｯｸM-PRO" panose="020F0600000000000000" pitchFamily="50" charset="-128"/>
              </a:rPr>
              <a:t>【Step</a:t>
            </a:r>
            <a:r>
              <a:rPr lang="ja-JP" altLang="en-US" sz="3200" b="1" dirty="0">
                <a:latin typeface="HG丸ｺﾞｼｯｸM-PRO" panose="020F0600000000000000" pitchFamily="50" charset="-128"/>
                <a:ea typeface="HG丸ｺﾞｼｯｸM-PRO" panose="020F0600000000000000" pitchFamily="50" charset="-128"/>
              </a:rPr>
              <a:t>３</a:t>
            </a:r>
            <a:r>
              <a:rPr lang="en-US" altLang="ja-JP" sz="3200" b="1" dirty="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続けるための工夫を考える</a:t>
            </a:r>
            <a:endParaRPr lang="en-US" altLang="ja-JP" sz="3200" b="1" dirty="0">
              <a:latin typeface="HG丸ｺﾞｼｯｸM-PRO" panose="020F0600000000000000" pitchFamily="50" charset="-128"/>
              <a:ea typeface="HG丸ｺﾞｼｯｸM-PRO" panose="020F0600000000000000" pitchFamily="50" charset="-128"/>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123" y="1160585"/>
            <a:ext cx="1615852" cy="161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09997" y="6338790"/>
            <a:ext cx="9431953" cy="307777"/>
          </a:xfrm>
          <a:prstGeom prst="rect">
            <a:avLst/>
          </a:prstGeom>
        </p:spPr>
        <p:txBody>
          <a:bodyPr wrap="square">
            <a:spAutoFit/>
          </a:bodyPr>
          <a:lstStyle/>
          <a:p>
            <a:pPr indent="133350" algn="just">
              <a:spcAft>
                <a:spcPts val="0"/>
              </a:spcAft>
            </a:pPr>
            <a:r>
              <a:rPr lang="en-US" altLang="ja-JP" sz="1400" kern="100" dirty="0" smtClean="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400" kern="100" dirty="0" smtClean="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行動</a:t>
            </a:r>
            <a:r>
              <a:rPr lang="ja-JP" altLang="ja-JP" sz="1400"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計画の内容については、主治医に相談し、取組みが症状等に問題ないか等</a:t>
            </a:r>
            <a:r>
              <a:rPr lang="ja-JP" altLang="ja-JP" sz="1400" kern="100" dirty="0" smtClean="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を</a:t>
            </a:r>
            <a:r>
              <a:rPr lang="ja-JP" altLang="en-US" sz="1400" kern="100" dirty="0" smtClean="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相談・報告し</a:t>
            </a:r>
            <a:r>
              <a:rPr lang="ja-JP" altLang="ja-JP" sz="1400" kern="100" dirty="0" smtClean="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ましょう</a:t>
            </a:r>
            <a:r>
              <a:rPr lang="ja-JP" altLang="ja-JP" sz="1400"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1600" kern="9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1112454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txBox="1">
            <a:spLocks/>
          </p:cNvSpPr>
          <p:nvPr/>
        </p:nvSpPr>
        <p:spPr>
          <a:xfrm>
            <a:off x="524152" y="57314"/>
            <a:ext cx="9176610" cy="989343"/>
          </a:xfrm>
          <a:prstGeom prst="rect">
            <a:avLst/>
          </a:prstGeom>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a:latin typeface="HG丸ｺﾞｼｯｸM-PRO" panose="020F0600000000000000" pitchFamily="50" charset="-128"/>
                <a:ea typeface="HG丸ｺﾞｼｯｸM-PRO" panose="020F0600000000000000" pitchFamily="50" charset="-128"/>
              </a:rPr>
              <a:t>(</a:t>
            </a:r>
            <a:r>
              <a:rPr lang="ja-JP" altLang="en-US" sz="2800" b="1" dirty="0" smtClean="0">
                <a:latin typeface="HG丸ｺﾞｼｯｸM-PRO" panose="020F0600000000000000" pitchFamily="50" charset="-128"/>
                <a:ea typeface="HG丸ｺﾞｼｯｸM-PRO" panose="020F0600000000000000" pitchFamily="50" charset="-128"/>
              </a:rPr>
              <a:t>２</a:t>
            </a:r>
            <a:r>
              <a:rPr lang="en-US" altLang="ja-JP" sz="2800" b="1" dirty="0" smtClean="0">
                <a:latin typeface="HG丸ｺﾞｼｯｸM-PRO" panose="020F0600000000000000" pitchFamily="50" charset="-128"/>
                <a:ea typeface="HG丸ｺﾞｼｯｸM-PRO" panose="020F0600000000000000" pitchFamily="50" charset="-128"/>
              </a:rPr>
              <a:t>) </a:t>
            </a:r>
            <a:r>
              <a:rPr lang="ja-JP" altLang="en-US" sz="2800" b="1" dirty="0" smtClean="0">
                <a:latin typeface="HG丸ｺﾞｼｯｸM-PRO" panose="020F0600000000000000" pitchFamily="50" charset="-128"/>
                <a:ea typeface="HG丸ｺﾞｼｯｸM-PRO" panose="020F0600000000000000" pitchFamily="50" charset="-128"/>
              </a:rPr>
              <a:t>実施</a:t>
            </a:r>
            <a:r>
              <a:rPr lang="ja-JP" altLang="en-US" sz="2800" b="1" dirty="0">
                <a:latin typeface="HG丸ｺﾞｼｯｸM-PRO" panose="020F0600000000000000" pitchFamily="50" charset="-128"/>
                <a:ea typeface="HG丸ｺﾞｼｯｸM-PRO" panose="020F0600000000000000" pitchFamily="50" charset="-128"/>
              </a:rPr>
              <a:t>し、記録する</a:t>
            </a:r>
            <a:endParaRPr lang="en-US" altLang="ja-JP" sz="2800" b="1" dirty="0">
              <a:latin typeface="HG丸ｺﾞｼｯｸM-PRO" panose="020F0600000000000000" pitchFamily="50" charset="-128"/>
              <a:ea typeface="HG丸ｺﾞｼｯｸM-PRO" panose="020F0600000000000000" pitchFamily="50" charset="-128"/>
            </a:endParaRPr>
          </a:p>
          <a:p>
            <a:r>
              <a:rPr lang="ja-JP" altLang="en-US" sz="2800" b="1" dirty="0">
                <a:solidFill>
                  <a:prstClr val="black"/>
                </a:solidFill>
                <a:latin typeface="HG丸ｺﾞｼｯｸM-PRO" panose="020F0600000000000000" pitchFamily="50" charset="-128"/>
                <a:ea typeface="HG丸ｺﾞｼｯｸM-PRO" panose="020F0600000000000000" pitchFamily="50" charset="-128"/>
              </a:rPr>
              <a:t>　　　「行動ノート」の紹介</a:t>
            </a:r>
          </a:p>
        </p:txBody>
      </p:sp>
      <p:sp>
        <p:nvSpPr>
          <p:cNvPr id="5" name="角丸四角形吹き出し 4"/>
          <p:cNvSpPr/>
          <p:nvPr/>
        </p:nvSpPr>
        <p:spPr>
          <a:xfrm>
            <a:off x="5693510" y="2831211"/>
            <a:ext cx="3900433" cy="648072"/>
          </a:xfrm>
          <a:prstGeom prst="wedgeRoundRectCallout">
            <a:avLst>
              <a:gd name="adj1" fmla="val -61796"/>
              <a:gd name="adj2" fmla="val -7631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実施状況の記入</a:t>
            </a:r>
          </a:p>
        </p:txBody>
      </p:sp>
      <p:sp>
        <p:nvSpPr>
          <p:cNvPr id="32" name="角丸四角形吹き出し 31"/>
          <p:cNvSpPr/>
          <p:nvPr/>
        </p:nvSpPr>
        <p:spPr>
          <a:xfrm>
            <a:off x="5582979" y="1207338"/>
            <a:ext cx="3900433" cy="648072"/>
          </a:xfrm>
          <a:prstGeom prst="wedgeRoundRectCallout">
            <a:avLst>
              <a:gd name="adj1" fmla="val -62205"/>
              <a:gd name="adj2" fmla="val 1698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目的の記入</a:t>
            </a:r>
          </a:p>
        </p:txBody>
      </p:sp>
      <p:sp>
        <p:nvSpPr>
          <p:cNvPr id="33" name="角丸四角形吹き出し 32"/>
          <p:cNvSpPr/>
          <p:nvPr/>
        </p:nvSpPr>
        <p:spPr>
          <a:xfrm>
            <a:off x="5582979" y="4084410"/>
            <a:ext cx="3900433" cy="648072"/>
          </a:xfrm>
          <a:prstGeom prst="wedgeRoundRectCallout">
            <a:avLst>
              <a:gd name="adj1" fmla="val -61796"/>
              <a:gd name="adj2" fmla="val -7631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変化に</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気づく</a:t>
            </a:r>
            <a:r>
              <a:rPr lang="ja-JP" altLang="en-US" b="1" dirty="0">
                <a:solidFill>
                  <a:prstClr val="black"/>
                </a:solidFill>
                <a:latin typeface="HG丸ｺﾞｼｯｸM-PRO" panose="020F0600000000000000" pitchFamily="50" charset="-128"/>
                <a:ea typeface="HG丸ｺﾞｼｯｸM-PRO" panose="020F0600000000000000" pitchFamily="50" charset="-128"/>
              </a:rPr>
              <a:t>ための</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チェック項目</a:t>
            </a:r>
            <a:endParaRPr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4" name="角丸四角形吹き出し 33"/>
          <p:cNvSpPr/>
          <p:nvPr/>
        </p:nvSpPr>
        <p:spPr>
          <a:xfrm>
            <a:off x="5582979" y="5384247"/>
            <a:ext cx="3900433" cy="648072"/>
          </a:xfrm>
          <a:prstGeom prst="wedgeRoundRectCallout">
            <a:avLst>
              <a:gd name="adj1" fmla="val -61796"/>
              <a:gd name="adj2" fmla="val -4673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今週の</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振返り</a:t>
            </a:r>
            <a:r>
              <a:rPr lang="ja-JP" altLang="en-US" b="1" dirty="0">
                <a:solidFill>
                  <a:prstClr val="black"/>
                </a:solidFill>
                <a:latin typeface="HG丸ｺﾞｼｯｸM-PRO" panose="020F0600000000000000" pitchFamily="50" charset="-128"/>
                <a:ea typeface="HG丸ｺﾞｼｯｸM-PRO" panose="020F0600000000000000" pitchFamily="50" charset="-128"/>
              </a:rPr>
              <a:t>と来週に向けて</a:t>
            </a:r>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a:stretch>
            <a:fillRect/>
          </a:stretch>
        </p:blipFill>
        <p:spPr>
          <a:xfrm>
            <a:off x="1084229" y="995298"/>
            <a:ext cx="4028228" cy="5726182"/>
          </a:xfrm>
          <a:prstGeom prst="rect">
            <a:avLst/>
          </a:prstGeom>
          <a:ln>
            <a:solidFill>
              <a:schemeClr val="tx1"/>
            </a:solidFill>
          </a:ln>
        </p:spPr>
      </p:pic>
    </p:spTree>
    <p:extLst>
      <p:ext uri="{BB962C8B-B14F-4D97-AF65-F5344CB8AC3E}">
        <p14:creationId xmlns:p14="http://schemas.microsoft.com/office/powerpoint/2010/main" val="2598393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703681" y="158804"/>
            <a:ext cx="8915400" cy="1143000"/>
          </a:xfrm>
        </p:spPr>
        <p:txBody>
          <a:bodyPr/>
          <a:lstStyle/>
          <a:p>
            <a:pPr eaLnBrk="1" hangingPunct="1"/>
            <a:r>
              <a:rPr lang="ja-JP" altLang="en-US" b="1" dirty="0">
                <a:latin typeface="HG丸ｺﾞｼｯｸM-PRO" panose="020F0600000000000000" pitchFamily="50" charset="-128"/>
                <a:ea typeface="HG丸ｺﾞｼｯｸM-PRO" panose="020F0600000000000000" pitchFamily="50" charset="-128"/>
              </a:rPr>
              <a:t>内容</a:t>
            </a:r>
          </a:p>
        </p:txBody>
      </p:sp>
      <p:sp>
        <p:nvSpPr>
          <p:cNvPr id="5124" name="Rectangle 3"/>
          <p:cNvSpPr>
            <a:spLocks noGrp="1" noChangeArrowheads="1"/>
          </p:cNvSpPr>
          <p:nvPr>
            <p:ph idx="1"/>
          </p:nvPr>
        </p:nvSpPr>
        <p:spPr>
          <a:xfrm>
            <a:off x="646917" y="1219437"/>
            <a:ext cx="8812561" cy="5108792"/>
          </a:xfrm>
          <a:ln w="38100">
            <a:solidFill>
              <a:schemeClr val="accent5"/>
            </a:solidFill>
            <a:prstDash val="solid"/>
          </a:ln>
        </p:spPr>
        <p:txBody>
          <a:bodyPr>
            <a:normAutofit fontScale="70000" lnSpcReduction="20000"/>
          </a:bodyPr>
          <a:lstStyle/>
          <a:p>
            <a:pPr marL="0" indent="0" eaLnBrk="1" hangingPunct="1">
              <a:buNone/>
            </a:pPr>
            <a:endParaRPr lang="en-US" altLang="ja-JP" sz="2800" b="1"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sz="3000" b="1" dirty="0">
                <a:latin typeface="HG丸ｺﾞｼｯｸM-PRO" panose="020F0600000000000000" pitchFamily="50" charset="-128"/>
                <a:ea typeface="HG丸ｺﾞｼｯｸM-PRO" panose="020F0600000000000000" pitchFamily="50" charset="-128"/>
              </a:rPr>
              <a:t>１：習慣とは何か</a:t>
            </a:r>
            <a:endParaRPr lang="en-US" altLang="ja-JP" sz="3000" b="1" dirty="0">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3000" b="1"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sz="3000" b="1" dirty="0">
                <a:latin typeface="HG丸ｺﾞｼｯｸM-PRO" panose="020F0600000000000000" pitchFamily="50" charset="-128"/>
                <a:ea typeface="HG丸ｺﾞｼｯｸM-PRO" panose="020F0600000000000000" pitchFamily="50" charset="-128"/>
              </a:rPr>
              <a:t>２：なぜ習慣化が大切なのか</a:t>
            </a:r>
            <a:endParaRPr lang="en-US" altLang="ja-JP" sz="3000" b="1" dirty="0">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3000" b="1" dirty="0">
              <a:latin typeface="HG丸ｺﾞｼｯｸM-PRO" panose="020F0600000000000000" pitchFamily="50" charset="-128"/>
              <a:ea typeface="HG丸ｺﾞｼｯｸM-PRO" panose="020F0600000000000000" pitchFamily="50" charset="-128"/>
            </a:endParaRPr>
          </a:p>
          <a:p>
            <a:pPr marL="0" indent="0">
              <a:buNone/>
            </a:pPr>
            <a:r>
              <a:rPr lang="ja-JP" altLang="en-US" sz="3000" b="1" dirty="0">
                <a:latin typeface="HG丸ｺﾞｼｯｸM-PRO" panose="020F0600000000000000" pitchFamily="50" charset="-128"/>
                <a:ea typeface="HG丸ｺﾞｼｯｸM-PRO" panose="020F0600000000000000" pitchFamily="50" charset="-128"/>
              </a:rPr>
              <a:t>３：習慣を変えるための３つの条件</a:t>
            </a:r>
            <a:endParaRPr lang="en-US" altLang="ja-JP" sz="3000" b="1"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sz="3000" b="1" dirty="0">
                <a:latin typeface="HG丸ｺﾞｼｯｸM-PRO" panose="020F0600000000000000" pitchFamily="50" charset="-128"/>
                <a:ea typeface="HG丸ｺﾞｼｯｸM-PRO" panose="020F0600000000000000" pitchFamily="50" charset="-128"/>
              </a:rPr>
              <a:t>　</a:t>
            </a:r>
            <a:r>
              <a:rPr lang="en-US" altLang="ja-JP" sz="3000" b="1" dirty="0" smtClean="0">
                <a:latin typeface="HG丸ｺﾞｼｯｸM-PRO" panose="020F0600000000000000" pitchFamily="50" charset="-128"/>
                <a:ea typeface="HG丸ｺﾞｼｯｸM-PRO" panose="020F0600000000000000" pitchFamily="50" charset="-128"/>
              </a:rPr>
              <a:t>(</a:t>
            </a:r>
            <a:r>
              <a:rPr lang="ja-JP" altLang="en-US" sz="3000" b="1" dirty="0" smtClean="0">
                <a:latin typeface="HG丸ｺﾞｼｯｸM-PRO" panose="020F0600000000000000" pitchFamily="50" charset="-128"/>
                <a:ea typeface="HG丸ｺﾞｼｯｸM-PRO" panose="020F0600000000000000" pitchFamily="50" charset="-128"/>
              </a:rPr>
              <a:t>１</a:t>
            </a:r>
            <a:r>
              <a:rPr lang="en-US" altLang="ja-JP" sz="3000" b="1" dirty="0" smtClean="0">
                <a:latin typeface="HG丸ｺﾞｼｯｸM-PRO" panose="020F0600000000000000" pitchFamily="50" charset="-128"/>
                <a:ea typeface="HG丸ｺﾞｼｯｸM-PRO" panose="020F0600000000000000" pitchFamily="50" charset="-128"/>
              </a:rPr>
              <a:t>) </a:t>
            </a:r>
            <a:r>
              <a:rPr lang="ja-JP" altLang="en-US" sz="3000" b="1" dirty="0" smtClean="0">
                <a:latin typeface="HG丸ｺﾞｼｯｸM-PRO" panose="020F0600000000000000" pitchFamily="50" charset="-128"/>
                <a:ea typeface="HG丸ｺﾞｼｯｸM-PRO" panose="020F0600000000000000" pitchFamily="50" charset="-128"/>
              </a:rPr>
              <a:t>意欲</a:t>
            </a:r>
            <a:endParaRPr lang="en-US" altLang="ja-JP" sz="3000" b="1"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sz="3000" b="1" dirty="0" smtClean="0">
                <a:latin typeface="HG丸ｺﾞｼｯｸM-PRO" panose="020F0600000000000000" pitchFamily="50" charset="-128"/>
                <a:ea typeface="HG丸ｺﾞｼｯｸM-PRO" panose="020F0600000000000000" pitchFamily="50" charset="-128"/>
              </a:rPr>
              <a:t>　</a:t>
            </a:r>
            <a:r>
              <a:rPr lang="en-US" altLang="ja-JP" sz="3000" b="1" dirty="0" smtClean="0">
                <a:latin typeface="HG丸ｺﾞｼｯｸM-PRO" panose="020F0600000000000000" pitchFamily="50" charset="-128"/>
                <a:ea typeface="HG丸ｺﾞｼｯｸM-PRO" panose="020F0600000000000000" pitchFamily="50" charset="-128"/>
              </a:rPr>
              <a:t>(</a:t>
            </a:r>
            <a:r>
              <a:rPr lang="ja-JP" altLang="en-US" sz="3000" b="1" dirty="0" smtClean="0">
                <a:latin typeface="HG丸ｺﾞｼｯｸM-PRO" panose="020F0600000000000000" pitchFamily="50" charset="-128"/>
                <a:ea typeface="HG丸ｺﾞｼｯｸM-PRO" panose="020F0600000000000000" pitchFamily="50" charset="-128"/>
              </a:rPr>
              <a:t>２</a:t>
            </a:r>
            <a:r>
              <a:rPr lang="en-US" altLang="ja-JP" sz="3000" b="1" dirty="0" smtClean="0">
                <a:latin typeface="HG丸ｺﾞｼｯｸM-PRO" panose="020F0600000000000000" pitchFamily="50" charset="-128"/>
                <a:ea typeface="HG丸ｺﾞｼｯｸM-PRO" panose="020F0600000000000000" pitchFamily="50" charset="-128"/>
              </a:rPr>
              <a:t>) </a:t>
            </a:r>
            <a:r>
              <a:rPr lang="ja-JP" altLang="en-US" sz="3000" b="1" dirty="0" smtClean="0">
                <a:latin typeface="HG丸ｺﾞｼｯｸM-PRO" panose="020F0600000000000000" pitchFamily="50" charset="-128"/>
                <a:ea typeface="HG丸ｺﾞｼｯｸM-PRO" panose="020F0600000000000000" pitchFamily="50" charset="-128"/>
              </a:rPr>
              <a:t>知識</a:t>
            </a:r>
            <a:endParaRPr lang="en-US" altLang="ja-JP" sz="3000" b="1"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sz="3000" b="1" dirty="0" smtClean="0">
                <a:latin typeface="HG丸ｺﾞｼｯｸM-PRO" panose="020F0600000000000000" pitchFamily="50" charset="-128"/>
                <a:ea typeface="HG丸ｺﾞｼｯｸM-PRO" panose="020F0600000000000000" pitchFamily="50" charset="-128"/>
              </a:rPr>
              <a:t>　</a:t>
            </a:r>
            <a:r>
              <a:rPr lang="en-US" altLang="ja-JP" sz="3000" b="1" dirty="0" smtClean="0">
                <a:latin typeface="HG丸ｺﾞｼｯｸM-PRO" panose="020F0600000000000000" pitchFamily="50" charset="-128"/>
                <a:ea typeface="HG丸ｺﾞｼｯｸM-PRO" panose="020F0600000000000000" pitchFamily="50" charset="-128"/>
              </a:rPr>
              <a:t>(</a:t>
            </a:r>
            <a:r>
              <a:rPr lang="ja-JP" altLang="en-US" sz="3000" b="1" dirty="0" smtClean="0">
                <a:latin typeface="HG丸ｺﾞｼｯｸM-PRO" panose="020F0600000000000000" pitchFamily="50" charset="-128"/>
                <a:ea typeface="HG丸ｺﾞｼｯｸM-PRO" panose="020F0600000000000000" pitchFamily="50" charset="-128"/>
              </a:rPr>
              <a:t>３</a:t>
            </a:r>
            <a:r>
              <a:rPr lang="en-US" altLang="ja-JP" sz="3000" b="1" dirty="0" smtClean="0">
                <a:latin typeface="HG丸ｺﾞｼｯｸM-PRO" panose="020F0600000000000000" pitchFamily="50" charset="-128"/>
                <a:ea typeface="HG丸ｺﾞｼｯｸM-PRO" panose="020F0600000000000000" pitchFamily="50" charset="-128"/>
              </a:rPr>
              <a:t>) </a:t>
            </a:r>
            <a:r>
              <a:rPr lang="ja-JP" altLang="en-US" sz="3000" b="1" dirty="0" smtClean="0">
                <a:latin typeface="HG丸ｺﾞｼｯｸM-PRO" panose="020F0600000000000000" pitchFamily="50" charset="-128"/>
                <a:ea typeface="HG丸ｺﾞｼｯｸM-PRO" panose="020F0600000000000000" pitchFamily="50" charset="-128"/>
              </a:rPr>
              <a:t>技術</a:t>
            </a:r>
            <a:endParaRPr lang="en-US" altLang="ja-JP" sz="3000" b="1" dirty="0">
              <a:latin typeface="HG丸ｺﾞｼｯｸM-PRO" panose="020F0600000000000000" pitchFamily="50" charset="-128"/>
              <a:ea typeface="HG丸ｺﾞｼｯｸM-PRO" panose="020F0600000000000000" pitchFamily="50" charset="-128"/>
            </a:endParaRPr>
          </a:p>
          <a:p>
            <a:pPr marL="0" indent="0" eaLnBrk="1" hangingPunct="1">
              <a:buNone/>
            </a:pPr>
            <a:endParaRPr lang="en-US" altLang="ja-JP" sz="3000" b="1"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sz="3000" b="1" dirty="0">
                <a:latin typeface="HG丸ｺﾞｼｯｸM-PRO" panose="020F0600000000000000" pitchFamily="50" charset="-128"/>
                <a:ea typeface="HG丸ｺﾞｼｯｸM-PRO" panose="020F0600000000000000" pitchFamily="50" charset="-128"/>
              </a:rPr>
              <a:t>４：習慣化に向けて行うこと</a:t>
            </a:r>
            <a:endParaRPr lang="en-US" altLang="ja-JP" sz="3000" b="1" dirty="0">
              <a:latin typeface="HG丸ｺﾞｼｯｸM-PRO" panose="020F0600000000000000" pitchFamily="50" charset="-128"/>
              <a:ea typeface="HG丸ｺﾞｼｯｸM-PRO" panose="020F0600000000000000" pitchFamily="50" charset="-128"/>
            </a:endParaRPr>
          </a:p>
          <a:p>
            <a:pPr marL="0" indent="0" eaLnBrk="1" hangingPunct="1">
              <a:buNone/>
            </a:pPr>
            <a:r>
              <a:rPr lang="ja-JP" altLang="en-US" sz="3000" b="1" dirty="0" smtClean="0">
                <a:latin typeface="HG丸ｺﾞｼｯｸM-PRO" panose="020F0600000000000000" pitchFamily="50" charset="-128"/>
                <a:ea typeface="HG丸ｺﾞｼｯｸM-PRO" panose="020F0600000000000000" pitchFamily="50" charset="-128"/>
              </a:rPr>
              <a:t>　</a:t>
            </a:r>
            <a:r>
              <a:rPr lang="en-US" altLang="ja-JP" sz="3000" b="1" dirty="0" smtClean="0">
                <a:latin typeface="HG丸ｺﾞｼｯｸM-PRO" panose="020F0600000000000000" pitchFamily="50" charset="-128"/>
                <a:ea typeface="HG丸ｺﾞｼｯｸM-PRO" panose="020F0600000000000000" pitchFamily="50" charset="-128"/>
              </a:rPr>
              <a:t>(</a:t>
            </a:r>
            <a:r>
              <a:rPr lang="ja-JP" altLang="en-US" sz="3000" b="1" dirty="0" smtClean="0">
                <a:latin typeface="HG丸ｺﾞｼｯｸM-PRO" panose="020F0600000000000000" pitchFamily="50" charset="-128"/>
                <a:ea typeface="HG丸ｺﾞｼｯｸM-PRO" panose="020F0600000000000000" pitchFamily="50" charset="-128"/>
              </a:rPr>
              <a:t>１</a:t>
            </a:r>
            <a:r>
              <a:rPr lang="en-US" altLang="ja-JP" sz="3000" b="1" dirty="0" smtClean="0">
                <a:latin typeface="HG丸ｺﾞｼｯｸM-PRO" panose="020F0600000000000000" pitchFamily="50" charset="-128"/>
                <a:ea typeface="HG丸ｺﾞｼｯｸM-PRO" panose="020F0600000000000000" pitchFamily="50" charset="-128"/>
              </a:rPr>
              <a:t>)</a:t>
            </a:r>
            <a:r>
              <a:rPr lang="ja-JP" altLang="en-US" sz="3000" b="1" dirty="0">
                <a:latin typeface="HG丸ｺﾞｼｯｸM-PRO" panose="020F0600000000000000" pitchFamily="50" charset="-128"/>
                <a:ea typeface="HG丸ｺﾞｼｯｸM-PRO" panose="020F0600000000000000" pitchFamily="50" charset="-128"/>
              </a:rPr>
              <a:t> </a:t>
            </a:r>
            <a:r>
              <a:rPr lang="ja-JP" altLang="en-US" sz="3000" b="1" dirty="0" smtClean="0">
                <a:latin typeface="HG丸ｺﾞｼｯｸM-PRO" panose="020F0600000000000000" pitchFamily="50" charset="-128"/>
                <a:ea typeface="HG丸ｺﾞｼｯｸM-PRO" panose="020F0600000000000000" pitchFamily="50" charset="-128"/>
              </a:rPr>
              <a:t>計画</a:t>
            </a:r>
            <a:r>
              <a:rPr lang="ja-JP" altLang="en-US" sz="3000" b="1" dirty="0">
                <a:latin typeface="HG丸ｺﾞｼｯｸM-PRO" panose="020F0600000000000000" pitchFamily="50" charset="-128"/>
                <a:ea typeface="HG丸ｺﾞｼｯｸM-PRO" panose="020F0600000000000000" pitchFamily="50" charset="-128"/>
              </a:rPr>
              <a:t>する</a:t>
            </a:r>
            <a:endParaRPr lang="en-US" altLang="ja-JP" sz="3000" b="1" dirty="0">
              <a:latin typeface="HG丸ｺﾞｼｯｸM-PRO" panose="020F0600000000000000" pitchFamily="50" charset="-128"/>
              <a:ea typeface="HG丸ｺﾞｼｯｸM-PRO" panose="020F0600000000000000" pitchFamily="50" charset="-128"/>
            </a:endParaRPr>
          </a:p>
          <a:p>
            <a:pPr marL="0" indent="0">
              <a:buNone/>
            </a:pPr>
            <a:r>
              <a:rPr lang="ja-JP" altLang="en-US" sz="3000" b="1" dirty="0" smtClean="0">
                <a:latin typeface="HG丸ｺﾞｼｯｸM-PRO" panose="020F0600000000000000" pitchFamily="50" charset="-128"/>
                <a:ea typeface="HG丸ｺﾞｼｯｸM-PRO" panose="020F0600000000000000" pitchFamily="50" charset="-128"/>
              </a:rPr>
              <a:t>　</a:t>
            </a:r>
            <a:r>
              <a:rPr lang="en-US" altLang="ja-JP" sz="3000" b="1" dirty="0" smtClean="0">
                <a:latin typeface="HG丸ｺﾞｼｯｸM-PRO" panose="020F0600000000000000" pitchFamily="50" charset="-128"/>
                <a:ea typeface="HG丸ｺﾞｼｯｸM-PRO" panose="020F0600000000000000" pitchFamily="50" charset="-128"/>
              </a:rPr>
              <a:t>(</a:t>
            </a:r>
            <a:r>
              <a:rPr lang="ja-JP" altLang="en-US" sz="3000" b="1" dirty="0">
                <a:latin typeface="HG丸ｺﾞｼｯｸM-PRO" panose="020F0600000000000000" pitchFamily="50" charset="-128"/>
                <a:ea typeface="HG丸ｺﾞｼｯｸM-PRO" panose="020F0600000000000000" pitchFamily="50" charset="-128"/>
              </a:rPr>
              <a:t>２</a:t>
            </a:r>
            <a:r>
              <a:rPr lang="en-US" altLang="ja-JP" sz="3000" b="1" dirty="0" smtClean="0">
                <a:latin typeface="HG丸ｺﾞｼｯｸM-PRO" panose="020F0600000000000000" pitchFamily="50" charset="-128"/>
                <a:ea typeface="HG丸ｺﾞｼｯｸM-PRO" panose="020F0600000000000000" pitchFamily="50" charset="-128"/>
              </a:rPr>
              <a:t>) </a:t>
            </a:r>
            <a:r>
              <a:rPr lang="ja-JP" altLang="en-US" sz="3000" b="1" dirty="0" smtClean="0">
                <a:latin typeface="HG丸ｺﾞｼｯｸM-PRO" panose="020F0600000000000000" pitchFamily="50" charset="-128"/>
                <a:ea typeface="HG丸ｺﾞｼｯｸM-PRO" panose="020F0600000000000000" pitchFamily="50" charset="-128"/>
              </a:rPr>
              <a:t>実施</a:t>
            </a:r>
            <a:r>
              <a:rPr lang="ja-JP" altLang="en-US" sz="3000" b="1" dirty="0">
                <a:latin typeface="HG丸ｺﾞｼｯｸM-PRO" panose="020F0600000000000000" pitchFamily="50" charset="-128"/>
                <a:ea typeface="HG丸ｺﾞｼｯｸM-PRO" panose="020F0600000000000000" pitchFamily="50" charset="-128"/>
              </a:rPr>
              <a:t>し、記録する</a:t>
            </a:r>
            <a:endParaRPr lang="en-US" altLang="ja-JP" sz="3000" b="1" dirty="0">
              <a:latin typeface="HG丸ｺﾞｼｯｸM-PRO" panose="020F0600000000000000" pitchFamily="50" charset="-128"/>
              <a:ea typeface="HG丸ｺﾞｼｯｸM-PRO" panose="020F0600000000000000" pitchFamily="50" charset="-128"/>
            </a:endParaRPr>
          </a:p>
          <a:p>
            <a:pPr marL="0" indent="0">
              <a:buNone/>
            </a:pPr>
            <a:r>
              <a:rPr lang="ja-JP" altLang="en-US" sz="3000" b="1" dirty="0" smtClean="0">
                <a:latin typeface="HG丸ｺﾞｼｯｸM-PRO" panose="020F0600000000000000" pitchFamily="50" charset="-128"/>
                <a:ea typeface="HG丸ｺﾞｼｯｸM-PRO" panose="020F0600000000000000" pitchFamily="50" charset="-128"/>
              </a:rPr>
              <a:t>　</a:t>
            </a:r>
            <a:r>
              <a:rPr lang="en-US" altLang="ja-JP" sz="3000" b="1" dirty="0" smtClean="0">
                <a:latin typeface="HG丸ｺﾞｼｯｸM-PRO" panose="020F0600000000000000" pitchFamily="50" charset="-128"/>
                <a:ea typeface="HG丸ｺﾞｼｯｸM-PRO" panose="020F0600000000000000" pitchFamily="50" charset="-128"/>
              </a:rPr>
              <a:t>(</a:t>
            </a:r>
            <a:r>
              <a:rPr lang="ja-JP" altLang="en-US" sz="3000" b="1" dirty="0">
                <a:latin typeface="HG丸ｺﾞｼｯｸM-PRO" panose="020F0600000000000000" pitchFamily="50" charset="-128"/>
                <a:ea typeface="HG丸ｺﾞｼｯｸM-PRO" panose="020F0600000000000000" pitchFamily="50" charset="-128"/>
              </a:rPr>
              <a:t>３</a:t>
            </a:r>
            <a:r>
              <a:rPr lang="en-US" altLang="ja-JP" sz="3000" b="1" dirty="0" smtClean="0">
                <a:latin typeface="HG丸ｺﾞｼｯｸM-PRO" panose="020F0600000000000000" pitchFamily="50" charset="-128"/>
                <a:ea typeface="HG丸ｺﾞｼｯｸM-PRO" panose="020F0600000000000000" pitchFamily="50" charset="-128"/>
              </a:rPr>
              <a:t>) </a:t>
            </a:r>
            <a:r>
              <a:rPr lang="ja-JP" altLang="en-US" sz="3000" b="1" dirty="0" smtClean="0">
                <a:latin typeface="HG丸ｺﾞｼｯｸM-PRO" panose="020F0600000000000000" pitchFamily="50" charset="-128"/>
                <a:ea typeface="HG丸ｺﾞｼｯｸM-PRO" panose="020F0600000000000000" pitchFamily="50" charset="-128"/>
              </a:rPr>
              <a:t>振り返る</a:t>
            </a:r>
            <a:endParaRPr lang="en-US" altLang="ja-JP" sz="30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46436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264834" y="1204856"/>
            <a:ext cx="9176610" cy="5152462"/>
          </a:xfrm>
          <a:ln>
            <a:solidFill>
              <a:schemeClr val="tx1"/>
            </a:solidFill>
          </a:ln>
        </p:spPr>
        <p:txBody>
          <a:bodyPr anchor="ctr" anchorCtr="0">
            <a:normAutofit/>
          </a:bodyPr>
          <a:lstStyle/>
          <a:p>
            <a:pPr marL="0" indent="0">
              <a:buNone/>
            </a:pPr>
            <a:r>
              <a:rPr lang="ja-JP" altLang="en-US" sz="1800" b="1" dirty="0">
                <a:latin typeface="HG丸ｺﾞｼｯｸM-PRO" panose="020F0600000000000000" pitchFamily="50" charset="-128"/>
                <a:ea typeface="HG丸ｺﾞｼｯｸM-PRO" panose="020F0600000000000000" pitchFamily="50" charset="-128"/>
              </a:rPr>
              <a:t>１：毎日、実施できたかどうかの状況を記入す</a:t>
            </a:r>
            <a:r>
              <a:rPr lang="ja-JP" altLang="en-US" sz="2000" b="1" dirty="0">
                <a:latin typeface="HG丸ｺﾞｼｯｸM-PRO" panose="020F0600000000000000" pitchFamily="50" charset="-128"/>
                <a:ea typeface="HG丸ｺﾞｼｯｸM-PRO" panose="020F0600000000000000" pitchFamily="50" charset="-128"/>
              </a:rPr>
              <a:t>る</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1662" b="1" dirty="0">
                <a:latin typeface="HG丸ｺﾞｼｯｸM-PRO" panose="020F0600000000000000" pitchFamily="50" charset="-128"/>
                <a:ea typeface="HG丸ｺﾞｼｯｸM-PRO" panose="020F0600000000000000" pitchFamily="50" charset="-128"/>
              </a:rPr>
              <a:t>　</a:t>
            </a:r>
            <a:endParaRPr lang="en-US" altLang="ja-JP" sz="1662" b="1" dirty="0">
              <a:latin typeface="HG丸ｺﾞｼｯｸM-PRO" panose="020F0600000000000000" pitchFamily="50" charset="-128"/>
              <a:ea typeface="HG丸ｺﾞｼｯｸM-PRO" panose="020F0600000000000000" pitchFamily="50" charset="-128"/>
            </a:endParaRPr>
          </a:p>
          <a:p>
            <a:pPr marL="0" indent="0">
              <a:buNone/>
            </a:pPr>
            <a:endParaRPr lang="en-US" altLang="ja-JP" sz="1662" b="1" dirty="0">
              <a:latin typeface="HG丸ｺﾞｼｯｸM-PRO" panose="020F0600000000000000" pitchFamily="50" charset="-128"/>
              <a:ea typeface="HG丸ｺﾞｼｯｸM-PRO" panose="020F0600000000000000" pitchFamily="50" charset="-128"/>
            </a:endParaRPr>
          </a:p>
          <a:p>
            <a:pPr marL="0" indent="0">
              <a:buNone/>
            </a:pPr>
            <a:endParaRPr lang="en-US" altLang="ja-JP" sz="1662" b="1" dirty="0">
              <a:latin typeface="HG丸ｺﾞｼｯｸM-PRO" panose="020F0600000000000000" pitchFamily="50" charset="-128"/>
              <a:ea typeface="HG丸ｺﾞｼｯｸM-PRO" panose="020F0600000000000000" pitchFamily="50" charset="-128"/>
            </a:endParaRPr>
          </a:p>
          <a:p>
            <a:pPr marL="0" indent="0">
              <a:buNone/>
            </a:pPr>
            <a:endParaRPr lang="en-US" altLang="ja-JP" sz="1662" b="1" dirty="0">
              <a:latin typeface="HG丸ｺﾞｼｯｸM-PRO" panose="020F0600000000000000" pitchFamily="50" charset="-128"/>
              <a:ea typeface="HG丸ｺﾞｼｯｸM-PRO" panose="020F0600000000000000" pitchFamily="50" charset="-128"/>
            </a:endParaRPr>
          </a:p>
          <a:p>
            <a:pPr marL="0" indent="0">
              <a:buNone/>
            </a:pPr>
            <a:endParaRPr lang="en-US" altLang="ja-JP" sz="1662" b="1" dirty="0">
              <a:latin typeface="HG丸ｺﾞｼｯｸM-PRO" panose="020F0600000000000000" pitchFamily="50" charset="-128"/>
              <a:ea typeface="HG丸ｺﾞｼｯｸM-PRO" panose="020F0600000000000000" pitchFamily="50" charset="-128"/>
            </a:endParaRPr>
          </a:p>
          <a:p>
            <a:pPr marL="0" indent="0">
              <a:buNone/>
            </a:pPr>
            <a:endParaRPr lang="en-US" altLang="ja-JP" sz="1662" b="1" dirty="0">
              <a:latin typeface="HG丸ｺﾞｼｯｸM-PRO" panose="020F0600000000000000" pitchFamily="50" charset="-128"/>
              <a:ea typeface="HG丸ｺﾞｼｯｸM-PRO" panose="020F0600000000000000" pitchFamily="50" charset="-128"/>
            </a:endParaRPr>
          </a:p>
          <a:p>
            <a:pPr marL="0" indent="0">
              <a:buNone/>
            </a:pPr>
            <a:endParaRPr lang="en-US" altLang="ja-JP" sz="1662" b="1" dirty="0">
              <a:latin typeface="HG丸ｺﾞｼｯｸM-PRO" panose="020F0600000000000000" pitchFamily="50" charset="-128"/>
              <a:ea typeface="HG丸ｺﾞｼｯｸM-PRO" panose="020F0600000000000000" pitchFamily="50" charset="-128"/>
            </a:endParaRPr>
          </a:p>
          <a:p>
            <a:pPr marL="0" indent="0">
              <a:buNone/>
            </a:pPr>
            <a:endParaRPr lang="en-US" altLang="ja-JP" sz="1662" b="1" dirty="0">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endParaRPr lang="en-US" altLang="ja-JP" sz="1800" b="1" dirty="0" smtClean="0">
              <a:latin typeface="HG丸ｺﾞｼｯｸM-PRO" panose="020F0600000000000000" pitchFamily="50" charset="-128"/>
              <a:ea typeface="HG丸ｺﾞｼｯｸM-PRO" panose="020F0600000000000000" pitchFamily="50" charset="-128"/>
            </a:endParaRPr>
          </a:p>
          <a:p>
            <a:pPr marL="0" indent="0">
              <a:buNone/>
            </a:pPr>
            <a:r>
              <a:rPr lang="en-US" altLang="ja-JP" sz="1800" b="1" dirty="0" smtClean="0">
                <a:latin typeface="HG丸ｺﾞｼｯｸM-PRO" panose="020F0600000000000000" pitchFamily="50" charset="-128"/>
                <a:ea typeface="HG丸ｺﾞｼｯｸM-PRO" panose="020F0600000000000000" pitchFamily="50" charset="-128"/>
              </a:rPr>
              <a:t/>
            </a:r>
            <a:br>
              <a:rPr lang="en-US" altLang="ja-JP" sz="1800" b="1" dirty="0" smtClean="0">
                <a:latin typeface="HG丸ｺﾞｼｯｸM-PRO" panose="020F0600000000000000" pitchFamily="50" charset="-128"/>
                <a:ea typeface="HG丸ｺﾞｼｯｸM-PRO" panose="020F0600000000000000" pitchFamily="50" charset="-128"/>
              </a:rPr>
            </a:br>
            <a:r>
              <a:rPr lang="ja-JP" altLang="en-US" sz="1800" b="1" dirty="0" smtClean="0">
                <a:latin typeface="HG丸ｺﾞｼｯｸM-PRO" panose="020F0600000000000000" pitchFamily="50" charset="-128"/>
                <a:ea typeface="HG丸ｺﾞｼｯｸM-PRO" panose="020F0600000000000000" pitchFamily="50" charset="-128"/>
              </a:rPr>
              <a:t>２</a:t>
            </a:r>
            <a:r>
              <a:rPr lang="ja-JP" altLang="en-US" sz="1800" b="1" dirty="0">
                <a:latin typeface="HG丸ｺﾞｼｯｸM-PRO" panose="020F0600000000000000" pitchFamily="50" charset="-128"/>
                <a:ea typeface="HG丸ｺﾞｼｯｸM-PRO" panose="020F0600000000000000" pitchFamily="50" charset="-128"/>
              </a:rPr>
              <a:t>：毎日、なるべく決まったタイミングで記録する　（記入漏れの防止）</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662" b="1" dirty="0">
                <a:latin typeface="HG丸ｺﾞｼｯｸM-PRO" panose="020F0600000000000000" pitchFamily="50" charset="-128"/>
                <a:ea typeface="HG丸ｺﾞｼｯｸM-PRO" panose="020F0600000000000000" pitchFamily="50" charset="-128"/>
              </a:rPr>
              <a:t>　（例）　実施したらすぐ、夜寝る前、朝起</a:t>
            </a:r>
            <a:r>
              <a:rPr lang="ja-JP" altLang="en-US" sz="1662" b="1" dirty="0" smtClean="0">
                <a:latin typeface="HG丸ｺﾞｼｯｸM-PRO" panose="020F0600000000000000" pitchFamily="50" charset="-128"/>
                <a:ea typeface="HG丸ｺﾞｼｯｸM-PRO" panose="020F0600000000000000" pitchFamily="50" charset="-128"/>
              </a:rPr>
              <a:t>きたら</a:t>
            </a:r>
            <a:endParaRPr lang="en-US" altLang="ja-JP" sz="1662" b="1" dirty="0">
              <a:latin typeface="HG丸ｺﾞｼｯｸM-PRO" panose="020F0600000000000000" pitchFamily="50" charset="-128"/>
              <a:ea typeface="HG丸ｺﾞｼｯｸM-PRO" panose="020F0600000000000000" pitchFamily="50" charset="-128"/>
            </a:endParaRPr>
          </a:p>
          <a:p>
            <a:pPr marL="0" indent="0">
              <a:buNone/>
            </a:pPr>
            <a:endParaRPr lang="en-US" altLang="ja-JP" sz="1662" b="1" dirty="0">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417333" y="116632"/>
            <a:ext cx="9176610" cy="989343"/>
          </a:xfrm>
          <a:prstGeom prst="rect">
            <a:avLst/>
          </a:prstGeom>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solidFill>
                  <a:prstClr val="black"/>
                </a:solidFill>
                <a:latin typeface="HG丸ｺﾞｼｯｸM-PRO" panose="020F0600000000000000" pitchFamily="50" charset="-128"/>
                <a:ea typeface="HG丸ｺﾞｼｯｸM-PRO" panose="020F0600000000000000" pitchFamily="50" charset="-128"/>
              </a:rPr>
              <a:t>　　　行動ノートの記入　～実施状況</a:t>
            </a:r>
          </a:p>
        </p:txBody>
      </p:sp>
      <p:sp>
        <p:nvSpPr>
          <p:cNvPr id="5" name="角丸四角形吹き出し 4"/>
          <p:cNvSpPr/>
          <p:nvPr/>
        </p:nvSpPr>
        <p:spPr>
          <a:xfrm>
            <a:off x="4579206" y="3800093"/>
            <a:ext cx="3900433" cy="743428"/>
          </a:xfrm>
          <a:prstGeom prst="wedgeRoundRectCallout">
            <a:avLst>
              <a:gd name="adj1" fmla="val -79999"/>
              <a:gd name="adj2" fmla="val -9789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HG丸ｺﾞｼｯｸM-PRO" panose="020F0600000000000000" pitchFamily="50" charset="-128"/>
                <a:ea typeface="HG丸ｺﾞｼｯｸM-PRO" panose="020F0600000000000000" pitchFamily="50" charset="-128"/>
              </a:rPr>
              <a:t>実施状況の記入</a:t>
            </a:r>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a:p>
            <a:r>
              <a:rPr lang="en-US" altLang="ja-JP" b="1" dirty="0">
                <a:solidFill>
                  <a:schemeClr val="accent6">
                    <a:lumMod val="10000"/>
                  </a:schemeClr>
                </a:solidFill>
                <a:latin typeface="HG丸ｺﾞｼｯｸM-PRO" panose="020F0600000000000000" pitchFamily="50" charset="-128"/>
                <a:ea typeface="HG丸ｺﾞｼｯｸM-PRO" panose="020F0600000000000000" pitchFamily="50" charset="-128"/>
              </a:rPr>
              <a:t>※</a:t>
            </a:r>
            <a:r>
              <a:rPr lang="ja-JP" altLang="en-US" b="1" dirty="0">
                <a:solidFill>
                  <a:schemeClr val="accent6">
                    <a:lumMod val="10000"/>
                  </a:schemeClr>
                </a:solidFill>
                <a:latin typeface="HG丸ｺﾞｼｯｸM-PRO" panose="020F0600000000000000" pitchFamily="50" charset="-128"/>
                <a:ea typeface="HG丸ｺﾞｼｯｸM-PRO" panose="020F0600000000000000" pitchFamily="50" charset="-128"/>
              </a:rPr>
              <a:t>実施できたら</a:t>
            </a:r>
            <a:r>
              <a:rPr lang="ja-JP" altLang="en-US" b="1" dirty="0" smtClean="0">
                <a:solidFill>
                  <a:schemeClr val="accent6">
                    <a:lumMod val="10000"/>
                  </a:schemeClr>
                </a:solidFill>
                <a:latin typeface="HG丸ｺﾞｼｯｸM-PRO" panose="020F0600000000000000" pitchFamily="50" charset="-128"/>
                <a:ea typeface="HG丸ｺﾞｼｯｸM-PRO" panose="020F0600000000000000" pitchFamily="50" charset="-128"/>
              </a:rPr>
              <a:t>〇をつける</a:t>
            </a:r>
            <a:endParaRPr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2" name="角丸四角形吹き出し 11"/>
          <p:cNvSpPr/>
          <p:nvPr/>
        </p:nvSpPr>
        <p:spPr>
          <a:xfrm>
            <a:off x="547289" y="3683358"/>
            <a:ext cx="3900433" cy="1043188"/>
          </a:xfrm>
          <a:prstGeom prst="wedgeRoundRectCallout">
            <a:avLst>
              <a:gd name="adj1" fmla="val -19874"/>
              <a:gd name="adj2" fmla="val -8627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シート③</a:t>
            </a:r>
            <a:r>
              <a:rPr lang="en-US" altLang="ja-JP"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b="1" dirty="0" smtClean="0">
                <a:solidFill>
                  <a:prstClr val="black"/>
                </a:solidFill>
                <a:latin typeface="HG丸ｺﾞｼｯｸM-PRO" panose="020F0600000000000000" pitchFamily="50" charset="-128"/>
                <a:ea typeface="HG丸ｺﾞｼｯｸM-PRO" panose="020F0600000000000000" pitchFamily="50" charset="-128"/>
              </a:rPr>
              <a:t>「新しい生活習慣を身につけよう」で決定した</a:t>
            </a:r>
            <a:endParaRPr lang="en-US" altLang="ja-JP" b="1"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b="1" dirty="0" smtClean="0">
                <a:solidFill>
                  <a:prstClr val="black"/>
                </a:solidFill>
                <a:latin typeface="HG丸ｺﾞｼｯｸM-PRO" panose="020F0600000000000000" pitchFamily="50" charset="-128"/>
                <a:ea typeface="HG丸ｺﾞｼｯｸM-PRO" panose="020F0600000000000000" pitchFamily="50" charset="-128"/>
              </a:rPr>
              <a:t>行動</a:t>
            </a:r>
            <a:r>
              <a:rPr lang="ja-JP" altLang="en-US" b="1" dirty="0">
                <a:solidFill>
                  <a:prstClr val="black"/>
                </a:solidFill>
                <a:latin typeface="HG丸ｺﾞｼｯｸM-PRO" panose="020F0600000000000000" pitchFamily="50" charset="-128"/>
                <a:ea typeface="HG丸ｺﾞｼｯｸM-PRO" panose="020F0600000000000000" pitchFamily="50" charset="-128"/>
              </a:rPr>
              <a:t>目標を記入する</a:t>
            </a:r>
          </a:p>
        </p:txBody>
      </p:sp>
      <p:pic>
        <p:nvPicPr>
          <p:cNvPr id="9" name="図 8"/>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86294">
            <a:off x="6181944" y="1604743"/>
            <a:ext cx="1676400" cy="1676400"/>
          </a:xfrm>
          <a:prstGeom prst="rect">
            <a:avLst/>
          </a:prstGeom>
          <a:noFill/>
          <a:ln>
            <a:noFill/>
          </a:ln>
        </p:spPr>
      </p:pic>
      <p:pic>
        <p:nvPicPr>
          <p:cNvPr id="4" name="図 3"/>
          <p:cNvPicPr>
            <a:picLocks noChangeAspect="1"/>
          </p:cNvPicPr>
          <p:nvPr/>
        </p:nvPicPr>
        <p:blipFill rotWithShape="1">
          <a:blip r:embed="rId4"/>
          <a:srcRect l="-927" t="12866" r="4564" b="69178"/>
          <a:stretch/>
        </p:blipFill>
        <p:spPr>
          <a:xfrm>
            <a:off x="781050" y="1951368"/>
            <a:ext cx="5484206" cy="1382625"/>
          </a:xfrm>
          <a:prstGeom prst="rect">
            <a:avLst/>
          </a:prstGeom>
          <a:ln>
            <a:solidFill>
              <a:schemeClr val="tx1"/>
            </a:solidFill>
          </a:ln>
        </p:spPr>
      </p:pic>
    </p:spTree>
    <p:extLst>
      <p:ext uri="{BB962C8B-B14F-4D97-AF65-F5344CB8AC3E}">
        <p14:creationId xmlns:p14="http://schemas.microsoft.com/office/powerpoint/2010/main" val="3612696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6437" y="136518"/>
            <a:ext cx="8871615" cy="1325563"/>
          </a:xfrm>
        </p:spPr>
        <p:txBody>
          <a:bodyPr>
            <a:normAutofit/>
          </a:bodyPr>
          <a:lstStyle/>
          <a:p>
            <a:r>
              <a:rPr lang="en-US" altLang="ja-JP" sz="3200" b="1" dirty="0">
                <a:latin typeface="HG丸ｺﾞｼｯｸM-PRO" panose="020F0600000000000000" pitchFamily="50" charset="-128"/>
                <a:ea typeface="HG丸ｺﾞｼｯｸM-PRO" panose="020F0600000000000000" pitchFamily="50" charset="-128"/>
              </a:rPr>
              <a:t>(</a:t>
            </a:r>
            <a:r>
              <a:rPr lang="ja-JP" altLang="en-US" sz="3200" b="1" dirty="0" smtClean="0">
                <a:latin typeface="HG丸ｺﾞｼｯｸM-PRO" panose="020F0600000000000000" pitchFamily="50" charset="-128"/>
                <a:ea typeface="HG丸ｺﾞｼｯｸM-PRO" panose="020F0600000000000000" pitchFamily="50" charset="-128"/>
              </a:rPr>
              <a:t>３</a:t>
            </a:r>
            <a:r>
              <a:rPr lang="en-US" altLang="ja-JP" sz="3200" b="1" dirty="0" smtClean="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振り返る</a:t>
            </a:r>
            <a:r>
              <a:rPr lang="en-US" altLang="ja-JP" sz="3200" b="1" dirty="0">
                <a:latin typeface="HG丸ｺﾞｼｯｸM-PRO" panose="020F0600000000000000" pitchFamily="50" charset="-128"/>
                <a:ea typeface="HG丸ｺﾞｼｯｸM-PRO" panose="020F0600000000000000" pitchFamily="50" charset="-128"/>
              </a:rPr>
              <a:t/>
            </a:r>
            <a:br>
              <a:rPr lang="en-US" altLang="ja-JP" sz="32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～個人での振返り</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sz="quarter" idx="1"/>
          </p:nvPr>
        </p:nvSpPr>
        <p:spPr>
          <a:xfrm>
            <a:off x="558800" y="1462081"/>
            <a:ext cx="8778838" cy="5022076"/>
          </a:xfrm>
          <a:ln>
            <a:solidFill>
              <a:schemeClr val="tx1"/>
            </a:solidFill>
          </a:ln>
        </p:spPr>
        <p:txBody>
          <a:bodyPr>
            <a:normAutofit/>
          </a:bodyPr>
          <a:lstStyle/>
          <a:p>
            <a:pPr marL="0" indent="0">
              <a:buNone/>
            </a:pPr>
            <a:r>
              <a:rPr lang="ja-JP" altLang="en-US" b="1" dirty="0">
                <a:latin typeface="HG丸ｺﾞｼｯｸM-PRO" panose="020F0600000000000000" pitchFamily="50" charset="-128"/>
                <a:ea typeface="HG丸ｺﾞｼｯｸM-PRO" panose="020F0600000000000000" pitchFamily="50" charset="-128"/>
              </a:rPr>
              <a:t>●変化を記録する</a:t>
            </a:r>
            <a:endParaRPr lang="en-US" altLang="ja-JP" b="1" dirty="0">
              <a:latin typeface="HG丸ｺﾞｼｯｸM-PRO" panose="020F0600000000000000" pitchFamily="50" charset="-128"/>
              <a:ea typeface="HG丸ｺﾞｼｯｸM-PRO" panose="020F0600000000000000" pitchFamily="50" charset="-128"/>
            </a:endParaRPr>
          </a:p>
          <a:p>
            <a:pPr marL="0" indent="0">
              <a:buNone/>
            </a:pPr>
            <a:endParaRPr lang="en-US" altLang="ja-JP"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688490" y="2065468"/>
            <a:ext cx="4231854" cy="36468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 xmlns:a16="http://schemas.microsoft.com/office/drawing/2014/main" id="{E8126567-84FE-46AD-B1B8-21A0AA4FECB5}"/>
              </a:ext>
            </a:extLst>
          </p:cNvPr>
          <p:cNvSpPr txBox="1"/>
          <p:nvPr/>
        </p:nvSpPr>
        <p:spPr>
          <a:xfrm>
            <a:off x="5693331" y="2925656"/>
            <a:ext cx="3256222" cy="338554"/>
          </a:xfrm>
          <a:prstGeom prst="rect">
            <a:avLst/>
          </a:prstGeom>
          <a:noFill/>
        </p:spPr>
        <p:txBody>
          <a:bodyPr wrap="square" rtlCol="0">
            <a:spAutoFit/>
          </a:bodyPr>
          <a:lstStyle/>
          <a:p>
            <a:r>
              <a:rPr lang="ja-JP" altLang="en-US" sz="1600" b="1" u="sng" dirty="0">
                <a:solidFill>
                  <a:srgbClr val="0070C0"/>
                </a:solidFill>
                <a:latin typeface="HG丸ｺﾞｼｯｸM-PRO" panose="020F0600000000000000" pitchFamily="50" charset="-128"/>
                <a:ea typeface="HG丸ｺﾞｼｯｸM-PRO" panose="020F0600000000000000" pitchFamily="50" charset="-128"/>
              </a:rPr>
              <a:t>得られた変化に</a:t>
            </a:r>
            <a:r>
              <a:rPr lang="ja-JP" altLang="en-US" sz="1600" b="1" u="sng" dirty="0" smtClean="0">
                <a:solidFill>
                  <a:srgbClr val="0070C0"/>
                </a:solidFill>
                <a:latin typeface="HG丸ｺﾞｼｯｸM-PRO" panose="020F0600000000000000" pitchFamily="50" charset="-128"/>
                <a:ea typeface="HG丸ｺﾞｼｯｸM-PRO" panose="020F0600000000000000" pitchFamily="50" charset="-128"/>
              </a:rPr>
              <a:t>気づきましょう</a:t>
            </a:r>
            <a:endParaRPr lang="en-US" altLang="ja-JP" sz="1600" b="1" u="sng" dirty="0">
              <a:solidFill>
                <a:srgbClr val="0070C0"/>
              </a:solidFill>
              <a:latin typeface="HG丸ｺﾞｼｯｸM-PRO" panose="020F0600000000000000" pitchFamily="50" charset="-128"/>
              <a:ea typeface="HG丸ｺﾞｼｯｸM-PRO" panose="020F0600000000000000" pitchFamily="50" charset="-128"/>
            </a:endParaRPr>
          </a:p>
        </p:txBody>
      </p:sp>
      <p:sp>
        <p:nvSpPr>
          <p:cNvPr id="10" name="右矢印 9"/>
          <p:cNvSpPr/>
          <p:nvPr/>
        </p:nvSpPr>
        <p:spPr>
          <a:xfrm>
            <a:off x="5277086" y="2951944"/>
            <a:ext cx="239239" cy="3862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5232542" y="3465681"/>
            <a:ext cx="3900433" cy="461070"/>
          </a:xfrm>
          <a:prstGeom prst="wedgeRoundRectCallout">
            <a:avLst>
              <a:gd name="adj1" fmla="val -63042"/>
              <a:gd name="adj2" fmla="val -3004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「習慣化」の変化の記入</a:t>
            </a:r>
          </a:p>
        </p:txBody>
      </p:sp>
      <p:sp>
        <p:nvSpPr>
          <p:cNvPr id="12" name="テキスト ボックス 11">
            <a:extLst>
              <a:ext uri="{FF2B5EF4-FFF2-40B4-BE49-F238E27FC236}">
                <a16:creationId xmlns="" xmlns:a16="http://schemas.microsoft.com/office/drawing/2014/main" id="{E8126567-84FE-46AD-B1B8-21A0AA4FECB5}"/>
              </a:ext>
            </a:extLst>
          </p:cNvPr>
          <p:cNvSpPr txBox="1"/>
          <p:nvPr/>
        </p:nvSpPr>
        <p:spPr>
          <a:xfrm>
            <a:off x="5752835" y="4038334"/>
            <a:ext cx="3103823" cy="584775"/>
          </a:xfrm>
          <a:prstGeom prst="rect">
            <a:avLst/>
          </a:prstGeom>
          <a:noFill/>
        </p:spPr>
        <p:txBody>
          <a:bodyPr wrap="square" rtlCol="0">
            <a:spAutoFit/>
          </a:bodyPr>
          <a:lstStyle/>
          <a:p>
            <a:r>
              <a:rPr lang="ja-JP" altLang="en-US" sz="1600" b="1" u="sng" dirty="0">
                <a:solidFill>
                  <a:srgbClr val="0070C0"/>
                </a:solidFill>
                <a:latin typeface="HG丸ｺﾞｼｯｸM-PRO" panose="020F0600000000000000" pitchFamily="50" charset="-128"/>
                <a:ea typeface="HG丸ｺﾞｼｯｸM-PRO" panose="020F0600000000000000" pitchFamily="50" charset="-128"/>
              </a:rPr>
              <a:t>「習慣化」の見通しを持ち</a:t>
            </a:r>
            <a:endParaRPr lang="en-US" altLang="ja-JP" sz="1600" b="1" u="sng" dirty="0">
              <a:solidFill>
                <a:srgbClr val="0070C0"/>
              </a:solidFill>
              <a:latin typeface="HG丸ｺﾞｼｯｸM-PRO" panose="020F0600000000000000" pitchFamily="50" charset="-128"/>
              <a:ea typeface="HG丸ｺﾞｼｯｸM-PRO" panose="020F0600000000000000" pitchFamily="50" charset="-128"/>
            </a:endParaRPr>
          </a:p>
          <a:p>
            <a:r>
              <a:rPr lang="ja-JP" altLang="en-US" sz="1600" b="1" u="sng" dirty="0">
                <a:solidFill>
                  <a:srgbClr val="0070C0"/>
                </a:solidFill>
                <a:latin typeface="HG丸ｺﾞｼｯｸM-PRO" panose="020F0600000000000000" pitchFamily="50" charset="-128"/>
                <a:ea typeface="HG丸ｺﾞｼｯｸM-PRO" panose="020F0600000000000000" pitchFamily="50" charset="-128"/>
              </a:rPr>
              <a:t>ましょう！</a:t>
            </a:r>
            <a:endParaRPr lang="en-US" altLang="ja-JP" sz="1600" b="1" u="sng" dirty="0">
              <a:solidFill>
                <a:srgbClr val="0070C0"/>
              </a:solidFill>
              <a:latin typeface="HG丸ｺﾞｼｯｸM-PRO" panose="020F0600000000000000" pitchFamily="50" charset="-128"/>
              <a:ea typeface="HG丸ｺﾞｼｯｸM-PRO" panose="020F0600000000000000" pitchFamily="50" charset="-128"/>
            </a:endParaRPr>
          </a:p>
        </p:txBody>
      </p:sp>
      <p:sp>
        <p:nvSpPr>
          <p:cNvPr id="13" name="右矢印 12"/>
          <p:cNvSpPr/>
          <p:nvPr/>
        </p:nvSpPr>
        <p:spPr>
          <a:xfrm>
            <a:off x="5342347" y="4122144"/>
            <a:ext cx="239239" cy="3862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5040373" y="4718375"/>
            <a:ext cx="3900433" cy="461070"/>
          </a:xfrm>
          <a:prstGeom prst="wedgeRoundRectCallout">
            <a:avLst>
              <a:gd name="adj1" fmla="val -63042"/>
              <a:gd name="adj2" fmla="val -3004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１週間の振返りの記入</a:t>
            </a:r>
          </a:p>
        </p:txBody>
      </p:sp>
      <p:sp>
        <p:nvSpPr>
          <p:cNvPr id="15" name="テキスト ボックス 14">
            <a:extLst>
              <a:ext uri="{FF2B5EF4-FFF2-40B4-BE49-F238E27FC236}">
                <a16:creationId xmlns="" xmlns:a16="http://schemas.microsoft.com/office/drawing/2014/main" id="{E8126567-84FE-46AD-B1B8-21A0AA4FECB5}"/>
              </a:ext>
            </a:extLst>
          </p:cNvPr>
          <p:cNvSpPr txBox="1"/>
          <p:nvPr/>
        </p:nvSpPr>
        <p:spPr>
          <a:xfrm>
            <a:off x="5752835" y="5300321"/>
            <a:ext cx="3493264" cy="584775"/>
          </a:xfrm>
          <a:prstGeom prst="rect">
            <a:avLst/>
          </a:prstGeom>
          <a:noFill/>
        </p:spPr>
        <p:txBody>
          <a:bodyPr wrap="none" rtlCol="0">
            <a:spAutoFit/>
          </a:bodyPr>
          <a:lstStyle/>
          <a:p>
            <a:r>
              <a:rPr lang="ja-JP" altLang="en-US" sz="1600" b="1" u="sng" dirty="0">
                <a:solidFill>
                  <a:srgbClr val="0070C0"/>
                </a:solidFill>
                <a:latin typeface="HG丸ｺﾞｼｯｸM-PRO" panose="020F0600000000000000" pitchFamily="50" charset="-128"/>
                <a:ea typeface="HG丸ｺﾞｼｯｸM-PRO" panose="020F0600000000000000" pitchFamily="50" charset="-128"/>
              </a:rPr>
              <a:t>効果に</a:t>
            </a:r>
            <a:r>
              <a:rPr lang="ja-JP" altLang="en-US" sz="1600" b="1" u="sng" dirty="0" smtClean="0">
                <a:solidFill>
                  <a:srgbClr val="0070C0"/>
                </a:solidFill>
                <a:latin typeface="HG丸ｺﾞｼｯｸM-PRO" panose="020F0600000000000000" pitchFamily="50" charset="-128"/>
                <a:ea typeface="HG丸ｺﾞｼｯｸM-PRO" panose="020F0600000000000000" pitchFamily="50" charset="-128"/>
              </a:rPr>
              <a:t>気づきましょう</a:t>
            </a:r>
            <a:r>
              <a:rPr lang="ja-JP" altLang="en-US" sz="1600" b="1" u="sng" dirty="0">
                <a:solidFill>
                  <a:srgbClr val="0070C0"/>
                </a:solidFill>
                <a:latin typeface="HG丸ｺﾞｼｯｸM-PRO" panose="020F0600000000000000" pitchFamily="50" charset="-128"/>
                <a:ea typeface="HG丸ｺﾞｼｯｸM-PRO" panose="020F0600000000000000" pitchFamily="50" charset="-128"/>
              </a:rPr>
              <a:t>！</a:t>
            </a:r>
            <a:endParaRPr lang="en-US" altLang="ja-JP" sz="1600" b="1" u="sng" dirty="0">
              <a:solidFill>
                <a:srgbClr val="0070C0"/>
              </a:solidFill>
              <a:latin typeface="HG丸ｺﾞｼｯｸM-PRO" panose="020F0600000000000000" pitchFamily="50" charset="-128"/>
              <a:ea typeface="HG丸ｺﾞｼｯｸM-PRO" panose="020F0600000000000000" pitchFamily="50" charset="-128"/>
            </a:endParaRPr>
          </a:p>
          <a:p>
            <a:r>
              <a:rPr lang="ja-JP" altLang="en-US" sz="1600" b="1" u="sng" dirty="0">
                <a:solidFill>
                  <a:srgbClr val="0070C0"/>
                </a:solidFill>
                <a:latin typeface="HG丸ｺﾞｼｯｸM-PRO" panose="020F0600000000000000" pitchFamily="50" charset="-128"/>
                <a:ea typeface="HG丸ｺﾞｼｯｸM-PRO" panose="020F0600000000000000" pitchFamily="50" charset="-128"/>
              </a:rPr>
              <a:t>来週に向けた改善点を考えましょう</a:t>
            </a:r>
            <a:endParaRPr lang="en-US" altLang="ja-JP" sz="1600" b="1" u="sng" dirty="0">
              <a:solidFill>
                <a:srgbClr val="0070C0"/>
              </a:solidFill>
              <a:latin typeface="HG丸ｺﾞｼｯｸM-PRO" panose="020F0600000000000000" pitchFamily="50" charset="-128"/>
              <a:ea typeface="HG丸ｺﾞｼｯｸM-PRO" panose="020F0600000000000000" pitchFamily="50" charset="-128"/>
            </a:endParaRPr>
          </a:p>
        </p:txBody>
      </p:sp>
      <p:sp>
        <p:nvSpPr>
          <p:cNvPr id="16" name="右矢印 15"/>
          <p:cNvSpPr/>
          <p:nvPr/>
        </p:nvSpPr>
        <p:spPr>
          <a:xfrm>
            <a:off x="5422057" y="5397034"/>
            <a:ext cx="239239" cy="3862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a:off x="4920344" y="5956376"/>
            <a:ext cx="239239" cy="3862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 xmlns:a16="http://schemas.microsoft.com/office/drawing/2014/main" id="{E8126567-84FE-46AD-B1B8-21A0AA4FECB5}"/>
              </a:ext>
            </a:extLst>
          </p:cNvPr>
          <p:cNvSpPr txBox="1"/>
          <p:nvPr/>
        </p:nvSpPr>
        <p:spPr>
          <a:xfrm>
            <a:off x="5232542" y="5918944"/>
            <a:ext cx="4114658" cy="523220"/>
          </a:xfrm>
          <a:prstGeom prst="rect">
            <a:avLst/>
          </a:prstGeom>
          <a:noFill/>
        </p:spPr>
        <p:txBody>
          <a:bodyPr wrap="square" rtlCol="0">
            <a:spAutoFit/>
          </a:bodyPr>
          <a:lstStyle/>
          <a:p>
            <a:r>
              <a:rPr lang="ja-JP" altLang="en-US" sz="1400" b="1" u="sng" dirty="0">
                <a:solidFill>
                  <a:srgbClr val="0070C0"/>
                </a:solidFill>
                <a:latin typeface="HG丸ｺﾞｼｯｸM-PRO" panose="020F0600000000000000" pitchFamily="50" charset="-128"/>
                <a:ea typeface="HG丸ｺﾞｼｯｸM-PRO" panose="020F0600000000000000" pitchFamily="50" charset="-128"/>
              </a:rPr>
              <a:t>続けていくコツを考えることは、</a:t>
            </a:r>
            <a:endParaRPr lang="en-US" altLang="ja-JP" sz="1400" b="1" u="sng" dirty="0">
              <a:solidFill>
                <a:srgbClr val="0070C0"/>
              </a:solidFill>
              <a:latin typeface="HG丸ｺﾞｼｯｸM-PRO" panose="020F0600000000000000" pitchFamily="50" charset="-128"/>
              <a:ea typeface="HG丸ｺﾞｼｯｸM-PRO" panose="020F0600000000000000" pitchFamily="50" charset="-128"/>
            </a:endParaRPr>
          </a:p>
          <a:p>
            <a:r>
              <a:rPr lang="ja-JP" altLang="en-US" sz="1400" b="1" u="sng" dirty="0">
                <a:solidFill>
                  <a:srgbClr val="0070C0"/>
                </a:solidFill>
                <a:latin typeface="HG丸ｺﾞｼｯｸM-PRO" panose="020F0600000000000000" pitchFamily="50" charset="-128"/>
                <a:ea typeface="HG丸ｺﾞｼｯｸM-PRO" panose="020F0600000000000000" pitchFamily="50" charset="-128"/>
              </a:rPr>
              <a:t>スランプ時の対策を考えるヒントになります</a:t>
            </a:r>
            <a:endParaRPr lang="en-US" altLang="ja-JP" sz="1400" b="1" u="sng" dirty="0">
              <a:solidFill>
                <a:srgbClr val="0070C0"/>
              </a:solidFill>
              <a:latin typeface="HG丸ｺﾞｼｯｸM-PRO" panose="020F0600000000000000" pitchFamily="50" charset="-128"/>
              <a:ea typeface="HG丸ｺﾞｼｯｸM-PRO" panose="020F0600000000000000" pitchFamily="50" charset="-128"/>
            </a:endParaRPr>
          </a:p>
        </p:txBody>
      </p:sp>
      <p:sp>
        <p:nvSpPr>
          <p:cNvPr id="17" name="角丸四角形吹き出し 16"/>
          <p:cNvSpPr/>
          <p:nvPr/>
        </p:nvSpPr>
        <p:spPr>
          <a:xfrm>
            <a:off x="872082" y="5918944"/>
            <a:ext cx="3900433" cy="461070"/>
          </a:xfrm>
          <a:prstGeom prst="wedgeRoundRectCallout">
            <a:avLst>
              <a:gd name="adj1" fmla="val 2730"/>
              <a:gd name="adj2" fmla="val -17013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続けるコツの記入</a:t>
            </a:r>
          </a:p>
        </p:txBody>
      </p:sp>
      <p:pic>
        <p:nvPicPr>
          <p:cNvPr id="20" name="図 19"/>
          <p:cNvPicPr>
            <a:picLocks noChangeAspect="1"/>
          </p:cNvPicPr>
          <p:nvPr/>
        </p:nvPicPr>
        <p:blipFill rotWithShape="1">
          <a:blip r:embed="rId3"/>
          <a:srcRect l="-2270" t="33245" r="2270" b="14591"/>
          <a:stretch/>
        </p:blipFill>
        <p:spPr>
          <a:xfrm>
            <a:off x="744287" y="2433231"/>
            <a:ext cx="4028228" cy="2987040"/>
          </a:xfrm>
          <a:prstGeom prst="rect">
            <a:avLst/>
          </a:prstGeom>
          <a:ln>
            <a:noFill/>
          </a:ln>
        </p:spPr>
      </p:pic>
      <p:sp>
        <p:nvSpPr>
          <p:cNvPr id="8" name="角丸四角形吹き出し 7"/>
          <p:cNvSpPr/>
          <p:nvPr/>
        </p:nvSpPr>
        <p:spPr>
          <a:xfrm>
            <a:off x="5027726" y="2105108"/>
            <a:ext cx="3900433" cy="648072"/>
          </a:xfrm>
          <a:prstGeom prst="wedgeRoundRectCallout">
            <a:avLst>
              <a:gd name="adj1" fmla="val -62205"/>
              <a:gd name="adj2" fmla="val 1698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行動目標を実施することで感じた</a:t>
            </a:r>
            <a:endParaRPr lang="en-US" altLang="ja-JP" b="1"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b="1" dirty="0">
                <a:solidFill>
                  <a:prstClr val="black"/>
                </a:solidFill>
                <a:latin typeface="HG丸ｺﾞｼｯｸM-PRO" panose="020F0600000000000000" pitchFamily="50" charset="-128"/>
                <a:ea typeface="HG丸ｺﾞｼｯｸM-PRO" panose="020F0600000000000000" pitchFamily="50" charset="-128"/>
              </a:rPr>
              <a:t>「身体」「気分」の変化の記入</a:t>
            </a:r>
          </a:p>
        </p:txBody>
      </p:sp>
    </p:spTree>
    <p:extLst>
      <p:ext uri="{BB962C8B-B14F-4D97-AF65-F5344CB8AC3E}">
        <p14:creationId xmlns:p14="http://schemas.microsoft.com/office/powerpoint/2010/main" val="4164967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6437" y="136518"/>
            <a:ext cx="8871615" cy="1325563"/>
          </a:xfrm>
        </p:spPr>
        <p:txBody>
          <a:bodyPr>
            <a:normAutofit/>
          </a:bodyPr>
          <a:lstStyle/>
          <a:p>
            <a:r>
              <a:rPr lang="ja-JP" altLang="en-US" sz="3200" b="1" dirty="0">
                <a:latin typeface="HG丸ｺﾞｼｯｸM-PRO" panose="020F0600000000000000" pitchFamily="50" charset="-128"/>
                <a:ea typeface="HG丸ｺﾞｼｯｸM-PRO" panose="020F0600000000000000" pitchFamily="50" charset="-128"/>
              </a:rPr>
              <a:t>　～「習慣化ミーティング」での振返り</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sz="quarter" idx="1"/>
          </p:nvPr>
        </p:nvSpPr>
        <p:spPr>
          <a:xfrm>
            <a:off x="596588" y="1344706"/>
            <a:ext cx="8543925" cy="5139451"/>
          </a:xfrm>
          <a:ln>
            <a:solidFill>
              <a:schemeClr val="tx1"/>
            </a:solidFill>
          </a:ln>
        </p:spPr>
        <p:txBody>
          <a:bodyPr anchor="ctr" anchorCtr="0">
            <a:normAutofit fontScale="85000" lnSpcReduction="20000"/>
          </a:bodyPr>
          <a:lstStyle/>
          <a:p>
            <a:pPr marL="0" indent="0">
              <a:buNone/>
            </a:pP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１：「習慣化ミーティング」の内容</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1900" dirty="0">
                <a:latin typeface="HG丸ｺﾞｼｯｸM-PRO" panose="020F0600000000000000" pitchFamily="50" charset="-128"/>
                <a:ea typeface="HG丸ｺﾞｼｯｸM-PRO" panose="020F0600000000000000" pitchFamily="50" charset="-128"/>
              </a:rPr>
              <a:t>・週１回グループで、各自の取組みについてシェア</a:t>
            </a:r>
            <a:r>
              <a:rPr lang="ja-JP" altLang="en-US" sz="1900" dirty="0" smtClean="0">
                <a:latin typeface="HG丸ｺﾞｼｯｸM-PRO" panose="020F0600000000000000" pitchFamily="50" charset="-128"/>
                <a:ea typeface="HG丸ｺﾞｼｯｸM-PRO" panose="020F0600000000000000" pitchFamily="50" charset="-128"/>
              </a:rPr>
              <a:t>します</a:t>
            </a:r>
            <a:endParaRPr lang="en-US" altLang="ja-JP" sz="19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２：参加のルール</a:t>
            </a:r>
            <a:endParaRPr lang="en-US" altLang="ja-JP" sz="2400" b="1" dirty="0">
              <a:latin typeface="HG丸ｺﾞｼｯｸM-PRO" panose="020F0600000000000000" pitchFamily="50" charset="-128"/>
              <a:ea typeface="HG丸ｺﾞｼｯｸM-PRO" panose="020F0600000000000000" pitchFamily="50" charset="-128"/>
            </a:endParaRPr>
          </a:p>
          <a:p>
            <a:pPr marL="0" lvl="0" indent="0">
              <a:buNone/>
            </a:pPr>
            <a:r>
              <a:rPr lang="ja-JP" altLang="en-US" sz="1900" dirty="0">
                <a:latin typeface="HG丸ｺﾞｼｯｸM-PRO" panose="020F0600000000000000" pitchFamily="50" charset="-128"/>
                <a:ea typeface="HG丸ｺﾞｼｯｸM-PRO" panose="020F0600000000000000" pitchFamily="50" charset="-128"/>
              </a:rPr>
              <a:t>①</a:t>
            </a:r>
            <a:r>
              <a:rPr lang="ja-JP" altLang="ja-JP" sz="1900" dirty="0">
                <a:latin typeface="HG丸ｺﾞｼｯｸM-PRO" panose="020F0600000000000000" pitchFamily="50" charset="-128"/>
                <a:ea typeface="HG丸ｺﾞｼｯｸM-PRO" panose="020F0600000000000000" pitchFamily="50" charset="-128"/>
              </a:rPr>
              <a:t>プライバシー保護を意識し、講座中に知り得た情報を外部に伝搬</a:t>
            </a:r>
            <a:r>
              <a:rPr lang="ja-JP" altLang="ja-JP" sz="1900" dirty="0" smtClean="0">
                <a:latin typeface="HG丸ｺﾞｼｯｸM-PRO" panose="020F0600000000000000" pitchFamily="50" charset="-128"/>
                <a:ea typeface="HG丸ｺﾞｼｯｸM-PRO" panose="020F0600000000000000" pitchFamily="50" charset="-128"/>
              </a:rPr>
              <a:t>しない</a:t>
            </a:r>
            <a:endParaRPr lang="ja-JP" altLang="ja-JP" sz="1900" dirty="0">
              <a:latin typeface="HG丸ｺﾞｼｯｸM-PRO" panose="020F0600000000000000" pitchFamily="50" charset="-128"/>
              <a:ea typeface="HG丸ｺﾞｼｯｸM-PRO" panose="020F0600000000000000" pitchFamily="50" charset="-128"/>
            </a:endParaRPr>
          </a:p>
          <a:p>
            <a:pPr marL="0" lvl="0" indent="0">
              <a:buNone/>
            </a:pPr>
            <a:r>
              <a:rPr lang="ja-JP" altLang="en-US" sz="1900" dirty="0">
                <a:latin typeface="HG丸ｺﾞｼｯｸM-PRO" panose="020F0600000000000000" pitchFamily="50" charset="-128"/>
                <a:ea typeface="HG丸ｺﾞｼｯｸM-PRO" panose="020F0600000000000000" pitchFamily="50" charset="-128"/>
              </a:rPr>
              <a:t>②</a:t>
            </a:r>
            <a:r>
              <a:rPr lang="ja-JP" altLang="ja-JP" sz="1900" dirty="0">
                <a:latin typeface="HG丸ｺﾞｼｯｸM-PRO" panose="020F0600000000000000" pitchFamily="50" charset="-128"/>
                <a:ea typeface="HG丸ｺﾞｼｯｸM-PRO" panose="020F0600000000000000" pitchFamily="50" charset="-128"/>
              </a:rPr>
              <a:t>他のメンバーが発言している間は、それを妨げることなく傾聴を</a:t>
            </a:r>
            <a:r>
              <a:rPr lang="ja-JP" altLang="ja-JP" sz="1900" dirty="0" smtClean="0">
                <a:latin typeface="HG丸ｺﾞｼｯｸM-PRO" panose="020F0600000000000000" pitchFamily="50" charset="-128"/>
                <a:ea typeface="HG丸ｺﾞｼｯｸM-PRO" panose="020F0600000000000000" pitchFamily="50" charset="-128"/>
              </a:rPr>
              <a:t>心がける</a:t>
            </a:r>
            <a:endParaRPr lang="ja-JP" altLang="ja-JP" sz="1900" dirty="0">
              <a:latin typeface="HG丸ｺﾞｼｯｸM-PRO" panose="020F0600000000000000" pitchFamily="50" charset="-128"/>
              <a:ea typeface="HG丸ｺﾞｼｯｸM-PRO" panose="020F0600000000000000" pitchFamily="50" charset="-128"/>
            </a:endParaRPr>
          </a:p>
          <a:p>
            <a:pPr marL="0" lvl="0" indent="0">
              <a:buNone/>
            </a:pPr>
            <a:r>
              <a:rPr lang="ja-JP" altLang="en-US" sz="1900" dirty="0">
                <a:latin typeface="HG丸ｺﾞｼｯｸM-PRO" panose="020F0600000000000000" pitchFamily="50" charset="-128"/>
                <a:ea typeface="HG丸ｺﾞｼｯｸM-PRO" panose="020F0600000000000000" pitchFamily="50" charset="-128"/>
              </a:rPr>
              <a:t>③</a:t>
            </a:r>
            <a:r>
              <a:rPr lang="ja-JP" altLang="ja-JP" sz="1900" dirty="0">
                <a:latin typeface="HG丸ｺﾞｼｯｸM-PRO" panose="020F0600000000000000" pitchFamily="50" charset="-128"/>
                <a:ea typeface="HG丸ｺﾞｼｯｸM-PRO" panose="020F0600000000000000" pitchFamily="50" charset="-128"/>
              </a:rPr>
              <a:t>他者の発言を否定せず、互いに支え合う気持ちで発言</a:t>
            </a:r>
            <a:r>
              <a:rPr lang="ja-JP" altLang="ja-JP" sz="1900" dirty="0" smtClean="0">
                <a:latin typeface="HG丸ｺﾞｼｯｸM-PRO" panose="020F0600000000000000" pitchFamily="50" charset="-128"/>
                <a:ea typeface="HG丸ｺﾞｼｯｸM-PRO" panose="020F0600000000000000" pitchFamily="50" charset="-128"/>
              </a:rPr>
              <a:t>する</a:t>
            </a:r>
            <a:endParaRPr lang="ja-JP" altLang="ja-JP" sz="1900" dirty="0">
              <a:latin typeface="HG丸ｺﾞｼｯｸM-PRO" panose="020F0600000000000000" pitchFamily="50" charset="-128"/>
              <a:ea typeface="HG丸ｺﾞｼｯｸM-PRO" panose="020F0600000000000000" pitchFamily="50" charset="-128"/>
            </a:endParaRPr>
          </a:p>
          <a:p>
            <a:pPr marL="0" lvl="0" indent="0">
              <a:buNone/>
            </a:pPr>
            <a:r>
              <a:rPr lang="ja-JP" altLang="en-US" sz="1900" dirty="0">
                <a:latin typeface="HG丸ｺﾞｼｯｸM-PRO" panose="020F0600000000000000" pitchFamily="50" charset="-128"/>
                <a:ea typeface="HG丸ｺﾞｼｯｸM-PRO" panose="020F0600000000000000" pitchFamily="50" charset="-128"/>
              </a:rPr>
              <a:t>④自分が話せる範囲で発言</a:t>
            </a:r>
            <a:r>
              <a:rPr lang="ja-JP" altLang="en-US" sz="1900" dirty="0" smtClean="0">
                <a:latin typeface="HG丸ｺﾞｼｯｸM-PRO" panose="020F0600000000000000" pitchFamily="50" charset="-128"/>
                <a:ea typeface="HG丸ｺﾞｼｯｸM-PRO" panose="020F0600000000000000" pitchFamily="50" charset="-128"/>
              </a:rPr>
              <a:t>する</a:t>
            </a:r>
            <a:endParaRPr lang="en-US" altLang="ja-JP" sz="1900" dirty="0">
              <a:latin typeface="HG丸ｺﾞｼｯｸM-PRO" panose="020F0600000000000000" pitchFamily="50" charset="-128"/>
              <a:ea typeface="HG丸ｺﾞｼｯｸM-PRO" panose="020F0600000000000000" pitchFamily="50" charset="-128"/>
            </a:endParaRPr>
          </a:p>
          <a:p>
            <a:pPr marL="0" lvl="0" indent="0">
              <a:buNone/>
            </a:pPr>
            <a:endParaRPr lang="en-US" altLang="ja-JP" sz="2400" dirty="0"/>
          </a:p>
          <a:p>
            <a:pPr marL="0" lvl="0" indent="0">
              <a:buNone/>
            </a:pPr>
            <a:r>
              <a:rPr lang="ja-JP" altLang="en-US" sz="2400" b="1" dirty="0">
                <a:latin typeface="HG丸ｺﾞｼｯｸM-PRO" panose="020F0600000000000000" pitchFamily="50" charset="-128"/>
                <a:ea typeface="HG丸ｺﾞｼｯｸM-PRO" panose="020F0600000000000000" pitchFamily="50" charset="-128"/>
              </a:rPr>
              <a:t>３</a:t>
            </a:r>
            <a:r>
              <a:rPr lang="ja-JP" altLang="en-US" sz="2400" b="1">
                <a:latin typeface="HG丸ｺﾞｼｯｸM-PRO" panose="020F0600000000000000" pitchFamily="50" charset="-128"/>
                <a:ea typeface="HG丸ｺﾞｼｯｸM-PRO" panose="020F0600000000000000" pitchFamily="50" charset="-128"/>
              </a:rPr>
              <a:t>：</a:t>
            </a:r>
            <a:r>
              <a:rPr lang="ja-JP" altLang="en-US" sz="2400" b="1" smtClean="0">
                <a:latin typeface="HG丸ｺﾞｼｯｸM-PRO" panose="020F0600000000000000" pitchFamily="50" charset="-128"/>
                <a:ea typeface="HG丸ｺﾞｼｯｸM-PRO" panose="020F0600000000000000" pitchFamily="50" charset="-128"/>
              </a:rPr>
              <a:t>心がけていただきたい</a:t>
            </a:r>
            <a:r>
              <a:rPr lang="ja-JP" altLang="en-US" sz="2400" b="1" dirty="0" smtClean="0">
                <a:latin typeface="HG丸ｺﾞｼｯｸM-PRO" panose="020F0600000000000000" pitchFamily="50" charset="-128"/>
                <a:ea typeface="HG丸ｺﾞｼｯｸM-PRO" panose="020F0600000000000000" pitchFamily="50" charset="-128"/>
              </a:rPr>
              <a:t>こと</a:t>
            </a:r>
            <a:endParaRPr lang="en-US" altLang="ja-JP" sz="2400" b="1" dirty="0">
              <a:latin typeface="HG丸ｺﾞｼｯｸM-PRO" panose="020F0600000000000000" pitchFamily="50" charset="-128"/>
              <a:ea typeface="HG丸ｺﾞｼｯｸM-PRO" panose="020F0600000000000000" pitchFamily="50" charset="-128"/>
            </a:endParaRPr>
          </a:p>
          <a:p>
            <a:pPr marL="0" lvl="0" indent="0">
              <a:buNone/>
            </a:pPr>
            <a:r>
              <a:rPr lang="ja-JP" altLang="en-US" sz="1900" dirty="0">
                <a:latin typeface="HG丸ｺﾞｼｯｸM-PRO" panose="020F0600000000000000" pitchFamily="50" charset="-128"/>
                <a:ea typeface="HG丸ｺﾞｼｯｸM-PRO" panose="020F0600000000000000" pitchFamily="50" charset="-128"/>
              </a:rPr>
              <a:t>①自分も他のメンバーの取組みも、「できたこと」に注目</a:t>
            </a:r>
            <a:r>
              <a:rPr lang="ja-JP" altLang="en-US" sz="1900" dirty="0" smtClean="0">
                <a:latin typeface="HG丸ｺﾞｼｯｸM-PRO" panose="020F0600000000000000" pitchFamily="50" charset="-128"/>
                <a:ea typeface="HG丸ｺﾞｼｯｸM-PRO" panose="020F0600000000000000" pitchFamily="50" charset="-128"/>
              </a:rPr>
              <a:t>しましょう</a:t>
            </a:r>
            <a:endParaRPr lang="en-US" altLang="ja-JP" sz="1900" dirty="0">
              <a:latin typeface="HG丸ｺﾞｼｯｸM-PRO" panose="020F0600000000000000" pitchFamily="50" charset="-128"/>
              <a:ea typeface="HG丸ｺﾞｼｯｸM-PRO" panose="020F0600000000000000" pitchFamily="50" charset="-128"/>
            </a:endParaRPr>
          </a:p>
          <a:p>
            <a:pPr marL="0" lvl="0" indent="0">
              <a:buNone/>
            </a:pPr>
            <a:r>
              <a:rPr lang="ja-JP" altLang="en-US" sz="1900" dirty="0">
                <a:latin typeface="HG丸ｺﾞｼｯｸM-PRO" panose="020F0600000000000000" pitchFamily="50" charset="-128"/>
                <a:ea typeface="HG丸ｺﾞｼｯｸM-PRO" panose="020F0600000000000000" pitchFamily="50" charset="-128"/>
              </a:rPr>
              <a:t>②改善点については、前向きに対策を</a:t>
            </a:r>
            <a:r>
              <a:rPr lang="ja-JP" altLang="en-US" sz="1900" dirty="0" smtClean="0">
                <a:latin typeface="HG丸ｺﾞｼｯｸM-PRO" panose="020F0600000000000000" pitchFamily="50" charset="-128"/>
                <a:ea typeface="HG丸ｺﾞｼｯｸM-PRO" panose="020F0600000000000000" pitchFamily="50" charset="-128"/>
              </a:rPr>
              <a:t>考えましょう</a:t>
            </a:r>
            <a:endParaRPr lang="en-US" altLang="ja-JP" sz="1900" dirty="0">
              <a:latin typeface="HG丸ｺﾞｼｯｸM-PRO" panose="020F0600000000000000" pitchFamily="50" charset="-128"/>
              <a:ea typeface="HG丸ｺﾞｼｯｸM-PRO" panose="020F0600000000000000" pitchFamily="50" charset="-128"/>
            </a:endParaRPr>
          </a:p>
          <a:p>
            <a:pPr marL="0" lvl="0" indent="0">
              <a:buNone/>
            </a:pPr>
            <a:r>
              <a:rPr lang="ja-JP" altLang="en-US" sz="1900" dirty="0">
                <a:latin typeface="HG丸ｺﾞｼｯｸM-PRO" panose="020F0600000000000000" pitchFamily="50" charset="-128"/>
                <a:ea typeface="HG丸ｺﾞｼｯｸM-PRO" panose="020F0600000000000000" pitchFamily="50" charset="-128"/>
              </a:rPr>
              <a:t>③意見交換を積極的に行い、他のメンバーの取組みも参考にしましょう</a:t>
            </a:r>
            <a:endParaRPr lang="en-US" altLang="ja-JP" sz="1900" dirty="0">
              <a:latin typeface="HG丸ｺﾞｼｯｸM-PRO" panose="020F0600000000000000" pitchFamily="50" charset="-128"/>
              <a:ea typeface="HG丸ｺﾞｼｯｸM-PRO" panose="020F0600000000000000" pitchFamily="50" charset="-128"/>
            </a:endParaRPr>
          </a:p>
          <a:p>
            <a:pPr marL="0" lvl="0" indent="0">
              <a:buNone/>
            </a:pPr>
            <a:r>
              <a:rPr lang="ja-JP" altLang="en-US" sz="1900" dirty="0">
                <a:latin typeface="HG丸ｺﾞｼｯｸM-PRO" panose="020F0600000000000000" pitchFamily="50" charset="-128"/>
                <a:ea typeface="HG丸ｺﾞｼｯｸM-PRO" panose="020F0600000000000000" pitchFamily="50" charset="-128"/>
              </a:rPr>
              <a:t>④お互いの取組みをねぎらいましょう</a:t>
            </a:r>
            <a:endParaRPr lang="en-US" altLang="ja-JP" sz="1900" dirty="0">
              <a:latin typeface="HG丸ｺﾞｼｯｸM-PRO" panose="020F0600000000000000" pitchFamily="50" charset="-128"/>
              <a:ea typeface="HG丸ｺﾞｼｯｸM-PRO" panose="020F0600000000000000" pitchFamily="50" charset="-128"/>
            </a:endParaRPr>
          </a:p>
          <a:p>
            <a:pPr marL="0" lvl="0" indent="0">
              <a:buNone/>
            </a:pPr>
            <a:r>
              <a:rPr lang="ja-JP" altLang="en-US" sz="1900" dirty="0">
                <a:latin typeface="HG丸ｺﾞｼｯｸM-PRO" panose="020F0600000000000000" pitchFamily="50" charset="-128"/>
                <a:ea typeface="HG丸ｺﾞｼｯｸM-PRO" panose="020F0600000000000000" pitchFamily="50" charset="-128"/>
              </a:rPr>
              <a:t>（取組みの発表後は拍手をお願い</a:t>
            </a:r>
            <a:r>
              <a:rPr lang="ja-JP" altLang="en-US" sz="1900" dirty="0" smtClean="0">
                <a:latin typeface="HG丸ｺﾞｼｯｸM-PRO" panose="020F0600000000000000" pitchFamily="50" charset="-128"/>
                <a:ea typeface="HG丸ｺﾞｼｯｸM-PRO" panose="020F0600000000000000" pitchFamily="50" charset="-128"/>
              </a:rPr>
              <a:t>します）</a:t>
            </a:r>
            <a:endParaRPr lang="ja-JP" altLang="ja-JP" sz="19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a:latin typeface="HG丸ｺﾞｼｯｸM-PRO" panose="020F0600000000000000" pitchFamily="50" charset="-128"/>
              <a:ea typeface="HG丸ｺﾞｼｯｸM-PRO" panose="020F0600000000000000" pitchFamily="50" charset="-128"/>
            </a:endParaRPr>
          </a:p>
        </p:txBody>
      </p:sp>
      <p:pic>
        <p:nvPicPr>
          <p:cNvPr id="7" name="図 6">
            <a:extLst>
              <a:ext uri="{FF2B5EF4-FFF2-40B4-BE49-F238E27FC236}">
                <a16:creationId xmlns="" xmlns:a16="http://schemas.microsoft.com/office/drawing/2014/main" id="{D57AFC20-E4AF-49BE-9ECC-020D919EB6B0}"/>
              </a:ext>
            </a:extLst>
          </p:cNvPr>
          <p:cNvPicPr>
            <a:picLocks noChangeAspect="1"/>
          </p:cNvPicPr>
          <p:nvPr/>
        </p:nvPicPr>
        <p:blipFill>
          <a:blip r:embed="rId3"/>
          <a:stretch>
            <a:fillRect/>
          </a:stretch>
        </p:blipFill>
        <p:spPr>
          <a:xfrm>
            <a:off x="7080562" y="1107377"/>
            <a:ext cx="2277943" cy="1818853"/>
          </a:xfrm>
          <a:prstGeom prst="rect">
            <a:avLst/>
          </a:prstGeom>
        </p:spPr>
      </p:pic>
    </p:spTree>
    <p:extLst>
      <p:ext uri="{BB962C8B-B14F-4D97-AF65-F5344CB8AC3E}">
        <p14:creationId xmlns:p14="http://schemas.microsoft.com/office/powerpoint/2010/main" val="2059669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87032"/>
            <a:ext cx="9906000" cy="1325563"/>
          </a:xfrm>
        </p:spPr>
        <p:txBody>
          <a:bodyPr>
            <a:normAutofit/>
          </a:bodyPr>
          <a:lstStyle/>
          <a:p>
            <a:pPr algn="ctr"/>
            <a:r>
              <a:rPr lang="ja-JP" altLang="en-US" sz="4000" b="1" dirty="0">
                <a:latin typeface="HG丸ｺﾞｼｯｸM-PRO" panose="020F0600000000000000" pitchFamily="50" charset="-128"/>
                <a:ea typeface="HG丸ｺﾞｼｯｸM-PRO" panose="020F0600000000000000" pitchFamily="50" charset="-128"/>
              </a:rPr>
              <a:t>　習慣化は、毎日の繰り返し！</a:t>
            </a:r>
            <a:r>
              <a:rPr lang="en-US" altLang="ja-JP" sz="4000" b="1" dirty="0">
                <a:latin typeface="HG丸ｺﾞｼｯｸM-PRO" panose="020F0600000000000000" pitchFamily="50" charset="-128"/>
                <a:ea typeface="HG丸ｺﾞｼｯｸM-PRO" panose="020F0600000000000000" pitchFamily="50" charset="-128"/>
              </a:rPr>
              <a:t/>
            </a:r>
            <a:br>
              <a:rPr lang="en-US" altLang="ja-JP" sz="4000" b="1" dirty="0">
                <a:latin typeface="HG丸ｺﾞｼｯｸM-PRO" panose="020F0600000000000000" pitchFamily="50" charset="-128"/>
                <a:ea typeface="HG丸ｺﾞｼｯｸM-PRO" panose="020F0600000000000000" pitchFamily="50" charset="-128"/>
              </a:rPr>
            </a:br>
            <a:r>
              <a:rPr lang="ja-JP" altLang="en-US" sz="4000" b="1" dirty="0">
                <a:latin typeface="HG丸ｺﾞｼｯｸM-PRO" panose="020F0600000000000000" pitchFamily="50" charset="-128"/>
                <a:ea typeface="HG丸ｺﾞｼｯｸM-PRO" panose="020F0600000000000000" pitchFamily="50" charset="-128"/>
              </a:rPr>
              <a:t>　気長に頑張っていきましょう♪</a:t>
            </a:r>
            <a:endParaRPr kumimoji="1" lang="ja-JP" altLang="en-US" sz="4000" b="1" dirty="0">
              <a:latin typeface="HG丸ｺﾞｼｯｸM-PRO" panose="020F0600000000000000" pitchFamily="50" charset="-128"/>
              <a:ea typeface="HG丸ｺﾞｼｯｸM-PRO" panose="020F0600000000000000" pitchFamily="50"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726" y="1947141"/>
            <a:ext cx="4381072" cy="438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61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466" y="2422124"/>
            <a:ext cx="8543925" cy="1325563"/>
          </a:xfrm>
        </p:spPr>
        <p:txBody>
          <a:bodyPr>
            <a:normAutofit/>
          </a:bodyPr>
          <a:lstStyle/>
          <a:p>
            <a:r>
              <a:rPr lang="ja-JP" altLang="en-US" b="1" dirty="0">
                <a:latin typeface="HG丸ｺﾞｼｯｸM-PRO" panose="020F0600000000000000" pitchFamily="50" charset="-128"/>
                <a:ea typeface="HG丸ｺﾞｼｯｸM-PRO" panose="020F0600000000000000" pitchFamily="50" charset="-128"/>
              </a:rPr>
              <a:t>１：習慣と</a:t>
            </a:r>
            <a:r>
              <a:rPr lang="ja-JP" altLang="en-US" b="1" dirty="0" smtClean="0">
                <a:latin typeface="HG丸ｺﾞｼｯｸM-PRO" panose="020F0600000000000000" pitchFamily="50" charset="-128"/>
                <a:ea typeface="HG丸ｺﾞｼｯｸM-PRO" panose="020F0600000000000000" pitchFamily="50" charset="-128"/>
              </a:rPr>
              <a:t>は何か</a:t>
            </a:r>
            <a:r>
              <a:rPr lang="ja-JP" altLang="en-US" b="1" dirty="0">
                <a:latin typeface="HG丸ｺﾞｼｯｸM-PRO" panose="020F0600000000000000" pitchFamily="50" charset="-128"/>
                <a:ea typeface="HG丸ｺﾞｼｯｸM-PRO" panose="020F0600000000000000" pitchFamily="50" charset="-128"/>
              </a:rPr>
              <a:t>　</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6" name="Picture 2">
            <a:extLst>
              <a:ext uri="{FF2B5EF4-FFF2-40B4-BE49-F238E27FC236}">
                <a16:creationId xmlns="" xmlns:a16="http://schemas.microsoft.com/office/drawing/2014/main" id="{7C70D00E-712E-408D-B046-D4837D837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4873" y="3307556"/>
            <a:ext cx="2823518" cy="282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88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417333" y="1225512"/>
            <a:ext cx="9176610" cy="5186047"/>
          </a:xfrm>
          <a:ln>
            <a:solidFill>
              <a:schemeClr val="tx1"/>
            </a:solidFill>
          </a:ln>
        </p:spPr>
        <p:txBody>
          <a:bodyPr tIns="180000" bIns="180000" anchor="t">
            <a:noAutofit/>
          </a:bodyPr>
          <a:lstStyle/>
          <a:p>
            <a:pPr marL="0" indent="0">
              <a:buNone/>
            </a:pP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三省堂　大辞林より</a:t>
            </a:r>
            <a:r>
              <a:rPr lang="en-US" altLang="ja-JP" sz="2000" dirty="0">
                <a:latin typeface="HG丸ｺﾞｼｯｸM-PRO" panose="020F0600000000000000" pitchFamily="50" charset="-128"/>
                <a:ea typeface="HG丸ｺﾞｼｯｸM-PRO" panose="020F0600000000000000" pitchFamily="50" charset="-128"/>
              </a:rPr>
              <a:t>】</a:t>
            </a:r>
          </a:p>
          <a:p>
            <a:pPr marL="0" indent="0">
              <a:buNone/>
            </a:pPr>
            <a:r>
              <a:rPr lang="ja-JP" altLang="en-US" sz="2000" dirty="0">
                <a:latin typeface="HG丸ｺﾞｼｯｸM-PRO" panose="020F0600000000000000" pitchFamily="50" charset="-128"/>
                <a:ea typeface="HG丸ｺﾞｼｯｸM-PRO" panose="020F0600000000000000" pitchFamily="50" charset="-128"/>
              </a:rPr>
              <a:t>●長い間、繰り返し行われていて、そうするのが</a:t>
            </a:r>
            <a:r>
              <a:rPr lang="ja-JP" altLang="en-US" sz="2000" b="1" u="sng" dirty="0">
                <a:latin typeface="HG丸ｺﾞｼｯｸM-PRO" panose="020F0600000000000000" pitchFamily="50" charset="-128"/>
                <a:ea typeface="HG丸ｺﾞｼｯｸM-PRO" panose="020F0600000000000000" pitchFamily="50" charset="-128"/>
              </a:rPr>
              <a:t>決まりのように</a:t>
            </a:r>
            <a:r>
              <a:rPr lang="ja-JP" altLang="en-US" sz="2000" dirty="0">
                <a:latin typeface="HG丸ｺﾞｼｯｸM-PRO" panose="020F0600000000000000" pitchFamily="50" charset="-128"/>
                <a:ea typeface="HG丸ｺﾞｼｯｸM-PRO" panose="020F0600000000000000" pitchFamily="50" charset="-128"/>
              </a:rPr>
              <a:t>なっている</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事柄。また繰り返し行う</a:t>
            </a:r>
            <a:r>
              <a:rPr lang="ja-JP" altLang="en-US" sz="2000" dirty="0" smtClean="0">
                <a:latin typeface="HG丸ｺﾞｼｯｸM-PRO" panose="020F0600000000000000" pitchFamily="50" charset="-128"/>
                <a:ea typeface="HG丸ｺﾞｼｯｸM-PRO" panose="020F0600000000000000" pitchFamily="50" charset="-128"/>
              </a:rPr>
              <a:t>こと</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●学習により、</a:t>
            </a:r>
            <a:r>
              <a:rPr lang="ja-JP" altLang="en-US" sz="2000" b="1" u="sng" dirty="0">
                <a:latin typeface="HG丸ｺﾞｼｯｸM-PRO" panose="020F0600000000000000" pitchFamily="50" charset="-128"/>
                <a:ea typeface="HG丸ｺﾞｼｯｸM-PRO" panose="020F0600000000000000" pitchFamily="50" charset="-128"/>
              </a:rPr>
              <a:t>後天的に</a:t>
            </a:r>
            <a:r>
              <a:rPr lang="ja-JP" altLang="en-US" sz="2000" dirty="0">
                <a:latin typeface="HG丸ｺﾞｼｯｸM-PRO" panose="020F0600000000000000" pitchFamily="50" charset="-128"/>
                <a:ea typeface="HG丸ｺﾞｼｯｸM-PRO" panose="020F0600000000000000" pitchFamily="50" charset="-128"/>
              </a:rPr>
              <a:t>獲得され、繰り返し行われた結果、</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比較的</a:t>
            </a:r>
            <a:r>
              <a:rPr lang="ja-JP" altLang="en-US" sz="2000" b="1" u="sng" dirty="0">
                <a:latin typeface="HG丸ｺﾞｼｯｸM-PRO" panose="020F0600000000000000" pitchFamily="50" charset="-128"/>
                <a:ea typeface="HG丸ｺﾞｼｯｸM-PRO" panose="020F0600000000000000" pitchFamily="50" charset="-128"/>
              </a:rPr>
              <a:t>固定化する</a:t>
            </a:r>
            <a:r>
              <a:rPr lang="ja-JP" altLang="en-US" sz="2000" dirty="0">
                <a:latin typeface="HG丸ｺﾞｼｯｸM-PRO" panose="020F0600000000000000" pitchFamily="50" charset="-128"/>
                <a:ea typeface="HG丸ｺﾞｼｯｸM-PRO" panose="020F0600000000000000" pitchFamily="50" charset="-128"/>
              </a:rPr>
              <a:t>に至った</a:t>
            </a:r>
            <a:r>
              <a:rPr lang="ja-JP" altLang="en-US" sz="2000" b="1" u="sng" dirty="0">
                <a:latin typeface="HG丸ｺﾞｼｯｸM-PRO" panose="020F0600000000000000" pitchFamily="50" charset="-128"/>
                <a:ea typeface="HG丸ｺﾞｼｯｸM-PRO" panose="020F0600000000000000" pitchFamily="50" charset="-128"/>
              </a:rPr>
              <a:t>反応</a:t>
            </a:r>
            <a:r>
              <a:rPr lang="ja-JP" altLang="en-US" sz="2000" b="1" u="sng" dirty="0" smtClean="0">
                <a:latin typeface="HG丸ｺﾞｼｯｸM-PRO" panose="020F0600000000000000" pitchFamily="50" charset="-128"/>
                <a:ea typeface="HG丸ｺﾞｼｯｸM-PRO" panose="020F0600000000000000" pitchFamily="50" charset="-128"/>
              </a:rPr>
              <a:t>様式</a:t>
            </a:r>
            <a:r>
              <a:rPr lang="ja-JP" altLang="en-US" sz="2000" dirty="0">
                <a:latin typeface="HG丸ｺﾞｼｯｸM-PRO" panose="020F0600000000000000" pitchFamily="50" charset="-128"/>
                <a:ea typeface="HG丸ｺﾞｼｯｸM-PRO" panose="020F0600000000000000" pitchFamily="50" charset="-128"/>
              </a:rPr>
              <a:t>　</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習慣の特徴</a:t>
            </a:r>
            <a:r>
              <a:rPr lang="en-US" altLang="ja-JP" sz="2000" dirty="0">
                <a:latin typeface="HG丸ｺﾞｼｯｸM-PRO" panose="020F0600000000000000" pitchFamily="50" charset="-128"/>
                <a:ea typeface="HG丸ｺﾞｼｯｸM-PRO" panose="020F0600000000000000" pitchFamily="50" charset="-128"/>
              </a:rPr>
              <a:t>】</a:t>
            </a:r>
          </a:p>
          <a:p>
            <a:pPr marL="0" indent="0">
              <a:buNone/>
            </a:pPr>
            <a:r>
              <a:rPr lang="ja-JP" altLang="en-US" sz="2000" dirty="0">
                <a:latin typeface="HG丸ｺﾞｼｯｸM-PRO" panose="020F0600000000000000" pitchFamily="50" charset="-128"/>
                <a:ea typeface="HG丸ｺﾞｼｯｸM-PRO" panose="020F0600000000000000" pitchFamily="50" charset="-128"/>
              </a:rPr>
              <a:t>①「やるか、やらないか」をその都度判断することなく、「</a:t>
            </a:r>
            <a:r>
              <a:rPr lang="ja-JP" altLang="en-US" sz="2000" b="1" dirty="0">
                <a:latin typeface="HG丸ｺﾞｼｯｸM-PRO" panose="020F0600000000000000" pitchFamily="50" charset="-128"/>
                <a:ea typeface="HG丸ｺﾞｼｯｸM-PRO" panose="020F0600000000000000" pitchFamily="50" charset="-128"/>
              </a:rPr>
              <a:t>●●することが</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2000" b="1" dirty="0">
                <a:latin typeface="HG丸ｺﾞｼｯｸM-PRO" panose="020F0600000000000000" pitchFamily="50" charset="-128"/>
                <a:ea typeface="HG丸ｺﾞｼｯｸM-PRO" panose="020F0600000000000000" pitchFamily="50" charset="-128"/>
              </a:rPr>
              <a:t>　当たり前」</a:t>
            </a:r>
            <a:r>
              <a:rPr lang="ja-JP" altLang="en-US" sz="2000" dirty="0">
                <a:latin typeface="HG丸ｺﾞｼｯｸM-PRO" panose="020F0600000000000000" pitchFamily="50" charset="-128"/>
                <a:ea typeface="HG丸ｺﾞｼｯｸM-PRO" panose="020F0600000000000000" pitchFamily="50" charset="-128"/>
              </a:rPr>
              <a:t>の状態に</a:t>
            </a:r>
            <a:r>
              <a:rPr lang="ja-JP" altLang="en-US" sz="2000" dirty="0" smtClean="0">
                <a:latin typeface="HG丸ｺﾞｼｯｸM-PRO" panose="020F0600000000000000" pitchFamily="50" charset="-128"/>
                <a:ea typeface="HG丸ｺﾞｼｯｸM-PRO" panose="020F0600000000000000" pitchFamily="50" charset="-128"/>
              </a:rPr>
              <a:t>なる</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1" u="sng" dirty="0">
                <a:latin typeface="HG丸ｺﾞｼｯｸM-PRO" panose="020F0600000000000000" pitchFamily="50" charset="-128"/>
                <a:ea typeface="HG丸ｺﾞｼｯｸM-PRO" panose="020F0600000000000000" pitchFamily="50" charset="-128"/>
              </a:rPr>
              <a:t>「労力がかかる」、「面倒くさい」と感じなくなる！</a:t>
            </a:r>
            <a:endParaRPr lang="en-US" altLang="ja-JP" sz="2000" b="1" u="sng"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⇒それが</a:t>
            </a:r>
            <a:r>
              <a:rPr lang="ja-JP" altLang="en-US" sz="2000" b="1" dirty="0">
                <a:latin typeface="HG丸ｺﾞｼｯｸM-PRO" panose="020F0600000000000000" pitchFamily="50" charset="-128"/>
                <a:ea typeface="HG丸ｺﾞｼｯｸM-PRO" panose="020F0600000000000000" pitchFamily="50" charset="-128"/>
              </a:rPr>
              <a:t>「自然」</a:t>
            </a:r>
            <a:r>
              <a:rPr lang="ja-JP" altLang="en-US" sz="2000" dirty="0">
                <a:latin typeface="HG丸ｺﾞｼｯｸM-PRO" panose="020F0600000000000000" pitchFamily="50" charset="-128"/>
                <a:ea typeface="HG丸ｺﾞｼｯｸM-PRO" panose="020F0600000000000000" pitchFamily="50" charset="-128"/>
              </a:rPr>
              <a:t>で</a:t>
            </a:r>
            <a:r>
              <a:rPr lang="ja-JP" altLang="en-US" sz="2000" b="1" dirty="0">
                <a:latin typeface="HG丸ｺﾞｼｯｸM-PRO" panose="020F0600000000000000" pitchFamily="50" charset="-128"/>
                <a:ea typeface="HG丸ｺﾞｼｯｸM-PRO" panose="020F0600000000000000" pitchFamily="50" charset="-128"/>
              </a:rPr>
              <a:t>「</a:t>
            </a:r>
            <a:r>
              <a:rPr lang="ja-JP" altLang="en-US" sz="2000" b="1" u="sng" dirty="0">
                <a:latin typeface="HG丸ｺﾞｼｯｸM-PRO" panose="020F0600000000000000" pitchFamily="50" charset="-128"/>
                <a:ea typeface="HG丸ｺﾞｼｯｸM-PRO" panose="020F0600000000000000" pitchFamily="50" charset="-128"/>
              </a:rPr>
              <a:t>やらない方が違和感を覚える</a:t>
            </a:r>
            <a:r>
              <a:rPr lang="ja-JP" altLang="en-US" sz="2000" b="1"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ように</a:t>
            </a:r>
            <a:r>
              <a:rPr lang="ja-JP" altLang="en-US" sz="2000" dirty="0" smtClean="0">
                <a:latin typeface="HG丸ｺﾞｼｯｸM-PRO" panose="020F0600000000000000" pitchFamily="50" charset="-128"/>
                <a:ea typeface="HG丸ｺﾞｼｯｸM-PRO" panose="020F0600000000000000" pitchFamily="50" charset="-128"/>
              </a:rPr>
              <a:t>なる</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②</a:t>
            </a:r>
            <a:r>
              <a:rPr lang="ja-JP" altLang="en-US" sz="2000" b="1" u="sng" dirty="0">
                <a:latin typeface="HG丸ｺﾞｼｯｸM-PRO" panose="020F0600000000000000" pitchFamily="50" charset="-128"/>
                <a:ea typeface="HG丸ｺﾞｼｯｸM-PRO" panose="020F0600000000000000" pitchFamily="50" charset="-128"/>
              </a:rPr>
              <a:t>意思の力が必要とされず</a:t>
            </a:r>
            <a:r>
              <a:rPr lang="ja-JP" altLang="en-US" sz="2000" dirty="0">
                <a:latin typeface="HG丸ｺﾞｼｯｸM-PRO" panose="020F0600000000000000" pitchFamily="50" charset="-128"/>
                <a:ea typeface="HG丸ｺﾞｼｯｸM-PRO" panose="020F0600000000000000" pitchFamily="50" charset="-128"/>
              </a:rPr>
              <a:t>、しばしば、</a:t>
            </a:r>
            <a:r>
              <a:rPr lang="ja-JP" altLang="en-US" sz="2000" b="1" u="sng" dirty="0">
                <a:latin typeface="HG丸ｺﾞｼｯｸM-PRO" panose="020F0600000000000000" pitchFamily="50" charset="-128"/>
                <a:ea typeface="HG丸ｺﾞｼｯｸM-PRO" panose="020F0600000000000000" pitchFamily="50" charset="-128"/>
              </a:rPr>
              <a:t>無意識</a:t>
            </a:r>
            <a:r>
              <a:rPr lang="ja-JP" altLang="en-US" sz="2000" dirty="0">
                <a:latin typeface="HG丸ｺﾞｼｯｸM-PRO" panose="020F0600000000000000" pitchFamily="50" charset="-128"/>
                <a:ea typeface="HG丸ｺﾞｼｯｸM-PRO" panose="020F0600000000000000" pitchFamily="50" charset="-128"/>
              </a:rPr>
              <a:t>のうちに行っていたり</a:t>
            </a:r>
            <a:r>
              <a:rPr lang="ja-JP" altLang="en-US" sz="2000" dirty="0" smtClean="0">
                <a:latin typeface="HG丸ｺﾞｼｯｸM-PRO" panose="020F0600000000000000" pitchFamily="50" charset="-128"/>
                <a:ea typeface="HG丸ｺﾞｼｯｸM-PRO" panose="020F0600000000000000" pitchFamily="50" charset="-128"/>
              </a:rPr>
              <a:t>する</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16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417337" y="72606"/>
            <a:ext cx="8871615"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prstClr val="black"/>
                </a:solidFill>
                <a:latin typeface="HG丸ｺﾞｼｯｸM-PRO" panose="020F0600000000000000" pitchFamily="50" charset="-128"/>
                <a:ea typeface="HG丸ｺﾞｼｯｸM-PRO" panose="020F0600000000000000" pitchFamily="50" charset="-128"/>
              </a:rPr>
              <a:t>　</a:t>
            </a:r>
            <a:r>
              <a:rPr lang="ja-JP" altLang="en-US" sz="3600" b="1" dirty="0">
                <a:solidFill>
                  <a:prstClr val="black"/>
                </a:solidFill>
                <a:latin typeface="HG丸ｺﾞｼｯｸM-PRO" panose="020F0600000000000000" pitchFamily="50" charset="-128"/>
                <a:ea typeface="HG丸ｺﾞｼｯｸM-PRO" panose="020F0600000000000000" pitchFamily="50" charset="-128"/>
              </a:rPr>
              <a:t>習慣とは、「決まりのようなもの」</a:t>
            </a:r>
            <a:r>
              <a:rPr lang="en-US" altLang="ja-JP" sz="3600" b="1" dirty="0">
                <a:solidFill>
                  <a:prstClr val="black"/>
                </a:solidFill>
                <a:latin typeface="HG丸ｺﾞｼｯｸM-PRO" panose="020F0600000000000000" pitchFamily="50" charset="-128"/>
                <a:ea typeface="HG丸ｺﾞｼｯｸM-PRO" panose="020F0600000000000000" pitchFamily="50" charset="-128"/>
              </a:rPr>
              <a:t>!?</a:t>
            </a:r>
            <a:r>
              <a:rPr lang="ja-JP" altLang="en-US" sz="3600" b="1" dirty="0">
                <a:solidFill>
                  <a:prstClr val="black"/>
                </a:solidFill>
                <a:latin typeface="HG丸ｺﾞｼｯｸM-PRO" panose="020F0600000000000000" pitchFamily="50" charset="-128"/>
                <a:ea typeface="HG丸ｺﾞｼｯｸM-PRO" panose="020F0600000000000000" pitchFamily="50" charset="-128"/>
              </a:rPr>
              <a:t>　</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2731" y="2135427"/>
            <a:ext cx="2037794" cy="203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904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199316" y="1082554"/>
            <a:ext cx="9574305" cy="5183354"/>
          </a:xfrm>
          <a:ln>
            <a:noFill/>
          </a:ln>
        </p:spPr>
        <p:txBody>
          <a:bodyPr>
            <a:noAutofit/>
          </a:bodyPr>
          <a:lstStyle/>
          <a:p>
            <a:pPr marL="0" indent="0">
              <a:buNone/>
            </a:pPr>
            <a:r>
              <a:rPr lang="ja-JP" altLang="en-US" sz="2000" dirty="0">
                <a:latin typeface="HG丸ｺﾞｼｯｸM-PRO" panose="020F0600000000000000" pitchFamily="50" charset="-128"/>
                <a:ea typeface="HG丸ｺﾞｼｯｸM-PRO" panose="020F0600000000000000" pitchFamily="50" charset="-128"/>
              </a:rPr>
              <a:t>◆ある行動を身につけるまでには、</a:t>
            </a:r>
            <a:r>
              <a:rPr lang="ja-JP" altLang="en-US" sz="2000" b="1" u="sng" dirty="0">
                <a:solidFill>
                  <a:srgbClr val="FF0000"/>
                </a:solidFill>
                <a:latin typeface="HG丸ｺﾞｼｯｸM-PRO" panose="020F0600000000000000" pitchFamily="50" charset="-128"/>
                <a:ea typeface="HG丸ｺﾞｼｯｸM-PRO" panose="020F0600000000000000" pitchFamily="50" charset="-128"/>
              </a:rPr>
              <a:t>一定期間繰り返し</a:t>
            </a:r>
            <a:r>
              <a:rPr lang="ja-JP" altLang="en-US" sz="2000" dirty="0">
                <a:latin typeface="HG丸ｺﾞｼｯｸM-PRO" panose="020F0600000000000000" pitchFamily="50" charset="-128"/>
                <a:ea typeface="HG丸ｺﾞｼｯｸM-PRO" panose="020F0600000000000000" pitchFamily="50" charset="-128"/>
              </a:rPr>
              <a:t>行うことが必要。</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◆習慣化に必要な時間は？</a:t>
            </a:r>
            <a:endParaRPr lang="en-US" altLang="ja-JP" sz="20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a:t>
            </a:r>
            <a:r>
              <a:rPr lang="ja-JP" altLang="en-US" sz="1800" b="1" dirty="0">
                <a:latin typeface="HG丸ｺﾞｼｯｸM-PRO" panose="020F0600000000000000" pitchFamily="50" charset="-128"/>
                <a:ea typeface="HG丸ｺﾞｼｯｸM-PRO" panose="020F0600000000000000" pitchFamily="50" charset="-128"/>
              </a:rPr>
              <a:t>ロンドン大学　</a:t>
            </a:r>
            <a:r>
              <a:rPr lang="en-US" altLang="ja-JP" sz="1800" b="1" dirty="0" err="1">
                <a:latin typeface="HG丸ｺﾞｼｯｸM-PRO" panose="020F0600000000000000" pitchFamily="50" charset="-128"/>
                <a:ea typeface="HG丸ｺﾞｼｯｸM-PRO" panose="020F0600000000000000" pitchFamily="50" charset="-128"/>
              </a:rPr>
              <a:t>Lally</a:t>
            </a:r>
            <a:r>
              <a:rPr lang="ja-JP" altLang="en-US" sz="1800" b="1" dirty="0">
                <a:latin typeface="HG丸ｺﾞｼｯｸM-PRO" panose="020F0600000000000000" pitchFamily="50" charset="-128"/>
                <a:ea typeface="HG丸ｺﾞｼｯｸM-PRO" panose="020F0600000000000000" pitchFamily="50" charset="-128"/>
              </a:rPr>
              <a:t>博士らによる研究</a:t>
            </a:r>
            <a:r>
              <a:rPr lang="en-US" altLang="ja-JP" sz="1800" b="1" dirty="0">
                <a:latin typeface="HG丸ｺﾞｼｯｸM-PRO" panose="020F0600000000000000" pitchFamily="50" charset="-128"/>
                <a:ea typeface="HG丸ｺﾞｼｯｸM-PRO" panose="020F0600000000000000" pitchFamily="50" charset="-128"/>
              </a:rPr>
              <a:t>】</a:t>
            </a:r>
          </a:p>
          <a:p>
            <a:pPr marL="0" indent="0">
              <a:buNone/>
            </a:pPr>
            <a:r>
              <a:rPr lang="ja-JP" altLang="en-US" sz="1800" b="1" dirty="0">
                <a:latin typeface="HG丸ｺﾞｼｯｸM-PRO" panose="020F0600000000000000" pitchFamily="50" charset="-128"/>
                <a:ea typeface="HG丸ｺﾞｼｯｸM-PRO" panose="020F0600000000000000" pitchFamily="50" charset="-128"/>
              </a:rPr>
              <a:t>　　　　　</a:t>
            </a:r>
            <a:r>
              <a:rPr lang="en-US" altLang="ja-JP" sz="1600" dirty="0">
                <a:latin typeface="HG丸ｺﾞｼｯｸM-PRO" panose="020F0600000000000000" pitchFamily="50" charset="-128"/>
                <a:ea typeface="HG丸ｺﾞｼｯｸM-PRO" panose="020F0600000000000000" pitchFamily="50" charset="-128"/>
              </a:rPr>
              <a:t>96</a:t>
            </a:r>
            <a:r>
              <a:rPr lang="ja-JP" altLang="en-US" sz="1600" dirty="0">
                <a:latin typeface="HG丸ｺﾞｼｯｸM-PRO" panose="020F0600000000000000" pitchFamily="50" charset="-128"/>
                <a:ea typeface="HG丸ｺﾞｼｯｸM-PRO" panose="020F0600000000000000" pitchFamily="50" charset="-128"/>
              </a:rPr>
              <a:t>名を対象に、「習慣化に必要な日数」を調査。</a:t>
            </a:r>
            <a:endParaRPr lang="en-US" altLang="ja-JP" sz="1600" dirty="0">
              <a:latin typeface="HG丸ｺﾞｼｯｸM-PRO" panose="020F0600000000000000" pitchFamily="50" charset="-128"/>
              <a:ea typeface="HG丸ｺﾞｼｯｸM-PRO" panose="020F0600000000000000" pitchFamily="50" charset="-128"/>
            </a:endParaRPr>
          </a:p>
          <a:p>
            <a:pPr marL="0" indent="0" algn="ctr">
              <a:buNone/>
            </a:pPr>
            <a:r>
              <a:rPr lang="ja-JP" altLang="en-US" sz="1600" dirty="0">
                <a:latin typeface="HG丸ｺﾞｼｯｸM-PRO" panose="020F0600000000000000" pitchFamily="50" charset="-128"/>
                <a:ea typeface="HG丸ｺﾞｼｯｸM-PRO" panose="020F0600000000000000" pitchFamily="50" charset="-128"/>
              </a:rPr>
              <a:t>　　 習慣化に必要な日数は、取り組む人、行動の種類（難易度や生活変化の程度等）に</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よって開きがあり、「</a:t>
            </a:r>
            <a:r>
              <a:rPr lang="en-US" altLang="ja-JP" sz="1600" dirty="0">
                <a:latin typeface="HG丸ｺﾞｼｯｸM-PRO" panose="020F0600000000000000" pitchFamily="50" charset="-128"/>
                <a:ea typeface="HG丸ｺﾞｼｯｸM-PRO" panose="020F0600000000000000" pitchFamily="50" charset="-128"/>
              </a:rPr>
              <a:t>18</a:t>
            </a:r>
            <a:r>
              <a:rPr lang="ja-JP" altLang="en-US" sz="1600" dirty="0">
                <a:latin typeface="HG丸ｺﾞｼｯｸM-PRO" panose="020F0600000000000000" pitchFamily="50" charset="-128"/>
                <a:ea typeface="HG丸ｺﾞｼｯｸM-PRO" panose="020F0600000000000000" pitchFamily="50" charset="-128"/>
              </a:rPr>
              <a:t>日～</a:t>
            </a:r>
            <a:r>
              <a:rPr lang="en-US" altLang="ja-JP" sz="1600" dirty="0">
                <a:latin typeface="HG丸ｺﾞｼｯｸM-PRO" panose="020F0600000000000000" pitchFamily="50" charset="-128"/>
                <a:ea typeface="HG丸ｺﾞｼｯｸM-PRO" panose="020F0600000000000000" pitchFamily="50" charset="-128"/>
              </a:rPr>
              <a:t>254</a:t>
            </a:r>
            <a:r>
              <a:rPr lang="ja-JP" altLang="en-US" sz="1600" dirty="0">
                <a:latin typeface="HG丸ｺﾞｼｯｸM-PRO" panose="020F0600000000000000" pitchFamily="50" charset="-128"/>
                <a:ea typeface="HG丸ｺﾞｼｯｸM-PRO" panose="020F0600000000000000" pitchFamily="50" charset="-128"/>
              </a:rPr>
              <a:t>日間（</a:t>
            </a:r>
            <a:r>
              <a:rPr lang="ja-JP" altLang="en-US" sz="1600" b="1" dirty="0">
                <a:latin typeface="HG丸ｺﾞｼｯｸM-PRO" panose="020F0600000000000000" pitchFamily="50" charset="-128"/>
                <a:ea typeface="HG丸ｺﾞｼｯｸM-PRO" panose="020F0600000000000000" pitchFamily="50" charset="-128"/>
              </a:rPr>
              <a:t>平均：</a:t>
            </a:r>
            <a:r>
              <a:rPr lang="en-US" altLang="ja-JP" sz="1600" b="1" dirty="0">
                <a:latin typeface="HG丸ｺﾞｼｯｸM-PRO" panose="020F0600000000000000" pitchFamily="50" charset="-128"/>
                <a:ea typeface="HG丸ｺﾞｼｯｸM-PRO" panose="020F0600000000000000" pitchFamily="50" charset="-128"/>
              </a:rPr>
              <a:t>66</a:t>
            </a:r>
            <a:r>
              <a:rPr lang="ja-JP" altLang="en-US" sz="1600" b="1" dirty="0">
                <a:latin typeface="HG丸ｺﾞｼｯｸM-PRO" panose="020F0600000000000000" pitchFamily="50" charset="-128"/>
                <a:ea typeface="HG丸ｺﾞｼｯｸM-PRO" panose="020F0600000000000000" pitchFamily="50" charset="-128"/>
              </a:rPr>
              <a:t>日間</a:t>
            </a:r>
            <a:r>
              <a:rPr lang="ja-JP" altLang="en-US" sz="1600" dirty="0">
                <a:latin typeface="HG丸ｺﾞｼｯｸM-PRO" panose="020F0600000000000000" pitchFamily="50" charset="-128"/>
                <a:ea typeface="HG丸ｺﾞｼｯｸM-PRO" panose="020F0600000000000000" pitchFamily="50" charset="-128"/>
              </a:rPr>
              <a:t>）」であった。</a:t>
            </a: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b="1" u="sng" dirty="0">
              <a:latin typeface="HG丸ｺﾞｼｯｸM-PRO" panose="020F0600000000000000" pitchFamily="50" charset="-128"/>
              <a:ea typeface="HG丸ｺﾞｼｯｸM-PRO" panose="020F0600000000000000" pitchFamily="50" charset="-128"/>
            </a:endParaRPr>
          </a:p>
          <a:p>
            <a:pPr marL="0" indent="0" algn="ctr">
              <a:buNone/>
            </a:pPr>
            <a:r>
              <a:rPr lang="ja-JP" altLang="en-US" sz="1600" b="1" dirty="0">
                <a:latin typeface="HG丸ｺﾞｼｯｸM-PRO" panose="020F0600000000000000" pitchFamily="50" charset="-128"/>
                <a:ea typeface="HG丸ｺﾞｼｯｸM-PRO" panose="020F0600000000000000" pitchFamily="50" charset="-128"/>
              </a:rPr>
              <a:t>　</a:t>
            </a:r>
            <a:endParaRPr lang="en-US" altLang="ja-JP" sz="1600" b="1" dirty="0">
              <a:latin typeface="HG丸ｺﾞｼｯｸM-PRO" panose="020F0600000000000000" pitchFamily="50" charset="-128"/>
              <a:ea typeface="HG丸ｺﾞｼｯｸM-PRO" panose="020F0600000000000000" pitchFamily="50" charset="-128"/>
            </a:endParaRPr>
          </a:p>
          <a:p>
            <a:pPr marL="0" indent="0" algn="ctr">
              <a:buNone/>
            </a:pP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   「簡単で負荷の小さい行動」</a:t>
            </a:r>
            <a:r>
              <a:rPr lang="ja-JP" altLang="en-US" sz="1600" b="1" dirty="0" err="1">
                <a:solidFill>
                  <a:srgbClr val="FF0000"/>
                </a:solidFill>
                <a:latin typeface="HG丸ｺﾞｼｯｸM-PRO" panose="020F0600000000000000" pitchFamily="50" charset="-128"/>
                <a:ea typeface="HG丸ｺﾞｼｯｸM-PRO" panose="020F0600000000000000" pitchFamily="50" charset="-128"/>
              </a:rPr>
              <a:t>ほど</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定着しやすく、「複雑で負荷の大きい行動」ほど</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　　　　　  習慣化には時間がかかる。</a:t>
            </a:r>
            <a:r>
              <a:rPr lang="ja-JP" altLang="en-US" sz="1600" b="1" u="sng"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u="sng" dirty="0">
                <a:latin typeface="HG丸ｺﾞｼｯｸM-PRO" panose="020F0600000000000000" pitchFamily="50" charset="-128"/>
                <a:ea typeface="HG丸ｺﾞｼｯｸM-PRO" panose="020F0600000000000000" pitchFamily="50" charset="-128"/>
              </a:rPr>
              <a:t>　</a:t>
            </a:r>
            <a:endParaRPr lang="en-US" altLang="ja-JP" sz="1600" b="1" u="sng"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a:t>
            </a:r>
            <a:endParaRPr lang="en-US" altLang="ja-JP" sz="2000" u="sng" dirty="0">
              <a:latin typeface="HG丸ｺﾞｼｯｸM-PRO" panose="020F0600000000000000" pitchFamily="50" charset="-128"/>
              <a:ea typeface="HG丸ｺﾞｼｯｸM-PRO" panose="020F0600000000000000" pitchFamily="50" charset="-128"/>
            </a:endParaRPr>
          </a:p>
          <a:p>
            <a:pPr marL="0" indent="0">
              <a:buNone/>
            </a:pPr>
            <a:endParaRPr lang="en-US" altLang="ja-JP" sz="2400" u="sng" dirty="0">
              <a:latin typeface="HG丸ｺﾞｼｯｸM-PRO" panose="020F0600000000000000" pitchFamily="50" charset="-128"/>
              <a:ea typeface="HG丸ｺﾞｼｯｸM-PRO" panose="020F0600000000000000" pitchFamily="50" charset="-128"/>
            </a:endParaRPr>
          </a:p>
          <a:p>
            <a:pPr marL="0" indent="0">
              <a:buNone/>
            </a:pPr>
            <a:endParaRPr lang="en-US" altLang="ja-JP" sz="2400" u="sng" dirty="0">
              <a:latin typeface="HG丸ｺﾞｼｯｸM-PRO" panose="020F0600000000000000" pitchFamily="50" charset="-128"/>
              <a:ea typeface="HG丸ｺﾞｼｯｸM-PRO" panose="020F0600000000000000" pitchFamily="50" charset="-128"/>
            </a:endParaRPr>
          </a:p>
          <a:p>
            <a:pPr marL="0" indent="0">
              <a:buNone/>
            </a:pPr>
            <a:endParaRPr lang="en-US" altLang="ja-JP" sz="2400" u="sng" dirty="0">
              <a:latin typeface="HG丸ｺﾞｼｯｸM-PRO" panose="020F0600000000000000" pitchFamily="50" charset="-128"/>
              <a:ea typeface="HG丸ｺﾞｼｯｸM-PRO" panose="020F0600000000000000" pitchFamily="50" charset="-128"/>
            </a:endParaRPr>
          </a:p>
          <a:p>
            <a:pPr marL="0" indent="0">
              <a:buNone/>
            </a:pPr>
            <a:endParaRPr lang="en-US" altLang="ja-JP" sz="2400" u="sng" dirty="0">
              <a:latin typeface="HG丸ｺﾞｼｯｸM-PRO" panose="020F0600000000000000" pitchFamily="50" charset="-128"/>
              <a:ea typeface="HG丸ｺﾞｼｯｸM-PRO" panose="020F0600000000000000" pitchFamily="50" charset="-128"/>
            </a:endParaRPr>
          </a:p>
          <a:p>
            <a:pPr marL="0" indent="0">
              <a:buNone/>
            </a:pPr>
            <a:endParaRPr lang="en-US" altLang="ja-JP" sz="2400" u="sng" dirty="0">
              <a:latin typeface="HG丸ｺﾞｼｯｸM-PRO" panose="020F0600000000000000" pitchFamily="50" charset="-128"/>
              <a:ea typeface="HG丸ｺﾞｼｯｸM-PRO" panose="020F0600000000000000" pitchFamily="50" charset="-128"/>
            </a:endParaRPr>
          </a:p>
          <a:p>
            <a:pPr marL="0" indent="0">
              <a:buNone/>
            </a:pPr>
            <a:endParaRPr lang="en-US" altLang="ja-JP" sz="2400" u="sng" dirty="0">
              <a:latin typeface="HG丸ｺﾞｼｯｸM-PRO" panose="020F0600000000000000" pitchFamily="50" charset="-128"/>
              <a:ea typeface="HG丸ｺﾞｼｯｸM-PRO" panose="020F0600000000000000" pitchFamily="50" charset="-128"/>
            </a:endParaRPr>
          </a:p>
          <a:p>
            <a:pPr marL="0" indent="0">
              <a:buNone/>
            </a:pPr>
            <a:endParaRPr lang="en-US" altLang="ja-JP" sz="2400" u="sng" dirty="0">
              <a:latin typeface="HG丸ｺﾞｼｯｸM-PRO" panose="020F0600000000000000" pitchFamily="50" charset="-128"/>
              <a:ea typeface="HG丸ｺﾞｼｯｸM-PRO" panose="020F0600000000000000" pitchFamily="50" charset="-128"/>
            </a:endParaRPr>
          </a:p>
          <a:p>
            <a:pPr marL="0" indent="0">
              <a:buNone/>
            </a:pPr>
            <a:endParaRPr lang="en-US" altLang="ja-JP" sz="2400" u="sng"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18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9" name="下矢印 8"/>
          <p:cNvSpPr/>
          <p:nvPr/>
        </p:nvSpPr>
        <p:spPr>
          <a:xfrm rot="16200000">
            <a:off x="1105524" y="2757178"/>
            <a:ext cx="192932" cy="316999"/>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0" name="メモ 9"/>
          <p:cNvSpPr/>
          <p:nvPr/>
        </p:nvSpPr>
        <p:spPr>
          <a:xfrm>
            <a:off x="691038" y="1915350"/>
            <a:ext cx="8659906" cy="3146065"/>
          </a:xfrm>
          <a:prstGeom prst="foldedCorner">
            <a:avLst>
              <a:gd name="adj" fmla="val 11095"/>
            </a:avLst>
          </a:prstGeom>
          <a:noFill/>
          <a:ln w="222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17" name="角丸四角形 16"/>
          <p:cNvSpPr/>
          <p:nvPr/>
        </p:nvSpPr>
        <p:spPr>
          <a:xfrm>
            <a:off x="1648796" y="3459494"/>
            <a:ext cx="2978426" cy="848024"/>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簡単な行動</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（例：毎朝１杯の水を飲む）</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r>
              <a:rPr lang="en-US" altLang="ja-JP" dirty="0">
                <a:solidFill>
                  <a:prstClr val="black"/>
                </a:solidFill>
                <a:latin typeface="HG丸ｺﾞｼｯｸM-PRO" panose="020F0600000000000000" pitchFamily="50" charset="-128"/>
                <a:ea typeface="HG丸ｺﾞｼｯｸM-PRO" panose="020F0600000000000000" pitchFamily="50" charset="-128"/>
              </a:rPr>
              <a:t>18</a:t>
            </a:r>
            <a:r>
              <a:rPr lang="ja-JP" altLang="en-US"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19" name="角丸四角形 18"/>
          <p:cNvSpPr/>
          <p:nvPr/>
        </p:nvSpPr>
        <p:spPr>
          <a:xfrm>
            <a:off x="5380277" y="3459494"/>
            <a:ext cx="2978427" cy="848024"/>
          </a:xfrm>
          <a:prstGeom prst="round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比較的大きな生活変化を伴う行動</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（例：毎朝腹筋を</a:t>
            </a:r>
            <a:r>
              <a:rPr lang="en-US" altLang="ja-JP" sz="1400" dirty="0">
                <a:solidFill>
                  <a:prstClr val="black"/>
                </a:solidFill>
                <a:latin typeface="HG丸ｺﾞｼｯｸM-PRO" panose="020F0600000000000000" pitchFamily="50" charset="-128"/>
                <a:ea typeface="HG丸ｺﾞｼｯｸM-PRO" panose="020F0600000000000000" pitchFamily="50" charset="-128"/>
              </a:rPr>
              <a:t>50</a:t>
            </a:r>
            <a:r>
              <a:rPr lang="ja-JP" altLang="en-US" sz="1400" dirty="0">
                <a:solidFill>
                  <a:prstClr val="black"/>
                </a:solidFill>
                <a:latin typeface="HG丸ｺﾞｼｯｸM-PRO" panose="020F0600000000000000" pitchFamily="50" charset="-128"/>
                <a:ea typeface="HG丸ｺﾞｼｯｸM-PRO" panose="020F0600000000000000" pitchFamily="50" charset="-128"/>
              </a:rPr>
              <a:t>回する）</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r>
              <a:rPr lang="en-US" altLang="ja-JP" dirty="0">
                <a:solidFill>
                  <a:prstClr val="black"/>
                </a:solidFill>
                <a:latin typeface="HG丸ｺﾞｼｯｸM-PRO" panose="020F0600000000000000" pitchFamily="50" charset="-128"/>
                <a:ea typeface="HG丸ｺﾞｼｯｸM-PRO" panose="020F0600000000000000" pitchFamily="50" charset="-128"/>
              </a:rPr>
              <a:t>254</a:t>
            </a:r>
            <a:r>
              <a:rPr lang="ja-JP" altLang="en-US"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18" name="左右矢印 17"/>
          <p:cNvSpPr/>
          <p:nvPr/>
        </p:nvSpPr>
        <p:spPr>
          <a:xfrm>
            <a:off x="4675635" y="3792062"/>
            <a:ext cx="644025" cy="263571"/>
          </a:xfrm>
          <a:prstGeom prst="lef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下矢印 20"/>
          <p:cNvSpPr/>
          <p:nvPr/>
        </p:nvSpPr>
        <p:spPr>
          <a:xfrm rot="16200000">
            <a:off x="1058189" y="4512467"/>
            <a:ext cx="192932" cy="316999"/>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3" name="角丸四角形 22"/>
          <p:cNvSpPr/>
          <p:nvPr/>
        </p:nvSpPr>
        <p:spPr>
          <a:xfrm>
            <a:off x="753034" y="5240347"/>
            <a:ext cx="8535914" cy="1073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dirty="0">
                <a:solidFill>
                  <a:prstClr val="white"/>
                </a:solidFill>
                <a:latin typeface="HG丸ｺﾞｼｯｸM-PRO" panose="020F0600000000000000" pitchFamily="50" charset="-128"/>
                <a:ea typeface="HG丸ｺﾞｼｯｸM-PRO" panose="020F0600000000000000" pitchFamily="50" charset="-128"/>
              </a:rPr>
              <a:t>習慣化するまでの期間は、その行動の難易度や生活変化の程度によって異なるが（</a:t>
            </a:r>
            <a:r>
              <a:rPr lang="ja-JP" altLang="en-US" sz="2000" b="1" u="sng" dirty="0">
                <a:solidFill>
                  <a:prstClr val="white"/>
                </a:solidFill>
                <a:latin typeface="HG丸ｺﾞｼｯｸM-PRO" panose="020F0600000000000000" pitchFamily="50" charset="-128"/>
                <a:ea typeface="HG丸ｺﾞｼｯｸM-PRO" panose="020F0600000000000000" pitchFamily="50" charset="-128"/>
              </a:rPr>
              <a:t>小さな習慣＜大きな習慣</a:t>
            </a:r>
            <a:r>
              <a:rPr lang="ja-JP" altLang="en-US" sz="2000" dirty="0">
                <a:solidFill>
                  <a:prstClr val="white"/>
                </a:solidFill>
                <a:latin typeface="HG丸ｺﾞｼｯｸM-PRO" panose="020F0600000000000000" pitchFamily="50" charset="-128"/>
                <a:ea typeface="HG丸ｺﾞｼｯｸM-PRO" panose="020F0600000000000000" pitchFamily="50" charset="-128"/>
              </a:rPr>
              <a:t>）、その行動を一定期間繰り返すことで習慣化することができる。</a:t>
            </a:r>
            <a:endParaRPr lang="en-US" altLang="ja-JP" sz="2800" b="1" dirty="0">
              <a:solidFill>
                <a:prstClr val="white"/>
              </a:solidFill>
              <a:latin typeface="HG丸ｺﾞｼｯｸM-PRO" panose="020F0600000000000000" pitchFamily="50" charset="-128"/>
              <a:ea typeface="HG丸ｺﾞｼｯｸM-PRO" panose="020F0600000000000000" pitchFamily="50" charset="-128"/>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048369" y="3589933"/>
            <a:ext cx="762811" cy="7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8926" y="3559359"/>
            <a:ext cx="900270" cy="90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タイトル 1"/>
          <p:cNvSpPr txBox="1">
            <a:spLocks/>
          </p:cNvSpPr>
          <p:nvPr/>
        </p:nvSpPr>
        <p:spPr>
          <a:xfrm>
            <a:off x="541326" y="104452"/>
            <a:ext cx="8871615"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solidFill>
                  <a:prstClr val="black"/>
                </a:solidFill>
                <a:latin typeface="HG丸ｺﾞｼｯｸM-PRO" panose="020F0600000000000000" pitchFamily="50" charset="-128"/>
                <a:ea typeface="HG丸ｺﾞｼｯｸM-PRO" panose="020F0600000000000000" pitchFamily="50" charset="-128"/>
              </a:rPr>
              <a:t>習慣が身につくまでには、繰り返しが必要！</a:t>
            </a:r>
            <a:r>
              <a:rPr lang="ja-JP" altLang="en-US" sz="3600" b="1" dirty="0">
                <a:solidFill>
                  <a:prstClr val="black"/>
                </a:solidFill>
                <a:latin typeface="HG丸ｺﾞｼｯｸM-PRO" panose="020F0600000000000000" pitchFamily="50" charset="-128"/>
                <a:ea typeface="HG丸ｺﾞｼｯｸM-PRO" panose="020F0600000000000000" pitchFamily="50" charset="-128"/>
              </a:rPr>
              <a:t>　</a:t>
            </a:r>
          </a:p>
        </p:txBody>
      </p:sp>
      <p:sp>
        <p:nvSpPr>
          <p:cNvPr id="15" name="テキスト ボックス 14"/>
          <p:cNvSpPr txBox="1"/>
          <p:nvPr/>
        </p:nvSpPr>
        <p:spPr>
          <a:xfrm>
            <a:off x="691038" y="6367214"/>
            <a:ext cx="8721903" cy="615553"/>
          </a:xfrm>
          <a:prstGeom prst="rect">
            <a:avLst/>
          </a:prstGeom>
          <a:noFill/>
        </p:spPr>
        <p:txBody>
          <a:bodyPr wrap="square" rtlCol="0">
            <a:spAutoFit/>
          </a:bodyPr>
          <a:lstStyle/>
          <a:p>
            <a:r>
              <a:rPr lang="ja-JP" altLang="en-US" sz="1000" dirty="0"/>
              <a:t>　　　　　　</a:t>
            </a:r>
            <a:r>
              <a:rPr lang="ja-JP" altLang="en-US" sz="1000" dirty="0">
                <a:latin typeface="ＭＳ 明朝" panose="02020609040205080304" pitchFamily="17" charset="-128"/>
                <a:ea typeface="ＭＳ 明朝" panose="02020609040205080304" pitchFamily="17" charset="-128"/>
              </a:rPr>
              <a:t>　</a:t>
            </a:r>
            <a:r>
              <a:rPr lang="ja-JP" altLang="en-US" sz="1200" dirty="0">
                <a:latin typeface="ＭＳ Ｐゴシック" panose="020B0600070205080204" pitchFamily="50" charset="-128"/>
                <a:ea typeface="ＭＳ Ｐゴシック" panose="020B0600070205080204" pitchFamily="50" charset="-128"/>
              </a:rPr>
              <a:t>出典：スージー・グリーン＆ステファン・</a:t>
            </a:r>
            <a:r>
              <a:rPr lang="ja-JP" altLang="en-US" sz="1200" dirty="0" smtClean="0">
                <a:latin typeface="ＭＳ Ｐゴシック" panose="020B0600070205080204" pitchFamily="50" charset="-128"/>
                <a:ea typeface="ＭＳ Ｐゴシック" panose="020B0600070205080204" pitchFamily="50" charset="-128"/>
              </a:rPr>
              <a:t>パーマー　編：</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ポジティブ心理学コーチングの実践</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金剛出版（</a:t>
            </a:r>
            <a:r>
              <a:rPr lang="en-US" altLang="ja-JP" sz="1200" dirty="0">
                <a:latin typeface="ＭＳ Ｐゴシック" panose="020B0600070205080204" pitchFamily="50" charset="-128"/>
                <a:ea typeface="ＭＳ Ｐゴシック" panose="020B0600070205080204" pitchFamily="50" charset="-128"/>
              </a:rPr>
              <a:t>2019</a:t>
            </a:r>
            <a:r>
              <a:rPr lang="ja-JP" altLang="en-US" sz="1200" dirty="0">
                <a:latin typeface="ＭＳ Ｐゴシック" panose="020B0600070205080204" pitchFamily="50" charset="-128"/>
                <a:ea typeface="ＭＳ Ｐゴシック" panose="020B0600070205080204" pitchFamily="50" charset="-128"/>
              </a:rPr>
              <a:t>）</a:t>
            </a:r>
            <a:r>
              <a:rPr lang="en-US" altLang="ja-JP" sz="1200" dirty="0">
                <a:latin typeface="ＭＳ Ｐゴシック" panose="020B0600070205080204" pitchFamily="50" charset="-128"/>
                <a:ea typeface="ＭＳ Ｐゴシック" panose="020B0600070205080204" pitchFamily="50" charset="-128"/>
              </a:rPr>
              <a:t>p105</a:t>
            </a:r>
            <a:endParaRPr kumimoji="1" lang="en-US" altLang="ja-JP" sz="1200" dirty="0">
              <a:latin typeface="ＭＳ Ｐゴシック" panose="020B0600070205080204" pitchFamily="50" charset="-128"/>
              <a:ea typeface="ＭＳ Ｐゴシック" panose="020B0600070205080204" pitchFamily="50" charset="-128"/>
            </a:endParaRPr>
          </a:p>
          <a:p>
            <a:r>
              <a:rPr lang="ja-JP" altLang="en-US" sz="1200" dirty="0">
                <a:latin typeface="ＭＳ Ｐゴシック" panose="020B0600070205080204" pitchFamily="50" charset="-128"/>
                <a:ea typeface="ＭＳ Ｐゴシック" panose="020B0600070205080204" pitchFamily="50" charset="-128"/>
              </a:rPr>
              <a:t>　　　　　   　　　 スティーヴン・ガイズ：</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小さな習慣</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ダイヤモンド社（</a:t>
            </a:r>
            <a:r>
              <a:rPr lang="en-US" altLang="ja-JP" sz="1200" dirty="0">
                <a:latin typeface="ＭＳ Ｐゴシック" panose="020B0600070205080204" pitchFamily="50" charset="-128"/>
                <a:ea typeface="ＭＳ Ｐゴシック" panose="020B0600070205080204" pitchFamily="50" charset="-128"/>
              </a:rPr>
              <a:t>2017</a:t>
            </a:r>
            <a:r>
              <a:rPr lang="ja-JP" altLang="en-US" sz="1200" dirty="0">
                <a:latin typeface="ＭＳ Ｐゴシック" panose="020B0600070205080204" pitchFamily="50" charset="-128"/>
                <a:ea typeface="ＭＳ Ｐゴシック" panose="020B0600070205080204" pitchFamily="50" charset="-128"/>
              </a:rPr>
              <a:t>）</a:t>
            </a:r>
            <a:r>
              <a:rPr lang="en-US" altLang="ja-JP" sz="1200" dirty="0">
                <a:latin typeface="ＭＳ Ｐゴシック" panose="020B0600070205080204" pitchFamily="50" charset="-128"/>
                <a:ea typeface="ＭＳ Ｐゴシック" panose="020B0600070205080204" pitchFamily="50" charset="-128"/>
              </a:rPr>
              <a:t>p46</a:t>
            </a:r>
            <a:endParaRPr kumimoji="1" lang="en-US" altLang="ja-JP" sz="1200" dirty="0">
              <a:latin typeface="ＭＳ Ｐゴシック" panose="020B0600070205080204" pitchFamily="50" charset="-128"/>
              <a:ea typeface="ＭＳ Ｐゴシック" panose="020B0600070205080204" pitchFamily="50" charset="-128"/>
            </a:endParaRPr>
          </a:p>
          <a:p>
            <a:r>
              <a:rPr lang="ja-JP" altLang="en-US" sz="1000" dirty="0">
                <a:latin typeface="ＭＳ 明朝" panose="02020609040205080304" pitchFamily="17" charset="-128"/>
                <a:ea typeface="ＭＳ 明朝" panose="02020609040205080304" pitchFamily="17" charset="-128"/>
              </a:rPr>
              <a:t>　　　　</a:t>
            </a:r>
            <a:endParaRPr kumimoji="1" lang="ja-JP" altLang="en-US" sz="10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5558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466" y="2422124"/>
            <a:ext cx="8543925" cy="1325563"/>
          </a:xfrm>
        </p:spPr>
        <p:txBody>
          <a:bodyPr>
            <a:normAutofit/>
          </a:bodyPr>
          <a:lstStyle/>
          <a:p>
            <a:r>
              <a:rPr lang="ja-JP" altLang="en-US" b="1" dirty="0">
                <a:latin typeface="HG丸ｺﾞｼｯｸM-PRO" panose="020F0600000000000000" pitchFamily="50" charset="-128"/>
                <a:ea typeface="HG丸ｺﾞｼｯｸM-PRO" panose="020F0600000000000000" pitchFamily="50" charset="-128"/>
              </a:rPr>
              <a:t>２：なぜ習慣化が大切なのか</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 xmlns:a16="http://schemas.microsoft.com/office/drawing/2014/main" id="{14B2F5AC-4A44-473B-8227-0C9F982D620B}"/>
              </a:ext>
            </a:extLst>
          </p:cNvPr>
          <p:cNvPicPr>
            <a:picLocks noChangeAspect="1"/>
          </p:cNvPicPr>
          <p:nvPr/>
        </p:nvPicPr>
        <p:blipFill>
          <a:blip r:embed="rId3"/>
          <a:stretch>
            <a:fillRect/>
          </a:stretch>
        </p:blipFill>
        <p:spPr>
          <a:xfrm>
            <a:off x="6487886" y="3428999"/>
            <a:ext cx="2695366" cy="2684183"/>
          </a:xfrm>
          <a:prstGeom prst="rect">
            <a:avLst/>
          </a:prstGeom>
        </p:spPr>
      </p:pic>
    </p:spTree>
    <p:extLst>
      <p:ext uri="{BB962C8B-B14F-4D97-AF65-F5344CB8AC3E}">
        <p14:creationId xmlns:p14="http://schemas.microsoft.com/office/powerpoint/2010/main" val="1248394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5" name="Rectangle 7"/>
          <p:cNvSpPr>
            <a:spLocks noChangeArrowheads="1"/>
          </p:cNvSpPr>
          <p:nvPr/>
        </p:nvSpPr>
        <p:spPr bwMode="auto">
          <a:xfrm>
            <a:off x="3028556" y="1196975"/>
            <a:ext cx="3119702"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endParaRPr lang="ja-JP" altLang="en-US" sz="2800" b="1">
              <a:solidFill>
                <a:prstClr val="black"/>
              </a:solidFill>
              <a:latin typeface="Times New Roman" pitchFamily="18" charset="0"/>
            </a:endParaRPr>
          </a:p>
        </p:txBody>
      </p:sp>
      <p:sp>
        <p:nvSpPr>
          <p:cNvPr id="12" name="Rectangle 10"/>
          <p:cNvSpPr>
            <a:spLocks noGrp="1" noChangeArrowheads="1"/>
          </p:cNvSpPr>
          <p:nvPr>
            <p:ph idx="1"/>
          </p:nvPr>
        </p:nvSpPr>
        <p:spPr>
          <a:xfrm>
            <a:off x="351587" y="3899761"/>
            <a:ext cx="4052773" cy="2593105"/>
          </a:xfrm>
          <a:ln w="38100">
            <a:solidFill>
              <a:srgbClr val="339966"/>
            </a:solidFill>
            <a:prstDash val="sysDash"/>
          </a:ln>
        </p:spPr>
        <p:txBody>
          <a:bodyPr>
            <a:noAutofit/>
          </a:bodyPr>
          <a:lstStyle/>
          <a:p>
            <a:pPr algn="ctr" eaLnBrk="1" hangingPunct="1">
              <a:buNone/>
              <a:defRPr/>
            </a:pPr>
            <a:r>
              <a:rPr lang="ja-JP" altLang="en-US" sz="1600" b="1" dirty="0">
                <a:solidFill>
                  <a:srgbClr val="006600"/>
                </a:solidFill>
                <a:latin typeface="HG丸ｺﾞｼｯｸM-PRO" panose="020F0600000000000000" pitchFamily="50" charset="-128"/>
                <a:ea typeface="HG丸ｺﾞｼｯｸM-PRO" panose="020F0600000000000000" pitchFamily="50" charset="-128"/>
              </a:rPr>
              <a:t>うつ思考</a:t>
            </a:r>
            <a:endParaRPr lang="en-US" altLang="ja-JP" sz="1600" b="1" dirty="0">
              <a:solidFill>
                <a:srgbClr val="006600"/>
              </a:solidFill>
              <a:latin typeface="HG丸ｺﾞｼｯｸM-PRO" panose="020F0600000000000000" pitchFamily="50" charset="-128"/>
              <a:ea typeface="HG丸ｺﾞｼｯｸM-PRO" panose="020F0600000000000000" pitchFamily="50" charset="-128"/>
            </a:endParaRPr>
          </a:p>
          <a:p>
            <a:pPr algn="ctr" eaLnBrk="1" hangingPunct="1">
              <a:buNone/>
              <a:defRPr/>
            </a:pPr>
            <a:r>
              <a:rPr lang="ja-JP" altLang="en-US" sz="1600" b="1" dirty="0">
                <a:solidFill>
                  <a:srgbClr val="006600"/>
                </a:solidFill>
                <a:latin typeface="HG丸ｺﾞｼｯｸM-PRO" panose="020F0600000000000000" pitchFamily="50" charset="-128"/>
                <a:ea typeface="HG丸ｺﾞｼｯｸM-PRO" panose="020F0600000000000000" pitchFamily="50" charset="-128"/>
              </a:rPr>
              <a:t>（自分・周囲・将来へのマイナス思考）</a:t>
            </a:r>
            <a:endParaRPr lang="en-US" altLang="ja-JP" sz="1600" b="1" dirty="0">
              <a:solidFill>
                <a:srgbClr val="006600"/>
              </a:solidFill>
              <a:latin typeface="HG丸ｺﾞｼｯｸM-PRO" panose="020F0600000000000000" pitchFamily="50" charset="-128"/>
              <a:ea typeface="HG丸ｺﾞｼｯｸM-PRO" panose="020F0600000000000000" pitchFamily="50" charset="-128"/>
            </a:endParaRPr>
          </a:p>
          <a:p>
            <a:pPr algn="ctr" eaLnBrk="1" hangingPunct="1">
              <a:buNone/>
              <a:defRPr/>
            </a:pPr>
            <a:endParaRPr lang="en-US" altLang="ja-JP" sz="1600" b="1" dirty="0">
              <a:latin typeface="HG丸ｺﾞｼｯｸM-PRO" panose="020F0600000000000000" pitchFamily="50" charset="-128"/>
              <a:ea typeface="HG丸ｺﾞｼｯｸM-PRO" panose="020F0600000000000000" pitchFamily="50" charset="-128"/>
            </a:endParaRPr>
          </a:p>
          <a:p>
            <a:pPr algn="ctr" eaLnBrk="1" hangingPunct="1">
              <a:buFont typeface="Wingdings" pitchFamily="2" charset="2"/>
              <a:buNone/>
              <a:defRPr/>
            </a:pPr>
            <a:r>
              <a:rPr lang="ja-JP" altLang="en-US" sz="1600" b="1" dirty="0">
                <a:latin typeface="HG丸ｺﾞｼｯｸM-PRO" panose="020F0600000000000000" pitchFamily="50" charset="-128"/>
                <a:ea typeface="HG丸ｺﾞｼｯｸM-PRO" panose="020F0600000000000000" pitchFamily="50" charset="-128"/>
              </a:rPr>
              <a:t>物事の受け止め方や考え方を柔軟にする等の認知面へのアプローチが有効！</a:t>
            </a:r>
          </a:p>
          <a:p>
            <a:pPr eaLnBrk="1" hangingPunct="1">
              <a:buFont typeface="Wingdings" pitchFamily="2" charset="2"/>
              <a:buNone/>
              <a:defRPr/>
            </a:pPr>
            <a:r>
              <a:rPr lang="ja-JP" altLang="en-US" sz="1600" b="1" dirty="0">
                <a:latin typeface="HG丸ｺﾞｼｯｸM-PRO" panose="020F0600000000000000" pitchFamily="50" charset="-128"/>
                <a:ea typeface="HG丸ｺﾞｼｯｸM-PRO" panose="020F0600000000000000" pitchFamily="50" charset="-128"/>
              </a:rPr>
              <a:t>　　　　　</a:t>
            </a:r>
            <a:endParaRPr lang="en-US" altLang="ja-JP" sz="1000" b="1" dirty="0">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defRPr/>
            </a:pPr>
            <a:r>
              <a:rPr lang="ja-JP" altLang="en-US" sz="1000" b="1" dirty="0">
                <a:solidFill>
                  <a:srgbClr val="3333CC"/>
                </a:solidFill>
                <a:latin typeface="HG丸ｺﾞｼｯｸM-PRO" panose="020F0600000000000000" pitchFamily="50" charset="-128"/>
                <a:ea typeface="HG丸ｺﾞｼｯｸM-PRO" panose="020F0600000000000000" pitchFamily="50" charset="-128"/>
              </a:rPr>
              <a:t>　　　　　　</a:t>
            </a:r>
            <a:r>
              <a:rPr lang="ja-JP" altLang="en-US" sz="1000" b="1" dirty="0">
                <a:solidFill>
                  <a:srgbClr val="006600"/>
                </a:solidFill>
                <a:latin typeface="HG丸ｺﾞｼｯｸM-PRO" panose="020F0600000000000000" pitchFamily="50" charset="-128"/>
                <a:ea typeface="HG丸ｺﾞｼｯｸM-PRO" panose="020F0600000000000000" pitchFamily="50" charset="-128"/>
              </a:rPr>
              <a:t>　</a:t>
            </a:r>
            <a:endParaRPr lang="en-US" altLang="ja-JP" sz="1800" b="1" dirty="0">
              <a:solidFill>
                <a:srgbClr val="006600"/>
              </a:solidFill>
              <a:latin typeface="HG丸ｺﾞｼｯｸM-PRO" panose="020F0600000000000000" pitchFamily="50" charset="-128"/>
              <a:ea typeface="HG丸ｺﾞｼｯｸM-PRO" panose="020F0600000000000000" pitchFamily="50" charset="-128"/>
            </a:endParaRPr>
          </a:p>
        </p:txBody>
      </p:sp>
      <p:sp>
        <p:nvSpPr>
          <p:cNvPr id="13" name="Rectangle 11"/>
          <p:cNvSpPr>
            <a:spLocks noChangeArrowheads="1"/>
          </p:cNvSpPr>
          <p:nvPr/>
        </p:nvSpPr>
        <p:spPr bwMode="auto">
          <a:xfrm>
            <a:off x="4528038" y="3888718"/>
            <a:ext cx="5141351" cy="2615190"/>
          </a:xfrm>
          <a:prstGeom prst="rect">
            <a:avLst/>
          </a:prstGeom>
          <a:noFill/>
          <a:ln w="38100">
            <a:solidFill>
              <a:schemeClr val="accent6">
                <a:lumMod val="75000"/>
              </a:schemeClr>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4" tIns="45690" rIns="91374" bIns="45690"/>
          <a:lstStyle/>
          <a:p>
            <a:pPr marL="342654" indent="-342654" algn="ctr" fontAlgn="base">
              <a:spcBef>
                <a:spcPct val="20000"/>
              </a:spcBef>
              <a:spcAft>
                <a:spcPct val="0"/>
              </a:spcAft>
              <a:buClr>
                <a:srgbClr val="333399"/>
              </a:buClr>
              <a:defRPr/>
            </a:pPr>
            <a:r>
              <a:rPr lang="ja-JP" altLang="en-US" sz="1600" b="1" dirty="0">
                <a:solidFill>
                  <a:srgbClr val="CD2E03"/>
                </a:solidFill>
                <a:latin typeface="HG丸ｺﾞｼｯｸM-PRO" panose="020F0600000000000000" pitchFamily="50" charset="-128"/>
                <a:ea typeface="HG丸ｺﾞｼｯｸM-PRO" panose="020F0600000000000000" pitchFamily="50" charset="-128"/>
              </a:rPr>
              <a:t>うつ的行動（元気の素がなくなり消極的に）</a:t>
            </a:r>
            <a:endParaRPr lang="en-US" altLang="ja-JP" sz="1600" b="1" dirty="0">
              <a:solidFill>
                <a:srgbClr val="CD2E03"/>
              </a:solidFill>
              <a:latin typeface="HG丸ｺﾞｼｯｸM-PRO" panose="020F0600000000000000" pitchFamily="50" charset="-128"/>
              <a:ea typeface="HG丸ｺﾞｼｯｸM-PRO" panose="020F0600000000000000" pitchFamily="50" charset="-128"/>
            </a:endParaRPr>
          </a:p>
          <a:p>
            <a:pPr marL="342654" indent="-342654" algn="ctr" fontAlgn="base">
              <a:spcBef>
                <a:spcPct val="20000"/>
              </a:spcBef>
              <a:spcAft>
                <a:spcPct val="0"/>
              </a:spcAft>
              <a:buClr>
                <a:srgbClr val="333399"/>
              </a:buClr>
              <a:defRPr/>
            </a:pPr>
            <a:r>
              <a:rPr lang="ja-JP" altLang="en-US" sz="1600" b="1" dirty="0">
                <a:solidFill>
                  <a:prstClr val="black"/>
                </a:solidFill>
                <a:latin typeface="HG丸ｺﾞｼｯｸM-PRO" panose="020F0600000000000000" pitchFamily="50" charset="-128"/>
                <a:ea typeface="HG丸ｺﾞｼｯｸM-PRO" panose="020F0600000000000000" pitchFamily="50" charset="-128"/>
              </a:rPr>
              <a:t>小さな行動を行ってみるなど、</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a:p>
            <a:pPr marL="342654" indent="-342654" algn="ctr" fontAlgn="base">
              <a:spcBef>
                <a:spcPct val="20000"/>
              </a:spcBef>
              <a:spcAft>
                <a:spcPct val="0"/>
              </a:spcAft>
              <a:buClr>
                <a:srgbClr val="333399"/>
              </a:buClr>
              <a:defRPr/>
            </a:pPr>
            <a:r>
              <a:rPr lang="ja-JP" altLang="en-US" sz="1600" b="1" dirty="0">
                <a:solidFill>
                  <a:prstClr val="black"/>
                </a:solidFill>
                <a:latin typeface="HG丸ｺﾞｼｯｸM-PRO" panose="020F0600000000000000" pitchFamily="50" charset="-128"/>
                <a:ea typeface="HG丸ｺﾞｼｯｸM-PRO" panose="020F0600000000000000" pitchFamily="50" charset="-128"/>
              </a:rPr>
              <a:t>行動面へのアプローチが有効！</a:t>
            </a:r>
            <a:endParaRPr lang="en-US" altLang="ja-JP" sz="1600" b="1" dirty="0">
              <a:solidFill>
                <a:prstClr val="black"/>
              </a:solidFill>
              <a:latin typeface="HG丸ｺﾞｼｯｸM-PRO" panose="020F0600000000000000" pitchFamily="50" charset="-128"/>
              <a:ea typeface="HG丸ｺﾞｼｯｸM-PRO" panose="020F0600000000000000" pitchFamily="50" charset="-128"/>
            </a:endParaRPr>
          </a:p>
          <a:p>
            <a:pPr marL="342654" indent="-342654" fontAlgn="base">
              <a:spcBef>
                <a:spcPct val="20000"/>
              </a:spcBef>
              <a:spcAft>
                <a:spcPct val="0"/>
              </a:spcAft>
              <a:buClr>
                <a:srgbClr val="333399"/>
              </a:buClr>
              <a:defRPr/>
            </a:pPr>
            <a:r>
              <a:rPr lang="ja-JP" altLang="en-US" sz="1600" b="1" dirty="0">
                <a:solidFill>
                  <a:prstClr val="black"/>
                </a:solidFill>
                <a:latin typeface="HG丸ｺﾞｼｯｸM-PRO" panose="020F0600000000000000" pitchFamily="50" charset="-128"/>
                <a:ea typeface="HG丸ｺﾞｼｯｸM-PRO" panose="020F0600000000000000" pitchFamily="50" charset="-128"/>
              </a:rPr>
              <a:t>　</a:t>
            </a:r>
            <a:r>
              <a:rPr lang="ja-JP" altLang="en-US" b="1" dirty="0">
                <a:solidFill>
                  <a:prstClr val="black"/>
                </a:solidFill>
                <a:latin typeface="HG丸ｺﾞｼｯｸM-PRO" panose="020F0600000000000000" pitchFamily="50" charset="-128"/>
                <a:ea typeface="HG丸ｺﾞｼｯｸM-PRO" panose="020F0600000000000000" pitchFamily="50" charset="-128"/>
              </a:rPr>
              <a:t>→</a:t>
            </a:r>
            <a:r>
              <a:rPr lang="ja-JP" altLang="en-US" b="1" u="sng" dirty="0">
                <a:solidFill>
                  <a:srgbClr val="0066FF"/>
                </a:solidFill>
                <a:latin typeface="HG丸ｺﾞｼｯｸM-PRO" panose="020F0600000000000000" pitchFamily="50" charset="-128"/>
                <a:ea typeface="HG丸ｺﾞｼｯｸM-PRO" panose="020F0600000000000000" pitchFamily="50" charset="-128"/>
              </a:rPr>
              <a:t>「習慣化する」ことで行動への抵抗感が減り、心の健康のためによい行動を「ラクに」できるようになる！！</a:t>
            </a:r>
            <a:endParaRPr lang="en-US" altLang="ja-JP" b="1" u="sng" dirty="0">
              <a:solidFill>
                <a:srgbClr val="0066FF"/>
              </a:solidFill>
              <a:latin typeface="HG丸ｺﾞｼｯｸM-PRO" panose="020F0600000000000000" pitchFamily="50" charset="-128"/>
              <a:ea typeface="HG丸ｺﾞｼｯｸM-PRO" panose="020F0600000000000000" pitchFamily="50" charset="-128"/>
            </a:endParaRPr>
          </a:p>
        </p:txBody>
      </p:sp>
      <p:sp>
        <p:nvSpPr>
          <p:cNvPr id="14" name="フレーム 13"/>
          <p:cNvSpPr/>
          <p:nvPr/>
        </p:nvSpPr>
        <p:spPr>
          <a:xfrm>
            <a:off x="350838" y="1003072"/>
            <a:ext cx="9316112" cy="2798401"/>
          </a:xfrm>
          <a:prstGeom prst="frame">
            <a:avLst>
              <a:gd name="adj1" fmla="val 9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dirty="0">
              <a:solidFill>
                <a:prstClr val="black"/>
              </a:solidFill>
            </a:endParaRPr>
          </a:p>
        </p:txBody>
      </p:sp>
      <p:sp>
        <p:nvSpPr>
          <p:cNvPr id="146439" name="AutoShape 3"/>
          <p:cNvSpPr>
            <a:spLocks noChangeArrowheads="1"/>
          </p:cNvSpPr>
          <p:nvPr/>
        </p:nvSpPr>
        <p:spPr bwMode="auto">
          <a:xfrm rot="10800000">
            <a:off x="6644732" y="1055647"/>
            <a:ext cx="1325959" cy="2376488"/>
          </a:xfrm>
          <a:prstGeom prst="curvedRightArrow">
            <a:avLst>
              <a:gd name="adj1" fmla="val 22122"/>
              <a:gd name="adj2" fmla="val 76740"/>
              <a:gd name="adj3" fmla="val 32324"/>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endParaRPr lang="ja-JP" altLang="en-US" sz="1800">
              <a:solidFill>
                <a:prstClr val="black"/>
              </a:solidFill>
              <a:latin typeface="ＭＳ Ｐゴシック" pitchFamily="50" charset="-128"/>
            </a:endParaRPr>
          </a:p>
        </p:txBody>
      </p:sp>
      <p:sp>
        <p:nvSpPr>
          <p:cNvPr id="17" name="円/楕円 16"/>
          <p:cNvSpPr/>
          <p:nvPr/>
        </p:nvSpPr>
        <p:spPr>
          <a:xfrm>
            <a:off x="3869779" y="1305802"/>
            <a:ext cx="1750816" cy="737465"/>
          </a:xfrm>
          <a:prstGeom prst="ellipse">
            <a:avLst/>
          </a:prstGeom>
          <a:solidFill>
            <a:schemeClr val="accent1"/>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2000" b="1" dirty="0">
                <a:solidFill>
                  <a:prstClr val="white"/>
                </a:solidFill>
              </a:rPr>
              <a:t>うつ気分</a:t>
            </a:r>
            <a:endParaRPr lang="en-US" altLang="ja-JP" sz="2000" b="1" dirty="0">
              <a:solidFill>
                <a:prstClr val="white"/>
              </a:solidFill>
            </a:endParaRPr>
          </a:p>
        </p:txBody>
      </p:sp>
      <p:sp>
        <p:nvSpPr>
          <p:cNvPr id="146443" name="Rectangle 5"/>
          <p:cNvSpPr>
            <a:spLocks noChangeArrowheads="1"/>
          </p:cNvSpPr>
          <p:nvPr/>
        </p:nvSpPr>
        <p:spPr bwMode="auto">
          <a:xfrm>
            <a:off x="3236643" y="2150649"/>
            <a:ext cx="3119702"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2800" b="1" dirty="0">
                <a:solidFill>
                  <a:srgbClr val="FF0000"/>
                </a:solidFill>
                <a:latin typeface="Times New Roman" pitchFamily="18" charset="0"/>
              </a:rPr>
              <a:t>うつ病スパイラル</a:t>
            </a:r>
          </a:p>
        </p:txBody>
      </p:sp>
      <p:sp>
        <p:nvSpPr>
          <p:cNvPr id="19" name="円/楕円 18"/>
          <p:cNvSpPr/>
          <p:nvPr/>
        </p:nvSpPr>
        <p:spPr>
          <a:xfrm>
            <a:off x="3211529" y="2927336"/>
            <a:ext cx="1316509" cy="737465"/>
          </a:xfrm>
          <a:prstGeom prst="ellipse">
            <a:avLst/>
          </a:prstGeom>
          <a:solidFill>
            <a:srgbClr val="339966"/>
          </a:solidFill>
          <a:ln>
            <a:no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2000" b="1" dirty="0">
                <a:solidFill>
                  <a:prstClr val="white"/>
                </a:solidFill>
              </a:rPr>
              <a:t>うつ</a:t>
            </a:r>
            <a:endParaRPr lang="en-US" altLang="ja-JP" sz="2000" b="1" dirty="0">
              <a:solidFill>
                <a:prstClr val="white"/>
              </a:solidFill>
            </a:endParaRPr>
          </a:p>
          <a:p>
            <a:pPr algn="ctr" fontAlgn="base">
              <a:spcBef>
                <a:spcPct val="0"/>
              </a:spcBef>
              <a:spcAft>
                <a:spcPct val="0"/>
              </a:spcAft>
              <a:defRPr/>
            </a:pPr>
            <a:r>
              <a:rPr lang="ja-JP" altLang="en-US" sz="2000" b="1" dirty="0">
                <a:solidFill>
                  <a:prstClr val="white"/>
                </a:solidFill>
              </a:rPr>
              <a:t>思考</a:t>
            </a:r>
            <a:endParaRPr lang="en-US" altLang="ja-JP" sz="2000" b="1" dirty="0">
              <a:solidFill>
                <a:prstClr val="white"/>
              </a:solidFill>
            </a:endParaRPr>
          </a:p>
        </p:txBody>
      </p:sp>
      <p:sp>
        <p:nvSpPr>
          <p:cNvPr id="20" name="円/楕円 19"/>
          <p:cNvSpPr/>
          <p:nvPr/>
        </p:nvSpPr>
        <p:spPr>
          <a:xfrm>
            <a:off x="5249384" y="2900471"/>
            <a:ext cx="1348810" cy="737465"/>
          </a:xfrm>
          <a:prstGeom prst="ellipse">
            <a:avLst/>
          </a:prstGeom>
          <a:solidFill>
            <a:schemeClr val="accent6">
              <a:lumMod val="75000"/>
            </a:schemeClr>
          </a:soli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2000" b="1" dirty="0">
                <a:solidFill>
                  <a:prstClr val="white"/>
                </a:solidFill>
              </a:rPr>
              <a:t>うつ的</a:t>
            </a:r>
            <a:endParaRPr lang="en-US" altLang="ja-JP" sz="2000" b="1" dirty="0">
              <a:solidFill>
                <a:prstClr val="white"/>
              </a:solidFill>
            </a:endParaRPr>
          </a:p>
          <a:p>
            <a:pPr algn="ctr" fontAlgn="base">
              <a:spcBef>
                <a:spcPct val="0"/>
              </a:spcBef>
              <a:spcAft>
                <a:spcPct val="0"/>
              </a:spcAft>
              <a:defRPr/>
            </a:pPr>
            <a:r>
              <a:rPr lang="ja-JP" altLang="en-US" sz="2000" b="1" dirty="0">
                <a:solidFill>
                  <a:prstClr val="white"/>
                </a:solidFill>
              </a:rPr>
              <a:t>行動</a:t>
            </a:r>
            <a:endParaRPr lang="en-US" altLang="ja-JP" sz="2000" b="1" dirty="0">
              <a:solidFill>
                <a:prstClr val="white"/>
              </a:solidFill>
            </a:endParaRPr>
          </a:p>
        </p:txBody>
      </p:sp>
      <p:sp>
        <p:nvSpPr>
          <p:cNvPr id="146450" name="AutoShape 3"/>
          <p:cNvSpPr>
            <a:spLocks noChangeArrowheads="1"/>
          </p:cNvSpPr>
          <p:nvPr/>
        </p:nvSpPr>
        <p:spPr bwMode="auto">
          <a:xfrm>
            <a:off x="1885570" y="1424979"/>
            <a:ext cx="1325959" cy="2376488"/>
          </a:xfrm>
          <a:prstGeom prst="curvedRightArrow">
            <a:avLst>
              <a:gd name="adj1" fmla="val 22122"/>
              <a:gd name="adj2" fmla="val 76740"/>
              <a:gd name="adj3" fmla="val 32324"/>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endParaRPr lang="ja-JP" altLang="en-US" sz="1800">
              <a:solidFill>
                <a:prstClr val="black"/>
              </a:solidFill>
              <a:latin typeface="ＭＳ Ｐゴシック" pitchFamily="50" charset="-128"/>
            </a:endParaRPr>
          </a:p>
        </p:txBody>
      </p:sp>
      <p:pic>
        <p:nvPicPr>
          <p:cNvPr id="1464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9531" y="2531866"/>
            <a:ext cx="1391311" cy="128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4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1954" y="897453"/>
            <a:ext cx="168367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正方形/長方形 17"/>
          <p:cNvSpPr/>
          <p:nvPr/>
        </p:nvSpPr>
        <p:spPr>
          <a:xfrm>
            <a:off x="532021" y="1055647"/>
            <a:ext cx="2973891" cy="369332"/>
          </a:xfrm>
          <a:prstGeom prst="rect">
            <a:avLst/>
          </a:prstGeom>
        </p:spPr>
        <p:txBody>
          <a:bodyPr wrap="none">
            <a:spAutoFit/>
          </a:bodyPr>
          <a:lstStyle/>
          <a:p>
            <a:r>
              <a:rPr lang="ja-JP" altLang="en-US" b="1" dirty="0">
                <a:solidFill>
                  <a:prstClr val="black"/>
                </a:solidFill>
                <a:latin typeface="HG丸ｺﾞｼｯｸM-PRO" panose="020F0600000000000000" pitchFamily="50" charset="-128"/>
                <a:ea typeface="HG丸ｺﾞｼｯｸM-PRO" panose="020F0600000000000000" pitchFamily="50" charset="-128"/>
              </a:rPr>
              <a:t>～うつ状態の心のしくみ～</a:t>
            </a:r>
            <a:endParaRPr lang="ja-JP" altLang="en-US" b="1" dirty="0">
              <a:solidFill>
                <a:prstClr val="black"/>
              </a:solidFill>
            </a:endParaRPr>
          </a:p>
        </p:txBody>
      </p:sp>
      <p:sp>
        <p:nvSpPr>
          <p:cNvPr id="21" name="タイトル 1"/>
          <p:cNvSpPr txBox="1">
            <a:spLocks/>
          </p:cNvSpPr>
          <p:nvPr/>
        </p:nvSpPr>
        <p:spPr>
          <a:xfrm>
            <a:off x="236612" y="58261"/>
            <a:ext cx="9555161" cy="1071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solidFill>
                  <a:prstClr val="black"/>
                </a:solidFill>
                <a:latin typeface="HG丸ｺﾞｼｯｸM-PRO" panose="020F0600000000000000" pitchFamily="50" charset="-128"/>
                <a:ea typeface="HG丸ｺﾞｼｯｸM-PRO" panose="020F0600000000000000" pitchFamily="50" charset="-128"/>
              </a:rPr>
              <a:t>　</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よい生活習慣で「うつ病スパイラル」を断ち切ろう　</a:t>
            </a:r>
            <a:endParaRPr lang="ja-JP" altLang="en-US" sz="3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円/楕円 21"/>
          <p:cNvSpPr/>
          <p:nvPr/>
        </p:nvSpPr>
        <p:spPr>
          <a:xfrm>
            <a:off x="4745186" y="5681383"/>
            <a:ext cx="4921763" cy="735280"/>
          </a:xfrm>
          <a:prstGeom prst="ellipse">
            <a:avLst/>
          </a:prstGeom>
          <a:solidFill>
            <a:schemeClr val="accent1">
              <a:lumMod val="40000"/>
              <a:lumOff val="60000"/>
            </a:schemeClr>
          </a:solidFill>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HG丸ｺﾞｼｯｸM-PRO" panose="020F0600000000000000" pitchFamily="50" charset="-128"/>
                <a:ea typeface="HG丸ｺﾞｼｯｸM-PRO" panose="020F0600000000000000" pitchFamily="50" charset="-128"/>
              </a:rPr>
              <a:t>　　気分がのらなくても、</a:t>
            </a:r>
            <a:endParaRPr kumimoji="1" lang="en-US" altLang="ja-JP" b="1" dirty="0">
              <a:latin typeface="HG丸ｺﾞｼｯｸM-PRO" panose="020F0600000000000000" pitchFamily="50" charset="-128"/>
              <a:ea typeface="HG丸ｺﾞｼｯｸM-PRO" panose="020F0600000000000000" pitchFamily="50" charset="-128"/>
            </a:endParaRPr>
          </a:p>
          <a:p>
            <a:pPr algn="ctr"/>
            <a:r>
              <a:rPr kumimoji="1" lang="ja-JP" altLang="en-US" b="1" dirty="0">
                <a:latin typeface="HG丸ｺﾞｼｯｸM-PRO" panose="020F0600000000000000" pitchFamily="50" charset="-128"/>
                <a:ea typeface="HG丸ｺﾞｼｯｸM-PRO" panose="020F0600000000000000" pitchFamily="50" charset="-128"/>
              </a:rPr>
              <a:t>やる気がなくてもできる！</a:t>
            </a:r>
          </a:p>
        </p:txBody>
      </p:sp>
      <p:sp>
        <p:nvSpPr>
          <p:cNvPr id="23" name="テキスト ボックス 22">
            <a:extLst>
              <a:ext uri="{FF2B5EF4-FFF2-40B4-BE49-F238E27FC236}">
                <a16:creationId xmlns="" xmlns:a16="http://schemas.microsoft.com/office/drawing/2014/main" id="{49A29255-A5DC-4BBE-8806-2E6BFE93F200}"/>
              </a:ext>
            </a:extLst>
          </p:cNvPr>
          <p:cNvSpPr txBox="1"/>
          <p:nvPr/>
        </p:nvSpPr>
        <p:spPr>
          <a:xfrm>
            <a:off x="111788" y="6503908"/>
            <a:ext cx="9555161" cy="400110"/>
          </a:xfrm>
          <a:prstGeom prst="rect">
            <a:avLst/>
          </a:prstGeom>
          <a:noFill/>
        </p:spPr>
        <p:txBody>
          <a:bodyPr wrap="square" rtlCol="0">
            <a:spAutoFit/>
          </a:bodyPr>
          <a:lstStyle/>
          <a:p>
            <a:r>
              <a:rPr lang="ja-JP" altLang="en-US" sz="1000" dirty="0"/>
              <a:t>出典：独立行政法人　高齢・障害・求職者雇用支援機構　障害者職業総合センター職業センター：</a:t>
            </a:r>
            <a:r>
              <a:rPr lang="en-US" altLang="ja-JP" sz="1000" dirty="0"/>
              <a:t>『</a:t>
            </a:r>
            <a:r>
              <a:rPr lang="ja-JP" altLang="en-US" sz="1000" dirty="0"/>
              <a:t>支援マニュアル</a:t>
            </a:r>
            <a:r>
              <a:rPr lang="en-US" altLang="ja-JP" sz="1000" dirty="0"/>
              <a:t>No</a:t>
            </a:r>
            <a:r>
              <a:rPr lang="ja-JP" altLang="en-US" sz="1000" dirty="0"/>
              <a:t>９　気分障害等の精神疾患で休職中の方のためのストレス　　</a:t>
            </a:r>
            <a:endParaRPr lang="en-US" altLang="ja-JP" sz="1000" dirty="0"/>
          </a:p>
          <a:p>
            <a:r>
              <a:rPr lang="ja-JP" altLang="en-US" sz="1000" dirty="0"/>
              <a:t>　　　　対処講習</a:t>
            </a:r>
            <a:r>
              <a:rPr lang="en-US" altLang="ja-JP" sz="1000" dirty="0"/>
              <a:t>』</a:t>
            </a:r>
            <a:r>
              <a:rPr lang="ja-JP" altLang="en-US" sz="1000" dirty="0"/>
              <a:t>（</a:t>
            </a:r>
            <a:r>
              <a:rPr lang="en-US" altLang="ja-JP" sz="1000" dirty="0"/>
              <a:t>2014</a:t>
            </a:r>
            <a:r>
              <a:rPr lang="ja-JP" altLang="en-US" sz="1000" dirty="0"/>
              <a:t>）</a:t>
            </a:r>
            <a:r>
              <a:rPr lang="en-US" altLang="ja-JP" sz="1000" dirty="0"/>
              <a:t>p56</a:t>
            </a:r>
          </a:p>
        </p:txBody>
      </p:sp>
    </p:spTree>
    <p:extLst>
      <p:ext uri="{BB962C8B-B14F-4D97-AF65-F5344CB8AC3E}">
        <p14:creationId xmlns:p14="http://schemas.microsoft.com/office/powerpoint/2010/main" val="1001171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471" y="260649"/>
            <a:ext cx="9593023" cy="1325563"/>
          </a:xfrm>
        </p:spPr>
        <p:txBody>
          <a:bodyPr>
            <a:normAutofit fontScale="90000"/>
          </a:bodyPr>
          <a:lstStyle/>
          <a:p>
            <a:pPr algn="l"/>
            <a:r>
              <a:rPr lang="ja-JP" altLang="en-US" sz="3600" b="1" dirty="0">
                <a:solidFill>
                  <a:prstClr val="black"/>
                </a:solidFill>
                <a:latin typeface="HG丸ｺﾞｼｯｸM-PRO" panose="020F0600000000000000" pitchFamily="50" charset="-128"/>
                <a:ea typeface="HG丸ｺﾞｼｯｸM-PRO" panose="020F0600000000000000" pitchFamily="50" charset="-128"/>
              </a:rPr>
              <a:t>よい生活習慣は、安定した職業生活に欠かせない</a:t>
            </a:r>
            <a:r>
              <a:rPr lang="en-US" altLang="ja-JP" sz="3100" b="1" dirty="0">
                <a:solidFill>
                  <a:prstClr val="black"/>
                </a:solidFill>
                <a:latin typeface="HG丸ｺﾞｼｯｸM-PRO" panose="020F0600000000000000" pitchFamily="50" charset="-128"/>
                <a:ea typeface="HG丸ｺﾞｼｯｸM-PRO" panose="020F0600000000000000" pitchFamily="50" charset="-128"/>
              </a:rPr>
              <a:t/>
            </a:r>
            <a:br>
              <a:rPr lang="en-US" altLang="ja-JP" sz="3100" b="1" dirty="0">
                <a:solidFill>
                  <a:prstClr val="black"/>
                </a:solidFill>
                <a:latin typeface="HG丸ｺﾞｼｯｸM-PRO" panose="020F0600000000000000" pitchFamily="50" charset="-128"/>
                <a:ea typeface="HG丸ｺﾞｼｯｸM-PRO" panose="020F0600000000000000" pitchFamily="50" charset="-128"/>
              </a:rPr>
            </a:br>
            <a:r>
              <a:rPr lang="ja-JP" altLang="en-US" sz="3100" b="1"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sz="3100" b="1"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272492" y="1335315"/>
            <a:ext cx="9176311" cy="5316752"/>
          </a:xfrm>
          <a:ln w="3175">
            <a:solidFill>
              <a:schemeClr val="tx1"/>
            </a:solidFill>
          </a:ln>
        </p:spPr>
        <p:txBody>
          <a:bodyPr>
            <a:noAutofit/>
          </a:bodyPr>
          <a:lstStyle/>
          <a:p>
            <a:pPr marL="0" indent="0">
              <a:buNone/>
            </a:pPr>
            <a:r>
              <a:rPr lang="ja-JP" altLang="en-US" sz="2800" b="1" dirty="0">
                <a:latin typeface="HG丸ｺﾞｼｯｸM-PRO" panose="020F0600000000000000" pitchFamily="50" charset="-128"/>
                <a:ea typeface="HG丸ｺﾞｼｯｸM-PRO" panose="020F0600000000000000" pitchFamily="50" charset="-128"/>
              </a:rPr>
              <a:t>　事業主（産業医）の声</a:t>
            </a:r>
            <a:r>
              <a:rPr lang="ja-JP" altLang="en-US" sz="1800" b="1" dirty="0">
                <a:latin typeface="HG丸ｺﾞｼｯｸM-PRO" panose="020F0600000000000000" pitchFamily="50" charset="-128"/>
                <a:ea typeface="HG丸ｺﾞｼｯｸM-PRO" panose="020F0600000000000000" pitchFamily="50" charset="-128"/>
              </a:rPr>
              <a:t>　～ヒアリング結果より～</a:t>
            </a:r>
            <a:r>
              <a:rPr lang="en-US" altLang="ja-JP" sz="1800" b="1" dirty="0">
                <a:latin typeface="HG丸ｺﾞｼｯｸM-PRO" panose="020F0600000000000000" pitchFamily="50" charset="-128"/>
                <a:ea typeface="HG丸ｺﾞｼｯｸM-PRO" panose="020F0600000000000000" pitchFamily="50" charset="-128"/>
              </a:rPr>
              <a:t/>
            </a:r>
            <a:br>
              <a:rPr lang="en-US" altLang="ja-JP" sz="1800" b="1" dirty="0">
                <a:latin typeface="HG丸ｺﾞｼｯｸM-PRO" panose="020F0600000000000000" pitchFamily="50" charset="-128"/>
                <a:ea typeface="HG丸ｺﾞｼｯｸM-PRO" panose="020F0600000000000000" pitchFamily="50" charset="-128"/>
              </a:rPr>
            </a:br>
            <a:r>
              <a:rPr lang="ja-JP" altLang="en-US" sz="2800" b="1" dirty="0">
                <a:latin typeface="HG丸ｺﾞｼｯｸM-PRO" panose="020F0600000000000000" pitchFamily="50" charset="-128"/>
                <a:ea typeface="HG丸ｺﾞｼｯｸM-PRO" panose="020F0600000000000000" pitchFamily="50" charset="-128"/>
              </a:rPr>
              <a:t>　　</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7" name="下矢印 6"/>
          <p:cNvSpPr/>
          <p:nvPr/>
        </p:nvSpPr>
        <p:spPr>
          <a:xfrm>
            <a:off x="5101768" y="4507364"/>
            <a:ext cx="493487" cy="2612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2365831" y="1915887"/>
            <a:ext cx="6778171" cy="2518228"/>
          </a:xfrm>
          <a:prstGeom prst="wedgeRoundRectCallout">
            <a:avLst>
              <a:gd name="adj1" fmla="val -60448"/>
              <a:gd name="adj2" fmla="val -2010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latin typeface="HG丸ｺﾞｼｯｸM-PRO" panose="020F0600000000000000" pitchFamily="50" charset="-128"/>
                <a:ea typeface="HG丸ｺﾞｼｯｸM-PRO" panose="020F0600000000000000" pitchFamily="50" charset="-128"/>
              </a:rPr>
              <a:t>生活リズムは、安定した職業生活の大きなポイント。復職後の産業医面談では、仕事でのストレス以外にも、生活の乱れや睡眠負債がないか確認していますよ。</a:t>
            </a:r>
            <a:endParaRPr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実は、復職直後は本人も睡眠時間の確保、食習慣などに気をつけていることが多いですが、</a:t>
            </a:r>
            <a:r>
              <a:rPr lang="ja-JP" altLang="en-US" b="1" u="sng" dirty="0">
                <a:latin typeface="HG丸ｺﾞｼｯｸM-PRO" panose="020F0600000000000000" pitchFamily="50" charset="-128"/>
                <a:ea typeface="HG丸ｺﾞｼｯｸM-PRO" panose="020F0600000000000000" pitchFamily="50" charset="-128"/>
              </a:rPr>
              <a:t>徐々に生活リズムが乱れ、体調を崩して再休職に至るケースも少なくないんです！！</a:t>
            </a:r>
            <a:endParaRPr lang="en-US" altLang="ja-JP" b="1" u="sng"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2569024" y="4758721"/>
            <a:ext cx="6604000" cy="707886"/>
          </a:xfrm>
          <a:prstGeom prst="rect">
            <a:avLst/>
          </a:prstGeom>
          <a:noFill/>
        </p:spPr>
        <p:txBody>
          <a:bodyPr wrap="square" rtlCol="0">
            <a:spAutoFit/>
          </a:bodyPr>
          <a:lstStyle/>
          <a:p>
            <a:r>
              <a:rPr lang="ja-JP" altLang="en-US" sz="2000" b="1" dirty="0">
                <a:latin typeface="HG丸ｺﾞｼｯｸM-PRO" panose="020F0600000000000000" pitchFamily="50" charset="-128"/>
                <a:ea typeface="HG丸ｺﾞｼｯｸM-PRO" panose="020F0600000000000000" pitchFamily="50" charset="-128"/>
              </a:rPr>
              <a:t>「習慣化」されていないとすぐに元の不健康な生活</a:t>
            </a:r>
            <a:endParaRPr lang="en-US" altLang="ja-JP" sz="2000" b="1" dirty="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リズムに戻りやすい！</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2452913" y="5779378"/>
            <a:ext cx="6604000" cy="707886"/>
          </a:xfrm>
          <a:prstGeom prst="rect">
            <a:avLst/>
          </a:prstGeom>
          <a:noFill/>
          <a:ln w="38100">
            <a:solidFill>
              <a:schemeClr val="accent1"/>
            </a:solidFill>
          </a:ln>
        </p:spPr>
        <p:txBody>
          <a:bodyPr wrap="square" rtlCol="0">
            <a:spAutoFit/>
          </a:bodyPr>
          <a:lstStyle/>
          <a:p>
            <a:r>
              <a:rPr lang="ja-JP" altLang="en-US" sz="2000" b="1" dirty="0">
                <a:latin typeface="HG丸ｺﾞｼｯｸM-PRO" panose="020F0600000000000000" pitchFamily="50" charset="-128"/>
                <a:ea typeface="HG丸ｺﾞｼｯｸM-PRO" panose="020F0600000000000000" pitchFamily="50" charset="-128"/>
              </a:rPr>
              <a:t>休職中から、復職後も継続できる「よい生活習慣」に意識的に取り組むことが必要</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13" name="下矢印 12"/>
          <p:cNvSpPr/>
          <p:nvPr/>
        </p:nvSpPr>
        <p:spPr>
          <a:xfrm>
            <a:off x="5101767" y="5492364"/>
            <a:ext cx="493487" cy="2612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477" y="1693217"/>
            <a:ext cx="5184576"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52064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1609</Words>
  <Application>Microsoft Office PowerPoint</Application>
  <PresentationFormat>A4 210 x 297 mm</PresentationFormat>
  <Paragraphs>729</Paragraphs>
  <Slides>33</Slides>
  <Notes>33</Notes>
  <HiddenSlides>0</HiddenSlides>
  <MMClips>0</MMClips>
  <ScaleCrop>false</ScaleCrop>
  <HeadingPairs>
    <vt:vector size="6" baseType="variant">
      <vt:variant>
        <vt:lpstr>使用されているフォント</vt:lpstr>
      </vt:variant>
      <vt:variant>
        <vt:i4>9</vt:i4>
      </vt:variant>
      <vt:variant>
        <vt:lpstr>テーマ</vt:lpstr>
      </vt:variant>
      <vt:variant>
        <vt:i4>11</vt:i4>
      </vt:variant>
      <vt:variant>
        <vt:lpstr>スライド タイトル</vt:lpstr>
      </vt:variant>
      <vt:variant>
        <vt:i4>33</vt:i4>
      </vt:variant>
    </vt:vector>
  </HeadingPairs>
  <TitlesOfParts>
    <vt:vector size="53" baseType="lpstr">
      <vt:lpstr>HGP教科書体</vt:lpstr>
      <vt:lpstr>HG丸ｺﾞｼｯｸM-PRO</vt:lpstr>
      <vt:lpstr>ＭＳ Ｐゴシック</vt:lpstr>
      <vt:lpstr>ＭＳ 明朝</vt:lpstr>
      <vt:lpstr>Arial</vt:lpstr>
      <vt:lpstr>Calibri</vt:lpstr>
      <vt:lpstr>Calibri Light</vt:lpstr>
      <vt:lpstr>Times New Roman</vt:lpstr>
      <vt:lpstr>Wingdings</vt:lpstr>
      <vt:lpstr>Office テーマ</vt:lpstr>
      <vt:lpstr>1_Office テーマ</vt:lpstr>
      <vt:lpstr>3_Office テーマ</vt:lpstr>
      <vt:lpstr>Office ​​テーマ</vt:lpstr>
      <vt:lpstr>4_Office テーマ</vt:lpstr>
      <vt:lpstr>5_Office テーマ</vt:lpstr>
      <vt:lpstr>1_Office ​​テーマ</vt:lpstr>
      <vt:lpstr>2_Office テーマ</vt:lpstr>
      <vt:lpstr>6_Office テーマ</vt:lpstr>
      <vt:lpstr>2_Office ​​テーマ</vt:lpstr>
      <vt:lpstr>3_Office ​​テーマ</vt:lpstr>
      <vt:lpstr>よい生活習慣を続けよう</vt:lpstr>
      <vt:lpstr>目的と進め方</vt:lpstr>
      <vt:lpstr>内容</vt:lpstr>
      <vt:lpstr>１：習慣とは何か　</vt:lpstr>
      <vt:lpstr>PowerPoint プレゼンテーション</vt:lpstr>
      <vt:lpstr>PowerPoint プレゼンテーション</vt:lpstr>
      <vt:lpstr>２：なぜ習慣化が大切なのか</vt:lpstr>
      <vt:lpstr>PowerPoint プレゼンテーション</vt:lpstr>
      <vt:lpstr>よい生活習慣は、安定した職業生活に欠かせない 　　　　　</vt:lpstr>
      <vt:lpstr>３：習慣を変えるための３つの条件</vt:lpstr>
      <vt:lpstr>　　習慣を変えるための３つの条件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４：習慣化に向けて行うこと</vt:lpstr>
      <vt:lpstr>　　(１) 計画する　 　　　　　　行動計画の３つのステップ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振り返る 　　　　　～個人での振返り</vt:lpstr>
      <vt:lpstr>　～「習慣化ミーティング」での振返り</vt:lpstr>
      <vt:lpstr>　習慣化は、毎日の繰り返し！ 　気長に頑張っていきましょう♪</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2020-01-31T11:26:12Z</dcterms:created>
  <dcterms:modified xsi:type="dcterms:W3CDTF">2020-02-10T09:43:19Z</dcterms:modified>
</cp:coreProperties>
</file>