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4.xml" ContentType="application/vnd.openxmlformats-officedocument.theme+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theme/theme5.xml" ContentType="application/vnd.openxmlformats-officedocument.theme+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theme/theme6.xml" ContentType="application/vnd.openxmlformats-officedocument.theme+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theme/theme7.xml" ContentType="application/vnd.openxmlformats-officedocument.theme+xml"/>
  <Override PartName="/ppt/theme/theme8.xml" ContentType="application/vnd.openxmlformats-officedocument.theme+xml"/>
  <Override PartName="/ppt/theme/theme9.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49.xml" ContentType="application/vnd.openxmlformats-officedocument.presentationml.notesSlide+xml"/>
  <Override PartName="/ppt/notesSlides/notesSlide5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1"/>
    <p:sldMasterId id="2147483672" r:id="rId2"/>
    <p:sldMasterId id="2147483697" r:id="rId3"/>
    <p:sldMasterId id="2147483721" r:id="rId4"/>
    <p:sldMasterId id="2147483733" r:id="rId5"/>
    <p:sldMasterId id="2147483805" r:id="rId6"/>
    <p:sldMasterId id="2147483817" r:id="rId7"/>
  </p:sldMasterIdLst>
  <p:notesMasterIdLst>
    <p:notesMasterId r:id="rId58"/>
  </p:notesMasterIdLst>
  <p:handoutMasterIdLst>
    <p:handoutMasterId r:id="rId59"/>
  </p:handoutMasterIdLst>
  <p:sldIdLst>
    <p:sldId id="388" r:id="rId8"/>
    <p:sldId id="448" r:id="rId9"/>
    <p:sldId id="302" r:id="rId10"/>
    <p:sldId id="441" r:id="rId11"/>
    <p:sldId id="396" r:id="rId12"/>
    <p:sldId id="454" r:id="rId13"/>
    <p:sldId id="445" r:id="rId14"/>
    <p:sldId id="391" r:id="rId15"/>
    <p:sldId id="393" r:id="rId16"/>
    <p:sldId id="394" r:id="rId17"/>
    <p:sldId id="398" r:id="rId18"/>
    <p:sldId id="415" r:id="rId19"/>
    <p:sldId id="413" r:id="rId20"/>
    <p:sldId id="402" r:id="rId21"/>
    <p:sldId id="444" r:id="rId22"/>
    <p:sldId id="403" r:id="rId23"/>
    <p:sldId id="404" r:id="rId24"/>
    <p:sldId id="406" r:id="rId25"/>
    <p:sldId id="407" r:id="rId26"/>
    <p:sldId id="410" r:id="rId27"/>
    <p:sldId id="320" r:id="rId28"/>
    <p:sldId id="323" r:id="rId29"/>
    <p:sldId id="345" r:id="rId30"/>
    <p:sldId id="334" r:id="rId31"/>
    <p:sldId id="379" r:id="rId32"/>
    <p:sldId id="428" r:id="rId33"/>
    <p:sldId id="430" r:id="rId34"/>
    <p:sldId id="381" r:id="rId35"/>
    <p:sldId id="335" r:id="rId36"/>
    <p:sldId id="338" r:id="rId37"/>
    <p:sldId id="337" r:id="rId38"/>
    <p:sldId id="321" r:id="rId39"/>
    <p:sldId id="452" r:id="rId40"/>
    <p:sldId id="446" r:id="rId41"/>
    <p:sldId id="349" r:id="rId42"/>
    <p:sldId id="353" r:id="rId43"/>
    <p:sldId id="352" r:id="rId44"/>
    <p:sldId id="442" r:id="rId45"/>
    <p:sldId id="389" r:id="rId46"/>
    <p:sldId id="417" r:id="rId47"/>
    <p:sldId id="453" r:id="rId48"/>
    <p:sldId id="433" r:id="rId49"/>
    <p:sldId id="434" r:id="rId50"/>
    <p:sldId id="435" r:id="rId51"/>
    <p:sldId id="436" r:id="rId52"/>
    <p:sldId id="437" r:id="rId53"/>
    <p:sldId id="438" r:id="rId54"/>
    <p:sldId id="439" r:id="rId55"/>
    <p:sldId id="440" r:id="rId56"/>
    <p:sldId id="331" r:id="rId57"/>
  </p:sldIdLst>
  <p:sldSz cx="9906000" cy="6858000" type="A4"/>
  <p:notesSz cx="6807200" cy="9939338"/>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120">
          <p15:clr>
            <a:srgbClr val="A4A3A4"/>
          </p15:clr>
        </p15:guide>
      </p15:sldGuideLst>
    </p:ext>
    <p:ext uri="{2D200454-40CA-4A62-9FC3-DE9A4176ACB9}">
      <p15:notesGuideLst xmlns:p15="http://schemas.microsoft.com/office/powerpoint/2012/main">
        <p15:guide id="1" orient="horz" pos="3130" userDrawn="1">
          <p15:clr>
            <a:srgbClr val="A4A3A4"/>
          </p15:clr>
        </p15:guide>
        <p15:guide id="2" pos="2144"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作成者" initials="A" lastIdx="0"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99CC"/>
    <a:srgbClr val="93EAFB"/>
    <a:srgbClr val="8FDAFF"/>
    <a:srgbClr val="0D97FF"/>
    <a:srgbClr val="FFCCCC"/>
    <a:srgbClr val="FFCCFF"/>
    <a:srgbClr val="FF9933"/>
    <a:srgbClr val="4D4D4D"/>
    <a:srgbClr val="FFFFCC"/>
    <a:srgbClr val="CDDE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スタイルなし、表のグリッド線なし">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スタイルなし、表のグリッド線あり">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7E9639D4-E3E2-4D34-9284-5A2195B3D0D7}" styleName="スタイル (淡色)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616DA210-FB5B-4158-B5E0-FEB733F419BA}" styleName="スタイル (淡色)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3203" autoAdjust="0"/>
    <p:restoredTop sz="96182" autoAdjust="0"/>
  </p:normalViewPr>
  <p:slideViewPr>
    <p:cSldViewPr snapToGrid="0">
      <p:cViewPr varScale="1">
        <p:scale>
          <a:sx n="78" d="100"/>
          <a:sy n="78" d="100"/>
        </p:scale>
        <p:origin x="96" y="678"/>
      </p:cViewPr>
      <p:guideLst>
        <p:guide orient="horz" pos="2160"/>
        <p:guide pos="3120"/>
      </p:guideLst>
    </p:cSldViewPr>
  </p:slideViewPr>
  <p:outlineViewPr>
    <p:cViewPr>
      <p:scale>
        <a:sx n="33" d="100"/>
        <a:sy n="33" d="100"/>
      </p:scale>
      <p:origin x="0" y="-26970"/>
    </p:cViewPr>
  </p:outlineViewPr>
  <p:notesTextViewPr>
    <p:cViewPr>
      <p:scale>
        <a:sx n="1" d="1"/>
        <a:sy n="1" d="1"/>
      </p:scale>
      <p:origin x="0" y="0"/>
    </p:cViewPr>
  </p:notesTextViewPr>
  <p:notesViewPr>
    <p:cSldViewPr snapToGrid="0">
      <p:cViewPr varScale="1">
        <p:scale>
          <a:sx n="76" d="100"/>
          <a:sy n="76" d="100"/>
        </p:scale>
        <p:origin x="2184" y="108"/>
      </p:cViewPr>
      <p:guideLst>
        <p:guide orient="horz" pos="3130"/>
        <p:guide pos="2144"/>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9" Type="http://schemas.openxmlformats.org/officeDocument/2006/relationships/slide" Target="slides/slide32.xml"/><Relationship Id="rId21" Type="http://schemas.openxmlformats.org/officeDocument/2006/relationships/slide" Target="slides/slide14.xml"/><Relationship Id="rId34" Type="http://schemas.openxmlformats.org/officeDocument/2006/relationships/slide" Target="slides/slide27.xml"/><Relationship Id="rId42" Type="http://schemas.openxmlformats.org/officeDocument/2006/relationships/slide" Target="slides/slide35.xml"/><Relationship Id="rId47" Type="http://schemas.openxmlformats.org/officeDocument/2006/relationships/slide" Target="slides/slide40.xml"/><Relationship Id="rId50" Type="http://schemas.openxmlformats.org/officeDocument/2006/relationships/slide" Target="slides/slide43.xml"/><Relationship Id="rId55" Type="http://schemas.openxmlformats.org/officeDocument/2006/relationships/slide" Target="slides/slide48.xml"/><Relationship Id="rId63" Type="http://schemas.openxmlformats.org/officeDocument/2006/relationships/theme" Target="theme/theme1.xml"/><Relationship Id="rId7" Type="http://schemas.openxmlformats.org/officeDocument/2006/relationships/slideMaster" Target="slideMasters/slideMaster7.xml"/><Relationship Id="rId2" Type="http://schemas.openxmlformats.org/officeDocument/2006/relationships/slideMaster" Target="slideMasters/slideMaster2.xml"/><Relationship Id="rId16" Type="http://schemas.openxmlformats.org/officeDocument/2006/relationships/slide" Target="slides/slide9.xml"/><Relationship Id="rId20" Type="http://schemas.openxmlformats.org/officeDocument/2006/relationships/slide" Target="slides/slide13.xml"/><Relationship Id="rId29" Type="http://schemas.openxmlformats.org/officeDocument/2006/relationships/slide" Target="slides/slide22.xml"/><Relationship Id="rId41" Type="http://schemas.openxmlformats.org/officeDocument/2006/relationships/slide" Target="slides/slide34.xml"/><Relationship Id="rId54" Type="http://schemas.openxmlformats.org/officeDocument/2006/relationships/slide" Target="slides/slide47.xml"/><Relationship Id="rId62"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slide" Target="slides/slide25.xml"/><Relationship Id="rId37" Type="http://schemas.openxmlformats.org/officeDocument/2006/relationships/slide" Target="slides/slide30.xml"/><Relationship Id="rId40" Type="http://schemas.openxmlformats.org/officeDocument/2006/relationships/slide" Target="slides/slide33.xml"/><Relationship Id="rId45" Type="http://schemas.openxmlformats.org/officeDocument/2006/relationships/slide" Target="slides/slide38.xml"/><Relationship Id="rId53" Type="http://schemas.openxmlformats.org/officeDocument/2006/relationships/slide" Target="slides/slide46.xml"/><Relationship Id="rId58" Type="http://schemas.openxmlformats.org/officeDocument/2006/relationships/notesMaster" Target="notesMasters/notesMaster1.xml"/><Relationship Id="rId5" Type="http://schemas.openxmlformats.org/officeDocument/2006/relationships/slideMaster" Target="slideMasters/slideMaster5.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slide" Target="slides/slide29.xml"/><Relationship Id="rId49" Type="http://schemas.openxmlformats.org/officeDocument/2006/relationships/slide" Target="slides/slide42.xml"/><Relationship Id="rId57" Type="http://schemas.openxmlformats.org/officeDocument/2006/relationships/slide" Target="slides/slide50.xml"/><Relationship Id="rId61" Type="http://schemas.openxmlformats.org/officeDocument/2006/relationships/presProps" Target="presProps.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slide" Target="slides/slide24.xml"/><Relationship Id="rId44" Type="http://schemas.openxmlformats.org/officeDocument/2006/relationships/slide" Target="slides/slide37.xml"/><Relationship Id="rId52" Type="http://schemas.openxmlformats.org/officeDocument/2006/relationships/slide" Target="slides/slide45.xml"/><Relationship Id="rId60" Type="http://schemas.openxmlformats.org/officeDocument/2006/relationships/commentAuthors" Target="commentAuthors.xml"/><Relationship Id="rId4" Type="http://schemas.openxmlformats.org/officeDocument/2006/relationships/slideMaster" Target="slideMasters/slideMaster4.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slide" Target="slides/slide28.xml"/><Relationship Id="rId43" Type="http://schemas.openxmlformats.org/officeDocument/2006/relationships/slide" Target="slides/slide36.xml"/><Relationship Id="rId48" Type="http://schemas.openxmlformats.org/officeDocument/2006/relationships/slide" Target="slides/slide41.xml"/><Relationship Id="rId56" Type="http://schemas.openxmlformats.org/officeDocument/2006/relationships/slide" Target="slides/slide49.xml"/><Relationship Id="rId64" Type="http://schemas.openxmlformats.org/officeDocument/2006/relationships/tableStyles" Target="tableStyles.xml"/><Relationship Id="rId8" Type="http://schemas.openxmlformats.org/officeDocument/2006/relationships/slide" Target="slides/slide1.xml"/><Relationship Id="rId51" Type="http://schemas.openxmlformats.org/officeDocument/2006/relationships/slide" Target="slides/slide44.xml"/><Relationship Id="rId3" Type="http://schemas.openxmlformats.org/officeDocument/2006/relationships/slideMaster" Target="slideMasters/slideMaster3.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slide" Target="slides/slide26.xml"/><Relationship Id="rId38" Type="http://schemas.openxmlformats.org/officeDocument/2006/relationships/slide" Target="slides/slide31.xml"/><Relationship Id="rId46" Type="http://schemas.openxmlformats.org/officeDocument/2006/relationships/slide" Target="slides/slide39.xml"/><Relationship Id="rId59" Type="http://schemas.openxmlformats.org/officeDocument/2006/relationships/handoutMaster" Target="handoutMasters/handoutMaster1.xml"/></Relationships>
</file>

<file path=ppt/charts/_rels/chart1.xml.rels><?xml version="1.0" encoding="UTF-8" standalone="yes"?>
<Relationships xmlns="http://schemas.openxmlformats.org/package/2006/relationships"><Relationship Id="rId3" Type="http://schemas.openxmlformats.org/officeDocument/2006/relationships/oleObject" Target="Book1"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Book1"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Book1" TargetMode="External"/><Relationship Id="rId2" Type="http://schemas.microsoft.com/office/2011/relationships/chartColorStyle" Target="colors3.xml"/><Relationship Id="rId1" Type="http://schemas.microsoft.com/office/2011/relationships/chartStyle" Target="style3.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ltLang="ja-JP" b="1" dirty="0">
                <a:latin typeface="HG丸ｺﾞｼｯｸM-PRO" panose="020F0600000000000000" pitchFamily="50" charset="-128"/>
                <a:ea typeface="HG丸ｺﾞｼｯｸM-PRO" panose="020F0600000000000000" pitchFamily="50" charset="-128"/>
              </a:rPr>
              <a:t>30</a:t>
            </a:r>
            <a:r>
              <a:rPr lang="ja-JP" altLang="en-US" b="1" dirty="0">
                <a:latin typeface="HG丸ｺﾞｼｯｸM-PRO" panose="020F0600000000000000" pitchFamily="50" charset="-128"/>
                <a:ea typeface="HG丸ｺﾞｼｯｸM-PRO" panose="020F0600000000000000" pitchFamily="50" charset="-128"/>
              </a:rPr>
              <a:t>－</a:t>
            </a:r>
            <a:r>
              <a:rPr lang="en-US" altLang="ja-JP" b="1" dirty="0">
                <a:latin typeface="HG丸ｺﾞｼｯｸM-PRO" panose="020F0600000000000000" pitchFamily="50" charset="-128"/>
                <a:ea typeface="HG丸ｺﾞｼｯｸM-PRO" panose="020F0600000000000000" pitchFamily="50" charset="-128"/>
              </a:rPr>
              <a:t>39</a:t>
            </a:r>
            <a:r>
              <a:rPr lang="ja-JP" altLang="en-US" b="1" dirty="0">
                <a:latin typeface="HG丸ｺﾞｼｯｸM-PRO" panose="020F0600000000000000" pitchFamily="50" charset="-128"/>
                <a:ea typeface="HG丸ｺﾞｼｯｸM-PRO" panose="020F0600000000000000" pitchFamily="50" charset="-128"/>
              </a:rPr>
              <a:t>歳</a:t>
            </a:r>
            <a:endParaRPr lang="ja-JP" b="1" dirty="0">
              <a:latin typeface="HG丸ｺﾞｼｯｸM-PRO" panose="020F0600000000000000" pitchFamily="50" charset="-128"/>
              <a:ea typeface="HG丸ｺﾞｼｯｸM-PRO" panose="020F0600000000000000" pitchFamily="50" charset="-128"/>
            </a:endParaRPr>
          </a:p>
        </c:rich>
      </c:tx>
      <c:layout>
        <c:manualLayout>
          <c:xMode val="edge"/>
          <c:yMode val="edge"/>
          <c:x val="0.32499145559927295"/>
          <c:y val="0.7115304144058695"/>
        </c:manualLayout>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ja-JP"/>
        </a:p>
      </c:txPr>
    </c:title>
    <c:autoTitleDeleted val="0"/>
    <c:plotArea>
      <c:layout/>
      <c:pieChart>
        <c:varyColors val="1"/>
        <c:ser>
          <c:idx val="0"/>
          <c:order val="0"/>
          <c:dPt>
            <c:idx val="0"/>
            <c:bubble3D val="0"/>
            <c:spPr>
              <a:solidFill>
                <a:schemeClr val="accent2"/>
              </a:solidFill>
              <a:ln w="19050">
                <a:solidFill>
                  <a:schemeClr val="lt1"/>
                </a:solidFill>
              </a:ln>
              <a:effectLst/>
            </c:spPr>
            <c:extLst xmlns:c16r2="http://schemas.microsoft.com/office/drawing/2015/06/chart">
              <c:ext xmlns:c16="http://schemas.microsoft.com/office/drawing/2014/chart" uri="{C3380CC4-5D6E-409C-BE32-E72D297353CC}">
                <c16:uniqueId val="{00000001-C75E-4E8D-AC98-56BC5F4FC612}"/>
              </c:ext>
            </c:extLst>
          </c:dPt>
          <c:dPt>
            <c:idx val="1"/>
            <c:bubble3D val="0"/>
            <c:spPr>
              <a:solidFill>
                <a:schemeClr val="accent4">
                  <a:lumMod val="60000"/>
                  <a:lumOff val="40000"/>
                </a:schemeClr>
              </a:solidFill>
              <a:ln w="19050">
                <a:solidFill>
                  <a:schemeClr val="lt1"/>
                </a:solidFill>
              </a:ln>
              <a:effectLst/>
            </c:spPr>
            <c:extLst xmlns:c16r2="http://schemas.microsoft.com/office/drawing/2015/06/chart">
              <c:ext xmlns:c16="http://schemas.microsoft.com/office/drawing/2014/chart" uri="{C3380CC4-5D6E-409C-BE32-E72D297353CC}">
                <c16:uniqueId val="{00000003-C75E-4E8D-AC98-56BC5F4FC612}"/>
              </c:ext>
            </c:extLst>
          </c:dPt>
          <c:val>
            <c:numRef>
              <c:f>Sheet1!$A$5:$A$6</c:f>
              <c:numCache>
                <c:formatCode>General</c:formatCode>
                <c:ptCount val="2"/>
                <c:pt idx="0">
                  <c:v>27.6</c:v>
                </c:pt>
                <c:pt idx="1">
                  <c:v>72.400000000000006</c:v>
                </c:pt>
              </c:numCache>
            </c:numRef>
          </c:val>
          <c:extLst xmlns:c16r2="http://schemas.microsoft.com/office/drawing/2015/06/chart">
            <c:ext xmlns:c16="http://schemas.microsoft.com/office/drawing/2014/chart" uri="{C3380CC4-5D6E-409C-BE32-E72D297353CC}">
              <c16:uniqueId val="{00000004-C75E-4E8D-AC98-56BC5F4FC612}"/>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a:pPr>
      <a:endParaRPr lang="ja-JP"/>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ltLang="ja-JP" b="1" dirty="0">
                <a:latin typeface="HG丸ｺﾞｼｯｸM-PRO" panose="020F0600000000000000" pitchFamily="50" charset="-128"/>
                <a:ea typeface="HG丸ｺﾞｼｯｸM-PRO" panose="020F0600000000000000" pitchFamily="50" charset="-128"/>
              </a:rPr>
              <a:t>40</a:t>
            </a:r>
            <a:r>
              <a:rPr lang="ja-JP" altLang="en-US" b="1" dirty="0">
                <a:latin typeface="HG丸ｺﾞｼｯｸM-PRO" panose="020F0600000000000000" pitchFamily="50" charset="-128"/>
                <a:ea typeface="HG丸ｺﾞｼｯｸM-PRO" panose="020F0600000000000000" pitchFamily="50" charset="-128"/>
              </a:rPr>
              <a:t>－</a:t>
            </a:r>
            <a:r>
              <a:rPr lang="en-US" altLang="ja-JP" b="1" dirty="0">
                <a:latin typeface="HG丸ｺﾞｼｯｸM-PRO" panose="020F0600000000000000" pitchFamily="50" charset="-128"/>
                <a:ea typeface="HG丸ｺﾞｼｯｸM-PRO" panose="020F0600000000000000" pitchFamily="50" charset="-128"/>
              </a:rPr>
              <a:t>49</a:t>
            </a:r>
            <a:r>
              <a:rPr lang="ja-JP" altLang="en-US" b="1" dirty="0">
                <a:latin typeface="HG丸ｺﾞｼｯｸM-PRO" panose="020F0600000000000000" pitchFamily="50" charset="-128"/>
                <a:ea typeface="HG丸ｺﾞｼｯｸM-PRO" panose="020F0600000000000000" pitchFamily="50" charset="-128"/>
              </a:rPr>
              <a:t>歳</a:t>
            </a:r>
          </a:p>
        </c:rich>
      </c:tx>
      <c:layout>
        <c:manualLayout>
          <c:xMode val="edge"/>
          <c:yMode val="edge"/>
          <c:x val="0.2788200697341624"/>
          <c:y val="0.70857643669509995"/>
        </c:manualLayout>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ja-JP"/>
        </a:p>
      </c:txPr>
    </c:title>
    <c:autoTitleDeleted val="0"/>
    <c:plotArea>
      <c:layout/>
      <c:pieChart>
        <c:varyColors val="1"/>
        <c:ser>
          <c:idx val="0"/>
          <c:order val="0"/>
          <c:dPt>
            <c:idx val="0"/>
            <c:bubble3D val="0"/>
            <c:spPr>
              <a:solidFill>
                <a:schemeClr val="accent6"/>
              </a:solidFill>
              <a:ln w="19050">
                <a:solidFill>
                  <a:schemeClr val="lt1"/>
                </a:solidFill>
              </a:ln>
              <a:effectLst/>
            </c:spPr>
            <c:extLst xmlns:c16r2="http://schemas.microsoft.com/office/drawing/2015/06/chart">
              <c:ext xmlns:c16="http://schemas.microsoft.com/office/drawing/2014/chart" uri="{C3380CC4-5D6E-409C-BE32-E72D297353CC}">
                <c16:uniqueId val="{00000001-FAE3-4B2E-8A9A-CACCF385D982}"/>
              </c:ext>
            </c:extLst>
          </c:dPt>
          <c:dPt>
            <c:idx val="1"/>
            <c:bubble3D val="0"/>
            <c:spPr>
              <a:solidFill>
                <a:schemeClr val="accent6">
                  <a:lumMod val="40000"/>
                  <a:lumOff val="60000"/>
                </a:schemeClr>
              </a:solidFill>
              <a:ln w="19050">
                <a:solidFill>
                  <a:schemeClr val="lt1"/>
                </a:solidFill>
              </a:ln>
              <a:effectLst/>
            </c:spPr>
            <c:extLst xmlns:c16r2="http://schemas.microsoft.com/office/drawing/2015/06/chart">
              <c:ext xmlns:c16="http://schemas.microsoft.com/office/drawing/2014/chart" uri="{C3380CC4-5D6E-409C-BE32-E72D297353CC}">
                <c16:uniqueId val="{00000003-FAE3-4B2E-8A9A-CACCF385D982}"/>
              </c:ext>
            </c:extLst>
          </c:dPt>
          <c:val>
            <c:numRef>
              <c:f>Sheet1!$A$27:$A$28</c:f>
              <c:numCache>
                <c:formatCode>General</c:formatCode>
                <c:ptCount val="2"/>
                <c:pt idx="0">
                  <c:v>30.9</c:v>
                </c:pt>
                <c:pt idx="1">
                  <c:v>69.099999999999994</c:v>
                </c:pt>
              </c:numCache>
            </c:numRef>
          </c:val>
          <c:extLst xmlns:c16r2="http://schemas.microsoft.com/office/drawing/2015/06/chart">
            <c:ext xmlns:c16="http://schemas.microsoft.com/office/drawing/2014/chart" uri="{C3380CC4-5D6E-409C-BE32-E72D297353CC}">
              <c16:uniqueId val="{00000004-FAE3-4B2E-8A9A-CACCF385D982}"/>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a:pPr>
      <a:endParaRPr lang="ja-JP"/>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ltLang="ja-JP" b="1" dirty="0">
                <a:latin typeface="HG丸ｺﾞｼｯｸM-PRO" panose="020F0600000000000000" pitchFamily="50" charset="-128"/>
                <a:ea typeface="HG丸ｺﾞｼｯｸM-PRO" panose="020F0600000000000000" pitchFamily="50" charset="-128"/>
              </a:rPr>
              <a:t>50</a:t>
            </a:r>
            <a:r>
              <a:rPr lang="ja-JP" altLang="en-US" b="1" dirty="0">
                <a:latin typeface="HG丸ｺﾞｼｯｸM-PRO" panose="020F0600000000000000" pitchFamily="50" charset="-128"/>
                <a:ea typeface="HG丸ｺﾞｼｯｸM-PRO" panose="020F0600000000000000" pitchFamily="50" charset="-128"/>
              </a:rPr>
              <a:t>－</a:t>
            </a:r>
            <a:r>
              <a:rPr lang="en-US" altLang="ja-JP" b="1" dirty="0">
                <a:latin typeface="HG丸ｺﾞｼｯｸM-PRO" panose="020F0600000000000000" pitchFamily="50" charset="-128"/>
                <a:ea typeface="HG丸ｺﾞｼｯｸM-PRO" panose="020F0600000000000000" pitchFamily="50" charset="-128"/>
              </a:rPr>
              <a:t>59</a:t>
            </a:r>
            <a:r>
              <a:rPr lang="ja-JP" altLang="en-US" b="1" dirty="0">
                <a:latin typeface="HG丸ｺﾞｼｯｸM-PRO" panose="020F0600000000000000" pitchFamily="50" charset="-128"/>
                <a:ea typeface="HG丸ｺﾞｼｯｸM-PRO" panose="020F0600000000000000" pitchFamily="50" charset="-128"/>
              </a:rPr>
              <a:t>歳</a:t>
            </a:r>
          </a:p>
        </c:rich>
      </c:tx>
      <c:layout>
        <c:manualLayout>
          <c:xMode val="edge"/>
          <c:yMode val="edge"/>
          <c:x val="0.23611342343712877"/>
          <c:y val="0.71471753021841267"/>
        </c:manualLayout>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ja-JP"/>
        </a:p>
      </c:txPr>
    </c:title>
    <c:autoTitleDeleted val="0"/>
    <c:plotArea>
      <c:layout/>
      <c:pieChart>
        <c:varyColors val="1"/>
        <c:ser>
          <c:idx val="0"/>
          <c:order val="0"/>
          <c:dPt>
            <c:idx val="0"/>
            <c:bubble3D val="0"/>
            <c:spPr>
              <a:solidFill>
                <a:schemeClr val="accent1"/>
              </a:solidFill>
              <a:ln w="19050">
                <a:solidFill>
                  <a:schemeClr val="lt1"/>
                </a:solidFill>
              </a:ln>
              <a:effectLst/>
            </c:spPr>
            <c:extLst xmlns:c16r2="http://schemas.microsoft.com/office/drawing/2015/06/chart">
              <c:ext xmlns:c16="http://schemas.microsoft.com/office/drawing/2014/chart" uri="{C3380CC4-5D6E-409C-BE32-E72D297353CC}">
                <c16:uniqueId val="{00000001-55DE-459C-92E9-7DD2233D48CE}"/>
              </c:ext>
            </c:extLst>
          </c:dPt>
          <c:dPt>
            <c:idx val="1"/>
            <c:bubble3D val="0"/>
            <c:spPr>
              <a:solidFill>
                <a:schemeClr val="accent5">
                  <a:lumMod val="40000"/>
                  <a:lumOff val="60000"/>
                </a:schemeClr>
              </a:solidFill>
              <a:ln w="19050">
                <a:solidFill>
                  <a:schemeClr val="lt1"/>
                </a:solidFill>
              </a:ln>
              <a:effectLst/>
            </c:spPr>
            <c:extLst xmlns:c16r2="http://schemas.microsoft.com/office/drawing/2015/06/chart">
              <c:ext xmlns:c16="http://schemas.microsoft.com/office/drawing/2014/chart" uri="{C3380CC4-5D6E-409C-BE32-E72D297353CC}">
                <c16:uniqueId val="{00000003-55DE-459C-92E9-7DD2233D48CE}"/>
              </c:ext>
            </c:extLst>
          </c:dPt>
          <c:val>
            <c:numRef>
              <c:f>Sheet1!$A$45:$A$46</c:f>
              <c:numCache>
                <c:formatCode>General</c:formatCode>
                <c:ptCount val="2"/>
                <c:pt idx="0">
                  <c:v>28.4</c:v>
                </c:pt>
                <c:pt idx="1">
                  <c:v>71.599999999999994</c:v>
                </c:pt>
              </c:numCache>
            </c:numRef>
          </c:val>
          <c:extLst xmlns:c16r2="http://schemas.microsoft.com/office/drawing/2015/06/chart">
            <c:ext xmlns:c16="http://schemas.microsoft.com/office/drawing/2014/chart" uri="{C3380CC4-5D6E-409C-BE32-E72D297353CC}">
              <c16:uniqueId val="{00000004-55DE-459C-92E9-7DD2233D48CE}"/>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a:pPr>
      <a:endParaRPr lang="ja-JP"/>
    </a:p>
  </c:txPr>
  <c:externalData r:id="rId3">
    <c:autoUpdate val="0"/>
  </c:externalData>
</c:chartSpace>
</file>

<file path=ppt/charts/colors1.xml><?xml version="1.0" encoding="utf-8"?>
<cs:colorStyle xmlns:cs="http://schemas.microsoft.com/office/drawing/2012/chartStyle" xmlns:a="http://schemas.openxmlformats.org/drawingml/2006/main" meth="cycle" id="12">
  <a:schemeClr val="accent2"/>
  <a:schemeClr val="accent4"/>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3E046C5-BF13-4FDB-938D-40F6DC372A6E}" type="doc">
      <dgm:prSet loTypeId="urn:microsoft.com/office/officeart/2005/8/layout/radial5" loCatId="cycle" qsTypeId="urn:microsoft.com/office/officeart/2005/8/quickstyle/simple1" qsCatId="simple" csTypeId="urn:microsoft.com/office/officeart/2005/8/colors/colorful1" csCatId="colorful" phldr="1"/>
      <dgm:spPr/>
      <dgm:t>
        <a:bodyPr/>
        <a:lstStyle/>
        <a:p>
          <a:endParaRPr kumimoji="1" lang="ja-JP" altLang="en-US"/>
        </a:p>
      </dgm:t>
    </dgm:pt>
    <dgm:pt modelId="{AA3B36BE-12D8-47C8-9DFD-7FB1F0949F89}">
      <dgm:prSet phldrT="[テキスト]"/>
      <dgm:spPr/>
      <dgm:t>
        <a:bodyPr/>
        <a:lstStyle/>
        <a:p>
          <a:r>
            <a:rPr kumimoji="1" lang="ja-JP" altLang="en-US" dirty="0">
              <a:latin typeface="HG丸ｺﾞｼｯｸM-PRO" panose="020F0600000000000000" pitchFamily="50" charset="-128"/>
              <a:ea typeface="HG丸ｺﾞｼｯｸM-PRO" panose="020F0600000000000000" pitchFamily="50" charset="-128"/>
            </a:rPr>
            <a:t>心の健康</a:t>
          </a:r>
        </a:p>
      </dgm:t>
    </dgm:pt>
    <dgm:pt modelId="{636D79C4-A5AE-4D88-93FE-6856F5D61514}" type="parTrans" cxnId="{2589E8C3-506C-4C1C-A31F-EF630C86D517}">
      <dgm:prSet/>
      <dgm:spPr/>
      <dgm:t>
        <a:bodyPr/>
        <a:lstStyle/>
        <a:p>
          <a:endParaRPr kumimoji="1" lang="ja-JP" altLang="en-US">
            <a:latin typeface="HG丸ｺﾞｼｯｸM-PRO" panose="020F0600000000000000" pitchFamily="50" charset="-128"/>
            <a:ea typeface="HG丸ｺﾞｼｯｸM-PRO" panose="020F0600000000000000" pitchFamily="50" charset="-128"/>
          </a:endParaRPr>
        </a:p>
      </dgm:t>
    </dgm:pt>
    <dgm:pt modelId="{74ECDB20-6373-4206-90D6-690A70DBFED8}" type="sibTrans" cxnId="{2589E8C3-506C-4C1C-A31F-EF630C86D517}">
      <dgm:prSet/>
      <dgm:spPr/>
      <dgm:t>
        <a:bodyPr/>
        <a:lstStyle/>
        <a:p>
          <a:endParaRPr kumimoji="1" lang="ja-JP" altLang="en-US">
            <a:latin typeface="HG丸ｺﾞｼｯｸM-PRO" panose="020F0600000000000000" pitchFamily="50" charset="-128"/>
            <a:ea typeface="HG丸ｺﾞｼｯｸM-PRO" panose="020F0600000000000000" pitchFamily="50" charset="-128"/>
          </a:endParaRPr>
        </a:p>
      </dgm:t>
    </dgm:pt>
    <dgm:pt modelId="{F8536835-5A93-406A-B0FA-464B07913EBF}">
      <dgm:prSet phldrT="[テキスト]" custT="1"/>
      <dgm:spPr/>
      <dgm:t>
        <a:bodyPr/>
        <a:lstStyle/>
        <a:p>
          <a:r>
            <a:rPr kumimoji="1" lang="ja-JP" altLang="en-US" sz="1800" b="1" dirty="0">
              <a:latin typeface="HG丸ｺﾞｼｯｸM-PRO" panose="020F0600000000000000" pitchFamily="50" charset="-128"/>
              <a:ea typeface="HG丸ｺﾞｼｯｸM-PRO" panose="020F0600000000000000" pitchFamily="50" charset="-128"/>
            </a:rPr>
            <a:t>①心身の休息</a:t>
          </a:r>
        </a:p>
      </dgm:t>
    </dgm:pt>
    <dgm:pt modelId="{583888A4-B392-486C-A692-137E1345396F}" type="parTrans" cxnId="{DC9F87DB-012E-4BFF-AA60-AAC0452D9AB1}">
      <dgm:prSet/>
      <dgm:spPr/>
      <dgm:t>
        <a:bodyPr/>
        <a:lstStyle/>
        <a:p>
          <a:endParaRPr kumimoji="1" lang="ja-JP" altLang="en-US">
            <a:latin typeface="HG丸ｺﾞｼｯｸM-PRO" panose="020F0600000000000000" pitchFamily="50" charset="-128"/>
            <a:ea typeface="HG丸ｺﾞｼｯｸM-PRO" panose="020F0600000000000000" pitchFamily="50" charset="-128"/>
          </a:endParaRPr>
        </a:p>
      </dgm:t>
    </dgm:pt>
    <dgm:pt modelId="{49571517-1AC5-471E-92EA-0C119017CFFC}" type="sibTrans" cxnId="{DC9F87DB-012E-4BFF-AA60-AAC0452D9AB1}">
      <dgm:prSet/>
      <dgm:spPr/>
      <dgm:t>
        <a:bodyPr/>
        <a:lstStyle/>
        <a:p>
          <a:endParaRPr kumimoji="1" lang="ja-JP" altLang="en-US">
            <a:latin typeface="HG丸ｺﾞｼｯｸM-PRO" panose="020F0600000000000000" pitchFamily="50" charset="-128"/>
            <a:ea typeface="HG丸ｺﾞｼｯｸM-PRO" panose="020F0600000000000000" pitchFamily="50" charset="-128"/>
          </a:endParaRPr>
        </a:p>
      </dgm:t>
    </dgm:pt>
    <dgm:pt modelId="{B2DC5991-E716-4EEE-BB10-0C8E8085168D}">
      <dgm:prSet phldrT="[テキスト]" custT="1"/>
      <dgm:spPr>
        <a:solidFill>
          <a:srgbClr val="DEB400"/>
        </a:solidFill>
      </dgm:spPr>
      <dgm:t>
        <a:bodyPr/>
        <a:lstStyle/>
        <a:p>
          <a:r>
            <a:rPr kumimoji="1" lang="ja-JP" altLang="en-US" sz="1800" b="1" dirty="0" smtClean="0">
              <a:latin typeface="HG丸ｺﾞｼｯｸM-PRO" panose="020F0600000000000000" pitchFamily="50" charset="-128"/>
              <a:ea typeface="HG丸ｺﾞｼｯｸM-PRO" panose="020F0600000000000000" pitchFamily="50" charset="-128"/>
            </a:rPr>
            <a:t>②環境</a:t>
          </a:r>
          <a:endParaRPr kumimoji="1" lang="en-US" altLang="ja-JP" sz="1800" b="1" dirty="0">
            <a:latin typeface="HG丸ｺﾞｼｯｸM-PRO" panose="020F0600000000000000" pitchFamily="50" charset="-128"/>
            <a:ea typeface="HG丸ｺﾞｼｯｸM-PRO" panose="020F0600000000000000" pitchFamily="50" charset="-128"/>
          </a:endParaRPr>
        </a:p>
        <a:p>
          <a:r>
            <a:rPr kumimoji="1" lang="ja-JP" altLang="en-US" sz="1800" b="1" dirty="0">
              <a:latin typeface="HG丸ｺﾞｼｯｸM-PRO" panose="020F0600000000000000" pitchFamily="50" charset="-128"/>
              <a:ea typeface="HG丸ｺﾞｼｯｸM-PRO" panose="020F0600000000000000" pitchFamily="50" charset="-128"/>
            </a:rPr>
            <a:t>　 </a:t>
          </a:r>
          <a:r>
            <a:rPr kumimoji="1" lang="ja-JP" altLang="en-US" sz="1800" b="1" dirty="0" smtClean="0">
              <a:latin typeface="HG丸ｺﾞｼｯｸM-PRO" panose="020F0600000000000000" pitchFamily="50" charset="-128"/>
              <a:ea typeface="HG丸ｺﾞｼｯｸM-PRO" panose="020F0600000000000000" pitchFamily="50" charset="-128"/>
            </a:rPr>
            <a:t>調整</a:t>
          </a:r>
          <a:endParaRPr kumimoji="1" lang="en-US" altLang="ja-JP" sz="1400" b="1" dirty="0">
            <a:latin typeface="HG丸ｺﾞｼｯｸM-PRO" panose="020F0600000000000000" pitchFamily="50" charset="-128"/>
            <a:ea typeface="HG丸ｺﾞｼｯｸM-PRO" panose="020F0600000000000000" pitchFamily="50" charset="-128"/>
          </a:endParaRPr>
        </a:p>
      </dgm:t>
    </dgm:pt>
    <dgm:pt modelId="{E05D4D7F-FEA1-4668-A78B-2F60E66AE3A3}" type="parTrans" cxnId="{95FE3724-720F-4C92-A383-32F66A83CAAD}">
      <dgm:prSet/>
      <dgm:spPr>
        <a:solidFill>
          <a:srgbClr val="FFC000"/>
        </a:solidFill>
      </dgm:spPr>
      <dgm:t>
        <a:bodyPr/>
        <a:lstStyle/>
        <a:p>
          <a:endParaRPr kumimoji="1" lang="ja-JP" altLang="en-US">
            <a:latin typeface="HG丸ｺﾞｼｯｸM-PRO" panose="020F0600000000000000" pitchFamily="50" charset="-128"/>
            <a:ea typeface="HG丸ｺﾞｼｯｸM-PRO" panose="020F0600000000000000" pitchFamily="50" charset="-128"/>
          </a:endParaRPr>
        </a:p>
      </dgm:t>
    </dgm:pt>
    <dgm:pt modelId="{A0D5E709-AEC4-4DEC-9869-2BE24D0B5D6C}" type="sibTrans" cxnId="{95FE3724-720F-4C92-A383-32F66A83CAAD}">
      <dgm:prSet/>
      <dgm:spPr/>
      <dgm:t>
        <a:bodyPr/>
        <a:lstStyle/>
        <a:p>
          <a:endParaRPr kumimoji="1" lang="ja-JP" altLang="en-US">
            <a:latin typeface="HG丸ｺﾞｼｯｸM-PRO" panose="020F0600000000000000" pitchFamily="50" charset="-128"/>
            <a:ea typeface="HG丸ｺﾞｼｯｸM-PRO" panose="020F0600000000000000" pitchFamily="50" charset="-128"/>
          </a:endParaRPr>
        </a:p>
      </dgm:t>
    </dgm:pt>
    <dgm:pt modelId="{AA9BB991-2DD1-418F-944C-611D8C903F29}">
      <dgm:prSet phldrT="[テキスト]" custT="1"/>
      <dgm:spPr>
        <a:solidFill>
          <a:srgbClr val="FF99CC"/>
        </a:solidFill>
      </dgm:spPr>
      <dgm:t>
        <a:bodyPr/>
        <a:lstStyle/>
        <a:p>
          <a:r>
            <a:rPr kumimoji="1" lang="ja-JP" altLang="en-US" sz="1600" b="1" dirty="0" smtClean="0">
              <a:latin typeface="HG丸ｺﾞｼｯｸM-PRO" panose="020F0600000000000000" pitchFamily="50" charset="-128"/>
              <a:ea typeface="HG丸ｺﾞｼｯｸM-PRO" panose="020F0600000000000000" pitchFamily="50" charset="-128"/>
            </a:rPr>
            <a:t>③心理　　療法</a:t>
          </a:r>
          <a:r>
            <a:rPr kumimoji="1" lang="en-US" altLang="ja-JP" sz="1600" b="1" dirty="0">
              <a:latin typeface="HG丸ｺﾞｼｯｸM-PRO" panose="020F0600000000000000" pitchFamily="50" charset="-128"/>
              <a:ea typeface="HG丸ｺﾞｼｯｸM-PRO" panose="020F0600000000000000" pitchFamily="50" charset="-128"/>
            </a:rPr>
            <a:t>(</a:t>
          </a:r>
          <a:r>
            <a:rPr kumimoji="1" lang="ja-JP" altLang="en-US" sz="1600" b="1" dirty="0">
              <a:latin typeface="HG丸ｺﾞｼｯｸM-PRO" panose="020F0600000000000000" pitchFamily="50" charset="-128"/>
              <a:ea typeface="HG丸ｺﾞｼｯｸM-PRO" panose="020F0600000000000000" pitchFamily="50" charset="-128"/>
            </a:rPr>
            <a:t>ストレス対処</a:t>
          </a:r>
          <a:r>
            <a:rPr kumimoji="1" lang="en-US" altLang="ja-JP" sz="1600" b="1" dirty="0">
              <a:latin typeface="HG丸ｺﾞｼｯｸM-PRO" panose="020F0600000000000000" pitchFamily="50" charset="-128"/>
              <a:ea typeface="HG丸ｺﾞｼｯｸM-PRO" panose="020F0600000000000000" pitchFamily="50" charset="-128"/>
            </a:rPr>
            <a:t>)</a:t>
          </a:r>
        </a:p>
      </dgm:t>
    </dgm:pt>
    <dgm:pt modelId="{99773218-D21D-4B29-B459-F93C42747676}" type="parTrans" cxnId="{3EC97B4B-EF3E-48DE-A716-B65EB3CC61AF}">
      <dgm:prSet/>
      <dgm:spPr>
        <a:solidFill>
          <a:srgbClr val="FF99CC"/>
        </a:solidFill>
      </dgm:spPr>
      <dgm:t>
        <a:bodyPr/>
        <a:lstStyle/>
        <a:p>
          <a:endParaRPr kumimoji="1" lang="ja-JP" altLang="en-US">
            <a:latin typeface="HG丸ｺﾞｼｯｸM-PRO" panose="020F0600000000000000" pitchFamily="50" charset="-128"/>
            <a:ea typeface="HG丸ｺﾞｼｯｸM-PRO" panose="020F0600000000000000" pitchFamily="50" charset="-128"/>
          </a:endParaRPr>
        </a:p>
      </dgm:t>
    </dgm:pt>
    <dgm:pt modelId="{A7A2A1A3-7A4D-4FB3-8DF5-450A899C6728}" type="sibTrans" cxnId="{3EC97B4B-EF3E-48DE-A716-B65EB3CC61AF}">
      <dgm:prSet/>
      <dgm:spPr/>
      <dgm:t>
        <a:bodyPr/>
        <a:lstStyle/>
        <a:p>
          <a:endParaRPr kumimoji="1" lang="ja-JP" altLang="en-US">
            <a:latin typeface="HG丸ｺﾞｼｯｸM-PRO" panose="020F0600000000000000" pitchFamily="50" charset="-128"/>
            <a:ea typeface="HG丸ｺﾞｼｯｸM-PRO" panose="020F0600000000000000" pitchFamily="50" charset="-128"/>
          </a:endParaRPr>
        </a:p>
      </dgm:t>
    </dgm:pt>
    <dgm:pt modelId="{D86C0894-677C-44D8-B75A-829BC9D1EBFC}">
      <dgm:prSet phldrT="[テキスト]" custT="1"/>
      <dgm:spPr/>
      <dgm:t>
        <a:bodyPr/>
        <a:lstStyle/>
        <a:p>
          <a:r>
            <a:rPr kumimoji="1" lang="ja-JP" altLang="en-US" sz="1800" b="1" dirty="0">
              <a:latin typeface="HG丸ｺﾞｼｯｸM-PRO" panose="020F0600000000000000" pitchFamily="50" charset="-128"/>
              <a:ea typeface="HG丸ｺﾞｼｯｸM-PRO" panose="020F0600000000000000" pitchFamily="50" charset="-128"/>
            </a:rPr>
            <a:t>④薬物</a:t>
          </a:r>
          <a:endParaRPr kumimoji="1" lang="en-US" altLang="ja-JP" sz="1800" b="1" dirty="0">
            <a:latin typeface="HG丸ｺﾞｼｯｸM-PRO" panose="020F0600000000000000" pitchFamily="50" charset="-128"/>
            <a:ea typeface="HG丸ｺﾞｼｯｸM-PRO" panose="020F0600000000000000" pitchFamily="50" charset="-128"/>
          </a:endParaRPr>
        </a:p>
        <a:p>
          <a:r>
            <a:rPr kumimoji="1" lang="ja-JP" altLang="en-US" sz="1800" b="1" dirty="0">
              <a:latin typeface="HG丸ｺﾞｼｯｸM-PRO" panose="020F0600000000000000" pitchFamily="50" charset="-128"/>
              <a:ea typeface="HG丸ｺﾞｼｯｸM-PRO" panose="020F0600000000000000" pitchFamily="50" charset="-128"/>
            </a:rPr>
            <a:t>　療法</a:t>
          </a:r>
        </a:p>
      </dgm:t>
    </dgm:pt>
    <dgm:pt modelId="{2CE8217F-5005-42CF-A964-8CBA6DB8FB2D}" type="sibTrans" cxnId="{EBAAB3B5-1604-426A-9CF0-76C65ABABA0D}">
      <dgm:prSet/>
      <dgm:spPr/>
      <dgm:t>
        <a:bodyPr/>
        <a:lstStyle/>
        <a:p>
          <a:endParaRPr kumimoji="1" lang="ja-JP" altLang="en-US">
            <a:latin typeface="HG丸ｺﾞｼｯｸM-PRO" panose="020F0600000000000000" pitchFamily="50" charset="-128"/>
            <a:ea typeface="HG丸ｺﾞｼｯｸM-PRO" panose="020F0600000000000000" pitchFamily="50" charset="-128"/>
          </a:endParaRPr>
        </a:p>
      </dgm:t>
    </dgm:pt>
    <dgm:pt modelId="{474903D0-6198-4FB7-9760-D0FC945DBB03}" type="parTrans" cxnId="{EBAAB3B5-1604-426A-9CF0-76C65ABABA0D}">
      <dgm:prSet/>
      <dgm:spPr/>
      <dgm:t>
        <a:bodyPr/>
        <a:lstStyle/>
        <a:p>
          <a:endParaRPr kumimoji="1" lang="ja-JP" altLang="en-US">
            <a:latin typeface="HG丸ｺﾞｼｯｸM-PRO" panose="020F0600000000000000" pitchFamily="50" charset="-128"/>
            <a:ea typeface="HG丸ｺﾞｼｯｸM-PRO" panose="020F0600000000000000" pitchFamily="50" charset="-128"/>
          </a:endParaRPr>
        </a:p>
      </dgm:t>
    </dgm:pt>
    <dgm:pt modelId="{8DF8FBAB-C9E1-4514-AEE6-E28ED7A35EE1}">
      <dgm:prSet phldrT="[テキスト]" custT="1"/>
      <dgm:spPr/>
      <dgm:t>
        <a:bodyPr/>
        <a:lstStyle/>
        <a:p>
          <a:r>
            <a:rPr kumimoji="1" lang="ja-JP" altLang="en-US" sz="1800" b="1" dirty="0">
              <a:latin typeface="HG丸ｺﾞｼｯｸM-PRO" panose="020F0600000000000000" pitchFamily="50" charset="-128"/>
              <a:ea typeface="HG丸ｺﾞｼｯｸM-PRO" panose="020F0600000000000000" pitchFamily="50" charset="-128"/>
            </a:rPr>
            <a:t>⑤生活</a:t>
          </a:r>
          <a:endParaRPr kumimoji="1" lang="en-US" altLang="ja-JP" sz="1800" b="1" dirty="0">
            <a:latin typeface="HG丸ｺﾞｼｯｸM-PRO" panose="020F0600000000000000" pitchFamily="50" charset="-128"/>
            <a:ea typeface="HG丸ｺﾞｼｯｸM-PRO" panose="020F0600000000000000" pitchFamily="50" charset="-128"/>
          </a:endParaRPr>
        </a:p>
        <a:p>
          <a:r>
            <a:rPr kumimoji="1" lang="ja-JP" altLang="en-US" sz="1800" b="1" dirty="0">
              <a:latin typeface="HG丸ｺﾞｼｯｸM-PRO" panose="020F0600000000000000" pitchFamily="50" charset="-128"/>
              <a:ea typeface="HG丸ｺﾞｼｯｸM-PRO" panose="020F0600000000000000" pitchFamily="50" charset="-128"/>
            </a:rPr>
            <a:t>　習慣</a:t>
          </a:r>
          <a:endParaRPr kumimoji="1" lang="en-US" altLang="ja-JP" sz="1600" b="1" dirty="0">
            <a:latin typeface="HG丸ｺﾞｼｯｸM-PRO" panose="020F0600000000000000" pitchFamily="50" charset="-128"/>
            <a:ea typeface="HG丸ｺﾞｼｯｸM-PRO" panose="020F0600000000000000" pitchFamily="50" charset="-128"/>
          </a:endParaRPr>
        </a:p>
      </dgm:t>
    </dgm:pt>
    <dgm:pt modelId="{AE2FDC59-7239-4A8F-85CD-6A27D3921415}" type="sibTrans" cxnId="{3AEA36B1-FF40-4686-9BEA-A03BF2F893DB}">
      <dgm:prSet/>
      <dgm:spPr/>
      <dgm:t>
        <a:bodyPr/>
        <a:lstStyle/>
        <a:p>
          <a:endParaRPr kumimoji="1" lang="ja-JP" altLang="en-US">
            <a:latin typeface="HG丸ｺﾞｼｯｸM-PRO" panose="020F0600000000000000" pitchFamily="50" charset="-128"/>
            <a:ea typeface="HG丸ｺﾞｼｯｸM-PRO" panose="020F0600000000000000" pitchFamily="50" charset="-128"/>
          </a:endParaRPr>
        </a:p>
      </dgm:t>
    </dgm:pt>
    <dgm:pt modelId="{EB885FA0-49A2-4E10-A4D4-2226E24E9499}" type="parTrans" cxnId="{3AEA36B1-FF40-4686-9BEA-A03BF2F893DB}">
      <dgm:prSet/>
      <dgm:spPr/>
      <dgm:t>
        <a:bodyPr/>
        <a:lstStyle/>
        <a:p>
          <a:endParaRPr kumimoji="1" lang="ja-JP" altLang="en-US">
            <a:latin typeface="HG丸ｺﾞｼｯｸM-PRO" panose="020F0600000000000000" pitchFamily="50" charset="-128"/>
            <a:ea typeface="HG丸ｺﾞｼｯｸM-PRO" panose="020F0600000000000000" pitchFamily="50" charset="-128"/>
          </a:endParaRPr>
        </a:p>
      </dgm:t>
    </dgm:pt>
    <dgm:pt modelId="{EBB06EA1-829D-4C83-9F14-9A33E34E591E}" type="pres">
      <dgm:prSet presAssocID="{23E046C5-BF13-4FDB-938D-40F6DC372A6E}" presName="Name0" presStyleCnt="0">
        <dgm:presLayoutVars>
          <dgm:chMax val="1"/>
          <dgm:dir/>
          <dgm:animLvl val="ctr"/>
          <dgm:resizeHandles val="exact"/>
        </dgm:presLayoutVars>
      </dgm:prSet>
      <dgm:spPr/>
      <dgm:t>
        <a:bodyPr/>
        <a:lstStyle/>
        <a:p>
          <a:endParaRPr kumimoji="1" lang="ja-JP" altLang="en-US"/>
        </a:p>
      </dgm:t>
    </dgm:pt>
    <dgm:pt modelId="{57E0435C-7784-4D58-89D7-1D9CC1CCC876}" type="pres">
      <dgm:prSet presAssocID="{AA3B36BE-12D8-47C8-9DFD-7FB1F0949F89}" presName="centerShape" presStyleLbl="node0" presStyleIdx="0" presStyleCnt="1"/>
      <dgm:spPr/>
      <dgm:t>
        <a:bodyPr/>
        <a:lstStyle/>
        <a:p>
          <a:endParaRPr kumimoji="1" lang="ja-JP" altLang="en-US"/>
        </a:p>
      </dgm:t>
    </dgm:pt>
    <dgm:pt modelId="{9E56E0E6-216D-49B6-A9E5-C5308CC94E54}" type="pres">
      <dgm:prSet presAssocID="{583888A4-B392-486C-A692-137E1345396F}" presName="parTrans" presStyleLbl="sibTrans2D1" presStyleIdx="0" presStyleCnt="5"/>
      <dgm:spPr>
        <a:prstGeom prst="leftArrow">
          <a:avLst/>
        </a:prstGeom>
      </dgm:spPr>
      <dgm:t>
        <a:bodyPr/>
        <a:lstStyle/>
        <a:p>
          <a:endParaRPr kumimoji="1" lang="ja-JP" altLang="en-US"/>
        </a:p>
      </dgm:t>
    </dgm:pt>
    <dgm:pt modelId="{E167246F-955F-4BC4-B159-FDD100B69140}" type="pres">
      <dgm:prSet presAssocID="{583888A4-B392-486C-A692-137E1345396F}" presName="connectorText" presStyleLbl="sibTrans2D1" presStyleIdx="0" presStyleCnt="5"/>
      <dgm:spPr/>
      <dgm:t>
        <a:bodyPr/>
        <a:lstStyle/>
        <a:p>
          <a:endParaRPr kumimoji="1" lang="ja-JP" altLang="en-US"/>
        </a:p>
      </dgm:t>
    </dgm:pt>
    <dgm:pt modelId="{5BA08F35-DE34-4920-8D31-15F591EA2799}" type="pres">
      <dgm:prSet presAssocID="{F8536835-5A93-406A-B0FA-464B07913EBF}" presName="node" presStyleLbl="node1" presStyleIdx="0" presStyleCnt="5">
        <dgm:presLayoutVars>
          <dgm:bulletEnabled val="1"/>
        </dgm:presLayoutVars>
      </dgm:prSet>
      <dgm:spPr/>
      <dgm:t>
        <a:bodyPr/>
        <a:lstStyle/>
        <a:p>
          <a:endParaRPr kumimoji="1" lang="ja-JP" altLang="en-US"/>
        </a:p>
      </dgm:t>
    </dgm:pt>
    <dgm:pt modelId="{BA75DD3F-63B2-4E45-BBF9-6C13D934698F}" type="pres">
      <dgm:prSet presAssocID="{E05D4D7F-FEA1-4668-A78B-2F60E66AE3A3}" presName="parTrans" presStyleLbl="sibTrans2D1" presStyleIdx="1" presStyleCnt="5"/>
      <dgm:spPr>
        <a:prstGeom prst="leftArrow">
          <a:avLst/>
        </a:prstGeom>
      </dgm:spPr>
      <dgm:t>
        <a:bodyPr/>
        <a:lstStyle/>
        <a:p>
          <a:endParaRPr kumimoji="1" lang="ja-JP" altLang="en-US"/>
        </a:p>
      </dgm:t>
    </dgm:pt>
    <dgm:pt modelId="{CFB73899-759B-4125-B5CF-7E98AAFE0A34}" type="pres">
      <dgm:prSet presAssocID="{E05D4D7F-FEA1-4668-A78B-2F60E66AE3A3}" presName="connectorText" presStyleLbl="sibTrans2D1" presStyleIdx="1" presStyleCnt="5"/>
      <dgm:spPr/>
      <dgm:t>
        <a:bodyPr/>
        <a:lstStyle/>
        <a:p>
          <a:endParaRPr kumimoji="1" lang="ja-JP" altLang="en-US"/>
        </a:p>
      </dgm:t>
    </dgm:pt>
    <dgm:pt modelId="{3C10D980-D64D-401D-BB0F-F0D24ADA6968}" type="pres">
      <dgm:prSet presAssocID="{B2DC5991-E716-4EEE-BB10-0C8E8085168D}" presName="node" presStyleLbl="node1" presStyleIdx="1" presStyleCnt="5">
        <dgm:presLayoutVars>
          <dgm:bulletEnabled val="1"/>
        </dgm:presLayoutVars>
      </dgm:prSet>
      <dgm:spPr/>
      <dgm:t>
        <a:bodyPr/>
        <a:lstStyle/>
        <a:p>
          <a:endParaRPr kumimoji="1" lang="ja-JP" altLang="en-US"/>
        </a:p>
      </dgm:t>
    </dgm:pt>
    <dgm:pt modelId="{164ECC53-47C0-4F18-8CD2-A66591F788FA}" type="pres">
      <dgm:prSet presAssocID="{99773218-D21D-4B29-B459-F93C42747676}" presName="parTrans" presStyleLbl="sibTrans2D1" presStyleIdx="2" presStyleCnt="5"/>
      <dgm:spPr>
        <a:prstGeom prst="leftArrow">
          <a:avLst/>
        </a:prstGeom>
      </dgm:spPr>
      <dgm:t>
        <a:bodyPr/>
        <a:lstStyle/>
        <a:p>
          <a:endParaRPr kumimoji="1" lang="ja-JP" altLang="en-US"/>
        </a:p>
      </dgm:t>
    </dgm:pt>
    <dgm:pt modelId="{D22CD33B-73E4-4EF5-A2F1-9D1C25291337}" type="pres">
      <dgm:prSet presAssocID="{99773218-D21D-4B29-B459-F93C42747676}" presName="connectorText" presStyleLbl="sibTrans2D1" presStyleIdx="2" presStyleCnt="5"/>
      <dgm:spPr/>
      <dgm:t>
        <a:bodyPr/>
        <a:lstStyle/>
        <a:p>
          <a:endParaRPr kumimoji="1" lang="ja-JP" altLang="en-US"/>
        </a:p>
      </dgm:t>
    </dgm:pt>
    <dgm:pt modelId="{009EC9A7-C6B5-4B52-A338-FF2C84D75514}" type="pres">
      <dgm:prSet presAssocID="{AA9BB991-2DD1-418F-944C-611D8C903F29}" presName="node" presStyleLbl="node1" presStyleIdx="2" presStyleCnt="5">
        <dgm:presLayoutVars>
          <dgm:bulletEnabled val="1"/>
        </dgm:presLayoutVars>
      </dgm:prSet>
      <dgm:spPr/>
      <dgm:t>
        <a:bodyPr/>
        <a:lstStyle/>
        <a:p>
          <a:endParaRPr kumimoji="1" lang="ja-JP" altLang="en-US"/>
        </a:p>
      </dgm:t>
    </dgm:pt>
    <dgm:pt modelId="{A8E66A1C-10EF-46BB-9811-E0C090698CB5}" type="pres">
      <dgm:prSet presAssocID="{474903D0-6198-4FB7-9760-D0FC945DBB03}" presName="parTrans" presStyleLbl="sibTrans2D1" presStyleIdx="3" presStyleCnt="5"/>
      <dgm:spPr>
        <a:prstGeom prst="leftArrow">
          <a:avLst/>
        </a:prstGeom>
      </dgm:spPr>
      <dgm:t>
        <a:bodyPr/>
        <a:lstStyle/>
        <a:p>
          <a:endParaRPr kumimoji="1" lang="ja-JP" altLang="en-US"/>
        </a:p>
      </dgm:t>
    </dgm:pt>
    <dgm:pt modelId="{81DBCADA-31C2-450B-A78B-B1637670ED00}" type="pres">
      <dgm:prSet presAssocID="{474903D0-6198-4FB7-9760-D0FC945DBB03}" presName="connectorText" presStyleLbl="sibTrans2D1" presStyleIdx="3" presStyleCnt="5"/>
      <dgm:spPr/>
      <dgm:t>
        <a:bodyPr/>
        <a:lstStyle/>
        <a:p>
          <a:endParaRPr kumimoji="1" lang="ja-JP" altLang="en-US"/>
        </a:p>
      </dgm:t>
    </dgm:pt>
    <dgm:pt modelId="{A70287C8-F51F-461B-866E-39697A88B956}" type="pres">
      <dgm:prSet presAssocID="{D86C0894-677C-44D8-B75A-829BC9D1EBFC}" presName="node" presStyleLbl="node1" presStyleIdx="3" presStyleCnt="5">
        <dgm:presLayoutVars>
          <dgm:bulletEnabled val="1"/>
        </dgm:presLayoutVars>
      </dgm:prSet>
      <dgm:spPr/>
      <dgm:t>
        <a:bodyPr/>
        <a:lstStyle/>
        <a:p>
          <a:endParaRPr kumimoji="1" lang="ja-JP" altLang="en-US"/>
        </a:p>
      </dgm:t>
    </dgm:pt>
    <dgm:pt modelId="{CD3CC7CB-43DA-4FAD-91B0-4613A2C6B6ED}" type="pres">
      <dgm:prSet presAssocID="{EB885FA0-49A2-4E10-A4D4-2226E24E9499}" presName="parTrans" presStyleLbl="sibTrans2D1" presStyleIdx="4" presStyleCnt="5"/>
      <dgm:spPr>
        <a:prstGeom prst="leftArrow">
          <a:avLst/>
        </a:prstGeom>
      </dgm:spPr>
      <dgm:t>
        <a:bodyPr/>
        <a:lstStyle/>
        <a:p>
          <a:endParaRPr kumimoji="1" lang="ja-JP" altLang="en-US"/>
        </a:p>
      </dgm:t>
    </dgm:pt>
    <dgm:pt modelId="{6D6AAD4B-947E-4D72-98B0-AB80F99248BD}" type="pres">
      <dgm:prSet presAssocID="{EB885FA0-49A2-4E10-A4D4-2226E24E9499}" presName="connectorText" presStyleLbl="sibTrans2D1" presStyleIdx="4" presStyleCnt="5"/>
      <dgm:spPr/>
      <dgm:t>
        <a:bodyPr/>
        <a:lstStyle/>
        <a:p>
          <a:endParaRPr kumimoji="1" lang="ja-JP" altLang="en-US"/>
        </a:p>
      </dgm:t>
    </dgm:pt>
    <dgm:pt modelId="{7FD81463-0F89-4DCC-8D1A-B04F11FC3541}" type="pres">
      <dgm:prSet presAssocID="{8DF8FBAB-C9E1-4514-AEE6-E28ED7A35EE1}" presName="node" presStyleLbl="node1" presStyleIdx="4" presStyleCnt="5" custRadScaleRad="102994" custRadScaleInc="2274">
        <dgm:presLayoutVars>
          <dgm:bulletEnabled val="1"/>
        </dgm:presLayoutVars>
      </dgm:prSet>
      <dgm:spPr/>
      <dgm:t>
        <a:bodyPr/>
        <a:lstStyle/>
        <a:p>
          <a:endParaRPr kumimoji="1" lang="ja-JP" altLang="en-US"/>
        </a:p>
      </dgm:t>
    </dgm:pt>
  </dgm:ptLst>
  <dgm:cxnLst>
    <dgm:cxn modelId="{20F711E3-B701-410F-886F-DE058118B7AA}" type="presOf" srcId="{99773218-D21D-4B29-B459-F93C42747676}" destId="{D22CD33B-73E4-4EF5-A2F1-9D1C25291337}" srcOrd="1" destOrd="0" presId="urn:microsoft.com/office/officeart/2005/8/layout/radial5"/>
    <dgm:cxn modelId="{EBAAB3B5-1604-426A-9CF0-76C65ABABA0D}" srcId="{AA3B36BE-12D8-47C8-9DFD-7FB1F0949F89}" destId="{D86C0894-677C-44D8-B75A-829BC9D1EBFC}" srcOrd="3" destOrd="0" parTransId="{474903D0-6198-4FB7-9760-D0FC945DBB03}" sibTransId="{2CE8217F-5005-42CF-A964-8CBA6DB8FB2D}"/>
    <dgm:cxn modelId="{4B893C84-775E-4AA7-A5C1-5962BAA3C5A9}" type="presOf" srcId="{99773218-D21D-4B29-B459-F93C42747676}" destId="{164ECC53-47C0-4F18-8CD2-A66591F788FA}" srcOrd="0" destOrd="0" presId="urn:microsoft.com/office/officeart/2005/8/layout/radial5"/>
    <dgm:cxn modelId="{95FE3724-720F-4C92-A383-32F66A83CAAD}" srcId="{AA3B36BE-12D8-47C8-9DFD-7FB1F0949F89}" destId="{B2DC5991-E716-4EEE-BB10-0C8E8085168D}" srcOrd="1" destOrd="0" parTransId="{E05D4D7F-FEA1-4668-A78B-2F60E66AE3A3}" sibTransId="{A0D5E709-AEC4-4DEC-9869-2BE24D0B5D6C}"/>
    <dgm:cxn modelId="{2589E8C3-506C-4C1C-A31F-EF630C86D517}" srcId="{23E046C5-BF13-4FDB-938D-40F6DC372A6E}" destId="{AA3B36BE-12D8-47C8-9DFD-7FB1F0949F89}" srcOrd="0" destOrd="0" parTransId="{636D79C4-A5AE-4D88-93FE-6856F5D61514}" sibTransId="{74ECDB20-6373-4206-90D6-690A70DBFED8}"/>
    <dgm:cxn modelId="{DC9F87DB-012E-4BFF-AA60-AAC0452D9AB1}" srcId="{AA3B36BE-12D8-47C8-9DFD-7FB1F0949F89}" destId="{F8536835-5A93-406A-B0FA-464B07913EBF}" srcOrd="0" destOrd="0" parTransId="{583888A4-B392-486C-A692-137E1345396F}" sibTransId="{49571517-1AC5-471E-92EA-0C119017CFFC}"/>
    <dgm:cxn modelId="{72CDBCBD-70BF-488B-A450-63705CD636A9}" type="presOf" srcId="{E05D4D7F-FEA1-4668-A78B-2F60E66AE3A3}" destId="{BA75DD3F-63B2-4E45-BBF9-6C13D934698F}" srcOrd="0" destOrd="0" presId="urn:microsoft.com/office/officeart/2005/8/layout/radial5"/>
    <dgm:cxn modelId="{8A850BA7-1228-4D48-90EB-50A8DB93A338}" type="presOf" srcId="{EB885FA0-49A2-4E10-A4D4-2226E24E9499}" destId="{CD3CC7CB-43DA-4FAD-91B0-4613A2C6B6ED}" srcOrd="0" destOrd="0" presId="urn:microsoft.com/office/officeart/2005/8/layout/radial5"/>
    <dgm:cxn modelId="{D07D833B-63AD-4BA1-8AD7-A6D088F1FB27}" type="presOf" srcId="{E05D4D7F-FEA1-4668-A78B-2F60E66AE3A3}" destId="{CFB73899-759B-4125-B5CF-7E98AAFE0A34}" srcOrd="1" destOrd="0" presId="urn:microsoft.com/office/officeart/2005/8/layout/radial5"/>
    <dgm:cxn modelId="{B23AB65D-4836-4D25-9A50-1FAE8F8CF52A}" type="presOf" srcId="{F8536835-5A93-406A-B0FA-464B07913EBF}" destId="{5BA08F35-DE34-4920-8D31-15F591EA2799}" srcOrd="0" destOrd="0" presId="urn:microsoft.com/office/officeart/2005/8/layout/radial5"/>
    <dgm:cxn modelId="{69E4C7F9-DC05-4E0B-B191-A9BB47454150}" type="presOf" srcId="{AA3B36BE-12D8-47C8-9DFD-7FB1F0949F89}" destId="{57E0435C-7784-4D58-89D7-1D9CC1CCC876}" srcOrd="0" destOrd="0" presId="urn:microsoft.com/office/officeart/2005/8/layout/radial5"/>
    <dgm:cxn modelId="{3AEA36B1-FF40-4686-9BEA-A03BF2F893DB}" srcId="{AA3B36BE-12D8-47C8-9DFD-7FB1F0949F89}" destId="{8DF8FBAB-C9E1-4514-AEE6-E28ED7A35EE1}" srcOrd="4" destOrd="0" parTransId="{EB885FA0-49A2-4E10-A4D4-2226E24E9499}" sibTransId="{AE2FDC59-7239-4A8F-85CD-6A27D3921415}"/>
    <dgm:cxn modelId="{1C17DABD-8A94-4971-969E-F14611A315F7}" type="presOf" srcId="{474903D0-6198-4FB7-9760-D0FC945DBB03}" destId="{A8E66A1C-10EF-46BB-9811-E0C090698CB5}" srcOrd="0" destOrd="0" presId="urn:microsoft.com/office/officeart/2005/8/layout/radial5"/>
    <dgm:cxn modelId="{7E2A0157-D440-4348-B527-0F9285E32457}" type="presOf" srcId="{8DF8FBAB-C9E1-4514-AEE6-E28ED7A35EE1}" destId="{7FD81463-0F89-4DCC-8D1A-B04F11FC3541}" srcOrd="0" destOrd="0" presId="urn:microsoft.com/office/officeart/2005/8/layout/radial5"/>
    <dgm:cxn modelId="{612D4105-0BBE-448B-AA11-977C6DA62323}" type="presOf" srcId="{23E046C5-BF13-4FDB-938D-40F6DC372A6E}" destId="{EBB06EA1-829D-4C83-9F14-9A33E34E591E}" srcOrd="0" destOrd="0" presId="urn:microsoft.com/office/officeart/2005/8/layout/radial5"/>
    <dgm:cxn modelId="{6E54CEB1-3A30-47CF-95BD-9E11C50AE285}" type="presOf" srcId="{AA9BB991-2DD1-418F-944C-611D8C903F29}" destId="{009EC9A7-C6B5-4B52-A338-FF2C84D75514}" srcOrd="0" destOrd="0" presId="urn:microsoft.com/office/officeart/2005/8/layout/radial5"/>
    <dgm:cxn modelId="{3EC97B4B-EF3E-48DE-A716-B65EB3CC61AF}" srcId="{AA3B36BE-12D8-47C8-9DFD-7FB1F0949F89}" destId="{AA9BB991-2DD1-418F-944C-611D8C903F29}" srcOrd="2" destOrd="0" parTransId="{99773218-D21D-4B29-B459-F93C42747676}" sibTransId="{A7A2A1A3-7A4D-4FB3-8DF5-450A899C6728}"/>
    <dgm:cxn modelId="{782055CA-6F43-4B44-98B2-0C5078A4570C}" type="presOf" srcId="{583888A4-B392-486C-A692-137E1345396F}" destId="{E167246F-955F-4BC4-B159-FDD100B69140}" srcOrd="1" destOrd="0" presId="urn:microsoft.com/office/officeart/2005/8/layout/radial5"/>
    <dgm:cxn modelId="{EF06B954-1FBE-437D-8E2D-F622471C587D}" type="presOf" srcId="{583888A4-B392-486C-A692-137E1345396F}" destId="{9E56E0E6-216D-49B6-A9E5-C5308CC94E54}" srcOrd="0" destOrd="0" presId="urn:microsoft.com/office/officeart/2005/8/layout/radial5"/>
    <dgm:cxn modelId="{71A03CEE-06F5-4789-8CA8-4C694DF1429A}" type="presOf" srcId="{D86C0894-677C-44D8-B75A-829BC9D1EBFC}" destId="{A70287C8-F51F-461B-866E-39697A88B956}" srcOrd="0" destOrd="0" presId="urn:microsoft.com/office/officeart/2005/8/layout/radial5"/>
    <dgm:cxn modelId="{3A87A9A6-567E-49F1-9EA7-7F42CD424988}" type="presOf" srcId="{B2DC5991-E716-4EEE-BB10-0C8E8085168D}" destId="{3C10D980-D64D-401D-BB0F-F0D24ADA6968}" srcOrd="0" destOrd="0" presId="urn:microsoft.com/office/officeart/2005/8/layout/radial5"/>
    <dgm:cxn modelId="{AC4CB1D3-E6A4-41A8-8BEE-51661B2DB25D}" type="presOf" srcId="{EB885FA0-49A2-4E10-A4D4-2226E24E9499}" destId="{6D6AAD4B-947E-4D72-98B0-AB80F99248BD}" srcOrd="1" destOrd="0" presId="urn:microsoft.com/office/officeart/2005/8/layout/radial5"/>
    <dgm:cxn modelId="{EB584B84-6F50-4B03-99C8-DEAFDC0BC7A3}" type="presOf" srcId="{474903D0-6198-4FB7-9760-D0FC945DBB03}" destId="{81DBCADA-31C2-450B-A78B-B1637670ED00}" srcOrd="1" destOrd="0" presId="urn:microsoft.com/office/officeart/2005/8/layout/radial5"/>
    <dgm:cxn modelId="{73512292-5B91-4D5F-A0EA-A9FCA9A06F76}" type="presParOf" srcId="{EBB06EA1-829D-4C83-9F14-9A33E34E591E}" destId="{57E0435C-7784-4D58-89D7-1D9CC1CCC876}" srcOrd="0" destOrd="0" presId="urn:microsoft.com/office/officeart/2005/8/layout/radial5"/>
    <dgm:cxn modelId="{90A31292-C446-415C-9D4B-93C88B31F55E}" type="presParOf" srcId="{EBB06EA1-829D-4C83-9F14-9A33E34E591E}" destId="{9E56E0E6-216D-49B6-A9E5-C5308CC94E54}" srcOrd="1" destOrd="0" presId="urn:microsoft.com/office/officeart/2005/8/layout/radial5"/>
    <dgm:cxn modelId="{D0F791FE-AF1A-40AD-8713-A081CAB193D9}" type="presParOf" srcId="{9E56E0E6-216D-49B6-A9E5-C5308CC94E54}" destId="{E167246F-955F-4BC4-B159-FDD100B69140}" srcOrd="0" destOrd="0" presId="urn:microsoft.com/office/officeart/2005/8/layout/radial5"/>
    <dgm:cxn modelId="{1C2446D1-5C61-4E7D-B9EE-F3D9941122FB}" type="presParOf" srcId="{EBB06EA1-829D-4C83-9F14-9A33E34E591E}" destId="{5BA08F35-DE34-4920-8D31-15F591EA2799}" srcOrd="2" destOrd="0" presId="urn:microsoft.com/office/officeart/2005/8/layout/radial5"/>
    <dgm:cxn modelId="{2AD7683B-D6BA-451C-9700-44C68024B033}" type="presParOf" srcId="{EBB06EA1-829D-4C83-9F14-9A33E34E591E}" destId="{BA75DD3F-63B2-4E45-BBF9-6C13D934698F}" srcOrd="3" destOrd="0" presId="urn:microsoft.com/office/officeart/2005/8/layout/radial5"/>
    <dgm:cxn modelId="{9CE117FA-07BD-4123-8315-D3673E72AD55}" type="presParOf" srcId="{BA75DD3F-63B2-4E45-BBF9-6C13D934698F}" destId="{CFB73899-759B-4125-B5CF-7E98AAFE0A34}" srcOrd="0" destOrd="0" presId="urn:microsoft.com/office/officeart/2005/8/layout/radial5"/>
    <dgm:cxn modelId="{44A751EA-456E-4B83-A2EC-386C676C4002}" type="presParOf" srcId="{EBB06EA1-829D-4C83-9F14-9A33E34E591E}" destId="{3C10D980-D64D-401D-BB0F-F0D24ADA6968}" srcOrd="4" destOrd="0" presId="urn:microsoft.com/office/officeart/2005/8/layout/radial5"/>
    <dgm:cxn modelId="{DC7C692A-245E-4CBA-BE21-A2898E899866}" type="presParOf" srcId="{EBB06EA1-829D-4C83-9F14-9A33E34E591E}" destId="{164ECC53-47C0-4F18-8CD2-A66591F788FA}" srcOrd="5" destOrd="0" presId="urn:microsoft.com/office/officeart/2005/8/layout/radial5"/>
    <dgm:cxn modelId="{65701F8A-C995-4E6B-A642-5A010DF30E04}" type="presParOf" srcId="{164ECC53-47C0-4F18-8CD2-A66591F788FA}" destId="{D22CD33B-73E4-4EF5-A2F1-9D1C25291337}" srcOrd="0" destOrd="0" presId="urn:microsoft.com/office/officeart/2005/8/layout/radial5"/>
    <dgm:cxn modelId="{A6DAB07F-8F9B-44CC-9E22-57F8F15EAD75}" type="presParOf" srcId="{EBB06EA1-829D-4C83-9F14-9A33E34E591E}" destId="{009EC9A7-C6B5-4B52-A338-FF2C84D75514}" srcOrd="6" destOrd="0" presId="urn:microsoft.com/office/officeart/2005/8/layout/radial5"/>
    <dgm:cxn modelId="{CEC6A538-B256-46BE-9848-16F92102C04E}" type="presParOf" srcId="{EBB06EA1-829D-4C83-9F14-9A33E34E591E}" destId="{A8E66A1C-10EF-46BB-9811-E0C090698CB5}" srcOrd="7" destOrd="0" presId="urn:microsoft.com/office/officeart/2005/8/layout/radial5"/>
    <dgm:cxn modelId="{7E79CA31-DD08-4C4D-A3D6-7EC7086B336A}" type="presParOf" srcId="{A8E66A1C-10EF-46BB-9811-E0C090698CB5}" destId="{81DBCADA-31C2-450B-A78B-B1637670ED00}" srcOrd="0" destOrd="0" presId="urn:microsoft.com/office/officeart/2005/8/layout/radial5"/>
    <dgm:cxn modelId="{1F93C154-F597-4671-B009-9AD1AB66D4AC}" type="presParOf" srcId="{EBB06EA1-829D-4C83-9F14-9A33E34E591E}" destId="{A70287C8-F51F-461B-866E-39697A88B956}" srcOrd="8" destOrd="0" presId="urn:microsoft.com/office/officeart/2005/8/layout/radial5"/>
    <dgm:cxn modelId="{DCC05056-81AA-4D60-9304-A6FC62E8ADDA}" type="presParOf" srcId="{EBB06EA1-829D-4C83-9F14-9A33E34E591E}" destId="{CD3CC7CB-43DA-4FAD-91B0-4613A2C6B6ED}" srcOrd="9" destOrd="0" presId="urn:microsoft.com/office/officeart/2005/8/layout/radial5"/>
    <dgm:cxn modelId="{06546746-79D1-42D7-8CEF-164DCFB9492E}" type="presParOf" srcId="{CD3CC7CB-43DA-4FAD-91B0-4613A2C6B6ED}" destId="{6D6AAD4B-947E-4D72-98B0-AB80F99248BD}" srcOrd="0" destOrd="0" presId="urn:microsoft.com/office/officeart/2005/8/layout/radial5"/>
    <dgm:cxn modelId="{2370D72C-BA69-4FA7-BCB6-E4C81EA3BAAB}" type="presParOf" srcId="{EBB06EA1-829D-4C83-9F14-9A33E34E591E}" destId="{7FD81463-0F89-4DCC-8D1A-B04F11FC3541}" srcOrd="10" destOrd="0" presId="urn:microsoft.com/office/officeart/2005/8/layout/radial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7DB49B2-BA56-4842-B36D-9D7EC67CEB3B}" type="doc">
      <dgm:prSet loTypeId="urn:microsoft.com/office/officeart/2005/8/layout/radial1" loCatId="cycle" qsTypeId="urn:microsoft.com/office/officeart/2005/8/quickstyle/simple1" qsCatId="simple" csTypeId="urn:microsoft.com/office/officeart/2005/8/colors/accent1_2" csCatId="accent1" phldr="1"/>
      <dgm:spPr/>
      <dgm:t>
        <a:bodyPr/>
        <a:lstStyle/>
        <a:p>
          <a:endParaRPr kumimoji="1" lang="ja-JP" altLang="en-US"/>
        </a:p>
      </dgm:t>
    </dgm:pt>
    <dgm:pt modelId="{6A34E009-7C31-4724-92FF-B9770A96ACA6}">
      <dgm:prSet phldrT="[テキスト]" custT="1"/>
      <dgm:spPr>
        <a:solidFill>
          <a:srgbClr val="FFCCCC"/>
        </a:solidFill>
        <a:ln>
          <a:solidFill>
            <a:srgbClr val="FF99CC"/>
          </a:solidFill>
        </a:ln>
      </dgm:spPr>
      <dgm:t>
        <a:bodyPr/>
        <a:lstStyle/>
        <a:p>
          <a:r>
            <a:rPr kumimoji="1" lang="ja-JP" altLang="en-US" sz="2000" b="1" dirty="0">
              <a:solidFill>
                <a:schemeClr val="tx1"/>
              </a:solidFill>
              <a:latin typeface="HG丸ｺﾞｼｯｸM-PRO" panose="020F0600000000000000" pitchFamily="50" charset="-128"/>
              <a:ea typeface="HG丸ｺﾞｼｯｸM-PRO" panose="020F0600000000000000" pitchFamily="50" charset="-128"/>
            </a:rPr>
            <a:t>呼吸瞑想</a:t>
          </a:r>
          <a:endParaRPr kumimoji="1" lang="en-US" altLang="ja-JP" sz="2000" b="1" dirty="0">
            <a:solidFill>
              <a:schemeClr val="tx1"/>
            </a:solidFill>
            <a:latin typeface="HG丸ｺﾞｼｯｸM-PRO" panose="020F0600000000000000" pitchFamily="50" charset="-128"/>
            <a:ea typeface="HG丸ｺﾞｼｯｸM-PRO" panose="020F0600000000000000" pitchFamily="50" charset="-128"/>
          </a:endParaRPr>
        </a:p>
        <a:p>
          <a:r>
            <a:rPr kumimoji="1" lang="ja-JP" altLang="en-US" sz="1200" dirty="0">
              <a:solidFill>
                <a:schemeClr val="tx1"/>
              </a:solidFill>
              <a:latin typeface="HG丸ｺﾞｼｯｸM-PRO" panose="020F0600000000000000" pitchFamily="50" charset="-128"/>
              <a:ea typeface="HG丸ｺﾞｼｯｸM-PRO" panose="020F0600000000000000" pitchFamily="50" charset="-128"/>
            </a:rPr>
            <a:t>無意識にしている呼吸を意識的に観察。呼吸の感覚を受け取ることがすべての瞑想の基本　</a:t>
          </a:r>
        </a:p>
      </dgm:t>
    </dgm:pt>
    <dgm:pt modelId="{3099C8AF-97B5-496C-BCD0-58634B5FAC7E}" type="parTrans" cxnId="{3C5DF573-7766-4C44-A833-D24ECEC7CF31}">
      <dgm:prSet/>
      <dgm:spPr/>
      <dgm:t>
        <a:bodyPr/>
        <a:lstStyle/>
        <a:p>
          <a:endParaRPr kumimoji="1" lang="ja-JP" altLang="en-US"/>
        </a:p>
      </dgm:t>
    </dgm:pt>
    <dgm:pt modelId="{181991F3-16B4-44BC-9CAB-AF8D69F0397D}" type="sibTrans" cxnId="{3C5DF573-7766-4C44-A833-D24ECEC7CF31}">
      <dgm:prSet/>
      <dgm:spPr/>
      <dgm:t>
        <a:bodyPr/>
        <a:lstStyle/>
        <a:p>
          <a:endParaRPr kumimoji="1" lang="ja-JP" altLang="en-US"/>
        </a:p>
      </dgm:t>
    </dgm:pt>
    <dgm:pt modelId="{2A60A236-384D-4F04-B912-823FFEB3162C}">
      <dgm:prSet phldrT="[テキスト]" custT="1"/>
      <dgm:spPr>
        <a:solidFill>
          <a:srgbClr val="FFCCCC"/>
        </a:solidFill>
        <a:ln>
          <a:solidFill>
            <a:srgbClr val="FF99CC"/>
          </a:solidFill>
        </a:ln>
      </dgm:spPr>
      <dgm:t>
        <a:bodyPr/>
        <a:lstStyle/>
        <a:p>
          <a:pPr algn="ctr"/>
          <a:r>
            <a:rPr kumimoji="1" lang="ja-JP" altLang="en-US" sz="2100" b="1" dirty="0">
              <a:solidFill>
                <a:schemeClr val="tx1"/>
              </a:solidFill>
              <a:latin typeface="HG丸ｺﾞｼｯｸM-PRO" panose="020F0600000000000000" pitchFamily="50" charset="-128"/>
              <a:ea typeface="HG丸ｺﾞｼｯｸM-PRO" panose="020F0600000000000000" pitchFamily="50" charset="-128"/>
            </a:rPr>
            <a:t>ヨーガ瞑想　　　　</a:t>
          </a:r>
          <a:endParaRPr kumimoji="1" lang="en-US" altLang="ja-JP" sz="2100" b="1" dirty="0">
            <a:solidFill>
              <a:schemeClr val="tx1"/>
            </a:solidFill>
            <a:latin typeface="HG丸ｺﾞｼｯｸM-PRO" panose="020F0600000000000000" pitchFamily="50" charset="-128"/>
            <a:ea typeface="HG丸ｺﾞｼｯｸM-PRO" panose="020F0600000000000000" pitchFamily="50" charset="-128"/>
          </a:endParaRPr>
        </a:p>
        <a:p>
          <a:pPr algn="l"/>
          <a:r>
            <a:rPr kumimoji="1" lang="ja-JP" altLang="en-US" sz="1200" dirty="0">
              <a:solidFill>
                <a:schemeClr val="tx1"/>
              </a:solidFill>
              <a:latin typeface="HG丸ｺﾞｼｯｸM-PRO" panose="020F0600000000000000" pitchFamily="50" charset="-128"/>
              <a:ea typeface="HG丸ｺﾞｼｯｸM-PRO" panose="020F0600000000000000" pitchFamily="50" charset="-128"/>
            </a:rPr>
            <a:t>ヨガのポーズで各部位の微細な感覚に注意を集中。自分の存在を感じ、尊重できるようになる</a:t>
          </a:r>
          <a:endParaRPr kumimoji="1" lang="ja-JP" altLang="en-US" sz="2100" dirty="0">
            <a:solidFill>
              <a:schemeClr val="tx1"/>
            </a:solidFill>
            <a:latin typeface="HG丸ｺﾞｼｯｸM-PRO" panose="020F0600000000000000" pitchFamily="50" charset="-128"/>
            <a:ea typeface="HG丸ｺﾞｼｯｸM-PRO" panose="020F0600000000000000" pitchFamily="50" charset="-128"/>
          </a:endParaRPr>
        </a:p>
      </dgm:t>
    </dgm:pt>
    <dgm:pt modelId="{C10D26E3-947B-4137-B910-8F1ACA614757}" type="parTrans" cxnId="{8C2E16C2-16E3-488F-AECF-B252EE76F945}">
      <dgm:prSet/>
      <dgm:spPr/>
      <dgm:t>
        <a:bodyPr/>
        <a:lstStyle/>
        <a:p>
          <a:endParaRPr kumimoji="1" lang="ja-JP" altLang="en-US"/>
        </a:p>
      </dgm:t>
    </dgm:pt>
    <dgm:pt modelId="{B1759C10-4CE9-47FB-803A-61CD14F884A5}" type="sibTrans" cxnId="{8C2E16C2-16E3-488F-AECF-B252EE76F945}">
      <dgm:prSet/>
      <dgm:spPr/>
      <dgm:t>
        <a:bodyPr/>
        <a:lstStyle/>
        <a:p>
          <a:endParaRPr kumimoji="1" lang="ja-JP" altLang="en-US"/>
        </a:p>
      </dgm:t>
    </dgm:pt>
    <dgm:pt modelId="{0C32E578-9A88-44F6-9F90-AC3E783556F6}">
      <dgm:prSet phldrT="[テキスト]"/>
      <dgm:spPr/>
      <dgm:t>
        <a:bodyPr/>
        <a:lstStyle/>
        <a:p>
          <a:endParaRPr kumimoji="1" lang="ja-JP" altLang="en-US" dirty="0"/>
        </a:p>
      </dgm:t>
    </dgm:pt>
    <dgm:pt modelId="{46551CA4-2E01-4FB6-A12B-62BE6C03365C}" type="parTrans" cxnId="{CDE5EBA3-EDAA-4AFF-B8B8-93F1A06E2020}">
      <dgm:prSet/>
      <dgm:spPr/>
      <dgm:t>
        <a:bodyPr/>
        <a:lstStyle/>
        <a:p>
          <a:endParaRPr kumimoji="1" lang="ja-JP" altLang="en-US"/>
        </a:p>
      </dgm:t>
    </dgm:pt>
    <dgm:pt modelId="{E8AAD48B-3045-4133-B31B-3B508094AD67}" type="sibTrans" cxnId="{CDE5EBA3-EDAA-4AFF-B8B8-93F1A06E2020}">
      <dgm:prSet/>
      <dgm:spPr/>
      <dgm:t>
        <a:bodyPr/>
        <a:lstStyle/>
        <a:p>
          <a:endParaRPr kumimoji="1" lang="ja-JP" altLang="en-US"/>
        </a:p>
      </dgm:t>
    </dgm:pt>
    <dgm:pt modelId="{20B63EA1-A827-44C0-BA0E-5C3BBC254348}">
      <dgm:prSet phldrT="[テキスト]" custT="1"/>
      <dgm:spPr>
        <a:solidFill>
          <a:srgbClr val="FFCCCC"/>
        </a:solidFill>
        <a:ln>
          <a:solidFill>
            <a:srgbClr val="FF99CC"/>
          </a:solidFill>
        </a:ln>
      </dgm:spPr>
      <dgm:t>
        <a:bodyPr/>
        <a:lstStyle/>
        <a:p>
          <a:pPr algn="ctr"/>
          <a:r>
            <a:rPr kumimoji="1" lang="ja-JP" altLang="en-US" sz="2000" b="1" dirty="0">
              <a:solidFill>
                <a:schemeClr val="tx1"/>
              </a:solidFill>
              <a:latin typeface="HG丸ｺﾞｼｯｸM-PRO" panose="020F0600000000000000" pitchFamily="50" charset="-128"/>
              <a:ea typeface="HG丸ｺﾞｼｯｸM-PRO" panose="020F0600000000000000" pitchFamily="50" charset="-128"/>
            </a:rPr>
            <a:t>座る瞑想　</a:t>
          </a:r>
          <a:r>
            <a:rPr kumimoji="1" lang="ja-JP" altLang="en-US" sz="2000" dirty="0">
              <a:solidFill>
                <a:schemeClr val="tx1"/>
              </a:solidFill>
              <a:latin typeface="HG丸ｺﾞｼｯｸM-PRO" panose="020F0600000000000000" pitchFamily="50" charset="-128"/>
              <a:ea typeface="HG丸ｺﾞｼｯｸM-PRO" panose="020F0600000000000000" pitchFamily="50" charset="-128"/>
            </a:rPr>
            <a:t>　　　　　　　　　　　　　　　　　　　　　　</a:t>
          </a:r>
          <a:endParaRPr kumimoji="1" lang="en-US" altLang="ja-JP" sz="2000" dirty="0">
            <a:solidFill>
              <a:schemeClr val="tx1"/>
            </a:solidFill>
            <a:latin typeface="HG丸ｺﾞｼｯｸM-PRO" panose="020F0600000000000000" pitchFamily="50" charset="-128"/>
            <a:ea typeface="HG丸ｺﾞｼｯｸM-PRO" panose="020F0600000000000000" pitchFamily="50" charset="-128"/>
          </a:endParaRPr>
        </a:p>
        <a:p>
          <a:pPr algn="l"/>
          <a:r>
            <a:rPr kumimoji="1" lang="ja-JP" altLang="en-US" sz="1200" dirty="0">
              <a:solidFill>
                <a:schemeClr val="tx1"/>
              </a:solidFill>
              <a:latin typeface="HG丸ｺﾞｼｯｸM-PRO" panose="020F0600000000000000" pitchFamily="50" charset="-128"/>
              <a:ea typeface="HG丸ｺﾞｼｯｸM-PRO" panose="020F0600000000000000" pitchFamily="50" charset="-128"/>
            </a:rPr>
            <a:t>安心した姿勢で座り、呼吸、心身の状態を観察。思いや考えを手放し心と体への気づき、深いリラックスを得られる</a:t>
          </a:r>
        </a:p>
      </dgm:t>
    </dgm:pt>
    <dgm:pt modelId="{CE9BE82D-4923-46BC-84F0-83E2756AB5FE}" type="parTrans" cxnId="{C6A53006-180D-419F-99A9-A4BA0869946C}">
      <dgm:prSet/>
      <dgm:spPr/>
      <dgm:t>
        <a:bodyPr/>
        <a:lstStyle/>
        <a:p>
          <a:endParaRPr kumimoji="1" lang="ja-JP" altLang="en-US"/>
        </a:p>
      </dgm:t>
    </dgm:pt>
    <dgm:pt modelId="{8BAAA57C-B422-4A4B-BA2E-CAD2AE304EAF}" type="sibTrans" cxnId="{C6A53006-180D-419F-99A9-A4BA0869946C}">
      <dgm:prSet/>
      <dgm:spPr/>
      <dgm:t>
        <a:bodyPr/>
        <a:lstStyle/>
        <a:p>
          <a:endParaRPr kumimoji="1" lang="ja-JP" altLang="en-US"/>
        </a:p>
      </dgm:t>
    </dgm:pt>
    <dgm:pt modelId="{0DC2AFD3-E5E4-43E7-8E4D-D30C0C207075}">
      <dgm:prSet phldrT="[テキスト]" custT="1"/>
      <dgm:spPr>
        <a:solidFill>
          <a:srgbClr val="FFCCCC"/>
        </a:solidFill>
        <a:ln>
          <a:solidFill>
            <a:srgbClr val="FF99CC"/>
          </a:solidFill>
        </a:ln>
      </dgm:spPr>
      <dgm:t>
        <a:bodyPr/>
        <a:lstStyle/>
        <a:p>
          <a:pPr algn="ctr"/>
          <a:r>
            <a:rPr kumimoji="1" lang="ja-JP" altLang="en-US" sz="2000" b="1" dirty="0" smtClean="0">
              <a:solidFill>
                <a:schemeClr val="tx1"/>
              </a:solidFill>
              <a:latin typeface="HG丸ｺﾞｼｯｸM-PRO" panose="020F0600000000000000" pitchFamily="50" charset="-128"/>
              <a:ea typeface="HG丸ｺﾞｼｯｸM-PRO" panose="020F0600000000000000" pitchFamily="50" charset="-128"/>
            </a:rPr>
            <a:t>食べる瞑想</a:t>
          </a:r>
          <a:endParaRPr kumimoji="1" lang="en-US" altLang="ja-JP" sz="2000" b="1" dirty="0">
            <a:solidFill>
              <a:schemeClr val="tx1"/>
            </a:solidFill>
            <a:latin typeface="HG丸ｺﾞｼｯｸM-PRO" panose="020F0600000000000000" pitchFamily="50" charset="-128"/>
            <a:ea typeface="HG丸ｺﾞｼｯｸM-PRO" panose="020F0600000000000000" pitchFamily="50" charset="-128"/>
          </a:endParaRPr>
        </a:p>
        <a:p>
          <a:pPr algn="l"/>
          <a:r>
            <a:rPr kumimoji="1" lang="ja-JP" altLang="en-US" sz="1200" dirty="0" smtClean="0">
              <a:solidFill>
                <a:schemeClr val="tx1"/>
              </a:solidFill>
              <a:latin typeface="HG丸ｺﾞｼｯｸM-PRO" panose="020F0600000000000000" pitchFamily="50" charset="-128"/>
              <a:ea typeface="HG丸ｺﾞｼｯｸM-PRO" panose="020F0600000000000000" pitchFamily="50" charset="-128"/>
            </a:rPr>
            <a:t>一つの食べ物（おにぎり</a:t>
          </a:r>
          <a:r>
            <a:rPr kumimoji="1" lang="ja-JP" altLang="en-US" sz="1200" dirty="0">
              <a:solidFill>
                <a:schemeClr val="tx1"/>
              </a:solidFill>
              <a:latin typeface="HG丸ｺﾞｼｯｸM-PRO" panose="020F0600000000000000" pitchFamily="50" charset="-128"/>
              <a:ea typeface="HG丸ｺﾞｼｯｸM-PRO" panose="020F0600000000000000" pitchFamily="50" charset="-128"/>
            </a:rPr>
            <a:t>・レーズン等）を観察しながら、時間をかけて食べる。食への衝動をコントロールし、喜び</a:t>
          </a:r>
          <a:r>
            <a:rPr kumimoji="1" lang="ja-JP" altLang="en-US" sz="1200" dirty="0" smtClean="0">
              <a:solidFill>
                <a:schemeClr val="tx1"/>
              </a:solidFill>
              <a:latin typeface="HG丸ｺﾞｼｯｸM-PRO" panose="020F0600000000000000" pitchFamily="50" charset="-128"/>
              <a:ea typeface="HG丸ｺﾞｼｯｸM-PRO" panose="020F0600000000000000" pitchFamily="50" charset="-128"/>
            </a:rPr>
            <a:t>と満足</a:t>
          </a:r>
          <a:r>
            <a:rPr kumimoji="1" lang="ja-JP" altLang="en-US" sz="1200" dirty="0">
              <a:solidFill>
                <a:schemeClr val="tx1"/>
              </a:solidFill>
              <a:latin typeface="HG丸ｺﾞｼｯｸM-PRO" panose="020F0600000000000000" pitchFamily="50" charset="-128"/>
              <a:ea typeface="HG丸ｺﾞｼｯｸM-PRO" panose="020F0600000000000000" pitchFamily="50" charset="-128"/>
            </a:rPr>
            <a:t>が得られる</a:t>
          </a:r>
          <a:r>
            <a:rPr kumimoji="1" lang="ja-JP" altLang="en-US" sz="1000" dirty="0">
              <a:solidFill>
                <a:schemeClr val="tx1"/>
              </a:solidFill>
              <a:latin typeface="HG丸ｺﾞｼｯｸM-PRO" panose="020F0600000000000000" pitchFamily="50" charset="-128"/>
              <a:ea typeface="HG丸ｺﾞｼｯｸM-PRO" panose="020F0600000000000000" pitchFamily="50" charset="-128"/>
            </a:rPr>
            <a:t>。</a:t>
          </a:r>
        </a:p>
      </dgm:t>
    </dgm:pt>
    <dgm:pt modelId="{0DD1185A-8715-4DE5-82E9-03D71D9253E0}" type="parTrans" cxnId="{2B09B092-0C8B-4AA4-8606-0713C53A76FD}">
      <dgm:prSet/>
      <dgm:spPr/>
      <dgm:t>
        <a:bodyPr/>
        <a:lstStyle/>
        <a:p>
          <a:endParaRPr kumimoji="1" lang="ja-JP" altLang="en-US"/>
        </a:p>
      </dgm:t>
    </dgm:pt>
    <dgm:pt modelId="{F19D0645-5A2F-40EF-ACC8-A452EC99B153}" type="sibTrans" cxnId="{2B09B092-0C8B-4AA4-8606-0713C53A76FD}">
      <dgm:prSet/>
      <dgm:spPr/>
      <dgm:t>
        <a:bodyPr/>
        <a:lstStyle/>
        <a:p>
          <a:endParaRPr kumimoji="1" lang="ja-JP" altLang="en-US"/>
        </a:p>
      </dgm:t>
    </dgm:pt>
    <dgm:pt modelId="{D51D3123-3084-4EBE-AAE9-C5C312370EDC}">
      <dgm:prSet phldrT="[テキスト]" custT="1"/>
      <dgm:spPr>
        <a:solidFill>
          <a:srgbClr val="FFCCCC"/>
        </a:solidFill>
        <a:ln>
          <a:solidFill>
            <a:srgbClr val="FF99CC"/>
          </a:solidFill>
        </a:ln>
      </dgm:spPr>
      <dgm:t>
        <a:bodyPr/>
        <a:lstStyle/>
        <a:p>
          <a:r>
            <a:rPr kumimoji="1" lang="ja-JP" altLang="en-US" sz="2000" b="1" dirty="0">
              <a:solidFill>
                <a:schemeClr val="tx1"/>
              </a:solidFill>
              <a:latin typeface="HG丸ｺﾞｼｯｸM-PRO" panose="020F0600000000000000" pitchFamily="50" charset="-128"/>
              <a:ea typeface="HG丸ｺﾞｼｯｸM-PRO" panose="020F0600000000000000" pitchFamily="50" charset="-128"/>
            </a:rPr>
            <a:t>ボディスキャン瞑想</a:t>
          </a:r>
          <a:endParaRPr kumimoji="1" lang="en-US" altLang="ja-JP" sz="2000" b="1" dirty="0">
            <a:solidFill>
              <a:schemeClr val="tx1"/>
            </a:solidFill>
            <a:latin typeface="HG丸ｺﾞｼｯｸM-PRO" panose="020F0600000000000000" pitchFamily="50" charset="-128"/>
            <a:ea typeface="HG丸ｺﾞｼｯｸM-PRO" panose="020F0600000000000000" pitchFamily="50" charset="-128"/>
          </a:endParaRPr>
        </a:p>
        <a:p>
          <a:r>
            <a:rPr kumimoji="1" lang="ja-JP" altLang="en-US" sz="1200" dirty="0">
              <a:solidFill>
                <a:schemeClr val="tx1"/>
              </a:solidFill>
              <a:latin typeface="HG丸ｺﾞｼｯｸM-PRO" panose="020F0600000000000000" pitchFamily="50" charset="-128"/>
              <a:ea typeface="HG丸ｺﾞｼｯｸM-PRO" panose="020F0600000000000000" pitchFamily="50" charset="-128"/>
            </a:rPr>
            <a:t>つま先から頭の上までスキャンするように注意を移動し各部位の微細な感覚を味わう。体への感受性が高まる。</a:t>
          </a:r>
        </a:p>
      </dgm:t>
    </dgm:pt>
    <dgm:pt modelId="{F0E23824-710B-4410-BB2C-9061AC8A3275}" type="parTrans" cxnId="{C7CA119E-06DA-4AE3-98AC-85CB74E790A8}">
      <dgm:prSet/>
      <dgm:spPr/>
      <dgm:t>
        <a:bodyPr/>
        <a:lstStyle/>
        <a:p>
          <a:endParaRPr kumimoji="1" lang="ja-JP" altLang="en-US"/>
        </a:p>
      </dgm:t>
    </dgm:pt>
    <dgm:pt modelId="{A8770560-43FC-4990-BDDD-F3392CA32DA7}" type="sibTrans" cxnId="{C7CA119E-06DA-4AE3-98AC-85CB74E790A8}">
      <dgm:prSet/>
      <dgm:spPr/>
      <dgm:t>
        <a:bodyPr/>
        <a:lstStyle/>
        <a:p>
          <a:endParaRPr kumimoji="1" lang="ja-JP" altLang="en-US"/>
        </a:p>
      </dgm:t>
    </dgm:pt>
    <dgm:pt modelId="{3D397D83-7D01-43B4-96EB-A6BAF9C1C3EE}">
      <dgm:prSet phldrT="[テキスト]" custT="1"/>
      <dgm:spPr>
        <a:solidFill>
          <a:srgbClr val="FFCCCC"/>
        </a:solidFill>
        <a:ln>
          <a:solidFill>
            <a:srgbClr val="FF99CC"/>
          </a:solidFill>
        </a:ln>
      </dgm:spPr>
      <dgm:t>
        <a:bodyPr/>
        <a:lstStyle/>
        <a:p>
          <a:pPr algn="ctr"/>
          <a:r>
            <a:rPr kumimoji="1" lang="ja-JP" altLang="en-US" sz="2000" b="1" dirty="0">
              <a:solidFill>
                <a:schemeClr val="tx1"/>
              </a:solidFill>
              <a:latin typeface="HG丸ｺﾞｼｯｸM-PRO" panose="020F0600000000000000" pitchFamily="50" charset="-128"/>
              <a:ea typeface="HG丸ｺﾞｼｯｸM-PRO" panose="020F0600000000000000" pitchFamily="50" charset="-128"/>
            </a:rPr>
            <a:t>歩く瞑想</a:t>
          </a:r>
          <a:endParaRPr kumimoji="1" lang="en-US" altLang="ja-JP" sz="2000" b="1" dirty="0">
            <a:solidFill>
              <a:schemeClr val="tx1"/>
            </a:solidFill>
            <a:latin typeface="HG丸ｺﾞｼｯｸM-PRO" panose="020F0600000000000000" pitchFamily="50" charset="-128"/>
            <a:ea typeface="HG丸ｺﾞｼｯｸM-PRO" panose="020F0600000000000000" pitchFamily="50" charset="-128"/>
          </a:endParaRPr>
        </a:p>
        <a:p>
          <a:pPr algn="l"/>
          <a:r>
            <a:rPr kumimoji="1" lang="ja-JP" altLang="en-US" sz="1200" dirty="0">
              <a:solidFill>
                <a:schemeClr val="tx1"/>
              </a:solidFill>
              <a:latin typeface="HG丸ｺﾞｼｯｸM-PRO" panose="020F0600000000000000" pitchFamily="50" charset="-128"/>
              <a:ea typeface="HG丸ｺﾞｼｯｸM-PRO" panose="020F0600000000000000" pitchFamily="50" charset="-128"/>
            </a:rPr>
            <a:t>歩行の動きを分割的に意識し、観察する。動きに含まれる神秘に気づき、喜びを得られる</a:t>
          </a:r>
          <a:endParaRPr kumimoji="1" lang="en-US" altLang="ja-JP" sz="1200" dirty="0">
            <a:solidFill>
              <a:schemeClr val="tx1"/>
            </a:solidFill>
            <a:latin typeface="HG丸ｺﾞｼｯｸM-PRO" panose="020F0600000000000000" pitchFamily="50" charset="-128"/>
            <a:ea typeface="HG丸ｺﾞｼｯｸM-PRO" panose="020F0600000000000000" pitchFamily="50" charset="-128"/>
          </a:endParaRPr>
        </a:p>
      </dgm:t>
    </dgm:pt>
    <dgm:pt modelId="{2DC0D13C-6A55-4904-87F3-2298DA0F5C37}" type="parTrans" cxnId="{61165511-B46C-4EEA-982D-6DA951A91699}">
      <dgm:prSet/>
      <dgm:spPr/>
      <dgm:t>
        <a:bodyPr/>
        <a:lstStyle/>
        <a:p>
          <a:endParaRPr kumimoji="1" lang="ja-JP" altLang="en-US"/>
        </a:p>
      </dgm:t>
    </dgm:pt>
    <dgm:pt modelId="{4F2CA346-EDFA-48DE-9664-A440C9BD7676}" type="sibTrans" cxnId="{61165511-B46C-4EEA-982D-6DA951A91699}">
      <dgm:prSet/>
      <dgm:spPr/>
      <dgm:t>
        <a:bodyPr/>
        <a:lstStyle/>
        <a:p>
          <a:endParaRPr kumimoji="1" lang="ja-JP" altLang="en-US"/>
        </a:p>
      </dgm:t>
    </dgm:pt>
    <dgm:pt modelId="{2073D72A-F0B9-44D1-BC96-6072C643B619}" type="pres">
      <dgm:prSet presAssocID="{27DB49B2-BA56-4842-B36D-9D7EC67CEB3B}" presName="cycle" presStyleCnt="0">
        <dgm:presLayoutVars>
          <dgm:chMax val="1"/>
          <dgm:dir/>
          <dgm:animLvl val="ctr"/>
          <dgm:resizeHandles val="exact"/>
        </dgm:presLayoutVars>
      </dgm:prSet>
      <dgm:spPr/>
      <dgm:t>
        <a:bodyPr/>
        <a:lstStyle/>
        <a:p>
          <a:endParaRPr kumimoji="1" lang="ja-JP" altLang="en-US"/>
        </a:p>
      </dgm:t>
    </dgm:pt>
    <dgm:pt modelId="{D4B00948-11B2-4CB3-AF95-18D31C73C74A}" type="pres">
      <dgm:prSet presAssocID="{6A34E009-7C31-4724-92FF-B9770A96ACA6}" presName="centerShape" presStyleLbl="node0" presStyleIdx="0" presStyleCnt="1" custScaleX="125783" custScaleY="115780"/>
      <dgm:spPr/>
      <dgm:t>
        <a:bodyPr/>
        <a:lstStyle/>
        <a:p>
          <a:endParaRPr kumimoji="1" lang="ja-JP" altLang="en-US"/>
        </a:p>
      </dgm:t>
    </dgm:pt>
    <dgm:pt modelId="{3AE8F047-CE7E-488E-8AF9-000D3DFB80FA}" type="pres">
      <dgm:prSet presAssocID="{C10D26E3-947B-4137-B910-8F1ACA614757}" presName="Name9" presStyleLbl="parChTrans1D2" presStyleIdx="0" presStyleCnt="5"/>
      <dgm:spPr/>
      <dgm:t>
        <a:bodyPr/>
        <a:lstStyle/>
        <a:p>
          <a:endParaRPr kumimoji="1" lang="ja-JP" altLang="en-US"/>
        </a:p>
      </dgm:t>
    </dgm:pt>
    <dgm:pt modelId="{AB0620EA-D6F3-4B10-8693-F1C996E5E88A}" type="pres">
      <dgm:prSet presAssocID="{C10D26E3-947B-4137-B910-8F1ACA614757}" presName="connTx" presStyleLbl="parChTrans1D2" presStyleIdx="0" presStyleCnt="5"/>
      <dgm:spPr/>
      <dgm:t>
        <a:bodyPr/>
        <a:lstStyle/>
        <a:p>
          <a:endParaRPr kumimoji="1" lang="ja-JP" altLang="en-US"/>
        </a:p>
      </dgm:t>
    </dgm:pt>
    <dgm:pt modelId="{EAE3B5B6-67A8-4C7F-983F-AE2DC0283A59}" type="pres">
      <dgm:prSet presAssocID="{2A60A236-384D-4F04-B912-823FFEB3162C}" presName="node" presStyleLbl="node1" presStyleIdx="0" presStyleCnt="5" custScaleX="134015" custScaleY="123190">
        <dgm:presLayoutVars>
          <dgm:bulletEnabled val="1"/>
        </dgm:presLayoutVars>
      </dgm:prSet>
      <dgm:spPr/>
      <dgm:t>
        <a:bodyPr/>
        <a:lstStyle/>
        <a:p>
          <a:endParaRPr kumimoji="1" lang="ja-JP" altLang="en-US"/>
        </a:p>
      </dgm:t>
    </dgm:pt>
    <dgm:pt modelId="{D295EB20-50A2-4A05-B7B9-0CB666E14F70}" type="pres">
      <dgm:prSet presAssocID="{CE9BE82D-4923-46BC-84F0-83E2756AB5FE}" presName="Name9" presStyleLbl="parChTrans1D2" presStyleIdx="1" presStyleCnt="5"/>
      <dgm:spPr/>
      <dgm:t>
        <a:bodyPr/>
        <a:lstStyle/>
        <a:p>
          <a:endParaRPr kumimoji="1" lang="ja-JP" altLang="en-US"/>
        </a:p>
      </dgm:t>
    </dgm:pt>
    <dgm:pt modelId="{2464BED4-9F5E-4363-8EB7-086777300F11}" type="pres">
      <dgm:prSet presAssocID="{CE9BE82D-4923-46BC-84F0-83E2756AB5FE}" presName="connTx" presStyleLbl="parChTrans1D2" presStyleIdx="1" presStyleCnt="5"/>
      <dgm:spPr/>
      <dgm:t>
        <a:bodyPr/>
        <a:lstStyle/>
        <a:p>
          <a:endParaRPr kumimoji="1" lang="ja-JP" altLang="en-US"/>
        </a:p>
      </dgm:t>
    </dgm:pt>
    <dgm:pt modelId="{C8C5429E-FB34-456B-BD13-92DF7BEB13F9}" type="pres">
      <dgm:prSet presAssocID="{20B63EA1-A827-44C0-BA0E-5C3BBC254348}" presName="node" presStyleLbl="node1" presStyleIdx="1" presStyleCnt="5" custScaleX="137482" custScaleY="132364" custRadScaleRad="101972" custRadScaleInc="6498">
        <dgm:presLayoutVars>
          <dgm:bulletEnabled val="1"/>
        </dgm:presLayoutVars>
      </dgm:prSet>
      <dgm:spPr/>
      <dgm:t>
        <a:bodyPr/>
        <a:lstStyle/>
        <a:p>
          <a:endParaRPr kumimoji="1" lang="ja-JP" altLang="en-US"/>
        </a:p>
      </dgm:t>
    </dgm:pt>
    <dgm:pt modelId="{57A9B47A-3113-44A8-A862-DF9A8239EE8B}" type="pres">
      <dgm:prSet presAssocID="{0DD1185A-8715-4DE5-82E9-03D71D9253E0}" presName="Name9" presStyleLbl="parChTrans1D2" presStyleIdx="2" presStyleCnt="5"/>
      <dgm:spPr/>
      <dgm:t>
        <a:bodyPr/>
        <a:lstStyle/>
        <a:p>
          <a:endParaRPr kumimoji="1" lang="ja-JP" altLang="en-US"/>
        </a:p>
      </dgm:t>
    </dgm:pt>
    <dgm:pt modelId="{38384AB6-F68B-4677-9308-5F85C66F0C30}" type="pres">
      <dgm:prSet presAssocID="{0DD1185A-8715-4DE5-82E9-03D71D9253E0}" presName="connTx" presStyleLbl="parChTrans1D2" presStyleIdx="2" presStyleCnt="5"/>
      <dgm:spPr/>
      <dgm:t>
        <a:bodyPr/>
        <a:lstStyle/>
        <a:p>
          <a:endParaRPr kumimoji="1" lang="ja-JP" altLang="en-US"/>
        </a:p>
      </dgm:t>
    </dgm:pt>
    <dgm:pt modelId="{8FDD0DED-3098-4EE1-98DB-4BDC7C6B161A}" type="pres">
      <dgm:prSet presAssocID="{0DC2AFD3-E5E4-43E7-8E4D-D30C0C207075}" presName="node" presStyleLbl="node1" presStyleIdx="2" presStyleCnt="5" custScaleX="147108" custScaleY="135671" custRadScaleRad="105183" custRadScaleInc="-11412">
        <dgm:presLayoutVars>
          <dgm:bulletEnabled val="1"/>
        </dgm:presLayoutVars>
      </dgm:prSet>
      <dgm:spPr/>
      <dgm:t>
        <a:bodyPr/>
        <a:lstStyle/>
        <a:p>
          <a:endParaRPr kumimoji="1" lang="ja-JP" altLang="en-US"/>
        </a:p>
      </dgm:t>
    </dgm:pt>
    <dgm:pt modelId="{7442F41A-4BEF-414B-948E-A5440B9B52BE}" type="pres">
      <dgm:prSet presAssocID="{F0E23824-710B-4410-BB2C-9061AC8A3275}" presName="Name9" presStyleLbl="parChTrans1D2" presStyleIdx="3" presStyleCnt="5"/>
      <dgm:spPr/>
      <dgm:t>
        <a:bodyPr/>
        <a:lstStyle/>
        <a:p>
          <a:endParaRPr kumimoji="1" lang="ja-JP" altLang="en-US"/>
        </a:p>
      </dgm:t>
    </dgm:pt>
    <dgm:pt modelId="{0736224D-EE35-4B32-A7F0-78ECA7E2ED00}" type="pres">
      <dgm:prSet presAssocID="{F0E23824-710B-4410-BB2C-9061AC8A3275}" presName="connTx" presStyleLbl="parChTrans1D2" presStyleIdx="3" presStyleCnt="5"/>
      <dgm:spPr/>
      <dgm:t>
        <a:bodyPr/>
        <a:lstStyle/>
        <a:p>
          <a:endParaRPr kumimoji="1" lang="ja-JP" altLang="en-US"/>
        </a:p>
      </dgm:t>
    </dgm:pt>
    <dgm:pt modelId="{5C6E0801-1463-4AFC-9D25-80FEED610023}" type="pres">
      <dgm:prSet presAssocID="{D51D3123-3084-4EBE-AAE9-C5C312370EDC}" presName="node" presStyleLbl="node1" presStyleIdx="3" presStyleCnt="5" custScaleX="145278" custScaleY="137890" custRadScaleRad="103061" custRadScaleInc="7962">
        <dgm:presLayoutVars>
          <dgm:bulletEnabled val="1"/>
        </dgm:presLayoutVars>
      </dgm:prSet>
      <dgm:spPr/>
      <dgm:t>
        <a:bodyPr/>
        <a:lstStyle/>
        <a:p>
          <a:endParaRPr kumimoji="1" lang="ja-JP" altLang="en-US"/>
        </a:p>
      </dgm:t>
    </dgm:pt>
    <dgm:pt modelId="{E2C33D8B-37DA-4D43-BDDD-79B68D0517F9}" type="pres">
      <dgm:prSet presAssocID="{2DC0D13C-6A55-4904-87F3-2298DA0F5C37}" presName="Name9" presStyleLbl="parChTrans1D2" presStyleIdx="4" presStyleCnt="5"/>
      <dgm:spPr/>
      <dgm:t>
        <a:bodyPr/>
        <a:lstStyle/>
        <a:p>
          <a:endParaRPr kumimoji="1" lang="ja-JP" altLang="en-US"/>
        </a:p>
      </dgm:t>
    </dgm:pt>
    <dgm:pt modelId="{709EB3A8-91BA-4361-BD46-E12B779508A8}" type="pres">
      <dgm:prSet presAssocID="{2DC0D13C-6A55-4904-87F3-2298DA0F5C37}" presName="connTx" presStyleLbl="parChTrans1D2" presStyleIdx="4" presStyleCnt="5"/>
      <dgm:spPr/>
      <dgm:t>
        <a:bodyPr/>
        <a:lstStyle/>
        <a:p>
          <a:endParaRPr kumimoji="1" lang="ja-JP" altLang="en-US"/>
        </a:p>
      </dgm:t>
    </dgm:pt>
    <dgm:pt modelId="{C98A7CB7-E1D3-44E7-BAAF-901DACF290A7}" type="pres">
      <dgm:prSet presAssocID="{3D397D83-7D01-43B4-96EB-A6BAF9C1C3EE}" presName="node" presStyleLbl="node1" presStyleIdx="4" presStyleCnt="5" custScaleX="136219" custScaleY="131065" custRadScaleRad="105011" custRadScaleInc="768">
        <dgm:presLayoutVars>
          <dgm:bulletEnabled val="1"/>
        </dgm:presLayoutVars>
      </dgm:prSet>
      <dgm:spPr/>
      <dgm:t>
        <a:bodyPr/>
        <a:lstStyle/>
        <a:p>
          <a:endParaRPr kumimoji="1" lang="ja-JP" altLang="en-US"/>
        </a:p>
      </dgm:t>
    </dgm:pt>
  </dgm:ptLst>
  <dgm:cxnLst>
    <dgm:cxn modelId="{CDE5EBA3-EDAA-4AFF-B8B8-93F1A06E2020}" srcId="{27DB49B2-BA56-4842-B36D-9D7EC67CEB3B}" destId="{0C32E578-9A88-44F6-9F90-AC3E783556F6}" srcOrd="1" destOrd="0" parTransId="{46551CA4-2E01-4FB6-A12B-62BE6C03365C}" sibTransId="{E8AAD48B-3045-4133-B31B-3B508094AD67}"/>
    <dgm:cxn modelId="{2B09B092-0C8B-4AA4-8606-0713C53A76FD}" srcId="{6A34E009-7C31-4724-92FF-B9770A96ACA6}" destId="{0DC2AFD3-E5E4-43E7-8E4D-D30C0C207075}" srcOrd="2" destOrd="0" parTransId="{0DD1185A-8715-4DE5-82E9-03D71D9253E0}" sibTransId="{F19D0645-5A2F-40EF-ACC8-A452EC99B153}"/>
    <dgm:cxn modelId="{220657A6-7CB0-47D5-91CD-35468B730E5D}" type="presOf" srcId="{F0E23824-710B-4410-BB2C-9061AC8A3275}" destId="{0736224D-EE35-4B32-A7F0-78ECA7E2ED00}" srcOrd="1" destOrd="0" presId="urn:microsoft.com/office/officeart/2005/8/layout/radial1"/>
    <dgm:cxn modelId="{58DD1FB9-67D8-40C2-9060-CEF30BCDF56A}" type="presOf" srcId="{0DD1185A-8715-4DE5-82E9-03D71D9253E0}" destId="{38384AB6-F68B-4677-9308-5F85C66F0C30}" srcOrd="1" destOrd="0" presId="urn:microsoft.com/office/officeart/2005/8/layout/radial1"/>
    <dgm:cxn modelId="{DFE86A83-0AB7-4CA5-B0BF-3C92F3166A05}" type="presOf" srcId="{C10D26E3-947B-4137-B910-8F1ACA614757}" destId="{AB0620EA-D6F3-4B10-8693-F1C996E5E88A}" srcOrd="1" destOrd="0" presId="urn:microsoft.com/office/officeart/2005/8/layout/radial1"/>
    <dgm:cxn modelId="{E54574FE-838E-45DC-BC09-12CA62A7B415}" type="presOf" srcId="{D51D3123-3084-4EBE-AAE9-C5C312370EDC}" destId="{5C6E0801-1463-4AFC-9D25-80FEED610023}" srcOrd="0" destOrd="0" presId="urn:microsoft.com/office/officeart/2005/8/layout/radial1"/>
    <dgm:cxn modelId="{5231E677-7E1C-4042-82CC-E5233851953F}" type="presOf" srcId="{2DC0D13C-6A55-4904-87F3-2298DA0F5C37}" destId="{709EB3A8-91BA-4361-BD46-E12B779508A8}" srcOrd="1" destOrd="0" presId="urn:microsoft.com/office/officeart/2005/8/layout/radial1"/>
    <dgm:cxn modelId="{DCA9108F-57DC-4F89-8B94-875AFD694E91}" type="presOf" srcId="{0DC2AFD3-E5E4-43E7-8E4D-D30C0C207075}" destId="{8FDD0DED-3098-4EE1-98DB-4BDC7C6B161A}" srcOrd="0" destOrd="0" presId="urn:microsoft.com/office/officeart/2005/8/layout/radial1"/>
    <dgm:cxn modelId="{8E69972E-F20B-4A9D-9936-63205CC85B02}" type="presOf" srcId="{0DD1185A-8715-4DE5-82E9-03D71D9253E0}" destId="{57A9B47A-3113-44A8-A862-DF9A8239EE8B}" srcOrd="0" destOrd="0" presId="urn:microsoft.com/office/officeart/2005/8/layout/radial1"/>
    <dgm:cxn modelId="{77D00F26-4063-4AF2-B61C-808C6F644E9B}" type="presOf" srcId="{6A34E009-7C31-4724-92FF-B9770A96ACA6}" destId="{D4B00948-11B2-4CB3-AF95-18D31C73C74A}" srcOrd="0" destOrd="0" presId="urn:microsoft.com/office/officeart/2005/8/layout/radial1"/>
    <dgm:cxn modelId="{C6A53006-180D-419F-99A9-A4BA0869946C}" srcId="{6A34E009-7C31-4724-92FF-B9770A96ACA6}" destId="{20B63EA1-A827-44C0-BA0E-5C3BBC254348}" srcOrd="1" destOrd="0" parTransId="{CE9BE82D-4923-46BC-84F0-83E2756AB5FE}" sibTransId="{8BAAA57C-B422-4A4B-BA2E-CAD2AE304EAF}"/>
    <dgm:cxn modelId="{61165511-B46C-4EEA-982D-6DA951A91699}" srcId="{6A34E009-7C31-4724-92FF-B9770A96ACA6}" destId="{3D397D83-7D01-43B4-96EB-A6BAF9C1C3EE}" srcOrd="4" destOrd="0" parTransId="{2DC0D13C-6A55-4904-87F3-2298DA0F5C37}" sibTransId="{4F2CA346-EDFA-48DE-9664-A440C9BD7676}"/>
    <dgm:cxn modelId="{DC4AE0D6-33E1-44F6-BF5E-3D5ED554CB79}" type="presOf" srcId="{2A60A236-384D-4F04-B912-823FFEB3162C}" destId="{EAE3B5B6-67A8-4C7F-983F-AE2DC0283A59}" srcOrd="0" destOrd="0" presId="urn:microsoft.com/office/officeart/2005/8/layout/radial1"/>
    <dgm:cxn modelId="{3A7AAAD5-1CDA-46E3-9F39-EE3004A0DDEC}" type="presOf" srcId="{CE9BE82D-4923-46BC-84F0-83E2756AB5FE}" destId="{D295EB20-50A2-4A05-B7B9-0CB666E14F70}" srcOrd="0" destOrd="0" presId="urn:microsoft.com/office/officeart/2005/8/layout/radial1"/>
    <dgm:cxn modelId="{93204407-AED2-45CE-965D-6AE366406BCF}" type="presOf" srcId="{20B63EA1-A827-44C0-BA0E-5C3BBC254348}" destId="{C8C5429E-FB34-456B-BD13-92DF7BEB13F9}" srcOrd="0" destOrd="0" presId="urn:microsoft.com/office/officeart/2005/8/layout/radial1"/>
    <dgm:cxn modelId="{C7CA119E-06DA-4AE3-98AC-85CB74E790A8}" srcId="{6A34E009-7C31-4724-92FF-B9770A96ACA6}" destId="{D51D3123-3084-4EBE-AAE9-C5C312370EDC}" srcOrd="3" destOrd="0" parTransId="{F0E23824-710B-4410-BB2C-9061AC8A3275}" sibTransId="{A8770560-43FC-4990-BDDD-F3392CA32DA7}"/>
    <dgm:cxn modelId="{8C2E16C2-16E3-488F-AECF-B252EE76F945}" srcId="{6A34E009-7C31-4724-92FF-B9770A96ACA6}" destId="{2A60A236-384D-4F04-B912-823FFEB3162C}" srcOrd="0" destOrd="0" parTransId="{C10D26E3-947B-4137-B910-8F1ACA614757}" sibTransId="{B1759C10-4CE9-47FB-803A-61CD14F884A5}"/>
    <dgm:cxn modelId="{3C5DF573-7766-4C44-A833-D24ECEC7CF31}" srcId="{27DB49B2-BA56-4842-B36D-9D7EC67CEB3B}" destId="{6A34E009-7C31-4724-92FF-B9770A96ACA6}" srcOrd="0" destOrd="0" parTransId="{3099C8AF-97B5-496C-BCD0-58634B5FAC7E}" sibTransId="{181991F3-16B4-44BC-9CAB-AF8D69F0397D}"/>
    <dgm:cxn modelId="{7EB35E29-13BB-4B46-A848-2298BF9EAD30}" type="presOf" srcId="{2DC0D13C-6A55-4904-87F3-2298DA0F5C37}" destId="{E2C33D8B-37DA-4D43-BDDD-79B68D0517F9}" srcOrd="0" destOrd="0" presId="urn:microsoft.com/office/officeart/2005/8/layout/radial1"/>
    <dgm:cxn modelId="{7987C0C9-B2B9-4920-8330-06DB9578BCB6}" type="presOf" srcId="{3D397D83-7D01-43B4-96EB-A6BAF9C1C3EE}" destId="{C98A7CB7-E1D3-44E7-BAAF-901DACF290A7}" srcOrd="0" destOrd="0" presId="urn:microsoft.com/office/officeart/2005/8/layout/radial1"/>
    <dgm:cxn modelId="{D8527FE3-5FC3-4D49-86F0-305CA8E7260B}" type="presOf" srcId="{C10D26E3-947B-4137-B910-8F1ACA614757}" destId="{3AE8F047-CE7E-488E-8AF9-000D3DFB80FA}" srcOrd="0" destOrd="0" presId="urn:microsoft.com/office/officeart/2005/8/layout/radial1"/>
    <dgm:cxn modelId="{B16CDEB1-B144-4771-88B9-41D731EA593C}" type="presOf" srcId="{27DB49B2-BA56-4842-B36D-9D7EC67CEB3B}" destId="{2073D72A-F0B9-44D1-BC96-6072C643B619}" srcOrd="0" destOrd="0" presId="urn:microsoft.com/office/officeart/2005/8/layout/radial1"/>
    <dgm:cxn modelId="{E959C6E0-647C-4BBE-8A76-AD10E33ABFB3}" type="presOf" srcId="{F0E23824-710B-4410-BB2C-9061AC8A3275}" destId="{7442F41A-4BEF-414B-948E-A5440B9B52BE}" srcOrd="0" destOrd="0" presId="urn:microsoft.com/office/officeart/2005/8/layout/radial1"/>
    <dgm:cxn modelId="{27A12600-7317-4741-8B24-10FBCBBBC21F}" type="presOf" srcId="{CE9BE82D-4923-46BC-84F0-83E2756AB5FE}" destId="{2464BED4-9F5E-4363-8EB7-086777300F11}" srcOrd="1" destOrd="0" presId="urn:microsoft.com/office/officeart/2005/8/layout/radial1"/>
    <dgm:cxn modelId="{3A05DF55-BA42-4FEF-99AF-05B293E9C427}" type="presParOf" srcId="{2073D72A-F0B9-44D1-BC96-6072C643B619}" destId="{D4B00948-11B2-4CB3-AF95-18D31C73C74A}" srcOrd="0" destOrd="0" presId="urn:microsoft.com/office/officeart/2005/8/layout/radial1"/>
    <dgm:cxn modelId="{BC2D1ACF-62CC-4714-8EFE-876550D0E3A6}" type="presParOf" srcId="{2073D72A-F0B9-44D1-BC96-6072C643B619}" destId="{3AE8F047-CE7E-488E-8AF9-000D3DFB80FA}" srcOrd="1" destOrd="0" presId="urn:microsoft.com/office/officeart/2005/8/layout/radial1"/>
    <dgm:cxn modelId="{98DB5276-BA9A-4D0C-85B8-F82AAB0D4885}" type="presParOf" srcId="{3AE8F047-CE7E-488E-8AF9-000D3DFB80FA}" destId="{AB0620EA-D6F3-4B10-8693-F1C996E5E88A}" srcOrd="0" destOrd="0" presId="urn:microsoft.com/office/officeart/2005/8/layout/radial1"/>
    <dgm:cxn modelId="{C57C45F2-9263-4A75-B423-693D3132DA38}" type="presParOf" srcId="{2073D72A-F0B9-44D1-BC96-6072C643B619}" destId="{EAE3B5B6-67A8-4C7F-983F-AE2DC0283A59}" srcOrd="2" destOrd="0" presId="urn:microsoft.com/office/officeart/2005/8/layout/radial1"/>
    <dgm:cxn modelId="{FB09478A-74CB-4B12-BEA5-39C9DD2E727A}" type="presParOf" srcId="{2073D72A-F0B9-44D1-BC96-6072C643B619}" destId="{D295EB20-50A2-4A05-B7B9-0CB666E14F70}" srcOrd="3" destOrd="0" presId="urn:microsoft.com/office/officeart/2005/8/layout/radial1"/>
    <dgm:cxn modelId="{0CF264BA-2A2A-49CB-8560-D3FEC93A6159}" type="presParOf" srcId="{D295EB20-50A2-4A05-B7B9-0CB666E14F70}" destId="{2464BED4-9F5E-4363-8EB7-086777300F11}" srcOrd="0" destOrd="0" presId="urn:microsoft.com/office/officeart/2005/8/layout/radial1"/>
    <dgm:cxn modelId="{7DE3D3B7-FE33-4B47-8F76-2734C54EABCD}" type="presParOf" srcId="{2073D72A-F0B9-44D1-BC96-6072C643B619}" destId="{C8C5429E-FB34-456B-BD13-92DF7BEB13F9}" srcOrd="4" destOrd="0" presId="urn:microsoft.com/office/officeart/2005/8/layout/radial1"/>
    <dgm:cxn modelId="{CA097D10-3AB9-4785-92F9-A73CF1A6B741}" type="presParOf" srcId="{2073D72A-F0B9-44D1-BC96-6072C643B619}" destId="{57A9B47A-3113-44A8-A862-DF9A8239EE8B}" srcOrd="5" destOrd="0" presId="urn:microsoft.com/office/officeart/2005/8/layout/radial1"/>
    <dgm:cxn modelId="{47E142C3-9427-4E20-BBE0-D25DF7207DFA}" type="presParOf" srcId="{57A9B47A-3113-44A8-A862-DF9A8239EE8B}" destId="{38384AB6-F68B-4677-9308-5F85C66F0C30}" srcOrd="0" destOrd="0" presId="urn:microsoft.com/office/officeart/2005/8/layout/radial1"/>
    <dgm:cxn modelId="{9D424BB6-9C32-4B2F-960C-4BFB6A80B9D9}" type="presParOf" srcId="{2073D72A-F0B9-44D1-BC96-6072C643B619}" destId="{8FDD0DED-3098-4EE1-98DB-4BDC7C6B161A}" srcOrd="6" destOrd="0" presId="urn:microsoft.com/office/officeart/2005/8/layout/radial1"/>
    <dgm:cxn modelId="{184E3A67-2AD8-4DB0-99E5-75C6852EE0A3}" type="presParOf" srcId="{2073D72A-F0B9-44D1-BC96-6072C643B619}" destId="{7442F41A-4BEF-414B-948E-A5440B9B52BE}" srcOrd="7" destOrd="0" presId="urn:microsoft.com/office/officeart/2005/8/layout/radial1"/>
    <dgm:cxn modelId="{534106CE-4C3B-448E-935F-3C0FC9F568B9}" type="presParOf" srcId="{7442F41A-4BEF-414B-948E-A5440B9B52BE}" destId="{0736224D-EE35-4B32-A7F0-78ECA7E2ED00}" srcOrd="0" destOrd="0" presId="urn:microsoft.com/office/officeart/2005/8/layout/radial1"/>
    <dgm:cxn modelId="{979A1B8B-571A-4A19-9F8E-20D90A6A10BE}" type="presParOf" srcId="{2073D72A-F0B9-44D1-BC96-6072C643B619}" destId="{5C6E0801-1463-4AFC-9D25-80FEED610023}" srcOrd="8" destOrd="0" presId="urn:microsoft.com/office/officeart/2005/8/layout/radial1"/>
    <dgm:cxn modelId="{06243127-B4E0-4965-8EC3-937D9587A6AC}" type="presParOf" srcId="{2073D72A-F0B9-44D1-BC96-6072C643B619}" destId="{E2C33D8B-37DA-4D43-BDDD-79B68D0517F9}" srcOrd="9" destOrd="0" presId="urn:microsoft.com/office/officeart/2005/8/layout/radial1"/>
    <dgm:cxn modelId="{368C7B08-C6DB-4BFC-8B74-9D15F08D7D52}" type="presParOf" srcId="{E2C33D8B-37DA-4D43-BDDD-79B68D0517F9}" destId="{709EB3A8-91BA-4361-BD46-E12B779508A8}" srcOrd="0" destOrd="0" presId="urn:microsoft.com/office/officeart/2005/8/layout/radial1"/>
    <dgm:cxn modelId="{8470558F-769E-4EAC-9AA0-F36975218385}" type="presParOf" srcId="{2073D72A-F0B9-44D1-BC96-6072C643B619}" destId="{C98A7CB7-E1D3-44E7-BAAF-901DACF290A7}" srcOrd="10" destOrd="0" presId="urn:microsoft.com/office/officeart/2005/8/layout/radial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23E046C5-BF13-4FDB-938D-40F6DC372A6E}" type="doc">
      <dgm:prSet loTypeId="urn:microsoft.com/office/officeart/2005/8/layout/radial5" loCatId="cycle" qsTypeId="urn:microsoft.com/office/officeart/2005/8/quickstyle/simple1" qsCatId="simple" csTypeId="urn:microsoft.com/office/officeart/2005/8/colors/colorful1" csCatId="colorful" phldr="1"/>
      <dgm:spPr/>
      <dgm:t>
        <a:bodyPr/>
        <a:lstStyle/>
        <a:p>
          <a:endParaRPr kumimoji="1" lang="ja-JP" altLang="en-US"/>
        </a:p>
      </dgm:t>
    </dgm:pt>
    <dgm:pt modelId="{AA3B36BE-12D8-47C8-9DFD-7FB1F0949F89}">
      <dgm:prSet phldrT="[テキスト]"/>
      <dgm:spPr/>
      <dgm:t>
        <a:bodyPr/>
        <a:lstStyle/>
        <a:p>
          <a:r>
            <a:rPr kumimoji="1" lang="ja-JP" altLang="en-US" dirty="0"/>
            <a:t>よい生活習慣の形成</a:t>
          </a:r>
        </a:p>
      </dgm:t>
    </dgm:pt>
    <dgm:pt modelId="{636D79C4-A5AE-4D88-93FE-6856F5D61514}" type="parTrans" cxnId="{2589E8C3-506C-4C1C-A31F-EF630C86D517}">
      <dgm:prSet/>
      <dgm:spPr/>
      <dgm:t>
        <a:bodyPr/>
        <a:lstStyle/>
        <a:p>
          <a:endParaRPr kumimoji="1" lang="ja-JP" altLang="en-US"/>
        </a:p>
      </dgm:t>
    </dgm:pt>
    <dgm:pt modelId="{74ECDB20-6373-4206-90D6-690A70DBFED8}" type="sibTrans" cxnId="{2589E8C3-506C-4C1C-A31F-EF630C86D517}">
      <dgm:prSet/>
      <dgm:spPr/>
      <dgm:t>
        <a:bodyPr/>
        <a:lstStyle/>
        <a:p>
          <a:endParaRPr kumimoji="1" lang="ja-JP" altLang="en-US"/>
        </a:p>
      </dgm:t>
    </dgm:pt>
    <dgm:pt modelId="{F8536835-5A93-406A-B0FA-464B07913EBF}">
      <dgm:prSet phldrT="[テキスト]" custT="1"/>
      <dgm:spPr/>
      <dgm:t>
        <a:bodyPr/>
        <a:lstStyle/>
        <a:p>
          <a:r>
            <a:rPr kumimoji="1" lang="ja-JP" altLang="en-US" sz="1800" dirty="0"/>
            <a:t>睡眠</a:t>
          </a:r>
        </a:p>
      </dgm:t>
    </dgm:pt>
    <dgm:pt modelId="{583888A4-B392-486C-A692-137E1345396F}" type="parTrans" cxnId="{DC9F87DB-012E-4BFF-AA60-AAC0452D9AB1}">
      <dgm:prSet/>
      <dgm:spPr/>
      <dgm:t>
        <a:bodyPr/>
        <a:lstStyle/>
        <a:p>
          <a:endParaRPr kumimoji="1" lang="ja-JP" altLang="en-US"/>
        </a:p>
      </dgm:t>
    </dgm:pt>
    <dgm:pt modelId="{49571517-1AC5-471E-92EA-0C119017CFFC}" type="sibTrans" cxnId="{DC9F87DB-012E-4BFF-AA60-AAC0452D9AB1}">
      <dgm:prSet/>
      <dgm:spPr/>
      <dgm:t>
        <a:bodyPr/>
        <a:lstStyle/>
        <a:p>
          <a:endParaRPr kumimoji="1" lang="ja-JP" altLang="en-US"/>
        </a:p>
      </dgm:t>
    </dgm:pt>
    <dgm:pt modelId="{B2DC5991-E716-4EEE-BB10-0C8E8085168D}">
      <dgm:prSet phldrT="[テキスト]" custT="1"/>
      <dgm:spPr>
        <a:solidFill>
          <a:srgbClr val="FF99CC"/>
        </a:solidFill>
      </dgm:spPr>
      <dgm:t>
        <a:bodyPr/>
        <a:lstStyle/>
        <a:p>
          <a:r>
            <a:rPr kumimoji="1" lang="ja-JP" altLang="en-US" sz="1800" dirty="0"/>
            <a:t>食事</a:t>
          </a:r>
        </a:p>
      </dgm:t>
    </dgm:pt>
    <dgm:pt modelId="{E05D4D7F-FEA1-4668-A78B-2F60E66AE3A3}" type="parTrans" cxnId="{95FE3724-720F-4C92-A383-32F66A83CAAD}">
      <dgm:prSet/>
      <dgm:spPr>
        <a:solidFill>
          <a:srgbClr val="FF99CC"/>
        </a:solidFill>
      </dgm:spPr>
      <dgm:t>
        <a:bodyPr/>
        <a:lstStyle/>
        <a:p>
          <a:endParaRPr kumimoji="1" lang="ja-JP" altLang="en-US" dirty="0"/>
        </a:p>
      </dgm:t>
    </dgm:pt>
    <dgm:pt modelId="{A0D5E709-AEC4-4DEC-9869-2BE24D0B5D6C}" type="sibTrans" cxnId="{95FE3724-720F-4C92-A383-32F66A83CAAD}">
      <dgm:prSet/>
      <dgm:spPr/>
      <dgm:t>
        <a:bodyPr/>
        <a:lstStyle/>
        <a:p>
          <a:endParaRPr kumimoji="1" lang="ja-JP" altLang="en-US"/>
        </a:p>
      </dgm:t>
    </dgm:pt>
    <dgm:pt modelId="{AA9BB991-2DD1-418F-944C-611D8C903F29}">
      <dgm:prSet phldrT="[テキスト]" custT="1"/>
      <dgm:spPr/>
      <dgm:t>
        <a:bodyPr/>
        <a:lstStyle/>
        <a:p>
          <a:r>
            <a:rPr kumimoji="1" lang="ja-JP" altLang="en-US" sz="1800" dirty="0"/>
            <a:t>運動</a:t>
          </a:r>
        </a:p>
      </dgm:t>
    </dgm:pt>
    <dgm:pt modelId="{99773218-D21D-4B29-B459-F93C42747676}" type="parTrans" cxnId="{3EC97B4B-EF3E-48DE-A716-B65EB3CC61AF}">
      <dgm:prSet/>
      <dgm:spPr/>
      <dgm:t>
        <a:bodyPr/>
        <a:lstStyle/>
        <a:p>
          <a:endParaRPr kumimoji="1" lang="ja-JP" altLang="en-US" dirty="0"/>
        </a:p>
      </dgm:t>
    </dgm:pt>
    <dgm:pt modelId="{A7A2A1A3-7A4D-4FB3-8DF5-450A899C6728}" type="sibTrans" cxnId="{3EC97B4B-EF3E-48DE-A716-B65EB3CC61AF}">
      <dgm:prSet/>
      <dgm:spPr/>
      <dgm:t>
        <a:bodyPr/>
        <a:lstStyle/>
        <a:p>
          <a:endParaRPr kumimoji="1" lang="ja-JP" altLang="en-US"/>
        </a:p>
      </dgm:t>
    </dgm:pt>
    <dgm:pt modelId="{D86C0894-677C-44D8-B75A-829BC9D1EBFC}">
      <dgm:prSet phldrT="[テキスト]"/>
      <dgm:spPr/>
      <dgm:t>
        <a:bodyPr/>
        <a:lstStyle/>
        <a:p>
          <a:endParaRPr kumimoji="1" lang="ja-JP" altLang="en-US" dirty="0"/>
        </a:p>
      </dgm:t>
    </dgm:pt>
    <dgm:pt modelId="{474903D0-6198-4FB7-9760-D0FC945DBB03}" type="parTrans" cxnId="{EBAAB3B5-1604-426A-9CF0-76C65ABABA0D}">
      <dgm:prSet/>
      <dgm:spPr/>
      <dgm:t>
        <a:bodyPr/>
        <a:lstStyle/>
        <a:p>
          <a:endParaRPr kumimoji="1" lang="ja-JP" altLang="en-US"/>
        </a:p>
      </dgm:t>
    </dgm:pt>
    <dgm:pt modelId="{2CE8217F-5005-42CF-A964-8CBA6DB8FB2D}" type="sibTrans" cxnId="{EBAAB3B5-1604-426A-9CF0-76C65ABABA0D}">
      <dgm:prSet/>
      <dgm:spPr/>
      <dgm:t>
        <a:bodyPr/>
        <a:lstStyle/>
        <a:p>
          <a:endParaRPr kumimoji="1" lang="ja-JP" altLang="en-US"/>
        </a:p>
      </dgm:t>
    </dgm:pt>
    <dgm:pt modelId="{45B9391E-21E0-4504-B5EA-C922BEB9181D}">
      <dgm:prSet/>
      <dgm:spPr/>
      <dgm:t>
        <a:bodyPr/>
        <a:lstStyle/>
        <a:p>
          <a:endParaRPr kumimoji="1" lang="ja-JP" altLang="en-US"/>
        </a:p>
      </dgm:t>
    </dgm:pt>
    <dgm:pt modelId="{F5746B89-D473-4AEA-9EBD-8C45CFBA8CD9}" type="parTrans" cxnId="{47A91A84-43D9-49E0-AEC6-3629B67EE3C7}">
      <dgm:prSet/>
      <dgm:spPr>
        <a:prstGeom prst="leftArrow">
          <a:avLst/>
        </a:prstGeom>
      </dgm:spPr>
      <dgm:t>
        <a:bodyPr/>
        <a:lstStyle/>
        <a:p>
          <a:endParaRPr kumimoji="1" lang="ja-JP" altLang="en-US"/>
        </a:p>
      </dgm:t>
    </dgm:pt>
    <dgm:pt modelId="{1DE3AB15-0545-42E8-9167-7D54888D97D3}" type="sibTrans" cxnId="{47A91A84-43D9-49E0-AEC6-3629B67EE3C7}">
      <dgm:prSet/>
      <dgm:spPr/>
      <dgm:t>
        <a:bodyPr/>
        <a:lstStyle/>
        <a:p>
          <a:endParaRPr kumimoji="1" lang="ja-JP" altLang="en-US"/>
        </a:p>
      </dgm:t>
    </dgm:pt>
    <dgm:pt modelId="{5110D1FA-A4EB-4DCB-A14F-22A1175309EF}">
      <dgm:prSet phldrT="[テキスト]" custT="1"/>
      <dgm:spPr/>
      <dgm:t>
        <a:bodyPr/>
        <a:lstStyle/>
        <a:p>
          <a:r>
            <a:rPr kumimoji="1" lang="ja-JP" altLang="en-US" sz="1100" dirty="0"/>
            <a:t>その他のセルフケア</a:t>
          </a:r>
        </a:p>
      </dgm:t>
    </dgm:pt>
    <dgm:pt modelId="{67F29FF9-10CB-4F4B-9004-47E99D166910}" type="parTrans" cxnId="{A92B81A3-6E79-47D6-BC3E-0DC08046E250}">
      <dgm:prSet/>
      <dgm:spPr/>
      <dgm:t>
        <a:bodyPr/>
        <a:lstStyle/>
        <a:p>
          <a:endParaRPr kumimoji="1" lang="ja-JP" altLang="en-US"/>
        </a:p>
      </dgm:t>
    </dgm:pt>
    <dgm:pt modelId="{5AD3EC98-FD4C-40EB-B00F-81E0BA716973}" type="sibTrans" cxnId="{A92B81A3-6E79-47D6-BC3E-0DC08046E250}">
      <dgm:prSet/>
      <dgm:spPr/>
      <dgm:t>
        <a:bodyPr/>
        <a:lstStyle/>
        <a:p>
          <a:endParaRPr kumimoji="1" lang="ja-JP" altLang="en-US"/>
        </a:p>
      </dgm:t>
    </dgm:pt>
    <dgm:pt modelId="{EBB06EA1-829D-4C83-9F14-9A33E34E591E}" type="pres">
      <dgm:prSet presAssocID="{23E046C5-BF13-4FDB-938D-40F6DC372A6E}" presName="Name0" presStyleCnt="0">
        <dgm:presLayoutVars>
          <dgm:chMax val="1"/>
          <dgm:dir/>
          <dgm:animLvl val="ctr"/>
          <dgm:resizeHandles val="exact"/>
        </dgm:presLayoutVars>
      </dgm:prSet>
      <dgm:spPr/>
      <dgm:t>
        <a:bodyPr/>
        <a:lstStyle/>
        <a:p>
          <a:endParaRPr kumimoji="1" lang="ja-JP" altLang="en-US"/>
        </a:p>
      </dgm:t>
    </dgm:pt>
    <dgm:pt modelId="{57E0435C-7784-4D58-89D7-1D9CC1CCC876}" type="pres">
      <dgm:prSet presAssocID="{AA3B36BE-12D8-47C8-9DFD-7FB1F0949F89}" presName="centerShape" presStyleLbl="node0" presStyleIdx="0" presStyleCnt="1" custLinFactNeighborX="7026" custLinFactNeighborY="-528"/>
      <dgm:spPr/>
      <dgm:t>
        <a:bodyPr/>
        <a:lstStyle/>
        <a:p>
          <a:endParaRPr kumimoji="1" lang="ja-JP" altLang="en-US"/>
        </a:p>
      </dgm:t>
    </dgm:pt>
    <dgm:pt modelId="{9E56E0E6-216D-49B6-A9E5-C5308CC94E54}" type="pres">
      <dgm:prSet presAssocID="{583888A4-B392-486C-A692-137E1345396F}" presName="parTrans" presStyleLbl="sibTrans2D1" presStyleIdx="0" presStyleCnt="4" custScaleX="118354" custScaleY="69330" custLinFactNeighborX="16215" custLinFactNeighborY="-4563"/>
      <dgm:spPr>
        <a:prstGeom prst="leftArrow">
          <a:avLst/>
        </a:prstGeom>
      </dgm:spPr>
      <dgm:t>
        <a:bodyPr/>
        <a:lstStyle/>
        <a:p>
          <a:endParaRPr kumimoji="1" lang="ja-JP" altLang="en-US"/>
        </a:p>
      </dgm:t>
    </dgm:pt>
    <dgm:pt modelId="{E167246F-955F-4BC4-B159-FDD100B69140}" type="pres">
      <dgm:prSet presAssocID="{583888A4-B392-486C-A692-137E1345396F}" presName="connectorText" presStyleLbl="sibTrans2D1" presStyleIdx="0" presStyleCnt="4"/>
      <dgm:spPr/>
      <dgm:t>
        <a:bodyPr/>
        <a:lstStyle/>
        <a:p>
          <a:endParaRPr kumimoji="1" lang="ja-JP" altLang="en-US"/>
        </a:p>
      </dgm:t>
    </dgm:pt>
    <dgm:pt modelId="{5BA08F35-DE34-4920-8D31-15F591EA2799}" type="pres">
      <dgm:prSet presAssocID="{F8536835-5A93-406A-B0FA-464B07913EBF}" presName="node" presStyleLbl="node1" presStyleIdx="0" presStyleCnt="4" custRadScaleRad="99714" custRadScaleInc="12018">
        <dgm:presLayoutVars>
          <dgm:bulletEnabled val="1"/>
        </dgm:presLayoutVars>
      </dgm:prSet>
      <dgm:spPr/>
      <dgm:t>
        <a:bodyPr/>
        <a:lstStyle/>
        <a:p>
          <a:endParaRPr kumimoji="1" lang="ja-JP" altLang="en-US"/>
        </a:p>
      </dgm:t>
    </dgm:pt>
    <dgm:pt modelId="{BA75DD3F-63B2-4E45-BBF9-6C13D934698F}" type="pres">
      <dgm:prSet presAssocID="{E05D4D7F-FEA1-4668-A78B-2F60E66AE3A3}" presName="parTrans" presStyleLbl="sibTrans2D1" presStyleIdx="1" presStyleCnt="4" custScaleX="164942" custScaleY="69330" custLinFactNeighborX="48662" custLinFactNeighborY="-782"/>
      <dgm:spPr>
        <a:prstGeom prst="leftArrow">
          <a:avLst/>
        </a:prstGeom>
      </dgm:spPr>
      <dgm:t>
        <a:bodyPr/>
        <a:lstStyle/>
        <a:p>
          <a:endParaRPr kumimoji="1" lang="ja-JP" altLang="en-US"/>
        </a:p>
      </dgm:t>
    </dgm:pt>
    <dgm:pt modelId="{CFB73899-759B-4125-B5CF-7E98AAFE0A34}" type="pres">
      <dgm:prSet presAssocID="{E05D4D7F-FEA1-4668-A78B-2F60E66AE3A3}" presName="connectorText" presStyleLbl="sibTrans2D1" presStyleIdx="1" presStyleCnt="4"/>
      <dgm:spPr/>
      <dgm:t>
        <a:bodyPr/>
        <a:lstStyle/>
        <a:p>
          <a:endParaRPr kumimoji="1" lang="ja-JP" altLang="en-US"/>
        </a:p>
      </dgm:t>
    </dgm:pt>
    <dgm:pt modelId="{3C10D980-D64D-401D-BB0F-F0D24ADA6968}" type="pres">
      <dgm:prSet presAssocID="{B2DC5991-E716-4EEE-BB10-0C8E8085168D}" presName="node" presStyleLbl="node1" presStyleIdx="1" presStyleCnt="4" custRadScaleRad="104822" custRadScaleInc="-5483">
        <dgm:presLayoutVars>
          <dgm:bulletEnabled val="1"/>
        </dgm:presLayoutVars>
      </dgm:prSet>
      <dgm:spPr/>
      <dgm:t>
        <a:bodyPr/>
        <a:lstStyle/>
        <a:p>
          <a:endParaRPr kumimoji="1" lang="ja-JP" altLang="en-US"/>
        </a:p>
      </dgm:t>
    </dgm:pt>
    <dgm:pt modelId="{164ECC53-47C0-4F18-8CD2-A66591F788FA}" type="pres">
      <dgm:prSet presAssocID="{99773218-D21D-4B29-B459-F93C42747676}" presName="parTrans" presStyleLbl="sibTrans2D1" presStyleIdx="2" presStyleCnt="4" custScaleX="135459" custScaleY="69330"/>
      <dgm:spPr>
        <a:prstGeom prst="leftArrow">
          <a:avLst/>
        </a:prstGeom>
      </dgm:spPr>
      <dgm:t>
        <a:bodyPr/>
        <a:lstStyle/>
        <a:p>
          <a:endParaRPr kumimoji="1" lang="ja-JP" altLang="en-US"/>
        </a:p>
      </dgm:t>
    </dgm:pt>
    <dgm:pt modelId="{D22CD33B-73E4-4EF5-A2F1-9D1C25291337}" type="pres">
      <dgm:prSet presAssocID="{99773218-D21D-4B29-B459-F93C42747676}" presName="connectorText" presStyleLbl="sibTrans2D1" presStyleIdx="2" presStyleCnt="4"/>
      <dgm:spPr/>
      <dgm:t>
        <a:bodyPr/>
        <a:lstStyle/>
        <a:p>
          <a:endParaRPr kumimoji="1" lang="ja-JP" altLang="en-US"/>
        </a:p>
      </dgm:t>
    </dgm:pt>
    <dgm:pt modelId="{009EC9A7-C6B5-4B52-A338-FF2C84D75514}" type="pres">
      <dgm:prSet presAssocID="{AA9BB991-2DD1-418F-944C-611D8C903F29}" presName="node" presStyleLbl="node1" presStyleIdx="2" presStyleCnt="4" custRadScaleRad="94277" custRadScaleInc="-14476">
        <dgm:presLayoutVars>
          <dgm:bulletEnabled val="1"/>
        </dgm:presLayoutVars>
      </dgm:prSet>
      <dgm:spPr/>
      <dgm:t>
        <a:bodyPr/>
        <a:lstStyle/>
        <a:p>
          <a:endParaRPr kumimoji="1" lang="ja-JP" altLang="en-US"/>
        </a:p>
      </dgm:t>
    </dgm:pt>
    <dgm:pt modelId="{E5F225E9-D91A-4787-9EC2-2233C1FA7AAE}" type="pres">
      <dgm:prSet presAssocID="{67F29FF9-10CB-4F4B-9004-47E99D166910}" presName="parTrans" presStyleLbl="sibTrans2D1" presStyleIdx="3" presStyleCnt="4" custAng="10096458" custFlipVert="0" custScaleX="107892" custScaleY="69330" custLinFactNeighborX="24196" custLinFactNeighborY="1322"/>
      <dgm:spPr/>
      <dgm:t>
        <a:bodyPr/>
        <a:lstStyle/>
        <a:p>
          <a:endParaRPr kumimoji="1" lang="ja-JP" altLang="en-US"/>
        </a:p>
      </dgm:t>
    </dgm:pt>
    <dgm:pt modelId="{DF1C2F9E-049D-4F88-9457-12B47F399742}" type="pres">
      <dgm:prSet presAssocID="{67F29FF9-10CB-4F4B-9004-47E99D166910}" presName="connectorText" presStyleLbl="sibTrans2D1" presStyleIdx="3" presStyleCnt="4"/>
      <dgm:spPr/>
      <dgm:t>
        <a:bodyPr/>
        <a:lstStyle/>
        <a:p>
          <a:endParaRPr kumimoji="1" lang="ja-JP" altLang="en-US"/>
        </a:p>
      </dgm:t>
    </dgm:pt>
    <dgm:pt modelId="{8762A2C4-FB56-4BF6-91DA-7CD72B92F9BC}" type="pres">
      <dgm:prSet presAssocID="{5110D1FA-A4EB-4DCB-A14F-22A1175309EF}" presName="node" presStyleLbl="node1" presStyleIdx="3" presStyleCnt="4" custRadScaleRad="87113" custRadScaleInc="17650">
        <dgm:presLayoutVars>
          <dgm:bulletEnabled val="1"/>
        </dgm:presLayoutVars>
      </dgm:prSet>
      <dgm:spPr/>
      <dgm:t>
        <a:bodyPr/>
        <a:lstStyle/>
        <a:p>
          <a:endParaRPr kumimoji="1" lang="ja-JP" altLang="en-US"/>
        </a:p>
      </dgm:t>
    </dgm:pt>
  </dgm:ptLst>
  <dgm:cxnLst>
    <dgm:cxn modelId="{1C060FBD-EC02-4892-A616-5F0A9A47ED2C}" type="presOf" srcId="{99773218-D21D-4B29-B459-F93C42747676}" destId="{164ECC53-47C0-4F18-8CD2-A66591F788FA}" srcOrd="0" destOrd="0" presId="urn:microsoft.com/office/officeart/2005/8/layout/radial5"/>
    <dgm:cxn modelId="{436F3A51-4BE2-4080-8EC1-0F8E632C47E0}" type="presOf" srcId="{67F29FF9-10CB-4F4B-9004-47E99D166910}" destId="{E5F225E9-D91A-4787-9EC2-2233C1FA7AAE}" srcOrd="0" destOrd="0" presId="urn:microsoft.com/office/officeart/2005/8/layout/radial5"/>
    <dgm:cxn modelId="{830FD251-2ACD-463E-95B1-E37DDCFDB019}" type="presOf" srcId="{23E046C5-BF13-4FDB-938D-40F6DC372A6E}" destId="{EBB06EA1-829D-4C83-9F14-9A33E34E591E}" srcOrd="0" destOrd="0" presId="urn:microsoft.com/office/officeart/2005/8/layout/radial5"/>
    <dgm:cxn modelId="{3EC97B4B-EF3E-48DE-A716-B65EB3CC61AF}" srcId="{AA3B36BE-12D8-47C8-9DFD-7FB1F0949F89}" destId="{AA9BB991-2DD1-418F-944C-611D8C903F29}" srcOrd="2" destOrd="0" parTransId="{99773218-D21D-4B29-B459-F93C42747676}" sibTransId="{A7A2A1A3-7A4D-4FB3-8DF5-450A899C6728}"/>
    <dgm:cxn modelId="{95FE3724-720F-4C92-A383-32F66A83CAAD}" srcId="{AA3B36BE-12D8-47C8-9DFD-7FB1F0949F89}" destId="{B2DC5991-E716-4EEE-BB10-0C8E8085168D}" srcOrd="1" destOrd="0" parTransId="{E05D4D7F-FEA1-4668-A78B-2F60E66AE3A3}" sibTransId="{A0D5E709-AEC4-4DEC-9869-2BE24D0B5D6C}"/>
    <dgm:cxn modelId="{A92B81A3-6E79-47D6-BC3E-0DC08046E250}" srcId="{AA3B36BE-12D8-47C8-9DFD-7FB1F0949F89}" destId="{5110D1FA-A4EB-4DCB-A14F-22A1175309EF}" srcOrd="3" destOrd="0" parTransId="{67F29FF9-10CB-4F4B-9004-47E99D166910}" sibTransId="{5AD3EC98-FD4C-40EB-B00F-81E0BA716973}"/>
    <dgm:cxn modelId="{47A91A84-43D9-49E0-AEC6-3629B67EE3C7}" srcId="{23E046C5-BF13-4FDB-938D-40F6DC372A6E}" destId="{45B9391E-21E0-4504-B5EA-C922BEB9181D}" srcOrd="2" destOrd="0" parTransId="{F5746B89-D473-4AEA-9EBD-8C45CFBA8CD9}" sibTransId="{1DE3AB15-0545-42E8-9167-7D54888D97D3}"/>
    <dgm:cxn modelId="{630F1D28-B8D8-4FC4-A6A7-1AA108FD7E36}" type="presOf" srcId="{E05D4D7F-FEA1-4668-A78B-2F60E66AE3A3}" destId="{BA75DD3F-63B2-4E45-BBF9-6C13D934698F}" srcOrd="0" destOrd="0" presId="urn:microsoft.com/office/officeart/2005/8/layout/radial5"/>
    <dgm:cxn modelId="{FB1DEC6E-A908-40B8-96F3-B9FF16E08C8F}" type="presOf" srcId="{583888A4-B392-486C-A692-137E1345396F}" destId="{E167246F-955F-4BC4-B159-FDD100B69140}" srcOrd="1" destOrd="0" presId="urn:microsoft.com/office/officeart/2005/8/layout/radial5"/>
    <dgm:cxn modelId="{2589E8C3-506C-4C1C-A31F-EF630C86D517}" srcId="{23E046C5-BF13-4FDB-938D-40F6DC372A6E}" destId="{AA3B36BE-12D8-47C8-9DFD-7FB1F0949F89}" srcOrd="0" destOrd="0" parTransId="{636D79C4-A5AE-4D88-93FE-6856F5D61514}" sibTransId="{74ECDB20-6373-4206-90D6-690A70DBFED8}"/>
    <dgm:cxn modelId="{F98CA79F-482B-494B-8A60-CC1EA008A351}" type="presOf" srcId="{583888A4-B392-486C-A692-137E1345396F}" destId="{9E56E0E6-216D-49B6-A9E5-C5308CC94E54}" srcOrd="0" destOrd="0" presId="urn:microsoft.com/office/officeart/2005/8/layout/radial5"/>
    <dgm:cxn modelId="{DC9F87DB-012E-4BFF-AA60-AAC0452D9AB1}" srcId="{AA3B36BE-12D8-47C8-9DFD-7FB1F0949F89}" destId="{F8536835-5A93-406A-B0FA-464B07913EBF}" srcOrd="0" destOrd="0" parTransId="{583888A4-B392-486C-A692-137E1345396F}" sibTransId="{49571517-1AC5-471E-92EA-0C119017CFFC}"/>
    <dgm:cxn modelId="{DA74C64C-BD47-4A6C-9905-23A652720B9F}" type="presOf" srcId="{AA3B36BE-12D8-47C8-9DFD-7FB1F0949F89}" destId="{57E0435C-7784-4D58-89D7-1D9CC1CCC876}" srcOrd="0" destOrd="0" presId="urn:microsoft.com/office/officeart/2005/8/layout/radial5"/>
    <dgm:cxn modelId="{00051C9C-31FD-4643-8537-AEF320C2C490}" type="presOf" srcId="{67F29FF9-10CB-4F4B-9004-47E99D166910}" destId="{DF1C2F9E-049D-4F88-9457-12B47F399742}" srcOrd="1" destOrd="0" presId="urn:microsoft.com/office/officeart/2005/8/layout/radial5"/>
    <dgm:cxn modelId="{53F55DD1-B21A-4254-B403-658582EDC52C}" type="presOf" srcId="{E05D4D7F-FEA1-4668-A78B-2F60E66AE3A3}" destId="{CFB73899-759B-4125-B5CF-7E98AAFE0A34}" srcOrd="1" destOrd="0" presId="urn:microsoft.com/office/officeart/2005/8/layout/radial5"/>
    <dgm:cxn modelId="{CCAF00F0-167C-4851-8472-F9FDF6546415}" type="presOf" srcId="{F8536835-5A93-406A-B0FA-464B07913EBF}" destId="{5BA08F35-DE34-4920-8D31-15F591EA2799}" srcOrd="0" destOrd="0" presId="urn:microsoft.com/office/officeart/2005/8/layout/radial5"/>
    <dgm:cxn modelId="{2EBBCB17-54DD-4B1D-80EF-C805AD6F99D6}" type="presOf" srcId="{99773218-D21D-4B29-B459-F93C42747676}" destId="{D22CD33B-73E4-4EF5-A2F1-9D1C25291337}" srcOrd="1" destOrd="0" presId="urn:microsoft.com/office/officeart/2005/8/layout/radial5"/>
    <dgm:cxn modelId="{2539B1F7-A177-40C6-A258-39D612AA15CB}" type="presOf" srcId="{B2DC5991-E716-4EEE-BB10-0C8E8085168D}" destId="{3C10D980-D64D-401D-BB0F-F0D24ADA6968}" srcOrd="0" destOrd="0" presId="urn:microsoft.com/office/officeart/2005/8/layout/radial5"/>
    <dgm:cxn modelId="{F7D08D2F-6A5B-4D22-839F-4AEF7DF3D6C4}" type="presOf" srcId="{AA9BB991-2DD1-418F-944C-611D8C903F29}" destId="{009EC9A7-C6B5-4B52-A338-FF2C84D75514}" srcOrd="0" destOrd="0" presId="urn:microsoft.com/office/officeart/2005/8/layout/radial5"/>
    <dgm:cxn modelId="{EBAAB3B5-1604-426A-9CF0-76C65ABABA0D}" srcId="{23E046C5-BF13-4FDB-938D-40F6DC372A6E}" destId="{D86C0894-677C-44D8-B75A-829BC9D1EBFC}" srcOrd="1" destOrd="0" parTransId="{474903D0-6198-4FB7-9760-D0FC945DBB03}" sibTransId="{2CE8217F-5005-42CF-A964-8CBA6DB8FB2D}"/>
    <dgm:cxn modelId="{A854DDF5-259C-4B7E-9606-F5ABC9538A45}" type="presOf" srcId="{5110D1FA-A4EB-4DCB-A14F-22A1175309EF}" destId="{8762A2C4-FB56-4BF6-91DA-7CD72B92F9BC}" srcOrd="0" destOrd="0" presId="urn:microsoft.com/office/officeart/2005/8/layout/radial5"/>
    <dgm:cxn modelId="{0EC68AE2-7EF2-43F1-BB09-20EC31C05119}" type="presParOf" srcId="{EBB06EA1-829D-4C83-9F14-9A33E34E591E}" destId="{57E0435C-7784-4D58-89D7-1D9CC1CCC876}" srcOrd="0" destOrd="0" presId="urn:microsoft.com/office/officeart/2005/8/layout/radial5"/>
    <dgm:cxn modelId="{710B2A0D-1043-4F47-81F8-5BA4B7F84B92}" type="presParOf" srcId="{EBB06EA1-829D-4C83-9F14-9A33E34E591E}" destId="{9E56E0E6-216D-49B6-A9E5-C5308CC94E54}" srcOrd="1" destOrd="0" presId="urn:microsoft.com/office/officeart/2005/8/layout/radial5"/>
    <dgm:cxn modelId="{4BB68B19-0D23-4A56-AABD-AACC0E728CCB}" type="presParOf" srcId="{9E56E0E6-216D-49B6-A9E5-C5308CC94E54}" destId="{E167246F-955F-4BC4-B159-FDD100B69140}" srcOrd="0" destOrd="0" presId="urn:microsoft.com/office/officeart/2005/8/layout/radial5"/>
    <dgm:cxn modelId="{32158D2E-B46C-4125-B78E-CAB1E18D862F}" type="presParOf" srcId="{EBB06EA1-829D-4C83-9F14-9A33E34E591E}" destId="{5BA08F35-DE34-4920-8D31-15F591EA2799}" srcOrd="2" destOrd="0" presId="urn:microsoft.com/office/officeart/2005/8/layout/radial5"/>
    <dgm:cxn modelId="{B8289C92-665F-4536-B824-C306EA060328}" type="presParOf" srcId="{EBB06EA1-829D-4C83-9F14-9A33E34E591E}" destId="{BA75DD3F-63B2-4E45-BBF9-6C13D934698F}" srcOrd="3" destOrd="0" presId="urn:microsoft.com/office/officeart/2005/8/layout/radial5"/>
    <dgm:cxn modelId="{65C02AF6-2F34-401F-9FEB-F7DDDF781B4D}" type="presParOf" srcId="{BA75DD3F-63B2-4E45-BBF9-6C13D934698F}" destId="{CFB73899-759B-4125-B5CF-7E98AAFE0A34}" srcOrd="0" destOrd="0" presId="urn:microsoft.com/office/officeart/2005/8/layout/radial5"/>
    <dgm:cxn modelId="{96D6D3EA-2322-4996-BDBD-6A9B167B00D5}" type="presParOf" srcId="{EBB06EA1-829D-4C83-9F14-9A33E34E591E}" destId="{3C10D980-D64D-401D-BB0F-F0D24ADA6968}" srcOrd="4" destOrd="0" presId="urn:microsoft.com/office/officeart/2005/8/layout/radial5"/>
    <dgm:cxn modelId="{2F7C8F01-763D-40B4-9E92-C8C081C27285}" type="presParOf" srcId="{EBB06EA1-829D-4C83-9F14-9A33E34E591E}" destId="{164ECC53-47C0-4F18-8CD2-A66591F788FA}" srcOrd="5" destOrd="0" presId="urn:microsoft.com/office/officeart/2005/8/layout/radial5"/>
    <dgm:cxn modelId="{E156914F-B9CA-4F89-80DA-A74FD529FD21}" type="presParOf" srcId="{164ECC53-47C0-4F18-8CD2-A66591F788FA}" destId="{D22CD33B-73E4-4EF5-A2F1-9D1C25291337}" srcOrd="0" destOrd="0" presId="urn:microsoft.com/office/officeart/2005/8/layout/radial5"/>
    <dgm:cxn modelId="{2CA37752-CEF2-453D-A99F-6057DF47164C}" type="presParOf" srcId="{EBB06EA1-829D-4C83-9F14-9A33E34E591E}" destId="{009EC9A7-C6B5-4B52-A338-FF2C84D75514}" srcOrd="6" destOrd="0" presId="urn:microsoft.com/office/officeart/2005/8/layout/radial5"/>
    <dgm:cxn modelId="{BBB1FBD1-E28F-49BF-8C12-57FDA1A979B2}" type="presParOf" srcId="{EBB06EA1-829D-4C83-9F14-9A33E34E591E}" destId="{E5F225E9-D91A-4787-9EC2-2233C1FA7AAE}" srcOrd="7" destOrd="0" presId="urn:microsoft.com/office/officeart/2005/8/layout/radial5"/>
    <dgm:cxn modelId="{DBC602A5-5C1C-4760-9E1B-465690CA5F12}" type="presParOf" srcId="{E5F225E9-D91A-4787-9EC2-2233C1FA7AAE}" destId="{DF1C2F9E-049D-4F88-9457-12B47F399742}" srcOrd="0" destOrd="0" presId="urn:microsoft.com/office/officeart/2005/8/layout/radial5"/>
    <dgm:cxn modelId="{4BE794D7-8FC6-4E69-90F1-83BBA1CF8DCD}" type="presParOf" srcId="{EBB06EA1-829D-4C83-9F14-9A33E34E591E}" destId="{8762A2C4-FB56-4BF6-91DA-7CD72B92F9BC}" srcOrd="8" destOrd="0" presId="urn:microsoft.com/office/officeart/2005/8/layout/radial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7E0435C-7784-4D58-89D7-1D9CC1CCC876}">
      <dsp:nvSpPr>
        <dsp:cNvPr id="0" name=""/>
        <dsp:cNvSpPr/>
      </dsp:nvSpPr>
      <dsp:spPr>
        <a:xfrm>
          <a:off x="2187186" y="1893582"/>
          <a:ext cx="1350045" cy="1350045"/>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6830" tIns="36830" rIns="36830" bIns="36830" numCol="1" spcCol="1270" anchor="ctr" anchorCtr="0">
          <a:noAutofit/>
        </a:bodyPr>
        <a:lstStyle/>
        <a:p>
          <a:pPr lvl="0" algn="ctr" defTabSz="1289050">
            <a:lnSpc>
              <a:spcPct val="90000"/>
            </a:lnSpc>
            <a:spcBef>
              <a:spcPct val="0"/>
            </a:spcBef>
            <a:spcAft>
              <a:spcPct val="35000"/>
            </a:spcAft>
          </a:pPr>
          <a:r>
            <a:rPr kumimoji="1" lang="ja-JP" altLang="en-US" sz="2900" kern="1200" dirty="0">
              <a:latin typeface="HG丸ｺﾞｼｯｸM-PRO" panose="020F0600000000000000" pitchFamily="50" charset="-128"/>
              <a:ea typeface="HG丸ｺﾞｼｯｸM-PRO" panose="020F0600000000000000" pitchFamily="50" charset="-128"/>
            </a:rPr>
            <a:t>心の健康</a:t>
          </a:r>
        </a:p>
      </dsp:txBody>
      <dsp:txXfrm>
        <a:off x="2384896" y="2091292"/>
        <a:ext cx="954625" cy="954625"/>
      </dsp:txXfrm>
    </dsp:sp>
    <dsp:sp modelId="{9E56E0E6-216D-49B6-A9E5-C5308CC94E54}">
      <dsp:nvSpPr>
        <dsp:cNvPr id="0" name=""/>
        <dsp:cNvSpPr/>
      </dsp:nvSpPr>
      <dsp:spPr>
        <a:xfrm rot="16200000">
          <a:off x="2718762" y="1401541"/>
          <a:ext cx="286892" cy="459015"/>
        </a:xfrm>
        <a:prstGeom prst="leftArrow">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00100">
            <a:lnSpc>
              <a:spcPct val="90000"/>
            </a:lnSpc>
            <a:spcBef>
              <a:spcPct val="0"/>
            </a:spcBef>
            <a:spcAft>
              <a:spcPct val="35000"/>
            </a:spcAft>
          </a:pPr>
          <a:endParaRPr kumimoji="1" lang="ja-JP" altLang="en-US" sz="1800" kern="1200">
            <a:latin typeface="HG丸ｺﾞｼｯｸM-PRO" panose="020F0600000000000000" pitchFamily="50" charset="-128"/>
            <a:ea typeface="HG丸ｺﾞｼｯｸM-PRO" panose="020F0600000000000000" pitchFamily="50" charset="-128"/>
          </a:endParaRPr>
        </a:p>
      </dsp:txBody>
      <dsp:txXfrm>
        <a:off x="2761796" y="1536378"/>
        <a:ext cx="200824" cy="275409"/>
      </dsp:txXfrm>
    </dsp:sp>
    <dsp:sp modelId="{5BA08F35-DE34-4920-8D31-15F591EA2799}">
      <dsp:nvSpPr>
        <dsp:cNvPr id="0" name=""/>
        <dsp:cNvSpPr/>
      </dsp:nvSpPr>
      <dsp:spPr>
        <a:xfrm>
          <a:off x="2187186" y="2230"/>
          <a:ext cx="1350045" cy="1350045"/>
        </a:xfrm>
        <a:prstGeom prst="ellipse">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kumimoji="1" lang="ja-JP" altLang="en-US" sz="1800" b="1" kern="1200" dirty="0">
              <a:latin typeface="HG丸ｺﾞｼｯｸM-PRO" panose="020F0600000000000000" pitchFamily="50" charset="-128"/>
              <a:ea typeface="HG丸ｺﾞｼｯｸM-PRO" panose="020F0600000000000000" pitchFamily="50" charset="-128"/>
            </a:rPr>
            <a:t>①心身の休息</a:t>
          </a:r>
        </a:p>
      </dsp:txBody>
      <dsp:txXfrm>
        <a:off x="2384896" y="199940"/>
        <a:ext cx="954625" cy="954625"/>
      </dsp:txXfrm>
    </dsp:sp>
    <dsp:sp modelId="{BA75DD3F-63B2-4E45-BBF9-6C13D934698F}">
      <dsp:nvSpPr>
        <dsp:cNvPr id="0" name=""/>
        <dsp:cNvSpPr/>
      </dsp:nvSpPr>
      <dsp:spPr>
        <a:xfrm rot="20520000">
          <a:off x="3610432" y="2049376"/>
          <a:ext cx="286892" cy="459015"/>
        </a:xfrm>
        <a:prstGeom prst="leftArrow">
          <a:avLst/>
        </a:prstGeom>
        <a:solidFill>
          <a:srgbClr val="FFC000"/>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00100">
            <a:lnSpc>
              <a:spcPct val="90000"/>
            </a:lnSpc>
            <a:spcBef>
              <a:spcPct val="0"/>
            </a:spcBef>
            <a:spcAft>
              <a:spcPct val="35000"/>
            </a:spcAft>
          </a:pPr>
          <a:endParaRPr kumimoji="1" lang="ja-JP" altLang="en-US" sz="1800" kern="1200">
            <a:latin typeface="HG丸ｺﾞｼｯｸM-PRO" panose="020F0600000000000000" pitchFamily="50" charset="-128"/>
            <a:ea typeface="HG丸ｺﾞｼｯｸM-PRO" panose="020F0600000000000000" pitchFamily="50" charset="-128"/>
          </a:endParaRPr>
        </a:p>
      </dsp:txBody>
      <dsp:txXfrm>
        <a:off x="3612538" y="2154477"/>
        <a:ext cx="200824" cy="275409"/>
      </dsp:txXfrm>
    </dsp:sp>
    <dsp:sp modelId="{3C10D980-D64D-401D-BB0F-F0D24ADA6968}">
      <dsp:nvSpPr>
        <dsp:cNvPr id="0" name=""/>
        <dsp:cNvSpPr/>
      </dsp:nvSpPr>
      <dsp:spPr>
        <a:xfrm>
          <a:off x="3985969" y="1309122"/>
          <a:ext cx="1350045" cy="1350045"/>
        </a:xfrm>
        <a:prstGeom prst="ellipse">
          <a:avLst/>
        </a:prstGeom>
        <a:solidFill>
          <a:srgbClr val="DEB4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kumimoji="1" lang="ja-JP" altLang="en-US" sz="1800" b="1" kern="1200" dirty="0" smtClean="0">
              <a:latin typeface="HG丸ｺﾞｼｯｸM-PRO" panose="020F0600000000000000" pitchFamily="50" charset="-128"/>
              <a:ea typeface="HG丸ｺﾞｼｯｸM-PRO" panose="020F0600000000000000" pitchFamily="50" charset="-128"/>
            </a:rPr>
            <a:t>②環境</a:t>
          </a:r>
          <a:endParaRPr kumimoji="1" lang="en-US" altLang="ja-JP" sz="1800" b="1" kern="1200" dirty="0">
            <a:latin typeface="HG丸ｺﾞｼｯｸM-PRO" panose="020F0600000000000000" pitchFamily="50" charset="-128"/>
            <a:ea typeface="HG丸ｺﾞｼｯｸM-PRO" panose="020F0600000000000000" pitchFamily="50" charset="-128"/>
          </a:endParaRPr>
        </a:p>
        <a:p>
          <a:pPr lvl="0" algn="ctr" defTabSz="800100">
            <a:lnSpc>
              <a:spcPct val="90000"/>
            </a:lnSpc>
            <a:spcBef>
              <a:spcPct val="0"/>
            </a:spcBef>
            <a:spcAft>
              <a:spcPct val="35000"/>
            </a:spcAft>
          </a:pPr>
          <a:r>
            <a:rPr kumimoji="1" lang="ja-JP" altLang="en-US" sz="1800" b="1" kern="1200" dirty="0">
              <a:latin typeface="HG丸ｺﾞｼｯｸM-PRO" panose="020F0600000000000000" pitchFamily="50" charset="-128"/>
              <a:ea typeface="HG丸ｺﾞｼｯｸM-PRO" panose="020F0600000000000000" pitchFamily="50" charset="-128"/>
            </a:rPr>
            <a:t>　 </a:t>
          </a:r>
          <a:r>
            <a:rPr kumimoji="1" lang="ja-JP" altLang="en-US" sz="1800" b="1" kern="1200" dirty="0" smtClean="0">
              <a:latin typeface="HG丸ｺﾞｼｯｸM-PRO" panose="020F0600000000000000" pitchFamily="50" charset="-128"/>
              <a:ea typeface="HG丸ｺﾞｼｯｸM-PRO" panose="020F0600000000000000" pitchFamily="50" charset="-128"/>
            </a:rPr>
            <a:t>調整</a:t>
          </a:r>
          <a:endParaRPr kumimoji="1" lang="en-US" altLang="ja-JP" sz="1400" b="1" kern="1200" dirty="0">
            <a:latin typeface="HG丸ｺﾞｼｯｸM-PRO" panose="020F0600000000000000" pitchFamily="50" charset="-128"/>
            <a:ea typeface="HG丸ｺﾞｼｯｸM-PRO" panose="020F0600000000000000" pitchFamily="50" charset="-128"/>
          </a:endParaRPr>
        </a:p>
      </dsp:txBody>
      <dsp:txXfrm>
        <a:off x="4183679" y="1506832"/>
        <a:ext cx="954625" cy="954625"/>
      </dsp:txXfrm>
    </dsp:sp>
    <dsp:sp modelId="{164ECC53-47C0-4F18-8CD2-A66591F788FA}">
      <dsp:nvSpPr>
        <dsp:cNvPr id="0" name=""/>
        <dsp:cNvSpPr/>
      </dsp:nvSpPr>
      <dsp:spPr>
        <a:xfrm rot="3240000">
          <a:off x="3269844" y="3097597"/>
          <a:ext cx="286892" cy="459015"/>
        </a:xfrm>
        <a:prstGeom prst="leftArrow">
          <a:avLst/>
        </a:prstGeom>
        <a:solidFill>
          <a:srgbClr val="FF99CC"/>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00100">
            <a:lnSpc>
              <a:spcPct val="90000"/>
            </a:lnSpc>
            <a:spcBef>
              <a:spcPct val="0"/>
            </a:spcBef>
            <a:spcAft>
              <a:spcPct val="35000"/>
            </a:spcAft>
          </a:pPr>
          <a:endParaRPr kumimoji="1" lang="ja-JP" altLang="en-US" sz="1800" kern="1200">
            <a:latin typeface="HG丸ｺﾞｼｯｸM-PRO" panose="020F0600000000000000" pitchFamily="50" charset="-128"/>
            <a:ea typeface="HG丸ｺﾞｼｯｸM-PRO" panose="020F0600000000000000" pitchFamily="50" charset="-128"/>
          </a:endParaRPr>
        </a:p>
      </dsp:txBody>
      <dsp:txXfrm>
        <a:off x="3287583" y="3154585"/>
        <a:ext cx="200824" cy="275409"/>
      </dsp:txXfrm>
    </dsp:sp>
    <dsp:sp modelId="{009EC9A7-C6B5-4B52-A338-FF2C84D75514}">
      <dsp:nvSpPr>
        <dsp:cNvPr id="0" name=""/>
        <dsp:cNvSpPr/>
      </dsp:nvSpPr>
      <dsp:spPr>
        <a:xfrm>
          <a:off x="3298895" y="3423719"/>
          <a:ext cx="1350045" cy="1350045"/>
        </a:xfrm>
        <a:prstGeom prst="ellipse">
          <a:avLst/>
        </a:prstGeom>
        <a:solidFill>
          <a:srgbClr val="FF99CC"/>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kumimoji="1" lang="ja-JP" altLang="en-US" sz="1600" b="1" kern="1200" dirty="0" smtClean="0">
              <a:latin typeface="HG丸ｺﾞｼｯｸM-PRO" panose="020F0600000000000000" pitchFamily="50" charset="-128"/>
              <a:ea typeface="HG丸ｺﾞｼｯｸM-PRO" panose="020F0600000000000000" pitchFamily="50" charset="-128"/>
            </a:rPr>
            <a:t>③心理　　療法</a:t>
          </a:r>
          <a:r>
            <a:rPr kumimoji="1" lang="en-US" altLang="ja-JP" sz="1600" b="1" kern="1200" dirty="0">
              <a:latin typeface="HG丸ｺﾞｼｯｸM-PRO" panose="020F0600000000000000" pitchFamily="50" charset="-128"/>
              <a:ea typeface="HG丸ｺﾞｼｯｸM-PRO" panose="020F0600000000000000" pitchFamily="50" charset="-128"/>
            </a:rPr>
            <a:t>(</a:t>
          </a:r>
          <a:r>
            <a:rPr kumimoji="1" lang="ja-JP" altLang="en-US" sz="1600" b="1" kern="1200" dirty="0">
              <a:latin typeface="HG丸ｺﾞｼｯｸM-PRO" panose="020F0600000000000000" pitchFamily="50" charset="-128"/>
              <a:ea typeface="HG丸ｺﾞｼｯｸM-PRO" panose="020F0600000000000000" pitchFamily="50" charset="-128"/>
            </a:rPr>
            <a:t>ストレス対処</a:t>
          </a:r>
          <a:r>
            <a:rPr kumimoji="1" lang="en-US" altLang="ja-JP" sz="1600" b="1" kern="1200" dirty="0">
              <a:latin typeface="HG丸ｺﾞｼｯｸM-PRO" panose="020F0600000000000000" pitchFamily="50" charset="-128"/>
              <a:ea typeface="HG丸ｺﾞｼｯｸM-PRO" panose="020F0600000000000000" pitchFamily="50" charset="-128"/>
            </a:rPr>
            <a:t>)</a:t>
          </a:r>
        </a:p>
      </dsp:txBody>
      <dsp:txXfrm>
        <a:off x="3496605" y="3621429"/>
        <a:ext cx="954625" cy="954625"/>
      </dsp:txXfrm>
    </dsp:sp>
    <dsp:sp modelId="{A8E66A1C-10EF-46BB-9811-E0C090698CB5}">
      <dsp:nvSpPr>
        <dsp:cNvPr id="0" name=""/>
        <dsp:cNvSpPr/>
      </dsp:nvSpPr>
      <dsp:spPr>
        <a:xfrm rot="7560000">
          <a:off x="2167680" y="3097597"/>
          <a:ext cx="286892" cy="459015"/>
        </a:xfrm>
        <a:prstGeom prst="leftArrow">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00100">
            <a:lnSpc>
              <a:spcPct val="90000"/>
            </a:lnSpc>
            <a:spcBef>
              <a:spcPct val="0"/>
            </a:spcBef>
            <a:spcAft>
              <a:spcPct val="35000"/>
            </a:spcAft>
          </a:pPr>
          <a:endParaRPr kumimoji="1" lang="ja-JP" altLang="en-US" sz="1800" kern="1200">
            <a:latin typeface="HG丸ｺﾞｼｯｸM-PRO" panose="020F0600000000000000" pitchFamily="50" charset="-128"/>
            <a:ea typeface="HG丸ｺﾞｼｯｸM-PRO" panose="020F0600000000000000" pitchFamily="50" charset="-128"/>
          </a:endParaRPr>
        </a:p>
      </dsp:txBody>
      <dsp:txXfrm rot="10800000">
        <a:off x="2236009" y="3154585"/>
        <a:ext cx="200824" cy="275409"/>
      </dsp:txXfrm>
    </dsp:sp>
    <dsp:sp modelId="{A70287C8-F51F-461B-866E-39697A88B956}">
      <dsp:nvSpPr>
        <dsp:cNvPr id="0" name=""/>
        <dsp:cNvSpPr/>
      </dsp:nvSpPr>
      <dsp:spPr>
        <a:xfrm>
          <a:off x="1075476" y="3423719"/>
          <a:ext cx="1350045" cy="1350045"/>
        </a:xfrm>
        <a:prstGeom prst="ellipse">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kumimoji="1" lang="ja-JP" altLang="en-US" sz="1800" b="1" kern="1200" dirty="0">
              <a:latin typeface="HG丸ｺﾞｼｯｸM-PRO" panose="020F0600000000000000" pitchFamily="50" charset="-128"/>
              <a:ea typeface="HG丸ｺﾞｼｯｸM-PRO" panose="020F0600000000000000" pitchFamily="50" charset="-128"/>
            </a:rPr>
            <a:t>④薬物</a:t>
          </a:r>
          <a:endParaRPr kumimoji="1" lang="en-US" altLang="ja-JP" sz="1800" b="1" kern="1200" dirty="0">
            <a:latin typeface="HG丸ｺﾞｼｯｸM-PRO" panose="020F0600000000000000" pitchFamily="50" charset="-128"/>
            <a:ea typeface="HG丸ｺﾞｼｯｸM-PRO" panose="020F0600000000000000" pitchFamily="50" charset="-128"/>
          </a:endParaRPr>
        </a:p>
        <a:p>
          <a:pPr lvl="0" algn="ctr" defTabSz="800100">
            <a:lnSpc>
              <a:spcPct val="90000"/>
            </a:lnSpc>
            <a:spcBef>
              <a:spcPct val="0"/>
            </a:spcBef>
            <a:spcAft>
              <a:spcPct val="35000"/>
            </a:spcAft>
          </a:pPr>
          <a:r>
            <a:rPr kumimoji="1" lang="ja-JP" altLang="en-US" sz="1800" b="1" kern="1200" dirty="0">
              <a:latin typeface="HG丸ｺﾞｼｯｸM-PRO" panose="020F0600000000000000" pitchFamily="50" charset="-128"/>
              <a:ea typeface="HG丸ｺﾞｼｯｸM-PRO" panose="020F0600000000000000" pitchFamily="50" charset="-128"/>
            </a:rPr>
            <a:t>　療法</a:t>
          </a:r>
        </a:p>
      </dsp:txBody>
      <dsp:txXfrm>
        <a:off x="1273186" y="3621429"/>
        <a:ext cx="954625" cy="954625"/>
      </dsp:txXfrm>
    </dsp:sp>
    <dsp:sp modelId="{CD3CC7CB-43DA-4FAD-91B0-4613A2C6B6ED}">
      <dsp:nvSpPr>
        <dsp:cNvPr id="0" name=""/>
        <dsp:cNvSpPr/>
      </dsp:nvSpPr>
      <dsp:spPr>
        <a:xfrm rot="11929118">
          <a:off x="1790321" y="2027807"/>
          <a:ext cx="316904" cy="459015"/>
        </a:xfrm>
        <a:prstGeom prst="leftArrow">
          <a:avLst/>
        </a:prstGeom>
        <a:solidFill>
          <a:schemeClr val="accent6">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00100">
            <a:lnSpc>
              <a:spcPct val="90000"/>
            </a:lnSpc>
            <a:spcBef>
              <a:spcPct val="0"/>
            </a:spcBef>
            <a:spcAft>
              <a:spcPct val="35000"/>
            </a:spcAft>
          </a:pPr>
          <a:endParaRPr kumimoji="1" lang="ja-JP" altLang="en-US" sz="1800" kern="1200">
            <a:latin typeface="HG丸ｺﾞｼｯｸM-PRO" panose="020F0600000000000000" pitchFamily="50" charset="-128"/>
            <a:ea typeface="HG丸ｺﾞｼｯｸM-PRO" panose="020F0600000000000000" pitchFamily="50" charset="-128"/>
          </a:endParaRPr>
        </a:p>
      </dsp:txBody>
      <dsp:txXfrm rot="10800000">
        <a:off x="1882851" y="2134944"/>
        <a:ext cx="221833" cy="275409"/>
      </dsp:txXfrm>
    </dsp:sp>
    <dsp:sp modelId="{7FD81463-0F89-4DCC-8D1A-B04F11FC3541}">
      <dsp:nvSpPr>
        <dsp:cNvPr id="0" name=""/>
        <dsp:cNvSpPr/>
      </dsp:nvSpPr>
      <dsp:spPr>
        <a:xfrm>
          <a:off x="343336" y="1265215"/>
          <a:ext cx="1350045" cy="1350045"/>
        </a:xfrm>
        <a:prstGeom prst="ellipse">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kumimoji="1" lang="ja-JP" altLang="en-US" sz="1800" b="1" kern="1200" dirty="0">
              <a:latin typeface="HG丸ｺﾞｼｯｸM-PRO" panose="020F0600000000000000" pitchFamily="50" charset="-128"/>
              <a:ea typeface="HG丸ｺﾞｼｯｸM-PRO" panose="020F0600000000000000" pitchFamily="50" charset="-128"/>
            </a:rPr>
            <a:t>⑤生活</a:t>
          </a:r>
          <a:endParaRPr kumimoji="1" lang="en-US" altLang="ja-JP" sz="1800" b="1" kern="1200" dirty="0">
            <a:latin typeface="HG丸ｺﾞｼｯｸM-PRO" panose="020F0600000000000000" pitchFamily="50" charset="-128"/>
            <a:ea typeface="HG丸ｺﾞｼｯｸM-PRO" panose="020F0600000000000000" pitchFamily="50" charset="-128"/>
          </a:endParaRPr>
        </a:p>
        <a:p>
          <a:pPr lvl="0" algn="ctr" defTabSz="800100">
            <a:lnSpc>
              <a:spcPct val="90000"/>
            </a:lnSpc>
            <a:spcBef>
              <a:spcPct val="0"/>
            </a:spcBef>
            <a:spcAft>
              <a:spcPct val="35000"/>
            </a:spcAft>
          </a:pPr>
          <a:r>
            <a:rPr kumimoji="1" lang="ja-JP" altLang="en-US" sz="1800" b="1" kern="1200" dirty="0">
              <a:latin typeface="HG丸ｺﾞｼｯｸM-PRO" panose="020F0600000000000000" pitchFamily="50" charset="-128"/>
              <a:ea typeface="HG丸ｺﾞｼｯｸM-PRO" panose="020F0600000000000000" pitchFamily="50" charset="-128"/>
            </a:rPr>
            <a:t>　習慣</a:t>
          </a:r>
          <a:endParaRPr kumimoji="1" lang="en-US" altLang="ja-JP" sz="1600" b="1" kern="1200" dirty="0">
            <a:latin typeface="HG丸ｺﾞｼｯｸM-PRO" panose="020F0600000000000000" pitchFamily="50" charset="-128"/>
            <a:ea typeface="HG丸ｺﾞｼｯｸM-PRO" panose="020F0600000000000000" pitchFamily="50" charset="-128"/>
          </a:endParaRPr>
        </a:p>
      </dsp:txBody>
      <dsp:txXfrm>
        <a:off x="541046" y="1462925"/>
        <a:ext cx="954625" cy="95462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4B00948-11B2-4CB3-AF95-18D31C73C74A}">
      <dsp:nvSpPr>
        <dsp:cNvPr id="0" name=""/>
        <dsp:cNvSpPr/>
      </dsp:nvSpPr>
      <dsp:spPr>
        <a:xfrm>
          <a:off x="2469281" y="1800662"/>
          <a:ext cx="1886717" cy="1736674"/>
        </a:xfrm>
        <a:prstGeom prst="ellipse">
          <a:avLst/>
        </a:prstGeom>
        <a:solidFill>
          <a:srgbClr val="FFCCCC"/>
        </a:solidFill>
        <a:ln w="12700" cap="flat" cmpd="sng" algn="ctr">
          <a:solidFill>
            <a:srgbClr val="FF99CC"/>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kumimoji="1" lang="ja-JP" altLang="en-US" sz="2000" b="1" kern="1200" dirty="0">
              <a:solidFill>
                <a:schemeClr val="tx1"/>
              </a:solidFill>
              <a:latin typeface="HG丸ｺﾞｼｯｸM-PRO" panose="020F0600000000000000" pitchFamily="50" charset="-128"/>
              <a:ea typeface="HG丸ｺﾞｼｯｸM-PRO" panose="020F0600000000000000" pitchFamily="50" charset="-128"/>
            </a:rPr>
            <a:t>呼吸瞑想</a:t>
          </a:r>
          <a:endParaRPr kumimoji="1" lang="en-US" altLang="ja-JP" sz="2000" b="1" kern="1200" dirty="0">
            <a:solidFill>
              <a:schemeClr val="tx1"/>
            </a:solidFill>
            <a:latin typeface="HG丸ｺﾞｼｯｸM-PRO" panose="020F0600000000000000" pitchFamily="50" charset="-128"/>
            <a:ea typeface="HG丸ｺﾞｼｯｸM-PRO" panose="020F0600000000000000" pitchFamily="50" charset="-128"/>
          </a:endParaRPr>
        </a:p>
        <a:p>
          <a:pPr lvl="0" algn="ctr" defTabSz="889000">
            <a:lnSpc>
              <a:spcPct val="90000"/>
            </a:lnSpc>
            <a:spcBef>
              <a:spcPct val="0"/>
            </a:spcBef>
            <a:spcAft>
              <a:spcPct val="35000"/>
            </a:spcAft>
          </a:pPr>
          <a:r>
            <a:rPr kumimoji="1" lang="ja-JP" altLang="en-US" sz="1200" kern="1200" dirty="0">
              <a:solidFill>
                <a:schemeClr val="tx1"/>
              </a:solidFill>
              <a:latin typeface="HG丸ｺﾞｼｯｸM-PRO" panose="020F0600000000000000" pitchFamily="50" charset="-128"/>
              <a:ea typeface="HG丸ｺﾞｼｯｸM-PRO" panose="020F0600000000000000" pitchFamily="50" charset="-128"/>
            </a:rPr>
            <a:t>無意識にしている呼吸を意識的に観察。呼吸の感覚を受け取ることがすべての瞑想の基本　</a:t>
          </a:r>
        </a:p>
      </dsp:txBody>
      <dsp:txXfrm>
        <a:off x="2745584" y="2054992"/>
        <a:ext cx="1334111" cy="1228014"/>
      </dsp:txXfrm>
    </dsp:sp>
    <dsp:sp modelId="{3AE8F047-CE7E-488E-8AF9-000D3DFB80FA}">
      <dsp:nvSpPr>
        <dsp:cNvPr id="0" name=""/>
        <dsp:cNvSpPr/>
      </dsp:nvSpPr>
      <dsp:spPr>
        <a:xfrm rot="16200000">
          <a:off x="3332031" y="1700301"/>
          <a:ext cx="161217" cy="39503"/>
        </a:xfrm>
        <a:custGeom>
          <a:avLst/>
          <a:gdLst/>
          <a:ahLst/>
          <a:cxnLst/>
          <a:rect l="0" t="0" r="0" b="0"/>
          <a:pathLst>
            <a:path>
              <a:moveTo>
                <a:pt x="0" y="19751"/>
              </a:moveTo>
              <a:lnTo>
                <a:pt x="161217" y="19751"/>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kumimoji="1" lang="ja-JP" altLang="en-US" sz="500" kern="1200"/>
        </a:p>
      </dsp:txBody>
      <dsp:txXfrm>
        <a:off x="3408609" y="1716022"/>
        <a:ext cx="8060" cy="8060"/>
      </dsp:txXfrm>
    </dsp:sp>
    <dsp:sp modelId="{EAE3B5B6-67A8-4C7F-983F-AE2DC0283A59}">
      <dsp:nvSpPr>
        <dsp:cNvPr id="0" name=""/>
        <dsp:cNvSpPr/>
      </dsp:nvSpPr>
      <dsp:spPr>
        <a:xfrm>
          <a:off x="2407542" y="-208377"/>
          <a:ext cx="2010195" cy="1847822"/>
        </a:xfrm>
        <a:prstGeom prst="ellipse">
          <a:avLst/>
        </a:prstGeom>
        <a:solidFill>
          <a:srgbClr val="FFCCCC"/>
        </a:solidFill>
        <a:ln w="12700" cap="flat" cmpd="sng" algn="ctr">
          <a:solidFill>
            <a:srgbClr val="FF99CC"/>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335" tIns="13335" rIns="13335" bIns="13335" numCol="1" spcCol="1270" anchor="ctr" anchorCtr="0">
          <a:noAutofit/>
        </a:bodyPr>
        <a:lstStyle/>
        <a:p>
          <a:pPr lvl="0" algn="ctr" defTabSz="933450">
            <a:lnSpc>
              <a:spcPct val="90000"/>
            </a:lnSpc>
            <a:spcBef>
              <a:spcPct val="0"/>
            </a:spcBef>
            <a:spcAft>
              <a:spcPct val="35000"/>
            </a:spcAft>
          </a:pPr>
          <a:r>
            <a:rPr kumimoji="1" lang="ja-JP" altLang="en-US" sz="2100" b="1" kern="1200" dirty="0">
              <a:solidFill>
                <a:schemeClr val="tx1"/>
              </a:solidFill>
              <a:latin typeface="HG丸ｺﾞｼｯｸM-PRO" panose="020F0600000000000000" pitchFamily="50" charset="-128"/>
              <a:ea typeface="HG丸ｺﾞｼｯｸM-PRO" panose="020F0600000000000000" pitchFamily="50" charset="-128"/>
            </a:rPr>
            <a:t>ヨーガ瞑想　　　　</a:t>
          </a:r>
          <a:endParaRPr kumimoji="1" lang="en-US" altLang="ja-JP" sz="2100" b="1" kern="1200" dirty="0">
            <a:solidFill>
              <a:schemeClr val="tx1"/>
            </a:solidFill>
            <a:latin typeface="HG丸ｺﾞｼｯｸM-PRO" panose="020F0600000000000000" pitchFamily="50" charset="-128"/>
            <a:ea typeface="HG丸ｺﾞｼｯｸM-PRO" panose="020F0600000000000000" pitchFamily="50" charset="-128"/>
          </a:endParaRPr>
        </a:p>
        <a:p>
          <a:pPr lvl="0" algn="l" defTabSz="933450">
            <a:lnSpc>
              <a:spcPct val="90000"/>
            </a:lnSpc>
            <a:spcBef>
              <a:spcPct val="0"/>
            </a:spcBef>
            <a:spcAft>
              <a:spcPct val="35000"/>
            </a:spcAft>
          </a:pPr>
          <a:r>
            <a:rPr kumimoji="1" lang="ja-JP" altLang="en-US" sz="1200" kern="1200" dirty="0">
              <a:solidFill>
                <a:schemeClr val="tx1"/>
              </a:solidFill>
              <a:latin typeface="HG丸ｺﾞｼｯｸM-PRO" panose="020F0600000000000000" pitchFamily="50" charset="-128"/>
              <a:ea typeface="HG丸ｺﾞｼｯｸM-PRO" panose="020F0600000000000000" pitchFamily="50" charset="-128"/>
            </a:rPr>
            <a:t>ヨガのポーズで各部位の微細な感覚に注意を集中。自分の存在を感じ、尊重できるようになる</a:t>
          </a:r>
          <a:endParaRPr kumimoji="1" lang="ja-JP" altLang="en-US" sz="2100" kern="1200" dirty="0">
            <a:solidFill>
              <a:schemeClr val="tx1"/>
            </a:solidFill>
            <a:latin typeface="HG丸ｺﾞｼｯｸM-PRO" panose="020F0600000000000000" pitchFamily="50" charset="-128"/>
            <a:ea typeface="HG丸ｺﾞｼｯｸM-PRO" panose="020F0600000000000000" pitchFamily="50" charset="-128"/>
          </a:endParaRPr>
        </a:p>
      </dsp:txBody>
      <dsp:txXfrm>
        <a:off x="2701928" y="62230"/>
        <a:ext cx="1421423" cy="1306608"/>
      </dsp:txXfrm>
    </dsp:sp>
    <dsp:sp modelId="{D295EB20-50A2-4A05-B7B9-0CB666E14F70}">
      <dsp:nvSpPr>
        <dsp:cNvPr id="0" name=""/>
        <dsp:cNvSpPr/>
      </dsp:nvSpPr>
      <dsp:spPr>
        <a:xfrm rot="20660357">
          <a:off x="4314577" y="2392661"/>
          <a:ext cx="26613" cy="39503"/>
        </a:xfrm>
        <a:custGeom>
          <a:avLst/>
          <a:gdLst/>
          <a:ahLst/>
          <a:cxnLst/>
          <a:rect l="0" t="0" r="0" b="0"/>
          <a:pathLst>
            <a:path>
              <a:moveTo>
                <a:pt x="0" y="19751"/>
              </a:moveTo>
              <a:lnTo>
                <a:pt x="26613" y="19751"/>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kumimoji="1" lang="ja-JP" altLang="en-US" sz="500" kern="1200"/>
        </a:p>
      </dsp:txBody>
      <dsp:txXfrm>
        <a:off x="4327218" y="2411747"/>
        <a:ext cx="1330" cy="1330"/>
      </dsp:txXfrm>
    </dsp:sp>
    <dsp:sp modelId="{C8C5429E-FB34-456B-BD13-92DF7BEB13F9}">
      <dsp:nvSpPr>
        <dsp:cNvPr id="0" name=""/>
        <dsp:cNvSpPr/>
      </dsp:nvSpPr>
      <dsp:spPr>
        <a:xfrm>
          <a:off x="4299580" y="1138565"/>
          <a:ext cx="2062199" cy="1985430"/>
        </a:xfrm>
        <a:prstGeom prst="ellipse">
          <a:avLst/>
        </a:prstGeom>
        <a:solidFill>
          <a:srgbClr val="FFCCCC"/>
        </a:solidFill>
        <a:ln w="12700" cap="flat" cmpd="sng" algn="ctr">
          <a:solidFill>
            <a:srgbClr val="FF99CC"/>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kumimoji="1" lang="ja-JP" altLang="en-US" sz="2000" b="1" kern="1200" dirty="0">
              <a:solidFill>
                <a:schemeClr val="tx1"/>
              </a:solidFill>
              <a:latin typeface="HG丸ｺﾞｼｯｸM-PRO" panose="020F0600000000000000" pitchFamily="50" charset="-128"/>
              <a:ea typeface="HG丸ｺﾞｼｯｸM-PRO" panose="020F0600000000000000" pitchFamily="50" charset="-128"/>
            </a:rPr>
            <a:t>座る瞑想　</a:t>
          </a:r>
          <a:r>
            <a:rPr kumimoji="1" lang="ja-JP" altLang="en-US" sz="2000" kern="1200" dirty="0">
              <a:solidFill>
                <a:schemeClr val="tx1"/>
              </a:solidFill>
              <a:latin typeface="HG丸ｺﾞｼｯｸM-PRO" panose="020F0600000000000000" pitchFamily="50" charset="-128"/>
              <a:ea typeface="HG丸ｺﾞｼｯｸM-PRO" panose="020F0600000000000000" pitchFamily="50" charset="-128"/>
            </a:rPr>
            <a:t>　　　　　　　　　　　　　　　　　　　　　　</a:t>
          </a:r>
          <a:endParaRPr kumimoji="1" lang="en-US" altLang="ja-JP" sz="2000" kern="1200" dirty="0">
            <a:solidFill>
              <a:schemeClr val="tx1"/>
            </a:solidFill>
            <a:latin typeface="HG丸ｺﾞｼｯｸM-PRO" panose="020F0600000000000000" pitchFamily="50" charset="-128"/>
            <a:ea typeface="HG丸ｺﾞｼｯｸM-PRO" panose="020F0600000000000000" pitchFamily="50" charset="-128"/>
          </a:endParaRPr>
        </a:p>
        <a:p>
          <a:pPr lvl="0" algn="l" defTabSz="889000">
            <a:lnSpc>
              <a:spcPct val="90000"/>
            </a:lnSpc>
            <a:spcBef>
              <a:spcPct val="0"/>
            </a:spcBef>
            <a:spcAft>
              <a:spcPct val="35000"/>
            </a:spcAft>
          </a:pPr>
          <a:r>
            <a:rPr kumimoji="1" lang="ja-JP" altLang="en-US" sz="1200" kern="1200" dirty="0">
              <a:solidFill>
                <a:schemeClr val="tx1"/>
              </a:solidFill>
              <a:latin typeface="HG丸ｺﾞｼｯｸM-PRO" panose="020F0600000000000000" pitchFamily="50" charset="-128"/>
              <a:ea typeface="HG丸ｺﾞｼｯｸM-PRO" panose="020F0600000000000000" pitchFamily="50" charset="-128"/>
            </a:rPr>
            <a:t>安心した姿勢で座り、呼吸、心身の状態を観察。思いや考えを手放し心と体への気づき、深いリラックスを得られる</a:t>
          </a:r>
        </a:p>
      </dsp:txBody>
      <dsp:txXfrm>
        <a:off x="4601582" y="1429324"/>
        <a:ext cx="1458195" cy="1403912"/>
      </dsp:txXfrm>
    </dsp:sp>
    <dsp:sp modelId="{57A9B47A-3113-44A8-A862-DF9A8239EE8B}">
      <dsp:nvSpPr>
        <dsp:cNvPr id="0" name=""/>
        <dsp:cNvSpPr/>
      </dsp:nvSpPr>
      <dsp:spPr>
        <a:xfrm rot="2993501">
          <a:off x="3971666" y="3376343"/>
          <a:ext cx="106852" cy="39503"/>
        </a:xfrm>
        <a:custGeom>
          <a:avLst/>
          <a:gdLst/>
          <a:ahLst/>
          <a:cxnLst/>
          <a:rect l="0" t="0" r="0" b="0"/>
          <a:pathLst>
            <a:path>
              <a:moveTo>
                <a:pt x="0" y="19751"/>
              </a:moveTo>
              <a:lnTo>
                <a:pt x="106852" y="19751"/>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kumimoji="1" lang="ja-JP" altLang="en-US" sz="500" kern="1200"/>
        </a:p>
      </dsp:txBody>
      <dsp:txXfrm>
        <a:off x="4022420" y="3393423"/>
        <a:ext cx="5342" cy="5342"/>
      </dsp:txXfrm>
    </dsp:sp>
    <dsp:sp modelId="{8FDD0DED-3098-4EE1-98DB-4BDC7C6B161A}">
      <dsp:nvSpPr>
        <dsp:cNvPr id="0" name=""/>
        <dsp:cNvSpPr/>
      </dsp:nvSpPr>
      <dsp:spPr>
        <a:xfrm>
          <a:off x="3633064" y="3222984"/>
          <a:ext cx="2206587" cy="2035034"/>
        </a:xfrm>
        <a:prstGeom prst="ellipse">
          <a:avLst/>
        </a:prstGeom>
        <a:solidFill>
          <a:srgbClr val="FFCCCC"/>
        </a:solidFill>
        <a:ln w="12700" cap="flat" cmpd="sng" algn="ctr">
          <a:solidFill>
            <a:srgbClr val="FF99CC"/>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kumimoji="1" lang="ja-JP" altLang="en-US" sz="2000" b="1" kern="1200" dirty="0" smtClean="0">
              <a:solidFill>
                <a:schemeClr val="tx1"/>
              </a:solidFill>
              <a:latin typeface="HG丸ｺﾞｼｯｸM-PRO" panose="020F0600000000000000" pitchFamily="50" charset="-128"/>
              <a:ea typeface="HG丸ｺﾞｼｯｸM-PRO" panose="020F0600000000000000" pitchFamily="50" charset="-128"/>
            </a:rPr>
            <a:t>食べる瞑想</a:t>
          </a:r>
          <a:endParaRPr kumimoji="1" lang="en-US" altLang="ja-JP" sz="2000" b="1" kern="1200" dirty="0">
            <a:solidFill>
              <a:schemeClr val="tx1"/>
            </a:solidFill>
            <a:latin typeface="HG丸ｺﾞｼｯｸM-PRO" panose="020F0600000000000000" pitchFamily="50" charset="-128"/>
            <a:ea typeface="HG丸ｺﾞｼｯｸM-PRO" panose="020F0600000000000000" pitchFamily="50" charset="-128"/>
          </a:endParaRPr>
        </a:p>
        <a:p>
          <a:pPr lvl="0" algn="l" defTabSz="889000">
            <a:lnSpc>
              <a:spcPct val="90000"/>
            </a:lnSpc>
            <a:spcBef>
              <a:spcPct val="0"/>
            </a:spcBef>
            <a:spcAft>
              <a:spcPct val="35000"/>
            </a:spcAft>
          </a:pPr>
          <a:r>
            <a:rPr kumimoji="1" lang="ja-JP" altLang="en-US" sz="1200" kern="1200" dirty="0" smtClean="0">
              <a:solidFill>
                <a:schemeClr val="tx1"/>
              </a:solidFill>
              <a:latin typeface="HG丸ｺﾞｼｯｸM-PRO" panose="020F0600000000000000" pitchFamily="50" charset="-128"/>
              <a:ea typeface="HG丸ｺﾞｼｯｸM-PRO" panose="020F0600000000000000" pitchFamily="50" charset="-128"/>
            </a:rPr>
            <a:t>一つの食べ物（おにぎり</a:t>
          </a:r>
          <a:r>
            <a:rPr kumimoji="1" lang="ja-JP" altLang="en-US" sz="1200" kern="1200" dirty="0">
              <a:solidFill>
                <a:schemeClr val="tx1"/>
              </a:solidFill>
              <a:latin typeface="HG丸ｺﾞｼｯｸM-PRO" panose="020F0600000000000000" pitchFamily="50" charset="-128"/>
              <a:ea typeface="HG丸ｺﾞｼｯｸM-PRO" panose="020F0600000000000000" pitchFamily="50" charset="-128"/>
            </a:rPr>
            <a:t>・レーズン等）を観察しながら、時間をかけて食べる。食への衝動をコントロールし、喜び</a:t>
          </a:r>
          <a:r>
            <a:rPr kumimoji="1" lang="ja-JP" altLang="en-US" sz="1200" kern="1200" dirty="0" smtClean="0">
              <a:solidFill>
                <a:schemeClr val="tx1"/>
              </a:solidFill>
              <a:latin typeface="HG丸ｺﾞｼｯｸM-PRO" panose="020F0600000000000000" pitchFamily="50" charset="-128"/>
              <a:ea typeface="HG丸ｺﾞｼｯｸM-PRO" panose="020F0600000000000000" pitchFamily="50" charset="-128"/>
            </a:rPr>
            <a:t>と満足</a:t>
          </a:r>
          <a:r>
            <a:rPr kumimoji="1" lang="ja-JP" altLang="en-US" sz="1200" kern="1200" dirty="0">
              <a:solidFill>
                <a:schemeClr val="tx1"/>
              </a:solidFill>
              <a:latin typeface="HG丸ｺﾞｼｯｸM-PRO" panose="020F0600000000000000" pitchFamily="50" charset="-128"/>
              <a:ea typeface="HG丸ｺﾞｼｯｸM-PRO" panose="020F0600000000000000" pitchFamily="50" charset="-128"/>
            </a:rPr>
            <a:t>が得られる</a:t>
          </a:r>
          <a:r>
            <a:rPr kumimoji="1" lang="ja-JP" altLang="en-US" sz="1000" kern="1200" dirty="0">
              <a:solidFill>
                <a:schemeClr val="tx1"/>
              </a:solidFill>
              <a:latin typeface="HG丸ｺﾞｼｯｸM-PRO" panose="020F0600000000000000" pitchFamily="50" charset="-128"/>
              <a:ea typeface="HG丸ｺﾞｼｯｸM-PRO" panose="020F0600000000000000" pitchFamily="50" charset="-128"/>
            </a:rPr>
            <a:t>。</a:t>
          </a:r>
        </a:p>
      </dsp:txBody>
      <dsp:txXfrm>
        <a:off x="3956211" y="3521008"/>
        <a:ext cx="1560293" cy="1438986"/>
      </dsp:txXfrm>
    </dsp:sp>
    <dsp:sp modelId="{7442F41A-4BEF-414B-948E-A5440B9B52BE}">
      <dsp:nvSpPr>
        <dsp:cNvPr id="0" name=""/>
        <dsp:cNvSpPr/>
      </dsp:nvSpPr>
      <dsp:spPr>
        <a:xfrm rot="7731979">
          <a:off x="2799633" y="3371019"/>
          <a:ext cx="62621" cy="39503"/>
        </a:xfrm>
        <a:custGeom>
          <a:avLst/>
          <a:gdLst/>
          <a:ahLst/>
          <a:cxnLst/>
          <a:rect l="0" t="0" r="0" b="0"/>
          <a:pathLst>
            <a:path>
              <a:moveTo>
                <a:pt x="0" y="19751"/>
              </a:moveTo>
              <a:lnTo>
                <a:pt x="62621" y="19751"/>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kumimoji="1" lang="ja-JP" altLang="en-US" sz="500" kern="1200"/>
        </a:p>
      </dsp:txBody>
      <dsp:txXfrm rot="10800000">
        <a:off x="2829378" y="3389205"/>
        <a:ext cx="3131" cy="3131"/>
      </dsp:txXfrm>
    </dsp:sp>
    <dsp:sp modelId="{5C6E0801-1463-4AFC-9D25-80FEED610023}">
      <dsp:nvSpPr>
        <dsp:cNvPr id="0" name=""/>
        <dsp:cNvSpPr/>
      </dsp:nvSpPr>
      <dsp:spPr>
        <a:xfrm>
          <a:off x="1059738" y="3202389"/>
          <a:ext cx="2179137" cy="2068319"/>
        </a:xfrm>
        <a:prstGeom prst="ellipse">
          <a:avLst/>
        </a:prstGeom>
        <a:solidFill>
          <a:srgbClr val="FFCCCC"/>
        </a:solidFill>
        <a:ln w="12700" cap="flat" cmpd="sng" algn="ctr">
          <a:solidFill>
            <a:srgbClr val="FF99CC"/>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kumimoji="1" lang="ja-JP" altLang="en-US" sz="2000" b="1" kern="1200" dirty="0">
              <a:solidFill>
                <a:schemeClr val="tx1"/>
              </a:solidFill>
              <a:latin typeface="HG丸ｺﾞｼｯｸM-PRO" panose="020F0600000000000000" pitchFamily="50" charset="-128"/>
              <a:ea typeface="HG丸ｺﾞｼｯｸM-PRO" panose="020F0600000000000000" pitchFamily="50" charset="-128"/>
            </a:rPr>
            <a:t>ボディスキャン瞑想</a:t>
          </a:r>
          <a:endParaRPr kumimoji="1" lang="en-US" altLang="ja-JP" sz="2000" b="1" kern="1200" dirty="0">
            <a:solidFill>
              <a:schemeClr val="tx1"/>
            </a:solidFill>
            <a:latin typeface="HG丸ｺﾞｼｯｸM-PRO" panose="020F0600000000000000" pitchFamily="50" charset="-128"/>
            <a:ea typeface="HG丸ｺﾞｼｯｸM-PRO" panose="020F0600000000000000" pitchFamily="50" charset="-128"/>
          </a:endParaRPr>
        </a:p>
        <a:p>
          <a:pPr lvl="0" algn="ctr" defTabSz="889000">
            <a:lnSpc>
              <a:spcPct val="90000"/>
            </a:lnSpc>
            <a:spcBef>
              <a:spcPct val="0"/>
            </a:spcBef>
            <a:spcAft>
              <a:spcPct val="35000"/>
            </a:spcAft>
          </a:pPr>
          <a:r>
            <a:rPr kumimoji="1" lang="ja-JP" altLang="en-US" sz="1200" kern="1200" dirty="0">
              <a:solidFill>
                <a:schemeClr val="tx1"/>
              </a:solidFill>
              <a:latin typeface="HG丸ｺﾞｼｯｸM-PRO" panose="020F0600000000000000" pitchFamily="50" charset="-128"/>
              <a:ea typeface="HG丸ｺﾞｼｯｸM-PRO" panose="020F0600000000000000" pitchFamily="50" charset="-128"/>
            </a:rPr>
            <a:t>つま先から頭の上までスキャンするように注意を移動し各部位の微細な感覚を味わう。体への感受性が高まる。</a:t>
          </a:r>
        </a:p>
      </dsp:txBody>
      <dsp:txXfrm>
        <a:off x="1378865" y="3505287"/>
        <a:ext cx="1540883" cy="1462523"/>
      </dsp:txXfrm>
    </dsp:sp>
    <dsp:sp modelId="{E2C33D8B-37DA-4D43-BDDD-79B68D0517F9}">
      <dsp:nvSpPr>
        <dsp:cNvPr id="0" name=""/>
        <dsp:cNvSpPr/>
      </dsp:nvSpPr>
      <dsp:spPr>
        <a:xfrm rot="11896589">
          <a:off x="2428568" y="2340531"/>
          <a:ext cx="98625" cy="39503"/>
        </a:xfrm>
        <a:custGeom>
          <a:avLst/>
          <a:gdLst/>
          <a:ahLst/>
          <a:cxnLst/>
          <a:rect l="0" t="0" r="0" b="0"/>
          <a:pathLst>
            <a:path>
              <a:moveTo>
                <a:pt x="0" y="19751"/>
              </a:moveTo>
              <a:lnTo>
                <a:pt x="98625" y="19751"/>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kumimoji="1" lang="ja-JP" altLang="en-US" sz="500" kern="1200"/>
        </a:p>
      </dsp:txBody>
      <dsp:txXfrm rot="10800000">
        <a:off x="2475415" y="2357817"/>
        <a:ext cx="4931" cy="4931"/>
      </dsp:txXfrm>
    </dsp:sp>
    <dsp:sp modelId="{C98A7CB7-E1D3-44E7-BAAF-901DACF290A7}">
      <dsp:nvSpPr>
        <dsp:cNvPr id="0" name=""/>
        <dsp:cNvSpPr/>
      </dsp:nvSpPr>
      <dsp:spPr>
        <a:xfrm>
          <a:off x="443141" y="1042716"/>
          <a:ext cx="2043254" cy="1965945"/>
        </a:xfrm>
        <a:prstGeom prst="ellipse">
          <a:avLst/>
        </a:prstGeom>
        <a:solidFill>
          <a:srgbClr val="FFCCCC"/>
        </a:solidFill>
        <a:ln w="12700" cap="flat" cmpd="sng" algn="ctr">
          <a:solidFill>
            <a:srgbClr val="FF99CC"/>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kumimoji="1" lang="ja-JP" altLang="en-US" sz="2000" b="1" kern="1200" dirty="0">
              <a:solidFill>
                <a:schemeClr val="tx1"/>
              </a:solidFill>
              <a:latin typeface="HG丸ｺﾞｼｯｸM-PRO" panose="020F0600000000000000" pitchFamily="50" charset="-128"/>
              <a:ea typeface="HG丸ｺﾞｼｯｸM-PRO" panose="020F0600000000000000" pitchFamily="50" charset="-128"/>
            </a:rPr>
            <a:t>歩く瞑想</a:t>
          </a:r>
          <a:endParaRPr kumimoji="1" lang="en-US" altLang="ja-JP" sz="2000" b="1" kern="1200" dirty="0">
            <a:solidFill>
              <a:schemeClr val="tx1"/>
            </a:solidFill>
            <a:latin typeface="HG丸ｺﾞｼｯｸM-PRO" panose="020F0600000000000000" pitchFamily="50" charset="-128"/>
            <a:ea typeface="HG丸ｺﾞｼｯｸM-PRO" panose="020F0600000000000000" pitchFamily="50" charset="-128"/>
          </a:endParaRPr>
        </a:p>
        <a:p>
          <a:pPr lvl="0" algn="l" defTabSz="889000">
            <a:lnSpc>
              <a:spcPct val="90000"/>
            </a:lnSpc>
            <a:spcBef>
              <a:spcPct val="0"/>
            </a:spcBef>
            <a:spcAft>
              <a:spcPct val="35000"/>
            </a:spcAft>
          </a:pPr>
          <a:r>
            <a:rPr kumimoji="1" lang="ja-JP" altLang="en-US" sz="1200" kern="1200" dirty="0">
              <a:solidFill>
                <a:schemeClr val="tx1"/>
              </a:solidFill>
              <a:latin typeface="HG丸ｺﾞｼｯｸM-PRO" panose="020F0600000000000000" pitchFamily="50" charset="-128"/>
              <a:ea typeface="HG丸ｺﾞｼｯｸM-PRO" panose="020F0600000000000000" pitchFamily="50" charset="-128"/>
            </a:rPr>
            <a:t>歩行の動きを分割的に意識し、観察する。動きに含まれる神秘に気づき、喜びを得られる</a:t>
          </a:r>
          <a:endParaRPr kumimoji="1" lang="en-US" altLang="ja-JP" sz="1200" kern="1200" dirty="0">
            <a:solidFill>
              <a:schemeClr val="tx1"/>
            </a:solidFill>
            <a:latin typeface="HG丸ｺﾞｼｯｸM-PRO" panose="020F0600000000000000" pitchFamily="50" charset="-128"/>
            <a:ea typeface="HG丸ｺﾞｼｯｸM-PRO" panose="020F0600000000000000" pitchFamily="50" charset="-128"/>
          </a:endParaRPr>
        </a:p>
      </dsp:txBody>
      <dsp:txXfrm>
        <a:off x="742369" y="1330622"/>
        <a:ext cx="1444798" cy="1390133"/>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7E0435C-7784-4D58-89D7-1D9CC1CCC876}">
      <dsp:nvSpPr>
        <dsp:cNvPr id="0" name=""/>
        <dsp:cNvSpPr/>
      </dsp:nvSpPr>
      <dsp:spPr>
        <a:xfrm>
          <a:off x="1541443" y="1059153"/>
          <a:ext cx="763614" cy="763614"/>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lvl="0" algn="ctr" defTabSz="488950">
            <a:lnSpc>
              <a:spcPct val="90000"/>
            </a:lnSpc>
            <a:spcBef>
              <a:spcPct val="0"/>
            </a:spcBef>
            <a:spcAft>
              <a:spcPct val="35000"/>
            </a:spcAft>
          </a:pPr>
          <a:r>
            <a:rPr kumimoji="1" lang="ja-JP" altLang="en-US" sz="1100" kern="1200" dirty="0"/>
            <a:t>よい生活習慣の形成</a:t>
          </a:r>
        </a:p>
      </dsp:txBody>
      <dsp:txXfrm>
        <a:off x="1653272" y="1170982"/>
        <a:ext cx="539956" cy="539956"/>
      </dsp:txXfrm>
    </dsp:sp>
    <dsp:sp modelId="{9E56E0E6-216D-49B6-A9E5-C5308CC94E54}">
      <dsp:nvSpPr>
        <dsp:cNvPr id="0" name=""/>
        <dsp:cNvSpPr/>
      </dsp:nvSpPr>
      <dsp:spPr>
        <a:xfrm rot="16037218">
          <a:off x="1833251" y="818717"/>
          <a:ext cx="180000" cy="180000"/>
        </a:xfrm>
        <a:prstGeom prst="leftArrow">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311150">
            <a:lnSpc>
              <a:spcPct val="90000"/>
            </a:lnSpc>
            <a:spcBef>
              <a:spcPct val="0"/>
            </a:spcBef>
            <a:spcAft>
              <a:spcPct val="35000"/>
            </a:spcAft>
          </a:pPr>
          <a:endParaRPr kumimoji="1" lang="ja-JP" altLang="en-US" sz="700" kern="1200"/>
        </a:p>
      </dsp:txBody>
      <dsp:txXfrm rot="10800000">
        <a:off x="1861529" y="881687"/>
        <a:ext cx="126000" cy="108000"/>
      </dsp:txXfrm>
    </dsp:sp>
    <dsp:sp modelId="{5BA08F35-DE34-4920-8D31-15F591EA2799}">
      <dsp:nvSpPr>
        <dsp:cNvPr id="0" name=""/>
        <dsp:cNvSpPr/>
      </dsp:nvSpPr>
      <dsp:spPr>
        <a:xfrm>
          <a:off x="1491716" y="9761"/>
          <a:ext cx="763614" cy="763614"/>
        </a:xfrm>
        <a:prstGeom prst="ellipse">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kumimoji="1" lang="ja-JP" altLang="en-US" sz="1800" kern="1200" dirty="0"/>
            <a:t>睡眠</a:t>
          </a:r>
        </a:p>
      </dsp:txBody>
      <dsp:txXfrm>
        <a:off x="1603545" y="121590"/>
        <a:ext cx="539956" cy="539956"/>
      </dsp:txXfrm>
    </dsp:sp>
    <dsp:sp modelId="{BA75DD3F-63B2-4E45-BBF9-6C13D934698F}">
      <dsp:nvSpPr>
        <dsp:cNvPr id="0" name=""/>
        <dsp:cNvSpPr/>
      </dsp:nvSpPr>
      <dsp:spPr>
        <a:xfrm rot="21469011">
          <a:off x="2367676" y="1330581"/>
          <a:ext cx="180000" cy="180000"/>
        </a:xfrm>
        <a:prstGeom prst="leftArrow">
          <a:avLst/>
        </a:prstGeom>
        <a:solidFill>
          <a:srgbClr val="FF99CC"/>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311150">
            <a:lnSpc>
              <a:spcPct val="90000"/>
            </a:lnSpc>
            <a:spcBef>
              <a:spcPct val="0"/>
            </a:spcBef>
            <a:spcAft>
              <a:spcPct val="35000"/>
            </a:spcAft>
          </a:pPr>
          <a:endParaRPr kumimoji="1" lang="ja-JP" altLang="en-US" sz="700" kern="1200" dirty="0"/>
        </a:p>
      </dsp:txBody>
      <dsp:txXfrm>
        <a:off x="2367696" y="1367610"/>
        <a:ext cx="126000" cy="108000"/>
      </dsp:txXfrm>
    </dsp:sp>
    <dsp:sp modelId="{3C10D980-D64D-401D-BB0F-F0D24ADA6968}">
      <dsp:nvSpPr>
        <dsp:cNvPr id="0" name=""/>
        <dsp:cNvSpPr/>
      </dsp:nvSpPr>
      <dsp:spPr>
        <a:xfrm>
          <a:off x="2510258" y="1022220"/>
          <a:ext cx="763614" cy="763614"/>
        </a:xfrm>
        <a:prstGeom prst="ellipse">
          <a:avLst/>
        </a:prstGeom>
        <a:solidFill>
          <a:srgbClr val="FF99CC"/>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kumimoji="1" lang="ja-JP" altLang="en-US" sz="1800" kern="1200" dirty="0"/>
            <a:t>食事</a:t>
          </a:r>
        </a:p>
      </dsp:txBody>
      <dsp:txXfrm>
        <a:off x="2622087" y="1134049"/>
        <a:ext cx="539956" cy="539956"/>
      </dsp:txXfrm>
    </dsp:sp>
    <dsp:sp modelId="{164ECC53-47C0-4F18-8CD2-A66591F788FA}">
      <dsp:nvSpPr>
        <dsp:cNvPr id="0" name=""/>
        <dsp:cNvSpPr/>
      </dsp:nvSpPr>
      <dsp:spPr>
        <a:xfrm rot="5521757">
          <a:off x="1816024" y="1853278"/>
          <a:ext cx="178855" cy="180000"/>
        </a:xfrm>
        <a:prstGeom prst="leftArrow">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311150">
            <a:lnSpc>
              <a:spcPct val="90000"/>
            </a:lnSpc>
            <a:spcBef>
              <a:spcPct val="0"/>
            </a:spcBef>
            <a:spcAft>
              <a:spcPct val="35000"/>
            </a:spcAft>
          </a:pPr>
          <a:endParaRPr kumimoji="1" lang="ja-JP" altLang="en-US" sz="700" kern="1200" dirty="0"/>
        </a:p>
      </dsp:txBody>
      <dsp:txXfrm rot="10800000">
        <a:off x="1843802" y="1862467"/>
        <a:ext cx="125199" cy="108000"/>
      </dsp:txXfrm>
    </dsp:sp>
    <dsp:sp modelId="{009EC9A7-C6B5-4B52-A338-FF2C84D75514}">
      <dsp:nvSpPr>
        <dsp:cNvPr id="0" name=""/>
        <dsp:cNvSpPr/>
      </dsp:nvSpPr>
      <dsp:spPr>
        <a:xfrm>
          <a:off x="1505582" y="2071258"/>
          <a:ext cx="763614" cy="763614"/>
        </a:xfrm>
        <a:prstGeom prst="ellipse">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kumimoji="1" lang="ja-JP" altLang="en-US" sz="1800" kern="1200" dirty="0"/>
            <a:t>運動</a:t>
          </a:r>
        </a:p>
      </dsp:txBody>
      <dsp:txXfrm>
        <a:off x="1617411" y="2183087"/>
        <a:ext cx="539956" cy="539956"/>
      </dsp:txXfrm>
    </dsp:sp>
    <dsp:sp modelId="{E5F225E9-D91A-4787-9EC2-2233C1FA7AAE}">
      <dsp:nvSpPr>
        <dsp:cNvPr id="0" name=""/>
        <dsp:cNvSpPr/>
      </dsp:nvSpPr>
      <dsp:spPr>
        <a:xfrm rot="21271233">
          <a:off x="1342315" y="1296240"/>
          <a:ext cx="179999" cy="180000"/>
        </a:xfrm>
        <a:prstGeom prst="rightArrow">
          <a:avLst>
            <a:gd name="adj1" fmla="val 60000"/>
            <a:gd name="adj2" fmla="val 50000"/>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311150">
            <a:lnSpc>
              <a:spcPct val="90000"/>
            </a:lnSpc>
            <a:spcBef>
              <a:spcPct val="0"/>
            </a:spcBef>
            <a:spcAft>
              <a:spcPct val="35000"/>
            </a:spcAft>
          </a:pPr>
          <a:endParaRPr kumimoji="1" lang="ja-JP" altLang="en-US" sz="700" kern="1200"/>
        </a:p>
      </dsp:txBody>
      <dsp:txXfrm rot="10800000">
        <a:off x="1342438" y="1334818"/>
        <a:ext cx="125999" cy="108000"/>
      </dsp:txXfrm>
    </dsp:sp>
    <dsp:sp modelId="{8762A2C4-FB56-4BF6-91DA-7CD72B92F9BC}">
      <dsp:nvSpPr>
        <dsp:cNvPr id="0" name=""/>
        <dsp:cNvSpPr/>
      </dsp:nvSpPr>
      <dsp:spPr>
        <a:xfrm>
          <a:off x="469451" y="941822"/>
          <a:ext cx="763614" cy="763614"/>
        </a:xfrm>
        <a:prstGeom prst="ellipse">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lvl="0" algn="ctr" defTabSz="488950">
            <a:lnSpc>
              <a:spcPct val="90000"/>
            </a:lnSpc>
            <a:spcBef>
              <a:spcPct val="0"/>
            </a:spcBef>
            <a:spcAft>
              <a:spcPct val="35000"/>
            </a:spcAft>
          </a:pPr>
          <a:r>
            <a:rPr kumimoji="1" lang="ja-JP" altLang="en-US" sz="1100" kern="1200" dirty="0"/>
            <a:t>その他のセルフケア</a:t>
          </a:r>
        </a:p>
      </dsp:txBody>
      <dsp:txXfrm>
        <a:off x="581280" y="1053651"/>
        <a:ext cx="539956" cy="539956"/>
      </dsp:txXfrm>
    </dsp:sp>
  </dsp:spTree>
</dsp:drawing>
</file>

<file path=ppt/diagrams/layout1.xml><?xml version="1.0" encoding="utf-8"?>
<dgm:layoutDef xmlns:dgm="http://schemas.openxmlformats.org/drawingml/2006/diagram" xmlns:a="http://schemas.openxmlformats.org/drawingml/2006/main" uniqueId="urn:microsoft.com/office/officeart/2005/8/layout/radial5">
  <dgm:title val=""/>
  <dgm:desc val=""/>
  <dgm:catLst>
    <dgm:cat type="relationship" pri="23000"/>
    <dgm:cat type="cycle" pri="1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alg type="cycle">
          <dgm:param type="stAng" val="0"/>
          <dgm:param type="spanAng" val="360"/>
          <dgm:param type="ctrShpMap" val="fNode"/>
        </dgm:alg>
      </dgm:if>
      <dgm:else name="Name3">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parTrans" refType="w" refFor="ch" refForName="centerShape" fact="0.4"/>
      <dgm:constr type="w" for="ch" forName="node" refType="w" refFor="ch" refForName="centerShape" op="equ" fact="1.25"/>
      <dgm:constr type="sp" refType="w" refFor="ch" refForName="centerShape" op="equ" fact="0.4"/>
      <dgm:constr type="sibSp" refType="w" refFor="ch" refForName="node" fact="0.3"/>
      <dgm:constr type="primFontSz" for="ch" forName="centerShape" val="65"/>
      <dgm:constr type="primFontSz" for="des" forName="node" op="equ" val="65"/>
      <dgm:constr type="primFontSz" for="des" forName="node" refType="primFontSz" refFor="ch" refForName="centerShape" op="lte"/>
      <dgm:constr type="primFontSz" for="des" forName="connectorText" op="equ" val="55"/>
      <dgm:constr type="primFontSz" for="des" forName="connectorText" refType="primFontSz" refFor="ch" refForName="centerShape" op="lte" fact="0.8"/>
      <dgm:constr type="primFontSz" for="des" forName="connectorText" refType="primFontSz" refFor="des" refForName="node" op="lte"/>
    </dgm:constrLst>
    <dgm:choose name="Name4">
      <dgm:if name="Name5" axis="ch ch" ptType="node node" st="1 1" cnt="1 0" func="cnt" op="lte" val="6">
        <dgm:ruleLst>
          <dgm:rule type="w" for="ch" forName="node" val="NaN" fact="1" max="NaN"/>
        </dgm:ruleLst>
      </dgm:if>
      <dgm:if name="Name6" axis="ch ch" ptType="node node" st="1 1" cnt="1 0" func="cnt" op="lte" val="8">
        <dgm:ruleLst>
          <dgm:rule type="w" for="ch" forName="node" val="NaN" fact="0.9" max="NaN"/>
        </dgm:ruleLst>
      </dgm:if>
      <dgm:if name="Name7" axis="ch ch" ptType="node node" st="1 1" cnt="1 0" func="cnt" op="lte" val="10">
        <dgm:ruleLst>
          <dgm:rule type="w" for="ch" forName="node" val="NaN" fact="0.8" max="NaN"/>
        </dgm:ruleLst>
      </dgm:if>
      <dgm:if name="Name8" axis="ch ch" ptType="node node" st="1 1" cnt="1 0" func="cnt" op="lte" val="12">
        <dgm:ruleLst>
          <dgm:rule type="w" for="ch" forName="node" val="NaN" fact="0.7" max="NaN"/>
        </dgm:ruleLst>
      </dgm:if>
      <dgm:if name="Name9" axis="ch ch" ptType="node node" st="1 1" cnt="1 0" func="cnt" op="lte" val="14">
        <dgm:ruleLst>
          <dgm:rule type="w" for="ch" forName="node" val="NaN" fact="0.6" max="NaN"/>
        </dgm:ruleLst>
      </dgm:if>
      <dgm:else name="Name10">
        <dgm:ruleLst>
          <dgm:rule type="w" for="ch" forName="node" val="NaN" fact="0.5" max="NaN"/>
        </dgm:ruleLst>
      </dgm:else>
    </dgm:choose>
    <dgm:forEach name="Name11"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2" axis="ch">
        <dgm:forEach name="Name13" axis="self" ptType="parTrans">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h" refType="w" fact="0.85"/>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name="Name14"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w" val="INF" fact="NaN" max="NaN"/>
              <dgm:rule type="primFontSz" val="5" fact="NaN" max="NaN"/>
            </dgm:ruleLst>
          </dgm:layoutNode>
        </dgm:forEach>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radial1">
  <dgm:title val=""/>
  <dgm:desc val=""/>
  <dgm:catLst>
    <dgm:cat type="relationship" pri="22000"/>
    <dgm:cat type="cycle" pri="10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node" refType="w" refFor="ch" refForName="centerShape" op="equ"/>
      <dgm:constr type="sp" refType="w" refFor="ch" refForName="node" fact="0.3"/>
      <dgm:constr type="sibSp" refType="w" refFor="ch" refForName="node" fact="0.3"/>
      <dgm:constr type="primFontSz" for="ch" forName="centerShape" val="65"/>
      <dgm:constr type="primFontSz" for="des" forName="node" op="equ" val="65"/>
      <dgm:constr type="primFontSz" for="des" forName="connTx" val="55"/>
      <dgm:constr type="primFontSz" for="des" forName="connTx" refType="primFontSz" refFor="ch" refForName="centerShape" op="lte" fact="0.8"/>
    </dgm:constrLst>
    <dgm:ruleLst/>
    <dgm:forEach name="Name6"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name="Name7" axis="ch">
        <dgm:forEach name="Name8" axis="self" ptType="parTrans">
          <dgm:layoutNode name="Name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connDist"/>
              <dgm:constr type="userA" for="ch" refType="connDist"/>
              <dgm:constr type="w" val="1"/>
              <dgm:constr type="h" val="5"/>
              <dgm:constr type="begPad"/>
              <dgm:constr type="endPad"/>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w" val="NaN" fact="0.8" max="NaN"/>
                <dgm:rule type="h" val="NaN" fact="1" max="NaN"/>
                <dgm:rule type="primFontSz" val="5" fact="NaN" max="NaN"/>
              </dgm:ruleLst>
            </dgm:layoutNode>
          </dgm:layoutNode>
        </dgm:forEach>
        <dgm:forEach name="Name10"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radial5">
  <dgm:title val=""/>
  <dgm:desc val=""/>
  <dgm:catLst>
    <dgm:cat type="relationship" pri="23000"/>
    <dgm:cat type="cycle" pri="1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alg type="cycle">
          <dgm:param type="stAng" val="0"/>
          <dgm:param type="spanAng" val="360"/>
          <dgm:param type="ctrShpMap" val="fNode"/>
        </dgm:alg>
      </dgm:if>
      <dgm:else name="Name3">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parTrans" refType="w" refFor="ch" refForName="centerShape" fact="0.4"/>
      <dgm:constr type="w" for="ch" forName="node" refType="w" refFor="ch" refForName="centerShape" op="equ" fact="1.25"/>
      <dgm:constr type="sp" refType="w" refFor="ch" refForName="centerShape" op="equ" fact="0.4"/>
      <dgm:constr type="sibSp" refType="w" refFor="ch" refForName="node" fact="0.3"/>
      <dgm:constr type="primFontSz" for="ch" forName="centerShape" val="65"/>
      <dgm:constr type="primFontSz" for="des" forName="node" op="equ" val="65"/>
      <dgm:constr type="primFontSz" for="des" forName="node" refType="primFontSz" refFor="ch" refForName="centerShape" op="lte"/>
      <dgm:constr type="primFontSz" for="des" forName="connectorText" op="equ" val="55"/>
      <dgm:constr type="primFontSz" for="des" forName="connectorText" refType="primFontSz" refFor="ch" refForName="centerShape" op="lte" fact="0.8"/>
      <dgm:constr type="primFontSz" for="des" forName="connectorText" refType="primFontSz" refFor="des" refForName="node" op="lte"/>
    </dgm:constrLst>
    <dgm:choose name="Name4">
      <dgm:if name="Name5" axis="ch ch" ptType="node node" st="1 1" cnt="1 0" func="cnt" op="lte" val="6">
        <dgm:ruleLst>
          <dgm:rule type="w" for="ch" forName="node" val="NaN" fact="1" max="NaN"/>
        </dgm:ruleLst>
      </dgm:if>
      <dgm:if name="Name6" axis="ch ch" ptType="node node" st="1 1" cnt="1 0" func="cnt" op="lte" val="8">
        <dgm:ruleLst>
          <dgm:rule type="w" for="ch" forName="node" val="NaN" fact="0.9" max="NaN"/>
        </dgm:ruleLst>
      </dgm:if>
      <dgm:if name="Name7" axis="ch ch" ptType="node node" st="1 1" cnt="1 0" func="cnt" op="lte" val="10">
        <dgm:ruleLst>
          <dgm:rule type="w" for="ch" forName="node" val="NaN" fact="0.8" max="NaN"/>
        </dgm:ruleLst>
      </dgm:if>
      <dgm:if name="Name8" axis="ch ch" ptType="node node" st="1 1" cnt="1 0" func="cnt" op="lte" val="12">
        <dgm:ruleLst>
          <dgm:rule type="w" for="ch" forName="node" val="NaN" fact="0.7" max="NaN"/>
        </dgm:ruleLst>
      </dgm:if>
      <dgm:if name="Name9" axis="ch ch" ptType="node node" st="1 1" cnt="1 0" func="cnt" op="lte" val="14">
        <dgm:ruleLst>
          <dgm:rule type="w" for="ch" forName="node" val="NaN" fact="0.6" max="NaN"/>
        </dgm:ruleLst>
      </dgm:if>
      <dgm:else name="Name10">
        <dgm:ruleLst>
          <dgm:rule type="w" for="ch" forName="node" val="NaN" fact="0.5" max="NaN"/>
        </dgm:ruleLst>
      </dgm:else>
    </dgm:choose>
    <dgm:forEach name="Name11"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2" axis="ch">
        <dgm:forEach name="Name13" axis="self" ptType="parTrans">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h" refType="w" fact="0.85"/>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name="Name14"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w" val="INF" fact="NaN" max="NaN"/>
              <dgm:rule type="primFontSz" val="5" fact="NaN" max="NaN"/>
            </dgm:ruleLst>
          </dgm:layoutNod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9.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1" y="1"/>
            <a:ext cx="2949787" cy="496967"/>
          </a:xfrm>
          <a:prstGeom prst="rect">
            <a:avLst/>
          </a:prstGeom>
        </p:spPr>
        <p:txBody>
          <a:bodyPr vert="horz" lIns="91432" tIns="45716" rIns="91432" bIns="45716" rtlCol="0"/>
          <a:lstStyle>
            <a:lvl1pPr algn="l">
              <a:defRPr sz="1200"/>
            </a:lvl1pPr>
          </a:lstStyle>
          <a:p>
            <a:endParaRPr kumimoji="1" lang="ja-JP" altLang="en-US"/>
          </a:p>
        </p:txBody>
      </p:sp>
      <p:sp>
        <p:nvSpPr>
          <p:cNvPr id="3" name="日付プレースホルダー 2"/>
          <p:cNvSpPr>
            <a:spLocks noGrp="1"/>
          </p:cNvSpPr>
          <p:nvPr>
            <p:ph type="dt" sz="quarter" idx="1"/>
          </p:nvPr>
        </p:nvSpPr>
        <p:spPr>
          <a:xfrm>
            <a:off x="3855839" y="1"/>
            <a:ext cx="2949787" cy="496967"/>
          </a:xfrm>
          <a:prstGeom prst="rect">
            <a:avLst/>
          </a:prstGeom>
        </p:spPr>
        <p:txBody>
          <a:bodyPr vert="horz" lIns="91432" tIns="45716" rIns="91432" bIns="45716" rtlCol="0"/>
          <a:lstStyle>
            <a:lvl1pPr algn="r">
              <a:defRPr sz="1200"/>
            </a:lvl1pPr>
          </a:lstStyle>
          <a:p>
            <a:fld id="{D3786AFE-495B-4A15-AA2E-EA44AF123D45}" type="datetimeFigureOut">
              <a:rPr kumimoji="1" lang="ja-JP" altLang="en-US" smtClean="0"/>
              <a:t>2020/2/12</a:t>
            </a:fld>
            <a:endParaRPr kumimoji="1" lang="ja-JP" altLang="en-US"/>
          </a:p>
        </p:txBody>
      </p:sp>
      <p:sp>
        <p:nvSpPr>
          <p:cNvPr id="4" name="フッター プレースホルダー 3"/>
          <p:cNvSpPr>
            <a:spLocks noGrp="1"/>
          </p:cNvSpPr>
          <p:nvPr>
            <p:ph type="ftr" sz="quarter" idx="2"/>
          </p:nvPr>
        </p:nvSpPr>
        <p:spPr>
          <a:xfrm>
            <a:off x="1" y="9440647"/>
            <a:ext cx="2949787" cy="496967"/>
          </a:xfrm>
          <a:prstGeom prst="rect">
            <a:avLst/>
          </a:prstGeom>
        </p:spPr>
        <p:txBody>
          <a:bodyPr vert="horz" lIns="91432" tIns="45716" rIns="91432" bIns="45716" rtlCol="0" anchor="b"/>
          <a:lstStyle>
            <a:lvl1pPr algn="l">
              <a:defRPr sz="1200"/>
            </a:lvl1pPr>
          </a:lstStyle>
          <a:p>
            <a:endParaRPr kumimoji="1" lang="ja-JP" altLang="en-US"/>
          </a:p>
        </p:txBody>
      </p:sp>
      <p:sp>
        <p:nvSpPr>
          <p:cNvPr id="5" name="スライド番号プレースホルダー 4"/>
          <p:cNvSpPr>
            <a:spLocks noGrp="1"/>
          </p:cNvSpPr>
          <p:nvPr>
            <p:ph type="sldNum" sz="quarter" idx="3"/>
          </p:nvPr>
        </p:nvSpPr>
        <p:spPr>
          <a:xfrm>
            <a:off x="3855839" y="9440647"/>
            <a:ext cx="2949787" cy="496967"/>
          </a:xfrm>
          <a:prstGeom prst="rect">
            <a:avLst/>
          </a:prstGeom>
        </p:spPr>
        <p:txBody>
          <a:bodyPr vert="horz" lIns="91432" tIns="45716" rIns="91432" bIns="45716" rtlCol="0" anchor="b"/>
          <a:lstStyle>
            <a:lvl1pPr algn="r">
              <a:defRPr sz="1200"/>
            </a:lvl1pPr>
          </a:lstStyle>
          <a:p>
            <a:fld id="{6A588BD5-30B4-478A-96C0-742706E1AD58}" type="slidenum">
              <a:rPr kumimoji="1" lang="ja-JP" altLang="en-US" smtClean="0"/>
              <a:t>‹#›</a:t>
            </a:fld>
            <a:endParaRPr kumimoji="1" lang="ja-JP" altLang="en-US"/>
          </a:p>
        </p:txBody>
      </p:sp>
    </p:spTree>
    <p:extLst>
      <p:ext uri="{BB962C8B-B14F-4D97-AF65-F5344CB8AC3E}">
        <p14:creationId xmlns:p14="http://schemas.microsoft.com/office/powerpoint/2010/main" val="375711772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1" y="1"/>
            <a:ext cx="2949787" cy="496967"/>
          </a:xfrm>
          <a:prstGeom prst="rect">
            <a:avLst/>
          </a:prstGeom>
        </p:spPr>
        <p:txBody>
          <a:bodyPr vert="horz" lIns="91432" tIns="45716" rIns="91432" bIns="45716" rtlCol="0"/>
          <a:lstStyle>
            <a:lvl1pPr algn="l">
              <a:defRPr sz="1200"/>
            </a:lvl1pPr>
          </a:lstStyle>
          <a:p>
            <a:endParaRPr kumimoji="1" lang="ja-JP" altLang="en-US"/>
          </a:p>
        </p:txBody>
      </p:sp>
      <p:sp>
        <p:nvSpPr>
          <p:cNvPr id="3" name="日付プレースホルダー 2"/>
          <p:cNvSpPr>
            <a:spLocks noGrp="1"/>
          </p:cNvSpPr>
          <p:nvPr>
            <p:ph type="dt" idx="1"/>
          </p:nvPr>
        </p:nvSpPr>
        <p:spPr>
          <a:xfrm>
            <a:off x="3855839" y="1"/>
            <a:ext cx="2949787" cy="496967"/>
          </a:xfrm>
          <a:prstGeom prst="rect">
            <a:avLst/>
          </a:prstGeom>
        </p:spPr>
        <p:txBody>
          <a:bodyPr vert="horz" lIns="91432" tIns="45716" rIns="91432" bIns="45716" rtlCol="0"/>
          <a:lstStyle>
            <a:lvl1pPr algn="r">
              <a:defRPr sz="1200"/>
            </a:lvl1pPr>
          </a:lstStyle>
          <a:p>
            <a:fld id="{C0E20682-19D9-4699-99A1-5F83B34BCE53}" type="datetimeFigureOut">
              <a:rPr kumimoji="1" lang="ja-JP" altLang="en-US" smtClean="0"/>
              <a:t>2020/2/12</a:t>
            </a:fld>
            <a:endParaRPr kumimoji="1" lang="ja-JP" altLang="en-US"/>
          </a:p>
        </p:txBody>
      </p:sp>
      <p:sp>
        <p:nvSpPr>
          <p:cNvPr id="4" name="スライド イメージ プレースホルダー 3"/>
          <p:cNvSpPr>
            <a:spLocks noGrp="1" noRot="1" noChangeAspect="1"/>
          </p:cNvSpPr>
          <p:nvPr>
            <p:ph type="sldImg" idx="2"/>
          </p:nvPr>
        </p:nvSpPr>
        <p:spPr>
          <a:xfrm>
            <a:off x="712788" y="746125"/>
            <a:ext cx="5381625" cy="3725863"/>
          </a:xfrm>
          <a:prstGeom prst="rect">
            <a:avLst/>
          </a:prstGeom>
          <a:noFill/>
          <a:ln w="12700">
            <a:solidFill>
              <a:prstClr val="black"/>
            </a:solidFill>
          </a:ln>
        </p:spPr>
        <p:txBody>
          <a:bodyPr vert="horz" lIns="91432" tIns="45716" rIns="91432" bIns="45716" rtlCol="0" anchor="ctr"/>
          <a:lstStyle/>
          <a:p>
            <a:endParaRPr lang="ja-JP" altLang="en-US"/>
          </a:p>
        </p:txBody>
      </p:sp>
      <p:sp>
        <p:nvSpPr>
          <p:cNvPr id="5" name="ノート プレースホルダー 4"/>
          <p:cNvSpPr>
            <a:spLocks noGrp="1"/>
          </p:cNvSpPr>
          <p:nvPr>
            <p:ph type="body" sz="quarter" idx="3"/>
          </p:nvPr>
        </p:nvSpPr>
        <p:spPr>
          <a:xfrm>
            <a:off x="680720" y="4721187"/>
            <a:ext cx="5445760" cy="4472702"/>
          </a:xfrm>
          <a:prstGeom prst="rect">
            <a:avLst/>
          </a:prstGeom>
        </p:spPr>
        <p:txBody>
          <a:bodyPr vert="horz" lIns="91432" tIns="45716" rIns="91432" bIns="45716"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1" y="9440647"/>
            <a:ext cx="2949787" cy="496967"/>
          </a:xfrm>
          <a:prstGeom prst="rect">
            <a:avLst/>
          </a:prstGeom>
        </p:spPr>
        <p:txBody>
          <a:bodyPr vert="horz" lIns="91432" tIns="45716" rIns="91432" bIns="45716"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55839" y="9440647"/>
            <a:ext cx="2949787" cy="496967"/>
          </a:xfrm>
          <a:prstGeom prst="rect">
            <a:avLst/>
          </a:prstGeom>
        </p:spPr>
        <p:txBody>
          <a:bodyPr vert="horz" lIns="91432" tIns="45716" rIns="91432" bIns="45716" rtlCol="0" anchor="b"/>
          <a:lstStyle>
            <a:lvl1pPr algn="r">
              <a:defRPr sz="1200"/>
            </a:lvl1pPr>
          </a:lstStyle>
          <a:p>
            <a:fld id="{CDB5FA49-0D14-4845-9AEF-A3D3C568FACA}" type="slidenum">
              <a:rPr kumimoji="1" lang="ja-JP" altLang="en-US" smtClean="0"/>
              <a:t>‹#›</a:t>
            </a:fld>
            <a:endParaRPr kumimoji="1" lang="ja-JP" altLang="en-US"/>
          </a:p>
        </p:txBody>
      </p:sp>
    </p:spTree>
    <p:extLst>
      <p:ext uri="{BB962C8B-B14F-4D97-AF65-F5344CB8AC3E}">
        <p14:creationId xmlns:p14="http://schemas.microsoft.com/office/powerpoint/2010/main" val="1115755683"/>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sz="2400">
                <a:solidFill>
                  <a:schemeClr val="tx1"/>
                </a:solidFill>
                <a:latin typeface="Times New Roman" pitchFamily="18" charset="0"/>
                <a:ea typeface="ＭＳ Ｐゴシック" charset="-128"/>
              </a:defRPr>
            </a:lvl1pPr>
            <a:lvl2pPr marL="755864" indent="-290717" eaLnBrk="0" hangingPunct="0">
              <a:defRPr kumimoji="1" sz="2400">
                <a:solidFill>
                  <a:schemeClr val="tx1"/>
                </a:solidFill>
                <a:latin typeface="Times New Roman" pitchFamily="18" charset="0"/>
                <a:ea typeface="ＭＳ Ｐゴシック" charset="-128"/>
              </a:defRPr>
            </a:lvl2pPr>
            <a:lvl3pPr marL="1162868" indent="-232574" eaLnBrk="0" hangingPunct="0">
              <a:defRPr kumimoji="1" sz="2400">
                <a:solidFill>
                  <a:schemeClr val="tx1"/>
                </a:solidFill>
                <a:latin typeface="Times New Roman" pitchFamily="18" charset="0"/>
                <a:ea typeface="ＭＳ Ｐゴシック" charset="-128"/>
              </a:defRPr>
            </a:lvl3pPr>
            <a:lvl4pPr marL="1628015" indent="-232574" eaLnBrk="0" hangingPunct="0">
              <a:defRPr kumimoji="1" sz="2400">
                <a:solidFill>
                  <a:schemeClr val="tx1"/>
                </a:solidFill>
                <a:latin typeface="Times New Roman" pitchFamily="18" charset="0"/>
                <a:ea typeface="ＭＳ Ｐゴシック" charset="-128"/>
              </a:defRPr>
            </a:lvl4pPr>
            <a:lvl5pPr marL="2093161" indent="-232574" eaLnBrk="0" hangingPunct="0">
              <a:defRPr kumimoji="1" sz="2400">
                <a:solidFill>
                  <a:schemeClr val="tx1"/>
                </a:solidFill>
                <a:latin typeface="Times New Roman" pitchFamily="18" charset="0"/>
                <a:ea typeface="ＭＳ Ｐゴシック" charset="-128"/>
              </a:defRPr>
            </a:lvl5pPr>
            <a:lvl6pPr marL="2558308" indent="-232574" algn="ctr" eaLnBrk="0" fontAlgn="base" hangingPunct="0">
              <a:spcBef>
                <a:spcPct val="0"/>
              </a:spcBef>
              <a:spcAft>
                <a:spcPct val="0"/>
              </a:spcAft>
              <a:defRPr kumimoji="1" sz="2400">
                <a:solidFill>
                  <a:schemeClr val="tx1"/>
                </a:solidFill>
                <a:latin typeface="Times New Roman" pitchFamily="18" charset="0"/>
                <a:ea typeface="ＭＳ Ｐゴシック" charset="-128"/>
              </a:defRPr>
            </a:lvl6pPr>
            <a:lvl7pPr marL="3023456" indent="-232574" algn="ctr" eaLnBrk="0" fontAlgn="base" hangingPunct="0">
              <a:spcBef>
                <a:spcPct val="0"/>
              </a:spcBef>
              <a:spcAft>
                <a:spcPct val="0"/>
              </a:spcAft>
              <a:defRPr kumimoji="1" sz="2400">
                <a:solidFill>
                  <a:schemeClr val="tx1"/>
                </a:solidFill>
                <a:latin typeface="Times New Roman" pitchFamily="18" charset="0"/>
                <a:ea typeface="ＭＳ Ｐゴシック" charset="-128"/>
              </a:defRPr>
            </a:lvl7pPr>
            <a:lvl8pPr marL="3488603" indent="-232574" algn="ctr" eaLnBrk="0" fontAlgn="base" hangingPunct="0">
              <a:spcBef>
                <a:spcPct val="0"/>
              </a:spcBef>
              <a:spcAft>
                <a:spcPct val="0"/>
              </a:spcAft>
              <a:defRPr kumimoji="1" sz="2400">
                <a:solidFill>
                  <a:schemeClr val="tx1"/>
                </a:solidFill>
                <a:latin typeface="Times New Roman" pitchFamily="18" charset="0"/>
                <a:ea typeface="ＭＳ Ｐゴシック" charset="-128"/>
              </a:defRPr>
            </a:lvl8pPr>
            <a:lvl9pPr marL="3953749" indent="-232574" algn="ctr" eaLnBrk="0" fontAlgn="base" hangingPunct="0">
              <a:spcBef>
                <a:spcPct val="0"/>
              </a:spcBef>
              <a:spcAft>
                <a:spcPct val="0"/>
              </a:spcAft>
              <a:defRPr kumimoji="1" sz="2400">
                <a:solidFill>
                  <a:schemeClr val="tx1"/>
                </a:solidFill>
                <a:latin typeface="Times New Roman" pitchFamily="18" charset="0"/>
                <a:ea typeface="ＭＳ Ｐゴシック" charset="-128"/>
              </a:defRPr>
            </a:lvl9pPr>
          </a:lstStyle>
          <a:p>
            <a:pPr eaLnBrk="1" hangingPunct="1"/>
            <a:fld id="{EEDEEEBA-71FE-4BA7-A327-504925458057}" type="slidenum">
              <a:rPr lang="ja-JP" altLang="en-US" sz="1200">
                <a:solidFill>
                  <a:prstClr val="black"/>
                </a:solidFill>
              </a:rPr>
              <a:pPr eaLnBrk="1" hangingPunct="1"/>
              <a:t>1</a:t>
            </a:fld>
            <a:endParaRPr lang="en-US" altLang="ja-JP" sz="1200">
              <a:solidFill>
                <a:prstClr val="black"/>
              </a:solidFill>
            </a:endParaRPr>
          </a:p>
        </p:txBody>
      </p:sp>
      <p:sp>
        <p:nvSpPr>
          <p:cNvPr id="21507" name="Rectangle 2"/>
          <p:cNvSpPr>
            <a:spLocks noGrp="1" noRot="1" noChangeAspect="1" noChangeArrowheads="1" noTextEdit="1"/>
          </p:cNvSpPr>
          <p:nvPr>
            <p:ph type="sldImg"/>
          </p:nvPr>
        </p:nvSpPr>
        <p:spPr>
          <a:xfrm>
            <a:off x="712788" y="746125"/>
            <a:ext cx="5381625" cy="3725863"/>
          </a:xfrm>
          <a:ln/>
        </p:spPr>
      </p:sp>
      <p:sp>
        <p:nvSpPr>
          <p:cNvPr id="21508"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kumimoji="1" lang="ja-JP" altLang="en-US" sz="1200" kern="1200" dirty="0" smtClean="0">
                <a:solidFill>
                  <a:schemeClr val="tx1"/>
                </a:solidFill>
                <a:effectLst/>
                <a:latin typeface="+mn-lt"/>
                <a:ea typeface="+mn-ea"/>
                <a:cs typeface="+mn-cs"/>
              </a:rPr>
              <a:t>　</a:t>
            </a:r>
            <a:r>
              <a:rPr kumimoji="1" lang="ja-JP" altLang="ja-JP" sz="1200" kern="1200" dirty="0" smtClean="0">
                <a:solidFill>
                  <a:schemeClr val="tx1"/>
                </a:solidFill>
                <a:effectLst/>
                <a:latin typeface="+mn-lt"/>
                <a:ea typeface="+mn-ea"/>
                <a:cs typeface="+mn-cs"/>
              </a:rPr>
              <a:t>これから「心の健康を保つための生活習慣」の講座を始めます。</a:t>
            </a:r>
          </a:p>
          <a:p>
            <a:r>
              <a:rPr kumimoji="1" lang="en-US" altLang="ja-JP" sz="1200" kern="1200" dirty="0" smtClean="0">
                <a:solidFill>
                  <a:schemeClr val="tx1"/>
                </a:solidFill>
                <a:effectLst/>
                <a:latin typeface="+mn-lt"/>
                <a:ea typeface="+mn-ea"/>
                <a:cs typeface="+mn-cs"/>
              </a:rPr>
              <a:t> </a:t>
            </a:r>
            <a:endParaRPr kumimoji="1" lang="ja-JP" altLang="ja-JP" sz="1200" kern="1200" dirty="0" smtClean="0">
              <a:solidFill>
                <a:schemeClr val="tx1"/>
              </a:solidFill>
              <a:effectLst/>
              <a:latin typeface="+mn-lt"/>
              <a:ea typeface="+mn-ea"/>
              <a:cs typeface="+mn-cs"/>
            </a:endParaRPr>
          </a:p>
          <a:p>
            <a:r>
              <a:rPr kumimoji="1" lang="ja-JP" altLang="en-US" sz="1200" kern="1200" dirty="0" smtClean="0">
                <a:solidFill>
                  <a:schemeClr val="tx1"/>
                </a:solidFill>
                <a:effectLst/>
                <a:latin typeface="+mn-lt"/>
                <a:ea typeface="+mn-ea"/>
                <a:cs typeface="+mn-cs"/>
              </a:rPr>
              <a:t>　</a:t>
            </a:r>
            <a:r>
              <a:rPr kumimoji="1" lang="ja-JP" altLang="ja-JP" sz="1200" kern="1200" dirty="0" smtClean="0">
                <a:solidFill>
                  <a:schemeClr val="tx1"/>
                </a:solidFill>
                <a:effectLst/>
                <a:latin typeface="+mn-lt"/>
                <a:ea typeface="+mn-ea"/>
                <a:cs typeface="+mn-cs"/>
              </a:rPr>
              <a:t>この講座では、心の健康を保つために必要な生活習慣についての一般的な知識を確認するとともにご自身の生活習慣について振り返っていただきます。</a:t>
            </a:r>
            <a:endParaRPr lang="ja-JP" altLang="ja-JP" dirty="0"/>
          </a:p>
        </p:txBody>
      </p:sp>
    </p:spTree>
    <p:extLst>
      <p:ext uri="{BB962C8B-B14F-4D97-AF65-F5344CB8AC3E}">
        <p14:creationId xmlns:p14="http://schemas.microsoft.com/office/powerpoint/2010/main" val="392576677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12788" y="746125"/>
            <a:ext cx="5381625" cy="3725863"/>
          </a:xfrm>
        </p:spPr>
      </p:sp>
      <p:sp>
        <p:nvSpPr>
          <p:cNvPr id="3" name="ノート プレースホルダー 2"/>
          <p:cNvSpPr>
            <a:spLocks noGrp="1"/>
          </p:cNvSpPr>
          <p:nvPr>
            <p:ph type="body" idx="1"/>
          </p:nvPr>
        </p:nvSpPr>
        <p:spPr/>
        <p:txBody>
          <a:bodyPr/>
          <a:lstStyle/>
          <a:p>
            <a:r>
              <a:rPr kumimoji="1" lang="ja-JP" altLang="en-US" sz="1200" kern="1200" dirty="0" smtClean="0">
                <a:solidFill>
                  <a:schemeClr val="tx1"/>
                </a:solidFill>
                <a:effectLst/>
                <a:latin typeface="+mn-lt"/>
                <a:ea typeface="+mn-ea"/>
                <a:cs typeface="+mn-cs"/>
              </a:rPr>
              <a:t>　</a:t>
            </a:r>
            <a:r>
              <a:rPr kumimoji="1" lang="ja-JP" altLang="ja-JP" sz="1200" kern="1200" dirty="0" smtClean="0">
                <a:solidFill>
                  <a:schemeClr val="tx1"/>
                </a:solidFill>
                <a:effectLst/>
                <a:latin typeface="+mn-lt"/>
                <a:ea typeface="+mn-ea"/>
                <a:cs typeface="+mn-cs"/>
              </a:rPr>
              <a:t>３点目としては、生活習慣は休職中の今、自分自身で変えられるものであるということです。</a:t>
            </a:r>
          </a:p>
          <a:p>
            <a:r>
              <a:rPr kumimoji="1" lang="en-US" altLang="ja-JP" sz="1200" kern="1200" dirty="0" smtClean="0">
                <a:solidFill>
                  <a:schemeClr val="tx1"/>
                </a:solidFill>
                <a:effectLst/>
                <a:latin typeface="+mn-lt"/>
                <a:ea typeface="+mn-ea"/>
                <a:cs typeface="+mn-cs"/>
              </a:rPr>
              <a:t> </a:t>
            </a:r>
            <a:endParaRPr kumimoji="1" lang="ja-JP" altLang="ja-JP" sz="1200" kern="1200" dirty="0" smtClean="0">
              <a:solidFill>
                <a:schemeClr val="tx1"/>
              </a:solidFill>
              <a:effectLst/>
              <a:latin typeface="+mn-lt"/>
              <a:ea typeface="+mn-ea"/>
              <a:cs typeface="+mn-cs"/>
            </a:endParaRPr>
          </a:p>
          <a:p>
            <a:r>
              <a:rPr kumimoji="1" lang="ja-JP" altLang="en-US" sz="1200" kern="1200" dirty="0" smtClean="0">
                <a:solidFill>
                  <a:schemeClr val="tx1"/>
                </a:solidFill>
                <a:effectLst/>
                <a:latin typeface="+mn-lt"/>
                <a:ea typeface="+mn-ea"/>
                <a:cs typeface="+mn-cs"/>
              </a:rPr>
              <a:t>　</a:t>
            </a:r>
            <a:r>
              <a:rPr kumimoji="1" lang="ja-JP" altLang="ja-JP" sz="1200" kern="1200" dirty="0" smtClean="0">
                <a:solidFill>
                  <a:schemeClr val="tx1"/>
                </a:solidFill>
                <a:effectLst/>
                <a:latin typeface="+mn-lt"/>
                <a:ea typeface="+mn-ea"/>
                <a:cs typeface="+mn-cs"/>
              </a:rPr>
              <a:t>休職に至る要因は様々あり、改善のためには会社や他者との調整が必要なものもありますが、生活習慣が要因のものについては、「今」「自分で」取り組むことで改善が可能です。</a:t>
            </a:r>
          </a:p>
          <a:p>
            <a:r>
              <a:rPr kumimoji="1" lang="en-US" altLang="ja-JP" sz="1200" kern="1200" dirty="0" smtClean="0">
                <a:solidFill>
                  <a:schemeClr val="tx1"/>
                </a:solidFill>
                <a:effectLst/>
                <a:latin typeface="+mn-lt"/>
                <a:ea typeface="+mn-ea"/>
                <a:cs typeface="+mn-cs"/>
              </a:rPr>
              <a:t> </a:t>
            </a:r>
            <a:endParaRPr kumimoji="1" lang="ja-JP" altLang="ja-JP" sz="1200" kern="1200" dirty="0" smtClean="0">
              <a:solidFill>
                <a:schemeClr val="tx1"/>
              </a:solidFill>
              <a:effectLst/>
              <a:latin typeface="+mn-lt"/>
              <a:ea typeface="+mn-ea"/>
              <a:cs typeface="+mn-cs"/>
            </a:endParaRPr>
          </a:p>
          <a:p>
            <a:r>
              <a:rPr kumimoji="1" lang="ja-JP" altLang="en-US" sz="1200" kern="1200" dirty="0" smtClean="0">
                <a:solidFill>
                  <a:schemeClr val="tx1"/>
                </a:solidFill>
                <a:effectLst/>
                <a:latin typeface="+mn-lt"/>
                <a:ea typeface="+mn-ea"/>
                <a:cs typeface="+mn-cs"/>
              </a:rPr>
              <a:t>　</a:t>
            </a:r>
            <a:r>
              <a:rPr kumimoji="1" lang="ja-JP" altLang="ja-JP" sz="1200" kern="1200" dirty="0" smtClean="0">
                <a:solidFill>
                  <a:schemeClr val="tx1"/>
                </a:solidFill>
                <a:effectLst/>
                <a:latin typeface="+mn-lt"/>
                <a:ea typeface="+mn-ea"/>
                <a:cs typeface="+mn-cs"/>
              </a:rPr>
              <a:t>休職中の今は、生活習慣改善のための取組みのチャンスです。</a:t>
            </a:r>
            <a:endParaRPr kumimoji="1" lang="ja-JP" altLang="ja-JP" sz="1200" kern="1200" dirty="0">
              <a:solidFill>
                <a:schemeClr val="tx1"/>
              </a:solidFill>
              <a:effectLst/>
              <a:latin typeface="+mn-lt"/>
              <a:ea typeface="+mn-ea"/>
              <a:cs typeface="+mn-cs"/>
            </a:endParaRPr>
          </a:p>
        </p:txBody>
      </p:sp>
      <p:sp>
        <p:nvSpPr>
          <p:cNvPr id="4" name="スライド番号プレースホルダー 3"/>
          <p:cNvSpPr>
            <a:spLocks noGrp="1"/>
          </p:cNvSpPr>
          <p:nvPr>
            <p:ph type="sldNum" sz="quarter" idx="10"/>
          </p:nvPr>
        </p:nvSpPr>
        <p:spPr/>
        <p:txBody>
          <a:bodyPr/>
          <a:lstStyle/>
          <a:p>
            <a:fld id="{424F51B7-FAFA-4143-894B-31B4152CD1C7}" type="slidenum">
              <a:rPr lang="ja-JP" altLang="en-US" smtClean="0">
                <a:solidFill>
                  <a:prstClr val="black"/>
                </a:solidFill>
              </a:rPr>
              <a:pPr/>
              <a:t>10</a:t>
            </a:fld>
            <a:endParaRPr lang="ja-JP" altLang="en-US" dirty="0">
              <a:solidFill>
                <a:prstClr val="black"/>
              </a:solidFill>
            </a:endParaRPr>
          </a:p>
        </p:txBody>
      </p:sp>
    </p:spTree>
    <p:extLst>
      <p:ext uri="{BB962C8B-B14F-4D97-AF65-F5344CB8AC3E}">
        <p14:creationId xmlns:p14="http://schemas.microsoft.com/office/powerpoint/2010/main" val="109145092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12788" y="746125"/>
            <a:ext cx="5381625" cy="3725863"/>
          </a:xfrm>
        </p:spPr>
      </p:sp>
      <p:sp>
        <p:nvSpPr>
          <p:cNvPr id="3" name="ノート プレースホルダー 2"/>
          <p:cNvSpPr>
            <a:spLocks noGrp="1"/>
          </p:cNvSpPr>
          <p:nvPr>
            <p:ph type="body" idx="1"/>
          </p:nvPr>
        </p:nvSpPr>
        <p:spPr/>
        <p:txBody>
          <a:bodyPr/>
          <a:lstStyle/>
          <a:p>
            <a:r>
              <a:rPr kumimoji="1" lang="ja-JP" altLang="en-US" sz="1200" kern="1200" dirty="0" smtClean="0">
                <a:solidFill>
                  <a:schemeClr val="tx1"/>
                </a:solidFill>
                <a:effectLst/>
                <a:latin typeface="+mn-lt"/>
                <a:ea typeface="+mn-ea"/>
                <a:cs typeface="+mn-cs"/>
              </a:rPr>
              <a:t>　</a:t>
            </a:r>
            <a:r>
              <a:rPr kumimoji="1" lang="ja-JP" altLang="ja-JP" sz="1200" kern="1200" dirty="0" smtClean="0">
                <a:solidFill>
                  <a:schemeClr val="tx1"/>
                </a:solidFill>
                <a:effectLst/>
                <a:latin typeface="+mn-lt"/>
                <a:ea typeface="+mn-ea"/>
                <a:cs typeface="+mn-cs"/>
              </a:rPr>
              <a:t>それでは、これから、睡眠、食事、運動、その他のセルフケアに関する「よい生活習慣」について整理していきましょう！</a:t>
            </a:r>
          </a:p>
          <a:p>
            <a:r>
              <a:rPr kumimoji="1" lang="en-US" altLang="ja-JP" sz="1200" kern="1200" dirty="0" smtClean="0">
                <a:solidFill>
                  <a:schemeClr val="tx1"/>
                </a:solidFill>
                <a:effectLst/>
                <a:latin typeface="+mn-lt"/>
                <a:ea typeface="+mn-ea"/>
                <a:cs typeface="+mn-cs"/>
              </a:rPr>
              <a:t> </a:t>
            </a:r>
            <a:endParaRPr kumimoji="1" lang="ja-JP" altLang="ja-JP" sz="1200" kern="1200" dirty="0" smtClean="0">
              <a:solidFill>
                <a:schemeClr val="tx1"/>
              </a:solidFill>
              <a:effectLst/>
              <a:latin typeface="+mn-lt"/>
              <a:ea typeface="+mn-ea"/>
              <a:cs typeface="+mn-cs"/>
            </a:endParaRPr>
          </a:p>
          <a:p>
            <a:r>
              <a:rPr kumimoji="1" lang="ja-JP" altLang="en-US" sz="1200" kern="1200" dirty="0" smtClean="0">
                <a:solidFill>
                  <a:schemeClr val="tx1"/>
                </a:solidFill>
                <a:effectLst/>
                <a:latin typeface="+mn-lt"/>
                <a:ea typeface="+mn-ea"/>
                <a:cs typeface="+mn-cs"/>
              </a:rPr>
              <a:t>　</a:t>
            </a:r>
            <a:r>
              <a:rPr kumimoji="1" lang="ja-JP" altLang="ja-JP" sz="1200" kern="1200" dirty="0" smtClean="0">
                <a:solidFill>
                  <a:schemeClr val="tx1"/>
                </a:solidFill>
                <a:effectLst/>
                <a:latin typeface="+mn-lt"/>
                <a:ea typeface="+mn-ea"/>
                <a:cs typeface="+mn-cs"/>
              </a:rPr>
              <a:t>まず、「睡眠について」説明します。</a:t>
            </a:r>
            <a:endParaRPr kumimoji="1" lang="ja-JP" altLang="ja-JP" sz="1200" kern="1200" dirty="0">
              <a:solidFill>
                <a:schemeClr val="tx1"/>
              </a:solidFill>
              <a:effectLst/>
              <a:latin typeface="+mn-lt"/>
              <a:ea typeface="+mn-ea"/>
              <a:cs typeface="+mn-cs"/>
            </a:endParaRPr>
          </a:p>
        </p:txBody>
      </p:sp>
      <p:sp>
        <p:nvSpPr>
          <p:cNvPr id="4" name="スライド番号プレースホルダー 3"/>
          <p:cNvSpPr>
            <a:spLocks noGrp="1"/>
          </p:cNvSpPr>
          <p:nvPr>
            <p:ph type="sldNum" sz="quarter" idx="10"/>
          </p:nvPr>
        </p:nvSpPr>
        <p:spPr/>
        <p:txBody>
          <a:bodyPr/>
          <a:lstStyle/>
          <a:p>
            <a:fld id="{CDB5FA49-0D14-4845-9AEF-A3D3C568FACA}" type="slidenum">
              <a:rPr kumimoji="1" lang="ja-JP" altLang="en-US" smtClean="0"/>
              <a:t>11</a:t>
            </a:fld>
            <a:endParaRPr kumimoji="1" lang="ja-JP" altLang="en-US"/>
          </a:p>
        </p:txBody>
      </p:sp>
    </p:spTree>
    <p:extLst>
      <p:ext uri="{BB962C8B-B14F-4D97-AF65-F5344CB8AC3E}">
        <p14:creationId xmlns:p14="http://schemas.microsoft.com/office/powerpoint/2010/main" val="236100022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12788" y="746125"/>
            <a:ext cx="5381625" cy="3725863"/>
          </a:xfrm>
        </p:spPr>
      </p:sp>
      <p:sp>
        <p:nvSpPr>
          <p:cNvPr id="3" name="ノート プレースホルダー 2"/>
          <p:cNvSpPr>
            <a:spLocks noGrp="1"/>
          </p:cNvSpPr>
          <p:nvPr>
            <p:ph type="body" idx="1"/>
          </p:nvPr>
        </p:nvSpPr>
        <p:spPr/>
        <p:txBody>
          <a:bodyPr/>
          <a:lstStyle/>
          <a:p>
            <a:r>
              <a:rPr kumimoji="1" lang="ja-JP" altLang="en-US" sz="1200" kern="1200" dirty="0" smtClean="0">
                <a:solidFill>
                  <a:schemeClr val="tx1"/>
                </a:solidFill>
                <a:effectLst/>
                <a:latin typeface="+mn-lt"/>
                <a:ea typeface="+mn-ea"/>
                <a:cs typeface="+mn-cs"/>
              </a:rPr>
              <a:t>　</a:t>
            </a:r>
            <a:r>
              <a:rPr kumimoji="1" lang="ja-JP" altLang="ja-JP" sz="1200" kern="1200" dirty="0" smtClean="0">
                <a:solidFill>
                  <a:schemeClr val="tx1"/>
                </a:solidFill>
                <a:effectLst/>
                <a:latin typeface="+mn-lt"/>
                <a:ea typeface="+mn-ea"/>
                <a:cs typeface="+mn-cs"/>
              </a:rPr>
              <a:t>よい睡眠を取ると、朝起きた時に脳内で作られる「セロトニン」の分泌量が多くなります。</a:t>
            </a:r>
          </a:p>
          <a:p>
            <a:r>
              <a:rPr kumimoji="1" lang="ja-JP" altLang="en-US" sz="1200" kern="1200" dirty="0" smtClean="0">
                <a:solidFill>
                  <a:schemeClr val="tx1"/>
                </a:solidFill>
                <a:effectLst/>
                <a:latin typeface="+mn-lt"/>
                <a:ea typeface="+mn-ea"/>
                <a:cs typeface="+mn-cs"/>
              </a:rPr>
              <a:t>　</a:t>
            </a:r>
            <a:r>
              <a:rPr kumimoji="1" lang="ja-JP" altLang="ja-JP" sz="1200" kern="1200" dirty="0" smtClean="0">
                <a:solidFill>
                  <a:schemeClr val="tx1"/>
                </a:solidFill>
                <a:effectLst/>
                <a:latin typeface="+mn-lt"/>
                <a:ea typeface="+mn-ea"/>
                <a:cs typeface="+mn-cs"/>
              </a:rPr>
              <a:t>セロトニンは、心を安定させて意欲を出させたりする役割があります。</a:t>
            </a:r>
          </a:p>
          <a:p>
            <a:r>
              <a:rPr kumimoji="1" lang="ja-JP" altLang="en-US" sz="1200" kern="1200" dirty="0" smtClean="0">
                <a:solidFill>
                  <a:schemeClr val="tx1"/>
                </a:solidFill>
                <a:effectLst/>
                <a:latin typeface="+mn-lt"/>
                <a:ea typeface="+mn-ea"/>
                <a:cs typeface="+mn-cs"/>
              </a:rPr>
              <a:t>　</a:t>
            </a:r>
            <a:r>
              <a:rPr kumimoji="1" lang="ja-JP" altLang="ja-JP" sz="1200" kern="1200" dirty="0" smtClean="0">
                <a:solidFill>
                  <a:schemeClr val="tx1"/>
                </a:solidFill>
                <a:effectLst/>
                <a:latin typeface="+mn-lt"/>
                <a:ea typeface="+mn-ea"/>
                <a:cs typeface="+mn-cs"/>
              </a:rPr>
              <a:t>うつ病は、このセロトニンが不足することによって発症すると考えられています。</a:t>
            </a:r>
          </a:p>
          <a:p>
            <a:r>
              <a:rPr kumimoji="1" lang="en-US" altLang="ja-JP" sz="1200" kern="1200" dirty="0" smtClean="0">
                <a:solidFill>
                  <a:schemeClr val="tx1"/>
                </a:solidFill>
                <a:effectLst/>
                <a:latin typeface="+mn-lt"/>
                <a:ea typeface="+mn-ea"/>
                <a:cs typeface="+mn-cs"/>
              </a:rPr>
              <a:t> </a:t>
            </a:r>
            <a:endParaRPr kumimoji="1" lang="ja-JP" altLang="ja-JP" sz="1200" kern="1200" dirty="0" smtClean="0">
              <a:solidFill>
                <a:schemeClr val="tx1"/>
              </a:solidFill>
              <a:effectLst/>
              <a:latin typeface="+mn-lt"/>
              <a:ea typeface="+mn-ea"/>
              <a:cs typeface="+mn-cs"/>
            </a:endParaRPr>
          </a:p>
          <a:p>
            <a:r>
              <a:rPr kumimoji="1" lang="en-US" altLang="ja-JP" sz="1200" kern="1200" dirty="0" smtClean="0">
                <a:solidFill>
                  <a:schemeClr val="tx1"/>
                </a:solidFill>
                <a:effectLst/>
                <a:latin typeface="+mn-lt"/>
                <a:ea typeface="+mn-ea"/>
                <a:cs typeface="+mn-cs"/>
              </a:rPr>
              <a:t> </a:t>
            </a:r>
            <a:endParaRPr kumimoji="1" lang="ja-JP" altLang="ja-JP" sz="1200" kern="1200" dirty="0" smtClean="0">
              <a:solidFill>
                <a:schemeClr val="tx1"/>
              </a:solidFill>
              <a:effectLst/>
              <a:latin typeface="+mn-lt"/>
              <a:ea typeface="+mn-ea"/>
              <a:cs typeface="+mn-cs"/>
            </a:endParaRPr>
          </a:p>
          <a:p>
            <a:r>
              <a:rPr kumimoji="1" lang="ja-JP" altLang="en-US" sz="1200" kern="1200" dirty="0" smtClean="0">
                <a:solidFill>
                  <a:schemeClr val="tx1"/>
                </a:solidFill>
                <a:effectLst/>
                <a:latin typeface="+mn-lt"/>
                <a:ea typeface="+mn-ea"/>
                <a:cs typeface="+mn-cs"/>
              </a:rPr>
              <a:t>　</a:t>
            </a:r>
            <a:r>
              <a:rPr kumimoji="1" lang="ja-JP" altLang="ja-JP" sz="1200" kern="1200" dirty="0" smtClean="0">
                <a:solidFill>
                  <a:schemeClr val="tx1"/>
                </a:solidFill>
                <a:effectLst/>
                <a:latin typeface="+mn-lt"/>
                <a:ea typeface="+mn-ea"/>
                <a:cs typeface="+mn-cs"/>
              </a:rPr>
              <a:t>また、睡眠中には、成長ホルモンなどが分泌され、成長の促進だけでなく、身体の疲労回復や修復に重要な役割を果たすと考えられています。</a:t>
            </a:r>
          </a:p>
          <a:p>
            <a:endParaRPr kumimoji="1" lang="en-US" altLang="ja-JP" sz="1200" kern="1200" dirty="0" smtClean="0">
              <a:solidFill>
                <a:schemeClr val="tx1"/>
              </a:solidFill>
              <a:effectLst/>
              <a:latin typeface="+mn-lt"/>
              <a:ea typeface="+mn-ea"/>
              <a:cs typeface="+mn-cs"/>
            </a:endParaRPr>
          </a:p>
          <a:p>
            <a:r>
              <a:rPr kumimoji="1" lang="ja-JP" altLang="en-US" sz="1200" kern="1200" dirty="0" smtClean="0">
                <a:solidFill>
                  <a:schemeClr val="tx1"/>
                </a:solidFill>
                <a:effectLst/>
                <a:latin typeface="+mn-lt"/>
                <a:ea typeface="+mn-ea"/>
                <a:cs typeface="+mn-cs"/>
              </a:rPr>
              <a:t>　</a:t>
            </a:r>
            <a:r>
              <a:rPr kumimoji="1" lang="ja-JP" altLang="ja-JP" sz="1200" kern="1200" dirty="0" smtClean="0">
                <a:solidFill>
                  <a:schemeClr val="tx1"/>
                </a:solidFill>
                <a:effectLst/>
                <a:latin typeface="+mn-lt"/>
                <a:ea typeface="+mn-ea"/>
                <a:cs typeface="+mn-cs"/>
              </a:rPr>
              <a:t>風邪をひくと眠くなり、ぐっすり眠ると風邪の回復が早まることは日常生活で経験されたこともあるかと思います。風邪の時の睡眠は体をリラックスさせ、血管拡張を起こさせるとともに、成長ホルモン等の身体の回復を促すホルモンを増加させ病気の回復促進につながると言われています。</a:t>
            </a:r>
          </a:p>
          <a:p>
            <a:r>
              <a:rPr kumimoji="1" lang="en-US" altLang="ja-JP" sz="1200" kern="1200" dirty="0" smtClean="0">
                <a:solidFill>
                  <a:schemeClr val="tx1"/>
                </a:solidFill>
                <a:effectLst/>
                <a:latin typeface="+mn-lt"/>
                <a:ea typeface="+mn-ea"/>
                <a:cs typeface="+mn-cs"/>
              </a:rPr>
              <a:t> </a:t>
            </a:r>
            <a:endParaRPr kumimoji="1" lang="ja-JP" altLang="ja-JP" sz="1200" kern="1200" dirty="0" smtClean="0">
              <a:solidFill>
                <a:schemeClr val="tx1"/>
              </a:solidFill>
              <a:effectLst/>
              <a:latin typeface="+mn-lt"/>
              <a:ea typeface="+mn-ea"/>
              <a:cs typeface="+mn-cs"/>
            </a:endParaRPr>
          </a:p>
          <a:p>
            <a:r>
              <a:rPr kumimoji="1" lang="ja-JP" altLang="en-US" sz="1200" kern="1200" dirty="0" smtClean="0">
                <a:solidFill>
                  <a:schemeClr val="tx1"/>
                </a:solidFill>
                <a:effectLst/>
                <a:latin typeface="+mn-lt"/>
                <a:ea typeface="+mn-ea"/>
                <a:cs typeface="+mn-cs"/>
              </a:rPr>
              <a:t>　</a:t>
            </a:r>
            <a:r>
              <a:rPr kumimoji="1" lang="ja-JP" altLang="ja-JP" sz="1200" kern="1200" dirty="0" smtClean="0">
                <a:solidFill>
                  <a:schemeClr val="tx1"/>
                </a:solidFill>
                <a:effectLst/>
                <a:latin typeface="+mn-lt"/>
                <a:ea typeface="+mn-ea"/>
                <a:cs typeface="+mn-cs"/>
              </a:rPr>
              <a:t>これ以外にも、精神機能の疲労の回復、記憶力・集中力・思考力の保持、ホルモンの調整による食べ過ぎ防止等の役割が一般的に知られています。</a:t>
            </a:r>
          </a:p>
          <a:p>
            <a:r>
              <a:rPr kumimoji="1" lang="en-US" altLang="ja-JP" sz="1200" kern="1200" dirty="0" smtClean="0">
                <a:solidFill>
                  <a:schemeClr val="tx1"/>
                </a:solidFill>
                <a:effectLst/>
                <a:latin typeface="+mn-lt"/>
                <a:ea typeface="+mn-ea"/>
                <a:cs typeface="+mn-cs"/>
              </a:rPr>
              <a:t> </a:t>
            </a:r>
            <a:endParaRPr kumimoji="1" lang="ja-JP" altLang="ja-JP" sz="1200" kern="1200" dirty="0" smtClean="0">
              <a:solidFill>
                <a:schemeClr val="tx1"/>
              </a:solidFill>
              <a:effectLst/>
              <a:latin typeface="+mn-lt"/>
              <a:ea typeface="+mn-ea"/>
              <a:cs typeface="+mn-cs"/>
            </a:endParaRPr>
          </a:p>
          <a:p>
            <a:r>
              <a:rPr kumimoji="1" lang="ja-JP" altLang="en-US" sz="1200" kern="1200" dirty="0" smtClean="0">
                <a:solidFill>
                  <a:schemeClr val="tx1"/>
                </a:solidFill>
                <a:effectLst/>
                <a:latin typeface="+mn-lt"/>
                <a:ea typeface="+mn-ea"/>
                <a:cs typeface="+mn-cs"/>
              </a:rPr>
              <a:t>　</a:t>
            </a:r>
            <a:r>
              <a:rPr kumimoji="1" lang="ja-JP" altLang="ja-JP" sz="1200" kern="1200" dirty="0" smtClean="0">
                <a:solidFill>
                  <a:schemeClr val="tx1"/>
                </a:solidFill>
                <a:effectLst/>
                <a:latin typeface="+mn-lt"/>
                <a:ea typeface="+mn-ea"/>
                <a:cs typeface="+mn-cs"/>
              </a:rPr>
              <a:t>では、睡眠が不足するとどうなるでしょうか。</a:t>
            </a:r>
            <a:endParaRPr kumimoji="1" lang="ja-JP" altLang="ja-JP" sz="1200" kern="1200" dirty="0">
              <a:solidFill>
                <a:schemeClr val="tx1"/>
              </a:solidFill>
              <a:effectLst/>
              <a:latin typeface="+mn-lt"/>
              <a:ea typeface="+mn-ea"/>
              <a:cs typeface="+mn-cs"/>
            </a:endParaRPr>
          </a:p>
        </p:txBody>
      </p:sp>
      <p:sp>
        <p:nvSpPr>
          <p:cNvPr id="4" name="スライド番号プレースホルダー 3"/>
          <p:cNvSpPr>
            <a:spLocks noGrp="1"/>
          </p:cNvSpPr>
          <p:nvPr>
            <p:ph type="sldNum" sz="quarter" idx="10"/>
          </p:nvPr>
        </p:nvSpPr>
        <p:spPr/>
        <p:txBody>
          <a:bodyPr/>
          <a:lstStyle/>
          <a:p>
            <a:fld id="{424F51B7-FAFA-4143-894B-31B4152CD1C7}" type="slidenum">
              <a:rPr lang="ja-JP" altLang="en-US" smtClean="0">
                <a:solidFill>
                  <a:prstClr val="black"/>
                </a:solidFill>
              </a:rPr>
              <a:pPr/>
              <a:t>12</a:t>
            </a:fld>
            <a:endParaRPr lang="ja-JP" altLang="en-US" dirty="0">
              <a:solidFill>
                <a:prstClr val="black"/>
              </a:solidFill>
            </a:endParaRPr>
          </a:p>
        </p:txBody>
      </p:sp>
    </p:spTree>
    <p:extLst>
      <p:ext uri="{BB962C8B-B14F-4D97-AF65-F5344CB8AC3E}">
        <p14:creationId xmlns:p14="http://schemas.microsoft.com/office/powerpoint/2010/main" val="128122459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12788" y="746125"/>
            <a:ext cx="5381625" cy="3725863"/>
          </a:xfrm>
        </p:spPr>
      </p:sp>
      <p:sp>
        <p:nvSpPr>
          <p:cNvPr id="3" name="ノート プレースホルダー 2"/>
          <p:cNvSpPr>
            <a:spLocks noGrp="1"/>
          </p:cNvSpPr>
          <p:nvPr>
            <p:ph type="body" idx="1"/>
          </p:nvPr>
        </p:nvSpPr>
        <p:spPr/>
        <p:txBody>
          <a:bodyPr/>
          <a:lstStyle/>
          <a:p>
            <a:r>
              <a:rPr kumimoji="1" lang="ja-JP" altLang="en-US" sz="1200" kern="1200" dirty="0" smtClean="0">
                <a:solidFill>
                  <a:schemeClr val="tx1"/>
                </a:solidFill>
                <a:effectLst/>
                <a:latin typeface="+mn-lt"/>
                <a:ea typeface="+mn-ea"/>
                <a:cs typeface="+mn-cs"/>
              </a:rPr>
              <a:t>　</a:t>
            </a:r>
            <a:r>
              <a:rPr kumimoji="1" lang="ja-JP" altLang="ja-JP" sz="1200" kern="1200" dirty="0" smtClean="0">
                <a:solidFill>
                  <a:schemeClr val="tx1"/>
                </a:solidFill>
                <a:effectLst/>
                <a:latin typeface="+mn-lt"/>
                <a:ea typeface="+mn-ea"/>
                <a:cs typeface="+mn-cs"/>
              </a:rPr>
              <a:t>１日だけの睡眠不足では、さほど重大な影響はないかもしれませんが、日々の睡眠不足が重なると「睡眠負債」と言われる状態となり、うつ病のリスクや生活習慣病のリスク、そして不注意等からくるミスや重大な事故につながるリスクが高まると言われています。</a:t>
            </a:r>
            <a:endParaRPr kumimoji="1" lang="ja-JP" altLang="ja-JP" sz="1200" kern="1200" dirty="0">
              <a:solidFill>
                <a:schemeClr val="tx1"/>
              </a:solidFill>
              <a:effectLst/>
              <a:latin typeface="+mn-lt"/>
              <a:ea typeface="+mn-ea"/>
              <a:cs typeface="+mn-cs"/>
            </a:endParaRPr>
          </a:p>
        </p:txBody>
      </p:sp>
      <p:sp>
        <p:nvSpPr>
          <p:cNvPr id="4" name="スライド番号プレースホルダー 3"/>
          <p:cNvSpPr>
            <a:spLocks noGrp="1"/>
          </p:cNvSpPr>
          <p:nvPr>
            <p:ph type="sldNum" sz="quarter" idx="10"/>
          </p:nvPr>
        </p:nvSpPr>
        <p:spPr/>
        <p:txBody>
          <a:bodyPr/>
          <a:lstStyle/>
          <a:p>
            <a:fld id="{424F51B7-FAFA-4143-894B-31B4152CD1C7}" type="slidenum">
              <a:rPr lang="ja-JP" altLang="en-US" smtClean="0">
                <a:solidFill>
                  <a:prstClr val="black"/>
                </a:solidFill>
              </a:rPr>
              <a:pPr/>
              <a:t>13</a:t>
            </a:fld>
            <a:endParaRPr lang="ja-JP" altLang="en-US" dirty="0">
              <a:solidFill>
                <a:prstClr val="black"/>
              </a:solidFill>
            </a:endParaRPr>
          </a:p>
        </p:txBody>
      </p:sp>
    </p:spTree>
    <p:extLst>
      <p:ext uri="{BB962C8B-B14F-4D97-AF65-F5344CB8AC3E}">
        <p14:creationId xmlns:p14="http://schemas.microsoft.com/office/powerpoint/2010/main" val="68652170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12788" y="746125"/>
            <a:ext cx="5381625" cy="3725863"/>
          </a:xfrm>
        </p:spPr>
      </p:sp>
      <p:sp>
        <p:nvSpPr>
          <p:cNvPr id="3" name="ノート プレースホルダー 2"/>
          <p:cNvSpPr>
            <a:spLocks noGrp="1"/>
          </p:cNvSpPr>
          <p:nvPr>
            <p:ph type="body" idx="1"/>
          </p:nvPr>
        </p:nvSpPr>
        <p:spPr/>
        <p:txBody>
          <a:bodyPr/>
          <a:lstStyle/>
          <a:p>
            <a:r>
              <a:rPr kumimoji="1" lang="ja-JP" altLang="en-US" sz="1200" kern="1200" dirty="0" smtClean="0">
                <a:solidFill>
                  <a:schemeClr val="tx1"/>
                </a:solidFill>
                <a:effectLst/>
                <a:latin typeface="+mn-lt"/>
                <a:ea typeface="+mn-ea"/>
                <a:cs typeface="+mn-cs"/>
              </a:rPr>
              <a:t>　</a:t>
            </a:r>
            <a:r>
              <a:rPr kumimoji="1" lang="ja-JP" altLang="ja-JP" sz="1200" kern="1200" dirty="0" smtClean="0">
                <a:solidFill>
                  <a:schemeClr val="tx1"/>
                </a:solidFill>
                <a:effectLst/>
                <a:latin typeface="+mn-lt"/>
                <a:ea typeface="+mn-ea"/>
                <a:cs typeface="+mn-cs"/>
              </a:rPr>
              <a:t>それでは、質のよい睡眠のための３つのポイントを見ていきましょう。</a:t>
            </a:r>
            <a:endParaRPr kumimoji="1" lang="ja-JP" altLang="ja-JP" sz="1200" kern="1200" dirty="0">
              <a:solidFill>
                <a:schemeClr val="tx1"/>
              </a:solidFill>
              <a:effectLst/>
              <a:latin typeface="+mn-lt"/>
              <a:ea typeface="+mn-ea"/>
              <a:cs typeface="+mn-cs"/>
            </a:endParaRPr>
          </a:p>
        </p:txBody>
      </p:sp>
      <p:sp>
        <p:nvSpPr>
          <p:cNvPr id="4" name="スライド番号プレースホルダー 3"/>
          <p:cNvSpPr>
            <a:spLocks noGrp="1"/>
          </p:cNvSpPr>
          <p:nvPr>
            <p:ph type="sldNum" sz="quarter" idx="10"/>
          </p:nvPr>
        </p:nvSpPr>
        <p:spPr/>
        <p:txBody>
          <a:bodyPr/>
          <a:lstStyle/>
          <a:p>
            <a:fld id="{CDB5FA49-0D14-4845-9AEF-A3D3C568FACA}" type="slidenum">
              <a:rPr kumimoji="1" lang="ja-JP" altLang="en-US" smtClean="0"/>
              <a:t>14</a:t>
            </a:fld>
            <a:endParaRPr kumimoji="1" lang="ja-JP" altLang="en-US"/>
          </a:p>
        </p:txBody>
      </p:sp>
    </p:spTree>
    <p:extLst>
      <p:ext uri="{BB962C8B-B14F-4D97-AF65-F5344CB8AC3E}">
        <p14:creationId xmlns:p14="http://schemas.microsoft.com/office/powerpoint/2010/main" val="188102977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12788" y="746125"/>
            <a:ext cx="5381625" cy="3725863"/>
          </a:xfrm>
        </p:spPr>
      </p:sp>
      <p:sp>
        <p:nvSpPr>
          <p:cNvPr id="3" name="ノート プレースホルダー 2"/>
          <p:cNvSpPr>
            <a:spLocks noGrp="1"/>
          </p:cNvSpPr>
          <p:nvPr>
            <p:ph type="body" idx="1"/>
          </p:nvPr>
        </p:nvSpPr>
        <p:spPr/>
        <p:txBody>
          <a:bodyPr/>
          <a:lstStyle/>
          <a:p>
            <a:r>
              <a:rPr kumimoji="1" lang="ja-JP" altLang="ja-JP" sz="1200" kern="1200" dirty="0" smtClean="0">
                <a:solidFill>
                  <a:schemeClr val="tx1"/>
                </a:solidFill>
                <a:effectLst/>
                <a:latin typeface="+mn-lt"/>
                <a:ea typeface="+mn-ea"/>
                <a:cs typeface="+mn-cs"/>
              </a:rPr>
              <a:t>　</a:t>
            </a:r>
            <a:r>
              <a:rPr kumimoji="1" lang="ja-JP" altLang="en-US" sz="1200" kern="1200" dirty="0" smtClean="0">
                <a:solidFill>
                  <a:schemeClr val="tx1"/>
                </a:solidFill>
                <a:effectLst/>
                <a:latin typeface="+mn-lt"/>
                <a:ea typeface="+mn-ea"/>
                <a:cs typeface="+mn-cs"/>
              </a:rPr>
              <a:t>　</a:t>
            </a:r>
            <a:r>
              <a:rPr kumimoji="1" lang="ja-JP" altLang="ja-JP" sz="1200" kern="1200" dirty="0" smtClean="0">
                <a:solidFill>
                  <a:schemeClr val="tx1"/>
                </a:solidFill>
                <a:effectLst/>
                <a:latin typeface="+mn-lt"/>
                <a:ea typeface="+mn-ea"/>
                <a:cs typeface="+mn-cs"/>
              </a:rPr>
              <a:t>一般的には、どのくらいの睡眠時間が必要と言われているのでしょうか？</a:t>
            </a:r>
          </a:p>
          <a:p>
            <a:r>
              <a:rPr kumimoji="1" lang="en-US" altLang="ja-JP" sz="1200" kern="1200" dirty="0" smtClean="0">
                <a:solidFill>
                  <a:schemeClr val="tx1"/>
                </a:solidFill>
                <a:effectLst/>
                <a:latin typeface="+mn-lt"/>
                <a:ea typeface="+mn-ea"/>
                <a:cs typeface="+mn-cs"/>
              </a:rPr>
              <a:t> </a:t>
            </a:r>
            <a:endParaRPr kumimoji="1" lang="ja-JP" altLang="ja-JP" sz="1200" kern="1200" dirty="0" smtClean="0">
              <a:solidFill>
                <a:schemeClr val="tx1"/>
              </a:solidFill>
              <a:effectLst/>
              <a:latin typeface="+mn-lt"/>
              <a:ea typeface="+mn-ea"/>
              <a:cs typeface="+mn-cs"/>
            </a:endParaRPr>
          </a:p>
          <a:p>
            <a:r>
              <a:rPr kumimoji="1" lang="ja-JP" altLang="en-US" sz="1200" kern="1200" dirty="0" smtClean="0">
                <a:solidFill>
                  <a:schemeClr val="tx1"/>
                </a:solidFill>
                <a:effectLst/>
                <a:latin typeface="+mn-lt"/>
                <a:ea typeface="+mn-ea"/>
                <a:cs typeface="+mn-cs"/>
              </a:rPr>
              <a:t>　</a:t>
            </a:r>
            <a:r>
              <a:rPr kumimoji="1" lang="ja-JP" altLang="ja-JP" sz="1200" kern="1200" dirty="0" smtClean="0">
                <a:solidFill>
                  <a:schemeClr val="tx1"/>
                </a:solidFill>
                <a:effectLst/>
                <a:latin typeface="+mn-lt"/>
                <a:ea typeface="+mn-ea"/>
                <a:cs typeface="+mn-cs"/>
              </a:rPr>
              <a:t>「睡眠障害の対応と治療ガイドライン第３版」によると、実際に夜間眠っている時間を年齢ごとに分析した研究の結果は、スライドの上の図の通り、加齢によって、睡眠時間が変化していきます。</a:t>
            </a:r>
          </a:p>
          <a:p>
            <a:r>
              <a:rPr kumimoji="1" lang="en-US" altLang="ja-JP" sz="1200" kern="1200" dirty="0" smtClean="0">
                <a:solidFill>
                  <a:schemeClr val="tx1"/>
                </a:solidFill>
                <a:effectLst/>
                <a:latin typeface="+mn-lt"/>
                <a:ea typeface="+mn-ea"/>
                <a:cs typeface="+mn-cs"/>
              </a:rPr>
              <a:t> </a:t>
            </a:r>
            <a:endParaRPr kumimoji="1" lang="ja-JP" altLang="ja-JP" sz="1200" kern="1200" dirty="0" smtClean="0">
              <a:solidFill>
                <a:schemeClr val="tx1"/>
              </a:solidFill>
              <a:effectLst/>
              <a:latin typeface="+mn-lt"/>
              <a:ea typeface="+mn-ea"/>
              <a:cs typeface="+mn-cs"/>
            </a:endParaRPr>
          </a:p>
          <a:p>
            <a:r>
              <a:rPr kumimoji="1" lang="ja-JP" altLang="en-US" sz="1200" kern="1200" dirty="0" smtClean="0">
                <a:solidFill>
                  <a:schemeClr val="tx1"/>
                </a:solidFill>
                <a:effectLst/>
                <a:latin typeface="+mn-lt"/>
                <a:ea typeface="+mn-ea"/>
                <a:cs typeface="+mn-cs"/>
              </a:rPr>
              <a:t>　</a:t>
            </a:r>
            <a:r>
              <a:rPr kumimoji="1" lang="ja-JP" altLang="ja-JP" sz="1200" kern="1200" dirty="0" smtClean="0">
                <a:solidFill>
                  <a:schemeClr val="tx1"/>
                </a:solidFill>
                <a:effectLst/>
                <a:latin typeface="+mn-lt"/>
                <a:ea typeface="+mn-ea"/>
                <a:cs typeface="+mn-cs"/>
              </a:rPr>
              <a:t>一方で、厚生労働省が実施した平成</a:t>
            </a:r>
            <a:r>
              <a:rPr kumimoji="1" lang="en-US" altLang="ja-JP" sz="1200" kern="1200" dirty="0" smtClean="0">
                <a:solidFill>
                  <a:schemeClr val="tx1"/>
                </a:solidFill>
                <a:effectLst/>
                <a:latin typeface="+mn-lt"/>
                <a:ea typeface="+mn-ea"/>
                <a:cs typeface="+mn-cs"/>
              </a:rPr>
              <a:t>29</a:t>
            </a:r>
            <a:r>
              <a:rPr kumimoji="1" lang="ja-JP" altLang="ja-JP" sz="1200" kern="1200" dirty="0" smtClean="0">
                <a:solidFill>
                  <a:schemeClr val="tx1"/>
                </a:solidFill>
                <a:effectLst/>
                <a:latin typeface="+mn-lt"/>
                <a:ea typeface="+mn-ea"/>
                <a:cs typeface="+mn-cs"/>
              </a:rPr>
              <a:t>年の国民健康・栄養調査によると、睡眠で休養が十分に取れていないと回答した人の割合は、</a:t>
            </a:r>
            <a:r>
              <a:rPr kumimoji="1" lang="en-US" altLang="ja-JP" sz="1200" kern="1200" dirty="0" smtClean="0">
                <a:solidFill>
                  <a:schemeClr val="tx1"/>
                </a:solidFill>
                <a:effectLst/>
                <a:latin typeface="+mn-lt"/>
                <a:ea typeface="+mn-ea"/>
                <a:cs typeface="+mn-cs"/>
              </a:rPr>
              <a:t>30</a:t>
            </a:r>
            <a:r>
              <a:rPr kumimoji="1" lang="ja-JP" altLang="ja-JP" sz="1200" kern="1200" dirty="0" smtClean="0">
                <a:solidFill>
                  <a:schemeClr val="tx1"/>
                </a:solidFill>
                <a:effectLst/>
                <a:latin typeface="+mn-lt"/>
                <a:ea typeface="+mn-ea"/>
                <a:cs typeface="+mn-cs"/>
              </a:rPr>
              <a:t>代で</a:t>
            </a:r>
            <a:r>
              <a:rPr kumimoji="1" lang="en-US" altLang="ja-JP" sz="1200" kern="1200" dirty="0" smtClean="0">
                <a:solidFill>
                  <a:schemeClr val="tx1"/>
                </a:solidFill>
                <a:effectLst/>
                <a:latin typeface="+mn-lt"/>
                <a:ea typeface="+mn-ea"/>
                <a:cs typeface="+mn-cs"/>
              </a:rPr>
              <a:t>27.6</a:t>
            </a:r>
            <a:r>
              <a:rPr kumimoji="1" lang="ja-JP" altLang="ja-JP" sz="1200" kern="1200" dirty="0" smtClean="0">
                <a:solidFill>
                  <a:schemeClr val="tx1"/>
                </a:solidFill>
                <a:effectLst/>
                <a:latin typeface="+mn-lt"/>
                <a:ea typeface="+mn-ea"/>
                <a:cs typeface="+mn-cs"/>
              </a:rPr>
              <a:t>％、</a:t>
            </a:r>
            <a:r>
              <a:rPr kumimoji="1" lang="en-US" altLang="ja-JP" sz="1200" kern="1200" dirty="0" smtClean="0">
                <a:solidFill>
                  <a:schemeClr val="tx1"/>
                </a:solidFill>
                <a:effectLst/>
                <a:latin typeface="+mn-lt"/>
                <a:ea typeface="+mn-ea"/>
                <a:cs typeface="+mn-cs"/>
              </a:rPr>
              <a:t>40</a:t>
            </a:r>
            <a:r>
              <a:rPr kumimoji="1" lang="ja-JP" altLang="ja-JP" sz="1200" kern="1200" dirty="0" smtClean="0">
                <a:solidFill>
                  <a:schemeClr val="tx1"/>
                </a:solidFill>
                <a:effectLst/>
                <a:latin typeface="+mn-lt"/>
                <a:ea typeface="+mn-ea"/>
                <a:cs typeface="+mn-cs"/>
              </a:rPr>
              <a:t>代で</a:t>
            </a:r>
            <a:r>
              <a:rPr kumimoji="1" lang="en-US" altLang="ja-JP" sz="1200" kern="1200" dirty="0" smtClean="0">
                <a:solidFill>
                  <a:schemeClr val="tx1"/>
                </a:solidFill>
                <a:effectLst/>
                <a:latin typeface="+mn-lt"/>
                <a:ea typeface="+mn-ea"/>
                <a:cs typeface="+mn-cs"/>
              </a:rPr>
              <a:t>30.9%</a:t>
            </a:r>
            <a:r>
              <a:rPr kumimoji="1" lang="ja-JP" altLang="ja-JP" sz="1200" kern="1200" dirty="0" err="1" smtClean="0">
                <a:solidFill>
                  <a:schemeClr val="tx1"/>
                </a:solidFill>
                <a:effectLst/>
                <a:latin typeface="+mn-lt"/>
                <a:ea typeface="+mn-ea"/>
                <a:cs typeface="+mn-cs"/>
              </a:rPr>
              <a:t>、</a:t>
            </a:r>
            <a:r>
              <a:rPr kumimoji="1" lang="en-US" altLang="ja-JP" sz="1200" kern="1200" dirty="0" smtClean="0">
                <a:solidFill>
                  <a:schemeClr val="tx1"/>
                </a:solidFill>
                <a:effectLst/>
                <a:latin typeface="+mn-lt"/>
                <a:ea typeface="+mn-ea"/>
                <a:cs typeface="+mn-cs"/>
              </a:rPr>
              <a:t>50</a:t>
            </a:r>
            <a:r>
              <a:rPr kumimoji="1" lang="ja-JP" altLang="ja-JP" sz="1200" kern="1200" dirty="0" smtClean="0">
                <a:solidFill>
                  <a:schemeClr val="tx1"/>
                </a:solidFill>
                <a:effectLst/>
                <a:latin typeface="+mn-lt"/>
                <a:ea typeface="+mn-ea"/>
                <a:cs typeface="+mn-cs"/>
              </a:rPr>
              <a:t>代で</a:t>
            </a:r>
            <a:r>
              <a:rPr kumimoji="1" lang="en-US" altLang="ja-JP" sz="1200" kern="1200" dirty="0" smtClean="0">
                <a:solidFill>
                  <a:schemeClr val="tx1"/>
                </a:solidFill>
                <a:effectLst/>
                <a:latin typeface="+mn-lt"/>
                <a:ea typeface="+mn-ea"/>
                <a:cs typeface="+mn-cs"/>
              </a:rPr>
              <a:t>28.4%</a:t>
            </a:r>
            <a:r>
              <a:rPr kumimoji="1" lang="ja-JP" altLang="ja-JP" sz="1200" kern="1200" dirty="0" smtClean="0">
                <a:solidFill>
                  <a:schemeClr val="tx1"/>
                </a:solidFill>
                <a:effectLst/>
                <a:latin typeface="+mn-lt"/>
                <a:ea typeface="+mn-ea"/>
                <a:cs typeface="+mn-cs"/>
              </a:rPr>
              <a:t>となっており、働き世代の３～４人に</a:t>
            </a:r>
            <a:r>
              <a:rPr kumimoji="1" lang="en-US" altLang="ja-JP" sz="1200" kern="1200" dirty="0" smtClean="0">
                <a:solidFill>
                  <a:schemeClr val="tx1"/>
                </a:solidFill>
                <a:effectLst/>
                <a:latin typeface="+mn-lt"/>
                <a:ea typeface="+mn-ea"/>
                <a:cs typeface="+mn-cs"/>
              </a:rPr>
              <a:t>1</a:t>
            </a:r>
            <a:r>
              <a:rPr kumimoji="1" lang="ja-JP" altLang="ja-JP" sz="1200" kern="1200" dirty="0" smtClean="0">
                <a:solidFill>
                  <a:schemeClr val="tx1"/>
                </a:solidFill>
                <a:effectLst/>
                <a:latin typeface="+mn-lt"/>
                <a:ea typeface="+mn-ea"/>
                <a:cs typeface="+mn-cs"/>
              </a:rPr>
              <a:t>人は、睡眠で休養が十分に取れていないことが分かります。</a:t>
            </a:r>
          </a:p>
          <a:p>
            <a:r>
              <a:rPr kumimoji="1" lang="en-US" altLang="ja-JP" sz="1200" kern="1200" dirty="0" smtClean="0">
                <a:solidFill>
                  <a:schemeClr val="tx1"/>
                </a:solidFill>
                <a:effectLst/>
                <a:latin typeface="+mn-lt"/>
                <a:ea typeface="+mn-ea"/>
                <a:cs typeface="+mn-cs"/>
              </a:rPr>
              <a:t> </a:t>
            </a:r>
            <a:endParaRPr kumimoji="1" lang="ja-JP" altLang="ja-JP" sz="1200" kern="1200" dirty="0" smtClean="0">
              <a:solidFill>
                <a:schemeClr val="tx1"/>
              </a:solidFill>
              <a:effectLst/>
              <a:latin typeface="+mn-lt"/>
              <a:ea typeface="+mn-ea"/>
              <a:cs typeface="+mn-cs"/>
            </a:endParaRPr>
          </a:p>
          <a:p>
            <a:r>
              <a:rPr kumimoji="1" lang="ja-JP" altLang="en-US" sz="1200" kern="1200" dirty="0" smtClean="0">
                <a:solidFill>
                  <a:schemeClr val="tx1"/>
                </a:solidFill>
                <a:effectLst/>
                <a:latin typeface="+mn-lt"/>
                <a:ea typeface="+mn-ea"/>
                <a:cs typeface="+mn-cs"/>
              </a:rPr>
              <a:t>　</a:t>
            </a:r>
            <a:r>
              <a:rPr kumimoji="1" lang="ja-JP" altLang="ja-JP" sz="1200" kern="1200" dirty="0" smtClean="0">
                <a:solidFill>
                  <a:schemeClr val="tx1"/>
                </a:solidFill>
                <a:effectLst/>
                <a:latin typeface="+mn-lt"/>
                <a:ea typeface="+mn-ea"/>
                <a:cs typeface="+mn-cs"/>
              </a:rPr>
              <a:t>睡眠不足の解消は、勤労者の切実な問題といってよいかもしれません。</a:t>
            </a:r>
            <a:endParaRPr kumimoji="1" lang="ja-JP" altLang="ja-JP" sz="1200" kern="1200" dirty="0">
              <a:solidFill>
                <a:schemeClr val="tx1"/>
              </a:solidFill>
              <a:effectLst/>
              <a:latin typeface="+mn-lt"/>
              <a:ea typeface="+mn-ea"/>
              <a:cs typeface="+mn-cs"/>
            </a:endParaRPr>
          </a:p>
        </p:txBody>
      </p:sp>
      <p:sp>
        <p:nvSpPr>
          <p:cNvPr id="4" name="スライド番号プレースホルダー 3"/>
          <p:cNvSpPr>
            <a:spLocks noGrp="1"/>
          </p:cNvSpPr>
          <p:nvPr>
            <p:ph type="sldNum" sz="quarter" idx="10"/>
          </p:nvPr>
        </p:nvSpPr>
        <p:spPr/>
        <p:txBody>
          <a:bodyPr/>
          <a:lstStyle/>
          <a:p>
            <a:fld id="{CDB5FA49-0D14-4845-9AEF-A3D3C568FACA}" type="slidenum">
              <a:rPr kumimoji="1" lang="ja-JP" altLang="en-US" smtClean="0"/>
              <a:t>15</a:t>
            </a:fld>
            <a:endParaRPr kumimoji="1" lang="ja-JP" altLang="en-US"/>
          </a:p>
        </p:txBody>
      </p:sp>
    </p:spTree>
    <p:extLst>
      <p:ext uri="{BB962C8B-B14F-4D97-AF65-F5344CB8AC3E}">
        <p14:creationId xmlns:p14="http://schemas.microsoft.com/office/powerpoint/2010/main" val="148521823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12788" y="746125"/>
            <a:ext cx="5381625" cy="3725863"/>
          </a:xfrm>
        </p:spPr>
      </p:sp>
      <p:sp>
        <p:nvSpPr>
          <p:cNvPr id="3" name="ノート プレースホルダー 2"/>
          <p:cNvSpPr>
            <a:spLocks noGrp="1"/>
          </p:cNvSpPr>
          <p:nvPr>
            <p:ph type="body" idx="1"/>
          </p:nvPr>
        </p:nvSpPr>
        <p:spPr/>
        <p:txBody>
          <a:bodyPr/>
          <a:lstStyle/>
          <a:p>
            <a:r>
              <a:rPr kumimoji="1" lang="ja-JP" altLang="en-US" sz="1200" kern="1200" dirty="0" smtClean="0">
                <a:solidFill>
                  <a:schemeClr val="tx1"/>
                </a:solidFill>
                <a:effectLst/>
                <a:latin typeface="+mn-lt"/>
                <a:ea typeface="+mn-ea"/>
                <a:cs typeface="+mn-cs"/>
              </a:rPr>
              <a:t>　</a:t>
            </a:r>
            <a:r>
              <a:rPr kumimoji="1" lang="ja-JP" altLang="ja-JP" sz="1200" kern="1200" dirty="0" smtClean="0">
                <a:solidFill>
                  <a:schemeClr val="tx1"/>
                </a:solidFill>
                <a:effectLst/>
                <a:latin typeface="+mn-lt"/>
                <a:ea typeface="+mn-ea"/>
                <a:cs typeface="+mn-cs"/>
              </a:rPr>
              <a:t>自分にとって必要な睡眠時間は、どのように知ることができるでしょうか？</a:t>
            </a:r>
          </a:p>
          <a:p>
            <a:r>
              <a:rPr kumimoji="1" lang="en-US" altLang="ja-JP" sz="1200" kern="1200" dirty="0" smtClean="0">
                <a:solidFill>
                  <a:schemeClr val="tx1"/>
                </a:solidFill>
                <a:effectLst/>
                <a:latin typeface="+mn-lt"/>
                <a:ea typeface="+mn-ea"/>
                <a:cs typeface="+mn-cs"/>
              </a:rPr>
              <a:t> </a:t>
            </a:r>
            <a:endParaRPr kumimoji="1" lang="ja-JP" altLang="ja-JP" sz="1200" kern="1200" dirty="0" smtClean="0">
              <a:solidFill>
                <a:schemeClr val="tx1"/>
              </a:solidFill>
              <a:effectLst/>
              <a:latin typeface="+mn-lt"/>
              <a:ea typeface="+mn-ea"/>
              <a:cs typeface="+mn-cs"/>
            </a:endParaRPr>
          </a:p>
          <a:p>
            <a:r>
              <a:rPr kumimoji="1" lang="ja-JP" altLang="en-US" sz="1200" kern="1200" dirty="0" smtClean="0">
                <a:solidFill>
                  <a:schemeClr val="tx1"/>
                </a:solidFill>
                <a:effectLst/>
                <a:latin typeface="+mn-lt"/>
                <a:ea typeface="+mn-ea"/>
                <a:cs typeface="+mn-cs"/>
              </a:rPr>
              <a:t>　</a:t>
            </a:r>
            <a:r>
              <a:rPr kumimoji="1" lang="ja-JP" altLang="ja-JP" sz="1200" kern="1200" dirty="0" smtClean="0">
                <a:solidFill>
                  <a:schemeClr val="tx1"/>
                </a:solidFill>
                <a:effectLst/>
                <a:latin typeface="+mn-lt"/>
                <a:ea typeface="+mn-ea"/>
                <a:cs typeface="+mn-cs"/>
              </a:rPr>
              <a:t>「睡眠障害の対応と治療ガイドライン　第３版」によると、必要な睡眠時間は、人それぞれで、日中の眠気に困らなければ十分とされています。</a:t>
            </a:r>
          </a:p>
          <a:p>
            <a:r>
              <a:rPr kumimoji="1" lang="en-US" altLang="ja-JP" sz="1200" kern="1200" dirty="0" smtClean="0">
                <a:solidFill>
                  <a:schemeClr val="tx1"/>
                </a:solidFill>
                <a:effectLst/>
                <a:latin typeface="+mn-lt"/>
                <a:ea typeface="+mn-ea"/>
                <a:cs typeface="+mn-cs"/>
              </a:rPr>
              <a:t> </a:t>
            </a:r>
            <a:endParaRPr kumimoji="1" lang="ja-JP" altLang="ja-JP" sz="1200" kern="1200" dirty="0" smtClean="0">
              <a:solidFill>
                <a:schemeClr val="tx1"/>
              </a:solidFill>
              <a:effectLst/>
              <a:latin typeface="+mn-lt"/>
              <a:ea typeface="+mn-ea"/>
              <a:cs typeface="+mn-cs"/>
            </a:endParaRPr>
          </a:p>
          <a:p>
            <a:r>
              <a:rPr kumimoji="1" lang="ja-JP" altLang="en-US" sz="1200" kern="1200" dirty="0" smtClean="0">
                <a:solidFill>
                  <a:schemeClr val="tx1"/>
                </a:solidFill>
                <a:effectLst/>
                <a:latin typeface="+mn-lt"/>
                <a:ea typeface="+mn-ea"/>
                <a:cs typeface="+mn-cs"/>
              </a:rPr>
              <a:t>　</a:t>
            </a:r>
            <a:r>
              <a:rPr kumimoji="1" lang="ja-JP" altLang="ja-JP" sz="1200" kern="1200" dirty="0" smtClean="0">
                <a:solidFill>
                  <a:schemeClr val="tx1"/>
                </a:solidFill>
                <a:effectLst/>
                <a:latin typeface="+mn-lt"/>
                <a:ea typeface="+mn-ea"/>
                <a:cs typeface="+mn-cs"/>
              </a:rPr>
              <a:t>ただ、各種の疫学調査では、６時間以上８時間未満程度の睡眠時間の人が高血圧、糖尿病、うつ病等のリスクが低いと報告されています。</a:t>
            </a:r>
          </a:p>
          <a:p>
            <a:r>
              <a:rPr kumimoji="1" lang="en-US" altLang="ja-JP" sz="1200" kern="1200" dirty="0" smtClean="0">
                <a:solidFill>
                  <a:schemeClr val="tx1"/>
                </a:solidFill>
                <a:effectLst/>
                <a:latin typeface="+mn-lt"/>
                <a:ea typeface="+mn-ea"/>
                <a:cs typeface="+mn-cs"/>
              </a:rPr>
              <a:t> </a:t>
            </a:r>
            <a:endParaRPr kumimoji="1" lang="ja-JP" altLang="ja-JP" sz="1200" kern="1200" dirty="0" smtClean="0">
              <a:solidFill>
                <a:schemeClr val="tx1"/>
              </a:solidFill>
              <a:effectLst/>
              <a:latin typeface="+mn-lt"/>
              <a:ea typeface="+mn-ea"/>
              <a:cs typeface="+mn-cs"/>
            </a:endParaRPr>
          </a:p>
          <a:p>
            <a:r>
              <a:rPr kumimoji="1" lang="ja-JP" altLang="en-US" sz="1200" kern="1200" dirty="0" smtClean="0">
                <a:solidFill>
                  <a:schemeClr val="tx1"/>
                </a:solidFill>
                <a:effectLst/>
                <a:latin typeface="+mn-lt"/>
                <a:ea typeface="+mn-ea"/>
                <a:cs typeface="+mn-cs"/>
              </a:rPr>
              <a:t>　</a:t>
            </a:r>
            <a:r>
              <a:rPr kumimoji="1" lang="ja-JP" altLang="ja-JP" sz="1200" kern="1200" dirty="0" smtClean="0">
                <a:solidFill>
                  <a:schemeClr val="tx1"/>
                </a:solidFill>
                <a:effectLst/>
                <a:latin typeface="+mn-lt"/>
                <a:ea typeface="+mn-ea"/>
                <a:cs typeface="+mn-cs"/>
              </a:rPr>
              <a:t>では、みなさん、睡眠不足がないか、チェックしてみましょう。</a:t>
            </a:r>
          </a:p>
          <a:p>
            <a:r>
              <a:rPr kumimoji="1" lang="en-US" altLang="ja-JP" sz="1200" kern="1200" dirty="0" smtClean="0">
                <a:solidFill>
                  <a:schemeClr val="tx1"/>
                </a:solidFill>
                <a:effectLst/>
                <a:latin typeface="+mn-lt"/>
                <a:ea typeface="+mn-ea"/>
                <a:cs typeface="+mn-cs"/>
              </a:rPr>
              <a:t> </a:t>
            </a:r>
            <a:endParaRPr kumimoji="1" lang="ja-JP" altLang="ja-JP" sz="1200" kern="1200" dirty="0" smtClean="0">
              <a:solidFill>
                <a:schemeClr val="tx1"/>
              </a:solidFill>
              <a:effectLst/>
              <a:latin typeface="+mn-lt"/>
              <a:ea typeface="+mn-ea"/>
              <a:cs typeface="+mn-cs"/>
            </a:endParaRPr>
          </a:p>
          <a:p>
            <a:r>
              <a:rPr kumimoji="1" lang="en-US" altLang="ja-JP" sz="1200" kern="1200" dirty="0" smtClean="0">
                <a:solidFill>
                  <a:schemeClr val="tx1"/>
                </a:solidFill>
                <a:effectLst/>
                <a:latin typeface="+mn-lt"/>
                <a:ea typeface="+mn-ea"/>
                <a:cs typeface="+mn-cs"/>
              </a:rPr>
              <a:t> </a:t>
            </a:r>
            <a:r>
              <a:rPr kumimoji="1" lang="ja-JP" altLang="ja-JP" sz="1200" kern="1200" dirty="0" smtClean="0">
                <a:solidFill>
                  <a:schemeClr val="tx1"/>
                </a:solidFill>
                <a:effectLst/>
                <a:latin typeface="+mn-lt"/>
                <a:ea typeface="+mn-ea"/>
                <a:cs typeface="+mn-cs"/>
              </a:rPr>
              <a:t>（</a:t>
            </a:r>
            <a:r>
              <a:rPr kumimoji="1" lang="en-US" altLang="ja-JP" sz="1200" kern="1200" dirty="0" smtClean="0">
                <a:solidFill>
                  <a:schemeClr val="tx1"/>
                </a:solidFill>
                <a:effectLst/>
                <a:latin typeface="+mn-lt"/>
                <a:ea typeface="+mn-ea"/>
                <a:cs typeface="+mn-cs"/>
              </a:rPr>
              <a:t>30</a:t>
            </a:r>
            <a:r>
              <a:rPr kumimoji="1" lang="ja-JP" altLang="ja-JP" sz="1200" kern="1200" dirty="0" smtClean="0">
                <a:solidFill>
                  <a:schemeClr val="tx1"/>
                </a:solidFill>
                <a:effectLst/>
                <a:latin typeface="+mn-lt"/>
                <a:ea typeface="+mn-ea"/>
                <a:cs typeface="+mn-cs"/>
              </a:rPr>
              <a:t>秒くらい時間を取る）</a:t>
            </a:r>
          </a:p>
          <a:p>
            <a:r>
              <a:rPr kumimoji="1" lang="en-US" altLang="ja-JP" sz="1200" kern="1200" dirty="0" smtClean="0">
                <a:solidFill>
                  <a:schemeClr val="tx1"/>
                </a:solidFill>
                <a:effectLst/>
                <a:latin typeface="+mn-lt"/>
                <a:ea typeface="+mn-ea"/>
                <a:cs typeface="+mn-cs"/>
              </a:rPr>
              <a:t> </a:t>
            </a:r>
            <a:endParaRPr kumimoji="1" lang="ja-JP" altLang="ja-JP" sz="1200" kern="1200" dirty="0" smtClean="0">
              <a:solidFill>
                <a:schemeClr val="tx1"/>
              </a:solidFill>
              <a:effectLst/>
              <a:latin typeface="+mn-lt"/>
              <a:ea typeface="+mn-ea"/>
              <a:cs typeface="+mn-cs"/>
            </a:endParaRPr>
          </a:p>
          <a:p>
            <a:r>
              <a:rPr kumimoji="1" lang="ja-JP" altLang="en-US" sz="1200" kern="1200" dirty="0" smtClean="0">
                <a:solidFill>
                  <a:schemeClr val="tx1"/>
                </a:solidFill>
                <a:effectLst/>
                <a:latin typeface="+mn-lt"/>
                <a:ea typeface="+mn-ea"/>
                <a:cs typeface="+mn-cs"/>
              </a:rPr>
              <a:t>　</a:t>
            </a:r>
            <a:r>
              <a:rPr kumimoji="1" lang="ja-JP" altLang="ja-JP" sz="1200" kern="1200" dirty="0" smtClean="0">
                <a:solidFill>
                  <a:schemeClr val="tx1"/>
                </a:solidFill>
                <a:effectLst/>
                <a:latin typeface="+mn-lt"/>
                <a:ea typeface="+mn-ea"/>
                <a:cs typeface="+mn-cs"/>
              </a:rPr>
              <a:t>もし、一つでもチェックがついた方は、ご自身にとって必要な睡眠時間を見直してみましょう。</a:t>
            </a:r>
            <a:endParaRPr kumimoji="1" lang="ja-JP" altLang="ja-JP" sz="1200" kern="1200" dirty="0">
              <a:solidFill>
                <a:schemeClr val="tx1"/>
              </a:solidFill>
              <a:effectLst/>
              <a:latin typeface="+mn-lt"/>
              <a:ea typeface="+mn-ea"/>
              <a:cs typeface="+mn-cs"/>
            </a:endParaRPr>
          </a:p>
        </p:txBody>
      </p:sp>
      <p:sp>
        <p:nvSpPr>
          <p:cNvPr id="4" name="スライド番号プレースホルダー 3"/>
          <p:cNvSpPr>
            <a:spLocks noGrp="1"/>
          </p:cNvSpPr>
          <p:nvPr>
            <p:ph type="sldNum" sz="quarter" idx="10"/>
          </p:nvPr>
        </p:nvSpPr>
        <p:spPr/>
        <p:txBody>
          <a:bodyPr/>
          <a:lstStyle/>
          <a:p>
            <a:fld id="{CDB5FA49-0D14-4845-9AEF-A3D3C568FACA}" type="slidenum">
              <a:rPr kumimoji="1" lang="ja-JP" altLang="en-US" smtClean="0"/>
              <a:t>16</a:t>
            </a:fld>
            <a:endParaRPr kumimoji="1" lang="ja-JP" altLang="en-US"/>
          </a:p>
        </p:txBody>
      </p:sp>
    </p:spTree>
    <p:extLst>
      <p:ext uri="{BB962C8B-B14F-4D97-AF65-F5344CB8AC3E}">
        <p14:creationId xmlns:p14="http://schemas.microsoft.com/office/powerpoint/2010/main" val="263792036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12788" y="746125"/>
            <a:ext cx="5381625" cy="3725863"/>
          </a:xfrm>
        </p:spPr>
      </p:sp>
      <p:sp>
        <p:nvSpPr>
          <p:cNvPr id="3" name="ノート プレースホルダー 2"/>
          <p:cNvSpPr>
            <a:spLocks noGrp="1"/>
          </p:cNvSpPr>
          <p:nvPr>
            <p:ph type="body" idx="1"/>
          </p:nvPr>
        </p:nvSpPr>
        <p:spPr/>
        <p:txBody>
          <a:bodyPr/>
          <a:lstStyle/>
          <a:p>
            <a:r>
              <a:rPr kumimoji="1" lang="ja-JP" altLang="en-US" sz="1200" kern="1200" dirty="0" smtClean="0">
                <a:solidFill>
                  <a:schemeClr val="tx1"/>
                </a:solidFill>
                <a:effectLst/>
                <a:latin typeface="+mn-lt"/>
                <a:ea typeface="+mn-ea"/>
                <a:cs typeface="+mn-cs"/>
              </a:rPr>
              <a:t>　</a:t>
            </a:r>
            <a:r>
              <a:rPr kumimoji="1" lang="ja-JP" altLang="ja-JP" sz="1200" kern="1200" dirty="0" smtClean="0">
                <a:solidFill>
                  <a:schemeClr val="tx1"/>
                </a:solidFill>
                <a:effectLst/>
                <a:latin typeface="+mn-lt"/>
                <a:ea typeface="+mn-ea"/>
                <a:cs typeface="+mn-cs"/>
              </a:rPr>
              <a:t>ポイントの２つ目は、質のよい睡眠につながる過ごし方です。</a:t>
            </a:r>
          </a:p>
          <a:p>
            <a:r>
              <a:rPr kumimoji="1" lang="en-US" altLang="ja-JP" sz="1200" kern="1200" dirty="0" smtClean="0">
                <a:solidFill>
                  <a:schemeClr val="tx1"/>
                </a:solidFill>
                <a:effectLst/>
                <a:latin typeface="+mn-lt"/>
                <a:ea typeface="+mn-ea"/>
                <a:cs typeface="+mn-cs"/>
              </a:rPr>
              <a:t> </a:t>
            </a:r>
            <a:endParaRPr kumimoji="1" lang="ja-JP" altLang="ja-JP" sz="1200" kern="1200" dirty="0" smtClean="0">
              <a:solidFill>
                <a:schemeClr val="tx1"/>
              </a:solidFill>
              <a:effectLst/>
              <a:latin typeface="+mn-lt"/>
              <a:ea typeface="+mn-ea"/>
              <a:cs typeface="+mn-cs"/>
            </a:endParaRPr>
          </a:p>
          <a:p>
            <a:r>
              <a:rPr kumimoji="1" lang="ja-JP" altLang="en-US" sz="1200" kern="1200" dirty="0" smtClean="0">
                <a:solidFill>
                  <a:schemeClr val="tx1"/>
                </a:solidFill>
                <a:effectLst/>
                <a:latin typeface="+mn-lt"/>
                <a:ea typeface="+mn-ea"/>
                <a:cs typeface="+mn-cs"/>
              </a:rPr>
              <a:t>　</a:t>
            </a:r>
            <a:r>
              <a:rPr kumimoji="1" lang="ja-JP" altLang="ja-JP" sz="1200" kern="1200" dirty="0" smtClean="0">
                <a:solidFill>
                  <a:schemeClr val="tx1"/>
                </a:solidFill>
                <a:effectLst/>
                <a:latin typeface="+mn-lt"/>
                <a:ea typeface="+mn-ea"/>
                <a:cs typeface="+mn-cs"/>
              </a:rPr>
              <a:t>朝の過ごし方として大切なのは、</a:t>
            </a:r>
          </a:p>
          <a:p>
            <a:endParaRPr kumimoji="1" lang="en-US" altLang="ja-JP" sz="1200" kern="1200" dirty="0" smtClean="0">
              <a:solidFill>
                <a:schemeClr val="tx1"/>
              </a:solidFill>
              <a:effectLst/>
              <a:latin typeface="+mn-lt"/>
              <a:ea typeface="+mn-ea"/>
              <a:cs typeface="+mn-cs"/>
            </a:endParaRPr>
          </a:p>
          <a:p>
            <a:r>
              <a:rPr kumimoji="1" lang="ja-JP" altLang="ja-JP" sz="1200" kern="1200" dirty="0" smtClean="0">
                <a:solidFill>
                  <a:schemeClr val="tx1"/>
                </a:solidFill>
                <a:effectLst/>
                <a:latin typeface="+mn-lt"/>
                <a:ea typeface="+mn-ea"/>
                <a:cs typeface="+mn-cs"/>
              </a:rPr>
              <a:t>（１）毎日決まった時間に起きることです。</a:t>
            </a:r>
          </a:p>
          <a:p>
            <a:r>
              <a:rPr kumimoji="1" lang="ja-JP" altLang="en-US" sz="1200" kern="1200" dirty="0" smtClean="0">
                <a:solidFill>
                  <a:schemeClr val="tx1"/>
                </a:solidFill>
                <a:effectLst/>
                <a:latin typeface="+mn-lt"/>
                <a:ea typeface="+mn-ea"/>
                <a:cs typeface="+mn-cs"/>
              </a:rPr>
              <a:t>　</a:t>
            </a:r>
            <a:r>
              <a:rPr kumimoji="1" lang="ja-JP" altLang="ja-JP" sz="1200" kern="1200" dirty="0" smtClean="0">
                <a:solidFill>
                  <a:schemeClr val="tx1"/>
                </a:solidFill>
                <a:effectLst/>
                <a:latin typeface="+mn-lt"/>
                <a:ea typeface="+mn-ea"/>
                <a:cs typeface="+mn-cs"/>
              </a:rPr>
              <a:t>毎日一定の時間に起きることで生活のリズムが整いやすくなります。また、休日も同じ時間帯に起きることが大切です。どうしても寝たい場合でも、寝坊は２時間以内に抑えることが大切と言われています。起床が遅くなると、就寝時間もずれ、生活リズムが乱れる原因となります。</a:t>
            </a:r>
          </a:p>
          <a:p>
            <a:r>
              <a:rPr kumimoji="1" lang="en-US" altLang="ja-JP" sz="1200" kern="1200" dirty="0" smtClean="0">
                <a:solidFill>
                  <a:schemeClr val="tx1"/>
                </a:solidFill>
                <a:effectLst/>
                <a:latin typeface="+mn-lt"/>
                <a:ea typeface="+mn-ea"/>
                <a:cs typeface="+mn-cs"/>
              </a:rPr>
              <a:t> </a:t>
            </a:r>
            <a:endParaRPr kumimoji="1" lang="ja-JP" altLang="ja-JP" sz="1200" kern="1200" dirty="0" smtClean="0">
              <a:solidFill>
                <a:schemeClr val="tx1"/>
              </a:solidFill>
              <a:effectLst/>
              <a:latin typeface="+mn-lt"/>
              <a:ea typeface="+mn-ea"/>
              <a:cs typeface="+mn-cs"/>
            </a:endParaRPr>
          </a:p>
          <a:p>
            <a:r>
              <a:rPr kumimoji="1" lang="ja-JP" altLang="ja-JP" sz="1200" kern="1200" dirty="0" smtClean="0">
                <a:solidFill>
                  <a:schemeClr val="tx1"/>
                </a:solidFill>
                <a:effectLst/>
                <a:latin typeface="+mn-lt"/>
                <a:ea typeface="+mn-ea"/>
                <a:cs typeface="+mn-cs"/>
              </a:rPr>
              <a:t>（２）朝起きたら、カーテンを開けて自然の光を部屋の中に取り込み、体内時計をリセットしましょう。朝必要な日の光を浴びないと、体内時計のリズムがずれていきます。</a:t>
            </a:r>
          </a:p>
          <a:p>
            <a:r>
              <a:rPr kumimoji="1" lang="en-US" altLang="ja-JP" sz="1200" kern="1200" dirty="0" smtClean="0">
                <a:solidFill>
                  <a:schemeClr val="tx1"/>
                </a:solidFill>
                <a:effectLst/>
                <a:latin typeface="+mn-lt"/>
                <a:ea typeface="+mn-ea"/>
                <a:cs typeface="+mn-cs"/>
              </a:rPr>
              <a:t> </a:t>
            </a:r>
            <a:endParaRPr kumimoji="1" lang="ja-JP" altLang="ja-JP" sz="1200" kern="1200" dirty="0" smtClean="0">
              <a:solidFill>
                <a:schemeClr val="tx1"/>
              </a:solidFill>
              <a:effectLst/>
              <a:latin typeface="+mn-lt"/>
              <a:ea typeface="+mn-ea"/>
              <a:cs typeface="+mn-cs"/>
            </a:endParaRPr>
          </a:p>
          <a:p>
            <a:r>
              <a:rPr kumimoji="1" lang="ja-JP" altLang="ja-JP" sz="1200" kern="1200" dirty="0" smtClean="0">
                <a:solidFill>
                  <a:schemeClr val="tx1"/>
                </a:solidFill>
                <a:effectLst/>
                <a:latin typeface="+mn-lt"/>
                <a:ea typeface="+mn-ea"/>
                <a:cs typeface="+mn-cs"/>
              </a:rPr>
              <a:t>（３）朝食を食べることも、目覚めを促進するのに有効です！</a:t>
            </a:r>
            <a:endParaRPr kumimoji="1" lang="ja-JP" altLang="ja-JP" sz="1200" kern="1200" dirty="0">
              <a:solidFill>
                <a:schemeClr val="tx1"/>
              </a:solidFill>
              <a:effectLst/>
              <a:latin typeface="+mn-lt"/>
              <a:ea typeface="+mn-ea"/>
              <a:cs typeface="+mn-cs"/>
            </a:endParaRPr>
          </a:p>
        </p:txBody>
      </p:sp>
      <p:sp>
        <p:nvSpPr>
          <p:cNvPr id="4" name="スライド番号プレースホルダー 3"/>
          <p:cNvSpPr>
            <a:spLocks noGrp="1"/>
          </p:cNvSpPr>
          <p:nvPr>
            <p:ph type="sldNum" sz="quarter" idx="10"/>
          </p:nvPr>
        </p:nvSpPr>
        <p:spPr/>
        <p:txBody>
          <a:bodyPr/>
          <a:lstStyle/>
          <a:p>
            <a:fld id="{CDB5FA49-0D14-4845-9AEF-A3D3C568FACA}" type="slidenum">
              <a:rPr kumimoji="1" lang="ja-JP" altLang="en-US" smtClean="0"/>
              <a:t>17</a:t>
            </a:fld>
            <a:endParaRPr kumimoji="1" lang="ja-JP" altLang="en-US"/>
          </a:p>
        </p:txBody>
      </p:sp>
    </p:spTree>
    <p:extLst>
      <p:ext uri="{BB962C8B-B14F-4D97-AF65-F5344CB8AC3E}">
        <p14:creationId xmlns:p14="http://schemas.microsoft.com/office/powerpoint/2010/main" val="166601558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12788" y="746125"/>
            <a:ext cx="5381625" cy="3725863"/>
          </a:xfrm>
        </p:spPr>
      </p:sp>
      <p:sp>
        <p:nvSpPr>
          <p:cNvPr id="3" name="ノート プレースホルダー 2"/>
          <p:cNvSpPr>
            <a:spLocks noGrp="1"/>
          </p:cNvSpPr>
          <p:nvPr>
            <p:ph type="body" idx="1"/>
          </p:nvPr>
        </p:nvSpPr>
        <p:spPr/>
        <p:txBody>
          <a:bodyPr/>
          <a:lstStyle/>
          <a:p>
            <a:r>
              <a:rPr kumimoji="1" lang="ja-JP" altLang="en-US" sz="1200" kern="1200" dirty="0" smtClean="0">
                <a:solidFill>
                  <a:schemeClr val="tx1"/>
                </a:solidFill>
                <a:effectLst/>
                <a:latin typeface="+mn-lt"/>
                <a:ea typeface="+mn-ea"/>
                <a:cs typeface="+mn-cs"/>
              </a:rPr>
              <a:t>　</a:t>
            </a:r>
            <a:r>
              <a:rPr kumimoji="1" lang="ja-JP" altLang="ja-JP" sz="1200" kern="1200" dirty="0" smtClean="0">
                <a:solidFill>
                  <a:schemeClr val="tx1"/>
                </a:solidFill>
                <a:effectLst/>
                <a:latin typeface="+mn-lt"/>
                <a:ea typeface="+mn-ea"/>
                <a:cs typeface="+mn-cs"/>
              </a:rPr>
              <a:t>日中から夕方までの過ごし方としては、</a:t>
            </a:r>
          </a:p>
          <a:p>
            <a:r>
              <a:rPr kumimoji="1" lang="en-US" altLang="ja-JP" sz="1200" kern="1200" dirty="0" smtClean="0">
                <a:solidFill>
                  <a:schemeClr val="tx1"/>
                </a:solidFill>
                <a:effectLst/>
                <a:latin typeface="+mn-lt"/>
                <a:ea typeface="+mn-ea"/>
                <a:cs typeface="+mn-cs"/>
              </a:rPr>
              <a:t> </a:t>
            </a:r>
            <a:endParaRPr kumimoji="1" lang="ja-JP" altLang="ja-JP" sz="1200" kern="1200" dirty="0" smtClean="0">
              <a:solidFill>
                <a:schemeClr val="tx1"/>
              </a:solidFill>
              <a:effectLst/>
              <a:latin typeface="+mn-lt"/>
              <a:ea typeface="+mn-ea"/>
              <a:cs typeface="+mn-cs"/>
            </a:endParaRPr>
          </a:p>
          <a:p>
            <a:r>
              <a:rPr kumimoji="1" lang="ja-JP" altLang="ja-JP" sz="1200" kern="1200" dirty="0" smtClean="0">
                <a:solidFill>
                  <a:schemeClr val="tx1"/>
                </a:solidFill>
                <a:effectLst/>
                <a:latin typeface="+mn-lt"/>
                <a:ea typeface="+mn-ea"/>
                <a:cs typeface="+mn-cs"/>
              </a:rPr>
              <a:t>（１）適度な運動をすることです。</a:t>
            </a:r>
          </a:p>
          <a:p>
            <a:r>
              <a:rPr kumimoji="1" lang="ja-JP" altLang="en-US" sz="1200" kern="1200" dirty="0" smtClean="0">
                <a:solidFill>
                  <a:schemeClr val="tx1"/>
                </a:solidFill>
                <a:effectLst/>
                <a:latin typeface="+mn-lt"/>
                <a:ea typeface="+mn-ea"/>
                <a:cs typeface="+mn-cs"/>
              </a:rPr>
              <a:t>　</a:t>
            </a:r>
            <a:r>
              <a:rPr kumimoji="1" lang="ja-JP" altLang="ja-JP" sz="1200" kern="1200" dirty="0" smtClean="0">
                <a:solidFill>
                  <a:schemeClr val="tx1"/>
                </a:solidFill>
                <a:effectLst/>
                <a:latin typeface="+mn-lt"/>
                <a:ea typeface="+mn-ea"/>
                <a:cs typeface="+mn-cs"/>
              </a:rPr>
              <a:t>自分にとって適度な運動量や運動方法を確認し、取り組んでいけるとよいでしょう。汗ばむ程度の</a:t>
            </a:r>
            <a:r>
              <a:rPr kumimoji="1" lang="en-US" altLang="ja-JP" sz="1200" kern="1200" dirty="0" smtClean="0">
                <a:solidFill>
                  <a:schemeClr val="tx1"/>
                </a:solidFill>
                <a:effectLst/>
                <a:latin typeface="+mn-lt"/>
                <a:ea typeface="+mn-ea"/>
                <a:cs typeface="+mn-cs"/>
              </a:rPr>
              <a:t>30</a:t>
            </a:r>
            <a:r>
              <a:rPr kumimoji="1" lang="ja-JP" altLang="ja-JP" sz="1200" kern="1200" dirty="0" smtClean="0">
                <a:solidFill>
                  <a:schemeClr val="tx1"/>
                </a:solidFill>
                <a:effectLst/>
                <a:latin typeface="+mn-lt"/>
                <a:ea typeface="+mn-ea"/>
                <a:cs typeface="+mn-cs"/>
              </a:rPr>
              <a:t>分程度の運動は睡眠の質の向上につながりやすく、おすすめです。</a:t>
            </a:r>
          </a:p>
          <a:p>
            <a:r>
              <a:rPr kumimoji="1" lang="en-US" altLang="ja-JP" sz="1200" kern="1200" dirty="0" smtClean="0">
                <a:solidFill>
                  <a:schemeClr val="tx1"/>
                </a:solidFill>
                <a:effectLst/>
                <a:latin typeface="+mn-lt"/>
                <a:ea typeface="+mn-ea"/>
                <a:cs typeface="+mn-cs"/>
              </a:rPr>
              <a:t> </a:t>
            </a:r>
            <a:endParaRPr kumimoji="1" lang="ja-JP" altLang="ja-JP" sz="1200" kern="1200" dirty="0" smtClean="0">
              <a:solidFill>
                <a:schemeClr val="tx1"/>
              </a:solidFill>
              <a:effectLst/>
              <a:latin typeface="+mn-lt"/>
              <a:ea typeface="+mn-ea"/>
              <a:cs typeface="+mn-cs"/>
            </a:endParaRPr>
          </a:p>
          <a:p>
            <a:r>
              <a:rPr kumimoji="1" lang="ja-JP" altLang="ja-JP" sz="1200" kern="1200" dirty="0" smtClean="0">
                <a:solidFill>
                  <a:schemeClr val="tx1"/>
                </a:solidFill>
                <a:effectLst/>
                <a:latin typeface="+mn-lt"/>
                <a:ea typeface="+mn-ea"/>
                <a:cs typeface="+mn-cs"/>
              </a:rPr>
              <a:t>（２）昼寝をすることも眠気の解消や作業能率の向上に効果的です。</a:t>
            </a:r>
          </a:p>
          <a:p>
            <a:r>
              <a:rPr kumimoji="1" lang="en-US" altLang="ja-JP" sz="1200" kern="1200" dirty="0" smtClean="0">
                <a:solidFill>
                  <a:schemeClr val="tx1"/>
                </a:solidFill>
                <a:effectLst/>
                <a:latin typeface="+mn-lt"/>
                <a:ea typeface="+mn-ea"/>
                <a:cs typeface="+mn-cs"/>
              </a:rPr>
              <a:t> </a:t>
            </a:r>
            <a:r>
              <a:rPr kumimoji="1" lang="ja-JP" altLang="ja-JP" sz="1200" kern="1200" dirty="0" smtClean="0">
                <a:solidFill>
                  <a:schemeClr val="tx1"/>
                </a:solidFill>
                <a:effectLst/>
                <a:latin typeface="+mn-lt"/>
                <a:ea typeface="+mn-ea"/>
                <a:cs typeface="+mn-cs"/>
              </a:rPr>
              <a:t>　ただ、昼寝をする場合は、夜の睡眠への影響を避けるためにも、</a:t>
            </a:r>
            <a:r>
              <a:rPr kumimoji="1" lang="en-US" altLang="ja-JP" sz="1200" kern="1200" dirty="0" smtClean="0">
                <a:solidFill>
                  <a:schemeClr val="tx1"/>
                </a:solidFill>
                <a:effectLst/>
                <a:latin typeface="+mn-lt"/>
                <a:ea typeface="+mn-ea"/>
                <a:cs typeface="+mn-cs"/>
              </a:rPr>
              <a:t>30</a:t>
            </a:r>
            <a:r>
              <a:rPr kumimoji="1" lang="ja-JP" altLang="ja-JP" sz="1200" kern="1200" dirty="0" smtClean="0">
                <a:solidFill>
                  <a:schemeClr val="tx1"/>
                </a:solidFill>
                <a:effectLst/>
                <a:latin typeface="+mn-lt"/>
                <a:ea typeface="+mn-ea"/>
                <a:cs typeface="+mn-cs"/>
              </a:rPr>
              <a:t>分以内にとどめ、</a:t>
            </a:r>
            <a:r>
              <a:rPr kumimoji="1" lang="en-US" altLang="ja-JP" sz="1200" kern="1200" dirty="0" smtClean="0">
                <a:solidFill>
                  <a:schemeClr val="tx1"/>
                </a:solidFill>
                <a:effectLst/>
                <a:latin typeface="+mn-lt"/>
                <a:ea typeface="+mn-ea"/>
                <a:cs typeface="+mn-cs"/>
              </a:rPr>
              <a:t>15</a:t>
            </a:r>
            <a:r>
              <a:rPr kumimoji="1" lang="ja-JP" altLang="ja-JP" sz="1200" kern="1200" dirty="0" smtClean="0">
                <a:solidFill>
                  <a:schemeClr val="tx1"/>
                </a:solidFill>
                <a:effectLst/>
                <a:latin typeface="+mn-lt"/>
                <a:ea typeface="+mn-ea"/>
                <a:cs typeface="+mn-cs"/>
              </a:rPr>
              <a:t>時までにするとよいと言われています。</a:t>
            </a:r>
            <a:endParaRPr kumimoji="1" lang="ja-JP" altLang="en-US" dirty="0"/>
          </a:p>
        </p:txBody>
      </p:sp>
      <p:sp>
        <p:nvSpPr>
          <p:cNvPr id="4" name="スライド番号プレースホルダー 3"/>
          <p:cNvSpPr>
            <a:spLocks noGrp="1"/>
          </p:cNvSpPr>
          <p:nvPr>
            <p:ph type="sldNum" sz="quarter" idx="10"/>
          </p:nvPr>
        </p:nvSpPr>
        <p:spPr/>
        <p:txBody>
          <a:bodyPr/>
          <a:lstStyle/>
          <a:p>
            <a:fld id="{CDB5FA49-0D14-4845-9AEF-A3D3C568FACA}" type="slidenum">
              <a:rPr kumimoji="1" lang="ja-JP" altLang="en-US" smtClean="0"/>
              <a:t>18</a:t>
            </a:fld>
            <a:endParaRPr kumimoji="1" lang="ja-JP" altLang="en-US"/>
          </a:p>
        </p:txBody>
      </p:sp>
    </p:spTree>
    <p:extLst>
      <p:ext uri="{BB962C8B-B14F-4D97-AF65-F5344CB8AC3E}">
        <p14:creationId xmlns:p14="http://schemas.microsoft.com/office/powerpoint/2010/main" val="415249408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12788" y="746125"/>
            <a:ext cx="5381625" cy="3725863"/>
          </a:xfrm>
        </p:spPr>
      </p:sp>
      <p:sp>
        <p:nvSpPr>
          <p:cNvPr id="3" name="ノート プレースホルダー 2"/>
          <p:cNvSpPr>
            <a:spLocks noGrp="1"/>
          </p:cNvSpPr>
          <p:nvPr>
            <p:ph type="body" idx="1"/>
          </p:nvPr>
        </p:nvSpPr>
        <p:spPr/>
        <p:txBody>
          <a:bodyPr/>
          <a:lstStyle/>
          <a:p>
            <a:r>
              <a:rPr kumimoji="1" lang="ja-JP" altLang="en-US" sz="1200" kern="1200" dirty="0" smtClean="0">
                <a:solidFill>
                  <a:schemeClr val="tx1"/>
                </a:solidFill>
                <a:effectLst/>
                <a:latin typeface="+mn-lt"/>
                <a:ea typeface="+mn-ea"/>
                <a:cs typeface="+mn-cs"/>
              </a:rPr>
              <a:t>　</a:t>
            </a:r>
            <a:r>
              <a:rPr kumimoji="1" lang="ja-JP" altLang="ja-JP" sz="1200" kern="1200" dirty="0" smtClean="0">
                <a:solidFill>
                  <a:schemeClr val="tx1"/>
                </a:solidFill>
                <a:effectLst/>
                <a:latin typeface="+mn-lt"/>
                <a:ea typeface="+mn-ea"/>
                <a:cs typeface="+mn-cs"/>
              </a:rPr>
              <a:t>夜から寝る前の習慣です。</a:t>
            </a:r>
          </a:p>
          <a:p>
            <a:r>
              <a:rPr kumimoji="1" lang="en-US" altLang="ja-JP" sz="1200" kern="1200" dirty="0" smtClean="0">
                <a:solidFill>
                  <a:schemeClr val="tx1"/>
                </a:solidFill>
                <a:effectLst/>
                <a:latin typeface="+mn-lt"/>
                <a:ea typeface="+mn-ea"/>
                <a:cs typeface="+mn-cs"/>
              </a:rPr>
              <a:t> </a:t>
            </a:r>
            <a:endParaRPr kumimoji="1" lang="ja-JP" altLang="ja-JP" sz="1200" kern="1200" dirty="0" smtClean="0">
              <a:solidFill>
                <a:schemeClr val="tx1"/>
              </a:solidFill>
              <a:effectLst/>
              <a:latin typeface="+mn-lt"/>
              <a:ea typeface="+mn-ea"/>
              <a:cs typeface="+mn-cs"/>
            </a:endParaRPr>
          </a:p>
          <a:p>
            <a:r>
              <a:rPr kumimoji="1" lang="ja-JP" altLang="ja-JP" sz="1200" kern="1200" dirty="0" smtClean="0">
                <a:solidFill>
                  <a:schemeClr val="tx1"/>
                </a:solidFill>
                <a:effectLst/>
                <a:latin typeface="+mn-lt"/>
                <a:ea typeface="+mn-ea"/>
                <a:cs typeface="+mn-cs"/>
              </a:rPr>
              <a:t>（１）入眠時に胃腸が活発に活動していると、睡眠の妨げになるので、寝る３時間前には食事を済ませておくとよいと言われています。</a:t>
            </a:r>
          </a:p>
          <a:p>
            <a:r>
              <a:rPr kumimoji="1" lang="en-US" altLang="ja-JP" sz="1200" kern="1200" dirty="0" smtClean="0">
                <a:solidFill>
                  <a:schemeClr val="tx1"/>
                </a:solidFill>
                <a:effectLst/>
                <a:latin typeface="+mn-lt"/>
                <a:ea typeface="+mn-ea"/>
                <a:cs typeface="+mn-cs"/>
              </a:rPr>
              <a:t> </a:t>
            </a:r>
            <a:endParaRPr kumimoji="1" lang="ja-JP" altLang="ja-JP" sz="1200" kern="1200" dirty="0" smtClean="0">
              <a:solidFill>
                <a:schemeClr val="tx1"/>
              </a:solidFill>
              <a:effectLst/>
              <a:latin typeface="+mn-lt"/>
              <a:ea typeface="+mn-ea"/>
              <a:cs typeface="+mn-cs"/>
            </a:endParaRPr>
          </a:p>
          <a:p>
            <a:r>
              <a:rPr kumimoji="1" lang="ja-JP" altLang="ja-JP" sz="1200" kern="1200" dirty="0" smtClean="0">
                <a:solidFill>
                  <a:schemeClr val="tx1"/>
                </a:solidFill>
                <a:effectLst/>
                <a:latin typeface="+mn-lt"/>
                <a:ea typeface="+mn-ea"/>
                <a:cs typeface="+mn-cs"/>
              </a:rPr>
              <a:t>（２）入浴で体を温めることもおすすめです。上がった体温が下がってくる時にスムーズに入眠できると言われています。寝る直前に熱いお湯に入ると体温が上がったまま下がらず、入眠しにくくなるため、就寝前</a:t>
            </a:r>
            <a:r>
              <a:rPr kumimoji="1" lang="en-US" altLang="ja-JP" sz="1200" kern="1200" dirty="0" smtClean="0">
                <a:solidFill>
                  <a:schemeClr val="tx1"/>
                </a:solidFill>
                <a:effectLst/>
                <a:latin typeface="+mn-lt"/>
                <a:ea typeface="+mn-ea"/>
                <a:cs typeface="+mn-cs"/>
              </a:rPr>
              <a:t>30</a:t>
            </a:r>
            <a:r>
              <a:rPr kumimoji="1" lang="ja-JP" altLang="ja-JP" sz="1200" kern="1200" dirty="0" smtClean="0">
                <a:solidFill>
                  <a:schemeClr val="tx1"/>
                </a:solidFill>
                <a:effectLst/>
                <a:latin typeface="+mn-lt"/>
                <a:ea typeface="+mn-ea"/>
                <a:cs typeface="+mn-cs"/>
              </a:rPr>
              <a:t>～</a:t>
            </a:r>
            <a:r>
              <a:rPr kumimoji="1" lang="en-US" altLang="ja-JP" sz="1200" kern="1200" dirty="0" smtClean="0">
                <a:solidFill>
                  <a:schemeClr val="tx1"/>
                </a:solidFill>
                <a:effectLst/>
                <a:latin typeface="+mn-lt"/>
                <a:ea typeface="+mn-ea"/>
                <a:cs typeface="+mn-cs"/>
              </a:rPr>
              <a:t>60</a:t>
            </a:r>
            <a:r>
              <a:rPr kumimoji="1" lang="ja-JP" altLang="ja-JP" sz="1200" kern="1200" dirty="0" smtClean="0">
                <a:solidFill>
                  <a:schemeClr val="tx1"/>
                </a:solidFill>
                <a:effectLst/>
                <a:latin typeface="+mn-lt"/>
                <a:ea typeface="+mn-ea"/>
                <a:cs typeface="+mn-cs"/>
              </a:rPr>
              <a:t>分に入浴する際には</a:t>
            </a:r>
            <a:r>
              <a:rPr kumimoji="1" lang="en-US" altLang="ja-JP" sz="1200" kern="1200" dirty="0" smtClean="0">
                <a:solidFill>
                  <a:schemeClr val="tx1"/>
                </a:solidFill>
                <a:effectLst/>
                <a:latin typeface="+mn-lt"/>
                <a:ea typeface="+mn-ea"/>
                <a:cs typeface="+mn-cs"/>
              </a:rPr>
              <a:t>40</a:t>
            </a:r>
            <a:r>
              <a:rPr kumimoji="1" lang="ja-JP" altLang="ja-JP" sz="1200" kern="1200" dirty="0" smtClean="0">
                <a:solidFill>
                  <a:schemeClr val="tx1"/>
                </a:solidFill>
                <a:effectLst/>
                <a:latin typeface="+mn-lt"/>
                <a:ea typeface="+mn-ea"/>
                <a:cs typeface="+mn-cs"/>
              </a:rPr>
              <a:t>度前後のぬるめのお湯に入るのがよいと言われています。</a:t>
            </a:r>
          </a:p>
          <a:p>
            <a:r>
              <a:rPr kumimoji="1" lang="en-US" altLang="ja-JP" sz="1200" kern="1200" dirty="0" smtClean="0">
                <a:solidFill>
                  <a:schemeClr val="tx1"/>
                </a:solidFill>
                <a:effectLst/>
                <a:latin typeface="+mn-lt"/>
                <a:ea typeface="+mn-ea"/>
                <a:cs typeface="+mn-cs"/>
              </a:rPr>
              <a:t> </a:t>
            </a:r>
            <a:endParaRPr kumimoji="1" lang="ja-JP" altLang="ja-JP" sz="1200" kern="1200" dirty="0" smtClean="0">
              <a:solidFill>
                <a:schemeClr val="tx1"/>
              </a:solidFill>
              <a:effectLst/>
              <a:latin typeface="+mn-lt"/>
              <a:ea typeface="+mn-ea"/>
              <a:cs typeface="+mn-cs"/>
            </a:endParaRPr>
          </a:p>
          <a:p>
            <a:r>
              <a:rPr kumimoji="1" lang="ja-JP" altLang="ja-JP" sz="1200" kern="1200" dirty="0" smtClean="0">
                <a:solidFill>
                  <a:schemeClr val="tx1"/>
                </a:solidFill>
                <a:effectLst/>
                <a:latin typeface="+mn-lt"/>
                <a:ea typeface="+mn-ea"/>
                <a:cs typeface="+mn-cs"/>
              </a:rPr>
              <a:t>（３）寝る前にリラックスタイムを作ることもおすすめです。ご自身にあったリラックス方法を見つけ、心身をリラックスさせることが寝つくために重要と言われています。また、</a:t>
            </a:r>
            <a:r>
              <a:rPr kumimoji="1" lang="en-US" altLang="ja-JP" sz="1200" kern="1200" dirty="0" smtClean="0">
                <a:solidFill>
                  <a:schemeClr val="tx1"/>
                </a:solidFill>
                <a:effectLst/>
                <a:latin typeface="+mn-lt"/>
                <a:ea typeface="+mn-ea"/>
                <a:cs typeface="+mn-cs"/>
              </a:rPr>
              <a:t>PC</a:t>
            </a:r>
            <a:r>
              <a:rPr kumimoji="1" lang="ja-JP" altLang="ja-JP" sz="1200" kern="1200" dirty="0" smtClean="0">
                <a:solidFill>
                  <a:schemeClr val="tx1"/>
                </a:solidFill>
                <a:effectLst/>
                <a:latin typeface="+mn-lt"/>
                <a:ea typeface="+mn-ea"/>
                <a:cs typeface="+mn-cs"/>
              </a:rPr>
              <a:t>やスマートフォンから発せられるブルーライトには、睡眠の質や目覚めを悪化させることがあるので、避けた方がよいと言われています。</a:t>
            </a:r>
            <a:endParaRPr kumimoji="1" lang="ja-JP" altLang="ja-JP" sz="1200" kern="1200" dirty="0">
              <a:solidFill>
                <a:schemeClr val="tx1"/>
              </a:solidFill>
              <a:effectLst/>
              <a:latin typeface="+mn-lt"/>
              <a:ea typeface="+mn-ea"/>
              <a:cs typeface="+mn-cs"/>
            </a:endParaRPr>
          </a:p>
        </p:txBody>
      </p:sp>
      <p:sp>
        <p:nvSpPr>
          <p:cNvPr id="4" name="スライド番号プレースホルダー 3"/>
          <p:cNvSpPr>
            <a:spLocks noGrp="1"/>
          </p:cNvSpPr>
          <p:nvPr>
            <p:ph type="sldNum" sz="quarter" idx="10"/>
          </p:nvPr>
        </p:nvSpPr>
        <p:spPr/>
        <p:txBody>
          <a:bodyPr/>
          <a:lstStyle/>
          <a:p>
            <a:fld id="{C351E98D-E2EE-4D68-84F0-D19F3A8CAD32}" type="slidenum">
              <a:rPr kumimoji="1" lang="ja-JP" altLang="en-US" smtClean="0"/>
              <a:t>19</a:t>
            </a:fld>
            <a:endParaRPr kumimoji="1" lang="ja-JP" altLang="en-US"/>
          </a:p>
        </p:txBody>
      </p:sp>
    </p:spTree>
    <p:extLst>
      <p:ext uri="{BB962C8B-B14F-4D97-AF65-F5344CB8AC3E}">
        <p14:creationId xmlns:p14="http://schemas.microsoft.com/office/powerpoint/2010/main" val="129199035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7"/>
          <p:cNvSpPr>
            <a:spLocks noGrp="1" noChangeArrowheads="1"/>
          </p:cNvSpPr>
          <p:nvPr>
            <p:ph type="sldNum" sz="quarter" idx="5"/>
          </p:nvPr>
        </p:nvSpPr>
        <p:spPr>
          <a:noFill/>
        </p:spPr>
        <p:txBody>
          <a:bodyPr/>
          <a:lstStyle>
            <a:lvl1pPr eaLnBrk="0" hangingPunct="0">
              <a:defRPr kumimoji="1" sz="2400">
                <a:solidFill>
                  <a:schemeClr val="tx1"/>
                </a:solidFill>
                <a:latin typeface="Times New Roman" pitchFamily="18" charset="0"/>
                <a:ea typeface="ＭＳ Ｐゴシック" pitchFamily="50" charset="-128"/>
              </a:defRPr>
            </a:lvl1pPr>
            <a:lvl2pPr marL="749196" indent="-288153" eaLnBrk="0" hangingPunct="0">
              <a:defRPr kumimoji="1" sz="2400">
                <a:solidFill>
                  <a:schemeClr val="tx1"/>
                </a:solidFill>
                <a:latin typeface="Times New Roman" pitchFamily="18" charset="0"/>
                <a:ea typeface="ＭＳ Ｐゴシック" pitchFamily="50" charset="-128"/>
              </a:defRPr>
            </a:lvl2pPr>
            <a:lvl3pPr marL="1152610" indent="-230522" eaLnBrk="0" hangingPunct="0">
              <a:defRPr kumimoji="1" sz="2400">
                <a:solidFill>
                  <a:schemeClr val="tx1"/>
                </a:solidFill>
                <a:latin typeface="Times New Roman" pitchFamily="18" charset="0"/>
                <a:ea typeface="ＭＳ Ｐゴシック" pitchFamily="50" charset="-128"/>
              </a:defRPr>
            </a:lvl3pPr>
            <a:lvl4pPr marL="1613653" indent="-230522" eaLnBrk="0" hangingPunct="0">
              <a:defRPr kumimoji="1" sz="2400">
                <a:solidFill>
                  <a:schemeClr val="tx1"/>
                </a:solidFill>
                <a:latin typeface="Times New Roman" pitchFamily="18" charset="0"/>
                <a:ea typeface="ＭＳ Ｐゴシック" pitchFamily="50" charset="-128"/>
              </a:defRPr>
            </a:lvl4pPr>
            <a:lvl5pPr marL="2074697" indent="-230522" eaLnBrk="0" hangingPunct="0">
              <a:defRPr kumimoji="1" sz="2400">
                <a:solidFill>
                  <a:schemeClr val="tx1"/>
                </a:solidFill>
                <a:latin typeface="Times New Roman" pitchFamily="18" charset="0"/>
                <a:ea typeface="ＭＳ Ｐゴシック" pitchFamily="50" charset="-128"/>
              </a:defRPr>
            </a:lvl5pPr>
            <a:lvl6pPr marL="2535740" indent="-230522"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6pPr>
            <a:lvl7pPr marL="2996784" indent="-230522"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7pPr>
            <a:lvl8pPr marL="3457828" indent="-230522"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8pPr>
            <a:lvl9pPr marL="3918872" indent="-230522"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9pPr>
          </a:lstStyle>
          <a:p>
            <a:pPr eaLnBrk="1" hangingPunct="1"/>
            <a:fld id="{555A9053-037B-4003-BFBB-BE737BF54B0F}" type="slidenum">
              <a:rPr lang="en-US" altLang="ja-JP" sz="1200"/>
              <a:pPr eaLnBrk="1" hangingPunct="1"/>
              <a:t>2</a:t>
            </a:fld>
            <a:endParaRPr lang="en-US" altLang="ja-JP" sz="1200"/>
          </a:p>
        </p:txBody>
      </p:sp>
      <p:sp>
        <p:nvSpPr>
          <p:cNvPr id="13315" name="Rectangle 2"/>
          <p:cNvSpPr>
            <a:spLocks noGrp="1" noRot="1" noChangeAspect="1" noChangeArrowheads="1" noTextEdit="1"/>
          </p:cNvSpPr>
          <p:nvPr>
            <p:ph type="sldImg"/>
          </p:nvPr>
        </p:nvSpPr>
        <p:spPr>
          <a:xfrm>
            <a:off x="712788" y="746125"/>
            <a:ext cx="5381625" cy="3725863"/>
          </a:xfrm>
          <a:ln/>
        </p:spPr>
      </p:sp>
      <p:sp>
        <p:nvSpPr>
          <p:cNvPr id="13316" name="Rectangle 3"/>
          <p:cNvSpPr>
            <a:spLocks noGrp="1" noChangeArrowheads="1"/>
          </p:cNvSpPr>
          <p:nvPr>
            <p:ph type="body" idx="1"/>
          </p:nvPr>
        </p:nvSpPr>
        <p:spPr>
          <a:xfrm>
            <a:off x="908055" y="4721067"/>
            <a:ext cx="4968630" cy="4888933"/>
          </a:xfrm>
          <a:noFill/>
        </p:spPr>
        <p:txBody>
          <a:bodyPr/>
          <a:lstStyle/>
          <a:p>
            <a:r>
              <a:rPr lang="en-US" altLang="ja-JP" dirty="0"/>
              <a:t> </a:t>
            </a:r>
            <a:endParaRPr lang="ja-JP" altLang="ja-JP" dirty="0"/>
          </a:p>
          <a:p>
            <a:r>
              <a:rPr kumimoji="1" lang="ja-JP" altLang="en-US" sz="1200" b="0" u="none" kern="1200" dirty="0" smtClean="0">
                <a:solidFill>
                  <a:schemeClr val="tx1"/>
                </a:solidFill>
                <a:effectLst/>
                <a:latin typeface="+mn-lt"/>
                <a:ea typeface="+mn-ea"/>
                <a:cs typeface="+mn-cs"/>
              </a:rPr>
              <a:t>　</a:t>
            </a:r>
            <a:r>
              <a:rPr kumimoji="1" lang="ja-JP" altLang="ja-JP" sz="1200" b="0" u="none" kern="1200" dirty="0" smtClean="0">
                <a:solidFill>
                  <a:schemeClr val="tx1"/>
                </a:solidFill>
                <a:effectLst/>
                <a:latin typeface="+mn-lt"/>
                <a:ea typeface="+mn-ea"/>
                <a:cs typeface="+mn-cs"/>
              </a:rPr>
              <a:t>講座の受講にあたっての留意事項と私たちからのお願いです。</a:t>
            </a:r>
          </a:p>
          <a:p>
            <a:r>
              <a:rPr kumimoji="1" lang="ja-JP" altLang="en-US" sz="1200" b="0" u="none" kern="1200" dirty="0" smtClean="0">
                <a:solidFill>
                  <a:schemeClr val="tx1"/>
                </a:solidFill>
                <a:effectLst/>
                <a:latin typeface="+mn-lt"/>
                <a:ea typeface="+mn-ea"/>
                <a:cs typeface="+mn-cs"/>
              </a:rPr>
              <a:t>　</a:t>
            </a:r>
            <a:r>
              <a:rPr kumimoji="1" lang="ja-JP" altLang="ja-JP" sz="1200" b="0" u="none" kern="1200" dirty="0" smtClean="0">
                <a:solidFill>
                  <a:schemeClr val="tx1"/>
                </a:solidFill>
                <a:effectLst/>
                <a:latin typeface="+mn-lt"/>
                <a:ea typeface="+mn-ea"/>
                <a:cs typeface="+mn-cs"/>
              </a:rPr>
              <a:t>これから説明する内容については、皆さんの健康に大きくかかわるものがたくさん含まれています。　</a:t>
            </a:r>
          </a:p>
          <a:p>
            <a:r>
              <a:rPr kumimoji="1" lang="ja-JP" altLang="en-US" sz="1200" b="0" u="none" kern="1200" dirty="0" smtClean="0">
                <a:solidFill>
                  <a:schemeClr val="tx1"/>
                </a:solidFill>
                <a:effectLst/>
                <a:latin typeface="+mn-lt"/>
                <a:ea typeface="+mn-ea"/>
                <a:cs typeface="+mn-cs"/>
              </a:rPr>
              <a:t>　</a:t>
            </a:r>
            <a:r>
              <a:rPr kumimoji="1" lang="ja-JP" altLang="ja-JP" sz="1200" b="0" u="none" kern="1200" dirty="0" smtClean="0">
                <a:solidFill>
                  <a:schemeClr val="tx1"/>
                </a:solidFill>
                <a:effectLst/>
                <a:latin typeface="+mn-lt"/>
                <a:ea typeface="+mn-ea"/>
                <a:cs typeface="+mn-cs"/>
              </a:rPr>
              <a:t>しかし、これらは一般的によく言われている内容であり、個々人の病状や疾患によっては当てはまらないものや今取り組むことが適当でないものもあります。</a:t>
            </a:r>
          </a:p>
          <a:p>
            <a:r>
              <a:rPr kumimoji="1" lang="ja-JP" altLang="en-US" sz="1200" b="0" u="none" kern="1200" dirty="0" smtClean="0">
                <a:solidFill>
                  <a:schemeClr val="tx1"/>
                </a:solidFill>
                <a:effectLst/>
                <a:latin typeface="+mn-lt"/>
                <a:ea typeface="+mn-ea"/>
                <a:cs typeface="+mn-cs"/>
              </a:rPr>
              <a:t>　</a:t>
            </a:r>
            <a:endParaRPr kumimoji="1" lang="en-US" altLang="ja-JP" sz="1200" b="0" u="none" kern="1200" dirty="0" smtClean="0">
              <a:solidFill>
                <a:schemeClr val="tx1"/>
              </a:solidFill>
              <a:effectLst/>
              <a:latin typeface="+mn-lt"/>
              <a:ea typeface="+mn-ea"/>
              <a:cs typeface="+mn-cs"/>
            </a:endParaRPr>
          </a:p>
          <a:p>
            <a:r>
              <a:rPr kumimoji="1" lang="ja-JP" altLang="en-US" sz="1200" b="0" u="none" kern="1200" dirty="0" smtClean="0">
                <a:solidFill>
                  <a:schemeClr val="tx1"/>
                </a:solidFill>
                <a:effectLst/>
                <a:latin typeface="+mn-lt"/>
                <a:ea typeface="+mn-ea"/>
                <a:cs typeface="+mn-cs"/>
              </a:rPr>
              <a:t>　</a:t>
            </a:r>
            <a:r>
              <a:rPr kumimoji="1" lang="ja-JP" altLang="ja-JP" sz="1200" b="0" u="none" kern="1200" dirty="0" smtClean="0">
                <a:solidFill>
                  <a:schemeClr val="tx1"/>
                </a:solidFill>
                <a:effectLst/>
                <a:latin typeface="+mn-lt"/>
                <a:ea typeface="+mn-ea"/>
                <a:cs typeface="+mn-cs"/>
              </a:rPr>
              <a:t>ご自身にとって適切かどうかについては、主治医ともよく相談し判断してください。</a:t>
            </a:r>
            <a:endParaRPr kumimoji="1" lang="ja-JP" altLang="ja-JP" sz="1200" b="0" u="none" kern="1200" dirty="0">
              <a:solidFill>
                <a:schemeClr val="tx1"/>
              </a:solidFill>
              <a:effectLst/>
              <a:latin typeface="+mn-lt"/>
              <a:ea typeface="+mn-ea"/>
              <a:cs typeface="+mn-cs"/>
            </a:endParaRPr>
          </a:p>
        </p:txBody>
      </p:sp>
    </p:spTree>
    <p:extLst>
      <p:ext uri="{BB962C8B-B14F-4D97-AF65-F5344CB8AC3E}">
        <p14:creationId xmlns:p14="http://schemas.microsoft.com/office/powerpoint/2010/main" val="221418069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12788" y="746125"/>
            <a:ext cx="5381625" cy="3725863"/>
          </a:xfrm>
        </p:spPr>
      </p:sp>
      <p:sp>
        <p:nvSpPr>
          <p:cNvPr id="3" name="ノート プレースホルダー 2"/>
          <p:cNvSpPr>
            <a:spLocks noGrp="1"/>
          </p:cNvSpPr>
          <p:nvPr>
            <p:ph type="body" idx="1"/>
          </p:nvPr>
        </p:nvSpPr>
        <p:spPr/>
        <p:txBody>
          <a:bodyPr/>
          <a:lstStyle/>
          <a:p>
            <a:r>
              <a:rPr kumimoji="1" lang="ja-JP" altLang="ja-JP" sz="1200" kern="1200" dirty="0" smtClean="0">
                <a:solidFill>
                  <a:schemeClr val="tx1"/>
                </a:solidFill>
                <a:effectLst/>
                <a:latin typeface="+mn-lt"/>
                <a:ea typeface="+mn-ea"/>
                <a:cs typeface="+mn-cs"/>
              </a:rPr>
              <a:t>ポイントの３つ目は、「睡眠に悪影響を及ぼす」カフェイン、タバコ、アルコールについて知ることです。</a:t>
            </a:r>
          </a:p>
          <a:p>
            <a:r>
              <a:rPr kumimoji="1" lang="ja-JP" altLang="ja-JP" sz="1200" kern="1200" dirty="0" smtClean="0">
                <a:solidFill>
                  <a:schemeClr val="tx1"/>
                </a:solidFill>
                <a:effectLst/>
                <a:latin typeface="+mn-lt"/>
                <a:ea typeface="+mn-ea"/>
                <a:cs typeface="+mn-cs"/>
              </a:rPr>
              <a:t>（１）カフェインは摂取してから、４時間程度覚醒作用が続くと言われています。</a:t>
            </a:r>
          </a:p>
          <a:p>
            <a:r>
              <a:rPr kumimoji="1" lang="ja-JP" altLang="ja-JP" sz="1200" kern="1200" dirty="0" smtClean="0">
                <a:solidFill>
                  <a:schemeClr val="tx1"/>
                </a:solidFill>
                <a:effectLst/>
                <a:latin typeface="+mn-lt"/>
                <a:ea typeface="+mn-ea"/>
                <a:cs typeface="+mn-cs"/>
              </a:rPr>
              <a:t>個人差がありますので、更に覚醒作用が続く方もいらっしゃいますので、少なくとも就床前４時間のカフェイン摂取は避けましょう。</a:t>
            </a:r>
          </a:p>
          <a:p>
            <a:endParaRPr kumimoji="1" lang="en-US" altLang="ja-JP" sz="1200" kern="1200" dirty="0" smtClean="0">
              <a:solidFill>
                <a:schemeClr val="tx1"/>
              </a:solidFill>
              <a:effectLst/>
              <a:latin typeface="+mn-lt"/>
              <a:ea typeface="+mn-ea"/>
              <a:cs typeface="+mn-cs"/>
            </a:endParaRPr>
          </a:p>
          <a:p>
            <a:r>
              <a:rPr kumimoji="1" lang="ja-JP" altLang="en-US" sz="1200" kern="1200" dirty="0" smtClean="0">
                <a:solidFill>
                  <a:schemeClr val="tx1"/>
                </a:solidFill>
                <a:effectLst/>
                <a:latin typeface="+mn-lt"/>
                <a:ea typeface="+mn-ea"/>
                <a:cs typeface="+mn-cs"/>
              </a:rPr>
              <a:t>　</a:t>
            </a:r>
            <a:r>
              <a:rPr kumimoji="1" lang="ja-JP" altLang="ja-JP" sz="1200" kern="1200" dirty="0" smtClean="0">
                <a:solidFill>
                  <a:schemeClr val="tx1"/>
                </a:solidFill>
                <a:effectLst/>
                <a:latin typeface="+mn-lt"/>
                <a:ea typeface="+mn-ea"/>
                <a:cs typeface="+mn-cs"/>
              </a:rPr>
              <a:t>コーヒー以外にも紅茶や緑茶にもカフェインが含まれています。飲みたい場合は、ノンカフェインの飲料に代えてみるのもおすすめです。</a:t>
            </a:r>
          </a:p>
          <a:p>
            <a:r>
              <a:rPr kumimoji="1" lang="en-US" altLang="ja-JP" sz="1200" kern="1200" dirty="0" smtClean="0">
                <a:solidFill>
                  <a:schemeClr val="tx1"/>
                </a:solidFill>
                <a:effectLst/>
                <a:latin typeface="+mn-lt"/>
                <a:ea typeface="+mn-ea"/>
                <a:cs typeface="+mn-cs"/>
              </a:rPr>
              <a:t> </a:t>
            </a:r>
            <a:endParaRPr kumimoji="1" lang="ja-JP" altLang="ja-JP" sz="1200" kern="1200" dirty="0" smtClean="0">
              <a:solidFill>
                <a:schemeClr val="tx1"/>
              </a:solidFill>
              <a:effectLst/>
              <a:latin typeface="+mn-lt"/>
              <a:ea typeface="+mn-ea"/>
              <a:cs typeface="+mn-cs"/>
            </a:endParaRPr>
          </a:p>
          <a:p>
            <a:r>
              <a:rPr kumimoji="1" lang="ja-JP" altLang="ja-JP" sz="1200" kern="1200" dirty="0" smtClean="0">
                <a:solidFill>
                  <a:schemeClr val="tx1"/>
                </a:solidFill>
                <a:effectLst/>
                <a:latin typeface="+mn-lt"/>
                <a:ea typeface="+mn-ea"/>
                <a:cs typeface="+mn-cs"/>
              </a:rPr>
              <a:t>（２）たばこには、リラックス効果もありますが、同時に覚醒作用もあります。その覚醒作用は、吸引直後から数時間続くと言われています。少なくとも就床前１時間の喫煙は避けましょう。</a:t>
            </a:r>
          </a:p>
          <a:p>
            <a:r>
              <a:rPr kumimoji="1" lang="en-US" altLang="ja-JP" sz="1200" kern="1200" dirty="0" smtClean="0">
                <a:solidFill>
                  <a:schemeClr val="tx1"/>
                </a:solidFill>
                <a:effectLst/>
                <a:latin typeface="+mn-lt"/>
                <a:ea typeface="+mn-ea"/>
                <a:cs typeface="+mn-cs"/>
              </a:rPr>
              <a:t> </a:t>
            </a:r>
            <a:endParaRPr kumimoji="1" lang="ja-JP" altLang="ja-JP" sz="1200" kern="1200" dirty="0" smtClean="0">
              <a:solidFill>
                <a:schemeClr val="tx1"/>
              </a:solidFill>
              <a:effectLst/>
              <a:latin typeface="+mn-lt"/>
              <a:ea typeface="+mn-ea"/>
              <a:cs typeface="+mn-cs"/>
            </a:endParaRPr>
          </a:p>
          <a:p>
            <a:r>
              <a:rPr kumimoji="1" lang="ja-JP" altLang="ja-JP" sz="1200" kern="1200" dirty="0" smtClean="0">
                <a:solidFill>
                  <a:schemeClr val="tx1"/>
                </a:solidFill>
                <a:effectLst/>
                <a:latin typeface="+mn-lt"/>
                <a:ea typeface="+mn-ea"/>
                <a:cs typeface="+mn-cs"/>
              </a:rPr>
              <a:t>（３）「寝酒（ねざけ）」として、眠るためにアルコールを飲まれる方もいるかもしれません。アルコールを飲むと寝つきがよくなることもある一方で、睡眠が浅くなり、利尿作用もあることから中途覚醒、早朝覚醒しやすくなると言われています。不眠で悩まれる場合は、主治医に相談しましょう。</a:t>
            </a:r>
            <a:endParaRPr kumimoji="1" lang="ja-JP" altLang="ja-JP" sz="1200" kern="1200" dirty="0">
              <a:solidFill>
                <a:schemeClr val="tx1"/>
              </a:solidFill>
              <a:effectLst/>
              <a:latin typeface="+mn-lt"/>
              <a:ea typeface="+mn-ea"/>
              <a:cs typeface="+mn-cs"/>
            </a:endParaRPr>
          </a:p>
        </p:txBody>
      </p:sp>
      <p:sp>
        <p:nvSpPr>
          <p:cNvPr id="4" name="スライド番号プレースホルダー 3"/>
          <p:cNvSpPr>
            <a:spLocks noGrp="1"/>
          </p:cNvSpPr>
          <p:nvPr>
            <p:ph type="sldNum" sz="quarter" idx="10"/>
          </p:nvPr>
        </p:nvSpPr>
        <p:spPr/>
        <p:txBody>
          <a:bodyPr/>
          <a:lstStyle/>
          <a:p>
            <a:fld id="{CDB5FA49-0D14-4845-9AEF-A3D3C568FACA}" type="slidenum">
              <a:rPr kumimoji="1" lang="ja-JP" altLang="en-US" smtClean="0"/>
              <a:t>20</a:t>
            </a:fld>
            <a:endParaRPr kumimoji="1" lang="ja-JP" altLang="en-US"/>
          </a:p>
        </p:txBody>
      </p:sp>
    </p:spTree>
    <p:extLst>
      <p:ext uri="{BB962C8B-B14F-4D97-AF65-F5344CB8AC3E}">
        <p14:creationId xmlns:p14="http://schemas.microsoft.com/office/powerpoint/2010/main" val="415546265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12788" y="746125"/>
            <a:ext cx="5381625" cy="3725863"/>
          </a:xfrm>
        </p:spPr>
      </p:sp>
      <p:sp>
        <p:nvSpPr>
          <p:cNvPr id="3" name="ノート プレースホルダー 2"/>
          <p:cNvSpPr>
            <a:spLocks noGrp="1"/>
          </p:cNvSpPr>
          <p:nvPr>
            <p:ph type="body" idx="1"/>
          </p:nvPr>
        </p:nvSpPr>
        <p:spPr/>
        <p:txBody>
          <a:bodyPr/>
          <a:lstStyle/>
          <a:p>
            <a:r>
              <a:rPr kumimoji="1" lang="ja-JP" altLang="en-US" sz="1200" kern="1200" dirty="0" smtClean="0">
                <a:solidFill>
                  <a:schemeClr val="tx1"/>
                </a:solidFill>
                <a:effectLst/>
                <a:latin typeface="+mn-lt"/>
                <a:ea typeface="+mn-ea"/>
                <a:cs typeface="+mn-cs"/>
              </a:rPr>
              <a:t>　</a:t>
            </a:r>
            <a:r>
              <a:rPr kumimoji="1" lang="ja-JP" altLang="ja-JP" sz="1200" kern="1200" dirty="0" smtClean="0">
                <a:solidFill>
                  <a:schemeClr val="tx1"/>
                </a:solidFill>
                <a:effectLst/>
                <a:latin typeface="+mn-lt"/>
                <a:ea typeface="+mn-ea"/>
                <a:cs typeface="+mn-cs"/>
              </a:rPr>
              <a:t>続いて、「食事について」です。</a:t>
            </a:r>
            <a:endParaRPr kumimoji="1" lang="ja-JP" altLang="en-US" dirty="0"/>
          </a:p>
        </p:txBody>
      </p:sp>
      <p:sp>
        <p:nvSpPr>
          <p:cNvPr id="4" name="スライド番号プレースホルダー 3"/>
          <p:cNvSpPr>
            <a:spLocks noGrp="1"/>
          </p:cNvSpPr>
          <p:nvPr>
            <p:ph type="sldNum" sz="quarter" idx="10"/>
          </p:nvPr>
        </p:nvSpPr>
        <p:spPr/>
        <p:txBody>
          <a:bodyPr/>
          <a:lstStyle/>
          <a:p>
            <a:fld id="{CDB5FA49-0D14-4845-9AEF-A3D3C568FACA}" type="slidenum">
              <a:rPr kumimoji="1" lang="ja-JP" altLang="en-US" smtClean="0"/>
              <a:t>21</a:t>
            </a:fld>
            <a:endParaRPr kumimoji="1" lang="ja-JP" altLang="en-US"/>
          </a:p>
        </p:txBody>
      </p:sp>
    </p:spTree>
    <p:extLst>
      <p:ext uri="{BB962C8B-B14F-4D97-AF65-F5344CB8AC3E}">
        <p14:creationId xmlns:p14="http://schemas.microsoft.com/office/powerpoint/2010/main" val="2862074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12788" y="746125"/>
            <a:ext cx="5381625" cy="3725863"/>
          </a:xfrm>
        </p:spPr>
      </p:sp>
      <p:sp>
        <p:nvSpPr>
          <p:cNvPr id="3" name="ノート プレースホルダー 2"/>
          <p:cNvSpPr>
            <a:spLocks noGrp="1"/>
          </p:cNvSpPr>
          <p:nvPr>
            <p:ph type="body" idx="1"/>
          </p:nvPr>
        </p:nvSpPr>
        <p:spPr/>
        <p:txBody>
          <a:bodyPr/>
          <a:lstStyle/>
          <a:p>
            <a:r>
              <a:rPr kumimoji="1" lang="ja-JP" altLang="en-US" dirty="0">
                <a:latin typeface="+mn-ea"/>
              </a:rPr>
              <a:t>　</a:t>
            </a:r>
            <a:r>
              <a:rPr kumimoji="1" lang="ja-JP" altLang="ja-JP" sz="1200" kern="1200" dirty="0" smtClean="0">
                <a:solidFill>
                  <a:schemeClr val="tx1"/>
                </a:solidFill>
                <a:effectLst/>
                <a:latin typeface="+mn-lt"/>
                <a:ea typeface="+mn-ea"/>
                <a:cs typeface="+mn-cs"/>
              </a:rPr>
              <a:t>国立精神・神経医療研究センターが行った「うつ病経験のある群」と「うつ病経験のない群」との比較を行った</a:t>
            </a:r>
            <a:r>
              <a:rPr kumimoji="1" lang="en-US" altLang="ja-JP" sz="1200" kern="1200" dirty="0" smtClean="0">
                <a:solidFill>
                  <a:schemeClr val="tx1"/>
                </a:solidFill>
                <a:effectLst/>
                <a:latin typeface="+mn-lt"/>
                <a:ea typeface="+mn-ea"/>
                <a:cs typeface="+mn-cs"/>
              </a:rPr>
              <a:t>1</a:t>
            </a:r>
            <a:r>
              <a:rPr kumimoji="1" lang="ja-JP" altLang="ja-JP" sz="1200" kern="1200" dirty="0" smtClean="0">
                <a:solidFill>
                  <a:schemeClr val="tx1"/>
                </a:solidFill>
                <a:effectLst/>
                <a:latin typeface="+mn-lt"/>
                <a:ea typeface="+mn-ea"/>
                <a:cs typeface="+mn-cs"/>
              </a:rPr>
              <a:t>万人以上を対象としたウェブ調査の解析結果では、「うつ病経験のある群」では、肥満・糖尿病、高脂血症などのメタボリック関連疾患の割合が有意に高いことが報告されています。</a:t>
            </a:r>
          </a:p>
          <a:p>
            <a:r>
              <a:rPr kumimoji="1" lang="en-US" altLang="ja-JP" sz="1200" kern="1200" dirty="0" smtClean="0">
                <a:solidFill>
                  <a:schemeClr val="tx1"/>
                </a:solidFill>
                <a:effectLst/>
                <a:latin typeface="+mn-lt"/>
                <a:ea typeface="+mn-ea"/>
                <a:cs typeface="+mn-cs"/>
              </a:rPr>
              <a:t> </a:t>
            </a:r>
            <a:endParaRPr kumimoji="1" lang="ja-JP" altLang="ja-JP" sz="1200" kern="1200" dirty="0" smtClean="0">
              <a:solidFill>
                <a:schemeClr val="tx1"/>
              </a:solidFill>
              <a:effectLst/>
              <a:latin typeface="+mn-lt"/>
              <a:ea typeface="+mn-ea"/>
              <a:cs typeface="+mn-cs"/>
            </a:endParaRPr>
          </a:p>
          <a:p>
            <a:r>
              <a:rPr kumimoji="1" lang="ja-JP" altLang="en-US" sz="1200" kern="1200" dirty="0" smtClean="0">
                <a:solidFill>
                  <a:schemeClr val="tx1"/>
                </a:solidFill>
                <a:effectLst/>
                <a:latin typeface="+mn-lt"/>
                <a:ea typeface="+mn-ea"/>
                <a:cs typeface="+mn-cs"/>
              </a:rPr>
              <a:t>　</a:t>
            </a:r>
            <a:r>
              <a:rPr kumimoji="1" lang="ja-JP" altLang="ja-JP" sz="1200" kern="1200" dirty="0" smtClean="0">
                <a:solidFill>
                  <a:schemeClr val="tx1"/>
                </a:solidFill>
                <a:effectLst/>
                <a:latin typeface="+mn-lt"/>
                <a:ea typeface="+mn-ea"/>
                <a:cs typeface="+mn-cs"/>
              </a:rPr>
              <a:t>また、同調査では、「うつ病経験のある群」では、「うつ病経験のない群」と比較して、体重不足（</a:t>
            </a:r>
            <a:r>
              <a:rPr kumimoji="1" lang="en-US" altLang="ja-JP" sz="1200" kern="1200" dirty="0" smtClean="0">
                <a:solidFill>
                  <a:schemeClr val="tx1"/>
                </a:solidFill>
                <a:effectLst/>
                <a:latin typeface="+mn-lt"/>
                <a:ea typeface="+mn-ea"/>
                <a:cs typeface="+mn-cs"/>
              </a:rPr>
              <a:t>BMI18.5</a:t>
            </a:r>
            <a:r>
              <a:rPr kumimoji="1" lang="ja-JP" altLang="ja-JP" sz="1200" kern="1200" dirty="0" smtClean="0">
                <a:solidFill>
                  <a:schemeClr val="tx1"/>
                </a:solidFill>
                <a:effectLst/>
                <a:latin typeface="+mn-lt"/>
                <a:ea typeface="+mn-ea"/>
                <a:cs typeface="+mn-cs"/>
              </a:rPr>
              <a:t>未満）の割合も有意に高く、正常体格（適正体重</a:t>
            </a:r>
            <a:r>
              <a:rPr kumimoji="1" lang="en-US" altLang="ja-JP" sz="1200" kern="1200" dirty="0" smtClean="0">
                <a:solidFill>
                  <a:schemeClr val="tx1"/>
                </a:solidFill>
                <a:effectLst/>
                <a:latin typeface="+mn-lt"/>
                <a:ea typeface="+mn-ea"/>
                <a:cs typeface="+mn-cs"/>
              </a:rPr>
              <a:t>BMI 18.5</a:t>
            </a:r>
            <a:r>
              <a:rPr kumimoji="1" lang="ja-JP" altLang="ja-JP" sz="1200" kern="1200" dirty="0" smtClean="0">
                <a:solidFill>
                  <a:schemeClr val="tx1"/>
                </a:solidFill>
                <a:effectLst/>
                <a:latin typeface="+mn-lt"/>
                <a:ea typeface="+mn-ea"/>
                <a:cs typeface="+mn-cs"/>
              </a:rPr>
              <a:t>～</a:t>
            </a:r>
            <a:r>
              <a:rPr kumimoji="1" lang="en-US" altLang="ja-JP" sz="1200" kern="1200" dirty="0" smtClean="0">
                <a:solidFill>
                  <a:schemeClr val="tx1"/>
                </a:solidFill>
                <a:effectLst/>
                <a:latin typeface="+mn-lt"/>
                <a:ea typeface="+mn-ea"/>
                <a:cs typeface="+mn-cs"/>
              </a:rPr>
              <a:t>25</a:t>
            </a:r>
            <a:r>
              <a:rPr kumimoji="1" lang="ja-JP" altLang="ja-JP" sz="1200" kern="1200" dirty="0" smtClean="0">
                <a:solidFill>
                  <a:schemeClr val="tx1"/>
                </a:solidFill>
                <a:effectLst/>
                <a:latin typeface="+mn-lt"/>
                <a:ea typeface="+mn-ea"/>
                <a:cs typeface="+mn-cs"/>
              </a:rPr>
              <a:t>未満）の割合が有意に低いことも報告され、体重のコントロールの重要性についても指摘されています。</a:t>
            </a:r>
          </a:p>
          <a:p>
            <a:endParaRPr kumimoji="1" lang="en-US" altLang="ja-JP" sz="1200" kern="1200" dirty="0" smtClean="0">
              <a:solidFill>
                <a:schemeClr val="tx1"/>
              </a:solidFill>
              <a:effectLst/>
              <a:latin typeface="+mn-lt"/>
              <a:ea typeface="+mn-ea"/>
              <a:cs typeface="+mn-cs"/>
            </a:endParaRPr>
          </a:p>
          <a:p>
            <a:r>
              <a:rPr kumimoji="1" lang="ja-JP" altLang="en-US" sz="1200" kern="1200" dirty="0" smtClean="0">
                <a:solidFill>
                  <a:schemeClr val="tx1"/>
                </a:solidFill>
                <a:effectLst/>
                <a:latin typeface="+mn-lt"/>
                <a:ea typeface="+mn-ea"/>
                <a:cs typeface="+mn-cs"/>
              </a:rPr>
              <a:t>　</a:t>
            </a:r>
            <a:r>
              <a:rPr kumimoji="1" lang="ja-JP" altLang="ja-JP" sz="1200" kern="1200" dirty="0" smtClean="0">
                <a:solidFill>
                  <a:schemeClr val="tx1"/>
                </a:solidFill>
                <a:effectLst/>
                <a:latin typeface="+mn-lt"/>
                <a:ea typeface="+mn-ea"/>
                <a:cs typeface="+mn-cs"/>
              </a:rPr>
              <a:t>同センターの精神科医　功刀浩氏によると、過去の研究を総合的に解析すると、「肥満・メタボリック症候群は、うつ病のリスクを</a:t>
            </a:r>
            <a:r>
              <a:rPr kumimoji="1" lang="en-US" altLang="ja-JP" sz="1200" kern="1200" dirty="0" smtClean="0">
                <a:solidFill>
                  <a:schemeClr val="tx1"/>
                </a:solidFill>
                <a:effectLst/>
                <a:latin typeface="+mn-lt"/>
                <a:ea typeface="+mn-ea"/>
                <a:cs typeface="+mn-cs"/>
              </a:rPr>
              <a:t>1.5</a:t>
            </a:r>
            <a:r>
              <a:rPr kumimoji="1" lang="ja-JP" altLang="ja-JP" sz="1200" kern="1200" dirty="0" smtClean="0">
                <a:solidFill>
                  <a:schemeClr val="tx1"/>
                </a:solidFill>
                <a:effectLst/>
                <a:latin typeface="+mn-lt"/>
                <a:ea typeface="+mn-ea"/>
                <a:cs typeface="+mn-cs"/>
              </a:rPr>
              <a:t>倍に高め、逆にうつ病は、肥満・メタボリック症候群の発症リスクを</a:t>
            </a:r>
            <a:r>
              <a:rPr kumimoji="1" lang="en-US" altLang="ja-JP" sz="1200" kern="1200" dirty="0" smtClean="0">
                <a:solidFill>
                  <a:schemeClr val="tx1"/>
                </a:solidFill>
                <a:effectLst/>
                <a:latin typeface="+mn-lt"/>
                <a:ea typeface="+mn-ea"/>
                <a:cs typeface="+mn-cs"/>
              </a:rPr>
              <a:t>1.5</a:t>
            </a:r>
            <a:r>
              <a:rPr kumimoji="1" lang="ja-JP" altLang="ja-JP" sz="1200" kern="1200" dirty="0" smtClean="0">
                <a:solidFill>
                  <a:schemeClr val="tx1"/>
                </a:solidFill>
                <a:effectLst/>
                <a:latin typeface="+mn-lt"/>
                <a:ea typeface="+mn-ea"/>
                <a:cs typeface="+mn-cs"/>
              </a:rPr>
              <a:t>倍に高める」とされています。</a:t>
            </a:r>
            <a:endParaRPr kumimoji="1" lang="en-US" altLang="ja-JP" sz="1200" kern="1200" dirty="0" smtClean="0">
              <a:solidFill>
                <a:schemeClr val="tx1"/>
              </a:solidFill>
              <a:effectLst/>
              <a:latin typeface="+mn-lt"/>
              <a:ea typeface="+mn-ea"/>
              <a:cs typeface="+mn-cs"/>
            </a:endParaRPr>
          </a:p>
          <a:p>
            <a:endParaRPr kumimoji="1" lang="ja-JP" altLang="ja-JP" sz="1200" kern="1200" dirty="0" smtClean="0">
              <a:solidFill>
                <a:schemeClr val="tx1"/>
              </a:solidFill>
              <a:effectLst/>
              <a:latin typeface="+mn-lt"/>
              <a:ea typeface="+mn-ea"/>
              <a:cs typeface="+mn-cs"/>
            </a:endParaRPr>
          </a:p>
          <a:p>
            <a:r>
              <a:rPr kumimoji="1" lang="ja-JP" altLang="en-US" sz="1200" kern="1200" dirty="0" smtClean="0">
                <a:solidFill>
                  <a:schemeClr val="tx1"/>
                </a:solidFill>
                <a:effectLst/>
                <a:latin typeface="+mn-lt"/>
                <a:ea typeface="+mn-ea"/>
                <a:cs typeface="+mn-cs"/>
              </a:rPr>
              <a:t>　</a:t>
            </a:r>
            <a:r>
              <a:rPr kumimoji="1" lang="ja-JP" altLang="ja-JP" sz="1200" kern="1200" dirty="0" smtClean="0">
                <a:solidFill>
                  <a:schemeClr val="tx1"/>
                </a:solidFill>
                <a:effectLst/>
                <a:latin typeface="+mn-lt"/>
                <a:ea typeface="+mn-ea"/>
                <a:cs typeface="+mn-cs"/>
              </a:rPr>
              <a:t>肥満・メタボリック症候群・糖尿病等を治療するとうつ病の症状も改善する患者さんが少なくないと言われていることからすると、食生活等の見直しがうつ病の回復および予防に効果的と言えます。</a:t>
            </a:r>
          </a:p>
          <a:p>
            <a:endParaRPr kumimoji="1" lang="en-US" altLang="ja-JP" sz="1200" kern="1200" dirty="0" smtClean="0">
              <a:solidFill>
                <a:schemeClr val="tx1"/>
              </a:solidFill>
              <a:effectLst/>
              <a:latin typeface="+mn-lt"/>
              <a:ea typeface="+mn-ea"/>
              <a:cs typeface="+mn-cs"/>
            </a:endParaRPr>
          </a:p>
          <a:p>
            <a:r>
              <a:rPr kumimoji="1" lang="ja-JP" altLang="ja-JP" sz="1200" kern="1200" dirty="0" smtClean="0">
                <a:solidFill>
                  <a:schemeClr val="tx1"/>
                </a:solidFill>
                <a:effectLst/>
                <a:latin typeface="+mn-lt"/>
                <a:ea typeface="+mn-ea"/>
                <a:cs typeface="+mn-cs"/>
              </a:rPr>
              <a:t>【参考】</a:t>
            </a:r>
          </a:p>
          <a:p>
            <a:r>
              <a:rPr kumimoji="1" lang="ja-JP" altLang="ja-JP" sz="1200" kern="1200" dirty="0" smtClean="0">
                <a:solidFill>
                  <a:schemeClr val="tx1"/>
                </a:solidFill>
                <a:effectLst/>
                <a:latin typeface="+mn-lt"/>
                <a:ea typeface="+mn-ea"/>
                <a:cs typeface="+mn-cs"/>
              </a:rPr>
              <a:t>～「うつ病経験のある群」の「うつ病経験のない群」との比較～</a:t>
            </a:r>
          </a:p>
          <a:p>
            <a:r>
              <a:rPr kumimoji="1" lang="ja-JP" altLang="ja-JP" sz="1200" kern="1200" dirty="0" smtClean="0">
                <a:solidFill>
                  <a:schemeClr val="tx1"/>
                </a:solidFill>
                <a:effectLst/>
                <a:latin typeface="+mn-lt"/>
                <a:ea typeface="+mn-ea"/>
                <a:cs typeface="+mn-cs"/>
              </a:rPr>
              <a:t>肥満の割合：オッズ比</a:t>
            </a:r>
            <a:r>
              <a:rPr kumimoji="1" lang="en-US" altLang="ja-JP" sz="1200" kern="1200" dirty="0" smtClean="0">
                <a:solidFill>
                  <a:schemeClr val="tx1"/>
                </a:solidFill>
                <a:effectLst/>
                <a:latin typeface="+mn-lt"/>
                <a:ea typeface="+mn-ea"/>
                <a:cs typeface="+mn-cs"/>
              </a:rPr>
              <a:t>＊1.61</a:t>
            </a:r>
            <a:r>
              <a:rPr kumimoji="1" lang="ja-JP" altLang="ja-JP" sz="1200" kern="1200" dirty="0" smtClean="0">
                <a:solidFill>
                  <a:schemeClr val="tx1"/>
                </a:solidFill>
                <a:effectLst/>
                <a:latin typeface="+mn-lt"/>
                <a:ea typeface="+mn-ea"/>
                <a:cs typeface="+mn-cs"/>
              </a:rPr>
              <a:t>倍、糖尿病の割合：オッズ比</a:t>
            </a:r>
            <a:r>
              <a:rPr kumimoji="1" lang="en-US" altLang="ja-JP" sz="1200" kern="1200" dirty="0" smtClean="0">
                <a:solidFill>
                  <a:schemeClr val="tx1"/>
                </a:solidFill>
                <a:effectLst/>
                <a:latin typeface="+mn-lt"/>
                <a:ea typeface="+mn-ea"/>
                <a:cs typeface="+mn-cs"/>
              </a:rPr>
              <a:t>1.48</a:t>
            </a:r>
            <a:r>
              <a:rPr kumimoji="1" lang="ja-JP" altLang="ja-JP" sz="1200" kern="1200" dirty="0" smtClean="0">
                <a:solidFill>
                  <a:schemeClr val="tx1"/>
                </a:solidFill>
                <a:effectLst/>
                <a:latin typeface="+mn-lt"/>
                <a:ea typeface="+mn-ea"/>
                <a:cs typeface="+mn-cs"/>
              </a:rPr>
              <a:t>倍、高脂血症の割合：オッズ比</a:t>
            </a:r>
            <a:r>
              <a:rPr kumimoji="1" lang="en-US" altLang="ja-JP" sz="1200" kern="1200" dirty="0" smtClean="0">
                <a:solidFill>
                  <a:schemeClr val="tx1"/>
                </a:solidFill>
                <a:effectLst/>
                <a:latin typeface="+mn-lt"/>
                <a:ea typeface="+mn-ea"/>
                <a:cs typeface="+mn-cs"/>
              </a:rPr>
              <a:t>1.53</a:t>
            </a:r>
            <a:r>
              <a:rPr kumimoji="1" lang="ja-JP" altLang="ja-JP" sz="1200" kern="1200" dirty="0" smtClean="0">
                <a:solidFill>
                  <a:schemeClr val="tx1"/>
                </a:solidFill>
                <a:effectLst/>
                <a:latin typeface="+mn-lt"/>
                <a:ea typeface="+mn-ea"/>
                <a:cs typeface="+mn-cs"/>
              </a:rPr>
              <a:t>倍　体重不足の割合：オッズ比</a:t>
            </a:r>
            <a:r>
              <a:rPr kumimoji="1" lang="en-US" altLang="ja-JP" sz="1200" kern="1200" dirty="0" smtClean="0">
                <a:solidFill>
                  <a:schemeClr val="tx1"/>
                </a:solidFill>
                <a:effectLst/>
                <a:latin typeface="+mn-lt"/>
                <a:ea typeface="+mn-ea"/>
                <a:cs typeface="+mn-cs"/>
              </a:rPr>
              <a:t>1.29</a:t>
            </a:r>
            <a:r>
              <a:rPr kumimoji="1" lang="ja-JP" altLang="ja-JP" sz="1200" kern="1200" dirty="0" smtClean="0">
                <a:solidFill>
                  <a:schemeClr val="tx1"/>
                </a:solidFill>
                <a:effectLst/>
                <a:latin typeface="+mn-lt"/>
                <a:ea typeface="+mn-ea"/>
                <a:cs typeface="+mn-cs"/>
              </a:rPr>
              <a:t>倍　適正体重の割合：オッズ比</a:t>
            </a:r>
            <a:r>
              <a:rPr kumimoji="1" lang="en-US" altLang="ja-JP" sz="1200" kern="1200" dirty="0" smtClean="0">
                <a:solidFill>
                  <a:schemeClr val="tx1"/>
                </a:solidFill>
                <a:effectLst/>
                <a:latin typeface="+mn-lt"/>
                <a:ea typeface="+mn-ea"/>
                <a:cs typeface="+mn-cs"/>
              </a:rPr>
              <a:t>0.76</a:t>
            </a:r>
            <a:r>
              <a:rPr kumimoji="1" lang="ja-JP" altLang="ja-JP" sz="1200" kern="1200" dirty="0" smtClean="0">
                <a:solidFill>
                  <a:schemeClr val="tx1"/>
                </a:solidFill>
                <a:effectLst/>
                <a:latin typeface="+mn-lt"/>
                <a:ea typeface="+mn-ea"/>
                <a:cs typeface="+mn-cs"/>
              </a:rPr>
              <a:t>倍</a:t>
            </a:r>
          </a:p>
          <a:p>
            <a:r>
              <a:rPr kumimoji="1" lang="en-US" altLang="ja-JP" sz="1200" kern="1200" dirty="0" smtClean="0">
                <a:solidFill>
                  <a:schemeClr val="tx1"/>
                </a:solidFill>
                <a:effectLst/>
                <a:latin typeface="+mn-lt"/>
                <a:ea typeface="+mn-ea"/>
                <a:cs typeface="+mn-cs"/>
              </a:rPr>
              <a:t>＊</a:t>
            </a:r>
            <a:r>
              <a:rPr kumimoji="1" lang="ja-JP" altLang="ja-JP" sz="1200" kern="1200" dirty="0" smtClean="0">
                <a:solidFill>
                  <a:schemeClr val="tx1"/>
                </a:solidFill>
                <a:effectLst/>
                <a:latin typeface="+mn-lt"/>
                <a:ea typeface="+mn-ea"/>
                <a:cs typeface="+mn-cs"/>
              </a:rPr>
              <a:t>オッズ比：ある事象の起こりやすさを２つの群で比較して示す統計的な尺度</a:t>
            </a:r>
          </a:p>
          <a:p>
            <a:r>
              <a:rPr kumimoji="1" lang="en-US" altLang="ja-JP" sz="1200" kern="1200" dirty="0" smtClean="0">
                <a:solidFill>
                  <a:schemeClr val="tx1"/>
                </a:solidFill>
                <a:effectLst/>
                <a:latin typeface="+mn-lt"/>
                <a:ea typeface="+mn-ea"/>
                <a:cs typeface="+mn-cs"/>
              </a:rPr>
              <a:t> </a:t>
            </a:r>
            <a:endParaRPr kumimoji="1" lang="ja-JP" altLang="ja-JP" sz="1200" kern="1200" dirty="0" smtClean="0">
              <a:solidFill>
                <a:schemeClr val="tx1"/>
              </a:solidFill>
              <a:effectLst/>
              <a:latin typeface="+mn-lt"/>
              <a:ea typeface="+mn-ea"/>
              <a:cs typeface="+mn-cs"/>
            </a:endParaRPr>
          </a:p>
          <a:p>
            <a:r>
              <a:rPr kumimoji="1" lang="en-US" altLang="ja-JP" sz="1200" kern="1200" dirty="0" smtClean="0">
                <a:solidFill>
                  <a:schemeClr val="tx1"/>
                </a:solidFill>
                <a:effectLst/>
                <a:latin typeface="+mn-lt"/>
                <a:ea typeface="+mn-ea"/>
                <a:cs typeface="+mn-cs"/>
              </a:rPr>
              <a:t> </a:t>
            </a:r>
            <a:endParaRPr kumimoji="1" lang="ja-JP" altLang="ja-JP" sz="1200" kern="1200" dirty="0">
              <a:solidFill>
                <a:schemeClr val="tx1"/>
              </a:solidFill>
              <a:effectLst/>
              <a:latin typeface="+mn-lt"/>
              <a:ea typeface="+mn-ea"/>
              <a:cs typeface="+mn-cs"/>
            </a:endParaRPr>
          </a:p>
        </p:txBody>
      </p:sp>
      <p:sp>
        <p:nvSpPr>
          <p:cNvPr id="4" name="スライド番号プレースホルダー 3"/>
          <p:cNvSpPr>
            <a:spLocks noGrp="1"/>
          </p:cNvSpPr>
          <p:nvPr>
            <p:ph type="sldNum" sz="quarter" idx="10"/>
          </p:nvPr>
        </p:nvSpPr>
        <p:spPr/>
        <p:txBody>
          <a:bodyPr/>
          <a:lstStyle/>
          <a:p>
            <a:fld id="{CDB5FA49-0D14-4845-9AEF-A3D3C568FACA}" type="slidenum">
              <a:rPr kumimoji="1" lang="ja-JP" altLang="en-US" smtClean="0"/>
              <a:t>22</a:t>
            </a:fld>
            <a:endParaRPr kumimoji="1" lang="ja-JP" altLang="en-US"/>
          </a:p>
        </p:txBody>
      </p:sp>
    </p:spTree>
    <p:extLst>
      <p:ext uri="{BB962C8B-B14F-4D97-AF65-F5344CB8AC3E}">
        <p14:creationId xmlns:p14="http://schemas.microsoft.com/office/powerpoint/2010/main" val="53942621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12788" y="746125"/>
            <a:ext cx="5381625" cy="3725863"/>
          </a:xfrm>
        </p:spPr>
      </p:sp>
      <p:sp>
        <p:nvSpPr>
          <p:cNvPr id="3" name="ノート プレースホルダー 2"/>
          <p:cNvSpPr>
            <a:spLocks noGrp="1"/>
          </p:cNvSpPr>
          <p:nvPr>
            <p:ph type="body" idx="1"/>
          </p:nvPr>
        </p:nvSpPr>
        <p:spPr/>
        <p:txBody>
          <a:bodyPr/>
          <a:lstStyle/>
          <a:p>
            <a:r>
              <a:rPr kumimoji="1" lang="ja-JP" altLang="en-US" sz="1200" kern="1200" dirty="0" smtClean="0">
                <a:solidFill>
                  <a:schemeClr val="tx1"/>
                </a:solidFill>
                <a:effectLst/>
                <a:latin typeface="+mn-lt"/>
                <a:ea typeface="+mn-ea"/>
                <a:cs typeface="+mn-cs"/>
              </a:rPr>
              <a:t>　</a:t>
            </a:r>
            <a:r>
              <a:rPr kumimoji="1" lang="ja-JP" altLang="ja-JP" sz="1200" kern="1200" dirty="0" smtClean="0">
                <a:solidFill>
                  <a:schemeClr val="tx1"/>
                </a:solidFill>
                <a:effectLst/>
                <a:latin typeface="+mn-lt"/>
                <a:ea typeface="+mn-ea"/>
                <a:cs typeface="+mn-cs"/>
              </a:rPr>
              <a:t>また、同調査の結果では、うつ病の経験がある人はそうでない人に比べて朝食を毎日食べない人が多く、間食や夜食の頻度が高いこと、そして運動習慣も少ないという結果が示されました。</a:t>
            </a:r>
          </a:p>
          <a:p>
            <a:r>
              <a:rPr kumimoji="1" lang="en-US" altLang="ja-JP" sz="1200" kern="1200" dirty="0" smtClean="0">
                <a:solidFill>
                  <a:schemeClr val="tx1"/>
                </a:solidFill>
                <a:effectLst/>
                <a:latin typeface="+mn-lt"/>
                <a:ea typeface="+mn-ea"/>
                <a:cs typeface="+mn-cs"/>
              </a:rPr>
              <a:t> </a:t>
            </a:r>
            <a:endParaRPr kumimoji="1" lang="ja-JP" altLang="ja-JP" sz="1200" kern="1200" dirty="0" smtClean="0">
              <a:solidFill>
                <a:schemeClr val="tx1"/>
              </a:solidFill>
              <a:effectLst/>
              <a:latin typeface="+mn-lt"/>
              <a:ea typeface="+mn-ea"/>
              <a:cs typeface="+mn-cs"/>
            </a:endParaRPr>
          </a:p>
          <a:p>
            <a:r>
              <a:rPr kumimoji="1" lang="ja-JP" altLang="en-US" sz="1200" kern="1200" dirty="0" smtClean="0">
                <a:solidFill>
                  <a:schemeClr val="tx1"/>
                </a:solidFill>
                <a:effectLst/>
                <a:latin typeface="+mn-lt"/>
                <a:ea typeface="+mn-ea"/>
                <a:cs typeface="+mn-cs"/>
              </a:rPr>
              <a:t>　</a:t>
            </a:r>
            <a:r>
              <a:rPr kumimoji="1" lang="ja-JP" altLang="ja-JP" sz="1200" kern="1200" dirty="0" smtClean="0">
                <a:solidFill>
                  <a:schemeClr val="tx1"/>
                </a:solidFill>
                <a:effectLst/>
                <a:latin typeface="+mn-lt"/>
                <a:ea typeface="+mn-ea"/>
                <a:cs typeface="+mn-cs"/>
              </a:rPr>
              <a:t>うつ改善のためのよい生活習慣として、朝食を食べる、日中は体を動かす、夕食は軽めで間食や夜食は控えることなどの規則正しい生活が大切であることを示唆しているとの見解が示されました。</a:t>
            </a:r>
            <a:endParaRPr kumimoji="1" lang="ja-JP" altLang="ja-JP" sz="1200" kern="1200" dirty="0">
              <a:solidFill>
                <a:schemeClr val="tx1"/>
              </a:solidFill>
              <a:effectLst/>
              <a:latin typeface="+mn-lt"/>
              <a:ea typeface="+mn-ea"/>
              <a:cs typeface="+mn-cs"/>
            </a:endParaRPr>
          </a:p>
        </p:txBody>
      </p:sp>
      <p:sp>
        <p:nvSpPr>
          <p:cNvPr id="4" name="スライド番号プレースホルダー 3"/>
          <p:cNvSpPr>
            <a:spLocks noGrp="1"/>
          </p:cNvSpPr>
          <p:nvPr>
            <p:ph type="sldNum" sz="quarter" idx="10"/>
          </p:nvPr>
        </p:nvSpPr>
        <p:spPr/>
        <p:txBody>
          <a:bodyPr/>
          <a:lstStyle/>
          <a:p>
            <a:fld id="{CDB5FA49-0D14-4845-9AEF-A3D3C568FACA}" type="slidenum">
              <a:rPr kumimoji="1" lang="ja-JP" altLang="en-US" smtClean="0"/>
              <a:t>23</a:t>
            </a:fld>
            <a:endParaRPr kumimoji="1" lang="ja-JP" altLang="en-US"/>
          </a:p>
        </p:txBody>
      </p:sp>
    </p:spTree>
    <p:extLst>
      <p:ext uri="{BB962C8B-B14F-4D97-AF65-F5344CB8AC3E}">
        <p14:creationId xmlns:p14="http://schemas.microsoft.com/office/powerpoint/2010/main" val="10127864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12788" y="746125"/>
            <a:ext cx="5381625" cy="3725863"/>
          </a:xfrm>
        </p:spPr>
      </p:sp>
      <p:sp>
        <p:nvSpPr>
          <p:cNvPr id="3" name="ノート プレースホルダー 2"/>
          <p:cNvSpPr>
            <a:spLocks noGrp="1"/>
          </p:cNvSpPr>
          <p:nvPr>
            <p:ph type="body" idx="1"/>
          </p:nvPr>
        </p:nvSpPr>
        <p:spPr/>
        <p:txBody>
          <a:bodyPr/>
          <a:lstStyle/>
          <a:p>
            <a:r>
              <a:rPr kumimoji="1" lang="ja-JP" altLang="en-US" sz="1200" kern="1200" dirty="0" smtClean="0">
                <a:solidFill>
                  <a:schemeClr val="tx1"/>
                </a:solidFill>
                <a:effectLst/>
                <a:latin typeface="+mn-lt"/>
                <a:ea typeface="+mn-ea"/>
                <a:cs typeface="+mn-cs"/>
              </a:rPr>
              <a:t>　</a:t>
            </a:r>
            <a:r>
              <a:rPr kumimoji="1" lang="ja-JP" altLang="ja-JP" sz="1200" kern="1200" dirty="0" smtClean="0">
                <a:solidFill>
                  <a:schemeClr val="tx1"/>
                </a:solidFill>
                <a:effectLst/>
                <a:latin typeface="+mn-lt"/>
                <a:ea typeface="+mn-ea"/>
                <a:cs typeface="+mn-cs"/>
              </a:rPr>
              <a:t>それらを踏まえ、健康的な食生活の３つのポイントについて一般的に大切だと言われていることを確認しておきましょう。</a:t>
            </a:r>
          </a:p>
          <a:p>
            <a:r>
              <a:rPr kumimoji="1" lang="en-US" altLang="ja-JP" sz="1200" kern="1200" dirty="0" smtClean="0">
                <a:solidFill>
                  <a:schemeClr val="tx1"/>
                </a:solidFill>
                <a:effectLst/>
                <a:latin typeface="+mn-lt"/>
                <a:ea typeface="+mn-ea"/>
                <a:cs typeface="+mn-cs"/>
              </a:rPr>
              <a:t> </a:t>
            </a:r>
            <a:endParaRPr kumimoji="1" lang="ja-JP" altLang="ja-JP" sz="1200" kern="1200" dirty="0" smtClean="0">
              <a:solidFill>
                <a:schemeClr val="tx1"/>
              </a:solidFill>
              <a:effectLst/>
              <a:latin typeface="+mn-lt"/>
              <a:ea typeface="+mn-ea"/>
              <a:cs typeface="+mn-cs"/>
            </a:endParaRPr>
          </a:p>
          <a:p>
            <a:r>
              <a:rPr kumimoji="1" lang="ja-JP" altLang="en-US" sz="1200" b="0" i="1" u="none" kern="1200" dirty="0" smtClean="0">
                <a:solidFill>
                  <a:schemeClr val="tx1"/>
                </a:solidFill>
                <a:effectLst/>
                <a:latin typeface="+mn-lt"/>
                <a:ea typeface="+mn-ea"/>
                <a:cs typeface="+mn-cs"/>
              </a:rPr>
              <a:t>　</a:t>
            </a:r>
            <a:r>
              <a:rPr kumimoji="1" lang="ja-JP" altLang="ja-JP" sz="1200" b="0" i="0" u="none" kern="1200" dirty="0" smtClean="0">
                <a:solidFill>
                  <a:schemeClr val="tx1"/>
                </a:solidFill>
                <a:effectLst/>
                <a:latin typeface="+mn-lt"/>
                <a:ea typeface="+mn-ea"/>
                <a:cs typeface="+mn-cs"/>
              </a:rPr>
              <a:t>なお、食事制限のある方や疾患によって避けなければならない食品の指示を受けている方は、必ず医療機関のスタッフの指示に従いましょう。</a:t>
            </a:r>
            <a:endParaRPr kumimoji="1" lang="ja-JP" altLang="ja-JP" sz="1200" b="0" i="0" u="none" kern="1200" dirty="0">
              <a:solidFill>
                <a:schemeClr val="tx1"/>
              </a:solidFill>
              <a:effectLst/>
              <a:latin typeface="+mn-lt"/>
              <a:ea typeface="+mn-ea"/>
              <a:cs typeface="+mn-cs"/>
            </a:endParaRPr>
          </a:p>
        </p:txBody>
      </p:sp>
      <p:sp>
        <p:nvSpPr>
          <p:cNvPr id="4" name="スライド番号プレースホルダー 3"/>
          <p:cNvSpPr>
            <a:spLocks noGrp="1"/>
          </p:cNvSpPr>
          <p:nvPr>
            <p:ph type="sldNum" sz="quarter" idx="10"/>
          </p:nvPr>
        </p:nvSpPr>
        <p:spPr/>
        <p:txBody>
          <a:bodyPr/>
          <a:lstStyle/>
          <a:p>
            <a:fld id="{CDB5FA49-0D14-4845-9AEF-A3D3C568FACA}" type="slidenum">
              <a:rPr kumimoji="1" lang="ja-JP" altLang="en-US" smtClean="0"/>
              <a:t>24</a:t>
            </a:fld>
            <a:endParaRPr kumimoji="1" lang="ja-JP" altLang="en-US"/>
          </a:p>
        </p:txBody>
      </p:sp>
    </p:spTree>
    <p:extLst>
      <p:ext uri="{BB962C8B-B14F-4D97-AF65-F5344CB8AC3E}">
        <p14:creationId xmlns:p14="http://schemas.microsoft.com/office/powerpoint/2010/main" val="93930852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12788" y="746125"/>
            <a:ext cx="5381625" cy="3725863"/>
          </a:xfrm>
        </p:spPr>
      </p:sp>
      <p:sp>
        <p:nvSpPr>
          <p:cNvPr id="3" name="ノート プレースホルダー 2"/>
          <p:cNvSpPr>
            <a:spLocks noGrp="1"/>
          </p:cNvSpPr>
          <p:nvPr>
            <p:ph type="body" idx="1"/>
          </p:nvPr>
        </p:nvSpPr>
        <p:spPr/>
        <p:txBody>
          <a:bodyPr/>
          <a:lstStyle/>
          <a:p>
            <a:r>
              <a:rPr kumimoji="1" lang="ja-JP" altLang="en-US" dirty="0">
                <a:latin typeface="+mn-ea"/>
              </a:rPr>
              <a:t>　</a:t>
            </a:r>
            <a:r>
              <a:rPr kumimoji="1" lang="ja-JP" altLang="ja-JP" sz="1200" kern="1200" dirty="0" smtClean="0">
                <a:solidFill>
                  <a:schemeClr val="tx1"/>
                </a:solidFill>
                <a:effectLst/>
                <a:latin typeface="+mn-lt"/>
                <a:ea typeface="+mn-ea"/>
                <a:cs typeface="+mn-cs"/>
              </a:rPr>
              <a:t>ポイントの１つ目は、「必要な栄養素を知ろう」です。</a:t>
            </a:r>
          </a:p>
          <a:p>
            <a:r>
              <a:rPr kumimoji="1" lang="en-US" altLang="ja-JP" sz="1200" kern="1200" dirty="0" smtClean="0">
                <a:solidFill>
                  <a:schemeClr val="tx1"/>
                </a:solidFill>
                <a:effectLst/>
                <a:latin typeface="+mn-lt"/>
                <a:ea typeface="+mn-ea"/>
                <a:cs typeface="+mn-cs"/>
              </a:rPr>
              <a:t> </a:t>
            </a:r>
            <a:endParaRPr kumimoji="1" lang="ja-JP" altLang="ja-JP" sz="1200" kern="1200" dirty="0" smtClean="0">
              <a:solidFill>
                <a:schemeClr val="tx1"/>
              </a:solidFill>
              <a:effectLst/>
              <a:latin typeface="+mn-lt"/>
              <a:ea typeface="+mn-ea"/>
              <a:cs typeface="+mn-cs"/>
            </a:endParaRPr>
          </a:p>
          <a:p>
            <a:r>
              <a:rPr kumimoji="1" lang="ja-JP" altLang="en-US" sz="1200" kern="1200" dirty="0" smtClean="0">
                <a:solidFill>
                  <a:schemeClr val="tx1"/>
                </a:solidFill>
                <a:effectLst/>
                <a:latin typeface="+mn-lt"/>
                <a:ea typeface="+mn-ea"/>
                <a:cs typeface="+mn-cs"/>
              </a:rPr>
              <a:t>　</a:t>
            </a:r>
            <a:r>
              <a:rPr kumimoji="1" lang="ja-JP" altLang="ja-JP" sz="1200" kern="1200" dirty="0" smtClean="0">
                <a:solidFill>
                  <a:schemeClr val="tx1"/>
                </a:solidFill>
                <a:effectLst/>
                <a:latin typeface="+mn-lt"/>
                <a:ea typeface="+mn-ea"/>
                <a:cs typeface="+mn-cs"/>
              </a:rPr>
              <a:t>厚生労働省の推進する「スマート・ライフ・プロジェクト」では、バランスのとれた適切な量と質の食事を、１日３食規則正しく食べることが健康な体の土台となるとして、毎日３食、毎食「主食」「主菜」「副菜」を組み合わせて適切な量の食事をバランスよく取るように推奨しています。</a:t>
            </a:r>
          </a:p>
          <a:p>
            <a:r>
              <a:rPr kumimoji="1" lang="en-US" altLang="ja-JP" sz="1200" kern="1200" dirty="0" smtClean="0">
                <a:solidFill>
                  <a:schemeClr val="tx1"/>
                </a:solidFill>
                <a:effectLst/>
                <a:latin typeface="+mn-lt"/>
                <a:ea typeface="+mn-ea"/>
                <a:cs typeface="+mn-cs"/>
              </a:rPr>
              <a:t> </a:t>
            </a:r>
            <a:endParaRPr kumimoji="1" lang="ja-JP" altLang="ja-JP" sz="1200" kern="1200" dirty="0" smtClean="0">
              <a:solidFill>
                <a:schemeClr val="tx1"/>
              </a:solidFill>
              <a:effectLst/>
              <a:latin typeface="+mn-lt"/>
              <a:ea typeface="+mn-ea"/>
              <a:cs typeface="+mn-cs"/>
            </a:endParaRPr>
          </a:p>
          <a:p>
            <a:r>
              <a:rPr kumimoji="1" lang="ja-JP" altLang="en-US" sz="1200" kern="1200" dirty="0" smtClean="0">
                <a:solidFill>
                  <a:schemeClr val="tx1"/>
                </a:solidFill>
                <a:effectLst/>
                <a:latin typeface="+mn-lt"/>
                <a:ea typeface="+mn-ea"/>
                <a:cs typeface="+mn-cs"/>
              </a:rPr>
              <a:t>　</a:t>
            </a:r>
            <a:r>
              <a:rPr kumimoji="1" lang="ja-JP" altLang="ja-JP" sz="1200" kern="1200" dirty="0" smtClean="0">
                <a:solidFill>
                  <a:schemeClr val="tx1"/>
                </a:solidFill>
                <a:effectLst/>
                <a:latin typeface="+mn-lt"/>
                <a:ea typeface="+mn-ea"/>
                <a:cs typeface="+mn-cs"/>
              </a:rPr>
              <a:t>加えて、１日１回「牛乳・乳製品」、「果物」を取るとよいと言われています。</a:t>
            </a:r>
            <a:endParaRPr kumimoji="1" lang="ja-JP" altLang="en-US" dirty="0">
              <a:latin typeface="+mn-ea"/>
            </a:endParaRPr>
          </a:p>
        </p:txBody>
      </p:sp>
      <p:sp>
        <p:nvSpPr>
          <p:cNvPr id="4" name="スライド番号プレースホルダー 3"/>
          <p:cNvSpPr>
            <a:spLocks noGrp="1"/>
          </p:cNvSpPr>
          <p:nvPr>
            <p:ph type="sldNum" sz="quarter" idx="10"/>
          </p:nvPr>
        </p:nvSpPr>
        <p:spPr/>
        <p:txBody>
          <a:bodyPr/>
          <a:lstStyle/>
          <a:p>
            <a:fld id="{CDB5FA49-0D14-4845-9AEF-A3D3C568FACA}" type="slidenum">
              <a:rPr kumimoji="1" lang="ja-JP" altLang="en-US" smtClean="0"/>
              <a:t>25</a:t>
            </a:fld>
            <a:endParaRPr kumimoji="1" lang="ja-JP" altLang="en-US"/>
          </a:p>
        </p:txBody>
      </p:sp>
    </p:spTree>
    <p:extLst>
      <p:ext uri="{BB962C8B-B14F-4D97-AF65-F5344CB8AC3E}">
        <p14:creationId xmlns:p14="http://schemas.microsoft.com/office/powerpoint/2010/main" val="279486326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12788" y="746125"/>
            <a:ext cx="5381625" cy="3725863"/>
          </a:xfrm>
        </p:spPr>
      </p:sp>
      <p:sp>
        <p:nvSpPr>
          <p:cNvPr id="3" name="ノート プレースホルダー 2"/>
          <p:cNvSpPr>
            <a:spLocks noGrp="1"/>
          </p:cNvSpPr>
          <p:nvPr>
            <p:ph type="body" idx="1"/>
          </p:nvPr>
        </p:nvSpPr>
        <p:spPr/>
        <p:txBody>
          <a:bodyPr/>
          <a:lstStyle/>
          <a:p>
            <a:r>
              <a:rPr kumimoji="1" lang="ja-JP" altLang="en-US" sz="1200" kern="1200" dirty="0" smtClean="0">
                <a:solidFill>
                  <a:schemeClr val="tx1"/>
                </a:solidFill>
                <a:effectLst/>
                <a:latin typeface="+mn-lt"/>
                <a:ea typeface="+mn-ea"/>
                <a:cs typeface="+mn-cs"/>
              </a:rPr>
              <a:t>　</a:t>
            </a:r>
            <a:r>
              <a:rPr kumimoji="1" lang="ja-JP" altLang="ja-JP" sz="1200" kern="1200" dirty="0" smtClean="0">
                <a:solidFill>
                  <a:schemeClr val="tx1"/>
                </a:solidFill>
                <a:effectLst/>
                <a:latin typeface="+mn-lt"/>
                <a:ea typeface="+mn-ea"/>
                <a:cs typeface="+mn-cs"/>
              </a:rPr>
              <a:t>また、心を元気にする代表的な栄養素（タンパク質、食物繊維、鉄、葉酸）が紹介され、その頭文字を取って「タシテヨ」が推奨されています。</a:t>
            </a:r>
            <a:endParaRPr lang="en-US" altLang="ja-JP" dirty="0">
              <a:latin typeface="+mn-ea"/>
            </a:endParaRPr>
          </a:p>
        </p:txBody>
      </p:sp>
      <p:sp>
        <p:nvSpPr>
          <p:cNvPr id="4" name="スライド番号プレースホルダー 3"/>
          <p:cNvSpPr>
            <a:spLocks noGrp="1"/>
          </p:cNvSpPr>
          <p:nvPr>
            <p:ph type="sldNum" sz="quarter" idx="10"/>
          </p:nvPr>
        </p:nvSpPr>
        <p:spPr/>
        <p:txBody>
          <a:bodyPr/>
          <a:lstStyle/>
          <a:p>
            <a:fld id="{424F51B7-FAFA-4143-894B-31B4152CD1C7}" type="slidenum">
              <a:rPr lang="ja-JP" altLang="en-US" smtClean="0">
                <a:solidFill>
                  <a:prstClr val="black"/>
                </a:solidFill>
              </a:rPr>
              <a:pPr/>
              <a:t>26</a:t>
            </a:fld>
            <a:endParaRPr lang="ja-JP" altLang="en-US" dirty="0">
              <a:solidFill>
                <a:prstClr val="black"/>
              </a:solidFill>
            </a:endParaRPr>
          </a:p>
        </p:txBody>
      </p:sp>
    </p:spTree>
    <p:extLst>
      <p:ext uri="{BB962C8B-B14F-4D97-AF65-F5344CB8AC3E}">
        <p14:creationId xmlns:p14="http://schemas.microsoft.com/office/powerpoint/2010/main" val="134576353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12788" y="746125"/>
            <a:ext cx="5381625" cy="3725863"/>
          </a:xfrm>
        </p:spPr>
      </p:sp>
      <p:sp>
        <p:nvSpPr>
          <p:cNvPr id="3" name="ノート プレースホルダー 2"/>
          <p:cNvSpPr>
            <a:spLocks noGrp="1"/>
          </p:cNvSpPr>
          <p:nvPr>
            <p:ph type="body" idx="1"/>
          </p:nvPr>
        </p:nvSpPr>
        <p:spPr/>
        <p:txBody>
          <a:bodyPr/>
          <a:lstStyle/>
          <a:p>
            <a:r>
              <a:rPr kumimoji="1" lang="ja-JP" altLang="en-US" sz="1200" kern="1200" dirty="0" smtClean="0">
                <a:solidFill>
                  <a:schemeClr val="tx1"/>
                </a:solidFill>
                <a:effectLst/>
                <a:latin typeface="+mn-lt"/>
                <a:ea typeface="+mn-ea"/>
                <a:cs typeface="+mn-cs"/>
              </a:rPr>
              <a:t>　</a:t>
            </a:r>
            <a:r>
              <a:rPr kumimoji="1" lang="ja-JP" altLang="ja-JP" sz="1200" kern="1200" dirty="0" smtClean="0">
                <a:solidFill>
                  <a:schemeClr val="tx1"/>
                </a:solidFill>
                <a:effectLst/>
                <a:latin typeface="+mn-lt"/>
                <a:ea typeface="+mn-ea"/>
                <a:cs typeface="+mn-cs"/>
              </a:rPr>
              <a:t>その他の心を元気にする栄養素として推奨されているものについても図にまとめました。</a:t>
            </a:r>
          </a:p>
          <a:p>
            <a:r>
              <a:rPr kumimoji="1" lang="en-US" altLang="ja-JP" sz="1200" kern="1200" dirty="0" smtClean="0">
                <a:solidFill>
                  <a:schemeClr val="tx1"/>
                </a:solidFill>
                <a:effectLst/>
                <a:latin typeface="+mn-lt"/>
                <a:ea typeface="+mn-ea"/>
                <a:cs typeface="+mn-cs"/>
              </a:rPr>
              <a:t> </a:t>
            </a:r>
            <a:endParaRPr kumimoji="1" lang="ja-JP" altLang="ja-JP" sz="1200" kern="1200" dirty="0" smtClean="0">
              <a:solidFill>
                <a:schemeClr val="tx1"/>
              </a:solidFill>
              <a:effectLst/>
              <a:latin typeface="+mn-lt"/>
              <a:ea typeface="+mn-ea"/>
              <a:cs typeface="+mn-cs"/>
            </a:endParaRPr>
          </a:p>
          <a:p>
            <a:r>
              <a:rPr kumimoji="1" lang="ja-JP" altLang="en-US" sz="1200" kern="1200" dirty="0" smtClean="0">
                <a:solidFill>
                  <a:schemeClr val="tx1"/>
                </a:solidFill>
                <a:effectLst/>
                <a:latin typeface="+mn-lt"/>
                <a:ea typeface="+mn-ea"/>
                <a:cs typeface="+mn-cs"/>
              </a:rPr>
              <a:t>　</a:t>
            </a:r>
            <a:r>
              <a:rPr kumimoji="1" lang="ja-JP" altLang="ja-JP" sz="1200" kern="1200" dirty="0" smtClean="0">
                <a:solidFill>
                  <a:schemeClr val="tx1"/>
                </a:solidFill>
                <a:effectLst/>
                <a:latin typeface="+mn-lt"/>
                <a:ea typeface="+mn-ea"/>
                <a:cs typeface="+mn-cs"/>
              </a:rPr>
              <a:t>併せて、参考にしてください。</a:t>
            </a:r>
            <a:endParaRPr kumimoji="1" lang="ja-JP" altLang="ja-JP" sz="1200" kern="1200" dirty="0">
              <a:solidFill>
                <a:schemeClr val="tx1"/>
              </a:solidFill>
              <a:effectLst/>
              <a:latin typeface="+mn-lt"/>
              <a:ea typeface="+mn-ea"/>
              <a:cs typeface="+mn-cs"/>
            </a:endParaRPr>
          </a:p>
        </p:txBody>
      </p:sp>
      <p:sp>
        <p:nvSpPr>
          <p:cNvPr id="4" name="スライド番号プレースホルダー 3"/>
          <p:cNvSpPr>
            <a:spLocks noGrp="1"/>
          </p:cNvSpPr>
          <p:nvPr>
            <p:ph type="sldNum" sz="quarter" idx="10"/>
          </p:nvPr>
        </p:nvSpPr>
        <p:spPr/>
        <p:txBody>
          <a:bodyPr/>
          <a:lstStyle/>
          <a:p>
            <a:fld id="{424F51B7-FAFA-4143-894B-31B4152CD1C7}" type="slidenum">
              <a:rPr lang="ja-JP" altLang="en-US" smtClean="0">
                <a:solidFill>
                  <a:prstClr val="black"/>
                </a:solidFill>
              </a:rPr>
              <a:pPr/>
              <a:t>27</a:t>
            </a:fld>
            <a:endParaRPr lang="ja-JP" altLang="en-US" dirty="0">
              <a:solidFill>
                <a:prstClr val="black"/>
              </a:solidFill>
            </a:endParaRPr>
          </a:p>
        </p:txBody>
      </p:sp>
    </p:spTree>
    <p:extLst>
      <p:ext uri="{BB962C8B-B14F-4D97-AF65-F5344CB8AC3E}">
        <p14:creationId xmlns:p14="http://schemas.microsoft.com/office/powerpoint/2010/main" val="89400399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12788" y="746125"/>
            <a:ext cx="5381625" cy="3725863"/>
          </a:xfrm>
        </p:spPr>
      </p:sp>
      <p:sp>
        <p:nvSpPr>
          <p:cNvPr id="3" name="ノート プレースホルダー 2"/>
          <p:cNvSpPr>
            <a:spLocks noGrp="1"/>
          </p:cNvSpPr>
          <p:nvPr>
            <p:ph type="body" idx="1"/>
          </p:nvPr>
        </p:nvSpPr>
        <p:spPr/>
        <p:txBody>
          <a:bodyPr/>
          <a:lstStyle/>
          <a:p>
            <a:r>
              <a:rPr kumimoji="1" lang="ja-JP" altLang="en-US" sz="1200" kern="1200" dirty="0" smtClean="0">
                <a:solidFill>
                  <a:schemeClr val="tx1"/>
                </a:solidFill>
                <a:effectLst/>
                <a:latin typeface="+mn-lt"/>
                <a:ea typeface="+mn-ea"/>
                <a:cs typeface="+mn-cs"/>
              </a:rPr>
              <a:t>　</a:t>
            </a:r>
            <a:r>
              <a:rPr kumimoji="1" lang="ja-JP" altLang="ja-JP" sz="1200" kern="1200" dirty="0" smtClean="0">
                <a:solidFill>
                  <a:schemeClr val="tx1"/>
                </a:solidFill>
                <a:effectLst/>
                <a:latin typeface="+mn-lt"/>
                <a:ea typeface="+mn-ea"/>
                <a:cs typeface="+mn-cs"/>
              </a:rPr>
              <a:t>また、食事はよく噛み、ゆっくりと楽しみながら味わって食べることで、消化吸収もよくなります。</a:t>
            </a:r>
          </a:p>
          <a:p>
            <a:r>
              <a:rPr kumimoji="1" lang="en-US" altLang="ja-JP" sz="1200" kern="1200" dirty="0" smtClean="0">
                <a:solidFill>
                  <a:schemeClr val="tx1"/>
                </a:solidFill>
                <a:effectLst/>
                <a:latin typeface="+mn-lt"/>
                <a:ea typeface="+mn-ea"/>
                <a:cs typeface="+mn-cs"/>
              </a:rPr>
              <a:t> </a:t>
            </a:r>
            <a:endParaRPr kumimoji="1" lang="ja-JP" altLang="ja-JP" sz="1200" kern="1200" dirty="0" smtClean="0">
              <a:solidFill>
                <a:schemeClr val="tx1"/>
              </a:solidFill>
              <a:effectLst/>
              <a:latin typeface="+mn-lt"/>
              <a:ea typeface="+mn-ea"/>
              <a:cs typeface="+mn-cs"/>
            </a:endParaRPr>
          </a:p>
          <a:p>
            <a:r>
              <a:rPr kumimoji="1" lang="ja-JP" altLang="en-US" sz="1200" kern="1200" dirty="0" smtClean="0">
                <a:solidFill>
                  <a:schemeClr val="tx1"/>
                </a:solidFill>
                <a:effectLst/>
                <a:latin typeface="+mn-lt"/>
                <a:ea typeface="+mn-ea"/>
                <a:cs typeface="+mn-cs"/>
              </a:rPr>
              <a:t>　</a:t>
            </a:r>
            <a:r>
              <a:rPr kumimoji="1" lang="ja-JP" altLang="ja-JP" sz="1200" kern="1200" dirty="0" smtClean="0">
                <a:solidFill>
                  <a:schemeClr val="tx1"/>
                </a:solidFill>
                <a:effectLst/>
                <a:latin typeface="+mn-lt"/>
                <a:ea typeface="+mn-ea"/>
                <a:cs typeface="+mn-cs"/>
              </a:rPr>
              <a:t>さらに、食べた内容を記録する、体重を計測する等で、食生活に意識を向けることができます。</a:t>
            </a:r>
          </a:p>
          <a:p>
            <a:r>
              <a:rPr kumimoji="1" lang="en-US" altLang="ja-JP" sz="1200" kern="1200" dirty="0" smtClean="0">
                <a:solidFill>
                  <a:schemeClr val="tx1"/>
                </a:solidFill>
                <a:effectLst/>
                <a:latin typeface="+mn-lt"/>
                <a:ea typeface="+mn-ea"/>
                <a:cs typeface="+mn-cs"/>
              </a:rPr>
              <a:t> </a:t>
            </a:r>
            <a:endParaRPr kumimoji="1" lang="ja-JP" altLang="ja-JP" sz="1200" kern="1200" dirty="0" smtClean="0">
              <a:solidFill>
                <a:schemeClr val="tx1"/>
              </a:solidFill>
              <a:effectLst/>
              <a:latin typeface="+mn-lt"/>
              <a:ea typeface="+mn-ea"/>
              <a:cs typeface="+mn-cs"/>
            </a:endParaRPr>
          </a:p>
          <a:p>
            <a:r>
              <a:rPr kumimoji="1" lang="ja-JP" altLang="en-US" sz="1200" kern="1200" dirty="0" smtClean="0">
                <a:solidFill>
                  <a:schemeClr val="tx1"/>
                </a:solidFill>
                <a:effectLst/>
                <a:latin typeface="+mn-lt"/>
                <a:ea typeface="+mn-ea"/>
                <a:cs typeface="+mn-cs"/>
              </a:rPr>
              <a:t>　</a:t>
            </a:r>
            <a:r>
              <a:rPr kumimoji="1" lang="ja-JP" altLang="ja-JP" sz="1200" kern="1200" dirty="0" smtClean="0">
                <a:solidFill>
                  <a:schemeClr val="tx1"/>
                </a:solidFill>
                <a:effectLst/>
                <a:latin typeface="+mn-lt"/>
                <a:ea typeface="+mn-ea"/>
                <a:cs typeface="+mn-cs"/>
              </a:rPr>
              <a:t>食べる瞑想とも言われる「マインドフルネスイーティング」については、後ほど説明します。</a:t>
            </a:r>
            <a:endParaRPr kumimoji="1" lang="ja-JP" altLang="ja-JP" sz="1200" kern="1200" dirty="0">
              <a:solidFill>
                <a:schemeClr val="tx1"/>
              </a:solidFill>
              <a:effectLst/>
              <a:latin typeface="+mn-lt"/>
              <a:ea typeface="+mn-ea"/>
              <a:cs typeface="+mn-cs"/>
            </a:endParaRPr>
          </a:p>
        </p:txBody>
      </p:sp>
      <p:sp>
        <p:nvSpPr>
          <p:cNvPr id="4" name="スライド番号プレースホルダー 3"/>
          <p:cNvSpPr>
            <a:spLocks noGrp="1"/>
          </p:cNvSpPr>
          <p:nvPr>
            <p:ph type="sldNum" sz="quarter" idx="10"/>
          </p:nvPr>
        </p:nvSpPr>
        <p:spPr/>
        <p:txBody>
          <a:bodyPr/>
          <a:lstStyle/>
          <a:p>
            <a:fld id="{CDB5FA49-0D14-4845-9AEF-A3D3C568FACA}" type="slidenum">
              <a:rPr kumimoji="1" lang="ja-JP" altLang="en-US" smtClean="0"/>
              <a:t>28</a:t>
            </a:fld>
            <a:endParaRPr kumimoji="1" lang="ja-JP" altLang="en-US"/>
          </a:p>
        </p:txBody>
      </p:sp>
    </p:spTree>
    <p:extLst>
      <p:ext uri="{BB962C8B-B14F-4D97-AF65-F5344CB8AC3E}">
        <p14:creationId xmlns:p14="http://schemas.microsoft.com/office/powerpoint/2010/main" val="316891999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12788" y="746125"/>
            <a:ext cx="5381625" cy="3725863"/>
          </a:xfrm>
        </p:spPr>
      </p:sp>
      <p:sp>
        <p:nvSpPr>
          <p:cNvPr id="3" name="ノート プレースホルダー 2"/>
          <p:cNvSpPr>
            <a:spLocks noGrp="1"/>
          </p:cNvSpPr>
          <p:nvPr>
            <p:ph type="body" idx="1"/>
          </p:nvPr>
        </p:nvSpPr>
        <p:spPr/>
        <p:txBody>
          <a:bodyPr/>
          <a:lstStyle/>
          <a:p>
            <a:r>
              <a:rPr kumimoji="1" lang="ja-JP" altLang="en-US" sz="1200" kern="1200" dirty="0" smtClean="0">
                <a:solidFill>
                  <a:schemeClr val="tx1"/>
                </a:solidFill>
                <a:effectLst/>
                <a:latin typeface="+mn-lt"/>
                <a:ea typeface="+mn-ea"/>
                <a:cs typeface="+mn-cs"/>
              </a:rPr>
              <a:t>　</a:t>
            </a:r>
            <a:r>
              <a:rPr kumimoji="1" lang="ja-JP" altLang="ja-JP" sz="1200" kern="1200" dirty="0" smtClean="0">
                <a:solidFill>
                  <a:schemeClr val="tx1"/>
                </a:solidFill>
                <a:effectLst/>
                <a:latin typeface="+mn-lt"/>
                <a:ea typeface="+mn-ea"/>
                <a:cs typeface="+mn-cs"/>
              </a:rPr>
              <a:t>ポイントの２つ目は、「必要なエネルギー量を知る」です。</a:t>
            </a:r>
          </a:p>
          <a:p>
            <a:r>
              <a:rPr kumimoji="1" lang="en-US" altLang="ja-JP" sz="1200" kern="1200" dirty="0" smtClean="0">
                <a:solidFill>
                  <a:schemeClr val="tx1"/>
                </a:solidFill>
                <a:effectLst/>
                <a:latin typeface="+mn-lt"/>
                <a:ea typeface="+mn-ea"/>
                <a:cs typeface="+mn-cs"/>
              </a:rPr>
              <a:t> </a:t>
            </a:r>
            <a:endParaRPr kumimoji="1" lang="ja-JP" altLang="ja-JP" sz="1200" kern="1200" dirty="0" smtClean="0">
              <a:solidFill>
                <a:schemeClr val="tx1"/>
              </a:solidFill>
              <a:effectLst/>
              <a:latin typeface="+mn-lt"/>
              <a:ea typeface="+mn-ea"/>
              <a:cs typeface="+mn-cs"/>
            </a:endParaRPr>
          </a:p>
          <a:p>
            <a:r>
              <a:rPr kumimoji="1" lang="ja-JP" altLang="en-US" sz="1200" kern="1200" dirty="0" smtClean="0">
                <a:solidFill>
                  <a:schemeClr val="tx1"/>
                </a:solidFill>
                <a:effectLst/>
                <a:latin typeface="+mn-lt"/>
                <a:ea typeface="+mn-ea"/>
                <a:cs typeface="+mn-cs"/>
              </a:rPr>
              <a:t>　</a:t>
            </a:r>
            <a:r>
              <a:rPr kumimoji="1" lang="ja-JP" altLang="ja-JP" sz="1200" kern="1200" dirty="0" smtClean="0">
                <a:solidFill>
                  <a:schemeClr val="tx1"/>
                </a:solidFill>
                <a:effectLst/>
                <a:latin typeface="+mn-lt"/>
                <a:ea typeface="+mn-ea"/>
                <a:cs typeface="+mn-cs"/>
              </a:rPr>
              <a:t>１日のエネルギー摂取量の目安は、身長やその方の身体活動量によって異なります。</a:t>
            </a:r>
            <a:endParaRPr kumimoji="1" lang="en-US" altLang="ja-JP" sz="1200" kern="1200" dirty="0" smtClean="0">
              <a:solidFill>
                <a:schemeClr val="tx1"/>
              </a:solidFill>
              <a:effectLst/>
              <a:latin typeface="+mn-lt"/>
              <a:ea typeface="+mn-ea"/>
              <a:cs typeface="+mn-cs"/>
            </a:endParaRPr>
          </a:p>
          <a:p>
            <a:r>
              <a:rPr kumimoji="1" lang="ja-JP" altLang="en-US" sz="1200" kern="1200" dirty="0" smtClean="0">
                <a:solidFill>
                  <a:schemeClr val="tx1"/>
                </a:solidFill>
                <a:effectLst/>
                <a:latin typeface="+mn-lt"/>
                <a:ea typeface="+mn-ea"/>
                <a:cs typeface="+mn-cs"/>
              </a:rPr>
              <a:t>　</a:t>
            </a:r>
            <a:r>
              <a:rPr kumimoji="1" lang="ja-JP" altLang="ja-JP" sz="1200" kern="1200" dirty="0" smtClean="0">
                <a:solidFill>
                  <a:schemeClr val="tx1"/>
                </a:solidFill>
                <a:effectLst/>
                <a:latin typeface="+mn-lt"/>
                <a:ea typeface="+mn-ea"/>
                <a:cs typeface="+mn-cs"/>
              </a:rPr>
              <a:t>ご自身の目安について、例を参考に計算してみましょう。</a:t>
            </a:r>
          </a:p>
          <a:p>
            <a:r>
              <a:rPr kumimoji="1" lang="en-US" altLang="ja-JP" sz="1200" kern="1200" dirty="0" smtClean="0">
                <a:solidFill>
                  <a:schemeClr val="tx1"/>
                </a:solidFill>
                <a:effectLst/>
                <a:latin typeface="+mn-lt"/>
                <a:ea typeface="+mn-ea"/>
                <a:cs typeface="+mn-cs"/>
              </a:rPr>
              <a:t> </a:t>
            </a:r>
            <a:endParaRPr kumimoji="1" lang="ja-JP" altLang="ja-JP" sz="1200" kern="1200" dirty="0" smtClean="0">
              <a:solidFill>
                <a:schemeClr val="tx1"/>
              </a:solidFill>
              <a:effectLst/>
              <a:latin typeface="+mn-lt"/>
              <a:ea typeface="+mn-ea"/>
              <a:cs typeface="+mn-cs"/>
            </a:endParaRPr>
          </a:p>
          <a:p>
            <a:r>
              <a:rPr kumimoji="1" lang="ja-JP" altLang="ja-JP" sz="1200" kern="1200" dirty="0" smtClean="0">
                <a:solidFill>
                  <a:schemeClr val="tx1"/>
                </a:solidFill>
                <a:effectLst/>
                <a:latin typeface="+mn-lt"/>
                <a:ea typeface="+mn-ea"/>
                <a:cs typeface="+mn-cs"/>
              </a:rPr>
              <a:t>（３分くらい時間を取る）</a:t>
            </a:r>
          </a:p>
          <a:p>
            <a:r>
              <a:rPr kumimoji="1" lang="en-US" altLang="ja-JP" sz="1200" kern="1200" dirty="0" smtClean="0">
                <a:solidFill>
                  <a:schemeClr val="tx1"/>
                </a:solidFill>
                <a:effectLst/>
                <a:latin typeface="+mn-lt"/>
                <a:ea typeface="+mn-ea"/>
                <a:cs typeface="+mn-cs"/>
              </a:rPr>
              <a:t> </a:t>
            </a:r>
            <a:endParaRPr kumimoji="1" lang="ja-JP" altLang="ja-JP" sz="1200" kern="1200" dirty="0" smtClean="0">
              <a:solidFill>
                <a:schemeClr val="tx1"/>
              </a:solidFill>
              <a:effectLst/>
              <a:latin typeface="+mn-lt"/>
              <a:ea typeface="+mn-ea"/>
              <a:cs typeface="+mn-cs"/>
            </a:endParaRPr>
          </a:p>
          <a:p>
            <a:r>
              <a:rPr kumimoji="1" lang="ja-JP" altLang="en-US" sz="1200" kern="1200" dirty="0" smtClean="0">
                <a:solidFill>
                  <a:schemeClr val="tx1"/>
                </a:solidFill>
                <a:effectLst/>
                <a:latin typeface="+mn-lt"/>
                <a:ea typeface="+mn-ea"/>
                <a:cs typeface="+mn-cs"/>
              </a:rPr>
              <a:t>　</a:t>
            </a:r>
            <a:r>
              <a:rPr kumimoji="1" lang="ja-JP" altLang="ja-JP" sz="1200" kern="1200" dirty="0" smtClean="0">
                <a:solidFill>
                  <a:schemeClr val="tx1"/>
                </a:solidFill>
                <a:effectLst/>
                <a:latin typeface="+mn-lt"/>
                <a:ea typeface="+mn-ea"/>
                <a:cs typeface="+mn-cs"/>
              </a:rPr>
              <a:t>いかがでしたか？</a:t>
            </a:r>
          </a:p>
          <a:p>
            <a:r>
              <a:rPr kumimoji="1" lang="en-US" altLang="ja-JP" sz="1200" kern="1200" dirty="0" smtClean="0">
                <a:solidFill>
                  <a:schemeClr val="tx1"/>
                </a:solidFill>
                <a:effectLst/>
                <a:latin typeface="+mn-lt"/>
                <a:ea typeface="+mn-ea"/>
                <a:cs typeface="+mn-cs"/>
              </a:rPr>
              <a:t> </a:t>
            </a:r>
            <a:endParaRPr kumimoji="1" lang="ja-JP" altLang="ja-JP" sz="1200" kern="1200" dirty="0" smtClean="0">
              <a:solidFill>
                <a:schemeClr val="tx1"/>
              </a:solidFill>
              <a:effectLst/>
              <a:latin typeface="+mn-lt"/>
              <a:ea typeface="+mn-ea"/>
              <a:cs typeface="+mn-cs"/>
            </a:endParaRPr>
          </a:p>
          <a:p>
            <a:r>
              <a:rPr kumimoji="1" lang="ja-JP" altLang="en-US" sz="1200" kern="1200" dirty="0" smtClean="0">
                <a:solidFill>
                  <a:schemeClr val="tx1"/>
                </a:solidFill>
                <a:effectLst/>
                <a:latin typeface="+mn-lt"/>
                <a:ea typeface="+mn-ea"/>
                <a:cs typeface="+mn-cs"/>
              </a:rPr>
              <a:t>　</a:t>
            </a:r>
            <a:r>
              <a:rPr kumimoji="1" lang="ja-JP" altLang="ja-JP" sz="1200" kern="1200" dirty="0" smtClean="0">
                <a:solidFill>
                  <a:schemeClr val="tx1"/>
                </a:solidFill>
                <a:effectLst/>
                <a:latin typeface="+mn-lt"/>
                <a:ea typeface="+mn-ea"/>
                <a:cs typeface="+mn-cs"/>
              </a:rPr>
              <a:t>ご自身が普段食べているカロリーについて、外食やスーパー等でのカロリー表示も参考にしてみましょう。</a:t>
            </a:r>
            <a:endParaRPr kumimoji="1" lang="ja-JP" altLang="en-US" dirty="0">
              <a:latin typeface="+mn-ea"/>
            </a:endParaRPr>
          </a:p>
        </p:txBody>
      </p:sp>
      <p:sp>
        <p:nvSpPr>
          <p:cNvPr id="4" name="スライド番号プレースホルダー 3"/>
          <p:cNvSpPr>
            <a:spLocks noGrp="1"/>
          </p:cNvSpPr>
          <p:nvPr>
            <p:ph type="sldNum" sz="quarter" idx="10"/>
          </p:nvPr>
        </p:nvSpPr>
        <p:spPr/>
        <p:txBody>
          <a:bodyPr/>
          <a:lstStyle/>
          <a:p>
            <a:fld id="{CDB5FA49-0D14-4845-9AEF-A3D3C568FACA}" type="slidenum">
              <a:rPr kumimoji="1" lang="ja-JP" altLang="en-US" smtClean="0"/>
              <a:t>29</a:t>
            </a:fld>
            <a:endParaRPr kumimoji="1" lang="ja-JP" altLang="en-US"/>
          </a:p>
        </p:txBody>
      </p:sp>
    </p:spTree>
    <p:extLst>
      <p:ext uri="{BB962C8B-B14F-4D97-AF65-F5344CB8AC3E}">
        <p14:creationId xmlns:p14="http://schemas.microsoft.com/office/powerpoint/2010/main" val="62394168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7"/>
          <p:cNvSpPr>
            <a:spLocks noGrp="1" noChangeArrowheads="1"/>
          </p:cNvSpPr>
          <p:nvPr>
            <p:ph type="sldNum" sz="quarter" idx="5"/>
          </p:nvPr>
        </p:nvSpPr>
        <p:spPr>
          <a:noFill/>
        </p:spPr>
        <p:txBody>
          <a:bodyPr/>
          <a:lstStyle>
            <a:lvl1pPr eaLnBrk="0" hangingPunct="0">
              <a:defRPr kumimoji="1" sz="2400">
                <a:solidFill>
                  <a:schemeClr val="tx1"/>
                </a:solidFill>
                <a:latin typeface="Times New Roman" pitchFamily="18" charset="0"/>
                <a:ea typeface="ＭＳ Ｐゴシック" pitchFamily="50" charset="-128"/>
              </a:defRPr>
            </a:lvl1pPr>
            <a:lvl2pPr marL="749196" indent="-288153" eaLnBrk="0" hangingPunct="0">
              <a:defRPr kumimoji="1" sz="2400">
                <a:solidFill>
                  <a:schemeClr val="tx1"/>
                </a:solidFill>
                <a:latin typeface="Times New Roman" pitchFamily="18" charset="0"/>
                <a:ea typeface="ＭＳ Ｐゴシック" pitchFamily="50" charset="-128"/>
              </a:defRPr>
            </a:lvl2pPr>
            <a:lvl3pPr marL="1152610" indent="-230522" eaLnBrk="0" hangingPunct="0">
              <a:defRPr kumimoji="1" sz="2400">
                <a:solidFill>
                  <a:schemeClr val="tx1"/>
                </a:solidFill>
                <a:latin typeface="Times New Roman" pitchFamily="18" charset="0"/>
                <a:ea typeface="ＭＳ Ｐゴシック" pitchFamily="50" charset="-128"/>
              </a:defRPr>
            </a:lvl3pPr>
            <a:lvl4pPr marL="1613653" indent="-230522" eaLnBrk="0" hangingPunct="0">
              <a:defRPr kumimoji="1" sz="2400">
                <a:solidFill>
                  <a:schemeClr val="tx1"/>
                </a:solidFill>
                <a:latin typeface="Times New Roman" pitchFamily="18" charset="0"/>
                <a:ea typeface="ＭＳ Ｐゴシック" pitchFamily="50" charset="-128"/>
              </a:defRPr>
            </a:lvl4pPr>
            <a:lvl5pPr marL="2074697" indent="-230522" eaLnBrk="0" hangingPunct="0">
              <a:defRPr kumimoji="1" sz="2400">
                <a:solidFill>
                  <a:schemeClr val="tx1"/>
                </a:solidFill>
                <a:latin typeface="Times New Roman" pitchFamily="18" charset="0"/>
                <a:ea typeface="ＭＳ Ｐゴシック" pitchFamily="50" charset="-128"/>
              </a:defRPr>
            </a:lvl5pPr>
            <a:lvl6pPr marL="2535740" indent="-230522"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6pPr>
            <a:lvl7pPr marL="2996784" indent="-230522"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7pPr>
            <a:lvl8pPr marL="3457828" indent="-230522"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8pPr>
            <a:lvl9pPr marL="3918872" indent="-230522"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9pPr>
          </a:lstStyle>
          <a:p>
            <a:pPr eaLnBrk="1" hangingPunct="1"/>
            <a:fld id="{555A9053-037B-4003-BFBB-BE737BF54B0F}" type="slidenum">
              <a:rPr lang="en-US" altLang="ja-JP" sz="1200"/>
              <a:pPr eaLnBrk="1" hangingPunct="1"/>
              <a:t>3</a:t>
            </a:fld>
            <a:endParaRPr lang="en-US" altLang="ja-JP" sz="1200"/>
          </a:p>
        </p:txBody>
      </p:sp>
      <p:sp>
        <p:nvSpPr>
          <p:cNvPr id="13315" name="Rectangle 2"/>
          <p:cNvSpPr>
            <a:spLocks noGrp="1" noRot="1" noChangeAspect="1" noChangeArrowheads="1" noTextEdit="1"/>
          </p:cNvSpPr>
          <p:nvPr>
            <p:ph type="sldImg"/>
          </p:nvPr>
        </p:nvSpPr>
        <p:spPr>
          <a:xfrm>
            <a:off x="712788" y="746125"/>
            <a:ext cx="5381625" cy="3725863"/>
          </a:xfrm>
          <a:ln/>
        </p:spPr>
      </p:sp>
      <p:sp>
        <p:nvSpPr>
          <p:cNvPr id="13316" name="Rectangle 3"/>
          <p:cNvSpPr>
            <a:spLocks noGrp="1" noChangeArrowheads="1"/>
          </p:cNvSpPr>
          <p:nvPr>
            <p:ph type="body" idx="1"/>
          </p:nvPr>
        </p:nvSpPr>
        <p:spPr>
          <a:xfrm>
            <a:off x="908055" y="4721067"/>
            <a:ext cx="4968630" cy="4888933"/>
          </a:xfrm>
          <a:noFill/>
        </p:spPr>
        <p:txBody>
          <a:bodyPr/>
          <a:lstStyle/>
          <a:p>
            <a:r>
              <a:rPr lang="en-US" altLang="ja-JP" dirty="0"/>
              <a:t> </a:t>
            </a:r>
            <a:endParaRPr lang="ja-JP" altLang="ja-JP" dirty="0"/>
          </a:p>
          <a:p>
            <a:r>
              <a:rPr kumimoji="1" lang="ja-JP" altLang="en-US" sz="1200" kern="1200" dirty="0" smtClean="0">
                <a:solidFill>
                  <a:schemeClr val="tx1"/>
                </a:solidFill>
                <a:effectLst/>
                <a:latin typeface="+mn-lt"/>
                <a:ea typeface="+mn-ea"/>
                <a:cs typeface="+mn-cs"/>
              </a:rPr>
              <a:t>　</a:t>
            </a:r>
            <a:r>
              <a:rPr kumimoji="1" lang="ja-JP" altLang="ja-JP" sz="1200" kern="1200" dirty="0" smtClean="0">
                <a:solidFill>
                  <a:schemeClr val="tx1"/>
                </a:solidFill>
                <a:effectLst/>
                <a:latin typeface="+mn-lt"/>
                <a:ea typeface="+mn-ea"/>
                <a:cs typeface="+mn-cs"/>
              </a:rPr>
              <a:t>目的と進め方は、スライドのとおりです。</a:t>
            </a:r>
            <a:endParaRPr kumimoji="1" lang="ja-JP" altLang="ja-JP" sz="1200" kern="1200" dirty="0">
              <a:solidFill>
                <a:schemeClr val="tx1"/>
              </a:solidFill>
              <a:effectLst/>
              <a:latin typeface="+mn-lt"/>
              <a:ea typeface="+mn-ea"/>
              <a:cs typeface="+mn-cs"/>
            </a:endParaRPr>
          </a:p>
        </p:txBody>
      </p:sp>
    </p:spTree>
    <p:extLst>
      <p:ext uri="{BB962C8B-B14F-4D97-AF65-F5344CB8AC3E}">
        <p14:creationId xmlns:p14="http://schemas.microsoft.com/office/powerpoint/2010/main" val="132064825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12788" y="746125"/>
            <a:ext cx="5381625" cy="3725863"/>
          </a:xfrm>
        </p:spPr>
      </p:sp>
      <p:sp>
        <p:nvSpPr>
          <p:cNvPr id="3" name="ノート プレースホルダー 2"/>
          <p:cNvSpPr>
            <a:spLocks noGrp="1"/>
          </p:cNvSpPr>
          <p:nvPr>
            <p:ph type="body" idx="1"/>
          </p:nvPr>
        </p:nvSpPr>
        <p:spPr/>
        <p:txBody>
          <a:bodyPr/>
          <a:lstStyle/>
          <a:p>
            <a:r>
              <a:rPr kumimoji="1" lang="ja-JP" altLang="en-US" sz="1200" kern="1200" dirty="0" smtClean="0">
                <a:solidFill>
                  <a:schemeClr val="tx1"/>
                </a:solidFill>
                <a:effectLst/>
                <a:latin typeface="+mn-lt"/>
                <a:ea typeface="+mn-ea"/>
                <a:cs typeface="+mn-cs"/>
              </a:rPr>
              <a:t>　</a:t>
            </a:r>
            <a:r>
              <a:rPr kumimoji="1" lang="ja-JP" altLang="ja-JP" sz="1200" kern="1200" dirty="0" smtClean="0">
                <a:solidFill>
                  <a:schemeClr val="tx1"/>
                </a:solidFill>
                <a:effectLst/>
                <a:latin typeface="+mn-lt"/>
                <a:ea typeface="+mn-ea"/>
                <a:cs typeface="+mn-cs"/>
              </a:rPr>
              <a:t>さて、太る原因について見ていきましょう。</a:t>
            </a:r>
          </a:p>
          <a:p>
            <a:r>
              <a:rPr kumimoji="1" lang="en-US" altLang="ja-JP" sz="1200" kern="1200" dirty="0" smtClean="0">
                <a:solidFill>
                  <a:schemeClr val="tx1"/>
                </a:solidFill>
                <a:effectLst/>
                <a:latin typeface="+mn-lt"/>
                <a:ea typeface="+mn-ea"/>
                <a:cs typeface="+mn-cs"/>
              </a:rPr>
              <a:t> </a:t>
            </a:r>
            <a:endParaRPr kumimoji="1" lang="ja-JP" altLang="ja-JP" sz="1200" kern="1200" dirty="0" smtClean="0">
              <a:solidFill>
                <a:schemeClr val="tx1"/>
              </a:solidFill>
              <a:effectLst/>
              <a:latin typeface="+mn-lt"/>
              <a:ea typeface="+mn-ea"/>
              <a:cs typeface="+mn-cs"/>
            </a:endParaRPr>
          </a:p>
          <a:p>
            <a:r>
              <a:rPr kumimoji="1" lang="ja-JP" altLang="en-US" sz="1200" kern="1200" dirty="0" smtClean="0">
                <a:solidFill>
                  <a:schemeClr val="tx1"/>
                </a:solidFill>
                <a:effectLst/>
                <a:latin typeface="+mn-lt"/>
                <a:ea typeface="+mn-ea"/>
                <a:cs typeface="+mn-cs"/>
              </a:rPr>
              <a:t>　</a:t>
            </a:r>
            <a:r>
              <a:rPr kumimoji="1" lang="ja-JP" altLang="ja-JP" sz="1200" kern="1200" dirty="0" smtClean="0">
                <a:solidFill>
                  <a:schemeClr val="tx1"/>
                </a:solidFill>
                <a:effectLst/>
                <a:latin typeface="+mn-lt"/>
                <a:ea typeface="+mn-ea"/>
                <a:cs typeface="+mn-cs"/>
              </a:rPr>
              <a:t>それは、「消費エネルギーと摂取エネルギーとの収支バランスの崩れ」です。</a:t>
            </a:r>
          </a:p>
          <a:p>
            <a:r>
              <a:rPr kumimoji="1" lang="en-US" altLang="ja-JP" sz="1200" kern="1200" dirty="0" smtClean="0">
                <a:solidFill>
                  <a:schemeClr val="tx1"/>
                </a:solidFill>
                <a:effectLst/>
                <a:latin typeface="+mn-lt"/>
                <a:ea typeface="+mn-ea"/>
                <a:cs typeface="+mn-cs"/>
              </a:rPr>
              <a:t> </a:t>
            </a:r>
            <a:endParaRPr kumimoji="1" lang="ja-JP" altLang="ja-JP" sz="1200" kern="1200" dirty="0" smtClean="0">
              <a:solidFill>
                <a:schemeClr val="tx1"/>
              </a:solidFill>
              <a:effectLst/>
              <a:latin typeface="+mn-lt"/>
              <a:ea typeface="+mn-ea"/>
              <a:cs typeface="+mn-cs"/>
            </a:endParaRPr>
          </a:p>
          <a:p>
            <a:r>
              <a:rPr kumimoji="1" lang="ja-JP" altLang="en-US" sz="1200" kern="1200" dirty="0" smtClean="0">
                <a:solidFill>
                  <a:schemeClr val="tx1"/>
                </a:solidFill>
                <a:effectLst/>
                <a:latin typeface="+mn-lt"/>
                <a:ea typeface="+mn-ea"/>
                <a:cs typeface="+mn-cs"/>
              </a:rPr>
              <a:t>　</a:t>
            </a:r>
            <a:r>
              <a:rPr kumimoji="1" lang="ja-JP" altLang="ja-JP" sz="1200" kern="1200" dirty="0" smtClean="0">
                <a:solidFill>
                  <a:schemeClr val="tx1"/>
                </a:solidFill>
                <a:effectLst/>
                <a:latin typeface="+mn-lt"/>
                <a:ea typeface="+mn-ea"/>
                <a:cs typeface="+mn-cs"/>
              </a:rPr>
              <a:t>摂取し過ぎたエネルギーは、脂肪となって蓄積され、肥満の要因になります。</a:t>
            </a:r>
            <a:endParaRPr kumimoji="1" lang="ja-JP" altLang="ja-JP" sz="1200" kern="1200" dirty="0">
              <a:solidFill>
                <a:schemeClr val="tx1"/>
              </a:solidFill>
              <a:effectLst/>
              <a:latin typeface="+mn-lt"/>
              <a:ea typeface="+mn-ea"/>
              <a:cs typeface="+mn-cs"/>
            </a:endParaRPr>
          </a:p>
        </p:txBody>
      </p:sp>
      <p:sp>
        <p:nvSpPr>
          <p:cNvPr id="4" name="スライド番号プレースホルダー 3"/>
          <p:cNvSpPr>
            <a:spLocks noGrp="1"/>
          </p:cNvSpPr>
          <p:nvPr>
            <p:ph type="sldNum" sz="quarter" idx="10"/>
          </p:nvPr>
        </p:nvSpPr>
        <p:spPr/>
        <p:txBody>
          <a:bodyPr/>
          <a:lstStyle/>
          <a:p>
            <a:fld id="{CDB5FA49-0D14-4845-9AEF-A3D3C568FACA}" type="slidenum">
              <a:rPr kumimoji="1" lang="ja-JP" altLang="en-US" smtClean="0"/>
              <a:t>30</a:t>
            </a:fld>
            <a:endParaRPr kumimoji="1" lang="ja-JP" altLang="en-US"/>
          </a:p>
        </p:txBody>
      </p:sp>
    </p:spTree>
    <p:extLst>
      <p:ext uri="{BB962C8B-B14F-4D97-AF65-F5344CB8AC3E}">
        <p14:creationId xmlns:p14="http://schemas.microsoft.com/office/powerpoint/2010/main" val="72340096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12788" y="746125"/>
            <a:ext cx="5381625" cy="3725863"/>
          </a:xfrm>
        </p:spPr>
      </p:sp>
      <p:sp>
        <p:nvSpPr>
          <p:cNvPr id="3" name="ノート プレースホルダー 2"/>
          <p:cNvSpPr>
            <a:spLocks noGrp="1"/>
          </p:cNvSpPr>
          <p:nvPr>
            <p:ph type="body" idx="1"/>
          </p:nvPr>
        </p:nvSpPr>
        <p:spPr/>
        <p:txBody>
          <a:bodyPr/>
          <a:lstStyle/>
          <a:p>
            <a:r>
              <a:rPr kumimoji="1" lang="ja-JP" altLang="en-US" sz="1200" kern="1200" dirty="0" smtClean="0">
                <a:solidFill>
                  <a:schemeClr val="tx1"/>
                </a:solidFill>
                <a:effectLst/>
                <a:latin typeface="+mn-lt"/>
                <a:ea typeface="+mn-ea"/>
                <a:cs typeface="+mn-cs"/>
              </a:rPr>
              <a:t>　</a:t>
            </a:r>
            <a:r>
              <a:rPr kumimoji="1" lang="ja-JP" altLang="ja-JP" sz="1200" kern="1200" dirty="0" smtClean="0">
                <a:solidFill>
                  <a:schemeClr val="tx1"/>
                </a:solidFill>
                <a:effectLst/>
                <a:latin typeface="+mn-lt"/>
                <a:ea typeface="+mn-ea"/>
                <a:cs typeface="+mn-cs"/>
              </a:rPr>
              <a:t>ポイントの３つ目は、「適正体重を知る」です。</a:t>
            </a:r>
          </a:p>
          <a:p>
            <a:r>
              <a:rPr kumimoji="1" lang="en-US" altLang="ja-JP" sz="1200" kern="1200" dirty="0" smtClean="0">
                <a:solidFill>
                  <a:schemeClr val="tx1"/>
                </a:solidFill>
                <a:effectLst/>
                <a:latin typeface="+mn-lt"/>
                <a:ea typeface="+mn-ea"/>
                <a:cs typeface="+mn-cs"/>
              </a:rPr>
              <a:t> </a:t>
            </a:r>
            <a:endParaRPr kumimoji="1" lang="ja-JP" altLang="ja-JP" sz="1200" kern="1200" dirty="0" smtClean="0">
              <a:solidFill>
                <a:schemeClr val="tx1"/>
              </a:solidFill>
              <a:effectLst/>
              <a:latin typeface="+mn-lt"/>
              <a:ea typeface="+mn-ea"/>
              <a:cs typeface="+mn-cs"/>
            </a:endParaRPr>
          </a:p>
          <a:p>
            <a:r>
              <a:rPr kumimoji="1" lang="ja-JP" altLang="en-US" sz="1200" kern="1200" dirty="0" smtClean="0">
                <a:solidFill>
                  <a:schemeClr val="tx1"/>
                </a:solidFill>
                <a:effectLst/>
                <a:latin typeface="+mn-lt"/>
                <a:ea typeface="+mn-ea"/>
                <a:cs typeface="+mn-cs"/>
              </a:rPr>
              <a:t>　</a:t>
            </a:r>
            <a:r>
              <a:rPr kumimoji="1" lang="ja-JP" altLang="ja-JP" sz="1200" kern="1200" dirty="0" smtClean="0">
                <a:solidFill>
                  <a:schemeClr val="tx1"/>
                </a:solidFill>
                <a:effectLst/>
                <a:latin typeface="+mn-lt"/>
                <a:ea typeface="+mn-ea"/>
                <a:cs typeface="+mn-cs"/>
              </a:rPr>
              <a:t>適正体重を知る方法として、</a:t>
            </a:r>
            <a:r>
              <a:rPr kumimoji="1" lang="en-US" altLang="ja-JP" sz="1200" kern="1200" dirty="0" smtClean="0">
                <a:solidFill>
                  <a:schemeClr val="tx1"/>
                </a:solidFill>
                <a:effectLst/>
                <a:latin typeface="+mn-lt"/>
                <a:ea typeface="+mn-ea"/>
                <a:cs typeface="+mn-cs"/>
              </a:rPr>
              <a:t>Body Mass Index</a:t>
            </a:r>
            <a:r>
              <a:rPr kumimoji="1" lang="ja-JP" altLang="ja-JP" sz="1200" kern="1200" dirty="0" smtClean="0">
                <a:solidFill>
                  <a:schemeClr val="tx1"/>
                </a:solidFill>
                <a:effectLst/>
                <a:latin typeface="+mn-lt"/>
                <a:ea typeface="+mn-ea"/>
                <a:cs typeface="+mn-cs"/>
              </a:rPr>
              <a:t>（</a:t>
            </a:r>
            <a:r>
              <a:rPr kumimoji="1" lang="en-US" altLang="ja-JP" sz="1200" kern="1200" dirty="0" smtClean="0">
                <a:solidFill>
                  <a:schemeClr val="tx1"/>
                </a:solidFill>
                <a:effectLst/>
                <a:latin typeface="+mn-lt"/>
                <a:ea typeface="+mn-ea"/>
                <a:cs typeface="+mn-cs"/>
              </a:rPr>
              <a:t>BMI</a:t>
            </a:r>
            <a:r>
              <a:rPr kumimoji="1" lang="ja-JP" altLang="ja-JP" sz="1200" kern="1200" dirty="0" err="1" smtClean="0">
                <a:solidFill>
                  <a:schemeClr val="tx1"/>
                </a:solidFill>
                <a:effectLst/>
                <a:latin typeface="+mn-lt"/>
                <a:ea typeface="+mn-ea"/>
                <a:cs typeface="+mn-cs"/>
              </a:rPr>
              <a:t>、</a:t>
            </a:r>
            <a:r>
              <a:rPr kumimoji="1" lang="ja-JP" altLang="ja-JP" sz="1200" kern="1200" dirty="0" smtClean="0">
                <a:solidFill>
                  <a:schemeClr val="tx1"/>
                </a:solidFill>
                <a:effectLst/>
                <a:latin typeface="+mn-lt"/>
                <a:ea typeface="+mn-ea"/>
                <a:cs typeface="+mn-cs"/>
              </a:rPr>
              <a:t>体格指数）という指標があります。</a:t>
            </a:r>
          </a:p>
          <a:p>
            <a:r>
              <a:rPr kumimoji="1" lang="en-US" altLang="ja-JP" sz="1200" kern="1200" dirty="0" smtClean="0">
                <a:solidFill>
                  <a:schemeClr val="tx1"/>
                </a:solidFill>
                <a:effectLst/>
                <a:latin typeface="+mn-lt"/>
                <a:ea typeface="+mn-ea"/>
                <a:cs typeface="+mn-cs"/>
              </a:rPr>
              <a:t> </a:t>
            </a:r>
            <a:endParaRPr kumimoji="1" lang="ja-JP" altLang="ja-JP" sz="1200" kern="1200" dirty="0" smtClean="0">
              <a:solidFill>
                <a:schemeClr val="tx1"/>
              </a:solidFill>
              <a:effectLst/>
              <a:latin typeface="+mn-lt"/>
              <a:ea typeface="+mn-ea"/>
              <a:cs typeface="+mn-cs"/>
            </a:endParaRPr>
          </a:p>
          <a:p>
            <a:r>
              <a:rPr kumimoji="1" lang="ja-JP" altLang="en-US" sz="1200" kern="1200" dirty="0" smtClean="0">
                <a:solidFill>
                  <a:schemeClr val="tx1"/>
                </a:solidFill>
                <a:effectLst/>
                <a:latin typeface="+mn-lt"/>
                <a:ea typeface="+mn-ea"/>
                <a:cs typeface="+mn-cs"/>
              </a:rPr>
              <a:t>　</a:t>
            </a:r>
            <a:r>
              <a:rPr kumimoji="1" lang="ja-JP" altLang="ja-JP" sz="1200" kern="1200" dirty="0" smtClean="0">
                <a:solidFill>
                  <a:schemeClr val="tx1"/>
                </a:solidFill>
                <a:effectLst/>
                <a:latin typeface="+mn-lt"/>
                <a:ea typeface="+mn-ea"/>
                <a:cs typeface="+mn-cs"/>
              </a:rPr>
              <a:t>厚生労働省による「日本人の食事摂取基準（</a:t>
            </a:r>
            <a:r>
              <a:rPr kumimoji="1" lang="en-US" altLang="ja-JP" sz="1200" kern="1200" dirty="0" smtClean="0">
                <a:solidFill>
                  <a:schemeClr val="tx1"/>
                </a:solidFill>
                <a:effectLst/>
                <a:latin typeface="+mn-lt"/>
                <a:ea typeface="+mn-ea"/>
                <a:cs typeface="+mn-cs"/>
              </a:rPr>
              <a:t>2015</a:t>
            </a:r>
            <a:r>
              <a:rPr kumimoji="1" lang="ja-JP" altLang="ja-JP" sz="1200" kern="1200" dirty="0" smtClean="0">
                <a:solidFill>
                  <a:schemeClr val="tx1"/>
                </a:solidFill>
                <a:effectLst/>
                <a:latin typeface="+mn-lt"/>
                <a:ea typeface="+mn-ea"/>
                <a:cs typeface="+mn-cs"/>
              </a:rPr>
              <a:t>年版）」では、目標とする</a:t>
            </a:r>
            <a:r>
              <a:rPr kumimoji="1" lang="en-US" altLang="ja-JP" sz="1200" kern="1200" dirty="0" smtClean="0">
                <a:solidFill>
                  <a:schemeClr val="tx1"/>
                </a:solidFill>
                <a:effectLst/>
                <a:latin typeface="+mn-lt"/>
                <a:ea typeface="+mn-ea"/>
                <a:cs typeface="+mn-cs"/>
              </a:rPr>
              <a:t>BMI</a:t>
            </a:r>
            <a:r>
              <a:rPr kumimoji="1" lang="ja-JP" altLang="ja-JP" sz="1200" kern="1200" dirty="0" smtClean="0">
                <a:solidFill>
                  <a:schemeClr val="tx1"/>
                </a:solidFill>
                <a:effectLst/>
                <a:latin typeface="+mn-lt"/>
                <a:ea typeface="+mn-ea"/>
                <a:cs typeface="+mn-cs"/>
              </a:rPr>
              <a:t>の範囲が定められており、この範囲の体重が最も健康的と考えられています。</a:t>
            </a:r>
          </a:p>
          <a:p>
            <a:r>
              <a:rPr kumimoji="1" lang="en-US" altLang="ja-JP" sz="1200" kern="1200" dirty="0" smtClean="0">
                <a:solidFill>
                  <a:schemeClr val="tx1"/>
                </a:solidFill>
                <a:effectLst/>
                <a:latin typeface="+mn-lt"/>
                <a:ea typeface="+mn-ea"/>
                <a:cs typeface="+mn-cs"/>
              </a:rPr>
              <a:t> </a:t>
            </a:r>
            <a:endParaRPr kumimoji="1" lang="ja-JP" altLang="ja-JP" sz="1200" kern="1200" dirty="0" smtClean="0">
              <a:solidFill>
                <a:schemeClr val="tx1"/>
              </a:solidFill>
              <a:effectLst/>
              <a:latin typeface="+mn-lt"/>
              <a:ea typeface="+mn-ea"/>
              <a:cs typeface="+mn-cs"/>
            </a:endParaRPr>
          </a:p>
          <a:p>
            <a:r>
              <a:rPr kumimoji="1" lang="ja-JP" altLang="en-US" sz="1200" kern="1200" dirty="0" smtClean="0">
                <a:solidFill>
                  <a:schemeClr val="tx1"/>
                </a:solidFill>
                <a:effectLst/>
                <a:latin typeface="+mn-lt"/>
                <a:ea typeface="+mn-ea"/>
                <a:cs typeface="+mn-cs"/>
              </a:rPr>
              <a:t>　</a:t>
            </a:r>
            <a:r>
              <a:rPr kumimoji="1" lang="en-US" altLang="ja-JP" sz="1200" kern="1200" dirty="0" smtClean="0">
                <a:solidFill>
                  <a:schemeClr val="tx1"/>
                </a:solidFill>
                <a:effectLst/>
                <a:latin typeface="+mn-lt"/>
                <a:ea typeface="+mn-ea"/>
                <a:cs typeface="+mn-cs"/>
              </a:rPr>
              <a:t>BMI 22</a:t>
            </a:r>
            <a:r>
              <a:rPr kumimoji="1" lang="ja-JP" altLang="ja-JP" sz="1200" kern="1200" dirty="0" smtClean="0">
                <a:solidFill>
                  <a:schemeClr val="tx1"/>
                </a:solidFill>
                <a:effectLst/>
                <a:latin typeface="+mn-lt"/>
                <a:ea typeface="+mn-ea"/>
                <a:cs typeface="+mn-cs"/>
              </a:rPr>
              <a:t>は、目標範囲の真ん中の値であり、適正体重の目安とされています。</a:t>
            </a:r>
          </a:p>
          <a:p>
            <a:r>
              <a:rPr kumimoji="1" lang="ja-JP" altLang="ja-JP" sz="1200" kern="1200" dirty="0" smtClean="0">
                <a:solidFill>
                  <a:schemeClr val="tx1"/>
                </a:solidFill>
                <a:effectLst/>
                <a:latin typeface="+mn-lt"/>
                <a:ea typeface="+mn-ea"/>
                <a:cs typeface="+mn-cs"/>
              </a:rPr>
              <a:t>例を参考に、適正体重の目安を計算してみましょう。</a:t>
            </a:r>
          </a:p>
          <a:p>
            <a:r>
              <a:rPr kumimoji="1" lang="en-US" altLang="ja-JP" sz="1200" kern="1200" dirty="0" smtClean="0">
                <a:solidFill>
                  <a:schemeClr val="tx1"/>
                </a:solidFill>
                <a:effectLst/>
                <a:latin typeface="+mn-lt"/>
                <a:ea typeface="+mn-ea"/>
                <a:cs typeface="+mn-cs"/>
              </a:rPr>
              <a:t> </a:t>
            </a:r>
            <a:endParaRPr kumimoji="1" lang="ja-JP" altLang="ja-JP" sz="1200" kern="1200" dirty="0" smtClean="0">
              <a:solidFill>
                <a:schemeClr val="tx1"/>
              </a:solidFill>
              <a:effectLst/>
              <a:latin typeface="+mn-lt"/>
              <a:ea typeface="+mn-ea"/>
              <a:cs typeface="+mn-cs"/>
            </a:endParaRPr>
          </a:p>
          <a:p>
            <a:r>
              <a:rPr kumimoji="1" lang="ja-JP" altLang="ja-JP" sz="1200" kern="1200" dirty="0" smtClean="0">
                <a:solidFill>
                  <a:schemeClr val="tx1"/>
                </a:solidFill>
                <a:effectLst/>
                <a:latin typeface="+mn-lt"/>
                <a:ea typeface="+mn-ea"/>
                <a:cs typeface="+mn-cs"/>
              </a:rPr>
              <a:t>（１～</a:t>
            </a:r>
            <a:r>
              <a:rPr kumimoji="1" lang="en-US" altLang="ja-JP" sz="1200" kern="1200" dirty="0" smtClean="0">
                <a:solidFill>
                  <a:schemeClr val="tx1"/>
                </a:solidFill>
                <a:effectLst/>
                <a:latin typeface="+mn-lt"/>
                <a:ea typeface="+mn-ea"/>
                <a:cs typeface="+mn-cs"/>
              </a:rPr>
              <a:t>2</a:t>
            </a:r>
            <a:r>
              <a:rPr kumimoji="1" lang="ja-JP" altLang="ja-JP" sz="1200" kern="1200" dirty="0" smtClean="0">
                <a:solidFill>
                  <a:schemeClr val="tx1"/>
                </a:solidFill>
                <a:effectLst/>
                <a:latin typeface="+mn-lt"/>
                <a:ea typeface="+mn-ea"/>
                <a:cs typeface="+mn-cs"/>
              </a:rPr>
              <a:t>分くらい時間を取る）</a:t>
            </a:r>
          </a:p>
          <a:p>
            <a:r>
              <a:rPr kumimoji="1" lang="en-US" altLang="ja-JP" sz="1200" kern="1200" dirty="0" smtClean="0">
                <a:solidFill>
                  <a:schemeClr val="tx1"/>
                </a:solidFill>
                <a:effectLst/>
                <a:latin typeface="+mn-lt"/>
                <a:ea typeface="+mn-ea"/>
                <a:cs typeface="+mn-cs"/>
              </a:rPr>
              <a:t> </a:t>
            </a:r>
            <a:endParaRPr kumimoji="1" lang="ja-JP" altLang="ja-JP" sz="1200" kern="1200" dirty="0" smtClean="0">
              <a:solidFill>
                <a:schemeClr val="tx1"/>
              </a:solidFill>
              <a:effectLst/>
              <a:latin typeface="+mn-lt"/>
              <a:ea typeface="+mn-ea"/>
              <a:cs typeface="+mn-cs"/>
            </a:endParaRPr>
          </a:p>
          <a:p>
            <a:r>
              <a:rPr kumimoji="1" lang="ja-JP" altLang="en-US" sz="1200" kern="1200" dirty="0" smtClean="0">
                <a:solidFill>
                  <a:schemeClr val="tx1"/>
                </a:solidFill>
                <a:effectLst/>
                <a:latin typeface="+mn-lt"/>
                <a:ea typeface="+mn-ea"/>
                <a:cs typeface="+mn-cs"/>
              </a:rPr>
              <a:t>　</a:t>
            </a:r>
            <a:r>
              <a:rPr kumimoji="1" lang="ja-JP" altLang="ja-JP" sz="1200" kern="1200" dirty="0" smtClean="0">
                <a:solidFill>
                  <a:schemeClr val="tx1"/>
                </a:solidFill>
                <a:effectLst/>
                <a:latin typeface="+mn-lt"/>
                <a:ea typeface="+mn-ea"/>
                <a:cs typeface="+mn-cs"/>
              </a:rPr>
              <a:t>いかがでしたか？</a:t>
            </a:r>
          </a:p>
          <a:p>
            <a:r>
              <a:rPr kumimoji="1" lang="ja-JP" altLang="ja-JP" sz="1200" kern="1200" dirty="0" smtClean="0">
                <a:solidFill>
                  <a:schemeClr val="tx1"/>
                </a:solidFill>
                <a:effectLst/>
                <a:latin typeface="+mn-lt"/>
                <a:ea typeface="+mn-ea"/>
                <a:cs typeface="+mn-cs"/>
              </a:rPr>
              <a:t>ご自身の</a:t>
            </a:r>
            <a:r>
              <a:rPr kumimoji="1" lang="en-US" altLang="ja-JP" sz="1200" kern="1200" dirty="0" smtClean="0">
                <a:solidFill>
                  <a:schemeClr val="tx1"/>
                </a:solidFill>
                <a:effectLst/>
                <a:latin typeface="+mn-lt"/>
                <a:ea typeface="+mn-ea"/>
                <a:cs typeface="+mn-cs"/>
              </a:rPr>
              <a:t>BMI</a:t>
            </a:r>
            <a:r>
              <a:rPr kumimoji="1" lang="ja-JP" altLang="ja-JP" sz="1200" kern="1200" dirty="0" smtClean="0">
                <a:solidFill>
                  <a:schemeClr val="tx1"/>
                </a:solidFill>
                <a:effectLst/>
                <a:latin typeface="+mn-lt"/>
                <a:ea typeface="+mn-ea"/>
                <a:cs typeface="+mn-cs"/>
              </a:rPr>
              <a:t>についても時間のある時に計算してみると参考になります。</a:t>
            </a:r>
            <a:endParaRPr kumimoji="1" lang="ja-JP" altLang="en-US" dirty="0">
              <a:latin typeface="+mn-ea"/>
            </a:endParaRPr>
          </a:p>
        </p:txBody>
      </p:sp>
      <p:sp>
        <p:nvSpPr>
          <p:cNvPr id="4" name="スライド番号プレースホルダー 3"/>
          <p:cNvSpPr>
            <a:spLocks noGrp="1"/>
          </p:cNvSpPr>
          <p:nvPr>
            <p:ph type="sldNum" sz="quarter" idx="10"/>
          </p:nvPr>
        </p:nvSpPr>
        <p:spPr/>
        <p:txBody>
          <a:bodyPr/>
          <a:lstStyle/>
          <a:p>
            <a:fld id="{CDB5FA49-0D14-4845-9AEF-A3D3C568FACA}" type="slidenum">
              <a:rPr kumimoji="1" lang="ja-JP" altLang="en-US" smtClean="0"/>
              <a:t>31</a:t>
            </a:fld>
            <a:endParaRPr kumimoji="1" lang="ja-JP" altLang="en-US"/>
          </a:p>
        </p:txBody>
      </p:sp>
    </p:spTree>
    <p:extLst>
      <p:ext uri="{BB962C8B-B14F-4D97-AF65-F5344CB8AC3E}">
        <p14:creationId xmlns:p14="http://schemas.microsoft.com/office/powerpoint/2010/main" val="354913971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12788" y="746125"/>
            <a:ext cx="5381625" cy="3725863"/>
          </a:xfrm>
        </p:spPr>
      </p:sp>
      <p:sp>
        <p:nvSpPr>
          <p:cNvPr id="3" name="ノート プレースホルダー 2"/>
          <p:cNvSpPr>
            <a:spLocks noGrp="1"/>
          </p:cNvSpPr>
          <p:nvPr>
            <p:ph type="body" idx="1"/>
          </p:nvPr>
        </p:nvSpPr>
        <p:spPr/>
        <p:txBody>
          <a:bodyPr/>
          <a:lstStyle/>
          <a:p>
            <a:pPr defTabSz="905622"/>
            <a:r>
              <a:rPr kumimoji="1" lang="ja-JP" altLang="en-US" sz="1200" kern="1200" dirty="0" smtClean="0">
                <a:solidFill>
                  <a:schemeClr val="tx1"/>
                </a:solidFill>
                <a:effectLst/>
                <a:latin typeface="+mn-lt"/>
                <a:ea typeface="+mn-ea"/>
                <a:cs typeface="+mn-cs"/>
              </a:rPr>
              <a:t>　</a:t>
            </a:r>
            <a:r>
              <a:rPr kumimoji="1" lang="ja-JP" altLang="ja-JP" sz="1200" kern="1200" dirty="0" smtClean="0">
                <a:solidFill>
                  <a:schemeClr val="tx1"/>
                </a:solidFill>
                <a:effectLst/>
                <a:latin typeface="+mn-lt"/>
                <a:ea typeface="+mn-ea"/>
                <a:cs typeface="+mn-cs"/>
              </a:rPr>
              <a:t>続いて、「運動について」説明します。</a:t>
            </a:r>
            <a:endParaRPr kumimoji="1" lang="ja-JP" altLang="en-US" dirty="0"/>
          </a:p>
        </p:txBody>
      </p:sp>
      <p:sp>
        <p:nvSpPr>
          <p:cNvPr id="4" name="スライド番号プレースホルダー 3"/>
          <p:cNvSpPr>
            <a:spLocks noGrp="1"/>
          </p:cNvSpPr>
          <p:nvPr>
            <p:ph type="sldNum" sz="quarter" idx="10"/>
          </p:nvPr>
        </p:nvSpPr>
        <p:spPr/>
        <p:txBody>
          <a:bodyPr/>
          <a:lstStyle/>
          <a:p>
            <a:fld id="{CDB5FA49-0D14-4845-9AEF-A3D3C568FACA}" type="slidenum">
              <a:rPr kumimoji="1" lang="ja-JP" altLang="en-US" smtClean="0"/>
              <a:t>32</a:t>
            </a:fld>
            <a:endParaRPr kumimoji="1" lang="ja-JP" altLang="en-US"/>
          </a:p>
        </p:txBody>
      </p:sp>
    </p:spTree>
    <p:extLst>
      <p:ext uri="{BB962C8B-B14F-4D97-AF65-F5344CB8AC3E}">
        <p14:creationId xmlns:p14="http://schemas.microsoft.com/office/powerpoint/2010/main" val="371049138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12788" y="746125"/>
            <a:ext cx="5381625" cy="3725863"/>
          </a:xfrm>
        </p:spPr>
      </p:sp>
      <p:sp>
        <p:nvSpPr>
          <p:cNvPr id="3" name="ノート プレースホルダー 2"/>
          <p:cNvSpPr>
            <a:spLocks noGrp="1"/>
          </p:cNvSpPr>
          <p:nvPr>
            <p:ph type="body" idx="1"/>
          </p:nvPr>
        </p:nvSpPr>
        <p:spPr/>
        <p:txBody>
          <a:bodyPr/>
          <a:lstStyle/>
          <a:p>
            <a:r>
              <a:rPr kumimoji="1" lang="ja-JP" altLang="en-US" sz="1200" kern="1200" dirty="0" smtClean="0">
                <a:solidFill>
                  <a:schemeClr val="tx1"/>
                </a:solidFill>
                <a:effectLst/>
                <a:latin typeface="+mn-lt"/>
                <a:ea typeface="+mn-ea"/>
                <a:cs typeface="+mn-cs"/>
              </a:rPr>
              <a:t>　</a:t>
            </a:r>
            <a:r>
              <a:rPr kumimoji="1" lang="ja-JP" altLang="ja-JP" sz="1200" kern="1200" dirty="0" smtClean="0">
                <a:solidFill>
                  <a:schemeClr val="tx1"/>
                </a:solidFill>
                <a:effectLst/>
                <a:latin typeface="+mn-lt"/>
                <a:ea typeface="+mn-ea"/>
                <a:cs typeface="+mn-cs"/>
              </a:rPr>
              <a:t>運動等の「身体活動を増やす」ことで得られる効果について確認しましょう。</a:t>
            </a:r>
          </a:p>
          <a:p>
            <a:r>
              <a:rPr kumimoji="1" lang="en-US" altLang="ja-JP" sz="1200" kern="1200" dirty="0" smtClean="0">
                <a:solidFill>
                  <a:schemeClr val="tx1"/>
                </a:solidFill>
                <a:effectLst/>
                <a:latin typeface="+mn-lt"/>
                <a:ea typeface="+mn-ea"/>
                <a:cs typeface="+mn-cs"/>
              </a:rPr>
              <a:t> </a:t>
            </a:r>
            <a:endParaRPr kumimoji="1" lang="ja-JP" altLang="ja-JP" sz="1200" kern="1200" dirty="0" smtClean="0">
              <a:solidFill>
                <a:schemeClr val="tx1"/>
              </a:solidFill>
              <a:effectLst/>
              <a:latin typeface="+mn-lt"/>
              <a:ea typeface="+mn-ea"/>
              <a:cs typeface="+mn-cs"/>
            </a:endParaRPr>
          </a:p>
          <a:p>
            <a:r>
              <a:rPr kumimoji="1" lang="ja-JP" altLang="en-US" sz="1200" kern="1200" dirty="0" smtClean="0">
                <a:solidFill>
                  <a:schemeClr val="tx1"/>
                </a:solidFill>
                <a:effectLst/>
                <a:latin typeface="+mn-lt"/>
                <a:ea typeface="+mn-ea"/>
                <a:cs typeface="+mn-cs"/>
              </a:rPr>
              <a:t>　</a:t>
            </a:r>
            <a:r>
              <a:rPr kumimoji="1" lang="ja-JP" altLang="ja-JP" sz="1200" kern="1200" dirty="0" smtClean="0">
                <a:solidFill>
                  <a:schemeClr val="tx1"/>
                </a:solidFill>
                <a:effectLst/>
                <a:latin typeface="+mn-lt"/>
                <a:ea typeface="+mn-ea"/>
                <a:cs typeface="+mn-cs"/>
              </a:rPr>
              <a:t>「身体活動」とは、安静にしている状態よりも多くのエネルギーを消費するすべての動作を指します。</a:t>
            </a:r>
          </a:p>
          <a:p>
            <a:r>
              <a:rPr kumimoji="1" lang="ja-JP" altLang="en-US" sz="1200" kern="1200" dirty="0" smtClean="0">
                <a:solidFill>
                  <a:schemeClr val="tx1"/>
                </a:solidFill>
                <a:effectLst/>
                <a:latin typeface="+mn-lt"/>
                <a:ea typeface="+mn-ea"/>
                <a:cs typeface="+mn-cs"/>
              </a:rPr>
              <a:t>　</a:t>
            </a:r>
            <a:r>
              <a:rPr kumimoji="1" lang="ja-JP" altLang="ja-JP" sz="1200" kern="1200" dirty="0" smtClean="0">
                <a:solidFill>
                  <a:schemeClr val="tx1"/>
                </a:solidFill>
                <a:effectLst/>
                <a:latin typeface="+mn-lt"/>
                <a:ea typeface="+mn-ea"/>
                <a:cs typeface="+mn-cs"/>
              </a:rPr>
              <a:t>体力の維持や向上を目的として計画的・継続的に実施される「運動」と日常生活における労働、家事、通勤等の「生活活動」との２つに分けられます。</a:t>
            </a:r>
          </a:p>
          <a:p>
            <a:r>
              <a:rPr kumimoji="1" lang="en-US" altLang="ja-JP" sz="1200" kern="1200" dirty="0" smtClean="0">
                <a:solidFill>
                  <a:schemeClr val="tx1"/>
                </a:solidFill>
                <a:effectLst/>
                <a:latin typeface="+mn-lt"/>
                <a:ea typeface="+mn-ea"/>
                <a:cs typeface="+mn-cs"/>
              </a:rPr>
              <a:t> </a:t>
            </a:r>
            <a:endParaRPr kumimoji="1" lang="ja-JP" altLang="ja-JP" sz="1200" kern="1200" dirty="0" smtClean="0">
              <a:solidFill>
                <a:schemeClr val="tx1"/>
              </a:solidFill>
              <a:effectLst/>
              <a:latin typeface="+mn-lt"/>
              <a:ea typeface="+mn-ea"/>
              <a:cs typeface="+mn-cs"/>
            </a:endParaRPr>
          </a:p>
          <a:p>
            <a:r>
              <a:rPr kumimoji="1" lang="ja-JP" altLang="en-US" sz="1200" kern="1200" dirty="0" smtClean="0">
                <a:solidFill>
                  <a:schemeClr val="tx1"/>
                </a:solidFill>
                <a:effectLst/>
                <a:latin typeface="+mn-lt"/>
                <a:ea typeface="+mn-ea"/>
                <a:cs typeface="+mn-cs"/>
              </a:rPr>
              <a:t>　</a:t>
            </a:r>
            <a:r>
              <a:rPr kumimoji="1" lang="ja-JP" altLang="ja-JP" sz="1200" kern="1200" dirty="0" smtClean="0">
                <a:solidFill>
                  <a:schemeClr val="tx1"/>
                </a:solidFill>
                <a:effectLst/>
                <a:latin typeface="+mn-lt"/>
                <a:ea typeface="+mn-ea"/>
                <a:cs typeface="+mn-cs"/>
              </a:rPr>
              <a:t>厚生労働省の「健康づくりのための身体活動基準</a:t>
            </a:r>
            <a:r>
              <a:rPr kumimoji="1" lang="en-US" altLang="ja-JP" sz="1200" kern="1200" dirty="0" smtClean="0">
                <a:solidFill>
                  <a:schemeClr val="tx1"/>
                </a:solidFill>
                <a:effectLst/>
                <a:latin typeface="+mn-lt"/>
                <a:ea typeface="+mn-ea"/>
                <a:cs typeface="+mn-cs"/>
              </a:rPr>
              <a:t>2013</a:t>
            </a:r>
            <a:r>
              <a:rPr kumimoji="1" lang="ja-JP" altLang="ja-JP" sz="1200" kern="1200" dirty="0" smtClean="0">
                <a:solidFill>
                  <a:schemeClr val="tx1"/>
                </a:solidFill>
                <a:effectLst/>
                <a:latin typeface="+mn-lt"/>
                <a:ea typeface="+mn-ea"/>
                <a:cs typeface="+mn-cs"/>
              </a:rPr>
              <a:t>」によると、身体活動を増やすことは図のような様々な効果があり、それによって私たちの生活の質を高めることができるとしています。</a:t>
            </a:r>
          </a:p>
          <a:p>
            <a:r>
              <a:rPr kumimoji="1" lang="en-US" altLang="ja-JP" sz="1200" kern="1200" dirty="0" smtClean="0">
                <a:solidFill>
                  <a:schemeClr val="tx1"/>
                </a:solidFill>
                <a:effectLst/>
                <a:latin typeface="+mn-lt"/>
                <a:ea typeface="+mn-ea"/>
                <a:cs typeface="+mn-cs"/>
              </a:rPr>
              <a:t> </a:t>
            </a:r>
            <a:endParaRPr kumimoji="1" lang="ja-JP" altLang="ja-JP" sz="1200" kern="1200" dirty="0" smtClean="0">
              <a:solidFill>
                <a:schemeClr val="tx1"/>
              </a:solidFill>
              <a:effectLst/>
              <a:latin typeface="+mn-lt"/>
              <a:ea typeface="+mn-ea"/>
              <a:cs typeface="+mn-cs"/>
            </a:endParaRPr>
          </a:p>
          <a:p>
            <a:r>
              <a:rPr kumimoji="1" lang="ja-JP" altLang="en-US" sz="1200" kern="1200" dirty="0" smtClean="0">
                <a:solidFill>
                  <a:schemeClr val="tx1"/>
                </a:solidFill>
                <a:effectLst/>
                <a:latin typeface="+mn-lt"/>
                <a:ea typeface="+mn-ea"/>
                <a:cs typeface="+mn-cs"/>
              </a:rPr>
              <a:t>　</a:t>
            </a:r>
            <a:r>
              <a:rPr kumimoji="1" lang="ja-JP" altLang="ja-JP" sz="1200" kern="1200" dirty="0" smtClean="0">
                <a:solidFill>
                  <a:schemeClr val="tx1"/>
                </a:solidFill>
                <a:effectLst/>
                <a:latin typeface="+mn-lt"/>
                <a:ea typeface="+mn-ea"/>
                <a:cs typeface="+mn-cs"/>
              </a:rPr>
              <a:t>一方で、身体活動不足は、肥満や生活習慣病の要因であるとして、健康増進の観点から身体活動を増やすことを推奨しています。</a:t>
            </a:r>
          </a:p>
          <a:p>
            <a:r>
              <a:rPr kumimoji="1" lang="en-US" altLang="ja-JP" sz="1200" kern="1200" dirty="0" smtClean="0">
                <a:solidFill>
                  <a:schemeClr val="tx1"/>
                </a:solidFill>
                <a:effectLst/>
                <a:latin typeface="+mn-lt"/>
                <a:ea typeface="+mn-ea"/>
                <a:cs typeface="+mn-cs"/>
              </a:rPr>
              <a:t> </a:t>
            </a:r>
            <a:endParaRPr kumimoji="1" lang="ja-JP" altLang="ja-JP" sz="1200" kern="1200" dirty="0" smtClean="0">
              <a:solidFill>
                <a:schemeClr val="tx1"/>
              </a:solidFill>
              <a:effectLst/>
              <a:latin typeface="+mn-lt"/>
              <a:ea typeface="+mn-ea"/>
              <a:cs typeface="+mn-cs"/>
            </a:endParaRPr>
          </a:p>
          <a:p>
            <a:r>
              <a:rPr kumimoji="1" lang="ja-JP" altLang="en-US" sz="1200" b="0" u="none" kern="1200" dirty="0" smtClean="0">
                <a:solidFill>
                  <a:schemeClr val="tx1"/>
                </a:solidFill>
                <a:effectLst/>
                <a:latin typeface="+mn-lt"/>
                <a:ea typeface="+mn-ea"/>
                <a:cs typeface="+mn-cs"/>
              </a:rPr>
              <a:t>　</a:t>
            </a:r>
            <a:r>
              <a:rPr kumimoji="1" lang="ja-JP" altLang="ja-JP" sz="1200" b="0" u="none" kern="1200" dirty="0" smtClean="0">
                <a:solidFill>
                  <a:schemeClr val="tx1"/>
                </a:solidFill>
                <a:effectLst/>
                <a:latin typeface="+mn-lt"/>
                <a:ea typeface="+mn-ea"/>
                <a:cs typeface="+mn-cs"/>
              </a:rPr>
              <a:t>なお、主治医より運動等の制限を受けている方は指示に従い行うようにしましょう。</a:t>
            </a:r>
            <a:endParaRPr kumimoji="1" lang="ja-JP" altLang="ja-JP" sz="1200" b="0" u="none" kern="1200" dirty="0">
              <a:solidFill>
                <a:schemeClr val="tx1"/>
              </a:solidFill>
              <a:effectLst/>
              <a:latin typeface="+mn-lt"/>
              <a:ea typeface="+mn-ea"/>
              <a:cs typeface="+mn-cs"/>
            </a:endParaRPr>
          </a:p>
        </p:txBody>
      </p:sp>
      <p:sp>
        <p:nvSpPr>
          <p:cNvPr id="4" name="スライド番号プレースホルダー 3"/>
          <p:cNvSpPr>
            <a:spLocks noGrp="1"/>
          </p:cNvSpPr>
          <p:nvPr>
            <p:ph type="sldNum" sz="quarter" idx="10"/>
          </p:nvPr>
        </p:nvSpPr>
        <p:spPr/>
        <p:txBody>
          <a:bodyPr/>
          <a:lstStyle/>
          <a:p>
            <a:fld id="{424F51B7-FAFA-4143-894B-31B4152CD1C7}" type="slidenum">
              <a:rPr lang="ja-JP" altLang="en-US" smtClean="0">
                <a:solidFill>
                  <a:prstClr val="black"/>
                </a:solidFill>
              </a:rPr>
              <a:pPr/>
              <a:t>33</a:t>
            </a:fld>
            <a:endParaRPr lang="ja-JP" altLang="en-US" dirty="0">
              <a:solidFill>
                <a:prstClr val="black"/>
              </a:solidFill>
            </a:endParaRPr>
          </a:p>
        </p:txBody>
      </p:sp>
    </p:spTree>
    <p:extLst>
      <p:ext uri="{BB962C8B-B14F-4D97-AF65-F5344CB8AC3E}">
        <p14:creationId xmlns:p14="http://schemas.microsoft.com/office/powerpoint/2010/main" val="3936954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12788" y="746125"/>
            <a:ext cx="5381625" cy="3725863"/>
          </a:xfrm>
        </p:spPr>
      </p:sp>
      <p:sp>
        <p:nvSpPr>
          <p:cNvPr id="3" name="ノート プレースホルダー 2"/>
          <p:cNvSpPr>
            <a:spLocks noGrp="1"/>
          </p:cNvSpPr>
          <p:nvPr>
            <p:ph type="body" idx="1"/>
          </p:nvPr>
        </p:nvSpPr>
        <p:spPr/>
        <p:txBody>
          <a:bodyPr/>
          <a:lstStyle/>
          <a:p>
            <a:r>
              <a:rPr kumimoji="1" lang="ja-JP" altLang="en-US" sz="1200" kern="1200" dirty="0" smtClean="0">
                <a:solidFill>
                  <a:schemeClr val="tx1"/>
                </a:solidFill>
                <a:effectLst/>
                <a:latin typeface="+mn-lt"/>
                <a:ea typeface="+mn-ea"/>
                <a:cs typeface="+mn-cs"/>
              </a:rPr>
              <a:t>　</a:t>
            </a:r>
            <a:r>
              <a:rPr kumimoji="1" lang="ja-JP" altLang="ja-JP" sz="1200" kern="1200" dirty="0" smtClean="0">
                <a:solidFill>
                  <a:schemeClr val="tx1"/>
                </a:solidFill>
                <a:effectLst/>
                <a:latin typeface="+mn-lt"/>
                <a:ea typeface="+mn-ea"/>
                <a:cs typeface="+mn-cs"/>
              </a:rPr>
              <a:t>また、厚生労働省「生活習慣病予防のための健康情報サイト」でも紹介されていますが、運動習慣がある人には不眠が少なく、習慣的に運動を続けることによって、寝つきがよくなり、深い睡眠が得られるようになると言われています。</a:t>
            </a:r>
          </a:p>
          <a:p>
            <a:r>
              <a:rPr kumimoji="1" lang="en-US" altLang="ja-JP" sz="1200" kern="1200" dirty="0" smtClean="0">
                <a:solidFill>
                  <a:schemeClr val="tx1"/>
                </a:solidFill>
                <a:effectLst/>
                <a:latin typeface="+mn-lt"/>
                <a:ea typeface="+mn-ea"/>
                <a:cs typeface="+mn-cs"/>
              </a:rPr>
              <a:t> </a:t>
            </a:r>
            <a:endParaRPr kumimoji="1" lang="ja-JP" altLang="ja-JP" sz="1200" kern="1200" dirty="0" smtClean="0">
              <a:solidFill>
                <a:schemeClr val="tx1"/>
              </a:solidFill>
              <a:effectLst/>
              <a:latin typeface="+mn-lt"/>
              <a:ea typeface="+mn-ea"/>
              <a:cs typeface="+mn-cs"/>
            </a:endParaRPr>
          </a:p>
          <a:p>
            <a:r>
              <a:rPr kumimoji="1" lang="ja-JP" altLang="en-US" sz="1200" kern="1200" dirty="0" smtClean="0">
                <a:solidFill>
                  <a:schemeClr val="tx1"/>
                </a:solidFill>
                <a:effectLst/>
                <a:latin typeface="+mn-lt"/>
                <a:ea typeface="+mn-ea"/>
                <a:cs typeface="+mn-cs"/>
              </a:rPr>
              <a:t>　</a:t>
            </a:r>
            <a:r>
              <a:rPr kumimoji="1" lang="ja-JP" altLang="ja-JP" sz="1200" kern="1200" dirty="0" smtClean="0">
                <a:solidFill>
                  <a:schemeClr val="tx1"/>
                </a:solidFill>
                <a:effectLst/>
                <a:latin typeface="+mn-lt"/>
                <a:ea typeface="+mn-ea"/>
                <a:cs typeface="+mn-cs"/>
              </a:rPr>
              <a:t>運動の強度や時間帯に留意しながら行うと効果的です。</a:t>
            </a:r>
            <a:endParaRPr kumimoji="1" lang="ja-JP" altLang="ja-JP" sz="1200" kern="1200" dirty="0">
              <a:solidFill>
                <a:schemeClr val="tx1"/>
              </a:solidFill>
              <a:effectLst/>
              <a:latin typeface="+mn-lt"/>
              <a:ea typeface="+mn-ea"/>
              <a:cs typeface="+mn-cs"/>
            </a:endParaRPr>
          </a:p>
        </p:txBody>
      </p:sp>
      <p:sp>
        <p:nvSpPr>
          <p:cNvPr id="4" name="スライド番号プレースホルダー 3"/>
          <p:cNvSpPr>
            <a:spLocks noGrp="1"/>
          </p:cNvSpPr>
          <p:nvPr>
            <p:ph type="sldNum" sz="quarter" idx="10"/>
          </p:nvPr>
        </p:nvSpPr>
        <p:spPr/>
        <p:txBody>
          <a:bodyPr/>
          <a:lstStyle/>
          <a:p>
            <a:fld id="{424F51B7-FAFA-4143-894B-31B4152CD1C7}" type="slidenum">
              <a:rPr lang="ja-JP" altLang="en-US" smtClean="0">
                <a:solidFill>
                  <a:prstClr val="black"/>
                </a:solidFill>
              </a:rPr>
              <a:pPr/>
              <a:t>34</a:t>
            </a:fld>
            <a:endParaRPr lang="ja-JP" altLang="en-US" dirty="0">
              <a:solidFill>
                <a:prstClr val="black"/>
              </a:solidFill>
            </a:endParaRPr>
          </a:p>
        </p:txBody>
      </p:sp>
    </p:spTree>
    <p:extLst>
      <p:ext uri="{BB962C8B-B14F-4D97-AF65-F5344CB8AC3E}">
        <p14:creationId xmlns:p14="http://schemas.microsoft.com/office/powerpoint/2010/main" val="69978058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12788" y="746125"/>
            <a:ext cx="5381625" cy="3725863"/>
          </a:xfrm>
        </p:spPr>
      </p:sp>
      <p:sp>
        <p:nvSpPr>
          <p:cNvPr id="3" name="ノート プレースホルダー 2"/>
          <p:cNvSpPr>
            <a:spLocks noGrp="1"/>
          </p:cNvSpPr>
          <p:nvPr>
            <p:ph type="body" idx="1"/>
          </p:nvPr>
        </p:nvSpPr>
        <p:spPr/>
        <p:txBody>
          <a:bodyPr/>
          <a:lstStyle/>
          <a:p>
            <a:r>
              <a:rPr kumimoji="1" lang="ja-JP" altLang="en-US" sz="1200" kern="1200" dirty="0" smtClean="0">
                <a:solidFill>
                  <a:schemeClr val="tx1"/>
                </a:solidFill>
                <a:effectLst/>
                <a:latin typeface="+mn-lt"/>
                <a:ea typeface="+mn-ea"/>
                <a:cs typeface="+mn-cs"/>
              </a:rPr>
              <a:t>　</a:t>
            </a:r>
            <a:r>
              <a:rPr kumimoji="1" lang="ja-JP" altLang="ja-JP" sz="1200" kern="1200" dirty="0" smtClean="0">
                <a:solidFill>
                  <a:schemeClr val="tx1"/>
                </a:solidFill>
                <a:effectLst/>
                <a:latin typeface="+mn-lt"/>
                <a:ea typeface="+mn-ea"/>
                <a:cs typeface="+mn-cs"/>
              </a:rPr>
              <a:t>では、身体活動量を増やすための２つのポイントについて説明します。</a:t>
            </a:r>
            <a:endParaRPr kumimoji="1" lang="ja-JP" altLang="ja-JP" sz="1200" kern="1200" dirty="0">
              <a:solidFill>
                <a:schemeClr val="tx1"/>
              </a:solidFill>
              <a:effectLst/>
              <a:latin typeface="+mn-lt"/>
              <a:ea typeface="+mn-ea"/>
              <a:cs typeface="+mn-cs"/>
            </a:endParaRPr>
          </a:p>
        </p:txBody>
      </p:sp>
      <p:sp>
        <p:nvSpPr>
          <p:cNvPr id="4" name="スライド番号プレースホルダー 3"/>
          <p:cNvSpPr>
            <a:spLocks noGrp="1"/>
          </p:cNvSpPr>
          <p:nvPr>
            <p:ph type="sldNum" sz="quarter" idx="10"/>
          </p:nvPr>
        </p:nvSpPr>
        <p:spPr/>
        <p:txBody>
          <a:bodyPr/>
          <a:lstStyle/>
          <a:p>
            <a:fld id="{CDB5FA49-0D14-4845-9AEF-A3D3C568FACA}" type="slidenum">
              <a:rPr kumimoji="1" lang="ja-JP" altLang="en-US" smtClean="0"/>
              <a:t>35</a:t>
            </a:fld>
            <a:endParaRPr kumimoji="1" lang="ja-JP" altLang="en-US"/>
          </a:p>
        </p:txBody>
      </p:sp>
    </p:spTree>
    <p:extLst>
      <p:ext uri="{BB962C8B-B14F-4D97-AF65-F5344CB8AC3E}">
        <p14:creationId xmlns:p14="http://schemas.microsoft.com/office/powerpoint/2010/main" val="991541460"/>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12788" y="746125"/>
            <a:ext cx="5381625" cy="3725863"/>
          </a:xfrm>
        </p:spPr>
      </p:sp>
      <p:sp>
        <p:nvSpPr>
          <p:cNvPr id="3" name="ノート プレースホルダー 2"/>
          <p:cNvSpPr>
            <a:spLocks noGrp="1"/>
          </p:cNvSpPr>
          <p:nvPr>
            <p:ph type="body" idx="1"/>
          </p:nvPr>
        </p:nvSpPr>
        <p:spPr/>
        <p:txBody>
          <a:bodyPr/>
          <a:lstStyle/>
          <a:p>
            <a:r>
              <a:rPr kumimoji="1" lang="ja-JP" altLang="en-US" sz="1200" kern="1200" dirty="0" smtClean="0">
                <a:solidFill>
                  <a:schemeClr val="tx1"/>
                </a:solidFill>
                <a:effectLst/>
                <a:latin typeface="+mn-lt"/>
                <a:ea typeface="+mn-ea"/>
                <a:cs typeface="+mn-cs"/>
              </a:rPr>
              <a:t>　</a:t>
            </a:r>
            <a:r>
              <a:rPr kumimoji="1" lang="ja-JP" altLang="ja-JP" sz="1200" kern="1200" dirty="0" smtClean="0">
                <a:solidFill>
                  <a:schemeClr val="tx1"/>
                </a:solidFill>
                <a:effectLst/>
                <a:latin typeface="+mn-lt"/>
                <a:ea typeface="+mn-ea"/>
                <a:cs typeface="+mn-cs"/>
              </a:rPr>
              <a:t>ポイントの１つ目は運動習慣を持つことです。</a:t>
            </a:r>
          </a:p>
          <a:p>
            <a:r>
              <a:rPr kumimoji="1" lang="en-US" altLang="ja-JP" sz="1200" kern="1200" dirty="0" smtClean="0">
                <a:solidFill>
                  <a:schemeClr val="tx1"/>
                </a:solidFill>
                <a:effectLst/>
                <a:latin typeface="+mn-lt"/>
                <a:ea typeface="+mn-ea"/>
                <a:cs typeface="+mn-cs"/>
              </a:rPr>
              <a:t> </a:t>
            </a:r>
            <a:endParaRPr kumimoji="1" lang="ja-JP" altLang="ja-JP" sz="1200" kern="1200" dirty="0" smtClean="0">
              <a:solidFill>
                <a:schemeClr val="tx1"/>
              </a:solidFill>
              <a:effectLst/>
              <a:latin typeface="+mn-lt"/>
              <a:ea typeface="+mn-ea"/>
              <a:cs typeface="+mn-cs"/>
            </a:endParaRPr>
          </a:p>
          <a:p>
            <a:r>
              <a:rPr kumimoji="1" lang="ja-JP" altLang="ja-JP" sz="1200" kern="1200" dirty="0" smtClean="0">
                <a:solidFill>
                  <a:schemeClr val="tx1"/>
                </a:solidFill>
                <a:effectLst/>
                <a:latin typeface="+mn-lt"/>
                <a:ea typeface="+mn-ea"/>
                <a:cs typeface="+mn-cs"/>
              </a:rPr>
              <a:t>※「運動習慣のある人」とは、厚生労働省の定義で「１回</a:t>
            </a:r>
            <a:r>
              <a:rPr kumimoji="1" lang="en-US" altLang="ja-JP" sz="1200" kern="1200" dirty="0" smtClean="0">
                <a:solidFill>
                  <a:schemeClr val="tx1"/>
                </a:solidFill>
                <a:effectLst/>
                <a:latin typeface="+mn-lt"/>
                <a:ea typeface="+mn-ea"/>
                <a:cs typeface="+mn-cs"/>
              </a:rPr>
              <a:t> 30 </a:t>
            </a:r>
            <a:r>
              <a:rPr kumimoji="1" lang="ja-JP" altLang="ja-JP" sz="1200" kern="1200" dirty="0" smtClean="0">
                <a:solidFill>
                  <a:schemeClr val="tx1"/>
                </a:solidFill>
                <a:effectLst/>
                <a:latin typeface="+mn-lt"/>
                <a:ea typeface="+mn-ea"/>
                <a:cs typeface="+mn-cs"/>
              </a:rPr>
              <a:t>分以上の運動を週２回以上実施し、１年以上継続している人を指します。</a:t>
            </a:r>
          </a:p>
          <a:p>
            <a:r>
              <a:rPr kumimoji="1" lang="en-US" altLang="ja-JP" sz="1200" kern="1200" dirty="0" smtClean="0">
                <a:solidFill>
                  <a:schemeClr val="tx1"/>
                </a:solidFill>
                <a:effectLst/>
                <a:latin typeface="+mn-lt"/>
                <a:ea typeface="+mn-ea"/>
                <a:cs typeface="+mn-cs"/>
              </a:rPr>
              <a:t> </a:t>
            </a:r>
            <a:endParaRPr kumimoji="1" lang="ja-JP" altLang="ja-JP" sz="1200" kern="1200" dirty="0" smtClean="0">
              <a:solidFill>
                <a:schemeClr val="tx1"/>
              </a:solidFill>
              <a:effectLst/>
              <a:latin typeface="+mn-lt"/>
              <a:ea typeface="+mn-ea"/>
              <a:cs typeface="+mn-cs"/>
            </a:endParaRPr>
          </a:p>
          <a:p>
            <a:r>
              <a:rPr kumimoji="1" lang="ja-JP" altLang="en-US" sz="1200" kern="1200" dirty="0" smtClean="0">
                <a:solidFill>
                  <a:schemeClr val="tx1"/>
                </a:solidFill>
                <a:effectLst/>
                <a:latin typeface="+mn-lt"/>
                <a:ea typeface="+mn-ea"/>
                <a:cs typeface="+mn-cs"/>
              </a:rPr>
              <a:t>　</a:t>
            </a:r>
            <a:r>
              <a:rPr kumimoji="1" lang="ja-JP" altLang="ja-JP" sz="1200" kern="1200" dirty="0" smtClean="0">
                <a:solidFill>
                  <a:schemeClr val="tx1"/>
                </a:solidFill>
                <a:effectLst/>
                <a:latin typeface="+mn-lt"/>
                <a:ea typeface="+mn-ea"/>
                <a:cs typeface="+mn-cs"/>
              </a:rPr>
              <a:t>厚生労働省「国民健康・栄養調査（平成</a:t>
            </a:r>
            <a:r>
              <a:rPr kumimoji="1" lang="en-US" altLang="ja-JP" sz="1200" kern="1200" dirty="0" smtClean="0">
                <a:solidFill>
                  <a:schemeClr val="tx1"/>
                </a:solidFill>
                <a:effectLst/>
                <a:latin typeface="+mn-lt"/>
                <a:ea typeface="+mn-ea"/>
                <a:cs typeface="+mn-cs"/>
              </a:rPr>
              <a:t>29</a:t>
            </a:r>
            <a:r>
              <a:rPr kumimoji="1" lang="ja-JP" altLang="ja-JP" sz="1200" kern="1200" dirty="0" smtClean="0">
                <a:solidFill>
                  <a:schemeClr val="tx1"/>
                </a:solidFill>
                <a:effectLst/>
                <a:latin typeface="+mn-lt"/>
                <a:ea typeface="+mn-ea"/>
                <a:cs typeface="+mn-cs"/>
              </a:rPr>
              <a:t>年）」によると、運動習慣を持っている人の割合は男性で</a:t>
            </a:r>
            <a:r>
              <a:rPr kumimoji="1" lang="en-US" altLang="ja-JP" sz="1200" kern="1200" dirty="0" smtClean="0">
                <a:solidFill>
                  <a:schemeClr val="tx1"/>
                </a:solidFill>
                <a:effectLst/>
                <a:latin typeface="+mn-lt"/>
                <a:ea typeface="+mn-ea"/>
                <a:cs typeface="+mn-cs"/>
              </a:rPr>
              <a:t> 35.9 </a:t>
            </a:r>
            <a:r>
              <a:rPr kumimoji="1" lang="ja-JP" altLang="ja-JP" sz="1200" kern="1200" dirty="0" smtClean="0">
                <a:solidFill>
                  <a:schemeClr val="tx1"/>
                </a:solidFill>
                <a:effectLst/>
                <a:latin typeface="+mn-lt"/>
                <a:ea typeface="+mn-ea"/>
                <a:cs typeface="+mn-cs"/>
              </a:rPr>
              <a:t>％、女性で</a:t>
            </a:r>
            <a:r>
              <a:rPr kumimoji="1" lang="en-US" altLang="ja-JP" sz="1200" kern="1200" dirty="0" smtClean="0">
                <a:solidFill>
                  <a:schemeClr val="tx1"/>
                </a:solidFill>
                <a:effectLst/>
                <a:latin typeface="+mn-lt"/>
                <a:ea typeface="+mn-ea"/>
                <a:cs typeface="+mn-cs"/>
              </a:rPr>
              <a:t> 28.6 </a:t>
            </a:r>
            <a:r>
              <a:rPr kumimoji="1" lang="ja-JP" altLang="ja-JP" sz="1200" kern="1200" dirty="0" smtClean="0">
                <a:solidFill>
                  <a:schemeClr val="tx1"/>
                </a:solidFill>
                <a:effectLst/>
                <a:latin typeface="+mn-lt"/>
                <a:ea typeface="+mn-ea"/>
                <a:cs typeface="+mn-cs"/>
              </a:rPr>
              <a:t>％と、３～４人に</a:t>
            </a:r>
            <a:r>
              <a:rPr kumimoji="1" lang="en-US" altLang="ja-JP" sz="1200" kern="1200" dirty="0" smtClean="0">
                <a:solidFill>
                  <a:schemeClr val="tx1"/>
                </a:solidFill>
                <a:effectLst/>
                <a:latin typeface="+mn-lt"/>
                <a:ea typeface="+mn-ea"/>
                <a:cs typeface="+mn-cs"/>
              </a:rPr>
              <a:t>1</a:t>
            </a:r>
            <a:r>
              <a:rPr kumimoji="1" lang="ja-JP" altLang="ja-JP" sz="1200" kern="1200" dirty="0" smtClean="0">
                <a:solidFill>
                  <a:schemeClr val="tx1"/>
                </a:solidFill>
                <a:effectLst/>
                <a:latin typeface="+mn-lt"/>
                <a:ea typeface="+mn-ea"/>
                <a:cs typeface="+mn-cs"/>
              </a:rPr>
              <a:t>人の割合です。</a:t>
            </a:r>
          </a:p>
          <a:p>
            <a:r>
              <a:rPr kumimoji="1" lang="ja-JP" altLang="ja-JP" sz="1200" kern="1200" dirty="0" smtClean="0">
                <a:solidFill>
                  <a:schemeClr val="tx1"/>
                </a:solidFill>
                <a:effectLst/>
                <a:latin typeface="+mn-lt"/>
                <a:ea typeface="+mn-ea"/>
                <a:cs typeface="+mn-cs"/>
              </a:rPr>
              <a:t>　</a:t>
            </a:r>
          </a:p>
          <a:p>
            <a:r>
              <a:rPr kumimoji="1" lang="ja-JP" altLang="en-US" sz="1200" kern="1200" dirty="0" smtClean="0">
                <a:solidFill>
                  <a:schemeClr val="tx1"/>
                </a:solidFill>
                <a:effectLst/>
                <a:latin typeface="+mn-lt"/>
                <a:ea typeface="+mn-ea"/>
                <a:cs typeface="+mn-cs"/>
              </a:rPr>
              <a:t>　</a:t>
            </a:r>
            <a:r>
              <a:rPr kumimoji="1" lang="ja-JP" altLang="ja-JP" sz="1200" kern="1200" dirty="0" smtClean="0">
                <a:solidFill>
                  <a:schemeClr val="tx1"/>
                </a:solidFill>
                <a:effectLst/>
                <a:latin typeface="+mn-lt"/>
                <a:ea typeface="+mn-ea"/>
                <a:cs typeface="+mn-cs"/>
              </a:rPr>
              <a:t>また、男性で</a:t>
            </a:r>
            <a:r>
              <a:rPr kumimoji="1" lang="en-US" altLang="ja-JP" sz="1200" kern="1200" dirty="0" smtClean="0">
                <a:solidFill>
                  <a:schemeClr val="tx1"/>
                </a:solidFill>
                <a:effectLst/>
                <a:latin typeface="+mn-lt"/>
                <a:ea typeface="+mn-ea"/>
                <a:cs typeface="+mn-cs"/>
              </a:rPr>
              <a:t>30 </a:t>
            </a:r>
            <a:r>
              <a:rPr kumimoji="1" lang="ja-JP" altLang="ja-JP" sz="1200" kern="1200" dirty="0" smtClean="0">
                <a:solidFill>
                  <a:schemeClr val="tx1"/>
                </a:solidFill>
                <a:effectLst/>
                <a:latin typeface="+mn-lt"/>
                <a:ea typeface="+mn-ea"/>
                <a:cs typeface="+mn-cs"/>
              </a:rPr>
              <a:t>歳代 女性では</a:t>
            </a:r>
            <a:r>
              <a:rPr kumimoji="1" lang="en-US" altLang="ja-JP" sz="1200" kern="1200" dirty="0" smtClean="0">
                <a:solidFill>
                  <a:schemeClr val="tx1"/>
                </a:solidFill>
                <a:effectLst/>
                <a:latin typeface="+mn-lt"/>
                <a:ea typeface="+mn-ea"/>
                <a:cs typeface="+mn-cs"/>
              </a:rPr>
              <a:t> 20 </a:t>
            </a:r>
            <a:r>
              <a:rPr kumimoji="1" lang="ja-JP" altLang="ja-JP" sz="1200" kern="1200" dirty="0" smtClean="0">
                <a:solidFill>
                  <a:schemeClr val="tx1"/>
                </a:solidFill>
                <a:effectLst/>
                <a:latin typeface="+mn-lt"/>
                <a:ea typeface="+mn-ea"/>
                <a:cs typeface="+mn-cs"/>
              </a:rPr>
              <a:t>歳代で最も低く それぞれ</a:t>
            </a:r>
            <a:r>
              <a:rPr kumimoji="1" lang="en-US" altLang="ja-JP" sz="1200" kern="1200" dirty="0" smtClean="0">
                <a:solidFill>
                  <a:schemeClr val="tx1"/>
                </a:solidFill>
                <a:effectLst/>
                <a:latin typeface="+mn-lt"/>
                <a:ea typeface="+mn-ea"/>
                <a:cs typeface="+mn-cs"/>
              </a:rPr>
              <a:t>14.7 </a:t>
            </a:r>
            <a:r>
              <a:rPr kumimoji="1" lang="ja-JP" altLang="ja-JP" sz="1200" kern="1200" dirty="0" smtClean="0">
                <a:solidFill>
                  <a:schemeClr val="tx1"/>
                </a:solidFill>
                <a:effectLst/>
                <a:latin typeface="+mn-lt"/>
                <a:ea typeface="+mn-ea"/>
                <a:cs typeface="+mn-cs"/>
              </a:rPr>
              <a:t>％、</a:t>
            </a:r>
            <a:r>
              <a:rPr kumimoji="1" lang="en-US" altLang="ja-JP" sz="1200" kern="1200" dirty="0" smtClean="0">
                <a:solidFill>
                  <a:schemeClr val="tx1"/>
                </a:solidFill>
                <a:effectLst/>
                <a:latin typeface="+mn-lt"/>
                <a:ea typeface="+mn-ea"/>
                <a:cs typeface="+mn-cs"/>
              </a:rPr>
              <a:t> 11.6 </a:t>
            </a:r>
            <a:r>
              <a:rPr kumimoji="1" lang="ja-JP" altLang="ja-JP" sz="1200" kern="1200" dirty="0" smtClean="0">
                <a:solidFill>
                  <a:schemeClr val="tx1"/>
                </a:solidFill>
                <a:effectLst/>
                <a:latin typeface="+mn-lt"/>
                <a:ea typeface="+mn-ea"/>
                <a:cs typeface="+mn-cs"/>
              </a:rPr>
              <a:t>％です。</a:t>
            </a:r>
          </a:p>
          <a:p>
            <a:r>
              <a:rPr kumimoji="1" lang="ja-JP" altLang="ja-JP" sz="1200" kern="1200" dirty="0" smtClean="0">
                <a:solidFill>
                  <a:schemeClr val="tx1"/>
                </a:solidFill>
                <a:effectLst/>
                <a:latin typeface="+mn-lt"/>
                <a:ea typeface="+mn-ea"/>
                <a:cs typeface="+mn-cs"/>
              </a:rPr>
              <a:t>若い世代は、深刻な運動不足と言われています。</a:t>
            </a:r>
            <a:endParaRPr kumimoji="1" lang="ja-JP" altLang="en-US" dirty="0">
              <a:latin typeface="+mn-ea"/>
            </a:endParaRPr>
          </a:p>
        </p:txBody>
      </p:sp>
      <p:sp>
        <p:nvSpPr>
          <p:cNvPr id="4" name="スライド番号プレースホルダー 3"/>
          <p:cNvSpPr>
            <a:spLocks noGrp="1"/>
          </p:cNvSpPr>
          <p:nvPr>
            <p:ph type="sldNum" sz="quarter" idx="10"/>
          </p:nvPr>
        </p:nvSpPr>
        <p:spPr/>
        <p:txBody>
          <a:bodyPr/>
          <a:lstStyle/>
          <a:p>
            <a:fld id="{CDB5FA49-0D14-4845-9AEF-A3D3C568FACA}" type="slidenum">
              <a:rPr kumimoji="1" lang="ja-JP" altLang="en-US" smtClean="0"/>
              <a:t>36</a:t>
            </a:fld>
            <a:endParaRPr kumimoji="1" lang="ja-JP" altLang="en-US"/>
          </a:p>
        </p:txBody>
      </p:sp>
    </p:spTree>
    <p:extLst>
      <p:ext uri="{BB962C8B-B14F-4D97-AF65-F5344CB8AC3E}">
        <p14:creationId xmlns:p14="http://schemas.microsoft.com/office/powerpoint/2010/main" val="2749203447"/>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12788" y="746125"/>
            <a:ext cx="5381625" cy="3725863"/>
          </a:xfrm>
        </p:spPr>
      </p:sp>
      <p:sp>
        <p:nvSpPr>
          <p:cNvPr id="3" name="ノート プレースホルダー 2"/>
          <p:cNvSpPr>
            <a:spLocks noGrp="1"/>
          </p:cNvSpPr>
          <p:nvPr>
            <p:ph type="body" idx="1"/>
          </p:nvPr>
        </p:nvSpPr>
        <p:spPr/>
        <p:txBody>
          <a:bodyPr/>
          <a:lstStyle/>
          <a:p>
            <a:r>
              <a:rPr kumimoji="1" lang="ja-JP" altLang="en-US" sz="1200" kern="1200" dirty="0" smtClean="0">
                <a:solidFill>
                  <a:schemeClr val="tx1"/>
                </a:solidFill>
                <a:effectLst/>
                <a:latin typeface="+mn-lt"/>
                <a:ea typeface="+mn-ea"/>
                <a:cs typeface="+mn-cs"/>
              </a:rPr>
              <a:t>　</a:t>
            </a:r>
            <a:r>
              <a:rPr kumimoji="1" lang="ja-JP" altLang="ja-JP" sz="1200" kern="1200" dirty="0" smtClean="0">
                <a:solidFill>
                  <a:schemeClr val="tx1"/>
                </a:solidFill>
                <a:effectLst/>
                <a:latin typeface="+mn-lt"/>
                <a:ea typeface="+mn-ea"/>
                <a:cs typeface="+mn-cs"/>
              </a:rPr>
              <a:t>先ほどの結果にある通り、運動習慣を持つのはなかなか簡単ではありません。</a:t>
            </a:r>
          </a:p>
          <a:p>
            <a:r>
              <a:rPr kumimoji="1" lang="en-US" altLang="ja-JP" sz="1200" kern="1200" dirty="0" smtClean="0">
                <a:solidFill>
                  <a:schemeClr val="tx1"/>
                </a:solidFill>
                <a:effectLst/>
                <a:latin typeface="+mn-lt"/>
                <a:ea typeface="+mn-ea"/>
                <a:cs typeface="+mn-cs"/>
              </a:rPr>
              <a:t> </a:t>
            </a:r>
            <a:endParaRPr kumimoji="1" lang="ja-JP" altLang="ja-JP" sz="1200" kern="1200" dirty="0" smtClean="0">
              <a:solidFill>
                <a:schemeClr val="tx1"/>
              </a:solidFill>
              <a:effectLst/>
              <a:latin typeface="+mn-lt"/>
              <a:ea typeface="+mn-ea"/>
              <a:cs typeface="+mn-cs"/>
            </a:endParaRPr>
          </a:p>
          <a:p>
            <a:r>
              <a:rPr kumimoji="1" lang="ja-JP" altLang="en-US" sz="1200" kern="1200" dirty="0" smtClean="0">
                <a:solidFill>
                  <a:schemeClr val="tx1"/>
                </a:solidFill>
                <a:effectLst/>
                <a:latin typeface="+mn-lt"/>
                <a:ea typeface="+mn-ea"/>
                <a:cs typeface="+mn-cs"/>
              </a:rPr>
              <a:t>　</a:t>
            </a:r>
            <a:r>
              <a:rPr kumimoji="1" lang="ja-JP" altLang="ja-JP" sz="1200" kern="1200" dirty="0" smtClean="0">
                <a:solidFill>
                  <a:schemeClr val="tx1"/>
                </a:solidFill>
                <a:effectLst/>
                <a:latin typeface="+mn-lt"/>
                <a:ea typeface="+mn-ea"/>
                <a:cs typeface="+mn-cs"/>
              </a:rPr>
              <a:t>定着させるための５つのコツを示しましたので、参考にしてください。</a:t>
            </a:r>
            <a:endParaRPr kumimoji="1" lang="ja-JP" altLang="ja-JP" sz="1200" kern="1200" dirty="0">
              <a:solidFill>
                <a:schemeClr val="tx1"/>
              </a:solidFill>
              <a:effectLst/>
              <a:latin typeface="+mn-lt"/>
              <a:ea typeface="+mn-ea"/>
              <a:cs typeface="+mn-cs"/>
            </a:endParaRPr>
          </a:p>
        </p:txBody>
      </p:sp>
      <p:sp>
        <p:nvSpPr>
          <p:cNvPr id="4" name="スライド番号プレースホルダー 3"/>
          <p:cNvSpPr>
            <a:spLocks noGrp="1"/>
          </p:cNvSpPr>
          <p:nvPr>
            <p:ph type="sldNum" sz="quarter" idx="10"/>
          </p:nvPr>
        </p:nvSpPr>
        <p:spPr/>
        <p:txBody>
          <a:bodyPr/>
          <a:lstStyle/>
          <a:p>
            <a:fld id="{CDB5FA49-0D14-4845-9AEF-A3D3C568FACA}" type="slidenum">
              <a:rPr kumimoji="1" lang="ja-JP" altLang="en-US" smtClean="0"/>
              <a:t>37</a:t>
            </a:fld>
            <a:endParaRPr kumimoji="1" lang="ja-JP" altLang="en-US"/>
          </a:p>
        </p:txBody>
      </p:sp>
    </p:spTree>
    <p:extLst>
      <p:ext uri="{BB962C8B-B14F-4D97-AF65-F5344CB8AC3E}">
        <p14:creationId xmlns:p14="http://schemas.microsoft.com/office/powerpoint/2010/main" val="2441226296"/>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12788" y="746125"/>
            <a:ext cx="5381625" cy="3725863"/>
          </a:xfrm>
        </p:spPr>
      </p:sp>
      <p:sp>
        <p:nvSpPr>
          <p:cNvPr id="3" name="ノート プレースホルダー 2"/>
          <p:cNvSpPr>
            <a:spLocks noGrp="1"/>
          </p:cNvSpPr>
          <p:nvPr>
            <p:ph type="body" idx="1"/>
          </p:nvPr>
        </p:nvSpPr>
        <p:spPr/>
        <p:txBody>
          <a:bodyPr/>
          <a:lstStyle/>
          <a:p>
            <a:r>
              <a:rPr kumimoji="1" lang="ja-JP" altLang="en-US" sz="1200" kern="1200" dirty="0" smtClean="0">
                <a:solidFill>
                  <a:schemeClr val="tx1"/>
                </a:solidFill>
                <a:effectLst/>
                <a:latin typeface="+mn-lt"/>
                <a:ea typeface="+mn-ea"/>
                <a:cs typeface="+mn-cs"/>
              </a:rPr>
              <a:t>　</a:t>
            </a:r>
            <a:r>
              <a:rPr kumimoji="1" lang="ja-JP" altLang="ja-JP" sz="1200" kern="1200" dirty="0" smtClean="0">
                <a:solidFill>
                  <a:schemeClr val="tx1"/>
                </a:solidFill>
                <a:effectLst/>
                <a:latin typeface="+mn-lt"/>
                <a:ea typeface="+mn-ea"/>
                <a:cs typeface="+mn-cs"/>
              </a:rPr>
              <a:t>ポイントの２つ目は、「生活の中で活動量を上げる」です。</a:t>
            </a:r>
          </a:p>
          <a:p>
            <a:r>
              <a:rPr kumimoji="1" lang="en-US" altLang="ja-JP" sz="1200" kern="1200" dirty="0" smtClean="0">
                <a:solidFill>
                  <a:schemeClr val="tx1"/>
                </a:solidFill>
                <a:effectLst/>
                <a:latin typeface="+mn-lt"/>
                <a:ea typeface="+mn-ea"/>
                <a:cs typeface="+mn-cs"/>
              </a:rPr>
              <a:t> </a:t>
            </a:r>
            <a:endParaRPr kumimoji="1" lang="ja-JP" altLang="ja-JP" sz="1200" kern="1200" dirty="0" smtClean="0">
              <a:solidFill>
                <a:schemeClr val="tx1"/>
              </a:solidFill>
              <a:effectLst/>
              <a:latin typeface="+mn-lt"/>
              <a:ea typeface="+mn-ea"/>
              <a:cs typeface="+mn-cs"/>
            </a:endParaRPr>
          </a:p>
          <a:p>
            <a:r>
              <a:rPr kumimoji="1" lang="ja-JP" altLang="en-US" sz="1200" kern="1200" dirty="0" smtClean="0">
                <a:solidFill>
                  <a:schemeClr val="tx1"/>
                </a:solidFill>
                <a:effectLst/>
                <a:latin typeface="+mn-lt"/>
                <a:ea typeface="+mn-ea"/>
                <a:cs typeface="+mn-cs"/>
              </a:rPr>
              <a:t>　</a:t>
            </a:r>
            <a:r>
              <a:rPr kumimoji="1" lang="ja-JP" altLang="ja-JP" sz="1200" kern="1200" dirty="0" smtClean="0">
                <a:solidFill>
                  <a:schemeClr val="tx1"/>
                </a:solidFill>
                <a:effectLst/>
                <a:latin typeface="+mn-lt"/>
                <a:ea typeface="+mn-ea"/>
                <a:cs typeface="+mn-cs"/>
              </a:rPr>
              <a:t>厚生労働省の推進する「アクティブガイド－健康づくりのための身体活動指針－」では、「運動」でなくても、今よりも</a:t>
            </a:r>
            <a:r>
              <a:rPr kumimoji="1" lang="en-US" altLang="ja-JP" sz="1200" kern="1200" dirty="0" smtClean="0">
                <a:solidFill>
                  <a:schemeClr val="tx1"/>
                </a:solidFill>
                <a:effectLst/>
                <a:latin typeface="+mn-lt"/>
                <a:ea typeface="+mn-ea"/>
                <a:cs typeface="+mn-cs"/>
              </a:rPr>
              <a:t>10</a:t>
            </a:r>
            <a:r>
              <a:rPr kumimoji="1" lang="ja-JP" altLang="ja-JP" sz="1200" kern="1200" dirty="0" smtClean="0">
                <a:solidFill>
                  <a:schemeClr val="tx1"/>
                </a:solidFill>
                <a:effectLst/>
                <a:latin typeface="+mn-lt"/>
                <a:ea typeface="+mn-ea"/>
                <a:cs typeface="+mn-cs"/>
              </a:rPr>
              <a:t>分多く体を動かすと様々なリスクを減らすことができるとして、体を動かすことを推奨しています。</a:t>
            </a:r>
          </a:p>
          <a:p>
            <a:r>
              <a:rPr kumimoji="1" lang="en-US" altLang="ja-JP" sz="1200" kern="1200" dirty="0" smtClean="0">
                <a:solidFill>
                  <a:schemeClr val="tx1"/>
                </a:solidFill>
                <a:effectLst/>
                <a:latin typeface="+mn-lt"/>
                <a:ea typeface="+mn-ea"/>
                <a:cs typeface="+mn-cs"/>
              </a:rPr>
              <a:t> </a:t>
            </a:r>
            <a:endParaRPr kumimoji="1" lang="ja-JP" altLang="ja-JP" sz="1200" kern="1200" dirty="0" smtClean="0">
              <a:solidFill>
                <a:schemeClr val="tx1"/>
              </a:solidFill>
              <a:effectLst/>
              <a:latin typeface="+mn-lt"/>
              <a:ea typeface="+mn-ea"/>
              <a:cs typeface="+mn-cs"/>
            </a:endParaRPr>
          </a:p>
          <a:p>
            <a:r>
              <a:rPr kumimoji="1" lang="ja-JP" altLang="en-US" sz="1200" kern="1200" dirty="0" smtClean="0">
                <a:solidFill>
                  <a:schemeClr val="tx1"/>
                </a:solidFill>
                <a:effectLst/>
                <a:latin typeface="+mn-lt"/>
                <a:ea typeface="+mn-ea"/>
                <a:cs typeface="+mn-cs"/>
              </a:rPr>
              <a:t>　</a:t>
            </a:r>
            <a:r>
              <a:rPr kumimoji="1" lang="ja-JP" altLang="ja-JP" sz="1200" kern="1200" dirty="0" smtClean="0">
                <a:solidFill>
                  <a:schemeClr val="tx1"/>
                </a:solidFill>
                <a:effectLst/>
                <a:latin typeface="+mn-lt"/>
                <a:ea typeface="+mn-ea"/>
                <a:cs typeface="+mn-cs"/>
              </a:rPr>
              <a:t>また、毎日の「プラス</a:t>
            </a:r>
            <a:r>
              <a:rPr kumimoji="1" lang="en-US" altLang="ja-JP" sz="1200" kern="1200" dirty="0" smtClean="0">
                <a:solidFill>
                  <a:schemeClr val="tx1"/>
                </a:solidFill>
                <a:effectLst/>
                <a:latin typeface="+mn-lt"/>
                <a:ea typeface="+mn-ea"/>
                <a:cs typeface="+mn-cs"/>
              </a:rPr>
              <a:t>10</a:t>
            </a:r>
            <a:r>
              <a:rPr kumimoji="1" lang="ja-JP" altLang="ja-JP" sz="1200" kern="1200" dirty="0" smtClean="0">
                <a:solidFill>
                  <a:schemeClr val="tx1"/>
                </a:solidFill>
                <a:effectLst/>
                <a:latin typeface="+mn-lt"/>
                <a:ea typeface="+mn-ea"/>
                <a:cs typeface="+mn-cs"/>
              </a:rPr>
              <a:t>分」の取組みが積み重なり、１年間で</a:t>
            </a:r>
            <a:r>
              <a:rPr kumimoji="1" lang="en-US" altLang="ja-JP" sz="1200" kern="1200" dirty="0" smtClean="0">
                <a:solidFill>
                  <a:schemeClr val="tx1"/>
                </a:solidFill>
                <a:effectLst/>
                <a:latin typeface="+mn-lt"/>
                <a:ea typeface="+mn-ea"/>
                <a:cs typeface="+mn-cs"/>
              </a:rPr>
              <a:t>1.5</a:t>
            </a:r>
            <a:r>
              <a:rPr kumimoji="1" lang="ja-JP" altLang="ja-JP" sz="1200" kern="1200" dirty="0" smtClean="0">
                <a:solidFill>
                  <a:schemeClr val="tx1"/>
                </a:solidFill>
                <a:effectLst/>
                <a:latin typeface="+mn-lt"/>
                <a:ea typeface="+mn-ea"/>
                <a:cs typeface="+mn-cs"/>
              </a:rPr>
              <a:t>～</a:t>
            </a:r>
            <a:r>
              <a:rPr kumimoji="1" lang="en-US" altLang="ja-JP" sz="1200" kern="1200" dirty="0" smtClean="0">
                <a:solidFill>
                  <a:schemeClr val="tx1"/>
                </a:solidFill>
                <a:effectLst/>
                <a:latin typeface="+mn-lt"/>
                <a:ea typeface="+mn-ea"/>
                <a:cs typeface="+mn-cs"/>
              </a:rPr>
              <a:t>2.0</a:t>
            </a:r>
            <a:r>
              <a:rPr kumimoji="1" lang="ja-JP" altLang="ja-JP" sz="1200" kern="1200" dirty="0" smtClean="0">
                <a:solidFill>
                  <a:schemeClr val="tx1"/>
                </a:solidFill>
                <a:effectLst/>
                <a:latin typeface="+mn-lt"/>
                <a:ea typeface="+mn-ea"/>
                <a:cs typeface="+mn-cs"/>
              </a:rPr>
              <a:t>キロの減量効果も期待できると言われています。</a:t>
            </a:r>
          </a:p>
          <a:p>
            <a:r>
              <a:rPr kumimoji="1" lang="en-US" altLang="ja-JP" sz="1200" kern="1200" dirty="0" smtClean="0">
                <a:solidFill>
                  <a:schemeClr val="tx1"/>
                </a:solidFill>
                <a:effectLst/>
                <a:latin typeface="+mn-lt"/>
                <a:ea typeface="+mn-ea"/>
                <a:cs typeface="+mn-cs"/>
              </a:rPr>
              <a:t> </a:t>
            </a:r>
            <a:endParaRPr kumimoji="1" lang="ja-JP" altLang="ja-JP" sz="1200" kern="1200" dirty="0" smtClean="0">
              <a:solidFill>
                <a:schemeClr val="tx1"/>
              </a:solidFill>
              <a:effectLst/>
              <a:latin typeface="+mn-lt"/>
              <a:ea typeface="+mn-ea"/>
              <a:cs typeface="+mn-cs"/>
            </a:endParaRPr>
          </a:p>
          <a:p>
            <a:r>
              <a:rPr kumimoji="1" lang="ja-JP" altLang="en-US" sz="1200" kern="1200" dirty="0" smtClean="0">
                <a:solidFill>
                  <a:schemeClr val="tx1"/>
                </a:solidFill>
                <a:effectLst/>
                <a:latin typeface="+mn-lt"/>
                <a:ea typeface="+mn-ea"/>
                <a:cs typeface="+mn-cs"/>
              </a:rPr>
              <a:t>　</a:t>
            </a:r>
            <a:r>
              <a:rPr kumimoji="1" lang="ja-JP" altLang="ja-JP" sz="1200" kern="1200" dirty="0" smtClean="0">
                <a:solidFill>
                  <a:schemeClr val="tx1"/>
                </a:solidFill>
                <a:effectLst/>
                <a:latin typeface="+mn-lt"/>
                <a:ea typeface="+mn-ea"/>
                <a:cs typeface="+mn-cs"/>
              </a:rPr>
              <a:t>まずは、取り入れられそうな活動から試してみることをおすすめします。</a:t>
            </a:r>
            <a:endParaRPr kumimoji="1" lang="ja-JP" altLang="en-US" dirty="0">
              <a:latin typeface="+mn-ea"/>
            </a:endParaRPr>
          </a:p>
        </p:txBody>
      </p:sp>
      <p:sp>
        <p:nvSpPr>
          <p:cNvPr id="4" name="スライド番号プレースホルダー 3"/>
          <p:cNvSpPr>
            <a:spLocks noGrp="1"/>
          </p:cNvSpPr>
          <p:nvPr>
            <p:ph type="sldNum" sz="quarter" idx="10"/>
          </p:nvPr>
        </p:nvSpPr>
        <p:spPr/>
        <p:txBody>
          <a:bodyPr/>
          <a:lstStyle/>
          <a:p>
            <a:fld id="{CDB5FA49-0D14-4845-9AEF-A3D3C568FACA}" type="slidenum">
              <a:rPr kumimoji="1" lang="ja-JP" altLang="en-US" smtClean="0"/>
              <a:t>38</a:t>
            </a:fld>
            <a:endParaRPr kumimoji="1" lang="ja-JP" altLang="en-US"/>
          </a:p>
        </p:txBody>
      </p:sp>
    </p:spTree>
    <p:extLst>
      <p:ext uri="{BB962C8B-B14F-4D97-AF65-F5344CB8AC3E}">
        <p14:creationId xmlns:p14="http://schemas.microsoft.com/office/powerpoint/2010/main" val="596879346"/>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12788" y="746125"/>
            <a:ext cx="5381625" cy="3725863"/>
          </a:xfrm>
        </p:spPr>
      </p:sp>
      <p:sp>
        <p:nvSpPr>
          <p:cNvPr id="3" name="ノート プレースホルダー 2"/>
          <p:cNvSpPr>
            <a:spLocks noGrp="1"/>
          </p:cNvSpPr>
          <p:nvPr>
            <p:ph type="body" idx="1"/>
          </p:nvPr>
        </p:nvSpPr>
        <p:spPr/>
        <p:txBody>
          <a:bodyPr/>
          <a:lstStyle/>
          <a:p>
            <a:r>
              <a:rPr kumimoji="1" lang="ja-JP" altLang="en-US" sz="1200" kern="1200" dirty="0" smtClean="0">
                <a:solidFill>
                  <a:schemeClr val="tx1"/>
                </a:solidFill>
                <a:effectLst/>
                <a:latin typeface="+mn-lt"/>
                <a:ea typeface="+mn-ea"/>
                <a:cs typeface="+mn-cs"/>
              </a:rPr>
              <a:t>　</a:t>
            </a:r>
            <a:r>
              <a:rPr kumimoji="1" lang="ja-JP" altLang="ja-JP" sz="1200" kern="1200" dirty="0" smtClean="0">
                <a:solidFill>
                  <a:schemeClr val="tx1"/>
                </a:solidFill>
                <a:effectLst/>
                <a:latin typeface="+mn-lt"/>
                <a:ea typeface="+mn-ea"/>
                <a:cs typeface="+mn-cs"/>
              </a:rPr>
              <a:t>また、活動量を上げるためには「座位よりも立位で過ごす時間を増やす」ことも大切です。</a:t>
            </a:r>
          </a:p>
          <a:p>
            <a:r>
              <a:rPr kumimoji="1" lang="en-US" altLang="ja-JP" sz="1200" kern="1200" dirty="0" smtClean="0">
                <a:solidFill>
                  <a:schemeClr val="tx1"/>
                </a:solidFill>
                <a:effectLst/>
                <a:latin typeface="+mn-lt"/>
                <a:ea typeface="+mn-ea"/>
                <a:cs typeface="+mn-cs"/>
              </a:rPr>
              <a:t> </a:t>
            </a:r>
            <a:endParaRPr kumimoji="1" lang="ja-JP" altLang="ja-JP" sz="1200" kern="1200" dirty="0" smtClean="0">
              <a:solidFill>
                <a:schemeClr val="tx1"/>
              </a:solidFill>
              <a:effectLst/>
              <a:latin typeface="+mn-lt"/>
              <a:ea typeface="+mn-ea"/>
              <a:cs typeface="+mn-cs"/>
            </a:endParaRPr>
          </a:p>
          <a:p>
            <a:r>
              <a:rPr kumimoji="1" lang="ja-JP" altLang="en-US" sz="1200" kern="1200" dirty="0" smtClean="0">
                <a:solidFill>
                  <a:schemeClr val="tx1"/>
                </a:solidFill>
                <a:effectLst/>
                <a:latin typeface="+mn-lt"/>
                <a:ea typeface="+mn-ea"/>
                <a:cs typeface="+mn-cs"/>
              </a:rPr>
              <a:t>　</a:t>
            </a:r>
            <a:r>
              <a:rPr kumimoji="1" lang="ja-JP" altLang="ja-JP" sz="1200" kern="1200" dirty="0" smtClean="0">
                <a:solidFill>
                  <a:schemeClr val="tx1"/>
                </a:solidFill>
                <a:effectLst/>
                <a:latin typeface="+mn-lt"/>
                <a:ea typeface="+mn-ea"/>
                <a:cs typeface="+mn-cs"/>
              </a:rPr>
              <a:t>なるべく座位を減らして立位、歩行、その他の日常生活活動を積極的に行うことも肥満を予防するポイントと言えます。</a:t>
            </a:r>
          </a:p>
          <a:p>
            <a:r>
              <a:rPr kumimoji="1" lang="en-US" altLang="ja-JP" sz="1200" kern="1200" dirty="0" smtClean="0">
                <a:solidFill>
                  <a:schemeClr val="tx1"/>
                </a:solidFill>
                <a:effectLst/>
                <a:latin typeface="+mn-lt"/>
                <a:ea typeface="+mn-ea"/>
                <a:cs typeface="+mn-cs"/>
              </a:rPr>
              <a:t> </a:t>
            </a:r>
            <a:endParaRPr kumimoji="1" lang="ja-JP" altLang="ja-JP" sz="1200" kern="1200" dirty="0" smtClean="0">
              <a:solidFill>
                <a:schemeClr val="tx1"/>
              </a:solidFill>
              <a:effectLst/>
              <a:latin typeface="+mn-lt"/>
              <a:ea typeface="+mn-ea"/>
              <a:cs typeface="+mn-cs"/>
            </a:endParaRPr>
          </a:p>
          <a:p>
            <a:r>
              <a:rPr kumimoji="1" lang="ja-JP" altLang="en-US" sz="1200" kern="1200" dirty="0" smtClean="0">
                <a:solidFill>
                  <a:schemeClr val="tx1"/>
                </a:solidFill>
                <a:effectLst/>
                <a:latin typeface="+mn-lt"/>
                <a:ea typeface="+mn-ea"/>
                <a:cs typeface="+mn-cs"/>
              </a:rPr>
              <a:t>　</a:t>
            </a:r>
            <a:r>
              <a:rPr kumimoji="1" lang="ja-JP" altLang="ja-JP" sz="1200" kern="1200" dirty="0" smtClean="0">
                <a:solidFill>
                  <a:schemeClr val="tx1"/>
                </a:solidFill>
                <a:effectLst/>
                <a:latin typeface="+mn-lt"/>
                <a:ea typeface="+mn-ea"/>
                <a:cs typeface="+mn-cs"/>
              </a:rPr>
              <a:t>比較的負担なく取り組むことができるので、生活の中で無理なく取り入れられそうなことを探してみてもよいかもしれません。</a:t>
            </a:r>
            <a:endParaRPr kumimoji="1" lang="ja-JP" altLang="ja-JP" sz="1200" kern="1200" dirty="0">
              <a:solidFill>
                <a:schemeClr val="tx1"/>
              </a:solidFill>
              <a:effectLst/>
              <a:latin typeface="+mn-lt"/>
              <a:ea typeface="+mn-ea"/>
              <a:cs typeface="+mn-cs"/>
            </a:endParaRPr>
          </a:p>
        </p:txBody>
      </p:sp>
      <p:sp>
        <p:nvSpPr>
          <p:cNvPr id="4" name="スライド番号プレースホルダー 3"/>
          <p:cNvSpPr>
            <a:spLocks noGrp="1"/>
          </p:cNvSpPr>
          <p:nvPr>
            <p:ph type="sldNum" sz="quarter" idx="10"/>
          </p:nvPr>
        </p:nvSpPr>
        <p:spPr/>
        <p:txBody>
          <a:bodyPr/>
          <a:lstStyle/>
          <a:p>
            <a:fld id="{CDB5FA49-0D14-4845-9AEF-A3D3C568FACA}" type="slidenum">
              <a:rPr kumimoji="1" lang="ja-JP" altLang="en-US" smtClean="0"/>
              <a:t>39</a:t>
            </a:fld>
            <a:endParaRPr kumimoji="1" lang="ja-JP" altLang="en-US"/>
          </a:p>
        </p:txBody>
      </p:sp>
    </p:spTree>
    <p:extLst>
      <p:ext uri="{BB962C8B-B14F-4D97-AF65-F5344CB8AC3E}">
        <p14:creationId xmlns:p14="http://schemas.microsoft.com/office/powerpoint/2010/main" val="206616506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7"/>
          <p:cNvSpPr>
            <a:spLocks noGrp="1" noChangeArrowheads="1"/>
          </p:cNvSpPr>
          <p:nvPr>
            <p:ph type="sldNum" sz="quarter" idx="5"/>
          </p:nvPr>
        </p:nvSpPr>
        <p:spPr>
          <a:noFill/>
        </p:spPr>
        <p:txBody>
          <a:bodyPr/>
          <a:lstStyle>
            <a:lvl1pPr eaLnBrk="0" hangingPunct="0">
              <a:defRPr kumimoji="1" sz="2400">
                <a:solidFill>
                  <a:schemeClr val="tx1"/>
                </a:solidFill>
                <a:latin typeface="Times New Roman" pitchFamily="18" charset="0"/>
                <a:ea typeface="ＭＳ Ｐゴシック" pitchFamily="50" charset="-128"/>
              </a:defRPr>
            </a:lvl1pPr>
            <a:lvl2pPr marL="742004" indent="-285387" eaLnBrk="0" hangingPunct="0">
              <a:defRPr kumimoji="1" sz="2400">
                <a:solidFill>
                  <a:schemeClr val="tx1"/>
                </a:solidFill>
                <a:latin typeface="Times New Roman" pitchFamily="18" charset="0"/>
                <a:ea typeface="ＭＳ Ｐゴシック" pitchFamily="50" charset="-128"/>
              </a:defRPr>
            </a:lvl2pPr>
            <a:lvl3pPr marL="1141545" indent="-228309" eaLnBrk="0" hangingPunct="0">
              <a:defRPr kumimoji="1" sz="2400">
                <a:solidFill>
                  <a:schemeClr val="tx1"/>
                </a:solidFill>
                <a:latin typeface="Times New Roman" pitchFamily="18" charset="0"/>
                <a:ea typeface="ＭＳ Ｐゴシック" pitchFamily="50" charset="-128"/>
              </a:defRPr>
            </a:lvl3pPr>
            <a:lvl4pPr marL="1598162" indent="-228309" eaLnBrk="0" hangingPunct="0">
              <a:defRPr kumimoji="1" sz="2400">
                <a:solidFill>
                  <a:schemeClr val="tx1"/>
                </a:solidFill>
                <a:latin typeface="Times New Roman" pitchFamily="18" charset="0"/>
                <a:ea typeface="ＭＳ Ｐゴシック" pitchFamily="50" charset="-128"/>
              </a:defRPr>
            </a:lvl4pPr>
            <a:lvl5pPr marL="2054780" indent="-228309" eaLnBrk="0" hangingPunct="0">
              <a:defRPr kumimoji="1" sz="2400">
                <a:solidFill>
                  <a:schemeClr val="tx1"/>
                </a:solidFill>
                <a:latin typeface="Times New Roman" pitchFamily="18" charset="0"/>
                <a:ea typeface="ＭＳ Ｐゴシック" pitchFamily="50" charset="-128"/>
              </a:defRPr>
            </a:lvl5pPr>
            <a:lvl6pPr marL="2511397" indent="-228309"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6pPr>
            <a:lvl7pPr marL="2968015" indent="-228309"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7pPr>
            <a:lvl8pPr marL="3424633" indent="-228309"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8pPr>
            <a:lvl9pPr marL="3881251" indent="-228309"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9pPr>
          </a:lstStyle>
          <a:p>
            <a:pPr defTabSz="905622" eaLnBrk="1" hangingPunct="1">
              <a:defRPr/>
            </a:pPr>
            <a:fld id="{555A9053-037B-4003-BFBB-BE737BF54B0F}" type="slidenum">
              <a:rPr lang="en-US" altLang="ja-JP" sz="1200">
                <a:solidFill>
                  <a:prstClr val="black"/>
                </a:solidFill>
              </a:rPr>
              <a:pPr defTabSz="905622" eaLnBrk="1" hangingPunct="1">
                <a:defRPr/>
              </a:pPr>
              <a:t>4</a:t>
            </a:fld>
            <a:endParaRPr lang="en-US" altLang="ja-JP" sz="1200">
              <a:solidFill>
                <a:prstClr val="black"/>
              </a:solidFill>
            </a:endParaRPr>
          </a:p>
        </p:txBody>
      </p:sp>
      <p:sp>
        <p:nvSpPr>
          <p:cNvPr id="13315" name="Rectangle 2"/>
          <p:cNvSpPr>
            <a:spLocks noGrp="1" noRot="1" noChangeAspect="1" noChangeArrowheads="1" noTextEdit="1"/>
          </p:cNvSpPr>
          <p:nvPr>
            <p:ph type="sldImg"/>
          </p:nvPr>
        </p:nvSpPr>
        <p:spPr>
          <a:xfrm>
            <a:off x="695325" y="739775"/>
            <a:ext cx="5337175" cy="3695700"/>
          </a:xfrm>
          <a:ln/>
        </p:spPr>
      </p:sp>
      <p:sp>
        <p:nvSpPr>
          <p:cNvPr id="13316" name="Rectangle 3"/>
          <p:cNvSpPr>
            <a:spLocks noGrp="1" noChangeArrowheads="1"/>
          </p:cNvSpPr>
          <p:nvPr>
            <p:ph type="body" idx="1"/>
          </p:nvPr>
        </p:nvSpPr>
        <p:spPr>
          <a:xfrm>
            <a:off x="897382" y="4682922"/>
            <a:ext cx="4910229" cy="4849431"/>
          </a:xfrm>
          <a:noFill/>
        </p:spPr>
        <p:txBody>
          <a:bodyPr/>
          <a:lstStyle/>
          <a:p>
            <a:r>
              <a:rPr kumimoji="1" lang="ja-JP" altLang="en-US" sz="1200" kern="1200" dirty="0" smtClean="0">
                <a:solidFill>
                  <a:schemeClr val="tx1"/>
                </a:solidFill>
                <a:effectLst/>
                <a:latin typeface="+mn-lt"/>
                <a:ea typeface="+mn-ea"/>
                <a:cs typeface="+mn-cs"/>
              </a:rPr>
              <a:t>　</a:t>
            </a:r>
            <a:r>
              <a:rPr kumimoji="1" lang="ja-JP" altLang="ja-JP" sz="1200" kern="1200" dirty="0" smtClean="0">
                <a:solidFill>
                  <a:schemeClr val="tx1"/>
                </a:solidFill>
                <a:effectLst/>
                <a:latin typeface="+mn-lt"/>
                <a:ea typeface="+mn-ea"/>
                <a:cs typeface="+mn-cs"/>
              </a:rPr>
              <a:t>本日の講座の内容です。</a:t>
            </a:r>
          </a:p>
          <a:p>
            <a:r>
              <a:rPr kumimoji="1" lang="ja-JP" altLang="en-US" sz="1200" kern="1200" dirty="0" smtClean="0">
                <a:solidFill>
                  <a:schemeClr val="tx1"/>
                </a:solidFill>
                <a:effectLst/>
                <a:latin typeface="+mn-lt"/>
                <a:ea typeface="+mn-ea"/>
                <a:cs typeface="+mn-cs"/>
              </a:rPr>
              <a:t>　</a:t>
            </a:r>
            <a:r>
              <a:rPr kumimoji="1" lang="ja-JP" altLang="ja-JP" sz="1200" kern="1200" dirty="0" smtClean="0">
                <a:solidFill>
                  <a:schemeClr val="tx1"/>
                </a:solidFill>
                <a:effectLst/>
                <a:latin typeface="+mn-lt"/>
                <a:ea typeface="+mn-ea"/>
                <a:cs typeface="+mn-cs"/>
              </a:rPr>
              <a:t>はじめに、支援全体の流れについて説明してから、スライドの３つの内容について、説明をしながら進めていきます。</a:t>
            </a:r>
            <a:endParaRPr kumimoji="1" lang="ja-JP" altLang="ja-JP" sz="1200" kern="1200" dirty="0">
              <a:solidFill>
                <a:schemeClr val="tx1"/>
              </a:solidFill>
              <a:effectLst/>
              <a:latin typeface="+mn-lt"/>
              <a:ea typeface="+mn-ea"/>
              <a:cs typeface="+mn-cs"/>
            </a:endParaRPr>
          </a:p>
        </p:txBody>
      </p:sp>
    </p:spTree>
    <p:extLst>
      <p:ext uri="{BB962C8B-B14F-4D97-AF65-F5344CB8AC3E}">
        <p14:creationId xmlns:p14="http://schemas.microsoft.com/office/powerpoint/2010/main" val="2744477251"/>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12788" y="746125"/>
            <a:ext cx="5381625" cy="3725863"/>
          </a:xfrm>
        </p:spPr>
      </p:sp>
      <p:sp>
        <p:nvSpPr>
          <p:cNvPr id="3" name="ノート プレースホルダー 2"/>
          <p:cNvSpPr>
            <a:spLocks noGrp="1"/>
          </p:cNvSpPr>
          <p:nvPr>
            <p:ph type="body" idx="1"/>
          </p:nvPr>
        </p:nvSpPr>
        <p:spPr/>
        <p:txBody>
          <a:bodyPr/>
          <a:lstStyle/>
          <a:p>
            <a:r>
              <a:rPr kumimoji="1" lang="ja-JP" altLang="en-US" sz="1200" kern="1200" dirty="0" smtClean="0">
                <a:solidFill>
                  <a:schemeClr val="tx1"/>
                </a:solidFill>
                <a:effectLst/>
                <a:latin typeface="+mn-lt"/>
                <a:ea typeface="+mn-ea"/>
                <a:cs typeface="+mn-cs"/>
              </a:rPr>
              <a:t>　</a:t>
            </a:r>
            <a:r>
              <a:rPr kumimoji="1" lang="ja-JP" altLang="ja-JP" sz="1200" kern="1200" dirty="0" smtClean="0">
                <a:solidFill>
                  <a:schemeClr val="tx1"/>
                </a:solidFill>
                <a:effectLst/>
                <a:latin typeface="+mn-lt"/>
                <a:ea typeface="+mn-ea"/>
                <a:cs typeface="+mn-cs"/>
              </a:rPr>
              <a:t>続いて、「セルフケアについて」説明します。</a:t>
            </a:r>
            <a:endParaRPr kumimoji="1" lang="ja-JP" altLang="en-US" dirty="0"/>
          </a:p>
        </p:txBody>
      </p:sp>
      <p:sp>
        <p:nvSpPr>
          <p:cNvPr id="4" name="スライド番号プレースホルダー 3"/>
          <p:cNvSpPr>
            <a:spLocks noGrp="1"/>
          </p:cNvSpPr>
          <p:nvPr>
            <p:ph type="sldNum" sz="quarter" idx="10"/>
          </p:nvPr>
        </p:nvSpPr>
        <p:spPr/>
        <p:txBody>
          <a:bodyPr/>
          <a:lstStyle/>
          <a:p>
            <a:fld id="{CDB5FA49-0D14-4845-9AEF-A3D3C568FACA}" type="slidenum">
              <a:rPr kumimoji="1" lang="ja-JP" altLang="en-US" smtClean="0"/>
              <a:t>40</a:t>
            </a:fld>
            <a:endParaRPr kumimoji="1" lang="ja-JP" altLang="en-US"/>
          </a:p>
        </p:txBody>
      </p:sp>
    </p:spTree>
    <p:extLst>
      <p:ext uri="{BB962C8B-B14F-4D97-AF65-F5344CB8AC3E}">
        <p14:creationId xmlns:p14="http://schemas.microsoft.com/office/powerpoint/2010/main" val="3710491385"/>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12788" y="746125"/>
            <a:ext cx="5381625" cy="3725863"/>
          </a:xfrm>
        </p:spPr>
      </p:sp>
      <p:sp>
        <p:nvSpPr>
          <p:cNvPr id="3" name="ノート プレースホルダー 2"/>
          <p:cNvSpPr>
            <a:spLocks noGrp="1"/>
          </p:cNvSpPr>
          <p:nvPr>
            <p:ph type="body" idx="1"/>
          </p:nvPr>
        </p:nvSpPr>
        <p:spPr/>
        <p:txBody>
          <a:bodyPr/>
          <a:lstStyle/>
          <a:p>
            <a:r>
              <a:rPr kumimoji="1" lang="ja-JP" altLang="en-US" sz="1200" kern="1200" dirty="0" smtClean="0">
                <a:solidFill>
                  <a:schemeClr val="tx1"/>
                </a:solidFill>
                <a:effectLst/>
                <a:latin typeface="+mn-lt"/>
                <a:ea typeface="+mn-ea"/>
                <a:cs typeface="+mn-cs"/>
              </a:rPr>
              <a:t>　</a:t>
            </a:r>
            <a:r>
              <a:rPr kumimoji="1" lang="ja-JP" altLang="ja-JP" sz="1200" kern="1200" dirty="0" smtClean="0">
                <a:solidFill>
                  <a:schemeClr val="tx1"/>
                </a:solidFill>
                <a:effectLst/>
                <a:latin typeface="+mn-lt"/>
                <a:ea typeface="+mn-ea"/>
                <a:cs typeface="+mn-cs"/>
              </a:rPr>
              <a:t>セルフケアとは、「自分でできるストレス対処」のことです。</a:t>
            </a:r>
          </a:p>
          <a:p>
            <a:r>
              <a:rPr kumimoji="1" lang="en-US" altLang="ja-JP" sz="1200" kern="1200" dirty="0" smtClean="0">
                <a:solidFill>
                  <a:schemeClr val="tx1"/>
                </a:solidFill>
                <a:effectLst/>
                <a:latin typeface="+mn-lt"/>
                <a:ea typeface="+mn-ea"/>
                <a:cs typeface="+mn-cs"/>
              </a:rPr>
              <a:t> </a:t>
            </a:r>
            <a:endParaRPr kumimoji="1" lang="ja-JP" altLang="ja-JP" sz="1200" kern="1200" dirty="0" smtClean="0">
              <a:solidFill>
                <a:schemeClr val="tx1"/>
              </a:solidFill>
              <a:effectLst/>
              <a:latin typeface="+mn-lt"/>
              <a:ea typeface="+mn-ea"/>
              <a:cs typeface="+mn-cs"/>
            </a:endParaRPr>
          </a:p>
          <a:p>
            <a:r>
              <a:rPr kumimoji="1" lang="ja-JP" altLang="ja-JP" sz="1200" kern="1200" dirty="0" smtClean="0">
                <a:solidFill>
                  <a:schemeClr val="tx1"/>
                </a:solidFill>
                <a:effectLst/>
                <a:latin typeface="+mn-lt"/>
                <a:ea typeface="+mn-ea"/>
                <a:cs typeface="+mn-cs"/>
              </a:rPr>
              <a:t>（※セルフケアの解説については、スライドの必要な個所をピックアップしてご説明ください。）</a:t>
            </a:r>
          </a:p>
          <a:p>
            <a:r>
              <a:rPr kumimoji="1" lang="ja-JP" altLang="ja-JP" sz="1200" kern="1200" dirty="0" smtClean="0">
                <a:solidFill>
                  <a:schemeClr val="tx1"/>
                </a:solidFill>
                <a:effectLst/>
                <a:latin typeface="+mn-lt"/>
                <a:ea typeface="+mn-ea"/>
                <a:cs typeface="+mn-cs"/>
              </a:rPr>
              <a:t>　</a:t>
            </a:r>
          </a:p>
          <a:p>
            <a:r>
              <a:rPr kumimoji="1" lang="ja-JP" altLang="en-US" sz="1200" kern="1200" dirty="0" smtClean="0">
                <a:solidFill>
                  <a:schemeClr val="tx1"/>
                </a:solidFill>
                <a:effectLst/>
                <a:latin typeface="+mn-lt"/>
                <a:ea typeface="+mn-ea"/>
                <a:cs typeface="+mn-cs"/>
              </a:rPr>
              <a:t>　</a:t>
            </a:r>
            <a:r>
              <a:rPr kumimoji="1" lang="ja-JP" altLang="ja-JP" sz="1200" kern="1200" dirty="0" smtClean="0">
                <a:solidFill>
                  <a:schemeClr val="tx1"/>
                </a:solidFill>
                <a:effectLst/>
                <a:latin typeface="+mn-lt"/>
                <a:ea typeface="+mn-ea"/>
                <a:cs typeface="+mn-cs"/>
              </a:rPr>
              <a:t>自分の体調に早めに気づき、積極的に「セルフケア」を取り入れてみませんか？</a:t>
            </a:r>
            <a:endParaRPr kumimoji="1" lang="ja-JP" altLang="ja-JP" sz="1200" kern="1200" dirty="0">
              <a:solidFill>
                <a:schemeClr val="tx1"/>
              </a:solidFill>
              <a:effectLst/>
              <a:latin typeface="+mn-lt"/>
              <a:ea typeface="+mn-ea"/>
              <a:cs typeface="+mn-cs"/>
            </a:endParaRPr>
          </a:p>
        </p:txBody>
      </p:sp>
      <p:sp>
        <p:nvSpPr>
          <p:cNvPr id="4" name="スライド番号プレースホルダー 3"/>
          <p:cNvSpPr>
            <a:spLocks noGrp="1"/>
          </p:cNvSpPr>
          <p:nvPr>
            <p:ph type="sldNum" sz="quarter" idx="10"/>
          </p:nvPr>
        </p:nvSpPr>
        <p:spPr/>
        <p:txBody>
          <a:bodyPr/>
          <a:lstStyle/>
          <a:p>
            <a:fld id="{CDB5FA49-0D14-4845-9AEF-A3D3C568FACA}" type="slidenum">
              <a:rPr kumimoji="1" lang="ja-JP" altLang="en-US" smtClean="0"/>
              <a:t>41</a:t>
            </a:fld>
            <a:endParaRPr kumimoji="1" lang="ja-JP" altLang="en-US"/>
          </a:p>
        </p:txBody>
      </p:sp>
    </p:spTree>
    <p:extLst>
      <p:ext uri="{BB962C8B-B14F-4D97-AF65-F5344CB8AC3E}">
        <p14:creationId xmlns:p14="http://schemas.microsoft.com/office/powerpoint/2010/main" val="3892918571"/>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695325" y="739775"/>
            <a:ext cx="5337175" cy="3695700"/>
          </a:xfrm>
        </p:spPr>
      </p:sp>
      <p:sp>
        <p:nvSpPr>
          <p:cNvPr id="3" name="ノート プレースホルダー 2"/>
          <p:cNvSpPr>
            <a:spLocks noGrp="1"/>
          </p:cNvSpPr>
          <p:nvPr>
            <p:ph type="body" idx="1"/>
          </p:nvPr>
        </p:nvSpPr>
        <p:spPr/>
        <p:txBody>
          <a:bodyPr/>
          <a:lstStyle/>
          <a:p>
            <a:r>
              <a:rPr kumimoji="1" lang="ja-JP" altLang="ja-JP" sz="1200" kern="1200" dirty="0" smtClean="0">
                <a:solidFill>
                  <a:schemeClr val="tx1"/>
                </a:solidFill>
                <a:effectLst/>
                <a:latin typeface="+mn-lt"/>
                <a:ea typeface="+mn-ea"/>
                <a:cs typeface="+mn-cs"/>
              </a:rPr>
              <a:t>その他の（睡眠・食事・運動以外の）セルフケアのポイントについて２点説明します。</a:t>
            </a:r>
            <a:endParaRPr kumimoji="1" lang="ja-JP" altLang="ja-JP" sz="1200" kern="1200" dirty="0">
              <a:solidFill>
                <a:schemeClr val="tx1"/>
              </a:solidFill>
              <a:effectLst/>
              <a:latin typeface="+mn-lt"/>
              <a:ea typeface="+mn-ea"/>
              <a:cs typeface="+mn-cs"/>
            </a:endParaRPr>
          </a:p>
        </p:txBody>
      </p:sp>
      <p:sp>
        <p:nvSpPr>
          <p:cNvPr id="4" name="スライド番号プレースホルダー 3"/>
          <p:cNvSpPr>
            <a:spLocks noGrp="1"/>
          </p:cNvSpPr>
          <p:nvPr>
            <p:ph type="sldNum" sz="quarter" idx="10"/>
          </p:nvPr>
        </p:nvSpPr>
        <p:spPr/>
        <p:txBody>
          <a:bodyPr/>
          <a:lstStyle/>
          <a:p>
            <a:fld id="{CDB5FA49-0D14-4845-9AEF-A3D3C568FACA}" type="slidenum">
              <a:rPr lang="ja-JP" altLang="en-US" smtClean="0">
                <a:solidFill>
                  <a:prstClr val="black"/>
                </a:solidFill>
              </a:rPr>
              <a:pPr/>
              <a:t>42</a:t>
            </a:fld>
            <a:endParaRPr lang="ja-JP" altLang="en-US">
              <a:solidFill>
                <a:prstClr val="black"/>
              </a:solidFill>
            </a:endParaRPr>
          </a:p>
        </p:txBody>
      </p:sp>
    </p:spTree>
    <p:extLst>
      <p:ext uri="{BB962C8B-B14F-4D97-AF65-F5344CB8AC3E}">
        <p14:creationId xmlns:p14="http://schemas.microsoft.com/office/powerpoint/2010/main" val="3873559039"/>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695325" y="739775"/>
            <a:ext cx="5337175" cy="3695700"/>
          </a:xfrm>
        </p:spPr>
      </p:sp>
      <p:sp>
        <p:nvSpPr>
          <p:cNvPr id="3" name="ノート プレースホルダー 2"/>
          <p:cNvSpPr>
            <a:spLocks noGrp="1"/>
          </p:cNvSpPr>
          <p:nvPr>
            <p:ph type="body" idx="1"/>
          </p:nvPr>
        </p:nvSpPr>
        <p:spPr/>
        <p:txBody>
          <a:bodyPr/>
          <a:lstStyle/>
          <a:p>
            <a:r>
              <a:rPr kumimoji="1" lang="ja-JP" altLang="en-US" sz="1200" kern="1200" dirty="0" smtClean="0">
                <a:solidFill>
                  <a:schemeClr val="tx1"/>
                </a:solidFill>
                <a:effectLst/>
                <a:latin typeface="+mn-lt"/>
                <a:ea typeface="+mn-ea"/>
                <a:cs typeface="+mn-cs"/>
              </a:rPr>
              <a:t>　</a:t>
            </a:r>
            <a:r>
              <a:rPr kumimoji="1" lang="ja-JP" altLang="ja-JP" sz="1200" kern="1200" dirty="0" smtClean="0">
                <a:solidFill>
                  <a:schemeClr val="tx1"/>
                </a:solidFill>
                <a:effectLst/>
                <a:latin typeface="+mn-lt"/>
                <a:ea typeface="+mn-ea"/>
                <a:cs typeface="+mn-cs"/>
              </a:rPr>
              <a:t>ポイントの１つ目は、「自分の体調に早めに気づくためのヒント」です。</a:t>
            </a:r>
          </a:p>
          <a:p>
            <a:r>
              <a:rPr kumimoji="1" lang="en-US" altLang="ja-JP" sz="1200" kern="1200" dirty="0" smtClean="0">
                <a:solidFill>
                  <a:schemeClr val="tx1"/>
                </a:solidFill>
                <a:effectLst/>
                <a:latin typeface="+mn-lt"/>
                <a:ea typeface="+mn-ea"/>
                <a:cs typeface="+mn-cs"/>
              </a:rPr>
              <a:t> </a:t>
            </a:r>
            <a:endParaRPr kumimoji="1" lang="ja-JP" altLang="ja-JP" sz="1200" kern="1200" dirty="0" smtClean="0">
              <a:solidFill>
                <a:schemeClr val="tx1"/>
              </a:solidFill>
              <a:effectLst/>
              <a:latin typeface="+mn-lt"/>
              <a:ea typeface="+mn-ea"/>
              <a:cs typeface="+mn-cs"/>
            </a:endParaRPr>
          </a:p>
          <a:p>
            <a:r>
              <a:rPr kumimoji="1" lang="ja-JP" altLang="en-US" sz="1200" kern="1200" dirty="0" smtClean="0">
                <a:solidFill>
                  <a:schemeClr val="tx1"/>
                </a:solidFill>
                <a:effectLst/>
                <a:latin typeface="+mn-lt"/>
                <a:ea typeface="+mn-ea"/>
                <a:cs typeface="+mn-cs"/>
              </a:rPr>
              <a:t>　</a:t>
            </a:r>
            <a:r>
              <a:rPr kumimoji="1" lang="ja-JP" altLang="ja-JP" sz="1200" kern="1200" dirty="0" smtClean="0">
                <a:solidFill>
                  <a:schemeClr val="tx1"/>
                </a:solidFill>
                <a:effectLst/>
                <a:latin typeface="+mn-lt"/>
                <a:ea typeface="+mn-ea"/>
                <a:cs typeface="+mn-cs"/>
              </a:rPr>
              <a:t>生活リズムや気分・疲労を記録しましょう。</a:t>
            </a:r>
          </a:p>
          <a:p>
            <a:r>
              <a:rPr kumimoji="1" lang="en-US" altLang="ja-JP" sz="1200" kern="1200" dirty="0" smtClean="0">
                <a:solidFill>
                  <a:schemeClr val="tx1"/>
                </a:solidFill>
                <a:effectLst/>
                <a:latin typeface="+mn-lt"/>
                <a:ea typeface="+mn-ea"/>
                <a:cs typeface="+mn-cs"/>
              </a:rPr>
              <a:t> </a:t>
            </a:r>
            <a:endParaRPr kumimoji="1" lang="ja-JP" altLang="ja-JP" sz="1200" kern="1200" dirty="0" smtClean="0">
              <a:solidFill>
                <a:schemeClr val="tx1"/>
              </a:solidFill>
              <a:effectLst/>
              <a:latin typeface="+mn-lt"/>
              <a:ea typeface="+mn-ea"/>
              <a:cs typeface="+mn-cs"/>
            </a:endParaRPr>
          </a:p>
          <a:p>
            <a:r>
              <a:rPr kumimoji="1" lang="ja-JP" altLang="en-US" sz="1200" kern="1200" dirty="0" smtClean="0">
                <a:solidFill>
                  <a:schemeClr val="tx1"/>
                </a:solidFill>
                <a:effectLst/>
                <a:latin typeface="+mn-lt"/>
                <a:ea typeface="+mn-ea"/>
                <a:cs typeface="+mn-cs"/>
              </a:rPr>
              <a:t>　</a:t>
            </a:r>
            <a:r>
              <a:rPr kumimoji="1" lang="ja-JP" altLang="ja-JP" sz="1200" kern="1200" dirty="0" smtClean="0">
                <a:solidFill>
                  <a:schemeClr val="tx1"/>
                </a:solidFill>
                <a:effectLst/>
                <a:latin typeface="+mn-lt"/>
                <a:ea typeface="+mn-ea"/>
                <a:cs typeface="+mn-cs"/>
              </a:rPr>
              <a:t>受講生の中には、なかなか自分の体調に気づきにくい方もいらっしゃいます。大丈夫と思っていたら、突然体調が悪化して気づいた時には再発をしてしまう・・・といった事態は避けたいものです。</a:t>
            </a:r>
          </a:p>
          <a:p>
            <a:r>
              <a:rPr kumimoji="1" lang="en-US" altLang="ja-JP" sz="1200" kern="1200" dirty="0" smtClean="0">
                <a:solidFill>
                  <a:schemeClr val="tx1"/>
                </a:solidFill>
                <a:effectLst/>
                <a:latin typeface="+mn-lt"/>
                <a:ea typeface="+mn-ea"/>
                <a:cs typeface="+mn-cs"/>
              </a:rPr>
              <a:t> </a:t>
            </a:r>
            <a:endParaRPr kumimoji="1" lang="ja-JP" altLang="ja-JP" sz="1200" kern="1200" dirty="0" smtClean="0">
              <a:solidFill>
                <a:schemeClr val="tx1"/>
              </a:solidFill>
              <a:effectLst/>
              <a:latin typeface="+mn-lt"/>
              <a:ea typeface="+mn-ea"/>
              <a:cs typeface="+mn-cs"/>
            </a:endParaRPr>
          </a:p>
          <a:p>
            <a:r>
              <a:rPr kumimoji="1" lang="ja-JP" altLang="en-US" sz="1200" kern="1200" dirty="0" smtClean="0">
                <a:solidFill>
                  <a:schemeClr val="tx1"/>
                </a:solidFill>
                <a:effectLst/>
                <a:latin typeface="+mn-lt"/>
                <a:ea typeface="+mn-ea"/>
                <a:cs typeface="+mn-cs"/>
              </a:rPr>
              <a:t>　</a:t>
            </a:r>
            <a:r>
              <a:rPr kumimoji="1" lang="ja-JP" altLang="ja-JP" sz="1200" kern="1200" dirty="0" smtClean="0">
                <a:solidFill>
                  <a:schemeClr val="tx1"/>
                </a:solidFill>
                <a:effectLst/>
                <a:latin typeface="+mn-lt"/>
                <a:ea typeface="+mn-ea"/>
                <a:cs typeface="+mn-cs"/>
              </a:rPr>
              <a:t>体調の変化は、睡眠・食事のリズム、活動や気分・疲労等に表れてくることが多いので、日々、記録して、自分の変化に気づけるようにしましょう。</a:t>
            </a:r>
            <a:endParaRPr kumimoji="1" lang="ja-JP" altLang="en-US" dirty="0">
              <a:latin typeface="+mn-ea"/>
            </a:endParaRPr>
          </a:p>
        </p:txBody>
      </p:sp>
      <p:sp>
        <p:nvSpPr>
          <p:cNvPr id="4" name="スライド番号プレースホルダー 3"/>
          <p:cNvSpPr>
            <a:spLocks noGrp="1"/>
          </p:cNvSpPr>
          <p:nvPr>
            <p:ph type="sldNum" sz="quarter" idx="10"/>
          </p:nvPr>
        </p:nvSpPr>
        <p:spPr/>
        <p:txBody>
          <a:bodyPr/>
          <a:lstStyle/>
          <a:p>
            <a:fld id="{CDB5FA49-0D14-4845-9AEF-A3D3C568FACA}" type="slidenum">
              <a:rPr lang="ja-JP" altLang="en-US" smtClean="0">
                <a:solidFill>
                  <a:prstClr val="black"/>
                </a:solidFill>
              </a:rPr>
              <a:pPr/>
              <a:t>43</a:t>
            </a:fld>
            <a:endParaRPr lang="ja-JP" altLang="en-US">
              <a:solidFill>
                <a:prstClr val="black"/>
              </a:solidFill>
            </a:endParaRPr>
          </a:p>
        </p:txBody>
      </p:sp>
    </p:spTree>
    <p:extLst>
      <p:ext uri="{BB962C8B-B14F-4D97-AF65-F5344CB8AC3E}">
        <p14:creationId xmlns:p14="http://schemas.microsoft.com/office/powerpoint/2010/main" val="1617273520"/>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695325" y="739775"/>
            <a:ext cx="5337175" cy="3695700"/>
          </a:xfrm>
        </p:spPr>
      </p:sp>
      <p:sp>
        <p:nvSpPr>
          <p:cNvPr id="3" name="ノート プレースホルダー 2"/>
          <p:cNvSpPr>
            <a:spLocks noGrp="1"/>
          </p:cNvSpPr>
          <p:nvPr>
            <p:ph type="body" idx="1"/>
          </p:nvPr>
        </p:nvSpPr>
        <p:spPr/>
        <p:txBody>
          <a:bodyPr/>
          <a:lstStyle/>
          <a:p>
            <a:r>
              <a:rPr kumimoji="1" lang="ja-JP" altLang="en-US" sz="1200" kern="1200" dirty="0" smtClean="0">
                <a:solidFill>
                  <a:schemeClr val="tx1"/>
                </a:solidFill>
                <a:effectLst/>
                <a:latin typeface="+mn-lt"/>
                <a:ea typeface="+mn-ea"/>
                <a:cs typeface="+mn-cs"/>
              </a:rPr>
              <a:t>　</a:t>
            </a:r>
            <a:r>
              <a:rPr kumimoji="1" lang="ja-JP" altLang="ja-JP" sz="1200" kern="1200" dirty="0" smtClean="0">
                <a:solidFill>
                  <a:schemeClr val="tx1"/>
                </a:solidFill>
                <a:effectLst/>
                <a:latin typeface="+mn-lt"/>
                <a:ea typeface="+mn-ea"/>
                <a:cs typeface="+mn-cs"/>
              </a:rPr>
              <a:t>自分の体調に早めに気づくためのヒントとして、　「マインドフルネス」も参考になります。</a:t>
            </a:r>
          </a:p>
          <a:p>
            <a:endParaRPr kumimoji="1" lang="en-US" altLang="ja-JP" sz="1200" kern="1200" dirty="0" smtClean="0">
              <a:solidFill>
                <a:schemeClr val="tx1"/>
              </a:solidFill>
              <a:effectLst/>
              <a:latin typeface="+mn-lt"/>
              <a:ea typeface="+mn-ea"/>
              <a:cs typeface="+mn-cs"/>
            </a:endParaRPr>
          </a:p>
          <a:p>
            <a:r>
              <a:rPr kumimoji="1" lang="ja-JP" altLang="en-US" sz="1200" kern="1200" dirty="0" smtClean="0">
                <a:solidFill>
                  <a:schemeClr val="tx1"/>
                </a:solidFill>
                <a:effectLst/>
                <a:latin typeface="+mn-lt"/>
                <a:ea typeface="+mn-ea"/>
                <a:cs typeface="+mn-cs"/>
              </a:rPr>
              <a:t>　</a:t>
            </a:r>
            <a:r>
              <a:rPr kumimoji="1" lang="ja-JP" altLang="ja-JP" sz="1200" kern="1200" dirty="0" smtClean="0">
                <a:solidFill>
                  <a:schemeClr val="tx1"/>
                </a:solidFill>
                <a:effectLst/>
                <a:latin typeface="+mn-lt"/>
                <a:ea typeface="+mn-ea"/>
                <a:cs typeface="+mn-cs"/>
              </a:rPr>
              <a:t>「マインドフルネス」とは・・・</a:t>
            </a:r>
          </a:p>
          <a:p>
            <a:r>
              <a:rPr kumimoji="1" lang="ja-JP" altLang="en-US" sz="1200" kern="1200" dirty="0" smtClean="0">
                <a:solidFill>
                  <a:schemeClr val="tx1"/>
                </a:solidFill>
                <a:effectLst/>
                <a:latin typeface="+mn-lt"/>
                <a:ea typeface="+mn-ea"/>
                <a:cs typeface="+mn-cs"/>
              </a:rPr>
              <a:t>　</a:t>
            </a:r>
            <a:r>
              <a:rPr kumimoji="1" lang="ja-JP" altLang="ja-JP" sz="1200" kern="1200" dirty="0" smtClean="0">
                <a:solidFill>
                  <a:schemeClr val="tx1"/>
                </a:solidFill>
                <a:effectLst/>
                <a:latin typeface="+mn-lt"/>
                <a:ea typeface="+mn-ea"/>
                <a:cs typeface="+mn-cs"/>
              </a:rPr>
              <a:t>「今」に心を向けている状態を指します。</a:t>
            </a:r>
          </a:p>
          <a:p>
            <a:r>
              <a:rPr kumimoji="1" lang="ja-JP" altLang="en-US" sz="1200" kern="1200" dirty="0" smtClean="0">
                <a:solidFill>
                  <a:schemeClr val="tx1"/>
                </a:solidFill>
                <a:effectLst/>
                <a:latin typeface="+mn-lt"/>
                <a:ea typeface="+mn-ea"/>
                <a:cs typeface="+mn-cs"/>
              </a:rPr>
              <a:t>　</a:t>
            </a:r>
            <a:r>
              <a:rPr kumimoji="1" lang="ja-JP" altLang="ja-JP" sz="1200" kern="1200" dirty="0" smtClean="0">
                <a:solidFill>
                  <a:schemeClr val="tx1"/>
                </a:solidFill>
                <a:effectLst/>
                <a:latin typeface="+mn-lt"/>
                <a:ea typeface="+mn-ea"/>
                <a:cs typeface="+mn-cs"/>
              </a:rPr>
              <a:t>「マインドフルネス」では、体を使って「瞑想」することで、あちこちに向かう心を「今この瞬間、この場に存在する自分の体」に取り戻していきます。</a:t>
            </a:r>
          </a:p>
          <a:p>
            <a:r>
              <a:rPr kumimoji="1" lang="en-US" altLang="ja-JP" sz="1200" kern="1200" dirty="0" smtClean="0">
                <a:solidFill>
                  <a:schemeClr val="tx1"/>
                </a:solidFill>
                <a:effectLst/>
                <a:latin typeface="+mn-lt"/>
                <a:ea typeface="+mn-ea"/>
                <a:cs typeface="+mn-cs"/>
              </a:rPr>
              <a:t> </a:t>
            </a:r>
            <a:endParaRPr kumimoji="1" lang="ja-JP" altLang="ja-JP" sz="1200" kern="1200" dirty="0" smtClean="0">
              <a:solidFill>
                <a:schemeClr val="tx1"/>
              </a:solidFill>
              <a:effectLst/>
              <a:latin typeface="+mn-lt"/>
              <a:ea typeface="+mn-ea"/>
              <a:cs typeface="+mn-cs"/>
            </a:endParaRPr>
          </a:p>
          <a:p>
            <a:r>
              <a:rPr kumimoji="1" lang="ja-JP" altLang="en-US" sz="1200" kern="1200" dirty="0" smtClean="0">
                <a:solidFill>
                  <a:schemeClr val="tx1"/>
                </a:solidFill>
                <a:effectLst/>
                <a:latin typeface="+mn-lt"/>
                <a:ea typeface="+mn-ea"/>
                <a:cs typeface="+mn-cs"/>
              </a:rPr>
              <a:t>　</a:t>
            </a:r>
            <a:r>
              <a:rPr kumimoji="1" lang="ja-JP" altLang="ja-JP" sz="1200" kern="1200" dirty="0" smtClean="0">
                <a:solidFill>
                  <a:schemeClr val="tx1"/>
                </a:solidFill>
                <a:effectLst/>
                <a:latin typeface="+mn-lt"/>
                <a:ea typeface="+mn-ea"/>
                <a:cs typeface="+mn-cs"/>
              </a:rPr>
              <a:t>例として、お皿を拭いている場面を想像してみましょう。</a:t>
            </a:r>
          </a:p>
          <a:p>
            <a:r>
              <a:rPr kumimoji="1" lang="ja-JP" altLang="ja-JP" sz="1200" kern="1200" dirty="0" smtClean="0">
                <a:solidFill>
                  <a:schemeClr val="tx1"/>
                </a:solidFill>
                <a:effectLst/>
                <a:latin typeface="+mn-lt"/>
                <a:ea typeface="+mn-ea"/>
                <a:cs typeface="+mn-cs"/>
              </a:rPr>
              <a:t>まず、呼吸を整え、体が受け取る細やかな感覚を注意深く観察します。</a:t>
            </a:r>
          </a:p>
          <a:p>
            <a:r>
              <a:rPr kumimoji="1" lang="en-US" altLang="ja-JP" sz="1200" kern="1200" dirty="0" smtClean="0">
                <a:solidFill>
                  <a:schemeClr val="tx1"/>
                </a:solidFill>
                <a:effectLst/>
                <a:latin typeface="+mn-lt"/>
                <a:ea typeface="+mn-ea"/>
                <a:cs typeface="+mn-cs"/>
              </a:rPr>
              <a:t> </a:t>
            </a:r>
            <a:endParaRPr kumimoji="1" lang="ja-JP" altLang="ja-JP" sz="1200" kern="1200" dirty="0" smtClean="0">
              <a:solidFill>
                <a:schemeClr val="tx1"/>
              </a:solidFill>
              <a:effectLst/>
              <a:latin typeface="+mn-lt"/>
              <a:ea typeface="+mn-ea"/>
              <a:cs typeface="+mn-cs"/>
            </a:endParaRPr>
          </a:p>
          <a:p>
            <a:r>
              <a:rPr kumimoji="1" lang="ja-JP" altLang="en-US" sz="1200" kern="1200" dirty="0" smtClean="0">
                <a:solidFill>
                  <a:schemeClr val="tx1"/>
                </a:solidFill>
                <a:effectLst/>
                <a:latin typeface="+mn-lt"/>
                <a:ea typeface="+mn-ea"/>
                <a:cs typeface="+mn-cs"/>
              </a:rPr>
              <a:t>　</a:t>
            </a:r>
            <a:r>
              <a:rPr kumimoji="1" lang="ja-JP" altLang="ja-JP" sz="1200" kern="1200" dirty="0" smtClean="0">
                <a:solidFill>
                  <a:schemeClr val="tx1"/>
                </a:solidFill>
                <a:effectLst/>
                <a:latin typeface="+mn-lt"/>
                <a:ea typeface="+mn-ea"/>
                <a:cs typeface="+mn-cs"/>
              </a:rPr>
              <a:t>目で観察します。</a:t>
            </a:r>
          </a:p>
          <a:p>
            <a:r>
              <a:rPr kumimoji="1" lang="ja-JP" altLang="en-US" sz="1200" kern="1200" dirty="0" smtClean="0">
                <a:solidFill>
                  <a:schemeClr val="tx1"/>
                </a:solidFill>
                <a:effectLst/>
                <a:latin typeface="+mn-lt"/>
                <a:ea typeface="+mn-ea"/>
                <a:cs typeface="+mn-cs"/>
              </a:rPr>
              <a:t>　</a:t>
            </a:r>
            <a:r>
              <a:rPr kumimoji="1" lang="ja-JP" altLang="ja-JP" sz="1200" kern="1200" dirty="0" smtClean="0">
                <a:solidFill>
                  <a:schemeClr val="tx1"/>
                </a:solidFill>
                <a:effectLst/>
                <a:latin typeface="+mn-lt"/>
                <a:ea typeface="+mn-ea"/>
                <a:cs typeface="+mn-cs"/>
              </a:rPr>
              <a:t>鼻で観察します。</a:t>
            </a:r>
          </a:p>
          <a:p>
            <a:r>
              <a:rPr kumimoji="1" lang="ja-JP" altLang="en-US" sz="1200" kern="1200" dirty="0" smtClean="0">
                <a:solidFill>
                  <a:schemeClr val="tx1"/>
                </a:solidFill>
                <a:effectLst/>
                <a:latin typeface="+mn-lt"/>
                <a:ea typeface="+mn-ea"/>
                <a:cs typeface="+mn-cs"/>
              </a:rPr>
              <a:t>　</a:t>
            </a:r>
            <a:r>
              <a:rPr kumimoji="1" lang="ja-JP" altLang="ja-JP" sz="1200" kern="1200" dirty="0" smtClean="0">
                <a:solidFill>
                  <a:schemeClr val="tx1"/>
                </a:solidFill>
                <a:effectLst/>
                <a:latin typeface="+mn-lt"/>
                <a:ea typeface="+mn-ea"/>
                <a:cs typeface="+mn-cs"/>
              </a:rPr>
              <a:t>耳で観察します。</a:t>
            </a:r>
          </a:p>
          <a:p>
            <a:r>
              <a:rPr kumimoji="1" lang="ja-JP" altLang="en-US" sz="1200" kern="1200" dirty="0" smtClean="0">
                <a:solidFill>
                  <a:schemeClr val="tx1"/>
                </a:solidFill>
                <a:effectLst/>
                <a:latin typeface="+mn-lt"/>
                <a:ea typeface="+mn-ea"/>
                <a:cs typeface="+mn-cs"/>
              </a:rPr>
              <a:t>　</a:t>
            </a:r>
            <a:r>
              <a:rPr kumimoji="1" lang="ja-JP" altLang="ja-JP" sz="1200" kern="1200" dirty="0" smtClean="0">
                <a:solidFill>
                  <a:schemeClr val="tx1"/>
                </a:solidFill>
                <a:effectLst/>
                <a:latin typeface="+mn-lt"/>
                <a:ea typeface="+mn-ea"/>
                <a:cs typeface="+mn-cs"/>
              </a:rPr>
              <a:t>手で観察します。</a:t>
            </a:r>
          </a:p>
          <a:p>
            <a:r>
              <a:rPr kumimoji="1" lang="en-US" altLang="ja-JP" sz="1200" kern="1200" dirty="0" smtClean="0">
                <a:solidFill>
                  <a:schemeClr val="tx1"/>
                </a:solidFill>
                <a:effectLst/>
                <a:latin typeface="+mn-lt"/>
                <a:ea typeface="+mn-ea"/>
                <a:cs typeface="+mn-cs"/>
              </a:rPr>
              <a:t> </a:t>
            </a:r>
            <a:endParaRPr kumimoji="1" lang="ja-JP" altLang="ja-JP" sz="1200" kern="1200" dirty="0" smtClean="0">
              <a:solidFill>
                <a:schemeClr val="tx1"/>
              </a:solidFill>
              <a:effectLst/>
              <a:latin typeface="+mn-lt"/>
              <a:ea typeface="+mn-ea"/>
              <a:cs typeface="+mn-cs"/>
            </a:endParaRPr>
          </a:p>
          <a:p>
            <a:r>
              <a:rPr kumimoji="1" lang="ja-JP" altLang="en-US" sz="1200" kern="1200" dirty="0" smtClean="0">
                <a:solidFill>
                  <a:schemeClr val="tx1"/>
                </a:solidFill>
                <a:effectLst/>
                <a:latin typeface="+mn-lt"/>
                <a:ea typeface="+mn-ea"/>
                <a:cs typeface="+mn-cs"/>
              </a:rPr>
              <a:t>　</a:t>
            </a:r>
            <a:r>
              <a:rPr kumimoji="1" lang="ja-JP" altLang="ja-JP" sz="1200" kern="1200" dirty="0" smtClean="0">
                <a:solidFill>
                  <a:schemeClr val="tx1"/>
                </a:solidFill>
                <a:effectLst/>
                <a:latin typeface="+mn-lt"/>
                <a:ea typeface="+mn-ea"/>
                <a:cs typeface="+mn-cs"/>
              </a:rPr>
              <a:t>徐々に心と体が一体になり、マインドフルネスな状態になります。</a:t>
            </a:r>
            <a:endParaRPr kumimoji="1" lang="ja-JP" altLang="en-US" dirty="0">
              <a:latin typeface="+mn-ea"/>
            </a:endParaRPr>
          </a:p>
        </p:txBody>
      </p:sp>
      <p:sp>
        <p:nvSpPr>
          <p:cNvPr id="4" name="スライド番号プレースホルダー 3"/>
          <p:cNvSpPr>
            <a:spLocks noGrp="1"/>
          </p:cNvSpPr>
          <p:nvPr>
            <p:ph type="sldNum" sz="quarter" idx="10"/>
          </p:nvPr>
        </p:nvSpPr>
        <p:spPr/>
        <p:txBody>
          <a:bodyPr/>
          <a:lstStyle/>
          <a:p>
            <a:fld id="{CDB5FA49-0D14-4845-9AEF-A3D3C568FACA}" type="slidenum">
              <a:rPr lang="ja-JP" altLang="en-US" smtClean="0">
                <a:solidFill>
                  <a:prstClr val="black"/>
                </a:solidFill>
              </a:rPr>
              <a:pPr/>
              <a:t>44</a:t>
            </a:fld>
            <a:endParaRPr lang="ja-JP" altLang="en-US">
              <a:solidFill>
                <a:prstClr val="black"/>
              </a:solidFill>
            </a:endParaRPr>
          </a:p>
        </p:txBody>
      </p:sp>
    </p:spTree>
    <p:extLst>
      <p:ext uri="{BB962C8B-B14F-4D97-AF65-F5344CB8AC3E}">
        <p14:creationId xmlns:p14="http://schemas.microsoft.com/office/powerpoint/2010/main" val="2909291673"/>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695325" y="739775"/>
            <a:ext cx="5337175" cy="3695700"/>
          </a:xfrm>
        </p:spPr>
      </p:sp>
      <p:sp>
        <p:nvSpPr>
          <p:cNvPr id="3" name="ノート プレースホルダー 2"/>
          <p:cNvSpPr>
            <a:spLocks noGrp="1"/>
          </p:cNvSpPr>
          <p:nvPr>
            <p:ph type="body" idx="1"/>
          </p:nvPr>
        </p:nvSpPr>
        <p:spPr/>
        <p:txBody>
          <a:bodyPr/>
          <a:lstStyle/>
          <a:p>
            <a:r>
              <a:rPr kumimoji="1" lang="ja-JP" altLang="en-US" sz="1200" kern="1200" dirty="0" smtClean="0">
                <a:solidFill>
                  <a:schemeClr val="tx1"/>
                </a:solidFill>
                <a:effectLst/>
                <a:latin typeface="+mn-lt"/>
                <a:ea typeface="+mn-ea"/>
                <a:cs typeface="+mn-cs"/>
              </a:rPr>
              <a:t>　</a:t>
            </a:r>
            <a:r>
              <a:rPr kumimoji="1" lang="ja-JP" altLang="ja-JP" sz="1200" kern="1200" dirty="0" smtClean="0">
                <a:solidFill>
                  <a:schemeClr val="tx1"/>
                </a:solidFill>
                <a:effectLst/>
                <a:latin typeface="+mn-lt"/>
                <a:ea typeface="+mn-ea"/>
                <a:cs typeface="+mn-cs"/>
              </a:rPr>
              <a:t>「マインドフルネス」瞑想の方法の代表的な例を挙げました。</a:t>
            </a:r>
          </a:p>
          <a:p>
            <a:r>
              <a:rPr kumimoji="1" lang="en-US" altLang="ja-JP" sz="1200" kern="1200" dirty="0" smtClean="0">
                <a:solidFill>
                  <a:schemeClr val="tx1"/>
                </a:solidFill>
                <a:effectLst/>
                <a:latin typeface="+mn-lt"/>
                <a:ea typeface="+mn-ea"/>
                <a:cs typeface="+mn-cs"/>
              </a:rPr>
              <a:t> </a:t>
            </a:r>
            <a:endParaRPr kumimoji="1" lang="ja-JP" altLang="ja-JP" sz="1200" kern="1200" dirty="0" smtClean="0">
              <a:solidFill>
                <a:schemeClr val="tx1"/>
              </a:solidFill>
              <a:effectLst/>
              <a:latin typeface="+mn-lt"/>
              <a:ea typeface="+mn-ea"/>
              <a:cs typeface="+mn-cs"/>
            </a:endParaRPr>
          </a:p>
          <a:p>
            <a:r>
              <a:rPr kumimoji="1" lang="ja-JP" altLang="en-US" sz="1200" kern="1200" dirty="0" smtClean="0">
                <a:solidFill>
                  <a:schemeClr val="tx1"/>
                </a:solidFill>
                <a:effectLst/>
                <a:latin typeface="+mn-lt"/>
                <a:ea typeface="+mn-ea"/>
                <a:cs typeface="+mn-cs"/>
              </a:rPr>
              <a:t>　</a:t>
            </a:r>
            <a:r>
              <a:rPr kumimoji="1" lang="ja-JP" altLang="ja-JP" sz="1200" kern="1200" dirty="0" smtClean="0">
                <a:solidFill>
                  <a:schemeClr val="tx1"/>
                </a:solidFill>
                <a:effectLst/>
                <a:latin typeface="+mn-lt"/>
                <a:ea typeface="+mn-ea"/>
                <a:cs typeface="+mn-cs"/>
              </a:rPr>
              <a:t>呼吸瞑想</a:t>
            </a:r>
          </a:p>
          <a:p>
            <a:r>
              <a:rPr kumimoji="1" lang="ja-JP" altLang="en-US" sz="1200" kern="1200" dirty="0" smtClean="0">
                <a:solidFill>
                  <a:schemeClr val="tx1"/>
                </a:solidFill>
                <a:effectLst/>
                <a:latin typeface="+mn-lt"/>
                <a:ea typeface="+mn-ea"/>
                <a:cs typeface="+mn-cs"/>
              </a:rPr>
              <a:t>　</a:t>
            </a:r>
            <a:r>
              <a:rPr kumimoji="1" lang="ja-JP" altLang="ja-JP" sz="1200" kern="1200" dirty="0" smtClean="0">
                <a:solidFill>
                  <a:schemeClr val="tx1"/>
                </a:solidFill>
                <a:effectLst/>
                <a:latin typeface="+mn-lt"/>
                <a:ea typeface="+mn-ea"/>
                <a:cs typeface="+mn-cs"/>
              </a:rPr>
              <a:t>ヨーガ瞑想</a:t>
            </a:r>
          </a:p>
          <a:p>
            <a:r>
              <a:rPr kumimoji="1" lang="ja-JP" altLang="en-US" sz="1200" kern="1200" dirty="0" smtClean="0">
                <a:solidFill>
                  <a:schemeClr val="tx1"/>
                </a:solidFill>
                <a:effectLst/>
                <a:latin typeface="+mn-lt"/>
                <a:ea typeface="+mn-ea"/>
                <a:cs typeface="+mn-cs"/>
              </a:rPr>
              <a:t>　</a:t>
            </a:r>
            <a:r>
              <a:rPr kumimoji="1" lang="ja-JP" altLang="ja-JP" sz="1200" kern="1200" dirty="0" smtClean="0">
                <a:solidFill>
                  <a:schemeClr val="tx1"/>
                </a:solidFill>
                <a:effectLst/>
                <a:latin typeface="+mn-lt"/>
                <a:ea typeface="+mn-ea"/>
                <a:cs typeface="+mn-cs"/>
              </a:rPr>
              <a:t>座る瞑想</a:t>
            </a:r>
          </a:p>
          <a:p>
            <a:r>
              <a:rPr kumimoji="1" lang="ja-JP" altLang="en-US" sz="1200" kern="1200" dirty="0" smtClean="0">
                <a:solidFill>
                  <a:schemeClr val="tx1"/>
                </a:solidFill>
                <a:effectLst/>
                <a:latin typeface="+mn-lt"/>
                <a:ea typeface="+mn-ea"/>
                <a:cs typeface="+mn-cs"/>
              </a:rPr>
              <a:t>　</a:t>
            </a:r>
            <a:r>
              <a:rPr kumimoji="1" lang="ja-JP" altLang="ja-JP" sz="1200" kern="1200" dirty="0" smtClean="0">
                <a:solidFill>
                  <a:schemeClr val="tx1"/>
                </a:solidFill>
                <a:effectLst/>
                <a:latin typeface="+mn-lt"/>
                <a:ea typeface="+mn-ea"/>
                <a:cs typeface="+mn-cs"/>
              </a:rPr>
              <a:t>食べる瞑想</a:t>
            </a:r>
          </a:p>
          <a:p>
            <a:r>
              <a:rPr kumimoji="1" lang="ja-JP" altLang="en-US" sz="1200" kern="1200" dirty="0" smtClean="0">
                <a:solidFill>
                  <a:schemeClr val="tx1"/>
                </a:solidFill>
                <a:effectLst/>
                <a:latin typeface="+mn-lt"/>
                <a:ea typeface="+mn-ea"/>
                <a:cs typeface="+mn-cs"/>
              </a:rPr>
              <a:t>　</a:t>
            </a:r>
            <a:r>
              <a:rPr kumimoji="1" lang="ja-JP" altLang="ja-JP" sz="1200" kern="1200" dirty="0" smtClean="0">
                <a:solidFill>
                  <a:schemeClr val="tx1"/>
                </a:solidFill>
                <a:effectLst/>
                <a:latin typeface="+mn-lt"/>
                <a:ea typeface="+mn-ea"/>
                <a:cs typeface="+mn-cs"/>
              </a:rPr>
              <a:t>ボディスキャン瞑想</a:t>
            </a:r>
          </a:p>
          <a:p>
            <a:r>
              <a:rPr kumimoji="1" lang="ja-JP" altLang="en-US" sz="1200" kern="1200" dirty="0" smtClean="0">
                <a:solidFill>
                  <a:schemeClr val="tx1"/>
                </a:solidFill>
                <a:effectLst/>
                <a:latin typeface="+mn-lt"/>
                <a:ea typeface="+mn-ea"/>
                <a:cs typeface="+mn-cs"/>
              </a:rPr>
              <a:t>　</a:t>
            </a:r>
            <a:r>
              <a:rPr kumimoji="1" lang="ja-JP" altLang="ja-JP" sz="1200" kern="1200" dirty="0" smtClean="0">
                <a:solidFill>
                  <a:schemeClr val="tx1"/>
                </a:solidFill>
                <a:effectLst/>
                <a:latin typeface="+mn-lt"/>
                <a:ea typeface="+mn-ea"/>
                <a:cs typeface="+mn-cs"/>
              </a:rPr>
              <a:t>歩く瞑想　　　　等があります。</a:t>
            </a:r>
          </a:p>
          <a:p>
            <a:r>
              <a:rPr kumimoji="1" lang="en-US" altLang="ja-JP" sz="1200" kern="1200" dirty="0" smtClean="0">
                <a:solidFill>
                  <a:schemeClr val="tx1"/>
                </a:solidFill>
                <a:effectLst/>
                <a:latin typeface="+mn-lt"/>
                <a:ea typeface="+mn-ea"/>
                <a:cs typeface="+mn-cs"/>
              </a:rPr>
              <a:t> </a:t>
            </a:r>
            <a:endParaRPr kumimoji="1" lang="ja-JP" altLang="ja-JP" sz="1200" kern="1200" dirty="0" smtClean="0">
              <a:solidFill>
                <a:schemeClr val="tx1"/>
              </a:solidFill>
              <a:effectLst/>
              <a:latin typeface="+mn-lt"/>
              <a:ea typeface="+mn-ea"/>
              <a:cs typeface="+mn-cs"/>
            </a:endParaRPr>
          </a:p>
          <a:p>
            <a:r>
              <a:rPr kumimoji="1" lang="ja-JP" altLang="en-US" sz="1200" kern="1200" dirty="0" smtClean="0">
                <a:solidFill>
                  <a:schemeClr val="tx1"/>
                </a:solidFill>
                <a:effectLst/>
                <a:latin typeface="+mn-lt"/>
                <a:ea typeface="+mn-ea"/>
                <a:cs typeface="+mn-cs"/>
              </a:rPr>
              <a:t>　</a:t>
            </a:r>
            <a:r>
              <a:rPr kumimoji="1" lang="ja-JP" altLang="ja-JP" sz="1200" kern="1200" dirty="0" smtClean="0">
                <a:solidFill>
                  <a:schemeClr val="tx1"/>
                </a:solidFill>
                <a:effectLst/>
                <a:latin typeface="+mn-lt"/>
                <a:ea typeface="+mn-ea"/>
                <a:cs typeface="+mn-cs"/>
              </a:rPr>
              <a:t>興味のある方は、様々な書籍等がありますのでご覧いただくことをおすすめします。</a:t>
            </a:r>
          </a:p>
          <a:p>
            <a:r>
              <a:rPr kumimoji="1" lang="ja-JP" altLang="en-US" sz="1200" kern="1200" dirty="0" smtClean="0">
                <a:solidFill>
                  <a:schemeClr val="tx1"/>
                </a:solidFill>
                <a:effectLst/>
                <a:latin typeface="+mn-lt"/>
                <a:ea typeface="+mn-ea"/>
                <a:cs typeface="+mn-cs"/>
              </a:rPr>
              <a:t>　</a:t>
            </a:r>
            <a:r>
              <a:rPr kumimoji="1" lang="ja-JP" altLang="ja-JP" sz="1200" kern="1200" dirty="0" smtClean="0">
                <a:solidFill>
                  <a:schemeClr val="tx1"/>
                </a:solidFill>
                <a:effectLst/>
                <a:latin typeface="+mn-lt"/>
                <a:ea typeface="+mn-ea"/>
                <a:cs typeface="+mn-cs"/>
              </a:rPr>
              <a:t>「食べる瞑想」は、食事についての説明の中にも触れましたが、五感に意識を向けながらゆっくりと味わうことで、食への衝動をコントロールし、喜びと満足が得られるようになります。</a:t>
            </a:r>
          </a:p>
          <a:p>
            <a:r>
              <a:rPr kumimoji="1" lang="en-US" altLang="ja-JP" sz="1200" kern="1200" dirty="0" smtClean="0">
                <a:solidFill>
                  <a:schemeClr val="tx1"/>
                </a:solidFill>
                <a:effectLst/>
                <a:latin typeface="+mn-lt"/>
                <a:ea typeface="+mn-ea"/>
                <a:cs typeface="+mn-cs"/>
              </a:rPr>
              <a:t> </a:t>
            </a:r>
            <a:endParaRPr kumimoji="1" lang="ja-JP" altLang="ja-JP" sz="1200" kern="1200" dirty="0" smtClean="0">
              <a:solidFill>
                <a:schemeClr val="tx1"/>
              </a:solidFill>
              <a:effectLst/>
              <a:latin typeface="+mn-lt"/>
              <a:ea typeface="+mn-ea"/>
              <a:cs typeface="+mn-cs"/>
            </a:endParaRPr>
          </a:p>
          <a:p>
            <a:r>
              <a:rPr kumimoji="1" lang="ja-JP" altLang="en-US" sz="1200" kern="1200" dirty="0" smtClean="0">
                <a:solidFill>
                  <a:schemeClr val="tx1"/>
                </a:solidFill>
                <a:effectLst/>
                <a:latin typeface="+mn-lt"/>
                <a:ea typeface="+mn-ea"/>
                <a:cs typeface="+mn-cs"/>
              </a:rPr>
              <a:t>　</a:t>
            </a:r>
            <a:r>
              <a:rPr kumimoji="1" lang="ja-JP" altLang="ja-JP" sz="1200" kern="1200" dirty="0" smtClean="0">
                <a:solidFill>
                  <a:schemeClr val="tx1"/>
                </a:solidFill>
                <a:effectLst/>
                <a:latin typeface="+mn-lt"/>
                <a:ea typeface="+mn-ea"/>
                <a:cs typeface="+mn-cs"/>
              </a:rPr>
              <a:t>瞑想を行うことで、徐々に微細な変化を感じ取れるようになり、自分の体調の変化に気づくことができるようになり、早めのセルフケアへつながると言われています。</a:t>
            </a:r>
            <a:endParaRPr kumimoji="1" lang="ja-JP" altLang="ja-JP" sz="1200" kern="1200" dirty="0">
              <a:solidFill>
                <a:schemeClr val="tx1"/>
              </a:solidFill>
              <a:effectLst/>
              <a:latin typeface="+mn-lt"/>
              <a:ea typeface="+mn-ea"/>
              <a:cs typeface="+mn-cs"/>
            </a:endParaRPr>
          </a:p>
        </p:txBody>
      </p:sp>
      <p:sp>
        <p:nvSpPr>
          <p:cNvPr id="4" name="スライド番号プレースホルダー 3"/>
          <p:cNvSpPr>
            <a:spLocks noGrp="1"/>
          </p:cNvSpPr>
          <p:nvPr>
            <p:ph type="sldNum" sz="quarter" idx="10"/>
          </p:nvPr>
        </p:nvSpPr>
        <p:spPr/>
        <p:txBody>
          <a:bodyPr/>
          <a:lstStyle/>
          <a:p>
            <a:fld id="{CDB5FA49-0D14-4845-9AEF-A3D3C568FACA}" type="slidenum">
              <a:rPr lang="ja-JP" altLang="en-US" smtClean="0">
                <a:solidFill>
                  <a:prstClr val="black"/>
                </a:solidFill>
              </a:rPr>
              <a:pPr/>
              <a:t>45</a:t>
            </a:fld>
            <a:endParaRPr lang="ja-JP" altLang="en-US">
              <a:solidFill>
                <a:prstClr val="black"/>
              </a:solidFill>
            </a:endParaRPr>
          </a:p>
        </p:txBody>
      </p:sp>
    </p:spTree>
    <p:extLst>
      <p:ext uri="{BB962C8B-B14F-4D97-AF65-F5344CB8AC3E}">
        <p14:creationId xmlns:p14="http://schemas.microsoft.com/office/powerpoint/2010/main" val="2367044254"/>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695325" y="739775"/>
            <a:ext cx="5337175" cy="3695700"/>
          </a:xfrm>
        </p:spPr>
      </p:sp>
      <p:sp>
        <p:nvSpPr>
          <p:cNvPr id="3" name="ノート プレースホルダー 2"/>
          <p:cNvSpPr>
            <a:spLocks noGrp="1"/>
          </p:cNvSpPr>
          <p:nvPr>
            <p:ph type="body" idx="1"/>
          </p:nvPr>
        </p:nvSpPr>
        <p:spPr/>
        <p:txBody>
          <a:bodyPr/>
          <a:lstStyle/>
          <a:p>
            <a:r>
              <a:rPr kumimoji="1" lang="ja-JP" altLang="en-US" sz="1200" kern="1200" dirty="0" smtClean="0">
                <a:solidFill>
                  <a:schemeClr val="tx1"/>
                </a:solidFill>
                <a:effectLst/>
                <a:latin typeface="+mn-lt"/>
                <a:ea typeface="+mn-ea"/>
                <a:cs typeface="+mn-cs"/>
              </a:rPr>
              <a:t>　</a:t>
            </a:r>
            <a:r>
              <a:rPr kumimoji="1" lang="ja-JP" altLang="ja-JP" sz="1200" kern="1200" dirty="0" smtClean="0">
                <a:solidFill>
                  <a:schemeClr val="tx1"/>
                </a:solidFill>
                <a:effectLst/>
                <a:latin typeface="+mn-lt"/>
                <a:ea typeface="+mn-ea"/>
                <a:cs typeface="+mn-cs"/>
              </a:rPr>
              <a:t>ポイントの２つ目は、心と体の回復のためのヒント　３つの「　</a:t>
            </a:r>
            <a:r>
              <a:rPr kumimoji="1" lang="en-US" altLang="ja-JP" sz="1200" kern="1200" dirty="0" smtClean="0">
                <a:solidFill>
                  <a:schemeClr val="tx1"/>
                </a:solidFill>
                <a:effectLst/>
                <a:latin typeface="+mn-lt"/>
                <a:ea typeface="+mn-ea"/>
                <a:cs typeface="+mn-cs"/>
              </a:rPr>
              <a:t>R</a:t>
            </a:r>
            <a:r>
              <a:rPr kumimoji="1" lang="ja-JP" altLang="ja-JP" sz="1200" kern="1200" dirty="0" smtClean="0">
                <a:solidFill>
                  <a:schemeClr val="tx1"/>
                </a:solidFill>
                <a:effectLst/>
                <a:latin typeface="+mn-lt"/>
                <a:ea typeface="+mn-ea"/>
                <a:cs typeface="+mn-cs"/>
              </a:rPr>
              <a:t>　」です。</a:t>
            </a:r>
          </a:p>
          <a:p>
            <a:r>
              <a:rPr kumimoji="1" lang="en-US" altLang="ja-JP" sz="1200" kern="1200" dirty="0" smtClean="0">
                <a:solidFill>
                  <a:schemeClr val="tx1"/>
                </a:solidFill>
                <a:effectLst/>
                <a:latin typeface="+mn-lt"/>
                <a:ea typeface="+mn-ea"/>
                <a:cs typeface="+mn-cs"/>
              </a:rPr>
              <a:t> </a:t>
            </a:r>
            <a:endParaRPr kumimoji="1" lang="ja-JP" altLang="ja-JP" sz="1200" kern="1200" dirty="0" smtClean="0">
              <a:solidFill>
                <a:schemeClr val="tx1"/>
              </a:solidFill>
              <a:effectLst/>
              <a:latin typeface="+mn-lt"/>
              <a:ea typeface="+mn-ea"/>
              <a:cs typeface="+mn-cs"/>
            </a:endParaRPr>
          </a:p>
          <a:p>
            <a:r>
              <a:rPr kumimoji="1" lang="ja-JP" altLang="en-US" sz="1200" kern="1200" dirty="0" smtClean="0">
                <a:solidFill>
                  <a:schemeClr val="tx1"/>
                </a:solidFill>
                <a:effectLst/>
                <a:latin typeface="+mn-lt"/>
                <a:ea typeface="+mn-ea"/>
                <a:cs typeface="+mn-cs"/>
              </a:rPr>
              <a:t>　</a:t>
            </a:r>
            <a:r>
              <a:rPr kumimoji="1" lang="ja-JP" altLang="ja-JP" sz="1200" kern="1200" dirty="0" smtClean="0">
                <a:solidFill>
                  <a:schemeClr val="tx1"/>
                </a:solidFill>
                <a:effectLst/>
                <a:latin typeface="+mn-lt"/>
                <a:ea typeface="+mn-ea"/>
                <a:cs typeface="+mn-cs"/>
              </a:rPr>
              <a:t>３つの</a:t>
            </a:r>
            <a:r>
              <a:rPr kumimoji="1" lang="en-US" altLang="ja-JP" sz="1200" kern="1200" dirty="0" smtClean="0">
                <a:solidFill>
                  <a:schemeClr val="tx1"/>
                </a:solidFill>
                <a:effectLst/>
                <a:latin typeface="+mn-lt"/>
                <a:ea typeface="+mn-ea"/>
                <a:cs typeface="+mn-cs"/>
              </a:rPr>
              <a:t>R</a:t>
            </a:r>
            <a:r>
              <a:rPr kumimoji="1" lang="ja-JP" altLang="ja-JP" sz="1200" kern="1200" dirty="0" smtClean="0">
                <a:solidFill>
                  <a:schemeClr val="tx1"/>
                </a:solidFill>
                <a:effectLst/>
                <a:latin typeface="+mn-lt"/>
                <a:ea typeface="+mn-ea"/>
                <a:cs typeface="+mn-cs"/>
              </a:rPr>
              <a:t>とは、レスト（</a:t>
            </a:r>
            <a:r>
              <a:rPr kumimoji="1" lang="en-US" altLang="ja-JP" sz="1200" kern="1200" dirty="0" smtClean="0">
                <a:solidFill>
                  <a:schemeClr val="tx1"/>
                </a:solidFill>
                <a:effectLst/>
                <a:latin typeface="+mn-lt"/>
                <a:ea typeface="+mn-ea"/>
                <a:cs typeface="+mn-cs"/>
              </a:rPr>
              <a:t>Rest</a:t>
            </a:r>
            <a:r>
              <a:rPr kumimoji="1" lang="ja-JP" altLang="ja-JP" sz="1200" kern="1200" dirty="0" smtClean="0">
                <a:solidFill>
                  <a:schemeClr val="tx1"/>
                </a:solidFill>
                <a:effectLst/>
                <a:latin typeface="+mn-lt"/>
                <a:ea typeface="+mn-ea"/>
                <a:cs typeface="+mn-cs"/>
              </a:rPr>
              <a:t>）、レクリエーション（</a:t>
            </a:r>
            <a:r>
              <a:rPr kumimoji="1" lang="en-US" altLang="ja-JP" sz="1200" kern="1200" dirty="0" smtClean="0">
                <a:solidFill>
                  <a:schemeClr val="tx1"/>
                </a:solidFill>
                <a:effectLst/>
                <a:latin typeface="+mn-lt"/>
                <a:ea typeface="+mn-ea"/>
                <a:cs typeface="+mn-cs"/>
              </a:rPr>
              <a:t> Recreation </a:t>
            </a:r>
            <a:r>
              <a:rPr kumimoji="1" lang="ja-JP" altLang="ja-JP" sz="1200" kern="1200" dirty="0" smtClean="0">
                <a:solidFill>
                  <a:schemeClr val="tx1"/>
                </a:solidFill>
                <a:effectLst/>
                <a:latin typeface="+mn-lt"/>
                <a:ea typeface="+mn-ea"/>
                <a:cs typeface="+mn-cs"/>
              </a:rPr>
              <a:t>）、リラックス（</a:t>
            </a:r>
            <a:r>
              <a:rPr kumimoji="1" lang="en-US" altLang="ja-JP" sz="1200" kern="1200" dirty="0" smtClean="0">
                <a:solidFill>
                  <a:schemeClr val="tx1"/>
                </a:solidFill>
                <a:effectLst/>
                <a:latin typeface="+mn-lt"/>
                <a:ea typeface="+mn-ea"/>
                <a:cs typeface="+mn-cs"/>
              </a:rPr>
              <a:t> Relax </a:t>
            </a:r>
            <a:r>
              <a:rPr kumimoji="1" lang="ja-JP" altLang="ja-JP" sz="1200" kern="1200" dirty="0" smtClean="0">
                <a:solidFill>
                  <a:schemeClr val="tx1"/>
                </a:solidFill>
                <a:effectLst/>
                <a:latin typeface="+mn-lt"/>
                <a:ea typeface="+mn-ea"/>
                <a:cs typeface="+mn-cs"/>
              </a:rPr>
              <a:t>）のことです。</a:t>
            </a:r>
          </a:p>
          <a:p>
            <a:r>
              <a:rPr kumimoji="1" lang="ja-JP" altLang="ja-JP" sz="1200" kern="1200" dirty="0" smtClean="0">
                <a:solidFill>
                  <a:schemeClr val="tx1"/>
                </a:solidFill>
                <a:effectLst/>
                <a:latin typeface="+mn-lt"/>
                <a:ea typeface="+mn-ea"/>
                <a:cs typeface="+mn-cs"/>
              </a:rPr>
              <a:t>日ごろから３つの</a:t>
            </a:r>
            <a:r>
              <a:rPr kumimoji="1" lang="en-US" altLang="ja-JP" sz="1200" kern="1200" dirty="0" smtClean="0">
                <a:solidFill>
                  <a:schemeClr val="tx1"/>
                </a:solidFill>
                <a:effectLst/>
                <a:latin typeface="+mn-lt"/>
                <a:ea typeface="+mn-ea"/>
                <a:cs typeface="+mn-cs"/>
              </a:rPr>
              <a:t>R</a:t>
            </a:r>
            <a:r>
              <a:rPr kumimoji="1" lang="ja-JP" altLang="ja-JP" sz="1200" kern="1200" dirty="0" smtClean="0">
                <a:solidFill>
                  <a:schemeClr val="tx1"/>
                </a:solidFill>
                <a:effectLst/>
                <a:latin typeface="+mn-lt"/>
                <a:ea typeface="+mn-ea"/>
                <a:cs typeface="+mn-cs"/>
              </a:rPr>
              <a:t>を取り入れ、心身が疲れ切ってしまないように早めに対処しましょう。</a:t>
            </a:r>
          </a:p>
          <a:p>
            <a:r>
              <a:rPr kumimoji="1" lang="en-US" altLang="ja-JP" sz="1200" kern="1200" dirty="0" smtClean="0">
                <a:solidFill>
                  <a:schemeClr val="tx1"/>
                </a:solidFill>
                <a:effectLst/>
                <a:latin typeface="+mn-lt"/>
                <a:ea typeface="+mn-ea"/>
                <a:cs typeface="+mn-cs"/>
              </a:rPr>
              <a:t> </a:t>
            </a:r>
            <a:endParaRPr kumimoji="1" lang="ja-JP" altLang="ja-JP" sz="1200" kern="1200" dirty="0" smtClean="0">
              <a:solidFill>
                <a:schemeClr val="tx1"/>
              </a:solidFill>
              <a:effectLst/>
              <a:latin typeface="+mn-lt"/>
              <a:ea typeface="+mn-ea"/>
              <a:cs typeface="+mn-cs"/>
            </a:endParaRPr>
          </a:p>
          <a:p>
            <a:r>
              <a:rPr kumimoji="1" lang="ja-JP" altLang="en-US" sz="1200" kern="1200" dirty="0" smtClean="0">
                <a:solidFill>
                  <a:schemeClr val="tx1"/>
                </a:solidFill>
                <a:effectLst/>
                <a:latin typeface="+mn-lt"/>
                <a:ea typeface="+mn-ea"/>
                <a:cs typeface="+mn-cs"/>
              </a:rPr>
              <a:t>　</a:t>
            </a:r>
            <a:r>
              <a:rPr kumimoji="1" lang="ja-JP" altLang="ja-JP" sz="1200" kern="1200" dirty="0" smtClean="0">
                <a:solidFill>
                  <a:schemeClr val="tx1"/>
                </a:solidFill>
                <a:effectLst/>
                <a:latin typeface="+mn-lt"/>
                <a:ea typeface="+mn-ea"/>
                <a:cs typeface="+mn-cs"/>
              </a:rPr>
              <a:t>それぞれ、ご自身で実際にやってみて効果があったもの、今後取り組んでみたいものにチェックを入れてみましょう。他に思いつくものがあれば、書いてみましょう。</a:t>
            </a:r>
          </a:p>
          <a:p>
            <a:r>
              <a:rPr kumimoji="1" lang="ja-JP" altLang="ja-JP" sz="1200" kern="1200" dirty="0" smtClean="0">
                <a:solidFill>
                  <a:schemeClr val="tx1"/>
                </a:solidFill>
                <a:effectLst/>
                <a:latin typeface="+mn-lt"/>
                <a:ea typeface="+mn-ea"/>
                <a:cs typeface="+mn-cs"/>
              </a:rPr>
              <a:t>（３分ほど時間を取る。）</a:t>
            </a:r>
          </a:p>
          <a:p>
            <a:r>
              <a:rPr kumimoji="1" lang="en-US" altLang="ja-JP" sz="1200" kern="1200" dirty="0" smtClean="0">
                <a:solidFill>
                  <a:schemeClr val="tx1"/>
                </a:solidFill>
                <a:effectLst/>
                <a:latin typeface="+mn-lt"/>
                <a:ea typeface="+mn-ea"/>
                <a:cs typeface="+mn-cs"/>
              </a:rPr>
              <a:t> </a:t>
            </a:r>
            <a:endParaRPr kumimoji="1" lang="ja-JP" altLang="ja-JP" sz="1200" kern="1200" dirty="0" smtClean="0">
              <a:solidFill>
                <a:schemeClr val="tx1"/>
              </a:solidFill>
              <a:effectLst/>
              <a:latin typeface="+mn-lt"/>
              <a:ea typeface="+mn-ea"/>
              <a:cs typeface="+mn-cs"/>
            </a:endParaRPr>
          </a:p>
          <a:p>
            <a:r>
              <a:rPr kumimoji="1" lang="ja-JP" altLang="en-US" sz="1200" kern="1200" dirty="0" smtClean="0">
                <a:solidFill>
                  <a:schemeClr val="tx1"/>
                </a:solidFill>
                <a:effectLst/>
                <a:latin typeface="+mn-lt"/>
                <a:ea typeface="+mn-ea"/>
                <a:cs typeface="+mn-cs"/>
              </a:rPr>
              <a:t>　</a:t>
            </a:r>
            <a:r>
              <a:rPr kumimoji="1" lang="ja-JP" altLang="ja-JP" sz="1200" kern="1200" dirty="0" smtClean="0">
                <a:solidFill>
                  <a:schemeClr val="tx1"/>
                </a:solidFill>
                <a:effectLst/>
                <a:latin typeface="+mn-lt"/>
                <a:ea typeface="+mn-ea"/>
                <a:cs typeface="+mn-cs"/>
              </a:rPr>
              <a:t>これらのリストを意識し、早めに対処として取り入れていけるとよいですね。</a:t>
            </a:r>
            <a:endParaRPr lang="en-US" altLang="ja-JP" dirty="0">
              <a:solidFill>
                <a:prstClr val="black"/>
              </a:solidFill>
              <a:latin typeface="+mn-ea"/>
            </a:endParaRPr>
          </a:p>
        </p:txBody>
      </p:sp>
      <p:sp>
        <p:nvSpPr>
          <p:cNvPr id="4" name="スライド番号プレースホルダー 3"/>
          <p:cNvSpPr>
            <a:spLocks noGrp="1"/>
          </p:cNvSpPr>
          <p:nvPr>
            <p:ph type="sldNum" sz="quarter" idx="10"/>
          </p:nvPr>
        </p:nvSpPr>
        <p:spPr/>
        <p:txBody>
          <a:bodyPr/>
          <a:lstStyle/>
          <a:p>
            <a:fld id="{CDB5FA49-0D14-4845-9AEF-A3D3C568FACA}" type="slidenum">
              <a:rPr lang="ja-JP" altLang="en-US" smtClean="0">
                <a:solidFill>
                  <a:prstClr val="black"/>
                </a:solidFill>
              </a:rPr>
              <a:pPr/>
              <a:t>46</a:t>
            </a:fld>
            <a:endParaRPr lang="ja-JP" altLang="en-US">
              <a:solidFill>
                <a:prstClr val="black"/>
              </a:solidFill>
            </a:endParaRPr>
          </a:p>
        </p:txBody>
      </p:sp>
    </p:spTree>
    <p:extLst>
      <p:ext uri="{BB962C8B-B14F-4D97-AF65-F5344CB8AC3E}">
        <p14:creationId xmlns:p14="http://schemas.microsoft.com/office/powerpoint/2010/main" val="1191995767"/>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695325" y="739775"/>
            <a:ext cx="5337175" cy="3695700"/>
          </a:xfrm>
        </p:spPr>
      </p:sp>
      <p:sp>
        <p:nvSpPr>
          <p:cNvPr id="3" name="ノート プレースホルダー 2"/>
          <p:cNvSpPr>
            <a:spLocks noGrp="1"/>
          </p:cNvSpPr>
          <p:nvPr>
            <p:ph type="body" idx="1"/>
          </p:nvPr>
        </p:nvSpPr>
        <p:spPr/>
        <p:txBody>
          <a:bodyPr/>
          <a:lstStyle/>
          <a:p>
            <a:r>
              <a:rPr kumimoji="1" lang="ja-JP" altLang="en-US" sz="1200" kern="1200" dirty="0" smtClean="0">
                <a:solidFill>
                  <a:schemeClr val="tx1"/>
                </a:solidFill>
                <a:effectLst/>
                <a:latin typeface="+mn-lt"/>
                <a:ea typeface="+mn-ea"/>
                <a:cs typeface="+mn-cs"/>
              </a:rPr>
              <a:t>　</a:t>
            </a:r>
            <a:r>
              <a:rPr kumimoji="1" lang="ja-JP" altLang="ja-JP" sz="1200" kern="1200" dirty="0" smtClean="0">
                <a:solidFill>
                  <a:schemeClr val="tx1"/>
                </a:solidFill>
                <a:effectLst/>
                <a:latin typeface="+mn-lt"/>
                <a:ea typeface="+mn-ea"/>
                <a:cs typeface="+mn-cs"/>
              </a:rPr>
              <a:t>「気をつけたい休日の過ごし方」について説明します。</a:t>
            </a:r>
          </a:p>
          <a:p>
            <a:r>
              <a:rPr kumimoji="1" lang="en-US" altLang="ja-JP" sz="1200" kern="1200" dirty="0" smtClean="0">
                <a:solidFill>
                  <a:schemeClr val="tx1"/>
                </a:solidFill>
                <a:effectLst/>
                <a:latin typeface="+mn-lt"/>
                <a:ea typeface="+mn-ea"/>
                <a:cs typeface="+mn-cs"/>
              </a:rPr>
              <a:t> </a:t>
            </a:r>
            <a:endParaRPr kumimoji="1" lang="ja-JP" altLang="ja-JP" sz="1200" kern="1200" dirty="0" smtClean="0">
              <a:solidFill>
                <a:schemeClr val="tx1"/>
              </a:solidFill>
              <a:effectLst/>
              <a:latin typeface="+mn-lt"/>
              <a:ea typeface="+mn-ea"/>
              <a:cs typeface="+mn-cs"/>
            </a:endParaRPr>
          </a:p>
          <a:p>
            <a:r>
              <a:rPr kumimoji="1" lang="ja-JP" altLang="en-US" sz="1200" kern="1200" dirty="0" smtClean="0">
                <a:solidFill>
                  <a:schemeClr val="tx1"/>
                </a:solidFill>
                <a:effectLst/>
                <a:latin typeface="+mn-lt"/>
                <a:ea typeface="+mn-ea"/>
                <a:cs typeface="+mn-cs"/>
              </a:rPr>
              <a:t>　</a:t>
            </a:r>
            <a:r>
              <a:rPr kumimoji="1" lang="ja-JP" altLang="ja-JP" sz="1200" kern="1200" dirty="0" smtClean="0">
                <a:solidFill>
                  <a:schemeClr val="tx1"/>
                </a:solidFill>
                <a:effectLst/>
                <a:latin typeface="+mn-lt"/>
                <a:ea typeface="+mn-ea"/>
                <a:cs typeface="+mn-cs"/>
              </a:rPr>
              <a:t>先ほど、３つの</a:t>
            </a:r>
            <a:r>
              <a:rPr kumimoji="1" lang="en-US" altLang="ja-JP" sz="1200" kern="1200" dirty="0" smtClean="0">
                <a:solidFill>
                  <a:schemeClr val="tx1"/>
                </a:solidFill>
                <a:effectLst/>
                <a:latin typeface="+mn-lt"/>
                <a:ea typeface="+mn-ea"/>
                <a:cs typeface="+mn-cs"/>
              </a:rPr>
              <a:t>R</a:t>
            </a:r>
            <a:r>
              <a:rPr kumimoji="1" lang="ja-JP" altLang="ja-JP" sz="1200" kern="1200" dirty="0" smtClean="0">
                <a:solidFill>
                  <a:schemeClr val="tx1"/>
                </a:solidFill>
                <a:effectLst/>
                <a:latin typeface="+mn-lt"/>
                <a:ea typeface="+mn-ea"/>
                <a:cs typeface="+mn-cs"/>
              </a:rPr>
              <a:t>について説明しました。３つの</a:t>
            </a:r>
            <a:r>
              <a:rPr kumimoji="1" lang="en-US" altLang="ja-JP" sz="1200" kern="1200" dirty="0" smtClean="0">
                <a:solidFill>
                  <a:schemeClr val="tx1"/>
                </a:solidFill>
                <a:effectLst/>
                <a:latin typeface="+mn-lt"/>
                <a:ea typeface="+mn-ea"/>
                <a:cs typeface="+mn-cs"/>
              </a:rPr>
              <a:t>R</a:t>
            </a:r>
            <a:r>
              <a:rPr kumimoji="1" lang="ja-JP" altLang="ja-JP" sz="1200" kern="1200" dirty="0" smtClean="0">
                <a:solidFill>
                  <a:schemeClr val="tx1"/>
                </a:solidFill>
                <a:effectLst/>
                <a:latin typeface="+mn-lt"/>
                <a:ea typeface="+mn-ea"/>
                <a:cs typeface="+mn-cs"/>
              </a:rPr>
              <a:t>が偏りすぎるとその効果は</a:t>
            </a:r>
          </a:p>
          <a:p>
            <a:r>
              <a:rPr kumimoji="1" lang="ja-JP" altLang="ja-JP" sz="1200" kern="1200" dirty="0" smtClean="0">
                <a:solidFill>
                  <a:schemeClr val="tx1"/>
                </a:solidFill>
                <a:effectLst/>
                <a:latin typeface="+mn-lt"/>
                <a:ea typeface="+mn-ea"/>
                <a:cs typeface="+mn-cs"/>
              </a:rPr>
              <a:t>あまり感じられない、もしくは逆効果になることもあります。</a:t>
            </a:r>
          </a:p>
          <a:p>
            <a:r>
              <a:rPr kumimoji="1" lang="en-US" altLang="ja-JP" sz="1200" kern="1200" dirty="0" smtClean="0">
                <a:solidFill>
                  <a:schemeClr val="tx1"/>
                </a:solidFill>
                <a:effectLst/>
                <a:latin typeface="+mn-lt"/>
                <a:ea typeface="+mn-ea"/>
                <a:cs typeface="+mn-cs"/>
              </a:rPr>
              <a:t> </a:t>
            </a:r>
            <a:endParaRPr kumimoji="1" lang="ja-JP" altLang="ja-JP" sz="1200" kern="1200" dirty="0" smtClean="0">
              <a:solidFill>
                <a:schemeClr val="tx1"/>
              </a:solidFill>
              <a:effectLst/>
              <a:latin typeface="+mn-lt"/>
              <a:ea typeface="+mn-ea"/>
              <a:cs typeface="+mn-cs"/>
            </a:endParaRPr>
          </a:p>
          <a:p>
            <a:r>
              <a:rPr kumimoji="1" lang="ja-JP" altLang="ja-JP" sz="1200" kern="1200" dirty="0" smtClean="0">
                <a:solidFill>
                  <a:schemeClr val="tx1"/>
                </a:solidFill>
                <a:effectLst/>
                <a:latin typeface="+mn-lt"/>
                <a:ea typeface="+mn-ea"/>
                <a:cs typeface="+mn-cs"/>
              </a:rPr>
              <a:t>（※　「レスト」「レクリエーション」「リラックス」に記載されている内容を必要に応じてピックアップしてお伝えください。）</a:t>
            </a:r>
          </a:p>
          <a:p>
            <a:r>
              <a:rPr kumimoji="1" lang="en-US" altLang="ja-JP" sz="1200" kern="1200" dirty="0" smtClean="0">
                <a:solidFill>
                  <a:schemeClr val="tx1"/>
                </a:solidFill>
                <a:effectLst/>
                <a:latin typeface="+mn-lt"/>
                <a:ea typeface="+mn-ea"/>
                <a:cs typeface="+mn-cs"/>
              </a:rPr>
              <a:t> </a:t>
            </a:r>
            <a:endParaRPr kumimoji="1" lang="ja-JP" altLang="ja-JP" sz="1200" kern="1200" dirty="0" smtClean="0">
              <a:solidFill>
                <a:schemeClr val="tx1"/>
              </a:solidFill>
              <a:effectLst/>
              <a:latin typeface="+mn-lt"/>
              <a:ea typeface="+mn-ea"/>
              <a:cs typeface="+mn-cs"/>
            </a:endParaRPr>
          </a:p>
          <a:p>
            <a:r>
              <a:rPr kumimoji="1" lang="en-US" altLang="ja-JP" sz="1200" kern="1200" dirty="0" smtClean="0">
                <a:solidFill>
                  <a:schemeClr val="tx1"/>
                </a:solidFill>
                <a:effectLst/>
                <a:latin typeface="+mn-lt"/>
                <a:ea typeface="+mn-ea"/>
                <a:cs typeface="+mn-cs"/>
              </a:rPr>
              <a:t> </a:t>
            </a:r>
            <a:endParaRPr kumimoji="1" lang="ja-JP" altLang="ja-JP" sz="1200" kern="1200" dirty="0" smtClean="0">
              <a:solidFill>
                <a:schemeClr val="tx1"/>
              </a:solidFill>
              <a:effectLst/>
              <a:latin typeface="+mn-lt"/>
              <a:ea typeface="+mn-ea"/>
              <a:cs typeface="+mn-cs"/>
            </a:endParaRPr>
          </a:p>
          <a:p>
            <a:r>
              <a:rPr kumimoji="1" lang="ja-JP" altLang="ja-JP" sz="1200" kern="1200" dirty="0" smtClean="0">
                <a:solidFill>
                  <a:schemeClr val="tx1"/>
                </a:solidFill>
                <a:effectLst/>
                <a:latin typeface="+mn-lt"/>
                <a:ea typeface="+mn-ea"/>
                <a:cs typeface="+mn-cs"/>
              </a:rPr>
              <a:t>（２）自分の体調や気分を把握し、主治医の助言に従いながら、それに合わせて行うことが大切です。特に、レクリエーションとして取り組んだはずの趣味の活動が疲労やストレスを引き起こすことには留意が必要です。</a:t>
            </a:r>
          </a:p>
          <a:p>
            <a:r>
              <a:rPr kumimoji="1" lang="ja-JP" altLang="ja-JP" sz="1200" kern="1200" dirty="0" smtClean="0">
                <a:solidFill>
                  <a:schemeClr val="tx1"/>
                </a:solidFill>
                <a:effectLst/>
                <a:latin typeface="+mn-lt"/>
                <a:ea typeface="+mn-ea"/>
                <a:cs typeface="+mn-cs"/>
              </a:rPr>
              <a:t>　</a:t>
            </a:r>
          </a:p>
          <a:p>
            <a:r>
              <a:rPr kumimoji="1" lang="ja-JP" altLang="en-US" sz="1200" kern="1200" dirty="0" smtClean="0">
                <a:solidFill>
                  <a:schemeClr val="tx1"/>
                </a:solidFill>
                <a:effectLst/>
                <a:latin typeface="+mn-lt"/>
                <a:ea typeface="+mn-ea"/>
                <a:cs typeface="+mn-cs"/>
              </a:rPr>
              <a:t>　</a:t>
            </a:r>
            <a:r>
              <a:rPr kumimoji="1" lang="ja-JP" altLang="ja-JP" sz="1200" kern="1200" dirty="0" smtClean="0">
                <a:solidFill>
                  <a:schemeClr val="tx1"/>
                </a:solidFill>
                <a:effectLst/>
                <a:latin typeface="+mn-lt"/>
                <a:ea typeface="+mn-ea"/>
                <a:cs typeface="+mn-cs"/>
              </a:rPr>
              <a:t>例も参考にしながら、疲れを残さないように実施していきましょう。</a:t>
            </a:r>
            <a:endParaRPr kumimoji="1" lang="ja-JP" altLang="ja-JP" sz="1200" kern="1200" dirty="0">
              <a:solidFill>
                <a:schemeClr val="tx1"/>
              </a:solidFill>
              <a:effectLst/>
              <a:latin typeface="+mn-lt"/>
              <a:ea typeface="+mn-ea"/>
              <a:cs typeface="+mn-cs"/>
            </a:endParaRPr>
          </a:p>
        </p:txBody>
      </p:sp>
      <p:sp>
        <p:nvSpPr>
          <p:cNvPr id="4" name="スライド番号プレースホルダー 3"/>
          <p:cNvSpPr>
            <a:spLocks noGrp="1"/>
          </p:cNvSpPr>
          <p:nvPr>
            <p:ph type="sldNum" sz="quarter" idx="10"/>
          </p:nvPr>
        </p:nvSpPr>
        <p:spPr/>
        <p:txBody>
          <a:bodyPr/>
          <a:lstStyle/>
          <a:p>
            <a:fld id="{CDB5FA49-0D14-4845-9AEF-A3D3C568FACA}" type="slidenum">
              <a:rPr lang="ja-JP" altLang="en-US" smtClean="0">
                <a:solidFill>
                  <a:prstClr val="black"/>
                </a:solidFill>
              </a:rPr>
              <a:pPr/>
              <a:t>47</a:t>
            </a:fld>
            <a:endParaRPr lang="ja-JP" altLang="en-US">
              <a:solidFill>
                <a:prstClr val="black"/>
              </a:solidFill>
            </a:endParaRPr>
          </a:p>
        </p:txBody>
      </p:sp>
    </p:spTree>
    <p:extLst>
      <p:ext uri="{BB962C8B-B14F-4D97-AF65-F5344CB8AC3E}">
        <p14:creationId xmlns:p14="http://schemas.microsoft.com/office/powerpoint/2010/main" val="512566931"/>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695325" y="739775"/>
            <a:ext cx="5337175" cy="3695700"/>
          </a:xfrm>
        </p:spPr>
      </p:sp>
      <p:sp>
        <p:nvSpPr>
          <p:cNvPr id="3" name="ノート プレースホルダー 2"/>
          <p:cNvSpPr>
            <a:spLocks noGrp="1"/>
          </p:cNvSpPr>
          <p:nvPr>
            <p:ph type="body" idx="1"/>
          </p:nvPr>
        </p:nvSpPr>
        <p:spPr/>
        <p:txBody>
          <a:bodyPr/>
          <a:lstStyle/>
          <a:p>
            <a:r>
              <a:rPr kumimoji="1" lang="ja-JP" altLang="ja-JP" sz="1200" kern="1200" dirty="0" smtClean="0">
                <a:solidFill>
                  <a:schemeClr val="tx1"/>
                </a:solidFill>
                <a:effectLst/>
                <a:latin typeface="+mn-lt"/>
                <a:ea typeface="+mn-ea"/>
                <a:cs typeface="+mn-cs"/>
              </a:rPr>
              <a:t>さて、</a:t>
            </a:r>
          </a:p>
          <a:p>
            <a:r>
              <a:rPr kumimoji="1" lang="ja-JP" altLang="ja-JP" sz="1200" kern="1200" dirty="0" smtClean="0">
                <a:solidFill>
                  <a:schemeClr val="tx1"/>
                </a:solidFill>
                <a:effectLst/>
                <a:latin typeface="+mn-lt"/>
                <a:ea typeface="+mn-ea"/>
                <a:cs typeface="+mn-cs"/>
              </a:rPr>
              <a:t>　今まで睡眠、食事、運動、セルフケア等について説明しました。</a:t>
            </a:r>
          </a:p>
          <a:p>
            <a:r>
              <a:rPr kumimoji="1" lang="en-US" altLang="ja-JP" sz="1200" kern="1200" dirty="0" smtClean="0">
                <a:solidFill>
                  <a:schemeClr val="tx1"/>
                </a:solidFill>
                <a:effectLst/>
                <a:latin typeface="+mn-lt"/>
                <a:ea typeface="+mn-ea"/>
                <a:cs typeface="+mn-cs"/>
              </a:rPr>
              <a:t> </a:t>
            </a:r>
            <a:endParaRPr kumimoji="1" lang="ja-JP" altLang="ja-JP" sz="1200" kern="1200" dirty="0" smtClean="0">
              <a:solidFill>
                <a:schemeClr val="tx1"/>
              </a:solidFill>
              <a:effectLst/>
              <a:latin typeface="+mn-lt"/>
              <a:ea typeface="+mn-ea"/>
              <a:cs typeface="+mn-cs"/>
            </a:endParaRPr>
          </a:p>
          <a:p>
            <a:r>
              <a:rPr kumimoji="1" lang="ja-JP" altLang="en-US" sz="1200" kern="1200" dirty="0" smtClean="0">
                <a:solidFill>
                  <a:schemeClr val="tx1"/>
                </a:solidFill>
                <a:effectLst/>
                <a:latin typeface="+mn-lt"/>
                <a:ea typeface="+mn-ea"/>
                <a:cs typeface="+mn-cs"/>
              </a:rPr>
              <a:t>　</a:t>
            </a:r>
            <a:r>
              <a:rPr kumimoji="1" lang="ja-JP" altLang="ja-JP" sz="1200" kern="1200" dirty="0" smtClean="0">
                <a:solidFill>
                  <a:schemeClr val="tx1"/>
                </a:solidFill>
                <a:effectLst/>
                <a:latin typeface="+mn-lt"/>
                <a:ea typeface="+mn-ea"/>
                <a:cs typeface="+mn-cs"/>
              </a:rPr>
              <a:t>ここで、ご自身の生活習慣について、シートを活用して振り返っていきたいと思います。</a:t>
            </a:r>
            <a:endParaRPr kumimoji="1" lang="ja-JP" altLang="ja-JP" sz="1200" kern="1200" dirty="0">
              <a:solidFill>
                <a:schemeClr val="tx1"/>
              </a:solidFill>
              <a:effectLst/>
              <a:latin typeface="+mn-lt"/>
              <a:ea typeface="+mn-ea"/>
              <a:cs typeface="+mn-cs"/>
            </a:endParaRPr>
          </a:p>
        </p:txBody>
      </p:sp>
      <p:sp>
        <p:nvSpPr>
          <p:cNvPr id="4" name="スライド番号プレースホルダー 3"/>
          <p:cNvSpPr>
            <a:spLocks noGrp="1"/>
          </p:cNvSpPr>
          <p:nvPr>
            <p:ph type="sldNum" sz="quarter" idx="10"/>
          </p:nvPr>
        </p:nvSpPr>
        <p:spPr/>
        <p:txBody>
          <a:bodyPr/>
          <a:lstStyle/>
          <a:p>
            <a:fld id="{C351E98D-E2EE-4D68-84F0-D19F3A8CAD32}" type="slidenum">
              <a:rPr lang="ja-JP" altLang="en-US" smtClean="0">
                <a:solidFill>
                  <a:prstClr val="black"/>
                </a:solidFill>
              </a:rPr>
              <a:pPr/>
              <a:t>48</a:t>
            </a:fld>
            <a:endParaRPr lang="ja-JP" altLang="en-US">
              <a:solidFill>
                <a:prstClr val="black"/>
              </a:solidFill>
            </a:endParaRPr>
          </a:p>
        </p:txBody>
      </p:sp>
    </p:spTree>
    <p:extLst>
      <p:ext uri="{BB962C8B-B14F-4D97-AF65-F5344CB8AC3E}">
        <p14:creationId xmlns:p14="http://schemas.microsoft.com/office/powerpoint/2010/main" val="558960199"/>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695325" y="739775"/>
            <a:ext cx="5337175" cy="3695700"/>
          </a:xfrm>
        </p:spPr>
      </p:sp>
      <p:sp>
        <p:nvSpPr>
          <p:cNvPr id="3" name="ノート プレースホルダー 2"/>
          <p:cNvSpPr>
            <a:spLocks noGrp="1"/>
          </p:cNvSpPr>
          <p:nvPr>
            <p:ph type="body" idx="1"/>
          </p:nvPr>
        </p:nvSpPr>
        <p:spPr/>
        <p:txBody>
          <a:bodyPr/>
          <a:lstStyle/>
          <a:p>
            <a:r>
              <a:rPr kumimoji="1" lang="ja-JP" altLang="en-US" sz="1200" kern="1200" dirty="0" smtClean="0">
                <a:solidFill>
                  <a:schemeClr val="tx1"/>
                </a:solidFill>
                <a:effectLst/>
                <a:latin typeface="+mn-lt"/>
                <a:ea typeface="+mn-ea"/>
                <a:cs typeface="+mn-cs"/>
              </a:rPr>
              <a:t>　</a:t>
            </a:r>
            <a:r>
              <a:rPr kumimoji="1" lang="ja-JP" altLang="ja-JP" sz="1200" kern="1200" dirty="0" smtClean="0">
                <a:solidFill>
                  <a:schemeClr val="tx1"/>
                </a:solidFill>
                <a:effectLst/>
                <a:latin typeface="+mn-lt"/>
                <a:ea typeface="+mn-ea"/>
                <a:cs typeface="+mn-cs"/>
              </a:rPr>
              <a:t>それでは、ご自身の生活習慣についてチェックしましょう！</a:t>
            </a:r>
          </a:p>
          <a:p>
            <a:r>
              <a:rPr kumimoji="1" lang="en-US" altLang="ja-JP" sz="1200" kern="1200" dirty="0" smtClean="0">
                <a:solidFill>
                  <a:schemeClr val="tx1"/>
                </a:solidFill>
                <a:effectLst/>
                <a:latin typeface="+mn-lt"/>
                <a:ea typeface="+mn-ea"/>
                <a:cs typeface="+mn-cs"/>
              </a:rPr>
              <a:t> </a:t>
            </a:r>
            <a:endParaRPr kumimoji="1" lang="ja-JP" altLang="ja-JP" sz="1200" kern="1200" dirty="0" smtClean="0">
              <a:solidFill>
                <a:schemeClr val="tx1"/>
              </a:solidFill>
              <a:effectLst/>
              <a:latin typeface="+mn-lt"/>
              <a:ea typeface="+mn-ea"/>
              <a:cs typeface="+mn-cs"/>
            </a:endParaRPr>
          </a:p>
          <a:p>
            <a:r>
              <a:rPr kumimoji="1" lang="ja-JP" altLang="ja-JP" sz="1200" kern="1200" dirty="0" smtClean="0">
                <a:solidFill>
                  <a:schemeClr val="tx1"/>
                </a:solidFill>
                <a:effectLst/>
                <a:latin typeface="+mn-lt"/>
                <a:ea typeface="+mn-ea"/>
                <a:cs typeface="+mn-cs"/>
              </a:rPr>
              <a:t>１：【シート①】「生活習慣自己チェック表」にチェックを入れましょう。</a:t>
            </a:r>
          </a:p>
          <a:p>
            <a:r>
              <a:rPr kumimoji="1" lang="en-US" altLang="ja-JP" sz="1200" kern="1200" dirty="0" smtClean="0">
                <a:solidFill>
                  <a:schemeClr val="tx1"/>
                </a:solidFill>
                <a:effectLst/>
                <a:latin typeface="+mn-lt"/>
                <a:ea typeface="+mn-ea"/>
                <a:cs typeface="+mn-cs"/>
              </a:rPr>
              <a:t> </a:t>
            </a:r>
            <a:endParaRPr kumimoji="1" lang="ja-JP" altLang="ja-JP" sz="1200" kern="1200" dirty="0" smtClean="0">
              <a:solidFill>
                <a:schemeClr val="tx1"/>
              </a:solidFill>
              <a:effectLst/>
              <a:latin typeface="+mn-lt"/>
              <a:ea typeface="+mn-ea"/>
              <a:cs typeface="+mn-cs"/>
            </a:endParaRPr>
          </a:p>
          <a:p>
            <a:r>
              <a:rPr kumimoji="1" lang="ja-JP" altLang="ja-JP" sz="1200" kern="1200" dirty="0" smtClean="0">
                <a:solidFill>
                  <a:schemeClr val="tx1"/>
                </a:solidFill>
                <a:effectLst/>
                <a:latin typeface="+mn-lt"/>
                <a:ea typeface="+mn-ea"/>
                <a:cs typeface="+mn-cs"/>
              </a:rPr>
              <a:t>２：【シート②】「振り返ってみよう、生活習慣」に記入しましょう</a:t>
            </a:r>
          </a:p>
          <a:p>
            <a:r>
              <a:rPr kumimoji="1" lang="en-US" altLang="ja-JP" sz="1200" kern="1200" dirty="0" smtClean="0">
                <a:solidFill>
                  <a:schemeClr val="tx1"/>
                </a:solidFill>
                <a:effectLst/>
                <a:latin typeface="+mn-lt"/>
                <a:ea typeface="+mn-ea"/>
                <a:cs typeface="+mn-cs"/>
              </a:rPr>
              <a:t> </a:t>
            </a:r>
            <a:endParaRPr kumimoji="1" lang="ja-JP" altLang="ja-JP" sz="1200" kern="1200" dirty="0" smtClean="0">
              <a:solidFill>
                <a:schemeClr val="tx1"/>
              </a:solidFill>
              <a:effectLst/>
              <a:latin typeface="+mn-lt"/>
              <a:ea typeface="+mn-ea"/>
              <a:cs typeface="+mn-cs"/>
            </a:endParaRPr>
          </a:p>
          <a:p>
            <a:r>
              <a:rPr kumimoji="1" lang="ja-JP" altLang="ja-JP" sz="1200" kern="1200" dirty="0" smtClean="0">
                <a:solidFill>
                  <a:schemeClr val="tx1"/>
                </a:solidFill>
                <a:effectLst/>
                <a:latin typeface="+mn-lt"/>
                <a:ea typeface="+mn-ea"/>
                <a:cs typeface="+mn-cs"/>
              </a:rPr>
              <a:t>（１、２で７分間程時間を取る）</a:t>
            </a:r>
          </a:p>
          <a:p>
            <a:r>
              <a:rPr kumimoji="1" lang="en-US" altLang="ja-JP" sz="1200" kern="1200" dirty="0" smtClean="0">
                <a:solidFill>
                  <a:schemeClr val="tx1"/>
                </a:solidFill>
                <a:effectLst/>
                <a:latin typeface="+mn-lt"/>
                <a:ea typeface="+mn-ea"/>
                <a:cs typeface="+mn-cs"/>
              </a:rPr>
              <a:t> </a:t>
            </a:r>
            <a:endParaRPr kumimoji="1" lang="ja-JP" altLang="ja-JP" sz="1200" kern="1200" dirty="0" smtClean="0">
              <a:solidFill>
                <a:schemeClr val="tx1"/>
              </a:solidFill>
              <a:effectLst/>
              <a:latin typeface="+mn-lt"/>
              <a:ea typeface="+mn-ea"/>
              <a:cs typeface="+mn-cs"/>
            </a:endParaRPr>
          </a:p>
          <a:p>
            <a:r>
              <a:rPr kumimoji="1" lang="ja-JP" altLang="ja-JP" sz="1200" kern="1200" dirty="0" smtClean="0">
                <a:solidFill>
                  <a:schemeClr val="tx1"/>
                </a:solidFill>
                <a:effectLst/>
                <a:latin typeface="+mn-lt"/>
                <a:ea typeface="+mn-ea"/>
                <a:cs typeface="+mn-cs"/>
              </a:rPr>
              <a:t>※記入が概ね終わったら、</a:t>
            </a:r>
          </a:p>
          <a:p>
            <a:r>
              <a:rPr kumimoji="1" lang="en-US" altLang="ja-JP" sz="1200" kern="1200" dirty="0" smtClean="0">
                <a:solidFill>
                  <a:schemeClr val="tx1"/>
                </a:solidFill>
                <a:effectLst/>
                <a:latin typeface="+mn-lt"/>
                <a:ea typeface="+mn-ea"/>
                <a:cs typeface="+mn-cs"/>
              </a:rPr>
              <a:t> </a:t>
            </a:r>
            <a:endParaRPr kumimoji="1" lang="ja-JP" altLang="ja-JP" sz="1200" kern="1200" dirty="0" smtClean="0">
              <a:solidFill>
                <a:schemeClr val="tx1"/>
              </a:solidFill>
              <a:effectLst/>
              <a:latin typeface="+mn-lt"/>
              <a:ea typeface="+mn-ea"/>
              <a:cs typeface="+mn-cs"/>
            </a:endParaRPr>
          </a:p>
          <a:p>
            <a:r>
              <a:rPr kumimoji="1" lang="ja-JP" altLang="ja-JP" sz="1200" kern="1200" dirty="0" smtClean="0">
                <a:solidFill>
                  <a:schemeClr val="tx1"/>
                </a:solidFill>
                <a:effectLst/>
                <a:latin typeface="+mn-lt"/>
                <a:ea typeface="+mn-ea"/>
                <a:cs typeface="+mn-cs"/>
              </a:rPr>
              <a:t>３：内容（感想）をグループでシェアしますので、ご発言いただける方からお願いいたします。</a:t>
            </a:r>
          </a:p>
          <a:p>
            <a:r>
              <a:rPr kumimoji="1" lang="en-US" altLang="ja-JP" sz="1200" kern="1200" dirty="0" smtClean="0">
                <a:solidFill>
                  <a:schemeClr val="tx1"/>
                </a:solidFill>
                <a:effectLst/>
                <a:latin typeface="+mn-lt"/>
                <a:ea typeface="+mn-ea"/>
                <a:cs typeface="+mn-cs"/>
              </a:rPr>
              <a:t> </a:t>
            </a:r>
            <a:endParaRPr kumimoji="1" lang="ja-JP" altLang="ja-JP" sz="1200" kern="1200" dirty="0" smtClean="0">
              <a:solidFill>
                <a:schemeClr val="tx1"/>
              </a:solidFill>
              <a:effectLst/>
              <a:latin typeface="+mn-lt"/>
              <a:ea typeface="+mn-ea"/>
              <a:cs typeface="+mn-cs"/>
            </a:endParaRPr>
          </a:p>
          <a:p>
            <a:r>
              <a:rPr kumimoji="1" lang="ja-JP" altLang="ja-JP" sz="1200" kern="1200" dirty="0" smtClean="0">
                <a:solidFill>
                  <a:schemeClr val="tx1"/>
                </a:solidFill>
                <a:effectLst/>
                <a:latin typeface="+mn-lt"/>
                <a:ea typeface="+mn-ea"/>
                <a:cs typeface="+mn-cs"/>
              </a:rPr>
              <a:t>※【シート②】に記入した内容のうち、まず【できていること・工夫】を発表してもらいます。他の受講生の発表内容も聞いた上で、【今後取り組みたいこと】について発表してもらいます。</a:t>
            </a:r>
            <a:endParaRPr kumimoji="1" lang="ja-JP" altLang="ja-JP" sz="1200" kern="1200" dirty="0">
              <a:solidFill>
                <a:schemeClr val="tx1"/>
              </a:solidFill>
              <a:effectLst/>
              <a:latin typeface="+mn-lt"/>
              <a:ea typeface="+mn-ea"/>
              <a:cs typeface="+mn-cs"/>
            </a:endParaRPr>
          </a:p>
        </p:txBody>
      </p:sp>
      <p:sp>
        <p:nvSpPr>
          <p:cNvPr id="4" name="スライド番号プレースホルダー 3"/>
          <p:cNvSpPr>
            <a:spLocks noGrp="1"/>
          </p:cNvSpPr>
          <p:nvPr>
            <p:ph type="sldNum" sz="quarter" idx="10"/>
          </p:nvPr>
        </p:nvSpPr>
        <p:spPr/>
        <p:txBody>
          <a:bodyPr/>
          <a:lstStyle/>
          <a:p>
            <a:fld id="{CDB5FA49-0D14-4845-9AEF-A3D3C568FACA}" type="slidenum">
              <a:rPr lang="ja-JP" altLang="en-US" smtClean="0">
                <a:solidFill>
                  <a:prstClr val="black"/>
                </a:solidFill>
              </a:rPr>
              <a:pPr/>
              <a:t>49</a:t>
            </a:fld>
            <a:endParaRPr lang="ja-JP" altLang="en-US">
              <a:solidFill>
                <a:prstClr val="black"/>
              </a:solidFill>
            </a:endParaRPr>
          </a:p>
        </p:txBody>
      </p:sp>
    </p:spTree>
    <p:extLst>
      <p:ext uri="{BB962C8B-B14F-4D97-AF65-F5344CB8AC3E}">
        <p14:creationId xmlns:p14="http://schemas.microsoft.com/office/powerpoint/2010/main" val="344134117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12788" y="746125"/>
            <a:ext cx="5381625" cy="3725863"/>
          </a:xfrm>
        </p:spPr>
      </p:sp>
      <p:sp>
        <p:nvSpPr>
          <p:cNvPr id="3" name="ノート プレースホルダー 2"/>
          <p:cNvSpPr>
            <a:spLocks noGrp="1"/>
          </p:cNvSpPr>
          <p:nvPr>
            <p:ph type="body" idx="1"/>
          </p:nvPr>
        </p:nvSpPr>
        <p:spPr/>
        <p:txBody>
          <a:bodyPr/>
          <a:lstStyle/>
          <a:p>
            <a:r>
              <a:rPr kumimoji="1" lang="ja-JP" altLang="en-US" sz="1200" kern="1200" dirty="0" smtClean="0">
                <a:solidFill>
                  <a:schemeClr val="tx1"/>
                </a:solidFill>
                <a:effectLst/>
                <a:latin typeface="+mn-lt"/>
                <a:ea typeface="+mn-ea"/>
                <a:cs typeface="+mn-cs"/>
              </a:rPr>
              <a:t>　</a:t>
            </a:r>
            <a:r>
              <a:rPr kumimoji="1" lang="ja-JP" altLang="ja-JP" sz="1200" kern="1200" dirty="0" smtClean="0">
                <a:solidFill>
                  <a:schemeClr val="tx1"/>
                </a:solidFill>
                <a:effectLst/>
                <a:latin typeface="+mn-lt"/>
                <a:ea typeface="+mn-ea"/>
                <a:cs typeface="+mn-cs"/>
              </a:rPr>
              <a:t>講座の内容に入る前に、今後の支援の進め方等について説明します。</a:t>
            </a:r>
          </a:p>
          <a:p>
            <a:r>
              <a:rPr kumimoji="1" lang="en-US" altLang="ja-JP" sz="1200" kern="1200" dirty="0" smtClean="0">
                <a:solidFill>
                  <a:schemeClr val="tx1"/>
                </a:solidFill>
                <a:effectLst/>
                <a:latin typeface="+mn-lt"/>
                <a:ea typeface="+mn-ea"/>
                <a:cs typeface="+mn-cs"/>
              </a:rPr>
              <a:t> </a:t>
            </a:r>
            <a:endParaRPr kumimoji="1" lang="ja-JP" altLang="ja-JP" sz="1200" kern="1200" dirty="0" smtClean="0">
              <a:solidFill>
                <a:schemeClr val="tx1"/>
              </a:solidFill>
              <a:effectLst/>
              <a:latin typeface="+mn-lt"/>
              <a:ea typeface="+mn-ea"/>
              <a:cs typeface="+mn-cs"/>
            </a:endParaRPr>
          </a:p>
          <a:p>
            <a:r>
              <a:rPr kumimoji="1" lang="ja-JP" altLang="en-US" sz="1200" kern="1200" dirty="0" smtClean="0">
                <a:solidFill>
                  <a:schemeClr val="tx1"/>
                </a:solidFill>
                <a:effectLst/>
                <a:latin typeface="+mn-lt"/>
                <a:ea typeface="+mn-ea"/>
                <a:cs typeface="+mn-cs"/>
              </a:rPr>
              <a:t>　</a:t>
            </a:r>
            <a:r>
              <a:rPr kumimoji="1" lang="ja-JP" altLang="ja-JP" sz="1200" kern="1200" dirty="0" smtClean="0">
                <a:solidFill>
                  <a:schemeClr val="tx1"/>
                </a:solidFill>
                <a:effectLst/>
                <a:latin typeface="+mn-lt"/>
                <a:ea typeface="+mn-ea"/>
                <a:cs typeface="+mn-cs"/>
              </a:rPr>
              <a:t>「睡眠」・「食事」・「運動」、「その他のセルフケア」等の日常生活の取組みや適切な生活習慣の継続は、復職後の「健康的で安定した生活」を支える大きな要素です。本支援では、それらを「日常生活基礎力」と定義しています。</a:t>
            </a:r>
            <a:endParaRPr lang="en-US" altLang="ja-JP" sz="1100" dirty="0">
              <a:latin typeface="+mn-ea"/>
            </a:endParaRPr>
          </a:p>
        </p:txBody>
      </p:sp>
      <p:sp>
        <p:nvSpPr>
          <p:cNvPr id="4" name="スライド番号プレースホルダー 3"/>
          <p:cNvSpPr>
            <a:spLocks noGrp="1"/>
          </p:cNvSpPr>
          <p:nvPr>
            <p:ph type="sldNum" sz="quarter" idx="10"/>
          </p:nvPr>
        </p:nvSpPr>
        <p:spPr/>
        <p:txBody>
          <a:bodyPr/>
          <a:lstStyle/>
          <a:p>
            <a:fld id="{5BF3CE7D-4766-4876-BBA6-92F72AA51FAA}" type="slidenum">
              <a:rPr lang="ja-JP" altLang="en-US" smtClean="0">
                <a:solidFill>
                  <a:prstClr val="black"/>
                </a:solidFill>
              </a:rPr>
              <a:pPr/>
              <a:t>5</a:t>
            </a:fld>
            <a:endParaRPr lang="ja-JP" altLang="en-US" dirty="0">
              <a:solidFill>
                <a:prstClr val="black"/>
              </a:solidFill>
            </a:endParaRPr>
          </a:p>
        </p:txBody>
      </p:sp>
    </p:spTree>
    <p:extLst>
      <p:ext uri="{BB962C8B-B14F-4D97-AF65-F5344CB8AC3E}">
        <p14:creationId xmlns:p14="http://schemas.microsoft.com/office/powerpoint/2010/main" val="3033311038"/>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12788" y="746125"/>
            <a:ext cx="5381625" cy="3725863"/>
          </a:xfrm>
        </p:spPr>
      </p:sp>
      <p:sp>
        <p:nvSpPr>
          <p:cNvPr id="3" name="ノート プレースホルダー 2"/>
          <p:cNvSpPr>
            <a:spLocks noGrp="1"/>
          </p:cNvSpPr>
          <p:nvPr>
            <p:ph type="body" idx="1"/>
          </p:nvPr>
        </p:nvSpPr>
        <p:spPr/>
        <p:txBody>
          <a:bodyPr/>
          <a:lstStyle/>
          <a:p>
            <a:r>
              <a:rPr kumimoji="1" lang="ja-JP" altLang="en-US" sz="1200" kern="1200" dirty="0" smtClean="0">
                <a:solidFill>
                  <a:schemeClr val="tx1"/>
                </a:solidFill>
                <a:effectLst/>
                <a:latin typeface="+mn-lt"/>
                <a:ea typeface="+mn-ea"/>
                <a:cs typeface="+mn-cs"/>
              </a:rPr>
              <a:t>　</a:t>
            </a:r>
            <a:r>
              <a:rPr kumimoji="1" lang="ja-JP" altLang="ja-JP" sz="1200" kern="1200" dirty="0" smtClean="0">
                <a:solidFill>
                  <a:schemeClr val="tx1"/>
                </a:solidFill>
                <a:effectLst/>
                <a:latin typeface="+mn-lt"/>
                <a:ea typeface="+mn-ea"/>
                <a:cs typeface="+mn-cs"/>
              </a:rPr>
              <a:t>次回の講座では、ご自身で取り入れたいと思う新しい生活習慣について、ご自身で習慣化できるような計画を立てていきましょう。</a:t>
            </a:r>
          </a:p>
          <a:p>
            <a:r>
              <a:rPr kumimoji="1" lang="en-US" altLang="ja-JP" sz="1200" kern="1200" dirty="0" smtClean="0">
                <a:solidFill>
                  <a:schemeClr val="tx1"/>
                </a:solidFill>
                <a:effectLst/>
                <a:latin typeface="+mn-lt"/>
                <a:ea typeface="+mn-ea"/>
                <a:cs typeface="+mn-cs"/>
              </a:rPr>
              <a:t> </a:t>
            </a:r>
            <a:endParaRPr kumimoji="1" lang="ja-JP" altLang="ja-JP" sz="1200" kern="1200" dirty="0" smtClean="0">
              <a:solidFill>
                <a:schemeClr val="tx1"/>
              </a:solidFill>
              <a:effectLst/>
              <a:latin typeface="+mn-lt"/>
              <a:ea typeface="+mn-ea"/>
              <a:cs typeface="+mn-cs"/>
            </a:endParaRPr>
          </a:p>
          <a:p>
            <a:r>
              <a:rPr kumimoji="1" lang="ja-JP" altLang="en-US" sz="1200" b="0" u="none" kern="1200" dirty="0" smtClean="0">
                <a:solidFill>
                  <a:schemeClr val="tx1"/>
                </a:solidFill>
                <a:effectLst/>
                <a:latin typeface="+mn-lt"/>
                <a:ea typeface="+mn-ea"/>
                <a:cs typeface="+mn-cs"/>
              </a:rPr>
              <a:t>　</a:t>
            </a:r>
            <a:r>
              <a:rPr kumimoji="1" lang="ja-JP" altLang="ja-JP" sz="1200" b="0" u="none" kern="1200" dirty="0" smtClean="0">
                <a:solidFill>
                  <a:schemeClr val="tx1"/>
                </a:solidFill>
                <a:effectLst/>
                <a:latin typeface="+mn-lt"/>
                <a:ea typeface="+mn-ea"/>
                <a:cs typeface="+mn-cs"/>
              </a:rPr>
              <a:t>また、はじめのスライドでも伝えましたようにこれまでの説明した内容については、皆さんの健康に大きくかかわるもの</a:t>
            </a:r>
            <a:r>
              <a:rPr kumimoji="1" lang="ja-JP" altLang="en-US" sz="1200" b="0" u="none" kern="1200" dirty="0" smtClean="0">
                <a:solidFill>
                  <a:schemeClr val="tx1"/>
                </a:solidFill>
                <a:effectLst/>
                <a:latin typeface="+mn-lt"/>
                <a:ea typeface="+mn-ea"/>
                <a:cs typeface="+mn-cs"/>
              </a:rPr>
              <a:t>　</a:t>
            </a:r>
            <a:r>
              <a:rPr kumimoji="1" lang="ja-JP" altLang="ja-JP" sz="1200" b="0" u="none" kern="1200" dirty="0" smtClean="0">
                <a:solidFill>
                  <a:schemeClr val="tx1"/>
                </a:solidFill>
                <a:effectLst/>
                <a:latin typeface="+mn-lt"/>
                <a:ea typeface="+mn-ea"/>
                <a:cs typeface="+mn-cs"/>
              </a:rPr>
              <a:t>がたくさん含まれています。　</a:t>
            </a:r>
          </a:p>
          <a:p>
            <a:r>
              <a:rPr kumimoji="1" lang="ja-JP" altLang="ja-JP" sz="1200" b="0" u="none" kern="1200" dirty="0" smtClean="0">
                <a:solidFill>
                  <a:schemeClr val="tx1"/>
                </a:solidFill>
                <a:effectLst/>
                <a:latin typeface="+mn-lt"/>
                <a:ea typeface="+mn-ea"/>
                <a:cs typeface="+mn-cs"/>
              </a:rPr>
              <a:t>しかし、これらは一般的に言われている内容であり、個々人の病状や疾患によっては当てはまらないものや今取り組むことが適当でないものもあります。</a:t>
            </a:r>
          </a:p>
          <a:p>
            <a:endParaRPr kumimoji="1" lang="en-US" altLang="ja-JP" sz="1200" b="0" u="none" kern="1200" dirty="0" smtClean="0">
              <a:solidFill>
                <a:schemeClr val="tx1"/>
              </a:solidFill>
              <a:effectLst/>
              <a:latin typeface="+mn-lt"/>
              <a:ea typeface="+mn-ea"/>
              <a:cs typeface="+mn-cs"/>
            </a:endParaRPr>
          </a:p>
          <a:p>
            <a:r>
              <a:rPr kumimoji="1" lang="ja-JP" altLang="en-US" sz="1200" b="0" u="none" kern="1200" dirty="0" smtClean="0">
                <a:solidFill>
                  <a:schemeClr val="tx1"/>
                </a:solidFill>
                <a:effectLst/>
                <a:latin typeface="+mn-lt"/>
                <a:ea typeface="+mn-ea"/>
                <a:cs typeface="+mn-cs"/>
              </a:rPr>
              <a:t>　</a:t>
            </a:r>
            <a:r>
              <a:rPr kumimoji="1" lang="ja-JP" altLang="ja-JP" sz="1200" b="0" u="none" kern="1200" dirty="0" smtClean="0">
                <a:solidFill>
                  <a:schemeClr val="tx1"/>
                </a:solidFill>
                <a:effectLst/>
                <a:latin typeface="+mn-lt"/>
                <a:ea typeface="+mn-ea"/>
                <a:cs typeface="+mn-cs"/>
              </a:rPr>
              <a:t>自分にとって適切かどうかについては、主治医ともよく相談し判断してください。</a:t>
            </a:r>
          </a:p>
          <a:p>
            <a:r>
              <a:rPr kumimoji="1" lang="en-US" altLang="ja-JP" sz="1200" b="0" u="none" kern="1200" dirty="0" smtClean="0">
                <a:solidFill>
                  <a:schemeClr val="tx1"/>
                </a:solidFill>
                <a:effectLst/>
                <a:latin typeface="+mn-lt"/>
                <a:ea typeface="+mn-ea"/>
                <a:cs typeface="+mn-cs"/>
              </a:rPr>
              <a:t> </a:t>
            </a:r>
            <a:endParaRPr kumimoji="1" lang="ja-JP" altLang="ja-JP" sz="1200" b="0" u="none" kern="1200" dirty="0">
              <a:solidFill>
                <a:schemeClr val="tx1"/>
              </a:solidFill>
              <a:effectLst/>
              <a:latin typeface="+mn-lt"/>
              <a:ea typeface="+mn-ea"/>
              <a:cs typeface="+mn-cs"/>
            </a:endParaRPr>
          </a:p>
        </p:txBody>
      </p:sp>
      <p:sp>
        <p:nvSpPr>
          <p:cNvPr id="4" name="スライド番号プレースホルダー 3"/>
          <p:cNvSpPr>
            <a:spLocks noGrp="1"/>
          </p:cNvSpPr>
          <p:nvPr>
            <p:ph type="sldNum" sz="quarter" idx="10"/>
          </p:nvPr>
        </p:nvSpPr>
        <p:spPr/>
        <p:txBody>
          <a:bodyPr/>
          <a:lstStyle/>
          <a:p>
            <a:fld id="{CDB5FA49-0D14-4845-9AEF-A3D3C568FACA}" type="slidenum">
              <a:rPr kumimoji="1" lang="ja-JP" altLang="en-US" smtClean="0"/>
              <a:t>50</a:t>
            </a:fld>
            <a:endParaRPr kumimoji="1" lang="ja-JP" altLang="en-US"/>
          </a:p>
        </p:txBody>
      </p:sp>
    </p:spTree>
    <p:extLst>
      <p:ext uri="{BB962C8B-B14F-4D97-AF65-F5344CB8AC3E}">
        <p14:creationId xmlns:p14="http://schemas.microsoft.com/office/powerpoint/2010/main" val="148918693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695325" y="739775"/>
            <a:ext cx="5337175" cy="3695700"/>
          </a:xfrm>
        </p:spPr>
      </p:sp>
      <p:sp>
        <p:nvSpPr>
          <p:cNvPr id="3" name="ノート プレースホルダー 2"/>
          <p:cNvSpPr>
            <a:spLocks noGrp="1"/>
          </p:cNvSpPr>
          <p:nvPr>
            <p:ph type="body" idx="1"/>
          </p:nvPr>
        </p:nvSpPr>
        <p:spPr/>
        <p:txBody>
          <a:bodyPr/>
          <a:lstStyle/>
          <a:p>
            <a:r>
              <a:rPr lang="ja-JP" altLang="en-US" dirty="0" smtClean="0"/>
              <a:t>　</a:t>
            </a:r>
            <a:r>
              <a:rPr lang="ja-JP" altLang="en-US" dirty="0"/>
              <a:t>　</a:t>
            </a:r>
            <a:r>
              <a:rPr kumimoji="1" lang="ja-JP" altLang="ja-JP" sz="1200" kern="1200" dirty="0" smtClean="0">
                <a:solidFill>
                  <a:schemeClr val="tx1"/>
                </a:solidFill>
                <a:effectLst/>
                <a:latin typeface="+mn-lt"/>
                <a:ea typeface="+mn-ea"/>
                <a:cs typeface="+mn-cs"/>
              </a:rPr>
              <a:t>「日常生活基礎力」を向上させるためのこの「日常生活基礎力形成支援」の流れを説明します。</a:t>
            </a:r>
          </a:p>
          <a:p>
            <a:r>
              <a:rPr kumimoji="1" lang="en-US" altLang="ja-JP" sz="1200" kern="1200" dirty="0" smtClean="0">
                <a:solidFill>
                  <a:schemeClr val="tx1"/>
                </a:solidFill>
                <a:effectLst/>
                <a:latin typeface="+mn-lt"/>
                <a:ea typeface="+mn-ea"/>
                <a:cs typeface="+mn-cs"/>
              </a:rPr>
              <a:t> </a:t>
            </a:r>
            <a:endParaRPr kumimoji="1" lang="ja-JP" altLang="ja-JP" sz="1200" kern="1200" dirty="0" smtClean="0">
              <a:solidFill>
                <a:schemeClr val="tx1"/>
              </a:solidFill>
              <a:effectLst/>
              <a:latin typeface="+mn-lt"/>
              <a:ea typeface="+mn-ea"/>
              <a:cs typeface="+mn-cs"/>
            </a:endParaRPr>
          </a:p>
          <a:p>
            <a:r>
              <a:rPr kumimoji="1" lang="ja-JP" altLang="en-US" sz="1200" kern="1200" dirty="0" smtClean="0">
                <a:solidFill>
                  <a:schemeClr val="tx1"/>
                </a:solidFill>
                <a:effectLst/>
                <a:latin typeface="+mn-lt"/>
                <a:ea typeface="+mn-ea"/>
                <a:cs typeface="+mn-cs"/>
              </a:rPr>
              <a:t>　</a:t>
            </a:r>
            <a:r>
              <a:rPr kumimoji="1" lang="ja-JP" altLang="ja-JP" sz="1200" kern="1200" dirty="0" smtClean="0">
                <a:solidFill>
                  <a:schemeClr val="tx1"/>
                </a:solidFill>
                <a:effectLst/>
                <a:latin typeface="+mn-lt"/>
                <a:ea typeface="+mn-ea"/>
                <a:cs typeface="+mn-cs"/>
              </a:rPr>
              <a:t>まず、生活習慣の改善に取り組むための導入としての２回の講座を受けていただき、皆さんが習慣化したい行動を決めて、実際にやってみます。</a:t>
            </a:r>
          </a:p>
          <a:p>
            <a:r>
              <a:rPr kumimoji="1" lang="en-US" altLang="ja-JP" sz="1200" kern="1200" dirty="0" smtClean="0">
                <a:solidFill>
                  <a:schemeClr val="tx1"/>
                </a:solidFill>
                <a:effectLst/>
                <a:latin typeface="+mn-lt"/>
                <a:ea typeface="+mn-ea"/>
                <a:cs typeface="+mn-cs"/>
              </a:rPr>
              <a:t> </a:t>
            </a:r>
            <a:endParaRPr kumimoji="1" lang="ja-JP" altLang="ja-JP" sz="1200" kern="1200" dirty="0" smtClean="0">
              <a:solidFill>
                <a:schemeClr val="tx1"/>
              </a:solidFill>
              <a:effectLst/>
              <a:latin typeface="+mn-lt"/>
              <a:ea typeface="+mn-ea"/>
              <a:cs typeface="+mn-cs"/>
            </a:endParaRPr>
          </a:p>
          <a:p>
            <a:r>
              <a:rPr kumimoji="1" lang="ja-JP" altLang="en-US" sz="1200" kern="1200" dirty="0" smtClean="0">
                <a:solidFill>
                  <a:schemeClr val="tx1"/>
                </a:solidFill>
                <a:effectLst/>
                <a:latin typeface="+mn-lt"/>
                <a:ea typeface="+mn-ea"/>
                <a:cs typeface="+mn-cs"/>
              </a:rPr>
              <a:t>　</a:t>
            </a:r>
            <a:r>
              <a:rPr kumimoji="1" lang="ja-JP" altLang="ja-JP" sz="1200" kern="1200" dirty="0" smtClean="0">
                <a:solidFill>
                  <a:schemeClr val="tx1"/>
                </a:solidFill>
                <a:effectLst/>
                <a:latin typeface="+mn-lt"/>
                <a:ea typeface="+mn-ea"/>
                <a:cs typeface="+mn-cs"/>
              </a:rPr>
              <a:t>そして、日々の実施状況を各自「行動ノート」に記録し、週１回、その行動を持続（習慣化）させるための「習慣化ミーティング」に参加し、よい生活習慣についてより理解を深め、習慣化を目指していきます。</a:t>
            </a:r>
          </a:p>
          <a:p>
            <a:endParaRPr kumimoji="1" lang="en-US" altLang="ja-JP" sz="1200" kern="1200" dirty="0" smtClean="0">
              <a:solidFill>
                <a:schemeClr val="tx1"/>
              </a:solidFill>
              <a:effectLst/>
              <a:latin typeface="+mn-lt"/>
              <a:ea typeface="+mn-ea"/>
              <a:cs typeface="+mn-cs"/>
            </a:endParaRPr>
          </a:p>
          <a:p>
            <a:r>
              <a:rPr kumimoji="1" lang="ja-JP" altLang="en-US" sz="1200" kern="1200" dirty="0" smtClean="0">
                <a:solidFill>
                  <a:schemeClr val="tx1"/>
                </a:solidFill>
                <a:effectLst/>
                <a:latin typeface="+mn-lt"/>
                <a:ea typeface="+mn-ea"/>
                <a:cs typeface="+mn-cs"/>
              </a:rPr>
              <a:t>　</a:t>
            </a:r>
            <a:r>
              <a:rPr kumimoji="1" lang="ja-JP" altLang="ja-JP" sz="1200" kern="1200" dirty="0" smtClean="0">
                <a:solidFill>
                  <a:schemeClr val="tx1"/>
                </a:solidFill>
                <a:effectLst/>
                <a:latin typeface="+mn-lt"/>
                <a:ea typeface="+mn-ea"/>
                <a:cs typeface="+mn-cs"/>
              </a:rPr>
              <a:t>日常生活基礎力形成支援では、これら２回の講座と行動ノートの記録、習慣化ミーティングを通じ、よい生活習慣の検討と習慣化を図っていきます。</a:t>
            </a:r>
            <a:endParaRPr kumimoji="1" lang="ja-JP" altLang="ja-JP" sz="1200" kern="1200" dirty="0">
              <a:solidFill>
                <a:schemeClr val="tx1"/>
              </a:solidFill>
              <a:effectLst/>
              <a:latin typeface="+mn-lt"/>
              <a:ea typeface="+mn-ea"/>
              <a:cs typeface="+mn-cs"/>
            </a:endParaRPr>
          </a:p>
        </p:txBody>
      </p:sp>
      <p:sp>
        <p:nvSpPr>
          <p:cNvPr id="4" name="スライド番号プレースホルダー 3"/>
          <p:cNvSpPr>
            <a:spLocks noGrp="1"/>
          </p:cNvSpPr>
          <p:nvPr>
            <p:ph type="sldNum" sz="quarter" idx="10"/>
          </p:nvPr>
        </p:nvSpPr>
        <p:spPr/>
        <p:txBody>
          <a:bodyPr/>
          <a:lstStyle/>
          <a:p>
            <a:fld id="{5BF3CE7D-4766-4876-BBA6-92F72AA51FAA}" type="slidenum">
              <a:rPr lang="ja-JP" altLang="en-US" smtClean="0">
                <a:solidFill>
                  <a:prstClr val="black"/>
                </a:solidFill>
              </a:rPr>
              <a:pPr/>
              <a:t>6</a:t>
            </a:fld>
            <a:endParaRPr lang="ja-JP" altLang="en-US" dirty="0">
              <a:solidFill>
                <a:prstClr val="black"/>
              </a:solidFill>
            </a:endParaRPr>
          </a:p>
        </p:txBody>
      </p:sp>
    </p:spTree>
    <p:extLst>
      <p:ext uri="{BB962C8B-B14F-4D97-AF65-F5344CB8AC3E}">
        <p14:creationId xmlns:p14="http://schemas.microsoft.com/office/powerpoint/2010/main" val="172376356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12788" y="746125"/>
            <a:ext cx="5381625" cy="3725863"/>
          </a:xfrm>
        </p:spPr>
      </p:sp>
      <p:sp>
        <p:nvSpPr>
          <p:cNvPr id="3" name="ノート プレースホルダー 2"/>
          <p:cNvSpPr>
            <a:spLocks noGrp="1"/>
          </p:cNvSpPr>
          <p:nvPr>
            <p:ph type="body" idx="1"/>
          </p:nvPr>
        </p:nvSpPr>
        <p:spPr/>
        <p:txBody>
          <a:bodyPr/>
          <a:lstStyle/>
          <a:p>
            <a:r>
              <a:rPr kumimoji="1" lang="ja-JP" altLang="en-US" sz="1200" kern="1200" dirty="0" smtClean="0">
                <a:solidFill>
                  <a:schemeClr val="tx1"/>
                </a:solidFill>
                <a:effectLst/>
                <a:latin typeface="+mn-lt"/>
                <a:ea typeface="+mn-ea"/>
                <a:cs typeface="+mn-cs"/>
              </a:rPr>
              <a:t>　</a:t>
            </a:r>
            <a:r>
              <a:rPr kumimoji="1" lang="ja-JP" altLang="ja-JP" sz="1200" kern="1200" dirty="0" smtClean="0">
                <a:solidFill>
                  <a:schemeClr val="tx1"/>
                </a:solidFill>
                <a:effectLst/>
                <a:latin typeface="+mn-lt"/>
                <a:ea typeface="+mn-ea"/>
                <a:cs typeface="+mn-cs"/>
              </a:rPr>
              <a:t>休職中に生活習慣を振り返る意義について、説明します。</a:t>
            </a:r>
            <a:endParaRPr kumimoji="1" lang="ja-JP" altLang="ja-JP" sz="1200" kern="1200" dirty="0">
              <a:solidFill>
                <a:schemeClr val="tx1"/>
              </a:solidFill>
              <a:effectLst/>
              <a:latin typeface="+mn-lt"/>
              <a:ea typeface="+mn-ea"/>
              <a:cs typeface="+mn-cs"/>
            </a:endParaRPr>
          </a:p>
        </p:txBody>
      </p:sp>
      <p:sp>
        <p:nvSpPr>
          <p:cNvPr id="4" name="スライド番号プレースホルダー 3"/>
          <p:cNvSpPr>
            <a:spLocks noGrp="1"/>
          </p:cNvSpPr>
          <p:nvPr>
            <p:ph type="sldNum" sz="quarter" idx="10"/>
          </p:nvPr>
        </p:nvSpPr>
        <p:spPr/>
        <p:txBody>
          <a:bodyPr/>
          <a:lstStyle/>
          <a:p>
            <a:fld id="{CDB5FA49-0D14-4845-9AEF-A3D3C568FACA}" type="slidenum">
              <a:rPr kumimoji="1" lang="ja-JP" altLang="en-US" smtClean="0"/>
              <a:t>7</a:t>
            </a:fld>
            <a:endParaRPr kumimoji="1" lang="ja-JP" altLang="en-US"/>
          </a:p>
        </p:txBody>
      </p:sp>
    </p:spTree>
    <p:extLst>
      <p:ext uri="{BB962C8B-B14F-4D97-AF65-F5344CB8AC3E}">
        <p14:creationId xmlns:p14="http://schemas.microsoft.com/office/powerpoint/2010/main" val="263577243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12788" y="746125"/>
            <a:ext cx="5381625" cy="3725863"/>
          </a:xfrm>
        </p:spPr>
      </p:sp>
      <p:sp>
        <p:nvSpPr>
          <p:cNvPr id="3" name="ノート プレースホルダー 2"/>
          <p:cNvSpPr>
            <a:spLocks noGrp="1"/>
          </p:cNvSpPr>
          <p:nvPr>
            <p:ph type="body" idx="1"/>
          </p:nvPr>
        </p:nvSpPr>
        <p:spPr/>
        <p:txBody>
          <a:bodyPr/>
          <a:lstStyle/>
          <a:p>
            <a:endParaRPr lang="en-US" altLang="ja-JP" sz="1100" dirty="0">
              <a:latin typeface="+mn-ea"/>
            </a:endParaRPr>
          </a:p>
          <a:p>
            <a:r>
              <a:rPr kumimoji="1" lang="ja-JP" altLang="en-US" sz="1200" kern="1200" dirty="0" smtClean="0">
                <a:solidFill>
                  <a:schemeClr val="tx1"/>
                </a:solidFill>
                <a:effectLst/>
                <a:latin typeface="+mn-lt"/>
                <a:ea typeface="+mn-ea"/>
                <a:cs typeface="+mn-cs"/>
              </a:rPr>
              <a:t>　</a:t>
            </a:r>
            <a:r>
              <a:rPr kumimoji="1" lang="ja-JP" altLang="ja-JP" sz="1200" kern="1200" dirty="0" smtClean="0">
                <a:solidFill>
                  <a:schemeClr val="tx1"/>
                </a:solidFill>
                <a:effectLst/>
                <a:latin typeface="+mn-lt"/>
                <a:ea typeface="+mn-ea"/>
                <a:cs typeface="+mn-cs"/>
              </a:rPr>
              <a:t>まず、</a:t>
            </a:r>
            <a:r>
              <a:rPr kumimoji="1" lang="en-US" altLang="ja-JP" sz="1200" kern="1200" dirty="0" smtClean="0">
                <a:solidFill>
                  <a:schemeClr val="tx1"/>
                </a:solidFill>
                <a:effectLst/>
                <a:latin typeface="+mn-lt"/>
                <a:ea typeface="+mn-ea"/>
                <a:cs typeface="+mn-cs"/>
              </a:rPr>
              <a:t>1</a:t>
            </a:r>
            <a:r>
              <a:rPr kumimoji="1" lang="ja-JP" altLang="ja-JP" sz="1200" kern="1200" dirty="0" smtClean="0">
                <a:solidFill>
                  <a:schemeClr val="tx1"/>
                </a:solidFill>
                <a:effectLst/>
                <a:latin typeface="+mn-lt"/>
                <a:ea typeface="+mn-ea"/>
                <a:cs typeface="+mn-cs"/>
              </a:rPr>
              <a:t>点目です。</a:t>
            </a:r>
          </a:p>
          <a:p>
            <a:r>
              <a:rPr kumimoji="1" lang="ja-JP" altLang="en-US" sz="1200" kern="1200" dirty="0" smtClean="0">
                <a:solidFill>
                  <a:schemeClr val="tx1"/>
                </a:solidFill>
                <a:effectLst/>
                <a:latin typeface="+mn-lt"/>
                <a:ea typeface="+mn-ea"/>
                <a:cs typeface="+mn-cs"/>
              </a:rPr>
              <a:t>　</a:t>
            </a:r>
            <a:r>
              <a:rPr kumimoji="1" lang="ja-JP" altLang="ja-JP" sz="1200" kern="1200" dirty="0" smtClean="0">
                <a:solidFill>
                  <a:schemeClr val="tx1"/>
                </a:solidFill>
                <a:effectLst/>
                <a:latin typeface="+mn-lt"/>
                <a:ea typeface="+mn-ea"/>
                <a:cs typeface="+mn-cs"/>
              </a:rPr>
              <a:t>休職に至る経過の中には、睡眠、食事、運動習慣等の生活習慣からくるストレス、不調等が大きく影響している場合が少なくありません。</a:t>
            </a:r>
          </a:p>
          <a:p>
            <a:r>
              <a:rPr kumimoji="1" lang="ja-JP" altLang="en-US" sz="1200" kern="1200" dirty="0" smtClean="0">
                <a:solidFill>
                  <a:schemeClr val="tx1"/>
                </a:solidFill>
                <a:effectLst/>
                <a:latin typeface="+mn-lt"/>
                <a:ea typeface="+mn-ea"/>
                <a:cs typeface="+mn-cs"/>
              </a:rPr>
              <a:t>　</a:t>
            </a:r>
            <a:r>
              <a:rPr kumimoji="1" lang="ja-JP" altLang="ja-JP" sz="1200" kern="1200" dirty="0" smtClean="0">
                <a:solidFill>
                  <a:schemeClr val="tx1"/>
                </a:solidFill>
                <a:effectLst/>
                <a:latin typeface="+mn-lt"/>
                <a:ea typeface="+mn-ea"/>
                <a:cs typeface="+mn-cs"/>
              </a:rPr>
              <a:t>しかし、休職中に生活習慣の改善に取り組むことによって、睡眠リズムの安定、体調・体力の改善、回復が見られている方も多くいらっしゃいます。</a:t>
            </a:r>
          </a:p>
          <a:p>
            <a:r>
              <a:rPr kumimoji="1" lang="en-US" altLang="ja-JP" sz="1200" kern="1200" dirty="0" smtClean="0">
                <a:solidFill>
                  <a:schemeClr val="tx1"/>
                </a:solidFill>
                <a:effectLst/>
                <a:latin typeface="+mn-lt"/>
                <a:ea typeface="+mn-ea"/>
                <a:cs typeface="+mn-cs"/>
              </a:rPr>
              <a:t> </a:t>
            </a:r>
            <a:endParaRPr kumimoji="1" lang="ja-JP" altLang="ja-JP" sz="1200" kern="1200" dirty="0" smtClean="0">
              <a:solidFill>
                <a:schemeClr val="tx1"/>
              </a:solidFill>
              <a:effectLst/>
              <a:latin typeface="+mn-lt"/>
              <a:ea typeface="+mn-ea"/>
              <a:cs typeface="+mn-cs"/>
            </a:endParaRPr>
          </a:p>
          <a:p>
            <a:r>
              <a:rPr kumimoji="1" lang="ja-JP" altLang="en-US" sz="1200" kern="1200" dirty="0" smtClean="0">
                <a:solidFill>
                  <a:schemeClr val="tx1"/>
                </a:solidFill>
                <a:effectLst/>
                <a:latin typeface="+mn-lt"/>
                <a:ea typeface="+mn-ea"/>
                <a:cs typeface="+mn-cs"/>
              </a:rPr>
              <a:t>　</a:t>
            </a:r>
            <a:r>
              <a:rPr kumimoji="1" lang="ja-JP" altLang="ja-JP" sz="1200" kern="1200" dirty="0" smtClean="0">
                <a:solidFill>
                  <a:schemeClr val="tx1"/>
                </a:solidFill>
                <a:effectLst/>
                <a:latin typeface="+mn-lt"/>
                <a:ea typeface="+mn-ea"/>
                <a:cs typeface="+mn-cs"/>
              </a:rPr>
              <a:t>例えば、今までＪＤＳＰを受講していただいた受講生の休職前の生活習慣と取組みの結果の一部をスライドに示します。</a:t>
            </a:r>
          </a:p>
          <a:p>
            <a:r>
              <a:rPr kumimoji="1" lang="ja-JP" altLang="ja-JP" sz="1200" kern="1200" dirty="0" smtClean="0">
                <a:solidFill>
                  <a:schemeClr val="tx1"/>
                </a:solidFill>
                <a:effectLst/>
                <a:latin typeface="+mn-lt"/>
                <a:ea typeface="+mn-ea"/>
                <a:cs typeface="+mn-cs"/>
              </a:rPr>
              <a:t>（※スライドの（１）～（３）について、必要な部分をピックアップしてお伝えください。）</a:t>
            </a:r>
          </a:p>
          <a:p>
            <a:r>
              <a:rPr kumimoji="1" lang="ja-JP" altLang="en-US" sz="1200" kern="1200" dirty="0" smtClean="0">
                <a:solidFill>
                  <a:schemeClr val="tx1"/>
                </a:solidFill>
                <a:effectLst/>
                <a:latin typeface="+mn-lt"/>
                <a:ea typeface="+mn-ea"/>
                <a:cs typeface="+mn-cs"/>
              </a:rPr>
              <a:t>　</a:t>
            </a:r>
            <a:endParaRPr kumimoji="1" lang="en-US" altLang="ja-JP" sz="1200" kern="1200" dirty="0" smtClean="0">
              <a:solidFill>
                <a:schemeClr val="tx1"/>
              </a:solidFill>
              <a:effectLst/>
              <a:latin typeface="+mn-lt"/>
              <a:ea typeface="+mn-ea"/>
              <a:cs typeface="+mn-cs"/>
            </a:endParaRPr>
          </a:p>
          <a:p>
            <a:r>
              <a:rPr kumimoji="1" lang="ja-JP" altLang="en-US" sz="1200" kern="1200" dirty="0" smtClean="0">
                <a:solidFill>
                  <a:schemeClr val="tx1"/>
                </a:solidFill>
                <a:effectLst/>
                <a:latin typeface="+mn-lt"/>
                <a:ea typeface="+mn-ea"/>
                <a:cs typeface="+mn-cs"/>
              </a:rPr>
              <a:t>　</a:t>
            </a:r>
            <a:r>
              <a:rPr kumimoji="1" lang="ja-JP" altLang="ja-JP" sz="1200" kern="1200" dirty="0" smtClean="0">
                <a:solidFill>
                  <a:schemeClr val="tx1"/>
                </a:solidFill>
                <a:effectLst/>
                <a:latin typeface="+mn-lt"/>
                <a:ea typeface="+mn-ea"/>
                <a:cs typeface="+mn-cs"/>
              </a:rPr>
              <a:t>日々の生活習慣に取り組むことで、復職後の安定した職業生活への第一歩となることもあります。</a:t>
            </a:r>
          </a:p>
          <a:p>
            <a:endParaRPr kumimoji="1" lang="en-US" altLang="ja-JP" sz="1200" kern="1200" dirty="0" smtClean="0">
              <a:solidFill>
                <a:schemeClr val="tx1"/>
              </a:solidFill>
              <a:effectLst/>
              <a:latin typeface="+mn-lt"/>
              <a:ea typeface="+mn-ea"/>
              <a:cs typeface="+mn-cs"/>
            </a:endParaRPr>
          </a:p>
          <a:p>
            <a:r>
              <a:rPr kumimoji="1" lang="ja-JP" altLang="en-US" sz="1200" kern="1200" dirty="0" smtClean="0">
                <a:solidFill>
                  <a:schemeClr val="tx1"/>
                </a:solidFill>
                <a:effectLst/>
                <a:latin typeface="+mn-lt"/>
                <a:ea typeface="+mn-ea"/>
                <a:cs typeface="+mn-cs"/>
              </a:rPr>
              <a:t>　</a:t>
            </a:r>
            <a:r>
              <a:rPr kumimoji="1" lang="ja-JP" altLang="ja-JP" sz="1200" kern="1200" dirty="0" smtClean="0">
                <a:solidFill>
                  <a:schemeClr val="tx1"/>
                </a:solidFill>
                <a:effectLst/>
                <a:latin typeface="+mn-lt"/>
                <a:ea typeface="+mn-ea"/>
                <a:cs typeface="+mn-cs"/>
              </a:rPr>
              <a:t>よい生活習慣を身につけ、それを復職後も継続していけたらよいと思いませんか？</a:t>
            </a:r>
            <a:endParaRPr lang="en-US" altLang="ja-JP" sz="1100" dirty="0">
              <a:latin typeface="+mn-ea"/>
            </a:endParaRPr>
          </a:p>
        </p:txBody>
      </p:sp>
      <p:sp>
        <p:nvSpPr>
          <p:cNvPr id="4" name="スライド番号プレースホルダー 3"/>
          <p:cNvSpPr>
            <a:spLocks noGrp="1"/>
          </p:cNvSpPr>
          <p:nvPr>
            <p:ph type="sldNum" sz="quarter" idx="10"/>
          </p:nvPr>
        </p:nvSpPr>
        <p:spPr/>
        <p:txBody>
          <a:bodyPr/>
          <a:lstStyle/>
          <a:p>
            <a:fld id="{424F51B7-FAFA-4143-894B-31B4152CD1C7}" type="slidenum">
              <a:rPr lang="ja-JP" altLang="en-US" smtClean="0">
                <a:solidFill>
                  <a:prstClr val="black"/>
                </a:solidFill>
              </a:rPr>
              <a:pPr/>
              <a:t>8</a:t>
            </a:fld>
            <a:endParaRPr lang="ja-JP" altLang="en-US" dirty="0">
              <a:solidFill>
                <a:prstClr val="black"/>
              </a:solidFill>
            </a:endParaRPr>
          </a:p>
        </p:txBody>
      </p:sp>
    </p:spTree>
    <p:extLst>
      <p:ext uri="{BB962C8B-B14F-4D97-AF65-F5344CB8AC3E}">
        <p14:creationId xmlns:p14="http://schemas.microsoft.com/office/powerpoint/2010/main" val="369292018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12788" y="746125"/>
            <a:ext cx="5381625" cy="3725863"/>
          </a:xfrm>
        </p:spPr>
      </p:sp>
      <p:sp>
        <p:nvSpPr>
          <p:cNvPr id="3" name="ノート プレースホルダー 2"/>
          <p:cNvSpPr>
            <a:spLocks noGrp="1"/>
          </p:cNvSpPr>
          <p:nvPr>
            <p:ph type="body" idx="1"/>
          </p:nvPr>
        </p:nvSpPr>
        <p:spPr/>
        <p:txBody>
          <a:bodyPr/>
          <a:lstStyle/>
          <a:p>
            <a:r>
              <a:rPr kumimoji="1" lang="ja-JP" altLang="en-US" sz="1200" kern="1200" dirty="0" smtClean="0">
                <a:solidFill>
                  <a:schemeClr val="tx1"/>
                </a:solidFill>
                <a:effectLst/>
                <a:latin typeface="+mn-lt"/>
                <a:ea typeface="+mn-ea"/>
                <a:cs typeface="+mn-cs"/>
              </a:rPr>
              <a:t>　</a:t>
            </a:r>
            <a:r>
              <a:rPr kumimoji="1" lang="ja-JP" altLang="ja-JP" sz="1200" kern="1200" dirty="0" smtClean="0">
                <a:solidFill>
                  <a:schemeClr val="tx1"/>
                </a:solidFill>
                <a:effectLst/>
                <a:latin typeface="+mn-lt"/>
                <a:ea typeface="+mn-ea"/>
                <a:cs typeface="+mn-cs"/>
              </a:rPr>
              <a:t>２点目は、うつ病の治療の分野で、「生活習慣」の改善の効果が改めて見直され、今まで以上に注目されていることです。</a:t>
            </a:r>
            <a:endParaRPr kumimoji="1" lang="ja-JP" altLang="ja-JP" sz="1200" kern="1200" dirty="0">
              <a:solidFill>
                <a:schemeClr val="tx1"/>
              </a:solidFill>
              <a:effectLst/>
              <a:latin typeface="+mn-lt"/>
              <a:ea typeface="+mn-ea"/>
              <a:cs typeface="+mn-cs"/>
            </a:endParaRPr>
          </a:p>
        </p:txBody>
      </p:sp>
      <p:sp>
        <p:nvSpPr>
          <p:cNvPr id="4" name="スライド番号プレースホルダー 3"/>
          <p:cNvSpPr>
            <a:spLocks noGrp="1"/>
          </p:cNvSpPr>
          <p:nvPr>
            <p:ph type="sldNum" sz="quarter" idx="10"/>
          </p:nvPr>
        </p:nvSpPr>
        <p:spPr/>
        <p:txBody>
          <a:bodyPr/>
          <a:lstStyle/>
          <a:p>
            <a:fld id="{C351E98D-E2EE-4D68-84F0-D19F3A8CAD32}" type="slidenum">
              <a:rPr lang="ja-JP" altLang="en-US" smtClean="0">
                <a:solidFill>
                  <a:prstClr val="black"/>
                </a:solidFill>
              </a:rPr>
              <a:pPr/>
              <a:t>9</a:t>
            </a:fld>
            <a:endParaRPr lang="ja-JP" altLang="en-US">
              <a:solidFill>
                <a:prstClr val="black"/>
              </a:solidFill>
            </a:endParaRPr>
          </a:p>
        </p:txBody>
      </p:sp>
    </p:spTree>
    <p:extLst>
      <p:ext uri="{BB962C8B-B14F-4D97-AF65-F5344CB8AC3E}">
        <p14:creationId xmlns:p14="http://schemas.microsoft.com/office/powerpoint/2010/main" val="163318019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1238250" y="1122363"/>
            <a:ext cx="7429500" cy="2387600"/>
          </a:xfrm>
        </p:spPr>
        <p:txBody>
          <a:bodyPr anchor="b"/>
          <a:lstStyle>
            <a:lvl1pPr algn="ctr">
              <a:defRPr sz="6000"/>
            </a:lvl1pPr>
          </a:lstStyle>
          <a:p>
            <a:r>
              <a:rPr kumimoji="1" lang="ja-JP" altLang="en-US"/>
              <a:t>マスター タイトルの書式設定</a:t>
            </a:r>
          </a:p>
        </p:txBody>
      </p:sp>
      <p:sp>
        <p:nvSpPr>
          <p:cNvPr id="3" name="サブタイトル 2"/>
          <p:cNvSpPr>
            <a:spLocks noGrp="1"/>
          </p:cNvSpPr>
          <p:nvPr>
            <p:ph type="subTitle" idx="1"/>
          </p:nvPr>
        </p:nvSpPr>
        <p:spPr>
          <a:xfrm>
            <a:off x="1238250" y="3602038"/>
            <a:ext cx="74295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kumimoji="1" lang="ja-JP" altLang="en-US"/>
              <a:t>マスター サブタイトルの書式設定</a:t>
            </a:r>
          </a:p>
        </p:txBody>
      </p:sp>
      <p:sp>
        <p:nvSpPr>
          <p:cNvPr id="4" name="日付プレースホルダー 3"/>
          <p:cNvSpPr>
            <a:spLocks noGrp="1"/>
          </p:cNvSpPr>
          <p:nvPr>
            <p:ph type="dt" sz="half" idx="10"/>
          </p:nvPr>
        </p:nvSpPr>
        <p:spPr/>
        <p:txBody>
          <a:bodyPr/>
          <a:lstStyle/>
          <a:p>
            <a:fld id="{E40A9CCA-ABA3-4528-B48F-E63E591A4EDC}" type="datetime1">
              <a:rPr kumimoji="1" lang="ja-JP" altLang="en-US" smtClean="0"/>
              <a:t>2020/2/12</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D9666DB5-3E8A-44EB-B50C-A4DC0E081807}" type="slidenum">
              <a:rPr kumimoji="1" lang="ja-JP" altLang="en-US" smtClean="0"/>
              <a:t>‹#›</a:t>
            </a:fld>
            <a:endParaRPr kumimoji="1" lang="ja-JP" altLang="en-US"/>
          </a:p>
        </p:txBody>
      </p:sp>
    </p:spTree>
    <p:extLst>
      <p:ext uri="{BB962C8B-B14F-4D97-AF65-F5344CB8AC3E}">
        <p14:creationId xmlns:p14="http://schemas.microsoft.com/office/powerpoint/2010/main" val="423101525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EA8D5181-D22F-4283-84A2-9F04FBE62A9B}" type="datetime1">
              <a:rPr kumimoji="1" lang="ja-JP" altLang="en-US" smtClean="0"/>
              <a:t>2020/2/12</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D9666DB5-3E8A-44EB-B50C-A4DC0E081807}" type="slidenum">
              <a:rPr kumimoji="1" lang="ja-JP" altLang="en-US" smtClean="0"/>
              <a:t>‹#›</a:t>
            </a:fld>
            <a:endParaRPr kumimoji="1" lang="ja-JP" altLang="en-US"/>
          </a:p>
        </p:txBody>
      </p:sp>
    </p:spTree>
    <p:extLst>
      <p:ext uri="{BB962C8B-B14F-4D97-AF65-F5344CB8AC3E}">
        <p14:creationId xmlns:p14="http://schemas.microsoft.com/office/powerpoint/2010/main" val="71441527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7088992" y="365125"/>
            <a:ext cx="2135981" cy="5811838"/>
          </a:xfrm>
        </p:spPr>
        <p:txBody>
          <a:bodyPr vert="eaVert"/>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a:xfrm>
            <a:off x="681048" y="365125"/>
            <a:ext cx="6284119" cy="5811838"/>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995E72E8-9BD8-4C6C-981D-A24D4B11F527}" type="datetime1">
              <a:rPr kumimoji="1" lang="ja-JP" altLang="en-US" smtClean="0"/>
              <a:t>2020/2/12</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D9666DB5-3E8A-44EB-B50C-A4DC0E081807}" type="slidenum">
              <a:rPr kumimoji="1" lang="ja-JP" altLang="en-US" smtClean="0"/>
              <a:t>‹#›</a:t>
            </a:fld>
            <a:endParaRPr kumimoji="1" lang="ja-JP" altLang="en-US"/>
          </a:p>
        </p:txBody>
      </p:sp>
    </p:spTree>
    <p:extLst>
      <p:ext uri="{BB962C8B-B14F-4D97-AF65-F5344CB8AC3E}">
        <p14:creationId xmlns:p14="http://schemas.microsoft.com/office/powerpoint/2010/main" val="289873287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742950" y="2130444"/>
            <a:ext cx="8420100" cy="1470025"/>
          </a:xfrm>
        </p:spPr>
        <p:txBody>
          <a:bodyPr/>
          <a:lstStyle/>
          <a:p>
            <a:r>
              <a:rPr lang="ja-JP" altLang="en-US"/>
              <a:t>マスタ タイトルの書式設定</a:t>
            </a:r>
          </a:p>
        </p:txBody>
      </p:sp>
      <p:sp>
        <p:nvSpPr>
          <p:cNvPr id="3" name="サブタイトル 2"/>
          <p:cNvSpPr>
            <a:spLocks noGrp="1"/>
          </p:cNvSpPr>
          <p:nvPr>
            <p:ph type="subTitle" idx="1"/>
          </p:nvPr>
        </p:nvSpPr>
        <p:spPr>
          <a:xfrm>
            <a:off x="1485900" y="3886200"/>
            <a:ext cx="69342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ja-JP" altLang="en-US"/>
              <a:t>マスタ サブタイトルの書式設定</a:t>
            </a:r>
          </a:p>
        </p:txBody>
      </p:sp>
      <p:sp>
        <p:nvSpPr>
          <p:cNvPr id="4" name="日付プレースホルダ 3"/>
          <p:cNvSpPr>
            <a:spLocks noGrp="1"/>
          </p:cNvSpPr>
          <p:nvPr>
            <p:ph type="dt" sz="half" idx="10"/>
          </p:nvPr>
        </p:nvSpPr>
        <p:spPr/>
        <p:txBody>
          <a:bodyPr/>
          <a:lstStyle>
            <a:lvl1pPr>
              <a:defRPr/>
            </a:lvl1pPr>
          </a:lstStyle>
          <a:p>
            <a:pPr>
              <a:defRPr/>
            </a:pPr>
            <a:fld id="{A1A45472-06B2-4992-B650-503CF7B7CB81}" type="datetime1">
              <a:rPr lang="ja-JP" altLang="en-US" smtClean="0">
                <a:solidFill>
                  <a:prstClr val="black">
                    <a:tint val="75000"/>
                  </a:prstClr>
                </a:solidFill>
              </a:rPr>
              <a:t>2020/2/12</a:t>
            </a:fld>
            <a:endParaRPr lang="en-US" altLang="ja-JP">
              <a:solidFill>
                <a:prstClr val="black">
                  <a:tint val="75000"/>
                </a:prstClr>
              </a:solidFill>
            </a:endParaRPr>
          </a:p>
        </p:txBody>
      </p:sp>
      <p:sp>
        <p:nvSpPr>
          <p:cNvPr id="5" name="フッター プレースホルダ 4"/>
          <p:cNvSpPr>
            <a:spLocks noGrp="1"/>
          </p:cNvSpPr>
          <p:nvPr>
            <p:ph type="ftr" sz="quarter" idx="11"/>
          </p:nvPr>
        </p:nvSpPr>
        <p:spPr/>
        <p:txBody>
          <a:bodyPr/>
          <a:lstStyle>
            <a:lvl1pPr>
              <a:defRPr/>
            </a:lvl1pPr>
          </a:lstStyle>
          <a:p>
            <a:pPr>
              <a:defRPr/>
            </a:pPr>
            <a:endParaRPr lang="en-US" altLang="ja-JP">
              <a:solidFill>
                <a:prstClr val="black">
                  <a:tint val="75000"/>
                </a:prstClr>
              </a:solidFill>
            </a:endParaRPr>
          </a:p>
        </p:txBody>
      </p:sp>
      <p:sp>
        <p:nvSpPr>
          <p:cNvPr id="6" name="スライド番号プレースホルダ 5"/>
          <p:cNvSpPr>
            <a:spLocks noGrp="1"/>
          </p:cNvSpPr>
          <p:nvPr>
            <p:ph type="sldNum" sz="quarter" idx="12"/>
          </p:nvPr>
        </p:nvSpPr>
        <p:spPr/>
        <p:txBody>
          <a:bodyPr/>
          <a:lstStyle>
            <a:lvl1pPr>
              <a:defRPr/>
            </a:lvl1pPr>
          </a:lstStyle>
          <a:p>
            <a:pPr>
              <a:defRPr/>
            </a:pPr>
            <a:fld id="{B4CA658D-0878-4638-8386-E8BDB85FA044}" type="slidenum">
              <a:rPr lang="ja-JP" altLang="en-US">
                <a:solidFill>
                  <a:prstClr val="black">
                    <a:tint val="75000"/>
                  </a:prstClr>
                </a:solidFill>
              </a:rPr>
              <a:pPr>
                <a:defRPr/>
              </a:pPr>
              <a:t>‹#›</a:t>
            </a:fld>
            <a:endParaRPr lang="en-US" altLang="ja-JP">
              <a:solidFill>
                <a:prstClr val="black">
                  <a:tint val="75000"/>
                </a:prstClr>
              </a:solidFill>
            </a:endParaRPr>
          </a:p>
        </p:txBody>
      </p:sp>
    </p:spTree>
    <p:extLst>
      <p:ext uri="{BB962C8B-B14F-4D97-AF65-F5344CB8AC3E}">
        <p14:creationId xmlns:p14="http://schemas.microsoft.com/office/powerpoint/2010/main" val="351087232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コンテンツ プレースホルダ 2"/>
          <p:cNvSpPr>
            <a:spLocks noGrp="1"/>
          </p:cNvSpPr>
          <p:nvPr>
            <p:ph idx="1"/>
          </p:nvPr>
        </p:nvSpPr>
        <p:spPr/>
        <p:txBody>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 3"/>
          <p:cNvSpPr>
            <a:spLocks noGrp="1"/>
          </p:cNvSpPr>
          <p:nvPr>
            <p:ph type="dt" sz="half" idx="10"/>
          </p:nvPr>
        </p:nvSpPr>
        <p:spPr/>
        <p:txBody>
          <a:bodyPr/>
          <a:lstStyle>
            <a:lvl1pPr>
              <a:defRPr/>
            </a:lvl1pPr>
          </a:lstStyle>
          <a:p>
            <a:pPr>
              <a:defRPr/>
            </a:pPr>
            <a:fld id="{1CB059EB-C871-4BD6-8BB2-8F00C65E8EEC}" type="datetime1">
              <a:rPr lang="ja-JP" altLang="en-US" smtClean="0">
                <a:solidFill>
                  <a:prstClr val="black">
                    <a:tint val="75000"/>
                  </a:prstClr>
                </a:solidFill>
              </a:rPr>
              <a:t>2020/2/12</a:t>
            </a:fld>
            <a:endParaRPr lang="en-US" altLang="ja-JP">
              <a:solidFill>
                <a:prstClr val="black">
                  <a:tint val="75000"/>
                </a:prstClr>
              </a:solidFill>
            </a:endParaRPr>
          </a:p>
        </p:txBody>
      </p:sp>
      <p:sp>
        <p:nvSpPr>
          <p:cNvPr id="5" name="フッター プレースホルダ 4"/>
          <p:cNvSpPr>
            <a:spLocks noGrp="1"/>
          </p:cNvSpPr>
          <p:nvPr>
            <p:ph type="ftr" sz="quarter" idx="11"/>
          </p:nvPr>
        </p:nvSpPr>
        <p:spPr/>
        <p:txBody>
          <a:bodyPr/>
          <a:lstStyle>
            <a:lvl1pPr>
              <a:defRPr/>
            </a:lvl1pPr>
          </a:lstStyle>
          <a:p>
            <a:pPr>
              <a:defRPr/>
            </a:pPr>
            <a:endParaRPr lang="en-US" altLang="ja-JP">
              <a:solidFill>
                <a:prstClr val="black">
                  <a:tint val="75000"/>
                </a:prstClr>
              </a:solidFill>
            </a:endParaRPr>
          </a:p>
        </p:txBody>
      </p:sp>
      <p:sp>
        <p:nvSpPr>
          <p:cNvPr id="6" name="スライド番号プレースホルダ 5"/>
          <p:cNvSpPr>
            <a:spLocks noGrp="1"/>
          </p:cNvSpPr>
          <p:nvPr>
            <p:ph type="sldNum" sz="quarter" idx="12"/>
          </p:nvPr>
        </p:nvSpPr>
        <p:spPr/>
        <p:txBody>
          <a:bodyPr/>
          <a:lstStyle>
            <a:lvl1pPr>
              <a:defRPr/>
            </a:lvl1pPr>
          </a:lstStyle>
          <a:p>
            <a:pPr>
              <a:defRPr/>
            </a:pPr>
            <a:fld id="{96604B4B-DAF6-4CD4-BD72-B6A8689AD218}" type="slidenum">
              <a:rPr lang="ja-JP" altLang="en-US">
                <a:solidFill>
                  <a:prstClr val="black">
                    <a:tint val="75000"/>
                  </a:prstClr>
                </a:solidFill>
              </a:rPr>
              <a:pPr>
                <a:defRPr/>
              </a:pPr>
              <a:t>‹#›</a:t>
            </a:fld>
            <a:endParaRPr lang="en-US" altLang="ja-JP">
              <a:solidFill>
                <a:prstClr val="black">
                  <a:tint val="75000"/>
                </a:prstClr>
              </a:solidFill>
            </a:endParaRPr>
          </a:p>
        </p:txBody>
      </p:sp>
    </p:spTree>
    <p:extLst>
      <p:ext uri="{BB962C8B-B14F-4D97-AF65-F5344CB8AC3E}">
        <p14:creationId xmlns:p14="http://schemas.microsoft.com/office/powerpoint/2010/main" val="22887015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82506" y="4406919"/>
            <a:ext cx="8420100" cy="1362075"/>
          </a:xfrm>
        </p:spPr>
        <p:txBody>
          <a:bodyPr anchor="t"/>
          <a:lstStyle>
            <a:lvl1pPr algn="l">
              <a:defRPr sz="4000" b="1" cap="all"/>
            </a:lvl1pPr>
          </a:lstStyle>
          <a:p>
            <a:r>
              <a:rPr lang="ja-JP" altLang="en-US"/>
              <a:t>マスタ タイトルの書式設定</a:t>
            </a:r>
          </a:p>
        </p:txBody>
      </p:sp>
      <p:sp>
        <p:nvSpPr>
          <p:cNvPr id="3" name="テキスト プレースホルダ 2"/>
          <p:cNvSpPr>
            <a:spLocks noGrp="1"/>
          </p:cNvSpPr>
          <p:nvPr>
            <p:ph type="body" idx="1"/>
          </p:nvPr>
        </p:nvSpPr>
        <p:spPr>
          <a:xfrm>
            <a:off x="782506" y="2906713"/>
            <a:ext cx="84201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a:t>マスタ テキストの書式設定</a:t>
            </a:r>
          </a:p>
        </p:txBody>
      </p:sp>
      <p:sp>
        <p:nvSpPr>
          <p:cNvPr id="4" name="日付プレースホルダ 3"/>
          <p:cNvSpPr>
            <a:spLocks noGrp="1"/>
          </p:cNvSpPr>
          <p:nvPr>
            <p:ph type="dt" sz="half" idx="10"/>
          </p:nvPr>
        </p:nvSpPr>
        <p:spPr/>
        <p:txBody>
          <a:bodyPr/>
          <a:lstStyle>
            <a:lvl1pPr>
              <a:defRPr/>
            </a:lvl1pPr>
          </a:lstStyle>
          <a:p>
            <a:pPr>
              <a:defRPr/>
            </a:pPr>
            <a:fld id="{CCBBB17A-85B9-4213-B12A-ACFB19E2C4FF}" type="datetime1">
              <a:rPr lang="ja-JP" altLang="en-US" smtClean="0">
                <a:solidFill>
                  <a:prstClr val="black">
                    <a:tint val="75000"/>
                  </a:prstClr>
                </a:solidFill>
              </a:rPr>
              <a:t>2020/2/12</a:t>
            </a:fld>
            <a:endParaRPr lang="en-US" altLang="ja-JP">
              <a:solidFill>
                <a:prstClr val="black">
                  <a:tint val="75000"/>
                </a:prstClr>
              </a:solidFill>
            </a:endParaRPr>
          </a:p>
        </p:txBody>
      </p:sp>
      <p:sp>
        <p:nvSpPr>
          <p:cNvPr id="5" name="フッター プレースホルダ 4"/>
          <p:cNvSpPr>
            <a:spLocks noGrp="1"/>
          </p:cNvSpPr>
          <p:nvPr>
            <p:ph type="ftr" sz="quarter" idx="11"/>
          </p:nvPr>
        </p:nvSpPr>
        <p:spPr/>
        <p:txBody>
          <a:bodyPr/>
          <a:lstStyle>
            <a:lvl1pPr>
              <a:defRPr/>
            </a:lvl1pPr>
          </a:lstStyle>
          <a:p>
            <a:pPr>
              <a:defRPr/>
            </a:pPr>
            <a:endParaRPr lang="en-US" altLang="ja-JP">
              <a:solidFill>
                <a:prstClr val="black">
                  <a:tint val="75000"/>
                </a:prstClr>
              </a:solidFill>
            </a:endParaRPr>
          </a:p>
        </p:txBody>
      </p:sp>
      <p:sp>
        <p:nvSpPr>
          <p:cNvPr id="6" name="スライド番号プレースホルダ 5"/>
          <p:cNvSpPr>
            <a:spLocks noGrp="1"/>
          </p:cNvSpPr>
          <p:nvPr>
            <p:ph type="sldNum" sz="quarter" idx="12"/>
          </p:nvPr>
        </p:nvSpPr>
        <p:spPr/>
        <p:txBody>
          <a:bodyPr/>
          <a:lstStyle>
            <a:lvl1pPr>
              <a:defRPr/>
            </a:lvl1pPr>
          </a:lstStyle>
          <a:p>
            <a:pPr>
              <a:defRPr/>
            </a:pPr>
            <a:fld id="{434992A4-A9D8-4EDC-B0AD-AC4D9B03E4B6}" type="slidenum">
              <a:rPr lang="ja-JP" altLang="en-US">
                <a:solidFill>
                  <a:prstClr val="black">
                    <a:tint val="75000"/>
                  </a:prstClr>
                </a:solidFill>
              </a:rPr>
              <a:pPr>
                <a:defRPr/>
              </a:pPr>
              <a:t>‹#›</a:t>
            </a:fld>
            <a:endParaRPr lang="en-US" altLang="ja-JP">
              <a:solidFill>
                <a:prstClr val="black">
                  <a:tint val="75000"/>
                </a:prstClr>
              </a:solidFill>
            </a:endParaRPr>
          </a:p>
        </p:txBody>
      </p:sp>
    </p:spTree>
    <p:extLst>
      <p:ext uri="{BB962C8B-B14F-4D97-AF65-F5344CB8AC3E}">
        <p14:creationId xmlns:p14="http://schemas.microsoft.com/office/powerpoint/2010/main" val="153117853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コンテンツ プレースホルダ 2"/>
          <p:cNvSpPr>
            <a:spLocks noGrp="1"/>
          </p:cNvSpPr>
          <p:nvPr>
            <p:ph sz="half" idx="1"/>
          </p:nvPr>
        </p:nvSpPr>
        <p:spPr>
          <a:xfrm>
            <a:off x="495300" y="1600206"/>
            <a:ext cx="437515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コンテンツ プレースホルダ 3"/>
          <p:cNvSpPr>
            <a:spLocks noGrp="1"/>
          </p:cNvSpPr>
          <p:nvPr>
            <p:ph sz="half" idx="2"/>
          </p:nvPr>
        </p:nvSpPr>
        <p:spPr>
          <a:xfrm>
            <a:off x="5035550" y="1600206"/>
            <a:ext cx="437515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日付プレースホルダ 3"/>
          <p:cNvSpPr>
            <a:spLocks noGrp="1"/>
          </p:cNvSpPr>
          <p:nvPr>
            <p:ph type="dt" sz="half" idx="10"/>
          </p:nvPr>
        </p:nvSpPr>
        <p:spPr/>
        <p:txBody>
          <a:bodyPr/>
          <a:lstStyle>
            <a:lvl1pPr>
              <a:defRPr/>
            </a:lvl1pPr>
          </a:lstStyle>
          <a:p>
            <a:pPr>
              <a:defRPr/>
            </a:pPr>
            <a:fld id="{C43FE981-148C-43BF-AAB4-933FA614EDD1}" type="datetime1">
              <a:rPr lang="ja-JP" altLang="en-US" smtClean="0">
                <a:solidFill>
                  <a:prstClr val="black">
                    <a:tint val="75000"/>
                  </a:prstClr>
                </a:solidFill>
              </a:rPr>
              <a:t>2020/2/12</a:t>
            </a:fld>
            <a:endParaRPr lang="en-US" altLang="ja-JP">
              <a:solidFill>
                <a:prstClr val="black">
                  <a:tint val="75000"/>
                </a:prstClr>
              </a:solidFill>
            </a:endParaRPr>
          </a:p>
        </p:txBody>
      </p:sp>
      <p:sp>
        <p:nvSpPr>
          <p:cNvPr id="6" name="フッター プレースホルダ 4"/>
          <p:cNvSpPr>
            <a:spLocks noGrp="1"/>
          </p:cNvSpPr>
          <p:nvPr>
            <p:ph type="ftr" sz="quarter" idx="11"/>
          </p:nvPr>
        </p:nvSpPr>
        <p:spPr/>
        <p:txBody>
          <a:bodyPr/>
          <a:lstStyle>
            <a:lvl1pPr>
              <a:defRPr/>
            </a:lvl1pPr>
          </a:lstStyle>
          <a:p>
            <a:pPr>
              <a:defRPr/>
            </a:pPr>
            <a:endParaRPr lang="en-US" altLang="ja-JP">
              <a:solidFill>
                <a:prstClr val="black">
                  <a:tint val="75000"/>
                </a:prstClr>
              </a:solidFill>
            </a:endParaRPr>
          </a:p>
        </p:txBody>
      </p:sp>
      <p:sp>
        <p:nvSpPr>
          <p:cNvPr id="7" name="スライド番号プレースホルダ 5"/>
          <p:cNvSpPr>
            <a:spLocks noGrp="1"/>
          </p:cNvSpPr>
          <p:nvPr>
            <p:ph type="sldNum" sz="quarter" idx="12"/>
          </p:nvPr>
        </p:nvSpPr>
        <p:spPr/>
        <p:txBody>
          <a:bodyPr/>
          <a:lstStyle>
            <a:lvl1pPr>
              <a:defRPr/>
            </a:lvl1pPr>
          </a:lstStyle>
          <a:p>
            <a:pPr>
              <a:defRPr/>
            </a:pPr>
            <a:fld id="{C263D09F-CAE5-44DF-B983-8BBA4972DF63}" type="slidenum">
              <a:rPr lang="ja-JP" altLang="en-US">
                <a:solidFill>
                  <a:prstClr val="black">
                    <a:tint val="75000"/>
                  </a:prstClr>
                </a:solidFill>
              </a:rPr>
              <a:pPr>
                <a:defRPr/>
              </a:pPr>
              <a:t>‹#›</a:t>
            </a:fld>
            <a:endParaRPr lang="en-US" altLang="ja-JP">
              <a:solidFill>
                <a:prstClr val="black">
                  <a:tint val="75000"/>
                </a:prstClr>
              </a:solidFill>
            </a:endParaRPr>
          </a:p>
        </p:txBody>
      </p:sp>
    </p:spTree>
    <p:extLst>
      <p:ext uri="{BB962C8B-B14F-4D97-AF65-F5344CB8AC3E}">
        <p14:creationId xmlns:p14="http://schemas.microsoft.com/office/powerpoint/2010/main" val="134617990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lang="ja-JP" altLang="en-US"/>
              <a:t>マスタ タイトルの書式設定</a:t>
            </a:r>
          </a:p>
        </p:txBody>
      </p:sp>
      <p:sp>
        <p:nvSpPr>
          <p:cNvPr id="3" name="テキスト プレースホルダ 2"/>
          <p:cNvSpPr>
            <a:spLocks noGrp="1"/>
          </p:cNvSpPr>
          <p:nvPr>
            <p:ph type="body" idx="1"/>
          </p:nvPr>
        </p:nvSpPr>
        <p:spPr>
          <a:xfrm>
            <a:off x="495300" y="1535113"/>
            <a:ext cx="437687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 テキストの書式設定</a:t>
            </a:r>
          </a:p>
        </p:txBody>
      </p:sp>
      <p:sp>
        <p:nvSpPr>
          <p:cNvPr id="4" name="コンテンツ プレースホルダ 3"/>
          <p:cNvSpPr>
            <a:spLocks noGrp="1"/>
          </p:cNvSpPr>
          <p:nvPr>
            <p:ph sz="half" idx="2"/>
          </p:nvPr>
        </p:nvSpPr>
        <p:spPr>
          <a:xfrm>
            <a:off x="495300" y="2174875"/>
            <a:ext cx="437687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テキスト プレースホルダ 4"/>
          <p:cNvSpPr>
            <a:spLocks noGrp="1"/>
          </p:cNvSpPr>
          <p:nvPr>
            <p:ph type="body" sz="quarter" idx="3"/>
          </p:nvPr>
        </p:nvSpPr>
        <p:spPr>
          <a:xfrm>
            <a:off x="5032115" y="1535113"/>
            <a:ext cx="437859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 テキストの書式設定</a:t>
            </a:r>
          </a:p>
        </p:txBody>
      </p:sp>
      <p:sp>
        <p:nvSpPr>
          <p:cNvPr id="6" name="コンテンツ プレースホルダ 5"/>
          <p:cNvSpPr>
            <a:spLocks noGrp="1"/>
          </p:cNvSpPr>
          <p:nvPr>
            <p:ph sz="quarter" idx="4"/>
          </p:nvPr>
        </p:nvSpPr>
        <p:spPr>
          <a:xfrm>
            <a:off x="5032115" y="2174875"/>
            <a:ext cx="437859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7" name="日付プレースホルダ 3"/>
          <p:cNvSpPr>
            <a:spLocks noGrp="1"/>
          </p:cNvSpPr>
          <p:nvPr>
            <p:ph type="dt" sz="half" idx="10"/>
          </p:nvPr>
        </p:nvSpPr>
        <p:spPr/>
        <p:txBody>
          <a:bodyPr/>
          <a:lstStyle>
            <a:lvl1pPr>
              <a:defRPr/>
            </a:lvl1pPr>
          </a:lstStyle>
          <a:p>
            <a:pPr>
              <a:defRPr/>
            </a:pPr>
            <a:fld id="{7CAC905D-363D-4370-96E9-5218854303D8}" type="datetime1">
              <a:rPr lang="ja-JP" altLang="en-US" smtClean="0">
                <a:solidFill>
                  <a:prstClr val="black">
                    <a:tint val="75000"/>
                  </a:prstClr>
                </a:solidFill>
              </a:rPr>
              <a:t>2020/2/12</a:t>
            </a:fld>
            <a:endParaRPr lang="en-US" altLang="ja-JP">
              <a:solidFill>
                <a:prstClr val="black">
                  <a:tint val="75000"/>
                </a:prstClr>
              </a:solidFill>
            </a:endParaRPr>
          </a:p>
        </p:txBody>
      </p:sp>
      <p:sp>
        <p:nvSpPr>
          <p:cNvPr id="8" name="フッター プレースホルダ 4"/>
          <p:cNvSpPr>
            <a:spLocks noGrp="1"/>
          </p:cNvSpPr>
          <p:nvPr>
            <p:ph type="ftr" sz="quarter" idx="11"/>
          </p:nvPr>
        </p:nvSpPr>
        <p:spPr/>
        <p:txBody>
          <a:bodyPr/>
          <a:lstStyle>
            <a:lvl1pPr>
              <a:defRPr/>
            </a:lvl1pPr>
          </a:lstStyle>
          <a:p>
            <a:pPr>
              <a:defRPr/>
            </a:pPr>
            <a:endParaRPr lang="en-US" altLang="ja-JP">
              <a:solidFill>
                <a:prstClr val="black">
                  <a:tint val="75000"/>
                </a:prstClr>
              </a:solidFill>
            </a:endParaRPr>
          </a:p>
        </p:txBody>
      </p:sp>
      <p:sp>
        <p:nvSpPr>
          <p:cNvPr id="9" name="スライド番号プレースホルダ 5"/>
          <p:cNvSpPr>
            <a:spLocks noGrp="1"/>
          </p:cNvSpPr>
          <p:nvPr>
            <p:ph type="sldNum" sz="quarter" idx="12"/>
          </p:nvPr>
        </p:nvSpPr>
        <p:spPr/>
        <p:txBody>
          <a:bodyPr/>
          <a:lstStyle>
            <a:lvl1pPr>
              <a:defRPr/>
            </a:lvl1pPr>
          </a:lstStyle>
          <a:p>
            <a:pPr>
              <a:defRPr/>
            </a:pPr>
            <a:fld id="{64FC8A3B-3D90-4357-A0BF-1524F3877834}" type="slidenum">
              <a:rPr lang="ja-JP" altLang="en-US">
                <a:solidFill>
                  <a:prstClr val="black">
                    <a:tint val="75000"/>
                  </a:prstClr>
                </a:solidFill>
              </a:rPr>
              <a:pPr>
                <a:defRPr/>
              </a:pPr>
              <a:t>‹#›</a:t>
            </a:fld>
            <a:endParaRPr lang="en-US" altLang="ja-JP">
              <a:solidFill>
                <a:prstClr val="black">
                  <a:tint val="75000"/>
                </a:prstClr>
              </a:solidFill>
            </a:endParaRPr>
          </a:p>
        </p:txBody>
      </p:sp>
    </p:spTree>
    <p:extLst>
      <p:ext uri="{BB962C8B-B14F-4D97-AF65-F5344CB8AC3E}">
        <p14:creationId xmlns:p14="http://schemas.microsoft.com/office/powerpoint/2010/main" val="77470840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日付プレースホルダ 3"/>
          <p:cNvSpPr>
            <a:spLocks noGrp="1"/>
          </p:cNvSpPr>
          <p:nvPr>
            <p:ph type="dt" sz="half" idx="10"/>
          </p:nvPr>
        </p:nvSpPr>
        <p:spPr/>
        <p:txBody>
          <a:bodyPr/>
          <a:lstStyle>
            <a:lvl1pPr>
              <a:defRPr/>
            </a:lvl1pPr>
          </a:lstStyle>
          <a:p>
            <a:pPr>
              <a:defRPr/>
            </a:pPr>
            <a:fld id="{61B086ED-F8E5-40FF-8662-1765B9F29E59}" type="datetime1">
              <a:rPr lang="ja-JP" altLang="en-US" smtClean="0">
                <a:solidFill>
                  <a:prstClr val="black">
                    <a:tint val="75000"/>
                  </a:prstClr>
                </a:solidFill>
              </a:rPr>
              <a:t>2020/2/12</a:t>
            </a:fld>
            <a:endParaRPr lang="en-US" altLang="ja-JP">
              <a:solidFill>
                <a:prstClr val="black">
                  <a:tint val="75000"/>
                </a:prstClr>
              </a:solidFill>
            </a:endParaRPr>
          </a:p>
        </p:txBody>
      </p:sp>
      <p:sp>
        <p:nvSpPr>
          <p:cNvPr id="4" name="フッター プレースホルダ 4"/>
          <p:cNvSpPr>
            <a:spLocks noGrp="1"/>
          </p:cNvSpPr>
          <p:nvPr>
            <p:ph type="ftr" sz="quarter" idx="11"/>
          </p:nvPr>
        </p:nvSpPr>
        <p:spPr/>
        <p:txBody>
          <a:bodyPr/>
          <a:lstStyle>
            <a:lvl1pPr>
              <a:defRPr/>
            </a:lvl1pPr>
          </a:lstStyle>
          <a:p>
            <a:pPr>
              <a:defRPr/>
            </a:pPr>
            <a:endParaRPr lang="en-US" altLang="ja-JP">
              <a:solidFill>
                <a:prstClr val="black">
                  <a:tint val="75000"/>
                </a:prstClr>
              </a:solidFill>
            </a:endParaRPr>
          </a:p>
        </p:txBody>
      </p:sp>
      <p:sp>
        <p:nvSpPr>
          <p:cNvPr id="5" name="スライド番号プレースホルダ 5"/>
          <p:cNvSpPr>
            <a:spLocks noGrp="1"/>
          </p:cNvSpPr>
          <p:nvPr>
            <p:ph type="sldNum" sz="quarter" idx="12"/>
          </p:nvPr>
        </p:nvSpPr>
        <p:spPr/>
        <p:txBody>
          <a:bodyPr/>
          <a:lstStyle>
            <a:lvl1pPr>
              <a:defRPr/>
            </a:lvl1pPr>
          </a:lstStyle>
          <a:p>
            <a:pPr>
              <a:defRPr/>
            </a:pPr>
            <a:fld id="{AAC624AE-9363-47EA-B8C2-3B1092975E1D}" type="slidenum">
              <a:rPr lang="ja-JP" altLang="en-US">
                <a:solidFill>
                  <a:prstClr val="black">
                    <a:tint val="75000"/>
                  </a:prstClr>
                </a:solidFill>
              </a:rPr>
              <a:pPr>
                <a:defRPr/>
              </a:pPr>
              <a:t>‹#›</a:t>
            </a:fld>
            <a:endParaRPr lang="en-US" altLang="ja-JP">
              <a:solidFill>
                <a:prstClr val="black">
                  <a:tint val="75000"/>
                </a:prstClr>
              </a:solidFill>
            </a:endParaRPr>
          </a:p>
        </p:txBody>
      </p:sp>
    </p:spTree>
    <p:extLst>
      <p:ext uri="{BB962C8B-B14F-4D97-AF65-F5344CB8AC3E}">
        <p14:creationId xmlns:p14="http://schemas.microsoft.com/office/powerpoint/2010/main" val="414957391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 3"/>
          <p:cNvSpPr>
            <a:spLocks noGrp="1"/>
          </p:cNvSpPr>
          <p:nvPr>
            <p:ph type="dt" sz="half" idx="10"/>
          </p:nvPr>
        </p:nvSpPr>
        <p:spPr/>
        <p:txBody>
          <a:bodyPr/>
          <a:lstStyle>
            <a:lvl1pPr>
              <a:defRPr/>
            </a:lvl1pPr>
          </a:lstStyle>
          <a:p>
            <a:pPr>
              <a:defRPr/>
            </a:pPr>
            <a:fld id="{F12308EA-E16A-4D2A-B2F4-F7ED43347D67}" type="datetime1">
              <a:rPr lang="ja-JP" altLang="en-US" smtClean="0">
                <a:solidFill>
                  <a:prstClr val="black">
                    <a:tint val="75000"/>
                  </a:prstClr>
                </a:solidFill>
              </a:rPr>
              <a:t>2020/2/12</a:t>
            </a:fld>
            <a:endParaRPr lang="en-US" altLang="ja-JP">
              <a:solidFill>
                <a:prstClr val="black">
                  <a:tint val="75000"/>
                </a:prstClr>
              </a:solidFill>
            </a:endParaRPr>
          </a:p>
        </p:txBody>
      </p:sp>
      <p:sp>
        <p:nvSpPr>
          <p:cNvPr id="3" name="フッター プレースホルダ 4"/>
          <p:cNvSpPr>
            <a:spLocks noGrp="1"/>
          </p:cNvSpPr>
          <p:nvPr>
            <p:ph type="ftr" sz="quarter" idx="11"/>
          </p:nvPr>
        </p:nvSpPr>
        <p:spPr/>
        <p:txBody>
          <a:bodyPr/>
          <a:lstStyle>
            <a:lvl1pPr>
              <a:defRPr/>
            </a:lvl1pPr>
          </a:lstStyle>
          <a:p>
            <a:pPr>
              <a:defRPr/>
            </a:pPr>
            <a:endParaRPr lang="en-US" altLang="ja-JP">
              <a:solidFill>
                <a:prstClr val="black">
                  <a:tint val="75000"/>
                </a:prstClr>
              </a:solidFill>
            </a:endParaRPr>
          </a:p>
        </p:txBody>
      </p:sp>
      <p:sp>
        <p:nvSpPr>
          <p:cNvPr id="4" name="スライド番号プレースホルダ 5"/>
          <p:cNvSpPr>
            <a:spLocks noGrp="1"/>
          </p:cNvSpPr>
          <p:nvPr>
            <p:ph type="sldNum" sz="quarter" idx="12"/>
          </p:nvPr>
        </p:nvSpPr>
        <p:spPr/>
        <p:txBody>
          <a:bodyPr/>
          <a:lstStyle>
            <a:lvl1pPr>
              <a:defRPr/>
            </a:lvl1pPr>
          </a:lstStyle>
          <a:p>
            <a:pPr>
              <a:defRPr/>
            </a:pPr>
            <a:fld id="{AE507844-2EF0-4176-9452-0B7738E0B7EC}" type="slidenum">
              <a:rPr lang="ja-JP" altLang="en-US">
                <a:solidFill>
                  <a:prstClr val="black">
                    <a:tint val="75000"/>
                  </a:prstClr>
                </a:solidFill>
              </a:rPr>
              <a:pPr>
                <a:defRPr/>
              </a:pPr>
              <a:t>‹#›</a:t>
            </a:fld>
            <a:endParaRPr lang="en-US" altLang="ja-JP">
              <a:solidFill>
                <a:prstClr val="black">
                  <a:tint val="75000"/>
                </a:prstClr>
              </a:solidFill>
            </a:endParaRPr>
          </a:p>
        </p:txBody>
      </p:sp>
    </p:spTree>
    <p:extLst>
      <p:ext uri="{BB962C8B-B14F-4D97-AF65-F5344CB8AC3E}">
        <p14:creationId xmlns:p14="http://schemas.microsoft.com/office/powerpoint/2010/main" val="52597871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95300" y="273050"/>
            <a:ext cx="3259006" cy="1162050"/>
          </a:xfrm>
        </p:spPr>
        <p:txBody>
          <a:bodyPr anchor="b"/>
          <a:lstStyle>
            <a:lvl1pPr algn="l">
              <a:defRPr sz="2000" b="1"/>
            </a:lvl1pPr>
          </a:lstStyle>
          <a:p>
            <a:r>
              <a:rPr lang="ja-JP" altLang="en-US"/>
              <a:t>マスタ タイトルの書式設定</a:t>
            </a:r>
          </a:p>
        </p:txBody>
      </p:sp>
      <p:sp>
        <p:nvSpPr>
          <p:cNvPr id="3" name="コンテンツ プレースホルダ 2"/>
          <p:cNvSpPr>
            <a:spLocks noGrp="1"/>
          </p:cNvSpPr>
          <p:nvPr>
            <p:ph idx="1"/>
          </p:nvPr>
        </p:nvSpPr>
        <p:spPr>
          <a:xfrm>
            <a:off x="3872972" y="273066"/>
            <a:ext cx="5537729"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テキスト プレースホルダ 3"/>
          <p:cNvSpPr>
            <a:spLocks noGrp="1"/>
          </p:cNvSpPr>
          <p:nvPr>
            <p:ph type="body" sz="half" idx="2"/>
          </p:nvPr>
        </p:nvSpPr>
        <p:spPr>
          <a:xfrm>
            <a:off x="495300" y="1435103"/>
            <a:ext cx="3259006"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 テキストの書式設定</a:t>
            </a:r>
          </a:p>
        </p:txBody>
      </p:sp>
      <p:sp>
        <p:nvSpPr>
          <p:cNvPr id="5" name="日付プレースホルダ 3"/>
          <p:cNvSpPr>
            <a:spLocks noGrp="1"/>
          </p:cNvSpPr>
          <p:nvPr>
            <p:ph type="dt" sz="half" idx="10"/>
          </p:nvPr>
        </p:nvSpPr>
        <p:spPr/>
        <p:txBody>
          <a:bodyPr/>
          <a:lstStyle>
            <a:lvl1pPr>
              <a:defRPr/>
            </a:lvl1pPr>
          </a:lstStyle>
          <a:p>
            <a:pPr>
              <a:defRPr/>
            </a:pPr>
            <a:fld id="{420FC286-A9B4-4B01-99F9-16E1462B125F}" type="datetime1">
              <a:rPr lang="ja-JP" altLang="en-US" smtClean="0">
                <a:solidFill>
                  <a:prstClr val="black">
                    <a:tint val="75000"/>
                  </a:prstClr>
                </a:solidFill>
              </a:rPr>
              <a:t>2020/2/12</a:t>
            </a:fld>
            <a:endParaRPr lang="en-US" altLang="ja-JP">
              <a:solidFill>
                <a:prstClr val="black">
                  <a:tint val="75000"/>
                </a:prstClr>
              </a:solidFill>
            </a:endParaRPr>
          </a:p>
        </p:txBody>
      </p:sp>
      <p:sp>
        <p:nvSpPr>
          <p:cNvPr id="6" name="フッター プレースホルダ 4"/>
          <p:cNvSpPr>
            <a:spLocks noGrp="1"/>
          </p:cNvSpPr>
          <p:nvPr>
            <p:ph type="ftr" sz="quarter" idx="11"/>
          </p:nvPr>
        </p:nvSpPr>
        <p:spPr/>
        <p:txBody>
          <a:bodyPr/>
          <a:lstStyle>
            <a:lvl1pPr>
              <a:defRPr/>
            </a:lvl1pPr>
          </a:lstStyle>
          <a:p>
            <a:pPr>
              <a:defRPr/>
            </a:pPr>
            <a:endParaRPr lang="en-US" altLang="ja-JP">
              <a:solidFill>
                <a:prstClr val="black">
                  <a:tint val="75000"/>
                </a:prstClr>
              </a:solidFill>
            </a:endParaRPr>
          </a:p>
        </p:txBody>
      </p:sp>
      <p:sp>
        <p:nvSpPr>
          <p:cNvPr id="7" name="スライド番号プレースホルダ 5"/>
          <p:cNvSpPr>
            <a:spLocks noGrp="1"/>
          </p:cNvSpPr>
          <p:nvPr>
            <p:ph type="sldNum" sz="quarter" idx="12"/>
          </p:nvPr>
        </p:nvSpPr>
        <p:spPr/>
        <p:txBody>
          <a:bodyPr/>
          <a:lstStyle>
            <a:lvl1pPr>
              <a:defRPr/>
            </a:lvl1pPr>
          </a:lstStyle>
          <a:p>
            <a:pPr>
              <a:defRPr/>
            </a:pPr>
            <a:fld id="{B1E8BBF9-DEA3-459B-B4B2-B7E8F9AA9F49}" type="slidenum">
              <a:rPr lang="ja-JP" altLang="en-US">
                <a:solidFill>
                  <a:prstClr val="black">
                    <a:tint val="75000"/>
                  </a:prstClr>
                </a:solidFill>
              </a:rPr>
              <a:pPr>
                <a:defRPr/>
              </a:pPr>
              <a:t>‹#›</a:t>
            </a:fld>
            <a:endParaRPr lang="en-US" altLang="ja-JP">
              <a:solidFill>
                <a:prstClr val="black">
                  <a:tint val="75000"/>
                </a:prstClr>
              </a:solidFill>
            </a:endParaRPr>
          </a:p>
        </p:txBody>
      </p:sp>
    </p:spTree>
    <p:extLst>
      <p:ext uri="{BB962C8B-B14F-4D97-AF65-F5344CB8AC3E}">
        <p14:creationId xmlns:p14="http://schemas.microsoft.com/office/powerpoint/2010/main" val="22766811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0EA0448A-2FBC-4A3C-96FE-296C60558397}" type="datetime1">
              <a:rPr kumimoji="1" lang="ja-JP" altLang="en-US" smtClean="0"/>
              <a:t>2020/2/12</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D9666DB5-3E8A-44EB-B50C-A4DC0E081807}" type="slidenum">
              <a:rPr kumimoji="1" lang="ja-JP" altLang="en-US" smtClean="0"/>
              <a:t>‹#›</a:t>
            </a:fld>
            <a:endParaRPr kumimoji="1" lang="ja-JP" altLang="en-US"/>
          </a:p>
        </p:txBody>
      </p:sp>
    </p:spTree>
    <p:extLst>
      <p:ext uri="{BB962C8B-B14F-4D97-AF65-F5344CB8AC3E}">
        <p14:creationId xmlns:p14="http://schemas.microsoft.com/office/powerpoint/2010/main" val="253358189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941645" y="4800600"/>
            <a:ext cx="5943600" cy="566738"/>
          </a:xfrm>
        </p:spPr>
        <p:txBody>
          <a:bodyPr anchor="b"/>
          <a:lstStyle>
            <a:lvl1pPr algn="l">
              <a:defRPr sz="2000" b="1"/>
            </a:lvl1pPr>
          </a:lstStyle>
          <a:p>
            <a:r>
              <a:rPr lang="ja-JP" altLang="en-US"/>
              <a:t>マスタ タイトルの書式設定</a:t>
            </a:r>
          </a:p>
        </p:txBody>
      </p:sp>
      <p:sp>
        <p:nvSpPr>
          <p:cNvPr id="3" name="図プレースホルダ 2"/>
          <p:cNvSpPr>
            <a:spLocks noGrp="1"/>
          </p:cNvSpPr>
          <p:nvPr>
            <p:ph type="pic" idx="1"/>
          </p:nvPr>
        </p:nvSpPr>
        <p:spPr>
          <a:xfrm>
            <a:off x="1941645" y="612775"/>
            <a:ext cx="59436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ja-JP" altLang="en-US" noProof="0"/>
          </a:p>
        </p:txBody>
      </p:sp>
      <p:sp>
        <p:nvSpPr>
          <p:cNvPr id="4" name="テキスト プレースホルダ 3"/>
          <p:cNvSpPr>
            <a:spLocks noGrp="1"/>
          </p:cNvSpPr>
          <p:nvPr>
            <p:ph type="body" sz="half" idx="2"/>
          </p:nvPr>
        </p:nvSpPr>
        <p:spPr>
          <a:xfrm>
            <a:off x="1941645" y="5367338"/>
            <a:ext cx="59436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 テキストの書式設定</a:t>
            </a:r>
          </a:p>
        </p:txBody>
      </p:sp>
      <p:sp>
        <p:nvSpPr>
          <p:cNvPr id="5" name="日付プレースホルダ 3"/>
          <p:cNvSpPr>
            <a:spLocks noGrp="1"/>
          </p:cNvSpPr>
          <p:nvPr>
            <p:ph type="dt" sz="half" idx="10"/>
          </p:nvPr>
        </p:nvSpPr>
        <p:spPr/>
        <p:txBody>
          <a:bodyPr/>
          <a:lstStyle>
            <a:lvl1pPr>
              <a:defRPr/>
            </a:lvl1pPr>
          </a:lstStyle>
          <a:p>
            <a:pPr>
              <a:defRPr/>
            </a:pPr>
            <a:fld id="{51B7D5F2-CDE1-4E46-8340-3E4B1AF730DF}" type="datetime1">
              <a:rPr lang="ja-JP" altLang="en-US" smtClean="0">
                <a:solidFill>
                  <a:prstClr val="black">
                    <a:tint val="75000"/>
                  </a:prstClr>
                </a:solidFill>
              </a:rPr>
              <a:t>2020/2/12</a:t>
            </a:fld>
            <a:endParaRPr lang="en-US" altLang="ja-JP">
              <a:solidFill>
                <a:prstClr val="black">
                  <a:tint val="75000"/>
                </a:prstClr>
              </a:solidFill>
            </a:endParaRPr>
          </a:p>
        </p:txBody>
      </p:sp>
      <p:sp>
        <p:nvSpPr>
          <p:cNvPr id="6" name="フッター プレースホルダ 4"/>
          <p:cNvSpPr>
            <a:spLocks noGrp="1"/>
          </p:cNvSpPr>
          <p:nvPr>
            <p:ph type="ftr" sz="quarter" idx="11"/>
          </p:nvPr>
        </p:nvSpPr>
        <p:spPr/>
        <p:txBody>
          <a:bodyPr/>
          <a:lstStyle>
            <a:lvl1pPr>
              <a:defRPr/>
            </a:lvl1pPr>
          </a:lstStyle>
          <a:p>
            <a:pPr>
              <a:defRPr/>
            </a:pPr>
            <a:endParaRPr lang="en-US" altLang="ja-JP">
              <a:solidFill>
                <a:prstClr val="black">
                  <a:tint val="75000"/>
                </a:prstClr>
              </a:solidFill>
            </a:endParaRPr>
          </a:p>
        </p:txBody>
      </p:sp>
      <p:sp>
        <p:nvSpPr>
          <p:cNvPr id="7" name="スライド番号プレースホルダ 5"/>
          <p:cNvSpPr>
            <a:spLocks noGrp="1"/>
          </p:cNvSpPr>
          <p:nvPr>
            <p:ph type="sldNum" sz="quarter" idx="12"/>
          </p:nvPr>
        </p:nvSpPr>
        <p:spPr/>
        <p:txBody>
          <a:bodyPr/>
          <a:lstStyle>
            <a:lvl1pPr>
              <a:defRPr/>
            </a:lvl1pPr>
          </a:lstStyle>
          <a:p>
            <a:pPr>
              <a:defRPr/>
            </a:pPr>
            <a:fld id="{668B5054-3619-4049-BA96-8317E5735A6F}" type="slidenum">
              <a:rPr lang="ja-JP" altLang="en-US">
                <a:solidFill>
                  <a:prstClr val="black">
                    <a:tint val="75000"/>
                  </a:prstClr>
                </a:solidFill>
              </a:rPr>
              <a:pPr>
                <a:defRPr/>
              </a:pPr>
              <a:t>‹#›</a:t>
            </a:fld>
            <a:endParaRPr lang="en-US" altLang="ja-JP">
              <a:solidFill>
                <a:prstClr val="black">
                  <a:tint val="75000"/>
                </a:prstClr>
              </a:solidFill>
            </a:endParaRPr>
          </a:p>
        </p:txBody>
      </p:sp>
    </p:spTree>
    <p:extLst>
      <p:ext uri="{BB962C8B-B14F-4D97-AF65-F5344CB8AC3E}">
        <p14:creationId xmlns:p14="http://schemas.microsoft.com/office/powerpoint/2010/main" val="302352436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縦書きテキスト プレースホルダ 2"/>
          <p:cNvSpPr>
            <a:spLocks noGrp="1"/>
          </p:cNvSpPr>
          <p:nvPr>
            <p:ph type="body" orient="vert" idx="1"/>
          </p:nvPr>
        </p:nvSpPr>
        <p:spPr/>
        <p:txBody>
          <a:bodyPr vert="eaVert"/>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 3"/>
          <p:cNvSpPr>
            <a:spLocks noGrp="1"/>
          </p:cNvSpPr>
          <p:nvPr>
            <p:ph type="dt" sz="half" idx="10"/>
          </p:nvPr>
        </p:nvSpPr>
        <p:spPr/>
        <p:txBody>
          <a:bodyPr/>
          <a:lstStyle>
            <a:lvl1pPr>
              <a:defRPr/>
            </a:lvl1pPr>
          </a:lstStyle>
          <a:p>
            <a:pPr>
              <a:defRPr/>
            </a:pPr>
            <a:fld id="{083B3328-681A-4558-B316-8B5642A6AC91}" type="datetime1">
              <a:rPr lang="ja-JP" altLang="en-US" smtClean="0">
                <a:solidFill>
                  <a:prstClr val="black">
                    <a:tint val="75000"/>
                  </a:prstClr>
                </a:solidFill>
              </a:rPr>
              <a:t>2020/2/12</a:t>
            </a:fld>
            <a:endParaRPr lang="en-US" altLang="ja-JP">
              <a:solidFill>
                <a:prstClr val="black">
                  <a:tint val="75000"/>
                </a:prstClr>
              </a:solidFill>
            </a:endParaRPr>
          </a:p>
        </p:txBody>
      </p:sp>
      <p:sp>
        <p:nvSpPr>
          <p:cNvPr id="5" name="フッター プレースホルダ 4"/>
          <p:cNvSpPr>
            <a:spLocks noGrp="1"/>
          </p:cNvSpPr>
          <p:nvPr>
            <p:ph type="ftr" sz="quarter" idx="11"/>
          </p:nvPr>
        </p:nvSpPr>
        <p:spPr/>
        <p:txBody>
          <a:bodyPr/>
          <a:lstStyle>
            <a:lvl1pPr>
              <a:defRPr/>
            </a:lvl1pPr>
          </a:lstStyle>
          <a:p>
            <a:pPr>
              <a:defRPr/>
            </a:pPr>
            <a:endParaRPr lang="en-US" altLang="ja-JP">
              <a:solidFill>
                <a:prstClr val="black">
                  <a:tint val="75000"/>
                </a:prstClr>
              </a:solidFill>
            </a:endParaRPr>
          </a:p>
        </p:txBody>
      </p:sp>
      <p:sp>
        <p:nvSpPr>
          <p:cNvPr id="6" name="スライド番号プレースホルダ 5"/>
          <p:cNvSpPr>
            <a:spLocks noGrp="1"/>
          </p:cNvSpPr>
          <p:nvPr>
            <p:ph type="sldNum" sz="quarter" idx="12"/>
          </p:nvPr>
        </p:nvSpPr>
        <p:spPr/>
        <p:txBody>
          <a:bodyPr/>
          <a:lstStyle>
            <a:lvl1pPr>
              <a:defRPr/>
            </a:lvl1pPr>
          </a:lstStyle>
          <a:p>
            <a:pPr>
              <a:defRPr/>
            </a:pPr>
            <a:fld id="{45A6EB2C-8E9D-4617-85E0-00D678A9417D}" type="slidenum">
              <a:rPr lang="ja-JP" altLang="en-US">
                <a:solidFill>
                  <a:prstClr val="black">
                    <a:tint val="75000"/>
                  </a:prstClr>
                </a:solidFill>
              </a:rPr>
              <a:pPr>
                <a:defRPr/>
              </a:pPr>
              <a:t>‹#›</a:t>
            </a:fld>
            <a:endParaRPr lang="en-US" altLang="ja-JP">
              <a:solidFill>
                <a:prstClr val="black">
                  <a:tint val="75000"/>
                </a:prstClr>
              </a:solidFill>
            </a:endParaRPr>
          </a:p>
        </p:txBody>
      </p:sp>
    </p:spTree>
    <p:extLst>
      <p:ext uri="{BB962C8B-B14F-4D97-AF65-F5344CB8AC3E}">
        <p14:creationId xmlns:p14="http://schemas.microsoft.com/office/powerpoint/2010/main" val="68745362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7181850" y="274653"/>
            <a:ext cx="2228850" cy="5851525"/>
          </a:xfrm>
        </p:spPr>
        <p:txBody>
          <a:bodyPr vert="eaVert"/>
          <a:lstStyle/>
          <a:p>
            <a:r>
              <a:rPr lang="ja-JP" altLang="en-US"/>
              <a:t>マスタ タイトルの書式設定</a:t>
            </a:r>
          </a:p>
        </p:txBody>
      </p:sp>
      <p:sp>
        <p:nvSpPr>
          <p:cNvPr id="3" name="縦書きテキスト プレースホルダ 2"/>
          <p:cNvSpPr>
            <a:spLocks noGrp="1"/>
          </p:cNvSpPr>
          <p:nvPr>
            <p:ph type="body" orient="vert" idx="1"/>
          </p:nvPr>
        </p:nvSpPr>
        <p:spPr>
          <a:xfrm>
            <a:off x="495300" y="274653"/>
            <a:ext cx="6521450" cy="5851525"/>
          </a:xfrm>
        </p:spPr>
        <p:txBody>
          <a:bodyPr vert="eaVert"/>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 3"/>
          <p:cNvSpPr>
            <a:spLocks noGrp="1"/>
          </p:cNvSpPr>
          <p:nvPr>
            <p:ph type="dt" sz="half" idx="10"/>
          </p:nvPr>
        </p:nvSpPr>
        <p:spPr/>
        <p:txBody>
          <a:bodyPr/>
          <a:lstStyle>
            <a:lvl1pPr>
              <a:defRPr/>
            </a:lvl1pPr>
          </a:lstStyle>
          <a:p>
            <a:pPr>
              <a:defRPr/>
            </a:pPr>
            <a:fld id="{4427EFF6-3AA7-4334-AEB1-73C396577654}" type="datetime1">
              <a:rPr lang="ja-JP" altLang="en-US" smtClean="0">
                <a:solidFill>
                  <a:prstClr val="black">
                    <a:tint val="75000"/>
                  </a:prstClr>
                </a:solidFill>
              </a:rPr>
              <a:t>2020/2/12</a:t>
            </a:fld>
            <a:endParaRPr lang="en-US" altLang="ja-JP">
              <a:solidFill>
                <a:prstClr val="black">
                  <a:tint val="75000"/>
                </a:prstClr>
              </a:solidFill>
            </a:endParaRPr>
          </a:p>
        </p:txBody>
      </p:sp>
      <p:sp>
        <p:nvSpPr>
          <p:cNvPr id="5" name="フッター プレースホルダ 4"/>
          <p:cNvSpPr>
            <a:spLocks noGrp="1"/>
          </p:cNvSpPr>
          <p:nvPr>
            <p:ph type="ftr" sz="quarter" idx="11"/>
          </p:nvPr>
        </p:nvSpPr>
        <p:spPr/>
        <p:txBody>
          <a:bodyPr/>
          <a:lstStyle>
            <a:lvl1pPr>
              <a:defRPr/>
            </a:lvl1pPr>
          </a:lstStyle>
          <a:p>
            <a:pPr>
              <a:defRPr/>
            </a:pPr>
            <a:endParaRPr lang="en-US" altLang="ja-JP">
              <a:solidFill>
                <a:prstClr val="black">
                  <a:tint val="75000"/>
                </a:prstClr>
              </a:solidFill>
            </a:endParaRPr>
          </a:p>
        </p:txBody>
      </p:sp>
      <p:sp>
        <p:nvSpPr>
          <p:cNvPr id="6" name="スライド番号プレースホルダ 5"/>
          <p:cNvSpPr>
            <a:spLocks noGrp="1"/>
          </p:cNvSpPr>
          <p:nvPr>
            <p:ph type="sldNum" sz="quarter" idx="12"/>
          </p:nvPr>
        </p:nvSpPr>
        <p:spPr/>
        <p:txBody>
          <a:bodyPr/>
          <a:lstStyle>
            <a:lvl1pPr>
              <a:defRPr/>
            </a:lvl1pPr>
          </a:lstStyle>
          <a:p>
            <a:pPr>
              <a:defRPr/>
            </a:pPr>
            <a:fld id="{C52399EA-EDAB-4890-A36D-C55FAC994580}" type="slidenum">
              <a:rPr lang="ja-JP" altLang="en-US">
                <a:solidFill>
                  <a:prstClr val="black">
                    <a:tint val="75000"/>
                  </a:prstClr>
                </a:solidFill>
              </a:rPr>
              <a:pPr>
                <a:defRPr/>
              </a:pPr>
              <a:t>‹#›</a:t>
            </a:fld>
            <a:endParaRPr lang="en-US" altLang="ja-JP">
              <a:solidFill>
                <a:prstClr val="black">
                  <a:tint val="75000"/>
                </a:prstClr>
              </a:solidFill>
            </a:endParaRPr>
          </a:p>
        </p:txBody>
      </p:sp>
    </p:spTree>
    <p:extLst>
      <p:ext uri="{BB962C8B-B14F-4D97-AF65-F5344CB8AC3E}">
        <p14:creationId xmlns:p14="http://schemas.microsoft.com/office/powerpoint/2010/main" val="55908813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bl">
  <p:cSld name="タイトルと表">
    <p:spTree>
      <p:nvGrpSpPr>
        <p:cNvPr id="1" name=""/>
        <p:cNvGrpSpPr/>
        <p:nvPr/>
      </p:nvGrpSpPr>
      <p:grpSpPr>
        <a:xfrm>
          <a:off x="0" y="0"/>
          <a:ext cx="0" cy="0"/>
          <a:chOff x="0" y="0"/>
          <a:chExt cx="0" cy="0"/>
        </a:xfrm>
      </p:grpSpPr>
      <p:sp>
        <p:nvSpPr>
          <p:cNvPr id="2" name="タイトル 1"/>
          <p:cNvSpPr>
            <a:spLocks noGrp="1"/>
          </p:cNvSpPr>
          <p:nvPr>
            <p:ph type="title"/>
          </p:nvPr>
        </p:nvSpPr>
        <p:spPr>
          <a:xfrm>
            <a:off x="1676808" y="609600"/>
            <a:ext cx="7486253" cy="1143000"/>
          </a:xfrm>
        </p:spPr>
        <p:txBody>
          <a:bodyPr/>
          <a:lstStyle/>
          <a:p>
            <a:r>
              <a:rPr lang="ja-JP" altLang="en-US"/>
              <a:t>マスター タイトルの書式設定</a:t>
            </a:r>
          </a:p>
        </p:txBody>
      </p:sp>
      <p:sp>
        <p:nvSpPr>
          <p:cNvPr id="3" name="表プレースホルダー 2"/>
          <p:cNvSpPr>
            <a:spLocks noGrp="1"/>
          </p:cNvSpPr>
          <p:nvPr>
            <p:ph type="tbl" idx="1"/>
          </p:nvPr>
        </p:nvSpPr>
        <p:spPr>
          <a:xfrm>
            <a:off x="742950" y="1981200"/>
            <a:ext cx="8420100" cy="4114800"/>
          </a:xfrm>
        </p:spPr>
        <p:txBody>
          <a:bodyPr rtlCol="0">
            <a:normAutofit/>
          </a:bodyPr>
          <a:lstStyle/>
          <a:p>
            <a:pPr lvl="0"/>
            <a:endParaRPr lang="ja-JP" altLang="en-US" noProof="0"/>
          </a:p>
        </p:txBody>
      </p:sp>
      <p:sp>
        <p:nvSpPr>
          <p:cNvPr id="4" name="日付プレースホルダ 3"/>
          <p:cNvSpPr>
            <a:spLocks noGrp="1"/>
          </p:cNvSpPr>
          <p:nvPr>
            <p:ph type="dt" sz="half" idx="10"/>
          </p:nvPr>
        </p:nvSpPr>
        <p:spPr/>
        <p:txBody>
          <a:bodyPr/>
          <a:lstStyle>
            <a:lvl1pPr>
              <a:defRPr/>
            </a:lvl1pPr>
          </a:lstStyle>
          <a:p>
            <a:pPr>
              <a:defRPr/>
            </a:pPr>
            <a:fld id="{8F641B37-6A71-42A7-944C-05F9DD8D6A73}" type="datetime1">
              <a:rPr lang="ja-JP" altLang="en-US" smtClean="0">
                <a:solidFill>
                  <a:prstClr val="black">
                    <a:tint val="75000"/>
                  </a:prstClr>
                </a:solidFill>
              </a:rPr>
              <a:t>2020/2/12</a:t>
            </a:fld>
            <a:endParaRPr lang="en-US" altLang="ja-JP">
              <a:solidFill>
                <a:prstClr val="black">
                  <a:tint val="75000"/>
                </a:prstClr>
              </a:solidFill>
            </a:endParaRPr>
          </a:p>
        </p:txBody>
      </p:sp>
      <p:sp>
        <p:nvSpPr>
          <p:cNvPr id="5" name="フッター プレースホルダ 4"/>
          <p:cNvSpPr>
            <a:spLocks noGrp="1"/>
          </p:cNvSpPr>
          <p:nvPr>
            <p:ph type="ftr" sz="quarter" idx="11"/>
          </p:nvPr>
        </p:nvSpPr>
        <p:spPr/>
        <p:txBody>
          <a:bodyPr/>
          <a:lstStyle>
            <a:lvl1pPr>
              <a:defRPr/>
            </a:lvl1pPr>
          </a:lstStyle>
          <a:p>
            <a:pPr>
              <a:defRPr/>
            </a:pPr>
            <a:endParaRPr lang="en-US" altLang="ja-JP">
              <a:solidFill>
                <a:prstClr val="black">
                  <a:tint val="75000"/>
                </a:prstClr>
              </a:solidFill>
            </a:endParaRPr>
          </a:p>
        </p:txBody>
      </p:sp>
      <p:sp>
        <p:nvSpPr>
          <p:cNvPr id="6" name="スライド番号プレースホルダ 5"/>
          <p:cNvSpPr>
            <a:spLocks noGrp="1"/>
          </p:cNvSpPr>
          <p:nvPr>
            <p:ph type="sldNum" sz="quarter" idx="12"/>
          </p:nvPr>
        </p:nvSpPr>
        <p:spPr/>
        <p:txBody>
          <a:bodyPr/>
          <a:lstStyle>
            <a:lvl1pPr>
              <a:defRPr/>
            </a:lvl1pPr>
          </a:lstStyle>
          <a:p>
            <a:pPr>
              <a:defRPr/>
            </a:pPr>
            <a:fld id="{63A8EE06-C3CC-4EF8-9E61-33F520418E06}" type="slidenum">
              <a:rPr lang="ja-JP" altLang="en-US">
                <a:solidFill>
                  <a:prstClr val="black">
                    <a:tint val="75000"/>
                  </a:prstClr>
                </a:solidFill>
              </a:rPr>
              <a:pPr>
                <a:defRPr/>
              </a:pPr>
              <a:t>‹#›</a:t>
            </a:fld>
            <a:endParaRPr lang="en-US" altLang="ja-JP">
              <a:solidFill>
                <a:prstClr val="black">
                  <a:tint val="75000"/>
                </a:prstClr>
              </a:solidFill>
            </a:endParaRPr>
          </a:p>
        </p:txBody>
      </p:sp>
    </p:spTree>
    <p:extLst>
      <p:ext uri="{BB962C8B-B14F-4D97-AF65-F5344CB8AC3E}">
        <p14:creationId xmlns:p14="http://schemas.microsoft.com/office/powerpoint/2010/main" val="5597061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1238250" y="1122363"/>
            <a:ext cx="7429500" cy="2387600"/>
          </a:xfrm>
        </p:spPr>
        <p:txBody>
          <a:bodyPr anchor="b"/>
          <a:lstStyle>
            <a:lvl1pPr algn="ctr">
              <a:defRPr sz="6000"/>
            </a:lvl1pPr>
          </a:lstStyle>
          <a:p>
            <a:r>
              <a:rPr kumimoji="1" lang="ja-JP" altLang="en-US"/>
              <a:t>マスター タイトルの書式設定</a:t>
            </a:r>
          </a:p>
        </p:txBody>
      </p:sp>
      <p:sp>
        <p:nvSpPr>
          <p:cNvPr id="3" name="サブタイトル 2"/>
          <p:cNvSpPr>
            <a:spLocks noGrp="1"/>
          </p:cNvSpPr>
          <p:nvPr>
            <p:ph type="subTitle" idx="1"/>
          </p:nvPr>
        </p:nvSpPr>
        <p:spPr>
          <a:xfrm>
            <a:off x="1238250" y="3602038"/>
            <a:ext cx="74295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kumimoji="1" lang="ja-JP" altLang="en-US"/>
              <a:t>マスター サブタイトルの書式設定</a:t>
            </a:r>
          </a:p>
        </p:txBody>
      </p:sp>
      <p:sp>
        <p:nvSpPr>
          <p:cNvPr id="4" name="日付プレースホルダー 3"/>
          <p:cNvSpPr>
            <a:spLocks noGrp="1"/>
          </p:cNvSpPr>
          <p:nvPr>
            <p:ph type="dt" sz="half" idx="10"/>
          </p:nvPr>
        </p:nvSpPr>
        <p:spPr/>
        <p:txBody>
          <a:bodyPr/>
          <a:lstStyle/>
          <a:p>
            <a:fld id="{36674443-5DA3-4D9E-9551-27EE6B16847B}" type="datetime1">
              <a:rPr lang="ja-JP" altLang="en-US" smtClean="0">
                <a:solidFill>
                  <a:prstClr val="black">
                    <a:tint val="75000"/>
                  </a:prstClr>
                </a:solidFill>
              </a:rPr>
              <a:t>2020/2/12</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D9666DB5-3E8A-44EB-B50C-A4DC0E081807}"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215964894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A98EE3D6-EB38-4876-BB09-6914BD37AF60}" type="datetime1">
              <a:rPr lang="ja-JP" altLang="en-US" smtClean="0">
                <a:solidFill>
                  <a:prstClr val="black">
                    <a:tint val="75000"/>
                  </a:prstClr>
                </a:solidFill>
              </a:rPr>
              <a:t>2020/2/12</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D9666DB5-3E8A-44EB-B50C-A4DC0E081807}"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7859839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675883" y="1709757"/>
            <a:ext cx="8543925" cy="2852737"/>
          </a:xfrm>
        </p:spPr>
        <p:txBody>
          <a:bodyPr anchor="b"/>
          <a:lstStyle>
            <a:lvl1pPr>
              <a:defRPr sz="6000"/>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675883" y="4589484"/>
            <a:ext cx="8543925"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kumimoji="1" lang="ja-JP" altLang="en-US"/>
              <a:t>マスター テキストの書式設定</a:t>
            </a:r>
          </a:p>
        </p:txBody>
      </p:sp>
      <p:sp>
        <p:nvSpPr>
          <p:cNvPr id="4" name="日付プレースホルダー 3"/>
          <p:cNvSpPr>
            <a:spLocks noGrp="1"/>
          </p:cNvSpPr>
          <p:nvPr>
            <p:ph type="dt" sz="half" idx="10"/>
          </p:nvPr>
        </p:nvSpPr>
        <p:spPr/>
        <p:txBody>
          <a:bodyPr/>
          <a:lstStyle/>
          <a:p>
            <a:fld id="{B959F429-0A11-463C-BEDA-576F0440642F}" type="datetime1">
              <a:rPr lang="ja-JP" altLang="en-US" smtClean="0">
                <a:solidFill>
                  <a:prstClr val="black">
                    <a:tint val="75000"/>
                  </a:prstClr>
                </a:solidFill>
              </a:rPr>
              <a:t>2020/2/12</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D9666DB5-3E8A-44EB-B50C-A4DC0E081807}"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90561883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sz="half" idx="1"/>
          </p:nvPr>
        </p:nvSpPr>
        <p:spPr>
          <a:xfrm>
            <a:off x="681038" y="1825625"/>
            <a:ext cx="421005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p:cNvSpPr>
            <a:spLocks noGrp="1"/>
          </p:cNvSpPr>
          <p:nvPr>
            <p:ph sz="half" idx="2"/>
          </p:nvPr>
        </p:nvSpPr>
        <p:spPr>
          <a:xfrm>
            <a:off x="5014913" y="1825625"/>
            <a:ext cx="421005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p:cNvSpPr>
            <a:spLocks noGrp="1"/>
          </p:cNvSpPr>
          <p:nvPr>
            <p:ph type="dt" sz="half" idx="10"/>
          </p:nvPr>
        </p:nvSpPr>
        <p:spPr/>
        <p:txBody>
          <a:bodyPr/>
          <a:lstStyle/>
          <a:p>
            <a:fld id="{4108CEA7-25EE-49A7-808A-FAFD8B51C660}" type="datetime1">
              <a:rPr lang="ja-JP" altLang="en-US" smtClean="0">
                <a:solidFill>
                  <a:prstClr val="black">
                    <a:tint val="75000"/>
                  </a:prstClr>
                </a:solidFill>
              </a:rPr>
              <a:t>2020/2/12</a:t>
            </a:fld>
            <a:endParaRPr lang="ja-JP" altLang="en-US">
              <a:solidFill>
                <a:prstClr val="black">
                  <a:tint val="75000"/>
                </a:prstClr>
              </a:solidFill>
            </a:endParaRPr>
          </a:p>
        </p:txBody>
      </p:sp>
      <p:sp>
        <p:nvSpPr>
          <p:cNvPr id="6" name="フッター プレースホルダー 5"/>
          <p:cNvSpPr>
            <a:spLocks noGrp="1"/>
          </p:cNvSpPr>
          <p:nvPr>
            <p:ph type="ftr" sz="quarter" idx="11"/>
          </p:nvPr>
        </p:nvSpPr>
        <p:spPr/>
        <p:txBody>
          <a:bodyPr/>
          <a:lstStyle/>
          <a:p>
            <a:endParaRPr lang="ja-JP" altLang="en-US">
              <a:solidFill>
                <a:prstClr val="black">
                  <a:tint val="75000"/>
                </a:prstClr>
              </a:solidFill>
            </a:endParaRPr>
          </a:p>
        </p:txBody>
      </p:sp>
      <p:sp>
        <p:nvSpPr>
          <p:cNvPr id="7" name="スライド番号プレースホルダー 6"/>
          <p:cNvSpPr>
            <a:spLocks noGrp="1"/>
          </p:cNvSpPr>
          <p:nvPr>
            <p:ph type="sldNum" sz="quarter" idx="12"/>
          </p:nvPr>
        </p:nvSpPr>
        <p:spPr/>
        <p:txBody>
          <a:bodyPr/>
          <a:lstStyle/>
          <a:p>
            <a:fld id="{D9666DB5-3E8A-44EB-B50C-A4DC0E081807}"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51428601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682331" y="365129"/>
            <a:ext cx="8543925" cy="1325563"/>
          </a:xfrm>
        </p:spPr>
        <p:txBody>
          <a:bodyPr/>
          <a:lstStyle/>
          <a:p>
            <a:r>
              <a:rPr kumimoji="1" lang="ja-JP" altLang="en-US"/>
              <a:t>マスター タイトルの書式設定</a:t>
            </a:r>
          </a:p>
        </p:txBody>
      </p:sp>
      <p:sp>
        <p:nvSpPr>
          <p:cNvPr id="3" name="テキスト プレースホルダー 2"/>
          <p:cNvSpPr>
            <a:spLocks noGrp="1"/>
          </p:cNvSpPr>
          <p:nvPr>
            <p:ph type="body" idx="1"/>
          </p:nvPr>
        </p:nvSpPr>
        <p:spPr>
          <a:xfrm>
            <a:off x="682328" y="1681163"/>
            <a:ext cx="4190702"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4" name="コンテンツ プレースホルダー 3"/>
          <p:cNvSpPr>
            <a:spLocks noGrp="1"/>
          </p:cNvSpPr>
          <p:nvPr>
            <p:ph sz="half" idx="2"/>
          </p:nvPr>
        </p:nvSpPr>
        <p:spPr>
          <a:xfrm>
            <a:off x="682328" y="2505075"/>
            <a:ext cx="4190702"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p:cNvSpPr>
            <a:spLocks noGrp="1"/>
          </p:cNvSpPr>
          <p:nvPr>
            <p:ph type="body" sz="quarter" idx="3"/>
          </p:nvPr>
        </p:nvSpPr>
        <p:spPr>
          <a:xfrm>
            <a:off x="5014913" y="1681163"/>
            <a:ext cx="4211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6" name="コンテンツ プレースホルダー 5"/>
          <p:cNvSpPr>
            <a:spLocks noGrp="1"/>
          </p:cNvSpPr>
          <p:nvPr>
            <p:ph sz="quarter" idx="4"/>
          </p:nvPr>
        </p:nvSpPr>
        <p:spPr>
          <a:xfrm>
            <a:off x="5014913" y="2505075"/>
            <a:ext cx="4211340"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p:cNvSpPr>
            <a:spLocks noGrp="1"/>
          </p:cNvSpPr>
          <p:nvPr>
            <p:ph type="dt" sz="half" idx="10"/>
          </p:nvPr>
        </p:nvSpPr>
        <p:spPr/>
        <p:txBody>
          <a:bodyPr/>
          <a:lstStyle/>
          <a:p>
            <a:fld id="{7CF4C4DC-B8C9-4B8F-B48A-B29CBA39797C}" type="datetime1">
              <a:rPr lang="ja-JP" altLang="en-US" smtClean="0">
                <a:solidFill>
                  <a:prstClr val="black">
                    <a:tint val="75000"/>
                  </a:prstClr>
                </a:solidFill>
              </a:rPr>
              <a:t>2020/2/12</a:t>
            </a:fld>
            <a:endParaRPr lang="ja-JP" altLang="en-US">
              <a:solidFill>
                <a:prstClr val="black">
                  <a:tint val="75000"/>
                </a:prstClr>
              </a:solidFill>
            </a:endParaRPr>
          </a:p>
        </p:txBody>
      </p:sp>
      <p:sp>
        <p:nvSpPr>
          <p:cNvPr id="8" name="フッター プレースホルダー 7"/>
          <p:cNvSpPr>
            <a:spLocks noGrp="1"/>
          </p:cNvSpPr>
          <p:nvPr>
            <p:ph type="ftr" sz="quarter" idx="11"/>
          </p:nvPr>
        </p:nvSpPr>
        <p:spPr/>
        <p:txBody>
          <a:bodyPr/>
          <a:lstStyle/>
          <a:p>
            <a:endParaRPr lang="ja-JP" altLang="en-US">
              <a:solidFill>
                <a:prstClr val="black">
                  <a:tint val="75000"/>
                </a:prstClr>
              </a:solidFill>
            </a:endParaRPr>
          </a:p>
        </p:txBody>
      </p:sp>
      <p:sp>
        <p:nvSpPr>
          <p:cNvPr id="9" name="スライド番号プレースホルダー 8"/>
          <p:cNvSpPr>
            <a:spLocks noGrp="1"/>
          </p:cNvSpPr>
          <p:nvPr>
            <p:ph type="sldNum" sz="quarter" idx="12"/>
          </p:nvPr>
        </p:nvSpPr>
        <p:spPr/>
        <p:txBody>
          <a:bodyPr/>
          <a:lstStyle/>
          <a:p>
            <a:fld id="{D9666DB5-3E8A-44EB-B50C-A4DC0E081807}"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69766717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日付プレースホルダー 2"/>
          <p:cNvSpPr>
            <a:spLocks noGrp="1"/>
          </p:cNvSpPr>
          <p:nvPr>
            <p:ph type="dt" sz="half" idx="10"/>
          </p:nvPr>
        </p:nvSpPr>
        <p:spPr/>
        <p:txBody>
          <a:bodyPr/>
          <a:lstStyle/>
          <a:p>
            <a:fld id="{E90430BF-C821-4358-9CB1-15ED95A49E15}" type="datetime1">
              <a:rPr lang="ja-JP" altLang="en-US" smtClean="0">
                <a:solidFill>
                  <a:prstClr val="black">
                    <a:tint val="75000"/>
                  </a:prstClr>
                </a:solidFill>
              </a:rPr>
              <a:t>2020/2/12</a:t>
            </a:fld>
            <a:endParaRPr lang="ja-JP" altLang="en-US">
              <a:solidFill>
                <a:prstClr val="black">
                  <a:tint val="75000"/>
                </a:prstClr>
              </a:solidFill>
            </a:endParaRPr>
          </a:p>
        </p:txBody>
      </p:sp>
      <p:sp>
        <p:nvSpPr>
          <p:cNvPr id="4" name="フッター プレースホルダー 3"/>
          <p:cNvSpPr>
            <a:spLocks noGrp="1"/>
          </p:cNvSpPr>
          <p:nvPr>
            <p:ph type="ftr" sz="quarter" idx="11"/>
          </p:nvPr>
        </p:nvSpPr>
        <p:spPr/>
        <p:txBody>
          <a:bodyPr/>
          <a:lstStyle/>
          <a:p>
            <a:endParaRPr lang="ja-JP" altLang="en-US">
              <a:solidFill>
                <a:prstClr val="black">
                  <a:tint val="75000"/>
                </a:prstClr>
              </a:solidFill>
            </a:endParaRPr>
          </a:p>
        </p:txBody>
      </p:sp>
      <p:sp>
        <p:nvSpPr>
          <p:cNvPr id="5" name="スライド番号プレースホルダー 4"/>
          <p:cNvSpPr>
            <a:spLocks noGrp="1"/>
          </p:cNvSpPr>
          <p:nvPr>
            <p:ph type="sldNum" sz="quarter" idx="12"/>
          </p:nvPr>
        </p:nvSpPr>
        <p:spPr/>
        <p:txBody>
          <a:bodyPr/>
          <a:lstStyle/>
          <a:p>
            <a:fld id="{D9666DB5-3E8A-44EB-B50C-A4DC0E081807}"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27940912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675883" y="1709757"/>
            <a:ext cx="8543925" cy="2852737"/>
          </a:xfrm>
        </p:spPr>
        <p:txBody>
          <a:bodyPr anchor="b"/>
          <a:lstStyle>
            <a:lvl1pPr>
              <a:defRPr sz="6000"/>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675883" y="4589484"/>
            <a:ext cx="8543925"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kumimoji="1" lang="ja-JP" altLang="en-US"/>
              <a:t>マスター テキストの書式設定</a:t>
            </a:r>
          </a:p>
        </p:txBody>
      </p:sp>
      <p:sp>
        <p:nvSpPr>
          <p:cNvPr id="4" name="日付プレースホルダー 3"/>
          <p:cNvSpPr>
            <a:spLocks noGrp="1"/>
          </p:cNvSpPr>
          <p:nvPr>
            <p:ph type="dt" sz="half" idx="10"/>
          </p:nvPr>
        </p:nvSpPr>
        <p:spPr/>
        <p:txBody>
          <a:bodyPr/>
          <a:lstStyle/>
          <a:p>
            <a:fld id="{D9616F74-B3AA-4ADC-ADAF-BC48C3FFDFC3}" type="datetime1">
              <a:rPr kumimoji="1" lang="ja-JP" altLang="en-US" smtClean="0"/>
              <a:t>2020/2/12</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D9666DB5-3E8A-44EB-B50C-A4DC0E081807}" type="slidenum">
              <a:rPr kumimoji="1" lang="ja-JP" altLang="en-US" smtClean="0"/>
              <a:t>‹#›</a:t>
            </a:fld>
            <a:endParaRPr kumimoji="1" lang="ja-JP" altLang="en-US"/>
          </a:p>
        </p:txBody>
      </p:sp>
    </p:spTree>
    <p:extLst>
      <p:ext uri="{BB962C8B-B14F-4D97-AF65-F5344CB8AC3E}">
        <p14:creationId xmlns:p14="http://schemas.microsoft.com/office/powerpoint/2010/main" val="113524891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2B29099B-F062-46FD-9B1F-9ACBC1F11C92}" type="datetime1">
              <a:rPr lang="ja-JP" altLang="en-US" smtClean="0">
                <a:solidFill>
                  <a:prstClr val="black">
                    <a:tint val="75000"/>
                  </a:prstClr>
                </a:solidFill>
              </a:rPr>
              <a:t>2020/2/12</a:t>
            </a:fld>
            <a:endParaRPr lang="ja-JP" altLang="en-US">
              <a:solidFill>
                <a:prstClr val="black">
                  <a:tint val="75000"/>
                </a:prstClr>
              </a:solidFill>
            </a:endParaRPr>
          </a:p>
        </p:txBody>
      </p:sp>
      <p:sp>
        <p:nvSpPr>
          <p:cNvPr id="3" name="フッター プレースホルダー 2"/>
          <p:cNvSpPr>
            <a:spLocks noGrp="1"/>
          </p:cNvSpPr>
          <p:nvPr>
            <p:ph type="ftr" sz="quarter" idx="11"/>
          </p:nvPr>
        </p:nvSpPr>
        <p:spPr/>
        <p:txBody>
          <a:bodyPr/>
          <a:lstStyle/>
          <a:p>
            <a:endParaRPr lang="ja-JP" altLang="en-US">
              <a:solidFill>
                <a:prstClr val="black">
                  <a:tint val="75000"/>
                </a:prstClr>
              </a:solidFill>
            </a:endParaRPr>
          </a:p>
        </p:txBody>
      </p:sp>
      <p:sp>
        <p:nvSpPr>
          <p:cNvPr id="4" name="スライド番号プレースホルダー 3"/>
          <p:cNvSpPr>
            <a:spLocks noGrp="1"/>
          </p:cNvSpPr>
          <p:nvPr>
            <p:ph type="sldNum" sz="quarter" idx="12"/>
          </p:nvPr>
        </p:nvSpPr>
        <p:spPr/>
        <p:txBody>
          <a:bodyPr/>
          <a:lstStyle/>
          <a:p>
            <a:fld id="{D9666DB5-3E8A-44EB-B50C-A4DC0E081807}"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284169451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682332" y="457200"/>
            <a:ext cx="3194943" cy="1600200"/>
          </a:xfrm>
        </p:spPr>
        <p:txBody>
          <a:bodyPr anchor="b"/>
          <a:lstStyle>
            <a:lvl1pPr>
              <a:defRPr sz="3200"/>
            </a:lvl1pPr>
          </a:lstStyle>
          <a:p>
            <a:r>
              <a:rPr kumimoji="1" lang="ja-JP" altLang="en-US"/>
              <a:t>マスター タイトルの書式設定</a:t>
            </a:r>
          </a:p>
        </p:txBody>
      </p:sp>
      <p:sp>
        <p:nvSpPr>
          <p:cNvPr id="3" name="コンテンツ プレースホルダー 2"/>
          <p:cNvSpPr>
            <a:spLocks noGrp="1"/>
          </p:cNvSpPr>
          <p:nvPr>
            <p:ph idx="1"/>
          </p:nvPr>
        </p:nvSpPr>
        <p:spPr>
          <a:xfrm>
            <a:off x="4211340" y="987440"/>
            <a:ext cx="5014913"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p:cNvSpPr>
            <a:spLocks noGrp="1"/>
          </p:cNvSpPr>
          <p:nvPr>
            <p:ph type="body" sz="half" idx="2"/>
          </p:nvPr>
        </p:nvSpPr>
        <p:spPr>
          <a:xfrm>
            <a:off x="682332" y="2057400"/>
            <a:ext cx="3194943"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7A4B32D2-7436-4B17-B1B2-7C730E4B600B}" type="datetime1">
              <a:rPr lang="ja-JP" altLang="en-US" smtClean="0">
                <a:solidFill>
                  <a:prstClr val="black">
                    <a:tint val="75000"/>
                  </a:prstClr>
                </a:solidFill>
              </a:rPr>
              <a:t>2020/2/12</a:t>
            </a:fld>
            <a:endParaRPr lang="ja-JP" altLang="en-US">
              <a:solidFill>
                <a:prstClr val="black">
                  <a:tint val="75000"/>
                </a:prstClr>
              </a:solidFill>
            </a:endParaRPr>
          </a:p>
        </p:txBody>
      </p:sp>
      <p:sp>
        <p:nvSpPr>
          <p:cNvPr id="6" name="フッター プレースホルダー 5"/>
          <p:cNvSpPr>
            <a:spLocks noGrp="1"/>
          </p:cNvSpPr>
          <p:nvPr>
            <p:ph type="ftr" sz="quarter" idx="11"/>
          </p:nvPr>
        </p:nvSpPr>
        <p:spPr/>
        <p:txBody>
          <a:bodyPr/>
          <a:lstStyle/>
          <a:p>
            <a:endParaRPr lang="ja-JP" altLang="en-US">
              <a:solidFill>
                <a:prstClr val="black">
                  <a:tint val="75000"/>
                </a:prstClr>
              </a:solidFill>
            </a:endParaRPr>
          </a:p>
        </p:txBody>
      </p:sp>
      <p:sp>
        <p:nvSpPr>
          <p:cNvPr id="7" name="スライド番号プレースホルダー 6"/>
          <p:cNvSpPr>
            <a:spLocks noGrp="1"/>
          </p:cNvSpPr>
          <p:nvPr>
            <p:ph type="sldNum" sz="quarter" idx="12"/>
          </p:nvPr>
        </p:nvSpPr>
        <p:spPr/>
        <p:txBody>
          <a:bodyPr/>
          <a:lstStyle/>
          <a:p>
            <a:fld id="{D9666DB5-3E8A-44EB-B50C-A4DC0E081807}"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247622266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682332" y="457200"/>
            <a:ext cx="3194943" cy="1600200"/>
          </a:xfrm>
        </p:spPr>
        <p:txBody>
          <a:bodyPr anchor="b"/>
          <a:lstStyle>
            <a:lvl1pPr>
              <a:defRPr sz="3200"/>
            </a:lvl1pPr>
          </a:lstStyle>
          <a:p>
            <a:r>
              <a:rPr kumimoji="1" lang="ja-JP" altLang="en-US"/>
              <a:t>マスター タイトルの書式設定</a:t>
            </a:r>
          </a:p>
        </p:txBody>
      </p:sp>
      <p:sp>
        <p:nvSpPr>
          <p:cNvPr id="3" name="図プレースホルダー 2"/>
          <p:cNvSpPr>
            <a:spLocks noGrp="1"/>
          </p:cNvSpPr>
          <p:nvPr>
            <p:ph type="pic" idx="1"/>
          </p:nvPr>
        </p:nvSpPr>
        <p:spPr>
          <a:xfrm>
            <a:off x="4211340" y="987440"/>
            <a:ext cx="5014913"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p:cNvSpPr>
            <a:spLocks noGrp="1"/>
          </p:cNvSpPr>
          <p:nvPr>
            <p:ph type="body" sz="half" idx="2"/>
          </p:nvPr>
        </p:nvSpPr>
        <p:spPr>
          <a:xfrm>
            <a:off x="682332" y="2057400"/>
            <a:ext cx="3194943"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D43B20A5-C5AE-4A10-A590-59EB9E7785AD}" type="datetime1">
              <a:rPr lang="ja-JP" altLang="en-US" smtClean="0">
                <a:solidFill>
                  <a:prstClr val="black">
                    <a:tint val="75000"/>
                  </a:prstClr>
                </a:solidFill>
              </a:rPr>
              <a:t>2020/2/12</a:t>
            </a:fld>
            <a:endParaRPr lang="ja-JP" altLang="en-US">
              <a:solidFill>
                <a:prstClr val="black">
                  <a:tint val="75000"/>
                </a:prstClr>
              </a:solidFill>
            </a:endParaRPr>
          </a:p>
        </p:txBody>
      </p:sp>
      <p:sp>
        <p:nvSpPr>
          <p:cNvPr id="6" name="フッター プレースホルダー 5"/>
          <p:cNvSpPr>
            <a:spLocks noGrp="1"/>
          </p:cNvSpPr>
          <p:nvPr>
            <p:ph type="ftr" sz="quarter" idx="11"/>
          </p:nvPr>
        </p:nvSpPr>
        <p:spPr/>
        <p:txBody>
          <a:bodyPr/>
          <a:lstStyle/>
          <a:p>
            <a:endParaRPr lang="ja-JP" altLang="en-US">
              <a:solidFill>
                <a:prstClr val="black">
                  <a:tint val="75000"/>
                </a:prstClr>
              </a:solidFill>
            </a:endParaRPr>
          </a:p>
        </p:txBody>
      </p:sp>
      <p:sp>
        <p:nvSpPr>
          <p:cNvPr id="7" name="スライド番号プレースホルダー 6"/>
          <p:cNvSpPr>
            <a:spLocks noGrp="1"/>
          </p:cNvSpPr>
          <p:nvPr>
            <p:ph type="sldNum" sz="quarter" idx="12"/>
          </p:nvPr>
        </p:nvSpPr>
        <p:spPr/>
        <p:txBody>
          <a:bodyPr/>
          <a:lstStyle/>
          <a:p>
            <a:fld id="{D9666DB5-3E8A-44EB-B50C-A4DC0E081807}"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253517812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3EF6DB75-53BD-47EA-BC88-BFCE0F15F8F2}" type="datetime1">
              <a:rPr lang="ja-JP" altLang="en-US" smtClean="0">
                <a:solidFill>
                  <a:prstClr val="black">
                    <a:tint val="75000"/>
                  </a:prstClr>
                </a:solidFill>
              </a:rPr>
              <a:t>2020/2/12</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D9666DB5-3E8A-44EB-B50C-A4DC0E081807}"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51773837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7088992" y="365125"/>
            <a:ext cx="2135981" cy="5811838"/>
          </a:xfrm>
        </p:spPr>
        <p:txBody>
          <a:bodyPr vert="eaVert"/>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a:xfrm>
            <a:off x="681048" y="365125"/>
            <a:ext cx="6284119" cy="5811838"/>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E3DC31D0-AF0A-40DE-B408-0DC7A1EFE6C5}" type="datetime1">
              <a:rPr lang="ja-JP" altLang="en-US" smtClean="0">
                <a:solidFill>
                  <a:prstClr val="black">
                    <a:tint val="75000"/>
                  </a:prstClr>
                </a:solidFill>
              </a:rPr>
              <a:t>2020/2/12</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D9666DB5-3E8A-44EB-B50C-A4DC0E081807}"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2474348842"/>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742950" y="2130448"/>
            <a:ext cx="8420100" cy="1470025"/>
          </a:xfrm>
        </p:spPr>
        <p:txBody>
          <a:bodyPr/>
          <a:lstStyle/>
          <a:p>
            <a:r>
              <a:rPr kumimoji="1" lang="ja-JP" altLang="en-US"/>
              <a:t>マスター タイトルの書式設定</a:t>
            </a:r>
          </a:p>
        </p:txBody>
      </p:sp>
      <p:sp>
        <p:nvSpPr>
          <p:cNvPr id="3" name="サブタイトル 2"/>
          <p:cNvSpPr>
            <a:spLocks noGrp="1"/>
          </p:cNvSpPr>
          <p:nvPr>
            <p:ph type="subTitle" idx="1"/>
          </p:nvPr>
        </p:nvSpPr>
        <p:spPr>
          <a:xfrm>
            <a:off x="1485900" y="3886200"/>
            <a:ext cx="69342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a:t>マスター サブタイトルの書式設定</a:t>
            </a:r>
          </a:p>
        </p:txBody>
      </p:sp>
      <p:sp>
        <p:nvSpPr>
          <p:cNvPr id="4" name="日付プレースホルダー 3"/>
          <p:cNvSpPr>
            <a:spLocks noGrp="1"/>
          </p:cNvSpPr>
          <p:nvPr>
            <p:ph type="dt" sz="half" idx="10"/>
          </p:nvPr>
        </p:nvSpPr>
        <p:spPr/>
        <p:txBody>
          <a:bodyPr/>
          <a:lstStyle/>
          <a:p>
            <a:fld id="{EC139DB0-BE08-4146-8DF1-08B8A9EB5F3D}" type="datetime1">
              <a:rPr lang="ja-JP" altLang="en-US" smtClean="0">
                <a:solidFill>
                  <a:prstClr val="black">
                    <a:tint val="75000"/>
                  </a:prstClr>
                </a:solidFill>
              </a:rPr>
              <a:t>2020/2/12</a:t>
            </a:fld>
            <a:endParaRPr lang="ja-JP" altLang="en-US" dirty="0">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dirty="0">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7FC3C275-CA7A-426A-9E28-FEF7487CADFB}" type="slidenum">
              <a:rPr lang="ja-JP" altLang="en-US" smtClean="0">
                <a:solidFill>
                  <a:prstClr val="black">
                    <a:tint val="75000"/>
                  </a:prstClr>
                </a:solidFill>
              </a:rPr>
              <a:pPr/>
              <a:t>‹#›</a:t>
            </a:fld>
            <a:endParaRPr lang="ja-JP" altLang="en-US" dirty="0">
              <a:solidFill>
                <a:prstClr val="black">
                  <a:tint val="75000"/>
                </a:prstClr>
              </a:solidFill>
            </a:endParaRPr>
          </a:p>
        </p:txBody>
      </p:sp>
    </p:spTree>
    <p:extLst>
      <p:ext uri="{BB962C8B-B14F-4D97-AF65-F5344CB8AC3E}">
        <p14:creationId xmlns:p14="http://schemas.microsoft.com/office/powerpoint/2010/main" val="2205752433"/>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FF895C58-A734-43F6-B7C2-DF6585A0C848}" type="datetime1">
              <a:rPr lang="ja-JP" altLang="en-US" smtClean="0">
                <a:solidFill>
                  <a:prstClr val="black">
                    <a:tint val="75000"/>
                  </a:prstClr>
                </a:solidFill>
              </a:rPr>
              <a:t>2020/2/12</a:t>
            </a:fld>
            <a:endParaRPr lang="ja-JP" altLang="en-US" dirty="0">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dirty="0">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7FC3C275-CA7A-426A-9E28-FEF7487CADFB}" type="slidenum">
              <a:rPr lang="ja-JP" altLang="en-US" smtClean="0">
                <a:solidFill>
                  <a:prstClr val="black">
                    <a:tint val="75000"/>
                  </a:prstClr>
                </a:solidFill>
              </a:rPr>
              <a:pPr/>
              <a:t>‹#›</a:t>
            </a:fld>
            <a:endParaRPr lang="ja-JP" altLang="en-US" dirty="0">
              <a:solidFill>
                <a:prstClr val="black">
                  <a:tint val="75000"/>
                </a:prstClr>
              </a:solidFill>
            </a:endParaRPr>
          </a:p>
        </p:txBody>
      </p:sp>
    </p:spTree>
    <p:extLst>
      <p:ext uri="{BB962C8B-B14F-4D97-AF65-F5344CB8AC3E}">
        <p14:creationId xmlns:p14="http://schemas.microsoft.com/office/powerpoint/2010/main" val="3861646646"/>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82506" y="4406923"/>
            <a:ext cx="8420100" cy="1362075"/>
          </a:xfrm>
        </p:spPr>
        <p:txBody>
          <a:bodyPr anchor="t"/>
          <a:lstStyle>
            <a:lvl1pPr algn="l">
              <a:defRPr sz="4000" b="1" cap="all"/>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782506" y="2906713"/>
            <a:ext cx="84201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a:t>マスター テキストの書式設定</a:t>
            </a:r>
          </a:p>
        </p:txBody>
      </p:sp>
      <p:sp>
        <p:nvSpPr>
          <p:cNvPr id="4" name="日付プレースホルダー 3"/>
          <p:cNvSpPr>
            <a:spLocks noGrp="1"/>
          </p:cNvSpPr>
          <p:nvPr>
            <p:ph type="dt" sz="half" idx="10"/>
          </p:nvPr>
        </p:nvSpPr>
        <p:spPr/>
        <p:txBody>
          <a:bodyPr/>
          <a:lstStyle/>
          <a:p>
            <a:fld id="{C840FCE1-43FB-4C3A-8335-2B4335816A33}" type="datetime1">
              <a:rPr lang="ja-JP" altLang="en-US" smtClean="0">
                <a:solidFill>
                  <a:prstClr val="black">
                    <a:tint val="75000"/>
                  </a:prstClr>
                </a:solidFill>
              </a:rPr>
              <a:t>2020/2/12</a:t>
            </a:fld>
            <a:endParaRPr lang="ja-JP" altLang="en-US" dirty="0">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dirty="0">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7FC3C275-CA7A-426A-9E28-FEF7487CADFB}" type="slidenum">
              <a:rPr lang="ja-JP" altLang="en-US" smtClean="0">
                <a:solidFill>
                  <a:prstClr val="black">
                    <a:tint val="75000"/>
                  </a:prstClr>
                </a:solidFill>
              </a:rPr>
              <a:pPr/>
              <a:t>‹#›</a:t>
            </a:fld>
            <a:endParaRPr lang="ja-JP" altLang="en-US" dirty="0">
              <a:solidFill>
                <a:prstClr val="black">
                  <a:tint val="75000"/>
                </a:prstClr>
              </a:solidFill>
            </a:endParaRPr>
          </a:p>
        </p:txBody>
      </p:sp>
    </p:spTree>
    <p:extLst>
      <p:ext uri="{BB962C8B-B14F-4D97-AF65-F5344CB8AC3E}">
        <p14:creationId xmlns:p14="http://schemas.microsoft.com/office/powerpoint/2010/main" val="3878536205"/>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sz="half" idx="1"/>
          </p:nvPr>
        </p:nvSpPr>
        <p:spPr>
          <a:xfrm>
            <a:off x="495300" y="1600206"/>
            <a:ext cx="437515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p:cNvSpPr>
            <a:spLocks noGrp="1"/>
          </p:cNvSpPr>
          <p:nvPr>
            <p:ph sz="half" idx="2"/>
          </p:nvPr>
        </p:nvSpPr>
        <p:spPr>
          <a:xfrm>
            <a:off x="5035550" y="1600206"/>
            <a:ext cx="437515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p:cNvSpPr>
            <a:spLocks noGrp="1"/>
          </p:cNvSpPr>
          <p:nvPr>
            <p:ph type="dt" sz="half" idx="10"/>
          </p:nvPr>
        </p:nvSpPr>
        <p:spPr/>
        <p:txBody>
          <a:bodyPr/>
          <a:lstStyle/>
          <a:p>
            <a:fld id="{550D7E81-09AE-4501-9341-5006B17C4CBC}" type="datetime1">
              <a:rPr lang="ja-JP" altLang="en-US" smtClean="0">
                <a:solidFill>
                  <a:prstClr val="black">
                    <a:tint val="75000"/>
                  </a:prstClr>
                </a:solidFill>
              </a:rPr>
              <a:t>2020/2/12</a:t>
            </a:fld>
            <a:endParaRPr lang="ja-JP" altLang="en-US" dirty="0">
              <a:solidFill>
                <a:prstClr val="black">
                  <a:tint val="75000"/>
                </a:prstClr>
              </a:solidFill>
            </a:endParaRPr>
          </a:p>
        </p:txBody>
      </p:sp>
      <p:sp>
        <p:nvSpPr>
          <p:cNvPr id="6" name="フッター プレースホルダー 5"/>
          <p:cNvSpPr>
            <a:spLocks noGrp="1"/>
          </p:cNvSpPr>
          <p:nvPr>
            <p:ph type="ftr" sz="quarter" idx="11"/>
          </p:nvPr>
        </p:nvSpPr>
        <p:spPr/>
        <p:txBody>
          <a:bodyPr/>
          <a:lstStyle/>
          <a:p>
            <a:endParaRPr lang="ja-JP" altLang="en-US" dirty="0">
              <a:solidFill>
                <a:prstClr val="black">
                  <a:tint val="75000"/>
                </a:prstClr>
              </a:solidFill>
            </a:endParaRPr>
          </a:p>
        </p:txBody>
      </p:sp>
      <p:sp>
        <p:nvSpPr>
          <p:cNvPr id="7" name="スライド番号プレースホルダー 6"/>
          <p:cNvSpPr>
            <a:spLocks noGrp="1"/>
          </p:cNvSpPr>
          <p:nvPr>
            <p:ph type="sldNum" sz="quarter" idx="12"/>
          </p:nvPr>
        </p:nvSpPr>
        <p:spPr/>
        <p:txBody>
          <a:bodyPr/>
          <a:lstStyle/>
          <a:p>
            <a:fld id="{7FC3C275-CA7A-426A-9E28-FEF7487CADFB}" type="slidenum">
              <a:rPr lang="ja-JP" altLang="en-US" smtClean="0">
                <a:solidFill>
                  <a:prstClr val="black">
                    <a:tint val="75000"/>
                  </a:prstClr>
                </a:solidFill>
              </a:rPr>
              <a:pPr/>
              <a:t>‹#›</a:t>
            </a:fld>
            <a:endParaRPr lang="ja-JP" altLang="en-US" dirty="0">
              <a:solidFill>
                <a:prstClr val="black">
                  <a:tint val="75000"/>
                </a:prstClr>
              </a:solidFill>
            </a:endParaRPr>
          </a:p>
        </p:txBody>
      </p:sp>
    </p:spTree>
    <p:extLst>
      <p:ext uri="{BB962C8B-B14F-4D97-AF65-F5344CB8AC3E}">
        <p14:creationId xmlns:p14="http://schemas.microsoft.com/office/powerpoint/2010/main" val="1548509076"/>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495300" y="1535113"/>
            <a:ext cx="437687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4" name="コンテンツ プレースホルダー 3"/>
          <p:cNvSpPr>
            <a:spLocks noGrp="1"/>
          </p:cNvSpPr>
          <p:nvPr>
            <p:ph sz="half" idx="2"/>
          </p:nvPr>
        </p:nvSpPr>
        <p:spPr>
          <a:xfrm>
            <a:off x="495300" y="2174875"/>
            <a:ext cx="437687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p:cNvSpPr>
            <a:spLocks noGrp="1"/>
          </p:cNvSpPr>
          <p:nvPr>
            <p:ph type="body" sz="quarter" idx="3"/>
          </p:nvPr>
        </p:nvSpPr>
        <p:spPr>
          <a:xfrm>
            <a:off x="5032115" y="1535113"/>
            <a:ext cx="437859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6" name="コンテンツ プレースホルダー 5"/>
          <p:cNvSpPr>
            <a:spLocks noGrp="1"/>
          </p:cNvSpPr>
          <p:nvPr>
            <p:ph sz="quarter" idx="4"/>
          </p:nvPr>
        </p:nvSpPr>
        <p:spPr>
          <a:xfrm>
            <a:off x="5032115" y="2174875"/>
            <a:ext cx="437859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p:cNvSpPr>
            <a:spLocks noGrp="1"/>
          </p:cNvSpPr>
          <p:nvPr>
            <p:ph type="dt" sz="half" idx="10"/>
          </p:nvPr>
        </p:nvSpPr>
        <p:spPr/>
        <p:txBody>
          <a:bodyPr/>
          <a:lstStyle/>
          <a:p>
            <a:fld id="{44F39ED3-48F2-4BFD-BA38-90F59EFE501F}" type="datetime1">
              <a:rPr lang="ja-JP" altLang="en-US" smtClean="0">
                <a:solidFill>
                  <a:prstClr val="black">
                    <a:tint val="75000"/>
                  </a:prstClr>
                </a:solidFill>
              </a:rPr>
              <a:t>2020/2/12</a:t>
            </a:fld>
            <a:endParaRPr lang="ja-JP" altLang="en-US" dirty="0">
              <a:solidFill>
                <a:prstClr val="black">
                  <a:tint val="75000"/>
                </a:prstClr>
              </a:solidFill>
            </a:endParaRPr>
          </a:p>
        </p:txBody>
      </p:sp>
      <p:sp>
        <p:nvSpPr>
          <p:cNvPr id="8" name="フッター プレースホルダー 7"/>
          <p:cNvSpPr>
            <a:spLocks noGrp="1"/>
          </p:cNvSpPr>
          <p:nvPr>
            <p:ph type="ftr" sz="quarter" idx="11"/>
          </p:nvPr>
        </p:nvSpPr>
        <p:spPr/>
        <p:txBody>
          <a:bodyPr/>
          <a:lstStyle/>
          <a:p>
            <a:endParaRPr lang="ja-JP" altLang="en-US" dirty="0">
              <a:solidFill>
                <a:prstClr val="black">
                  <a:tint val="75000"/>
                </a:prstClr>
              </a:solidFill>
            </a:endParaRPr>
          </a:p>
        </p:txBody>
      </p:sp>
      <p:sp>
        <p:nvSpPr>
          <p:cNvPr id="9" name="スライド番号プレースホルダー 8"/>
          <p:cNvSpPr>
            <a:spLocks noGrp="1"/>
          </p:cNvSpPr>
          <p:nvPr>
            <p:ph type="sldNum" sz="quarter" idx="12"/>
          </p:nvPr>
        </p:nvSpPr>
        <p:spPr/>
        <p:txBody>
          <a:bodyPr/>
          <a:lstStyle/>
          <a:p>
            <a:fld id="{7FC3C275-CA7A-426A-9E28-FEF7487CADFB}" type="slidenum">
              <a:rPr lang="ja-JP" altLang="en-US" smtClean="0">
                <a:solidFill>
                  <a:prstClr val="black">
                    <a:tint val="75000"/>
                  </a:prstClr>
                </a:solidFill>
              </a:rPr>
              <a:pPr/>
              <a:t>‹#›</a:t>
            </a:fld>
            <a:endParaRPr lang="ja-JP" altLang="en-US" dirty="0">
              <a:solidFill>
                <a:prstClr val="black">
                  <a:tint val="75000"/>
                </a:prstClr>
              </a:solidFill>
            </a:endParaRPr>
          </a:p>
        </p:txBody>
      </p:sp>
    </p:spTree>
    <p:extLst>
      <p:ext uri="{BB962C8B-B14F-4D97-AF65-F5344CB8AC3E}">
        <p14:creationId xmlns:p14="http://schemas.microsoft.com/office/powerpoint/2010/main" val="43283586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sz="half" idx="1"/>
          </p:nvPr>
        </p:nvSpPr>
        <p:spPr>
          <a:xfrm>
            <a:off x="681038" y="1825625"/>
            <a:ext cx="421005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p:cNvSpPr>
            <a:spLocks noGrp="1"/>
          </p:cNvSpPr>
          <p:nvPr>
            <p:ph sz="half" idx="2"/>
          </p:nvPr>
        </p:nvSpPr>
        <p:spPr>
          <a:xfrm>
            <a:off x="5014913" y="1825625"/>
            <a:ext cx="421005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p:cNvSpPr>
            <a:spLocks noGrp="1"/>
          </p:cNvSpPr>
          <p:nvPr>
            <p:ph type="dt" sz="half" idx="10"/>
          </p:nvPr>
        </p:nvSpPr>
        <p:spPr/>
        <p:txBody>
          <a:bodyPr/>
          <a:lstStyle/>
          <a:p>
            <a:fld id="{3956D615-FA06-4794-B24E-985C29D98BFC}" type="datetime1">
              <a:rPr kumimoji="1" lang="ja-JP" altLang="en-US" smtClean="0"/>
              <a:t>2020/2/12</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D9666DB5-3E8A-44EB-B50C-A4DC0E081807}" type="slidenum">
              <a:rPr kumimoji="1" lang="ja-JP" altLang="en-US" smtClean="0"/>
              <a:t>‹#›</a:t>
            </a:fld>
            <a:endParaRPr kumimoji="1" lang="ja-JP" altLang="en-US"/>
          </a:p>
        </p:txBody>
      </p:sp>
    </p:spTree>
    <p:extLst>
      <p:ext uri="{BB962C8B-B14F-4D97-AF65-F5344CB8AC3E}">
        <p14:creationId xmlns:p14="http://schemas.microsoft.com/office/powerpoint/2010/main" val="3625669758"/>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日付プレースホルダー 2"/>
          <p:cNvSpPr>
            <a:spLocks noGrp="1"/>
          </p:cNvSpPr>
          <p:nvPr>
            <p:ph type="dt" sz="half" idx="10"/>
          </p:nvPr>
        </p:nvSpPr>
        <p:spPr/>
        <p:txBody>
          <a:bodyPr/>
          <a:lstStyle/>
          <a:p>
            <a:fld id="{7E79517E-4583-406A-94F3-5248D529E86F}" type="datetime1">
              <a:rPr lang="ja-JP" altLang="en-US" smtClean="0">
                <a:solidFill>
                  <a:prstClr val="black">
                    <a:tint val="75000"/>
                  </a:prstClr>
                </a:solidFill>
              </a:rPr>
              <a:t>2020/2/12</a:t>
            </a:fld>
            <a:endParaRPr lang="ja-JP" altLang="en-US" dirty="0">
              <a:solidFill>
                <a:prstClr val="black">
                  <a:tint val="75000"/>
                </a:prstClr>
              </a:solidFill>
            </a:endParaRPr>
          </a:p>
        </p:txBody>
      </p:sp>
      <p:sp>
        <p:nvSpPr>
          <p:cNvPr id="4" name="フッター プレースホルダー 3"/>
          <p:cNvSpPr>
            <a:spLocks noGrp="1"/>
          </p:cNvSpPr>
          <p:nvPr>
            <p:ph type="ftr" sz="quarter" idx="11"/>
          </p:nvPr>
        </p:nvSpPr>
        <p:spPr/>
        <p:txBody>
          <a:bodyPr/>
          <a:lstStyle/>
          <a:p>
            <a:endParaRPr lang="ja-JP" altLang="en-US" dirty="0">
              <a:solidFill>
                <a:prstClr val="black">
                  <a:tint val="75000"/>
                </a:prstClr>
              </a:solidFill>
            </a:endParaRPr>
          </a:p>
        </p:txBody>
      </p:sp>
      <p:sp>
        <p:nvSpPr>
          <p:cNvPr id="5" name="スライド番号プレースホルダー 4"/>
          <p:cNvSpPr>
            <a:spLocks noGrp="1"/>
          </p:cNvSpPr>
          <p:nvPr>
            <p:ph type="sldNum" sz="quarter" idx="12"/>
          </p:nvPr>
        </p:nvSpPr>
        <p:spPr/>
        <p:txBody>
          <a:bodyPr/>
          <a:lstStyle/>
          <a:p>
            <a:fld id="{7FC3C275-CA7A-426A-9E28-FEF7487CADFB}" type="slidenum">
              <a:rPr lang="ja-JP" altLang="en-US" smtClean="0">
                <a:solidFill>
                  <a:prstClr val="black">
                    <a:tint val="75000"/>
                  </a:prstClr>
                </a:solidFill>
              </a:rPr>
              <a:pPr/>
              <a:t>‹#›</a:t>
            </a:fld>
            <a:endParaRPr lang="ja-JP" altLang="en-US" dirty="0">
              <a:solidFill>
                <a:prstClr val="black">
                  <a:tint val="75000"/>
                </a:prstClr>
              </a:solidFill>
            </a:endParaRPr>
          </a:p>
        </p:txBody>
      </p:sp>
    </p:spTree>
    <p:extLst>
      <p:ext uri="{BB962C8B-B14F-4D97-AF65-F5344CB8AC3E}">
        <p14:creationId xmlns:p14="http://schemas.microsoft.com/office/powerpoint/2010/main" val="790736889"/>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512D540A-3262-464D-8FD9-1925E4D32F43}" type="datetime1">
              <a:rPr lang="ja-JP" altLang="en-US" smtClean="0">
                <a:solidFill>
                  <a:prstClr val="black">
                    <a:tint val="75000"/>
                  </a:prstClr>
                </a:solidFill>
              </a:rPr>
              <a:t>2020/2/12</a:t>
            </a:fld>
            <a:endParaRPr lang="ja-JP" altLang="en-US" dirty="0">
              <a:solidFill>
                <a:prstClr val="black">
                  <a:tint val="75000"/>
                </a:prstClr>
              </a:solidFill>
            </a:endParaRPr>
          </a:p>
        </p:txBody>
      </p:sp>
      <p:sp>
        <p:nvSpPr>
          <p:cNvPr id="3" name="フッター プレースホルダー 2"/>
          <p:cNvSpPr>
            <a:spLocks noGrp="1"/>
          </p:cNvSpPr>
          <p:nvPr>
            <p:ph type="ftr" sz="quarter" idx="11"/>
          </p:nvPr>
        </p:nvSpPr>
        <p:spPr/>
        <p:txBody>
          <a:bodyPr/>
          <a:lstStyle/>
          <a:p>
            <a:endParaRPr lang="ja-JP" altLang="en-US" dirty="0">
              <a:solidFill>
                <a:prstClr val="black">
                  <a:tint val="75000"/>
                </a:prstClr>
              </a:solidFill>
            </a:endParaRPr>
          </a:p>
        </p:txBody>
      </p:sp>
      <p:sp>
        <p:nvSpPr>
          <p:cNvPr id="4" name="スライド番号プレースホルダー 3"/>
          <p:cNvSpPr>
            <a:spLocks noGrp="1"/>
          </p:cNvSpPr>
          <p:nvPr>
            <p:ph type="sldNum" sz="quarter" idx="12"/>
          </p:nvPr>
        </p:nvSpPr>
        <p:spPr/>
        <p:txBody>
          <a:bodyPr/>
          <a:lstStyle/>
          <a:p>
            <a:fld id="{7FC3C275-CA7A-426A-9E28-FEF7487CADFB}" type="slidenum">
              <a:rPr lang="ja-JP" altLang="en-US" smtClean="0">
                <a:solidFill>
                  <a:prstClr val="black">
                    <a:tint val="75000"/>
                  </a:prstClr>
                </a:solidFill>
              </a:rPr>
              <a:pPr/>
              <a:t>‹#›</a:t>
            </a:fld>
            <a:endParaRPr lang="ja-JP" altLang="en-US" dirty="0">
              <a:solidFill>
                <a:prstClr val="black">
                  <a:tint val="75000"/>
                </a:prstClr>
              </a:solidFill>
            </a:endParaRPr>
          </a:p>
        </p:txBody>
      </p:sp>
    </p:spTree>
    <p:extLst>
      <p:ext uri="{BB962C8B-B14F-4D97-AF65-F5344CB8AC3E}">
        <p14:creationId xmlns:p14="http://schemas.microsoft.com/office/powerpoint/2010/main" val="4150150144"/>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95300" y="273050"/>
            <a:ext cx="3259006" cy="1162050"/>
          </a:xfrm>
        </p:spPr>
        <p:txBody>
          <a:bodyPr anchor="b"/>
          <a:lstStyle>
            <a:lvl1pPr algn="l">
              <a:defRPr sz="2000" b="1"/>
            </a:lvl1pPr>
          </a:lstStyle>
          <a:p>
            <a:r>
              <a:rPr kumimoji="1" lang="ja-JP" altLang="en-US"/>
              <a:t>マスター タイトルの書式設定</a:t>
            </a:r>
          </a:p>
        </p:txBody>
      </p:sp>
      <p:sp>
        <p:nvSpPr>
          <p:cNvPr id="3" name="コンテンツ プレースホルダー 2"/>
          <p:cNvSpPr>
            <a:spLocks noGrp="1"/>
          </p:cNvSpPr>
          <p:nvPr>
            <p:ph idx="1"/>
          </p:nvPr>
        </p:nvSpPr>
        <p:spPr>
          <a:xfrm>
            <a:off x="3872972" y="273067"/>
            <a:ext cx="5537729"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p:cNvSpPr>
            <a:spLocks noGrp="1"/>
          </p:cNvSpPr>
          <p:nvPr>
            <p:ph type="body" sz="half" idx="2"/>
          </p:nvPr>
        </p:nvSpPr>
        <p:spPr>
          <a:xfrm>
            <a:off x="495300" y="1435103"/>
            <a:ext cx="3259006"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D522A34E-548C-451C-830D-1267B40CA29E}" type="datetime1">
              <a:rPr lang="ja-JP" altLang="en-US" smtClean="0">
                <a:solidFill>
                  <a:prstClr val="black">
                    <a:tint val="75000"/>
                  </a:prstClr>
                </a:solidFill>
              </a:rPr>
              <a:t>2020/2/12</a:t>
            </a:fld>
            <a:endParaRPr lang="ja-JP" altLang="en-US" dirty="0">
              <a:solidFill>
                <a:prstClr val="black">
                  <a:tint val="75000"/>
                </a:prstClr>
              </a:solidFill>
            </a:endParaRPr>
          </a:p>
        </p:txBody>
      </p:sp>
      <p:sp>
        <p:nvSpPr>
          <p:cNvPr id="6" name="フッター プレースホルダー 5"/>
          <p:cNvSpPr>
            <a:spLocks noGrp="1"/>
          </p:cNvSpPr>
          <p:nvPr>
            <p:ph type="ftr" sz="quarter" idx="11"/>
          </p:nvPr>
        </p:nvSpPr>
        <p:spPr/>
        <p:txBody>
          <a:bodyPr/>
          <a:lstStyle/>
          <a:p>
            <a:endParaRPr lang="ja-JP" altLang="en-US" dirty="0">
              <a:solidFill>
                <a:prstClr val="black">
                  <a:tint val="75000"/>
                </a:prstClr>
              </a:solidFill>
            </a:endParaRPr>
          </a:p>
        </p:txBody>
      </p:sp>
      <p:sp>
        <p:nvSpPr>
          <p:cNvPr id="7" name="スライド番号プレースホルダー 6"/>
          <p:cNvSpPr>
            <a:spLocks noGrp="1"/>
          </p:cNvSpPr>
          <p:nvPr>
            <p:ph type="sldNum" sz="quarter" idx="12"/>
          </p:nvPr>
        </p:nvSpPr>
        <p:spPr/>
        <p:txBody>
          <a:bodyPr/>
          <a:lstStyle/>
          <a:p>
            <a:fld id="{7FC3C275-CA7A-426A-9E28-FEF7487CADFB}" type="slidenum">
              <a:rPr lang="ja-JP" altLang="en-US" smtClean="0">
                <a:solidFill>
                  <a:prstClr val="black">
                    <a:tint val="75000"/>
                  </a:prstClr>
                </a:solidFill>
              </a:rPr>
              <a:pPr/>
              <a:t>‹#›</a:t>
            </a:fld>
            <a:endParaRPr lang="ja-JP" altLang="en-US" dirty="0">
              <a:solidFill>
                <a:prstClr val="black">
                  <a:tint val="75000"/>
                </a:prstClr>
              </a:solidFill>
            </a:endParaRPr>
          </a:p>
        </p:txBody>
      </p:sp>
    </p:spTree>
    <p:extLst>
      <p:ext uri="{BB962C8B-B14F-4D97-AF65-F5344CB8AC3E}">
        <p14:creationId xmlns:p14="http://schemas.microsoft.com/office/powerpoint/2010/main" val="713671415"/>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941645" y="4800600"/>
            <a:ext cx="5943600" cy="566738"/>
          </a:xfrm>
        </p:spPr>
        <p:txBody>
          <a:bodyPr anchor="b"/>
          <a:lstStyle>
            <a:lvl1pPr algn="l">
              <a:defRPr sz="2000" b="1"/>
            </a:lvl1pPr>
          </a:lstStyle>
          <a:p>
            <a:r>
              <a:rPr kumimoji="1" lang="ja-JP" altLang="en-US"/>
              <a:t>マスター タイトルの書式設定</a:t>
            </a:r>
          </a:p>
        </p:txBody>
      </p:sp>
      <p:sp>
        <p:nvSpPr>
          <p:cNvPr id="3" name="図プレースホルダー 2"/>
          <p:cNvSpPr>
            <a:spLocks noGrp="1"/>
          </p:cNvSpPr>
          <p:nvPr>
            <p:ph type="pic" idx="1"/>
          </p:nvPr>
        </p:nvSpPr>
        <p:spPr>
          <a:xfrm>
            <a:off x="1941645" y="612775"/>
            <a:ext cx="59436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dirty="0"/>
          </a:p>
        </p:txBody>
      </p:sp>
      <p:sp>
        <p:nvSpPr>
          <p:cNvPr id="4" name="テキスト プレースホルダー 3"/>
          <p:cNvSpPr>
            <a:spLocks noGrp="1"/>
          </p:cNvSpPr>
          <p:nvPr>
            <p:ph type="body" sz="half" idx="2"/>
          </p:nvPr>
        </p:nvSpPr>
        <p:spPr>
          <a:xfrm>
            <a:off x="1941645" y="5367338"/>
            <a:ext cx="59436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1E1549A8-3DD5-4A2D-A001-F1E5AFC1ABD6}" type="datetime1">
              <a:rPr lang="ja-JP" altLang="en-US" smtClean="0">
                <a:solidFill>
                  <a:prstClr val="black">
                    <a:tint val="75000"/>
                  </a:prstClr>
                </a:solidFill>
              </a:rPr>
              <a:t>2020/2/12</a:t>
            </a:fld>
            <a:endParaRPr lang="ja-JP" altLang="en-US" dirty="0">
              <a:solidFill>
                <a:prstClr val="black">
                  <a:tint val="75000"/>
                </a:prstClr>
              </a:solidFill>
            </a:endParaRPr>
          </a:p>
        </p:txBody>
      </p:sp>
      <p:sp>
        <p:nvSpPr>
          <p:cNvPr id="6" name="フッター プレースホルダー 5"/>
          <p:cNvSpPr>
            <a:spLocks noGrp="1"/>
          </p:cNvSpPr>
          <p:nvPr>
            <p:ph type="ftr" sz="quarter" idx="11"/>
          </p:nvPr>
        </p:nvSpPr>
        <p:spPr/>
        <p:txBody>
          <a:bodyPr/>
          <a:lstStyle/>
          <a:p>
            <a:endParaRPr lang="ja-JP" altLang="en-US" dirty="0">
              <a:solidFill>
                <a:prstClr val="black">
                  <a:tint val="75000"/>
                </a:prstClr>
              </a:solidFill>
            </a:endParaRPr>
          </a:p>
        </p:txBody>
      </p:sp>
      <p:sp>
        <p:nvSpPr>
          <p:cNvPr id="7" name="スライド番号プレースホルダー 6"/>
          <p:cNvSpPr>
            <a:spLocks noGrp="1"/>
          </p:cNvSpPr>
          <p:nvPr>
            <p:ph type="sldNum" sz="quarter" idx="12"/>
          </p:nvPr>
        </p:nvSpPr>
        <p:spPr/>
        <p:txBody>
          <a:bodyPr/>
          <a:lstStyle/>
          <a:p>
            <a:fld id="{7FC3C275-CA7A-426A-9E28-FEF7487CADFB}" type="slidenum">
              <a:rPr lang="ja-JP" altLang="en-US" smtClean="0">
                <a:solidFill>
                  <a:prstClr val="black">
                    <a:tint val="75000"/>
                  </a:prstClr>
                </a:solidFill>
              </a:rPr>
              <a:pPr/>
              <a:t>‹#›</a:t>
            </a:fld>
            <a:endParaRPr lang="ja-JP" altLang="en-US" dirty="0">
              <a:solidFill>
                <a:prstClr val="black">
                  <a:tint val="75000"/>
                </a:prstClr>
              </a:solidFill>
            </a:endParaRPr>
          </a:p>
        </p:txBody>
      </p:sp>
    </p:spTree>
    <p:extLst>
      <p:ext uri="{BB962C8B-B14F-4D97-AF65-F5344CB8AC3E}">
        <p14:creationId xmlns:p14="http://schemas.microsoft.com/office/powerpoint/2010/main" val="377602720"/>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CEDEF0D1-3986-4E6D-A6FF-75186C178538}" type="datetime1">
              <a:rPr lang="ja-JP" altLang="en-US" smtClean="0">
                <a:solidFill>
                  <a:prstClr val="black">
                    <a:tint val="75000"/>
                  </a:prstClr>
                </a:solidFill>
              </a:rPr>
              <a:t>2020/2/12</a:t>
            </a:fld>
            <a:endParaRPr lang="ja-JP" altLang="en-US" dirty="0">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dirty="0">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7FC3C275-CA7A-426A-9E28-FEF7487CADFB}" type="slidenum">
              <a:rPr lang="ja-JP" altLang="en-US" smtClean="0">
                <a:solidFill>
                  <a:prstClr val="black">
                    <a:tint val="75000"/>
                  </a:prstClr>
                </a:solidFill>
              </a:rPr>
              <a:pPr/>
              <a:t>‹#›</a:t>
            </a:fld>
            <a:endParaRPr lang="ja-JP" altLang="en-US" dirty="0">
              <a:solidFill>
                <a:prstClr val="black">
                  <a:tint val="75000"/>
                </a:prstClr>
              </a:solidFill>
            </a:endParaRPr>
          </a:p>
        </p:txBody>
      </p:sp>
    </p:spTree>
    <p:extLst>
      <p:ext uri="{BB962C8B-B14F-4D97-AF65-F5344CB8AC3E}">
        <p14:creationId xmlns:p14="http://schemas.microsoft.com/office/powerpoint/2010/main" val="2419185826"/>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7181850" y="274657"/>
            <a:ext cx="2228850" cy="5851525"/>
          </a:xfrm>
        </p:spPr>
        <p:txBody>
          <a:bodyPr vert="eaVert"/>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a:xfrm>
            <a:off x="495300" y="274657"/>
            <a:ext cx="6521450" cy="5851525"/>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AD359268-B5EB-45D8-A92B-8C4530077B94}" type="datetime1">
              <a:rPr lang="ja-JP" altLang="en-US" smtClean="0">
                <a:solidFill>
                  <a:prstClr val="black">
                    <a:tint val="75000"/>
                  </a:prstClr>
                </a:solidFill>
              </a:rPr>
              <a:t>2020/2/12</a:t>
            </a:fld>
            <a:endParaRPr lang="ja-JP" altLang="en-US" dirty="0">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dirty="0">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7FC3C275-CA7A-426A-9E28-FEF7487CADFB}" type="slidenum">
              <a:rPr lang="ja-JP" altLang="en-US" smtClean="0">
                <a:solidFill>
                  <a:prstClr val="black">
                    <a:tint val="75000"/>
                  </a:prstClr>
                </a:solidFill>
              </a:rPr>
              <a:pPr/>
              <a:t>‹#›</a:t>
            </a:fld>
            <a:endParaRPr lang="ja-JP" altLang="en-US" dirty="0">
              <a:solidFill>
                <a:prstClr val="black">
                  <a:tint val="75000"/>
                </a:prstClr>
              </a:solidFill>
            </a:endParaRPr>
          </a:p>
        </p:txBody>
      </p:sp>
    </p:spTree>
    <p:extLst>
      <p:ext uri="{BB962C8B-B14F-4D97-AF65-F5344CB8AC3E}">
        <p14:creationId xmlns:p14="http://schemas.microsoft.com/office/powerpoint/2010/main" val="2730706249"/>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1238250" y="1122363"/>
            <a:ext cx="7429500" cy="2387600"/>
          </a:xfrm>
        </p:spPr>
        <p:txBody>
          <a:bodyPr anchor="b"/>
          <a:lstStyle>
            <a:lvl1pPr algn="ctr">
              <a:defRPr sz="6000"/>
            </a:lvl1pPr>
          </a:lstStyle>
          <a:p>
            <a:r>
              <a:rPr kumimoji="1" lang="ja-JP" altLang="en-US"/>
              <a:t>マスター タイトルの書式設定</a:t>
            </a:r>
          </a:p>
        </p:txBody>
      </p:sp>
      <p:sp>
        <p:nvSpPr>
          <p:cNvPr id="3" name="サブタイトル 2"/>
          <p:cNvSpPr>
            <a:spLocks noGrp="1"/>
          </p:cNvSpPr>
          <p:nvPr>
            <p:ph type="subTitle" idx="1"/>
          </p:nvPr>
        </p:nvSpPr>
        <p:spPr>
          <a:xfrm>
            <a:off x="1238250" y="3602038"/>
            <a:ext cx="74295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kumimoji="1" lang="ja-JP" altLang="en-US"/>
              <a:t>マスター サブタイトルの書式設定</a:t>
            </a:r>
          </a:p>
        </p:txBody>
      </p:sp>
      <p:sp>
        <p:nvSpPr>
          <p:cNvPr id="4" name="日付プレースホルダー 3"/>
          <p:cNvSpPr>
            <a:spLocks noGrp="1"/>
          </p:cNvSpPr>
          <p:nvPr>
            <p:ph type="dt" sz="half" idx="10"/>
          </p:nvPr>
        </p:nvSpPr>
        <p:spPr/>
        <p:txBody>
          <a:bodyPr/>
          <a:lstStyle/>
          <a:p>
            <a:fld id="{BC903921-2111-463A-B193-DB5AD1C6ED68}" type="datetime1">
              <a:rPr lang="ja-JP" altLang="en-US" smtClean="0">
                <a:solidFill>
                  <a:prstClr val="black">
                    <a:tint val="75000"/>
                  </a:prstClr>
                </a:solidFill>
              </a:rPr>
              <a:t>2020/2/12</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D9666DB5-3E8A-44EB-B50C-A4DC0E081807}"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2722119944"/>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12EB63EE-7FFA-4607-B7BF-C98FE658E0C3}" type="datetime1">
              <a:rPr lang="ja-JP" altLang="en-US" smtClean="0">
                <a:solidFill>
                  <a:prstClr val="black">
                    <a:tint val="75000"/>
                  </a:prstClr>
                </a:solidFill>
              </a:rPr>
              <a:t>2020/2/12</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D9666DB5-3E8A-44EB-B50C-A4DC0E081807}"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866232747"/>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675883" y="1709752"/>
            <a:ext cx="8543925" cy="2852737"/>
          </a:xfrm>
        </p:spPr>
        <p:txBody>
          <a:bodyPr anchor="b"/>
          <a:lstStyle>
            <a:lvl1pPr>
              <a:defRPr sz="6000"/>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675883" y="4589482"/>
            <a:ext cx="8543925"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kumimoji="1" lang="ja-JP" altLang="en-US"/>
              <a:t>マスター テキストの書式設定</a:t>
            </a:r>
          </a:p>
        </p:txBody>
      </p:sp>
      <p:sp>
        <p:nvSpPr>
          <p:cNvPr id="4" name="日付プレースホルダー 3"/>
          <p:cNvSpPr>
            <a:spLocks noGrp="1"/>
          </p:cNvSpPr>
          <p:nvPr>
            <p:ph type="dt" sz="half" idx="10"/>
          </p:nvPr>
        </p:nvSpPr>
        <p:spPr/>
        <p:txBody>
          <a:bodyPr/>
          <a:lstStyle/>
          <a:p>
            <a:fld id="{FDA31A81-2B93-4269-96EC-7150832480BA}" type="datetime1">
              <a:rPr lang="ja-JP" altLang="en-US" smtClean="0">
                <a:solidFill>
                  <a:prstClr val="black">
                    <a:tint val="75000"/>
                  </a:prstClr>
                </a:solidFill>
              </a:rPr>
              <a:t>2020/2/12</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D9666DB5-3E8A-44EB-B50C-A4DC0E081807}"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2629223651"/>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sz="half" idx="1"/>
          </p:nvPr>
        </p:nvSpPr>
        <p:spPr>
          <a:xfrm>
            <a:off x="681038" y="1825625"/>
            <a:ext cx="421005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p:cNvSpPr>
            <a:spLocks noGrp="1"/>
          </p:cNvSpPr>
          <p:nvPr>
            <p:ph sz="half" idx="2"/>
          </p:nvPr>
        </p:nvSpPr>
        <p:spPr>
          <a:xfrm>
            <a:off x="5014913" y="1825625"/>
            <a:ext cx="421005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p:cNvSpPr>
            <a:spLocks noGrp="1"/>
          </p:cNvSpPr>
          <p:nvPr>
            <p:ph type="dt" sz="half" idx="10"/>
          </p:nvPr>
        </p:nvSpPr>
        <p:spPr/>
        <p:txBody>
          <a:bodyPr/>
          <a:lstStyle/>
          <a:p>
            <a:fld id="{EFED0289-BFAA-40AD-876E-29487E9DA602}" type="datetime1">
              <a:rPr lang="ja-JP" altLang="en-US" smtClean="0">
                <a:solidFill>
                  <a:prstClr val="black">
                    <a:tint val="75000"/>
                  </a:prstClr>
                </a:solidFill>
              </a:rPr>
              <a:t>2020/2/12</a:t>
            </a:fld>
            <a:endParaRPr lang="ja-JP" altLang="en-US">
              <a:solidFill>
                <a:prstClr val="black">
                  <a:tint val="75000"/>
                </a:prstClr>
              </a:solidFill>
            </a:endParaRPr>
          </a:p>
        </p:txBody>
      </p:sp>
      <p:sp>
        <p:nvSpPr>
          <p:cNvPr id="6" name="フッター プレースホルダー 5"/>
          <p:cNvSpPr>
            <a:spLocks noGrp="1"/>
          </p:cNvSpPr>
          <p:nvPr>
            <p:ph type="ftr" sz="quarter" idx="11"/>
          </p:nvPr>
        </p:nvSpPr>
        <p:spPr/>
        <p:txBody>
          <a:bodyPr/>
          <a:lstStyle/>
          <a:p>
            <a:endParaRPr lang="ja-JP" altLang="en-US">
              <a:solidFill>
                <a:prstClr val="black">
                  <a:tint val="75000"/>
                </a:prstClr>
              </a:solidFill>
            </a:endParaRPr>
          </a:p>
        </p:txBody>
      </p:sp>
      <p:sp>
        <p:nvSpPr>
          <p:cNvPr id="7" name="スライド番号プレースホルダー 6"/>
          <p:cNvSpPr>
            <a:spLocks noGrp="1"/>
          </p:cNvSpPr>
          <p:nvPr>
            <p:ph type="sldNum" sz="quarter" idx="12"/>
          </p:nvPr>
        </p:nvSpPr>
        <p:spPr/>
        <p:txBody>
          <a:bodyPr/>
          <a:lstStyle/>
          <a:p>
            <a:fld id="{D9666DB5-3E8A-44EB-B50C-A4DC0E081807}"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94964273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682331" y="365129"/>
            <a:ext cx="8543925" cy="1325563"/>
          </a:xfrm>
        </p:spPr>
        <p:txBody>
          <a:bodyPr/>
          <a:lstStyle/>
          <a:p>
            <a:r>
              <a:rPr kumimoji="1" lang="ja-JP" altLang="en-US"/>
              <a:t>マスター タイトルの書式設定</a:t>
            </a:r>
          </a:p>
        </p:txBody>
      </p:sp>
      <p:sp>
        <p:nvSpPr>
          <p:cNvPr id="3" name="テキスト プレースホルダー 2"/>
          <p:cNvSpPr>
            <a:spLocks noGrp="1"/>
          </p:cNvSpPr>
          <p:nvPr>
            <p:ph type="body" idx="1"/>
          </p:nvPr>
        </p:nvSpPr>
        <p:spPr>
          <a:xfrm>
            <a:off x="682328" y="1681163"/>
            <a:ext cx="4190702"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4" name="コンテンツ プレースホルダー 3"/>
          <p:cNvSpPr>
            <a:spLocks noGrp="1"/>
          </p:cNvSpPr>
          <p:nvPr>
            <p:ph sz="half" idx="2"/>
          </p:nvPr>
        </p:nvSpPr>
        <p:spPr>
          <a:xfrm>
            <a:off x="682328" y="2505075"/>
            <a:ext cx="4190702"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p:cNvSpPr>
            <a:spLocks noGrp="1"/>
          </p:cNvSpPr>
          <p:nvPr>
            <p:ph type="body" sz="quarter" idx="3"/>
          </p:nvPr>
        </p:nvSpPr>
        <p:spPr>
          <a:xfrm>
            <a:off x="5014913" y="1681163"/>
            <a:ext cx="4211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6" name="コンテンツ プレースホルダー 5"/>
          <p:cNvSpPr>
            <a:spLocks noGrp="1"/>
          </p:cNvSpPr>
          <p:nvPr>
            <p:ph sz="quarter" idx="4"/>
          </p:nvPr>
        </p:nvSpPr>
        <p:spPr>
          <a:xfrm>
            <a:off x="5014913" y="2505075"/>
            <a:ext cx="4211340"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p:cNvSpPr>
            <a:spLocks noGrp="1"/>
          </p:cNvSpPr>
          <p:nvPr>
            <p:ph type="dt" sz="half" idx="10"/>
          </p:nvPr>
        </p:nvSpPr>
        <p:spPr/>
        <p:txBody>
          <a:bodyPr/>
          <a:lstStyle/>
          <a:p>
            <a:fld id="{4239249F-EFE5-42E6-BB2E-A22F1967009E}" type="datetime1">
              <a:rPr kumimoji="1" lang="ja-JP" altLang="en-US" smtClean="0"/>
              <a:t>2020/2/12</a:t>
            </a:fld>
            <a:endParaRPr kumimoji="1" lang="ja-JP" altLang="en-US"/>
          </a:p>
        </p:txBody>
      </p:sp>
      <p:sp>
        <p:nvSpPr>
          <p:cNvPr id="8" name="フッター プレースホルダー 7"/>
          <p:cNvSpPr>
            <a:spLocks noGrp="1"/>
          </p:cNvSpPr>
          <p:nvPr>
            <p:ph type="ftr" sz="quarter" idx="11"/>
          </p:nvPr>
        </p:nvSpPr>
        <p:spPr/>
        <p:txBody>
          <a:bodyPr/>
          <a:lstStyle/>
          <a:p>
            <a:endParaRPr kumimoji="1" lang="ja-JP" altLang="en-US"/>
          </a:p>
        </p:txBody>
      </p:sp>
      <p:sp>
        <p:nvSpPr>
          <p:cNvPr id="9" name="スライド番号プレースホルダー 8"/>
          <p:cNvSpPr>
            <a:spLocks noGrp="1"/>
          </p:cNvSpPr>
          <p:nvPr>
            <p:ph type="sldNum" sz="quarter" idx="12"/>
          </p:nvPr>
        </p:nvSpPr>
        <p:spPr/>
        <p:txBody>
          <a:bodyPr/>
          <a:lstStyle/>
          <a:p>
            <a:fld id="{D9666DB5-3E8A-44EB-B50C-A4DC0E081807}" type="slidenum">
              <a:rPr kumimoji="1" lang="ja-JP" altLang="en-US" smtClean="0"/>
              <a:t>‹#›</a:t>
            </a:fld>
            <a:endParaRPr kumimoji="1" lang="ja-JP" altLang="en-US"/>
          </a:p>
        </p:txBody>
      </p:sp>
    </p:spTree>
    <p:extLst>
      <p:ext uri="{BB962C8B-B14F-4D97-AF65-F5344CB8AC3E}">
        <p14:creationId xmlns:p14="http://schemas.microsoft.com/office/powerpoint/2010/main" val="2754628335"/>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682331" y="365129"/>
            <a:ext cx="8543925" cy="1325563"/>
          </a:xfrm>
        </p:spPr>
        <p:txBody>
          <a:bodyPr/>
          <a:lstStyle/>
          <a:p>
            <a:r>
              <a:rPr kumimoji="1" lang="ja-JP" altLang="en-US"/>
              <a:t>マスター タイトルの書式設定</a:t>
            </a:r>
          </a:p>
        </p:txBody>
      </p:sp>
      <p:sp>
        <p:nvSpPr>
          <p:cNvPr id="3" name="テキスト プレースホルダー 2"/>
          <p:cNvSpPr>
            <a:spLocks noGrp="1"/>
          </p:cNvSpPr>
          <p:nvPr>
            <p:ph type="body" idx="1"/>
          </p:nvPr>
        </p:nvSpPr>
        <p:spPr>
          <a:xfrm>
            <a:off x="682328" y="1681163"/>
            <a:ext cx="4190702"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4" name="コンテンツ プレースホルダー 3"/>
          <p:cNvSpPr>
            <a:spLocks noGrp="1"/>
          </p:cNvSpPr>
          <p:nvPr>
            <p:ph sz="half" idx="2"/>
          </p:nvPr>
        </p:nvSpPr>
        <p:spPr>
          <a:xfrm>
            <a:off x="682328" y="2505075"/>
            <a:ext cx="4190702"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p:cNvSpPr>
            <a:spLocks noGrp="1"/>
          </p:cNvSpPr>
          <p:nvPr>
            <p:ph type="body" sz="quarter" idx="3"/>
          </p:nvPr>
        </p:nvSpPr>
        <p:spPr>
          <a:xfrm>
            <a:off x="5014913" y="1681163"/>
            <a:ext cx="4211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6" name="コンテンツ プレースホルダー 5"/>
          <p:cNvSpPr>
            <a:spLocks noGrp="1"/>
          </p:cNvSpPr>
          <p:nvPr>
            <p:ph sz="quarter" idx="4"/>
          </p:nvPr>
        </p:nvSpPr>
        <p:spPr>
          <a:xfrm>
            <a:off x="5014913" y="2505075"/>
            <a:ext cx="4211340"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p:cNvSpPr>
            <a:spLocks noGrp="1"/>
          </p:cNvSpPr>
          <p:nvPr>
            <p:ph type="dt" sz="half" idx="10"/>
          </p:nvPr>
        </p:nvSpPr>
        <p:spPr/>
        <p:txBody>
          <a:bodyPr/>
          <a:lstStyle/>
          <a:p>
            <a:fld id="{94EBFA67-6EA9-4D41-A379-91FF5CF6C711}" type="datetime1">
              <a:rPr lang="ja-JP" altLang="en-US" smtClean="0">
                <a:solidFill>
                  <a:prstClr val="black">
                    <a:tint val="75000"/>
                  </a:prstClr>
                </a:solidFill>
              </a:rPr>
              <a:t>2020/2/12</a:t>
            </a:fld>
            <a:endParaRPr lang="ja-JP" altLang="en-US">
              <a:solidFill>
                <a:prstClr val="black">
                  <a:tint val="75000"/>
                </a:prstClr>
              </a:solidFill>
            </a:endParaRPr>
          </a:p>
        </p:txBody>
      </p:sp>
      <p:sp>
        <p:nvSpPr>
          <p:cNvPr id="8" name="フッター プレースホルダー 7"/>
          <p:cNvSpPr>
            <a:spLocks noGrp="1"/>
          </p:cNvSpPr>
          <p:nvPr>
            <p:ph type="ftr" sz="quarter" idx="11"/>
          </p:nvPr>
        </p:nvSpPr>
        <p:spPr/>
        <p:txBody>
          <a:bodyPr/>
          <a:lstStyle/>
          <a:p>
            <a:endParaRPr lang="ja-JP" altLang="en-US">
              <a:solidFill>
                <a:prstClr val="black">
                  <a:tint val="75000"/>
                </a:prstClr>
              </a:solidFill>
            </a:endParaRPr>
          </a:p>
        </p:txBody>
      </p:sp>
      <p:sp>
        <p:nvSpPr>
          <p:cNvPr id="9" name="スライド番号プレースホルダー 8"/>
          <p:cNvSpPr>
            <a:spLocks noGrp="1"/>
          </p:cNvSpPr>
          <p:nvPr>
            <p:ph type="sldNum" sz="quarter" idx="12"/>
          </p:nvPr>
        </p:nvSpPr>
        <p:spPr/>
        <p:txBody>
          <a:bodyPr/>
          <a:lstStyle/>
          <a:p>
            <a:fld id="{D9666DB5-3E8A-44EB-B50C-A4DC0E081807}"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2357911073"/>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日付プレースホルダー 2"/>
          <p:cNvSpPr>
            <a:spLocks noGrp="1"/>
          </p:cNvSpPr>
          <p:nvPr>
            <p:ph type="dt" sz="half" idx="10"/>
          </p:nvPr>
        </p:nvSpPr>
        <p:spPr/>
        <p:txBody>
          <a:bodyPr/>
          <a:lstStyle/>
          <a:p>
            <a:fld id="{4E2B4434-DA52-4F6B-A270-60D211E514EE}" type="datetime1">
              <a:rPr lang="ja-JP" altLang="en-US" smtClean="0">
                <a:solidFill>
                  <a:prstClr val="black">
                    <a:tint val="75000"/>
                  </a:prstClr>
                </a:solidFill>
              </a:rPr>
              <a:t>2020/2/12</a:t>
            </a:fld>
            <a:endParaRPr lang="ja-JP" altLang="en-US">
              <a:solidFill>
                <a:prstClr val="black">
                  <a:tint val="75000"/>
                </a:prstClr>
              </a:solidFill>
            </a:endParaRPr>
          </a:p>
        </p:txBody>
      </p:sp>
      <p:sp>
        <p:nvSpPr>
          <p:cNvPr id="4" name="フッター プレースホルダー 3"/>
          <p:cNvSpPr>
            <a:spLocks noGrp="1"/>
          </p:cNvSpPr>
          <p:nvPr>
            <p:ph type="ftr" sz="quarter" idx="11"/>
          </p:nvPr>
        </p:nvSpPr>
        <p:spPr/>
        <p:txBody>
          <a:bodyPr/>
          <a:lstStyle/>
          <a:p>
            <a:endParaRPr lang="ja-JP" altLang="en-US">
              <a:solidFill>
                <a:prstClr val="black">
                  <a:tint val="75000"/>
                </a:prstClr>
              </a:solidFill>
            </a:endParaRPr>
          </a:p>
        </p:txBody>
      </p:sp>
      <p:sp>
        <p:nvSpPr>
          <p:cNvPr id="5" name="スライド番号プレースホルダー 4"/>
          <p:cNvSpPr>
            <a:spLocks noGrp="1"/>
          </p:cNvSpPr>
          <p:nvPr>
            <p:ph type="sldNum" sz="quarter" idx="12"/>
          </p:nvPr>
        </p:nvSpPr>
        <p:spPr/>
        <p:txBody>
          <a:bodyPr/>
          <a:lstStyle/>
          <a:p>
            <a:fld id="{D9666DB5-3E8A-44EB-B50C-A4DC0E081807}"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2738454554"/>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79232D76-ABD4-4FA1-9209-5EEF1233E916}" type="datetime1">
              <a:rPr lang="ja-JP" altLang="en-US" smtClean="0">
                <a:solidFill>
                  <a:prstClr val="black">
                    <a:tint val="75000"/>
                  </a:prstClr>
                </a:solidFill>
              </a:rPr>
              <a:t>2020/2/12</a:t>
            </a:fld>
            <a:endParaRPr lang="ja-JP" altLang="en-US">
              <a:solidFill>
                <a:prstClr val="black">
                  <a:tint val="75000"/>
                </a:prstClr>
              </a:solidFill>
            </a:endParaRPr>
          </a:p>
        </p:txBody>
      </p:sp>
      <p:sp>
        <p:nvSpPr>
          <p:cNvPr id="3" name="フッター プレースホルダー 2"/>
          <p:cNvSpPr>
            <a:spLocks noGrp="1"/>
          </p:cNvSpPr>
          <p:nvPr>
            <p:ph type="ftr" sz="quarter" idx="11"/>
          </p:nvPr>
        </p:nvSpPr>
        <p:spPr/>
        <p:txBody>
          <a:bodyPr/>
          <a:lstStyle/>
          <a:p>
            <a:endParaRPr lang="ja-JP" altLang="en-US">
              <a:solidFill>
                <a:prstClr val="black">
                  <a:tint val="75000"/>
                </a:prstClr>
              </a:solidFill>
            </a:endParaRPr>
          </a:p>
        </p:txBody>
      </p:sp>
      <p:sp>
        <p:nvSpPr>
          <p:cNvPr id="4" name="スライド番号プレースホルダー 3"/>
          <p:cNvSpPr>
            <a:spLocks noGrp="1"/>
          </p:cNvSpPr>
          <p:nvPr>
            <p:ph type="sldNum" sz="quarter" idx="12"/>
          </p:nvPr>
        </p:nvSpPr>
        <p:spPr/>
        <p:txBody>
          <a:bodyPr/>
          <a:lstStyle/>
          <a:p>
            <a:fld id="{D9666DB5-3E8A-44EB-B50C-A4DC0E081807}"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2069640005"/>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682332" y="457200"/>
            <a:ext cx="3194943" cy="1600200"/>
          </a:xfrm>
        </p:spPr>
        <p:txBody>
          <a:bodyPr anchor="b"/>
          <a:lstStyle>
            <a:lvl1pPr>
              <a:defRPr sz="3200"/>
            </a:lvl1pPr>
          </a:lstStyle>
          <a:p>
            <a:r>
              <a:rPr kumimoji="1" lang="ja-JP" altLang="en-US"/>
              <a:t>マスター タイトルの書式設定</a:t>
            </a:r>
          </a:p>
        </p:txBody>
      </p:sp>
      <p:sp>
        <p:nvSpPr>
          <p:cNvPr id="3" name="コンテンツ プレースホルダー 2"/>
          <p:cNvSpPr>
            <a:spLocks noGrp="1"/>
          </p:cNvSpPr>
          <p:nvPr>
            <p:ph idx="1"/>
          </p:nvPr>
        </p:nvSpPr>
        <p:spPr>
          <a:xfrm>
            <a:off x="4211340" y="987435"/>
            <a:ext cx="5014913"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p:cNvSpPr>
            <a:spLocks noGrp="1"/>
          </p:cNvSpPr>
          <p:nvPr>
            <p:ph type="body" sz="half" idx="2"/>
          </p:nvPr>
        </p:nvSpPr>
        <p:spPr>
          <a:xfrm>
            <a:off x="682332" y="2057400"/>
            <a:ext cx="3194943"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35E266AF-A513-49F9-B2E2-FDB74B565FA2}" type="datetime1">
              <a:rPr lang="ja-JP" altLang="en-US" smtClean="0">
                <a:solidFill>
                  <a:prstClr val="black">
                    <a:tint val="75000"/>
                  </a:prstClr>
                </a:solidFill>
              </a:rPr>
              <a:t>2020/2/12</a:t>
            </a:fld>
            <a:endParaRPr lang="ja-JP" altLang="en-US">
              <a:solidFill>
                <a:prstClr val="black">
                  <a:tint val="75000"/>
                </a:prstClr>
              </a:solidFill>
            </a:endParaRPr>
          </a:p>
        </p:txBody>
      </p:sp>
      <p:sp>
        <p:nvSpPr>
          <p:cNvPr id="6" name="フッター プレースホルダー 5"/>
          <p:cNvSpPr>
            <a:spLocks noGrp="1"/>
          </p:cNvSpPr>
          <p:nvPr>
            <p:ph type="ftr" sz="quarter" idx="11"/>
          </p:nvPr>
        </p:nvSpPr>
        <p:spPr/>
        <p:txBody>
          <a:bodyPr/>
          <a:lstStyle/>
          <a:p>
            <a:endParaRPr lang="ja-JP" altLang="en-US">
              <a:solidFill>
                <a:prstClr val="black">
                  <a:tint val="75000"/>
                </a:prstClr>
              </a:solidFill>
            </a:endParaRPr>
          </a:p>
        </p:txBody>
      </p:sp>
      <p:sp>
        <p:nvSpPr>
          <p:cNvPr id="7" name="スライド番号プレースホルダー 6"/>
          <p:cNvSpPr>
            <a:spLocks noGrp="1"/>
          </p:cNvSpPr>
          <p:nvPr>
            <p:ph type="sldNum" sz="quarter" idx="12"/>
          </p:nvPr>
        </p:nvSpPr>
        <p:spPr/>
        <p:txBody>
          <a:bodyPr/>
          <a:lstStyle/>
          <a:p>
            <a:fld id="{D9666DB5-3E8A-44EB-B50C-A4DC0E081807}"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133206581"/>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682332" y="457200"/>
            <a:ext cx="3194943" cy="1600200"/>
          </a:xfrm>
        </p:spPr>
        <p:txBody>
          <a:bodyPr anchor="b"/>
          <a:lstStyle>
            <a:lvl1pPr>
              <a:defRPr sz="3200"/>
            </a:lvl1pPr>
          </a:lstStyle>
          <a:p>
            <a:r>
              <a:rPr kumimoji="1" lang="ja-JP" altLang="en-US"/>
              <a:t>マスター タイトルの書式設定</a:t>
            </a:r>
          </a:p>
        </p:txBody>
      </p:sp>
      <p:sp>
        <p:nvSpPr>
          <p:cNvPr id="3" name="図プレースホルダー 2"/>
          <p:cNvSpPr>
            <a:spLocks noGrp="1"/>
          </p:cNvSpPr>
          <p:nvPr>
            <p:ph type="pic" idx="1"/>
          </p:nvPr>
        </p:nvSpPr>
        <p:spPr>
          <a:xfrm>
            <a:off x="4211340" y="987435"/>
            <a:ext cx="5014913"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p:cNvSpPr>
            <a:spLocks noGrp="1"/>
          </p:cNvSpPr>
          <p:nvPr>
            <p:ph type="body" sz="half" idx="2"/>
          </p:nvPr>
        </p:nvSpPr>
        <p:spPr>
          <a:xfrm>
            <a:off x="682332" y="2057400"/>
            <a:ext cx="3194943"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6ADD99E7-4F57-4138-A625-B12AA21247FA}" type="datetime1">
              <a:rPr lang="ja-JP" altLang="en-US" smtClean="0">
                <a:solidFill>
                  <a:prstClr val="black">
                    <a:tint val="75000"/>
                  </a:prstClr>
                </a:solidFill>
              </a:rPr>
              <a:t>2020/2/12</a:t>
            </a:fld>
            <a:endParaRPr lang="ja-JP" altLang="en-US">
              <a:solidFill>
                <a:prstClr val="black">
                  <a:tint val="75000"/>
                </a:prstClr>
              </a:solidFill>
            </a:endParaRPr>
          </a:p>
        </p:txBody>
      </p:sp>
      <p:sp>
        <p:nvSpPr>
          <p:cNvPr id="6" name="フッター プレースホルダー 5"/>
          <p:cNvSpPr>
            <a:spLocks noGrp="1"/>
          </p:cNvSpPr>
          <p:nvPr>
            <p:ph type="ftr" sz="quarter" idx="11"/>
          </p:nvPr>
        </p:nvSpPr>
        <p:spPr/>
        <p:txBody>
          <a:bodyPr/>
          <a:lstStyle/>
          <a:p>
            <a:endParaRPr lang="ja-JP" altLang="en-US">
              <a:solidFill>
                <a:prstClr val="black">
                  <a:tint val="75000"/>
                </a:prstClr>
              </a:solidFill>
            </a:endParaRPr>
          </a:p>
        </p:txBody>
      </p:sp>
      <p:sp>
        <p:nvSpPr>
          <p:cNvPr id="7" name="スライド番号プレースホルダー 6"/>
          <p:cNvSpPr>
            <a:spLocks noGrp="1"/>
          </p:cNvSpPr>
          <p:nvPr>
            <p:ph type="sldNum" sz="quarter" idx="12"/>
          </p:nvPr>
        </p:nvSpPr>
        <p:spPr/>
        <p:txBody>
          <a:bodyPr/>
          <a:lstStyle/>
          <a:p>
            <a:fld id="{D9666DB5-3E8A-44EB-B50C-A4DC0E081807}"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4156323810"/>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7D969332-7A6C-4DEE-9425-85DDDE47875B}" type="datetime1">
              <a:rPr lang="ja-JP" altLang="en-US" smtClean="0">
                <a:solidFill>
                  <a:prstClr val="black">
                    <a:tint val="75000"/>
                  </a:prstClr>
                </a:solidFill>
              </a:rPr>
              <a:t>2020/2/12</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D9666DB5-3E8A-44EB-B50C-A4DC0E081807}"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3276278903"/>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7088991" y="365125"/>
            <a:ext cx="2135981" cy="5811838"/>
          </a:xfrm>
        </p:spPr>
        <p:txBody>
          <a:bodyPr vert="eaVert"/>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a:xfrm>
            <a:off x="681047" y="365125"/>
            <a:ext cx="6284119" cy="5811838"/>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88AA0632-0334-4BB9-84EF-8EE85F162F18}" type="datetime1">
              <a:rPr lang="ja-JP" altLang="en-US" smtClean="0">
                <a:solidFill>
                  <a:prstClr val="black">
                    <a:tint val="75000"/>
                  </a:prstClr>
                </a:solidFill>
              </a:rPr>
              <a:t>2020/2/12</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D9666DB5-3E8A-44EB-B50C-A4DC0E081807}"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277959629"/>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742950" y="2130430"/>
            <a:ext cx="8420100" cy="1470025"/>
          </a:xfrm>
        </p:spPr>
        <p:txBody>
          <a:bodyPr/>
          <a:lstStyle/>
          <a:p>
            <a:r>
              <a:rPr kumimoji="1" lang="ja-JP" altLang="en-US"/>
              <a:t>マスター タイトルの書式設定</a:t>
            </a:r>
          </a:p>
        </p:txBody>
      </p:sp>
      <p:sp>
        <p:nvSpPr>
          <p:cNvPr id="3" name="サブタイトル 2"/>
          <p:cNvSpPr>
            <a:spLocks noGrp="1"/>
          </p:cNvSpPr>
          <p:nvPr>
            <p:ph type="subTitle" idx="1"/>
          </p:nvPr>
        </p:nvSpPr>
        <p:spPr>
          <a:xfrm>
            <a:off x="1485900" y="3886200"/>
            <a:ext cx="69342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a:t>マスター サブタイトルの書式設定</a:t>
            </a:r>
          </a:p>
        </p:txBody>
      </p:sp>
      <p:sp>
        <p:nvSpPr>
          <p:cNvPr id="4" name="日付プレースホルダー 3"/>
          <p:cNvSpPr>
            <a:spLocks noGrp="1"/>
          </p:cNvSpPr>
          <p:nvPr>
            <p:ph type="dt" sz="half" idx="10"/>
          </p:nvPr>
        </p:nvSpPr>
        <p:spPr/>
        <p:txBody>
          <a:bodyPr/>
          <a:lstStyle/>
          <a:p>
            <a:fld id="{0C142E55-E63B-4CC4-BB0C-B9B0E74D00C3}" type="datetime1">
              <a:rPr lang="ja-JP" altLang="en-US" smtClean="0">
                <a:solidFill>
                  <a:prstClr val="black">
                    <a:tint val="75000"/>
                  </a:prstClr>
                </a:solidFill>
              </a:rPr>
              <a:t>2020/2/12</a:t>
            </a:fld>
            <a:endParaRPr lang="ja-JP" altLang="en-US" dirty="0">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dirty="0">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7FC3C275-CA7A-426A-9E28-FEF7487CADFB}" type="slidenum">
              <a:rPr lang="ja-JP" altLang="en-US" smtClean="0">
                <a:solidFill>
                  <a:prstClr val="black">
                    <a:tint val="75000"/>
                  </a:prstClr>
                </a:solidFill>
              </a:rPr>
              <a:pPr/>
              <a:t>‹#›</a:t>
            </a:fld>
            <a:endParaRPr lang="ja-JP" altLang="en-US" dirty="0">
              <a:solidFill>
                <a:prstClr val="black">
                  <a:tint val="75000"/>
                </a:prstClr>
              </a:solidFill>
            </a:endParaRPr>
          </a:p>
        </p:txBody>
      </p:sp>
    </p:spTree>
    <p:extLst>
      <p:ext uri="{BB962C8B-B14F-4D97-AF65-F5344CB8AC3E}">
        <p14:creationId xmlns:p14="http://schemas.microsoft.com/office/powerpoint/2010/main" val="1525379160"/>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3ECD53DF-008A-4ABD-8094-1EAB073894FC}" type="datetime1">
              <a:rPr lang="ja-JP" altLang="en-US" smtClean="0">
                <a:solidFill>
                  <a:prstClr val="black">
                    <a:tint val="75000"/>
                  </a:prstClr>
                </a:solidFill>
              </a:rPr>
              <a:t>2020/2/12</a:t>
            </a:fld>
            <a:endParaRPr lang="ja-JP" altLang="en-US" dirty="0">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dirty="0">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7FC3C275-CA7A-426A-9E28-FEF7487CADFB}" type="slidenum">
              <a:rPr lang="ja-JP" altLang="en-US" smtClean="0">
                <a:solidFill>
                  <a:prstClr val="black">
                    <a:tint val="75000"/>
                  </a:prstClr>
                </a:solidFill>
              </a:rPr>
              <a:pPr/>
              <a:t>‹#›</a:t>
            </a:fld>
            <a:endParaRPr lang="ja-JP" altLang="en-US" dirty="0">
              <a:solidFill>
                <a:prstClr val="black">
                  <a:tint val="75000"/>
                </a:prstClr>
              </a:solidFill>
            </a:endParaRPr>
          </a:p>
        </p:txBody>
      </p:sp>
    </p:spTree>
    <p:extLst>
      <p:ext uri="{BB962C8B-B14F-4D97-AF65-F5344CB8AC3E}">
        <p14:creationId xmlns:p14="http://schemas.microsoft.com/office/powerpoint/2010/main" val="3059441266"/>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82506" y="4406905"/>
            <a:ext cx="8420100" cy="1362075"/>
          </a:xfrm>
        </p:spPr>
        <p:txBody>
          <a:bodyPr anchor="t"/>
          <a:lstStyle>
            <a:lvl1pPr algn="l">
              <a:defRPr sz="4000" b="1" cap="all"/>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782506" y="2906713"/>
            <a:ext cx="84201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a:t>マスター テキストの書式設定</a:t>
            </a:r>
          </a:p>
        </p:txBody>
      </p:sp>
      <p:sp>
        <p:nvSpPr>
          <p:cNvPr id="4" name="日付プレースホルダー 3"/>
          <p:cNvSpPr>
            <a:spLocks noGrp="1"/>
          </p:cNvSpPr>
          <p:nvPr>
            <p:ph type="dt" sz="half" idx="10"/>
          </p:nvPr>
        </p:nvSpPr>
        <p:spPr/>
        <p:txBody>
          <a:bodyPr/>
          <a:lstStyle/>
          <a:p>
            <a:fld id="{DE5033DB-26CD-464F-BAA6-009220505BF1}" type="datetime1">
              <a:rPr lang="ja-JP" altLang="en-US" smtClean="0">
                <a:solidFill>
                  <a:prstClr val="black">
                    <a:tint val="75000"/>
                  </a:prstClr>
                </a:solidFill>
              </a:rPr>
              <a:t>2020/2/12</a:t>
            </a:fld>
            <a:endParaRPr lang="ja-JP" altLang="en-US" dirty="0">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dirty="0">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7FC3C275-CA7A-426A-9E28-FEF7487CADFB}" type="slidenum">
              <a:rPr lang="ja-JP" altLang="en-US" smtClean="0">
                <a:solidFill>
                  <a:prstClr val="black">
                    <a:tint val="75000"/>
                  </a:prstClr>
                </a:solidFill>
              </a:rPr>
              <a:pPr/>
              <a:t>‹#›</a:t>
            </a:fld>
            <a:endParaRPr lang="ja-JP" altLang="en-US" dirty="0">
              <a:solidFill>
                <a:prstClr val="black">
                  <a:tint val="75000"/>
                </a:prstClr>
              </a:solidFill>
            </a:endParaRPr>
          </a:p>
        </p:txBody>
      </p:sp>
    </p:spTree>
    <p:extLst>
      <p:ext uri="{BB962C8B-B14F-4D97-AF65-F5344CB8AC3E}">
        <p14:creationId xmlns:p14="http://schemas.microsoft.com/office/powerpoint/2010/main" val="341536175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日付プレースホルダー 2"/>
          <p:cNvSpPr>
            <a:spLocks noGrp="1"/>
          </p:cNvSpPr>
          <p:nvPr>
            <p:ph type="dt" sz="half" idx="10"/>
          </p:nvPr>
        </p:nvSpPr>
        <p:spPr/>
        <p:txBody>
          <a:bodyPr/>
          <a:lstStyle/>
          <a:p>
            <a:fld id="{DA8AF695-7C18-46E8-968E-FC34EB97A9D6}" type="datetime1">
              <a:rPr kumimoji="1" lang="ja-JP" altLang="en-US" smtClean="0"/>
              <a:t>2020/2/12</a:t>
            </a:fld>
            <a:endParaRPr kumimoji="1" lang="ja-JP" altLang="en-US"/>
          </a:p>
        </p:txBody>
      </p:sp>
      <p:sp>
        <p:nvSpPr>
          <p:cNvPr id="4" name="フッター プレースホルダー 3"/>
          <p:cNvSpPr>
            <a:spLocks noGrp="1"/>
          </p:cNvSpPr>
          <p:nvPr>
            <p:ph type="ftr" sz="quarter" idx="11"/>
          </p:nvPr>
        </p:nvSpPr>
        <p:spPr/>
        <p:txBody>
          <a:bodyPr/>
          <a:lstStyle/>
          <a:p>
            <a:endParaRPr kumimoji="1" lang="ja-JP" altLang="en-US"/>
          </a:p>
        </p:txBody>
      </p:sp>
      <p:sp>
        <p:nvSpPr>
          <p:cNvPr id="5" name="スライド番号プレースホルダー 4"/>
          <p:cNvSpPr>
            <a:spLocks noGrp="1"/>
          </p:cNvSpPr>
          <p:nvPr>
            <p:ph type="sldNum" sz="quarter" idx="12"/>
          </p:nvPr>
        </p:nvSpPr>
        <p:spPr/>
        <p:txBody>
          <a:bodyPr/>
          <a:lstStyle/>
          <a:p>
            <a:fld id="{D9666DB5-3E8A-44EB-B50C-A4DC0E081807}" type="slidenum">
              <a:rPr kumimoji="1" lang="ja-JP" altLang="en-US" smtClean="0"/>
              <a:t>‹#›</a:t>
            </a:fld>
            <a:endParaRPr kumimoji="1" lang="ja-JP" altLang="en-US"/>
          </a:p>
        </p:txBody>
      </p:sp>
    </p:spTree>
    <p:extLst>
      <p:ext uri="{BB962C8B-B14F-4D97-AF65-F5344CB8AC3E}">
        <p14:creationId xmlns:p14="http://schemas.microsoft.com/office/powerpoint/2010/main" val="1706394696"/>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sz="half" idx="1"/>
          </p:nvPr>
        </p:nvSpPr>
        <p:spPr>
          <a:xfrm>
            <a:off x="495300" y="1600204"/>
            <a:ext cx="437515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p:cNvSpPr>
            <a:spLocks noGrp="1"/>
          </p:cNvSpPr>
          <p:nvPr>
            <p:ph sz="half" idx="2"/>
          </p:nvPr>
        </p:nvSpPr>
        <p:spPr>
          <a:xfrm>
            <a:off x="5035550" y="1600204"/>
            <a:ext cx="437515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p:cNvSpPr>
            <a:spLocks noGrp="1"/>
          </p:cNvSpPr>
          <p:nvPr>
            <p:ph type="dt" sz="half" idx="10"/>
          </p:nvPr>
        </p:nvSpPr>
        <p:spPr/>
        <p:txBody>
          <a:bodyPr/>
          <a:lstStyle/>
          <a:p>
            <a:fld id="{27612760-B0A5-4141-B270-F5133CD638E3}" type="datetime1">
              <a:rPr lang="ja-JP" altLang="en-US" smtClean="0">
                <a:solidFill>
                  <a:prstClr val="black">
                    <a:tint val="75000"/>
                  </a:prstClr>
                </a:solidFill>
              </a:rPr>
              <a:t>2020/2/12</a:t>
            </a:fld>
            <a:endParaRPr lang="ja-JP" altLang="en-US" dirty="0">
              <a:solidFill>
                <a:prstClr val="black">
                  <a:tint val="75000"/>
                </a:prstClr>
              </a:solidFill>
            </a:endParaRPr>
          </a:p>
        </p:txBody>
      </p:sp>
      <p:sp>
        <p:nvSpPr>
          <p:cNvPr id="6" name="フッター プレースホルダー 5"/>
          <p:cNvSpPr>
            <a:spLocks noGrp="1"/>
          </p:cNvSpPr>
          <p:nvPr>
            <p:ph type="ftr" sz="quarter" idx="11"/>
          </p:nvPr>
        </p:nvSpPr>
        <p:spPr/>
        <p:txBody>
          <a:bodyPr/>
          <a:lstStyle/>
          <a:p>
            <a:endParaRPr lang="ja-JP" altLang="en-US" dirty="0">
              <a:solidFill>
                <a:prstClr val="black">
                  <a:tint val="75000"/>
                </a:prstClr>
              </a:solidFill>
            </a:endParaRPr>
          </a:p>
        </p:txBody>
      </p:sp>
      <p:sp>
        <p:nvSpPr>
          <p:cNvPr id="7" name="スライド番号プレースホルダー 6"/>
          <p:cNvSpPr>
            <a:spLocks noGrp="1"/>
          </p:cNvSpPr>
          <p:nvPr>
            <p:ph type="sldNum" sz="quarter" idx="12"/>
          </p:nvPr>
        </p:nvSpPr>
        <p:spPr/>
        <p:txBody>
          <a:bodyPr/>
          <a:lstStyle/>
          <a:p>
            <a:fld id="{7FC3C275-CA7A-426A-9E28-FEF7487CADFB}" type="slidenum">
              <a:rPr lang="ja-JP" altLang="en-US" smtClean="0">
                <a:solidFill>
                  <a:prstClr val="black">
                    <a:tint val="75000"/>
                  </a:prstClr>
                </a:solidFill>
              </a:rPr>
              <a:pPr/>
              <a:t>‹#›</a:t>
            </a:fld>
            <a:endParaRPr lang="ja-JP" altLang="en-US" dirty="0">
              <a:solidFill>
                <a:prstClr val="black">
                  <a:tint val="75000"/>
                </a:prstClr>
              </a:solidFill>
            </a:endParaRPr>
          </a:p>
        </p:txBody>
      </p:sp>
    </p:spTree>
    <p:extLst>
      <p:ext uri="{BB962C8B-B14F-4D97-AF65-F5344CB8AC3E}">
        <p14:creationId xmlns:p14="http://schemas.microsoft.com/office/powerpoint/2010/main" val="2146364340"/>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495300" y="1535113"/>
            <a:ext cx="437687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4" name="コンテンツ プレースホルダー 3"/>
          <p:cNvSpPr>
            <a:spLocks noGrp="1"/>
          </p:cNvSpPr>
          <p:nvPr>
            <p:ph sz="half" idx="2"/>
          </p:nvPr>
        </p:nvSpPr>
        <p:spPr>
          <a:xfrm>
            <a:off x="495300" y="2174875"/>
            <a:ext cx="437687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p:cNvSpPr>
            <a:spLocks noGrp="1"/>
          </p:cNvSpPr>
          <p:nvPr>
            <p:ph type="body" sz="quarter" idx="3"/>
          </p:nvPr>
        </p:nvSpPr>
        <p:spPr>
          <a:xfrm>
            <a:off x="5032113" y="1535113"/>
            <a:ext cx="437859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6" name="コンテンツ プレースホルダー 5"/>
          <p:cNvSpPr>
            <a:spLocks noGrp="1"/>
          </p:cNvSpPr>
          <p:nvPr>
            <p:ph sz="quarter" idx="4"/>
          </p:nvPr>
        </p:nvSpPr>
        <p:spPr>
          <a:xfrm>
            <a:off x="5032113" y="2174875"/>
            <a:ext cx="437859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p:cNvSpPr>
            <a:spLocks noGrp="1"/>
          </p:cNvSpPr>
          <p:nvPr>
            <p:ph type="dt" sz="half" idx="10"/>
          </p:nvPr>
        </p:nvSpPr>
        <p:spPr/>
        <p:txBody>
          <a:bodyPr/>
          <a:lstStyle/>
          <a:p>
            <a:fld id="{AC97D238-3F62-41F6-88D6-82A8C71FD71D}" type="datetime1">
              <a:rPr lang="ja-JP" altLang="en-US" smtClean="0">
                <a:solidFill>
                  <a:prstClr val="black">
                    <a:tint val="75000"/>
                  </a:prstClr>
                </a:solidFill>
              </a:rPr>
              <a:t>2020/2/12</a:t>
            </a:fld>
            <a:endParaRPr lang="ja-JP" altLang="en-US" dirty="0">
              <a:solidFill>
                <a:prstClr val="black">
                  <a:tint val="75000"/>
                </a:prstClr>
              </a:solidFill>
            </a:endParaRPr>
          </a:p>
        </p:txBody>
      </p:sp>
      <p:sp>
        <p:nvSpPr>
          <p:cNvPr id="8" name="フッター プレースホルダー 7"/>
          <p:cNvSpPr>
            <a:spLocks noGrp="1"/>
          </p:cNvSpPr>
          <p:nvPr>
            <p:ph type="ftr" sz="quarter" idx="11"/>
          </p:nvPr>
        </p:nvSpPr>
        <p:spPr/>
        <p:txBody>
          <a:bodyPr/>
          <a:lstStyle/>
          <a:p>
            <a:endParaRPr lang="ja-JP" altLang="en-US" dirty="0">
              <a:solidFill>
                <a:prstClr val="black">
                  <a:tint val="75000"/>
                </a:prstClr>
              </a:solidFill>
            </a:endParaRPr>
          </a:p>
        </p:txBody>
      </p:sp>
      <p:sp>
        <p:nvSpPr>
          <p:cNvPr id="9" name="スライド番号プレースホルダー 8"/>
          <p:cNvSpPr>
            <a:spLocks noGrp="1"/>
          </p:cNvSpPr>
          <p:nvPr>
            <p:ph type="sldNum" sz="quarter" idx="12"/>
          </p:nvPr>
        </p:nvSpPr>
        <p:spPr/>
        <p:txBody>
          <a:bodyPr/>
          <a:lstStyle/>
          <a:p>
            <a:fld id="{7FC3C275-CA7A-426A-9E28-FEF7487CADFB}" type="slidenum">
              <a:rPr lang="ja-JP" altLang="en-US" smtClean="0">
                <a:solidFill>
                  <a:prstClr val="black">
                    <a:tint val="75000"/>
                  </a:prstClr>
                </a:solidFill>
              </a:rPr>
              <a:pPr/>
              <a:t>‹#›</a:t>
            </a:fld>
            <a:endParaRPr lang="ja-JP" altLang="en-US" dirty="0">
              <a:solidFill>
                <a:prstClr val="black">
                  <a:tint val="75000"/>
                </a:prstClr>
              </a:solidFill>
            </a:endParaRPr>
          </a:p>
        </p:txBody>
      </p:sp>
    </p:spTree>
    <p:extLst>
      <p:ext uri="{BB962C8B-B14F-4D97-AF65-F5344CB8AC3E}">
        <p14:creationId xmlns:p14="http://schemas.microsoft.com/office/powerpoint/2010/main" val="3770704878"/>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日付プレースホルダー 2"/>
          <p:cNvSpPr>
            <a:spLocks noGrp="1"/>
          </p:cNvSpPr>
          <p:nvPr>
            <p:ph type="dt" sz="half" idx="10"/>
          </p:nvPr>
        </p:nvSpPr>
        <p:spPr/>
        <p:txBody>
          <a:bodyPr/>
          <a:lstStyle/>
          <a:p>
            <a:fld id="{10FED0E9-3ED8-4B3A-A348-D8F431863ACB}" type="datetime1">
              <a:rPr lang="ja-JP" altLang="en-US" smtClean="0">
                <a:solidFill>
                  <a:prstClr val="black">
                    <a:tint val="75000"/>
                  </a:prstClr>
                </a:solidFill>
              </a:rPr>
              <a:t>2020/2/12</a:t>
            </a:fld>
            <a:endParaRPr lang="ja-JP" altLang="en-US" dirty="0">
              <a:solidFill>
                <a:prstClr val="black">
                  <a:tint val="75000"/>
                </a:prstClr>
              </a:solidFill>
            </a:endParaRPr>
          </a:p>
        </p:txBody>
      </p:sp>
      <p:sp>
        <p:nvSpPr>
          <p:cNvPr id="4" name="フッター プレースホルダー 3"/>
          <p:cNvSpPr>
            <a:spLocks noGrp="1"/>
          </p:cNvSpPr>
          <p:nvPr>
            <p:ph type="ftr" sz="quarter" idx="11"/>
          </p:nvPr>
        </p:nvSpPr>
        <p:spPr/>
        <p:txBody>
          <a:bodyPr/>
          <a:lstStyle/>
          <a:p>
            <a:endParaRPr lang="ja-JP" altLang="en-US" dirty="0">
              <a:solidFill>
                <a:prstClr val="black">
                  <a:tint val="75000"/>
                </a:prstClr>
              </a:solidFill>
            </a:endParaRPr>
          </a:p>
        </p:txBody>
      </p:sp>
      <p:sp>
        <p:nvSpPr>
          <p:cNvPr id="5" name="スライド番号プレースホルダー 4"/>
          <p:cNvSpPr>
            <a:spLocks noGrp="1"/>
          </p:cNvSpPr>
          <p:nvPr>
            <p:ph type="sldNum" sz="quarter" idx="12"/>
          </p:nvPr>
        </p:nvSpPr>
        <p:spPr/>
        <p:txBody>
          <a:bodyPr/>
          <a:lstStyle/>
          <a:p>
            <a:fld id="{7FC3C275-CA7A-426A-9E28-FEF7487CADFB}" type="slidenum">
              <a:rPr lang="ja-JP" altLang="en-US" smtClean="0">
                <a:solidFill>
                  <a:prstClr val="black">
                    <a:tint val="75000"/>
                  </a:prstClr>
                </a:solidFill>
              </a:rPr>
              <a:pPr/>
              <a:t>‹#›</a:t>
            </a:fld>
            <a:endParaRPr lang="ja-JP" altLang="en-US" dirty="0">
              <a:solidFill>
                <a:prstClr val="black">
                  <a:tint val="75000"/>
                </a:prstClr>
              </a:solidFill>
            </a:endParaRPr>
          </a:p>
        </p:txBody>
      </p:sp>
    </p:spTree>
    <p:extLst>
      <p:ext uri="{BB962C8B-B14F-4D97-AF65-F5344CB8AC3E}">
        <p14:creationId xmlns:p14="http://schemas.microsoft.com/office/powerpoint/2010/main" val="1849470490"/>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8D6BC55F-4D25-49FE-BBDD-54C76E865CB9}" type="datetime1">
              <a:rPr lang="ja-JP" altLang="en-US" smtClean="0">
                <a:solidFill>
                  <a:prstClr val="black">
                    <a:tint val="75000"/>
                  </a:prstClr>
                </a:solidFill>
              </a:rPr>
              <a:t>2020/2/12</a:t>
            </a:fld>
            <a:endParaRPr lang="ja-JP" altLang="en-US" dirty="0">
              <a:solidFill>
                <a:prstClr val="black">
                  <a:tint val="75000"/>
                </a:prstClr>
              </a:solidFill>
            </a:endParaRPr>
          </a:p>
        </p:txBody>
      </p:sp>
      <p:sp>
        <p:nvSpPr>
          <p:cNvPr id="3" name="フッター プレースホルダー 2"/>
          <p:cNvSpPr>
            <a:spLocks noGrp="1"/>
          </p:cNvSpPr>
          <p:nvPr>
            <p:ph type="ftr" sz="quarter" idx="11"/>
          </p:nvPr>
        </p:nvSpPr>
        <p:spPr/>
        <p:txBody>
          <a:bodyPr/>
          <a:lstStyle/>
          <a:p>
            <a:endParaRPr lang="ja-JP" altLang="en-US" dirty="0">
              <a:solidFill>
                <a:prstClr val="black">
                  <a:tint val="75000"/>
                </a:prstClr>
              </a:solidFill>
            </a:endParaRPr>
          </a:p>
        </p:txBody>
      </p:sp>
      <p:sp>
        <p:nvSpPr>
          <p:cNvPr id="4" name="スライド番号プレースホルダー 3"/>
          <p:cNvSpPr>
            <a:spLocks noGrp="1"/>
          </p:cNvSpPr>
          <p:nvPr>
            <p:ph type="sldNum" sz="quarter" idx="12"/>
          </p:nvPr>
        </p:nvSpPr>
        <p:spPr/>
        <p:txBody>
          <a:bodyPr/>
          <a:lstStyle/>
          <a:p>
            <a:fld id="{7FC3C275-CA7A-426A-9E28-FEF7487CADFB}" type="slidenum">
              <a:rPr lang="ja-JP" altLang="en-US" smtClean="0">
                <a:solidFill>
                  <a:prstClr val="black">
                    <a:tint val="75000"/>
                  </a:prstClr>
                </a:solidFill>
              </a:rPr>
              <a:pPr/>
              <a:t>‹#›</a:t>
            </a:fld>
            <a:endParaRPr lang="ja-JP" altLang="en-US" dirty="0">
              <a:solidFill>
                <a:prstClr val="black">
                  <a:tint val="75000"/>
                </a:prstClr>
              </a:solidFill>
            </a:endParaRPr>
          </a:p>
        </p:txBody>
      </p:sp>
    </p:spTree>
    <p:extLst>
      <p:ext uri="{BB962C8B-B14F-4D97-AF65-F5344CB8AC3E}">
        <p14:creationId xmlns:p14="http://schemas.microsoft.com/office/powerpoint/2010/main" val="4113790499"/>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95300" y="273050"/>
            <a:ext cx="3259006" cy="1162050"/>
          </a:xfrm>
        </p:spPr>
        <p:txBody>
          <a:bodyPr anchor="b"/>
          <a:lstStyle>
            <a:lvl1pPr algn="l">
              <a:defRPr sz="2000" b="1"/>
            </a:lvl1pPr>
          </a:lstStyle>
          <a:p>
            <a:r>
              <a:rPr kumimoji="1" lang="ja-JP" altLang="en-US"/>
              <a:t>マスター タイトルの書式設定</a:t>
            </a:r>
          </a:p>
        </p:txBody>
      </p:sp>
      <p:sp>
        <p:nvSpPr>
          <p:cNvPr id="3" name="コンテンツ プレースホルダー 2"/>
          <p:cNvSpPr>
            <a:spLocks noGrp="1"/>
          </p:cNvSpPr>
          <p:nvPr>
            <p:ph idx="1"/>
          </p:nvPr>
        </p:nvSpPr>
        <p:spPr>
          <a:xfrm>
            <a:off x="3872972" y="273052"/>
            <a:ext cx="5537729"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p:cNvSpPr>
            <a:spLocks noGrp="1"/>
          </p:cNvSpPr>
          <p:nvPr>
            <p:ph type="body" sz="half" idx="2"/>
          </p:nvPr>
        </p:nvSpPr>
        <p:spPr>
          <a:xfrm>
            <a:off x="495300" y="1435102"/>
            <a:ext cx="3259006"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AC3D95C1-0477-4DB8-8AD4-19E4289C46B5}" type="datetime1">
              <a:rPr lang="ja-JP" altLang="en-US" smtClean="0">
                <a:solidFill>
                  <a:prstClr val="black">
                    <a:tint val="75000"/>
                  </a:prstClr>
                </a:solidFill>
              </a:rPr>
              <a:t>2020/2/12</a:t>
            </a:fld>
            <a:endParaRPr lang="ja-JP" altLang="en-US" dirty="0">
              <a:solidFill>
                <a:prstClr val="black">
                  <a:tint val="75000"/>
                </a:prstClr>
              </a:solidFill>
            </a:endParaRPr>
          </a:p>
        </p:txBody>
      </p:sp>
      <p:sp>
        <p:nvSpPr>
          <p:cNvPr id="6" name="フッター プレースホルダー 5"/>
          <p:cNvSpPr>
            <a:spLocks noGrp="1"/>
          </p:cNvSpPr>
          <p:nvPr>
            <p:ph type="ftr" sz="quarter" idx="11"/>
          </p:nvPr>
        </p:nvSpPr>
        <p:spPr/>
        <p:txBody>
          <a:bodyPr/>
          <a:lstStyle/>
          <a:p>
            <a:endParaRPr lang="ja-JP" altLang="en-US" dirty="0">
              <a:solidFill>
                <a:prstClr val="black">
                  <a:tint val="75000"/>
                </a:prstClr>
              </a:solidFill>
            </a:endParaRPr>
          </a:p>
        </p:txBody>
      </p:sp>
      <p:sp>
        <p:nvSpPr>
          <p:cNvPr id="7" name="スライド番号プレースホルダー 6"/>
          <p:cNvSpPr>
            <a:spLocks noGrp="1"/>
          </p:cNvSpPr>
          <p:nvPr>
            <p:ph type="sldNum" sz="quarter" idx="12"/>
          </p:nvPr>
        </p:nvSpPr>
        <p:spPr/>
        <p:txBody>
          <a:bodyPr/>
          <a:lstStyle/>
          <a:p>
            <a:fld id="{7FC3C275-CA7A-426A-9E28-FEF7487CADFB}" type="slidenum">
              <a:rPr lang="ja-JP" altLang="en-US" smtClean="0">
                <a:solidFill>
                  <a:prstClr val="black">
                    <a:tint val="75000"/>
                  </a:prstClr>
                </a:solidFill>
              </a:rPr>
              <a:pPr/>
              <a:t>‹#›</a:t>
            </a:fld>
            <a:endParaRPr lang="ja-JP" altLang="en-US" dirty="0">
              <a:solidFill>
                <a:prstClr val="black">
                  <a:tint val="75000"/>
                </a:prstClr>
              </a:solidFill>
            </a:endParaRPr>
          </a:p>
        </p:txBody>
      </p:sp>
    </p:spTree>
    <p:extLst>
      <p:ext uri="{BB962C8B-B14F-4D97-AF65-F5344CB8AC3E}">
        <p14:creationId xmlns:p14="http://schemas.microsoft.com/office/powerpoint/2010/main" val="435788020"/>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941645" y="4800600"/>
            <a:ext cx="5943600" cy="566738"/>
          </a:xfrm>
        </p:spPr>
        <p:txBody>
          <a:bodyPr anchor="b"/>
          <a:lstStyle>
            <a:lvl1pPr algn="l">
              <a:defRPr sz="2000" b="1"/>
            </a:lvl1pPr>
          </a:lstStyle>
          <a:p>
            <a:r>
              <a:rPr kumimoji="1" lang="ja-JP" altLang="en-US"/>
              <a:t>マスター タイトルの書式設定</a:t>
            </a:r>
          </a:p>
        </p:txBody>
      </p:sp>
      <p:sp>
        <p:nvSpPr>
          <p:cNvPr id="3" name="図プレースホルダー 2"/>
          <p:cNvSpPr>
            <a:spLocks noGrp="1"/>
          </p:cNvSpPr>
          <p:nvPr>
            <p:ph type="pic" idx="1"/>
          </p:nvPr>
        </p:nvSpPr>
        <p:spPr>
          <a:xfrm>
            <a:off x="1941645" y="612775"/>
            <a:ext cx="59436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dirty="0"/>
          </a:p>
        </p:txBody>
      </p:sp>
      <p:sp>
        <p:nvSpPr>
          <p:cNvPr id="4" name="テキスト プレースホルダー 3"/>
          <p:cNvSpPr>
            <a:spLocks noGrp="1"/>
          </p:cNvSpPr>
          <p:nvPr>
            <p:ph type="body" sz="half" idx="2"/>
          </p:nvPr>
        </p:nvSpPr>
        <p:spPr>
          <a:xfrm>
            <a:off x="1941645" y="5367338"/>
            <a:ext cx="59436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7D880F11-FBB2-4E64-995B-A01CCE607AEE}" type="datetime1">
              <a:rPr lang="ja-JP" altLang="en-US" smtClean="0">
                <a:solidFill>
                  <a:prstClr val="black">
                    <a:tint val="75000"/>
                  </a:prstClr>
                </a:solidFill>
              </a:rPr>
              <a:t>2020/2/12</a:t>
            </a:fld>
            <a:endParaRPr lang="ja-JP" altLang="en-US" dirty="0">
              <a:solidFill>
                <a:prstClr val="black">
                  <a:tint val="75000"/>
                </a:prstClr>
              </a:solidFill>
            </a:endParaRPr>
          </a:p>
        </p:txBody>
      </p:sp>
      <p:sp>
        <p:nvSpPr>
          <p:cNvPr id="6" name="フッター プレースホルダー 5"/>
          <p:cNvSpPr>
            <a:spLocks noGrp="1"/>
          </p:cNvSpPr>
          <p:nvPr>
            <p:ph type="ftr" sz="quarter" idx="11"/>
          </p:nvPr>
        </p:nvSpPr>
        <p:spPr/>
        <p:txBody>
          <a:bodyPr/>
          <a:lstStyle/>
          <a:p>
            <a:endParaRPr lang="ja-JP" altLang="en-US" dirty="0">
              <a:solidFill>
                <a:prstClr val="black">
                  <a:tint val="75000"/>
                </a:prstClr>
              </a:solidFill>
            </a:endParaRPr>
          </a:p>
        </p:txBody>
      </p:sp>
      <p:sp>
        <p:nvSpPr>
          <p:cNvPr id="7" name="スライド番号プレースホルダー 6"/>
          <p:cNvSpPr>
            <a:spLocks noGrp="1"/>
          </p:cNvSpPr>
          <p:nvPr>
            <p:ph type="sldNum" sz="quarter" idx="12"/>
          </p:nvPr>
        </p:nvSpPr>
        <p:spPr/>
        <p:txBody>
          <a:bodyPr/>
          <a:lstStyle/>
          <a:p>
            <a:fld id="{7FC3C275-CA7A-426A-9E28-FEF7487CADFB}" type="slidenum">
              <a:rPr lang="ja-JP" altLang="en-US" smtClean="0">
                <a:solidFill>
                  <a:prstClr val="black">
                    <a:tint val="75000"/>
                  </a:prstClr>
                </a:solidFill>
              </a:rPr>
              <a:pPr/>
              <a:t>‹#›</a:t>
            </a:fld>
            <a:endParaRPr lang="ja-JP" altLang="en-US" dirty="0">
              <a:solidFill>
                <a:prstClr val="black">
                  <a:tint val="75000"/>
                </a:prstClr>
              </a:solidFill>
            </a:endParaRPr>
          </a:p>
        </p:txBody>
      </p:sp>
    </p:spTree>
    <p:extLst>
      <p:ext uri="{BB962C8B-B14F-4D97-AF65-F5344CB8AC3E}">
        <p14:creationId xmlns:p14="http://schemas.microsoft.com/office/powerpoint/2010/main" val="3135478426"/>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A610899F-D127-48B5-B766-B803DD56C793}" type="datetime1">
              <a:rPr lang="ja-JP" altLang="en-US" smtClean="0">
                <a:solidFill>
                  <a:prstClr val="black">
                    <a:tint val="75000"/>
                  </a:prstClr>
                </a:solidFill>
              </a:rPr>
              <a:t>2020/2/12</a:t>
            </a:fld>
            <a:endParaRPr lang="ja-JP" altLang="en-US" dirty="0">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dirty="0">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7FC3C275-CA7A-426A-9E28-FEF7487CADFB}" type="slidenum">
              <a:rPr lang="ja-JP" altLang="en-US" smtClean="0">
                <a:solidFill>
                  <a:prstClr val="black">
                    <a:tint val="75000"/>
                  </a:prstClr>
                </a:solidFill>
              </a:rPr>
              <a:pPr/>
              <a:t>‹#›</a:t>
            </a:fld>
            <a:endParaRPr lang="ja-JP" altLang="en-US" dirty="0">
              <a:solidFill>
                <a:prstClr val="black">
                  <a:tint val="75000"/>
                </a:prstClr>
              </a:solidFill>
            </a:endParaRPr>
          </a:p>
        </p:txBody>
      </p:sp>
    </p:spTree>
    <p:extLst>
      <p:ext uri="{BB962C8B-B14F-4D97-AF65-F5344CB8AC3E}">
        <p14:creationId xmlns:p14="http://schemas.microsoft.com/office/powerpoint/2010/main" val="2990665325"/>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7181850" y="274639"/>
            <a:ext cx="2228850" cy="5851525"/>
          </a:xfrm>
        </p:spPr>
        <p:txBody>
          <a:bodyPr vert="eaVert"/>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a:xfrm>
            <a:off x="495300" y="274639"/>
            <a:ext cx="6521450" cy="5851525"/>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1CB52CCF-062D-49F7-9B7B-9C84F919111F}" type="datetime1">
              <a:rPr lang="ja-JP" altLang="en-US" smtClean="0">
                <a:solidFill>
                  <a:prstClr val="black">
                    <a:tint val="75000"/>
                  </a:prstClr>
                </a:solidFill>
              </a:rPr>
              <a:t>2020/2/12</a:t>
            </a:fld>
            <a:endParaRPr lang="ja-JP" altLang="en-US" dirty="0">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dirty="0">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7FC3C275-CA7A-426A-9E28-FEF7487CADFB}" type="slidenum">
              <a:rPr lang="ja-JP" altLang="en-US" smtClean="0">
                <a:solidFill>
                  <a:prstClr val="black">
                    <a:tint val="75000"/>
                  </a:prstClr>
                </a:solidFill>
              </a:rPr>
              <a:pPr/>
              <a:t>‹#›</a:t>
            </a:fld>
            <a:endParaRPr lang="ja-JP" altLang="en-US" dirty="0">
              <a:solidFill>
                <a:prstClr val="black">
                  <a:tint val="75000"/>
                </a:prstClr>
              </a:solidFill>
            </a:endParaRPr>
          </a:p>
        </p:txBody>
      </p:sp>
    </p:spTree>
    <p:extLst>
      <p:ext uri="{BB962C8B-B14F-4D97-AF65-F5344CB8AC3E}">
        <p14:creationId xmlns:p14="http://schemas.microsoft.com/office/powerpoint/2010/main" val="4165407713"/>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1238250" y="1122363"/>
            <a:ext cx="7429500" cy="2387600"/>
          </a:xfrm>
        </p:spPr>
        <p:txBody>
          <a:bodyPr anchor="b"/>
          <a:lstStyle>
            <a:lvl1pPr algn="ctr">
              <a:defRPr sz="6000"/>
            </a:lvl1pPr>
          </a:lstStyle>
          <a:p>
            <a:r>
              <a:rPr kumimoji="1" lang="ja-JP" altLang="en-US"/>
              <a:t>マスター タイトルの書式設定</a:t>
            </a:r>
          </a:p>
        </p:txBody>
      </p:sp>
      <p:sp>
        <p:nvSpPr>
          <p:cNvPr id="3" name="サブタイトル 2"/>
          <p:cNvSpPr>
            <a:spLocks noGrp="1"/>
          </p:cNvSpPr>
          <p:nvPr>
            <p:ph type="subTitle" idx="1"/>
          </p:nvPr>
        </p:nvSpPr>
        <p:spPr>
          <a:xfrm>
            <a:off x="1238250" y="3602038"/>
            <a:ext cx="74295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kumimoji="1" lang="ja-JP" altLang="en-US"/>
              <a:t>マスター サブタイトルの書式設定</a:t>
            </a:r>
          </a:p>
        </p:txBody>
      </p:sp>
      <p:sp>
        <p:nvSpPr>
          <p:cNvPr id="4" name="日付プレースホルダー 3"/>
          <p:cNvSpPr>
            <a:spLocks noGrp="1"/>
          </p:cNvSpPr>
          <p:nvPr>
            <p:ph type="dt" sz="half" idx="10"/>
          </p:nvPr>
        </p:nvSpPr>
        <p:spPr/>
        <p:txBody>
          <a:bodyPr/>
          <a:lstStyle/>
          <a:p>
            <a:fld id="{7FCA7849-5338-4D8A-8490-BED77581F66B}" type="datetime1">
              <a:rPr kumimoji="1" lang="ja-JP" altLang="en-US" smtClean="0"/>
              <a:t>2020/2/12</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D9666DB5-3E8A-44EB-B50C-A4DC0E081807}" type="slidenum">
              <a:rPr kumimoji="1" lang="ja-JP" altLang="en-US" smtClean="0"/>
              <a:t>‹#›</a:t>
            </a:fld>
            <a:endParaRPr kumimoji="1" lang="ja-JP" altLang="en-US"/>
          </a:p>
        </p:txBody>
      </p:sp>
    </p:spTree>
    <p:extLst>
      <p:ext uri="{BB962C8B-B14F-4D97-AF65-F5344CB8AC3E}">
        <p14:creationId xmlns:p14="http://schemas.microsoft.com/office/powerpoint/2010/main" val="1398184526"/>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F898083B-6AC5-4D64-82C5-D3AD4FA27F60}" type="datetime1">
              <a:rPr kumimoji="1" lang="ja-JP" altLang="en-US" smtClean="0"/>
              <a:t>2020/2/12</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D9666DB5-3E8A-44EB-B50C-A4DC0E081807}" type="slidenum">
              <a:rPr kumimoji="1" lang="ja-JP" altLang="en-US" smtClean="0"/>
              <a:t>‹#›</a:t>
            </a:fld>
            <a:endParaRPr kumimoji="1" lang="ja-JP" altLang="en-US"/>
          </a:p>
        </p:txBody>
      </p:sp>
    </p:spTree>
    <p:extLst>
      <p:ext uri="{BB962C8B-B14F-4D97-AF65-F5344CB8AC3E}">
        <p14:creationId xmlns:p14="http://schemas.microsoft.com/office/powerpoint/2010/main" val="34944226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9B7985A3-5290-4836-9868-1795AEEDF1AB}" type="datetime1">
              <a:rPr kumimoji="1" lang="ja-JP" altLang="en-US" smtClean="0"/>
              <a:t>2020/2/12</a:t>
            </a:fld>
            <a:endParaRPr kumimoji="1" lang="ja-JP" altLang="en-US"/>
          </a:p>
        </p:txBody>
      </p:sp>
      <p:sp>
        <p:nvSpPr>
          <p:cNvPr id="3" name="フッター プレースホルダー 2"/>
          <p:cNvSpPr>
            <a:spLocks noGrp="1"/>
          </p:cNvSpPr>
          <p:nvPr>
            <p:ph type="ftr" sz="quarter" idx="11"/>
          </p:nvPr>
        </p:nvSpPr>
        <p:spPr/>
        <p:txBody>
          <a:bodyPr/>
          <a:lstStyle/>
          <a:p>
            <a:endParaRPr kumimoji="1" lang="ja-JP" altLang="en-US"/>
          </a:p>
        </p:txBody>
      </p:sp>
      <p:sp>
        <p:nvSpPr>
          <p:cNvPr id="4" name="スライド番号プレースホルダー 3"/>
          <p:cNvSpPr>
            <a:spLocks noGrp="1"/>
          </p:cNvSpPr>
          <p:nvPr>
            <p:ph type="sldNum" sz="quarter" idx="12"/>
          </p:nvPr>
        </p:nvSpPr>
        <p:spPr/>
        <p:txBody>
          <a:bodyPr/>
          <a:lstStyle/>
          <a:p>
            <a:fld id="{D9666DB5-3E8A-44EB-B50C-A4DC0E081807}" type="slidenum">
              <a:rPr kumimoji="1" lang="ja-JP" altLang="en-US" smtClean="0"/>
              <a:t>‹#›</a:t>
            </a:fld>
            <a:endParaRPr kumimoji="1" lang="ja-JP" altLang="en-US"/>
          </a:p>
        </p:txBody>
      </p:sp>
    </p:spTree>
    <p:extLst>
      <p:ext uri="{BB962C8B-B14F-4D97-AF65-F5344CB8AC3E}">
        <p14:creationId xmlns:p14="http://schemas.microsoft.com/office/powerpoint/2010/main" val="2213269087"/>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675883" y="1709748"/>
            <a:ext cx="8543925" cy="2852737"/>
          </a:xfrm>
        </p:spPr>
        <p:txBody>
          <a:bodyPr anchor="b"/>
          <a:lstStyle>
            <a:lvl1pPr>
              <a:defRPr sz="6000"/>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675883" y="4589474"/>
            <a:ext cx="8543925"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kumimoji="1" lang="ja-JP" altLang="en-US"/>
              <a:t>マスター テキストの書式設定</a:t>
            </a:r>
          </a:p>
        </p:txBody>
      </p:sp>
      <p:sp>
        <p:nvSpPr>
          <p:cNvPr id="4" name="日付プレースホルダー 3"/>
          <p:cNvSpPr>
            <a:spLocks noGrp="1"/>
          </p:cNvSpPr>
          <p:nvPr>
            <p:ph type="dt" sz="half" idx="10"/>
          </p:nvPr>
        </p:nvSpPr>
        <p:spPr/>
        <p:txBody>
          <a:bodyPr/>
          <a:lstStyle/>
          <a:p>
            <a:fld id="{03BDF28A-F861-4706-B742-A13B0E877E54}" type="datetime1">
              <a:rPr kumimoji="1" lang="ja-JP" altLang="en-US" smtClean="0"/>
              <a:t>2020/2/12</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D9666DB5-3E8A-44EB-B50C-A4DC0E081807}" type="slidenum">
              <a:rPr kumimoji="1" lang="ja-JP" altLang="en-US" smtClean="0"/>
              <a:t>‹#›</a:t>
            </a:fld>
            <a:endParaRPr kumimoji="1" lang="ja-JP" altLang="en-US"/>
          </a:p>
        </p:txBody>
      </p:sp>
    </p:spTree>
    <p:extLst>
      <p:ext uri="{BB962C8B-B14F-4D97-AF65-F5344CB8AC3E}">
        <p14:creationId xmlns:p14="http://schemas.microsoft.com/office/powerpoint/2010/main" val="1188200059"/>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sz="half" idx="1"/>
          </p:nvPr>
        </p:nvSpPr>
        <p:spPr>
          <a:xfrm>
            <a:off x="681038" y="1825625"/>
            <a:ext cx="421005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p:cNvSpPr>
            <a:spLocks noGrp="1"/>
          </p:cNvSpPr>
          <p:nvPr>
            <p:ph sz="half" idx="2"/>
          </p:nvPr>
        </p:nvSpPr>
        <p:spPr>
          <a:xfrm>
            <a:off x="5014913" y="1825625"/>
            <a:ext cx="421005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p:cNvSpPr>
            <a:spLocks noGrp="1"/>
          </p:cNvSpPr>
          <p:nvPr>
            <p:ph type="dt" sz="half" idx="10"/>
          </p:nvPr>
        </p:nvSpPr>
        <p:spPr/>
        <p:txBody>
          <a:bodyPr/>
          <a:lstStyle/>
          <a:p>
            <a:fld id="{F761EF4C-9F16-4853-8ECB-97BBEB5EBDA5}" type="datetime1">
              <a:rPr kumimoji="1" lang="ja-JP" altLang="en-US" smtClean="0"/>
              <a:t>2020/2/12</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D9666DB5-3E8A-44EB-B50C-A4DC0E081807}" type="slidenum">
              <a:rPr kumimoji="1" lang="ja-JP" altLang="en-US" smtClean="0"/>
              <a:t>‹#›</a:t>
            </a:fld>
            <a:endParaRPr kumimoji="1" lang="ja-JP" altLang="en-US"/>
          </a:p>
        </p:txBody>
      </p:sp>
    </p:spTree>
    <p:extLst>
      <p:ext uri="{BB962C8B-B14F-4D97-AF65-F5344CB8AC3E}">
        <p14:creationId xmlns:p14="http://schemas.microsoft.com/office/powerpoint/2010/main" val="280515899"/>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682331" y="365129"/>
            <a:ext cx="8543925" cy="1325563"/>
          </a:xfrm>
        </p:spPr>
        <p:txBody>
          <a:bodyPr/>
          <a:lstStyle/>
          <a:p>
            <a:r>
              <a:rPr kumimoji="1" lang="ja-JP" altLang="en-US"/>
              <a:t>マスター タイトルの書式設定</a:t>
            </a:r>
          </a:p>
        </p:txBody>
      </p:sp>
      <p:sp>
        <p:nvSpPr>
          <p:cNvPr id="3" name="テキスト プレースホルダー 2"/>
          <p:cNvSpPr>
            <a:spLocks noGrp="1"/>
          </p:cNvSpPr>
          <p:nvPr>
            <p:ph type="body" idx="1"/>
          </p:nvPr>
        </p:nvSpPr>
        <p:spPr>
          <a:xfrm>
            <a:off x="682328" y="1681163"/>
            <a:ext cx="4190702"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4" name="コンテンツ プレースホルダー 3"/>
          <p:cNvSpPr>
            <a:spLocks noGrp="1"/>
          </p:cNvSpPr>
          <p:nvPr>
            <p:ph sz="half" idx="2"/>
          </p:nvPr>
        </p:nvSpPr>
        <p:spPr>
          <a:xfrm>
            <a:off x="682328" y="2505075"/>
            <a:ext cx="4190702"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p:cNvSpPr>
            <a:spLocks noGrp="1"/>
          </p:cNvSpPr>
          <p:nvPr>
            <p:ph type="body" sz="quarter" idx="3"/>
          </p:nvPr>
        </p:nvSpPr>
        <p:spPr>
          <a:xfrm>
            <a:off x="5014913" y="1681163"/>
            <a:ext cx="4211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6" name="コンテンツ プレースホルダー 5"/>
          <p:cNvSpPr>
            <a:spLocks noGrp="1"/>
          </p:cNvSpPr>
          <p:nvPr>
            <p:ph sz="quarter" idx="4"/>
          </p:nvPr>
        </p:nvSpPr>
        <p:spPr>
          <a:xfrm>
            <a:off x="5014913" y="2505075"/>
            <a:ext cx="4211340"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p:cNvSpPr>
            <a:spLocks noGrp="1"/>
          </p:cNvSpPr>
          <p:nvPr>
            <p:ph type="dt" sz="half" idx="10"/>
          </p:nvPr>
        </p:nvSpPr>
        <p:spPr/>
        <p:txBody>
          <a:bodyPr/>
          <a:lstStyle/>
          <a:p>
            <a:fld id="{66561B11-3C99-40CD-A907-EC3FF2F3ADD5}" type="datetime1">
              <a:rPr kumimoji="1" lang="ja-JP" altLang="en-US" smtClean="0"/>
              <a:t>2020/2/12</a:t>
            </a:fld>
            <a:endParaRPr kumimoji="1" lang="ja-JP" altLang="en-US"/>
          </a:p>
        </p:txBody>
      </p:sp>
      <p:sp>
        <p:nvSpPr>
          <p:cNvPr id="8" name="フッター プレースホルダー 7"/>
          <p:cNvSpPr>
            <a:spLocks noGrp="1"/>
          </p:cNvSpPr>
          <p:nvPr>
            <p:ph type="ftr" sz="quarter" idx="11"/>
          </p:nvPr>
        </p:nvSpPr>
        <p:spPr/>
        <p:txBody>
          <a:bodyPr/>
          <a:lstStyle/>
          <a:p>
            <a:endParaRPr kumimoji="1" lang="ja-JP" altLang="en-US"/>
          </a:p>
        </p:txBody>
      </p:sp>
      <p:sp>
        <p:nvSpPr>
          <p:cNvPr id="9" name="スライド番号プレースホルダー 8"/>
          <p:cNvSpPr>
            <a:spLocks noGrp="1"/>
          </p:cNvSpPr>
          <p:nvPr>
            <p:ph type="sldNum" sz="quarter" idx="12"/>
          </p:nvPr>
        </p:nvSpPr>
        <p:spPr/>
        <p:txBody>
          <a:bodyPr/>
          <a:lstStyle/>
          <a:p>
            <a:fld id="{D9666DB5-3E8A-44EB-B50C-A4DC0E081807}" type="slidenum">
              <a:rPr kumimoji="1" lang="ja-JP" altLang="en-US" smtClean="0"/>
              <a:t>‹#›</a:t>
            </a:fld>
            <a:endParaRPr kumimoji="1" lang="ja-JP" altLang="en-US"/>
          </a:p>
        </p:txBody>
      </p:sp>
    </p:spTree>
    <p:extLst>
      <p:ext uri="{BB962C8B-B14F-4D97-AF65-F5344CB8AC3E}">
        <p14:creationId xmlns:p14="http://schemas.microsoft.com/office/powerpoint/2010/main" val="2624786699"/>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日付プレースホルダー 2"/>
          <p:cNvSpPr>
            <a:spLocks noGrp="1"/>
          </p:cNvSpPr>
          <p:nvPr>
            <p:ph type="dt" sz="half" idx="10"/>
          </p:nvPr>
        </p:nvSpPr>
        <p:spPr/>
        <p:txBody>
          <a:bodyPr/>
          <a:lstStyle/>
          <a:p>
            <a:fld id="{B5E65E4B-F4AE-4B25-8DBF-1CB8C8A9EBC7}" type="datetime1">
              <a:rPr kumimoji="1" lang="ja-JP" altLang="en-US" smtClean="0"/>
              <a:t>2020/2/12</a:t>
            </a:fld>
            <a:endParaRPr kumimoji="1" lang="ja-JP" altLang="en-US"/>
          </a:p>
        </p:txBody>
      </p:sp>
      <p:sp>
        <p:nvSpPr>
          <p:cNvPr id="4" name="フッター プレースホルダー 3"/>
          <p:cNvSpPr>
            <a:spLocks noGrp="1"/>
          </p:cNvSpPr>
          <p:nvPr>
            <p:ph type="ftr" sz="quarter" idx="11"/>
          </p:nvPr>
        </p:nvSpPr>
        <p:spPr/>
        <p:txBody>
          <a:bodyPr/>
          <a:lstStyle/>
          <a:p>
            <a:endParaRPr kumimoji="1" lang="ja-JP" altLang="en-US"/>
          </a:p>
        </p:txBody>
      </p:sp>
      <p:sp>
        <p:nvSpPr>
          <p:cNvPr id="5" name="スライド番号プレースホルダー 4"/>
          <p:cNvSpPr>
            <a:spLocks noGrp="1"/>
          </p:cNvSpPr>
          <p:nvPr>
            <p:ph type="sldNum" sz="quarter" idx="12"/>
          </p:nvPr>
        </p:nvSpPr>
        <p:spPr/>
        <p:txBody>
          <a:bodyPr/>
          <a:lstStyle/>
          <a:p>
            <a:fld id="{D9666DB5-3E8A-44EB-B50C-A4DC0E081807}" type="slidenum">
              <a:rPr kumimoji="1" lang="ja-JP" altLang="en-US" smtClean="0"/>
              <a:t>‹#›</a:t>
            </a:fld>
            <a:endParaRPr kumimoji="1" lang="ja-JP" altLang="en-US"/>
          </a:p>
        </p:txBody>
      </p:sp>
    </p:spTree>
    <p:extLst>
      <p:ext uri="{BB962C8B-B14F-4D97-AF65-F5344CB8AC3E}">
        <p14:creationId xmlns:p14="http://schemas.microsoft.com/office/powerpoint/2010/main" val="3101697204"/>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AD7F5521-1EDD-4D96-9D3E-6E021AE947E8}" type="datetime1">
              <a:rPr kumimoji="1" lang="ja-JP" altLang="en-US" smtClean="0"/>
              <a:t>2020/2/12</a:t>
            </a:fld>
            <a:endParaRPr kumimoji="1" lang="ja-JP" altLang="en-US"/>
          </a:p>
        </p:txBody>
      </p:sp>
      <p:sp>
        <p:nvSpPr>
          <p:cNvPr id="3" name="フッター プレースホルダー 2"/>
          <p:cNvSpPr>
            <a:spLocks noGrp="1"/>
          </p:cNvSpPr>
          <p:nvPr>
            <p:ph type="ftr" sz="quarter" idx="11"/>
          </p:nvPr>
        </p:nvSpPr>
        <p:spPr/>
        <p:txBody>
          <a:bodyPr/>
          <a:lstStyle/>
          <a:p>
            <a:endParaRPr kumimoji="1" lang="ja-JP" altLang="en-US"/>
          </a:p>
        </p:txBody>
      </p:sp>
      <p:sp>
        <p:nvSpPr>
          <p:cNvPr id="4" name="スライド番号プレースホルダー 3"/>
          <p:cNvSpPr>
            <a:spLocks noGrp="1"/>
          </p:cNvSpPr>
          <p:nvPr>
            <p:ph type="sldNum" sz="quarter" idx="12"/>
          </p:nvPr>
        </p:nvSpPr>
        <p:spPr/>
        <p:txBody>
          <a:bodyPr/>
          <a:lstStyle/>
          <a:p>
            <a:fld id="{D9666DB5-3E8A-44EB-B50C-A4DC0E081807}" type="slidenum">
              <a:rPr kumimoji="1" lang="ja-JP" altLang="en-US" smtClean="0"/>
              <a:t>‹#›</a:t>
            </a:fld>
            <a:endParaRPr kumimoji="1" lang="ja-JP" altLang="en-US"/>
          </a:p>
        </p:txBody>
      </p:sp>
    </p:spTree>
    <p:extLst>
      <p:ext uri="{BB962C8B-B14F-4D97-AF65-F5344CB8AC3E}">
        <p14:creationId xmlns:p14="http://schemas.microsoft.com/office/powerpoint/2010/main" val="229755897"/>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682332" y="457200"/>
            <a:ext cx="3194943" cy="1600200"/>
          </a:xfrm>
        </p:spPr>
        <p:txBody>
          <a:bodyPr anchor="b"/>
          <a:lstStyle>
            <a:lvl1pPr>
              <a:defRPr sz="3200"/>
            </a:lvl1pPr>
          </a:lstStyle>
          <a:p>
            <a:r>
              <a:rPr kumimoji="1" lang="ja-JP" altLang="en-US"/>
              <a:t>マスター タイトルの書式設定</a:t>
            </a:r>
          </a:p>
        </p:txBody>
      </p:sp>
      <p:sp>
        <p:nvSpPr>
          <p:cNvPr id="3" name="コンテンツ プレースホルダー 2"/>
          <p:cNvSpPr>
            <a:spLocks noGrp="1"/>
          </p:cNvSpPr>
          <p:nvPr>
            <p:ph idx="1"/>
          </p:nvPr>
        </p:nvSpPr>
        <p:spPr>
          <a:xfrm>
            <a:off x="4211340" y="987431"/>
            <a:ext cx="5014913"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p:cNvSpPr>
            <a:spLocks noGrp="1"/>
          </p:cNvSpPr>
          <p:nvPr>
            <p:ph type="body" sz="half" idx="2"/>
          </p:nvPr>
        </p:nvSpPr>
        <p:spPr>
          <a:xfrm>
            <a:off x="682332" y="2057400"/>
            <a:ext cx="3194943"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1BA2EA7E-06E0-41E8-A808-56E21F676EE4}" type="datetime1">
              <a:rPr kumimoji="1" lang="ja-JP" altLang="en-US" smtClean="0"/>
              <a:t>2020/2/12</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D9666DB5-3E8A-44EB-B50C-A4DC0E081807}" type="slidenum">
              <a:rPr kumimoji="1" lang="ja-JP" altLang="en-US" smtClean="0"/>
              <a:t>‹#›</a:t>
            </a:fld>
            <a:endParaRPr kumimoji="1" lang="ja-JP" altLang="en-US"/>
          </a:p>
        </p:txBody>
      </p:sp>
    </p:spTree>
    <p:extLst>
      <p:ext uri="{BB962C8B-B14F-4D97-AF65-F5344CB8AC3E}">
        <p14:creationId xmlns:p14="http://schemas.microsoft.com/office/powerpoint/2010/main" val="1252563603"/>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682332" y="457200"/>
            <a:ext cx="3194943" cy="1600200"/>
          </a:xfrm>
        </p:spPr>
        <p:txBody>
          <a:bodyPr anchor="b"/>
          <a:lstStyle>
            <a:lvl1pPr>
              <a:defRPr sz="3200"/>
            </a:lvl1pPr>
          </a:lstStyle>
          <a:p>
            <a:r>
              <a:rPr kumimoji="1" lang="ja-JP" altLang="en-US"/>
              <a:t>マスター タイトルの書式設定</a:t>
            </a:r>
          </a:p>
        </p:txBody>
      </p:sp>
      <p:sp>
        <p:nvSpPr>
          <p:cNvPr id="3" name="図プレースホルダー 2"/>
          <p:cNvSpPr>
            <a:spLocks noGrp="1"/>
          </p:cNvSpPr>
          <p:nvPr>
            <p:ph type="pic" idx="1"/>
          </p:nvPr>
        </p:nvSpPr>
        <p:spPr>
          <a:xfrm>
            <a:off x="4211340" y="987431"/>
            <a:ext cx="5014913"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p:cNvSpPr>
            <a:spLocks noGrp="1"/>
          </p:cNvSpPr>
          <p:nvPr>
            <p:ph type="body" sz="half" idx="2"/>
          </p:nvPr>
        </p:nvSpPr>
        <p:spPr>
          <a:xfrm>
            <a:off x="682332" y="2057400"/>
            <a:ext cx="3194943"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5A535640-9442-4282-AC8D-364A952D0EFB}" type="datetime1">
              <a:rPr kumimoji="1" lang="ja-JP" altLang="en-US" smtClean="0"/>
              <a:t>2020/2/12</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D9666DB5-3E8A-44EB-B50C-A4DC0E081807}" type="slidenum">
              <a:rPr kumimoji="1" lang="ja-JP" altLang="en-US" smtClean="0"/>
              <a:t>‹#›</a:t>
            </a:fld>
            <a:endParaRPr kumimoji="1" lang="ja-JP" altLang="en-US"/>
          </a:p>
        </p:txBody>
      </p:sp>
    </p:spTree>
    <p:extLst>
      <p:ext uri="{BB962C8B-B14F-4D97-AF65-F5344CB8AC3E}">
        <p14:creationId xmlns:p14="http://schemas.microsoft.com/office/powerpoint/2010/main" val="1746634027"/>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D0BD5E17-A995-4546-B25B-9948E0FAEB8C}" type="datetime1">
              <a:rPr kumimoji="1" lang="ja-JP" altLang="en-US" smtClean="0"/>
              <a:t>2020/2/12</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D9666DB5-3E8A-44EB-B50C-A4DC0E081807}" type="slidenum">
              <a:rPr kumimoji="1" lang="ja-JP" altLang="en-US" smtClean="0"/>
              <a:t>‹#›</a:t>
            </a:fld>
            <a:endParaRPr kumimoji="1" lang="ja-JP" altLang="en-US"/>
          </a:p>
        </p:txBody>
      </p:sp>
    </p:spTree>
    <p:extLst>
      <p:ext uri="{BB962C8B-B14F-4D97-AF65-F5344CB8AC3E}">
        <p14:creationId xmlns:p14="http://schemas.microsoft.com/office/powerpoint/2010/main" val="2257244987"/>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7088986" y="365125"/>
            <a:ext cx="2135981" cy="5811838"/>
          </a:xfrm>
        </p:spPr>
        <p:txBody>
          <a:bodyPr vert="eaVert"/>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a:xfrm>
            <a:off x="681042" y="365125"/>
            <a:ext cx="6284119" cy="5811838"/>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E1930AD0-BC80-4BE2-9077-3ABEF5E332FE}" type="datetime1">
              <a:rPr kumimoji="1" lang="ja-JP" altLang="en-US" smtClean="0"/>
              <a:t>2020/2/12</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D9666DB5-3E8A-44EB-B50C-A4DC0E081807}" type="slidenum">
              <a:rPr kumimoji="1" lang="ja-JP" altLang="en-US" smtClean="0"/>
              <a:t>‹#›</a:t>
            </a:fld>
            <a:endParaRPr kumimoji="1" lang="ja-JP" altLang="en-US"/>
          </a:p>
        </p:txBody>
      </p:sp>
    </p:spTree>
    <p:extLst>
      <p:ext uri="{BB962C8B-B14F-4D97-AF65-F5344CB8AC3E}">
        <p14:creationId xmlns:p14="http://schemas.microsoft.com/office/powerpoint/2010/main" val="44775636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682332" y="457200"/>
            <a:ext cx="3194943" cy="1600200"/>
          </a:xfrm>
        </p:spPr>
        <p:txBody>
          <a:bodyPr anchor="b"/>
          <a:lstStyle>
            <a:lvl1pPr>
              <a:defRPr sz="3200"/>
            </a:lvl1pPr>
          </a:lstStyle>
          <a:p>
            <a:r>
              <a:rPr kumimoji="1" lang="ja-JP" altLang="en-US"/>
              <a:t>マスター タイトルの書式設定</a:t>
            </a:r>
          </a:p>
        </p:txBody>
      </p:sp>
      <p:sp>
        <p:nvSpPr>
          <p:cNvPr id="3" name="コンテンツ プレースホルダー 2"/>
          <p:cNvSpPr>
            <a:spLocks noGrp="1"/>
          </p:cNvSpPr>
          <p:nvPr>
            <p:ph idx="1"/>
          </p:nvPr>
        </p:nvSpPr>
        <p:spPr>
          <a:xfrm>
            <a:off x="4211340" y="987440"/>
            <a:ext cx="5014913"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p:cNvSpPr>
            <a:spLocks noGrp="1"/>
          </p:cNvSpPr>
          <p:nvPr>
            <p:ph type="body" sz="half" idx="2"/>
          </p:nvPr>
        </p:nvSpPr>
        <p:spPr>
          <a:xfrm>
            <a:off x="682332" y="2057400"/>
            <a:ext cx="3194943"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423B8742-CCF7-473F-AD66-38154FA92379}" type="datetime1">
              <a:rPr kumimoji="1" lang="ja-JP" altLang="en-US" smtClean="0"/>
              <a:t>2020/2/12</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D9666DB5-3E8A-44EB-B50C-A4DC0E081807}" type="slidenum">
              <a:rPr kumimoji="1" lang="ja-JP" altLang="en-US" smtClean="0"/>
              <a:t>‹#›</a:t>
            </a:fld>
            <a:endParaRPr kumimoji="1" lang="ja-JP" altLang="en-US"/>
          </a:p>
        </p:txBody>
      </p:sp>
    </p:spTree>
    <p:extLst>
      <p:ext uri="{BB962C8B-B14F-4D97-AF65-F5344CB8AC3E}">
        <p14:creationId xmlns:p14="http://schemas.microsoft.com/office/powerpoint/2010/main" val="35726688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682332" y="457200"/>
            <a:ext cx="3194943" cy="1600200"/>
          </a:xfrm>
        </p:spPr>
        <p:txBody>
          <a:bodyPr anchor="b"/>
          <a:lstStyle>
            <a:lvl1pPr>
              <a:defRPr sz="3200"/>
            </a:lvl1pPr>
          </a:lstStyle>
          <a:p>
            <a:r>
              <a:rPr kumimoji="1" lang="ja-JP" altLang="en-US"/>
              <a:t>マスター タイトルの書式設定</a:t>
            </a:r>
          </a:p>
        </p:txBody>
      </p:sp>
      <p:sp>
        <p:nvSpPr>
          <p:cNvPr id="3" name="図プレースホルダー 2"/>
          <p:cNvSpPr>
            <a:spLocks noGrp="1"/>
          </p:cNvSpPr>
          <p:nvPr>
            <p:ph type="pic" idx="1"/>
          </p:nvPr>
        </p:nvSpPr>
        <p:spPr>
          <a:xfrm>
            <a:off x="4211340" y="987440"/>
            <a:ext cx="5014913"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p:cNvSpPr>
            <a:spLocks noGrp="1"/>
          </p:cNvSpPr>
          <p:nvPr>
            <p:ph type="body" sz="half" idx="2"/>
          </p:nvPr>
        </p:nvSpPr>
        <p:spPr>
          <a:xfrm>
            <a:off x="682332" y="2057400"/>
            <a:ext cx="3194943"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96674F4D-984E-416D-BA94-FA8B7DE83E8C}" type="datetime1">
              <a:rPr kumimoji="1" lang="ja-JP" altLang="en-US" smtClean="0"/>
              <a:t>2020/2/12</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D9666DB5-3E8A-44EB-B50C-A4DC0E081807}" type="slidenum">
              <a:rPr kumimoji="1" lang="ja-JP" altLang="en-US" smtClean="0"/>
              <a:t>‹#›</a:t>
            </a:fld>
            <a:endParaRPr kumimoji="1" lang="ja-JP" altLang="en-US"/>
          </a:p>
        </p:txBody>
      </p:sp>
    </p:spTree>
    <p:extLst>
      <p:ext uri="{BB962C8B-B14F-4D97-AF65-F5344CB8AC3E}">
        <p14:creationId xmlns:p14="http://schemas.microsoft.com/office/powerpoint/2010/main" val="62401176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theme" Target="../theme/theme3.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2.xml"/><Relationship Id="rId3" Type="http://schemas.openxmlformats.org/officeDocument/2006/relationships/slideLayout" Target="../slideLayouts/slideLayout37.xml"/><Relationship Id="rId7" Type="http://schemas.openxmlformats.org/officeDocument/2006/relationships/slideLayout" Target="../slideLayouts/slideLayout41.xml"/><Relationship Id="rId12" Type="http://schemas.openxmlformats.org/officeDocument/2006/relationships/theme" Target="../theme/theme4.xml"/><Relationship Id="rId2" Type="http://schemas.openxmlformats.org/officeDocument/2006/relationships/slideLayout" Target="../slideLayouts/slideLayout36.xml"/><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slideLayout" Target="../slideLayouts/slideLayout45.xml"/><Relationship Id="rId5" Type="http://schemas.openxmlformats.org/officeDocument/2006/relationships/slideLayout" Target="../slideLayouts/slideLayout39.xml"/><Relationship Id="rId10" Type="http://schemas.openxmlformats.org/officeDocument/2006/relationships/slideLayout" Target="../slideLayouts/slideLayout44.xml"/><Relationship Id="rId4" Type="http://schemas.openxmlformats.org/officeDocument/2006/relationships/slideLayout" Target="../slideLayouts/slideLayout38.xml"/><Relationship Id="rId9" Type="http://schemas.openxmlformats.org/officeDocument/2006/relationships/slideLayout" Target="../slideLayouts/slideLayout43.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3.xml"/><Relationship Id="rId3" Type="http://schemas.openxmlformats.org/officeDocument/2006/relationships/slideLayout" Target="../slideLayouts/slideLayout48.xml"/><Relationship Id="rId7" Type="http://schemas.openxmlformats.org/officeDocument/2006/relationships/slideLayout" Target="../slideLayouts/slideLayout52.xml"/><Relationship Id="rId12" Type="http://schemas.openxmlformats.org/officeDocument/2006/relationships/theme" Target="../theme/theme5.xml"/><Relationship Id="rId2" Type="http://schemas.openxmlformats.org/officeDocument/2006/relationships/slideLayout" Target="../slideLayouts/slideLayout47.xml"/><Relationship Id="rId1" Type="http://schemas.openxmlformats.org/officeDocument/2006/relationships/slideLayout" Target="../slideLayouts/slideLayout46.xml"/><Relationship Id="rId6" Type="http://schemas.openxmlformats.org/officeDocument/2006/relationships/slideLayout" Target="../slideLayouts/slideLayout51.xml"/><Relationship Id="rId11" Type="http://schemas.openxmlformats.org/officeDocument/2006/relationships/slideLayout" Target="../slideLayouts/slideLayout56.xml"/><Relationship Id="rId5" Type="http://schemas.openxmlformats.org/officeDocument/2006/relationships/slideLayout" Target="../slideLayouts/slideLayout50.xml"/><Relationship Id="rId10" Type="http://schemas.openxmlformats.org/officeDocument/2006/relationships/slideLayout" Target="../slideLayouts/slideLayout55.xml"/><Relationship Id="rId4" Type="http://schemas.openxmlformats.org/officeDocument/2006/relationships/slideLayout" Target="../slideLayouts/slideLayout49.xml"/><Relationship Id="rId9" Type="http://schemas.openxmlformats.org/officeDocument/2006/relationships/slideLayout" Target="../slideLayouts/slideLayout54.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4.xml"/><Relationship Id="rId3" Type="http://schemas.openxmlformats.org/officeDocument/2006/relationships/slideLayout" Target="../slideLayouts/slideLayout59.xml"/><Relationship Id="rId7" Type="http://schemas.openxmlformats.org/officeDocument/2006/relationships/slideLayout" Target="../slideLayouts/slideLayout63.xml"/><Relationship Id="rId12" Type="http://schemas.openxmlformats.org/officeDocument/2006/relationships/theme" Target="../theme/theme6.xml"/><Relationship Id="rId2" Type="http://schemas.openxmlformats.org/officeDocument/2006/relationships/slideLayout" Target="../slideLayouts/slideLayout58.xml"/><Relationship Id="rId1" Type="http://schemas.openxmlformats.org/officeDocument/2006/relationships/slideLayout" Target="../slideLayouts/slideLayout57.xml"/><Relationship Id="rId6" Type="http://schemas.openxmlformats.org/officeDocument/2006/relationships/slideLayout" Target="../slideLayouts/slideLayout62.xml"/><Relationship Id="rId11" Type="http://schemas.openxmlformats.org/officeDocument/2006/relationships/slideLayout" Target="../slideLayouts/slideLayout67.xml"/><Relationship Id="rId5" Type="http://schemas.openxmlformats.org/officeDocument/2006/relationships/slideLayout" Target="../slideLayouts/slideLayout61.xml"/><Relationship Id="rId10" Type="http://schemas.openxmlformats.org/officeDocument/2006/relationships/slideLayout" Target="../slideLayouts/slideLayout66.xml"/><Relationship Id="rId4" Type="http://schemas.openxmlformats.org/officeDocument/2006/relationships/slideLayout" Target="../slideLayouts/slideLayout60.xml"/><Relationship Id="rId9" Type="http://schemas.openxmlformats.org/officeDocument/2006/relationships/slideLayout" Target="../slideLayouts/slideLayout65.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5.xml"/><Relationship Id="rId3" Type="http://schemas.openxmlformats.org/officeDocument/2006/relationships/slideLayout" Target="../slideLayouts/slideLayout70.xml"/><Relationship Id="rId7" Type="http://schemas.openxmlformats.org/officeDocument/2006/relationships/slideLayout" Target="../slideLayouts/slideLayout74.xml"/><Relationship Id="rId12" Type="http://schemas.openxmlformats.org/officeDocument/2006/relationships/theme" Target="../theme/theme7.xml"/><Relationship Id="rId2" Type="http://schemas.openxmlformats.org/officeDocument/2006/relationships/slideLayout" Target="../slideLayouts/slideLayout69.xml"/><Relationship Id="rId1" Type="http://schemas.openxmlformats.org/officeDocument/2006/relationships/slideLayout" Target="../slideLayouts/slideLayout68.xml"/><Relationship Id="rId6" Type="http://schemas.openxmlformats.org/officeDocument/2006/relationships/slideLayout" Target="../slideLayouts/slideLayout73.xml"/><Relationship Id="rId11" Type="http://schemas.openxmlformats.org/officeDocument/2006/relationships/slideLayout" Target="../slideLayouts/slideLayout78.xml"/><Relationship Id="rId5" Type="http://schemas.openxmlformats.org/officeDocument/2006/relationships/slideLayout" Target="../slideLayouts/slideLayout72.xml"/><Relationship Id="rId10" Type="http://schemas.openxmlformats.org/officeDocument/2006/relationships/slideLayout" Target="../slideLayouts/slideLayout77.xml"/><Relationship Id="rId4" Type="http://schemas.openxmlformats.org/officeDocument/2006/relationships/slideLayout" Target="../slideLayouts/slideLayout71.xml"/><Relationship Id="rId9" Type="http://schemas.openxmlformats.org/officeDocument/2006/relationships/slideLayout" Target="../slideLayouts/slideLayout7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681044" y="365129"/>
            <a:ext cx="8543925" cy="1325563"/>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p:cNvSpPr>
            <a:spLocks noGrp="1"/>
          </p:cNvSpPr>
          <p:nvPr>
            <p:ph type="body" idx="1"/>
          </p:nvPr>
        </p:nvSpPr>
        <p:spPr>
          <a:xfrm>
            <a:off x="681044" y="1825625"/>
            <a:ext cx="8543925" cy="4351338"/>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2"/>
          </p:nvPr>
        </p:nvSpPr>
        <p:spPr>
          <a:xfrm>
            <a:off x="681038" y="6356371"/>
            <a:ext cx="222885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23645B9-48FC-430B-9FA7-DC359A903B25}" type="datetime1">
              <a:rPr kumimoji="1" lang="ja-JP" altLang="en-US" smtClean="0"/>
              <a:t>2020/2/12</a:t>
            </a:fld>
            <a:endParaRPr kumimoji="1" lang="ja-JP" altLang="en-US"/>
          </a:p>
        </p:txBody>
      </p:sp>
      <p:sp>
        <p:nvSpPr>
          <p:cNvPr id="5" name="フッター プレースホルダー 4"/>
          <p:cNvSpPr>
            <a:spLocks noGrp="1"/>
          </p:cNvSpPr>
          <p:nvPr>
            <p:ph type="ftr" sz="quarter" idx="3"/>
          </p:nvPr>
        </p:nvSpPr>
        <p:spPr>
          <a:xfrm>
            <a:off x="3281369" y="6356371"/>
            <a:ext cx="3343275"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p:cNvSpPr>
            <a:spLocks noGrp="1"/>
          </p:cNvSpPr>
          <p:nvPr>
            <p:ph type="sldNum" sz="quarter" idx="4"/>
          </p:nvPr>
        </p:nvSpPr>
        <p:spPr>
          <a:xfrm>
            <a:off x="6996113" y="6356371"/>
            <a:ext cx="222885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9666DB5-3E8A-44EB-B50C-A4DC0E081807}" type="slidenum">
              <a:rPr kumimoji="1" lang="ja-JP" altLang="en-US" smtClean="0"/>
              <a:t>‹#›</a:t>
            </a:fld>
            <a:endParaRPr kumimoji="1" lang="ja-JP" altLang="en-US"/>
          </a:p>
        </p:txBody>
      </p:sp>
    </p:spTree>
    <p:extLst>
      <p:ext uri="{BB962C8B-B14F-4D97-AF65-F5344CB8AC3E}">
        <p14:creationId xmlns:p14="http://schemas.microsoft.com/office/powerpoint/2010/main" val="312987898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タイトル プレースホルダ 1"/>
          <p:cNvSpPr>
            <a:spLocks noGrp="1"/>
          </p:cNvSpPr>
          <p:nvPr>
            <p:ph type="title"/>
          </p:nvPr>
        </p:nvSpPr>
        <p:spPr bwMode="auto">
          <a:xfrm>
            <a:off x="495300" y="274638"/>
            <a:ext cx="8915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ja-JP" altLang="en-US"/>
              <a:t>マスタ タイトルの書式設定</a:t>
            </a:r>
          </a:p>
        </p:txBody>
      </p:sp>
      <p:sp>
        <p:nvSpPr>
          <p:cNvPr id="1027" name="テキスト プレースホルダ 2"/>
          <p:cNvSpPr>
            <a:spLocks noGrp="1"/>
          </p:cNvSpPr>
          <p:nvPr>
            <p:ph type="body" idx="1"/>
          </p:nvPr>
        </p:nvSpPr>
        <p:spPr bwMode="auto">
          <a:xfrm>
            <a:off x="495300" y="1600206"/>
            <a:ext cx="89154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 3"/>
          <p:cNvSpPr>
            <a:spLocks noGrp="1"/>
          </p:cNvSpPr>
          <p:nvPr>
            <p:ph type="dt" sz="half" idx="2"/>
          </p:nvPr>
        </p:nvSpPr>
        <p:spPr>
          <a:xfrm>
            <a:off x="495300" y="6356369"/>
            <a:ext cx="2311400" cy="365125"/>
          </a:xfrm>
          <a:prstGeom prst="rect">
            <a:avLst/>
          </a:prstGeom>
        </p:spPr>
        <p:txBody>
          <a:bodyPr vert="horz" lIns="91440" tIns="45720" rIns="91440" bIns="45720" rtlCol="0" anchor="ctr"/>
          <a:lstStyle>
            <a:lvl1pPr algn="l">
              <a:defRPr sz="1200">
                <a:solidFill>
                  <a:schemeClr val="tx1">
                    <a:tint val="75000"/>
                  </a:schemeClr>
                </a:solidFill>
                <a:ea typeface="ＭＳ Ｐゴシック" pitchFamily="50" charset="-128"/>
              </a:defRPr>
            </a:lvl1pPr>
          </a:lstStyle>
          <a:p>
            <a:pPr fontAlgn="base">
              <a:spcBef>
                <a:spcPct val="0"/>
              </a:spcBef>
              <a:spcAft>
                <a:spcPct val="0"/>
              </a:spcAft>
              <a:defRPr/>
            </a:pPr>
            <a:fld id="{A373EC73-6B56-4D89-AC42-81808F8B2505}" type="datetime1">
              <a:rPr lang="ja-JP" altLang="en-US" smtClean="0">
                <a:solidFill>
                  <a:prstClr val="black">
                    <a:tint val="75000"/>
                  </a:prstClr>
                </a:solidFill>
                <a:latin typeface="Times New Roman" pitchFamily="18" charset="0"/>
              </a:rPr>
              <a:t>2020/2/12</a:t>
            </a:fld>
            <a:endParaRPr lang="en-US" altLang="ja-JP">
              <a:solidFill>
                <a:prstClr val="black">
                  <a:tint val="75000"/>
                </a:prstClr>
              </a:solidFill>
              <a:latin typeface="Times New Roman" pitchFamily="18" charset="0"/>
            </a:endParaRPr>
          </a:p>
        </p:txBody>
      </p:sp>
      <p:sp>
        <p:nvSpPr>
          <p:cNvPr id="5" name="フッター プレースホルダ 4"/>
          <p:cNvSpPr>
            <a:spLocks noGrp="1"/>
          </p:cNvSpPr>
          <p:nvPr>
            <p:ph type="ftr" sz="quarter" idx="3"/>
          </p:nvPr>
        </p:nvSpPr>
        <p:spPr>
          <a:xfrm>
            <a:off x="3384550" y="6356369"/>
            <a:ext cx="3136900" cy="365125"/>
          </a:xfrm>
          <a:prstGeom prst="rect">
            <a:avLst/>
          </a:prstGeom>
        </p:spPr>
        <p:txBody>
          <a:bodyPr vert="horz" lIns="91440" tIns="45720" rIns="91440" bIns="45720" rtlCol="0" anchor="ctr"/>
          <a:lstStyle>
            <a:lvl1pPr algn="ctr">
              <a:defRPr sz="1200">
                <a:solidFill>
                  <a:schemeClr val="tx1">
                    <a:tint val="75000"/>
                  </a:schemeClr>
                </a:solidFill>
                <a:ea typeface="ＭＳ Ｐゴシック" pitchFamily="50" charset="-128"/>
              </a:defRPr>
            </a:lvl1pPr>
          </a:lstStyle>
          <a:p>
            <a:pPr fontAlgn="base">
              <a:spcBef>
                <a:spcPct val="0"/>
              </a:spcBef>
              <a:spcAft>
                <a:spcPct val="0"/>
              </a:spcAft>
              <a:defRPr/>
            </a:pPr>
            <a:endParaRPr lang="en-US" altLang="ja-JP">
              <a:solidFill>
                <a:prstClr val="black">
                  <a:tint val="75000"/>
                </a:prstClr>
              </a:solidFill>
              <a:latin typeface="Times New Roman" pitchFamily="18" charset="0"/>
            </a:endParaRPr>
          </a:p>
        </p:txBody>
      </p:sp>
      <p:sp>
        <p:nvSpPr>
          <p:cNvPr id="6" name="スライド番号プレースホルダ 5"/>
          <p:cNvSpPr>
            <a:spLocks noGrp="1"/>
          </p:cNvSpPr>
          <p:nvPr>
            <p:ph type="sldNum" sz="quarter" idx="4"/>
          </p:nvPr>
        </p:nvSpPr>
        <p:spPr>
          <a:xfrm>
            <a:off x="7099300" y="6356369"/>
            <a:ext cx="2311400" cy="365125"/>
          </a:xfrm>
          <a:prstGeom prst="rect">
            <a:avLst/>
          </a:prstGeom>
        </p:spPr>
        <p:txBody>
          <a:bodyPr vert="horz" lIns="91440" tIns="45720" rIns="91440" bIns="45720" rtlCol="0" anchor="ctr"/>
          <a:lstStyle>
            <a:lvl1pPr algn="r">
              <a:defRPr sz="1200">
                <a:solidFill>
                  <a:schemeClr val="tx1">
                    <a:tint val="75000"/>
                  </a:schemeClr>
                </a:solidFill>
                <a:ea typeface="ＭＳ Ｐゴシック" pitchFamily="50" charset="-128"/>
              </a:defRPr>
            </a:lvl1pPr>
          </a:lstStyle>
          <a:p>
            <a:pPr fontAlgn="base">
              <a:spcBef>
                <a:spcPct val="0"/>
              </a:spcBef>
              <a:spcAft>
                <a:spcPct val="0"/>
              </a:spcAft>
              <a:defRPr/>
            </a:pPr>
            <a:fld id="{82D6C5F1-EEE1-4897-BF6E-D1E6AE0CD774}" type="slidenum">
              <a:rPr lang="ja-JP" altLang="en-US">
                <a:solidFill>
                  <a:prstClr val="black">
                    <a:tint val="75000"/>
                  </a:prstClr>
                </a:solidFill>
                <a:latin typeface="Times New Roman" pitchFamily="18" charset="0"/>
              </a:rPr>
              <a:pPr fontAlgn="base">
                <a:spcBef>
                  <a:spcPct val="0"/>
                </a:spcBef>
                <a:spcAft>
                  <a:spcPct val="0"/>
                </a:spcAft>
                <a:defRPr/>
              </a:pPr>
              <a:t>‹#›</a:t>
            </a:fld>
            <a:endParaRPr lang="en-US" altLang="ja-JP">
              <a:solidFill>
                <a:prstClr val="black">
                  <a:tint val="75000"/>
                </a:prstClr>
              </a:solidFill>
              <a:latin typeface="Times New Roman" pitchFamily="18" charset="0"/>
            </a:endParaRPr>
          </a:p>
        </p:txBody>
      </p:sp>
    </p:spTree>
    <p:extLst>
      <p:ext uri="{BB962C8B-B14F-4D97-AF65-F5344CB8AC3E}">
        <p14:creationId xmlns:p14="http://schemas.microsoft.com/office/powerpoint/2010/main" val="1149160526"/>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Lst>
  <p:hf sldNum="0" hdr="0" ftr="0" dt="0"/>
  <p:txStyles>
    <p:titleStyle>
      <a:lvl1pPr algn="ctr" rtl="0" eaLnBrk="0" fontAlgn="base" hangingPunct="0">
        <a:spcBef>
          <a:spcPct val="0"/>
        </a:spcBef>
        <a:spcAft>
          <a:spcPct val="0"/>
        </a:spcAft>
        <a:defRPr kumimoji="1" sz="4400" kern="1200">
          <a:solidFill>
            <a:schemeClr val="tx1"/>
          </a:solidFill>
          <a:latin typeface="+mj-lt"/>
          <a:ea typeface="+mj-ea"/>
          <a:cs typeface="+mj-cs"/>
        </a:defRPr>
      </a:lvl1pPr>
      <a:lvl2pPr algn="ctr" rtl="0" eaLnBrk="0" fontAlgn="base" hangingPunct="0">
        <a:spcBef>
          <a:spcPct val="0"/>
        </a:spcBef>
        <a:spcAft>
          <a:spcPct val="0"/>
        </a:spcAft>
        <a:defRPr kumimoji="1" sz="4400">
          <a:solidFill>
            <a:schemeClr val="tx1"/>
          </a:solidFill>
          <a:latin typeface="Calibri" pitchFamily="34" charset="0"/>
        </a:defRPr>
      </a:lvl2pPr>
      <a:lvl3pPr algn="ctr" rtl="0" eaLnBrk="0" fontAlgn="base" hangingPunct="0">
        <a:spcBef>
          <a:spcPct val="0"/>
        </a:spcBef>
        <a:spcAft>
          <a:spcPct val="0"/>
        </a:spcAft>
        <a:defRPr kumimoji="1" sz="4400">
          <a:solidFill>
            <a:schemeClr val="tx1"/>
          </a:solidFill>
          <a:latin typeface="Calibri" pitchFamily="34" charset="0"/>
        </a:defRPr>
      </a:lvl3pPr>
      <a:lvl4pPr algn="ctr" rtl="0" eaLnBrk="0" fontAlgn="base" hangingPunct="0">
        <a:spcBef>
          <a:spcPct val="0"/>
        </a:spcBef>
        <a:spcAft>
          <a:spcPct val="0"/>
        </a:spcAft>
        <a:defRPr kumimoji="1" sz="4400">
          <a:solidFill>
            <a:schemeClr val="tx1"/>
          </a:solidFill>
          <a:latin typeface="Calibri" pitchFamily="34" charset="0"/>
        </a:defRPr>
      </a:lvl4pPr>
      <a:lvl5pPr algn="ctr" rtl="0" eaLnBrk="0" fontAlgn="base" hangingPunct="0">
        <a:spcBef>
          <a:spcPct val="0"/>
        </a:spcBef>
        <a:spcAft>
          <a:spcPct val="0"/>
        </a:spcAft>
        <a:defRPr kumimoji="1" sz="4400">
          <a:solidFill>
            <a:schemeClr val="tx1"/>
          </a:solidFill>
          <a:latin typeface="Calibri" pitchFamily="34" charset="0"/>
        </a:defRPr>
      </a:lvl5pPr>
      <a:lvl6pPr marL="457200" algn="ctr" rtl="0" fontAlgn="base">
        <a:spcBef>
          <a:spcPct val="0"/>
        </a:spcBef>
        <a:spcAft>
          <a:spcPct val="0"/>
        </a:spcAft>
        <a:defRPr kumimoji="1" sz="4400">
          <a:solidFill>
            <a:schemeClr val="tx1"/>
          </a:solidFill>
          <a:latin typeface="Calibri" pitchFamily="34" charset="0"/>
        </a:defRPr>
      </a:lvl6pPr>
      <a:lvl7pPr marL="914400" algn="ctr" rtl="0" fontAlgn="base">
        <a:spcBef>
          <a:spcPct val="0"/>
        </a:spcBef>
        <a:spcAft>
          <a:spcPct val="0"/>
        </a:spcAft>
        <a:defRPr kumimoji="1" sz="4400">
          <a:solidFill>
            <a:schemeClr val="tx1"/>
          </a:solidFill>
          <a:latin typeface="Calibri" pitchFamily="34" charset="0"/>
        </a:defRPr>
      </a:lvl7pPr>
      <a:lvl8pPr marL="1371600" algn="ctr" rtl="0" fontAlgn="base">
        <a:spcBef>
          <a:spcPct val="0"/>
        </a:spcBef>
        <a:spcAft>
          <a:spcPct val="0"/>
        </a:spcAft>
        <a:defRPr kumimoji="1" sz="4400">
          <a:solidFill>
            <a:schemeClr val="tx1"/>
          </a:solidFill>
          <a:latin typeface="Calibri" pitchFamily="34" charset="0"/>
        </a:defRPr>
      </a:lvl8pPr>
      <a:lvl9pPr marL="1828800" algn="ctr" rtl="0" fontAlgn="base">
        <a:spcBef>
          <a:spcPct val="0"/>
        </a:spcBef>
        <a:spcAft>
          <a:spcPct val="0"/>
        </a:spcAft>
        <a:defRPr kumimoji="1"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kumimoji="1"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681044" y="365129"/>
            <a:ext cx="8543925" cy="1325563"/>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p:cNvSpPr>
            <a:spLocks noGrp="1"/>
          </p:cNvSpPr>
          <p:nvPr>
            <p:ph type="body" idx="1"/>
          </p:nvPr>
        </p:nvSpPr>
        <p:spPr>
          <a:xfrm>
            <a:off x="681044" y="1825625"/>
            <a:ext cx="8543925" cy="4351338"/>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2"/>
          </p:nvPr>
        </p:nvSpPr>
        <p:spPr>
          <a:xfrm>
            <a:off x="681038" y="6356371"/>
            <a:ext cx="222885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93593EB-CBFF-46A5-9035-DA9D42667835}" type="datetime1">
              <a:rPr lang="ja-JP" altLang="en-US" smtClean="0">
                <a:solidFill>
                  <a:prstClr val="black">
                    <a:tint val="75000"/>
                  </a:prstClr>
                </a:solidFill>
              </a:rPr>
              <a:t>2020/2/12</a:t>
            </a:fld>
            <a:endParaRPr lang="ja-JP" altLang="en-US">
              <a:solidFill>
                <a:prstClr val="black">
                  <a:tint val="75000"/>
                </a:prstClr>
              </a:solidFill>
            </a:endParaRPr>
          </a:p>
        </p:txBody>
      </p:sp>
      <p:sp>
        <p:nvSpPr>
          <p:cNvPr id="5" name="フッター プレースホルダー 4"/>
          <p:cNvSpPr>
            <a:spLocks noGrp="1"/>
          </p:cNvSpPr>
          <p:nvPr>
            <p:ph type="ftr" sz="quarter" idx="3"/>
          </p:nvPr>
        </p:nvSpPr>
        <p:spPr>
          <a:xfrm>
            <a:off x="3281369" y="6356371"/>
            <a:ext cx="3343275"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4"/>
          </p:nvPr>
        </p:nvSpPr>
        <p:spPr>
          <a:xfrm>
            <a:off x="6996113" y="6356371"/>
            <a:ext cx="222885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9666DB5-3E8A-44EB-B50C-A4DC0E081807}"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649380831"/>
      </p:ext>
    </p:extLst>
  </p:cSld>
  <p:clrMap bg1="lt1" tx1="dk1" bg2="lt2" tx2="dk2" accent1="accent1" accent2="accent2" accent3="accent3" accent4="accent4" accent5="accent5" accent6="accent6" hlink="hlink" folHlink="folHlink"/>
  <p:sldLayoutIdLst>
    <p:sldLayoutId id="2147483698" r:id="rId1"/>
    <p:sldLayoutId id="2147483699" r:id="rId2"/>
    <p:sldLayoutId id="2147483700" r:id="rId3"/>
    <p:sldLayoutId id="2147483701" r:id="rId4"/>
    <p:sldLayoutId id="2147483702" r:id="rId5"/>
    <p:sldLayoutId id="2147483703" r:id="rId6"/>
    <p:sldLayoutId id="2147483704" r:id="rId7"/>
    <p:sldLayoutId id="2147483705" r:id="rId8"/>
    <p:sldLayoutId id="2147483706" r:id="rId9"/>
    <p:sldLayoutId id="2147483707" r:id="rId10"/>
    <p:sldLayoutId id="2147483708" r:id="rId11"/>
  </p:sldLayoutIdLst>
  <p:hf sldNum="0" hdr="0" ftr="0" dt="0"/>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495300" y="274638"/>
            <a:ext cx="8915400" cy="1143000"/>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p:cNvSpPr>
            <a:spLocks noGrp="1"/>
          </p:cNvSpPr>
          <p:nvPr>
            <p:ph type="body" idx="1"/>
          </p:nvPr>
        </p:nvSpPr>
        <p:spPr>
          <a:xfrm>
            <a:off x="495300" y="1600206"/>
            <a:ext cx="8915400" cy="4525963"/>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2"/>
          </p:nvPr>
        </p:nvSpPr>
        <p:spPr>
          <a:xfrm>
            <a:off x="495300" y="6356373"/>
            <a:ext cx="2311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66DA4B8-D82E-4B68-AC50-C298A4DE614E}" type="datetime1">
              <a:rPr lang="ja-JP" altLang="en-US" smtClean="0">
                <a:solidFill>
                  <a:prstClr val="black">
                    <a:tint val="75000"/>
                  </a:prstClr>
                </a:solidFill>
              </a:rPr>
              <a:t>2020/2/12</a:t>
            </a:fld>
            <a:endParaRPr lang="ja-JP" altLang="en-US" dirty="0">
              <a:solidFill>
                <a:prstClr val="black">
                  <a:tint val="75000"/>
                </a:prstClr>
              </a:solidFill>
            </a:endParaRPr>
          </a:p>
        </p:txBody>
      </p:sp>
      <p:sp>
        <p:nvSpPr>
          <p:cNvPr id="5" name="フッター プレースホルダー 4"/>
          <p:cNvSpPr>
            <a:spLocks noGrp="1"/>
          </p:cNvSpPr>
          <p:nvPr>
            <p:ph type="ftr" sz="quarter" idx="3"/>
          </p:nvPr>
        </p:nvSpPr>
        <p:spPr>
          <a:xfrm>
            <a:off x="3384550" y="6356373"/>
            <a:ext cx="31369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ja-JP" altLang="en-US" dirty="0">
              <a:solidFill>
                <a:prstClr val="black">
                  <a:tint val="75000"/>
                </a:prstClr>
              </a:solidFill>
            </a:endParaRPr>
          </a:p>
        </p:txBody>
      </p:sp>
      <p:sp>
        <p:nvSpPr>
          <p:cNvPr id="6" name="スライド番号プレースホルダー 5"/>
          <p:cNvSpPr>
            <a:spLocks noGrp="1"/>
          </p:cNvSpPr>
          <p:nvPr>
            <p:ph type="sldNum" sz="quarter" idx="4"/>
          </p:nvPr>
        </p:nvSpPr>
        <p:spPr>
          <a:xfrm>
            <a:off x="7099300" y="6356373"/>
            <a:ext cx="2311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FC3C275-CA7A-426A-9E28-FEF7487CADFB}" type="slidenum">
              <a:rPr lang="ja-JP" altLang="en-US" smtClean="0">
                <a:solidFill>
                  <a:prstClr val="black">
                    <a:tint val="75000"/>
                  </a:prstClr>
                </a:solidFill>
              </a:rPr>
              <a:pPr/>
              <a:t>‹#›</a:t>
            </a:fld>
            <a:endParaRPr lang="ja-JP" altLang="en-US" dirty="0">
              <a:solidFill>
                <a:prstClr val="black">
                  <a:tint val="75000"/>
                </a:prstClr>
              </a:solidFill>
            </a:endParaRPr>
          </a:p>
        </p:txBody>
      </p:sp>
    </p:spTree>
    <p:extLst>
      <p:ext uri="{BB962C8B-B14F-4D97-AF65-F5344CB8AC3E}">
        <p14:creationId xmlns:p14="http://schemas.microsoft.com/office/powerpoint/2010/main" val="264994789"/>
      </p:ext>
    </p:extLst>
  </p:cSld>
  <p:clrMap bg1="lt1" tx1="dk1" bg2="lt2" tx2="dk2" accent1="accent1" accent2="accent2" accent3="accent3" accent4="accent4" accent5="accent5" accent6="accent6" hlink="hlink" folHlink="folHlink"/>
  <p:sldLayoutIdLst>
    <p:sldLayoutId id="2147483722" r:id="rId1"/>
    <p:sldLayoutId id="2147483723" r:id="rId2"/>
    <p:sldLayoutId id="2147483724" r:id="rId3"/>
    <p:sldLayoutId id="2147483725" r:id="rId4"/>
    <p:sldLayoutId id="2147483726" r:id="rId5"/>
    <p:sldLayoutId id="2147483727" r:id="rId6"/>
    <p:sldLayoutId id="2147483728" r:id="rId7"/>
    <p:sldLayoutId id="2147483729" r:id="rId8"/>
    <p:sldLayoutId id="2147483730" r:id="rId9"/>
    <p:sldLayoutId id="2147483731" r:id="rId10"/>
    <p:sldLayoutId id="2147483732" r:id="rId11"/>
  </p:sldLayoutIdLst>
  <p:hf sldNum="0" hdr="0" ftr="0" dt="0"/>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681044" y="365129"/>
            <a:ext cx="8543925" cy="1325563"/>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p:cNvSpPr>
            <a:spLocks noGrp="1"/>
          </p:cNvSpPr>
          <p:nvPr>
            <p:ph type="body" idx="1"/>
          </p:nvPr>
        </p:nvSpPr>
        <p:spPr>
          <a:xfrm>
            <a:off x="681044" y="1825625"/>
            <a:ext cx="8543925" cy="4351338"/>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2"/>
          </p:nvPr>
        </p:nvSpPr>
        <p:spPr>
          <a:xfrm>
            <a:off x="681038" y="6356369"/>
            <a:ext cx="222885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CDA866A-96BF-4F61-8272-BD08AC31456E}" type="datetime1">
              <a:rPr lang="ja-JP" altLang="en-US" smtClean="0">
                <a:solidFill>
                  <a:prstClr val="black">
                    <a:tint val="75000"/>
                  </a:prstClr>
                </a:solidFill>
              </a:rPr>
              <a:t>2020/2/12</a:t>
            </a:fld>
            <a:endParaRPr lang="ja-JP" altLang="en-US">
              <a:solidFill>
                <a:prstClr val="black">
                  <a:tint val="75000"/>
                </a:prstClr>
              </a:solidFill>
            </a:endParaRPr>
          </a:p>
        </p:txBody>
      </p:sp>
      <p:sp>
        <p:nvSpPr>
          <p:cNvPr id="5" name="フッター プレースホルダー 4"/>
          <p:cNvSpPr>
            <a:spLocks noGrp="1"/>
          </p:cNvSpPr>
          <p:nvPr>
            <p:ph type="ftr" sz="quarter" idx="3"/>
          </p:nvPr>
        </p:nvSpPr>
        <p:spPr>
          <a:xfrm>
            <a:off x="3281369" y="6356369"/>
            <a:ext cx="3343275"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4"/>
          </p:nvPr>
        </p:nvSpPr>
        <p:spPr>
          <a:xfrm>
            <a:off x="6996113" y="6356369"/>
            <a:ext cx="222885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9666DB5-3E8A-44EB-B50C-A4DC0E081807}"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3585032221"/>
      </p:ext>
    </p:extLst>
  </p:cSld>
  <p:clrMap bg1="lt1" tx1="dk1" bg2="lt2" tx2="dk2" accent1="accent1" accent2="accent2" accent3="accent3" accent4="accent4" accent5="accent5" accent6="accent6" hlink="hlink" folHlink="folHlink"/>
  <p:sldLayoutIdLst>
    <p:sldLayoutId id="2147483734" r:id="rId1"/>
    <p:sldLayoutId id="2147483735" r:id="rId2"/>
    <p:sldLayoutId id="2147483736" r:id="rId3"/>
    <p:sldLayoutId id="2147483737" r:id="rId4"/>
    <p:sldLayoutId id="2147483738" r:id="rId5"/>
    <p:sldLayoutId id="2147483739" r:id="rId6"/>
    <p:sldLayoutId id="2147483740" r:id="rId7"/>
    <p:sldLayoutId id="2147483741" r:id="rId8"/>
    <p:sldLayoutId id="2147483742" r:id="rId9"/>
    <p:sldLayoutId id="2147483743" r:id="rId10"/>
    <p:sldLayoutId id="2147483744" r:id="rId11"/>
  </p:sldLayoutIdLst>
  <p:hf sldNum="0" hdr="0" ftr="0" dt="0"/>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495300" y="274638"/>
            <a:ext cx="8915400" cy="1143000"/>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p:cNvSpPr>
            <a:spLocks noGrp="1"/>
          </p:cNvSpPr>
          <p:nvPr>
            <p:ph type="body" idx="1"/>
          </p:nvPr>
        </p:nvSpPr>
        <p:spPr>
          <a:xfrm>
            <a:off x="495300" y="1600204"/>
            <a:ext cx="8915400" cy="4525963"/>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2"/>
          </p:nvPr>
        </p:nvSpPr>
        <p:spPr>
          <a:xfrm>
            <a:off x="495300" y="6356355"/>
            <a:ext cx="2311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6CA1943-7F13-45EB-A97A-51BE724D0BF6}" type="datetime1">
              <a:rPr lang="ja-JP" altLang="en-US" smtClean="0">
                <a:solidFill>
                  <a:prstClr val="black">
                    <a:tint val="75000"/>
                  </a:prstClr>
                </a:solidFill>
              </a:rPr>
              <a:t>2020/2/12</a:t>
            </a:fld>
            <a:endParaRPr lang="ja-JP" altLang="en-US" dirty="0">
              <a:solidFill>
                <a:prstClr val="black">
                  <a:tint val="75000"/>
                </a:prstClr>
              </a:solidFill>
            </a:endParaRPr>
          </a:p>
        </p:txBody>
      </p:sp>
      <p:sp>
        <p:nvSpPr>
          <p:cNvPr id="5" name="フッター プレースホルダー 4"/>
          <p:cNvSpPr>
            <a:spLocks noGrp="1"/>
          </p:cNvSpPr>
          <p:nvPr>
            <p:ph type="ftr" sz="quarter" idx="3"/>
          </p:nvPr>
        </p:nvSpPr>
        <p:spPr>
          <a:xfrm>
            <a:off x="3384550" y="6356355"/>
            <a:ext cx="31369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ja-JP" altLang="en-US" dirty="0">
              <a:solidFill>
                <a:prstClr val="black">
                  <a:tint val="75000"/>
                </a:prstClr>
              </a:solidFill>
            </a:endParaRPr>
          </a:p>
        </p:txBody>
      </p:sp>
      <p:sp>
        <p:nvSpPr>
          <p:cNvPr id="6" name="スライド番号プレースホルダー 5"/>
          <p:cNvSpPr>
            <a:spLocks noGrp="1"/>
          </p:cNvSpPr>
          <p:nvPr>
            <p:ph type="sldNum" sz="quarter" idx="4"/>
          </p:nvPr>
        </p:nvSpPr>
        <p:spPr>
          <a:xfrm>
            <a:off x="7099300" y="6356355"/>
            <a:ext cx="2311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FC3C275-CA7A-426A-9E28-FEF7487CADFB}" type="slidenum">
              <a:rPr lang="ja-JP" altLang="en-US" smtClean="0">
                <a:solidFill>
                  <a:prstClr val="black">
                    <a:tint val="75000"/>
                  </a:prstClr>
                </a:solidFill>
              </a:rPr>
              <a:pPr/>
              <a:t>‹#›</a:t>
            </a:fld>
            <a:endParaRPr lang="ja-JP" altLang="en-US" dirty="0">
              <a:solidFill>
                <a:prstClr val="black">
                  <a:tint val="75000"/>
                </a:prstClr>
              </a:solidFill>
            </a:endParaRPr>
          </a:p>
        </p:txBody>
      </p:sp>
    </p:spTree>
    <p:extLst>
      <p:ext uri="{BB962C8B-B14F-4D97-AF65-F5344CB8AC3E}">
        <p14:creationId xmlns:p14="http://schemas.microsoft.com/office/powerpoint/2010/main" val="756363243"/>
      </p:ext>
    </p:extLst>
  </p:cSld>
  <p:clrMap bg1="lt1" tx1="dk1" bg2="lt2" tx2="dk2" accent1="accent1" accent2="accent2" accent3="accent3" accent4="accent4" accent5="accent5" accent6="accent6" hlink="hlink" folHlink="folHlink"/>
  <p:sldLayoutIdLst>
    <p:sldLayoutId id="2147483806" r:id="rId1"/>
    <p:sldLayoutId id="2147483807" r:id="rId2"/>
    <p:sldLayoutId id="2147483808" r:id="rId3"/>
    <p:sldLayoutId id="2147483809" r:id="rId4"/>
    <p:sldLayoutId id="2147483810" r:id="rId5"/>
    <p:sldLayoutId id="2147483811" r:id="rId6"/>
    <p:sldLayoutId id="2147483812" r:id="rId7"/>
    <p:sldLayoutId id="2147483813" r:id="rId8"/>
    <p:sldLayoutId id="2147483814" r:id="rId9"/>
    <p:sldLayoutId id="2147483815" r:id="rId10"/>
    <p:sldLayoutId id="2147483816" r:id="rId11"/>
  </p:sldLayoutIdLst>
  <p:hf sldNum="0" hdr="0" ftr="0" dt="0"/>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681043" y="365129"/>
            <a:ext cx="8543925" cy="1325563"/>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p:cNvSpPr>
            <a:spLocks noGrp="1"/>
          </p:cNvSpPr>
          <p:nvPr>
            <p:ph type="body" idx="1"/>
          </p:nvPr>
        </p:nvSpPr>
        <p:spPr>
          <a:xfrm>
            <a:off x="681043" y="1825625"/>
            <a:ext cx="8543925" cy="4351338"/>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2"/>
          </p:nvPr>
        </p:nvSpPr>
        <p:spPr>
          <a:xfrm>
            <a:off x="681038" y="6356361"/>
            <a:ext cx="222885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C41C032-1266-49CC-899F-5E7897499049}" type="datetime1">
              <a:rPr kumimoji="1" lang="ja-JP" altLang="en-US" smtClean="0"/>
              <a:t>2020/2/12</a:t>
            </a:fld>
            <a:endParaRPr kumimoji="1" lang="ja-JP" altLang="en-US"/>
          </a:p>
        </p:txBody>
      </p:sp>
      <p:sp>
        <p:nvSpPr>
          <p:cNvPr id="5" name="フッター プレースホルダー 4"/>
          <p:cNvSpPr>
            <a:spLocks noGrp="1"/>
          </p:cNvSpPr>
          <p:nvPr>
            <p:ph type="ftr" sz="quarter" idx="3"/>
          </p:nvPr>
        </p:nvSpPr>
        <p:spPr>
          <a:xfrm>
            <a:off x="3281368" y="6356361"/>
            <a:ext cx="3343275"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p:cNvSpPr>
            <a:spLocks noGrp="1"/>
          </p:cNvSpPr>
          <p:nvPr>
            <p:ph type="sldNum" sz="quarter" idx="4"/>
          </p:nvPr>
        </p:nvSpPr>
        <p:spPr>
          <a:xfrm>
            <a:off x="6996113" y="6356361"/>
            <a:ext cx="222885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9666DB5-3E8A-44EB-B50C-A4DC0E081807}" type="slidenum">
              <a:rPr kumimoji="1" lang="ja-JP" altLang="en-US" smtClean="0"/>
              <a:t>‹#›</a:t>
            </a:fld>
            <a:endParaRPr kumimoji="1" lang="ja-JP" altLang="en-US"/>
          </a:p>
        </p:txBody>
      </p:sp>
    </p:spTree>
    <p:extLst>
      <p:ext uri="{BB962C8B-B14F-4D97-AF65-F5344CB8AC3E}">
        <p14:creationId xmlns:p14="http://schemas.microsoft.com/office/powerpoint/2010/main" val="832101548"/>
      </p:ext>
    </p:extLst>
  </p:cSld>
  <p:clrMap bg1="lt1" tx1="dk1" bg2="lt2" tx2="dk2" accent1="accent1" accent2="accent2" accent3="accent3" accent4="accent4" accent5="accent5" accent6="accent6" hlink="hlink" folHlink="folHlink"/>
  <p:sldLayoutIdLst>
    <p:sldLayoutId id="2147483818" r:id="rId1"/>
    <p:sldLayoutId id="2147483819" r:id="rId2"/>
    <p:sldLayoutId id="2147483820" r:id="rId3"/>
    <p:sldLayoutId id="2147483821" r:id="rId4"/>
    <p:sldLayoutId id="2147483822" r:id="rId5"/>
    <p:sldLayoutId id="2147483823" r:id="rId6"/>
    <p:sldLayoutId id="2147483824" r:id="rId7"/>
    <p:sldLayoutId id="2147483825" r:id="rId8"/>
    <p:sldLayoutId id="2147483826" r:id="rId9"/>
    <p:sldLayoutId id="2147483827" r:id="rId10"/>
    <p:sldLayoutId id="2147483828" r:id="rId11"/>
  </p:sldLayoutIdLst>
  <p:hf sldNum="0" hdr="0" ftr="0" dt="0"/>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3.xml"/><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0.xml"/><Relationship Id="rId1" Type="http://schemas.openxmlformats.org/officeDocument/2006/relationships/slideLayout" Target="../slideLayouts/slideLayout36.xml"/></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8" Type="http://schemas.openxmlformats.org/officeDocument/2006/relationships/chart" Target="../charts/chart3.xml"/><Relationship Id="rId3" Type="http://schemas.openxmlformats.org/officeDocument/2006/relationships/image" Target="../media/image17.png"/><Relationship Id="rId7" Type="http://schemas.openxmlformats.org/officeDocument/2006/relationships/chart" Target="../charts/chart2.xml"/><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chart" Target="../charts/chart1.xml"/><Relationship Id="rId5" Type="http://schemas.openxmlformats.org/officeDocument/2006/relationships/image" Target="../media/image19.png"/><Relationship Id="rId4" Type="http://schemas.openxmlformats.org/officeDocument/2006/relationships/image" Target="../media/image18.png"/><Relationship Id="rId9" Type="http://schemas.openxmlformats.org/officeDocument/2006/relationships/image" Target="../media/image20.png"/></Relationships>
</file>

<file path=ppt/slides/_rels/slide1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1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8.xml"/><Relationship Id="rId1" Type="http://schemas.openxmlformats.org/officeDocument/2006/relationships/slideLayout" Target="../slideLayouts/slideLayout2.xml"/><Relationship Id="rId5" Type="http://schemas.openxmlformats.org/officeDocument/2006/relationships/image" Target="../media/image26.png"/><Relationship Id="rId4" Type="http://schemas.openxmlformats.org/officeDocument/2006/relationships/image" Target="../media/image25.png"/></Relationships>
</file>

<file path=ppt/slides/_rels/slide1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28.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0.xml"/><Relationship Id="rId1" Type="http://schemas.openxmlformats.org/officeDocument/2006/relationships/slideLayout" Target="../slideLayouts/slideLayout2.xml"/><Relationship Id="rId5" Type="http://schemas.openxmlformats.org/officeDocument/2006/relationships/image" Target="../media/image31.png"/><Relationship Id="rId4" Type="http://schemas.openxmlformats.org/officeDocument/2006/relationships/image" Target="../media/image30.png"/></Relationships>
</file>

<file path=ppt/slides/_rels/slide2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3.xml"/><Relationship Id="rId1" Type="http://schemas.openxmlformats.org/officeDocument/2006/relationships/slideLayout" Target="../slideLayouts/slideLayout2.xml"/><Relationship Id="rId5" Type="http://schemas.openxmlformats.org/officeDocument/2006/relationships/image" Target="../media/image34.png"/><Relationship Id="rId4" Type="http://schemas.openxmlformats.org/officeDocument/2006/relationships/image" Target="../media/image33.png"/></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8" Type="http://schemas.openxmlformats.org/officeDocument/2006/relationships/image" Target="../media/image39.png"/><Relationship Id="rId13" Type="http://schemas.openxmlformats.org/officeDocument/2006/relationships/image" Target="../media/image44.png"/><Relationship Id="rId3" Type="http://schemas.openxmlformats.org/officeDocument/2006/relationships/image" Target="../media/image35.jpeg"/><Relationship Id="rId7" Type="http://schemas.openxmlformats.org/officeDocument/2006/relationships/image" Target="../media/image38.png"/><Relationship Id="rId12" Type="http://schemas.openxmlformats.org/officeDocument/2006/relationships/image" Target="../media/image43.png"/><Relationship Id="rId2" Type="http://schemas.openxmlformats.org/officeDocument/2006/relationships/notesSlide" Target="../notesSlides/notesSlide25.xml"/><Relationship Id="rId1" Type="http://schemas.openxmlformats.org/officeDocument/2006/relationships/slideLayout" Target="../slideLayouts/slideLayout2.xml"/><Relationship Id="rId6" Type="http://schemas.openxmlformats.org/officeDocument/2006/relationships/image" Target="../media/image37.png"/><Relationship Id="rId11" Type="http://schemas.openxmlformats.org/officeDocument/2006/relationships/image" Target="../media/image42.png"/><Relationship Id="rId5" Type="http://schemas.openxmlformats.org/officeDocument/2006/relationships/image" Target="../media/image36.png"/><Relationship Id="rId10" Type="http://schemas.openxmlformats.org/officeDocument/2006/relationships/image" Target="../media/image41.png"/><Relationship Id="rId4" Type="http://schemas.microsoft.com/office/2007/relationships/hdphoto" Target="../media/hdphoto1.wdp"/><Relationship Id="rId9" Type="http://schemas.openxmlformats.org/officeDocument/2006/relationships/image" Target="../media/image40.png"/><Relationship Id="rId14" Type="http://schemas.openxmlformats.org/officeDocument/2006/relationships/image" Target="../media/image45.png"/></Relationships>
</file>

<file path=ppt/slides/_rels/slide2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27.xml"/><Relationship Id="rId1" Type="http://schemas.openxmlformats.org/officeDocument/2006/relationships/slideLayout" Target="../slideLayouts/slideLayout2.xml"/><Relationship Id="rId4" Type="http://schemas.openxmlformats.org/officeDocument/2006/relationships/image" Target="../media/image47.png"/></Relationships>
</file>

<file path=ppt/slides/_rels/slide2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29.xml"/><Relationship Id="rId1" Type="http://schemas.openxmlformats.org/officeDocument/2006/relationships/slideLayout" Target="../slideLayouts/slideLayout2.xml"/><Relationship Id="rId5" Type="http://schemas.openxmlformats.org/officeDocument/2006/relationships/image" Target="../media/image50.png"/><Relationship Id="rId4" Type="http://schemas.openxmlformats.org/officeDocument/2006/relationships/image" Target="../media/image49.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30.xml"/><Relationship Id="rId1" Type="http://schemas.openxmlformats.org/officeDocument/2006/relationships/slideLayout" Target="../slideLayouts/slideLayout2.xml"/><Relationship Id="rId6" Type="http://schemas.openxmlformats.org/officeDocument/2006/relationships/image" Target="../media/image54.png"/><Relationship Id="rId5" Type="http://schemas.openxmlformats.org/officeDocument/2006/relationships/image" Target="../media/image53.png"/><Relationship Id="rId4" Type="http://schemas.openxmlformats.org/officeDocument/2006/relationships/image" Target="../media/image52.png"/></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3.xml"/><Relationship Id="rId1" Type="http://schemas.openxmlformats.org/officeDocument/2006/relationships/slideLayout" Target="../slideLayouts/slideLayout2.xml"/><Relationship Id="rId5" Type="http://schemas.openxmlformats.org/officeDocument/2006/relationships/image" Target="../media/image56.png"/><Relationship Id="rId4" Type="http://schemas.openxmlformats.org/officeDocument/2006/relationships/image" Target="../media/image52.png"/></Relationships>
</file>

<file path=ppt/slides/_rels/slide3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4.xml"/><Relationship Id="rId1" Type="http://schemas.openxmlformats.org/officeDocument/2006/relationships/slideLayout" Target="../slideLayouts/slideLayout2.xml"/><Relationship Id="rId4" Type="http://schemas.openxmlformats.org/officeDocument/2006/relationships/image" Target="../media/image52.png"/></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37.xml"/><Relationship Id="rId1" Type="http://schemas.openxmlformats.org/officeDocument/2006/relationships/slideLayout" Target="../slideLayouts/slideLayout2.xml"/><Relationship Id="rId4" Type="http://schemas.openxmlformats.org/officeDocument/2006/relationships/image" Target="../media/image59.png"/></Relationships>
</file>

<file path=ppt/slides/_rels/slide38.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notesSlide" Target="../notesSlides/notesSlide38.xml"/><Relationship Id="rId1" Type="http://schemas.openxmlformats.org/officeDocument/2006/relationships/slideLayout" Target="../slideLayouts/slideLayout25.xml"/><Relationship Id="rId6" Type="http://schemas.openxmlformats.org/officeDocument/2006/relationships/image" Target="../media/image63.png"/><Relationship Id="rId5" Type="http://schemas.openxmlformats.org/officeDocument/2006/relationships/image" Target="../media/image62.png"/><Relationship Id="rId4" Type="http://schemas.openxmlformats.org/officeDocument/2006/relationships/image" Target="../media/image61.png"/></Relationships>
</file>

<file path=ppt/slides/_rels/slide39.xml.rels><?xml version="1.0" encoding="UTF-8" standalone="yes"?>
<Relationships xmlns="http://schemas.openxmlformats.org/package/2006/relationships"><Relationship Id="rId3" Type="http://schemas.openxmlformats.org/officeDocument/2006/relationships/image" Target="../media/image64.png"/><Relationship Id="rId7" Type="http://schemas.openxmlformats.org/officeDocument/2006/relationships/image" Target="../media/image68.png"/><Relationship Id="rId2" Type="http://schemas.openxmlformats.org/officeDocument/2006/relationships/notesSlide" Target="../notesSlides/notesSlide39.xml"/><Relationship Id="rId1" Type="http://schemas.openxmlformats.org/officeDocument/2006/relationships/slideLayout" Target="../slideLayouts/slideLayout25.xml"/><Relationship Id="rId6" Type="http://schemas.openxmlformats.org/officeDocument/2006/relationships/image" Target="../media/image67.png"/><Relationship Id="rId5" Type="http://schemas.openxmlformats.org/officeDocument/2006/relationships/image" Target="../media/image66.png"/><Relationship Id="rId4" Type="http://schemas.openxmlformats.org/officeDocument/2006/relationships/image" Target="../media/image65.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9.xml"/></Relationships>
</file>

<file path=ppt/slides/_rels/slide40.xml.rels><?xml version="1.0" encoding="UTF-8" standalone="yes"?>
<Relationships xmlns="http://schemas.openxmlformats.org/package/2006/relationships"><Relationship Id="rId3" Type="http://schemas.openxmlformats.org/officeDocument/2006/relationships/image" Target="../media/image69.png"/><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69.png"/><Relationship Id="rId2" Type="http://schemas.openxmlformats.org/officeDocument/2006/relationships/notesSlide" Target="../notesSlides/notesSlide41.xml"/><Relationship Id="rId1" Type="http://schemas.openxmlformats.org/officeDocument/2006/relationships/slideLayout" Target="../slideLayouts/slideLayout13.xml"/><Relationship Id="rId4" Type="http://schemas.openxmlformats.org/officeDocument/2006/relationships/image" Target="../media/image16.png"/></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70.emf"/><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71.png"/><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8" Type="http://schemas.openxmlformats.org/officeDocument/2006/relationships/image" Target="../media/image72.png"/><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45.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 Id="rId9" Type="http://schemas.openxmlformats.org/officeDocument/2006/relationships/image" Target="../media/image73.png"/></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69.png"/><Relationship Id="rId2" Type="http://schemas.openxmlformats.org/officeDocument/2006/relationships/notesSlide" Target="../notesSlides/notesSlide47.xml"/><Relationship Id="rId1" Type="http://schemas.openxmlformats.org/officeDocument/2006/relationships/slideLayout" Target="../slideLayouts/slideLayout2.xml"/><Relationship Id="rId4" Type="http://schemas.openxmlformats.org/officeDocument/2006/relationships/image" Target="../media/image72.png"/></Relationships>
</file>

<file path=ppt/slides/_rels/slide48.xml.rels><?xml version="1.0" encoding="UTF-8" standalone="yes"?>
<Relationships xmlns="http://schemas.openxmlformats.org/package/2006/relationships"><Relationship Id="rId8" Type="http://schemas.openxmlformats.org/officeDocument/2006/relationships/image" Target="../media/image47.png"/><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48.xml"/><Relationship Id="rId1" Type="http://schemas.openxmlformats.org/officeDocument/2006/relationships/slideLayout" Target="../slideLayouts/slideLayout25.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 Id="rId9" Type="http://schemas.openxmlformats.org/officeDocument/2006/relationships/image" Target="../media/image74.png"/></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36.xml"/><Relationship Id="rId4" Type="http://schemas.openxmlformats.org/officeDocument/2006/relationships/image" Target="../media/image5.png"/></Relationships>
</file>

<file path=ppt/slides/_rels/slide5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58.xml"/><Relationship Id="rId5" Type="http://schemas.openxmlformats.org/officeDocument/2006/relationships/image" Target="../media/image8.png"/><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36.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36.xml"/><Relationship Id="rId5" Type="http://schemas.openxmlformats.org/officeDocument/2006/relationships/image" Target="../media/image12.png"/><Relationship Id="rId4" Type="http://schemas.openxmlformats.org/officeDocument/2006/relationships/image" Target="../media/image11.png"/></Relationships>
</file>

<file path=ppt/slides/_rels/slide9.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9.xml"/><Relationship Id="rId1" Type="http://schemas.openxmlformats.org/officeDocument/2006/relationships/slideLayout" Target="../slideLayouts/slideLayout4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 Id="rId9"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a:xfrm>
            <a:off x="321472" y="1842007"/>
            <a:ext cx="9364265" cy="2157274"/>
          </a:xfrm>
        </p:spPr>
        <p:txBody>
          <a:bodyPr/>
          <a:lstStyle/>
          <a:p>
            <a:pPr eaLnBrk="1" hangingPunct="1"/>
            <a:r>
              <a:rPr lang="ja-JP" altLang="en-US" sz="5400" dirty="0">
                <a:latin typeface="HG丸ｺﾞｼｯｸM-PRO" panose="020F0600000000000000" pitchFamily="50" charset="-128"/>
                <a:ea typeface="HG丸ｺﾞｼｯｸM-PRO" panose="020F0600000000000000" pitchFamily="50" charset="-128"/>
              </a:rPr>
              <a:t>心の健康を保つための</a:t>
            </a:r>
            <a:r>
              <a:rPr lang="en-US" altLang="ja-JP" sz="5400" dirty="0">
                <a:latin typeface="HG丸ｺﾞｼｯｸM-PRO" panose="020F0600000000000000" pitchFamily="50" charset="-128"/>
                <a:ea typeface="HG丸ｺﾞｼｯｸM-PRO" panose="020F0600000000000000" pitchFamily="50" charset="-128"/>
              </a:rPr>
              <a:t/>
            </a:r>
            <a:br>
              <a:rPr lang="en-US" altLang="ja-JP" sz="5400" dirty="0">
                <a:latin typeface="HG丸ｺﾞｼｯｸM-PRO" panose="020F0600000000000000" pitchFamily="50" charset="-128"/>
                <a:ea typeface="HG丸ｺﾞｼｯｸM-PRO" panose="020F0600000000000000" pitchFamily="50" charset="-128"/>
              </a:rPr>
            </a:br>
            <a:r>
              <a:rPr lang="ja-JP" altLang="en-US" sz="5400" dirty="0">
                <a:latin typeface="HG丸ｺﾞｼｯｸM-PRO" panose="020F0600000000000000" pitchFamily="50" charset="-128"/>
                <a:ea typeface="HG丸ｺﾞｼｯｸM-PRO" panose="020F0600000000000000" pitchFamily="50" charset="-128"/>
              </a:rPr>
              <a:t>生活習慣</a:t>
            </a:r>
            <a:endParaRPr lang="ja-JP" altLang="en-US" sz="3600" dirty="0">
              <a:latin typeface="HG丸ｺﾞｼｯｸM-PRO" panose="020F0600000000000000" pitchFamily="50" charset="-128"/>
              <a:ea typeface="HG丸ｺﾞｼｯｸM-PRO" panose="020F0600000000000000" pitchFamily="50" charset="-128"/>
            </a:endParaRPr>
          </a:p>
        </p:txBody>
      </p:sp>
      <p:pic>
        <p:nvPicPr>
          <p:cNvPr id="6"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667152" y="5143517"/>
            <a:ext cx="1329905" cy="13299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Rectangle 2"/>
          <p:cNvSpPr txBox="1">
            <a:spLocks noChangeArrowheads="1"/>
          </p:cNvSpPr>
          <p:nvPr/>
        </p:nvSpPr>
        <p:spPr bwMode="auto">
          <a:xfrm>
            <a:off x="369097" y="337075"/>
            <a:ext cx="9364265" cy="6535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kumimoji="1" sz="4400" kern="1200">
                <a:solidFill>
                  <a:schemeClr val="tx1"/>
                </a:solidFill>
                <a:latin typeface="+mj-lt"/>
                <a:ea typeface="+mj-ea"/>
                <a:cs typeface="+mj-cs"/>
              </a:defRPr>
            </a:lvl1pPr>
            <a:lvl2pPr algn="ctr" rtl="0" eaLnBrk="0" fontAlgn="base" hangingPunct="0">
              <a:spcBef>
                <a:spcPct val="0"/>
              </a:spcBef>
              <a:spcAft>
                <a:spcPct val="0"/>
              </a:spcAft>
              <a:defRPr kumimoji="1" sz="4400">
                <a:solidFill>
                  <a:schemeClr val="tx1"/>
                </a:solidFill>
                <a:latin typeface="Calibri" pitchFamily="34" charset="0"/>
              </a:defRPr>
            </a:lvl2pPr>
            <a:lvl3pPr algn="ctr" rtl="0" eaLnBrk="0" fontAlgn="base" hangingPunct="0">
              <a:spcBef>
                <a:spcPct val="0"/>
              </a:spcBef>
              <a:spcAft>
                <a:spcPct val="0"/>
              </a:spcAft>
              <a:defRPr kumimoji="1" sz="4400">
                <a:solidFill>
                  <a:schemeClr val="tx1"/>
                </a:solidFill>
                <a:latin typeface="Calibri" pitchFamily="34" charset="0"/>
              </a:defRPr>
            </a:lvl3pPr>
            <a:lvl4pPr algn="ctr" rtl="0" eaLnBrk="0" fontAlgn="base" hangingPunct="0">
              <a:spcBef>
                <a:spcPct val="0"/>
              </a:spcBef>
              <a:spcAft>
                <a:spcPct val="0"/>
              </a:spcAft>
              <a:defRPr kumimoji="1" sz="4400">
                <a:solidFill>
                  <a:schemeClr val="tx1"/>
                </a:solidFill>
                <a:latin typeface="Calibri" pitchFamily="34" charset="0"/>
              </a:defRPr>
            </a:lvl4pPr>
            <a:lvl5pPr algn="ctr" rtl="0" eaLnBrk="0" fontAlgn="base" hangingPunct="0">
              <a:spcBef>
                <a:spcPct val="0"/>
              </a:spcBef>
              <a:spcAft>
                <a:spcPct val="0"/>
              </a:spcAft>
              <a:defRPr kumimoji="1" sz="4400">
                <a:solidFill>
                  <a:schemeClr val="tx1"/>
                </a:solidFill>
                <a:latin typeface="Calibri" pitchFamily="34" charset="0"/>
              </a:defRPr>
            </a:lvl5pPr>
            <a:lvl6pPr marL="457200" algn="ctr" rtl="0" fontAlgn="base">
              <a:spcBef>
                <a:spcPct val="0"/>
              </a:spcBef>
              <a:spcAft>
                <a:spcPct val="0"/>
              </a:spcAft>
              <a:defRPr kumimoji="1" sz="4400">
                <a:solidFill>
                  <a:schemeClr val="tx1"/>
                </a:solidFill>
                <a:latin typeface="Calibri" pitchFamily="34" charset="0"/>
              </a:defRPr>
            </a:lvl6pPr>
            <a:lvl7pPr marL="914400" algn="ctr" rtl="0" fontAlgn="base">
              <a:spcBef>
                <a:spcPct val="0"/>
              </a:spcBef>
              <a:spcAft>
                <a:spcPct val="0"/>
              </a:spcAft>
              <a:defRPr kumimoji="1" sz="4400">
                <a:solidFill>
                  <a:schemeClr val="tx1"/>
                </a:solidFill>
                <a:latin typeface="Calibri" pitchFamily="34" charset="0"/>
              </a:defRPr>
            </a:lvl7pPr>
            <a:lvl8pPr marL="1371600" algn="ctr" rtl="0" fontAlgn="base">
              <a:spcBef>
                <a:spcPct val="0"/>
              </a:spcBef>
              <a:spcAft>
                <a:spcPct val="0"/>
              </a:spcAft>
              <a:defRPr kumimoji="1" sz="4400">
                <a:solidFill>
                  <a:schemeClr val="tx1"/>
                </a:solidFill>
                <a:latin typeface="Calibri" pitchFamily="34" charset="0"/>
              </a:defRPr>
            </a:lvl8pPr>
            <a:lvl9pPr marL="1828800" algn="ctr" rtl="0" fontAlgn="base">
              <a:spcBef>
                <a:spcPct val="0"/>
              </a:spcBef>
              <a:spcAft>
                <a:spcPct val="0"/>
              </a:spcAft>
              <a:defRPr kumimoji="1" sz="4400">
                <a:solidFill>
                  <a:schemeClr val="tx1"/>
                </a:solidFill>
                <a:latin typeface="Calibri" pitchFamily="34" charset="0"/>
              </a:defRPr>
            </a:lvl9pPr>
          </a:lstStyle>
          <a:p>
            <a:pPr algn="l" eaLnBrk="1" hangingPunct="1"/>
            <a:r>
              <a:rPr lang="ja-JP" altLang="en-US" sz="3200" dirty="0">
                <a:solidFill>
                  <a:prstClr val="black"/>
                </a:solidFill>
                <a:latin typeface="HG丸ｺﾞｼｯｸM-PRO" panose="020F0600000000000000" pitchFamily="50" charset="-128"/>
                <a:ea typeface="HG丸ｺﾞｼｯｸM-PRO" panose="020F0600000000000000" pitchFamily="50" charset="-128"/>
              </a:rPr>
              <a:t>日常生活基礎力形成支援①</a:t>
            </a:r>
            <a:endParaRPr lang="ja-JP" altLang="en-US" sz="4000" dirty="0">
              <a:solidFill>
                <a:prstClr val="black"/>
              </a:solidFill>
              <a:latin typeface="HG丸ｺﾞｼｯｸM-PRO" panose="020F0600000000000000" pitchFamily="50" charset="-128"/>
              <a:ea typeface="HG丸ｺﾞｼｯｸM-PRO" panose="020F0600000000000000" pitchFamily="50" charset="-128"/>
            </a:endParaRPr>
          </a:p>
        </p:txBody>
      </p:sp>
      <p:pic>
        <p:nvPicPr>
          <p:cNvPr id="1026"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78369" y="4561725"/>
            <a:ext cx="1244267" cy="12442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97633" y="4254374"/>
            <a:ext cx="2284619" cy="22846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455727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a:spLocks noGrp="1"/>
          </p:cNvSpPr>
          <p:nvPr>
            <p:ph sz="quarter" idx="1"/>
          </p:nvPr>
        </p:nvSpPr>
        <p:spPr>
          <a:xfrm>
            <a:off x="417333" y="1455571"/>
            <a:ext cx="9176610" cy="4810413"/>
          </a:xfrm>
          <a:ln>
            <a:solidFill>
              <a:schemeClr val="tx1"/>
            </a:solidFill>
          </a:ln>
        </p:spPr>
        <p:txBody>
          <a:bodyPr>
            <a:normAutofit/>
          </a:bodyPr>
          <a:lstStyle/>
          <a:p>
            <a:pPr marL="0" indent="0">
              <a:buNone/>
            </a:pPr>
            <a:r>
              <a:rPr lang="en-US" altLang="ja-JP" sz="2031" b="1" dirty="0">
                <a:latin typeface="HG丸ｺﾞｼｯｸM-PRO" panose="020F0600000000000000" pitchFamily="50" charset="-128"/>
                <a:ea typeface="HG丸ｺﾞｼｯｸM-PRO" panose="020F0600000000000000" pitchFamily="50" charset="-128"/>
              </a:rPr>
              <a:t>【</a:t>
            </a:r>
            <a:r>
              <a:rPr lang="ja-JP" altLang="en-US" sz="2031" b="1" dirty="0">
                <a:latin typeface="HG丸ｺﾞｼｯｸM-PRO" panose="020F0600000000000000" pitchFamily="50" charset="-128"/>
                <a:ea typeface="HG丸ｺﾞｼｯｸM-PRO" panose="020F0600000000000000" pitchFamily="50" charset="-128"/>
              </a:rPr>
              <a:t>ストレスの要因</a:t>
            </a:r>
            <a:r>
              <a:rPr lang="en-US" altLang="ja-JP" sz="2031" b="1" dirty="0">
                <a:latin typeface="HG丸ｺﾞｼｯｸM-PRO" panose="020F0600000000000000" pitchFamily="50" charset="-128"/>
                <a:ea typeface="HG丸ｺﾞｼｯｸM-PRO" panose="020F0600000000000000" pitchFamily="50" charset="-128"/>
              </a:rPr>
              <a:t>】</a:t>
            </a:r>
          </a:p>
          <a:p>
            <a:pPr marL="0" indent="0">
              <a:buNone/>
            </a:pPr>
            <a:endParaRPr lang="en-US" altLang="ja-JP" sz="2031" b="1" dirty="0">
              <a:latin typeface="HG丸ｺﾞｼｯｸM-PRO" panose="020F0600000000000000" pitchFamily="50" charset="-128"/>
              <a:ea typeface="HG丸ｺﾞｼｯｸM-PRO" panose="020F0600000000000000" pitchFamily="50" charset="-128"/>
            </a:endParaRPr>
          </a:p>
          <a:p>
            <a:pPr marL="0" indent="0">
              <a:buNone/>
            </a:pPr>
            <a:endParaRPr lang="en-US" altLang="ja-JP" sz="2031" dirty="0">
              <a:latin typeface="HG丸ｺﾞｼｯｸM-PRO" panose="020F0600000000000000" pitchFamily="50" charset="-128"/>
              <a:ea typeface="HG丸ｺﾞｼｯｸM-PRO" panose="020F0600000000000000" pitchFamily="50" charset="-128"/>
            </a:endParaRPr>
          </a:p>
          <a:p>
            <a:pPr marL="0" indent="0">
              <a:buNone/>
            </a:pPr>
            <a:endParaRPr lang="en-US" altLang="ja-JP" sz="1662" b="1" dirty="0">
              <a:solidFill>
                <a:schemeClr val="accent2">
                  <a:lumMod val="75000"/>
                </a:schemeClr>
              </a:solidFill>
              <a:latin typeface="HG丸ｺﾞｼｯｸM-PRO" panose="020F0600000000000000" pitchFamily="50" charset="-128"/>
              <a:ea typeface="HG丸ｺﾞｼｯｸM-PRO" panose="020F0600000000000000" pitchFamily="50" charset="-128"/>
            </a:endParaRPr>
          </a:p>
        </p:txBody>
      </p:sp>
      <p:sp>
        <p:nvSpPr>
          <p:cNvPr id="22" name="タイトル 1"/>
          <p:cNvSpPr txBox="1">
            <a:spLocks/>
          </p:cNvSpPr>
          <p:nvPr/>
        </p:nvSpPr>
        <p:spPr>
          <a:xfrm>
            <a:off x="417343" y="469819"/>
            <a:ext cx="8871615" cy="989343"/>
          </a:xfrm>
          <a:prstGeom prst="rect">
            <a:avLst/>
          </a:prstGeom>
        </p:spPr>
        <p:txBody>
          <a:bodyPr vert="horz" lIns="84406" tIns="42203" rIns="84406" bIns="42203" rtlCol="0" anchor="ctr">
            <a:no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endParaRPr lang="ja-JP" altLang="en-US" sz="2954" b="1" dirty="0">
              <a:solidFill>
                <a:prstClr val="black"/>
              </a:solidFill>
              <a:latin typeface="HG丸ｺﾞｼｯｸM-PRO" panose="020F0600000000000000" pitchFamily="50" charset="-128"/>
              <a:ea typeface="HG丸ｺﾞｼｯｸM-PRO" panose="020F0600000000000000" pitchFamily="50" charset="-128"/>
            </a:endParaRPr>
          </a:p>
        </p:txBody>
      </p:sp>
      <p:pic>
        <p:nvPicPr>
          <p:cNvPr id="6" name="Picture 2">
            <a:extLst>
              <a:ext uri="{FF2B5EF4-FFF2-40B4-BE49-F238E27FC236}">
                <a16:creationId xmlns:a16="http://schemas.microsoft.com/office/drawing/2014/main" xmlns="" id="{E2F05ABF-9B3D-4761-B8DC-EE5579D2312D}"/>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499593" y="3781237"/>
            <a:ext cx="2398624" cy="22141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4" name="楕円 13">
            <a:extLst>
              <a:ext uri="{FF2B5EF4-FFF2-40B4-BE49-F238E27FC236}">
                <a16:creationId xmlns:a16="http://schemas.microsoft.com/office/drawing/2014/main" xmlns="" id="{2000C772-B879-4221-8ECA-B740A6AA952C}"/>
              </a:ext>
            </a:extLst>
          </p:cNvPr>
          <p:cNvSpPr/>
          <p:nvPr/>
        </p:nvSpPr>
        <p:spPr>
          <a:xfrm>
            <a:off x="1816348" y="1808031"/>
            <a:ext cx="1465943" cy="924449"/>
          </a:xfrm>
          <a:prstGeom prst="ellipse">
            <a:avLst/>
          </a:prstGeom>
          <a:solidFill>
            <a:srgbClr val="FFCCCC"/>
          </a:solid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ja-JP" altLang="en-US" sz="1477" b="1" dirty="0">
                <a:solidFill>
                  <a:prstClr val="black"/>
                </a:solidFill>
                <a:latin typeface="HG丸ｺﾞｼｯｸM-PRO" panose="020F0600000000000000" pitchFamily="50" charset="-128"/>
                <a:ea typeface="HG丸ｺﾞｼｯｸM-PRO" panose="020F0600000000000000" pitchFamily="50" charset="-128"/>
              </a:rPr>
              <a:t>栄養バランスの偏り</a:t>
            </a:r>
          </a:p>
        </p:txBody>
      </p:sp>
      <p:sp>
        <p:nvSpPr>
          <p:cNvPr id="15" name="楕円 14">
            <a:extLst>
              <a:ext uri="{FF2B5EF4-FFF2-40B4-BE49-F238E27FC236}">
                <a16:creationId xmlns:a16="http://schemas.microsoft.com/office/drawing/2014/main" xmlns="" id="{7A620ADB-DD86-4988-B0E4-0137F796801B}"/>
              </a:ext>
            </a:extLst>
          </p:cNvPr>
          <p:cNvSpPr/>
          <p:nvPr/>
        </p:nvSpPr>
        <p:spPr>
          <a:xfrm>
            <a:off x="3158966" y="4123219"/>
            <a:ext cx="1465943" cy="924449"/>
          </a:xfrm>
          <a:prstGeom prst="ellipse">
            <a:avLst/>
          </a:prstGeom>
          <a:solidFill>
            <a:srgbClr val="FFCCCC"/>
          </a:solid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ja-JP" altLang="en-US" sz="1477" b="1" dirty="0">
                <a:solidFill>
                  <a:prstClr val="black"/>
                </a:solidFill>
                <a:latin typeface="HG丸ｺﾞｼｯｸM-PRO" panose="020F0600000000000000" pitchFamily="50" charset="-128"/>
                <a:ea typeface="HG丸ｺﾞｼｯｸM-PRO" panose="020F0600000000000000" pitchFamily="50" charset="-128"/>
              </a:rPr>
              <a:t>朝食を食べず集中力低下</a:t>
            </a:r>
          </a:p>
        </p:txBody>
      </p:sp>
      <p:sp>
        <p:nvSpPr>
          <p:cNvPr id="16" name="楕円 15">
            <a:extLst>
              <a:ext uri="{FF2B5EF4-FFF2-40B4-BE49-F238E27FC236}">
                <a16:creationId xmlns:a16="http://schemas.microsoft.com/office/drawing/2014/main" xmlns="" id="{CE9214A8-5B20-4770-BAC9-0C299A97AAD2}"/>
              </a:ext>
            </a:extLst>
          </p:cNvPr>
          <p:cNvSpPr/>
          <p:nvPr/>
        </p:nvSpPr>
        <p:spPr>
          <a:xfrm>
            <a:off x="3010945" y="1858601"/>
            <a:ext cx="1465943" cy="924449"/>
          </a:xfrm>
          <a:prstGeom prst="ellipse">
            <a:avLst/>
          </a:prstGeom>
          <a:solidFill>
            <a:srgbClr val="FFCCCC"/>
          </a:solid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ja-JP" altLang="en-US" sz="1477" b="1" dirty="0">
                <a:solidFill>
                  <a:prstClr val="black"/>
                </a:solidFill>
                <a:latin typeface="HG丸ｺﾞｼｯｸM-PRO" panose="020F0600000000000000" pitchFamily="50" charset="-128"/>
                <a:ea typeface="HG丸ｺﾞｼｯｸM-PRO" panose="020F0600000000000000" pitchFamily="50" charset="-128"/>
              </a:rPr>
              <a:t>慢性的な睡眠不足</a:t>
            </a:r>
          </a:p>
        </p:txBody>
      </p:sp>
      <p:sp>
        <p:nvSpPr>
          <p:cNvPr id="18" name="楕円 17">
            <a:extLst>
              <a:ext uri="{FF2B5EF4-FFF2-40B4-BE49-F238E27FC236}">
                <a16:creationId xmlns:a16="http://schemas.microsoft.com/office/drawing/2014/main" xmlns="" id="{7321B8B9-51E9-46C3-9874-C73EDF13B2D3}"/>
              </a:ext>
            </a:extLst>
          </p:cNvPr>
          <p:cNvSpPr/>
          <p:nvPr/>
        </p:nvSpPr>
        <p:spPr>
          <a:xfrm>
            <a:off x="707864" y="4085137"/>
            <a:ext cx="1465943" cy="924449"/>
          </a:xfrm>
          <a:prstGeom prst="ellipse">
            <a:avLst/>
          </a:prstGeom>
          <a:solidFill>
            <a:srgbClr val="FFCCCC"/>
          </a:solid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ja-JP" altLang="en-US" sz="1477" b="1" dirty="0">
                <a:solidFill>
                  <a:prstClr val="black"/>
                </a:solidFill>
                <a:latin typeface="HG丸ｺﾞｼｯｸM-PRO" panose="020F0600000000000000" pitchFamily="50" charset="-128"/>
                <a:ea typeface="HG丸ｺﾞｼｯｸM-PRO" panose="020F0600000000000000" pitchFamily="50" charset="-128"/>
              </a:rPr>
              <a:t>休日の過活動</a:t>
            </a:r>
          </a:p>
        </p:txBody>
      </p:sp>
      <p:sp>
        <p:nvSpPr>
          <p:cNvPr id="19" name="楕円 18">
            <a:extLst>
              <a:ext uri="{FF2B5EF4-FFF2-40B4-BE49-F238E27FC236}">
                <a16:creationId xmlns:a16="http://schemas.microsoft.com/office/drawing/2014/main" xmlns="" id="{5B2C8870-3342-4385-8BA3-8DC1AAF37624}"/>
              </a:ext>
            </a:extLst>
          </p:cNvPr>
          <p:cNvSpPr/>
          <p:nvPr/>
        </p:nvSpPr>
        <p:spPr>
          <a:xfrm>
            <a:off x="621583" y="3135475"/>
            <a:ext cx="1465943" cy="924449"/>
          </a:xfrm>
          <a:prstGeom prst="ellipse">
            <a:avLst/>
          </a:prstGeom>
          <a:solidFill>
            <a:srgbClr val="FFCCCC"/>
          </a:solid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ja-JP" altLang="en-US" sz="1477" b="1" dirty="0">
                <a:solidFill>
                  <a:prstClr val="black"/>
                </a:solidFill>
                <a:latin typeface="HG丸ｺﾞｼｯｸM-PRO" panose="020F0600000000000000" pitchFamily="50" charset="-128"/>
                <a:ea typeface="HG丸ｺﾞｼｯｸM-PRO" panose="020F0600000000000000" pitchFamily="50" charset="-128"/>
              </a:rPr>
              <a:t>ゲームで夜更かし</a:t>
            </a:r>
          </a:p>
        </p:txBody>
      </p:sp>
      <p:sp>
        <p:nvSpPr>
          <p:cNvPr id="20" name="楕円 19">
            <a:extLst>
              <a:ext uri="{FF2B5EF4-FFF2-40B4-BE49-F238E27FC236}">
                <a16:creationId xmlns:a16="http://schemas.microsoft.com/office/drawing/2014/main" xmlns="" id="{5FE2110B-331D-4738-A692-04C3BED3F501}"/>
              </a:ext>
            </a:extLst>
          </p:cNvPr>
          <p:cNvSpPr/>
          <p:nvPr/>
        </p:nvSpPr>
        <p:spPr>
          <a:xfrm>
            <a:off x="762765" y="2103590"/>
            <a:ext cx="1465943" cy="924449"/>
          </a:xfrm>
          <a:prstGeom prst="ellipse">
            <a:avLst/>
          </a:prstGeom>
          <a:solidFill>
            <a:srgbClr val="FFCCCC"/>
          </a:solid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ja-JP" altLang="en-US" sz="1477" b="1" dirty="0">
                <a:solidFill>
                  <a:prstClr val="black"/>
                </a:solidFill>
                <a:latin typeface="HG丸ｺﾞｼｯｸM-PRO" panose="020F0600000000000000" pitchFamily="50" charset="-128"/>
                <a:ea typeface="HG丸ｺﾞｼｯｸM-PRO" panose="020F0600000000000000" pitchFamily="50" charset="-128"/>
              </a:rPr>
              <a:t>休日リフレッシュできない</a:t>
            </a:r>
          </a:p>
        </p:txBody>
      </p:sp>
      <p:sp>
        <p:nvSpPr>
          <p:cNvPr id="21" name="楕円 20">
            <a:extLst>
              <a:ext uri="{FF2B5EF4-FFF2-40B4-BE49-F238E27FC236}">
                <a16:creationId xmlns:a16="http://schemas.microsoft.com/office/drawing/2014/main" xmlns="" id="{3CDB1B19-572A-4CDA-9E89-3E588C21B44E}"/>
              </a:ext>
            </a:extLst>
          </p:cNvPr>
          <p:cNvSpPr/>
          <p:nvPr/>
        </p:nvSpPr>
        <p:spPr>
          <a:xfrm>
            <a:off x="2092728" y="3653324"/>
            <a:ext cx="1465943" cy="924449"/>
          </a:xfrm>
          <a:prstGeom prst="ellipse">
            <a:avLst/>
          </a:prstGeom>
          <a:solidFill>
            <a:srgbClr val="FFCCCC"/>
          </a:solid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ja-JP" altLang="en-US" sz="1108" b="1" dirty="0">
                <a:solidFill>
                  <a:prstClr val="black"/>
                </a:solidFill>
                <a:latin typeface="HG丸ｺﾞｼｯｸM-PRO" panose="020F0600000000000000" pitchFamily="50" charset="-128"/>
                <a:ea typeface="HG丸ｺﾞｼｯｸM-PRO" panose="020F0600000000000000" pitchFamily="50" charset="-128"/>
              </a:rPr>
              <a:t>休日の寝だめによる体内リズムの乱れ</a:t>
            </a:r>
          </a:p>
        </p:txBody>
      </p:sp>
      <p:sp>
        <p:nvSpPr>
          <p:cNvPr id="23" name="楕円 22">
            <a:extLst>
              <a:ext uri="{FF2B5EF4-FFF2-40B4-BE49-F238E27FC236}">
                <a16:creationId xmlns:a16="http://schemas.microsoft.com/office/drawing/2014/main" xmlns="" id="{E22FF16F-14E6-4A9A-95A6-DDE7DD0061F7}"/>
              </a:ext>
            </a:extLst>
          </p:cNvPr>
          <p:cNvSpPr/>
          <p:nvPr/>
        </p:nvSpPr>
        <p:spPr>
          <a:xfrm>
            <a:off x="3158966" y="2799933"/>
            <a:ext cx="1465943" cy="924449"/>
          </a:xfrm>
          <a:prstGeom prst="ellipse">
            <a:avLst/>
          </a:prstGeom>
          <a:solidFill>
            <a:srgbClr val="FFCCCC"/>
          </a:solid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ja-JP" altLang="en-US" sz="1477" b="1" dirty="0">
                <a:solidFill>
                  <a:prstClr val="black"/>
                </a:solidFill>
                <a:latin typeface="HG丸ｺﾞｼｯｸM-PRO" panose="020F0600000000000000" pitchFamily="50" charset="-128"/>
                <a:ea typeface="HG丸ｺﾞｼｯｸM-PRO" panose="020F0600000000000000" pitchFamily="50" charset="-128"/>
              </a:rPr>
              <a:t>不規則な食事時間</a:t>
            </a:r>
          </a:p>
        </p:txBody>
      </p:sp>
      <p:sp>
        <p:nvSpPr>
          <p:cNvPr id="25" name="楕円 24">
            <a:extLst>
              <a:ext uri="{FF2B5EF4-FFF2-40B4-BE49-F238E27FC236}">
                <a16:creationId xmlns:a16="http://schemas.microsoft.com/office/drawing/2014/main" xmlns="" id="{090F5B4A-160E-46D5-ABAF-FDC29F219A50}"/>
              </a:ext>
            </a:extLst>
          </p:cNvPr>
          <p:cNvSpPr/>
          <p:nvPr/>
        </p:nvSpPr>
        <p:spPr>
          <a:xfrm>
            <a:off x="1875515" y="2752629"/>
            <a:ext cx="1465943" cy="924449"/>
          </a:xfrm>
          <a:prstGeom prst="ellipse">
            <a:avLst/>
          </a:prstGeom>
          <a:solidFill>
            <a:srgbClr val="FFCCCC"/>
          </a:solid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ja-JP" altLang="en-US" sz="1477" b="1" dirty="0">
                <a:solidFill>
                  <a:prstClr val="black"/>
                </a:solidFill>
                <a:latin typeface="HG丸ｺﾞｼｯｸM-PRO" panose="020F0600000000000000" pitchFamily="50" charset="-128"/>
                <a:ea typeface="HG丸ｺﾞｼｯｸM-PRO" panose="020F0600000000000000" pitchFamily="50" charset="-128"/>
              </a:rPr>
              <a:t>運動不足・筋力不足</a:t>
            </a:r>
          </a:p>
        </p:txBody>
      </p:sp>
      <p:sp>
        <p:nvSpPr>
          <p:cNvPr id="5" name="矢印: 右 4">
            <a:extLst>
              <a:ext uri="{FF2B5EF4-FFF2-40B4-BE49-F238E27FC236}">
                <a16:creationId xmlns:a16="http://schemas.microsoft.com/office/drawing/2014/main" xmlns="" id="{4844618E-970C-4D4C-8066-12CAEA310237}"/>
              </a:ext>
            </a:extLst>
          </p:cNvPr>
          <p:cNvSpPr/>
          <p:nvPr/>
        </p:nvSpPr>
        <p:spPr>
          <a:xfrm rot="2212049">
            <a:off x="4335176" y="4287649"/>
            <a:ext cx="477855" cy="229418"/>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62">
              <a:solidFill>
                <a:prstClr val="white"/>
              </a:solidFill>
            </a:endParaRPr>
          </a:p>
        </p:txBody>
      </p:sp>
      <p:sp>
        <p:nvSpPr>
          <p:cNvPr id="29" name="矢印: 右 28">
            <a:extLst>
              <a:ext uri="{FF2B5EF4-FFF2-40B4-BE49-F238E27FC236}">
                <a16:creationId xmlns:a16="http://schemas.microsoft.com/office/drawing/2014/main" xmlns="" id="{6980EF13-9376-4EB2-AF4C-507C80AB76FC}"/>
              </a:ext>
            </a:extLst>
          </p:cNvPr>
          <p:cNvSpPr/>
          <p:nvPr/>
        </p:nvSpPr>
        <p:spPr>
          <a:xfrm rot="8411238">
            <a:off x="5841061" y="4157344"/>
            <a:ext cx="477855" cy="229418"/>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62">
              <a:solidFill>
                <a:prstClr val="white"/>
              </a:solidFill>
            </a:endParaRPr>
          </a:p>
        </p:txBody>
      </p:sp>
      <p:sp>
        <p:nvSpPr>
          <p:cNvPr id="30" name="矢印: 右 29">
            <a:extLst>
              <a:ext uri="{FF2B5EF4-FFF2-40B4-BE49-F238E27FC236}">
                <a16:creationId xmlns:a16="http://schemas.microsoft.com/office/drawing/2014/main" xmlns="" id="{4B41EEA7-EE9C-4EFF-A8F1-C0D53F3698EC}"/>
              </a:ext>
            </a:extLst>
          </p:cNvPr>
          <p:cNvSpPr/>
          <p:nvPr/>
        </p:nvSpPr>
        <p:spPr>
          <a:xfrm rot="7848845">
            <a:off x="5701598" y="3629601"/>
            <a:ext cx="441097" cy="248536"/>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62">
              <a:solidFill>
                <a:prstClr val="white"/>
              </a:solidFill>
            </a:endParaRPr>
          </a:p>
        </p:txBody>
      </p:sp>
      <p:sp>
        <p:nvSpPr>
          <p:cNvPr id="31" name="矢印: 右 30">
            <a:extLst>
              <a:ext uri="{FF2B5EF4-FFF2-40B4-BE49-F238E27FC236}">
                <a16:creationId xmlns:a16="http://schemas.microsoft.com/office/drawing/2014/main" xmlns="" id="{21FB1803-E5B9-4859-A3A4-BF124AF84282}"/>
              </a:ext>
            </a:extLst>
          </p:cNvPr>
          <p:cNvSpPr/>
          <p:nvPr/>
        </p:nvSpPr>
        <p:spPr>
          <a:xfrm rot="2922187">
            <a:off x="4279055" y="3772791"/>
            <a:ext cx="441097" cy="248536"/>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62">
              <a:solidFill>
                <a:prstClr val="white"/>
              </a:solidFill>
            </a:endParaRPr>
          </a:p>
        </p:txBody>
      </p:sp>
      <p:sp>
        <p:nvSpPr>
          <p:cNvPr id="7" name="四角形: 角を丸くする 6">
            <a:extLst>
              <a:ext uri="{FF2B5EF4-FFF2-40B4-BE49-F238E27FC236}">
                <a16:creationId xmlns:a16="http://schemas.microsoft.com/office/drawing/2014/main" xmlns="" id="{0A51C34F-67CB-4044-9DCA-2AFCF57DB346}"/>
              </a:ext>
            </a:extLst>
          </p:cNvPr>
          <p:cNvSpPr/>
          <p:nvPr/>
        </p:nvSpPr>
        <p:spPr>
          <a:xfrm>
            <a:off x="970961" y="5119231"/>
            <a:ext cx="3505927" cy="468317"/>
          </a:xfrm>
          <a:prstGeom prst="roundRect">
            <a:avLst/>
          </a:prstGeom>
          <a:solidFill>
            <a:srgbClr val="FF99CC"/>
          </a:solid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ja-JP" altLang="en-US" sz="1662" b="1" dirty="0">
                <a:solidFill>
                  <a:prstClr val="black"/>
                </a:solidFill>
                <a:latin typeface="HG丸ｺﾞｼｯｸM-PRO" panose="020F0600000000000000" pitchFamily="50" charset="-128"/>
                <a:ea typeface="HG丸ｺﾞｼｯｸM-PRO" panose="020F0600000000000000" pitchFamily="50" charset="-128"/>
              </a:rPr>
              <a:t>生活習慣からくるストレス要因</a:t>
            </a:r>
          </a:p>
        </p:txBody>
      </p:sp>
      <p:sp>
        <p:nvSpPr>
          <p:cNvPr id="33" name="四角形: 角を丸くする 32">
            <a:extLst>
              <a:ext uri="{FF2B5EF4-FFF2-40B4-BE49-F238E27FC236}">
                <a16:creationId xmlns:a16="http://schemas.microsoft.com/office/drawing/2014/main" xmlns="" id="{10BF0032-02FE-4BD9-B879-8955E3C46279}"/>
              </a:ext>
            </a:extLst>
          </p:cNvPr>
          <p:cNvSpPr/>
          <p:nvPr/>
        </p:nvSpPr>
        <p:spPr>
          <a:xfrm>
            <a:off x="5982745" y="5083404"/>
            <a:ext cx="3505927" cy="468317"/>
          </a:xfrm>
          <a:prstGeom prst="roundRect">
            <a:avLst/>
          </a:prstGeom>
          <a:solidFill>
            <a:schemeClr val="accent1">
              <a:lumMod val="60000"/>
              <a:lumOff val="40000"/>
            </a:schemeClr>
          </a:solid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ja-JP" altLang="en-US" sz="1662" b="1" dirty="0">
                <a:solidFill>
                  <a:prstClr val="black"/>
                </a:solidFill>
                <a:latin typeface="HG丸ｺﾞｼｯｸM-PRO" panose="020F0600000000000000" pitchFamily="50" charset="-128"/>
                <a:ea typeface="HG丸ｺﾞｼｯｸM-PRO" panose="020F0600000000000000" pitchFamily="50" charset="-128"/>
              </a:rPr>
              <a:t>職場環境からくるストレス要因</a:t>
            </a:r>
          </a:p>
        </p:txBody>
      </p:sp>
      <p:sp>
        <p:nvSpPr>
          <p:cNvPr id="32" name="テキスト ボックス 31">
            <a:extLst>
              <a:ext uri="{FF2B5EF4-FFF2-40B4-BE49-F238E27FC236}">
                <a16:creationId xmlns:a16="http://schemas.microsoft.com/office/drawing/2014/main" xmlns="" id="{BD7B9A74-4EBD-4606-B802-DAF207C01C4E}"/>
              </a:ext>
            </a:extLst>
          </p:cNvPr>
          <p:cNvSpPr txBox="1"/>
          <p:nvPr/>
        </p:nvSpPr>
        <p:spPr>
          <a:xfrm>
            <a:off x="599090" y="5654419"/>
            <a:ext cx="4571458" cy="461665"/>
          </a:xfrm>
          <a:prstGeom prst="rect">
            <a:avLst/>
          </a:prstGeom>
          <a:noFill/>
        </p:spPr>
        <p:txBody>
          <a:bodyPr wrap="square" rtlCol="0">
            <a:spAutoFit/>
          </a:bodyPr>
          <a:lstStyle/>
          <a:p>
            <a:r>
              <a:rPr lang="ja-JP" altLang="en-US" sz="1662" b="1" dirty="0">
                <a:solidFill>
                  <a:prstClr val="black"/>
                </a:solidFill>
                <a:latin typeface="HG丸ｺﾞｼｯｸM-PRO" panose="020F0600000000000000" pitchFamily="50" charset="-128"/>
                <a:ea typeface="HG丸ｺﾞｼｯｸM-PRO" panose="020F0600000000000000" pitchFamily="50" charset="-128"/>
              </a:rPr>
              <a:t>⇒今、</a:t>
            </a:r>
            <a:r>
              <a:rPr lang="ja-JP" altLang="en-US" sz="2400" b="1" u="sng" dirty="0">
                <a:solidFill>
                  <a:prstClr val="black"/>
                </a:solidFill>
                <a:latin typeface="HG丸ｺﾞｼｯｸM-PRO" panose="020F0600000000000000" pitchFamily="50" charset="-128"/>
                <a:ea typeface="HG丸ｺﾞｼｯｸM-PRO" panose="020F0600000000000000" pitchFamily="50" charset="-128"/>
              </a:rPr>
              <a:t>自分で</a:t>
            </a:r>
            <a:r>
              <a:rPr lang="ja-JP" altLang="en-US" sz="1662" b="1" dirty="0">
                <a:solidFill>
                  <a:prstClr val="black"/>
                </a:solidFill>
                <a:latin typeface="HG丸ｺﾞｼｯｸM-PRO" panose="020F0600000000000000" pitchFamily="50" charset="-128"/>
                <a:ea typeface="HG丸ｺﾞｼｯｸM-PRO" panose="020F0600000000000000" pitchFamily="50" charset="-128"/>
              </a:rPr>
              <a:t>変えることができる！！</a:t>
            </a:r>
          </a:p>
        </p:txBody>
      </p:sp>
      <p:sp>
        <p:nvSpPr>
          <p:cNvPr id="36" name="テキスト ボックス 35">
            <a:extLst>
              <a:ext uri="{FF2B5EF4-FFF2-40B4-BE49-F238E27FC236}">
                <a16:creationId xmlns:a16="http://schemas.microsoft.com/office/drawing/2014/main" xmlns="" id="{E00CA034-87C1-48D3-B89F-ED2304ADFBF9}"/>
              </a:ext>
            </a:extLst>
          </p:cNvPr>
          <p:cNvSpPr txBox="1"/>
          <p:nvPr/>
        </p:nvSpPr>
        <p:spPr>
          <a:xfrm>
            <a:off x="5675967" y="5625800"/>
            <a:ext cx="4571458" cy="461665"/>
          </a:xfrm>
          <a:prstGeom prst="rect">
            <a:avLst/>
          </a:prstGeom>
          <a:noFill/>
        </p:spPr>
        <p:txBody>
          <a:bodyPr wrap="square" rtlCol="0">
            <a:spAutoFit/>
          </a:bodyPr>
          <a:lstStyle/>
          <a:p>
            <a:r>
              <a:rPr lang="ja-JP" altLang="en-US" sz="1662" b="1" dirty="0">
                <a:solidFill>
                  <a:prstClr val="black"/>
                </a:solidFill>
                <a:latin typeface="HG丸ｺﾞｼｯｸM-PRO" panose="020F0600000000000000" pitchFamily="50" charset="-128"/>
                <a:ea typeface="HG丸ｺﾞｼｯｸM-PRO" panose="020F0600000000000000" pitchFamily="50" charset="-128"/>
              </a:rPr>
              <a:t>⇒会社や他者との</a:t>
            </a:r>
            <a:r>
              <a:rPr lang="ja-JP" altLang="en-US" sz="2400" b="1" u="sng" dirty="0">
                <a:solidFill>
                  <a:prstClr val="black"/>
                </a:solidFill>
                <a:latin typeface="HG丸ｺﾞｼｯｸM-PRO" panose="020F0600000000000000" pitchFamily="50" charset="-128"/>
                <a:ea typeface="HG丸ｺﾞｼｯｸM-PRO" panose="020F0600000000000000" pitchFamily="50" charset="-128"/>
              </a:rPr>
              <a:t>調整が必要</a:t>
            </a:r>
            <a:endParaRPr lang="ja-JP" altLang="en-US" sz="1662" b="1" u="sng" dirty="0">
              <a:solidFill>
                <a:prstClr val="black"/>
              </a:solidFill>
              <a:latin typeface="HG丸ｺﾞｼｯｸM-PRO" panose="020F0600000000000000" pitchFamily="50" charset="-128"/>
              <a:ea typeface="HG丸ｺﾞｼｯｸM-PRO" panose="020F0600000000000000" pitchFamily="50" charset="-128"/>
            </a:endParaRPr>
          </a:p>
        </p:txBody>
      </p:sp>
      <p:sp>
        <p:nvSpPr>
          <p:cNvPr id="34" name="タイトル 1">
            <a:extLst>
              <a:ext uri="{FF2B5EF4-FFF2-40B4-BE49-F238E27FC236}">
                <a16:creationId xmlns:a16="http://schemas.microsoft.com/office/drawing/2014/main" xmlns="" id="{D6BE06EE-6098-4486-B673-EEC4A7A106A3}"/>
              </a:ext>
            </a:extLst>
          </p:cNvPr>
          <p:cNvSpPr>
            <a:spLocks noGrp="1"/>
          </p:cNvSpPr>
          <p:nvPr>
            <p:ph type="title"/>
          </p:nvPr>
        </p:nvSpPr>
        <p:spPr>
          <a:xfrm>
            <a:off x="221629" y="39638"/>
            <a:ext cx="9176609" cy="1325563"/>
          </a:xfrm>
        </p:spPr>
        <p:txBody>
          <a:bodyPr>
            <a:normAutofit/>
          </a:bodyPr>
          <a:lstStyle/>
          <a:p>
            <a:r>
              <a:rPr lang="ja-JP" altLang="en-US" sz="3200" b="1" dirty="0">
                <a:latin typeface="HG丸ｺﾞｼｯｸM-PRO" panose="020F0600000000000000" pitchFamily="50" charset="-128"/>
                <a:ea typeface="HG丸ｺﾞｼｯｸM-PRO" panose="020F0600000000000000" pitchFamily="50" charset="-128"/>
              </a:rPr>
              <a:t>生活習慣＝「今」「自分で」変えられるもの</a:t>
            </a:r>
            <a:endParaRPr kumimoji="1" lang="ja-JP" altLang="en-US" sz="3200" b="1" dirty="0">
              <a:latin typeface="HG丸ｺﾞｼｯｸM-PRO" panose="020F0600000000000000" pitchFamily="50" charset="-128"/>
              <a:ea typeface="HG丸ｺﾞｼｯｸM-PRO" panose="020F0600000000000000" pitchFamily="50" charset="-128"/>
            </a:endParaRPr>
          </a:p>
        </p:txBody>
      </p:sp>
      <p:sp>
        <p:nvSpPr>
          <p:cNvPr id="35" name="八角形 34"/>
          <p:cNvSpPr/>
          <p:nvPr/>
        </p:nvSpPr>
        <p:spPr>
          <a:xfrm>
            <a:off x="5260123" y="1628539"/>
            <a:ext cx="1357832" cy="937258"/>
          </a:xfrm>
          <a:prstGeom prst="octagon">
            <a:avLst/>
          </a:prstGeom>
          <a:solidFill>
            <a:schemeClr val="tx2">
              <a:lumMod val="20000"/>
              <a:lumOff val="80000"/>
            </a:schemeClr>
          </a:solid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ja-JP" altLang="en-US" sz="1480" b="1" dirty="0">
                <a:solidFill>
                  <a:prstClr val="black"/>
                </a:solidFill>
                <a:latin typeface="HG丸ｺﾞｼｯｸM-PRO" panose="020F0600000000000000" pitchFamily="50" charset="-128"/>
                <a:ea typeface="HG丸ｺﾞｼｯｸM-PRO" panose="020F0600000000000000" pitchFamily="50" charset="-128"/>
              </a:rPr>
              <a:t>仕事の量が多い</a:t>
            </a:r>
          </a:p>
        </p:txBody>
      </p:sp>
      <p:sp>
        <p:nvSpPr>
          <p:cNvPr id="37" name="八角形 36"/>
          <p:cNvSpPr/>
          <p:nvPr/>
        </p:nvSpPr>
        <p:spPr>
          <a:xfrm>
            <a:off x="6427252" y="4059920"/>
            <a:ext cx="1357832" cy="937258"/>
          </a:xfrm>
          <a:prstGeom prst="octagon">
            <a:avLst/>
          </a:prstGeom>
          <a:solidFill>
            <a:schemeClr val="tx2">
              <a:lumMod val="20000"/>
              <a:lumOff val="80000"/>
            </a:schemeClr>
          </a:solid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ja-JP" altLang="en-US" sz="1480" b="1" dirty="0">
                <a:solidFill>
                  <a:prstClr val="black"/>
                </a:solidFill>
                <a:latin typeface="HG丸ｺﾞｼｯｸM-PRO" panose="020F0600000000000000" pitchFamily="50" charset="-128"/>
                <a:ea typeface="HG丸ｺﾞｼｯｸM-PRO" panose="020F0600000000000000" pitchFamily="50" charset="-128"/>
              </a:rPr>
              <a:t>職責の</a:t>
            </a:r>
            <a:endParaRPr lang="en-US" altLang="ja-JP" sz="1480" b="1" dirty="0">
              <a:solidFill>
                <a:prstClr val="black"/>
              </a:solidFill>
              <a:latin typeface="HG丸ｺﾞｼｯｸM-PRO" panose="020F0600000000000000" pitchFamily="50" charset="-128"/>
              <a:ea typeface="HG丸ｺﾞｼｯｸM-PRO" panose="020F0600000000000000" pitchFamily="50" charset="-128"/>
            </a:endParaRPr>
          </a:p>
          <a:p>
            <a:pPr algn="ctr"/>
            <a:r>
              <a:rPr lang="ja-JP" altLang="en-US" sz="1480" b="1" dirty="0">
                <a:solidFill>
                  <a:prstClr val="black"/>
                </a:solidFill>
                <a:latin typeface="HG丸ｺﾞｼｯｸM-PRO" panose="020F0600000000000000" pitchFamily="50" charset="-128"/>
                <a:ea typeface="HG丸ｺﾞｼｯｸM-PRO" panose="020F0600000000000000" pitchFamily="50" charset="-128"/>
              </a:rPr>
              <a:t>重さ</a:t>
            </a:r>
          </a:p>
        </p:txBody>
      </p:sp>
      <p:sp>
        <p:nvSpPr>
          <p:cNvPr id="38" name="八角形 37"/>
          <p:cNvSpPr/>
          <p:nvPr/>
        </p:nvSpPr>
        <p:spPr>
          <a:xfrm>
            <a:off x="6513179" y="1651470"/>
            <a:ext cx="1357832" cy="937258"/>
          </a:xfrm>
          <a:prstGeom prst="octagon">
            <a:avLst/>
          </a:prstGeom>
          <a:solidFill>
            <a:schemeClr val="tx2">
              <a:lumMod val="20000"/>
              <a:lumOff val="80000"/>
            </a:schemeClr>
          </a:solid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ja-JP" altLang="en-US" sz="1480" b="1" dirty="0">
                <a:solidFill>
                  <a:prstClr val="black"/>
                </a:solidFill>
                <a:latin typeface="HG丸ｺﾞｼｯｸM-PRO" panose="020F0600000000000000" pitchFamily="50" charset="-128"/>
                <a:ea typeface="HG丸ｺﾞｼｯｸM-PRO" panose="020F0600000000000000" pitchFamily="50" charset="-128"/>
              </a:rPr>
              <a:t>部下の</a:t>
            </a:r>
            <a:endParaRPr lang="en-US" altLang="ja-JP" sz="1480" b="1" dirty="0">
              <a:solidFill>
                <a:prstClr val="black"/>
              </a:solidFill>
              <a:latin typeface="HG丸ｺﾞｼｯｸM-PRO" panose="020F0600000000000000" pitchFamily="50" charset="-128"/>
              <a:ea typeface="HG丸ｺﾞｼｯｸM-PRO" panose="020F0600000000000000" pitchFamily="50" charset="-128"/>
            </a:endParaRPr>
          </a:p>
          <a:p>
            <a:pPr algn="ctr"/>
            <a:r>
              <a:rPr lang="ja-JP" altLang="en-US" sz="1480" b="1" dirty="0">
                <a:solidFill>
                  <a:prstClr val="black"/>
                </a:solidFill>
                <a:latin typeface="HG丸ｺﾞｼｯｸM-PRO" panose="020F0600000000000000" pitchFamily="50" charset="-128"/>
                <a:ea typeface="HG丸ｺﾞｼｯｸM-PRO" panose="020F0600000000000000" pitchFamily="50" charset="-128"/>
              </a:rPr>
              <a:t>育成</a:t>
            </a:r>
          </a:p>
        </p:txBody>
      </p:sp>
      <p:sp>
        <p:nvSpPr>
          <p:cNvPr id="39" name="八角形 38"/>
          <p:cNvSpPr/>
          <p:nvPr/>
        </p:nvSpPr>
        <p:spPr>
          <a:xfrm>
            <a:off x="7735712" y="1815354"/>
            <a:ext cx="1357832" cy="937258"/>
          </a:xfrm>
          <a:prstGeom prst="octagon">
            <a:avLst/>
          </a:prstGeom>
          <a:solidFill>
            <a:schemeClr val="tx2">
              <a:lumMod val="20000"/>
              <a:lumOff val="80000"/>
            </a:schemeClr>
          </a:solid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ja-JP" altLang="en-US" sz="1480" b="1" dirty="0">
                <a:solidFill>
                  <a:prstClr val="black"/>
                </a:solidFill>
                <a:latin typeface="HG丸ｺﾞｼｯｸM-PRO" panose="020F0600000000000000" pitchFamily="50" charset="-128"/>
                <a:ea typeface="HG丸ｺﾞｼｯｸM-PRO" panose="020F0600000000000000" pitchFamily="50" charset="-128"/>
              </a:rPr>
              <a:t>上司からのプレッシャー</a:t>
            </a:r>
          </a:p>
        </p:txBody>
      </p:sp>
      <p:sp>
        <p:nvSpPr>
          <p:cNvPr id="40" name="八角形 39"/>
          <p:cNvSpPr/>
          <p:nvPr/>
        </p:nvSpPr>
        <p:spPr>
          <a:xfrm>
            <a:off x="5122257" y="2543893"/>
            <a:ext cx="1357832" cy="937258"/>
          </a:xfrm>
          <a:prstGeom prst="octagon">
            <a:avLst/>
          </a:prstGeom>
          <a:solidFill>
            <a:schemeClr val="tx2">
              <a:lumMod val="20000"/>
              <a:lumOff val="80000"/>
            </a:schemeClr>
          </a:solid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ja-JP" altLang="en-US" sz="1480" b="1" dirty="0">
                <a:solidFill>
                  <a:prstClr val="black"/>
                </a:solidFill>
                <a:latin typeface="HG丸ｺﾞｼｯｸM-PRO" panose="020F0600000000000000" pitchFamily="50" charset="-128"/>
                <a:ea typeface="HG丸ｺﾞｼｯｸM-PRO" panose="020F0600000000000000" pitchFamily="50" charset="-128"/>
              </a:rPr>
              <a:t>職場の</a:t>
            </a:r>
            <a:endParaRPr lang="en-US" altLang="ja-JP" sz="1480" b="1" dirty="0">
              <a:solidFill>
                <a:prstClr val="black"/>
              </a:solidFill>
              <a:latin typeface="HG丸ｺﾞｼｯｸM-PRO" panose="020F0600000000000000" pitchFamily="50" charset="-128"/>
              <a:ea typeface="HG丸ｺﾞｼｯｸM-PRO" panose="020F0600000000000000" pitchFamily="50" charset="-128"/>
            </a:endParaRPr>
          </a:p>
          <a:p>
            <a:pPr algn="ctr"/>
            <a:r>
              <a:rPr lang="ja-JP" altLang="en-US" sz="1480" b="1" dirty="0">
                <a:solidFill>
                  <a:prstClr val="black"/>
                </a:solidFill>
                <a:latin typeface="HG丸ｺﾞｼｯｸM-PRO" panose="020F0600000000000000" pitchFamily="50" charset="-128"/>
                <a:ea typeface="HG丸ｺﾞｼｯｸM-PRO" panose="020F0600000000000000" pitchFamily="50" charset="-128"/>
              </a:rPr>
              <a:t>人間関係悪化</a:t>
            </a:r>
          </a:p>
        </p:txBody>
      </p:sp>
      <p:sp>
        <p:nvSpPr>
          <p:cNvPr id="41" name="八角形 40"/>
          <p:cNvSpPr/>
          <p:nvPr/>
        </p:nvSpPr>
        <p:spPr>
          <a:xfrm>
            <a:off x="6886206" y="3310723"/>
            <a:ext cx="1357832" cy="937258"/>
          </a:xfrm>
          <a:prstGeom prst="octagon">
            <a:avLst/>
          </a:prstGeom>
          <a:solidFill>
            <a:schemeClr val="tx2">
              <a:lumMod val="20000"/>
              <a:lumOff val="80000"/>
            </a:schemeClr>
          </a:solid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ja-JP" altLang="en-US" sz="1480" b="1" dirty="0">
                <a:solidFill>
                  <a:prstClr val="black"/>
                </a:solidFill>
                <a:latin typeface="HG丸ｺﾞｼｯｸM-PRO" panose="020F0600000000000000" pitchFamily="50" charset="-128"/>
                <a:ea typeface="HG丸ｺﾞｼｯｸM-PRO" panose="020F0600000000000000" pitchFamily="50" charset="-128"/>
              </a:rPr>
              <a:t>仕事の</a:t>
            </a:r>
            <a:endParaRPr lang="en-US" altLang="ja-JP" sz="1480" b="1" dirty="0">
              <a:solidFill>
                <a:prstClr val="black"/>
              </a:solidFill>
              <a:latin typeface="HG丸ｺﾞｼｯｸM-PRO" panose="020F0600000000000000" pitchFamily="50" charset="-128"/>
              <a:ea typeface="HG丸ｺﾞｼｯｸM-PRO" panose="020F0600000000000000" pitchFamily="50" charset="-128"/>
            </a:endParaRPr>
          </a:p>
          <a:p>
            <a:pPr algn="ctr"/>
            <a:r>
              <a:rPr lang="ja-JP" altLang="en-US" sz="1480" b="1" dirty="0">
                <a:solidFill>
                  <a:prstClr val="black"/>
                </a:solidFill>
                <a:latin typeface="HG丸ｺﾞｼｯｸM-PRO" panose="020F0600000000000000" pitchFamily="50" charset="-128"/>
                <a:ea typeface="HG丸ｺﾞｼｯｸM-PRO" panose="020F0600000000000000" pitchFamily="50" charset="-128"/>
              </a:rPr>
              <a:t>ミス</a:t>
            </a:r>
          </a:p>
        </p:txBody>
      </p:sp>
      <p:sp>
        <p:nvSpPr>
          <p:cNvPr id="42" name="八角形 41"/>
          <p:cNvSpPr/>
          <p:nvPr/>
        </p:nvSpPr>
        <p:spPr>
          <a:xfrm>
            <a:off x="7961695" y="2716066"/>
            <a:ext cx="1357832" cy="937258"/>
          </a:xfrm>
          <a:prstGeom prst="octagon">
            <a:avLst/>
          </a:prstGeom>
          <a:solidFill>
            <a:schemeClr val="tx2">
              <a:lumMod val="20000"/>
              <a:lumOff val="80000"/>
            </a:schemeClr>
          </a:solid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ja-JP" altLang="en-US" sz="1480" b="1" dirty="0">
                <a:solidFill>
                  <a:prstClr val="black"/>
                </a:solidFill>
                <a:latin typeface="HG丸ｺﾞｼｯｸM-PRO" panose="020F0600000000000000" pitchFamily="50" charset="-128"/>
                <a:ea typeface="HG丸ｺﾞｼｯｸM-PRO" panose="020F0600000000000000" pitchFamily="50" charset="-128"/>
              </a:rPr>
              <a:t>高い仕事の質を求められる</a:t>
            </a:r>
          </a:p>
        </p:txBody>
      </p:sp>
      <p:sp>
        <p:nvSpPr>
          <p:cNvPr id="43" name="八角形 42"/>
          <p:cNvSpPr/>
          <p:nvPr/>
        </p:nvSpPr>
        <p:spPr>
          <a:xfrm flipH="1">
            <a:off x="6445530" y="2571815"/>
            <a:ext cx="1357832" cy="888342"/>
          </a:xfrm>
          <a:prstGeom prst="octagon">
            <a:avLst/>
          </a:prstGeom>
          <a:solidFill>
            <a:schemeClr val="tx2">
              <a:lumMod val="20000"/>
              <a:lumOff val="80000"/>
            </a:schemeClr>
          </a:solid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ja-JP" altLang="en-US" sz="1480" b="1" dirty="0">
                <a:solidFill>
                  <a:prstClr val="black"/>
                </a:solidFill>
                <a:latin typeface="HG丸ｺﾞｼｯｸM-PRO" panose="020F0600000000000000" pitchFamily="50" charset="-128"/>
                <a:ea typeface="HG丸ｺﾞｼｯｸM-PRO" panose="020F0600000000000000" pitchFamily="50" charset="-128"/>
              </a:rPr>
              <a:t>昇進によるプレッシャー</a:t>
            </a:r>
          </a:p>
        </p:txBody>
      </p:sp>
      <p:sp>
        <p:nvSpPr>
          <p:cNvPr id="44" name="八角形 43"/>
          <p:cNvSpPr/>
          <p:nvPr/>
        </p:nvSpPr>
        <p:spPr>
          <a:xfrm>
            <a:off x="7808438" y="4060668"/>
            <a:ext cx="1357832" cy="937258"/>
          </a:xfrm>
          <a:prstGeom prst="octagon">
            <a:avLst/>
          </a:prstGeom>
          <a:solidFill>
            <a:schemeClr val="tx2">
              <a:lumMod val="20000"/>
              <a:lumOff val="80000"/>
            </a:schemeClr>
          </a:solid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ja-JP" altLang="en-US" sz="1480" b="1" dirty="0">
                <a:solidFill>
                  <a:prstClr val="black"/>
                </a:solidFill>
                <a:latin typeface="HG丸ｺﾞｼｯｸM-PRO" panose="020F0600000000000000" pitchFamily="50" charset="-128"/>
                <a:ea typeface="HG丸ｺﾞｼｯｸM-PRO" panose="020F0600000000000000" pitchFamily="50" charset="-128"/>
              </a:rPr>
              <a:t>自信の</a:t>
            </a:r>
            <a:endParaRPr lang="en-US" altLang="ja-JP" sz="1480" b="1" dirty="0">
              <a:solidFill>
                <a:prstClr val="black"/>
              </a:solidFill>
              <a:latin typeface="HG丸ｺﾞｼｯｸM-PRO" panose="020F0600000000000000" pitchFamily="50" charset="-128"/>
              <a:ea typeface="HG丸ｺﾞｼｯｸM-PRO" panose="020F0600000000000000" pitchFamily="50" charset="-128"/>
            </a:endParaRPr>
          </a:p>
          <a:p>
            <a:pPr algn="ctr"/>
            <a:r>
              <a:rPr lang="ja-JP" altLang="en-US" sz="1480" b="1" dirty="0">
                <a:solidFill>
                  <a:prstClr val="black"/>
                </a:solidFill>
                <a:latin typeface="HG丸ｺﾞｼｯｸM-PRO" panose="020F0600000000000000" pitchFamily="50" charset="-128"/>
                <a:ea typeface="HG丸ｺﾞｼｯｸM-PRO" panose="020F0600000000000000" pitchFamily="50" charset="-128"/>
              </a:rPr>
              <a:t>喪失</a:t>
            </a:r>
          </a:p>
        </p:txBody>
      </p:sp>
    </p:spTree>
    <p:extLst>
      <p:ext uri="{BB962C8B-B14F-4D97-AF65-F5344CB8AC3E}">
        <p14:creationId xmlns:p14="http://schemas.microsoft.com/office/powerpoint/2010/main" val="258249935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681035" y="770845"/>
            <a:ext cx="8543925" cy="1499294"/>
          </a:xfrm>
        </p:spPr>
        <p:txBody>
          <a:bodyPr>
            <a:normAutofit/>
          </a:bodyPr>
          <a:lstStyle/>
          <a:p>
            <a:r>
              <a:rPr lang="ja-JP" altLang="en-US" b="1" dirty="0">
                <a:latin typeface="HG丸ｺﾞｼｯｸM-PRO" panose="020F0600000000000000" pitchFamily="50" charset="-128"/>
                <a:ea typeface="HG丸ｺﾞｼｯｸM-PRO" panose="020F0600000000000000" pitchFamily="50" charset="-128"/>
              </a:rPr>
              <a:t>２：よい生活習慣のポイント</a:t>
            </a:r>
            <a:r>
              <a:rPr lang="en-US" altLang="ja-JP" b="1" dirty="0">
                <a:latin typeface="HG丸ｺﾞｼｯｸM-PRO" panose="020F0600000000000000" pitchFamily="50" charset="-128"/>
                <a:ea typeface="HG丸ｺﾞｼｯｸM-PRO" panose="020F0600000000000000" pitchFamily="50" charset="-128"/>
              </a:rPr>
              <a:t/>
            </a:r>
            <a:br>
              <a:rPr lang="en-US" altLang="ja-JP" b="1" dirty="0">
                <a:latin typeface="HG丸ｺﾞｼｯｸM-PRO" panose="020F0600000000000000" pitchFamily="50" charset="-128"/>
                <a:ea typeface="HG丸ｺﾞｼｯｸM-PRO" panose="020F0600000000000000" pitchFamily="50" charset="-128"/>
              </a:rPr>
            </a:br>
            <a:r>
              <a:rPr lang="ja-JP" altLang="en-US" b="1" dirty="0">
                <a:latin typeface="HG丸ｺﾞｼｯｸM-PRO" panose="020F0600000000000000" pitchFamily="50" charset="-128"/>
                <a:ea typeface="HG丸ｺﾞｼｯｸM-PRO" panose="020F0600000000000000" pitchFamily="50" charset="-128"/>
              </a:rPr>
              <a:t>　</a:t>
            </a:r>
            <a:r>
              <a:rPr lang="en-US" altLang="ja-JP" b="1" dirty="0" smtClean="0">
                <a:latin typeface="HG丸ｺﾞｼｯｸM-PRO" panose="020F0600000000000000" pitchFamily="50" charset="-128"/>
                <a:ea typeface="HG丸ｺﾞｼｯｸM-PRO" panose="020F0600000000000000" pitchFamily="50" charset="-128"/>
              </a:rPr>
              <a:t>(</a:t>
            </a:r>
            <a:r>
              <a:rPr lang="ja-JP" altLang="en-US" b="1" dirty="0" smtClean="0">
                <a:latin typeface="HG丸ｺﾞｼｯｸM-PRO" panose="020F0600000000000000" pitchFamily="50" charset="-128"/>
                <a:ea typeface="HG丸ｺﾞｼｯｸM-PRO" panose="020F0600000000000000" pitchFamily="50" charset="-128"/>
              </a:rPr>
              <a:t>１</a:t>
            </a:r>
            <a:r>
              <a:rPr lang="en-US" altLang="ja-JP" b="1" dirty="0" smtClean="0">
                <a:latin typeface="HG丸ｺﾞｼｯｸM-PRO" panose="020F0600000000000000" pitchFamily="50" charset="-128"/>
                <a:ea typeface="HG丸ｺﾞｼｯｸM-PRO" panose="020F0600000000000000" pitchFamily="50" charset="-128"/>
              </a:rPr>
              <a:t>) </a:t>
            </a:r>
            <a:r>
              <a:rPr lang="ja-JP" altLang="en-US" b="1" dirty="0" smtClean="0">
                <a:latin typeface="HG丸ｺﾞｼｯｸM-PRO" panose="020F0600000000000000" pitchFamily="50" charset="-128"/>
                <a:ea typeface="HG丸ｺﾞｼｯｸM-PRO" panose="020F0600000000000000" pitchFamily="50" charset="-128"/>
              </a:rPr>
              <a:t>睡眠</a:t>
            </a:r>
            <a:r>
              <a:rPr lang="ja-JP" altLang="en-US" b="1" dirty="0">
                <a:latin typeface="HG丸ｺﾞｼｯｸM-PRO" panose="020F0600000000000000" pitchFamily="50" charset="-128"/>
                <a:ea typeface="HG丸ｺﾞｼｯｸM-PRO" panose="020F0600000000000000" pitchFamily="50" charset="-128"/>
              </a:rPr>
              <a:t>について</a:t>
            </a:r>
            <a:endParaRPr kumimoji="1" lang="ja-JP" altLang="en-US" b="1" dirty="0">
              <a:latin typeface="HG丸ｺﾞｼｯｸM-PRO" panose="020F0600000000000000" pitchFamily="50" charset="-128"/>
              <a:ea typeface="HG丸ｺﾞｼｯｸM-PRO" panose="020F0600000000000000" pitchFamily="50" charset="-128"/>
            </a:endParaRPr>
          </a:p>
        </p:txBody>
      </p:sp>
      <p:pic>
        <p:nvPicPr>
          <p:cNvPr id="3"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35834" y="1520492"/>
            <a:ext cx="4624427" cy="46244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2192597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円/楕円 8"/>
          <p:cNvSpPr/>
          <p:nvPr/>
        </p:nvSpPr>
        <p:spPr>
          <a:xfrm>
            <a:off x="3626604" y="2961379"/>
            <a:ext cx="2608646" cy="1861741"/>
          </a:xfrm>
          <a:prstGeom prst="ellipse">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円/楕円 7"/>
          <p:cNvSpPr/>
          <p:nvPr/>
        </p:nvSpPr>
        <p:spPr>
          <a:xfrm>
            <a:off x="1604181" y="1778751"/>
            <a:ext cx="7077816" cy="3810327"/>
          </a:xfrm>
          <a:prstGeom prst="ellipse">
            <a:avLst/>
          </a:prstGeom>
          <a:noFill/>
          <a:ln w="57150">
            <a:solidFill>
              <a:schemeClr val="accent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b="1">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 name="コンテンツ プレースホルダー 2"/>
          <p:cNvSpPr>
            <a:spLocks noGrp="1"/>
          </p:cNvSpPr>
          <p:nvPr>
            <p:ph sz="quarter" idx="1"/>
          </p:nvPr>
        </p:nvSpPr>
        <p:spPr>
          <a:xfrm>
            <a:off x="527067" y="1206709"/>
            <a:ext cx="9176610" cy="5142576"/>
          </a:xfrm>
          <a:ln>
            <a:solidFill>
              <a:schemeClr val="tx1"/>
            </a:solidFill>
          </a:ln>
        </p:spPr>
        <p:txBody>
          <a:bodyPr>
            <a:normAutofit/>
          </a:bodyPr>
          <a:lstStyle/>
          <a:p>
            <a:pPr marL="0" indent="0">
              <a:buNone/>
            </a:pPr>
            <a:endParaRPr lang="en-US" altLang="ja-JP" sz="2031" dirty="0">
              <a:latin typeface="HG丸ｺﾞｼｯｸM-PRO" panose="020F0600000000000000" pitchFamily="50" charset="-128"/>
              <a:ea typeface="HG丸ｺﾞｼｯｸM-PRO" panose="020F0600000000000000" pitchFamily="50" charset="-128"/>
            </a:endParaRPr>
          </a:p>
          <a:p>
            <a:pPr marL="0" indent="0">
              <a:buNone/>
            </a:pPr>
            <a:endParaRPr lang="en-US" altLang="ja-JP" sz="2031" dirty="0">
              <a:latin typeface="HG丸ｺﾞｼｯｸM-PRO" panose="020F0600000000000000" pitchFamily="50" charset="-128"/>
              <a:ea typeface="HG丸ｺﾞｼｯｸM-PRO" panose="020F0600000000000000" pitchFamily="50" charset="-128"/>
            </a:endParaRPr>
          </a:p>
          <a:p>
            <a:pPr marL="0" indent="0">
              <a:buNone/>
            </a:pPr>
            <a:endParaRPr lang="en-US" altLang="ja-JP" sz="1662" b="1" dirty="0">
              <a:solidFill>
                <a:schemeClr val="accent2">
                  <a:lumMod val="75000"/>
                </a:schemeClr>
              </a:solidFill>
              <a:latin typeface="HG丸ｺﾞｼｯｸM-PRO" panose="020F0600000000000000" pitchFamily="50" charset="-128"/>
              <a:ea typeface="HG丸ｺﾞｼｯｸM-PRO" panose="020F0600000000000000" pitchFamily="50" charset="-128"/>
            </a:endParaRPr>
          </a:p>
        </p:txBody>
      </p:sp>
      <p:sp>
        <p:nvSpPr>
          <p:cNvPr id="22" name="タイトル 1"/>
          <p:cNvSpPr txBox="1">
            <a:spLocks/>
          </p:cNvSpPr>
          <p:nvPr/>
        </p:nvSpPr>
        <p:spPr>
          <a:xfrm>
            <a:off x="417343" y="469819"/>
            <a:ext cx="8871615" cy="989343"/>
          </a:xfrm>
          <a:prstGeom prst="rect">
            <a:avLst/>
          </a:prstGeom>
        </p:spPr>
        <p:txBody>
          <a:bodyPr vert="horz" lIns="84406" tIns="42203" rIns="84406" bIns="42203" rtlCol="0" anchor="ctr">
            <a:no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endParaRPr lang="ja-JP" altLang="en-US" sz="2954" b="1" dirty="0">
              <a:solidFill>
                <a:prstClr val="black"/>
              </a:solidFill>
              <a:latin typeface="HG丸ｺﾞｼｯｸM-PRO" panose="020F0600000000000000" pitchFamily="50" charset="-128"/>
              <a:ea typeface="HG丸ｺﾞｼｯｸM-PRO" panose="020F0600000000000000" pitchFamily="50" charset="-128"/>
            </a:endParaRPr>
          </a:p>
        </p:txBody>
      </p:sp>
      <p:sp>
        <p:nvSpPr>
          <p:cNvPr id="34" name="タイトル 1">
            <a:extLst>
              <a:ext uri="{FF2B5EF4-FFF2-40B4-BE49-F238E27FC236}">
                <a16:creationId xmlns:a16="http://schemas.microsoft.com/office/drawing/2014/main" xmlns="" id="{D6BE06EE-6098-4486-B673-EEC4A7A106A3}"/>
              </a:ext>
            </a:extLst>
          </p:cNvPr>
          <p:cNvSpPr>
            <a:spLocks noGrp="1"/>
          </p:cNvSpPr>
          <p:nvPr>
            <p:ph type="title"/>
          </p:nvPr>
        </p:nvSpPr>
        <p:spPr>
          <a:xfrm>
            <a:off x="436767" y="128710"/>
            <a:ext cx="9176609" cy="1109105"/>
          </a:xfrm>
        </p:spPr>
        <p:txBody>
          <a:bodyPr>
            <a:normAutofit/>
          </a:bodyPr>
          <a:lstStyle/>
          <a:p>
            <a:r>
              <a:rPr lang="ja-JP" altLang="en-US" sz="4000" b="1" dirty="0">
                <a:latin typeface="HG丸ｺﾞｼｯｸM-PRO" panose="020F0600000000000000" pitchFamily="50" charset="-128"/>
                <a:ea typeface="HG丸ｺﾞｼｯｸM-PRO" panose="020F0600000000000000" pitchFamily="50" charset="-128"/>
              </a:rPr>
              <a:t>「睡眠」の役割とは・・・</a:t>
            </a:r>
            <a:endParaRPr kumimoji="1" lang="ja-JP" altLang="en-US" sz="3100" b="1" dirty="0">
              <a:latin typeface="HG丸ｺﾞｼｯｸM-PRO" panose="020F0600000000000000" pitchFamily="50" charset="-128"/>
              <a:ea typeface="HG丸ｺﾞｼｯｸM-PRO" panose="020F0600000000000000" pitchFamily="50" charset="-128"/>
            </a:endParaRPr>
          </a:p>
        </p:txBody>
      </p:sp>
      <p:pic>
        <p:nvPicPr>
          <p:cNvPr id="4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75650" y="2523009"/>
            <a:ext cx="2646733" cy="26467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角丸四角形 3"/>
          <p:cNvSpPr/>
          <p:nvPr/>
        </p:nvSpPr>
        <p:spPr>
          <a:xfrm>
            <a:off x="738314" y="1984832"/>
            <a:ext cx="1915674" cy="1490954"/>
          </a:xfrm>
          <a:prstGeom prst="round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400" b="1" u="sng" dirty="0">
                <a:solidFill>
                  <a:prstClr val="black"/>
                </a:solidFill>
                <a:latin typeface="HG丸ｺﾞｼｯｸM-PRO" panose="020F0600000000000000" pitchFamily="50" charset="-128"/>
                <a:ea typeface="HG丸ｺﾞｼｯｸM-PRO" panose="020F0600000000000000" pitchFamily="50" charset="-128"/>
              </a:rPr>
              <a:t>疲労の回復</a:t>
            </a:r>
            <a:endParaRPr lang="en-US" altLang="ja-JP" sz="2400" b="1" u="sng" dirty="0">
              <a:solidFill>
                <a:prstClr val="black"/>
              </a:solidFill>
              <a:latin typeface="HG丸ｺﾞｼｯｸM-PRO" panose="020F0600000000000000" pitchFamily="50" charset="-128"/>
              <a:ea typeface="HG丸ｺﾞｼｯｸM-PRO" panose="020F0600000000000000" pitchFamily="50" charset="-128"/>
            </a:endParaRPr>
          </a:p>
          <a:p>
            <a:endParaRPr lang="en-US" altLang="ja-JP" sz="1400" b="1" dirty="0">
              <a:solidFill>
                <a:prstClr val="black"/>
              </a:solidFill>
              <a:latin typeface="HG丸ｺﾞｼｯｸM-PRO" panose="020F0600000000000000" pitchFamily="50" charset="-128"/>
              <a:ea typeface="HG丸ｺﾞｼｯｸM-PRO" panose="020F0600000000000000" pitchFamily="50" charset="-128"/>
            </a:endParaRPr>
          </a:p>
          <a:p>
            <a:r>
              <a:rPr lang="ja-JP" altLang="en-US" sz="1400" b="1" dirty="0">
                <a:solidFill>
                  <a:prstClr val="black"/>
                </a:solidFill>
                <a:latin typeface="HG丸ｺﾞｼｯｸM-PRO" panose="020F0600000000000000" pitchFamily="50" charset="-128"/>
                <a:ea typeface="HG丸ｺﾞｼｯｸM-PRO" panose="020F0600000000000000" pitchFamily="50" charset="-128"/>
              </a:rPr>
              <a:t>●成長ホルモンの分泌による組織の損傷の修復</a:t>
            </a:r>
          </a:p>
        </p:txBody>
      </p:sp>
      <p:sp>
        <p:nvSpPr>
          <p:cNvPr id="48" name="角丸四角形 47"/>
          <p:cNvSpPr/>
          <p:nvPr/>
        </p:nvSpPr>
        <p:spPr>
          <a:xfrm>
            <a:off x="2997925" y="1376780"/>
            <a:ext cx="2768859" cy="1381928"/>
          </a:xfrm>
          <a:prstGeom prst="round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400" b="1" u="sng" dirty="0">
                <a:solidFill>
                  <a:prstClr val="black"/>
                </a:solidFill>
                <a:latin typeface="HG丸ｺﾞｼｯｸM-PRO" panose="020F0600000000000000" pitchFamily="50" charset="-128"/>
                <a:ea typeface="HG丸ｺﾞｼｯｸM-PRO" panose="020F0600000000000000" pitchFamily="50" charset="-128"/>
              </a:rPr>
              <a:t>風邪の回復促進</a:t>
            </a:r>
            <a:endParaRPr lang="en-US" altLang="ja-JP" sz="2400" b="1" u="sng" dirty="0">
              <a:solidFill>
                <a:prstClr val="black"/>
              </a:solidFill>
              <a:latin typeface="HG丸ｺﾞｼｯｸM-PRO" panose="020F0600000000000000" pitchFamily="50" charset="-128"/>
              <a:ea typeface="HG丸ｺﾞｼｯｸM-PRO" panose="020F0600000000000000" pitchFamily="50" charset="-128"/>
            </a:endParaRPr>
          </a:p>
          <a:p>
            <a:endParaRPr lang="en-US" altLang="ja-JP" sz="1400" b="1" dirty="0">
              <a:solidFill>
                <a:prstClr val="black"/>
              </a:solidFill>
              <a:latin typeface="HG丸ｺﾞｼｯｸM-PRO" panose="020F0600000000000000" pitchFamily="50" charset="-128"/>
              <a:ea typeface="HG丸ｺﾞｼｯｸM-PRO" panose="020F0600000000000000" pitchFamily="50" charset="-128"/>
            </a:endParaRPr>
          </a:p>
          <a:p>
            <a:r>
              <a:rPr lang="ja-JP" altLang="en-US" sz="1400" b="1" dirty="0">
                <a:solidFill>
                  <a:prstClr val="black"/>
                </a:solidFill>
                <a:latin typeface="HG丸ｺﾞｼｯｸM-PRO" panose="020F0600000000000000" pitchFamily="50" charset="-128"/>
                <a:ea typeface="HG丸ｺﾞｼｯｸM-PRO" panose="020F0600000000000000" pitchFamily="50" charset="-128"/>
              </a:rPr>
              <a:t>●免疫物質の分泌促進</a:t>
            </a:r>
            <a:endParaRPr lang="en-US" altLang="ja-JP" sz="1400" b="1" dirty="0">
              <a:solidFill>
                <a:prstClr val="black"/>
              </a:solidFill>
              <a:latin typeface="HG丸ｺﾞｼｯｸM-PRO" panose="020F0600000000000000" pitchFamily="50" charset="-128"/>
              <a:ea typeface="HG丸ｺﾞｼｯｸM-PRO" panose="020F0600000000000000" pitchFamily="50" charset="-128"/>
            </a:endParaRPr>
          </a:p>
          <a:p>
            <a:r>
              <a:rPr lang="ja-JP" altLang="en-US" sz="1400" b="1" dirty="0">
                <a:solidFill>
                  <a:prstClr val="black"/>
                </a:solidFill>
                <a:latin typeface="HG丸ｺﾞｼｯｸM-PRO" panose="020F0600000000000000" pitchFamily="50" charset="-128"/>
                <a:ea typeface="HG丸ｺﾞｼｯｸM-PRO" panose="020F0600000000000000" pitchFamily="50" charset="-128"/>
              </a:rPr>
              <a:t>●身体を回復させるホルモンを増加させる</a:t>
            </a:r>
            <a:endParaRPr lang="en-US" altLang="ja-JP" sz="1400" b="1" dirty="0">
              <a:solidFill>
                <a:prstClr val="black"/>
              </a:solidFill>
              <a:latin typeface="HG丸ｺﾞｼｯｸM-PRO" panose="020F0600000000000000" pitchFamily="50" charset="-128"/>
              <a:ea typeface="HG丸ｺﾞｼｯｸM-PRO" panose="020F0600000000000000" pitchFamily="50" charset="-128"/>
            </a:endParaRPr>
          </a:p>
        </p:txBody>
      </p:sp>
      <p:sp>
        <p:nvSpPr>
          <p:cNvPr id="49" name="角丸四角形 48"/>
          <p:cNvSpPr/>
          <p:nvPr/>
        </p:nvSpPr>
        <p:spPr>
          <a:xfrm>
            <a:off x="3675125" y="5129600"/>
            <a:ext cx="2356049" cy="1100702"/>
          </a:xfrm>
          <a:prstGeom prst="roundRect">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2400" b="1" u="sng" dirty="0">
                <a:solidFill>
                  <a:prstClr val="black"/>
                </a:solidFill>
                <a:latin typeface="HG丸ｺﾞｼｯｸM-PRO" panose="020F0600000000000000" pitchFamily="50" charset="-128"/>
                <a:ea typeface="HG丸ｺﾞｼｯｸM-PRO" panose="020F0600000000000000" pitchFamily="50" charset="-128"/>
              </a:rPr>
              <a:t>思考力の保持</a:t>
            </a:r>
            <a:endParaRPr lang="en-US" altLang="ja-JP" sz="2400" b="1" u="sng" dirty="0">
              <a:solidFill>
                <a:prstClr val="black"/>
              </a:solidFill>
              <a:latin typeface="HG丸ｺﾞｼｯｸM-PRO" panose="020F0600000000000000" pitchFamily="50" charset="-128"/>
              <a:ea typeface="HG丸ｺﾞｼｯｸM-PRO" panose="020F0600000000000000" pitchFamily="50" charset="-128"/>
            </a:endParaRPr>
          </a:p>
          <a:p>
            <a:endParaRPr lang="en-US" altLang="ja-JP" sz="1200" b="1" dirty="0">
              <a:solidFill>
                <a:prstClr val="black"/>
              </a:solidFill>
              <a:latin typeface="HG丸ｺﾞｼｯｸM-PRO" panose="020F0600000000000000" pitchFamily="50" charset="-128"/>
              <a:ea typeface="HG丸ｺﾞｼｯｸM-PRO" panose="020F0600000000000000" pitchFamily="50" charset="-128"/>
            </a:endParaRPr>
          </a:p>
          <a:p>
            <a:r>
              <a:rPr lang="ja-JP" altLang="en-US" sz="1200" b="1" dirty="0">
                <a:solidFill>
                  <a:prstClr val="black"/>
                </a:solidFill>
                <a:latin typeface="HG丸ｺﾞｼｯｸM-PRO" panose="020F0600000000000000" pitchFamily="50" charset="-128"/>
                <a:ea typeface="HG丸ｺﾞｼｯｸM-PRO" panose="020F0600000000000000" pitchFamily="50" charset="-128"/>
              </a:rPr>
              <a:t>●</a:t>
            </a:r>
            <a:r>
              <a:rPr lang="ja-JP" altLang="en-US" sz="1400" b="1" dirty="0">
                <a:solidFill>
                  <a:prstClr val="black"/>
                </a:solidFill>
                <a:latin typeface="HG丸ｺﾞｼｯｸM-PRO" panose="020F0600000000000000" pitchFamily="50" charset="-128"/>
                <a:ea typeface="HG丸ｺﾞｼｯｸM-PRO" panose="020F0600000000000000" pitchFamily="50" charset="-128"/>
              </a:rPr>
              <a:t>脳を積極的に</a:t>
            </a:r>
            <a:r>
              <a:rPr lang="ja-JP" altLang="en-US" sz="1400" b="1" dirty="0" smtClean="0">
                <a:solidFill>
                  <a:prstClr val="black"/>
                </a:solidFill>
                <a:latin typeface="HG丸ｺﾞｼｯｸM-PRO" panose="020F0600000000000000" pitchFamily="50" charset="-128"/>
                <a:ea typeface="HG丸ｺﾞｼｯｸM-PRO" panose="020F0600000000000000" pitchFamily="50" charset="-128"/>
              </a:rPr>
              <a:t>休ませる</a:t>
            </a:r>
            <a:endParaRPr lang="en-US" altLang="ja-JP" sz="1400" b="1" dirty="0" smtClean="0">
              <a:solidFill>
                <a:prstClr val="black"/>
              </a:solidFill>
              <a:latin typeface="HG丸ｺﾞｼｯｸM-PRO" panose="020F0600000000000000" pitchFamily="50" charset="-128"/>
              <a:ea typeface="HG丸ｺﾞｼｯｸM-PRO" panose="020F0600000000000000" pitchFamily="50" charset="-128"/>
            </a:endParaRPr>
          </a:p>
          <a:p>
            <a:r>
              <a:rPr lang="ja-JP" altLang="en-US" sz="1400" b="1" dirty="0" smtClean="0">
                <a:solidFill>
                  <a:prstClr val="black"/>
                </a:solidFill>
                <a:latin typeface="HG丸ｺﾞｼｯｸM-PRO" panose="020F0600000000000000" pitchFamily="50" charset="-128"/>
                <a:ea typeface="HG丸ｺﾞｼｯｸM-PRO" panose="020F0600000000000000" pitchFamily="50" charset="-128"/>
              </a:rPr>
              <a:t>　こと</a:t>
            </a:r>
            <a:r>
              <a:rPr lang="ja-JP" altLang="en-US" sz="1400" b="1" dirty="0">
                <a:solidFill>
                  <a:prstClr val="black"/>
                </a:solidFill>
                <a:latin typeface="HG丸ｺﾞｼｯｸM-PRO" panose="020F0600000000000000" pitchFamily="50" charset="-128"/>
                <a:ea typeface="HG丸ｺﾞｼｯｸM-PRO" panose="020F0600000000000000" pitchFamily="50" charset="-128"/>
              </a:rPr>
              <a:t>による</a:t>
            </a:r>
            <a:endParaRPr lang="en-US" altLang="ja-JP" sz="1200" b="1" u="sng" dirty="0">
              <a:solidFill>
                <a:prstClr val="black"/>
              </a:solidFill>
              <a:latin typeface="HG丸ｺﾞｼｯｸM-PRO" panose="020F0600000000000000" pitchFamily="50" charset="-128"/>
              <a:ea typeface="HG丸ｺﾞｼｯｸM-PRO" panose="020F0600000000000000" pitchFamily="50" charset="-128"/>
            </a:endParaRPr>
          </a:p>
        </p:txBody>
      </p:sp>
      <p:sp>
        <p:nvSpPr>
          <p:cNvPr id="53" name="角丸四角形 52"/>
          <p:cNvSpPr/>
          <p:nvPr/>
        </p:nvSpPr>
        <p:spPr>
          <a:xfrm>
            <a:off x="959612" y="4084368"/>
            <a:ext cx="2356049" cy="1686455"/>
          </a:xfrm>
          <a:prstGeom prst="round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2400" b="1" u="sng" dirty="0">
                <a:solidFill>
                  <a:prstClr val="black"/>
                </a:solidFill>
                <a:latin typeface="HG丸ｺﾞｼｯｸM-PRO" panose="020F0600000000000000" pitchFamily="50" charset="-128"/>
                <a:ea typeface="HG丸ｺﾞｼｯｸM-PRO" panose="020F0600000000000000" pitchFamily="50" charset="-128"/>
              </a:rPr>
              <a:t>食べ過ぎ防止</a:t>
            </a:r>
            <a:endParaRPr lang="en-US" altLang="ja-JP" sz="2400" b="1" u="sng" dirty="0">
              <a:solidFill>
                <a:prstClr val="black"/>
              </a:solidFill>
              <a:latin typeface="HG丸ｺﾞｼｯｸM-PRO" panose="020F0600000000000000" pitchFamily="50" charset="-128"/>
              <a:ea typeface="HG丸ｺﾞｼｯｸM-PRO" panose="020F0600000000000000" pitchFamily="50" charset="-128"/>
            </a:endParaRPr>
          </a:p>
          <a:p>
            <a:endParaRPr lang="en-US" altLang="ja-JP" sz="1600" b="1" dirty="0">
              <a:solidFill>
                <a:prstClr val="black"/>
              </a:solidFill>
              <a:latin typeface="HG丸ｺﾞｼｯｸM-PRO" panose="020F0600000000000000" pitchFamily="50" charset="-128"/>
              <a:ea typeface="HG丸ｺﾞｼｯｸM-PRO" panose="020F0600000000000000" pitchFamily="50" charset="-128"/>
            </a:endParaRPr>
          </a:p>
          <a:p>
            <a:r>
              <a:rPr lang="ja-JP" altLang="en-US" sz="1400" b="1" dirty="0">
                <a:solidFill>
                  <a:prstClr val="black"/>
                </a:solidFill>
                <a:latin typeface="HG丸ｺﾞｼｯｸM-PRO" panose="020F0600000000000000" pitchFamily="50" charset="-128"/>
                <a:ea typeface="HG丸ｺﾞｼｯｸM-PRO" panose="020F0600000000000000" pitchFamily="50" charset="-128"/>
              </a:rPr>
              <a:t>●食欲増進ホルモン</a:t>
            </a:r>
            <a:r>
              <a:rPr lang="en-US" altLang="ja-JP" sz="1400" b="1" dirty="0">
                <a:solidFill>
                  <a:prstClr val="black"/>
                </a:solidFill>
                <a:latin typeface="HG丸ｺﾞｼｯｸM-PRO" panose="020F0600000000000000" pitchFamily="50" charset="-128"/>
                <a:ea typeface="HG丸ｺﾞｼｯｸM-PRO" panose="020F0600000000000000" pitchFamily="50" charset="-128"/>
              </a:rPr>
              <a:t>(</a:t>
            </a:r>
            <a:r>
              <a:rPr lang="ja-JP" altLang="en-US" sz="1400" b="1" dirty="0">
                <a:solidFill>
                  <a:prstClr val="black"/>
                </a:solidFill>
                <a:latin typeface="HG丸ｺﾞｼｯｸM-PRO" panose="020F0600000000000000" pitchFamily="50" charset="-128"/>
                <a:ea typeface="HG丸ｺﾞｼｯｸM-PRO" panose="020F0600000000000000" pitchFamily="50" charset="-128"/>
              </a:rPr>
              <a:t>グレリン</a:t>
            </a:r>
            <a:r>
              <a:rPr lang="en-US" altLang="ja-JP" sz="1400" b="1" dirty="0">
                <a:solidFill>
                  <a:prstClr val="black"/>
                </a:solidFill>
                <a:latin typeface="HG丸ｺﾞｼｯｸM-PRO" panose="020F0600000000000000" pitchFamily="50" charset="-128"/>
                <a:ea typeface="HG丸ｺﾞｼｯｸM-PRO" panose="020F0600000000000000" pitchFamily="50" charset="-128"/>
              </a:rPr>
              <a:t>)</a:t>
            </a:r>
            <a:r>
              <a:rPr lang="ja-JP" altLang="en-US" sz="1400" b="1" dirty="0">
                <a:solidFill>
                  <a:prstClr val="black"/>
                </a:solidFill>
                <a:latin typeface="HG丸ｺﾞｼｯｸM-PRO" panose="020F0600000000000000" pitchFamily="50" charset="-128"/>
                <a:ea typeface="HG丸ｺﾞｼｯｸM-PRO" panose="020F0600000000000000" pitchFamily="50" charset="-128"/>
              </a:rPr>
              <a:t>と満腹感を感じるホルモン（レプチン）の調整</a:t>
            </a:r>
          </a:p>
        </p:txBody>
      </p:sp>
      <p:sp>
        <p:nvSpPr>
          <p:cNvPr id="55" name="角丸四角形 54"/>
          <p:cNvSpPr/>
          <p:nvPr/>
        </p:nvSpPr>
        <p:spPr>
          <a:xfrm>
            <a:off x="6386109" y="1765463"/>
            <a:ext cx="2349659" cy="1100702"/>
          </a:xfrm>
          <a:prstGeom prst="roundRect">
            <a:avLst/>
          </a:prstGeom>
          <a:solidFill>
            <a:srgbClr val="FFCCFF"/>
          </a:solidFill>
          <a:ln w="38100" cmpd="db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000" b="1" u="sng" dirty="0">
                <a:solidFill>
                  <a:prstClr val="black"/>
                </a:solidFill>
                <a:latin typeface="HG丸ｺﾞｼｯｸM-PRO" panose="020F0600000000000000" pitchFamily="50" charset="-128"/>
                <a:ea typeface="HG丸ｺﾞｼｯｸM-PRO" panose="020F0600000000000000" pitchFamily="50" charset="-128"/>
              </a:rPr>
              <a:t>精神機能</a:t>
            </a:r>
            <a:r>
              <a:rPr lang="ja-JP" altLang="en-US" sz="2000" b="1" u="sng" dirty="0" smtClean="0">
                <a:solidFill>
                  <a:prstClr val="black"/>
                </a:solidFill>
                <a:latin typeface="HG丸ｺﾞｼｯｸM-PRO" panose="020F0600000000000000" pitchFamily="50" charset="-128"/>
                <a:ea typeface="HG丸ｺﾞｼｯｸM-PRO" panose="020F0600000000000000" pitchFamily="50" charset="-128"/>
              </a:rPr>
              <a:t>の疲労</a:t>
            </a:r>
            <a:endParaRPr lang="en-US" altLang="ja-JP" sz="2000" b="1" u="sng" dirty="0" smtClean="0">
              <a:solidFill>
                <a:prstClr val="black"/>
              </a:solidFill>
              <a:latin typeface="HG丸ｺﾞｼｯｸM-PRO" panose="020F0600000000000000" pitchFamily="50" charset="-128"/>
              <a:ea typeface="HG丸ｺﾞｼｯｸM-PRO" panose="020F0600000000000000" pitchFamily="50" charset="-128"/>
            </a:endParaRPr>
          </a:p>
          <a:p>
            <a:pPr algn="ctr"/>
            <a:r>
              <a:rPr lang="ja-JP" altLang="en-US" sz="2000" b="1" u="sng" dirty="0" smtClean="0">
                <a:solidFill>
                  <a:prstClr val="black"/>
                </a:solidFill>
                <a:latin typeface="HG丸ｺﾞｼｯｸM-PRO" panose="020F0600000000000000" pitchFamily="50" charset="-128"/>
                <a:ea typeface="HG丸ｺﾞｼｯｸM-PRO" panose="020F0600000000000000" pitchFamily="50" charset="-128"/>
              </a:rPr>
              <a:t>を回復</a:t>
            </a:r>
            <a:endParaRPr lang="en-US" altLang="ja-JP" sz="2000" b="1" u="sng" dirty="0">
              <a:solidFill>
                <a:prstClr val="black"/>
              </a:solidFill>
              <a:latin typeface="HG丸ｺﾞｼｯｸM-PRO" panose="020F0600000000000000" pitchFamily="50" charset="-128"/>
              <a:ea typeface="HG丸ｺﾞｼｯｸM-PRO" panose="020F0600000000000000" pitchFamily="50" charset="-128"/>
            </a:endParaRPr>
          </a:p>
          <a:p>
            <a:pPr algn="ctr"/>
            <a:endParaRPr lang="en-US" altLang="ja-JP" sz="1400" b="1" dirty="0">
              <a:solidFill>
                <a:prstClr val="black"/>
              </a:solidFill>
              <a:latin typeface="HG丸ｺﾞｼｯｸM-PRO" panose="020F0600000000000000" pitchFamily="50" charset="-128"/>
              <a:ea typeface="HG丸ｺﾞｼｯｸM-PRO" panose="020F0600000000000000" pitchFamily="50" charset="-128"/>
            </a:endParaRPr>
          </a:p>
          <a:p>
            <a:pPr algn="ctr"/>
            <a:r>
              <a:rPr lang="ja-JP" altLang="en-US" sz="1400" b="1" dirty="0">
                <a:solidFill>
                  <a:prstClr val="black"/>
                </a:solidFill>
                <a:latin typeface="HG丸ｺﾞｼｯｸM-PRO" panose="020F0600000000000000" pitchFamily="50" charset="-128"/>
                <a:ea typeface="HG丸ｺﾞｼｯｸM-PRO" panose="020F0600000000000000" pitchFamily="50" charset="-128"/>
              </a:rPr>
              <a:t>●精神症状の悪化を防ぐ</a:t>
            </a:r>
            <a:endParaRPr lang="ja-JP" altLang="en-US" sz="1050" b="1" dirty="0">
              <a:solidFill>
                <a:prstClr val="black"/>
              </a:solidFill>
              <a:latin typeface="HG丸ｺﾞｼｯｸM-PRO" panose="020F0600000000000000" pitchFamily="50" charset="-128"/>
              <a:ea typeface="HG丸ｺﾞｼｯｸM-PRO" panose="020F0600000000000000" pitchFamily="50" charset="-128"/>
            </a:endParaRPr>
          </a:p>
        </p:txBody>
      </p:sp>
      <p:sp>
        <p:nvSpPr>
          <p:cNvPr id="18" name="テキスト ボックス 17">
            <a:extLst>
              <a:ext uri="{FF2B5EF4-FFF2-40B4-BE49-F238E27FC236}">
                <a16:creationId xmlns:a16="http://schemas.microsoft.com/office/drawing/2014/main" xmlns="" id="{750D26CB-5A72-4F9B-8389-974702EBAC35}"/>
              </a:ext>
            </a:extLst>
          </p:cNvPr>
          <p:cNvSpPr txBox="1"/>
          <p:nvPr/>
        </p:nvSpPr>
        <p:spPr>
          <a:xfrm>
            <a:off x="925549" y="6468241"/>
            <a:ext cx="8363408" cy="276999"/>
          </a:xfrm>
          <a:prstGeom prst="rect">
            <a:avLst/>
          </a:prstGeom>
          <a:noFill/>
        </p:spPr>
        <p:txBody>
          <a:bodyPr wrap="square" rtlCol="0">
            <a:spAutoFit/>
          </a:bodyPr>
          <a:lstStyle/>
          <a:p>
            <a:r>
              <a:rPr lang="ja-JP" altLang="en-US" sz="1200" dirty="0">
                <a:latin typeface="+mn-ea"/>
              </a:rPr>
              <a:t>出典：睡眠障害の診断・治療ガイドライン研究会　内山真　編：</a:t>
            </a:r>
            <a:r>
              <a:rPr lang="en-US" altLang="ja-JP" sz="1200" dirty="0">
                <a:latin typeface="+mn-ea"/>
              </a:rPr>
              <a:t>『</a:t>
            </a:r>
            <a:r>
              <a:rPr lang="ja-JP" altLang="en-US" sz="1200" dirty="0">
                <a:latin typeface="+mn-ea"/>
              </a:rPr>
              <a:t>睡眠障害の対応と治療ガイドライン第３版</a:t>
            </a:r>
            <a:r>
              <a:rPr lang="en-US" altLang="ja-JP" sz="1200" dirty="0">
                <a:latin typeface="+mn-ea"/>
              </a:rPr>
              <a:t>』</a:t>
            </a:r>
            <a:r>
              <a:rPr lang="ja-JP" altLang="en-US" sz="1200" dirty="0">
                <a:latin typeface="+mn-ea"/>
              </a:rPr>
              <a:t>じほう（</a:t>
            </a:r>
            <a:r>
              <a:rPr lang="en-US" altLang="ja-JP" sz="1200" dirty="0">
                <a:latin typeface="+mn-ea"/>
              </a:rPr>
              <a:t>2019</a:t>
            </a:r>
            <a:r>
              <a:rPr lang="ja-JP" altLang="en-US" sz="1200" dirty="0">
                <a:latin typeface="+mn-ea"/>
              </a:rPr>
              <a:t>）</a:t>
            </a:r>
            <a:r>
              <a:rPr lang="en-US" altLang="ja-JP" sz="1200" dirty="0" smtClean="0">
                <a:latin typeface="+mn-ea"/>
              </a:rPr>
              <a:t>p21-26</a:t>
            </a:r>
            <a:endParaRPr kumimoji="1" lang="ja-JP" altLang="en-US" sz="1200" dirty="0">
              <a:latin typeface="+mn-ea"/>
            </a:endParaRPr>
          </a:p>
        </p:txBody>
      </p:sp>
      <p:sp>
        <p:nvSpPr>
          <p:cNvPr id="23" name="角丸四角形 48">
            <a:extLst>
              <a:ext uri="{FF2B5EF4-FFF2-40B4-BE49-F238E27FC236}">
                <a16:creationId xmlns:a16="http://schemas.microsoft.com/office/drawing/2014/main" xmlns="" id="{2D981916-A4DF-4D78-9D36-F2AA2E8CC42D}"/>
              </a:ext>
            </a:extLst>
          </p:cNvPr>
          <p:cNvSpPr/>
          <p:nvPr/>
        </p:nvSpPr>
        <p:spPr>
          <a:xfrm>
            <a:off x="6165688" y="4976132"/>
            <a:ext cx="2465057" cy="1168838"/>
          </a:xfrm>
          <a:prstGeom prst="roundRect">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2400" b="1" u="sng" dirty="0">
                <a:solidFill>
                  <a:prstClr val="black"/>
                </a:solidFill>
                <a:latin typeface="HG丸ｺﾞｼｯｸM-PRO" panose="020F0600000000000000" pitchFamily="50" charset="-128"/>
                <a:ea typeface="HG丸ｺﾞｼｯｸM-PRO" panose="020F0600000000000000" pitchFamily="50" charset="-128"/>
              </a:rPr>
              <a:t>集中力の保持</a:t>
            </a:r>
            <a:endParaRPr lang="en-US" altLang="ja-JP" sz="2400" b="1" u="sng" dirty="0">
              <a:solidFill>
                <a:prstClr val="black"/>
              </a:solidFill>
              <a:latin typeface="HG丸ｺﾞｼｯｸM-PRO" panose="020F0600000000000000" pitchFamily="50" charset="-128"/>
              <a:ea typeface="HG丸ｺﾞｼｯｸM-PRO" panose="020F0600000000000000" pitchFamily="50" charset="-128"/>
            </a:endParaRPr>
          </a:p>
          <a:p>
            <a:endParaRPr lang="en-US" altLang="ja-JP" sz="1200" b="1" dirty="0">
              <a:solidFill>
                <a:prstClr val="black"/>
              </a:solidFill>
              <a:latin typeface="HG丸ｺﾞｼｯｸM-PRO" panose="020F0600000000000000" pitchFamily="50" charset="-128"/>
              <a:ea typeface="HG丸ｺﾞｼｯｸM-PRO" panose="020F0600000000000000" pitchFamily="50" charset="-128"/>
            </a:endParaRPr>
          </a:p>
          <a:p>
            <a:r>
              <a:rPr lang="ja-JP" altLang="en-US" sz="1200" b="1" dirty="0">
                <a:solidFill>
                  <a:prstClr val="black"/>
                </a:solidFill>
                <a:latin typeface="HG丸ｺﾞｼｯｸM-PRO" panose="020F0600000000000000" pitchFamily="50" charset="-128"/>
                <a:ea typeface="HG丸ｺﾞｼｯｸM-PRO" panose="020F0600000000000000" pitchFamily="50" charset="-128"/>
              </a:rPr>
              <a:t>●</a:t>
            </a:r>
            <a:r>
              <a:rPr lang="ja-JP" altLang="en-US" sz="1400" b="1" dirty="0">
                <a:solidFill>
                  <a:prstClr val="black"/>
                </a:solidFill>
                <a:latin typeface="HG丸ｺﾞｼｯｸM-PRO" panose="020F0600000000000000" pitchFamily="50" charset="-128"/>
                <a:ea typeface="HG丸ｺﾞｼｯｸM-PRO" panose="020F0600000000000000" pitchFamily="50" charset="-128"/>
              </a:rPr>
              <a:t>脳を積極的に</a:t>
            </a:r>
            <a:r>
              <a:rPr lang="ja-JP" altLang="en-US" sz="1400" b="1" dirty="0" smtClean="0">
                <a:solidFill>
                  <a:prstClr val="black"/>
                </a:solidFill>
                <a:latin typeface="HG丸ｺﾞｼｯｸM-PRO" panose="020F0600000000000000" pitchFamily="50" charset="-128"/>
                <a:ea typeface="HG丸ｺﾞｼｯｸM-PRO" panose="020F0600000000000000" pitchFamily="50" charset="-128"/>
              </a:rPr>
              <a:t>休ませる</a:t>
            </a:r>
            <a:endParaRPr lang="en-US" altLang="ja-JP" sz="1400" b="1" dirty="0" smtClean="0">
              <a:solidFill>
                <a:prstClr val="black"/>
              </a:solidFill>
              <a:latin typeface="HG丸ｺﾞｼｯｸM-PRO" panose="020F0600000000000000" pitchFamily="50" charset="-128"/>
              <a:ea typeface="HG丸ｺﾞｼｯｸM-PRO" panose="020F0600000000000000" pitchFamily="50" charset="-128"/>
            </a:endParaRPr>
          </a:p>
          <a:p>
            <a:r>
              <a:rPr lang="ja-JP" altLang="en-US" sz="1400" b="1" dirty="0">
                <a:solidFill>
                  <a:prstClr val="black"/>
                </a:solidFill>
                <a:latin typeface="HG丸ｺﾞｼｯｸM-PRO" panose="020F0600000000000000" pitchFamily="50" charset="-128"/>
                <a:ea typeface="HG丸ｺﾞｼｯｸM-PRO" panose="020F0600000000000000" pitchFamily="50" charset="-128"/>
              </a:rPr>
              <a:t>　</a:t>
            </a:r>
            <a:r>
              <a:rPr lang="ja-JP" altLang="en-US" sz="1400" b="1" dirty="0" smtClean="0">
                <a:solidFill>
                  <a:prstClr val="black"/>
                </a:solidFill>
                <a:latin typeface="HG丸ｺﾞｼｯｸM-PRO" panose="020F0600000000000000" pitchFamily="50" charset="-128"/>
                <a:ea typeface="HG丸ｺﾞｼｯｸM-PRO" panose="020F0600000000000000" pitchFamily="50" charset="-128"/>
              </a:rPr>
              <a:t>こと</a:t>
            </a:r>
            <a:r>
              <a:rPr lang="ja-JP" altLang="en-US" sz="1400" b="1" dirty="0">
                <a:solidFill>
                  <a:prstClr val="black"/>
                </a:solidFill>
                <a:latin typeface="HG丸ｺﾞｼｯｸM-PRO" panose="020F0600000000000000" pitchFamily="50" charset="-128"/>
                <a:ea typeface="HG丸ｺﾞｼｯｸM-PRO" panose="020F0600000000000000" pitchFamily="50" charset="-128"/>
              </a:rPr>
              <a:t>による</a:t>
            </a:r>
            <a:endParaRPr lang="en-US" altLang="ja-JP" sz="1200" b="1" u="sng" dirty="0">
              <a:solidFill>
                <a:prstClr val="black"/>
              </a:solidFill>
              <a:latin typeface="HG丸ｺﾞｼｯｸM-PRO" panose="020F0600000000000000" pitchFamily="50" charset="-128"/>
              <a:ea typeface="HG丸ｺﾞｼｯｸM-PRO" panose="020F0600000000000000" pitchFamily="50" charset="-128"/>
            </a:endParaRPr>
          </a:p>
        </p:txBody>
      </p:sp>
      <p:sp>
        <p:nvSpPr>
          <p:cNvPr id="24" name="角丸四角形 48">
            <a:extLst>
              <a:ext uri="{FF2B5EF4-FFF2-40B4-BE49-F238E27FC236}">
                <a16:creationId xmlns:a16="http://schemas.microsoft.com/office/drawing/2014/main" xmlns="" id="{62216625-CB63-43EE-A89A-CF5CDADD085B}"/>
              </a:ext>
            </a:extLst>
          </p:cNvPr>
          <p:cNvSpPr/>
          <p:nvPr/>
        </p:nvSpPr>
        <p:spPr>
          <a:xfrm>
            <a:off x="6956855" y="3643548"/>
            <a:ext cx="2591010" cy="1100702"/>
          </a:xfrm>
          <a:prstGeom prst="roundRect">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2400" b="1" u="sng" dirty="0">
                <a:solidFill>
                  <a:prstClr val="black"/>
                </a:solidFill>
                <a:latin typeface="HG丸ｺﾞｼｯｸM-PRO" panose="020F0600000000000000" pitchFamily="50" charset="-128"/>
                <a:ea typeface="HG丸ｺﾞｼｯｸM-PRO" panose="020F0600000000000000" pitchFamily="50" charset="-128"/>
              </a:rPr>
              <a:t>記憶力の保持</a:t>
            </a:r>
            <a:endParaRPr lang="en-US" altLang="ja-JP" sz="2400" b="1" u="sng" dirty="0">
              <a:solidFill>
                <a:prstClr val="black"/>
              </a:solidFill>
              <a:latin typeface="HG丸ｺﾞｼｯｸM-PRO" panose="020F0600000000000000" pitchFamily="50" charset="-128"/>
              <a:ea typeface="HG丸ｺﾞｼｯｸM-PRO" panose="020F0600000000000000" pitchFamily="50" charset="-128"/>
            </a:endParaRPr>
          </a:p>
          <a:p>
            <a:endParaRPr lang="en-US" altLang="ja-JP" sz="1400" b="1" dirty="0">
              <a:solidFill>
                <a:prstClr val="black"/>
              </a:solidFill>
              <a:latin typeface="HG丸ｺﾞｼｯｸM-PRO" panose="020F0600000000000000" pitchFamily="50" charset="-128"/>
              <a:ea typeface="HG丸ｺﾞｼｯｸM-PRO" panose="020F0600000000000000" pitchFamily="50" charset="-128"/>
            </a:endParaRPr>
          </a:p>
          <a:p>
            <a:r>
              <a:rPr lang="ja-JP" altLang="en-US" sz="1400" b="1" dirty="0">
                <a:solidFill>
                  <a:prstClr val="black"/>
                </a:solidFill>
                <a:latin typeface="HG丸ｺﾞｼｯｸM-PRO" panose="020F0600000000000000" pitchFamily="50" charset="-128"/>
                <a:ea typeface="HG丸ｺﾞｼｯｸM-PRO" panose="020F0600000000000000" pitchFamily="50" charset="-128"/>
              </a:rPr>
              <a:t>●脳を積極的に</a:t>
            </a:r>
            <a:r>
              <a:rPr lang="ja-JP" altLang="en-US" sz="1400" b="1" dirty="0" smtClean="0">
                <a:solidFill>
                  <a:prstClr val="black"/>
                </a:solidFill>
                <a:latin typeface="HG丸ｺﾞｼｯｸM-PRO" panose="020F0600000000000000" pitchFamily="50" charset="-128"/>
                <a:ea typeface="HG丸ｺﾞｼｯｸM-PRO" panose="020F0600000000000000" pitchFamily="50" charset="-128"/>
              </a:rPr>
              <a:t>休ませる</a:t>
            </a:r>
            <a:endParaRPr lang="en-US" altLang="ja-JP" sz="1400" b="1" dirty="0" smtClean="0">
              <a:solidFill>
                <a:prstClr val="black"/>
              </a:solidFill>
              <a:latin typeface="HG丸ｺﾞｼｯｸM-PRO" panose="020F0600000000000000" pitchFamily="50" charset="-128"/>
              <a:ea typeface="HG丸ｺﾞｼｯｸM-PRO" panose="020F0600000000000000" pitchFamily="50" charset="-128"/>
            </a:endParaRPr>
          </a:p>
          <a:p>
            <a:r>
              <a:rPr lang="ja-JP" altLang="en-US" sz="1400" b="1" dirty="0">
                <a:solidFill>
                  <a:prstClr val="black"/>
                </a:solidFill>
                <a:latin typeface="HG丸ｺﾞｼｯｸM-PRO" panose="020F0600000000000000" pitchFamily="50" charset="-128"/>
                <a:ea typeface="HG丸ｺﾞｼｯｸM-PRO" panose="020F0600000000000000" pitchFamily="50" charset="-128"/>
              </a:rPr>
              <a:t>　</a:t>
            </a:r>
            <a:r>
              <a:rPr lang="ja-JP" altLang="en-US" sz="1400" b="1" dirty="0" smtClean="0">
                <a:solidFill>
                  <a:prstClr val="black"/>
                </a:solidFill>
                <a:latin typeface="HG丸ｺﾞｼｯｸM-PRO" panose="020F0600000000000000" pitchFamily="50" charset="-128"/>
                <a:ea typeface="HG丸ｺﾞｼｯｸM-PRO" panose="020F0600000000000000" pitchFamily="50" charset="-128"/>
              </a:rPr>
              <a:t>ことに</a:t>
            </a:r>
            <a:r>
              <a:rPr lang="ja-JP" altLang="en-US" sz="1400" b="1" dirty="0">
                <a:solidFill>
                  <a:prstClr val="black"/>
                </a:solidFill>
                <a:latin typeface="HG丸ｺﾞｼｯｸM-PRO" panose="020F0600000000000000" pitchFamily="50" charset="-128"/>
                <a:ea typeface="HG丸ｺﾞｼｯｸM-PRO" panose="020F0600000000000000" pitchFamily="50" charset="-128"/>
              </a:rPr>
              <a:t>よる</a:t>
            </a:r>
            <a:endParaRPr lang="en-US" altLang="ja-JP" sz="1400" b="1" u="sng" dirty="0">
              <a:solidFill>
                <a:prstClr val="black"/>
              </a:solidFill>
              <a:latin typeface="HG丸ｺﾞｼｯｸM-PRO" panose="020F0600000000000000" pitchFamily="50" charset="-128"/>
              <a:ea typeface="HG丸ｺﾞｼｯｸM-PRO" panose="020F0600000000000000" pitchFamily="50" charset="-128"/>
            </a:endParaRPr>
          </a:p>
        </p:txBody>
      </p:sp>
    </p:spTree>
    <p:extLst>
      <p:ext uri="{BB962C8B-B14F-4D97-AF65-F5344CB8AC3E}">
        <p14:creationId xmlns:p14="http://schemas.microsoft.com/office/powerpoint/2010/main" val="287303955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a:spLocks noGrp="1"/>
          </p:cNvSpPr>
          <p:nvPr>
            <p:ph sz="quarter" idx="1"/>
          </p:nvPr>
        </p:nvSpPr>
        <p:spPr>
          <a:xfrm>
            <a:off x="417333" y="932693"/>
            <a:ext cx="9176610" cy="5455487"/>
          </a:xfrm>
          <a:ln w="57150">
            <a:solidFill>
              <a:schemeClr val="tx1"/>
            </a:solidFill>
          </a:ln>
        </p:spPr>
        <p:txBody>
          <a:bodyPr>
            <a:normAutofit/>
          </a:bodyPr>
          <a:lstStyle/>
          <a:p>
            <a:pPr marL="0" indent="0">
              <a:buNone/>
            </a:pPr>
            <a:r>
              <a:rPr lang="ja-JP" altLang="en-US" sz="2031" dirty="0">
                <a:latin typeface="HG丸ｺﾞｼｯｸM-PRO" panose="020F0600000000000000" pitchFamily="50" charset="-128"/>
                <a:ea typeface="HG丸ｺﾞｼｯｸM-PRO" panose="020F0600000000000000" pitchFamily="50" charset="-128"/>
              </a:rPr>
              <a:t>　日々の睡眠不足が借金のように積み重なることを「睡眠負債」と呼びます。これにより、</a:t>
            </a:r>
            <a:r>
              <a:rPr lang="ja-JP" altLang="en-US" sz="2031" b="1" u="sng" dirty="0">
                <a:latin typeface="HG丸ｺﾞｼｯｸM-PRO" panose="020F0600000000000000" pitchFamily="50" charset="-128"/>
                <a:ea typeface="HG丸ｺﾞｼｯｸM-PRO" panose="020F0600000000000000" pitchFamily="50" charset="-128"/>
              </a:rPr>
              <a:t>うつ病や生活習慣病の健康リスクが高まります</a:t>
            </a:r>
            <a:r>
              <a:rPr lang="ja-JP" altLang="en-US" sz="2031" dirty="0">
                <a:latin typeface="HG丸ｺﾞｼｯｸM-PRO" panose="020F0600000000000000" pitchFamily="50" charset="-128"/>
                <a:ea typeface="HG丸ｺﾞｼｯｸM-PRO" panose="020F0600000000000000" pitchFamily="50" charset="-128"/>
              </a:rPr>
              <a:t>！</a:t>
            </a:r>
            <a:endParaRPr lang="en-US" altLang="ja-JP" sz="2031" dirty="0">
              <a:latin typeface="HG丸ｺﾞｼｯｸM-PRO" panose="020F0600000000000000" pitchFamily="50" charset="-128"/>
              <a:ea typeface="HG丸ｺﾞｼｯｸM-PRO" panose="020F0600000000000000" pitchFamily="50" charset="-128"/>
            </a:endParaRPr>
          </a:p>
          <a:p>
            <a:pPr marL="0" indent="0">
              <a:buNone/>
            </a:pPr>
            <a:r>
              <a:rPr lang="ja-JP" altLang="en-US" sz="2031" dirty="0">
                <a:latin typeface="HG丸ｺﾞｼｯｸM-PRO" panose="020F0600000000000000" pitchFamily="50" charset="-128"/>
                <a:ea typeface="HG丸ｺﾞｼｯｸM-PRO" panose="020F0600000000000000" pitchFamily="50" charset="-128"/>
              </a:rPr>
              <a:t>　また作業能率低下、注意力・記憶力低下による事故の発生などの</a:t>
            </a:r>
            <a:r>
              <a:rPr lang="ja-JP" altLang="en-US" sz="2031" b="1" u="sng" dirty="0">
                <a:latin typeface="HG丸ｺﾞｼｯｸM-PRO" panose="020F0600000000000000" pitchFamily="50" charset="-128"/>
                <a:ea typeface="HG丸ｺﾞｼｯｸM-PRO" panose="020F0600000000000000" pitchFamily="50" charset="-128"/>
              </a:rPr>
              <a:t>安全性リスクも</a:t>
            </a:r>
            <a:r>
              <a:rPr lang="ja-JP" altLang="en-US" sz="2031" dirty="0">
                <a:latin typeface="HG丸ｺﾞｼｯｸM-PRO" panose="020F0600000000000000" pitchFamily="50" charset="-128"/>
                <a:ea typeface="HG丸ｺﾞｼｯｸM-PRO" panose="020F0600000000000000" pitchFamily="50" charset="-128"/>
              </a:rPr>
              <a:t>高まります！</a:t>
            </a:r>
            <a:endParaRPr lang="en-US" altLang="ja-JP" sz="2031" dirty="0">
              <a:latin typeface="HG丸ｺﾞｼｯｸM-PRO" panose="020F0600000000000000" pitchFamily="50" charset="-128"/>
              <a:ea typeface="HG丸ｺﾞｼｯｸM-PRO" panose="020F0600000000000000" pitchFamily="50" charset="-128"/>
            </a:endParaRPr>
          </a:p>
          <a:p>
            <a:pPr marL="0" indent="0">
              <a:buNone/>
            </a:pPr>
            <a:endParaRPr lang="en-US" altLang="ja-JP" sz="2031" dirty="0">
              <a:latin typeface="HG丸ｺﾞｼｯｸM-PRO" panose="020F0600000000000000" pitchFamily="50" charset="-128"/>
              <a:ea typeface="HG丸ｺﾞｼｯｸM-PRO" panose="020F0600000000000000" pitchFamily="50" charset="-128"/>
            </a:endParaRPr>
          </a:p>
          <a:p>
            <a:pPr marL="0" indent="0">
              <a:buNone/>
            </a:pPr>
            <a:endParaRPr lang="en-US" altLang="ja-JP" sz="2031" dirty="0">
              <a:latin typeface="HG丸ｺﾞｼｯｸM-PRO" panose="020F0600000000000000" pitchFamily="50" charset="-128"/>
              <a:ea typeface="HG丸ｺﾞｼｯｸM-PRO" panose="020F0600000000000000" pitchFamily="50" charset="-128"/>
            </a:endParaRPr>
          </a:p>
          <a:p>
            <a:pPr marL="0" indent="0">
              <a:buNone/>
            </a:pPr>
            <a:endParaRPr lang="en-US" altLang="ja-JP" sz="1662" b="1" dirty="0">
              <a:solidFill>
                <a:schemeClr val="accent2">
                  <a:lumMod val="75000"/>
                </a:schemeClr>
              </a:solidFill>
              <a:latin typeface="HG丸ｺﾞｼｯｸM-PRO" panose="020F0600000000000000" pitchFamily="50" charset="-128"/>
              <a:ea typeface="HG丸ｺﾞｼｯｸM-PRO" panose="020F0600000000000000" pitchFamily="50" charset="-128"/>
            </a:endParaRPr>
          </a:p>
        </p:txBody>
      </p:sp>
      <p:sp>
        <p:nvSpPr>
          <p:cNvPr id="22" name="タイトル 1"/>
          <p:cNvSpPr txBox="1">
            <a:spLocks/>
          </p:cNvSpPr>
          <p:nvPr/>
        </p:nvSpPr>
        <p:spPr>
          <a:xfrm>
            <a:off x="417343" y="469820"/>
            <a:ext cx="8871615" cy="735510"/>
          </a:xfrm>
          <a:prstGeom prst="rect">
            <a:avLst/>
          </a:prstGeom>
        </p:spPr>
        <p:txBody>
          <a:bodyPr vert="horz" lIns="84406" tIns="42203" rIns="84406" bIns="42203" rtlCol="0" anchor="ctr">
            <a:no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endParaRPr lang="ja-JP" altLang="en-US" sz="2954" b="1" dirty="0">
              <a:solidFill>
                <a:prstClr val="black"/>
              </a:solidFill>
              <a:latin typeface="HG丸ｺﾞｼｯｸM-PRO" panose="020F0600000000000000" pitchFamily="50" charset="-128"/>
              <a:ea typeface="HG丸ｺﾞｼｯｸM-PRO" panose="020F0600000000000000" pitchFamily="50" charset="-128"/>
            </a:endParaRPr>
          </a:p>
        </p:txBody>
      </p:sp>
      <p:sp>
        <p:nvSpPr>
          <p:cNvPr id="7" name="四角形: 角を丸くする 6">
            <a:extLst>
              <a:ext uri="{FF2B5EF4-FFF2-40B4-BE49-F238E27FC236}">
                <a16:creationId xmlns:a16="http://schemas.microsoft.com/office/drawing/2014/main" xmlns="" id="{0A51C34F-67CB-4044-9DCA-2AFCF57DB346}"/>
              </a:ext>
            </a:extLst>
          </p:cNvPr>
          <p:cNvSpPr/>
          <p:nvPr/>
        </p:nvSpPr>
        <p:spPr>
          <a:xfrm>
            <a:off x="3716542" y="5531525"/>
            <a:ext cx="2592366" cy="570943"/>
          </a:xfrm>
          <a:prstGeom prst="roundRect">
            <a:avLst>
              <a:gd name="adj" fmla="val 8523"/>
            </a:avLst>
          </a:prstGeom>
          <a:solidFill>
            <a:srgbClr val="FF99CC"/>
          </a:solid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ja-JP" altLang="en-US" b="1" dirty="0">
                <a:solidFill>
                  <a:prstClr val="black"/>
                </a:solidFill>
                <a:latin typeface="HG丸ｺﾞｼｯｸM-PRO" panose="020F0600000000000000" pitchFamily="50" charset="-128"/>
                <a:ea typeface="HG丸ｺﾞｼｯｸM-PRO" panose="020F0600000000000000" pitchFamily="50" charset="-128"/>
              </a:rPr>
              <a:t>うつ病のリスク　</a:t>
            </a:r>
          </a:p>
        </p:txBody>
      </p:sp>
      <p:sp>
        <p:nvSpPr>
          <p:cNvPr id="33" name="四角形: 角を丸くする 32">
            <a:extLst>
              <a:ext uri="{FF2B5EF4-FFF2-40B4-BE49-F238E27FC236}">
                <a16:creationId xmlns:a16="http://schemas.microsoft.com/office/drawing/2014/main" xmlns="" id="{10BF0032-02FE-4BD9-B879-8955E3C46279}"/>
              </a:ext>
            </a:extLst>
          </p:cNvPr>
          <p:cNvSpPr/>
          <p:nvPr/>
        </p:nvSpPr>
        <p:spPr>
          <a:xfrm>
            <a:off x="1063073" y="5531524"/>
            <a:ext cx="2537431" cy="570943"/>
          </a:xfrm>
          <a:prstGeom prst="roundRect">
            <a:avLst/>
          </a:prstGeom>
          <a:solidFill>
            <a:schemeClr val="accent6">
              <a:lumMod val="40000"/>
              <a:lumOff val="60000"/>
            </a:schemeClr>
          </a:solid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ja-JP" altLang="en-US" b="1" dirty="0">
                <a:solidFill>
                  <a:prstClr val="black"/>
                </a:solidFill>
                <a:latin typeface="HG丸ｺﾞｼｯｸM-PRO" panose="020F0600000000000000" pitchFamily="50" charset="-128"/>
                <a:ea typeface="HG丸ｺﾞｼｯｸM-PRO" panose="020F0600000000000000" pitchFamily="50" charset="-128"/>
              </a:rPr>
              <a:t>生活習慣病のリスク</a:t>
            </a:r>
          </a:p>
        </p:txBody>
      </p:sp>
      <p:sp>
        <p:nvSpPr>
          <p:cNvPr id="34" name="タイトル 1">
            <a:extLst>
              <a:ext uri="{FF2B5EF4-FFF2-40B4-BE49-F238E27FC236}">
                <a16:creationId xmlns:a16="http://schemas.microsoft.com/office/drawing/2014/main" xmlns="" id="{D6BE06EE-6098-4486-B673-EEC4A7A106A3}"/>
              </a:ext>
            </a:extLst>
          </p:cNvPr>
          <p:cNvSpPr>
            <a:spLocks noGrp="1"/>
          </p:cNvSpPr>
          <p:nvPr>
            <p:ph type="title"/>
          </p:nvPr>
        </p:nvSpPr>
        <p:spPr>
          <a:xfrm>
            <a:off x="221629" y="39635"/>
            <a:ext cx="9176609" cy="802677"/>
          </a:xfrm>
        </p:spPr>
        <p:txBody>
          <a:bodyPr>
            <a:normAutofit/>
          </a:bodyPr>
          <a:lstStyle/>
          <a:p>
            <a:r>
              <a:rPr lang="ja-JP" altLang="en-US" sz="4000" b="1" dirty="0">
                <a:latin typeface="HG丸ｺﾞｼｯｸM-PRO" panose="020F0600000000000000" pitchFamily="50" charset="-128"/>
                <a:ea typeface="HG丸ｺﾞｼｯｸM-PRO" panose="020F0600000000000000" pitchFamily="50" charset="-128"/>
              </a:rPr>
              <a:t>睡眠不足が重なると・・・</a:t>
            </a:r>
            <a:endParaRPr kumimoji="1" lang="ja-JP" altLang="en-US" sz="3600" b="1" dirty="0">
              <a:latin typeface="HG丸ｺﾞｼｯｸM-PRO" panose="020F0600000000000000" pitchFamily="50" charset="-128"/>
              <a:ea typeface="HG丸ｺﾞｼｯｸM-PRO" panose="020F0600000000000000" pitchFamily="50" charset="-128"/>
            </a:endParaRPr>
          </a:p>
        </p:txBody>
      </p:sp>
      <p:sp>
        <p:nvSpPr>
          <p:cNvPr id="45" name="星: 10 pt 44">
            <a:extLst>
              <a:ext uri="{FF2B5EF4-FFF2-40B4-BE49-F238E27FC236}">
                <a16:creationId xmlns:a16="http://schemas.microsoft.com/office/drawing/2014/main" xmlns="" id="{9DB3E19A-0190-44A8-950B-254D03E7478B}"/>
              </a:ext>
            </a:extLst>
          </p:cNvPr>
          <p:cNvSpPr/>
          <p:nvPr/>
        </p:nvSpPr>
        <p:spPr>
          <a:xfrm>
            <a:off x="3742896" y="2058671"/>
            <a:ext cx="1397894" cy="1131750"/>
          </a:xfrm>
          <a:prstGeom prst="star10">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600" b="1" dirty="0">
                <a:solidFill>
                  <a:schemeClr val="tx1"/>
                </a:solidFill>
                <a:latin typeface="HG丸ｺﾞｼｯｸM-PRO" panose="020F0600000000000000" pitchFamily="50" charset="-128"/>
                <a:ea typeface="HG丸ｺﾞｼｯｸM-PRO" panose="020F0600000000000000" pitchFamily="50" charset="-128"/>
              </a:rPr>
              <a:t>睡眠不足</a:t>
            </a:r>
          </a:p>
        </p:txBody>
      </p:sp>
      <p:sp>
        <p:nvSpPr>
          <p:cNvPr id="49" name="星: 10 pt 48">
            <a:extLst>
              <a:ext uri="{FF2B5EF4-FFF2-40B4-BE49-F238E27FC236}">
                <a16:creationId xmlns:a16="http://schemas.microsoft.com/office/drawing/2014/main" xmlns="" id="{433B8F61-DE0D-4E7C-B98B-97291BB42A95}"/>
              </a:ext>
            </a:extLst>
          </p:cNvPr>
          <p:cNvSpPr/>
          <p:nvPr/>
        </p:nvSpPr>
        <p:spPr>
          <a:xfrm>
            <a:off x="4843823" y="2058671"/>
            <a:ext cx="1397894" cy="1131750"/>
          </a:xfrm>
          <a:prstGeom prst="star10">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600" b="1" dirty="0">
                <a:solidFill>
                  <a:schemeClr val="tx1"/>
                </a:solidFill>
                <a:latin typeface="HG丸ｺﾞｼｯｸM-PRO" panose="020F0600000000000000" pitchFamily="50" charset="-128"/>
                <a:ea typeface="HG丸ｺﾞｼｯｸM-PRO" panose="020F0600000000000000" pitchFamily="50" charset="-128"/>
              </a:rPr>
              <a:t>睡眠不足</a:t>
            </a:r>
          </a:p>
        </p:txBody>
      </p:sp>
      <p:sp>
        <p:nvSpPr>
          <p:cNvPr id="9" name="四角形: 角を丸くする 8">
            <a:extLst>
              <a:ext uri="{FF2B5EF4-FFF2-40B4-BE49-F238E27FC236}">
                <a16:creationId xmlns:a16="http://schemas.microsoft.com/office/drawing/2014/main" xmlns="" id="{D3D91D66-D3B4-48DA-AE88-15EC42DB8E3C}"/>
              </a:ext>
            </a:extLst>
          </p:cNvPr>
          <p:cNvSpPr/>
          <p:nvPr/>
        </p:nvSpPr>
        <p:spPr>
          <a:xfrm>
            <a:off x="3134693" y="2069184"/>
            <a:ext cx="3880442" cy="2369712"/>
          </a:xfrm>
          <a:prstGeom prst="roundRect">
            <a:avLst/>
          </a:prstGeom>
          <a:noFill/>
          <a:ln w="57150"/>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dirty="0"/>
          </a:p>
        </p:txBody>
      </p:sp>
      <p:sp>
        <p:nvSpPr>
          <p:cNvPr id="50" name="星: 10 pt 49">
            <a:extLst>
              <a:ext uri="{FF2B5EF4-FFF2-40B4-BE49-F238E27FC236}">
                <a16:creationId xmlns:a16="http://schemas.microsoft.com/office/drawing/2014/main" xmlns="" id="{8DEEDD77-844C-4BB5-AF8E-B895F2562CE3}"/>
              </a:ext>
            </a:extLst>
          </p:cNvPr>
          <p:cNvSpPr/>
          <p:nvPr/>
        </p:nvSpPr>
        <p:spPr>
          <a:xfrm>
            <a:off x="4607058" y="2843548"/>
            <a:ext cx="935712" cy="714779"/>
          </a:xfrm>
          <a:prstGeom prst="star10">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600" b="1" dirty="0">
                <a:solidFill>
                  <a:schemeClr val="tx1"/>
                </a:solidFill>
                <a:latin typeface="HG丸ｺﾞｼｯｸM-PRO" panose="020F0600000000000000" pitchFamily="50" charset="-128"/>
                <a:ea typeface="HG丸ｺﾞｼｯｸM-PRO" panose="020F0600000000000000" pitchFamily="50" charset="-128"/>
              </a:rPr>
              <a:t>睡眠不足</a:t>
            </a:r>
          </a:p>
        </p:txBody>
      </p:sp>
      <p:sp>
        <p:nvSpPr>
          <p:cNvPr id="51" name="星: 10 pt 50">
            <a:extLst>
              <a:ext uri="{FF2B5EF4-FFF2-40B4-BE49-F238E27FC236}">
                <a16:creationId xmlns:a16="http://schemas.microsoft.com/office/drawing/2014/main" xmlns="" id="{E1693ADA-8E46-4B52-AF7C-796FFC77AE9F}"/>
              </a:ext>
            </a:extLst>
          </p:cNvPr>
          <p:cNvSpPr/>
          <p:nvPr/>
        </p:nvSpPr>
        <p:spPr>
          <a:xfrm>
            <a:off x="5320617" y="2760311"/>
            <a:ext cx="935712" cy="714779"/>
          </a:xfrm>
          <a:prstGeom prst="star10">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600" b="1" dirty="0">
                <a:solidFill>
                  <a:schemeClr val="tx1"/>
                </a:solidFill>
                <a:latin typeface="HG丸ｺﾞｼｯｸM-PRO" panose="020F0600000000000000" pitchFamily="50" charset="-128"/>
                <a:ea typeface="HG丸ｺﾞｼｯｸM-PRO" panose="020F0600000000000000" pitchFamily="50" charset="-128"/>
              </a:rPr>
              <a:t>睡眠不足</a:t>
            </a:r>
          </a:p>
        </p:txBody>
      </p:sp>
      <p:sp>
        <p:nvSpPr>
          <p:cNvPr id="10" name="矢印: 下 9">
            <a:extLst>
              <a:ext uri="{FF2B5EF4-FFF2-40B4-BE49-F238E27FC236}">
                <a16:creationId xmlns:a16="http://schemas.microsoft.com/office/drawing/2014/main" xmlns="" id="{711196A8-28BD-4E0D-923C-F30027D6FE55}"/>
              </a:ext>
            </a:extLst>
          </p:cNvPr>
          <p:cNvSpPr/>
          <p:nvPr/>
        </p:nvSpPr>
        <p:spPr>
          <a:xfrm rot="2694661">
            <a:off x="3502675" y="4399689"/>
            <a:ext cx="454784" cy="1207813"/>
          </a:xfrm>
          <a:prstGeom prst="downArrow">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54" name="矢印: 下 53">
            <a:extLst>
              <a:ext uri="{FF2B5EF4-FFF2-40B4-BE49-F238E27FC236}">
                <a16:creationId xmlns:a16="http://schemas.microsoft.com/office/drawing/2014/main" xmlns="" id="{A3DABDD6-D450-48DB-A420-45538D1A01D0}"/>
              </a:ext>
            </a:extLst>
          </p:cNvPr>
          <p:cNvSpPr/>
          <p:nvPr/>
        </p:nvSpPr>
        <p:spPr>
          <a:xfrm>
            <a:off x="4785333" y="4590888"/>
            <a:ext cx="454784" cy="991111"/>
          </a:xfrm>
          <a:prstGeom prst="downArrow">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2" name="テキスト ボックス 11">
            <a:extLst>
              <a:ext uri="{FF2B5EF4-FFF2-40B4-BE49-F238E27FC236}">
                <a16:creationId xmlns:a16="http://schemas.microsoft.com/office/drawing/2014/main" xmlns="" id="{6BD01D8D-C2E5-485A-888D-DCD2B1E73582}"/>
              </a:ext>
            </a:extLst>
          </p:cNvPr>
          <p:cNvSpPr txBox="1"/>
          <p:nvPr/>
        </p:nvSpPr>
        <p:spPr>
          <a:xfrm>
            <a:off x="2055591" y="6494398"/>
            <a:ext cx="6369051" cy="276999"/>
          </a:xfrm>
          <a:prstGeom prst="rect">
            <a:avLst/>
          </a:prstGeom>
          <a:noFill/>
        </p:spPr>
        <p:txBody>
          <a:bodyPr wrap="none" rtlCol="0">
            <a:spAutoFit/>
          </a:bodyPr>
          <a:lstStyle/>
          <a:p>
            <a:r>
              <a:rPr kumimoji="1" lang="ja-JP" altLang="en-US" sz="1200" dirty="0">
                <a:latin typeface="+mn-ea"/>
              </a:rPr>
              <a:t>出典：千葉産業保健総合支援センター：「自覚がないから危険！知らないうちに睡眠負債」を改変</a:t>
            </a:r>
          </a:p>
        </p:txBody>
      </p:sp>
      <p:sp>
        <p:nvSpPr>
          <p:cNvPr id="28" name="矢印: 下 9">
            <a:extLst>
              <a:ext uri="{FF2B5EF4-FFF2-40B4-BE49-F238E27FC236}">
                <a16:creationId xmlns:a16="http://schemas.microsoft.com/office/drawing/2014/main" xmlns="" id="{711196A8-28BD-4E0D-923C-F30027D6FE55}"/>
              </a:ext>
            </a:extLst>
          </p:cNvPr>
          <p:cNvSpPr/>
          <p:nvPr/>
        </p:nvSpPr>
        <p:spPr>
          <a:xfrm rot="18455824">
            <a:off x="6448843" y="4280788"/>
            <a:ext cx="454784" cy="1369035"/>
          </a:xfrm>
          <a:prstGeom prst="downArrow">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29" name="四角形: 角を丸くする 32">
            <a:extLst>
              <a:ext uri="{FF2B5EF4-FFF2-40B4-BE49-F238E27FC236}">
                <a16:creationId xmlns:a16="http://schemas.microsoft.com/office/drawing/2014/main" xmlns="" id="{10BF0032-02FE-4BD9-B879-8955E3C46279}"/>
              </a:ext>
            </a:extLst>
          </p:cNvPr>
          <p:cNvSpPr/>
          <p:nvPr/>
        </p:nvSpPr>
        <p:spPr>
          <a:xfrm>
            <a:off x="6540984" y="5531525"/>
            <a:ext cx="2537431" cy="570943"/>
          </a:xfrm>
          <a:prstGeom prst="roundRect">
            <a:avLst/>
          </a:prstGeom>
          <a:solidFill>
            <a:schemeClr val="accent4">
              <a:lumMod val="40000"/>
              <a:lumOff val="60000"/>
            </a:schemeClr>
          </a:solid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ja-JP" altLang="en-US" b="1" dirty="0">
                <a:solidFill>
                  <a:prstClr val="black"/>
                </a:solidFill>
                <a:latin typeface="HG丸ｺﾞｼｯｸM-PRO" panose="020F0600000000000000" pitchFamily="50" charset="-128"/>
                <a:ea typeface="HG丸ｺﾞｼｯｸM-PRO" panose="020F0600000000000000" pitchFamily="50" charset="-128"/>
              </a:rPr>
              <a:t>安全性リスク</a:t>
            </a:r>
          </a:p>
        </p:txBody>
      </p:sp>
      <p:pic>
        <p:nvPicPr>
          <p:cNvPr id="3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11152" y="2421187"/>
            <a:ext cx="2283992" cy="22839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 name="星 10 12"/>
          <p:cNvSpPr/>
          <p:nvPr/>
        </p:nvSpPr>
        <p:spPr>
          <a:xfrm>
            <a:off x="3879107" y="4438896"/>
            <a:ext cx="2523369" cy="603242"/>
          </a:xfrm>
          <a:prstGeom prst="star10">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b="1" dirty="0">
                <a:solidFill>
                  <a:srgbClr val="FF0000"/>
                </a:solidFill>
                <a:latin typeface="HG丸ｺﾞｼｯｸM-PRO" panose="020F0600000000000000" pitchFamily="50" charset="-128"/>
                <a:ea typeface="HG丸ｺﾞｼｯｸM-PRO" panose="020F0600000000000000" pitchFamily="50" charset="-128"/>
              </a:rPr>
              <a:t>高める</a:t>
            </a:r>
          </a:p>
        </p:txBody>
      </p:sp>
      <p:sp>
        <p:nvSpPr>
          <p:cNvPr id="4" name="テキスト ボックス 3"/>
          <p:cNvSpPr txBox="1"/>
          <p:nvPr/>
        </p:nvSpPr>
        <p:spPr>
          <a:xfrm>
            <a:off x="5542770" y="4090511"/>
            <a:ext cx="1107996" cy="276999"/>
          </a:xfrm>
          <a:prstGeom prst="rect">
            <a:avLst/>
          </a:prstGeom>
          <a:noFill/>
        </p:spPr>
        <p:txBody>
          <a:bodyPr wrap="none" rtlCol="0">
            <a:spAutoFit/>
          </a:bodyPr>
          <a:lstStyle/>
          <a:p>
            <a:r>
              <a:rPr kumimoji="1" lang="en-US" altLang="ja-JP" sz="1200" dirty="0">
                <a:latin typeface="HG丸ｺﾞｼｯｸM-PRO" panose="020F0600000000000000" pitchFamily="50" charset="-128"/>
                <a:ea typeface="HG丸ｺﾞｼｯｸM-PRO" panose="020F0600000000000000" pitchFamily="50" charset="-128"/>
              </a:rPr>
              <a:t>【</a:t>
            </a:r>
            <a:r>
              <a:rPr kumimoji="1" lang="ja-JP" altLang="en-US" sz="1200" dirty="0">
                <a:latin typeface="HG丸ｺﾞｼｯｸM-PRO" panose="020F0600000000000000" pitchFamily="50" charset="-128"/>
                <a:ea typeface="HG丸ｺﾞｼｯｸM-PRO" panose="020F0600000000000000" pitchFamily="50" charset="-128"/>
              </a:rPr>
              <a:t>睡眠負債</a:t>
            </a:r>
            <a:r>
              <a:rPr kumimoji="1" lang="en-US" altLang="ja-JP" sz="1200" dirty="0">
                <a:latin typeface="HG丸ｺﾞｼｯｸM-PRO" panose="020F0600000000000000" pitchFamily="50" charset="-128"/>
                <a:ea typeface="HG丸ｺﾞｼｯｸM-PRO" panose="020F0600000000000000" pitchFamily="50" charset="-128"/>
              </a:rPr>
              <a:t>】</a:t>
            </a:r>
            <a:endParaRPr kumimoji="1" lang="ja-JP" altLang="en-US" sz="1200" dirty="0">
              <a:latin typeface="HG丸ｺﾞｼｯｸM-PRO" panose="020F0600000000000000" pitchFamily="50" charset="-128"/>
              <a:ea typeface="HG丸ｺﾞｼｯｸM-PRO" panose="020F0600000000000000" pitchFamily="50" charset="-128"/>
            </a:endParaRPr>
          </a:p>
        </p:txBody>
      </p:sp>
    </p:spTree>
    <p:extLst>
      <p:ext uri="{BB962C8B-B14F-4D97-AF65-F5344CB8AC3E}">
        <p14:creationId xmlns:p14="http://schemas.microsoft.com/office/powerpoint/2010/main" val="147249814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74987" y="403769"/>
            <a:ext cx="8985475" cy="1325563"/>
          </a:xfrm>
        </p:spPr>
        <p:txBody>
          <a:bodyPr>
            <a:normAutofit/>
          </a:bodyPr>
          <a:lstStyle/>
          <a:p>
            <a:r>
              <a:rPr lang="ja-JP" altLang="en-US" sz="3600" b="1" dirty="0">
                <a:latin typeface="HG丸ｺﾞｼｯｸM-PRO" panose="020F0600000000000000" pitchFamily="50" charset="-128"/>
                <a:ea typeface="HG丸ｺﾞｼｯｸM-PRO" panose="020F0600000000000000" pitchFamily="50" charset="-128"/>
              </a:rPr>
              <a:t>「質のよい睡眠」のための３つのポイント</a:t>
            </a:r>
            <a:endParaRPr kumimoji="1" lang="ja-JP" altLang="en-US" sz="3600" b="1" dirty="0">
              <a:latin typeface="HG丸ｺﾞｼｯｸM-PRO" panose="020F0600000000000000" pitchFamily="50" charset="-128"/>
              <a:ea typeface="HG丸ｺﾞｼｯｸM-PRO" panose="020F0600000000000000" pitchFamily="50" charset="-128"/>
            </a:endParaRPr>
          </a:p>
        </p:txBody>
      </p:sp>
      <p:sp>
        <p:nvSpPr>
          <p:cNvPr id="3" name="コンテンツ プレースホルダー 2"/>
          <p:cNvSpPr>
            <a:spLocks noGrp="1"/>
          </p:cNvSpPr>
          <p:nvPr>
            <p:ph sz="quarter" idx="1"/>
          </p:nvPr>
        </p:nvSpPr>
        <p:spPr>
          <a:xfrm>
            <a:off x="695761" y="1729331"/>
            <a:ext cx="8543925" cy="4724899"/>
          </a:xfrm>
          <a:ln>
            <a:solidFill>
              <a:schemeClr val="tx1"/>
            </a:solidFill>
          </a:ln>
        </p:spPr>
        <p:txBody>
          <a:bodyPr>
            <a:normAutofit/>
          </a:bodyPr>
          <a:lstStyle/>
          <a:p>
            <a:pPr marL="0" indent="0">
              <a:buNone/>
            </a:pPr>
            <a:r>
              <a:rPr lang="en-US" altLang="ja-JP" b="1" dirty="0" smtClean="0">
                <a:solidFill>
                  <a:srgbClr val="FF0000"/>
                </a:solidFill>
                <a:latin typeface="HG丸ｺﾞｼｯｸM-PRO" panose="020F0600000000000000" pitchFamily="50" charset="-128"/>
                <a:ea typeface="HG丸ｺﾞｼｯｸM-PRO" panose="020F0600000000000000" pitchFamily="50" charset="-128"/>
              </a:rPr>
              <a:t>Point</a:t>
            </a:r>
            <a:r>
              <a:rPr lang="ja-JP" altLang="en-US" b="1" dirty="0">
                <a:solidFill>
                  <a:srgbClr val="FF0000"/>
                </a:solidFill>
                <a:latin typeface="HG丸ｺﾞｼｯｸM-PRO" panose="020F0600000000000000" pitchFamily="50" charset="-128"/>
                <a:ea typeface="HG丸ｺﾞｼｯｸM-PRO" panose="020F0600000000000000" pitchFamily="50" charset="-128"/>
              </a:rPr>
              <a:t>１</a:t>
            </a:r>
            <a:endParaRPr lang="en-US" altLang="ja-JP" b="1" dirty="0">
              <a:solidFill>
                <a:srgbClr val="FF0000"/>
              </a:solidFill>
              <a:latin typeface="HG丸ｺﾞｼｯｸM-PRO" panose="020F0600000000000000" pitchFamily="50" charset="-128"/>
              <a:ea typeface="HG丸ｺﾞｼｯｸM-PRO" panose="020F0600000000000000" pitchFamily="50" charset="-128"/>
            </a:endParaRPr>
          </a:p>
          <a:p>
            <a:pPr marL="0" indent="0">
              <a:buNone/>
            </a:pPr>
            <a:r>
              <a:rPr lang="ja-JP" altLang="en-US" b="1" dirty="0">
                <a:latin typeface="HG丸ｺﾞｼｯｸM-PRO" panose="020F0600000000000000" pitchFamily="50" charset="-128"/>
                <a:ea typeface="HG丸ｺﾞｼｯｸM-PRO" panose="020F0600000000000000" pitchFamily="50" charset="-128"/>
              </a:rPr>
              <a:t>　必要な睡眠時間を知る</a:t>
            </a:r>
            <a:r>
              <a:rPr lang="ja-JP" altLang="en-US" dirty="0">
                <a:latin typeface="HG丸ｺﾞｼｯｸM-PRO" panose="020F0600000000000000" pitchFamily="50" charset="-128"/>
                <a:ea typeface="HG丸ｺﾞｼｯｸM-PRO" panose="020F0600000000000000" pitchFamily="50" charset="-128"/>
              </a:rPr>
              <a:t>　</a:t>
            </a:r>
            <a:endParaRPr lang="en-US" altLang="ja-JP" dirty="0">
              <a:latin typeface="HG丸ｺﾞｼｯｸM-PRO" panose="020F0600000000000000" pitchFamily="50" charset="-128"/>
              <a:ea typeface="HG丸ｺﾞｼｯｸM-PRO" panose="020F0600000000000000" pitchFamily="50" charset="-128"/>
            </a:endParaRPr>
          </a:p>
          <a:p>
            <a:pPr marL="0" indent="0">
              <a:buNone/>
            </a:pPr>
            <a:endParaRPr lang="en-US" altLang="ja-JP" b="1" dirty="0">
              <a:solidFill>
                <a:srgbClr val="FF0000"/>
              </a:solidFill>
              <a:latin typeface="HG丸ｺﾞｼｯｸM-PRO" panose="020F0600000000000000" pitchFamily="50" charset="-128"/>
              <a:ea typeface="HG丸ｺﾞｼｯｸM-PRO" panose="020F0600000000000000" pitchFamily="50" charset="-128"/>
            </a:endParaRPr>
          </a:p>
          <a:p>
            <a:pPr marL="0" indent="0">
              <a:buNone/>
            </a:pPr>
            <a:r>
              <a:rPr lang="en-US" altLang="ja-JP" b="1" dirty="0">
                <a:solidFill>
                  <a:srgbClr val="FF0000"/>
                </a:solidFill>
                <a:latin typeface="HG丸ｺﾞｼｯｸM-PRO" panose="020F0600000000000000" pitchFamily="50" charset="-128"/>
                <a:ea typeface="HG丸ｺﾞｼｯｸM-PRO" panose="020F0600000000000000" pitchFamily="50" charset="-128"/>
              </a:rPr>
              <a:t>Point </a:t>
            </a:r>
            <a:r>
              <a:rPr lang="ja-JP" altLang="en-US" b="1" dirty="0">
                <a:solidFill>
                  <a:srgbClr val="FF0000"/>
                </a:solidFill>
                <a:latin typeface="HG丸ｺﾞｼｯｸM-PRO" panose="020F0600000000000000" pitchFamily="50" charset="-128"/>
                <a:ea typeface="HG丸ｺﾞｼｯｸM-PRO" panose="020F0600000000000000" pitchFamily="50" charset="-128"/>
              </a:rPr>
              <a:t>２</a:t>
            </a:r>
            <a:endParaRPr lang="en-US" altLang="ja-JP" b="1" dirty="0">
              <a:solidFill>
                <a:srgbClr val="FF0000"/>
              </a:solidFill>
              <a:latin typeface="HG丸ｺﾞｼｯｸM-PRO" panose="020F0600000000000000" pitchFamily="50" charset="-128"/>
              <a:ea typeface="HG丸ｺﾞｼｯｸM-PRO" panose="020F0600000000000000" pitchFamily="50" charset="-128"/>
            </a:endParaRPr>
          </a:p>
          <a:p>
            <a:pPr marL="0" indent="0">
              <a:buNone/>
            </a:pPr>
            <a:r>
              <a:rPr lang="ja-JP" altLang="en-US" b="1" dirty="0">
                <a:latin typeface="HG丸ｺﾞｼｯｸM-PRO" panose="020F0600000000000000" pitchFamily="50" charset="-128"/>
                <a:ea typeface="HG丸ｺﾞｼｯｸM-PRO" panose="020F0600000000000000" pitchFamily="50" charset="-128"/>
              </a:rPr>
              <a:t>　質のよい睡眠につながる</a:t>
            </a:r>
            <a:r>
              <a:rPr lang="ja-JP" altLang="en-US" b="1" dirty="0" smtClean="0">
                <a:latin typeface="HG丸ｺﾞｼｯｸM-PRO" panose="020F0600000000000000" pitchFamily="50" charset="-128"/>
                <a:ea typeface="HG丸ｺﾞｼｯｸM-PRO" panose="020F0600000000000000" pitchFamily="50" charset="-128"/>
              </a:rPr>
              <a:t>過ごし方を知る</a:t>
            </a:r>
            <a:endParaRPr lang="en-US" altLang="ja-JP" sz="2200" b="1" dirty="0">
              <a:latin typeface="HG丸ｺﾞｼｯｸM-PRO" panose="020F0600000000000000" pitchFamily="50" charset="-128"/>
              <a:ea typeface="HG丸ｺﾞｼｯｸM-PRO" panose="020F0600000000000000" pitchFamily="50" charset="-128"/>
            </a:endParaRPr>
          </a:p>
          <a:p>
            <a:pPr marL="0" indent="0">
              <a:buNone/>
            </a:pPr>
            <a:endParaRPr lang="en-US" altLang="ja-JP" b="1" dirty="0">
              <a:solidFill>
                <a:schemeClr val="accent2">
                  <a:lumMod val="75000"/>
                </a:schemeClr>
              </a:solidFill>
              <a:latin typeface="HG丸ｺﾞｼｯｸM-PRO" panose="020F0600000000000000" pitchFamily="50" charset="-128"/>
              <a:ea typeface="HG丸ｺﾞｼｯｸM-PRO" panose="020F0600000000000000" pitchFamily="50" charset="-128"/>
            </a:endParaRPr>
          </a:p>
          <a:p>
            <a:pPr marL="0" indent="0">
              <a:buNone/>
            </a:pPr>
            <a:r>
              <a:rPr lang="en-US" altLang="ja-JP" b="1" dirty="0">
                <a:solidFill>
                  <a:srgbClr val="FF0000"/>
                </a:solidFill>
                <a:latin typeface="HG丸ｺﾞｼｯｸM-PRO" panose="020F0600000000000000" pitchFamily="50" charset="-128"/>
                <a:ea typeface="HG丸ｺﾞｼｯｸM-PRO" panose="020F0600000000000000" pitchFamily="50" charset="-128"/>
              </a:rPr>
              <a:t>Point </a:t>
            </a:r>
            <a:r>
              <a:rPr lang="ja-JP" altLang="en-US" b="1" dirty="0">
                <a:solidFill>
                  <a:srgbClr val="FF0000"/>
                </a:solidFill>
                <a:latin typeface="HG丸ｺﾞｼｯｸM-PRO" panose="020F0600000000000000" pitchFamily="50" charset="-128"/>
                <a:ea typeface="HG丸ｺﾞｼｯｸM-PRO" panose="020F0600000000000000" pitchFamily="50" charset="-128"/>
              </a:rPr>
              <a:t>３</a:t>
            </a:r>
            <a:endParaRPr lang="en-US" altLang="ja-JP" b="1" dirty="0">
              <a:solidFill>
                <a:srgbClr val="FF0000"/>
              </a:solidFill>
              <a:latin typeface="HG丸ｺﾞｼｯｸM-PRO" panose="020F0600000000000000" pitchFamily="50" charset="-128"/>
              <a:ea typeface="HG丸ｺﾞｼｯｸM-PRO" panose="020F0600000000000000" pitchFamily="50" charset="-128"/>
            </a:endParaRPr>
          </a:p>
          <a:p>
            <a:pPr marL="0" indent="0">
              <a:buNone/>
            </a:pPr>
            <a:r>
              <a:rPr kumimoji="1" lang="ja-JP" altLang="en-US" b="1" dirty="0">
                <a:latin typeface="HG丸ｺﾞｼｯｸM-PRO" panose="020F0600000000000000" pitchFamily="50" charset="-128"/>
                <a:ea typeface="HG丸ｺﾞｼｯｸM-PRO" panose="020F0600000000000000" pitchFamily="50" charset="-128"/>
              </a:rPr>
              <a:t>　睡眠に悪影響を及ぼすものを知る</a:t>
            </a:r>
          </a:p>
        </p:txBody>
      </p:sp>
    </p:spTree>
    <p:extLst>
      <p:ext uri="{BB962C8B-B14F-4D97-AF65-F5344CB8AC3E}">
        <p14:creationId xmlns:p14="http://schemas.microsoft.com/office/powerpoint/2010/main" val="25652779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74987" y="289471"/>
            <a:ext cx="8985475" cy="739231"/>
          </a:xfrm>
        </p:spPr>
        <p:txBody>
          <a:bodyPr>
            <a:normAutofit fontScale="90000"/>
          </a:bodyPr>
          <a:lstStyle/>
          <a:p>
            <a:r>
              <a:rPr lang="en-US" altLang="ja-JP" b="1" dirty="0">
                <a:latin typeface="HG丸ｺﾞｼｯｸM-PRO" panose="020F0600000000000000" pitchFamily="50" charset="-128"/>
                <a:ea typeface="HG丸ｺﾞｼｯｸM-PRO" panose="020F0600000000000000" pitchFamily="50" charset="-128"/>
              </a:rPr>
              <a:t>【Point</a:t>
            </a:r>
            <a:r>
              <a:rPr lang="ja-JP" altLang="en-US" b="1" dirty="0">
                <a:latin typeface="HG丸ｺﾞｼｯｸM-PRO" panose="020F0600000000000000" pitchFamily="50" charset="-128"/>
                <a:ea typeface="HG丸ｺﾞｼｯｸM-PRO" panose="020F0600000000000000" pitchFamily="50" charset="-128"/>
              </a:rPr>
              <a:t>１</a:t>
            </a:r>
            <a:r>
              <a:rPr lang="en-US" altLang="ja-JP" b="1" dirty="0">
                <a:latin typeface="HG丸ｺﾞｼｯｸM-PRO" panose="020F0600000000000000" pitchFamily="50" charset="-128"/>
                <a:ea typeface="HG丸ｺﾞｼｯｸM-PRO" panose="020F0600000000000000" pitchFamily="50" charset="-128"/>
              </a:rPr>
              <a:t>】</a:t>
            </a:r>
            <a:r>
              <a:rPr lang="ja-JP" altLang="en-US" sz="2700" b="1" dirty="0">
                <a:latin typeface="HG丸ｺﾞｼｯｸM-PRO" panose="020F0600000000000000" pitchFamily="50" charset="-128"/>
                <a:ea typeface="HG丸ｺﾞｼｯｸM-PRO" panose="020F0600000000000000" pitchFamily="50" charset="-128"/>
              </a:rPr>
              <a:t>必要な睡眠時間を知る</a:t>
            </a:r>
            <a:r>
              <a:rPr lang="en-US" altLang="ja-JP" sz="2700" b="1" dirty="0">
                <a:latin typeface="HG丸ｺﾞｼｯｸM-PRO" panose="020F0600000000000000" pitchFamily="50" charset="-128"/>
                <a:ea typeface="HG丸ｺﾞｼｯｸM-PRO" panose="020F0600000000000000" pitchFamily="50" charset="-128"/>
              </a:rPr>
              <a:t/>
            </a:r>
            <a:br>
              <a:rPr lang="en-US" altLang="ja-JP" sz="2700" b="1" dirty="0">
                <a:latin typeface="HG丸ｺﾞｼｯｸM-PRO" panose="020F0600000000000000" pitchFamily="50" charset="-128"/>
                <a:ea typeface="HG丸ｺﾞｼｯｸM-PRO" panose="020F0600000000000000" pitchFamily="50" charset="-128"/>
              </a:rPr>
            </a:br>
            <a:r>
              <a:rPr lang="ja-JP" altLang="en-US" sz="3600" b="1" dirty="0">
                <a:latin typeface="HG丸ｺﾞｼｯｸM-PRO" panose="020F0600000000000000" pitchFamily="50" charset="-128"/>
                <a:ea typeface="HG丸ｺﾞｼｯｸM-PRO" panose="020F0600000000000000" pitchFamily="50" charset="-128"/>
              </a:rPr>
              <a:t>　　　「一般的に」必要とされる睡眠時間</a:t>
            </a:r>
            <a:endParaRPr lang="en-US" altLang="ja-JP" sz="4000" b="1" dirty="0">
              <a:latin typeface="HG丸ｺﾞｼｯｸM-PRO" panose="020F0600000000000000" pitchFamily="50" charset="-128"/>
              <a:ea typeface="HG丸ｺﾞｼｯｸM-PRO" panose="020F0600000000000000" pitchFamily="50" charset="-128"/>
            </a:endParaRPr>
          </a:p>
        </p:txBody>
      </p:sp>
      <p:sp>
        <p:nvSpPr>
          <p:cNvPr id="3" name="コンテンツ プレースホルダー 2"/>
          <p:cNvSpPr>
            <a:spLocks noGrp="1"/>
          </p:cNvSpPr>
          <p:nvPr>
            <p:ph sz="quarter" idx="1"/>
          </p:nvPr>
        </p:nvSpPr>
        <p:spPr>
          <a:xfrm>
            <a:off x="444520" y="1183949"/>
            <a:ext cx="8985475" cy="5366274"/>
          </a:xfrm>
          <a:ln>
            <a:solidFill>
              <a:schemeClr val="tx1"/>
            </a:solidFill>
          </a:ln>
        </p:spPr>
        <p:txBody>
          <a:bodyPr>
            <a:normAutofit/>
          </a:bodyPr>
          <a:lstStyle/>
          <a:p>
            <a:pPr marL="0" indent="0">
              <a:buNone/>
            </a:pPr>
            <a:r>
              <a:rPr lang="ja-JP" altLang="en-US" sz="2000" b="1" dirty="0">
                <a:latin typeface="HG丸ｺﾞｼｯｸM-PRO" panose="020F0600000000000000" pitchFamily="50" charset="-128"/>
                <a:ea typeface="HG丸ｺﾞｼｯｸM-PRO" panose="020F0600000000000000" pitchFamily="50" charset="-128"/>
              </a:rPr>
              <a:t>１：年齢による睡眠時間（夜間）の変化</a:t>
            </a:r>
            <a:r>
              <a:rPr lang="en-US" altLang="ja-JP" sz="1400" b="1" dirty="0">
                <a:latin typeface="HG丸ｺﾞｼｯｸM-PRO" panose="020F0600000000000000" pitchFamily="50" charset="-128"/>
                <a:ea typeface="HG丸ｺﾞｼｯｸM-PRO" panose="020F0600000000000000" pitchFamily="50" charset="-128"/>
              </a:rPr>
              <a:t>【</a:t>
            </a:r>
            <a:r>
              <a:rPr lang="ja-JP" altLang="en-US" sz="1400" b="1" dirty="0">
                <a:latin typeface="HG丸ｺﾞｼｯｸM-PRO" panose="020F0600000000000000" pitchFamily="50" charset="-128"/>
                <a:ea typeface="HG丸ｺﾞｼｯｸM-PRO" panose="020F0600000000000000" pitchFamily="50" charset="-128"/>
              </a:rPr>
              <a:t>論文データ（</a:t>
            </a:r>
            <a:r>
              <a:rPr lang="en-US" altLang="ja-JP" sz="1400" b="1" dirty="0">
                <a:latin typeface="HG丸ｺﾞｼｯｸM-PRO" panose="020F0600000000000000" pitchFamily="50" charset="-128"/>
                <a:ea typeface="HG丸ｺﾞｼｯｸM-PRO" panose="020F0600000000000000" pitchFamily="50" charset="-128"/>
              </a:rPr>
              <a:t>3,577</a:t>
            </a:r>
            <a:r>
              <a:rPr lang="ja-JP" altLang="en-US" sz="1400" b="1" dirty="0">
                <a:latin typeface="HG丸ｺﾞｼｯｸM-PRO" panose="020F0600000000000000" pitchFamily="50" charset="-128"/>
                <a:ea typeface="HG丸ｺﾞｼｯｸM-PRO" panose="020F0600000000000000" pitchFamily="50" charset="-128"/>
              </a:rPr>
              <a:t>人）のメタ解析</a:t>
            </a:r>
            <a:r>
              <a:rPr lang="ja-JP" altLang="en-US" sz="1400" b="1">
                <a:latin typeface="HG丸ｺﾞｼｯｸM-PRO" panose="020F0600000000000000" pitchFamily="50" charset="-128"/>
                <a:ea typeface="HG丸ｺﾞｼｯｸM-PRO" panose="020F0600000000000000" pitchFamily="50" charset="-128"/>
              </a:rPr>
              <a:t>研究</a:t>
            </a:r>
            <a:r>
              <a:rPr lang="ja-JP" altLang="en-US" sz="1400" b="1" smtClean="0">
                <a:latin typeface="HG丸ｺﾞｼｯｸM-PRO" panose="020F0600000000000000" pitchFamily="50" charset="-128"/>
                <a:ea typeface="HG丸ｺﾞｼｯｸM-PRO" panose="020F0600000000000000" pitchFamily="50" charset="-128"/>
              </a:rPr>
              <a:t>より</a:t>
            </a:r>
            <a:r>
              <a:rPr lang="en-US" altLang="ja-JP" sz="1400" b="1" smtClean="0">
                <a:latin typeface="HG丸ｺﾞｼｯｸM-PRO" panose="020F0600000000000000" pitchFamily="50" charset="-128"/>
                <a:ea typeface="HG丸ｺﾞｼｯｸM-PRO" panose="020F0600000000000000" pitchFamily="50" charset="-128"/>
              </a:rPr>
              <a:t>】</a:t>
            </a:r>
            <a:endParaRPr lang="en-US" altLang="ja-JP" sz="1400" b="1" dirty="0">
              <a:latin typeface="HG丸ｺﾞｼｯｸM-PRO" panose="020F0600000000000000" pitchFamily="50" charset="-128"/>
              <a:ea typeface="HG丸ｺﾞｼｯｸM-PRO" panose="020F0600000000000000" pitchFamily="50" charset="-128"/>
            </a:endParaRPr>
          </a:p>
          <a:p>
            <a:pPr marL="0" indent="0">
              <a:buNone/>
            </a:pPr>
            <a:r>
              <a:rPr lang="ja-JP" altLang="en-US" sz="2000" dirty="0">
                <a:latin typeface="HG丸ｺﾞｼｯｸM-PRO" panose="020F0600000000000000" pitchFamily="50" charset="-128"/>
                <a:ea typeface="HG丸ｺﾞｼｯｸM-PRO" panose="020F0600000000000000" pitchFamily="50" charset="-128"/>
              </a:rPr>
              <a:t>　　</a:t>
            </a:r>
            <a:r>
              <a:rPr lang="en-US" altLang="ja-JP" sz="2000" dirty="0">
                <a:latin typeface="HG丸ｺﾞｼｯｸM-PRO" panose="020F0600000000000000" pitchFamily="50" charset="-128"/>
                <a:ea typeface="HG丸ｺﾞｼｯｸM-PRO" panose="020F0600000000000000" pitchFamily="50" charset="-128"/>
              </a:rPr>
              <a:t>10</a:t>
            </a:r>
            <a:r>
              <a:rPr lang="ja-JP" altLang="en-US" sz="2000" dirty="0">
                <a:latin typeface="HG丸ｺﾞｼｯｸM-PRO" panose="020F0600000000000000" pitchFamily="50" charset="-128"/>
                <a:ea typeface="HG丸ｺﾞｼｯｸM-PRO" panose="020F0600000000000000" pitchFamily="50" charset="-128"/>
              </a:rPr>
              <a:t>歳まで　　　　　</a:t>
            </a:r>
            <a:r>
              <a:rPr lang="en-US" altLang="ja-JP" sz="2000" dirty="0">
                <a:latin typeface="HG丸ｺﾞｼｯｸM-PRO" panose="020F0600000000000000" pitchFamily="50" charset="-128"/>
                <a:ea typeface="HG丸ｺﾞｼｯｸM-PRO" panose="020F0600000000000000" pitchFamily="50" charset="-128"/>
              </a:rPr>
              <a:t>25</a:t>
            </a:r>
            <a:r>
              <a:rPr lang="ja-JP" altLang="en-US" sz="2000" dirty="0">
                <a:latin typeface="HG丸ｺﾞｼｯｸM-PRO" panose="020F0600000000000000" pitchFamily="50" charset="-128"/>
                <a:ea typeface="HG丸ｺﾞｼｯｸM-PRO" panose="020F0600000000000000" pitchFamily="50" charset="-128"/>
              </a:rPr>
              <a:t>歳　　　　　　</a:t>
            </a:r>
            <a:r>
              <a:rPr lang="en-US" altLang="ja-JP" sz="2000" dirty="0">
                <a:latin typeface="HG丸ｺﾞｼｯｸM-PRO" panose="020F0600000000000000" pitchFamily="50" charset="-128"/>
                <a:ea typeface="HG丸ｺﾞｼｯｸM-PRO" panose="020F0600000000000000" pitchFamily="50" charset="-128"/>
              </a:rPr>
              <a:t>45</a:t>
            </a:r>
            <a:r>
              <a:rPr lang="ja-JP" altLang="en-US" sz="2000" dirty="0">
                <a:latin typeface="HG丸ｺﾞｼｯｸM-PRO" panose="020F0600000000000000" pitchFamily="50" charset="-128"/>
                <a:ea typeface="HG丸ｺﾞｼｯｸM-PRO" panose="020F0600000000000000" pitchFamily="50" charset="-128"/>
              </a:rPr>
              <a:t>歳　　　　　　</a:t>
            </a:r>
            <a:r>
              <a:rPr lang="en-US" altLang="ja-JP" sz="2000" dirty="0">
                <a:latin typeface="HG丸ｺﾞｼｯｸM-PRO" panose="020F0600000000000000" pitchFamily="50" charset="-128"/>
                <a:ea typeface="HG丸ｺﾞｼｯｸM-PRO" panose="020F0600000000000000" pitchFamily="50" charset="-128"/>
              </a:rPr>
              <a:t>60</a:t>
            </a:r>
            <a:r>
              <a:rPr lang="ja-JP" altLang="en-US" sz="2000" dirty="0">
                <a:latin typeface="HG丸ｺﾞｼｯｸM-PRO" panose="020F0600000000000000" pitchFamily="50" charset="-128"/>
                <a:ea typeface="HG丸ｺﾞｼｯｸM-PRO" panose="020F0600000000000000" pitchFamily="50" charset="-128"/>
              </a:rPr>
              <a:t>歳</a:t>
            </a:r>
            <a:endParaRPr lang="en-US" altLang="ja-JP" sz="2000" dirty="0">
              <a:latin typeface="HG丸ｺﾞｼｯｸM-PRO" panose="020F0600000000000000" pitchFamily="50" charset="-128"/>
              <a:ea typeface="HG丸ｺﾞｼｯｸM-PRO" panose="020F0600000000000000" pitchFamily="50" charset="-128"/>
            </a:endParaRPr>
          </a:p>
          <a:p>
            <a:pPr marL="0" indent="0">
              <a:buNone/>
            </a:pPr>
            <a:endParaRPr lang="en-US" altLang="ja-JP" sz="2000" dirty="0">
              <a:latin typeface="HG丸ｺﾞｼｯｸM-PRO" panose="020F0600000000000000" pitchFamily="50" charset="-128"/>
              <a:ea typeface="HG丸ｺﾞｼｯｸM-PRO" panose="020F0600000000000000" pitchFamily="50" charset="-128"/>
            </a:endParaRPr>
          </a:p>
          <a:p>
            <a:pPr marL="0" indent="0">
              <a:buNone/>
            </a:pPr>
            <a:endParaRPr lang="en-US" altLang="ja-JP" sz="2000" dirty="0">
              <a:latin typeface="HG丸ｺﾞｼｯｸM-PRO" panose="020F0600000000000000" pitchFamily="50" charset="-128"/>
              <a:ea typeface="HG丸ｺﾞｼｯｸM-PRO" panose="020F0600000000000000" pitchFamily="50" charset="-128"/>
            </a:endParaRPr>
          </a:p>
          <a:p>
            <a:pPr marL="0" indent="0">
              <a:buNone/>
            </a:pPr>
            <a:endParaRPr lang="en-US" altLang="ja-JP" sz="2000" dirty="0">
              <a:latin typeface="HG丸ｺﾞｼｯｸM-PRO" panose="020F0600000000000000" pitchFamily="50" charset="-128"/>
              <a:ea typeface="HG丸ｺﾞｼｯｸM-PRO" panose="020F0600000000000000" pitchFamily="50" charset="-128"/>
            </a:endParaRPr>
          </a:p>
          <a:p>
            <a:pPr marL="0" indent="0">
              <a:buNone/>
            </a:pPr>
            <a:r>
              <a:rPr lang="ja-JP" altLang="en-US" sz="2000" dirty="0">
                <a:solidFill>
                  <a:srgbClr val="FF0000"/>
                </a:solidFill>
                <a:latin typeface="HG丸ｺﾞｼｯｸM-PRO" panose="020F0600000000000000" pitchFamily="50" charset="-128"/>
                <a:ea typeface="HG丸ｺﾞｼｯｸM-PRO" panose="020F0600000000000000" pitchFamily="50" charset="-128"/>
              </a:rPr>
              <a:t>　　８～</a:t>
            </a:r>
            <a:r>
              <a:rPr lang="en-US" altLang="ja-JP" sz="2000" dirty="0">
                <a:solidFill>
                  <a:srgbClr val="FF0000"/>
                </a:solidFill>
                <a:latin typeface="HG丸ｺﾞｼｯｸM-PRO" panose="020F0600000000000000" pitchFamily="50" charset="-128"/>
                <a:ea typeface="HG丸ｺﾞｼｯｸM-PRO" panose="020F0600000000000000" pitchFamily="50" charset="-128"/>
              </a:rPr>
              <a:t>9</a:t>
            </a:r>
            <a:r>
              <a:rPr lang="ja-JP" altLang="en-US" sz="2000" dirty="0">
                <a:solidFill>
                  <a:srgbClr val="FF0000"/>
                </a:solidFill>
                <a:latin typeface="HG丸ｺﾞｼｯｸM-PRO" panose="020F0600000000000000" pitchFamily="50" charset="-128"/>
                <a:ea typeface="HG丸ｺﾞｼｯｸM-PRO" panose="020F0600000000000000" pitchFamily="50" charset="-128"/>
              </a:rPr>
              <a:t>時間　　　　約７時間　　　　約</a:t>
            </a:r>
            <a:r>
              <a:rPr lang="en-US" altLang="ja-JP" sz="2000" dirty="0">
                <a:solidFill>
                  <a:srgbClr val="FF0000"/>
                </a:solidFill>
                <a:latin typeface="HG丸ｺﾞｼｯｸM-PRO" panose="020F0600000000000000" pitchFamily="50" charset="-128"/>
                <a:ea typeface="HG丸ｺﾞｼｯｸM-PRO" panose="020F0600000000000000" pitchFamily="50" charset="-128"/>
              </a:rPr>
              <a:t>6.5</a:t>
            </a:r>
            <a:r>
              <a:rPr lang="ja-JP" altLang="en-US" sz="2000" dirty="0">
                <a:solidFill>
                  <a:srgbClr val="FF0000"/>
                </a:solidFill>
                <a:latin typeface="HG丸ｺﾞｼｯｸM-PRO" panose="020F0600000000000000" pitchFamily="50" charset="-128"/>
                <a:ea typeface="HG丸ｺﾞｼｯｸM-PRO" panose="020F0600000000000000" pitchFamily="50" charset="-128"/>
              </a:rPr>
              <a:t>時間　　　　　約</a:t>
            </a:r>
            <a:r>
              <a:rPr lang="en-US" altLang="ja-JP" sz="2000" dirty="0">
                <a:solidFill>
                  <a:srgbClr val="FF0000"/>
                </a:solidFill>
                <a:latin typeface="HG丸ｺﾞｼｯｸM-PRO" panose="020F0600000000000000" pitchFamily="50" charset="-128"/>
                <a:ea typeface="HG丸ｺﾞｼｯｸM-PRO" panose="020F0600000000000000" pitchFamily="50" charset="-128"/>
              </a:rPr>
              <a:t>6</a:t>
            </a:r>
            <a:r>
              <a:rPr lang="ja-JP" altLang="en-US" sz="2000" dirty="0">
                <a:solidFill>
                  <a:srgbClr val="FF0000"/>
                </a:solidFill>
                <a:latin typeface="HG丸ｺﾞｼｯｸM-PRO" panose="020F0600000000000000" pitchFamily="50" charset="-128"/>
                <a:ea typeface="HG丸ｺﾞｼｯｸM-PRO" panose="020F0600000000000000" pitchFamily="50" charset="-128"/>
              </a:rPr>
              <a:t>時間</a:t>
            </a:r>
            <a:endParaRPr lang="en-US" altLang="ja-JP" sz="2000" dirty="0">
              <a:solidFill>
                <a:srgbClr val="FF0000"/>
              </a:solidFill>
              <a:latin typeface="HG丸ｺﾞｼｯｸM-PRO" panose="020F0600000000000000" pitchFamily="50" charset="-128"/>
              <a:ea typeface="HG丸ｺﾞｼｯｸM-PRO" panose="020F0600000000000000" pitchFamily="50" charset="-128"/>
            </a:endParaRPr>
          </a:p>
          <a:p>
            <a:pPr marL="0" indent="0">
              <a:buNone/>
            </a:pPr>
            <a:r>
              <a:rPr lang="ja-JP" altLang="en-US" sz="2000" b="1" dirty="0">
                <a:latin typeface="HG丸ｺﾞｼｯｸM-PRO" panose="020F0600000000000000" pitchFamily="50" charset="-128"/>
                <a:ea typeface="HG丸ｺﾞｼｯｸM-PRO" panose="020F0600000000000000" pitchFamily="50" charset="-128"/>
              </a:rPr>
              <a:t>２：睡眠で休養が十分</a:t>
            </a:r>
            <a:r>
              <a:rPr lang="ja-JP" altLang="en-US" sz="2000" b="1" dirty="0" smtClean="0">
                <a:latin typeface="HG丸ｺﾞｼｯｸM-PRO" panose="020F0600000000000000" pitchFamily="50" charset="-128"/>
                <a:ea typeface="HG丸ｺﾞｼｯｸM-PRO" panose="020F0600000000000000" pitchFamily="50" charset="-128"/>
              </a:rPr>
              <a:t>に取れていない</a:t>
            </a:r>
            <a:r>
              <a:rPr lang="ja-JP" altLang="en-US" sz="2000" b="1" dirty="0">
                <a:latin typeface="HG丸ｺﾞｼｯｸM-PRO" panose="020F0600000000000000" pitchFamily="50" charset="-128"/>
                <a:ea typeface="HG丸ｺﾞｼｯｸM-PRO" panose="020F0600000000000000" pitchFamily="50" charset="-128"/>
              </a:rPr>
              <a:t>人</a:t>
            </a:r>
            <a:r>
              <a:rPr lang="ja-JP" altLang="en-US" sz="2000" b="1" dirty="0" smtClean="0">
                <a:latin typeface="HG丸ｺﾞｼｯｸM-PRO" panose="020F0600000000000000" pitchFamily="50" charset="-128"/>
                <a:ea typeface="HG丸ｺﾞｼｯｸM-PRO" panose="020F0600000000000000" pitchFamily="50" charset="-128"/>
              </a:rPr>
              <a:t>の</a:t>
            </a:r>
            <a:r>
              <a:rPr lang="ja-JP" altLang="en-US" sz="2000" b="1" dirty="0">
                <a:latin typeface="HG丸ｺﾞｼｯｸM-PRO" panose="020F0600000000000000" pitchFamily="50" charset="-128"/>
                <a:ea typeface="HG丸ｺﾞｼｯｸM-PRO" panose="020F0600000000000000" pitchFamily="50" charset="-128"/>
              </a:rPr>
              <a:t>割合（世代別</a:t>
            </a:r>
            <a:r>
              <a:rPr lang="ja-JP" altLang="en-US" sz="2000" b="1" dirty="0" smtClean="0">
                <a:latin typeface="HG丸ｺﾞｼｯｸM-PRO" panose="020F0600000000000000" pitchFamily="50" charset="-128"/>
                <a:ea typeface="HG丸ｺﾞｼｯｸM-PRO" panose="020F0600000000000000" pitchFamily="50" charset="-128"/>
              </a:rPr>
              <a:t>）</a:t>
            </a:r>
            <a:endParaRPr lang="en-US" altLang="ja-JP" sz="2000" b="1" dirty="0">
              <a:latin typeface="HG丸ｺﾞｼｯｸM-PRO" panose="020F0600000000000000" pitchFamily="50" charset="-128"/>
              <a:ea typeface="HG丸ｺﾞｼｯｸM-PRO" panose="020F0600000000000000" pitchFamily="50" charset="-128"/>
            </a:endParaRPr>
          </a:p>
          <a:p>
            <a:pPr marL="0" indent="0">
              <a:buNone/>
            </a:pPr>
            <a:r>
              <a:rPr lang="ja-JP" altLang="en-US" sz="2000" dirty="0">
                <a:latin typeface="HG丸ｺﾞｼｯｸM-PRO" panose="020F0600000000000000" pitchFamily="50" charset="-128"/>
                <a:ea typeface="HG丸ｺﾞｼｯｸM-PRO" panose="020F0600000000000000" pitchFamily="50" charset="-128"/>
              </a:rPr>
              <a:t>　</a:t>
            </a:r>
            <a:r>
              <a:rPr lang="en-US" altLang="ja-JP" sz="2000" dirty="0" smtClean="0">
                <a:latin typeface="HG丸ｺﾞｼｯｸM-PRO" panose="020F0600000000000000" pitchFamily="50" charset="-128"/>
                <a:ea typeface="HG丸ｺﾞｼｯｸM-PRO" panose="020F0600000000000000" pitchFamily="50" charset="-128"/>
              </a:rPr>
              <a:t>《</a:t>
            </a:r>
            <a:r>
              <a:rPr lang="ja-JP" altLang="en-US" sz="2000" dirty="0" smtClean="0">
                <a:latin typeface="HG丸ｺﾞｼｯｸM-PRO" panose="020F0600000000000000" pitchFamily="50" charset="-128"/>
                <a:ea typeface="HG丸ｺﾞｼｯｸM-PRO" panose="020F0600000000000000" pitchFamily="50" charset="-128"/>
              </a:rPr>
              <a:t>「</a:t>
            </a:r>
            <a:r>
              <a:rPr lang="ja-JP" altLang="en-US" sz="1600" dirty="0" smtClean="0">
                <a:latin typeface="HG丸ｺﾞｼｯｸM-PRO" panose="020F0600000000000000" pitchFamily="50" charset="-128"/>
                <a:ea typeface="HG丸ｺﾞｼｯｸM-PRO" panose="020F0600000000000000" pitchFamily="50" charset="-128"/>
              </a:rPr>
              <a:t>厚生労働省</a:t>
            </a:r>
            <a:r>
              <a:rPr lang="ja-JP" altLang="en-US" sz="2000" dirty="0" smtClean="0">
                <a:latin typeface="HG丸ｺﾞｼｯｸM-PRO" panose="020F0600000000000000" pitchFamily="50" charset="-128"/>
                <a:ea typeface="HG丸ｺﾞｼｯｸM-PRO" panose="020F0600000000000000" pitchFamily="50" charset="-128"/>
              </a:rPr>
              <a:t>：国民</a:t>
            </a:r>
            <a:r>
              <a:rPr lang="ja-JP" altLang="en-US" sz="2000" dirty="0">
                <a:latin typeface="HG丸ｺﾞｼｯｸM-PRO" panose="020F0600000000000000" pitchFamily="50" charset="-128"/>
                <a:ea typeface="HG丸ｺﾞｼｯｸM-PRO" panose="020F0600000000000000" pitchFamily="50" charset="-128"/>
              </a:rPr>
              <a:t>健康・栄養調査（平成</a:t>
            </a:r>
            <a:r>
              <a:rPr lang="en-US" altLang="ja-JP" sz="2000" dirty="0">
                <a:latin typeface="HG丸ｺﾞｼｯｸM-PRO" panose="020F0600000000000000" pitchFamily="50" charset="-128"/>
                <a:ea typeface="HG丸ｺﾞｼｯｸM-PRO" panose="020F0600000000000000" pitchFamily="50" charset="-128"/>
              </a:rPr>
              <a:t>29</a:t>
            </a:r>
            <a:r>
              <a:rPr lang="ja-JP" altLang="en-US" sz="2000" dirty="0">
                <a:latin typeface="HG丸ｺﾞｼｯｸM-PRO" panose="020F0600000000000000" pitchFamily="50" charset="-128"/>
                <a:ea typeface="HG丸ｺﾞｼｯｸM-PRO" panose="020F0600000000000000" pitchFamily="50" charset="-128"/>
              </a:rPr>
              <a:t>年</a:t>
            </a:r>
            <a:r>
              <a:rPr lang="ja-JP" altLang="en-US" sz="2000" dirty="0" smtClean="0">
                <a:latin typeface="HG丸ｺﾞｼｯｸM-PRO" panose="020F0600000000000000" pitchFamily="50" charset="-128"/>
                <a:ea typeface="HG丸ｺﾞｼｯｸM-PRO" panose="020F0600000000000000" pitchFamily="50" charset="-128"/>
              </a:rPr>
              <a:t>）</a:t>
            </a:r>
            <a:r>
              <a:rPr lang="ja-JP" altLang="en-US" sz="1600" dirty="0" smtClean="0">
                <a:latin typeface="HG丸ｺﾞｼｯｸM-PRO" panose="020F0600000000000000" pitchFamily="50" charset="-128"/>
                <a:ea typeface="HG丸ｺﾞｼｯｸM-PRO" panose="020F0600000000000000" pitchFamily="50" charset="-128"/>
              </a:rPr>
              <a:t>より</a:t>
            </a:r>
            <a:r>
              <a:rPr lang="ja-JP" altLang="en-US" sz="2000" dirty="0" smtClean="0">
                <a:latin typeface="HG丸ｺﾞｼｯｸM-PRO" panose="020F0600000000000000" pitchFamily="50" charset="-128"/>
                <a:ea typeface="HG丸ｺﾞｼｯｸM-PRO" panose="020F0600000000000000" pitchFamily="50" charset="-128"/>
              </a:rPr>
              <a:t>」</a:t>
            </a:r>
            <a:r>
              <a:rPr lang="en-US" altLang="ja-JP" sz="2000" dirty="0" smtClean="0">
                <a:latin typeface="HG丸ｺﾞｼｯｸM-PRO" panose="020F0600000000000000" pitchFamily="50" charset="-128"/>
                <a:ea typeface="HG丸ｺﾞｼｯｸM-PRO" panose="020F0600000000000000" pitchFamily="50" charset="-128"/>
              </a:rPr>
              <a:t>》</a:t>
            </a:r>
            <a:endParaRPr lang="en-US" altLang="ja-JP" sz="2000" dirty="0">
              <a:latin typeface="HG丸ｺﾞｼｯｸM-PRO" panose="020F0600000000000000" pitchFamily="50" charset="-128"/>
              <a:ea typeface="HG丸ｺﾞｼｯｸM-PRO" panose="020F0600000000000000" pitchFamily="50" charset="-128"/>
            </a:endParaRPr>
          </a:p>
          <a:p>
            <a:pPr marL="0" indent="0">
              <a:buNone/>
            </a:pPr>
            <a:endParaRPr lang="en-US" altLang="ja-JP" sz="2000" dirty="0">
              <a:solidFill>
                <a:srgbClr val="FF0000"/>
              </a:solidFill>
              <a:latin typeface="HG丸ｺﾞｼｯｸM-PRO" panose="020F0600000000000000" pitchFamily="50" charset="-128"/>
              <a:ea typeface="HG丸ｺﾞｼｯｸM-PRO" panose="020F0600000000000000" pitchFamily="50" charset="-128"/>
            </a:endParaRPr>
          </a:p>
          <a:p>
            <a:pPr marL="0" indent="0">
              <a:buNone/>
            </a:pPr>
            <a:endParaRPr lang="en-US" altLang="ja-JP" sz="2000" dirty="0">
              <a:latin typeface="HG丸ｺﾞｼｯｸM-PRO" panose="020F0600000000000000" pitchFamily="50" charset="-128"/>
              <a:ea typeface="HG丸ｺﾞｼｯｸM-PRO" panose="020F0600000000000000" pitchFamily="50" charset="-128"/>
            </a:endParaRPr>
          </a:p>
          <a:p>
            <a:pPr marL="0" indent="0">
              <a:buNone/>
            </a:pPr>
            <a:endParaRPr lang="en-US" altLang="ja-JP" sz="2000" dirty="0">
              <a:latin typeface="HG丸ｺﾞｼｯｸM-PRO" panose="020F0600000000000000" pitchFamily="50" charset="-128"/>
              <a:ea typeface="HG丸ｺﾞｼｯｸM-PRO" panose="020F0600000000000000" pitchFamily="50" charset="-128"/>
            </a:endParaRPr>
          </a:p>
        </p:txBody>
      </p:sp>
      <p:pic>
        <p:nvPicPr>
          <p:cNvPr id="4" name="図 3"/>
          <p:cNvPicPr/>
          <p:nvPr/>
        </p:nvPicPr>
        <p:blipFill rotWithShape="1">
          <a:blip r:embed="rId3" cstate="print">
            <a:extLst>
              <a:ext uri="{28A0092B-C50C-407E-A947-70E740481C1C}">
                <a14:useLocalDpi xmlns:a14="http://schemas.microsoft.com/office/drawing/2010/main" val="0"/>
              </a:ext>
            </a:extLst>
          </a:blip>
          <a:srcRect/>
          <a:stretch/>
        </p:blipFill>
        <p:spPr>
          <a:xfrm>
            <a:off x="1087286" y="1881511"/>
            <a:ext cx="1136650" cy="1219200"/>
          </a:xfrm>
          <a:prstGeom prst="rect">
            <a:avLst/>
          </a:prstGeom>
        </p:spPr>
      </p:pic>
      <p:pic>
        <p:nvPicPr>
          <p:cNvPr id="5" name="Picture 3"/>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a:stretch/>
        </p:blipFill>
        <p:spPr bwMode="auto">
          <a:xfrm>
            <a:off x="3102167" y="1838296"/>
            <a:ext cx="1446537" cy="126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2"/>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a:stretch/>
        </p:blipFill>
        <p:spPr bwMode="auto">
          <a:xfrm>
            <a:off x="7456920" y="1740887"/>
            <a:ext cx="1238250" cy="1330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右矢印 7"/>
          <p:cNvSpPr/>
          <p:nvPr/>
        </p:nvSpPr>
        <p:spPr>
          <a:xfrm>
            <a:off x="2449080" y="2416331"/>
            <a:ext cx="330200" cy="497713"/>
          </a:xfrm>
          <a:prstGeom prst="rightArrow">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右矢印 8"/>
          <p:cNvSpPr/>
          <p:nvPr/>
        </p:nvSpPr>
        <p:spPr>
          <a:xfrm>
            <a:off x="4465311" y="2435986"/>
            <a:ext cx="330200" cy="497713"/>
          </a:xfrm>
          <a:prstGeom prst="rightArrow">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右矢印 9"/>
          <p:cNvSpPr/>
          <p:nvPr/>
        </p:nvSpPr>
        <p:spPr>
          <a:xfrm>
            <a:off x="6822424" y="2436277"/>
            <a:ext cx="330200" cy="497713"/>
          </a:xfrm>
          <a:prstGeom prst="rightArrow">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aphicFrame>
        <p:nvGraphicFramePr>
          <p:cNvPr id="12" name="グラフ 11"/>
          <p:cNvGraphicFramePr>
            <a:graphicFrameLocks/>
          </p:cNvGraphicFramePr>
          <p:nvPr>
            <p:extLst>
              <p:ext uri="{D42A27DB-BD31-4B8C-83A1-F6EECF244321}">
                <p14:modId xmlns:p14="http://schemas.microsoft.com/office/powerpoint/2010/main" val="3981080723"/>
              </p:ext>
            </p:extLst>
          </p:nvPr>
        </p:nvGraphicFramePr>
        <p:xfrm>
          <a:off x="272527" y="3953345"/>
          <a:ext cx="3382332" cy="1720632"/>
        </p:xfrm>
        <a:graphic>
          <a:graphicData uri="http://schemas.openxmlformats.org/drawingml/2006/chart">
            <c:chart xmlns:c="http://schemas.openxmlformats.org/drawingml/2006/chart" xmlns:r="http://schemas.openxmlformats.org/officeDocument/2006/relationships" r:id="rId6"/>
          </a:graphicData>
        </a:graphic>
      </p:graphicFrame>
      <p:sp>
        <p:nvSpPr>
          <p:cNvPr id="13" name="テキスト ボックス 12"/>
          <p:cNvSpPr txBox="1"/>
          <p:nvPr/>
        </p:nvSpPr>
        <p:spPr>
          <a:xfrm>
            <a:off x="2017632" y="4512376"/>
            <a:ext cx="968535" cy="369332"/>
          </a:xfrm>
          <a:prstGeom prst="rect">
            <a:avLst/>
          </a:prstGeom>
          <a:noFill/>
        </p:spPr>
        <p:txBody>
          <a:bodyPr wrap="none" rtlCol="0">
            <a:spAutoFit/>
          </a:bodyPr>
          <a:lstStyle/>
          <a:p>
            <a:r>
              <a:rPr kumimoji="1" lang="en-US" altLang="ja-JP" b="1" dirty="0">
                <a:latin typeface="HG丸ｺﾞｼｯｸM-PRO" panose="020F0600000000000000" pitchFamily="50" charset="-128"/>
                <a:ea typeface="HG丸ｺﾞｼｯｸM-PRO" panose="020F0600000000000000" pitchFamily="50" charset="-128"/>
              </a:rPr>
              <a:t>27.6</a:t>
            </a:r>
            <a:r>
              <a:rPr lang="en-US" altLang="ja-JP" b="1" dirty="0">
                <a:latin typeface="HG丸ｺﾞｼｯｸM-PRO" panose="020F0600000000000000" pitchFamily="50" charset="-128"/>
                <a:ea typeface="HG丸ｺﾞｼｯｸM-PRO" panose="020F0600000000000000" pitchFamily="50" charset="-128"/>
              </a:rPr>
              <a:t>%</a:t>
            </a:r>
            <a:endParaRPr kumimoji="1" lang="ja-JP" altLang="en-US" b="1" dirty="0">
              <a:latin typeface="HG丸ｺﾞｼｯｸM-PRO" panose="020F0600000000000000" pitchFamily="50" charset="-128"/>
              <a:ea typeface="HG丸ｺﾞｼｯｸM-PRO" panose="020F0600000000000000" pitchFamily="50" charset="-128"/>
            </a:endParaRPr>
          </a:p>
        </p:txBody>
      </p:sp>
      <p:graphicFrame>
        <p:nvGraphicFramePr>
          <p:cNvPr id="14" name="グラフ 13"/>
          <p:cNvGraphicFramePr>
            <a:graphicFrameLocks/>
          </p:cNvGraphicFramePr>
          <p:nvPr>
            <p:extLst>
              <p:ext uri="{D42A27DB-BD31-4B8C-83A1-F6EECF244321}">
                <p14:modId xmlns:p14="http://schemas.microsoft.com/office/powerpoint/2010/main" val="1907335328"/>
              </p:ext>
            </p:extLst>
          </p:nvPr>
        </p:nvGraphicFramePr>
        <p:xfrm>
          <a:off x="3131642" y="3953345"/>
          <a:ext cx="3088013" cy="1720633"/>
        </p:xfrm>
        <a:graphic>
          <a:graphicData uri="http://schemas.openxmlformats.org/drawingml/2006/chart">
            <c:chart xmlns:c="http://schemas.openxmlformats.org/drawingml/2006/chart" xmlns:r="http://schemas.openxmlformats.org/officeDocument/2006/relationships" r:id="rId7"/>
          </a:graphicData>
        </a:graphic>
      </p:graphicFrame>
      <p:sp>
        <p:nvSpPr>
          <p:cNvPr id="15" name="テキスト ボックス 14"/>
          <p:cNvSpPr txBox="1"/>
          <p:nvPr/>
        </p:nvSpPr>
        <p:spPr>
          <a:xfrm>
            <a:off x="4698840" y="4466302"/>
            <a:ext cx="968535" cy="369332"/>
          </a:xfrm>
          <a:prstGeom prst="rect">
            <a:avLst/>
          </a:prstGeom>
          <a:noFill/>
        </p:spPr>
        <p:txBody>
          <a:bodyPr wrap="none" rtlCol="0">
            <a:spAutoFit/>
          </a:bodyPr>
          <a:lstStyle/>
          <a:p>
            <a:r>
              <a:rPr kumimoji="1" lang="en-US" altLang="ja-JP" b="1" dirty="0">
                <a:latin typeface="HG丸ｺﾞｼｯｸM-PRO" panose="020F0600000000000000" pitchFamily="50" charset="-128"/>
                <a:ea typeface="HG丸ｺﾞｼｯｸM-PRO" panose="020F0600000000000000" pitchFamily="50" charset="-128"/>
              </a:rPr>
              <a:t>30.9</a:t>
            </a:r>
            <a:r>
              <a:rPr lang="en-US" altLang="ja-JP" b="1" dirty="0">
                <a:latin typeface="HG丸ｺﾞｼｯｸM-PRO" panose="020F0600000000000000" pitchFamily="50" charset="-128"/>
                <a:ea typeface="HG丸ｺﾞｼｯｸM-PRO" panose="020F0600000000000000" pitchFamily="50" charset="-128"/>
              </a:rPr>
              <a:t>%</a:t>
            </a:r>
            <a:endParaRPr kumimoji="1" lang="ja-JP" altLang="en-US" b="1" dirty="0">
              <a:latin typeface="HG丸ｺﾞｼｯｸM-PRO" panose="020F0600000000000000" pitchFamily="50" charset="-128"/>
              <a:ea typeface="HG丸ｺﾞｼｯｸM-PRO" panose="020F0600000000000000" pitchFamily="50" charset="-128"/>
            </a:endParaRPr>
          </a:p>
        </p:txBody>
      </p:sp>
      <p:graphicFrame>
        <p:nvGraphicFramePr>
          <p:cNvPr id="16" name="グラフ 15"/>
          <p:cNvGraphicFramePr>
            <a:graphicFrameLocks/>
          </p:cNvGraphicFramePr>
          <p:nvPr>
            <p:extLst>
              <p:ext uri="{D42A27DB-BD31-4B8C-83A1-F6EECF244321}">
                <p14:modId xmlns:p14="http://schemas.microsoft.com/office/powerpoint/2010/main" val="1851455201"/>
              </p:ext>
            </p:extLst>
          </p:nvPr>
        </p:nvGraphicFramePr>
        <p:xfrm>
          <a:off x="5966110" y="3910118"/>
          <a:ext cx="2925145" cy="1723618"/>
        </p:xfrm>
        <a:graphic>
          <a:graphicData uri="http://schemas.openxmlformats.org/drawingml/2006/chart">
            <c:chart xmlns:c="http://schemas.openxmlformats.org/drawingml/2006/chart" xmlns:r="http://schemas.openxmlformats.org/officeDocument/2006/relationships" r:id="rId8"/>
          </a:graphicData>
        </a:graphic>
      </p:graphicFrame>
      <p:sp>
        <p:nvSpPr>
          <p:cNvPr id="17" name="テキスト ボックス 16"/>
          <p:cNvSpPr txBox="1"/>
          <p:nvPr/>
        </p:nvSpPr>
        <p:spPr>
          <a:xfrm>
            <a:off x="7562371" y="4505532"/>
            <a:ext cx="968535" cy="369332"/>
          </a:xfrm>
          <a:prstGeom prst="rect">
            <a:avLst/>
          </a:prstGeom>
          <a:noFill/>
        </p:spPr>
        <p:txBody>
          <a:bodyPr wrap="none" rtlCol="0">
            <a:spAutoFit/>
          </a:bodyPr>
          <a:lstStyle/>
          <a:p>
            <a:r>
              <a:rPr kumimoji="1" lang="en-US" altLang="ja-JP" b="1" dirty="0">
                <a:latin typeface="HG丸ｺﾞｼｯｸM-PRO" panose="020F0600000000000000" pitchFamily="50" charset="-128"/>
                <a:ea typeface="HG丸ｺﾞｼｯｸM-PRO" panose="020F0600000000000000" pitchFamily="50" charset="-128"/>
              </a:rPr>
              <a:t>28.4</a:t>
            </a:r>
            <a:r>
              <a:rPr lang="en-US" altLang="ja-JP" b="1" dirty="0">
                <a:latin typeface="HG丸ｺﾞｼｯｸM-PRO" panose="020F0600000000000000" pitchFamily="50" charset="-128"/>
                <a:ea typeface="HG丸ｺﾞｼｯｸM-PRO" panose="020F0600000000000000" pitchFamily="50" charset="-128"/>
              </a:rPr>
              <a:t>%</a:t>
            </a:r>
            <a:endParaRPr kumimoji="1" lang="ja-JP" altLang="en-US" b="1" dirty="0">
              <a:latin typeface="HG丸ｺﾞｼｯｸM-PRO" panose="020F0600000000000000" pitchFamily="50" charset="-128"/>
              <a:ea typeface="HG丸ｺﾞｼｯｸM-PRO" panose="020F0600000000000000" pitchFamily="50" charset="-128"/>
            </a:endParaRPr>
          </a:p>
        </p:txBody>
      </p:sp>
      <p:sp>
        <p:nvSpPr>
          <p:cNvPr id="18" name="タイトル 1"/>
          <p:cNvSpPr txBox="1">
            <a:spLocks/>
          </p:cNvSpPr>
          <p:nvPr/>
        </p:nvSpPr>
        <p:spPr>
          <a:xfrm>
            <a:off x="874964" y="5756187"/>
            <a:ext cx="4247001" cy="666059"/>
          </a:xfrm>
          <a:prstGeom prst="rect">
            <a:avLst/>
          </a:prstGeom>
          <a:ln cmpd="dbl">
            <a:solidFill>
              <a:schemeClr val="tx1"/>
            </a:solidFill>
          </a:ln>
        </p:spPr>
        <p:txBody>
          <a:bodyPr vert="horz" lIns="91440" tIns="45720" rIns="91440" bIns="45720" rtlCol="0" anchor="ctr">
            <a:normAutofit lnSpcReduction="10000"/>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ja-JP" altLang="en-US" sz="2000" b="1" dirty="0">
                <a:latin typeface="HG丸ｺﾞｼｯｸM-PRO" panose="020F0600000000000000" pitchFamily="50" charset="-128"/>
                <a:ea typeface="HG丸ｺﾞｼｯｸM-PRO" panose="020F0600000000000000" pitchFamily="50" charset="-128"/>
              </a:rPr>
              <a:t>働き世代の３～４人に</a:t>
            </a:r>
            <a:r>
              <a:rPr lang="en-US" altLang="ja-JP" sz="2000" b="1" dirty="0">
                <a:latin typeface="HG丸ｺﾞｼｯｸM-PRO" panose="020F0600000000000000" pitchFamily="50" charset="-128"/>
                <a:ea typeface="HG丸ｺﾞｼｯｸM-PRO" panose="020F0600000000000000" pitchFamily="50" charset="-128"/>
              </a:rPr>
              <a:t>1</a:t>
            </a:r>
            <a:r>
              <a:rPr lang="ja-JP" altLang="en-US" sz="2000" b="1" dirty="0">
                <a:latin typeface="HG丸ｺﾞｼｯｸM-PRO" panose="020F0600000000000000" pitchFamily="50" charset="-128"/>
                <a:ea typeface="HG丸ｺﾞｼｯｸM-PRO" panose="020F0600000000000000" pitchFamily="50" charset="-128"/>
              </a:rPr>
              <a:t>人は、睡眠で休養が十分</a:t>
            </a:r>
            <a:r>
              <a:rPr lang="ja-JP" altLang="en-US" sz="2000" b="1" dirty="0" smtClean="0">
                <a:latin typeface="HG丸ｺﾞｼｯｸM-PRO" panose="020F0600000000000000" pitchFamily="50" charset="-128"/>
                <a:ea typeface="HG丸ｺﾞｼｯｸM-PRO" panose="020F0600000000000000" pitchFamily="50" charset="-128"/>
              </a:rPr>
              <a:t>に取れていない</a:t>
            </a:r>
            <a:r>
              <a:rPr lang="ja-JP" altLang="en-US" sz="2000" b="1" dirty="0">
                <a:latin typeface="HG丸ｺﾞｼｯｸM-PRO" panose="020F0600000000000000" pitchFamily="50" charset="-128"/>
                <a:ea typeface="HG丸ｺﾞｼｯｸM-PRO" panose="020F0600000000000000" pitchFamily="50" charset="-128"/>
              </a:rPr>
              <a:t>！</a:t>
            </a:r>
            <a:r>
              <a:rPr lang="ja-JP" altLang="en-US" sz="2400" b="1" u="sng" dirty="0">
                <a:latin typeface="HG丸ｺﾞｼｯｸM-PRO" panose="020F0600000000000000" pitchFamily="50" charset="-128"/>
                <a:ea typeface="HG丸ｺﾞｼｯｸM-PRO" panose="020F0600000000000000" pitchFamily="50" charset="-128"/>
              </a:rPr>
              <a:t>　</a:t>
            </a:r>
            <a:endParaRPr lang="ja-JP" altLang="en-US" sz="2400" u="sng" dirty="0">
              <a:latin typeface="HG丸ｺﾞｼｯｸM-PRO" panose="020F0600000000000000" pitchFamily="50" charset="-128"/>
              <a:ea typeface="HG丸ｺﾞｼｯｸM-PRO" panose="020F0600000000000000" pitchFamily="50" charset="-128"/>
            </a:endParaRPr>
          </a:p>
        </p:txBody>
      </p:sp>
      <p:sp>
        <p:nvSpPr>
          <p:cNvPr id="19" name="右矢印 18"/>
          <p:cNvSpPr/>
          <p:nvPr/>
        </p:nvSpPr>
        <p:spPr>
          <a:xfrm>
            <a:off x="5667375" y="5802909"/>
            <a:ext cx="240325" cy="52092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 name="タイトル 1"/>
          <p:cNvSpPr txBox="1">
            <a:spLocks/>
          </p:cNvSpPr>
          <p:nvPr/>
        </p:nvSpPr>
        <p:spPr>
          <a:xfrm>
            <a:off x="6253038" y="5716683"/>
            <a:ext cx="2831618" cy="705563"/>
          </a:xfrm>
          <a:prstGeom prst="rect">
            <a:avLst/>
          </a:prstGeom>
          <a:ln cmpd="dbl">
            <a:solidFill>
              <a:schemeClr val="tx1"/>
            </a:solidFill>
          </a:ln>
        </p:spPr>
        <p:txBody>
          <a:bodyPr vert="horz" lIns="91440" tIns="45720" rIns="91440" bIns="45720" rtlCol="0" anchor="ctr">
            <a:normAutofit lnSpcReduction="10000"/>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ja-JP" altLang="en-US" sz="2400" b="1" dirty="0">
                <a:latin typeface="HG丸ｺﾞｼｯｸM-PRO" panose="020F0600000000000000" pitchFamily="50" charset="-128"/>
                <a:ea typeface="HG丸ｺﾞｼｯｸM-PRO" panose="020F0600000000000000" pitchFamily="50" charset="-128"/>
              </a:rPr>
              <a:t>睡眠不足の解消は切実な問題！！</a:t>
            </a:r>
          </a:p>
        </p:txBody>
      </p:sp>
      <p:pic>
        <p:nvPicPr>
          <p:cNvPr id="21" name="Picture 3"/>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5143620" y="1636160"/>
            <a:ext cx="1467855" cy="14678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2" name="正方形/長方形 21"/>
          <p:cNvSpPr/>
          <p:nvPr/>
        </p:nvSpPr>
        <p:spPr>
          <a:xfrm>
            <a:off x="718457" y="1526946"/>
            <a:ext cx="8457074" cy="1999828"/>
          </a:xfrm>
          <a:prstGeom prst="rect">
            <a:avLst/>
          </a:prstGeom>
          <a:noFill/>
          <a:ln>
            <a:solidFill>
              <a:schemeClr val="accent5"/>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p>
        </p:txBody>
      </p:sp>
      <p:sp>
        <p:nvSpPr>
          <p:cNvPr id="23" name="テキスト ボックス 22">
            <a:extLst>
              <a:ext uri="{FF2B5EF4-FFF2-40B4-BE49-F238E27FC236}">
                <a16:creationId xmlns:a16="http://schemas.microsoft.com/office/drawing/2014/main" xmlns="" id="{6BD01D8D-C2E5-485A-888D-DCD2B1E73582}"/>
              </a:ext>
            </a:extLst>
          </p:cNvPr>
          <p:cNvSpPr txBox="1"/>
          <p:nvPr/>
        </p:nvSpPr>
        <p:spPr>
          <a:xfrm>
            <a:off x="1087286" y="6579588"/>
            <a:ext cx="8682681" cy="276999"/>
          </a:xfrm>
          <a:prstGeom prst="rect">
            <a:avLst/>
          </a:prstGeom>
          <a:noFill/>
        </p:spPr>
        <p:txBody>
          <a:bodyPr wrap="square" rtlCol="0">
            <a:spAutoFit/>
          </a:bodyPr>
          <a:lstStyle/>
          <a:p>
            <a:r>
              <a:rPr lang="ja-JP" altLang="en-US" sz="1200" dirty="0">
                <a:latin typeface="+mn-ea"/>
              </a:rPr>
              <a:t>出典：睡眠障害の診断・治療ガイドライン研究会　内山真　編：</a:t>
            </a:r>
            <a:r>
              <a:rPr lang="en-US" altLang="ja-JP" sz="1200" dirty="0">
                <a:latin typeface="+mn-ea"/>
              </a:rPr>
              <a:t>『</a:t>
            </a:r>
            <a:r>
              <a:rPr lang="ja-JP" altLang="en-US" sz="1200" dirty="0">
                <a:latin typeface="+mn-ea"/>
              </a:rPr>
              <a:t>睡眠障害の対応と治療ガイドライン第３版</a:t>
            </a:r>
            <a:r>
              <a:rPr lang="en-US" altLang="ja-JP" sz="1200" dirty="0">
                <a:latin typeface="+mn-ea"/>
              </a:rPr>
              <a:t>』</a:t>
            </a:r>
            <a:r>
              <a:rPr lang="ja-JP" altLang="en-US" sz="1200" dirty="0">
                <a:latin typeface="+mn-ea"/>
              </a:rPr>
              <a:t>じほう（</a:t>
            </a:r>
            <a:r>
              <a:rPr lang="en-US" altLang="ja-JP" sz="1200" dirty="0">
                <a:latin typeface="+mn-ea"/>
              </a:rPr>
              <a:t>2019</a:t>
            </a:r>
            <a:r>
              <a:rPr lang="ja-JP" altLang="en-US" sz="1200" dirty="0">
                <a:latin typeface="+mn-ea"/>
              </a:rPr>
              <a:t>） </a:t>
            </a:r>
            <a:r>
              <a:rPr lang="ja-JP" altLang="en-US" sz="1200" dirty="0" smtClean="0">
                <a:latin typeface="+mn-ea"/>
              </a:rPr>
              <a:t>）</a:t>
            </a:r>
            <a:r>
              <a:rPr lang="en-US" altLang="ja-JP" sz="1200" dirty="0">
                <a:latin typeface="+mn-ea"/>
              </a:rPr>
              <a:t>p</a:t>
            </a:r>
            <a:r>
              <a:rPr kumimoji="1" lang="en-US" altLang="ja-JP" sz="1200" dirty="0" smtClean="0">
                <a:latin typeface="+mn-ea"/>
              </a:rPr>
              <a:t>3</a:t>
            </a:r>
            <a:r>
              <a:rPr kumimoji="1" lang="ja-JP" altLang="en-US" sz="1200" dirty="0">
                <a:latin typeface="+mn-ea"/>
              </a:rPr>
              <a:t>　　</a:t>
            </a:r>
          </a:p>
        </p:txBody>
      </p:sp>
      <p:sp>
        <p:nvSpPr>
          <p:cNvPr id="25" name="正方形/長方形 24">
            <a:extLst>
              <a:ext uri="{FF2B5EF4-FFF2-40B4-BE49-F238E27FC236}">
                <a16:creationId xmlns:a16="http://schemas.microsoft.com/office/drawing/2014/main" xmlns="" id="{866EF43F-A862-49A6-8735-96FB3F2F74CB}"/>
              </a:ext>
            </a:extLst>
          </p:cNvPr>
          <p:cNvSpPr/>
          <p:nvPr/>
        </p:nvSpPr>
        <p:spPr>
          <a:xfrm>
            <a:off x="739186" y="3929539"/>
            <a:ext cx="8457074" cy="1699855"/>
          </a:xfrm>
          <a:prstGeom prst="rect">
            <a:avLst/>
          </a:prstGeom>
          <a:noFill/>
          <a:ln>
            <a:solidFill>
              <a:schemeClr val="accent5"/>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p>
        </p:txBody>
      </p:sp>
    </p:spTree>
    <p:extLst>
      <p:ext uri="{BB962C8B-B14F-4D97-AF65-F5344CB8AC3E}">
        <p14:creationId xmlns:p14="http://schemas.microsoft.com/office/powerpoint/2010/main" val="135641057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a:spLocks noGrp="1"/>
          </p:cNvSpPr>
          <p:nvPr>
            <p:ph sz="quarter" idx="1"/>
          </p:nvPr>
        </p:nvSpPr>
        <p:spPr>
          <a:xfrm>
            <a:off x="632167" y="1712687"/>
            <a:ext cx="8543925" cy="4642436"/>
          </a:xfrm>
          <a:ln>
            <a:solidFill>
              <a:schemeClr val="tx1"/>
            </a:solidFill>
          </a:ln>
        </p:spPr>
        <p:txBody>
          <a:bodyPr>
            <a:normAutofit fontScale="92500" lnSpcReduction="10000"/>
          </a:bodyPr>
          <a:lstStyle/>
          <a:p>
            <a:pPr marL="0" indent="0">
              <a:buNone/>
            </a:pPr>
            <a:r>
              <a:rPr lang="ja-JP" altLang="en-US" sz="2400" b="1" dirty="0">
                <a:latin typeface="HG丸ｺﾞｼｯｸM-PRO" panose="020F0600000000000000" pitchFamily="50" charset="-128"/>
                <a:ea typeface="HG丸ｺﾞｼｯｸM-PRO" panose="020F0600000000000000" pitchFamily="50" charset="-128"/>
              </a:rPr>
              <a:t>（１）</a:t>
            </a:r>
            <a:r>
              <a:rPr kumimoji="1" lang="ja-JP" altLang="en-US" sz="2400" b="1" dirty="0">
                <a:latin typeface="HG丸ｺﾞｼｯｸM-PRO" panose="020F0600000000000000" pitchFamily="50" charset="-128"/>
                <a:ea typeface="HG丸ｺﾞｼｯｸM-PRO" panose="020F0600000000000000" pitchFamily="50" charset="-128"/>
              </a:rPr>
              <a:t>必要な睡眠時間は</a:t>
            </a:r>
            <a:r>
              <a:rPr kumimoji="1" lang="ja-JP" altLang="en-US" b="1" u="sng" dirty="0">
                <a:latin typeface="HG丸ｺﾞｼｯｸM-PRO" panose="020F0600000000000000" pitchFamily="50" charset="-128"/>
                <a:ea typeface="HG丸ｺﾞｼｯｸM-PRO" panose="020F0600000000000000" pitchFamily="50" charset="-128"/>
              </a:rPr>
              <a:t>人それぞれ</a:t>
            </a:r>
            <a:r>
              <a:rPr kumimoji="1" lang="ja-JP" altLang="en-US" sz="2400" b="1" dirty="0">
                <a:latin typeface="HG丸ｺﾞｼｯｸM-PRO" panose="020F0600000000000000" pitchFamily="50" charset="-128"/>
                <a:ea typeface="HG丸ｺﾞｼｯｸM-PRO" panose="020F0600000000000000" pitchFamily="50" charset="-128"/>
              </a:rPr>
              <a:t>です。</a:t>
            </a:r>
            <a:endParaRPr kumimoji="1" lang="en-US" altLang="ja-JP" sz="2400" b="1" dirty="0">
              <a:latin typeface="HG丸ｺﾞｼｯｸM-PRO" panose="020F0600000000000000" pitchFamily="50" charset="-128"/>
              <a:ea typeface="HG丸ｺﾞｼｯｸM-PRO" panose="020F0600000000000000" pitchFamily="50" charset="-128"/>
            </a:endParaRPr>
          </a:p>
          <a:p>
            <a:pPr marL="0" indent="0">
              <a:buNone/>
            </a:pPr>
            <a:r>
              <a:rPr lang="ja-JP" altLang="en-US" sz="1800" b="1" dirty="0">
                <a:latin typeface="HG丸ｺﾞｼｯｸM-PRO" panose="020F0600000000000000" pitchFamily="50" charset="-128"/>
                <a:ea typeface="HG丸ｺﾞｼｯｸM-PRO" panose="020F0600000000000000" pitchFamily="50" charset="-128"/>
              </a:rPr>
              <a:t>　</a:t>
            </a:r>
            <a:r>
              <a:rPr lang="ja-JP" altLang="en-US" sz="1900" dirty="0">
                <a:latin typeface="HG丸ｺﾞｼｯｸM-PRO" panose="020F0600000000000000" pitchFamily="50" charset="-128"/>
                <a:ea typeface="HG丸ｺﾞｼｯｸM-PRO" panose="020F0600000000000000" pitchFamily="50" charset="-128"/>
              </a:rPr>
              <a:t>・年齢、生活様式（活動量等）、季節によっても睡眠時間は変化</a:t>
            </a:r>
            <a:r>
              <a:rPr lang="ja-JP" altLang="en-US" sz="1900" dirty="0" smtClean="0">
                <a:latin typeface="HG丸ｺﾞｼｯｸM-PRO" panose="020F0600000000000000" pitchFamily="50" charset="-128"/>
                <a:ea typeface="HG丸ｺﾞｼｯｸM-PRO" panose="020F0600000000000000" pitchFamily="50" charset="-128"/>
              </a:rPr>
              <a:t>する。</a:t>
            </a:r>
            <a:endParaRPr lang="en-US" altLang="ja-JP" sz="1800" dirty="0">
              <a:latin typeface="HG丸ｺﾞｼｯｸM-PRO" panose="020F0600000000000000" pitchFamily="50" charset="-128"/>
              <a:ea typeface="HG丸ｺﾞｼｯｸM-PRO" panose="020F0600000000000000" pitchFamily="50" charset="-128"/>
            </a:endParaRPr>
          </a:p>
          <a:p>
            <a:pPr marL="0" indent="0">
              <a:buNone/>
            </a:pPr>
            <a:r>
              <a:rPr lang="ja-JP" altLang="en-US" sz="1800" b="1" dirty="0">
                <a:latin typeface="HG丸ｺﾞｼｯｸM-PRO" panose="020F0600000000000000" pitchFamily="50" charset="-128"/>
                <a:ea typeface="HG丸ｺﾞｼｯｸM-PRO" panose="020F0600000000000000" pitchFamily="50" charset="-128"/>
              </a:rPr>
              <a:t>　</a:t>
            </a:r>
            <a:r>
              <a:rPr lang="en-US" altLang="ja-JP" sz="1900" dirty="0" smtClean="0">
                <a:latin typeface="HG丸ｺﾞｼｯｸM-PRO" panose="020F0600000000000000" pitchFamily="50" charset="-128"/>
                <a:ea typeface="HG丸ｺﾞｼｯｸM-PRO" panose="020F0600000000000000" pitchFamily="50" charset="-128"/>
              </a:rPr>
              <a:t>※</a:t>
            </a:r>
            <a:r>
              <a:rPr lang="ja-JP" altLang="en-US" sz="1900" dirty="0" smtClean="0">
                <a:latin typeface="HG丸ｺﾞｼｯｸM-PRO" panose="020F0600000000000000" pitchFamily="50" charset="-128"/>
                <a:ea typeface="HG丸ｺﾞｼｯｸM-PRO" panose="020F0600000000000000" pitchFamily="50" charset="-128"/>
              </a:rPr>
              <a:t>各種の疫学</a:t>
            </a:r>
            <a:r>
              <a:rPr lang="ja-JP" altLang="en-US" sz="1900" dirty="0">
                <a:latin typeface="HG丸ｺﾞｼｯｸM-PRO" panose="020F0600000000000000" pitchFamily="50" charset="-128"/>
                <a:ea typeface="HG丸ｺﾞｼｯｸM-PRO" panose="020F0600000000000000" pitchFamily="50" charset="-128"/>
              </a:rPr>
              <a:t>調査から、</a:t>
            </a:r>
            <a:r>
              <a:rPr lang="ja-JP" altLang="en-US" sz="1900" u="sng" dirty="0">
                <a:latin typeface="HG丸ｺﾞｼｯｸM-PRO" panose="020F0600000000000000" pitchFamily="50" charset="-128"/>
                <a:ea typeface="HG丸ｺﾞｼｯｸM-PRO" panose="020F0600000000000000" pitchFamily="50" charset="-128"/>
              </a:rPr>
              <a:t>６時間以上～８時間未満</a:t>
            </a:r>
            <a:r>
              <a:rPr lang="ja-JP" altLang="en-US" sz="1900" dirty="0">
                <a:latin typeface="HG丸ｺﾞｼｯｸM-PRO" panose="020F0600000000000000" pitchFamily="50" charset="-128"/>
                <a:ea typeface="HG丸ｺﾞｼｯｸM-PRO" panose="020F0600000000000000" pitchFamily="50" charset="-128"/>
              </a:rPr>
              <a:t>の人が高血圧、糖尿病、</a:t>
            </a:r>
            <a:r>
              <a:rPr lang="ja-JP" altLang="en-US" sz="1900" dirty="0" smtClean="0">
                <a:latin typeface="HG丸ｺﾞｼｯｸM-PRO" panose="020F0600000000000000" pitchFamily="50" charset="-128"/>
                <a:ea typeface="HG丸ｺﾞｼｯｸM-PRO" panose="020F0600000000000000" pitchFamily="50" charset="-128"/>
              </a:rPr>
              <a:t>うつ　</a:t>
            </a:r>
            <a:endParaRPr lang="en-US" altLang="ja-JP" sz="1900" dirty="0" smtClean="0">
              <a:latin typeface="HG丸ｺﾞｼｯｸM-PRO" panose="020F0600000000000000" pitchFamily="50" charset="-128"/>
              <a:ea typeface="HG丸ｺﾞｼｯｸM-PRO" panose="020F0600000000000000" pitchFamily="50" charset="-128"/>
            </a:endParaRPr>
          </a:p>
          <a:p>
            <a:pPr marL="0" indent="0">
              <a:buNone/>
            </a:pPr>
            <a:r>
              <a:rPr lang="ja-JP" altLang="en-US" sz="1900" dirty="0">
                <a:latin typeface="HG丸ｺﾞｼｯｸM-PRO" panose="020F0600000000000000" pitchFamily="50" charset="-128"/>
                <a:ea typeface="HG丸ｺﾞｼｯｸM-PRO" panose="020F0600000000000000" pitchFamily="50" charset="-128"/>
              </a:rPr>
              <a:t>　</a:t>
            </a:r>
            <a:r>
              <a:rPr lang="ja-JP" altLang="en-US" sz="1900" dirty="0" smtClean="0">
                <a:latin typeface="HG丸ｺﾞｼｯｸM-PRO" panose="020F0600000000000000" pitchFamily="50" charset="-128"/>
                <a:ea typeface="HG丸ｺﾞｼｯｸM-PRO" panose="020F0600000000000000" pitchFamily="50" charset="-128"/>
              </a:rPr>
              <a:t>　病等の</a:t>
            </a:r>
            <a:r>
              <a:rPr lang="ja-JP" altLang="en-US" sz="1900" dirty="0">
                <a:latin typeface="HG丸ｺﾞｼｯｸM-PRO" panose="020F0600000000000000" pitchFamily="50" charset="-128"/>
                <a:ea typeface="HG丸ｺﾞｼｯｸM-PRO" panose="020F0600000000000000" pitchFamily="50" charset="-128"/>
              </a:rPr>
              <a:t>リスクが最も少ないとの報告あり。</a:t>
            </a:r>
            <a:endParaRPr lang="en-US" altLang="ja-JP" sz="1900" dirty="0">
              <a:latin typeface="HG丸ｺﾞｼｯｸM-PRO" panose="020F0600000000000000" pitchFamily="50" charset="-128"/>
              <a:ea typeface="HG丸ｺﾞｼｯｸM-PRO" panose="020F0600000000000000" pitchFamily="50" charset="-128"/>
            </a:endParaRPr>
          </a:p>
          <a:p>
            <a:pPr marL="0" indent="0">
              <a:buNone/>
            </a:pPr>
            <a:r>
              <a:rPr lang="ja-JP" altLang="en-US" sz="2000" dirty="0">
                <a:latin typeface="HG丸ｺﾞｼｯｸM-PRO" panose="020F0600000000000000" pitchFamily="50" charset="-128"/>
                <a:ea typeface="HG丸ｺﾞｼｯｸM-PRO" panose="020F0600000000000000" pitchFamily="50" charset="-128"/>
              </a:rPr>
              <a:t>　</a:t>
            </a:r>
            <a:endParaRPr kumimoji="1" lang="en-US" altLang="ja-JP" sz="2000" b="1" u="sng" dirty="0">
              <a:latin typeface="HG丸ｺﾞｼｯｸM-PRO" panose="020F0600000000000000" pitchFamily="50" charset="-128"/>
              <a:ea typeface="HG丸ｺﾞｼｯｸM-PRO" panose="020F0600000000000000" pitchFamily="50" charset="-128"/>
            </a:endParaRPr>
          </a:p>
          <a:p>
            <a:pPr marL="0" indent="0">
              <a:buNone/>
            </a:pPr>
            <a:r>
              <a:rPr lang="ja-JP" altLang="en-US" sz="2400" b="1" dirty="0">
                <a:latin typeface="HG丸ｺﾞｼｯｸM-PRO" panose="020F0600000000000000" pitchFamily="50" charset="-128"/>
                <a:ea typeface="HG丸ｺﾞｼｯｸM-PRO" panose="020F0600000000000000" pitchFamily="50" charset="-128"/>
              </a:rPr>
              <a:t>（２）</a:t>
            </a:r>
            <a:r>
              <a:rPr lang="ja-JP" altLang="en-US" sz="2400" b="1" u="sng" dirty="0">
                <a:latin typeface="HG丸ｺﾞｼｯｸM-PRO" panose="020F0600000000000000" pitchFamily="50" charset="-128"/>
                <a:ea typeface="HG丸ｺﾞｼｯｸM-PRO" panose="020F0600000000000000" pitchFamily="50" charset="-128"/>
              </a:rPr>
              <a:t>睡眠不足がないかチェックしてみましょう！</a:t>
            </a:r>
            <a:endParaRPr lang="en-US" altLang="ja-JP" sz="2400" b="1" u="sng" dirty="0">
              <a:latin typeface="HG丸ｺﾞｼｯｸM-PRO" panose="020F0600000000000000" pitchFamily="50" charset="-128"/>
              <a:ea typeface="HG丸ｺﾞｼｯｸM-PRO" panose="020F0600000000000000" pitchFamily="50" charset="-128"/>
            </a:endParaRPr>
          </a:p>
          <a:p>
            <a:pPr marL="0" indent="0">
              <a:buNone/>
            </a:pPr>
            <a:r>
              <a:rPr lang="ja-JP" altLang="en-US" sz="2400" b="1" dirty="0">
                <a:latin typeface="HG丸ｺﾞｼｯｸM-PRO" panose="020F0600000000000000" pitchFamily="50" charset="-128"/>
                <a:ea typeface="HG丸ｺﾞｼｯｸM-PRO" panose="020F0600000000000000" pitchFamily="50" charset="-128"/>
              </a:rPr>
              <a:t>　</a:t>
            </a:r>
            <a:r>
              <a:rPr lang="ja-JP" altLang="en-US" sz="2200" b="1" dirty="0">
                <a:latin typeface="HG丸ｺﾞｼｯｸM-PRO" panose="020F0600000000000000" pitchFamily="50" charset="-128"/>
                <a:ea typeface="HG丸ｺﾞｼｯｸM-PRO" panose="020F0600000000000000" pitchFamily="50" charset="-128"/>
              </a:rPr>
              <a:t>□　日中の眠気が強い　</a:t>
            </a:r>
            <a:r>
              <a:rPr lang="ja-JP" altLang="en-US" sz="2200" b="1" dirty="0" smtClean="0">
                <a:latin typeface="HG丸ｺﾞｼｯｸM-PRO" panose="020F0600000000000000" pitchFamily="50" charset="-128"/>
                <a:ea typeface="HG丸ｺﾞｼｯｸM-PRO" panose="020F0600000000000000" pitchFamily="50" charset="-128"/>
              </a:rPr>
              <a:t>（</a:t>
            </a:r>
            <a:r>
              <a:rPr lang="en-US" altLang="ja-JP" sz="2200" b="1" dirty="0" smtClean="0">
                <a:latin typeface="HG丸ｺﾞｼｯｸM-PRO" panose="020F0600000000000000" pitchFamily="50" charset="-128"/>
                <a:ea typeface="HG丸ｺﾞｼｯｸM-PRO" panose="020F0600000000000000" pitchFamily="50" charset="-128"/>
              </a:rPr>
              <a:t>12</a:t>
            </a:r>
            <a:r>
              <a:rPr lang="ja-JP" altLang="en-US" sz="2200" b="1" dirty="0" smtClean="0">
                <a:latin typeface="HG丸ｺﾞｼｯｸM-PRO" panose="020F0600000000000000" pitchFamily="50" charset="-128"/>
                <a:ea typeface="HG丸ｺﾞｼｯｸM-PRO" panose="020F0600000000000000" pitchFamily="50" charset="-128"/>
              </a:rPr>
              <a:t>時～</a:t>
            </a:r>
            <a:r>
              <a:rPr lang="en-US" altLang="ja-JP" sz="2200" b="1" dirty="0" smtClean="0">
                <a:latin typeface="HG丸ｺﾞｼｯｸM-PRO" panose="020F0600000000000000" pitchFamily="50" charset="-128"/>
                <a:ea typeface="HG丸ｺﾞｼｯｸM-PRO" panose="020F0600000000000000" pitchFamily="50" charset="-128"/>
              </a:rPr>
              <a:t>15</a:t>
            </a:r>
            <a:r>
              <a:rPr lang="ja-JP" altLang="en-US" sz="2200" b="1" dirty="0" smtClean="0">
                <a:latin typeface="HG丸ｺﾞｼｯｸM-PRO" panose="020F0600000000000000" pitchFamily="50" charset="-128"/>
                <a:ea typeface="HG丸ｺﾞｼｯｸM-PRO" panose="020F0600000000000000" pitchFamily="50" charset="-128"/>
              </a:rPr>
              <a:t>時</a:t>
            </a:r>
            <a:r>
              <a:rPr lang="ja-JP" altLang="en-US" sz="2200" b="1" dirty="0">
                <a:latin typeface="HG丸ｺﾞｼｯｸM-PRO" panose="020F0600000000000000" pitchFamily="50" charset="-128"/>
                <a:ea typeface="HG丸ｺﾞｼｯｸM-PRO" panose="020F0600000000000000" pitchFamily="50" charset="-128"/>
              </a:rPr>
              <a:t>を除く）</a:t>
            </a:r>
            <a:endParaRPr lang="en-US" altLang="ja-JP" sz="2200" b="1" dirty="0">
              <a:latin typeface="HG丸ｺﾞｼｯｸM-PRO" panose="020F0600000000000000" pitchFamily="50" charset="-128"/>
              <a:ea typeface="HG丸ｺﾞｼｯｸM-PRO" panose="020F0600000000000000" pitchFamily="50" charset="-128"/>
            </a:endParaRPr>
          </a:p>
          <a:p>
            <a:pPr marL="0" indent="0">
              <a:buNone/>
            </a:pPr>
            <a:r>
              <a:rPr lang="ja-JP" altLang="en-US" sz="2400" b="1" dirty="0">
                <a:latin typeface="HG丸ｺﾞｼｯｸM-PRO" panose="020F0600000000000000" pitchFamily="50" charset="-128"/>
                <a:ea typeface="HG丸ｺﾞｼｯｸM-PRO" panose="020F0600000000000000" pitchFamily="50" charset="-128"/>
              </a:rPr>
              <a:t>　</a:t>
            </a:r>
            <a:r>
              <a:rPr lang="en-US" altLang="ja-JP" sz="1900" dirty="0">
                <a:latin typeface="HG丸ｺﾞｼｯｸM-PRO" panose="020F0600000000000000" pitchFamily="50" charset="-128"/>
                <a:ea typeface="HG丸ｺﾞｼｯｸM-PRO" panose="020F0600000000000000" pitchFamily="50" charset="-128"/>
              </a:rPr>
              <a:t>※</a:t>
            </a:r>
            <a:r>
              <a:rPr lang="ja-JP" altLang="en-US" sz="1900" dirty="0">
                <a:latin typeface="HG丸ｺﾞｼｯｸM-PRO" panose="020F0600000000000000" pitchFamily="50" charset="-128"/>
                <a:ea typeface="HG丸ｺﾞｼｯｸM-PRO" panose="020F0600000000000000" pitchFamily="50" charset="-128"/>
              </a:rPr>
              <a:t>最も頭が冴える起床</a:t>
            </a:r>
            <a:r>
              <a:rPr lang="en-US" altLang="ja-JP" sz="1900" dirty="0">
                <a:latin typeface="HG丸ｺﾞｼｯｸM-PRO" panose="020F0600000000000000" pitchFamily="50" charset="-128"/>
                <a:ea typeface="HG丸ｺﾞｼｯｸM-PRO" panose="020F0600000000000000" pitchFamily="50" charset="-128"/>
              </a:rPr>
              <a:t>5</a:t>
            </a:r>
            <a:r>
              <a:rPr lang="ja-JP" altLang="en-US" sz="1900" dirty="0">
                <a:latin typeface="HG丸ｺﾞｼｯｸM-PRO" panose="020F0600000000000000" pitchFamily="50" charset="-128"/>
                <a:ea typeface="HG丸ｺﾞｼｯｸM-PRO" panose="020F0600000000000000" pitchFamily="50" charset="-128"/>
              </a:rPr>
              <a:t>時間後に眠い場合は要注意！</a:t>
            </a:r>
            <a:endParaRPr lang="en-US" altLang="ja-JP" sz="1900" dirty="0">
              <a:latin typeface="HG丸ｺﾞｼｯｸM-PRO" panose="020F0600000000000000" pitchFamily="50" charset="-128"/>
              <a:ea typeface="HG丸ｺﾞｼｯｸM-PRO" panose="020F0600000000000000" pitchFamily="50" charset="-128"/>
            </a:endParaRPr>
          </a:p>
          <a:p>
            <a:pPr marL="0" indent="0">
              <a:buNone/>
            </a:pPr>
            <a:r>
              <a:rPr lang="ja-JP" altLang="en-US" sz="2400" b="1" dirty="0">
                <a:latin typeface="HG丸ｺﾞｼｯｸM-PRO" panose="020F0600000000000000" pitchFamily="50" charset="-128"/>
                <a:ea typeface="HG丸ｺﾞｼｯｸM-PRO" panose="020F0600000000000000" pitchFamily="50" charset="-128"/>
              </a:rPr>
              <a:t>　</a:t>
            </a:r>
            <a:r>
              <a:rPr lang="ja-JP" altLang="en-US" sz="2200" b="1" dirty="0">
                <a:latin typeface="HG丸ｺﾞｼｯｸM-PRO" panose="020F0600000000000000" pitchFamily="50" charset="-128"/>
                <a:ea typeface="HG丸ｺﾞｼｯｸM-PRO" panose="020F0600000000000000" pitchFamily="50" charset="-128"/>
              </a:rPr>
              <a:t>□　休日に普段よりも３時間以上長く眠ってしまう。</a:t>
            </a:r>
            <a:endParaRPr lang="en-US" altLang="ja-JP" sz="2200" b="1" dirty="0">
              <a:latin typeface="HG丸ｺﾞｼｯｸM-PRO" panose="020F0600000000000000" pitchFamily="50" charset="-128"/>
              <a:ea typeface="HG丸ｺﾞｼｯｸM-PRO" panose="020F0600000000000000" pitchFamily="50" charset="-128"/>
            </a:endParaRPr>
          </a:p>
          <a:p>
            <a:pPr marL="0" indent="0">
              <a:buNone/>
            </a:pPr>
            <a:r>
              <a:rPr lang="ja-JP" altLang="en-US" sz="2400" b="1" dirty="0">
                <a:latin typeface="HG丸ｺﾞｼｯｸM-PRO" panose="020F0600000000000000" pitchFamily="50" charset="-128"/>
                <a:ea typeface="HG丸ｺﾞｼｯｸM-PRO" panose="020F0600000000000000" pitchFamily="50" charset="-128"/>
              </a:rPr>
              <a:t>　</a:t>
            </a:r>
            <a:r>
              <a:rPr lang="en-US" altLang="ja-JP" sz="1900" b="1" dirty="0">
                <a:latin typeface="HG丸ｺﾞｼｯｸM-PRO" panose="020F0600000000000000" pitchFamily="50" charset="-128"/>
                <a:ea typeface="HG丸ｺﾞｼｯｸM-PRO" panose="020F0600000000000000" pitchFamily="50" charset="-128"/>
              </a:rPr>
              <a:t>※</a:t>
            </a:r>
            <a:r>
              <a:rPr lang="ja-JP" altLang="en-US" sz="1900" dirty="0">
                <a:latin typeface="HG丸ｺﾞｼｯｸM-PRO" panose="020F0600000000000000" pitchFamily="50" charset="-128"/>
                <a:ea typeface="HG丸ｺﾞｼｯｸM-PRO" panose="020F0600000000000000" pitchFamily="50" charset="-128"/>
              </a:rPr>
              <a:t>体内時計の乱れにつながります！</a:t>
            </a:r>
            <a:endParaRPr lang="en-US" altLang="ja-JP" sz="1900" dirty="0">
              <a:latin typeface="HG丸ｺﾞｼｯｸM-PRO" panose="020F0600000000000000" pitchFamily="50" charset="-128"/>
              <a:ea typeface="HG丸ｺﾞｼｯｸM-PRO" panose="020F0600000000000000" pitchFamily="50" charset="-128"/>
            </a:endParaRPr>
          </a:p>
          <a:p>
            <a:pPr marL="0" indent="0">
              <a:buNone/>
            </a:pPr>
            <a:r>
              <a:rPr kumimoji="1" lang="ja-JP" altLang="en-US" sz="2000" dirty="0">
                <a:latin typeface="HG丸ｺﾞｼｯｸM-PRO" panose="020F0600000000000000" pitchFamily="50" charset="-128"/>
                <a:ea typeface="HG丸ｺﾞｼｯｸM-PRO" panose="020F0600000000000000" pitchFamily="50" charset="-128"/>
              </a:rPr>
              <a:t>　　</a:t>
            </a:r>
            <a:endParaRPr kumimoji="1" lang="en-US" altLang="ja-JP" sz="2000" dirty="0">
              <a:latin typeface="HG丸ｺﾞｼｯｸM-PRO" panose="020F0600000000000000" pitchFamily="50" charset="-128"/>
              <a:ea typeface="HG丸ｺﾞｼｯｸM-PRO" panose="020F0600000000000000" pitchFamily="50" charset="-128"/>
            </a:endParaRPr>
          </a:p>
          <a:p>
            <a:pPr marL="0" indent="0">
              <a:buNone/>
            </a:pPr>
            <a:r>
              <a:rPr kumimoji="1" lang="ja-JP" altLang="en-US" sz="2000" b="1" dirty="0">
                <a:latin typeface="HG丸ｺﾞｼｯｸM-PRO" panose="020F0600000000000000" pitchFamily="50" charset="-128"/>
                <a:ea typeface="HG丸ｺﾞｼｯｸM-PRO" panose="020F0600000000000000" pitchFamily="50" charset="-128"/>
              </a:rPr>
              <a:t>　　</a:t>
            </a:r>
            <a:endParaRPr kumimoji="1" lang="en-US" altLang="ja-JP" sz="2000" b="1" dirty="0">
              <a:latin typeface="HG丸ｺﾞｼｯｸM-PRO" panose="020F0600000000000000" pitchFamily="50" charset="-128"/>
              <a:ea typeface="HG丸ｺﾞｼｯｸM-PRO" panose="020F0600000000000000" pitchFamily="50" charset="-128"/>
            </a:endParaRPr>
          </a:p>
        </p:txBody>
      </p:sp>
      <p:sp>
        <p:nvSpPr>
          <p:cNvPr id="20" name="テキスト ボックス 19"/>
          <p:cNvSpPr txBox="1"/>
          <p:nvPr/>
        </p:nvSpPr>
        <p:spPr>
          <a:xfrm>
            <a:off x="890969" y="6482195"/>
            <a:ext cx="8363408" cy="276999"/>
          </a:xfrm>
          <a:prstGeom prst="rect">
            <a:avLst/>
          </a:prstGeom>
          <a:noFill/>
        </p:spPr>
        <p:txBody>
          <a:bodyPr wrap="square" rtlCol="0">
            <a:spAutoFit/>
          </a:bodyPr>
          <a:lstStyle/>
          <a:p>
            <a:r>
              <a:rPr lang="ja-JP" altLang="en-US" sz="1200" dirty="0">
                <a:latin typeface="+mn-ea"/>
              </a:rPr>
              <a:t>出典：睡眠障害の診断・治療ガイドライン研究会　内山真 編：</a:t>
            </a:r>
            <a:r>
              <a:rPr lang="en-US" altLang="ja-JP" sz="1200" dirty="0">
                <a:latin typeface="+mn-ea"/>
              </a:rPr>
              <a:t>『</a:t>
            </a:r>
            <a:r>
              <a:rPr lang="ja-JP" altLang="en-US" sz="1200" dirty="0">
                <a:latin typeface="+mn-ea"/>
              </a:rPr>
              <a:t>睡眠障害の対応と治療ガイドライン第３版</a:t>
            </a:r>
            <a:r>
              <a:rPr lang="en-US" altLang="ja-JP" sz="1200" dirty="0">
                <a:latin typeface="+mn-ea"/>
              </a:rPr>
              <a:t>』</a:t>
            </a:r>
            <a:r>
              <a:rPr lang="ja-JP" altLang="en-US" sz="1200" dirty="0">
                <a:latin typeface="+mn-ea"/>
              </a:rPr>
              <a:t>じほう（</a:t>
            </a:r>
            <a:r>
              <a:rPr lang="en-US" altLang="ja-JP" sz="1200" dirty="0">
                <a:latin typeface="+mn-ea"/>
              </a:rPr>
              <a:t>2019</a:t>
            </a:r>
            <a:r>
              <a:rPr lang="ja-JP" altLang="en-US" sz="1200" dirty="0">
                <a:latin typeface="+mn-ea"/>
              </a:rPr>
              <a:t>）</a:t>
            </a:r>
            <a:r>
              <a:rPr lang="en-US" altLang="ja-JP" sz="1200" dirty="0" smtClean="0">
                <a:latin typeface="+mn-ea"/>
              </a:rPr>
              <a:t>p2-3</a:t>
            </a:r>
            <a:endParaRPr kumimoji="1" lang="ja-JP" altLang="en-US" sz="1200" dirty="0">
              <a:latin typeface="+mn-ea"/>
            </a:endParaRPr>
          </a:p>
        </p:txBody>
      </p:sp>
      <p:sp>
        <p:nvSpPr>
          <p:cNvPr id="7" name="タイトル 1"/>
          <p:cNvSpPr txBox="1">
            <a:spLocks/>
          </p:cNvSpPr>
          <p:nvPr/>
        </p:nvSpPr>
        <p:spPr>
          <a:xfrm>
            <a:off x="417335" y="375327"/>
            <a:ext cx="9310677" cy="107178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en-US" altLang="ja-JP" sz="3200" b="1" dirty="0">
                <a:latin typeface="HG丸ｺﾞｼｯｸM-PRO" panose="020F0600000000000000" pitchFamily="50" charset="-128"/>
                <a:ea typeface="HG丸ｺﾞｼｯｸM-PRO" panose="020F0600000000000000" pitchFamily="50" charset="-128"/>
              </a:rPr>
              <a:t>【Point</a:t>
            </a:r>
            <a:r>
              <a:rPr lang="ja-JP" altLang="en-US" sz="3200" b="1" dirty="0">
                <a:latin typeface="HG丸ｺﾞｼｯｸM-PRO" panose="020F0600000000000000" pitchFamily="50" charset="-128"/>
                <a:ea typeface="HG丸ｺﾞｼｯｸM-PRO" panose="020F0600000000000000" pitchFamily="50" charset="-128"/>
              </a:rPr>
              <a:t>１</a:t>
            </a:r>
            <a:r>
              <a:rPr lang="en-US" altLang="ja-JP" sz="3200" b="1" dirty="0">
                <a:latin typeface="HG丸ｺﾞｼｯｸM-PRO" panose="020F0600000000000000" pitchFamily="50" charset="-128"/>
                <a:ea typeface="HG丸ｺﾞｼｯｸM-PRO" panose="020F0600000000000000" pitchFamily="50" charset="-128"/>
              </a:rPr>
              <a:t>】</a:t>
            </a:r>
            <a:r>
              <a:rPr lang="ja-JP" altLang="en-US" sz="2400" b="1" dirty="0">
                <a:latin typeface="HG丸ｺﾞｼｯｸM-PRO" panose="020F0600000000000000" pitchFamily="50" charset="-128"/>
                <a:ea typeface="HG丸ｺﾞｼｯｸM-PRO" panose="020F0600000000000000" pitchFamily="50" charset="-128"/>
              </a:rPr>
              <a:t>必要な睡眠時間を知る</a:t>
            </a:r>
            <a:r>
              <a:rPr lang="en-US" altLang="ja-JP" sz="3200" b="1" dirty="0">
                <a:latin typeface="HG丸ｺﾞｼｯｸM-PRO" panose="020F0600000000000000" pitchFamily="50" charset="-128"/>
                <a:ea typeface="HG丸ｺﾞｼｯｸM-PRO" panose="020F0600000000000000" pitchFamily="50" charset="-128"/>
              </a:rPr>
              <a:t/>
            </a:r>
            <a:br>
              <a:rPr lang="en-US" altLang="ja-JP" sz="3200" b="1" dirty="0">
                <a:latin typeface="HG丸ｺﾞｼｯｸM-PRO" panose="020F0600000000000000" pitchFamily="50" charset="-128"/>
                <a:ea typeface="HG丸ｺﾞｼｯｸM-PRO" panose="020F0600000000000000" pitchFamily="50" charset="-128"/>
              </a:rPr>
            </a:br>
            <a:r>
              <a:rPr lang="ja-JP" altLang="en-US" sz="3200" b="1" dirty="0">
                <a:latin typeface="HG丸ｺﾞｼｯｸM-PRO" panose="020F0600000000000000" pitchFamily="50" charset="-128"/>
                <a:ea typeface="HG丸ｺﾞｼｯｸM-PRO" panose="020F0600000000000000" pitchFamily="50" charset="-128"/>
              </a:rPr>
              <a:t>　　　「</a:t>
            </a:r>
            <a:r>
              <a:rPr lang="ja-JP" altLang="en-US" sz="2800" b="1" dirty="0">
                <a:latin typeface="HG丸ｺﾞｼｯｸM-PRO" panose="020F0600000000000000" pitchFamily="50" charset="-128"/>
                <a:ea typeface="HG丸ｺﾞｼｯｸM-PRO" panose="020F0600000000000000" pitchFamily="50" charset="-128"/>
              </a:rPr>
              <a:t>自分にとって」必要な睡眠時間</a:t>
            </a:r>
            <a:endParaRPr lang="en-US" altLang="ja-JP" sz="2800" b="1" dirty="0">
              <a:latin typeface="HG丸ｺﾞｼｯｸM-PRO" panose="020F0600000000000000" pitchFamily="50" charset="-128"/>
              <a:ea typeface="HG丸ｺﾞｼｯｸM-PRO" panose="020F0600000000000000" pitchFamily="50" charset="-128"/>
            </a:endParaRPr>
          </a:p>
        </p:txBody>
      </p:sp>
      <p:sp>
        <p:nvSpPr>
          <p:cNvPr id="6" name="タイトル 1">
            <a:extLst>
              <a:ext uri="{FF2B5EF4-FFF2-40B4-BE49-F238E27FC236}">
                <a16:creationId xmlns:a16="http://schemas.microsoft.com/office/drawing/2014/main" xmlns="" id="{59079847-A620-4923-A1AF-743298CB3C43}"/>
              </a:ext>
            </a:extLst>
          </p:cNvPr>
          <p:cNvSpPr txBox="1">
            <a:spLocks/>
          </p:cNvSpPr>
          <p:nvPr/>
        </p:nvSpPr>
        <p:spPr>
          <a:xfrm>
            <a:off x="1560534" y="5531399"/>
            <a:ext cx="6803257" cy="666059"/>
          </a:xfrm>
          <a:prstGeom prst="rect">
            <a:avLst/>
          </a:prstGeom>
          <a:ln cmpd="dbl">
            <a:solidFill>
              <a:schemeClr val="tx1"/>
            </a:solidFill>
          </a:ln>
        </p:spPr>
        <p:txBody>
          <a:bodyPr vert="horz" lIns="91440" tIns="45720" rIns="91440" bIns="45720" rtlCol="0" anchor="ctr">
            <a:normAutofit fontScale="92500"/>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ja-JP" altLang="en-US" sz="2400" b="1" dirty="0">
                <a:latin typeface="HG丸ｺﾞｼｯｸM-PRO" panose="020F0600000000000000" pitchFamily="50" charset="-128"/>
                <a:ea typeface="HG丸ｺﾞｼｯｸM-PRO" panose="020F0600000000000000" pitchFamily="50" charset="-128"/>
              </a:rPr>
              <a:t>一つでも当てはまる場合は、睡眠不足の可能性大！ </a:t>
            </a:r>
            <a:r>
              <a:rPr lang="ja-JP" altLang="en-US" sz="2400" b="1" u="sng" dirty="0">
                <a:latin typeface="HG丸ｺﾞｼｯｸM-PRO" panose="020F0600000000000000" pitchFamily="50" charset="-128"/>
                <a:ea typeface="HG丸ｺﾞｼｯｸM-PRO" panose="020F0600000000000000" pitchFamily="50" charset="-128"/>
              </a:rPr>
              <a:t>　</a:t>
            </a:r>
            <a:endParaRPr lang="ja-JP" altLang="en-US" sz="2400" u="sng" dirty="0">
              <a:latin typeface="HG丸ｺﾞｼｯｸM-PRO" panose="020F0600000000000000" pitchFamily="50" charset="-128"/>
              <a:ea typeface="HG丸ｺﾞｼｯｸM-PRO" panose="020F0600000000000000" pitchFamily="50" charset="-128"/>
            </a:endParaRPr>
          </a:p>
        </p:txBody>
      </p:sp>
      <p:sp>
        <p:nvSpPr>
          <p:cNvPr id="9" name="右矢印 18">
            <a:extLst>
              <a:ext uri="{FF2B5EF4-FFF2-40B4-BE49-F238E27FC236}">
                <a16:creationId xmlns:a16="http://schemas.microsoft.com/office/drawing/2014/main" xmlns="" id="{5601CC50-88D3-4452-9958-08E587769F87}"/>
              </a:ext>
            </a:extLst>
          </p:cNvPr>
          <p:cNvSpPr/>
          <p:nvPr/>
        </p:nvSpPr>
        <p:spPr>
          <a:xfrm>
            <a:off x="1245891" y="5603965"/>
            <a:ext cx="240325" cy="52092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2" name="図 1"/>
          <p:cNvPicPr>
            <a:picLocks noChangeAspect="1"/>
          </p:cNvPicPr>
          <p:nvPr/>
        </p:nvPicPr>
        <p:blipFill>
          <a:blip r:embed="rId3"/>
          <a:stretch>
            <a:fillRect/>
          </a:stretch>
        </p:blipFill>
        <p:spPr>
          <a:xfrm>
            <a:off x="7238981" y="2389571"/>
            <a:ext cx="2249619" cy="2255716"/>
          </a:xfrm>
          <a:prstGeom prst="rect">
            <a:avLst/>
          </a:prstGeom>
        </p:spPr>
      </p:pic>
    </p:spTree>
    <p:extLst>
      <p:ext uri="{BB962C8B-B14F-4D97-AF65-F5344CB8AC3E}">
        <p14:creationId xmlns:p14="http://schemas.microsoft.com/office/powerpoint/2010/main" val="406991663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676665" y="88619"/>
            <a:ext cx="2017239" cy="20172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コンテンツ プレースホルダー 2"/>
          <p:cNvSpPr>
            <a:spLocks noGrp="1"/>
          </p:cNvSpPr>
          <p:nvPr>
            <p:ph sz="quarter" idx="1"/>
          </p:nvPr>
        </p:nvSpPr>
        <p:spPr>
          <a:xfrm>
            <a:off x="632167" y="1352643"/>
            <a:ext cx="8592916" cy="4937215"/>
          </a:xfrm>
          <a:ln>
            <a:solidFill>
              <a:schemeClr val="tx1"/>
            </a:solidFill>
          </a:ln>
        </p:spPr>
        <p:txBody>
          <a:bodyPr anchor="ctr">
            <a:normAutofit fontScale="92500" lnSpcReduction="20000"/>
          </a:bodyPr>
          <a:lstStyle/>
          <a:p>
            <a:pPr marL="0" indent="0">
              <a:buNone/>
            </a:pPr>
            <a:r>
              <a:rPr lang="ja-JP" altLang="en-US" sz="2400" b="1" dirty="0" smtClean="0">
                <a:latin typeface="HG丸ｺﾞｼｯｸM-PRO" panose="020F0600000000000000" pitchFamily="50" charset="-128"/>
                <a:ea typeface="HG丸ｺﾞｼｯｸM-PRO" panose="020F0600000000000000" pitchFamily="50" charset="-128"/>
              </a:rPr>
              <a:t>（</a:t>
            </a:r>
            <a:r>
              <a:rPr lang="ja-JP" altLang="en-US" sz="2400" b="1" dirty="0">
                <a:latin typeface="HG丸ｺﾞｼｯｸM-PRO" panose="020F0600000000000000" pitchFamily="50" charset="-128"/>
                <a:ea typeface="HG丸ｺﾞｼｯｸM-PRO" panose="020F0600000000000000" pitchFamily="50" charset="-128"/>
              </a:rPr>
              <a:t>１）毎日決まった時間に起きる。（休日も）</a:t>
            </a:r>
            <a:endParaRPr lang="en-US" altLang="ja-JP" sz="2400" b="1" dirty="0">
              <a:latin typeface="HG丸ｺﾞｼｯｸM-PRO" panose="020F0600000000000000" pitchFamily="50" charset="-128"/>
              <a:ea typeface="HG丸ｺﾞｼｯｸM-PRO" panose="020F0600000000000000" pitchFamily="50" charset="-128"/>
            </a:endParaRPr>
          </a:p>
          <a:p>
            <a:pPr marL="0" indent="0">
              <a:buNone/>
            </a:pPr>
            <a:r>
              <a:rPr lang="ja-JP" altLang="en-US" sz="1900" dirty="0">
                <a:latin typeface="HG丸ｺﾞｼｯｸM-PRO" panose="020F0600000000000000" pitchFamily="50" charset="-128"/>
                <a:ea typeface="HG丸ｺﾞｼｯｸM-PRO" panose="020F0600000000000000" pitchFamily="50" charset="-128"/>
              </a:rPr>
              <a:t>・就床時間よりも、起床時間を一定にし、起床後なるべく早く太陽の光を</a:t>
            </a:r>
            <a:r>
              <a:rPr lang="ja-JP" altLang="en-US" sz="1900" dirty="0" smtClean="0">
                <a:latin typeface="HG丸ｺﾞｼｯｸM-PRO" panose="020F0600000000000000" pitchFamily="50" charset="-128"/>
                <a:ea typeface="HG丸ｺﾞｼｯｸM-PRO" panose="020F0600000000000000" pitchFamily="50" charset="-128"/>
              </a:rPr>
              <a:t>浴</a:t>
            </a:r>
            <a:endParaRPr lang="en-US" altLang="ja-JP" sz="1900" dirty="0" smtClean="0">
              <a:latin typeface="HG丸ｺﾞｼｯｸM-PRO" panose="020F0600000000000000" pitchFamily="50" charset="-128"/>
              <a:ea typeface="HG丸ｺﾞｼｯｸM-PRO" panose="020F0600000000000000" pitchFamily="50" charset="-128"/>
            </a:endParaRPr>
          </a:p>
          <a:p>
            <a:pPr marL="0" indent="0">
              <a:buNone/>
            </a:pPr>
            <a:r>
              <a:rPr lang="ja-JP" altLang="en-US" sz="1900" dirty="0" smtClean="0">
                <a:latin typeface="HG丸ｺﾞｼｯｸM-PRO" panose="020F0600000000000000" pitchFamily="50" charset="-128"/>
                <a:ea typeface="HG丸ｺﾞｼｯｸM-PRO" panose="020F0600000000000000" pitchFamily="50" charset="-128"/>
              </a:rPr>
              <a:t>　</a:t>
            </a:r>
            <a:r>
              <a:rPr lang="ja-JP" altLang="en-US" sz="1900" dirty="0" err="1" smtClean="0">
                <a:latin typeface="HG丸ｺﾞｼｯｸM-PRO" panose="020F0600000000000000" pitchFamily="50" charset="-128"/>
                <a:ea typeface="HG丸ｺﾞｼｯｸM-PRO" panose="020F0600000000000000" pitchFamily="50" charset="-128"/>
              </a:rPr>
              <a:t>びる</a:t>
            </a:r>
            <a:r>
              <a:rPr lang="ja-JP" altLang="en-US" sz="1900" dirty="0">
                <a:latin typeface="HG丸ｺﾞｼｯｸM-PRO" panose="020F0600000000000000" pitchFamily="50" charset="-128"/>
                <a:ea typeface="HG丸ｺﾞｼｯｸM-PRO" panose="020F0600000000000000" pitchFamily="50" charset="-128"/>
              </a:rPr>
              <a:t>ことが快適な入眠をもたらす。</a:t>
            </a:r>
            <a:endParaRPr lang="en-US" altLang="ja-JP" sz="1900" dirty="0">
              <a:latin typeface="HG丸ｺﾞｼｯｸM-PRO" panose="020F0600000000000000" pitchFamily="50" charset="-128"/>
              <a:ea typeface="HG丸ｺﾞｼｯｸM-PRO" panose="020F0600000000000000" pitchFamily="50" charset="-128"/>
            </a:endParaRPr>
          </a:p>
          <a:p>
            <a:pPr marL="0" indent="0">
              <a:buNone/>
            </a:pPr>
            <a:r>
              <a:rPr lang="ja-JP" altLang="en-US" sz="1900" dirty="0">
                <a:latin typeface="HG丸ｺﾞｼｯｸM-PRO" panose="020F0600000000000000" pitchFamily="50" charset="-128"/>
                <a:ea typeface="HG丸ｺﾞｼｯｸM-PRO" panose="020F0600000000000000" pitchFamily="50" charset="-128"/>
              </a:rPr>
              <a:t>・起床後、目から入った光により体内時計のリズムをリセット。そこから、約</a:t>
            </a:r>
            <a:r>
              <a:rPr lang="en-US" altLang="ja-JP" sz="1900" dirty="0" smtClean="0">
                <a:latin typeface="HG丸ｺﾞｼｯｸM-PRO" panose="020F0600000000000000" pitchFamily="50" charset="-128"/>
                <a:ea typeface="HG丸ｺﾞｼｯｸM-PRO" panose="020F0600000000000000" pitchFamily="50" charset="-128"/>
              </a:rPr>
              <a:t>15</a:t>
            </a:r>
          </a:p>
          <a:p>
            <a:pPr marL="0" indent="0">
              <a:buNone/>
            </a:pPr>
            <a:r>
              <a:rPr lang="ja-JP" altLang="en-US" sz="1900" dirty="0">
                <a:latin typeface="HG丸ｺﾞｼｯｸM-PRO" panose="020F0600000000000000" pitchFamily="50" charset="-128"/>
                <a:ea typeface="HG丸ｺﾞｼｯｸM-PRO" panose="020F0600000000000000" pitchFamily="50" charset="-128"/>
              </a:rPr>
              <a:t>　</a:t>
            </a:r>
            <a:r>
              <a:rPr lang="ja-JP" altLang="en-US" sz="1900" dirty="0" smtClean="0">
                <a:latin typeface="HG丸ｺﾞｼｯｸM-PRO" panose="020F0600000000000000" pitchFamily="50" charset="-128"/>
                <a:ea typeface="HG丸ｺﾞｼｯｸM-PRO" panose="020F0600000000000000" pitchFamily="50" charset="-128"/>
              </a:rPr>
              <a:t>～</a:t>
            </a:r>
            <a:r>
              <a:rPr lang="en-US" altLang="ja-JP" sz="1900" dirty="0">
                <a:latin typeface="HG丸ｺﾞｼｯｸM-PRO" panose="020F0600000000000000" pitchFamily="50" charset="-128"/>
                <a:ea typeface="HG丸ｺﾞｼｯｸM-PRO" panose="020F0600000000000000" pitchFamily="50" charset="-128"/>
              </a:rPr>
              <a:t>16</a:t>
            </a:r>
            <a:r>
              <a:rPr lang="ja-JP" altLang="en-US" sz="1900" dirty="0">
                <a:latin typeface="HG丸ｺﾞｼｯｸM-PRO" panose="020F0600000000000000" pitchFamily="50" charset="-128"/>
                <a:ea typeface="HG丸ｺﾞｼｯｸM-PRO" panose="020F0600000000000000" pitchFamily="50" charset="-128"/>
              </a:rPr>
              <a:t>時間後に眠気が出現する。</a:t>
            </a:r>
            <a:endParaRPr lang="en-US" altLang="ja-JP" sz="1900" dirty="0">
              <a:latin typeface="HG丸ｺﾞｼｯｸM-PRO" panose="020F0600000000000000" pitchFamily="50" charset="-128"/>
              <a:ea typeface="HG丸ｺﾞｼｯｸM-PRO" panose="020F0600000000000000" pitchFamily="50" charset="-128"/>
            </a:endParaRPr>
          </a:p>
          <a:p>
            <a:pPr marL="0" indent="0">
              <a:buNone/>
            </a:pPr>
            <a:r>
              <a:rPr lang="en-US" altLang="ja-JP" sz="1900" dirty="0">
                <a:latin typeface="HG丸ｺﾞｼｯｸM-PRO" panose="020F0600000000000000" pitchFamily="50" charset="-128"/>
                <a:ea typeface="HG丸ｺﾞｼｯｸM-PRO" panose="020F0600000000000000" pitchFamily="50" charset="-128"/>
              </a:rPr>
              <a:t>※</a:t>
            </a:r>
            <a:r>
              <a:rPr lang="ja-JP" altLang="en-US" sz="1900" dirty="0">
                <a:latin typeface="HG丸ｺﾞｼｯｸM-PRO" panose="020F0600000000000000" pitchFamily="50" charset="-128"/>
                <a:ea typeface="HG丸ｺﾞｼｯｸM-PRO" panose="020F0600000000000000" pitchFamily="50" charset="-128"/>
              </a:rPr>
              <a:t>休日に遅く起きるといつも寝ている時間に眠れなくなり、睡眠不足で次の日</a:t>
            </a:r>
            <a:r>
              <a:rPr lang="ja-JP" altLang="en-US" sz="1900" dirty="0" smtClean="0">
                <a:latin typeface="HG丸ｺﾞｼｯｸM-PRO" panose="020F0600000000000000" pitchFamily="50" charset="-128"/>
                <a:ea typeface="HG丸ｺﾞｼｯｸM-PRO" panose="020F0600000000000000" pitchFamily="50" charset="-128"/>
              </a:rPr>
              <a:t>の　</a:t>
            </a:r>
            <a:endParaRPr lang="en-US" altLang="ja-JP" sz="1900" dirty="0" smtClean="0">
              <a:latin typeface="HG丸ｺﾞｼｯｸM-PRO" panose="020F0600000000000000" pitchFamily="50" charset="-128"/>
              <a:ea typeface="HG丸ｺﾞｼｯｸM-PRO" panose="020F0600000000000000" pitchFamily="50" charset="-128"/>
            </a:endParaRPr>
          </a:p>
          <a:p>
            <a:pPr marL="0" indent="0">
              <a:buNone/>
            </a:pPr>
            <a:r>
              <a:rPr lang="ja-JP" altLang="en-US" sz="1900" dirty="0">
                <a:latin typeface="HG丸ｺﾞｼｯｸM-PRO" panose="020F0600000000000000" pitchFamily="50" charset="-128"/>
                <a:ea typeface="HG丸ｺﾞｼｯｸM-PRO" panose="020F0600000000000000" pitchFamily="50" charset="-128"/>
              </a:rPr>
              <a:t>　</a:t>
            </a:r>
            <a:r>
              <a:rPr lang="ja-JP" altLang="en-US" sz="1900" dirty="0" smtClean="0">
                <a:latin typeface="HG丸ｺﾞｼｯｸM-PRO" panose="020F0600000000000000" pitchFamily="50" charset="-128"/>
                <a:ea typeface="HG丸ｺﾞｼｯｸM-PRO" panose="020F0600000000000000" pitchFamily="50" charset="-128"/>
              </a:rPr>
              <a:t>朝</a:t>
            </a:r>
            <a:r>
              <a:rPr lang="ja-JP" altLang="en-US" sz="1900" dirty="0">
                <a:latin typeface="HG丸ｺﾞｼｯｸM-PRO" panose="020F0600000000000000" pitchFamily="50" charset="-128"/>
                <a:ea typeface="HG丸ｺﾞｼｯｸM-PRO" panose="020F0600000000000000" pitchFamily="50" charset="-128"/>
              </a:rPr>
              <a:t>を迎えることに</a:t>
            </a:r>
            <a:r>
              <a:rPr lang="ja-JP" altLang="en-US" sz="1900" dirty="0" smtClean="0">
                <a:latin typeface="HG丸ｺﾞｼｯｸM-PRO" panose="020F0600000000000000" pitchFamily="50" charset="-128"/>
                <a:ea typeface="HG丸ｺﾞｼｯｸM-PRO" panose="020F0600000000000000" pitchFamily="50" charset="-128"/>
              </a:rPr>
              <a:t>！</a:t>
            </a:r>
            <a:endParaRPr lang="en-US" altLang="ja-JP" sz="1900" dirty="0">
              <a:latin typeface="HG丸ｺﾞｼｯｸM-PRO" panose="020F0600000000000000" pitchFamily="50" charset="-128"/>
              <a:ea typeface="HG丸ｺﾞｼｯｸM-PRO" panose="020F0600000000000000" pitchFamily="50" charset="-128"/>
            </a:endParaRPr>
          </a:p>
          <a:p>
            <a:pPr marL="0" indent="0">
              <a:buNone/>
            </a:pPr>
            <a:endParaRPr lang="en-US" altLang="ja-JP" sz="2400" b="1" dirty="0">
              <a:latin typeface="HG丸ｺﾞｼｯｸM-PRO" panose="020F0600000000000000" pitchFamily="50" charset="-128"/>
              <a:ea typeface="HG丸ｺﾞｼｯｸM-PRO" panose="020F0600000000000000" pitchFamily="50" charset="-128"/>
            </a:endParaRPr>
          </a:p>
          <a:p>
            <a:pPr marL="0" indent="0">
              <a:buNone/>
            </a:pPr>
            <a:r>
              <a:rPr lang="ja-JP" altLang="en-US" sz="2400" b="1" dirty="0">
                <a:latin typeface="HG丸ｺﾞｼｯｸM-PRO" panose="020F0600000000000000" pitchFamily="50" charset="-128"/>
                <a:ea typeface="HG丸ｺﾞｼｯｸM-PRO" panose="020F0600000000000000" pitchFamily="50" charset="-128"/>
              </a:rPr>
              <a:t>（２）朝日を浴びて体内時計のリズムをリセットする。</a:t>
            </a:r>
            <a:endParaRPr lang="en-US" altLang="ja-JP" sz="2400" b="1" dirty="0">
              <a:latin typeface="HG丸ｺﾞｼｯｸM-PRO" panose="020F0600000000000000" pitchFamily="50" charset="-128"/>
              <a:ea typeface="HG丸ｺﾞｼｯｸM-PRO" panose="020F0600000000000000" pitchFamily="50" charset="-128"/>
            </a:endParaRPr>
          </a:p>
          <a:p>
            <a:pPr marL="0" indent="0">
              <a:buNone/>
            </a:pPr>
            <a:r>
              <a:rPr lang="ja-JP" altLang="en-US" sz="1900" dirty="0">
                <a:latin typeface="HG丸ｺﾞｼｯｸM-PRO" panose="020F0600000000000000" pitchFamily="50" charset="-128"/>
                <a:ea typeface="HG丸ｺﾞｼｯｸM-PRO" panose="020F0600000000000000" pitchFamily="50" charset="-128"/>
              </a:rPr>
              <a:t>・朝日を浴びると、体内時計が正しいリズムにリセット！</a:t>
            </a:r>
            <a:endParaRPr lang="en-US" altLang="ja-JP" sz="1900" dirty="0">
              <a:latin typeface="HG丸ｺﾞｼｯｸM-PRO" panose="020F0600000000000000" pitchFamily="50" charset="-128"/>
              <a:ea typeface="HG丸ｺﾞｼｯｸM-PRO" panose="020F0600000000000000" pitchFamily="50" charset="-128"/>
            </a:endParaRPr>
          </a:p>
          <a:p>
            <a:pPr marL="0" indent="0">
              <a:buNone/>
            </a:pPr>
            <a:r>
              <a:rPr lang="ja-JP" altLang="en-US" sz="1900" dirty="0" smtClean="0">
                <a:latin typeface="HG丸ｺﾞｼｯｸM-PRO" panose="020F0600000000000000" pitchFamily="50" charset="-128"/>
                <a:ea typeface="HG丸ｺﾞｼｯｸM-PRO" panose="020F0600000000000000" pitchFamily="50" charset="-128"/>
              </a:rPr>
              <a:t>・光を浴びないとリセットが行われず、夜に寝つく時間が約</a:t>
            </a:r>
            <a:r>
              <a:rPr lang="en-US" altLang="ja-JP" sz="1900" dirty="0" smtClean="0">
                <a:latin typeface="HG丸ｺﾞｼｯｸM-PRO" panose="020F0600000000000000" pitchFamily="50" charset="-128"/>
                <a:ea typeface="HG丸ｺﾞｼｯｸM-PRO" panose="020F0600000000000000" pitchFamily="50" charset="-128"/>
              </a:rPr>
              <a:t>1</a:t>
            </a:r>
            <a:r>
              <a:rPr lang="ja-JP" altLang="en-US" sz="1900" dirty="0" smtClean="0">
                <a:latin typeface="HG丸ｺﾞｼｯｸM-PRO" panose="020F0600000000000000" pitchFamily="50" charset="-128"/>
                <a:ea typeface="HG丸ｺﾞｼｯｸM-PRO" panose="020F0600000000000000" pitchFamily="50" charset="-128"/>
              </a:rPr>
              <a:t>時間遅れる。</a:t>
            </a:r>
            <a:endParaRPr lang="en-US" altLang="ja-JP" sz="1900" dirty="0">
              <a:latin typeface="HG丸ｺﾞｼｯｸM-PRO" panose="020F0600000000000000" pitchFamily="50" charset="-128"/>
              <a:ea typeface="HG丸ｺﾞｼｯｸM-PRO" panose="020F0600000000000000" pitchFamily="50" charset="-128"/>
            </a:endParaRPr>
          </a:p>
          <a:p>
            <a:pPr marL="0" indent="0">
              <a:buNone/>
            </a:pPr>
            <a:endParaRPr lang="en-US" altLang="ja-JP" sz="2400" b="1" dirty="0" smtClean="0">
              <a:latin typeface="HG丸ｺﾞｼｯｸM-PRO" panose="020F0600000000000000" pitchFamily="50" charset="-128"/>
              <a:ea typeface="HG丸ｺﾞｼｯｸM-PRO" panose="020F0600000000000000" pitchFamily="50" charset="-128"/>
            </a:endParaRPr>
          </a:p>
          <a:p>
            <a:pPr marL="0" indent="0">
              <a:buNone/>
            </a:pPr>
            <a:r>
              <a:rPr lang="ja-JP" altLang="en-US" sz="2400" b="1" dirty="0" smtClean="0">
                <a:latin typeface="HG丸ｺﾞｼｯｸM-PRO" panose="020F0600000000000000" pitchFamily="50" charset="-128"/>
                <a:ea typeface="HG丸ｺﾞｼｯｸM-PRO" panose="020F0600000000000000" pitchFamily="50" charset="-128"/>
              </a:rPr>
              <a:t>（</a:t>
            </a:r>
            <a:r>
              <a:rPr lang="ja-JP" altLang="en-US" sz="2400" b="1" dirty="0">
                <a:latin typeface="HG丸ｺﾞｼｯｸM-PRO" panose="020F0600000000000000" pitchFamily="50" charset="-128"/>
                <a:ea typeface="HG丸ｺﾞｼｯｸM-PRO" panose="020F0600000000000000" pitchFamily="50" charset="-128"/>
              </a:rPr>
              <a:t>３）朝食を食べる。</a:t>
            </a:r>
            <a:endParaRPr lang="en-US" altLang="ja-JP" sz="2400" b="1" dirty="0">
              <a:latin typeface="HG丸ｺﾞｼｯｸM-PRO" panose="020F0600000000000000" pitchFamily="50" charset="-128"/>
              <a:ea typeface="HG丸ｺﾞｼｯｸM-PRO" panose="020F0600000000000000" pitchFamily="50" charset="-128"/>
            </a:endParaRPr>
          </a:p>
          <a:p>
            <a:pPr marL="0" indent="0">
              <a:buNone/>
            </a:pPr>
            <a:r>
              <a:rPr lang="ja-JP" altLang="en-US" sz="1900" dirty="0">
                <a:latin typeface="HG丸ｺﾞｼｯｸM-PRO" panose="020F0600000000000000" pitchFamily="50" charset="-128"/>
                <a:ea typeface="HG丸ｺﾞｼｯｸM-PRO" panose="020F0600000000000000" pitchFamily="50" charset="-128"/>
              </a:rPr>
              <a:t>・朝の目覚めを促進！</a:t>
            </a:r>
            <a:endParaRPr lang="en-US" altLang="ja-JP" sz="2200" dirty="0">
              <a:latin typeface="HG丸ｺﾞｼｯｸM-PRO" panose="020F0600000000000000" pitchFamily="50" charset="-128"/>
              <a:ea typeface="HG丸ｺﾞｼｯｸM-PRO" panose="020F0600000000000000" pitchFamily="50" charset="-128"/>
            </a:endParaRPr>
          </a:p>
        </p:txBody>
      </p:sp>
      <p:sp>
        <p:nvSpPr>
          <p:cNvPr id="7" name="タイトル 1"/>
          <p:cNvSpPr txBox="1">
            <a:spLocks/>
          </p:cNvSpPr>
          <p:nvPr/>
        </p:nvSpPr>
        <p:spPr>
          <a:xfrm>
            <a:off x="183200" y="280855"/>
            <a:ext cx="9310677" cy="107178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en-US" altLang="ja-JP" sz="3200" b="1" dirty="0">
                <a:latin typeface="HG丸ｺﾞｼｯｸM-PRO" panose="020F0600000000000000" pitchFamily="50" charset="-128"/>
                <a:ea typeface="HG丸ｺﾞｼｯｸM-PRO" panose="020F0600000000000000" pitchFamily="50" charset="-128"/>
              </a:rPr>
              <a:t>【Point</a:t>
            </a:r>
            <a:r>
              <a:rPr lang="ja-JP" altLang="en-US" sz="3200" b="1" dirty="0">
                <a:latin typeface="HG丸ｺﾞｼｯｸM-PRO" panose="020F0600000000000000" pitchFamily="50" charset="-128"/>
                <a:ea typeface="HG丸ｺﾞｼｯｸM-PRO" panose="020F0600000000000000" pitchFamily="50" charset="-128"/>
              </a:rPr>
              <a:t>２</a:t>
            </a:r>
            <a:r>
              <a:rPr lang="en-US" altLang="ja-JP" sz="3200" b="1" dirty="0">
                <a:latin typeface="HG丸ｺﾞｼｯｸM-PRO" panose="020F0600000000000000" pitchFamily="50" charset="-128"/>
                <a:ea typeface="HG丸ｺﾞｼｯｸM-PRO" panose="020F0600000000000000" pitchFamily="50" charset="-128"/>
              </a:rPr>
              <a:t>】</a:t>
            </a:r>
            <a:r>
              <a:rPr lang="ja-JP" altLang="en-US" sz="2000" b="1" dirty="0">
                <a:latin typeface="HG丸ｺﾞｼｯｸM-PRO" panose="020F0600000000000000" pitchFamily="50" charset="-128"/>
                <a:ea typeface="HG丸ｺﾞｼｯｸM-PRO" panose="020F0600000000000000" pitchFamily="50" charset="-128"/>
              </a:rPr>
              <a:t> </a:t>
            </a:r>
            <a:r>
              <a:rPr lang="ja-JP" altLang="en-US" sz="2400" b="1" dirty="0">
                <a:latin typeface="HG丸ｺﾞｼｯｸM-PRO" panose="020F0600000000000000" pitchFamily="50" charset="-128"/>
                <a:ea typeface="HG丸ｺﾞｼｯｸM-PRO" panose="020F0600000000000000" pitchFamily="50" charset="-128"/>
              </a:rPr>
              <a:t>質のよい睡眠に</a:t>
            </a:r>
            <a:r>
              <a:rPr lang="ja-JP" altLang="en-US" sz="2400" b="1" dirty="0" smtClean="0">
                <a:latin typeface="HG丸ｺﾞｼｯｸM-PRO" panose="020F0600000000000000" pitchFamily="50" charset="-128"/>
                <a:ea typeface="HG丸ｺﾞｼｯｸM-PRO" panose="020F0600000000000000" pitchFamily="50" charset="-128"/>
              </a:rPr>
              <a:t>つながる</a:t>
            </a:r>
            <a:endParaRPr lang="en-US" altLang="ja-JP" sz="2000" b="1" dirty="0">
              <a:latin typeface="HG丸ｺﾞｼｯｸM-PRO" panose="020F0600000000000000" pitchFamily="50" charset="-128"/>
              <a:ea typeface="HG丸ｺﾞｼｯｸM-PRO" panose="020F0600000000000000" pitchFamily="50" charset="-128"/>
            </a:endParaRPr>
          </a:p>
          <a:p>
            <a:r>
              <a:rPr lang="ja-JP" altLang="en-US" sz="1800" b="1" dirty="0">
                <a:latin typeface="HG丸ｺﾞｼｯｸM-PRO" panose="020F0600000000000000" pitchFamily="50" charset="-128"/>
                <a:ea typeface="HG丸ｺﾞｼｯｸM-PRO" panose="020F0600000000000000" pitchFamily="50" charset="-128"/>
              </a:rPr>
              <a:t>　　　</a:t>
            </a:r>
            <a:r>
              <a:rPr lang="ja-JP" altLang="en-US" sz="2800" b="1" dirty="0">
                <a:latin typeface="HG丸ｺﾞｼｯｸM-PRO" panose="020F0600000000000000" pitchFamily="50" charset="-128"/>
                <a:ea typeface="HG丸ｺﾞｼｯｸM-PRO" panose="020F0600000000000000" pitchFamily="50" charset="-128"/>
              </a:rPr>
              <a:t> 　</a:t>
            </a:r>
            <a:r>
              <a:rPr lang="ja-JP" altLang="en-US" b="1" dirty="0">
                <a:solidFill>
                  <a:srgbClr val="FF0000"/>
                </a:solidFill>
                <a:latin typeface="HG丸ｺﾞｼｯｸM-PRO" panose="020F0600000000000000" pitchFamily="50" charset="-128"/>
                <a:ea typeface="HG丸ｺﾞｼｯｸM-PRO" panose="020F0600000000000000" pitchFamily="50" charset="-128"/>
              </a:rPr>
              <a:t>朝</a:t>
            </a:r>
            <a:r>
              <a:rPr lang="ja-JP" altLang="en-US" sz="2800" b="1" dirty="0">
                <a:latin typeface="HG丸ｺﾞｼｯｸM-PRO" panose="020F0600000000000000" pitchFamily="50" charset="-128"/>
                <a:ea typeface="HG丸ｺﾞｼｯｸM-PRO" panose="020F0600000000000000" pitchFamily="50" charset="-128"/>
              </a:rPr>
              <a:t>の</a:t>
            </a:r>
            <a:r>
              <a:rPr lang="ja-JP" altLang="en-US" sz="2800" b="1" dirty="0" smtClean="0">
                <a:latin typeface="HG丸ｺﾞｼｯｸM-PRO" panose="020F0600000000000000" pitchFamily="50" charset="-128"/>
                <a:ea typeface="HG丸ｺﾞｼｯｸM-PRO" panose="020F0600000000000000" pitchFamily="50" charset="-128"/>
              </a:rPr>
              <a:t>過ごし方を知る</a:t>
            </a:r>
            <a:endParaRPr lang="en-US" altLang="ja-JP" sz="2400" b="1" dirty="0">
              <a:latin typeface="HG丸ｺﾞｼｯｸM-PRO" panose="020F0600000000000000" pitchFamily="50" charset="-128"/>
              <a:ea typeface="HG丸ｺﾞｼｯｸM-PRO" panose="020F0600000000000000" pitchFamily="50" charset="-128"/>
            </a:endParaRPr>
          </a:p>
        </p:txBody>
      </p:sp>
      <p:pic>
        <p:nvPicPr>
          <p:cNvPr id="6" name="Picture 2"/>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a:stretch/>
        </p:blipFill>
        <p:spPr bwMode="auto">
          <a:xfrm>
            <a:off x="8145488" y="4826449"/>
            <a:ext cx="1079595" cy="17133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円/楕円 1"/>
          <p:cNvSpPr/>
          <p:nvPr/>
        </p:nvSpPr>
        <p:spPr>
          <a:xfrm>
            <a:off x="7864655" y="3636647"/>
            <a:ext cx="1239401" cy="561210"/>
          </a:xfrm>
          <a:prstGeom prst="ellipse">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dirty="0">
                <a:solidFill>
                  <a:schemeClr val="tx1"/>
                </a:solidFill>
                <a:ea typeface="ＤＨＰ特太ゴシック体" panose="02010601000101010101" pitchFamily="2" charset="-128"/>
              </a:rPr>
              <a:t>寝だめ</a:t>
            </a:r>
          </a:p>
        </p:txBody>
      </p:sp>
      <p:sp>
        <p:nvSpPr>
          <p:cNvPr id="4" name="乗算記号 3"/>
          <p:cNvSpPr/>
          <p:nvPr/>
        </p:nvSpPr>
        <p:spPr>
          <a:xfrm>
            <a:off x="7730259" y="3524624"/>
            <a:ext cx="1508195" cy="929375"/>
          </a:xfrm>
          <a:prstGeom prst="mathMultiply">
            <a:avLst>
              <a:gd name="adj1" fmla="val 1352"/>
            </a:avLst>
          </a:prstGeom>
          <a:solidFill>
            <a:srgbClr val="FF0000"/>
          </a:solidFill>
          <a:ln w="63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テキスト ボックス 11">
            <a:extLst>
              <a:ext uri="{FF2B5EF4-FFF2-40B4-BE49-F238E27FC236}">
                <a16:creationId xmlns:a16="http://schemas.microsoft.com/office/drawing/2014/main" xmlns="" id="{BFE17048-F4E5-4F13-A205-6E1627BF2D49}"/>
              </a:ext>
            </a:extLst>
          </p:cNvPr>
          <p:cNvSpPr txBox="1"/>
          <p:nvPr/>
        </p:nvSpPr>
        <p:spPr>
          <a:xfrm>
            <a:off x="861675" y="6425284"/>
            <a:ext cx="8363408" cy="276999"/>
          </a:xfrm>
          <a:prstGeom prst="rect">
            <a:avLst/>
          </a:prstGeom>
          <a:noFill/>
        </p:spPr>
        <p:txBody>
          <a:bodyPr wrap="square" rtlCol="0">
            <a:spAutoFit/>
          </a:bodyPr>
          <a:lstStyle/>
          <a:p>
            <a:r>
              <a:rPr lang="ja-JP" altLang="en-US" sz="1200" dirty="0">
                <a:latin typeface="+mn-ea"/>
              </a:rPr>
              <a:t>出典：睡眠障害の診断・治療ガイドライン研究会　内山真　編：</a:t>
            </a:r>
            <a:r>
              <a:rPr lang="en-US" altLang="ja-JP" sz="1200" dirty="0">
                <a:latin typeface="+mn-ea"/>
              </a:rPr>
              <a:t>『</a:t>
            </a:r>
            <a:r>
              <a:rPr lang="ja-JP" altLang="en-US" sz="1200" dirty="0">
                <a:latin typeface="+mn-ea"/>
              </a:rPr>
              <a:t>睡眠障害の対応と治療ガイドライン第３版</a:t>
            </a:r>
            <a:r>
              <a:rPr lang="en-US" altLang="ja-JP" sz="1200" dirty="0">
                <a:latin typeface="+mn-ea"/>
              </a:rPr>
              <a:t>』</a:t>
            </a:r>
            <a:r>
              <a:rPr lang="ja-JP" altLang="en-US" sz="1200" dirty="0">
                <a:latin typeface="+mn-ea"/>
              </a:rPr>
              <a:t>じほう（</a:t>
            </a:r>
            <a:r>
              <a:rPr lang="en-US" altLang="ja-JP" sz="1200" dirty="0">
                <a:latin typeface="+mn-ea"/>
              </a:rPr>
              <a:t>2019</a:t>
            </a:r>
            <a:r>
              <a:rPr lang="ja-JP" altLang="en-US" sz="1200" dirty="0" smtClean="0">
                <a:latin typeface="+mn-ea"/>
              </a:rPr>
              <a:t>）</a:t>
            </a:r>
            <a:r>
              <a:rPr lang="ja-JP" altLang="en-US" sz="1200" dirty="0">
                <a:latin typeface="+mn-ea"/>
              </a:rPr>
              <a:t>ｐ</a:t>
            </a:r>
            <a:r>
              <a:rPr lang="en-US" altLang="ja-JP" sz="1200" dirty="0" smtClean="0">
                <a:latin typeface="+mn-ea"/>
              </a:rPr>
              <a:t>5-8</a:t>
            </a:r>
            <a:endParaRPr kumimoji="1" lang="ja-JP" altLang="en-US" sz="1200" dirty="0">
              <a:latin typeface="+mn-ea"/>
            </a:endParaRPr>
          </a:p>
        </p:txBody>
      </p:sp>
    </p:spTree>
    <p:extLst>
      <p:ext uri="{BB962C8B-B14F-4D97-AF65-F5344CB8AC3E}">
        <p14:creationId xmlns:p14="http://schemas.microsoft.com/office/powerpoint/2010/main" val="12863821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a:spLocks noGrp="1"/>
          </p:cNvSpPr>
          <p:nvPr>
            <p:ph sz="quarter" idx="1"/>
          </p:nvPr>
        </p:nvSpPr>
        <p:spPr>
          <a:xfrm>
            <a:off x="334557" y="1344231"/>
            <a:ext cx="9042694" cy="4954217"/>
          </a:xfrm>
          <a:ln>
            <a:solidFill>
              <a:schemeClr val="tx1"/>
            </a:solidFill>
          </a:ln>
        </p:spPr>
        <p:txBody>
          <a:bodyPr>
            <a:normAutofit fontScale="40000" lnSpcReduction="20000"/>
          </a:bodyPr>
          <a:lstStyle/>
          <a:p>
            <a:pPr marL="0" indent="0">
              <a:lnSpc>
                <a:spcPct val="150000"/>
              </a:lnSpc>
              <a:buNone/>
            </a:pPr>
            <a:r>
              <a:rPr lang="ja-JP" altLang="en-US" sz="5500" b="1" dirty="0">
                <a:latin typeface="HG丸ｺﾞｼｯｸM-PRO" panose="020F0600000000000000" pitchFamily="50" charset="-128"/>
                <a:ea typeface="HG丸ｺﾞｼｯｸM-PRO" panose="020F0600000000000000" pitchFamily="50" charset="-128"/>
              </a:rPr>
              <a:t>（１）適度な運動をする。</a:t>
            </a:r>
            <a:endParaRPr lang="en-US" altLang="ja-JP" sz="5500" b="1" dirty="0">
              <a:latin typeface="HG丸ｺﾞｼｯｸM-PRO" panose="020F0600000000000000" pitchFamily="50" charset="-128"/>
              <a:ea typeface="HG丸ｺﾞｼｯｸM-PRO" panose="020F0600000000000000" pitchFamily="50" charset="-128"/>
            </a:endParaRPr>
          </a:p>
          <a:p>
            <a:pPr marL="0" indent="0">
              <a:lnSpc>
                <a:spcPct val="150000"/>
              </a:lnSpc>
              <a:buNone/>
            </a:pPr>
            <a:r>
              <a:rPr lang="ja-JP" altLang="en-US" sz="2000" dirty="0">
                <a:latin typeface="HG丸ｺﾞｼｯｸM-PRO" panose="020F0600000000000000" pitchFamily="50" charset="-128"/>
                <a:ea typeface="HG丸ｺﾞｼｯｸM-PRO" panose="020F0600000000000000" pitchFamily="50" charset="-128"/>
              </a:rPr>
              <a:t>　</a:t>
            </a:r>
            <a:r>
              <a:rPr lang="ja-JP" altLang="en-US" sz="4500" dirty="0">
                <a:latin typeface="HG丸ｺﾞｼｯｸM-PRO" panose="020F0600000000000000" pitchFamily="50" charset="-128"/>
                <a:ea typeface="HG丸ｺﾞｼｯｸM-PRO" panose="020F0600000000000000" pitchFamily="50" charset="-128"/>
              </a:rPr>
              <a:t>・夜間の睡眠を安定させ、睡眠の質が改善する（寝つきの改善、中途覚醒の減少</a:t>
            </a:r>
            <a:r>
              <a:rPr lang="ja-JP" altLang="en-US" sz="4500" dirty="0" smtClean="0">
                <a:latin typeface="HG丸ｺﾞｼｯｸM-PRO" panose="020F0600000000000000" pitchFamily="50" charset="-128"/>
                <a:ea typeface="HG丸ｺﾞｼｯｸM-PRO" panose="020F0600000000000000" pitchFamily="50" charset="-128"/>
              </a:rPr>
              <a:t>）。</a:t>
            </a:r>
            <a:r>
              <a:rPr lang="ja-JP" altLang="en-US" sz="4500" dirty="0">
                <a:latin typeface="HG丸ｺﾞｼｯｸM-PRO" panose="020F0600000000000000" pitchFamily="50" charset="-128"/>
                <a:ea typeface="HG丸ｺﾞｼｯｸM-PRO" panose="020F0600000000000000" pitchFamily="50" charset="-128"/>
              </a:rPr>
              <a:t>　</a:t>
            </a:r>
            <a:endParaRPr lang="en-US" altLang="ja-JP" sz="4500" dirty="0">
              <a:latin typeface="HG丸ｺﾞｼｯｸM-PRO" panose="020F0600000000000000" pitchFamily="50" charset="-128"/>
              <a:ea typeface="HG丸ｺﾞｼｯｸM-PRO" panose="020F0600000000000000" pitchFamily="50" charset="-128"/>
            </a:endParaRPr>
          </a:p>
          <a:p>
            <a:pPr marL="0" indent="0">
              <a:lnSpc>
                <a:spcPct val="150000"/>
              </a:lnSpc>
              <a:buNone/>
            </a:pPr>
            <a:r>
              <a:rPr lang="en-US" altLang="ja-JP" sz="3800" dirty="0">
                <a:latin typeface="HG丸ｺﾞｼｯｸM-PRO" panose="020F0600000000000000" pitchFamily="50" charset="-128"/>
                <a:ea typeface="HG丸ｺﾞｼｯｸM-PRO" panose="020F0600000000000000" pitchFamily="50" charset="-128"/>
              </a:rPr>
              <a:t>  </a:t>
            </a:r>
            <a:r>
              <a:rPr lang="ja-JP" altLang="en-US" sz="4500" dirty="0" smtClean="0">
                <a:latin typeface="HG丸ｺﾞｼｯｸM-PRO" panose="020F0600000000000000" pitchFamily="50" charset="-128"/>
                <a:ea typeface="HG丸ｺﾞｼｯｸM-PRO" panose="020F0600000000000000" pitchFamily="50" charset="-128"/>
              </a:rPr>
              <a:t>・</a:t>
            </a:r>
            <a:r>
              <a:rPr lang="en-US" altLang="ja-JP" sz="4500" dirty="0">
                <a:latin typeface="HG丸ｺﾞｼｯｸM-PRO" panose="020F0600000000000000" pitchFamily="50" charset="-128"/>
                <a:ea typeface="HG丸ｺﾞｼｯｸM-PRO" panose="020F0600000000000000" pitchFamily="50" charset="-128"/>
              </a:rPr>
              <a:t>30</a:t>
            </a:r>
            <a:r>
              <a:rPr lang="ja-JP" altLang="en-US" sz="4500" dirty="0">
                <a:latin typeface="HG丸ｺﾞｼｯｸM-PRO" panose="020F0600000000000000" pitchFamily="50" charset="-128"/>
                <a:ea typeface="HG丸ｺﾞｼｯｸM-PRO" panose="020F0600000000000000" pitchFamily="50" charset="-128"/>
              </a:rPr>
              <a:t>分程度のウォーキング、ランニング、水泳、ストレッチ等軽く汗ばむ</a:t>
            </a:r>
            <a:r>
              <a:rPr lang="ja-JP" altLang="en-US" sz="4500" dirty="0" smtClean="0">
                <a:latin typeface="HG丸ｺﾞｼｯｸM-PRO" panose="020F0600000000000000" pitchFamily="50" charset="-128"/>
                <a:ea typeface="HG丸ｺﾞｼｯｸM-PRO" panose="020F0600000000000000" pitchFamily="50" charset="-128"/>
              </a:rPr>
              <a:t>程度が</a:t>
            </a:r>
            <a:endParaRPr lang="en-US" altLang="ja-JP" sz="4500" dirty="0" smtClean="0">
              <a:latin typeface="HG丸ｺﾞｼｯｸM-PRO" panose="020F0600000000000000" pitchFamily="50" charset="-128"/>
              <a:ea typeface="HG丸ｺﾞｼｯｸM-PRO" panose="020F0600000000000000" pitchFamily="50" charset="-128"/>
            </a:endParaRPr>
          </a:p>
          <a:p>
            <a:pPr marL="0" indent="0">
              <a:lnSpc>
                <a:spcPct val="150000"/>
              </a:lnSpc>
              <a:buNone/>
            </a:pPr>
            <a:r>
              <a:rPr lang="ja-JP" altLang="en-US" sz="4500" dirty="0" smtClean="0">
                <a:latin typeface="HG丸ｺﾞｼｯｸM-PRO" panose="020F0600000000000000" pitchFamily="50" charset="-128"/>
                <a:ea typeface="HG丸ｺﾞｼｯｸM-PRO" panose="020F0600000000000000" pitchFamily="50" charset="-128"/>
              </a:rPr>
              <a:t>　  おすすめ。</a:t>
            </a:r>
            <a:endParaRPr lang="en-US" altLang="ja-JP" sz="4500" dirty="0" smtClean="0">
              <a:latin typeface="HG丸ｺﾞｼｯｸM-PRO" panose="020F0600000000000000" pitchFamily="50" charset="-128"/>
              <a:ea typeface="HG丸ｺﾞｼｯｸM-PRO" panose="020F0600000000000000" pitchFamily="50" charset="-128"/>
            </a:endParaRPr>
          </a:p>
          <a:p>
            <a:pPr marL="0" indent="0">
              <a:lnSpc>
                <a:spcPct val="150000"/>
              </a:lnSpc>
              <a:buNone/>
            </a:pPr>
            <a:r>
              <a:rPr lang="ja-JP" altLang="en-US" sz="5500" b="1" dirty="0" smtClean="0">
                <a:latin typeface="HG丸ｺﾞｼｯｸM-PRO" panose="020F0600000000000000" pitchFamily="50" charset="-128"/>
                <a:ea typeface="HG丸ｺﾞｼｯｸM-PRO" panose="020F0600000000000000" pitchFamily="50" charset="-128"/>
              </a:rPr>
              <a:t>（</a:t>
            </a:r>
            <a:r>
              <a:rPr lang="ja-JP" altLang="en-US" sz="5500" b="1" dirty="0">
                <a:latin typeface="HG丸ｺﾞｼｯｸM-PRO" panose="020F0600000000000000" pitchFamily="50" charset="-128"/>
                <a:ea typeface="HG丸ｺﾞｼｯｸM-PRO" panose="020F0600000000000000" pitchFamily="50" charset="-128"/>
              </a:rPr>
              <a:t>２）休憩時間を活用し「短い昼寝」</a:t>
            </a:r>
            <a:r>
              <a:rPr lang="ja-JP" altLang="en-US" sz="5500" b="1" dirty="0" smtClean="0">
                <a:latin typeface="HG丸ｺﾞｼｯｸM-PRO" panose="020F0600000000000000" pitchFamily="50" charset="-128"/>
                <a:ea typeface="HG丸ｺﾞｼｯｸM-PRO" panose="020F0600000000000000" pitchFamily="50" charset="-128"/>
              </a:rPr>
              <a:t>をする。</a:t>
            </a:r>
            <a:endParaRPr lang="en-US" altLang="ja-JP" sz="5500" b="1" dirty="0">
              <a:latin typeface="HG丸ｺﾞｼｯｸM-PRO" panose="020F0600000000000000" pitchFamily="50" charset="-128"/>
              <a:ea typeface="HG丸ｺﾞｼｯｸM-PRO" panose="020F0600000000000000" pitchFamily="50" charset="-128"/>
            </a:endParaRPr>
          </a:p>
          <a:p>
            <a:pPr marL="223838" indent="0">
              <a:lnSpc>
                <a:spcPct val="150000"/>
              </a:lnSpc>
              <a:buNone/>
            </a:pPr>
            <a:r>
              <a:rPr lang="ja-JP" altLang="en-US" sz="4500" dirty="0">
                <a:latin typeface="HG丸ｺﾞｼｯｸM-PRO" panose="020F0600000000000000" pitchFamily="50" charset="-128"/>
                <a:ea typeface="HG丸ｺﾞｼｯｸM-PRO" panose="020F0600000000000000" pitchFamily="50" charset="-128"/>
              </a:rPr>
              <a:t>・眠気の解消と眠気による作業能力低下を防止！</a:t>
            </a:r>
            <a:endParaRPr lang="en-US" altLang="ja-JP" sz="4500" dirty="0">
              <a:latin typeface="HG丸ｺﾞｼｯｸM-PRO" panose="020F0600000000000000" pitchFamily="50" charset="-128"/>
              <a:ea typeface="HG丸ｺﾞｼｯｸM-PRO" panose="020F0600000000000000" pitchFamily="50" charset="-128"/>
            </a:endParaRPr>
          </a:p>
          <a:p>
            <a:pPr marL="223838" indent="0">
              <a:lnSpc>
                <a:spcPct val="150000"/>
              </a:lnSpc>
              <a:buNone/>
            </a:pPr>
            <a:r>
              <a:rPr lang="ja-JP" altLang="en-US" sz="4500" dirty="0" smtClean="0">
                <a:latin typeface="HG丸ｺﾞｼｯｸM-PRO" panose="020F0600000000000000" pitchFamily="50" charset="-128"/>
                <a:ea typeface="HG丸ｺﾞｼｯｸM-PRO" panose="020F0600000000000000" pitchFamily="50" charset="-128"/>
              </a:rPr>
              <a:t>・昼寝は、</a:t>
            </a:r>
            <a:r>
              <a:rPr lang="en-US" altLang="ja-JP" sz="4500" b="1" u="sng" dirty="0" smtClean="0">
                <a:latin typeface="HG丸ｺﾞｼｯｸM-PRO" panose="020F0600000000000000" pitchFamily="50" charset="-128"/>
                <a:ea typeface="HG丸ｺﾞｼｯｸM-PRO" panose="020F0600000000000000" pitchFamily="50" charset="-128"/>
              </a:rPr>
              <a:t>30</a:t>
            </a:r>
            <a:r>
              <a:rPr lang="ja-JP" altLang="en-US" sz="4500" b="1" u="sng" dirty="0">
                <a:latin typeface="HG丸ｺﾞｼｯｸM-PRO" panose="020F0600000000000000" pitchFamily="50" charset="-128"/>
                <a:ea typeface="HG丸ｺﾞｼｯｸM-PRO" panose="020F0600000000000000" pitchFamily="50" charset="-128"/>
              </a:rPr>
              <a:t>分未満</a:t>
            </a:r>
            <a:r>
              <a:rPr lang="ja-JP" altLang="en-US" sz="4500" dirty="0">
                <a:latin typeface="HG丸ｺﾞｼｯｸM-PRO" panose="020F0600000000000000" pitchFamily="50" charset="-128"/>
                <a:ea typeface="HG丸ｺﾞｼｯｸM-PRO" panose="020F0600000000000000" pitchFamily="50" charset="-128"/>
              </a:rPr>
              <a:t>、</a:t>
            </a:r>
            <a:r>
              <a:rPr lang="en-US" altLang="ja-JP" sz="4500" b="1" u="sng" dirty="0">
                <a:latin typeface="HG丸ｺﾞｼｯｸM-PRO" panose="020F0600000000000000" pitchFamily="50" charset="-128"/>
                <a:ea typeface="HG丸ｺﾞｼｯｸM-PRO" panose="020F0600000000000000" pitchFamily="50" charset="-128"/>
              </a:rPr>
              <a:t>15</a:t>
            </a:r>
            <a:r>
              <a:rPr lang="ja-JP" altLang="en-US" sz="4500" b="1" u="sng" dirty="0">
                <a:latin typeface="HG丸ｺﾞｼｯｸM-PRO" panose="020F0600000000000000" pitchFamily="50" charset="-128"/>
                <a:ea typeface="HG丸ｺﾞｼｯｸM-PRO" panose="020F0600000000000000" pitchFamily="50" charset="-128"/>
              </a:rPr>
              <a:t>時</a:t>
            </a:r>
            <a:r>
              <a:rPr lang="ja-JP" altLang="en-US" sz="4500" dirty="0">
                <a:latin typeface="HG丸ｺﾞｼｯｸM-PRO" panose="020F0600000000000000" pitchFamily="50" charset="-128"/>
                <a:ea typeface="HG丸ｺﾞｼｯｸM-PRO" panose="020F0600000000000000" pitchFamily="50" charset="-128"/>
              </a:rPr>
              <a:t>までにする</a:t>
            </a:r>
            <a:r>
              <a:rPr lang="ja-JP" altLang="en-US" sz="4500" dirty="0" smtClean="0">
                <a:latin typeface="HG丸ｺﾞｼｯｸM-PRO" panose="020F0600000000000000" pitchFamily="50" charset="-128"/>
                <a:ea typeface="HG丸ｺﾞｼｯｸM-PRO" panose="020F0600000000000000" pitchFamily="50" charset="-128"/>
              </a:rPr>
              <a:t>。</a:t>
            </a:r>
            <a:endParaRPr lang="en-US" altLang="ja-JP" sz="4500" dirty="0">
              <a:latin typeface="HG丸ｺﾞｼｯｸM-PRO" panose="020F0600000000000000" pitchFamily="50" charset="-128"/>
              <a:ea typeface="HG丸ｺﾞｼｯｸM-PRO" panose="020F0600000000000000" pitchFamily="50" charset="-128"/>
            </a:endParaRPr>
          </a:p>
          <a:p>
            <a:pPr marL="223838" indent="0">
              <a:lnSpc>
                <a:spcPct val="150000"/>
              </a:lnSpc>
              <a:buNone/>
            </a:pPr>
            <a:endParaRPr lang="en-US" altLang="ja-JP" sz="1800" dirty="0">
              <a:latin typeface="HG丸ｺﾞｼｯｸM-PRO" panose="020F0600000000000000" pitchFamily="50" charset="-128"/>
              <a:ea typeface="HG丸ｺﾞｼｯｸM-PRO" panose="020F0600000000000000" pitchFamily="50" charset="-128"/>
            </a:endParaRPr>
          </a:p>
          <a:p>
            <a:pPr marL="223838" indent="0">
              <a:lnSpc>
                <a:spcPct val="150000"/>
              </a:lnSpc>
              <a:buNone/>
            </a:pPr>
            <a:endParaRPr lang="en-US" altLang="ja-JP" sz="1800" dirty="0">
              <a:latin typeface="HG丸ｺﾞｼｯｸM-PRO" panose="020F0600000000000000" pitchFamily="50" charset="-128"/>
              <a:ea typeface="HG丸ｺﾞｼｯｸM-PRO" panose="020F0600000000000000" pitchFamily="50" charset="-128"/>
            </a:endParaRPr>
          </a:p>
          <a:p>
            <a:pPr marL="223838" indent="0">
              <a:lnSpc>
                <a:spcPct val="150000"/>
              </a:lnSpc>
              <a:buNone/>
            </a:pPr>
            <a:endParaRPr lang="en-US" altLang="ja-JP" sz="1800" dirty="0">
              <a:latin typeface="HG丸ｺﾞｼｯｸM-PRO" panose="020F0600000000000000" pitchFamily="50" charset="-128"/>
              <a:ea typeface="HG丸ｺﾞｼｯｸM-PRO" panose="020F0600000000000000" pitchFamily="50" charset="-128"/>
            </a:endParaRPr>
          </a:p>
          <a:p>
            <a:pPr marL="223838" indent="0">
              <a:lnSpc>
                <a:spcPct val="150000"/>
              </a:lnSpc>
              <a:buNone/>
            </a:pPr>
            <a:endParaRPr lang="en-US" altLang="ja-JP" sz="1800" dirty="0">
              <a:latin typeface="HG丸ｺﾞｼｯｸM-PRO" panose="020F0600000000000000" pitchFamily="50" charset="-128"/>
              <a:ea typeface="HG丸ｺﾞｼｯｸM-PRO" panose="020F0600000000000000" pitchFamily="50" charset="-128"/>
            </a:endParaRPr>
          </a:p>
          <a:p>
            <a:pPr marL="223838" indent="0">
              <a:lnSpc>
                <a:spcPct val="150000"/>
              </a:lnSpc>
              <a:buNone/>
            </a:pPr>
            <a:r>
              <a:rPr lang="ja-JP" altLang="en-US" sz="1600" dirty="0">
                <a:latin typeface="HG丸ｺﾞｼｯｸM-PRO" panose="020F0600000000000000" pitchFamily="50" charset="-128"/>
                <a:ea typeface="HG丸ｺﾞｼｯｸM-PRO" panose="020F0600000000000000" pitchFamily="50" charset="-128"/>
              </a:rPr>
              <a:t>　</a:t>
            </a:r>
            <a:endParaRPr lang="en-US" altLang="ja-JP" sz="1200" dirty="0">
              <a:latin typeface="HG丸ｺﾞｼｯｸM-PRO" panose="020F0600000000000000" pitchFamily="50" charset="-128"/>
              <a:ea typeface="HG丸ｺﾞｼｯｸM-PRO" panose="020F0600000000000000" pitchFamily="50" charset="-128"/>
            </a:endParaRPr>
          </a:p>
        </p:txBody>
      </p:sp>
      <p:sp>
        <p:nvSpPr>
          <p:cNvPr id="7" name="タイトル 1"/>
          <p:cNvSpPr txBox="1">
            <a:spLocks/>
          </p:cNvSpPr>
          <p:nvPr/>
        </p:nvSpPr>
        <p:spPr>
          <a:xfrm>
            <a:off x="0" y="177493"/>
            <a:ext cx="9310677" cy="107178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en-US" altLang="ja-JP" sz="3200" b="1" dirty="0">
                <a:latin typeface="HG丸ｺﾞｼｯｸM-PRO" panose="020F0600000000000000" pitchFamily="50" charset="-128"/>
                <a:ea typeface="HG丸ｺﾞｼｯｸM-PRO" panose="020F0600000000000000" pitchFamily="50" charset="-128"/>
              </a:rPr>
              <a:t>【Point</a:t>
            </a:r>
            <a:r>
              <a:rPr lang="ja-JP" altLang="en-US" sz="3200" b="1" dirty="0">
                <a:latin typeface="HG丸ｺﾞｼｯｸM-PRO" panose="020F0600000000000000" pitchFamily="50" charset="-128"/>
                <a:ea typeface="HG丸ｺﾞｼｯｸM-PRO" panose="020F0600000000000000" pitchFamily="50" charset="-128"/>
              </a:rPr>
              <a:t>２</a:t>
            </a:r>
            <a:r>
              <a:rPr lang="en-US" altLang="ja-JP" sz="3200" b="1" dirty="0">
                <a:latin typeface="HG丸ｺﾞｼｯｸM-PRO" panose="020F0600000000000000" pitchFamily="50" charset="-128"/>
                <a:ea typeface="HG丸ｺﾞｼｯｸM-PRO" panose="020F0600000000000000" pitchFamily="50" charset="-128"/>
              </a:rPr>
              <a:t>】</a:t>
            </a:r>
            <a:r>
              <a:rPr lang="ja-JP" altLang="en-US" sz="2400" b="1" dirty="0">
                <a:latin typeface="HG丸ｺﾞｼｯｸM-PRO" panose="020F0600000000000000" pitchFamily="50" charset="-128"/>
                <a:ea typeface="HG丸ｺﾞｼｯｸM-PRO" panose="020F0600000000000000" pitchFamily="50" charset="-128"/>
              </a:rPr>
              <a:t>質のよい睡眠につながる</a:t>
            </a:r>
            <a:endParaRPr lang="en-US" altLang="ja-JP" sz="2000" b="1" dirty="0">
              <a:latin typeface="HG丸ｺﾞｼｯｸM-PRO" panose="020F0600000000000000" pitchFamily="50" charset="-128"/>
              <a:ea typeface="HG丸ｺﾞｼｯｸM-PRO" panose="020F0600000000000000" pitchFamily="50" charset="-128"/>
            </a:endParaRPr>
          </a:p>
          <a:p>
            <a:r>
              <a:rPr lang="ja-JP" altLang="en-US" sz="2200" b="1" dirty="0">
                <a:latin typeface="HG丸ｺﾞｼｯｸM-PRO" panose="020F0600000000000000" pitchFamily="50" charset="-128"/>
                <a:ea typeface="HG丸ｺﾞｼｯｸM-PRO" panose="020F0600000000000000" pitchFamily="50" charset="-128"/>
              </a:rPr>
              <a:t>　　　</a:t>
            </a:r>
            <a:r>
              <a:rPr lang="ja-JP" altLang="en-US" b="1" dirty="0">
                <a:latin typeface="HG丸ｺﾞｼｯｸM-PRO" panose="020F0600000000000000" pitchFamily="50" charset="-128"/>
                <a:ea typeface="HG丸ｺﾞｼｯｸM-PRO" panose="020F0600000000000000" pitchFamily="50" charset="-128"/>
              </a:rPr>
              <a:t>　</a:t>
            </a:r>
            <a:r>
              <a:rPr lang="ja-JP" altLang="en-US" b="1" dirty="0">
                <a:solidFill>
                  <a:srgbClr val="FF0000"/>
                </a:solidFill>
                <a:latin typeface="HG丸ｺﾞｼｯｸM-PRO" panose="020F0600000000000000" pitchFamily="50" charset="-128"/>
                <a:ea typeface="HG丸ｺﾞｼｯｸM-PRO" panose="020F0600000000000000" pitchFamily="50" charset="-128"/>
              </a:rPr>
              <a:t>日中～夕方</a:t>
            </a:r>
            <a:r>
              <a:rPr lang="ja-JP" altLang="en-US" sz="2800" b="1" dirty="0">
                <a:solidFill>
                  <a:schemeClr val="accent6">
                    <a:lumMod val="10000"/>
                  </a:schemeClr>
                </a:solidFill>
                <a:latin typeface="HG丸ｺﾞｼｯｸM-PRO" panose="020F0600000000000000" pitchFamily="50" charset="-128"/>
                <a:ea typeface="HG丸ｺﾞｼｯｸM-PRO" panose="020F0600000000000000" pitchFamily="50" charset="-128"/>
              </a:rPr>
              <a:t>の</a:t>
            </a:r>
            <a:r>
              <a:rPr lang="ja-JP" altLang="en-US" sz="2800" b="1" dirty="0" smtClean="0">
                <a:latin typeface="HG丸ｺﾞｼｯｸM-PRO" panose="020F0600000000000000" pitchFamily="50" charset="-128"/>
                <a:ea typeface="HG丸ｺﾞｼｯｸM-PRO" panose="020F0600000000000000" pitchFamily="50" charset="-128"/>
              </a:rPr>
              <a:t>過ごし方を知る</a:t>
            </a:r>
            <a:endParaRPr lang="en-US" altLang="ja-JP" sz="2800" b="1" dirty="0">
              <a:latin typeface="HG丸ｺﾞｼｯｸM-PRO" panose="020F0600000000000000" pitchFamily="50" charset="-128"/>
              <a:ea typeface="HG丸ｺﾞｼｯｸM-PRO" panose="020F0600000000000000" pitchFamily="50" charset="-128"/>
            </a:endParaRPr>
          </a:p>
        </p:txBody>
      </p:sp>
      <p:pic>
        <p:nvPicPr>
          <p:cNvPr id="2050"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779451" y="3239194"/>
            <a:ext cx="1362349" cy="13623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7"/>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555581" y="3334153"/>
            <a:ext cx="1172439" cy="11724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804750" y="451923"/>
            <a:ext cx="1784615" cy="17846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テキスト ボックス 4"/>
          <p:cNvSpPr txBox="1"/>
          <p:nvPr/>
        </p:nvSpPr>
        <p:spPr>
          <a:xfrm>
            <a:off x="577016" y="4849247"/>
            <a:ext cx="7978565" cy="1246495"/>
          </a:xfrm>
          <a:prstGeom prst="rect">
            <a:avLst/>
          </a:prstGeom>
          <a:noFill/>
          <a:ln w="25400">
            <a:solidFill>
              <a:schemeClr val="tx1"/>
            </a:solidFill>
            <a:prstDash val="sysDash"/>
          </a:ln>
        </p:spPr>
        <p:txBody>
          <a:bodyPr wrap="square" rtlCol="0">
            <a:spAutoFit/>
          </a:bodyPr>
          <a:lstStyle/>
          <a:p>
            <a:pPr marL="223838" indent="0">
              <a:lnSpc>
                <a:spcPct val="150000"/>
              </a:lnSpc>
              <a:buNone/>
            </a:pPr>
            <a:r>
              <a:rPr lang="en-US" altLang="ja-JP" b="1" dirty="0">
                <a:latin typeface="HG丸ｺﾞｼｯｸM-PRO" panose="020F0600000000000000" pitchFamily="50" charset="-128"/>
                <a:ea typeface="HG丸ｺﾞｼｯｸM-PRO" panose="020F0600000000000000" pitchFamily="50" charset="-128"/>
              </a:rPr>
              <a:t>【</a:t>
            </a:r>
            <a:r>
              <a:rPr lang="ja-JP" altLang="en-US" b="1" dirty="0" smtClean="0">
                <a:latin typeface="HG丸ｺﾞｼｯｸM-PRO" panose="020F0600000000000000" pitchFamily="50" charset="-128"/>
                <a:ea typeface="HG丸ｺﾞｼｯｸM-PRO" panose="020F0600000000000000" pitchFamily="50" charset="-128"/>
              </a:rPr>
              <a:t>留意点</a:t>
            </a:r>
            <a:r>
              <a:rPr lang="en-US" altLang="ja-JP" b="1" dirty="0" smtClean="0">
                <a:latin typeface="HG丸ｺﾞｼｯｸM-PRO" panose="020F0600000000000000" pitchFamily="50" charset="-128"/>
                <a:ea typeface="HG丸ｺﾞｼｯｸM-PRO" panose="020F0600000000000000" pitchFamily="50" charset="-128"/>
              </a:rPr>
              <a:t>】</a:t>
            </a:r>
            <a:endParaRPr lang="en-US" altLang="ja-JP" b="1" dirty="0">
              <a:latin typeface="HG丸ｺﾞｼｯｸM-PRO" panose="020F0600000000000000" pitchFamily="50" charset="-128"/>
              <a:ea typeface="HG丸ｺﾞｼｯｸM-PRO" panose="020F0600000000000000" pitchFamily="50" charset="-128"/>
            </a:endParaRPr>
          </a:p>
          <a:p>
            <a:pPr marL="223838" indent="0">
              <a:lnSpc>
                <a:spcPct val="150000"/>
              </a:lnSpc>
              <a:buNone/>
            </a:pPr>
            <a:r>
              <a:rPr lang="ja-JP" altLang="en-US" sz="1600" dirty="0">
                <a:latin typeface="HG丸ｺﾞｼｯｸM-PRO" panose="020F0600000000000000" pitchFamily="50" charset="-128"/>
                <a:ea typeface="HG丸ｺﾞｼｯｸM-PRO" panose="020F0600000000000000" pitchFamily="50" charset="-128"/>
              </a:rPr>
              <a:t>・</a:t>
            </a:r>
            <a:r>
              <a:rPr lang="en-US" altLang="ja-JP" sz="1600" dirty="0">
                <a:latin typeface="HG丸ｺﾞｼｯｸM-PRO" panose="020F0600000000000000" pitchFamily="50" charset="-128"/>
                <a:ea typeface="HG丸ｺﾞｼｯｸM-PRO" panose="020F0600000000000000" pitchFamily="50" charset="-128"/>
              </a:rPr>
              <a:t>30</a:t>
            </a:r>
            <a:r>
              <a:rPr lang="ja-JP" altLang="en-US" sz="1600" dirty="0">
                <a:latin typeface="HG丸ｺﾞｼｯｸM-PRO" panose="020F0600000000000000" pitchFamily="50" charset="-128"/>
                <a:ea typeface="HG丸ｺﾞｼｯｸM-PRO" panose="020F0600000000000000" pitchFamily="50" charset="-128"/>
              </a:rPr>
              <a:t>分以上の時間だと深い睡眠に入り、目覚めた時に強い眠気が生じて逆効果。</a:t>
            </a:r>
            <a:endParaRPr lang="en-US" altLang="ja-JP" sz="1600" dirty="0">
              <a:latin typeface="HG丸ｺﾞｼｯｸM-PRO" panose="020F0600000000000000" pitchFamily="50" charset="-128"/>
              <a:ea typeface="HG丸ｺﾞｼｯｸM-PRO" panose="020F0600000000000000" pitchFamily="50" charset="-128"/>
            </a:endParaRPr>
          </a:p>
          <a:p>
            <a:pPr marL="223838" indent="0">
              <a:lnSpc>
                <a:spcPct val="150000"/>
              </a:lnSpc>
              <a:buNone/>
            </a:pPr>
            <a:r>
              <a:rPr lang="ja-JP" altLang="en-US" sz="1600" dirty="0">
                <a:latin typeface="HG丸ｺﾞｼｯｸM-PRO" panose="020F0600000000000000" pitchFamily="50" charset="-128"/>
                <a:ea typeface="HG丸ｺﾞｼｯｸM-PRO" panose="020F0600000000000000" pitchFamily="50" charset="-128"/>
              </a:rPr>
              <a:t>・夕方以降だと短くても夜の睡眠に</a:t>
            </a:r>
            <a:r>
              <a:rPr lang="ja-JP" altLang="en-US" sz="1600" dirty="0" smtClean="0">
                <a:latin typeface="HG丸ｺﾞｼｯｸM-PRO" panose="020F0600000000000000" pitchFamily="50" charset="-128"/>
                <a:ea typeface="HG丸ｺﾞｼｯｸM-PRO" panose="020F0600000000000000" pitchFamily="50" charset="-128"/>
              </a:rPr>
              <a:t>影響がある</a:t>
            </a:r>
            <a:r>
              <a:rPr lang="ja-JP" altLang="en-US" sz="1600" dirty="0">
                <a:latin typeface="HG丸ｺﾞｼｯｸM-PRO" panose="020F0600000000000000" pitchFamily="50" charset="-128"/>
                <a:ea typeface="HG丸ｺﾞｼｯｸM-PRO" panose="020F0600000000000000" pitchFamily="50" charset="-128"/>
              </a:rPr>
              <a:t>ため避ける</a:t>
            </a:r>
            <a:r>
              <a:rPr lang="ja-JP" altLang="en-US" sz="1600" dirty="0" smtClean="0">
                <a:latin typeface="HG丸ｺﾞｼｯｸM-PRO" panose="020F0600000000000000" pitchFamily="50" charset="-128"/>
                <a:ea typeface="HG丸ｺﾞｼｯｸM-PRO" panose="020F0600000000000000" pitchFamily="50" charset="-128"/>
              </a:rPr>
              <a:t>。</a:t>
            </a:r>
            <a:endParaRPr lang="en-US" altLang="ja-JP" sz="1600" dirty="0">
              <a:latin typeface="HG丸ｺﾞｼｯｸM-PRO" panose="020F0600000000000000" pitchFamily="50" charset="-128"/>
              <a:ea typeface="HG丸ｺﾞｼｯｸM-PRO" panose="020F0600000000000000" pitchFamily="50" charset="-128"/>
            </a:endParaRPr>
          </a:p>
        </p:txBody>
      </p:sp>
      <p:sp>
        <p:nvSpPr>
          <p:cNvPr id="12" name="テキスト ボックス 11">
            <a:extLst>
              <a:ext uri="{FF2B5EF4-FFF2-40B4-BE49-F238E27FC236}">
                <a16:creationId xmlns:a16="http://schemas.microsoft.com/office/drawing/2014/main" xmlns="" id="{384E6A01-9924-482C-AE59-FFFF8091D877}"/>
              </a:ext>
            </a:extLst>
          </p:cNvPr>
          <p:cNvSpPr txBox="1"/>
          <p:nvPr/>
        </p:nvSpPr>
        <p:spPr>
          <a:xfrm>
            <a:off x="417343" y="6421257"/>
            <a:ext cx="8363408" cy="276999"/>
          </a:xfrm>
          <a:prstGeom prst="rect">
            <a:avLst/>
          </a:prstGeom>
          <a:noFill/>
        </p:spPr>
        <p:txBody>
          <a:bodyPr wrap="square" rtlCol="0">
            <a:spAutoFit/>
          </a:bodyPr>
          <a:lstStyle/>
          <a:p>
            <a:r>
              <a:rPr lang="ja-JP" altLang="en-US" sz="1200" dirty="0">
                <a:latin typeface="+mn-ea"/>
              </a:rPr>
              <a:t>出典：睡眠障害の診断・治療ガイドライン研究会　内山真 編</a:t>
            </a:r>
            <a:r>
              <a:rPr lang="ja-JP" altLang="en-US" sz="1200" dirty="0" smtClean="0">
                <a:latin typeface="+mn-ea"/>
              </a:rPr>
              <a:t>：</a:t>
            </a:r>
            <a:r>
              <a:rPr lang="en-US" altLang="ja-JP" sz="1200" dirty="0">
                <a:latin typeface="+mn-ea"/>
              </a:rPr>
              <a:t>『</a:t>
            </a:r>
            <a:r>
              <a:rPr lang="ja-JP" altLang="en-US" sz="1200" dirty="0">
                <a:latin typeface="+mn-ea"/>
              </a:rPr>
              <a:t>睡眠障害の対応と治療ガイドライン第３版</a:t>
            </a:r>
            <a:r>
              <a:rPr lang="en-US" altLang="ja-JP" sz="1200" dirty="0">
                <a:latin typeface="+mn-ea"/>
              </a:rPr>
              <a:t>』</a:t>
            </a:r>
            <a:r>
              <a:rPr lang="ja-JP" altLang="en-US" sz="1200" dirty="0">
                <a:latin typeface="+mn-ea"/>
              </a:rPr>
              <a:t>じほう（</a:t>
            </a:r>
            <a:r>
              <a:rPr lang="en-US" altLang="ja-JP" sz="1200" dirty="0">
                <a:latin typeface="+mn-ea"/>
              </a:rPr>
              <a:t>2019</a:t>
            </a:r>
            <a:r>
              <a:rPr lang="ja-JP" altLang="en-US" sz="1200" dirty="0">
                <a:latin typeface="+mn-ea"/>
              </a:rPr>
              <a:t>）</a:t>
            </a:r>
            <a:r>
              <a:rPr lang="en-US" altLang="ja-JP" sz="1200" dirty="0">
                <a:latin typeface="+mn-ea"/>
              </a:rPr>
              <a:t>p2-12</a:t>
            </a:r>
            <a:endParaRPr kumimoji="1" lang="ja-JP" altLang="en-US" sz="1200" dirty="0">
              <a:latin typeface="+mn-ea"/>
            </a:endParaRPr>
          </a:p>
        </p:txBody>
      </p:sp>
    </p:spTree>
    <p:extLst>
      <p:ext uri="{BB962C8B-B14F-4D97-AF65-F5344CB8AC3E}">
        <p14:creationId xmlns:p14="http://schemas.microsoft.com/office/powerpoint/2010/main" val="302671956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テキスト ボックス 11"/>
          <p:cNvSpPr txBox="1"/>
          <p:nvPr/>
        </p:nvSpPr>
        <p:spPr>
          <a:xfrm rot="20700000">
            <a:off x="1597352" y="3223716"/>
            <a:ext cx="366997" cy="369332"/>
          </a:xfrm>
          <a:prstGeom prst="rect">
            <a:avLst/>
          </a:prstGeom>
          <a:noFill/>
        </p:spPr>
        <p:txBody>
          <a:bodyPr wrap="square" rtlCol="0">
            <a:spAutoFit/>
          </a:bodyPr>
          <a:lstStyle/>
          <a:p>
            <a:r>
              <a:rPr kumimoji="1" lang="ja-JP" altLang="en-US" dirty="0">
                <a:solidFill>
                  <a:schemeClr val="accent1"/>
                </a:solidFill>
                <a:effectLst>
                  <a:outerShdw blurRad="50800" dist="38100" dir="2700000" algn="tl" rotWithShape="0">
                    <a:prstClr val="black">
                      <a:alpha val="40000"/>
                    </a:prstClr>
                  </a:outerShdw>
                </a:effectLst>
              </a:rPr>
              <a:t>♪</a:t>
            </a:r>
          </a:p>
        </p:txBody>
      </p:sp>
      <p:sp>
        <p:nvSpPr>
          <p:cNvPr id="13" name="タイトル 1"/>
          <p:cNvSpPr txBox="1">
            <a:spLocks/>
          </p:cNvSpPr>
          <p:nvPr/>
        </p:nvSpPr>
        <p:spPr>
          <a:xfrm>
            <a:off x="739785" y="82028"/>
            <a:ext cx="9310677" cy="107178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en-US" altLang="ja-JP" sz="3200" b="1" dirty="0">
                <a:latin typeface="HG丸ｺﾞｼｯｸM-PRO" panose="020F0600000000000000" pitchFamily="50" charset="-128"/>
                <a:ea typeface="HG丸ｺﾞｼｯｸM-PRO" panose="020F0600000000000000" pitchFamily="50" charset="-128"/>
              </a:rPr>
              <a:t>【Point</a:t>
            </a:r>
            <a:r>
              <a:rPr lang="ja-JP" altLang="en-US" sz="3200" b="1" dirty="0">
                <a:latin typeface="HG丸ｺﾞｼｯｸM-PRO" panose="020F0600000000000000" pitchFamily="50" charset="-128"/>
                <a:ea typeface="HG丸ｺﾞｼｯｸM-PRO" panose="020F0600000000000000" pitchFamily="50" charset="-128"/>
              </a:rPr>
              <a:t>２</a:t>
            </a:r>
            <a:r>
              <a:rPr lang="en-US" altLang="ja-JP" sz="3200" b="1" dirty="0">
                <a:latin typeface="HG丸ｺﾞｼｯｸM-PRO" panose="020F0600000000000000" pitchFamily="50" charset="-128"/>
                <a:ea typeface="HG丸ｺﾞｼｯｸM-PRO" panose="020F0600000000000000" pitchFamily="50" charset="-128"/>
              </a:rPr>
              <a:t>】</a:t>
            </a:r>
            <a:r>
              <a:rPr lang="ja-JP" altLang="en-US" sz="2400" b="1" dirty="0">
                <a:latin typeface="HG丸ｺﾞｼｯｸM-PRO" panose="020F0600000000000000" pitchFamily="50" charset="-128"/>
                <a:ea typeface="HG丸ｺﾞｼｯｸM-PRO" panose="020F0600000000000000" pitchFamily="50" charset="-128"/>
              </a:rPr>
              <a:t>質のよい睡眠につながる</a:t>
            </a:r>
            <a:endParaRPr lang="en-US" altLang="ja-JP" sz="2000" b="1" dirty="0">
              <a:latin typeface="HG丸ｺﾞｼｯｸM-PRO" panose="020F0600000000000000" pitchFamily="50" charset="-128"/>
              <a:ea typeface="HG丸ｺﾞｼｯｸM-PRO" panose="020F0600000000000000" pitchFamily="50" charset="-128"/>
            </a:endParaRPr>
          </a:p>
          <a:p>
            <a:r>
              <a:rPr lang="ja-JP" altLang="en-US" sz="1800" b="1" dirty="0">
                <a:latin typeface="HG丸ｺﾞｼｯｸM-PRO" panose="020F0600000000000000" pitchFamily="50" charset="-128"/>
                <a:ea typeface="HG丸ｺﾞｼｯｸM-PRO" panose="020F0600000000000000" pitchFamily="50" charset="-128"/>
              </a:rPr>
              <a:t>　</a:t>
            </a:r>
            <a:r>
              <a:rPr lang="ja-JP" altLang="en-US" sz="2400" b="1" dirty="0">
                <a:latin typeface="HG丸ｺﾞｼｯｸM-PRO" panose="020F0600000000000000" pitchFamily="50" charset="-128"/>
                <a:ea typeface="HG丸ｺﾞｼｯｸM-PRO" panose="020F0600000000000000" pitchFamily="50" charset="-128"/>
              </a:rPr>
              <a:t>　　　</a:t>
            </a:r>
            <a:r>
              <a:rPr lang="ja-JP" altLang="en-US" b="1" dirty="0">
                <a:latin typeface="HG丸ｺﾞｼｯｸM-PRO" panose="020F0600000000000000" pitchFamily="50" charset="-128"/>
                <a:ea typeface="HG丸ｺﾞｼｯｸM-PRO" panose="020F0600000000000000" pitchFamily="50" charset="-128"/>
              </a:rPr>
              <a:t>　</a:t>
            </a:r>
            <a:r>
              <a:rPr lang="ja-JP" altLang="en-US" b="1" dirty="0">
                <a:solidFill>
                  <a:srgbClr val="FF0000"/>
                </a:solidFill>
                <a:latin typeface="HG丸ｺﾞｼｯｸM-PRO" panose="020F0600000000000000" pitchFamily="50" charset="-128"/>
                <a:ea typeface="HG丸ｺﾞｼｯｸM-PRO" panose="020F0600000000000000" pitchFamily="50" charset="-128"/>
              </a:rPr>
              <a:t>夜～寝る前</a:t>
            </a:r>
            <a:r>
              <a:rPr lang="ja-JP" altLang="en-US" sz="2800" b="1" dirty="0">
                <a:solidFill>
                  <a:schemeClr val="accent6">
                    <a:lumMod val="10000"/>
                  </a:schemeClr>
                </a:solidFill>
                <a:latin typeface="HG丸ｺﾞｼｯｸM-PRO" panose="020F0600000000000000" pitchFamily="50" charset="-128"/>
                <a:ea typeface="HG丸ｺﾞｼｯｸM-PRO" panose="020F0600000000000000" pitchFamily="50" charset="-128"/>
              </a:rPr>
              <a:t>の</a:t>
            </a:r>
            <a:r>
              <a:rPr lang="ja-JP" altLang="en-US" sz="2800" b="1" dirty="0" smtClean="0">
                <a:latin typeface="HG丸ｺﾞｼｯｸM-PRO" panose="020F0600000000000000" pitchFamily="50" charset="-128"/>
                <a:ea typeface="HG丸ｺﾞｼｯｸM-PRO" panose="020F0600000000000000" pitchFamily="50" charset="-128"/>
              </a:rPr>
              <a:t>過ごし方を知る</a:t>
            </a:r>
            <a:endParaRPr lang="en-US" altLang="ja-JP" sz="2800" b="1" dirty="0">
              <a:latin typeface="HG丸ｺﾞｼｯｸM-PRO" panose="020F0600000000000000" pitchFamily="50" charset="-128"/>
              <a:ea typeface="HG丸ｺﾞｼｯｸM-PRO" panose="020F0600000000000000" pitchFamily="50" charset="-128"/>
            </a:endParaRPr>
          </a:p>
        </p:txBody>
      </p:sp>
      <p:sp>
        <p:nvSpPr>
          <p:cNvPr id="14" name="コンテンツ プレースホルダー 2"/>
          <p:cNvSpPr>
            <a:spLocks noGrp="1"/>
          </p:cNvSpPr>
          <p:nvPr>
            <p:ph sz="quarter" idx="1"/>
          </p:nvPr>
        </p:nvSpPr>
        <p:spPr>
          <a:xfrm>
            <a:off x="211818" y="1188756"/>
            <a:ext cx="9482363" cy="5317212"/>
          </a:xfrm>
          <a:ln>
            <a:solidFill>
              <a:schemeClr val="tx1"/>
            </a:solidFill>
          </a:ln>
        </p:spPr>
        <p:txBody>
          <a:bodyPr>
            <a:normAutofit fontScale="77500" lnSpcReduction="20000"/>
          </a:bodyPr>
          <a:lstStyle/>
          <a:p>
            <a:pPr marL="0" indent="0">
              <a:lnSpc>
                <a:spcPct val="150000"/>
              </a:lnSpc>
              <a:buNone/>
            </a:pPr>
            <a:r>
              <a:rPr lang="ja-JP" altLang="en-US" sz="2600" b="1" dirty="0">
                <a:latin typeface="HG丸ｺﾞｼｯｸM-PRO" panose="020F0600000000000000" pitchFamily="50" charset="-128"/>
                <a:ea typeface="HG丸ｺﾞｼｯｸM-PRO" panose="020F0600000000000000" pitchFamily="50" charset="-128"/>
              </a:rPr>
              <a:t>（１）寝る３時間前には食事をすませる。</a:t>
            </a:r>
            <a:endParaRPr lang="en-US" altLang="ja-JP" sz="2600" b="1" dirty="0">
              <a:latin typeface="HG丸ｺﾞｼｯｸM-PRO" panose="020F0600000000000000" pitchFamily="50" charset="-128"/>
              <a:ea typeface="HG丸ｺﾞｼｯｸM-PRO" panose="020F0600000000000000" pitchFamily="50" charset="-128"/>
            </a:endParaRPr>
          </a:p>
          <a:p>
            <a:pPr marL="0" indent="0">
              <a:lnSpc>
                <a:spcPct val="150000"/>
              </a:lnSpc>
              <a:buNone/>
            </a:pPr>
            <a:r>
              <a:rPr lang="ja-JP" altLang="en-US" sz="2100" dirty="0">
                <a:latin typeface="HG丸ｺﾞｼｯｸM-PRO" panose="020F0600000000000000" pitchFamily="50" charset="-128"/>
                <a:ea typeface="HG丸ｺﾞｼｯｸM-PRO" panose="020F0600000000000000" pitchFamily="50" charset="-128"/>
              </a:rPr>
              <a:t>・入眠時に胃腸が活発に活動していると、睡眠の妨げになる！</a:t>
            </a:r>
            <a:endParaRPr lang="en-US" altLang="ja-JP" sz="2100" dirty="0">
              <a:latin typeface="HG丸ｺﾞｼｯｸM-PRO" panose="020F0600000000000000" pitchFamily="50" charset="-128"/>
              <a:ea typeface="HG丸ｺﾞｼｯｸM-PRO" panose="020F0600000000000000" pitchFamily="50" charset="-128"/>
            </a:endParaRPr>
          </a:p>
          <a:p>
            <a:pPr marL="0" indent="0">
              <a:lnSpc>
                <a:spcPct val="150000"/>
              </a:lnSpc>
              <a:buNone/>
            </a:pPr>
            <a:r>
              <a:rPr lang="ja-JP" altLang="en-US" sz="2600" b="1" dirty="0">
                <a:latin typeface="HG丸ｺﾞｼｯｸM-PRO" panose="020F0600000000000000" pitchFamily="50" charset="-128"/>
                <a:ea typeface="HG丸ｺﾞｼｯｸM-PRO" panose="020F0600000000000000" pitchFamily="50" charset="-128"/>
              </a:rPr>
              <a:t>（２）入浴で体を温める。</a:t>
            </a:r>
            <a:endParaRPr lang="en-US" altLang="ja-JP" sz="2600" b="1" dirty="0">
              <a:latin typeface="HG丸ｺﾞｼｯｸM-PRO" panose="020F0600000000000000" pitchFamily="50" charset="-128"/>
              <a:ea typeface="HG丸ｺﾞｼｯｸM-PRO" panose="020F0600000000000000" pitchFamily="50" charset="-128"/>
            </a:endParaRPr>
          </a:p>
          <a:p>
            <a:pPr marL="0" indent="0">
              <a:lnSpc>
                <a:spcPct val="150000"/>
              </a:lnSpc>
              <a:buNone/>
            </a:pPr>
            <a:r>
              <a:rPr lang="ja-JP" altLang="en-US" sz="2100" dirty="0">
                <a:latin typeface="HG丸ｺﾞｼｯｸM-PRO" panose="020F0600000000000000" pitchFamily="50" charset="-128"/>
                <a:ea typeface="HG丸ｺﾞｼｯｸM-PRO" panose="020F0600000000000000" pitchFamily="50" charset="-128"/>
              </a:rPr>
              <a:t>・</a:t>
            </a:r>
            <a:r>
              <a:rPr lang="ja-JP" altLang="en-US" sz="2100" dirty="0" smtClean="0">
                <a:latin typeface="HG丸ｺﾞｼｯｸM-PRO" panose="020F0600000000000000" pitchFamily="50" charset="-128"/>
                <a:ea typeface="HG丸ｺﾞｼｯｸM-PRO" panose="020F0600000000000000" pitchFamily="50" charset="-128"/>
              </a:rPr>
              <a:t>入浴で体を</a:t>
            </a:r>
            <a:r>
              <a:rPr lang="ja-JP" altLang="en-US" sz="2100" dirty="0">
                <a:latin typeface="HG丸ｺﾞｼｯｸM-PRO" panose="020F0600000000000000" pitchFamily="50" charset="-128"/>
                <a:ea typeface="HG丸ｺﾞｼｯｸM-PRO" panose="020F0600000000000000" pitchFamily="50" charset="-128"/>
              </a:rPr>
              <a:t>温めておくと体温が下がってくる時にスムーズに入眠できる。</a:t>
            </a:r>
            <a:endParaRPr lang="en-US" altLang="ja-JP" sz="2100" dirty="0">
              <a:latin typeface="HG丸ｺﾞｼｯｸM-PRO" panose="020F0600000000000000" pitchFamily="50" charset="-128"/>
              <a:ea typeface="HG丸ｺﾞｼｯｸM-PRO" panose="020F0600000000000000" pitchFamily="50" charset="-128"/>
            </a:endParaRPr>
          </a:p>
          <a:p>
            <a:pPr marL="0" indent="0">
              <a:lnSpc>
                <a:spcPct val="150000"/>
              </a:lnSpc>
              <a:buNone/>
            </a:pPr>
            <a:endParaRPr lang="en-US" altLang="ja-JP" sz="2000" b="1" dirty="0">
              <a:latin typeface="HG丸ｺﾞｼｯｸM-PRO" panose="020F0600000000000000" pitchFamily="50" charset="-128"/>
              <a:ea typeface="HG丸ｺﾞｼｯｸM-PRO" panose="020F0600000000000000" pitchFamily="50" charset="-128"/>
            </a:endParaRPr>
          </a:p>
          <a:p>
            <a:pPr marL="0" indent="0">
              <a:lnSpc>
                <a:spcPct val="150000"/>
              </a:lnSpc>
              <a:spcBef>
                <a:spcPts val="1200"/>
              </a:spcBef>
              <a:buNone/>
            </a:pPr>
            <a:endParaRPr lang="en-US" altLang="ja-JP" sz="2000" b="1" dirty="0">
              <a:latin typeface="HG丸ｺﾞｼｯｸM-PRO" panose="020F0600000000000000" pitchFamily="50" charset="-128"/>
              <a:ea typeface="HG丸ｺﾞｼｯｸM-PRO" panose="020F0600000000000000" pitchFamily="50" charset="-128"/>
            </a:endParaRPr>
          </a:p>
          <a:p>
            <a:pPr marL="0" indent="0">
              <a:lnSpc>
                <a:spcPct val="150000"/>
              </a:lnSpc>
              <a:spcBef>
                <a:spcPts val="1200"/>
              </a:spcBef>
              <a:buNone/>
            </a:pPr>
            <a:r>
              <a:rPr lang="ja-JP" altLang="en-US" sz="2600" b="1" dirty="0">
                <a:latin typeface="HG丸ｺﾞｼｯｸM-PRO" panose="020F0600000000000000" pitchFamily="50" charset="-128"/>
                <a:ea typeface="HG丸ｺﾞｼｯｸM-PRO" panose="020F0600000000000000" pitchFamily="50" charset="-128"/>
              </a:rPr>
              <a:t>（３）寝る前に、リラックスタイムを作る</a:t>
            </a:r>
            <a:r>
              <a:rPr lang="ja-JP" altLang="en-US" sz="2600" dirty="0">
                <a:latin typeface="HG丸ｺﾞｼｯｸM-PRO" panose="020F0600000000000000" pitchFamily="50" charset="-128"/>
                <a:ea typeface="HG丸ｺﾞｼｯｸM-PRO" panose="020F0600000000000000" pitchFamily="50" charset="-128"/>
              </a:rPr>
              <a:t>。</a:t>
            </a:r>
            <a:endParaRPr lang="en-US" altLang="ja-JP" sz="2600" dirty="0">
              <a:latin typeface="HG丸ｺﾞｼｯｸM-PRO" panose="020F0600000000000000" pitchFamily="50" charset="-128"/>
              <a:ea typeface="HG丸ｺﾞｼｯｸM-PRO" panose="020F0600000000000000" pitchFamily="50" charset="-128"/>
            </a:endParaRPr>
          </a:p>
          <a:p>
            <a:pPr marL="0" indent="0">
              <a:lnSpc>
                <a:spcPct val="150000"/>
              </a:lnSpc>
              <a:spcBef>
                <a:spcPts val="1200"/>
              </a:spcBef>
              <a:buNone/>
            </a:pPr>
            <a:r>
              <a:rPr lang="ja-JP" altLang="en-US" sz="2100" dirty="0">
                <a:latin typeface="HG丸ｺﾞｼｯｸM-PRO" panose="020F0600000000000000" pitchFamily="50" charset="-128"/>
                <a:ea typeface="HG丸ｺﾞｼｯｸM-PRO" panose="020F0600000000000000" pitchFamily="50" charset="-128"/>
              </a:rPr>
              <a:t>・呼吸法、筋弛緩法、ヨガ、ストレッチ、音楽、アロマなど自分にあった方法を</a:t>
            </a:r>
            <a:r>
              <a:rPr lang="ja-JP" altLang="en-US" sz="2100" dirty="0" smtClean="0">
                <a:latin typeface="HG丸ｺﾞｼｯｸM-PRO" panose="020F0600000000000000" pitchFamily="50" charset="-128"/>
                <a:ea typeface="HG丸ｺﾞｼｯｸM-PRO" panose="020F0600000000000000" pitchFamily="50" charset="-128"/>
              </a:rPr>
              <a:t>取り入れましょう。</a:t>
            </a:r>
            <a:endParaRPr lang="en-US" altLang="ja-JP" sz="2100" dirty="0">
              <a:latin typeface="HG丸ｺﾞｼｯｸM-PRO" panose="020F0600000000000000" pitchFamily="50" charset="-128"/>
              <a:ea typeface="HG丸ｺﾞｼｯｸM-PRO" panose="020F0600000000000000" pitchFamily="50" charset="-128"/>
            </a:endParaRPr>
          </a:p>
          <a:p>
            <a:pPr marL="0" indent="0">
              <a:lnSpc>
                <a:spcPct val="150000"/>
              </a:lnSpc>
              <a:spcBef>
                <a:spcPts val="1200"/>
              </a:spcBef>
              <a:buNone/>
            </a:pPr>
            <a:r>
              <a:rPr lang="ja-JP" altLang="en-US" sz="2100" dirty="0">
                <a:latin typeface="HG丸ｺﾞｼｯｸM-PRO" panose="020F0600000000000000" pitchFamily="50" charset="-128"/>
                <a:ea typeface="HG丸ｺﾞｼｯｸM-PRO" panose="020F0600000000000000" pitchFamily="50" charset="-128"/>
              </a:rPr>
              <a:t>・入眠前の強い光は寝つきを悪くするので注意！！</a:t>
            </a:r>
            <a:endParaRPr lang="en-US" altLang="ja-JP" sz="2100" dirty="0">
              <a:latin typeface="HG丸ｺﾞｼｯｸM-PRO" panose="020F0600000000000000" pitchFamily="50" charset="-128"/>
              <a:ea typeface="HG丸ｺﾞｼｯｸM-PRO" panose="020F0600000000000000" pitchFamily="50" charset="-128"/>
            </a:endParaRPr>
          </a:p>
          <a:p>
            <a:pPr marL="0" indent="0">
              <a:lnSpc>
                <a:spcPct val="150000"/>
              </a:lnSpc>
              <a:spcBef>
                <a:spcPts val="1200"/>
              </a:spcBef>
              <a:buNone/>
            </a:pPr>
            <a:r>
              <a:rPr lang="en-US" altLang="ja-JP" sz="2100" dirty="0">
                <a:latin typeface="HG丸ｺﾞｼｯｸM-PRO" panose="020F0600000000000000" pitchFamily="50" charset="-128"/>
                <a:ea typeface="HG丸ｺﾞｼｯｸM-PRO" panose="020F0600000000000000" pitchFamily="50" charset="-128"/>
              </a:rPr>
              <a:t>※PC</a:t>
            </a:r>
            <a:r>
              <a:rPr lang="ja-JP" altLang="en-US" sz="2100" dirty="0">
                <a:latin typeface="HG丸ｺﾞｼｯｸM-PRO" panose="020F0600000000000000" pitchFamily="50" charset="-128"/>
                <a:ea typeface="HG丸ｺﾞｼｯｸM-PRO" panose="020F0600000000000000" pitchFamily="50" charset="-128"/>
              </a:rPr>
              <a:t>やスマートフォンから発せられるブルーライトを浴びると脳が「昼間」と勘違い</a:t>
            </a:r>
            <a:r>
              <a:rPr lang="ja-JP" altLang="en-US" sz="2100" dirty="0" smtClean="0">
                <a:latin typeface="HG丸ｺﾞｼｯｸM-PRO" panose="020F0600000000000000" pitchFamily="50" charset="-128"/>
                <a:ea typeface="HG丸ｺﾞｼｯｸM-PRO" panose="020F0600000000000000" pitchFamily="50" charset="-128"/>
              </a:rPr>
              <a:t>して、</a:t>
            </a:r>
            <a:r>
              <a:rPr lang="ja-JP" altLang="en-US" sz="2100" dirty="0">
                <a:latin typeface="HG丸ｺﾞｼｯｸM-PRO" panose="020F0600000000000000" pitchFamily="50" charset="-128"/>
                <a:ea typeface="HG丸ｺﾞｼｯｸM-PRO" panose="020F0600000000000000" pitchFamily="50" charset="-128"/>
              </a:rPr>
              <a:t>夜間</a:t>
            </a:r>
            <a:r>
              <a:rPr lang="ja-JP" altLang="en-US" sz="2100" dirty="0" smtClean="0">
                <a:latin typeface="HG丸ｺﾞｼｯｸM-PRO" panose="020F0600000000000000" pitchFamily="50" charset="-128"/>
                <a:ea typeface="HG丸ｺﾞｼｯｸM-PRO" panose="020F0600000000000000" pitchFamily="50" charset="-128"/>
              </a:rPr>
              <a:t>の</a:t>
            </a:r>
            <a:endParaRPr lang="en-US" altLang="ja-JP" sz="2100" dirty="0" smtClean="0">
              <a:latin typeface="HG丸ｺﾞｼｯｸM-PRO" panose="020F0600000000000000" pitchFamily="50" charset="-128"/>
              <a:ea typeface="HG丸ｺﾞｼｯｸM-PRO" panose="020F0600000000000000" pitchFamily="50" charset="-128"/>
            </a:endParaRPr>
          </a:p>
          <a:p>
            <a:pPr marL="0" indent="0">
              <a:lnSpc>
                <a:spcPct val="150000"/>
              </a:lnSpc>
              <a:spcBef>
                <a:spcPts val="1200"/>
              </a:spcBef>
              <a:buNone/>
            </a:pPr>
            <a:r>
              <a:rPr lang="ja-JP" altLang="en-US" sz="2100" dirty="0">
                <a:latin typeface="HG丸ｺﾞｼｯｸM-PRO" panose="020F0600000000000000" pitchFamily="50" charset="-128"/>
                <a:ea typeface="HG丸ｺﾞｼｯｸM-PRO" panose="020F0600000000000000" pitchFamily="50" charset="-128"/>
              </a:rPr>
              <a:t>　</a:t>
            </a:r>
            <a:r>
              <a:rPr lang="ja-JP" altLang="en-US" sz="2100" dirty="0" smtClean="0">
                <a:latin typeface="HG丸ｺﾞｼｯｸM-PRO" panose="020F0600000000000000" pitchFamily="50" charset="-128"/>
                <a:ea typeface="HG丸ｺﾞｼｯｸM-PRO" panose="020F0600000000000000" pitchFamily="50" charset="-128"/>
              </a:rPr>
              <a:t>睡眠</a:t>
            </a:r>
            <a:r>
              <a:rPr lang="ja-JP" altLang="en-US" sz="2100" dirty="0">
                <a:latin typeface="HG丸ｺﾞｼｯｸM-PRO" panose="020F0600000000000000" pitchFamily="50" charset="-128"/>
                <a:ea typeface="HG丸ｺﾞｼｯｸM-PRO" panose="020F0600000000000000" pitchFamily="50" charset="-128"/>
              </a:rPr>
              <a:t>の質、朝の目覚めが悪化！</a:t>
            </a:r>
            <a:endParaRPr lang="en-US" altLang="ja-JP" sz="2100" dirty="0"/>
          </a:p>
        </p:txBody>
      </p:sp>
      <p:pic>
        <p:nvPicPr>
          <p:cNvPr id="1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327134" y="3408382"/>
            <a:ext cx="1613948" cy="16139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8" name="乗算記号 17">
            <a:extLst>
              <a:ext uri="{FF2B5EF4-FFF2-40B4-BE49-F238E27FC236}">
                <a16:creationId xmlns:a16="http://schemas.microsoft.com/office/drawing/2014/main" xmlns="" id="{209EE88F-1E7B-45D8-96EB-C5B66D8C00B3}"/>
              </a:ext>
            </a:extLst>
          </p:cNvPr>
          <p:cNvSpPr/>
          <p:nvPr/>
        </p:nvSpPr>
        <p:spPr>
          <a:xfrm>
            <a:off x="8140242" y="3775363"/>
            <a:ext cx="2047741" cy="1202216"/>
          </a:xfrm>
          <a:prstGeom prst="mathMultiply">
            <a:avLst>
              <a:gd name="adj1" fmla="val 1352"/>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3" name="角丸四角形吹き出し 2"/>
          <p:cNvSpPr/>
          <p:nvPr/>
        </p:nvSpPr>
        <p:spPr>
          <a:xfrm>
            <a:off x="4963170" y="3182515"/>
            <a:ext cx="3670874" cy="902443"/>
          </a:xfrm>
          <a:prstGeom prst="wedgeRoundRectCallout">
            <a:avLst>
              <a:gd name="adj1" fmla="val -54813"/>
              <a:gd name="adj2" fmla="val -8300"/>
              <a:gd name="adj3" fmla="val 16667"/>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kumimoji="1" lang="ja-JP" altLang="en-US" sz="1600" dirty="0">
                <a:latin typeface="HG丸ｺﾞｼｯｸM-PRO" panose="020F0600000000000000" pitchFamily="50" charset="-128"/>
                <a:ea typeface="HG丸ｺﾞｼｯｸM-PRO" panose="020F0600000000000000" pitchFamily="50" charset="-128"/>
              </a:rPr>
              <a:t>就寝前</a:t>
            </a:r>
            <a:r>
              <a:rPr kumimoji="1" lang="en-US" altLang="ja-JP" sz="1600" dirty="0">
                <a:latin typeface="HG丸ｺﾞｼｯｸM-PRO" panose="020F0600000000000000" pitchFamily="50" charset="-128"/>
                <a:ea typeface="HG丸ｺﾞｼｯｸM-PRO" panose="020F0600000000000000" pitchFamily="50" charset="-128"/>
              </a:rPr>
              <a:t>30</a:t>
            </a:r>
            <a:r>
              <a:rPr kumimoji="1" lang="ja-JP" altLang="en-US" sz="1600" dirty="0">
                <a:latin typeface="HG丸ｺﾞｼｯｸM-PRO" panose="020F0600000000000000" pitchFamily="50" charset="-128"/>
                <a:ea typeface="HG丸ｺﾞｼｯｸM-PRO" panose="020F0600000000000000" pitchFamily="50" charset="-128"/>
              </a:rPr>
              <a:t>分～</a:t>
            </a:r>
            <a:r>
              <a:rPr kumimoji="1" lang="en-US" altLang="ja-JP" sz="1600" dirty="0">
                <a:latin typeface="HG丸ｺﾞｼｯｸM-PRO" panose="020F0600000000000000" pitchFamily="50" charset="-128"/>
                <a:ea typeface="HG丸ｺﾞｼｯｸM-PRO" panose="020F0600000000000000" pitchFamily="50" charset="-128"/>
              </a:rPr>
              <a:t>60</a:t>
            </a:r>
            <a:r>
              <a:rPr kumimoji="1" lang="ja-JP" altLang="en-US" sz="1600" dirty="0">
                <a:latin typeface="HG丸ｺﾞｼｯｸM-PRO" panose="020F0600000000000000" pitchFamily="50" charset="-128"/>
                <a:ea typeface="HG丸ｺﾞｼｯｸM-PRO" panose="020F0600000000000000" pitchFamily="50" charset="-128"/>
              </a:rPr>
              <a:t>分に入浴する場合は、ぬるめ（</a:t>
            </a:r>
            <a:r>
              <a:rPr kumimoji="1" lang="en-US" altLang="ja-JP" sz="1600" dirty="0">
                <a:latin typeface="HG丸ｺﾞｼｯｸM-PRO" panose="020F0600000000000000" pitchFamily="50" charset="-128"/>
                <a:ea typeface="HG丸ｺﾞｼｯｸM-PRO" panose="020F0600000000000000" pitchFamily="50" charset="-128"/>
              </a:rPr>
              <a:t>40</a:t>
            </a:r>
            <a:r>
              <a:rPr kumimoji="1" lang="ja-JP" altLang="en-US" sz="1600" dirty="0">
                <a:latin typeface="HG丸ｺﾞｼｯｸM-PRO" panose="020F0600000000000000" pitchFamily="50" charset="-128"/>
                <a:ea typeface="HG丸ｺﾞｼｯｸM-PRO" panose="020F0600000000000000" pitchFamily="50" charset="-128"/>
              </a:rPr>
              <a:t>度</a:t>
            </a:r>
            <a:r>
              <a:rPr lang="ja-JP" altLang="en-US" sz="1600" dirty="0">
                <a:latin typeface="HG丸ｺﾞｼｯｸM-PRO" panose="020F0600000000000000" pitchFamily="50" charset="-128"/>
                <a:ea typeface="HG丸ｺﾞｼｯｸM-PRO" panose="020F0600000000000000" pitchFamily="50" charset="-128"/>
              </a:rPr>
              <a:t>前後</a:t>
            </a:r>
            <a:r>
              <a:rPr kumimoji="1" lang="ja-JP" altLang="en-US" sz="1600" dirty="0">
                <a:latin typeface="HG丸ｺﾞｼｯｸM-PRO" panose="020F0600000000000000" pitchFamily="50" charset="-128"/>
                <a:ea typeface="HG丸ｺﾞｼｯｸM-PRO" panose="020F0600000000000000" pitchFamily="50" charset="-128"/>
              </a:rPr>
              <a:t>）の湯にする</a:t>
            </a:r>
            <a:endParaRPr kumimoji="1" lang="en-US" altLang="ja-JP" sz="1600" dirty="0">
              <a:latin typeface="HG丸ｺﾞｼｯｸM-PRO" panose="020F0600000000000000" pitchFamily="50" charset="-128"/>
              <a:ea typeface="HG丸ｺﾞｼｯｸM-PRO" panose="020F0600000000000000" pitchFamily="50" charset="-128"/>
            </a:endParaRPr>
          </a:p>
        </p:txBody>
      </p:sp>
      <p:pic>
        <p:nvPicPr>
          <p:cNvPr id="2050" name="Picture 2"/>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6172" r="5501" b="26676"/>
          <a:stretch/>
        </p:blipFill>
        <p:spPr bwMode="auto">
          <a:xfrm>
            <a:off x="3200732" y="3082719"/>
            <a:ext cx="1680053" cy="11020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フリーフォーム 10"/>
          <p:cNvSpPr/>
          <p:nvPr/>
        </p:nvSpPr>
        <p:spPr>
          <a:xfrm>
            <a:off x="1600473" y="3186057"/>
            <a:ext cx="1142104" cy="575942"/>
          </a:xfrm>
          <a:custGeom>
            <a:avLst/>
            <a:gdLst>
              <a:gd name="connsiteX0" fmla="*/ 1054250 w 1054250"/>
              <a:gd name="connsiteY0" fmla="*/ 534399 h 575942"/>
              <a:gd name="connsiteX1" fmla="*/ 688490 w 1054250"/>
              <a:gd name="connsiteY1" fmla="*/ 523642 h 575942"/>
              <a:gd name="connsiteX2" fmla="*/ 559398 w 1054250"/>
              <a:gd name="connsiteY2" fmla="*/ 18032 h 575942"/>
              <a:gd name="connsiteX3" fmla="*/ 0 w 1054250"/>
              <a:gd name="connsiteY3" fmla="*/ 104093 h 575942"/>
              <a:gd name="connsiteX4" fmla="*/ 0 w 1054250"/>
              <a:gd name="connsiteY4" fmla="*/ 104093 h 57594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54250" h="575942">
                <a:moveTo>
                  <a:pt x="1054250" y="534399"/>
                </a:moveTo>
                <a:cubicBezTo>
                  <a:pt x="912607" y="572051"/>
                  <a:pt x="770965" y="609703"/>
                  <a:pt x="688490" y="523642"/>
                </a:cubicBezTo>
                <a:cubicBezTo>
                  <a:pt x="606015" y="437581"/>
                  <a:pt x="674146" y="87957"/>
                  <a:pt x="559398" y="18032"/>
                </a:cubicBezTo>
                <a:cubicBezTo>
                  <a:pt x="444650" y="-51893"/>
                  <a:pt x="0" y="104093"/>
                  <a:pt x="0" y="104093"/>
                </a:cubicBezTo>
                <a:lnTo>
                  <a:pt x="0" y="104093"/>
                </a:lnTo>
              </a:path>
            </a:pathLst>
          </a:custGeom>
          <a:noFill/>
          <a:ln w="3175"/>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 name="テキスト ボックス 16">
            <a:extLst>
              <a:ext uri="{FF2B5EF4-FFF2-40B4-BE49-F238E27FC236}">
                <a16:creationId xmlns:a16="http://schemas.microsoft.com/office/drawing/2014/main" xmlns="" id="{28A9CBCF-B61A-4875-BBAD-F8F459694A8A}"/>
              </a:ext>
            </a:extLst>
          </p:cNvPr>
          <p:cNvSpPr txBox="1"/>
          <p:nvPr/>
        </p:nvSpPr>
        <p:spPr>
          <a:xfrm>
            <a:off x="739785" y="6536780"/>
            <a:ext cx="8553320" cy="276999"/>
          </a:xfrm>
          <a:prstGeom prst="rect">
            <a:avLst/>
          </a:prstGeom>
          <a:noFill/>
        </p:spPr>
        <p:txBody>
          <a:bodyPr wrap="square" rtlCol="0">
            <a:spAutoFit/>
          </a:bodyPr>
          <a:lstStyle/>
          <a:p>
            <a:r>
              <a:rPr lang="ja-JP" altLang="en-US" sz="1200" dirty="0">
                <a:latin typeface="+mn-ea"/>
              </a:rPr>
              <a:t>出典：睡眠障害の診断・治療ガイドライン研究会　内山真　編：</a:t>
            </a:r>
            <a:r>
              <a:rPr lang="en-US" altLang="ja-JP" sz="1200" dirty="0">
                <a:latin typeface="+mn-ea"/>
              </a:rPr>
              <a:t>『</a:t>
            </a:r>
            <a:r>
              <a:rPr lang="ja-JP" altLang="en-US" sz="1200" dirty="0">
                <a:latin typeface="+mn-ea"/>
              </a:rPr>
              <a:t>睡眠障害の対応と治療ガイドライン第３版</a:t>
            </a:r>
            <a:r>
              <a:rPr lang="en-US" altLang="ja-JP" sz="1200" dirty="0">
                <a:latin typeface="+mn-ea"/>
              </a:rPr>
              <a:t>』</a:t>
            </a:r>
            <a:r>
              <a:rPr lang="ja-JP" altLang="en-US" sz="1200" dirty="0">
                <a:latin typeface="+mn-ea"/>
              </a:rPr>
              <a:t>じほう（</a:t>
            </a:r>
            <a:r>
              <a:rPr lang="en-US" altLang="ja-JP" sz="1200" dirty="0">
                <a:latin typeface="+mn-ea"/>
              </a:rPr>
              <a:t>2019</a:t>
            </a:r>
            <a:r>
              <a:rPr lang="ja-JP" altLang="en-US" sz="1200" dirty="0">
                <a:latin typeface="+mn-ea"/>
              </a:rPr>
              <a:t>） </a:t>
            </a:r>
            <a:r>
              <a:rPr lang="en-US" altLang="ja-JP" sz="1200" dirty="0">
                <a:latin typeface="+mn-ea"/>
              </a:rPr>
              <a:t>p</a:t>
            </a:r>
            <a:r>
              <a:rPr kumimoji="1" lang="en-US" altLang="ja-JP" sz="1200" dirty="0" smtClean="0">
                <a:latin typeface="+mn-ea"/>
              </a:rPr>
              <a:t>140-142</a:t>
            </a:r>
            <a:r>
              <a:rPr kumimoji="1" lang="ja-JP" altLang="en-US" sz="1200" dirty="0">
                <a:latin typeface="+mn-ea"/>
              </a:rPr>
              <a:t>　　</a:t>
            </a:r>
          </a:p>
        </p:txBody>
      </p:sp>
    </p:spTree>
    <p:extLst>
      <p:ext uri="{BB962C8B-B14F-4D97-AF65-F5344CB8AC3E}">
        <p14:creationId xmlns:p14="http://schemas.microsoft.com/office/powerpoint/2010/main" val="66500356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Rectangle 2"/>
          <p:cNvSpPr>
            <a:spLocks noGrp="1" noChangeArrowheads="1"/>
          </p:cNvSpPr>
          <p:nvPr>
            <p:ph type="title"/>
          </p:nvPr>
        </p:nvSpPr>
        <p:spPr>
          <a:xfrm>
            <a:off x="761738" y="391033"/>
            <a:ext cx="8915400" cy="1143000"/>
          </a:xfrm>
        </p:spPr>
        <p:txBody>
          <a:bodyPr>
            <a:normAutofit fontScale="90000"/>
          </a:bodyPr>
          <a:lstStyle/>
          <a:p>
            <a:pPr eaLnBrk="1" hangingPunct="1"/>
            <a:r>
              <a:rPr lang="ja-JP" altLang="en-US" b="1" dirty="0">
                <a:latin typeface="HG丸ｺﾞｼｯｸM-PRO" panose="020F0600000000000000" pitchFamily="50" charset="-128"/>
                <a:ea typeface="HG丸ｺﾞｼｯｸM-PRO" panose="020F0600000000000000" pitchFamily="50" charset="-128"/>
              </a:rPr>
              <a:t>講座の受講にあたって</a:t>
            </a:r>
            <a:r>
              <a:rPr lang="en-US" altLang="ja-JP" b="1" dirty="0">
                <a:latin typeface="HG丸ｺﾞｼｯｸM-PRO" panose="020F0600000000000000" pitchFamily="50" charset="-128"/>
                <a:ea typeface="HG丸ｺﾞｼｯｸM-PRO" panose="020F0600000000000000" pitchFamily="50" charset="-128"/>
              </a:rPr>
              <a:t/>
            </a:r>
            <a:br>
              <a:rPr lang="en-US" altLang="ja-JP" b="1" dirty="0">
                <a:latin typeface="HG丸ｺﾞｼｯｸM-PRO" panose="020F0600000000000000" pitchFamily="50" charset="-128"/>
                <a:ea typeface="HG丸ｺﾞｼｯｸM-PRO" panose="020F0600000000000000" pitchFamily="50" charset="-128"/>
              </a:rPr>
            </a:br>
            <a:r>
              <a:rPr lang="ja-JP" altLang="en-US" b="1" dirty="0">
                <a:latin typeface="HG丸ｺﾞｼｯｸM-PRO" panose="020F0600000000000000" pitchFamily="50" charset="-128"/>
                <a:ea typeface="HG丸ｺﾞｼｯｸM-PRO" panose="020F0600000000000000" pitchFamily="50" charset="-128"/>
              </a:rPr>
              <a:t>　　　～留意事項とお願い</a:t>
            </a:r>
          </a:p>
        </p:txBody>
      </p:sp>
      <p:sp>
        <p:nvSpPr>
          <p:cNvPr id="5124" name="Rectangle 3"/>
          <p:cNvSpPr>
            <a:spLocks noGrp="1" noChangeArrowheads="1"/>
          </p:cNvSpPr>
          <p:nvPr>
            <p:ph idx="1"/>
          </p:nvPr>
        </p:nvSpPr>
        <p:spPr>
          <a:xfrm>
            <a:off x="704975" y="1534033"/>
            <a:ext cx="8812561" cy="4757910"/>
          </a:xfrm>
          <a:ln>
            <a:solidFill>
              <a:srgbClr val="0070C0"/>
            </a:solidFill>
          </a:ln>
        </p:spPr>
        <p:txBody>
          <a:bodyPr>
            <a:normAutofit fontScale="92500"/>
          </a:bodyPr>
          <a:lstStyle/>
          <a:p>
            <a:pPr marL="0" indent="0" eaLnBrk="1" hangingPunct="1">
              <a:buNone/>
            </a:pPr>
            <a:r>
              <a:rPr lang="ja-JP" altLang="en-US" sz="2800" b="1" dirty="0">
                <a:latin typeface="HG丸ｺﾞｼｯｸM-PRO" panose="020F0600000000000000" pitchFamily="50" charset="-128"/>
                <a:ea typeface="HG丸ｺﾞｼｯｸM-PRO" panose="020F0600000000000000" pitchFamily="50" charset="-128"/>
              </a:rPr>
              <a:t>■留意事項</a:t>
            </a:r>
            <a:endParaRPr lang="en-US" altLang="ja-JP" sz="2800" b="1" dirty="0">
              <a:latin typeface="HG丸ｺﾞｼｯｸM-PRO" panose="020F0600000000000000" pitchFamily="50" charset="-128"/>
              <a:ea typeface="HG丸ｺﾞｼｯｸM-PRO" panose="020F0600000000000000" pitchFamily="50" charset="-128"/>
            </a:endParaRPr>
          </a:p>
          <a:p>
            <a:r>
              <a:rPr lang="ja-JP" altLang="ja-JP" dirty="0">
                <a:latin typeface="HG丸ｺﾞｼｯｸM-PRO" panose="020F0600000000000000" pitchFamily="50" charset="-128"/>
                <a:ea typeface="HG丸ｺﾞｼｯｸM-PRO" panose="020F0600000000000000" pitchFamily="50" charset="-128"/>
              </a:rPr>
              <a:t>これからお話する</a:t>
            </a:r>
            <a:r>
              <a:rPr lang="ja-JP" altLang="en-US" dirty="0">
                <a:latin typeface="HG丸ｺﾞｼｯｸM-PRO" panose="020F0600000000000000" pitchFamily="50" charset="-128"/>
                <a:ea typeface="HG丸ｺﾞｼｯｸM-PRO" panose="020F0600000000000000" pitchFamily="50" charset="-128"/>
              </a:rPr>
              <a:t>講座</a:t>
            </a:r>
            <a:r>
              <a:rPr lang="ja-JP" altLang="ja-JP" dirty="0">
                <a:latin typeface="HG丸ｺﾞｼｯｸM-PRO" panose="020F0600000000000000" pitchFamily="50" charset="-128"/>
                <a:ea typeface="HG丸ｺﾞｼｯｸM-PRO" panose="020F0600000000000000" pitchFamily="50" charset="-128"/>
              </a:rPr>
              <a:t>内容については、皆さんの健康に大きくかかわるものがたくさん含まれています。</a:t>
            </a:r>
            <a:endParaRPr lang="en-US" altLang="ja-JP" dirty="0">
              <a:latin typeface="HG丸ｺﾞｼｯｸM-PRO" panose="020F0600000000000000" pitchFamily="50" charset="-128"/>
              <a:ea typeface="HG丸ｺﾞｼｯｸM-PRO" panose="020F0600000000000000" pitchFamily="50" charset="-128"/>
            </a:endParaRPr>
          </a:p>
          <a:p>
            <a:r>
              <a:rPr lang="ja-JP" altLang="en-US" dirty="0">
                <a:latin typeface="HG丸ｺﾞｼｯｸM-PRO" panose="020F0600000000000000" pitchFamily="50" charset="-128"/>
                <a:ea typeface="HG丸ｺﾞｼｯｸM-PRO" panose="020F0600000000000000" pitchFamily="50" charset="-128"/>
              </a:rPr>
              <a:t>講座では、</a:t>
            </a:r>
            <a:r>
              <a:rPr lang="ja-JP" altLang="ja-JP" dirty="0">
                <a:latin typeface="HG丸ｺﾞｼｯｸM-PRO" panose="020F0600000000000000" pitchFamily="50" charset="-128"/>
                <a:ea typeface="HG丸ｺﾞｼｯｸM-PRO" panose="020F0600000000000000" pitchFamily="50" charset="-128"/>
              </a:rPr>
              <a:t>一般的に言われている内容</a:t>
            </a:r>
            <a:r>
              <a:rPr lang="ja-JP" altLang="en-US" dirty="0">
                <a:latin typeface="HG丸ｺﾞｼｯｸM-PRO" panose="020F0600000000000000" pitchFamily="50" charset="-128"/>
                <a:ea typeface="HG丸ｺﾞｼｯｸM-PRO" panose="020F0600000000000000" pitchFamily="50" charset="-128"/>
              </a:rPr>
              <a:t>をご説明しており</a:t>
            </a:r>
            <a:r>
              <a:rPr lang="ja-JP" altLang="ja-JP" dirty="0">
                <a:latin typeface="HG丸ｺﾞｼｯｸM-PRO" panose="020F0600000000000000" pitchFamily="50" charset="-128"/>
                <a:ea typeface="HG丸ｺﾞｼｯｸM-PRO" panose="020F0600000000000000" pitchFamily="50" charset="-128"/>
              </a:rPr>
              <a:t>、個々人の病状や疾患によっては当てはまらないもの</a:t>
            </a:r>
            <a:r>
              <a:rPr lang="ja-JP" altLang="ja-JP" dirty="0" smtClean="0">
                <a:latin typeface="HG丸ｺﾞｼｯｸM-PRO" panose="020F0600000000000000" pitchFamily="50" charset="-128"/>
                <a:ea typeface="HG丸ｺﾞｼｯｸM-PRO" panose="020F0600000000000000" pitchFamily="50" charset="-128"/>
              </a:rPr>
              <a:t>や</a:t>
            </a:r>
            <a:r>
              <a:rPr lang="ja-JP" altLang="en-US" dirty="0" smtClean="0">
                <a:latin typeface="HG丸ｺﾞｼｯｸM-PRO" panose="020F0600000000000000" pitchFamily="50" charset="-128"/>
                <a:ea typeface="HG丸ｺﾞｼｯｸM-PRO" panose="020F0600000000000000" pitchFamily="50" charset="-128"/>
              </a:rPr>
              <a:t>今取り組むことが</a:t>
            </a:r>
            <a:r>
              <a:rPr lang="ja-JP" altLang="ja-JP" dirty="0" smtClean="0">
                <a:latin typeface="HG丸ｺﾞｼｯｸM-PRO" panose="020F0600000000000000" pitchFamily="50" charset="-128"/>
                <a:ea typeface="HG丸ｺﾞｼｯｸM-PRO" panose="020F0600000000000000" pitchFamily="50" charset="-128"/>
              </a:rPr>
              <a:t>適当</a:t>
            </a:r>
            <a:r>
              <a:rPr lang="ja-JP" altLang="ja-JP" dirty="0">
                <a:latin typeface="HG丸ｺﾞｼｯｸM-PRO" panose="020F0600000000000000" pitchFamily="50" charset="-128"/>
                <a:ea typeface="HG丸ｺﾞｼｯｸM-PRO" panose="020F0600000000000000" pitchFamily="50" charset="-128"/>
              </a:rPr>
              <a:t>でないものもあります。</a:t>
            </a:r>
            <a:endParaRPr lang="en-US" altLang="ja-JP" dirty="0">
              <a:latin typeface="HG丸ｺﾞｼｯｸM-PRO" panose="020F0600000000000000" pitchFamily="50" charset="-128"/>
              <a:ea typeface="HG丸ｺﾞｼｯｸM-PRO" panose="020F0600000000000000" pitchFamily="50" charset="-128"/>
            </a:endParaRPr>
          </a:p>
          <a:p>
            <a:pPr marL="0" indent="0" eaLnBrk="1" hangingPunct="1">
              <a:buNone/>
            </a:pPr>
            <a:endParaRPr lang="en-US" altLang="ja-JP" sz="2800" b="1" dirty="0">
              <a:latin typeface="HG丸ｺﾞｼｯｸM-PRO" panose="020F0600000000000000" pitchFamily="50" charset="-128"/>
              <a:ea typeface="HG丸ｺﾞｼｯｸM-PRO" panose="020F0600000000000000" pitchFamily="50" charset="-128"/>
            </a:endParaRPr>
          </a:p>
          <a:p>
            <a:pPr marL="0" indent="0" eaLnBrk="1" hangingPunct="1">
              <a:buNone/>
            </a:pPr>
            <a:r>
              <a:rPr lang="ja-JP" altLang="en-US" sz="2800" b="1" dirty="0">
                <a:latin typeface="HG丸ｺﾞｼｯｸM-PRO" panose="020F0600000000000000" pitchFamily="50" charset="-128"/>
                <a:ea typeface="HG丸ｺﾞｼｯｸM-PRO" panose="020F0600000000000000" pitchFamily="50" charset="-128"/>
              </a:rPr>
              <a:t>■お願い</a:t>
            </a:r>
            <a:endParaRPr lang="en-US" altLang="ja-JP" sz="2800" b="1" dirty="0">
              <a:latin typeface="HG丸ｺﾞｼｯｸM-PRO" panose="020F0600000000000000" pitchFamily="50" charset="-128"/>
              <a:ea typeface="HG丸ｺﾞｼｯｸM-PRO" panose="020F0600000000000000" pitchFamily="50" charset="-128"/>
            </a:endParaRPr>
          </a:p>
          <a:p>
            <a:pPr marL="0" indent="0">
              <a:buNone/>
            </a:pPr>
            <a:r>
              <a:rPr lang="ja-JP" altLang="en-US" sz="2800" b="1" dirty="0" smtClean="0">
                <a:latin typeface="HG丸ｺﾞｼｯｸM-PRO" panose="020F0600000000000000" pitchFamily="50" charset="-128"/>
                <a:ea typeface="HG丸ｺﾞｼｯｸM-PRO" panose="020F0600000000000000" pitchFamily="50" charset="-128"/>
              </a:rPr>
              <a:t>・</a:t>
            </a:r>
            <a:r>
              <a:rPr lang="ja-JP" altLang="en-US" dirty="0" smtClean="0">
                <a:latin typeface="HG丸ｺﾞｼｯｸM-PRO" panose="020F0600000000000000" pitchFamily="50" charset="-128"/>
                <a:ea typeface="HG丸ｺﾞｼｯｸM-PRO" panose="020F0600000000000000" pitchFamily="50" charset="-128"/>
              </a:rPr>
              <a:t>ご自身</a:t>
            </a:r>
            <a:r>
              <a:rPr lang="ja-JP" altLang="ja-JP" dirty="0" smtClean="0">
                <a:latin typeface="HG丸ｺﾞｼｯｸM-PRO" panose="020F0600000000000000" pitchFamily="50" charset="-128"/>
                <a:ea typeface="HG丸ｺﾞｼｯｸM-PRO" panose="020F0600000000000000" pitchFamily="50" charset="-128"/>
              </a:rPr>
              <a:t>に</a:t>
            </a:r>
            <a:r>
              <a:rPr lang="ja-JP" altLang="ja-JP" dirty="0">
                <a:latin typeface="HG丸ｺﾞｼｯｸM-PRO" panose="020F0600000000000000" pitchFamily="50" charset="-128"/>
                <a:ea typeface="HG丸ｺﾞｼｯｸM-PRO" panose="020F0600000000000000" pitchFamily="50" charset="-128"/>
              </a:rPr>
              <a:t>とって適切か否かについては、主治医と</a:t>
            </a:r>
            <a:r>
              <a:rPr lang="ja-JP" altLang="ja-JP" dirty="0" smtClean="0">
                <a:latin typeface="HG丸ｺﾞｼｯｸM-PRO" panose="020F0600000000000000" pitchFamily="50" charset="-128"/>
                <a:ea typeface="HG丸ｺﾞｼｯｸM-PRO" panose="020F0600000000000000" pitchFamily="50" charset="-128"/>
              </a:rPr>
              <a:t>よく</a:t>
            </a:r>
            <a:endParaRPr lang="en-US" altLang="ja-JP" dirty="0" smtClean="0">
              <a:latin typeface="HG丸ｺﾞｼｯｸM-PRO" panose="020F0600000000000000" pitchFamily="50" charset="-128"/>
              <a:ea typeface="HG丸ｺﾞｼｯｸM-PRO" panose="020F0600000000000000" pitchFamily="50" charset="-128"/>
            </a:endParaRPr>
          </a:p>
          <a:p>
            <a:pPr marL="0" indent="0">
              <a:buNone/>
            </a:pPr>
            <a:r>
              <a:rPr lang="ja-JP" altLang="en-US" dirty="0">
                <a:latin typeface="HG丸ｺﾞｼｯｸM-PRO" panose="020F0600000000000000" pitchFamily="50" charset="-128"/>
                <a:ea typeface="HG丸ｺﾞｼｯｸM-PRO" panose="020F0600000000000000" pitchFamily="50" charset="-128"/>
              </a:rPr>
              <a:t>　</a:t>
            </a:r>
            <a:r>
              <a:rPr lang="ja-JP" altLang="ja-JP" dirty="0" smtClean="0">
                <a:latin typeface="HG丸ｺﾞｼｯｸM-PRO" panose="020F0600000000000000" pitchFamily="50" charset="-128"/>
                <a:ea typeface="HG丸ｺﾞｼｯｸM-PRO" panose="020F0600000000000000" pitchFamily="50" charset="-128"/>
              </a:rPr>
              <a:t>相談</a:t>
            </a:r>
            <a:r>
              <a:rPr lang="ja-JP" altLang="ja-JP" dirty="0">
                <a:latin typeface="HG丸ｺﾞｼｯｸM-PRO" panose="020F0600000000000000" pitchFamily="50" charset="-128"/>
                <a:ea typeface="HG丸ｺﾞｼｯｸM-PRO" panose="020F0600000000000000" pitchFamily="50" charset="-128"/>
              </a:rPr>
              <a:t>の上判断</a:t>
            </a:r>
            <a:r>
              <a:rPr lang="ja-JP" altLang="ja-JP" dirty="0" smtClean="0">
                <a:latin typeface="HG丸ｺﾞｼｯｸM-PRO" panose="020F0600000000000000" pitchFamily="50" charset="-128"/>
                <a:ea typeface="HG丸ｺﾞｼｯｸM-PRO" panose="020F0600000000000000" pitchFamily="50" charset="-128"/>
              </a:rPr>
              <a:t>して</a:t>
            </a:r>
            <a:r>
              <a:rPr lang="ja-JP" altLang="en-US" dirty="0" smtClean="0">
                <a:latin typeface="HG丸ｺﾞｼｯｸM-PRO" panose="020F0600000000000000" pitchFamily="50" charset="-128"/>
                <a:ea typeface="HG丸ｺﾞｼｯｸM-PRO" panose="020F0600000000000000" pitchFamily="50" charset="-128"/>
              </a:rPr>
              <a:t>ください</a:t>
            </a:r>
            <a:r>
              <a:rPr lang="ja-JP" altLang="ja-JP" dirty="0" smtClean="0">
                <a:latin typeface="HG丸ｺﾞｼｯｸM-PRO" panose="020F0600000000000000" pitchFamily="50" charset="-128"/>
                <a:ea typeface="HG丸ｺﾞｼｯｸM-PRO" panose="020F0600000000000000" pitchFamily="50" charset="-128"/>
              </a:rPr>
              <a:t>。</a:t>
            </a:r>
            <a:r>
              <a:rPr lang="ja-JP" altLang="ja-JP" dirty="0">
                <a:latin typeface="HG丸ｺﾞｼｯｸM-PRO" panose="020F0600000000000000" pitchFamily="50" charset="-128"/>
                <a:ea typeface="HG丸ｺﾞｼｯｸM-PRO" panose="020F0600000000000000" pitchFamily="50" charset="-128"/>
              </a:rPr>
              <a:t>　</a:t>
            </a:r>
            <a:endParaRPr lang="en-US" altLang="ja-JP" sz="2800" b="1" dirty="0">
              <a:latin typeface="HG丸ｺﾞｼｯｸM-PRO" panose="020F0600000000000000" pitchFamily="50" charset="-128"/>
              <a:ea typeface="HG丸ｺﾞｼｯｸM-PRO" panose="020F0600000000000000" pitchFamily="50" charset="-128"/>
            </a:endParaRPr>
          </a:p>
        </p:txBody>
      </p:sp>
    </p:spTree>
    <p:extLst>
      <p:ext uri="{BB962C8B-B14F-4D97-AF65-F5344CB8AC3E}">
        <p14:creationId xmlns:p14="http://schemas.microsoft.com/office/powerpoint/2010/main" val="376972007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615763" y="3953481"/>
            <a:ext cx="862458" cy="8624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コンテンツ プレースホルダー 2"/>
          <p:cNvSpPr>
            <a:spLocks noGrp="1"/>
          </p:cNvSpPr>
          <p:nvPr>
            <p:ph sz="quarter" idx="1"/>
          </p:nvPr>
        </p:nvSpPr>
        <p:spPr>
          <a:xfrm>
            <a:off x="285284" y="982066"/>
            <a:ext cx="9335431" cy="5496897"/>
          </a:xfrm>
          <a:ln>
            <a:solidFill>
              <a:schemeClr val="tx1"/>
            </a:solidFill>
          </a:ln>
        </p:spPr>
        <p:txBody>
          <a:bodyPr>
            <a:normAutofit/>
          </a:bodyPr>
          <a:lstStyle/>
          <a:p>
            <a:pPr marL="0" indent="0">
              <a:lnSpc>
                <a:spcPct val="150000"/>
              </a:lnSpc>
              <a:buNone/>
            </a:pPr>
            <a:endParaRPr lang="en-US" altLang="ja-JP" sz="2000" dirty="0">
              <a:latin typeface="HG丸ｺﾞｼｯｸM-PRO" panose="020F0600000000000000" pitchFamily="50" charset="-128"/>
              <a:ea typeface="HG丸ｺﾞｼｯｸM-PRO" panose="020F0600000000000000" pitchFamily="50" charset="-128"/>
            </a:endParaRPr>
          </a:p>
          <a:p>
            <a:pPr marL="0" indent="0">
              <a:lnSpc>
                <a:spcPct val="150000"/>
              </a:lnSpc>
              <a:buNone/>
            </a:pPr>
            <a:endParaRPr lang="en-US" altLang="ja-JP" sz="2000" dirty="0"/>
          </a:p>
          <a:p>
            <a:pPr marL="0" indent="0">
              <a:buNone/>
            </a:pPr>
            <a:endParaRPr lang="en-US" altLang="ja-JP" sz="2400" dirty="0">
              <a:latin typeface="HG丸ｺﾞｼｯｸM-PRO" panose="020F0600000000000000" pitchFamily="50" charset="-128"/>
              <a:ea typeface="HG丸ｺﾞｼｯｸM-PRO" panose="020F0600000000000000" pitchFamily="50" charset="-128"/>
            </a:endParaRPr>
          </a:p>
        </p:txBody>
      </p:sp>
      <p:sp>
        <p:nvSpPr>
          <p:cNvPr id="7" name="タイトル 1"/>
          <p:cNvSpPr txBox="1">
            <a:spLocks/>
          </p:cNvSpPr>
          <p:nvPr/>
        </p:nvSpPr>
        <p:spPr>
          <a:xfrm>
            <a:off x="-17151" y="177168"/>
            <a:ext cx="9548791" cy="669701"/>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en-US" altLang="ja-JP" sz="3200" b="1" dirty="0">
                <a:latin typeface="HG丸ｺﾞｼｯｸM-PRO" panose="020F0600000000000000" pitchFamily="50" charset="-128"/>
                <a:ea typeface="HG丸ｺﾞｼｯｸM-PRO" panose="020F0600000000000000" pitchFamily="50" charset="-128"/>
              </a:rPr>
              <a:t>【Point</a:t>
            </a:r>
            <a:r>
              <a:rPr lang="ja-JP" altLang="en-US" sz="3200" b="1" dirty="0">
                <a:latin typeface="HG丸ｺﾞｼｯｸM-PRO" panose="020F0600000000000000" pitchFamily="50" charset="-128"/>
                <a:ea typeface="HG丸ｺﾞｼｯｸM-PRO" panose="020F0600000000000000" pitchFamily="50" charset="-128"/>
              </a:rPr>
              <a:t>３</a:t>
            </a:r>
            <a:r>
              <a:rPr lang="en-US" altLang="ja-JP" sz="3200" b="1" dirty="0">
                <a:latin typeface="HG丸ｺﾞｼｯｸM-PRO" panose="020F0600000000000000" pitchFamily="50" charset="-128"/>
                <a:ea typeface="HG丸ｺﾞｼｯｸM-PRO" panose="020F0600000000000000" pitchFamily="50" charset="-128"/>
              </a:rPr>
              <a:t>】</a:t>
            </a:r>
            <a:r>
              <a:rPr lang="ja-JP" altLang="en-US" sz="3600" b="1" dirty="0">
                <a:latin typeface="HG丸ｺﾞｼｯｸM-PRO" panose="020F0600000000000000" pitchFamily="50" charset="-128"/>
                <a:ea typeface="HG丸ｺﾞｼｯｸM-PRO" panose="020F0600000000000000" pitchFamily="50" charset="-128"/>
              </a:rPr>
              <a:t>「</a:t>
            </a:r>
            <a:r>
              <a:rPr lang="ja-JP" altLang="en-US" sz="3200" b="1" dirty="0">
                <a:latin typeface="HG丸ｺﾞｼｯｸM-PRO" panose="020F0600000000000000" pitchFamily="50" charset="-128"/>
                <a:ea typeface="HG丸ｺﾞｼｯｸM-PRO" panose="020F0600000000000000" pitchFamily="50" charset="-128"/>
              </a:rPr>
              <a:t>睡眠に悪影響を及ぼすもの」を知る</a:t>
            </a:r>
            <a:endParaRPr lang="en-US" altLang="ja-JP" sz="3600" b="1" dirty="0">
              <a:latin typeface="HG丸ｺﾞｼｯｸM-PRO" panose="020F0600000000000000" pitchFamily="50" charset="-128"/>
              <a:ea typeface="HG丸ｺﾞｼｯｸM-PRO" panose="020F0600000000000000" pitchFamily="50" charset="-128"/>
            </a:endParaRPr>
          </a:p>
        </p:txBody>
      </p:sp>
      <p:sp>
        <p:nvSpPr>
          <p:cNvPr id="5" name="正方形/長方形 4"/>
          <p:cNvSpPr/>
          <p:nvPr/>
        </p:nvSpPr>
        <p:spPr>
          <a:xfrm>
            <a:off x="276356" y="1045064"/>
            <a:ext cx="9335431" cy="5940088"/>
          </a:xfrm>
          <a:prstGeom prst="rect">
            <a:avLst/>
          </a:prstGeom>
        </p:spPr>
        <p:txBody>
          <a:bodyPr wrap="square">
            <a:spAutoFit/>
          </a:bodyPr>
          <a:lstStyle/>
          <a:p>
            <a:pPr>
              <a:lnSpc>
                <a:spcPct val="150000"/>
              </a:lnSpc>
            </a:pPr>
            <a:r>
              <a:rPr lang="ja-JP" altLang="en-US" sz="2200" b="1" dirty="0" smtClean="0">
                <a:latin typeface="HG丸ｺﾞｼｯｸM-PRO" panose="020F0600000000000000" pitchFamily="50" charset="-128"/>
                <a:ea typeface="HG丸ｺﾞｼｯｸM-PRO" panose="020F0600000000000000" pitchFamily="50" charset="-128"/>
              </a:rPr>
              <a:t>（１）カフェイン</a:t>
            </a:r>
            <a:endParaRPr lang="en-US" altLang="ja-JP" sz="2200" b="1" dirty="0" smtClean="0">
              <a:latin typeface="HG丸ｺﾞｼｯｸM-PRO" panose="020F0600000000000000" pitchFamily="50" charset="-128"/>
              <a:ea typeface="HG丸ｺﾞｼｯｸM-PRO" panose="020F0600000000000000" pitchFamily="50" charset="-128"/>
            </a:endParaRPr>
          </a:p>
          <a:p>
            <a:pPr>
              <a:lnSpc>
                <a:spcPct val="150000"/>
              </a:lnSpc>
            </a:pPr>
            <a:r>
              <a:rPr lang="ja-JP" altLang="en-US" dirty="0" smtClean="0">
                <a:latin typeface="HG丸ｺﾞｼｯｸM-PRO" panose="020F0600000000000000" pitchFamily="50" charset="-128"/>
                <a:ea typeface="HG丸ｺﾞｼｯｸM-PRO" panose="020F0600000000000000" pitchFamily="50" charset="-128"/>
              </a:rPr>
              <a:t>・コーヒー、日本茶、紅茶、ココア、栄養ドリンク等に含まれている。</a:t>
            </a:r>
            <a:endParaRPr lang="en-US" altLang="ja-JP" dirty="0" smtClean="0">
              <a:latin typeface="HG丸ｺﾞｼｯｸM-PRO" panose="020F0600000000000000" pitchFamily="50" charset="-128"/>
              <a:ea typeface="HG丸ｺﾞｼｯｸM-PRO" panose="020F0600000000000000" pitchFamily="50" charset="-128"/>
            </a:endParaRPr>
          </a:p>
          <a:p>
            <a:pPr>
              <a:lnSpc>
                <a:spcPct val="150000"/>
              </a:lnSpc>
            </a:pPr>
            <a:r>
              <a:rPr lang="ja-JP" altLang="en-US" dirty="0" smtClean="0">
                <a:latin typeface="HG丸ｺﾞｼｯｸM-PRO" panose="020F0600000000000000" pitchFamily="50" charset="-128"/>
                <a:ea typeface="HG丸ｺﾞｼｯｸM-PRO" panose="020F0600000000000000" pitchFamily="50" charset="-128"/>
              </a:rPr>
              <a:t>・カフェイン</a:t>
            </a:r>
            <a:r>
              <a:rPr lang="ja-JP" altLang="en-US" dirty="0">
                <a:latin typeface="HG丸ｺﾞｼｯｸM-PRO" panose="020F0600000000000000" pitchFamily="50" charset="-128"/>
                <a:ea typeface="HG丸ｺﾞｼｯｸM-PRO" panose="020F0600000000000000" pitchFamily="50" charset="-128"/>
              </a:rPr>
              <a:t>の覚醒作用は摂取して</a:t>
            </a:r>
            <a:r>
              <a:rPr lang="en-US" altLang="ja-JP" dirty="0">
                <a:latin typeface="HG丸ｺﾞｼｯｸM-PRO" panose="020F0600000000000000" pitchFamily="50" charset="-128"/>
                <a:ea typeface="HG丸ｺﾞｼｯｸM-PRO" panose="020F0600000000000000" pitchFamily="50" charset="-128"/>
              </a:rPr>
              <a:t>30</a:t>
            </a:r>
            <a:r>
              <a:rPr lang="ja-JP" altLang="en-US" dirty="0">
                <a:latin typeface="HG丸ｺﾞｼｯｸM-PRO" panose="020F0600000000000000" pitchFamily="50" charset="-128"/>
                <a:ea typeface="HG丸ｺﾞｼｯｸM-PRO" panose="020F0600000000000000" pitchFamily="50" charset="-128"/>
              </a:rPr>
              <a:t>分頃から現れ、コーヒー</a:t>
            </a:r>
            <a:r>
              <a:rPr lang="en-US" altLang="ja-JP" dirty="0">
                <a:latin typeface="HG丸ｺﾞｼｯｸM-PRO" panose="020F0600000000000000" pitchFamily="50" charset="-128"/>
                <a:ea typeface="HG丸ｺﾞｼｯｸM-PRO" panose="020F0600000000000000" pitchFamily="50" charset="-128"/>
              </a:rPr>
              <a:t>2</a:t>
            </a:r>
            <a:r>
              <a:rPr lang="ja-JP" altLang="en-US" dirty="0">
                <a:latin typeface="HG丸ｺﾞｼｯｸM-PRO" panose="020F0600000000000000" pitchFamily="50" charset="-128"/>
                <a:ea typeface="HG丸ｺﾞｼｯｸM-PRO" panose="020F0600000000000000" pitchFamily="50" charset="-128"/>
              </a:rPr>
              <a:t>杯でおよそ</a:t>
            </a:r>
            <a:r>
              <a:rPr lang="en-US" altLang="ja-JP" dirty="0">
                <a:latin typeface="HG丸ｺﾞｼｯｸM-PRO" panose="020F0600000000000000" pitchFamily="50" charset="-128"/>
                <a:ea typeface="HG丸ｺﾞｼｯｸM-PRO" panose="020F0600000000000000" pitchFamily="50" charset="-128"/>
              </a:rPr>
              <a:t>4</a:t>
            </a:r>
            <a:r>
              <a:rPr lang="ja-JP" altLang="en-US" dirty="0">
                <a:latin typeface="HG丸ｺﾞｼｯｸM-PRO" panose="020F0600000000000000" pitchFamily="50" charset="-128"/>
                <a:ea typeface="HG丸ｺﾞｼｯｸM-PRO" panose="020F0600000000000000" pitchFamily="50" charset="-128"/>
              </a:rPr>
              <a:t>時間</a:t>
            </a:r>
            <a:r>
              <a:rPr lang="ja-JP" altLang="en-US" dirty="0" smtClean="0">
                <a:latin typeface="HG丸ｺﾞｼｯｸM-PRO" panose="020F0600000000000000" pitchFamily="50" charset="-128"/>
                <a:ea typeface="HG丸ｺﾞｼｯｸM-PRO" panose="020F0600000000000000" pitchFamily="50" charset="-128"/>
              </a:rPr>
              <a:t>続く。</a:t>
            </a:r>
            <a:endParaRPr lang="en-US" altLang="ja-JP" dirty="0">
              <a:latin typeface="HG丸ｺﾞｼｯｸM-PRO" panose="020F0600000000000000" pitchFamily="50" charset="-128"/>
              <a:ea typeface="HG丸ｺﾞｼｯｸM-PRO" panose="020F0600000000000000" pitchFamily="50" charset="-128"/>
            </a:endParaRPr>
          </a:p>
          <a:p>
            <a:pPr>
              <a:lnSpc>
                <a:spcPct val="150000"/>
              </a:lnSpc>
            </a:pPr>
            <a:r>
              <a:rPr lang="ja-JP" altLang="en-US" dirty="0">
                <a:latin typeface="HG丸ｺﾞｼｯｸM-PRO" panose="020F0600000000000000" pitchFamily="50" charset="-128"/>
                <a:ea typeface="HG丸ｺﾞｼｯｸM-PRO" panose="020F0600000000000000" pitchFamily="50" charset="-128"/>
              </a:rPr>
              <a:t>　</a:t>
            </a:r>
            <a:r>
              <a:rPr lang="en-US" altLang="ja-JP" dirty="0">
                <a:latin typeface="HG丸ｺﾞｼｯｸM-PRO" panose="020F0600000000000000" pitchFamily="50" charset="-128"/>
                <a:ea typeface="HG丸ｺﾞｼｯｸM-PRO" panose="020F0600000000000000" pitchFamily="50" charset="-128"/>
              </a:rPr>
              <a:t>※</a:t>
            </a:r>
            <a:r>
              <a:rPr lang="ja-JP" altLang="en-US" dirty="0">
                <a:latin typeface="HG丸ｺﾞｼｯｸM-PRO" panose="020F0600000000000000" pitchFamily="50" charset="-128"/>
                <a:ea typeface="HG丸ｺﾞｼｯｸM-PRO" panose="020F0600000000000000" pitchFamily="50" charset="-128"/>
              </a:rPr>
              <a:t>カフェインの作用は個人差があります。</a:t>
            </a:r>
            <a:endParaRPr lang="en-US" altLang="ja-JP" dirty="0">
              <a:latin typeface="HG丸ｺﾞｼｯｸM-PRO" panose="020F0600000000000000" pitchFamily="50" charset="-128"/>
              <a:ea typeface="HG丸ｺﾞｼｯｸM-PRO" panose="020F0600000000000000" pitchFamily="50" charset="-128"/>
            </a:endParaRPr>
          </a:p>
          <a:p>
            <a:pPr>
              <a:lnSpc>
                <a:spcPct val="150000"/>
              </a:lnSpc>
            </a:pPr>
            <a:r>
              <a:rPr lang="ja-JP" altLang="en-US" sz="1600" dirty="0">
                <a:latin typeface="HG丸ｺﾞｼｯｸM-PRO" panose="020F0600000000000000" pitchFamily="50" charset="-128"/>
                <a:ea typeface="HG丸ｺﾞｼｯｸM-PRO" panose="020F0600000000000000" pitchFamily="50" charset="-128"/>
              </a:rPr>
              <a:t>　　</a:t>
            </a:r>
            <a:r>
              <a:rPr lang="ja-JP" altLang="en-US" dirty="0">
                <a:latin typeface="HG丸ｺﾞｼｯｸM-PRO" panose="020F0600000000000000" pitchFamily="50" charset="-128"/>
                <a:ea typeface="HG丸ｺﾞｼｯｸM-PRO" panose="020F0600000000000000" pitchFamily="50" charset="-128"/>
              </a:rPr>
              <a:t>⇒</a:t>
            </a:r>
            <a:r>
              <a:rPr lang="ja-JP" altLang="en-US" b="1" u="sng" dirty="0">
                <a:latin typeface="HG丸ｺﾞｼｯｸM-PRO" panose="020F0600000000000000" pitchFamily="50" charset="-128"/>
                <a:ea typeface="HG丸ｺﾞｼｯｸM-PRO" panose="020F0600000000000000" pitchFamily="50" charset="-128"/>
              </a:rPr>
              <a:t>就床前</a:t>
            </a:r>
            <a:r>
              <a:rPr lang="en-US" altLang="ja-JP" b="1" u="sng" dirty="0">
                <a:latin typeface="HG丸ｺﾞｼｯｸM-PRO" panose="020F0600000000000000" pitchFamily="50" charset="-128"/>
                <a:ea typeface="HG丸ｺﾞｼｯｸM-PRO" panose="020F0600000000000000" pitchFamily="50" charset="-128"/>
              </a:rPr>
              <a:t>4</a:t>
            </a:r>
            <a:r>
              <a:rPr lang="ja-JP" altLang="en-US" b="1" u="sng" dirty="0">
                <a:latin typeface="HG丸ｺﾞｼｯｸM-PRO" panose="020F0600000000000000" pitchFamily="50" charset="-128"/>
                <a:ea typeface="HG丸ｺﾞｼｯｸM-PRO" panose="020F0600000000000000" pitchFamily="50" charset="-128"/>
              </a:rPr>
              <a:t>時間</a:t>
            </a:r>
            <a:r>
              <a:rPr lang="ja-JP" altLang="en-US" u="sng" dirty="0">
                <a:latin typeface="HG丸ｺﾞｼｯｸM-PRO" panose="020F0600000000000000" pitchFamily="50" charset="-128"/>
                <a:ea typeface="HG丸ｺﾞｼｯｸM-PRO" panose="020F0600000000000000" pitchFamily="50" charset="-128"/>
              </a:rPr>
              <a:t>のカフェイン摂取は避けましょう！</a:t>
            </a:r>
            <a:endParaRPr lang="en-US" altLang="ja-JP" u="sng" dirty="0">
              <a:latin typeface="HG丸ｺﾞｼｯｸM-PRO" panose="020F0600000000000000" pitchFamily="50" charset="-128"/>
              <a:ea typeface="HG丸ｺﾞｼｯｸM-PRO" panose="020F0600000000000000" pitchFamily="50" charset="-128"/>
            </a:endParaRPr>
          </a:p>
          <a:p>
            <a:pPr>
              <a:lnSpc>
                <a:spcPct val="150000"/>
              </a:lnSpc>
            </a:pPr>
            <a:r>
              <a:rPr lang="ja-JP" altLang="en-US" sz="2200" b="1" dirty="0">
                <a:latin typeface="HG丸ｺﾞｼｯｸM-PRO" panose="020F0600000000000000" pitchFamily="50" charset="-128"/>
                <a:ea typeface="HG丸ｺﾞｼｯｸM-PRO" panose="020F0600000000000000" pitchFamily="50" charset="-128"/>
              </a:rPr>
              <a:t>（２）タバコ</a:t>
            </a:r>
            <a:endParaRPr lang="en-US" altLang="ja-JP" sz="2200" b="1" dirty="0">
              <a:latin typeface="HG丸ｺﾞｼｯｸM-PRO" panose="020F0600000000000000" pitchFamily="50" charset="-128"/>
              <a:ea typeface="HG丸ｺﾞｼｯｸM-PRO" panose="020F0600000000000000" pitchFamily="50" charset="-128"/>
            </a:endParaRPr>
          </a:p>
          <a:p>
            <a:pPr>
              <a:lnSpc>
                <a:spcPct val="150000"/>
              </a:lnSpc>
            </a:pPr>
            <a:r>
              <a:rPr lang="ja-JP" altLang="en-US" dirty="0">
                <a:latin typeface="HG丸ｺﾞｼｯｸM-PRO" panose="020F0600000000000000" pitchFamily="50" charset="-128"/>
                <a:ea typeface="HG丸ｺﾞｼｯｸM-PRO" panose="020F0600000000000000" pitchFamily="50" charset="-128"/>
              </a:rPr>
              <a:t>・ニコチンの覚醒作用が、寝つきを</a:t>
            </a:r>
            <a:r>
              <a:rPr lang="ja-JP" altLang="en-US" dirty="0" smtClean="0">
                <a:latin typeface="HG丸ｺﾞｼｯｸM-PRO" panose="020F0600000000000000" pitchFamily="50" charset="-128"/>
                <a:ea typeface="HG丸ｺﾞｼｯｸM-PRO" panose="020F0600000000000000" pitchFamily="50" charset="-128"/>
              </a:rPr>
              <a:t>悪くし</a:t>
            </a:r>
            <a:r>
              <a:rPr lang="ja-JP" altLang="en-US" dirty="0">
                <a:latin typeface="HG丸ｺﾞｼｯｸM-PRO" panose="020F0600000000000000" pitchFamily="50" charset="-128"/>
                <a:ea typeface="HG丸ｺﾞｼｯｸM-PRO" panose="020F0600000000000000" pitchFamily="50" charset="-128"/>
              </a:rPr>
              <a:t>、睡眠の質が低下する。</a:t>
            </a:r>
            <a:endParaRPr lang="en-US" altLang="ja-JP" dirty="0">
              <a:latin typeface="HG丸ｺﾞｼｯｸM-PRO" panose="020F0600000000000000" pitchFamily="50" charset="-128"/>
              <a:ea typeface="HG丸ｺﾞｼｯｸM-PRO" panose="020F0600000000000000" pitchFamily="50" charset="-128"/>
            </a:endParaRPr>
          </a:p>
          <a:p>
            <a:pPr>
              <a:lnSpc>
                <a:spcPct val="150000"/>
              </a:lnSpc>
            </a:pPr>
            <a:r>
              <a:rPr lang="ja-JP" altLang="en-US" sz="1600" dirty="0">
                <a:latin typeface="HG丸ｺﾞｼｯｸM-PRO" panose="020F0600000000000000" pitchFamily="50" charset="-128"/>
                <a:ea typeface="HG丸ｺﾞｼｯｸM-PRO" panose="020F0600000000000000" pitchFamily="50" charset="-128"/>
              </a:rPr>
              <a:t>　</a:t>
            </a:r>
            <a:r>
              <a:rPr lang="ja-JP" altLang="en-US" dirty="0">
                <a:latin typeface="HG丸ｺﾞｼｯｸM-PRO" panose="020F0600000000000000" pitchFamily="50" charset="-128"/>
                <a:ea typeface="HG丸ｺﾞｼｯｸM-PRO" panose="020F0600000000000000" pitchFamily="50" charset="-128"/>
              </a:rPr>
              <a:t>　</a:t>
            </a:r>
            <a:r>
              <a:rPr lang="ja-JP" altLang="en-US" b="1" u="sng" dirty="0">
                <a:latin typeface="HG丸ｺﾞｼｯｸM-PRO" panose="020F0600000000000000" pitchFamily="50" charset="-128"/>
                <a:ea typeface="HG丸ｺﾞｼｯｸM-PRO" panose="020F0600000000000000" pitchFamily="50" charset="-128"/>
              </a:rPr>
              <a:t>⇒就床前１時間</a:t>
            </a:r>
            <a:r>
              <a:rPr lang="ja-JP" altLang="en-US" u="sng" dirty="0">
                <a:latin typeface="HG丸ｺﾞｼｯｸM-PRO" panose="020F0600000000000000" pitchFamily="50" charset="-128"/>
                <a:ea typeface="HG丸ｺﾞｼｯｸM-PRO" panose="020F0600000000000000" pitchFamily="50" charset="-128"/>
              </a:rPr>
              <a:t>の喫煙は避けましょう！</a:t>
            </a:r>
            <a:endParaRPr lang="en-US" altLang="ja-JP" u="sng" dirty="0">
              <a:latin typeface="HG丸ｺﾞｼｯｸM-PRO" panose="020F0600000000000000" pitchFamily="50" charset="-128"/>
              <a:ea typeface="HG丸ｺﾞｼｯｸM-PRO" panose="020F0600000000000000" pitchFamily="50" charset="-128"/>
            </a:endParaRPr>
          </a:p>
          <a:p>
            <a:pPr>
              <a:lnSpc>
                <a:spcPct val="150000"/>
              </a:lnSpc>
            </a:pPr>
            <a:r>
              <a:rPr lang="ja-JP" altLang="en-US" sz="2200" b="1" dirty="0">
                <a:latin typeface="HG丸ｺﾞｼｯｸM-PRO" panose="020F0600000000000000" pitchFamily="50" charset="-128"/>
                <a:ea typeface="HG丸ｺﾞｼｯｸM-PRO" panose="020F0600000000000000" pitchFamily="50" charset="-128"/>
              </a:rPr>
              <a:t>（３）アルコール</a:t>
            </a:r>
            <a:endParaRPr lang="en-US" altLang="ja-JP" sz="2200" b="1" dirty="0">
              <a:latin typeface="HG丸ｺﾞｼｯｸM-PRO" panose="020F0600000000000000" pitchFamily="50" charset="-128"/>
              <a:ea typeface="HG丸ｺﾞｼｯｸM-PRO" panose="020F0600000000000000" pitchFamily="50" charset="-128"/>
            </a:endParaRPr>
          </a:p>
          <a:p>
            <a:r>
              <a:rPr lang="ja-JP" altLang="en-US" dirty="0">
                <a:latin typeface="HG丸ｺﾞｼｯｸM-PRO" panose="020F0600000000000000" pitchFamily="50" charset="-128"/>
                <a:ea typeface="HG丸ｺﾞｼｯｸM-PRO" panose="020F0600000000000000" pitchFamily="50" charset="-128"/>
              </a:rPr>
              <a:t>・寝つきには効果があるが、睡眠後半では逆に眠りを浅くする。</a:t>
            </a:r>
            <a:endParaRPr lang="en-US" altLang="ja-JP" dirty="0">
              <a:latin typeface="HG丸ｺﾞｼｯｸM-PRO" panose="020F0600000000000000" pitchFamily="50" charset="-128"/>
              <a:ea typeface="HG丸ｺﾞｼｯｸM-PRO" panose="020F0600000000000000" pitchFamily="50" charset="-128"/>
            </a:endParaRPr>
          </a:p>
          <a:p>
            <a:r>
              <a:rPr lang="ja-JP" altLang="en-US" dirty="0">
                <a:latin typeface="HG丸ｺﾞｼｯｸM-PRO" panose="020F0600000000000000" pitchFamily="50" charset="-128"/>
                <a:ea typeface="HG丸ｺﾞｼｯｸM-PRO" panose="020F0600000000000000" pitchFamily="50" charset="-128"/>
              </a:rPr>
              <a:t>・利尿作用により夜トイレが近くなり、中途覚醒、早朝覚醒の原因になり睡眠の質が</a:t>
            </a:r>
            <a:r>
              <a:rPr lang="ja-JP" altLang="en-US" dirty="0" smtClean="0">
                <a:latin typeface="HG丸ｺﾞｼｯｸM-PRO" panose="020F0600000000000000" pitchFamily="50" charset="-128"/>
                <a:ea typeface="HG丸ｺﾞｼｯｸM-PRO" panose="020F0600000000000000" pitchFamily="50" charset="-128"/>
              </a:rPr>
              <a:t>悪化。</a:t>
            </a:r>
            <a:endParaRPr lang="en-US" altLang="ja-JP" dirty="0">
              <a:latin typeface="HG丸ｺﾞｼｯｸM-PRO" panose="020F0600000000000000" pitchFamily="50" charset="-128"/>
              <a:ea typeface="HG丸ｺﾞｼｯｸM-PRO" panose="020F0600000000000000" pitchFamily="50" charset="-128"/>
            </a:endParaRPr>
          </a:p>
          <a:p>
            <a:r>
              <a:rPr lang="ja-JP" altLang="en-US" dirty="0">
                <a:latin typeface="HG丸ｺﾞｼｯｸM-PRO" panose="020F0600000000000000" pitchFamily="50" charset="-128"/>
                <a:ea typeface="HG丸ｺﾞｼｯｸM-PRO" panose="020F0600000000000000" pitchFamily="50" charset="-128"/>
              </a:rPr>
              <a:t>　　</a:t>
            </a:r>
            <a:endParaRPr lang="en-US" altLang="ja-JP" dirty="0">
              <a:latin typeface="HG丸ｺﾞｼｯｸM-PRO" panose="020F0600000000000000" pitchFamily="50" charset="-128"/>
              <a:ea typeface="HG丸ｺﾞｼｯｸM-PRO" panose="020F0600000000000000" pitchFamily="50" charset="-128"/>
            </a:endParaRPr>
          </a:p>
          <a:p>
            <a:r>
              <a:rPr lang="ja-JP" altLang="en-US" sz="1600" dirty="0">
                <a:latin typeface="HG丸ｺﾞｼｯｸM-PRO" panose="020F0600000000000000" pitchFamily="50" charset="-128"/>
                <a:ea typeface="HG丸ｺﾞｼｯｸM-PRO" panose="020F0600000000000000" pitchFamily="50" charset="-128"/>
              </a:rPr>
              <a:t>　　</a:t>
            </a:r>
            <a:r>
              <a:rPr lang="ja-JP" altLang="en-US" dirty="0">
                <a:latin typeface="HG丸ｺﾞｼｯｸM-PRO" panose="020F0600000000000000" pitchFamily="50" charset="-128"/>
                <a:ea typeface="HG丸ｺﾞｼｯｸM-PRO" panose="020F0600000000000000" pitchFamily="50" charset="-128"/>
              </a:rPr>
              <a:t>⇒</a:t>
            </a:r>
            <a:r>
              <a:rPr lang="ja-JP" altLang="en-US" b="1" u="sng" dirty="0">
                <a:latin typeface="HG丸ｺﾞｼｯｸM-PRO" panose="020F0600000000000000" pitchFamily="50" charset="-128"/>
                <a:ea typeface="HG丸ｺﾞｼｯｸM-PRO" panose="020F0600000000000000" pitchFamily="50" charset="-128"/>
              </a:rPr>
              <a:t>睡眠薬代わりの寝酒</a:t>
            </a:r>
            <a:r>
              <a:rPr lang="ja-JP" altLang="en-US" u="sng" dirty="0">
                <a:latin typeface="HG丸ｺﾞｼｯｸM-PRO" panose="020F0600000000000000" pitchFamily="50" charset="-128"/>
                <a:ea typeface="HG丸ｺﾞｼｯｸM-PRO" panose="020F0600000000000000" pitchFamily="50" charset="-128"/>
              </a:rPr>
              <a:t>は避け、主治医に相談しましょう</a:t>
            </a:r>
            <a:r>
              <a:rPr lang="ja-JP" altLang="en-US" u="sng" dirty="0" smtClean="0">
                <a:latin typeface="HG丸ｺﾞｼｯｸM-PRO" panose="020F0600000000000000" pitchFamily="50" charset="-128"/>
                <a:ea typeface="HG丸ｺﾞｼｯｸM-PRO" panose="020F0600000000000000" pitchFamily="50" charset="-128"/>
              </a:rPr>
              <a:t>！</a:t>
            </a:r>
            <a:endParaRPr lang="en-US" altLang="ja-JP" u="sng" dirty="0" smtClean="0">
              <a:latin typeface="HG丸ｺﾞｼｯｸM-PRO" panose="020F0600000000000000" pitchFamily="50" charset="-128"/>
              <a:ea typeface="HG丸ｺﾞｼｯｸM-PRO" panose="020F0600000000000000" pitchFamily="50" charset="-128"/>
            </a:endParaRPr>
          </a:p>
          <a:p>
            <a:endParaRPr lang="en-US" altLang="ja-JP" u="sng" dirty="0" smtClean="0">
              <a:latin typeface="HG丸ｺﾞｼｯｸM-PRO" panose="020F0600000000000000" pitchFamily="50" charset="-128"/>
              <a:ea typeface="HG丸ｺﾞｼｯｸM-PRO" panose="020F0600000000000000" pitchFamily="50" charset="-128"/>
            </a:endParaRPr>
          </a:p>
          <a:p>
            <a:endParaRPr lang="en-US" altLang="ja-JP" sz="1600" u="sng" dirty="0">
              <a:latin typeface="HG丸ｺﾞｼｯｸM-PRO" panose="020F0600000000000000" pitchFamily="50" charset="-128"/>
              <a:ea typeface="HG丸ｺﾞｼｯｸM-PRO" panose="020F0600000000000000" pitchFamily="50" charset="-128"/>
            </a:endParaRPr>
          </a:p>
          <a:p>
            <a:endParaRPr lang="en-US" altLang="ja-JP" sz="1600" u="sng" dirty="0">
              <a:latin typeface="HG丸ｺﾞｼｯｸM-PRO" panose="020F0600000000000000" pitchFamily="50" charset="-128"/>
              <a:ea typeface="HG丸ｺﾞｼｯｸM-PRO" panose="020F0600000000000000" pitchFamily="50" charset="-128"/>
            </a:endParaRPr>
          </a:p>
        </p:txBody>
      </p:sp>
      <p:sp>
        <p:nvSpPr>
          <p:cNvPr id="20" name="テキスト ボックス 19">
            <a:extLst>
              <a:ext uri="{FF2B5EF4-FFF2-40B4-BE49-F238E27FC236}">
                <a16:creationId xmlns:a16="http://schemas.microsoft.com/office/drawing/2014/main" xmlns="" id="{70060907-9905-4D5B-9E27-2635DB6017A2}"/>
              </a:ext>
            </a:extLst>
          </p:cNvPr>
          <p:cNvSpPr txBox="1"/>
          <p:nvPr/>
        </p:nvSpPr>
        <p:spPr>
          <a:xfrm>
            <a:off x="325357" y="6540455"/>
            <a:ext cx="9255283" cy="276999"/>
          </a:xfrm>
          <a:prstGeom prst="rect">
            <a:avLst/>
          </a:prstGeom>
          <a:noFill/>
        </p:spPr>
        <p:txBody>
          <a:bodyPr wrap="square" rtlCol="0">
            <a:spAutoFit/>
          </a:bodyPr>
          <a:lstStyle/>
          <a:p>
            <a:r>
              <a:rPr lang="ja-JP" altLang="en-US" sz="1200" dirty="0">
                <a:latin typeface="+mn-ea"/>
              </a:rPr>
              <a:t>出典：睡眠障害の診断・治療ガイドライン研究会　内山真　編：</a:t>
            </a:r>
            <a:r>
              <a:rPr lang="en-US" altLang="ja-JP" sz="1200" dirty="0">
                <a:latin typeface="+mn-ea"/>
              </a:rPr>
              <a:t>『</a:t>
            </a:r>
            <a:r>
              <a:rPr lang="ja-JP" altLang="en-US" sz="1200" dirty="0">
                <a:latin typeface="+mn-ea"/>
              </a:rPr>
              <a:t>睡眠障害の対応と治療ガイドライン第３版</a:t>
            </a:r>
            <a:r>
              <a:rPr lang="en-US" altLang="ja-JP" sz="1200" dirty="0">
                <a:latin typeface="+mn-ea"/>
              </a:rPr>
              <a:t>』</a:t>
            </a:r>
            <a:r>
              <a:rPr lang="ja-JP" altLang="en-US" sz="1200" dirty="0">
                <a:latin typeface="+mn-ea"/>
              </a:rPr>
              <a:t>じほう（</a:t>
            </a:r>
            <a:r>
              <a:rPr lang="en-US" altLang="ja-JP" sz="1200" dirty="0">
                <a:latin typeface="+mn-ea"/>
              </a:rPr>
              <a:t>2019</a:t>
            </a:r>
            <a:r>
              <a:rPr lang="ja-JP" altLang="en-US" sz="1200" dirty="0">
                <a:latin typeface="+mn-ea"/>
              </a:rPr>
              <a:t>）</a:t>
            </a:r>
            <a:r>
              <a:rPr lang="en-US" altLang="ja-JP" sz="1200" dirty="0">
                <a:latin typeface="+mn-ea"/>
              </a:rPr>
              <a:t>p4</a:t>
            </a:r>
            <a:r>
              <a:rPr lang="ja-JP" altLang="en-US" sz="1200" dirty="0">
                <a:latin typeface="+mn-ea"/>
              </a:rPr>
              <a:t>、</a:t>
            </a:r>
            <a:r>
              <a:rPr lang="en-US" altLang="ja-JP" sz="1200" dirty="0">
                <a:latin typeface="+mn-ea"/>
              </a:rPr>
              <a:t>10</a:t>
            </a:r>
            <a:r>
              <a:rPr lang="ja-JP" altLang="en-US" sz="1200" dirty="0">
                <a:latin typeface="+mn-ea"/>
              </a:rPr>
              <a:t>、</a:t>
            </a:r>
            <a:r>
              <a:rPr lang="en-US" altLang="ja-JP" sz="1200" dirty="0">
                <a:latin typeface="+mn-ea"/>
              </a:rPr>
              <a:t>59</a:t>
            </a:r>
            <a:r>
              <a:rPr lang="ja-JP" altLang="en-US" sz="1200" dirty="0">
                <a:latin typeface="+mn-ea"/>
              </a:rPr>
              <a:t>、</a:t>
            </a:r>
            <a:r>
              <a:rPr lang="en-US" altLang="ja-JP" sz="1200" dirty="0">
                <a:latin typeface="+mn-ea"/>
              </a:rPr>
              <a:t>143-144</a:t>
            </a:r>
            <a:endParaRPr kumimoji="1" lang="ja-JP" altLang="en-US" sz="1200" dirty="0">
              <a:latin typeface="+mn-ea"/>
            </a:endParaRPr>
          </a:p>
        </p:txBody>
      </p:sp>
      <p:sp>
        <p:nvSpPr>
          <p:cNvPr id="4" name="テキスト ボックス 3">
            <a:extLst>
              <a:ext uri="{FF2B5EF4-FFF2-40B4-BE49-F238E27FC236}">
                <a16:creationId xmlns:a16="http://schemas.microsoft.com/office/drawing/2014/main" xmlns="" id="{918EDDD6-BAA7-40E4-9E62-904E6D1E10DD}"/>
              </a:ext>
            </a:extLst>
          </p:cNvPr>
          <p:cNvSpPr txBox="1"/>
          <p:nvPr/>
        </p:nvSpPr>
        <p:spPr>
          <a:xfrm>
            <a:off x="8292028" y="3105305"/>
            <a:ext cx="1375698" cy="276999"/>
          </a:xfrm>
          <a:prstGeom prst="rect">
            <a:avLst/>
          </a:prstGeom>
          <a:noFill/>
        </p:spPr>
        <p:txBody>
          <a:bodyPr wrap="none" rtlCol="0">
            <a:spAutoFit/>
          </a:bodyPr>
          <a:lstStyle/>
          <a:p>
            <a:r>
              <a:rPr lang="en-US" altLang="ja-JP" sz="1200" dirty="0">
                <a:latin typeface="HG丸ｺﾞｼｯｸM-PRO" panose="020F0600000000000000" pitchFamily="50" charset="-128"/>
                <a:ea typeface="HG丸ｺﾞｼｯｸM-PRO" panose="020F0600000000000000" pitchFamily="50" charset="-128"/>
              </a:rPr>
              <a:t>【</a:t>
            </a:r>
            <a:r>
              <a:rPr kumimoji="1" lang="ja-JP" altLang="en-US" sz="1200" dirty="0">
                <a:latin typeface="HG丸ｺﾞｼｯｸM-PRO" panose="020F0600000000000000" pitchFamily="50" charset="-128"/>
                <a:ea typeface="HG丸ｺﾞｼｯｸM-PRO" panose="020F0600000000000000" pitchFamily="50" charset="-128"/>
              </a:rPr>
              <a:t>寝る前</a:t>
            </a:r>
            <a:r>
              <a:rPr kumimoji="1" lang="en-US" altLang="ja-JP" sz="1200" dirty="0">
                <a:latin typeface="HG丸ｺﾞｼｯｸM-PRO" panose="020F0600000000000000" pitchFamily="50" charset="-128"/>
                <a:ea typeface="HG丸ｺﾞｼｯｸM-PRO" panose="020F0600000000000000" pitchFamily="50" charset="-128"/>
              </a:rPr>
              <a:t>4</a:t>
            </a:r>
            <a:r>
              <a:rPr kumimoji="1" lang="ja-JP" altLang="en-US" sz="1200" dirty="0">
                <a:latin typeface="HG丸ｺﾞｼｯｸM-PRO" panose="020F0600000000000000" pitchFamily="50" charset="-128"/>
                <a:ea typeface="HG丸ｺﾞｼｯｸM-PRO" panose="020F0600000000000000" pitchFamily="50" charset="-128"/>
              </a:rPr>
              <a:t>時間</a:t>
            </a:r>
            <a:r>
              <a:rPr kumimoji="1" lang="en-US" altLang="ja-JP" sz="1200" dirty="0">
                <a:latin typeface="HG丸ｺﾞｼｯｸM-PRO" panose="020F0600000000000000" pitchFamily="50" charset="-128"/>
                <a:ea typeface="HG丸ｺﾞｼｯｸM-PRO" panose="020F0600000000000000" pitchFamily="50" charset="-128"/>
              </a:rPr>
              <a:t>】</a:t>
            </a:r>
            <a:endParaRPr kumimoji="1" lang="ja-JP" altLang="en-US" sz="1200" dirty="0">
              <a:latin typeface="HG丸ｺﾞｼｯｸM-PRO" panose="020F0600000000000000" pitchFamily="50" charset="-128"/>
              <a:ea typeface="HG丸ｺﾞｼｯｸM-PRO" panose="020F0600000000000000" pitchFamily="50" charset="-128"/>
            </a:endParaRPr>
          </a:p>
        </p:txBody>
      </p:sp>
      <p:sp>
        <p:nvSpPr>
          <p:cNvPr id="13" name="テキスト ボックス 12">
            <a:extLst>
              <a:ext uri="{FF2B5EF4-FFF2-40B4-BE49-F238E27FC236}">
                <a16:creationId xmlns:a16="http://schemas.microsoft.com/office/drawing/2014/main" xmlns="" id="{434AFAD4-7ADF-417D-B933-6E3F74E8A79C}"/>
              </a:ext>
            </a:extLst>
          </p:cNvPr>
          <p:cNvSpPr txBox="1"/>
          <p:nvPr/>
        </p:nvSpPr>
        <p:spPr>
          <a:xfrm>
            <a:off x="8339104" y="4717073"/>
            <a:ext cx="1415772" cy="276999"/>
          </a:xfrm>
          <a:prstGeom prst="rect">
            <a:avLst/>
          </a:prstGeom>
          <a:noFill/>
        </p:spPr>
        <p:txBody>
          <a:bodyPr wrap="none" rtlCol="0">
            <a:spAutoFit/>
          </a:bodyPr>
          <a:lstStyle/>
          <a:p>
            <a:r>
              <a:rPr lang="en-US" altLang="ja-JP" sz="1200" dirty="0">
                <a:latin typeface="HG丸ｺﾞｼｯｸM-PRO" panose="020F0600000000000000" pitchFamily="50" charset="-128"/>
                <a:ea typeface="HG丸ｺﾞｼｯｸM-PRO" panose="020F0600000000000000" pitchFamily="50" charset="-128"/>
              </a:rPr>
              <a:t>【</a:t>
            </a:r>
            <a:r>
              <a:rPr kumimoji="1" lang="ja-JP" altLang="en-US" sz="1200" dirty="0">
                <a:latin typeface="HG丸ｺﾞｼｯｸM-PRO" panose="020F0600000000000000" pitchFamily="50" charset="-128"/>
                <a:ea typeface="HG丸ｺﾞｼｯｸM-PRO" panose="020F0600000000000000" pitchFamily="50" charset="-128"/>
              </a:rPr>
              <a:t>寝る前</a:t>
            </a:r>
            <a:r>
              <a:rPr kumimoji="1" lang="en-US" altLang="ja-JP" sz="1200" dirty="0">
                <a:latin typeface="HG丸ｺﾞｼｯｸM-PRO" panose="020F0600000000000000" pitchFamily="50" charset="-128"/>
                <a:ea typeface="HG丸ｺﾞｼｯｸM-PRO" panose="020F0600000000000000" pitchFamily="50" charset="-128"/>
              </a:rPr>
              <a:t>1</a:t>
            </a:r>
            <a:r>
              <a:rPr kumimoji="1" lang="ja-JP" altLang="en-US" sz="1200" dirty="0">
                <a:latin typeface="HG丸ｺﾞｼｯｸM-PRO" panose="020F0600000000000000" pitchFamily="50" charset="-128"/>
                <a:ea typeface="HG丸ｺﾞｼｯｸM-PRO" panose="020F0600000000000000" pitchFamily="50" charset="-128"/>
              </a:rPr>
              <a:t>時間</a:t>
            </a:r>
            <a:r>
              <a:rPr kumimoji="1" lang="en-US" altLang="ja-JP" sz="1200" dirty="0">
                <a:latin typeface="HG丸ｺﾞｼｯｸM-PRO" panose="020F0600000000000000" pitchFamily="50" charset="-128"/>
                <a:ea typeface="HG丸ｺﾞｼｯｸM-PRO" panose="020F0600000000000000" pitchFamily="50" charset="-128"/>
              </a:rPr>
              <a:t>】</a:t>
            </a:r>
            <a:endParaRPr kumimoji="1" lang="ja-JP" altLang="en-US" sz="1200" dirty="0">
              <a:latin typeface="HG丸ｺﾞｼｯｸM-PRO" panose="020F0600000000000000" pitchFamily="50" charset="-128"/>
              <a:ea typeface="HG丸ｺﾞｼｯｸM-PRO" panose="020F0600000000000000" pitchFamily="50" charset="-128"/>
            </a:endParaRPr>
          </a:p>
        </p:txBody>
      </p:sp>
      <p:sp>
        <p:nvSpPr>
          <p:cNvPr id="18" name="テキスト ボックス 17">
            <a:extLst>
              <a:ext uri="{FF2B5EF4-FFF2-40B4-BE49-F238E27FC236}">
                <a16:creationId xmlns:a16="http://schemas.microsoft.com/office/drawing/2014/main" xmlns="" id="{07FCA05D-8EA1-432F-B505-549110D49389}"/>
              </a:ext>
            </a:extLst>
          </p:cNvPr>
          <p:cNvSpPr txBox="1"/>
          <p:nvPr/>
        </p:nvSpPr>
        <p:spPr>
          <a:xfrm>
            <a:off x="8658877" y="6253659"/>
            <a:ext cx="800219" cy="276999"/>
          </a:xfrm>
          <a:prstGeom prst="rect">
            <a:avLst/>
          </a:prstGeom>
          <a:noFill/>
        </p:spPr>
        <p:txBody>
          <a:bodyPr wrap="none" rtlCol="0">
            <a:spAutoFit/>
          </a:bodyPr>
          <a:lstStyle/>
          <a:p>
            <a:r>
              <a:rPr lang="en-US" altLang="ja-JP" sz="1200" dirty="0">
                <a:latin typeface="HG丸ｺﾞｼｯｸM-PRO" panose="020F0600000000000000" pitchFamily="50" charset="-128"/>
                <a:ea typeface="HG丸ｺﾞｼｯｸM-PRO" panose="020F0600000000000000" pitchFamily="50" charset="-128"/>
              </a:rPr>
              <a:t>【</a:t>
            </a:r>
            <a:r>
              <a:rPr kumimoji="1" lang="ja-JP" altLang="en-US" sz="1200" dirty="0">
                <a:latin typeface="HG丸ｺﾞｼｯｸM-PRO" panose="020F0600000000000000" pitchFamily="50" charset="-128"/>
                <a:ea typeface="HG丸ｺﾞｼｯｸM-PRO" panose="020F0600000000000000" pitchFamily="50" charset="-128"/>
              </a:rPr>
              <a:t>寝酒</a:t>
            </a:r>
            <a:r>
              <a:rPr kumimoji="1" lang="en-US" altLang="ja-JP" sz="1200" dirty="0">
                <a:latin typeface="HG丸ｺﾞｼｯｸM-PRO" panose="020F0600000000000000" pitchFamily="50" charset="-128"/>
                <a:ea typeface="HG丸ｺﾞｼｯｸM-PRO" panose="020F0600000000000000" pitchFamily="50" charset="-128"/>
              </a:rPr>
              <a:t>】</a:t>
            </a:r>
            <a:endParaRPr kumimoji="1" lang="ja-JP" altLang="en-US" sz="1200" dirty="0">
              <a:latin typeface="HG丸ｺﾞｼｯｸM-PRO" panose="020F0600000000000000" pitchFamily="50" charset="-128"/>
              <a:ea typeface="HG丸ｺﾞｼｯｸM-PRO" panose="020F0600000000000000" pitchFamily="50" charset="-128"/>
            </a:endParaRPr>
          </a:p>
        </p:txBody>
      </p:sp>
      <p:pic>
        <p:nvPicPr>
          <p:cNvPr id="24" name="Picture 3"/>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a:stretch/>
        </p:blipFill>
        <p:spPr bwMode="auto">
          <a:xfrm>
            <a:off x="8677398" y="2527236"/>
            <a:ext cx="649983" cy="5567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6" name="Picture 3"/>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27186" t="16703" r="27638" b="15417"/>
          <a:stretch/>
        </p:blipFill>
        <p:spPr bwMode="auto">
          <a:xfrm flipH="1">
            <a:off x="8872492" y="5749545"/>
            <a:ext cx="349000" cy="4840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7" name="禁止 26"/>
          <p:cNvSpPr/>
          <p:nvPr/>
        </p:nvSpPr>
        <p:spPr>
          <a:xfrm rot="5581780" flipH="1">
            <a:off x="8707304" y="2515146"/>
            <a:ext cx="646615" cy="609140"/>
          </a:xfrm>
          <a:prstGeom prst="noSmoking">
            <a:avLst>
              <a:gd name="adj" fmla="val 1044"/>
            </a:avLst>
          </a:prstGeom>
          <a:solidFill>
            <a:srgbClr val="FF0000"/>
          </a:solidFill>
          <a:ln w="25400" cap="flat" cmpd="sng" algn="ctr">
            <a:solidFill>
              <a:srgbClr val="FF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smtClean="0">
              <a:ln>
                <a:noFill/>
              </a:ln>
              <a:solidFill>
                <a:srgbClr val="006699"/>
              </a:solidFill>
              <a:effectLst/>
              <a:uLnTx/>
              <a:uFillTx/>
              <a:latin typeface="Verdana"/>
              <a:ea typeface="ＭＳ Ｐゴシック"/>
              <a:cs typeface="+mn-cs"/>
            </a:endParaRPr>
          </a:p>
        </p:txBody>
      </p:sp>
      <p:sp>
        <p:nvSpPr>
          <p:cNvPr id="28" name="禁止 27"/>
          <p:cNvSpPr/>
          <p:nvPr/>
        </p:nvSpPr>
        <p:spPr>
          <a:xfrm rot="5581780" flipH="1">
            <a:off x="8703285" y="4089726"/>
            <a:ext cx="646615" cy="609140"/>
          </a:xfrm>
          <a:prstGeom prst="noSmoking">
            <a:avLst>
              <a:gd name="adj" fmla="val 1044"/>
            </a:avLst>
          </a:prstGeom>
          <a:solidFill>
            <a:srgbClr val="FF0000"/>
          </a:solidFill>
          <a:ln w="25400" cap="flat" cmpd="sng" algn="ctr">
            <a:solidFill>
              <a:srgbClr val="FF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smtClean="0">
              <a:ln>
                <a:noFill/>
              </a:ln>
              <a:solidFill>
                <a:srgbClr val="006699"/>
              </a:solidFill>
              <a:effectLst/>
              <a:uLnTx/>
              <a:uFillTx/>
              <a:latin typeface="Verdana"/>
              <a:ea typeface="ＭＳ Ｐゴシック"/>
              <a:cs typeface="+mn-cs"/>
            </a:endParaRPr>
          </a:p>
        </p:txBody>
      </p:sp>
      <p:sp>
        <p:nvSpPr>
          <p:cNvPr id="25" name="禁止 24"/>
          <p:cNvSpPr/>
          <p:nvPr/>
        </p:nvSpPr>
        <p:spPr>
          <a:xfrm rot="5581780" flipH="1">
            <a:off x="8735679" y="5690186"/>
            <a:ext cx="646615" cy="609140"/>
          </a:xfrm>
          <a:prstGeom prst="noSmoking">
            <a:avLst>
              <a:gd name="adj" fmla="val 1044"/>
            </a:avLst>
          </a:prstGeom>
          <a:solidFill>
            <a:srgbClr val="FF0000"/>
          </a:solidFill>
          <a:ln w="25400" cap="flat" cmpd="sng" algn="ctr">
            <a:solidFill>
              <a:srgbClr val="FF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smtClean="0">
              <a:ln>
                <a:noFill/>
              </a:ln>
              <a:solidFill>
                <a:srgbClr val="006699"/>
              </a:solidFill>
              <a:effectLst/>
              <a:uLnTx/>
              <a:uFillTx/>
              <a:latin typeface="Verdana"/>
              <a:ea typeface="ＭＳ Ｐゴシック"/>
              <a:cs typeface="+mn-cs"/>
            </a:endParaRPr>
          </a:p>
        </p:txBody>
      </p:sp>
    </p:spTree>
    <p:extLst>
      <p:ext uri="{BB962C8B-B14F-4D97-AF65-F5344CB8AC3E}">
        <p14:creationId xmlns:p14="http://schemas.microsoft.com/office/powerpoint/2010/main" val="404628089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681037" y="1338509"/>
            <a:ext cx="8543925" cy="1325563"/>
          </a:xfrm>
        </p:spPr>
        <p:txBody>
          <a:bodyPr>
            <a:normAutofit/>
          </a:bodyPr>
          <a:lstStyle/>
          <a:p>
            <a:r>
              <a:rPr lang="ja-JP" altLang="en-US" b="1" dirty="0">
                <a:latin typeface="HG丸ｺﾞｼｯｸM-PRO" panose="020F0600000000000000" pitchFamily="50" charset="-128"/>
                <a:ea typeface="HG丸ｺﾞｼｯｸM-PRO" panose="020F0600000000000000" pitchFamily="50" charset="-128"/>
              </a:rPr>
              <a:t>２：よい生活習慣のポイント</a:t>
            </a:r>
            <a:r>
              <a:rPr lang="en-US" altLang="ja-JP" b="1" dirty="0">
                <a:latin typeface="HG丸ｺﾞｼｯｸM-PRO" panose="020F0600000000000000" pitchFamily="50" charset="-128"/>
                <a:ea typeface="HG丸ｺﾞｼｯｸM-PRO" panose="020F0600000000000000" pitchFamily="50" charset="-128"/>
              </a:rPr>
              <a:t/>
            </a:r>
            <a:br>
              <a:rPr lang="en-US" altLang="ja-JP" b="1" dirty="0">
                <a:latin typeface="HG丸ｺﾞｼｯｸM-PRO" panose="020F0600000000000000" pitchFamily="50" charset="-128"/>
                <a:ea typeface="HG丸ｺﾞｼｯｸM-PRO" panose="020F0600000000000000" pitchFamily="50" charset="-128"/>
              </a:rPr>
            </a:br>
            <a:r>
              <a:rPr lang="ja-JP" altLang="en-US" b="1" dirty="0">
                <a:latin typeface="HG丸ｺﾞｼｯｸM-PRO" panose="020F0600000000000000" pitchFamily="50" charset="-128"/>
                <a:ea typeface="HG丸ｺﾞｼｯｸM-PRO" panose="020F0600000000000000" pitchFamily="50" charset="-128"/>
              </a:rPr>
              <a:t>　</a:t>
            </a:r>
            <a:r>
              <a:rPr lang="en-US" altLang="ja-JP" b="1" dirty="0" smtClean="0">
                <a:latin typeface="HG丸ｺﾞｼｯｸM-PRO" panose="020F0600000000000000" pitchFamily="50" charset="-128"/>
                <a:ea typeface="HG丸ｺﾞｼｯｸM-PRO" panose="020F0600000000000000" pitchFamily="50" charset="-128"/>
              </a:rPr>
              <a:t>(</a:t>
            </a:r>
            <a:r>
              <a:rPr lang="ja-JP" altLang="en-US" b="1" dirty="0" smtClean="0">
                <a:latin typeface="HG丸ｺﾞｼｯｸM-PRO" panose="020F0600000000000000" pitchFamily="50" charset="-128"/>
                <a:ea typeface="HG丸ｺﾞｼｯｸM-PRO" panose="020F0600000000000000" pitchFamily="50" charset="-128"/>
              </a:rPr>
              <a:t>２</a:t>
            </a:r>
            <a:r>
              <a:rPr lang="en-US" altLang="ja-JP" b="1" dirty="0" smtClean="0">
                <a:latin typeface="HG丸ｺﾞｼｯｸM-PRO" panose="020F0600000000000000" pitchFamily="50" charset="-128"/>
                <a:ea typeface="HG丸ｺﾞｼｯｸM-PRO" panose="020F0600000000000000" pitchFamily="50" charset="-128"/>
              </a:rPr>
              <a:t>) </a:t>
            </a:r>
            <a:r>
              <a:rPr lang="ja-JP" altLang="en-US" b="1" dirty="0" smtClean="0">
                <a:latin typeface="HG丸ｺﾞｼｯｸM-PRO" panose="020F0600000000000000" pitchFamily="50" charset="-128"/>
                <a:ea typeface="HG丸ｺﾞｼｯｸM-PRO" panose="020F0600000000000000" pitchFamily="50" charset="-128"/>
              </a:rPr>
              <a:t>食事</a:t>
            </a:r>
            <a:r>
              <a:rPr lang="ja-JP" altLang="en-US" b="1" dirty="0">
                <a:latin typeface="HG丸ｺﾞｼｯｸM-PRO" panose="020F0600000000000000" pitchFamily="50" charset="-128"/>
                <a:ea typeface="HG丸ｺﾞｼｯｸM-PRO" panose="020F0600000000000000" pitchFamily="50" charset="-128"/>
              </a:rPr>
              <a:t>について</a:t>
            </a:r>
            <a:endParaRPr kumimoji="1" lang="ja-JP" altLang="en-US" b="1" dirty="0">
              <a:latin typeface="HG丸ｺﾞｼｯｸM-PRO" panose="020F0600000000000000" pitchFamily="50" charset="-128"/>
              <a:ea typeface="HG丸ｺﾞｼｯｸM-PRO" panose="020F0600000000000000" pitchFamily="50" charset="-128"/>
            </a:endParaRPr>
          </a:p>
        </p:txBody>
      </p:sp>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53000" y="2001291"/>
            <a:ext cx="3779516" cy="37795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3219305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549957" y="16"/>
            <a:ext cx="8840330" cy="1325563"/>
          </a:xfrm>
        </p:spPr>
        <p:txBody>
          <a:bodyPr>
            <a:normAutofit/>
          </a:bodyPr>
          <a:lstStyle/>
          <a:p>
            <a:r>
              <a:rPr lang="ja-JP" altLang="en-US" sz="3600" b="1" dirty="0">
                <a:latin typeface="HG丸ｺﾞｼｯｸM-PRO" panose="020F0600000000000000" pitchFamily="50" charset="-128"/>
                <a:ea typeface="HG丸ｺﾞｼｯｸM-PRO" panose="020F0600000000000000" pitchFamily="50" charset="-128"/>
              </a:rPr>
              <a:t>うつ病と生活</a:t>
            </a:r>
            <a:r>
              <a:rPr kumimoji="1" lang="ja-JP" altLang="en-US" sz="3600" b="1" dirty="0">
                <a:latin typeface="HG丸ｺﾞｼｯｸM-PRO" panose="020F0600000000000000" pitchFamily="50" charset="-128"/>
                <a:ea typeface="HG丸ｺﾞｼｯｸM-PRO" panose="020F0600000000000000" pitchFamily="50" charset="-128"/>
              </a:rPr>
              <a:t>習慣病との関連</a:t>
            </a:r>
            <a:r>
              <a:rPr kumimoji="1" lang="en-US" altLang="ja-JP" sz="3600" b="1" dirty="0">
                <a:latin typeface="HG丸ｺﾞｼｯｸM-PRO" panose="020F0600000000000000" pitchFamily="50" charset="-128"/>
                <a:ea typeface="HG丸ｺﾞｼｯｸM-PRO" panose="020F0600000000000000" pitchFamily="50" charset="-128"/>
              </a:rPr>
              <a:t/>
            </a:r>
            <a:br>
              <a:rPr kumimoji="1" lang="en-US" altLang="ja-JP" sz="3600" b="1" dirty="0">
                <a:latin typeface="HG丸ｺﾞｼｯｸM-PRO" panose="020F0600000000000000" pitchFamily="50" charset="-128"/>
                <a:ea typeface="HG丸ｺﾞｼｯｸM-PRO" panose="020F0600000000000000" pitchFamily="50" charset="-128"/>
              </a:rPr>
            </a:br>
            <a:r>
              <a:rPr lang="ja-JP" altLang="en-US" sz="2000" dirty="0">
                <a:latin typeface="HG丸ｺﾞｼｯｸM-PRO" panose="020F0600000000000000" pitchFamily="50" charset="-128"/>
                <a:ea typeface="HG丸ｺﾞｼｯｸM-PRO" panose="020F0600000000000000" pitchFamily="50" charset="-128"/>
              </a:rPr>
              <a:t>～エネルギーの過剰摂取によって引き起こされる病気と双方向の関連あり～</a:t>
            </a:r>
            <a:endParaRPr kumimoji="1" lang="ja-JP" altLang="en-US" sz="2000" dirty="0">
              <a:latin typeface="HG丸ｺﾞｼｯｸM-PRO" panose="020F0600000000000000" pitchFamily="50" charset="-128"/>
              <a:ea typeface="HG丸ｺﾞｼｯｸM-PRO" panose="020F0600000000000000" pitchFamily="50" charset="-128"/>
            </a:endParaRPr>
          </a:p>
        </p:txBody>
      </p:sp>
      <p:grpSp>
        <p:nvGrpSpPr>
          <p:cNvPr id="16" name="グループ化 15"/>
          <p:cNvGrpSpPr/>
          <p:nvPr/>
        </p:nvGrpSpPr>
        <p:grpSpPr>
          <a:xfrm>
            <a:off x="2117300" y="1409946"/>
            <a:ext cx="4625581" cy="1566279"/>
            <a:chOff x="2719711" y="1582829"/>
            <a:chExt cx="3651127" cy="1886705"/>
          </a:xfrm>
        </p:grpSpPr>
        <p:grpSp>
          <p:nvGrpSpPr>
            <p:cNvPr id="15" name="グループ化 14"/>
            <p:cNvGrpSpPr/>
            <p:nvPr/>
          </p:nvGrpSpPr>
          <p:grpSpPr>
            <a:xfrm>
              <a:off x="2719711" y="1582829"/>
              <a:ext cx="3213054" cy="1868889"/>
              <a:chOff x="2287664" y="2352199"/>
              <a:chExt cx="3213054" cy="1868889"/>
            </a:xfrm>
          </p:grpSpPr>
          <p:sp>
            <p:nvSpPr>
              <p:cNvPr id="9" name="円/楕円 8"/>
              <p:cNvSpPr/>
              <p:nvPr/>
            </p:nvSpPr>
            <p:spPr>
              <a:xfrm>
                <a:off x="3358107" y="2352199"/>
                <a:ext cx="1563689" cy="864096"/>
              </a:xfrm>
              <a:prstGeom prst="ellipse">
                <a:avLst/>
              </a:prstGeom>
              <a:solidFill>
                <a:schemeClr val="accent2"/>
              </a:solidFill>
              <a:ln>
                <a:noFill/>
              </a:ln>
              <a:effectLst>
                <a:glow rad="139700">
                  <a:schemeClr val="accent2">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800" b="1" dirty="0"/>
                  <a:t>うつ病</a:t>
                </a:r>
              </a:p>
            </p:txBody>
          </p:sp>
          <p:sp>
            <p:nvSpPr>
              <p:cNvPr id="11" name="左カーブ矢印 10"/>
              <p:cNvSpPr/>
              <p:nvPr/>
            </p:nvSpPr>
            <p:spPr>
              <a:xfrm>
                <a:off x="5068670" y="2913326"/>
                <a:ext cx="432048" cy="1008112"/>
              </a:xfrm>
              <a:prstGeom prst="curvedLeftArrow">
                <a:avLst>
                  <a:gd name="adj1" fmla="val 16222"/>
                  <a:gd name="adj2" fmla="val 50000"/>
                  <a:gd name="adj3" fmla="val 25000"/>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12" name="左カーブ矢印 11"/>
              <p:cNvSpPr/>
              <p:nvPr/>
            </p:nvSpPr>
            <p:spPr>
              <a:xfrm>
                <a:off x="2820427" y="2899110"/>
                <a:ext cx="432048" cy="1008112"/>
              </a:xfrm>
              <a:prstGeom prst="curvedLeftArrow">
                <a:avLst>
                  <a:gd name="adj1" fmla="val 16222"/>
                  <a:gd name="adj2" fmla="val 50000"/>
                  <a:gd name="adj3" fmla="val 25000"/>
                </a:avLst>
              </a:prstGeom>
              <a:solidFill>
                <a:srgbClr val="00B050"/>
              </a:solidFill>
              <a:ln>
                <a:solidFill>
                  <a:schemeClr val="accent6"/>
                </a:solidFill>
              </a:ln>
              <a:scene3d>
                <a:camera prst="orthographicFront">
                  <a:rot lat="0" lon="0" rev="1080000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13" name="テキスト ボックス 12"/>
              <p:cNvSpPr txBox="1"/>
              <p:nvPr/>
            </p:nvSpPr>
            <p:spPr>
              <a:xfrm>
                <a:off x="2287664" y="2852935"/>
                <a:ext cx="340114" cy="1368153"/>
              </a:xfrm>
              <a:prstGeom prst="rect">
                <a:avLst/>
              </a:prstGeom>
              <a:noFill/>
              <a:ln>
                <a:solidFill>
                  <a:schemeClr val="bg1"/>
                </a:solidFill>
              </a:ln>
            </p:spPr>
            <p:txBody>
              <a:bodyPr vert="eaVert" wrap="square" rtlCol="0">
                <a:spAutoFit/>
              </a:bodyPr>
              <a:lstStyle/>
              <a:p>
                <a:r>
                  <a:rPr kumimoji="1" lang="ja-JP" altLang="en-US" sz="1600" b="1" dirty="0">
                    <a:latin typeface="HG丸ｺﾞｼｯｸM-PRO" panose="020F0600000000000000" pitchFamily="50" charset="-128"/>
                    <a:ea typeface="HG丸ｺﾞｼｯｸM-PRO" panose="020F0600000000000000" pitchFamily="50" charset="-128"/>
                  </a:rPr>
                  <a:t>なりやすい</a:t>
                </a:r>
              </a:p>
            </p:txBody>
          </p:sp>
        </p:grpSp>
        <p:sp>
          <p:nvSpPr>
            <p:cNvPr id="14" name="テキスト ボックス 13"/>
            <p:cNvSpPr txBox="1"/>
            <p:nvPr/>
          </p:nvSpPr>
          <p:spPr>
            <a:xfrm>
              <a:off x="6030724" y="2101380"/>
              <a:ext cx="340114" cy="1368154"/>
            </a:xfrm>
            <a:prstGeom prst="rect">
              <a:avLst/>
            </a:prstGeom>
            <a:noFill/>
            <a:ln>
              <a:solidFill>
                <a:schemeClr val="bg1"/>
              </a:solidFill>
            </a:ln>
          </p:spPr>
          <p:txBody>
            <a:bodyPr vert="eaVert" wrap="square" rtlCol="0">
              <a:spAutoFit/>
            </a:bodyPr>
            <a:lstStyle/>
            <a:p>
              <a:r>
                <a:rPr kumimoji="1" lang="ja-JP" altLang="en-US" sz="1600" b="1" dirty="0">
                  <a:latin typeface="HG丸ｺﾞｼｯｸM-PRO" panose="020F0600000000000000" pitchFamily="50" charset="-128"/>
                  <a:ea typeface="HG丸ｺﾞｼｯｸM-PRO" panose="020F0600000000000000" pitchFamily="50" charset="-128"/>
                </a:rPr>
                <a:t>なりやすい</a:t>
              </a:r>
            </a:p>
          </p:txBody>
        </p:sp>
      </p:grpSp>
      <p:sp>
        <p:nvSpPr>
          <p:cNvPr id="17" name="テキスト ボックス 16"/>
          <p:cNvSpPr txBox="1"/>
          <p:nvPr/>
        </p:nvSpPr>
        <p:spPr>
          <a:xfrm>
            <a:off x="439057" y="4536702"/>
            <a:ext cx="9027885" cy="707886"/>
          </a:xfrm>
          <a:prstGeom prst="rect">
            <a:avLst/>
          </a:prstGeom>
          <a:noFill/>
        </p:spPr>
        <p:txBody>
          <a:bodyPr wrap="square" rtlCol="0">
            <a:spAutoFit/>
          </a:bodyPr>
          <a:lstStyle/>
          <a:p>
            <a:r>
              <a:rPr kumimoji="1" lang="ja-JP" altLang="en-US" sz="2000" b="1" dirty="0">
                <a:latin typeface="HG丸ｺﾞｼｯｸM-PRO" panose="020F0600000000000000" pitchFamily="50" charset="-128"/>
                <a:ea typeface="HG丸ｺﾞｼｯｸM-PRO" panose="020F0600000000000000" pitchFamily="50" charset="-128"/>
              </a:rPr>
              <a:t>●肥満・メタボリック症候群　→　うつ病のリスク</a:t>
            </a:r>
            <a:r>
              <a:rPr kumimoji="1" lang="ja-JP" altLang="en-US" sz="2000" b="1" dirty="0" smtClean="0">
                <a:latin typeface="HG丸ｺﾞｼｯｸM-PRO" panose="020F0600000000000000" pitchFamily="50" charset="-128"/>
                <a:ea typeface="HG丸ｺﾞｼｯｸM-PRO" panose="020F0600000000000000" pitchFamily="50" charset="-128"/>
              </a:rPr>
              <a:t>を</a:t>
            </a:r>
            <a:r>
              <a:rPr kumimoji="1" lang="en-US" altLang="ja-JP" sz="2000" b="1" u="sng" dirty="0" smtClean="0">
                <a:latin typeface="HG丸ｺﾞｼｯｸM-PRO" panose="020F0600000000000000" pitchFamily="50" charset="-128"/>
                <a:ea typeface="HG丸ｺﾞｼｯｸM-PRO" panose="020F0600000000000000" pitchFamily="50" charset="-128"/>
              </a:rPr>
              <a:t>1.5</a:t>
            </a:r>
            <a:r>
              <a:rPr kumimoji="1" lang="ja-JP" altLang="en-US" sz="2000" b="1" u="sng" dirty="0" smtClean="0">
                <a:latin typeface="HG丸ｺﾞｼｯｸM-PRO" panose="020F0600000000000000" pitchFamily="50" charset="-128"/>
                <a:ea typeface="HG丸ｺﾞｼｯｸM-PRO" panose="020F0600000000000000" pitchFamily="50" charset="-128"/>
              </a:rPr>
              <a:t>倍</a:t>
            </a:r>
            <a:r>
              <a:rPr kumimoji="1" lang="ja-JP" altLang="en-US" sz="2000" b="1" dirty="0">
                <a:latin typeface="HG丸ｺﾞｼｯｸM-PRO" panose="020F0600000000000000" pitchFamily="50" charset="-128"/>
                <a:ea typeface="HG丸ｺﾞｼｯｸM-PRO" panose="020F0600000000000000" pitchFamily="50" charset="-128"/>
              </a:rPr>
              <a:t>に高める</a:t>
            </a:r>
            <a:endParaRPr kumimoji="1" lang="en-US" altLang="ja-JP" sz="2000" b="1" dirty="0">
              <a:latin typeface="HG丸ｺﾞｼｯｸM-PRO" panose="020F0600000000000000" pitchFamily="50" charset="-128"/>
              <a:ea typeface="HG丸ｺﾞｼｯｸM-PRO" panose="020F0600000000000000" pitchFamily="50" charset="-128"/>
            </a:endParaRPr>
          </a:p>
          <a:p>
            <a:r>
              <a:rPr lang="ja-JP" altLang="en-US" sz="2000" b="1" dirty="0">
                <a:latin typeface="HG丸ｺﾞｼｯｸM-PRO" panose="020F0600000000000000" pitchFamily="50" charset="-128"/>
                <a:ea typeface="HG丸ｺﾞｼｯｸM-PRO" panose="020F0600000000000000" pitchFamily="50" charset="-128"/>
              </a:rPr>
              <a:t>●うつ病　→　肥満・メタボリック症候群の発症リスク</a:t>
            </a:r>
            <a:r>
              <a:rPr lang="ja-JP" altLang="en-US" sz="2000" b="1" dirty="0" smtClean="0">
                <a:latin typeface="HG丸ｺﾞｼｯｸM-PRO" panose="020F0600000000000000" pitchFamily="50" charset="-128"/>
                <a:ea typeface="HG丸ｺﾞｼｯｸM-PRO" panose="020F0600000000000000" pitchFamily="50" charset="-128"/>
              </a:rPr>
              <a:t>を</a:t>
            </a:r>
            <a:r>
              <a:rPr lang="en-US" altLang="ja-JP" sz="2000" b="1" u="sng" dirty="0" smtClean="0">
                <a:latin typeface="HG丸ｺﾞｼｯｸM-PRO" panose="020F0600000000000000" pitchFamily="50" charset="-128"/>
                <a:ea typeface="HG丸ｺﾞｼｯｸM-PRO" panose="020F0600000000000000" pitchFamily="50" charset="-128"/>
              </a:rPr>
              <a:t>1.5</a:t>
            </a:r>
            <a:r>
              <a:rPr lang="ja-JP" altLang="en-US" sz="2000" b="1" u="sng" dirty="0" smtClean="0">
                <a:latin typeface="HG丸ｺﾞｼｯｸM-PRO" panose="020F0600000000000000" pitchFamily="50" charset="-128"/>
                <a:ea typeface="HG丸ｺﾞｼｯｸM-PRO" panose="020F0600000000000000" pitchFamily="50" charset="-128"/>
              </a:rPr>
              <a:t>倍</a:t>
            </a:r>
            <a:r>
              <a:rPr lang="ja-JP" altLang="en-US" sz="2000" b="1" dirty="0">
                <a:latin typeface="HG丸ｺﾞｼｯｸM-PRO" panose="020F0600000000000000" pitchFamily="50" charset="-128"/>
                <a:ea typeface="HG丸ｺﾞｼｯｸM-PRO" panose="020F0600000000000000" pitchFamily="50" charset="-128"/>
              </a:rPr>
              <a:t>に高める</a:t>
            </a:r>
            <a:endParaRPr lang="en-US" altLang="ja-JP" sz="2000" b="1" dirty="0">
              <a:latin typeface="HG丸ｺﾞｼｯｸM-PRO" panose="020F0600000000000000" pitchFamily="50" charset="-128"/>
              <a:ea typeface="HG丸ｺﾞｼｯｸM-PRO" panose="020F0600000000000000" pitchFamily="50" charset="-128"/>
            </a:endParaRPr>
          </a:p>
        </p:txBody>
      </p:sp>
      <p:sp>
        <p:nvSpPr>
          <p:cNvPr id="18" name="テキスト ボックス 17"/>
          <p:cNvSpPr txBox="1"/>
          <p:nvPr/>
        </p:nvSpPr>
        <p:spPr>
          <a:xfrm>
            <a:off x="0" y="6180876"/>
            <a:ext cx="9906000" cy="646331"/>
          </a:xfrm>
          <a:prstGeom prst="rect">
            <a:avLst/>
          </a:prstGeom>
          <a:noFill/>
        </p:spPr>
        <p:txBody>
          <a:bodyPr wrap="square" rtlCol="0">
            <a:spAutoFit/>
          </a:bodyPr>
          <a:lstStyle/>
          <a:p>
            <a:r>
              <a:rPr lang="ja-JP" altLang="en-US" sz="1200" dirty="0">
                <a:latin typeface="+mn-ea"/>
              </a:rPr>
              <a:t>出典：</a:t>
            </a:r>
            <a:r>
              <a:rPr lang="ja-JP" altLang="ja-JP" sz="1200" dirty="0"/>
              <a:t> 国立研究開発法人国立精神・神経医療研究センター：「肥満や高脂血症、食生活・運動習慣がうつ病と関連 ～</a:t>
            </a:r>
            <a:r>
              <a:rPr lang="en-US" altLang="ja-JP" sz="1200" dirty="0"/>
              <a:t>11,876</a:t>
            </a:r>
            <a:r>
              <a:rPr lang="ja-JP" altLang="ja-JP" sz="1200" dirty="0"/>
              <a:t>人を対象とした大規模</a:t>
            </a:r>
            <a:endParaRPr lang="en-US" altLang="ja-JP" sz="1200" dirty="0"/>
          </a:p>
          <a:p>
            <a:r>
              <a:rPr lang="ja-JP" altLang="en-US" sz="1200" dirty="0"/>
              <a:t>　　　　                                                                                                     </a:t>
            </a:r>
            <a:r>
              <a:rPr lang="ja-JP" altLang="en-US" sz="1200" dirty="0" smtClean="0"/>
              <a:t>ウエッブ</a:t>
            </a:r>
            <a:r>
              <a:rPr lang="ja-JP" altLang="ja-JP" sz="1200" dirty="0"/>
              <a:t>調査で明らかに～」</a:t>
            </a:r>
            <a:r>
              <a:rPr lang="en-US" altLang="ja-JP" sz="1200" dirty="0"/>
              <a:t>(2018)</a:t>
            </a:r>
            <a:r>
              <a:rPr lang="ja-JP" altLang="en-US" sz="1200" dirty="0"/>
              <a:t>　</a:t>
            </a:r>
            <a:r>
              <a:rPr lang="en-US" altLang="ja-JP" sz="1200" dirty="0"/>
              <a:t>https://www.ncnp.go.jp/up/1521695572.pdf</a:t>
            </a:r>
            <a:r>
              <a:rPr lang="ja-JP" altLang="ja-JP" sz="1200" dirty="0"/>
              <a:t>　</a:t>
            </a:r>
          </a:p>
          <a:p>
            <a:r>
              <a:rPr lang="ja-JP" altLang="en-US" sz="1200" dirty="0">
                <a:latin typeface="+mn-ea"/>
              </a:rPr>
              <a:t>　　　　功刀浩：</a:t>
            </a:r>
            <a:r>
              <a:rPr lang="en-US" altLang="ja-JP" sz="1200" dirty="0">
                <a:latin typeface="+mn-ea"/>
              </a:rPr>
              <a:t>『</a:t>
            </a:r>
            <a:r>
              <a:rPr lang="ja-JP" altLang="en-US" sz="1200" dirty="0">
                <a:latin typeface="+mn-ea"/>
              </a:rPr>
              <a:t>国立精神・神経</a:t>
            </a:r>
            <a:r>
              <a:rPr lang="ja-JP" altLang="en-US" sz="1200" dirty="0" smtClean="0">
                <a:latin typeface="+mn-ea"/>
              </a:rPr>
              <a:t>医療研究センター</a:t>
            </a:r>
            <a:r>
              <a:rPr lang="ja-JP" altLang="en-US" sz="1200" dirty="0">
                <a:latin typeface="+mn-ea"/>
              </a:rPr>
              <a:t>の医師と管理栄養士が教えるうつ病の毎日ごはん</a:t>
            </a:r>
            <a:r>
              <a:rPr lang="en-US" altLang="ja-JP" sz="1200" dirty="0">
                <a:latin typeface="+mn-ea"/>
              </a:rPr>
              <a:t>』</a:t>
            </a:r>
            <a:r>
              <a:rPr lang="ja-JP" altLang="en-US" sz="1200" dirty="0">
                <a:latin typeface="+mn-ea"/>
              </a:rPr>
              <a:t>女子栄養大学出版部（</a:t>
            </a:r>
            <a:r>
              <a:rPr lang="en-US" altLang="ja-JP" sz="1200" dirty="0">
                <a:latin typeface="+mn-ea"/>
              </a:rPr>
              <a:t>2015</a:t>
            </a:r>
            <a:r>
              <a:rPr lang="ja-JP" altLang="en-US" sz="1200" dirty="0">
                <a:latin typeface="+mn-ea"/>
              </a:rPr>
              <a:t>）</a:t>
            </a:r>
            <a:r>
              <a:rPr kumimoji="1" lang="en-US" altLang="ja-JP" sz="1200" dirty="0">
                <a:latin typeface="+mn-ea"/>
              </a:rPr>
              <a:t>p14</a:t>
            </a:r>
            <a:endParaRPr kumimoji="1" lang="ja-JP" altLang="en-US" sz="1200" dirty="0">
              <a:latin typeface="+mn-ea"/>
            </a:endParaRPr>
          </a:p>
        </p:txBody>
      </p:sp>
      <p:sp>
        <p:nvSpPr>
          <p:cNvPr id="21" name="タイトル 1"/>
          <p:cNvSpPr txBox="1">
            <a:spLocks/>
          </p:cNvSpPr>
          <p:nvPr/>
        </p:nvSpPr>
        <p:spPr>
          <a:xfrm>
            <a:off x="549957" y="5413916"/>
            <a:ext cx="6051667" cy="705563"/>
          </a:xfrm>
          <a:prstGeom prst="rect">
            <a:avLst/>
          </a:prstGeom>
          <a:ln cmpd="dbl">
            <a:solidFill>
              <a:schemeClr val="tx1"/>
            </a:solidFill>
          </a:ln>
        </p:spPr>
        <p:txBody>
          <a:bodyPr vert="horz" lIns="91440" tIns="45720" rIns="91440" bIns="45720" rtlCol="0" anchor="ctr">
            <a:norm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ja-JP" altLang="en-US" sz="2000" dirty="0">
                <a:latin typeface="HG丸ｺﾞｼｯｸM-PRO" panose="020F0600000000000000" pitchFamily="50" charset="-128"/>
                <a:ea typeface="HG丸ｺﾞｼｯｸM-PRO" panose="020F0600000000000000" pitchFamily="50" charset="-128"/>
              </a:rPr>
              <a:t>肥満・メタボリック症候群・糖尿病等を治療するとうつ病の症状も改善する患者さんが少なくない。</a:t>
            </a:r>
          </a:p>
        </p:txBody>
      </p:sp>
      <p:sp>
        <p:nvSpPr>
          <p:cNvPr id="3" name="右矢印 2"/>
          <p:cNvSpPr/>
          <p:nvPr/>
        </p:nvSpPr>
        <p:spPr>
          <a:xfrm>
            <a:off x="6736782" y="5538446"/>
            <a:ext cx="240325" cy="52092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2" name="タイトル 1"/>
          <p:cNvSpPr txBox="1">
            <a:spLocks/>
          </p:cNvSpPr>
          <p:nvPr/>
        </p:nvSpPr>
        <p:spPr>
          <a:xfrm>
            <a:off x="7112265" y="5406995"/>
            <a:ext cx="2474279" cy="705563"/>
          </a:xfrm>
          <a:prstGeom prst="rect">
            <a:avLst/>
          </a:prstGeom>
          <a:ln cmpd="dbl">
            <a:solidFill>
              <a:schemeClr val="tx1"/>
            </a:solidFill>
          </a:ln>
        </p:spPr>
        <p:txBody>
          <a:bodyPr vert="horz" lIns="91440" tIns="45720" rIns="91440" bIns="45720" rtlCol="0" anchor="ctr">
            <a:norm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ja-JP" altLang="en-US" sz="2000" dirty="0">
                <a:latin typeface="HG丸ｺﾞｼｯｸM-PRO" panose="020F0600000000000000" pitchFamily="50" charset="-128"/>
                <a:ea typeface="HG丸ｺﾞｼｯｸM-PRO" panose="020F0600000000000000" pitchFamily="50" charset="-128"/>
              </a:rPr>
              <a:t>食生活等の生活習慣の見直しが効果的！</a:t>
            </a:r>
          </a:p>
        </p:txBody>
      </p:sp>
      <p:sp>
        <p:nvSpPr>
          <p:cNvPr id="20" name="円/楕円 19"/>
          <p:cNvSpPr/>
          <p:nvPr/>
        </p:nvSpPr>
        <p:spPr>
          <a:xfrm>
            <a:off x="3065936" y="2479244"/>
            <a:ext cx="2848281" cy="1805196"/>
          </a:xfrm>
          <a:prstGeom prst="ellipse">
            <a:avLst/>
          </a:prstGeom>
          <a:solidFill>
            <a:srgbClr val="00B050"/>
          </a:solidFill>
          <a:ln>
            <a:noFill/>
          </a:ln>
          <a:effectLst>
            <a:glow rad="139700">
              <a:srgbClr val="92D050">
                <a:alpha val="40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dirty="0"/>
              <a:t>糖尿病　肥満</a:t>
            </a:r>
            <a:endParaRPr kumimoji="1" lang="en-US" altLang="ja-JP" b="1" dirty="0"/>
          </a:p>
          <a:p>
            <a:pPr algn="ctr"/>
            <a:r>
              <a:rPr lang="ja-JP" altLang="en-US" b="1" dirty="0"/>
              <a:t>脂質異常症</a:t>
            </a:r>
            <a:endParaRPr lang="en-US" altLang="ja-JP" b="1" dirty="0"/>
          </a:p>
          <a:p>
            <a:pPr algn="ctr"/>
            <a:r>
              <a:rPr kumimoji="1" lang="ja-JP" altLang="en-US" b="1" dirty="0"/>
              <a:t>メタボリック症候群</a:t>
            </a:r>
          </a:p>
        </p:txBody>
      </p:sp>
      <p:sp>
        <p:nvSpPr>
          <p:cNvPr id="4" name="フレーム 3"/>
          <p:cNvSpPr/>
          <p:nvPr/>
        </p:nvSpPr>
        <p:spPr>
          <a:xfrm>
            <a:off x="1182093" y="1143000"/>
            <a:ext cx="6615954" cy="3315706"/>
          </a:xfrm>
          <a:prstGeom prst="frame">
            <a:avLst>
              <a:gd name="adj1" fmla="val 99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pic>
        <p:nvPicPr>
          <p:cNvPr id="19" name="Picture 9"/>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129691" y="2242030"/>
            <a:ext cx="2132265" cy="21322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8027954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a:spLocks noGrp="1"/>
          </p:cNvSpPr>
          <p:nvPr>
            <p:ph sz="quarter" idx="1"/>
          </p:nvPr>
        </p:nvSpPr>
        <p:spPr>
          <a:xfrm>
            <a:off x="430799" y="1205607"/>
            <a:ext cx="9071321" cy="4956141"/>
          </a:xfrm>
          <a:ln>
            <a:solidFill>
              <a:schemeClr val="tx1"/>
            </a:solidFill>
          </a:ln>
        </p:spPr>
        <p:txBody>
          <a:bodyPr>
            <a:normAutofit fontScale="92500" lnSpcReduction="20000"/>
          </a:bodyPr>
          <a:lstStyle/>
          <a:p>
            <a:pPr marL="0" indent="0">
              <a:buNone/>
            </a:pPr>
            <a:endParaRPr kumimoji="1" lang="en-US" altLang="ja-JP" b="1" dirty="0">
              <a:solidFill>
                <a:schemeClr val="accent2">
                  <a:lumMod val="75000"/>
                </a:schemeClr>
              </a:solidFill>
              <a:latin typeface="HG丸ｺﾞｼｯｸM-PRO" panose="020F0600000000000000" pitchFamily="50" charset="-128"/>
              <a:ea typeface="HG丸ｺﾞｼｯｸM-PRO" panose="020F0600000000000000" pitchFamily="50" charset="-128"/>
            </a:endParaRPr>
          </a:p>
          <a:p>
            <a:pPr marL="0" indent="0">
              <a:buNone/>
            </a:pPr>
            <a:endParaRPr lang="en-US" altLang="ja-JP" b="1" dirty="0">
              <a:solidFill>
                <a:schemeClr val="accent2">
                  <a:lumMod val="75000"/>
                </a:schemeClr>
              </a:solidFill>
              <a:latin typeface="HG丸ｺﾞｼｯｸM-PRO" panose="020F0600000000000000" pitchFamily="50" charset="-128"/>
              <a:ea typeface="HG丸ｺﾞｼｯｸM-PRO" panose="020F0600000000000000" pitchFamily="50" charset="-128"/>
            </a:endParaRPr>
          </a:p>
          <a:p>
            <a:pPr marL="0" indent="0">
              <a:buNone/>
            </a:pPr>
            <a:endParaRPr kumimoji="1" lang="en-US" altLang="ja-JP" b="1" dirty="0">
              <a:solidFill>
                <a:schemeClr val="accent2">
                  <a:lumMod val="75000"/>
                </a:schemeClr>
              </a:solidFill>
              <a:latin typeface="HG丸ｺﾞｼｯｸM-PRO" panose="020F0600000000000000" pitchFamily="50" charset="-128"/>
              <a:ea typeface="HG丸ｺﾞｼｯｸM-PRO" panose="020F0600000000000000" pitchFamily="50" charset="-128"/>
            </a:endParaRPr>
          </a:p>
          <a:p>
            <a:pPr marL="0" indent="0">
              <a:buNone/>
            </a:pPr>
            <a:endParaRPr lang="en-US" altLang="ja-JP" b="1" dirty="0">
              <a:solidFill>
                <a:schemeClr val="accent2">
                  <a:lumMod val="75000"/>
                </a:schemeClr>
              </a:solidFill>
              <a:latin typeface="HG丸ｺﾞｼｯｸM-PRO" panose="020F0600000000000000" pitchFamily="50" charset="-128"/>
              <a:ea typeface="HG丸ｺﾞｼｯｸM-PRO" panose="020F0600000000000000" pitchFamily="50" charset="-128"/>
            </a:endParaRPr>
          </a:p>
          <a:p>
            <a:pPr marL="0" indent="0">
              <a:buNone/>
            </a:pPr>
            <a:endParaRPr lang="en-US" altLang="ja-JP" b="1" dirty="0">
              <a:solidFill>
                <a:schemeClr val="accent2">
                  <a:lumMod val="75000"/>
                </a:schemeClr>
              </a:solidFill>
              <a:latin typeface="HG丸ｺﾞｼｯｸM-PRO" panose="020F0600000000000000" pitchFamily="50" charset="-128"/>
              <a:ea typeface="HG丸ｺﾞｼｯｸM-PRO" panose="020F0600000000000000" pitchFamily="50" charset="-128"/>
            </a:endParaRPr>
          </a:p>
          <a:p>
            <a:pPr marL="0" indent="0">
              <a:buNone/>
            </a:pPr>
            <a:r>
              <a:rPr lang="ja-JP" altLang="en-US" sz="1800" b="1" dirty="0">
                <a:latin typeface="HG丸ｺﾞｼｯｸM-PRO" panose="020F0600000000000000" pitchFamily="50" charset="-128"/>
                <a:ea typeface="HG丸ｺﾞｼｯｸM-PRO" panose="020F0600000000000000" pitchFamily="50" charset="-128"/>
              </a:rPr>
              <a:t>　</a:t>
            </a:r>
            <a:r>
              <a:rPr lang="en-US" altLang="ja-JP" sz="1800" b="1" dirty="0">
                <a:latin typeface="HG丸ｺﾞｼｯｸM-PRO" panose="020F0600000000000000" pitchFamily="50" charset="-128"/>
                <a:ea typeface="HG丸ｺﾞｼｯｸM-PRO" panose="020F0600000000000000" pitchFamily="50" charset="-128"/>
              </a:rPr>
              <a:t>【</a:t>
            </a:r>
            <a:r>
              <a:rPr lang="ja-JP" altLang="en-US" sz="1800" b="1" dirty="0">
                <a:latin typeface="HG丸ｺﾞｼｯｸM-PRO" panose="020F0600000000000000" pitchFamily="50" charset="-128"/>
                <a:ea typeface="HG丸ｺﾞｼｯｸM-PRO" panose="020F0600000000000000" pitchFamily="50" charset="-128"/>
              </a:rPr>
              <a:t>結果</a:t>
            </a:r>
            <a:r>
              <a:rPr lang="en-US" altLang="ja-JP" sz="1800" b="1" dirty="0">
                <a:latin typeface="HG丸ｺﾞｼｯｸM-PRO" panose="020F0600000000000000" pitchFamily="50" charset="-128"/>
                <a:ea typeface="HG丸ｺﾞｼｯｸM-PRO" panose="020F0600000000000000" pitchFamily="50" charset="-128"/>
              </a:rPr>
              <a:t>】</a:t>
            </a:r>
          </a:p>
          <a:p>
            <a:pPr marL="0" indent="0">
              <a:buNone/>
            </a:pPr>
            <a:r>
              <a:rPr lang="ja-JP" altLang="en-US" sz="1800" b="1" dirty="0">
                <a:latin typeface="HG丸ｺﾞｼｯｸM-PRO" panose="020F0600000000000000" pitchFamily="50" charset="-128"/>
                <a:ea typeface="HG丸ｺﾞｼｯｸM-PRO" panose="020F0600000000000000" pitchFamily="50" charset="-128"/>
              </a:rPr>
              <a:t>　　</a:t>
            </a:r>
            <a:r>
              <a:rPr lang="ja-JP" altLang="en-US" sz="1800" b="1" u="sng" dirty="0">
                <a:latin typeface="HG丸ｺﾞｼｯｸM-PRO" panose="020F0600000000000000" pitchFamily="50" charset="-128"/>
                <a:ea typeface="HG丸ｺﾞｼｯｸM-PRO" panose="020F0600000000000000" pitchFamily="50" charset="-128"/>
              </a:rPr>
              <a:t>１：朝食を毎日食べない人</a:t>
            </a:r>
            <a:endParaRPr lang="en-US" altLang="ja-JP" sz="1800" b="1" u="sng" dirty="0">
              <a:latin typeface="HG丸ｺﾞｼｯｸM-PRO" panose="020F0600000000000000" pitchFamily="50" charset="-128"/>
              <a:ea typeface="HG丸ｺﾞｼｯｸM-PRO" panose="020F0600000000000000" pitchFamily="50" charset="-128"/>
            </a:endParaRPr>
          </a:p>
          <a:p>
            <a:pPr marL="0" indent="0">
              <a:buNone/>
            </a:pPr>
            <a:r>
              <a:rPr lang="ja-JP" altLang="en-US" sz="1800" b="1" dirty="0">
                <a:latin typeface="HG丸ｺﾞｼｯｸM-PRO" panose="020F0600000000000000" pitchFamily="50" charset="-128"/>
                <a:ea typeface="HG丸ｺﾞｼｯｸM-PRO" panose="020F0600000000000000" pitchFamily="50" charset="-128"/>
              </a:rPr>
              <a:t>　　　うつ病経験あり　＞　うつ病経験なし</a:t>
            </a:r>
            <a:endParaRPr lang="en-US" altLang="ja-JP" sz="1800" b="1" dirty="0">
              <a:latin typeface="HG丸ｺﾞｼｯｸM-PRO" panose="020F0600000000000000" pitchFamily="50" charset="-128"/>
              <a:ea typeface="HG丸ｺﾞｼｯｸM-PRO" panose="020F0600000000000000" pitchFamily="50" charset="-128"/>
            </a:endParaRPr>
          </a:p>
          <a:p>
            <a:pPr marL="0" indent="0">
              <a:buNone/>
            </a:pPr>
            <a:endParaRPr lang="en-US" altLang="ja-JP" sz="1800" b="1" dirty="0">
              <a:latin typeface="HG丸ｺﾞｼｯｸM-PRO" panose="020F0600000000000000" pitchFamily="50" charset="-128"/>
              <a:ea typeface="HG丸ｺﾞｼｯｸM-PRO" panose="020F0600000000000000" pitchFamily="50" charset="-128"/>
            </a:endParaRPr>
          </a:p>
          <a:p>
            <a:pPr marL="0" indent="0">
              <a:buNone/>
            </a:pPr>
            <a:r>
              <a:rPr lang="ja-JP" altLang="en-US" sz="1800" b="1" dirty="0">
                <a:latin typeface="HG丸ｺﾞｼｯｸM-PRO" panose="020F0600000000000000" pitchFamily="50" charset="-128"/>
                <a:ea typeface="HG丸ｺﾞｼｯｸM-PRO" panose="020F0600000000000000" pitchFamily="50" charset="-128"/>
              </a:rPr>
              <a:t>　　</a:t>
            </a:r>
            <a:r>
              <a:rPr lang="ja-JP" altLang="en-US" sz="1800" b="1" u="sng" dirty="0">
                <a:latin typeface="HG丸ｺﾞｼｯｸM-PRO" panose="020F0600000000000000" pitchFamily="50" charset="-128"/>
                <a:ea typeface="HG丸ｺﾞｼｯｸM-PRO" panose="020F0600000000000000" pitchFamily="50" charset="-128"/>
              </a:rPr>
              <a:t>２：間食や夜食の頻度</a:t>
            </a:r>
            <a:endParaRPr lang="en-US" altLang="ja-JP" sz="1800" b="1" u="sng" dirty="0">
              <a:latin typeface="HG丸ｺﾞｼｯｸM-PRO" panose="020F0600000000000000" pitchFamily="50" charset="-128"/>
              <a:ea typeface="HG丸ｺﾞｼｯｸM-PRO" panose="020F0600000000000000" pitchFamily="50" charset="-128"/>
            </a:endParaRPr>
          </a:p>
          <a:p>
            <a:pPr marL="0" indent="0">
              <a:buNone/>
            </a:pPr>
            <a:r>
              <a:rPr lang="ja-JP" altLang="en-US" sz="1800" b="1" dirty="0">
                <a:latin typeface="HG丸ｺﾞｼｯｸM-PRO" panose="020F0600000000000000" pitchFamily="50" charset="-128"/>
                <a:ea typeface="HG丸ｺﾞｼｯｸM-PRO" panose="020F0600000000000000" pitchFamily="50" charset="-128"/>
              </a:rPr>
              <a:t>　　　うつ病経験あり　＞　うつ病経験なし</a:t>
            </a:r>
            <a:endParaRPr lang="en-US" altLang="ja-JP" sz="1800" b="1" dirty="0">
              <a:latin typeface="HG丸ｺﾞｼｯｸM-PRO" panose="020F0600000000000000" pitchFamily="50" charset="-128"/>
              <a:ea typeface="HG丸ｺﾞｼｯｸM-PRO" panose="020F0600000000000000" pitchFamily="50" charset="-128"/>
            </a:endParaRPr>
          </a:p>
          <a:p>
            <a:pPr marL="0" indent="0">
              <a:buNone/>
            </a:pPr>
            <a:endParaRPr lang="en-US" altLang="ja-JP" sz="1800" b="1" dirty="0">
              <a:latin typeface="HG丸ｺﾞｼｯｸM-PRO" panose="020F0600000000000000" pitchFamily="50" charset="-128"/>
              <a:ea typeface="HG丸ｺﾞｼｯｸM-PRO" panose="020F0600000000000000" pitchFamily="50" charset="-128"/>
            </a:endParaRPr>
          </a:p>
          <a:p>
            <a:pPr marL="0" indent="0">
              <a:buNone/>
            </a:pPr>
            <a:r>
              <a:rPr lang="ja-JP" altLang="en-US" sz="1800" b="1" dirty="0">
                <a:latin typeface="HG丸ｺﾞｼｯｸM-PRO" panose="020F0600000000000000" pitchFamily="50" charset="-128"/>
                <a:ea typeface="HG丸ｺﾞｼｯｸM-PRO" panose="020F0600000000000000" pitchFamily="50" charset="-128"/>
              </a:rPr>
              <a:t>　　</a:t>
            </a:r>
            <a:r>
              <a:rPr lang="ja-JP" altLang="en-US" sz="1800" b="1" u="sng" dirty="0">
                <a:latin typeface="HG丸ｺﾞｼｯｸM-PRO" panose="020F0600000000000000" pitchFamily="50" charset="-128"/>
                <a:ea typeface="HG丸ｺﾞｼｯｸM-PRO" panose="020F0600000000000000" pitchFamily="50" charset="-128"/>
              </a:rPr>
              <a:t>３：運動習慣</a:t>
            </a:r>
            <a:endParaRPr lang="en-US" altLang="ja-JP" sz="1800" b="1" u="sng" dirty="0">
              <a:latin typeface="HG丸ｺﾞｼｯｸM-PRO" panose="020F0600000000000000" pitchFamily="50" charset="-128"/>
              <a:ea typeface="HG丸ｺﾞｼｯｸM-PRO" panose="020F0600000000000000" pitchFamily="50" charset="-128"/>
            </a:endParaRPr>
          </a:p>
          <a:p>
            <a:pPr marL="0" indent="0">
              <a:buNone/>
            </a:pPr>
            <a:r>
              <a:rPr lang="ja-JP" altLang="en-US" sz="1800" b="1" dirty="0">
                <a:latin typeface="HG丸ｺﾞｼｯｸM-PRO" panose="020F0600000000000000" pitchFamily="50" charset="-128"/>
                <a:ea typeface="HG丸ｺﾞｼｯｸM-PRO" panose="020F0600000000000000" pitchFamily="50" charset="-128"/>
              </a:rPr>
              <a:t>　　　うつ病経験あり　＜　うつ病経験なし</a:t>
            </a:r>
            <a:endParaRPr lang="en-US" altLang="ja-JP" sz="1800" b="1" dirty="0">
              <a:latin typeface="HG丸ｺﾞｼｯｸM-PRO" panose="020F0600000000000000" pitchFamily="50" charset="-128"/>
              <a:ea typeface="HG丸ｺﾞｼｯｸM-PRO" panose="020F0600000000000000" pitchFamily="50" charset="-128"/>
            </a:endParaRPr>
          </a:p>
          <a:p>
            <a:pPr marL="0" indent="0">
              <a:buNone/>
            </a:pPr>
            <a:endParaRPr lang="en-US" altLang="ja-JP" sz="1800" b="1" dirty="0">
              <a:latin typeface="HG丸ｺﾞｼｯｸM-PRO" panose="020F0600000000000000" pitchFamily="50" charset="-128"/>
              <a:ea typeface="HG丸ｺﾞｼｯｸM-PRO" panose="020F0600000000000000" pitchFamily="50" charset="-128"/>
            </a:endParaRPr>
          </a:p>
          <a:p>
            <a:pPr marL="0" indent="0">
              <a:buNone/>
            </a:pPr>
            <a:endParaRPr kumimoji="1" lang="en-US" altLang="ja-JP" b="1" dirty="0">
              <a:solidFill>
                <a:schemeClr val="accent2">
                  <a:lumMod val="75000"/>
                </a:schemeClr>
              </a:solidFill>
              <a:latin typeface="HG丸ｺﾞｼｯｸM-PRO" panose="020F0600000000000000" pitchFamily="50" charset="-128"/>
              <a:ea typeface="HG丸ｺﾞｼｯｸM-PRO" panose="020F0600000000000000" pitchFamily="50" charset="-128"/>
            </a:endParaRPr>
          </a:p>
        </p:txBody>
      </p:sp>
      <p:sp>
        <p:nvSpPr>
          <p:cNvPr id="18" name="テキスト ボックス 17"/>
          <p:cNvSpPr txBox="1"/>
          <p:nvPr/>
        </p:nvSpPr>
        <p:spPr>
          <a:xfrm>
            <a:off x="1127446" y="1371019"/>
            <a:ext cx="4536308" cy="646331"/>
          </a:xfrm>
          <a:prstGeom prst="rect">
            <a:avLst/>
          </a:prstGeom>
          <a:noFill/>
        </p:spPr>
        <p:txBody>
          <a:bodyPr wrap="square" rtlCol="0">
            <a:spAutoFit/>
          </a:bodyPr>
          <a:lstStyle/>
          <a:p>
            <a:r>
              <a:rPr lang="en-US" altLang="ja-JP" b="1" dirty="0">
                <a:latin typeface="HG丸ｺﾞｼｯｸM-PRO" panose="020F0600000000000000" pitchFamily="50" charset="-128"/>
                <a:ea typeface="HG丸ｺﾞｼｯｸM-PRO" panose="020F0600000000000000" pitchFamily="50" charset="-128"/>
              </a:rPr>
              <a:t>【</a:t>
            </a:r>
            <a:r>
              <a:rPr lang="ja-JP" altLang="en-US" b="1" dirty="0">
                <a:latin typeface="HG丸ｺﾞｼｯｸM-PRO" panose="020F0600000000000000" pitchFamily="50" charset="-128"/>
                <a:ea typeface="HG丸ｺﾞｼｯｸM-PRO" panose="020F0600000000000000" pitchFamily="50" charset="-128"/>
              </a:rPr>
              <a:t>日本人</a:t>
            </a:r>
            <a:r>
              <a:rPr kumimoji="1" lang="en-US" altLang="ja-JP" b="1" dirty="0">
                <a:latin typeface="HG丸ｺﾞｼｯｸM-PRO" panose="020F0600000000000000" pitchFamily="50" charset="-128"/>
                <a:ea typeface="HG丸ｺﾞｼｯｸM-PRO" panose="020F0600000000000000" pitchFamily="50" charset="-128"/>
              </a:rPr>
              <a:t>11,876</a:t>
            </a:r>
            <a:r>
              <a:rPr lang="ja-JP" altLang="en-US" b="1" dirty="0">
                <a:latin typeface="HG丸ｺﾞｼｯｸM-PRO" panose="020F0600000000000000" pitchFamily="50" charset="-128"/>
                <a:ea typeface="HG丸ｺﾞｼｯｸM-PRO" panose="020F0600000000000000" pitchFamily="50" charset="-128"/>
              </a:rPr>
              <a:t>人</a:t>
            </a:r>
            <a:r>
              <a:rPr kumimoji="1" lang="ja-JP" altLang="en-US" b="1" dirty="0">
                <a:latin typeface="HG丸ｺﾞｼｯｸM-PRO" panose="020F0600000000000000" pitchFamily="50" charset="-128"/>
                <a:ea typeface="HG丸ｺﾞｼｯｸM-PRO" panose="020F0600000000000000" pitchFamily="50" charset="-128"/>
              </a:rPr>
              <a:t>の</a:t>
            </a:r>
            <a:r>
              <a:rPr kumimoji="1" lang="ja-JP" altLang="en-US" b="1" dirty="0" smtClean="0">
                <a:latin typeface="HG丸ｺﾞｼｯｸM-PRO" panose="020F0600000000000000" pitchFamily="50" charset="-128"/>
                <a:ea typeface="HG丸ｺﾞｼｯｸM-PRO" panose="020F0600000000000000" pitchFamily="50" charset="-128"/>
              </a:rPr>
              <a:t>大規模調査</a:t>
            </a:r>
            <a:r>
              <a:rPr kumimoji="1" lang="en-US" altLang="ja-JP" b="1" dirty="0">
                <a:latin typeface="HG丸ｺﾞｼｯｸM-PRO" panose="020F0600000000000000" pitchFamily="50" charset="-128"/>
                <a:ea typeface="HG丸ｺﾞｼｯｸM-PRO" panose="020F0600000000000000" pitchFamily="50" charset="-128"/>
              </a:rPr>
              <a:t>】</a:t>
            </a:r>
          </a:p>
          <a:p>
            <a:r>
              <a:rPr lang="ja-JP" altLang="en-US" b="1" dirty="0">
                <a:latin typeface="HG丸ｺﾞｼｯｸM-PRO" panose="020F0600000000000000" pitchFamily="50" charset="-128"/>
                <a:ea typeface="HG丸ｺﾞｼｯｸM-PRO" panose="020F0600000000000000" pitchFamily="50" charset="-128"/>
              </a:rPr>
              <a:t>　</a:t>
            </a:r>
            <a:r>
              <a:rPr lang="en-US" altLang="ja-JP" sz="1400" b="1" dirty="0">
                <a:latin typeface="HG丸ｺﾞｼｯｸM-PRO" panose="020F0600000000000000" pitchFamily="50" charset="-128"/>
                <a:ea typeface="HG丸ｺﾞｼｯｸM-PRO" panose="020F0600000000000000" pitchFamily="50" charset="-128"/>
              </a:rPr>
              <a:t>※</a:t>
            </a:r>
            <a:r>
              <a:rPr lang="ja-JP" altLang="en-US" sz="1400" b="1" dirty="0">
                <a:latin typeface="HG丸ｺﾞｼｯｸM-PRO" panose="020F0600000000000000" pitchFamily="50" charset="-128"/>
                <a:ea typeface="HG丸ｺﾞｼｯｸM-PRO" panose="020F0600000000000000" pitchFamily="50" charset="-128"/>
              </a:rPr>
              <a:t>国立精神・神経医療研究センター</a:t>
            </a:r>
            <a:endParaRPr kumimoji="1" lang="en-US" altLang="ja-JP" b="1" dirty="0">
              <a:latin typeface="HG丸ｺﾞｼｯｸM-PRO" panose="020F0600000000000000" pitchFamily="50" charset="-128"/>
              <a:ea typeface="HG丸ｺﾞｼｯｸM-PRO" panose="020F0600000000000000" pitchFamily="50" charset="-128"/>
            </a:endParaRPr>
          </a:p>
        </p:txBody>
      </p:sp>
      <p:sp>
        <p:nvSpPr>
          <p:cNvPr id="22" name="タイトル 1"/>
          <p:cNvSpPr txBox="1">
            <a:spLocks/>
          </p:cNvSpPr>
          <p:nvPr/>
        </p:nvSpPr>
        <p:spPr>
          <a:xfrm>
            <a:off x="430799" y="133819"/>
            <a:ext cx="8871615" cy="107178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ja-JP" altLang="en-US" sz="3200" b="1" dirty="0">
                <a:latin typeface="HG丸ｺﾞｼｯｸM-PRO" panose="020F0600000000000000" pitchFamily="50" charset="-128"/>
                <a:ea typeface="HG丸ｺﾞｼｯｸM-PRO" panose="020F0600000000000000" pitchFamily="50" charset="-128"/>
              </a:rPr>
              <a:t>　　</a:t>
            </a:r>
            <a:r>
              <a:rPr lang="ja-JP" altLang="en-US" sz="3600" b="1" dirty="0">
                <a:latin typeface="HG丸ｺﾞｼｯｸM-PRO" panose="020F0600000000000000" pitchFamily="50" charset="-128"/>
                <a:ea typeface="HG丸ｺﾞｼｯｸM-PRO" panose="020F0600000000000000" pitchFamily="50" charset="-128"/>
              </a:rPr>
              <a:t>うつ病と食習慣等との関連</a:t>
            </a:r>
            <a:endParaRPr lang="en-US" altLang="ja-JP" sz="3200" b="1" dirty="0">
              <a:latin typeface="HG丸ｺﾞｼｯｸM-PRO" panose="020F0600000000000000" pitchFamily="50" charset="-128"/>
              <a:ea typeface="HG丸ｺﾞｼｯｸM-PRO" panose="020F0600000000000000" pitchFamily="50" charset="-128"/>
            </a:endParaRPr>
          </a:p>
          <a:p>
            <a:r>
              <a:rPr lang="ja-JP" altLang="en-US" sz="3200" b="1" dirty="0">
                <a:latin typeface="HG丸ｺﾞｼｯｸM-PRO" panose="020F0600000000000000" pitchFamily="50" charset="-128"/>
                <a:ea typeface="HG丸ｺﾞｼｯｸM-PRO" panose="020F0600000000000000" pitchFamily="50" charset="-128"/>
              </a:rPr>
              <a:t>　　　</a:t>
            </a:r>
            <a:r>
              <a:rPr lang="ja-JP" altLang="en-US" sz="2000" dirty="0">
                <a:latin typeface="HG丸ｺﾞｼｯｸM-PRO" panose="020F0600000000000000" pitchFamily="50" charset="-128"/>
                <a:ea typeface="HG丸ｺﾞｼｯｸM-PRO" panose="020F0600000000000000" pitchFamily="50" charset="-128"/>
              </a:rPr>
              <a:t>～朝食を食べて、間食・夜食は控える</a:t>
            </a:r>
            <a:endParaRPr lang="ja-JP" altLang="en-US" sz="3200" dirty="0">
              <a:latin typeface="HG丸ｺﾞｼｯｸM-PRO" panose="020F0600000000000000" pitchFamily="50" charset="-128"/>
              <a:ea typeface="HG丸ｺﾞｼｯｸM-PRO" panose="020F0600000000000000" pitchFamily="50" charset="-128"/>
            </a:endParaRPr>
          </a:p>
        </p:txBody>
      </p:sp>
      <p:sp>
        <p:nvSpPr>
          <p:cNvPr id="28" name="角丸四角形 27"/>
          <p:cNvSpPr/>
          <p:nvPr/>
        </p:nvSpPr>
        <p:spPr>
          <a:xfrm>
            <a:off x="1026119" y="2084987"/>
            <a:ext cx="1235063" cy="1112960"/>
          </a:xfrm>
          <a:prstGeom prst="roundRect">
            <a:avLst/>
          </a:prstGeom>
          <a:solidFill>
            <a:schemeClr val="accent2">
              <a:lumMod val="40000"/>
              <a:lumOff val="60000"/>
            </a:schemeClr>
          </a:solidFill>
        </p:spPr>
        <p:style>
          <a:lnRef idx="2">
            <a:schemeClr val="accent6"/>
          </a:lnRef>
          <a:fillRef idx="1">
            <a:schemeClr val="lt1"/>
          </a:fillRef>
          <a:effectRef idx="0">
            <a:schemeClr val="accent6"/>
          </a:effectRef>
          <a:fontRef idx="minor">
            <a:schemeClr val="dk1"/>
          </a:fontRef>
        </p:style>
        <p:txBody>
          <a:bodyPr rtlCol="0" anchor="ctr"/>
          <a:lstStyle/>
          <a:p>
            <a:pPr algn="ctr"/>
            <a:r>
              <a:rPr lang="ja-JP" altLang="en-US" sz="1600" b="1" dirty="0">
                <a:latin typeface="HG丸ｺﾞｼｯｸM-PRO" panose="020F0600000000000000" pitchFamily="50" charset="-128"/>
                <a:ea typeface="HG丸ｺﾞｼｯｸM-PRO" panose="020F0600000000000000" pitchFamily="50" charset="-128"/>
              </a:rPr>
              <a:t>うつ病経験がある</a:t>
            </a:r>
            <a:r>
              <a:rPr lang="en-US" altLang="ja-JP" sz="1600" b="1" dirty="0" smtClean="0">
                <a:latin typeface="HG丸ｺﾞｼｯｸM-PRO" panose="020F0600000000000000" pitchFamily="50" charset="-128"/>
                <a:ea typeface="HG丸ｺﾞｼｯｸM-PRO" panose="020F0600000000000000" pitchFamily="50" charset="-128"/>
              </a:rPr>
              <a:t>1,000</a:t>
            </a:r>
            <a:r>
              <a:rPr lang="ja-JP" altLang="en-US" sz="1600" b="1" dirty="0">
                <a:latin typeface="HG丸ｺﾞｼｯｸM-PRO" panose="020F0600000000000000" pitchFamily="50" charset="-128"/>
                <a:ea typeface="HG丸ｺﾞｼｯｸM-PRO" panose="020F0600000000000000" pitchFamily="50" charset="-128"/>
              </a:rPr>
              <a:t>人</a:t>
            </a:r>
            <a:endParaRPr kumimoji="1" lang="ja-JP" altLang="en-US" sz="1600" b="1" dirty="0">
              <a:latin typeface="HG丸ｺﾞｼｯｸM-PRO" panose="020F0600000000000000" pitchFamily="50" charset="-128"/>
              <a:ea typeface="HG丸ｺﾞｼｯｸM-PRO" panose="020F0600000000000000" pitchFamily="50" charset="-128"/>
            </a:endParaRPr>
          </a:p>
        </p:txBody>
      </p:sp>
      <p:sp>
        <p:nvSpPr>
          <p:cNvPr id="19" name="角丸四角形 18"/>
          <p:cNvSpPr/>
          <p:nvPr/>
        </p:nvSpPr>
        <p:spPr>
          <a:xfrm>
            <a:off x="7116717" y="1886344"/>
            <a:ext cx="1999829" cy="1188721"/>
          </a:xfrm>
          <a:prstGeom prst="roundRect">
            <a:avLst/>
          </a:prstGeom>
          <a:solidFill>
            <a:schemeClr val="accent2">
              <a:lumMod val="20000"/>
              <a:lumOff val="80000"/>
            </a:schemeClr>
          </a:solidFill>
        </p:spPr>
        <p:style>
          <a:lnRef idx="2">
            <a:schemeClr val="accent6"/>
          </a:lnRef>
          <a:fillRef idx="1">
            <a:schemeClr val="lt1"/>
          </a:fillRef>
          <a:effectRef idx="0">
            <a:schemeClr val="accent6"/>
          </a:effectRef>
          <a:fontRef idx="minor">
            <a:schemeClr val="dk1"/>
          </a:fontRef>
        </p:style>
        <p:txBody>
          <a:bodyPr rtlCol="0" anchor="ctr"/>
          <a:lstStyle/>
          <a:p>
            <a:r>
              <a:rPr kumimoji="1" lang="ja-JP" altLang="en-US" sz="1600" b="1" dirty="0">
                <a:latin typeface="HG丸ｺﾞｼｯｸM-PRO" panose="020F0600000000000000" pitchFamily="50" charset="-128"/>
                <a:ea typeface="HG丸ｺﾞｼｯｸM-PRO" panose="020F0600000000000000" pitchFamily="50" charset="-128"/>
              </a:rPr>
              <a:t>早起きして、朝食を食べる</a:t>
            </a:r>
            <a:endParaRPr kumimoji="1" lang="en-US" altLang="ja-JP" sz="1600" b="1" dirty="0">
              <a:latin typeface="HG丸ｺﾞｼｯｸM-PRO" panose="020F0600000000000000" pitchFamily="50" charset="-128"/>
              <a:ea typeface="HG丸ｺﾞｼｯｸM-PRO" panose="020F0600000000000000" pitchFamily="50" charset="-128"/>
            </a:endParaRPr>
          </a:p>
          <a:p>
            <a:pPr algn="ctr"/>
            <a:endParaRPr lang="en-US" altLang="ja-JP" sz="1600" b="1" dirty="0">
              <a:latin typeface="HG丸ｺﾞｼｯｸM-PRO" panose="020F0600000000000000" pitchFamily="50" charset="-128"/>
              <a:ea typeface="HG丸ｺﾞｼｯｸM-PRO" panose="020F0600000000000000" pitchFamily="50" charset="-128"/>
            </a:endParaRPr>
          </a:p>
          <a:p>
            <a:pPr algn="ctr"/>
            <a:endParaRPr kumimoji="1" lang="ja-JP" altLang="en-US" sz="1600" b="1" dirty="0">
              <a:latin typeface="HG丸ｺﾞｼｯｸM-PRO" panose="020F0600000000000000" pitchFamily="50" charset="-128"/>
              <a:ea typeface="HG丸ｺﾞｼｯｸM-PRO" panose="020F0600000000000000" pitchFamily="50" charset="-128"/>
            </a:endParaRPr>
          </a:p>
        </p:txBody>
      </p:sp>
      <p:sp>
        <p:nvSpPr>
          <p:cNvPr id="20" name="右矢印 19"/>
          <p:cNvSpPr/>
          <p:nvPr/>
        </p:nvSpPr>
        <p:spPr>
          <a:xfrm>
            <a:off x="5535343" y="3305048"/>
            <a:ext cx="461118" cy="103486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4" name="角丸四角形 18">
            <a:extLst>
              <a:ext uri="{FF2B5EF4-FFF2-40B4-BE49-F238E27FC236}">
                <a16:creationId xmlns:a16="http://schemas.microsoft.com/office/drawing/2014/main" xmlns="" id="{36F132F5-67E6-4A28-8016-603842614B1E}"/>
              </a:ext>
            </a:extLst>
          </p:cNvPr>
          <p:cNvSpPr/>
          <p:nvPr/>
        </p:nvSpPr>
        <p:spPr>
          <a:xfrm>
            <a:off x="7141292" y="3327072"/>
            <a:ext cx="1999829" cy="1188721"/>
          </a:xfrm>
          <a:prstGeom prst="roundRect">
            <a:avLst/>
          </a:prstGeom>
          <a:solidFill>
            <a:schemeClr val="accent4">
              <a:lumMod val="20000"/>
              <a:lumOff val="80000"/>
            </a:schemeClr>
          </a:solidFill>
        </p:spPr>
        <p:style>
          <a:lnRef idx="2">
            <a:schemeClr val="accent6"/>
          </a:lnRef>
          <a:fillRef idx="1">
            <a:schemeClr val="lt1"/>
          </a:fillRef>
          <a:effectRef idx="0">
            <a:schemeClr val="accent6"/>
          </a:effectRef>
          <a:fontRef idx="minor">
            <a:schemeClr val="dk1"/>
          </a:fontRef>
        </p:style>
        <p:txBody>
          <a:bodyPr rtlCol="0" anchor="ctr"/>
          <a:lstStyle/>
          <a:p>
            <a:r>
              <a:rPr kumimoji="1" lang="ja-JP" altLang="en-US" sz="1600" b="1" dirty="0">
                <a:latin typeface="HG丸ｺﾞｼｯｸM-PRO" panose="020F0600000000000000" pitchFamily="50" charset="-128"/>
                <a:ea typeface="HG丸ｺﾞｼｯｸM-PRO" panose="020F0600000000000000" pitchFamily="50" charset="-128"/>
              </a:rPr>
              <a:t>外気に触れ、体を動かす</a:t>
            </a:r>
            <a:endParaRPr kumimoji="1" lang="en-US" altLang="ja-JP" sz="1600" b="1" dirty="0">
              <a:latin typeface="HG丸ｺﾞｼｯｸM-PRO" panose="020F0600000000000000" pitchFamily="50" charset="-128"/>
              <a:ea typeface="HG丸ｺﾞｼｯｸM-PRO" panose="020F0600000000000000" pitchFamily="50" charset="-128"/>
            </a:endParaRPr>
          </a:p>
          <a:p>
            <a:pPr algn="ctr"/>
            <a:endParaRPr lang="en-US" altLang="ja-JP" sz="1600" b="1" dirty="0">
              <a:latin typeface="HG丸ｺﾞｼｯｸM-PRO" panose="020F0600000000000000" pitchFamily="50" charset="-128"/>
              <a:ea typeface="HG丸ｺﾞｼｯｸM-PRO" panose="020F0600000000000000" pitchFamily="50" charset="-128"/>
            </a:endParaRPr>
          </a:p>
          <a:p>
            <a:pPr algn="ctr"/>
            <a:endParaRPr kumimoji="1" lang="ja-JP" altLang="en-US" sz="1600" b="1" dirty="0">
              <a:latin typeface="HG丸ｺﾞｼｯｸM-PRO" panose="020F0600000000000000" pitchFamily="50" charset="-128"/>
              <a:ea typeface="HG丸ｺﾞｼｯｸM-PRO" panose="020F0600000000000000" pitchFamily="50" charset="-128"/>
            </a:endParaRPr>
          </a:p>
        </p:txBody>
      </p:sp>
      <p:sp>
        <p:nvSpPr>
          <p:cNvPr id="26" name="角丸四角形 18">
            <a:extLst>
              <a:ext uri="{FF2B5EF4-FFF2-40B4-BE49-F238E27FC236}">
                <a16:creationId xmlns:a16="http://schemas.microsoft.com/office/drawing/2014/main" xmlns="" id="{8EBB4633-44C2-4D78-85ED-0F886BE81281}"/>
              </a:ext>
            </a:extLst>
          </p:cNvPr>
          <p:cNvSpPr/>
          <p:nvPr/>
        </p:nvSpPr>
        <p:spPr>
          <a:xfrm>
            <a:off x="7192911" y="4819604"/>
            <a:ext cx="1999829" cy="1188721"/>
          </a:xfrm>
          <a:prstGeom prst="roundRect">
            <a:avLst/>
          </a:prstGeom>
          <a:solidFill>
            <a:schemeClr val="accent1">
              <a:lumMod val="60000"/>
              <a:lumOff val="40000"/>
            </a:schemeClr>
          </a:solidFill>
        </p:spPr>
        <p:style>
          <a:lnRef idx="2">
            <a:schemeClr val="accent6"/>
          </a:lnRef>
          <a:fillRef idx="1">
            <a:schemeClr val="lt1"/>
          </a:fillRef>
          <a:effectRef idx="0">
            <a:schemeClr val="accent6"/>
          </a:effectRef>
          <a:fontRef idx="minor">
            <a:schemeClr val="dk1"/>
          </a:fontRef>
        </p:style>
        <p:txBody>
          <a:bodyPr rtlCol="0" anchor="ctr"/>
          <a:lstStyle/>
          <a:p>
            <a:r>
              <a:rPr kumimoji="1" lang="ja-JP" altLang="en-US" sz="1600" b="1" dirty="0">
                <a:latin typeface="HG丸ｺﾞｼｯｸM-PRO" panose="020F0600000000000000" pitchFamily="50" charset="-128"/>
                <a:ea typeface="HG丸ｺﾞｼｯｸM-PRO" panose="020F0600000000000000" pitchFamily="50" charset="-128"/>
              </a:rPr>
              <a:t>夕食は軽めで</a:t>
            </a:r>
            <a:r>
              <a:rPr lang="ja-JP" altLang="en-US" sz="1600" b="1" dirty="0">
                <a:latin typeface="HG丸ｺﾞｼｯｸM-PRO" panose="020F0600000000000000" pitchFamily="50" charset="-128"/>
                <a:ea typeface="HG丸ｺﾞｼｯｸM-PRO" panose="020F0600000000000000" pitchFamily="50" charset="-128"/>
              </a:rPr>
              <a:t>、早めに寝る</a:t>
            </a:r>
            <a:endParaRPr lang="en-US" altLang="ja-JP" sz="1600" b="1" dirty="0">
              <a:latin typeface="HG丸ｺﾞｼｯｸM-PRO" panose="020F0600000000000000" pitchFamily="50" charset="-128"/>
              <a:ea typeface="HG丸ｺﾞｼｯｸM-PRO" panose="020F0600000000000000" pitchFamily="50" charset="-128"/>
            </a:endParaRPr>
          </a:p>
          <a:p>
            <a:pPr algn="ctr"/>
            <a:endParaRPr kumimoji="1" lang="en-US" altLang="ja-JP" sz="1600" b="1" dirty="0">
              <a:latin typeface="HG丸ｺﾞｼｯｸM-PRO" panose="020F0600000000000000" pitchFamily="50" charset="-128"/>
              <a:ea typeface="HG丸ｺﾞｼｯｸM-PRO" panose="020F0600000000000000" pitchFamily="50" charset="-128"/>
            </a:endParaRPr>
          </a:p>
          <a:p>
            <a:pPr algn="ctr"/>
            <a:endParaRPr kumimoji="1" lang="en-US" altLang="ja-JP" sz="1600" b="1" dirty="0">
              <a:latin typeface="HG丸ｺﾞｼｯｸM-PRO" panose="020F0600000000000000" pitchFamily="50" charset="-128"/>
              <a:ea typeface="HG丸ｺﾞｼｯｸM-PRO" panose="020F0600000000000000" pitchFamily="50" charset="-128"/>
            </a:endParaRPr>
          </a:p>
        </p:txBody>
      </p:sp>
      <p:sp>
        <p:nvSpPr>
          <p:cNvPr id="23" name="円/楕円 2">
            <a:extLst>
              <a:ext uri="{FF2B5EF4-FFF2-40B4-BE49-F238E27FC236}">
                <a16:creationId xmlns:a16="http://schemas.microsoft.com/office/drawing/2014/main" xmlns="" id="{606C452B-2778-4EC8-9E51-1C83E0E19CCD}"/>
              </a:ext>
            </a:extLst>
          </p:cNvPr>
          <p:cNvSpPr/>
          <p:nvPr/>
        </p:nvSpPr>
        <p:spPr>
          <a:xfrm>
            <a:off x="6524590" y="3199161"/>
            <a:ext cx="749730" cy="726142"/>
          </a:xfrm>
          <a:prstGeom prst="ellips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b="1" dirty="0">
                <a:solidFill>
                  <a:schemeClr val="tx1"/>
                </a:solidFill>
              </a:rPr>
              <a:t>昼</a:t>
            </a:r>
          </a:p>
        </p:txBody>
      </p:sp>
      <p:pic>
        <p:nvPicPr>
          <p:cNvPr id="27" name="Picture 3">
            <a:extLst>
              <a:ext uri="{FF2B5EF4-FFF2-40B4-BE49-F238E27FC236}">
                <a16:creationId xmlns:a16="http://schemas.microsoft.com/office/drawing/2014/main" xmlns="" id="{07E4C785-6A84-46A8-934C-1A7D82FD5ED1}"/>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177286" y="2235156"/>
            <a:ext cx="860634" cy="860634"/>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1" name="Picture 2">
            <a:extLst>
              <a:ext uri="{FF2B5EF4-FFF2-40B4-BE49-F238E27FC236}">
                <a16:creationId xmlns:a16="http://schemas.microsoft.com/office/drawing/2014/main" xmlns="" id="{545251CA-85A8-49A0-AF68-65B56000F87D}"/>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345864" y="5135959"/>
            <a:ext cx="878505" cy="8785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4" name="Picture 2">
            <a:extLst>
              <a:ext uri="{FF2B5EF4-FFF2-40B4-BE49-F238E27FC236}">
                <a16:creationId xmlns:a16="http://schemas.microsoft.com/office/drawing/2014/main" xmlns="" id="{E4AAB42A-E558-4EB0-A174-FD19DA67352E}"/>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192825" y="3620819"/>
            <a:ext cx="901224" cy="9012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6" name="直線矢印コネクタ 5">
            <a:extLst>
              <a:ext uri="{FF2B5EF4-FFF2-40B4-BE49-F238E27FC236}">
                <a16:creationId xmlns:a16="http://schemas.microsoft.com/office/drawing/2014/main" xmlns="" id="{846A42EF-8E74-4E50-9900-15FD93083486}"/>
              </a:ext>
            </a:extLst>
          </p:cNvPr>
          <p:cNvCxnSpPr>
            <a:cxnSpLocks/>
          </p:cNvCxnSpPr>
          <p:nvPr/>
        </p:nvCxnSpPr>
        <p:spPr>
          <a:xfrm>
            <a:off x="6897421" y="2415206"/>
            <a:ext cx="0" cy="761018"/>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35" name="直線矢印コネクタ 34">
            <a:extLst>
              <a:ext uri="{FF2B5EF4-FFF2-40B4-BE49-F238E27FC236}">
                <a16:creationId xmlns:a16="http://schemas.microsoft.com/office/drawing/2014/main" xmlns="" id="{D2A34E93-9D8E-46C8-AFC2-B08ECF26327C}"/>
              </a:ext>
            </a:extLst>
          </p:cNvPr>
          <p:cNvCxnSpPr>
            <a:cxnSpLocks/>
          </p:cNvCxnSpPr>
          <p:nvPr/>
        </p:nvCxnSpPr>
        <p:spPr>
          <a:xfrm>
            <a:off x="6899455" y="3959405"/>
            <a:ext cx="0" cy="761018"/>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36" name="直線矢印コネクタ 35">
            <a:extLst>
              <a:ext uri="{FF2B5EF4-FFF2-40B4-BE49-F238E27FC236}">
                <a16:creationId xmlns:a16="http://schemas.microsoft.com/office/drawing/2014/main" xmlns="" id="{608A777C-7D91-4D43-978D-C1C241CF3FFF}"/>
              </a:ext>
            </a:extLst>
          </p:cNvPr>
          <p:cNvCxnSpPr>
            <a:cxnSpLocks/>
          </p:cNvCxnSpPr>
          <p:nvPr/>
        </p:nvCxnSpPr>
        <p:spPr>
          <a:xfrm>
            <a:off x="6335568" y="2095952"/>
            <a:ext cx="258306" cy="8312"/>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15" name="テキスト ボックス 14">
            <a:extLst>
              <a:ext uri="{FF2B5EF4-FFF2-40B4-BE49-F238E27FC236}">
                <a16:creationId xmlns:a16="http://schemas.microsoft.com/office/drawing/2014/main" xmlns="" id="{C982727A-C4AA-43A0-B869-7F8CECC26E73}"/>
              </a:ext>
            </a:extLst>
          </p:cNvPr>
          <p:cNvSpPr txBox="1"/>
          <p:nvPr/>
        </p:nvSpPr>
        <p:spPr>
          <a:xfrm>
            <a:off x="6947784" y="1239843"/>
            <a:ext cx="2276585" cy="646331"/>
          </a:xfrm>
          <a:prstGeom prst="rect">
            <a:avLst/>
          </a:prstGeom>
          <a:noFill/>
        </p:spPr>
        <p:txBody>
          <a:bodyPr wrap="none" rtlCol="0">
            <a:spAutoFit/>
          </a:bodyPr>
          <a:lstStyle/>
          <a:p>
            <a:r>
              <a:rPr kumimoji="1" lang="en-US" altLang="ja-JP" b="1" dirty="0">
                <a:latin typeface="HG丸ｺﾞｼｯｸM-PRO" panose="020F0600000000000000" pitchFamily="50" charset="-128"/>
                <a:ea typeface="HG丸ｺﾞｼｯｸM-PRO" panose="020F0600000000000000" pitchFamily="50" charset="-128"/>
              </a:rPr>
              <a:t>【</a:t>
            </a:r>
            <a:r>
              <a:rPr lang="ja-JP" altLang="en-US" b="1" dirty="0">
                <a:latin typeface="HG丸ｺﾞｼｯｸM-PRO" panose="020F0600000000000000" pitchFamily="50" charset="-128"/>
                <a:ea typeface="HG丸ｺﾞｼｯｸM-PRO" panose="020F0600000000000000" pitchFamily="50" charset="-128"/>
              </a:rPr>
              <a:t>うつ改善のための</a:t>
            </a:r>
            <a:endParaRPr lang="en-US" altLang="ja-JP" b="1" dirty="0">
              <a:latin typeface="HG丸ｺﾞｼｯｸM-PRO" panose="020F0600000000000000" pitchFamily="50" charset="-128"/>
              <a:ea typeface="HG丸ｺﾞｼｯｸM-PRO" panose="020F0600000000000000" pitchFamily="50" charset="-128"/>
            </a:endParaRPr>
          </a:p>
          <a:p>
            <a:r>
              <a:rPr lang="ja-JP" altLang="en-US" b="1" dirty="0">
                <a:latin typeface="HG丸ｺﾞｼｯｸM-PRO" panose="020F0600000000000000" pitchFamily="50" charset="-128"/>
                <a:ea typeface="HG丸ｺﾞｼｯｸM-PRO" panose="020F0600000000000000" pitchFamily="50" charset="-128"/>
              </a:rPr>
              <a:t>　よ</a:t>
            </a:r>
            <a:r>
              <a:rPr kumimoji="1" lang="ja-JP" altLang="en-US" b="1" dirty="0">
                <a:latin typeface="HG丸ｺﾞｼｯｸM-PRO" panose="020F0600000000000000" pitchFamily="50" charset="-128"/>
                <a:ea typeface="HG丸ｺﾞｼｯｸM-PRO" panose="020F0600000000000000" pitchFamily="50" charset="-128"/>
              </a:rPr>
              <a:t>い生活習慣</a:t>
            </a:r>
            <a:r>
              <a:rPr kumimoji="1" lang="en-US" altLang="ja-JP" b="1" dirty="0">
                <a:latin typeface="HG丸ｺﾞｼｯｸM-PRO" panose="020F0600000000000000" pitchFamily="50" charset="-128"/>
                <a:ea typeface="HG丸ｺﾞｼｯｸM-PRO" panose="020F0600000000000000" pitchFamily="50" charset="-128"/>
              </a:rPr>
              <a:t>】</a:t>
            </a:r>
            <a:endParaRPr kumimoji="1" lang="ja-JP" altLang="en-US" b="1" dirty="0">
              <a:latin typeface="HG丸ｺﾞｼｯｸM-PRO" panose="020F0600000000000000" pitchFamily="50" charset="-128"/>
              <a:ea typeface="HG丸ｺﾞｼｯｸM-PRO" panose="020F0600000000000000" pitchFamily="50" charset="-128"/>
            </a:endParaRPr>
          </a:p>
        </p:txBody>
      </p:sp>
      <p:sp>
        <p:nvSpPr>
          <p:cNvPr id="38" name="角丸四角形 27">
            <a:extLst>
              <a:ext uri="{FF2B5EF4-FFF2-40B4-BE49-F238E27FC236}">
                <a16:creationId xmlns:a16="http://schemas.microsoft.com/office/drawing/2014/main" xmlns="" id="{0CECD67F-C20F-43DD-A342-1089C86E4B28}"/>
              </a:ext>
            </a:extLst>
          </p:cNvPr>
          <p:cNvSpPr/>
          <p:nvPr/>
        </p:nvSpPr>
        <p:spPr>
          <a:xfrm>
            <a:off x="3771477" y="2063264"/>
            <a:ext cx="1422090" cy="1112960"/>
          </a:xfrm>
          <a:prstGeom prst="roundRect">
            <a:avLst/>
          </a:prstGeom>
          <a:solidFill>
            <a:schemeClr val="accent1">
              <a:lumMod val="60000"/>
              <a:lumOff val="40000"/>
            </a:schemeClr>
          </a:solidFill>
        </p:spPr>
        <p:style>
          <a:lnRef idx="2">
            <a:schemeClr val="accent6"/>
          </a:lnRef>
          <a:fillRef idx="1">
            <a:schemeClr val="lt1"/>
          </a:fillRef>
          <a:effectRef idx="0">
            <a:schemeClr val="accent6"/>
          </a:effectRef>
          <a:fontRef idx="minor">
            <a:schemeClr val="dk1"/>
          </a:fontRef>
        </p:style>
        <p:txBody>
          <a:bodyPr rtlCol="0" anchor="ctr"/>
          <a:lstStyle/>
          <a:p>
            <a:pPr algn="ctr"/>
            <a:r>
              <a:rPr lang="ja-JP" altLang="en-US" sz="1600" b="1" dirty="0">
                <a:latin typeface="HG丸ｺﾞｼｯｸM-PRO" panose="020F0600000000000000" pitchFamily="50" charset="-128"/>
                <a:ea typeface="HG丸ｺﾞｼｯｸM-PRO" panose="020F0600000000000000" pitchFamily="50" charset="-128"/>
              </a:rPr>
              <a:t>うつ病経験がない</a:t>
            </a:r>
            <a:r>
              <a:rPr lang="en-US" altLang="ja-JP" sz="1600" b="1" dirty="0">
                <a:latin typeface="HG丸ｺﾞｼｯｸM-PRO" panose="020F0600000000000000" pitchFamily="50" charset="-128"/>
                <a:ea typeface="HG丸ｺﾞｼｯｸM-PRO" panose="020F0600000000000000" pitchFamily="50" charset="-128"/>
              </a:rPr>
              <a:t>10,876</a:t>
            </a:r>
            <a:r>
              <a:rPr lang="ja-JP" altLang="en-US" sz="1600" b="1" dirty="0">
                <a:latin typeface="HG丸ｺﾞｼｯｸM-PRO" panose="020F0600000000000000" pitchFamily="50" charset="-128"/>
                <a:ea typeface="HG丸ｺﾞｼｯｸM-PRO" panose="020F0600000000000000" pitchFamily="50" charset="-128"/>
              </a:rPr>
              <a:t>人</a:t>
            </a:r>
            <a:endParaRPr kumimoji="1" lang="ja-JP" altLang="en-US" sz="1600" b="1" dirty="0">
              <a:latin typeface="HG丸ｺﾞｼｯｸM-PRO" panose="020F0600000000000000" pitchFamily="50" charset="-128"/>
              <a:ea typeface="HG丸ｺﾞｼｯｸM-PRO" panose="020F0600000000000000" pitchFamily="50" charset="-128"/>
            </a:endParaRPr>
          </a:p>
        </p:txBody>
      </p:sp>
      <p:sp>
        <p:nvSpPr>
          <p:cNvPr id="37" name="テキスト ボックス 36">
            <a:extLst>
              <a:ext uri="{FF2B5EF4-FFF2-40B4-BE49-F238E27FC236}">
                <a16:creationId xmlns:a16="http://schemas.microsoft.com/office/drawing/2014/main" xmlns="" id="{C5A390D4-2F0A-4F97-8CF8-7F045E806BF9}"/>
              </a:ext>
            </a:extLst>
          </p:cNvPr>
          <p:cNvSpPr txBox="1"/>
          <p:nvPr/>
        </p:nvSpPr>
        <p:spPr>
          <a:xfrm>
            <a:off x="2597448" y="2837260"/>
            <a:ext cx="646331" cy="369332"/>
          </a:xfrm>
          <a:prstGeom prst="rect">
            <a:avLst/>
          </a:prstGeom>
          <a:noFill/>
        </p:spPr>
        <p:txBody>
          <a:bodyPr wrap="none" rtlCol="0">
            <a:spAutoFit/>
          </a:bodyPr>
          <a:lstStyle/>
          <a:p>
            <a:r>
              <a:rPr kumimoji="1" lang="ja-JP" altLang="en-US" b="1" dirty="0">
                <a:latin typeface="HG丸ｺﾞｼｯｸM-PRO" panose="020F0600000000000000" pitchFamily="50" charset="-128"/>
                <a:ea typeface="HG丸ｺﾞｼｯｸM-PRO" panose="020F0600000000000000" pitchFamily="50" charset="-128"/>
              </a:rPr>
              <a:t>比較</a:t>
            </a:r>
          </a:p>
        </p:txBody>
      </p:sp>
      <p:sp>
        <p:nvSpPr>
          <p:cNvPr id="39" name="矢印: 左右 38">
            <a:extLst>
              <a:ext uri="{FF2B5EF4-FFF2-40B4-BE49-F238E27FC236}">
                <a16:creationId xmlns:a16="http://schemas.microsoft.com/office/drawing/2014/main" xmlns="" id="{CF7B3047-3BB8-436B-A7F6-6D28A0685EF6}"/>
              </a:ext>
            </a:extLst>
          </p:cNvPr>
          <p:cNvSpPr/>
          <p:nvPr/>
        </p:nvSpPr>
        <p:spPr>
          <a:xfrm>
            <a:off x="2572757" y="2394148"/>
            <a:ext cx="757658" cy="369332"/>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1" name="四角形: メモ 40">
            <a:extLst>
              <a:ext uri="{FF2B5EF4-FFF2-40B4-BE49-F238E27FC236}">
                <a16:creationId xmlns:a16="http://schemas.microsoft.com/office/drawing/2014/main" xmlns="" id="{EC639788-BEC2-47F9-9CC5-26720F5FF15E}"/>
              </a:ext>
            </a:extLst>
          </p:cNvPr>
          <p:cNvSpPr/>
          <p:nvPr/>
        </p:nvSpPr>
        <p:spPr>
          <a:xfrm>
            <a:off x="707757" y="1303382"/>
            <a:ext cx="4763210" cy="4728324"/>
          </a:xfrm>
          <a:prstGeom prst="foldedCorner">
            <a:avLst>
              <a:gd name="adj" fmla="val 8331"/>
            </a:avLst>
          </a:prstGeom>
          <a:noFill/>
          <a:ln>
            <a:solidFill>
              <a:schemeClr val="accent5"/>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dirty="0"/>
          </a:p>
        </p:txBody>
      </p:sp>
      <p:sp>
        <p:nvSpPr>
          <p:cNvPr id="16" name="円/楕円 2">
            <a:extLst>
              <a:ext uri="{FF2B5EF4-FFF2-40B4-BE49-F238E27FC236}">
                <a16:creationId xmlns:a16="http://schemas.microsoft.com/office/drawing/2014/main" xmlns="" id="{34992B79-B229-48A7-A903-3AD0393BE154}"/>
              </a:ext>
            </a:extLst>
          </p:cNvPr>
          <p:cNvSpPr/>
          <p:nvPr/>
        </p:nvSpPr>
        <p:spPr>
          <a:xfrm>
            <a:off x="6487131" y="1615608"/>
            <a:ext cx="749730" cy="726142"/>
          </a:xfrm>
          <a:prstGeom prst="ellipse">
            <a:avLst/>
          </a:prstGeom>
          <a:solidFill>
            <a:srgbClr val="FF99C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b="1" dirty="0">
                <a:solidFill>
                  <a:schemeClr val="tx1"/>
                </a:solidFill>
              </a:rPr>
              <a:t>朝</a:t>
            </a:r>
          </a:p>
        </p:txBody>
      </p:sp>
      <p:cxnSp>
        <p:nvCxnSpPr>
          <p:cNvPr id="53" name="コネクタ: カギ線 52">
            <a:extLst>
              <a:ext uri="{FF2B5EF4-FFF2-40B4-BE49-F238E27FC236}">
                <a16:creationId xmlns:a16="http://schemas.microsoft.com/office/drawing/2014/main" xmlns="" id="{040EB9BF-1807-4BF3-B125-9C477D24F307}"/>
              </a:ext>
            </a:extLst>
          </p:cNvPr>
          <p:cNvCxnSpPr>
            <a:cxnSpLocks/>
          </p:cNvCxnSpPr>
          <p:nvPr/>
        </p:nvCxnSpPr>
        <p:spPr>
          <a:xfrm rot="16200000" flipV="1">
            <a:off x="4971107" y="3435430"/>
            <a:ext cx="3270108" cy="582519"/>
          </a:xfrm>
          <a:prstGeom prst="bentConnector3">
            <a:avLst>
              <a:gd name="adj1" fmla="val -19609"/>
            </a:avLst>
          </a:prstGeom>
          <a:ln w="38100"/>
        </p:spPr>
        <p:style>
          <a:lnRef idx="1">
            <a:schemeClr val="accent1"/>
          </a:lnRef>
          <a:fillRef idx="0">
            <a:schemeClr val="accent1"/>
          </a:fillRef>
          <a:effectRef idx="0">
            <a:schemeClr val="accent1"/>
          </a:effectRef>
          <a:fontRef idx="minor">
            <a:schemeClr val="tx1"/>
          </a:fontRef>
        </p:style>
      </p:cxnSp>
      <p:sp>
        <p:nvSpPr>
          <p:cNvPr id="76" name="テキスト ボックス 75">
            <a:extLst>
              <a:ext uri="{FF2B5EF4-FFF2-40B4-BE49-F238E27FC236}">
                <a16:creationId xmlns:a16="http://schemas.microsoft.com/office/drawing/2014/main" xmlns="" id="{AF39B868-1F4C-4CB2-9C74-B46116FE0C46}"/>
              </a:ext>
            </a:extLst>
          </p:cNvPr>
          <p:cNvSpPr txBox="1"/>
          <p:nvPr/>
        </p:nvSpPr>
        <p:spPr>
          <a:xfrm>
            <a:off x="294858" y="6225118"/>
            <a:ext cx="9797418" cy="646331"/>
          </a:xfrm>
          <a:prstGeom prst="rect">
            <a:avLst/>
          </a:prstGeom>
          <a:noFill/>
        </p:spPr>
        <p:txBody>
          <a:bodyPr wrap="square" rtlCol="0">
            <a:spAutoFit/>
          </a:bodyPr>
          <a:lstStyle/>
          <a:p>
            <a:r>
              <a:rPr lang="ja-JP" altLang="en-US" sz="1200" dirty="0"/>
              <a:t>出典：</a:t>
            </a:r>
            <a:r>
              <a:rPr lang="ja-JP" altLang="ja-JP" sz="1200" dirty="0"/>
              <a:t>国立研究開発法人国立精神・神経医療研究センター：</a:t>
            </a:r>
            <a:r>
              <a:rPr lang="ja-JP" altLang="en-US" sz="1200" dirty="0"/>
              <a:t>「</a:t>
            </a:r>
            <a:r>
              <a:rPr lang="ja-JP" altLang="ja-JP" sz="1200" dirty="0"/>
              <a:t>肥満や高脂血症、食生活・運動習慣がうつ病と関連 ～</a:t>
            </a:r>
            <a:r>
              <a:rPr lang="en-US" altLang="ja-JP" sz="1200" dirty="0"/>
              <a:t>11,876</a:t>
            </a:r>
            <a:r>
              <a:rPr lang="ja-JP" altLang="ja-JP" sz="1200" dirty="0"/>
              <a:t>人を対象とした大規模</a:t>
            </a:r>
            <a:endParaRPr lang="en-US" altLang="ja-JP" sz="1200" dirty="0"/>
          </a:p>
          <a:p>
            <a:r>
              <a:rPr lang="ja-JP" altLang="en-US" sz="1200" dirty="0"/>
              <a:t>　　　                                                                                                       </a:t>
            </a:r>
            <a:r>
              <a:rPr lang="ja-JP" altLang="en-US" sz="1200" dirty="0" smtClean="0"/>
              <a:t>ウエッブ</a:t>
            </a:r>
            <a:r>
              <a:rPr lang="ja-JP" altLang="ja-JP" sz="1200" dirty="0"/>
              <a:t>調査で明らかに～」</a:t>
            </a:r>
            <a:r>
              <a:rPr lang="en-US" altLang="ja-JP" sz="1200" dirty="0"/>
              <a:t>(2018)</a:t>
            </a:r>
            <a:r>
              <a:rPr lang="ja-JP" altLang="en-US" sz="1200" dirty="0"/>
              <a:t>　</a:t>
            </a:r>
            <a:r>
              <a:rPr lang="en-US" altLang="ja-JP" sz="1200" dirty="0"/>
              <a:t>https://www.ncnp.go.jp/up/1521695572.pdf</a:t>
            </a:r>
            <a:r>
              <a:rPr lang="ja-JP" altLang="ja-JP" sz="1200" dirty="0"/>
              <a:t>　</a:t>
            </a:r>
          </a:p>
          <a:p>
            <a:r>
              <a:rPr lang="ja-JP" altLang="en-US" sz="1200" dirty="0"/>
              <a:t>　　　　</a:t>
            </a:r>
            <a:r>
              <a:rPr kumimoji="1" lang="ja-JP" altLang="en-US" sz="1200" dirty="0"/>
              <a:t>功刀</a:t>
            </a:r>
            <a:r>
              <a:rPr kumimoji="1" lang="ja-JP" altLang="en-US" sz="1200" dirty="0" smtClean="0"/>
              <a:t>浩　監修</a:t>
            </a:r>
            <a:r>
              <a:rPr kumimoji="1" lang="ja-JP" altLang="en-US" sz="1200" dirty="0"/>
              <a:t>：</a:t>
            </a:r>
            <a:r>
              <a:rPr lang="en-US" altLang="ja-JP" sz="1200" dirty="0"/>
              <a:t>『</a:t>
            </a:r>
            <a:r>
              <a:rPr kumimoji="1" lang="ja-JP" altLang="en-US" sz="1200" dirty="0"/>
              <a:t>うつぬけごはん」</a:t>
            </a:r>
            <a:r>
              <a:rPr lang="en-US" altLang="ja-JP" sz="1200" dirty="0"/>
              <a:t>』</a:t>
            </a:r>
            <a:r>
              <a:rPr kumimoji="1" lang="ja-JP" altLang="en-US" sz="1200" dirty="0"/>
              <a:t>扶桑社</a:t>
            </a:r>
            <a:r>
              <a:rPr kumimoji="1" lang="en-US" altLang="ja-JP" sz="1200" dirty="0"/>
              <a:t>(2019</a:t>
            </a:r>
            <a:r>
              <a:rPr kumimoji="1" lang="ja-JP" altLang="en-US" sz="1200" dirty="0"/>
              <a:t>）</a:t>
            </a:r>
            <a:r>
              <a:rPr kumimoji="1" lang="en-US" altLang="ja-JP" sz="1200" dirty="0"/>
              <a:t>p15</a:t>
            </a:r>
            <a:endParaRPr kumimoji="1" lang="ja-JP" altLang="en-US" sz="1000" dirty="0"/>
          </a:p>
        </p:txBody>
      </p:sp>
      <p:sp>
        <p:nvSpPr>
          <p:cNvPr id="25" name="円/楕円 2">
            <a:extLst>
              <a:ext uri="{FF2B5EF4-FFF2-40B4-BE49-F238E27FC236}">
                <a16:creationId xmlns:a16="http://schemas.microsoft.com/office/drawing/2014/main" xmlns="" id="{730F8E6F-BB4C-4570-8986-DE0AFD83A2DD}"/>
              </a:ext>
            </a:extLst>
          </p:cNvPr>
          <p:cNvSpPr/>
          <p:nvPr/>
        </p:nvSpPr>
        <p:spPr>
          <a:xfrm>
            <a:off x="6545225" y="4698375"/>
            <a:ext cx="749730" cy="726142"/>
          </a:xfrm>
          <a:prstGeom prst="ellipse">
            <a:avLst/>
          </a:prstGeom>
          <a:solidFill>
            <a:schemeClr val="accent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b="1" dirty="0">
                <a:solidFill>
                  <a:schemeClr val="tx1"/>
                </a:solidFill>
              </a:rPr>
              <a:t>夜</a:t>
            </a:r>
          </a:p>
        </p:txBody>
      </p:sp>
    </p:spTree>
    <p:extLst>
      <p:ext uri="{BB962C8B-B14F-4D97-AF65-F5344CB8AC3E}">
        <p14:creationId xmlns:p14="http://schemas.microsoft.com/office/powerpoint/2010/main" val="347582967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681049" y="365129"/>
            <a:ext cx="8871615" cy="1325563"/>
          </a:xfrm>
        </p:spPr>
        <p:txBody>
          <a:bodyPr/>
          <a:lstStyle/>
          <a:p>
            <a:r>
              <a:rPr lang="ja-JP" altLang="en-US" b="1" dirty="0">
                <a:latin typeface="HG丸ｺﾞｼｯｸM-PRO" panose="020F0600000000000000" pitchFamily="50" charset="-128"/>
                <a:ea typeface="HG丸ｺﾞｼｯｸM-PRO" panose="020F0600000000000000" pitchFamily="50" charset="-128"/>
              </a:rPr>
              <a:t>健康的な食生活の３つのポイント</a:t>
            </a:r>
            <a:endParaRPr kumimoji="1" lang="ja-JP" altLang="en-US" b="1" dirty="0">
              <a:latin typeface="HG丸ｺﾞｼｯｸM-PRO" panose="020F0600000000000000" pitchFamily="50" charset="-128"/>
              <a:ea typeface="HG丸ｺﾞｼｯｸM-PRO" panose="020F0600000000000000" pitchFamily="50" charset="-128"/>
            </a:endParaRPr>
          </a:p>
        </p:txBody>
      </p:sp>
      <p:sp>
        <p:nvSpPr>
          <p:cNvPr id="3" name="コンテンツ プレースホルダー 2"/>
          <p:cNvSpPr>
            <a:spLocks noGrp="1"/>
          </p:cNvSpPr>
          <p:nvPr>
            <p:ph sz="quarter" idx="1"/>
          </p:nvPr>
        </p:nvSpPr>
        <p:spPr>
          <a:xfrm>
            <a:off x="681049" y="1438408"/>
            <a:ext cx="8543925" cy="4616403"/>
          </a:xfrm>
          <a:ln>
            <a:solidFill>
              <a:schemeClr val="tx1"/>
            </a:solidFill>
          </a:ln>
        </p:spPr>
        <p:txBody>
          <a:bodyPr>
            <a:normAutofit/>
          </a:bodyPr>
          <a:lstStyle/>
          <a:p>
            <a:pPr marL="0" indent="0">
              <a:buNone/>
            </a:pPr>
            <a:r>
              <a:rPr lang="ja-JP" altLang="en-US" b="1" dirty="0">
                <a:solidFill>
                  <a:schemeClr val="accent2">
                    <a:lumMod val="75000"/>
                  </a:schemeClr>
                </a:solidFill>
                <a:latin typeface="HG丸ｺﾞｼｯｸM-PRO" panose="020F0600000000000000" pitchFamily="50" charset="-128"/>
                <a:ea typeface="HG丸ｺﾞｼｯｸM-PRO" panose="020F0600000000000000" pitchFamily="50" charset="-128"/>
              </a:rPr>
              <a:t>　</a:t>
            </a:r>
            <a:r>
              <a:rPr lang="en-US" altLang="ja-JP" b="1" dirty="0" smtClean="0">
                <a:solidFill>
                  <a:srgbClr val="FF0000"/>
                </a:solidFill>
                <a:latin typeface="HG丸ｺﾞｼｯｸM-PRO" panose="020F0600000000000000" pitchFamily="50" charset="-128"/>
                <a:ea typeface="HG丸ｺﾞｼｯｸM-PRO" panose="020F0600000000000000" pitchFamily="50" charset="-128"/>
              </a:rPr>
              <a:t>Point</a:t>
            </a:r>
            <a:r>
              <a:rPr lang="ja-JP" altLang="en-US" b="1" dirty="0">
                <a:solidFill>
                  <a:srgbClr val="FF0000"/>
                </a:solidFill>
                <a:latin typeface="HG丸ｺﾞｼｯｸM-PRO" panose="020F0600000000000000" pitchFamily="50" charset="-128"/>
                <a:ea typeface="HG丸ｺﾞｼｯｸM-PRO" panose="020F0600000000000000" pitchFamily="50" charset="-128"/>
              </a:rPr>
              <a:t>１</a:t>
            </a:r>
            <a:endParaRPr lang="en-US" altLang="ja-JP" b="1" dirty="0">
              <a:solidFill>
                <a:srgbClr val="FF0000"/>
              </a:solidFill>
              <a:latin typeface="HG丸ｺﾞｼｯｸM-PRO" panose="020F0600000000000000" pitchFamily="50" charset="-128"/>
              <a:ea typeface="HG丸ｺﾞｼｯｸM-PRO" panose="020F0600000000000000" pitchFamily="50" charset="-128"/>
            </a:endParaRPr>
          </a:p>
          <a:p>
            <a:pPr marL="0" indent="0">
              <a:buNone/>
            </a:pPr>
            <a:r>
              <a:rPr lang="ja-JP" altLang="en-US" dirty="0">
                <a:latin typeface="HG丸ｺﾞｼｯｸM-PRO" panose="020F0600000000000000" pitchFamily="50" charset="-128"/>
                <a:ea typeface="HG丸ｺﾞｼｯｸM-PRO" panose="020F0600000000000000" pitchFamily="50" charset="-128"/>
              </a:rPr>
              <a:t>　　必要な</a:t>
            </a:r>
            <a:r>
              <a:rPr lang="ja-JP" altLang="en-US" b="1" u="sng" dirty="0">
                <a:latin typeface="HG丸ｺﾞｼｯｸM-PRO" panose="020F0600000000000000" pitchFamily="50" charset="-128"/>
                <a:ea typeface="HG丸ｺﾞｼｯｸM-PRO" panose="020F0600000000000000" pitchFamily="50" charset="-128"/>
              </a:rPr>
              <a:t>栄養素</a:t>
            </a:r>
            <a:r>
              <a:rPr lang="ja-JP" altLang="en-US" dirty="0">
                <a:latin typeface="HG丸ｺﾞｼｯｸM-PRO" panose="020F0600000000000000" pitchFamily="50" charset="-128"/>
                <a:ea typeface="HG丸ｺﾞｼｯｸM-PRO" panose="020F0600000000000000" pitchFamily="50" charset="-128"/>
              </a:rPr>
              <a:t>を</a:t>
            </a:r>
            <a:r>
              <a:rPr lang="ja-JP" altLang="en-US" dirty="0" smtClean="0">
                <a:latin typeface="HG丸ｺﾞｼｯｸM-PRO" panose="020F0600000000000000" pitchFamily="50" charset="-128"/>
                <a:ea typeface="HG丸ｺﾞｼｯｸM-PRO" panose="020F0600000000000000" pitchFamily="50" charset="-128"/>
              </a:rPr>
              <a:t>知る</a:t>
            </a:r>
            <a:endParaRPr lang="en-US" altLang="ja-JP" dirty="0">
              <a:latin typeface="HG丸ｺﾞｼｯｸM-PRO" panose="020F0600000000000000" pitchFamily="50" charset="-128"/>
              <a:ea typeface="HG丸ｺﾞｼｯｸM-PRO" panose="020F0600000000000000" pitchFamily="50" charset="-128"/>
            </a:endParaRPr>
          </a:p>
          <a:p>
            <a:pPr marL="0" indent="0">
              <a:buNone/>
            </a:pPr>
            <a:r>
              <a:rPr lang="ja-JP" altLang="en-US" dirty="0">
                <a:latin typeface="HG丸ｺﾞｼｯｸM-PRO" panose="020F0600000000000000" pitchFamily="50" charset="-128"/>
                <a:ea typeface="HG丸ｺﾞｼｯｸM-PRO" panose="020F0600000000000000" pitchFamily="50" charset="-128"/>
              </a:rPr>
              <a:t>　　</a:t>
            </a:r>
            <a:endParaRPr lang="en-US" altLang="ja-JP" dirty="0">
              <a:latin typeface="HG丸ｺﾞｼｯｸM-PRO" panose="020F0600000000000000" pitchFamily="50" charset="-128"/>
              <a:ea typeface="HG丸ｺﾞｼｯｸM-PRO" panose="020F0600000000000000" pitchFamily="50" charset="-128"/>
            </a:endParaRPr>
          </a:p>
          <a:p>
            <a:pPr marL="0" indent="0">
              <a:buNone/>
            </a:pPr>
            <a:r>
              <a:rPr lang="ja-JP" altLang="en-US" b="1" dirty="0">
                <a:solidFill>
                  <a:srgbClr val="FF0000"/>
                </a:solidFill>
                <a:latin typeface="HG丸ｺﾞｼｯｸM-PRO" panose="020F0600000000000000" pitchFamily="50" charset="-128"/>
                <a:ea typeface="HG丸ｺﾞｼｯｸM-PRO" panose="020F0600000000000000" pitchFamily="50" charset="-128"/>
              </a:rPr>
              <a:t>　</a:t>
            </a:r>
            <a:r>
              <a:rPr lang="en-US" altLang="ja-JP" b="1" dirty="0">
                <a:solidFill>
                  <a:srgbClr val="FF0000"/>
                </a:solidFill>
                <a:latin typeface="HG丸ｺﾞｼｯｸM-PRO" panose="020F0600000000000000" pitchFamily="50" charset="-128"/>
                <a:ea typeface="HG丸ｺﾞｼｯｸM-PRO" panose="020F0600000000000000" pitchFamily="50" charset="-128"/>
              </a:rPr>
              <a:t>Point </a:t>
            </a:r>
            <a:r>
              <a:rPr lang="ja-JP" altLang="en-US" b="1" dirty="0">
                <a:solidFill>
                  <a:srgbClr val="FF0000"/>
                </a:solidFill>
                <a:latin typeface="HG丸ｺﾞｼｯｸM-PRO" panose="020F0600000000000000" pitchFamily="50" charset="-128"/>
                <a:ea typeface="HG丸ｺﾞｼｯｸM-PRO" panose="020F0600000000000000" pitchFamily="50" charset="-128"/>
              </a:rPr>
              <a:t>２</a:t>
            </a:r>
            <a:endParaRPr lang="en-US" altLang="ja-JP" b="1" dirty="0">
              <a:solidFill>
                <a:srgbClr val="FF0000"/>
              </a:solidFill>
              <a:latin typeface="HG丸ｺﾞｼｯｸM-PRO" panose="020F0600000000000000" pitchFamily="50" charset="-128"/>
              <a:ea typeface="HG丸ｺﾞｼｯｸM-PRO" panose="020F0600000000000000" pitchFamily="50" charset="-128"/>
            </a:endParaRPr>
          </a:p>
          <a:p>
            <a:pPr marL="0" indent="0">
              <a:buNone/>
            </a:pPr>
            <a:r>
              <a:rPr lang="ja-JP" altLang="en-US" dirty="0">
                <a:latin typeface="HG丸ｺﾞｼｯｸM-PRO" panose="020F0600000000000000" pitchFamily="50" charset="-128"/>
                <a:ea typeface="HG丸ｺﾞｼｯｸM-PRO" panose="020F0600000000000000" pitchFamily="50" charset="-128"/>
              </a:rPr>
              <a:t>　　必要な</a:t>
            </a:r>
            <a:r>
              <a:rPr lang="ja-JP" altLang="en-US" b="1" u="sng" dirty="0">
                <a:latin typeface="HG丸ｺﾞｼｯｸM-PRO" panose="020F0600000000000000" pitchFamily="50" charset="-128"/>
                <a:ea typeface="HG丸ｺﾞｼｯｸM-PRO" panose="020F0600000000000000" pitchFamily="50" charset="-128"/>
              </a:rPr>
              <a:t>エネルギー量</a:t>
            </a:r>
            <a:r>
              <a:rPr lang="ja-JP" altLang="en-US" dirty="0">
                <a:latin typeface="HG丸ｺﾞｼｯｸM-PRO" panose="020F0600000000000000" pitchFamily="50" charset="-128"/>
                <a:ea typeface="HG丸ｺﾞｼｯｸM-PRO" panose="020F0600000000000000" pitchFamily="50" charset="-128"/>
              </a:rPr>
              <a:t>を</a:t>
            </a:r>
            <a:r>
              <a:rPr lang="ja-JP" altLang="en-US" dirty="0" smtClean="0">
                <a:latin typeface="HG丸ｺﾞｼｯｸM-PRO" panose="020F0600000000000000" pitchFamily="50" charset="-128"/>
                <a:ea typeface="HG丸ｺﾞｼｯｸM-PRO" panose="020F0600000000000000" pitchFamily="50" charset="-128"/>
              </a:rPr>
              <a:t>知</a:t>
            </a:r>
            <a:r>
              <a:rPr lang="ja-JP" altLang="en-US" dirty="0">
                <a:latin typeface="HG丸ｺﾞｼｯｸM-PRO" panose="020F0600000000000000" pitchFamily="50" charset="-128"/>
                <a:ea typeface="HG丸ｺﾞｼｯｸM-PRO" panose="020F0600000000000000" pitchFamily="50" charset="-128"/>
              </a:rPr>
              <a:t>る</a:t>
            </a:r>
            <a:endParaRPr lang="en-US" altLang="ja-JP" dirty="0">
              <a:latin typeface="HG丸ｺﾞｼｯｸM-PRO" panose="020F0600000000000000" pitchFamily="50" charset="-128"/>
              <a:ea typeface="HG丸ｺﾞｼｯｸM-PRO" panose="020F0600000000000000" pitchFamily="50" charset="-128"/>
            </a:endParaRPr>
          </a:p>
          <a:p>
            <a:pPr marL="0" indent="0">
              <a:buNone/>
            </a:pPr>
            <a:endParaRPr lang="en-US" altLang="ja-JP" sz="2200" dirty="0">
              <a:latin typeface="HG丸ｺﾞｼｯｸM-PRO" panose="020F0600000000000000" pitchFamily="50" charset="-128"/>
              <a:ea typeface="HG丸ｺﾞｼｯｸM-PRO" panose="020F0600000000000000" pitchFamily="50" charset="-128"/>
            </a:endParaRPr>
          </a:p>
          <a:p>
            <a:pPr marL="0" indent="0">
              <a:buNone/>
            </a:pPr>
            <a:r>
              <a:rPr lang="ja-JP" altLang="en-US" b="1" dirty="0">
                <a:solidFill>
                  <a:srgbClr val="FF0000"/>
                </a:solidFill>
                <a:latin typeface="HG丸ｺﾞｼｯｸM-PRO" panose="020F0600000000000000" pitchFamily="50" charset="-128"/>
                <a:ea typeface="HG丸ｺﾞｼｯｸM-PRO" panose="020F0600000000000000" pitchFamily="50" charset="-128"/>
              </a:rPr>
              <a:t>　</a:t>
            </a:r>
            <a:r>
              <a:rPr lang="en-US" altLang="ja-JP" b="1" dirty="0">
                <a:solidFill>
                  <a:srgbClr val="FF0000"/>
                </a:solidFill>
                <a:latin typeface="HG丸ｺﾞｼｯｸM-PRO" panose="020F0600000000000000" pitchFamily="50" charset="-128"/>
                <a:ea typeface="HG丸ｺﾞｼｯｸM-PRO" panose="020F0600000000000000" pitchFamily="50" charset="-128"/>
              </a:rPr>
              <a:t>Point </a:t>
            </a:r>
            <a:r>
              <a:rPr lang="ja-JP" altLang="en-US" b="1" dirty="0">
                <a:solidFill>
                  <a:srgbClr val="FF0000"/>
                </a:solidFill>
                <a:latin typeface="HG丸ｺﾞｼｯｸM-PRO" panose="020F0600000000000000" pitchFamily="50" charset="-128"/>
                <a:ea typeface="HG丸ｺﾞｼｯｸM-PRO" panose="020F0600000000000000" pitchFamily="50" charset="-128"/>
              </a:rPr>
              <a:t>３</a:t>
            </a:r>
            <a:endParaRPr lang="en-US" altLang="ja-JP" b="1" dirty="0">
              <a:solidFill>
                <a:srgbClr val="FF0000"/>
              </a:solidFill>
              <a:latin typeface="HG丸ｺﾞｼｯｸM-PRO" panose="020F0600000000000000" pitchFamily="50" charset="-128"/>
              <a:ea typeface="HG丸ｺﾞｼｯｸM-PRO" panose="020F0600000000000000" pitchFamily="50" charset="-128"/>
            </a:endParaRPr>
          </a:p>
          <a:p>
            <a:pPr marL="0" indent="0">
              <a:buNone/>
            </a:pPr>
            <a:r>
              <a:rPr lang="ja-JP" altLang="en-US" dirty="0">
                <a:latin typeface="HG丸ｺﾞｼｯｸM-PRO" panose="020F0600000000000000" pitchFamily="50" charset="-128"/>
                <a:ea typeface="HG丸ｺﾞｼｯｸM-PRO" panose="020F0600000000000000" pitchFamily="50" charset="-128"/>
              </a:rPr>
              <a:t>　　</a:t>
            </a:r>
            <a:r>
              <a:rPr lang="ja-JP" altLang="en-US" b="1" u="sng" dirty="0">
                <a:latin typeface="HG丸ｺﾞｼｯｸM-PRO" panose="020F0600000000000000" pitchFamily="50" charset="-128"/>
                <a:ea typeface="HG丸ｺﾞｼｯｸM-PRO" panose="020F0600000000000000" pitchFamily="50" charset="-128"/>
              </a:rPr>
              <a:t>適正体重</a:t>
            </a:r>
            <a:r>
              <a:rPr lang="ja-JP" altLang="en-US" dirty="0">
                <a:latin typeface="HG丸ｺﾞｼｯｸM-PRO" panose="020F0600000000000000" pitchFamily="50" charset="-128"/>
                <a:ea typeface="HG丸ｺﾞｼｯｸM-PRO" panose="020F0600000000000000" pitchFamily="50" charset="-128"/>
              </a:rPr>
              <a:t>を</a:t>
            </a:r>
            <a:r>
              <a:rPr lang="ja-JP" altLang="en-US" dirty="0" smtClean="0">
                <a:latin typeface="HG丸ｺﾞｼｯｸM-PRO" panose="020F0600000000000000" pitchFamily="50" charset="-128"/>
                <a:ea typeface="HG丸ｺﾞｼｯｸM-PRO" panose="020F0600000000000000" pitchFamily="50" charset="-128"/>
              </a:rPr>
              <a:t>知</a:t>
            </a:r>
            <a:r>
              <a:rPr lang="ja-JP" altLang="en-US" dirty="0">
                <a:latin typeface="HG丸ｺﾞｼｯｸM-PRO" panose="020F0600000000000000" pitchFamily="50" charset="-128"/>
                <a:ea typeface="HG丸ｺﾞｼｯｸM-PRO" panose="020F0600000000000000" pitchFamily="50" charset="-128"/>
              </a:rPr>
              <a:t>る</a:t>
            </a:r>
            <a:endParaRPr kumimoji="1" lang="ja-JP" altLang="en-US" sz="2200" dirty="0">
              <a:latin typeface="HG丸ｺﾞｼｯｸM-PRO" panose="020F0600000000000000" pitchFamily="50" charset="-128"/>
              <a:ea typeface="HG丸ｺﾞｼｯｸM-PRO" panose="020F0600000000000000" pitchFamily="50" charset="-128"/>
            </a:endParaRPr>
          </a:p>
        </p:txBody>
      </p:sp>
      <p:sp>
        <p:nvSpPr>
          <p:cNvPr id="4" name="テキスト ボックス 3"/>
          <p:cNvSpPr txBox="1"/>
          <p:nvPr/>
        </p:nvSpPr>
        <p:spPr>
          <a:xfrm>
            <a:off x="465461" y="6225688"/>
            <a:ext cx="8759513" cy="523220"/>
          </a:xfrm>
          <a:prstGeom prst="rect">
            <a:avLst/>
          </a:prstGeom>
          <a:noFill/>
        </p:spPr>
        <p:txBody>
          <a:bodyPr wrap="square" rtlCol="0">
            <a:spAutoFit/>
          </a:bodyPr>
          <a:lstStyle/>
          <a:p>
            <a:r>
              <a:rPr lang="en-US" altLang="ja-JP" sz="1400" dirty="0" smtClean="0">
                <a:solidFill>
                  <a:srgbClr val="FF0000"/>
                </a:solidFill>
                <a:latin typeface="HG丸ｺﾞｼｯｸM-PRO" panose="020F0600000000000000" pitchFamily="50" charset="-128"/>
                <a:ea typeface="HG丸ｺﾞｼｯｸM-PRO" panose="020F0600000000000000" pitchFamily="50" charset="-128"/>
              </a:rPr>
              <a:t>※</a:t>
            </a:r>
            <a:r>
              <a:rPr lang="ja-JP" altLang="en-US" sz="1400" dirty="0" smtClean="0">
                <a:solidFill>
                  <a:srgbClr val="FF0000"/>
                </a:solidFill>
                <a:latin typeface="HG丸ｺﾞｼｯｸM-PRO" panose="020F0600000000000000" pitchFamily="50" charset="-128"/>
                <a:ea typeface="HG丸ｺﾞｼｯｸM-PRO" panose="020F0600000000000000" pitchFamily="50" charset="-128"/>
              </a:rPr>
              <a:t>食事制限のある方や疾患によって避けなければならない食品の指示を受けている方は、必ず医療スタッフの指示に従いましょう。</a:t>
            </a:r>
            <a:endParaRPr kumimoji="1" lang="ja-JP" altLang="en-US" sz="1400" dirty="0">
              <a:solidFill>
                <a:srgbClr val="FF0000"/>
              </a:solidFill>
            </a:endParaRPr>
          </a:p>
        </p:txBody>
      </p:sp>
    </p:spTree>
    <p:extLst>
      <p:ext uri="{BB962C8B-B14F-4D97-AF65-F5344CB8AC3E}">
        <p14:creationId xmlns:p14="http://schemas.microsoft.com/office/powerpoint/2010/main" val="150070967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p:cNvSpPr/>
          <p:nvPr/>
        </p:nvSpPr>
        <p:spPr>
          <a:xfrm>
            <a:off x="667930" y="1898226"/>
            <a:ext cx="4134779" cy="2689615"/>
          </a:xfrm>
          <a:prstGeom prst="rect">
            <a:avLst/>
          </a:prstGeom>
          <a:blipFill>
            <a:blip r:embed="rId3">
              <a:extLst>
                <a:ext uri="{BEBA8EAE-BF5A-486C-A8C5-ECC9F3942E4B}">
                  <a14:imgProps xmlns:a14="http://schemas.microsoft.com/office/drawing/2010/main">
                    <a14:imgLayer r:embed="rId4">
                      <a14:imgEffect>
                        <a14:brightnessContrast bright="40000" contrast="-40000"/>
                      </a14:imgEffect>
                    </a14:imgLayer>
                  </a14:imgProps>
                </a:ext>
              </a:extLst>
            </a:blip>
            <a:tile tx="0" ty="0" sx="100000" sy="100000" flip="none" algn="tl"/>
          </a:blipFill>
          <a:ln cmpd="db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3" name="タイトル 1"/>
          <p:cNvSpPr txBox="1">
            <a:spLocks/>
          </p:cNvSpPr>
          <p:nvPr/>
        </p:nvSpPr>
        <p:spPr>
          <a:xfrm>
            <a:off x="246752" y="136142"/>
            <a:ext cx="9492343" cy="1213765"/>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en-US" altLang="ja-JP" sz="3200" b="1" dirty="0">
                <a:latin typeface="HG丸ｺﾞｼｯｸM-PRO" panose="020F0600000000000000" pitchFamily="50" charset="-128"/>
                <a:ea typeface="HG丸ｺﾞｼｯｸM-PRO" panose="020F0600000000000000" pitchFamily="50" charset="-128"/>
              </a:rPr>
              <a:t>【Point</a:t>
            </a:r>
            <a:r>
              <a:rPr lang="ja-JP" altLang="en-US" sz="3200" b="1" dirty="0">
                <a:latin typeface="HG丸ｺﾞｼｯｸM-PRO" panose="020F0600000000000000" pitchFamily="50" charset="-128"/>
                <a:ea typeface="HG丸ｺﾞｼｯｸM-PRO" panose="020F0600000000000000" pitchFamily="50" charset="-128"/>
              </a:rPr>
              <a:t>１</a:t>
            </a:r>
            <a:r>
              <a:rPr lang="en-US" altLang="ja-JP" sz="3200" b="1" dirty="0">
                <a:latin typeface="HG丸ｺﾞｼｯｸM-PRO" panose="020F0600000000000000" pitchFamily="50" charset="-128"/>
                <a:ea typeface="HG丸ｺﾞｼｯｸM-PRO" panose="020F0600000000000000" pitchFamily="50" charset="-128"/>
              </a:rPr>
              <a:t>】</a:t>
            </a:r>
            <a:r>
              <a:rPr lang="ja-JP" altLang="en-US" sz="2400" b="1" dirty="0">
                <a:latin typeface="HG丸ｺﾞｼｯｸM-PRO" panose="020F0600000000000000" pitchFamily="50" charset="-128"/>
                <a:ea typeface="HG丸ｺﾞｼｯｸM-PRO" panose="020F0600000000000000" pitchFamily="50" charset="-128"/>
              </a:rPr>
              <a:t>必要な栄養素を</a:t>
            </a:r>
            <a:r>
              <a:rPr lang="ja-JP" altLang="en-US" sz="2400" b="1" dirty="0" smtClean="0">
                <a:latin typeface="HG丸ｺﾞｼｯｸM-PRO" panose="020F0600000000000000" pitchFamily="50" charset="-128"/>
                <a:ea typeface="HG丸ｺﾞｼｯｸM-PRO" panose="020F0600000000000000" pitchFamily="50" charset="-128"/>
              </a:rPr>
              <a:t>知</a:t>
            </a:r>
            <a:r>
              <a:rPr lang="ja-JP" altLang="en-US" sz="2400" b="1" dirty="0">
                <a:latin typeface="HG丸ｺﾞｼｯｸM-PRO" panose="020F0600000000000000" pitchFamily="50" charset="-128"/>
                <a:ea typeface="HG丸ｺﾞｼｯｸM-PRO" panose="020F0600000000000000" pitchFamily="50" charset="-128"/>
              </a:rPr>
              <a:t>る</a:t>
            </a:r>
            <a:endParaRPr lang="en-US" altLang="ja-JP" sz="2000" b="1" dirty="0">
              <a:latin typeface="HG丸ｺﾞｼｯｸM-PRO" panose="020F0600000000000000" pitchFamily="50" charset="-128"/>
              <a:ea typeface="HG丸ｺﾞｼｯｸM-PRO" panose="020F0600000000000000" pitchFamily="50" charset="-128"/>
            </a:endParaRPr>
          </a:p>
          <a:p>
            <a:r>
              <a:rPr lang="ja-JP" altLang="en-US" sz="2800" b="1" dirty="0">
                <a:latin typeface="HG丸ｺﾞｼｯｸM-PRO" panose="020F0600000000000000" pitchFamily="50" charset="-128"/>
                <a:ea typeface="HG丸ｺﾞｼｯｸM-PRO" panose="020F0600000000000000" pitchFamily="50" charset="-128"/>
              </a:rPr>
              <a:t>　</a:t>
            </a:r>
            <a:r>
              <a:rPr lang="en-US" altLang="ja-JP" sz="2800" b="1" u="sng" dirty="0">
                <a:latin typeface="HG丸ｺﾞｼｯｸM-PRO" panose="020F0600000000000000" pitchFamily="50" charset="-128"/>
                <a:ea typeface="HG丸ｺﾞｼｯｸM-PRO" panose="020F0600000000000000" pitchFamily="50" charset="-128"/>
              </a:rPr>
              <a:t>1</a:t>
            </a:r>
            <a:r>
              <a:rPr lang="ja-JP" altLang="en-US" sz="2800" b="1" u="sng" dirty="0">
                <a:latin typeface="HG丸ｺﾞｼｯｸM-PRO" panose="020F0600000000000000" pitchFamily="50" charset="-128"/>
                <a:ea typeface="HG丸ｺﾞｼｯｸM-PRO" panose="020F0600000000000000" pitchFamily="50" charset="-128"/>
              </a:rPr>
              <a:t>日３食、「主食」「主菜」「副菜」を取ろう！</a:t>
            </a:r>
          </a:p>
        </p:txBody>
      </p:sp>
      <p:pic>
        <p:nvPicPr>
          <p:cNvPr id="1026"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20577904">
            <a:off x="1083389" y="611697"/>
            <a:ext cx="2677085" cy="26770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901504" y="2350310"/>
            <a:ext cx="1466849" cy="14668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841432" y="2854603"/>
            <a:ext cx="1978817" cy="19788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9" name="Picture 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752102" y="2801748"/>
            <a:ext cx="2212509" cy="22125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テキスト ボックス 6"/>
          <p:cNvSpPr txBox="1"/>
          <p:nvPr/>
        </p:nvSpPr>
        <p:spPr>
          <a:xfrm>
            <a:off x="706343" y="4931052"/>
            <a:ext cx="6227987" cy="369332"/>
          </a:xfrm>
          <a:prstGeom prst="rect">
            <a:avLst/>
          </a:prstGeom>
          <a:noFill/>
        </p:spPr>
        <p:txBody>
          <a:bodyPr wrap="none" rtlCol="0">
            <a:spAutoFit/>
          </a:bodyPr>
          <a:lstStyle/>
          <a:p>
            <a:r>
              <a:rPr kumimoji="1" lang="ja-JP" altLang="en-US" b="1" dirty="0">
                <a:latin typeface="HG丸ｺﾞｼｯｸM-PRO" panose="020F0600000000000000" pitchFamily="50" charset="-128"/>
                <a:ea typeface="HG丸ｺﾞｼｯｸM-PRO" panose="020F0600000000000000" pitchFamily="50" charset="-128"/>
              </a:rPr>
              <a:t>それに加えて、</a:t>
            </a:r>
            <a:r>
              <a:rPr kumimoji="1" lang="ja-JP" altLang="en-US" b="1" u="sng" dirty="0">
                <a:latin typeface="HG丸ｺﾞｼｯｸM-PRO" panose="020F0600000000000000" pitchFamily="50" charset="-128"/>
                <a:ea typeface="HG丸ｺﾞｼｯｸM-PRO" panose="020F0600000000000000" pitchFamily="50" charset="-128"/>
              </a:rPr>
              <a:t>１日１回　</a:t>
            </a:r>
            <a:r>
              <a:rPr lang="ja-JP" altLang="en-US" b="1" dirty="0" smtClean="0">
                <a:latin typeface="HG丸ｺﾞｼｯｸM-PRO" panose="020F0600000000000000" pitchFamily="50" charset="-128"/>
                <a:ea typeface="HG丸ｺﾞｼｯｸM-PRO" panose="020F0600000000000000" pitchFamily="50" charset="-128"/>
              </a:rPr>
              <a:t>取りたい</a:t>
            </a:r>
            <a:r>
              <a:rPr kumimoji="1" lang="ja-JP" altLang="en-US" b="1" dirty="0" smtClean="0">
                <a:latin typeface="HG丸ｺﾞｼｯｸM-PRO" panose="020F0600000000000000" pitchFamily="50" charset="-128"/>
                <a:ea typeface="HG丸ｺﾞｼｯｸM-PRO" panose="020F0600000000000000" pitchFamily="50" charset="-128"/>
              </a:rPr>
              <a:t>食品</a:t>
            </a:r>
            <a:r>
              <a:rPr kumimoji="1" lang="ja-JP" altLang="en-US" b="1" dirty="0">
                <a:latin typeface="HG丸ｺﾞｼｯｸM-PRO" panose="020F0600000000000000" pitchFamily="50" charset="-128"/>
                <a:ea typeface="HG丸ｺﾞｼｯｸM-PRO" panose="020F0600000000000000" pitchFamily="50" charset="-128"/>
              </a:rPr>
              <a:t>は、この２つ！！</a:t>
            </a:r>
          </a:p>
        </p:txBody>
      </p:sp>
      <p:pic>
        <p:nvPicPr>
          <p:cNvPr id="1030" name="Picture 6"/>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1516216" y="5243729"/>
            <a:ext cx="1067848" cy="10678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1" name="Picture 7"/>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1195486" y="5479227"/>
            <a:ext cx="854662" cy="8546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2" name="Picture 8"/>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4566914" y="5337732"/>
            <a:ext cx="662829" cy="6628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3" name="Picture 9"/>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4826100" y="5405296"/>
            <a:ext cx="1024650" cy="1024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4" name="Picture 10"/>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4338015" y="5656696"/>
            <a:ext cx="654899" cy="6548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正方形/長方形 9"/>
          <p:cNvSpPr/>
          <p:nvPr/>
        </p:nvSpPr>
        <p:spPr>
          <a:xfrm>
            <a:off x="1097796" y="5405296"/>
            <a:ext cx="2480840" cy="933622"/>
          </a:xfrm>
          <a:prstGeom prst="rect">
            <a:avLst/>
          </a:prstGeom>
          <a:noFill/>
          <a:ln cmpd="db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テキスト ボックス 11"/>
          <p:cNvSpPr txBox="1"/>
          <p:nvPr/>
        </p:nvSpPr>
        <p:spPr>
          <a:xfrm>
            <a:off x="2166414" y="5661989"/>
            <a:ext cx="1425390" cy="338554"/>
          </a:xfrm>
          <a:prstGeom prst="rect">
            <a:avLst/>
          </a:prstGeom>
          <a:noFill/>
        </p:spPr>
        <p:txBody>
          <a:bodyPr wrap="none" rtlCol="0">
            <a:spAutoFit/>
          </a:bodyPr>
          <a:lstStyle/>
          <a:p>
            <a:r>
              <a:rPr kumimoji="1" lang="ja-JP" altLang="en-US" sz="1600" b="1" dirty="0">
                <a:latin typeface="HG丸ｺﾞｼｯｸM-PRO" panose="020F0600000000000000" pitchFamily="50" charset="-128"/>
                <a:ea typeface="HG丸ｺﾞｼｯｸM-PRO" panose="020F0600000000000000" pitchFamily="50" charset="-128"/>
              </a:rPr>
              <a:t>牛乳・乳製品</a:t>
            </a:r>
          </a:p>
        </p:txBody>
      </p:sp>
      <p:sp>
        <p:nvSpPr>
          <p:cNvPr id="24" name="正方形/長方形 23"/>
          <p:cNvSpPr/>
          <p:nvPr/>
        </p:nvSpPr>
        <p:spPr>
          <a:xfrm>
            <a:off x="3989318" y="5405296"/>
            <a:ext cx="2480840" cy="933622"/>
          </a:xfrm>
          <a:prstGeom prst="rect">
            <a:avLst/>
          </a:prstGeom>
          <a:noFill/>
          <a:ln cmpd="db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5" name="テキスト ボックス 24"/>
          <p:cNvSpPr txBox="1"/>
          <p:nvPr/>
        </p:nvSpPr>
        <p:spPr>
          <a:xfrm>
            <a:off x="5625456" y="5669558"/>
            <a:ext cx="598241" cy="338554"/>
          </a:xfrm>
          <a:prstGeom prst="rect">
            <a:avLst/>
          </a:prstGeom>
          <a:noFill/>
        </p:spPr>
        <p:txBody>
          <a:bodyPr wrap="none" rtlCol="0">
            <a:spAutoFit/>
          </a:bodyPr>
          <a:lstStyle/>
          <a:p>
            <a:r>
              <a:rPr kumimoji="1" lang="ja-JP" altLang="en-US" sz="1600" b="1" dirty="0">
                <a:latin typeface="HG丸ｺﾞｼｯｸM-PRO" panose="020F0600000000000000" pitchFamily="50" charset="-128"/>
                <a:ea typeface="HG丸ｺﾞｼｯｸM-PRO" panose="020F0600000000000000" pitchFamily="50" charset="-128"/>
              </a:rPr>
              <a:t>果物</a:t>
            </a:r>
          </a:p>
        </p:txBody>
      </p:sp>
      <p:sp>
        <p:nvSpPr>
          <p:cNvPr id="13" name="線吹き出し 1 (枠付き) 12"/>
          <p:cNvSpPr/>
          <p:nvPr/>
        </p:nvSpPr>
        <p:spPr>
          <a:xfrm>
            <a:off x="5103292" y="2636501"/>
            <a:ext cx="759489" cy="472044"/>
          </a:xfrm>
          <a:prstGeom prst="borderCallout1">
            <a:avLst>
              <a:gd name="adj1" fmla="val 18750"/>
              <a:gd name="adj2" fmla="val -8333"/>
              <a:gd name="adj3" fmla="val -72231"/>
              <a:gd name="adj4" fmla="val -142378"/>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dirty="0">
                <a:solidFill>
                  <a:schemeClr val="tx1"/>
                </a:solidFill>
              </a:rPr>
              <a:t>主菜</a:t>
            </a:r>
          </a:p>
        </p:txBody>
      </p:sp>
      <p:sp>
        <p:nvSpPr>
          <p:cNvPr id="27" name="線吹き出し 1 (枠付き) 26"/>
          <p:cNvSpPr/>
          <p:nvPr/>
        </p:nvSpPr>
        <p:spPr>
          <a:xfrm>
            <a:off x="5103292" y="3444047"/>
            <a:ext cx="759489" cy="472044"/>
          </a:xfrm>
          <a:prstGeom prst="borderCallout1">
            <a:avLst>
              <a:gd name="adj1" fmla="val 18750"/>
              <a:gd name="adj2" fmla="val -8333"/>
              <a:gd name="adj3" fmla="val -43791"/>
              <a:gd name="adj4" fmla="val -180333"/>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dirty="0">
                <a:solidFill>
                  <a:schemeClr val="tx1"/>
                </a:solidFill>
              </a:rPr>
              <a:t>副菜</a:t>
            </a:r>
          </a:p>
        </p:txBody>
      </p:sp>
      <p:sp>
        <p:nvSpPr>
          <p:cNvPr id="28" name="線吹き出し 1 (枠付き) 27"/>
          <p:cNvSpPr/>
          <p:nvPr/>
        </p:nvSpPr>
        <p:spPr>
          <a:xfrm>
            <a:off x="5064664" y="1648836"/>
            <a:ext cx="747458" cy="472044"/>
          </a:xfrm>
          <a:prstGeom prst="borderCallout1">
            <a:avLst>
              <a:gd name="adj1" fmla="val 18750"/>
              <a:gd name="adj2" fmla="val -8333"/>
              <a:gd name="adj3" fmla="val 12278"/>
              <a:gd name="adj4" fmla="val -501327"/>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dirty="0">
                <a:solidFill>
                  <a:schemeClr val="tx1"/>
                </a:solidFill>
              </a:rPr>
              <a:t>主食</a:t>
            </a:r>
          </a:p>
        </p:txBody>
      </p:sp>
      <p:sp>
        <p:nvSpPr>
          <p:cNvPr id="14" name="テキスト ボックス 13"/>
          <p:cNvSpPr txBox="1"/>
          <p:nvPr/>
        </p:nvSpPr>
        <p:spPr>
          <a:xfrm>
            <a:off x="6101509" y="2495025"/>
            <a:ext cx="3477180" cy="584775"/>
          </a:xfrm>
          <a:prstGeom prst="rect">
            <a:avLst/>
          </a:prstGeom>
          <a:noFill/>
        </p:spPr>
        <p:txBody>
          <a:bodyPr wrap="square" rtlCol="0">
            <a:spAutoFit/>
          </a:bodyPr>
          <a:lstStyle/>
          <a:p>
            <a:r>
              <a:rPr kumimoji="1" lang="ja-JP" altLang="en-US" sz="1600" b="1" dirty="0">
                <a:latin typeface="HG丸ｺﾞｼｯｸM-PRO" panose="020F0600000000000000" pitchFamily="50" charset="-128"/>
                <a:ea typeface="HG丸ｺﾞｼｯｸM-PRO" panose="020F0600000000000000" pitchFamily="50" charset="-128"/>
              </a:rPr>
              <a:t>魚、肉、卵、</a:t>
            </a:r>
            <a:r>
              <a:rPr lang="ja-JP" altLang="en-US" sz="1600" b="1" dirty="0">
                <a:latin typeface="HG丸ｺﾞｼｯｸM-PRO" panose="020F0600000000000000" pitchFamily="50" charset="-128"/>
                <a:ea typeface="HG丸ｺﾞｼｯｸM-PRO" panose="020F0600000000000000" pitchFamily="50" charset="-128"/>
              </a:rPr>
              <a:t>大豆を主な材料にした料理　タンパク質や脂質を多く含む</a:t>
            </a:r>
            <a:endParaRPr kumimoji="1" lang="ja-JP" altLang="en-US" sz="1600" b="1" dirty="0">
              <a:latin typeface="HG丸ｺﾞｼｯｸM-PRO" panose="020F0600000000000000" pitchFamily="50" charset="-128"/>
              <a:ea typeface="HG丸ｺﾞｼｯｸM-PRO" panose="020F0600000000000000" pitchFamily="50" charset="-128"/>
            </a:endParaRPr>
          </a:p>
        </p:txBody>
      </p:sp>
      <p:sp>
        <p:nvSpPr>
          <p:cNvPr id="30" name="テキスト ボックス 29"/>
          <p:cNvSpPr txBox="1"/>
          <p:nvPr/>
        </p:nvSpPr>
        <p:spPr>
          <a:xfrm>
            <a:off x="6041043" y="3316636"/>
            <a:ext cx="3477179" cy="830997"/>
          </a:xfrm>
          <a:prstGeom prst="rect">
            <a:avLst/>
          </a:prstGeom>
          <a:noFill/>
        </p:spPr>
        <p:txBody>
          <a:bodyPr wrap="square" rtlCol="0">
            <a:spAutoFit/>
          </a:bodyPr>
          <a:lstStyle/>
          <a:p>
            <a:r>
              <a:rPr kumimoji="1" lang="ja-JP" altLang="en-US" sz="1600" b="1" dirty="0">
                <a:latin typeface="HG丸ｺﾞｼｯｸM-PRO" panose="020F0600000000000000" pitchFamily="50" charset="-128"/>
                <a:ea typeface="HG丸ｺﾞｼｯｸM-PRO" panose="020F0600000000000000" pitchFamily="50" charset="-128"/>
              </a:rPr>
              <a:t>野菜、いも、海藻等を主な材料にした料理　ビタミン、鉄、カルシウム、食物繊維等を多く含む</a:t>
            </a:r>
            <a:endParaRPr kumimoji="1" lang="ja-JP" altLang="en-US" sz="1400" b="1" dirty="0">
              <a:latin typeface="HG丸ｺﾞｼｯｸM-PRO" panose="020F0600000000000000" pitchFamily="50" charset="-128"/>
              <a:ea typeface="HG丸ｺﾞｼｯｸM-PRO" panose="020F0600000000000000" pitchFamily="50" charset="-128"/>
            </a:endParaRPr>
          </a:p>
        </p:txBody>
      </p:sp>
      <p:cxnSp>
        <p:nvCxnSpPr>
          <p:cNvPr id="17" name="直線コネクタ 16"/>
          <p:cNvCxnSpPr/>
          <p:nvPr/>
        </p:nvCxnSpPr>
        <p:spPr>
          <a:xfrm>
            <a:off x="4566914" y="4009325"/>
            <a:ext cx="993948" cy="337936"/>
          </a:xfrm>
          <a:prstGeom prst="line">
            <a:avLst/>
          </a:prstGeom>
        </p:spPr>
        <p:style>
          <a:lnRef idx="1">
            <a:schemeClr val="accent1"/>
          </a:lnRef>
          <a:fillRef idx="0">
            <a:schemeClr val="accent1"/>
          </a:fillRef>
          <a:effectRef idx="0">
            <a:schemeClr val="accent1"/>
          </a:effectRef>
          <a:fontRef idx="minor">
            <a:schemeClr val="tx1"/>
          </a:fontRef>
        </p:style>
      </p:cxnSp>
      <p:sp>
        <p:nvSpPr>
          <p:cNvPr id="36" name="テキスト ボックス 35"/>
          <p:cNvSpPr txBox="1"/>
          <p:nvPr/>
        </p:nvSpPr>
        <p:spPr>
          <a:xfrm>
            <a:off x="5580068" y="4296319"/>
            <a:ext cx="4159027" cy="523220"/>
          </a:xfrm>
          <a:prstGeom prst="rect">
            <a:avLst/>
          </a:prstGeom>
          <a:noFill/>
        </p:spPr>
        <p:txBody>
          <a:bodyPr wrap="square" rtlCol="0">
            <a:spAutoFit/>
          </a:bodyPr>
          <a:lstStyle/>
          <a:p>
            <a:r>
              <a:rPr kumimoji="1" lang="ja-JP" altLang="en-US" sz="1400" b="1" dirty="0">
                <a:latin typeface="HG丸ｺﾞｼｯｸM-PRO" panose="020F0600000000000000" pitchFamily="50" charset="-128"/>
                <a:ea typeface="HG丸ｺﾞｼｯｸM-PRO" panose="020F0600000000000000" pitchFamily="50" charset="-128"/>
              </a:rPr>
              <a:t>汁物は、野菜や海草、きのこなどがたっぷり入った具</a:t>
            </a:r>
            <a:r>
              <a:rPr kumimoji="1" lang="ja-JP" altLang="en-US" sz="1400" b="1" dirty="0" err="1">
                <a:latin typeface="HG丸ｺﾞｼｯｸM-PRO" panose="020F0600000000000000" pitchFamily="50" charset="-128"/>
                <a:ea typeface="HG丸ｺﾞｼｯｸM-PRO" panose="020F0600000000000000" pitchFamily="50" charset="-128"/>
              </a:rPr>
              <a:t>だくさん</a:t>
            </a:r>
            <a:r>
              <a:rPr kumimoji="1" lang="ja-JP" altLang="en-US" sz="1400" b="1" dirty="0">
                <a:latin typeface="HG丸ｺﾞｼｯｸM-PRO" panose="020F0600000000000000" pitchFamily="50" charset="-128"/>
                <a:ea typeface="HG丸ｺﾞｼｯｸM-PRO" panose="020F0600000000000000" pitchFamily="50" charset="-128"/>
              </a:rPr>
              <a:t>味噌汁やスープもおすすめ</a:t>
            </a:r>
          </a:p>
        </p:txBody>
      </p:sp>
      <p:cxnSp>
        <p:nvCxnSpPr>
          <p:cNvPr id="3" name="直線コネクタ 2"/>
          <p:cNvCxnSpPr>
            <a:cxnSpLocks/>
          </p:cNvCxnSpPr>
          <p:nvPr/>
        </p:nvCxnSpPr>
        <p:spPr>
          <a:xfrm>
            <a:off x="1325716" y="1686936"/>
            <a:ext cx="0" cy="1579025"/>
          </a:xfrm>
          <a:prstGeom prst="line">
            <a:avLst/>
          </a:prstGeom>
        </p:spPr>
        <p:style>
          <a:lnRef idx="1">
            <a:schemeClr val="accent1"/>
          </a:lnRef>
          <a:fillRef idx="0">
            <a:schemeClr val="accent1"/>
          </a:fillRef>
          <a:effectRef idx="0">
            <a:schemeClr val="accent1"/>
          </a:effectRef>
          <a:fontRef idx="minor">
            <a:schemeClr val="tx1"/>
          </a:fontRef>
        </p:style>
      </p:cxnSp>
      <p:sp>
        <p:nvSpPr>
          <p:cNvPr id="32" name="テキスト ボックス 31"/>
          <p:cNvSpPr txBox="1"/>
          <p:nvPr/>
        </p:nvSpPr>
        <p:spPr>
          <a:xfrm>
            <a:off x="6022728" y="1495913"/>
            <a:ext cx="3525066" cy="584775"/>
          </a:xfrm>
          <a:prstGeom prst="rect">
            <a:avLst/>
          </a:prstGeom>
          <a:noFill/>
        </p:spPr>
        <p:txBody>
          <a:bodyPr wrap="square" rtlCol="0">
            <a:spAutoFit/>
          </a:bodyPr>
          <a:lstStyle/>
          <a:p>
            <a:r>
              <a:rPr kumimoji="1" lang="ja-JP" altLang="en-US" sz="1600" b="1" dirty="0">
                <a:latin typeface="HG丸ｺﾞｼｯｸM-PRO" panose="020F0600000000000000" pitchFamily="50" charset="-128"/>
                <a:ea typeface="HG丸ｺﾞｼｯｸM-PRO" panose="020F0600000000000000" pitchFamily="50" charset="-128"/>
              </a:rPr>
              <a:t>ご飯、パン、麺等の穀類を主な材料にした料理　炭水化物を多く含む</a:t>
            </a:r>
          </a:p>
        </p:txBody>
      </p:sp>
      <p:pic>
        <p:nvPicPr>
          <p:cNvPr id="29" name="図 28"/>
          <p:cNvPicPr/>
          <p:nvPr/>
        </p:nvPicPr>
        <p:blipFill rotWithShape="1">
          <a:blip r:embed="rId14"/>
          <a:srcRect l="60726" t="45581" r="26010" b="37482"/>
          <a:stretch/>
        </p:blipFill>
        <p:spPr bwMode="auto">
          <a:xfrm>
            <a:off x="7695208" y="4965545"/>
            <a:ext cx="1212339" cy="1396434"/>
          </a:xfrm>
          <a:prstGeom prst="rect">
            <a:avLst/>
          </a:prstGeom>
          <a:ln>
            <a:noFill/>
          </a:ln>
          <a:extLst>
            <a:ext uri="{53640926-AAD7-44D8-BBD7-CCE9431645EC}">
              <a14:shadowObscured xmlns:a14="http://schemas.microsoft.com/office/drawing/2010/main"/>
            </a:ext>
          </a:extLst>
        </p:spPr>
      </p:pic>
      <p:sp>
        <p:nvSpPr>
          <p:cNvPr id="31" name="テキスト ボックス 30">
            <a:extLst>
              <a:ext uri="{FF2B5EF4-FFF2-40B4-BE49-F238E27FC236}">
                <a16:creationId xmlns:a16="http://schemas.microsoft.com/office/drawing/2014/main" xmlns="" id="{BFB25461-FFB4-4986-BB8C-39B9C9432AAF}"/>
              </a:ext>
            </a:extLst>
          </p:cNvPr>
          <p:cNvSpPr txBox="1"/>
          <p:nvPr/>
        </p:nvSpPr>
        <p:spPr>
          <a:xfrm>
            <a:off x="106502" y="6437009"/>
            <a:ext cx="8920823" cy="276999"/>
          </a:xfrm>
          <a:prstGeom prst="rect">
            <a:avLst/>
          </a:prstGeom>
          <a:noFill/>
        </p:spPr>
        <p:txBody>
          <a:bodyPr wrap="square" rtlCol="0">
            <a:spAutoFit/>
          </a:bodyPr>
          <a:lstStyle/>
          <a:p>
            <a:pPr algn="r"/>
            <a:r>
              <a:rPr lang="ja-JP" altLang="en-US" sz="1200" dirty="0">
                <a:latin typeface="+mn-ea"/>
              </a:rPr>
              <a:t>出典：</a:t>
            </a:r>
            <a:r>
              <a:rPr lang="ja-JP" altLang="en-US" sz="1200" dirty="0">
                <a:latin typeface="+mj-ea"/>
              </a:rPr>
              <a:t>厚生労働省健康局</a:t>
            </a:r>
            <a:r>
              <a:rPr lang="ja-JP" altLang="en-US" sz="1200" dirty="0" smtClean="0">
                <a:latin typeface="+mj-ea"/>
              </a:rPr>
              <a:t>健康課</a:t>
            </a:r>
            <a:r>
              <a:rPr lang="ja-JP" altLang="ja-JP" sz="1200" dirty="0"/>
              <a:t>ホームページ</a:t>
            </a:r>
            <a:r>
              <a:rPr lang="ja-JP" altLang="en-US" sz="1200" dirty="0" smtClean="0">
                <a:latin typeface="+mj-ea"/>
              </a:rPr>
              <a:t>：「健康</a:t>
            </a:r>
            <a:r>
              <a:rPr lang="ja-JP" altLang="en-US" sz="1200" dirty="0">
                <a:latin typeface="+mj-ea"/>
              </a:rPr>
              <a:t>寿命をのばそう　スマート・ライフ・</a:t>
            </a:r>
            <a:r>
              <a:rPr lang="ja-JP" altLang="en-US" sz="1200" dirty="0" smtClean="0">
                <a:latin typeface="+mj-ea"/>
              </a:rPr>
              <a:t>プロジェクト」</a:t>
            </a:r>
            <a:r>
              <a:rPr lang="ja-JP" altLang="en-US" sz="1200" dirty="0">
                <a:latin typeface="+mj-ea"/>
              </a:rPr>
              <a:t>　</a:t>
            </a:r>
            <a:r>
              <a:rPr lang="en-US" altLang="ja-JP" sz="1200" dirty="0"/>
              <a:t>http://www.smartlife.go.jp</a:t>
            </a:r>
            <a:endParaRPr kumimoji="1" lang="ja-JP" altLang="en-US" sz="1200" dirty="0">
              <a:latin typeface="+mn-ea"/>
            </a:endParaRPr>
          </a:p>
        </p:txBody>
      </p:sp>
      <p:sp>
        <p:nvSpPr>
          <p:cNvPr id="33" name="コンテンツ プレースホルダー 2"/>
          <p:cNvSpPr>
            <a:spLocks noGrp="1"/>
          </p:cNvSpPr>
          <p:nvPr>
            <p:ph sz="quarter" idx="1"/>
          </p:nvPr>
        </p:nvSpPr>
        <p:spPr>
          <a:xfrm>
            <a:off x="417341" y="1260389"/>
            <a:ext cx="9286336" cy="5169556"/>
          </a:xfrm>
          <a:ln>
            <a:solidFill>
              <a:schemeClr val="accent1"/>
            </a:solidFill>
          </a:ln>
        </p:spPr>
        <p:txBody>
          <a:bodyPr>
            <a:normAutofit/>
          </a:bodyPr>
          <a:lstStyle/>
          <a:p>
            <a:pPr marL="0" indent="0">
              <a:buNone/>
            </a:pPr>
            <a:endParaRPr lang="en-US" altLang="ja-JP" sz="2031" dirty="0">
              <a:latin typeface="HG丸ｺﾞｼｯｸM-PRO" panose="020F0600000000000000" pitchFamily="50" charset="-128"/>
              <a:ea typeface="HG丸ｺﾞｼｯｸM-PRO" panose="020F0600000000000000" pitchFamily="50" charset="-128"/>
            </a:endParaRPr>
          </a:p>
          <a:p>
            <a:pPr marL="0" indent="0">
              <a:buNone/>
            </a:pPr>
            <a:endParaRPr lang="en-US" altLang="ja-JP" sz="2031" dirty="0">
              <a:latin typeface="HG丸ｺﾞｼｯｸM-PRO" panose="020F0600000000000000" pitchFamily="50" charset="-128"/>
              <a:ea typeface="HG丸ｺﾞｼｯｸM-PRO" panose="020F0600000000000000" pitchFamily="50" charset="-128"/>
            </a:endParaRPr>
          </a:p>
          <a:p>
            <a:pPr marL="0" indent="0">
              <a:buNone/>
            </a:pPr>
            <a:endParaRPr lang="en-US" altLang="ja-JP" sz="1662" b="1" dirty="0">
              <a:solidFill>
                <a:schemeClr val="accent2">
                  <a:lumMod val="75000"/>
                </a:schemeClr>
              </a:solidFill>
              <a:latin typeface="HG丸ｺﾞｼｯｸM-PRO" panose="020F0600000000000000" pitchFamily="50" charset="-128"/>
              <a:ea typeface="HG丸ｺﾞｼｯｸM-PRO" panose="020F0600000000000000" pitchFamily="50" charset="-128"/>
            </a:endParaRPr>
          </a:p>
        </p:txBody>
      </p:sp>
    </p:spTree>
    <p:extLst>
      <p:ext uri="{BB962C8B-B14F-4D97-AF65-F5344CB8AC3E}">
        <p14:creationId xmlns:p14="http://schemas.microsoft.com/office/powerpoint/2010/main" val="95000609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直線コネクタ 5">
            <a:extLst>
              <a:ext uri="{FF2B5EF4-FFF2-40B4-BE49-F238E27FC236}">
                <a16:creationId xmlns:a16="http://schemas.microsoft.com/office/drawing/2014/main" xmlns="" id="{2F02AE28-77EE-428C-83A2-A29210865FF3}"/>
              </a:ext>
            </a:extLst>
          </p:cNvPr>
          <p:cNvCxnSpPr>
            <a:cxnSpLocks/>
          </p:cNvCxnSpPr>
          <p:nvPr/>
        </p:nvCxnSpPr>
        <p:spPr>
          <a:xfrm>
            <a:off x="3866657" y="2396673"/>
            <a:ext cx="418015" cy="543035"/>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9" name="円/楕円 8"/>
          <p:cNvSpPr/>
          <p:nvPr/>
        </p:nvSpPr>
        <p:spPr>
          <a:xfrm>
            <a:off x="4014426" y="2803964"/>
            <a:ext cx="2389839" cy="1871788"/>
          </a:xfrm>
          <a:prstGeom prst="ellipse">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 name="コンテンツ プレースホルダー 2"/>
          <p:cNvSpPr>
            <a:spLocks noGrp="1"/>
          </p:cNvSpPr>
          <p:nvPr>
            <p:ph sz="quarter" idx="1"/>
          </p:nvPr>
        </p:nvSpPr>
        <p:spPr>
          <a:xfrm>
            <a:off x="417341" y="1206709"/>
            <a:ext cx="9286336" cy="5142576"/>
          </a:xfrm>
          <a:ln>
            <a:solidFill>
              <a:schemeClr val="accent1"/>
            </a:solidFill>
          </a:ln>
        </p:spPr>
        <p:txBody>
          <a:bodyPr>
            <a:normAutofit/>
          </a:bodyPr>
          <a:lstStyle/>
          <a:p>
            <a:pPr marL="0" indent="0">
              <a:buNone/>
            </a:pPr>
            <a:endParaRPr lang="en-US" altLang="ja-JP" sz="2031" dirty="0">
              <a:latin typeface="HG丸ｺﾞｼｯｸM-PRO" panose="020F0600000000000000" pitchFamily="50" charset="-128"/>
              <a:ea typeface="HG丸ｺﾞｼｯｸM-PRO" panose="020F0600000000000000" pitchFamily="50" charset="-128"/>
            </a:endParaRPr>
          </a:p>
          <a:p>
            <a:pPr marL="0" indent="0">
              <a:buNone/>
            </a:pPr>
            <a:endParaRPr lang="en-US" altLang="ja-JP" sz="2031" dirty="0">
              <a:latin typeface="HG丸ｺﾞｼｯｸM-PRO" panose="020F0600000000000000" pitchFamily="50" charset="-128"/>
              <a:ea typeface="HG丸ｺﾞｼｯｸM-PRO" panose="020F0600000000000000" pitchFamily="50" charset="-128"/>
            </a:endParaRPr>
          </a:p>
          <a:p>
            <a:pPr marL="0" indent="0">
              <a:buNone/>
            </a:pPr>
            <a:endParaRPr lang="en-US" altLang="ja-JP" sz="1662" b="1" dirty="0">
              <a:solidFill>
                <a:schemeClr val="accent2">
                  <a:lumMod val="75000"/>
                </a:schemeClr>
              </a:solidFill>
              <a:latin typeface="HG丸ｺﾞｼｯｸM-PRO" panose="020F0600000000000000" pitchFamily="50" charset="-128"/>
              <a:ea typeface="HG丸ｺﾞｼｯｸM-PRO" panose="020F0600000000000000" pitchFamily="50" charset="-128"/>
            </a:endParaRPr>
          </a:p>
        </p:txBody>
      </p:sp>
      <p:sp>
        <p:nvSpPr>
          <p:cNvPr id="22" name="タイトル 1"/>
          <p:cNvSpPr txBox="1">
            <a:spLocks/>
          </p:cNvSpPr>
          <p:nvPr/>
        </p:nvSpPr>
        <p:spPr>
          <a:xfrm>
            <a:off x="417343" y="469819"/>
            <a:ext cx="8871615" cy="989343"/>
          </a:xfrm>
          <a:prstGeom prst="rect">
            <a:avLst/>
          </a:prstGeom>
        </p:spPr>
        <p:txBody>
          <a:bodyPr vert="horz" lIns="84406" tIns="42203" rIns="84406" bIns="42203" rtlCol="0" anchor="ctr">
            <a:no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endParaRPr lang="ja-JP" altLang="en-US" sz="2954" b="1" dirty="0">
              <a:solidFill>
                <a:prstClr val="black"/>
              </a:solidFill>
              <a:latin typeface="HG丸ｺﾞｼｯｸM-PRO" panose="020F0600000000000000" pitchFamily="50" charset="-128"/>
              <a:ea typeface="HG丸ｺﾞｼｯｸM-PRO" panose="020F0600000000000000" pitchFamily="50" charset="-128"/>
            </a:endParaRPr>
          </a:p>
        </p:txBody>
      </p:sp>
      <p:sp>
        <p:nvSpPr>
          <p:cNvPr id="34" name="タイトル 1">
            <a:extLst>
              <a:ext uri="{FF2B5EF4-FFF2-40B4-BE49-F238E27FC236}">
                <a16:creationId xmlns:a16="http://schemas.microsoft.com/office/drawing/2014/main" xmlns="" id="{D6BE06EE-6098-4486-B673-EEC4A7A106A3}"/>
              </a:ext>
            </a:extLst>
          </p:cNvPr>
          <p:cNvSpPr>
            <a:spLocks noGrp="1"/>
          </p:cNvSpPr>
          <p:nvPr>
            <p:ph type="title"/>
          </p:nvPr>
        </p:nvSpPr>
        <p:spPr>
          <a:xfrm>
            <a:off x="417341" y="115265"/>
            <a:ext cx="9176609" cy="1109105"/>
          </a:xfrm>
        </p:spPr>
        <p:txBody>
          <a:bodyPr>
            <a:normAutofit fontScale="90000"/>
          </a:bodyPr>
          <a:lstStyle/>
          <a:p>
            <a:r>
              <a:rPr lang="en-US" altLang="ja-JP" sz="4000" b="1" dirty="0">
                <a:latin typeface="HG丸ｺﾞｼｯｸM-PRO" panose="020F0600000000000000" pitchFamily="50" charset="-128"/>
                <a:ea typeface="HG丸ｺﾞｼｯｸM-PRO" panose="020F0600000000000000" pitchFamily="50" charset="-128"/>
              </a:rPr>
              <a:t>【Point</a:t>
            </a:r>
            <a:r>
              <a:rPr lang="ja-JP" altLang="en-US" sz="4000" b="1" dirty="0">
                <a:latin typeface="HG丸ｺﾞｼｯｸM-PRO" panose="020F0600000000000000" pitchFamily="50" charset="-128"/>
                <a:ea typeface="HG丸ｺﾞｼｯｸM-PRO" panose="020F0600000000000000" pitchFamily="50" charset="-128"/>
              </a:rPr>
              <a:t>１</a:t>
            </a:r>
            <a:r>
              <a:rPr lang="en-US" altLang="ja-JP" sz="4000" b="1" dirty="0">
                <a:latin typeface="HG丸ｺﾞｼｯｸM-PRO" panose="020F0600000000000000" pitchFamily="50" charset="-128"/>
                <a:ea typeface="HG丸ｺﾞｼｯｸM-PRO" panose="020F0600000000000000" pitchFamily="50" charset="-128"/>
              </a:rPr>
              <a:t>】</a:t>
            </a:r>
            <a:r>
              <a:rPr lang="ja-JP" altLang="en-US" sz="2700" b="1" dirty="0">
                <a:latin typeface="HG丸ｺﾞｼｯｸM-PRO" panose="020F0600000000000000" pitchFamily="50" charset="-128"/>
                <a:ea typeface="HG丸ｺﾞｼｯｸM-PRO" panose="020F0600000000000000" pitchFamily="50" charset="-128"/>
              </a:rPr>
              <a:t>必要な栄養素を</a:t>
            </a:r>
            <a:r>
              <a:rPr lang="ja-JP" altLang="en-US" sz="2700" b="1" dirty="0" smtClean="0">
                <a:latin typeface="HG丸ｺﾞｼｯｸM-PRO" panose="020F0600000000000000" pitchFamily="50" charset="-128"/>
                <a:ea typeface="HG丸ｺﾞｼｯｸM-PRO" panose="020F0600000000000000" pitchFamily="50" charset="-128"/>
              </a:rPr>
              <a:t>知</a:t>
            </a:r>
            <a:r>
              <a:rPr lang="ja-JP" altLang="en-US" sz="2700" b="1" dirty="0">
                <a:latin typeface="HG丸ｺﾞｼｯｸM-PRO" panose="020F0600000000000000" pitchFamily="50" charset="-128"/>
                <a:ea typeface="HG丸ｺﾞｼｯｸM-PRO" panose="020F0600000000000000" pitchFamily="50" charset="-128"/>
              </a:rPr>
              <a:t>る</a:t>
            </a:r>
            <a:r>
              <a:rPr lang="en-US" altLang="ja-JP" sz="2700" b="1" dirty="0">
                <a:latin typeface="HG丸ｺﾞｼｯｸM-PRO" panose="020F0600000000000000" pitchFamily="50" charset="-128"/>
                <a:ea typeface="HG丸ｺﾞｼｯｸM-PRO" panose="020F0600000000000000" pitchFamily="50" charset="-128"/>
              </a:rPr>
              <a:t/>
            </a:r>
            <a:br>
              <a:rPr lang="en-US" altLang="ja-JP" sz="2700" b="1" dirty="0">
                <a:latin typeface="HG丸ｺﾞｼｯｸM-PRO" panose="020F0600000000000000" pitchFamily="50" charset="-128"/>
                <a:ea typeface="HG丸ｺﾞｼｯｸM-PRO" panose="020F0600000000000000" pitchFamily="50" charset="-128"/>
              </a:rPr>
            </a:br>
            <a:r>
              <a:rPr lang="ja-JP" altLang="en-US" sz="2000" b="1" dirty="0">
                <a:latin typeface="HG丸ｺﾞｼｯｸM-PRO" panose="020F0600000000000000" pitchFamily="50" charset="-128"/>
                <a:ea typeface="HG丸ｺﾞｼｯｸM-PRO" panose="020F0600000000000000" pitchFamily="50" charset="-128"/>
              </a:rPr>
              <a:t>　　　</a:t>
            </a:r>
            <a:r>
              <a:rPr lang="ja-JP" altLang="en-US" sz="3600" b="1" dirty="0">
                <a:latin typeface="HG丸ｺﾞｼｯｸM-PRO" panose="020F0600000000000000" pitchFamily="50" charset="-128"/>
                <a:ea typeface="HG丸ｺﾞｼｯｸM-PRO" panose="020F0600000000000000" pitchFamily="50" charset="-128"/>
              </a:rPr>
              <a:t>心を元気にする代表的な栄養素</a:t>
            </a:r>
            <a:r>
              <a:rPr lang="en-US" altLang="ja-JP" sz="3600" b="1" dirty="0">
                <a:latin typeface="HG丸ｺﾞｼｯｸM-PRO" panose="020F0600000000000000" pitchFamily="50" charset="-128"/>
                <a:ea typeface="HG丸ｺﾞｼｯｸM-PRO" panose="020F0600000000000000" pitchFamily="50" charset="-128"/>
              </a:rPr>
              <a:t>【</a:t>
            </a:r>
            <a:r>
              <a:rPr lang="ja-JP" altLang="en-US" sz="3600" b="1" dirty="0">
                <a:latin typeface="HG丸ｺﾞｼｯｸM-PRO" panose="020F0600000000000000" pitchFamily="50" charset="-128"/>
                <a:ea typeface="HG丸ｺﾞｼｯｸM-PRO" panose="020F0600000000000000" pitchFamily="50" charset="-128"/>
              </a:rPr>
              <a:t>タシテヨ</a:t>
            </a:r>
            <a:r>
              <a:rPr lang="en-US" altLang="ja-JP" sz="3600" b="1" dirty="0">
                <a:latin typeface="HG丸ｺﾞｼｯｸM-PRO" panose="020F0600000000000000" pitchFamily="50" charset="-128"/>
                <a:ea typeface="HG丸ｺﾞｼｯｸM-PRO" panose="020F0600000000000000" pitchFamily="50" charset="-128"/>
              </a:rPr>
              <a:t>】</a:t>
            </a:r>
            <a:endParaRPr kumimoji="1" lang="ja-JP" altLang="en-US" sz="3100" b="1" dirty="0">
              <a:latin typeface="HG丸ｺﾞｼｯｸM-PRO" panose="020F0600000000000000" pitchFamily="50" charset="-128"/>
              <a:ea typeface="HG丸ｺﾞｼｯｸM-PRO" panose="020F0600000000000000" pitchFamily="50" charset="-128"/>
            </a:endParaRPr>
          </a:p>
        </p:txBody>
      </p:sp>
      <p:sp>
        <p:nvSpPr>
          <p:cNvPr id="4" name="角丸四角形 3"/>
          <p:cNvSpPr/>
          <p:nvPr/>
        </p:nvSpPr>
        <p:spPr>
          <a:xfrm>
            <a:off x="496209" y="1264968"/>
            <a:ext cx="3518218" cy="2473273"/>
          </a:xfrm>
          <a:prstGeom prst="round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400" b="1" u="sng" dirty="0">
                <a:solidFill>
                  <a:schemeClr val="tx1"/>
                </a:solidFill>
                <a:latin typeface="HG丸ｺﾞｼｯｸM-PRO" panose="020F0600000000000000" pitchFamily="50" charset="-128"/>
                <a:ea typeface="HG丸ｺﾞｼｯｸM-PRO" panose="020F0600000000000000" pitchFamily="50" charset="-128"/>
              </a:rPr>
              <a:t>タンパク質</a:t>
            </a:r>
            <a:r>
              <a:rPr lang="ja-JP" altLang="en-US" sz="1600" b="1" u="sng" dirty="0">
                <a:solidFill>
                  <a:schemeClr val="tx1"/>
                </a:solidFill>
                <a:latin typeface="HG丸ｺﾞｼｯｸM-PRO" panose="020F0600000000000000" pitchFamily="50" charset="-128"/>
                <a:ea typeface="HG丸ｺﾞｼｯｸM-PRO" panose="020F0600000000000000" pitchFamily="50" charset="-128"/>
              </a:rPr>
              <a:t>（アミノ酸）</a:t>
            </a:r>
            <a:endParaRPr lang="en-US" altLang="ja-JP" sz="2400" b="1" u="sng" dirty="0">
              <a:solidFill>
                <a:schemeClr val="tx1"/>
              </a:solidFill>
              <a:latin typeface="HG丸ｺﾞｼｯｸM-PRO" panose="020F0600000000000000" pitchFamily="50" charset="-128"/>
              <a:ea typeface="HG丸ｺﾞｼｯｸM-PRO" panose="020F0600000000000000" pitchFamily="50" charset="-128"/>
            </a:endParaRPr>
          </a:p>
          <a:p>
            <a:pPr algn="ctr"/>
            <a:r>
              <a:rPr lang="ja-JP" altLang="en-US" dirty="0">
                <a:solidFill>
                  <a:schemeClr val="tx1"/>
                </a:solidFill>
                <a:latin typeface="HG丸ｺﾞｼｯｸM-PRO" panose="020F0600000000000000" pitchFamily="50" charset="-128"/>
                <a:ea typeface="HG丸ｺﾞｼｯｸM-PRO" panose="020F0600000000000000" pitchFamily="50" charset="-128"/>
              </a:rPr>
              <a:t>やる気や幸せを感じる脳内</a:t>
            </a:r>
            <a:endParaRPr lang="en-US" altLang="ja-JP" dirty="0">
              <a:solidFill>
                <a:schemeClr val="tx1"/>
              </a:solidFill>
              <a:latin typeface="HG丸ｺﾞｼｯｸM-PRO" panose="020F0600000000000000" pitchFamily="50" charset="-128"/>
              <a:ea typeface="HG丸ｺﾞｼｯｸM-PRO" panose="020F0600000000000000" pitchFamily="50" charset="-128"/>
            </a:endParaRPr>
          </a:p>
          <a:p>
            <a:r>
              <a:rPr lang="ja-JP" altLang="en-US" dirty="0" smtClean="0">
                <a:solidFill>
                  <a:schemeClr val="tx1"/>
                </a:solidFill>
                <a:latin typeface="HG丸ｺﾞｼｯｸM-PRO" panose="020F0600000000000000" pitchFamily="50" charset="-128"/>
                <a:ea typeface="HG丸ｺﾞｼｯｸM-PRO" panose="020F0600000000000000" pitchFamily="50" charset="-128"/>
              </a:rPr>
              <a:t>　物質</a:t>
            </a:r>
            <a:r>
              <a:rPr lang="ja-JP" altLang="en-US" dirty="0">
                <a:solidFill>
                  <a:schemeClr val="tx1"/>
                </a:solidFill>
                <a:latin typeface="HG丸ｺﾞｼｯｸM-PRO" panose="020F0600000000000000" pitchFamily="50" charset="-128"/>
                <a:ea typeface="HG丸ｺﾞｼｯｸM-PRO" panose="020F0600000000000000" pitchFamily="50" charset="-128"/>
              </a:rPr>
              <a:t>の材料</a:t>
            </a:r>
            <a:endParaRPr lang="en-US" altLang="ja-JP" dirty="0">
              <a:solidFill>
                <a:schemeClr val="tx1"/>
              </a:solidFill>
              <a:latin typeface="HG丸ｺﾞｼｯｸM-PRO" panose="020F0600000000000000" pitchFamily="50" charset="-128"/>
              <a:ea typeface="HG丸ｺﾞｼｯｸM-PRO" panose="020F0600000000000000" pitchFamily="50" charset="-128"/>
            </a:endParaRPr>
          </a:p>
          <a:p>
            <a:endParaRPr lang="en-US" altLang="ja-JP" sz="1400" dirty="0">
              <a:solidFill>
                <a:schemeClr val="tx1"/>
              </a:solidFill>
              <a:latin typeface="HG丸ｺﾞｼｯｸM-PRO" panose="020F0600000000000000" pitchFamily="50" charset="-128"/>
              <a:ea typeface="HG丸ｺﾞｼｯｸM-PRO" panose="020F0600000000000000" pitchFamily="50" charset="-128"/>
            </a:endParaRPr>
          </a:p>
          <a:p>
            <a:r>
              <a:rPr lang="en-US" altLang="ja-JP" sz="1400" dirty="0" smtClean="0">
                <a:solidFill>
                  <a:schemeClr val="tx1"/>
                </a:solidFill>
                <a:latin typeface="HG丸ｺﾞｼｯｸM-PRO" panose="020F0600000000000000" pitchFamily="50" charset="-128"/>
                <a:ea typeface="HG丸ｺﾞｼｯｸM-PRO" panose="020F0600000000000000" pitchFamily="50" charset="-128"/>
              </a:rPr>
              <a:t>【</a:t>
            </a:r>
            <a:r>
              <a:rPr lang="ja-JP" altLang="en-US" sz="1600" dirty="0">
                <a:solidFill>
                  <a:schemeClr val="tx1"/>
                </a:solidFill>
                <a:latin typeface="HG丸ｺﾞｼｯｸM-PRO" panose="020F0600000000000000" pitchFamily="50" charset="-128"/>
                <a:ea typeface="HG丸ｺﾞｼｯｸM-PRO" panose="020F0600000000000000" pitchFamily="50" charset="-128"/>
              </a:rPr>
              <a:t>豊富に含む食品</a:t>
            </a:r>
            <a:r>
              <a:rPr lang="en-US" altLang="ja-JP" sz="1600" dirty="0">
                <a:solidFill>
                  <a:schemeClr val="tx1"/>
                </a:solidFill>
                <a:latin typeface="HG丸ｺﾞｼｯｸM-PRO" panose="020F0600000000000000" pitchFamily="50" charset="-128"/>
                <a:ea typeface="HG丸ｺﾞｼｯｸM-PRO" panose="020F0600000000000000" pitchFamily="50" charset="-128"/>
              </a:rPr>
              <a:t>】</a:t>
            </a:r>
          </a:p>
          <a:p>
            <a:r>
              <a:rPr lang="ja-JP" altLang="en-US" sz="1600" dirty="0">
                <a:solidFill>
                  <a:schemeClr val="tx1"/>
                </a:solidFill>
                <a:latin typeface="HG丸ｺﾞｼｯｸM-PRO" panose="020F0600000000000000" pitchFamily="50" charset="-128"/>
                <a:ea typeface="HG丸ｺﾞｼｯｸM-PRO" panose="020F0600000000000000" pitchFamily="50" charset="-128"/>
              </a:rPr>
              <a:t>魚類、肉類、乳製品、大豆食品、卵、ナッツ類、野菜、アボカド、バナナ等</a:t>
            </a:r>
            <a:endParaRPr lang="en-US" altLang="ja-JP" sz="1600" dirty="0">
              <a:solidFill>
                <a:schemeClr val="tx1"/>
              </a:solidFill>
              <a:latin typeface="HG丸ｺﾞｼｯｸM-PRO" panose="020F0600000000000000" pitchFamily="50" charset="-128"/>
              <a:ea typeface="HG丸ｺﾞｼｯｸM-PRO" panose="020F0600000000000000" pitchFamily="50" charset="-128"/>
            </a:endParaRPr>
          </a:p>
        </p:txBody>
      </p:sp>
      <p:sp>
        <p:nvSpPr>
          <p:cNvPr id="50" name="角丸四角形 49"/>
          <p:cNvSpPr/>
          <p:nvPr/>
        </p:nvSpPr>
        <p:spPr>
          <a:xfrm>
            <a:off x="6318759" y="3833387"/>
            <a:ext cx="3356416" cy="2453893"/>
          </a:xfrm>
          <a:prstGeom prst="roundRect">
            <a:avLst/>
          </a:prstGeom>
          <a:solidFill>
            <a:schemeClr val="accent6">
              <a:lumMod val="60000"/>
              <a:lumOff val="40000"/>
            </a:schemeClr>
          </a:solidFill>
          <a:ln cmpd="thickThi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400" b="1" u="sng" dirty="0">
                <a:solidFill>
                  <a:schemeClr val="tx1"/>
                </a:solidFill>
                <a:latin typeface="HG丸ｺﾞｼｯｸM-PRO" panose="020F0600000000000000" pitchFamily="50" charset="-128"/>
                <a:ea typeface="HG丸ｺﾞｼｯｸM-PRO" panose="020F0600000000000000" pitchFamily="50" charset="-128"/>
              </a:rPr>
              <a:t>葉酸</a:t>
            </a:r>
            <a:endParaRPr lang="en-US" altLang="ja-JP" sz="2400" b="1" u="sng" dirty="0">
              <a:solidFill>
                <a:prstClr val="black"/>
              </a:solidFill>
              <a:latin typeface="HG丸ｺﾞｼｯｸM-PRO" panose="020F0600000000000000" pitchFamily="50" charset="-128"/>
              <a:ea typeface="HG丸ｺﾞｼｯｸM-PRO" panose="020F0600000000000000" pitchFamily="50" charset="-128"/>
            </a:endParaRPr>
          </a:p>
          <a:p>
            <a:r>
              <a:rPr lang="ja-JP" altLang="en-US" dirty="0">
                <a:solidFill>
                  <a:prstClr val="black"/>
                </a:solidFill>
                <a:latin typeface="HG丸ｺﾞｼｯｸM-PRO" panose="020F0600000000000000" pitchFamily="50" charset="-128"/>
                <a:ea typeface="HG丸ｺﾞｼｯｸM-PRO" panose="020F0600000000000000" pitchFamily="50" charset="-128"/>
              </a:rPr>
              <a:t>インスタント食品をよく食べる人やお酒を飲む人は不足</a:t>
            </a:r>
            <a:r>
              <a:rPr lang="ja-JP" altLang="en-US" dirty="0" smtClean="0">
                <a:solidFill>
                  <a:prstClr val="black"/>
                </a:solidFill>
                <a:latin typeface="HG丸ｺﾞｼｯｸM-PRO" panose="020F0600000000000000" pitchFamily="50" charset="-128"/>
                <a:ea typeface="HG丸ｺﾞｼｯｸM-PRO" panose="020F0600000000000000" pitchFamily="50" charset="-128"/>
              </a:rPr>
              <a:t>傾向になる</a:t>
            </a:r>
            <a:endParaRPr lang="en-US" altLang="ja-JP" dirty="0">
              <a:solidFill>
                <a:prstClr val="black"/>
              </a:solidFill>
              <a:latin typeface="HG丸ｺﾞｼｯｸM-PRO" panose="020F0600000000000000" pitchFamily="50" charset="-128"/>
              <a:ea typeface="HG丸ｺﾞｼｯｸM-PRO" panose="020F0600000000000000" pitchFamily="50" charset="-128"/>
            </a:endParaRPr>
          </a:p>
          <a:p>
            <a:endParaRPr lang="en-US" altLang="ja-JP" sz="1400" dirty="0" smtClean="0">
              <a:solidFill>
                <a:schemeClr val="tx1"/>
              </a:solidFill>
              <a:latin typeface="HG丸ｺﾞｼｯｸM-PRO" panose="020F0600000000000000" pitchFamily="50" charset="-128"/>
              <a:ea typeface="HG丸ｺﾞｼｯｸM-PRO" panose="020F0600000000000000" pitchFamily="50" charset="-128"/>
            </a:endParaRPr>
          </a:p>
          <a:p>
            <a:r>
              <a:rPr lang="en-US" altLang="ja-JP" sz="1600" dirty="0" smtClean="0">
                <a:solidFill>
                  <a:schemeClr val="tx1"/>
                </a:solidFill>
                <a:latin typeface="HG丸ｺﾞｼｯｸM-PRO" panose="020F0600000000000000" pitchFamily="50" charset="-128"/>
                <a:ea typeface="HG丸ｺﾞｼｯｸM-PRO" panose="020F0600000000000000" pitchFamily="50" charset="-128"/>
              </a:rPr>
              <a:t>【</a:t>
            </a:r>
            <a:r>
              <a:rPr lang="ja-JP" altLang="en-US" sz="1600" dirty="0">
                <a:solidFill>
                  <a:schemeClr val="tx1"/>
                </a:solidFill>
                <a:latin typeface="HG丸ｺﾞｼｯｸM-PRO" panose="020F0600000000000000" pitchFamily="50" charset="-128"/>
                <a:ea typeface="HG丸ｺﾞｼｯｸM-PRO" panose="020F0600000000000000" pitchFamily="50" charset="-128"/>
              </a:rPr>
              <a:t>豊富に含む食品</a:t>
            </a:r>
            <a:r>
              <a:rPr lang="en-US" altLang="ja-JP" sz="1600" dirty="0">
                <a:solidFill>
                  <a:schemeClr val="tx1"/>
                </a:solidFill>
                <a:latin typeface="HG丸ｺﾞｼｯｸM-PRO" panose="020F0600000000000000" pitchFamily="50" charset="-128"/>
                <a:ea typeface="HG丸ｺﾞｼｯｸM-PRO" panose="020F0600000000000000" pitchFamily="50" charset="-128"/>
              </a:rPr>
              <a:t>】</a:t>
            </a:r>
          </a:p>
          <a:p>
            <a:r>
              <a:rPr lang="ja-JP" altLang="en-US" sz="1600" dirty="0">
                <a:solidFill>
                  <a:schemeClr val="tx1"/>
                </a:solidFill>
                <a:latin typeface="HG丸ｺﾞｼｯｸM-PRO" panose="020F0600000000000000" pitchFamily="50" charset="-128"/>
                <a:ea typeface="HG丸ｺﾞｼｯｸM-PRO" panose="020F0600000000000000" pitchFamily="50" charset="-128"/>
              </a:rPr>
              <a:t>レバー、葉物野菜、酒粕、納豆、</a:t>
            </a:r>
            <a:endParaRPr lang="en-US" altLang="ja-JP" sz="1600" dirty="0">
              <a:solidFill>
                <a:schemeClr val="tx1"/>
              </a:solidFill>
              <a:latin typeface="HG丸ｺﾞｼｯｸM-PRO" panose="020F0600000000000000" pitchFamily="50" charset="-128"/>
              <a:ea typeface="HG丸ｺﾞｼｯｸM-PRO" panose="020F0600000000000000" pitchFamily="50" charset="-128"/>
            </a:endParaRPr>
          </a:p>
          <a:p>
            <a:r>
              <a:rPr lang="ja-JP" altLang="en-US" sz="1600" dirty="0">
                <a:solidFill>
                  <a:schemeClr val="tx1"/>
                </a:solidFill>
                <a:latin typeface="HG丸ｺﾞｼｯｸM-PRO" panose="020F0600000000000000" pitchFamily="50" charset="-128"/>
                <a:ea typeface="HG丸ｺﾞｼｯｸM-PRO" panose="020F0600000000000000" pitchFamily="50" charset="-128"/>
              </a:rPr>
              <a:t>緑茶、</a:t>
            </a:r>
            <a:r>
              <a:rPr lang="ja-JP" altLang="en-US" sz="1600" dirty="0" smtClean="0">
                <a:solidFill>
                  <a:schemeClr val="tx1"/>
                </a:solidFill>
                <a:latin typeface="HG丸ｺﾞｼｯｸM-PRO" panose="020F0600000000000000" pitchFamily="50" charset="-128"/>
                <a:ea typeface="HG丸ｺﾞｼｯｸM-PRO" panose="020F0600000000000000" pitchFamily="50" charset="-128"/>
              </a:rPr>
              <a:t>うなぎ等</a:t>
            </a:r>
            <a:endParaRPr lang="ja-JP" altLang="en-US" b="1" dirty="0">
              <a:solidFill>
                <a:prstClr val="black"/>
              </a:solidFill>
              <a:latin typeface="HG丸ｺﾞｼｯｸM-PRO" panose="020F0600000000000000" pitchFamily="50" charset="-128"/>
              <a:ea typeface="HG丸ｺﾞｼｯｸM-PRO" panose="020F0600000000000000" pitchFamily="50" charset="-128"/>
            </a:endParaRPr>
          </a:p>
        </p:txBody>
      </p:sp>
      <p:sp>
        <p:nvSpPr>
          <p:cNvPr id="54" name="角丸四角形 53"/>
          <p:cNvSpPr/>
          <p:nvPr/>
        </p:nvSpPr>
        <p:spPr>
          <a:xfrm>
            <a:off x="6271248" y="1293102"/>
            <a:ext cx="3356416" cy="2453893"/>
          </a:xfrm>
          <a:prstGeom prst="roundRect">
            <a:avLst/>
          </a:prstGeom>
          <a:solidFill>
            <a:srgbClr val="FFCCFF"/>
          </a:solidFill>
          <a:ln w="38100" cmpd="db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400" b="1" u="sng" dirty="0">
                <a:solidFill>
                  <a:schemeClr val="tx1"/>
                </a:solidFill>
                <a:latin typeface="HG丸ｺﾞｼｯｸM-PRO" panose="020F0600000000000000" pitchFamily="50" charset="-128"/>
                <a:ea typeface="HG丸ｺﾞｼｯｸM-PRO" panose="020F0600000000000000" pitchFamily="50" charset="-128"/>
              </a:rPr>
              <a:t>食物繊維</a:t>
            </a:r>
            <a:endParaRPr lang="en-US" altLang="ja-JP" sz="2400" b="1" u="sng" dirty="0">
              <a:solidFill>
                <a:schemeClr val="tx1"/>
              </a:solidFill>
              <a:latin typeface="HG丸ｺﾞｼｯｸM-PRO" panose="020F0600000000000000" pitchFamily="50" charset="-128"/>
              <a:ea typeface="HG丸ｺﾞｼｯｸM-PRO" panose="020F0600000000000000" pitchFamily="50" charset="-128"/>
            </a:endParaRPr>
          </a:p>
          <a:p>
            <a:pPr algn="ctr"/>
            <a:r>
              <a:rPr lang="ja-JP" altLang="en-US" dirty="0">
                <a:solidFill>
                  <a:schemeClr val="tx1"/>
                </a:solidFill>
                <a:latin typeface="HG丸ｺﾞｼｯｸM-PRO" panose="020F0600000000000000" pitchFamily="50" charset="-128"/>
                <a:ea typeface="HG丸ｺﾞｼｯｸM-PRO" panose="020F0600000000000000" pitchFamily="50" charset="-128"/>
              </a:rPr>
              <a:t>腸の動きが活発に</a:t>
            </a:r>
            <a:r>
              <a:rPr lang="ja-JP" altLang="en-US" dirty="0" smtClean="0">
                <a:solidFill>
                  <a:schemeClr val="tx1"/>
                </a:solidFill>
                <a:latin typeface="HG丸ｺﾞｼｯｸM-PRO" panose="020F0600000000000000" pitchFamily="50" charset="-128"/>
                <a:ea typeface="HG丸ｺﾞｼｯｸM-PRO" panose="020F0600000000000000" pitchFamily="50" charset="-128"/>
              </a:rPr>
              <a:t>なる</a:t>
            </a:r>
            <a:endParaRPr lang="en-US" altLang="ja-JP" dirty="0">
              <a:solidFill>
                <a:schemeClr val="tx1"/>
              </a:solidFill>
              <a:latin typeface="HG丸ｺﾞｼｯｸM-PRO" panose="020F0600000000000000" pitchFamily="50" charset="-128"/>
              <a:ea typeface="HG丸ｺﾞｼｯｸM-PRO" panose="020F0600000000000000" pitchFamily="50" charset="-128"/>
            </a:endParaRPr>
          </a:p>
          <a:p>
            <a:pPr algn="ctr"/>
            <a:endParaRPr lang="en-US" altLang="ja-JP" sz="1400" dirty="0">
              <a:solidFill>
                <a:schemeClr val="tx1"/>
              </a:solidFill>
              <a:latin typeface="HG丸ｺﾞｼｯｸM-PRO" panose="020F0600000000000000" pitchFamily="50" charset="-128"/>
              <a:ea typeface="HG丸ｺﾞｼｯｸM-PRO" panose="020F0600000000000000" pitchFamily="50" charset="-128"/>
            </a:endParaRPr>
          </a:p>
          <a:p>
            <a:r>
              <a:rPr lang="en-US" altLang="ja-JP" sz="1600" dirty="0" smtClean="0">
                <a:solidFill>
                  <a:schemeClr val="tx1"/>
                </a:solidFill>
                <a:latin typeface="HG丸ｺﾞｼｯｸM-PRO" panose="020F0600000000000000" pitchFamily="50" charset="-128"/>
                <a:ea typeface="HG丸ｺﾞｼｯｸM-PRO" panose="020F0600000000000000" pitchFamily="50" charset="-128"/>
              </a:rPr>
              <a:t>【</a:t>
            </a:r>
            <a:r>
              <a:rPr lang="ja-JP" altLang="en-US" sz="1600" dirty="0">
                <a:solidFill>
                  <a:schemeClr val="tx1"/>
                </a:solidFill>
                <a:latin typeface="HG丸ｺﾞｼｯｸM-PRO" panose="020F0600000000000000" pitchFamily="50" charset="-128"/>
                <a:ea typeface="HG丸ｺﾞｼｯｸM-PRO" panose="020F0600000000000000" pitchFamily="50" charset="-128"/>
              </a:rPr>
              <a:t>豊富に含む食品</a:t>
            </a:r>
            <a:r>
              <a:rPr lang="en-US" altLang="ja-JP" sz="1600" dirty="0">
                <a:solidFill>
                  <a:schemeClr val="tx1"/>
                </a:solidFill>
                <a:latin typeface="HG丸ｺﾞｼｯｸM-PRO" panose="020F0600000000000000" pitchFamily="50" charset="-128"/>
                <a:ea typeface="HG丸ｺﾞｼｯｸM-PRO" panose="020F0600000000000000" pitchFamily="50" charset="-128"/>
              </a:rPr>
              <a:t>】</a:t>
            </a:r>
          </a:p>
          <a:p>
            <a:r>
              <a:rPr lang="ja-JP" altLang="en-US" sz="1600" dirty="0">
                <a:solidFill>
                  <a:schemeClr val="tx1"/>
                </a:solidFill>
                <a:latin typeface="HG丸ｺﾞｼｯｸM-PRO" panose="020F0600000000000000" pitchFamily="50" charset="-128"/>
                <a:ea typeface="HG丸ｺﾞｼｯｸM-PRO" panose="020F0600000000000000" pitchFamily="50" charset="-128"/>
              </a:rPr>
              <a:t>海藻、こんにゃく、穀類、大豆食品、いも類、きのこ</a:t>
            </a:r>
            <a:r>
              <a:rPr lang="ja-JP" altLang="en-US" sz="1600" dirty="0" smtClean="0">
                <a:solidFill>
                  <a:schemeClr val="tx1"/>
                </a:solidFill>
                <a:latin typeface="HG丸ｺﾞｼｯｸM-PRO" panose="020F0600000000000000" pitchFamily="50" charset="-128"/>
                <a:ea typeface="HG丸ｺﾞｼｯｸM-PRO" panose="020F0600000000000000" pitchFamily="50" charset="-128"/>
              </a:rPr>
              <a:t>類等</a:t>
            </a:r>
            <a:endParaRPr lang="ja-JP" altLang="en-US" sz="1600" dirty="0">
              <a:solidFill>
                <a:schemeClr val="tx1"/>
              </a:solidFill>
              <a:latin typeface="HG丸ｺﾞｼｯｸM-PRO" panose="020F0600000000000000" pitchFamily="50" charset="-128"/>
              <a:ea typeface="HG丸ｺﾞｼｯｸM-PRO" panose="020F0600000000000000" pitchFamily="50" charset="-128"/>
            </a:endParaRPr>
          </a:p>
        </p:txBody>
      </p:sp>
      <p:pic>
        <p:nvPicPr>
          <p:cNvPr id="20" name="Picture 3">
            <a:extLst>
              <a:ext uri="{FF2B5EF4-FFF2-40B4-BE49-F238E27FC236}">
                <a16:creationId xmlns:a16="http://schemas.microsoft.com/office/drawing/2014/main" xmlns="" id="{F53B89FE-9F73-4A50-AA10-B959E89EF3EF}"/>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272647" y="2809652"/>
            <a:ext cx="1652712" cy="1652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1" name="角丸四角形 49">
            <a:extLst>
              <a:ext uri="{FF2B5EF4-FFF2-40B4-BE49-F238E27FC236}">
                <a16:creationId xmlns:a16="http://schemas.microsoft.com/office/drawing/2014/main" xmlns="" id="{92CF326C-E417-49AA-A743-49885D7458C6}"/>
              </a:ext>
            </a:extLst>
          </p:cNvPr>
          <p:cNvSpPr/>
          <p:nvPr/>
        </p:nvSpPr>
        <p:spPr>
          <a:xfrm>
            <a:off x="562511" y="3833387"/>
            <a:ext cx="3450275" cy="2453893"/>
          </a:xfrm>
          <a:prstGeom prst="roundRect">
            <a:avLst/>
          </a:prstGeom>
          <a:solidFill>
            <a:schemeClr val="accent4">
              <a:lumMod val="40000"/>
              <a:lumOff val="60000"/>
            </a:schemeClr>
          </a:solidFill>
          <a:ln cmpd="thickThi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400" b="1" u="sng" dirty="0">
                <a:solidFill>
                  <a:prstClr val="black"/>
                </a:solidFill>
                <a:latin typeface="HG丸ｺﾞｼｯｸM-PRO" panose="020F0600000000000000" pitchFamily="50" charset="-128"/>
                <a:ea typeface="HG丸ｺﾞｼｯｸM-PRO" panose="020F0600000000000000" pitchFamily="50" charset="-128"/>
              </a:rPr>
              <a:t>鉄</a:t>
            </a:r>
            <a:endParaRPr lang="en-US" altLang="ja-JP" sz="2400" b="1" u="sng" dirty="0">
              <a:solidFill>
                <a:prstClr val="black"/>
              </a:solidFill>
              <a:latin typeface="HG丸ｺﾞｼｯｸM-PRO" panose="020F0600000000000000" pitchFamily="50" charset="-128"/>
              <a:ea typeface="HG丸ｺﾞｼｯｸM-PRO" panose="020F0600000000000000" pitchFamily="50" charset="-128"/>
            </a:endParaRPr>
          </a:p>
          <a:p>
            <a:pPr algn="ctr"/>
            <a:r>
              <a:rPr lang="ja-JP" altLang="en-US" dirty="0" smtClean="0">
                <a:solidFill>
                  <a:prstClr val="black"/>
                </a:solidFill>
                <a:latin typeface="HG丸ｺﾞｼｯｸM-PRO" panose="020F0600000000000000" pitchFamily="50" charset="-128"/>
                <a:ea typeface="HG丸ｺﾞｼｯｸM-PRO" panose="020F0600000000000000" pitchFamily="50" charset="-128"/>
              </a:rPr>
              <a:t>貧血</a:t>
            </a:r>
            <a:r>
              <a:rPr lang="ja-JP" altLang="en-US" dirty="0">
                <a:solidFill>
                  <a:prstClr val="black"/>
                </a:solidFill>
                <a:latin typeface="HG丸ｺﾞｼｯｸM-PRO" panose="020F0600000000000000" pitchFamily="50" charset="-128"/>
                <a:ea typeface="HG丸ｺﾞｼｯｸM-PRO" panose="020F0600000000000000" pitchFamily="50" charset="-128"/>
              </a:rPr>
              <a:t>を解消する</a:t>
            </a:r>
            <a:endParaRPr lang="en-US" altLang="ja-JP" dirty="0">
              <a:solidFill>
                <a:prstClr val="black"/>
              </a:solidFill>
              <a:latin typeface="HG丸ｺﾞｼｯｸM-PRO" panose="020F0600000000000000" pitchFamily="50" charset="-128"/>
              <a:ea typeface="HG丸ｺﾞｼｯｸM-PRO" panose="020F0600000000000000" pitchFamily="50" charset="-128"/>
            </a:endParaRPr>
          </a:p>
          <a:p>
            <a:endParaRPr lang="en-US" altLang="ja-JP" sz="1600" b="1" dirty="0">
              <a:solidFill>
                <a:prstClr val="black"/>
              </a:solidFill>
              <a:latin typeface="HG丸ｺﾞｼｯｸM-PRO" panose="020F0600000000000000" pitchFamily="50" charset="-128"/>
              <a:ea typeface="HG丸ｺﾞｼｯｸM-PRO" panose="020F0600000000000000" pitchFamily="50" charset="-128"/>
            </a:endParaRPr>
          </a:p>
          <a:p>
            <a:r>
              <a:rPr lang="en-US" altLang="ja-JP" sz="1600" dirty="0" smtClean="0">
                <a:solidFill>
                  <a:schemeClr val="tx1"/>
                </a:solidFill>
                <a:latin typeface="HG丸ｺﾞｼｯｸM-PRO" panose="020F0600000000000000" pitchFamily="50" charset="-128"/>
                <a:ea typeface="HG丸ｺﾞｼｯｸM-PRO" panose="020F0600000000000000" pitchFamily="50" charset="-128"/>
              </a:rPr>
              <a:t>【</a:t>
            </a:r>
            <a:r>
              <a:rPr lang="ja-JP" altLang="en-US" sz="1600" dirty="0">
                <a:solidFill>
                  <a:schemeClr val="tx1"/>
                </a:solidFill>
                <a:latin typeface="HG丸ｺﾞｼｯｸM-PRO" panose="020F0600000000000000" pitchFamily="50" charset="-128"/>
                <a:ea typeface="HG丸ｺﾞｼｯｸM-PRO" panose="020F0600000000000000" pitchFamily="50" charset="-128"/>
              </a:rPr>
              <a:t>豊富に含む食品</a:t>
            </a:r>
            <a:r>
              <a:rPr lang="en-US" altLang="ja-JP" sz="1600" dirty="0">
                <a:solidFill>
                  <a:schemeClr val="tx1"/>
                </a:solidFill>
                <a:latin typeface="HG丸ｺﾞｼｯｸM-PRO" panose="020F0600000000000000" pitchFamily="50" charset="-128"/>
                <a:ea typeface="HG丸ｺﾞｼｯｸM-PRO" panose="020F0600000000000000" pitchFamily="50" charset="-128"/>
              </a:rPr>
              <a:t>】</a:t>
            </a:r>
          </a:p>
          <a:p>
            <a:r>
              <a:rPr lang="ja-JP" altLang="en-US" sz="1600" dirty="0">
                <a:solidFill>
                  <a:prstClr val="black"/>
                </a:solidFill>
                <a:latin typeface="HG丸ｺﾞｼｯｸM-PRO" panose="020F0600000000000000" pitchFamily="50" charset="-128"/>
                <a:ea typeface="HG丸ｺﾞｼｯｸM-PRO" panose="020F0600000000000000" pitchFamily="50" charset="-128"/>
              </a:rPr>
              <a:t>赤身肉、赤身魚。貝、レバー、海藻類、青菜、納豆、卵</a:t>
            </a:r>
            <a:r>
              <a:rPr lang="ja-JP" altLang="en-US" sz="1600" dirty="0" smtClean="0">
                <a:solidFill>
                  <a:prstClr val="black"/>
                </a:solidFill>
                <a:latin typeface="HG丸ｺﾞｼｯｸM-PRO" panose="020F0600000000000000" pitchFamily="50" charset="-128"/>
                <a:ea typeface="HG丸ｺﾞｼｯｸM-PRO" panose="020F0600000000000000" pitchFamily="50" charset="-128"/>
              </a:rPr>
              <a:t>、</a:t>
            </a:r>
            <a:endParaRPr lang="en-US" altLang="ja-JP" sz="1600" dirty="0" smtClean="0">
              <a:solidFill>
                <a:prstClr val="black"/>
              </a:solidFill>
              <a:latin typeface="HG丸ｺﾞｼｯｸM-PRO" panose="020F0600000000000000" pitchFamily="50" charset="-128"/>
              <a:ea typeface="HG丸ｺﾞｼｯｸM-PRO" panose="020F0600000000000000" pitchFamily="50" charset="-128"/>
            </a:endParaRPr>
          </a:p>
          <a:p>
            <a:r>
              <a:rPr lang="ja-JP" altLang="en-US" sz="1600" dirty="0" smtClean="0">
                <a:solidFill>
                  <a:prstClr val="black"/>
                </a:solidFill>
                <a:latin typeface="HG丸ｺﾞｼｯｸM-PRO" panose="020F0600000000000000" pitchFamily="50" charset="-128"/>
                <a:ea typeface="HG丸ｺﾞｼｯｸM-PRO" panose="020F0600000000000000" pitchFamily="50" charset="-128"/>
              </a:rPr>
              <a:t>レーズン等</a:t>
            </a:r>
            <a:endParaRPr lang="en-US" altLang="ja-JP" sz="1600" dirty="0">
              <a:solidFill>
                <a:prstClr val="black"/>
              </a:solidFill>
              <a:latin typeface="HG丸ｺﾞｼｯｸM-PRO" panose="020F0600000000000000" pitchFamily="50" charset="-128"/>
              <a:ea typeface="HG丸ｺﾞｼｯｸM-PRO" panose="020F0600000000000000" pitchFamily="50" charset="-128"/>
            </a:endParaRPr>
          </a:p>
        </p:txBody>
      </p:sp>
      <p:cxnSp>
        <p:nvCxnSpPr>
          <p:cNvPr id="25" name="直線コネクタ 24">
            <a:extLst>
              <a:ext uri="{FF2B5EF4-FFF2-40B4-BE49-F238E27FC236}">
                <a16:creationId xmlns:a16="http://schemas.microsoft.com/office/drawing/2014/main" xmlns="" id="{FD981622-5D4D-4AE6-8338-E4ADE8A776EC}"/>
              </a:ext>
            </a:extLst>
          </p:cNvPr>
          <p:cNvCxnSpPr>
            <a:cxnSpLocks/>
            <a:stCxn id="9" idx="7"/>
            <a:endCxn id="54" idx="1"/>
          </p:cNvCxnSpPr>
          <p:nvPr/>
        </p:nvCxnSpPr>
        <p:spPr>
          <a:xfrm flipV="1">
            <a:off x="6054281" y="2520049"/>
            <a:ext cx="216967" cy="558032"/>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32" name="直線コネクタ 31">
            <a:extLst>
              <a:ext uri="{FF2B5EF4-FFF2-40B4-BE49-F238E27FC236}">
                <a16:creationId xmlns:a16="http://schemas.microsoft.com/office/drawing/2014/main" xmlns="" id="{E8247276-5822-4AD4-8826-2616F9CB7469}"/>
              </a:ext>
            </a:extLst>
          </p:cNvPr>
          <p:cNvCxnSpPr>
            <a:cxnSpLocks/>
            <a:stCxn id="21" idx="3"/>
            <a:endCxn id="9" idx="3"/>
          </p:cNvCxnSpPr>
          <p:nvPr/>
        </p:nvCxnSpPr>
        <p:spPr>
          <a:xfrm flipV="1">
            <a:off x="4012786" y="4401635"/>
            <a:ext cx="351624" cy="658699"/>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35" name="直線コネクタ 34">
            <a:extLst>
              <a:ext uri="{FF2B5EF4-FFF2-40B4-BE49-F238E27FC236}">
                <a16:creationId xmlns:a16="http://schemas.microsoft.com/office/drawing/2014/main" xmlns="" id="{19A97390-8285-4078-90FE-3E3DF4D8CB9D}"/>
              </a:ext>
            </a:extLst>
          </p:cNvPr>
          <p:cNvCxnSpPr>
            <a:cxnSpLocks/>
            <a:stCxn id="50" idx="1"/>
            <a:endCxn id="9" idx="5"/>
          </p:cNvCxnSpPr>
          <p:nvPr/>
        </p:nvCxnSpPr>
        <p:spPr>
          <a:xfrm flipH="1" flipV="1">
            <a:off x="6054281" y="4401635"/>
            <a:ext cx="264478" cy="658699"/>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40" name="円/楕円 12">
            <a:extLst>
              <a:ext uri="{FF2B5EF4-FFF2-40B4-BE49-F238E27FC236}">
                <a16:creationId xmlns:a16="http://schemas.microsoft.com/office/drawing/2014/main" xmlns="" id="{6135CA23-DD0D-49FA-BBF8-52C29F56E8AA}"/>
              </a:ext>
            </a:extLst>
          </p:cNvPr>
          <p:cNvSpPr/>
          <p:nvPr/>
        </p:nvSpPr>
        <p:spPr>
          <a:xfrm>
            <a:off x="5587937" y="2679362"/>
            <a:ext cx="749730" cy="726142"/>
          </a:xfrm>
          <a:prstGeom prst="ellipse">
            <a:avLst/>
          </a:prstGeom>
          <a:solidFill>
            <a:srgbClr val="FF99C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b="1" dirty="0">
                <a:solidFill>
                  <a:schemeClr val="tx1"/>
                </a:solidFill>
              </a:rPr>
              <a:t>シ</a:t>
            </a:r>
          </a:p>
        </p:txBody>
      </p:sp>
      <p:sp>
        <p:nvSpPr>
          <p:cNvPr id="42" name="円/楕円 13">
            <a:extLst>
              <a:ext uri="{FF2B5EF4-FFF2-40B4-BE49-F238E27FC236}">
                <a16:creationId xmlns:a16="http://schemas.microsoft.com/office/drawing/2014/main" xmlns="" id="{B0729AB2-0A57-4B45-AEAB-482CB2E1DC7B}"/>
              </a:ext>
            </a:extLst>
          </p:cNvPr>
          <p:cNvSpPr/>
          <p:nvPr/>
        </p:nvSpPr>
        <p:spPr>
          <a:xfrm>
            <a:off x="4045157" y="4284510"/>
            <a:ext cx="749730" cy="726142"/>
          </a:xfrm>
          <a:prstGeom prst="ellipse">
            <a:avLst/>
          </a:prstGeom>
          <a:solidFill>
            <a:schemeClr val="accent4"/>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b="1" dirty="0">
                <a:solidFill>
                  <a:schemeClr val="tx1"/>
                </a:solidFill>
              </a:rPr>
              <a:t>テ</a:t>
            </a:r>
          </a:p>
        </p:txBody>
      </p:sp>
      <p:sp>
        <p:nvSpPr>
          <p:cNvPr id="43" name="円/楕円 14">
            <a:extLst>
              <a:ext uri="{FF2B5EF4-FFF2-40B4-BE49-F238E27FC236}">
                <a16:creationId xmlns:a16="http://schemas.microsoft.com/office/drawing/2014/main" xmlns="" id="{A7449277-09F0-407F-A4C2-FE3AB843B27B}"/>
              </a:ext>
            </a:extLst>
          </p:cNvPr>
          <p:cNvSpPr/>
          <p:nvPr/>
        </p:nvSpPr>
        <p:spPr>
          <a:xfrm>
            <a:off x="5540527" y="4301708"/>
            <a:ext cx="749730" cy="726142"/>
          </a:xfrm>
          <a:prstGeom prst="ellipse">
            <a:avLst/>
          </a:prstGeom>
          <a:solidFill>
            <a:schemeClr val="accent6">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b="1" dirty="0">
                <a:solidFill>
                  <a:schemeClr val="tx1"/>
                </a:solidFill>
              </a:rPr>
              <a:t>ヨ</a:t>
            </a:r>
          </a:p>
        </p:txBody>
      </p:sp>
      <p:sp>
        <p:nvSpPr>
          <p:cNvPr id="19" name="円/楕円 2">
            <a:extLst>
              <a:ext uri="{FF2B5EF4-FFF2-40B4-BE49-F238E27FC236}">
                <a16:creationId xmlns:a16="http://schemas.microsoft.com/office/drawing/2014/main" xmlns="" id="{546FCB35-42EF-4276-AB0C-2DDBDEC5A1C5}"/>
              </a:ext>
            </a:extLst>
          </p:cNvPr>
          <p:cNvSpPr/>
          <p:nvPr/>
        </p:nvSpPr>
        <p:spPr>
          <a:xfrm>
            <a:off x="4038729" y="2647977"/>
            <a:ext cx="749730" cy="726142"/>
          </a:xfrm>
          <a:prstGeom prst="ellipse">
            <a:avLst/>
          </a:prstGeom>
          <a:solidFill>
            <a:schemeClr val="accent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b="1" dirty="0">
                <a:solidFill>
                  <a:schemeClr val="tx1"/>
                </a:solidFill>
              </a:rPr>
              <a:t>タ</a:t>
            </a:r>
          </a:p>
        </p:txBody>
      </p:sp>
      <p:sp>
        <p:nvSpPr>
          <p:cNvPr id="23" name="テキスト ボックス 22">
            <a:extLst>
              <a:ext uri="{FF2B5EF4-FFF2-40B4-BE49-F238E27FC236}">
                <a16:creationId xmlns:a16="http://schemas.microsoft.com/office/drawing/2014/main" xmlns="" id="{22BEB666-979D-4C91-9F7A-D34B2977A35F}"/>
              </a:ext>
            </a:extLst>
          </p:cNvPr>
          <p:cNvSpPr txBox="1"/>
          <p:nvPr/>
        </p:nvSpPr>
        <p:spPr>
          <a:xfrm>
            <a:off x="2517717" y="6548259"/>
            <a:ext cx="6140439" cy="276999"/>
          </a:xfrm>
          <a:prstGeom prst="rect">
            <a:avLst/>
          </a:prstGeom>
          <a:noFill/>
        </p:spPr>
        <p:txBody>
          <a:bodyPr wrap="square" rtlCol="0">
            <a:spAutoFit/>
          </a:bodyPr>
          <a:lstStyle/>
          <a:p>
            <a:r>
              <a:rPr kumimoji="1" lang="ja-JP" altLang="en-US" sz="1200" dirty="0"/>
              <a:t>出典：功刀</a:t>
            </a:r>
            <a:r>
              <a:rPr kumimoji="1" lang="ja-JP" altLang="en-US" sz="1200" dirty="0" smtClean="0"/>
              <a:t>浩　監修</a:t>
            </a:r>
            <a:r>
              <a:rPr kumimoji="1" lang="ja-JP" altLang="en-US" sz="1200" dirty="0"/>
              <a:t>：</a:t>
            </a:r>
            <a:r>
              <a:rPr kumimoji="1" lang="en-US" altLang="ja-JP" sz="1200" dirty="0"/>
              <a:t>『</a:t>
            </a:r>
            <a:r>
              <a:rPr kumimoji="1" lang="ja-JP" altLang="en-US" sz="1200" dirty="0"/>
              <a:t>うつぬけごはん</a:t>
            </a:r>
            <a:r>
              <a:rPr lang="en-US" altLang="ja-JP" sz="1200" dirty="0"/>
              <a:t>』</a:t>
            </a:r>
            <a:r>
              <a:rPr kumimoji="1" lang="ja-JP" altLang="en-US" sz="1200" dirty="0"/>
              <a:t>扶桑社（</a:t>
            </a:r>
            <a:r>
              <a:rPr kumimoji="1" lang="en-US" altLang="ja-JP" sz="1200" dirty="0"/>
              <a:t>2019</a:t>
            </a:r>
            <a:r>
              <a:rPr kumimoji="1" lang="ja-JP" altLang="en-US" sz="1200" dirty="0"/>
              <a:t>）</a:t>
            </a:r>
            <a:r>
              <a:rPr kumimoji="1" lang="en-US" altLang="ja-JP" sz="1200" dirty="0"/>
              <a:t>p18-29</a:t>
            </a:r>
            <a:endParaRPr kumimoji="1" lang="ja-JP" altLang="en-US" sz="1200" dirty="0"/>
          </a:p>
        </p:txBody>
      </p:sp>
    </p:spTree>
    <p:extLst>
      <p:ext uri="{BB962C8B-B14F-4D97-AF65-F5344CB8AC3E}">
        <p14:creationId xmlns:p14="http://schemas.microsoft.com/office/powerpoint/2010/main" val="334847981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円/楕円 8"/>
          <p:cNvSpPr/>
          <p:nvPr/>
        </p:nvSpPr>
        <p:spPr>
          <a:xfrm>
            <a:off x="3844427" y="2784754"/>
            <a:ext cx="2608646" cy="1861741"/>
          </a:xfrm>
          <a:prstGeom prst="ellipse">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 name="コンテンツ プレースホルダー 2"/>
          <p:cNvSpPr>
            <a:spLocks noGrp="1"/>
          </p:cNvSpPr>
          <p:nvPr>
            <p:ph sz="quarter" idx="1"/>
          </p:nvPr>
        </p:nvSpPr>
        <p:spPr>
          <a:xfrm>
            <a:off x="417341" y="1264968"/>
            <a:ext cx="9286336" cy="5226995"/>
          </a:xfrm>
          <a:ln>
            <a:solidFill>
              <a:schemeClr val="accent1"/>
            </a:solidFill>
          </a:ln>
        </p:spPr>
        <p:txBody>
          <a:bodyPr>
            <a:normAutofit/>
          </a:bodyPr>
          <a:lstStyle/>
          <a:p>
            <a:pPr marL="0" indent="0">
              <a:buNone/>
            </a:pPr>
            <a:endParaRPr lang="en-US" altLang="ja-JP" sz="2031" dirty="0">
              <a:latin typeface="HG丸ｺﾞｼｯｸM-PRO" panose="020F0600000000000000" pitchFamily="50" charset="-128"/>
              <a:ea typeface="HG丸ｺﾞｼｯｸM-PRO" panose="020F0600000000000000" pitchFamily="50" charset="-128"/>
            </a:endParaRPr>
          </a:p>
          <a:p>
            <a:pPr marL="0" indent="0">
              <a:buNone/>
            </a:pPr>
            <a:endParaRPr lang="en-US" altLang="ja-JP" sz="2031" dirty="0">
              <a:latin typeface="HG丸ｺﾞｼｯｸM-PRO" panose="020F0600000000000000" pitchFamily="50" charset="-128"/>
              <a:ea typeface="HG丸ｺﾞｼｯｸM-PRO" panose="020F0600000000000000" pitchFamily="50" charset="-128"/>
            </a:endParaRPr>
          </a:p>
          <a:p>
            <a:pPr marL="0" indent="0">
              <a:buNone/>
            </a:pPr>
            <a:endParaRPr lang="en-US" altLang="ja-JP" sz="1662" b="1" dirty="0">
              <a:solidFill>
                <a:schemeClr val="accent2">
                  <a:lumMod val="75000"/>
                </a:schemeClr>
              </a:solidFill>
              <a:latin typeface="HG丸ｺﾞｼｯｸM-PRO" panose="020F0600000000000000" pitchFamily="50" charset="-128"/>
              <a:ea typeface="HG丸ｺﾞｼｯｸM-PRO" panose="020F0600000000000000" pitchFamily="50" charset="-128"/>
            </a:endParaRPr>
          </a:p>
        </p:txBody>
      </p:sp>
      <p:sp>
        <p:nvSpPr>
          <p:cNvPr id="22" name="タイトル 1"/>
          <p:cNvSpPr txBox="1">
            <a:spLocks/>
          </p:cNvSpPr>
          <p:nvPr/>
        </p:nvSpPr>
        <p:spPr>
          <a:xfrm>
            <a:off x="417343" y="469819"/>
            <a:ext cx="8871615" cy="989343"/>
          </a:xfrm>
          <a:prstGeom prst="rect">
            <a:avLst/>
          </a:prstGeom>
        </p:spPr>
        <p:txBody>
          <a:bodyPr vert="horz" lIns="84406" tIns="42203" rIns="84406" bIns="42203" rtlCol="0" anchor="ctr">
            <a:no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endParaRPr lang="ja-JP" altLang="en-US" sz="2954" b="1" dirty="0">
              <a:solidFill>
                <a:prstClr val="black"/>
              </a:solidFill>
              <a:latin typeface="HG丸ｺﾞｼｯｸM-PRO" panose="020F0600000000000000" pitchFamily="50" charset="-128"/>
              <a:ea typeface="HG丸ｺﾞｼｯｸM-PRO" panose="020F0600000000000000" pitchFamily="50" charset="-128"/>
            </a:endParaRPr>
          </a:p>
        </p:txBody>
      </p:sp>
      <p:sp>
        <p:nvSpPr>
          <p:cNvPr id="34" name="タイトル 1">
            <a:extLst>
              <a:ext uri="{FF2B5EF4-FFF2-40B4-BE49-F238E27FC236}">
                <a16:creationId xmlns:a16="http://schemas.microsoft.com/office/drawing/2014/main" xmlns="" id="{D6BE06EE-6098-4486-B673-EEC4A7A106A3}"/>
              </a:ext>
            </a:extLst>
          </p:cNvPr>
          <p:cNvSpPr>
            <a:spLocks noGrp="1"/>
          </p:cNvSpPr>
          <p:nvPr>
            <p:ph type="title"/>
          </p:nvPr>
        </p:nvSpPr>
        <p:spPr>
          <a:xfrm>
            <a:off x="417341" y="115265"/>
            <a:ext cx="9176609" cy="1109105"/>
          </a:xfrm>
        </p:spPr>
        <p:txBody>
          <a:bodyPr>
            <a:normAutofit fontScale="90000"/>
          </a:bodyPr>
          <a:lstStyle/>
          <a:p>
            <a:r>
              <a:rPr lang="en-US" altLang="ja-JP" sz="4000" b="1" dirty="0">
                <a:latin typeface="HG丸ｺﾞｼｯｸM-PRO" panose="020F0600000000000000" pitchFamily="50" charset="-128"/>
                <a:ea typeface="HG丸ｺﾞｼｯｸM-PRO" panose="020F0600000000000000" pitchFamily="50" charset="-128"/>
              </a:rPr>
              <a:t>【Point</a:t>
            </a:r>
            <a:r>
              <a:rPr lang="ja-JP" altLang="en-US" sz="4000" b="1" dirty="0">
                <a:latin typeface="HG丸ｺﾞｼｯｸM-PRO" panose="020F0600000000000000" pitchFamily="50" charset="-128"/>
                <a:ea typeface="HG丸ｺﾞｼｯｸM-PRO" panose="020F0600000000000000" pitchFamily="50" charset="-128"/>
              </a:rPr>
              <a:t>１</a:t>
            </a:r>
            <a:r>
              <a:rPr lang="en-US" altLang="ja-JP" sz="4000" b="1" dirty="0">
                <a:latin typeface="HG丸ｺﾞｼｯｸM-PRO" panose="020F0600000000000000" pitchFamily="50" charset="-128"/>
                <a:ea typeface="HG丸ｺﾞｼｯｸM-PRO" panose="020F0600000000000000" pitchFamily="50" charset="-128"/>
              </a:rPr>
              <a:t>】</a:t>
            </a:r>
            <a:r>
              <a:rPr lang="ja-JP" altLang="en-US" sz="2700" b="1" dirty="0">
                <a:latin typeface="HG丸ｺﾞｼｯｸM-PRO" panose="020F0600000000000000" pitchFamily="50" charset="-128"/>
                <a:ea typeface="HG丸ｺﾞｼｯｸM-PRO" panose="020F0600000000000000" pitchFamily="50" charset="-128"/>
              </a:rPr>
              <a:t>必要な栄養素を</a:t>
            </a:r>
            <a:r>
              <a:rPr lang="ja-JP" altLang="en-US" sz="2700" b="1" dirty="0" smtClean="0">
                <a:latin typeface="HG丸ｺﾞｼｯｸM-PRO" panose="020F0600000000000000" pitchFamily="50" charset="-128"/>
                <a:ea typeface="HG丸ｺﾞｼｯｸM-PRO" panose="020F0600000000000000" pitchFamily="50" charset="-128"/>
              </a:rPr>
              <a:t>知</a:t>
            </a:r>
            <a:r>
              <a:rPr lang="ja-JP" altLang="en-US" sz="2700" b="1" dirty="0">
                <a:latin typeface="HG丸ｺﾞｼｯｸM-PRO" panose="020F0600000000000000" pitchFamily="50" charset="-128"/>
                <a:ea typeface="HG丸ｺﾞｼｯｸM-PRO" panose="020F0600000000000000" pitchFamily="50" charset="-128"/>
              </a:rPr>
              <a:t>る</a:t>
            </a:r>
            <a:r>
              <a:rPr lang="en-US" altLang="ja-JP" sz="2700" b="1" dirty="0">
                <a:latin typeface="HG丸ｺﾞｼｯｸM-PRO" panose="020F0600000000000000" pitchFamily="50" charset="-128"/>
                <a:ea typeface="HG丸ｺﾞｼｯｸM-PRO" panose="020F0600000000000000" pitchFamily="50" charset="-128"/>
              </a:rPr>
              <a:t/>
            </a:r>
            <a:br>
              <a:rPr lang="en-US" altLang="ja-JP" sz="2700" b="1" dirty="0">
                <a:latin typeface="HG丸ｺﾞｼｯｸM-PRO" panose="020F0600000000000000" pitchFamily="50" charset="-128"/>
                <a:ea typeface="HG丸ｺﾞｼｯｸM-PRO" panose="020F0600000000000000" pitchFamily="50" charset="-128"/>
              </a:rPr>
            </a:br>
            <a:r>
              <a:rPr lang="ja-JP" altLang="en-US" sz="2000" b="1" dirty="0">
                <a:latin typeface="HG丸ｺﾞｼｯｸM-PRO" panose="020F0600000000000000" pitchFamily="50" charset="-128"/>
                <a:ea typeface="HG丸ｺﾞｼｯｸM-PRO" panose="020F0600000000000000" pitchFamily="50" charset="-128"/>
              </a:rPr>
              <a:t>　　　</a:t>
            </a:r>
            <a:r>
              <a:rPr lang="ja-JP" altLang="en-US" sz="3600" b="1" dirty="0">
                <a:latin typeface="HG丸ｺﾞｼｯｸM-PRO" panose="020F0600000000000000" pitchFamily="50" charset="-128"/>
                <a:ea typeface="HG丸ｺﾞｼｯｸM-PRO" panose="020F0600000000000000" pitchFamily="50" charset="-128"/>
              </a:rPr>
              <a:t>心を元気にするその他の栄養素</a:t>
            </a:r>
            <a:endParaRPr kumimoji="1" lang="ja-JP" altLang="en-US" sz="3100" b="1" dirty="0">
              <a:latin typeface="HG丸ｺﾞｼｯｸM-PRO" panose="020F0600000000000000" pitchFamily="50" charset="-128"/>
              <a:ea typeface="HG丸ｺﾞｼｯｸM-PRO" panose="020F0600000000000000" pitchFamily="50" charset="-128"/>
            </a:endParaRPr>
          </a:p>
        </p:txBody>
      </p:sp>
      <p:sp>
        <p:nvSpPr>
          <p:cNvPr id="4" name="角丸四角形 3"/>
          <p:cNvSpPr/>
          <p:nvPr/>
        </p:nvSpPr>
        <p:spPr>
          <a:xfrm>
            <a:off x="426853" y="1342503"/>
            <a:ext cx="3406459" cy="2443096"/>
          </a:xfrm>
          <a:prstGeom prst="round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400" b="1" u="sng" dirty="0">
                <a:solidFill>
                  <a:schemeClr val="tx1"/>
                </a:solidFill>
                <a:latin typeface="HG丸ｺﾞｼｯｸM-PRO" panose="020F0600000000000000" pitchFamily="50" charset="-128"/>
                <a:ea typeface="HG丸ｺﾞｼｯｸM-PRO" panose="020F0600000000000000" pitchFamily="50" charset="-128"/>
              </a:rPr>
              <a:t>ビタミン</a:t>
            </a:r>
            <a:r>
              <a:rPr lang="en-US" altLang="ja-JP" sz="2400" b="1" u="sng" dirty="0">
                <a:solidFill>
                  <a:schemeClr val="tx1"/>
                </a:solidFill>
                <a:latin typeface="HG丸ｺﾞｼｯｸM-PRO" panose="020F0600000000000000" pitchFamily="50" charset="-128"/>
                <a:ea typeface="HG丸ｺﾞｼｯｸM-PRO" panose="020F0600000000000000" pitchFamily="50" charset="-128"/>
              </a:rPr>
              <a:t>D</a:t>
            </a:r>
          </a:p>
          <a:p>
            <a:pPr algn="ctr"/>
            <a:r>
              <a:rPr lang="ja-JP" altLang="en-US" dirty="0" smtClean="0">
                <a:solidFill>
                  <a:schemeClr val="tx1"/>
                </a:solidFill>
                <a:latin typeface="HG丸ｺﾞｼｯｸM-PRO" panose="020F0600000000000000" pitchFamily="50" charset="-128"/>
                <a:ea typeface="HG丸ｺﾞｼｯｸM-PRO" panose="020F0600000000000000" pitchFamily="50" charset="-128"/>
              </a:rPr>
              <a:t>冬</a:t>
            </a:r>
            <a:r>
              <a:rPr lang="ja-JP" altLang="en-US" dirty="0">
                <a:solidFill>
                  <a:schemeClr val="tx1"/>
                </a:solidFill>
                <a:latin typeface="HG丸ｺﾞｼｯｸM-PRO" panose="020F0600000000000000" pitchFamily="50" charset="-128"/>
                <a:ea typeface="HG丸ｺﾞｼｯｸM-PRO" panose="020F0600000000000000" pitchFamily="50" charset="-128"/>
              </a:rPr>
              <a:t>に</a:t>
            </a:r>
            <a:r>
              <a:rPr lang="ja-JP" altLang="en-US" dirty="0" smtClean="0">
                <a:solidFill>
                  <a:schemeClr val="tx1"/>
                </a:solidFill>
                <a:latin typeface="HG丸ｺﾞｼｯｸM-PRO" panose="020F0600000000000000" pitchFamily="50" charset="-128"/>
                <a:ea typeface="HG丸ｺﾞｼｯｸM-PRO" panose="020F0600000000000000" pitchFamily="50" charset="-128"/>
              </a:rPr>
              <a:t>不足しがち</a:t>
            </a:r>
            <a:r>
              <a:rPr lang="ja-JP" altLang="en-US" dirty="0">
                <a:solidFill>
                  <a:schemeClr val="tx1"/>
                </a:solidFill>
                <a:latin typeface="HG丸ｺﾞｼｯｸM-PRO" panose="020F0600000000000000" pitchFamily="50" charset="-128"/>
                <a:ea typeface="HG丸ｺﾞｼｯｸM-PRO" panose="020F0600000000000000" pitchFamily="50" charset="-128"/>
              </a:rPr>
              <a:t>！</a:t>
            </a:r>
            <a:r>
              <a:rPr lang="ja-JP" altLang="en-US" dirty="0" smtClean="0">
                <a:solidFill>
                  <a:schemeClr val="tx1"/>
                </a:solidFill>
                <a:latin typeface="HG丸ｺﾞｼｯｸM-PRO" panose="020F0600000000000000" pitchFamily="50" charset="-128"/>
                <a:ea typeface="HG丸ｺﾞｼｯｸM-PRO" panose="020F0600000000000000" pitchFamily="50" charset="-128"/>
              </a:rPr>
              <a:t>？</a:t>
            </a:r>
            <a:endParaRPr lang="en-US" altLang="ja-JP" dirty="0">
              <a:solidFill>
                <a:schemeClr val="tx1"/>
              </a:solidFill>
              <a:latin typeface="HG丸ｺﾞｼｯｸM-PRO" panose="020F0600000000000000" pitchFamily="50" charset="-128"/>
              <a:ea typeface="HG丸ｺﾞｼｯｸM-PRO" panose="020F0600000000000000" pitchFamily="50" charset="-128"/>
            </a:endParaRPr>
          </a:p>
          <a:p>
            <a:endParaRPr lang="en-US" altLang="ja-JP" sz="1400" dirty="0" smtClean="0">
              <a:solidFill>
                <a:schemeClr val="tx1"/>
              </a:solidFill>
              <a:latin typeface="HG丸ｺﾞｼｯｸM-PRO" panose="020F0600000000000000" pitchFamily="50" charset="-128"/>
              <a:ea typeface="HG丸ｺﾞｼｯｸM-PRO" panose="020F0600000000000000" pitchFamily="50" charset="-128"/>
            </a:endParaRPr>
          </a:p>
          <a:p>
            <a:r>
              <a:rPr lang="en-US" altLang="ja-JP" sz="1600" dirty="0" smtClean="0">
                <a:solidFill>
                  <a:schemeClr val="tx1"/>
                </a:solidFill>
                <a:latin typeface="HG丸ｺﾞｼｯｸM-PRO" panose="020F0600000000000000" pitchFamily="50" charset="-128"/>
                <a:ea typeface="HG丸ｺﾞｼｯｸM-PRO" panose="020F0600000000000000" pitchFamily="50" charset="-128"/>
              </a:rPr>
              <a:t>【</a:t>
            </a:r>
            <a:r>
              <a:rPr lang="ja-JP" altLang="en-US" sz="1600" dirty="0">
                <a:solidFill>
                  <a:schemeClr val="tx1"/>
                </a:solidFill>
                <a:latin typeface="HG丸ｺﾞｼｯｸM-PRO" panose="020F0600000000000000" pitchFamily="50" charset="-128"/>
                <a:ea typeface="HG丸ｺﾞｼｯｸM-PRO" panose="020F0600000000000000" pitchFamily="50" charset="-128"/>
              </a:rPr>
              <a:t>豊富に含む食品</a:t>
            </a:r>
            <a:r>
              <a:rPr lang="en-US" altLang="ja-JP" sz="1600" dirty="0">
                <a:solidFill>
                  <a:schemeClr val="tx1"/>
                </a:solidFill>
                <a:latin typeface="HG丸ｺﾞｼｯｸM-PRO" panose="020F0600000000000000" pitchFamily="50" charset="-128"/>
                <a:ea typeface="HG丸ｺﾞｼｯｸM-PRO" panose="020F0600000000000000" pitchFamily="50" charset="-128"/>
              </a:rPr>
              <a:t>】</a:t>
            </a:r>
          </a:p>
          <a:p>
            <a:r>
              <a:rPr lang="ja-JP" altLang="en-US" sz="1600" dirty="0">
                <a:solidFill>
                  <a:schemeClr val="tx1"/>
                </a:solidFill>
                <a:latin typeface="HG丸ｺﾞｼｯｸM-PRO" panose="020F0600000000000000" pitchFamily="50" charset="-128"/>
                <a:ea typeface="HG丸ｺﾞｼｯｸM-PRO" panose="020F0600000000000000" pitchFamily="50" charset="-128"/>
              </a:rPr>
              <a:t>しらす、いわし、しいたけ</a:t>
            </a:r>
            <a:r>
              <a:rPr lang="ja-JP" altLang="en-US" sz="1600" dirty="0" smtClean="0">
                <a:solidFill>
                  <a:schemeClr val="tx1"/>
                </a:solidFill>
                <a:latin typeface="HG丸ｺﾞｼｯｸM-PRO" panose="020F0600000000000000" pitchFamily="50" charset="-128"/>
                <a:ea typeface="HG丸ｺﾞｼｯｸM-PRO" panose="020F0600000000000000" pitchFamily="50" charset="-128"/>
              </a:rPr>
              <a:t>、</a:t>
            </a:r>
            <a:endParaRPr lang="en-US" altLang="ja-JP" sz="1600" dirty="0" smtClean="0">
              <a:solidFill>
                <a:schemeClr val="tx1"/>
              </a:solidFill>
              <a:latin typeface="HG丸ｺﾞｼｯｸM-PRO" panose="020F0600000000000000" pitchFamily="50" charset="-128"/>
              <a:ea typeface="HG丸ｺﾞｼｯｸM-PRO" panose="020F0600000000000000" pitchFamily="50" charset="-128"/>
            </a:endParaRPr>
          </a:p>
          <a:p>
            <a:r>
              <a:rPr lang="ja-JP" altLang="en-US" sz="1600" dirty="0" smtClean="0">
                <a:solidFill>
                  <a:schemeClr val="tx1"/>
                </a:solidFill>
                <a:latin typeface="HG丸ｺﾞｼｯｸM-PRO" panose="020F0600000000000000" pitchFamily="50" charset="-128"/>
                <a:ea typeface="HG丸ｺﾞｼｯｸM-PRO" panose="020F0600000000000000" pitchFamily="50" charset="-128"/>
              </a:rPr>
              <a:t>き</a:t>
            </a:r>
            <a:r>
              <a:rPr lang="ja-JP" altLang="en-US" sz="1600" dirty="0">
                <a:solidFill>
                  <a:schemeClr val="tx1"/>
                </a:solidFill>
                <a:latin typeface="HG丸ｺﾞｼｯｸM-PRO" panose="020F0600000000000000" pitchFamily="50" charset="-128"/>
                <a:ea typeface="HG丸ｺﾞｼｯｸM-PRO" panose="020F0600000000000000" pitchFamily="50" charset="-128"/>
              </a:rPr>
              <a:t>くらげ等</a:t>
            </a:r>
            <a:endParaRPr lang="en-US" altLang="ja-JP" sz="1600" dirty="0">
              <a:solidFill>
                <a:schemeClr val="tx1"/>
              </a:solidFill>
              <a:latin typeface="HG丸ｺﾞｼｯｸM-PRO" panose="020F0600000000000000" pitchFamily="50" charset="-128"/>
              <a:ea typeface="HG丸ｺﾞｼｯｸM-PRO" panose="020F0600000000000000" pitchFamily="50" charset="-128"/>
            </a:endParaRPr>
          </a:p>
        </p:txBody>
      </p:sp>
      <p:sp>
        <p:nvSpPr>
          <p:cNvPr id="50" name="角丸四角形 49"/>
          <p:cNvSpPr/>
          <p:nvPr/>
        </p:nvSpPr>
        <p:spPr>
          <a:xfrm>
            <a:off x="6374874" y="3928597"/>
            <a:ext cx="3328802" cy="2453893"/>
          </a:xfrm>
          <a:prstGeom prst="roundRect">
            <a:avLst/>
          </a:prstGeom>
          <a:solidFill>
            <a:schemeClr val="accent6">
              <a:lumMod val="60000"/>
              <a:lumOff val="40000"/>
            </a:schemeClr>
          </a:solidFill>
          <a:ln cmpd="thickThi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400" b="1" u="sng" dirty="0">
                <a:solidFill>
                  <a:schemeClr val="tx1"/>
                </a:solidFill>
                <a:latin typeface="HG丸ｺﾞｼｯｸM-PRO" panose="020F0600000000000000" pitchFamily="50" charset="-128"/>
                <a:ea typeface="HG丸ｺﾞｼｯｸM-PRO" panose="020F0600000000000000" pitchFamily="50" charset="-128"/>
              </a:rPr>
              <a:t>ＥＰＡ・ＤＨＡ</a:t>
            </a:r>
            <a:endParaRPr lang="en-US" altLang="ja-JP" sz="2400" b="1" u="sng" dirty="0">
              <a:solidFill>
                <a:schemeClr val="tx1"/>
              </a:solidFill>
              <a:latin typeface="HG丸ｺﾞｼｯｸM-PRO" panose="020F0600000000000000" pitchFamily="50" charset="-128"/>
              <a:ea typeface="HG丸ｺﾞｼｯｸM-PRO" panose="020F0600000000000000" pitchFamily="50" charset="-128"/>
            </a:endParaRPr>
          </a:p>
          <a:p>
            <a:pPr algn="ctr"/>
            <a:r>
              <a:rPr lang="ja-JP" altLang="en-US" dirty="0">
                <a:solidFill>
                  <a:schemeClr val="tx1"/>
                </a:solidFill>
                <a:latin typeface="HG丸ｺﾞｼｯｸM-PRO" panose="020F0600000000000000" pitchFamily="50" charset="-128"/>
                <a:ea typeface="HG丸ｺﾞｼｯｸM-PRO" panose="020F0600000000000000" pitchFamily="50" charset="-128"/>
              </a:rPr>
              <a:t>血液をサラサラ</a:t>
            </a:r>
            <a:r>
              <a:rPr lang="ja-JP" altLang="en-US" dirty="0" smtClean="0">
                <a:solidFill>
                  <a:schemeClr val="tx1"/>
                </a:solidFill>
                <a:latin typeface="HG丸ｺﾞｼｯｸM-PRO" panose="020F0600000000000000" pitchFamily="50" charset="-128"/>
                <a:ea typeface="HG丸ｺﾞｼｯｸM-PRO" panose="020F0600000000000000" pitchFamily="50" charset="-128"/>
              </a:rPr>
              <a:t>に</a:t>
            </a:r>
            <a:endParaRPr lang="en-US" altLang="ja-JP" dirty="0" smtClean="0">
              <a:solidFill>
                <a:schemeClr val="tx1"/>
              </a:solidFill>
              <a:latin typeface="HG丸ｺﾞｼｯｸM-PRO" panose="020F0600000000000000" pitchFamily="50" charset="-128"/>
              <a:ea typeface="HG丸ｺﾞｼｯｸM-PRO" panose="020F0600000000000000" pitchFamily="50" charset="-128"/>
            </a:endParaRPr>
          </a:p>
          <a:p>
            <a:pPr algn="ctr"/>
            <a:endParaRPr lang="en-US" altLang="ja-JP" sz="1400" dirty="0">
              <a:solidFill>
                <a:prstClr val="black"/>
              </a:solidFill>
              <a:latin typeface="HG丸ｺﾞｼｯｸM-PRO" panose="020F0600000000000000" pitchFamily="50" charset="-128"/>
              <a:ea typeface="HG丸ｺﾞｼｯｸM-PRO" panose="020F0600000000000000" pitchFamily="50" charset="-128"/>
            </a:endParaRPr>
          </a:p>
          <a:p>
            <a:r>
              <a:rPr lang="en-US" altLang="ja-JP" sz="1600" dirty="0" smtClean="0">
                <a:solidFill>
                  <a:schemeClr val="tx1"/>
                </a:solidFill>
                <a:latin typeface="HG丸ｺﾞｼｯｸM-PRO" panose="020F0600000000000000" pitchFamily="50" charset="-128"/>
                <a:ea typeface="HG丸ｺﾞｼｯｸM-PRO" panose="020F0600000000000000" pitchFamily="50" charset="-128"/>
              </a:rPr>
              <a:t>【</a:t>
            </a:r>
            <a:r>
              <a:rPr lang="ja-JP" altLang="en-US" sz="1600" dirty="0">
                <a:solidFill>
                  <a:schemeClr val="tx1"/>
                </a:solidFill>
                <a:latin typeface="HG丸ｺﾞｼｯｸM-PRO" panose="020F0600000000000000" pitchFamily="50" charset="-128"/>
                <a:ea typeface="HG丸ｺﾞｼｯｸM-PRO" panose="020F0600000000000000" pitchFamily="50" charset="-128"/>
              </a:rPr>
              <a:t>豊富に含む食品</a:t>
            </a:r>
            <a:r>
              <a:rPr lang="en-US" altLang="ja-JP" sz="1600" dirty="0">
                <a:solidFill>
                  <a:schemeClr val="tx1"/>
                </a:solidFill>
                <a:latin typeface="HG丸ｺﾞｼｯｸM-PRO" panose="020F0600000000000000" pitchFamily="50" charset="-128"/>
                <a:ea typeface="HG丸ｺﾞｼｯｸM-PRO" panose="020F0600000000000000" pitchFamily="50" charset="-128"/>
              </a:rPr>
              <a:t>】</a:t>
            </a:r>
          </a:p>
          <a:p>
            <a:r>
              <a:rPr lang="ja-JP" altLang="en-US" sz="1500" dirty="0">
                <a:solidFill>
                  <a:schemeClr val="tx1"/>
                </a:solidFill>
                <a:latin typeface="HG丸ｺﾞｼｯｸM-PRO" panose="020F0600000000000000" pitchFamily="50" charset="-128"/>
                <a:ea typeface="HG丸ｺﾞｼｯｸM-PRO" panose="020F0600000000000000" pitchFamily="50" charset="-128"/>
              </a:rPr>
              <a:t>さんま、まぐろ、さば、</a:t>
            </a:r>
            <a:r>
              <a:rPr lang="ja-JP" altLang="en-US" sz="1500" dirty="0" smtClean="0">
                <a:solidFill>
                  <a:schemeClr val="tx1"/>
                </a:solidFill>
                <a:latin typeface="HG丸ｺﾞｼｯｸM-PRO" panose="020F0600000000000000" pitchFamily="50" charset="-128"/>
                <a:ea typeface="HG丸ｺﾞｼｯｸM-PRO" panose="020F0600000000000000" pitchFamily="50" charset="-128"/>
              </a:rPr>
              <a:t>いわし等</a:t>
            </a:r>
            <a:endParaRPr lang="ja-JP" altLang="en-US" sz="1500" b="1" dirty="0">
              <a:solidFill>
                <a:prstClr val="black"/>
              </a:solidFill>
              <a:latin typeface="HG丸ｺﾞｼｯｸM-PRO" panose="020F0600000000000000" pitchFamily="50" charset="-128"/>
              <a:ea typeface="HG丸ｺﾞｼｯｸM-PRO" panose="020F0600000000000000" pitchFamily="50" charset="-128"/>
            </a:endParaRPr>
          </a:p>
        </p:txBody>
      </p:sp>
      <p:sp>
        <p:nvSpPr>
          <p:cNvPr id="54" name="角丸四角形 53"/>
          <p:cNvSpPr/>
          <p:nvPr/>
        </p:nvSpPr>
        <p:spPr>
          <a:xfrm>
            <a:off x="6271247" y="1293102"/>
            <a:ext cx="3432429" cy="2453893"/>
          </a:xfrm>
          <a:prstGeom prst="roundRect">
            <a:avLst/>
          </a:prstGeom>
          <a:solidFill>
            <a:srgbClr val="FFCCFF"/>
          </a:solidFill>
          <a:ln w="12700" cmpd="db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400" b="1" u="sng" dirty="0">
                <a:solidFill>
                  <a:schemeClr val="tx1"/>
                </a:solidFill>
                <a:latin typeface="HG丸ｺﾞｼｯｸM-PRO" panose="020F0600000000000000" pitchFamily="50" charset="-128"/>
                <a:ea typeface="HG丸ｺﾞｼｯｸM-PRO" panose="020F0600000000000000" pitchFamily="50" charset="-128"/>
              </a:rPr>
              <a:t>マグネシウム</a:t>
            </a:r>
            <a:endParaRPr lang="en-US" altLang="ja-JP" sz="2400" b="1" u="sng" dirty="0">
              <a:solidFill>
                <a:schemeClr val="tx1"/>
              </a:solidFill>
              <a:latin typeface="HG丸ｺﾞｼｯｸM-PRO" panose="020F0600000000000000" pitchFamily="50" charset="-128"/>
              <a:ea typeface="HG丸ｺﾞｼｯｸM-PRO" panose="020F0600000000000000" pitchFamily="50" charset="-128"/>
            </a:endParaRPr>
          </a:p>
          <a:p>
            <a:r>
              <a:rPr lang="ja-JP" altLang="en-US" dirty="0" smtClean="0">
                <a:solidFill>
                  <a:schemeClr val="tx1"/>
                </a:solidFill>
                <a:latin typeface="HG丸ｺﾞｼｯｸM-PRO" panose="020F0600000000000000" pitchFamily="50" charset="-128"/>
                <a:ea typeface="HG丸ｺﾞｼｯｸM-PRO" panose="020F0600000000000000" pitchFamily="50" charset="-128"/>
              </a:rPr>
              <a:t>　必須ミネラルの一つ</a:t>
            </a:r>
            <a:endParaRPr lang="en-US" altLang="ja-JP" dirty="0" smtClean="0">
              <a:solidFill>
                <a:schemeClr val="tx1"/>
              </a:solidFill>
              <a:latin typeface="HG丸ｺﾞｼｯｸM-PRO" panose="020F0600000000000000" pitchFamily="50" charset="-128"/>
              <a:ea typeface="HG丸ｺﾞｼｯｸM-PRO" panose="020F0600000000000000" pitchFamily="50" charset="-128"/>
            </a:endParaRPr>
          </a:p>
          <a:p>
            <a:pPr algn="ctr"/>
            <a:r>
              <a:rPr lang="ja-JP" altLang="en-US" dirty="0" smtClean="0">
                <a:solidFill>
                  <a:schemeClr val="tx1"/>
                </a:solidFill>
                <a:latin typeface="HG丸ｺﾞｼｯｸM-PRO" panose="020F0600000000000000" pitchFamily="50" charset="-128"/>
                <a:ea typeface="HG丸ｺﾞｼｯｸM-PRO" panose="020F0600000000000000" pitchFamily="50" charset="-128"/>
              </a:rPr>
              <a:t>　骨や歯の形成に欠かせない</a:t>
            </a:r>
            <a:endParaRPr lang="en-US" altLang="ja-JP" dirty="0" smtClean="0">
              <a:solidFill>
                <a:schemeClr val="tx1"/>
              </a:solidFill>
              <a:latin typeface="HG丸ｺﾞｼｯｸM-PRO" panose="020F0600000000000000" pitchFamily="50" charset="-128"/>
              <a:ea typeface="HG丸ｺﾞｼｯｸM-PRO" panose="020F0600000000000000" pitchFamily="50" charset="-128"/>
            </a:endParaRPr>
          </a:p>
          <a:p>
            <a:pPr algn="ctr"/>
            <a:endParaRPr lang="en-US" altLang="ja-JP" sz="1600" dirty="0">
              <a:solidFill>
                <a:schemeClr val="tx1"/>
              </a:solidFill>
              <a:latin typeface="HG丸ｺﾞｼｯｸM-PRO" panose="020F0600000000000000" pitchFamily="50" charset="-128"/>
              <a:ea typeface="HG丸ｺﾞｼｯｸM-PRO" panose="020F0600000000000000" pitchFamily="50" charset="-128"/>
            </a:endParaRPr>
          </a:p>
          <a:p>
            <a:r>
              <a:rPr lang="en-US" altLang="ja-JP" sz="1600" dirty="0" smtClean="0">
                <a:solidFill>
                  <a:schemeClr val="tx1"/>
                </a:solidFill>
                <a:latin typeface="HG丸ｺﾞｼｯｸM-PRO" panose="020F0600000000000000" pitchFamily="50" charset="-128"/>
                <a:ea typeface="HG丸ｺﾞｼｯｸM-PRO" panose="020F0600000000000000" pitchFamily="50" charset="-128"/>
              </a:rPr>
              <a:t>【</a:t>
            </a:r>
            <a:r>
              <a:rPr lang="ja-JP" altLang="en-US" sz="1600" dirty="0">
                <a:solidFill>
                  <a:schemeClr val="tx1"/>
                </a:solidFill>
                <a:latin typeface="HG丸ｺﾞｼｯｸM-PRO" panose="020F0600000000000000" pitchFamily="50" charset="-128"/>
                <a:ea typeface="HG丸ｺﾞｼｯｸM-PRO" panose="020F0600000000000000" pitchFamily="50" charset="-128"/>
              </a:rPr>
              <a:t>豊富に含む食品</a:t>
            </a:r>
            <a:r>
              <a:rPr lang="en-US" altLang="ja-JP" sz="1600" dirty="0">
                <a:solidFill>
                  <a:schemeClr val="tx1"/>
                </a:solidFill>
                <a:latin typeface="HG丸ｺﾞｼｯｸM-PRO" panose="020F0600000000000000" pitchFamily="50" charset="-128"/>
                <a:ea typeface="HG丸ｺﾞｼｯｸM-PRO" panose="020F0600000000000000" pitchFamily="50" charset="-128"/>
              </a:rPr>
              <a:t>】</a:t>
            </a:r>
          </a:p>
          <a:p>
            <a:r>
              <a:rPr lang="ja-JP" altLang="en-US" sz="1600" dirty="0">
                <a:solidFill>
                  <a:schemeClr val="tx1"/>
                </a:solidFill>
                <a:latin typeface="HG丸ｺﾞｼｯｸM-PRO" panose="020F0600000000000000" pitchFamily="50" charset="-128"/>
                <a:ea typeface="HG丸ｺﾞｼｯｸM-PRO" panose="020F0600000000000000" pitchFamily="50" charset="-128"/>
              </a:rPr>
              <a:t>玄米、納豆</a:t>
            </a:r>
            <a:r>
              <a:rPr lang="ja-JP" altLang="en-US" sz="1600" dirty="0" smtClean="0">
                <a:solidFill>
                  <a:schemeClr val="tx1"/>
                </a:solidFill>
                <a:latin typeface="HG丸ｺﾞｼｯｸM-PRO" panose="020F0600000000000000" pitchFamily="50" charset="-128"/>
                <a:ea typeface="HG丸ｺﾞｼｯｸM-PRO" panose="020F0600000000000000" pitchFamily="50" charset="-128"/>
              </a:rPr>
              <a:t>、あさり</a:t>
            </a:r>
            <a:r>
              <a:rPr lang="ja-JP" altLang="en-US" sz="1600" dirty="0">
                <a:solidFill>
                  <a:schemeClr val="tx1"/>
                </a:solidFill>
                <a:latin typeface="HG丸ｺﾞｼｯｸM-PRO" panose="020F0600000000000000" pitchFamily="50" charset="-128"/>
                <a:ea typeface="HG丸ｺﾞｼｯｸM-PRO" panose="020F0600000000000000" pitchFamily="50" charset="-128"/>
              </a:rPr>
              <a:t>、</a:t>
            </a:r>
            <a:r>
              <a:rPr lang="ja-JP" altLang="en-US" sz="1600" dirty="0" smtClean="0">
                <a:solidFill>
                  <a:schemeClr val="tx1"/>
                </a:solidFill>
                <a:latin typeface="HG丸ｺﾞｼｯｸM-PRO" panose="020F0600000000000000" pitchFamily="50" charset="-128"/>
                <a:ea typeface="HG丸ｺﾞｼｯｸM-PRO" panose="020F0600000000000000" pitchFamily="50" charset="-128"/>
              </a:rPr>
              <a:t>あおさ等</a:t>
            </a:r>
            <a:endParaRPr lang="ja-JP" altLang="en-US" sz="1600" dirty="0">
              <a:solidFill>
                <a:schemeClr val="tx1"/>
              </a:solidFill>
              <a:latin typeface="HG丸ｺﾞｼｯｸM-PRO" panose="020F0600000000000000" pitchFamily="50" charset="-128"/>
              <a:ea typeface="HG丸ｺﾞｼｯｸM-PRO" panose="020F0600000000000000" pitchFamily="50" charset="-128"/>
            </a:endParaRPr>
          </a:p>
        </p:txBody>
      </p:sp>
      <p:sp>
        <p:nvSpPr>
          <p:cNvPr id="21" name="角丸四角形 49">
            <a:extLst>
              <a:ext uri="{FF2B5EF4-FFF2-40B4-BE49-F238E27FC236}">
                <a16:creationId xmlns:a16="http://schemas.microsoft.com/office/drawing/2014/main" xmlns="" id="{92CF326C-E417-49AA-A743-49885D7458C6}"/>
              </a:ext>
            </a:extLst>
          </p:cNvPr>
          <p:cNvSpPr/>
          <p:nvPr/>
        </p:nvSpPr>
        <p:spPr>
          <a:xfrm>
            <a:off x="496208" y="3850743"/>
            <a:ext cx="3458328" cy="2453893"/>
          </a:xfrm>
          <a:prstGeom prst="roundRect">
            <a:avLst/>
          </a:prstGeom>
          <a:solidFill>
            <a:schemeClr val="accent4">
              <a:lumMod val="40000"/>
              <a:lumOff val="60000"/>
            </a:schemeClr>
          </a:solidFill>
          <a:ln cmpd="thickThi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400" b="1" u="sng" dirty="0">
                <a:solidFill>
                  <a:schemeClr val="tx1"/>
                </a:solidFill>
                <a:latin typeface="HG丸ｺﾞｼｯｸM-PRO" panose="020F0600000000000000" pitchFamily="50" charset="-128"/>
                <a:ea typeface="HG丸ｺﾞｼｯｸM-PRO" panose="020F0600000000000000" pitchFamily="50" charset="-128"/>
              </a:rPr>
              <a:t>亜鉛</a:t>
            </a:r>
            <a:endParaRPr lang="en-US" altLang="ja-JP" sz="2400" b="1" u="sng" dirty="0">
              <a:solidFill>
                <a:schemeClr val="tx1"/>
              </a:solidFill>
              <a:latin typeface="HG丸ｺﾞｼｯｸM-PRO" panose="020F0600000000000000" pitchFamily="50" charset="-128"/>
              <a:ea typeface="HG丸ｺﾞｼｯｸM-PRO" panose="020F0600000000000000" pitchFamily="50" charset="-128"/>
            </a:endParaRPr>
          </a:p>
          <a:p>
            <a:r>
              <a:rPr kumimoji="0" lang="ja-JP" altLang="ja-JP" dirty="0">
                <a:solidFill>
                  <a:srgbClr val="222222"/>
                </a:solidFill>
                <a:latin typeface="HG丸ｺﾞｼｯｸM-PRO" panose="020F0600000000000000" pitchFamily="50" charset="-128"/>
                <a:ea typeface="HG丸ｺﾞｼｯｸM-PRO" panose="020F0600000000000000" pitchFamily="50" charset="-128"/>
                <a:cs typeface="Arial" panose="020B0604020202020204" pitchFamily="34" charset="0"/>
              </a:rPr>
              <a:t>記憶の形成や感覚伝達などの脳機能を調整する役割を</a:t>
            </a:r>
            <a:r>
              <a:rPr kumimoji="0" lang="ja-JP" altLang="en-US" dirty="0">
                <a:solidFill>
                  <a:srgbClr val="222222"/>
                </a:solidFill>
                <a:latin typeface="HG丸ｺﾞｼｯｸM-PRO" panose="020F0600000000000000" pitchFamily="50" charset="-128"/>
                <a:ea typeface="HG丸ｺﾞｼｯｸM-PRO" panose="020F0600000000000000" pitchFamily="50" charset="-128"/>
                <a:cs typeface="Arial" panose="020B0604020202020204" pitchFamily="34" charset="0"/>
              </a:rPr>
              <a:t>もつ</a:t>
            </a:r>
            <a:endParaRPr lang="en-US" altLang="ja-JP" sz="2400" b="1" dirty="0">
              <a:solidFill>
                <a:prstClr val="black"/>
              </a:solidFill>
              <a:latin typeface="HG丸ｺﾞｼｯｸM-PRO" panose="020F0600000000000000" pitchFamily="50" charset="-128"/>
              <a:ea typeface="HG丸ｺﾞｼｯｸM-PRO" panose="020F0600000000000000" pitchFamily="50" charset="-128"/>
            </a:endParaRPr>
          </a:p>
          <a:p>
            <a:endParaRPr lang="en-US" altLang="ja-JP" sz="1400" dirty="0">
              <a:solidFill>
                <a:prstClr val="black"/>
              </a:solidFill>
              <a:latin typeface="HG丸ｺﾞｼｯｸM-PRO" panose="020F0600000000000000" pitchFamily="50" charset="-128"/>
              <a:ea typeface="HG丸ｺﾞｼｯｸM-PRO" panose="020F0600000000000000" pitchFamily="50" charset="-128"/>
            </a:endParaRPr>
          </a:p>
          <a:p>
            <a:r>
              <a:rPr lang="ja-JP" altLang="en-US" sz="1400" dirty="0">
                <a:solidFill>
                  <a:prstClr val="black"/>
                </a:solidFill>
                <a:latin typeface="HG丸ｺﾞｼｯｸM-PRO" panose="020F0600000000000000" pitchFamily="50" charset="-128"/>
                <a:ea typeface="HG丸ｺﾞｼｯｸM-PRO" panose="020F0600000000000000" pitchFamily="50" charset="-128"/>
              </a:rPr>
              <a:t>～</a:t>
            </a:r>
            <a:r>
              <a:rPr lang="ja-JP" altLang="en-US" sz="1400" dirty="0">
                <a:solidFill>
                  <a:schemeClr val="tx1"/>
                </a:solidFill>
                <a:latin typeface="HG丸ｺﾞｼｯｸM-PRO" panose="020F0600000000000000" pitchFamily="50" charset="-128"/>
                <a:ea typeface="HG丸ｺﾞｼｯｸM-PRO" panose="020F0600000000000000" pitchFamily="50" charset="-128"/>
              </a:rPr>
              <a:t>不足すると味覚や嗅覚、記憶に障害が起こったり、うつ病の症状が現れる</a:t>
            </a:r>
            <a:endParaRPr lang="en-US" altLang="ja-JP" sz="1400" dirty="0">
              <a:solidFill>
                <a:schemeClr val="tx1"/>
              </a:solidFill>
              <a:latin typeface="HG丸ｺﾞｼｯｸM-PRO" panose="020F0600000000000000" pitchFamily="50" charset="-128"/>
              <a:ea typeface="HG丸ｺﾞｼｯｸM-PRO" panose="020F0600000000000000" pitchFamily="50" charset="-128"/>
            </a:endParaRPr>
          </a:p>
          <a:p>
            <a:r>
              <a:rPr lang="en-US" altLang="ja-JP" sz="1400" dirty="0">
                <a:solidFill>
                  <a:prstClr val="black"/>
                </a:solidFill>
                <a:latin typeface="HG丸ｺﾞｼｯｸM-PRO" panose="020F0600000000000000" pitchFamily="50" charset="-128"/>
                <a:ea typeface="HG丸ｺﾞｼｯｸM-PRO" panose="020F0600000000000000" pitchFamily="50" charset="-128"/>
              </a:rPr>
              <a:t>【</a:t>
            </a:r>
            <a:r>
              <a:rPr lang="ja-JP" altLang="en-US" sz="1400" dirty="0">
                <a:solidFill>
                  <a:schemeClr val="tx1"/>
                </a:solidFill>
                <a:latin typeface="HG丸ｺﾞｼｯｸM-PRO" panose="020F0600000000000000" pitchFamily="50" charset="-128"/>
                <a:ea typeface="HG丸ｺﾞｼｯｸM-PRO" panose="020F0600000000000000" pitchFamily="50" charset="-128"/>
              </a:rPr>
              <a:t>豊富に含む食品</a:t>
            </a:r>
            <a:r>
              <a:rPr lang="en-US" altLang="ja-JP" sz="1400" dirty="0">
                <a:solidFill>
                  <a:schemeClr val="tx1"/>
                </a:solidFill>
                <a:latin typeface="HG丸ｺﾞｼｯｸM-PRO" panose="020F0600000000000000" pitchFamily="50" charset="-128"/>
                <a:ea typeface="HG丸ｺﾞｼｯｸM-PRO" panose="020F0600000000000000" pitchFamily="50" charset="-128"/>
              </a:rPr>
              <a:t>】</a:t>
            </a:r>
          </a:p>
          <a:p>
            <a:r>
              <a:rPr lang="ja-JP" altLang="en-US" sz="1400" dirty="0">
                <a:solidFill>
                  <a:schemeClr val="tx1"/>
                </a:solidFill>
                <a:latin typeface="HG丸ｺﾞｼｯｸM-PRO" panose="020F0600000000000000" pitchFamily="50" charset="-128"/>
                <a:ea typeface="HG丸ｺﾞｼｯｸM-PRO" panose="020F0600000000000000" pitchFamily="50" charset="-128"/>
              </a:rPr>
              <a:t>大豆、牛肉、うなぎ、</a:t>
            </a:r>
            <a:r>
              <a:rPr lang="ja-JP" altLang="en-US" sz="1400" dirty="0" smtClean="0">
                <a:solidFill>
                  <a:schemeClr val="tx1"/>
                </a:solidFill>
                <a:latin typeface="HG丸ｺﾞｼｯｸM-PRO" panose="020F0600000000000000" pitchFamily="50" charset="-128"/>
                <a:ea typeface="HG丸ｺﾞｼｯｸM-PRO" panose="020F0600000000000000" pitchFamily="50" charset="-128"/>
              </a:rPr>
              <a:t>牡蠣等</a:t>
            </a:r>
            <a:endParaRPr lang="en-US" altLang="ja-JP" sz="1400" dirty="0">
              <a:solidFill>
                <a:prstClr val="black"/>
              </a:solidFill>
              <a:latin typeface="HG丸ｺﾞｼｯｸM-PRO" panose="020F0600000000000000" pitchFamily="50" charset="-128"/>
              <a:ea typeface="HG丸ｺﾞｼｯｸM-PRO" panose="020F0600000000000000" pitchFamily="50" charset="-128"/>
            </a:endParaRPr>
          </a:p>
        </p:txBody>
      </p:sp>
      <p:cxnSp>
        <p:nvCxnSpPr>
          <p:cNvPr id="6" name="直線コネクタ 5">
            <a:extLst>
              <a:ext uri="{FF2B5EF4-FFF2-40B4-BE49-F238E27FC236}">
                <a16:creationId xmlns:a16="http://schemas.microsoft.com/office/drawing/2014/main" xmlns="" id="{2F02AE28-77EE-428C-83A2-A29210865FF3}"/>
              </a:ext>
            </a:extLst>
          </p:cNvPr>
          <p:cNvCxnSpPr>
            <a:cxnSpLocks/>
          </p:cNvCxnSpPr>
          <p:nvPr/>
        </p:nvCxnSpPr>
        <p:spPr>
          <a:xfrm>
            <a:off x="3866657" y="2396673"/>
            <a:ext cx="418015" cy="543035"/>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25" name="直線コネクタ 24">
            <a:extLst>
              <a:ext uri="{FF2B5EF4-FFF2-40B4-BE49-F238E27FC236}">
                <a16:creationId xmlns:a16="http://schemas.microsoft.com/office/drawing/2014/main" xmlns="" id="{FD981622-5D4D-4AE6-8338-E4ADE8A776EC}"/>
              </a:ext>
            </a:extLst>
          </p:cNvPr>
          <p:cNvCxnSpPr>
            <a:cxnSpLocks/>
            <a:stCxn id="9" idx="7"/>
            <a:endCxn id="54" idx="1"/>
          </p:cNvCxnSpPr>
          <p:nvPr/>
        </p:nvCxnSpPr>
        <p:spPr>
          <a:xfrm flipV="1">
            <a:off x="6071046" y="2520049"/>
            <a:ext cx="200201" cy="537351"/>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32" name="直線コネクタ 31">
            <a:extLst>
              <a:ext uri="{FF2B5EF4-FFF2-40B4-BE49-F238E27FC236}">
                <a16:creationId xmlns:a16="http://schemas.microsoft.com/office/drawing/2014/main" xmlns="" id="{E8247276-5822-4AD4-8826-2616F9CB7469}"/>
              </a:ext>
            </a:extLst>
          </p:cNvPr>
          <p:cNvCxnSpPr>
            <a:cxnSpLocks/>
            <a:stCxn id="21" idx="3"/>
            <a:endCxn id="9" idx="3"/>
          </p:cNvCxnSpPr>
          <p:nvPr/>
        </p:nvCxnSpPr>
        <p:spPr>
          <a:xfrm flipV="1">
            <a:off x="3954536" y="4373849"/>
            <a:ext cx="271918" cy="703841"/>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35" name="直線コネクタ 34">
            <a:extLst>
              <a:ext uri="{FF2B5EF4-FFF2-40B4-BE49-F238E27FC236}">
                <a16:creationId xmlns:a16="http://schemas.microsoft.com/office/drawing/2014/main" xmlns="" id="{19A97390-8285-4078-90FE-3E3DF4D8CB9D}"/>
              </a:ext>
            </a:extLst>
          </p:cNvPr>
          <p:cNvCxnSpPr>
            <a:cxnSpLocks/>
            <a:stCxn id="50" idx="1"/>
            <a:endCxn id="9" idx="5"/>
          </p:cNvCxnSpPr>
          <p:nvPr/>
        </p:nvCxnSpPr>
        <p:spPr>
          <a:xfrm flipH="1" flipV="1">
            <a:off x="6071046" y="4373849"/>
            <a:ext cx="303828" cy="781695"/>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40" name="円/楕円 12">
            <a:extLst>
              <a:ext uri="{FF2B5EF4-FFF2-40B4-BE49-F238E27FC236}">
                <a16:creationId xmlns:a16="http://schemas.microsoft.com/office/drawing/2014/main" xmlns="" id="{6135CA23-DD0D-49FA-BBF8-52C29F56E8AA}"/>
              </a:ext>
            </a:extLst>
          </p:cNvPr>
          <p:cNvSpPr/>
          <p:nvPr/>
        </p:nvSpPr>
        <p:spPr>
          <a:xfrm>
            <a:off x="5702506" y="2600870"/>
            <a:ext cx="749730" cy="726142"/>
          </a:xfrm>
          <a:prstGeom prst="ellipse">
            <a:avLst/>
          </a:prstGeom>
          <a:solidFill>
            <a:srgbClr val="FF99C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b="1" dirty="0">
                <a:solidFill>
                  <a:schemeClr val="tx1"/>
                </a:solidFill>
              </a:rPr>
              <a:t>マ</a:t>
            </a:r>
          </a:p>
        </p:txBody>
      </p:sp>
      <p:sp>
        <p:nvSpPr>
          <p:cNvPr id="42" name="円/楕円 13">
            <a:extLst>
              <a:ext uri="{FF2B5EF4-FFF2-40B4-BE49-F238E27FC236}">
                <a16:creationId xmlns:a16="http://schemas.microsoft.com/office/drawing/2014/main" xmlns="" id="{B0729AB2-0A57-4B45-AEAB-482CB2E1DC7B}"/>
              </a:ext>
            </a:extLst>
          </p:cNvPr>
          <p:cNvSpPr/>
          <p:nvPr/>
        </p:nvSpPr>
        <p:spPr>
          <a:xfrm>
            <a:off x="3877640" y="4163736"/>
            <a:ext cx="749730" cy="726142"/>
          </a:xfrm>
          <a:prstGeom prst="ellipse">
            <a:avLst/>
          </a:prstGeom>
          <a:solidFill>
            <a:schemeClr val="accent4"/>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b="1" dirty="0">
                <a:solidFill>
                  <a:schemeClr val="tx1"/>
                </a:solidFill>
              </a:rPr>
              <a:t>ア</a:t>
            </a:r>
          </a:p>
        </p:txBody>
      </p:sp>
      <p:sp>
        <p:nvSpPr>
          <p:cNvPr id="43" name="円/楕円 14">
            <a:extLst>
              <a:ext uri="{FF2B5EF4-FFF2-40B4-BE49-F238E27FC236}">
                <a16:creationId xmlns:a16="http://schemas.microsoft.com/office/drawing/2014/main" xmlns="" id="{A7449277-09F0-407F-A4C2-FE3AB843B27B}"/>
              </a:ext>
            </a:extLst>
          </p:cNvPr>
          <p:cNvSpPr/>
          <p:nvPr/>
        </p:nvSpPr>
        <p:spPr>
          <a:xfrm>
            <a:off x="5587155" y="4224115"/>
            <a:ext cx="899131" cy="706231"/>
          </a:xfrm>
          <a:prstGeom prst="ellipse">
            <a:avLst/>
          </a:prstGeom>
          <a:solidFill>
            <a:schemeClr val="accent6">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400" b="1" dirty="0">
                <a:solidFill>
                  <a:schemeClr val="tx1"/>
                </a:solidFill>
                <a:latin typeface="HG丸ｺﾞｼｯｸM-PRO" panose="020F0600000000000000" pitchFamily="50" charset="-128"/>
                <a:ea typeface="HG丸ｺﾞｼｯｸM-PRO" panose="020F0600000000000000" pitchFamily="50" charset="-128"/>
              </a:rPr>
              <a:t>E</a:t>
            </a:r>
            <a:r>
              <a:rPr lang="ja-JP" altLang="en-US" sz="1400" b="1" dirty="0">
                <a:solidFill>
                  <a:schemeClr val="tx1"/>
                </a:solidFill>
                <a:latin typeface="HG丸ｺﾞｼｯｸM-PRO" panose="020F0600000000000000" pitchFamily="50" charset="-128"/>
                <a:ea typeface="HG丸ｺﾞｼｯｸM-PRO" panose="020F0600000000000000" pitchFamily="50" charset="-128"/>
              </a:rPr>
              <a:t>・</a:t>
            </a:r>
            <a:r>
              <a:rPr kumimoji="1" lang="en-US" altLang="ja-JP" sz="1400" b="1" dirty="0">
                <a:solidFill>
                  <a:schemeClr val="tx1"/>
                </a:solidFill>
                <a:latin typeface="HG丸ｺﾞｼｯｸM-PRO" panose="020F0600000000000000" pitchFamily="50" charset="-128"/>
                <a:ea typeface="HG丸ｺﾞｼｯｸM-PRO" panose="020F0600000000000000" pitchFamily="50" charset="-128"/>
              </a:rPr>
              <a:t>D</a:t>
            </a:r>
            <a:endParaRPr kumimoji="1" lang="ja-JP" altLang="en-US" sz="1400" b="1" dirty="0">
              <a:solidFill>
                <a:schemeClr val="tx1"/>
              </a:solidFill>
              <a:latin typeface="HG丸ｺﾞｼｯｸM-PRO" panose="020F0600000000000000" pitchFamily="50" charset="-128"/>
              <a:ea typeface="HG丸ｺﾞｼｯｸM-PRO" panose="020F0600000000000000" pitchFamily="50" charset="-128"/>
            </a:endParaRPr>
          </a:p>
        </p:txBody>
      </p:sp>
      <p:pic>
        <p:nvPicPr>
          <p:cNvPr id="23" name="Picture 4">
            <a:extLst>
              <a:ext uri="{FF2B5EF4-FFF2-40B4-BE49-F238E27FC236}">
                <a16:creationId xmlns:a16="http://schemas.microsoft.com/office/drawing/2014/main" xmlns="" id="{019D4A8C-0B7A-4594-9FF5-B58A01B469BD}"/>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361568" y="2356265"/>
            <a:ext cx="2235792" cy="22328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4" name="Picture 3">
            <a:extLst>
              <a:ext uri="{FF2B5EF4-FFF2-40B4-BE49-F238E27FC236}">
                <a16:creationId xmlns:a16="http://schemas.microsoft.com/office/drawing/2014/main" xmlns="" id="{BA1E304F-B99F-4FAF-8132-A6DE38466D0F}"/>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914620" y="2094531"/>
            <a:ext cx="2549568" cy="25495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 name="Rectangle 4">
            <a:extLst>
              <a:ext uri="{FF2B5EF4-FFF2-40B4-BE49-F238E27FC236}">
                <a16:creationId xmlns:a16="http://schemas.microsoft.com/office/drawing/2014/main" xmlns="" id="{4EBD0D9F-8845-4DE3-917D-6A7D61882F4E}"/>
              </a:ext>
            </a:extLst>
          </p:cNvPr>
          <p:cNvSpPr>
            <a:spLocks noChangeArrowheads="1"/>
          </p:cNvSpPr>
          <p:nvPr/>
        </p:nvSpPr>
        <p:spPr bwMode="auto">
          <a:xfrm>
            <a:off x="1056290" y="1293102"/>
            <a:ext cx="184731"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ja-JP" altLang="ja-JP" sz="2400" b="0" i="0" u="none" strike="noStrike" cap="none" normalizeH="0" baseline="0" dirty="0">
              <a:ln>
                <a:noFill/>
              </a:ln>
              <a:solidFill>
                <a:schemeClr val="tx1"/>
              </a:solidFill>
              <a:effectLst/>
              <a:latin typeface="Arial" panose="020B0604020202020204" pitchFamily="34" charset="0"/>
            </a:endParaRPr>
          </a:p>
        </p:txBody>
      </p:sp>
      <p:sp>
        <p:nvSpPr>
          <p:cNvPr id="38" name="角丸四角形 3">
            <a:extLst>
              <a:ext uri="{FF2B5EF4-FFF2-40B4-BE49-F238E27FC236}">
                <a16:creationId xmlns:a16="http://schemas.microsoft.com/office/drawing/2014/main" xmlns="" id="{274F5992-0BB6-4277-8F69-DCD6A0ACA45E}"/>
              </a:ext>
            </a:extLst>
          </p:cNvPr>
          <p:cNvSpPr/>
          <p:nvPr/>
        </p:nvSpPr>
        <p:spPr>
          <a:xfrm>
            <a:off x="3689816" y="1419621"/>
            <a:ext cx="2471240" cy="1145991"/>
          </a:xfrm>
          <a:prstGeom prst="round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400" b="1" u="sng" dirty="0">
                <a:solidFill>
                  <a:schemeClr val="tx1"/>
                </a:solidFill>
                <a:latin typeface="HG丸ｺﾞｼｯｸM-PRO" panose="020F0600000000000000" pitchFamily="50" charset="-128"/>
                <a:ea typeface="HG丸ｺﾞｼｯｸM-PRO" panose="020F0600000000000000" pitchFamily="50" charset="-128"/>
              </a:rPr>
              <a:t>ビタミン</a:t>
            </a:r>
            <a:r>
              <a:rPr lang="en-US" altLang="ja-JP" sz="2400" b="1" u="sng" dirty="0">
                <a:solidFill>
                  <a:schemeClr val="tx1"/>
                </a:solidFill>
                <a:latin typeface="HG丸ｺﾞｼｯｸM-PRO" panose="020F0600000000000000" pitchFamily="50" charset="-128"/>
                <a:ea typeface="HG丸ｺﾞｼｯｸM-PRO" panose="020F0600000000000000" pitchFamily="50" charset="-128"/>
              </a:rPr>
              <a:t>B</a:t>
            </a:r>
            <a:r>
              <a:rPr lang="ja-JP" altLang="en-US" sz="2400" b="1" u="sng" dirty="0">
                <a:solidFill>
                  <a:schemeClr val="tx1"/>
                </a:solidFill>
                <a:latin typeface="HG丸ｺﾞｼｯｸM-PRO" panose="020F0600000000000000" pitchFamily="50" charset="-128"/>
                <a:ea typeface="HG丸ｺﾞｼｯｸM-PRO" panose="020F0600000000000000" pitchFamily="50" charset="-128"/>
              </a:rPr>
              <a:t>類</a:t>
            </a:r>
            <a:endParaRPr lang="en-US" altLang="ja-JP" sz="2400" b="1" u="sng" dirty="0">
              <a:solidFill>
                <a:schemeClr val="tx1"/>
              </a:solidFill>
              <a:latin typeface="HG丸ｺﾞｼｯｸM-PRO" panose="020F0600000000000000" pitchFamily="50" charset="-128"/>
              <a:ea typeface="HG丸ｺﾞｼｯｸM-PRO" panose="020F0600000000000000" pitchFamily="50" charset="-128"/>
            </a:endParaRPr>
          </a:p>
          <a:p>
            <a:pPr algn="ctr"/>
            <a:r>
              <a:rPr lang="ja-JP" altLang="en-US" b="1" u="sng" dirty="0">
                <a:solidFill>
                  <a:schemeClr val="tx1"/>
                </a:solidFill>
                <a:latin typeface="HG丸ｺﾞｼｯｸM-PRO" panose="020F0600000000000000" pitchFamily="50" charset="-128"/>
                <a:ea typeface="HG丸ｺﾞｼｯｸM-PRO" panose="020F0600000000000000" pitchFamily="50" charset="-128"/>
              </a:rPr>
              <a:t>Ｂ</a:t>
            </a:r>
            <a:r>
              <a:rPr lang="ja-JP" altLang="en-US" sz="1400" b="1" u="sng" dirty="0">
                <a:solidFill>
                  <a:schemeClr val="tx1"/>
                </a:solidFill>
                <a:latin typeface="HG丸ｺﾞｼｯｸM-PRO" panose="020F0600000000000000" pitchFamily="50" charset="-128"/>
                <a:ea typeface="HG丸ｺﾞｼｯｸM-PRO" panose="020F0600000000000000" pitchFamily="50" charset="-128"/>
              </a:rPr>
              <a:t>１</a:t>
            </a:r>
            <a:r>
              <a:rPr lang="ja-JP" altLang="en-US" b="1" u="sng" dirty="0">
                <a:solidFill>
                  <a:schemeClr val="tx1"/>
                </a:solidFill>
                <a:latin typeface="HG丸ｺﾞｼｯｸM-PRO" panose="020F0600000000000000" pitchFamily="50" charset="-128"/>
                <a:ea typeface="HG丸ｺﾞｼｯｸM-PRO" panose="020F0600000000000000" pitchFamily="50" charset="-128"/>
              </a:rPr>
              <a:t>、</a:t>
            </a:r>
            <a:r>
              <a:rPr lang="en-US" altLang="ja-JP" b="1" u="sng" dirty="0">
                <a:solidFill>
                  <a:schemeClr val="tx1"/>
                </a:solidFill>
                <a:latin typeface="HG丸ｺﾞｼｯｸM-PRO" panose="020F0600000000000000" pitchFamily="50" charset="-128"/>
                <a:ea typeface="HG丸ｺﾞｼｯｸM-PRO" panose="020F0600000000000000" pitchFamily="50" charset="-128"/>
              </a:rPr>
              <a:t>B</a:t>
            </a:r>
            <a:r>
              <a:rPr lang="en-US" altLang="ja-JP" sz="1400" b="1" u="sng" dirty="0">
                <a:solidFill>
                  <a:schemeClr val="tx1"/>
                </a:solidFill>
                <a:latin typeface="HG丸ｺﾞｼｯｸM-PRO" panose="020F0600000000000000" pitchFamily="50" charset="-128"/>
                <a:ea typeface="HG丸ｺﾞｼｯｸM-PRO" panose="020F0600000000000000" pitchFamily="50" charset="-128"/>
              </a:rPr>
              <a:t>2</a:t>
            </a:r>
            <a:r>
              <a:rPr lang="ja-JP" altLang="en-US" b="1" u="sng" dirty="0">
                <a:solidFill>
                  <a:schemeClr val="tx1"/>
                </a:solidFill>
                <a:latin typeface="HG丸ｺﾞｼｯｸM-PRO" panose="020F0600000000000000" pitchFamily="50" charset="-128"/>
                <a:ea typeface="HG丸ｺﾞｼｯｸM-PRO" panose="020F0600000000000000" pitchFamily="50" charset="-128"/>
              </a:rPr>
              <a:t>、</a:t>
            </a:r>
            <a:r>
              <a:rPr lang="en-US" altLang="ja-JP" b="1" u="sng" dirty="0">
                <a:solidFill>
                  <a:schemeClr val="tx1"/>
                </a:solidFill>
                <a:latin typeface="HG丸ｺﾞｼｯｸM-PRO" panose="020F0600000000000000" pitchFamily="50" charset="-128"/>
                <a:ea typeface="HG丸ｺﾞｼｯｸM-PRO" panose="020F0600000000000000" pitchFamily="50" charset="-128"/>
              </a:rPr>
              <a:t>B</a:t>
            </a:r>
            <a:r>
              <a:rPr lang="en-US" altLang="ja-JP" sz="1400" b="1" u="sng" dirty="0">
                <a:solidFill>
                  <a:schemeClr val="tx1"/>
                </a:solidFill>
                <a:latin typeface="HG丸ｺﾞｼｯｸM-PRO" panose="020F0600000000000000" pitchFamily="50" charset="-128"/>
                <a:ea typeface="HG丸ｺﾞｼｯｸM-PRO" panose="020F0600000000000000" pitchFamily="50" charset="-128"/>
              </a:rPr>
              <a:t>6</a:t>
            </a:r>
            <a:r>
              <a:rPr lang="ja-JP" altLang="en-US" b="1" u="sng" dirty="0" err="1">
                <a:solidFill>
                  <a:schemeClr val="tx1"/>
                </a:solidFill>
                <a:latin typeface="HG丸ｺﾞｼｯｸM-PRO" panose="020F0600000000000000" pitchFamily="50" charset="-128"/>
                <a:ea typeface="HG丸ｺﾞｼｯｸM-PRO" panose="020F0600000000000000" pitchFamily="50" charset="-128"/>
              </a:rPr>
              <a:t>、</a:t>
            </a:r>
            <a:r>
              <a:rPr lang="en-US" altLang="ja-JP" b="1" u="sng" dirty="0" smtClean="0">
                <a:solidFill>
                  <a:schemeClr val="tx1"/>
                </a:solidFill>
                <a:latin typeface="HG丸ｺﾞｼｯｸM-PRO" panose="020F0600000000000000" pitchFamily="50" charset="-128"/>
                <a:ea typeface="HG丸ｺﾞｼｯｸM-PRO" panose="020F0600000000000000" pitchFamily="50" charset="-128"/>
              </a:rPr>
              <a:t>B</a:t>
            </a:r>
            <a:r>
              <a:rPr lang="en-US" altLang="ja-JP" sz="1400" b="1" u="sng" dirty="0" smtClean="0">
                <a:solidFill>
                  <a:schemeClr val="tx1"/>
                </a:solidFill>
                <a:latin typeface="HG丸ｺﾞｼｯｸM-PRO" panose="020F0600000000000000" pitchFamily="50" charset="-128"/>
                <a:ea typeface="HG丸ｺﾞｼｯｸM-PRO" panose="020F0600000000000000" pitchFamily="50" charset="-128"/>
              </a:rPr>
              <a:t>12</a:t>
            </a:r>
            <a:endParaRPr lang="en-US" altLang="ja-JP" sz="1400" b="1" u="sng" dirty="0">
              <a:solidFill>
                <a:schemeClr val="tx1"/>
              </a:solidFill>
              <a:latin typeface="HG丸ｺﾞｼｯｸM-PRO" panose="020F0600000000000000" pitchFamily="50" charset="-128"/>
              <a:ea typeface="HG丸ｺﾞｼｯｸM-PRO" panose="020F0600000000000000" pitchFamily="50" charset="-128"/>
            </a:endParaRPr>
          </a:p>
        </p:txBody>
      </p:sp>
      <p:sp>
        <p:nvSpPr>
          <p:cNvPr id="19" name="円/楕円 2">
            <a:extLst>
              <a:ext uri="{FF2B5EF4-FFF2-40B4-BE49-F238E27FC236}">
                <a16:creationId xmlns:a16="http://schemas.microsoft.com/office/drawing/2014/main" xmlns="" id="{546FCB35-42EF-4276-AB0C-2DDBDEC5A1C5}"/>
              </a:ext>
            </a:extLst>
          </p:cNvPr>
          <p:cNvSpPr/>
          <p:nvPr/>
        </p:nvSpPr>
        <p:spPr>
          <a:xfrm>
            <a:off x="3685314" y="2528975"/>
            <a:ext cx="749730" cy="726142"/>
          </a:xfrm>
          <a:prstGeom prst="ellipse">
            <a:avLst/>
          </a:prstGeom>
          <a:solidFill>
            <a:schemeClr val="accent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b="1" dirty="0">
                <a:solidFill>
                  <a:schemeClr val="tx1"/>
                </a:solidFill>
              </a:rPr>
              <a:t>ビ</a:t>
            </a:r>
          </a:p>
        </p:txBody>
      </p:sp>
      <p:sp>
        <p:nvSpPr>
          <p:cNvPr id="26" name="テキスト ボックス 25">
            <a:extLst>
              <a:ext uri="{FF2B5EF4-FFF2-40B4-BE49-F238E27FC236}">
                <a16:creationId xmlns:a16="http://schemas.microsoft.com/office/drawing/2014/main" xmlns="" id="{A1B9A972-41A0-4D97-8F9D-AE9FDB79F868}"/>
              </a:ext>
            </a:extLst>
          </p:cNvPr>
          <p:cNvSpPr txBox="1"/>
          <p:nvPr/>
        </p:nvSpPr>
        <p:spPr>
          <a:xfrm>
            <a:off x="3000826" y="6551939"/>
            <a:ext cx="6140439" cy="276999"/>
          </a:xfrm>
          <a:prstGeom prst="rect">
            <a:avLst/>
          </a:prstGeom>
          <a:noFill/>
        </p:spPr>
        <p:txBody>
          <a:bodyPr wrap="square" rtlCol="0">
            <a:spAutoFit/>
          </a:bodyPr>
          <a:lstStyle/>
          <a:p>
            <a:r>
              <a:rPr kumimoji="1" lang="ja-JP" altLang="en-US" sz="1200" dirty="0">
                <a:latin typeface="+mn-ea"/>
              </a:rPr>
              <a:t>出典：功刀</a:t>
            </a:r>
            <a:r>
              <a:rPr kumimoji="1" lang="ja-JP" altLang="en-US" sz="1200" dirty="0" smtClean="0">
                <a:latin typeface="+mn-ea"/>
              </a:rPr>
              <a:t>浩　監修</a:t>
            </a:r>
            <a:r>
              <a:rPr kumimoji="1" lang="ja-JP" altLang="en-US" sz="1200" dirty="0">
                <a:latin typeface="+mn-ea"/>
              </a:rPr>
              <a:t>：</a:t>
            </a:r>
            <a:r>
              <a:rPr kumimoji="1" lang="en-US" altLang="ja-JP" sz="1200" dirty="0">
                <a:latin typeface="+mn-ea"/>
              </a:rPr>
              <a:t>『</a:t>
            </a:r>
            <a:r>
              <a:rPr kumimoji="1" lang="ja-JP" altLang="en-US" sz="1200" dirty="0">
                <a:latin typeface="+mn-ea"/>
              </a:rPr>
              <a:t>うつぬけごはん</a:t>
            </a:r>
            <a:r>
              <a:rPr lang="en-US" altLang="ja-JP" sz="1200" dirty="0">
                <a:latin typeface="+mn-ea"/>
              </a:rPr>
              <a:t>』</a:t>
            </a:r>
            <a:r>
              <a:rPr kumimoji="1" lang="ja-JP" altLang="en-US" sz="1200" dirty="0">
                <a:latin typeface="+mn-ea"/>
              </a:rPr>
              <a:t>扶桑社（</a:t>
            </a:r>
            <a:r>
              <a:rPr kumimoji="1" lang="en-US" altLang="ja-JP" sz="1200" dirty="0">
                <a:latin typeface="+mn-ea"/>
              </a:rPr>
              <a:t>2019</a:t>
            </a:r>
            <a:r>
              <a:rPr kumimoji="1" lang="ja-JP" altLang="en-US" sz="1200" dirty="0">
                <a:latin typeface="+mn-ea"/>
              </a:rPr>
              <a:t>）</a:t>
            </a:r>
            <a:r>
              <a:rPr kumimoji="1" lang="en-US" altLang="ja-JP" sz="1200" dirty="0">
                <a:latin typeface="+mn-ea"/>
              </a:rPr>
              <a:t>p18-29</a:t>
            </a:r>
            <a:endParaRPr kumimoji="1" lang="ja-JP" altLang="en-US" sz="1200" dirty="0">
              <a:latin typeface="+mn-ea"/>
            </a:endParaRPr>
          </a:p>
        </p:txBody>
      </p:sp>
    </p:spTree>
    <p:extLst>
      <p:ext uri="{BB962C8B-B14F-4D97-AF65-F5344CB8AC3E}">
        <p14:creationId xmlns:p14="http://schemas.microsoft.com/office/powerpoint/2010/main" val="349254691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円/楕円 3"/>
          <p:cNvSpPr/>
          <p:nvPr/>
        </p:nvSpPr>
        <p:spPr>
          <a:xfrm>
            <a:off x="1795931" y="2457077"/>
            <a:ext cx="5379154" cy="3170515"/>
          </a:xfrm>
          <a:prstGeom prst="ellipse">
            <a:avLst/>
          </a:prstGeom>
          <a:noFill/>
          <a:ln w="76200"/>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p>
        </p:txBody>
      </p:sp>
      <p:sp>
        <p:nvSpPr>
          <p:cNvPr id="3" name="コンテンツ プレースホルダー 2"/>
          <p:cNvSpPr>
            <a:spLocks noGrp="1"/>
          </p:cNvSpPr>
          <p:nvPr>
            <p:ph sz="quarter" idx="1"/>
          </p:nvPr>
        </p:nvSpPr>
        <p:spPr>
          <a:xfrm>
            <a:off x="632167" y="1593331"/>
            <a:ext cx="8543925" cy="4882244"/>
          </a:xfrm>
          <a:ln>
            <a:solidFill>
              <a:schemeClr val="tx1"/>
            </a:solidFill>
          </a:ln>
        </p:spPr>
        <p:txBody>
          <a:bodyPr>
            <a:normAutofit/>
          </a:bodyPr>
          <a:lstStyle/>
          <a:p>
            <a:pPr marL="0" indent="0">
              <a:buNone/>
            </a:pPr>
            <a:r>
              <a:rPr lang="ja-JP" altLang="en-US" sz="2400" b="1" dirty="0">
                <a:solidFill>
                  <a:schemeClr val="accent2">
                    <a:lumMod val="75000"/>
                  </a:schemeClr>
                </a:solidFill>
                <a:latin typeface="HG丸ｺﾞｼｯｸM-PRO" panose="020F0600000000000000" pitchFamily="50" charset="-128"/>
                <a:ea typeface="HG丸ｺﾞｼｯｸM-PRO" panose="020F0600000000000000" pitchFamily="50" charset="-128"/>
              </a:rPr>
              <a:t>　</a:t>
            </a:r>
            <a:endParaRPr lang="en-US" altLang="ja-JP" sz="2400" b="1" dirty="0">
              <a:solidFill>
                <a:schemeClr val="accent2">
                  <a:lumMod val="75000"/>
                </a:schemeClr>
              </a:solidFill>
              <a:latin typeface="HG丸ｺﾞｼｯｸM-PRO" panose="020F0600000000000000" pitchFamily="50" charset="-128"/>
              <a:ea typeface="HG丸ｺﾞｼｯｸM-PRO" panose="020F0600000000000000" pitchFamily="50" charset="-128"/>
            </a:endParaRPr>
          </a:p>
          <a:p>
            <a:pPr marL="0" indent="0">
              <a:buNone/>
            </a:pPr>
            <a:endParaRPr kumimoji="1" lang="en-US" altLang="ja-JP" b="1" dirty="0">
              <a:solidFill>
                <a:schemeClr val="accent2">
                  <a:lumMod val="75000"/>
                </a:schemeClr>
              </a:solidFill>
              <a:latin typeface="HG丸ｺﾞｼｯｸM-PRO" panose="020F0600000000000000" pitchFamily="50" charset="-128"/>
              <a:ea typeface="HG丸ｺﾞｼｯｸM-PRO" panose="020F0600000000000000" pitchFamily="50" charset="-128"/>
            </a:endParaRPr>
          </a:p>
        </p:txBody>
      </p:sp>
      <p:sp>
        <p:nvSpPr>
          <p:cNvPr id="22" name="タイトル 1"/>
          <p:cNvSpPr txBox="1">
            <a:spLocks/>
          </p:cNvSpPr>
          <p:nvPr/>
        </p:nvSpPr>
        <p:spPr>
          <a:xfrm>
            <a:off x="229073" y="373625"/>
            <a:ext cx="9210762" cy="107178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en-US" altLang="ja-JP" sz="3200" b="1" dirty="0">
                <a:latin typeface="HG丸ｺﾞｼｯｸM-PRO" panose="020F0600000000000000" pitchFamily="50" charset="-128"/>
                <a:ea typeface="HG丸ｺﾞｼｯｸM-PRO" panose="020F0600000000000000" pitchFamily="50" charset="-128"/>
              </a:rPr>
              <a:t>【Point</a:t>
            </a:r>
            <a:r>
              <a:rPr lang="ja-JP" altLang="en-US" sz="3200" b="1" dirty="0">
                <a:latin typeface="HG丸ｺﾞｼｯｸM-PRO" panose="020F0600000000000000" pitchFamily="50" charset="-128"/>
                <a:ea typeface="HG丸ｺﾞｼｯｸM-PRO" panose="020F0600000000000000" pitchFamily="50" charset="-128"/>
              </a:rPr>
              <a:t>１</a:t>
            </a:r>
            <a:r>
              <a:rPr lang="en-US" altLang="ja-JP" sz="3200" b="1" dirty="0">
                <a:latin typeface="HG丸ｺﾞｼｯｸM-PRO" panose="020F0600000000000000" pitchFamily="50" charset="-128"/>
                <a:ea typeface="HG丸ｺﾞｼｯｸM-PRO" panose="020F0600000000000000" pitchFamily="50" charset="-128"/>
              </a:rPr>
              <a:t>】</a:t>
            </a:r>
            <a:r>
              <a:rPr lang="ja-JP" altLang="en-US" sz="2400" b="1" dirty="0">
                <a:latin typeface="HG丸ｺﾞｼｯｸM-PRO" panose="020F0600000000000000" pitchFamily="50" charset="-128"/>
                <a:ea typeface="HG丸ｺﾞｼｯｸM-PRO" panose="020F0600000000000000" pitchFamily="50" charset="-128"/>
              </a:rPr>
              <a:t>必要な栄養素を</a:t>
            </a:r>
            <a:r>
              <a:rPr lang="ja-JP" altLang="en-US" sz="2400" b="1" dirty="0" smtClean="0">
                <a:latin typeface="HG丸ｺﾞｼｯｸM-PRO" panose="020F0600000000000000" pitchFamily="50" charset="-128"/>
                <a:ea typeface="HG丸ｺﾞｼｯｸM-PRO" panose="020F0600000000000000" pitchFamily="50" charset="-128"/>
              </a:rPr>
              <a:t>知</a:t>
            </a:r>
            <a:r>
              <a:rPr lang="ja-JP" altLang="en-US" sz="2400" b="1" dirty="0">
                <a:latin typeface="HG丸ｺﾞｼｯｸM-PRO" panose="020F0600000000000000" pitchFamily="50" charset="-128"/>
                <a:ea typeface="HG丸ｺﾞｼｯｸM-PRO" panose="020F0600000000000000" pitchFamily="50" charset="-128"/>
              </a:rPr>
              <a:t>る</a:t>
            </a:r>
            <a:endParaRPr lang="en-US" altLang="ja-JP" sz="3200" b="1" dirty="0">
              <a:latin typeface="HG丸ｺﾞｼｯｸM-PRO" panose="020F0600000000000000" pitchFamily="50" charset="-128"/>
              <a:ea typeface="HG丸ｺﾞｼｯｸM-PRO" panose="020F0600000000000000" pitchFamily="50" charset="-128"/>
            </a:endParaRPr>
          </a:p>
          <a:p>
            <a:r>
              <a:rPr lang="ja-JP" altLang="en-US" sz="3200" b="1" dirty="0">
                <a:latin typeface="HG丸ｺﾞｼｯｸM-PRO" panose="020F0600000000000000" pitchFamily="50" charset="-128"/>
                <a:ea typeface="HG丸ｺﾞｼｯｸM-PRO" panose="020F0600000000000000" pitchFamily="50" charset="-128"/>
              </a:rPr>
              <a:t>　　　　意識的に食べるための工夫</a:t>
            </a:r>
          </a:p>
        </p:txBody>
      </p:sp>
      <p:sp>
        <p:nvSpPr>
          <p:cNvPr id="28" name="角丸四角形 27"/>
          <p:cNvSpPr/>
          <p:nvPr/>
        </p:nvSpPr>
        <p:spPr>
          <a:xfrm>
            <a:off x="775067" y="3362755"/>
            <a:ext cx="2507482" cy="992914"/>
          </a:xfrm>
          <a:prstGeom prst="roundRect">
            <a:avLst/>
          </a:prstGeom>
          <a:solidFill>
            <a:schemeClr val="accent6">
              <a:lumMod val="20000"/>
              <a:lumOff val="80000"/>
            </a:schemeClr>
          </a:solidFill>
        </p:spPr>
        <p:style>
          <a:lnRef idx="2">
            <a:schemeClr val="accent6"/>
          </a:lnRef>
          <a:fillRef idx="1">
            <a:schemeClr val="lt1"/>
          </a:fillRef>
          <a:effectRef idx="0">
            <a:schemeClr val="accent6"/>
          </a:effectRef>
          <a:fontRef idx="minor">
            <a:schemeClr val="dk1"/>
          </a:fontRef>
        </p:style>
        <p:txBody>
          <a:bodyPr rtlCol="0" anchor="ctr"/>
          <a:lstStyle/>
          <a:p>
            <a:pPr algn="ctr"/>
            <a:r>
              <a:rPr kumimoji="1" lang="ja-JP" altLang="en-US" sz="1600" b="1" u="sng" dirty="0">
                <a:latin typeface="HG丸ｺﾞｼｯｸM-PRO" panose="020F0600000000000000" pitchFamily="50" charset="-128"/>
                <a:ea typeface="HG丸ｺﾞｼｯｸM-PRO" panose="020F0600000000000000" pitchFamily="50" charset="-128"/>
              </a:rPr>
              <a:t>一口ごとに箸をおく</a:t>
            </a:r>
            <a:endParaRPr kumimoji="1" lang="en-US" altLang="ja-JP" sz="1600" b="1" u="sng" dirty="0">
              <a:latin typeface="HG丸ｺﾞｼｯｸM-PRO" panose="020F0600000000000000" pitchFamily="50" charset="-128"/>
              <a:ea typeface="HG丸ｺﾞｼｯｸM-PRO" panose="020F0600000000000000" pitchFamily="50" charset="-128"/>
            </a:endParaRPr>
          </a:p>
          <a:p>
            <a:r>
              <a:rPr lang="ja-JP" altLang="en-US" sz="1400" dirty="0">
                <a:latin typeface="HG丸ｺﾞｼｯｸM-PRO" panose="020F0600000000000000" pitchFamily="50" charset="-128"/>
                <a:ea typeface="HG丸ｺﾞｼｯｸM-PRO" panose="020F0600000000000000" pitchFamily="50" charset="-128"/>
              </a:rPr>
              <a:t>ゆっくり味わって食べることで満腹感がアップ！</a:t>
            </a:r>
            <a:endParaRPr kumimoji="1" lang="ja-JP" altLang="en-US" sz="1400" dirty="0">
              <a:latin typeface="HG丸ｺﾞｼｯｸM-PRO" panose="020F0600000000000000" pitchFamily="50" charset="-128"/>
              <a:ea typeface="HG丸ｺﾞｼｯｸM-PRO" panose="020F0600000000000000" pitchFamily="50" charset="-128"/>
            </a:endParaRPr>
          </a:p>
        </p:txBody>
      </p:sp>
      <p:sp>
        <p:nvSpPr>
          <p:cNvPr id="17" name="角丸四角形 16"/>
          <p:cNvSpPr/>
          <p:nvPr/>
        </p:nvSpPr>
        <p:spPr>
          <a:xfrm>
            <a:off x="6311152" y="2960735"/>
            <a:ext cx="2819781" cy="3381253"/>
          </a:xfrm>
          <a:prstGeom prst="roundRect">
            <a:avLst/>
          </a:prstGeom>
          <a:solidFill>
            <a:srgbClr val="FFCCCC"/>
          </a:solidFill>
        </p:spPr>
        <p:style>
          <a:lnRef idx="2">
            <a:schemeClr val="accent6"/>
          </a:lnRef>
          <a:fillRef idx="1">
            <a:schemeClr val="lt1"/>
          </a:fillRef>
          <a:effectRef idx="0">
            <a:schemeClr val="accent6"/>
          </a:effectRef>
          <a:fontRef idx="minor">
            <a:schemeClr val="dk1"/>
          </a:fontRef>
        </p:style>
        <p:txBody>
          <a:bodyPr rtlCol="0" anchor="ctr"/>
          <a:lstStyle/>
          <a:p>
            <a:pPr algn="ctr"/>
            <a:r>
              <a:rPr kumimoji="1" lang="ja-JP" altLang="en-US" sz="1600" b="1" u="sng" dirty="0">
                <a:latin typeface="HG丸ｺﾞｼｯｸM-PRO" panose="020F0600000000000000" pitchFamily="50" charset="-128"/>
                <a:ea typeface="HG丸ｺﾞｼｯｸM-PRO" panose="020F0600000000000000" pitchFamily="50" charset="-128"/>
              </a:rPr>
              <a:t>マインドフルネス</a:t>
            </a:r>
            <a:endParaRPr kumimoji="1" lang="en-US" altLang="ja-JP" sz="1600" b="1" u="sng" dirty="0">
              <a:latin typeface="HG丸ｺﾞｼｯｸM-PRO" panose="020F0600000000000000" pitchFamily="50" charset="-128"/>
              <a:ea typeface="HG丸ｺﾞｼｯｸM-PRO" panose="020F0600000000000000" pitchFamily="50" charset="-128"/>
            </a:endParaRPr>
          </a:p>
          <a:p>
            <a:pPr algn="ctr"/>
            <a:r>
              <a:rPr lang="ja-JP" altLang="en-US" sz="1600" b="1" u="sng" dirty="0">
                <a:latin typeface="HG丸ｺﾞｼｯｸM-PRO" panose="020F0600000000000000" pitchFamily="50" charset="-128"/>
                <a:ea typeface="HG丸ｺﾞｼｯｸM-PRO" panose="020F0600000000000000" pitchFamily="50" charset="-128"/>
              </a:rPr>
              <a:t>イーティング</a:t>
            </a:r>
            <a:r>
              <a:rPr lang="ja-JP" altLang="en-US" sz="1200" b="1" u="sng" dirty="0">
                <a:latin typeface="HG丸ｺﾞｼｯｸM-PRO" panose="020F0600000000000000" pitchFamily="50" charset="-128"/>
                <a:ea typeface="HG丸ｺﾞｼｯｸM-PRO" panose="020F0600000000000000" pitchFamily="50" charset="-128"/>
              </a:rPr>
              <a:t>（食べる瞑想）</a:t>
            </a:r>
            <a:endParaRPr lang="en-US" altLang="ja-JP" sz="1600" b="1" u="sng" dirty="0">
              <a:latin typeface="HG丸ｺﾞｼｯｸM-PRO" panose="020F0600000000000000" pitchFamily="50" charset="-128"/>
              <a:ea typeface="HG丸ｺﾞｼｯｸM-PRO" panose="020F0600000000000000" pitchFamily="50" charset="-128"/>
            </a:endParaRPr>
          </a:p>
          <a:p>
            <a:r>
              <a:rPr lang="ja-JP" altLang="en-US" sz="1400" dirty="0">
                <a:latin typeface="HG丸ｺﾞｼｯｸM-PRO" panose="020F0600000000000000" pitchFamily="50" charset="-128"/>
                <a:ea typeface="HG丸ｺﾞｼｯｸM-PRO" panose="020F0600000000000000" pitchFamily="50" charset="-128"/>
              </a:rPr>
              <a:t>じっくりと味わって</a:t>
            </a:r>
            <a:r>
              <a:rPr lang="ja-JP" altLang="en-US" sz="1400" dirty="0" smtClean="0">
                <a:latin typeface="HG丸ｺﾞｼｯｸM-PRO" panose="020F0600000000000000" pitchFamily="50" charset="-128"/>
                <a:ea typeface="HG丸ｺﾞｼｯｸM-PRO" panose="020F0600000000000000" pitchFamily="50" charset="-128"/>
              </a:rPr>
              <a:t>食べる</a:t>
            </a:r>
            <a:endParaRPr lang="en-US" altLang="ja-JP" sz="1400" dirty="0" smtClean="0">
              <a:latin typeface="HG丸ｺﾞｼｯｸM-PRO" panose="020F0600000000000000" pitchFamily="50" charset="-128"/>
              <a:ea typeface="HG丸ｺﾞｼｯｸM-PRO" panose="020F0600000000000000" pitchFamily="50" charset="-128"/>
            </a:endParaRPr>
          </a:p>
          <a:p>
            <a:r>
              <a:rPr lang="ja-JP" altLang="en-US" sz="1400" dirty="0" smtClean="0">
                <a:latin typeface="HG丸ｺﾞｼｯｸM-PRO" panose="020F0600000000000000" pitchFamily="50" charset="-128"/>
                <a:ea typeface="HG丸ｺﾞｼｯｸM-PRO" panose="020F0600000000000000" pitchFamily="50" charset="-128"/>
              </a:rPr>
              <a:t>五感</a:t>
            </a:r>
            <a:r>
              <a:rPr kumimoji="1" lang="ja-JP" altLang="en-US" sz="1400" dirty="0">
                <a:latin typeface="HG丸ｺﾞｼｯｸM-PRO" panose="020F0600000000000000" pitchFamily="50" charset="-128"/>
                <a:ea typeface="HG丸ｺﾞｼｯｸM-PRO" panose="020F0600000000000000" pitchFamily="50" charset="-128"/>
              </a:rPr>
              <a:t>を意識して食べる</a:t>
            </a:r>
            <a:endParaRPr kumimoji="1" lang="en-US" altLang="ja-JP" sz="1400" dirty="0">
              <a:latin typeface="HG丸ｺﾞｼｯｸM-PRO" panose="020F0600000000000000" pitchFamily="50" charset="-128"/>
              <a:ea typeface="HG丸ｺﾞｼｯｸM-PRO" panose="020F0600000000000000" pitchFamily="50" charset="-128"/>
            </a:endParaRPr>
          </a:p>
          <a:p>
            <a:endParaRPr lang="en-US" altLang="ja-JP" sz="1400" dirty="0">
              <a:latin typeface="HG丸ｺﾞｼｯｸM-PRO" panose="020F0600000000000000" pitchFamily="50" charset="-128"/>
              <a:ea typeface="HG丸ｺﾞｼｯｸM-PRO" panose="020F0600000000000000" pitchFamily="50" charset="-128"/>
            </a:endParaRPr>
          </a:p>
          <a:p>
            <a:r>
              <a:rPr lang="ja-JP" altLang="en-US" sz="1400" dirty="0">
                <a:latin typeface="HG丸ｺﾞｼｯｸM-PRO" panose="020F0600000000000000" pitchFamily="50" charset="-128"/>
                <a:ea typeface="HG丸ｺﾞｼｯｸM-PRO" panose="020F0600000000000000" pitchFamily="50" charset="-128"/>
              </a:rPr>
              <a:t>◎視覚：目で楽しむ</a:t>
            </a:r>
            <a:endParaRPr lang="en-US" altLang="ja-JP" sz="1400" dirty="0">
              <a:latin typeface="HG丸ｺﾞｼｯｸM-PRO" panose="020F0600000000000000" pitchFamily="50" charset="-128"/>
              <a:ea typeface="HG丸ｺﾞｼｯｸM-PRO" panose="020F0600000000000000" pitchFamily="50" charset="-128"/>
            </a:endParaRPr>
          </a:p>
          <a:p>
            <a:r>
              <a:rPr kumimoji="1" lang="ja-JP" altLang="en-US" sz="1400" dirty="0">
                <a:latin typeface="HG丸ｺﾞｼｯｸM-PRO" panose="020F0600000000000000" pitchFamily="50" charset="-128"/>
                <a:ea typeface="HG丸ｺﾞｼｯｸM-PRO" panose="020F0600000000000000" pitchFamily="50" charset="-128"/>
              </a:rPr>
              <a:t>◎嗅覚：香りを楽しむ</a:t>
            </a:r>
            <a:endParaRPr kumimoji="1" lang="en-US" altLang="ja-JP" sz="1400" dirty="0">
              <a:latin typeface="HG丸ｺﾞｼｯｸM-PRO" panose="020F0600000000000000" pitchFamily="50" charset="-128"/>
              <a:ea typeface="HG丸ｺﾞｼｯｸM-PRO" panose="020F0600000000000000" pitchFamily="50" charset="-128"/>
            </a:endParaRPr>
          </a:p>
          <a:p>
            <a:r>
              <a:rPr lang="ja-JP" altLang="en-US" sz="1400" dirty="0">
                <a:latin typeface="HG丸ｺﾞｼｯｸM-PRO" panose="020F0600000000000000" pitchFamily="50" charset="-128"/>
                <a:ea typeface="HG丸ｺﾞｼｯｸM-PRO" panose="020F0600000000000000" pitchFamily="50" charset="-128"/>
              </a:rPr>
              <a:t>◎触覚：手触り、歯触り、舌触りを楽しむ</a:t>
            </a:r>
            <a:endParaRPr lang="en-US" altLang="ja-JP" sz="1400" dirty="0">
              <a:latin typeface="HG丸ｺﾞｼｯｸM-PRO" panose="020F0600000000000000" pitchFamily="50" charset="-128"/>
              <a:ea typeface="HG丸ｺﾞｼｯｸM-PRO" panose="020F0600000000000000" pitchFamily="50" charset="-128"/>
            </a:endParaRPr>
          </a:p>
          <a:p>
            <a:r>
              <a:rPr kumimoji="1" lang="ja-JP" altLang="en-US" sz="1400" dirty="0">
                <a:latin typeface="HG丸ｺﾞｼｯｸM-PRO" panose="020F0600000000000000" pitchFamily="50" charset="-128"/>
                <a:ea typeface="HG丸ｺﾞｼｯｸM-PRO" panose="020F0600000000000000" pitchFamily="50" charset="-128"/>
              </a:rPr>
              <a:t>◎聴覚：</a:t>
            </a:r>
            <a:r>
              <a:rPr lang="ja-JP" altLang="en-US" sz="1400" dirty="0">
                <a:latin typeface="HG丸ｺﾞｼｯｸM-PRO" panose="020F0600000000000000" pitchFamily="50" charset="-128"/>
                <a:ea typeface="HG丸ｺﾞｼｯｸM-PRO" panose="020F0600000000000000" pitchFamily="50" charset="-128"/>
              </a:rPr>
              <a:t>音を楽しむ</a:t>
            </a:r>
            <a:endParaRPr lang="en-US" altLang="ja-JP" sz="1400" dirty="0">
              <a:latin typeface="HG丸ｺﾞｼｯｸM-PRO" panose="020F0600000000000000" pitchFamily="50" charset="-128"/>
              <a:ea typeface="HG丸ｺﾞｼｯｸM-PRO" panose="020F0600000000000000" pitchFamily="50" charset="-128"/>
            </a:endParaRPr>
          </a:p>
          <a:p>
            <a:r>
              <a:rPr kumimoji="1" lang="en-US" altLang="ja-JP" sz="1400" dirty="0">
                <a:latin typeface="HG丸ｺﾞｼｯｸM-PRO" panose="020F0600000000000000" pitchFamily="50" charset="-128"/>
                <a:ea typeface="HG丸ｺﾞｼｯｸM-PRO" panose="020F0600000000000000" pitchFamily="50" charset="-128"/>
              </a:rPr>
              <a:t>※</a:t>
            </a:r>
            <a:r>
              <a:rPr lang="ja-JP" altLang="en-US" sz="1400" dirty="0">
                <a:latin typeface="HG丸ｺﾞｼｯｸM-PRO" panose="020F0600000000000000" pitchFamily="50" charset="-128"/>
                <a:ea typeface="HG丸ｺﾞｼｯｸM-PRO" panose="020F0600000000000000" pitchFamily="50" charset="-128"/>
              </a:rPr>
              <a:t>時間が取れない</a:t>
            </a:r>
            <a:r>
              <a:rPr kumimoji="1" lang="ja-JP" altLang="en-US" sz="1400" dirty="0">
                <a:latin typeface="HG丸ｺﾞｼｯｸM-PRO" panose="020F0600000000000000" pitchFamily="50" charset="-128"/>
                <a:ea typeface="HG丸ｺﾞｼｯｸM-PRO" panose="020F0600000000000000" pitchFamily="50" charset="-128"/>
              </a:rPr>
              <a:t>場合は、「はじめの</a:t>
            </a:r>
            <a:r>
              <a:rPr kumimoji="1" lang="en-US" altLang="ja-JP" sz="1400" dirty="0">
                <a:latin typeface="HG丸ｺﾞｼｯｸM-PRO" panose="020F0600000000000000" pitchFamily="50" charset="-128"/>
                <a:ea typeface="HG丸ｺﾞｼｯｸM-PRO" panose="020F0600000000000000" pitchFamily="50" charset="-128"/>
              </a:rPr>
              <a:t>3</a:t>
            </a:r>
            <a:r>
              <a:rPr kumimoji="1" lang="ja-JP" altLang="en-US" sz="1400" dirty="0">
                <a:latin typeface="HG丸ｺﾞｼｯｸM-PRO" panose="020F0600000000000000" pitchFamily="50" charset="-128"/>
                <a:ea typeface="HG丸ｺﾞｼｯｸM-PRO" panose="020F0600000000000000" pitchFamily="50" charset="-128"/>
              </a:rPr>
              <a:t>分間」、「一品一口」のみでも効果的！</a:t>
            </a:r>
          </a:p>
        </p:txBody>
      </p:sp>
      <p:sp>
        <p:nvSpPr>
          <p:cNvPr id="19" name="角丸四角形 18"/>
          <p:cNvSpPr/>
          <p:nvPr/>
        </p:nvSpPr>
        <p:spPr>
          <a:xfrm>
            <a:off x="4380191" y="1797089"/>
            <a:ext cx="2698335" cy="959888"/>
          </a:xfrm>
          <a:prstGeom prst="roundRect">
            <a:avLst/>
          </a:prstGeom>
          <a:solidFill>
            <a:schemeClr val="accent6">
              <a:lumMod val="20000"/>
              <a:lumOff val="80000"/>
            </a:schemeClr>
          </a:solidFill>
        </p:spPr>
        <p:style>
          <a:lnRef idx="2">
            <a:schemeClr val="accent6"/>
          </a:lnRef>
          <a:fillRef idx="1">
            <a:schemeClr val="lt1"/>
          </a:fillRef>
          <a:effectRef idx="0">
            <a:schemeClr val="accent6"/>
          </a:effectRef>
          <a:fontRef idx="minor">
            <a:schemeClr val="dk1"/>
          </a:fontRef>
        </p:style>
        <p:txBody>
          <a:bodyPr rtlCol="0" anchor="ctr"/>
          <a:lstStyle/>
          <a:p>
            <a:pPr algn="ctr"/>
            <a:r>
              <a:rPr kumimoji="1" lang="ja-JP" altLang="en-US" sz="1600" b="1" u="sng" dirty="0">
                <a:latin typeface="HG丸ｺﾞｼｯｸM-PRO" panose="020F0600000000000000" pitchFamily="50" charset="-128"/>
                <a:ea typeface="HG丸ｺﾞｼｯｸM-PRO" panose="020F0600000000000000" pitchFamily="50" charset="-128"/>
              </a:rPr>
              <a:t>食べる順番を変える</a:t>
            </a:r>
            <a:endParaRPr kumimoji="1" lang="en-US" altLang="ja-JP" sz="1600" b="1" u="sng" dirty="0">
              <a:latin typeface="HG丸ｺﾞｼｯｸM-PRO" panose="020F0600000000000000" pitchFamily="50" charset="-128"/>
              <a:ea typeface="HG丸ｺﾞｼｯｸM-PRO" panose="020F0600000000000000" pitchFamily="50" charset="-128"/>
            </a:endParaRPr>
          </a:p>
          <a:p>
            <a:pPr algn="ctr"/>
            <a:r>
              <a:rPr lang="ja-JP" altLang="en-US" sz="1400" dirty="0">
                <a:latin typeface="HG丸ｺﾞｼｯｸM-PRO" panose="020F0600000000000000" pitchFamily="50" charset="-128"/>
                <a:ea typeface="HG丸ｺﾞｼｯｸM-PRO" panose="020F0600000000000000" pitchFamily="50" charset="-128"/>
              </a:rPr>
              <a:t>野菜から食べると、早く満腹になりやすく食べ過ぎを防止</a:t>
            </a:r>
            <a:endParaRPr kumimoji="1" lang="ja-JP" altLang="en-US" sz="1400" dirty="0">
              <a:latin typeface="HG丸ｺﾞｼｯｸM-PRO" panose="020F0600000000000000" pitchFamily="50" charset="-128"/>
              <a:ea typeface="HG丸ｺﾞｼｯｸM-PRO" panose="020F0600000000000000" pitchFamily="50" charset="-128"/>
            </a:endParaRPr>
          </a:p>
        </p:txBody>
      </p:sp>
      <p:sp>
        <p:nvSpPr>
          <p:cNvPr id="21" name="角丸四角形 20"/>
          <p:cNvSpPr/>
          <p:nvPr/>
        </p:nvSpPr>
        <p:spPr>
          <a:xfrm>
            <a:off x="713258" y="4619043"/>
            <a:ext cx="2401598" cy="959888"/>
          </a:xfrm>
          <a:prstGeom prst="roundRect">
            <a:avLst/>
          </a:prstGeom>
          <a:solidFill>
            <a:schemeClr val="accent1">
              <a:lumMod val="60000"/>
              <a:lumOff val="40000"/>
            </a:schemeClr>
          </a:solidFill>
        </p:spPr>
        <p:style>
          <a:lnRef idx="2">
            <a:schemeClr val="accent6"/>
          </a:lnRef>
          <a:fillRef idx="1">
            <a:schemeClr val="lt1"/>
          </a:fillRef>
          <a:effectRef idx="0">
            <a:schemeClr val="accent6"/>
          </a:effectRef>
          <a:fontRef idx="minor">
            <a:schemeClr val="dk1"/>
          </a:fontRef>
        </p:style>
        <p:txBody>
          <a:bodyPr rtlCol="0" anchor="ctr"/>
          <a:lstStyle/>
          <a:p>
            <a:pPr algn="ctr"/>
            <a:r>
              <a:rPr kumimoji="1" lang="ja-JP" altLang="en-US" sz="1600" b="1" u="sng" dirty="0">
                <a:latin typeface="HG丸ｺﾞｼｯｸM-PRO" panose="020F0600000000000000" pitchFamily="50" charset="-128"/>
                <a:ea typeface="HG丸ｺﾞｼｯｸM-PRO" panose="020F0600000000000000" pitchFamily="50" charset="-128"/>
              </a:rPr>
              <a:t>食事・間食内容を記録</a:t>
            </a:r>
            <a:endParaRPr kumimoji="1" lang="en-US" altLang="ja-JP" sz="1600" b="1" u="sng" dirty="0">
              <a:latin typeface="HG丸ｺﾞｼｯｸM-PRO" panose="020F0600000000000000" pitchFamily="50" charset="-128"/>
              <a:ea typeface="HG丸ｺﾞｼｯｸM-PRO" panose="020F0600000000000000" pitchFamily="50" charset="-128"/>
            </a:endParaRPr>
          </a:p>
          <a:p>
            <a:pPr algn="ctr"/>
            <a:r>
              <a:rPr lang="ja-JP" altLang="en-US" sz="1400" dirty="0">
                <a:latin typeface="HG丸ｺﾞｼｯｸM-PRO" panose="020F0600000000000000" pitchFamily="50" charset="-128"/>
                <a:ea typeface="HG丸ｺﾞｼｯｸM-PRO" panose="020F0600000000000000" pitchFamily="50" charset="-128"/>
              </a:rPr>
              <a:t>無意識に食べていたものを認識できると、食習慣を見直すきかっけに！！</a:t>
            </a:r>
            <a:endParaRPr kumimoji="1" lang="ja-JP" altLang="en-US" sz="1400" dirty="0">
              <a:latin typeface="HG丸ｺﾞｼｯｸM-PRO" panose="020F0600000000000000" pitchFamily="50" charset="-128"/>
              <a:ea typeface="HG丸ｺﾞｼｯｸM-PRO" panose="020F0600000000000000" pitchFamily="50" charset="-128"/>
            </a:endParaRPr>
          </a:p>
        </p:txBody>
      </p:sp>
      <p:sp>
        <p:nvSpPr>
          <p:cNvPr id="32" name="角丸四角形 31"/>
          <p:cNvSpPr/>
          <p:nvPr/>
        </p:nvSpPr>
        <p:spPr>
          <a:xfrm>
            <a:off x="815418" y="1806888"/>
            <a:ext cx="2971801" cy="959888"/>
          </a:xfrm>
          <a:prstGeom prst="roundRect">
            <a:avLst/>
          </a:prstGeom>
          <a:solidFill>
            <a:schemeClr val="accent6">
              <a:lumMod val="20000"/>
              <a:lumOff val="80000"/>
            </a:schemeClr>
          </a:solidFill>
        </p:spPr>
        <p:style>
          <a:lnRef idx="2">
            <a:schemeClr val="accent6"/>
          </a:lnRef>
          <a:fillRef idx="1">
            <a:schemeClr val="lt1"/>
          </a:fillRef>
          <a:effectRef idx="0">
            <a:schemeClr val="accent6"/>
          </a:effectRef>
          <a:fontRef idx="minor">
            <a:schemeClr val="dk1"/>
          </a:fontRef>
        </p:style>
        <p:txBody>
          <a:bodyPr rtlCol="0" anchor="ctr"/>
          <a:lstStyle/>
          <a:p>
            <a:pPr algn="ctr"/>
            <a:r>
              <a:rPr kumimoji="1" lang="ja-JP" altLang="en-US" sz="1600" b="1" u="sng" dirty="0">
                <a:latin typeface="HG丸ｺﾞｼｯｸM-PRO" panose="020F0600000000000000" pitchFamily="50" charset="-128"/>
                <a:ea typeface="HG丸ｺﾞｼｯｸM-PRO" panose="020F0600000000000000" pitchFamily="50" charset="-128"/>
              </a:rPr>
              <a:t>一口</a:t>
            </a:r>
            <a:r>
              <a:rPr kumimoji="1" lang="en-US" altLang="ja-JP" sz="1600" b="1" u="sng" dirty="0">
                <a:latin typeface="HG丸ｺﾞｼｯｸM-PRO" panose="020F0600000000000000" pitchFamily="50" charset="-128"/>
                <a:ea typeface="HG丸ｺﾞｼｯｸM-PRO" panose="020F0600000000000000" pitchFamily="50" charset="-128"/>
              </a:rPr>
              <a:t>20</a:t>
            </a:r>
            <a:r>
              <a:rPr kumimoji="1" lang="ja-JP" altLang="en-US" sz="1600" b="1" u="sng" dirty="0">
                <a:latin typeface="HG丸ｺﾞｼｯｸM-PRO" panose="020F0600000000000000" pitchFamily="50" charset="-128"/>
                <a:ea typeface="HG丸ｺﾞｼｯｸM-PRO" panose="020F0600000000000000" pitchFamily="50" charset="-128"/>
              </a:rPr>
              <a:t>～３０回以上噛む</a:t>
            </a:r>
            <a:endParaRPr kumimoji="1" lang="en-US" altLang="ja-JP" sz="1600" b="1" u="sng" dirty="0">
              <a:latin typeface="HG丸ｺﾞｼｯｸM-PRO" panose="020F0600000000000000" pitchFamily="50" charset="-128"/>
              <a:ea typeface="HG丸ｺﾞｼｯｸM-PRO" panose="020F0600000000000000" pitchFamily="50" charset="-128"/>
            </a:endParaRPr>
          </a:p>
          <a:p>
            <a:r>
              <a:rPr lang="ja-JP" altLang="en-US" sz="1400" dirty="0">
                <a:latin typeface="HG丸ｺﾞｼｯｸM-PRO" panose="020F0600000000000000" pitchFamily="50" charset="-128"/>
                <a:ea typeface="HG丸ｺﾞｼｯｸM-PRO" panose="020F0600000000000000" pitchFamily="50" charset="-128"/>
              </a:rPr>
              <a:t>よく噛むと、消化吸収がよくなるだけでなく、脳内満腹中枢も刺激して満腹感がアップ！</a:t>
            </a:r>
            <a:endParaRPr kumimoji="1" lang="ja-JP" altLang="en-US" sz="1400" dirty="0">
              <a:latin typeface="HG丸ｺﾞｼｯｸM-PRO" panose="020F0600000000000000" pitchFamily="50" charset="-128"/>
              <a:ea typeface="HG丸ｺﾞｼｯｸM-PRO" panose="020F0600000000000000" pitchFamily="50" charset="-128"/>
            </a:endParaRPr>
          </a:p>
        </p:txBody>
      </p:sp>
      <p:pic>
        <p:nvPicPr>
          <p:cNvPr id="16"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668634" y="2911199"/>
            <a:ext cx="1896027" cy="1896027"/>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3" name="角丸四角形 22"/>
          <p:cNvSpPr/>
          <p:nvPr/>
        </p:nvSpPr>
        <p:spPr>
          <a:xfrm>
            <a:off x="3327752" y="5053616"/>
            <a:ext cx="2723424" cy="959888"/>
          </a:xfrm>
          <a:prstGeom prst="roundRect">
            <a:avLst/>
          </a:prstGeom>
          <a:solidFill>
            <a:schemeClr val="accent1">
              <a:lumMod val="60000"/>
              <a:lumOff val="40000"/>
            </a:schemeClr>
          </a:solidFill>
        </p:spPr>
        <p:style>
          <a:lnRef idx="2">
            <a:schemeClr val="accent6"/>
          </a:lnRef>
          <a:fillRef idx="1">
            <a:schemeClr val="lt1"/>
          </a:fillRef>
          <a:effectRef idx="0">
            <a:schemeClr val="accent6"/>
          </a:effectRef>
          <a:fontRef idx="minor">
            <a:schemeClr val="dk1"/>
          </a:fontRef>
        </p:style>
        <p:txBody>
          <a:bodyPr rtlCol="0" anchor="ctr"/>
          <a:lstStyle/>
          <a:p>
            <a:pPr algn="ctr"/>
            <a:r>
              <a:rPr kumimoji="1" lang="ja-JP" altLang="en-US" sz="1600" b="1" u="sng" dirty="0">
                <a:latin typeface="HG丸ｺﾞｼｯｸM-PRO" panose="020F0600000000000000" pitchFamily="50" charset="-128"/>
                <a:ea typeface="HG丸ｺﾞｼｯｸM-PRO" panose="020F0600000000000000" pitchFamily="50" charset="-128"/>
              </a:rPr>
              <a:t>体重を毎日計測</a:t>
            </a:r>
            <a:endParaRPr kumimoji="1" lang="en-US" altLang="ja-JP" sz="1600" b="1" u="sng" dirty="0">
              <a:latin typeface="HG丸ｺﾞｼｯｸM-PRO" panose="020F0600000000000000" pitchFamily="50" charset="-128"/>
              <a:ea typeface="HG丸ｺﾞｼｯｸM-PRO" panose="020F0600000000000000" pitchFamily="50" charset="-128"/>
            </a:endParaRPr>
          </a:p>
          <a:p>
            <a:r>
              <a:rPr lang="ja-JP" altLang="en-US" sz="1400" dirty="0">
                <a:latin typeface="HG丸ｺﾞｼｯｸM-PRO" panose="020F0600000000000000" pitchFamily="50" charset="-128"/>
                <a:ea typeface="HG丸ｺﾞｼｯｸM-PRO" panose="020F0600000000000000" pitchFamily="50" charset="-128"/>
              </a:rPr>
              <a:t>決まった時間（１日２回</a:t>
            </a:r>
            <a:r>
              <a:rPr lang="ja-JP" altLang="en-US" sz="1400" dirty="0" smtClean="0">
                <a:latin typeface="HG丸ｺﾞｼｯｸM-PRO" panose="020F0600000000000000" pitchFamily="50" charset="-128"/>
                <a:ea typeface="HG丸ｺﾞｼｯｸM-PRO" panose="020F0600000000000000" pitchFamily="50" charset="-128"/>
              </a:rPr>
              <a:t>：</a:t>
            </a:r>
            <a:endParaRPr lang="en-US" altLang="ja-JP" sz="1400" dirty="0" smtClean="0">
              <a:latin typeface="HG丸ｺﾞｼｯｸM-PRO" panose="020F0600000000000000" pitchFamily="50" charset="-128"/>
              <a:ea typeface="HG丸ｺﾞｼｯｸM-PRO" panose="020F0600000000000000" pitchFamily="50" charset="-128"/>
            </a:endParaRPr>
          </a:p>
          <a:p>
            <a:r>
              <a:rPr lang="ja-JP" altLang="en-US" sz="1400" dirty="0" smtClean="0">
                <a:latin typeface="HG丸ｺﾞｼｯｸM-PRO" panose="020F0600000000000000" pitchFamily="50" charset="-128"/>
                <a:ea typeface="HG丸ｺﾞｼｯｸM-PRO" panose="020F0600000000000000" pitchFamily="50" charset="-128"/>
              </a:rPr>
              <a:t>起床後</a:t>
            </a:r>
            <a:r>
              <a:rPr lang="ja-JP" altLang="en-US" sz="1400" dirty="0">
                <a:latin typeface="HG丸ｺﾞｼｯｸM-PRO" panose="020F0600000000000000" pitchFamily="50" charset="-128"/>
                <a:ea typeface="HG丸ｺﾞｼｯｸM-PRO" panose="020F0600000000000000" pitchFamily="50" charset="-128"/>
              </a:rPr>
              <a:t>、就寝前）に測定することで体重変動を意識！！</a:t>
            </a:r>
            <a:endParaRPr kumimoji="1" lang="ja-JP" altLang="en-US" sz="1400" dirty="0">
              <a:latin typeface="HG丸ｺﾞｼｯｸM-PRO" panose="020F0600000000000000" pitchFamily="50" charset="-128"/>
              <a:ea typeface="HG丸ｺﾞｼｯｸM-PRO" panose="020F0600000000000000" pitchFamily="50" charset="-128"/>
            </a:endParaRPr>
          </a:p>
        </p:txBody>
      </p:sp>
    </p:spTree>
    <p:extLst>
      <p:ext uri="{BB962C8B-B14F-4D97-AF65-F5344CB8AC3E}">
        <p14:creationId xmlns:p14="http://schemas.microsoft.com/office/powerpoint/2010/main" val="63365025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a:spLocks noGrp="1"/>
          </p:cNvSpPr>
          <p:nvPr>
            <p:ph sz="quarter" idx="1"/>
          </p:nvPr>
        </p:nvSpPr>
        <p:spPr>
          <a:xfrm>
            <a:off x="174165" y="1433308"/>
            <a:ext cx="9532801" cy="4994935"/>
          </a:xfrm>
          <a:ln>
            <a:solidFill>
              <a:schemeClr val="tx1"/>
            </a:solidFill>
          </a:ln>
        </p:spPr>
        <p:txBody>
          <a:bodyPr>
            <a:normAutofit/>
          </a:bodyPr>
          <a:lstStyle/>
          <a:p>
            <a:pPr marL="0" indent="0">
              <a:buNone/>
            </a:pPr>
            <a:r>
              <a:rPr kumimoji="1" lang="ja-JP" altLang="en-US" b="1" dirty="0">
                <a:latin typeface="HG丸ｺﾞｼｯｸM-PRO" panose="020F0600000000000000" pitchFamily="50" charset="-128"/>
                <a:ea typeface="HG丸ｺﾞｼｯｸM-PRO" panose="020F0600000000000000" pitchFamily="50" charset="-128"/>
              </a:rPr>
              <a:t>●自分の</a:t>
            </a:r>
            <a:r>
              <a:rPr kumimoji="1" lang="en-US" altLang="ja-JP" b="1" dirty="0">
                <a:latin typeface="HG丸ｺﾞｼｯｸM-PRO" panose="020F0600000000000000" pitchFamily="50" charset="-128"/>
                <a:ea typeface="HG丸ｺﾞｼｯｸM-PRO" panose="020F0600000000000000" pitchFamily="50" charset="-128"/>
              </a:rPr>
              <a:t>1</a:t>
            </a:r>
            <a:r>
              <a:rPr kumimoji="1" lang="ja-JP" altLang="en-US" b="1" dirty="0">
                <a:latin typeface="HG丸ｺﾞｼｯｸM-PRO" panose="020F0600000000000000" pitchFamily="50" charset="-128"/>
                <a:ea typeface="HG丸ｺﾞｼｯｸM-PRO" panose="020F0600000000000000" pitchFamily="50" charset="-128"/>
              </a:rPr>
              <a:t>日のエネルギー摂取量の目安は？</a:t>
            </a:r>
            <a:endParaRPr kumimoji="1" lang="en-US" altLang="ja-JP" b="1" dirty="0">
              <a:latin typeface="HG丸ｺﾞｼｯｸM-PRO" panose="020F0600000000000000" pitchFamily="50" charset="-128"/>
              <a:ea typeface="HG丸ｺﾞｼｯｸM-PRO" panose="020F0600000000000000" pitchFamily="50" charset="-128"/>
            </a:endParaRPr>
          </a:p>
        </p:txBody>
      </p:sp>
      <p:graphicFrame>
        <p:nvGraphicFramePr>
          <p:cNvPr id="7" name="表 6"/>
          <p:cNvGraphicFramePr>
            <a:graphicFrameLocks noGrp="1"/>
          </p:cNvGraphicFramePr>
          <p:nvPr>
            <p:extLst>
              <p:ext uri="{D42A27DB-BD31-4B8C-83A1-F6EECF244321}">
                <p14:modId xmlns:p14="http://schemas.microsoft.com/office/powerpoint/2010/main" val="241587893"/>
              </p:ext>
            </p:extLst>
          </p:nvPr>
        </p:nvGraphicFramePr>
        <p:xfrm>
          <a:off x="414888" y="3571328"/>
          <a:ext cx="5274550" cy="2681553"/>
        </p:xfrm>
        <a:graphic>
          <a:graphicData uri="http://schemas.openxmlformats.org/drawingml/2006/table">
            <a:tbl>
              <a:tblPr>
                <a:tableStyleId>{5940675A-B579-460E-94D1-54222C63F5DA}</a:tableStyleId>
              </a:tblPr>
              <a:tblGrid>
                <a:gridCol w="1082693">
                  <a:extLst>
                    <a:ext uri="{9D8B030D-6E8A-4147-A177-3AD203B41FA5}">
                      <a16:colId xmlns:a16="http://schemas.microsoft.com/office/drawing/2014/main" xmlns="" val="20000"/>
                    </a:ext>
                  </a:extLst>
                </a:gridCol>
                <a:gridCol w="1411627">
                  <a:extLst>
                    <a:ext uri="{9D8B030D-6E8A-4147-A177-3AD203B41FA5}">
                      <a16:colId xmlns:a16="http://schemas.microsoft.com/office/drawing/2014/main" xmlns="" val="20001"/>
                    </a:ext>
                  </a:extLst>
                </a:gridCol>
                <a:gridCol w="1516509">
                  <a:extLst>
                    <a:ext uri="{9D8B030D-6E8A-4147-A177-3AD203B41FA5}">
                      <a16:colId xmlns:a16="http://schemas.microsoft.com/office/drawing/2014/main" xmlns="" val="20002"/>
                    </a:ext>
                  </a:extLst>
                </a:gridCol>
                <a:gridCol w="1263721">
                  <a:extLst>
                    <a:ext uri="{9D8B030D-6E8A-4147-A177-3AD203B41FA5}">
                      <a16:colId xmlns:a16="http://schemas.microsoft.com/office/drawing/2014/main" xmlns="" val="20003"/>
                    </a:ext>
                  </a:extLst>
                </a:gridCol>
              </a:tblGrid>
              <a:tr h="554917">
                <a:tc>
                  <a:txBody>
                    <a:bodyPr/>
                    <a:lstStyle/>
                    <a:p>
                      <a:pPr algn="ctr" fontAlgn="ctr"/>
                      <a:r>
                        <a:rPr lang="ja-JP" altLang="en-US" sz="2000" b="1" u="none" strike="noStrike" dirty="0">
                          <a:effectLst/>
                          <a:latin typeface="HG丸ｺﾞｼｯｸM-PRO" panose="020F0600000000000000" pitchFamily="50" charset="-128"/>
                          <a:ea typeface="HG丸ｺﾞｼｯｸM-PRO" panose="020F0600000000000000" pitchFamily="50" charset="-128"/>
                        </a:rPr>
                        <a:t>区分</a:t>
                      </a:r>
                      <a:endParaRPr lang="ja-JP" altLang="en-US" sz="2000" b="1" i="0" u="none" strike="noStrike" dirty="0">
                        <a:solidFill>
                          <a:srgbClr val="000000"/>
                        </a:solidFill>
                        <a:effectLst/>
                        <a:latin typeface="HG丸ｺﾞｼｯｸM-PRO" panose="020F0600000000000000" pitchFamily="50" charset="-128"/>
                        <a:ea typeface="HG丸ｺﾞｼｯｸM-PRO" panose="020F0600000000000000" pitchFamily="50" charset="-128"/>
                      </a:endParaRPr>
                    </a:p>
                  </a:txBody>
                  <a:tcPr marL="9525" marR="9525" marT="9525" marB="0" anchor="ctr">
                    <a:solidFill>
                      <a:schemeClr val="tx2">
                        <a:lumMod val="20000"/>
                        <a:lumOff val="80000"/>
                      </a:schemeClr>
                    </a:solidFill>
                  </a:tcPr>
                </a:tc>
                <a:tc>
                  <a:txBody>
                    <a:bodyPr/>
                    <a:lstStyle/>
                    <a:p>
                      <a:pPr algn="ctr" fontAlgn="ctr"/>
                      <a:r>
                        <a:rPr lang="ja-JP" altLang="en-US" sz="2000" b="1" u="none" strike="noStrike" dirty="0">
                          <a:effectLst/>
                          <a:latin typeface="HG丸ｺﾞｼｯｸM-PRO" panose="020F0600000000000000" pitchFamily="50" charset="-128"/>
                          <a:ea typeface="HG丸ｺﾞｼｯｸM-PRO" panose="020F0600000000000000" pitchFamily="50" charset="-128"/>
                        </a:rPr>
                        <a:t>軽め</a:t>
                      </a:r>
                      <a:endParaRPr lang="ja-JP" altLang="en-US" sz="2000" b="1" i="0" u="none" strike="noStrike" dirty="0">
                        <a:solidFill>
                          <a:srgbClr val="000000"/>
                        </a:solidFill>
                        <a:effectLst/>
                        <a:latin typeface="HG丸ｺﾞｼｯｸM-PRO" panose="020F0600000000000000" pitchFamily="50" charset="-128"/>
                        <a:ea typeface="HG丸ｺﾞｼｯｸM-PRO" panose="020F0600000000000000" pitchFamily="50" charset="-128"/>
                      </a:endParaRPr>
                    </a:p>
                  </a:txBody>
                  <a:tcPr marL="9525" marR="9525" marT="9525" marB="0" anchor="ctr">
                    <a:solidFill>
                      <a:schemeClr val="tx2">
                        <a:lumMod val="20000"/>
                        <a:lumOff val="80000"/>
                      </a:schemeClr>
                    </a:solidFill>
                  </a:tcPr>
                </a:tc>
                <a:tc>
                  <a:txBody>
                    <a:bodyPr/>
                    <a:lstStyle/>
                    <a:p>
                      <a:pPr algn="ctr" fontAlgn="ctr"/>
                      <a:r>
                        <a:rPr lang="ja-JP" altLang="en-US" sz="2000" b="1" u="none" strike="noStrike" dirty="0">
                          <a:effectLst/>
                          <a:latin typeface="HG丸ｺﾞｼｯｸM-PRO" panose="020F0600000000000000" pitchFamily="50" charset="-128"/>
                          <a:ea typeface="HG丸ｺﾞｼｯｸM-PRO" panose="020F0600000000000000" pitchFamily="50" charset="-128"/>
                        </a:rPr>
                        <a:t>普通</a:t>
                      </a:r>
                      <a:endParaRPr lang="ja-JP" altLang="en-US" sz="2000" b="1" i="0" u="none" strike="noStrike" dirty="0">
                        <a:solidFill>
                          <a:srgbClr val="000000"/>
                        </a:solidFill>
                        <a:effectLst/>
                        <a:latin typeface="HG丸ｺﾞｼｯｸM-PRO" panose="020F0600000000000000" pitchFamily="50" charset="-128"/>
                        <a:ea typeface="HG丸ｺﾞｼｯｸM-PRO" panose="020F0600000000000000" pitchFamily="50" charset="-128"/>
                      </a:endParaRPr>
                    </a:p>
                  </a:txBody>
                  <a:tcPr marL="9525" marR="9525" marT="9525" marB="0" anchor="ctr">
                    <a:solidFill>
                      <a:schemeClr val="tx2">
                        <a:lumMod val="20000"/>
                        <a:lumOff val="80000"/>
                      </a:schemeClr>
                    </a:solidFill>
                  </a:tcPr>
                </a:tc>
                <a:tc>
                  <a:txBody>
                    <a:bodyPr/>
                    <a:lstStyle/>
                    <a:p>
                      <a:pPr algn="ctr" fontAlgn="ctr"/>
                      <a:r>
                        <a:rPr lang="ja-JP" altLang="en-US" sz="2000" b="1" u="none" strike="noStrike" dirty="0">
                          <a:effectLst/>
                          <a:latin typeface="HG丸ｺﾞｼｯｸM-PRO" panose="020F0600000000000000" pitchFamily="50" charset="-128"/>
                          <a:ea typeface="HG丸ｺﾞｼｯｸM-PRO" panose="020F0600000000000000" pitchFamily="50" charset="-128"/>
                        </a:rPr>
                        <a:t>重め</a:t>
                      </a:r>
                      <a:endParaRPr lang="ja-JP" altLang="en-US" sz="2000" b="1" i="0" u="none" strike="noStrike" dirty="0">
                        <a:solidFill>
                          <a:srgbClr val="000000"/>
                        </a:solidFill>
                        <a:effectLst/>
                        <a:latin typeface="HG丸ｺﾞｼｯｸM-PRO" panose="020F0600000000000000" pitchFamily="50" charset="-128"/>
                        <a:ea typeface="HG丸ｺﾞｼｯｸM-PRO" panose="020F0600000000000000" pitchFamily="50" charset="-128"/>
                      </a:endParaRPr>
                    </a:p>
                  </a:txBody>
                  <a:tcPr marL="9525" marR="9525" marT="9525" marB="0" anchor="ctr">
                    <a:solidFill>
                      <a:schemeClr val="tx2">
                        <a:lumMod val="20000"/>
                        <a:lumOff val="80000"/>
                      </a:schemeClr>
                    </a:solidFill>
                  </a:tcPr>
                </a:tc>
                <a:extLst>
                  <a:ext uri="{0D108BD9-81ED-4DB2-BD59-A6C34878D82A}">
                    <a16:rowId xmlns:a16="http://schemas.microsoft.com/office/drawing/2014/main" xmlns="" val="10000"/>
                  </a:ext>
                </a:extLst>
              </a:tr>
              <a:tr h="1232834">
                <a:tc>
                  <a:txBody>
                    <a:bodyPr/>
                    <a:lstStyle/>
                    <a:p>
                      <a:pPr algn="ctr" fontAlgn="ctr"/>
                      <a:r>
                        <a:rPr lang="ja-JP" altLang="en-US" sz="2000" b="1" u="none" strike="noStrike" dirty="0">
                          <a:effectLst/>
                          <a:latin typeface="HG丸ｺﾞｼｯｸM-PRO" panose="020F0600000000000000" pitchFamily="50" charset="-128"/>
                          <a:ea typeface="HG丸ｺﾞｼｯｸM-PRO" panose="020F0600000000000000" pitchFamily="50" charset="-128"/>
                        </a:rPr>
                        <a:t>職 種</a:t>
                      </a:r>
                      <a:endParaRPr lang="ja-JP" altLang="en-US" sz="2000" b="1" i="0" u="none" strike="noStrike" dirty="0">
                        <a:solidFill>
                          <a:srgbClr val="000000"/>
                        </a:solidFill>
                        <a:effectLst/>
                        <a:latin typeface="HG丸ｺﾞｼｯｸM-PRO" panose="020F0600000000000000" pitchFamily="50" charset="-128"/>
                        <a:ea typeface="HG丸ｺﾞｼｯｸM-PRO" panose="020F0600000000000000" pitchFamily="50" charset="-128"/>
                      </a:endParaRPr>
                    </a:p>
                  </a:txBody>
                  <a:tcPr marL="9525" marR="9525" marT="9525" marB="0" anchor="ctr">
                    <a:solidFill>
                      <a:schemeClr val="tx2">
                        <a:lumMod val="20000"/>
                        <a:lumOff val="80000"/>
                      </a:schemeClr>
                    </a:solidFill>
                  </a:tcPr>
                </a:tc>
                <a:tc>
                  <a:txBody>
                    <a:bodyPr/>
                    <a:lstStyle/>
                    <a:p>
                      <a:pPr algn="ctr" fontAlgn="ctr"/>
                      <a:r>
                        <a:rPr lang="ja-JP" altLang="en-US" sz="1400" b="1" u="none" strike="noStrike" dirty="0">
                          <a:effectLst/>
                          <a:latin typeface="HG丸ｺﾞｼｯｸM-PRO" panose="020F0600000000000000" pitchFamily="50" charset="-128"/>
                          <a:ea typeface="HG丸ｺﾞｼｯｸM-PRO" panose="020F0600000000000000" pitchFamily="50" charset="-128"/>
                        </a:rPr>
                        <a:t>デスクワークが多い職業、主婦</a:t>
                      </a:r>
                      <a:endParaRPr lang="ja-JP" altLang="en-US" sz="1400" b="1" i="0" u="none" strike="noStrike" dirty="0">
                        <a:solidFill>
                          <a:srgbClr val="000000"/>
                        </a:solidFill>
                        <a:effectLst/>
                        <a:latin typeface="HG丸ｺﾞｼｯｸM-PRO" panose="020F0600000000000000" pitchFamily="50" charset="-128"/>
                        <a:ea typeface="HG丸ｺﾞｼｯｸM-PRO" panose="020F0600000000000000" pitchFamily="50" charset="-128"/>
                      </a:endParaRPr>
                    </a:p>
                  </a:txBody>
                  <a:tcPr marL="9525" marR="9525" marT="9525" marB="0" anchor="ctr"/>
                </a:tc>
                <a:tc>
                  <a:txBody>
                    <a:bodyPr/>
                    <a:lstStyle/>
                    <a:p>
                      <a:pPr algn="l" fontAlgn="ctr"/>
                      <a:r>
                        <a:rPr lang="ja-JP" altLang="en-US" sz="1400" b="1" u="none" strike="noStrike" dirty="0" smtClean="0">
                          <a:effectLst/>
                          <a:latin typeface="HG丸ｺﾞｼｯｸM-PRO" panose="020F0600000000000000" pitchFamily="50" charset="-128"/>
                          <a:ea typeface="HG丸ｺﾞｼｯｸM-PRO" panose="020F0600000000000000" pitchFamily="50" charset="-128"/>
                        </a:rPr>
                        <a:t> 立</a:t>
                      </a:r>
                      <a:r>
                        <a:rPr lang="ja-JP" altLang="en-US" sz="1400" b="1" u="none" strike="noStrike" dirty="0">
                          <a:effectLst/>
                          <a:latin typeface="HG丸ｺﾞｼｯｸM-PRO" panose="020F0600000000000000" pitchFamily="50" charset="-128"/>
                          <a:ea typeface="HG丸ｺﾞｼｯｸM-PRO" panose="020F0600000000000000" pitchFamily="50" charset="-128"/>
                        </a:rPr>
                        <a:t>作業や</a:t>
                      </a:r>
                      <a:r>
                        <a:rPr lang="ja-JP" altLang="en-US" sz="1400" b="1" u="none" strike="noStrike" dirty="0" smtClean="0">
                          <a:effectLst/>
                          <a:latin typeface="HG丸ｺﾞｼｯｸM-PRO" panose="020F0600000000000000" pitchFamily="50" charset="-128"/>
                          <a:ea typeface="HG丸ｺﾞｼｯｸM-PRO" panose="020F0600000000000000" pitchFamily="50" charset="-128"/>
                        </a:rPr>
                        <a:t>外回りが</a:t>
                      </a:r>
                      <a:endParaRPr lang="en-US" altLang="ja-JP" sz="1400" b="1" u="none" strike="noStrike" dirty="0" smtClean="0">
                        <a:effectLst/>
                        <a:latin typeface="HG丸ｺﾞｼｯｸM-PRO" panose="020F0600000000000000" pitchFamily="50" charset="-128"/>
                        <a:ea typeface="HG丸ｺﾞｼｯｸM-PRO" panose="020F0600000000000000" pitchFamily="50" charset="-128"/>
                      </a:endParaRPr>
                    </a:p>
                    <a:p>
                      <a:pPr algn="l" fontAlgn="ctr"/>
                      <a:r>
                        <a:rPr lang="ja-JP" altLang="en-US" sz="1400" b="1" u="none" strike="noStrike" dirty="0" smtClean="0">
                          <a:effectLst/>
                          <a:latin typeface="HG丸ｺﾞｼｯｸM-PRO" panose="020F0600000000000000" pitchFamily="50" charset="-128"/>
                          <a:ea typeface="HG丸ｺﾞｼｯｸM-PRO" panose="020F0600000000000000" pitchFamily="50" charset="-128"/>
                        </a:rPr>
                        <a:t> 多い</a:t>
                      </a:r>
                      <a:r>
                        <a:rPr lang="ja-JP" altLang="en-US" sz="1400" b="1" u="none" strike="noStrike" dirty="0">
                          <a:effectLst/>
                          <a:latin typeface="HG丸ｺﾞｼｯｸM-PRO" panose="020F0600000000000000" pitchFamily="50" charset="-128"/>
                          <a:ea typeface="HG丸ｺﾞｼｯｸM-PRO" panose="020F0600000000000000" pitchFamily="50" charset="-128"/>
                        </a:rPr>
                        <a:t>職業</a:t>
                      </a:r>
                      <a:endParaRPr lang="ja-JP" altLang="en-US" sz="1400" b="1" i="0" u="none" strike="noStrike" dirty="0">
                        <a:solidFill>
                          <a:srgbClr val="000000"/>
                        </a:solidFill>
                        <a:effectLst/>
                        <a:latin typeface="HG丸ｺﾞｼｯｸM-PRO" panose="020F0600000000000000" pitchFamily="50" charset="-128"/>
                        <a:ea typeface="HG丸ｺﾞｼｯｸM-PRO" panose="020F0600000000000000" pitchFamily="50" charset="-128"/>
                      </a:endParaRPr>
                    </a:p>
                  </a:txBody>
                  <a:tcPr marL="9525" marR="9525" marT="9525" marB="0" anchor="ctr"/>
                </a:tc>
                <a:tc>
                  <a:txBody>
                    <a:bodyPr/>
                    <a:lstStyle/>
                    <a:p>
                      <a:pPr algn="l" fontAlgn="ctr"/>
                      <a:r>
                        <a:rPr lang="ja-JP" altLang="en-US" sz="1400" b="1" u="none" strike="noStrike" dirty="0" smtClean="0">
                          <a:effectLst/>
                          <a:latin typeface="HG丸ｺﾞｼｯｸM-PRO" panose="020F0600000000000000" pitchFamily="50" charset="-128"/>
                          <a:ea typeface="HG丸ｺﾞｼｯｸM-PRO" panose="020F0600000000000000" pitchFamily="50" charset="-128"/>
                        </a:rPr>
                        <a:t> 力仕事</a:t>
                      </a:r>
                      <a:r>
                        <a:rPr lang="ja-JP" altLang="en-US" sz="1400" b="1" u="none" strike="noStrike" dirty="0">
                          <a:effectLst/>
                          <a:latin typeface="HG丸ｺﾞｼｯｸM-PRO" panose="020F0600000000000000" pitchFamily="50" charset="-128"/>
                          <a:ea typeface="HG丸ｺﾞｼｯｸM-PRO" panose="020F0600000000000000" pitchFamily="50" charset="-128"/>
                        </a:rPr>
                        <a:t>が</a:t>
                      </a:r>
                      <a:r>
                        <a:rPr lang="ja-JP" altLang="en-US" sz="1400" b="1" u="none" strike="noStrike" dirty="0" smtClean="0">
                          <a:effectLst/>
                          <a:latin typeface="HG丸ｺﾞｼｯｸM-PRO" panose="020F0600000000000000" pitchFamily="50" charset="-128"/>
                          <a:ea typeface="HG丸ｺﾞｼｯｸM-PRO" panose="020F0600000000000000" pitchFamily="50" charset="-128"/>
                        </a:rPr>
                        <a:t>多い</a:t>
                      </a:r>
                      <a:r>
                        <a:rPr lang="ja-JP" altLang="en-US" sz="1400" b="1" u="none" strike="noStrike" dirty="0">
                          <a:effectLst/>
                          <a:latin typeface="HG丸ｺﾞｼｯｸM-PRO" panose="020F0600000000000000" pitchFamily="50" charset="-128"/>
                          <a:ea typeface="HG丸ｺﾞｼｯｸM-PRO" panose="020F0600000000000000" pitchFamily="50" charset="-128"/>
                        </a:rPr>
                        <a:t/>
                      </a:r>
                      <a:br>
                        <a:rPr lang="ja-JP" altLang="en-US" sz="1400" b="1" u="none" strike="noStrike" dirty="0">
                          <a:effectLst/>
                          <a:latin typeface="HG丸ｺﾞｼｯｸM-PRO" panose="020F0600000000000000" pitchFamily="50" charset="-128"/>
                          <a:ea typeface="HG丸ｺﾞｼｯｸM-PRO" panose="020F0600000000000000" pitchFamily="50" charset="-128"/>
                        </a:rPr>
                      </a:br>
                      <a:r>
                        <a:rPr lang="ja-JP" altLang="en-US" sz="1400" b="1" u="none" strike="noStrike" dirty="0" smtClean="0">
                          <a:effectLst/>
                          <a:latin typeface="HG丸ｺﾞｼｯｸM-PRO" panose="020F0600000000000000" pitchFamily="50" charset="-128"/>
                          <a:ea typeface="HG丸ｺﾞｼｯｸM-PRO" panose="020F0600000000000000" pitchFamily="50" charset="-128"/>
                        </a:rPr>
                        <a:t>  職業</a:t>
                      </a:r>
                      <a:endParaRPr lang="ja-JP" altLang="en-US" sz="1400" b="1" i="0" u="none" strike="noStrike" dirty="0">
                        <a:solidFill>
                          <a:srgbClr val="000000"/>
                        </a:solidFill>
                        <a:effectLst/>
                        <a:latin typeface="HG丸ｺﾞｼｯｸM-PRO" panose="020F0600000000000000" pitchFamily="50" charset="-128"/>
                        <a:ea typeface="HG丸ｺﾞｼｯｸM-PRO" panose="020F0600000000000000" pitchFamily="50" charset="-128"/>
                      </a:endParaRPr>
                    </a:p>
                  </a:txBody>
                  <a:tcPr marL="9525" marR="9525" marT="9525" marB="0" anchor="ctr"/>
                </a:tc>
                <a:extLst>
                  <a:ext uri="{0D108BD9-81ED-4DB2-BD59-A6C34878D82A}">
                    <a16:rowId xmlns:a16="http://schemas.microsoft.com/office/drawing/2014/main" xmlns="" val="10001"/>
                  </a:ext>
                </a:extLst>
              </a:tr>
              <a:tr h="893802">
                <a:tc>
                  <a:txBody>
                    <a:bodyPr/>
                    <a:lstStyle/>
                    <a:p>
                      <a:pPr algn="ctr" fontAlgn="ctr"/>
                      <a:r>
                        <a:rPr lang="ja-JP" altLang="en-US" sz="1400" b="1" u="none" strike="noStrike" dirty="0">
                          <a:effectLst/>
                          <a:latin typeface="HG丸ｺﾞｼｯｸM-PRO" panose="020F0600000000000000" pitchFamily="50" charset="-128"/>
                          <a:ea typeface="HG丸ｺﾞｼｯｸM-PRO" panose="020F0600000000000000" pitchFamily="50" charset="-128"/>
                        </a:rPr>
                        <a:t>身体活動量</a:t>
                      </a:r>
                      <a:endParaRPr lang="ja-JP" altLang="en-US" sz="1400" b="1" i="0" u="none" strike="noStrike" dirty="0">
                        <a:solidFill>
                          <a:srgbClr val="000000"/>
                        </a:solidFill>
                        <a:effectLst/>
                        <a:latin typeface="HG丸ｺﾞｼｯｸM-PRO" panose="020F0600000000000000" pitchFamily="50" charset="-128"/>
                        <a:ea typeface="HG丸ｺﾞｼｯｸM-PRO" panose="020F0600000000000000" pitchFamily="50" charset="-128"/>
                      </a:endParaRPr>
                    </a:p>
                  </a:txBody>
                  <a:tcPr marL="9525" marR="9525" marT="9525" marB="0" anchor="ctr">
                    <a:solidFill>
                      <a:schemeClr val="tx2">
                        <a:lumMod val="20000"/>
                        <a:lumOff val="80000"/>
                      </a:schemeClr>
                    </a:solidFill>
                  </a:tcPr>
                </a:tc>
                <a:tc>
                  <a:txBody>
                    <a:bodyPr/>
                    <a:lstStyle/>
                    <a:p>
                      <a:pPr algn="ctr" fontAlgn="ctr"/>
                      <a:r>
                        <a:rPr lang="en-US" altLang="ja-JP" sz="1400" b="1" u="none" strike="noStrike" dirty="0" smtClean="0">
                          <a:effectLst/>
                          <a:latin typeface="HG丸ｺﾞｼｯｸM-PRO" panose="020F0600000000000000" pitchFamily="50" charset="-128"/>
                          <a:ea typeface="HG丸ｺﾞｼｯｸM-PRO" panose="020F0600000000000000" pitchFamily="50" charset="-128"/>
                        </a:rPr>
                        <a:t>20</a:t>
                      </a:r>
                      <a:r>
                        <a:rPr lang="en-US" sz="1400" b="1" u="none" strike="noStrike" dirty="0" smtClean="0">
                          <a:effectLst/>
                          <a:latin typeface="HG丸ｺﾞｼｯｸM-PRO" panose="020F0600000000000000" pitchFamily="50" charset="-128"/>
                          <a:ea typeface="HG丸ｺﾞｼｯｸM-PRO" panose="020F0600000000000000" pitchFamily="50" charset="-128"/>
                        </a:rPr>
                        <a:t>～</a:t>
                      </a:r>
                      <a:r>
                        <a:rPr lang="en-US" altLang="ja-JP" sz="1400" b="1" u="none" strike="noStrike" dirty="0" smtClean="0">
                          <a:effectLst/>
                          <a:latin typeface="HG丸ｺﾞｼｯｸM-PRO" panose="020F0600000000000000" pitchFamily="50" charset="-128"/>
                          <a:ea typeface="HG丸ｺﾞｼｯｸM-PRO" panose="020F0600000000000000" pitchFamily="50" charset="-128"/>
                        </a:rPr>
                        <a:t>30</a:t>
                      </a:r>
                      <a:r>
                        <a:rPr lang="en-US" sz="1400" b="1" u="none" strike="noStrike" dirty="0" smtClean="0">
                          <a:effectLst/>
                          <a:latin typeface="HG丸ｺﾞｼｯｸM-PRO" panose="020F0600000000000000" pitchFamily="50" charset="-128"/>
                          <a:ea typeface="HG丸ｺﾞｼｯｸM-PRO" panose="020F0600000000000000" pitchFamily="50" charset="-128"/>
                        </a:rPr>
                        <a:t>kcal</a:t>
                      </a:r>
                      <a:endParaRPr lang="en-US" sz="1400" b="1" i="0" u="none" strike="noStrike" dirty="0">
                        <a:solidFill>
                          <a:srgbClr val="000000"/>
                        </a:solidFill>
                        <a:effectLst/>
                        <a:latin typeface="HG丸ｺﾞｼｯｸM-PRO" panose="020F0600000000000000" pitchFamily="50" charset="-128"/>
                        <a:ea typeface="HG丸ｺﾞｼｯｸM-PRO" panose="020F0600000000000000" pitchFamily="50" charset="-128"/>
                      </a:endParaRPr>
                    </a:p>
                  </a:txBody>
                  <a:tcPr marL="9525" marR="9525" marT="9525" marB="0" anchor="ctr"/>
                </a:tc>
                <a:tc>
                  <a:txBody>
                    <a:bodyPr/>
                    <a:lstStyle/>
                    <a:p>
                      <a:pPr algn="ctr" fontAlgn="ctr"/>
                      <a:r>
                        <a:rPr lang="en-US" sz="1400" b="1" u="none" strike="noStrike" dirty="0">
                          <a:effectLst/>
                          <a:latin typeface="HG丸ｺﾞｼｯｸM-PRO" panose="020F0600000000000000" pitchFamily="50" charset="-128"/>
                          <a:ea typeface="HG丸ｺﾞｼｯｸM-PRO" panose="020F0600000000000000" pitchFamily="50" charset="-128"/>
                        </a:rPr>
                        <a:t>30～35kcal</a:t>
                      </a:r>
                      <a:endParaRPr lang="en-US" sz="1100" b="1" i="0" u="none" strike="noStrike" dirty="0">
                        <a:solidFill>
                          <a:srgbClr val="000000"/>
                        </a:solidFill>
                        <a:effectLst/>
                        <a:latin typeface="HG丸ｺﾞｼｯｸM-PRO" panose="020F0600000000000000" pitchFamily="50" charset="-128"/>
                        <a:ea typeface="HG丸ｺﾞｼｯｸM-PRO" panose="020F0600000000000000" pitchFamily="50" charset="-128"/>
                      </a:endParaRPr>
                    </a:p>
                  </a:txBody>
                  <a:tcPr marL="9525" marR="9525" marT="9525" marB="0" anchor="ctr"/>
                </a:tc>
                <a:tc>
                  <a:txBody>
                    <a:bodyPr/>
                    <a:lstStyle/>
                    <a:p>
                      <a:pPr algn="ctr" fontAlgn="ctr"/>
                      <a:r>
                        <a:rPr lang="en-US" sz="1400" b="1" u="none" strike="noStrike" dirty="0">
                          <a:effectLst/>
                          <a:latin typeface="HG丸ｺﾞｼｯｸM-PRO" panose="020F0600000000000000" pitchFamily="50" charset="-128"/>
                          <a:ea typeface="HG丸ｺﾞｼｯｸM-PRO" panose="020F0600000000000000" pitchFamily="50" charset="-128"/>
                        </a:rPr>
                        <a:t>35～40kcal</a:t>
                      </a:r>
                      <a:endParaRPr lang="en-US" sz="1100" b="1" i="0" u="none" strike="noStrike" dirty="0">
                        <a:solidFill>
                          <a:srgbClr val="000000"/>
                        </a:solidFill>
                        <a:effectLst/>
                        <a:latin typeface="HG丸ｺﾞｼｯｸM-PRO" panose="020F0600000000000000" pitchFamily="50" charset="-128"/>
                        <a:ea typeface="HG丸ｺﾞｼｯｸM-PRO" panose="020F0600000000000000" pitchFamily="50" charset="-128"/>
                      </a:endParaRPr>
                    </a:p>
                  </a:txBody>
                  <a:tcPr marL="9525" marR="9525" marT="9525" marB="0" anchor="ctr"/>
                </a:tc>
                <a:extLst>
                  <a:ext uri="{0D108BD9-81ED-4DB2-BD59-A6C34878D82A}">
                    <a16:rowId xmlns:a16="http://schemas.microsoft.com/office/drawing/2014/main" xmlns="" val="10002"/>
                  </a:ext>
                </a:extLst>
              </a:tr>
            </a:tbl>
          </a:graphicData>
        </a:graphic>
      </p:graphicFrame>
      <p:sp>
        <p:nvSpPr>
          <p:cNvPr id="8" name="角丸四角形 7"/>
          <p:cNvSpPr/>
          <p:nvPr/>
        </p:nvSpPr>
        <p:spPr>
          <a:xfrm>
            <a:off x="929174" y="2329542"/>
            <a:ext cx="1320800" cy="595086"/>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r>
              <a:rPr kumimoji="1" lang="ja-JP" altLang="en-US" sz="1400" b="1" dirty="0">
                <a:latin typeface="HG丸ｺﾞｼｯｸM-PRO" panose="020F0600000000000000" pitchFamily="50" charset="-128"/>
                <a:ea typeface="HG丸ｺﾞｼｯｸM-PRO" panose="020F0600000000000000" pitchFamily="50" charset="-128"/>
              </a:rPr>
              <a:t>身長</a:t>
            </a:r>
            <a:r>
              <a:rPr kumimoji="1" lang="ja-JP" altLang="en-US" b="1" dirty="0">
                <a:latin typeface="HG丸ｺﾞｼｯｸM-PRO" panose="020F0600000000000000" pitchFamily="50" charset="-128"/>
                <a:ea typeface="HG丸ｺﾞｼｯｸM-PRO" panose="020F0600000000000000" pitchFamily="50" charset="-128"/>
              </a:rPr>
              <a:t>　　</a:t>
            </a:r>
            <a:endParaRPr kumimoji="1" lang="en-US" altLang="ja-JP" b="1" dirty="0">
              <a:latin typeface="HG丸ｺﾞｼｯｸM-PRO" panose="020F0600000000000000" pitchFamily="50" charset="-128"/>
              <a:ea typeface="HG丸ｺﾞｼｯｸM-PRO" panose="020F0600000000000000" pitchFamily="50" charset="-128"/>
            </a:endParaRPr>
          </a:p>
          <a:p>
            <a:pPr algn="r"/>
            <a:r>
              <a:rPr lang="en-US" altLang="ja-JP" sz="1600" b="1" dirty="0">
                <a:latin typeface="HG丸ｺﾞｼｯｸM-PRO" panose="020F0600000000000000" pitchFamily="50" charset="-128"/>
                <a:ea typeface="HG丸ｺﾞｼｯｸM-PRO" panose="020F0600000000000000" pitchFamily="50" charset="-128"/>
              </a:rPr>
              <a:t>m</a:t>
            </a:r>
            <a:endParaRPr kumimoji="1" lang="ja-JP" altLang="en-US" sz="1600" b="1" dirty="0">
              <a:latin typeface="HG丸ｺﾞｼｯｸM-PRO" panose="020F0600000000000000" pitchFamily="50" charset="-128"/>
              <a:ea typeface="HG丸ｺﾞｼｯｸM-PRO" panose="020F0600000000000000" pitchFamily="50" charset="-128"/>
            </a:endParaRPr>
          </a:p>
        </p:txBody>
      </p:sp>
      <p:sp>
        <p:nvSpPr>
          <p:cNvPr id="9" name="乗算記号 8"/>
          <p:cNvSpPr/>
          <p:nvPr/>
        </p:nvSpPr>
        <p:spPr>
          <a:xfrm>
            <a:off x="2220686" y="2423885"/>
            <a:ext cx="406400" cy="406400"/>
          </a:xfrm>
          <a:prstGeom prst="mathMultiply">
            <a:avLst>
              <a:gd name="adj1" fmla="val 12806"/>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乗算記号 10"/>
          <p:cNvSpPr/>
          <p:nvPr/>
        </p:nvSpPr>
        <p:spPr>
          <a:xfrm>
            <a:off x="3947886" y="2423885"/>
            <a:ext cx="406400" cy="406400"/>
          </a:xfrm>
          <a:prstGeom prst="mathMultiply">
            <a:avLst>
              <a:gd name="adj1" fmla="val 12806"/>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角丸四角形 11"/>
          <p:cNvSpPr/>
          <p:nvPr/>
        </p:nvSpPr>
        <p:spPr>
          <a:xfrm>
            <a:off x="5259547" y="2329538"/>
            <a:ext cx="1620230" cy="595090"/>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r>
              <a:rPr lang="ja-JP" altLang="en-US" sz="1400" b="1" dirty="0">
                <a:latin typeface="HG丸ｺﾞｼｯｸM-PRO" panose="020F0600000000000000" pitchFamily="50" charset="-128"/>
                <a:ea typeface="HG丸ｺﾞｼｯｸM-PRO" panose="020F0600000000000000" pitchFamily="50" charset="-128"/>
              </a:rPr>
              <a:t>身体活動量</a:t>
            </a:r>
            <a:r>
              <a:rPr kumimoji="1" lang="ja-JP" altLang="en-US" sz="1400" b="1" dirty="0">
                <a:latin typeface="HG丸ｺﾞｼｯｸM-PRO" panose="020F0600000000000000" pitchFamily="50" charset="-128"/>
                <a:ea typeface="HG丸ｺﾞｼｯｸM-PRO" panose="020F0600000000000000" pitchFamily="50" charset="-128"/>
              </a:rPr>
              <a:t>　</a:t>
            </a:r>
            <a:r>
              <a:rPr kumimoji="1" lang="ja-JP" altLang="en-US" b="1" dirty="0"/>
              <a:t>　</a:t>
            </a:r>
            <a:endParaRPr kumimoji="1" lang="en-US" altLang="ja-JP" b="1" dirty="0"/>
          </a:p>
          <a:p>
            <a:pPr algn="r"/>
            <a:r>
              <a:rPr kumimoji="1" lang="en-US" altLang="ja-JP" dirty="0" smtClean="0"/>
              <a:t>kcal</a:t>
            </a:r>
            <a:endParaRPr kumimoji="1" lang="ja-JP" altLang="en-US" dirty="0"/>
          </a:p>
        </p:txBody>
      </p:sp>
      <p:sp>
        <p:nvSpPr>
          <p:cNvPr id="13" name="テキスト ボックス 12"/>
          <p:cNvSpPr txBox="1"/>
          <p:nvPr/>
        </p:nvSpPr>
        <p:spPr>
          <a:xfrm>
            <a:off x="4354296" y="2460953"/>
            <a:ext cx="502061" cy="369332"/>
          </a:xfrm>
          <a:prstGeom prst="rect">
            <a:avLst/>
          </a:prstGeom>
          <a:noFill/>
        </p:spPr>
        <p:txBody>
          <a:bodyPr wrap="none" rtlCol="0">
            <a:spAutoFit/>
          </a:bodyPr>
          <a:lstStyle/>
          <a:p>
            <a:r>
              <a:rPr kumimoji="1" lang="ja-JP" altLang="en-US" b="1" dirty="0"/>
              <a:t>２２</a:t>
            </a:r>
          </a:p>
        </p:txBody>
      </p:sp>
      <p:sp>
        <p:nvSpPr>
          <p:cNvPr id="14" name="乗算記号 13"/>
          <p:cNvSpPr/>
          <p:nvPr/>
        </p:nvSpPr>
        <p:spPr>
          <a:xfrm>
            <a:off x="4853141" y="2423885"/>
            <a:ext cx="406400" cy="406400"/>
          </a:xfrm>
          <a:prstGeom prst="mathMultiply">
            <a:avLst>
              <a:gd name="adj1" fmla="val 12806"/>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 name="角丸四角形 14"/>
          <p:cNvSpPr/>
          <p:nvPr/>
        </p:nvSpPr>
        <p:spPr>
          <a:xfrm>
            <a:off x="2627086" y="2329538"/>
            <a:ext cx="1320800" cy="595086"/>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r>
              <a:rPr kumimoji="1" lang="ja-JP" altLang="en-US" sz="1400" b="1" dirty="0">
                <a:latin typeface="HG丸ｺﾞｼｯｸM-PRO" panose="020F0600000000000000" pitchFamily="50" charset="-128"/>
                <a:ea typeface="HG丸ｺﾞｼｯｸM-PRO" panose="020F0600000000000000" pitchFamily="50" charset="-128"/>
              </a:rPr>
              <a:t>身長</a:t>
            </a:r>
            <a:r>
              <a:rPr kumimoji="1" lang="ja-JP" altLang="en-US" b="1" dirty="0">
                <a:latin typeface="HG丸ｺﾞｼｯｸM-PRO" panose="020F0600000000000000" pitchFamily="50" charset="-128"/>
                <a:ea typeface="HG丸ｺﾞｼｯｸM-PRO" panose="020F0600000000000000" pitchFamily="50" charset="-128"/>
              </a:rPr>
              <a:t>　　</a:t>
            </a:r>
            <a:endParaRPr kumimoji="1" lang="en-US" altLang="ja-JP" b="1" dirty="0">
              <a:latin typeface="HG丸ｺﾞｼｯｸM-PRO" panose="020F0600000000000000" pitchFamily="50" charset="-128"/>
              <a:ea typeface="HG丸ｺﾞｼｯｸM-PRO" panose="020F0600000000000000" pitchFamily="50" charset="-128"/>
            </a:endParaRPr>
          </a:p>
          <a:p>
            <a:pPr algn="r"/>
            <a:r>
              <a:rPr lang="en-US" altLang="ja-JP" sz="1600" b="1" dirty="0">
                <a:latin typeface="HG丸ｺﾞｼｯｸM-PRO" panose="020F0600000000000000" pitchFamily="50" charset="-128"/>
                <a:ea typeface="HG丸ｺﾞｼｯｸM-PRO" panose="020F0600000000000000" pitchFamily="50" charset="-128"/>
              </a:rPr>
              <a:t>m</a:t>
            </a:r>
            <a:endParaRPr kumimoji="1" lang="ja-JP" altLang="en-US" sz="1600" b="1" dirty="0">
              <a:latin typeface="HG丸ｺﾞｼｯｸM-PRO" panose="020F0600000000000000" pitchFamily="50" charset="-128"/>
              <a:ea typeface="HG丸ｺﾞｼｯｸM-PRO" panose="020F0600000000000000" pitchFamily="50" charset="-128"/>
            </a:endParaRPr>
          </a:p>
        </p:txBody>
      </p:sp>
      <p:sp>
        <p:nvSpPr>
          <p:cNvPr id="16" name="等号 15"/>
          <p:cNvSpPr/>
          <p:nvPr/>
        </p:nvSpPr>
        <p:spPr>
          <a:xfrm>
            <a:off x="6959609" y="2525479"/>
            <a:ext cx="246743" cy="203204"/>
          </a:xfrm>
          <a:prstGeom prst="mathEqua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17" name="角丸四角形 16"/>
          <p:cNvSpPr/>
          <p:nvPr/>
        </p:nvSpPr>
        <p:spPr>
          <a:xfrm>
            <a:off x="7206349" y="2348074"/>
            <a:ext cx="1620230" cy="595090"/>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r"/>
            <a:r>
              <a:rPr kumimoji="1" lang="ja-JP" altLang="en-US" sz="1400" dirty="0">
                <a:latin typeface="HG丸ｺﾞｼｯｸM-PRO" panose="020F0600000000000000" pitchFamily="50" charset="-128"/>
                <a:ea typeface="HG丸ｺﾞｼｯｸM-PRO" panose="020F0600000000000000" pitchFamily="50" charset="-128"/>
              </a:rPr>
              <a:t>　</a:t>
            </a:r>
            <a:r>
              <a:rPr kumimoji="1" lang="ja-JP" altLang="en-US" dirty="0">
                <a:latin typeface="HG丸ｺﾞｼｯｸM-PRO" panose="020F0600000000000000" pitchFamily="50" charset="-128"/>
                <a:ea typeface="HG丸ｺﾞｼｯｸM-PRO" panose="020F0600000000000000" pitchFamily="50" charset="-128"/>
              </a:rPr>
              <a:t>　</a:t>
            </a:r>
            <a:endParaRPr kumimoji="1" lang="en-US" altLang="ja-JP" dirty="0">
              <a:latin typeface="HG丸ｺﾞｼｯｸM-PRO" panose="020F0600000000000000" pitchFamily="50" charset="-128"/>
              <a:ea typeface="HG丸ｺﾞｼｯｸM-PRO" panose="020F0600000000000000" pitchFamily="50" charset="-128"/>
            </a:endParaRPr>
          </a:p>
          <a:p>
            <a:pPr algn="r"/>
            <a:r>
              <a:rPr kumimoji="1" lang="en-US" altLang="ja-JP" dirty="0" smtClean="0">
                <a:latin typeface="HG丸ｺﾞｼｯｸM-PRO" panose="020F0600000000000000" pitchFamily="50" charset="-128"/>
                <a:ea typeface="HG丸ｺﾞｼｯｸM-PRO" panose="020F0600000000000000" pitchFamily="50" charset="-128"/>
              </a:rPr>
              <a:t>k</a:t>
            </a:r>
            <a:r>
              <a:rPr kumimoji="1" lang="en-US" altLang="ja-JP" sz="1400" dirty="0" smtClean="0">
                <a:latin typeface="HG丸ｺﾞｼｯｸM-PRO" panose="020F0600000000000000" pitchFamily="50" charset="-128"/>
                <a:ea typeface="HG丸ｺﾞｼｯｸM-PRO" panose="020F0600000000000000" pitchFamily="50" charset="-128"/>
              </a:rPr>
              <a:t>cal</a:t>
            </a:r>
            <a:r>
              <a:rPr kumimoji="1" lang="en-US" altLang="ja-JP" sz="1400" dirty="0">
                <a:latin typeface="HG丸ｺﾞｼｯｸM-PRO" panose="020F0600000000000000" pitchFamily="50" charset="-128"/>
                <a:ea typeface="HG丸ｺﾞｼｯｸM-PRO" panose="020F0600000000000000" pitchFamily="50" charset="-128"/>
              </a:rPr>
              <a:t>/</a:t>
            </a:r>
            <a:r>
              <a:rPr kumimoji="1" lang="ja-JP" altLang="en-US" sz="1400" dirty="0">
                <a:latin typeface="HG丸ｺﾞｼｯｸM-PRO" panose="020F0600000000000000" pitchFamily="50" charset="-128"/>
                <a:ea typeface="HG丸ｺﾞｼｯｸM-PRO" panose="020F0600000000000000" pitchFamily="50" charset="-128"/>
              </a:rPr>
              <a:t>日</a:t>
            </a:r>
          </a:p>
        </p:txBody>
      </p:sp>
      <p:sp>
        <p:nvSpPr>
          <p:cNvPr id="18" name="テキスト ボックス 17"/>
          <p:cNvSpPr txBox="1"/>
          <p:nvPr/>
        </p:nvSpPr>
        <p:spPr>
          <a:xfrm>
            <a:off x="5874868" y="4559604"/>
            <a:ext cx="3831386" cy="1384995"/>
          </a:xfrm>
          <a:prstGeom prst="rect">
            <a:avLst/>
          </a:prstGeom>
          <a:noFill/>
        </p:spPr>
        <p:txBody>
          <a:bodyPr wrap="square" rtlCol="0">
            <a:spAutoFit/>
          </a:bodyPr>
          <a:lstStyle/>
          <a:p>
            <a:r>
              <a:rPr kumimoji="1" lang="ja-JP" altLang="en-US" b="1" dirty="0">
                <a:latin typeface="HG丸ｺﾞｼｯｸM-PRO" panose="020F0600000000000000" pitchFamily="50" charset="-128"/>
                <a:ea typeface="HG丸ｺﾞｼｯｸM-PRO" panose="020F0600000000000000" pitchFamily="50" charset="-128"/>
              </a:rPr>
              <a:t>（例）</a:t>
            </a:r>
            <a:endParaRPr kumimoji="1" lang="en-US" altLang="ja-JP" b="1" dirty="0">
              <a:latin typeface="HG丸ｺﾞｼｯｸM-PRO" panose="020F0600000000000000" pitchFamily="50" charset="-128"/>
              <a:ea typeface="HG丸ｺﾞｼｯｸM-PRO" panose="020F0600000000000000" pitchFamily="50" charset="-128"/>
            </a:endParaRPr>
          </a:p>
          <a:p>
            <a:endParaRPr kumimoji="1" lang="en-US" altLang="ja-JP" sz="1600" b="1" dirty="0">
              <a:latin typeface="HG丸ｺﾞｼｯｸM-PRO" panose="020F0600000000000000" pitchFamily="50" charset="-128"/>
              <a:ea typeface="HG丸ｺﾞｼｯｸM-PRO" panose="020F0600000000000000" pitchFamily="50" charset="-128"/>
            </a:endParaRPr>
          </a:p>
          <a:p>
            <a:r>
              <a:rPr kumimoji="1" lang="en-US" altLang="ja-JP" b="1" dirty="0">
                <a:latin typeface="HG丸ｺﾞｼｯｸM-PRO" panose="020F0600000000000000" pitchFamily="50" charset="-128"/>
                <a:ea typeface="HG丸ｺﾞｼｯｸM-PRO" panose="020F0600000000000000" pitchFamily="50" charset="-128"/>
              </a:rPr>
              <a:t>[</a:t>
            </a:r>
            <a:r>
              <a:rPr kumimoji="1" lang="ja-JP" altLang="en-US" b="1" dirty="0">
                <a:latin typeface="HG丸ｺﾞｼｯｸM-PRO" panose="020F0600000000000000" pitchFamily="50" charset="-128"/>
                <a:ea typeface="HG丸ｺﾞｼｯｸM-PRO" panose="020F0600000000000000" pitchFamily="50" charset="-128"/>
              </a:rPr>
              <a:t>身長</a:t>
            </a:r>
            <a:r>
              <a:rPr kumimoji="1" lang="en-US" altLang="ja-JP" b="1" dirty="0">
                <a:latin typeface="HG丸ｺﾞｼｯｸM-PRO" panose="020F0600000000000000" pitchFamily="50" charset="-128"/>
                <a:ea typeface="HG丸ｺﾞｼｯｸM-PRO" panose="020F0600000000000000" pitchFamily="50" charset="-128"/>
              </a:rPr>
              <a:t>160</a:t>
            </a:r>
            <a:r>
              <a:rPr kumimoji="1" lang="ja-JP" altLang="en-US" b="1" dirty="0">
                <a:latin typeface="HG丸ｺﾞｼｯｸM-PRO" panose="020F0600000000000000" pitchFamily="50" charset="-128"/>
                <a:ea typeface="HG丸ｺﾞｼｯｸM-PRO" panose="020F0600000000000000" pitchFamily="50" charset="-128"/>
              </a:rPr>
              <a:t>㎝、事務職の場合</a:t>
            </a:r>
            <a:r>
              <a:rPr kumimoji="1" lang="en-US" altLang="ja-JP" b="1" dirty="0">
                <a:latin typeface="HG丸ｺﾞｼｯｸM-PRO" panose="020F0600000000000000" pitchFamily="50" charset="-128"/>
                <a:ea typeface="HG丸ｺﾞｼｯｸM-PRO" panose="020F0600000000000000" pitchFamily="50" charset="-128"/>
              </a:rPr>
              <a:t>]</a:t>
            </a:r>
          </a:p>
          <a:p>
            <a:endParaRPr kumimoji="1" lang="en-US" altLang="ja-JP" sz="1600" b="1" dirty="0">
              <a:latin typeface="HG丸ｺﾞｼｯｸM-PRO" panose="020F0600000000000000" pitchFamily="50" charset="-128"/>
              <a:ea typeface="HG丸ｺﾞｼｯｸM-PRO" panose="020F0600000000000000" pitchFamily="50" charset="-128"/>
            </a:endParaRPr>
          </a:p>
          <a:p>
            <a:r>
              <a:rPr lang="en-US" altLang="ja-JP" sz="1600" b="1" dirty="0">
                <a:latin typeface="HG丸ｺﾞｼｯｸM-PRO" panose="020F0600000000000000" pitchFamily="50" charset="-128"/>
                <a:ea typeface="HG丸ｺﾞｼｯｸM-PRO" panose="020F0600000000000000" pitchFamily="50" charset="-128"/>
              </a:rPr>
              <a:t>1.6×1.6×22×30</a:t>
            </a:r>
            <a:r>
              <a:rPr lang="ja-JP" altLang="en-US" sz="1600" b="1" dirty="0">
                <a:latin typeface="HG丸ｺﾞｼｯｸM-PRO" panose="020F0600000000000000" pitchFamily="50" charset="-128"/>
                <a:ea typeface="HG丸ｺﾞｼｯｸM-PRO" panose="020F0600000000000000" pitchFamily="50" charset="-128"/>
              </a:rPr>
              <a:t>＝</a:t>
            </a:r>
            <a:r>
              <a:rPr lang="en-US" altLang="ja-JP" sz="1600" b="1" dirty="0">
                <a:latin typeface="HG丸ｺﾞｼｯｸM-PRO" panose="020F0600000000000000" pitchFamily="50" charset="-128"/>
                <a:ea typeface="HG丸ｺﾞｼｯｸM-PRO" panose="020F0600000000000000" pitchFamily="50" charset="-128"/>
              </a:rPr>
              <a:t>1689</a:t>
            </a:r>
            <a:r>
              <a:rPr lang="ja-JP" altLang="en-US" sz="1600" b="1" dirty="0">
                <a:latin typeface="HG丸ｺﾞｼｯｸM-PRO" panose="020F0600000000000000" pitchFamily="50" charset="-128"/>
                <a:ea typeface="HG丸ｺﾞｼｯｸM-PRO" panose="020F0600000000000000" pitchFamily="50" charset="-128"/>
              </a:rPr>
              <a:t>≒</a:t>
            </a:r>
            <a:r>
              <a:rPr lang="en-US" altLang="ja-JP" sz="1600" b="1" dirty="0">
                <a:latin typeface="HG丸ｺﾞｼｯｸM-PRO" panose="020F0600000000000000" pitchFamily="50" charset="-128"/>
                <a:ea typeface="HG丸ｺﾞｼｯｸM-PRO" panose="020F0600000000000000" pitchFamily="50" charset="-128"/>
              </a:rPr>
              <a:t>1700</a:t>
            </a:r>
            <a:r>
              <a:rPr kumimoji="1" lang="en-US" altLang="ja-JP" sz="1600" b="1" dirty="0">
                <a:latin typeface="HG丸ｺﾞｼｯｸM-PRO" panose="020F0600000000000000" pitchFamily="50" charset="-128"/>
                <a:ea typeface="HG丸ｺﾞｼｯｸM-PRO" panose="020F0600000000000000" pitchFamily="50" charset="-128"/>
              </a:rPr>
              <a:t> </a:t>
            </a:r>
            <a:endParaRPr kumimoji="1" lang="ja-JP" altLang="en-US" sz="1600" b="1" dirty="0">
              <a:latin typeface="HG丸ｺﾞｼｯｸM-PRO" panose="020F0600000000000000" pitchFamily="50" charset="-128"/>
              <a:ea typeface="HG丸ｺﾞｼｯｸM-PRO" panose="020F0600000000000000" pitchFamily="50" charset="-128"/>
            </a:endParaRPr>
          </a:p>
        </p:txBody>
      </p:sp>
      <p:sp>
        <p:nvSpPr>
          <p:cNvPr id="19" name="テキスト ボックス 18"/>
          <p:cNvSpPr txBox="1"/>
          <p:nvPr/>
        </p:nvSpPr>
        <p:spPr>
          <a:xfrm>
            <a:off x="2077755" y="3171214"/>
            <a:ext cx="2419461" cy="400110"/>
          </a:xfrm>
          <a:prstGeom prst="rect">
            <a:avLst/>
          </a:prstGeom>
          <a:noFill/>
        </p:spPr>
        <p:txBody>
          <a:bodyPr wrap="square" rtlCol="0">
            <a:spAutoFit/>
          </a:bodyPr>
          <a:lstStyle/>
          <a:p>
            <a:r>
              <a:rPr kumimoji="1" lang="en-US" altLang="ja-JP" sz="2000" b="1" dirty="0">
                <a:latin typeface="HG丸ｺﾞｼｯｸM-PRO" panose="020F0600000000000000" pitchFamily="50" charset="-128"/>
                <a:ea typeface="HG丸ｺﾞｼｯｸM-PRO" panose="020F0600000000000000" pitchFamily="50" charset="-128"/>
              </a:rPr>
              <a:t>[</a:t>
            </a:r>
            <a:r>
              <a:rPr kumimoji="1" lang="ja-JP" altLang="en-US" sz="2000" b="1" dirty="0">
                <a:latin typeface="HG丸ｺﾞｼｯｸM-PRO" panose="020F0600000000000000" pitchFamily="50" charset="-128"/>
                <a:ea typeface="HG丸ｺﾞｼｯｸM-PRO" panose="020F0600000000000000" pitchFamily="50" charset="-128"/>
              </a:rPr>
              <a:t>身体活動量</a:t>
            </a:r>
            <a:r>
              <a:rPr kumimoji="1" lang="en-US" altLang="ja-JP" sz="2000" b="1" dirty="0">
                <a:latin typeface="HG丸ｺﾞｼｯｸM-PRO" panose="020F0600000000000000" pitchFamily="50" charset="-128"/>
                <a:ea typeface="HG丸ｺﾞｼｯｸM-PRO" panose="020F0600000000000000" pitchFamily="50" charset="-128"/>
              </a:rPr>
              <a:t>]</a:t>
            </a:r>
          </a:p>
        </p:txBody>
      </p:sp>
      <p:sp>
        <p:nvSpPr>
          <p:cNvPr id="22" name="タイトル 1"/>
          <p:cNvSpPr txBox="1">
            <a:spLocks/>
          </p:cNvSpPr>
          <p:nvPr/>
        </p:nvSpPr>
        <p:spPr>
          <a:xfrm>
            <a:off x="517192" y="429757"/>
            <a:ext cx="8871615" cy="107178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en-US" altLang="ja-JP" sz="3200" b="1" dirty="0">
                <a:latin typeface="HG丸ｺﾞｼｯｸM-PRO" panose="020F0600000000000000" pitchFamily="50" charset="-128"/>
                <a:ea typeface="HG丸ｺﾞｼｯｸM-PRO" panose="020F0600000000000000" pitchFamily="50" charset="-128"/>
              </a:rPr>
              <a:t>【Point</a:t>
            </a:r>
            <a:r>
              <a:rPr lang="ja-JP" altLang="en-US" sz="3200" b="1" dirty="0">
                <a:latin typeface="HG丸ｺﾞｼｯｸM-PRO" panose="020F0600000000000000" pitchFamily="50" charset="-128"/>
                <a:ea typeface="HG丸ｺﾞｼｯｸM-PRO" panose="020F0600000000000000" pitchFamily="50" charset="-128"/>
              </a:rPr>
              <a:t>２</a:t>
            </a:r>
            <a:r>
              <a:rPr lang="en-US" altLang="ja-JP" sz="3200" b="1" dirty="0">
                <a:latin typeface="HG丸ｺﾞｼｯｸM-PRO" panose="020F0600000000000000" pitchFamily="50" charset="-128"/>
                <a:ea typeface="HG丸ｺﾞｼｯｸM-PRO" panose="020F0600000000000000" pitchFamily="50" charset="-128"/>
              </a:rPr>
              <a:t>】</a:t>
            </a:r>
            <a:br>
              <a:rPr lang="en-US" altLang="ja-JP" sz="3200" b="1" dirty="0">
                <a:latin typeface="HG丸ｺﾞｼｯｸM-PRO" panose="020F0600000000000000" pitchFamily="50" charset="-128"/>
                <a:ea typeface="HG丸ｺﾞｼｯｸM-PRO" panose="020F0600000000000000" pitchFamily="50" charset="-128"/>
              </a:rPr>
            </a:br>
            <a:r>
              <a:rPr lang="ja-JP" altLang="en-US" sz="3200" b="1" dirty="0">
                <a:latin typeface="HG丸ｺﾞｼｯｸM-PRO" panose="020F0600000000000000" pitchFamily="50" charset="-128"/>
                <a:ea typeface="HG丸ｺﾞｼｯｸM-PRO" panose="020F0600000000000000" pitchFamily="50" charset="-128"/>
              </a:rPr>
              <a:t>　　</a:t>
            </a:r>
            <a:r>
              <a:rPr lang="ja-JP" altLang="en-US" sz="3200" b="1" dirty="0" smtClean="0">
                <a:latin typeface="HG丸ｺﾞｼｯｸM-PRO" panose="020F0600000000000000" pitchFamily="50" charset="-128"/>
                <a:ea typeface="HG丸ｺﾞｼｯｸM-PRO" panose="020F0600000000000000" pitchFamily="50" charset="-128"/>
              </a:rPr>
              <a:t>必要</a:t>
            </a:r>
            <a:r>
              <a:rPr lang="ja-JP" altLang="en-US" sz="3200" b="1" dirty="0">
                <a:latin typeface="HG丸ｺﾞｼｯｸM-PRO" panose="020F0600000000000000" pitchFamily="50" charset="-128"/>
                <a:ea typeface="HG丸ｺﾞｼｯｸM-PRO" panose="020F0600000000000000" pitchFamily="50" charset="-128"/>
              </a:rPr>
              <a:t>なエネルギー量を</a:t>
            </a:r>
            <a:r>
              <a:rPr lang="ja-JP" altLang="en-US" sz="3200" b="1" dirty="0" smtClean="0">
                <a:latin typeface="HG丸ｺﾞｼｯｸM-PRO" panose="020F0600000000000000" pitchFamily="50" charset="-128"/>
                <a:ea typeface="HG丸ｺﾞｼｯｸM-PRO" panose="020F0600000000000000" pitchFamily="50" charset="-128"/>
              </a:rPr>
              <a:t>知</a:t>
            </a:r>
            <a:r>
              <a:rPr lang="ja-JP" altLang="en-US" sz="3200" b="1" dirty="0">
                <a:latin typeface="HG丸ｺﾞｼｯｸM-PRO" panose="020F0600000000000000" pitchFamily="50" charset="-128"/>
                <a:ea typeface="HG丸ｺﾞｼｯｸM-PRO" panose="020F0600000000000000" pitchFamily="50" charset="-128"/>
              </a:rPr>
              <a:t>る</a:t>
            </a:r>
            <a:r>
              <a:rPr lang="en-US" altLang="ja-JP" sz="3200" b="1" dirty="0">
                <a:latin typeface="HG丸ｺﾞｼｯｸM-PRO" panose="020F0600000000000000" pitchFamily="50" charset="-128"/>
                <a:ea typeface="HG丸ｺﾞｼｯｸM-PRO" panose="020F0600000000000000" pitchFamily="50" charset="-128"/>
              </a:rPr>
              <a:t/>
            </a:r>
            <a:br>
              <a:rPr lang="en-US" altLang="ja-JP" sz="3200" b="1" dirty="0">
                <a:latin typeface="HG丸ｺﾞｼｯｸM-PRO" panose="020F0600000000000000" pitchFamily="50" charset="-128"/>
                <a:ea typeface="HG丸ｺﾞｼｯｸM-PRO" panose="020F0600000000000000" pitchFamily="50" charset="-128"/>
              </a:rPr>
            </a:br>
            <a:r>
              <a:rPr lang="ja-JP" altLang="en-US" sz="3200" b="1" dirty="0">
                <a:latin typeface="HG丸ｺﾞｼｯｸM-PRO" panose="020F0600000000000000" pitchFamily="50" charset="-128"/>
                <a:ea typeface="HG丸ｺﾞｼｯｸM-PRO" panose="020F0600000000000000" pitchFamily="50" charset="-128"/>
              </a:rPr>
              <a:t>　</a:t>
            </a:r>
          </a:p>
        </p:txBody>
      </p:sp>
      <p:pic>
        <p:nvPicPr>
          <p:cNvPr id="20"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914004" y="2824717"/>
            <a:ext cx="1275154" cy="12751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1" name="Picture 8"/>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259815" y="3090779"/>
            <a:ext cx="1559695" cy="15596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3"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853838" y="2852294"/>
            <a:ext cx="2288244" cy="22882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4" name="テキスト ボックス 23"/>
          <p:cNvSpPr txBox="1"/>
          <p:nvPr/>
        </p:nvSpPr>
        <p:spPr>
          <a:xfrm>
            <a:off x="460042" y="6551854"/>
            <a:ext cx="9063880" cy="276999"/>
          </a:xfrm>
          <a:prstGeom prst="rect">
            <a:avLst/>
          </a:prstGeom>
          <a:noFill/>
        </p:spPr>
        <p:txBody>
          <a:bodyPr wrap="square" rtlCol="0">
            <a:spAutoFit/>
          </a:bodyPr>
          <a:lstStyle/>
          <a:p>
            <a:r>
              <a:rPr lang="ja-JP" altLang="en-US" sz="1200" dirty="0">
                <a:latin typeface="+mn-ea"/>
              </a:rPr>
              <a:t>出典：功刀浩：</a:t>
            </a:r>
            <a:r>
              <a:rPr lang="en-US" altLang="ja-JP" sz="1200" dirty="0">
                <a:latin typeface="+mn-ea"/>
              </a:rPr>
              <a:t>『</a:t>
            </a:r>
            <a:r>
              <a:rPr lang="ja-JP" altLang="en-US" sz="1200" dirty="0">
                <a:latin typeface="+mn-ea"/>
              </a:rPr>
              <a:t>国立精神・</a:t>
            </a:r>
            <a:r>
              <a:rPr lang="ja-JP" altLang="en-US" sz="1200">
                <a:latin typeface="+mn-ea"/>
              </a:rPr>
              <a:t>神経</a:t>
            </a:r>
            <a:r>
              <a:rPr lang="ja-JP" altLang="en-US" sz="1200" smtClean="0">
                <a:latin typeface="+mn-ea"/>
              </a:rPr>
              <a:t>医療研究センター</a:t>
            </a:r>
            <a:r>
              <a:rPr lang="ja-JP" altLang="en-US" sz="1200" dirty="0">
                <a:latin typeface="+mn-ea"/>
              </a:rPr>
              <a:t>の医師と管理栄養士が教えるうつ病の毎日ごはん</a:t>
            </a:r>
            <a:r>
              <a:rPr lang="en-US" altLang="ja-JP" sz="1200" dirty="0">
                <a:latin typeface="+mn-ea"/>
              </a:rPr>
              <a:t>』</a:t>
            </a:r>
            <a:r>
              <a:rPr lang="ja-JP" altLang="en-US" sz="1200" dirty="0">
                <a:latin typeface="+mn-ea"/>
              </a:rPr>
              <a:t>女子栄養大学出版部（</a:t>
            </a:r>
            <a:r>
              <a:rPr lang="en-US" altLang="ja-JP" sz="1200" dirty="0">
                <a:latin typeface="+mn-ea"/>
              </a:rPr>
              <a:t>2015</a:t>
            </a:r>
            <a:r>
              <a:rPr lang="ja-JP" altLang="en-US" sz="1200" dirty="0">
                <a:latin typeface="+mn-ea"/>
              </a:rPr>
              <a:t>）</a:t>
            </a:r>
            <a:r>
              <a:rPr kumimoji="1" lang="en-US" altLang="ja-JP" sz="1200" dirty="0">
                <a:latin typeface="+mn-ea"/>
              </a:rPr>
              <a:t>p14</a:t>
            </a:r>
            <a:endParaRPr kumimoji="1" lang="ja-JP" altLang="en-US" sz="1200" dirty="0">
              <a:latin typeface="+mn-ea"/>
            </a:endParaRPr>
          </a:p>
        </p:txBody>
      </p:sp>
    </p:spTree>
    <p:extLst>
      <p:ext uri="{BB962C8B-B14F-4D97-AF65-F5344CB8AC3E}">
        <p14:creationId xmlns:p14="http://schemas.microsoft.com/office/powerpoint/2010/main" val="122146550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Rectangle 2"/>
          <p:cNvSpPr>
            <a:spLocks noGrp="1" noChangeArrowheads="1"/>
          </p:cNvSpPr>
          <p:nvPr>
            <p:ph type="title"/>
          </p:nvPr>
        </p:nvSpPr>
        <p:spPr>
          <a:xfrm>
            <a:off x="761738" y="391033"/>
            <a:ext cx="8915400" cy="1143000"/>
          </a:xfrm>
        </p:spPr>
        <p:txBody>
          <a:bodyPr/>
          <a:lstStyle/>
          <a:p>
            <a:pPr eaLnBrk="1" hangingPunct="1"/>
            <a:r>
              <a:rPr lang="ja-JP" altLang="en-US" b="1" dirty="0">
                <a:latin typeface="HG丸ｺﾞｼｯｸM-PRO" panose="020F0600000000000000" pitchFamily="50" charset="-128"/>
                <a:ea typeface="HG丸ｺﾞｼｯｸM-PRO" panose="020F0600000000000000" pitchFamily="50" charset="-128"/>
              </a:rPr>
              <a:t>講座の目的と進め方</a:t>
            </a:r>
          </a:p>
        </p:txBody>
      </p:sp>
      <p:sp>
        <p:nvSpPr>
          <p:cNvPr id="5124" name="Rectangle 3"/>
          <p:cNvSpPr>
            <a:spLocks noGrp="1" noChangeArrowheads="1"/>
          </p:cNvSpPr>
          <p:nvPr>
            <p:ph idx="1"/>
          </p:nvPr>
        </p:nvSpPr>
        <p:spPr>
          <a:xfrm>
            <a:off x="704975" y="1534033"/>
            <a:ext cx="8812561" cy="4757910"/>
          </a:xfrm>
        </p:spPr>
        <p:txBody>
          <a:bodyPr>
            <a:normAutofit lnSpcReduction="10000"/>
          </a:bodyPr>
          <a:lstStyle/>
          <a:p>
            <a:pPr marL="0" indent="0" eaLnBrk="1" hangingPunct="1">
              <a:buNone/>
            </a:pPr>
            <a:r>
              <a:rPr lang="ja-JP" altLang="en-US" sz="2800" b="1" dirty="0">
                <a:latin typeface="HG丸ｺﾞｼｯｸM-PRO" panose="020F0600000000000000" pitchFamily="50" charset="-128"/>
                <a:ea typeface="HG丸ｺﾞｼｯｸM-PRO" panose="020F0600000000000000" pitchFamily="50" charset="-128"/>
              </a:rPr>
              <a:t>■目的：</a:t>
            </a:r>
            <a:endParaRPr lang="en-US" altLang="ja-JP" sz="2800" b="1" dirty="0">
              <a:latin typeface="HG丸ｺﾞｼｯｸM-PRO" panose="020F0600000000000000" pitchFamily="50" charset="-128"/>
              <a:ea typeface="HG丸ｺﾞｼｯｸM-PRO" panose="020F0600000000000000" pitchFamily="50" charset="-128"/>
            </a:endParaRPr>
          </a:p>
          <a:p>
            <a:pPr marL="0" indent="0" eaLnBrk="1" hangingPunct="1">
              <a:buNone/>
            </a:pPr>
            <a:r>
              <a:rPr lang="ja-JP" altLang="en-US" b="1" dirty="0">
                <a:latin typeface="HG丸ｺﾞｼｯｸM-PRO" panose="020F0600000000000000" pitchFamily="50" charset="-128"/>
                <a:ea typeface="HG丸ｺﾞｼｯｸM-PRO" panose="020F0600000000000000" pitchFamily="50" charset="-128"/>
              </a:rPr>
              <a:t>・「日常生活基礎力形成支援」全体の流れを知る</a:t>
            </a:r>
            <a:endParaRPr lang="en-US" altLang="ja-JP" sz="2800" b="1" dirty="0">
              <a:latin typeface="HG丸ｺﾞｼｯｸM-PRO" panose="020F0600000000000000" pitchFamily="50" charset="-128"/>
              <a:ea typeface="HG丸ｺﾞｼｯｸM-PRO" panose="020F0600000000000000" pitchFamily="50" charset="-128"/>
            </a:endParaRPr>
          </a:p>
          <a:p>
            <a:pPr marL="0" indent="0">
              <a:buNone/>
            </a:pPr>
            <a:r>
              <a:rPr lang="ja-JP" altLang="en-US" sz="2800" b="1" dirty="0">
                <a:latin typeface="HG丸ｺﾞｼｯｸM-PRO" panose="020F0600000000000000" pitchFamily="50" charset="-128"/>
                <a:ea typeface="HG丸ｺﾞｼｯｸM-PRO" panose="020F0600000000000000" pitchFamily="50" charset="-128"/>
              </a:rPr>
              <a:t>・生活習慣に取り組む意義について理解を</a:t>
            </a:r>
            <a:r>
              <a:rPr lang="ja-JP" altLang="en-US" sz="2800" b="1" dirty="0" smtClean="0">
                <a:latin typeface="HG丸ｺﾞｼｯｸM-PRO" panose="020F0600000000000000" pitchFamily="50" charset="-128"/>
                <a:ea typeface="HG丸ｺﾞｼｯｸM-PRO" panose="020F0600000000000000" pitchFamily="50" charset="-128"/>
              </a:rPr>
              <a:t>深める</a:t>
            </a:r>
            <a:endParaRPr lang="en-US" altLang="ja-JP" sz="2800" b="1" dirty="0">
              <a:latin typeface="HG丸ｺﾞｼｯｸM-PRO" panose="020F0600000000000000" pitchFamily="50" charset="-128"/>
              <a:ea typeface="HG丸ｺﾞｼｯｸM-PRO" panose="020F0600000000000000" pitchFamily="50" charset="-128"/>
            </a:endParaRPr>
          </a:p>
          <a:p>
            <a:pPr marL="0" indent="0">
              <a:buNone/>
            </a:pPr>
            <a:r>
              <a:rPr lang="ja-JP" altLang="en-US" b="1" dirty="0">
                <a:latin typeface="HG丸ｺﾞｼｯｸM-PRO" panose="020F0600000000000000" pitchFamily="50" charset="-128"/>
                <a:ea typeface="HG丸ｺﾞｼｯｸM-PRO" panose="020F0600000000000000" pitchFamily="50" charset="-128"/>
              </a:rPr>
              <a:t>・睡眠・食事</a:t>
            </a:r>
            <a:r>
              <a:rPr lang="ja-JP" altLang="en-US" sz="2800" b="1" dirty="0">
                <a:latin typeface="HG丸ｺﾞｼｯｸM-PRO" panose="020F0600000000000000" pitchFamily="50" charset="-128"/>
                <a:ea typeface="HG丸ｺﾞｼｯｸM-PRO" panose="020F0600000000000000" pitchFamily="50" charset="-128"/>
              </a:rPr>
              <a:t>・運動・セルフケア</a:t>
            </a:r>
            <a:r>
              <a:rPr lang="ja-JP" altLang="en-US" b="1" dirty="0">
                <a:latin typeface="HG丸ｺﾞｼｯｸM-PRO" panose="020F0600000000000000" pitchFamily="50" charset="-128"/>
                <a:ea typeface="HG丸ｺﾞｼｯｸM-PRO" panose="020F0600000000000000" pitchFamily="50" charset="-128"/>
              </a:rPr>
              <a:t>等</a:t>
            </a:r>
            <a:r>
              <a:rPr lang="ja-JP" altLang="en-US" sz="2800" b="1" dirty="0">
                <a:latin typeface="HG丸ｺﾞｼｯｸM-PRO" panose="020F0600000000000000" pitchFamily="50" charset="-128"/>
                <a:ea typeface="HG丸ｺﾞｼｯｸM-PRO" panose="020F0600000000000000" pitchFamily="50" charset="-128"/>
              </a:rPr>
              <a:t>についての一般的　</a:t>
            </a:r>
            <a:endParaRPr lang="en-US" altLang="ja-JP" sz="2800" b="1" dirty="0">
              <a:latin typeface="HG丸ｺﾞｼｯｸM-PRO" panose="020F0600000000000000" pitchFamily="50" charset="-128"/>
              <a:ea typeface="HG丸ｺﾞｼｯｸM-PRO" panose="020F0600000000000000" pitchFamily="50" charset="-128"/>
            </a:endParaRPr>
          </a:p>
          <a:p>
            <a:pPr marL="0" indent="0">
              <a:buNone/>
            </a:pPr>
            <a:r>
              <a:rPr lang="ja-JP" altLang="en-US" b="1" dirty="0">
                <a:latin typeface="HG丸ｺﾞｼｯｸM-PRO" panose="020F0600000000000000" pitchFamily="50" charset="-128"/>
                <a:ea typeface="HG丸ｺﾞｼｯｸM-PRO" panose="020F0600000000000000" pitchFamily="50" charset="-128"/>
              </a:rPr>
              <a:t>　</a:t>
            </a:r>
            <a:r>
              <a:rPr lang="ja-JP" altLang="en-US" sz="2800" b="1" dirty="0">
                <a:latin typeface="HG丸ｺﾞｼｯｸM-PRO" panose="020F0600000000000000" pitchFamily="50" charset="-128"/>
                <a:ea typeface="HG丸ｺﾞｼｯｸM-PRO" panose="020F0600000000000000" pitchFamily="50" charset="-128"/>
              </a:rPr>
              <a:t>な知識を</a:t>
            </a:r>
            <a:r>
              <a:rPr lang="ja-JP" altLang="en-US" sz="2800" b="1" dirty="0" smtClean="0">
                <a:latin typeface="HG丸ｺﾞｼｯｸM-PRO" panose="020F0600000000000000" pitchFamily="50" charset="-128"/>
                <a:ea typeface="HG丸ｺﾞｼｯｸM-PRO" panose="020F0600000000000000" pitchFamily="50" charset="-128"/>
              </a:rPr>
              <a:t>得る</a:t>
            </a:r>
            <a:endParaRPr lang="en-US" altLang="ja-JP" sz="2800" b="1" dirty="0">
              <a:latin typeface="HG丸ｺﾞｼｯｸM-PRO" panose="020F0600000000000000" pitchFamily="50" charset="-128"/>
              <a:ea typeface="HG丸ｺﾞｼｯｸM-PRO" panose="020F0600000000000000" pitchFamily="50" charset="-128"/>
            </a:endParaRPr>
          </a:p>
          <a:p>
            <a:pPr marL="0" indent="0" eaLnBrk="1" hangingPunct="1">
              <a:buNone/>
            </a:pPr>
            <a:r>
              <a:rPr lang="ja-JP" altLang="en-US" sz="2800" b="1" dirty="0">
                <a:latin typeface="HG丸ｺﾞｼｯｸM-PRO" panose="020F0600000000000000" pitchFamily="50" charset="-128"/>
                <a:ea typeface="HG丸ｺﾞｼｯｸM-PRO" panose="020F0600000000000000" pitchFamily="50" charset="-128"/>
              </a:rPr>
              <a:t>・ご自身の生活を振り返り、改善したい目標を</a:t>
            </a:r>
            <a:r>
              <a:rPr lang="ja-JP" altLang="en-US" sz="2800" b="1" dirty="0" smtClean="0">
                <a:latin typeface="HG丸ｺﾞｼｯｸM-PRO" panose="020F0600000000000000" pitchFamily="50" charset="-128"/>
                <a:ea typeface="HG丸ｺﾞｼｯｸM-PRO" panose="020F0600000000000000" pitchFamily="50" charset="-128"/>
              </a:rPr>
              <a:t>決める</a:t>
            </a:r>
            <a:endParaRPr lang="en-US" altLang="ja-JP" sz="2800" b="1" dirty="0">
              <a:latin typeface="HG丸ｺﾞｼｯｸM-PRO" panose="020F0600000000000000" pitchFamily="50" charset="-128"/>
              <a:ea typeface="HG丸ｺﾞｼｯｸM-PRO" panose="020F0600000000000000" pitchFamily="50" charset="-128"/>
            </a:endParaRPr>
          </a:p>
          <a:p>
            <a:pPr marL="0" indent="0" eaLnBrk="1" hangingPunct="1">
              <a:buNone/>
            </a:pPr>
            <a:endParaRPr lang="en-US" altLang="ja-JP" sz="2800" b="1" dirty="0">
              <a:latin typeface="HG丸ｺﾞｼｯｸM-PRO" panose="020F0600000000000000" pitchFamily="50" charset="-128"/>
              <a:ea typeface="HG丸ｺﾞｼｯｸM-PRO" panose="020F0600000000000000" pitchFamily="50" charset="-128"/>
            </a:endParaRPr>
          </a:p>
          <a:p>
            <a:pPr marL="0" indent="0" eaLnBrk="1" hangingPunct="1">
              <a:buNone/>
            </a:pPr>
            <a:r>
              <a:rPr lang="ja-JP" altLang="en-US" sz="2800" b="1" dirty="0">
                <a:latin typeface="HG丸ｺﾞｼｯｸM-PRO" panose="020F0600000000000000" pitchFamily="50" charset="-128"/>
                <a:ea typeface="HG丸ｺﾞｼｯｸM-PRO" panose="020F0600000000000000" pitchFamily="50" charset="-128"/>
              </a:rPr>
              <a:t>■進め方：</a:t>
            </a:r>
            <a:endParaRPr lang="en-US" altLang="ja-JP" sz="2800" b="1" dirty="0">
              <a:latin typeface="HG丸ｺﾞｼｯｸM-PRO" panose="020F0600000000000000" pitchFamily="50" charset="-128"/>
              <a:ea typeface="HG丸ｺﾞｼｯｸM-PRO" panose="020F0600000000000000" pitchFamily="50" charset="-128"/>
            </a:endParaRPr>
          </a:p>
          <a:p>
            <a:pPr marL="0" indent="0" eaLnBrk="1" hangingPunct="1">
              <a:buNone/>
            </a:pPr>
            <a:r>
              <a:rPr lang="ja-JP" altLang="en-US" sz="2800" b="1" dirty="0">
                <a:latin typeface="HG丸ｺﾞｼｯｸM-PRO" panose="020F0600000000000000" pitchFamily="50" charset="-128"/>
                <a:ea typeface="HG丸ｺﾞｼｯｸM-PRO" panose="020F0600000000000000" pitchFamily="50" charset="-128"/>
              </a:rPr>
              <a:t>・レジュメの説明</a:t>
            </a:r>
            <a:endParaRPr lang="en-US" altLang="ja-JP" sz="2800" b="1" dirty="0">
              <a:latin typeface="HG丸ｺﾞｼｯｸM-PRO" panose="020F0600000000000000" pitchFamily="50" charset="-128"/>
              <a:ea typeface="HG丸ｺﾞｼｯｸM-PRO" panose="020F0600000000000000" pitchFamily="50" charset="-128"/>
            </a:endParaRPr>
          </a:p>
          <a:p>
            <a:pPr marL="0" indent="0" eaLnBrk="1" hangingPunct="1">
              <a:buNone/>
            </a:pPr>
            <a:r>
              <a:rPr lang="ja-JP" altLang="en-US" sz="2800" b="1" dirty="0">
                <a:latin typeface="HG丸ｺﾞｼｯｸM-PRO" panose="020F0600000000000000" pitchFamily="50" charset="-128"/>
                <a:ea typeface="HG丸ｺﾞｼｯｸM-PRO" panose="020F0600000000000000" pitchFamily="50" charset="-128"/>
              </a:rPr>
              <a:t>・ご自身の生活の振り返りを</a:t>
            </a:r>
            <a:r>
              <a:rPr lang="ja-JP" altLang="en-US" sz="2800" b="1" dirty="0" smtClean="0">
                <a:latin typeface="HG丸ｺﾞｼｯｸM-PRO" panose="020F0600000000000000" pitchFamily="50" charset="-128"/>
                <a:ea typeface="HG丸ｺﾞｼｯｸM-PRO" panose="020F0600000000000000" pitchFamily="50" charset="-128"/>
              </a:rPr>
              <a:t>行う</a:t>
            </a:r>
            <a:endParaRPr lang="en-US" altLang="ja-JP" sz="2800" b="1" dirty="0">
              <a:latin typeface="HG丸ｺﾞｼｯｸM-PRO" panose="020F0600000000000000" pitchFamily="50" charset="-128"/>
              <a:ea typeface="HG丸ｺﾞｼｯｸM-PRO" panose="020F0600000000000000" pitchFamily="50" charset="-128"/>
            </a:endParaRPr>
          </a:p>
        </p:txBody>
      </p:sp>
    </p:spTree>
    <p:extLst>
      <p:ext uri="{BB962C8B-B14F-4D97-AF65-F5344CB8AC3E}">
        <p14:creationId xmlns:p14="http://schemas.microsoft.com/office/powerpoint/2010/main" val="341158420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a:spLocks noGrp="1"/>
          </p:cNvSpPr>
          <p:nvPr>
            <p:ph sz="quarter" idx="1"/>
          </p:nvPr>
        </p:nvSpPr>
        <p:spPr>
          <a:xfrm>
            <a:off x="258566" y="1187521"/>
            <a:ext cx="9388868" cy="4984680"/>
          </a:xfrm>
          <a:ln>
            <a:solidFill>
              <a:schemeClr val="tx1"/>
            </a:solidFill>
          </a:ln>
        </p:spPr>
        <p:txBody>
          <a:bodyPr>
            <a:normAutofit/>
          </a:bodyPr>
          <a:lstStyle/>
          <a:p>
            <a:pPr marL="0" indent="0">
              <a:buNone/>
            </a:pPr>
            <a:r>
              <a:rPr lang="ja-JP" altLang="en-US" sz="2400" b="1" dirty="0">
                <a:latin typeface="HG丸ｺﾞｼｯｸM-PRO" panose="020F0600000000000000" pitchFamily="50" charset="-128"/>
                <a:ea typeface="HG丸ｺﾞｼｯｸM-PRO" panose="020F0600000000000000" pitchFamily="50" charset="-128"/>
              </a:rPr>
              <a:t>●「エネルギーの収支バランスの崩れ」です。</a:t>
            </a:r>
            <a:endParaRPr lang="en-US" altLang="ja-JP" sz="2400" b="1" dirty="0">
              <a:latin typeface="HG丸ｺﾞｼｯｸM-PRO" panose="020F0600000000000000" pitchFamily="50" charset="-128"/>
              <a:ea typeface="HG丸ｺﾞｼｯｸM-PRO" panose="020F0600000000000000" pitchFamily="50" charset="-128"/>
            </a:endParaRPr>
          </a:p>
          <a:p>
            <a:pPr marL="0" indent="0">
              <a:buNone/>
            </a:pPr>
            <a:endParaRPr lang="en-US" altLang="ja-JP" sz="2400" b="1" dirty="0">
              <a:solidFill>
                <a:schemeClr val="accent2">
                  <a:lumMod val="75000"/>
                </a:schemeClr>
              </a:solidFill>
              <a:latin typeface="HG丸ｺﾞｼｯｸM-PRO" panose="020F0600000000000000" pitchFamily="50" charset="-128"/>
              <a:ea typeface="HG丸ｺﾞｼｯｸM-PRO" panose="020F0600000000000000" pitchFamily="50" charset="-128"/>
            </a:endParaRPr>
          </a:p>
          <a:p>
            <a:pPr marL="0" indent="0">
              <a:buNone/>
            </a:pPr>
            <a:endParaRPr lang="en-US" altLang="ja-JP" sz="2400" b="1" dirty="0">
              <a:solidFill>
                <a:schemeClr val="accent2">
                  <a:lumMod val="75000"/>
                </a:schemeClr>
              </a:solidFill>
              <a:latin typeface="HG丸ｺﾞｼｯｸM-PRO" panose="020F0600000000000000" pitchFamily="50" charset="-128"/>
              <a:ea typeface="HG丸ｺﾞｼｯｸM-PRO" panose="020F0600000000000000" pitchFamily="50" charset="-128"/>
            </a:endParaRPr>
          </a:p>
          <a:p>
            <a:pPr marL="0" indent="0">
              <a:buNone/>
            </a:pPr>
            <a:endParaRPr kumimoji="1" lang="en-US" altLang="ja-JP" b="1" dirty="0">
              <a:solidFill>
                <a:schemeClr val="accent2">
                  <a:lumMod val="75000"/>
                </a:schemeClr>
              </a:solidFill>
              <a:latin typeface="HG丸ｺﾞｼｯｸM-PRO" panose="020F0600000000000000" pitchFamily="50" charset="-128"/>
              <a:ea typeface="HG丸ｺﾞｼｯｸM-PRO" panose="020F0600000000000000" pitchFamily="50" charset="-128"/>
            </a:endParaRPr>
          </a:p>
          <a:p>
            <a:pPr marL="0" indent="0">
              <a:buNone/>
            </a:pPr>
            <a:endParaRPr lang="en-US" altLang="ja-JP" b="1" dirty="0">
              <a:solidFill>
                <a:schemeClr val="accent2">
                  <a:lumMod val="75000"/>
                </a:schemeClr>
              </a:solidFill>
              <a:latin typeface="HG丸ｺﾞｼｯｸM-PRO" panose="020F0600000000000000" pitchFamily="50" charset="-128"/>
              <a:ea typeface="HG丸ｺﾞｼｯｸM-PRO" panose="020F0600000000000000" pitchFamily="50" charset="-128"/>
            </a:endParaRPr>
          </a:p>
          <a:p>
            <a:pPr marL="0" indent="0">
              <a:buNone/>
            </a:pPr>
            <a:endParaRPr kumimoji="1" lang="en-US" altLang="ja-JP" b="1" dirty="0">
              <a:solidFill>
                <a:schemeClr val="accent2">
                  <a:lumMod val="75000"/>
                </a:schemeClr>
              </a:solidFill>
              <a:latin typeface="HG丸ｺﾞｼｯｸM-PRO" panose="020F0600000000000000" pitchFamily="50" charset="-128"/>
              <a:ea typeface="HG丸ｺﾞｼｯｸM-PRO" panose="020F0600000000000000" pitchFamily="50" charset="-128"/>
            </a:endParaRPr>
          </a:p>
          <a:p>
            <a:pPr marL="0" indent="0">
              <a:buNone/>
            </a:pPr>
            <a:endParaRPr kumimoji="1" lang="en-US" altLang="ja-JP" b="1" dirty="0">
              <a:solidFill>
                <a:schemeClr val="accent2">
                  <a:lumMod val="75000"/>
                </a:schemeClr>
              </a:solidFill>
              <a:latin typeface="HG丸ｺﾞｼｯｸM-PRO" panose="020F0600000000000000" pitchFamily="50" charset="-128"/>
              <a:ea typeface="HG丸ｺﾞｼｯｸM-PRO" panose="020F0600000000000000" pitchFamily="50" charset="-128"/>
            </a:endParaRPr>
          </a:p>
          <a:p>
            <a:pPr marL="0" indent="0">
              <a:buNone/>
            </a:pPr>
            <a:r>
              <a:rPr lang="ja-JP" altLang="en-US" sz="2000" b="1" dirty="0">
                <a:latin typeface="HG丸ｺﾞｼｯｸM-PRO" panose="020F0600000000000000" pitchFamily="50" charset="-128"/>
                <a:ea typeface="HG丸ｺﾞｼｯｸM-PRO" panose="020F0600000000000000" pitchFamily="50" charset="-128"/>
              </a:rPr>
              <a:t>＊食べた分を消費するには？　</a:t>
            </a:r>
            <a:endParaRPr lang="en-US" altLang="ja-JP" sz="2000" b="1" dirty="0">
              <a:latin typeface="HG丸ｺﾞｼｯｸM-PRO" panose="020F0600000000000000" pitchFamily="50" charset="-128"/>
              <a:ea typeface="HG丸ｺﾞｼｯｸM-PRO" panose="020F0600000000000000" pitchFamily="50" charset="-128"/>
            </a:endParaRPr>
          </a:p>
          <a:p>
            <a:pPr marL="0" indent="0">
              <a:buNone/>
            </a:pPr>
            <a:r>
              <a:rPr kumimoji="1" lang="ja-JP" altLang="en-US" sz="2000" b="1" dirty="0">
                <a:latin typeface="HG丸ｺﾞｼｯｸM-PRO" panose="020F0600000000000000" pitchFamily="50" charset="-128"/>
                <a:ea typeface="HG丸ｺﾞｼｯｸM-PRO" panose="020F0600000000000000" pitchFamily="50" charset="-128"/>
              </a:rPr>
              <a:t>（例）おにぎり１個・食パン</a:t>
            </a:r>
            <a:r>
              <a:rPr kumimoji="1" lang="en-US" altLang="ja-JP" sz="2000" b="1" dirty="0">
                <a:latin typeface="HG丸ｺﾞｼｯｸM-PRO" panose="020F0600000000000000" pitchFamily="50" charset="-128"/>
                <a:ea typeface="HG丸ｺﾞｼｯｸM-PRO" panose="020F0600000000000000" pitchFamily="50" charset="-128"/>
              </a:rPr>
              <a:t>1</a:t>
            </a:r>
            <a:r>
              <a:rPr kumimoji="1" lang="ja-JP" altLang="en-US" sz="2000" b="1" dirty="0">
                <a:latin typeface="HG丸ｺﾞｼｯｸM-PRO" panose="020F0600000000000000" pitchFamily="50" charset="-128"/>
                <a:ea typeface="HG丸ｺﾞｼｯｸM-PRO" panose="020F0600000000000000" pitchFamily="50" charset="-128"/>
              </a:rPr>
              <a:t>枚（約</a:t>
            </a:r>
            <a:r>
              <a:rPr kumimoji="1" lang="en-US" altLang="ja-JP" sz="2000" b="1" dirty="0" smtClean="0">
                <a:latin typeface="HG丸ｺﾞｼｯｸM-PRO" panose="020F0600000000000000" pitchFamily="50" charset="-128"/>
                <a:ea typeface="HG丸ｺﾞｼｯｸM-PRO" panose="020F0600000000000000" pitchFamily="50" charset="-128"/>
              </a:rPr>
              <a:t>160</a:t>
            </a:r>
            <a:r>
              <a:rPr lang="en-US" altLang="ja-JP" sz="2000" b="1" dirty="0">
                <a:latin typeface="HG丸ｺﾞｼｯｸM-PRO" panose="020F0600000000000000" pitchFamily="50" charset="-128"/>
                <a:ea typeface="HG丸ｺﾞｼｯｸM-PRO" panose="020F0600000000000000" pitchFamily="50" charset="-128"/>
              </a:rPr>
              <a:t>k</a:t>
            </a:r>
            <a:r>
              <a:rPr lang="en-US" altLang="ja-JP" sz="2000" b="1" dirty="0" smtClean="0">
                <a:latin typeface="HG丸ｺﾞｼｯｸM-PRO" panose="020F0600000000000000" pitchFamily="50" charset="-128"/>
                <a:ea typeface="HG丸ｺﾞｼｯｸM-PRO" panose="020F0600000000000000" pitchFamily="50" charset="-128"/>
              </a:rPr>
              <a:t>cal</a:t>
            </a:r>
            <a:r>
              <a:rPr lang="ja-JP" altLang="en-US" sz="2000" b="1" dirty="0">
                <a:latin typeface="HG丸ｺﾞｼｯｸM-PRO" panose="020F0600000000000000" pitchFamily="50" charset="-128"/>
                <a:ea typeface="HG丸ｺﾞｼｯｸM-PRO" panose="020F0600000000000000" pitchFamily="50" charset="-128"/>
              </a:rPr>
              <a:t>）</a:t>
            </a:r>
            <a:endParaRPr lang="en-US" altLang="ja-JP" sz="2000" b="1" dirty="0">
              <a:latin typeface="HG丸ｺﾞｼｯｸM-PRO" panose="020F0600000000000000" pitchFamily="50" charset="-128"/>
              <a:ea typeface="HG丸ｺﾞｼｯｸM-PRO" panose="020F0600000000000000" pitchFamily="50" charset="-128"/>
            </a:endParaRPr>
          </a:p>
          <a:p>
            <a:pPr marL="0" indent="0">
              <a:buNone/>
            </a:pPr>
            <a:r>
              <a:rPr kumimoji="1" lang="ja-JP" altLang="en-US" sz="2000" b="1" dirty="0">
                <a:latin typeface="HG丸ｺﾞｼｯｸM-PRO" panose="020F0600000000000000" pitchFamily="50" charset="-128"/>
                <a:ea typeface="HG丸ｺﾞｼｯｸM-PRO" panose="020F0600000000000000" pitchFamily="50" charset="-128"/>
              </a:rPr>
              <a:t>　　→早歩き</a:t>
            </a:r>
            <a:r>
              <a:rPr lang="ja-JP" altLang="en-US" sz="2000" b="1" dirty="0">
                <a:latin typeface="HG丸ｺﾞｼｯｸM-PRO" panose="020F0600000000000000" pitchFamily="50" charset="-128"/>
                <a:ea typeface="HG丸ｺﾞｼｯｸM-PRO" panose="020F0600000000000000" pitchFamily="50" charset="-128"/>
              </a:rPr>
              <a:t>（約</a:t>
            </a:r>
            <a:r>
              <a:rPr lang="en-US" altLang="ja-JP" sz="2000" b="1" dirty="0">
                <a:latin typeface="HG丸ｺﾞｼｯｸM-PRO" panose="020F0600000000000000" pitchFamily="50" charset="-128"/>
                <a:ea typeface="HG丸ｺﾞｼｯｸM-PRO" panose="020F0600000000000000" pitchFamily="50" charset="-128"/>
              </a:rPr>
              <a:t>30</a:t>
            </a:r>
            <a:r>
              <a:rPr kumimoji="1" lang="ja-JP" altLang="en-US" sz="2000" b="1" dirty="0">
                <a:latin typeface="HG丸ｺﾞｼｯｸM-PRO" panose="020F0600000000000000" pitchFamily="50" charset="-128"/>
                <a:ea typeface="HG丸ｺﾞｼｯｸM-PRO" panose="020F0600000000000000" pitchFamily="50" charset="-128"/>
              </a:rPr>
              <a:t>分）、自転車こぎ（約</a:t>
            </a:r>
            <a:r>
              <a:rPr kumimoji="1" lang="en-US" altLang="ja-JP" sz="2000" b="1" dirty="0">
                <a:latin typeface="HG丸ｺﾞｼｯｸM-PRO" panose="020F0600000000000000" pitchFamily="50" charset="-128"/>
                <a:ea typeface="HG丸ｺﾞｼｯｸM-PRO" panose="020F0600000000000000" pitchFamily="50" charset="-128"/>
              </a:rPr>
              <a:t>20</a:t>
            </a:r>
            <a:r>
              <a:rPr kumimoji="1" lang="ja-JP" altLang="en-US" sz="2000" b="1" dirty="0">
                <a:latin typeface="HG丸ｺﾞｼｯｸM-PRO" panose="020F0600000000000000" pitchFamily="50" charset="-128"/>
                <a:ea typeface="HG丸ｺﾞｼｯｸM-PRO" panose="020F0600000000000000" pitchFamily="50" charset="-128"/>
              </a:rPr>
              <a:t>分）</a:t>
            </a:r>
            <a:endParaRPr kumimoji="1" lang="en-US" altLang="ja-JP" sz="1800" b="1" dirty="0">
              <a:latin typeface="HG丸ｺﾞｼｯｸM-PRO" panose="020F0600000000000000" pitchFamily="50" charset="-128"/>
              <a:ea typeface="HG丸ｺﾞｼｯｸM-PRO" panose="020F0600000000000000" pitchFamily="50" charset="-128"/>
            </a:endParaRPr>
          </a:p>
        </p:txBody>
      </p:sp>
      <p:sp>
        <p:nvSpPr>
          <p:cNvPr id="22" name="タイトル 1"/>
          <p:cNvSpPr txBox="1">
            <a:spLocks/>
          </p:cNvSpPr>
          <p:nvPr/>
        </p:nvSpPr>
        <p:spPr>
          <a:xfrm>
            <a:off x="417332" y="264689"/>
            <a:ext cx="9230102" cy="868601"/>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en-US" altLang="ja-JP" sz="3200" b="1" dirty="0">
                <a:latin typeface="HG丸ｺﾞｼｯｸM-PRO" panose="020F0600000000000000" pitchFamily="50" charset="-128"/>
                <a:ea typeface="HG丸ｺﾞｼｯｸM-PRO" panose="020F0600000000000000" pitchFamily="50" charset="-128"/>
              </a:rPr>
              <a:t>【Point</a:t>
            </a:r>
            <a:r>
              <a:rPr lang="ja-JP" altLang="en-US" sz="3200" b="1" dirty="0">
                <a:latin typeface="HG丸ｺﾞｼｯｸM-PRO" panose="020F0600000000000000" pitchFamily="50" charset="-128"/>
                <a:ea typeface="HG丸ｺﾞｼｯｸM-PRO" panose="020F0600000000000000" pitchFamily="50" charset="-128"/>
              </a:rPr>
              <a:t>２</a:t>
            </a:r>
            <a:r>
              <a:rPr lang="en-US" altLang="ja-JP" sz="3200" b="1" dirty="0" smtClean="0">
                <a:latin typeface="HG丸ｺﾞｼｯｸM-PRO" panose="020F0600000000000000" pitchFamily="50" charset="-128"/>
                <a:ea typeface="HG丸ｺﾞｼｯｸM-PRO" panose="020F0600000000000000" pitchFamily="50" charset="-128"/>
              </a:rPr>
              <a:t>】</a:t>
            </a:r>
            <a:r>
              <a:rPr lang="ja-JP" altLang="en-US" sz="2400" b="1" dirty="0" smtClean="0">
                <a:latin typeface="HG丸ｺﾞｼｯｸM-PRO" panose="020F0600000000000000" pitchFamily="50" charset="-128"/>
                <a:ea typeface="HG丸ｺﾞｼｯｸM-PRO" panose="020F0600000000000000" pitchFamily="50" charset="-128"/>
              </a:rPr>
              <a:t>必要</a:t>
            </a:r>
            <a:r>
              <a:rPr lang="ja-JP" altLang="en-US" sz="2400" b="1" dirty="0">
                <a:latin typeface="HG丸ｺﾞｼｯｸM-PRO" panose="020F0600000000000000" pitchFamily="50" charset="-128"/>
                <a:ea typeface="HG丸ｺﾞｼｯｸM-PRO" panose="020F0600000000000000" pitchFamily="50" charset="-128"/>
              </a:rPr>
              <a:t>なエネルギー量を</a:t>
            </a:r>
            <a:r>
              <a:rPr lang="ja-JP" altLang="en-US" sz="2400" b="1" dirty="0" smtClean="0">
                <a:latin typeface="HG丸ｺﾞｼｯｸM-PRO" panose="020F0600000000000000" pitchFamily="50" charset="-128"/>
                <a:ea typeface="HG丸ｺﾞｼｯｸM-PRO" panose="020F0600000000000000" pitchFamily="50" charset="-128"/>
              </a:rPr>
              <a:t>知</a:t>
            </a:r>
            <a:r>
              <a:rPr lang="ja-JP" altLang="en-US" sz="2400" b="1" dirty="0">
                <a:latin typeface="HG丸ｺﾞｼｯｸM-PRO" panose="020F0600000000000000" pitchFamily="50" charset="-128"/>
                <a:ea typeface="HG丸ｺﾞｼｯｸM-PRO" panose="020F0600000000000000" pitchFamily="50" charset="-128"/>
              </a:rPr>
              <a:t>る</a:t>
            </a:r>
            <a:r>
              <a:rPr lang="en-US" altLang="ja-JP" sz="2400" b="1" dirty="0">
                <a:latin typeface="HG丸ｺﾞｼｯｸM-PRO" panose="020F0600000000000000" pitchFamily="50" charset="-128"/>
                <a:ea typeface="HG丸ｺﾞｼｯｸM-PRO" panose="020F0600000000000000" pitchFamily="50" charset="-128"/>
              </a:rPr>
              <a:t/>
            </a:r>
            <a:br>
              <a:rPr lang="en-US" altLang="ja-JP" sz="2400" b="1" dirty="0">
                <a:latin typeface="HG丸ｺﾞｼｯｸM-PRO" panose="020F0600000000000000" pitchFamily="50" charset="-128"/>
                <a:ea typeface="HG丸ｺﾞｼｯｸM-PRO" panose="020F0600000000000000" pitchFamily="50" charset="-128"/>
              </a:rPr>
            </a:br>
            <a:r>
              <a:rPr lang="ja-JP" altLang="en-US" sz="3200" b="1" dirty="0">
                <a:latin typeface="HG丸ｺﾞｼｯｸM-PRO" panose="020F0600000000000000" pitchFamily="50" charset="-128"/>
                <a:ea typeface="HG丸ｺﾞｼｯｸM-PRO" panose="020F0600000000000000" pitchFamily="50" charset="-128"/>
              </a:rPr>
              <a:t>　　　　　　　　太る原因は？</a:t>
            </a:r>
            <a:r>
              <a:rPr lang="en-US" altLang="ja-JP" sz="3200" b="1" dirty="0">
                <a:latin typeface="HG丸ｺﾞｼｯｸM-PRO" panose="020F0600000000000000" pitchFamily="50" charset="-128"/>
                <a:ea typeface="HG丸ｺﾞｼｯｸM-PRO" panose="020F0600000000000000" pitchFamily="50" charset="-128"/>
              </a:rPr>
              <a:t/>
            </a:r>
            <a:br>
              <a:rPr lang="en-US" altLang="ja-JP" sz="3200" b="1" dirty="0">
                <a:latin typeface="HG丸ｺﾞｼｯｸM-PRO" panose="020F0600000000000000" pitchFamily="50" charset="-128"/>
                <a:ea typeface="HG丸ｺﾞｼｯｸM-PRO" panose="020F0600000000000000" pitchFamily="50" charset="-128"/>
              </a:rPr>
            </a:br>
            <a:r>
              <a:rPr lang="ja-JP" altLang="en-US" sz="3200" b="1" dirty="0">
                <a:latin typeface="HG丸ｺﾞｼｯｸM-PRO" panose="020F0600000000000000" pitchFamily="50" charset="-128"/>
                <a:ea typeface="HG丸ｺﾞｼｯｸM-PRO" panose="020F0600000000000000" pitchFamily="50" charset="-128"/>
              </a:rPr>
              <a:t>　</a:t>
            </a:r>
          </a:p>
        </p:txBody>
      </p:sp>
      <p:sp>
        <p:nvSpPr>
          <p:cNvPr id="7" name="円/楕円 6"/>
          <p:cNvSpPr/>
          <p:nvPr/>
        </p:nvSpPr>
        <p:spPr>
          <a:xfrm>
            <a:off x="711156" y="1850258"/>
            <a:ext cx="2282278" cy="933722"/>
          </a:xfrm>
          <a:prstGeom prst="ellipse">
            <a:avLst/>
          </a:prstGeom>
          <a:solidFill>
            <a:srgbClr val="FFDCB9"/>
          </a:solidFill>
          <a:ln>
            <a:solidFill>
              <a:schemeClr val="accent2">
                <a:lumMod val="75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ja-JP" altLang="en-US" b="1" dirty="0">
                <a:latin typeface="HG丸ｺﾞｼｯｸM-PRO" panose="020F0600000000000000" pitchFamily="50" charset="-128"/>
                <a:ea typeface="HG丸ｺﾞｼｯｸM-PRO" panose="020F0600000000000000" pitchFamily="50" charset="-128"/>
              </a:rPr>
              <a:t>消費</a:t>
            </a:r>
            <a:endParaRPr lang="en-US" altLang="ja-JP" b="1" dirty="0">
              <a:latin typeface="HG丸ｺﾞｼｯｸM-PRO" panose="020F0600000000000000" pitchFamily="50" charset="-128"/>
              <a:ea typeface="HG丸ｺﾞｼｯｸM-PRO" panose="020F0600000000000000" pitchFamily="50" charset="-128"/>
            </a:endParaRPr>
          </a:p>
          <a:p>
            <a:pPr algn="ctr"/>
            <a:r>
              <a:rPr lang="ja-JP" altLang="en-US" b="1" dirty="0">
                <a:latin typeface="HG丸ｺﾞｼｯｸM-PRO" panose="020F0600000000000000" pitchFamily="50" charset="-128"/>
                <a:ea typeface="HG丸ｺﾞｼｯｸM-PRO" panose="020F0600000000000000" pitchFamily="50" charset="-128"/>
              </a:rPr>
              <a:t>エネルギー量</a:t>
            </a:r>
            <a:endParaRPr kumimoji="1" lang="ja-JP" altLang="en-US" dirty="0"/>
          </a:p>
        </p:txBody>
      </p:sp>
      <p:sp>
        <p:nvSpPr>
          <p:cNvPr id="20" name="円/楕円 19"/>
          <p:cNvSpPr/>
          <p:nvPr/>
        </p:nvSpPr>
        <p:spPr>
          <a:xfrm>
            <a:off x="4905725" y="2349667"/>
            <a:ext cx="2282278" cy="933722"/>
          </a:xfrm>
          <a:prstGeom prst="ellipse">
            <a:avLst/>
          </a:prstGeom>
          <a:solidFill>
            <a:srgbClr val="FFDCB9"/>
          </a:solidFill>
          <a:ln>
            <a:solidFill>
              <a:schemeClr val="accent2">
                <a:lumMod val="75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ja-JP" altLang="en-US" b="1" dirty="0">
                <a:latin typeface="HG丸ｺﾞｼｯｸM-PRO" panose="020F0600000000000000" pitchFamily="50" charset="-128"/>
                <a:ea typeface="HG丸ｺﾞｼｯｸM-PRO" panose="020F0600000000000000" pitchFamily="50" charset="-128"/>
              </a:rPr>
              <a:t>摂取</a:t>
            </a:r>
            <a:endParaRPr lang="en-US" altLang="ja-JP" b="1" dirty="0">
              <a:latin typeface="HG丸ｺﾞｼｯｸM-PRO" panose="020F0600000000000000" pitchFamily="50" charset="-128"/>
              <a:ea typeface="HG丸ｺﾞｼｯｸM-PRO" panose="020F0600000000000000" pitchFamily="50" charset="-128"/>
            </a:endParaRPr>
          </a:p>
          <a:p>
            <a:pPr algn="ctr"/>
            <a:r>
              <a:rPr lang="ja-JP" altLang="en-US" b="1" dirty="0">
                <a:latin typeface="HG丸ｺﾞｼｯｸM-PRO" panose="020F0600000000000000" pitchFamily="50" charset="-128"/>
                <a:ea typeface="HG丸ｺﾞｼｯｸM-PRO" panose="020F0600000000000000" pitchFamily="50" charset="-128"/>
              </a:rPr>
              <a:t>エネルギー量</a:t>
            </a:r>
            <a:endParaRPr kumimoji="1" lang="ja-JP" altLang="en-US" dirty="0"/>
          </a:p>
        </p:txBody>
      </p:sp>
      <p:sp>
        <p:nvSpPr>
          <p:cNvPr id="8" name="右矢印 7"/>
          <p:cNvSpPr/>
          <p:nvPr/>
        </p:nvSpPr>
        <p:spPr>
          <a:xfrm>
            <a:off x="7288931" y="2565619"/>
            <a:ext cx="420915" cy="43672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爆発 1 9"/>
          <p:cNvSpPr/>
          <p:nvPr/>
        </p:nvSpPr>
        <p:spPr>
          <a:xfrm>
            <a:off x="7644211" y="1766927"/>
            <a:ext cx="2079737" cy="2040639"/>
          </a:xfrm>
          <a:prstGeom prst="irregularSeal1">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ja-JP" altLang="en-US" sz="2000" b="1" dirty="0">
                <a:latin typeface="HG丸ｺﾞｼｯｸM-PRO" panose="020F0600000000000000" pitchFamily="50" charset="-128"/>
                <a:ea typeface="HG丸ｺﾞｼｯｸM-PRO" panose="020F0600000000000000" pitchFamily="50" charset="-128"/>
              </a:rPr>
              <a:t>肥満</a:t>
            </a:r>
            <a:r>
              <a:rPr lang="ja-JP" altLang="en-US" sz="1600" b="1" dirty="0">
                <a:latin typeface="HG丸ｺﾞｼｯｸM-PRO" panose="020F0600000000000000" pitchFamily="50" charset="-128"/>
                <a:ea typeface="HG丸ｺﾞｼｯｸM-PRO" panose="020F0600000000000000" pitchFamily="50" charset="-128"/>
              </a:rPr>
              <a:t>の</a:t>
            </a:r>
            <a:endParaRPr lang="en-US" altLang="ja-JP" sz="1600" b="1" dirty="0">
              <a:latin typeface="HG丸ｺﾞｼｯｸM-PRO" panose="020F0600000000000000" pitchFamily="50" charset="-128"/>
              <a:ea typeface="HG丸ｺﾞｼｯｸM-PRO" panose="020F0600000000000000" pitchFamily="50" charset="-128"/>
            </a:endParaRPr>
          </a:p>
          <a:p>
            <a:pPr algn="ctr"/>
            <a:r>
              <a:rPr lang="ja-JP" altLang="en-US" sz="1600" b="1" dirty="0">
                <a:latin typeface="HG丸ｺﾞｼｯｸM-PRO" panose="020F0600000000000000" pitchFamily="50" charset="-128"/>
                <a:ea typeface="HG丸ｺﾞｼｯｸM-PRO" panose="020F0600000000000000" pitchFamily="50" charset="-128"/>
              </a:rPr>
              <a:t>要因に！</a:t>
            </a:r>
          </a:p>
        </p:txBody>
      </p:sp>
      <p:pic>
        <p:nvPicPr>
          <p:cNvPr id="7170"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a:stretch/>
        </p:blipFill>
        <p:spPr bwMode="auto">
          <a:xfrm>
            <a:off x="7024624" y="4599826"/>
            <a:ext cx="844142" cy="12989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171"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894126" y="4378824"/>
            <a:ext cx="1468513" cy="14685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172" name="Picture 4"/>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518582" y="4488257"/>
            <a:ext cx="1457364" cy="14573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等号 5"/>
          <p:cNvSpPr/>
          <p:nvPr/>
        </p:nvSpPr>
        <p:spPr>
          <a:xfrm>
            <a:off x="7829538" y="5113080"/>
            <a:ext cx="321802" cy="382167"/>
          </a:xfrm>
          <a:prstGeom prst="mathEqual">
            <a:avLst/>
          </a:prstGeom>
          <a:solidFill>
            <a:srgbClr val="4D4D4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16" name="右大かっこ 15">
            <a:extLst>
              <a:ext uri="{FF2B5EF4-FFF2-40B4-BE49-F238E27FC236}">
                <a16:creationId xmlns:a16="http://schemas.microsoft.com/office/drawing/2014/main" xmlns="" id="{3A48E20D-4C09-4B50-AA69-D7E531EF556E}"/>
              </a:ext>
            </a:extLst>
          </p:cNvPr>
          <p:cNvSpPr/>
          <p:nvPr/>
        </p:nvSpPr>
        <p:spPr>
          <a:xfrm rot="5572155">
            <a:off x="5793334" y="2520223"/>
            <a:ext cx="315926" cy="1610428"/>
          </a:xfrm>
          <a:prstGeom prst="rightBracket">
            <a:avLst>
              <a:gd name="adj" fmla="val 72027"/>
            </a:avLst>
          </a:prstGeom>
          <a:noFill/>
          <a:ln w="136525" cap="flat" cmpd="sng" algn="ctr">
            <a:solidFill>
              <a:srgbClr val="FFFFFF">
                <a:lumMod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dirty="0">
              <a:ln>
                <a:noFill/>
              </a:ln>
              <a:solidFill>
                <a:srgbClr val="006699"/>
              </a:solidFill>
              <a:effectLst/>
              <a:uLnTx/>
              <a:uFillTx/>
              <a:latin typeface="Verdana"/>
              <a:ea typeface="ＭＳ Ｐゴシック"/>
              <a:cs typeface="+mn-cs"/>
            </a:endParaRPr>
          </a:p>
        </p:txBody>
      </p:sp>
      <p:sp>
        <p:nvSpPr>
          <p:cNvPr id="17" name="右大かっこ 16">
            <a:extLst>
              <a:ext uri="{FF2B5EF4-FFF2-40B4-BE49-F238E27FC236}">
                <a16:creationId xmlns:a16="http://schemas.microsoft.com/office/drawing/2014/main" xmlns="" id="{49D52044-6E68-41FD-924C-5B7142637573}"/>
              </a:ext>
            </a:extLst>
          </p:cNvPr>
          <p:cNvSpPr/>
          <p:nvPr/>
        </p:nvSpPr>
        <p:spPr>
          <a:xfrm rot="5400000">
            <a:off x="1674862" y="2078556"/>
            <a:ext cx="315926" cy="1523938"/>
          </a:xfrm>
          <a:prstGeom prst="rightBracket">
            <a:avLst>
              <a:gd name="adj" fmla="val 72027"/>
            </a:avLst>
          </a:prstGeom>
          <a:noFill/>
          <a:ln w="136525" cap="flat" cmpd="sng" algn="ctr">
            <a:solidFill>
              <a:srgbClr val="FFFFFF">
                <a:lumMod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dirty="0">
              <a:ln>
                <a:noFill/>
              </a:ln>
              <a:solidFill>
                <a:srgbClr val="006699"/>
              </a:solidFill>
              <a:effectLst/>
              <a:uLnTx/>
              <a:uFillTx/>
              <a:latin typeface="Verdana"/>
              <a:ea typeface="ＭＳ Ｐゴシック"/>
              <a:cs typeface="+mn-cs"/>
            </a:endParaRPr>
          </a:p>
        </p:txBody>
      </p:sp>
      <p:sp>
        <p:nvSpPr>
          <p:cNvPr id="18" name="右大かっこ 17">
            <a:extLst>
              <a:ext uri="{FF2B5EF4-FFF2-40B4-BE49-F238E27FC236}">
                <a16:creationId xmlns:a16="http://schemas.microsoft.com/office/drawing/2014/main" xmlns="" id="{5ACE52F1-572A-4567-8DCE-06B1F3C6FD3D}"/>
              </a:ext>
            </a:extLst>
          </p:cNvPr>
          <p:cNvSpPr/>
          <p:nvPr/>
        </p:nvSpPr>
        <p:spPr>
          <a:xfrm rot="5790040">
            <a:off x="3694490" y="1421170"/>
            <a:ext cx="302981" cy="4065089"/>
          </a:xfrm>
          <a:prstGeom prst="rightBracket">
            <a:avLst>
              <a:gd name="adj" fmla="val 0"/>
            </a:avLst>
          </a:prstGeom>
          <a:noFill/>
          <a:ln w="136525" cap="flat" cmpd="sng" algn="ctr">
            <a:solidFill>
              <a:srgbClr val="FFFFFF">
                <a:lumMod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dirty="0">
              <a:ln>
                <a:noFill/>
              </a:ln>
              <a:solidFill>
                <a:srgbClr val="006699"/>
              </a:solidFill>
              <a:effectLst/>
              <a:uLnTx/>
              <a:uFillTx/>
              <a:latin typeface="Verdana"/>
              <a:ea typeface="ＭＳ Ｐゴシック"/>
              <a:cs typeface="+mn-cs"/>
            </a:endParaRPr>
          </a:p>
        </p:txBody>
      </p:sp>
      <p:sp>
        <p:nvSpPr>
          <p:cNvPr id="19" name="台形 18">
            <a:extLst>
              <a:ext uri="{FF2B5EF4-FFF2-40B4-BE49-F238E27FC236}">
                <a16:creationId xmlns:a16="http://schemas.microsoft.com/office/drawing/2014/main" xmlns="" id="{FCB5268B-ECAF-40C3-AEA7-4F123C805B9F}"/>
              </a:ext>
            </a:extLst>
          </p:cNvPr>
          <p:cNvSpPr/>
          <p:nvPr/>
        </p:nvSpPr>
        <p:spPr>
          <a:xfrm>
            <a:off x="3282808" y="3207602"/>
            <a:ext cx="908774" cy="878177"/>
          </a:xfrm>
          <a:prstGeom prst="trapezoid">
            <a:avLst/>
          </a:prstGeom>
          <a:solidFill>
            <a:srgbClr val="FFFFFF">
              <a:lumMod val="50000"/>
            </a:srgbClr>
          </a:solidFill>
          <a:ln w="25400" cap="flat" cmpd="sng" algn="ctr">
            <a:solidFill>
              <a:srgbClr val="EDFAD2">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dirty="0">
              <a:ln>
                <a:noFill/>
              </a:ln>
              <a:solidFill>
                <a:srgbClr val="FFFFFF"/>
              </a:solidFill>
              <a:effectLst/>
              <a:uLnTx/>
              <a:uFillTx/>
              <a:latin typeface="Verdana"/>
              <a:ea typeface="ＭＳ Ｐゴシック"/>
              <a:cs typeface="+mn-cs"/>
            </a:endParaRPr>
          </a:p>
        </p:txBody>
      </p:sp>
      <p:sp>
        <p:nvSpPr>
          <p:cNvPr id="21" name="楕円 20">
            <a:extLst>
              <a:ext uri="{FF2B5EF4-FFF2-40B4-BE49-F238E27FC236}">
                <a16:creationId xmlns:a16="http://schemas.microsoft.com/office/drawing/2014/main" xmlns="" id="{3B317B88-84B2-4D3F-BD4A-9E509BAA35EF}"/>
              </a:ext>
            </a:extLst>
          </p:cNvPr>
          <p:cNvSpPr/>
          <p:nvPr/>
        </p:nvSpPr>
        <p:spPr>
          <a:xfrm rot="2791595">
            <a:off x="3517467" y="3504379"/>
            <a:ext cx="413734" cy="413580"/>
          </a:xfrm>
          <a:prstGeom prst="ellipse">
            <a:avLst/>
          </a:prstGeom>
          <a:solidFill>
            <a:srgbClr val="EDFAD2"/>
          </a:solidFill>
          <a:ln w="25400" cap="flat" cmpd="sng" algn="ctr">
            <a:solidFill>
              <a:srgbClr val="EDFAD2">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rgbClr val="FFFFFF"/>
              </a:solidFill>
              <a:effectLst/>
              <a:uLnTx/>
              <a:uFillTx/>
              <a:latin typeface="Verdana"/>
              <a:ea typeface="ＭＳ Ｐゴシック"/>
              <a:cs typeface="+mn-cs"/>
            </a:endParaRPr>
          </a:p>
        </p:txBody>
      </p:sp>
      <p:sp>
        <p:nvSpPr>
          <p:cNvPr id="23" name="矢印: 上 22">
            <a:extLst>
              <a:ext uri="{FF2B5EF4-FFF2-40B4-BE49-F238E27FC236}">
                <a16:creationId xmlns:a16="http://schemas.microsoft.com/office/drawing/2014/main" xmlns="" id="{C6B83786-600C-4F10-A8B0-C277AF03E890}"/>
              </a:ext>
            </a:extLst>
          </p:cNvPr>
          <p:cNvSpPr/>
          <p:nvPr/>
        </p:nvSpPr>
        <p:spPr>
          <a:xfrm rot="2606865">
            <a:off x="3668907" y="3538240"/>
            <a:ext cx="136577" cy="327569"/>
          </a:xfrm>
          <a:prstGeom prst="upArrow">
            <a:avLst/>
          </a:prstGeom>
          <a:solidFill>
            <a:srgbClr val="FF0000"/>
          </a:solidFill>
          <a:ln w="25400" cap="flat" cmpd="sng" algn="ctr">
            <a:solidFill>
              <a:srgbClr val="FF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rgbClr val="FFFFFF"/>
              </a:solidFill>
              <a:effectLst/>
              <a:uLnTx/>
              <a:uFillTx/>
              <a:latin typeface="Verdana"/>
              <a:ea typeface="ＭＳ Ｐゴシック"/>
              <a:cs typeface="+mn-cs"/>
            </a:endParaRPr>
          </a:p>
        </p:txBody>
      </p:sp>
      <p:sp>
        <p:nvSpPr>
          <p:cNvPr id="24" name="正方形/長方形 23">
            <a:extLst>
              <a:ext uri="{FF2B5EF4-FFF2-40B4-BE49-F238E27FC236}">
                <a16:creationId xmlns:a16="http://schemas.microsoft.com/office/drawing/2014/main" xmlns="" id="{E831F0E1-2241-43BE-923D-54C23D88B836}"/>
              </a:ext>
            </a:extLst>
          </p:cNvPr>
          <p:cNvSpPr/>
          <p:nvPr/>
        </p:nvSpPr>
        <p:spPr>
          <a:xfrm>
            <a:off x="2996001" y="4112895"/>
            <a:ext cx="1528902" cy="147477"/>
          </a:xfrm>
          <a:prstGeom prst="rect">
            <a:avLst/>
          </a:prstGeom>
          <a:solidFill>
            <a:srgbClr val="FFFFFF">
              <a:lumMod val="50000"/>
            </a:srgbClr>
          </a:solidFill>
          <a:ln w="25400" cap="flat" cmpd="sng" algn="ctr">
            <a:solidFill>
              <a:srgbClr val="FFFFFF">
                <a:lumMod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rgbClr val="FFFFFF"/>
              </a:solidFill>
              <a:effectLst/>
              <a:uLnTx/>
              <a:uFillTx/>
              <a:latin typeface="Verdana"/>
              <a:ea typeface="ＭＳ Ｐゴシック"/>
              <a:cs typeface="+mn-cs"/>
            </a:endParaRPr>
          </a:p>
        </p:txBody>
      </p:sp>
      <p:pic>
        <p:nvPicPr>
          <p:cNvPr id="4" name="図 3">
            <a:extLst>
              <a:ext uri="{FF2B5EF4-FFF2-40B4-BE49-F238E27FC236}">
                <a16:creationId xmlns:a16="http://schemas.microsoft.com/office/drawing/2014/main" xmlns="" id="{F2B69F37-BC0F-436B-B79B-D0315A5BC0D9}"/>
              </a:ext>
            </a:extLst>
          </p:cNvPr>
          <p:cNvPicPr>
            <a:picLocks noChangeAspect="1"/>
          </p:cNvPicPr>
          <p:nvPr/>
        </p:nvPicPr>
        <p:blipFill rotWithShape="1">
          <a:blip r:embed="rId6"/>
          <a:srcRect l="6434" t="22049" r="51081" b="19307"/>
          <a:stretch/>
        </p:blipFill>
        <p:spPr>
          <a:xfrm>
            <a:off x="6249243" y="4599826"/>
            <a:ext cx="796825" cy="1099898"/>
          </a:xfrm>
          <a:prstGeom prst="rect">
            <a:avLst/>
          </a:prstGeom>
        </p:spPr>
      </p:pic>
      <p:sp>
        <p:nvSpPr>
          <p:cNvPr id="9" name="正方形/長方形 8">
            <a:extLst>
              <a:ext uri="{FF2B5EF4-FFF2-40B4-BE49-F238E27FC236}">
                <a16:creationId xmlns:a16="http://schemas.microsoft.com/office/drawing/2014/main" xmlns="" id="{C9ACEB41-A441-45A1-8EDA-4185EDD69344}"/>
              </a:ext>
            </a:extLst>
          </p:cNvPr>
          <p:cNvSpPr/>
          <p:nvPr/>
        </p:nvSpPr>
        <p:spPr>
          <a:xfrm>
            <a:off x="2135148" y="6383370"/>
            <a:ext cx="5311547" cy="276999"/>
          </a:xfrm>
          <a:prstGeom prst="rect">
            <a:avLst/>
          </a:prstGeom>
        </p:spPr>
        <p:txBody>
          <a:bodyPr wrap="square">
            <a:spAutoFit/>
          </a:bodyPr>
          <a:lstStyle/>
          <a:p>
            <a:r>
              <a:rPr kumimoji="0" lang="ja-JP" altLang="en-US" sz="1200" kern="0" dirty="0">
                <a:solidFill>
                  <a:prstClr val="black"/>
                </a:solidFill>
                <a:latin typeface="+mn-ea"/>
              </a:rPr>
              <a:t>出典：厚生労働省：「日本</a:t>
            </a:r>
            <a:r>
              <a:rPr lang="ja-JP" altLang="en-US" sz="1200" dirty="0">
                <a:latin typeface="+mn-ea"/>
              </a:rPr>
              <a:t>人の食事摂取基準（</a:t>
            </a:r>
            <a:r>
              <a:rPr lang="en-US" altLang="ja-JP" sz="1200" dirty="0">
                <a:latin typeface="+mn-ea"/>
              </a:rPr>
              <a:t>2015</a:t>
            </a:r>
            <a:r>
              <a:rPr lang="ja-JP" altLang="en-US" sz="1200" dirty="0">
                <a:latin typeface="+mn-ea"/>
              </a:rPr>
              <a:t>年版）スライド集」　</a:t>
            </a:r>
            <a:r>
              <a:rPr lang="en-US" altLang="ja-JP" sz="1200" dirty="0" smtClean="0">
                <a:latin typeface="+mn-ea"/>
              </a:rPr>
              <a:t>(2014)</a:t>
            </a:r>
            <a:endParaRPr lang="ja-JP" altLang="en-US" sz="1200" dirty="0">
              <a:latin typeface="+mn-ea"/>
            </a:endParaRPr>
          </a:p>
        </p:txBody>
      </p:sp>
    </p:spTree>
    <p:extLst>
      <p:ext uri="{BB962C8B-B14F-4D97-AF65-F5344CB8AC3E}">
        <p14:creationId xmlns:p14="http://schemas.microsoft.com/office/powerpoint/2010/main" val="67565507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a:spLocks noGrp="1"/>
          </p:cNvSpPr>
          <p:nvPr>
            <p:ph sz="quarter" idx="1"/>
          </p:nvPr>
        </p:nvSpPr>
        <p:spPr>
          <a:xfrm>
            <a:off x="325238" y="1197656"/>
            <a:ext cx="9255524" cy="5124768"/>
          </a:xfrm>
          <a:ln>
            <a:solidFill>
              <a:schemeClr val="tx1"/>
            </a:solidFill>
          </a:ln>
        </p:spPr>
        <p:txBody>
          <a:bodyPr>
            <a:normAutofit/>
          </a:bodyPr>
          <a:lstStyle/>
          <a:p>
            <a:pPr marL="0" indent="0">
              <a:buNone/>
            </a:pPr>
            <a:r>
              <a:rPr lang="ja-JP" altLang="en-US" sz="2000" b="1" dirty="0">
                <a:latin typeface="HG丸ｺﾞｼｯｸM-PRO" panose="020F0600000000000000" pitchFamily="50" charset="-128"/>
                <a:ea typeface="HG丸ｺﾞｼｯｸM-PRO" panose="020F0600000000000000" pitchFamily="50" charset="-128"/>
              </a:rPr>
              <a:t>●自分の適正体重は、</a:t>
            </a:r>
            <a:r>
              <a:rPr lang="en-US" altLang="ja-JP" sz="2000" b="1" dirty="0">
                <a:latin typeface="HG丸ｺﾞｼｯｸM-PRO" panose="020F0600000000000000" pitchFamily="50" charset="-128"/>
                <a:ea typeface="HG丸ｺﾞｼｯｸM-PRO" panose="020F0600000000000000" pitchFamily="50" charset="-128"/>
              </a:rPr>
              <a:t>Body Mass Index</a:t>
            </a:r>
            <a:r>
              <a:rPr lang="ja-JP" altLang="en-US" sz="2000" b="1" dirty="0">
                <a:latin typeface="HG丸ｺﾞｼｯｸM-PRO" panose="020F0600000000000000" pitchFamily="50" charset="-128"/>
                <a:ea typeface="HG丸ｺﾞｼｯｸM-PRO" panose="020F0600000000000000" pitchFamily="50" charset="-128"/>
              </a:rPr>
              <a:t>（</a:t>
            </a:r>
            <a:r>
              <a:rPr lang="en-US" altLang="ja-JP" sz="2000" b="1" dirty="0">
                <a:latin typeface="HG丸ｺﾞｼｯｸM-PRO" panose="020F0600000000000000" pitchFamily="50" charset="-128"/>
                <a:ea typeface="HG丸ｺﾞｼｯｸM-PRO" panose="020F0600000000000000" pitchFamily="50" charset="-128"/>
              </a:rPr>
              <a:t>BMI</a:t>
            </a:r>
            <a:r>
              <a:rPr lang="ja-JP" altLang="en-US" sz="2000" b="1" dirty="0">
                <a:latin typeface="HG丸ｺﾞｼｯｸM-PRO" panose="020F0600000000000000" pitchFamily="50" charset="-128"/>
                <a:ea typeface="HG丸ｺﾞｼｯｸM-PRO" panose="020F0600000000000000" pitchFamily="50" charset="-128"/>
              </a:rPr>
              <a:t>、体格指数）という指標で</a:t>
            </a:r>
            <a:r>
              <a:rPr lang="ja-JP" altLang="en-US" sz="2000" b="1" dirty="0" smtClean="0">
                <a:latin typeface="HG丸ｺﾞｼｯｸM-PRO" panose="020F0600000000000000" pitchFamily="50" charset="-128"/>
                <a:ea typeface="HG丸ｺﾞｼｯｸM-PRO" panose="020F0600000000000000" pitchFamily="50" charset="-128"/>
              </a:rPr>
              <a:t>知る</a:t>
            </a:r>
            <a:endParaRPr lang="en-US" altLang="ja-JP" sz="2000" b="1" dirty="0" smtClean="0">
              <a:latin typeface="HG丸ｺﾞｼｯｸM-PRO" panose="020F0600000000000000" pitchFamily="50" charset="-128"/>
              <a:ea typeface="HG丸ｺﾞｼｯｸM-PRO" panose="020F0600000000000000" pitchFamily="50" charset="-128"/>
            </a:endParaRPr>
          </a:p>
          <a:p>
            <a:pPr marL="0" indent="0">
              <a:buNone/>
            </a:pPr>
            <a:r>
              <a:rPr lang="ja-JP" altLang="en-US" sz="2000" b="1" dirty="0" smtClean="0">
                <a:latin typeface="HG丸ｺﾞｼｯｸM-PRO" panose="020F0600000000000000" pitchFamily="50" charset="-128"/>
                <a:ea typeface="HG丸ｺﾞｼｯｸM-PRO" panose="020F0600000000000000" pitchFamily="50" charset="-128"/>
              </a:rPr>
              <a:t>　こと</a:t>
            </a:r>
            <a:r>
              <a:rPr lang="ja-JP" altLang="en-US" sz="2000" b="1" dirty="0">
                <a:latin typeface="HG丸ｺﾞｼｯｸM-PRO" panose="020F0600000000000000" pitchFamily="50" charset="-128"/>
                <a:ea typeface="HG丸ｺﾞｼｯｸM-PRO" panose="020F0600000000000000" pitchFamily="50" charset="-128"/>
              </a:rPr>
              <a:t>ができます。　　</a:t>
            </a:r>
            <a:endParaRPr lang="en-US" altLang="ja-JP" sz="2000" b="1" dirty="0">
              <a:latin typeface="HG丸ｺﾞｼｯｸM-PRO" panose="020F0600000000000000" pitchFamily="50" charset="-128"/>
              <a:ea typeface="HG丸ｺﾞｼｯｸM-PRO" panose="020F0600000000000000" pitchFamily="50" charset="-128"/>
            </a:endParaRPr>
          </a:p>
          <a:p>
            <a:pPr marL="0" indent="0">
              <a:buNone/>
            </a:pPr>
            <a:endParaRPr lang="en-US" altLang="ja-JP" sz="1800" b="1" dirty="0" smtClean="0">
              <a:latin typeface="HG丸ｺﾞｼｯｸM-PRO" panose="020F0600000000000000" pitchFamily="50" charset="-128"/>
              <a:ea typeface="HG丸ｺﾞｼｯｸM-PRO" panose="020F0600000000000000" pitchFamily="50" charset="-128"/>
            </a:endParaRPr>
          </a:p>
          <a:p>
            <a:pPr marL="0" indent="0">
              <a:buNone/>
            </a:pPr>
            <a:r>
              <a:rPr lang="ja-JP" altLang="en-US" sz="1800" b="1" dirty="0" smtClean="0">
                <a:latin typeface="HG丸ｺﾞｼｯｸM-PRO" panose="020F0600000000000000" pitchFamily="50" charset="-128"/>
                <a:ea typeface="HG丸ｺﾞｼｯｸM-PRO" panose="020F0600000000000000" pitchFamily="50" charset="-128"/>
              </a:rPr>
              <a:t>　　</a:t>
            </a:r>
            <a:r>
              <a:rPr lang="en-US" altLang="ja-JP" sz="1800" b="1" dirty="0" smtClean="0">
                <a:latin typeface="HG丸ｺﾞｼｯｸM-PRO" panose="020F0600000000000000" pitchFamily="50" charset="-128"/>
                <a:ea typeface="HG丸ｺﾞｼｯｸM-PRO" panose="020F0600000000000000" pitchFamily="50" charset="-128"/>
              </a:rPr>
              <a:t>【</a:t>
            </a:r>
            <a:r>
              <a:rPr lang="ja-JP" altLang="en-US" sz="1800" b="1" dirty="0">
                <a:latin typeface="HG丸ｺﾞｼｯｸM-PRO" panose="020F0600000000000000" pitchFamily="50" charset="-128"/>
                <a:ea typeface="HG丸ｺﾞｼｯｸM-PRO" panose="020F0600000000000000" pitchFamily="50" charset="-128"/>
              </a:rPr>
              <a:t>参考</a:t>
            </a:r>
            <a:r>
              <a:rPr lang="en-US" altLang="ja-JP" sz="1800" b="1" dirty="0">
                <a:latin typeface="HG丸ｺﾞｼｯｸM-PRO" panose="020F0600000000000000" pitchFamily="50" charset="-128"/>
                <a:ea typeface="HG丸ｺﾞｼｯｸM-PRO" panose="020F0600000000000000" pitchFamily="50" charset="-128"/>
              </a:rPr>
              <a:t>】</a:t>
            </a:r>
            <a:r>
              <a:rPr lang="ja-JP" altLang="en-US" sz="1800" b="1" dirty="0">
                <a:latin typeface="HG丸ｺﾞｼｯｸM-PRO" panose="020F0600000000000000" pitchFamily="50" charset="-128"/>
                <a:ea typeface="HG丸ｺﾞｼｯｸM-PRO" panose="020F0600000000000000" pitchFamily="50" charset="-128"/>
              </a:rPr>
              <a:t>自分の</a:t>
            </a:r>
            <a:r>
              <a:rPr lang="en-US" altLang="ja-JP" sz="1800" b="1" dirty="0">
                <a:latin typeface="HG丸ｺﾞｼｯｸM-PRO" panose="020F0600000000000000" pitchFamily="50" charset="-128"/>
                <a:ea typeface="HG丸ｺﾞｼｯｸM-PRO" panose="020F0600000000000000" pitchFamily="50" charset="-128"/>
              </a:rPr>
              <a:t>BMI</a:t>
            </a:r>
            <a:r>
              <a:rPr lang="ja-JP" altLang="en-US" sz="1800" b="1" dirty="0">
                <a:latin typeface="HG丸ｺﾞｼｯｸM-PRO" panose="020F0600000000000000" pitchFamily="50" charset="-128"/>
                <a:ea typeface="HG丸ｺﾞｼｯｸM-PRO" panose="020F0600000000000000" pitchFamily="50" charset="-128"/>
              </a:rPr>
              <a:t>は？</a:t>
            </a:r>
            <a:endParaRPr lang="en-US" altLang="ja-JP" sz="1800" b="1" dirty="0">
              <a:latin typeface="HG丸ｺﾞｼｯｸM-PRO" panose="020F0600000000000000" pitchFamily="50" charset="-128"/>
              <a:ea typeface="HG丸ｺﾞｼｯｸM-PRO" panose="020F0600000000000000" pitchFamily="50" charset="-128"/>
            </a:endParaRPr>
          </a:p>
          <a:p>
            <a:pPr marL="0" indent="0">
              <a:buNone/>
            </a:pPr>
            <a:endParaRPr lang="en-US" altLang="ja-JP" sz="2400" b="1" dirty="0">
              <a:latin typeface="HG丸ｺﾞｼｯｸM-PRO" panose="020F0600000000000000" pitchFamily="50" charset="-128"/>
              <a:ea typeface="HG丸ｺﾞｼｯｸM-PRO" panose="020F0600000000000000" pitchFamily="50" charset="-128"/>
            </a:endParaRPr>
          </a:p>
          <a:p>
            <a:pPr marL="0" indent="0">
              <a:buNone/>
            </a:pPr>
            <a:endParaRPr lang="en-US" altLang="ja-JP" sz="2400" b="1" dirty="0">
              <a:latin typeface="HG丸ｺﾞｼｯｸM-PRO" panose="020F0600000000000000" pitchFamily="50" charset="-128"/>
              <a:ea typeface="HG丸ｺﾞｼｯｸM-PRO" panose="020F0600000000000000" pitchFamily="50" charset="-128"/>
            </a:endParaRPr>
          </a:p>
          <a:p>
            <a:pPr marL="0" indent="0">
              <a:buNone/>
            </a:pPr>
            <a:endParaRPr lang="en-US" altLang="ja-JP" sz="2400" b="1" dirty="0">
              <a:latin typeface="HG丸ｺﾞｼｯｸM-PRO" panose="020F0600000000000000" pitchFamily="50" charset="-128"/>
              <a:ea typeface="HG丸ｺﾞｼｯｸM-PRO" panose="020F0600000000000000" pitchFamily="50" charset="-128"/>
            </a:endParaRPr>
          </a:p>
          <a:p>
            <a:pPr marL="0" indent="0">
              <a:buNone/>
            </a:pPr>
            <a:endParaRPr lang="en-US" altLang="ja-JP" sz="2400" b="1" dirty="0">
              <a:latin typeface="HG丸ｺﾞｼｯｸM-PRO" panose="020F0600000000000000" pitchFamily="50" charset="-128"/>
              <a:ea typeface="HG丸ｺﾞｼｯｸM-PRO" panose="020F0600000000000000" pitchFamily="50" charset="-128"/>
            </a:endParaRPr>
          </a:p>
          <a:p>
            <a:pPr marL="0" indent="0">
              <a:buNone/>
            </a:pPr>
            <a:endParaRPr lang="en-US" altLang="ja-JP" sz="2400" b="1" dirty="0">
              <a:latin typeface="HG丸ｺﾞｼｯｸM-PRO" panose="020F0600000000000000" pitchFamily="50" charset="-128"/>
              <a:ea typeface="HG丸ｺﾞｼｯｸM-PRO" panose="020F0600000000000000" pitchFamily="50" charset="-128"/>
            </a:endParaRPr>
          </a:p>
          <a:p>
            <a:pPr marL="0" indent="0">
              <a:buNone/>
            </a:pPr>
            <a:r>
              <a:rPr lang="ja-JP" altLang="en-US" sz="2400" b="1" dirty="0">
                <a:latin typeface="HG丸ｺﾞｼｯｸM-PRO" panose="020F0600000000000000" pitchFamily="50" charset="-128"/>
                <a:ea typeface="HG丸ｺﾞｼｯｸM-PRO" panose="020F0600000000000000" pitchFamily="50" charset="-128"/>
              </a:rPr>
              <a:t>●自分の適正体重の目安は？</a:t>
            </a:r>
            <a:endParaRPr lang="en-US" altLang="ja-JP" sz="2400" b="1" dirty="0">
              <a:latin typeface="HG丸ｺﾞｼｯｸM-PRO" panose="020F0600000000000000" pitchFamily="50" charset="-128"/>
              <a:ea typeface="HG丸ｺﾞｼｯｸM-PRO" panose="020F0600000000000000" pitchFamily="50" charset="-128"/>
            </a:endParaRPr>
          </a:p>
          <a:p>
            <a:pPr marL="0" indent="0">
              <a:buNone/>
            </a:pPr>
            <a:endParaRPr lang="en-US" altLang="ja-JP" sz="2400" b="1" dirty="0">
              <a:solidFill>
                <a:schemeClr val="accent2">
                  <a:lumMod val="75000"/>
                </a:schemeClr>
              </a:solidFill>
              <a:latin typeface="HG丸ｺﾞｼｯｸM-PRO" panose="020F0600000000000000" pitchFamily="50" charset="-128"/>
              <a:ea typeface="HG丸ｺﾞｼｯｸM-PRO" panose="020F0600000000000000" pitchFamily="50" charset="-128"/>
            </a:endParaRPr>
          </a:p>
          <a:p>
            <a:pPr marL="0" indent="0">
              <a:buNone/>
            </a:pPr>
            <a:endParaRPr lang="en-US" altLang="ja-JP" b="1" dirty="0">
              <a:solidFill>
                <a:schemeClr val="accent2">
                  <a:lumMod val="75000"/>
                </a:schemeClr>
              </a:solidFill>
              <a:latin typeface="HG丸ｺﾞｼｯｸM-PRO" panose="020F0600000000000000" pitchFamily="50" charset="-128"/>
              <a:ea typeface="HG丸ｺﾞｼｯｸM-PRO" panose="020F0600000000000000" pitchFamily="50" charset="-128"/>
            </a:endParaRPr>
          </a:p>
          <a:p>
            <a:pPr marL="0" indent="0">
              <a:buNone/>
            </a:pPr>
            <a:endParaRPr kumimoji="1" lang="en-US" altLang="ja-JP" b="1" dirty="0">
              <a:solidFill>
                <a:schemeClr val="accent2">
                  <a:lumMod val="75000"/>
                </a:schemeClr>
              </a:solidFill>
              <a:latin typeface="HG丸ｺﾞｼｯｸM-PRO" panose="020F0600000000000000" pitchFamily="50" charset="-128"/>
              <a:ea typeface="HG丸ｺﾞｼｯｸM-PRO" panose="020F0600000000000000" pitchFamily="50" charset="-128"/>
            </a:endParaRPr>
          </a:p>
        </p:txBody>
      </p:sp>
      <p:sp>
        <p:nvSpPr>
          <p:cNvPr id="5" name="テキスト ボックス 4"/>
          <p:cNvSpPr txBox="1"/>
          <p:nvPr/>
        </p:nvSpPr>
        <p:spPr>
          <a:xfrm>
            <a:off x="617452" y="6387199"/>
            <a:ext cx="9777463" cy="461665"/>
          </a:xfrm>
          <a:prstGeom prst="rect">
            <a:avLst/>
          </a:prstGeom>
          <a:noFill/>
        </p:spPr>
        <p:txBody>
          <a:bodyPr wrap="square" rtlCol="0">
            <a:spAutoFit/>
          </a:bodyPr>
          <a:lstStyle/>
          <a:p>
            <a:r>
              <a:rPr kumimoji="1" lang="ja-JP" altLang="en-US" sz="1000" dirty="0"/>
              <a:t>　</a:t>
            </a:r>
            <a:r>
              <a:rPr lang="ja-JP" altLang="en-US" sz="1200" dirty="0" smtClean="0">
                <a:latin typeface="+mn-ea"/>
              </a:rPr>
              <a:t>出典</a:t>
            </a:r>
            <a:r>
              <a:rPr lang="ja-JP" altLang="en-US" sz="1200" dirty="0">
                <a:latin typeface="+mn-ea"/>
              </a:rPr>
              <a:t>：日本医師会ホームページ：「あなたの健康を応援する健康の森」　</a:t>
            </a:r>
            <a:r>
              <a:rPr lang="en-US" altLang="ja-JP" sz="1200" dirty="0">
                <a:latin typeface="+mn-ea"/>
              </a:rPr>
              <a:t> http://www.med.or.jp/forest/health/eat/01.html</a:t>
            </a:r>
            <a:endParaRPr lang="en-US" altLang="ja-JP" sz="1000" dirty="0">
              <a:latin typeface="+mn-ea"/>
            </a:endParaRPr>
          </a:p>
          <a:p>
            <a:r>
              <a:rPr lang="ja-JP" altLang="en-US" sz="1000" dirty="0">
                <a:latin typeface="+mn-ea"/>
              </a:rPr>
              <a:t>　　　　 </a:t>
            </a:r>
            <a:r>
              <a:rPr lang="ja-JP" altLang="en-US" sz="1000" dirty="0" smtClean="0">
                <a:latin typeface="+mn-ea"/>
              </a:rPr>
              <a:t> </a:t>
            </a:r>
            <a:r>
              <a:rPr lang="ja-JP" altLang="en-US" sz="1200" dirty="0" smtClean="0">
                <a:latin typeface="+mn-ea"/>
              </a:rPr>
              <a:t>：</a:t>
            </a:r>
            <a:r>
              <a:rPr lang="ja-JP" altLang="en-US" sz="1200" dirty="0">
                <a:latin typeface="+mn-ea"/>
              </a:rPr>
              <a:t>厚生労働省健康局</a:t>
            </a:r>
            <a:r>
              <a:rPr lang="ja-JP" altLang="en-US" sz="1200" dirty="0" smtClean="0">
                <a:latin typeface="+mn-ea"/>
              </a:rPr>
              <a:t>健康課ホームページ：</a:t>
            </a:r>
            <a:r>
              <a:rPr lang="ja-JP" altLang="en-US" sz="1200" dirty="0">
                <a:latin typeface="+mn-ea"/>
              </a:rPr>
              <a:t>「健康寿命をのばそう　スマート・ライフ・プロジェクト</a:t>
            </a:r>
            <a:r>
              <a:rPr lang="ja-JP" altLang="en-US" sz="1200" dirty="0" smtClean="0">
                <a:latin typeface="+mn-ea"/>
              </a:rPr>
              <a:t>」　</a:t>
            </a:r>
            <a:r>
              <a:rPr lang="en-US" altLang="ja-JP" sz="1200" dirty="0" smtClean="0"/>
              <a:t> </a:t>
            </a:r>
            <a:r>
              <a:rPr lang="en-US" altLang="ja-JP" sz="1200" dirty="0"/>
              <a:t>http://www.smartlife.go.jp </a:t>
            </a:r>
            <a:r>
              <a:rPr kumimoji="1" lang="ja-JP" altLang="en-US" sz="1000" dirty="0"/>
              <a:t>　　　　　　</a:t>
            </a:r>
            <a:r>
              <a:rPr kumimoji="1" lang="ja-JP" altLang="en-US" sz="1000" dirty="0">
                <a:latin typeface="ＭＳ 明朝" panose="02020609040205080304" pitchFamily="17" charset="-128"/>
                <a:ea typeface="ＭＳ 明朝" panose="02020609040205080304" pitchFamily="17" charset="-128"/>
              </a:rPr>
              <a:t>　</a:t>
            </a:r>
            <a:endParaRPr kumimoji="1" lang="ja-JP" altLang="en-US" sz="1000" dirty="0"/>
          </a:p>
        </p:txBody>
      </p:sp>
      <p:sp>
        <p:nvSpPr>
          <p:cNvPr id="18" name="テキスト ボックス 17"/>
          <p:cNvSpPr txBox="1"/>
          <p:nvPr/>
        </p:nvSpPr>
        <p:spPr>
          <a:xfrm>
            <a:off x="6627190" y="5147246"/>
            <a:ext cx="3015763" cy="892552"/>
          </a:xfrm>
          <a:prstGeom prst="rect">
            <a:avLst/>
          </a:prstGeom>
          <a:noFill/>
        </p:spPr>
        <p:txBody>
          <a:bodyPr wrap="square" rtlCol="0">
            <a:spAutoFit/>
          </a:bodyPr>
          <a:lstStyle/>
          <a:p>
            <a:r>
              <a:rPr kumimoji="1" lang="ja-JP" altLang="en-US" b="1" dirty="0">
                <a:latin typeface="HG丸ｺﾞｼｯｸM-PRO" panose="020F0600000000000000" pitchFamily="50" charset="-128"/>
                <a:ea typeface="HG丸ｺﾞｼｯｸM-PRO" panose="020F0600000000000000" pitchFamily="50" charset="-128"/>
              </a:rPr>
              <a:t>（例）</a:t>
            </a:r>
            <a:endParaRPr kumimoji="1" lang="en-US" altLang="ja-JP" b="1" dirty="0">
              <a:latin typeface="HG丸ｺﾞｼｯｸM-PRO" panose="020F0600000000000000" pitchFamily="50" charset="-128"/>
              <a:ea typeface="HG丸ｺﾞｼｯｸM-PRO" panose="020F0600000000000000" pitchFamily="50" charset="-128"/>
            </a:endParaRPr>
          </a:p>
          <a:p>
            <a:r>
              <a:rPr kumimoji="1" lang="en-US" altLang="ja-JP" b="1" dirty="0">
                <a:latin typeface="HG丸ｺﾞｼｯｸM-PRO" panose="020F0600000000000000" pitchFamily="50" charset="-128"/>
                <a:ea typeface="HG丸ｺﾞｼｯｸM-PRO" panose="020F0600000000000000" pitchFamily="50" charset="-128"/>
              </a:rPr>
              <a:t>[</a:t>
            </a:r>
            <a:r>
              <a:rPr kumimoji="1" lang="ja-JP" altLang="en-US" b="1" dirty="0">
                <a:latin typeface="HG丸ｺﾞｼｯｸM-PRO" panose="020F0600000000000000" pitchFamily="50" charset="-128"/>
                <a:ea typeface="HG丸ｺﾞｼｯｸM-PRO" panose="020F0600000000000000" pitchFamily="50" charset="-128"/>
              </a:rPr>
              <a:t>身長</a:t>
            </a:r>
            <a:r>
              <a:rPr kumimoji="1" lang="en-US" altLang="ja-JP" b="1" dirty="0">
                <a:latin typeface="HG丸ｺﾞｼｯｸM-PRO" panose="020F0600000000000000" pitchFamily="50" charset="-128"/>
                <a:ea typeface="HG丸ｺﾞｼｯｸM-PRO" panose="020F0600000000000000" pitchFamily="50" charset="-128"/>
              </a:rPr>
              <a:t>160</a:t>
            </a:r>
            <a:r>
              <a:rPr kumimoji="1" lang="ja-JP" altLang="en-US" b="1" dirty="0">
                <a:latin typeface="HG丸ｺﾞｼｯｸM-PRO" panose="020F0600000000000000" pitchFamily="50" charset="-128"/>
                <a:ea typeface="HG丸ｺﾞｼｯｸM-PRO" panose="020F0600000000000000" pitchFamily="50" charset="-128"/>
              </a:rPr>
              <a:t>㎝の場合</a:t>
            </a:r>
            <a:r>
              <a:rPr kumimoji="1" lang="en-US" altLang="ja-JP" b="1" dirty="0">
                <a:latin typeface="HG丸ｺﾞｼｯｸM-PRO" panose="020F0600000000000000" pitchFamily="50" charset="-128"/>
                <a:ea typeface="HG丸ｺﾞｼｯｸM-PRO" panose="020F0600000000000000" pitchFamily="50" charset="-128"/>
              </a:rPr>
              <a:t>]</a:t>
            </a:r>
          </a:p>
          <a:p>
            <a:r>
              <a:rPr lang="ja-JP" altLang="en-US" sz="1600" b="1" dirty="0">
                <a:latin typeface="HG丸ｺﾞｼｯｸM-PRO" panose="020F0600000000000000" pitchFamily="50" charset="-128"/>
                <a:ea typeface="HG丸ｺﾞｼｯｸM-PRO" panose="020F0600000000000000" pitchFamily="50" charset="-128"/>
              </a:rPr>
              <a:t>　</a:t>
            </a:r>
            <a:r>
              <a:rPr lang="en-US" altLang="ja-JP" sz="1600" b="1" dirty="0">
                <a:latin typeface="HG丸ｺﾞｼｯｸM-PRO" panose="020F0600000000000000" pitchFamily="50" charset="-128"/>
                <a:ea typeface="HG丸ｺﾞｼｯｸM-PRO" panose="020F0600000000000000" pitchFamily="50" charset="-128"/>
              </a:rPr>
              <a:t>1.6×1.6×22</a:t>
            </a:r>
            <a:r>
              <a:rPr lang="ja-JP" altLang="en-US" sz="1600" b="1" dirty="0">
                <a:latin typeface="HG丸ｺﾞｼｯｸM-PRO" panose="020F0600000000000000" pitchFamily="50" charset="-128"/>
                <a:ea typeface="HG丸ｺﾞｼｯｸM-PRO" panose="020F0600000000000000" pitchFamily="50" charset="-128"/>
              </a:rPr>
              <a:t>＝</a:t>
            </a:r>
            <a:r>
              <a:rPr lang="en-US" altLang="ja-JP" sz="1600" b="1" dirty="0">
                <a:latin typeface="HG丸ｺﾞｼｯｸM-PRO" panose="020F0600000000000000" pitchFamily="50" charset="-128"/>
                <a:ea typeface="HG丸ｺﾞｼｯｸM-PRO" panose="020F0600000000000000" pitchFamily="50" charset="-128"/>
              </a:rPr>
              <a:t>56.32</a:t>
            </a:r>
            <a:r>
              <a:rPr lang="ja-JP" altLang="en-US" sz="1600" b="1" dirty="0">
                <a:latin typeface="HG丸ｺﾞｼｯｸM-PRO" panose="020F0600000000000000" pitchFamily="50" charset="-128"/>
                <a:ea typeface="HG丸ｺﾞｼｯｸM-PRO" panose="020F0600000000000000" pitchFamily="50" charset="-128"/>
              </a:rPr>
              <a:t>㎏</a:t>
            </a:r>
            <a:endParaRPr kumimoji="1" lang="ja-JP" altLang="en-US" sz="1600" b="1" dirty="0">
              <a:latin typeface="HG丸ｺﾞｼｯｸM-PRO" panose="020F0600000000000000" pitchFamily="50" charset="-128"/>
              <a:ea typeface="HG丸ｺﾞｼｯｸM-PRO" panose="020F0600000000000000" pitchFamily="50" charset="-128"/>
            </a:endParaRPr>
          </a:p>
        </p:txBody>
      </p:sp>
      <p:sp>
        <p:nvSpPr>
          <p:cNvPr id="22" name="タイトル 1"/>
          <p:cNvSpPr txBox="1">
            <a:spLocks/>
          </p:cNvSpPr>
          <p:nvPr/>
        </p:nvSpPr>
        <p:spPr>
          <a:xfrm>
            <a:off x="617452" y="125868"/>
            <a:ext cx="8871615" cy="107178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en-US" altLang="ja-JP" sz="3200" b="1" dirty="0">
                <a:latin typeface="HG丸ｺﾞｼｯｸM-PRO" panose="020F0600000000000000" pitchFamily="50" charset="-128"/>
                <a:ea typeface="HG丸ｺﾞｼｯｸM-PRO" panose="020F0600000000000000" pitchFamily="50" charset="-128"/>
              </a:rPr>
              <a:t>【Point</a:t>
            </a:r>
            <a:r>
              <a:rPr lang="ja-JP" altLang="en-US" sz="3200" b="1" dirty="0">
                <a:latin typeface="HG丸ｺﾞｼｯｸM-PRO" panose="020F0600000000000000" pitchFamily="50" charset="-128"/>
                <a:ea typeface="HG丸ｺﾞｼｯｸM-PRO" panose="020F0600000000000000" pitchFamily="50" charset="-128"/>
              </a:rPr>
              <a:t>３</a:t>
            </a:r>
            <a:r>
              <a:rPr lang="en-US" altLang="ja-JP" sz="3200" b="1" dirty="0">
                <a:latin typeface="HG丸ｺﾞｼｯｸM-PRO" panose="020F0600000000000000" pitchFamily="50" charset="-128"/>
                <a:ea typeface="HG丸ｺﾞｼｯｸM-PRO" panose="020F0600000000000000" pitchFamily="50" charset="-128"/>
              </a:rPr>
              <a:t>】</a:t>
            </a:r>
            <a:r>
              <a:rPr lang="ja-JP" altLang="en-US" sz="3200" b="1" dirty="0">
                <a:latin typeface="HG丸ｺﾞｼｯｸM-PRO" panose="020F0600000000000000" pitchFamily="50" charset="-128"/>
                <a:ea typeface="HG丸ｺﾞｼｯｸM-PRO" panose="020F0600000000000000" pitchFamily="50" charset="-128"/>
              </a:rPr>
              <a:t>適正体重</a:t>
            </a:r>
            <a:r>
              <a:rPr lang="ja-JP" altLang="en-US" sz="3200" b="1" dirty="0" smtClean="0">
                <a:latin typeface="HG丸ｺﾞｼｯｸM-PRO" panose="020F0600000000000000" pitchFamily="50" charset="-128"/>
                <a:ea typeface="HG丸ｺﾞｼｯｸM-PRO" panose="020F0600000000000000" pitchFamily="50" charset="-128"/>
              </a:rPr>
              <a:t>を知る</a:t>
            </a:r>
            <a:endParaRPr lang="ja-JP" altLang="en-US" sz="3200" b="1" dirty="0">
              <a:latin typeface="HG丸ｺﾞｼｯｸM-PRO" panose="020F0600000000000000" pitchFamily="50" charset="-128"/>
              <a:ea typeface="HG丸ｺﾞｼｯｸM-PRO" panose="020F0600000000000000" pitchFamily="50" charset="-128"/>
            </a:endParaRPr>
          </a:p>
        </p:txBody>
      </p:sp>
      <p:sp>
        <p:nvSpPr>
          <p:cNvPr id="23" name="角丸四角形 22"/>
          <p:cNvSpPr/>
          <p:nvPr/>
        </p:nvSpPr>
        <p:spPr>
          <a:xfrm>
            <a:off x="668688" y="5467353"/>
            <a:ext cx="1320800" cy="595086"/>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r>
              <a:rPr kumimoji="1" lang="ja-JP" altLang="en-US" sz="1400" b="1" dirty="0">
                <a:latin typeface="HG丸ｺﾞｼｯｸM-PRO" panose="020F0600000000000000" pitchFamily="50" charset="-128"/>
                <a:ea typeface="HG丸ｺﾞｼｯｸM-PRO" panose="020F0600000000000000" pitchFamily="50" charset="-128"/>
              </a:rPr>
              <a:t>身長</a:t>
            </a:r>
            <a:r>
              <a:rPr kumimoji="1" lang="ja-JP" altLang="en-US" b="1" dirty="0">
                <a:latin typeface="HG丸ｺﾞｼｯｸM-PRO" panose="020F0600000000000000" pitchFamily="50" charset="-128"/>
                <a:ea typeface="HG丸ｺﾞｼｯｸM-PRO" panose="020F0600000000000000" pitchFamily="50" charset="-128"/>
              </a:rPr>
              <a:t>　　</a:t>
            </a:r>
            <a:endParaRPr kumimoji="1" lang="en-US" altLang="ja-JP" b="1" dirty="0">
              <a:latin typeface="HG丸ｺﾞｼｯｸM-PRO" panose="020F0600000000000000" pitchFamily="50" charset="-128"/>
              <a:ea typeface="HG丸ｺﾞｼｯｸM-PRO" panose="020F0600000000000000" pitchFamily="50" charset="-128"/>
            </a:endParaRPr>
          </a:p>
          <a:p>
            <a:pPr algn="r"/>
            <a:r>
              <a:rPr lang="en-US" altLang="ja-JP" sz="1600" b="1" dirty="0">
                <a:latin typeface="HG丸ｺﾞｼｯｸM-PRO" panose="020F0600000000000000" pitchFamily="50" charset="-128"/>
                <a:ea typeface="HG丸ｺﾞｼｯｸM-PRO" panose="020F0600000000000000" pitchFamily="50" charset="-128"/>
              </a:rPr>
              <a:t>m</a:t>
            </a:r>
            <a:endParaRPr kumimoji="1" lang="ja-JP" altLang="en-US" sz="1600" b="1" dirty="0">
              <a:latin typeface="HG丸ｺﾞｼｯｸM-PRO" panose="020F0600000000000000" pitchFamily="50" charset="-128"/>
              <a:ea typeface="HG丸ｺﾞｼｯｸM-PRO" panose="020F0600000000000000" pitchFamily="50" charset="-128"/>
            </a:endParaRPr>
          </a:p>
        </p:txBody>
      </p:sp>
      <p:sp>
        <p:nvSpPr>
          <p:cNvPr id="24" name="乗算記号 23"/>
          <p:cNvSpPr/>
          <p:nvPr/>
        </p:nvSpPr>
        <p:spPr>
          <a:xfrm>
            <a:off x="2295382" y="5515021"/>
            <a:ext cx="406400" cy="406400"/>
          </a:xfrm>
          <a:prstGeom prst="mathMultiply">
            <a:avLst>
              <a:gd name="adj1" fmla="val 12806"/>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5" name="角丸四角形 24"/>
          <p:cNvSpPr/>
          <p:nvPr/>
        </p:nvSpPr>
        <p:spPr>
          <a:xfrm>
            <a:off x="2881391" y="5445157"/>
            <a:ext cx="1320800" cy="595086"/>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r>
              <a:rPr kumimoji="1" lang="ja-JP" altLang="en-US" sz="1400" b="1" dirty="0">
                <a:latin typeface="HG丸ｺﾞｼｯｸM-PRO" panose="020F0600000000000000" pitchFamily="50" charset="-128"/>
                <a:ea typeface="HG丸ｺﾞｼｯｸM-PRO" panose="020F0600000000000000" pitchFamily="50" charset="-128"/>
              </a:rPr>
              <a:t>身長</a:t>
            </a:r>
            <a:r>
              <a:rPr kumimoji="1" lang="ja-JP" altLang="en-US" b="1" dirty="0">
                <a:latin typeface="HG丸ｺﾞｼｯｸM-PRO" panose="020F0600000000000000" pitchFamily="50" charset="-128"/>
                <a:ea typeface="HG丸ｺﾞｼｯｸM-PRO" panose="020F0600000000000000" pitchFamily="50" charset="-128"/>
              </a:rPr>
              <a:t>　　</a:t>
            </a:r>
            <a:endParaRPr kumimoji="1" lang="en-US" altLang="ja-JP" b="1" dirty="0">
              <a:latin typeface="HG丸ｺﾞｼｯｸM-PRO" panose="020F0600000000000000" pitchFamily="50" charset="-128"/>
              <a:ea typeface="HG丸ｺﾞｼｯｸM-PRO" panose="020F0600000000000000" pitchFamily="50" charset="-128"/>
            </a:endParaRPr>
          </a:p>
          <a:p>
            <a:pPr algn="r"/>
            <a:r>
              <a:rPr lang="en-US" altLang="ja-JP" sz="1600" b="1" dirty="0">
                <a:latin typeface="HG丸ｺﾞｼｯｸM-PRO" panose="020F0600000000000000" pitchFamily="50" charset="-128"/>
                <a:ea typeface="HG丸ｺﾞｼｯｸM-PRO" panose="020F0600000000000000" pitchFamily="50" charset="-128"/>
              </a:rPr>
              <a:t>m</a:t>
            </a:r>
            <a:endParaRPr kumimoji="1" lang="ja-JP" altLang="en-US" sz="1600" b="1" dirty="0">
              <a:latin typeface="HG丸ｺﾞｼｯｸM-PRO" panose="020F0600000000000000" pitchFamily="50" charset="-128"/>
              <a:ea typeface="HG丸ｺﾞｼｯｸM-PRO" panose="020F0600000000000000" pitchFamily="50" charset="-128"/>
            </a:endParaRPr>
          </a:p>
        </p:txBody>
      </p:sp>
      <p:sp>
        <p:nvSpPr>
          <p:cNvPr id="26" name="乗算記号 25"/>
          <p:cNvSpPr/>
          <p:nvPr/>
        </p:nvSpPr>
        <p:spPr>
          <a:xfrm>
            <a:off x="4240998" y="5574988"/>
            <a:ext cx="406400" cy="406400"/>
          </a:xfrm>
          <a:prstGeom prst="mathMultiply">
            <a:avLst>
              <a:gd name="adj1" fmla="val 12806"/>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7" name="テキスト ボックス 26"/>
          <p:cNvSpPr txBox="1"/>
          <p:nvPr/>
        </p:nvSpPr>
        <p:spPr>
          <a:xfrm>
            <a:off x="4660268" y="5593522"/>
            <a:ext cx="502061" cy="369332"/>
          </a:xfrm>
          <a:prstGeom prst="rect">
            <a:avLst/>
          </a:prstGeom>
          <a:noFill/>
        </p:spPr>
        <p:txBody>
          <a:bodyPr wrap="none" rtlCol="0">
            <a:spAutoFit/>
          </a:bodyPr>
          <a:lstStyle/>
          <a:p>
            <a:r>
              <a:rPr kumimoji="1" lang="ja-JP" altLang="en-US" b="1" dirty="0"/>
              <a:t>２２</a:t>
            </a:r>
          </a:p>
        </p:txBody>
      </p:sp>
      <p:sp>
        <p:nvSpPr>
          <p:cNvPr id="28" name="角丸四角形 27"/>
          <p:cNvSpPr/>
          <p:nvPr/>
        </p:nvSpPr>
        <p:spPr>
          <a:xfrm>
            <a:off x="5541726" y="5410732"/>
            <a:ext cx="1085464" cy="595086"/>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r"/>
            <a:r>
              <a:rPr kumimoji="1" lang="ja-JP" altLang="en-US" sz="1400" dirty="0">
                <a:latin typeface="HG丸ｺﾞｼｯｸM-PRO" panose="020F0600000000000000" pitchFamily="50" charset="-128"/>
                <a:ea typeface="HG丸ｺﾞｼｯｸM-PRO" panose="020F0600000000000000" pitchFamily="50" charset="-128"/>
              </a:rPr>
              <a:t>　</a:t>
            </a:r>
            <a:r>
              <a:rPr kumimoji="1" lang="ja-JP" altLang="en-US" dirty="0"/>
              <a:t>　</a:t>
            </a:r>
            <a:endParaRPr kumimoji="1" lang="en-US" altLang="ja-JP" dirty="0"/>
          </a:p>
          <a:p>
            <a:pPr algn="r"/>
            <a:r>
              <a:rPr kumimoji="1" lang="en-US" altLang="ja-JP" sz="1400" b="1" dirty="0" smtClean="0">
                <a:latin typeface="HG丸ｺﾞｼｯｸM-PRO" panose="020F0600000000000000" pitchFamily="50" charset="-128"/>
                <a:ea typeface="HG丸ｺﾞｼｯｸM-PRO" panose="020F0600000000000000" pitchFamily="50" charset="-128"/>
              </a:rPr>
              <a:t>kg</a:t>
            </a:r>
            <a:endParaRPr kumimoji="1" lang="ja-JP" altLang="en-US" sz="1400" b="1" dirty="0">
              <a:latin typeface="HG丸ｺﾞｼｯｸM-PRO" panose="020F0600000000000000" pitchFamily="50" charset="-128"/>
              <a:ea typeface="HG丸ｺﾞｼｯｸM-PRO" panose="020F0600000000000000" pitchFamily="50" charset="-128"/>
            </a:endParaRPr>
          </a:p>
        </p:txBody>
      </p:sp>
      <p:sp>
        <p:nvSpPr>
          <p:cNvPr id="29" name="等号 28"/>
          <p:cNvSpPr/>
          <p:nvPr/>
        </p:nvSpPr>
        <p:spPr>
          <a:xfrm>
            <a:off x="5187207" y="5676586"/>
            <a:ext cx="246743" cy="203204"/>
          </a:xfrm>
          <a:prstGeom prst="mathEqua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34" name="テキスト ボックス 33"/>
          <p:cNvSpPr txBox="1"/>
          <p:nvPr/>
        </p:nvSpPr>
        <p:spPr>
          <a:xfrm>
            <a:off x="4152142" y="2321744"/>
            <a:ext cx="5753858" cy="338554"/>
          </a:xfrm>
          <a:prstGeom prst="rect">
            <a:avLst/>
          </a:prstGeom>
          <a:noFill/>
          <a:ln w="28575">
            <a:noFill/>
            <a:prstDash val="dash"/>
          </a:ln>
        </p:spPr>
        <p:txBody>
          <a:bodyPr wrap="square" rtlCol="0">
            <a:spAutoFit/>
          </a:bodyPr>
          <a:lstStyle/>
          <a:p>
            <a:r>
              <a:rPr kumimoji="0" lang="en-US" altLang="ja-JP" sz="1100" kern="0" dirty="0">
                <a:solidFill>
                  <a:prstClr val="black"/>
                </a:solidFill>
                <a:latin typeface="HG丸ｺﾞｼｯｸM-PRO" panose="020F0600000000000000" pitchFamily="50" charset="-128"/>
                <a:ea typeface="HG丸ｺﾞｼｯｸM-PRO" panose="020F0600000000000000" pitchFamily="50" charset="-128"/>
              </a:rPr>
              <a:t> </a:t>
            </a:r>
            <a:r>
              <a:rPr kumimoji="0" lang="en-US" altLang="ja-JP" sz="1400" b="1" kern="0" dirty="0">
                <a:solidFill>
                  <a:prstClr val="black"/>
                </a:solidFill>
                <a:latin typeface="HG丸ｺﾞｼｯｸM-PRO" panose="020F0600000000000000" pitchFamily="50" charset="-128"/>
                <a:ea typeface="HG丸ｺﾞｼｯｸM-PRO" panose="020F0600000000000000" pitchFamily="50" charset="-128"/>
              </a:rPr>
              <a:t>【</a:t>
            </a:r>
            <a:r>
              <a:rPr kumimoji="0" lang="ja-JP" altLang="en-US" sz="1200" b="1" kern="0" dirty="0">
                <a:solidFill>
                  <a:prstClr val="black"/>
                </a:solidFill>
                <a:latin typeface="HG丸ｺﾞｼｯｸM-PRO" panose="020F0600000000000000" pitchFamily="50" charset="-128"/>
                <a:ea typeface="HG丸ｺﾞｼｯｸM-PRO" panose="020F0600000000000000" pitchFamily="50" charset="-128"/>
              </a:rPr>
              <a:t>厚生労働省</a:t>
            </a:r>
            <a:r>
              <a:rPr kumimoji="0" lang="ja-JP" altLang="en-US" sz="1400" b="1" kern="0" dirty="0">
                <a:solidFill>
                  <a:prstClr val="black"/>
                </a:solidFill>
                <a:latin typeface="HG丸ｺﾞｼｯｸM-PRO" panose="020F0600000000000000" pitchFamily="50" charset="-128"/>
                <a:ea typeface="HG丸ｺﾞｼｯｸM-PRO" panose="020F0600000000000000" pitchFamily="50" charset="-128"/>
              </a:rPr>
              <a:t>「</a:t>
            </a:r>
            <a:r>
              <a:rPr kumimoji="0" lang="ja-JP" altLang="en-US" sz="1600" b="1" kern="0" dirty="0">
                <a:solidFill>
                  <a:prstClr val="black"/>
                </a:solidFill>
                <a:latin typeface="HG丸ｺﾞｼｯｸM-PRO" panose="020F0600000000000000" pitchFamily="50" charset="-128"/>
                <a:ea typeface="HG丸ｺﾞｼｯｸM-PRO" panose="020F0600000000000000" pitchFamily="50" charset="-128"/>
              </a:rPr>
              <a:t>日本人の食事摂取基準</a:t>
            </a:r>
            <a:r>
              <a:rPr kumimoji="0" lang="ja-JP" altLang="en-US" sz="1400" b="1" kern="0" dirty="0">
                <a:solidFill>
                  <a:prstClr val="black"/>
                </a:solidFill>
                <a:latin typeface="HG丸ｺﾞｼｯｸM-PRO" panose="020F0600000000000000" pitchFamily="50" charset="-128"/>
                <a:ea typeface="HG丸ｺﾞｼｯｸM-PRO" panose="020F0600000000000000" pitchFamily="50" charset="-128"/>
              </a:rPr>
              <a:t>（</a:t>
            </a:r>
            <a:r>
              <a:rPr kumimoji="0" lang="en-US" altLang="ja-JP" sz="1400" b="1" kern="0" dirty="0">
                <a:solidFill>
                  <a:prstClr val="black"/>
                </a:solidFill>
                <a:latin typeface="HG丸ｺﾞｼｯｸM-PRO" panose="020F0600000000000000" pitchFamily="50" charset="-128"/>
                <a:ea typeface="HG丸ｺﾞｼｯｸM-PRO" panose="020F0600000000000000" pitchFamily="50" charset="-128"/>
              </a:rPr>
              <a:t>2015</a:t>
            </a:r>
            <a:r>
              <a:rPr kumimoji="0" lang="ja-JP" altLang="en-US" sz="1400" b="1" kern="0" dirty="0">
                <a:solidFill>
                  <a:prstClr val="black"/>
                </a:solidFill>
                <a:latin typeface="HG丸ｺﾞｼｯｸM-PRO" panose="020F0600000000000000" pitchFamily="50" charset="-128"/>
                <a:ea typeface="HG丸ｺﾞｼｯｸM-PRO" panose="020F0600000000000000" pitchFamily="50" charset="-128"/>
              </a:rPr>
              <a:t>年版）」</a:t>
            </a:r>
            <a:r>
              <a:rPr kumimoji="0" lang="ja-JP" altLang="en-US" sz="1200" b="1" kern="0" dirty="0">
                <a:solidFill>
                  <a:prstClr val="black"/>
                </a:solidFill>
                <a:latin typeface="HG丸ｺﾞｼｯｸM-PRO" panose="020F0600000000000000" pitchFamily="50" charset="-128"/>
                <a:ea typeface="HG丸ｺﾞｼｯｸM-PRO" panose="020F0600000000000000" pitchFamily="50" charset="-128"/>
              </a:rPr>
              <a:t>より</a:t>
            </a:r>
            <a:r>
              <a:rPr kumimoji="0" lang="en-US" altLang="ja-JP" sz="1400" b="1" kern="0" dirty="0">
                <a:solidFill>
                  <a:prstClr val="black"/>
                </a:solidFill>
                <a:latin typeface="HG丸ｺﾞｼｯｸM-PRO" panose="020F0600000000000000" pitchFamily="50" charset="-128"/>
                <a:ea typeface="HG丸ｺﾞｼｯｸM-PRO" panose="020F0600000000000000" pitchFamily="50" charset="-128"/>
              </a:rPr>
              <a:t>】</a:t>
            </a:r>
            <a:endParaRPr kumimoji="0" lang="en-US" altLang="ja-JP" sz="1200" b="1" kern="0" dirty="0">
              <a:solidFill>
                <a:prstClr val="black"/>
              </a:solidFill>
              <a:latin typeface="HG丸ｺﾞｼｯｸM-PRO" panose="020F0600000000000000" pitchFamily="50" charset="-128"/>
              <a:ea typeface="HG丸ｺﾞｼｯｸM-PRO" panose="020F0600000000000000" pitchFamily="50" charset="-128"/>
            </a:endParaRPr>
          </a:p>
        </p:txBody>
      </p:sp>
      <p:sp>
        <p:nvSpPr>
          <p:cNvPr id="2" name="四角形: 角を丸くする 1">
            <a:extLst>
              <a:ext uri="{FF2B5EF4-FFF2-40B4-BE49-F238E27FC236}">
                <a16:creationId xmlns:a16="http://schemas.microsoft.com/office/drawing/2014/main" xmlns="" id="{5AF82C09-79E6-423D-A3C5-742FB9960BF3}"/>
              </a:ext>
            </a:extLst>
          </p:cNvPr>
          <p:cNvSpPr/>
          <p:nvPr/>
        </p:nvSpPr>
        <p:spPr>
          <a:xfrm>
            <a:off x="542274" y="2780550"/>
            <a:ext cx="3506216" cy="1611726"/>
          </a:xfrm>
          <a:prstGeom prst="roundRect">
            <a:avLst/>
          </a:prstGeom>
          <a:solidFill>
            <a:schemeClr val="accent5">
              <a:lumMod val="20000"/>
              <a:lumOff val="80000"/>
            </a:schemeClr>
          </a:solidFill>
          <a:ln w="28575">
            <a:solidFill>
              <a:schemeClr val="accent1">
                <a:lumMod val="75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altLang="ja-JP" sz="1600" b="1" dirty="0">
                <a:latin typeface="HG丸ｺﾞｼｯｸM-PRO" panose="020F0600000000000000" pitchFamily="50" charset="-128"/>
                <a:ea typeface="HG丸ｺﾞｼｯｸM-PRO" panose="020F0600000000000000" pitchFamily="50" charset="-128"/>
              </a:rPr>
              <a:t>【</a:t>
            </a:r>
            <a:r>
              <a:rPr kumimoji="1" lang="en-US" altLang="ja-JP" sz="1600" b="1" dirty="0">
                <a:latin typeface="HG丸ｺﾞｼｯｸM-PRO" panose="020F0600000000000000" pitchFamily="50" charset="-128"/>
                <a:ea typeface="HG丸ｺﾞｼｯｸM-PRO" panose="020F0600000000000000" pitchFamily="50" charset="-128"/>
              </a:rPr>
              <a:t>BMI</a:t>
            </a:r>
            <a:r>
              <a:rPr kumimoji="1" lang="ja-JP" altLang="en-US" sz="1600" b="1" dirty="0">
                <a:latin typeface="HG丸ｺﾞｼｯｸM-PRO" panose="020F0600000000000000" pitchFamily="50" charset="-128"/>
                <a:ea typeface="HG丸ｺﾞｼｯｸM-PRO" panose="020F0600000000000000" pitchFamily="50" charset="-128"/>
              </a:rPr>
              <a:t>の出し方</a:t>
            </a:r>
            <a:r>
              <a:rPr kumimoji="1" lang="en-US" altLang="ja-JP" sz="1600" b="1" dirty="0">
                <a:latin typeface="HG丸ｺﾞｼｯｸM-PRO" panose="020F0600000000000000" pitchFamily="50" charset="-128"/>
                <a:ea typeface="HG丸ｺﾞｼｯｸM-PRO" panose="020F0600000000000000" pitchFamily="50" charset="-128"/>
              </a:rPr>
              <a:t>】</a:t>
            </a:r>
          </a:p>
          <a:p>
            <a:pPr algn="ctr"/>
            <a:endParaRPr kumimoji="1" lang="en-US" altLang="ja-JP" sz="1600" b="1" dirty="0">
              <a:latin typeface="HG丸ｺﾞｼｯｸM-PRO" panose="020F0600000000000000" pitchFamily="50" charset="-128"/>
              <a:ea typeface="HG丸ｺﾞｼｯｸM-PRO" panose="020F0600000000000000" pitchFamily="50" charset="-128"/>
            </a:endParaRPr>
          </a:p>
          <a:p>
            <a:r>
              <a:rPr lang="en-US" altLang="ja-JP" sz="1600" b="1" u="sng" dirty="0">
                <a:latin typeface="HG丸ｺﾞｼｯｸM-PRO" panose="020F0600000000000000" pitchFamily="50" charset="-128"/>
                <a:ea typeface="HG丸ｺﾞｼｯｸM-PRO" panose="020F0600000000000000" pitchFamily="50" charset="-128"/>
              </a:rPr>
              <a:t>BMI=</a:t>
            </a:r>
            <a:r>
              <a:rPr lang="ja-JP" altLang="en-US" sz="1600" b="1" u="sng" dirty="0">
                <a:latin typeface="HG丸ｺﾞｼｯｸM-PRO" panose="020F0600000000000000" pitchFamily="50" charset="-128"/>
                <a:ea typeface="HG丸ｺﾞｼｯｸM-PRO" panose="020F0600000000000000" pitchFamily="50" charset="-128"/>
              </a:rPr>
              <a:t>体重（</a:t>
            </a:r>
            <a:r>
              <a:rPr lang="en-US" altLang="ja-JP" sz="1600" b="1" u="sng" dirty="0">
                <a:latin typeface="HG丸ｺﾞｼｯｸM-PRO" panose="020F0600000000000000" pitchFamily="50" charset="-128"/>
                <a:ea typeface="HG丸ｺﾞｼｯｸM-PRO" panose="020F0600000000000000" pitchFamily="50" charset="-128"/>
              </a:rPr>
              <a:t>kg</a:t>
            </a:r>
            <a:r>
              <a:rPr lang="ja-JP" altLang="en-US" sz="1600" b="1" u="sng" dirty="0">
                <a:latin typeface="HG丸ｺﾞｼｯｸM-PRO" panose="020F0600000000000000" pitchFamily="50" charset="-128"/>
                <a:ea typeface="HG丸ｺﾞｼｯｸM-PRO" panose="020F0600000000000000" pitchFamily="50" charset="-128"/>
              </a:rPr>
              <a:t>）</a:t>
            </a:r>
            <a:r>
              <a:rPr lang="en-US" altLang="ja-JP" sz="1600" b="1" u="sng" dirty="0">
                <a:latin typeface="HG丸ｺﾞｼｯｸM-PRO" panose="020F0600000000000000" pitchFamily="50" charset="-128"/>
                <a:ea typeface="HG丸ｺﾞｼｯｸM-PRO" panose="020F0600000000000000" pitchFamily="50" charset="-128"/>
              </a:rPr>
              <a:t>÷</a:t>
            </a:r>
            <a:r>
              <a:rPr lang="ja-JP" altLang="en-US" sz="1600" b="1" u="sng" dirty="0">
                <a:latin typeface="HG丸ｺﾞｼｯｸM-PRO" panose="020F0600000000000000" pitchFamily="50" charset="-128"/>
                <a:ea typeface="HG丸ｺﾞｼｯｸM-PRO" panose="020F0600000000000000" pitchFamily="50" charset="-128"/>
              </a:rPr>
              <a:t>身長（ｍ）</a:t>
            </a:r>
            <a:r>
              <a:rPr lang="en-US" altLang="ja-JP" sz="1600" b="1" u="sng" dirty="0">
                <a:latin typeface="HG丸ｺﾞｼｯｸM-PRO" panose="020F0600000000000000" pitchFamily="50" charset="-128"/>
                <a:ea typeface="HG丸ｺﾞｼｯｸM-PRO" panose="020F0600000000000000" pitchFamily="50" charset="-128"/>
              </a:rPr>
              <a:t>²</a:t>
            </a:r>
          </a:p>
          <a:p>
            <a:endParaRPr kumimoji="1" lang="en-US" altLang="ja-JP" sz="1100" dirty="0">
              <a:latin typeface="HG丸ｺﾞｼｯｸM-PRO" panose="020F0600000000000000" pitchFamily="50" charset="-128"/>
              <a:ea typeface="HG丸ｺﾞｼｯｸM-PRO" panose="020F0600000000000000" pitchFamily="50" charset="-128"/>
            </a:endParaRPr>
          </a:p>
          <a:p>
            <a:r>
              <a:rPr kumimoji="1" lang="ja-JP" altLang="en-US" sz="1100" b="1" dirty="0">
                <a:latin typeface="HG丸ｺﾞｼｯｸM-PRO" panose="020F0600000000000000" pitchFamily="50" charset="-128"/>
                <a:ea typeface="HG丸ｺﾞｼｯｸM-PRO" panose="020F0600000000000000" pitchFamily="50" charset="-128"/>
              </a:rPr>
              <a:t>例：体重</a:t>
            </a:r>
            <a:r>
              <a:rPr kumimoji="1" lang="en-US" altLang="ja-JP" sz="1100" b="1" dirty="0" smtClean="0">
                <a:latin typeface="HG丸ｺﾞｼｯｸM-PRO" panose="020F0600000000000000" pitchFamily="50" charset="-128"/>
                <a:ea typeface="HG丸ｺﾞｼｯｸM-PRO" panose="020F0600000000000000" pitchFamily="50" charset="-128"/>
              </a:rPr>
              <a:t>65kg</a:t>
            </a:r>
            <a:r>
              <a:rPr lang="ja-JP" altLang="en-US" sz="1100" b="1" dirty="0" smtClean="0">
                <a:latin typeface="HG丸ｺﾞｼｯｸM-PRO" panose="020F0600000000000000" pitchFamily="50" charset="-128"/>
                <a:ea typeface="HG丸ｺﾞｼｯｸM-PRO" panose="020F0600000000000000" pitchFamily="50" charset="-128"/>
              </a:rPr>
              <a:t>で</a:t>
            </a:r>
            <a:r>
              <a:rPr lang="ja-JP" altLang="en-US" sz="1100" b="1" dirty="0">
                <a:latin typeface="HG丸ｺﾞｼｯｸM-PRO" panose="020F0600000000000000" pitchFamily="50" charset="-128"/>
                <a:ea typeface="HG丸ｺﾞｼｯｸM-PRO" panose="020F0600000000000000" pitchFamily="50" charset="-128"/>
              </a:rPr>
              <a:t>身長</a:t>
            </a:r>
            <a:r>
              <a:rPr lang="en-US" altLang="ja-JP" sz="1100" b="1" dirty="0">
                <a:latin typeface="HG丸ｺﾞｼｯｸM-PRO" panose="020F0600000000000000" pitchFamily="50" charset="-128"/>
                <a:ea typeface="HG丸ｺﾞｼｯｸM-PRO" panose="020F0600000000000000" pitchFamily="50" charset="-128"/>
              </a:rPr>
              <a:t>170</a:t>
            </a:r>
            <a:r>
              <a:rPr lang="ja-JP" altLang="en-US" sz="1100" b="1" dirty="0">
                <a:latin typeface="HG丸ｺﾞｼｯｸM-PRO" panose="020F0600000000000000" pitchFamily="50" charset="-128"/>
                <a:ea typeface="HG丸ｺﾞｼｯｸM-PRO" panose="020F0600000000000000" pitchFamily="50" charset="-128"/>
              </a:rPr>
              <a:t>㎝の場合</a:t>
            </a:r>
            <a:endParaRPr lang="en-US" altLang="ja-JP" sz="1100" b="1" dirty="0">
              <a:latin typeface="HG丸ｺﾞｼｯｸM-PRO" panose="020F0600000000000000" pitchFamily="50" charset="-128"/>
              <a:ea typeface="HG丸ｺﾞｼｯｸM-PRO" panose="020F0600000000000000" pitchFamily="50" charset="-128"/>
            </a:endParaRPr>
          </a:p>
          <a:p>
            <a:r>
              <a:rPr kumimoji="1" lang="en-US" altLang="ja-JP" sz="1100" b="1" dirty="0">
                <a:latin typeface="HG丸ｺﾞｼｯｸM-PRO" panose="020F0600000000000000" pitchFamily="50" charset="-128"/>
                <a:ea typeface="HG丸ｺﾞｼｯｸM-PRO" panose="020F0600000000000000" pitchFamily="50" charset="-128"/>
              </a:rPr>
              <a:t>BMI</a:t>
            </a:r>
            <a:r>
              <a:rPr kumimoji="1" lang="ja-JP" altLang="en-US" sz="1100" b="1" dirty="0">
                <a:latin typeface="HG丸ｺﾞｼｯｸM-PRO" panose="020F0600000000000000" pitchFamily="50" charset="-128"/>
                <a:ea typeface="HG丸ｺﾞｼｯｸM-PRO" panose="020F0600000000000000" pitchFamily="50" charset="-128"/>
              </a:rPr>
              <a:t>値＝</a:t>
            </a:r>
            <a:r>
              <a:rPr kumimoji="1" lang="en-US" altLang="ja-JP" sz="1100" b="1" dirty="0">
                <a:latin typeface="HG丸ｺﾞｼｯｸM-PRO" panose="020F0600000000000000" pitchFamily="50" charset="-128"/>
                <a:ea typeface="HG丸ｺﾞｼｯｸM-PRO" panose="020F0600000000000000" pitchFamily="50" charset="-128"/>
              </a:rPr>
              <a:t>65÷</a:t>
            </a:r>
            <a:r>
              <a:rPr kumimoji="1" lang="ja-JP" altLang="en-US" sz="1100" b="1" dirty="0">
                <a:latin typeface="HG丸ｺﾞｼｯｸM-PRO" panose="020F0600000000000000" pitchFamily="50" charset="-128"/>
                <a:ea typeface="HG丸ｺﾞｼｯｸM-PRO" panose="020F0600000000000000" pitchFamily="50" charset="-128"/>
              </a:rPr>
              <a:t>（</a:t>
            </a:r>
            <a:r>
              <a:rPr kumimoji="1" lang="en-US" altLang="ja-JP" sz="1100" b="1" dirty="0">
                <a:latin typeface="HG丸ｺﾞｼｯｸM-PRO" panose="020F0600000000000000" pitchFamily="50" charset="-128"/>
                <a:ea typeface="HG丸ｺﾞｼｯｸM-PRO" panose="020F0600000000000000" pitchFamily="50" charset="-128"/>
              </a:rPr>
              <a:t>1.7×1.7</a:t>
            </a:r>
            <a:r>
              <a:rPr lang="ja-JP" altLang="en-US" sz="1100" b="1" dirty="0">
                <a:latin typeface="HG丸ｺﾞｼｯｸM-PRO" panose="020F0600000000000000" pitchFamily="50" charset="-128"/>
                <a:ea typeface="HG丸ｺﾞｼｯｸM-PRO" panose="020F0600000000000000" pitchFamily="50" charset="-128"/>
              </a:rPr>
              <a:t>）＝</a:t>
            </a:r>
            <a:r>
              <a:rPr lang="en-US" altLang="ja-JP" sz="1100" b="1" dirty="0">
                <a:latin typeface="HG丸ｺﾞｼｯｸM-PRO" panose="020F0600000000000000" pitchFamily="50" charset="-128"/>
                <a:ea typeface="HG丸ｺﾞｼｯｸM-PRO" panose="020F0600000000000000" pitchFamily="50" charset="-128"/>
              </a:rPr>
              <a:t>65÷2.89</a:t>
            </a:r>
            <a:r>
              <a:rPr lang="ja-JP" altLang="en-US" sz="1100" b="1" dirty="0">
                <a:latin typeface="HG丸ｺﾞｼｯｸM-PRO" panose="020F0600000000000000" pitchFamily="50" charset="-128"/>
                <a:ea typeface="HG丸ｺﾞｼｯｸM-PRO" panose="020F0600000000000000" pitchFamily="50" charset="-128"/>
              </a:rPr>
              <a:t>≒</a:t>
            </a:r>
            <a:r>
              <a:rPr lang="en-US" altLang="ja-JP" sz="1100" b="1" dirty="0">
                <a:latin typeface="HG丸ｺﾞｼｯｸM-PRO" panose="020F0600000000000000" pitchFamily="50" charset="-128"/>
                <a:ea typeface="HG丸ｺﾞｼｯｸM-PRO" panose="020F0600000000000000" pitchFamily="50" charset="-128"/>
              </a:rPr>
              <a:t>22.5</a:t>
            </a:r>
            <a:endParaRPr kumimoji="1" lang="ja-JP" altLang="en-US" sz="1100" b="1" dirty="0">
              <a:latin typeface="HG丸ｺﾞｼｯｸM-PRO" panose="020F0600000000000000" pitchFamily="50" charset="-128"/>
              <a:ea typeface="HG丸ｺﾞｼｯｸM-PRO" panose="020F0600000000000000" pitchFamily="50" charset="-128"/>
            </a:endParaRPr>
          </a:p>
        </p:txBody>
      </p:sp>
      <p:graphicFrame>
        <p:nvGraphicFramePr>
          <p:cNvPr id="20" name="表 19">
            <a:extLst>
              <a:ext uri="{FF2B5EF4-FFF2-40B4-BE49-F238E27FC236}">
                <a16:creationId xmlns:a16="http://schemas.microsoft.com/office/drawing/2014/main" xmlns="" id="{6CF4A8D3-8C2C-4FB3-826A-83336880DBB4}"/>
              </a:ext>
            </a:extLst>
          </p:cNvPr>
          <p:cNvGraphicFramePr>
            <a:graphicFrameLocks noGrp="1"/>
          </p:cNvGraphicFramePr>
          <p:nvPr>
            <p:extLst>
              <p:ext uri="{D42A27DB-BD31-4B8C-83A1-F6EECF244321}">
                <p14:modId xmlns:p14="http://schemas.microsoft.com/office/powerpoint/2010/main" val="1539930141"/>
              </p:ext>
            </p:extLst>
          </p:nvPr>
        </p:nvGraphicFramePr>
        <p:xfrm>
          <a:off x="5162329" y="2807627"/>
          <a:ext cx="2861961" cy="1507417"/>
        </p:xfrm>
        <a:graphic>
          <a:graphicData uri="http://schemas.openxmlformats.org/drawingml/2006/table">
            <a:tbl>
              <a:tblPr firstRow="1" firstCol="1" bandRow="1">
                <a:tableStyleId>{5C22544A-7EE6-4342-B048-85BDC9FD1C3A}</a:tableStyleId>
              </a:tblPr>
              <a:tblGrid>
                <a:gridCol w="1208529">
                  <a:extLst>
                    <a:ext uri="{9D8B030D-6E8A-4147-A177-3AD203B41FA5}">
                      <a16:colId xmlns:a16="http://schemas.microsoft.com/office/drawing/2014/main" xmlns="" val="20000"/>
                    </a:ext>
                  </a:extLst>
                </a:gridCol>
                <a:gridCol w="1653432">
                  <a:extLst>
                    <a:ext uri="{9D8B030D-6E8A-4147-A177-3AD203B41FA5}">
                      <a16:colId xmlns:a16="http://schemas.microsoft.com/office/drawing/2014/main" xmlns="" val="20001"/>
                    </a:ext>
                  </a:extLst>
                </a:gridCol>
              </a:tblGrid>
              <a:tr h="526942">
                <a:tc>
                  <a:txBody>
                    <a:bodyPr/>
                    <a:lstStyle/>
                    <a:p>
                      <a:pPr algn="ctr">
                        <a:spcAft>
                          <a:spcPts val="0"/>
                        </a:spcAft>
                      </a:pPr>
                      <a:r>
                        <a:rPr lang="ja-JP" sz="1400" b="1" kern="0" dirty="0">
                          <a:solidFill>
                            <a:schemeClr val="tx1"/>
                          </a:solidFill>
                          <a:effectLst/>
                          <a:latin typeface="HG丸ｺﾞｼｯｸM-PRO" panose="020F0600000000000000" pitchFamily="50" charset="-128"/>
                          <a:ea typeface="HG丸ｺﾞｼｯｸM-PRO" panose="020F0600000000000000" pitchFamily="50" charset="-128"/>
                        </a:rPr>
                        <a:t>年齢（歳）</a:t>
                      </a:r>
                      <a:endParaRPr lang="ja-JP" sz="1400" b="1" kern="100" dirty="0">
                        <a:solidFill>
                          <a:schemeClr val="tx1"/>
                        </a:solidFill>
                        <a:effectLst/>
                        <a:latin typeface="HG丸ｺﾞｼｯｸM-PRO" panose="020F0600000000000000" pitchFamily="50" charset="-128"/>
                        <a:ea typeface="HG丸ｺﾞｼｯｸM-PRO" panose="020F0600000000000000" pitchFamily="50" charset="-128"/>
                        <a:cs typeface="Times New Roman"/>
                      </a:endParaRPr>
                    </a:p>
                  </a:txBody>
                  <a:tcPr marL="68580" marR="68580" marT="0" marB="0" anchor="ctr">
                    <a:lnL w="12700" cap="flat" cmpd="sng" algn="ctr">
                      <a:solidFill>
                        <a:schemeClr val="tx1">
                          <a:lumMod val="95000"/>
                          <a:lumOff val="5000"/>
                        </a:schemeClr>
                      </a:solidFill>
                      <a:prstDash val="solid"/>
                      <a:round/>
                      <a:headEnd type="none" w="med" len="med"/>
                      <a:tailEnd type="none" w="med" len="med"/>
                    </a:lnL>
                    <a:lnR w="12700" cap="flat" cmpd="sng" algn="ctr">
                      <a:solidFill>
                        <a:schemeClr val="tx1">
                          <a:lumMod val="95000"/>
                          <a:lumOff val="5000"/>
                        </a:schemeClr>
                      </a:solidFill>
                      <a:prstDash val="solid"/>
                      <a:round/>
                      <a:headEnd type="none" w="med" len="med"/>
                      <a:tailEnd type="none" w="med" len="med"/>
                    </a:lnR>
                    <a:lnT w="12700" cap="flat" cmpd="sng" algn="ctr">
                      <a:solidFill>
                        <a:schemeClr val="tx1">
                          <a:lumMod val="95000"/>
                          <a:lumOff val="5000"/>
                        </a:schemeClr>
                      </a:solidFill>
                      <a:prstDash val="solid"/>
                      <a:round/>
                      <a:headEnd type="none" w="med" len="med"/>
                      <a:tailEnd type="none" w="med" len="med"/>
                    </a:lnT>
                    <a:lnB w="12700" cap="flat" cmpd="sng" algn="ctr">
                      <a:solidFill>
                        <a:schemeClr val="tx1">
                          <a:lumMod val="95000"/>
                          <a:lumOff val="5000"/>
                        </a:schemeClr>
                      </a:solidFill>
                      <a:prstDash val="solid"/>
                      <a:round/>
                      <a:headEnd type="none" w="med" len="med"/>
                      <a:tailEnd type="none" w="med" len="med"/>
                    </a:lnB>
                    <a:solidFill>
                      <a:schemeClr val="tx2">
                        <a:lumMod val="20000"/>
                        <a:lumOff val="80000"/>
                      </a:schemeClr>
                    </a:solidFill>
                  </a:tcPr>
                </a:tc>
                <a:tc>
                  <a:txBody>
                    <a:bodyPr/>
                    <a:lstStyle/>
                    <a:p>
                      <a:pPr algn="ctr">
                        <a:spcAft>
                          <a:spcPts val="0"/>
                        </a:spcAft>
                      </a:pPr>
                      <a:r>
                        <a:rPr lang="ja-JP" altLang="en-US" sz="1400" b="1" kern="0" dirty="0">
                          <a:solidFill>
                            <a:schemeClr val="tx1"/>
                          </a:solidFill>
                          <a:effectLst/>
                          <a:latin typeface="HG丸ｺﾞｼｯｸM-PRO" panose="020F0600000000000000" pitchFamily="50" charset="-128"/>
                          <a:ea typeface="HG丸ｺﾞｼｯｸM-PRO" panose="020F0600000000000000" pitchFamily="50" charset="-128"/>
                        </a:rPr>
                        <a:t>目標とする</a:t>
                      </a:r>
                      <a:r>
                        <a:rPr lang="ja-JP" sz="1400" b="1" kern="0" dirty="0">
                          <a:solidFill>
                            <a:schemeClr val="tx1"/>
                          </a:solidFill>
                          <a:effectLst/>
                          <a:latin typeface="HG丸ｺﾞｼｯｸM-PRO" panose="020F0600000000000000" pitchFamily="50" charset="-128"/>
                          <a:ea typeface="HG丸ｺﾞｼｯｸM-PRO" panose="020F0600000000000000" pitchFamily="50" charset="-128"/>
                        </a:rPr>
                        <a:t>ＢＭＩ</a:t>
                      </a:r>
                      <a:endParaRPr lang="en-US" altLang="ja-JP" sz="1400" b="1" kern="0" dirty="0">
                        <a:solidFill>
                          <a:schemeClr val="tx1"/>
                        </a:solidFill>
                        <a:effectLst/>
                        <a:latin typeface="HG丸ｺﾞｼｯｸM-PRO" panose="020F0600000000000000" pitchFamily="50" charset="-128"/>
                        <a:ea typeface="HG丸ｺﾞｼｯｸM-PRO" panose="020F0600000000000000" pitchFamily="50" charset="-128"/>
                      </a:endParaRPr>
                    </a:p>
                    <a:p>
                      <a:pPr algn="ctr">
                        <a:spcAft>
                          <a:spcPts val="0"/>
                        </a:spcAft>
                      </a:pPr>
                      <a:r>
                        <a:rPr lang="ja-JP" altLang="en-US" sz="1400" b="1" kern="0" dirty="0">
                          <a:solidFill>
                            <a:schemeClr val="tx1"/>
                          </a:solidFill>
                          <a:effectLst/>
                          <a:latin typeface="HG丸ｺﾞｼｯｸM-PRO" panose="020F0600000000000000" pitchFamily="50" charset="-128"/>
                          <a:ea typeface="HG丸ｺﾞｼｯｸM-PRO" panose="020F0600000000000000" pitchFamily="50" charset="-128"/>
                          <a:cs typeface="Times New Roman"/>
                        </a:rPr>
                        <a:t>（適正体重）</a:t>
                      </a:r>
                      <a:r>
                        <a:rPr lang="en-US" altLang="ja-JP" sz="1400" b="1" kern="0" dirty="0">
                          <a:solidFill>
                            <a:schemeClr val="tx1"/>
                          </a:solidFill>
                          <a:effectLst/>
                          <a:latin typeface="HG丸ｺﾞｼｯｸM-PRO" panose="020F0600000000000000" pitchFamily="50" charset="-128"/>
                          <a:ea typeface="HG丸ｺﾞｼｯｸM-PRO" panose="020F0600000000000000" pitchFamily="50" charset="-128"/>
                          <a:cs typeface="Times New Roman"/>
                        </a:rPr>
                        <a:t>※</a:t>
                      </a:r>
                      <a:endParaRPr lang="ja-JP" sz="1400" b="1" kern="100" dirty="0">
                        <a:solidFill>
                          <a:schemeClr val="tx1"/>
                        </a:solidFill>
                        <a:effectLst/>
                        <a:latin typeface="HG丸ｺﾞｼｯｸM-PRO" panose="020F0600000000000000" pitchFamily="50" charset="-128"/>
                        <a:ea typeface="HG丸ｺﾞｼｯｸM-PRO" panose="020F0600000000000000" pitchFamily="50" charset="-128"/>
                        <a:cs typeface="Times New Roman"/>
                      </a:endParaRPr>
                    </a:p>
                  </a:txBody>
                  <a:tcPr marL="68580" marR="68580" marT="0" marB="0" anchor="ctr">
                    <a:lnL w="12700" cap="flat" cmpd="sng" algn="ctr">
                      <a:solidFill>
                        <a:schemeClr val="tx1">
                          <a:lumMod val="95000"/>
                          <a:lumOff val="5000"/>
                        </a:schemeClr>
                      </a:solidFill>
                      <a:prstDash val="solid"/>
                      <a:round/>
                      <a:headEnd type="none" w="med" len="med"/>
                      <a:tailEnd type="none" w="med" len="med"/>
                    </a:lnL>
                    <a:lnR w="12700" cap="flat" cmpd="sng" algn="ctr">
                      <a:solidFill>
                        <a:schemeClr val="tx1">
                          <a:lumMod val="95000"/>
                          <a:lumOff val="5000"/>
                        </a:schemeClr>
                      </a:solidFill>
                      <a:prstDash val="solid"/>
                      <a:round/>
                      <a:headEnd type="none" w="med" len="med"/>
                      <a:tailEnd type="none" w="med" len="med"/>
                    </a:lnR>
                    <a:lnT w="12700" cap="flat" cmpd="sng" algn="ctr">
                      <a:solidFill>
                        <a:schemeClr val="tx1">
                          <a:lumMod val="95000"/>
                          <a:lumOff val="5000"/>
                        </a:schemeClr>
                      </a:solidFill>
                      <a:prstDash val="solid"/>
                      <a:round/>
                      <a:headEnd type="none" w="med" len="med"/>
                      <a:tailEnd type="none" w="med" len="med"/>
                    </a:lnT>
                    <a:lnB w="12700" cap="flat" cmpd="sng" algn="ctr">
                      <a:solidFill>
                        <a:schemeClr val="tx1">
                          <a:lumMod val="95000"/>
                          <a:lumOff val="5000"/>
                        </a:schemeClr>
                      </a:solidFill>
                      <a:prstDash val="solid"/>
                      <a:round/>
                      <a:headEnd type="none" w="med" len="med"/>
                      <a:tailEnd type="none" w="med" len="med"/>
                    </a:lnB>
                    <a:solidFill>
                      <a:schemeClr val="tx2">
                        <a:lumMod val="20000"/>
                        <a:lumOff val="80000"/>
                      </a:schemeClr>
                    </a:solidFill>
                  </a:tcPr>
                </a:tc>
                <a:extLst>
                  <a:ext uri="{0D108BD9-81ED-4DB2-BD59-A6C34878D82A}">
                    <a16:rowId xmlns:a16="http://schemas.microsoft.com/office/drawing/2014/main" xmlns="" val="10000"/>
                  </a:ext>
                </a:extLst>
              </a:tr>
              <a:tr h="484510">
                <a:tc>
                  <a:txBody>
                    <a:bodyPr/>
                    <a:lstStyle/>
                    <a:p>
                      <a:pPr algn="ctr">
                        <a:spcAft>
                          <a:spcPts val="0"/>
                        </a:spcAft>
                      </a:pPr>
                      <a:r>
                        <a:rPr lang="en-US" sz="1400" b="1" kern="0" dirty="0">
                          <a:solidFill>
                            <a:schemeClr val="tx1"/>
                          </a:solidFill>
                          <a:effectLst/>
                          <a:latin typeface="HG丸ｺﾞｼｯｸM-PRO" panose="020F0600000000000000" pitchFamily="50" charset="-128"/>
                          <a:ea typeface="HG丸ｺﾞｼｯｸM-PRO" panose="020F0600000000000000" pitchFamily="50" charset="-128"/>
                        </a:rPr>
                        <a:t>18</a:t>
                      </a:r>
                      <a:r>
                        <a:rPr lang="ja-JP" sz="1400" b="1" kern="0" dirty="0">
                          <a:solidFill>
                            <a:schemeClr val="tx1"/>
                          </a:solidFill>
                          <a:effectLst/>
                          <a:latin typeface="HG丸ｺﾞｼｯｸM-PRO" panose="020F0600000000000000" pitchFamily="50" charset="-128"/>
                          <a:ea typeface="HG丸ｺﾞｼｯｸM-PRO" panose="020F0600000000000000" pitchFamily="50" charset="-128"/>
                        </a:rPr>
                        <a:t>～</a:t>
                      </a:r>
                      <a:r>
                        <a:rPr lang="en-US" sz="1400" b="1" kern="0" dirty="0">
                          <a:solidFill>
                            <a:schemeClr val="tx1"/>
                          </a:solidFill>
                          <a:effectLst/>
                          <a:latin typeface="HG丸ｺﾞｼｯｸM-PRO" panose="020F0600000000000000" pitchFamily="50" charset="-128"/>
                          <a:ea typeface="HG丸ｺﾞｼｯｸM-PRO" panose="020F0600000000000000" pitchFamily="50" charset="-128"/>
                        </a:rPr>
                        <a:t>49</a:t>
                      </a:r>
                      <a:endParaRPr lang="ja-JP" sz="1400" b="1" kern="100" dirty="0">
                        <a:solidFill>
                          <a:schemeClr val="tx1"/>
                        </a:solidFill>
                        <a:effectLst/>
                        <a:latin typeface="HG丸ｺﾞｼｯｸM-PRO" panose="020F0600000000000000" pitchFamily="50" charset="-128"/>
                        <a:ea typeface="HG丸ｺﾞｼｯｸM-PRO" panose="020F0600000000000000" pitchFamily="50" charset="-128"/>
                        <a:cs typeface="Times New Roman"/>
                      </a:endParaRPr>
                    </a:p>
                  </a:txBody>
                  <a:tcPr marL="68580" marR="68580" marT="0" marB="0" anchor="ctr">
                    <a:lnL w="12700" cap="flat" cmpd="sng" algn="ctr">
                      <a:solidFill>
                        <a:schemeClr val="tx1">
                          <a:lumMod val="95000"/>
                          <a:lumOff val="5000"/>
                        </a:schemeClr>
                      </a:solidFill>
                      <a:prstDash val="solid"/>
                      <a:round/>
                      <a:headEnd type="none" w="med" len="med"/>
                      <a:tailEnd type="none" w="med" len="med"/>
                    </a:lnL>
                    <a:lnR w="12700" cap="flat" cmpd="sng" algn="ctr">
                      <a:solidFill>
                        <a:schemeClr val="tx1">
                          <a:lumMod val="95000"/>
                          <a:lumOff val="5000"/>
                        </a:schemeClr>
                      </a:solidFill>
                      <a:prstDash val="solid"/>
                      <a:round/>
                      <a:headEnd type="none" w="med" len="med"/>
                      <a:tailEnd type="none" w="med" len="med"/>
                    </a:lnR>
                    <a:lnT w="12700" cap="flat" cmpd="sng" algn="ctr">
                      <a:solidFill>
                        <a:schemeClr val="tx1">
                          <a:lumMod val="95000"/>
                          <a:lumOff val="5000"/>
                        </a:schemeClr>
                      </a:solidFill>
                      <a:prstDash val="solid"/>
                      <a:round/>
                      <a:headEnd type="none" w="med" len="med"/>
                      <a:tailEnd type="none" w="med" len="med"/>
                    </a:lnT>
                    <a:lnB w="12700" cap="flat" cmpd="sng" algn="ctr">
                      <a:solidFill>
                        <a:schemeClr val="tx1">
                          <a:lumMod val="95000"/>
                          <a:lumOff val="5000"/>
                        </a:schemeClr>
                      </a:solidFill>
                      <a:prstDash val="solid"/>
                      <a:round/>
                      <a:headEnd type="none" w="med" len="med"/>
                      <a:tailEnd type="none" w="med" len="med"/>
                    </a:lnB>
                    <a:solidFill>
                      <a:schemeClr val="tx2">
                        <a:lumMod val="20000"/>
                        <a:lumOff val="80000"/>
                      </a:schemeClr>
                    </a:solidFill>
                  </a:tcPr>
                </a:tc>
                <a:tc>
                  <a:txBody>
                    <a:bodyPr/>
                    <a:lstStyle/>
                    <a:p>
                      <a:pPr algn="ctr">
                        <a:spcAft>
                          <a:spcPts val="0"/>
                        </a:spcAft>
                      </a:pPr>
                      <a:r>
                        <a:rPr lang="en-US" sz="1800" b="1" kern="0" dirty="0">
                          <a:effectLst/>
                          <a:latin typeface="HG丸ｺﾞｼｯｸM-PRO" panose="020F0600000000000000" pitchFamily="50" charset="-128"/>
                          <a:ea typeface="HG丸ｺﾞｼｯｸM-PRO" panose="020F0600000000000000" pitchFamily="50" charset="-128"/>
                        </a:rPr>
                        <a:t>18.5</a:t>
                      </a:r>
                      <a:r>
                        <a:rPr lang="ja-JP" sz="1800" b="1" kern="0" dirty="0">
                          <a:effectLst/>
                          <a:latin typeface="HG丸ｺﾞｼｯｸM-PRO" panose="020F0600000000000000" pitchFamily="50" charset="-128"/>
                          <a:ea typeface="HG丸ｺﾞｼｯｸM-PRO" panose="020F0600000000000000" pitchFamily="50" charset="-128"/>
                        </a:rPr>
                        <a:t>～</a:t>
                      </a:r>
                      <a:r>
                        <a:rPr lang="en-US" sz="1800" b="1" kern="0" dirty="0">
                          <a:effectLst/>
                          <a:latin typeface="HG丸ｺﾞｼｯｸM-PRO" panose="020F0600000000000000" pitchFamily="50" charset="-128"/>
                          <a:ea typeface="HG丸ｺﾞｼｯｸM-PRO" panose="020F0600000000000000" pitchFamily="50" charset="-128"/>
                        </a:rPr>
                        <a:t>24.9</a:t>
                      </a:r>
                      <a:endParaRPr lang="ja-JP" sz="1800" b="1" kern="100" dirty="0">
                        <a:effectLst/>
                        <a:latin typeface="HG丸ｺﾞｼｯｸM-PRO" panose="020F0600000000000000" pitchFamily="50" charset="-128"/>
                        <a:ea typeface="HG丸ｺﾞｼｯｸM-PRO" panose="020F0600000000000000" pitchFamily="50" charset="-128"/>
                        <a:cs typeface="Times New Roman"/>
                      </a:endParaRPr>
                    </a:p>
                  </a:txBody>
                  <a:tcPr marL="68580" marR="68580" marT="0" marB="0" anchor="ctr">
                    <a:lnL w="12700" cap="flat" cmpd="sng" algn="ctr">
                      <a:solidFill>
                        <a:schemeClr val="tx1">
                          <a:lumMod val="95000"/>
                          <a:lumOff val="5000"/>
                        </a:schemeClr>
                      </a:solidFill>
                      <a:prstDash val="solid"/>
                      <a:round/>
                      <a:headEnd type="none" w="med" len="med"/>
                      <a:tailEnd type="none" w="med" len="med"/>
                    </a:lnL>
                    <a:lnR w="12700" cap="flat" cmpd="sng" algn="ctr">
                      <a:solidFill>
                        <a:schemeClr val="tx1">
                          <a:lumMod val="95000"/>
                          <a:lumOff val="5000"/>
                        </a:schemeClr>
                      </a:solidFill>
                      <a:prstDash val="solid"/>
                      <a:round/>
                      <a:headEnd type="none" w="med" len="med"/>
                      <a:tailEnd type="none" w="med" len="med"/>
                    </a:lnR>
                    <a:lnT w="12700" cap="flat" cmpd="sng" algn="ctr">
                      <a:solidFill>
                        <a:schemeClr val="tx1">
                          <a:lumMod val="95000"/>
                          <a:lumOff val="5000"/>
                        </a:schemeClr>
                      </a:solidFill>
                      <a:prstDash val="solid"/>
                      <a:round/>
                      <a:headEnd type="none" w="med" len="med"/>
                      <a:tailEnd type="none" w="med" len="med"/>
                    </a:lnT>
                    <a:lnB w="12700" cap="flat" cmpd="sng" algn="ctr">
                      <a:solidFill>
                        <a:schemeClr val="tx1">
                          <a:lumMod val="95000"/>
                          <a:lumOff val="5000"/>
                        </a:schemeClr>
                      </a:solidFill>
                      <a:prstDash val="solid"/>
                      <a:round/>
                      <a:headEnd type="none" w="med" len="med"/>
                      <a:tailEnd type="none" w="med" len="med"/>
                    </a:lnB>
                    <a:noFill/>
                  </a:tcPr>
                </a:tc>
                <a:extLst>
                  <a:ext uri="{0D108BD9-81ED-4DB2-BD59-A6C34878D82A}">
                    <a16:rowId xmlns:a16="http://schemas.microsoft.com/office/drawing/2014/main" xmlns="" val="10001"/>
                  </a:ext>
                </a:extLst>
              </a:tr>
              <a:tr h="495965">
                <a:tc>
                  <a:txBody>
                    <a:bodyPr/>
                    <a:lstStyle/>
                    <a:p>
                      <a:pPr algn="ctr">
                        <a:spcAft>
                          <a:spcPts val="0"/>
                        </a:spcAft>
                      </a:pPr>
                      <a:r>
                        <a:rPr lang="en-US" sz="1400" b="1" kern="0" dirty="0">
                          <a:solidFill>
                            <a:schemeClr val="tx1"/>
                          </a:solidFill>
                          <a:effectLst/>
                          <a:latin typeface="HG丸ｺﾞｼｯｸM-PRO" panose="020F0600000000000000" pitchFamily="50" charset="-128"/>
                          <a:ea typeface="HG丸ｺﾞｼｯｸM-PRO" panose="020F0600000000000000" pitchFamily="50" charset="-128"/>
                        </a:rPr>
                        <a:t>50</a:t>
                      </a:r>
                      <a:r>
                        <a:rPr lang="ja-JP" sz="1400" b="1" kern="0" dirty="0">
                          <a:solidFill>
                            <a:schemeClr val="tx1"/>
                          </a:solidFill>
                          <a:effectLst/>
                          <a:latin typeface="HG丸ｺﾞｼｯｸM-PRO" panose="020F0600000000000000" pitchFamily="50" charset="-128"/>
                          <a:ea typeface="HG丸ｺﾞｼｯｸM-PRO" panose="020F0600000000000000" pitchFamily="50" charset="-128"/>
                        </a:rPr>
                        <a:t>～</a:t>
                      </a:r>
                      <a:r>
                        <a:rPr lang="en-US" sz="1400" b="1" kern="0" dirty="0">
                          <a:solidFill>
                            <a:schemeClr val="tx1"/>
                          </a:solidFill>
                          <a:effectLst/>
                          <a:latin typeface="HG丸ｺﾞｼｯｸM-PRO" panose="020F0600000000000000" pitchFamily="50" charset="-128"/>
                          <a:ea typeface="HG丸ｺﾞｼｯｸM-PRO" panose="020F0600000000000000" pitchFamily="50" charset="-128"/>
                        </a:rPr>
                        <a:t>69</a:t>
                      </a:r>
                      <a:endParaRPr lang="ja-JP" sz="1400" b="1" kern="100" dirty="0">
                        <a:solidFill>
                          <a:schemeClr val="tx1"/>
                        </a:solidFill>
                        <a:effectLst/>
                        <a:latin typeface="HG丸ｺﾞｼｯｸM-PRO" panose="020F0600000000000000" pitchFamily="50" charset="-128"/>
                        <a:ea typeface="HG丸ｺﾞｼｯｸM-PRO" panose="020F0600000000000000" pitchFamily="50" charset="-128"/>
                        <a:cs typeface="Times New Roman"/>
                      </a:endParaRPr>
                    </a:p>
                  </a:txBody>
                  <a:tcPr marL="68580" marR="68580" marT="0" marB="0" anchor="ctr">
                    <a:lnL w="12700" cap="flat" cmpd="sng" algn="ctr">
                      <a:solidFill>
                        <a:schemeClr val="tx1">
                          <a:lumMod val="95000"/>
                          <a:lumOff val="5000"/>
                        </a:schemeClr>
                      </a:solidFill>
                      <a:prstDash val="solid"/>
                      <a:round/>
                      <a:headEnd type="none" w="med" len="med"/>
                      <a:tailEnd type="none" w="med" len="med"/>
                    </a:lnL>
                    <a:lnR w="12700" cap="flat" cmpd="sng" algn="ctr">
                      <a:solidFill>
                        <a:schemeClr val="tx1">
                          <a:lumMod val="95000"/>
                          <a:lumOff val="5000"/>
                        </a:schemeClr>
                      </a:solidFill>
                      <a:prstDash val="solid"/>
                      <a:round/>
                      <a:headEnd type="none" w="med" len="med"/>
                      <a:tailEnd type="none" w="med" len="med"/>
                    </a:lnR>
                    <a:lnT w="12700" cap="flat" cmpd="sng" algn="ctr">
                      <a:solidFill>
                        <a:schemeClr val="tx1">
                          <a:lumMod val="95000"/>
                          <a:lumOff val="5000"/>
                        </a:schemeClr>
                      </a:solidFill>
                      <a:prstDash val="solid"/>
                      <a:round/>
                      <a:headEnd type="none" w="med" len="med"/>
                      <a:tailEnd type="none" w="med" len="med"/>
                    </a:lnT>
                    <a:lnB w="12700" cap="flat" cmpd="sng" algn="ctr">
                      <a:solidFill>
                        <a:schemeClr val="tx1">
                          <a:lumMod val="95000"/>
                          <a:lumOff val="5000"/>
                        </a:schemeClr>
                      </a:solidFill>
                      <a:prstDash val="solid"/>
                      <a:round/>
                      <a:headEnd type="none" w="med" len="med"/>
                      <a:tailEnd type="none" w="med" len="med"/>
                    </a:lnB>
                    <a:solidFill>
                      <a:schemeClr val="tx2">
                        <a:lumMod val="20000"/>
                        <a:lumOff val="80000"/>
                      </a:schemeClr>
                    </a:solidFill>
                  </a:tcPr>
                </a:tc>
                <a:tc>
                  <a:txBody>
                    <a:bodyPr/>
                    <a:lstStyle/>
                    <a:p>
                      <a:pPr algn="ctr">
                        <a:spcAft>
                          <a:spcPts val="0"/>
                        </a:spcAft>
                      </a:pPr>
                      <a:r>
                        <a:rPr lang="en-US" sz="1800" b="1" kern="0" dirty="0">
                          <a:effectLst/>
                          <a:latin typeface="HG丸ｺﾞｼｯｸM-PRO" panose="020F0600000000000000" pitchFamily="50" charset="-128"/>
                          <a:ea typeface="HG丸ｺﾞｼｯｸM-PRO" panose="020F0600000000000000" pitchFamily="50" charset="-128"/>
                        </a:rPr>
                        <a:t>20.0</a:t>
                      </a:r>
                      <a:r>
                        <a:rPr lang="ja-JP" sz="1800" b="1" kern="0" dirty="0">
                          <a:effectLst/>
                          <a:latin typeface="HG丸ｺﾞｼｯｸM-PRO" panose="020F0600000000000000" pitchFamily="50" charset="-128"/>
                          <a:ea typeface="HG丸ｺﾞｼｯｸM-PRO" panose="020F0600000000000000" pitchFamily="50" charset="-128"/>
                        </a:rPr>
                        <a:t>～</a:t>
                      </a:r>
                      <a:r>
                        <a:rPr lang="en-US" sz="1800" b="1" kern="0" dirty="0">
                          <a:effectLst/>
                          <a:latin typeface="HG丸ｺﾞｼｯｸM-PRO" panose="020F0600000000000000" pitchFamily="50" charset="-128"/>
                          <a:ea typeface="HG丸ｺﾞｼｯｸM-PRO" panose="020F0600000000000000" pitchFamily="50" charset="-128"/>
                        </a:rPr>
                        <a:t>24.9</a:t>
                      </a:r>
                      <a:endParaRPr lang="ja-JP" sz="1800" b="1" kern="100" dirty="0">
                        <a:effectLst/>
                        <a:latin typeface="HG丸ｺﾞｼｯｸM-PRO" panose="020F0600000000000000" pitchFamily="50" charset="-128"/>
                        <a:ea typeface="HG丸ｺﾞｼｯｸM-PRO" panose="020F0600000000000000" pitchFamily="50" charset="-128"/>
                        <a:cs typeface="Times New Roman"/>
                      </a:endParaRPr>
                    </a:p>
                  </a:txBody>
                  <a:tcPr marL="68580" marR="68580" marT="0" marB="0" anchor="ctr">
                    <a:lnL w="12700" cap="flat" cmpd="sng" algn="ctr">
                      <a:solidFill>
                        <a:schemeClr val="tx1">
                          <a:lumMod val="95000"/>
                          <a:lumOff val="5000"/>
                        </a:schemeClr>
                      </a:solidFill>
                      <a:prstDash val="solid"/>
                      <a:round/>
                      <a:headEnd type="none" w="med" len="med"/>
                      <a:tailEnd type="none" w="med" len="med"/>
                    </a:lnL>
                    <a:lnR w="12700" cap="flat" cmpd="sng" algn="ctr">
                      <a:solidFill>
                        <a:schemeClr val="tx1">
                          <a:lumMod val="95000"/>
                          <a:lumOff val="5000"/>
                        </a:schemeClr>
                      </a:solidFill>
                      <a:prstDash val="solid"/>
                      <a:round/>
                      <a:headEnd type="none" w="med" len="med"/>
                      <a:tailEnd type="none" w="med" len="med"/>
                    </a:lnR>
                    <a:lnT w="12700" cap="flat" cmpd="sng" algn="ctr">
                      <a:solidFill>
                        <a:schemeClr val="tx1">
                          <a:lumMod val="95000"/>
                          <a:lumOff val="5000"/>
                        </a:schemeClr>
                      </a:solidFill>
                      <a:prstDash val="solid"/>
                      <a:round/>
                      <a:headEnd type="none" w="med" len="med"/>
                      <a:tailEnd type="none" w="med" len="med"/>
                    </a:lnT>
                    <a:lnB w="12700" cap="flat" cmpd="sng" algn="ctr">
                      <a:solidFill>
                        <a:schemeClr val="tx1">
                          <a:lumMod val="95000"/>
                          <a:lumOff val="5000"/>
                        </a:schemeClr>
                      </a:solidFill>
                      <a:prstDash val="solid"/>
                      <a:round/>
                      <a:headEnd type="none" w="med" len="med"/>
                      <a:tailEnd type="none" w="med" len="med"/>
                    </a:lnB>
                    <a:noFill/>
                  </a:tcPr>
                </a:tc>
                <a:extLst>
                  <a:ext uri="{0D108BD9-81ED-4DB2-BD59-A6C34878D82A}">
                    <a16:rowId xmlns:a16="http://schemas.microsoft.com/office/drawing/2014/main" xmlns="" val="10002"/>
                  </a:ext>
                </a:extLst>
              </a:tr>
            </a:tbl>
          </a:graphicData>
        </a:graphic>
      </p:graphicFrame>
      <p:sp>
        <p:nvSpPr>
          <p:cNvPr id="21" name="テキスト ボックス 20">
            <a:extLst>
              <a:ext uri="{FF2B5EF4-FFF2-40B4-BE49-F238E27FC236}">
                <a16:creationId xmlns:a16="http://schemas.microsoft.com/office/drawing/2014/main" xmlns="" id="{D10DC692-C694-4AB0-929C-6CD220419D13}"/>
              </a:ext>
            </a:extLst>
          </p:cNvPr>
          <p:cNvSpPr txBox="1"/>
          <p:nvPr/>
        </p:nvSpPr>
        <p:spPr>
          <a:xfrm>
            <a:off x="4853139" y="4338992"/>
            <a:ext cx="4347949" cy="523220"/>
          </a:xfrm>
          <a:prstGeom prst="rect">
            <a:avLst/>
          </a:prstGeom>
          <a:noFill/>
          <a:ln w="28575">
            <a:noFill/>
            <a:prstDash val="dash"/>
          </a:ln>
        </p:spPr>
        <p:txBody>
          <a:bodyPr wrap="square" rtlCol="0">
            <a:spAutoFit/>
          </a:bodyPr>
          <a:lstStyle/>
          <a:p>
            <a:r>
              <a:rPr kumimoji="0" lang="en-US" altLang="ja-JP" sz="1100" kern="0" dirty="0">
                <a:solidFill>
                  <a:prstClr val="black"/>
                </a:solidFill>
                <a:latin typeface="HG丸ｺﾞｼｯｸM-PRO" panose="020F0600000000000000" pitchFamily="50" charset="-128"/>
                <a:ea typeface="HG丸ｺﾞｼｯｸM-PRO" panose="020F0600000000000000" pitchFamily="50" charset="-128"/>
              </a:rPr>
              <a:t> </a:t>
            </a:r>
            <a:r>
              <a:rPr kumimoji="0" lang="en-US" altLang="ja-JP" sz="1400" b="1" kern="0" dirty="0">
                <a:solidFill>
                  <a:prstClr val="black"/>
                </a:solidFill>
                <a:latin typeface="HG丸ｺﾞｼｯｸM-PRO" panose="020F0600000000000000" pitchFamily="50" charset="-128"/>
                <a:ea typeface="HG丸ｺﾞｼｯｸM-PRO" panose="020F0600000000000000" pitchFamily="50" charset="-128"/>
              </a:rPr>
              <a:t>※</a:t>
            </a:r>
            <a:r>
              <a:rPr lang="ja-JP" altLang="en-US" sz="1400" b="1" dirty="0">
                <a:latin typeface="HG丸ｺﾞｼｯｸM-PRO" panose="020F0600000000000000" pitchFamily="50" charset="-128"/>
                <a:ea typeface="HG丸ｺﾞｼｯｸM-PRO" panose="020F0600000000000000" pitchFamily="50" charset="-128"/>
              </a:rPr>
              <a:t>観察疫学研究で報告された総死亡率が最も低かった範囲であり「健康的である」と考えられています</a:t>
            </a:r>
            <a:endParaRPr kumimoji="0" lang="en-US" altLang="ja-JP" sz="1200" b="1" kern="0" dirty="0">
              <a:solidFill>
                <a:prstClr val="black"/>
              </a:solidFill>
              <a:latin typeface="HG丸ｺﾞｼｯｸM-PRO" panose="020F0600000000000000" pitchFamily="50" charset="-128"/>
              <a:ea typeface="HG丸ｺﾞｼｯｸM-PRO" panose="020F0600000000000000" pitchFamily="50" charset="-128"/>
            </a:endParaRPr>
          </a:p>
        </p:txBody>
      </p:sp>
    </p:spTree>
    <p:extLst>
      <p:ext uri="{BB962C8B-B14F-4D97-AF65-F5344CB8AC3E}">
        <p14:creationId xmlns:p14="http://schemas.microsoft.com/office/powerpoint/2010/main" val="337867616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554485" y="1388704"/>
            <a:ext cx="8543925" cy="1325563"/>
          </a:xfrm>
        </p:spPr>
        <p:txBody>
          <a:bodyPr>
            <a:normAutofit/>
          </a:bodyPr>
          <a:lstStyle/>
          <a:p>
            <a:r>
              <a:rPr lang="ja-JP" altLang="en-US" b="1" dirty="0">
                <a:latin typeface="HG丸ｺﾞｼｯｸM-PRO" panose="020F0600000000000000" pitchFamily="50" charset="-128"/>
                <a:ea typeface="HG丸ｺﾞｼｯｸM-PRO" panose="020F0600000000000000" pitchFamily="50" charset="-128"/>
              </a:rPr>
              <a:t>２：よい生活習慣のポイント</a:t>
            </a:r>
            <a:r>
              <a:rPr lang="en-US" altLang="ja-JP" b="1" dirty="0">
                <a:latin typeface="HG丸ｺﾞｼｯｸM-PRO" panose="020F0600000000000000" pitchFamily="50" charset="-128"/>
                <a:ea typeface="HG丸ｺﾞｼｯｸM-PRO" panose="020F0600000000000000" pitchFamily="50" charset="-128"/>
              </a:rPr>
              <a:t/>
            </a:r>
            <a:br>
              <a:rPr lang="en-US" altLang="ja-JP" b="1" dirty="0">
                <a:latin typeface="HG丸ｺﾞｼｯｸM-PRO" panose="020F0600000000000000" pitchFamily="50" charset="-128"/>
                <a:ea typeface="HG丸ｺﾞｼｯｸM-PRO" panose="020F0600000000000000" pitchFamily="50" charset="-128"/>
              </a:rPr>
            </a:br>
            <a:r>
              <a:rPr lang="ja-JP" altLang="en-US" b="1" dirty="0">
                <a:latin typeface="HG丸ｺﾞｼｯｸM-PRO" panose="020F0600000000000000" pitchFamily="50" charset="-128"/>
                <a:ea typeface="HG丸ｺﾞｼｯｸM-PRO" panose="020F0600000000000000" pitchFamily="50" charset="-128"/>
              </a:rPr>
              <a:t>　</a:t>
            </a:r>
            <a:r>
              <a:rPr lang="en-US" altLang="ja-JP" b="1" dirty="0" smtClean="0">
                <a:latin typeface="HG丸ｺﾞｼｯｸM-PRO" panose="020F0600000000000000" pitchFamily="50" charset="-128"/>
                <a:ea typeface="HG丸ｺﾞｼｯｸM-PRO" panose="020F0600000000000000" pitchFamily="50" charset="-128"/>
              </a:rPr>
              <a:t>(</a:t>
            </a:r>
            <a:r>
              <a:rPr lang="ja-JP" altLang="en-US" b="1" dirty="0" smtClean="0">
                <a:latin typeface="HG丸ｺﾞｼｯｸM-PRO" panose="020F0600000000000000" pitchFamily="50" charset="-128"/>
                <a:ea typeface="HG丸ｺﾞｼｯｸM-PRO" panose="020F0600000000000000" pitchFamily="50" charset="-128"/>
              </a:rPr>
              <a:t>３</a:t>
            </a:r>
            <a:r>
              <a:rPr lang="en-US" altLang="ja-JP" b="1" dirty="0" smtClean="0">
                <a:latin typeface="HG丸ｺﾞｼｯｸM-PRO" panose="020F0600000000000000" pitchFamily="50" charset="-128"/>
                <a:ea typeface="HG丸ｺﾞｼｯｸM-PRO" panose="020F0600000000000000" pitchFamily="50" charset="-128"/>
              </a:rPr>
              <a:t>) </a:t>
            </a:r>
            <a:r>
              <a:rPr lang="ja-JP" altLang="en-US" b="1" dirty="0" smtClean="0">
                <a:latin typeface="HG丸ｺﾞｼｯｸM-PRO" panose="020F0600000000000000" pitchFamily="50" charset="-128"/>
                <a:ea typeface="HG丸ｺﾞｼｯｸM-PRO" panose="020F0600000000000000" pitchFamily="50" charset="-128"/>
              </a:rPr>
              <a:t>運動</a:t>
            </a:r>
            <a:r>
              <a:rPr lang="ja-JP" altLang="en-US" b="1" dirty="0">
                <a:latin typeface="HG丸ｺﾞｼｯｸM-PRO" panose="020F0600000000000000" pitchFamily="50" charset="-128"/>
                <a:ea typeface="HG丸ｺﾞｼｯｸM-PRO" panose="020F0600000000000000" pitchFamily="50" charset="-128"/>
              </a:rPr>
              <a:t>について</a:t>
            </a:r>
            <a:endParaRPr kumimoji="1" lang="ja-JP" altLang="en-US" dirty="0">
              <a:latin typeface="HG丸ｺﾞｼｯｸM-PRO" panose="020F0600000000000000" pitchFamily="50" charset="-128"/>
              <a:ea typeface="HG丸ｺﾞｼｯｸM-PRO" panose="020F0600000000000000" pitchFamily="50" charset="-128"/>
            </a:endParaRPr>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37241" y="2051486"/>
            <a:ext cx="4318319" cy="43183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6277578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円/楕円 8"/>
          <p:cNvSpPr/>
          <p:nvPr/>
        </p:nvSpPr>
        <p:spPr>
          <a:xfrm>
            <a:off x="3454202" y="2398153"/>
            <a:ext cx="3088628" cy="2163525"/>
          </a:xfrm>
          <a:prstGeom prst="ellipse">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円/楕円 7"/>
          <p:cNvSpPr/>
          <p:nvPr/>
        </p:nvSpPr>
        <p:spPr>
          <a:xfrm>
            <a:off x="1414090" y="2030670"/>
            <a:ext cx="7077816" cy="3810327"/>
          </a:xfrm>
          <a:prstGeom prst="ellipse">
            <a:avLst/>
          </a:prstGeom>
          <a:noFill/>
          <a:ln w="57150">
            <a:solidFill>
              <a:schemeClr val="accent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b="1">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 name="コンテンツ プレースホルダー 2"/>
          <p:cNvSpPr>
            <a:spLocks noGrp="1"/>
          </p:cNvSpPr>
          <p:nvPr>
            <p:ph sz="quarter" idx="1"/>
          </p:nvPr>
        </p:nvSpPr>
        <p:spPr>
          <a:xfrm>
            <a:off x="461391" y="993386"/>
            <a:ext cx="9088511" cy="5397581"/>
          </a:xfrm>
          <a:ln>
            <a:solidFill>
              <a:schemeClr val="tx1"/>
            </a:solidFill>
          </a:ln>
        </p:spPr>
        <p:txBody>
          <a:bodyPr>
            <a:normAutofit/>
          </a:bodyPr>
          <a:lstStyle/>
          <a:p>
            <a:pPr marL="0" indent="0">
              <a:buNone/>
            </a:pPr>
            <a:endParaRPr lang="en-US" altLang="ja-JP" sz="2031" dirty="0">
              <a:latin typeface="HG丸ｺﾞｼｯｸM-PRO" panose="020F0600000000000000" pitchFamily="50" charset="-128"/>
              <a:ea typeface="HG丸ｺﾞｼｯｸM-PRO" panose="020F0600000000000000" pitchFamily="50" charset="-128"/>
            </a:endParaRPr>
          </a:p>
          <a:p>
            <a:pPr marL="0" indent="0">
              <a:buNone/>
            </a:pPr>
            <a:endParaRPr lang="en-US" altLang="ja-JP" sz="2031" dirty="0">
              <a:latin typeface="HG丸ｺﾞｼｯｸM-PRO" panose="020F0600000000000000" pitchFamily="50" charset="-128"/>
              <a:ea typeface="HG丸ｺﾞｼｯｸM-PRO" panose="020F0600000000000000" pitchFamily="50" charset="-128"/>
            </a:endParaRPr>
          </a:p>
          <a:p>
            <a:pPr marL="0" indent="0">
              <a:buNone/>
            </a:pPr>
            <a:endParaRPr lang="en-US" altLang="ja-JP" sz="1662" b="1" dirty="0">
              <a:solidFill>
                <a:schemeClr val="accent2">
                  <a:lumMod val="75000"/>
                </a:schemeClr>
              </a:solidFill>
              <a:latin typeface="HG丸ｺﾞｼｯｸM-PRO" panose="020F0600000000000000" pitchFamily="50" charset="-128"/>
              <a:ea typeface="HG丸ｺﾞｼｯｸM-PRO" panose="020F0600000000000000" pitchFamily="50" charset="-128"/>
            </a:endParaRPr>
          </a:p>
        </p:txBody>
      </p:sp>
      <p:sp>
        <p:nvSpPr>
          <p:cNvPr id="22" name="タイトル 1"/>
          <p:cNvSpPr txBox="1">
            <a:spLocks/>
          </p:cNvSpPr>
          <p:nvPr/>
        </p:nvSpPr>
        <p:spPr>
          <a:xfrm>
            <a:off x="417343" y="469819"/>
            <a:ext cx="8871615" cy="989343"/>
          </a:xfrm>
          <a:prstGeom prst="rect">
            <a:avLst/>
          </a:prstGeom>
        </p:spPr>
        <p:txBody>
          <a:bodyPr vert="horz" lIns="84406" tIns="42203" rIns="84406" bIns="42203" rtlCol="0" anchor="ctr">
            <a:no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endParaRPr lang="ja-JP" altLang="en-US" sz="2954" b="1" dirty="0">
              <a:solidFill>
                <a:prstClr val="black"/>
              </a:solidFill>
              <a:latin typeface="HG丸ｺﾞｼｯｸM-PRO" panose="020F0600000000000000" pitchFamily="50" charset="-128"/>
              <a:ea typeface="HG丸ｺﾞｼｯｸM-PRO" panose="020F0600000000000000" pitchFamily="50" charset="-128"/>
            </a:endParaRPr>
          </a:p>
        </p:txBody>
      </p:sp>
      <p:sp>
        <p:nvSpPr>
          <p:cNvPr id="34" name="タイトル 1">
            <a:extLst>
              <a:ext uri="{FF2B5EF4-FFF2-40B4-BE49-F238E27FC236}">
                <a16:creationId xmlns:a16="http://schemas.microsoft.com/office/drawing/2014/main" xmlns="" id="{D6BE06EE-6098-4486-B673-EEC4A7A106A3}"/>
              </a:ext>
            </a:extLst>
          </p:cNvPr>
          <p:cNvSpPr>
            <a:spLocks noGrp="1"/>
          </p:cNvSpPr>
          <p:nvPr>
            <p:ph type="title"/>
          </p:nvPr>
        </p:nvSpPr>
        <p:spPr>
          <a:xfrm>
            <a:off x="417343" y="83411"/>
            <a:ext cx="9176609" cy="855666"/>
          </a:xfrm>
        </p:spPr>
        <p:txBody>
          <a:bodyPr>
            <a:normAutofit/>
          </a:bodyPr>
          <a:lstStyle/>
          <a:p>
            <a:r>
              <a:rPr lang="ja-JP" altLang="en-US" sz="3600" b="1" dirty="0">
                <a:latin typeface="HG丸ｺﾞｼｯｸM-PRO" panose="020F0600000000000000" pitchFamily="50" charset="-128"/>
                <a:ea typeface="HG丸ｺﾞｼｯｸM-PRO" panose="020F0600000000000000" pitchFamily="50" charset="-128"/>
              </a:rPr>
              <a:t>「身体活動を増やす」ことで得られる効果</a:t>
            </a:r>
            <a:endParaRPr kumimoji="1" lang="ja-JP" altLang="en-US" sz="2800" b="1" dirty="0">
              <a:latin typeface="HG丸ｺﾞｼｯｸM-PRO" panose="020F0600000000000000" pitchFamily="50" charset="-128"/>
              <a:ea typeface="HG丸ｺﾞｼｯｸM-PRO" panose="020F0600000000000000" pitchFamily="50" charset="-128"/>
            </a:endParaRPr>
          </a:p>
        </p:txBody>
      </p:sp>
      <p:sp>
        <p:nvSpPr>
          <p:cNvPr id="50" name="角丸四角形 49"/>
          <p:cNvSpPr/>
          <p:nvPr/>
        </p:nvSpPr>
        <p:spPr>
          <a:xfrm>
            <a:off x="531122" y="1582581"/>
            <a:ext cx="2843952" cy="1723045"/>
          </a:xfrm>
          <a:prstGeom prst="roundRect">
            <a:avLst/>
          </a:prstGeom>
          <a:solidFill>
            <a:schemeClr val="accent4">
              <a:lumMod val="40000"/>
              <a:lumOff val="60000"/>
            </a:schemeClr>
          </a:solidFill>
          <a:ln cmpd="thickThi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400" b="1" u="sng" dirty="0">
                <a:solidFill>
                  <a:schemeClr val="tx1"/>
                </a:solidFill>
                <a:latin typeface="HG丸ｺﾞｼｯｸM-PRO" panose="020F0600000000000000" pitchFamily="50" charset="-128"/>
                <a:ea typeface="HG丸ｺﾞｼｯｸM-PRO" panose="020F0600000000000000" pitchFamily="50" charset="-128"/>
              </a:rPr>
              <a:t>生活習慣病の予防</a:t>
            </a:r>
            <a:endParaRPr lang="en-US" altLang="ja-JP" sz="1600" b="1" dirty="0">
              <a:solidFill>
                <a:prstClr val="black"/>
              </a:solidFill>
              <a:latin typeface="HG丸ｺﾞｼｯｸM-PRO" panose="020F0600000000000000" pitchFamily="50" charset="-128"/>
              <a:ea typeface="HG丸ｺﾞｼｯｸM-PRO" panose="020F0600000000000000" pitchFamily="50" charset="-128"/>
            </a:endParaRPr>
          </a:p>
          <a:p>
            <a:endParaRPr lang="en-US" altLang="ja-JP" sz="1600" b="1" dirty="0">
              <a:solidFill>
                <a:schemeClr val="tx1"/>
              </a:solidFill>
              <a:latin typeface="HG丸ｺﾞｼｯｸM-PRO" panose="020F0600000000000000" pitchFamily="50" charset="-128"/>
              <a:ea typeface="HG丸ｺﾞｼｯｸM-PRO" panose="020F0600000000000000" pitchFamily="50" charset="-128"/>
            </a:endParaRPr>
          </a:p>
          <a:p>
            <a:r>
              <a:rPr lang="ja-JP" altLang="en-US" sz="1600" b="1" dirty="0">
                <a:solidFill>
                  <a:schemeClr val="tx1"/>
                </a:solidFill>
                <a:latin typeface="HG丸ｺﾞｼｯｸM-PRO" panose="020F0600000000000000" pitchFamily="50" charset="-128"/>
                <a:ea typeface="HG丸ｺﾞｼｯｸM-PRO" panose="020F0600000000000000" pitchFamily="50" charset="-128"/>
              </a:rPr>
              <a:t>●</a:t>
            </a:r>
            <a:r>
              <a:rPr lang="ja-JP" altLang="en-US" sz="1600" b="1" dirty="0" smtClean="0">
                <a:solidFill>
                  <a:schemeClr val="tx1"/>
                </a:solidFill>
                <a:latin typeface="HG丸ｺﾞｼｯｸM-PRO" panose="020F0600000000000000" pitchFamily="50" charset="-128"/>
                <a:ea typeface="HG丸ｺﾞｼｯｸM-PRO" panose="020F0600000000000000" pitchFamily="50" charset="-128"/>
              </a:rPr>
              <a:t>メタボリックシンドロー</a:t>
            </a:r>
            <a:endParaRPr lang="en-US" altLang="ja-JP" sz="1600" b="1" dirty="0" smtClean="0">
              <a:solidFill>
                <a:schemeClr val="tx1"/>
              </a:solidFill>
              <a:latin typeface="HG丸ｺﾞｼｯｸM-PRO" panose="020F0600000000000000" pitchFamily="50" charset="-128"/>
              <a:ea typeface="HG丸ｺﾞｼｯｸM-PRO" panose="020F0600000000000000" pitchFamily="50" charset="-128"/>
            </a:endParaRPr>
          </a:p>
          <a:p>
            <a:r>
              <a:rPr lang="ja-JP" altLang="en-US" sz="1600" b="1" dirty="0" smtClean="0">
                <a:solidFill>
                  <a:schemeClr val="tx1"/>
                </a:solidFill>
                <a:latin typeface="HG丸ｺﾞｼｯｸM-PRO" panose="020F0600000000000000" pitchFamily="50" charset="-128"/>
                <a:ea typeface="HG丸ｺﾞｼｯｸM-PRO" panose="020F0600000000000000" pitchFamily="50" charset="-128"/>
              </a:rPr>
              <a:t>　ム、循環器疾患、糖尿病、</a:t>
            </a:r>
            <a:endParaRPr lang="en-US" altLang="ja-JP" sz="1600" b="1" dirty="0" smtClean="0">
              <a:solidFill>
                <a:schemeClr val="tx1"/>
              </a:solidFill>
              <a:latin typeface="HG丸ｺﾞｼｯｸM-PRO" panose="020F0600000000000000" pitchFamily="50" charset="-128"/>
              <a:ea typeface="HG丸ｺﾞｼｯｸM-PRO" panose="020F0600000000000000" pitchFamily="50" charset="-128"/>
            </a:endParaRPr>
          </a:p>
          <a:p>
            <a:r>
              <a:rPr lang="ja-JP" altLang="en-US" sz="1600" b="1" dirty="0" smtClean="0">
                <a:solidFill>
                  <a:schemeClr val="tx1"/>
                </a:solidFill>
                <a:latin typeface="HG丸ｺﾞｼｯｸM-PRO" panose="020F0600000000000000" pitchFamily="50" charset="-128"/>
                <a:ea typeface="HG丸ｺﾞｼｯｸM-PRO" panose="020F0600000000000000" pitchFamily="50" charset="-128"/>
              </a:rPr>
              <a:t>　がん等の予防</a:t>
            </a:r>
            <a:endParaRPr lang="ja-JP" altLang="en-US" sz="1600" b="1" dirty="0">
              <a:solidFill>
                <a:schemeClr val="tx1"/>
              </a:solidFill>
              <a:latin typeface="HG丸ｺﾞｼｯｸM-PRO" panose="020F0600000000000000" pitchFamily="50" charset="-128"/>
              <a:ea typeface="HG丸ｺﾞｼｯｸM-PRO" panose="020F0600000000000000" pitchFamily="50" charset="-128"/>
            </a:endParaRPr>
          </a:p>
        </p:txBody>
      </p:sp>
      <p:sp>
        <p:nvSpPr>
          <p:cNvPr id="55" name="角丸四角形 54"/>
          <p:cNvSpPr/>
          <p:nvPr/>
        </p:nvSpPr>
        <p:spPr>
          <a:xfrm>
            <a:off x="7046575" y="1598986"/>
            <a:ext cx="2289997" cy="1657276"/>
          </a:xfrm>
          <a:prstGeom prst="roundRect">
            <a:avLst/>
          </a:prstGeom>
          <a:solidFill>
            <a:srgbClr val="FFCCFF"/>
          </a:solidFill>
          <a:ln w="38100" cmpd="db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400" b="1" u="sng" dirty="0">
                <a:solidFill>
                  <a:schemeClr val="tx1"/>
                </a:solidFill>
                <a:latin typeface="HG丸ｺﾞｼｯｸM-PRO" panose="020F0600000000000000" pitchFamily="50" charset="-128"/>
                <a:ea typeface="HG丸ｺﾞｼｯｸM-PRO" panose="020F0600000000000000" pitchFamily="50" charset="-128"/>
              </a:rPr>
              <a:t>メンタル不調の一次予防</a:t>
            </a:r>
            <a:endParaRPr lang="en-US" altLang="ja-JP" sz="2400" b="1" u="sng" dirty="0">
              <a:solidFill>
                <a:prstClr val="black"/>
              </a:solidFill>
              <a:latin typeface="HG丸ｺﾞｼｯｸM-PRO" panose="020F0600000000000000" pitchFamily="50" charset="-128"/>
              <a:ea typeface="HG丸ｺﾞｼｯｸM-PRO" panose="020F0600000000000000" pitchFamily="50" charset="-128"/>
            </a:endParaRPr>
          </a:p>
          <a:p>
            <a:endParaRPr lang="en-US" altLang="ja-JP" sz="1600" b="1" dirty="0">
              <a:solidFill>
                <a:schemeClr val="tx1"/>
              </a:solidFill>
              <a:latin typeface="HG丸ｺﾞｼｯｸM-PRO" panose="020F0600000000000000" pitchFamily="50" charset="-128"/>
              <a:ea typeface="HG丸ｺﾞｼｯｸM-PRO" panose="020F0600000000000000" pitchFamily="50" charset="-128"/>
            </a:endParaRPr>
          </a:p>
          <a:p>
            <a:r>
              <a:rPr lang="ja-JP" altLang="en-US" sz="1600" b="1" dirty="0">
                <a:solidFill>
                  <a:schemeClr val="tx1"/>
                </a:solidFill>
                <a:latin typeface="HG丸ｺﾞｼｯｸM-PRO" panose="020F0600000000000000" pitchFamily="50" charset="-128"/>
                <a:ea typeface="HG丸ｺﾞｼｯｸM-PRO" panose="020F0600000000000000" pitchFamily="50" charset="-128"/>
              </a:rPr>
              <a:t>●気分転換</a:t>
            </a:r>
            <a:endParaRPr lang="en-US" altLang="ja-JP" sz="1600" b="1" dirty="0">
              <a:solidFill>
                <a:schemeClr val="tx1"/>
              </a:solidFill>
              <a:latin typeface="HG丸ｺﾞｼｯｸM-PRO" panose="020F0600000000000000" pitchFamily="50" charset="-128"/>
              <a:ea typeface="HG丸ｺﾞｼｯｸM-PRO" panose="020F0600000000000000" pitchFamily="50" charset="-128"/>
            </a:endParaRPr>
          </a:p>
          <a:p>
            <a:r>
              <a:rPr lang="ja-JP" altLang="en-US" sz="1600" b="1" dirty="0">
                <a:solidFill>
                  <a:schemeClr val="tx1"/>
                </a:solidFill>
                <a:latin typeface="HG丸ｺﾞｼｯｸM-PRO" panose="020F0600000000000000" pitchFamily="50" charset="-128"/>
                <a:ea typeface="HG丸ｺﾞｼｯｸM-PRO" panose="020F0600000000000000" pitchFamily="50" charset="-128"/>
              </a:rPr>
              <a:t>●ストレス解消</a:t>
            </a:r>
          </a:p>
        </p:txBody>
      </p:sp>
      <p:pic>
        <p:nvPicPr>
          <p:cNvPr id="19" name="Picture 3">
            <a:extLst>
              <a:ext uri="{FF2B5EF4-FFF2-40B4-BE49-F238E27FC236}">
                <a16:creationId xmlns:a16="http://schemas.microsoft.com/office/drawing/2014/main" xmlns="" id="{D52DC949-2403-4AAD-9A4F-8E057E354AD4}"/>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716707" y="4080787"/>
            <a:ext cx="1940032" cy="19400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 name="Picture 3">
            <a:extLst>
              <a:ext uri="{FF2B5EF4-FFF2-40B4-BE49-F238E27FC236}">
                <a16:creationId xmlns:a16="http://schemas.microsoft.com/office/drawing/2014/main" xmlns="" id="{52959180-3945-4FAC-A640-27C3B6B5F83D}"/>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719384" y="4103140"/>
            <a:ext cx="1787703" cy="17479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3" name="角丸四角形 54">
            <a:extLst>
              <a:ext uri="{FF2B5EF4-FFF2-40B4-BE49-F238E27FC236}">
                <a16:creationId xmlns:a16="http://schemas.microsoft.com/office/drawing/2014/main" xmlns="" id="{4ED56AB3-B641-47ED-8CDF-E95CCA27C4AB}"/>
              </a:ext>
            </a:extLst>
          </p:cNvPr>
          <p:cNvSpPr/>
          <p:nvPr/>
        </p:nvSpPr>
        <p:spPr>
          <a:xfrm>
            <a:off x="6971769" y="4047194"/>
            <a:ext cx="2435071" cy="1657276"/>
          </a:xfrm>
          <a:prstGeom prst="roundRect">
            <a:avLst/>
          </a:prstGeom>
          <a:solidFill>
            <a:srgbClr val="FFCCFF"/>
          </a:solidFill>
          <a:ln w="38100" cmpd="db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400" b="1" u="sng" dirty="0">
                <a:solidFill>
                  <a:schemeClr val="tx1"/>
                </a:solidFill>
                <a:latin typeface="HG丸ｺﾞｼｯｸM-PRO" panose="020F0600000000000000" pitchFamily="50" charset="-128"/>
                <a:ea typeface="HG丸ｺﾞｼｯｸM-PRO" panose="020F0600000000000000" pitchFamily="50" charset="-128"/>
              </a:rPr>
              <a:t>自己効力感アップ</a:t>
            </a:r>
            <a:endParaRPr lang="en-US" altLang="ja-JP" sz="2400" b="1" u="sng" dirty="0">
              <a:solidFill>
                <a:prstClr val="black"/>
              </a:solidFill>
              <a:latin typeface="HG丸ｺﾞｼｯｸM-PRO" panose="020F0600000000000000" pitchFamily="50" charset="-128"/>
              <a:ea typeface="HG丸ｺﾞｼｯｸM-PRO" panose="020F0600000000000000" pitchFamily="50" charset="-128"/>
            </a:endParaRPr>
          </a:p>
          <a:p>
            <a:endParaRPr lang="en-US" altLang="ja-JP" sz="1600" b="1" dirty="0">
              <a:solidFill>
                <a:schemeClr val="tx1"/>
              </a:solidFill>
              <a:latin typeface="HG丸ｺﾞｼｯｸM-PRO" panose="020F0600000000000000" pitchFamily="50" charset="-128"/>
              <a:ea typeface="HG丸ｺﾞｼｯｸM-PRO" panose="020F0600000000000000" pitchFamily="50" charset="-128"/>
            </a:endParaRPr>
          </a:p>
          <a:p>
            <a:r>
              <a:rPr lang="ja-JP" altLang="en-US" sz="1600" b="1" dirty="0">
                <a:solidFill>
                  <a:schemeClr val="tx1"/>
                </a:solidFill>
                <a:latin typeface="HG丸ｺﾞｼｯｸM-PRO" panose="020F0600000000000000" pitchFamily="50" charset="-128"/>
                <a:ea typeface="HG丸ｺﾞｼｯｸM-PRO" panose="020F0600000000000000" pitchFamily="50" charset="-128"/>
              </a:rPr>
              <a:t>●健康的な体型を維持</a:t>
            </a:r>
          </a:p>
        </p:txBody>
      </p:sp>
      <p:sp>
        <p:nvSpPr>
          <p:cNvPr id="26" name="テキスト ボックス 25">
            <a:extLst>
              <a:ext uri="{FF2B5EF4-FFF2-40B4-BE49-F238E27FC236}">
                <a16:creationId xmlns:a16="http://schemas.microsoft.com/office/drawing/2014/main" xmlns="" id="{470D2AB2-CE67-438B-AF8F-6F67DBCA62F3}"/>
              </a:ext>
            </a:extLst>
          </p:cNvPr>
          <p:cNvSpPr txBox="1"/>
          <p:nvPr/>
        </p:nvSpPr>
        <p:spPr>
          <a:xfrm>
            <a:off x="2716707" y="6496937"/>
            <a:ext cx="4687502" cy="276999"/>
          </a:xfrm>
          <a:prstGeom prst="rect">
            <a:avLst/>
          </a:prstGeom>
          <a:noFill/>
        </p:spPr>
        <p:txBody>
          <a:bodyPr wrap="none" rtlCol="0">
            <a:spAutoFit/>
          </a:bodyPr>
          <a:lstStyle/>
          <a:p>
            <a:r>
              <a:rPr lang="ja-JP" altLang="en-US" sz="1200" dirty="0">
                <a:latin typeface="+mn-ea"/>
              </a:rPr>
              <a:t>出典</a:t>
            </a:r>
            <a:r>
              <a:rPr kumimoji="1" lang="ja-JP" altLang="en-US" sz="1200" dirty="0">
                <a:latin typeface="+mn-ea"/>
              </a:rPr>
              <a:t>：厚生労働省：「</a:t>
            </a:r>
            <a:r>
              <a:rPr lang="ja-JP" altLang="en-US" sz="1200" dirty="0">
                <a:latin typeface="+mn-ea"/>
              </a:rPr>
              <a:t>健康づくりのための身体</a:t>
            </a:r>
            <a:r>
              <a:rPr lang="ja-JP" altLang="en-US" sz="1200" dirty="0" smtClean="0">
                <a:latin typeface="+mn-ea"/>
              </a:rPr>
              <a:t>活動基準</a:t>
            </a:r>
            <a:r>
              <a:rPr lang="en-US" altLang="ja-JP" sz="1200" dirty="0" smtClean="0">
                <a:latin typeface="+mn-ea"/>
              </a:rPr>
              <a:t>2013 </a:t>
            </a:r>
            <a:r>
              <a:rPr kumimoji="1" lang="ja-JP" altLang="en-US" sz="1200" dirty="0" smtClean="0">
                <a:latin typeface="+mn-ea"/>
              </a:rPr>
              <a:t>」</a:t>
            </a:r>
            <a:r>
              <a:rPr kumimoji="1" lang="en-US" altLang="ja-JP" sz="1200" dirty="0" smtClean="0">
                <a:latin typeface="+mn-ea"/>
              </a:rPr>
              <a:t>(2013)</a:t>
            </a:r>
            <a:endParaRPr kumimoji="1" lang="ja-JP" altLang="en-US" sz="1200" dirty="0">
              <a:latin typeface="+mn-ea"/>
            </a:endParaRPr>
          </a:p>
        </p:txBody>
      </p:sp>
      <p:sp>
        <p:nvSpPr>
          <p:cNvPr id="27" name="テキスト ボックス 26">
            <a:extLst>
              <a:ext uri="{FF2B5EF4-FFF2-40B4-BE49-F238E27FC236}">
                <a16:creationId xmlns:a16="http://schemas.microsoft.com/office/drawing/2014/main" xmlns="" id="{9AFC1D5E-F5CA-4720-8BED-DEF62DAC2DFD}"/>
              </a:ext>
            </a:extLst>
          </p:cNvPr>
          <p:cNvSpPr txBox="1"/>
          <p:nvPr/>
        </p:nvSpPr>
        <p:spPr>
          <a:xfrm>
            <a:off x="4087218" y="2441739"/>
            <a:ext cx="2040943" cy="461665"/>
          </a:xfrm>
          <a:prstGeom prst="rect">
            <a:avLst/>
          </a:prstGeom>
          <a:noFill/>
        </p:spPr>
        <p:txBody>
          <a:bodyPr wrap="none" rtlCol="0">
            <a:spAutoFit/>
          </a:bodyPr>
          <a:lstStyle/>
          <a:p>
            <a:r>
              <a:rPr kumimoji="1" lang="en-US" altLang="ja-JP" sz="2400" b="1" dirty="0">
                <a:latin typeface="HG丸ｺﾞｼｯｸM-PRO" panose="020F0600000000000000" pitchFamily="50" charset="-128"/>
                <a:ea typeface="HG丸ｺﾞｼｯｸM-PRO" panose="020F0600000000000000" pitchFamily="50" charset="-128"/>
              </a:rPr>
              <a:t>【</a:t>
            </a:r>
            <a:r>
              <a:rPr kumimoji="1" lang="ja-JP" altLang="en-US" sz="2400" b="1" dirty="0">
                <a:latin typeface="HG丸ｺﾞｼｯｸM-PRO" panose="020F0600000000000000" pitchFamily="50" charset="-128"/>
                <a:ea typeface="HG丸ｺﾞｼｯｸM-PRO" panose="020F0600000000000000" pitchFamily="50" charset="-128"/>
              </a:rPr>
              <a:t>身体活動</a:t>
            </a:r>
            <a:r>
              <a:rPr kumimoji="1" lang="en-US" altLang="ja-JP" sz="2400" b="1" dirty="0">
                <a:latin typeface="HG丸ｺﾞｼｯｸM-PRO" panose="020F0600000000000000" pitchFamily="50" charset="-128"/>
                <a:ea typeface="HG丸ｺﾞｼｯｸM-PRO" panose="020F0600000000000000" pitchFamily="50" charset="-128"/>
              </a:rPr>
              <a:t>】</a:t>
            </a:r>
            <a:endParaRPr kumimoji="1" lang="ja-JP" altLang="en-US" sz="2400" b="1" dirty="0">
              <a:latin typeface="HG丸ｺﾞｼｯｸM-PRO" panose="020F0600000000000000" pitchFamily="50" charset="-128"/>
              <a:ea typeface="HG丸ｺﾞｼｯｸM-PRO" panose="020F0600000000000000" pitchFamily="50" charset="-128"/>
            </a:endParaRPr>
          </a:p>
        </p:txBody>
      </p:sp>
      <p:sp>
        <p:nvSpPr>
          <p:cNvPr id="21" name="角丸四角形 3">
            <a:extLst>
              <a:ext uri="{FF2B5EF4-FFF2-40B4-BE49-F238E27FC236}">
                <a16:creationId xmlns:a16="http://schemas.microsoft.com/office/drawing/2014/main" xmlns="" id="{2E799279-4582-4460-9B08-F6430B1F5D70}"/>
              </a:ext>
            </a:extLst>
          </p:cNvPr>
          <p:cNvSpPr/>
          <p:nvPr/>
        </p:nvSpPr>
        <p:spPr>
          <a:xfrm>
            <a:off x="5477761" y="3002899"/>
            <a:ext cx="1546790" cy="1297659"/>
          </a:xfrm>
          <a:prstGeom prst="roundRect">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400" b="1" u="sng" dirty="0">
                <a:solidFill>
                  <a:prstClr val="black"/>
                </a:solidFill>
                <a:latin typeface="HG丸ｺﾞｼｯｸM-PRO" panose="020F0600000000000000" pitchFamily="50" charset="-128"/>
                <a:ea typeface="HG丸ｺﾞｼｯｸM-PRO" panose="020F0600000000000000" pitchFamily="50" charset="-128"/>
              </a:rPr>
              <a:t>生活活動</a:t>
            </a:r>
            <a:endParaRPr lang="en-US" altLang="ja-JP" sz="1600" b="1" dirty="0">
              <a:solidFill>
                <a:prstClr val="black"/>
              </a:solidFill>
              <a:latin typeface="HG丸ｺﾞｼｯｸM-PRO" panose="020F0600000000000000" pitchFamily="50" charset="-128"/>
              <a:ea typeface="HG丸ｺﾞｼｯｸM-PRO" panose="020F0600000000000000" pitchFamily="50" charset="-128"/>
            </a:endParaRPr>
          </a:p>
          <a:p>
            <a:r>
              <a:rPr lang="ja-JP" altLang="en-US" sz="1600" b="1" dirty="0">
                <a:solidFill>
                  <a:prstClr val="black"/>
                </a:solidFill>
                <a:latin typeface="HG丸ｺﾞｼｯｸM-PRO" panose="020F0600000000000000" pitchFamily="50" charset="-128"/>
                <a:ea typeface="HG丸ｺﾞｼｯｸM-PRO" panose="020F0600000000000000" pitchFamily="50" charset="-128"/>
              </a:rPr>
              <a:t>　●労働</a:t>
            </a:r>
            <a:endParaRPr lang="en-US" altLang="ja-JP" sz="1600" b="1" dirty="0">
              <a:solidFill>
                <a:prstClr val="black"/>
              </a:solidFill>
              <a:latin typeface="HG丸ｺﾞｼｯｸM-PRO" panose="020F0600000000000000" pitchFamily="50" charset="-128"/>
              <a:ea typeface="HG丸ｺﾞｼｯｸM-PRO" panose="020F0600000000000000" pitchFamily="50" charset="-128"/>
            </a:endParaRPr>
          </a:p>
          <a:p>
            <a:r>
              <a:rPr lang="ja-JP" altLang="en-US" sz="1600" b="1" dirty="0">
                <a:solidFill>
                  <a:prstClr val="black"/>
                </a:solidFill>
                <a:latin typeface="HG丸ｺﾞｼｯｸM-PRO" panose="020F0600000000000000" pitchFamily="50" charset="-128"/>
                <a:ea typeface="HG丸ｺﾞｼｯｸM-PRO" panose="020F0600000000000000" pitchFamily="50" charset="-128"/>
              </a:rPr>
              <a:t>　●家事</a:t>
            </a:r>
            <a:endParaRPr lang="en-US" altLang="ja-JP" sz="1600" b="1" dirty="0">
              <a:solidFill>
                <a:prstClr val="black"/>
              </a:solidFill>
              <a:latin typeface="HG丸ｺﾞｼｯｸM-PRO" panose="020F0600000000000000" pitchFamily="50" charset="-128"/>
              <a:ea typeface="HG丸ｺﾞｼｯｸM-PRO" panose="020F0600000000000000" pitchFamily="50" charset="-128"/>
            </a:endParaRPr>
          </a:p>
          <a:p>
            <a:r>
              <a:rPr lang="ja-JP" altLang="en-US" sz="1600" b="1" dirty="0">
                <a:solidFill>
                  <a:prstClr val="black"/>
                </a:solidFill>
                <a:latin typeface="HG丸ｺﾞｼｯｸM-PRO" panose="020F0600000000000000" pitchFamily="50" charset="-128"/>
                <a:ea typeface="HG丸ｺﾞｼｯｸM-PRO" panose="020F0600000000000000" pitchFamily="50" charset="-128"/>
              </a:rPr>
              <a:t>　●通勤　等</a:t>
            </a:r>
            <a:endParaRPr lang="en-US" altLang="ja-JP" sz="1600" b="1" dirty="0">
              <a:solidFill>
                <a:prstClr val="black"/>
              </a:solidFill>
              <a:latin typeface="HG丸ｺﾞｼｯｸM-PRO" panose="020F0600000000000000" pitchFamily="50" charset="-128"/>
              <a:ea typeface="HG丸ｺﾞｼｯｸM-PRO" panose="020F0600000000000000" pitchFamily="50" charset="-128"/>
            </a:endParaRPr>
          </a:p>
        </p:txBody>
      </p:sp>
      <p:sp>
        <p:nvSpPr>
          <p:cNvPr id="25" name="角丸四角形 53">
            <a:extLst>
              <a:ext uri="{FF2B5EF4-FFF2-40B4-BE49-F238E27FC236}">
                <a16:creationId xmlns:a16="http://schemas.microsoft.com/office/drawing/2014/main" xmlns="" id="{66A36AD7-90A8-4AE5-8E03-33C8FD7BA9F3}"/>
              </a:ext>
            </a:extLst>
          </p:cNvPr>
          <p:cNvSpPr/>
          <p:nvPr/>
        </p:nvSpPr>
        <p:spPr>
          <a:xfrm>
            <a:off x="3260782" y="3009374"/>
            <a:ext cx="1573451" cy="1279909"/>
          </a:xfrm>
          <a:prstGeom prst="roundRect">
            <a:avLst/>
          </a:prstGeom>
          <a:solidFill>
            <a:schemeClr val="accent6">
              <a:lumMod val="60000"/>
              <a:lumOff val="40000"/>
            </a:schemeClr>
          </a:solidFill>
          <a:ln w="12700" cmpd="sng"/>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400" b="1" u="sng" dirty="0">
                <a:solidFill>
                  <a:prstClr val="black"/>
                </a:solidFill>
                <a:latin typeface="HG丸ｺﾞｼｯｸM-PRO" panose="020F0600000000000000" pitchFamily="50" charset="-128"/>
                <a:ea typeface="HG丸ｺﾞｼｯｸM-PRO" panose="020F0600000000000000" pitchFamily="50" charset="-128"/>
              </a:rPr>
              <a:t>運動</a:t>
            </a:r>
            <a:endParaRPr lang="en-US" altLang="ja-JP" sz="2400" b="1" u="sng" dirty="0">
              <a:solidFill>
                <a:prstClr val="black"/>
              </a:solidFill>
              <a:latin typeface="HG丸ｺﾞｼｯｸM-PRO" panose="020F0600000000000000" pitchFamily="50" charset="-128"/>
              <a:ea typeface="HG丸ｺﾞｼｯｸM-PRO" panose="020F0600000000000000" pitchFamily="50" charset="-128"/>
            </a:endParaRPr>
          </a:p>
          <a:p>
            <a:r>
              <a:rPr lang="ja-JP" altLang="en-US" sz="1600" b="1" dirty="0">
                <a:solidFill>
                  <a:prstClr val="black"/>
                </a:solidFill>
                <a:latin typeface="HG丸ｺﾞｼｯｸM-PRO" panose="020F0600000000000000" pitchFamily="50" charset="-128"/>
                <a:ea typeface="HG丸ｺﾞｼｯｸM-PRO" panose="020F0600000000000000" pitchFamily="50" charset="-128"/>
              </a:rPr>
              <a:t>●計画的</a:t>
            </a:r>
            <a:r>
              <a:rPr lang="ja-JP" altLang="en-US" sz="1600" b="1" dirty="0" smtClean="0">
                <a:solidFill>
                  <a:prstClr val="black"/>
                </a:solidFill>
                <a:latin typeface="HG丸ｺﾞｼｯｸM-PRO" panose="020F0600000000000000" pitchFamily="50" charset="-128"/>
                <a:ea typeface="HG丸ｺﾞｼｯｸM-PRO" panose="020F0600000000000000" pitchFamily="50" charset="-128"/>
              </a:rPr>
              <a:t>・継</a:t>
            </a:r>
            <a:endParaRPr lang="en-US" altLang="ja-JP" sz="1600" b="1" dirty="0" smtClean="0">
              <a:solidFill>
                <a:prstClr val="black"/>
              </a:solidFill>
              <a:latin typeface="HG丸ｺﾞｼｯｸM-PRO" panose="020F0600000000000000" pitchFamily="50" charset="-128"/>
              <a:ea typeface="HG丸ｺﾞｼｯｸM-PRO" panose="020F0600000000000000" pitchFamily="50" charset="-128"/>
            </a:endParaRPr>
          </a:p>
          <a:p>
            <a:r>
              <a:rPr lang="ja-JP" altLang="en-US" sz="1600" b="1" dirty="0" smtClean="0">
                <a:solidFill>
                  <a:prstClr val="black"/>
                </a:solidFill>
                <a:latin typeface="HG丸ｺﾞｼｯｸM-PRO" panose="020F0600000000000000" pitchFamily="50" charset="-128"/>
                <a:ea typeface="HG丸ｺﾞｼｯｸM-PRO" panose="020F0600000000000000" pitchFamily="50" charset="-128"/>
              </a:rPr>
              <a:t>　続的</a:t>
            </a:r>
            <a:r>
              <a:rPr lang="ja-JP" altLang="en-US" sz="1600" b="1" dirty="0">
                <a:solidFill>
                  <a:prstClr val="black"/>
                </a:solidFill>
                <a:latin typeface="HG丸ｺﾞｼｯｸM-PRO" panose="020F0600000000000000" pitchFamily="50" charset="-128"/>
                <a:ea typeface="HG丸ｺﾞｼｯｸM-PRO" panose="020F0600000000000000" pitchFamily="50" charset="-128"/>
              </a:rPr>
              <a:t>に</a:t>
            </a:r>
            <a:r>
              <a:rPr lang="ja-JP" altLang="en-US" sz="1600" b="1" dirty="0" smtClean="0">
                <a:solidFill>
                  <a:prstClr val="black"/>
                </a:solidFill>
                <a:latin typeface="HG丸ｺﾞｼｯｸM-PRO" panose="020F0600000000000000" pitchFamily="50" charset="-128"/>
                <a:ea typeface="HG丸ｺﾞｼｯｸM-PRO" panose="020F0600000000000000" pitchFamily="50" charset="-128"/>
              </a:rPr>
              <a:t>実施</a:t>
            </a:r>
            <a:endParaRPr lang="en-US" altLang="ja-JP" sz="1600" b="1" dirty="0" smtClean="0">
              <a:solidFill>
                <a:prstClr val="black"/>
              </a:solidFill>
              <a:latin typeface="HG丸ｺﾞｼｯｸM-PRO" panose="020F0600000000000000" pitchFamily="50" charset="-128"/>
              <a:ea typeface="HG丸ｺﾞｼｯｸM-PRO" panose="020F0600000000000000" pitchFamily="50" charset="-128"/>
            </a:endParaRPr>
          </a:p>
          <a:p>
            <a:r>
              <a:rPr lang="ja-JP" altLang="en-US" sz="1600" b="1" dirty="0">
                <a:solidFill>
                  <a:prstClr val="black"/>
                </a:solidFill>
                <a:latin typeface="HG丸ｺﾞｼｯｸM-PRO" panose="020F0600000000000000" pitchFamily="50" charset="-128"/>
                <a:ea typeface="HG丸ｺﾞｼｯｸM-PRO" panose="020F0600000000000000" pitchFamily="50" charset="-128"/>
              </a:rPr>
              <a:t>　</a:t>
            </a:r>
            <a:r>
              <a:rPr lang="ja-JP" altLang="en-US" sz="1600" b="1" dirty="0" smtClean="0">
                <a:solidFill>
                  <a:prstClr val="black"/>
                </a:solidFill>
                <a:latin typeface="HG丸ｺﾞｼｯｸM-PRO" panose="020F0600000000000000" pitchFamily="50" charset="-128"/>
                <a:ea typeface="HG丸ｺﾞｼｯｸM-PRO" panose="020F0600000000000000" pitchFamily="50" charset="-128"/>
              </a:rPr>
              <a:t>される</a:t>
            </a:r>
            <a:r>
              <a:rPr lang="ja-JP" altLang="en-US" sz="1600" b="1" dirty="0">
                <a:solidFill>
                  <a:prstClr val="black"/>
                </a:solidFill>
                <a:latin typeface="HG丸ｺﾞｼｯｸM-PRO" panose="020F0600000000000000" pitchFamily="50" charset="-128"/>
                <a:ea typeface="HG丸ｺﾞｼｯｸM-PRO" panose="020F0600000000000000" pitchFamily="50" charset="-128"/>
              </a:rPr>
              <a:t>もの</a:t>
            </a:r>
            <a:endParaRPr lang="en-US" altLang="ja-JP" sz="1600" b="1" dirty="0">
              <a:solidFill>
                <a:prstClr val="black"/>
              </a:solidFill>
              <a:latin typeface="HG丸ｺﾞｼｯｸM-PRO" panose="020F0600000000000000" pitchFamily="50" charset="-128"/>
              <a:ea typeface="HG丸ｺﾞｼｯｸM-PRO" panose="020F0600000000000000" pitchFamily="50" charset="-128"/>
            </a:endParaRPr>
          </a:p>
          <a:p>
            <a:endParaRPr lang="ja-JP" altLang="en-US" sz="1600" b="1" dirty="0">
              <a:solidFill>
                <a:prstClr val="black"/>
              </a:solidFill>
              <a:latin typeface="HG丸ｺﾞｼｯｸM-PRO" panose="020F0600000000000000" pitchFamily="50" charset="-128"/>
              <a:ea typeface="HG丸ｺﾞｼｯｸM-PRO" panose="020F0600000000000000" pitchFamily="50" charset="-128"/>
            </a:endParaRPr>
          </a:p>
        </p:txBody>
      </p:sp>
      <p:sp>
        <p:nvSpPr>
          <p:cNvPr id="2" name="加算記号 1">
            <a:extLst>
              <a:ext uri="{FF2B5EF4-FFF2-40B4-BE49-F238E27FC236}">
                <a16:creationId xmlns:a16="http://schemas.microsoft.com/office/drawing/2014/main" xmlns="" id="{26FA8814-3AF9-47AE-95A9-F8146AAC7D56}"/>
              </a:ext>
            </a:extLst>
          </p:cNvPr>
          <p:cNvSpPr/>
          <p:nvPr/>
        </p:nvSpPr>
        <p:spPr>
          <a:xfrm>
            <a:off x="4862911" y="3256262"/>
            <a:ext cx="556868" cy="631804"/>
          </a:xfrm>
          <a:prstGeom prst="mathPlus">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28" name="テキスト ボックス 27">
            <a:extLst>
              <a:ext uri="{FF2B5EF4-FFF2-40B4-BE49-F238E27FC236}">
                <a16:creationId xmlns:a16="http://schemas.microsoft.com/office/drawing/2014/main" xmlns="" id="{6948BC3F-DE53-45C8-9097-ED54015CEE83}"/>
              </a:ext>
            </a:extLst>
          </p:cNvPr>
          <p:cNvSpPr txBox="1"/>
          <p:nvPr/>
        </p:nvSpPr>
        <p:spPr>
          <a:xfrm>
            <a:off x="1414090" y="1055347"/>
            <a:ext cx="6915543" cy="369332"/>
          </a:xfrm>
          <a:prstGeom prst="rect">
            <a:avLst/>
          </a:prstGeom>
          <a:noFill/>
        </p:spPr>
        <p:txBody>
          <a:bodyPr wrap="square" rtlCol="0">
            <a:spAutoFit/>
          </a:bodyPr>
          <a:lstStyle/>
          <a:p>
            <a:r>
              <a:rPr kumimoji="1" lang="en-US" altLang="ja-JP" b="1" dirty="0">
                <a:latin typeface="HG丸ｺﾞｼｯｸM-PRO" panose="020F0600000000000000" pitchFamily="50" charset="-128"/>
                <a:ea typeface="HG丸ｺﾞｼｯｸM-PRO" panose="020F0600000000000000" pitchFamily="50" charset="-128"/>
              </a:rPr>
              <a:t>【</a:t>
            </a:r>
            <a:r>
              <a:rPr lang="ja-JP" altLang="en-US" sz="1600" b="1" dirty="0">
                <a:latin typeface="HG丸ｺﾞｼｯｸM-PRO" panose="020F0600000000000000" pitchFamily="50" charset="-128"/>
                <a:ea typeface="HG丸ｺﾞｼｯｸM-PRO" panose="020F0600000000000000" pitchFamily="50" charset="-128"/>
              </a:rPr>
              <a:t>厚生</a:t>
            </a:r>
            <a:r>
              <a:rPr lang="ja-JP" altLang="en-US" sz="1600" b="1" dirty="0" smtClean="0">
                <a:latin typeface="HG丸ｺﾞｼｯｸM-PRO" panose="020F0600000000000000" pitchFamily="50" charset="-128"/>
                <a:ea typeface="HG丸ｺﾞｼｯｸM-PRO" panose="020F0600000000000000" pitchFamily="50" charset="-128"/>
              </a:rPr>
              <a:t>労働省</a:t>
            </a:r>
            <a:r>
              <a:rPr lang="ja-JP" altLang="en-US" b="1" dirty="0" smtClean="0">
                <a:latin typeface="HG丸ｺﾞｼｯｸM-PRO" panose="020F0600000000000000" pitchFamily="50" charset="-128"/>
                <a:ea typeface="HG丸ｺﾞｼｯｸM-PRO" panose="020F0600000000000000" pitchFamily="50" charset="-128"/>
              </a:rPr>
              <a:t>「</a:t>
            </a:r>
            <a:r>
              <a:rPr lang="ja-JP" altLang="en-US" b="1" dirty="0">
                <a:latin typeface="HG丸ｺﾞｼｯｸM-PRO" panose="020F0600000000000000" pitchFamily="50" charset="-128"/>
                <a:ea typeface="HG丸ｺﾞｼｯｸM-PRO" panose="020F0600000000000000" pitchFamily="50" charset="-128"/>
              </a:rPr>
              <a:t>健康づくりのための身体</a:t>
            </a:r>
            <a:r>
              <a:rPr lang="ja-JP" altLang="en-US" b="1" dirty="0" smtClean="0">
                <a:latin typeface="HG丸ｺﾞｼｯｸM-PRO" panose="020F0600000000000000" pitchFamily="50" charset="-128"/>
                <a:ea typeface="HG丸ｺﾞｼｯｸM-PRO" panose="020F0600000000000000" pitchFamily="50" charset="-128"/>
              </a:rPr>
              <a:t>活動基準</a:t>
            </a:r>
            <a:r>
              <a:rPr lang="en-US" altLang="ja-JP" b="1" dirty="0" smtClean="0">
                <a:latin typeface="HG丸ｺﾞｼｯｸM-PRO" panose="020F0600000000000000" pitchFamily="50" charset="-128"/>
                <a:ea typeface="HG丸ｺﾞｼｯｸM-PRO" panose="020F0600000000000000" pitchFamily="50" charset="-128"/>
              </a:rPr>
              <a:t>2013</a:t>
            </a:r>
            <a:r>
              <a:rPr lang="ja-JP" altLang="en-US" b="1" dirty="0">
                <a:latin typeface="HG丸ｺﾞｼｯｸM-PRO" panose="020F0600000000000000" pitchFamily="50" charset="-128"/>
                <a:ea typeface="HG丸ｺﾞｼｯｸM-PRO" panose="020F0600000000000000" pitchFamily="50" charset="-128"/>
              </a:rPr>
              <a:t>」</a:t>
            </a:r>
            <a:r>
              <a:rPr lang="ja-JP" altLang="en-US" sz="1600" b="1" dirty="0">
                <a:latin typeface="HG丸ｺﾞｼｯｸM-PRO" panose="020F0600000000000000" pitchFamily="50" charset="-128"/>
                <a:ea typeface="HG丸ｺﾞｼｯｸM-PRO" panose="020F0600000000000000" pitchFamily="50" charset="-128"/>
              </a:rPr>
              <a:t>より</a:t>
            </a:r>
            <a:r>
              <a:rPr kumimoji="1" lang="en-US" altLang="ja-JP" b="1" dirty="0">
                <a:latin typeface="HG丸ｺﾞｼｯｸM-PRO" panose="020F0600000000000000" pitchFamily="50" charset="-128"/>
                <a:ea typeface="HG丸ｺﾞｼｯｸM-PRO" panose="020F0600000000000000" pitchFamily="50" charset="-128"/>
              </a:rPr>
              <a:t>】</a:t>
            </a:r>
            <a:endParaRPr kumimoji="1" lang="ja-JP" altLang="en-US" b="1" dirty="0">
              <a:latin typeface="HG丸ｺﾞｼｯｸM-PRO" panose="020F0600000000000000" pitchFamily="50" charset="-128"/>
              <a:ea typeface="HG丸ｺﾞｼｯｸM-PRO" panose="020F0600000000000000" pitchFamily="50" charset="-128"/>
            </a:endParaRPr>
          </a:p>
        </p:txBody>
      </p:sp>
      <p:pic>
        <p:nvPicPr>
          <p:cNvPr id="29" name="Picture 2">
            <a:extLst>
              <a:ext uri="{FF2B5EF4-FFF2-40B4-BE49-F238E27FC236}">
                <a16:creationId xmlns:a16="http://schemas.microsoft.com/office/drawing/2014/main" xmlns="" id="{38C78726-E303-444F-9525-066D06E9EC50}"/>
              </a:ext>
            </a:extLst>
          </p:cNvPr>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a:stretch/>
        </p:blipFill>
        <p:spPr bwMode="auto">
          <a:xfrm>
            <a:off x="5529794" y="3962549"/>
            <a:ext cx="1163039" cy="16911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0" name="角丸四角形 52">
            <a:extLst>
              <a:ext uri="{FF2B5EF4-FFF2-40B4-BE49-F238E27FC236}">
                <a16:creationId xmlns:a16="http://schemas.microsoft.com/office/drawing/2014/main" xmlns="" id="{A244B9E1-229A-4CAD-801B-831A15FC2388}"/>
              </a:ext>
            </a:extLst>
          </p:cNvPr>
          <p:cNvSpPr/>
          <p:nvPr/>
        </p:nvSpPr>
        <p:spPr>
          <a:xfrm>
            <a:off x="569423" y="4002572"/>
            <a:ext cx="2734775" cy="1622409"/>
          </a:xfrm>
          <a:prstGeom prst="roundRect">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400" b="1" u="sng" dirty="0">
                <a:solidFill>
                  <a:schemeClr val="tx1"/>
                </a:solidFill>
                <a:latin typeface="HG丸ｺﾞｼｯｸM-PRO" panose="020F0600000000000000" pitchFamily="50" charset="-128"/>
                <a:ea typeface="HG丸ｺﾞｼｯｸM-PRO" panose="020F0600000000000000" pitchFamily="50" charset="-128"/>
              </a:rPr>
              <a:t>風邪をひき</a:t>
            </a:r>
            <a:r>
              <a:rPr lang="ja-JP" altLang="en-US" sz="2400" b="1" u="sng" dirty="0" smtClean="0">
                <a:solidFill>
                  <a:schemeClr val="tx1"/>
                </a:solidFill>
                <a:latin typeface="HG丸ｺﾞｼｯｸM-PRO" panose="020F0600000000000000" pitchFamily="50" charset="-128"/>
                <a:ea typeface="HG丸ｺﾞｼｯｸM-PRO" panose="020F0600000000000000" pitchFamily="50" charset="-128"/>
              </a:rPr>
              <a:t>に</a:t>
            </a:r>
            <a:endParaRPr lang="en-US" altLang="ja-JP" sz="2400" b="1" u="sng" dirty="0" smtClean="0">
              <a:solidFill>
                <a:schemeClr val="tx1"/>
              </a:solidFill>
              <a:latin typeface="HG丸ｺﾞｼｯｸM-PRO" panose="020F0600000000000000" pitchFamily="50" charset="-128"/>
              <a:ea typeface="HG丸ｺﾞｼｯｸM-PRO" panose="020F0600000000000000" pitchFamily="50" charset="-128"/>
            </a:endParaRPr>
          </a:p>
          <a:p>
            <a:pPr algn="ctr"/>
            <a:r>
              <a:rPr lang="ja-JP" altLang="en-US" sz="2400" b="1" u="sng" dirty="0" err="1" smtClean="0">
                <a:solidFill>
                  <a:schemeClr val="tx1"/>
                </a:solidFill>
                <a:latin typeface="HG丸ｺﾞｼｯｸM-PRO" panose="020F0600000000000000" pitchFamily="50" charset="-128"/>
                <a:ea typeface="HG丸ｺﾞｼｯｸM-PRO" panose="020F0600000000000000" pitchFamily="50" charset="-128"/>
              </a:rPr>
              <a:t>くく</a:t>
            </a:r>
            <a:r>
              <a:rPr lang="ja-JP" altLang="en-US" sz="2400" b="1" u="sng" dirty="0">
                <a:solidFill>
                  <a:schemeClr val="tx1"/>
                </a:solidFill>
                <a:latin typeface="HG丸ｺﾞｼｯｸM-PRO" panose="020F0600000000000000" pitchFamily="50" charset="-128"/>
                <a:ea typeface="HG丸ｺﾞｼｯｸM-PRO" panose="020F0600000000000000" pitchFamily="50" charset="-128"/>
              </a:rPr>
              <a:t>なる</a:t>
            </a:r>
            <a:endParaRPr lang="en-US" altLang="ja-JP" sz="2400" b="1" u="sng" dirty="0">
              <a:solidFill>
                <a:schemeClr val="tx1"/>
              </a:solidFill>
              <a:latin typeface="HG丸ｺﾞｼｯｸM-PRO" panose="020F0600000000000000" pitchFamily="50" charset="-128"/>
              <a:ea typeface="HG丸ｺﾞｼｯｸM-PRO" panose="020F0600000000000000" pitchFamily="50" charset="-128"/>
            </a:endParaRPr>
          </a:p>
          <a:p>
            <a:pPr algn="ctr"/>
            <a:endParaRPr lang="en-US" altLang="ja-JP" sz="1600" b="1" dirty="0">
              <a:solidFill>
                <a:schemeClr val="tx1"/>
              </a:solidFill>
              <a:latin typeface="HG丸ｺﾞｼｯｸM-PRO" panose="020F0600000000000000" pitchFamily="50" charset="-128"/>
              <a:ea typeface="HG丸ｺﾞｼｯｸM-PRO" panose="020F0600000000000000" pitchFamily="50" charset="-128"/>
            </a:endParaRPr>
          </a:p>
          <a:p>
            <a:r>
              <a:rPr lang="ja-JP" altLang="en-US" sz="1600" b="1" dirty="0">
                <a:solidFill>
                  <a:schemeClr val="tx1"/>
                </a:solidFill>
                <a:latin typeface="HG丸ｺﾞｼｯｸM-PRO" panose="020F0600000000000000" pitchFamily="50" charset="-128"/>
                <a:ea typeface="HG丸ｺﾞｼｯｸM-PRO" panose="020F0600000000000000" pitchFamily="50" charset="-128"/>
              </a:rPr>
              <a:t>●中強度の運動による</a:t>
            </a:r>
            <a:endParaRPr lang="en-US" altLang="ja-JP" sz="1600" b="1" dirty="0">
              <a:solidFill>
                <a:schemeClr val="tx1"/>
              </a:solidFill>
              <a:latin typeface="HG丸ｺﾞｼｯｸM-PRO" panose="020F0600000000000000" pitchFamily="50" charset="-128"/>
              <a:ea typeface="HG丸ｺﾞｼｯｸM-PRO" panose="020F0600000000000000" pitchFamily="50" charset="-128"/>
            </a:endParaRPr>
          </a:p>
        </p:txBody>
      </p:sp>
      <p:sp>
        <p:nvSpPr>
          <p:cNvPr id="31" name="正方形/長方形 30">
            <a:extLst>
              <a:ext uri="{FF2B5EF4-FFF2-40B4-BE49-F238E27FC236}">
                <a16:creationId xmlns:a16="http://schemas.microsoft.com/office/drawing/2014/main" xmlns="" id="{C148D1EF-E0D1-4B78-AE14-C8486DA4E979}"/>
              </a:ext>
            </a:extLst>
          </p:cNvPr>
          <p:cNvSpPr/>
          <p:nvPr/>
        </p:nvSpPr>
        <p:spPr>
          <a:xfrm>
            <a:off x="3570921" y="5905591"/>
            <a:ext cx="2435071" cy="461665"/>
          </a:xfrm>
          <a:prstGeom prst="rect">
            <a:avLst/>
          </a:prstGeom>
          <a:ln>
            <a:solidFill>
              <a:schemeClr val="accent1"/>
            </a:solidFill>
          </a:ln>
        </p:spPr>
        <p:txBody>
          <a:bodyPr wrap="square">
            <a:spAutoFit/>
          </a:bodyPr>
          <a:lstStyle/>
          <a:p>
            <a:r>
              <a:rPr lang="ja-JP" altLang="en-US" sz="2400" b="1" dirty="0">
                <a:latin typeface="HG丸ｺﾞｼｯｸM-PRO" panose="020F0600000000000000" pitchFamily="50" charset="-128"/>
                <a:ea typeface="HG丸ｺﾞｼｯｸM-PRO" panose="020F0600000000000000" pitchFamily="50" charset="-128"/>
              </a:rPr>
              <a:t>生活の質の向上</a:t>
            </a:r>
            <a:endParaRPr lang="en-US" altLang="ja-JP" sz="2400" b="1" dirty="0">
              <a:latin typeface="HG丸ｺﾞｼｯｸM-PRO" panose="020F0600000000000000" pitchFamily="50" charset="-128"/>
              <a:ea typeface="HG丸ｺﾞｼｯｸM-PRO" panose="020F0600000000000000" pitchFamily="50" charset="-128"/>
            </a:endParaRPr>
          </a:p>
        </p:txBody>
      </p:sp>
      <p:sp>
        <p:nvSpPr>
          <p:cNvPr id="24" name="テキスト ボックス 23"/>
          <p:cNvSpPr txBox="1"/>
          <p:nvPr/>
        </p:nvSpPr>
        <p:spPr>
          <a:xfrm>
            <a:off x="6163239" y="5878777"/>
            <a:ext cx="3465791" cy="461665"/>
          </a:xfrm>
          <a:prstGeom prst="rect">
            <a:avLst/>
          </a:prstGeom>
          <a:noFill/>
        </p:spPr>
        <p:txBody>
          <a:bodyPr wrap="square" rtlCol="0">
            <a:spAutoFit/>
          </a:bodyPr>
          <a:lstStyle/>
          <a:p>
            <a:r>
              <a:rPr lang="en-US" altLang="ja-JP" sz="1200" dirty="0" smtClean="0">
                <a:solidFill>
                  <a:srgbClr val="FF0000"/>
                </a:solidFill>
                <a:latin typeface="HG丸ｺﾞｼｯｸM-PRO" panose="020F0600000000000000" pitchFamily="50" charset="-128"/>
                <a:ea typeface="HG丸ｺﾞｼｯｸM-PRO" panose="020F0600000000000000" pitchFamily="50" charset="-128"/>
              </a:rPr>
              <a:t>※</a:t>
            </a:r>
            <a:r>
              <a:rPr lang="ja-JP" altLang="en-US" sz="1200" dirty="0" smtClean="0">
                <a:solidFill>
                  <a:srgbClr val="FF0000"/>
                </a:solidFill>
                <a:latin typeface="HG丸ｺﾞｼｯｸM-PRO" panose="020F0600000000000000" pitchFamily="50" charset="-128"/>
                <a:ea typeface="HG丸ｺﾞｼｯｸM-PRO" panose="020F0600000000000000" pitchFamily="50" charset="-128"/>
              </a:rPr>
              <a:t>主治医より運動等の制限を受けている方は指</a:t>
            </a:r>
            <a:endParaRPr lang="en-US" altLang="ja-JP" sz="1200" dirty="0" smtClean="0">
              <a:solidFill>
                <a:srgbClr val="FF0000"/>
              </a:solidFill>
              <a:latin typeface="HG丸ｺﾞｼｯｸM-PRO" panose="020F0600000000000000" pitchFamily="50" charset="-128"/>
              <a:ea typeface="HG丸ｺﾞｼｯｸM-PRO" panose="020F0600000000000000" pitchFamily="50" charset="-128"/>
            </a:endParaRPr>
          </a:p>
          <a:p>
            <a:r>
              <a:rPr lang="ja-JP" altLang="en-US" sz="1200" dirty="0" smtClean="0">
                <a:solidFill>
                  <a:srgbClr val="FF0000"/>
                </a:solidFill>
                <a:latin typeface="HG丸ｺﾞｼｯｸM-PRO" panose="020F0600000000000000" pitchFamily="50" charset="-128"/>
                <a:ea typeface="HG丸ｺﾞｼｯｸM-PRO" panose="020F0600000000000000" pitchFamily="50" charset="-128"/>
              </a:rPr>
              <a:t>　示に従い行うようにしましょう。</a:t>
            </a:r>
            <a:endParaRPr lang="en-US" altLang="ja-JP" sz="1200" dirty="0" smtClean="0">
              <a:solidFill>
                <a:srgbClr val="FF0000"/>
              </a:solidFill>
              <a:latin typeface="HG丸ｺﾞｼｯｸM-PRO" panose="020F0600000000000000" pitchFamily="50" charset="-128"/>
              <a:ea typeface="HG丸ｺﾞｼｯｸM-PRO" panose="020F0600000000000000" pitchFamily="50" charset="-128"/>
            </a:endParaRPr>
          </a:p>
        </p:txBody>
      </p:sp>
    </p:spTree>
    <p:extLst>
      <p:ext uri="{BB962C8B-B14F-4D97-AF65-F5344CB8AC3E}">
        <p14:creationId xmlns:p14="http://schemas.microsoft.com/office/powerpoint/2010/main" val="26491858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a:spLocks noGrp="1"/>
          </p:cNvSpPr>
          <p:nvPr>
            <p:ph sz="quarter" idx="1"/>
          </p:nvPr>
        </p:nvSpPr>
        <p:spPr>
          <a:xfrm>
            <a:off x="432793" y="1049964"/>
            <a:ext cx="9176610" cy="5092151"/>
          </a:xfrm>
          <a:ln>
            <a:solidFill>
              <a:schemeClr val="tx1"/>
            </a:solidFill>
          </a:ln>
        </p:spPr>
        <p:txBody>
          <a:bodyPr>
            <a:normAutofit/>
          </a:bodyPr>
          <a:lstStyle/>
          <a:p>
            <a:pPr marL="0" indent="0">
              <a:buNone/>
            </a:pPr>
            <a:endParaRPr lang="en-US" altLang="ja-JP" sz="2031" dirty="0">
              <a:latin typeface="HG丸ｺﾞｼｯｸM-PRO" panose="020F0600000000000000" pitchFamily="50" charset="-128"/>
              <a:ea typeface="HG丸ｺﾞｼｯｸM-PRO" panose="020F0600000000000000" pitchFamily="50" charset="-128"/>
            </a:endParaRPr>
          </a:p>
          <a:p>
            <a:pPr marL="0" indent="0">
              <a:buNone/>
            </a:pPr>
            <a:endParaRPr lang="en-US" altLang="ja-JP" sz="2031" dirty="0">
              <a:latin typeface="HG丸ｺﾞｼｯｸM-PRO" panose="020F0600000000000000" pitchFamily="50" charset="-128"/>
              <a:ea typeface="HG丸ｺﾞｼｯｸM-PRO" panose="020F0600000000000000" pitchFamily="50" charset="-128"/>
            </a:endParaRPr>
          </a:p>
          <a:p>
            <a:pPr marL="0" indent="0">
              <a:buNone/>
            </a:pPr>
            <a:endParaRPr lang="en-US" altLang="ja-JP" sz="1662" b="1" dirty="0">
              <a:solidFill>
                <a:schemeClr val="accent2">
                  <a:lumMod val="75000"/>
                </a:schemeClr>
              </a:solidFill>
              <a:latin typeface="HG丸ｺﾞｼｯｸM-PRO" panose="020F0600000000000000" pitchFamily="50" charset="-128"/>
              <a:ea typeface="HG丸ｺﾞｼｯｸM-PRO" panose="020F0600000000000000" pitchFamily="50" charset="-128"/>
            </a:endParaRPr>
          </a:p>
        </p:txBody>
      </p:sp>
      <p:sp>
        <p:nvSpPr>
          <p:cNvPr id="9" name="円/楕円 8"/>
          <p:cNvSpPr/>
          <p:nvPr/>
        </p:nvSpPr>
        <p:spPr>
          <a:xfrm>
            <a:off x="776802" y="1165522"/>
            <a:ext cx="3281316" cy="2404619"/>
          </a:xfrm>
          <a:prstGeom prst="ellipse">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2" name="タイトル 1"/>
          <p:cNvSpPr txBox="1">
            <a:spLocks/>
          </p:cNvSpPr>
          <p:nvPr/>
        </p:nvSpPr>
        <p:spPr>
          <a:xfrm>
            <a:off x="417343" y="469819"/>
            <a:ext cx="8871615" cy="989343"/>
          </a:xfrm>
          <a:prstGeom prst="rect">
            <a:avLst/>
          </a:prstGeom>
        </p:spPr>
        <p:txBody>
          <a:bodyPr vert="horz" lIns="84406" tIns="42203" rIns="84406" bIns="42203" rtlCol="0" anchor="ctr">
            <a:no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endParaRPr lang="ja-JP" altLang="en-US" sz="2954" b="1" dirty="0">
              <a:solidFill>
                <a:prstClr val="black"/>
              </a:solidFill>
              <a:latin typeface="HG丸ｺﾞｼｯｸM-PRO" panose="020F0600000000000000" pitchFamily="50" charset="-128"/>
              <a:ea typeface="HG丸ｺﾞｼｯｸM-PRO" panose="020F0600000000000000" pitchFamily="50" charset="-128"/>
            </a:endParaRPr>
          </a:p>
        </p:txBody>
      </p:sp>
      <p:sp>
        <p:nvSpPr>
          <p:cNvPr id="34" name="タイトル 1">
            <a:extLst>
              <a:ext uri="{FF2B5EF4-FFF2-40B4-BE49-F238E27FC236}">
                <a16:creationId xmlns:a16="http://schemas.microsoft.com/office/drawing/2014/main" xmlns="" id="{D6BE06EE-6098-4486-B673-EEC4A7A106A3}"/>
              </a:ext>
            </a:extLst>
          </p:cNvPr>
          <p:cNvSpPr>
            <a:spLocks noGrp="1"/>
          </p:cNvSpPr>
          <p:nvPr>
            <p:ph type="title"/>
          </p:nvPr>
        </p:nvSpPr>
        <p:spPr>
          <a:xfrm>
            <a:off x="203711" y="80631"/>
            <a:ext cx="9085247" cy="1086006"/>
          </a:xfrm>
        </p:spPr>
        <p:txBody>
          <a:bodyPr>
            <a:normAutofit/>
          </a:bodyPr>
          <a:lstStyle/>
          <a:p>
            <a:r>
              <a:rPr lang="ja-JP" altLang="en-US" sz="4000" b="1" dirty="0">
                <a:latin typeface="HG丸ｺﾞｼｯｸM-PRO" panose="020F0600000000000000" pitchFamily="50" charset="-128"/>
                <a:ea typeface="HG丸ｺﾞｼｯｸM-PRO" panose="020F0600000000000000" pitchFamily="50" charset="-128"/>
              </a:rPr>
              <a:t>　「運動習慣」が睡眠にもたらす影響</a:t>
            </a:r>
            <a:endParaRPr kumimoji="1" lang="ja-JP" altLang="en-US" sz="3100" b="1" dirty="0">
              <a:latin typeface="HG丸ｺﾞｼｯｸM-PRO" panose="020F0600000000000000" pitchFamily="50" charset="-128"/>
              <a:ea typeface="HG丸ｺﾞｼｯｸM-PRO" panose="020F0600000000000000" pitchFamily="50" charset="-128"/>
            </a:endParaRPr>
          </a:p>
        </p:txBody>
      </p:sp>
      <p:pic>
        <p:nvPicPr>
          <p:cNvPr id="19" name="Picture 3">
            <a:extLst>
              <a:ext uri="{FF2B5EF4-FFF2-40B4-BE49-F238E27FC236}">
                <a16:creationId xmlns:a16="http://schemas.microsoft.com/office/drawing/2014/main" xmlns="" id="{D52DC949-2403-4AAD-9A4F-8E057E354AD4}"/>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92097" y="1868406"/>
            <a:ext cx="2056096" cy="20560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 name="Picture 3">
            <a:extLst>
              <a:ext uri="{FF2B5EF4-FFF2-40B4-BE49-F238E27FC236}">
                <a16:creationId xmlns:a16="http://schemas.microsoft.com/office/drawing/2014/main" xmlns="" id="{52959180-3945-4FAC-A640-27C3B6B5F83D}"/>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996971" y="1827446"/>
            <a:ext cx="1873778" cy="18737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6" name="テキスト ボックス 25">
            <a:extLst>
              <a:ext uri="{FF2B5EF4-FFF2-40B4-BE49-F238E27FC236}">
                <a16:creationId xmlns:a16="http://schemas.microsoft.com/office/drawing/2014/main" xmlns="" id="{470D2AB2-CE67-438B-AF8F-6F67DBCA62F3}"/>
              </a:ext>
            </a:extLst>
          </p:cNvPr>
          <p:cNvSpPr txBox="1"/>
          <p:nvPr/>
        </p:nvSpPr>
        <p:spPr>
          <a:xfrm>
            <a:off x="0" y="6258087"/>
            <a:ext cx="9591087" cy="461665"/>
          </a:xfrm>
          <a:prstGeom prst="rect">
            <a:avLst/>
          </a:prstGeom>
          <a:noFill/>
        </p:spPr>
        <p:txBody>
          <a:bodyPr wrap="none" rtlCol="0">
            <a:spAutoFit/>
          </a:bodyPr>
          <a:lstStyle/>
          <a:p>
            <a:r>
              <a:rPr lang="ja-JP" altLang="en-US" sz="1200" dirty="0">
                <a:latin typeface="ＭＳ Ｐゴシック" panose="020B0600070205080204" pitchFamily="50" charset="-128"/>
                <a:ea typeface="ＭＳ Ｐゴシック" panose="020B0600070205080204" pitchFamily="50" charset="-128"/>
              </a:rPr>
              <a:t>出典</a:t>
            </a:r>
            <a:r>
              <a:rPr kumimoji="1" lang="ja-JP" altLang="en-US" sz="1200" dirty="0">
                <a:latin typeface="ＭＳ Ｐゴシック" panose="020B0600070205080204" pitchFamily="50" charset="-128"/>
                <a:ea typeface="ＭＳ Ｐゴシック" panose="020B0600070205080204" pitchFamily="50" charset="-128"/>
              </a:rPr>
              <a:t>：厚生</a:t>
            </a:r>
            <a:r>
              <a:rPr kumimoji="1" lang="ja-JP" altLang="en-US" sz="1200" dirty="0" smtClean="0">
                <a:latin typeface="ＭＳ Ｐゴシック" panose="020B0600070205080204" pitchFamily="50" charset="-128"/>
                <a:ea typeface="ＭＳ Ｐゴシック" panose="020B0600070205080204" pitchFamily="50" charset="-128"/>
              </a:rPr>
              <a:t>労働省ホームページ：</a:t>
            </a:r>
            <a:r>
              <a:rPr lang="ja-JP" altLang="en-US" sz="1200" dirty="0" smtClean="0">
                <a:latin typeface="+mn-ea"/>
              </a:rPr>
              <a:t>「</a:t>
            </a:r>
            <a:r>
              <a:rPr lang="ja-JP" altLang="en-US" sz="1200" dirty="0">
                <a:latin typeface="+mn-ea"/>
              </a:rPr>
              <a:t>ｅ</a:t>
            </a:r>
            <a:r>
              <a:rPr lang="en-US" altLang="ja-JP" sz="1200" dirty="0">
                <a:latin typeface="+mn-ea"/>
              </a:rPr>
              <a:t>-</a:t>
            </a:r>
            <a:r>
              <a:rPr lang="ja-JP" altLang="en-US" sz="1200" dirty="0">
                <a:latin typeface="+mn-ea"/>
              </a:rPr>
              <a:t>ヘルスネット</a:t>
            </a:r>
            <a:r>
              <a:rPr lang="ja-JP" altLang="en-US" sz="1200" dirty="0" smtClean="0">
                <a:latin typeface="+mn-ea"/>
              </a:rPr>
              <a:t>－</a:t>
            </a:r>
            <a:r>
              <a:rPr lang="ja-JP" altLang="en-US" sz="1200" dirty="0">
                <a:latin typeface="ＭＳ Ｐゴシック" panose="020B0600070205080204" pitchFamily="50" charset="-128"/>
              </a:rPr>
              <a:t>快眠と生活習慣</a:t>
            </a:r>
            <a:r>
              <a:rPr lang="ja-JP" altLang="en-US" sz="1200" dirty="0" smtClean="0"/>
              <a:t>－</a:t>
            </a:r>
            <a:r>
              <a:rPr lang="ja-JP" altLang="en-US" sz="1200" dirty="0">
                <a:latin typeface="+mn-ea"/>
              </a:rPr>
              <a:t>」　</a:t>
            </a:r>
            <a:r>
              <a:rPr lang="ja-JP" altLang="en-US" sz="1200" dirty="0">
                <a:latin typeface="ＭＳ Ｐゴシック" panose="020B0600070205080204" pitchFamily="50" charset="-128"/>
                <a:ea typeface="ＭＳ Ｐゴシック" panose="020B0600070205080204" pitchFamily="50" charset="-128"/>
              </a:rPr>
              <a:t>　</a:t>
            </a:r>
            <a:r>
              <a:rPr lang="en-US" altLang="ja-JP" sz="1200" dirty="0">
                <a:latin typeface="ＭＳ Ｐゴシック" panose="020B0600070205080204" pitchFamily="50" charset="-128"/>
              </a:rPr>
              <a:t>https://www.e-healthnet.mhlw.go.jp/information/heart/k-01-004.html</a:t>
            </a:r>
          </a:p>
          <a:p>
            <a:r>
              <a:rPr kumimoji="1" lang="ja-JP" altLang="en-US" sz="1200" dirty="0">
                <a:latin typeface="ＭＳ Ｐゴシック" panose="020B0600070205080204" pitchFamily="50" charset="-128"/>
                <a:ea typeface="ＭＳ Ｐゴシック" panose="020B0600070205080204" pitchFamily="50" charset="-128"/>
              </a:rPr>
              <a:t>　　　　</a:t>
            </a:r>
          </a:p>
        </p:txBody>
      </p:sp>
      <p:sp>
        <p:nvSpPr>
          <p:cNvPr id="27" name="テキスト ボックス 26">
            <a:extLst>
              <a:ext uri="{FF2B5EF4-FFF2-40B4-BE49-F238E27FC236}">
                <a16:creationId xmlns:a16="http://schemas.microsoft.com/office/drawing/2014/main" xmlns="" id="{9AFC1D5E-F5CA-4720-8BED-DEF62DAC2DFD}"/>
              </a:ext>
            </a:extLst>
          </p:cNvPr>
          <p:cNvSpPr txBox="1"/>
          <p:nvPr/>
        </p:nvSpPr>
        <p:spPr>
          <a:xfrm>
            <a:off x="776802" y="4278862"/>
            <a:ext cx="8678071" cy="1631216"/>
          </a:xfrm>
          <a:prstGeom prst="rect">
            <a:avLst/>
          </a:prstGeom>
          <a:noFill/>
          <a:ln>
            <a:solidFill>
              <a:schemeClr val="accent1">
                <a:lumMod val="75000"/>
              </a:schemeClr>
            </a:solidFill>
          </a:ln>
        </p:spPr>
        <p:txBody>
          <a:bodyPr wrap="square" rtlCol="0">
            <a:spAutoFit/>
          </a:bodyPr>
          <a:lstStyle/>
          <a:p>
            <a:r>
              <a:rPr kumimoji="1" lang="en-US" altLang="ja-JP" sz="2000" b="1" dirty="0">
                <a:latin typeface="HG丸ｺﾞｼｯｸM-PRO" panose="020F0600000000000000" pitchFamily="50" charset="-128"/>
                <a:ea typeface="HG丸ｺﾞｼｯｸM-PRO" panose="020F0600000000000000" pitchFamily="50" charset="-128"/>
              </a:rPr>
              <a:t>【</a:t>
            </a:r>
            <a:r>
              <a:rPr kumimoji="1" lang="ja-JP" altLang="en-US" sz="2000" b="1" dirty="0">
                <a:latin typeface="HG丸ｺﾞｼｯｸM-PRO" panose="020F0600000000000000" pitchFamily="50" charset="-128"/>
                <a:ea typeface="HG丸ｺﾞｼｯｸM-PRO" panose="020F0600000000000000" pitchFamily="50" charset="-128"/>
              </a:rPr>
              <a:t>留意事項</a:t>
            </a:r>
            <a:r>
              <a:rPr kumimoji="1" lang="en-US" altLang="ja-JP" sz="2000" b="1" dirty="0">
                <a:latin typeface="HG丸ｺﾞｼｯｸM-PRO" panose="020F0600000000000000" pitchFamily="50" charset="-128"/>
                <a:ea typeface="HG丸ｺﾞｼｯｸM-PRO" panose="020F0600000000000000" pitchFamily="50" charset="-128"/>
              </a:rPr>
              <a:t>】</a:t>
            </a:r>
          </a:p>
          <a:p>
            <a:r>
              <a:rPr lang="ja-JP" altLang="en-US" sz="2000" b="1" dirty="0">
                <a:latin typeface="HG丸ｺﾞｼｯｸM-PRO" panose="020F0600000000000000" pitchFamily="50" charset="-128"/>
                <a:ea typeface="HG丸ｺﾞｼｯｸM-PRO" panose="020F0600000000000000" pitchFamily="50" charset="-128"/>
              </a:rPr>
              <a:t>●</a:t>
            </a:r>
            <a:r>
              <a:rPr lang="ja-JP" altLang="en-US" sz="2000" dirty="0">
                <a:latin typeface="HG丸ｺﾞｼｯｸM-PRO" panose="020F0600000000000000" pitchFamily="50" charset="-128"/>
                <a:ea typeface="HG丸ｺﾞｼｯｸM-PRO" panose="020F0600000000000000" pitchFamily="50" charset="-128"/>
              </a:rPr>
              <a:t>激しい運動は逆に睡眠を妨げるので、負担が少なく長続きするような有　　</a:t>
            </a:r>
            <a:endParaRPr lang="en-US" altLang="ja-JP" sz="2000" dirty="0">
              <a:latin typeface="HG丸ｺﾞｼｯｸM-PRO" panose="020F0600000000000000" pitchFamily="50" charset="-128"/>
              <a:ea typeface="HG丸ｺﾞｼｯｸM-PRO" panose="020F0600000000000000" pitchFamily="50" charset="-128"/>
            </a:endParaRPr>
          </a:p>
          <a:p>
            <a:r>
              <a:rPr lang="ja-JP" altLang="en-US" sz="2000" dirty="0">
                <a:latin typeface="HG丸ｺﾞｼｯｸM-PRO" panose="020F0600000000000000" pitchFamily="50" charset="-128"/>
                <a:ea typeface="HG丸ｺﾞｼｯｸM-PRO" panose="020F0600000000000000" pitchFamily="50" charset="-128"/>
              </a:rPr>
              <a:t>　酸素運動（早足の散歩や軽いランニングなど）が睡眠のためには良い。</a:t>
            </a:r>
            <a:endParaRPr lang="en-US" altLang="ja-JP" sz="2000" dirty="0">
              <a:latin typeface="HG丸ｺﾞｼｯｸM-PRO" panose="020F0600000000000000" pitchFamily="50" charset="-128"/>
              <a:ea typeface="HG丸ｺﾞｼｯｸM-PRO" panose="020F0600000000000000" pitchFamily="50" charset="-128"/>
            </a:endParaRPr>
          </a:p>
          <a:p>
            <a:r>
              <a:rPr kumimoji="1" lang="ja-JP" altLang="en-US" sz="2000" b="1" dirty="0">
                <a:latin typeface="HG丸ｺﾞｼｯｸM-PRO" panose="020F0600000000000000" pitchFamily="50" charset="-128"/>
                <a:ea typeface="HG丸ｺﾞｼｯｸM-PRO" panose="020F0600000000000000" pitchFamily="50" charset="-128"/>
              </a:rPr>
              <a:t>●</a:t>
            </a:r>
            <a:r>
              <a:rPr lang="ja-JP" altLang="en-US" sz="2000" dirty="0">
                <a:latin typeface="HG丸ｺﾞｼｯｸM-PRO" panose="020F0600000000000000" pitchFamily="50" charset="-128"/>
                <a:ea typeface="HG丸ｺﾞｼｯｸM-PRO" panose="020F0600000000000000" pitchFamily="50" charset="-128"/>
              </a:rPr>
              <a:t>就寝直前の運動は体を興奮させてしまうので避ける。</a:t>
            </a:r>
            <a:endParaRPr lang="en-US" altLang="ja-JP" sz="2000" dirty="0">
              <a:latin typeface="HG丸ｺﾞｼｯｸM-PRO" panose="020F0600000000000000" pitchFamily="50" charset="-128"/>
              <a:ea typeface="HG丸ｺﾞｼｯｸM-PRO" panose="020F0600000000000000" pitchFamily="50" charset="-128"/>
            </a:endParaRPr>
          </a:p>
          <a:p>
            <a:r>
              <a:rPr lang="ja-JP" altLang="en-US" sz="2000" dirty="0">
                <a:latin typeface="HG丸ｺﾞｼｯｸM-PRO" panose="020F0600000000000000" pitchFamily="50" charset="-128"/>
                <a:ea typeface="HG丸ｺﾞｼｯｸM-PRO" panose="020F0600000000000000" pitchFamily="50" charset="-128"/>
              </a:rPr>
              <a:t>●</a:t>
            </a:r>
            <a:r>
              <a:rPr lang="en-US" altLang="ja-JP" sz="2000" dirty="0">
                <a:latin typeface="HG丸ｺﾞｼｯｸM-PRO" panose="020F0600000000000000" pitchFamily="50" charset="-128"/>
                <a:ea typeface="HG丸ｺﾞｼｯｸM-PRO" panose="020F0600000000000000" pitchFamily="50" charset="-128"/>
              </a:rPr>
              <a:t>1</a:t>
            </a:r>
            <a:r>
              <a:rPr lang="ja-JP" altLang="en-US" sz="2000" dirty="0">
                <a:latin typeface="HG丸ｺﾞｼｯｸM-PRO" panose="020F0600000000000000" pitchFamily="50" charset="-128"/>
                <a:ea typeface="HG丸ｺﾞｼｯｸM-PRO" panose="020F0600000000000000" pitchFamily="50" charset="-128"/>
              </a:rPr>
              <a:t>回の運動だけでは効果が弱く、習慣的に続けることが重要。</a:t>
            </a:r>
            <a:endParaRPr kumimoji="1" lang="ja-JP" altLang="en-US" sz="2000" b="1" dirty="0">
              <a:latin typeface="HG丸ｺﾞｼｯｸM-PRO" panose="020F0600000000000000" pitchFamily="50" charset="-128"/>
              <a:ea typeface="HG丸ｺﾞｼｯｸM-PRO" panose="020F0600000000000000" pitchFamily="50" charset="-128"/>
            </a:endParaRPr>
          </a:p>
        </p:txBody>
      </p:sp>
      <p:sp>
        <p:nvSpPr>
          <p:cNvPr id="2" name="矢印: 右 1">
            <a:extLst>
              <a:ext uri="{FF2B5EF4-FFF2-40B4-BE49-F238E27FC236}">
                <a16:creationId xmlns:a16="http://schemas.microsoft.com/office/drawing/2014/main" xmlns="" id="{E588A0F8-5FC7-419C-ADA2-19E4535D8DB6}"/>
              </a:ext>
            </a:extLst>
          </p:cNvPr>
          <p:cNvSpPr/>
          <p:nvPr/>
        </p:nvSpPr>
        <p:spPr>
          <a:xfrm>
            <a:off x="4164933" y="2180977"/>
            <a:ext cx="715108" cy="54713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1" name="角丸四角形 54">
            <a:extLst>
              <a:ext uri="{FF2B5EF4-FFF2-40B4-BE49-F238E27FC236}">
                <a16:creationId xmlns:a16="http://schemas.microsoft.com/office/drawing/2014/main" xmlns="" id="{91D3AA02-D8C3-4015-9101-2CCF321C2925}"/>
              </a:ext>
            </a:extLst>
          </p:cNvPr>
          <p:cNvSpPr/>
          <p:nvPr/>
        </p:nvSpPr>
        <p:spPr>
          <a:xfrm>
            <a:off x="5283805" y="1201272"/>
            <a:ext cx="4111967" cy="2153056"/>
          </a:xfrm>
          <a:prstGeom prst="roundRect">
            <a:avLst/>
          </a:prstGeom>
          <a:solidFill>
            <a:srgbClr val="FFCCFF"/>
          </a:solidFill>
          <a:ln w="38100" cmpd="dbl">
            <a:solidFill>
              <a:srgbClr val="FF99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400" b="1" u="sng" dirty="0">
                <a:solidFill>
                  <a:schemeClr val="tx1"/>
                </a:solidFill>
                <a:latin typeface="HG丸ｺﾞｼｯｸM-PRO" panose="020F0600000000000000" pitchFamily="50" charset="-128"/>
                <a:ea typeface="HG丸ｺﾞｼｯｸM-PRO" panose="020F0600000000000000" pitchFamily="50" charset="-128"/>
              </a:rPr>
              <a:t>睡眠への影響</a:t>
            </a:r>
            <a:endParaRPr lang="en-US" altLang="ja-JP" sz="2400" b="1" u="sng" dirty="0">
              <a:solidFill>
                <a:schemeClr val="tx1"/>
              </a:solidFill>
              <a:latin typeface="HG丸ｺﾞｼｯｸM-PRO" panose="020F0600000000000000" pitchFamily="50" charset="-128"/>
              <a:ea typeface="HG丸ｺﾞｼｯｸM-PRO" panose="020F0600000000000000" pitchFamily="50" charset="-128"/>
            </a:endParaRPr>
          </a:p>
          <a:p>
            <a:pPr algn="ctr"/>
            <a:endParaRPr lang="en-US" altLang="ja-JP" sz="1600" b="1" dirty="0">
              <a:solidFill>
                <a:schemeClr val="tx1"/>
              </a:solidFill>
              <a:latin typeface="HG丸ｺﾞｼｯｸM-PRO" panose="020F0600000000000000" pitchFamily="50" charset="-128"/>
              <a:ea typeface="HG丸ｺﾞｼｯｸM-PRO" panose="020F0600000000000000" pitchFamily="50" charset="-128"/>
            </a:endParaRPr>
          </a:p>
          <a:p>
            <a:r>
              <a:rPr lang="ja-JP" altLang="en-US" sz="2000" b="1" dirty="0">
                <a:solidFill>
                  <a:schemeClr val="tx1"/>
                </a:solidFill>
                <a:latin typeface="HG丸ｺﾞｼｯｸM-PRO" panose="020F0600000000000000" pitchFamily="50" charset="-128"/>
                <a:ea typeface="HG丸ｺﾞｼｯｸM-PRO" panose="020F0600000000000000" pitchFamily="50" charset="-128"/>
              </a:rPr>
              <a:t>●寝つきがよくなる</a:t>
            </a:r>
            <a:endParaRPr lang="en-US" altLang="ja-JP" sz="2000" b="1" dirty="0">
              <a:solidFill>
                <a:schemeClr val="tx1"/>
              </a:solidFill>
              <a:latin typeface="HG丸ｺﾞｼｯｸM-PRO" panose="020F0600000000000000" pitchFamily="50" charset="-128"/>
              <a:ea typeface="HG丸ｺﾞｼｯｸM-PRO" panose="020F0600000000000000" pitchFamily="50" charset="-128"/>
            </a:endParaRPr>
          </a:p>
          <a:p>
            <a:r>
              <a:rPr lang="ja-JP" altLang="en-US" sz="2000" b="1" dirty="0">
                <a:solidFill>
                  <a:schemeClr val="tx1"/>
                </a:solidFill>
                <a:latin typeface="HG丸ｺﾞｼｯｸM-PRO" panose="020F0600000000000000" pitchFamily="50" charset="-128"/>
                <a:ea typeface="HG丸ｺﾞｼｯｸM-PRO" panose="020F0600000000000000" pitchFamily="50" charset="-128"/>
              </a:rPr>
              <a:t>●途中で目覚める「</a:t>
            </a:r>
            <a:r>
              <a:rPr lang="ja-JP" altLang="en-US" sz="2000" b="1" dirty="0" smtClean="0">
                <a:solidFill>
                  <a:schemeClr val="tx1"/>
                </a:solidFill>
                <a:latin typeface="HG丸ｺﾞｼｯｸM-PRO" panose="020F0600000000000000" pitchFamily="50" charset="-128"/>
                <a:ea typeface="HG丸ｺﾞｼｯｸM-PRO" panose="020F0600000000000000" pitchFamily="50" charset="-128"/>
              </a:rPr>
              <a:t>中途覚醒」</a:t>
            </a:r>
            <a:endParaRPr lang="en-US" altLang="ja-JP" sz="2000" b="1" dirty="0" smtClean="0">
              <a:solidFill>
                <a:schemeClr val="tx1"/>
              </a:solidFill>
              <a:latin typeface="HG丸ｺﾞｼｯｸM-PRO" panose="020F0600000000000000" pitchFamily="50" charset="-128"/>
              <a:ea typeface="HG丸ｺﾞｼｯｸM-PRO" panose="020F0600000000000000" pitchFamily="50" charset="-128"/>
            </a:endParaRPr>
          </a:p>
          <a:p>
            <a:r>
              <a:rPr lang="ja-JP" altLang="en-US" sz="2000" b="1" dirty="0">
                <a:solidFill>
                  <a:schemeClr val="tx1"/>
                </a:solidFill>
                <a:latin typeface="HG丸ｺﾞｼｯｸM-PRO" panose="020F0600000000000000" pitchFamily="50" charset="-128"/>
                <a:ea typeface="HG丸ｺﾞｼｯｸM-PRO" panose="020F0600000000000000" pitchFamily="50" charset="-128"/>
              </a:rPr>
              <a:t>　</a:t>
            </a:r>
            <a:r>
              <a:rPr lang="ja-JP" altLang="en-US" sz="2000" b="1" dirty="0" smtClean="0">
                <a:solidFill>
                  <a:schemeClr val="tx1"/>
                </a:solidFill>
                <a:latin typeface="HG丸ｺﾞｼｯｸM-PRO" panose="020F0600000000000000" pitchFamily="50" charset="-128"/>
                <a:ea typeface="HG丸ｺﾞｼｯｸM-PRO" panose="020F0600000000000000" pitchFamily="50" charset="-128"/>
              </a:rPr>
              <a:t>が</a:t>
            </a:r>
            <a:r>
              <a:rPr lang="ja-JP" altLang="en-US" sz="2000" b="1" dirty="0">
                <a:solidFill>
                  <a:schemeClr val="tx1"/>
                </a:solidFill>
                <a:latin typeface="HG丸ｺﾞｼｯｸM-PRO" panose="020F0600000000000000" pitchFamily="50" charset="-128"/>
                <a:ea typeface="HG丸ｺﾞｼｯｸM-PRO" panose="020F0600000000000000" pitchFamily="50" charset="-128"/>
              </a:rPr>
              <a:t>減る</a:t>
            </a:r>
            <a:endParaRPr lang="en-US" altLang="ja-JP" sz="2000" b="1" dirty="0">
              <a:solidFill>
                <a:schemeClr val="tx1"/>
              </a:solidFill>
              <a:latin typeface="HG丸ｺﾞｼｯｸM-PRO" panose="020F0600000000000000" pitchFamily="50" charset="-128"/>
              <a:ea typeface="HG丸ｺﾞｼｯｸM-PRO" panose="020F0600000000000000" pitchFamily="50" charset="-128"/>
            </a:endParaRPr>
          </a:p>
          <a:p>
            <a:r>
              <a:rPr lang="ja-JP" altLang="en-US" sz="2000" b="1" dirty="0">
                <a:solidFill>
                  <a:schemeClr val="tx1"/>
                </a:solidFill>
                <a:latin typeface="HG丸ｺﾞｼｯｸM-PRO" panose="020F0600000000000000" pitchFamily="50" charset="-128"/>
                <a:ea typeface="HG丸ｺﾞｼｯｸM-PRO" panose="020F0600000000000000" pitchFamily="50" charset="-128"/>
              </a:rPr>
              <a:t>●睡眠を深くする</a:t>
            </a:r>
            <a:endParaRPr lang="en-US" altLang="ja-JP" sz="2000" b="1" dirty="0">
              <a:solidFill>
                <a:schemeClr val="tx1"/>
              </a:solidFill>
              <a:latin typeface="HG丸ｺﾞｼｯｸM-PRO" panose="020F0600000000000000" pitchFamily="50" charset="-128"/>
              <a:ea typeface="HG丸ｺﾞｼｯｸM-PRO" panose="020F0600000000000000" pitchFamily="50" charset="-128"/>
            </a:endParaRPr>
          </a:p>
        </p:txBody>
      </p:sp>
      <p:sp>
        <p:nvSpPr>
          <p:cNvPr id="25" name="正方形/長方形 24">
            <a:extLst>
              <a:ext uri="{FF2B5EF4-FFF2-40B4-BE49-F238E27FC236}">
                <a16:creationId xmlns:a16="http://schemas.microsoft.com/office/drawing/2014/main" xmlns="" id="{7D1F72EF-9647-426B-8981-6C9A3584AADB}"/>
              </a:ext>
            </a:extLst>
          </p:cNvPr>
          <p:cNvSpPr/>
          <p:nvPr/>
        </p:nvSpPr>
        <p:spPr>
          <a:xfrm>
            <a:off x="5030758" y="3470392"/>
            <a:ext cx="4258200" cy="461665"/>
          </a:xfrm>
          <a:prstGeom prst="rect">
            <a:avLst/>
          </a:prstGeom>
          <a:ln>
            <a:solidFill>
              <a:schemeClr val="accent1"/>
            </a:solidFill>
          </a:ln>
        </p:spPr>
        <p:txBody>
          <a:bodyPr wrap="square">
            <a:spAutoFit/>
          </a:bodyPr>
          <a:lstStyle/>
          <a:p>
            <a:r>
              <a:rPr lang="ja-JP" altLang="en-US" sz="2400" b="1" dirty="0">
                <a:latin typeface="HG丸ｺﾞｼｯｸM-PRO" panose="020F0600000000000000" pitchFamily="50" charset="-128"/>
                <a:ea typeface="HG丸ｺﾞｼｯｸM-PRO" panose="020F0600000000000000" pitchFamily="50" charset="-128"/>
              </a:rPr>
              <a:t>安定した深い眠りにつながる</a:t>
            </a:r>
            <a:endParaRPr lang="en-US" altLang="ja-JP" sz="2400" b="1" dirty="0">
              <a:latin typeface="HG丸ｺﾞｼｯｸM-PRO" panose="020F0600000000000000" pitchFamily="50" charset="-128"/>
              <a:ea typeface="HG丸ｺﾞｼｯｸM-PRO" panose="020F0600000000000000" pitchFamily="50" charset="-128"/>
            </a:endParaRPr>
          </a:p>
        </p:txBody>
      </p:sp>
      <p:sp>
        <p:nvSpPr>
          <p:cNvPr id="28" name="テキスト ボックス 27">
            <a:extLst>
              <a:ext uri="{FF2B5EF4-FFF2-40B4-BE49-F238E27FC236}">
                <a16:creationId xmlns:a16="http://schemas.microsoft.com/office/drawing/2014/main" xmlns="" id="{8F9598CE-F164-4F5E-AB4B-93106051E114}"/>
              </a:ext>
            </a:extLst>
          </p:cNvPr>
          <p:cNvSpPr txBox="1"/>
          <p:nvPr/>
        </p:nvSpPr>
        <p:spPr>
          <a:xfrm>
            <a:off x="1135554" y="1364686"/>
            <a:ext cx="2765501" cy="707886"/>
          </a:xfrm>
          <a:prstGeom prst="rect">
            <a:avLst/>
          </a:prstGeom>
          <a:noFill/>
        </p:spPr>
        <p:txBody>
          <a:bodyPr wrap="none" rtlCol="0">
            <a:spAutoFit/>
          </a:bodyPr>
          <a:lstStyle/>
          <a:p>
            <a:r>
              <a:rPr kumimoji="1" lang="en-US" altLang="ja-JP" sz="2000" b="1" dirty="0">
                <a:latin typeface="HG丸ｺﾞｼｯｸM-PRO" panose="020F0600000000000000" pitchFamily="50" charset="-128"/>
                <a:ea typeface="HG丸ｺﾞｼｯｸM-PRO" panose="020F0600000000000000" pitchFamily="50" charset="-128"/>
              </a:rPr>
              <a:t>【</a:t>
            </a:r>
            <a:r>
              <a:rPr kumimoji="1" lang="ja-JP" altLang="en-US" sz="2000" b="1" dirty="0">
                <a:latin typeface="HG丸ｺﾞｼｯｸM-PRO" panose="020F0600000000000000" pitchFamily="50" charset="-128"/>
                <a:ea typeface="HG丸ｺﾞｼｯｸM-PRO" panose="020F0600000000000000" pitchFamily="50" charset="-128"/>
              </a:rPr>
              <a:t>日中～夕方の</a:t>
            </a:r>
            <a:endParaRPr kumimoji="1" lang="en-US" altLang="ja-JP" sz="2000" b="1" dirty="0">
              <a:latin typeface="HG丸ｺﾞｼｯｸM-PRO" panose="020F0600000000000000" pitchFamily="50" charset="-128"/>
              <a:ea typeface="HG丸ｺﾞｼｯｸM-PRO" panose="020F0600000000000000" pitchFamily="50" charset="-128"/>
            </a:endParaRPr>
          </a:p>
          <a:p>
            <a:r>
              <a:rPr lang="ja-JP" altLang="en-US" sz="2000" b="1" dirty="0">
                <a:latin typeface="HG丸ｺﾞｼｯｸM-PRO" panose="020F0600000000000000" pitchFamily="50" charset="-128"/>
                <a:ea typeface="HG丸ｺﾞｼｯｸM-PRO" panose="020F0600000000000000" pitchFamily="50" charset="-128"/>
              </a:rPr>
              <a:t>　　</a:t>
            </a:r>
            <a:r>
              <a:rPr kumimoji="1" lang="ja-JP" altLang="en-US" sz="2000" b="1" dirty="0">
                <a:latin typeface="HG丸ｺﾞｼｯｸM-PRO" panose="020F0600000000000000" pitchFamily="50" charset="-128"/>
                <a:ea typeface="HG丸ｺﾞｼｯｸM-PRO" panose="020F0600000000000000" pitchFamily="50" charset="-128"/>
              </a:rPr>
              <a:t>適度な運動習慣</a:t>
            </a:r>
            <a:r>
              <a:rPr kumimoji="1" lang="en-US" altLang="ja-JP" sz="2000" b="1" dirty="0">
                <a:latin typeface="HG丸ｺﾞｼｯｸM-PRO" panose="020F0600000000000000" pitchFamily="50" charset="-128"/>
                <a:ea typeface="HG丸ｺﾞｼｯｸM-PRO" panose="020F0600000000000000" pitchFamily="50" charset="-128"/>
              </a:rPr>
              <a:t>】</a:t>
            </a:r>
            <a:endParaRPr kumimoji="1" lang="ja-JP" altLang="en-US" sz="2000" b="1" dirty="0">
              <a:latin typeface="HG丸ｺﾞｼｯｸM-PRO" panose="020F0600000000000000" pitchFamily="50" charset="-128"/>
              <a:ea typeface="HG丸ｺﾞｼｯｸM-PRO" panose="020F0600000000000000" pitchFamily="50" charset="-128"/>
            </a:endParaRPr>
          </a:p>
        </p:txBody>
      </p:sp>
      <p:sp>
        <p:nvSpPr>
          <p:cNvPr id="29" name="テキスト ボックス 28">
            <a:extLst>
              <a:ext uri="{FF2B5EF4-FFF2-40B4-BE49-F238E27FC236}">
                <a16:creationId xmlns:a16="http://schemas.microsoft.com/office/drawing/2014/main" xmlns="" id="{19915F82-BB84-47FE-AD54-C23F9E27D927}"/>
              </a:ext>
            </a:extLst>
          </p:cNvPr>
          <p:cNvSpPr txBox="1"/>
          <p:nvPr/>
        </p:nvSpPr>
        <p:spPr>
          <a:xfrm>
            <a:off x="-683352" y="6513075"/>
            <a:ext cx="5704450" cy="276999"/>
          </a:xfrm>
          <a:prstGeom prst="rect">
            <a:avLst/>
          </a:prstGeom>
          <a:noFill/>
        </p:spPr>
        <p:txBody>
          <a:bodyPr wrap="square" rtlCol="0">
            <a:spAutoFit/>
          </a:bodyPr>
          <a:lstStyle/>
          <a:p>
            <a:pPr algn="r"/>
            <a:r>
              <a:rPr lang="ja-JP" altLang="en-US" sz="1200" dirty="0">
                <a:solidFill>
                  <a:prstClr val="black"/>
                </a:solidFill>
                <a:latin typeface="+mn-ea"/>
              </a:rPr>
              <a:t>：功刀</a:t>
            </a:r>
            <a:r>
              <a:rPr lang="ja-JP" altLang="en-US" sz="1200" dirty="0" smtClean="0">
                <a:solidFill>
                  <a:prstClr val="black"/>
                </a:solidFill>
                <a:latin typeface="+mn-ea"/>
              </a:rPr>
              <a:t>浩：</a:t>
            </a:r>
            <a:r>
              <a:rPr lang="en-US" altLang="ja-JP" sz="1200" dirty="0" smtClean="0">
                <a:solidFill>
                  <a:prstClr val="black"/>
                </a:solidFill>
                <a:latin typeface="+mn-ea"/>
              </a:rPr>
              <a:t>『</a:t>
            </a:r>
            <a:r>
              <a:rPr lang="ja-JP" altLang="en-US" sz="1200" dirty="0">
                <a:solidFill>
                  <a:prstClr val="black"/>
                </a:solidFill>
                <a:latin typeface="+mn-ea"/>
              </a:rPr>
              <a:t>心の病を治す食事・運動・睡眠の整え方</a:t>
            </a:r>
            <a:r>
              <a:rPr lang="en-US" altLang="ja-JP" sz="1200" dirty="0">
                <a:solidFill>
                  <a:prstClr val="black"/>
                </a:solidFill>
                <a:latin typeface="+mn-ea"/>
              </a:rPr>
              <a:t>』</a:t>
            </a:r>
            <a:r>
              <a:rPr lang="ja-JP" altLang="en-US" sz="1200" dirty="0">
                <a:solidFill>
                  <a:prstClr val="black"/>
                </a:solidFill>
                <a:latin typeface="+mn-ea"/>
              </a:rPr>
              <a:t>翔泳社（</a:t>
            </a:r>
            <a:r>
              <a:rPr lang="en-US" altLang="ja-JP" sz="1200" dirty="0">
                <a:solidFill>
                  <a:prstClr val="black"/>
                </a:solidFill>
                <a:latin typeface="+mn-ea"/>
              </a:rPr>
              <a:t>2019</a:t>
            </a:r>
            <a:r>
              <a:rPr lang="ja-JP" altLang="en-US" sz="1200" dirty="0" smtClean="0">
                <a:solidFill>
                  <a:prstClr val="black"/>
                </a:solidFill>
                <a:latin typeface="+mn-ea"/>
              </a:rPr>
              <a:t>）</a:t>
            </a:r>
            <a:r>
              <a:rPr lang="ja-JP" altLang="en-US" sz="1200" dirty="0">
                <a:solidFill>
                  <a:prstClr val="black"/>
                </a:solidFill>
                <a:latin typeface="+mn-ea"/>
              </a:rPr>
              <a:t>ｐ</a:t>
            </a:r>
            <a:r>
              <a:rPr lang="en-US" altLang="ja-JP" sz="1200" dirty="0" smtClean="0">
                <a:solidFill>
                  <a:prstClr val="black"/>
                </a:solidFill>
                <a:latin typeface="+mn-ea"/>
              </a:rPr>
              <a:t>103</a:t>
            </a:r>
            <a:endParaRPr lang="ja-JP" altLang="en-US" sz="1200" dirty="0">
              <a:solidFill>
                <a:prstClr val="black"/>
              </a:solidFill>
              <a:latin typeface="+mn-ea"/>
            </a:endParaRPr>
          </a:p>
        </p:txBody>
      </p:sp>
    </p:spTree>
    <p:extLst>
      <p:ext uri="{BB962C8B-B14F-4D97-AF65-F5344CB8AC3E}">
        <p14:creationId xmlns:p14="http://schemas.microsoft.com/office/powerpoint/2010/main" val="402454773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681049" y="365129"/>
            <a:ext cx="8871615" cy="1325563"/>
          </a:xfrm>
        </p:spPr>
        <p:txBody>
          <a:bodyPr>
            <a:normAutofit/>
          </a:bodyPr>
          <a:lstStyle/>
          <a:p>
            <a:r>
              <a:rPr lang="ja-JP" altLang="en-US" sz="3600" b="1" dirty="0">
                <a:latin typeface="HG丸ｺﾞｼｯｸM-PRO" panose="020F0600000000000000" pitchFamily="50" charset="-128"/>
                <a:ea typeface="HG丸ｺﾞｼｯｸM-PRO" panose="020F0600000000000000" pitchFamily="50" charset="-128"/>
              </a:rPr>
              <a:t>運動・身体活動の適切な習慣のための</a:t>
            </a:r>
            <a:r>
              <a:rPr lang="en-US" altLang="ja-JP" sz="3600" b="1" dirty="0">
                <a:latin typeface="HG丸ｺﾞｼｯｸM-PRO" panose="020F0600000000000000" pitchFamily="50" charset="-128"/>
                <a:ea typeface="HG丸ｺﾞｼｯｸM-PRO" panose="020F0600000000000000" pitchFamily="50" charset="-128"/>
              </a:rPr>
              <a:t/>
            </a:r>
            <a:br>
              <a:rPr lang="en-US" altLang="ja-JP" sz="3600" b="1" dirty="0">
                <a:latin typeface="HG丸ｺﾞｼｯｸM-PRO" panose="020F0600000000000000" pitchFamily="50" charset="-128"/>
                <a:ea typeface="HG丸ｺﾞｼｯｸM-PRO" panose="020F0600000000000000" pitchFamily="50" charset="-128"/>
              </a:rPr>
            </a:br>
            <a:r>
              <a:rPr lang="ja-JP" altLang="en-US" sz="3600" b="1" dirty="0">
                <a:latin typeface="HG丸ｺﾞｼｯｸM-PRO" panose="020F0600000000000000" pitchFamily="50" charset="-128"/>
                <a:ea typeface="HG丸ｺﾞｼｯｸM-PRO" panose="020F0600000000000000" pitchFamily="50" charset="-128"/>
              </a:rPr>
              <a:t>２つのポイント</a:t>
            </a:r>
            <a:endParaRPr kumimoji="1" lang="ja-JP" altLang="en-US" sz="3600" b="1" dirty="0">
              <a:latin typeface="HG丸ｺﾞｼｯｸM-PRO" panose="020F0600000000000000" pitchFamily="50" charset="-128"/>
              <a:ea typeface="HG丸ｺﾞｼｯｸM-PRO" panose="020F0600000000000000" pitchFamily="50" charset="-128"/>
            </a:endParaRPr>
          </a:p>
        </p:txBody>
      </p:sp>
      <p:sp>
        <p:nvSpPr>
          <p:cNvPr id="3" name="コンテンツ プレースホルダー 2"/>
          <p:cNvSpPr>
            <a:spLocks noGrp="1"/>
          </p:cNvSpPr>
          <p:nvPr>
            <p:ph sz="quarter" idx="1"/>
          </p:nvPr>
        </p:nvSpPr>
        <p:spPr>
          <a:xfrm>
            <a:off x="681049" y="1694474"/>
            <a:ext cx="8543925" cy="4486271"/>
          </a:xfrm>
          <a:ln>
            <a:solidFill>
              <a:schemeClr val="tx1"/>
            </a:solidFill>
          </a:ln>
        </p:spPr>
        <p:txBody>
          <a:bodyPr>
            <a:normAutofit/>
          </a:bodyPr>
          <a:lstStyle/>
          <a:p>
            <a:pPr marL="0" indent="0">
              <a:buNone/>
            </a:pPr>
            <a:r>
              <a:rPr lang="en-US" altLang="ja-JP" b="1" dirty="0">
                <a:solidFill>
                  <a:srgbClr val="FF0000"/>
                </a:solidFill>
                <a:latin typeface="HG丸ｺﾞｼｯｸM-PRO" panose="020F0600000000000000" pitchFamily="50" charset="-128"/>
                <a:ea typeface="HG丸ｺﾞｼｯｸM-PRO" panose="020F0600000000000000" pitchFamily="50" charset="-128"/>
              </a:rPr>
              <a:t>Point</a:t>
            </a:r>
            <a:r>
              <a:rPr lang="ja-JP" altLang="en-US" b="1" dirty="0">
                <a:solidFill>
                  <a:srgbClr val="FF0000"/>
                </a:solidFill>
                <a:latin typeface="HG丸ｺﾞｼｯｸM-PRO" panose="020F0600000000000000" pitchFamily="50" charset="-128"/>
                <a:ea typeface="HG丸ｺﾞｼｯｸM-PRO" panose="020F0600000000000000" pitchFamily="50" charset="-128"/>
              </a:rPr>
              <a:t>１</a:t>
            </a:r>
            <a:endParaRPr lang="en-US" altLang="ja-JP" b="1" dirty="0">
              <a:solidFill>
                <a:srgbClr val="FF0000"/>
              </a:solidFill>
              <a:latin typeface="HG丸ｺﾞｼｯｸM-PRO" panose="020F0600000000000000" pitchFamily="50" charset="-128"/>
              <a:ea typeface="HG丸ｺﾞｼｯｸM-PRO" panose="020F0600000000000000" pitchFamily="50" charset="-128"/>
            </a:endParaRPr>
          </a:p>
          <a:p>
            <a:pPr marL="0" indent="0">
              <a:buNone/>
            </a:pPr>
            <a:r>
              <a:rPr lang="ja-JP" altLang="en-US" dirty="0">
                <a:latin typeface="HG丸ｺﾞｼｯｸM-PRO" panose="020F0600000000000000" pitchFamily="50" charset="-128"/>
                <a:ea typeface="HG丸ｺﾞｼｯｸM-PRO" panose="020F0600000000000000" pitchFamily="50" charset="-128"/>
              </a:rPr>
              <a:t>　運動</a:t>
            </a:r>
            <a:r>
              <a:rPr lang="ja-JP" altLang="en-US" dirty="0" smtClean="0">
                <a:latin typeface="HG丸ｺﾞｼｯｸM-PRO" panose="020F0600000000000000" pitchFamily="50" charset="-128"/>
                <a:ea typeface="HG丸ｺﾞｼｯｸM-PRO" panose="020F0600000000000000" pitchFamily="50" charset="-128"/>
              </a:rPr>
              <a:t>習慣（</a:t>
            </a:r>
            <a:r>
              <a:rPr lang="en-US" altLang="ja-JP" dirty="0" smtClean="0">
                <a:latin typeface="HG丸ｺﾞｼｯｸM-PRO" panose="020F0600000000000000" pitchFamily="50" charset="-128"/>
                <a:ea typeface="HG丸ｺﾞｼｯｸM-PRO" panose="020F0600000000000000" pitchFamily="50" charset="-128"/>
              </a:rPr>
              <a:t>30</a:t>
            </a:r>
            <a:r>
              <a:rPr lang="ja-JP" altLang="en-US" dirty="0" smtClean="0">
                <a:latin typeface="HG丸ｺﾞｼｯｸM-PRO" panose="020F0600000000000000" pitchFamily="50" charset="-128"/>
                <a:ea typeface="HG丸ｺﾞｼｯｸM-PRO" panose="020F0600000000000000" pitchFamily="50" charset="-128"/>
              </a:rPr>
              <a:t>分以上の運動を週２回以上）を</a:t>
            </a:r>
            <a:r>
              <a:rPr lang="ja-JP" altLang="en-US" dirty="0">
                <a:latin typeface="HG丸ｺﾞｼｯｸM-PRO" panose="020F0600000000000000" pitchFamily="50" charset="-128"/>
                <a:ea typeface="HG丸ｺﾞｼｯｸM-PRO" panose="020F0600000000000000" pitchFamily="50" charset="-128"/>
              </a:rPr>
              <a:t>持つ</a:t>
            </a:r>
            <a:endParaRPr lang="en-US" altLang="ja-JP" b="1" dirty="0">
              <a:solidFill>
                <a:schemeClr val="accent2">
                  <a:lumMod val="75000"/>
                </a:schemeClr>
              </a:solidFill>
              <a:latin typeface="HG丸ｺﾞｼｯｸM-PRO" panose="020F0600000000000000" pitchFamily="50" charset="-128"/>
              <a:ea typeface="HG丸ｺﾞｼｯｸM-PRO" panose="020F0600000000000000" pitchFamily="50" charset="-128"/>
            </a:endParaRPr>
          </a:p>
          <a:p>
            <a:pPr marL="0" indent="0">
              <a:buNone/>
            </a:pPr>
            <a:endParaRPr lang="en-US" altLang="ja-JP" b="1" dirty="0">
              <a:solidFill>
                <a:schemeClr val="accent2">
                  <a:lumMod val="75000"/>
                </a:schemeClr>
              </a:solidFill>
              <a:latin typeface="HG丸ｺﾞｼｯｸM-PRO" panose="020F0600000000000000" pitchFamily="50" charset="-128"/>
              <a:ea typeface="HG丸ｺﾞｼｯｸM-PRO" panose="020F0600000000000000" pitchFamily="50" charset="-128"/>
            </a:endParaRPr>
          </a:p>
          <a:p>
            <a:pPr marL="0" indent="0">
              <a:buNone/>
            </a:pPr>
            <a:r>
              <a:rPr lang="en-US" altLang="ja-JP" b="1" dirty="0">
                <a:solidFill>
                  <a:srgbClr val="FF0000"/>
                </a:solidFill>
                <a:latin typeface="HG丸ｺﾞｼｯｸM-PRO" panose="020F0600000000000000" pitchFamily="50" charset="-128"/>
                <a:ea typeface="HG丸ｺﾞｼｯｸM-PRO" panose="020F0600000000000000" pitchFamily="50" charset="-128"/>
              </a:rPr>
              <a:t>Point </a:t>
            </a:r>
            <a:r>
              <a:rPr lang="ja-JP" altLang="en-US" b="1" dirty="0">
                <a:solidFill>
                  <a:srgbClr val="FF0000"/>
                </a:solidFill>
                <a:latin typeface="HG丸ｺﾞｼｯｸM-PRO" panose="020F0600000000000000" pitchFamily="50" charset="-128"/>
                <a:ea typeface="HG丸ｺﾞｼｯｸM-PRO" panose="020F0600000000000000" pitchFamily="50" charset="-128"/>
              </a:rPr>
              <a:t>２</a:t>
            </a:r>
            <a:endParaRPr lang="en-US" altLang="ja-JP" b="1" dirty="0">
              <a:solidFill>
                <a:srgbClr val="FF0000"/>
              </a:solidFill>
              <a:latin typeface="HG丸ｺﾞｼｯｸM-PRO" panose="020F0600000000000000" pitchFamily="50" charset="-128"/>
              <a:ea typeface="HG丸ｺﾞｼｯｸM-PRO" panose="020F0600000000000000" pitchFamily="50" charset="-128"/>
            </a:endParaRPr>
          </a:p>
          <a:p>
            <a:pPr marL="0" indent="0">
              <a:buNone/>
            </a:pPr>
            <a:r>
              <a:rPr lang="ja-JP" altLang="en-US" dirty="0">
                <a:latin typeface="HG丸ｺﾞｼｯｸM-PRO" panose="020F0600000000000000" pitchFamily="50" charset="-128"/>
                <a:ea typeface="HG丸ｺﾞｼｯｸM-PRO" panose="020F0600000000000000" pitchFamily="50" charset="-128"/>
              </a:rPr>
              <a:t>　生活の中で活動量を上げる</a:t>
            </a:r>
            <a:endParaRPr lang="en-US" altLang="ja-JP" dirty="0">
              <a:latin typeface="HG丸ｺﾞｼｯｸM-PRO" panose="020F0600000000000000" pitchFamily="50" charset="-128"/>
              <a:ea typeface="HG丸ｺﾞｼｯｸM-PRO" panose="020F0600000000000000" pitchFamily="50" charset="-128"/>
            </a:endParaRPr>
          </a:p>
          <a:p>
            <a:pPr marL="0" indent="0">
              <a:buNone/>
            </a:pPr>
            <a:r>
              <a:rPr lang="ja-JP" altLang="en-US" dirty="0">
                <a:latin typeface="HG丸ｺﾞｼｯｸM-PRO" panose="020F0600000000000000" pitchFamily="50" charset="-128"/>
                <a:ea typeface="HG丸ｺﾞｼｯｸM-PRO" panose="020F0600000000000000" pitchFamily="50" charset="-128"/>
              </a:rPr>
              <a:t>　　～やってみよう</a:t>
            </a:r>
            <a:r>
              <a:rPr lang="ja-JP" altLang="en-US" dirty="0" smtClean="0">
                <a:latin typeface="HG丸ｺﾞｼｯｸM-PRO" panose="020F0600000000000000" pitchFamily="50" charset="-128"/>
                <a:ea typeface="HG丸ｺﾞｼｯｸM-PRO" panose="020F0600000000000000" pitchFamily="50" charset="-128"/>
              </a:rPr>
              <a:t>プラス</a:t>
            </a:r>
            <a:r>
              <a:rPr lang="en-US" altLang="ja-JP" dirty="0" smtClean="0">
                <a:latin typeface="HG丸ｺﾞｼｯｸM-PRO" panose="020F0600000000000000" pitchFamily="50" charset="-128"/>
                <a:ea typeface="HG丸ｺﾞｼｯｸM-PRO" panose="020F0600000000000000" pitchFamily="50" charset="-128"/>
              </a:rPr>
              <a:t>10</a:t>
            </a:r>
          </a:p>
          <a:p>
            <a:pPr marL="0" indent="0">
              <a:buNone/>
            </a:pPr>
            <a:r>
              <a:rPr lang="ja-JP" altLang="en-US" b="1" dirty="0">
                <a:solidFill>
                  <a:schemeClr val="accent2">
                    <a:lumMod val="75000"/>
                  </a:schemeClr>
                </a:solidFill>
                <a:latin typeface="HG丸ｺﾞｼｯｸM-PRO" panose="020F0600000000000000" pitchFamily="50" charset="-128"/>
                <a:ea typeface="HG丸ｺﾞｼｯｸM-PRO" panose="020F0600000000000000" pitchFamily="50" charset="-128"/>
              </a:rPr>
              <a:t>　　</a:t>
            </a:r>
            <a:r>
              <a:rPr lang="ja-JP" altLang="en-US" dirty="0">
                <a:latin typeface="HG丸ｺﾞｼｯｸM-PRO" panose="020F0600000000000000" pitchFamily="50" charset="-128"/>
                <a:ea typeface="HG丸ｺﾞｼｯｸM-PRO" panose="020F0600000000000000" pitchFamily="50" charset="-128"/>
              </a:rPr>
              <a:t>～やって</a:t>
            </a:r>
            <a:r>
              <a:rPr lang="ja-JP" altLang="en-US" dirty="0" smtClean="0">
                <a:latin typeface="HG丸ｺﾞｼｯｸM-PRO" panose="020F0600000000000000" pitchFamily="50" charset="-128"/>
                <a:ea typeface="HG丸ｺﾞｼｯｸM-PRO" panose="020F0600000000000000" pitchFamily="50" charset="-128"/>
              </a:rPr>
              <a:t>みよう</a:t>
            </a:r>
            <a:r>
              <a:rPr lang="ja-JP" altLang="en-US" dirty="0">
                <a:latin typeface="HG丸ｺﾞｼｯｸM-PRO" panose="020F0600000000000000" pitchFamily="50" charset="-128"/>
                <a:ea typeface="HG丸ｺﾞｼｯｸM-PRO" panose="020F0600000000000000" pitchFamily="50" charset="-128"/>
              </a:rPr>
              <a:t>立位</a:t>
            </a:r>
            <a:r>
              <a:rPr lang="ja-JP" altLang="en-US" dirty="0" smtClean="0">
                <a:latin typeface="HG丸ｺﾞｼｯｸM-PRO" panose="020F0600000000000000" pitchFamily="50" charset="-128"/>
                <a:ea typeface="HG丸ｺﾞｼｯｸM-PRO" panose="020F0600000000000000" pitchFamily="50" charset="-128"/>
              </a:rPr>
              <a:t>生活</a:t>
            </a:r>
            <a:endParaRPr kumimoji="1" lang="ja-JP" altLang="en-US" sz="2200" dirty="0">
              <a:latin typeface="HG丸ｺﾞｼｯｸM-PRO" panose="020F0600000000000000" pitchFamily="50" charset="-128"/>
              <a:ea typeface="HG丸ｺﾞｼｯｸM-PRO" panose="020F0600000000000000" pitchFamily="50" charset="-128"/>
            </a:endParaRPr>
          </a:p>
        </p:txBody>
      </p:sp>
    </p:spTree>
    <p:extLst>
      <p:ext uri="{BB962C8B-B14F-4D97-AF65-F5344CB8AC3E}">
        <p14:creationId xmlns:p14="http://schemas.microsoft.com/office/powerpoint/2010/main" val="406407301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a:spLocks noGrp="1"/>
          </p:cNvSpPr>
          <p:nvPr>
            <p:ph sz="quarter" idx="1"/>
          </p:nvPr>
        </p:nvSpPr>
        <p:spPr>
          <a:xfrm>
            <a:off x="632167" y="1264596"/>
            <a:ext cx="8543925" cy="5227203"/>
          </a:xfrm>
          <a:ln>
            <a:solidFill>
              <a:schemeClr val="tx1"/>
            </a:solidFill>
          </a:ln>
        </p:spPr>
        <p:txBody>
          <a:bodyPr>
            <a:normAutofit/>
          </a:bodyPr>
          <a:lstStyle/>
          <a:p>
            <a:pPr marL="0" indent="0">
              <a:buNone/>
            </a:pPr>
            <a:r>
              <a:rPr lang="en-US" altLang="ja-JP" sz="2000" b="1" dirty="0">
                <a:latin typeface="HG丸ｺﾞｼｯｸM-PRO" panose="020F0600000000000000" pitchFamily="50" charset="-128"/>
                <a:ea typeface="HG丸ｺﾞｼｯｸM-PRO" panose="020F0600000000000000" pitchFamily="50" charset="-128"/>
              </a:rPr>
              <a:t>《</a:t>
            </a:r>
            <a:r>
              <a:rPr lang="ja-JP" altLang="en-US" sz="2000" b="1" dirty="0">
                <a:latin typeface="HG丸ｺﾞｼｯｸM-PRO" panose="020F0600000000000000" pitchFamily="50" charset="-128"/>
                <a:ea typeface="HG丸ｺﾞｼｯｸM-PRO" panose="020F0600000000000000" pitchFamily="50" charset="-128"/>
              </a:rPr>
              <a:t>厚生労働省「国民健康・栄養調査（平成２９年）」より</a:t>
            </a:r>
            <a:r>
              <a:rPr lang="en-US" altLang="ja-JP" sz="2000" b="1" dirty="0">
                <a:latin typeface="HG丸ｺﾞｼｯｸM-PRO" panose="020F0600000000000000" pitchFamily="50" charset="-128"/>
                <a:ea typeface="HG丸ｺﾞｼｯｸM-PRO" panose="020F0600000000000000" pitchFamily="50" charset="-128"/>
              </a:rPr>
              <a:t>》</a:t>
            </a:r>
          </a:p>
          <a:p>
            <a:pPr marL="0" indent="0">
              <a:buNone/>
            </a:pPr>
            <a:r>
              <a:rPr kumimoji="1" lang="ja-JP" altLang="en-US" sz="2400" b="1" dirty="0">
                <a:latin typeface="HG丸ｺﾞｼｯｸM-PRO" panose="020F0600000000000000" pitchFamily="50" charset="-128"/>
                <a:ea typeface="HG丸ｺﾞｼｯｸM-PRO" panose="020F0600000000000000" pitchFamily="50" charset="-128"/>
              </a:rPr>
              <a:t>●運動習慣を持っている人の割合</a:t>
            </a:r>
            <a:r>
              <a:rPr lang="ja-JP" altLang="en-US" sz="2400" b="1" dirty="0">
                <a:latin typeface="HG丸ｺﾞｼｯｸM-PRO" panose="020F0600000000000000" pitchFamily="50" charset="-128"/>
                <a:ea typeface="HG丸ｺﾞｼｯｸM-PRO" panose="020F0600000000000000" pitchFamily="50" charset="-128"/>
              </a:rPr>
              <a:t>は、男性で </a:t>
            </a:r>
            <a:r>
              <a:rPr lang="en-US" altLang="ja-JP" sz="2400" b="1" dirty="0">
                <a:latin typeface="HG丸ｺﾞｼｯｸM-PRO" panose="020F0600000000000000" pitchFamily="50" charset="-128"/>
                <a:ea typeface="HG丸ｺﾞｼｯｸM-PRO" panose="020F0600000000000000" pitchFamily="50" charset="-128"/>
              </a:rPr>
              <a:t>35.9 </a:t>
            </a:r>
            <a:r>
              <a:rPr lang="ja-JP" altLang="en-US" sz="2400" b="1" dirty="0">
                <a:latin typeface="HG丸ｺﾞｼｯｸM-PRO" panose="020F0600000000000000" pitchFamily="50" charset="-128"/>
                <a:ea typeface="HG丸ｺﾞｼｯｸM-PRO" panose="020F0600000000000000" pitchFamily="50" charset="-128"/>
              </a:rPr>
              <a:t>％、</a:t>
            </a:r>
            <a:endParaRPr lang="en-US" altLang="ja-JP" sz="2400" b="1" dirty="0">
              <a:latin typeface="HG丸ｺﾞｼｯｸM-PRO" panose="020F0600000000000000" pitchFamily="50" charset="-128"/>
              <a:ea typeface="HG丸ｺﾞｼｯｸM-PRO" panose="020F0600000000000000" pitchFamily="50" charset="-128"/>
            </a:endParaRPr>
          </a:p>
          <a:p>
            <a:pPr marL="0" indent="0">
              <a:buNone/>
            </a:pPr>
            <a:r>
              <a:rPr lang="ja-JP" altLang="en-US" sz="2400" b="1" dirty="0">
                <a:latin typeface="HG丸ｺﾞｼｯｸM-PRO" panose="020F0600000000000000" pitchFamily="50" charset="-128"/>
                <a:ea typeface="HG丸ｺﾞｼｯｸM-PRO" panose="020F0600000000000000" pitchFamily="50" charset="-128"/>
              </a:rPr>
              <a:t>　女性で </a:t>
            </a:r>
            <a:r>
              <a:rPr lang="en-US" altLang="ja-JP" sz="2400" b="1" dirty="0">
                <a:latin typeface="HG丸ｺﾞｼｯｸM-PRO" panose="020F0600000000000000" pitchFamily="50" charset="-128"/>
                <a:ea typeface="HG丸ｺﾞｼｯｸM-PRO" panose="020F0600000000000000" pitchFamily="50" charset="-128"/>
              </a:rPr>
              <a:t>28.6 </a:t>
            </a:r>
            <a:r>
              <a:rPr lang="ja-JP" altLang="en-US" sz="2400" b="1" dirty="0">
                <a:latin typeface="HG丸ｺﾞｼｯｸM-PRO" panose="020F0600000000000000" pitchFamily="50" charset="-128"/>
                <a:ea typeface="HG丸ｺﾞｼｯｸM-PRO" panose="020F0600000000000000" pitchFamily="50" charset="-128"/>
              </a:rPr>
              <a:t>％</a:t>
            </a:r>
            <a:endParaRPr lang="en-US" altLang="ja-JP" sz="2400" b="1" dirty="0">
              <a:latin typeface="HG丸ｺﾞｼｯｸM-PRO" panose="020F0600000000000000" pitchFamily="50" charset="-128"/>
              <a:ea typeface="HG丸ｺﾞｼｯｸM-PRO" panose="020F0600000000000000" pitchFamily="50" charset="-128"/>
            </a:endParaRPr>
          </a:p>
          <a:p>
            <a:pPr marL="0" indent="0">
              <a:buNone/>
            </a:pPr>
            <a:r>
              <a:rPr lang="ja-JP" altLang="en-US" sz="2400" b="1" dirty="0">
                <a:latin typeface="HG丸ｺﾞｼｯｸM-PRO" panose="020F0600000000000000" pitchFamily="50" charset="-128"/>
                <a:ea typeface="HG丸ｺﾞｼｯｸM-PRO" panose="020F0600000000000000" pitchFamily="50" charset="-128"/>
              </a:rPr>
              <a:t>●男性で</a:t>
            </a:r>
            <a:r>
              <a:rPr lang="en-US" altLang="ja-JP" sz="2400" b="1" dirty="0">
                <a:latin typeface="HG丸ｺﾞｼｯｸM-PRO" panose="020F0600000000000000" pitchFamily="50" charset="-128"/>
                <a:ea typeface="HG丸ｺﾞｼｯｸM-PRO" panose="020F0600000000000000" pitchFamily="50" charset="-128"/>
              </a:rPr>
              <a:t>30 </a:t>
            </a:r>
            <a:r>
              <a:rPr lang="ja-JP" altLang="en-US" sz="2400" b="1" dirty="0">
                <a:latin typeface="HG丸ｺﾞｼｯｸM-PRO" panose="020F0600000000000000" pitchFamily="50" charset="-128"/>
                <a:ea typeface="HG丸ｺﾞｼｯｸM-PRO" panose="020F0600000000000000" pitchFamily="50" charset="-128"/>
              </a:rPr>
              <a:t>歳代 女性では </a:t>
            </a:r>
            <a:r>
              <a:rPr lang="en-US" altLang="ja-JP" sz="2400" b="1" dirty="0">
                <a:latin typeface="HG丸ｺﾞｼｯｸM-PRO" panose="020F0600000000000000" pitchFamily="50" charset="-128"/>
                <a:ea typeface="HG丸ｺﾞｼｯｸM-PRO" panose="020F0600000000000000" pitchFamily="50" charset="-128"/>
              </a:rPr>
              <a:t>20 </a:t>
            </a:r>
            <a:r>
              <a:rPr lang="ja-JP" altLang="en-US" sz="2400" b="1" dirty="0">
                <a:latin typeface="HG丸ｺﾞｼｯｸM-PRO" panose="020F0600000000000000" pitchFamily="50" charset="-128"/>
                <a:ea typeface="HG丸ｺﾞｼｯｸM-PRO" panose="020F0600000000000000" pitchFamily="50" charset="-128"/>
              </a:rPr>
              <a:t>歳代で最も低く それぞれ</a:t>
            </a:r>
            <a:endParaRPr lang="en-US" altLang="ja-JP" sz="2400" b="1" dirty="0">
              <a:latin typeface="HG丸ｺﾞｼｯｸM-PRO" panose="020F0600000000000000" pitchFamily="50" charset="-128"/>
              <a:ea typeface="HG丸ｺﾞｼｯｸM-PRO" panose="020F0600000000000000" pitchFamily="50" charset="-128"/>
            </a:endParaRPr>
          </a:p>
          <a:p>
            <a:pPr marL="0" indent="0">
              <a:buNone/>
            </a:pPr>
            <a:r>
              <a:rPr lang="ja-JP" altLang="en-US" sz="2400" b="1" dirty="0">
                <a:latin typeface="HG丸ｺﾞｼｯｸM-PRO" panose="020F0600000000000000" pitchFamily="50" charset="-128"/>
                <a:ea typeface="HG丸ｺﾞｼｯｸM-PRO" panose="020F0600000000000000" pitchFamily="50" charset="-128"/>
              </a:rPr>
              <a:t>　</a:t>
            </a:r>
            <a:r>
              <a:rPr lang="en-US" altLang="ja-JP" sz="2400" b="1" dirty="0">
                <a:latin typeface="HG丸ｺﾞｼｯｸM-PRO" panose="020F0600000000000000" pitchFamily="50" charset="-128"/>
                <a:ea typeface="HG丸ｺﾞｼｯｸM-PRO" panose="020F0600000000000000" pitchFamily="50" charset="-128"/>
              </a:rPr>
              <a:t>14.7 </a:t>
            </a:r>
            <a:r>
              <a:rPr lang="ja-JP" altLang="en-US" sz="2400" b="1" dirty="0">
                <a:latin typeface="HG丸ｺﾞｼｯｸM-PRO" panose="020F0600000000000000" pitchFamily="50" charset="-128"/>
                <a:ea typeface="HG丸ｺﾞｼｯｸM-PRO" panose="020F0600000000000000" pitchFamily="50" charset="-128"/>
              </a:rPr>
              <a:t>％、 </a:t>
            </a:r>
            <a:r>
              <a:rPr lang="en-US" altLang="ja-JP" sz="2400" b="1" dirty="0">
                <a:latin typeface="HG丸ｺﾞｼｯｸM-PRO" panose="020F0600000000000000" pitchFamily="50" charset="-128"/>
                <a:ea typeface="HG丸ｺﾞｼｯｸM-PRO" panose="020F0600000000000000" pitchFamily="50" charset="-128"/>
              </a:rPr>
              <a:t>11.6 </a:t>
            </a:r>
            <a:r>
              <a:rPr lang="ja-JP" altLang="en-US" sz="2400" b="1" dirty="0">
                <a:latin typeface="HG丸ｺﾞｼｯｸM-PRO" panose="020F0600000000000000" pitchFamily="50" charset="-128"/>
                <a:ea typeface="HG丸ｺﾞｼｯｸM-PRO" panose="020F0600000000000000" pitchFamily="50" charset="-128"/>
              </a:rPr>
              <a:t>％です！</a:t>
            </a:r>
            <a:endParaRPr kumimoji="1" lang="en-US" altLang="ja-JP" sz="2400" b="1" dirty="0">
              <a:latin typeface="HG丸ｺﾞｼｯｸM-PRO" panose="020F0600000000000000" pitchFamily="50" charset="-128"/>
              <a:ea typeface="HG丸ｺﾞｼｯｸM-PRO" panose="020F0600000000000000" pitchFamily="50" charset="-128"/>
            </a:endParaRPr>
          </a:p>
        </p:txBody>
      </p:sp>
      <p:pic>
        <p:nvPicPr>
          <p:cNvPr id="14" name="図 13"/>
          <p:cNvPicPr/>
          <p:nvPr/>
        </p:nvPicPr>
        <p:blipFill rotWithShape="1">
          <a:blip r:embed="rId3"/>
          <a:srcRect l="7055" t="41004" r="49383" b="17330"/>
          <a:stretch/>
        </p:blipFill>
        <p:spPr bwMode="auto">
          <a:xfrm>
            <a:off x="2113683" y="3480807"/>
            <a:ext cx="4657237" cy="2615684"/>
          </a:xfrm>
          <a:prstGeom prst="rect">
            <a:avLst/>
          </a:prstGeom>
          <a:ln w="3175">
            <a:solidFill>
              <a:schemeClr val="tx1"/>
            </a:solidFill>
            <a:prstDash val="solid"/>
          </a:ln>
          <a:extLst>
            <a:ext uri="{53640926-AAD7-44D8-BBD7-CCE9431645EC}">
              <a14:shadowObscured xmlns:a14="http://schemas.microsoft.com/office/drawing/2010/main"/>
            </a:ext>
          </a:extLst>
        </p:spPr>
      </p:pic>
      <p:sp>
        <p:nvSpPr>
          <p:cNvPr id="2" name="正方形/長方形 1"/>
          <p:cNvSpPr/>
          <p:nvPr/>
        </p:nvSpPr>
        <p:spPr>
          <a:xfrm>
            <a:off x="1275687" y="6184022"/>
            <a:ext cx="7256884" cy="307777"/>
          </a:xfrm>
          <a:prstGeom prst="rect">
            <a:avLst/>
          </a:prstGeom>
        </p:spPr>
        <p:txBody>
          <a:bodyPr wrap="square">
            <a:spAutoFit/>
          </a:bodyPr>
          <a:lstStyle/>
          <a:p>
            <a:r>
              <a:rPr lang="ja-JP" altLang="en-US" sz="1400" b="1" dirty="0">
                <a:latin typeface="HG丸ｺﾞｼｯｸM-PRO" panose="020F0600000000000000" pitchFamily="50" charset="-128"/>
                <a:ea typeface="HG丸ｺﾞｼｯｸM-PRO" panose="020F0600000000000000" pitchFamily="50" charset="-128"/>
              </a:rPr>
              <a:t>運動習慣 のある 者の割合年次推移（ </a:t>
            </a:r>
            <a:r>
              <a:rPr lang="en-US" altLang="ja-JP" sz="1400" b="1" dirty="0">
                <a:latin typeface="HG丸ｺﾞｼｯｸM-PRO" panose="020F0600000000000000" pitchFamily="50" charset="-128"/>
                <a:ea typeface="HG丸ｺﾞｼｯｸM-PRO" panose="020F0600000000000000" pitchFamily="50" charset="-128"/>
              </a:rPr>
              <a:t>20 </a:t>
            </a:r>
            <a:r>
              <a:rPr lang="ja-JP" altLang="en-US" sz="1400" b="1" dirty="0">
                <a:latin typeface="HG丸ｺﾞｼｯｸM-PRO" panose="020F0600000000000000" pitchFamily="50" charset="-128"/>
                <a:ea typeface="HG丸ｺﾞｼｯｸM-PRO" panose="020F0600000000000000" pitchFamily="50" charset="-128"/>
              </a:rPr>
              <a:t>歳以上 ）（平成 </a:t>
            </a:r>
            <a:r>
              <a:rPr lang="en-US" altLang="ja-JP" sz="1400" b="1" dirty="0">
                <a:latin typeface="HG丸ｺﾞｼｯｸM-PRO" panose="020F0600000000000000" pitchFamily="50" charset="-128"/>
                <a:ea typeface="HG丸ｺﾞｼｯｸM-PRO" panose="020F0600000000000000" pitchFamily="50" charset="-128"/>
              </a:rPr>
              <a:t>19 </a:t>
            </a:r>
            <a:r>
              <a:rPr lang="ja-JP" altLang="en-US" sz="1400" b="1" dirty="0">
                <a:latin typeface="HG丸ｺﾞｼｯｸM-PRO" panose="020F0600000000000000" pitchFamily="50" charset="-128"/>
                <a:ea typeface="HG丸ｺﾞｼｯｸM-PRO" panose="020F0600000000000000" pitchFamily="50" charset="-128"/>
              </a:rPr>
              <a:t>～</a:t>
            </a:r>
            <a:r>
              <a:rPr lang="en-US" altLang="ja-JP" sz="1400" b="1" dirty="0">
                <a:latin typeface="HG丸ｺﾞｼｯｸM-PRO" panose="020F0600000000000000" pitchFamily="50" charset="-128"/>
                <a:ea typeface="HG丸ｺﾞｼｯｸM-PRO" panose="020F0600000000000000" pitchFamily="50" charset="-128"/>
              </a:rPr>
              <a:t>29 </a:t>
            </a:r>
            <a:r>
              <a:rPr lang="ja-JP" altLang="en-US" sz="1400" b="1" dirty="0">
                <a:latin typeface="HG丸ｺﾞｼｯｸM-PRO" panose="020F0600000000000000" pitchFamily="50" charset="-128"/>
                <a:ea typeface="HG丸ｺﾞｼｯｸM-PRO" panose="020F0600000000000000" pitchFamily="50" charset="-128"/>
              </a:rPr>
              <a:t>年）</a:t>
            </a:r>
          </a:p>
        </p:txBody>
      </p:sp>
      <p:sp>
        <p:nvSpPr>
          <p:cNvPr id="7" name="タイトル 1"/>
          <p:cNvSpPr txBox="1">
            <a:spLocks/>
          </p:cNvSpPr>
          <p:nvPr/>
        </p:nvSpPr>
        <p:spPr>
          <a:xfrm>
            <a:off x="415444" y="192808"/>
            <a:ext cx="9310677" cy="107178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en-US" altLang="ja-JP" sz="3200" b="1" dirty="0">
                <a:latin typeface="HG丸ｺﾞｼｯｸM-PRO" panose="020F0600000000000000" pitchFamily="50" charset="-128"/>
                <a:ea typeface="HG丸ｺﾞｼｯｸM-PRO" panose="020F0600000000000000" pitchFamily="50" charset="-128"/>
              </a:rPr>
              <a:t>【Point</a:t>
            </a:r>
            <a:r>
              <a:rPr lang="ja-JP" altLang="en-US" sz="3200" b="1" dirty="0">
                <a:latin typeface="HG丸ｺﾞｼｯｸM-PRO" panose="020F0600000000000000" pitchFamily="50" charset="-128"/>
                <a:ea typeface="HG丸ｺﾞｼｯｸM-PRO" panose="020F0600000000000000" pitchFamily="50" charset="-128"/>
              </a:rPr>
              <a:t>１</a:t>
            </a:r>
            <a:r>
              <a:rPr lang="en-US" altLang="ja-JP" sz="3200" b="1" dirty="0">
                <a:latin typeface="HG丸ｺﾞｼｯｸM-PRO" panose="020F0600000000000000" pitchFamily="50" charset="-128"/>
                <a:ea typeface="HG丸ｺﾞｼｯｸM-PRO" panose="020F0600000000000000" pitchFamily="50" charset="-128"/>
              </a:rPr>
              <a:t>】</a:t>
            </a:r>
            <a:r>
              <a:rPr lang="ja-JP" altLang="en-US" sz="3200" b="1" dirty="0">
                <a:latin typeface="HG丸ｺﾞｼｯｸM-PRO" panose="020F0600000000000000" pitchFamily="50" charset="-128"/>
                <a:ea typeface="HG丸ｺﾞｼｯｸM-PRO" panose="020F0600000000000000" pitchFamily="50" charset="-128"/>
              </a:rPr>
              <a:t>　</a:t>
            </a:r>
            <a:r>
              <a:rPr lang="ja-JP" altLang="en-US" sz="2400" b="1" dirty="0">
                <a:latin typeface="HG丸ｺﾞｼｯｸM-PRO" panose="020F0600000000000000" pitchFamily="50" charset="-128"/>
                <a:ea typeface="HG丸ｺﾞｼｯｸM-PRO" panose="020F0600000000000000" pitchFamily="50" charset="-128"/>
              </a:rPr>
              <a:t>運動習慣を持つ</a:t>
            </a:r>
            <a:endParaRPr lang="en-US" altLang="ja-JP" sz="3200" b="1" dirty="0">
              <a:latin typeface="HG丸ｺﾞｼｯｸM-PRO" panose="020F0600000000000000" pitchFamily="50" charset="-128"/>
              <a:ea typeface="HG丸ｺﾞｼｯｸM-PRO" panose="020F0600000000000000" pitchFamily="50" charset="-128"/>
            </a:endParaRPr>
          </a:p>
          <a:p>
            <a:r>
              <a:rPr lang="ja-JP" altLang="en-US" sz="3200" b="1" dirty="0">
                <a:latin typeface="HG丸ｺﾞｼｯｸM-PRO" panose="020F0600000000000000" pitchFamily="50" charset="-128"/>
                <a:ea typeface="HG丸ｺﾞｼｯｸM-PRO" panose="020F0600000000000000" pitchFamily="50" charset="-128"/>
              </a:rPr>
              <a:t>　　　　運動習慣を持つことは難しい？</a:t>
            </a:r>
            <a:endParaRPr lang="en-US" altLang="ja-JP" sz="2800" b="1" dirty="0">
              <a:latin typeface="HG丸ｺﾞｼｯｸM-PRO" panose="020F0600000000000000" pitchFamily="50" charset="-128"/>
              <a:ea typeface="HG丸ｺﾞｼｯｸM-PRO" panose="020F0600000000000000" pitchFamily="50" charset="-128"/>
            </a:endParaRPr>
          </a:p>
        </p:txBody>
      </p:sp>
      <p:sp>
        <p:nvSpPr>
          <p:cNvPr id="4" name="角丸四角形 3"/>
          <p:cNvSpPr/>
          <p:nvPr/>
        </p:nvSpPr>
        <p:spPr>
          <a:xfrm>
            <a:off x="7100055" y="4016054"/>
            <a:ext cx="1922929" cy="1107293"/>
          </a:xfrm>
          <a:prstGeom prst="round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dirty="0">
                <a:solidFill>
                  <a:schemeClr val="tx1"/>
                </a:solidFill>
                <a:latin typeface="HG丸ｺﾞｼｯｸM-PRO" panose="020F0600000000000000" pitchFamily="50" charset="-128"/>
                <a:ea typeface="HG丸ｺﾞｼｯｸM-PRO" panose="020F0600000000000000" pitchFamily="50" charset="-128"/>
              </a:rPr>
              <a:t>若い世代は、</a:t>
            </a:r>
            <a:endParaRPr kumimoji="1" lang="en-US" altLang="ja-JP" b="1" dirty="0">
              <a:solidFill>
                <a:schemeClr val="tx1"/>
              </a:solidFill>
              <a:latin typeface="HG丸ｺﾞｼｯｸM-PRO" panose="020F0600000000000000" pitchFamily="50" charset="-128"/>
              <a:ea typeface="HG丸ｺﾞｼｯｸM-PRO" panose="020F0600000000000000" pitchFamily="50" charset="-128"/>
            </a:endParaRPr>
          </a:p>
          <a:p>
            <a:pPr algn="ctr"/>
            <a:r>
              <a:rPr kumimoji="1" lang="ja-JP" altLang="en-US" b="1" dirty="0">
                <a:solidFill>
                  <a:schemeClr val="tx1"/>
                </a:solidFill>
                <a:latin typeface="HG丸ｺﾞｼｯｸM-PRO" panose="020F0600000000000000" pitchFamily="50" charset="-128"/>
                <a:ea typeface="HG丸ｺﾞｼｯｸM-PRO" panose="020F0600000000000000" pitchFamily="50" charset="-128"/>
              </a:rPr>
              <a:t>深刻な</a:t>
            </a:r>
            <a:endParaRPr kumimoji="1" lang="en-US" altLang="ja-JP" b="1" dirty="0">
              <a:solidFill>
                <a:schemeClr val="tx1"/>
              </a:solidFill>
              <a:latin typeface="HG丸ｺﾞｼｯｸM-PRO" panose="020F0600000000000000" pitchFamily="50" charset="-128"/>
              <a:ea typeface="HG丸ｺﾞｼｯｸM-PRO" panose="020F0600000000000000" pitchFamily="50" charset="-128"/>
            </a:endParaRPr>
          </a:p>
          <a:p>
            <a:pPr algn="ctr"/>
            <a:r>
              <a:rPr kumimoji="1" lang="ja-JP" altLang="en-US" b="1" dirty="0">
                <a:solidFill>
                  <a:schemeClr val="tx1"/>
                </a:solidFill>
                <a:latin typeface="HG丸ｺﾞｼｯｸM-PRO" panose="020F0600000000000000" pitchFamily="50" charset="-128"/>
                <a:ea typeface="HG丸ｺﾞｼｯｸM-PRO" panose="020F0600000000000000" pitchFamily="50" charset="-128"/>
              </a:rPr>
              <a:t>運動不足！！</a:t>
            </a:r>
          </a:p>
        </p:txBody>
      </p:sp>
      <p:sp>
        <p:nvSpPr>
          <p:cNvPr id="8" name="テキスト ボックス 7">
            <a:extLst>
              <a:ext uri="{FF2B5EF4-FFF2-40B4-BE49-F238E27FC236}">
                <a16:creationId xmlns:a16="http://schemas.microsoft.com/office/drawing/2014/main" xmlns="" id="{D79D5B3F-79F3-4DA4-9247-A8978FAB908C}"/>
              </a:ext>
            </a:extLst>
          </p:cNvPr>
          <p:cNvSpPr txBox="1"/>
          <p:nvPr/>
        </p:nvSpPr>
        <p:spPr>
          <a:xfrm>
            <a:off x="2564222" y="6579330"/>
            <a:ext cx="4874545" cy="461665"/>
          </a:xfrm>
          <a:prstGeom prst="rect">
            <a:avLst/>
          </a:prstGeom>
          <a:noFill/>
        </p:spPr>
        <p:txBody>
          <a:bodyPr wrap="square" rtlCol="0">
            <a:spAutoFit/>
          </a:bodyPr>
          <a:lstStyle/>
          <a:p>
            <a:r>
              <a:rPr lang="ja-JP" altLang="en-US" sz="1200" dirty="0">
                <a:latin typeface="ＭＳ Ｐゴシック" panose="020B0600070205080204" pitchFamily="50" charset="-128"/>
                <a:ea typeface="ＭＳ Ｐゴシック" panose="020B0600070205080204" pitchFamily="50" charset="-128"/>
              </a:rPr>
              <a:t>出典</a:t>
            </a:r>
            <a:r>
              <a:rPr kumimoji="1" lang="ja-JP" altLang="en-US" sz="1200" dirty="0">
                <a:latin typeface="ＭＳ Ｐゴシック" panose="020B0600070205080204" pitchFamily="50" charset="-128"/>
                <a:ea typeface="ＭＳ Ｐゴシック" panose="020B0600070205080204" pitchFamily="50" charset="-128"/>
              </a:rPr>
              <a:t>：厚生労働省：</a:t>
            </a:r>
            <a:r>
              <a:rPr lang="ja-JP" altLang="en-US" sz="1200" dirty="0">
                <a:latin typeface="HG丸ｺﾞｼｯｸM-PRO" panose="020F0600000000000000" pitchFamily="50" charset="-128"/>
                <a:ea typeface="HG丸ｺﾞｼｯｸM-PRO" panose="020F0600000000000000" pitchFamily="50" charset="-128"/>
              </a:rPr>
              <a:t> </a:t>
            </a:r>
            <a:r>
              <a:rPr lang="ja-JP" altLang="en-US" sz="1200" dirty="0">
                <a:latin typeface="ＭＳ Ｐゴシック" panose="020B0600070205080204" pitchFamily="50" charset="-128"/>
                <a:ea typeface="ＭＳ Ｐゴシック" panose="020B0600070205080204" pitchFamily="50" charset="-128"/>
              </a:rPr>
              <a:t>「国民健康・栄養調査（</a:t>
            </a:r>
            <a:r>
              <a:rPr lang="ja-JP" altLang="en-US" sz="1200" dirty="0" smtClean="0">
                <a:latin typeface="ＭＳ Ｐゴシック" panose="020B0600070205080204" pitchFamily="50" charset="-128"/>
                <a:ea typeface="ＭＳ Ｐゴシック" panose="020B0600070205080204" pitchFamily="50" charset="-128"/>
              </a:rPr>
              <a:t>平成</a:t>
            </a:r>
            <a:r>
              <a:rPr lang="en-US" altLang="ja-JP" sz="1200" dirty="0" smtClean="0">
                <a:latin typeface="ＭＳ Ｐゴシック" panose="020B0600070205080204" pitchFamily="50" charset="-128"/>
                <a:ea typeface="ＭＳ Ｐゴシック" panose="020B0600070205080204" pitchFamily="50" charset="-128"/>
              </a:rPr>
              <a:t>29</a:t>
            </a:r>
            <a:r>
              <a:rPr lang="ja-JP" altLang="en-US" sz="1200" dirty="0" smtClean="0">
                <a:latin typeface="ＭＳ Ｐゴシック" panose="020B0600070205080204" pitchFamily="50" charset="-128"/>
                <a:ea typeface="ＭＳ Ｐゴシック" panose="020B0600070205080204" pitchFamily="50" charset="-128"/>
              </a:rPr>
              <a:t>年</a:t>
            </a:r>
            <a:r>
              <a:rPr lang="ja-JP" altLang="en-US" sz="1200" dirty="0">
                <a:latin typeface="ＭＳ Ｐゴシック" panose="020B0600070205080204" pitchFamily="50" charset="-128"/>
                <a:ea typeface="ＭＳ Ｐゴシック" panose="020B0600070205080204" pitchFamily="50" charset="-128"/>
              </a:rPr>
              <a:t>）</a:t>
            </a:r>
            <a:r>
              <a:rPr lang="ja-JP" altLang="en-US" sz="1200" dirty="0" smtClean="0">
                <a:latin typeface="ＭＳ Ｐゴシック" panose="020B0600070205080204" pitchFamily="50" charset="-128"/>
                <a:ea typeface="ＭＳ Ｐゴシック" panose="020B0600070205080204" pitchFamily="50" charset="-128"/>
              </a:rPr>
              <a:t>」</a:t>
            </a:r>
            <a:r>
              <a:rPr lang="en-US" altLang="ja-JP" sz="1200" dirty="0" smtClean="0">
                <a:latin typeface="ＭＳ Ｐゴシック" panose="020B0600070205080204" pitchFamily="50" charset="-128"/>
                <a:ea typeface="ＭＳ Ｐゴシック" panose="020B0600070205080204" pitchFamily="50" charset="-128"/>
              </a:rPr>
              <a:t>(2018)</a:t>
            </a:r>
            <a:endParaRPr lang="en-US" altLang="ja-JP" sz="1200" dirty="0">
              <a:latin typeface="ＭＳ Ｐゴシック" panose="020B0600070205080204" pitchFamily="50" charset="-128"/>
              <a:ea typeface="ＭＳ Ｐゴシック" panose="020B0600070205080204" pitchFamily="50" charset="-128"/>
            </a:endParaRPr>
          </a:p>
          <a:p>
            <a:r>
              <a:rPr kumimoji="1" lang="ja-JP" altLang="en-US" sz="1200" dirty="0">
                <a:latin typeface="ＭＳ Ｐゴシック" panose="020B0600070205080204" pitchFamily="50" charset="-128"/>
                <a:ea typeface="ＭＳ Ｐゴシック" panose="020B0600070205080204" pitchFamily="50" charset="-128"/>
              </a:rPr>
              <a:t>　　　　</a:t>
            </a:r>
          </a:p>
        </p:txBody>
      </p:sp>
    </p:spTree>
    <p:extLst>
      <p:ext uri="{BB962C8B-B14F-4D97-AF65-F5344CB8AC3E}">
        <p14:creationId xmlns:p14="http://schemas.microsoft.com/office/powerpoint/2010/main" val="144525592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a:spLocks noGrp="1"/>
          </p:cNvSpPr>
          <p:nvPr>
            <p:ph sz="quarter" idx="1"/>
          </p:nvPr>
        </p:nvSpPr>
        <p:spPr>
          <a:xfrm>
            <a:off x="643618" y="1315382"/>
            <a:ext cx="8618764" cy="5164560"/>
          </a:xfrm>
          <a:ln>
            <a:solidFill>
              <a:schemeClr val="tx1"/>
            </a:solidFill>
          </a:ln>
        </p:spPr>
        <p:txBody>
          <a:bodyPr>
            <a:normAutofit fontScale="70000" lnSpcReduction="20000"/>
          </a:bodyPr>
          <a:lstStyle/>
          <a:p>
            <a:pPr marL="0" indent="0">
              <a:buNone/>
            </a:pPr>
            <a:endParaRPr lang="en-US" altLang="ja-JP" sz="2600" b="1" dirty="0">
              <a:solidFill>
                <a:schemeClr val="accent2">
                  <a:lumMod val="75000"/>
                </a:schemeClr>
              </a:solidFill>
              <a:latin typeface="HG丸ｺﾞｼｯｸM-PRO" panose="020F0600000000000000" pitchFamily="50" charset="-128"/>
              <a:ea typeface="HG丸ｺﾞｼｯｸM-PRO" panose="020F0600000000000000" pitchFamily="50" charset="-128"/>
            </a:endParaRPr>
          </a:p>
          <a:p>
            <a:pPr marL="0" indent="0">
              <a:buNone/>
            </a:pPr>
            <a:r>
              <a:rPr lang="ja-JP" altLang="en-US" sz="2600" b="1" dirty="0">
                <a:latin typeface="HG丸ｺﾞｼｯｸM-PRO" panose="020F0600000000000000" pitchFamily="50" charset="-128"/>
                <a:ea typeface="HG丸ｺﾞｼｯｸM-PRO" panose="020F0600000000000000" pitchFamily="50" charset="-128"/>
              </a:rPr>
              <a:t>（１）</a:t>
            </a:r>
            <a:r>
              <a:rPr lang="ja-JP" altLang="en-US" sz="2900" b="1" dirty="0">
                <a:latin typeface="HG丸ｺﾞｼｯｸM-PRO" panose="020F0600000000000000" pitchFamily="50" charset="-128"/>
                <a:ea typeface="HG丸ｺﾞｼｯｸM-PRO" panose="020F0600000000000000" pitchFamily="50" charset="-128"/>
              </a:rPr>
              <a:t>まずは、軽めの１日５分のウォーキングからスタート！</a:t>
            </a:r>
            <a:endParaRPr lang="en-US" altLang="ja-JP" sz="2900" b="1" dirty="0">
              <a:latin typeface="HG丸ｺﾞｼｯｸM-PRO" panose="020F0600000000000000" pitchFamily="50" charset="-128"/>
              <a:ea typeface="HG丸ｺﾞｼｯｸM-PRO" panose="020F0600000000000000" pitchFamily="50" charset="-128"/>
            </a:endParaRPr>
          </a:p>
          <a:p>
            <a:pPr marL="0" indent="0">
              <a:buNone/>
            </a:pPr>
            <a:r>
              <a:rPr kumimoji="1" lang="ja-JP" altLang="en-US" sz="2600" b="1" dirty="0">
                <a:latin typeface="HG丸ｺﾞｼｯｸM-PRO" panose="020F0600000000000000" pitchFamily="50" charset="-128"/>
                <a:ea typeface="HG丸ｺﾞｼｯｸM-PRO" panose="020F0600000000000000" pitchFamily="50" charset="-128"/>
              </a:rPr>
              <a:t>・１～</a:t>
            </a:r>
            <a:r>
              <a:rPr kumimoji="1" lang="en-US" altLang="ja-JP" sz="2600" b="1" dirty="0">
                <a:latin typeface="HG丸ｺﾞｼｯｸM-PRO" panose="020F0600000000000000" pitchFamily="50" charset="-128"/>
                <a:ea typeface="HG丸ｺﾞｼｯｸM-PRO" panose="020F0600000000000000" pitchFamily="50" charset="-128"/>
              </a:rPr>
              <a:t>2</a:t>
            </a:r>
            <a:r>
              <a:rPr kumimoji="1" lang="ja-JP" altLang="en-US" sz="2600" b="1" dirty="0">
                <a:latin typeface="HG丸ｺﾞｼｯｸM-PRO" panose="020F0600000000000000" pitchFamily="50" charset="-128"/>
                <a:ea typeface="HG丸ｺﾞｼｯｸM-PRO" panose="020F0600000000000000" pitchFamily="50" charset="-128"/>
              </a:rPr>
              <a:t>週間ごとに５分ずつ増やせば無理なく３０分～４０分まで増やせる！</a:t>
            </a:r>
            <a:endParaRPr kumimoji="1" lang="en-US" altLang="ja-JP" sz="2600" b="1" dirty="0">
              <a:latin typeface="HG丸ｺﾞｼｯｸM-PRO" panose="020F0600000000000000" pitchFamily="50" charset="-128"/>
              <a:ea typeface="HG丸ｺﾞｼｯｸM-PRO" panose="020F0600000000000000" pitchFamily="50" charset="-128"/>
            </a:endParaRPr>
          </a:p>
          <a:p>
            <a:pPr marL="0" indent="0">
              <a:buNone/>
            </a:pPr>
            <a:endParaRPr lang="en-US" altLang="ja-JP" sz="2400" b="1" dirty="0">
              <a:latin typeface="HG丸ｺﾞｼｯｸM-PRO" panose="020F0600000000000000" pitchFamily="50" charset="-128"/>
              <a:ea typeface="HG丸ｺﾞｼｯｸM-PRO" panose="020F0600000000000000" pitchFamily="50" charset="-128"/>
            </a:endParaRPr>
          </a:p>
          <a:p>
            <a:pPr marL="0" indent="0">
              <a:buNone/>
            </a:pPr>
            <a:r>
              <a:rPr lang="ja-JP" altLang="en-US" sz="2900" b="1" dirty="0">
                <a:latin typeface="HG丸ｺﾞｼｯｸM-PRO" panose="020F0600000000000000" pitchFamily="50" charset="-128"/>
                <a:ea typeface="HG丸ｺﾞｼｯｸM-PRO" panose="020F0600000000000000" pitchFamily="50" charset="-128"/>
              </a:rPr>
              <a:t>（２）</a:t>
            </a:r>
            <a:r>
              <a:rPr kumimoji="1" lang="ja-JP" altLang="en-US" sz="2900" b="1" dirty="0">
                <a:latin typeface="HG丸ｺﾞｼｯｸM-PRO" panose="020F0600000000000000" pitchFamily="50" charset="-128"/>
                <a:ea typeface="HG丸ｺﾞｼｯｸM-PRO" panose="020F0600000000000000" pitchFamily="50" charset="-128"/>
              </a:rPr>
              <a:t>いつも決まった時間に運動する</a:t>
            </a:r>
            <a:endParaRPr kumimoji="1" lang="en-US" altLang="ja-JP" sz="2900" b="1" dirty="0">
              <a:latin typeface="HG丸ｺﾞｼｯｸM-PRO" panose="020F0600000000000000" pitchFamily="50" charset="-128"/>
              <a:ea typeface="HG丸ｺﾞｼｯｸM-PRO" panose="020F0600000000000000" pitchFamily="50" charset="-128"/>
            </a:endParaRPr>
          </a:p>
          <a:p>
            <a:pPr marL="0" indent="0">
              <a:buNone/>
            </a:pPr>
            <a:r>
              <a:rPr lang="ja-JP" altLang="en-US" sz="2600" b="1" dirty="0">
                <a:latin typeface="HG丸ｺﾞｼｯｸM-PRO" panose="020F0600000000000000" pitchFamily="50" charset="-128"/>
                <a:ea typeface="HG丸ｺﾞｼｯｸM-PRO" panose="020F0600000000000000" pitchFamily="50" charset="-128"/>
              </a:rPr>
              <a:t>・「この時間は運動の</a:t>
            </a:r>
            <a:r>
              <a:rPr lang="ja-JP" altLang="en-US" sz="2600" b="1" dirty="0" smtClean="0">
                <a:latin typeface="HG丸ｺﾞｼｯｸM-PRO" panose="020F0600000000000000" pitchFamily="50" charset="-128"/>
                <a:ea typeface="HG丸ｺﾞｼｯｸM-PRO" panose="020F0600000000000000" pitchFamily="50" charset="-128"/>
              </a:rPr>
              <a:t>時間」</a:t>
            </a:r>
            <a:r>
              <a:rPr lang="ja-JP" altLang="en-US" sz="2600" b="1" dirty="0">
                <a:latin typeface="HG丸ｺﾞｼｯｸM-PRO" panose="020F0600000000000000" pitchFamily="50" charset="-128"/>
                <a:ea typeface="HG丸ｺﾞｼｯｸM-PRO" panose="020F0600000000000000" pitchFamily="50" charset="-128"/>
              </a:rPr>
              <a:t>と体内時計が覚えてくれる</a:t>
            </a:r>
            <a:endParaRPr lang="en-US" altLang="ja-JP" sz="2600" b="1" dirty="0">
              <a:latin typeface="HG丸ｺﾞｼｯｸM-PRO" panose="020F0600000000000000" pitchFamily="50" charset="-128"/>
              <a:ea typeface="HG丸ｺﾞｼｯｸM-PRO" panose="020F0600000000000000" pitchFamily="50" charset="-128"/>
            </a:endParaRPr>
          </a:p>
          <a:p>
            <a:pPr marL="0" indent="0">
              <a:buNone/>
            </a:pPr>
            <a:endParaRPr kumimoji="1" lang="en-US" altLang="ja-JP" sz="2400" b="1" dirty="0">
              <a:latin typeface="HG丸ｺﾞｼｯｸM-PRO" panose="020F0600000000000000" pitchFamily="50" charset="-128"/>
              <a:ea typeface="HG丸ｺﾞｼｯｸM-PRO" panose="020F0600000000000000" pitchFamily="50" charset="-128"/>
            </a:endParaRPr>
          </a:p>
          <a:p>
            <a:pPr marL="0" indent="0">
              <a:buNone/>
            </a:pPr>
            <a:r>
              <a:rPr lang="ja-JP" altLang="en-US" sz="2900" b="1" dirty="0">
                <a:latin typeface="HG丸ｺﾞｼｯｸM-PRO" panose="020F0600000000000000" pitchFamily="50" charset="-128"/>
                <a:ea typeface="HG丸ｺﾞｼｯｸM-PRO" panose="020F0600000000000000" pitchFamily="50" charset="-128"/>
              </a:rPr>
              <a:t>（３）</a:t>
            </a:r>
            <a:r>
              <a:rPr kumimoji="1" lang="ja-JP" altLang="en-US" sz="2900" b="1" dirty="0">
                <a:latin typeface="HG丸ｺﾞｼｯｸM-PRO" panose="020F0600000000000000" pitchFamily="50" charset="-128"/>
                <a:ea typeface="HG丸ｺﾞｼｯｸM-PRO" panose="020F0600000000000000" pitchFamily="50" charset="-128"/>
              </a:rPr>
              <a:t>雨が</a:t>
            </a:r>
            <a:r>
              <a:rPr kumimoji="1" lang="ja-JP" altLang="en-US" sz="2900" b="1" dirty="0" smtClean="0">
                <a:latin typeface="HG丸ｺﾞｼｯｸM-PRO" panose="020F0600000000000000" pitchFamily="50" charset="-128"/>
                <a:ea typeface="HG丸ｺﾞｼｯｸM-PRO" panose="020F0600000000000000" pitchFamily="50" charset="-128"/>
              </a:rPr>
              <a:t>降った時の</a:t>
            </a:r>
            <a:r>
              <a:rPr kumimoji="1" lang="ja-JP" altLang="en-US" sz="2900" b="1" dirty="0">
                <a:latin typeface="HG丸ｺﾞｼｯｸM-PRO" panose="020F0600000000000000" pitchFamily="50" charset="-128"/>
                <a:ea typeface="HG丸ｺﾞｼｯｸM-PRO" panose="020F0600000000000000" pitchFamily="50" charset="-128"/>
              </a:rPr>
              <a:t>対策を決めておく</a:t>
            </a:r>
            <a:endParaRPr kumimoji="1" lang="en-US" altLang="ja-JP" sz="2900" b="1" dirty="0">
              <a:latin typeface="HG丸ｺﾞｼｯｸM-PRO" panose="020F0600000000000000" pitchFamily="50" charset="-128"/>
              <a:ea typeface="HG丸ｺﾞｼｯｸM-PRO" panose="020F0600000000000000" pitchFamily="50" charset="-128"/>
            </a:endParaRPr>
          </a:p>
          <a:p>
            <a:pPr marL="0" indent="0">
              <a:buNone/>
            </a:pPr>
            <a:r>
              <a:rPr lang="ja-JP" altLang="en-US" sz="2600" b="1" dirty="0">
                <a:latin typeface="HG丸ｺﾞｼｯｸM-PRO" panose="020F0600000000000000" pitchFamily="50" charset="-128"/>
                <a:ea typeface="HG丸ｺﾞｼｯｸM-PRO" panose="020F0600000000000000" pitchFamily="50" charset="-128"/>
              </a:rPr>
              <a:t>・</a:t>
            </a:r>
            <a:r>
              <a:rPr kumimoji="1" lang="ja-JP" altLang="en-US" sz="2600" b="1" dirty="0">
                <a:latin typeface="HG丸ｺﾞｼｯｸM-PRO" panose="020F0600000000000000" pitchFamily="50" charset="-128"/>
                <a:ea typeface="HG丸ｺﾞｼｯｸM-PRO" panose="020F0600000000000000" pitchFamily="50" charset="-128"/>
              </a:rPr>
              <a:t>雨用の服を用意する／屋内運動に切り替える</a:t>
            </a:r>
            <a:endParaRPr kumimoji="1" lang="en-US" altLang="ja-JP" sz="2600" b="1" dirty="0">
              <a:latin typeface="HG丸ｺﾞｼｯｸM-PRO" panose="020F0600000000000000" pitchFamily="50" charset="-128"/>
              <a:ea typeface="HG丸ｺﾞｼｯｸM-PRO" panose="020F0600000000000000" pitchFamily="50" charset="-128"/>
            </a:endParaRPr>
          </a:p>
          <a:p>
            <a:pPr marL="0" indent="0">
              <a:buNone/>
            </a:pPr>
            <a:endParaRPr lang="en-US" altLang="ja-JP" sz="2400" b="1" dirty="0">
              <a:latin typeface="HG丸ｺﾞｼｯｸM-PRO" panose="020F0600000000000000" pitchFamily="50" charset="-128"/>
              <a:ea typeface="HG丸ｺﾞｼｯｸM-PRO" panose="020F0600000000000000" pitchFamily="50" charset="-128"/>
            </a:endParaRPr>
          </a:p>
          <a:p>
            <a:pPr marL="0" indent="0">
              <a:buNone/>
            </a:pPr>
            <a:r>
              <a:rPr lang="ja-JP" altLang="en-US" sz="2900" b="1" dirty="0">
                <a:latin typeface="HG丸ｺﾞｼｯｸM-PRO" panose="020F0600000000000000" pitchFamily="50" charset="-128"/>
                <a:ea typeface="HG丸ｺﾞｼｯｸM-PRO" panose="020F0600000000000000" pitchFamily="50" charset="-128"/>
              </a:rPr>
              <a:t>（４）記録をつける</a:t>
            </a:r>
            <a:endParaRPr lang="en-US" altLang="ja-JP" sz="2900" b="1" dirty="0">
              <a:latin typeface="HG丸ｺﾞｼｯｸM-PRO" panose="020F0600000000000000" pitchFamily="50" charset="-128"/>
              <a:ea typeface="HG丸ｺﾞｼｯｸM-PRO" panose="020F0600000000000000" pitchFamily="50" charset="-128"/>
            </a:endParaRPr>
          </a:p>
          <a:p>
            <a:pPr marL="0" indent="0">
              <a:buNone/>
            </a:pPr>
            <a:r>
              <a:rPr lang="ja-JP" altLang="en-US" sz="2600" b="1" dirty="0">
                <a:latin typeface="HG丸ｺﾞｼｯｸM-PRO" panose="020F0600000000000000" pitchFamily="50" charset="-128"/>
                <a:ea typeface="HG丸ｺﾞｼｯｸM-PRO" panose="020F0600000000000000" pitchFamily="50" charset="-128"/>
              </a:rPr>
              <a:t>・記録</a:t>
            </a:r>
            <a:r>
              <a:rPr lang="ja-JP" altLang="en-US" sz="2600" b="1" dirty="0" smtClean="0">
                <a:latin typeface="HG丸ｺﾞｼｯｸM-PRO" panose="020F0600000000000000" pitchFamily="50" charset="-128"/>
                <a:ea typeface="HG丸ｺﾞｼｯｸM-PRO" panose="020F0600000000000000" pitchFamily="50" charset="-128"/>
              </a:rPr>
              <a:t>をつける</a:t>
            </a:r>
            <a:r>
              <a:rPr lang="ja-JP" altLang="en-US" sz="2600" b="1" dirty="0">
                <a:latin typeface="HG丸ｺﾞｼｯｸM-PRO" panose="020F0600000000000000" pitchFamily="50" charset="-128"/>
                <a:ea typeface="HG丸ｺﾞｼｯｸM-PRO" panose="020F0600000000000000" pitchFamily="50" charset="-128"/>
              </a:rPr>
              <a:t>と達成感アップ。歩数計の無料アプリもおすすめ</a:t>
            </a:r>
            <a:endParaRPr lang="en-US" altLang="ja-JP" sz="2600" b="1" dirty="0">
              <a:latin typeface="HG丸ｺﾞｼｯｸM-PRO" panose="020F0600000000000000" pitchFamily="50" charset="-128"/>
              <a:ea typeface="HG丸ｺﾞｼｯｸM-PRO" panose="020F0600000000000000" pitchFamily="50" charset="-128"/>
            </a:endParaRPr>
          </a:p>
          <a:p>
            <a:pPr marL="0" indent="0">
              <a:buNone/>
            </a:pPr>
            <a:endParaRPr lang="en-US" altLang="ja-JP" sz="2400" b="1" dirty="0">
              <a:latin typeface="HG丸ｺﾞｼｯｸM-PRO" panose="020F0600000000000000" pitchFamily="50" charset="-128"/>
              <a:ea typeface="HG丸ｺﾞｼｯｸM-PRO" panose="020F0600000000000000" pitchFamily="50" charset="-128"/>
            </a:endParaRPr>
          </a:p>
          <a:p>
            <a:pPr marL="0" indent="0">
              <a:buNone/>
            </a:pPr>
            <a:r>
              <a:rPr lang="ja-JP" altLang="en-US" sz="2900" b="1" dirty="0">
                <a:latin typeface="HG丸ｺﾞｼｯｸM-PRO" panose="020F0600000000000000" pitchFamily="50" charset="-128"/>
                <a:ea typeface="HG丸ｺﾞｼｯｸM-PRO" panose="020F0600000000000000" pitchFamily="50" charset="-128"/>
              </a:rPr>
              <a:t>（５）仲間をつくる・サークルに入る・レッスン</a:t>
            </a:r>
            <a:r>
              <a:rPr lang="ja-JP" altLang="en-US" sz="2900" b="1" dirty="0" smtClean="0">
                <a:latin typeface="HG丸ｺﾞｼｯｸM-PRO" panose="020F0600000000000000" pitchFamily="50" charset="-128"/>
                <a:ea typeface="HG丸ｺﾞｼｯｸM-PRO" panose="020F0600000000000000" pitchFamily="50" charset="-128"/>
              </a:rPr>
              <a:t>を受ける</a:t>
            </a:r>
            <a:endParaRPr lang="en-US" altLang="ja-JP" sz="2900" b="1" dirty="0">
              <a:latin typeface="HG丸ｺﾞｼｯｸM-PRO" panose="020F0600000000000000" pitchFamily="50" charset="-128"/>
              <a:ea typeface="HG丸ｺﾞｼｯｸM-PRO" panose="020F0600000000000000" pitchFamily="50" charset="-128"/>
            </a:endParaRPr>
          </a:p>
          <a:p>
            <a:pPr marL="0" indent="0">
              <a:buNone/>
            </a:pPr>
            <a:r>
              <a:rPr lang="ja-JP" altLang="en-US" sz="2400" b="1" dirty="0">
                <a:latin typeface="HG丸ｺﾞｼｯｸM-PRO" panose="020F0600000000000000" pitchFamily="50" charset="-128"/>
                <a:ea typeface="HG丸ｺﾞｼｯｸM-PRO" panose="020F0600000000000000" pitchFamily="50" charset="-128"/>
              </a:rPr>
              <a:t>・仲間と励まし合って、楽しく頑張る気持ちになれる</a:t>
            </a:r>
            <a:endParaRPr lang="en-US" altLang="ja-JP" sz="2400" b="1" dirty="0">
              <a:latin typeface="HG丸ｺﾞｼｯｸM-PRO" panose="020F0600000000000000" pitchFamily="50" charset="-128"/>
              <a:ea typeface="HG丸ｺﾞｼｯｸM-PRO" panose="020F0600000000000000" pitchFamily="50" charset="-128"/>
            </a:endParaRPr>
          </a:p>
          <a:p>
            <a:pPr marL="0" indent="0">
              <a:buNone/>
            </a:pPr>
            <a:r>
              <a:rPr lang="ja-JP" altLang="en-US" sz="2400" b="1" dirty="0">
                <a:latin typeface="HG丸ｺﾞｼｯｸM-PRO" panose="020F0600000000000000" pitchFamily="50" charset="-128"/>
                <a:ea typeface="HG丸ｺﾞｼｯｸM-PRO" panose="020F0600000000000000" pitchFamily="50" charset="-128"/>
              </a:rPr>
              <a:t>・何か楽しめるスポーツのレッスンを受けることも定着のコツ</a:t>
            </a:r>
            <a:endParaRPr lang="en-US" altLang="ja-JP" sz="2400" b="1" dirty="0">
              <a:latin typeface="HG丸ｺﾞｼｯｸM-PRO" panose="020F0600000000000000" pitchFamily="50" charset="-128"/>
              <a:ea typeface="HG丸ｺﾞｼｯｸM-PRO" panose="020F0600000000000000" pitchFamily="50" charset="-128"/>
            </a:endParaRPr>
          </a:p>
        </p:txBody>
      </p:sp>
      <p:sp>
        <p:nvSpPr>
          <p:cNvPr id="16" name="タイトル 1"/>
          <p:cNvSpPr txBox="1">
            <a:spLocks/>
          </p:cNvSpPr>
          <p:nvPr/>
        </p:nvSpPr>
        <p:spPr>
          <a:xfrm>
            <a:off x="297661" y="243593"/>
            <a:ext cx="9310677" cy="107178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en-US" altLang="ja-JP" sz="3200" b="1" dirty="0">
                <a:latin typeface="HG丸ｺﾞｼｯｸM-PRO" panose="020F0600000000000000" pitchFamily="50" charset="-128"/>
                <a:ea typeface="HG丸ｺﾞｼｯｸM-PRO" panose="020F0600000000000000" pitchFamily="50" charset="-128"/>
              </a:rPr>
              <a:t>【Point</a:t>
            </a:r>
            <a:r>
              <a:rPr lang="ja-JP" altLang="en-US" sz="3200" b="1" dirty="0">
                <a:latin typeface="HG丸ｺﾞｼｯｸM-PRO" panose="020F0600000000000000" pitchFamily="50" charset="-128"/>
                <a:ea typeface="HG丸ｺﾞｼｯｸM-PRO" panose="020F0600000000000000" pitchFamily="50" charset="-128"/>
              </a:rPr>
              <a:t>１</a:t>
            </a:r>
            <a:r>
              <a:rPr lang="en-US" altLang="ja-JP" sz="3200" b="1" dirty="0">
                <a:latin typeface="HG丸ｺﾞｼｯｸM-PRO" panose="020F0600000000000000" pitchFamily="50" charset="-128"/>
                <a:ea typeface="HG丸ｺﾞｼｯｸM-PRO" panose="020F0600000000000000" pitchFamily="50" charset="-128"/>
              </a:rPr>
              <a:t>】</a:t>
            </a:r>
            <a:r>
              <a:rPr lang="ja-JP" altLang="en-US" sz="2400" b="1" dirty="0">
                <a:latin typeface="HG丸ｺﾞｼｯｸM-PRO" panose="020F0600000000000000" pitchFamily="50" charset="-128"/>
                <a:ea typeface="HG丸ｺﾞｼｯｸM-PRO" panose="020F0600000000000000" pitchFamily="50" charset="-128"/>
              </a:rPr>
              <a:t>運動習慣を持つ</a:t>
            </a:r>
            <a:endParaRPr lang="en-US" altLang="ja-JP" sz="2000" b="1" dirty="0">
              <a:latin typeface="HG丸ｺﾞｼｯｸM-PRO" panose="020F0600000000000000" pitchFamily="50" charset="-128"/>
              <a:ea typeface="HG丸ｺﾞｼｯｸM-PRO" panose="020F0600000000000000" pitchFamily="50" charset="-128"/>
            </a:endParaRPr>
          </a:p>
          <a:p>
            <a:r>
              <a:rPr lang="ja-JP" altLang="en-US" sz="2000" dirty="0">
                <a:latin typeface="HG丸ｺﾞｼｯｸM-PRO" panose="020F0600000000000000" pitchFamily="50" charset="-128"/>
                <a:ea typeface="HG丸ｺﾞｼｯｸM-PRO" panose="020F0600000000000000" pitchFamily="50" charset="-128"/>
              </a:rPr>
              <a:t>　　　　</a:t>
            </a:r>
            <a:r>
              <a:rPr lang="ja-JP" altLang="en-US" sz="3200" b="1" dirty="0">
                <a:latin typeface="HG丸ｺﾞｼｯｸM-PRO" panose="020F0600000000000000" pitchFamily="50" charset="-128"/>
                <a:ea typeface="HG丸ｺﾞｼｯｸM-PRO" panose="020F0600000000000000" pitchFamily="50" charset="-128"/>
              </a:rPr>
              <a:t>運動習慣を定着させる</a:t>
            </a:r>
            <a:r>
              <a:rPr lang="ja-JP" altLang="en-US" sz="3200" b="1" dirty="0">
                <a:solidFill>
                  <a:srgbClr val="FF0000"/>
                </a:solidFill>
                <a:latin typeface="HG丸ｺﾞｼｯｸM-PRO" panose="020F0600000000000000" pitchFamily="50" charset="-128"/>
                <a:ea typeface="HG丸ｺﾞｼｯｸM-PRO" panose="020F0600000000000000" pitchFamily="50" charset="-128"/>
              </a:rPr>
              <a:t>５つ</a:t>
            </a:r>
            <a:r>
              <a:rPr lang="ja-JP" altLang="en-US" sz="3200" b="1" dirty="0">
                <a:latin typeface="HG丸ｺﾞｼｯｸM-PRO" panose="020F0600000000000000" pitchFamily="50" charset="-128"/>
                <a:ea typeface="HG丸ｺﾞｼｯｸM-PRO" panose="020F0600000000000000" pitchFamily="50" charset="-128"/>
              </a:rPr>
              <a:t>のコツ</a:t>
            </a:r>
            <a:endParaRPr lang="en-US" altLang="ja-JP" sz="2800" b="1" dirty="0">
              <a:latin typeface="HG丸ｺﾞｼｯｸM-PRO" panose="020F0600000000000000" pitchFamily="50" charset="-128"/>
              <a:ea typeface="HG丸ｺﾞｼｯｸM-PRO" panose="020F0600000000000000" pitchFamily="50" charset="-128"/>
            </a:endParaRPr>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79958" y="3832170"/>
            <a:ext cx="2681263" cy="2681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0"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11862" y="3832169"/>
            <a:ext cx="2607553" cy="26075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テキスト ボックス 7">
            <a:extLst>
              <a:ext uri="{FF2B5EF4-FFF2-40B4-BE49-F238E27FC236}">
                <a16:creationId xmlns:a16="http://schemas.microsoft.com/office/drawing/2014/main" xmlns="" id="{470D2AB2-CE67-438B-AF8F-6F67DBCA62F3}"/>
              </a:ext>
            </a:extLst>
          </p:cNvPr>
          <p:cNvSpPr txBox="1"/>
          <p:nvPr/>
        </p:nvSpPr>
        <p:spPr>
          <a:xfrm>
            <a:off x="1477621" y="6493906"/>
            <a:ext cx="5485797" cy="276999"/>
          </a:xfrm>
          <a:prstGeom prst="rect">
            <a:avLst/>
          </a:prstGeom>
          <a:noFill/>
        </p:spPr>
        <p:txBody>
          <a:bodyPr wrap="none" rtlCol="0">
            <a:spAutoFit/>
          </a:bodyPr>
          <a:lstStyle/>
          <a:p>
            <a:r>
              <a:rPr kumimoji="1" lang="ja-JP" altLang="en-US" sz="1200" dirty="0">
                <a:latin typeface="+mj-ea"/>
                <a:ea typeface="+mj-ea"/>
              </a:rPr>
              <a:t>出典：功刀浩：</a:t>
            </a:r>
            <a:r>
              <a:rPr lang="en-US" altLang="ja-JP" sz="1200" dirty="0">
                <a:latin typeface="+mj-ea"/>
                <a:ea typeface="+mj-ea"/>
              </a:rPr>
              <a:t>『</a:t>
            </a:r>
            <a:r>
              <a:rPr kumimoji="1" lang="ja-JP" altLang="en-US" sz="1200" dirty="0">
                <a:latin typeface="+mj-ea"/>
                <a:ea typeface="+mj-ea"/>
              </a:rPr>
              <a:t>心の病を治す　食事・運動・睡眠の整え方</a:t>
            </a:r>
            <a:r>
              <a:rPr kumimoji="1" lang="en-US" altLang="ja-JP" sz="1200" dirty="0">
                <a:latin typeface="+mj-ea"/>
                <a:ea typeface="+mj-ea"/>
              </a:rPr>
              <a:t>』</a:t>
            </a:r>
            <a:r>
              <a:rPr kumimoji="1" lang="ja-JP" altLang="en-US" sz="1200" dirty="0">
                <a:latin typeface="+mj-ea"/>
                <a:ea typeface="+mj-ea"/>
              </a:rPr>
              <a:t>翔泳社</a:t>
            </a:r>
            <a:r>
              <a:rPr kumimoji="1" lang="en-US" altLang="ja-JP" sz="1200" dirty="0">
                <a:latin typeface="+mj-ea"/>
                <a:ea typeface="+mj-ea"/>
              </a:rPr>
              <a:t>(2019)</a:t>
            </a:r>
            <a:r>
              <a:rPr kumimoji="1" lang="ja-JP" altLang="en-US" sz="1200" dirty="0">
                <a:latin typeface="+mj-ea"/>
                <a:ea typeface="+mj-ea"/>
              </a:rPr>
              <a:t>ｐ</a:t>
            </a:r>
            <a:r>
              <a:rPr kumimoji="1" lang="en-US" altLang="ja-JP" sz="1200" dirty="0">
                <a:latin typeface="+mj-ea"/>
                <a:ea typeface="+mj-ea"/>
              </a:rPr>
              <a:t>99</a:t>
            </a:r>
            <a:r>
              <a:rPr kumimoji="1" lang="ja-JP" altLang="en-US" sz="1200" dirty="0">
                <a:latin typeface="+mj-ea"/>
                <a:ea typeface="+mj-ea"/>
              </a:rPr>
              <a:t>を改変</a:t>
            </a:r>
          </a:p>
        </p:txBody>
      </p:sp>
    </p:spTree>
    <p:extLst>
      <p:ext uri="{BB962C8B-B14F-4D97-AF65-F5344CB8AC3E}">
        <p14:creationId xmlns:p14="http://schemas.microsoft.com/office/powerpoint/2010/main" val="325104132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a:spLocks noGrp="1"/>
          </p:cNvSpPr>
          <p:nvPr>
            <p:ph sz="quarter" idx="1"/>
          </p:nvPr>
        </p:nvSpPr>
        <p:spPr>
          <a:xfrm>
            <a:off x="140776" y="1062943"/>
            <a:ext cx="9493623" cy="5261100"/>
          </a:xfrm>
          <a:ln>
            <a:solidFill>
              <a:schemeClr val="tx1"/>
            </a:solidFill>
          </a:ln>
        </p:spPr>
        <p:txBody>
          <a:bodyPr>
            <a:normAutofit/>
          </a:bodyPr>
          <a:lstStyle/>
          <a:p>
            <a:pPr marL="0" indent="0">
              <a:buNone/>
            </a:pPr>
            <a:r>
              <a:rPr lang="en-US" altLang="ja-JP" sz="2000" b="1" dirty="0">
                <a:latin typeface="HG丸ｺﾞｼｯｸM-PRO" panose="020F0600000000000000" pitchFamily="50" charset="-128"/>
                <a:ea typeface="HG丸ｺﾞｼｯｸM-PRO" panose="020F0600000000000000" pitchFamily="50" charset="-128"/>
              </a:rPr>
              <a:t>《</a:t>
            </a:r>
            <a:r>
              <a:rPr lang="ja-JP" altLang="en-US" sz="2000" b="1" dirty="0">
                <a:latin typeface="HG丸ｺﾞｼｯｸM-PRO" panose="020F0600000000000000" pitchFamily="50" charset="-128"/>
                <a:ea typeface="HG丸ｺﾞｼｯｸM-PRO" panose="020F0600000000000000" pitchFamily="50" charset="-128"/>
              </a:rPr>
              <a:t>国立研究開発法人 医薬基盤・健康・栄養</a:t>
            </a:r>
            <a:r>
              <a:rPr lang="ja-JP" altLang="en-US" sz="2000" b="1" dirty="0" smtClean="0">
                <a:latin typeface="HG丸ｺﾞｼｯｸM-PRO" panose="020F0600000000000000" pitchFamily="50" charset="-128"/>
                <a:ea typeface="HG丸ｺﾞｼｯｸM-PRO" panose="020F0600000000000000" pitchFamily="50" charset="-128"/>
              </a:rPr>
              <a:t>研究所に</a:t>
            </a:r>
            <a:r>
              <a:rPr lang="ja-JP" altLang="en-US" sz="2000" b="1" dirty="0">
                <a:latin typeface="HG丸ｺﾞｼｯｸM-PRO" panose="020F0600000000000000" pitchFamily="50" charset="-128"/>
                <a:ea typeface="HG丸ｺﾞｼｯｸM-PRO" panose="020F0600000000000000" pitchFamily="50" charset="-128"/>
              </a:rPr>
              <a:t>よる研究結果</a:t>
            </a:r>
            <a:r>
              <a:rPr lang="en-US" altLang="ja-JP" sz="2000" b="1" dirty="0">
                <a:latin typeface="HG丸ｺﾞｼｯｸM-PRO" panose="020F0600000000000000" pitchFamily="50" charset="-128"/>
                <a:ea typeface="HG丸ｺﾞｼｯｸM-PRO" panose="020F0600000000000000" pitchFamily="50" charset="-128"/>
              </a:rPr>
              <a:t>》</a:t>
            </a:r>
          </a:p>
          <a:p>
            <a:pPr marL="0" indent="0">
              <a:buNone/>
            </a:pPr>
            <a:r>
              <a:rPr kumimoji="1" lang="ja-JP" altLang="en-US" sz="2000" b="1" dirty="0">
                <a:latin typeface="HG丸ｺﾞｼｯｸM-PRO" panose="020F0600000000000000" pitchFamily="50" charset="-128"/>
                <a:ea typeface="HG丸ｺﾞｼｯｸM-PRO" panose="020F0600000000000000" pitchFamily="50" charset="-128"/>
              </a:rPr>
              <a:t>●今より</a:t>
            </a:r>
            <a:r>
              <a:rPr kumimoji="1" lang="en-US" altLang="ja-JP" sz="2000" b="1" dirty="0">
                <a:latin typeface="HG丸ｺﾞｼｯｸM-PRO" panose="020F0600000000000000" pitchFamily="50" charset="-128"/>
                <a:ea typeface="HG丸ｺﾞｼｯｸM-PRO" panose="020F0600000000000000" pitchFamily="50" charset="-128"/>
              </a:rPr>
              <a:t>10</a:t>
            </a:r>
            <a:r>
              <a:rPr kumimoji="1" lang="ja-JP" altLang="en-US" sz="2000" b="1" dirty="0">
                <a:latin typeface="HG丸ｺﾞｼｯｸM-PRO" panose="020F0600000000000000" pitchFamily="50" charset="-128"/>
                <a:ea typeface="HG丸ｺﾞｼｯｸM-PRO" panose="020F0600000000000000" pitchFamily="50" charset="-128"/>
              </a:rPr>
              <a:t>分多く体を動かす</a:t>
            </a:r>
            <a:r>
              <a:rPr lang="ja-JP" altLang="en-US" sz="2000" b="1" dirty="0">
                <a:latin typeface="HG丸ｺﾞｼｯｸM-PRO" panose="020F0600000000000000" pitchFamily="50" charset="-128"/>
                <a:ea typeface="HG丸ｺﾞｼｯｸM-PRO" panose="020F0600000000000000" pitchFamily="50" charset="-128"/>
              </a:rPr>
              <a:t>と</a:t>
            </a:r>
            <a:r>
              <a:rPr kumimoji="1" lang="ja-JP" altLang="en-US" sz="2000" b="1" dirty="0">
                <a:latin typeface="HG丸ｺﾞｼｯｸM-PRO" panose="020F0600000000000000" pitchFamily="50" charset="-128"/>
                <a:ea typeface="HG丸ｺﾞｼｯｸM-PRO" panose="020F0600000000000000" pitchFamily="50" charset="-128"/>
              </a:rPr>
              <a:t>、</a:t>
            </a:r>
            <a:r>
              <a:rPr lang="ja-JP" altLang="en-US" sz="2000" b="1" dirty="0">
                <a:latin typeface="HG丸ｺﾞｼｯｸM-PRO" panose="020F0600000000000000" pitchFamily="50" charset="-128"/>
                <a:ea typeface="HG丸ｺﾞｼｯｸM-PRO" panose="020F0600000000000000" pitchFamily="50" charset="-128"/>
              </a:rPr>
              <a:t>死亡リスク</a:t>
            </a:r>
            <a:r>
              <a:rPr kumimoji="1" lang="ja-JP" altLang="en-US" sz="2000" b="1" dirty="0">
                <a:latin typeface="HG丸ｺﾞｼｯｸM-PRO" panose="020F0600000000000000" pitchFamily="50" charset="-128"/>
                <a:ea typeface="HG丸ｺﾞｼｯｸM-PRO" panose="020F0600000000000000" pitchFamily="50" charset="-128"/>
              </a:rPr>
              <a:t>、生活習慣病発症、がん発症</a:t>
            </a:r>
            <a:r>
              <a:rPr kumimoji="1" lang="ja-JP" altLang="en-US" sz="2000" b="1" dirty="0" smtClean="0">
                <a:latin typeface="HG丸ｺﾞｼｯｸM-PRO" panose="020F0600000000000000" pitchFamily="50" charset="-128"/>
                <a:ea typeface="HG丸ｺﾞｼｯｸM-PRO" panose="020F0600000000000000" pitchFamily="50" charset="-128"/>
              </a:rPr>
              <a:t>リス</a:t>
            </a:r>
            <a:endParaRPr kumimoji="1" lang="en-US" altLang="ja-JP" sz="2000" b="1" dirty="0" smtClean="0">
              <a:latin typeface="HG丸ｺﾞｼｯｸM-PRO" panose="020F0600000000000000" pitchFamily="50" charset="-128"/>
              <a:ea typeface="HG丸ｺﾞｼｯｸM-PRO" panose="020F0600000000000000" pitchFamily="50" charset="-128"/>
            </a:endParaRPr>
          </a:p>
          <a:p>
            <a:pPr marL="0" indent="0">
              <a:buNone/>
            </a:pPr>
            <a:r>
              <a:rPr lang="ja-JP" altLang="en-US" sz="2000" b="1" dirty="0">
                <a:latin typeface="HG丸ｺﾞｼｯｸM-PRO" panose="020F0600000000000000" pitchFamily="50" charset="-128"/>
                <a:ea typeface="HG丸ｺﾞｼｯｸM-PRO" panose="020F0600000000000000" pitchFamily="50" charset="-128"/>
              </a:rPr>
              <a:t>　</a:t>
            </a:r>
            <a:r>
              <a:rPr kumimoji="1" lang="ja-JP" altLang="en-US" sz="2000" b="1" dirty="0" smtClean="0">
                <a:latin typeface="HG丸ｺﾞｼｯｸM-PRO" panose="020F0600000000000000" pitchFamily="50" charset="-128"/>
                <a:ea typeface="HG丸ｺﾞｼｯｸM-PRO" panose="020F0600000000000000" pitchFamily="50" charset="-128"/>
              </a:rPr>
              <a:t>ク</a:t>
            </a:r>
            <a:r>
              <a:rPr kumimoji="1" lang="ja-JP" altLang="en-US" sz="2000" b="1" dirty="0">
                <a:latin typeface="HG丸ｺﾞｼｯｸM-PRO" panose="020F0600000000000000" pitchFamily="50" charset="-128"/>
                <a:ea typeface="HG丸ｺﾞｼｯｸM-PRO" panose="020F0600000000000000" pitchFamily="50" charset="-128"/>
              </a:rPr>
              <a:t>を約３～４％低下させることが可能！</a:t>
            </a:r>
            <a:endParaRPr kumimoji="1" lang="en-US" altLang="ja-JP" sz="2000" b="1" dirty="0">
              <a:latin typeface="HG丸ｺﾞｼｯｸM-PRO" panose="020F0600000000000000" pitchFamily="50" charset="-128"/>
              <a:ea typeface="HG丸ｺﾞｼｯｸM-PRO" panose="020F0600000000000000" pitchFamily="50" charset="-128"/>
            </a:endParaRPr>
          </a:p>
          <a:p>
            <a:pPr marL="0" indent="0">
              <a:buNone/>
            </a:pPr>
            <a:r>
              <a:rPr lang="ja-JP" altLang="en-US" sz="2000" b="1" dirty="0" smtClean="0">
                <a:latin typeface="HG丸ｺﾞｼｯｸM-PRO" panose="020F0600000000000000" pitchFamily="50" charset="-128"/>
                <a:ea typeface="HG丸ｺﾞｼｯｸM-PRO" panose="020F0600000000000000" pitchFamily="50" charset="-128"/>
              </a:rPr>
              <a:t>●プラス</a:t>
            </a:r>
            <a:r>
              <a:rPr lang="en-US" altLang="ja-JP" sz="2000" b="1" dirty="0" smtClean="0">
                <a:latin typeface="HG丸ｺﾞｼｯｸM-PRO" panose="020F0600000000000000" pitchFamily="50" charset="-128"/>
                <a:ea typeface="HG丸ｺﾞｼｯｸM-PRO" panose="020F0600000000000000" pitchFamily="50" charset="-128"/>
              </a:rPr>
              <a:t>10</a:t>
            </a:r>
            <a:r>
              <a:rPr lang="ja-JP" altLang="en-US" sz="2000" b="1" dirty="0">
                <a:latin typeface="HG丸ｺﾞｼｯｸM-PRO" panose="020F0600000000000000" pitchFamily="50" charset="-128"/>
                <a:ea typeface="HG丸ｺﾞｼｯｸM-PRO" panose="020F0600000000000000" pitchFamily="50" charset="-128"/>
              </a:rPr>
              <a:t>を</a:t>
            </a:r>
            <a:r>
              <a:rPr lang="en-US" altLang="ja-JP" sz="2000" b="1" dirty="0">
                <a:latin typeface="HG丸ｺﾞｼｯｸM-PRO" panose="020F0600000000000000" pitchFamily="50" charset="-128"/>
                <a:ea typeface="HG丸ｺﾞｼｯｸM-PRO" panose="020F0600000000000000" pitchFamily="50" charset="-128"/>
              </a:rPr>
              <a:t>1</a:t>
            </a:r>
            <a:r>
              <a:rPr lang="ja-JP" altLang="en-US" sz="2000" b="1" dirty="0">
                <a:latin typeface="HG丸ｺﾞｼｯｸM-PRO" panose="020F0600000000000000" pitchFamily="50" charset="-128"/>
                <a:ea typeface="HG丸ｺﾞｼｯｸM-PRO" panose="020F0600000000000000" pitchFamily="50" charset="-128"/>
              </a:rPr>
              <a:t>年間継続すると、</a:t>
            </a:r>
            <a:r>
              <a:rPr lang="en-US" altLang="ja-JP" sz="2000" b="1" dirty="0">
                <a:latin typeface="HG丸ｺﾞｼｯｸM-PRO" panose="020F0600000000000000" pitchFamily="50" charset="-128"/>
                <a:ea typeface="HG丸ｺﾞｼｯｸM-PRO" panose="020F0600000000000000" pitchFamily="50" charset="-128"/>
              </a:rPr>
              <a:t>1.5</a:t>
            </a:r>
            <a:r>
              <a:rPr lang="ja-JP" altLang="en-US" sz="2000" b="1" dirty="0">
                <a:latin typeface="HG丸ｺﾞｼｯｸM-PRO" panose="020F0600000000000000" pitchFamily="50" charset="-128"/>
                <a:ea typeface="HG丸ｺﾞｼｯｸM-PRO" panose="020F0600000000000000" pitchFamily="50" charset="-128"/>
              </a:rPr>
              <a:t>～</a:t>
            </a:r>
            <a:r>
              <a:rPr lang="en-US" altLang="ja-JP" sz="2000" b="1" dirty="0">
                <a:latin typeface="HG丸ｺﾞｼｯｸM-PRO" panose="020F0600000000000000" pitchFamily="50" charset="-128"/>
                <a:ea typeface="HG丸ｺﾞｼｯｸM-PRO" panose="020F0600000000000000" pitchFamily="50" charset="-128"/>
              </a:rPr>
              <a:t>2.0kg</a:t>
            </a:r>
            <a:r>
              <a:rPr lang="ja-JP" altLang="en-US" sz="2000" b="1" dirty="0">
                <a:latin typeface="HG丸ｺﾞｼｯｸM-PRO" panose="020F0600000000000000" pitchFamily="50" charset="-128"/>
                <a:ea typeface="HG丸ｺﾞｼｯｸM-PRO" panose="020F0600000000000000" pitchFamily="50" charset="-128"/>
              </a:rPr>
              <a:t>の減量効果が期待できる</a:t>
            </a:r>
            <a:endParaRPr lang="en-US" altLang="ja-JP" sz="2000" b="1" dirty="0">
              <a:latin typeface="HG丸ｺﾞｼｯｸM-PRO" panose="020F0600000000000000" pitchFamily="50" charset="-128"/>
              <a:ea typeface="HG丸ｺﾞｼｯｸM-PRO" panose="020F0600000000000000" pitchFamily="50" charset="-128"/>
            </a:endParaRPr>
          </a:p>
          <a:p>
            <a:pPr marL="0" indent="0">
              <a:buNone/>
            </a:pPr>
            <a:r>
              <a:rPr lang="ja-JP" altLang="en-US" sz="2000" b="1" dirty="0">
                <a:latin typeface="HG丸ｺﾞｼｯｸM-PRO" panose="020F0600000000000000" pitchFamily="50" charset="-128"/>
                <a:ea typeface="HG丸ｺﾞｼｯｸM-PRO" panose="020F0600000000000000" pitchFamily="50" charset="-128"/>
              </a:rPr>
              <a:t>　</a:t>
            </a:r>
            <a:endParaRPr kumimoji="1" lang="en-US" altLang="ja-JP" sz="2000" dirty="0">
              <a:latin typeface="HG丸ｺﾞｼｯｸM-PRO" panose="020F0600000000000000" pitchFamily="50" charset="-128"/>
              <a:ea typeface="HG丸ｺﾞｼｯｸM-PRO" panose="020F0600000000000000" pitchFamily="50" charset="-128"/>
            </a:endParaRPr>
          </a:p>
        </p:txBody>
      </p:sp>
      <p:sp>
        <p:nvSpPr>
          <p:cNvPr id="22" name="タイトル 1"/>
          <p:cNvSpPr txBox="1">
            <a:spLocks/>
          </p:cNvSpPr>
          <p:nvPr/>
        </p:nvSpPr>
        <p:spPr>
          <a:xfrm>
            <a:off x="437054" y="198305"/>
            <a:ext cx="8871615" cy="107178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en-US" altLang="ja-JP" sz="2800" b="1" dirty="0">
                <a:solidFill>
                  <a:prstClr val="black"/>
                </a:solidFill>
                <a:latin typeface="HG丸ｺﾞｼｯｸM-PRO" panose="020F0600000000000000" pitchFamily="50" charset="-128"/>
                <a:ea typeface="HG丸ｺﾞｼｯｸM-PRO" panose="020F0600000000000000" pitchFamily="50" charset="-128"/>
              </a:rPr>
              <a:t>【Point</a:t>
            </a:r>
            <a:r>
              <a:rPr lang="ja-JP" altLang="en-US" sz="2800" b="1" dirty="0">
                <a:solidFill>
                  <a:prstClr val="black"/>
                </a:solidFill>
                <a:latin typeface="HG丸ｺﾞｼｯｸM-PRO" panose="020F0600000000000000" pitchFamily="50" charset="-128"/>
                <a:ea typeface="HG丸ｺﾞｼｯｸM-PRO" panose="020F0600000000000000" pitchFamily="50" charset="-128"/>
              </a:rPr>
              <a:t>２</a:t>
            </a:r>
            <a:r>
              <a:rPr lang="en-US" altLang="ja-JP" sz="2800" b="1" dirty="0">
                <a:solidFill>
                  <a:prstClr val="black"/>
                </a:solidFill>
                <a:latin typeface="HG丸ｺﾞｼｯｸM-PRO" panose="020F0600000000000000" pitchFamily="50" charset="-128"/>
                <a:ea typeface="HG丸ｺﾞｼｯｸM-PRO" panose="020F0600000000000000" pitchFamily="50" charset="-128"/>
              </a:rPr>
              <a:t>】</a:t>
            </a:r>
            <a:r>
              <a:rPr lang="ja-JP" altLang="en-US" sz="2400" b="1" dirty="0">
                <a:solidFill>
                  <a:prstClr val="black"/>
                </a:solidFill>
                <a:latin typeface="HG丸ｺﾞｼｯｸM-PRO" panose="020F0600000000000000" pitchFamily="50" charset="-128"/>
                <a:ea typeface="HG丸ｺﾞｼｯｸM-PRO" panose="020F0600000000000000" pitchFamily="50" charset="-128"/>
              </a:rPr>
              <a:t>生活の中で活動量を上げる</a:t>
            </a:r>
            <a:endParaRPr lang="en-US" altLang="ja-JP" sz="2800" b="1" dirty="0">
              <a:solidFill>
                <a:prstClr val="black"/>
              </a:solidFill>
              <a:latin typeface="HG丸ｺﾞｼｯｸM-PRO" panose="020F0600000000000000" pitchFamily="50" charset="-128"/>
              <a:ea typeface="HG丸ｺﾞｼｯｸM-PRO" panose="020F0600000000000000" pitchFamily="50" charset="-128"/>
            </a:endParaRPr>
          </a:p>
          <a:p>
            <a:pPr algn="ctr"/>
            <a:r>
              <a:rPr lang="ja-JP" altLang="en-US" sz="2800" b="1" dirty="0">
                <a:solidFill>
                  <a:prstClr val="black"/>
                </a:solidFill>
                <a:latin typeface="HG丸ｺﾞｼｯｸM-PRO" panose="020F0600000000000000" pitchFamily="50" charset="-128"/>
                <a:ea typeface="HG丸ｺﾞｼｯｸM-PRO" panose="020F0600000000000000" pitchFamily="50" charset="-128"/>
              </a:rPr>
              <a:t>　　</a:t>
            </a:r>
            <a:r>
              <a:rPr lang="ja-JP" altLang="en-US" sz="3200" b="1" dirty="0">
                <a:solidFill>
                  <a:prstClr val="black"/>
                </a:solidFill>
                <a:latin typeface="HG丸ｺﾞｼｯｸM-PRO" panose="020F0600000000000000" pitchFamily="50" charset="-128"/>
                <a:ea typeface="HG丸ｺﾞｼｯｸM-PRO" panose="020F0600000000000000" pitchFamily="50" charset="-128"/>
              </a:rPr>
              <a:t>～やってみようプラス１０</a:t>
            </a:r>
            <a:endParaRPr lang="en-US" altLang="ja-JP" sz="2800" b="1" dirty="0">
              <a:solidFill>
                <a:prstClr val="black"/>
              </a:solidFill>
              <a:latin typeface="HG丸ｺﾞｼｯｸM-PRO" panose="020F0600000000000000" pitchFamily="50" charset="-128"/>
              <a:ea typeface="HG丸ｺﾞｼｯｸM-PRO" panose="020F0600000000000000" pitchFamily="50" charset="-128"/>
            </a:endParaRPr>
          </a:p>
          <a:p>
            <a:pPr algn="ctr"/>
            <a:endParaRPr lang="ja-JP" altLang="en-US" sz="2800" b="1" dirty="0">
              <a:solidFill>
                <a:prstClr val="black"/>
              </a:solidFill>
              <a:latin typeface="HG丸ｺﾞｼｯｸM-PRO" panose="020F0600000000000000" pitchFamily="50" charset="-128"/>
              <a:ea typeface="HG丸ｺﾞｼｯｸM-PRO" panose="020F0600000000000000" pitchFamily="50" charset="-128"/>
            </a:endParaRPr>
          </a:p>
        </p:txBody>
      </p:sp>
      <p:sp>
        <p:nvSpPr>
          <p:cNvPr id="6" name="角丸四角形吹き出し 5"/>
          <p:cNvSpPr/>
          <p:nvPr/>
        </p:nvSpPr>
        <p:spPr>
          <a:xfrm>
            <a:off x="1170674" y="2671244"/>
            <a:ext cx="1472179" cy="1071788"/>
          </a:xfrm>
          <a:prstGeom prst="wedgeRoundRectCallout">
            <a:avLst>
              <a:gd name="adj1" fmla="val 4198"/>
              <a:gd name="adj2" fmla="val 58412"/>
              <a:gd name="adj3" fmla="val 16667"/>
            </a:avLst>
          </a:prstGeom>
        </p:spPr>
        <p:style>
          <a:lnRef idx="2">
            <a:schemeClr val="accent6"/>
          </a:lnRef>
          <a:fillRef idx="1">
            <a:schemeClr val="lt1"/>
          </a:fillRef>
          <a:effectRef idx="0">
            <a:schemeClr val="accent6"/>
          </a:effectRef>
          <a:fontRef idx="minor">
            <a:schemeClr val="dk1"/>
          </a:fontRef>
        </p:style>
        <p:txBody>
          <a:bodyPr rtlCol="0" anchor="ctr"/>
          <a:lstStyle/>
          <a:p>
            <a:r>
              <a:rPr lang="ja-JP" altLang="en-US" sz="1600" b="1" dirty="0">
                <a:solidFill>
                  <a:prstClr val="black"/>
                </a:solidFill>
                <a:latin typeface="HG丸ｺﾞｼｯｸM-PRO" panose="020F0600000000000000" pitchFamily="50" charset="-128"/>
                <a:ea typeface="HG丸ｺﾞｼｯｸM-PRO" panose="020F0600000000000000" pitchFamily="50" charset="-128"/>
              </a:rPr>
              <a:t>１駅前で</a:t>
            </a:r>
            <a:endParaRPr lang="en-US" altLang="ja-JP" sz="1600" b="1" dirty="0">
              <a:solidFill>
                <a:prstClr val="black"/>
              </a:solidFill>
              <a:latin typeface="HG丸ｺﾞｼｯｸM-PRO" panose="020F0600000000000000" pitchFamily="50" charset="-128"/>
              <a:ea typeface="HG丸ｺﾞｼｯｸM-PRO" panose="020F0600000000000000" pitchFamily="50" charset="-128"/>
            </a:endParaRPr>
          </a:p>
          <a:p>
            <a:pPr algn="ctr"/>
            <a:r>
              <a:rPr lang="ja-JP" altLang="en-US" sz="1600" b="1" dirty="0">
                <a:solidFill>
                  <a:prstClr val="black"/>
                </a:solidFill>
                <a:latin typeface="HG丸ｺﾞｼｯｸM-PRO" panose="020F0600000000000000" pitchFamily="50" charset="-128"/>
                <a:ea typeface="HG丸ｺﾞｼｯｸM-PRO" panose="020F0600000000000000" pitchFamily="50" charset="-128"/>
              </a:rPr>
              <a:t>降りて歩く</a:t>
            </a:r>
          </a:p>
        </p:txBody>
      </p:sp>
      <p:sp>
        <p:nvSpPr>
          <p:cNvPr id="23" name="角丸四角形吹き出し 22"/>
          <p:cNvSpPr/>
          <p:nvPr/>
        </p:nvSpPr>
        <p:spPr>
          <a:xfrm>
            <a:off x="4925281" y="3139249"/>
            <a:ext cx="1996102" cy="1071788"/>
          </a:xfrm>
          <a:prstGeom prst="wedgeRoundRectCallout">
            <a:avLst>
              <a:gd name="adj1" fmla="val -63767"/>
              <a:gd name="adj2" fmla="val 2521"/>
              <a:gd name="adj3" fmla="val 16667"/>
            </a:avLst>
          </a:prstGeom>
        </p:spPr>
        <p:style>
          <a:lnRef idx="2">
            <a:schemeClr val="accent6"/>
          </a:lnRef>
          <a:fillRef idx="1">
            <a:schemeClr val="lt1"/>
          </a:fillRef>
          <a:effectRef idx="0">
            <a:schemeClr val="accent6"/>
          </a:effectRef>
          <a:fontRef idx="minor">
            <a:schemeClr val="dk1"/>
          </a:fontRef>
        </p:style>
        <p:txBody>
          <a:bodyPr rtlCol="0" anchor="ctr"/>
          <a:lstStyle/>
          <a:p>
            <a:r>
              <a:rPr lang="ja-JP" altLang="en-US" sz="1600" b="1" dirty="0">
                <a:solidFill>
                  <a:prstClr val="black"/>
                </a:solidFill>
                <a:latin typeface="HG丸ｺﾞｼｯｸM-PRO" panose="020F0600000000000000" pitchFamily="50" charset="-128"/>
                <a:ea typeface="HG丸ｺﾞｼｯｸM-PRO" panose="020F0600000000000000" pitchFamily="50" charset="-128"/>
              </a:rPr>
              <a:t>エレベーターではなく階段を使う</a:t>
            </a:r>
          </a:p>
        </p:txBody>
      </p:sp>
      <p:sp>
        <p:nvSpPr>
          <p:cNvPr id="24" name="角丸四角形吹き出し 23"/>
          <p:cNvSpPr/>
          <p:nvPr/>
        </p:nvSpPr>
        <p:spPr>
          <a:xfrm>
            <a:off x="7127429" y="2691305"/>
            <a:ext cx="1627414" cy="711654"/>
          </a:xfrm>
          <a:prstGeom prst="wedgeRoundRectCallout">
            <a:avLst>
              <a:gd name="adj1" fmla="val 60608"/>
              <a:gd name="adj2" fmla="val 26409"/>
              <a:gd name="adj3" fmla="val 16667"/>
            </a:avLst>
          </a:prstGeom>
        </p:spPr>
        <p:style>
          <a:lnRef idx="2">
            <a:schemeClr val="accent6"/>
          </a:lnRef>
          <a:fillRef idx="1">
            <a:schemeClr val="lt1"/>
          </a:fillRef>
          <a:effectRef idx="0">
            <a:schemeClr val="accent6"/>
          </a:effectRef>
          <a:fontRef idx="minor">
            <a:schemeClr val="dk1"/>
          </a:fontRef>
        </p:style>
        <p:txBody>
          <a:bodyPr rtlCol="0" anchor="ctr"/>
          <a:lstStyle/>
          <a:p>
            <a:r>
              <a:rPr lang="ja-JP" altLang="en-US" sz="1600" b="1" dirty="0">
                <a:solidFill>
                  <a:prstClr val="black"/>
                </a:solidFill>
                <a:latin typeface="HG丸ｺﾞｼｯｸM-PRO" panose="020F0600000000000000" pitchFamily="50" charset="-128"/>
                <a:ea typeface="HG丸ｺﾞｼｯｸM-PRO" panose="020F0600000000000000" pitchFamily="50" charset="-128"/>
              </a:rPr>
              <a:t>テレビを見ながら筋トレ</a:t>
            </a:r>
          </a:p>
        </p:txBody>
      </p:sp>
      <p:sp>
        <p:nvSpPr>
          <p:cNvPr id="26" name="角丸四角形吹き出し 25"/>
          <p:cNvSpPr/>
          <p:nvPr/>
        </p:nvSpPr>
        <p:spPr>
          <a:xfrm>
            <a:off x="1906764" y="5040761"/>
            <a:ext cx="1627414" cy="1117432"/>
          </a:xfrm>
          <a:prstGeom prst="wedgeRoundRectCallout">
            <a:avLst>
              <a:gd name="adj1" fmla="val 59426"/>
              <a:gd name="adj2" fmla="val -43563"/>
              <a:gd name="adj3" fmla="val 16667"/>
            </a:avLst>
          </a:prstGeom>
        </p:spPr>
        <p:style>
          <a:lnRef idx="2">
            <a:schemeClr val="accent6"/>
          </a:lnRef>
          <a:fillRef idx="1">
            <a:schemeClr val="lt1"/>
          </a:fillRef>
          <a:effectRef idx="0">
            <a:schemeClr val="accent6"/>
          </a:effectRef>
          <a:fontRef idx="minor">
            <a:schemeClr val="dk1"/>
          </a:fontRef>
        </p:style>
        <p:txBody>
          <a:bodyPr rtlCol="0" anchor="ctr"/>
          <a:lstStyle/>
          <a:p>
            <a:r>
              <a:rPr lang="ja-JP" altLang="en-US" sz="1600" b="1" dirty="0">
                <a:solidFill>
                  <a:prstClr val="black"/>
                </a:solidFill>
                <a:latin typeface="HG丸ｺﾞｼｯｸM-PRO" panose="020F0600000000000000" pitchFamily="50" charset="-128"/>
                <a:ea typeface="HG丸ｺﾞｼｯｸM-PRO" panose="020F0600000000000000" pitchFamily="50" charset="-128"/>
              </a:rPr>
              <a:t>ラジオ体操を</a:t>
            </a:r>
            <a:endParaRPr lang="en-US" altLang="ja-JP" sz="1600" b="1" dirty="0">
              <a:solidFill>
                <a:prstClr val="black"/>
              </a:solidFill>
              <a:latin typeface="HG丸ｺﾞｼｯｸM-PRO" panose="020F0600000000000000" pitchFamily="50" charset="-128"/>
              <a:ea typeface="HG丸ｺﾞｼｯｸM-PRO" panose="020F0600000000000000" pitchFamily="50" charset="-128"/>
            </a:endParaRPr>
          </a:p>
          <a:p>
            <a:r>
              <a:rPr lang="ja-JP" altLang="en-US" sz="1600" b="1" dirty="0">
                <a:solidFill>
                  <a:prstClr val="black"/>
                </a:solidFill>
                <a:latin typeface="HG丸ｺﾞｼｯｸM-PRO" panose="020F0600000000000000" pitchFamily="50" charset="-128"/>
                <a:ea typeface="HG丸ｺﾞｼｯｸM-PRO" panose="020F0600000000000000" pitchFamily="50" charset="-128"/>
              </a:rPr>
              <a:t>日課に</a:t>
            </a:r>
            <a:r>
              <a:rPr lang="ja-JP" altLang="en-US" sz="1600" b="1" dirty="0" smtClean="0">
                <a:solidFill>
                  <a:prstClr val="black"/>
                </a:solidFill>
                <a:latin typeface="HG丸ｺﾞｼｯｸM-PRO" panose="020F0600000000000000" pitchFamily="50" charset="-128"/>
                <a:ea typeface="HG丸ｺﾞｼｯｸM-PRO" panose="020F0600000000000000" pitchFamily="50" charset="-128"/>
              </a:rPr>
              <a:t>して</a:t>
            </a:r>
            <a:r>
              <a:rPr lang="ja-JP" altLang="en-US" sz="1600" b="1" dirty="0">
                <a:solidFill>
                  <a:prstClr val="black"/>
                </a:solidFill>
                <a:latin typeface="HG丸ｺﾞｼｯｸM-PRO" panose="020F0600000000000000" pitchFamily="50" charset="-128"/>
                <a:ea typeface="HG丸ｺﾞｼｯｸM-PRO" panose="020F0600000000000000" pitchFamily="50" charset="-128"/>
              </a:rPr>
              <a:t>、</a:t>
            </a:r>
            <a:r>
              <a:rPr lang="ja-JP" altLang="en-US" sz="1600" b="1" dirty="0" smtClean="0">
                <a:solidFill>
                  <a:prstClr val="black"/>
                </a:solidFill>
                <a:latin typeface="HG丸ｺﾞｼｯｸM-PRO" panose="020F0600000000000000" pitchFamily="50" charset="-128"/>
                <a:ea typeface="HG丸ｺﾞｼｯｸM-PRO" panose="020F0600000000000000" pitchFamily="50" charset="-128"/>
              </a:rPr>
              <a:t>体</a:t>
            </a:r>
            <a:r>
              <a:rPr lang="ja-JP" altLang="en-US" sz="1600" b="1" dirty="0">
                <a:solidFill>
                  <a:prstClr val="black"/>
                </a:solidFill>
                <a:latin typeface="HG丸ｺﾞｼｯｸM-PRO" panose="020F0600000000000000" pitchFamily="50" charset="-128"/>
                <a:ea typeface="HG丸ｺﾞｼｯｸM-PRO" panose="020F0600000000000000" pitchFamily="50" charset="-128"/>
              </a:rPr>
              <a:t>を動かす</a:t>
            </a:r>
            <a:endParaRPr lang="en-US" altLang="ja-JP" sz="1600" b="1" dirty="0">
              <a:solidFill>
                <a:prstClr val="black"/>
              </a:solidFill>
              <a:latin typeface="HG丸ｺﾞｼｯｸM-PRO" panose="020F0600000000000000" pitchFamily="50" charset="-128"/>
              <a:ea typeface="HG丸ｺﾞｼｯｸM-PRO" panose="020F0600000000000000" pitchFamily="50" charset="-128"/>
            </a:endParaRPr>
          </a:p>
          <a:p>
            <a:r>
              <a:rPr lang="ja-JP" altLang="en-US" sz="1600" b="1" dirty="0">
                <a:solidFill>
                  <a:prstClr val="black"/>
                </a:solidFill>
                <a:latin typeface="HG丸ｺﾞｼｯｸM-PRO" panose="020F0600000000000000" pitchFamily="50" charset="-128"/>
                <a:ea typeface="HG丸ｺﾞｼｯｸM-PRO" panose="020F0600000000000000" pitchFamily="50" charset="-128"/>
              </a:rPr>
              <a:t>時間を確保</a:t>
            </a:r>
          </a:p>
        </p:txBody>
      </p:sp>
      <p:pic>
        <p:nvPicPr>
          <p:cNvPr id="1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329141" y="2732759"/>
            <a:ext cx="1691158" cy="16911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768028" y="4460616"/>
            <a:ext cx="1499212" cy="18634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33854" y="2940657"/>
            <a:ext cx="2689024" cy="26890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5"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941136" y="2490788"/>
            <a:ext cx="2236064" cy="22360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6" name="テキスト ボックス 15">
            <a:extLst>
              <a:ext uri="{FF2B5EF4-FFF2-40B4-BE49-F238E27FC236}">
                <a16:creationId xmlns:a16="http://schemas.microsoft.com/office/drawing/2014/main" xmlns="" id="{A5158D33-384C-422E-9CE7-80A2C57C74DC}"/>
              </a:ext>
            </a:extLst>
          </p:cNvPr>
          <p:cNvSpPr txBox="1"/>
          <p:nvPr/>
        </p:nvSpPr>
        <p:spPr>
          <a:xfrm>
            <a:off x="161353" y="6412807"/>
            <a:ext cx="9744647" cy="461665"/>
          </a:xfrm>
          <a:prstGeom prst="rect">
            <a:avLst/>
          </a:prstGeom>
          <a:noFill/>
        </p:spPr>
        <p:txBody>
          <a:bodyPr wrap="square" rtlCol="0">
            <a:spAutoFit/>
          </a:bodyPr>
          <a:lstStyle/>
          <a:p>
            <a:r>
              <a:rPr lang="ja-JP" altLang="en-US" sz="1200" dirty="0"/>
              <a:t>出典：厚生</a:t>
            </a:r>
            <a:r>
              <a:rPr lang="ja-JP" altLang="en-US" sz="1200" dirty="0" smtClean="0"/>
              <a:t>労働省：</a:t>
            </a:r>
            <a:r>
              <a:rPr lang="ja-JP" altLang="en-US" sz="1200" dirty="0"/>
              <a:t>「アクティブガイド－健康づくりのための身体活動指針</a:t>
            </a:r>
            <a:r>
              <a:rPr lang="ja-JP" altLang="en-US" sz="1200" dirty="0" smtClean="0"/>
              <a:t>」（</a:t>
            </a:r>
            <a:r>
              <a:rPr lang="en-US" altLang="ja-JP" sz="1200" dirty="0" smtClean="0"/>
              <a:t>2013</a:t>
            </a:r>
            <a:r>
              <a:rPr lang="ja-JP" altLang="en-US" sz="1200" dirty="0" smtClean="0"/>
              <a:t>）</a:t>
            </a:r>
            <a:endParaRPr lang="en-US" altLang="ja-JP" sz="1200" dirty="0"/>
          </a:p>
          <a:p>
            <a:r>
              <a:rPr lang="ja-JP" altLang="en-US" sz="1200" dirty="0">
                <a:latin typeface="ＭＳ Ｐゴシック" panose="020B0600070205080204" pitchFamily="50" charset="-128"/>
              </a:rPr>
              <a:t>　　　：厚生</a:t>
            </a:r>
            <a:r>
              <a:rPr lang="ja-JP" altLang="en-US" sz="1200" dirty="0" smtClean="0">
                <a:latin typeface="ＭＳ Ｐゴシック" panose="020B0600070205080204" pitchFamily="50" charset="-128"/>
              </a:rPr>
              <a:t>労働省ホームページ：</a:t>
            </a:r>
            <a:r>
              <a:rPr lang="ja-JP" altLang="en-US" sz="1200" dirty="0">
                <a:latin typeface="+mn-ea"/>
              </a:rPr>
              <a:t>「ｅ</a:t>
            </a:r>
            <a:r>
              <a:rPr lang="en-US" altLang="ja-JP" sz="1200" dirty="0">
                <a:latin typeface="+mn-ea"/>
              </a:rPr>
              <a:t>-</a:t>
            </a:r>
            <a:r>
              <a:rPr lang="ja-JP" altLang="en-US" sz="1200" dirty="0">
                <a:latin typeface="+mn-ea"/>
              </a:rPr>
              <a:t>ヘルスネット－</a:t>
            </a:r>
            <a:r>
              <a:rPr lang="ja-JP" altLang="en-US" sz="1200" dirty="0"/>
              <a:t>アクティブガイド－</a:t>
            </a:r>
            <a:r>
              <a:rPr lang="ja-JP" altLang="en-US" sz="1200" dirty="0">
                <a:latin typeface="+mn-ea"/>
              </a:rPr>
              <a:t>」　</a:t>
            </a:r>
            <a:r>
              <a:rPr lang="ja-JP" altLang="en-US" sz="1050" dirty="0">
                <a:latin typeface="ＭＳ Ｐゴシック" panose="020B0600070205080204" pitchFamily="50" charset="-128"/>
              </a:rPr>
              <a:t>　</a:t>
            </a:r>
            <a:r>
              <a:rPr lang="en-US" altLang="ja-JP" sz="1050" dirty="0">
                <a:latin typeface="ＭＳ Ｐゴシック" panose="020B0600070205080204" pitchFamily="50" charset="-128"/>
              </a:rPr>
              <a:t> https://www.e-healthnet.mhlw.go.jp/information/exercise/s-01-002.html.html </a:t>
            </a:r>
            <a:r>
              <a:rPr lang="ja-JP" altLang="en-US" sz="1050" dirty="0"/>
              <a:t>　　</a:t>
            </a:r>
            <a:endParaRPr kumimoji="1" lang="ja-JP" altLang="en-US" sz="1200" dirty="0"/>
          </a:p>
        </p:txBody>
      </p:sp>
      <p:sp>
        <p:nvSpPr>
          <p:cNvPr id="4" name="正方形/長方形 3">
            <a:extLst>
              <a:ext uri="{FF2B5EF4-FFF2-40B4-BE49-F238E27FC236}">
                <a16:creationId xmlns:a16="http://schemas.microsoft.com/office/drawing/2014/main" xmlns="" id="{64029DA4-0032-4153-8F0A-C13B03B30936}"/>
              </a:ext>
            </a:extLst>
          </p:cNvPr>
          <p:cNvSpPr/>
          <p:nvPr/>
        </p:nvSpPr>
        <p:spPr>
          <a:xfrm>
            <a:off x="5524036" y="4824171"/>
            <a:ext cx="4032204" cy="1334022"/>
          </a:xfrm>
          <a:prstGeom prst="rect">
            <a:avLst/>
          </a:prstGeom>
          <a:ln w="28575">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kumimoji="1" lang="en-US" altLang="ja-JP" b="1" dirty="0"/>
              <a:t>《</a:t>
            </a:r>
            <a:r>
              <a:rPr kumimoji="1" lang="ja-JP" altLang="en-US" b="1" dirty="0"/>
              <a:t>安全のために</a:t>
            </a:r>
            <a:r>
              <a:rPr kumimoji="1" lang="en-US" altLang="ja-JP" b="1" dirty="0"/>
              <a:t>》</a:t>
            </a:r>
            <a:endParaRPr kumimoji="1" lang="en-US" altLang="ja-JP" sz="1600" b="1" dirty="0"/>
          </a:p>
          <a:p>
            <a:r>
              <a:rPr lang="ja-JP" altLang="en-US" sz="1600" b="1" dirty="0"/>
              <a:t>□体を動かす時間は少しずつ増やしていく</a:t>
            </a:r>
            <a:endParaRPr lang="en-US" altLang="ja-JP" sz="1600" b="1" dirty="0"/>
          </a:p>
          <a:p>
            <a:r>
              <a:rPr lang="ja-JP" altLang="en-US" sz="1600" b="1" dirty="0"/>
              <a:t>□</a:t>
            </a:r>
            <a:r>
              <a:rPr kumimoji="1" lang="ja-JP" altLang="en-US" sz="1600" b="1" dirty="0"/>
              <a:t>体調が悪い時は無理しない</a:t>
            </a:r>
            <a:endParaRPr kumimoji="1" lang="en-US" altLang="ja-JP" sz="1600" b="1" dirty="0"/>
          </a:p>
          <a:p>
            <a:r>
              <a:rPr kumimoji="1" lang="ja-JP" altLang="en-US" sz="1600" b="1" dirty="0"/>
              <a:t>□病気や痛みがある場合は、医師等に相談</a:t>
            </a:r>
          </a:p>
        </p:txBody>
      </p:sp>
      <p:sp>
        <p:nvSpPr>
          <p:cNvPr id="5" name="テキスト ボックス 4">
            <a:extLst>
              <a:ext uri="{FF2B5EF4-FFF2-40B4-BE49-F238E27FC236}">
                <a16:creationId xmlns:a16="http://schemas.microsoft.com/office/drawing/2014/main" xmlns="" id="{5691BCE5-88A0-42B0-9178-B0021A7468B3}"/>
              </a:ext>
            </a:extLst>
          </p:cNvPr>
          <p:cNvSpPr txBox="1"/>
          <p:nvPr/>
        </p:nvSpPr>
        <p:spPr>
          <a:xfrm>
            <a:off x="5573446" y="5708573"/>
            <a:ext cx="316112" cy="276999"/>
          </a:xfrm>
          <a:prstGeom prst="rect">
            <a:avLst/>
          </a:prstGeom>
          <a:noFill/>
        </p:spPr>
        <p:txBody>
          <a:bodyPr wrap="none" rtlCol="0">
            <a:spAutoFit/>
          </a:bodyPr>
          <a:lstStyle/>
          <a:p>
            <a:r>
              <a:rPr kumimoji="1" lang="ja-JP" altLang="en-US" sz="1200" b="1" dirty="0">
                <a:solidFill>
                  <a:srgbClr val="FF0000"/>
                </a:solidFill>
              </a:rPr>
              <a:t>レ</a:t>
            </a:r>
          </a:p>
        </p:txBody>
      </p:sp>
      <p:sp>
        <p:nvSpPr>
          <p:cNvPr id="19" name="テキスト ボックス 18">
            <a:extLst>
              <a:ext uri="{FF2B5EF4-FFF2-40B4-BE49-F238E27FC236}">
                <a16:creationId xmlns:a16="http://schemas.microsoft.com/office/drawing/2014/main" xmlns="" id="{FAA0668A-6A6B-4C3C-9F17-351B7815F7F1}"/>
              </a:ext>
            </a:extLst>
          </p:cNvPr>
          <p:cNvSpPr txBox="1"/>
          <p:nvPr/>
        </p:nvSpPr>
        <p:spPr>
          <a:xfrm>
            <a:off x="5560674" y="5491182"/>
            <a:ext cx="316112" cy="276999"/>
          </a:xfrm>
          <a:prstGeom prst="rect">
            <a:avLst/>
          </a:prstGeom>
          <a:noFill/>
        </p:spPr>
        <p:txBody>
          <a:bodyPr wrap="none" rtlCol="0">
            <a:spAutoFit/>
          </a:bodyPr>
          <a:lstStyle/>
          <a:p>
            <a:r>
              <a:rPr kumimoji="1" lang="ja-JP" altLang="en-US" sz="1200" b="1" dirty="0">
                <a:solidFill>
                  <a:srgbClr val="FF0000"/>
                </a:solidFill>
              </a:rPr>
              <a:t>レ</a:t>
            </a:r>
          </a:p>
        </p:txBody>
      </p:sp>
      <p:sp>
        <p:nvSpPr>
          <p:cNvPr id="20" name="テキスト ボックス 19">
            <a:extLst>
              <a:ext uri="{FF2B5EF4-FFF2-40B4-BE49-F238E27FC236}">
                <a16:creationId xmlns:a16="http://schemas.microsoft.com/office/drawing/2014/main" xmlns="" id="{C0C28C0D-712C-4CD1-BC0D-0E0EEBC1216D}"/>
              </a:ext>
            </a:extLst>
          </p:cNvPr>
          <p:cNvSpPr txBox="1"/>
          <p:nvPr/>
        </p:nvSpPr>
        <p:spPr>
          <a:xfrm>
            <a:off x="5573446" y="5236568"/>
            <a:ext cx="316112" cy="276999"/>
          </a:xfrm>
          <a:prstGeom prst="rect">
            <a:avLst/>
          </a:prstGeom>
          <a:noFill/>
        </p:spPr>
        <p:txBody>
          <a:bodyPr wrap="none" rtlCol="0">
            <a:spAutoFit/>
          </a:bodyPr>
          <a:lstStyle/>
          <a:p>
            <a:r>
              <a:rPr kumimoji="1" lang="ja-JP" altLang="en-US" sz="1200" b="1" dirty="0">
                <a:solidFill>
                  <a:srgbClr val="FF0000"/>
                </a:solidFill>
              </a:rPr>
              <a:t>レ</a:t>
            </a:r>
          </a:p>
        </p:txBody>
      </p:sp>
    </p:spTree>
    <p:extLst>
      <p:ext uri="{BB962C8B-B14F-4D97-AF65-F5344CB8AC3E}">
        <p14:creationId xmlns:p14="http://schemas.microsoft.com/office/powerpoint/2010/main" val="190077941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a:spLocks noGrp="1"/>
          </p:cNvSpPr>
          <p:nvPr>
            <p:ph sz="quarter" idx="1"/>
          </p:nvPr>
        </p:nvSpPr>
        <p:spPr>
          <a:xfrm>
            <a:off x="67841" y="1185764"/>
            <a:ext cx="9493623" cy="5196106"/>
          </a:xfrm>
          <a:ln>
            <a:solidFill>
              <a:schemeClr val="tx1"/>
            </a:solidFill>
          </a:ln>
        </p:spPr>
        <p:txBody>
          <a:bodyPr>
            <a:normAutofit/>
          </a:bodyPr>
          <a:lstStyle/>
          <a:p>
            <a:pPr marL="0" indent="0">
              <a:buNone/>
            </a:pPr>
            <a:r>
              <a:rPr lang="en-US" altLang="ja-JP" sz="1800" b="1" dirty="0">
                <a:latin typeface="+mn-ea"/>
              </a:rPr>
              <a:t>《</a:t>
            </a:r>
            <a:r>
              <a:rPr lang="ja-JP" altLang="en-US" sz="1800" b="1" dirty="0">
                <a:latin typeface="+mn-ea"/>
              </a:rPr>
              <a:t>厚生労働省：「ｅ</a:t>
            </a:r>
            <a:r>
              <a:rPr lang="en-US" altLang="ja-JP" sz="1800" b="1" dirty="0">
                <a:latin typeface="+mn-ea"/>
              </a:rPr>
              <a:t>-</a:t>
            </a:r>
            <a:r>
              <a:rPr lang="ja-JP" altLang="en-US" sz="1800" b="1" dirty="0">
                <a:latin typeface="+mn-ea"/>
              </a:rPr>
              <a:t>ヘルスネット－</a:t>
            </a:r>
            <a:r>
              <a:rPr lang="ja-JP" altLang="en-US" sz="1800" b="1" dirty="0"/>
              <a:t>身体活動とエネルギー代謝－</a:t>
            </a:r>
            <a:r>
              <a:rPr lang="ja-JP" altLang="en-US" sz="1800" b="1" dirty="0">
                <a:latin typeface="+mn-ea"/>
              </a:rPr>
              <a:t>」より　</a:t>
            </a:r>
            <a:r>
              <a:rPr lang="en-US" altLang="ja-JP" sz="1800" b="1" dirty="0">
                <a:latin typeface="+mn-ea"/>
              </a:rPr>
              <a:t>》</a:t>
            </a:r>
          </a:p>
          <a:p>
            <a:pPr marL="0" indent="0">
              <a:buNone/>
            </a:pPr>
            <a:r>
              <a:rPr kumimoji="1" lang="ja-JP" altLang="en-US" sz="2400" b="1" dirty="0">
                <a:latin typeface="HG丸ｺﾞｼｯｸM-PRO" panose="020F0600000000000000" pitchFamily="50" charset="-128"/>
                <a:ea typeface="HG丸ｺﾞｼｯｸM-PRO" panose="020F0600000000000000" pitchFamily="50" charset="-128"/>
              </a:rPr>
              <a:t>●座位を減らして、立位または歩行運動などの日常生活活動</a:t>
            </a:r>
            <a:r>
              <a:rPr kumimoji="1" lang="ja-JP" altLang="en-US" sz="2400" b="1" dirty="0" smtClean="0">
                <a:latin typeface="HG丸ｺﾞｼｯｸM-PRO" panose="020F0600000000000000" pitchFamily="50" charset="-128"/>
                <a:ea typeface="HG丸ｺﾞｼｯｸM-PRO" panose="020F0600000000000000" pitchFamily="50" charset="-128"/>
              </a:rPr>
              <a:t>を積極</a:t>
            </a:r>
            <a:endParaRPr kumimoji="1" lang="en-US" altLang="ja-JP" sz="2400" b="1" dirty="0" smtClean="0">
              <a:latin typeface="HG丸ｺﾞｼｯｸM-PRO" panose="020F0600000000000000" pitchFamily="50" charset="-128"/>
              <a:ea typeface="HG丸ｺﾞｼｯｸM-PRO" panose="020F0600000000000000" pitchFamily="50" charset="-128"/>
            </a:endParaRPr>
          </a:p>
          <a:p>
            <a:pPr marL="0" indent="0">
              <a:buNone/>
            </a:pPr>
            <a:r>
              <a:rPr lang="ja-JP" altLang="en-US" sz="2400" b="1" dirty="0">
                <a:latin typeface="HG丸ｺﾞｼｯｸM-PRO" panose="020F0600000000000000" pitchFamily="50" charset="-128"/>
                <a:ea typeface="HG丸ｺﾞｼｯｸM-PRO" panose="020F0600000000000000" pitchFamily="50" charset="-128"/>
              </a:rPr>
              <a:t>　</a:t>
            </a:r>
            <a:r>
              <a:rPr kumimoji="1" lang="ja-JP" altLang="en-US" sz="2400" b="1" dirty="0" smtClean="0">
                <a:latin typeface="HG丸ｺﾞｼｯｸM-PRO" panose="020F0600000000000000" pitchFamily="50" charset="-128"/>
                <a:ea typeface="HG丸ｺﾞｼｯｸM-PRO" panose="020F0600000000000000" pitchFamily="50" charset="-128"/>
              </a:rPr>
              <a:t>的</a:t>
            </a:r>
            <a:r>
              <a:rPr kumimoji="1" lang="ja-JP" altLang="en-US" sz="2400" b="1" dirty="0">
                <a:latin typeface="HG丸ｺﾞｼｯｸM-PRO" panose="020F0600000000000000" pitchFamily="50" charset="-128"/>
                <a:ea typeface="HG丸ｺﾞｼｯｸM-PRO" panose="020F0600000000000000" pitchFamily="50" charset="-128"/>
              </a:rPr>
              <a:t>に行うことも活動量を上げ、肥満予防につながるポイント！</a:t>
            </a:r>
            <a:endParaRPr lang="en-US" altLang="ja-JP" sz="1600" b="1" dirty="0">
              <a:latin typeface="HG丸ｺﾞｼｯｸM-PRO" panose="020F0600000000000000" pitchFamily="50" charset="-128"/>
              <a:ea typeface="HG丸ｺﾞｼｯｸM-PRO" panose="020F0600000000000000" pitchFamily="50" charset="-128"/>
            </a:endParaRPr>
          </a:p>
          <a:p>
            <a:pPr marL="0" indent="0">
              <a:buNone/>
            </a:pPr>
            <a:r>
              <a:rPr kumimoji="1" lang="ja-JP" altLang="en-US" sz="1600" b="1" dirty="0">
                <a:latin typeface="HG丸ｺﾞｼｯｸM-PRO" panose="020F0600000000000000" pitchFamily="50" charset="-128"/>
                <a:ea typeface="HG丸ｺﾞｼｯｸM-PRO" panose="020F0600000000000000" pitchFamily="50" charset="-128"/>
              </a:rPr>
              <a:t>　　　　</a:t>
            </a:r>
            <a:endParaRPr kumimoji="1" lang="en-US" altLang="ja-JP" sz="2000" b="1" dirty="0">
              <a:latin typeface="HG丸ｺﾞｼｯｸM-PRO" panose="020F0600000000000000" pitchFamily="50" charset="-128"/>
              <a:ea typeface="HG丸ｺﾞｼｯｸM-PRO" panose="020F0600000000000000" pitchFamily="50" charset="-128"/>
            </a:endParaRPr>
          </a:p>
        </p:txBody>
      </p:sp>
      <p:sp>
        <p:nvSpPr>
          <p:cNvPr id="22" name="タイトル 1"/>
          <p:cNvSpPr txBox="1">
            <a:spLocks/>
          </p:cNvSpPr>
          <p:nvPr/>
        </p:nvSpPr>
        <p:spPr>
          <a:xfrm>
            <a:off x="281331" y="132907"/>
            <a:ext cx="8871615" cy="107178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en-US" altLang="ja-JP" sz="2800" b="1" dirty="0">
                <a:solidFill>
                  <a:prstClr val="black"/>
                </a:solidFill>
                <a:latin typeface="HG丸ｺﾞｼｯｸM-PRO" panose="020F0600000000000000" pitchFamily="50" charset="-128"/>
                <a:ea typeface="HG丸ｺﾞｼｯｸM-PRO" panose="020F0600000000000000" pitchFamily="50" charset="-128"/>
              </a:rPr>
              <a:t>【Point</a:t>
            </a:r>
            <a:r>
              <a:rPr lang="ja-JP" altLang="en-US" sz="2800" b="1" dirty="0">
                <a:solidFill>
                  <a:prstClr val="black"/>
                </a:solidFill>
                <a:latin typeface="HG丸ｺﾞｼｯｸM-PRO" panose="020F0600000000000000" pitchFamily="50" charset="-128"/>
                <a:ea typeface="HG丸ｺﾞｼｯｸM-PRO" panose="020F0600000000000000" pitchFamily="50" charset="-128"/>
              </a:rPr>
              <a:t>２</a:t>
            </a:r>
            <a:r>
              <a:rPr lang="en-US" altLang="ja-JP" sz="2800" b="1" dirty="0">
                <a:solidFill>
                  <a:prstClr val="black"/>
                </a:solidFill>
                <a:latin typeface="HG丸ｺﾞｼｯｸM-PRO" panose="020F0600000000000000" pitchFamily="50" charset="-128"/>
                <a:ea typeface="HG丸ｺﾞｼｯｸM-PRO" panose="020F0600000000000000" pitchFamily="50" charset="-128"/>
              </a:rPr>
              <a:t>】</a:t>
            </a:r>
            <a:r>
              <a:rPr lang="ja-JP" altLang="en-US" sz="2800" b="1" dirty="0">
                <a:solidFill>
                  <a:prstClr val="black"/>
                </a:solidFill>
                <a:latin typeface="HG丸ｺﾞｼｯｸM-PRO" panose="020F0600000000000000" pitchFamily="50" charset="-128"/>
                <a:ea typeface="HG丸ｺﾞｼｯｸM-PRO" panose="020F0600000000000000" pitchFamily="50" charset="-128"/>
              </a:rPr>
              <a:t>　</a:t>
            </a:r>
            <a:r>
              <a:rPr lang="ja-JP" altLang="en-US" sz="2400" b="1" dirty="0">
                <a:solidFill>
                  <a:prstClr val="black"/>
                </a:solidFill>
                <a:latin typeface="HG丸ｺﾞｼｯｸM-PRO" panose="020F0600000000000000" pitchFamily="50" charset="-128"/>
                <a:ea typeface="HG丸ｺﾞｼｯｸM-PRO" panose="020F0600000000000000" pitchFamily="50" charset="-128"/>
              </a:rPr>
              <a:t>生活の中で活動量を上げる</a:t>
            </a:r>
            <a:endParaRPr lang="en-US" altLang="ja-JP" sz="2400" b="1" dirty="0">
              <a:solidFill>
                <a:prstClr val="black"/>
              </a:solidFill>
              <a:latin typeface="HG丸ｺﾞｼｯｸM-PRO" panose="020F0600000000000000" pitchFamily="50" charset="-128"/>
              <a:ea typeface="HG丸ｺﾞｼｯｸM-PRO" panose="020F0600000000000000" pitchFamily="50" charset="-128"/>
            </a:endParaRPr>
          </a:p>
          <a:p>
            <a:r>
              <a:rPr lang="ja-JP" altLang="en-US" sz="2400" b="1" dirty="0">
                <a:solidFill>
                  <a:prstClr val="black"/>
                </a:solidFill>
                <a:latin typeface="HG丸ｺﾞｼｯｸM-PRO" panose="020F0600000000000000" pitchFamily="50" charset="-128"/>
                <a:ea typeface="HG丸ｺﾞｼｯｸM-PRO" panose="020F0600000000000000" pitchFamily="50" charset="-128"/>
              </a:rPr>
              <a:t>　　　</a:t>
            </a:r>
            <a:r>
              <a:rPr lang="ja-JP" altLang="en-US" sz="2800" b="1" dirty="0">
                <a:solidFill>
                  <a:prstClr val="black"/>
                </a:solidFill>
                <a:latin typeface="HG丸ｺﾞｼｯｸM-PRO" panose="020F0600000000000000" pitchFamily="50" charset="-128"/>
                <a:ea typeface="HG丸ｺﾞｼｯｸM-PRO" panose="020F0600000000000000" pitchFamily="50" charset="-128"/>
              </a:rPr>
              <a:t>　　　</a:t>
            </a:r>
            <a:r>
              <a:rPr lang="ja-JP" altLang="en-US" sz="3200" b="1" dirty="0">
                <a:solidFill>
                  <a:prstClr val="black"/>
                </a:solidFill>
                <a:latin typeface="HG丸ｺﾞｼｯｸM-PRO" panose="020F0600000000000000" pitchFamily="50" charset="-128"/>
                <a:ea typeface="HG丸ｺﾞｼｯｸM-PRO" panose="020F0600000000000000" pitchFamily="50" charset="-128"/>
              </a:rPr>
              <a:t>～やってみよう立位生活！</a:t>
            </a:r>
            <a:r>
              <a:rPr lang="ja-JP" altLang="en-US" sz="3200" dirty="0">
                <a:solidFill>
                  <a:prstClr val="black"/>
                </a:solidFill>
                <a:latin typeface="HG丸ｺﾞｼｯｸM-PRO" panose="020F0600000000000000" pitchFamily="50" charset="-128"/>
                <a:ea typeface="HG丸ｺﾞｼｯｸM-PRO" panose="020F0600000000000000" pitchFamily="50" charset="-128"/>
              </a:rPr>
              <a:t>！</a:t>
            </a:r>
            <a:endParaRPr lang="ja-JP" altLang="en-US" sz="2800" b="1" dirty="0">
              <a:solidFill>
                <a:prstClr val="black"/>
              </a:solidFill>
              <a:latin typeface="HG丸ｺﾞｼｯｸM-PRO" panose="020F0600000000000000" pitchFamily="50" charset="-128"/>
              <a:ea typeface="HG丸ｺﾞｼｯｸM-PRO" panose="020F0600000000000000" pitchFamily="50" charset="-128"/>
            </a:endParaRPr>
          </a:p>
        </p:txBody>
      </p:sp>
      <p:sp>
        <p:nvSpPr>
          <p:cNvPr id="21" name="角丸四角形吹き出し 23">
            <a:extLst>
              <a:ext uri="{FF2B5EF4-FFF2-40B4-BE49-F238E27FC236}">
                <a16:creationId xmlns:a16="http://schemas.microsoft.com/office/drawing/2014/main" xmlns="" id="{481F9107-F5C1-4811-B9CA-230EC0F63ACB}"/>
              </a:ext>
            </a:extLst>
          </p:cNvPr>
          <p:cNvSpPr/>
          <p:nvPr/>
        </p:nvSpPr>
        <p:spPr>
          <a:xfrm>
            <a:off x="6920709" y="4275882"/>
            <a:ext cx="1465729" cy="1377423"/>
          </a:xfrm>
          <a:prstGeom prst="wedgeRoundRectCallout">
            <a:avLst>
              <a:gd name="adj1" fmla="val -79221"/>
              <a:gd name="adj2" fmla="val 51885"/>
              <a:gd name="adj3" fmla="val 16667"/>
            </a:avLst>
          </a:prstGeom>
        </p:spPr>
        <p:style>
          <a:lnRef idx="2">
            <a:schemeClr val="accent6"/>
          </a:lnRef>
          <a:fillRef idx="1">
            <a:schemeClr val="lt1"/>
          </a:fillRef>
          <a:effectRef idx="0">
            <a:schemeClr val="accent6"/>
          </a:effectRef>
          <a:fontRef idx="minor">
            <a:schemeClr val="dk1"/>
          </a:fontRef>
        </p:style>
        <p:txBody>
          <a:bodyPr rtlCol="0" anchor="ctr"/>
          <a:lstStyle/>
          <a:p>
            <a:r>
              <a:rPr lang="ja-JP" altLang="en-US" sz="1600" b="1" dirty="0">
                <a:solidFill>
                  <a:prstClr val="black"/>
                </a:solidFill>
                <a:latin typeface="HG丸ｺﾞｼｯｸM-PRO" panose="020F0600000000000000" pitchFamily="50" charset="-128"/>
                <a:ea typeface="HG丸ｺﾞｼｯｸM-PRO" panose="020F0600000000000000" pitchFamily="50" charset="-128"/>
              </a:rPr>
              <a:t>テレビのコマーシャルの間は立って足踏み</a:t>
            </a:r>
          </a:p>
        </p:txBody>
      </p:sp>
      <p:sp>
        <p:nvSpPr>
          <p:cNvPr id="27" name="角丸四角形吹き出し 23">
            <a:extLst>
              <a:ext uri="{FF2B5EF4-FFF2-40B4-BE49-F238E27FC236}">
                <a16:creationId xmlns:a16="http://schemas.microsoft.com/office/drawing/2014/main" xmlns="" id="{4B848EEE-678A-4551-A8F8-1EC26EE99FB7}"/>
              </a:ext>
            </a:extLst>
          </p:cNvPr>
          <p:cNvSpPr/>
          <p:nvPr/>
        </p:nvSpPr>
        <p:spPr>
          <a:xfrm>
            <a:off x="744903" y="4407450"/>
            <a:ext cx="2034875" cy="1423308"/>
          </a:xfrm>
          <a:prstGeom prst="wedgeRoundRectCallout">
            <a:avLst>
              <a:gd name="adj1" fmla="val 65628"/>
              <a:gd name="adj2" fmla="val 31500"/>
              <a:gd name="adj3" fmla="val 16667"/>
            </a:avLst>
          </a:prstGeom>
        </p:spPr>
        <p:style>
          <a:lnRef idx="2">
            <a:schemeClr val="accent6"/>
          </a:lnRef>
          <a:fillRef idx="1">
            <a:schemeClr val="lt1"/>
          </a:fillRef>
          <a:effectRef idx="0">
            <a:schemeClr val="accent6"/>
          </a:effectRef>
          <a:fontRef idx="minor">
            <a:schemeClr val="dk1"/>
          </a:fontRef>
        </p:style>
        <p:txBody>
          <a:bodyPr rtlCol="0" anchor="ctr"/>
          <a:lstStyle/>
          <a:p>
            <a:r>
              <a:rPr lang="ja-JP" altLang="en-US" sz="1600" b="1" dirty="0">
                <a:solidFill>
                  <a:prstClr val="black"/>
                </a:solidFill>
                <a:latin typeface="HG丸ｺﾞｼｯｸM-PRO" panose="020F0600000000000000" pitchFamily="50" charset="-128"/>
                <a:ea typeface="HG丸ｺﾞｼｯｸM-PRO" panose="020F0600000000000000" pitchFamily="50" charset="-128"/>
              </a:rPr>
              <a:t>時には、立って会議をしてみよう！</a:t>
            </a:r>
          </a:p>
        </p:txBody>
      </p:sp>
      <p:sp>
        <p:nvSpPr>
          <p:cNvPr id="28" name="角丸四角形吹き出し 23">
            <a:extLst>
              <a:ext uri="{FF2B5EF4-FFF2-40B4-BE49-F238E27FC236}">
                <a16:creationId xmlns:a16="http://schemas.microsoft.com/office/drawing/2014/main" xmlns="" id="{22C52A9B-63AB-4699-8575-1C03822392E5}"/>
              </a:ext>
            </a:extLst>
          </p:cNvPr>
          <p:cNvSpPr/>
          <p:nvPr/>
        </p:nvSpPr>
        <p:spPr>
          <a:xfrm>
            <a:off x="5965306" y="2678916"/>
            <a:ext cx="1818868" cy="1423308"/>
          </a:xfrm>
          <a:prstGeom prst="wedgeRoundRectCallout">
            <a:avLst>
              <a:gd name="adj1" fmla="val 82624"/>
              <a:gd name="adj2" fmla="val -14966"/>
              <a:gd name="adj3" fmla="val 16667"/>
            </a:avLst>
          </a:prstGeom>
        </p:spPr>
        <p:style>
          <a:lnRef idx="2">
            <a:schemeClr val="accent6"/>
          </a:lnRef>
          <a:fillRef idx="1">
            <a:schemeClr val="lt1"/>
          </a:fillRef>
          <a:effectRef idx="0">
            <a:schemeClr val="accent6"/>
          </a:effectRef>
          <a:fontRef idx="minor">
            <a:schemeClr val="dk1"/>
          </a:fontRef>
        </p:style>
        <p:txBody>
          <a:bodyPr rtlCol="0" anchor="ctr"/>
          <a:lstStyle/>
          <a:p>
            <a:r>
              <a:rPr lang="ja-JP" altLang="en-US" sz="1600" b="1" dirty="0">
                <a:solidFill>
                  <a:prstClr val="black"/>
                </a:solidFill>
                <a:latin typeface="HG丸ｺﾞｼｯｸM-PRO" panose="020F0600000000000000" pitchFamily="50" charset="-128"/>
                <a:ea typeface="HG丸ｺﾞｼｯｸM-PRO" panose="020F0600000000000000" pitchFamily="50" charset="-128"/>
              </a:rPr>
              <a:t>仕事の合間に、立ってドリンクタイム♪</a:t>
            </a:r>
          </a:p>
        </p:txBody>
      </p:sp>
      <p:pic>
        <p:nvPicPr>
          <p:cNvPr id="8"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96079" y="2437369"/>
            <a:ext cx="2118574" cy="21185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9" name="角丸四角形吹き出し 5">
            <a:extLst>
              <a:ext uri="{FF2B5EF4-FFF2-40B4-BE49-F238E27FC236}">
                <a16:creationId xmlns:a16="http://schemas.microsoft.com/office/drawing/2014/main" xmlns="" id="{C4E2ACBE-6A5D-485D-97BE-D2F06E6C5BE4}"/>
              </a:ext>
            </a:extLst>
          </p:cNvPr>
          <p:cNvSpPr/>
          <p:nvPr/>
        </p:nvSpPr>
        <p:spPr>
          <a:xfrm>
            <a:off x="989712" y="2550103"/>
            <a:ext cx="1451429" cy="1233714"/>
          </a:xfrm>
          <a:prstGeom prst="wedgeRoundRectCallout">
            <a:avLst>
              <a:gd name="adj1" fmla="val 86654"/>
              <a:gd name="adj2" fmla="val 27856"/>
              <a:gd name="adj3" fmla="val 16667"/>
            </a:avLst>
          </a:prstGeom>
        </p:spPr>
        <p:style>
          <a:lnRef idx="2">
            <a:schemeClr val="accent6"/>
          </a:lnRef>
          <a:fillRef idx="1">
            <a:schemeClr val="lt1"/>
          </a:fillRef>
          <a:effectRef idx="0">
            <a:schemeClr val="accent6"/>
          </a:effectRef>
          <a:fontRef idx="minor">
            <a:schemeClr val="dk1"/>
          </a:fontRef>
        </p:style>
        <p:txBody>
          <a:bodyPr rtlCol="0" anchor="ctr"/>
          <a:lstStyle/>
          <a:p>
            <a:r>
              <a:rPr lang="ja-JP" altLang="en-US" sz="1600" b="1" dirty="0">
                <a:solidFill>
                  <a:prstClr val="black"/>
                </a:solidFill>
                <a:latin typeface="HG丸ｺﾞｼｯｸM-PRO" panose="020F0600000000000000" pitchFamily="50" charset="-128"/>
                <a:ea typeface="HG丸ｺﾞｼｯｸM-PRO" panose="020F0600000000000000" pitchFamily="50" charset="-128"/>
              </a:rPr>
              <a:t>電車では、座らず立つ</a:t>
            </a:r>
          </a:p>
        </p:txBody>
      </p:sp>
      <p:pic>
        <p:nvPicPr>
          <p:cNvPr id="10" name="Picture 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779778" y="4360147"/>
            <a:ext cx="2256737" cy="22567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 name="Picture 3"/>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379098" y="3549096"/>
            <a:ext cx="3242904" cy="32429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 name="Picture 2"/>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a:stretch/>
        </p:blipFill>
        <p:spPr bwMode="auto">
          <a:xfrm>
            <a:off x="7720083" y="2090007"/>
            <a:ext cx="1410774" cy="28132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 name="Picture 3"/>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a:stretch/>
        </p:blipFill>
        <p:spPr bwMode="auto">
          <a:xfrm>
            <a:off x="8866515" y="3444590"/>
            <a:ext cx="264342" cy="2090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6" name="テキスト ボックス 15">
            <a:extLst>
              <a:ext uri="{FF2B5EF4-FFF2-40B4-BE49-F238E27FC236}">
                <a16:creationId xmlns:a16="http://schemas.microsoft.com/office/drawing/2014/main" xmlns="" id="{2875100C-E2A6-487E-BDB6-62483DA0DD03}"/>
              </a:ext>
            </a:extLst>
          </p:cNvPr>
          <p:cNvSpPr txBox="1"/>
          <p:nvPr/>
        </p:nvSpPr>
        <p:spPr>
          <a:xfrm>
            <a:off x="-90086" y="6530390"/>
            <a:ext cx="10253202" cy="261610"/>
          </a:xfrm>
          <a:prstGeom prst="rect">
            <a:avLst/>
          </a:prstGeom>
          <a:noFill/>
        </p:spPr>
        <p:txBody>
          <a:bodyPr wrap="square" rtlCol="0">
            <a:spAutoFit/>
          </a:bodyPr>
          <a:lstStyle/>
          <a:p>
            <a:pPr algn="ctr"/>
            <a:r>
              <a:rPr lang="ja-JP" altLang="en-US" sz="1100" dirty="0">
                <a:latin typeface="+mn-ea"/>
              </a:rPr>
              <a:t>出典：厚生</a:t>
            </a:r>
            <a:r>
              <a:rPr lang="ja-JP" altLang="en-US" sz="1100" dirty="0" smtClean="0">
                <a:latin typeface="+mn-ea"/>
              </a:rPr>
              <a:t>労働省ホームページ：</a:t>
            </a:r>
            <a:r>
              <a:rPr lang="ja-JP" altLang="en-US" sz="1100" dirty="0">
                <a:latin typeface="+mn-ea"/>
              </a:rPr>
              <a:t>「ｅ</a:t>
            </a:r>
            <a:r>
              <a:rPr lang="en-US" altLang="ja-JP" sz="1100" dirty="0">
                <a:latin typeface="+mn-ea"/>
              </a:rPr>
              <a:t>-</a:t>
            </a:r>
            <a:r>
              <a:rPr lang="ja-JP" altLang="en-US" sz="1100" dirty="0">
                <a:latin typeface="+mn-ea"/>
              </a:rPr>
              <a:t>ヘルスネット－</a:t>
            </a:r>
            <a:r>
              <a:rPr lang="ja-JP" altLang="en-US" sz="1100" dirty="0"/>
              <a:t>身体活動とエネルギー代謝－</a:t>
            </a:r>
            <a:r>
              <a:rPr lang="ja-JP" altLang="en-US" sz="1100" dirty="0">
                <a:latin typeface="+mn-ea"/>
              </a:rPr>
              <a:t>」　</a:t>
            </a:r>
            <a:r>
              <a:rPr lang="en-US" altLang="ja-JP" sz="1100" dirty="0">
                <a:latin typeface="+mn-ea"/>
              </a:rPr>
              <a:t>https://www.e-healthnet.mhlw.go.jp/information/exercise/s-02-003.html</a:t>
            </a:r>
            <a:r>
              <a:rPr lang="ja-JP" altLang="en-US" sz="1100" dirty="0">
                <a:latin typeface="+mn-ea"/>
              </a:rPr>
              <a:t>　　</a:t>
            </a:r>
            <a:endParaRPr kumimoji="1" lang="ja-JP" altLang="en-US" sz="1100" dirty="0">
              <a:latin typeface="+mn-ea"/>
            </a:endParaRPr>
          </a:p>
        </p:txBody>
      </p:sp>
    </p:spTree>
    <p:extLst>
      <p:ext uri="{BB962C8B-B14F-4D97-AF65-F5344CB8AC3E}">
        <p14:creationId xmlns:p14="http://schemas.microsoft.com/office/powerpoint/2010/main" val="153294345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Rectangle 2"/>
          <p:cNvSpPr>
            <a:spLocks noGrp="1" noChangeArrowheads="1"/>
          </p:cNvSpPr>
          <p:nvPr>
            <p:ph type="title"/>
          </p:nvPr>
        </p:nvSpPr>
        <p:spPr>
          <a:xfrm>
            <a:off x="646917" y="76437"/>
            <a:ext cx="8915400" cy="1143000"/>
          </a:xfrm>
        </p:spPr>
        <p:txBody>
          <a:bodyPr/>
          <a:lstStyle/>
          <a:p>
            <a:pPr eaLnBrk="1" hangingPunct="1"/>
            <a:r>
              <a:rPr lang="ja-JP" altLang="en-US" b="1" dirty="0">
                <a:latin typeface="HG丸ｺﾞｼｯｸM-PRO" panose="020F0600000000000000" pitchFamily="50" charset="-128"/>
                <a:ea typeface="HG丸ｺﾞｼｯｸM-PRO" panose="020F0600000000000000" pitchFamily="50" charset="-128"/>
              </a:rPr>
              <a:t>内容</a:t>
            </a:r>
          </a:p>
        </p:txBody>
      </p:sp>
      <p:sp>
        <p:nvSpPr>
          <p:cNvPr id="5124" name="Rectangle 3"/>
          <p:cNvSpPr>
            <a:spLocks noGrp="1" noChangeArrowheads="1"/>
          </p:cNvSpPr>
          <p:nvPr>
            <p:ph idx="1"/>
          </p:nvPr>
        </p:nvSpPr>
        <p:spPr>
          <a:xfrm>
            <a:off x="646917" y="1219437"/>
            <a:ext cx="8812561" cy="5281116"/>
          </a:xfrm>
          <a:ln w="38100">
            <a:solidFill>
              <a:schemeClr val="accent5"/>
            </a:solidFill>
            <a:prstDash val="solid"/>
          </a:ln>
        </p:spPr>
        <p:txBody>
          <a:bodyPr>
            <a:normAutofit fontScale="92500" lnSpcReduction="20000"/>
          </a:bodyPr>
          <a:lstStyle/>
          <a:p>
            <a:pPr marL="0" indent="0">
              <a:buNone/>
            </a:pPr>
            <a:endParaRPr lang="en-US" altLang="ja-JP" sz="3200" b="1" dirty="0">
              <a:latin typeface="HG丸ｺﾞｼｯｸM-PRO" panose="020F0600000000000000" pitchFamily="50" charset="-128"/>
              <a:ea typeface="HG丸ｺﾞｼｯｸM-PRO" panose="020F0600000000000000" pitchFamily="50" charset="-128"/>
            </a:endParaRPr>
          </a:p>
          <a:p>
            <a:pPr marL="0" indent="0">
              <a:buNone/>
            </a:pPr>
            <a:r>
              <a:rPr lang="ja-JP" altLang="en-US" sz="3200" b="1" dirty="0">
                <a:latin typeface="HG丸ｺﾞｼｯｸM-PRO" panose="020F0600000000000000" pitchFamily="50" charset="-128"/>
                <a:ea typeface="HG丸ｺﾞｼｯｸM-PRO" panose="020F0600000000000000" pitchFamily="50" charset="-128"/>
              </a:rPr>
              <a:t>はじめに</a:t>
            </a:r>
            <a:endParaRPr lang="en-US" altLang="ja-JP" sz="3200" b="1" dirty="0">
              <a:latin typeface="HG丸ｺﾞｼｯｸM-PRO" panose="020F0600000000000000" pitchFamily="50" charset="-128"/>
              <a:ea typeface="HG丸ｺﾞｼｯｸM-PRO" panose="020F0600000000000000" pitchFamily="50" charset="-128"/>
            </a:endParaRPr>
          </a:p>
          <a:p>
            <a:pPr marL="0" indent="0">
              <a:buNone/>
            </a:pPr>
            <a:endParaRPr lang="en-US" altLang="ja-JP" sz="3000" b="1" dirty="0">
              <a:latin typeface="HG丸ｺﾞｼｯｸM-PRO" panose="020F0600000000000000" pitchFamily="50" charset="-128"/>
              <a:ea typeface="HG丸ｺﾞｼｯｸM-PRO" panose="020F0600000000000000" pitchFamily="50" charset="-128"/>
            </a:endParaRPr>
          </a:p>
          <a:p>
            <a:pPr marL="0" indent="0">
              <a:buNone/>
            </a:pPr>
            <a:r>
              <a:rPr lang="ja-JP" altLang="en-US" sz="3000" b="1" dirty="0">
                <a:latin typeface="HG丸ｺﾞｼｯｸM-PRO" panose="020F0600000000000000" pitchFamily="50" charset="-128"/>
                <a:ea typeface="HG丸ｺﾞｼｯｸM-PRO" panose="020F0600000000000000" pitchFamily="50" charset="-128"/>
              </a:rPr>
              <a:t>１：</a:t>
            </a:r>
            <a:r>
              <a:rPr lang="ja-JP" altLang="en-US" sz="3200" b="1" dirty="0">
                <a:latin typeface="HG丸ｺﾞｼｯｸM-PRO" panose="020F0600000000000000" pitchFamily="50" charset="-128"/>
                <a:ea typeface="HG丸ｺﾞｼｯｸM-PRO" panose="020F0600000000000000" pitchFamily="50" charset="-128"/>
              </a:rPr>
              <a:t>休職中に生活習慣を振り返る意義</a:t>
            </a:r>
            <a:endParaRPr lang="en-US" altLang="ja-JP" sz="3000" b="1" dirty="0">
              <a:latin typeface="HG丸ｺﾞｼｯｸM-PRO" panose="020F0600000000000000" pitchFamily="50" charset="-128"/>
              <a:ea typeface="HG丸ｺﾞｼｯｸM-PRO" panose="020F0600000000000000" pitchFamily="50" charset="-128"/>
            </a:endParaRPr>
          </a:p>
          <a:p>
            <a:pPr marL="0" indent="0" eaLnBrk="1" hangingPunct="1">
              <a:buNone/>
            </a:pPr>
            <a:endParaRPr lang="en-US" altLang="ja-JP" sz="3000" b="1" dirty="0">
              <a:latin typeface="HG丸ｺﾞｼｯｸM-PRO" panose="020F0600000000000000" pitchFamily="50" charset="-128"/>
              <a:ea typeface="HG丸ｺﾞｼｯｸM-PRO" panose="020F0600000000000000" pitchFamily="50" charset="-128"/>
            </a:endParaRPr>
          </a:p>
          <a:p>
            <a:pPr marL="0" indent="0">
              <a:buNone/>
            </a:pPr>
            <a:r>
              <a:rPr lang="ja-JP" altLang="en-US" sz="3200" b="1" dirty="0">
                <a:latin typeface="HG丸ｺﾞｼｯｸM-PRO" panose="020F0600000000000000" pitchFamily="50" charset="-128"/>
                <a:ea typeface="HG丸ｺﾞｼｯｸM-PRO" panose="020F0600000000000000" pitchFamily="50" charset="-128"/>
              </a:rPr>
              <a:t>２：よい生活習慣のポイント</a:t>
            </a:r>
            <a:endParaRPr lang="en-US" altLang="ja-JP" sz="3200" b="1" dirty="0">
              <a:latin typeface="HG丸ｺﾞｼｯｸM-PRO" panose="020F0600000000000000" pitchFamily="50" charset="-128"/>
              <a:ea typeface="HG丸ｺﾞｼｯｸM-PRO" panose="020F0600000000000000" pitchFamily="50" charset="-128"/>
            </a:endParaRPr>
          </a:p>
          <a:p>
            <a:pPr marL="0" indent="0">
              <a:buNone/>
            </a:pPr>
            <a:r>
              <a:rPr lang="ja-JP" altLang="en-US" b="1" dirty="0" smtClean="0">
                <a:latin typeface="HG丸ｺﾞｼｯｸM-PRO" panose="020F0600000000000000" pitchFamily="50" charset="-128"/>
                <a:ea typeface="HG丸ｺﾞｼｯｸM-PRO" panose="020F0600000000000000" pitchFamily="50" charset="-128"/>
              </a:rPr>
              <a:t>　</a:t>
            </a:r>
            <a:r>
              <a:rPr lang="en-US" altLang="ja-JP" b="1" dirty="0" smtClean="0">
                <a:latin typeface="HG丸ｺﾞｼｯｸM-PRO" panose="020F0600000000000000" pitchFamily="50" charset="-128"/>
                <a:ea typeface="HG丸ｺﾞｼｯｸM-PRO" panose="020F0600000000000000" pitchFamily="50" charset="-128"/>
              </a:rPr>
              <a:t>(</a:t>
            </a:r>
            <a:r>
              <a:rPr lang="ja-JP" altLang="en-US" b="1" dirty="0" smtClean="0">
                <a:latin typeface="HG丸ｺﾞｼｯｸM-PRO" panose="020F0600000000000000" pitchFamily="50" charset="-128"/>
                <a:ea typeface="HG丸ｺﾞｼｯｸM-PRO" panose="020F0600000000000000" pitchFamily="50" charset="-128"/>
              </a:rPr>
              <a:t>１</a:t>
            </a:r>
            <a:r>
              <a:rPr lang="en-US" altLang="ja-JP" b="1" dirty="0" smtClean="0">
                <a:latin typeface="HG丸ｺﾞｼｯｸM-PRO" panose="020F0600000000000000" pitchFamily="50" charset="-128"/>
                <a:ea typeface="HG丸ｺﾞｼｯｸM-PRO" panose="020F0600000000000000" pitchFamily="50" charset="-128"/>
              </a:rPr>
              <a:t>)</a:t>
            </a:r>
            <a:r>
              <a:rPr lang="ja-JP" altLang="en-US" b="1" dirty="0">
                <a:latin typeface="HG丸ｺﾞｼｯｸM-PRO" panose="020F0600000000000000" pitchFamily="50" charset="-128"/>
                <a:ea typeface="HG丸ｺﾞｼｯｸM-PRO" panose="020F0600000000000000" pitchFamily="50" charset="-128"/>
              </a:rPr>
              <a:t> </a:t>
            </a:r>
            <a:r>
              <a:rPr lang="ja-JP" altLang="en-US" b="1" dirty="0" smtClean="0">
                <a:latin typeface="HG丸ｺﾞｼｯｸM-PRO" panose="020F0600000000000000" pitchFamily="50" charset="-128"/>
                <a:ea typeface="HG丸ｺﾞｼｯｸM-PRO" panose="020F0600000000000000" pitchFamily="50" charset="-128"/>
              </a:rPr>
              <a:t>睡眠</a:t>
            </a:r>
            <a:r>
              <a:rPr lang="ja-JP" altLang="en-US" b="1" dirty="0">
                <a:latin typeface="HG丸ｺﾞｼｯｸM-PRO" panose="020F0600000000000000" pitchFamily="50" charset="-128"/>
                <a:ea typeface="HG丸ｺﾞｼｯｸM-PRO" panose="020F0600000000000000" pitchFamily="50" charset="-128"/>
              </a:rPr>
              <a:t>について</a:t>
            </a:r>
            <a:endParaRPr lang="en-US" altLang="ja-JP" b="1" dirty="0">
              <a:latin typeface="HG丸ｺﾞｼｯｸM-PRO" panose="020F0600000000000000" pitchFamily="50" charset="-128"/>
              <a:ea typeface="HG丸ｺﾞｼｯｸM-PRO" panose="020F0600000000000000" pitchFamily="50" charset="-128"/>
            </a:endParaRPr>
          </a:p>
          <a:p>
            <a:pPr marL="0" indent="0">
              <a:buNone/>
            </a:pPr>
            <a:r>
              <a:rPr lang="ja-JP" altLang="en-US" b="1" dirty="0" smtClean="0">
                <a:latin typeface="HG丸ｺﾞｼｯｸM-PRO" panose="020F0600000000000000" pitchFamily="50" charset="-128"/>
                <a:ea typeface="HG丸ｺﾞｼｯｸM-PRO" panose="020F0600000000000000" pitchFamily="50" charset="-128"/>
              </a:rPr>
              <a:t>　</a:t>
            </a:r>
            <a:r>
              <a:rPr lang="en-US" altLang="ja-JP" b="1" dirty="0" smtClean="0">
                <a:latin typeface="HG丸ｺﾞｼｯｸM-PRO" panose="020F0600000000000000" pitchFamily="50" charset="-128"/>
                <a:ea typeface="HG丸ｺﾞｼｯｸM-PRO" panose="020F0600000000000000" pitchFamily="50" charset="-128"/>
              </a:rPr>
              <a:t>(</a:t>
            </a:r>
            <a:r>
              <a:rPr lang="ja-JP" altLang="en-US" b="1" dirty="0" smtClean="0">
                <a:latin typeface="HG丸ｺﾞｼｯｸM-PRO" panose="020F0600000000000000" pitchFamily="50" charset="-128"/>
                <a:ea typeface="HG丸ｺﾞｼｯｸM-PRO" panose="020F0600000000000000" pitchFamily="50" charset="-128"/>
              </a:rPr>
              <a:t>２</a:t>
            </a:r>
            <a:r>
              <a:rPr lang="en-US" altLang="ja-JP" b="1" dirty="0" smtClean="0">
                <a:latin typeface="HG丸ｺﾞｼｯｸM-PRO" panose="020F0600000000000000" pitchFamily="50" charset="-128"/>
                <a:ea typeface="HG丸ｺﾞｼｯｸM-PRO" panose="020F0600000000000000" pitchFamily="50" charset="-128"/>
              </a:rPr>
              <a:t>) </a:t>
            </a:r>
            <a:r>
              <a:rPr lang="ja-JP" altLang="en-US" b="1" dirty="0" smtClean="0">
                <a:latin typeface="HG丸ｺﾞｼｯｸM-PRO" panose="020F0600000000000000" pitchFamily="50" charset="-128"/>
                <a:ea typeface="HG丸ｺﾞｼｯｸM-PRO" panose="020F0600000000000000" pitchFamily="50" charset="-128"/>
              </a:rPr>
              <a:t>食事</a:t>
            </a:r>
            <a:r>
              <a:rPr lang="ja-JP" altLang="en-US" b="1" dirty="0">
                <a:latin typeface="HG丸ｺﾞｼｯｸM-PRO" panose="020F0600000000000000" pitchFamily="50" charset="-128"/>
                <a:ea typeface="HG丸ｺﾞｼｯｸM-PRO" panose="020F0600000000000000" pitchFamily="50" charset="-128"/>
              </a:rPr>
              <a:t>について</a:t>
            </a:r>
            <a:endParaRPr lang="en-US" altLang="ja-JP" b="1" dirty="0">
              <a:latin typeface="HG丸ｺﾞｼｯｸM-PRO" panose="020F0600000000000000" pitchFamily="50" charset="-128"/>
              <a:ea typeface="HG丸ｺﾞｼｯｸM-PRO" panose="020F0600000000000000" pitchFamily="50" charset="-128"/>
            </a:endParaRPr>
          </a:p>
          <a:p>
            <a:pPr marL="0" indent="0">
              <a:buNone/>
            </a:pPr>
            <a:r>
              <a:rPr lang="ja-JP" altLang="en-US" b="1" dirty="0" smtClean="0">
                <a:latin typeface="HG丸ｺﾞｼｯｸM-PRO" panose="020F0600000000000000" pitchFamily="50" charset="-128"/>
                <a:ea typeface="HG丸ｺﾞｼｯｸM-PRO" panose="020F0600000000000000" pitchFamily="50" charset="-128"/>
              </a:rPr>
              <a:t>　</a:t>
            </a:r>
            <a:r>
              <a:rPr lang="en-US" altLang="ja-JP" b="1" dirty="0" smtClean="0">
                <a:latin typeface="HG丸ｺﾞｼｯｸM-PRO" panose="020F0600000000000000" pitchFamily="50" charset="-128"/>
                <a:ea typeface="HG丸ｺﾞｼｯｸM-PRO" panose="020F0600000000000000" pitchFamily="50" charset="-128"/>
              </a:rPr>
              <a:t>(</a:t>
            </a:r>
            <a:r>
              <a:rPr lang="ja-JP" altLang="en-US" b="1" dirty="0" smtClean="0">
                <a:latin typeface="HG丸ｺﾞｼｯｸM-PRO" panose="020F0600000000000000" pitchFamily="50" charset="-128"/>
                <a:ea typeface="HG丸ｺﾞｼｯｸM-PRO" panose="020F0600000000000000" pitchFamily="50" charset="-128"/>
              </a:rPr>
              <a:t>３</a:t>
            </a:r>
            <a:r>
              <a:rPr lang="en-US" altLang="ja-JP" b="1" dirty="0" smtClean="0">
                <a:latin typeface="HG丸ｺﾞｼｯｸM-PRO" panose="020F0600000000000000" pitchFamily="50" charset="-128"/>
                <a:ea typeface="HG丸ｺﾞｼｯｸM-PRO" panose="020F0600000000000000" pitchFamily="50" charset="-128"/>
              </a:rPr>
              <a:t>) </a:t>
            </a:r>
            <a:r>
              <a:rPr lang="ja-JP" altLang="en-US" b="1" dirty="0" smtClean="0">
                <a:latin typeface="HG丸ｺﾞｼｯｸM-PRO" panose="020F0600000000000000" pitchFamily="50" charset="-128"/>
                <a:ea typeface="HG丸ｺﾞｼｯｸM-PRO" panose="020F0600000000000000" pitchFamily="50" charset="-128"/>
              </a:rPr>
              <a:t>運動</a:t>
            </a:r>
            <a:r>
              <a:rPr lang="ja-JP" altLang="en-US" b="1" dirty="0">
                <a:latin typeface="HG丸ｺﾞｼｯｸM-PRO" panose="020F0600000000000000" pitchFamily="50" charset="-128"/>
                <a:ea typeface="HG丸ｺﾞｼｯｸM-PRO" panose="020F0600000000000000" pitchFamily="50" charset="-128"/>
              </a:rPr>
              <a:t>について</a:t>
            </a:r>
            <a:endParaRPr lang="en-US" altLang="ja-JP" b="1" dirty="0">
              <a:latin typeface="HG丸ｺﾞｼｯｸM-PRO" panose="020F0600000000000000" pitchFamily="50" charset="-128"/>
              <a:ea typeface="HG丸ｺﾞｼｯｸM-PRO" panose="020F0600000000000000" pitchFamily="50" charset="-128"/>
            </a:endParaRPr>
          </a:p>
          <a:p>
            <a:pPr marL="0" indent="0">
              <a:buNone/>
            </a:pPr>
            <a:r>
              <a:rPr lang="ja-JP" altLang="en-US" b="1" dirty="0">
                <a:latin typeface="HG丸ｺﾞｼｯｸM-PRO" panose="020F0600000000000000" pitchFamily="50" charset="-128"/>
                <a:ea typeface="HG丸ｺﾞｼｯｸM-PRO" panose="020F0600000000000000" pitchFamily="50" charset="-128"/>
              </a:rPr>
              <a:t>　</a:t>
            </a:r>
            <a:r>
              <a:rPr lang="en-US" altLang="ja-JP" b="1" dirty="0" smtClean="0">
                <a:latin typeface="HG丸ｺﾞｼｯｸM-PRO" panose="020F0600000000000000" pitchFamily="50" charset="-128"/>
                <a:ea typeface="HG丸ｺﾞｼｯｸM-PRO" panose="020F0600000000000000" pitchFamily="50" charset="-128"/>
              </a:rPr>
              <a:t>(</a:t>
            </a:r>
            <a:r>
              <a:rPr lang="ja-JP" altLang="en-US" b="1" dirty="0" smtClean="0">
                <a:latin typeface="HG丸ｺﾞｼｯｸM-PRO" panose="020F0600000000000000" pitchFamily="50" charset="-128"/>
                <a:ea typeface="HG丸ｺﾞｼｯｸM-PRO" panose="020F0600000000000000" pitchFamily="50" charset="-128"/>
              </a:rPr>
              <a:t>４</a:t>
            </a:r>
            <a:r>
              <a:rPr lang="en-US" altLang="ja-JP" b="1" dirty="0" smtClean="0">
                <a:latin typeface="HG丸ｺﾞｼｯｸM-PRO" panose="020F0600000000000000" pitchFamily="50" charset="-128"/>
                <a:ea typeface="HG丸ｺﾞｼｯｸM-PRO" panose="020F0600000000000000" pitchFamily="50" charset="-128"/>
              </a:rPr>
              <a:t>) </a:t>
            </a:r>
            <a:r>
              <a:rPr lang="ja-JP" altLang="en-US" b="1" dirty="0" smtClean="0">
                <a:latin typeface="HG丸ｺﾞｼｯｸM-PRO" panose="020F0600000000000000" pitchFamily="50" charset="-128"/>
                <a:ea typeface="HG丸ｺﾞｼｯｸM-PRO" panose="020F0600000000000000" pitchFamily="50" charset="-128"/>
              </a:rPr>
              <a:t>その他</a:t>
            </a:r>
            <a:r>
              <a:rPr lang="ja-JP" altLang="en-US" b="1" dirty="0">
                <a:latin typeface="HG丸ｺﾞｼｯｸM-PRO" panose="020F0600000000000000" pitchFamily="50" charset="-128"/>
                <a:ea typeface="HG丸ｺﾞｼｯｸM-PRO" panose="020F0600000000000000" pitchFamily="50" charset="-128"/>
              </a:rPr>
              <a:t>のセルフケアについて</a:t>
            </a:r>
            <a:endParaRPr lang="en-US" altLang="ja-JP" b="1" dirty="0">
              <a:latin typeface="HG丸ｺﾞｼｯｸM-PRO" panose="020F0600000000000000" pitchFamily="50" charset="-128"/>
              <a:ea typeface="HG丸ｺﾞｼｯｸM-PRO" panose="020F0600000000000000" pitchFamily="50" charset="-128"/>
            </a:endParaRPr>
          </a:p>
          <a:p>
            <a:pPr marL="0" indent="0" eaLnBrk="1" hangingPunct="1">
              <a:buNone/>
            </a:pPr>
            <a:endParaRPr lang="en-US" altLang="ja-JP" sz="3000" b="1" dirty="0">
              <a:latin typeface="HG丸ｺﾞｼｯｸM-PRO" panose="020F0600000000000000" pitchFamily="50" charset="-128"/>
              <a:ea typeface="HG丸ｺﾞｼｯｸM-PRO" panose="020F0600000000000000" pitchFamily="50" charset="-128"/>
            </a:endParaRPr>
          </a:p>
          <a:p>
            <a:pPr marL="0" indent="0">
              <a:buNone/>
            </a:pPr>
            <a:r>
              <a:rPr lang="ja-JP" altLang="en-US" sz="3000" b="1" dirty="0">
                <a:latin typeface="HG丸ｺﾞｼｯｸM-PRO" panose="020F0600000000000000" pitchFamily="50" charset="-128"/>
                <a:ea typeface="HG丸ｺﾞｼｯｸM-PRO" panose="020F0600000000000000" pitchFamily="50" charset="-128"/>
              </a:rPr>
              <a:t>３：生活習慣の振り返り</a:t>
            </a:r>
            <a:endParaRPr lang="en-US" altLang="ja-JP" sz="3000" b="1" dirty="0">
              <a:latin typeface="HG丸ｺﾞｼｯｸM-PRO" panose="020F0600000000000000" pitchFamily="50" charset="-128"/>
              <a:ea typeface="HG丸ｺﾞｼｯｸM-PRO" panose="020F0600000000000000" pitchFamily="50" charset="-128"/>
            </a:endParaRPr>
          </a:p>
        </p:txBody>
      </p:sp>
    </p:spTree>
    <p:extLst>
      <p:ext uri="{BB962C8B-B14F-4D97-AF65-F5344CB8AC3E}">
        <p14:creationId xmlns:p14="http://schemas.microsoft.com/office/powerpoint/2010/main" val="104643668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681035" y="1633431"/>
            <a:ext cx="8543925" cy="1325563"/>
          </a:xfrm>
        </p:spPr>
        <p:txBody>
          <a:bodyPr>
            <a:normAutofit/>
          </a:bodyPr>
          <a:lstStyle/>
          <a:p>
            <a:r>
              <a:rPr lang="ja-JP" altLang="en-US" b="1" dirty="0">
                <a:latin typeface="HG丸ｺﾞｼｯｸM-PRO" panose="020F0600000000000000" pitchFamily="50" charset="-128"/>
                <a:ea typeface="HG丸ｺﾞｼｯｸM-PRO" panose="020F0600000000000000" pitchFamily="50" charset="-128"/>
              </a:rPr>
              <a:t>２：よい生活習慣のポイント</a:t>
            </a:r>
            <a:r>
              <a:rPr lang="en-US" altLang="ja-JP" b="1" dirty="0">
                <a:latin typeface="HG丸ｺﾞｼｯｸM-PRO" panose="020F0600000000000000" pitchFamily="50" charset="-128"/>
                <a:ea typeface="HG丸ｺﾞｼｯｸM-PRO" panose="020F0600000000000000" pitchFamily="50" charset="-128"/>
              </a:rPr>
              <a:t/>
            </a:r>
            <a:br>
              <a:rPr lang="en-US" altLang="ja-JP" b="1" dirty="0">
                <a:latin typeface="HG丸ｺﾞｼｯｸM-PRO" panose="020F0600000000000000" pitchFamily="50" charset="-128"/>
                <a:ea typeface="HG丸ｺﾞｼｯｸM-PRO" panose="020F0600000000000000" pitchFamily="50" charset="-128"/>
              </a:rPr>
            </a:br>
            <a:r>
              <a:rPr lang="ja-JP" altLang="en-US" b="1" dirty="0">
                <a:latin typeface="HG丸ｺﾞｼｯｸM-PRO" panose="020F0600000000000000" pitchFamily="50" charset="-128"/>
                <a:ea typeface="HG丸ｺﾞｼｯｸM-PRO" panose="020F0600000000000000" pitchFamily="50" charset="-128"/>
              </a:rPr>
              <a:t>　</a:t>
            </a:r>
            <a:r>
              <a:rPr lang="en-US" altLang="ja-JP" b="1" dirty="0" smtClean="0">
                <a:latin typeface="HG丸ｺﾞｼｯｸM-PRO" panose="020F0600000000000000" pitchFamily="50" charset="-128"/>
                <a:ea typeface="HG丸ｺﾞｼｯｸM-PRO" panose="020F0600000000000000" pitchFamily="50" charset="-128"/>
              </a:rPr>
              <a:t>(</a:t>
            </a:r>
            <a:r>
              <a:rPr lang="ja-JP" altLang="en-US" b="1" dirty="0" smtClean="0">
                <a:latin typeface="HG丸ｺﾞｼｯｸM-PRO" panose="020F0600000000000000" pitchFamily="50" charset="-128"/>
                <a:ea typeface="HG丸ｺﾞｼｯｸM-PRO" panose="020F0600000000000000" pitchFamily="50" charset="-128"/>
              </a:rPr>
              <a:t>４</a:t>
            </a:r>
            <a:r>
              <a:rPr lang="en-US" altLang="ja-JP" b="1" dirty="0" smtClean="0">
                <a:latin typeface="HG丸ｺﾞｼｯｸM-PRO" panose="020F0600000000000000" pitchFamily="50" charset="-128"/>
                <a:ea typeface="HG丸ｺﾞｼｯｸM-PRO" panose="020F0600000000000000" pitchFamily="50" charset="-128"/>
              </a:rPr>
              <a:t>) </a:t>
            </a:r>
            <a:r>
              <a:rPr kumimoji="1" lang="ja-JP" altLang="en-US" dirty="0" smtClean="0">
                <a:latin typeface="HG丸ｺﾞｼｯｸM-PRO" panose="020F0600000000000000" pitchFamily="50" charset="-128"/>
                <a:ea typeface="HG丸ｺﾞｼｯｸM-PRO" panose="020F0600000000000000" pitchFamily="50" charset="-128"/>
              </a:rPr>
              <a:t>その他</a:t>
            </a:r>
            <a:r>
              <a:rPr kumimoji="1" lang="ja-JP" altLang="en-US" dirty="0">
                <a:latin typeface="HG丸ｺﾞｼｯｸM-PRO" panose="020F0600000000000000" pitchFamily="50" charset="-128"/>
                <a:ea typeface="HG丸ｺﾞｼｯｸM-PRO" panose="020F0600000000000000" pitchFamily="50" charset="-128"/>
              </a:rPr>
              <a:t>のセルフケア</a:t>
            </a:r>
          </a:p>
        </p:txBody>
      </p:sp>
      <p:pic>
        <p:nvPicPr>
          <p:cNvPr id="3" name="Picture 2">
            <a:extLst>
              <a:ext uri="{FF2B5EF4-FFF2-40B4-BE49-F238E27FC236}">
                <a16:creationId xmlns:a16="http://schemas.microsoft.com/office/drawing/2014/main" xmlns="" id="{CC975018-C2F4-4E9F-A793-386C5D7A9D05}"/>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105984" y="2739284"/>
            <a:ext cx="3554939" cy="35549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2544227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a:spLocks noGrp="1"/>
          </p:cNvSpPr>
          <p:nvPr>
            <p:ph sz="quarter" idx="1"/>
          </p:nvPr>
        </p:nvSpPr>
        <p:spPr>
          <a:xfrm>
            <a:off x="429107" y="945189"/>
            <a:ext cx="8938059" cy="5259822"/>
          </a:xfrm>
          <a:ln>
            <a:solidFill>
              <a:schemeClr val="tx1"/>
            </a:solidFill>
          </a:ln>
        </p:spPr>
        <p:txBody>
          <a:bodyPr>
            <a:normAutofit/>
          </a:bodyPr>
          <a:lstStyle/>
          <a:p>
            <a:pPr marL="0" indent="0">
              <a:buNone/>
            </a:pPr>
            <a:endParaRPr lang="en-US" altLang="ja-JP" sz="2400" b="1" dirty="0">
              <a:solidFill>
                <a:schemeClr val="accent2">
                  <a:lumMod val="75000"/>
                </a:schemeClr>
              </a:solidFill>
              <a:latin typeface="HG丸ｺﾞｼｯｸM-PRO" panose="020F0600000000000000" pitchFamily="50" charset="-128"/>
              <a:ea typeface="HG丸ｺﾞｼｯｸM-PRO" panose="020F0600000000000000" pitchFamily="50" charset="-128"/>
            </a:endParaRPr>
          </a:p>
          <a:p>
            <a:pPr marL="0" indent="0">
              <a:buNone/>
            </a:pPr>
            <a:endParaRPr kumimoji="1" lang="en-US" altLang="ja-JP" b="1" dirty="0">
              <a:solidFill>
                <a:schemeClr val="accent2">
                  <a:lumMod val="75000"/>
                </a:schemeClr>
              </a:solidFill>
              <a:latin typeface="HG丸ｺﾞｼｯｸM-PRO" panose="020F0600000000000000" pitchFamily="50" charset="-128"/>
              <a:ea typeface="HG丸ｺﾞｼｯｸM-PRO" panose="020F0600000000000000" pitchFamily="50" charset="-128"/>
            </a:endParaRPr>
          </a:p>
          <a:p>
            <a:pPr marL="0" indent="0">
              <a:buNone/>
            </a:pPr>
            <a:endParaRPr lang="en-US" altLang="ja-JP" b="1" dirty="0">
              <a:solidFill>
                <a:schemeClr val="accent2">
                  <a:lumMod val="75000"/>
                </a:schemeClr>
              </a:solidFill>
              <a:latin typeface="HG丸ｺﾞｼｯｸM-PRO" panose="020F0600000000000000" pitchFamily="50" charset="-128"/>
              <a:ea typeface="HG丸ｺﾞｼｯｸM-PRO" panose="020F0600000000000000" pitchFamily="50" charset="-128"/>
            </a:endParaRPr>
          </a:p>
          <a:p>
            <a:pPr marL="0" indent="0">
              <a:buNone/>
            </a:pPr>
            <a:endParaRPr kumimoji="1" lang="en-US" altLang="ja-JP" b="1" dirty="0">
              <a:solidFill>
                <a:schemeClr val="accent2">
                  <a:lumMod val="75000"/>
                </a:schemeClr>
              </a:solidFill>
              <a:latin typeface="HG丸ｺﾞｼｯｸM-PRO" panose="020F0600000000000000" pitchFamily="50" charset="-128"/>
              <a:ea typeface="HG丸ｺﾞｼｯｸM-PRO" panose="020F0600000000000000" pitchFamily="50" charset="-128"/>
            </a:endParaRPr>
          </a:p>
          <a:p>
            <a:pPr marL="0" indent="0">
              <a:buNone/>
            </a:pPr>
            <a:endParaRPr kumimoji="1" lang="en-US" altLang="ja-JP" b="1" dirty="0">
              <a:solidFill>
                <a:schemeClr val="accent2">
                  <a:lumMod val="75000"/>
                </a:schemeClr>
              </a:solidFill>
              <a:latin typeface="HG丸ｺﾞｼｯｸM-PRO" panose="020F0600000000000000" pitchFamily="50" charset="-128"/>
              <a:ea typeface="HG丸ｺﾞｼｯｸM-PRO" panose="020F0600000000000000" pitchFamily="50" charset="-128"/>
            </a:endParaRPr>
          </a:p>
        </p:txBody>
      </p:sp>
      <p:sp>
        <p:nvSpPr>
          <p:cNvPr id="22" name="タイトル 1"/>
          <p:cNvSpPr txBox="1">
            <a:spLocks/>
          </p:cNvSpPr>
          <p:nvPr/>
        </p:nvSpPr>
        <p:spPr>
          <a:xfrm>
            <a:off x="604770" y="83165"/>
            <a:ext cx="8786916" cy="868601"/>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ja-JP" altLang="en-US" sz="3200" b="1" dirty="0">
                <a:latin typeface="HG丸ｺﾞｼｯｸM-PRO" panose="020F0600000000000000" pitchFamily="50" charset="-128"/>
                <a:ea typeface="HG丸ｺﾞｼｯｸM-PRO" panose="020F0600000000000000" pitchFamily="50" charset="-128"/>
              </a:rPr>
              <a:t>「セルフケア」とは・・・　</a:t>
            </a:r>
          </a:p>
        </p:txBody>
      </p:sp>
      <p:sp>
        <p:nvSpPr>
          <p:cNvPr id="16" name="右大かっこ 15">
            <a:extLst>
              <a:ext uri="{FF2B5EF4-FFF2-40B4-BE49-F238E27FC236}">
                <a16:creationId xmlns:a16="http://schemas.microsoft.com/office/drawing/2014/main" xmlns="" id="{3A48E20D-4C09-4B50-AA69-D7E531EF556E}"/>
              </a:ext>
            </a:extLst>
          </p:cNvPr>
          <p:cNvSpPr/>
          <p:nvPr/>
        </p:nvSpPr>
        <p:spPr>
          <a:xfrm rot="5400000">
            <a:off x="7062512" y="3980009"/>
            <a:ext cx="315926" cy="1533103"/>
          </a:xfrm>
          <a:prstGeom prst="rightBracket">
            <a:avLst>
              <a:gd name="adj" fmla="val 72027"/>
            </a:avLst>
          </a:prstGeom>
          <a:noFill/>
          <a:ln w="136525" cap="flat" cmpd="sng" algn="ctr">
            <a:solidFill>
              <a:srgbClr val="FFFFFF">
                <a:lumMod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dirty="0">
              <a:ln>
                <a:noFill/>
              </a:ln>
              <a:solidFill>
                <a:srgbClr val="006699"/>
              </a:solidFill>
              <a:effectLst/>
              <a:uLnTx/>
              <a:uFillTx/>
              <a:latin typeface="Verdana"/>
              <a:ea typeface="ＭＳ Ｐゴシック"/>
              <a:cs typeface="+mn-cs"/>
            </a:endParaRPr>
          </a:p>
        </p:txBody>
      </p:sp>
      <p:sp>
        <p:nvSpPr>
          <p:cNvPr id="17" name="右大かっこ 16">
            <a:extLst>
              <a:ext uri="{FF2B5EF4-FFF2-40B4-BE49-F238E27FC236}">
                <a16:creationId xmlns:a16="http://schemas.microsoft.com/office/drawing/2014/main" xmlns="" id="{49D52044-6E68-41FD-924C-5B7142637573}"/>
              </a:ext>
            </a:extLst>
          </p:cNvPr>
          <p:cNvSpPr/>
          <p:nvPr/>
        </p:nvSpPr>
        <p:spPr>
          <a:xfrm rot="5400000">
            <a:off x="2247928" y="4030904"/>
            <a:ext cx="315926" cy="1450766"/>
          </a:xfrm>
          <a:prstGeom prst="rightBracket">
            <a:avLst>
              <a:gd name="adj" fmla="val 72027"/>
            </a:avLst>
          </a:prstGeom>
          <a:noFill/>
          <a:ln w="136525" cap="flat" cmpd="sng" algn="ctr">
            <a:solidFill>
              <a:srgbClr val="FFFFFF">
                <a:lumMod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dirty="0">
              <a:ln>
                <a:noFill/>
              </a:ln>
              <a:solidFill>
                <a:srgbClr val="006699"/>
              </a:solidFill>
              <a:effectLst/>
              <a:uLnTx/>
              <a:uFillTx/>
              <a:latin typeface="Verdana"/>
              <a:ea typeface="ＭＳ Ｐゴシック"/>
              <a:cs typeface="+mn-cs"/>
            </a:endParaRPr>
          </a:p>
        </p:txBody>
      </p:sp>
      <p:sp>
        <p:nvSpPr>
          <p:cNvPr id="18" name="右大かっこ 17">
            <a:extLst>
              <a:ext uri="{FF2B5EF4-FFF2-40B4-BE49-F238E27FC236}">
                <a16:creationId xmlns:a16="http://schemas.microsoft.com/office/drawing/2014/main" xmlns="" id="{5ACE52F1-572A-4567-8DCE-06B1F3C6FD3D}"/>
              </a:ext>
            </a:extLst>
          </p:cNvPr>
          <p:cNvSpPr/>
          <p:nvPr/>
        </p:nvSpPr>
        <p:spPr>
          <a:xfrm rot="5400000">
            <a:off x="4582099" y="2849927"/>
            <a:ext cx="572797" cy="4823065"/>
          </a:xfrm>
          <a:prstGeom prst="rightBracket">
            <a:avLst>
              <a:gd name="adj" fmla="val 0"/>
            </a:avLst>
          </a:prstGeom>
          <a:noFill/>
          <a:ln w="136525" cap="flat" cmpd="sng" algn="ctr">
            <a:solidFill>
              <a:srgbClr val="FFFFFF">
                <a:lumMod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dirty="0">
              <a:ln>
                <a:noFill/>
              </a:ln>
              <a:solidFill>
                <a:srgbClr val="006699"/>
              </a:solidFill>
              <a:effectLst/>
              <a:uLnTx/>
              <a:uFillTx/>
              <a:latin typeface="Verdana"/>
              <a:ea typeface="ＭＳ Ｐゴシック"/>
              <a:cs typeface="+mn-cs"/>
            </a:endParaRPr>
          </a:p>
        </p:txBody>
      </p:sp>
      <p:sp>
        <p:nvSpPr>
          <p:cNvPr id="19" name="台形 18">
            <a:extLst>
              <a:ext uri="{FF2B5EF4-FFF2-40B4-BE49-F238E27FC236}">
                <a16:creationId xmlns:a16="http://schemas.microsoft.com/office/drawing/2014/main" xmlns="" id="{FCB5268B-ECAF-40C3-AEA7-4F123C805B9F}"/>
              </a:ext>
            </a:extLst>
          </p:cNvPr>
          <p:cNvSpPr/>
          <p:nvPr/>
        </p:nvSpPr>
        <p:spPr>
          <a:xfrm>
            <a:off x="4287604" y="5179179"/>
            <a:ext cx="865139" cy="878177"/>
          </a:xfrm>
          <a:prstGeom prst="trapezoid">
            <a:avLst/>
          </a:prstGeom>
          <a:solidFill>
            <a:srgbClr val="FFFFFF">
              <a:lumMod val="50000"/>
            </a:srgbClr>
          </a:solidFill>
          <a:ln w="25400" cap="flat" cmpd="sng" algn="ctr">
            <a:solidFill>
              <a:srgbClr val="EDFAD2">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dirty="0">
              <a:ln>
                <a:noFill/>
              </a:ln>
              <a:solidFill>
                <a:srgbClr val="FFFFFF"/>
              </a:solidFill>
              <a:effectLst/>
              <a:uLnTx/>
              <a:uFillTx/>
              <a:latin typeface="Verdana"/>
              <a:ea typeface="ＭＳ Ｐゴシック"/>
              <a:cs typeface="+mn-cs"/>
            </a:endParaRPr>
          </a:p>
        </p:txBody>
      </p:sp>
      <p:sp>
        <p:nvSpPr>
          <p:cNvPr id="21" name="楕円 20">
            <a:extLst>
              <a:ext uri="{FF2B5EF4-FFF2-40B4-BE49-F238E27FC236}">
                <a16:creationId xmlns:a16="http://schemas.microsoft.com/office/drawing/2014/main" xmlns="" id="{3B317B88-84B2-4D3F-BD4A-9E509BAA35EF}"/>
              </a:ext>
            </a:extLst>
          </p:cNvPr>
          <p:cNvSpPr/>
          <p:nvPr/>
        </p:nvSpPr>
        <p:spPr>
          <a:xfrm rot="2791595">
            <a:off x="4531442" y="5379364"/>
            <a:ext cx="413734" cy="393722"/>
          </a:xfrm>
          <a:prstGeom prst="ellipse">
            <a:avLst/>
          </a:prstGeom>
          <a:solidFill>
            <a:srgbClr val="EDFAD2"/>
          </a:solidFill>
          <a:ln w="25400" cap="flat" cmpd="sng" algn="ctr">
            <a:solidFill>
              <a:srgbClr val="EDFAD2">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rgbClr val="FFFFFF"/>
              </a:solidFill>
              <a:effectLst/>
              <a:uLnTx/>
              <a:uFillTx/>
              <a:latin typeface="Verdana"/>
              <a:ea typeface="ＭＳ Ｐゴシック"/>
              <a:cs typeface="+mn-cs"/>
            </a:endParaRPr>
          </a:p>
        </p:txBody>
      </p:sp>
      <p:sp>
        <p:nvSpPr>
          <p:cNvPr id="23" name="矢印: 上 22">
            <a:extLst>
              <a:ext uri="{FF2B5EF4-FFF2-40B4-BE49-F238E27FC236}">
                <a16:creationId xmlns:a16="http://schemas.microsoft.com/office/drawing/2014/main" xmlns="" id="{C6B83786-600C-4F10-A8B0-C277AF03E890}"/>
              </a:ext>
            </a:extLst>
          </p:cNvPr>
          <p:cNvSpPr/>
          <p:nvPr/>
        </p:nvSpPr>
        <p:spPr>
          <a:xfrm>
            <a:off x="4655163" y="5414784"/>
            <a:ext cx="130019" cy="327569"/>
          </a:xfrm>
          <a:prstGeom prst="upArrow">
            <a:avLst/>
          </a:prstGeom>
          <a:solidFill>
            <a:srgbClr val="FF0000"/>
          </a:solidFill>
          <a:ln w="25400" cap="flat" cmpd="sng" algn="ctr">
            <a:solidFill>
              <a:srgbClr val="FF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rgbClr val="FFFFFF"/>
              </a:solidFill>
              <a:effectLst/>
              <a:uLnTx/>
              <a:uFillTx/>
              <a:latin typeface="Verdana"/>
              <a:ea typeface="ＭＳ Ｐゴシック"/>
              <a:cs typeface="+mn-cs"/>
            </a:endParaRPr>
          </a:p>
        </p:txBody>
      </p:sp>
      <p:sp>
        <p:nvSpPr>
          <p:cNvPr id="24" name="正方形/長方形 23">
            <a:extLst>
              <a:ext uri="{FF2B5EF4-FFF2-40B4-BE49-F238E27FC236}">
                <a16:creationId xmlns:a16="http://schemas.microsoft.com/office/drawing/2014/main" xmlns="" id="{E831F0E1-2241-43BE-923D-54C23D88B836}"/>
              </a:ext>
            </a:extLst>
          </p:cNvPr>
          <p:cNvSpPr/>
          <p:nvPr/>
        </p:nvSpPr>
        <p:spPr>
          <a:xfrm>
            <a:off x="4010563" y="6030262"/>
            <a:ext cx="1455491" cy="147477"/>
          </a:xfrm>
          <a:prstGeom prst="rect">
            <a:avLst/>
          </a:prstGeom>
          <a:solidFill>
            <a:srgbClr val="FFFFFF">
              <a:lumMod val="50000"/>
            </a:srgbClr>
          </a:solidFill>
          <a:ln w="25400" cap="flat" cmpd="sng" algn="ctr">
            <a:solidFill>
              <a:srgbClr val="FFFFFF">
                <a:lumMod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rgbClr val="FFFFFF"/>
              </a:solidFill>
              <a:effectLst/>
              <a:uLnTx/>
              <a:uFillTx/>
              <a:latin typeface="Verdana"/>
              <a:ea typeface="ＭＳ Ｐゴシック"/>
              <a:cs typeface="+mn-cs"/>
            </a:endParaRPr>
          </a:p>
        </p:txBody>
      </p:sp>
      <p:sp>
        <p:nvSpPr>
          <p:cNvPr id="25" name="正方形/長方形 24">
            <a:extLst>
              <a:ext uri="{FF2B5EF4-FFF2-40B4-BE49-F238E27FC236}">
                <a16:creationId xmlns:a16="http://schemas.microsoft.com/office/drawing/2014/main" xmlns="" id="{BBCF5EE0-0A44-48FC-8E1B-3F33B66963D6}"/>
              </a:ext>
            </a:extLst>
          </p:cNvPr>
          <p:cNvSpPr/>
          <p:nvPr/>
        </p:nvSpPr>
        <p:spPr>
          <a:xfrm>
            <a:off x="429107" y="972059"/>
            <a:ext cx="8889020" cy="1754326"/>
          </a:xfrm>
          <a:prstGeom prst="rect">
            <a:avLst/>
          </a:prstGeom>
        </p:spPr>
        <p:txBody>
          <a:bodyPr wrap="square">
            <a:spAutoFit/>
          </a:bodyPr>
          <a:lstStyle/>
          <a:p>
            <a:r>
              <a:rPr lang="ja-JP" altLang="en-US" dirty="0">
                <a:solidFill>
                  <a:prstClr val="black"/>
                </a:solidFill>
                <a:latin typeface="HG丸ｺﾞｼｯｸM-PRO" panose="020F0600000000000000" pitchFamily="50" charset="-128"/>
                <a:ea typeface="HG丸ｺﾞｼｯｸM-PRO" panose="020F0600000000000000" pitchFamily="50" charset="-128"/>
              </a:rPr>
              <a:t>　セルフケアとは、「自分でできるストレス対処」のこと。</a:t>
            </a:r>
            <a:endParaRPr lang="en-US" altLang="ja-JP" dirty="0">
              <a:solidFill>
                <a:prstClr val="black"/>
              </a:solidFill>
              <a:latin typeface="HG丸ｺﾞｼｯｸM-PRO" panose="020F0600000000000000" pitchFamily="50" charset="-128"/>
              <a:ea typeface="HG丸ｺﾞｼｯｸM-PRO" panose="020F0600000000000000" pitchFamily="50" charset="-128"/>
            </a:endParaRPr>
          </a:p>
          <a:p>
            <a:r>
              <a:rPr lang="ja-JP" altLang="en-US" dirty="0">
                <a:solidFill>
                  <a:prstClr val="black"/>
                </a:solidFill>
                <a:latin typeface="HG丸ｺﾞｼｯｸM-PRO" panose="020F0600000000000000" pitchFamily="50" charset="-128"/>
                <a:ea typeface="HG丸ｺﾞｼｯｸM-PRO" panose="020F0600000000000000" pitchFamily="50" charset="-128"/>
              </a:rPr>
              <a:t>　少し具合が悪い時や疲れた時に、温かくて、消化のよいもの食べたり、ゆっくりと湯船につかったり、早めに寝たり・・・。「自分のできる範囲で自分の面倒を見る」これが「セルフケア」の基本です。セルフケアは、体はもちろん、心が</a:t>
            </a:r>
            <a:r>
              <a:rPr lang="ja-JP" altLang="en-US" dirty="0" smtClean="0">
                <a:solidFill>
                  <a:prstClr val="black"/>
                </a:solidFill>
                <a:latin typeface="HG丸ｺﾞｼｯｸM-PRO" panose="020F0600000000000000" pitchFamily="50" charset="-128"/>
                <a:ea typeface="HG丸ｺﾞｼｯｸM-PRO" panose="020F0600000000000000" pitchFamily="50" charset="-128"/>
              </a:rPr>
              <a:t>疲れた時も</a:t>
            </a:r>
            <a:r>
              <a:rPr lang="ja-JP" altLang="en-US" dirty="0">
                <a:solidFill>
                  <a:prstClr val="black"/>
                </a:solidFill>
                <a:latin typeface="HG丸ｺﾞｼｯｸM-PRO" panose="020F0600000000000000" pitchFamily="50" charset="-128"/>
                <a:ea typeface="HG丸ｺﾞｼｯｸM-PRO" panose="020F0600000000000000" pitchFamily="50" charset="-128"/>
              </a:rPr>
              <a:t>、有効な手段。しかも早めにやると、とても効果があります。</a:t>
            </a:r>
            <a:endParaRPr lang="en-US" altLang="ja-JP" dirty="0">
              <a:solidFill>
                <a:prstClr val="black"/>
              </a:solidFill>
              <a:latin typeface="HG丸ｺﾞｼｯｸM-PRO" panose="020F0600000000000000" pitchFamily="50" charset="-128"/>
              <a:ea typeface="HG丸ｺﾞｼｯｸM-PRO" panose="020F0600000000000000" pitchFamily="50" charset="-128"/>
            </a:endParaRPr>
          </a:p>
          <a:p>
            <a:r>
              <a:rPr lang="ja-JP" altLang="en-US" dirty="0">
                <a:solidFill>
                  <a:prstClr val="black"/>
                </a:solidFill>
                <a:latin typeface="HG丸ｺﾞｼｯｸM-PRO" panose="020F0600000000000000" pitchFamily="50" charset="-128"/>
                <a:ea typeface="HG丸ｺﾞｼｯｸM-PRO" panose="020F0600000000000000" pitchFamily="50" charset="-128"/>
              </a:rPr>
              <a:t>　自分の体調に早めに気づき、積極的に「セルフケア」を取り入れてみませんか？</a:t>
            </a:r>
          </a:p>
        </p:txBody>
      </p:sp>
      <p:sp>
        <p:nvSpPr>
          <p:cNvPr id="26" name="星: 10 pt 44">
            <a:extLst>
              <a:ext uri="{FF2B5EF4-FFF2-40B4-BE49-F238E27FC236}">
                <a16:creationId xmlns:a16="http://schemas.microsoft.com/office/drawing/2014/main" xmlns="" id="{2E6537D5-3480-4F7A-A0EE-55E759615035}"/>
              </a:ext>
            </a:extLst>
          </p:cNvPr>
          <p:cNvSpPr/>
          <p:nvPr/>
        </p:nvSpPr>
        <p:spPr>
          <a:xfrm>
            <a:off x="1206326" y="4075456"/>
            <a:ext cx="1000297" cy="791665"/>
          </a:xfrm>
          <a:prstGeom prst="star10">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200" b="1" dirty="0">
                <a:solidFill>
                  <a:prstClr val="black"/>
                </a:solidFill>
                <a:latin typeface="HG丸ｺﾞｼｯｸM-PRO" panose="020F0600000000000000" pitchFamily="50" charset="-128"/>
                <a:ea typeface="HG丸ｺﾞｼｯｸM-PRO" panose="020F0600000000000000" pitchFamily="50" charset="-128"/>
              </a:rPr>
              <a:t>睡眠不足</a:t>
            </a:r>
          </a:p>
        </p:txBody>
      </p:sp>
      <p:sp>
        <p:nvSpPr>
          <p:cNvPr id="27" name="星: 10 pt 44">
            <a:extLst>
              <a:ext uri="{FF2B5EF4-FFF2-40B4-BE49-F238E27FC236}">
                <a16:creationId xmlns:a16="http://schemas.microsoft.com/office/drawing/2014/main" xmlns="" id="{9D1AA4ED-78D4-45A7-B4BA-BC9B75CC1075}"/>
              </a:ext>
            </a:extLst>
          </p:cNvPr>
          <p:cNvSpPr/>
          <p:nvPr/>
        </p:nvSpPr>
        <p:spPr>
          <a:xfrm>
            <a:off x="1062870" y="3508336"/>
            <a:ext cx="791319" cy="738060"/>
          </a:xfrm>
          <a:prstGeom prst="star10">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200" b="1" dirty="0">
                <a:solidFill>
                  <a:prstClr val="black"/>
                </a:solidFill>
                <a:latin typeface="HG丸ｺﾞｼｯｸM-PRO" panose="020F0600000000000000" pitchFamily="50" charset="-128"/>
                <a:ea typeface="HG丸ｺﾞｼｯｸM-PRO" panose="020F0600000000000000" pitchFamily="50" charset="-128"/>
              </a:rPr>
              <a:t>疲れ</a:t>
            </a:r>
          </a:p>
        </p:txBody>
      </p:sp>
      <p:sp>
        <p:nvSpPr>
          <p:cNvPr id="28" name="星: 10 pt 44">
            <a:extLst>
              <a:ext uri="{FF2B5EF4-FFF2-40B4-BE49-F238E27FC236}">
                <a16:creationId xmlns:a16="http://schemas.microsoft.com/office/drawing/2014/main" xmlns="" id="{C25867AB-FCC5-4094-A6B4-9F3209E02BF8}"/>
              </a:ext>
            </a:extLst>
          </p:cNvPr>
          <p:cNvSpPr/>
          <p:nvPr/>
        </p:nvSpPr>
        <p:spPr>
          <a:xfrm>
            <a:off x="1419265" y="3040455"/>
            <a:ext cx="986772" cy="752017"/>
          </a:xfrm>
          <a:prstGeom prst="star10">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000" b="1" dirty="0">
                <a:solidFill>
                  <a:prstClr val="black"/>
                </a:solidFill>
                <a:latin typeface="HG丸ｺﾞｼｯｸM-PRO" panose="020F0600000000000000" pitchFamily="50" charset="-128"/>
                <a:ea typeface="HG丸ｺﾞｼｯｸM-PRO" panose="020F0600000000000000" pitchFamily="50" charset="-128"/>
              </a:rPr>
              <a:t>プレッシャー</a:t>
            </a:r>
          </a:p>
        </p:txBody>
      </p:sp>
      <p:sp>
        <p:nvSpPr>
          <p:cNvPr id="29" name="星: 10 pt 44">
            <a:extLst>
              <a:ext uri="{FF2B5EF4-FFF2-40B4-BE49-F238E27FC236}">
                <a16:creationId xmlns:a16="http://schemas.microsoft.com/office/drawing/2014/main" xmlns="" id="{23785FE1-889A-4755-8DCF-1656323D29A1}"/>
              </a:ext>
            </a:extLst>
          </p:cNvPr>
          <p:cNvSpPr/>
          <p:nvPr/>
        </p:nvSpPr>
        <p:spPr>
          <a:xfrm>
            <a:off x="2134274" y="4162911"/>
            <a:ext cx="791319" cy="738060"/>
          </a:xfrm>
          <a:prstGeom prst="star10">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200" b="1" dirty="0">
                <a:solidFill>
                  <a:prstClr val="black"/>
                </a:solidFill>
                <a:latin typeface="HG丸ｺﾞｼｯｸM-PRO" panose="020F0600000000000000" pitchFamily="50" charset="-128"/>
                <a:ea typeface="HG丸ｺﾞｼｯｸM-PRO" panose="020F0600000000000000" pitchFamily="50" charset="-128"/>
              </a:rPr>
              <a:t>仕事</a:t>
            </a:r>
          </a:p>
        </p:txBody>
      </p:sp>
      <p:sp>
        <p:nvSpPr>
          <p:cNvPr id="30" name="星: 10 pt 44">
            <a:extLst>
              <a:ext uri="{FF2B5EF4-FFF2-40B4-BE49-F238E27FC236}">
                <a16:creationId xmlns:a16="http://schemas.microsoft.com/office/drawing/2014/main" xmlns="" id="{ADDD55F5-11E6-4116-8FA8-FBE80078B4C2}"/>
              </a:ext>
            </a:extLst>
          </p:cNvPr>
          <p:cNvSpPr/>
          <p:nvPr/>
        </p:nvSpPr>
        <p:spPr>
          <a:xfrm>
            <a:off x="2926411" y="3297223"/>
            <a:ext cx="791319" cy="738060"/>
          </a:xfrm>
          <a:prstGeom prst="star10">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200" b="1" dirty="0">
                <a:solidFill>
                  <a:prstClr val="black"/>
                </a:solidFill>
                <a:latin typeface="HG丸ｺﾞｼｯｸM-PRO" panose="020F0600000000000000" pitchFamily="50" charset="-128"/>
                <a:ea typeface="HG丸ｺﾞｼｯｸM-PRO" panose="020F0600000000000000" pitchFamily="50" charset="-128"/>
              </a:rPr>
              <a:t>頑張り</a:t>
            </a:r>
          </a:p>
        </p:txBody>
      </p:sp>
      <p:sp>
        <p:nvSpPr>
          <p:cNvPr id="31" name="星: 10 pt 44">
            <a:extLst>
              <a:ext uri="{FF2B5EF4-FFF2-40B4-BE49-F238E27FC236}">
                <a16:creationId xmlns:a16="http://schemas.microsoft.com/office/drawing/2014/main" xmlns="" id="{2CEC05D4-8DCC-4268-B4BE-352A3F8D7E3C}"/>
              </a:ext>
            </a:extLst>
          </p:cNvPr>
          <p:cNvSpPr/>
          <p:nvPr/>
        </p:nvSpPr>
        <p:spPr>
          <a:xfrm>
            <a:off x="2320105" y="3512078"/>
            <a:ext cx="791319" cy="738060"/>
          </a:xfrm>
          <a:prstGeom prst="star10">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200" b="1" dirty="0">
                <a:solidFill>
                  <a:prstClr val="black"/>
                </a:solidFill>
                <a:latin typeface="HG丸ｺﾞｼｯｸM-PRO" panose="020F0600000000000000" pitchFamily="50" charset="-128"/>
                <a:ea typeface="HG丸ｺﾞｼｯｸM-PRO" panose="020F0600000000000000" pitchFamily="50" charset="-128"/>
              </a:rPr>
              <a:t>栄養不足</a:t>
            </a:r>
          </a:p>
        </p:txBody>
      </p:sp>
      <p:sp>
        <p:nvSpPr>
          <p:cNvPr id="32" name="星: 10 pt 44">
            <a:extLst>
              <a:ext uri="{FF2B5EF4-FFF2-40B4-BE49-F238E27FC236}">
                <a16:creationId xmlns:a16="http://schemas.microsoft.com/office/drawing/2014/main" xmlns="" id="{FADCCFCA-6FE7-4E03-870C-DE4B1AC8D940}"/>
              </a:ext>
            </a:extLst>
          </p:cNvPr>
          <p:cNvSpPr/>
          <p:nvPr/>
        </p:nvSpPr>
        <p:spPr>
          <a:xfrm>
            <a:off x="2772747" y="3866017"/>
            <a:ext cx="1013396" cy="872879"/>
          </a:xfrm>
          <a:prstGeom prst="star10">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400" b="1" dirty="0">
                <a:solidFill>
                  <a:prstClr val="black"/>
                </a:solidFill>
                <a:latin typeface="HG丸ｺﾞｼｯｸM-PRO" panose="020F0600000000000000" pitchFamily="50" charset="-128"/>
                <a:ea typeface="HG丸ｺﾞｼｯｸM-PRO" panose="020F0600000000000000" pitchFamily="50" charset="-128"/>
              </a:rPr>
              <a:t>ストレス</a:t>
            </a:r>
          </a:p>
        </p:txBody>
      </p:sp>
      <p:sp>
        <p:nvSpPr>
          <p:cNvPr id="33" name="星: 10 pt 44">
            <a:extLst>
              <a:ext uri="{FF2B5EF4-FFF2-40B4-BE49-F238E27FC236}">
                <a16:creationId xmlns:a16="http://schemas.microsoft.com/office/drawing/2014/main" xmlns="" id="{AC39BBFD-396D-4287-A894-BBE0723D16D5}"/>
              </a:ext>
            </a:extLst>
          </p:cNvPr>
          <p:cNvSpPr/>
          <p:nvPr/>
        </p:nvSpPr>
        <p:spPr>
          <a:xfrm>
            <a:off x="2309788" y="2968609"/>
            <a:ext cx="698949" cy="738060"/>
          </a:xfrm>
          <a:prstGeom prst="star10">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200" b="1" dirty="0">
                <a:solidFill>
                  <a:prstClr val="black"/>
                </a:solidFill>
                <a:latin typeface="HG丸ｺﾞｼｯｸM-PRO" panose="020F0600000000000000" pitchFamily="50" charset="-128"/>
                <a:ea typeface="HG丸ｺﾞｼｯｸM-PRO" panose="020F0600000000000000" pitchFamily="50" charset="-128"/>
              </a:rPr>
              <a:t>変化</a:t>
            </a:r>
          </a:p>
        </p:txBody>
      </p:sp>
      <p:sp>
        <p:nvSpPr>
          <p:cNvPr id="34" name="星: 10 pt 44">
            <a:extLst>
              <a:ext uri="{FF2B5EF4-FFF2-40B4-BE49-F238E27FC236}">
                <a16:creationId xmlns:a16="http://schemas.microsoft.com/office/drawing/2014/main" xmlns="" id="{7140A68F-1F24-4E81-A511-CA19B5AC33AA}"/>
              </a:ext>
            </a:extLst>
          </p:cNvPr>
          <p:cNvSpPr/>
          <p:nvPr/>
        </p:nvSpPr>
        <p:spPr>
          <a:xfrm>
            <a:off x="1764310" y="3564397"/>
            <a:ext cx="698949" cy="738060"/>
          </a:xfrm>
          <a:prstGeom prst="star10">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200" b="1" dirty="0">
                <a:solidFill>
                  <a:prstClr val="black"/>
                </a:solidFill>
                <a:latin typeface="HG丸ｺﾞｼｯｸM-PRO" panose="020F0600000000000000" pitchFamily="50" charset="-128"/>
                <a:ea typeface="HG丸ｺﾞｼｯｸM-PRO" panose="020F0600000000000000" pitchFamily="50" charset="-128"/>
              </a:rPr>
              <a:t>運動不足</a:t>
            </a:r>
          </a:p>
        </p:txBody>
      </p:sp>
      <p:sp>
        <p:nvSpPr>
          <p:cNvPr id="35" name="ハート 34">
            <a:extLst>
              <a:ext uri="{FF2B5EF4-FFF2-40B4-BE49-F238E27FC236}">
                <a16:creationId xmlns:a16="http://schemas.microsoft.com/office/drawing/2014/main" xmlns="" id="{87E3436C-6DE5-4FE5-ACCF-2E66A0B6963D}"/>
              </a:ext>
            </a:extLst>
          </p:cNvPr>
          <p:cNvSpPr/>
          <p:nvPr/>
        </p:nvSpPr>
        <p:spPr>
          <a:xfrm>
            <a:off x="6646170" y="4109198"/>
            <a:ext cx="1096677" cy="785307"/>
          </a:xfrm>
          <a:prstGeom prst="heart">
            <a:avLst/>
          </a:prstGeom>
          <a:solidFill>
            <a:srgbClr val="FFCCFF"/>
          </a:solidFill>
          <a:ln>
            <a:solidFill>
              <a:srgbClr val="FF99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b="1" dirty="0">
                <a:solidFill>
                  <a:prstClr val="black"/>
                </a:solidFill>
                <a:latin typeface="HG丸ｺﾞｼｯｸM-PRO" panose="020F0600000000000000" pitchFamily="50" charset="-128"/>
                <a:ea typeface="HG丸ｺﾞｼｯｸM-PRO" panose="020F0600000000000000" pitchFamily="50" charset="-128"/>
              </a:rPr>
              <a:t>休息</a:t>
            </a:r>
          </a:p>
        </p:txBody>
      </p:sp>
      <p:sp>
        <p:nvSpPr>
          <p:cNvPr id="36" name="ハート 35">
            <a:extLst>
              <a:ext uri="{FF2B5EF4-FFF2-40B4-BE49-F238E27FC236}">
                <a16:creationId xmlns:a16="http://schemas.microsoft.com/office/drawing/2014/main" xmlns="" id="{F6012DAA-6DB4-4114-A204-43AE130508BB}"/>
              </a:ext>
            </a:extLst>
          </p:cNvPr>
          <p:cNvSpPr/>
          <p:nvPr/>
        </p:nvSpPr>
        <p:spPr>
          <a:xfrm>
            <a:off x="7406082" y="3797827"/>
            <a:ext cx="1096677" cy="833210"/>
          </a:xfrm>
          <a:prstGeom prst="heart">
            <a:avLst/>
          </a:prstGeom>
          <a:solidFill>
            <a:srgbClr val="FFCCFF"/>
          </a:solidFill>
          <a:ln>
            <a:solidFill>
              <a:srgbClr val="FF99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400" b="1" dirty="0">
                <a:solidFill>
                  <a:prstClr val="black"/>
                </a:solidFill>
                <a:latin typeface="HG丸ｺﾞｼｯｸM-PRO" panose="020F0600000000000000" pitchFamily="50" charset="-128"/>
                <a:ea typeface="HG丸ｺﾞｼｯｸM-PRO" panose="020F0600000000000000" pitchFamily="50" charset="-128"/>
              </a:rPr>
              <a:t>楽しみ</a:t>
            </a:r>
          </a:p>
        </p:txBody>
      </p:sp>
      <p:sp>
        <p:nvSpPr>
          <p:cNvPr id="37" name="ハート 36">
            <a:extLst>
              <a:ext uri="{FF2B5EF4-FFF2-40B4-BE49-F238E27FC236}">
                <a16:creationId xmlns:a16="http://schemas.microsoft.com/office/drawing/2014/main" xmlns="" id="{BCCC40A2-054D-4255-8483-C3085C6182D1}"/>
              </a:ext>
            </a:extLst>
          </p:cNvPr>
          <p:cNvSpPr/>
          <p:nvPr/>
        </p:nvSpPr>
        <p:spPr>
          <a:xfrm>
            <a:off x="6611635" y="3337990"/>
            <a:ext cx="1096677" cy="833210"/>
          </a:xfrm>
          <a:prstGeom prst="heart">
            <a:avLst/>
          </a:prstGeom>
          <a:solidFill>
            <a:srgbClr val="FFCCFF"/>
          </a:solidFill>
          <a:ln>
            <a:solidFill>
              <a:srgbClr val="FF99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400" b="1" dirty="0">
                <a:solidFill>
                  <a:prstClr val="black"/>
                </a:solidFill>
                <a:latin typeface="HG丸ｺﾞｼｯｸM-PRO" panose="020F0600000000000000" pitchFamily="50" charset="-128"/>
                <a:ea typeface="HG丸ｺﾞｼｯｸM-PRO" panose="020F0600000000000000" pitchFamily="50" charset="-128"/>
              </a:rPr>
              <a:t>癒し</a:t>
            </a:r>
          </a:p>
        </p:txBody>
      </p:sp>
      <p:pic>
        <p:nvPicPr>
          <p:cNvPr id="39" name="Picture 2">
            <a:extLst>
              <a:ext uri="{FF2B5EF4-FFF2-40B4-BE49-F238E27FC236}">
                <a16:creationId xmlns:a16="http://schemas.microsoft.com/office/drawing/2014/main" xmlns="" id="{C58CFA82-DA9A-4C4E-9A1D-5E8A0742AFC5}"/>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711689" y="4729231"/>
            <a:ext cx="1513070" cy="15130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0" name="テキスト ボックス 39">
            <a:extLst>
              <a:ext uri="{FF2B5EF4-FFF2-40B4-BE49-F238E27FC236}">
                <a16:creationId xmlns:a16="http://schemas.microsoft.com/office/drawing/2014/main" xmlns="" id="{47C3598A-AD84-4DCF-A041-ED8086568E3E}"/>
              </a:ext>
            </a:extLst>
          </p:cNvPr>
          <p:cNvSpPr txBox="1"/>
          <p:nvPr/>
        </p:nvSpPr>
        <p:spPr>
          <a:xfrm>
            <a:off x="6453924" y="5039138"/>
            <a:ext cx="1468672" cy="338554"/>
          </a:xfrm>
          <a:prstGeom prst="rect">
            <a:avLst/>
          </a:prstGeom>
          <a:solidFill>
            <a:srgbClr val="FFCCFF"/>
          </a:solidFill>
        </p:spPr>
        <p:txBody>
          <a:bodyPr wrap="none" rtlCol="0">
            <a:spAutoFit/>
          </a:bodyPr>
          <a:lstStyle/>
          <a:p>
            <a:r>
              <a:rPr lang="en-US" altLang="ja-JP" sz="1400" b="1" dirty="0">
                <a:solidFill>
                  <a:prstClr val="black"/>
                </a:solidFill>
                <a:latin typeface="HG丸ｺﾞｼｯｸM-PRO" panose="020F0600000000000000" pitchFamily="50" charset="-128"/>
                <a:ea typeface="HG丸ｺﾞｼｯｸM-PRO" panose="020F0600000000000000" pitchFamily="50" charset="-128"/>
              </a:rPr>
              <a:t>【</a:t>
            </a:r>
            <a:r>
              <a:rPr lang="ja-JP" altLang="en-US" sz="1400" b="1" dirty="0">
                <a:solidFill>
                  <a:prstClr val="black"/>
                </a:solidFill>
                <a:latin typeface="HG丸ｺﾞｼｯｸM-PRO" panose="020F0600000000000000" pitchFamily="50" charset="-128"/>
                <a:ea typeface="HG丸ｺﾞｼｯｸM-PRO" panose="020F0600000000000000" pitchFamily="50" charset="-128"/>
              </a:rPr>
              <a:t>セルフケア</a:t>
            </a:r>
            <a:r>
              <a:rPr lang="en-US" altLang="ja-JP" sz="1600" b="1" dirty="0">
                <a:solidFill>
                  <a:prstClr val="black"/>
                </a:solidFill>
                <a:latin typeface="HG丸ｺﾞｼｯｸM-PRO" panose="020F0600000000000000" pitchFamily="50" charset="-128"/>
                <a:ea typeface="HG丸ｺﾞｼｯｸM-PRO" panose="020F0600000000000000" pitchFamily="50" charset="-128"/>
              </a:rPr>
              <a:t>】</a:t>
            </a:r>
            <a:endParaRPr lang="ja-JP" altLang="en-US" sz="1600" b="1" dirty="0">
              <a:solidFill>
                <a:prstClr val="black"/>
              </a:solidFill>
              <a:latin typeface="HG丸ｺﾞｼｯｸM-PRO" panose="020F0600000000000000" pitchFamily="50" charset="-128"/>
              <a:ea typeface="HG丸ｺﾞｼｯｸM-PRO" panose="020F0600000000000000" pitchFamily="50" charset="-128"/>
            </a:endParaRPr>
          </a:p>
        </p:txBody>
      </p:sp>
      <p:sp>
        <p:nvSpPr>
          <p:cNvPr id="41" name="ハート 40">
            <a:extLst>
              <a:ext uri="{FF2B5EF4-FFF2-40B4-BE49-F238E27FC236}">
                <a16:creationId xmlns:a16="http://schemas.microsoft.com/office/drawing/2014/main" xmlns="" id="{DCD62624-DED0-43ED-888C-0BAF4DE2F499}"/>
              </a:ext>
            </a:extLst>
          </p:cNvPr>
          <p:cNvSpPr/>
          <p:nvPr/>
        </p:nvSpPr>
        <p:spPr>
          <a:xfrm>
            <a:off x="7107771" y="3111497"/>
            <a:ext cx="1360453" cy="833210"/>
          </a:xfrm>
          <a:prstGeom prst="heart">
            <a:avLst/>
          </a:prstGeom>
          <a:solidFill>
            <a:srgbClr val="FFCCFF"/>
          </a:solidFill>
          <a:ln>
            <a:solidFill>
              <a:srgbClr val="FF99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400" b="1" dirty="0">
                <a:solidFill>
                  <a:prstClr val="black"/>
                </a:solidFill>
                <a:latin typeface="HG丸ｺﾞｼｯｸM-PRO" panose="020F0600000000000000" pitchFamily="50" charset="-128"/>
                <a:ea typeface="HG丸ｺﾞｼｯｸM-PRO" panose="020F0600000000000000" pitchFamily="50" charset="-128"/>
              </a:rPr>
              <a:t>よい生活</a:t>
            </a:r>
            <a:endParaRPr lang="en-US" altLang="ja-JP" sz="1400" b="1" dirty="0">
              <a:solidFill>
                <a:prstClr val="black"/>
              </a:solidFill>
              <a:latin typeface="HG丸ｺﾞｼｯｸM-PRO" panose="020F0600000000000000" pitchFamily="50" charset="-128"/>
              <a:ea typeface="HG丸ｺﾞｼｯｸM-PRO" panose="020F0600000000000000" pitchFamily="50" charset="-128"/>
            </a:endParaRPr>
          </a:p>
          <a:p>
            <a:pPr algn="ctr"/>
            <a:r>
              <a:rPr lang="ja-JP" altLang="en-US" sz="1400" b="1" dirty="0">
                <a:solidFill>
                  <a:prstClr val="black"/>
                </a:solidFill>
                <a:latin typeface="HG丸ｺﾞｼｯｸM-PRO" panose="020F0600000000000000" pitchFamily="50" charset="-128"/>
                <a:ea typeface="HG丸ｺﾞｼｯｸM-PRO" panose="020F0600000000000000" pitchFamily="50" charset="-128"/>
              </a:rPr>
              <a:t>習慣</a:t>
            </a:r>
          </a:p>
        </p:txBody>
      </p:sp>
      <p:sp>
        <p:nvSpPr>
          <p:cNvPr id="42" name="ハート 41">
            <a:extLst>
              <a:ext uri="{FF2B5EF4-FFF2-40B4-BE49-F238E27FC236}">
                <a16:creationId xmlns:a16="http://schemas.microsoft.com/office/drawing/2014/main" xmlns="" id="{F591CAC9-13A8-4433-8221-9ABB0DB58A16}"/>
              </a:ext>
            </a:extLst>
          </p:cNvPr>
          <p:cNvSpPr/>
          <p:nvPr/>
        </p:nvSpPr>
        <p:spPr>
          <a:xfrm>
            <a:off x="5829984" y="4001825"/>
            <a:ext cx="1096677" cy="833210"/>
          </a:xfrm>
          <a:prstGeom prst="heart">
            <a:avLst/>
          </a:prstGeom>
          <a:solidFill>
            <a:srgbClr val="FFCCFF"/>
          </a:solidFill>
          <a:ln>
            <a:solidFill>
              <a:srgbClr val="FF99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200" b="1" dirty="0">
                <a:solidFill>
                  <a:prstClr val="black"/>
                </a:solidFill>
                <a:latin typeface="HG丸ｺﾞｼｯｸM-PRO" panose="020F0600000000000000" pitchFamily="50" charset="-128"/>
                <a:ea typeface="HG丸ｺﾞｼｯｸM-PRO" panose="020F0600000000000000" pitchFamily="50" charset="-128"/>
              </a:rPr>
              <a:t>気づき</a:t>
            </a:r>
          </a:p>
        </p:txBody>
      </p:sp>
      <p:sp>
        <p:nvSpPr>
          <p:cNvPr id="43" name="テキスト ボックス 42">
            <a:extLst>
              <a:ext uri="{FF2B5EF4-FFF2-40B4-BE49-F238E27FC236}">
                <a16:creationId xmlns:a16="http://schemas.microsoft.com/office/drawing/2014/main" xmlns="" id="{05DAADAF-55D4-4369-827A-F6F7936EA7AE}"/>
              </a:ext>
            </a:extLst>
          </p:cNvPr>
          <p:cNvSpPr txBox="1"/>
          <p:nvPr/>
        </p:nvSpPr>
        <p:spPr>
          <a:xfrm>
            <a:off x="1013116" y="5039948"/>
            <a:ext cx="2638864" cy="338554"/>
          </a:xfrm>
          <a:prstGeom prst="rect">
            <a:avLst/>
          </a:prstGeom>
          <a:solidFill>
            <a:schemeClr val="tx2">
              <a:lumMod val="40000"/>
              <a:lumOff val="60000"/>
            </a:schemeClr>
          </a:solidFill>
        </p:spPr>
        <p:txBody>
          <a:bodyPr wrap="none" rtlCol="0">
            <a:spAutoFit/>
          </a:bodyPr>
          <a:lstStyle/>
          <a:p>
            <a:r>
              <a:rPr lang="en-US" altLang="ja-JP" sz="1400" dirty="0">
                <a:solidFill>
                  <a:prstClr val="black"/>
                </a:solidFill>
                <a:latin typeface="HG丸ｺﾞｼｯｸM-PRO" panose="020F0600000000000000" pitchFamily="50" charset="-128"/>
                <a:ea typeface="HG丸ｺﾞｼｯｸM-PRO" panose="020F0600000000000000" pitchFamily="50" charset="-128"/>
              </a:rPr>
              <a:t>【</a:t>
            </a:r>
            <a:r>
              <a:rPr lang="ja-JP" altLang="en-US" sz="1600" b="1" dirty="0">
                <a:solidFill>
                  <a:prstClr val="black"/>
                </a:solidFill>
                <a:latin typeface="HG丸ｺﾞｼｯｸM-PRO" panose="020F0600000000000000" pitchFamily="50" charset="-128"/>
                <a:ea typeface="HG丸ｺﾞｼｯｸM-PRO" panose="020F0600000000000000" pitchFamily="50" charset="-128"/>
              </a:rPr>
              <a:t>日々の疲れ・ストレス</a:t>
            </a:r>
            <a:r>
              <a:rPr lang="en-US" altLang="ja-JP" sz="1600" b="1" dirty="0">
                <a:solidFill>
                  <a:prstClr val="black"/>
                </a:solidFill>
                <a:latin typeface="HG丸ｺﾞｼｯｸM-PRO" panose="020F0600000000000000" pitchFamily="50" charset="-128"/>
                <a:ea typeface="HG丸ｺﾞｼｯｸM-PRO" panose="020F0600000000000000" pitchFamily="50" charset="-128"/>
              </a:rPr>
              <a:t>】</a:t>
            </a:r>
            <a:endParaRPr lang="ja-JP" altLang="en-US" sz="1600" b="1" dirty="0">
              <a:solidFill>
                <a:prstClr val="black"/>
              </a:solidFill>
              <a:latin typeface="HG丸ｺﾞｼｯｸM-PRO" panose="020F0600000000000000" pitchFamily="50" charset="-128"/>
              <a:ea typeface="HG丸ｺﾞｼｯｸM-PRO" panose="020F0600000000000000" pitchFamily="50" charset="-128"/>
            </a:endParaRPr>
          </a:p>
        </p:txBody>
      </p:sp>
      <p:pic>
        <p:nvPicPr>
          <p:cNvPr id="44" name="Picture 2">
            <a:extLst>
              <a:ext uri="{FF2B5EF4-FFF2-40B4-BE49-F238E27FC236}">
                <a16:creationId xmlns:a16="http://schemas.microsoft.com/office/drawing/2014/main" xmlns="" id="{5EBC004B-9D07-46F6-8D1C-C46E6901D9D4}"/>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68146" y="5056324"/>
            <a:ext cx="1235705" cy="12357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6" name="ハート 45">
            <a:extLst>
              <a:ext uri="{FF2B5EF4-FFF2-40B4-BE49-F238E27FC236}">
                <a16:creationId xmlns:a16="http://schemas.microsoft.com/office/drawing/2014/main" xmlns="" id="{2EB949FA-FF3D-40D9-BB9C-C2EAA929CDCE}"/>
              </a:ext>
            </a:extLst>
          </p:cNvPr>
          <p:cNvSpPr/>
          <p:nvPr/>
        </p:nvSpPr>
        <p:spPr>
          <a:xfrm>
            <a:off x="5360679" y="3535599"/>
            <a:ext cx="1216421" cy="833210"/>
          </a:xfrm>
          <a:prstGeom prst="heart">
            <a:avLst/>
          </a:prstGeom>
          <a:solidFill>
            <a:srgbClr val="FFCCFF"/>
          </a:solidFill>
          <a:ln>
            <a:solidFill>
              <a:srgbClr val="FF99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200" b="1" dirty="0">
                <a:solidFill>
                  <a:prstClr val="black"/>
                </a:solidFill>
                <a:latin typeface="HG丸ｺﾞｼｯｸM-PRO" panose="020F0600000000000000" pitchFamily="50" charset="-128"/>
                <a:ea typeface="HG丸ｺﾞｼｯｸM-PRO" panose="020F0600000000000000" pitchFamily="50" charset="-128"/>
              </a:rPr>
              <a:t>リフレッシュ</a:t>
            </a:r>
          </a:p>
        </p:txBody>
      </p:sp>
      <p:sp>
        <p:nvSpPr>
          <p:cNvPr id="47" name="テキスト ボックス 46">
            <a:extLst>
              <a:ext uri="{FF2B5EF4-FFF2-40B4-BE49-F238E27FC236}">
                <a16:creationId xmlns:a16="http://schemas.microsoft.com/office/drawing/2014/main" xmlns="" id="{30E8966F-B198-493E-9E21-F81A3400B5C8}"/>
              </a:ext>
            </a:extLst>
          </p:cNvPr>
          <p:cNvSpPr txBox="1"/>
          <p:nvPr/>
        </p:nvSpPr>
        <p:spPr>
          <a:xfrm>
            <a:off x="4447584" y="3621426"/>
            <a:ext cx="733627" cy="954107"/>
          </a:xfrm>
          <a:prstGeom prst="rect">
            <a:avLst/>
          </a:prstGeom>
          <a:noFill/>
        </p:spPr>
        <p:txBody>
          <a:bodyPr wrap="square" rtlCol="0">
            <a:spAutoFit/>
          </a:bodyPr>
          <a:lstStyle/>
          <a:p>
            <a:pPr algn="ctr"/>
            <a:r>
              <a:rPr lang="ja-JP" altLang="en-US" sz="2800" b="1" dirty="0">
                <a:solidFill>
                  <a:prstClr val="black"/>
                </a:solidFill>
              </a:rPr>
              <a:t>＜</a:t>
            </a:r>
            <a:endParaRPr lang="en-US" altLang="ja-JP" sz="2800" b="1" dirty="0">
              <a:solidFill>
                <a:prstClr val="black"/>
              </a:solidFill>
            </a:endParaRPr>
          </a:p>
          <a:p>
            <a:pPr algn="ctr"/>
            <a:r>
              <a:rPr lang="en-US" altLang="ja-JP" sz="2800" b="1" dirty="0">
                <a:solidFill>
                  <a:prstClr val="black"/>
                </a:solidFill>
              </a:rPr>
              <a:t>=</a:t>
            </a:r>
            <a:endParaRPr lang="ja-JP" altLang="en-US" sz="2800" b="1" dirty="0">
              <a:solidFill>
                <a:prstClr val="black"/>
              </a:solidFill>
            </a:endParaRPr>
          </a:p>
        </p:txBody>
      </p:sp>
      <p:sp>
        <p:nvSpPr>
          <p:cNvPr id="38" name="ハート 37">
            <a:extLst>
              <a:ext uri="{FF2B5EF4-FFF2-40B4-BE49-F238E27FC236}">
                <a16:creationId xmlns:a16="http://schemas.microsoft.com/office/drawing/2014/main" xmlns="" id="{F9C98F15-CF53-4EFD-B3C4-07CF2DDE75DA}"/>
              </a:ext>
            </a:extLst>
          </p:cNvPr>
          <p:cNvSpPr/>
          <p:nvPr/>
        </p:nvSpPr>
        <p:spPr>
          <a:xfrm>
            <a:off x="5949081" y="3078351"/>
            <a:ext cx="1096677" cy="833210"/>
          </a:xfrm>
          <a:prstGeom prst="heart">
            <a:avLst/>
          </a:prstGeom>
          <a:solidFill>
            <a:srgbClr val="FFCCFF"/>
          </a:solidFill>
          <a:ln>
            <a:solidFill>
              <a:srgbClr val="FF99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200" b="1" dirty="0">
                <a:solidFill>
                  <a:prstClr val="black"/>
                </a:solidFill>
                <a:latin typeface="HG丸ｺﾞｼｯｸM-PRO" panose="020F0600000000000000" pitchFamily="50" charset="-128"/>
                <a:ea typeface="HG丸ｺﾞｼｯｸM-PRO" panose="020F0600000000000000" pitchFamily="50" charset="-128"/>
              </a:rPr>
              <a:t>リラクゼーション</a:t>
            </a:r>
          </a:p>
        </p:txBody>
      </p:sp>
      <p:sp>
        <p:nvSpPr>
          <p:cNvPr id="2" name="正方形/長方形 1"/>
          <p:cNvSpPr/>
          <p:nvPr/>
        </p:nvSpPr>
        <p:spPr>
          <a:xfrm>
            <a:off x="382276" y="6482735"/>
            <a:ext cx="9956805" cy="261610"/>
          </a:xfrm>
          <a:prstGeom prst="rect">
            <a:avLst/>
          </a:prstGeom>
        </p:spPr>
        <p:txBody>
          <a:bodyPr wrap="square">
            <a:spAutoFit/>
          </a:bodyPr>
          <a:lstStyle/>
          <a:p>
            <a:r>
              <a:rPr lang="ja-JP" altLang="en-US" sz="1100" dirty="0">
                <a:solidFill>
                  <a:prstClr val="black"/>
                </a:solidFill>
                <a:latin typeface="+mn-ea"/>
              </a:rPr>
              <a:t>出典：厚生労働省ホームページ：「こころもメンテしよう～若者を支えるメンタルヘルスサイト</a:t>
            </a:r>
            <a:r>
              <a:rPr lang="ja-JP" altLang="en-US" sz="1100" dirty="0" smtClean="0">
                <a:solidFill>
                  <a:prstClr val="black"/>
                </a:solidFill>
                <a:latin typeface="+mn-ea"/>
              </a:rPr>
              <a:t>」　</a:t>
            </a:r>
            <a:r>
              <a:rPr lang="en-US" altLang="ja-JP" sz="1100" dirty="0" smtClean="0">
                <a:solidFill>
                  <a:prstClr val="black"/>
                </a:solidFill>
                <a:latin typeface="+mn-ea"/>
              </a:rPr>
              <a:t>https</a:t>
            </a:r>
            <a:r>
              <a:rPr lang="en-US" altLang="ja-JP" sz="1100" dirty="0">
                <a:solidFill>
                  <a:prstClr val="black"/>
                </a:solidFill>
                <a:latin typeface="+mn-ea"/>
              </a:rPr>
              <a:t>://www.mhlw.go.jp/kokoro/youth/stress/self/index.html</a:t>
            </a:r>
            <a:endParaRPr lang="ja-JP" altLang="en-US" sz="1100" dirty="0">
              <a:solidFill>
                <a:prstClr val="black"/>
              </a:solidFill>
              <a:latin typeface="+mn-ea"/>
            </a:endParaRPr>
          </a:p>
        </p:txBody>
      </p:sp>
    </p:spTree>
    <p:extLst>
      <p:ext uri="{BB962C8B-B14F-4D97-AF65-F5344CB8AC3E}">
        <p14:creationId xmlns:p14="http://schemas.microsoft.com/office/powerpoint/2010/main" val="384756020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667603" y="365129"/>
            <a:ext cx="8871615" cy="1325563"/>
          </a:xfrm>
        </p:spPr>
        <p:txBody>
          <a:bodyPr>
            <a:normAutofit/>
          </a:bodyPr>
          <a:lstStyle/>
          <a:p>
            <a:r>
              <a:rPr lang="ja-JP" altLang="en-US" sz="3600" b="1" dirty="0">
                <a:latin typeface="HG丸ｺﾞｼｯｸM-PRO" panose="020F0600000000000000" pitchFamily="50" charset="-128"/>
                <a:ea typeface="HG丸ｺﾞｼｯｸM-PRO" panose="020F0600000000000000" pitchFamily="50" charset="-128"/>
              </a:rPr>
              <a:t>心の健康を保つためのよい習慣</a:t>
            </a:r>
            <a:r>
              <a:rPr lang="en-US" altLang="ja-JP" sz="3600" b="1" dirty="0">
                <a:latin typeface="HG丸ｺﾞｼｯｸM-PRO" panose="020F0600000000000000" pitchFamily="50" charset="-128"/>
                <a:ea typeface="HG丸ｺﾞｼｯｸM-PRO" panose="020F0600000000000000" pitchFamily="50" charset="-128"/>
              </a:rPr>
              <a:t/>
            </a:r>
            <a:br>
              <a:rPr lang="en-US" altLang="ja-JP" sz="3600" b="1" dirty="0">
                <a:latin typeface="HG丸ｺﾞｼｯｸM-PRO" panose="020F0600000000000000" pitchFamily="50" charset="-128"/>
                <a:ea typeface="HG丸ｺﾞｼｯｸM-PRO" panose="020F0600000000000000" pitchFamily="50" charset="-128"/>
              </a:rPr>
            </a:br>
            <a:r>
              <a:rPr lang="ja-JP" altLang="en-US" sz="3600" b="1" dirty="0">
                <a:latin typeface="HG丸ｺﾞｼｯｸM-PRO" panose="020F0600000000000000" pitchFamily="50" charset="-128"/>
                <a:ea typeface="HG丸ｺﾞｼｯｸM-PRO" panose="020F0600000000000000" pitchFamily="50" charset="-128"/>
              </a:rPr>
              <a:t>　～その他のセルフケア</a:t>
            </a:r>
            <a:endParaRPr kumimoji="1" lang="ja-JP" altLang="en-US" sz="3600" b="1" dirty="0">
              <a:latin typeface="HG丸ｺﾞｼｯｸM-PRO" panose="020F0600000000000000" pitchFamily="50" charset="-128"/>
              <a:ea typeface="HG丸ｺﾞｼｯｸM-PRO" panose="020F0600000000000000" pitchFamily="50" charset="-128"/>
            </a:endParaRPr>
          </a:p>
        </p:txBody>
      </p:sp>
      <p:sp>
        <p:nvSpPr>
          <p:cNvPr id="3" name="コンテンツ プレースホルダー 2"/>
          <p:cNvSpPr>
            <a:spLocks noGrp="1"/>
          </p:cNvSpPr>
          <p:nvPr>
            <p:ph sz="quarter" idx="1"/>
          </p:nvPr>
        </p:nvSpPr>
        <p:spPr>
          <a:xfrm>
            <a:off x="658908" y="1748118"/>
            <a:ext cx="8566063" cy="4827353"/>
          </a:xfrm>
          <a:ln>
            <a:solidFill>
              <a:schemeClr val="tx1"/>
            </a:solidFill>
          </a:ln>
        </p:spPr>
        <p:txBody>
          <a:bodyPr>
            <a:normAutofit/>
          </a:bodyPr>
          <a:lstStyle/>
          <a:p>
            <a:pPr marL="0" indent="0">
              <a:buNone/>
            </a:pPr>
            <a:endParaRPr lang="en-US" altLang="ja-JP" b="1" dirty="0">
              <a:solidFill>
                <a:srgbClr val="FF0000"/>
              </a:solidFill>
              <a:latin typeface="HG丸ｺﾞｼｯｸM-PRO" panose="020F0600000000000000" pitchFamily="50" charset="-128"/>
              <a:ea typeface="HG丸ｺﾞｼｯｸM-PRO" panose="020F0600000000000000" pitchFamily="50" charset="-128"/>
            </a:endParaRPr>
          </a:p>
          <a:p>
            <a:pPr marL="0" indent="0">
              <a:buNone/>
            </a:pPr>
            <a:r>
              <a:rPr lang="en-US" altLang="ja-JP" b="1" dirty="0">
                <a:solidFill>
                  <a:srgbClr val="FF0000"/>
                </a:solidFill>
                <a:latin typeface="HG丸ｺﾞｼｯｸM-PRO" panose="020F0600000000000000" pitchFamily="50" charset="-128"/>
                <a:ea typeface="HG丸ｺﾞｼｯｸM-PRO" panose="020F0600000000000000" pitchFamily="50" charset="-128"/>
              </a:rPr>
              <a:t>Point</a:t>
            </a:r>
            <a:r>
              <a:rPr lang="ja-JP" altLang="en-US" b="1" dirty="0">
                <a:solidFill>
                  <a:srgbClr val="FF0000"/>
                </a:solidFill>
                <a:latin typeface="HG丸ｺﾞｼｯｸM-PRO" panose="020F0600000000000000" pitchFamily="50" charset="-128"/>
                <a:ea typeface="HG丸ｺﾞｼｯｸM-PRO" panose="020F0600000000000000" pitchFamily="50" charset="-128"/>
              </a:rPr>
              <a:t>１</a:t>
            </a:r>
            <a:endParaRPr lang="en-US" altLang="ja-JP" b="1" dirty="0">
              <a:solidFill>
                <a:srgbClr val="FF0000"/>
              </a:solidFill>
              <a:latin typeface="HG丸ｺﾞｼｯｸM-PRO" panose="020F0600000000000000" pitchFamily="50" charset="-128"/>
              <a:ea typeface="HG丸ｺﾞｼｯｸM-PRO" panose="020F0600000000000000" pitchFamily="50" charset="-128"/>
            </a:endParaRPr>
          </a:p>
          <a:p>
            <a:pPr marL="0" indent="0">
              <a:buNone/>
            </a:pPr>
            <a:r>
              <a:rPr lang="ja-JP" altLang="en-US" dirty="0">
                <a:latin typeface="HG丸ｺﾞｼｯｸM-PRO" panose="020F0600000000000000" pitchFamily="50" charset="-128"/>
                <a:ea typeface="HG丸ｺﾞｼｯｸM-PRO" panose="020F0600000000000000" pitchFamily="50" charset="-128"/>
              </a:rPr>
              <a:t>　自分の体調に早めに気づくヒント</a:t>
            </a:r>
            <a:endParaRPr lang="en-US" altLang="ja-JP" dirty="0">
              <a:latin typeface="HG丸ｺﾞｼｯｸM-PRO" panose="020F0600000000000000" pitchFamily="50" charset="-128"/>
              <a:ea typeface="HG丸ｺﾞｼｯｸM-PRO" panose="020F0600000000000000" pitchFamily="50" charset="-128"/>
            </a:endParaRPr>
          </a:p>
          <a:p>
            <a:pPr marL="0" indent="0">
              <a:buNone/>
            </a:pPr>
            <a:endParaRPr lang="en-US" altLang="ja-JP" dirty="0">
              <a:solidFill>
                <a:schemeClr val="accent2">
                  <a:lumMod val="75000"/>
                </a:schemeClr>
              </a:solidFill>
              <a:latin typeface="HG丸ｺﾞｼｯｸM-PRO" panose="020F0600000000000000" pitchFamily="50" charset="-128"/>
              <a:ea typeface="HG丸ｺﾞｼｯｸM-PRO" panose="020F0600000000000000" pitchFamily="50" charset="-128"/>
            </a:endParaRPr>
          </a:p>
          <a:p>
            <a:pPr marL="0" indent="0">
              <a:buNone/>
            </a:pPr>
            <a:r>
              <a:rPr lang="en-US" altLang="ja-JP" b="1" dirty="0">
                <a:solidFill>
                  <a:srgbClr val="FF0000"/>
                </a:solidFill>
                <a:latin typeface="HG丸ｺﾞｼｯｸM-PRO" panose="020F0600000000000000" pitchFamily="50" charset="-128"/>
                <a:ea typeface="HG丸ｺﾞｼｯｸM-PRO" panose="020F0600000000000000" pitchFamily="50" charset="-128"/>
              </a:rPr>
              <a:t>Point </a:t>
            </a:r>
            <a:r>
              <a:rPr lang="ja-JP" altLang="en-US" b="1" dirty="0">
                <a:solidFill>
                  <a:srgbClr val="FF0000"/>
                </a:solidFill>
                <a:latin typeface="HG丸ｺﾞｼｯｸM-PRO" panose="020F0600000000000000" pitchFamily="50" charset="-128"/>
                <a:ea typeface="HG丸ｺﾞｼｯｸM-PRO" panose="020F0600000000000000" pitchFamily="50" charset="-128"/>
              </a:rPr>
              <a:t>２</a:t>
            </a:r>
            <a:endParaRPr lang="en-US" altLang="ja-JP" b="1" dirty="0">
              <a:solidFill>
                <a:srgbClr val="FF0000"/>
              </a:solidFill>
              <a:latin typeface="HG丸ｺﾞｼｯｸM-PRO" panose="020F0600000000000000" pitchFamily="50" charset="-128"/>
              <a:ea typeface="HG丸ｺﾞｼｯｸM-PRO" panose="020F0600000000000000" pitchFamily="50" charset="-128"/>
            </a:endParaRPr>
          </a:p>
          <a:p>
            <a:pPr marL="0" indent="0">
              <a:buNone/>
            </a:pPr>
            <a:r>
              <a:rPr lang="ja-JP" altLang="en-US" dirty="0">
                <a:latin typeface="HG丸ｺﾞｼｯｸM-PRO" panose="020F0600000000000000" pitchFamily="50" charset="-128"/>
                <a:ea typeface="HG丸ｺﾞｼｯｸM-PRO" panose="020F0600000000000000" pitchFamily="50" charset="-128"/>
              </a:rPr>
              <a:t>　心と体の回復のヒント</a:t>
            </a:r>
            <a:endParaRPr lang="en-US" altLang="ja-JP" dirty="0">
              <a:latin typeface="HG丸ｺﾞｼｯｸM-PRO" panose="020F0600000000000000" pitchFamily="50" charset="-128"/>
              <a:ea typeface="HG丸ｺﾞｼｯｸM-PRO" panose="020F0600000000000000" pitchFamily="50" charset="-128"/>
            </a:endParaRPr>
          </a:p>
          <a:p>
            <a:pPr marL="0" indent="0">
              <a:buNone/>
            </a:pPr>
            <a:r>
              <a:rPr lang="ja-JP" altLang="en-US" dirty="0">
                <a:latin typeface="HG丸ｺﾞｼｯｸM-PRO" panose="020F0600000000000000" pitchFamily="50" charset="-128"/>
                <a:ea typeface="HG丸ｺﾞｼｯｸM-PRO" panose="020F0600000000000000" pitchFamily="50" charset="-128"/>
              </a:rPr>
              <a:t>　　</a:t>
            </a:r>
            <a:r>
              <a:rPr lang="ja-JP" altLang="en-US" sz="2600" dirty="0">
                <a:latin typeface="HG丸ｺﾞｼｯｸM-PRO" panose="020F0600000000000000" pitchFamily="50" charset="-128"/>
                <a:ea typeface="HG丸ｺﾞｼｯｸM-PRO" panose="020F0600000000000000" pitchFamily="50" charset="-128"/>
              </a:rPr>
              <a:t>～３つの</a:t>
            </a:r>
            <a:r>
              <a:rPr lang="en-US" altLang="ja-JP" sz="2600" dirty="0">
                <a:latin typeface="HG丸ｺﾞｼｯｸM-PRO" panose="020F0600000000000000" pitchFamily="50" charset="-128"/>
                <a:ea typeface="HG丸ｺﾞｼｯｸM-PRO" panose="020F0600000000000000" pitchFamily="50" charset="-128"/>
              </a:rPr>
              <a:t>R</a:t>
            </a:r>
          </a:p>
          <a:p>
            <a:pPr marL="0" indent="0">
              <a:buNone/>
            </a:pPr>
            <a:r>
              <a:rPr lang="ja-JP" altLang="en-US" sz="2600" dirty="0">
                <a:latin typeface="HG丸ｺﾞｼｯｸM-PRO" panose="020F0600000000000000" pitchFamily="50" charset="-128"/>
                <a:ea typeface="HG丸ｺﾞｼｯｸM-PRO" panose="020F0600000000000000" pitchFamily="50" charset="-128"/>
              </a:rPr>
              <a:t>　　 </a:t>
            </a:r>
            <a:r>
              <a:rPr lang="ja-JP" altLang="en-US" sz="2600" dirty="0" smtClean="0">
                <a:latin typeface="HG丸ｺﾞｼｯｸM-PRO" panose="020F0600000000000000" pitchFamily="50" charset="-128"/>
                <a:ea typeface="HG丸ｺﾞｼｯｸM-PRO" panose="020F0600000000000000" pitchFamily="50" charset="-128"/>
              </a:rPr>
              <a:t>～</a:t>
            </a:r>
            <a:r>
              <a:rPr lang="ja-JP" altLang="en-US" sz="2600" dirty="0">
                <a:latin typeface="HG丸ｺﾞｼｯｸM-PRO" panose="020F0600000000000000" pitchFamily="50" charset="-128"/>
                <a:ea typeface="HG丸ｺﾞｼｯｸM-PRO" panose="020F0600000000000000" pitchFamily="50" charset="-128"/>
              </a:rPr>
              <a:t>気</a:t>
            </a:r>
            <a:r>
              <a:rPr lang="ja-JP" altLang="en-US" sz="2600" dirty="0" smtClean="0">
                <a:latin typeface="HG丸ｺﾞｼｯｸM-PRO" panose="020F0600000000000000" pitchFamily="50" charset="-128"/>
                <a:ea typeface="HG丸ｺﾞｼｯｸM-PRO" panose="020F0600000000000000" pitchFamily="50" charset="-128"/>
              </a:rPr>
              <a:t>をつけたい</a:t>
            </a:r>
            <a:r>
              <a:rPr lang="ja-JP" altLang="en-US" sz="2600" dirty="0">
                <a:latin typeface="HG丸ｺﾞｼｯｸM-PRO" panose="020F0600000000000000" pitchFamily="50" charset="-128"/>
                <a:ea typeface="HG丸ｺﾞｼｯｸM-PRO" panose="020F0600000000000000" pitchFamily="50" charset="-128"/>
              </a:rPr>
              <a:t>休日の過ごし方</a:t>
            </a:r>
            <a:r>
              <a:rPr lang="ja-JP" altLang="en-US" dirty="0">
                <a:latin typeface="HG丸ｺﾞｼｯｸM-PRO" panose="020F0600000000000000" pitchFamily="50" charset="-128"/>
                <a:ea typeface="HG丸ｺﾞｼｯｸM-PRO" panose="020F0600000000000000" pitchFamily="50" charset="-128"/>
              </a:rPr>
              <a:t>　</a:t>
            </a:r>
            <a:endParaRPr lang="en-US" altLang="ja-JP" dirty="0">
              <a:latin typeface="HG丸ｺﾞｼｯｸM-PRO" panose="020F0600000000000000" pitchFamily="50" charset="-128"/>
              <a:ea typeface="HG丸ｺﾞｼｯｸM-PRO" panose="020F0600000000000000" pitchFamily="50" charset="-128"/>
            </a:endParaRPr>
          </a:p>
        </p:txBody>
      </p:sp>
    </p:spTree>
    <p:extLst>
      <p:ext uri="{BB962C8B-B14F-4D97-AF65-F5344CB8AC3E}">
        <p14:creationId xmlns:p14="http://schemas.microsoft.com/office/powerpoint/2010/main" val="422628175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a:spLocks noGrp="1"/>
          </p:cNvSpPr>
          <p:nvPr>
            <p:ph sz="quarter" idx="1"/>
          </p:nvPr>
        </p:nvSpPr>
        <p:spPr>
          <a:xfrm>
            <a:off x="615412" y="1351284"/>
            <a:ext cx="8543925" cy="5104032"/>
          </a:xfrm>
          <a:ln>
            <a:solidFill>
              <a:schemeClr val="tx1"/>
            </a:solidFill>
          </a:ln>
        </p:spPr>
        <p:txBody>
          <a:bodyPr>
            <a:normAutofit/>
          </a:bodyPr>
          <a:lstStyle/>
          <a:p>
            <a:pPr marL="0" indent="0">
              <a:buNone/>
            </a:pPr>
            <a:r>
              <a:rPr lang="ja-JP" altLang="en-US" sz="2400" b="1" dirty="0">
                <a:latin typeface="HG丸ｺﾞｼｯｸM-PRO" panose="020F0600000000000000" pitchFamily="50" charset="-128"/>
                <a:ea typeface="HG丸ｺﾞｼｯｸM-PRO" panose="020F0600000000000000" pitchFamily="50" charset="-128"/>
              </a:rPr>
              <a:t>（１）睡眠・食事のリズム、活動や気分・疲労などを</a:t>
            </a:r>
            <a:r>
              <a:rPr lang="ja-JP" altLang="en-US" sz="2400" b="1" dirty="0" smtClean="0">
                <a:latin typeface="HG丸ｺﾞｼｯｸM-PRO" panose="020F0600000000000000" pitchFamily="50" charset="-128"/>
                <a:ea typeface="HG丸ｺﾞｼｯｸM-PRO" panose="020F0600000000000000" pitchFamily="50" charset="-128"/>
              </a:rPr>
              <a:t>記録</a:t>
            </a:r>
            <a:endParaRPr lang="en-US" altLang="ja-JP" sz="2400" b="1" dirty="0" smtClean="0">
              <a:latin typeface="HG丸ｺﾞｼｯｸM-PRO" panose="020F0600000000000000" pitchFamily="50" charset="-128"/>
              <a:ea typeface="HG丸ｺﾞｼｯｸM-PRO" panose="020F0600000000000000" pitchFamily="50" charset="-128"/>
            </a:endParaRPr>
          </a:p>
          <a:p>
            <a:pPr marL="0" indent="0">
              <a:buNone/>
            </a:pPr>
            <a:r>
              <a:rPr lang="ja-JP" altLang="en-US" sz="2400" b="1" dirty="0">
                <a:latin typeface="HG丸ｺﾞｼｯｸM-PRO" panose="020F0600000000000000" pitchFamily="50" charset="-128"/>
                <a:ea typeface="HG丸ｺﾞｼｯｸM-PRO" panose="020F0600000000000000" pitchFamily="50" charset="-128"/>
              </a:rPr>
              <a:t>　</a:t>
            </a:r>
            <a:r>
              <a:rPr lang="ja-JP" altLang="en-US" sz="2400" b="1" dirty="0" smtClean="0">
                <a:latin typeface="HG丸ｺﾞｼｯｸM-PRO" panose="020F0600000000000000" pitchFamily="50" charset="-128"/>
                <a:ea typeface="HG丸ｺﾞｼｯｸM-PRO" panose="020F0600000000000000" pitchFamily="50" charset="-128"/>
              </a:rPr>
              <a:t>　　して</a:t>
            </a:r>
            <a:r>
              <a:rPr lang="ja-JP" altLang="en-US" sz="2400" b="1" dirty="0">
                <a:latin typeface="HG丸ｺﾞｼｯｸM-PRO" panose="020F0600000000000000" pitchFamily="50" charset="-128"/>
                <a:ea typeface="HG丸ｺﾞｼｯｸM-PRO" panose="020F0600000000000000" pitchFamily="50" charset="-128"/>
              </a:rPr>
              <a:t>、自分の変化に</a:t>
            </a:r>
            <a:r>
              <a:rPr lang="ja-JP" altLang="en-US" sz="2400" b="1" dirty="0" smtClean="0">
                <a:latin typeface="HG丸ｺﾞｼｯｸM-PRO" panose="020F0600000000000000" pitchFamily="50" charset="-128"/>
                <a:ea typeface="HG丸ｺﾞｼｯｸM-PRO" panose="020F0600000000000000" pitchFamily="50" charset="-128"/>
              </a:rPr>
              <a:t>気づける</a:t>
            </a:r>
            <a:r>
              <a:rPr lang="ja-JP" altLang="en-US" sz="2400" b="1" dirty="0">
                <a:latin typeface="HG丸ｺﾞｼｯｸM-PRO" panose="020F0600000000000000" pitchFamily="50" charset="-128"/>
                <a:ea typeface="HG丸ｺﾞｼｯｸM-PRO" panose="020F0600000000000000" pitchFamily="50" charset="-128"/>
              </a:rPr>
              <a:t>ようにしよう。</a:t>
            </a:r>
            <a:endParaRPr lang="en-US" altLang="ja-JP" sz="2400" b="1" dirty="0">
              <a:latin typeface="HG丸ｺﾞｼｯｸM-PRO" panose="020F0600000000000000" pitchFamily="50" charset="-128"/>
              <a:ea typeface="HG丸ｺﾞｼｯｸM-PRO" panose="020F0600000000000000" pitchFamily="50" charset="-128"/>
            </a:endParaRPr>
          </a:p>
          <a:p>
            <a:pPr marL="0" indent="0">
              <a:buNone/>
            </a:pPr>
            <a:endParaRPr lang="en-US" altLang="ja-JP" sz="2400" b="1" dirty="0">
              <a:latin typeface="HG丸ｺﾞｼｯｸM-PRO" panose="020F0600000000000000" pitchFamily="50" charset="-128"/>
              <a:ea typeface="HG丸ｺﾞｼｯｸM-PRO" panose="020F0600000000000000" pitchFamily="50" charset="-128"/>
            </a:endParaRPr>
          </a:p>
          <a:p>
            <a:pPr marL="0" indent="0">
              <a:buNone/>
            </a:pPr>
            <a:endParaRPr lang="en-US" altLang="ja-JP" sz="2400" b="1" dirty="0">
              <a:latin typeface="HG丸ｺﾞｼｯｸM-PRO" panose="020F0600000000000000" pitchFamily="50" charset="-128"/>
              <a:ea typeface="HG丸ｺﾞｼｯｸM-PRO" panose="020F0600000000000000" pitchFamily="50" charset="-128"/>
            </a:endParaRPr>
          </a:p>
        </p:txBody>
      </p:sp>
      <p:sp>
        <p:nvSpPr>
          <p:cNvPr id="7" name="タイトル 1"/>
          <p:cNvSpPr txBox="1">
            <a:spLocks/>
          </p:cNvSpPr>
          <p:nvPr/>
        </p:nvSpPr>
        <p:spPr>
          <a:xfrm>
            <a:off x="183202" y="279496"/>
            <a:ext cx="9310677" cy="107178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en-US" altLang="ja-JP" sz="3200" b="1" dirty="0">
                <a:solidFill>
                  <a:prstClr val="black"/>
                </a:solidFill>
                <a:latin typeface="HG丸ｺﾞｼｯｸM-PRO" panose="020F0600000000000000" pitchFamily="50" charset="-128"/>
                <a:ea typeface="HG丸ｺﾞｼｯｸM-PRO" panose="020F0600000000000000" pitchFamily="50" charset="-128"/>
              </a:rPr>
              <a:t>【Point</a:t>
            </a:r>
            <a:r>
              <a:rPr lang="ja-JP" altLang="en-US" sz="3200" b="1" dirty="0">
                <a:solidFill>
                  <a:prstClr val="black"/>
                </a:solidFill>
                <a:latin typeface="HG丸ｺﾞｼｯｸM-PRO" panose="020F0600000000000000" pitchFamily="50" charset="-128"/>
                <a:ea typeface="HG丸ｺﾞｼｯｸM-PRO" panose="020F0600000000000000" pitchFamily="50" charset="-128"/>
              </a:rPr>
              <a:t>１</a:t>
            </a:r>
            <a:r>
              <a:rPr lang="en-US" altLang="ja-JP" sz="3200" b="1" dirty="0">
                <a:solidFill>
                  <a:prstClr val="black"/>
                </a:solidFill>
                <a:latin typeface="HG丸ｺﾞｼｯｸM-PRO" panose="020F0600000000000000" pitchFamily="50" charset="-128"/>
                <a:ea typeface="HG丸ｺﾞｼｯｸM-PRO" panose="020F0600000000000000" pitchFamily="50" charset="-128"/>
              </a:rPr>
              <a:t>】</a:t>
            </a:r>
            <a:r>
              <a:rPr lang="ja-JP" altLang="en-US" sz="2400" b="1" dirty="0">
                <a:solidFill>
                  <a:prstClr val="black"/>
                </a:solidFill>
                <a:latin typeface="HG丸ｺﾞｼｯｸM-PRO" panose="020F0600000000000000" pitchFamily="50" charset="-128"/>
                <a:ea typeface="HG丸ｺﾞｼｯｸM-PRO" panose="020F0600000000000000" pitchFamily="50" charset="-128"/>
              </a:rPr>
              <a:t>自分の体調に早めに気づくヒント</a:t>
            </a:r>
            <a:endParaRPr lang="en-US" altLang="ja-JP" sz="2000" b="1" dirty="0">
              <a:solidFill>
                <a:prstClr val="black"/>
              </a:solidFill>
              <a:latin typeface="HG丸ｺﾞｼｯｸM-PRO" panose="020F0600000000000000" pitchFamily="50" charset="-128"/>
              <a:ea typeface="HG丸ｺﾞｼｯｸM-PRO" panose="020F0600000000000000" pitchFamily="50" charset="-128"/>
            </a:endParaRPr>
          </a:p>
          <a:p>
            <a:r>
              <a:rPr lang="ja-JP" altLang="en-US" sz="1800" b="1" dirty="0">
                <a:solidFill>
                  <a:prstClr val="black"/>
                </a:solidFill>
                <a:latin typeface="HG丸ｺﾞｼｯｸM-PRO" panose="020F0600000000000000" pitchFamily="50" charset="-128"/>
                <a:ea typeface="HG丸ｺﾞｼｯｸM-PRO" panose="020F0600000000000000" pitchFamily="50" charset="-128"/>
              </a:rPr>
              <a:t>　　　</a:t>
            </a:r>
            <a:r>
              <a:rPr lang="ja-JP" altLang="en-US" sz="2800" b="1" dirty="0">
                <a:solidFill>
                  <a:prstClr val="black"/>
                </a:solidFill>
                <a:latin typeface="HG丸ｺﾞｼｯｸM-PRO" panose="020F0600000000000000" pitchFamily="50" charset="-128"/>
                <a:ea typeface="HG丸ｺﾞｼｯｸM-PRO" panose="020F0600000000000000" pitchFamily="50" charset="-128"/>
              </a:rPr>
              <a:t>～生活リズムや気分・疲労を記録する</a:t>
            </a:r>
            <a:endParaRPr lang="en-US" altLang="ja-JP" sz="2800" b="1" dirty="0">
              <a:solidFill>
                <a:prstClr val="black"/>
              </a:solidFill>
              <a:latin typeface="HG丸ｺﾞｼｯｸM-PRO" panose="020F0600000000000000" pitchFamily="50" charset="-128"/>
              <a:ea typeface="HG丸ｺﾞｼｯｸM-PRO" panose="020F0600000000000000" pitchFamily="50" charset="-128"/>
            </a:endParaRPr>
          </a:p>
        </p:txBody>
      </p:sp>
      <p:pic>
        <p:nvPicPr>
          <p:cNvPr id="4" name="図 3"/>
          <p:cNvPicPr>
            <a:picLocks noChangeAspect="1"/>
          </p:cNvPicPr>
          <p:nvPr/>
        </p:nvPicPr>
        <p:blipFill>
          <a:blip r:embed="rId3"/>
          <a:stretch>
            <a:fillRect/>
          </a:stretch>
        </p:blipFill>
        <p:spPr>
          <a:xfrm>
            <a:off x="1917109" y="2212196"/>
            <a:ext cx="5785550" cy="4132422"/>
          </a:xfrm>
          <a:prstGeom prst="rect">
            <a:avLst/>
          </a:prstGeom>
          <a:ln w="19050">
            <a:solidFill>
              <a:schemeClr val="tx1"/>
            </a:solidFill>
          </a:ln>
        </p:spPr>
      </p:pic>
    </p:spTree>
    <p:extLst>
      <p:ext uri="{BB962C8B-B14F-4D97-AF65-F5344CB8AC3E}">
        <p14:creationId xmlns:p14="http://schemas.microsoft.com/office/powerpoint/2010/main" val="105839014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a:spLocks noGrp="1"/>
          </p:cNvSpPr>
          <p:nvPr>
            <p:ph sz="quarter" idx="1"/>
          </p:nvPr>
        </p:nvSpPr>
        <p:spPr>
          <a:xfrm>
            <a:off x="537882" y="1060727"/>
            <a:ext cx="8787219" cy="5463166"/>
          </a:xfrm>
          <a:ln>
            <a:solidFill>
              <a:schemeClr val="tx1"/>
            </a:solidFill>
          </a:ln>
        </p:spPr>
        <p:txBody>
          <a:bodyPr>
            <a:normAutofit/>
          </a:bodyPr>
          <a:lstStyle/>
          <a:p>
            <a:pPr marL="0" indent="0">
              <a:buNone/>
            </a:pPr>
            <a:r>
              <a:rPr lang="ja-JP" altLang="en-US" sz="1800" b="1" dirty="0">
                <a:latin typeface="HG丸ｺﾞｼｯｸM-PRO" panose="020F0600000000000000" pitchFamily="50" charset="-128"/>
                <a:ea typeface="HG丸ｺﾞｼｯｸM-PRO" panose="020F0600000000000000" pitchFamily="50" charset="-128"/>
              </a:rPr>
              <a:t>●「マインドフルネス」とは、「今」に心を向けている状態を</a:t>
            </a:r>
            <a:r>
              <a:rPr lang="ja-JP" altLang="en-US" sz="1800" b="1" dirty="0" smtClean="0">
                <a:latin typeface="HG丸ｺﾞｼｯｸM-PRO" panose="020F0600000000000000" pitchFamily="50" charset="-128"/>
                <a:ea typeface="HG丸ｺﾞｼｯｸM-PRO" panose="020F0600000000000000" pitchFamily="50" charset="-128"/>
              </a:rPr>
              <a:t>指す。</a:t>
            </a:r>
            <a:r>
              <a:rPr lang="ja-JP" altLang="en-US" sz="1800" b="1" dirty="0">
                <a:latin typeface="HG丸ｺﾞｼｯｸM-PRO" panose="020F0600000000000000" pitchFamily="50" charset="-128"/>
                <a:ea typeface="HG丸ｺﾞｼｯｸM-PRO" panose="020F0600000000000000" pitchFamily="50" charset="-128"/>
              </a:rPr>
              <a:t>　</a:t>
            </a:r>
            <a:endParaRPr lang="en-US" altLang="ja-JP" sz="1800" b="1" dirty="0">
              <a:latin typeface="HG丸ｺﾞｼｯｸM-PRO" panose="020F0600000000000000" pitchFamily="50" charset="-128"/>
              <a:ea typeface="HG丸ｺﾞｼｯｸM-PRO" panose="020F0600000000000000" pitchFamily="50" charset="-128"/>
            </a:endParaRPr>
          </a:p>
          <a:p>
            <a:pPr marL="0" indent="0">
              <a:buNone/>
            </a:pPr>
            <a:r>
              <a:rPr lang="ja-JP" altLang="en-US" sz="1800" b="1" dirty="0">
                <a:latin typeface="HG丸ｺﾞｼｯｸM-PRO" panose="020F0600000000000000" pitchFamily="50" charset="-128"/>
                <a:ea typeface="HG丸ｺﾞｼｯｸM-PRO" panose="020F0600000000000000" pitchFamily="50" charset="-128"/>
              </a:rPr>
              <a:t>●「マインドフルネス」では、体を使って「瞑想」することで、あちこちに</a:t>
            </a:r>
            <a:r>
              <a:rPr lang="ja-JP" altLang="en-US" sz="1800" b="1" dirty="0" smtClean="0">
                <a:latin typeface="HG丸ｺﾞｼｯｸM-PRO" panose="020F0600000000000000" pitchFamily="50" charset="-128"/>
                <a:ea typeface="HG丸ｺﾞｼｯｸM-PRO" panose="020F0600000000000000" pitchFamily="50" charset="-128"/>
              </a:rPr>
              <a:t>向かう</a:t>
            </a:r>
            <a:endParaRPr lang="en-US" altLang="ja-JP" sz="1800" b="1" dirty="0" smtClean="0">
              <a:latin typeface="HG丸ｺﾞｼｯｸM-PRO" panose="020F0600000000000000" pitchFamily="50" charset="-128"/>
              <a:ea typeface="HG丸ｺﾞｼｯｸM-PRO" panose="020F0600000000000000" pitchFamily="50" charset="-128"/>
            </a:endParaRPr>
          </a:p>
          <a:p>
            <a:pPr marL="0" indent="0">
              <a:buNone/>
            </a:pPr>
            <a:r>
              <a:rPr lang="ja-JP" altLang="en-US" sz="1800" b="1" dirty="0" smtClean="0">
                <a:latin typeface="HG丸ｺﾞｼｯｸM-PRO" panose="020F0600000000000000" pitchFamily="50" charset="-128"/>
                <a:ea typeface="HG丸ｺﾞｼｯｸM-PRO" panose="020F0600000000000000" pitchFamily="50" charset="-128"/>
              </a:rPr>
              <a:t>　心</a:t>
            </a:r>
            <a:r>
              <a:rPr lang="ja-JP" altLang="en-US" sz="1800" b="1" dirty="0">
                <a:latin typeface="HG丸ｺﾞｼｯｸM-PRO" panose="020F0600000000000000" pitchFamily="50" charset="-128"/>
                <a:ea typeface="HG丸ｺﾞｼｯｸM-PRO" panose="020F0600000000000000" pitchFamily="50" charset="-128"/>
              </a:rPr>
              <a:t>を「今この瞬間、この場に存在する自分の体」に取り戻していく。</a:t>
            </a:r>
            <a:endParaRPr lang="en-US" altLang="ja-JP" sz="1800" b="1" dirty="0">
              <a:latin typeface="HG丸ｺﾞｼｯｸM-PRO" panose="020F0600000000000000" pitchFamily="50" charset="-128"/>
              <a:ea typeface="HG丸ｺﾞｼｯｸM-PRO" panose="020F0600000000000000" pitchFamily="50" charset="-128"/>
            </a:endParaRPr>
          </a:p>
        </p:txBody>
      </p:sp>
      <p:sp>
        <p:nvSpPr>
          <p:cNvPr id="7" name="タイトル 1"/>
          <p:cNvSpPr txBox="1">
            <a:spLocks/>
          </p:cNvSpPr>
          <p:nvPr/>
        </p:nvSpPr>
        <p:spPr>
          <a:xfrm>
            <a:off x="183202" y="43969"/>
            <a:ext cx="9310677" cy="107178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en-US" altLang="ja-JP" sz="3200" b="1" dirty="0">
                <a:solidFill>
                  <a:prstClr val="black"/>
                </a:solidFill>
                <a:latin typeface="HG丸ｺﾞｼｯｸM-PRO" panose="020F0600000000000000" pitchFamily="50" charset="-128"/>
                <a:ea typeface="HG丸ｺﾞｼｯｸM-PRO" panose="020F0600000000000000" pitchFamily="50" charset="-128"/>
              </a:rPr>
              <a:t>【Point</a:t>
            </a:r>
            <a:r>
              <a:rPr lang="ja-JP" altLang="en-US" sz="3200" b="1" dirty="0">
                <a:solidFill>
                  <a:prstClr val="black"/>
                </a:solidFill>
                <a:latin typeface="HG丸ｺﾞｼｯｸM-PRO" panose="020F0600000000000000" pitchFamily="50" charset="-128"/>
                <a:ea typeface="HG丸ｺﾞｼｯｸM-PRO" panose="020F0600000000000000" pitchFamily="50" charset="-128"/>
              </a:rPr>
              <a:t>１</a:t>
            </a:r>
            <a:r>
              <a:rPr lang="en-US" altLang="ja-JP" sz="3200" b="1" dirty="0">
                <a:solidFill>
                  <a:prstClr val="black"/>
                </a:solidFill>
                <a:latin typeface="HG丸ｺﾞｼｯｸM-PRO" panose="020F0600000000000000" pitchFamily="50" charset="-128"/>
                <a:ea typeface="HG丸ｺﾞｼｯｸM-PRO" panose="020F0600000000000000" pitchFamily="50" charset="-128"/>
              </a:rPr>
              <a:t>】</a:t>
            </a:r>
            <a:r>
              <a:rPr lang="ja-JP" altLang="en-US" sz="2400" b="1" dirty="0" smtClean="0">
                <a:solidFill>
                  <a:prstClr val="black"/>
                </a:solidFill>
                <a:latin typeface="HG丸ｺﾞｼｯｸM-PRO" panose="020F0600000000000000" pitchFamily="50" charset="-128"/>
                <a:ea typeface="HG丸ｺﾞｼｯｸM-PRO" panose="020F0600000000000000" pitchFamily="50" charset="-128"/>
              </a:rPr>
              <a:t>自分の体調</a:t>
            </a:r>
            <a:r>
              <a:rPr lang="ja-JP" altLang="en-US" sz="2400" b="1" dirty="0">
                <a:solidFill>
                  <a:prstClr val="black"/>
                </a:solidFill>
                <a:latin typeface="HG丸ｺﾞｼｯｸM-PRO" panose="020F0600000000000000" pitchFamily="50" charset="-128"/>
                <a:ea typeface="HG丸ｺﾞｼｯｸM-PRO" panose="020F0600000000000000" pitchFamily="50" charset="-128"/>
              </a:rPr>
              <a:t>に早めに気づくヒント</a:t>
            </a:r>
            <a:endParaRPr lang="en-US" altLang="ja-JP" sz="2000" b="1" dirty="0">
              <a:solidFill>
                <a:prstClr val="black"/>
              </a:solidFill>
              <a:latin typeface="HG丸ｺﾞｼｯｸM-PRO" panose="020F0600000000000000" pitchFamily="50" charset="-128"/>
              <a:ea typeface="HG丸ｺﾞｼｯｸM-PRO" panose="020F0600000000000000" pitchFamily="50" charset="-128"/>
            </a:endParaRPr>
          </a:p>
          <a:p>
            <a:r>
              <a:rPr lang="ja-JP" altLang="en-US" sz="1800" b="1" dirty="0">
                <a:solidFill>
                  <a:prstClr val="black"/>
                </a:solidFill>
                <a:latin typeface="HG丸ｺﾞｼｯｸM-PRO" panose="020F0600000000000000" pitchFamily="50" charset="-128"/>
                <a:ea typeface="HG丸ｺﾞｼｯｸM-PRO" panose="020F0600000000000000" pitchFamily="50" charset="-128"/>
              </a:rPr>
              <a:t>　　　　　</a:t>
            </a:r>
            <a:r>
              <a:rPr lang="ja-JP" altLang="en-US" sz="2800" b="1" dirty="0">
                <a:solidFill>
                  <a:prstClr val="black"/>
                </a:solidFill>
                <a:latin typeface="HG丸ｺﾞｼｯｸM-PRO" panose="020F0600000000000000" pitchFamily="50" charset="-128"/>
                <a:ea typeface="HG丸ｺﾞｼｯｸM-PRO" panose="020F0600000000000000" pitchFamily="50" charset="-128"/>
              </a:rPr>
              <a:t>～「マインドフルネス」</a:t>
            </a:r>
            <a:endParaRPr lang="en-US" altLang="ja-JP" sz="2800" b="1" dirty="0">
              <a:solidFill>
                <a:prstClr val="black"/>
              </a:solidFill>
              <a:latin typeface="HG丸ｺﾞｼｯｸM-PRO" panose="020F0600000000000000" pitchFamily="50" charset="-128"/>
              <a:ea typeface="HG丸ｺﾞｼｯｸM-PRO" panose="020F0600000000000000" pitchFamily="50" charset="-128"/>
            </a:endParaRPr>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06820" y="3412986"/>
            <a:ext cx="2258959" cy="22589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円/楕円 9"/>
          <p:cNvSpPr/>
          <p:nvPr/>
        </p:nvSpPr>
        <p:spPr>
          <a:xfrm>
            <a:off x="5015417" y="3030356"/>
            <a:ext cx="726142" cy="645459"/>
          </a:xfrm>
          <a:prstGeom prst="ellipse">
            <a:avLst/>
          </a:prstGeom>
          <a:solidFill>
            <a:srgbClr val="FFCCFF"/>
          </a:solidFill>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dirty="0">
                <a:solidFill>
                  <a:prstClr val="black"/>
                </a:solidFill>
              </a:rPr>
              <a:t>今</a:t>
            </a:r>
          </a:p>
        </p:txBody>
      </p:sp>
      <p:sp>
        <p:nvSpPr>
          <p:cNvPr id="13" name="円/楕円 12"/>
          <p:cNvSpPr/>
          <p:nvPr/>
        </p:nvSpPr>
        <p:spPr>
          <a:xfrm>
            <a:off x="5604948" y="3768584"/>
            <a:ext cx="726142" cy="645459"/>
          </a:xfrm>
          <a:prstGeom prst="ellipse">
            <a:avLst/>
          </a:prstGeom>
          <a:solidFill>
            <a:srgbClr val="FFCCFF"/>
          </a:solidFill>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dirty="0">
                <a:solidFill>
                  <a:prstClr val="black"/>
                </a:solidFill>
              </a:rPr>
              <a:t>私</a:t>
            </a:r>
          </a:p>
        </p:txBody>
      </p:sp>
      <p:sp>
        <p:nvSpPr>
          <p:cNvPr id="12" name="角丸四角形 11"/>
          <p:cNvSpPr/>
          <p:nvPr/>
        </p:nvSpPr>
        <p:spPr>
          <a:xfrm>
            <a:off x="1653136" y="2419999"/>
            <a:ext cx="1474079" cy="308503"/>
          </a:xfrm>
          <a:prstGeom prst="roundRect">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b="1" dirty="0">
                <a:solidFill>
                  <a:prstClr val="black"/>
                </a:solidFill>
                <a:latin typeface="HG丸ｺﾞｼｯｸM-PRO" panose="020F0600000000000000" pitchFamily="50" charset="-128"/>
                <a:ea typeface="HG丸ｺﾞｼｯｸM-PRO" panose="020F0600000000000000" pitchFamily="50" charset="-128"/>
              </a:rPr>
              <a:t>瞑想の状態</a:t>
            </a:r>
          </a:p>
        </p:txBody>
      </p:sp>
      <p:sp>
        <p:nvSpPr>
          <p:cNvPr id="14" name="テキスト ボックス 13"/>
          <p:cNvSpPr txBox="1"/>
          <p:nvPr/>
        </p:nvSpPr>
        <p:spPr>
          <a:xfrm>
            <a:off x="826037" y="2841478"/>
            <a:ext cx="3824428" cy="954107"/>
          </a:xfrm>
          <a:prstGeom prst="rect">
            <a:avLst/>
          </a:prstGeom>
          <a:noFill/>
        </p:spPr>
        <p:txBody>
          <a:bodyPr wrap="square" rtlCol="0">
            <a:spAutoFit/>
          </a:bodyPr>
          <a:lstStyle/>
          <a:p>
            <a:r>
              <a:rPr lang="ja-JP" altLang="en-US" sz="1400" dirty="0">
                <a:solidFill>
                  <a:prstClr val="black"/>
                </a:solidFill>
                <a:latin typeface="HG丸ｺﾞｼｯｸM-PRO" panose="020F0600000000000000" pitchFamily="50" charset="-128"/>
                <a:ea typeface="HG丸ｺﾞｼｯｸM-PRO" panose="020F0600000000000000" pitchFamily="50" charset="-128"/>
              </a:rPr>
              <a:t>「今」この瞬間、体に起こる感覚に注意を集中させて観察する。よけいなことを思ったり考えなくなり、心と体が一体化した瞑想状態（マインドフルネスな状態）に入る</a:t>
            </a:r>
          </a:p>
        </p:txBody>
      </p:sp>
      <p:sp>
        <p:nvSpPr>
          <p:cNvPr id="15" name="テキスト ボックス 14"/>
          <p:cNvSpPr txBox="1"/>
          <p:nvPr/>
        </p:nvSpPr>
        <p:spPr>
          <a:xfrm>
            <a:off x="1506258" y="3954557"/>
            <a:ext cx="1620957" cy="830997"/>
          </a:xfrm>
          <a:prstGeom prst="rect">
            <a:avLst/>
          </a:prstGeom>
          <a:noFill/>
        </p:spPr>
        <p:txBody>
          <a:bodyPr wrap="none" rtlCol="0">
            <a:spAutoFit/>
          </a:bodyPr>
          <a:lstStyle/>
          <a:p>
            <a:r>
              <a:rPr lang="ja-JP" altLang="en-US" sz="2000" b="1" dirty="0">
                <a:solidFill>
                  <a:prstClr val="black"/>
                </a:solidFill>
                <a:latin typeface="HG丸ｺﾞｼｯｸM-PRO" panose="020F0600000000000000" pitchFamily="50" charset="-128"/>
                <a:ea typeface="HG丸ｺﾞｼｯｸM-PRO" panose="020F0600000000000000" pitchFamily="50" charset="-128"/>
              </a:rPr>
              <a:t>目</a:t>
            </a:r>
            <a:r>
              <a:rPr lang="ja-JP" altLang="en-US" sz="1400" dirty="0">
                <a:solidFill>
                  <a:prstClr val="black"/>
                </a:solidFill>
                <a:latin typeface="HG丸ｺﾞｼｯｸM-PRO" panose="020F0600000000000000" pitchFamily="50" charset="-128"/>
                <a:ea typeface="HG丸ｺﾞｼｯｸM-PRO" panose="020F0600000000000000" pitchFamily="50" charset="-128"/>
              </a:rPr>
              <a:t>の観察</a:t>
            </a:r>
            <a:endParaRPr lang="en-US" altLang="ja-JP" sz="1400" dirty="0">
              <a:solidFill>
                <a:prstClr val="black"/>
              </a:solidFill>
              <a:latin typeface="HG丸ｺﾞｼｯｸM-PRO" panose="020F0600000000000000" pitchFamily="50" charset="-128"/>
              <a:ea typeface="HG丸ｺﾞｼｯｸM-PRO" panose="020F0600000000000000" pitchFamily="50" charset="-128"/>
            </a:endParaRPr>
          </a:p>
          <a:p>
            <a:r>
              <a:rPr lang="ja-JP" altLang="en-US" sz="1400" dirty="0">
                <a:solidFill>
                  <a:prstClr val="black"/>
                </a:solidFill>
                <a:latin typeface="HG丸ｺﾞｼｯｸM-PRO" panose="020F0600000000000000" pitchFamily="50" charset="-128"/>
                <a:ea typeface="HG丸ｺﾞｼｯｸM-PRO" panose="020F0600000000000000" pitchFamily="50" charset="-128"/>
              </a:rPr>
              <a:t>丸くて白いお皿</a:t>
            </a:r>
            <a:endParaRPr lang="en-US" altLang="ja-JP" sz="1400" dirty="0">
              <a:solidFill>
                <a:prstClr val="black"/>
              </a:solidFill>
              <a:latin typeface="HG丸ｺﾞｼｯｸM-PRO" panose="020F0600000000000000" pitchFamily="50" charset="-128"/>
              <a:ea typeface="HG丸ｺﾞｼｯｸM-PRO" panose="020F0600000000000000" pitchFamily="50" charset="-128"/>
            </a:endParaRPr>
          </a:p>
          <a:p>
            <a:r>
              <a:rPr lang="ja-JP" altLang="en-US" sz="1400" dirty="0">
                <a:solidFill>
                  <a:prstClr val="black"/>
                </a:solidFill>
                <a:latin typeface="HG丸ｺﾞｼｯｸM-PRO" panose="020F0600000000000000" pitchFamily="50" charset="-128"/>
                <a:ea typeface="HG丸ｺﾞｼｯｸM-PRO" panose="020F0600000000000000" pitchFamily="50" charset="-128"/>
              </a:rPr>
              <a:t>光が反射している</a:t>
            </a:r>
          </a:p>
        </p:txBody>
      </p:sp>
      <p:sp>
        <p:nvSpPr>
          <p:cNvPr id="18" name="テキスト ボックス 17"/>
          <p:cNvSpPr txBox="1"/>
          <p:nvPr/>
        </p:nvSpPr>
        <p:spPr>
          <a:xfrm>
            <a:off x="1506258" y="4850759"/>
            <a:ext cx="1800493" cy="830997"/>
          </a:xfrm>
          <a:prstGeom prst="rect">
            <a:avLst/>
          </a:prstGeom>
          <a:noFill/>
        </p:spPr>
        <p:txBody>
          <a:bodyPr wrap="none" rtlCol="0">
            <a:spAutoFit/>
          </a:bodyPr>
          <a:lstStyle/>
          <a:p>
            <a:r>
              <a:rPr lang="ja-JP" altLang="en-US" sz="2000" b="1" dirty="0">
                <a:solidFill>
                  <a:prstClr val="black"/>
                </a:solidFill>
                <a:latin typeface="HG丸ｺﾞｼｯｸM-PRO" panose="020F0600000000000000" pitchFamily="50" charset="-128"/>
                <a:ea typeface="HG丸ｺﾞｼｯｸM-PRO" panose="020F0600000000000000" pitchFamily="50" charset="-128"/>
              </a:rPr>
              <a:t>鼻</a:t>
            </a:r>
            <a:r>
              <a:rPr lang="ja-JP" altLang="en-US" sz="1400" dirty="0">
                <a:solidFill>
                  <a:prstClr val="black"/>
                </a:solidFill>
                <a:latin typeface="HG丸ｺﾞｼｯｸM-PRO" panose="020F0600000000000000" pitchFamily="50" charset="-128"/>
                <a:ea typeface="HG丸ｺﾞｼｯｸM-PRO" panose="020F0600000000000000" pitchFamily="50" charset="-128"/>
              </a:rPr>
              <a:t>の観察</a:t>
            </a:r>
            <a:endParaRPr lang="en-US" altLang="ja-JP" sz="1400" dirty="0">
              <a:solidFill>
                <a:prstClr val="black"/>
              </a:solidFill>
              <a:latin typeface="HG丸ｺﾞｼｯｸM-PRO" panose="020F0600000000000000" pitchFamily="50" charset="-128"/>
              <a:ea typeface="HG丸ｺﾞｼｯｸM-PRO" panose="020F0600000000000000" pitchFamily="50" charset="-128"/>
            </a:endParaRPr>
          </a:p>
          <a:p>
            <a:r>
              <a:rPr lang="ja-JP" altLang="en-US" sz="1400" dirty="0">
                <a:solidFill>
                  <a:prstClr val="black"/>
                </a:solidFill>
                <a:latin typeface="HG丸ｺﾞｼｯｸM-PRO" panose="020F0600000000000000" pitchFamily="50" charset="-128"/>
                <a:ea typeface="HG丸ｺﾞｼｯｸM-PRO" panose="020F0600000000000000" pitchFamily="50" charset="-128"/>
              </a:rPr>
              <a:t>残った洗剤のにおい</a:t>
            </a:r>
            <a:endParaRPr lang="en-US" altLang="ja-JP" sz="1400" dirty="0">
              <a:solidFill>
                <a:prstClr val="black"/>
              </a:solidFill>
              <a:latin typeface="HG丸ｺﾞｼｯｸM-PRO" panose="020F0600000000000000" pitchFamily="50" charset="-128"/>
              <a:ea typeface="HG丸ｺﾞｼｯｸM-PRO" panose="020F0600000000000000" pitchFamily="50" charset="-128"/>
            </a:endParaRPr>
          </a:p>
          <a:p>
            <a:r>
              <a:rPr lang="ja-JP" altLang="en-US" sz="1400" dirty="0">
                <a:solidFill>
                  <a:prstClr val="black"/>
                </a:solidFill>
                <a:latin typeface="HG丸ｺﾞｼｯｸM-PRO" panose="020F0600000000000000" pitchFamily="50" charset="-128"/>
                <a:ea typeface="HG丸ｺﾞｼｯｸM-PRO" panose="020F0600000000000000" pitchFamily="50" charset="-128"/>
              </a:rPr>
              <a:t>鼻の奥がツンとなる</a:t>
            </a:r>
          </a:p>
        </p:txBody>
      </p:sp>
      <p:sp>
        <p:nvSpPr>
          <p:cNvPr id="19" name="テキスト ボックス 18"/>
          <p:cNvSpPr txBox="1"/>
          <p:nvPr/>
        </p:nvSpPr>
        <p:spPr>
          <a:xfrm>
            <a:off x="6626926" y="3989270"/>
            <a:ext cx="2518638" cy="615553"/>
          </a:xfrm>
          <a:prstGeom prst="rect">
            <a:avLst/>
          </a:prstGeom>
          <a:noFill/>
        </p:spPr>
        <p:txBody>
          <a:bodyPr wrap="none" rtlCol="0">
            <a:spAutoFit/>
          </a:bodyPr>
          <a:lstStyle/>
          <a:p>
            <a:r>
              <a:rPr lang="ja-JP" altLang="en-US" sz="2000" b="1" dirty="0">
                <a:solidFill>
                  <a:prstClr val="black"/>
                </a:solidFill>
                <a:latin typeface="HG丸ｺﾞｼｯｸM-PRO" panose="020F0600000000000000" pitchFamily="50" charset="-128"/>
                <a:ea typeface="HG丸ｺﾞｼｯｸM-PRO" panose="020F0600000000000000" pitchFamily="50" charset="-128"/>
              </a:rPr>
              <a:t>耳</a:t>
            </a:r>
            <a:r>
              <a:rPr lang="ja-JP" altLang="en-US" sz="1400" dirty="0">
                <a:solidFill>
                  <a:prstClr val="black"/>
                </a:solidFill>
                <a:latin typeface="HG丸ｺﾞｼｯｸM-PRO" panose="020F0600000000000000" pitchFamily="50" charset="-128"/>
                <a:ea typeface="HG丸ｺﾞｼｯｸM-PRO" panose="020F0600000000000000" pitchFamily="50" charset="-128"/>
              </a:rPr>
              <a:t>の観察</a:t>
            </a:r>
            <a:endParaRPr lang="en-US" altLang="ja-JP" sz="1400" dirty="0">
              <a:solidFill>
                <a:prstClr val="black"/>
              </a:solidFill>
              <a:latin typeface="HG丸ｺﾞｼｯｸM-PRO" panose="020F0600000000000000" pitchFamily="50" charset="-128"/>
              <a:ea typeface="HG丸ｺﾞｼｯｸM-PRO" panose="020F0600000000000000" pitchFamily="50" charset="-128"/>
            </a:endParaRPr>
          </a:p>
          <a:p>
            <a:r>
              <a:rPr lang="ja-JP" altLang="en-US" sz="1400" dirty="0">
                <a:solidFill>
                  <a:prstClr val="black"/>
                </a:solidFill>
                <a:latin typeface="HG丸ｺﾞｼｯｸM-PRO" panose="020F0600000000000000" pitchFamily="50" charset="-128"/>
                <a:ea typeface="HG丸ｺﾞｼｯｸM-PRO" panose="020F0600000000000000" pitchFamily="50" charset="-128"/>
              </a:rPr>
              <a:t>キュキュキュと音が聞こえる</a:t>
            </a:r>
          </a:p>
        </p:txBody>
      </p:sp>
      <p:sp>
        <p:nvSpPr>
          <p:cNvPr id="20" name="テキスト ボックス 19"/>
          <p:cNvSpPr txBox="1"/>
          <p:nvPr/>
        </p:nvSpPr>
        <p:spPr>
          <a:xfrm>
            <a:off x="6694457" y="4896233"/>
            <a:ext cx="1620957" cy="615553"/>
          </a:xfrm>
          <a:prstGeom prst="rect">
            <a:avLst/>
          </a:prstGeom>
          <a:noFill/>
        </p:spPr>
        <p:txBody>
          <a:bodyPr wrap="none" rtlCol="0">
            <a:spAutoFit/>
          </a:bodyPr>
          <a:lstStyle/>
          <a:p>
            <a:r>
              <a:rPr lang="ja-JP" altLang="en-US" sz="2000" b="1" dirty="0">
                <a:solidFill>
                  <a:prstClr val="black"/>
                </a:solidFill>
                <a:latin typeface="HG丸ｺﾞｼｯｸM-PRO" panose="020F0600000000000000" pitchFamily="50" charset="-128"/>
                <a:ea typeface="HG丸ｺﾞｼｯｸM-PRO" panose="020F0600000000000000" pitchFamily="50" charset="-128"/>
              </a:rPr>
              <a:t>手</a:t>
            </a:r>
            <a:r>
              <a:rPr lang="ja-JP" altLang="en-US" sz="1400" dirty="0">
                <a:solidFill>
                  <a:prstClr val="black"/>
                </a:solidFill>
                <a:latin typeface="HG丸ｺﾞｼｯｸM-PRO" panose="020F0600000000000000" pitchFamily="50" charset="-128"/>
                <a:ea typeface="HG丸ｺﾞｼｯｸM-PRO" panose="020F0600000000000000" pitchFamily="50" charset="-128"/>
              </a:rPr>
              <a:t>の観察</a:t>
            </a:r>
            <a:endParaRPr lang="en-US" altLang="ja-JP" sz="1400" dirty="0">
              <a:solidFill>
                <a:prstClr val="black"/>
              </a:solidFill>
              <a:latin typeface="HG丸ｺﾞｼｯｸM-PRO" panose="020F0600000000000000" pitchFamily="50" charset="-128"/>
              <a:ea typeface="HG丸ｺﾞｼｯｸM-PRO" panose="020F0600000000000000" pitchFamily="50" charset="-128"/>
            </a:endParaRPr>
          </a:p>
          <a:p>
            <a:r>
              <a:rPr lang="ja-JP" altLang="en-US" sz="1400" dirty="0">
                <a:solidFill>
                  <a:prstClr val="black"/>
                </a:solidFill>
                <a:latin typeface="HG丸ｺﾞｼｯｸM-PRO" panose="020F0600000000000000" pitchFamily="50" charset="-128"/>
                <a:ea typeface="HG丸ｺﾞｼｯｸM-PRO" panose="020F0600000000000000" pitchFamily="50" charset="-128"/>
              </a:rPr>
              <a:t>冷たい。かたい。</a:t>
            </a:r>
          </a:p>
        </p:txBody>
      </p:sp>
      <p:sp>
        <p:nvSpPr>
          <p:cNvPr id="21" name="円/楕円 20"/>
          <p:cNvSpPr/>
          <p:nvPr/>
        </p:nvSpPr>
        <p:spPr>
          <a:xfrm>
            <a:off x="5466029" y="4842381"/>
            <a:ext cx="782405" cy="645459"/>
          </a:xfrm>
          <a:prstGeom prst="ellipse">
            <a:avLst/>
          </a:prstGeom>
          <a:solidFill>
            <a:srgbClr val="FFCCFF"/>
          </a:solidFill>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400" dirty="0">
                <a:solidFill>
                  <a:prstClr val="black"/>
                </a:solidFill>
                <a:latin typeface="HG丸ｺﾞｼｯｸM-PRO" panose="020F0600000000000000" pitchFamily="50" charset="-128"/>
                <a:ea typeface="HG丸ｺﾞｼｯｸM-PRO" panose="020F0600000000000000" pitchFamily="50" charset="-128"/>
              </a:rPr>
              <a:t>ここ</a:t>
            </a:r>
          </a:p>
        </p:txBody>
      </p:sp>
      <p:sp>
        <p:nvSpPr>
          <p:cNvPr id="16" name="右中かっこ 15"/>
          <p:cNvSpPr/>
          <p:nvPr/>
        </p:nvSpPr>
        <p:spPr>
          <a:xfrm rot="5400000">
            <a:off x="4912302" y="3189928"/>
            <a:ext cx="322729" cy="5226490"/>
          </a:xfrm>
          <a:prstGeom prst="rightBrace">
            <a:avLst>
              <a:gd name="adj1" fmla="val 11283"/>
              <a:gd name="adj2" fmla="val 50000"/>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ja-JP" altLang="en-US">
              <a:solidFill>
                <a:prstClr val="black"/>
              </a:solidFill>
            </a:endParaRPr>
          </a:p>
        </p:txBody>
      </p:sp>
      <p:sp>
        <p:nvSpPr>
          <p:cNvPr id="24" name="角丸四角形 23"/>
          <p:cNvSpPr/>
          <p:nvPr/>
        </p:nvSpPr>
        <p:spPr>
          <a:xfrm>
            <a:off x="1334530" y="5975119"/>
            <a:ext cx="7339913" cy="420790"/>
          </a:xfrm>
          <a:prstGeom prst="roundRect">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b="1" dirty="0">
                <a:solidFill>
                  <a:prstClr val="black"/>
                </a:solidFill>
                <a:latin typeface="HG丸ｺﾞｼｯｸM-PRO" panose="020F0600000000000000" pitchFamily="50" charset="-128"/>
                <a:ea typeface="HG丸ｺﾞｼｯｸM-PRO" panose="020F0600000000000000" pitchFamily="50" charset="-128"/>
              </a:rPr>
              <a:t>徐々に心と体が一体になり、</a:t>
            </a:r>
            <a:r>
              <a:rPr lang="ja-JP" altLang="en-US" sz="2400" b="1" dirty="0">
                <a:solidFill>
                  <a:srgbClr val="FF0000"/>
                </a:solidFill>
                <a:latin typeface="HG丸ｺﾞｼｯｸM-PRO" panose="020F0600000000000000" pitchFamily="50" charset="-128"/>
                <a:ea typeface="HG丸ｺﾞｼｯｸM-PRO" panose="020F0600000000000000" pitchFamily="50" charset="-128"/>
              </a:rPr>
              <a:t>マインドフルネス</a:t>
            </a:r>
            <a:r>
              <a:rPr lang="ja-JP" altLang="en-US" b="1" dirty="0">
                <a:solidFill>
                  <a:prstClr val="black"/>
                </a:solidFill>
                <a:latin typeface="HG丸ｺﾞｼｯｸM-PRO" panose="020F0600000000000000" pitchFamily="50" charset="-128"/>
                <a:ea typeface="HG丸ｺﾞｼｯｸM-PRO" panose="020F0600000000000000" pitchFamily="50" charset="-128"/>
              </a:rPr>
              <a:t>な状態になる。</a:t>
            </a:r>
          </a:p>
        </p:txBody>
      </p:sp>
      <p:sp>
        <p:nvSpPr>
          <p:cNvPr id="22" name="円形吹き出し 21"/>
          <p:cNvSpPr/>
          <p:nvPr/>
        </p:nvSpPr>
        <p:spPr>
          <a:xfrm>
            <a:off x="6125422" y="2452292"/>
            <a:ext cx="2959512" cy="1158362"/>
          </a:xfrm>
          <a:prstGeom prst="wedgeEllipseCallout">
            <a:avLst>
              <a:gd name="adj1" fmla="val -40702"/>
              <a:gd name="adj2" fmla="val 73092"/>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400" dirty="0">
                <a:solidFill>
                  <a:prstClr val="black"/>
                </a:solidFill>
                <a:latin typeface="HG丸ｺﾞｼｯｸM-PRO" panose="020F0600000000000000" pitchFamily="50" charset="-128"/>
                <a:ea typeface="HG丸ｺﾞｼｯｸM-PRO" panose="020F0600000000000000" pitchFamily="50" charset="-128"/>
              </a:rPr>
              <a:t>まず、呼吸を整え、体が受け取る細やかな感覚を注意深く観察する</a:t>
            </a:r>
          </a:p>
        </p:txBody>
      </p:sp>
      <p:sp>
        <p:nvSpPr>
          <p:cNvPr id="23" name="角丸四角形 22"/>
          <p:cNvSpPr/>
          <p:nvPr/>
        </p:nvSpPr>
        <p:spPr>
          <a:xfrm>
            <a:off x="760436" y="2185267"/>
            <a:ext cx="8426133" cy="4288126"/>
          </a:xfrm>
          <a:prstGeom prst="roundRect">
            <a:avLst/>
          </a:prstGeom>
          <a:noFill/>
          <a:ln w="28575">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25" name="テキスト ボックス 24">
            <a:extLst>
              <a:ext uri="{FF2B5EF4-FFF2-40B4-BE49-F238E27FC236}">
                <a16:creationId xmlns:a16="http://schemas.microsoft.com/office/drawing/2014/main" xmlns="" id="{688619B1-598E-46EA-AFED-90CA4A2C92D1}"/>
              </a:ext>
            </a:extLst>
          </p:cNvPr>
          <p:cNvSpPr txBox="1"/>
          <p:nvPr/>
        </p:nvSpPr>
        <p:spPr>
          <a:xfrm>
            <a:off x="1118783" y="6525902"/>
            <a:ext cx="8787218" cy="276999"/>
          </a:xfrm>
          <a:prstGeom prst="rect">
            <a:avLst/>
          </a:prstGeom>
          <a:noFill/>
        </p:spPr>
        <p:txBody>
          <a:bodyPr wrap="square" rtlCol="0">
            <a:spAutoFit/>
          </a:bodyPr>
          <a:lstStyle/>
          <a:p>
            <a:r>
              <a:rPr lang="ja-JP" altLang="en-US" sz="1200" dirty="0">
                <a:solidFill>
                  <a:prstClr val="black"/>
                </a:solidFill>
                <a:latin typeface="ＭＳ Ｐゴシック" panose="020B0600070205080204" pitchFamily="50" charset="-128"/>
                <a:ea typeface="ＭＳ Ｐゴシック" panose="020B0600070205080204" pitchFamily="50" charset="-128"/>
              </a:rPr>
              <a:t>出典：</a:t>
            </a:r>
            <a:r>
              <a:rPr lang="ja-JP" altLang="en-US" sz="1200" dirty="0" smtClean="0">
                <a:solidFill>
                  <a:prstClr val="black"/>
                </a:solidFill>
                <a:latin typeface="ＭＳ Ｐゴシック" panose="020B0600070205080204" pitchFamily="50" charset="-128"/>
                <a:ea typeface="ＭＳ Ｐゴシック" panose="020B0600070205080204" pitchFamily="50" charset="-128"/>
              </a:rPr>
              <a:t>長谷川洋介</a:t>
            </a:r>
            <a:r>
              <a:rPr lang="ja-JP" altLang="en-US" sz="1200" dirty="0">
                <a:solidFill>
                  <a:prstClr val="black"/>
                </a:solidFill>
                <a:latin typeface="ＭＳ Ｐゴシック" panose="020B0600070205080204" pitchFamily="50" charset="-128"/>
                <a:ea typeface="ＭＳ Ｐゴシック" panose="020B0600070205080204" pitchFamily="50" charset="-128"/>
              </a:rPr>
              <a:t>・</a:t>
            </a:r>
            <a:r>
              <a:rPr lang="ja-JP" altLang="en-US" sz="1200" dirty="0" smtClean="0">
                <a:solidFill>
                  <a:prstClr val="black"/>
                </a:solidFill>
                <a:latin typeface="ＭＳ Ｐゴシック" panose="020B0600070205080204" pitchFamily="50" charset="-128"/>
                <a:ea typeface="ＭＳ Ｐゴシック" panose="020B0600070205080204" pitchFamily="50" charset="-128"/>
              </a:rPr>
              <a:t>貝</a:t>
            </a:r>
            <a:r>
              <a:rPr lang="ja-JP" altLang="en-US" sz="1200" dirty="0">
                <a:solidFill>
                  <a:prstClr val="black"/>
                </a:solidFill>
                <a:latin typeface="ＭＳ Ｐゴシック" panose="020B0600070205080204" pitchFamily="50" charset="-128"/>
                <a:ea typeface="ＭＳ Ｐゴシック" panose="020B0600070205080204" pitchFamily="50" charset="-128"/>
              </a:rPr>
              <a:t>谷明日香：</a:t>
            </a:r>
            <a:r>
              <a:rPr lang="en-US" altLang="ja-JP" sz="1200" dirty="0">
                <a:solidFill>
                  <a:prstClr val="black"/>
                </a:solidFill>
                <a:latin typeface="ＭＳ Ｐゴシック" panose="020B0600070205080204" pitchFamily="50" charset="-128"/>
                <a:ea typeface="ＭＳ Ｐゴシック" panose="020B0600070205080204" pitchFamily="50" charset="-128"/>
              </a:rPr>
              <a:t>『</a:t>
            </a:r>
            <a:r>
              <a:rPr lang="ja-JP" altLang="en-US" sz="1200" dirty="0">
                <a:solidFill>
                  <a:prstClr val="black"/>
                </a:solidFill>
                <a:latin typeface="ＭＳ Ｐゴシック" panose="020B0600070205080204" pitchFamily="50" charset="-128"/>
                <a:ea typeface="ＭＳ Ｐゴシック" panose="020B0600070205080204" pitchFamily="50" charset="-128"/>
              </a:rPr>
              <a:t>知識ゼロからのマインドフルネス　心のトレーニング</a:t>
            </a:r>
            <a:r>
              <a:rPr lang="en-US" altLang="ja-JP" sz="1200" dirty="0">
                <a:solidFill>
                  <a:prstClr val="black"/>
                </a:solidFill>
                <a:latin typeface="ＭＳ Ｐゴシック" panose="020B0600070205080204" pitchFamily="50" charset="-128"/>
                <a:ea typeface="ＭＳ Ｐゴシック" panose="020B0600070205080204" pitchFamily="50" charset="-128"/>
              </a:rPr>
              <a:t>』</a:t>
            </a:r>
            <a:r>
              <a:rPr lang="ja-JP" altLang="en-US" sz="1200" dirty="0">
                <a:solidFill>
                  <a:prstClr val="black"/>
                </a:solidFill>
                <a:latin typeface="ＭＳ Ｐゴシック" panose="020B0600070205080204" pitchFamily="50" charset="-128"/>
                <a:ea typeface="ＭＳ Ｐゴシック" panose="020B0600070205080204" pitchFamily="50" charset="-128"/>
              </a:rPr>
              <a:t>幻冬舎</a:t>
            </a:r>
            <a:r>
              <a:rPr lang="en-US" altLang="ja-JP" sz="1200" dirty="0">
                <a:solidFill>
                  <a:prstClr val="black"/>
                </a:solidFill>
                <a:latin typeface="ＭＳ Ｐゴシック" panose="020B0600070205080204" pitchFamily="50" charset="-128"/>
                <a:ea typeface="ＭＳ Ｐゴシック" panose="020B0600070205080204" pitchFamily="50" charset="-128"/>
              </a:rPr>
              <a:t>(2015)p18-21</a:t>
            </a:r>
          </a:p>
        </p:txBody>
      </p:sp>
    </p:spTree>
    <p:extLst>
      <p:ext uri="{BB962C8B-B14F-4D97-AF65-F5344CB8AC3E}">
        <p14:creationId xmlns:p14="http://schemas.microsoft.com/office/powerpoint/2010/main" val="166312439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タイトル 1"/>
          <p:cNvSpPr txBox="1">
            <a:spLocks/>
          </p:cNvSpPr>
          <p:nvPr/>
        </p:nvSpPr>
        <p:spPr>
          <a:xfrm>
            <a:off x="316048" y="53442"/>
            <a:ext cx="9310677" cy="107178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en-US" altLang="ja-JP" sz="3200" b="1" dirty="0">
                <a:solidFill>
                  <a:prstClr val="black"/>
                </a:solidFill>
                <a:latin typeface="HG丸ｺﾞｼｯｸM-PRO" panose="020F0600000000000000" pitchFamily="50" charset="-128"/>
                <a:ea typeface="HG丸ｺﾞｼｯｸM-PRO" panose="020F0600000000000000" pitchFamily="50" charset="-128"/>
              </a:rPr>
              <a:t>【Point</a:t>
            </a:r>
            <a:r>
              <a:rPr lang="ja-JP" altLang="en-US" sz="3200" b="1" dirty="0">
                <a:solidFill>
                  <a:prstClr val="black"/>
                </a:solidFill>
                <a:latin typeface="HG丸ｺﾞｼｯｸM-PRO" panose="020F0600000000000000" pitchFamily="50" charset="-128"/>
                <a:ea typeface="HG丸ｺﾞｼｯｸM-PRO" panose="020F0600000000000000" pitchFamily="50" charset="-128"/>
              </a:rPr>
              <a:t>１</a:t>
            </a:r>
            <a:r>
              <a:rPr lang="en-US" altLang="ja-JP" sz="3200" b="1" dirty="0">
                <a:solidFill>
                  <a:prstClr val="black"/>
                </a:solidFill>
                <a:latin typeface="HG丸ｺﾞｼｯｸM-PRO" panose="020F0600000000000000" pitchFamily="50" charset="-128"/>
                <a:ea typeface="HG丸ｺﾞｼｯｸM-PRO" panose="020F0600000000000000" pitchFamily="50" charset="-128"/>
              </a:rPr>
              <a:t>】</a:t>
            </a:r>
            <a:r>
              <a:rPr lang="ja-JP" altLang="en-US" sz="2000" b="1" dirty="0" smtClean="0">
                <a:solidFill>
                  <a:prstClr val="black"/>
                </a:solidFill>
                <a:latin typeface="HG丸ｺﾞｼｯｸM-PRO" panose="020F0600000000000000" pitchFamily="50" charset="-128"/>
                <a:ea typeface="HG丸ｺﾞｼｯｸM-PRO" panose="020F0600000000000000" pitchFamily="50" charset="-128"/>
              </a:rPr>
              <a:t>自分の体調</a:t>
            </a:r>
            <a:r>
              <a:rPr lang="ja-JP" altLang="en-US" sz="2000" b="1" dirty="0">
                <a:solidFill>
                  <a:prstClr val="black"/>
                </a:solidFill>
                <a:latin typeface="HG丸ｺﾞｼｯｸM-PRO" panose="020F0600000000000000" pitchFamily="50" charset="-128"/>
                <a:ea typeface="HG丸ｺﾞｼｯｸM-PRO" panose="020F0600000000000000" pitchFamily="50" charset="-128"/>
              </a:rPr>
              <a:t>に早めに気づくヒント</a:t>
            </a:r>
            <a:endParaRPr lang="en-US" altLang="ja-JP" sz="2000" b="1" dirty="0">
              <a:solidFill>
                <a:prstClr val="black"/>
              </a:solidFill>
              <a:latin typeface="HG丸ｺﾞｼｯｸM-PRO" panose="020F0600000000000000" pitchFamily="50" charset="-128"/>
              <a:ea typeface="HG丸ｺﾞｼｯｸM-PRO" panose="020F0600000000000000" pitchFamily="50" charset="-128"/>
            </a:endParaRPr>
          </a:p>
          <a:p>
            <a:r>
              <a:rPr lang="ja-JP" altLang="en-US" sz="1800" b="1" dirty="0">
                <a:solidFill>
                  <a:prstClr val="black"/>
                </a:solidFill>
                <a:latin typeface="HG丸ｺﾞｼｯｸM-PRO" panose="020F0600000000000000" pitchFamily="50" charset="-128"/>
                <a:ea typeface="HG丸ｺﾞｼｯｸM-PRO" panose="020F0600000000000000" pitchFamily="50" charset="-128"/>
              </a:rPr>
              <a:t>　　　　</a:t>
            </a:r>
            <a:r>
              <a:rPr lang="ja-JP" altLang="en-US" sz="2800" b="1" dirty="0">
                <a:solidFill>
                  <a:prstClr val="black"/>
                </a:solidFill>
                <a:latin typeface="HG丸ｺﾞｼｯｸM-PRO" panose="020F0600000000000000" pitchFamily="50" charset="-128"/>
                <a:ea typeface="HG丸ｺﾞｼｯｸM-PRO" panose="020F0600000000000000" pitchFamily="50" charset="-128"/>
              </a:rPr>
              <a:t>～「マインドフルネス」瞑想の方法例</a:t>
            </a:r>
            <a:endParaRPr lang="en-US" altLang="ja-JP" sz="2800" b="1" dirty="0">
              <a:solidFill>
                <a:prstClr val="black"/>
              </a:solidFill>
              <a:latin typeface="HG丸ｺﾞｼｯｸM-PRO" panose="020F0600000000000000" pitchFamily="50" charset="-128"/>
              <a:ea typeface="HG丸ｺﾞｼｯｸM-PRO" panose="020F0600000000000000" pitchFamily="50" charset="-128"/>
            </a:endParaRPr>
          </a:p>
        </p:txBody>
      </p:sp>
      <p:sp>
        <p:nvSpPr>
          <p:cNvPr id="15" name="楕円 14">
            <a:extLst>
              <a:ext uri="{FF2B5EF4-FFF2-40B4-BE49-F238E27FC236}">
                <a16:creationId xmlns:a16="http://schemas.microsoft.com/office/drawing/2014/main" xmlns="" id="{05AE8760-165D-46ED-AC6C-53DF89FE2AEF}"/>
              </a:ext>
            </a:extLst>
          </p:cNvPr>
          <p:cNvSpPr/>
          <p:nvPr/>
        </p:nvSpPr>
        <p:spPr>
          <a:xfrm>
            <a:off x="1766805" y="2154003"/>
            <a:ext cx="3611105" cy="3587856"/>
          </a:xfrm>
          <a:prstGeom prst="ellipse">
            <a:avLst/>
          </a:prstGeom>
          <a:noFill/>
          <a:ln w="28575"/>
        </p:spPr>
        <p:style>
          <a:lnRef idx="2">
            <a:schemeClr val="accent6"/>
          </a:lnRef>
          <a:fillRef idx="1">
            <a:schemeClr val="lt1"/>
          </a:fillRef>
          <a:effectRef idx="0">
            <a:schemeClr val="accent6"/>
          </a:effectRef>
          <a:fontRef idx="minor">
            <a:schemeClr val="dk1"/>
          </a:fontRef>
        </p:style>
        <p:txBody>
          <a:bodyPr rtlCol="0" anchor="ctr"/>
          <a:lstStyle/>
          <a:p>
            <a:pPr algn="ctr"/>
            <a:endParaRPr lang="ja-JP" altLang="en-US">
              <a:solidFill>
                <a:prstClr val="black"/>
              </a:solidFill>
            </a:endParaRPr>
          </a:p>
        </p:txBody>
      </p:sp>
      <p:graphicFrame>
        <p:nvGraphicFramePr>
          <p:cNvPr id="14" name="コンテンツ プレースホルダー 13">
            <a:extLst>
              <a:ext uri="{FF2B5EF4-FFF2-40B4-BE49-F238E27FC236}">
                <a16:creationId xmlns:a16="http://schemas.microsoft.com/office/drawing/2014/main" xmlns="" id="{0B983128-DB3E-46F6-BE4E-CA15D6A531EE}"/>
              </a:ext>
            </a:extLst>
          </p:cNvPr>
          <p:cNvGraphicFramePr>
            <a:graphicFrameLocks noGrp="1"/>
          </p:cNvGraphicFramePr>
          <p:nvPr>
            <p:ph idx="1"/>
            <p:extLst>
              <p:ext uri="{D42A27DB-BD31-4B8C-83A1-F6EECF244321}">
                <p14:modId xmlns:p14="http://schemas.microsoft.com/office/powerpoint/2010/main" val="2387953961"/>
              </p:ext>
            </p:extLst>
          </p:nvPr>
        </p:nvGraphicFramePr>
        <p:xfrm>
          <a:off x="24539" y="1377563"/>
          <a:ext cx="6834753" cy="507516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6" name="テキスト ボックス 15">
            <a:extLst>
              <a:ext uri="{FF2B5EF4-FFF2-40B4-BE49-F238E27FC236}">
                <a16:creationId xmlns:a16="http://schemas.microsoft.com/office/drawing/2014/main" xmlns="" id="{6E785DC3-F305-4218-93DE-7F2E67936604}"/>
              </a:ext>
            </a:extLst>
          </p:cNvPr>
          <p:cNvSpPr txBox="1"/>
          <p:nvPr/>
        </p:nvSpPr>
        <p:spPr>
          <a:xfrm>
            <a:off x="6651662" y="1156262"/>
            <a:ext cx="2975063" cy="1477328"/>
          </a:xfrm>
          <a:prstGeom prst="rect">
            <a:avLst/>
          </a:prstGeom>
          <a:noFill/>
          <a:ln>
            <a:solidFill>
              <a:schemeClr val="accent6">
                <a:lumMod val="60000"/>
                <a:lumOff val="40000"/>
              </a:schemeClr>
            </a:solidFill>
          </a:ln>
        </p:spPr>
        <p:txBody>
          <a:bodyPr wrap="square" rtlCol="0">
            <a:spAutoFit/>
          </a:bodyPr>
          <a:lstStyle/>
          <a:p>
            <a:r>
              <a:rPr lang="en-US" altLang="ja-JP" dirty="0">
                <a:solidFill>
                  <a:prstClr val="black"/>
                </a:solidFill>
                <a:latin typeface="HG丸ｺﾞｼｯｸM-PRO" panose="020F0600000000000000" pitchFamily="50" charset="-128"/>
                <a:ea typeface="HG丸ｺﾞｼｯｸM-PRO" panose="020F0600000000000000" pitchFamily="50" charset="-128"/>
              </a:rPr>
              <a:t>【</a:t>
            </a:r>
            <a:r>
              <a:rPr lang="ja-JP" altLang="en-US" dirty="0">
                <a:solidFill>
                  <a:prstClr val="black"/>
                </a:solidFill>
                <a:latin typeface="HG丸ｺﾞｼｯｸM-PRO" panose="020F0600000000000000" pitchFamily="50" charset="-128"/>
                <a:ea typeface="HG丸ｺﾞｼｯｸM-PRO" panose="020F0600000000000000" pitchFamily="50" charset="-128"/>
              </a:rPr>
              <a:t>瞑想</a:t>
            </a:r>
            <a:r>
              <a:rPr lang="en-US" altLang="ja-JP" dirty="0">
                <a:solidFill>
                  <a:prstClr val="black"/>
                </a:solidFill>
                <a:latin typeface="HG丸ｺﾞｼｯｸM-PRO" panose="020F0600000000000000" pitchFamily="50" charset="-128"/>
                <a:ea typeface="HG丸ｺﾞｼｯｸM-PRO" panose="020F0600000000000000" pitchFamily="50" charset="-128"/>
              </a:rPr>
              <a:t>】</a:t>
            </a:r>
          </a:p>
          <a:p>
            <a:r>
              <a:rPr lang="ja-JP" altLang="en-US" dirty="0">
                <a:solidFill>
                  <a:prstClr val="black"/>
                </a:solidFill>
                <a:latin typeface="HG丸ｺﾞｼｯｸM-PRO" panose="020F0600000000000000" pitchFamily="50" charset="-128"/>
                <a:ea typeface="HG丸ｺﾞｼｯｸM-PRO" panose="020F0600000000000000" pitchFamily="50" charset="-128"/>
              </a:rPr>
              <a:t>普段は当たり前で見過ごしがちな自分の感覚を一定の集中力を保ちながら微細に観察していくこと</a:t>
            </a:r>
          </a:p>
        </p:txBody>
      </p:sp>
      <p:sp>
        <p:nvSpPr>
          <p:cNvPr id="17" name="テキスト ボックス 16">
            <a:extLst>
              <a:ext uri="{FF2B5EF4-FFF2-40B4-BE49-F238E27FC236}">
                <a16:creationId xmlns:a16="http://schemas.microsoft.com/office/drawing/2014/main" xmlns="" id="{CA558E4F-AF60-430F-B98E-59F0DB588DF7}"/>
              </a:ext>
            </a:extLst>
          </p:cNvPr>
          <p:cNvSpPr txBox="1"/>
          <p:nvPr/>
        </p:nvSpPr>
        <p:spPr>
          <a:xfrm>
            <a:off x="6690692" y="3199546"/>
            <a:ext cx="2936034" cy="923330"/>
          </a:xfrm>
          <a:prstGeom prst="rect">
            <a:avLst/>
          </a:prstGeom>
          <a:noFill/>
          <a:ln>
            <a:solidFill>
              <a:schemeClr val="accent6">
                <a:lumMod val="60000"/>
                <a:lumOff val="40000"/>
              </a:schemeClr>
            </a:solidFill>
          </a:ln>
        </p:spPr>
        <p:txBody>
          <a:bodyPr wrap="square" rtlCol="0">
            <a:spAutoFit/>
          </a:bodyPr>
          <a:lstStyle/>
          <a:p>
            <a:r>
              <a:rPr lang="ja-JP" altLang="en-US" dirty="0">
                <a:solidFill>
                  <a:prstClr val="black"/>
                </a:solidFill>
                <a:latin typeface="HG丸ｺﾞｼｯｸM-PRO" panose="020F0600000000000000" pitchFamily="50" charset="-128"/>
                <a:ea typeface="HG丸ｺﾞｼｯｸM-PRO" panose="020F0600000000000000" pitchFamily="50" charset="-128"/>
              </a:rPr>
              <a:t>徐々に今まで気づかなかった微細な変化を感じ取れるようになる</a:t>
            </a:r>
          </a:p>
        </p:txBody>
      </p:sp>
      <p:sp>
        <p:nvSpPr>
          <p:cNvPr id="18" name="矢印: 下 17">
            <a:extLst>
              <a:ext uri="{FF2B5EF4-FFF2-40B4-BE49-F238E27FC236}">
                <a16:creationId xmlns:a16="http://schemas.microsoft.com/office/drawing/2014/main" xmlns="" id="{9F2D2694-4CC1-4E83-998F-87F33D259CD4}"/>
              </a:ext>
            </a:extLst>
          </p:cNvPr>
          <p:cNvSpPr/>
          <p:nvPr/>
        </p:nvSpPr>
        <p:spPr>
          <a:xfrm>
            <a:off x="7789759" y="2736404"/>
            <a:ext cx="604434" cy="387457"/>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19" name="矢印: 下 18">
            <a:extLst>
              <a:ext uri="{FF2B5EF4-FFF2-40B4-BE49-F238E27FC236}">
                <a16:creationId xmlns:a16="http://schemas.microsoft.com/office/drawing/2014/main" xmlns="" id="{3E6BA817-FCFB-463F-9FD4-506A0A939994}"/>
              </a:ext>
            </a:extLst>
          </p:cNvPr>
          <p:cNvSpPr/>
          <p:nvPr/>
        </p:nvSpPr>
        <p:spPr>
          <a:xfrm>
            <a:off x="7916205" y="4192490"/>
            <a:ext cx="604434" cy="387457"/>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20" name="テキスト ボックス 19">
            <a:extLst>
              <a:ext uri="{FF2B5EF4-FFF2-40B4-BE49-F238E27FC236}">
                <a16:creationId xmlns:a16="http://schemas.microsoft.com/office/drawing/2014/main" xmlns="" id="{87B821C4-9834-4F78-8CD5-6FD2BF29F1ED}"/>
              </a:ext>
            </a:extLst>
          </p:cNvPr>
          <p:cNvSpPr txBox="1"/>
          <p:nvPr/>
        </p:nvSpPr>
        <p:spPr>
          <a:xfrm>
            <a:off x="6690692" y="4654267"/>
            <a:ext cx="2936034" cy="646331"/>
          </a:xfrm>
          <a:prstGeom prst="rect">
            <a:avLst/>
          </a:prstGeom>
          <a:noFill/>
          <a:ln>
            <a:solidFill>
              <a:schemeClr val="accent6">
                <a:lumMod val="60000"/>
                <a:lumOff val="40000"/>
              </a:schemeClr>
            </a:solidFill>
          </a:ln>
        </p:spPr>
        <p:txBody>
          <a:bodyPr wrap="square" rtlCol="0">
            <a:spAutoFit/>
          </a:bodyPr>
          <a:lstStyle/>
          <a:p>
            <a:pPr algn="ctr"/>
            <a:r>
              <a:rPr lang="ja-JP" altLang="en-US" dirty="0">
                <a:solidFill>
                  <a:prstClr val="black"/>
                </a:solidFill>
                <a:latin typeface="HG丸ｺﾞｼｯｸM-PRO" panose="020F0600000000000000" pitchFamily="50" charset="-128"/>
                <a:ea typeface="HG丸ｺﾞｼｯｸM-PRO" panose="020F0600000000000000" pitchFamily="50" charset="-128"/>
              </a:rPr>
              <a:t>自分の体調の変化への</a:t>
            </a:r>
            <a:endParaRPr lang="en-US" altLang="ja-JP" dirty="0">
              <a:solidFill>
                <a:prstClr val="black"/>
              </a:solidFill>
              <a:latin typeface="HG丸ｺﾞｼｯｸM-PRO" panose="020F0600000000000000" pitchFamily="50" charset="-128"/>
              <a:ea typeface="HG丸ｺﾞｼｯｸM-PRO" panose="020F0600000000000000" pitchFamily="50" charset="-128"/>
            </a:endParaRPr>
          </a:p>
          <a:p>
            <a:pPr algn="ctr"/>
            <a:r>
              <a:rPr lang="ja-JP" altLang="en-US" b="1" dirty="0">
                <a:solidFill>
                  <a:prstClr val="black"/>
                </a:solidFill>
                <a:latin typeface="HG丸ｺﾞｼｯｸM-PRO" panose="020F0600000000000000" pitchFamily="50" charset="-128"/>
                <a:ea typeface="HG丸ｺﾞｼｯｸM-PRO" panose="020F0600000000000000" pitchFamily="50" charset="-128"/>
              </a:rPr>
              <a:t>「気づき」</a:t>
            </a:r>
          </a:p>
        </p:txBody>
      </p:sp>
      <p:sp>
        <p:nvSpPr>
          <p:cNvPr id="21" name="矢印: 下 20">
            <a:extLst>
              <a:ext uri="{FF2B5EF4-FFF2-40B4-BE49-F238E27FC236}">
                <a16:creationId xmlns:a16="http://schemas.microsoft.com/office/drawing/2014/main" xmlns="" id="{4BF57367-826E-4608-8E45-1BB1108883DF}"/>
              </a:ext>
            </a:extLst>
          </p:cNvPr>
          <p:cNvSpPr/>
          <p:nvPr/>
        </p:nvSpPr>
        <p:spPr>
          <a:xfrm>
            <a:off x="7975110" y="5380617"/>
            <a:ext cx="604434" cy="387457"/>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22" name="テキスト ボックス 21">
            <a:extLst>
              <a:ext uri="{FF2B5EF4-FFF2-40B4-BE49-F238E27FC236}">
                <a16:creationId xmlns:a16="http://schemas.microsoft.com/office/drawing/2014/main" xmlns="" id="{CB55B7A6-5E9A-425A-9176-56F037F36A96}"/>
              </a:ext>
            </a:extLst>
          </p:cNvPr>
          <p:cNvSpPr txBox="1"/>
          <p:nvPr/>
        </p:nvSpPr>
        <p:spPr>
          <a:xfrm>
            <a:off x="6690692" y="5831989"/>
            <a:ext cx="2936034" cy="400110"/>
          </a:xfrm>
          <a:prstGeom prst="rect">
            <a:avLst/>
          </a:prstGeom>
          <a:solidFill>
            <a:schemeClr val="accent6">
              <a:lumMod val="60000"/>
              <a:lumOff val="40000"/>
            </a:schemeClr>
          </a:solidFill>
          <a:ln>
            <a:solidFill>
              <a:schemeClr val="accent6">
                <a:lumMod val="60000"/>
                <a:lumOff val="40000"/>
              </a:schemeClr>
            </a:solidFill>
          </a:ln>
        </p:spPr>
        <p:txBody>
          <a:bodyPr wrap="square" rtlCol="0">
            <a:spAutoFit/>
          </a:bodyPr>
          <a:lstStyle/>
          <a:p>
            <a:pPr algn="ctr"/>
            <a:r>
              <a:rPr lang="ja-JP" altLang="en-US" sz="2000" b="1" dirty="0">
                <a:solidFill>
                  <a:prstClr val="black"/>
                </a:solidFill>
                <a:latin typeface="HG丸ｺﾞｼｯｸM-PRO" panose="020F0600000000000000" pitchFamily="50" charset="-128"/>
                <a:ea typeface="HG丸ｺﾞｼｯｸM-PRO" panose="020F0600000000000000" pitchFamily="50" charset="-128"/>
              </a:rPr>
              <a:t>早めの</a:t>
            </a:r>
            <a:r>
              <a:rPr lang="ja-JP" altLang="en-US" sz="2000" b="1" dirty="0">
                <a:solidFill>
                  <a:srgbClr val="FF0000"/>
                </a:solidFill>
                <a:latin typeface="HG丸ｺﾞｼｯｸM-PRO" panose="020F0600000000000000" pitchFamily="50" charset="-128"/>
                <a:ea typeface="HG丸ｺﾞｼｯｸM-PRO" panose="020F0600000000000000" pitchFamily="50" charset="-128"/>
              </a:rPr>
              <a:t>セルフケア</a:t>
            </a:r>
            <a:r>
              <a:rPr lang="ja-JP" altLang="en-US" sz="2000" b="1" dirty="0">
                <a:solidFill>
                  <a:prstClr val="black"/>
                </a:solidFill>
                <a:latin typeface="HG丸ｺﾞｼｯｸM-PRO" panose="020F0600000000000000" pitchFamily="50" charset="-128"/>
                <a:ea typeface="HG丸ｺﾞｼｯｸM-PRO" panose="020F0600000000000000" pitchFamily="50" charset="-128"/>
              </a:rPr>
              <a:t>へ</a:t>
            </a:r>
          </a:p>
        </p:txBody>
      </p:sp>
      <p:sp>
        <p:nvSpPr>
          <p:cNvPr id="23" name="角丸四角形 22">
            <a:extLst>
              <a:ext uri="{FF2B5EF4-FFF2-40B4-BE49-F238E27FC236}">
                <a16:creationId xmlns:a16="http://schemas.microsoft.com/office/drawing/2014/main" xmlns="" id="{BBB6A873-2866-4B47-8F33-D46BCFB87A3B}"/>
              </a:ext>
            </a:extLst>
          </p:cNvPr>
          <p:cNvSpPr/>
          <p:nvPr/>
        </p:nvSpPr>
        <p:spPr>
          <a:xfrm>
            <a:off x="297660" y="1116141"/>
            <a:ext cx="6119910" cy="5632845"/>
          </a:xfrm>
          <a:prstGeom prst="roundRect">
            <a:avLst>
              <a:gd name="adj" fmla="val 22286"/>
            </a:avLst>
          </a:prstGeom>
          <a:noFill/>
          <a:ln w="28575">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24" name="正方形/長方形 23">
            <a:extLst>
              <a:ext uri="{FF2B5EF4-FFF2-40B4-BE49-F238E27FC236}">
                <a16:creationId xmlns:a16="http://schemas.microsoft.com/office/drawing/2014/main" xmlns="" id="{EF7C8099-4679-439B-90FD-F6F7BD31E4A5}"/>
              </a:ext>
            </a:extLst>
          </p:cNvPr>
          <p:cNvSpPr/>
          <p:nvPr/>
        </p:nvSpPr>
        <p:spPr>
          <a:xfrm>
            <a:off x="5943541" y="6369522"/>
            <a:ext cx="4157214" cy="461665"/>
          </a:xfrm>
          <a:prstGeom prst="rect">
            <a:avLst/>
          </a:prstGeom>
        </p:spPr>
        <p:txBody>
          <a:bodyPr wrap="square">
            <a:spAutoFit/>
          </a:bodyPr>
          <a:lstStyle/>
          <a:p>
            <a:r>
              <a:rPr lang="ja-JP" altLang="en-US" sz="1200" dirty="0">
                <a:solidFill>
                  <a:prstClr val="black"/>
                </a:solidFill>
                <a:latin typeface="+mn-ea"/>
              </a:rPr>
              <a:t>出典：</a:t>
            </a:r>
            <a:r>
              <a:rPr lang="ja-JP" altLang="en-US" sz="1200" dirty="0" smtClean="0">
                <a:solidFill>
                  <a:prstClr val="black"/>
                </a:solidFill>
                <a:latin typeface="+mn-ea"/>
              </a:rPr>
              <a:t>長谷川洋介</a:t>
            </a:r>
            <a:r>
              <a:rPr lang="ja-JP" altLang="en-US" sz="1200" dirty="0">
                <a:solidFill>
                  <a:prstClr val="black"/>
                </a:solidFill>
                <a:latin typeface="+mn-ea"/>
              </a:rPr>
              <a:t>・</a:t>
            </a:r>
            <a:r>
              <a:rPr lang="ja-JP" altLang="en-US" sz="1200" dirty="0" smtClean="0">
                <a:solidFill>
                  <a:prstClr val="black"/>
                </a:solidFill>
                <a:latin typeface="+mn-ea"/>
              </a:rPr>
              <a:t>貝谷明日香</a:t>
            </a:r>
            <a:r>
              <a:rPr lang="ja-JP" altLang="en-US" sz="1200" dirty="0">
                <a:solidFill>
                  <a:prstClr val="black"/>
                </a:solidFill>
                <a:latin typeface="+mn-ea"/>
              </a:rPr>
              <a:t>：</a:t>
            </a:r>
            <a:r>
              <a:rPr lang="en-US" altLang="ja-JP" sz="1200" dirty="0">
                <a:solidFill>
                  <a:prstClr val="black"/>
                </a:solidFill>
                <a:latin typeface="+mn-ea"/>
              </a:rPr>
              <a:t>『</a:t>
            </a:r>
            <a:r>
              <a:rPr lang="ja-JP" altLang="en-US" sz="1200" dirty="0">
                <a:solidFill>
                  <a:prstClr val="black"/>
                </a:solidFill>
                <a:latin typeface="+mn-ea"/>
              </a:rPr>
              <a:t>知識ゼロからの</a:t>
            </a:r>
            <a:endParaRPr lang="en-US" altLang="ja-JP" sz="1200" dirty="0">
              <a:solidFill>
                <a:prstClr val="black"/>
              </a:solidFill>
              <a:latin typeface="+mn-ea"/>
            </a:endParaRPr>
          </a:p>
          <a:p>
            <a:r>
              <a:rPr lang="ja-JP" altLang="en-US" sz="1200" dirty="0">
                <a:solidFill>
                  <a:prstClr val="black"/>
                </a:solidFill>
                <a:latin typeface="+mn-ea"/>
              </a:rPr>
              <a:t>マインドフルネス心のトレーニング</a:t>
            </a:r>
            <a:r>
              <a:rPr lang="en-US" altLang="ja-JP" sz="1200" dirty="0">
                <a:solidFill>
                  <a:prstClr val="black"/>
                </a:solidFill>
                <a:latin typeface="+mn-ea"/>
              </a:rPr>
              <a:t>』</a:t>
            </a:r>
            <a:r>
              <a:rPr lang="ja-JP" altLang="en-US" sz="1200" dirty="0">
                <a:solidFill>
                  <a:prstClr val="black"/>
                </a:solidFill>
                <a:latin typeface="+mn-ea"/>
              </a:rPr>
              <a:t>幻冬舎</a:t>
            </a:r>
            <a:r>
              <a:rPr lang="en-US" altLang="ja-JP" sz="1200" dirty="0">
                <a:solidFill>
                  <a:prstClr val="black"/>
                </a:solidFill>
                <a:latin typeface="+mn-ea"/>
              </a:rPr>
              <a:t>(</a:t>
            </a:r>
            <a:r>
              <a:rPr lang="en-US" altLang="ja-JP" sz="1200" dirty="0" smtClean="0">
                <a:solidFill>
                  <a:prstClr val="black"/>
                </a:solidFill>
                <a:latin typeface="+mn-ea"/>
              </a:rPr>
              <a:t>2015)p25-27</a:t>
            </a:r>
            <a:endParaRPr lang="en-US" altLang="ja-JP" sz="1200" dirty="0">
              <a:solidFill>
                <a:prstClr val="black"/>
              </a:solidFill>
              <a:latin typeface="+mn-ea"/>
            </a:endParaRPr>
          </a:p>
        </p:txBody>
      </p:sp>
      <p:pic>
        <p:nvPicPr>
          <p:cNvPr id="25" name="Picture 2">
            <a:extLst>
              <a:ext uri="{FF2B5EF4-FFF2-40B4-BE49-F238E27FC236}">
                <a16:creationId xmlns:a16="http://schemas.microsoft.com/office/drawing/2014/main" xmlns="" id="{8AADD4F0-DBBE-4CB5-8F93-FEFC7ECA7711}"/>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8813636" y="4988195"/>
            <a:ext cx="951222" cy="9512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6" name="Picture 12"/>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239993" y="1051544"/>
            <a:ext cx="2136428" cy="21364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0499748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a:spLocks noGrp="1"/>
          </p:cNvSpPr>
          <p:nvPr>
            <p:ph sz="quarter" idx="1"/>
          </p:nvPr>
        </p:nvSpPr>
        <p:spPr>
          <a:xfrm>
            <a:off x="362607" y="982487"/>
            <a:ext cx="9145185" cy="5615567"/>
          </a:xfrm>
          <a:ln>
            <a:solidFill>
              <a:schemeClr val="tx1"/>
            </a:solidFill>
          </a:ln>
        </p:spPr>
        <p:txBody>
          <a:bodyPr>
            <a:normAutofit fontScale="92500" lnSpcReduction="10000"/>
          </a:bodyPr>
          <a:lstStyle/>
          <a:p>
            <a:pPr marL="0" indent="0">
              <a:buNone/>
            </a:pPr>
            <a:r>
              <a:rPr lang="ja-JP" altLang="en-US" sz="1600" dirty="0">
                <a:latin typeface="HG丸ｺﾞｼｯｸM-PRO" panose="020F0600000000000000" pitchFamily="50" charset="-128"/>
                <a:ea typeface="HG丸ｺﾞｼｯｸM-PRO" panose="020F0600000000000000" pitchFamily="50" charset="-128"/>
              </a:rPr>
              <a:t>　</a:t>
            </a:r>
            <a:r>
              <a:rPr lang="ja-JP" altLang="en-US" sz="2200" b="1" dirty="0">
                <a:latin typeface="HG丸ｺﾞｼｯｸM-PRO" panose="020F0600000000000000" pitchFamily="50" charset="-128"/>
                <a:ea typeface="HG丸ｺﾞｼｯｸM-PRO" panose="020F0600000000000000" pitchFamily="50" charset="-128"/>
              </a:rPr>
              <a:t>日ごろから３つの</a:t>
            </a:r>
            <a:r>
              <a:rPr lang="en-US" altLang="ja-JP" sz="2200" b="1" dirty="0">
                <a:latin typeface="HG丸ｺﾞｼｯｸM-PRO" panose="020F0600000000000000" pitchFamily="50" charset="-128"/>
                <a:ea typeface="HG丸ｺﾞｼｯｸM-PRO" panose="020F0600000000000000" pitchFamily="50" charset="-128"/>
              </a:rPr>
              <a:t>R</a:t>
            </a:r>
            <a:r>
              <a:rPr lang="ja-JP" altLang="en-US" sz="2200" b="1" dirty="0">
                <a:latin typeface="HG丸ｺﾞｼｯｸM-PRO" panose="020F0600000000000000" pitchFamily="50" charset="-128"/>
                <a:ea typeface="HG丸ｺﾞｼｯｸM-PRO" panose="020F0600000000000000" pitchFamily="50" charset="-128"/>
              </a:rPr>
              <a:t>を取り入れ、早めに対処しておくことが、ストレスが引き起こす病気の予防につながります</a:t>
            </a:r>
            <a:endParaRPr lang="en-US" altLang="ja-JP" sz="3000" b="1" dirty="0">
              <a:latin typeface="HG丸ｺﾞｼｯｸM-PRO" panose="020F0600000000000000" pitchFamily="50" charset="-128"/>
              <a:ea typeface="HG丸ｺﾞｼｯｸM-PRO" panose="020F0600000000000000" pitchFamily="50" charset="-128"/>
            </a:endParaRPr>
          </a:p>
          <a:p>
            <a:pPr marL="0" indent="0">
              <a:buNone/>
            </a:pPr>
            <a:r>
              <a:rPr lang="ja-JP" altLang="en-US" sz="1900" b="1" dirty="0">
                <a:latin typeface="HG丸ｺﾞｼｯｸM-PRO" panose="020F0600000000000000" pitchFamily="50" charset="-128"/>
                <a:ea typeface="HG丸ｺﾞｼｯｸM-PRO" panose="020F0600000000000000" pitchFamily="50" charset="-128"/>
              </a:rPr>
              <a:t>１：レスト（</a:t>
            </a:r>
            <a:r>
              <a:rPr lang="en-US" altLang="ja-JP" sz="1900" b="1" dirty="0">
                <a:latin typeface="HG丸ｺﾞｼｯｸM-PRO" panose="020F0600000000000000" pitchFamily="50" charset="-128"/>
                <a:ea typeface="HG丸ｺﾞｼｯｸM-PRO" panose="020F0600000000000000" pitchFamily="50" charset="-128"/>
              </a:rPr>
              <a:t>Rest</a:t>
            </a:r>
            <a:r>
              <a:rPr lang="ja-JP" altLang="en-US" sz="1900" b="1" dirty="0">
                <a:latin typeface="HG丸ｺﾞｼｯｸM-PRO" panose="020F0600000000000000" pitchFamily="50" charset="-128"/>
                <a:ea typeface="HG丸ｺﾞｼｯｸM-PRO" panose="020F0600000000000000" pitchFamily="50" charset="-128"/>
              </a:rPr>
              <a:t>）：休息、休養、睡眠　</a:t>
            </a:r>
            <a:endParaRPr lang="en-US" altLang="ja-JP" sz="1900" b="1" dirty="0">
              <a:latin typeface="HG丸ｺﾞｼｯｸM-PRO" panose="020F0600000000000000" pitchFamily="50" charset="-128"/>
              <a:ea typeface="HG丸ｺﾞｼｯｸM-PRO" panose="020F0600000000000000" pitchFamily="50" charset="-128"/>
            </a:endParaRPr>
          </a:p>
          <a:p>
            <a:pPr marL="0" indent="0">
              <a:buNone/>
            </a:pPr>
            <a:r>
              <a:rPr lang="ja-JP" altLang="en-US" sz="1600" b="1" dirty="0">
                <a:latin typeface="HG丸ｺﾞｼｯｸM-PRO" panose="020F0600000000000000" pitchFamily="50" charset="-128"/>
                <a:ea typeface="HG丸ｺﾞｼｯｸM-PRO" panose="020F0600000000000000" pitchFamily="50" charset="-128"/>
              </a:rPr>
              <a:t>　　　　</a:t>
            </a:r>
            <a:r>
              <a:rPr lang="ja-JP" altLang="en-US" sz="1800" b="1" dirty="0">
                <a:latin typeface="HG丸ｺﾞｼｯｸM-PRO" panose="020F0600000000000000" pitchFamily="50" charset="-128"/>
                <a:ea typeface="HG丸ｺﾞｼｯｸM-PRO" panose="020F0600000000000000" pitchFamily="50" charset="-128"/>
              </a:rPr>
              <a:t>　</a:t>
            </a:r>
            <a:endParaRPr lang="en-US" altLang="ja-JP" sz="1800" b="1" dirty="0">
              <a:latin typeface="HG丸ｺﾞｼｯｸM-PRO" panose="020F0600000000000000" pitchFamily="50" charset="-128"/>
              <a:ea typeface="HG丸ｺﾞｼｯｸM-PRO" panose="020F0600000000000000" pitchFamily="50" charset="-128"/>
            </a:endParaRPr>
          </a:p>
          <a:p>
            <a:pPr marL="0" indent="0">
              <a:buNone/>
            </a:pPr>
            <a:endParaRPr lang="en-US" altLang="ja-JP" sz="1800" b="1" dirty="0">
              <a:latin typeface="HG丸ｺﾞｼｯｸM-PRO" panose="020F0600000000000000" pitchFamily="50" charset="-128"/>
              <a:ea typeface="HG丸ｺﾞｼｯｸM-PRO" panose="020F0600000000000000" pitchFamily="50" charset="-128"/>
            </a:endParaRPr>
          </a:p>
          <a:p>
            <a:pPr marL="0" indent="0">
              <a:buNone/>
            </a:pPr>
            <a:endParaRPr lang="en-US" altLang="ja-JP" sz="1800" b="1" dirty="0">
              <a:latin typeface="HG丸ｺﾞｼｯｸM-PRO" panose="020F0600000000000000" pitchFamily="50" charset="-128"/>
              <a:ea typeface="HG丸ｺﾞｼｯｸM-PRO" panose="020F0600000000000000" pitchFamily="50" charset="-128"/>
            </a:endParaRPr>
          </a:p>
          <a:p>
            <a:pPr marL="0" indent="0">
              <a:buNone/>
            </a:pPr>
            <a:endParaRPr lang="en-US" altLang="ja-JP" sz="1800" b="1" dirty="0">
              <a:latin typeface="HG丸ｺﾞｼｯｸM-PRO" panose="020F0600000000000000" pitchFamily="50" charset="-128"/>
              <a:ea typeface="HG丸ｺﾞｼｯｸM-PRO" panose="020F0600000000000000" pitchFamily="50" charset="-128"/>
            </a:endParaRPr>
          </a:p>
          <a:p>
            <a:pPr marL="0" indent="0">
              <a:buNone/>
            </a:pPr>
            <a:r>
              <a:rPr lang="ja-JP" altLang="en-US" sz="1900" b="1" dirty="0">
                <a:latin typeface="HG丸ｺﾞｼｯｸM-PRO" panose="020F0600000000000000" pitchFamily="50" charset="-128"/>
                <a:ea typeface="HG丸ｺﾞｼｯｸM-PRO" panose="020F0600000000000000" pitchFamily="50" charset="-128"/>
              </a:rPr>
              <a:t>２：レクリエーション</a:t>
            </a:r>
            <a:r>
              <a:rPr lang="ja-JP" altLang="en-US" sz="1900" b="1" dirty="0" smtClean="0">
                <a:latin typeface="HG丸ｺﾞｼｯｸM-PRO" panose="020F0600000000000000" pitchFamily="50" charset="-128"/>
                <a:ea typeface="HG丸ｺﾞｼｯｸM-PRO" panose="020F0600000000000000" pitchFamily="50" charset="-128"/>
              </a:rPr>
              <a:t>（</a:t>
            </a:r>
            <a:r>
              <a:rPr lang="en-US" altLang="ja-JP" sz="1900" b="1" dirty="0" smtClean="0">
                <a:latin typeface="HG丸ｺﾞｼｯｸM-PRO" panose="020F0600000000000000" pitchFamily="50" charset="-128"/>
                <a:ea typeface="HG丸ｺﾞｼｯｸM-PRO" panose="020F0600000000000000" pitchFamily="50" charset="-128"/>
              </a:rPr>
              <a:t>Recreation</a:t>
            </a:r>
            <a:r>
              <a:rPr lang="ja-JP" altLang="en-US" sz="1900" b="1" dirty="0" smtClean="0">
                <a:latin typeface="HG丸ｺﾞｼｯｸM-PRO" panose="020F0600000000000000" pitchFamily="50" charset="-128"/>
                <a:ea typeface="HG丸ｺﾞｼｯｸM-PRO" panose="020F0600000000000000" pitchFamily="50" charset="-128"/>
              </a:rPr>
              <a:t>）</a:t>
            </a:r>
            <a:r>
              <a:rPr lang="ja-JP" altLang="en-US" sz="1900" b="1" dirty="0">
                <a:latin typeface="HG丸ｺﾞｼｯｸM-PRO" panose="020F0600000000000000" pitchFamily="50" charset="-128"/>
                <a:ea typeface="HG丸ｺﾞｼｯｸM-PRO" panose="020F0600000000000000" pitchFamily="50" charset="-128"/>
              </a:rPr>
              <a:t>：運動・旅行のような趣味娯楽や気晴らし　</a:t>
            </a:r>
            <a:endParaRPr lang="en-US" altLang="ja-JP" sz="1900" b="1" dirty="0">
              <a:latin typeface="HG丸ｺﾞｼｯｸM-PRO" panose="020F0600000000000000" pitchFamily="50" charset="-128"/>
              <a:ea typeface="HG丸ｺﾞｼｯｸM-PRO" panose="020F0600000000000000" pitchFamily="50" charset="-128"/>
            </a:endParaRPr>
          </a:p>
          <a:p>
            <a:pPr marL="0" indent="0">
              <a:buNone/>
            </a:pPr>
            <a:r>
              <a:rPr lang="ja-JP" altLang="en-US" sz="1800" b="1" dirty="0">
                <a:latin typeface="HG丸ｺﾞｼｯｸM-PRO" panose="020F0600000000000000" pitchFamily="50" charset="-128"/>
                <a:ea typeface="HG丸ｺﾞｼｯｸM-PRO" panose="020F0600000000000000" pitchFamily="50" charset="-128"/>
              </a:rPr>
              <a:t>　</a:t>
            </a:r>
            <a:endParaRPr lang="en-US" altLang="ja-JP" sz="1800" dirty="0">
              <a:latin typeface="HG丸ｺﾞｼｯｸM-PRO" panose="020F0600000000000000" pitchFamily="50" charset="-128"/>
              <a:ea typeface="HG丸ｺﾞｼｯｸM-PRO" panose="020F0600000000000000" pitchFamily="50" charset="-128"/>
            </a:endParaRPr>
          </a:p>
          <a:p>
            <a:pPr marL="0" indent="0">
              <a:buNone/>
            </a:pPr>
            <a:endParaRPr lang="en-US" altLang="ja-JP" sz="1600" dirty="0">
              <a:latin typeface="HG丸ｺﾞｼｯｸM-PRO" panose="020F0600000000000000" pitchFamily="50" charset="-128"/>
              <a:ea typeface="HG丸ｺﾞｼｯｸM-PRO" panose="020F0600000000000000" pitchFamily="50" charset="-128"/>
            </a:endParaRPr>
          </a:p>
          <a:p>
            <a:pPr marL="0" indent="0">
              <a:buNone/>
            </a:pPr>
            <a:endParaRPr lang="en-US" altLang="ja-JP" sz="1900" b="1" dirty="0">
              <a:latin typeface="HG丸ｺﾞｼｯｸM-PRO" panose="020F0600000000000000" pitchFamily="50" charset="-128"/>
              <a:ea typeface="HG丸ｺﾞｼｯｸM-PRO" panose="020F0600000000000000" pitchFamily="50" charset="-128"/>
            </a:endParaRPr>
          </a:p>
          <a:p>
            <a:pPr marL="0" indent="0">
              <a:buNone/>
            </a:pPr>
            <a:endParaRPr lang="en-US" altLang="ja-JP" sz="1800" b="1" dirty="0">
              <a:latin typeface="HG丸ｺﾞｼｯｸM-PRO" panose="020F0600000000000000" pitchFamily="50" charset="-128"/>
              <a:ea typeface="HG丸ｺﾞｼｯｸM-PRO" panose="020F0600000000000000" pitchFamily="50" charset="-128"/>
            </a:endParaRPr>
          </a:p>
          <a:p>
            <a:pPr marL="0" indent="0">
              <a:buNone/>
            </a:pPr>
            <a:r>
              <a:rPr lang="ja-JP" altLang="en-US" sz="1900" b="1" dirty="0">
                <a:latin typeface="HG丸ｺﾞｼｯｸM-PRO" panose="020F0600000000000000" pitchFamily="50" charset="-128"/>
                <a:ea typeface="HG丸ｺﾞｼｯｸM-PRO" panose="020F0600000000000000" pitchFamily="50" charset="-128"/>
              </a:rPr>
              <a:t>３：リラックス</a:t>
            </a:r>
            <a:r>
              <a:rPr lang="ja-JP" altLang="en-US" sz="1900" b="1" dirty="0" smtClean="0">
                <a:latin typeface="HG丸ｺﾞｼｯｸM-PRO" panose="020F0600000000000000" pitchFamily="50" charset="-128"/>
                <a:ea typeface="HG丸ｺﾞｼｯｸM-PRO" panose="020F0600000000000000" pitchFamily="50" charset="-128"/>
              </a:rPr>
              <a:t>（</a:t>
            </a:r>
            <a:r>
              <a:rPr lang="en-US" altLang="ja-JP" sz="1900" b="1" dirty="0" smtClean="0">
                <a:latin typeface="HG丸ｺﾞｼｯｸM-PRO" panose="020F0600000000000000" pitchFamily="50" charset="-128"/>
                <a:ea typeface="HG丸ｺﾞｼｯｸM-PRO" panose="020F0600000000000000" pitchFamily="50" charset="-128"/>
              </a:rPr>
              <a:t>Relax</a:t>
            </a:r>
            <a:r>
              <a:rPr lang="ja-JP" altLang="en-US" sz="1900" b="1" dirty="0" smtClean="0">
                <a:latin typeface="HG丸ｺﾞｼｯｸM-PRO" panose="020F0600000000000000" pitchFamily="50" charset="-128"/>
                <a:ea typeface="HG丸ｺﾞｼｯｸM-PRO" panose="020F0600000000000000" pitchFamily="50" charset="-128"/>
              </a:rPr>
              <a:t>）</a:t>
            </a:r>
            <a:r>
              <a:rPr lang="ja-JP" altLang="en-US" sz="1900" b="1" dirty="0">
                <a:latin typeface="HG丸ｺﾞｼｯｸM-PRO" panose="020F0600000000000000" pitchFamily="50" charset="-128"/>
                <a:ea typeface="HG丸ｺﾞｼｯｸM-PRO" panose="020F0600000000000000" pitchFamily="50" charset="-128"/>
              </a:rPr>
              <a:t>：ストレッチや音楽等のリラクゼーション</a:t>
            </a:r>
            <a:endParaRPr lang="en-US" altLang="ja-JP" sz="1900" b="1" dirty="0">
              <a:latin typeface="HG丸ｺﾞｼｯｸM-PRO" panose="020F0600000000000000" pitchFamily="50" charset="-128"/>
              <a:ea typeface="HG丸ｺﾞｼｯｸM-PRO" panose="020F0600000000000000" pitchFamily="50" charset="-128"/>
            </a:endParaRPr>
          </a:p>
          <a:p>
            <a:pPr marL="0" indent="0">
              <a:buNone/>
            </a:pPr>
            <a:endParaRPr lang="en-US" altLang="ja-JP" sz="1600" b="1" dirty="0">
              <a:latin typeface="HG丸ｺﾞｼｯｸM-PRO" panose="020F0600000000000000" pitchFamily="50" charset="-128"/>
              <a:ea typeface="HG丸ｺﾞｼｯｸM-PRO" panose="020F0600000000000000" pitchFamily="50" charset="-128"/>
            </a:endParaRPr>
          </a:p>
          <a:p>
            <a:pPr marL="0" indent="0">
              <a:buNone/>
            </a:pPr>
            <a:endParaRPr lang="en-US" altLang="ja-JP" sz="1600" b="1" dirty="0">
              <a:latin typeface="HG丸ｺﾞｼｯｸM-PRO" panose="020F0600000000000000" pitchFamily="50" charset="-128"/>
              <a:ea typeface="HG丸ｺﾞｼｯｸM-PRO" panose="020F0600000000000000" pitchFamily="50" charset="-128"/>
            </a:endParaRPr>
          </a:p>
          <a:p>
            <a:pPr marL="0" indent="0">
              <a:buNone/>
            </a:pPr>
            <a:endParaRPr lang="en-US" altLang="ja-JP" sz="1600" b="1" dirty="0">
              <a:latin typeface="HG丸ｺﾞｼｯｸM-PRO" panose="020F0600000000000000" pitchFamily="50" charset="-128"/>
              <a:ea typeface="HG丸ｺﾞｼｯｸM-PRO" panose="020F0600000000000000" pitchFamily="50" charset="-128"/>
            </a:endParaRPr>
          </a:p>
          <a:p>
            <a:pPr marL="0" indent="0">
              <a:buNone/>
            </a:pPr>
            <a:r>
              <a:rPr lang="ja-JP" altLang="en-US" sz="1600" b="1" dirty="0">
                <a:latin typeface="HG丸ｺﾞｼｯｸM-PRO" panose="020F0600000000000000" pitchFamily="50" charset="-128"/>
                <a:ea typeface="HG丸ｺﾞｼｯｸM-PRO" panose="020F0600000000000000" pitchFamily="50" charset="-128"/>
              </a:rPr>
              <a:t>　　</a:t>
            </a:r>
            <a:endParaRPr lang="en-US" altLang="ja-JP" sz="1600" b="1" dirty="0">
              <a:latin typeface="HG丸ｺﾞｼｯｸM-PRO" panose="020F0600000000000000" pitchFamily="50" charset="-128"/>
              <a:ea typeface="HG丸ｺﾞｼｯｸM-PRO" panose="020F0600000000000000" pitchFamily="50" charset="-128"/>
            </a:endParaRPr>
          </a:p>
          <a:p>
            <a:pPr marL="0" indent="0">
              <a:buNone/>
            </a:pPr>
            <a:endParaRPr lang="en-US" altLang="ja-JP" sz="1600" b="1" dirty="0">
              <a:latin typeface="HG丸ｺﾞｼｯｸM-PRO" panose="020F0600000000000000" pitchFamily="50" charset="-128"/>
              <a:ea typeface="HG丸ｺﾞｼｯｸM-PRO" panose="020F0600000000000000" pitchFamily="50" charset="-128"/>
            </a:endParaRPr>
          </a:p>
          <a:p>
            <a:pPr marL="0" indent="0">
              <a:buNone/>
            </a:pPr>
            <a:endParaRPr lang="en-US" altLang="ja-JP" sz="1600" b="1" dirty="0">
              <a:latin typeface="HG丸ｺﾞｼｯｸM-PRO" panose="020F0600000000000000" pitchFamily="50" charset="-128"/>
              <a:ea typeface="HG丸ｺﾞｼｯｸM-PRO" panose="020F0600000000000000" pitchFamily="50" charset="-128"/>
            </a:endParaRPr>
          </a:p>
          <a:p>
            <a:pPr marL="0" indent="0">
              <a:buNone/>
            </a:pPr>
            <a:endParaRPr lang="en-US" altLang="ja-JP" sz="1600" b="1" dirty="0">
              <a:latin typeface="HG丸ｺﾞｼｯｸM-PRO" panose="020F0600000000000000" pitchFamily="50" charset="-128"/>
              <a:ea typeface="HG丸ｺﾞｼｯｸM-PRO" panose="020F0600000000000000" pitchFamily="50" charset="-128"/>
            </a:endParaRPr>
          </a:p>
          <a:p>
            <a:pPr marL="0" indent="0">
              <a:buNone/>
            </a:pPr>
            <a:endParaRPr lang="en-US" altLang="ja-JP" sz="1600" b="1" dirty="0">
              <a:latin typeface="HG丸ｺﾞｼｯｸM-PRO" panose="020F0600000000000000" pitchFamily="50" charset="-128"/>
              <a:ea typeface="HG丸ｺﾞｼｯｸM-PRO" panose="020F0600000000000000" pitchFamily="50" charset="-128"/>
            </a:endParaRPr>
          </a:p>
          <a:p>
            <a:pPr marL="0" indent="0">
              <a:buNone/>
            </a:pPr>
            <a:endParaRPr lang="en-US" altLang="ja-JP" sz="1600" b="1" dirty="0">
              <a:latin typeface="HG丸ｺﾞｼｯｸM-PRO" panose="020F0600000000000000" pitchFamily="50" charset="-128"/>
              <a:ea typeface="HG丸ｺﾞｼｯｸM-PRO" panose="020F0600000000000000" pitchFamily="50" charset="-128"/>
            </a:endParaRPr>
          </a:p>
          <a:p>
            <a:pPr marL="0" indent="0">
              <a:buNone/>
            </a:pPr>
            <a:endParaRPr lang="en-US" altLang="ja-JP" sz="1600" b="1" dirty="0">
              <a:latin typeface="HG丸ｺﾞｼｯｸM-PRO" panose="020F0600000000000000" pitchFamily="50" charset="-128"/>
              <a:ea typeface="HG丸ｺﾞｼｯｸM-PRO" panose="020F0600000000000000" pitchFamily="50" charset="-128"/>
            </a:endParaRPr>
          </a:p>
          <a:p>
            <a:pPr marL="0" indent="0">
              <a:buNone/>
            </a:pPr>
            <a:endParaRPr lang="en-US" altLang="ja-JP" sz="1600" b="1" dirty="0">
              <a:latin typeface="HG丸ｺﾞｼｯｸM-PRO" panose="020F0600000000000000" pitchFamily="50" charset="-128"/>
              <a:ea typeface="HG丸ｺﾞｼｯｸM-PRO" panose="020F0600000000000000" pitchFamily="50" charset="-128"/>
            </a:endParaRPr>
          </a:p>
          <a:p>
            <a:pPr marL="0" indent="0">
              <a:buNone/>
            </a:pPr>
            <a:endParaRPr lang="en-US" altLang="ja-JP" sz="1600" b="1" dirty="0">
              <a:latin typeface="HG丸ｺﾞｼｯｸM-PRO" panose="020F0600000000000000" pitchFamily="50" charset="-128"/>
              <a:ea typeface="HG丸ｺﾞｼｯｸM-PRO" panose="020F0600000000000000" pitchFamily="50" charset="-128"/>
            </a:endParaRPr>
          </a:p>
          <a:p>
            <a:pPr marL="0" indent="0">
              <a:buNone/>
            </a:pPr>
            <a:endParaRPr lang="en-US" altLang="ja-JP" sz="1600" b="1" dirty="0">
              <a:latin typeface="HG丸ｺﾞｼｯｸM-PRO" panose="020F0600000000000000" pitchFamily="50" charset="-128"/>
              <a:ea typeface="HG丸ｺﾞｼｯｸM-PRO" panose="020F0600000000000000" pitchFamily="50" charset="-128"/>
            </a:endParaRPr>
          </a:p>
          <a:p>
            <a:pPr marL="0" indent="0">
              <a:buNone/>
            </a:pPr>
            <a:endParaRPr lang="en-US" altLang="ja-JP" sz="1600" b="1" dirty="0">
              <a:latin typeface="HG丸ｺﾞｼｯｸM-PRO" panose="020F0600000000000000" pitchFamily="50" charset="-128"/>
              <a:ea typeface="HG丸ｺﾞｼｯｸM-PRO" panose="020F0600000000000000" pitchFamily="50" charset="-128"/>
            </a:endParaRPr>
          </a:p>
          <a:p>
            <a:pPr marL="0" indent="0">
              <a:buNone/>
            </a:pPr>
            <a:endParaRPr lang="en-US" altLang="ja-JP" sz="1600" b="1" dirty="0">
              <a:latin typeface="HG丸ｺﾞｼｯｸM-PRO" panose="020F0600000000000000" pitchFamily="50" charset="-128"/>
              <a:ea typeface="HG丸ｺﾞｼｯｸM-PRO" panose="020F0600000000000000" pitchFamily="50" charset="-128"/>
            </a:endParaRPr>
          </a:p>
          <a:p>
            <a:pPr marL="0" indent="0">
              <a:buNone/>
            </a:pPr>
            <a:endParaRPr lang="en-US" altLang="ja-JP" sz="1600" b="1" dirty="0">
              <a:latin typeface="HG丸ｺﾞｼｯｸM-PRO" panose="020F0600000000000000" pitchFamily="50" charset="-128"/>
              <a:ea typeface="HG丸ｺﾞｼｯｸM-PRO" panose="020F0600000000000000" pitchFamily="50" charset="-128"/>
            </a:endParaRPr>
          </a:p>
          <a:p>
            <a:pPr marL="0" indent="0">
              <a:buNone/>
            </a:pPr>
            <a:endParaRPr lang="en-US" altLang="ja-JP" sz="1900" b="1" dirty="0">
              <a:latin typeface="HG丸ｺﾞｼｯｸM-PRO" panose="020F0600000000000000" pitchFamily="50" charset="-128"/>
              <a:ea typeface="HG丸ｺﾞｼｯｸM-PRO" panose="020F0600000000000000" pitchFamily="50" charset="-128"/>
            </a:endParaRPr>
          </a:p>
          <a:p>
            <a:pPr marL="0" indent="0">
              <a:buNone/>
            </a:pPr>
            <a:endParaRPr lang="en-US" altLang="ja-JP" sz="1900" b="1" dirty="0">
              <a:latin typeface="HG丸ｺﾞｼｯｸM-PRO" panose="020F0600000000000000" pitchFamily="50" charset="-128"/>
              <a:ea typeface="HG丸ｺﾞｼｯｸM-PRO" panose="020F0600000000000000" pitchFamily="50" charset="-128"/>
            </a:endParaRPr>
          </a:p>
          <a:p>
            <a:pPr marL="0" indent="0">
              <a:buNone/>
            </a:pPr>
            <a:endParaRPr lang="en-US" altLang="ja-JP" sz="1900" b="1" dirty="0">
              <a:latin typeface="HG丸ｺﾞｼｯｸM-PRO" panose="020F0600000000000000" pitchFamily="50" charset="-128"/>
              <a:ea typeface="HG丸ｺﾞｼｯｸM-PRO" panose="020F0600000000000000" pitchFamily="50" charset="-128"/>
            </a:endParaRPr>
          </a:p>
          <a:p>
            <a:pPr marL="0" indent="0">
              <a:buNone/>
            </a:pPr>
            <a:endParaRPr lang="en-US" altLang="ja-JP" sz="1900" b="1" dirty="0">
              <a:latin typeface="HG丸ｺﾞｼｯｸM-PRO" panose="020F0600000000000000" pitchFamily="50" charset="-128"/>
              <a:ea typeface="HG丸ｺﾞｼｯｸM-PRO" panose="020F0600000000000000" pitchFamily="50" charset="-128"/>
            </a:endParaRPr>
          </a:p>
          <a:p>
            <a:pPr marL="0" indent="0">
              <a:buNone/>
            </a:pPr>
            <a:endParaRPr lang="en-US" altLang="ja-JP" sz="1900" b="1" dirty="0">
              <a:latin typeface="HG丸ｺﾞｼｯｸM-PRO" panose="020F0600000000000000" pitchFamily="50" charset="-128"/>
              <a:ea typeface="HG丸ｺﾞｼｯｸM-PRO" panose="020F0600000000000000" pitchFamily="50" charset="-128"/>
            </a:endParaRPr>
          </a:p>
          <a:p>
            <a:pPr marL="0" indent="0">
              <a:buNone/>
            </a:pPr>
            <a:endParaRPr lang="en-US" altLang="ja-JP" sz="1900" b="1" dirty="0">
              <a:latin typeface="HG丸ｺﾞｼｯｸM-PRO" panose="020F0600000000000000" pitchFamily="50" charset="-128"/>
              <a:ea typeface="HG丸ｺﾞｼｯｸM-PRO" panose="020F0600000000000000" pitchFamily="50" charset="-128"/>
            </a:endParaRPr>
          </a:p>
          <a:p>
            <a:pPr marL="0" indent="0">
              <a:buNone/>
            </a:pPr>
            <a:endParaRPr lang="en-US" altLang="ja-JP" sz="1900" b="1" dirty="0">
              <a:latin typeface="HG丸ｺﾞｼｯｸM-PRO" panose="020F0600000000000000" pitchFamily="50" charset="-128"/>
              <a:ea typeface="HG丸ｺﾞｼｯｸM-PRO" panose="020F0600000000000000" pitchFamily="50" charset="-128"/>
            </a:endParaRPr>
          </a:p>
          <a:p>
            <a:pPr marL="0" indent="0">
              <a:buNone/>
            </a:pPr>
            <a:endParaRPr lang="en-US" altLang="ja-JP" sz="1900" b="1" dirty="0">
              <a:latin typeface="HG丸ｺﾞｼｯｸM-PRO" panose="020F0600000000000000" pitchFamily="50" charset="-128"/>
              <a:ea typeface="HG丸ｺﾞｼｯｸM-PRO" panose="020F0600000000000000" pitchFamily="50" charset="-128"/>
            </a:endParaRPr>
          </a:p>
          <a:p>
            <a:pPr marL="0" indent="0">
              <a:buNone/>
            </a:pPr>
            <a:endParaRPr lang="en-US" altLang="ja-JP" sz="1900" b="1" dirty="0">
              <a:latin typeface="HG丸ｺﾞｼｯｸM-PRO" panose="020F0600000000000000" pitchFamily="50" charset="-128"/>
              <a:ea typeface="HG丸ｺﾞｼｯｸM-PRO" panose="020F0600000000000000" pitchFamily="50" charset="-128"/>
            </a:endParaRPr>
          </a:p>
          <a:p>
            <a:pPr marL="0" indent="0">
              <a:buNone/>
            </a:pPr>
            <a:endParaRPr lang="en-US" altLang="ja-JP" sz="1900" b="1" dirty="0">
              <a:latin typeface="HG丸ｺﾞｼｯｸM-PRO" panose="020F0600000000000000" pitchFamily="50" charset="-128"/>
              <a:ea typeface="HG丸ｺﾞｼｯｸM-PRO" panose="020F0600000000000000" pitchFamily="50" charset="-128"/>
            </a:endParaRPr>
          </a:p>
          <a:p>
            <a:pPr marL="0" indent="0">
              <a:buNone/>
            </a:pPr>
            <a:endParaRPr lang="en-US" altLang="ja-JP" sz="1900" b="1" dirty="0">
              <a:latin typeface="HG丸ｺﾞｼｯｸM-PRO" panose="020F0600000000000000" pitchFamily="50" charset="-128"/>
              <a:ea typeface="HG丸ｺﾞｼｯｸM-PRO" panose="020F0600000000000000" pitchFamily="50" charset="-128"/>
            </a:endParaRPr>
          </a:p>
          <a:p>
            <a:pPr marL="0" indent="0">
              <a:buNone/>
            </a:pPr>
            <a:endParaRPr lang="en-US" altLang="ja-JP" sz="1900" b="1" dirty="0">
              <a:latin typeface="HG丸ｺﾞｼｯｸM-PRO" panose="020F0600000000000000" pitchFamily="50" charset="-128"/>
              <a:ea typeface="HG丸ｺﾞｼｯｸM-PRO" panose="020F0600000000000000" pitchFamily="50" charset="-128"/>
            </a:endParaRPr>
          </a:p>
          <a:p>
            <a:pPr marL="0" indent="0">
              <a:buNone/>
            </a:pPr>
            <a:endParaRPr lang="en-US" altLang="ja-JP" sz="1900" b="1" dirty="0">
              <a:latin typeface="HG丸ｺﾞｼｯｸM-PRO" panose="020F0600000000000000" pitchFamily="50" charset="-128"/>
              <a:ea typeface="HG丸ｺﾞｼｯｸM-PRO" panose="020F0600000000000000" pitchFamily="50" charset="-128"/>
            </a:endParaRPr>
          </a:p>
          <a:p>
            <a:pPr marL="0" indent="0">
              <a:buNone/>
            </a:pPr>
            <a:endParaRPr lang="en-US" altLang="ja-JP" sz="1900" b="1" dirty="0">
              <a:latin typeface="HG丸ｺﾞｼｯｸM-PRO" panose="020F0600000000000000" pitchFamily="50" charset="-128"/>
              <a:ea typeface="HG丸ｺﾞｼｯｸM-PRO" panose="020F0600000000000000" pitchFamily="50" charset="-128"/>
            </a:endParaRPr>
          </a:p>
          <a:p>
            <a:pPr marL="0" indent="0">
              <a:buNone/>
            </a:pPr>
            <a:endParaRPr lang="en-US" altLang="ja-JP" sz="1900" b="1" dirty="0">
              <a:latin typeface="HG丸ｺﾞｼｯｸM-PRO" panose="020F0600000000000000" pitchFamily="50" charset="-128"/>
              <a:ea typeface="HG丸ｺﾞｼｯｸM-PRO" panose="020F0600000000000000" pitchFamily="50" charset="-128"/>
            </a:endParaRPr>
          </a:p>
          <a:p>
            <a:pPr marL="0" indent="0">
              <a:buNone/>
            </a:pPr>
            <a:endParaRPr lang="en-US" altLang="ja-JP" sz="1900" b="1" dirty="0">
              <a:latin typeface="HG丸ｺﾞｼｯｸM-PRO" panose="020F0600000000000000" pitchFamily="50" charset="-128"/>
              <a:ea typeface="HG丸ｺﾞｼｯｸM-PRO" panose="020F0600000000000000" pitchFamily="50" charset="-128"/>
            </a:endParaRPr>
          </a:p>
          <a:p>
            <a:pPr marL="0" indent="0">
              <a:buNone/>
            </a:pPr>
            <a:endParaRPr lang="en-US" altLang="ja-JP" sz="1900" b="1" dirty="0">
              <a:latin typeface="HG丸ｺﾞｼｯｸM-PRO" panose="020F0600000000000000" pitchFamily="50" charset="-128"/>
              <a:ea typeface="HG丸ｺﾞｼｯｸM-PRO" panose="020F0600000000000000" pitchFamily="50" charset="-128"/>
            </a:endParaRPr>
          </a:p>
          <a:p>
            <a:pPr marL="0" indent="0">
              <a:buNone/>
            </a:pPr>
            <a:endParaRPr lang="en-US" altLang="ja-JP" sz="1900" b="1" dirty="0">
              <a:latin typeface="HG丸ｺﾞｼｯｸM-PRO" panose="020F0600000000000000" pitchFamily="50" charset="-128"/>
              <a:ea typeface="HG丸ｺﾞｼｯｸM-PRO" panose="020F0600000000000000" pitchFamily="50" charset="-128"/>
            </a:endParaRPr>
          </a:p>
          <a:p>
            <a:pPr marL="0" indent="0">
              <a:buNone/>
            </a:pPr>
            <a:endParaRPr lang="en-US" altLang="ja-JP" sz="1900" b="1" dirty="0">
              <a:latin typeface="HG丸ｺﾞｼｯｸM-PRO" panose="020F0600000000000000" pitchFamily="50" charset="-128"/>
              <a:ea typeface="HG丸ｺﾞｼｯｸM-PRO" panose="020F0600000000000000" pitchFamily="50" charset="-128"/>
            </a:endParaRPr>
          </a:p>
          <a:p>
            <a:pPr marL="0" indent="0">
              <a:buNone/>
            </a:pPr>
            <a:endParaRPr lang="en-US" altLang="ja-JP" sz="1900" b="1" dirty="0">
              <a:latin typeface="HG丸ｺﾞｼｯｸM-PRO" panose="020F0600000000000000" pitchFamily="50" charset="-128"/>
              <a:ea typeface="HG丸ｺﾞｼｯｸM-PRO" panose="020F0600000000000000" pitchFamily="50" charset="-128"/>
            </a:endParaRPr>
          </a:p>
          <a:p>
            <a:pPr marL="0" indent="0">
              <a:buNone/>
            </a:pPr>
            <a:endParaRPr lang="en-US" altLang="ja-JP" sz="1900" b="1" dirty="0">
              <a:latin typeface="HG丸ｺﾞｼｯｸM-PRO" panose="020F0600000000000000" pitchFamily="50" charset="-128"/>
              <a:ea typeface="HG丸ｺﾞｼｯｸM-PRO" panose="020F0600000000000000" pitchFamily="50" charset="-128"/>
            </a:endParaRPr>
          </a:p>
          <a:p>
            <a:pPr marL="0" indent="0">
              <a:buNone/>
            </a:pPr>
            <a:endParaRPr lang="en-US" altLang="ja-JP" sz="1900" b="1" dirty="0">
              <a:latin typeface="HG丸ｺﾞｼｯｸM-PRO" panose="020F0600000000000000" pitchFamily="50" charset="-128"/>
              <a:ea typeface="HG丸ｺﾞｼｯｸM-PRO" panose="020F0600000000000000" pitchFamily="50" charset="-128"/>
            </a:endParaRPr>
          </a:p>
          <a:p>
            <a:pPr marL="0" indent="0">
              <a:buNone/>
            </a:pPr>
            <a:endParaRPr lang="en-US" altLang="ja-JP" sz="1900" b="1" dirty="0">
              <a:latin typeface="HG丸ｺﾞｼｯｸM-PRO" panose="020F0600000000000000" pitchFamily="50" charset="-128"/>
              <a:ea typeface="HG丸ｺﾞｼｯｸM-PRO" panose="020F0600000000000000" pitchFamily="50" charset="-128"/>
            </a:endParaRPr>
          </a:p>
          <a:p>
            <a:pPr marL="0" indent="0">
              <a:buNone/>
            </a:pPr>
            <a:endParaRPr lang="en-US" altLang="ja-JP" sz="1900" b="1" dirty="0">
              <a:latin typeface="HG丸ｺﾞｼｯｸM-PRO" panose="020F0600000000000000" pitchFamily="50" charset="-128"/>
              <a:ea typeface="HG丸ｺﾞｼｯｸM-PRO" panose="020F0600000000000000" pitchFamily="50" charset="-128"/>
            </a:endParaRPr>
          </a:p>
          <a:p>
            <a:pPr marL="0" indent="0">
              <a:buNone/>
            </a:pPr>
            <a:endParaRPr lang="en-US" altLang="ja-JP" sz="1900" b="1" dirty="0">
              <a:latin typeface="HG丸ｺﾞｼｯｸM-PRO" panose="020F0600000000000000" pitchFamily="50" charset="-128"/>
              <a:ea typeface="HG丸ｺﾞｼｯｸM-PRO" panose="020F0600000000000000" pitchFamily="50" charset="-128"/>
            </a:endParaRPr>
          </a:p>
          <a:p>
            <a:pPr marL="0" indent="0">
              <a:buNone/>
            </a:pPr>
            <a:endParaRPr lang="en-US" altLang="ja-JP" sz="1900" b="1" dirty="0">
              <a:latin typeface="HG丸ｺﾞｼｯｸM-PRO" panose="020F0600000000000000" pitchFamily="50" charset="-128"/>
              <a:ea typeface="HG丸ｺﾞｼｯｸM-PRO" panose="020F0600000000000000" pitchFamily="50" charset="-128"/>
            </a:endParaRPr>
          </a:p>
          <a:p>
            <a:pPr marL="0" indent="0">
              <a:buNone/>
            </a:pPr>
            <a:endParaRPr lang="en-US" altLang="ja-JP" sz="1900" b="1" dirty="0">
              <a:latin typeface="HG丸ｺﾞｼｯｸM-PRO" panose="020F0600000000000000" pitchFamily="50" charset="-128"/>
              <a:ea typeface="HG丸ｺﾞｼｯｸM-PRO" panose="020F0600000000000000" pitchFamily="50" charset="-128"/>
            </a:endParaRPr>
          </a:p>
          <a:p>
            <a:pPr marL="0" indent="0">
              <a:buNone/>
            </a:pPr>
            <a:endParaRPr lang="en-US" altLang="ja-JP" sz="1900" b="1" dirty="0">
              <a:latin typeface="HG丸ｺﾞｼｯｸM-PRO" panose="020F0600000000000000" pitchFamily="50" charset="-128"/>
              <a:ea typeface="HG丸ｺﾞｼｯｸM-PRO" panose="020F0600000000000000" pitchFamily="50" charset="-128"/>
            </a:endParaRPr>
          </a:p>
          <a:p>
            <a:pPr marL="0" indent="0">
              <a:buNone/>
            </a:pPr>
            <a:endParaRPr lang="en-US" altLang="ja-JP" sz="1900" b="1" dirty="0">
              <a:latin typeface="HG丸ｺﾞｼｯｸM-PRO" panose="020F0600000000000000" pitchFamily="50" charset="-128"/>
              <a:ea typeface="HG丸ｺﾞｼｯｸM-PRO" panose="020F0600000000000000" pitchFamily="50" charset="-128"/>
            </a:endParaRPr>
          </a:p>
          <a:p>
            <a:pPr marL="0" indent="0">
              <a:buNone/>
            </a:pPr>
            <a:endParaRPr lang="en-US" altLang="ja-JP" sz="1900" b="1" dirty="0">
              <a:latin typeface="HG丸ｺﾞｼｯｸM-PRO" panose="020F0600000000000000" pitchFamily="50" charset="-128"/>
              <a:ea typeface="HG丸ｺﾞｼｯｸM-PRO" panose="020F0600000000000000" pitchFamily="50" charset="-128"/>
            </a:endParaRPr>
          </a:p>
          <a:p>
            <a:pPr marL="0" indent="0">
              <a:buNone/>
            </a:pPr>
            <a:endParaRPr lang="en-US" altLang="ja-JP" sz="1900" b="1" dirty="0">
              <a:latin typeface="HG丸ｺﾞｼｯｸM-PRO" panose="020F0600000000000000" pitchFamily="50" charset="-128"/>
              <a:ea typeface="HG丸ｺﾞｼｯｸM-PRO" panose="020F0600000000000000" pitchFamily="50" charset="-128"/>
            </a:endParaRPr>
          </a:p>
          <a:p>
            <a:pPr marL="0" indent="0">
              <a:buNone/>
            </a:pPr>
            <a:endParaRPr lang="en-US" altLang="ja-JP" sz="1900" b="1" dirty="0">
              <a:latin typeface="HG丸ｺﾞｼｯｸM-PRO" panose="020F0600000000000000" pitchFamily="50" charset="-128"/>
              <a:ea typeface="HG丸ｺﾞｼｯｸM-PRO" panose="020F0600000000000000" pitchFamily="50" charset="-128"/>
            </a:endParaRPr>
          </a:p>
          <a:p>
            <a:pPr marL="0" indent="0">
              <a:buNone/>
            </a:pPr>
            <a:endParaRPr lang="en-US" altLang="ja-JP" sz="1900" b="1" dirty="0">
              <a:latin typeface="HG丸ｺﾞｼｯｸM-PRO" panose="020F0600000000000000" pitchFamily="50" charset="-128"/>
              <a:ea typeface="HG丸ｺﾞｼｯｸM-PRO" panose="020F0600000000000000" pitchFamily="50" charset="-128"/>
            </a:endParaRPr>
          </a:p>
          <a:p>
            <a:pPr marL="0" indent="0">
              <a:buNone/>
            </a:pPr>
            <a:endParaRPr lang="en-US" altLang="ja-JP" sz="1900" b="1" dirty="0">
              <a:latin typeface="HG丸ｺﾞｼｯｸM-PRO" panose="020F0600000000000000" pitchFamily="50" charset="-128"/>
              <a:ea typeface="HG丸ｺﾞｼｯｸM-PRO" panose="020F0600000000000000" pitchFamily="50" charset="-128"/>
            </a:endParaRPr>
          </a:p>
          <a:p>
            <a:pPr marL="0" indent="0">
              <a:buNone/>
            </a:pPr>
            <a:endParaRPr lang="en-US" altLang="ja-JP" sz="1900" b="1" dirty="0">
              <a:latin typeface="HG丸ｺﾞｼｯｸM-PRO" panose="020F0600000000000000" pitchFamily="50" charset="-128"/>
              <a:ea typeface="HG丸ｺﾞｼｯｸM-PRO" panose="020F0600000000000000" pitchFamily="50" charset="-128"/>
            </a:endParaRPr>
          </a:p>
          <a:p>
            <a:pPr marL="0" indent="0">
              <a:buNone/>
            </a:pPr>
            <a:endParaRPr lang="en-US" altLang="ja-JP" sz="1900" b="1" dirty="0">
              <a:latin typeface="HG丸ｺﾞｼｯｸM-PRO" panose="020F0600000000000000" pitchFamily="50" charset="-128"/>
              <a:ea typeface="HG丸ｺﾞｼｯｸM-PRO" panose="020F0600000000000000" pitchFamily="50" charset="-128"/>
            </a:endParaRPr>
          </a:p>
          <a:p>
            <a:pPr marL="0" indent="0">
              <a:buNone/>
            </a:pPr>
            <a:endParaRPr lang="en-US" altLang="ja-JP" sz="1900" b="1" dirty="0">
              <a:latin typeface="HG丸ｺﾞｼｯｸM-PRO" panose="020F0600000000000000" pitchFamily="50" charset="-128"/>
              <a:ea typeface="HG丸ｺﾞｼｯｸM-PRO" panose="020F0600000000000000" pitchFamily="50" charset="-128"/>
            </a:endParaRPr>
          </a:p>
          <a:p>
            <a:pPr marL="0" indent="0">
              <a:buNone/>
            </a:pPr>
            <a:endParaRPr lang="en-US" altLang="ja-JP" sz="1900" b="1" dirty="0">
              <a:latin typeface="HG丸ｺﾞｼｯｸM-PRO" panose="020F0600000000000000" pitchFamily="50" charset="-128"/>
              <a:ea typeface="HG丸ｺﾞｼｯｸM-PRO" panose="020F0600000000000000" pitchFamily="50" charset="-128"/>
            </a:endParaRPr>
          </a:p>
          <a:p>
            <a:pPr marL="0" indent="0">
              <a:buNone/>
            </a:pPr>
            <a:endParaRPr lang="en-US" altLang="ja-JP" sz="1900" b="1" dirty="0">
              <a:latin typeface="HG丸ｺﾞｼｯｸM-PRO" panose="020F0600000000000000" pitchFamily="50" charset="-128"/>
              <a:ea typeface="HG丸ｺﾞｼｯｸM-PRO" panose="020F0600000000000000" pitchFamily="50" charset="-128"/>
            </a:endParaRPr>
          </a:p>
          <a:p>
            <a:pPr marL="0" indent="0">
              <a:buNone/>
            </a:pPr>
            <a:endParaRPr lang="en-US" altLang="ja-JP" sz="1800" b="1" dirty="0">
              <a:latin typeface="HG丸ｺﾞｼｯｸM-PRO" panose="020F0600000000000000" pitchFamily="50" charset="-128"/>
              <a:ea typeface="HG丸ｺﾞｼｯｸM-PRO" panose="020F0600000000000000" pitchFamily="50" charset="-128"/>
            </a:endParaRPr>
          </a:p>
        </p:txBody>
      </p:sp>
      <p:sp>
        <p:nvSpPr>
          <p:cNvPr id="7" name="タイトル 1"/>
          <p:cNvSpPr txBox="1">
            <a:spLocks/>
          </p:cNvSpPr>
          <p:nvPr/>
        </p:nvSpPr>
        <p:spPr>
          <a:xfrm>
            <a:off x="197115" y="-89301"/>
            <a:ext cx="9310677" cy="107178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en-US" altLang="ja-JP" sz="3200" b="1" dirty="0">
                <a:solidFill>
                  <a:prstClr val="black"/>
                </a:solidFill>
                <a:latin typeface="HG丸ｺﾞｼｯｸM-PRO" panose="020F0600000000000000" pitchFamily="50" charset="-128"/>
                <a:ea typeface="HG丸ｺﾞｼｯｸM-PRO" panose="020F0600000000000000" pitchFamily="50" charset="-128"/>
              </a:rPr>
              <a:t>【Point</a:t>
            </a:r>
            <a:r>
              <a:rPr lang="ja-JP" altLang="en-US" sz="3200" b="1" dirty="0">
                <a:solidFill>
                  <a:prstClr val="black"/>
                </a:solidFill>
                <a:latin typeface="HG丸ｺﾞｼｯｸM-PRO" panose="020F0600000000000000" pitchFamily="50" charset="-128"/>
                <a:ea typeface="HG丸ｺﾞｼｯｸM-PRO" panose="020F0600000000000000" pitchFamily="50" charset="-128"/>
              </a:rPr>
              <a:t>２</a:t>
            </a:r>
            <a:r>
              <a:rPr lang="en-US" altLang="ja-JP" sz="3200" b="1" dirty="0">
                <a:solidFill>
                  <a:prstClr val="black"/>
                </a:solidFill>
                <a:latin typeface="HG丸ｺﾞｼｯｸM-PRO" panose="020F0600000000000000" pitchFamily="50" charset="-128"/>
                <a:ea typeface="HG丸ｺﾞｼｯｸM-PRO" panose="020F0600000000000000" pitchFamily="50" charset="-128"/>
              </a:rPr>
              <a:t>】</a:t>
            </a:r>
            <a:r>
              <a:rPr lang="ja-JP" altLang="en-US" sz="2400" b="1" dirty="0">
                <a:solidFill>
                  <a:prstClr val="black"/>
                </a:solidFill>
                <a:latin typeface="HG丸ｺﾞｼｯｸM-PRO" panose="020F0600000000000000" pitchFamily="50" charset="-128"/>
                <a:ea typeface="HG丸ｺﾞｼｯｸM-PRO" panose="020F0600000000000000" pitchFamily="50" charset="-128"/>
              </a:rPr>
              <a:t>心と体の回復のためのヒント</a:t>
            </a:r>
            <a:endParaRPr lang="en-US" altLang="ja-JP" sz="2400" b="1" dirty="0">
              <a:solidFill>
                <a:prstClr val="black"/>
              </a:solidFill>
              <a:latin typeface="HG丸ｺﾞｼｯｸM-PRO" panose="020F0600000000000000" pitchFamily="50" charset="-128"/>
              <a:ea typeface="HG丸ｺﾞｼｯｸM-PRO" panose="020F0600000000000000" pitchFamily="50" charset="-128"/>
            </a:endParaRPr>
          </a:p>
          <a:p>
            <a:r>
              <a:rPr lang="ja-JP" altLang="en-US" sz="2400" b="1" dirty="0">
                <a:solidFill>
                  <a:prstClr val="black"/>
                </a:solidFill>
                <a:latin typeface="HG丸ｺﾞｼｯｸM-PRO" panose="020F0600000000000000" pitchFamily="50" charset="-128"/>
                <a:ea typeface="HG丸ｺﾞｼｯｸM-PRO" panose="020F0600000000000000" pitchFamily="50" charset="-128"/>
              </a:rPr>
              <a:t>　　　　　</a:t>
            </a:r>
            <a:r>
              <a:rPr lang="ja-JP" altLang="en-US" sz="2800" b="1" dirty="0">
                <a:solidFill>
                  <a:prstClr val="black"/>
                </a:solidFill>
                <a:latin typeface="HG丸ｺﾞｼｯｸM-PRO" panose="020F0600000000000000" pitchFamily="50" charset="-128"/>
                <a:ea typeface="HG丸ｺﾞｼｯｸM-PRO" panose="020F0600000000000000" pitchFamily="50" charset="-128"/>
              </a:rPr>
              <a:t>　～３つの「</a:t>
            </a:r>
            <a:r>
              <a:rPr lang="en-US" altLang="ja-JP" sz="2800" b="1" dirty="0">
                <a:solidFill>
                  <a:prstClr val="black"/>
                </a:solidFill>
                <a:latin typeface="HG丸ｺﾞｼｯｸM-PRO" panose="020F0600000000000000" pitchFamily="50" charset="-128"/>
                <a:ea typeface="HG丸ｺﾞｼｯｸM-PRO" panose="020F0600000000000000" pitchFamily="50" charset="-128"/>
              </a:rPr>
              <a:t>R</a:t>
            </a:r>
            <a:r>
              <a:rPr lang="ja-JP" altLang="en-US" sz="2800" b="1" dirty="0">
                <a:solidFill>
                  <a:prstClr val="black"/>
                </a:solidFill>
                <a:latin typeface="HG丸ｺﾞｼｯｸM-PRO" panose="020F0600000000000000" pitchFamily="50" charset="-128"/>
                <a:ea typeface="HG丸ｺﾞｼｯｸM-PRO" panose="020F0600000000000000" pitchFamily="50" charset="-128"/>
              </a:rPr>
              <a:t>」</a:t>
            </a:r>
            <a:endParaRPr lang="en-US" altLang="ja-JP" sz="2800" b="1" dirty="0">
              <a:solidFill>
                <a:prstClr val="black"/>
              </a:solidFill>
              <a:latin typeface="HG丸ｺﾞｼｯｸM-PRO" panose="020F0600000000000000" pitchFamily="50" charset="-128"/>
              <a:ea typeface="HG丸ｺﾞｼｯｸM-PRO" panose="020F0600000000000000" pitchFamily="50" charset="-128"/>
            </a:endParaRPr>
          </a:p>
        </p:txBody>
      </p:sp>
      <p:sp>
        <p:nvSpPr>
          <p:cNvPr id="8" name="ハート 7">
            <a:extLst>
              <a:ext uri="{FF2B5EF4-FFF2-40B4-BE49-F238E27FC236}">
                <a16:creationId xmlns:a16="http://schemas.microsoft.com/office/drawing/2014/main" xmlns="" id="{322C4507-E74F-4DA9-8A40-8F12414F3CCC}"/>
              </a:ext>
            </a:extLst>
          </p:cNvPr>
          <p:cNvSpPr/>
          <p:nvPr/>
        </p:nvSpPr>
        <p:spPr>
          <a:xfrm>
            <a:off x="536947" y="2159050"/>
            <a:ext cx="1288570" cy="786207"/>
          </a:xfrm>
          <a:prstGeom prst="heart">
            <a:avLst/>
          </a:prstGeom>
          <a:solidFill>
            <a:srgbClr val="FFCCFF"/>
          </a:solidFill>
          <a:ln>
            <a:solidFill>
              <a:srgbClr val="FF99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600" b="1" dirty="0">
                <a:solidFill>
                  <a:prstClr val="black"/>
                </a:solidFill>
                <a:latin typeface="HG丸ｺﾞｼｯｸM-PRO" panose="020F0600000000000000" pitchFamily="50" charset="-128"/>
                <a:ea typeface="HG丸ｺﾞｼｯｸM-PRO" panose="020F0600000000000000" pitchFamily="50" charset="-128"/>
              </a:rPr>
              <a:t>対処</a:t>
            </a:r>
            <a:endParaRPr lang="en-US" altLang="ja-JP" sz="1600" b="1" dirty="0">
              <a:solidFill>
                <a:prstClr val="black"/>
              </a:solidFill>
              <a:latin typeface="HG丸ｺﾞｼｯｸM-PRO" panose="020F0600000000000000" pitchFamily="50" charset="-128"/>
              <a:ea typeface="HG丸ｺﾞｼｯｸM-PRO" panose="020F0600000000000000" pitchFamily="50" charset="-128"/>
            </a:endParaRPr>
          </a:p>
          <a:p>
            <a:pPr algn="ctr"/>
            <a:r>
              <a:rPr lang="ja-JP" altLang="en-US" sz="1600" b="1" dirty="0">
                <a:solidFill>
                  <a:prstClr val="black"/>
                </a:solidFill>
                <a:latin typeface="HG丸ｺﾞｼｯｸM-PRO" panose="020F0600000000000000" pitchFamily="50" charset="-128"/>
                <a:ea typeface="HG丸ｺﾞｼｯｸM-PRO" panose="020F0600000000000000" pitchFamily="50" charset="-128"/>
              </a:rPr>
              <a:t>リスト</a:t>
            </a:r>
            <a:endParaRPr lang="en-US" altLang="ja-JP" sz="1600" b="1" dirty="0">
              <a:solidFill>
                <a:prstClr val="black"/>
              </a:solidFill>
              <a:latin typeface="HG丸ｺﾞｼｯｸM-PRO" panose="020F0600000000000000" pitchFamily="50" charset="-128"/>
              <a:ea typeface="HG丸ｺﾞｼｯｸM-PRO" panose="020F0600000000000000" pitchFamily="50" charset="-128"/>
            </a:endParaRPr>
          </a:p>
        </p:txBody>
      </p:sp>
      <p:sp>
        <p:nvSpPr>
          <p:cNvPr id="2" name="正方形/長方形 1">
            <a:extLst>
              <a:ext uri="{FF2B5EF4-FFF2-40B4-BE49-F238E27FC236}">
                <a16:creationId xmlns:a16="http://schemas.microsoft.com/office/drawing/2014/main" xmlns="" id="{C0F21A3A-71A5-4FAD-A222-C2D265751F8B}"/>
              </a:ext>
            </a:extLst>
          </p:cNvPr>
          <p:cNvSpPr/>
          <p:nvPr/>
        </p:nvSpPr>
        <p:spPr>
          <a:xfrm>
            <a:off x="1991005" y="2129535"/>
            <a:ext cx="7029080" cy="1071787"/>
          </a:xfrm>
          <a:prstGeom prst="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600" dirty="0">
                <a:solidFill>
                  <a:prstClr val="black"/>
                </a:solidFill>
                <a:latin typeface="HG丸ｺﾞｼｯｸM-PRO" panose="020F0600000000000000" pitchFamily="50" charset="-128"/>
                <a:ea typeface="HG丸ｺﾞｼｯｸM-PRO" panose="020F0600000000000000" pitchFamily="50" charset="-128"/>
              </a:rPr>
              <a:t>□仕事中</a:t>
            </a:r>
            <a:r>
              <a:rPr lang="en-US" altLang="ja-JP" sz="1600" dirty="0">
                <a:solidFill>
                  <a:prstClr val="black"/>
                </a:solidFill>
                <a:latin typeface="HG丸ｺﾞｼｯｸM-PRO" panose="020F0600000000000000" pitchFamily="50" charset="-128"/>
                <a:ea typeface="HG丸ｺﾞｼｯｸM-PRO" panose="020F0600000000000000" pitchFamily="50" charset="-128"/>
              </a:rPr>
              <a:t>1</a:t>
            </a:r>
            <a:r>
              <a:rPr lang="ja-JP" altLang="en-US" sz="1600" dirty="0">
                <a:solidFill>
                  <a:prstClr val="black"/>
                </a:solidFill>
                <a:latin typeface="HG丸ｺﾞｼｯｸM-PRO" panose="020F0600000000000000" pitchFamily="50" charset="-128"/>
                <a:ea typeface="HG丸ｺﾞｼｯｸM-PRO" panose="020F0600000000000000" pitchFamily="50" charset="-128"/>
              </a:rPr>
              <a:t>時間に１回程度休憩（</a:t>
            </a:r>
            <a:r>
              <a:rPr lang="ja-JP" altLang="en-US" sz="1400" dirty="0">
                <a:solidFill>
                  <a:prstClr val="black"/>
                </a:solidFill>
                <a:latin typeface="HG丸ｺﾞｼｯｸM-PRO" panose="020F0600000000000000" pitchFamily="50" charset="-128"/>
                <a:ea typeface="HG丸ｺﾞｼｯｸM-PRO" panose="020F0600000000000000" pitchFamily="50" charset="-128"/>
              </a:rPr>
              <a:t>□トイレ　□飲み物　□個室　　□　　　　</a:t>
            </a:r>
            <a:r>
              <a:rPr lang="ja-JP" altLang="en-US" sz="1600" dirty="0">
                <a:solidFill>
                  <a:prstClr val="black"/>
                </a:solidFill>
                <a:latin typeface="HG丸ｺﾞｼｯｸM-PRO" panose="020F0600000000000000" pitchFamily="50" charset="-128"/>
                <a:ea typeface="HG丸ｺﾞｼｯｸM-PRO" panose="020F0600000000000000" pitchFamily="50" charset="-128"/>
              </a:rPr>
              <a:t>）</a:t>
            </a:r>
            <a:endParaRPr lang="en-US" altLang="ja-JP" sz="1600" dirty="0">
              <a:solidFill>
                <a:prstClr val="black"/>
              </a:solidFill>
              <a:latin typeface="HG丸ｺﾞｼｯｸM-PRO" panose="020F0600000000000000" pitchFamily="50" charset="-128"/>
              <a:ea typeface="HG丸ｺﾞｼｯｸM-PRO" panose="020F0600000000000000" pitchFamily="50" charset="-128"/>
            </a:endParaRPr>
          </a:p>
          <a:p>
            <a:r>
              <a:rPr lang="ja-JP" altLang="en-US" sz="1600" dirty="0">
                <a:solidFill>
                  <a:prstClr val="black"/>
                </a:solidFill>
                <a:latin typeface="HG丸ｺﾞｼｯｸM-PRO" panose="020F0600000000000000" pitchFamily="50" charset="-128"/>
                <a:ea typeface="HG丸ｺﾞｼｯｸM-PRO" panose="020F0600000000000000" pitchFamily="50" charset="-128"/>
              </a:rPr>
              <a:t>□休日はゆっくりと朝ごはん</a:t>
            </a:r>
            <a:endParaRPr lang="en-US" altLang="ja-JP" sz="1600" dirty="0">
              <a:solidFill>
                <a:prstClr val="black"/>
              </a:solidFill>
              <a:latin typeface="HG丸ｺﾞｼｯｸM-PRO" panose="020F0600000000000000" pitchFamily="50" charset="-128"/>
              <a:ea typeface="HG丸ｺﾞｼｯｸM-PRO" panose="020F0600000000000000" pitchFamily="50" charset="-128"/>
            </a:endParaRPr>
          </a:p>
          <a:p>
            <a:r>
              <a:rPr lang="ja-JP" altLang="en-US" sz="1600" dirty="0">
                <a:solidFill>
                  <a:prstClr val="black"/>
                </a:solidFill>
                <a:latin typeface="HG丸ｺﾞｼｯｸM-PRO" panose="020F0600000000000000" pitchFamily="50" charset="-128"/>
                <a:ea typeface="HG丸ｺﾞｼｯｸM-PRO" panose="020F0600000000000000" pitchFamily="50" charset="-128"/>
              </a:rPr>
              <a:t>□</a:t>
            </a:r>
            <a:r>
              <a:rPr lang="ja-JP" altLang="en-US" sz="1600" u="sng" dirty="0">
                <a:solidFill>
                  <a:prstClr val="black"/>
                </a:solidFill>
                <a:latin typeface="HG丸ｺﾞｼｯｸM-PRO" panose="020F0600000000000000" pitchFamily="50" charset="-128"/>
                <a:ea typeface="HG丸ｺﾞｼｯｸM-PRO" panose="020F0600000000000000" pitchFamily="50" charset="-128"/>
              </a:rPr>
              <a:t>　　　</a:t>
            </a:r>
            <a:r>
              <a:rPr lang="ja-JP" altLang="en-US" sz="1600" dirty="0">
                <a:solidFill>
                  <a:prstClr val="black"/>
                </a:solidFill>
                <a:latin typeface="HG丸ｺﾞｼｯｸM-PRO" panose="020F0600000000000000" pitchFamily="50" charset="-128"/>
                <a:ea typeface="HG丸ｺﾞｼｯｸM-PRO" panose="020F0600000000000000" pitchFamily="50" charset="-128"/>
              </a:rPr>
              <a:t>時には寝る　　　　□休日のうち１日はゆっくり過ごす</a:t>
            </a:r>
            <a:endParaRPr lang="en-US" altLang="ja-JP" sz="1600" dirty="0">
              <a:solidFill>
                <a:prstClr val="black"/>
              </a:solidFill>
              <a:latin typeface="HG丸ｺﾞｼｯｸM-PRO" panose="020F0600000000000000" pitchFamily="50" charset="-128"/>
              <a:ea typeface="HG丸ｺﾞｼｯｸM-PRO" panose="020F0600000000000000" pitchFamily="50" charset="-128"/>
            </a:endParaRPr>
          </a:p>
          <a:p>
            <a:r>
              <a:rPr lang="ja-JP" altLang="en-US" sz="1600" dirty="0">
                <a:solidFill>
                  <a:prstClr val="black"/>
                </a:solidFill>
                <a:latin typeface="HG丸ｺﾞｼｯｸM-PRO" panose="020F0600000000000000" pitchFamily="50" charset="-128"/>
                <a:ea typeface="HG丸ｺﾞｼｯｸM-PRO" panose="020F0600000000000000" pitchFamily="50" charset="-128"/>
              </a:rPr>
              <a:t>□その他（　　　　　　　　）（　　　　　　　　）（　　　　　　　）</a:t>
            </a:r>
            <a:endParaRPr lang="en-US" altLang="ja-JP" sz="2000" dirty="0">
              <a:solidFill>
                <a:prstClr val="black"/>
              </a:solidFill>
              <a:latin typeface="HG丸ｺﾞｼｯｸM-PRO" panose="020F0600000000000000" pitchFamily="50" charset="-128"/>
              <a:ea typeface="HG丸ｺﾞｼｯｸM-PRO" panose="020F0600000000000000" pitchFamily="50" charset="-128"/>
            </a:endParaRPr>
          </a:p>
        </p:txBody>
      </p:sp>
      <p:sp>
        <p:nvSpPr>
          <p:cNvPr id="10" name="正方形/長方形 9">
            <a:extLst>
              <a:ext uri="{FF2B5EF4-FFF2-40B4-BE49-F238E27FC236}">
                <a16:creationId xmlns:a16="http://schemas.microsoft.com/office/drawing/2014/main" xmlns="" id="{93C10E2B-0356-4557-8FB2-16CD9B1BACEC}"/>
              </a:ext>
            </a:extLst>
          </p:cNvPr>
          <p:cNvSpPr/>
          <p:nvPr/>
        </p:nvSpPr>
        <p:spPr>
          <a:xfrm>
            <a:off x="1991006" y="3678785"/>
            <a:ext cx="7029081" cy="1129990"/>
          </a:xfrm>
          <a:prstGeom prst="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600" dirty="0">
                <a:solidFill>
                  <a:prstClr val="black"/>
                </a:solidFill>
                <a:latin typeface="HG丸ｺﾞｼｯｸM-PRO" panose="020F0600000000000000" pitchFamily="50" charset="-128"/>
                <a:ea typeface="HG丸ｺﾞｼｯｸM-PRO" panose="020F0600000000000000" pitchFamily="50" charset="-128"/>
              </a:rPr>
              <a:t>□映画にいく　　　□ダンスする　　　□歌を歌う　　　　□絵を描く　</a:t>
            </a:r>
            <a:endParaRPr lang="en-US" altLang="ja-JP" sz="1600" dirty="0">
              <a:solidFill>
                <a:prstClr val="black"/>
              </a:solidFill>
              <a:latin typeface="HG丸ｺﾞｼｯｸM-PRO" panose="020F0600000000000000" pitchFamily="50" charset="-128"/>
              <a:ea typeface="HG丸ｺﾞｼｯｸM-PRO" panose="020F0600000000000000" pitchFamily="50" charset="-128"/>
            </a:endParaRPr>
          </a:p>
          <a:p>
            <a:r>
              <a:rPr lang="ja-JP" altLang="en-US" sz="1600" dirty="0">
                <a:solidFill>
                  <a:prstClr val="black"/>
                </a:solidFill>
                <a:latin typeface="HG丸ｺﾞｼｯｸM-PRO" panose="020F0600000000000000" pitchFamily="50" charset="-128"/>
                <a:ea typeface="HG丸ｺﾞｼｯｸM-PRO" panose="020F0600000000000000" pitchFamily="50" charset="-128"/>
              </a:rPr>
              <a:t>□工作する　　　　□ウォーキングする□ジョギングする　□ジムに行く□おいしいものを食べる　　　　　　　□パズルをする　　□旅行に行く</a:t>
            </a:r>
            <a:endParaRPr lang="en-US" altLang="ja-JP" sz="1600" dirty="0">
              <a:solidFill>
                <a:prstClr val="black"/>
              </a:solidFill>
              <a:latin typeface="HG丸ｺﾞｼｯｸM-PRO" panose="020F0600000000000000" pitchFamily="50" charset="-128"/>
              <a:ea typeface="HG丸ｺﾞｼｯｸM-PRO" panose="020F0600000000000000" pitchFamily="50" charset="-128"/>
            </a:endParaRPr>
          </a:p>
          <a:p>
            <a:r>
              <a:rPr lang="ja-JP" altLang="en-US" sz="1600" dirty="0">
                <a:solidFill>
                  <a:prstClr val="black"/>
                </a:solidFill>
                <a:latin typeface="HG丸ｺﾞｼｯｸM-PRO" panose="020F0600000000000000" pitchFamily="50" charset="-128"/>
                <a:ea typeface="HG丸ｺﾞｼｯｸM-PRO" panose="020F0600000000000000" pitchFamily="50" charset="-128"/>
              </a:rPr>
              <a:t>□その他（　　　　　　　　）（　　　　　　　　）（　　　　　　　）</a:t>
            </a:r>
            <a:endParaRPr lang="en-US" altLang="ja-JP" sz="2000" dirty="0">
              <a:solidFill>
                <a:prstClr val="black"/>
              </a:solidFill>
              <a:latin typeface="HG丸ｺﾞｼｯｸM-PRO" panose="020F0600000000000000" pitchFamily="50" charset="-128"/>
              <a:ea typeface="HG丸ｺﾞｼｯｸM-PRO" panose="020F0600000000000000" pitchFamily="50" charset="-128"/>
            </a:endParaRPr>
          </a:p>
        </p:txBody>
      </p:sp>
      <p:sp>
        <p:nvSpPr>
          <p:cNvPr id="13" name="ハート 12">
            <a:extLst>
              <a:ext uri="{FF2B5EF4-FFF2-40B4-BE49-F238E27FC236}">
                <a16:creationId xmlns:a16="http://schemas.microsoft.com/office/drawing/2014/main" xmlns="" id="{5ABAA4DF-6D28-4C55-A26B-8484ED05268D}"/>
              </a:ext>
            </a:extLst>
          </p:cNvPr>
          <p:cNvSpPr/>
          <p:nvPr/>
        </p:nvSpPr>
        <p:spPr>
          <a:xfrm>
            <a:off x="563697" y="3790270"/>
            <a:ext cx="1288570" cy="786207"/>
          </a:xfrm>
          <a:prstGeom prst="heart">
            <a:avLst/>
          </a:prstGeom>
          <a:solidFill>
            <a:srgbClr val="FFCCFF"/>
          </a:solidFill>
          <a:ln>
            <a:solidFill>
              <a:srgbClr val="FF99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600" b="1" dirty="0">
                <a:solidFill>
                  <a:prstClr val="black"/>
                </a:solidFill>
                <a:latin typeface="HG丸ｺﾞｼｯｸM-PRO" panose="020F0600000000000000" pitchFamily="50" charset="-128"/>
                <a:ea typeface="HG丸ｺﾞｼｯｸM-PRO" panose="020F0600000000000000" pitchFamily="50" charset="-128"/>
              </a:rPr>
              <a:t>対処</a:t>
            </a:r>
            <a:endParaRPr lang="en-US" altLang="ja-JP" sz="1600" b="1" dirty="0">
              <a:solidFill>
                <a:prstClr val="black"/>
              </a:solidFill>
              <a:latin typeface="HG丸ｺﾞｼｯｸM-PRO" panose="020F0600000000000000" pitchFamily="50" charset="-128"/>
              <a:ea typeface="HG丸ｺﾞｼｯｸM-PRO" panose="020F0600000000000000" pitchFamily="50" charset="-128"/>
            </a:endParaRPr>
          </a:p>
          <a:p>
            <a:pPr algn="ctr"/>
            <a:r>
              <a:rPr lang="ja-JP" altLang="en-US" sz="1600" b="1" dirty="0">
                <a:solidFill>
                  <a:prstClr val="black"/>
                </a:solidFill>
                <a:latin typeface="HG丸ｺﾞｼｯｸM-PRO" panose="020F0600000000000000" pitchFamily="50" charset="-128"/>
                <a:ea typeface="HG丸ｺﾞｼｯｸM-PRO" panose="020F0600000000000000" pitchFamily="50" charset="-128"/>
              </a:rPr>
              <a:t>リスト</a:t>
            </a:r>
            <a:endParaRPr lang="en-US" altLang="ja-JP" sz="1600" b="1" dirty="0">
              <a:solidFill>
                <a:prstClr val="black"/>
              </a:solidFill>
              <a:latin typeface="HG丸ｺﾞｼｯｸM-PRO" panose="020F0600000000000000" pitchFamily="50" charset="-128"/>
              <a:ea typeface="HG丸ｺﾞｼｯｸM-PRO" panose="020F0600000000000000" pitchFamily="50" charset="-128"/>
            </a:endParaRPr>
          </a:p>
        </p:txBody>
      </p:sp>
      <p:sp>
        <p:nvSpPr>
          <p:cNvPr id="14" name="ハート 13">
            <a:extLst>
              <a:ext uri="{FF2B5EF4-FFF2-40B4-BE49-F238E27FC236}">
                <a16:creationId xmlns:a16="http://schemas.microsoft.com/office/drawing/2014/main" xmlns="" id="{99BF32CB-42DC-43AA-B2B2-F5B16CC10C9C}"/>
              </a:ext>
            </a:extLst>
          </p:cNvPr>
          <p:cNvSpPr/>
          <p:nvPr/>
        </p:nvSpPr>
        <p:spPr>
          <a:xfrm>
            <a:off x="563697" y="5534848"/>
            <a:ext cx="1288570" cy="786207"/>
          </a:xfrm>
          <a:prstGeom prst="heart">
            <a:avLst/>
          </a:prstGeom>
          <a:solidFill>
            <a:srgbClr val="FFCCFF"/>
          </a:solidFill>
          <a:ln>
            <a:solidFill>
              <a:srgbClr val="FF99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600" b="1" dirty="0">
                <a:solidFill>
                  <a:prstClr val="black"/>
                </a:solidFill>
                <a:latin typeface="HG丸ｺﾞｼｯｸM-PRO" panose="020F0600000000000000" pitchFamily="50" charset="-128"/>
                <a:ea typeface="HG丸ｺﾞｼｯｸM-PRO" panose="020F0600000000000000" pitchFamily="50" charset="-128"/>
              </a:rPr>
              <a:t>対処</a:t>
            </a:r>
            <a:endParaRPr lang="en-US" altLang="ja-JP" sz="1600" b="1" dirty="0">
              <a:solidFill>
                <a:prstClr val="black"/>
              </a:solidFill>
              <a:latin typeface="HG丸ｺﾞｼｯｸM-PRO" panose="020F0600000000000000" pitchFamily="50" charset="-128"/>
              <a:ea typeface="HG丸ｺﾞｼｯｸM-PRO" panose="020F0600000000000000" pitchFamily="50" charset="-128"/>
            </a:endParaRPr>
          </a:p>
          <a:p>
            <a:pPr algn="ctr"/>
            <a:r>
              <a:rPr lang="ja-JP" altLang="en-US" sz="1600" b="1" dirty="0">
                <a:solidFill>
                  <a:prstClr val="black"/>
                </a:solidFill>
                <a:latin typeface="HG丸ｺﾞｼｯｸM-PRO" panose="020F0600000000000000" pitchFamily="50" charset="-128"/>
                <a:ea typeface="HG丸ｺﾞｼｯｸM-PRO" panose="020F0600000000000000" pitchFamily="50" charset="-128"/>
              </a:rPr>
              <a:t>リスト</a:t>
            </a:r>
            <a:endParaRPr lang="en-US" altLang="ja-JP" sz="1600" b="1" dirty="0">
              <a:solidFill>
                <a:prstClr val="black"/>
              </a:solidFill>
              <a:latin typeface="HG丸ｺﾞｼｯｸM-PRO" panose="020F0600000000000000" pitchFamily="50" charset="-128"/>
              <a:ea typeface="HG丸ｺﾞｼｯｸM-PRO" panose="020F0600000000000000" pitchFamily="50" charset="-128"/>
            </a:endParaRPr>
          </a:p>
        </p:txBody>
      </p:sp>
      <p:sp>
        <p:nvSpPr>
          <p:cNvPr id="15" name="正方形/長方形 14">
            <a:extLst>
              <a:ext uri="{FF2B5EF4-FFF2-40B4-BE49-F238E27FC236}">
                <a16:creationId xmlns:a16="http://schemas.microsoft.com/office/drawing/2014/main" xmlns="" id="{33E89A1E-7F73-4FEE-B4F0-90B03BDA6DC0}"/>
              </a:ext>
            </a:extLst>
          </p:cNvPr>
          <p:cNvSpPr/>
          <p:nvPr/>
        </p:nvSpPr>
        <p:spPr>
          <a:xfrm>
            <a:off x="2039635" y="5315217"/>
            <a:ext cx="7029081" cy="1129990"/>
          </a:xfrm>
          <a:prstGeom prst="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600" dirty="0">
                <a:solidFill>
                  <a:prstClr val="black"/>
                </a:solidFill>
                <a:latin typeface="HG丸ｺﾞｼｯｸM-PRO" panose="020F0600000000000000" pitchFamily="50" charset="-128"/>
                <a:ea typeface="HG丸ｺﾞｼｯｸM-PRO" panose="020F0600000000000000" pitchFamily="50" charset="-128"/>
              </a:rPr>
              <a:t>□呼吸法　　　　　□ストレッチ　　　□筋弛緩法　　　□ヨガ</a:t>
            </a:r>
            <a:endParaRPr lang="en-US" altLang="ja-JP" sz="1600" dirty="0">
              <a:solidFill>
                <a:prstClr val="black"/>
              </a:solidFill>
              <a:latin typeface="HG丸ｺﾞｼｯｸM-PRO" panose="020F0600000000000000" pitchFamily="50" charset="-128"/>
              <a:ea typeface="HG丸ｺﾞｼｯｸM-PRO" panose="020F0600000000000000" pitchFamily="50" charset="-128"/>
            </a:endParaRPr>
          </a:p>
          <a:p>
            <a:r>
              <a:rPr lang="ja-JP" altLang="en-US" sz="1600" dirty="0">
                <a:solidFill>
                  <a:prstClr val="black"/>
                </a:solidFill>
                <a:latin typeface="HG丸ｺﾞｼｯｸM-PRO" panose="020F0600000000000000" pitchFamily="50" charset="-128"/>
                <a:ea typeface="HG丸ｺﾞｼｯｸM-PRO" panose="020F0600000000000000" pitchFamily="50" charset="-128"/>
              </a:rPr>
              <a:t>□マインドフルネス瞑想　　　　　　　□森林浴　　　　□音楽を聴く</a:t>
            </a:r>
            <a:endParaRPr lang="en-US" altLang="ja-JP" sz="1600" dirty="0">
              <a:solidFill>
                <a:prstClr val="black"/>
              </a:solidFill>
              <a:latin typeface="HG丸ｺﾞｼｯｸM-PRO" panose="020F0600000000000000" pitchFamily="50" charset="-128"/>
              <a:ea typeface="HG丸ｺﾞｼｯｸM-PRO" panose="020F0600000000000000" pitchFamily="50" charset="-128"/>
            </a:endParaRPr>
          </a:p>
          <a:p>
            <a:r>
              <a:rPr lang="ja-JP" altLang="en-US" sz="1600" dirty="0">
                <a:solidFill>
                  <a:prstClr val="black"/>
                </a:solidFill>
                <a:latin typeface="HG丸ｺﾞｼｯｸM-PRO" panose="020F0600000000000000" pitchFamily="50" charset="-128"/>
                <a:ea typeface="HG丸ｺﾞｼｯｸM-PRO" panose="020F0600000000000000" pitchFamily="50" charset="-128"/>
              </a:rPr>
              <a:t>□アロマテラピー　□友人とおしゃべり□家族と団らん　□楽しい想像</a:t>
            </a:r>
            <a:endParaRPr lang="en-US" altLang="ja-JP" sz="1600" dirty="0">
              <a:solidFill>
                <a:prstClr val="black"/>
              </a:solidFill>
              <a:latin typeface="HG丸ｺﾞｼｯｸM-PRO" panose="020F0600000000000000" pitchFamily="50" charset="-128"/>
              <a:ea typeface="HG丸ｺﾞｼｯｸM-PRO" panose="020F0600000000000000" pitchFamily="50" charset="-128"/>
            </a:endParaRPr>
          </a:p>
          <a:p>
            <a:r>
              <a:rPr lang="ja-JP" altLang="en-US" sz="1600" dirty="0">
                <a:solidFill>
                  <a:prstClr val="black"/>
                </a:solidFill>
                <a:latin typeface="HG丸ｺﾞｼｯｸM-PRO" panose="020F0600000000000000" pitchFamily="50" charset="-128"/>
                <a:ea typeface="HG丸ｺﾞｼｯｸM-PRO" panose="020F0600000000000000" pitchFamily="50" charset="-128"/>
              </a:rPr>
              <a:t>□その他（　　　　　　　　）（　　　　　　　　）（　　　　　　　）</a:t>
            </a:r>
            <a:endParaRPr lang="en-US" altLang="ja-JP" sz="2000" dirty="0">
              <a:solidFill>
                <a:prstClr val="black"/>
              </a:solidFill>
              <a:latin typeface="HG丸ｺﾞｼｯｸM-PRO" panose="020F0600000000000000" pitchFamily="50" charset="-128"/>
              <a:ea typeface="HG丸ｺﾞｼｯｸM-PRO" panose="020F0600000000000000" pitchFamily="50" charset="-128"/>
            </a:endParaRPr>
          </a:p>
        </p:txBody>
      </p:sp>
      <p:sp>
        <p:nvSpPr>
          <p:cNvPr id="11" name="テキスト ボックス 10">
            <a:extLst>
              <a:ext uri="{FF2B5EF4-FFF2-40B4-BE49-F238E27FC236}">
                <a16:creationId xmlns:a16="http://schemas.microsoft.com/office/drawing/2014/main" xmlns="" id="{4DCFA31C-7B37-4976-98B8-9CED6613ECBE}"/>
              </a:ext>
            </a:extLst>
          </p:cNvPr>
          <p:cNvSpPr txBox="1"/>
          <p:nvPr/>
        </p:nvSpPr>
        <p:spPr>
          <a:xfrm>
            <a:off x="761216" y="6581001"/>
            <a:ext cx="9488659" cy="276999"/>
          </a:xfrm>
          <a:prstGeom prst="rect">
            <a:avLst/>
          </a:prstGeom>
          <a:noFill/>
        </p:spPr>
        <p:txBody>
          <a:bodyPr wrap="square" rtlCol="0">
            <a:spAutoFit/>
          </a:bodyPr>
          <a:lstStyle/>
          <a:p>
            <a:r>
              <a:rPr lang="ja-JP" altLang="en-US" sz="1200" dirty="0">
                <a:solidFill>
                  <a:prstClr val="black"/>
                </a:solidFill>
                <a:latin typeface="+mn-ea"/>
              </a:rPr>
              <a:t>出典：厚生</a:t>
            </a:r>
            <a:r>
              <a:rPr lang="ja-JP" altLang="en-US" sz="1200" dirty="0" smtClean="0">
                <a:solidFill>
                  <a:prstClr val="black"/>
                </a:solidFill>
                <a:latin typeface="+mn-ea"/>
              </a:rPr>
              <a:t>労働省ホームページ：</a:t>
            </a:r>
            <a:r>
              <a:rPr lang="ja-JP" altLang="en-US" sz="1200" dirty="0">
                <a:solidFill>
                  <a:prstClr val="black"/>
                </a:solidFill>
                <a:latin typeface="+mn-ea"/>
              </a:rPr>
              <a:t>「働く人のメンタルヘルス・ポータルサイト－うさぎ商事の休憩室－」　</a:t>
            </a:r>
            <a:r>
              <a:rPr lang="en-US" altLang="ja-JP" sz="1200" dirty="0">
                <a:solidFill>
                  <a:prstClr val="black"/>
                </a:solidFill>
                <a:latin typeface="+mn-ea"/>
              </a:rPr>
              <a:t>http://kokoro.mhlw.go.jp/usagi/</a:t>
            </a:r>
            <a:endParaRPr lang="ja-JP" altLang="en-US" sz="1200" dirty="0">
              <a:solidFill>
                <a:prstClr val="black"/>
              </a:solidFill>
              <a:latin typeface="+mn-ea"/>
            </a:endParaRPr>
          </a:p>
        </p:txBody>
      </p:sp>
    </p:spTree>
    <p:extLst>
      <p:ext uri="{BB962C8B-B14F-4D97-AF65-F5344CB8AC3E}">
        <p14:creationId xmlns:p14="http://schemas.microsoft.com/office/powerpoint/2010/main" val="5498187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a:spLocks noGrp="1"/>
          </p:cNvSpPr>
          <p:nvPr>
            <p:ph sz="quarter" idx="1"/>
          </p:nvPr>
        </p:nvSpPr>
        <p:spPr>
          <a:xfrm>
            <a:off x="309966" y="1270861"/>
            <a:ext cx="9183912" cy="5352065"/>
          </a:xfrm>
          <a:ln>
            <a:solidFill>
              <a:schemeClr val="tx1"/>
            </a:solidFill>
          </a:ln>
        </p:spPr>
        <p:txBody>
          <a:bodyPr>
            <a:normAutofit/>
          </a:bodyPr>
          <a:lstStyle/>
          <a:p>
            <a:pPr marL="0" indent="0">
              <a:buNone/>
            </a:pPr>
            <a:r>
              <a:rPr lang="ja-JP" altLang="en-US" sz="2000" b="1" dirty="0">
                <a:latin typeface="HG丸ｺﾞｼｯｸM-PRO" panose="020F0600000000000000" pitchFamily="50" charset="-128"/>
                <a:ea typeface="HG丸ｺﾞｼｯｸM-PRO" panose="020F0600000000000000" pitchFamily="50" charset="-128"/>
              </a:rPr>
              <a:t>（１）３つの</a:t>
            </a:r>
            <a:r>
              <a:rPr lang="en-US" altLang="ja-JP" sz="2000" b="1" dirty="0">
                <a:latin typeface="HG丸ｺﾞｼｯｸM-PRO" panose="020F0600000000000000" pitchFamily="50" charset="-128"/>
                <a:ea typeface="HG丸ｺﾞｼｯｸM-PRO" panose="020F0600000000000000" pitchFamily="50" charset="-128"/>
              </a:rPr>
              <a:t>R</a:t>
            </a:r>
            <a:r>
              <a:rPr lang="ja-JP" altLang="en-US" sz="2000" b="1" dirty="0" smtClean="0">
                <a:latin typeface="HG丸ｺﾞｼｯｸM-PRO" panose="020F0600000000000000" pitchFamily="50" charset="-128"/>
                <a:ea typeface="HG丸ｺﾞｼｯｸM-PRO" panose="020F0600000000000000" pitchFamily="50" charset="-128"/>
              </a:rPr>
              <a:t>が一つに</a:t>
            </a:r>
            <a:r>
              <a:rPr lang="ja-JP" altLang="en-US" sz="2000" b="1" dirty="0">
                <a:latin typeface="HG丸ｺﾞｼｯｸM-PRO" panose="020F0600000000000000" pitchFamily="50" charset="-128"/>
                <a:ea typeface="HG丸ｺﾞｼｯｸM-PRO" panose="020F0600000000000000" pitchFamily="50" charset="-128"/>
              </a:rPr>
              <a:t>偏りすぎると！？</a:t>
            </a:r>
            <a:endParaRPr lang="en-US" altLang="ja-JP" sz="2000" b="1" dirty="0">
              <a:latin typeface="HG丸ｺﾞｼｯｸM-PRO" panose="020F0600000000000000" pitchFamily="50" charset="-128"/>
              <a:ea typeface="HG丸ｺﾞｼｯｸM-PRO" panose="020F0600000000000000" pitchFamily="50" charset="-128"/>
            </a:endParaRPr>
          </a:p>
          <a:p>
            <a:pPr marL="0" indent="0">
              <a:buNone/>
            </a:pPr>
            <a:r>
              <a:rPr lang="ja-JP" altLang="en-US" sz="1600" b="1" dirty="0">
                <a:latin typeface="HG丸ｺﾞｼｯｸM-PRO" panose="020F0600000000000000" pitchFamily="50" charset="-128"/>
                <a:ea typeface="HG丸ｺﾞｼｯｸM-PRO" panose="020F0600000000000000" pitchFamily="50" charset="-128"/>
              </a:rPr>
              <a:t>　</a:t>
            </a:r>
            <a:r>
              <a:rPr lang="ja-JP" altLang="en-US" sz="1600" dirty="0">
                <a:latin typeface="HG丸ｺﾞｼｯｸM-PRO" panose="020F0600000000000000" pitchFamily="50" charset="-128"/>
                <a:ea typeface="HG丸ｺﾞｼｯｸM-PRO" panose="020F0600000000000000" pitchFamily="50" charset="-128"/>
              </a:rPr>
              <a:t>「レスト」　　　　　：だらだらしていている気がして気持ちが晴れないことも</a:t>
            </a:r>
            <a:endParaRPr lang="en-US" altLang="ja-JP" sz="1600" dirty="0">
              <a:latin typeface="HG丸ｺﾞｼｯｸM-PRO" panose="020F0600000000000000" pitchFamily="50" charset="-128"/>
              <a:ea typeface="HG丸ｺﾞｼｯｸM-PRO" panose="020F0600000000000000" pitchFamily="50" charset="-128"/>
            </a:endParaRPr>
          </a:p>
          <a:p>
            <a:pPr marL="0" indent="0">
              <a:buNone/>
            </a:pPr>
            <a:r>
              <a:rPr lang="ja-JP" altLang="en-US" sz="1600" dirty="0">
                <a:latin typeface="HG丸ｺﾞｼｯｸM-PRO" panose="020F0600000000000000" pitchFamily="50" charset="-128"/>
                <a:ea typeface="HG丸ｺﾞｼｯｸM-PRO" panose="020F0600000000000000" pitchFamily="50" charset="-128"/>
              </a:rPr>
              <a:t>　「レクリエーション」：かえって疲労やストレスを増大させることも</a:t>
            </a:r>
            <a:endParaRPr lang="en-US" altLang="ja-JP" sz="1600" dirty="0">
              <a:latin typeface="HG丸ｺﾞｼｯｸM-PRO" panose="020F0600000000000000" pitchFamily="50" charset="-128"/>
              <a:ea typeface="HG丸ｺﾞｼｯｸM-PRO" panose="020F0600000000000000" pitchFamily="50" charset="-128"/>
            </a:endParaRPr>
          </a:p>
          <a:p>
            <a:pPr marL="0" indent="0">
              <a:buNone/>
            </a:pPr>
            <a:r>
              <a:rPr lang="ja-JP" altLang="en-US" sz="1600" dirty="0">
                <a:latin typeface="HG丸ｺﾞｼｯｸM-PRO" panose="020F0600000000000000" pitchFamily="50" charset="-128"/>
                <a:ea typeface="HG丸ｺﾞｼｯｸM-PRO" panose="020F0600000000000000" pitchFamily="50" charset="-128"/>
              </a:rPr>
              <a:t>　「リラックス」　　　：「リラックスしなきゃ！」がかえってプレシャーになること</a:t>
            </a:r>
            <a:r>
              <a:rPr lang="ja-JP" altLang="en-US" sz="1600" dirty="0" smtClean="0">
                <a:latin typeface="HG丸ｺﾞｼｯｸM-PRO" panose="020F0600000000000000" pitchFamily="50" charset="-128"/>
                <a:ea typeface="HG丸ｺﾞｼｯｸM-PRO" panose="020F0600000000000000" pitchFamily="50" charset="-128"/>
              </a:rPr>
              <a:t>も</a:t>
            </a:r>
            <a:endParaRPr lang="en-US" altLang="ja-JP" sz="1600" dirty="0">
              <a:latin typeface="HG丸ｺﾞｼｯｸM-PRO" panose="020F0600000000000000" pitchFamily="50" charset="-128"/>
              <a:ea typeface="HG丸ｺﾞｼｯｸM-PRO" panose="020F0600000000000000" pitchFamily="50" charset="-128"/>
            </a:endParaRPr>
          </a:p>
          <a:p>
            <a:pPr marL="0" indent="0">
              <a:buNone/>
            </a:pPr>
            <a:endParaRPr lang="en-US" altLang="ja-JP" sz="1600" dirty="0">
              <a:latin typeface="HG丸ｺﾞｼｯｸM-PRO" panose="020F0600000000000000" pitchFamily="50" charset="-128"/>
              <a:ea typeface="HG丸ｺﾞｼｯｸM-PRO" panose="020F0600000000000000" pitchFamily="50" charset="-128"/>
            </a:endParaRPr>
          </a:p>
          <a:p>
            <a:pPr marL="0" indent="0">
              <a:buNone/>
            </a:pPr>
            <a:r>
              <a:rPr lang="ja-JP" altLang="en-US" sz="2000" b="1" dirty="0">
                <a:latin typeface="HG丸ｺﾞｼｯｸM-PRO" panose="020F0600000000000000" pitchFamily="50" charset="-128"/>
                <a:ea typeface="HG丸ｺﾞｼｯｸM-PRO" panose="020F0600000000000000" pitchFamily="50" charset="-128"/>
              </a:rPr>
              <a:t>（２）自分の体調や気分を把握し、それに合わせて３つの</a:t>
            </a:r>
            <a:r>
              <a:rPr lang="en-US" altLang="ja-JP" sz="2000" b="1" dirty="0">
                <a:latin typeface="HG丸ｺﾞｼｯｸM-PRO" panose="020F0600000000000000" pitchFamily="50" charset="-128"/>
                <a:ea typeface="HG丸ｺﾞｼｯｸM-PRO" panose="020F0600000000000000" pitchFamily="50" charset="-128"/>
              </a:rPr>
              <a:t>R</a:t>
            </a:r>
            <a:r>
              <a:rPr lang="ja-JP" altLang="en-US" sz="2000" b="1" dirty="0">
                <a:latin typeface="HG丸ｺﾞｼｯｸM-PRO" panose="020F0600000000000000" pitchFamily="50" charset="-128"/>
                <a:ea typeface="HG丸ｺﾞｼｯｸM-PRO" panose="020F0600000000000000" pitchFamily="50" charset="-128"/>
              </a:rPr>
              <a:t>を行う</a:t>
            </a:r>
            <a:endParaRPr lang="en-US" altLang="ja-JP" sz="2000" b="1" dirty="0">
              <a:latin typeface="HG丸ｺﾞｼｯｸM-PRO" panose="020F0600000000000000" pitchFamily="50" charset="-128"/>
              <a:ea typeface="HG丸ｺﾞｼｯｸM-PRO" panose="020F0600000000000000" pitchFamily="50" charset="-128"/>
            </a:endParaRPr>
          </a:p>
          <a:p>
            <a:pPr marL="0" indent="0">
              <a:buNone/>
            </a:pPr>
            <a:r>
              <a:rPr lang="ja-JP" altLang="en-US" sz="1600" dirty="0">
                <a:latin typeface="HG丸ｺﾞｼｯｸM-PRO" panose="020F0600000000000000" pitchFamily="50" charset="-128"/>
                <a:ea typeface="HG丸ｺﾞｼｯｸM-PRO" panose="020F0600000000000000" pitchFamily="50" charset="-128"/>
              </a:rPr>
              <a:t>　●体が疲れて</a:t>
            </a:r>
            <a:r>
              <a:rPr lang="ja-JP" altLang="en-US" sz="1600" dirty="0" smtClean="0">
                <a:latin typeface="HG丸ｺﾞｼｯｸM-PRO" panose="020F0600000000000000" pitchFamily="50" charset="-128"/>
                <a:ea typeface="HG丸ｺﾞｼｯｸM-PRO" panose="020F0600000000000000" pitchFamily="50" charset="-128"/>
              </a:rPr>
              <a:t>いる時⇒</a:t>
            </a:r>
            <a:r>
              <a:rPr lang="ja-JP" altLang="en-US" sz="1600" dirty="0">
                <a:latin typeface="HG丸ｺﾞｼｯｸM-PRO" panose="020F0600000000000000" pitchFamily="50" charset="-128"/>
                <a:ea typeface="HG丸ｺﾞｼｯｸM-PRO" panose="020F0600000000000000" pitchFamily="50" charset="-128"/>
              </a:rPr>
              <a:t>「レスト」　●心が疲れて</a:t>
            </a:r>
            <a:r>
              <a:rPr lang="ja-JP" altLang="en-US" sz="1600" dirty="0" smtClean="0">
                <a:latin typeface="HG丸ｺﾞｼｯｸM-PRO" panose="020F0600000000000000" pitchFamily="50" charset="-128"/>
                <a:ea typeface="HG丸ｺﾞｼｯｸM-PRO" panose="020F0600000000000000" pitchFamily="50" charset="-128"/>
              </a:rPr>
              <a:t>いる時⇒「</a:t>
            </a:r>
            <a:r>
              <a:rPr lang="ja-JP" altLang="en-US" sz="1600" dirty="0">
                <a:latin typeface="HG丸ｺﾞｼｯｸM-PRO" panose="020F0600000000000000" pitchFamily="50" charset="-128"/>
                <a:ea typeface="HG丸ｺﾞｼｯｸM-PRO" panose="020F0600000000000000" pitchFamily="50" charset="-128"/>
              </a:rPr>
              <a:t>リラックス」</a:t>
            </a:r>
            <a:endParaRPr lang="en-US" altLang="ja-JP" sz="1600" dirty="0">
              <a:latin typeface="HG丸ｺﾞｼｯｸM-PRO" panose="020F0600000000000000" pitchFamily="50" charset="-128"/>
              <a:ea typeface="HG丸ｺﾞｼｯｸM-PRO" panose="020F0600000000000000" pitchFamily="50" charset="-128"/>
            </a:endParaRPr>
          </a:p>
          <a:p>
            <a:pPr marL="0" indent="0">
              <a:buNone/>
            </a:pPr>
            <a:r>
              <a:rPr lang="ja-JP" altLang="en-US" sz="1600" dirty="0">
                <a:latin typeface="HG丸ｺﾞｼｯｸM-PRO" panose="020F0600000000000000" pitchFamily="50" charset="-128"/>
                <a:ea typeface="HG丸ｺﾞｼｯｸM-PRO" panose="020F0600000000000000" pitchFamily="50" charset="-128"/>
              </a:rPr>
              <a:t>　●体も心も元気で気分転換</a:t>
            </a:r>
            <a:r>
              <a:rPr lang="ja-JP" altLang="en-US" sz="1600" dirty="0" smtClean="0">
                <a:latin typeface="HG丸ｺﾞｼｯｸM-PRO" panose="020F0600000000000000" pitchFamily="50" charset="-128"/>
                <a:ea typeface="HG丸ｺﾞｼｯｸM-PRO" panose="020F0600000000000000" pitchFamily="50" charset="-128"/>
              </a:rPr>
              <a:t>したい時⇒</a:t>
            </a:r>
            <a:r>
              <a:rPr lang="ja-JP" altLang="en-US" sz="1600" dirty="0">
                <a:latin typeface="HG丸ｺﾞｼｯｸM-PRO" panose="020F0600000000000000" pitchFamily="50" charset="-128"/>
                <a:ea typeface="HG丸ｺﾞｼｯｸM-PRO" panose="020F0600000000000000" pitchFamily="50" charset="-128"/>
              </a:rPr>
              <a:t>「レクリエーション」</a:t>
            </a:r>
            <a:endParaRPr lang="en-US" altLang="ja-JP" sz="1600" dirty="0">
              <a:latin typeface="HG丸ｺﾞｼｯｸM-PRO" panose="020F0600000000000000" pitchFamily="50" charset="-128"/>
              <a:ea typeface="HG丸ｺﾞｼｯｸM-PRO" panose="020F0600000000000000" pitchFamily="50" charset="-128"/>
            </a:endParaRPr>
          </a:p>
          <a:p>
            <a:pPr marL="0" indent="0">
              <a:buNone/>
            </a:pPr>
            <a:r>
              <a:rPr lang="ja-JP" altLang="en-US" sz="1600" dirty="0">
                <a:latin typeface="HG丸ｺﾞｼｯｸM-PRO" panose="020F0600000000000000" pitchFamily="50" charset="-128"/>
                <a:ea typeface="HG丸ｺﾞｼｯｸM-PRO" panose="020F0600000000000000" pitchFamily="50" charset="-128"/>
              </a:rPr>
              <a:t>　　</a:t>
            </a:r>
            <a:r>
              <a:rPr lang="en-US" altLang="ja-JP" sz="1600" dirty="0">
                <a:latin typeface="HG丸ｺﾞｼｯｸM-PRO" panose="020F0600000000000000" pitchFamily="50" charset="-128"/>
                <a:ea typeface="HG丸ｺﾞｼｯｸM-PRO" panose="020F0600000000000000" pitchFamily="50" charset="-128"/>
              </a:rPr>
              <a:t>※</a:t>
            </a:r>
            <a:r>
              <a:rPr lang="ja-JP" altLang="en-US" sz="1600" dirty="0">
                <a:latin typeface="HG丸ｺﾞｼｯｸM-PRO" panose="020F0600000000000000" pitchFamily="50" charset="-128"/>
                <a:ea typeface="HG丸ｺﾞｼｯｸM-PRO" panose="020F0600000000000000" pitchFamily="50" charset="-128"/>
              </a:rPr>
              <a:t>リクリエーション疲れに注意し、他の２つの</a:t>
            </a:r>
            <a:r>
              <a:rPr lang="en-US" altLang="ja-JP" sz="1600" dirty="0">
                <a:latin typeface="HG丸ｺﾞｼｯｸM-PRO" panose="020F0600000000000000" pitchFamily="50" charset="-128"/>
                <a:ea typeface="HG丸ｺﾞｼｯｸM-PRO" panose="020F0600000000000000" pitchFamily="50" charset="-128"/>
              </a:rPr>
              <a:t>R</a:t>
            </a:r>
            <a:r>
              <a:rPr lang="ja-JP" altLang="en-US" sz="1600" dirty="0">
                <a:latin typeface="HG丸ｺﾞｼｯｸM-PRO" panose="020F0600000000000000" pitchFamily="50" charset="-128"/>
                <a:ea typeface="HG丸ｺﾞｼｯｸM-PRO" panose="020F0600000000000000" pitchFamily="50" charset="-128"/>
              </a:rPr>
              <a:t>と組み合わせて行う</a:t>
            </a:r>
            <a:endParaRPr lang="en-US" altLang="ja-JP" sz="1600" dirty="0">
              <a:latin typeface="HG丸ｺﾞｼｯｸM-PRO" panose="020F0600000000000000" pitchFamily="50" charset="-128"/>
              <a:ea typeface="HG丸ｺﾞｼｯｸM-PRO" panose="020F0600000000000000" pitchFamily="50" charset="-128"/>
            </a:endParaRPr>
          </a:p>
          <a:p>
            <a:pPr marL="0" indent="0">
              <a:buNone/>
            </a:pPr>
            <a:r>
              <a:rPr lang="ja-JP" altLang="en-US" sz="1600" dirty="0">
                <a:latin typeface="HG丸ｺﾞｼｯｸM-PRO" panose="020F0600000000000000" pitchFamily="50" charset="-128"/>
                <a:ea typeface="HG丸ｺﾞｼｯｸM-PRO" panose="020F0600000000000000" pitchFamily="50" charset="-128"/>
              </a:rPr>
              <a:t>　 </a:t>
            </a:r>
            <a:r>
              <a:rPr lang="ja-JP" altLang="en-US" sz="1400" dirty="0">
                <a:latin typeface="HG丸ｺﾞｼｯｸM-PRO" panose="020F0600000000000000" pitchFamily="50" charset="-128"/>
                <a:ea typeface="HG丸ｺﾞｼｯｸM-PRO" panose="020F0600000000000000" pitchFamily="50" charset="-128"/>
              </a:rPr>
              <a:t>　対処例：趣味の旅行の疲労が残らないように、出勤前日</a:t>
            </a:r>
            <a:r>
              <a:rPr lang="ja-JP" altLang="en-US" sz="1400" dirty="0" smtClean="0">
                <a:latin typeface="HG丸ｺﾞｼｯｸM-PRO" panose="020F0600000000000000" pitchFamily="50" charset="-128"/>
                <a:ea typeface="HG丸ｺﾞｼｯｸM-PRO" panose="020F0600000000000000" pitchFamily="50" charset="-128"/>
              </a:rPr>
              <a:t>は</a:t>
            </a:r>
            <a:r>
              <a:rPr lang="en-US" altLang="ja-JP" sz="1400" dirty="0" smtClean="0">
                <a:latin typeface="HG丸ｺﾞｼｯｸM-PRO" panose="020F0600000000000000" pitchFamily="50" charset="-128"/>
                <a:ea typeface="HG丸ｺﾞｼｯｸM-PRO" panose="020F0600000000000000" pitchFamily="50" charset="-128"/>
              </a:rPr>
              <a:t>1</a:t>
            </a:r>
            <a:r>
              <a:rPr lang="ja-JP" altLang="en-US" sz="1400" dirty="0" smtClean="0">
                <a:latin typeface="HG丸ｺﾞｼｯｸM-PRO" panose="020F0600000000000000" pitchFamily="50" charset="-128"/>
                <a:ea typeface="HG丸ｺﾞｼｯｸM-PRO" panose="020F0600000000000000" pitchFamily="50" charset="-128"/>
              </a:rPr>
              <a:t>日</a:t>
            </a:r>
            <a:r>
              <a:rPr lang="ja-JP" altLang="en-US" sz="1400" dirty="0">
                <a:latin typeface="HG丸ｺﾞｼｯｸM-PRO" panose="020F0600000000000000" pitchFamily="50" charset="-128"/>
                <a:ea typeface="HG丸ｺﾞｼｯｸM-PRO" panose="020F0600000000000000" pitchFamily="50" charset="-128"/>
              </a:rPr>
              <a:t>（少なく</a:t>
            </a:r>
            <a:r>
              <a:rPr lang="ja-JP" altLang="en-US" sz="1400" dirty="0" smtClean="0">
                <a:latin typeface="HG丸ｺﾞｼｯｸM-PRO" panose="020F0600000000000000" pitchFamily="50" charset="-128"/>
                <a:ea typeface="HG丸ｺﾞｼｯｸM-PRO" panose="020F0600000000000000" pitchFamily="50" charset="-128"/>
              </a:rPr>
              <a:t>とも</a:t>
            </a:r>
            <a:endParaRPr lang="en-US" altLang="ja-JP" sz="1400" dirty="0" smtClean="0">
              <a:latin typeface="HG丸ｺﾞｼｯｸM-PRO" panose="020F0600000000000000" pitchFamily="50" charset="-128"/>
              <a:ea typeface="HG丸ｺﾞｼｯｸM-PRO" panose="020F0600000000000000" pitchFamily="50" charset="-128"/>
            </a:endParaRPr>
          </a:p>
          <a:p>
            <a:pPr marL="0" indent="0">
              <a:buNone/>
            </a:pPr>
            <a:r>
              <a:rPr lang="ja-JP" altLang="en-US" sz="1400" dirty="0">
                <a:latin typeface="HG丸ｺﾞｼｯｸM-PRO" panose="020F0600000000000000" pitchFamily="50" charset="-128"/>
                <a:ea typeface="HG丸ｺﾞｼｯｸM-PRO" panose="020F0600000000000000" pitchFamily="50" charset="-128"/>
              </a:rPr>
              <a:t>　</a:t>
            </a:r>
            <a:r>
              <a:rPr lang="ja-JP" altLang="en-US" sz="1400" dirty="0" smtClean="0">
                <a:latin typeface="HG丸ｺﾞｼｯｸM-PRO" panose="020F0600000000000000" pitchFamily="50" charset="-128"/>
                <a:ea typeface="HG丸ｺﾞｼｯｸM-PRO" panose="020F0600000000000000" pitchFamily="50" charset="-128"/>
              </a:rPr>
              <a:t>　　　　　</a:t>
            </a:r>
            <a:r>
              <a:rPr lang="en-US" altLang="ja-JP" sz="1400" dirty="0">
                <a:latin typeface="HG丸ｺﾞｼｯｸM-PRO" panose="020F0600000000000000" pitchFamily="50" charset="-128"/>
                <a:ea typeface="HG丸ｺﾞｼｯｸM-PRO" panose="020F0600000000000000" pitchFamily="50" charset="-128"/>
              </a:rPr>
              <a:t> </a:t>
            </a:r>
            <a:r>
              <a:rPr lang="en-US" altLang="ja-JP" sz="1400" dirty="0" smtClean="0">
                <a:latin typeface="HG丸ｺﾞｼｯｸM-PRO" panose="020F0600000000000000" pitchFamily="50" charset="-128"/>
                <a:ea typeface="HG丸ｺﾞｼｯｸM-PRO" panose="020F0600000000000000" pitchFamily="50" charset="-128"/>
              </a:rPr>
              <a:t> </a:t>
            </a:r>
            <a:r>
              <a:rPr lang="ja-JP" altLang="en-US" sz="1400" dirty="0" smtClean="0">
                <a:latin typeface="HG丸ｺﾞｼｯｸM-PRO" panose="020F0600000000000000" pitchFamily="50" charset="-128"/>
                <a:ea typeface="HG丸ｺﾞｼｯｸM-PRO" panose="020F0600000000000000" pitchFamily="50" charset="-128"/>
              </a:rPr>
              <a:t>午後）は、休息と</a:t>
            </a:r>
            <a:r>
              <a:rPr lang="ja-JP" altLang="en-US" sz="1400" dirty="0">
                <a:latin typeface="HG丸ｺﾞｼｯｸM-PRO" panose="020F0600000000000000" pitchFamily="50" charset="-128"/>
                <a:ea typeface="HG丸ｺﾞｼｯｸM-PRO" panose="020F0600000000000000" pitchFamily="50" charset="-128"/>
              </a:rPr>
              <a:t>リラックスができるように日程を調整する</a:t>
            </a:r>
            <a:endParaRPr lang="en-US" altLang="ja-JP" sz="1400" dirty="0">
              <a:latin typeface="HG丸ｺﾞｼｯｸM-PRO" panose="020F0600000000000000" pitchFamily="50" charset="-128"/>
              <a:ea typeface="HG丸ｺﾞｼｯｸM-PRO" panose="020F0600000000000000" pitchFamily="50" charset="-128"/>
            </a:endParaRPr>
          </a:p>
          <a:p>
            <a:pPr marL="0" indent="0">
              <a:buNone/>
            </a:pPr>
            <a:endParaRPr lang="en-US" altLang="ja-JP" sz="1600" b="1" dirty="0">
              <a:latin typeface="HG丸ｺﾞｼｯｸM-PRO" panose="020F0600000000000000" pitchFamily="50" charset="-128"/>
              <a:ea typeface="HG丸ｺﾞｼｯｸM-PRO" panose="020F0600000000000000" pitchFamily="50" charset="-128"/>
            </a:endParaRPr>
          </a:p>
          <a:p>
            <a:pPr marL="0" indent="0">
              <a:buNone/>
            </a:pPr>
            <a:endParaRPr lang="en-US" altLang="ja-JP" sz="1800" dirty="0">
              <a:latin typeface="HG丸ｺﾞｼｯｸM-PRO" panose="020F0600000000000000" pitchFamily="50" charset="-128"/>
              <a:ea typeface="HG丸ｺﾞｼｯｸM-PRO" panose="020F0600000000000000" pitchFamily="50" charset="-128"/>
            </a:endParaRPr>
          </a:p>
          <a:p>
            <a:pPr marL="0" indent="0">
              <a:buNone/>
            </a:pPr>
            <a:endParaRPr lang="en-US" altLang="ja-JP" sz="1600" b="1" dirty="0">
              <a:latin typeface="HG丸ｺﾞｼｯｸM-PRO" panose="020F0600000000000000" pitchFamily="50" charset="-128"/>
              <a:ea typeface="HG丸ｺﾞｼｯｸM-PRO" panose="020F0600000000000000" pitchFamily="50" charset="-128"/>
            </a:endParaRPr>
          </a:p>
          <a:p>
            <a:pPr marL="0" indent="0">
              <a:buNone/>
            </a:pPr>
            <a:endParaRPr lang="en-US" altLang="ja-JP" sz="1600" b="1" dirty="0">
              <a:latin typeface="HG丸ｺﾞｼｯｸM-PRO" panose="020F0600000000000000" pitchFamily="50" charset="-128"/>
              <a:ea typeface="HG丸ｺﾞｼｯｸM-PRO" panose="020F0600000000000000" pitchFamily="50" charset="-128"/>
            </a:endParaRPr>
          </a:p>
          <a:p>
            <a:pPr marL="0" indent="0">
              <a:buNone/>
            </a:pPr>
            <a:endParaRPr lang="en-US" altLang="ja-JP" sz="1600" b="1" dirty="0">
              <a:latin typeface="HG丸ｺﾞｼｯｸM-PRO" panose="020F0600000000000000" pitchFamily="50" charset="-128"/>
              <a:ea typeface="HG丸ｺﾞｼｯｸM-PRO" panose="020F0600000000000000" pitchFamily="50" charset="-128"/>
            </a:endParaRPr>
          </a:p>
          <a:p>
            <a:pPr marL="0" indent="0">
              <a:buNone/>
            </a:pPr>
            <a:endParaRPr lang="en-US" altLang="ja-JP" sz="1600" b="1" dirty="0">
              <a:latin typeface="HG丸ｺﾞｼｯｸM-PRO" panose="020F0600000000000000" pitchFamily="50" charset="-128"/>
              <a:ea typeface="HG丸ｺﾞｼｯｸM-PRO" panose="020F0600000000000000" pitchFamily="50" charset="-128"/>
            </a:endParaRPr>
          </a:p>
          <a:p>
            <a:pPr marL="0" indent="0">
              <a:buNone/>
            </a:pPr>
            <a:endParaRPr lang="en-US" altLang="ja-JP" sz="1900" b="1" dirty="0">
              <a:latin typeface="HG丸ｺﾞｼｯｸM-PRO" panose="020F0600000000000000" pitchFamily="50" charset="-128"/>
              <a:ea typeface="HG丸ｺﾞｼｯｸM-PRO" panose="020F0600000000000000" pitchFamily="50" charset="-128"/>
            </a:endParaRPr>
          </a:p>
          <a:p>
            <a:pPr marL="0" indent="0">
              <a:buNone/>
            </a:pPr>
            <a:endParaRPr lang="en-US" altLang="ja-JP" sz="1900" b="1" dirty="0">
              <a:latin typeface="HG丸ｺﾞｼｯｸM-PRO" panose="020F0600000000000000" pitchFamily="50" charset="-128"/>
              <a:ea typeface="HG丸ｺﾞｼｯｸM-PRO" panose="020F0600000000000000" pitchFamily="50" charset="-128"/>
            </a:endParaRPr>
          </a:p>
          <a:p>
            <a:pPr marL="0" indent="0">
              <a:buNone/>
            </a:pPr>
            <a:endParaRPr lang="en-US" altLang="ja-JP" sz="1900" b="1" dirty="0">
              <a:latin typeface="HG丸ｺﾞｼｯｸM-PRO" panose="020F0600000000000000" pitchFamily="50" charset="-128"/>
              <a:ea typeface="HG丸ｺﾞｼｯｸM-PRO" panose="020F0600000000000000" pitchFamily="50" charset="-128"/>
            </a:endParaRPr>
          </a:p>
          <a:p>
            <a:pPr marL="0" indent="0">
              <a:buNone/>
            </a:pPr>
            <a:endParaRPr lang="en-US" altLang="ja-JP" sz="1900" b="1" dirty="0">
              <a:latin typeface="HG丸ｺﾞｼｯｸM-PRO" panose="020F0600000000000000" pitchFamily="50" charset="-128"/>
              <a:ea typeface="HG丸ｺﾞｼｯｸM-PRO" panose="020F0600000000000000" pitchFamily="50" charset="-128"/>
            </a:endParaRPr>
          </a:p>
          <a:p>
            <a:pPr marL="0" indent="0">
              <a:buNone/>
            </a:pPr>
            <a:endParaRPr lang="en-US" altLang="ja-JP" sz="1900" b="1" dirty="0">
              <a:latin typeface="HG丸ｺﾞｼｯｸM-PRO" panose="020F0600000000000000" pitchFamily="50" charset="-128"/>
              <a:ea typeface="HG丸ｺﾞｼｯｸM-PRO" panose="020F0600000000000000" pitchFamily="50" charset="-128"/>
            </a:endParaRPr>
          </a:p>
          <a:p>
            <a:pPr marL="0" indent="0">
              <a:buNone/>
            </a:pPr>
            <a:endParaRPr lang="en-US" altLang="ja-JP" sz="1900" b="1" dirty="0">
              <a:latin typeface="HG丸ｺﾞｼｯｸM-PRO" panose="020F0600000000000000" pitchFamily="50" charset="-128"/>
              <a:ea typeface="HG丸ｺﾞｼｯｸM-PRO" panose="020F0600000000000000" pitchFamily="50" charset="-128"/>
            </a:endParaRPr>
          </a:p>
          <a:p>
            <a:pPr marL="0" indent="0">
              <a:buNone/>
            </a:pPr>
            <a:endParaRPr lang="en-US" altLang="ja-JP" sz="1900" b="1" dirty="0">
              <a:latin typeface="HG丸ｺﾞｼｯｸM-PRO" panose="020F0600000000000000" pitchFamily="50" charset="-128"/>
              <a:ea typeface="HG丸ｺﾞｼｯｸM-PRO" panose="020F0600000000000000" pitchFamily="50" charset="-128"/>
            </a:endParaRPr>
          </a:p>
          <a:p>
            <a:pPr marL="0" indent="0">
              <a:buNone/>
            </a:pPr>
            <a:endParaRPr lang="en-US" altLang="ja-JP" sz="1900" b="1" dirty="0">
              <a:latin typeface="HG丸ｺﾞｼｯｸM-PRO" panose="020F0600000000000000" pitchFamily="50" charset="-128"/>
              <a:ea typeface="HG丸ｺﾞｼｯｸM-PRO" panose="020F0600000000000000" pitchFamily="50" charset="-128"/>
            </a:endParaRPr>
          </a:p>
          <a:p>
            <a:pPr marL="0" indent="0">
              <a:buNone/>
            </a:pPr>
            <a:endParaRPr lang="en-US" altLang="ja-JP" sz="1900" b="1" dirty="0">
              <a:latin typeface="HG丸ｺﾞｼｯｸM-PRO" panose="020F0600000000000000" pitchFamily="50" charset="-128"/>
              <a:ea typeface="HG丸ｺﾞｼｯｸM-PRO" panose="020F0600000000000000" pitchFamily="50" charset="-128"/>
            </a:endParaRPr>
          </a:p>
          <a:p>
            <a:pPr marL="0" indent="0">
              <a:buNone/>
            </a:pPr>
            <a:endParaRPr lang="en-US" altLang="ja-JP" sz="1900" b="1" dirty="0">
              <a:latin typeface="HG丸ｺﾞｼｯｸM-PRO" panose="020F0600000000000000" pitchFamily="50" charset="-128"/>
              <a:ea typeface="HG丸ｺﾞｼｯｸM-PRO" panose="020F0600000000000000" pitchFamily="50" charset="-128"/>
            </a:endParaRPr>
          </a:p>
          <a:p>
            <a:pPr marL="0" indent="0">
              <a:buNone/>
            </a:pPr>
            <a:endParaRPr lang="en-US" altLang="ja-JP" sz="1900" b="1" dirty="0">
              <a:latin typeface="HG丸ｺﾞｼｯｸM-PRO" panose="020F0600000000000000" pitchFamily="50" charset="-128"/>
              <a:ea typeface="HG丸ｺﾞｼｯｸM-PRO" panose="020F0600000000000000" pitchFamily="50" charset="-128"/>
            </a:endParaRPr>
          </a:p>
          <a:p>
            <a:pPr marL="0" indent="0">
              <a:buNone/>
            </a:pPr>
            <a:endParaRPr lang="en-US" altLang="ja-JP" sz="1900" b="1" dirty="0">
              <a:latin typeface="HG丸ｺﾞｼｯｸM-PRO" panose="020F0600000000000000" pitchFamily="50" charset="-128"/>
              <a:ea typeface="HG丸ｺﾞｼｯｸM-PRO" panose="020F0600000000000000" pitchFamily="50" charset="-128"/>
            </a:endParaRPr>
          </a:p>
          <a:p>
            <a:pPr marL="0" indent="0">
              <a:buNone/>
            </a:pPr>
            <a:endParaRPr lang="en-US" altLang="ja-JP" sz="1900" b="1" dirty="0">
              <a:latin typeface="HG丸ｺﾞｼｯｸM-PRO" panose="020F0600000000000000" pitchFamily="50" charset="-128"/>
              <a:ea typeface="HG丸ｺﾞｼｯｸM-PRO" panose="020F0600000000000000" pitchFamily="50" charset="-128"/>
            </a:endParaRPr>
          </a:p>
          <a:p>
            <a:pPr marL="0" indent="0">
              <a:buNone/>
            </a:pPr>
            <a:endParaRPr lang="en-US" altLang="ja-JP" sz="1900" b="1" dirty="0">
              <a:latin typeface="HG丸ｺﾞｼｯｸM-PRO" panose="020F0600000000000000" pitchFamily="50" charset="-128"/>
              <a:ea typeface="HG丸ｺﾞｼｯｸM-PRO" panose="020F0600000000000000" pitchFamily="50" charset="-128"/>
            </a:endParaRPr>
          </a:p>
          <a:p>
            <a:pPr marL="0" indent="0">
              <a:buNone/>
            </a:pPr>
            <a:endParaRPr lang="en-US" altLang="ja-JP" sz="1900" b="1" dirty="0">
              <a:latin typeface="HG丸ｺﾞｼｯｸM-PRO" panose="020F0600000000000000" pitchFamily="50" charset="-128"/>
              <a:ea typeface="HG丸ｺﾞｼｯｸM-PRO" panose="020F0600000000000000" pitchFamily="50" charset="-128"/>
            </a:endParaRPr>
          </a:p>
          <a:p>
            <a:pPr marL="0" indent="0">
              <a:buNone/>
            </a:pPr>
            <a:endParaRPr lang="en-US" altLang="ja-JP" sz="1900" b="1" dirty="0">
              <a:latin typeface="HG丸ｺﾞｼｯｸM-PRO" panose="020F0600000000000000" pitchFamily="50" charset="-128"/>
              <a:ea typeface="HG丸ｺﾞｼｯｸM-PRO" panose="020F0600000000000000" pitchFamily="50" charset="-128"/>
            </a:endParaRPr>
          </a:p>
          <a:p>
            <a:pPr marL="0" indent="0">
              <a:buNone/>
            </a:pPr>
            <a:endParaRPr lang="en-US" altLang="ja-JP" sz="1900" b="1" dirty="0">
              <a:latin typeface="HG丸ｺﾞｼｯｸM-PRO" panose="020F0600000000000000" pitchFamily="50" charset="-128"/>
              <a:ea typeface="HG丸ｺﾞｼｯｸM-PRO" panose="020F0600000000000000" pitchFamily="50" charset="-128"/>
            </a:endParaRPr>
          </a:p>
          <a:p>
            <a:pPr marL="0" indent="0">
              <a:buNone/>
            </a:pPr>
            <a:endParaRPr lang="en-US" altLang="ja-JP" sz="1900" b="1" dirty="0">
              <a:latin typeface="HG丸ｺﾞｼｯｸM-PRO" panose="020F0600000000000000" pitchFamily="50" charset="-128"/>
              <a:ea typeface="HG丸ｺﾞｼｯｸM-PRO" panose="020F0600000000000000" pitchFamily="50" charset="-128"/>
            </a:endParaRPr>
          </a:p>
          <a:p>
            <a:pPr marL="0" indent="0">
              <a:buNone/>
            </a:pPr>
            <a:endParaRPr lang="en-US" altLang="ja-JP" sz="1900" b="1" dirty="0">
              <a:latin typeface="HG丸ｺﾞｼｯｸM-PRO" panose="020F0600000000000000" pitchFamily="50" charset="-128"/>
              <a:ea typeface="HG丸ｺﾞｼｯｸM-PRO" panose="020F0600000000000000" pitchFamily="50" charset="-128"/>
            </a:endParaRPr>
          </a:p>
          <a:p>
            <a:pPr marL="0" indent="0">
              <a:buNone/>
            </a:pPr>
            <a:endParaRPr lang="en-US" altLang="ja-JP" sz="1900" b="1" dirty="0">
              <a:latin typeface="HG丸ｺﾞｼｯｸM-PRO" panose="020F0600000000000000" pitchFamily="50" charset="-128"/>
              <a:ea typeface="HG丸ｺﾞｼｯｸM-PRO" panose="020F0600000000000000" pitchFamily="50" charset="-128"/>
            </a:endParaRPr>
          </a:p>
          <a:p>
            <a:pPr marL="0" indent="0">
              <a:buNone/>
            </a:pPr>
            <a:endParaRPr lang="en-US" altLang="ja-JP" sz="1900" b="1" dirty="0">
              <a:latin typeface="HG丸ｺﾞｼｯｸM-PRO" panose="020F0600000000000000" pitchFamily="50" charset="-128"/>
              <a:ea typeface="HG丸ｺﾞｼｯｸM-PRO" panose="020F0600000000000000" pitchFamily="50" charset="-128"/>
            </a:endParaRPr>
          </a:p>
          <a:p>
            <a:pPr marL="0" indent="0">
              <a:buNone/>
            </a:pPr>
            <a:endParaRPr lang="en-US" altLang="ja-JP" sz="1900" b="1" dirty="0">
              <a:latin typeface="HG丸ｺﾞｼｯｸM-PRO" panose="020F0600000000000000" pitchFamily="50" charset="-128"/>
              <a:ea typeface="HG丸ｺﾞｼｯｸM-PRO" panose="020F0600000000000000" pitchFamily="50" charset="-128"/>
            </a:endParaRPr>
          </a:p>
          <a:p>
            <a:pPr marL="0" indent="0">
              <a:buNone/>
            </a:pPr>
            <a:endParaRPr lang="en-US" altLang="ja-JP" sz="1900" b="1" dirty="0">
              <a:latin typeface="HG丸ｺﾞｼｯｸM-PRO" panose="020F0600000000000000" pitchFamily="50" charset="-128"/>
              <a:ea typeface="HG丸ｺﾞｼｯｸM-PRO" panose="020F0600000000000000" pitchFamily="50" charset="-128"/>
            </a:endParaRPr>
          </a:p>
          <a:p>
            <a:pPr marL="0" indent="0">
              <a:buNone/>
            </a:pPr>
            <a:endParaRPr lang="en-US" altLang="ja-JP" sz="1900" b="1" dirty="0">
              <a:latin typeface="HG丸ｺﾞｼｯｸM-PRO" panose="020F0600000000000000" pitchFamily="50" charset="-128"/>
              <a:ea typeface="HG丸ｺﾞｼｯｸM-PRO" panose="020F0600000000000000" pitchFamily="50" charset="-128"/>
            </a:endParaRPr>
          </a:p>
          <a:p>
            <a:pPr marL="0" indent="0">
              <a:buNone/>
            </a:pPr>
            <a:endParaRPr lang="en-US" altLang="ja-JP" sz="1900" b="1" dirty="0">
              <a:latin typeface="HG丸ｺﾞｼｯｸM-PRO" panose="020F0600000000000000" pitchFamily="50" charset="-128"/>
              <a:ea typeface="HG丸ｺﾞｼｯｸM-PRO" panose="020F0600000000000000" pitchFamily="50" charset="-128"/>
            </a:endParaRPr>
          </a:p>
          <a:p>
            <a:pPr marL="0" indent="0">
              <a:buNone/>
            </a:pPr>
            <a:endParaRPr lang="en-US" altLang="ja-JP" sz="1900" b="1" dirty="0">
              <a:latin typeface="HG丸ｺﾞｼｯｸM-PRO" panose="020F0600000000000000" pitchFamily="50" charset="-128"/>
              <a:ea typeface="HG丸ｺﾞｼｯｸM-PRO" panose="020F0600000000000000" pitchFamily="50" charset="-128"/>
            </a:endParaRPr>
          </a:p>
          <a:p>
            <a:pPr marL="0" indent="0">
              <a:buNone/>
            </a:pPr>
            <a:endParaRPr lang="en-US" altLang="ja-JP" sz="1900" b="1" dirty="0">
              <a:latin typeface="HG丸ｺﾞｼｯｸM-PRO" panose="020F0600000000000000" pitchFamily="50" charset="-128"/>
              <a:ea typeface="HG丸ｺﾞｼｯｸM-PRO" panose="020F0600000000000000" pitchFamily="50" charset="-128"/>
            </a:endParaRPr>
          </a:p>
          <a:p>
            <a:pPr marL="0" indent="0">
              <a:buNone/>
            </a:pPr>
            <a:endParaRPr lang="en-US" altLang="ja-JP" sz="1900" b="1" dirty="0">
              <a:latin typeface="HG丸ｺﾞｼｯｸM-PRO" panose="020F0600000000000000" pitchFamily="50" charset="-128"/>
              <a:ea typeface="HG丸ｺﾞｼｯｸM-PRO" panose="020F0600000000000000" pitchFamily="50" charset="-128"/>
            </a:endParaRPr>
          </a:p>
          <a:p>
            <a:pPr marL="0" indent="0">
              <a:buNone/>
            </a:pPr>
            <a:endParaRPr lang="en-US" altLang="ja-JP" sz="1900" b="1" dirty="0">
              <a:latin typeface="HG丸ｺﾞｼｯｸM-PRO" panose="020F0600000000000000" pitchFamily="50" charset="-128"/>
              <a:ea typeface="HG丸ｺﾞｼｯｸM-PRO" panose="020F0600000000000000" pitchFamily="50" charset="-128"/>
            </a:endParaRPr>
          </a:p>
          <a:p>
            <a:pPr marL="0" indent="0">
              <a:buNone/>
            </a:pPr>
            <a:endParaRPr lang="en-US" altLang="ja-JP" sz="1900" b="1" dirty="0">
              <a:latin typeface="HG丸ｺﾞｼｯｸM-PRO" panose="020F0600000000000000" pitchFamily="50" charset="-128"/>
              <a:ea typeface="HG丸ｺﾞｼｯｸM-PRO" panose="020F0600000000000000" pitchFamily="50" charset="-128"/>
            </a:endParaRPr>
          </a:p>
          <a:p>
            <a:pPr marL="0" indent="0">
              <a:buNone/>
            </a:pPr>
            <a:endParaRPr lang="en-US" altLang="ja-JP" sz="1900" b="1" dirty="0">
              <a:latin typeface="HG丸ｺﾞｼｯｸM-PRO" panose="020F0600000000000000" pitchFamily="50" charset="-128"/>
              <a:ea typeface="HG丸ｺﾞｼｯｸM-PRO" panose="020F0600000000000000" pitchFamily="50" charset="-128"/>
            </a:endParaRPr>
          </a:p>
          <a:p>
            <a:pPr marL="0" indent="0">
              <a:buNone/>
            </a:pPr>
            <a:endParaRPr lang="en-US" altLang="ja-JP" sz="1900" b="1" dirty="0">
              <a:latin typeface="HG丸ｺﾞｼｯｸM-PRO" panose="020F0600000000000000" pitchFamily="50" charset="-128"/>
              <a:ea typeface="HG丸ｺﾞｼｯｸM-PRO" panose="020F0600000000000000" pitchFamily="50" charset="-128"/>
            </a:endParaRPr>
          </a:p>
          <a:p>
            <a:pPr marL="0" indent="0">
              <a:buNone/>
            </a:pPr>
            <a:endParaRPr lang="en-US" altLang="ja-JP" sz="1900" b="1" dirty="0">
              <a:latin typeface="HG丸ｺﾞｼｯｸM-PRO" panose="020F0600000000000000" pitchFamily="50" charset="-128"/>
              <a:ea typeface="HG丸ｺﾞｼｯｸM-PRO" panose="020F0600000000000000" pitchFamily="50" charset="-128"/>
            </a:endParaRPr>
          </a:p>
          <a:p>
            <a:pPr marL="0" indent="0">
              <a:buNone/>
            </a:pPr>
            <a:endParaRPr lang="en-US" altLang="ja-JP" sz="1900" b="1" dirty="0">
              <a:latin typeface="HG丸ｺﾞｼｯｸM-PRO" panose="020F0600000000000000" pitchFamily="50" charset="-128"/>
              <a:ea typeface="HG丸ｺﾞｼｯｸM-PRO" panose="020F0600000000000000" pitchFamily="50" charset="-128"/>
            </a:endParaRPr>
          </a:p>
          <a:p>
            <a:pPr marL="0" indent="0">
              <a:buNone/>
            </a:pPr>
            <a:endParaRPr lang="en-US" altLang="ja-JP" sz="1900" b="1" dirty="0">
              <a:latin typeface="HG丸ｺﾞｼｯｸM-PRO" panose="020F0600000000000000" pitchFamily="50" charset="-128"/>
              <a:ea typeface="HG丸ｺﾞｼｯｸM-PRO" panose="020F0600000000000000" pitchFamily="50" charset="-128"/>
            </a:endParaRPr>
          </a:p>
          <a:p>
            <a:pPr marL="0" indent="0">
              <a:buNone/>
            </a:pPr>
            <a:endParaRPr lang="en-US" altLang="ja-JP" sz="1900" b="1" dirty="0">
              <a:latin typeface="HG丸ｺﾞｼｯｸM-PRO" panose="020F0600000000000000" pitchFamily="50" charset="-128"/>
              <a:ea typeface="HG丸ｺﾞｼｯｸM-PRO" panose="020F0600000000000000" pitchFamily="50" charset="-128"/>
            </a:endParaRPr>
          </a:p>
          <a:p>
            <a:pPr marL="0" indent="0">
              <a:buNone/>
            </a:pPr>
            <a:endParaRPr lang="en-US" altLang="ja-JP" sz="1900" b="1" dirty="0">
              <a:latin typeface="HG丸ｺﾞｼｯｸM-PRO" panose="020F0600000000000000" pitchFamily="50" charset="-128"/>
              <a:ea typeface="HG丸ｺﾞｼｯｸM-PRO" panose="020F0600000000000000" pitchFamily="50" charset="-128"/>
            </a:endParaRPr>
          </a:p>
          <a:p>
            <a:pPr marL="0" indent="0">
              <a:buNone/>
            </a:pPr>
            <a:endParaRPr lang="en-US" altLang="ja-JP" sz="1900" b="1" dirty="0">
              <a:latin typeface="HG丸ｺﾞｼｯｸM-PRO" panose="020F0600000000000000" pitchFamily="50" charset="-128"/>
              <a:ea typeface="HG丸ｺﾞｼｯｸM-PRO" panose="020F0600000000000000" pitchFamily="50" charset="-128"/>
            </a:endParaRPr>
          </a:p>
          <a:p>
            <a:pPr marL="0" indent="0">
              <a:buNone/>
            </a:pPr>
            <a:endParaRPr lang="en-US" altLang="ja-JP" sz="1900" b="1" dirty="0">
              <a:latin typeface="HG丸ｺﾞｼｯｸM-PRO" panose="020F0600000000000000" pitchFamily="50" charset="-128"/>
              <a:ea typeface="HG丸ｺﾞｼｯｸM-PRO" panose="020F0600000000000000" pitchFamily="50" charset="-128"/>
            </a:endParaRPr>
          </a:p>
          <a:p>
            <a:pPr marL="0" indent="0">
              <a:buNone/>
            </a:pPr>
            <a:endParaRPr lang="en-US" altLang="ja-JP" sz="1800" b="1" dirty="0">
              <a:latin typeface="HG丸ｺﾞｼｯｸM-PRO" panose="020F0600000000000000" pitchFamily="50" charset="-128"/>
              <a:ea typeface="HG丸ｺﾞｼｯｸM-PRO" panose="020F0600000000000000" pitchFamily="50" charset="-128"/>
            </a:endParaRPr>
          </a:p>
        </p:txBody>
      </p:sp>
      <p:sp>
        <p:nvSpPr>
          <p:cNvPr id="12" name="タイトル 1">
            <a:extLst>
              <a:ext uri="{FF2B5EF4-FFF2-40B4-BE49-F238E27FC236}">
                <a16:creationId xmlns:a16="http://schemas.microsoft.com/office/drawing/2014/main" xmlns="" id="{1E9CFAB2-A437-4529-B006-532B12716F63}"/>
              </a:ext>
            </a:extLst>
          </p:cNvPr>
          <p:cNvSpPr txBox="1">
            <a:spLocks/>
          </p:cNvSpPr>
          <p:nvPr/>
        </p:nvSpPr>
        <p:spPr>
          <a:xfrm>
            <a:off x="183201" y="63986"/>
            <a:ext cx="9310677" cy="107178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en-US" altLang="ja-JP" sz="3200" b="1" dirty="0">
                <a:solidFill>
                  <a:prstClr val="black"/>
                </a:solidFill>
                <a:latin typeface="HG丸ｺﾞｼｯｸM-PRO" panose="020F0600000000000000" pitchFamily="50" charset="-128"/>
                <a:ea typeface="HG丸ｺﾞｼｯｸM-PRO" panose="020F0600000000000000" pitchFamily="50" charset="-128"/>
              </a:rPr>
              <a:t>【Point</a:t>
            </a:r>
            <a:r>
              <a:rPr lang="ja-JP" altLang="en-US" sz="3200" b="1" dirty="0">
                <a:solidFill>
                  <a:prstClr val="black"/>
                </a:solidFill>
                <a:latin typeface="HG丸ｺﾞｼｯｸM-PRO" panose="020F0600000000000000" pitchFamily="50" charset="-128"/>
                <a:ea typeface="HG丸ｺﾞｼｯｸM-PRO" panose="020F0600000000000000" pitchFamily="50" charset="-128"/>
              </a:rPr>
              <a:t>２</a:t>
            </a:r>
            <a:r>
              <a:rPr lang="en-US" altLang="ja-JP" sz="3200" b="1" dirty="0">
                <a:solidFill>
                  <a:prstClr val="black"/>
                </a:solidFill>
                <a:latin typeface="HG丸ｺﾞｼｯｸM-PRO" panose="020F0600000000000000" pitchFamily="50" charset="-128"/>
                <a:ea typeface="HG丸ｺﾞｼｯｸM-PRO" panose="020F0600000000000000" pitchFamily="50" charset="-128"/>
              </a:rPr>
              <a:t>】</a:t>
            </a:r>
            <a:r>
              <a:rPr lang="ja-JP" altLang="en-US" sz="2400" b="1" dirty="0">
                <a:solidFill>
                  <a:prstClr val="black"/>
                </a:solidFill>
                <a:latin typeface="HG丸ｺﾞｼｯｸM-PRO" panose="020F0600000000000000" pitchFamily="50" charset="-128"/>
                <a:ea typeface="HG丸ｺﾞｼｯｸM-PRO" panose="020F0600000000000000" pitchFamily="50" charset="-128"/>
              </a:rPr>
              <a:t>心と体の回復のヒント</a:t>
            </a:r>
            <a:endParaRPr lang="en-US" altLang="ja-JP" sz="2800" b="1" dirty="0">
              <a:solidFill>
                <a:prstClr val="black"/>
              </a:solidFill>
              <a:latin typeface="HG丸ｺﾞｼｯｸM-PRO" panose="020F0600000000000000" pitchFamily="50" charset="-128"/>
              <a:ea typeface="HG丸ｺﾞｼｯｸM-PRO" panose="020F0600000000000000" pitchFamily="50" charset="-128"/>
            </a:endParaRPr>
          </a:p>
          <a:p>
            <a:r>
              <a:rPr lang="ja-JP" altLang="en-US" sz="2800" b="1" dirty="0">
                <a:solidFill>
                  <a:prstClr val="black"/>
                </a:solidFill>
                <a:latin typeface="HG丸ｺﾞｼｯｸM-PRO" panose="020F0600000000000000" pitchFamily="50" charset="-128"/>
                <a:ea typeface="HG丸ｺﾞｼｯｸM-PRO" panose="020F0600000000000000" pitchFamily="50" charset="-128"/>
              </a:rPr>
              <a:t>　　　　　　　～気をつけたい休日の過ごし方</a:t>
            </a:r>
            <a:endParaRPr lang="en-US" altLang="ja-JP" sz="2800" b="1" dirty="0">
              <a:solidFill>
                <a:prstClr val="black"/>
              </a:solidFill>
              <a:latin typeface="HG丸ｺﾞｼｯｸM-PRO" panose="020F0600000000000000" pitchFamily="50" charset="-128"/>
              <a:ea typeface="HG丸ｺﾞｼｯｸM-PRO" panose="020F0600000000000000" pitchFamily="50" charset="-128"/>
            </a:endParaRPr>
          </a:p>
        </p:txBody>
      </p:sp>
      <p:sp>
        <p:nvSpPr>
          <p:cNvPr id="16" name="ハート 15">
            <a:extLst>
              <a:ext uri="{FF2B5EF4-FFF2-40B4-BE49-F238E27FC236}">
                <a16:creationId xmlns:a16="http://schemas.microsoft.com/office/drawing/2014/main" xmlns="" id="{B59A0C7A-7493-4BC2-8FE6-F5FBE760CFC8}"/>
              </a:ext>
            </a:extLst>
          </p:cNvPr>
          <p:cNvSpPr/>
          <p:nvPr/>
        </p:nvSpPr>
        <p:spPr>
          <a:xfrm>
            <a:off x="7450820" y="4306220"/>
            <a:ext cx="1639868" cy="1138138"/>
          </a:xfrm>
          <a:prstGeom prst="heart">
            <a:avLst/>
          </a:prstGeom>
          <a:solidFill>
            <a:srgbClr val="FFCCFF"/>
          </a:solidFill>
          <a:ln>
            <a:solidFill>
              <a:srgbClr val="FF99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600" b="1" dirty="0">
                <a:solidFill>
                  <a:prstClr val="black"/>
                </a:solidFill>
                <a:latin typeface="HG丸ｺﾞｼｯｸM-PRO" panose="020F0600000000000000" pitchFamily="50" charset="-128"/>
                <a:ea typeface="HG丸ｺﾞｼｯｸM-PRO" panose="020F0600000000000000" pitchFamily="50" charset="-128"/>
              </a:rPr>
              <a:t>レスト</a:t>
            </a:r>
            <a:endParaRPr lang="en-US" altLang="ja-JP" sz="1600" b="1" dirty="0">
              <a:solidFill>
                <a:prstClr val="black"/>
              </a:solidFill>
              <a:latin typeface="HG丸ｺﾞｼｯｸM-PRO" panose="020F0600000000000000" pitchFamily="50" charset="-128"/>
              <a:ea typeface="HG丸ｺﾞｼｯｸM-PRO" panose="020F0600000000000000" pitchFamily="50" charset="-128"/>
            </a:endParaRPr>
          </a:p>
        </p:txBody>
      </p:sp>
      <p:sp>
        <p:nvSpPr>
          <p:cNvPr id="17" name="ハート 16">
            <a:extLst>
              <a:ext uri="{FF2B5EF4-FFF2-40B4-BE49-F238E27FC236}">
                <a16:creationId xmlns:a16="http://schemas.microsoft.com/office/drawing/2014/main" xmlns="" id="{D578529D-BAAC-462A-800F-8A8273F273FF}"/>
              </a:ext>
            </a:extLst>
          </p:cNvPr>
          <p:cNvSpPr/>
          <p:nvPr/>
        </p:nvSpPr>
        <p:spPr>
          <a:xfrm>
            <a:off x="6583389" y="5150580"/>
            <a:ext cx="1741231" cy="962342"/>
          </a:xfrm>
          <a:prstGeom prst="heart">
            <a:avLst/>
          </a:prstGeom>
          <a:solidFill>
            <a:srgbClr val="FFCCFF"/>
          </a:solidFill>
          <a:ln>
            <a:solidFill>
              <a:srgbClr val="FF99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400" b="1" dirty="0">
                <a:solidFill>
                  <a:prstClr val="black"/>
                </a:solidFill>
                <a:latin typeface="HG丸ｺﾞｼｯｸM-PRO" panose="020F0600000000000000" pitchFamily="50" charset="-128"/>
                <a:ea typeface="HG丸ｺﾞｼｯｸM-PRO" panose="020F0600000000000000" pitchFamily="50" charset="-128"/>
              </a:rPr>
              <a:t>レクリエーション</a:t>
            </a:r>
            <a:endParaRPr lang="en-US" altLang="ja-JP" sz="1400" b="1" dirty="0">
              <a:solidFill>
                <a:prstClr val="black"/>
              </a:solidFill>
              <a:latin typeface="HG丸ｺﾞｼｯｸM-PRO" panose="020F0600000000000000" pitchFamily="50" charset="-128"/>
              <a:ea typeface="HG丸ｺﾞｼｯｸM-PRO" panose="020F0600000000000000" pitchFamily="50" charset="-128"/>
            </a:endParaRPr>
          </a:p>
        </p:txBody>
      </p:sp>
      <p:sp>
        <p:nvSpPr>
          <p:cNvPr id="18" name="ハート 17">
            <a:extLst>
              <a:ext uri="{FF2B5EF4-FFF2-40B4-BE49-F238E27FC236}">
                <a16:creationId xmlns:a16="http://schemas.microsoft.com/office/drawing/2014/main" xmlns="" id="{F03AB770-9FFD-4B23-93B9-C2360EFB8E8B}"/>
              </a:ext>
            </a:extLst>
          </p:cNvPr>
          <p:cNvSpPr/>
          <p:nvPr/>
        </p:nvSpPr>
        <p:spPr>
          <a:xfrm>
            <a:off x="7878038" y="5085673"/>
            <a:ext cx="1613773" cy="1041224"/>
          </a:xfrm>
          <a:prstGeom prst="heart">
            <a:avLst/>
          </a:prstGeom>
          <a:solidFill>
            <a:srgbClr val="FFCCFF"/>
          </a:solidFill>
          <a:ln>
            <a:solidFill>
              <a:srgbClr val="FF99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600" b="1" dirty="0">
                <a:solidFill>
                  <a:prstClr val="black"/>
                </a:solidFill>
                <a:latin typeface="HG丸ｺﾞｼｯｸM-PRO" panose="020F0600000000000000" pitchFamily="50" charset="-128"/>
                <a:ea typeface="HG丸ｺﾞｼｯｸM-PRO" panose="020F0600000000000000" pitchFamily="50" charset="-128"/>
              </a:rPr>
              <a:t>リラックス</a:t>
            </a:r>
            <a:endParaRPr lang="en-US" altLang="ja-JP" sz="1600" b="1" dirty="0">
              <a:solidFill>
                <a:prstClr val="black"/>
              </a:solidFill>
              <a:latin typeface="HG丸ｺﾞｼｯｸM-PRO" panose="020F0600000000000000" pitchFamily="50" charset="-128"/>
              <a:ea typeface="HG丸ｺﾞｼｯｸM-PRO" panose="020F0600000000000000" pitchFamily="50" charset="-128"/>
            </a:endParaRPr>
          </a:p>
        </p:txBody>
      </p:sp>
      <p:pic>
        <p:nvPicPr>
          <p:cNvPr id="5" name="Picture 2">
            <a:extLst>
              <a:ext uri="{FF2B5EF4-FFF2-40B4-BE49-F238E27FC236}">
                <a16:creationId xmlns:a16="http://schemas.microsoft.com/office/drawing/2014/main" xmlns="" id="{D6A4B302-4D6F-4134-AB35-AF3B9B31B4CE}"/>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431455" y="4780252"/>
            <a:ext cx="1613773" cy="16137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9" name="テキスト ボックス 18">
            <a:extLst>
              <a:ext uri="{FF2B5EF4-FFF2-40B4-BE49-F238E27FC236}">
                <a16:creationId xmlns:a16="http://schemas.microsoft.com/office/drawing/2014/main" xmlns="" id="{97338428-6B41-4C97-88AF-CE2DEC80B100}"/>
              </a:ext>
            </a:extLst>
          </p:cNvPr>
          <p:cNvSpPr txBox="1"/>
          <p:nvPr/>
        </p:nvSpPr>
        <p:spPr>
          <a:xfrm>
            <a:off x="1534768" y="5432986"/>
            <a:ext cx="2975063" cy="707886"/>
          </a:xfrm>
          <a:prstGeom prst="rect">
            <a:avLst/>
          </a:prstGeom>
          <a:noFill/>
          <a:ln w="28575">
            <a:solidFill>
              <a:schemeClr val="accent6">
                <a:lumMod val="60000"/>
                <a:lumOff val="40000"/>
              </a:schemeClr>
            </a:solidFill>
          </a:ln>
        </p:spPr>
        <p:txBody>
          <a:bodyPr wrap="square" rtlCol="0">
            <a:spAutoFit/>
          </a:bodyPr>
          <a:lstStyle/>
          <a:p>
            <a:pPr algn="ctr"/>
            <a:r>
              <a:rPr lang="ja-JP" altLang="en-US" sz="2000" dirty="0">
                <a:solidFill>
                  <a:prstClr val="black"/>
                </a:solidFill>
                <a:latin typeface="HG丸ｺﾞｼｯｸM-PRO" panose="020F0600000000000000" pitchFamily="50" charset="-128"/>
                <a:ea typeface="HG丸ｺﾞｼｯｸM-PRO" panose="020F0600000000000000" pitchFamily="50" charset="-128"/>
              </a:rPr>
              <a:t>自分の</a:t>
            </a:r>
            <a:r>
              <a:rPr lang="ja-JP" altLang="en-US" sz="2000" dirty="0" smtClean="0">
                <a:solidFill>
                  <a:prstClr val="black"/>
                </a:solidFill>
                <a:latin typeface="HG丸ｺﾞｼｯｸM-PRO" panose="020F0600000000000000" pitchFamily="50" charset="-128"/>
                <a:ea typeface="HG丸ｺﾞｼｯｸM-PRO" panose="020F0600000000000000" pitchFamily="50" charset="-128"/>
              </a:rPr>
              <a:t>体調や気分</a:t>
            </a:r>
            <a:r>
              <a:rPr lang="ja-JP" altLang="en-US" sz="2000" dirty="0">
                <a:solidFill>
                  <a:prstClr val="black"/>
                </a:solidFill>
                <a:latin typeface="HG丸ｺﾞｼｯｸM-PRO" panose="020F0600000000000000" pitchFamily="50" charset="-128"/>
                <a:ea typeface="HG丸ｺﾞｼｯｸM-PRO" panose="020F0600000000000000" pitchFamily="50" charset="-128"/>
              </a:rPr>
              <a:t>への</a:t>
            </a:r>
            <a:endParaRPr lang="en-US" altLang="ja-JP" sz="2000" dirty="0">
              <a:solidFill>
                <a:prstClr val="black"/>
              </a:solidFill>
              <a:latin typeface="HG丸ｺﾞｼｯｸM-PRO" panose="020F0600000000000000" pitchFamily="50" charset="-128"/>
              <a:ea typeface="HG丸ｺﾞｼｯｸM-PRO" panose="020F0600000000000000" pitchFamily="50" charset="-128"/>
            </a:endParaRPr>
          </a:p>
          <a:p>
            <a:pPr algn="ctr"/>
            <a:r>
              <a:rPr lang="ja-JP" altLang="en-US" sz="2000" b="1" dirty="0">
                <a:solidFill>
                  <a:prstClr val="black"/>
                </a:solidFill>
                <a:latin typeface="HG丸ｺﾞｼｯｸM-PRO" panose="020F0600000000000000" pitchFamily="50" charset="-128"/>
                <a:ea typeface="HG丸ｺﾞｼｯｸM-PRO" panose="020F0600000000000000" pitchFamily="50" charset="-128"/>
              </a:rPr>
              <a:t>「気づき」</a:t>
            </a:r>
          </a:p>
        </p:txBody>
      </p:sp>
      <p:pic>
        <p:nvPicPr>
          <p:cNvPr id="20" name="Picture 2">
            <a:extLst>
              <a:ext uri="{FF2B5EF4-FFF2-40B4-BE49-F238E27FC236}">
                <a16:creationId xmlns:a16="http://schemas.microsoft.com/office/drawing/2014/main" xmlns="" id="{49D312B7-3127-487F-A4ED-244B2059CA48}"/>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99724" y="5350205"/>
            <a:ext cx="1204268" cy="12042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矢印: 右 3">
            <a:extLst>
              <a:ext uri="{FF2B5EF4-FFF2-40B4-BE49-F238E27FC236}">
                <a16:creationId xmlns:a16="http://schemas.microsoft.com/office/drawing/2014/main" xmlns="" id="{53951490-5B58-46BF-9552-E436A748C719}"/>
              </a:ext>
            </a:extLst>
          </p:cNvPr>
          <p:cNvSpPr/>
          <p:nvPr/>
        </p:nvSpPr>
        <p:spPr>
          <a:xfrm>
            <a:off x="5137936" y="5423867"/>
            <a:ext cx="466436" cy="64633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21" name="テキスト ボックス 20">
            <a:extLst>
              <a:ext uri="{FF2B5EF4-FFF2-40B4-BE49-F238E27FC236}">
                <a16:creationId xmlns:a16="http://schemas.microsoft.com/office/drawing/2014/main" xmlns="" id="{D0C5B516-6D03-4349-9F49-5C40808BDBE3}"/>
              </a:ext>
            </a:extLst>
          </p:cNvPr>
          <p:cNvSpPr txBox="1"/>
          <p:nvPr/>
        </p:nvSpPr>
        <p:spPr>
          <a:xfrm>
            <a:off x="6318131" y="6140872"/>
            <a:ext cx="2975063" cy="369332"/>
          </a:xfrm>
          <a:prstGeom prst="rect">
            <a:avLst/>
          </a:prstGeom>
          <a:noFill/>
          <a:ln w="28575">
            <a:solidFill>
              <a:schemeClr val="accent6">
                <a:lumMod val="60000"/>
                <a:lumOff val="40000"/>
              </a:schemeClr>
            </a:solidFill>
          </a:ln>
        </p:spPr>
        <p:txBody>
          <a:bodyPr wrap="square" rtlCol="0">
            <a:spAutoFit/>
          </a:bodyPr>
          <a:lstStyle/>
          <a:p>
            <a:pPr algn="ctr"/>
            <a:r>
              <a:rPr lang="ja-JP" altLang="en-US" b="1" dirty="0">
                <a:solidFill>
                  <a:prstClr val="black"/>
                </a:solidFill>
                <a:latin typeface="HG丸ｺﾞｼｯｸM-PRO" panose="020F0600000000000000" pitchFamily="50" charset="-128"/>
                <a:ea typeface="HG丸ｺﾞｼｯｸM-PRO" panose="020F0600000000000000" pitchFamily="50" charset="-128"/>
              </a:rPr>
              <a:t>必要な「</a:t>
            </a:r>
            <a:r>
              <a:rPr lang="en-US" altLang="ja-JP" b="1" dirty="0">
                <a:solidFill>
                  <a:prstClr val="black"/>
                </a:solidFill>
                <a:latin typeface="HG丸ｺﾞｼｯｸM-PRO" panose="020F0600000000000000" pitchFamily="50" charset="-128"/>
                <a:ea typeface="HG丸ｺﾞｼｯｸM-PRO" panose="020F0600000000000000" pitchFamily="50" charset="-128"/>
              </a:rPr>
              <a:t>R</a:t>
            </a:r>
            <a:r>
              <a:rPr lang="ja-JP" altLang="en-US" b="1" dirty="0">
                <a:solidFill>
                  <a:prstClr val="black"/>
                </a:solidFill>
                <a:latin typeface="HG丸ｺﾞｼｯｸM-PRO" panose="020F0600000000000000" pitchFamily="50" charset="-128"/>
                <a:ea typeface="HG丸ｺﾞｼｯｸM-PRO" panose="020F0600000000000000" pitchFamily="50" charset="-128"/>
              </a:rPr>
              <a:t>」の実施</a:t>
            </a:r>
          </a:p>
        </p:txBody>
      </p:sp>
      <p:sp>
        <p:nvSpPr>
          <p:cNvPr id="6" name="大かっこ 5">
            <a:extLst>
              <a:ext uri="{FF2B5EF4-FFF2-40B4-BE49-F238E27FC236}">
                <a16:creationId xmlns:a16="http://schemas.microsoft.com/office/drawing/2014/main" xmlns="" id="{F57145B3-B9F2-40E7-B708-8967F1BAE909}"/>
              </a:ext>
            </a:extLst>
          </p:cNvPr>
          <p:cNvSpPr/>
          <p:nvPr/>
        </p:nvSpPr>
        <p:spPr>
          <a:xfrm>
            <a:off x="612807" y="4479757"/>
            <a:ext cx="6544623" cy="670823"/>
          </a:xfrm>
          <a:prstGeom prst="bracketPair">
            <a:avLst>
              <a:gd name="adj" fmla="val 30081"/>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b="1" dirty="0"/>
          </a:p>
        </p:txBody>
      </p:sp>
    </p:spTree>
    <p:extLst>
      <p:ext uri="{BB962C8B-B14F-4D97-AF65-F5344CB8AC3E}">
        <p14:creationId xmlns:p14="http://schemas.microsoft.com/office/powerpoint/2010/main" val="98381586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楕円 6">
            <a:extLst>
              <a:ext uri="{FF2B5EF4-FFF2-40B4-BE49-F238E27FC236}">
                <a16:creationId xmlns:a16="http://schemas.microsoft.com/office/drawing/2014/main" xmlns="" id="{EBFF0321-6172-4BD3-8EF2-2D3739DDB29C}"/>
              </a:ext>
            </a:extLst>
          </p:cNvPr>
          <p:cNvSpPr/>
          <p:nvPr/>
        </p:nvSpPr>
        <p:spPr>
          <a:xfrm>
            <a:off x="1040765" y="2170646"/>
            <a:ext cx="2030278" cy="1922349"/>
          </a:xfrm>
          <a:prstGeom prst="ellipse">
            <a:avLst/>
          </a:prstGeom>
          <a:noFill/>
          <a:ln w="38100"/>
        </p:spPr>
        <p:style>
          <a:lnRef idx="2">
            <a:schemeClr val="accent6"/>
          </a:lnRef>
          <a:fillRef idx="1">
            <a:schemeClr val="lt1"/>
          </a:fillRef>
          <a:effectRef idx="0">
            <a:schemeClr val="accent6"/>
          </a:effectRef>
          <a:fontRef idx="minor">
            <a:schemeClr val="dk1"/>
          </a:fontRef>
        </p:style>
        <p:txBody>
          <a:bodyPr rtlCol="0" anchor="ctr"/>
          <a:lstStyle/>
          <a:p>
            <a:pPr algn="ctr"/>
            <a:endParaRPr lang="ja-JP" altLang="en-US">
              <a:solidFill>
                <a:prstClr val="black"/>
              </a:solidFill>
            </a:endParaRPr>
          </a:p>
        </p:txBody>
      </p:sp>
      <p:sp>
        <p:nvSpPr>
          <p:cNvPr id="2" name="タイトル 1"/>
          <p:cNvSpPr>
            <a:spLocks noGrp="1"/>
          </p:cNvSpPr>
          <p:nvPr>
            <p:ph type="title"/>
          </p:nvPr>
        </p:nvSpPr>
        <p:spPr>
          <a:xfrm>
            <a:off x="497550" y="230656"/>
            <a:ext cx="8727423" cy="1325563"/>
          </a:xfrm>
        </p:spPr>
        <p:txBody>
          <a:bodyPr>
            <a:noAutofit/>
          </a:bodyPr>
          <a:lstStyle/>
          <a:p>
            <a:pPr algn="ctr"/>
            <a:r>
              <a:rPr lang="ja-JP" altLang="en-US" sz="4000" dirty="0">
                <a:latin typeface="HG丸ｺﾞｼｯｸM-PRO" panose="020F0600000000000000" pitchFamily="50" charset="-128"/>
                <a:ea typeface="HG丸ｺﾞｼｯｸM-PRO" panose="020F0600000000000000" pitchFamily="50" charset="-128"/>
              </a:rPr>
              <a:t>心</a:t>
            </a:r>
            <a:r>
              <a:rPr kumimoji="1" lang="ja-JP" altLang="en-US" sz="4000" dirty="0">
                <a:latin typeface="HG丸ｺﾞｼｯｸM-PRO" panose="020F0600000000000000" pitchFamily="50" charset="-128"/>
                <a:ea typeface="HG丸ｺﾞｼｯｸM-PRO" panose="020F0600000000000000" pitchFamily="50" charset="-128"/>
              </a:rPr>
              <a:t>の健康を保つためには</a:t>
            </a:r>
            <a:r>
              <a:rPr kumimoji="1" lang="en-US" altLang="ja-JP" sz="4000" dirty="0">
                <a:latin typeface="HG丸ｺﾞｼｯｸM-PRO" panose="020F0600000000000000" pitchFamily="50" charset="-128"/>
                <a:ea typeface="HG丸ｺﾞｼｯｸM-PRO" panose="020F0600000000000000" pitchFamily="50" charset="-128"/>
              </a:rPr>
              <a:t/>
            </a:r>
            <a:br>
              <a:rPr kumimoji="1" lang="en-US" altLang="ja-JP" sz="4000" dirty="0">
                <a:latin typeface="HG丸ｺﾞｼｯｸM-PRO" panose="020F0600000000000000" pitchFamily="50" charset="-128"/>
                <a:ea typeface="HG丸ｺﾞｼｯｸM-PRO" panose="020F0600000000000000" pitchFamily="50" charset="-128"/>
              </a:rPr>
            </a:br>
            <a:r>
              <a:rPr kumimoji="1" lang="ja-JP" altLang="en-US" sz="3200" dirty="0">
                <a:latin typeface="HG丸ｺﾞｼｯｸM-PRO" panose="020F0600000000000000" pitchFamily="50" charset="-128"/>
                <a:ea typeface="HG丸ｺﾞｼｯｸM-PRO" panose="020F0600000000000000" pitchFamily="50" charset="-128"/>
              </a:rPr>
              <a:t>～</a:t>
            </a:r>
            <a:r>
              <a:rPr lang="ja-JP" altLang="en-US" sz="3200" dirty="0">
                <a:latin typeface="HG丸ｺﾞｼｯｸM-PRO" panose="020F0600000000000000" pitchFamily="50" charset="-128"/>
                <a:ea typeface="HG丸ｺﾞｼｯｸM-PRO" panose="020F0600000000000000" pitchFamily="50" charset="-128"/>
              </a:rPr>
              <a:t>「生活習慣」の</a:t>
            </a:r>
            <a:r>
              <a:rPr lang="ja-JP" altLang="en-US" sz="3200" dirty="0" smtClean="0">
                <a:latin typeface="HG丸ｺﾞｼｯｸM-PRO" panose="020F0600000000000000" pitchFamily="50" charset="-128"/>
                <a:ea typeface="HG丸ｺﾞｼｯｸM-PRO" panose="020F0600000000000000" pitchFamily="50" charset="-128"/>
              </a:rPr>
              <a:t>振返り</a:t>
            </a:r>
            <a:r>
              <a:rPr lang="ja-JP" altLang="en-US" sz="3200" dirty="0">
                <a:latin typeface="HG丸ｺﾞｼｯｸM-PRO" panose="020F0600000000000000" pitchFamily="50" charset="-128"/>
                <a:ea typeface="HG丸ｺﾞｼｯｸM-PRO" panose="020F0600000000000000" pitchFamily="50" charset="-128"/>
              </a:rPr>
              <a:t>～</a:t>
            </a:r>
            <a:endParaRPr kumimoji="1" lang="ja-JP" altLang="en-US" sz="4000" dirty="0">
              <a:latin typeface="HG丸ｺﾞｼｯｸM-PRO" panose="020F0600000000000000" pitchFamily="50" charset="-128"/>
              <a:ea typeface="HG丸ｺﾞｼｯｸM-PRO" panose="020F0600000000000000" pitchFamily="50" charset="-128"/>
            </a:endParaRPr>
          </a:p>
        </p:txBody>
      </p:sp>
      <p:graphicFrame>
        <p:nvGraphicFramePr>
          <p:cNvPr id="5" name="コンテンツ プレースホルダー 4"/>
          <p:cNvGraphicFramePr>
            <a:graphicFrameLocks noGrp="1"/>
          </p:cNvGraphicFramePr>
          <p:nvPr>
            <p:ph idx="1"/>
            <p:extLst>
              <p:ext uri="{D42A27DB-BD31-4B8C-83A1-F6EECF244321}">
                <p14:modId xmlns:p14="http://schemas.microsoft.com/office/powerpoint/2010/main" val="3312012728"/>
              </p:ext>
            </p:extLst>
          </p:nvPr>
        </p:nvGraphicFramePr>
        <p:xfrm>
          <a:off x="132652" y="1808189"/>
          <a:ext cx="3546218" cy="290448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角丸四角形 5"/>
          <p:cNvSpPr/>
          <p:nvPr/>
        </p:nvSpPr>
        <p:spPr>
          <a:xfrm>
            <a:off x="3531877" y="1678034"/>
            <a:ext cx="6032327" cy="1220853"/>
          </a:xfrm>
          <a:prstGeom prst="roundRect">
            <a:avLst/>
          </a:prstGeom>
          <a:ln>
            <a:solidFill>
              <a:schemeClr val="tx1">
                <a:lumMod val="75000"/>
                <a:lumOff val="25000"/>
              </a:schemeClr>
            </a:solidFill>
          </a:ln>
        </p:spPr>
        <p:style>
          <a:lnRef idx="2">
            <a:schemeClr val="accent6"/>
          </a:lnRef>
          <a:fillRef idx="1">
            <a:schemeClr val="lt1"/>
          </a:fillRef>
          <a:effectRef idx="0">
            <a:schemeClr val="accent6"/>
          </a:effectRef>
          <a:fontRef idx="minor">
            <a:schemeClr val="dk1"/>
          </a:fontRef>
        </p:style>
        <p:txBody>
          <a:bodyPr vert="eaVert" rtlCol="0" anchor="b"/>
          <a:lstStyle/>
          <a:p>
            <a:endParaRPr lang="en-US" altLang="ja-JP" sz="2000" b="1" dirty="0">
              <a:solidFill>
                <a:prstClr val="black"/>
              </a:solidFill>
              <a:latin typeface="HG丸ｺﾞｼｯｸM-PRO" panose="020F0600000000000000" pitchFamily="50" charset="-128"/>
              <a:ea typeface="HG丸ｺﾞｼｯｸM-PRO" panose="020F0600000000000000" pitchFamily="50" charset="-128"/>
            </a:endParaRPr>
          </a:p>
          <a:p>
            <a:endParaRPr lang="en-US" altLang="ja-JP" sz="2000" b="1" dirty="0">
              <a:solidFill>
                <a:prstClr val="black"/>
              </a:solidFill>
              <a:latin typeface="HG丸ｺﾞｼｯｸM-PRO" panose="020F0600000000000000" pitchFamily="50" charset="-128"/>
              <a:ea typeface="HG丸ｺﾞｼｯｸM-PRO" panose="020F0600000000000000" pitchFamily="50" charset="-128"/>
            </a:endParaRPr>
          </a:p>
          <a:p>
            <a:endParaRPr lang="en-US" altLang="ja-JP" sz="2000" b="1" dirty="0">
              <a:solidFill>
                <a:prstClr val="black"/>
              </a:solidFill>
              <a:latin typeface="HG丸ｺﾞｼｯｸM-PRO" panose="020F0600000000000000" pitchFamily="50" charset="-128"/>
              <a:ea typeface="HG丸ｺﾞｼｯｸM-PRO" panose="020F0600000000000000" pitchFamily="50" charset="-128"/>
            </a:endParaRPr>
          </a:p>
          <a:p>
            <a:pPr algn="ctr"/>
            <a:r>
              <a:rPr lang="ja-JP" altLang="en-US" sz="2000" b="1" dirty="0">
                <a:solidFill>
                  <a:prstClr val="black"/>
                </a:solidFill>
                <a:latin typeface="HG丸ｺﾞｼｯｸM-PRO" panose="020F0600000000000000" pitchFamily="50" charset="-128"/>
                <a:ea typeface="HG丸ｺﾞｼｯｸM-PRO" panose="020F0600000000000000" pitchFamily="50" charset="-128"/>
              </a:rPr>
              <a:t>睡眠</a:t>
            </a:r>
          </a:p>
        </p:txBody>
      </p:sp>
      <p:sp>
        <p:nvSpPr>
          <p:cNvPr id="14" name="角丸四角形 5">
            <a:extLst>
              <a:ext uri="{FF2B5EF4-FFF2-40B4-BE49-F238E27FC236}">
                <a16:creationId xmlns:a16="http://schemas.microsoft.com/office/drawing/2014/main" xmlns="" id="{4D4C85A0-C6BD-4121-A3E1-1ACD20812BE6}"/>
              </a:ext>
            </a:extLst>
          </p:cNvPr>
          <p:cNvSpPr/>
          <p:nvPr/>
        </p:nvSpPr>
        <p:spPr>
          <a:xfrm>
            <a:off x="3555923" y="2902640"/>
            <a:ext cx="6019512" cy="1122506"/>
          </a:xfrm>
          <a:prstGeom prst="roundRect">
            <a:avLst/>
          </a:prstGeom>
          <a:ln>
            <a:solidFill>
              <a:srgbClr val="4D4D4D"/>
            </a:solidFill>
          </a:ln>
        </p:spPr>
        <p:style>
          <a:lnRef idx="2">
            <a:schemeClr val="accent6"/>
          </a:lnRef>
          <a:fillRef idx="1">
            <a:schemeClr val="lt1"/>
          </a:fillRef>
          <a:effectRef idx="0">
            <a:schemeClr val="accent6"/>
          </a:effectRef>
          <a:fontRef idx="minor">
            <a:schemeClr val="dk1"/>
          </a:fontRef>
        </p:style>
        <p:txBody>
          <a:bodyPr vert="eaVert" rtlCol="0" anchor="b" anchorCtr="0"/>
          <a:lstStyle/>
          <a:p>
            <a:r>
              <a:rPr lang="ja-JP" altLang="en-US" sz="2000" dirty="0">
                <a:solidFill>
                  <a:prstClr val="black"/>
                </a:solidFill>
                <a:latin typeface="HG丸ｺﾞｼｯｸM-PRO" panose="020F0600000000000000" pitchFamily="50" charset="-128"/>
                <a:ea typeface="HG丸ｺﾞｼｯｸM-PRO" panose="020F0600000000000000" pitchFamily="50" charset="-128"/>
              </a:rPr>
              <a:t>　</a:t>
            </a:r>
            <a:r>
              <a:rPr lang="ja-JP" altLang="en-US" sz="2000" b="1" dirty="0">
                <a:solidFill>
                  <a:prstClr val="black"/>
                </a:solidFill>
                <a:latin typeface="HG丸ｺﾞｼｯｸM-PRO" panose="020F0600000000000000" pitchFamily="50" charset="-128"/>
                <a:ea typeface="HG丸ｺﾞｼｯｸM-PRO" panose="020F0600000000000000" pitchFamily="50" charset="-128"/>
              </a:rPr>
              <a:t>運動</a:t>
            </a:r>
          </a:p>
        </p:txBody>
      </p:sp>
      <p:sp>
        <p:nvSpPr>
          <p:cNvPr id="17" name="角丸四角形 5">
            <a:extLst>
              <a:ext uri="{FF2B5EF4-FFF2-40B4-BE49-F238E27FC236}">
                <a16:creationId xmlns:a16="http://schemas.microsoft.com/office/drawing/2014/main" xmlns="" id="{5594C8A9-D35D-4A3F-9923-0BD18CAD2CB9}"/>
              </a:ext>
            </a:extLst>
          </p:cNvPr>
          <p:cNvSpPr/>
          <p:nvPr/>
        </p:nvSpPr>
        <p:spPr>
          <a:xfrm>
            <a:off x="3570354" y="4037738"/>
            <a:ext cx="6019512" cy="1236795"/>
          </a:xfrm>
          <a:prstGeom prst="roundRect">
            <a:avLst/>
          </a:prstGeom>
          <a:ln>
            <a:solidFill>
              <a:srgbClr val="4D4D4D"/>
            </a:solidFill>
          </a:ln>
        </p:spPr>
        <p:style>
          <a:lnRef idx="2">
            <a:schemeClr val="accent6"/>
          </a:lnRef>
          <a:fillRef idx="1">
            <a:schemeClr val="lt1"/>
          </a:fillRef>
          <a:effectRef idx="0">
            <a:schemeClr val="accent6"/>
          </a:effectRef>
          <a:fontRef idx="minor">
            <a:schemeClr val="dk1"/>
          </a:fontRef>
        </p:style>
        <p:txBody>
          <a:bodyPr vert="eaVert" rtlCol="0" anchor="b"/>
          <a:lstStyle/>
          <a:p>
            <a:pPr algn="ctr"/>
            <a:r>
              <a:rPr lang="ja-JP" altLang="en-US" sz="2000" b="1" dirty="0">
                <a:solidFill>
                  <a:prstClr val="black"/>
                </a:solidFill>
                <a:latin typeface="HG丸ｺﾞｼｯｸM-PRO" panose="020F0600000000000000" pitchFamily="50" charset="-128"/>
                <a:ea typeface="HG丸ｺﾞｼｯｸM-PRO" panose="020F0600000000000000" pitchFamily="50" charset="-128"/>
              </a:rPr>
              <a:t>食事</a:t>
            </a:r>
          </a:p>
        </p:txBody>
      </p:sp>
      <p:sp>
        <p:nvSpPr>
          <p:cNvPr id="20" name="テキスト ボックス 19">
            <a:extLst>
              <a:ext uri="{FF2B5EF4-FFF2-40B4-BE49-F238E27FC236}">
                <a16:creationId xmlns:a16="http://schemas.microsoft.com/office/drawing/2014/main" xmlns="" id="{4CCC052F-F03F-4A28-9036-9668C3179898}"/>
              </a:ext>
            </a:extLst>
          </p:cNvPr>
          <p:cNvSpPr txBox="1"/>
          <p:nvPr/>
        </p:nvSpPr>
        <p:spPr>
          <a:xfrm>
            <a:off x="4257143" y="4048829"/>
            <a:ext cx="2339102" cy="307777"/>
          </a:xfrm>
          <a:prstGeom prst="rect">
            <a:avLst/>
          </a:prstGeom>
          <a:noFill/>
        </p:spPr>
        <p:txBody>
          <a:bodyPr wrap="none" rtlCol="0">
            <a:spAutoFit/>
          </a:bodyPr>
          <a:lstStyle/>
          <a:p>
            <a:r>
              <a:rPr lang="en-US" altLang="ja-JP" sz="1400" dirty="0">
                <a:solidFill>
                  <a:prstClr val="black"/>
                </a:solidFill>
                <a:latin typeface="HG丸ｺﾞｼｯｸM-PRO" panose="020F0600000000000000" pitchFamily="50" charset="-128"/>
                <a:ea typeface="HG丸ｺﾞｼｯｸM-PRO" panose="020F0600000000000000" pitchFamily="50" charset="-128"/>
              </a:rPr>
              <a:t>【</a:t>
            </a:r>
            <a:r>
              <a:rPr lang="ja-JP" altLang="en-US" sz="1400" dirty="0">
                <a:solidFill>
                  <a:prstClr val="black"/>
                </a:solidFill>
                <a:latin typeface="HG丸ｺﾞｼｯｸM-PRO" panose="020F0600000000000000" pitchFamily="50" charset="-128"/>
                <a:ea typeface="HG丸ｺﾞｼｯｸM-PRO" panose="020F0600000000000000" pitchFamily="50" charset="-128"/>
              </a:rPr>
              <a:t>できていること・工夫</a:t>
            </a:r>
            <a:r>
              <a:rPr lang="en-US" altLang="ja-JP" sz="1400" dirty="0">
                <a:solidFill>
                  <a:prstClr val="black"/>
                </a:solidFill>
                <a:latin typeface="HG丸ｺﾞｼｯｸM-PRO" panose="020F0600000000000000" pitchFamily="50" charset="-128"/>
                <a:ea typeface="HG丸ｺﾞｼｯｸM-PRO" panose="020F0600000000000000" pitchFamily="50" charset="-128"/>
              </a:rPr>
              <a:t>】</a:t>
            </a:r>
            <a:endParaRPr lang="ja-JP" altLang="en-US" sz="1400" dirty="0">
              <a:solidFill>
                <a:prstClr val="black"/>
              </a:solidFill>
              <a:latin typeface="HG丸ｺﾞｼｯｸM-PRO" panose="020F0600000000000000" pitchFamily="50" charset="-128"/>
              <a:ea typeface="HG丸ｺﾞｼｯｸM-PRO" panose="020F0600000000000000" pitchFamily="50" charset="-128"/>
            </a:endParaRPr>
          </a:p>
        </p:txBody>
      </p:sp>
      <p:sp>
        <p:nvSpPr>
          <p:cNvPr id="27" name="左矢印 4"/>
          <p:cNvSpPr/>
          <p:nvPr/>
        </p:nvSpPr>
        <p:spPr>
          <a:xfrm rot="1800000">
            <a:off x="4705885" y="4045332"/>
            <a:ext cx="203511" cy="279091"/>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algn="ctr" defTabSz="711200">
              <a:lnSpc>
                <a:spcPct val="90000"/>
              </a:lnSpc>
              <a:spcBef>
                <a:spcPct val="0"/>
              </a:spcBef>
              <a:spcAft>
                <a:spcPct val="35000"/>
              </a:spcAft>
            </a:pPr>
            <a:endParaRPr lang="ja-JP" altLang="en-US" sz="1600">
              <a:solidFill>
                <a:prstClr val="white"/>
              </a:solidFill>
            </a:endParaRPr>
          </a:p>
        </p:txBody>
      </p:sp>
      <p:sp>
        <p:nvSpPr>
          <p:cNvPr id="33" name="左矢印 4"/>
          <p:cNvSpPr/>
          <p:nvPr/>
        </p:nvSpPr>
        <p:spPr>
          <a:xfrm rot="17911292">
            <a:off x="3690251" y="3901617"/>
            <a:ext cx="967841" cy="279091"/>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algn="ctr" defTabSz="711200">
              <a:lnSpc>
                <a:spcPct val="90000"/>
              </a:lnSpc>
              <a:spcBef>
                <a:spcPct val="0"/>
              </a:spcBef>
              <a:spcAft>
                <a:spcPct val="35000"/>
              </a:spcAft>
            </a:pPr>
            <a:endParaRPr lang="ja-JP" altLang="en-US" sz="1600">
              <a:solidFill>
                <a:prstClr val="white"/>
              </a:solidFill>
            </a:endParaRPr>
          </a:p>
        </p:txBody>
      </p:sp>
      <p:sp>
        <p:nvSpPr>
          <p:cNvPr id="23" name="テキスト ボックス 22">
            <a:extLst>
              <a:ext uri="{FF2B5EF4-FFF2-40B4-BE49-F238E27FC236}">
                <a16:creationId xmlns:a16="http://schemas.microsoft.com/office/drawing/2014/main" xmlns="" id="{463C15D9-2CAF-43EA-8A94-0D40B69B89B5}"/>
              </a:ext>
            </a:extLst>
          </p:cNvPr>
          <p:cNvSpPr txBox="1"/>
          <p:nvPr/>
        </p:nvSpPr>
        <p:spPr>
          <a:xfrm>
            <a:off x="7030292" y="4037999"/>
            <a:ext cx="2533066" cy="307777"/>
          </a:xfrm>
          <a:prstGeom prst="rect">
            <a:avLst/>
          </a:prstGeom>
          <a:noFill/>
        </p:spPr>
        <p:txBody>
          <a:bodyPr wrap="square" rtlCol="0">
            <a:spAutoFit/>
          </a:bodyPr>
          <a:lstStyle/>
          <a:p>
            <a:r>
              <a:rPr lang="en-US" altLang="ja-JP" sz="1400" dirty="0">
                <a:solidFill>
                  <a:prstClr val="black"/>
                </a:solidFill>
                <a:latin typeface="HG丸ｺﾞｼｯｸM-PRO" panose="020F0600000000000000" pitchFamily="50" charset="-128"/>
                <a:ea typeface="HG丸ｺﾞｼｯｸM-PRO" panose="020F0600000000000000" pitchFamily="50" charset="-128"/>
              </a:rPr>
              <a:t>【</a:t>
            </a:r>
            <a:r>
              <a:rPr lang="ja-JP" altLang="en-US" sz="1400" dirty="0">
                <a:solidFill>
                  <a:prstClr val="black"/>
                </a:solidFill>
                <a:latin typeface="HG丸ｺﾞｼｯｸM-PRO" panose="020F0600000000000000" pitchFamily="50" charset="-128"/>
                <a:ea typeface="HG丸ｺﾞｼｯｸM-PRO" panose="020F0600000000000000" pitchFamily="50" charset="-128"/>
              </a:rPr>
              <a:t>今後取り組みたいこと</a:t>
            </a:r>
            <a:r>
              <a:rPr lang="en-US" altLang="ja-JP" sz="1400" dirty="0">
                <a:solidFill>
                  <a:prstClr val="black"/>
                </a:solidFill>
                <a:latin typeface="HG丸ｺﾞｼｯｸM-PRO" panose="020F0600000000000000" pitchFamily="50" charset="-128"/>
                <a:ea typeface="HG丸ｺﾞｼｯｸM-PRO" panose="020F0600000000000000" pitchFamily="50" charset="-128"/>
              </a:rPr>
              <a:t>】</a:t>
            </a:r>
            <a:endParaRPr lang="ja-JP" altLang="en-US" sz="1400" dirty="0">
              <a:solidFill>
                <a:prstClr val="black"/>
              </a:solidFill>
              <a:latin typeface="HG丸ｺﾞｼｯｸM-PRO" panose="020F0600000000000000" pitchFamily="50" charset="-128"/>
              <a:ea typeface="HG丸ｺﾞｼｯｸM-PRO" panose="020F0600000000000000" pitchFamily="50" charset="-128"/>
            </a:endParaRPr>
          </a:p>
        </p:txBody>
      </p:sp>
      <p:sp>
        <p:nvSpPr>
          <p:cNvPr id="24" name="テキスト ボックス 23">
            <a:extLst>
              <a:ext uri="{FF2B5EF4-FFF2-40B4-BE49-F238E27FC236}">
                <a16:creationId xmlns:a16="http://schemas.microsoft.com/office/drawing/2014/main" xmlns="" id="{4CCC052F-F03F-4A28-9036-9668C3179898}"/>
              </a:ext>
            </a:extLst>
          </p:cNvPr>
          <p:cNvSpPr txBox="1"/>
          <p:nvPr/>
        </p:nvSpPr>
        <p:spPr>
          <a:xfrm>
            <a:off x="4241008" y="2904437"/>
            <a:ext cx="2339102" cy="307777"/>
          </a:xfrm>
          <a:prstGeom prst="rect">
            <a:avLst/>
          </a:prstGeom>
          <a:noFill/>
        </p:spPr>
        <p:txBody>
          <a:bodyPr wrap="none" rtlCol="0">
            <a:spAutoFit/>
          </a:bodyPr>
          <a:lstStyle/>
          <a:p>
            <a:r>
              <a:rPr lang="en-US" altLang="ja-JP" sz="1400" dirty="0">
                <a:solidFill>
                  <a:prstClr val="black"/>
                </a:solidFill>
                <a:latin typeface="HG丸ｺﾞｼｯｸM-PRO" panose="020F0600000000000000" pitchFamily="50" charset="-128"/>
                <a:ea typeface="HG丸ｺﾞｼｯｸM-PRO" panose="020F0600000000000000" pitchFamily="50" charset="-128"/>
              </a:rPr>
              <a:t>【</a:t>
            </a:r>
            <a:r>
              <a:rPr lang="ja-JP" altLang="en-US" sz="1400" dirty="0">
                <a:solidFill>
                  <a:prstClr val="black"/>
                </a:solidFill>
                <a:latin typeface="HG丸ｺﾞｼｯｸM-PRO" panose="020F0600000000000000" pitchFamily="50" charset="-128"/>
                <a:ea typeface="HG丸ｺﾞｼｯｸM-PRO" panose="020F0600000000000000" pitchFamily="50" charset="-128"/>
              </a:rPr>
              <a:t>できていること・工夫</a:t>
            </a:r>
            <a:r>
              <a:rPr lang="en-US" altLang="ja-JP" sz="1400" dirty="0">
                <a:solidFill>
                  <a:prstClr val="black"/>
                </a:solidFill>
                <a:latin typeface="HG丸ｺﾞｼｯｸM-PRO" panose="020F0600000000000000" pitchFamily="50" charset="-128"/>
                <a:ea typeface="HG丸ｺﾞｼｯｸM-PRO" panose="020F0600000000000000" pitchFamily="50" charset="-128"/>
              </a:rPr>
              <a:t>】</a:t>
            </a:r>
            <a:endParaRPr lang="ja-JP" altLang="en-US" sz="1400" dirty="0">
              <a:solidFill>
                <a:prstClr val="black"/>
              </a:solidFill>
              <a:latin typeface="HG丸ｺﾞｼｯｸM-PRO" panose="020F0600000000000000" pitchFamily="50" charset="-128"/>
              <a:ea typeface="HG丸ｺﾞｼｯｸM-PRO" panose="020F0600000000000000" pitchFamily="50" charset="-128"/>
            </a:endParaRPr>
          </a:p>
        </p:txBody>
      </p:sp>
      <p:sp>
        <p:nvSpPr>
          <p:cNvPr id="25" name="テキスト ボックス 24">
            <a:extLst>
              <a:ext uri="{FF2B5EF4-FFF2-40B4-BE49-F238E27FC236}">
                <a16:creationId xmlns:a16="http://schemas.microsoft.com/office/drawing/2014/main" xmlns="" id="{4CCC052F-F03F-4A28-9036-9668C3179898}"/>
              </a:ext>
            </a:extLst>
          </p:cNvPr>
          <p:cNvSpPr txBox="1"/>
          <p:nvPr/>
        </p:nvSpPr>
        <p:spPr>
          <a:xfrm>
            <a:off x="4174171" y="1664067"/>
            <a:ext cx="2339102" cy="307777"/>
          </a:xfrm>
          <a:prstGeom prst="rect">
            <a:avLst/>
          </a:prstGeom>
          <a:noFill/>
        </p:spPr>
        <p:txBody>
          <a:bodyPr wrap="none" rtlCol="0">
            <a:spAutoFit/>
          </a:bodyPr>
          <a:lstStyle/>
          <a:p>
            <a:r>
              <a:rPr lang="en-US" altLang="ja-JP" sz="1400" dirty="0">
                <a:solidFill>
                  <a:prstClr val="black"/>
                </a:solidFill>
                <a:latin typeface="HG丸ｺﾞｼｯｸM-PRO" panose="020F0600000000000000" pitchFamily="50" charset="-128"/>
                <a:ea typeface="HG丸ｺﾞｼｯｸM-PRO" panose="020F0600000000000000" pitchFamily="50" charset="-128"/>
              </a:rPr>
              <a:t>【</a:t>
            </a:r>
            <a:r>
              <a:rPr lang="ja-JP" altLang="en-US" sz="1400" dirty="0">
                <a:solidFill>
                  <a:prstClr val="black"/>
                </a:solidFill>
                <a:latin typeface="HG丸ｺﾞｼｯｸM-PRO" panose="020F0600000000000000" pitchFamily="50" charset="-128"/>
                <a:ea typeface="HG丸ｺﾞｼｯｸM-PRO" panose="020F0600000000000000" pitchFamily="50" charset="-128"/>
              </a:rPr>
              <a:t>できていること・</a:t>
            </a:r>
            <a:r>
              <a:rPr lang="ja-JP" altLang="en-US" sz="1400" dirty="0" smtClean="0">
                <a:solidFill>
                  <a:prstClr val="black"/>
                </a:solidFill>
                <a:latin typeface="HG丸ｺﾞｼｯｸM-PRO" panose="020F0600000000000000" pitchFamily="50" charset="-128"/>
                <a:ea typeface="HG丸ｺﾞｼｯｸM-PRO" panose="020F0600000000000000" pitchFamily="50" charset="-128"/>
              </a:rPr>
              <a:t>工夫</a:t>
            </a:r>
            <a:r>
              <a:rPr lang="en-US" altLang="ja-JP" sz="1400" dirty="0" smtClean="0">
                <a:solidFill>
                  <a:prstClr val="black"/>
                </a:solidFill>
                <a:latin typeface="HG丸ｺﾞｼｯｸM-PRO" panose="020F0600000000000000" pitchFamily="50" charset="-128"/>
                <a:ea typeface="HG丸ｺﾞｼｯｸM-PRO" panose="020F0600000000000000" pitchFamily="50" charset="-128"/>
              </a:rPr>
              <a:t>】</a:t>
            </a:r>
            <a:endParaRPr lang="ja-JP" altLang="en-US" sz="1400" dirty="0">
              <a:solidFill>
                <a:prstClr val="black"/>
              </a:solidFill>
              <a:latin typeface="HG丸ｺﾞｼｯｸM-PRO" panose="020F0600000000000000" pitchFamily="50" charset="-128"/>
              <a:ea typeface="HG丸ｺﾞｼｯｸM-PRO" panose="020F0600000000000000" pitchFamily="50" charset="-128"/>
            </a:endParaRPr>
          </a:p>
        </p:txBody>
      </p:sp>
      <p:sp>
        <p:nvSpPr>
          <p:cNvPr id="26" name="テキスト ボックス 25">
            <a:extLst>
              <a:ext uri="{FF2B5EF4-FFF2-40B4-BE49-F238E27FC236}">
                <a16:creationId xmlns:a16="http://schemas.microsoft.com/office/drawing/2014/main" xmlns="" id="{463C15D9-2CAF-43EA-8A94-0D40B69B89B5}"/>
              </a:ext>
            </a:extLst>
          </p:cNvPr>
          <p:cNvSpPr txBox="1"/>
          <p:nvPr/>
        </p:nvSpPr>
        <p:spPr>
          <a:xfrm>
            <a:off x="6991462" y="2915493"/>
            <a:ext cx="2533066" cy="307777"/>
          </a:xfrm>
          <a:prstGeom prst="rect">
            <a:avLst/>
          </a:prstGeom>
          <a:noFill/>
        </p:spPr>
        <p:txBody>
          <a:bodyPr wrap="square" rtlCol="0">
            <a:spAutoFit/>
          </a:bodyPr>
          <a:lstStyle/>
          <a:p>
            <a:r>
              <a:rPr lang="en-US" altLang="ja-JP" sz="1400" dirty="0">
                <a:solidFill>
                  <a:prstClr val="black"/>
                </a:solidFill>
                <a:latin typeface="HG丸ｺﾞｼｯｸM-PRO" panose="020F0600000000000000" pitchFamily="50" charset="-128"/>
                <a:ea typeface="HG丸ｺﾞｼｯｸM-PRO" panose="020F0600000000000000" pitchFamily="50" charset="-128"/>
              </a:rPr>
              <a:t>【</a:t>
            </a:r>
            <a:r>
              <a:rPr lang="ja-JP" altLang="en-US" sz="1400" dirty="0">
                <a:solidFill>
                  <a:prstClr val="black"/>
                </a:solidFill>
                <a:latin typeface="HG丸ｺﾞｼｯｸM-PRO" panose="020F0600000000000000" pitchFamily="50" charset="-128"/>
                <a:ea typeface="HG丸ｺﾞｼｯｸM-PRO" panose="020F0600000000000000" pitchFamily="50" charset="-128"/>
              </a:rPr>
              <a:t>今後取り組みたいこと</a:t>
            </a:r>
            <a:r>
              <a:rPr lang="en-US" altLang="ja-JP" sz="1400" dirty="0">
                <a:solidFill>
                  <a:prstClr val="black"/>
                </a:solidFill>
                <a:latin typeface="HG丸ｺﾞｼｯｸM-PRO" panose="020F0600000000000000" pitchFamily="50" charset="-128"/>
                <a:ea typeface="HG丸ｺﾞｼｯｸM-PRO" panose="020F0600000000000000" pitchFamily="50" charset="-128"/>
              </a:rPr>
              <a:t>】</a:t>
            </a:r>
            <a:endParaRPr lang="ja-JP" altLang="en-US" sz="1400" dirty="0">
              <a:solidFill>
                <a:prstClr val="black"/>
              </a:solidFill>
              <a:latin typeface="HG丸ｺﾞｼｯｸM-PRO" panose="020F0600000000000000" pitchFamily="50" charset="-128"/>
              <a:ea typeface="HG丸ｺﾞｼｯｸM-PRO" panose="020F0600000000000000" pitchFamily="50" charset="-128"/>
            </a:endParaRPr>
          </a:p>
        </p:txBody>
      </p:sp>
      <p:sp>
        <p:nvSpPr>
          <p:cNvPr id="28" name="テキスト ボックス 27">
            <a:extLst>
              <a:ext uri="{FF2B5EF4-FFF2-40B4-BE49-F238E27FC236}">
                <a16:creationId xmlns:a16="http://schemas.microsoft.com/office/drawing/2014/main" xmlns="" id="{463C15D9-2CAF-43EA-8A94-0D40B69B89B5}"/>
              </a:ext>
            </a:extLst>
          </p:cNvPr>
          <p:cNvSpPr txBox="1"/>
          <p:nvPr/>
        </p:nvSpPr>
        <p:spPr>
          <a:xfrm>
            <a:off x="6913664" y="1677300"/>
            <a:ext cx="2533066" cy="307777"/>
          </a:xfrm>
          <a:prstGeom prst="rect">
            <a:avLst/>
          </a:prstGeom>
          <a:noFill/>
        </p:spPr>
        <p:txBody>
          <a:bodyPr wrap="square" rtlCol="0">
            <a:spAutoFit/>
          </a:bodyPr>
          <a:lstStyle/>
          <a:p>
            <a:r>
              <a:rPr lang="en-US" altLang="ja-JP" sz="1400" dirty="0">
                <a:solidFill>
                  <a:prstClr val="black"/>
                </a:solidFill>
                <a:latin typeface="HG丸ｺﾞｼｯｸM-PRO" panose="020F0600000000000000" pitchFamily="50" charset="-128"/>
                <a:ea typeface="HG丸ｺﾞｼｯｸM-PRO" panose="020F0600000000000000" pitchFamily="50" charset="-128"/>
              </a:rPr>
              <a:t>【</a:t>
            </a:r>
            <a:r>
              <a:rPr lang="ja-JP" altLang="en-US" sz="1400" dirty="0">
                <a:solidFill>
                  <a:prstClr val="black"/>
                </a:solidFill>
                <a:latin typeface="HG丸ｺﾞｼｯｸM-PRO" panose="020F0600000000000000" pitchFamily="50" charset="-128"/>
                <a:ea typeface="HG丸ｺﾞｼｯｸM-PRO" panose="020F0600000000000000" pitchFamily="50" charset="-128"/>
              </a:rPr>
              <a:t>今後取り組みたいこと</a:t>
            </a:r>
            <a:r>
              <a:rPr lang="en-US" altLang="ja-JP" sz="1400" dirty="0">
                <a:solidFill>
                  <a:prstClr val="black"/>
                </a:solidFill>
                <a:latin typeface="HG丸ｺﾞｼｯｸM-PRO" panose="020F0600000000000000" pitchFamily="50" charset="-128"/>
                <a:ea typeface="HG丸ｺﾞｼｯｸM-PRO" panose="020F0600000000000000" pitchFamily="50" charset="-128"/>
              </a:rPr>
              <a:t>】</a:t>
            </a:r>
            <a:endParaRPr lang="ja-JP" altLang="en-US" sz="1400" dirty="0">
              <a:solidFill>
                <a:prstClr val="black"/>
              </a:solidFill>
              <a:latin typeface="HG丸ｺﾞｼｯｸM-PRO" panose="020F0600000000000000" pitchFamily="50" charset="-128"/>
              <a:ea typeface="HG丸ｺﾞｼｯｸM-PRO" panose="020F0600000000000000" pitchFamily="50" charset="-128"/>
            </a:endParaRPr>
          </a:p>
        </p:txBody>
      </p:sp>
      <p:pic>
        <p:nvPicPr>
          <p:cNvPr id="21" name="Picture 3"/>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589581" y="3974829"/>
            <a:ext cx="2599409" cy="25994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2" name="Picture 4"/>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1356224" y="4206001"/>
            <a:ext cx="2350569" cy="2347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4" name="角丸四角形 5">
            <a:extLst>
              <a:ext uri="{FF2B5EF4-FFF2-40B4-BE49-F238E27FC236}">
                <a16:creationId xmlns:a16="http://schemas.microsoft.com/office/drawing/2014/main" xmlns="" id="{1DEFE012-627A-480D-87EE-C26AD602D8D9}"/>
              </a:ext>
            </a:extLst>
          </p:cNvPr>
          <p:cNvSpPr/>
          <p:nvPr/>
        </p:nvSpPr>
        <p:spPr>
          <a:xfrm>
            <a:off x="3555923" y="5285624"/>
            <a:ext cx="6019512" cy="1236795"/>
          </a:xfrm>
          <a:prstGeom prst="roundRect">
            <a:avLst/>
          </a:prstGeom>
          <a:ln>
            <a:solidFill>
              <a:srgbClr val="4D4D4D"/>
            </a:solidFill>
          </a:ln>
        </p:spPr>
        <p:style>
          <a:lnRef idx="2">
            <a:schemeClr val="accent6"/>
          </a:lnRef>
          <a:fillRef idx="1">
            <a:schemeClr val="lt1"/>
          </a:fillRef>
          <a:effectRef idx="0">
            <a:schemeClr val="accent6"/>
          </a:effectRef>
          <a:fontRef idx="minor">
            <a:schemeClr val="dk1"/>
          </a:fontRef>
        </p:style>
        <p:txBody>
          <a:bodyPr vert="eaVert" rtlCol="0" anchor="b"/>
          <a:lstStyle/>
          <a:p>
            <a:r>
              <a:rPr lang="ja-JP" altLang="en-US" sz="2000" dirty="0">
                <a:solidFill>
                  <a:prstClr val="black"/>
                </a:solidFill>
                <a:latin typeface="HG丸ｺﾞｼｯｸM-PRO" panose="020F0600000000000000" pitchFamily="50" charset="-128"/>
                <a:ea typeface="HG丸ｺﾞｼｯｸM-PRO" panose="020F0600000000000000" pitchFamily="50" charset="-128"/>
              </a:rPr>
              <a:t>　</a:t>
            </a:r>
            <a:r>
              <a:rPr lang="ja-JP" altLang="en-US" sz="1400" b="1" dirty="0">
                <a:solidFill>
                  <a:prstClr val="black"/>
                </a:solidFill>
                <a:latin typeface="HG丸ｺﾞｼｯｸM-PRO" panose="020F0600000000000000" pitchFamily="50" charset="-128"/>
                <a:ea typeface="HG丸ｺﾞｼｯｸM-PRO" panose="020F0600000000000000" pitchFamily="50" charset="-128"/>
              </a:rPr>
              <a:t>その他のセルフケア</a:t>
            </a:r>
            <a:endParaRPr lang="ja-JP" altLang="en-US" sz="2000" b="1" dirty="0">
              <a:solidFill>
                <a:prstClr val="black"/>
              </a:solidFill>
              <a:latin typeface="HG丸ｺﾞｼｯｸM-PRO" panose="020F0600000000000000" pitchFamily="50" charset="-128"/>
              <a:ea typeface="HG丸ｺﾞｼｯｸM-PRO" panose="020F0600000000000000" pitchFamily="50" charset="-128"/>
            </a:endParaRPr>
          </a:p>
        </p:txBody>
      </p:sp>
      <p:sp>
        <p:nvSpPr>
          <p:cNvPr id="37" name="テキスト ボックス 36">
            <a:extLst>
              <a:ext uri="{FF2B5EF4-FFF2-40B4-BE49-F238E27FC236}">
                <a16:creationId xmlns:a16="http://schemas.microsoft.com/office/drawing/2014/main" xmlns="" id="{7E047F55-CFD2-4DEB-B4BB-58F00B587965}"/>
              </a:ext>
            </a:extLst>
          </p:cNvPr>
          <p:cNvSpPr txBox="1"/>
          <p:nvPr/>
        </p:nvSpPr>
        <p:spPr>
          <a:xfrm>
            <a:off x="4281629" y="5225833"/>
            <a:ext cx="2339102" cy="307777"/>
          </a:xfrm>
          <a:prstGeom prst="rect">
            <a:avLst/>
          </a:prstGeom>
          <a:noFill/>
        </p:spPr>
        <p:txBody>
          <a:bodyPr wrap="none" rtlCol="0">
            <a:spAutoFit/>
          </a:bodyPr>
          <a:lstStyle/>
          <a:p>
            <a:r>
              <a:rPr lang="en-US" altLang="ja-JP" sz="1400" dirty="0">
                <a:solidFill>
                  <a:prstClr val="black"/>
                </a:solidFill>
                <a:latin typeface="HG丸ｺﾞｼｯｸM-PRO" panose="020F0600000000000000" pitchFamily="50" charset="-128"/>
                <a:ea typeface="HG丸ｺﾞｼｯｸM-PRO" panose="020F0600000000000000" pitchFamily="50" charset="-128"/>
              </a:rPr>
              <a:t>【</a:t>
            </a:r>
            <a:r>
              <a:rPr lang="ja-JP" altLang="en-US" sz="1400" dirty="0">
                <a:solidFill>
                  <a:prstClr val="black"/>
                </a:solidFill>
                <a:latin typeface="HG丸ｺﾞｼｯｸM-PRO" panose="020F0600000000000000" pitchFamily="50" charset="-128"/>
                <a:ea typeface="HG丸ｺﾞｼｯｸM-PRO" panose="020F0600000000000000" pitchFamily="50" charset="-128"/>
              </a:rPr>
              <a:t>できていること・工夫</a:t>
            </a:r>
            <a:r>
              <a:rPr lang="en-US" altLang="ja-JP" sz="1400" dirty="0">
                <a:solidFill>
                  <a:prstClr val="black"/>
                </a:solidFill>
                <a:latin typeface="HG丸ｺﾞｼｯｸM-PRO" panose="020F0600000000000000" pitchFamily="50" charset="-128"/>
                <a:ea typeface="HG丸ｺﾞｼｯｸM-PRO" panose="020F0600000000000000" pitchFamily="50" charset="-128"/>
              </a:rPr>
              <a:t>】</a:t>
            </a:r>
            <a:endParaRPr lang="ja-JP" altLang="en-US" sz="1400" dirty="0">
              <a:solidFill>
                <a:prstClr val="black"/>
              </a:solidFill>
              <a:latin typeface="HG丸ｺﾞｼｯｸM-PRO" panose="020F0600000000000000" pitchFamily="50" charset="-128"/>
              <a:ea typeface="HG丸ｺﾞｼｯｸM-PRO" panose="020F0600000000000000" pitchFamily="50" charset="-128"/>
            </a:endParaRPr>
          </a:p>
        </p:txBody>
      </p:sp>
      <p:sp>
        <p:nvSpPr>
          <p:cNvPr id="38" name="テキスト ボックス 37">
            <a:extLst>
              <a:ext uri="{FF2B5EF4-FFF2-40B4-BE49-F238E27FC236}">
                <a16:creationId xmlns:a16="http://schemas.microsoft.com/office/drawing/2014/main" xmlns="" id="{B1C696EC-EF0E-47DF-BE65-B48FE0ABDF8E}"/>
              </a:ext>
            </a:extLst>
          </p:cNvPr>
          <p:cNvSpPr txBox="1"/>
          <p:nvPr/>
        </p:nvSpPr>
        <p:spPr>
          <a:xfrm>
            <a:off x="7107628" y="5225832"/>
            <a:ext cx="2339102" cy="307777"/>
          </a:xfrm>
          <a:prstGeom prst="rect">
            <a:avLst/>
          </a:prstGeom>
          <a:noFill/>
        </p:spPr>
        <p:txBody>
          <a:bodyPr wrap="none" rtlCol="0">
            <a:spAutoFit/>
          </a:bodyPr>
          <a:lstStyle/>
          <a:p>
            <a:r>
              <a:rPr lang="en-US" altLang="ja-JP" sz="1400" dirty="0">
                <a:solidFill>
                  <a:prstClr val="black"/>
                </a:solidFill>
                <a:latin typeface="HG丸ｺﾞｼｯｸM-PRO" panose="020F0600000000000000" pitchFamily="50" charset="-128"/>
                <a:ea typeface="HG丸ｺﾞｼｯｸM-PRO" panose="020F0600000000000000" pitchFamily="50" charset="-128"/>
              </a:rPr>
              <a:t>【</a:t>
            </a:r>
            <a:r>
              <a:rPr lang="ja-JP" altLang="en-US" sz="1400" dirty="0">
                <a:solidFill>
                  <a:prstClr val="black"/>
                </a:solidFill>
                <a:latin typeface="HG丸ｺﾞｼｯｸM-PRO" panose="020F0600000000000000" pitchFamily="50" charset="-128"/>
                <a:ea typeface="HG丸ｺﾞｼｯｸM-PRO" panose="020F0600000000000000" pitchFamily="50" charset="-128"/>
              </a:rPr>
              <a:t>今後取り組みたいこと</a:t>
            </a:r>
            <a:r>
              <a:rPr lang="en-US" altLang="ja-JP" sz="1400" dirty="0">
                <a:solidFill>
                  <a:prstClr val="black"/>
                </a:solidFill>
                <a:latin typeface="HG丸ｺﾞｼｯｸM-PRO" panose="020F0600000000000000" pitchFamily="50" charset="-128"/>
                <a:ea typeface="HG丸ｺﾞｼｯｸM-PRO" panose="020F0600000000000000" pitchFamily="50" charset="-128"/>
              </a:rPr>
              <a:t>】</a:t>
            </a:r>
            <a:endParaRPr lang="ja-JP" altLang="en-US" sz="1400" dirty="0">
              <a:solidFill>
                <a:prstClr val="black"/>
              </a:solidFill>
              <a:latin typeface="HG丸ｺﾞｼｯｸM-PRO" panose="020F0600000000000000" pitchFamily="50" charset="-128"/>
              <a:ea typeface="HG丸ｺﾞｼｯｸM-PRO" panose="020F0600000000000000" pitchFamily="50" charset="-128"/>
            </a:endParaRPr>
          </a:p>
        </p:txBody>
      </p:sp>
      <p:cxnSp>
        <p:nvCxnSpPr>
          <p:cNvPr id="8" name="直線コネクタ 7"/>
          <p:cNvCxnSpPr>
            <a:cxnSpLocks/>
          </p:cNvCxnSpPr>
          <p:nvPr/>
        </p:nvCxnSpPr>
        <p:spPr>
          <a:xfrm>
            <a:off x="6734432" y="1692876"/>
            <a:ext cx="0" cy="481845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5323776"/>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03411" y="440974"/>
            <a:ext cx="9502588" cy="1325563"/>
          </a:xfrm>
        </p:spPr>
        <p:txBody>
          <a:bodyPr>
            <a:normAutofit fontScale="90000"/>
          </a:bodyPr>
          <a:lstStyle/>
          <a:p>
            <a:r>
              <a:rPr lang="en-US" altLang="ja-JP" sz="3600" b="1" dirty="0">
                <a:latin typeface="HG丸ｺﾞｼｯｸM-PRO" panose="020F0600000000000000" pitchFamily="50" charset="-128"/>
                <a:ea typeface="HG丸ｺﾞｼｯｸM-PRO" panose="020F0600000000000000" pitchFamily="50" charset="-128"/>
              </a:rPr>
              <a:t>【</a:t>
            </a:r>
            <a:r>
              <a:rPr lang="ja-JP" altLang="en-US" sz="3600" b="1" dirty="0">
                <a:latin typeface="HG丸ｺﾞｼｯｸM-PRO" panose="020F0600000000000000" pitchFamily="50" charset="-128"/>
                <a:ea typeface="HG丸ｺﾞｼｯｸM-PRO" panose="020F0600000000000000" pitchFamily="50" charset="-128"/>
              </a:rPr>
              <a:t>ワーク</a:t>
            </a:r>
            <a:r>
              <a:rPr lang="en-US" altLang="ja-JP" sz="3600" b="1" dirty="0">
                <a:latin typeface="HG丸ｺﾞｼｯｸM-PRO" panose="020F0600000000000000" pitchFamily="50" charset="-128"/>
                <a:ea typeface="HG丸ｺﾞｼｯｸM-PRO" panose="020F0600000000000000" pitchFamily="50" charset="-128"/>
              </a:rPr>
              <a:t>】</a:t>
            </a:r>
            <a:br>
              <a:rPr lang="en-US" altLang="ja-JP" sz="3600" b="1" dirty="0">
                <a:latin typeface="HG丸ｺﾞｼｯｸM-PRO" panose="020F0600000000000000" pitchFamily="50" charset="-128"/>
                <a:ea typeface="HG丸ｺﾞｼｯｸM-PRO" panose="020F0600000000000000" pitchFamily="50" charset="-128"/>
              </a:rPr>
            </a:br>
            <a:r>
              <a:rPr lang="en-US" altLang="ja-JP" sz="3600" b="1" dirty="0">
                <a:latin typeface="HG丸ｺﾞｼｯｸM-PRO" panose="020F0600000000000000" pitchFamily="50" charset="-128"/>
                <a:ea typeface="HG丸ｺﾞｼｯｸM-PRO" panose="020F0600000000000000" pitchFamily="50" charset="-128"/>
              </a:rPr>
              <a:t/>
            </a:r>
            <a:br>
              <a:rPr lang="en-US" altLang="ja-JP" sz="3600" b="1" dirty="0">
                <a:latin typeface="HG丸ｺﾞｼｯｸM-PRO" panose="020F0600000000000000" pitchFamily="50" charset="-128"/>
                <a:ea typeface="HG丸ｺﾞｼｯｸM-PRO" panose="020F0600000000000000" pitchFamily="50" charset="-128"/>
              </a:rPr>
            </a:br>
            <a:r>
              <a:rPr lang="ja-JP" altLang="en-US" sz="3600" b="1" dirty="0">
                <a:latin typeface="HG丸ｺﾞｼｯｸM-PRO" panose="020F0600000000000000" pitchFamily="50" charset="-128"/>
                <a:ea typeface="HG丸ｺﾞｼｯｸM-PRO" panose="020F0600000000000000" pitchFamily="50" charset="-128"/>
              </a:rPr>
              <a:t>ご自身の生活習慣についてチェックしましょう！</a:t>
            </a:r>
            <a:endParaRPr kumimoji="1" lang="ja-JP" altLang="en-US" sz="3600" b="1" dirty="0">
              <a:latin typeface="HG丸ｺﾞｼｯｸM-PRO" panose="020F0600000000000000" pitchFamily="50" charset="-128"/>
              <a:ea typeface="HG丸ｺﾞｼｯｸM-PRO" panose="020F0600000000000000" pitchFamily="50" charset="-128"/>
            </a:endParaRPr>
          </a:p>
        </p:txBody>
      </p:sp>
      <p:sp>
        <p:nvSpPr>
          <p:cNvPr id="3" name="タイトル 1"/>
          <p:cNvSpPr txBox="1">
            <a:spLocks/>
          </p:cNvSpPr>
          <p:nvPr/>
        </p:nvSpPr>
        <p:spPr>
          <a:xfrm>
            <a:off x="766747" y="2129117"/>
            <a:ext cx="8775917" cy="4034779"/>
          </a:xfrm>
          <a:prstGeom prst="rect">
            <a:avLst/>
          </a:prstGeom>
          <a:ln>
            <a:solidFill>
              <a:schemeClr val="tx1"/>
            </a:solidFill>
            <a:prstDash val="dashDot"/>
          </a:ln>
        </p:spPr>
        <p:txBody>
          <a:bodyPr vert="horz" lIns="91440" tIns="45720" rIns="91440" bIns="45720" rtlCol="0" anchor="ctr">
            <a:no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ja-JP" altLang="en-US" sz="2400" dirty="0">
                <a:solidFill>
                  <a:prstClr val="black"/>
                </a:solidFill>
                <a:latin typeface="HG丸ｺﾞｼｯｸM-PRO" panose="020F0600000000000000" pitchFamily="50" charset="-128"/>
                <a:ea typeface="HG丸ｺﾞｼｯｸM-PRO" panose="020F0600000000000000" pitchFamily="50" charset="-128"/>
              </a:rPr>
              <a:t>１：</a:t>
            </a:r>
            <a:r>
              <a:rPr lang="en-US" altLang="ja-JP" sz="2400" dirty="0">
                <a:solidFill>
                  <a:prstClr val="black"/>
                </a:solidFill>
                <a:latin typeface="HG丸ｺﾞｼｯｸM-PRO" panose="020F0600000000000000" pitchFamily="50" charset="-128"/>
                <a:ea typeface="HG丸ｺﾞｼｯｸM-PRO" panose="020F0600000000000000" pitchFamily="50" charset="-128"/>
              </a:rPr>
              <a:t>【</a:t>
            </a:r>
            <a:r>
              <a:rPr lang="ja-JP" altLang="en-US" sz="2400" dirty="0">
                <a:solidFill>
                  <a:prstClr val="black"/>
                </a:solidFill>
                <a:latin typeface="HG丸ｺﾞｼｯｸM-PRO" panose="020F0600000000000000" pitchFamily="50" charset="-128"/>
                <a:ea typeface="HG丸ｺﾞｼｯｸM-PRO" panose="020F0600000000000000" pitchFamily="50" charset="-128"/>
              </a:rPr>
              <a:t>シート１</a:t>
            </a:r>
            <a:r>
              <a:rPr lang="en-US" altLang="ja-JP" sz="2400" dirty="0">
                <a:solidFill>
                  <a:prstClr val="black"/>
                </a:solidFill>
                <a:latin typeface="HG丸ｺﾞｼｯｸM-PRO" panose="020F0600000000000000" pitchFamily="50" charset="-128"/>
                <a:ea typeface="HG丸ｺﾞｼｯｸM-PRO" panose="020F0600000000000000" pitchFamily="50" charset="-128"/>
              </a:rPr>
              <a:t>】</a:t>
            </a:r>
            <a:r>
              <a:rPr lang="ja-JP" altLang="en-US" sz="2400" dirty="0">
                <a:solidFill>
                  <a:prstClr val="black"/>
                </a:solidFill>
                <a:latin typeface="HG丸ｺﾞｼｯｸM-PRO" panose="020F0600000000000000" pitchFamily="50" charset="-128"/>
                <a:ea typeface="HG丸ｺﾞｼｯｸM-PRO" panose="020F0600000000000000" pitchFamily="50" charset="-128"/>
              </a:rPr>
              <a:t>「生活習慣自己チェック表」にチェック</a:t>
            </a:r>
            <a:r>
              <a:rPr lang="ja-JP" altLang="en-US" sz="2400" dirty="0" smtClean="0">
                <a:solidFill>
                  <a:prstClr val="black"/>
                </a:solidFill>
                <a:latin typeface="HG丸ｺﾞｼｯｸM-PRO" panose="020F0600000000000000" pitchFamily="50" charset="-128"/>
                <a:ea typeface="HG丸ｺﾞｼｯｸM-PRO" panose="020F0600000000000000" pitchFamily="50" charset="-128"/>
              </a:rPr>
              <a:t>を</a:t>
            </a:r>
            <a:endParaRPr lang="en-US" altLang="ja-JP" sz="2400" dirty="0" smtClean="0">
              <a:solidFill>
                <a:prstClr val="black"/>
              </a:solidFill>
              <a:latin typeface="HG丸ｺﾞｼｯｸM-PRO" panose="020F0600000000000000" pitchFamily="50" charset="-128"/>
              <a:ea typeface="HG丸ｺﾞｼｯｸM-PRO" panose="020F0600000000000000" pitchFamily="50" charset="-128"/>
            </a:endParaRPr>
          </a:p>
          <a:p>
            <a:r>
              <a:rPr lang="ja-JP" altLang="en-US" sz="2400" dirty="0" smtClean="0">
                <a:solidFill>
                  <a:prstClr val="black"/>
                </a:solidFill>
                <a:latin typeface="HG丸ｺﾞｼｯｸM-PRO" panose="020F0600000000000000" pitchFamily="50" charset="-128"/>
                <a:ea typeface="HG丸ｺﾞｼｯｸM-PRO" panose="020F0600000000000000" pitchFamily="50" charset="-128"/>
              </a:rPr>
              <a:t>　　　　　　　　入れましょう</a:t>
            </a:r>
            <a:endParaRPr lang="en-US" altLang="ja-JP" sz="2400" dirty="0">
              <a:solidFill>
                <a:prstClr val="black"/>
              </a:solidFill>
              <a:latin typeface="HG丸ｺﾞｼｯｸM-PRO" panose="020F0600000000000000" pitchFamily="50" charset="-128"/>
              <a:ea typeface="HG丸ｺﾞｼｯｸM-PRO" panose="020F0600000000000000" pitchFamily="50" charset="-128"/>
            </a:endParaRPr>
          </a:p>
          <a:p>
            <a:endParaRPr lang="en-US" altLang="ja-JP" sz="2400" dirty="0">
              <a:solidFill>
                <a:prstClr val="black"/>
              </a:solidFill>
              <a:latin typeface="HG丸ｺﾞｼｯｸM-PRO" panose="020F0600000000000000" pitchFamily="50" charset="-128"/>
              <a:ea typeface="HG丸ｺﾞｼｯｸM-PRO" panose="020F0600000000000000" pitchFamily="50" charset="-128"/>
            </a:endParaRPr>
          </a:p>
          <a:p>
            <a:endParaRPr lang="en-US" altLang="ja-JP" sz="2400" dirty="0">
              <a:solidFill>
                <a:prstClr val="black"/>
              </a:solidFill>
              <a:latin typeface="HG丸ｺﾞｼｯｸM-PRO" panose="020F0600000000000000" pitchFamily="50" charset="-128"/>
              <a:ea typeface="HG丸ｺﾞｼｯｸM-PRO" panose="020F0600000000000000" pitchFamily="50" charset="-128"/>
            </a:endParaRPr>
          </a:p>
          <a:p>
            <a:r>
              <a:rPr lang="ja-JP" altLang="en-US" sz="2400" dirty="0">
                <a:solidFill>
                  <a:prstClr val="black"/>
                </a:solidFill>
                <a:latin typeface="HG丸ｺﾞｼｯｸM-PRO" panose="020F0600000000000000" pitchFamily="50" charset="-128"/>
                <a:ea typeface="HG丸ｺﾞｼｯｸM-PRO" panose="020F0600000000000000" pitchFamily="50" charset="-128"/>
              </a:rPr>
              <a:t>２：</a:t>
            </a:r>
            <a:r>
              <a:rPr lang="en-US" altLang="ja-JP" sz="2400" dirty="0">
                <a:solidFill>
                  <a:prstClr val="black"/>
                </a:solidFill>
                <a:latin typeface="HG丸ｺﾞｼｯｸM-PRO" panose="020F0600000000000000" pitchFamily="50" charset="-128"/>
                <a:ea typeface="HG丸ｺﾞｼｯｸM-PRO" panose="020F0600000000000000" pitchFamily="50" charset="-128"/>
              </a:rPr>
              <a:t>【</a:t>
            </a:r>
            <a:r>
              <a:rPr lang="ja-JP" altLang="en-US" sz="2400" dirty="0">
                <a:solidFill>
                  <a:prstClr val="black"/>
                </a:solidFill>
                <a:latin typeface="HG丸ｺﾞｼｯｸM-PRO" panose="020F0600000000000000" pitchFamily="50" charset="-128"/>
                <a:ea typeface="HG丸ｺﾞｼｯｸM-PRO" panose="020F0600000000000000" pitchFamily="50" charset="-128"/>
              </a:rPr>
              <a:t>シート２</a:t>
            </a:r>
            <a:r>
              <a:rPr lang="en-US" altLang="ja-JP" sz="2400" dirty="0">
                <a:solidFill>
                  <a:prstClr val="black"/>
                </a:solidFill>
                <a:latin typeface="HG丸ｺﾞｼｯｸM-PRO" panose="020F0600000000000000" pitchFamily="50" charset="-128"/>
                <a:ea typeface="HG丸ｺﾞｼｯｸM-PRO" panose="020F0600000000000000" pitchFamily="50" charset="-128"/>
              </a:rPr>
              <a:t>】</a:t>
            </a:r>
            <a:r>
              <a:rPr lang="ja-JP" altLang="en-US" sz="2400" dirty="0">
                <a:solidFill>
                  <a:prstClr val="black"/>
                </a:solidFill>
                <a:latin typeface="HG丸ｺﾞｼｯｸM-PRO" panose="020F0600000000000000" pitchFamily="50" charset="-128"/>
                <a:ea typeface="HG丸ｺﾞｼｯｸM-PRO" panose="020F0600000000000000" pitchFamily="50" charset="-128"/>
              </a:rPr>
              <a:t>「振り返ってみよう、生活習慣」に記入し</a:t>
            </a:r>
            <a:r>
              <a:rPr lang="ja-JP" altLang="en-US" sz="2400" dirty="0" err="1">
                <a:solidFill>
                  <a:prstClr val="black"/>
                </a:solidFill>
                <a:latin typeface="HG丸ｺﾞｼｯｸM-PRO" panose="020F0600000000000000" pitchFamily="50" charset="-128"/>
                <a:ea typeface="HG丸ｺﾞｼｯｸM-PRO" panose="020F0600000000000000" pitchFamily="50" charset="-128"/>
              </a:rPr>
              <a:t>ま</a:t>
            </a:r>
            <a:r>
              <a:rPr lang="ja-JP" altLang="en-US" sz="2400" dirty="0">
                <a:solidFill>
                  <a:prstClr val="black"/>
                </a:solidFill>
                <a:latin typeface="HG丸ｺﾞｼｯｸM-PRO" panose="020F0600000000000000" pitchFamily="50" charset="-128"/>
                <a:ea typeface="HG丸ｺﾞｼｯｸM-PRO" panose="020F0600000000000000" pitchFamily="50" charset="-128"/>
              </a:rPr>
              <a:t>　　</a:t>
            </a:r>
            <a:endParaRPr lang="en-US" altLang="ja-JP" sz="2400" dirty="0">
              <a:solidFill>
                <a:prstClr val="black"/>
              </a:solidFill>
              <a:latin typeface="HG丸ｺﾞｼｯｸM-PRO" panose="020F0600000000000000" pitchFamily="50" charset="-128"/>
              <a:ea typeface="HG丸ｺﾞｼｯｸM-PRO" panose="020F0600000000000000" pitchFamily="50" charset="-128"/>
            </a:endParaRPr>
          </a:p>
          <a:p>
            <a:r>
              <a:rPr lang="ja-JP" altLang="en-US" sz="2400" dirty="0">
                <a:solidFill>
                  <a:prstClr val="black"/>
                </a:solidFill>
                <a:latin typeface="HG丸ｺﾞｼｯｸM-PRO" panose="020F0600000000000000" pitchFamily="50" charset="-128"/>
                <a:ea typeface="HG丸ｺﾞｼｯｸM-PRO" panose="020F0600000000000000" pitchFamily="50" charset="-128"/>
              </a:rPr>
              <a:t>　　</a:t>
            </a:r>
            <a:r>
              <a:rPr lang="ja-JP" altLang="en-US" sz="2400" dirty="0" smtClean="0">
                <a:solidFill>
                  <a:prstClr val="black"/>
                </a:solidFill>
                <a:latin typeface="HG丸ｺﾞｼｯｸM-PRO" panose="020F0600000000000000" pitchFamily="50" charset="-128"/>
                <a:ea typeface="HG丸ｺﾞｼｯｸM-PRO" panose="020F0600000000000000" pitchFamily="50" charset="-128"/>
              </a:rPr>
              <a:t>　　　　　　しょう</a:t>
            </a:r>
            <a:endParaRPr lang="en-US" altLang="ja-JP" sz="2400" dirty="0">
              <a:solidFill>
                <a:prstClr val="black"/>
              </a:solidFill>
              <a:latin typeface="HG丸ｺﾞｼｯｸM-PRO" panose="020F0600000000000000" pitchFamily="50" charset="-128"/>
              <a:ea typeface="HG丸ｺﾞｼｯｸM-PRO" panose="020F0600000000000000" pitchFamily="50" charset="-128"/>
            </a:endParaRPr>
          </a:p>
          <a:p>
            <a:endParaRPr lang="en-US" altLang="ja-JP" sz="2400" dirty="0">
              <a:solidFill>
                <a:prstClr val="black"/>
              </a:solidFill>
              <a:latin typeface="HG丸ｺﾞｼｯｸM-PRO" panose="020F0600000000000000" pitchFamily="50" charset="-128"/>
              <a:ea typeface="HG丸ｺﾞｼｯｸM-PRO" panose="020F0600000000000000" pitchFamily="50" charset="-128"/>
            </a:endParaRPr>
          </a:p>
          <a:p>
            <a:endParaRPr lang="en-US" altLang="ja-JP" sz="2400" dirty="0">
              <a:solidFill>
                <a:prstClr val="black"/>
              </a:solidFill>
              <a:latin typeface="HG丸ｺﾞｼｯｸM-PRO" panose="020F0600000000000000" pitchFamily="50" charset="-128"/>
              <a:ea typeface="HG丸ｺﾞｼｯｸM-PRO" panose="020F0600000000000000" pitchFamily="50" charset="-128"/>
            </a:endParaRPr>
          </a:p>
          <a:p>
            <a:r>
              <a:rPr lang="ja-JP" altLang="en-US" sz="2400" dirty="0">
                <a:solidFill>
                  <a:prstClr val="black"/>
                </a:solidFill>
                <a:latin typeface="HG丸ｺﾞｼｯｸM-PRO" panose="020F0600000000000000" pitchFamily="50" charset="-128"/>
                <a:ea typeface="HG丸ｺﾞｼｯｸM-PRO" panose="020F0600000000000000" pitchFamily="50" charset="-128"/>
              </a:rPr>
              <a:t>３：　内容（感想）をグループでシェアしましょう</a:t>
            </a:r>
            <a:endParaRPr lang="en-US" altLang="ja-JP" sz="2400" dirty="0">
              <a:solidFill>
                <a:prstClr val="black"/>
              </a:solidFill>
              <a:latin typeface="HG丸ｺﾞｼｯｸM-PRO" panose="020F0600000000000000" pitchFamily="50" charset="-128"/>
              <a:ea typeface="HG丸ｺﾞｼｯｸM-PRO" panose="020F0600000000000000" pitchFamily="50" charset="-128"/>
            </a:endParaRPr>
          </a:p>
          <a:p>
            <a:endParaRPr lang="ja-JP" altLang="en-US" sz="3600" dirty="0">
              <a:solidFill>
                <a:prstClr val="black"/>
              </a:solidFill>
              <a:latin typeface="HG丸ｺﾞｼｯｸM-PRO" panose="020F0600000000000000" pitchFamily="50" charset="-128"/>
              <a:ea typeface="HG丸ｺﾞｼｯｸM-PRO" panose="020F0600000000000000" pitchFamily="50" charset="-128"/>
            </a:endParaRPr>
          </a:p>
        </p:txBody>
      </p:sp>
    </p:spTree>
    <p:extLst>
      <p:ext uri="{BB962C8B-B14F-4D97-AF65-F5344CB8AC3E}">
        <p14:creationId xmlns:p14="http://schemas.microsoft.com/office/powerpoint/2010/main" val="280285998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648179" y="70076"/>
            <a:ext cx="8915400" cy="998984"/>
          </a:xfrm>
        </p:spPr>
        <p:txBody>
          <a:bodyPr>
            <a:normAutofit fontScale="90000"/>
          </a:bodyPr>
          <a:lstStyle/>
          <a:p>
            <a:pPr algn="l"/>
            <a:r>
              <a:rPr kumimoji="1" lang="ja-JP" altLang="en-US" sz="3600" b="1" dirty="0">
                <a:latin typeface="HG丸ｺﾞｼｯｸM-PRO" panose="020F0600000000000000" pitchFamily="50" charset="-128"/>
                <a:ea typeface="HG丸ｺﾞｼｯｸM-PRO" panose="020F0600000000000000" pitchFamily="50" charset="-128"/>
              </a:rPr>
              <a:t>はじめに</a:t>
            </a:r>
            <a:r>
              <a:rPr kumimoji="1" lang="en-US" altLang="ja-JP" sz="3600" b="1" dirty="0">
                <a:latin typeface="HG丸ｺﾞｼｯｸM-PRO" panose="020F0600000000000000" pitchFamily="50" charset="-128"/>
                <a:ea typeface="HG丸ｺﾞｼｯｸM-PRO" panose="020F0600000000000000" pitchFamily="50" charset="-128"/>
              </a:rPr>
              <a:t/>
            </a:r>
            <a:br>
              <a:rPr kumimoji="1" lang="en-US" altLang="ja-JP" sz="3600" b="1" dirty="0">
                <a:latin typeface="HG丸ｺﾞｼｯｸM-PRO" panose="020F0600000000000000" pitchFamily="50" charset="-128"/>
                <a:ea typeface="HG丸ｺﾞｼｯｸM-PRO" panose="020F0600000000000000" pitchFamily="50" charset="-128"/>
              </a:rPr>
            </a:br>
            <a:r>
              <a:rPr lang="ja-JP" altLang="en-US" sz="3600" b="1" dirty="0">
                <a:latin typeface="HG丸ｺﾞｼｯｸM-PRO" panose="020F0600000000000000" pitchFamily="50" charset="-128"/>
                <a:ea typeface="HG丸ｺﾞｼｯｸM-PRO" panose="020F0600000000000000" pitchFamily="50" charset="-128"/>
              </a:rPr>
              <a:t>　</a:t>
            </a:r>
            <a:r>
              <a:rPr kumimoji="1" lang="ja-JP" altLang="en-US" sz="4000" b="1" dirty="0">
                <a:latin typeface="HG丸ｺﾞｼｯｸM-PRO" panose="020F0600000000000000" pitchFamily="50" charset="-128"/>
                <a:ea typeface="HG丸ｺﾞｼｯｸM-PRO" panose="020F0600000000000000" pitchFamily="50" charset="-128"/>
              </a:rPr>
              <a:t>　</a:t>
            </a:r>
            <a:r>
              <a:rPr kumimoji="1" lang="ja-JP" altLang="en-US" sz="3600" b="1" dirty="0">
                <a:latin typeface="HG丸ｺﾞｼｯｸM-PRO" panose="020F0600000000000000" pitchFamily="50" charset="-128"/>
                <a:ea typeface="HG丸ｺﾞｼｯｸM-PRO" panose="020F0600000000000000" pitchFamily="50" charset="-128"/>
              </a:rPr>
              <a:t>日常生活基礎力とは</a:t>
            </a:r>
            <a:endParaRPr kumimoji="1" lang="ja-JP" altLang="en-US" sz="3100" b="1" dirty="0">
              <a:latin typeface="HG丸ｺﾞｼｯｸM-PRO" panose="020F0600000000000000" pitchFamily="50" charset="-128"/>
              <a:ea typeface="HG丸ｺﾞｼｯｸM-PRO" panose="020F0600000000000000" pitchFamily="50" charset="-128"/>
            </a:endParaRPr>
          </a:p>
        </p:txBody>
      </p:sp>
      <p:sp>
        <p:nvSpPr>
          <p:cNvPr id="6" name="テキスト ボックス 5"/>
          <p:cNvSpPr txBox="1"/>
          <p:nvPr/>
        </p:nvSpPr>
        <p:spPr>
          <a:xfrm>
            <a:off x="4705770" y="5368535"/>
            <a:ext cx="800219" cy="561408"/>
          </a:xfrm>
          <a:prstGeom prst="rect">
            <a:avLst/>
          </a:prstGeom>
          <a:noFill/>
        </p:spPr>
        <p:txBody>
          <a:bodyPr vert="eaVert" wrap="square" rtlCol="0">
            <a:spAutoFit/>
          </a:bodyPr>
          <a:lstStyle/>
          <a:p>
            <a:r>
              <a:rPr lang="ja-JP" altLang="en-US" sz="4000" b="1" dirty="0">
                <a:solidFill>
                  <a:prstClr val="black"/>
                </a:solidFill>
              </a:rPr>
              <a:t>＝</a:t>
            </a:r>
          </a:p>
        </p:txBody>
      </p:sp>
      <p:sp>
        <p:nvSpPr>
          <p:cNvPr id="8" name="テキスト ボックス 7"/>
          <p:cNvSpPr txBox="1"/>
          <p:nvPr/>
        </p:nvSpPr>
        <p:spPr>
          <a:xfrm>
            <a:off x="1974647" y="5929960"/>
            <a:ext cx="6240693" cy="769441"/>
          </a:xfrm>
          <a:prstGeom prst="rect">
            <a:avLst/>
          </a:prstGeom>
          <a:solidFill>
            <a:schemeClr val="accent5">
              <a:lumMod val="60000"/>
              <a:lumOff val="40000"/>
            </a:schemeClr>
          </a:solidFill>
        </p:spPr>
        <p:txBody>
          <a:bodyPr wrap="square" rtlCol="0">
            <a:spAutoFit/>
          </a:bodyPr>
          <a:lstStyle/>
          <a:p>
            <a:pPr algn="ctr"/>
            <a:r>
              <a:rPr lang="ja-JP" altLang="en-US" sz="4400" dirty="0">
                <a:solidFill>
                  <a:prstClr val="black"/>
                </a:solidFill>
                <a:latin typeface="HGPｺﾞｼｯｸE" panose="020B0900000000000000" pitchFamily="50" charset="-128"/>
                <a:ea typeface="HGPｺﾞｼｯｸE" panose="020B0900000000000000" pitchFamily="50" charset="-128"/>
              </a:rPr>
              <a:t>日常生活基礎力</a:t>
            </a:r>
          </a:p>
        </p:txBody>
      </p:sp>
      <p:sp>
        <p:nvSpPr>
          <p:cNvPr id="9" name="四角形: 角を丸くする 8">
            <a:extLst>
              <a:ext uri="{FF2B5EF4-FFF2-40B4-BE49-F238E27FC236}">
                <a16:creationId xmlns:a16="http://schemas.microsoft.com/office/drawing/2014/main" xmlns="" id="{ED7BFE20-7F3E-4DAD-B228-2D8F0CB0A2B6}"/>
              </a:ext>
            </a:extLst>
          </p:cNvPr>
          <p:cNvSpPr/>
          <p:nvPr/>
        </p:nvSpPr>
        <p:spPr>
          <a:xfrm>
            <a:off x="1355908" y="1204944"/>
            <a:ext cx="7238319" cy="109013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3200" b="1" dirty="0">
                <a:solidFill>
                  <a:prstClr val="white"/>
                </a:solidFill>
                <a:latin typeface="HG丸ｺﾞｼｯｸM-PRO" panose="020F0600000000000000" pitchFamily="50" charset="-128"/>
                <a:ea typeface="HG丸ｺﾞｼｯｸM-PRO" panose="020F0600000000000000" pitchFamily="50" charset="-128"/>
              </a:rPr>
              <a:t>健康的で安定した職業生活</a:t>
            </a:r>
          </a:p>
        </p:txBody>
      </p:sp>
      <p:sp>
        <p:nvSpPr>
          <p:cNvPr id="15" name="矢印: 右 14">
            <a:extLst>
              <a:ext uri="{FF2B5EF4-FFF2-40B4-BE49-F238E27FC236}">
                <a16:creationId xmlns:a16="http://schemas.microsoft.com/office/drawing/2014/main" xmlns="" id="{E212FED3-35B5-431F-A75A-57FEC2E97FF2}"/>
              </a:ext>
            </a:extLst>
          </p:cNvPr>
          <p:cNvSpPr/>
          <p:nvPr/>
        </p:nvSpPr>
        <p:spPr>
          <a:xfrm rot="16200000">
            <a:off x="4634889" y="1934609"/>
            <a:ext cx="664591" cy="158567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16" name="テキスト ボックス 15">
            <a:extLst>
              <a:ext uri="{FF2B5EF4-FFF2-40B4-BE49-F238E27FC236}">
                <a16:creationId xmlns:a16="http://schemas.microsoft.com/office/drawing/2014/main" xmlns="" id="{41432890-B1EE-479F-99CC-A25A169F3025}"/>
              </a:ext>
            </a:extLst>
          </p:cNvPr>
          <p:cNvSpPr txBox="1"/>
          <p:nvPr/>
        </p:nvSpPr>
        <p:spPr>
          <a:xfrm>
            <a:off x="3171189" y="2531037"/>
            <a:ext cx="1563823" cy="584775"/>
          </a:xfrm>
          <a:prstGeom prst="rect">
            <a:avLst/>
          </a:prstGeom>
          <a:noFill/>
        </p:spPr>
        <p:txBody>
          <a:bodyPr wrap="square" rtlCol="0">
            <a:spAutoFit/>
          </a:bodyPr>
          <a:lstStyle/>
          <a:p>
            <a:r>
              <a:rPr lang="ja-JP" altLang="en-US" sz="3200" b="1" dirty="0">
                <a:solidFill>
                  <a:prstClr val="black"/>
                </a:solidFill>
                <a:latin typeface="HG丸ｺﾞｼｯｸM-PRO" panose="020F0600000000000000" pitchFamily="50" charset="-128"/>
                <a:ea typeface="HG丸ｺﾞｼｯｸM-PRO" panose="020F0600000000000000" pitchFamily="50" charset="-128"/>
              </a:rPr>
              <a:t>支え</a:t>
            </a:r>
          </a:p>
        </p:txBody>
      </p:sp>
      <p:sp>
        <p:nvSpPr>
          <p:cNvPr id="14" name="四角形: 角を丸くする 5">
            <a:extLst>
              <a:ext uri="{FF2B5EF4-FFF2-40B4-BE49-F238E27FC236}">
                <a16:creationId xmlns:a16="http://schemas.microsoft.com/office/drawing/2014/main" xmlns="" id="{C26A9A1F-1106-4C9A-874F-BDE3D39D633C}"/>
              </a:ext>
            </a:extLst>
          </p:cNvPr>
          <p:cNvSpPr/>
          <p:nvPr/>
        </p:nvSpPr>
        <p:spPr>
          <a:xfrm>
            <a:off x="2837925" y="3561630"/>
            <a:ext cx="4514137" cy="736223"/>
          </a:xfrm>
          <a:prstGeom prst="roundRect">
            <a:avLst/>
          </a:prstGeom>
          <a:solidFill>
            <a:srgbClr val="FFCC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400" b="1" dirty="0">
                <a:solidFill>
                  <a:prstClr val="black"/>
                </a:solidFill>
                <a:latin typeface="HG丸ｺﾞｼｯｸM-PRO" panose="020F0600000000000000" pitchFamily="50" charset="-128"/>
                <a:ea typeface="HG丸ｺﾞｼｯｸM-PRO" panose="020F0600000000000000" pitchFamily="50" charset="-128"/>
              </a:rPr>
              <a:t>よい生活習慣の継続</a:t>
            </a:r>
          </a:p>
        </p:txBody>
      </p:sp>
      <p:sp>
        <p:nvSpPr>
          <p:cNvPr id="18" name="楕円 1">
            <a:extLst>
              <a:ext uri="{FF2B5EF4-FFF2-40B4-BE49-F238E27FC236}">
                <a16:creationId xmlns:a16="http://schemas.microsoft.com/office/drawing/2014/main" xmlns="" id="{0D0BE6DC-6854-4876-84E5-7DD3A1EB272F}"/>
              </a:ext>
            </a:extLst>
          </p:cNvPr>
          <p:cNvSpPr/>
          <p:nvPr/>
        </p:nvSpPr>
        <p:spPr>
          <a:xfrm>
            <a:off x="3294934" y="4809557"/>
            <a:ext cx="1373667" cy="547556"/>
          </a:xfrm>
          <a:prstGeom prst="ellipse">
            <a:avLst/>
          </a:prstGeom>
          <a:solidFill>
            <a:srgbClr val="FFCCFF"/>
          </a:solid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ja-JP" altLang="en-US" b="1" dirty="0">
                <a:solidFill>
                  <a:prstClr val="black"/>
                </a:solidFill>
                <a:latin typeface="HG丸ｺﾞｼｯｸM-PRO" panose="020F0600000000000000" pitchFamily="50" charset="-128"/>
                <a:ea typeface="HG丸ｺﾞｼｯｸM-PRO" panose="020F0600000000000000" pitchFamily="50" charset="-128"/>
              </a:rPr>
              <a:t>食事</a:t>
            </a:r>
          </a:p>
        </p:txBody>
      </p:sp>
      <p:sp>
        <p:nvSpPr>
          <p:cNvPr id="19" name="楕円 26">
            <a:extLst>
              <a:ext uri="{FF2B5EF4-FFF2-40B4-BE49-F238E27FC236}">
                <a16:creationId xmlns:a16="http://schemas.microsoft.com/office/drawing/2014/main" xmlns="" id="{7319C0A3-4B16-4CE8-BFDE-521CB19CC53C}"/>
              </a:ext>
            </a:extLst>
          </p:cNvPr>
          <p:cNvSpPr/>
          <p:nvPr/>
        </p:nvSpPr>
        <p:spPr>
          <a:xfrm>
            <a:off x="4736708" y="4750999"/>
            <a:ext cx="1373667" cy="588264"/>
          </a:xfrm>
          <a:prstGeom prst="ellipse">
            <a:avLst/>
          </a:prstGeom>
          <a:solidFill>
            <a:srgbClr val="FFCCFF"/>
          </a:solid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ja-JP" altLang="en-US" b="1" dirty="0">
                <a:solidFill>
                  <a:prstClr val="black"/>
                </a:solidFill>
                <a:latin typeface="HG丸ｺﾞｼｯｸM-PRO" panose="020F0600000000000000" pitchFamily="50" charset="-128"/>
                <a:ea typeface="HG丸ｺﾞｼｯｸM-PRO" panose="020F0600000000000000" pitchFamily="50" charset="-128"/>
              </a:rPr>
              <a:t>運動</a:t>
            </a:r>
          </a:p>
        </p:txBody>
      </p:sp>
      <p:sp>
        <p:nvSpPr>
          <p:cNvPr id="20" name="楕円 30">
            <a:extLst>
              <a:ext uri="{FF2B5EF4-FFF2-40B4-BE49-F238E27FC236}">
                <a16:creationId xmlns:a16="http://schemas.microsoft.com/office/drawing/2014/main" xmlns="" id="{A23FE618-CBB3-47D0-B641-140728B5DD7B}"/>
              </a:ext>
            </a:extLst>
          </p:cNvPr>
          <p:cNvSpPr/>
          <p:nvPr/>
        </p:nvSpPr>
        <p:spPr>
          <a:xfrm>
            <a:off x="1720414" y="4782202"/>
            <a:ext cx="1502859" cy="569517"/>
          </a:xfrm>
          <a:prstGeom prst="ellipse">
            <a:avLst/>
          </a:prstGeom>
          <a:solidFill>
            <a:srgbClr val="FFCCFF"/>
          </a:solid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ja-JP" altLang="en-US" b="1" dirty="0">
                <a:solidFill>
                  <a:prstClr val="black"/>
                </a:solidFill>
                <a:latin typeface="HG丸ｺﾞｼｯｸM-PRO" panose="020F0600000000000000" pitchFamily="50" charset="-128"/>
                <a:ea typeface="HG丸ｺﾞｼｯｸM-PRO" panose="020F0600000000000000" pitchFamily="50" charset="-128"/>
              </a:rPr>
              <a:t>睡眠</a:t>
            </a:r>
          </a:p>
        </p:txBody>
      </p:sp>
      <p:sp>
        <p:nvSpPr>
          <p:cNvPr id="21" name="楕円 31">
            <a:extLst>
              <a:ext uri="{FF2B5EF4-FFF2-40B4-BE49-F238E27FC236}">
                <a16:creationId xmlns:a16="http://schemas.microsoft.com/office/drawing/2014/main" xmlns="" id="{6173B03D-001D-4379-8165-BC901410EAA6}"/>
              </a:ext>
            </a:extLst>
          </p:cNvPr>
          <p:cNvSpPr/>
          <p:nvPr/>
        </p:nvSpPr>
        <p:spPr>
          <a:xfrm>
            <a:off x="6352911" y="4798590"/>
            <a:ext cx="1502859" cy="569517"/>
          </a:xfrm>
          <a:prstGeom prst="ellipse">
            <a:avLst/>
          </a:prstGeom>
          <a:solidFill>
            <a:srgbClr val="FFCCFF"/>
          </a:solid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ja-JP" altLang="en-US" sz="1200" b="1" dirty="0">
                <a:solidFill>
                  <a:prstClr val="black"/>
                </a:solidFill>
                <a:latin typeface="HG丸ｺﾞｼｯｸM-PRO" panose="020F0600000000000000" pitchFamily="50" charset="-128"/>
                <a:ea typeface="HG丸ｺﾞｼｯｸM-PRO" panose="020F0600000000000000" pitchFamily="50" charset="-128"/>
              </a:rPr>
              <a:t>その他の</a:t>
            </a:r>
            <a:endParaRPr lang="en-US" altLang="ja-JP" sz="1200" b="1" dirty="0">
              <a:solidFill>
                <a:prstClr val="black"/>
              </a:solidFill>
              <a:latin typeface="HG丸ｺﾞｼｯｸM-PRO" panose="020F0600000000000000" pitchFamily="50" charset="-128"/>
              <a:ea typeface="HG丸ｺﾞｼｯｸM-PRO" panose="020F0600000000000000" pitchFamily="50" charset="-128"/>
            </a:endParaRPr>
          </a:p>
          <a:p>
            <a:pPr algn="ctr"/>
            <a:r>
              <a:rPr lang="ja-JP" altLang="en-US" sz="1200" b="1" dirty="0">
                <a:solidFill>
                  <a:prstClr val="black"/>
                </a:solidFill>
                <a:latin typeface="HG丸ｺﾞｼｯｸM-PRO" panose="020F0600000000000000" pitchFamily="50" charset="-128"/>
                <a:ea typeface="HG丸ｺﾞｼｯｸM-PRO" panose="020F0600000000000000" pitchFamily="50" charset="-128"/>
              </a:rPr>
              <a:t>セルフケア</a:t>
            </a:r>
          </a:p>
        </p:txBody>
      </p:sp>
      <p:sp>
        <p:nvSpPr>
          <p:cNvPr id="22" name="矢印: 右 3">
            <a:extLst>
              <a:ext uri="{FF2B5EF4-FFF2-40B4-BE49-F238E27FC236}">
                <a16:creationId xmlns:a16="http://schemas.microsoft.com/office/drawing/2014/main" xmlns="" id="{B127D1B8-5559-4654-9F0D-15604C007214}"/>
              </a:ext>
            </a:extLst>
          </p:cNvPr>
          <p:cNvSpPr/>
          <p:nvPr/>
        </p:nvSpPr>
        <p:spPr>
          <a:xfrm rot="18631847">
            <a:off x="2731842" y="4359146"/>
            <a:ext cx="303762" cy="32238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23" name="矢印: 右 34">
            <a:extLst>
              <a:ext uri="{FF2B5EF4-FFF2-40B4-BE49-F238E27FC236}">
                <a16:creationId xmlns:a16="http://schemas.microsoft.com/office/drawing/2014/main" xmlns="" id="{470DC351-9FE5-40EE-9A64-5BB0DB2DD249}"/>
              </a:ext>
            </a:extLst>
          </p:cNvPr>
          <p:cNvSpPr/>
          <p:nvPr/>
        </p:nvSpPr>
        <p:spPr>
          <a:xfrm rot="16754289">
            <a:off x="3800828" y="4387397"/>
            <a:ext cx="319363" cy="33705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24" name="矢印: 右 37">
            <a:extLst>
              <a:ext uri="{FF2B5EF4-FFF2-40B4-BE49-F238E27FC236}">
                <a16:creationId xmlns:a16="http://schemas.microsoft.com/office/drawing/2014/main" xmlns="" id="{FE07913F-710C-46E4-B525-6C205133AD0D}"/>
              </a:ext>
            </a:extLst>
          </p:cNvPr>
          <p:cNvSpPr/>
          <p:nvPr/>
        </p:nvSpPr>
        <p:spPr>
          <a:xfrm rot="16200000">
            <a:off x="5259371" y="4351573"/>
            <a:ext cx="328328" cy="35838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25" name="矢印: 右 42">
            <a:extLst>
              <a:ext uri="{FF2B5EF4-FFF2-40B4-BE49-F238E27FC236}">
                <a16:creationId xmlns:a16="http://schemas.microsoft.com/office/drawing/2014/main" xmlns="" id="{FB1ACA24-7C69-4573-B816-711D2A1CC2D9}"/>
              </a:ext>
            </a:extLst>
          </p:cNvPr>
          <p:cNvSpPr/>
          <p:nvPr/>
        </p:nvSpPr>
        <p:spPr>
          <a:xfrm rot="15079255">
            <a:off x="6639384" y="4382137"/>
            <a:ext cx="319622" cy="29724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26" name="角丸四角形 25"/>
          <p:cNvSpPr/>
          <p:nvPr/>
        </p:nvSpPr>
        <p:spPr>
          <a:xfrm>
            <a:off x="1598393" y="4671729"/>
            <a:ext cx="6418151" cy="755494"/>
          </a:xfrm>
          <a:prstGeom prst="roundRect">
            <a:avLst/>
          </a:prstGeom>
          <a:noFill/>
          <a:ln>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ja-JP" altLang="en-US">
              <a:solidFill>
                <a:prstClr val="black"/>
              </a:solidFill>
            </a:endParaRPr>
          </a:p>
        </p:txBody>
      </p:sp>
      <p:sp>
        <p:nvSpPr>
          <p:cNvPr id="4" name="角丸四角形 3"/>
          <p:cNvSpPr/>
          <p:nvPr/>
        </p:nvSpPr>
        <p:spPr>
          <a:xfrm>
            <a:off x="1324391" y="3171113"/>
            <a:ext cx="7269836" cy="2478141"/>
          </a:xfrm>
          <a:prstGeom prst="roundRect">
            <a:avLst/>
          </a:prstGeom>
          <a:noFill/>
          <a:ln w="349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pic>
        <p:nvPicPr>
          <p:cNvPr id="27" name="Picture 4">
            <a:extLst>
              <a:ext uri="{FF2B5EF4-FFF2-40B4-BE49-F238E27FC236}">
                <a16:creationId xmlns:a16="http://schemas.microsoft.com/office/drawing/2014/main" xmlns="" id="{51383D33-618D-4425-B812-C271D2F2F77F}"/>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461800" y="1981370"/>
            <a:ext cx="1355207" cy="13534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8" name="Picture 3">
            <a:extLst>
              <a:ext uri="{FF2B5EF4-FFF2-40B4-BE49-F238E27FC236}">
                <a16:creationId xmlns:a16="http://schemas.microsoft.com/office/drawing/2014/main" xmlns="" id="{A159D50B-BD5F-44D4-9648-69CA1D2D7A80}"/>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950460" y="1880678"/>
            <a:ext cx="1459846" cy="14598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48161052"/>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1"/>
          <p:cNvSpPr txBox="1">
            <a:spLocks/>
          </p:cNvSpPr>
          <p:nvPr/>
        </p:nvSpPr>
        <p:spPr>
          <a:xfrm>
            <a:off x="358588" y="5199529"/>
            <a:ext cx="9347953" cy="1064888"/>
          </a:xfrm>
          <a:prstGeom prst="rect">
            <a:avLst/>
          </a:prstGeom>
          <a:ln>
            <a:solidFill>
              <a:schemeClr val="tx1"/>
            </a:solidFill>
            <a:prstDash val="dashDot"/>
          </a:ln>
        </p:spPr>
        <p:txBody>
          <a:bodyPr vert="horz" lIns="91440" tIns="45720" rIns="91440" bIns="45720" rtlCol="0" anchor="ctr">
            <a:no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ja-JP" altLang="en-US" sz="3200" dirty="0">
                <a:latin typeface="HG丸ｺﾞｼｯｸM-PRO" panose="020F0600000000000000" pitchFamily="50" charset="-128"/>
                <a:ea typeface="HG丸ｺﾞｼｯｸM-PRO" panose="020F0600000000000000" pitchFamily="50" charset="-128"/>
              </a:rPr>
              <a:t>  </a:t>
            </a:r>
            <a:r>
              <a:rPr lang="ja-JP" altLang="en-US" sz="2000" dirty="0">
                <a:latin typeface="HG丸ｺﾞｼｯｸM-PRO" panose="020F0600000000000000" pitchFamily="50" charset="-128"/>
                <a:ea typeface="HG丸ｺﾞｼｯｸM-PRO" panose="020F0600000000000000" pitchFamily="50" charset="-128"/>
              </a:rPr>
              <a:t>次回は、ご自身が取り入れたいと思う新しい生活習慣を習慣化するための</a:t>
            </a:r>
            <a:endParaRPr lang="en-US" altLang="ja-JP" sz="2000" dirty="0">
              <a:latin typeface="HG丸ｺﾞｼｯｸM-PRO" panose="020F0600000000000000" pitchFamily="50" charset="-128"/>
              <a:ea typeface="HG丸ｺﾞｼｯｸM-PRO" panose="020F0600000000000000" pitchFamily="50" charset="-128"/>
            </a:endParaRPr>
          </a:p>
          <a:p>
            <a:r>
              <a:rPr lang="ja-JP" altLang="en-US" sz="2000" dirty="0">
                <a:latin typeface="HG丸ｺﾞｼｯｸM-PRO" panose="020F0600000000000000" pitchFamily="50" charset="-128"/>
                <a:ea typeface="HG丸ｺﾞｼｯｸM-PRO" panose="020F0600000000000000" pitchFamily="50" charset="-128"/>
              </a:rPr>
              <a:t>計画を立てていきましょう！</a:t>
            </a:r>
            <a:r>
              <a:rPr lang="ja-JP" altLang="en-US" sz="2400" dirty="0">
                <a:latin typeface="HG丸ｺﾞｼｯｸM-PRO" panose="020F0600000000000000" pitchFamily="50" charset="-128"/>
                <a:ea typeface="HG丸ｺﾞｼｯｸM-PRO" panose="020F0600000000000000" pitchFamily="50" charset="-128"/>
              </a:rPr>
              <a:t>　</a:t>
            </a:r>
          </a:p>
        </p:txBody>
      </p:sp>
      <p:pic>
        <p:nvPicPr>
          <p:cNvPr id="4" name="Picture 9">
            <a:extLst>
              <a:ext uri="{FF2B5EF4-FFF2-40B4-BE49-F238E27FC236}">
                <a16:creationId xmlns:a16="http://schemas.microsoft.com/office/drawing/2014/main" xmlns="" id="{1FD7BC4F-129A-4A8D-A699-6651A932E65F}"/>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884604" y="2697469"/>
            <a:ext cx="2132265" cy="21322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角丸四角形吹き出し 4"/>
          <p:cNvSpPr/>
          <p:nvPr/>
        </p:nvSpPr>
        <p:spPr>
          <a:xfrm>
            <a:off x="878541" y="1214717"/>
            <a:ext cx="5504331" cy="3245223"/>
          </a:xfrm>
          <a:prstGeom prst="wedgeRoundRectCallout">
            <a:avLst>
              <a:gd name="adj1" fmla="val 71129"/>
              <a:gd name="adj2" fmla="val 25291"/>
              <a:gd name="adj3" fmla="val 16667"/>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800" dirty="0">
                <a:solidFill>
                  <a:schemeClr val="tx1"/>
                </a:solidFill>
                <a:latin typeface="HG丸ｺﾞｼｯｸM-PRO" panose="020F0600000000000000" pitchFamily="50" charset="-128"/>
                <a:ea typeface="HG丸ｺﾞｼｯｸM-PRO" panose="020F0600000000000000" pitchFamily="50" charset="-128"/>
              </a:rPr>
              <a:t>自分に合った方法を</a:t>
            </a:r>
            <a:r>
              <a:rPr lang="ja-JP" altLang="en-US" sz="2800" dirty="0" smtClean="0">
                <a:solidFill>
                  <a:schemeClr val="tx1"/>
                </a:solidFill>
                <a:latin typeface="HG丸ｺﾞｼｯｸM-PRO" panose="020F0600000000000000" pitchFamily="50" charset="-128"/>
                <a:ea typeface="HG丸ｺﾞｼｯｸM-PRO" panose="020F0600000000000000" pitchFamily="50" charset="-128"/>
              </a:rPr>
              <a:t>見つける</a:t>
            </a:r>
            <a:endParaRPr lang="en-US" altLang="ja-JP" sz="2800" dirty="0" smtClean="0">
              <a:solidFill>
                <a:schemeClr val="tx1"/>
              </a:solidFill>
              <a:latin typeface="HG丸ｺﾞｼｯｸM-PRO" panose="020F0600000000000000" pitchFamily="50" charset="-128"/>
              <a:ea typeface="HG丸ｺﾞｼｯｸM-PRO" panose="020F0600000000000000" pitchFamily="50" charset="-128"/>
            </a:endParaRPr>
          </a:p>
          <a:p>
            <a:pPr algn="ctr"/>
            <a:r>
              <a:rPr lang="ja-JP" altLang="en-US" sz="2800" dirty="0" smtClean="0">
                <a:solidFill>
                  <a:schemeClr val="tx1"/>
                </a:solidFill>
                <a:latin typeface="HG丸ｺﾞｼｯｸM-PRO" panose="020F0600000000000000" pitchFamily="50" charset="-128"/>
                <a:ea typeface="HG丸ｺﾞｼｯｸM-PRO" panose="020F0600000000000000" pitchFamily="50" charset="-128"/>
              </a:rPr>
              <a:t>時</a:t>
            </a:r>
            <a:r>
              <a:rPr lang="ja-JP" altLang="en-US" sz="2800" dirty="0">
                <a:solidFill>
                  <a:schemeClr val="tx1"/>
                </a:solidFill>
                <a:latin typeface="HG丸ｺﾞｼｯｸM-PRO" panose="020F0600000000000000" pitchFamily="50" charset="-128"/>
                <a:ea typeface="HG丸ｺﾞｼｯｸM-PRO" panose="020F0600000000000000" pitchFamily="50" charset="-128"/>
              </a:rPr>
              <a:t>には、</a:t>
            </a:r>
            <a:r>
              <a:rPr lang="ja-JP" altLang="en-US" sz="2800" b="1" dirty="0" smtClean="0">
                <a:solidFill>
                  <a:srgbClr val="FF0000"/>
                </a:solidFill>
                <a:latin typeface="HG丸ｺﾞｼｯｸM-PRO" panose="020F0600000000000000" pitchFamily="50" charset="-128"/>
                <a:ea typeface="HG丸ｺﾞｼｯｸM-PRO" panose="020F0600000000000000" pitchFamily="50" charset="-128"/>
              </a:rPr>
              <a:t>主治医にも相談</a:t>
            </a:r>
            <a:endParaRPr lang="en-US" altLang="ja-JP" sz="2800" b="1" dirty="0" smtClean="0">
              <a:solidFill>
                <a:srgbClr val="FF0000"/>
              </a:solidFill>
              <a:latin typeface="HG丸ｺﾞｼｯｸM-PRO" panose="020F0600000000000000" pitchFamily="50" charset="-128"/>
              <a:ea typeface="HG丸ｺﾞｼｯｸM-PRO" panose="020F0600000000000000" pitchFamily="50" charset="-128"/>
            </a:endParaRPr>
          </a:p>
          <a:p>
            <a:pPr algn="ctr"/>
            <a:r>
              <a:rPr lang="ja-JP" altLang="en-US" sz="2800" dirty="0" smtClean="0">
                <a:solidFill>
                  <a:schemeClr val="tx1"/>
                </a:solidFill>
                <a:latin typeface="HG丸ｺﾞｼｯｸM-PRO" panose="020F0600000000000000" pitchFamily="50" charset="-128"/>
                <a:ea typeface="HG丸ｺﾞｼｯｸM-PRO" panose="020F0600000000000000" pitchFamily="50" charset="-128"/>
              </a:rPr>
              <a:t>して</a:t>
            </a:r>
            <a:r>
              <a:rPr lang="ja-JP" altLang="en-US" sz="2800" dirty="0">
                <a:solidFill>
                  <a:schemeClr val="tx1"/>
                </a:solidFill>
                <a:latin typeface="HG丸ｺﾞｼｯｸM-PRO" panose="020F0600000000000000" pitchFamily="50" charset="-128"/>
                <a:ea typeface="HG丸ｺﾞｼｯｸM-PRO" panose="020F0600000000000000" pitchFamily="50" charset="-128"/>
              </a:rPr>
              <a:t>みましょう！</a:t>
            </a:r>
            <a:endParaRPr kumimoji="1" lang="ja-JP" altLang="en-US" sz="2800" dirty="0">
              <a:solidFill>
                <a:schemeClr val="tx1"/>
              </a:solidFill>
              <a:latin typeface="HG丸ｺﾞｼｯｸM-PRO" panose="020F0600000000000000" pitchFamily="50" charset="-128"/>
              <a:ea typeface="HG丸ｺﾞｼｯｸM-PRO" panose="020F0600000000000000" pitchFamily="50" charset="-128"/>
            </a:endParaRPr>
          </a:p>
        </p:txBody>
      </p:sp>
    </p:spTree>
    <p:extLst>
      <p:ext uri="{BB962C8B-B14F-4D97-AF65-F5344CB8AC3E}">
        <p14:creationId xmlns:p14="http://schemas.microsoft.com/office/powerpoint/2010/main" val="393606605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ストライプ矢印 11"/>
          <p:cNvSpPr/>
          <p:nvPr/>
        </p:nvSpPr>
        <p:spPr>
          <a:xfrm rot="5400000">
            <a:off x="5067172" y="5227793"/>
            <a:ext cx="396062" cy="1040217"/>
          </a:xfrm>
          <a:prstGeom prst="stripedRightArrow">
            <a:avLst/>
          </a:prstGeom>
          <a:solidFill>
            <a:schemeClr val="tx2">
              <a:lumMod val="50000"/>
            </a:schemeClr>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dirty="0">
              <a:solidFill>
                <a:prstClr val="white"/>
              </a:solidFill>
            </a:endParaRPr>
          </a:p>
        </p:txBody>
      </p:sp>
      <p:sp>
        <p:nvSpPr>
          <p:cNvPr id="8" name="角丸四角形 7"/>
          <p:cNvSpPr/>
          <p:nvPr/>
        </p:nvSpPr>
        <p:spPr>
          <a:xfrm>
            <a:off x="130629" y="1213167"/>
            <a:ext cx="9569401" cy="4267814"/>
          </a:xfrm>
          <a:prstGeom prst="roundRect">
            <a:avLst/>
          </a:prstGeom>
          <a:solidFill>
            <a:srgbClr val="93EAFB"/>
          </a:solidFill>
          <a:ln>
            <a:solidFill>
              <a:srgbClr val="0D97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dirty="0">
                <a:solidFill>
                  <a:srgbClr val="F79646">
                    <a:lumMod val="60000"/>
                    <a:lumOff val="40000"/>
                  </a:srgbClr>
                </a:solidFill>
              </a:rPr>
              <a:t>　</a:t>
            </a:r>
          </a:p>
        </p:txBody>
      </p:sp>
      <p:sp>
        <p:nvSpPr>
          <p:cNvPr id="2" name="タイトル 1"/>
          <p:cNvSpPr>
            <a:spLocks noGrp="1"/>
          </p:cNvSpPr>
          <p:nvPr>
            <p:ph type="title"/>
          </p:nvPr>
        </p:nvSpPr>
        <p:spPr>
          <a:xfrm>
            <a:off x="506506" y="53752"/>
            <a:ext cx="8915400" cy="1143000"/>
          </a:xfrm>
        </p:spPr>
        <p:txBody>
          <a:bodyPr>
            <a:normAutofit fontScale="90000"/>
          </a:bodyPr>
          <a:lstStyle/>
          <a:p>
            <a:pPr algn="l"/>
            <a:r>
              <a:rPr lang="ja-JP" altLang="en-US" sz="3600" b="1" dirty="0">
                <a:latin typeface="HG丸ｺﾞｼｯｸM-PRO" panose="020F0600000000000000" pitchFamily="50" charset="-128"/>
                <a:ea typeface="HG丸ｺﾞｼｯｸM-PRO" panose="020F0600000000000000" pitchFamily="50" charset="-128"/>
              </a:rPr>
              <a:t>はじめ</a:t>
            </a:r>
            <a:r>
              <a:rPr lang="ja-JP" altLang="en-US" sz="3600" b="1" dirty="0" smtClean="0">
                <a:latin typeface="HG丸ｺﾞｼｯｸM-PRO" panose="020F0600000000000000" pitchFamily="50" charset="-128"/>
                <a:ea typeface="HG丸ｺﾞｼｯｸM-PRO" panose="020F0600000000000000" pitchFamily="50" charset="-128"/>
              </a:rPr>
              <a:t>に</a:t>
            </a:r>
            <a:r>
              <a:rPr lang="en-US" altLang="ja-JP" sz="3600" b="1" dirty="0" smtClean="0">
                <a:latin typeface="HG丸ｺﾞｼｯｸM-PRO" panose="020F0600000000000000" pitchFamily="50" charset="-128"/>
                <a:ea typeface="HG丸ｺﾞｼｯｸM-PRO" panose="020F0600000000000000" pitchFamily="50" charset="-128"/>
              </a:rPr>
              <a:t/>
            </a:r>
            <a:br>
              <a:rPr lang="en-US" altLang="ja-JP" sz="3600" b="1" dirty="0" smtClean="0">
                <a:latin typeface="HG丸ｺﾞｼｯｸM-PRO" panose="020F0600000000000000" pitchFamily="50" charset="-128"/>
                <a:ea typeface="HG丸ｺﾞｼｯｸM-PRO" panose="020F0600000000000000" pitchFamily="50" charset="-128"/>
              </a:rPr>
            </a:br>
            <a:r>
              <a:rPr lang="ja-JP" altLang="en-US" sz="3600" b="1" dirty="0" smtClean="0">
                <a:latin typeface="HG丸ｺﾞｼｯｸM-PRO" panose="020F0600000000000000" pitchFamily="50" charset="-128"/>
                <a:ea typeface="HG丸ｺﾞｼｯｸM-PRO" panose="020F0600000000000000" pitchFamily="50" charset="-128"/>
              </a:rPr>
              <a:t>～</a:t>
            </a:r>
            <a:r>
              <a:rPr kumimoji="1" lang="ja-JP" altLang="en-US" sz="3600" b="1" dirty="0">
                <a:latin typeface="HG丸ｺﾞｼｯｸM-PRO" panose="020F0600000000000000" pitchFamily="50" charset="-128"/>
                <a:ea typeface="HG丸ｺﾞｼｯｸM-PRO" panose="020F0600000000000000" pitchFamily="50" charset="-128"/>
              </a:rPr>
              <a:t>「日常生活基礎力形成支援」の流れ～</a:t>
            </a:r>
          </a:p>
        </p:txBody>
      </p:sp>
      <p:sp>
        <p:nvSpPr>
          <p:cNvPr id="5" name="角丸四角形 4"/>
          <p:cNvSpPr/>
          <p:nvPr/>
        </p:nvSpPr>
        <p:spPr>
          <a:xfrm>
            <a:off x="2848327" y="1316132"/>
            <a:ext cx="4758529" cy="513794"/>
          </a:xfrm>
          <a:prstGeom prst="roundRect">
            <a:avLst/>
          </a:prstGeom>
          <a:solidFill>
            <a:srgbClr val="FFCCFF"/>
          </a:solidFill>
          <a:ln>
            <a:solidFill>
              <a:schemeClr val="accent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400" b="1" dirty="0">
                <a:solidFill>
                  <a:prstClr val="black"/>
                </a:solidFill>
                <a:latin typeface="HG丸ｺﾞｼｯｸM-PRO" panose="020F0600000000000000" pitchFamily="50" charset="-128"/>
                <a:ea typeface="HG丸ｺﾞｼｯｸM-PRO" panose="020F0600000000000000" pitchFamily="50" charset="-128"/>
              </a:rPr>
              <a:t>「講座」の受講</a:t>
            </a:r>
            <a:endParaRPr lang="en-US" altLang="ja-JP" sz="2400" b="1" dirty="0">
              <a:solidFill>
                <a:prstClr val="black"/>
              </a:solidFill>
              <a:latin typeface="HG丸ｺﾞｼｯｸM-PRO" panose="020F0600000000000000" pitchFamily="50" charset="-128"/>
              <a:ea typeface="HG丸ｺﾞｼｯｸM-PRO" panose="020F0600000000000000" pitchFamily="50" charset="-128"/>
            </a:endParaRPr>
          </a:p>
        </p:txBody>
      </p:sp>
      <p:sp>
        <p:nvSpPr>
          <p:cNvPr id="9" name="角丸四角形 8"/>
          <p:cNvSpPr/>
          <p:nvPr/>
        </p:nvSpPr>
        <p:spPr>
          <a:xfrm>
            <a:off x="5720482" y="3840494"/>
            <a:ext cx="3773774" cy="774369"/>
          </a:xfrm>
          <a:prstGeom prst="roundRect">
            <a:avLst/>
          </a:prstGeom>
          <a:solidFill>
            <a:srgbClr val="FFCCFF"/>
          </a:solidFill>
          <a:ln>
            <a:solidFill>
              <a:schemeClr val="accent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400" b="1" dirty="0">
                <a:solidFill>
                  <a:prstClr val="black"/>
                </a:solidFill>
                <a:latin typeface="HG丸ｺﾞｼｯｸM-PRO" panose="020F0600000000000000" pitchFamily="50" charset="-128"/>
                <a:ea typeface="HG丸ｺﾞｼｯｸM-PRO" panose="020F0600000000000000" pitchFamily="50" charset="-128"/>
              </a:rPr>
              <a:t>「習慣化ミーティング」</a:t>
            </a:r>
            <a:endParaRPr lang="en-US" altLang="ja-JP" sz="2400" b="1" dirty="0">
              <a:solidFill>
                <a:prstClr val="black"/>
              </a:solidFill>
              <a:latin typeface="HG丸ｺﾞｼｯｸM-PRO" panose="020F0600000000000000" pitchFamily="50" charset="-128"/>
              <a:ea typeface="HG丸ｺﾞｼｯｸM-PRO" panose="020F0600000000000000" pitchFamily="50" charset="-128"/>
            </a:endParaRPr>
          </a:p>
        </p:txBody>
      </p:sp>
      <p:sp>
        <p:nvSpPr>
          <p:cNvPr id="4" name="正方形/長方形 3"/>
          <p:cNvSpPr/>
          <p:nvPr/>
        </p:nvSpPr>
        <p:spPr>
          <a:xfrm>
            <a:off x="433252" y="5963337"/>
            <a:ext cx="9266778" cy="799563"/>
          </a:xfrm>
          <a:prstGeom prst="rect">
            <a:avLst/>
          </a:prstGeom>
          <a:solidFill>
            <a:srgbClr val="FFCCFF"/>
          </a:solidFill>
          <a:ln>
            <a:solidFill>
              <a:schemeClr val="accent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800" b="1" dirty="0">
                <a:solidFill>
                  <a:sysClr val="windowText" lastClr="000000"/>
                </a:solidFill>
                <a:latin typeface="HG丸ｺﾞｼｯｸM-PRO" panose="020F0600000000000000" pitchFamily="50" charset="-128"/>
                <a:ea typeface="HG丸ｺﾞｼｯｸM-PRO" panose="020F0600000000000000" pitchFamily="50" charset="-128"/>
              </a:rPr>
              <a:t>よい生活習慣について理解を深め、習慣化を目指す</a:t>
            </a:r>
            <a:endParaRPr lang="en-US" altLang="ja-JP" sz="2800" b="1" dirty="0">
              <a:solidFill>
                <a:sysClr val="windowText" lastClr="000000"/>
              </a:solidFill>
              <a:latin typeface="HG丸ｺﾞｼｯｸM-PRO" panose="020F0600000000000000" pitchFamily="50" charset="-128"/>
              <a:ea typeface="HG丸ｺﾞｼｯｸM-PRO" panose="020F0600000000000000" pitchFamily="50" charset="-128"/>
            </a:endParaRPr>
          </a:p>
        </p:txBody>
      </p:sp>
      <p:sp>
        <p:nvSpPr>
          <p:cNvPr id="6" name="左カーブ矢印 5"/>
          <p:cNvSpPr/>
          <p:nvPr/>
        </p:nvSpPr>
        <p:spPr>
          <a:xfrm rot="15284575">
            <a:off x="4529464" y="2727688"/>
            <a:ext cx="791866" cy="2150971"/>
          </a:xfrm>
          <a:prstGeom prst="curvedLeftArrow">
            <a:avLst>
              <a:gd name="adj1" fmla="val 25000"/>
              <a:gd name="adj2" fmla="val 45716"/>
              <a:gd name="adj3" fmla="val 25000"/>
            </a:avLst>
          </a:prstGeom>
          <a:solidFill>
            <a:schemeClr val="tx2">
              <a:lumMod val="75000"/>
            </a:schemeClr>
          </a:solidFill>
          <a:ln>
            <a:solidFill>
              <a:schemeClr val="tx2">
                <a:lumMod val="75000"/>
              </a:schemeClr>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ja-JP" altLang="en-US" dirty="0">
              <a:solidFill>
                <a:prstClr val="black"/>
              </a:solidFill>
            </a:endParaRPr>
          </a:p>
        </p:txBody>
      </p:sp>
      <p:sp>
        <p:nvSpPr>
          <p:cNvPr id="13" name="角丸四角形 4">
            <a:extLst>
              <a:ext uri="{FF2B5EF4-FFF2-40B4-BE49-F238E27FC236}">
                <a16:creationId xmlns="" xmlns:a16="http://schemas.microsoft.com/office/drawing/2014/main" id="{32251728-EBF1-4642-862C-7F100C0A9938}"/>
              </a:ext>
            </a:extLst>
          </p:cNvPr>
          <p:cNvSpPr/>
          <p:nvPr/>
        </p:nvSpPr>
        <p:spPr>
          <a:xfrm>
            <a:off x="547397" y="4399915"/>
            <a:ext cx="3440503" cy="757012"/>
          </a:xfrm>
          <a:prstGeom prst="roundRect">
            <a:avLst/>
          </a:prstGeom>
          <a:solidFill>
            <a:srgbClr val="FFCCFF"/>
          </a:solidFill>
          <a:ln>
            <a:solidFill>
              <a:schemeClr val="accent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000" b="1" dirty="0">
                <a:solidFill>
                  <a:prstClr val="black"/>
                </a:solidFill>
                <a:latin typeface="HG丸ｺﾞｼｯｸM-PRO" panose="020F0600000000000000" pitchFamily="50" charset="-128"/>
                <a:ea typeface="HG丸ｺﾞｼｯｸM-PRO" panose="020F0600000000000000" pitchFamily="50" charset="-128"/>
              </a:rPr>
              <a:t>日々の実施状況</a:t>
            </a:r>
            <a:r>
              <a:rPr lang="ja-JP" altLang="en-US" sz="2000" b="1" dirty="0" smtClean="0">
                <a:solidFill>
                  <a:prstClr val="black"/>
                </a:solidFill>
                <a:latin typeface="HG丸ｺﾞｼｯｸM-PRO" panose="020F0600000000000000" pitchFamily="50" charset="-128"/>
                <a:ea typeface="HG丸ｺﾞｼｯｸM-PRO" panose="020F0600000000000000" pitchFamily="50" charset="-128"/>
              </a:rPr>
              <a:t>を</a:t>
            </a:r>
            <a:endParaRPr lang="en-US" altLang="ja-JP" sz="2000" b="1" dirty="0" smtClean="0">
              <a:solidFill>
                <a:prstClr val="black"/>
              </a:solidFill>
              <a:latin typeface="HG丸ｺﾞｼｯｸM-PRO" panose="020F0600000000000000" pitchFamily="50" charset="-128"/>
              <a:ea typeface="HG丸ｺﾞｼｯｸM-PRO" panose="020F0600000000000000" pitchFamily="50" charset="-128"/>
            </a:endParaRPr>
          </a:p>
          <a:p>
            <a:pPr algn="ctr"/>
            <a:r>
              <a:rPr lang="ja-JP" altLang="en-US" sz="2000" b="1" dirty="0" smtClean="0">
                <a:solidFill>
                  <a:prstClr val="black"/>
                </a:solidFill>
                <a:latin typeface="HG丸ｺﾞｼｯｸM-PRO" panose="020F0600000000000000" pitchFamily="50" charset="-128"/>
                <a:ea typeface="HG丸ｺﾞｼｯｸM-PRO" panose="020F0600000000000000" pitchFamily="50" charset="-128"/>
              </a:rPr>
              <a:t>「</a:t>
            </a:r>
            <a:r>
              <a:rPr lang="ja-JP" altLang="en-US" sz="2000" b="1" dirty="0">
                <a:solidFill>
                  <a:prstClr val="black"/>
                </a:solidFill>
                <a:latin typeface="HG丸ｺﾞｼｯｸM-PRO" panose="020F0600000000000000" pitchFamily="50" charset="-128"/>
                <a:ea typeface="HG丸ｺﾞｼｯｸM-PRO" panose="020F0600000000000000" pitchFamily="50" charset="-128"/>
              </a:rPr>
              <a:t>行動ノート」に記録</a:t>
            </a:r>
          </a:p>
        </p:txBody>
      </p:sp>
      <p:sp>
        <p:nvSpPr>
          <p:cNvPr id="14" name="角丸四角形 4">
            <a:extLst>
              <a:ext uri="{FF2B5EF4-FFF2-40B4-BE49-F238E27FC236}">
                <a16:creationId xmlns="" xmlns:a16="http://schemas.microsoft.com/office/drawing/2014/main" id="{1E2BD388-DA82-4CBA-88B6-61B8A667A8A9}"/>
              </a:ext>
            </a:extLst>
          </p:cNvPr>
          <p:cNvSpPr/>
          <p:nvPr/>
        </p:nvSpPr>
        <p:spPr>
          <a:xfrm>
            <a:off x="2922125" y="2290329"/>
            <a:ext cx="4758529" cy="536077"/>
          </a:xfrm>
          <a:prstGeom prst="roundRect">
            <a:avLst/>
          </a:prstGeom>
          <a:solidFill>
            <a:srgbClr val="FFCCFF"/>
          </a:solidFill>
          <a:ln>
            <a:solidFill>
              <a:schemeClr val="accent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400" b="1" dirty="0">
                <a:solidFill>
                  <a:prstClr val="black"/>
                </a:solidFill>
                <a:latin typeface="HG丸ｺﾞｼｯｸM-PRO" panose="020F0600000000000000" pitchFamily="50" charset="-128"/>
                <a:ea typeface="HG丸ｺﾞｼｯｸM-PRO" panose="020F0600000000000000" pitchFamily="50" charset="-128"/>
              </a:rPr>
              <a:t>習慣化したい行動を</a:t>
            </a:r>
            <a:r>
              <a:rPr lang="ja-JP" altLang="en-US" sz="2400" b="1" dirty="0" smtClean="0">
                <a:solidFill>
                  <a:prstClr val="black"/>
                </a:solidFill>
                <a:latin typeface="HG丸ｺﾞｼｯｸM-PRO" panose="020F0600000000000000" pitchFamily="50" charset="-128"/>
                <a:ea typeface="HG丸ｺﾞｼｯｸM-PRO" panose="020F0600000000000000" pitchFamily="50" charset="-128"/>
              </a:rPr>
              <a:t>決める</a:t>
            </a:r>
            <a:endParaRPr lang="en-US" altLang="ja-JP" sz="2400" b="1" dirty="0">
              <a:solidFill>
                <a:prstClr val="black"/>
              </a:solidFill>
              <a:latin typeface="HG丸ｺﾞｼｯｸM-PRO" panose="020F0600000000000000" pitchFamily="50" charset="-128"/>
              <a:ea typeface="HG丸ｺﾞｼｯｸM-PRO" panose="020F0600000000000000" pitchFamily="50" charset="-128"/>
            </a:endParaRPr>
          </a:p>
        </p:txBody>
      </p:sp>
      <p:sp>
        <p:nvSpPr>
          <p:cNvPr id="15" name="ストライプ矢印 11">
            <a:extLst>
              <a:ext uri="{FF2B5EF4-FFF2-40B4-BE49-F238E27FC236}">
                <a16:creationId xmlns="" xmlns:a16="http://schemas.microsoft.com/office/drawing/2014/main" id="{59B85273-1F6E-4DE0-9B3B-57970020D03A}"/>
              </a:ext>
            </a:extLst>
          </p:cNvPr>
          <p:cNvSpPr/>
          <p:nvPr/>
        </p:nvSpPr>
        <p:spPr>
          <a:xfrm rot="5400000">
            <a:off x="5050594" y="1748398"/>
            <a:ext cx="321837" cy="745237"/>
          </a:xfrm>
          <a:prstGeom prst="stripedRightArrow">
            <a:avLst/>
          </a:prstGeom>
          <a:solidFill>
            <a:schemeClr val="tx2">
              <a:lumMod val="50000"/>
            </a:schemeClr>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dirty="0">
              <a:solidFill>
                <a:prstClr val="white"/>
              </a:solidFill>
            </a:endParaRPr>
          </a:p>
        </p:txBody>
      </p:sp>
      <p:sp>
        <p:nvSpPr>
          <p:cNvPr id="3" name="四角形: 角を丸くする 2">
            <a:extLst>
              <a:ext uri="{FF2B5EF4-FFF2-40B4-BE49-F238E27FC236}">
                <a16:creationId xmlns="" xmlns:a16="http://schemas.microsoft.com/office/drawing/2014/main" id="{84DF9CBD-DAE5-4D98-94E6-8531231856DE}"/>
              </a:ext>
            </a:extLst>
          </p:cNvPr>
          <p:cNvSpPr/>
          <p:nvPr/>
        </p:nvSpPr>
        <p:spPr>
          <a:xfrm>
            <a:off x="330835" y="3324184"/>
            <a:ext cx="9244337" cy="1941609"/>
          </a:xfrm>
          <a:prstGeom prst="roundRect">
            <a:avLst/>
          </a:prstGeom>
          <a:noFill/>
          <a:ln w="44450" cmpd="thickThi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16" name="ストライプ矢印 11">
            <a:extLst>
              <a:ext uri="{FF2B5EF4-FFF2-40B4-BE49-F238E27FC236}">
                <a16:creationId xmlns="" xmlns:a16="http://schemas.microsoft.com/office/drawing/2014/main" id="{33BD126B-16EF-4E76-8BD8-B90D2197C88B}"/>
              </a:ext>
            </a:extLst>
          </p:cNvPr>
          <p:cNvSpPr/>
          <p:nvPr/>
        </p:nvSpPr>
        <p:spPr>
          <a:xfrm rot="5400000">
            <a:off x="5044157" y="2650337"/>
            <a:ext cx="366859" cy="856777"/>
          </a:xfrm>
          <a:prstGeom prst="stripedRightArrow">
            <a:avLst/>
          </a:prstGeom>
          <a:solidFill>
            <a:schemeClr val="tx2">
              <a:lumMod val="50000"/>
            </a:schemeClr>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dirty="0">
              <a:solidFill>
                <a:prstClr val="white"/>
              </a:solidFill>
            </a:endParaRPr>
          </a:p>
        </p:txBody>
      </p:sp>
      <p:pic>
        <p:nvPicPr>
          <p:cNvPr id="18"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09821" y="5327417"/>
            <a:ext cx="1124458" cy="11244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テキスト ボックス 6"/>
          <p:cNvSpPr txBox="1"/>
          <p:nvPr/>
        </p:nvSpPr>
        <p:spPr>
          <a:xfrm>
            <a:off x="4634551" y="4782274"/>
            <a:ext cx="723275" cy="307777"/>
          </a:xfrm>
          <a:prstGeom prst="rect">
            <a:avLst/>
          </a:prstGeom>
          <a:noFill/>
        </p:spPr>
        <p:txBody>
          <a:bodyPr wrap="none" rtlCol="0">
            <a:spAutoFit/>
          </a:bodyPr>
          <a:lstStyle/>
          <a:p>
            <a:r>
              <a:rPr lang="ja-JP" altLang="en-US" sz="1400" b="1" dirty="0">
                <a:solidFill>
                  <a:prstClr val="black"/>
                </a:solidFill>
                <a:latin typeface="HG丸ｺﾞｼｯｸM-PRO" panose="020F0600000000000000" pitchFamily="50" charset="-128"/>
                <a:ea typeface="HG丸ｺﾞｼｯｸM-PRO" panose="020F0600000000000000" pitchFamily="50" charset="-128"/>
              </a:rPr>
              <a:t>気づき</a:t>
            </a:r>
          </a:p>
        </p:txBody>
      </p:sp>
      <p:sp>
        <p:nvSpPr>
          <p:cNvPr id="20" name="テキスト ボックス 19"/>
          <p:cNvSpPr txBox="1"/>
          <p:nvPr/>
        </p:nvSpPr>
        <p:spPr>
          <a:xfrm>
            <a:off x="4295529" y="4544022"/>
            <a:ext cx="1441420" cy="307777"/>
          </a:xfrm>
          <a:prstGeom prst="rect">
            <a:avLst/>
          </a:prstGeom>
          <a:noFill/>
        </p:spPr>
        <p:txBody>
          <a:bodyPr wrap="none" rtlCol="0">
            <a:spAutoFit/>
          </a:bodyPr>
          <a:lstStyle/>
          <a:p>
            <a:r>
              <a:rPr lang="ja-JP" altLang="en-US" sz="1400" b="1" dirty="0">
                <a:solidFill>
                  <a:prstClr val="black"/>
                </a:solidFill>
                <a:latin typeface="HG丸ｺﾞｼｯｸM-PRO" panose="020F0600000000000000" pitchFamily="50" charset="-128"/>
                <a:ea typeface="HG丸ｺﾞｼｯｸM-PRO" panose="020F0600000000000000" pitchFamily="50" charset="-128"/>
              </a:rPr>
              <a:t>フィードバック</a:t>
            </a:r>
          </a:p>
        </p:txBody>
      </p:sp>
      <p:sp>
        <p:nvSpPr>
          <p:cNvPr id="21" name="テキスト ボックス 20"/>
          <p:cNvSpPr txBox="1"/>
          <p:nvPr/>
        </p:nvSpPr>
        <p:spPr>
          <a:xfrm>
            <a:off x="4522902" y="3797313"/>
            <a:ext cx="543739" cy="307777"/>
          </a:xfrm>
          <a:prstGeom prst="rect">
            <a:avLst/>
          </a:prstGeom>
          <a:noFill/>
        </p:spPr>
        <p:txBody>
          <a:bodyPr wrap="none" rtlCol="0">
            <a:spAutoFit/>
          </a:bodyPr>
          <a:lstStyle/>
          <a:p>
            <a:r>
              <a:rPr lang="ja-JP" altLang="en-US" sz="1400" b="1" dirty="0">
                <a:solidFill>
                  <a:prstClr val="black"/>
                </a:solidFill>
                <a:latin typeface="HG丸ｺﾞｼｯｸM-PRO" panose="020F0600000000000000" pitchFamily="50" charset="-128"/>
                <a:ea typeface="HG丸ｺﾞｼｯｸM-PRO" panose="020F0600000000000000" pitchFamily="50" charset="-128"/>
              </a:rPr>
              <a:t>発表</a:t>
            </a:r>
          </a:p>
        </p:txBody>
      </p:sp>
      <p:pic>
        <p:nvPicPr>
          <p:cNvPr id="22" name="図 21"/>
          <p:cNvPicPr>
            <a:picLocks noChangeAspect="1"/>
          </p:cNvPicPr>
          <p:nvPr/>
        </p:nvPicPr>
        <p:blipFill>
          <a:blip r:embed="rId4"/>
          <a:stretch>
            <a:fillRect/>
          </a:stretch>
        </p:blipFill>
        <p:spPr>
          <a:xfrm>
            <a:off x="7485062" y="1839702"/>
            <a:ext cx="2342813" cy="1870649"/>
          </a:xfrm>
          <a:prstGeom prst="rect">
            <a:avLst/>
          </a:prstGeom>
        </p:spPr>
      </p:pic>
      <p:pic>
        <p:nvPicPr>
          <p:cNvPr id="25" name="Picture 3"/>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55153" y="1320351"/>
            <a:ext cx="1521477" cy="15214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3" name="角丸四角形 4">
            <a:extLst>
              <a:ext uri="{FF2B5EF4-FFF2-40B4-BE49-F238E27FC236}">
                <a16:creationId xmlns="" xmlns:a16="http://schemas.microsoft.com/office/drawing/2014/main" id="{32251728-EBF1-4642-862C-7F100C0A9938}"/>
              </a:ext>
            </a:extLst>
          </p:cNvPr>
          <p:cNvSpPr/>
          <p:nvPr/>
        </p:nvSpPr>
        <p:spPr>
          <a:xfrm>
            <a:off x="577462" y="3428406"/>
            <a:ext cx="3410438" cy="601224"/>
          </a:xfrm>
          <a:prstGeom prst="roundRect">
            <a:avLst/>
          </a:prstGeom>
          <a:solidFill>
            <a:srgbClr val="FFCCFF"/>
          </a:solidFill>
          <a:ln>
            <a:solidFill>
              <a:schemeClr val="accent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400" b="1" dirty="0" smtClean="0">
                <a:solidFill>
                  <a:prstClr val="black"/>
                </a:solidFill>
                <a:latin typeface="HG丸ｺﾞｼｯｸM-PRO" panose="020F0600000000000000" pitchFamily="50" charset="-128"/>
                <a:ea typeface="HG丸ｺﾞｼｯｸM-PRO" panose="020F0600000000000000" pitchFamily="50" charset="-128"/>
              </a:rPr>
              <a:t>実施する</a:t>
            </a:r>
            <a:endParaRPr lang="ja-JP" altLang="en-US" sz="2400" b="1" dirty="0">
              <a:solidFill>
                <a:prstClr val="black"/>
              </a:solidFill>
              <a:latin typeface="HG丸ｺﾞｼｯｸM-PRO" panose="020F0600000000000000" pitchFamily="50" charset="-128"/>
              <a:ea typeface="HG丸ｺﾞｼｯｸM-PRO" panose="020F0600000000000000" pitchFamily="50" charset="-128"/>
            </a:endParaRPr>
          </a:p>
        </p:txBody>
      </p:sp>
      <p:sp>
        <p:nvSpPr>
          <p:cNvPr id="10" name="上下矢印 9"/>
          <p:cNvSpPr/>
          <p:nvPr/>
        </p:nvSpPr>
        <p:spPr>
          <a:xfrm>
            <a:off x="2170946" y="4133851"/>
            <a:ext cx="149290" cy="266064"/>
          </a:xfrm>
          <a:prstGeom prst="up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11" name="左カーブ矢印 10"/>
          <p:cNvSpPr/>
          <p:nvPr/>
        </p:nvSpPr>
        <p:spPr>
          <a:xfrm rot="4812492">
            <a:off x="4539257" y="4057571"/>
            <a:ext cx="651952" cy="2167868"/>
          </a:xfrm>
          <a:prstGeom prst="curvedLeftArrow">
            <a:avLst>
              <a:gd name="adj1" fmla="val 25000"/>
              <a:gd name="adj2" fmla="val 45716"/>
              <a:gd name="adj3" fmla="val 29823"/>
            </a:avLst>
          </a:prstGeom>
          <a:solidFill>
            <a:schemeClr val="tx2">
              <a:lumMod val="75000"/>
            </a:schemeClr>
          </a:solidFill>
          <a:ln>
            <a:solidFill>
              <a:schemeClr val="tx2">
                <a:lumMod val="75000"/>
              </a:schemeClr>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ja-JP" altLang="en-US" dirty="0">
              <a:solidFill>
                <a:prstClr val="black"/>
              </a:solidFill>
            </a:endParaRPr>
          </a:p>
        </p:txBody>
      </p:sp>
    </p:spTree>
    <p:extLst>
      <p:ext uri="{BB962C8B-B14F-4D97-AF65-F5344CB8AC3E}">
        <p14:creationId xmlns:p14="http://schemas.microsoft.com/office/powerpoint/2010/main" val="381828154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54466" y="2422124"/>
            <a:ext cx="8543925" cy="1325563"/>
          </a:xfrm>
        </p:spPr>
        <p:txBody>
          <a:bodyPr>
            <a:normAutofit fontScale="90000"/>
          </a:bodyPr>
          <a:lstStyle/>
          <a:p>
            <a:r>
              <a:rPr lang="ja-JP" altLang="en-US" b="1" dirty="0">
                <a:latin typeface="HG丸ｺﾞｼｯｸM-PRO" panose="020F0600000000000000" pitchFamily="50" charset="-128"/>
                <a:ea typeface="HG丸ｺﾞｼｯｸM-PRO" panose="020F0600000000000000" pitchFamily="50" charset="-128"/>
              </a:rPr>
              <a:t>１：休職中に生活習慣を</a:t>
            </a:r>
            <a:r>
              <a:rPr lang="en-US" altLang="ja-JP" b="1" dirty="0">
                <a:latin typeface="HG丸ｺﾞｼｯｸM-PRO" panose="020F0600000000000000" pitchFamily="50" charset="-128"/>
                <a:ea typeface="HG丸ｺﾞｼｯｸM-PRO" panose="020F0600000000000000" pitchFamily="50" charset="-128"/>
              </a:rPr>
              <a:t/>
            </a:r>
            <a:br>
              <a:rPr lang="en-US" altLang="ja-JP" b="1" dirty="0">
                <a:latin typeface="HG丸ｺﾞｼｯｸM-PRO" panose="020F0600000000000000" pitchFamily="50" charset="-128"/>
                <a:ea typeface="HG丸ｺﾞｼｯｸM-PRO" panose="020F0600000000000000" pitchFamily="50" charset="-128"/>
              </a:rPr>
            </a:br>
            <a:r>
              <a:rPr lang="ja-JP" altLang="en-US" b="1" dirty="0">
                <a:latin typeface="HG丸ｺﾞｼｯｸM-PRO" panose="020F0600000000000000" pitchFamily="50" charset="-128"/>
                <a:ea typeface="HG丸ｺﾞｼｯｸM-PRO" panose="020F0600000000000000" pitchFamily="50" charset="-128"/>
              </a:rPr>
              <a:t>振り返る意義</a:t>
            </a:r>
            <a:r>
              <a:rPr lang="en-US" altLang="ja-JP" b="1" dirty="0">
                <a:latin typeface="HG丸ｺﾞｼｯｸM-PRO" panose="020F0600000000000000" pitchFamily="50" charset="-128"/>
                <a:ea typeface="HG丸ｺﾞｼｯｸM-PRO" panose="020F0600000000000000" pitchFamily="50" charset="-128"/>
              </a:rPr>
              <a:t/>
            </a:r>
            <a:br>
              <a:rPr lang="en-US" altLang="ja-JP" b="1" dirty="0">
                <a:latin typeface="HG丸ｺﾞｼｯｸM-PRO" panose="020F0600000000000000" pitchFamily="50" charset="-128"/>
                <a:ea typeface="HG丸ｺﾞｼｯｸM-PRO" panose="020F0600000000000000" pitchFamily="50" charset="-128"/>
              </a:rPr>
            </a:br>
            <a:r>
              <a:rPr lang="ja-JP" altLang="en-US" b="1" dirty="0">
                <a:latin typeface="HG丸ｺﾞｼｯｸM-PRO" panose="020F0600000000000000" pitchFamily="50" charset="-128"/>
                <a:ea typeface="HG丸ｺﾞｼｯｸM-PRO" panose="020F0600000000000000" pitchFamily="50" charset="-128"/>
              </a:rPr>
              <a:t>　</a:t>
            </a:r>
            <a:endParaRPr kumimoji="1" lang="ja-JP" altLang="en-US" dirty="0">
              <a:latin typeface="HG丸ｺﾞｼｯｸM-PRO" panose="020F0600000000000000" pitchFamily="50" charset="-128"/>
              <a:ea typeface="HG丸ｺﾞｼｯｸM-PRO" panose="020F0600000000000000" pitchFamily="50" charset="-128"/>
            </a:endParaRPr>
          </a:p>
        </p:txBody>
      </p:sp>
      <p:pic>
        <p:nvPicPr>
          <p:cNvPr id="4" name="Picture 9">
            <a:extLst>
              <a:ext uri="{FF2B5EF4-FFF2-40B4-BE49-F238E27FC236}">
                <a16:creationId xmlns:a16="http://schemas.microsoft.com/office/drawing/2014/main" xmlns="" id="{1FD7BC4F-129A-4A8D-A699-6651A932E65F}"/>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221215" y="3429000"/>
            <a:ext cx="2132265" cy="21322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1988202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0" y="130201"/>
            <a:ext cx="8104340" cy="1325563"/>
          </a:xfrm>
        </p:spPr>
        <p:txBody>
          <a:bodyPr>
            <a:normAutofit/>
          </a:bodyPr>
          <a:lstStyle/>
          <a:p>
            <a:r>
              <a:rPr kumimoji="1" lang="ja-JP" altLang="en-US" sz="4000" b="1" dirty="0">
                <a:latin typeface="HG丸ｺﾞｼｯｸM-PRO" panose="020F0600000000000000" pitchFamily="50" charset="-128"/>
                <a:ea typeface="HG丸ｺﾞｼｯｸM-PRO" panose="020F0600000000000000" pitchFamily="50" charset="-128"/>
              </a:rPr>
              <a:t>　受講者の声から・・・</a:t>
            </a:r>
            <a:r>
              <a:rPr kumimoji="1" lang="en-US" altLang="ja-JP" sz="4000" b="1" dirty="0">
                <a:latin typeface="HG丸ｺﾞｼｯｸM-PRO" panose="020F0600000000000000" pitchFamily="50" charset="-128"/>
                <a:ea typeface="HG丸ｺﾞｼｯｸM-PRO" panose="020F0600000000000000" pitchFamily="50" charset="-128"/>
              </a:rPr>
              <a:t/>
            </a:r>
            <a:br>
              <a:rPr kumimoji="1" lang="en-US" altLang="ja-JP" sz="4000" b="1" dirty="0">
                <a:latin typeface="HG丸ｺﾞｼｯｸM-PRO" panose="020F0600000000000000" pitchFamily="50" charset="-128"/>
                <a:ea typeface="HG丸ｺﾞｼｯｸM-PRO" panose="020F0600000000000000" pitchFamily="50" charset="-128"/>
              </a:rPr>
            </a:br>
            <a:r>
              <a:rPr kumimoji="1" lang="ja-JP" altLang="en-US" sz="4000" b="1" dirty="0">
                <a:latin typeface="HG丸ｺﾞｼｯｸM-PRO" panose="020F0600000000000000" pitchFamily="50" charset="-128"/>
                <a:ea typeface="HG丸ｺﾞｼｯｸM-PRO" panose="020F0600000000000000" pitchFamily="50" charset="-128"/>
              </a:rPr>
              <a:t>　</a:t>
            </a:r>
            <a:r>
              <a:rPr lang="ja-JP" altLang="en-US" sz="2700" b="1" dirty="0">
                <a:latin typeface="HG丸ｺﾞｼｯｸM-PRO" panose="020F0600000000000000" pitchFamily="50" charset="-128"/>
                <a:ea typeface="HG丸ｺﾞｼｯｸM-PRO" panose="020F0600000000000000" pitchFamily="50" charset="-128"/>
              </a:rPr>
              <a:t>～休職前の生活習慣とプログラム中の取組み～</a:t>
            </a:r>
            <a:endParaRPr kumimoji="1" lang="ja-JP" altLang="en-US" sz="3200" b="1" dirty="0">
              <a:latin typeface="HG丸ｺﾞｼｯｸM-PRO" panose="020F0600000000000000" pitchFamily="50" charset="-128"/>
              <a:ea typeface="HG丸ｺﾞｼｯｸM-PRO" panose="020F0600000000000000" pitchFamily="50" charset="-128"/>
            </a:endParaRPr>
          </a:p>
        </p:txBody>
      </p:sp>
      <p:sp>
        <p:nvSpPr>
          <p:cNvPr id="3" name="コンテンツ プレースホルダー 2"/>
          <p:cNvSpPr>
            <a:spLocks noGrp="1"/>
          </p:cNvSpPr>
          <p:nvPr>
            <p:ph idx="1"/>
          </p:nvPr>
        </p:nvSpPr>
        <p:spPr>
          <a:xfrm>
            <a:off x="208575" y="1455765"/>
            <a:ext cx="9488852" cy="4993916"/>
          </a:xfrm>
          <a:ln w="3175">
            <a:solidFill>
              <a:schemeClr val="tx1"/>
            </a:solidFill>
          </a:ln>
        </p:spPr>
        <p:txBody>
          <a:bodyPr>
            <a:noAutofit/>
          </a:bodyPr>
          <a:lstStyle/>
          <a:p>
            <a:pPr marL="0" indent="0">
              <a:buNone/>
            </a:pPr>
            <a:r>
              <a:rPr lang="ja-JP" altLang="en-US" sz="2000" b="1" dirty="0">
                <a:latin typeface="HG丸ｺﾞｼｯｸM-PRO" panose="020F0600000000000000" pitchFamily="50" charset="-128"/>
                <a:ea typeface="HG丸ｺﾞｼｯｸM-PRO" panose="020F0600000000000000" pitchFamily="50" charset="-128"/>
              </a:rPr>
              <a:t>（１）睡眠のリズム</a:t>
            </a:r>
            <a:endParaRPr lang="en-US" altLang="ja-JP" sz="2000" b="1" dirty="0">
              <a:latin typeface="HG丸ｺﾞｼｯｸM-PRO" panose="020F0600000000000000" pitchFamily="50" charset="-128"/>
              <a:ea typeface="HG丸ｺﾞｼｯｸM-PRO" panose="020F0600000000000000" pitchFamily="50" charset="-128"/>
            </a:endParaRPr>
          </a:p>
          <a:p>
            <a:pPr marL="0" indent="0">
              <a:buNone/>
            </a:pPr>
            <a:r>
              <a:rPr lang="ja-JP" altLang="en-US" sz="1800" dirty="0">
                <a:latin typeface="HG丸ｺﾞｼｯｸM-PRO" panose="020F0600000000000000" pitchFamily="50" charset="-128"/>
                <a:ea typeface="HG丸ｺﾞｼｯｸM-PRO" panose="020F0600000000000000" pitchFamily="50" charset="-128"/>
              </a:rPr>
              <a:t>　　</a:t>
            </a:r>
            <a:r>
              <a:rPr lang="ja-JP" altLang="en-US" sz="1800" b="1" dirty="0">
                <a:latin typeface="HG丸ｺﾞｼｯｸM-PRO" panose="020F0600000000000000" pitchFamily="50" charset="-128"/>
                <a:ea typeface="HG丸ｺﾞｼｯｸM-PRO" panose="020F0600000000000000" pitchFamily="50" charset="-128"/>
              </a:rPr>
              <a:t>・平日、遅くまでネットやゲームをしてしまい、朝起きるのがつらい</a:t>
            </a:r>
            <a:endParaRPr lang="en-US" altLang="ja-JP" sz="1800" b="1" dirty="0">
              <a:latin typeface="HG丸ｺﾞｼｯｸM-PRO" panose="020F0600000000000000" pitchFamily="50" charset="-128"/>
              <a:ea typeface="HG丸ｺﾞｼｯｸM-PRO" panose="020F0600000000000000" pitchFamily="50" charset="-128"/>
            </a:endParaRPr>
          </a:p>
          <a:p>
            <a:pPr marL="0" indent="0">
              <a:buNone/>
            </a:pPr>
            <a:r>
              <a:rPr lang="ja-JP" altLang="en-US" sz="1800" b="1" dirty="0">
                <a:latin typeface="HG丸ｺﾞｼｯｸM-PRO" panose="020F0600000000000000" pitchFamily="50" charset="-128"/>
                <a:ea typeface="HG丸ｺﾞｼｯｸM-PRO" panose="020F0600000000000000" pitchFamily="50" charset="-128"/>
              </a:rPr>
              <a:t>　　・土日、昼まで寝て過ごしてしまい、月曜日がつらい</a:t>
            </a:r>
            <a:endParaRPr lang="en-US" altLang="ja-JP" sz="1800" b="1" dirty="0">
              <a:latin typeface="HG丸ｺﾞｼｯｸM-PRO" panose="020F0600000000000000" pitchFamily="50" charset="-128"/>
              <a:ea typeface="HG丸ｺﾞｼｯｸM-PRO" panose="020F0600000000000000" pitchFamily="50" charset="-128"/>
            </a:endParaRPr>
          </a:p>
          <a:p>
            <a:pPr marL="0" indent="0">
              <a:buNone/>
            </a:pPr>
            <a:endParaRPr lang="en-US" altLang="ja-JP" sz="2400" b="1" dirty="0">
              <a:latin typeface="HG丸ｺﾞｼｯｸM-PRO" panose="020F0600000000000000" pitchFamily="50" charset="-128"/>
              <a:ea typeface="HG丸ｺﾞｼｯｸM-PRO" panose="020F0600000000000000" pitchFamily="50" charset="-128"/>
            </a:endParaRPr>
          </a:p>
          <a:p>
            <a:pPr marL="0" indent="0">
              <a:buNone/>
            </a:pPr>
            <a:endParaRPr lang="en-US" altLang="ja-JP" sz="2400" b="1" dirty="0">
              <a:latin typeface="HG丸ｺﾞｼｯｸM-PRO" panose="020F0600000000000000" pitchFamily="50" charset="-128"/>
              <a:ea typeface="HG丸ｺﾞｼｯｸM-PRO" panose="020F0600000000000000" pitchFamily="50" charset="-128"/>
            </a:endParaRPr>
          </a:p>
          <a:p>
            <a:pPr marL="0" indent="0">
              <a:buNone/>
            </a:pPr>
            <a:r>
              <a:rPr lang="ja-JP" altLang="en-US" sz="2000" b="1" dirty="0">
                <a:latin typeface="HG丸ｺﾞｼｯｸM-PRO" panose="020F0600000000000000" pitchFamily="50" charset="-128"/>
                <a:ea typeface="HG丸ｺﾞｼｯｸM-PRO" panose="020F0600000000000000" pitchFamily="50" charset="-128"/>
              </a:rPr>
              <a:t>（２）食習慣</a:t>
            </a:r>
            <a:endParaRPr lang="en-US" altLang="ja-JP" sz="2000" b="1" dirty="0">
              <a:latin typeface="HG丸ｺﾞｼｯｸM-PRO" panose="020F0600000000000000" pitchFamily="50" charset="-128"/>
              <a:ea typeface="HG丸ｺﾞｼｯｸM-PRO" panose="020F0600000000000000" pitchFamily="50" charset="-128"/>
            </a:endParaRPr>
          </a:p>
          <a:p>
            <a:pPr marL="0" indent="0">
              <a:buNone/>
            </a:pPr>
            <a:r>
              <a:rPr lang="ja-JP" altLang="en-US" sz="1800" dirty="0">
                <a:latin typeface="HG丸ｺﾞｼｯｸM-PRO" panose="020F0600000000000000" pitchFamily="50" charset="-128"/>
                <a:ea typeface="HG丸ｺﾞｼｯｸM-PRO" panose="020F0600000000000000" pitchFamily="50" charset="-128"/>
              </a:rPr>
              <a:t>　　</a:t>
            </a:r>
            <a:r>
              <a:rPr lang="ja-JP" altLang="en-US" sz="1800" b="1" dirty="0">
                <a:latin typeface="HG丸ｺﾞｼｯｸM-PRO" panose="020F0600000000000000" pitchFamily="50" charset="-128"/>
                <a:ea typeface="HG丸ｺﾞｼｯｸM-PRO" panose="020F0600000000000000" pitchFamily="50" charset="-128"/>
              </a:rPr>
              <a:t>・朝食を食べる習慣がなく、午前中集中力が続かない</a:t>
            </a:r>
            <a:endParaRPr lang="en-US" altLang="ja-JP" sz="1800" b="1" dirty="0">
              <a:latin typeface="HG丸ｺﾞｼｯｸM-PRO" panose="020F0600000000000000" pitchFamily="50" charset="-128"/>
              <a:ea typeface="HG丸ｺﾞｼｯｸM-PRO" panose="020F0600000000000000" pitchFamily="50" charset="-128"/>
            </a:endParaRPr>
          </a:p>
          <a:p>
            <a:pPr marL="0" indent="0">
              <a:buNone/>
            </a:pPr>
            <a:endParaRPr lang="en-US" altLang="ja-JP" sz="2400" dirty="0">
              <a:latin typeface="HG丸ｺﾞｼｯｸM-PRO" panose="020F0600000000000000" pitchFamily="50" charset="-128"/>
              <a:ea typeface="HG丸ｺﾞｼｯｸM-PRO" panose="020F0600000000000000" pitchFamily="50" charset="-128"/>
            </a:endParaRPr>
          </a:p>
          <a:p>
            <a:pPr marL="0" indent="0">
              <a:buNone/>
            </a:pPr>
            <a:endParaRPr lang="en-US" altLang="ja-JP" sz="2400" dirty="0">
              <a:latin typeface="HG丸ｺﾞｼｯｸM-PRO" panose="020F0600000000000000" pitchFamily="50" charset="-128"/>
              <a:ea typeface="HG丸ｺﾞｼｯｸM-PRO" panose="020F0600000000000000" pitchFamily="50" charset="-128"/>
            </a:endParaRPr>
          </a:p>
          <a:p>
            <a:pPr marL="0" indent="0">
              <a:buNone/>
            </a:pPr>
            <a:r>
              <a:rPr lang="ja-JP" altLang="en-US" sz="2000" dirty="0">
                <a:latin typeface="HG丸ｺﾞｼｯｸM-PRO" panose="020F0600000000000000" pitchFamily="50" charset="-128"/>
                <a:ea typeface="HG丸ｺﾞｼｯｸM-PRO" panose="020F0600000000000000" pitchFamily="50" charset="-128"/>
              </a:rPr>
              <a:t>（３）</a:t>
            </a:r>
            <a:r>
              <a:rPr lang="ja-JP" altLang="en-US" sz="2000" b="1" dirty="0">
                <a:latin typeface="HG丸ｺﾞｼｯｸM-PRO" panose="020F0600000000000000" pitchFamily="50" charset="-128"/>
                <a:ea typeface="HG丸ｺﾞｼｯｸM-PRO" panose="020F0600000000000000" pitchFamily="50" charset="-128"/>
              </a:rPr>
              <a:t>運動習慣等</a:t>
            </a:r>
            <a:endParaRPr lang="en-US" altLang="ja-JP" sz="2000" b="1" dirty="0">
              <a:latin typeface="HG丸ｺﾞｼｯｸM-PRO" panose="020F0600000000000000" pitchFamily="50" charset="-128"/>
              <a:ea typeface="HG丸ｺﾞｼｯｸM-PRO" panose="020F0600000000000000" pitchFamily="50" charset="-128"/>
            </a:endParaRPr>
          </a:p>
          <a:p>
            <a:pPr marL="0" indent="0">
              <a:buNone/>
            </a:pPr>
            <a:r>
              <a:rPr lang="ja-JP" altLang="en-US" sz="1800" b="1" dirty="0">
                <a:latin typeface="HG丸ｺﾞｼｯｸM-PRO" panose="020F0600000000000000" pitchFamily="50" charset="-128"/>
                <a:ea typeface="HG丸ｺﾞｼｯｸM-PRO" panose="020F0600000000000000" pitchFamily="50" charset="-128"/>
              </a:rPr>
              <a:t>      ・運動不足で体力低下。主治医の指示で運動を習慣にしようと思うのに、続かない</a:t>
            </a:r>
            <a:endParaRPr lang="en-US" altLang="ja-JP" sz="1800" b="1" dirty="0">
              <a:latin typeface="HG丸ｺﾞｼｯｸM-PRO" panose="020F0600000000000000" pitchFamily="50" charset="-128"/>
              <a:ea typeface="HG丸ｺﾞｼｯｸM-PRO" panose="020F0600000000000000" pitchFamily="50" charset="-128"/>
            </a:endParaRPr>
          </a:p>
          <a:p>
            <a:pPr marL="0" indent="0">
              <a:buNone/>
            </a:pPr>
            <a:r>
              <a:rPr lang="en-US" altLang="ja-JP" sz="1800" b="1" dirty="0">
                <a:latin typeface="HG丸ｺﾞｼｯｸM-PRO" panose="020F0600000000000000" pitchFamily="50" charset="-128"/>
                <a:ea typeface="HG丸ｺﾞｼｯｸM-PRO" panose="020F0600000000000000" pitchFamily="50" charset="-128"/>
              </a:rPr>
              <a:t>   </a:t>
            </a:r>
            <a:r>
              <a:rPr lang="ja-JP" altLang="en-US" sz="1800" dirty="0">
                <a:latin typeface="HG丸ｺﾞｼｯｸM-PRO" panose="020F0600000000000000" pitchFamily="50" charset="-128"/>
                <a:ea typeface="HG丸ｺﾞｼｯｸM-PRO" panose="020F0600000000000000" pitchFamily="50" charset="-128"/>
              </a:rPr>
              <a:t>　</a:t>
            </a:r>
            <a:endParaRPr lang="en-US" altLang="ja-JP" sz="1800" dirty="0">
              <a:latin typeface="HG丸ｺﾞｼｯｸM-PRO" panose="020F0600000000000000" pitchFamily="50" charset="-128"/>
              <a:ea typeface="HG丸ｺﾞｼｯｸM-PRO" panose="020F0600000000000000" pitchFamily="50" charset="-128"/>
            </a:endParaRPr>
          </a:p>
        </p:txBody>
      </p:sp>
      <p:pic>
        <p:nvPicPr>
          <p:cNvPr id="5" name="Picture 5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631723" y="460154"/>
            <a:ext cx="1168158" cy="11681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正方形/長方形 5">
            <a:extLst>
              <a:ext uri="{FF2B5EF4-FFF2-40B4-BE49-F238E27FC236}">
                <a16:creationId xmlns:a16="http://schemas.microsoft.com/office/drawing/2014/main" xmlns="" id="{02734C1F-2662-4B22-97EB-0B71435464A1}"/>
              </a:ext>
            </a:extLst>
          </p:cNvPr>
          <p:cNvSpPr/>
          <p:nvPr/>
        </p:nvSpPr>
        <p:spPr>
          <a:xfrm>
            <a:off x="895197" y="2533374"/>
            <a:ext cx="8647769" cy="838087"/>
          </a:xfrm>
          <a:prstGeom prst="rect">
            <a:avLst/>
          </a:prstGeom>
          <a:solidFill>
            <a:schemeClr val="accent5">
              <a:lumMod val="60000"/>
              <a:lumOff val="40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b="1" dirty="0">
                <a:solidFill>
                  <a:schemeClr val="tx1"/>
                </a:solidFill>
                <a:latin typeface="HG丸ｺﾞｼｯｸM-PRO" panose="020F0600000000000000" pitchFamily="50" charset="-128"/>
                <a:ea typeface="HG丸ｺﾞｼｯｸM-PRO" panose="020F0600000000000000" pitchFamily="50" charset="-128"/>
              </a:rPr>
              <a:t>・</a:t>
            </a:r>
            <a:r>
              <a:rPr lang="en-US" altLang="ja-JP" b="1" dirty="0">
                <a:solidFill>
                  <a:schemeClr val="tx1"/>
                </a:solidFill>
                <a:latin typeface="HG丸ｺﾞｼｯｸM-PRO" panose="020F0600000000000000" pitchFamily="50" charset="-128"/>
                <a:ea typeface="HG丸ｺﾞｼｯｸM-PRO" panose="020F0600000000000000" pitchFamily="50" charset="-128"/>
              </a:rPr>
              <a:t>22</a:t>
            </a:r>
            <a:r>
              <a:rPr lang="ja-JP" altLang="en-US" b="1" dirty="0">
                <a:solidFill>
                  <a:schemeClr val="tx1"/>
                </a:solidFill>
                <a:latin typeface="HG丸ｺﾞｼｯｸM-PRO" panose="020F0600000000000000" pitchFamily="50" charset="-128"/>
                <a:ea typeface="HG丸ｺﾞｼｯｸM-PRO" panose="020F0600000000000000" pitchFamily="50" charset="-128"/>
              </a:rPr>
              <a:t>時には</a:t>
            </a:r>
            <a:r>
              <a:rPr lang="en-US" altLang="ja-JP" b="1" dirty="0">
                <a:solidFill>
                  <a:schemeClr val="tx1"/>
                </a:solidFill>
                <a:latin typeface="HG丸ｺﾞｼｯｸM-PRO" panose="020F0600000000000000" pitchFamily="50" charset="-128"/>
                <a:ea typeface="HG丸ｺﾞｼｯｸM-PRO" panose="020F0600000000000000" pitchFamily="50" charset="-128"/>
              </a:rPr>
              <a:t>PC</a:t>
            </a:r>
            <a:r>
              <a:rPr lang="ja-JP" altLang="en-US" b="1" dirty="0">
                <a:solidFill>
                  <a:schemeClr val="tx1"/>
                </a:solidFill>
                <a:latin typeface="HG丸ｺﾞｼｯｸM-PRO" panose="020F0600000000000000" pitchFamily="50" charset="-128"/>
                <a:ea typeface="HG丸ｺﾞｼｯｸM-PRO" panose="020F0600000000000000" pitchFamily="50" charset="-128"/>
              </a:rPr>
              <a:t>の電源を</a:t>
            </a:r>
            <a:r>
              <a:rPr lang="ja-JP" altLang="en-US" b="1" dirty="0" smtClean="0">
                <a:solidFill>
                  <a:schemeClr val="tx1"/>
                </a:solidFill>
                <a:latin typeface="HG丸ｺﾞｼｯｸM-PRO" panose="020F0600000000000000" pitchFamily="50" charset="-128"/>
                <a:ea typeface="HG丸ｺﾞｼｯｸM-PRO" panose="020F0600000000000000" pitchFamily="50" charset="-128"/>
              </a:rPr>
              <a:t>切り</a:t>
            </a:r>
            <a:r>
              <a:rPr lang="en-US" altLang="ja-JP" b="1" dirty="0" smtClean="0">
                <a:solidFill>
                  <a:schemeClr val="tx1"/>
                </a:solidFill>
                <a:latin typeface="HG丸ｺﾞｼｯｸM-PRO" panose="020F0600000000000000" pitchFamily="50" charset="-128"/>
                <a:ea typeface="HG丸ｺﾞｼｯｸM-PRO" panose="020F0600000000000000" pitchFamily="50" charset="-128"/>
              </a:rPr>
              <a:t>23</a:t>
            </a:r>
            <a:r>
              <a:rPr lang="ja-JP" altLang="en-US" b="1" dirty="0">
                <a:solidFill>
                  <a:schemeClr val="tx1"/>
                </a:solidFill>
                <a:latin typeface="HG丸ｺﾞｼｯｸM-PRO" panose="020F0600000000000000" pitchFamily="50" charset="-128"/>
                <a:ea typeface="HG丸ｺﾞｼｯｸM-PRO" panose="020F0600000000000000" pitchFamily="50" charset="-128"/>
              </a:rPr>
              <a:t>時に寝るようにしたら、朝</a:t>
            </a:r>
            <a:r>
              <a:rPr lang="ja-JP" altLang="en-US" b="1" dirty="0" smtClean="0">
                <a:solidFill>
                  <a:schemeClr val="tx1"/>
                </a:solidFill>
                <a:latin typeface="HG丸ｺﾞｼｯｸM-PRO" panose="020F0600000000000000" pitchFamily="50" charset="-128"/>
                <a:ea typeface="HG丸ｺﾞｼｯｸM-PRO" panose="020F0600000000000000" pitchFamily="50" charset="-128"/>
              </a:rPr>
              <a:t>の億劫感が減った</a:t>
            </a:r>
            <a:r>
              <a:rPr lang="ja-JP" altLang="en-US" b="1" dirty="0">
                <a:solidFill>
                  <a:schemeClr val="tx1"/>
                </a:solidFill>
                <a:latin typeface="HG丸ｺﾞｼｯｸM-PRO" panose="020F0600000000000000" pitchFamily="50" charset="-128"/>
                <a:ea typeface="HG丸ｺﾞｼｯｸM-PRO" panose="020F0600000000000000" pitchFamily="50" charset="-128"/>
              </a:rPr>
              <a:t>！</a:t>
            </a:r>
            <a:endParaRPr lang="en-US" altLang="ja-JP" b="1" dirty="0">
              <a:solidFill>
                <a:schemeClr val="tx1"/>
              </a:solidFill>
              <a:latin typeface="HG丸ｺﾞｼｯｸM-PRO" panose="020F0600000000000000" pitchFamily="50" charset="-128"/>
              <a:ea typeface="HG丸ｺﾞｼｯｸM-PRO" panose="020F0600000000000000" pitchFamily="50" charset="-128"/>
            </a:endParaRPr>
          </a:p>
          <a:p>
            <a:r>
              <a:rPr lang="ja-JP" altLang="en-US" b="1" dirty="0">
                <a:solidFill>
                  <a:schemeClr val="tx1"/>
                </a:solidFill>
                <a:latin typeface="HG丸ｺﾞｼｯｸM-PRO" panose="020F0600000000000000" pitchFamily="50" charset="-128"/>
                <a:ea typeface="HG丸ｺﾞｼｯｸM-PRO" panose="020F0600000000000000" pitchFamily="50" charset="-128"/>
              </a:rPr>
              <a:t>・土日も平日と同じ時間に起きるようにしたら、月曜日が格段に楽になった！</a:t>
            </a:r>
            <a:endParaRPr kumimoji="1" lang="ja-JP" altLang="en-US" b="1" dirty="0">
              <a:solidFill>
                <a:schemeClr val="tx1"/>
              </a:solidFill>
            </a:endParaRPr>
          </a:p>
        </p:txBody>
      </p:sp>
      <p:pic>
        <p:nvPicPr>
          <p:cNvPr id="8" name="Picture 2">
            <a:extLst>
              <a:ext uri="{FF2B5EF4-FFF2-40B4-BE49-F238E27FC236}">
                <a16:creationId xmlns:a16="http://schemas.microsoft.com/office/drawing/2014/main" xmlns="" id="{9C8BA1A8-C29D-4BA6-8E72-EF412A16AD86}"/>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536721" y="295178"/>
            <a:ext cx="1325564" cy="13255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矢印: 右 8">
            <a:extLst>
              <a:ext uri="{FF2B5EF4-FFF2-40B4-BE49-F238E27FC236}">
                <a16:creationId xmlns:a16="http://schemas.microsoft.com/office/drawing/2014/main" xmlns="" id="{D4D6D9AD-0EF1-4EC0-A4F4-3AA704AAE4C1}"/>
              </a:ext>
            </a:extLst>
          </p:cNvPr>
          <p:cNvSpPr/>
          <p:nvPr/>
        </p:nvSpPr>
        <p:spPr>
          <a:xfrm>
            <a:off x="440774" y="5923549"/>
            <a:ext cx="288099" cy="284967"/>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0" name="正方形/長方形 9">
            <a:extLst>
              <a:ext uri="{FF2B5EF4-FFF2-40B4-BE49-F238E27FC236}">
                <a16:creationId xmlns:a16="http://schemas.microsoft.com/office/drawing/2014/main" xmlns="" id="{4CE26A06-6B81-4352-A129-FD672639ABE2}"/>
              </a:ext>
            </a:extLst>
          </p:cNvPr>
          <p:cNvSpPr/>
          <p:nvPr/>
        </p:nvSpPr>
        <p:spPr>
          <a:xfrm>
            <a:off x="920554" y="4211513"/>
            <a:ext cx="8597057" cy="580807"/>
          </a:xfrm>
          <a:prstGeom prst="rect">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b="1" dirty="0">
                <a:solidFill>
                  <a:schemeClr val="tx1"/>
                </a:solidFill>
                <a:latin typeface="HG丸ｺﾞｼｯｸM-PRO" panose="020F0600000000000000" pitchFamily="50" charset="-128"/>
                <a:ea typeface="HG丸ｺﾞｼｯｸM-PRO" panose="020F0600000000000000" pitchFamily="50" charset="-128"/>
              </a:rPr>
              <a:t>・毎日朝食を食べるようにしたら、午前中</a:t>
            </a:r>
            <a:r>
              <a:rPr lang="ja-JP" altLang="en-US" b="1" dirty="0" smtClean="0">
                <a:solidFill>
                  <a:schemeClr val="tx1"/>
                </a:solidFill>
                <a:latin typeface="HG丸ｺﾞｼｯｸM-PRO" panose="020F0600000000000000" pitchFamily="50" charset="-128"/>
                <a:ea typeface="HG丸ｺﾞｼｯｸM-PRO" panose="020F0600000000000000" pitchFamily="50" charset="-128"/>
              </a:rPr>
              <a:t>の作業に</a:t>
            </a:r>
            <a:r>
              <a:rPr lang="ja-JP" altLang="en-US" b="1" dirty="0">
                <a:solidFill>
                  <a:schemeClr val="tx1"/>
                </a:solidFill>
                <a:latin typeface="HG丸ｺﾞｼｯｸM-PRO" panose="020F0600000000000000" pitchFamily="50" charset="-128"/>
                <a:ea typeface="HG丸ｺﾞｼｯｸM-PRO" panose="020F0600000000000000" pitchFamily="50" charset="-128"/>
              </a:rPr>
              <a:t>集中できるようになった！</a:t>
            </a:r>
            <a:endParaRPr lang="en-US" altLang="ja-JP" b="1" dirty="0">
              <a:solidFill>
                <a:schemeClr val="tx1"/>
              </a:solidFill>
              <a:latin typeface="HG丸ｺﾞｼｯｸM-PRO" panose="020F0600000000000000" pitchFamily="50" charset="-128"/>
              <a:ea typeface="HG丸ｺﾞｼｯｸM-PRO" panose="020F0600000000000000" pitchFamily="50" charset="-128"/>
            </a:endParaRPr>
          </a:p>
        </p:txBody>
      </p:sp>
      <p:pic>
        <p:nvPicPr>
          <p:cNvPr id="11" name="Picture 2">
            <a:extLst>
              <a:ext uri="{FF2B5EF4-FFF2-40B4-BE49-F238E27FC236}">
                <a16:creationId xmlns:a16="http://schemas.microsoft.com/office/drawing/2014/main" xmlns="" id="{FAD77601-65A9-471E-95D3-88E313A342B2}"/>
              </a:ext>
            </a:extLst>
          </p:cNvPr>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a:stretch/>
        </p:blipFill>
        <p:spPr bwMode="auto">
          <a:xfrm>
            <a:off x="180473" y="2044617"/>
            <a:ext cx="644765" cy="8756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 name="矢印: 右 12">
            <a:extLst>
              <a:ext uri="{FF2B5EF4-FFF2-40B4-BE49-F238E27FC236}">
                <a16:creationId xmlns:a16="http://schemas.microsoft.com/office/drawing/2014/main" xmlns="" id="{347E0862-2DFE-42E0-8603-AF9178852BDE}"/>
              </a:ext>
            </a:extLst>
          </p:cNvPr>
          <p:cNvSpPr/>
          <p:nvPr/>
        </p:nvSpPr>
        <p:spPr>
          <a:xfrm>
            <a:off x="499131" y="4421097"/>
            <a:ext cx="288099" cy="284967"/>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5" name="正方形/長方形 14">
            <a:extLst>
              <a:ext uri="{FF2B5EF4-FFF2-40B4-BE49-F238E27FC236}">
                <a16:creationId xmlns:a16="http://schemas.microsoft.com/office/drawing/2014/main" xmlns="" id="{8498776C-DE44-44A2-A534-89F49E708AA3}"/>
              </a:ext>
            </a:extLst>
          </p:cNvPr>
          <p:cNvSpPr/>
          <p:nvPr/>
        </p:nvSpPr>
        <p:spPr>
          <a:xfrm>
            <a:off x="937448" y="5774095"/>
            <a:ext cx="8647769" cy="583873"/>
          </a:xfrm>
          <a:prstGeom prst="rect">
            <a:avLst/>
          </a:prstGeom>
          <a:solidFill>
            <a:schemeClr val="accent5">
              <a:lumMod val="60000"/>
              <a:lumOff val="40000"/>
            </a:schemeClr>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b="1" dirty="0">
                <a:solidFill>
                  <a:schemeClr val="tx1"/>
                </a:solidFill>
                <a:latin typeface="HG丸ｺﾞｼｯｸM-PRO" panose="020F0600000000000000" pitchFamily="50" charset="-128"/>
                <a:ea typeface="HG丸ｺﾞｼｯｸM-PRO" panose="020F0600000000000000" pitchFamily="50" charset="-128"/>
              </a:rPr>
              <a:t>・毎日家から駅まで歩くようにしたら、徐々に息切れしなくなり体力がついた！</a:t>
            </a:r>
            <a:endParaRPr lang="en-US" altLang="ja-JP" b="1" dirty="0">
              <a:solidFill>
                <a:schemeClr val="tx1"/>
              </a:solidFill>
              <a:latin typeface="HG丸ｺﾞｼｯｸM-PRO" panose="020F0600000000000000" pitchFamily="50" charset="-128"/>
              <a:ea typeface="HG丸ｺﾞｼｯｸM-PRO" panose="020F0600000000000000" pitchFamily="50" charset="-128"/>
            </a:endParaRPr>
          </a:p>
        </p:txBody>
      </p:sp>
      <p:pic>
        <p:nvPicPr>
          <p:cNvPr id="7" name="Picture 2">
            <a:extLst>
              <a:ext uri="{FF2B5EF4-FFF2-40B4-BE49-F238E27FC236}">
                <a16:creationId xmlns:a16="http://schemas.microsoft.com/office/drawing/2014/main" xmlns="" id="{2F5D0295-93E5-429A-8FA5-BDEAD50C0563}"/>
              </a:ext>
            </a:extLst>
          </p:cNvPr>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a:stretch/>
        </p:blipFill>
        <p:spPr bwMode="auto">
          <a:xfrm>
            <a:off x="166926" y="3554509"/>
            <a:ext cx="620304" cy="8424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0" name="矢印: 右 19">
            <a:extLst>
              <a:ext uri="{FF2B5EF4-FFF2-40B4-BE49-F238E27FC236}">
                <a16:creationId xmlns:a16="http://schemas.microsoft.com/office/drawing/2014/main" xmlns="" id="{5BCE5976-5A9D-4A1E-AEAA-D215F4571BFE}"/>
              </a:ext>
            </a:extLst>
          </p:cNvPr>
          <p:cNvSpPr/>
          <p:nvPr/>
        </p:nvSpPr>
        <p:spPr>
          <a:xfrm>
            <a:off x="398523" y="2935559"/>
            <a:ext cx="288099" cy="284967"/>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21" name="テキスト ボックス 20">
            <a:extLst>
              <a:ext uri="{FF2B5EF4-FFF2-40B4-BE49-F238E27FC236}">
                <a16:creationId xmlns:a16="http://schemas.microsoft.com/office/drawing/2014/main" xmlns="" id="{6E42F7A8-29B9-4260-9B08-12ED14FDDAB1}"/>
              </a:ext>
            </a:extLst>
          </p:cNvPr>
          <p:cNvSpPr txBox="1"/>
          <p:nvPr/>
        </p:nvSpPr>
        <p:spPr>
          <a:xfrm>
            <a:off x="79410" y="2658560"/>
            <a:ext cx="954107" cy="276999"/>
          </a:xfrm>
          <a:prstGeom prst="rect">
            <a:avLst/>
          </a:prstGeom>
          <a:noFill/>
        </p:spPr>
        <p:txBody>
          <a:bodyPr wrap="none" rtlCol="0">
            <a:spAutoFit/>
          </a:bodyPr>
          <a:lstStyle/>
          <a:p>
            <a:r>
              <a:rPr lang="en-US" altLang="ja-JP" sz="1200" b="1" dirty="0">
                <a:latin typeface="HG丸ｺﾞｼｯｸM-PRO" panose="020F0600000000000000" pitchFamily="50" charset="-128"/>
                <a:ea typeface="HG丸ｺﾞｼｯｸM-PRO" panose="020F0600000000000000" pitchFamily="50" charset="-128"/>
              </a:rPr>
              <a:t>【</a:t>
            </a:r>
            <a:r>
              <a:rPr lang="ja-JP" altLang="en-US" sz="1200" b="1" dirty="0">
                <a:latin typeface="HG丸ｺﾞｼｯｸM-PRO" panose="020F0600000000000000" pitchFamily="50" charset="-128"/>
                <a:ea typeface="HG丸ｺﾞｼｯｸM-PRO" panose="020F0600000000000000" pitchFamily="50" charset="-128"/>
              </a:rPr>
              <a:t>取組み</a:t>
            </a:r>
            <a:r>
              <a:rPr lang="en-US" altLang="ja-JP" sz="1200" b="1" dirty="0">
                <a:latin typeface="HG丸ｺﾞｼｯｸM-PRO" panose="020F0600000000000000" pitchFamily="50" charset="-128"/>
                <a:ea typeface="HG丸ｺﾞｼｯｸM-PRO" panose="020F0600000000000000" pitchFamily="50" charset="-128"/>
              </a:rPr>
              <a:t>】</a:t>
            </a:r>
            <a:endParaRPr kumimoji="1" lang="ja-JP" altLang="en-US" sz="1200" b="1" dirty="0">
              <a:latin typeface="HG丸ｺﾞｼｯｸM-PRO" panose="020F0600000000000000" pitchFamily="50" charset="-128"/>
              <a:ea typeface="HG丸ｺﾞｼｯｸM-PRO" panose="020F0600000000000000" pitchFamily="50" charset="-128"/>
            </a:endParaRPr>
          </a:p>
        </p:txBody>
      </p:sp>
      <p:sp>
        <p:nvSpPr>
          <p:cNvPr id="22" name="テキスト ボックス 21">
            <a:extLst>
              <a:ext uri="{FF2B5EF4-FFF2-40B4-BE49-F238E27FC236}">
                <a16:creationId xmlns:a16="http://schemas.microsoft.com/office/drawing/2014/main" xmlns="" id="{80727F9A-B460-499F-8076-6D8F406F5DFD}"/>
              </a:ext>
            </a:extLst>
          </p:cNvPr>
          <p:cNvSpPr txBox="1"/>
          <p:nvPr/>
        </p:nvSpPr>
        <p:spPr>
          <a:xfrm>
            <a:off x="76229" y="4155507"/>
            <a:ext cx="954107" cy="276999"/>
          </a:xfrm>
          <a:prstGeom prst="rect">
            <a:avLst/>
          </a:prstGeom>
          <a:noFill/>
        </p:spPr>
        <p:txBody>
          <a:bodyPr wrap="none" rtlCol="0">
            <a:spAutoFit/>
          </a:bodyPr>
          <a:lstStyle/>
          <a:p>
            <a:r>
              <a:rPr lang="en-US" altLang="ja-JP" sz="1200" b="1" dirty="0">
                <a:latin typeface="HG丸ｺﾞｼｯｸM-PRO" panose="020F0600000000000000" pitchFamily="50" charset="-128"/>
                <a:ea typeface="HG丸ｺﾞｼｯｸM-PRO" panose="020F0600000000000000" pitchFamily="50" charset="-128"/>
              </a:rPr>
              <a:t>【</a:t>
            </a:r>
            <a:r>
              <a:rPr lang="ja-JP" altLang="en-US" sz="1200" b="1" dirty="0">
                <a:latin typeface="HG丸ｺﾞｼｯｸM-PRO" panose="020F0600000000000000" pitchFamily="50" charset="-128"/>
                <a:ea typeface="HG丸ｺﾞｼｯｸM-PRO" panose="020F0600000000000000" pitchFamily="50" charset="-128"/>
              </a:rPr>
              <a:t>取組み</a:t>
            </a:r>
            <a:r>
              <a:rPr lang="en-US" altLang="ja-JP" sz="1200" b="1" dirty="0">
                <a:latin typeface="HG丸ｺﾞｼｯｸM-PRO" panose="020F0600000000000000" pitchFamily="50" charset="-128"/>
                <a:ea typeface="HG丸ｺﾞｼｯｸM-PRO" panose="020F0600000000000000" pitchFamily="50" charset="-128"/>
              </a:rPr>
              <a:t>】</a:t>
            </a:r>
            <a:endParaRPr kumimoji="1" lang="ja-JP" altLang="en-US" sz="1200" b="1" dirty="0">
              <a:latin typeface="HG丸ｺﾞｼｯｸM-PRO" panose="020F0600000000000000" pitchFamily="50" charset="-128"/>
              <a:ea typeface="HG丸ｺﾞｼｯｸM-PRO" panose="020F0600000000000000" pitchFamily="50" charset="-128"/>
            </a:endParaRPr>
          </a:p>
        </p:txBody>
      </p:sp>
      <p:pic>
        <p:nvPicPr>
          <p:cNvPr id="24" name="Picture 2">
            <a:extLst>
              <a:ext uri="{FF2B5EF4-FFF2-40B4-BE49-F238E27FC236}">
                <a16:creationId xmlns:a16="http://schemas.microsoft.com/office/drawing/2014/main" xmlns="" id="{98365470-0364-431A-97C3-C1CD55954DA2}"/>
              </a:ext>
            </a:extLst>
          </p:cNvPr>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a:stretch/>
        </p:blipFill>
        <p:spPr bwMode="auto">
          <a:xfrm>
            <a:off x="204934" y="5077842"/>
            <a:ext cx="620304" cy="8424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5" name="テキスト ボックス 24">
            <a:extLst>
              <a:ext uri="{FF2B5EF4-FFF2-40B4-BE49-F238E27FC236}">
                <a16:creationId xmlns:a16="http://schemas.microsoft.com/office/drawing/2014/main" xmlns="" id="{DF7D6A2B-C51F-4543-AFD0-F98F1BB0039B}"/>
              </a:ext>
            </a:extLst>
          </p:cNvPr>
          <p:cNvSpPr txBox="1"/>
          <p:nvPr/>
        </p:nvSpPr>
        <p:spPr>
          <a:xfrm>
            <a:off x="107769" y="5635595"/>
            <a:ext cx="954107" cy="276999"/>
          </a:xfrm>
          <a:prstGeom prst="rect">
            <a:avLst/>
          </a:prstGeom>
          <a:noFill/>
        </p:spPr>
        <p:txBody>
          <a:bodyPr wrap="none" rtlCol="0">
            <a:spAutoFit/>
          </a:bodyPr>
          <a:lstStyle/>
          <a:p>
            <a:r>
              <a:rPr lang="en-US" altLang="ja-JP" sz="1200" b="1" dirty="0">
                <a:latin typeface="HG丸ｺﾞｼｯｸM-PRO" panose="020F0600000000000000" pitchFamily="50" charset="-128"/>
                <a:ea typeface="HG丸ｺﾞｼｯｸM-PRO" panose="020F0600000000000000" pitchFamily="50" charset="-128"/>
              </a:rPr>
              <a:t>【</a:t>
            </a:r>
            <a:r>
              <a:rPr lang="ja-JP" altLang="en-US" sz="1200" b="1" dirty="0">
                <a:latin typeface="HG丸ｺﾞｼｯｸM-PRO" panose="020F0600000000000000" pitchFamily="50" charset="-128"/>
                <a:ea typeface="HG丸ｺﾞｼｯｸM-PRO" panose="020F0600000000000000" pitchFamily="50" charset="-128"/>
              </a:rPr>
              <a:t>取組み</a:t>
            </a:r>
            <a:r>
              <a:rPr lang="en-US" altLang="ja-JP" sz="1200" b="1" dirty="0">
                <a:latin typeface="HG丸ｺﾞｼｯｸM-PRO" panose="020F0600000000000000" pitchFamily="50" charset="-128"/>
                <a:ea typeface="HG丸ｺﾞｼｯｸM-PRO" panose="020F0600000000000000" pitchFamily="50" charset="-128"/>
              </a:rPr>
              <a:t>】</a:t>
            </a:r>
            <a:endParaRPr kumimoji="1" lang="ja-JP" altLang="en-US" sz="1200" b="1" dirty="0">
              <a:latin typeface="HG丸ｺﾞｼｯｸM-PRO" panose="020F0600000000000000" pitchFamily="50" charset="-128"/>
              <a:ea typeface="HG丸ｺﾞｼｯｸM-PRO" panose="020F0600000000000000" pitchFamily="50" charset="-128"/>
            </a:endParaRPr>
          </a:p>
        </p:txBody>
      </p:sp>
      <p:sp>
        <p:nvSpPr>
          <p:cNvPr id="26" name="矢印: 右 25">
            <a:extLst>
              <a:ext uri="{FF2B5EF4-FFF2-40B4-BE49-F238E27FC236}">
                <a16:creationId xmlns:a16="http://schemas.microsoft.com/office/drawing/2014/main" xmlns="" id="{85806855-5EAD-4941-9B75-6BD35881288F}"/>
              </a:ext>
            </a:extLst>
          </p:cNvPr>
          <p:cNvSpPr/>
          <p:nvPr/>
        </p:nvSpPr>
        <p:spPr>
          <a:xfrm>
            <a:off x="8478157" y="813820"/>
            <a:ext cx="288099" cy="284967"/>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Tree>
    <p:extLst>
      <p:ext uri="{BB962C8B-B14F-4D97-AF65-F5344CB8AC3E}">
        <p14:creationId xmlns:p14="http://schemas.microsoft.com/office/powerpoint/2010/main" val="118218137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フローチャート: 結合子 14">
            <a:extLst>
              <a:ext uri="{FF2B5EF4-FFF2-40B4-BE49-F238E27FC236}">
                <a16:creationId xmlns:a16="http://schemas.microsoft.com/office/drawing/2014/main" xmlns="" id="{F55ED486-6BB6-4C72-A654-977836F74C26}"/>
              </a:ext>
            </a:extLst>
          </p:cNvPr>
          <p:cNvSpPr/>
          <p:nvPr/>
        </p:nvSpPr>
        <p:spPr>
          <a:xfrm>
            <a:off x="4494817" y="2469686"/>
            <a:ext cx="1600974" cy="1543352"/>
          </a:xfrm>
          <a:prstGeom prst="flowChartConnector">
            <a:avLst/>
          </a:prstGeom>
          <a:noFill/>
          <a:ln w="57150">
            <a:solidFill>
              <a:srgbClr val="FF0000"/>
            </a:solidFill>
            <a:prstDash val="dash"/>
          </a:ln>
        </p:spPr>
        <p:style>
          <a:lnRef idx="2">
            <a:schemeClr val="accent6"/>
          </a:lnRef>
          <a:fillRef idx="1">
            <a:schemeClr val="lt1"/>
          </a:fillRef>
          <a:effectRef idx="0">
            <a:schemeClr val="accent6"/>
          </a:effectRef>
          <a:fontRef idx="minor">
            <a:schemeClr val="dk1"/>
          </a:fontRef>
        </p:style>
        <p:txBody>
          <a:bodyPr rtlCol="0" anchor="ctr"/>
          <a:lstStyle/>
          <a:p>
            <a:pPr algn="ctr"/>
            <a:endParaRPr lang="ja-JP" altLang="en-US" dirty="0">
              <a:solidFill>
                <a:prstClr val="black"/>
              </a:solidFill>
            </a:endParaRPr>
          </a:p>
        </p:txBody>
      </p:sp>
      <p:graphicFrame>
        <p:nvGraphicFramePr>
          <p:cNvPr id="5" name="コンテンツ プレースホルダー 4"/>
          <p:cNvGraphicFramePr>
            <a:graphicFrameLocks noGrp="1"/>
          </p:cNvGraphicFramePr>
          <p:nvPr>
            <p:ph idx="1"/>
            <p:extLst>
              <p:ext uri="{D42A27DB-BD31-4B8C-83A1-F6EECF244321}">
                <p14:modId xmlns:p14="http://schemas.microsoft.com/office/powerpoint/2010/main" val="567177461"/>
              </p:ext>
            </p:extLst>
          </p:nvPr>
        </p:nvGraphicFramePr>
        <p:xfrm>
          <a:off x="4282709" y="1264414"/>
          <a:ext cx="5724418" cy="477599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6" name="テキスト ボックス 15">
            <a:extLst>
              <a:ext uri="{FF2B5EF4-FFF2-40B4-BE49-F238E27FC236}">
                <a16:creationId xmlns:a16="http://schemas.microsoft.com/office/drawing/2014/main" xmlns="" id="{D44197DE-EB16-4ACF-A483-790C29CBE48E}"/>
              </a:ext>
            </a:extLst>
          </p:cNvPr>
          <p:cNvSpPr txBox="1"/>
          <p:nvPr/>
        </p:nvSpPr>
        <p:spPr>
          <a:xfrm>
            <a:off x="1517425" y="6553257"/>
            <a:ext cx="6001409" cy="276999"/>
          </a:xfrm>
          <a:prstGeom prst="rect">
            <a:avLst/>
          </a:prstGeom>
          <a:noFill/>
        </p:spPr>
        <p:txBody>
          <a:bodyPr wrap="square" rtlCol="0">
            <a:spAutoFit/>
          </a:bodyPr>
          <a:lstStyle/>
          <a:p>
            <a:pPr algn="r"/>
            <a:r>
              <a:rPr lang="ja-JP" altLang="en-US" sz="1200" dirty="0">
                <a:solidFill>
                  <a:prstClr val="black"/>
                </a:solidFill>
                <a:latin typeface="+mn-ea"/>
              </a:rPr>
              <a:t>出典：功刀</a:t>
            </a:r>
            <a:r>
              <a:rPr lang="ja-JP" altLang="en-US" sz="1200" dirty="0" smtClean="0">
                <a:solidFill>
                  <a:prstClr val="black"/>
                </a:solidFill>
                <a:latin typeface="+mn-ea"/>
              </a:rPr>
              <a:t>浩：</a:t>
            </a:r>
            <a:r>
              <a:rPr lang="en-US" altLang="ja-JP" sz="1200" dirty="0" smtClean="0">
                <a:solidFill>
                  <a:prstClr val="black"/>
                </a:solidFill>
                <a:latin typeface="+mn-ea"/>
              </a:rPr>
              <a:t>『</a:t>
            </a:r>
            <a:r>
              <a:rPr lang="ja-JP" altLang="en-US" sz="1200" dirty="0">
                <a:solidFill>
                  <a:prstClr val="black"/>
                </a:solidFill>
                <a:latin typeface="+mn-ea"/>
              </a:rPr>
              <a:t>心の病を治す食事・運動・睡眠の整え方</a:t>
            </a:r>
            <a:r>
              <a:rPr lang="en-US" altLang="ja-JP" sz="1200" dirty="0">
                <a:solidFill>
                  <a:prstClr val="black"/>
                </a:solidFill>
                <a:latin typeface="+mn-ea"/>
              </a:rPr>
              <a:t>』</a:t>
            </a:r>
            <a:r>
              <a:rPr lang="ja-JP" altLang="en-US" sz="1200" dirty="0">
                <a:solidFill>
                  <a:prstClr val="black"/>
                </a:solidFill>
                <a:latin typeface="+mn-ea"/>
              </a:rPr>
              <a:t>翔泳社（</a:t>
            </a:r>
            <a:r>
              <a:rPr lang="en-US" altLang="ja-JP" sz="1200" dirty="0">
                <a:solidFill>
                  <a:prstClr val="black"/>
                </a:solidFill>
                <a:latin typeface="+mn-ea"/>
              </a:rPr>
              <a:t>2019</a:t>
            </a:r>
            <a:r>
              <a:rPr lang="ja-JP" altLang="en-US" sz="1200" dirty="0">
                <a:solidFill>
                  <a:prstClr val="black"/>
                </a:solidFill>
                <a:latin typeface="+mn-ea"/>
              </a:rPr>
              <a:t>）</a:t>
            </a:r>
            <a:r>
              <a:rPr lang="en-US" altLang="ja-JP" sz="1200" dirty="0">
                <a:solidFill>
                  <a:prstClr val="black"/>
                </a:solidFill>
                <a:latin typeface="+mn-ea"/>
              </a:rPr>
              <a:t>P13</a:t>
            </a:r>
            <a:endParaRPr lang="ja-JP" altLang="en-US" sz="1200" dirty="0">
              <a:solidFill>
                <a:prstClr val="black"/>
              </a:solidFill>
              <a:latin typeface="+mn-ea"/>
            </a:endParaRPr>
          </a:p>
        </p:txBody>
      </p:sp>
      <p:sp>
        <p:nvSpPr>
          <p:cNvPr id="13" name="四角形吹き出し 16">
            <a:extLst>
              <a:ext uri="{FF2B5EF4-FFF2-40B4-BE49-F238E27FC236}">
                <a16:creationId xmlns:a16="http://schemas.microsoft.com/office/drawing/2014/main" xmlns="" id="{812E8794-9170-4A54-BBC2-1CD97D8E808A}"/>
              </a:ext>
            </a:extLst>
          </p:cNvPr>
          <p:cNvSpPr/>
          <p:nvPr/>
        </p:nvSpPr>
        <p:spPr>
          <a:xfrm>
            <a:off x="4642240" y="1142185"/>
            <a:ext cx="859921" cy="1266725"/>
          </a:xfrm>
          <a:prstGeom prst="wedgeRectCallout">
            <a:avLst>
              <a:gd name="adj1" fmla="val 62870"/>
              <a:gd name="adj2" fmla="val 54095"/>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000" b="1" dirty="0">
                <a:solidFill>
                  <a:prstClr val="black"/>
                </a:solidFill>
                <a:latin typeface="HG丸ｺﾞｼｯｸM-PRO" panose="020F0600000000000000" pitchFamily="50" charset="-128"/>
                <a:ea typeface="HG丸ｺﾞｼｯｸM-PRO" panose="020F0600000000000000" pitchFamily="50" charset="-128"/>
              </a:rPr>
              <a:t>睡眠</a:t>
            </a:r>
            <a:endParaRPr lang="ja-JP" altLang="en-US" sz="2400" b="1" dirty="0">
              <a:solidFill>
                <a:prstClr val="black"/>
              </a:solidFill>
              <a:latin typeface="HG丸ｺﾞｼｯｸM-PRO" panose="020F0600000000000000" pitchFamily="50" charset="-128"/>
              <a:ea typeface="HG丸ｺﾞｼｯｸM-PRO" panose="020F0600000000000000" pitchFamily="50" charset="-128"/>
            </a:endParaRPr>
          </a:p>
          <a:p>
            <a:pPr algn="ctr"/>
            <a:r>
              <a:rPr lang="ja-JP" altLang="en-US" sz="2000" b="1" dirty="0">
                <a:solidFill>
                  <a:prstClr val="black"/>
                </a:solidFill>
                <a:latin typeface="HG丸ｺﾞｼｯｸM-PRO" panose="020F0600000000000000" pitchFamily="50" charset="-128"/>
                <a:ea typeface="HG丸ｺﾞｼｯｸM-PRO" panose="020F0600000000000000" pitchFamily="50" charset="-128"/>
              </a:rPr>
              <a:t>食事</a:t>
            </a:r>
            <a:endParaRPr lang="en-US" altLang="ja-JP" sz="2000" b="1" dirty="0">
              <a:solidFill>
                <a:prstClr val="black"/>
              </a:solidFill>
              <a:latin typeface="HG丸ｺﾞｼｯｸM-PRO" panose="020F0600000000000000" pitchFamily="50" charset="-128"/>
              <a:ea typeface="HG丸ｺﾞｼｯｸM-PRO" panose="020F0600000000000000" pitchFamily="50" charset="-128"/>
            </a:endParaRPr>
          </a:p>
          <a:p>
            <a:pPr algn="ctr"/>
            <a:r>
              <a:rPr lang="ja-JP" altLang="en-US" sz="2000" b="1" dirty="0">
                <a:solidFill>
                  <a:prstClr val="black"/>
                </a:solidFill>
                <a:latin typeface="HG丸ｺﾞｼｯｸM-PRO" panose="020F0600000000000000" pitchFamily="50" charset="-128"/>
                <a:ea typeface="HG丸ｺﾞｼｯｸM-PRO" panose="020F0600000000000000" pitchFamily="50" charset="-128"/>
              </a:rPr>
              <a:t>運動等</a:t>
            </a:r>
            <a:endParaRPr lang="en-US" altLang="ja-JP" sz="2000" b="1" dirty="0">
              <a:solidFill>
                <a:prstClr val="black"/>
              </a:solidFill>
              <a:latin typeface="HG丸ｺﾞｼｯｸM-PRO" panose="020F0600000000000000" pitchFamily="50" charset="-128"/>
              <a:ea typeface="HG丸ｺﾞｼｯｸM-PRO" panose="020F0600000000000000" pitchFamily="50" charset="-128"/>
            </a:endParaRPr>
          </a:p>
        </p:txBody>
      </p:sp>
      <p:sp>
        <p:nvSpPr>
          <p:cNvPr id="3" name="テキスト ボックス 2"/>
          <p:cNvSpPr txBox="1"/>
          <p:nvPr/>
        </p:nvSpPr>
        <p:spPr>
          <a:xfrm>
            <a:off x="137274" y="2162204"/>
            <a:ext cx="4317607" cy="3354765"/>
          </a:xfrm>
          <a:prstGeom prst="rect">
            <a:avLst/>
          </a:prstGeom>
          <a:noFill/>
        </p:spPr>
        <p:txBody>
          <a:bodyPr wrap="square" rtlCol="0">
            <a:spAutoFit/>
          </a:bodyPr>
          <a:lstStyle/>
          <a:p>
            <a:r>
              <a:rPr lang="ja-JP" altLang="en-US" b="1" dirty="0">
                <a:solidFill>
                  <a:prstClr val="black"/>
                </a:solidFill>
                <a:latin typeface="HG丸ｺﾞｼｯｸM-PRO" panose="020F0600000000000000" pitchFamily="50" charset="-128"/>
                <a:ea typeface="HG丸ｺﾞｼｯｸM-PRO" panose="020F0600000000000000" pitchFamily="50" charset="-128"/>
              </a:rPr>
              <a:t>うつ病の治療は、</a:t>
            </a:r>
            <a:endParaRPr lang="en-US" altLang="ja-JP" b="1" dirty="0">
              <a:solidFill>
                <a:prstClr val="black"/>
              </a:solidFill>
              <a:latin typeface="HG丸ｺﾞｼｯｸM-PRO" panose="020F0600000000000000" pitchFamily="50" charset="-128"/>
              <a:ea typeface="HG丸ｺﾞｼｯｸM-PRO" panose="020F0600000000000000" pitchFamily="50" charset="-128"/>
            </a:endParaRPr>
          </a:p>
          <a:p>
            <a:endParaRPr lang="en-US" altLang="ja-JP" b="1" dirty="0">
              <a:solidFill>
                <a:prstClr val="black"/>
              </a:solidFill>
              <a:latin typeface="HG丸ｺﾞｼｯｸM-PRO" panose="020F0600000000000000" pitchFamily="50" charset="-128"/>
              <a:ea typeface="HG丸ｺﾞｼｯｸM-PRO" panose="020F0600000000000000" pitchFamily="50" charset="-128"/>
            </a:endParaRPr>
          </a:p>
          <a:p>
            <a:r>
              <a:rPr lang="ja-JP" altLang="en-US" b="1" dirty="0">
                <a:solidFill>
                  <a:schemeClr val="accent1">
                    <a:lumMod val="50000"/>
                  </a:schemeClr>
                </a:solidFill>
                <a:latin typeface="HG丸ｺﾞｼｯｸM-PRO" panose="020F0600000000000000" pitchFamily="50" charset="-128"/>
                <a:ea typeface="HG丸ｺﾞｼｯｸM-PRO" panose="020F0600000000000000" pitchFamily="50" charset="-128"/>
              </a:rPr>
              <a:t>①心身の休息</a:t>
            </a:r>
            <a:endParaRPr lang="en-US" altLang="ja-JP" b="1" dirty="0">
              <a:solidFill>
                <a:schemeClr val="accent1">
                  <a:lumMod val="50000"/>
                </a:schemeClr>
              </a:solidFill>
              <a:latin typeface="HG丸ｺﾞｼｯｸM-PRO" panose="020F0600000000000000" pitchFamily="50" charset="-128"/>
              <a:ea typeface="HG丸ｺﾞｼｯｸM-PRO" panose="020F0600000000000000" pitchFamily="50" charset="-128"/>
            </a:endParaRPr>
          </a:p>
          <a:p>
            <a:r>
              <a:rPr lang="ja-JP" altLang="en-US" b="1" dirty="0">
                <a:solidFill>
                  <a:schemeClr val="accent1">
                    <a:lumMod val="50000"/>
                  </a:schemeClr>
                </a:solidFill>
                <a:latin typeface="HG丸ｺﾞｼｯｸM-PRO" panose="020F0600000000000000" pitchFamily="50" charset="-128"/>
                <a:ea typeface="HG丸ｺﾞｼｯｸM-PRO" panose="020F0600000000000000" pitchFamily="50" charset="-128"/>
              </a:rPr>
              <a:t>②環境調整</a:t>
            </a:r>
            <a:endParaRPr lang="en-US" altLang="ja-JP" b="1" dirty="0">
              <a:solidFill>
                <a:schemeClr val="accent1">
                  <a:lumMod val="50000"/>
                </a:schemeClr>
              </a:solidFill>
              <a:latin typeface="HG丸ｺﾞｼｯｸM-PRO" panose="020F0600000000000000" pitchFamily="50" charset="-128"/>
              <a:ea typeface="HG丸ｺﾞｼｯｸM-PRO" panose="020F0600000000000000" pitchFamily="50" charset="-128"/>
            </a:endParaRPr>
          </a:p>
          <a:p>
            <a:r>
              <a:rPr lang="ja-JP" altLang="en-US" sz="1600" b="1" dirty="0">
                <a:solidFill>
                  <a:schemeClr val="accent1">
                    <a:lumMod val="50000"/>
                  </a:schemeClr>
                </a:solidFill>
                <a:latin typeface="HG丸ｺﾞｼｯｸM-PRO" panose="020F0600000000000000" pitchFamily="50" charset="-128"/>
                <a:ea typeface="HG丸ｺﾞｼｯｸM-PRO" panose="020F0600000000000000" pitchFamily="50" charset="-128"/>
              </a:rPr>
              <a:t>（負担になっているストレスを減らす）</a:t>
            </a:r>
            <a:endParaRPr lang="en-US" altLang="ja-JP" sz="1600" b="1" dirty="0">
              <a:solidFill>
                <a:schemeClr val="accent1">
                  <a:lumMod val="50000"/>
                </a:schemeClr>
              </a:solidFill>
              <a:latin typeface="HG丸ｺﾞｼｯｸM-PRO" panose="020F0600000000000000" pitchFamily="50" charset="-128"/>
              <a:ea typeface="HG丸ｺﾞｼｯｸM-PRO" panose="020F0600000000000000" pitchFamily="50" charset="-128"/>
            </a:endParaRPr>
          </a:p>
          <a:p>
            <a:r>
              <a:rPr lang="ja-JP" altLang="en-US" b="1" dirty="0">
                <a:solidFill>
                  <a:schemeClr val="accent1">
                    <a:lumMod val="50000"/>
                  </a:schemeClr>
                </a:solidFill>
                <a:latin typeface="HG丸ｺﾞｼｯｸM-PRO" panose="020F0600000000000000" pitchFamily="50" charset="-128"/>
                <a:ea typeface="HG丸ｺﾞｼｯｸM-PRO" panose="020F0600000000000000" pitchFamily="50" charset="-128"/>
              </a:rPr>
              <a:t>③心理療法</a:t>
            </a:r>
            <a:endParaRPr lang="en-US" altLang="ja-JP" b="1" dirty="0">
              <a:solidFill>
                <a:schemeClr val="accent1">
                  <a:lumMod val="50000"/>
                </a:schemeClr>
              </a:solidFill>
              <a:latin typeface="HG丸ｺﾞｼｯｸM-PRO" panose="020F0600000000000000" pitchFamily="50" charset="-128"/>
              <a:ea typeface="HG丸ｺﾞｼｯｸM-PRO" panose="020F0600000000000000" pitchFamily="50" charset="-128"/>
            </a:endParaRPr>
          </a:p>
          <a:p>
            <a:r>
              <a:rPr lang="ja-JP" altLang="en-US" sz="1600" b="1" dirty="0">
                <a:solidFill>
                  <a:schemeClr val="accent1">
                    <a:lumMod val="50000"/>
                  </a:schemeClr>
                </a:solidFill>
                <a:latin typeface="HG丸ｺﾞｼｯｸM-PRO" panose="020F0600000000000000" pitchFamily="50" charset="-128"/>
                <a:ea typeface="HG丸ｺﾞｼｯｸM-PRO" panose="020F0600000000000000" pitchFamily="50" charset="-128"/>
              </a:rPr>
              <a:t>（ストレス対処方法の習得）</a:t>
            </a:r>
            <a:endParaRPr lang="en-US" altLang="ja-JP" sz="1600" b="1" dirty="0">
              <a:solidFill>
                <a:schemeClr val="accent1">
                  <a:lumMod val="50000"/>
                </a:schemeClr>
              </a:solidFill>
              <a:latin typeface="HG丸ｺﾞｼｯｸM-PRO" panose="020F0600000000000000" pitchFamily="50" charset="-128"/>
              <a:ea typeface="HG丸ｺﾞｼｯｸM-PRO" panose="020F0600000000000000" pitchFamily="50" charset="-128"/>
            </a:endParaRPr>
          </a:p>
          <a:p>
            <a:r>
              <a:rPr lang="ja-JP" altLang="en-US" b="1" dirty="0">
                <a:solidFill>
                  <a:schemeClr val="accent1">
                    <a:lumMod val="50000"/>
                  </a:schemeClr>
                </a:solidFill>
                <a:latin typeface="HG丸ｺﾞｼｯｸM-PRO" panose="020F0600000000000000" pitchFamily="50" charset="-128"/>
                <a:ea typeface="HG丸ｺﾞｼｯｸM-PRO" panose="020F0600000000000000" pitchFamily="50" charset="-128"/>
              </a:rPr>
              <a:t>④薬物療法</a:t>
            </a:r>
            <a:endParaRPr lang="en-US" altLang="ja-JP" b="1" dirty="0">
              <a:solidFill>
                <a:schemeClr val="accent1">
                  <a:lumMod val="50000"/>
                </a:schemeClr>
              </a:solidFill>
              <a:latin typeface="HG丸ｺﾞｼｯｸM-PRO" panose="020F0600000000000000" pitchFamily="50" charset="-128"/>
              <a:ea typeface="HG丸ｺﾞｼｯｸM-PRO" panose="020F0600000000000000" pitchFamily="50" charset="-128"/>
            </a:endParaRPr>
          </a:p>
          <a:p>
            <a:r>
              <a:rPr lang="ja-JP" altLang="en-US" b="1" dirty="0">
                <a:solidFill>
                  <a:prstClr val="black"/>
                </a:solidFill>
                <a:latin typeface="HG丸ｺﾞｼｯｸM-PRO" panose="020F0600000000000000" pitchFamily="50" charset="-128"/>
                <a:ea typeface="HG丸ｺﾞｼｯｸM-PRO" panose="020F0600000000000000" pitchFamily="50" charset="-128"/>
              </a:rPr>
              <a:t>などの４つの柱で行われています。</a:t>
            </a:r>
            <a:endParaRPr lang="en-US" altLang="ja-JP" b="1" dirty="0">
              <a:solidFill>
                <a:prstClr val="black"/>
              </a:solidFill>
              <a:latin typeface="HG丸ｺﾞｼｯｸM-PRO" panose="020F0600000000000000" pitchFamily="50" charset="-128"/>
              <a:ea typeface="HG丸ｺﾞｼｯｸM-PRO" panose="020F0600000000000000" pitchFamily="50" charset="-128"/>
            </a:endParaRPr>
          </a:p>
          <a:p>
            <a:endParaRPr lang="en-US" altLang="ja-JP" b="1" dirty="0">
              <a:solidFill>
                <a:prstClr val="black"/>
              </a:solidFill>
              <a:latin typeface="HG丸ｺﾞｼｯｸM-PRO" panose="020F0600000000000000" pitchFamily="50" charset="-128"/>
              <a:ea typeface="HG丸ｺﾞｼｯｸM-PRO" panose="020F0600000000000000" pitchFamily="50" charset="-128"/>
            </a:endParaRPr>
          </a:p>
          <a:p>
            <a:r>
              <a:rPr lang="ja-JP" altLang="en-US" b="1" dirty="0">
                <a:solidFill>
                  <a:prstClr val="black"/>
                </a:solidFill>
                <a:latin typeface="HG丸ｺﾞｼｯｸM-PRO" panose="020F0600000000000000" pitchFamily="50" charset="-128"/>
                <a:ea typeface="HG丸ｺﾞｼｯｸM-PRO" panose="020F0600000000000000" pitchFamily="50" charset="-128"/>
              </a:rPr>
              <a:t>近年になり、５番目の治療の柱として、</a:t>
            </a:r>
            <a:endParaRPr lang="en-US" altLang="ja-JP" b="1" dirty="0">
              <a:solidFill>
                <a:prstClr val="black"/>
              </a:solidFill>
              <a:latin typeface="HG丸ｺﾞｼｯｸM-PRO" panose="020F0600000000000000" pitchFamily="50" charset="-128"/>
              <a:ea typeface="HG丸ｺﾞｼｯｸM-PRO" panose="020F0600000000000000" pitchFamily="50" charset="-128"/>
            </a:endParaRPr>
          </a:p>
          <a:p>
            <a:r>
              <a:rPr lang="ja-JP" altLang="en-US" b="1" u="sng" dirty="0">
                <a:solidFill>
                  <a:srgbClr val="FF0000"/>
                </a:solidFill>
                <a:latin typeface="HG丸ｺﾞｼｯｸM-PRO" panose="020F0600000000000000" pitchFamily="50" charset="-128"/>
                <a:ea typeface="HG丸ｺﾞｼｯｸM-PRO" panose="020F0600000000000000" pitchFamily="50" charset="-128"/>
              </a:rPr>
              <a:t>⑤生活習慣の改善</a:t>
            </a:r>
            <a:r>
              <a:rPr lang="ja-JP" altLang="en-US" b="1" dirty="0" smtClean="0">
                <a:solidFill>
                  <a:prstClr val="black"/>
                </a:solidFill>
                <a:latin typeface="HG丸ｺﾞｼｯｸM-PRO" panose="020F0600000000000000" pitchFamily="50" charset="-128"/>
                <a:ea typeface="HG丸ｺﾞｼｯｸM-PRO" panose="020F0600000000000000" pitchFamily="50" charset="-128"/>
              </a:rPr>
              <a:t>が注目</a:t>
            </a:r>
            <a:r>
              <a:rPr lang="ja-JP" altLang="en-US" b="1" dirty="0">
                <a:solidFill>
                  <a:prstClr val="black"/>
                </a:solidFill>
                <a:latin typeface="HG丸ｺﾞｼｯｸM-PRO" panose="020F0600000000000000" pitchFamily="50" charset="-128"/>
                <a:ea typeface="HG丸ｺﾞｼｯｸM-PRO" panose="020F0600000000000000" pitchFamily="50" charset="-128"/>
              </a:rPr>
              <a:t>されています</a:t>
            </a:r>
            <a:r>
              <a:rPr lang="ja-JP" altLang="en-US" dirty="0">
                <a:solidFill>
                  <a:prstClr val="black"/>
                </a:solidFill>
                <a:latin typeface="HG丸ｺﾞｼｯｸM-PRO" panose="020F0600000000000000" pitchFamily="50" charset="-128"/>
                <a:ea typeface="HG丸ｺﾞｼｯｸM-PRO" panose="020F0600000000000000" pitchFamily="50" charset="-128"/>
              </a:rPr>
              <a:t>。</a:t>
            </a:r>
          </a:p>
        </p:txBody>
      </p:sp>
      <p:sp>
        <p:nvSpPr>
          <p:cNvPr id="8" name="角丸四角形 7"/>
          <p:cNvSpPr/>
          <p:nvPr/>
        </p:nvSpPr>
        <p:spPr>
          <a:xfrm>
            <a:off x="143796" y="1892186"/>
            <a:ext cx="4299657" cy="4270452"/>
          </a:xfrm>
          <a:prstGeom prst="roundRect">
            <a:avLst>
              <a:gd name="adj" fmla="val 9354"/>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pic>
        <p:nvPicPr>
          <p:cNvPr id="1027" name="Picture 3"/>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6414995" y="5064044"/>
            <a:ext cx="1459846" cy="14598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6742376" y="5185172"/>
            <a:ext cx="1355207" cy="13534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タイトル 1"/>
          <p:cNvSpPr txBox="1">
            <a:spLocks/>
          </p:cNvSpPr>
          <p:nvPr/>
        </p:nvSpPr>
        <p:spPr>
          <a:xfrm>
            <a:off x="195160" y="-61149"/>
            <a:ext cx="9658022" cy="1325563"/>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lgn="ctr"/>
            <a:r>
              <a:rPr lang="ja-JP" altLang="en-US" sz="3600" b="1" dirty="0">
                <a:solidFill>
                  <a:prstClr val="black"/>
                </a:solidFill>
                <a:latin typeface="HG丸ｺﾞｼｯｸM-PRO" panose="020F0600000000000000" pitchFamily="50" charset="-128"/>
                <a:ea typeface="HG丸ｺﾞｼｯｸM-PRO" panose="020F0600000000000000" pitchFamily="50" charset="-128"/>
              </a:rPr>
              <a:t>注目される</a:t>
            </a:r>
            <a:r>
              <a:rPr lang="ja-JP" altLang="en-US" sz="3600" b="1" u="sng" dirty="0">
                <a:solidFill>
                  <a:prstClr val="black"/>
                </a:solidFill>
                <a:latin typeface="HG丸ｺﾞｼｯｸM-PRO" panose="020F0600000000000000" pitchFamily="50" charset="-128"/>
                <a:ea typeface="HG丸ｺﾞｼｯｸM-PRO" panose="020F0600000000000000" pitchFamily="50" charset="-128"/>
              </a:rPr>
              <a:t>５番目の治療の柱</a:t>
            </a:r>
            <a:r>
              <a:rPr lang="ja-JP" altLang="en-US" sz="3600" b="1" dirty="0">
                <a:solidFill>
                  <a:prstClr val="black"/>
                </a:solidFill>
                <a:latin typeface="HG丸ｺﾞｼｯｸM-PRO" panose="020F0600000000000000" pitchFamily="50" charset="-128"/>
                <a:ea typeface="HG丸ｺﾞｼｯｸM-PRO" panose="020F0600000000000000" pitchFamily="50" charset="-128"/>
              </a:rPr>
              <a:t>「生活習慣」</a:t>
            </a:r>
            <a:endParaRPr lang="ja-JP" altLang="en-US" sz="3600" dirty="0">
              <a:solidFill>
                <a:prstClr val="black"/>
              </a:solidFill>
              <a:latin typeface="HG丸ｺﾞｼｯｸM-PRO" panose="020F0600000000000000" pitchFamily="50" charset="-128"/>
              <a:ea typeface="HG丸ｺﾞｼｯｸM-PRO" panose="020F0600000000000000" pitchFamily="50" charset="-128"/>
            </a:endParaRPr>
          </a:p>
        </p:txBody>
      </p:sp>
    </p:spTree>
    <p:extLst>
      <p:ext uri="{BB962C8B-B14F-4D97-AF65-F5344CB8AC3E}">
        <p14:creationId xmlns:p14="http://schemas.microsoft.com/office/powerpoint/2010/main" val="3486518693"/>
      </p:ext>
    </p:extLst>
  </p:cSld>
  <p:clrMapOvr>
    <a:masterClrMapping/>
  </p:clrMapOvr>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3_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テーマ">
  <a:themeElements>
    <a:clrScheme name="ユーザー定義 1">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5_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3_Office ​​テーマ">
  <a:themeElements>
    <a:clrScheme name="ユーザー定義 1">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2_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3869</Words>
  <Application>Microsoft Office PowerPoint</Application>
  <PresentationFormat>A4 210 x 297 mm</PresentationFormat>
  <Paragraphs>1283</Paragraphs>
  <Slides>50</Slides>
  <Notes>50</Notes>
  <HiddenSlides>0</HiddenSlides>
  <MMClips>0</MMClips>
  <ScaleCrop>false</ScaleCrop>
  <HeadingPairs>
    <vt:vector size="6" baseType="variant">
      <vt:variant>
        <vt:lpstr>使用されているフォント</vt:lpstr>
      </vt:variant>
      <vt:variant>
        <vt:i4>10</vt:i4>
      </vt:variant>
      <vt:variant>
        <vt:lpstr>テーマ</vt:lpstr>
      </vt:variant>
      <vt:variant>
        <vt:i4>7</vt:i4>
      </vt:variant>
      <vt:variant>
        <vt:lpstr>スライド タイトル</vt:lpstr>
      </vt:variant>
      <vt:variant>
        <vt:i4>50</vt:i4>
      </vt:variant>
    </vt:vector>
  </HeadingPairs>
  <TitlesOfParts>
    <vt:vector size="67" baseType="lpstr">
      <vt:lpstr>ＤＨＰ特太ゴシック体</vt:lpstr>
      <vt:lpstr>HGPｺﾞｼｯｸE</vt:lpstr>
      <vt:lpstr>HG丸ｺﾞｼｯｸM-PRO</vt:lpstr>
      <vt:lpstr>ＭＳ Ｐゴシック</vt:lpstr>
      <vt:lpstr>ＭＳ 明朝</vt:lpstr>
      <vt:lpstr>Arial</vt:lpstr>
      <vt:lpstr>Calibri</vt:lpstr>
      <vt:lpstr>Calibri Light</vt:lpstr>
      <vt:lpstr>Times New Roman</vt:lpstr>
      <vt:lpstr>Verdana</vt:lpstr>
      <vt:lpstr>Office テーマ</vt:lpstr>
      <vt:lpstr>1_Office テーマ</vt:lpstr>
      <vt:lpstr>3_Office テーマ</vt:lpstr>
      <vt:lpstr>Office ​​テーマ</vt:lpstr>
      <vt:lpstr>5_Office テーマ</vt:lpstr>
      <vt:lpstr>3_Office ​​テーマ</vt:lpstr>
      <vt:lpstr>2_Office テーマ</vt:lpstr>
      <vt:lpstr>心の健康を保つための 生活習慣</vt:lpstr>
      <vt:lpstr>講座の受講にあたって 　　　～留意事項とお願い</vt:lpstr>
      <vt:lpstr>講座の目的と進め方</vt:lpstr>
      <vt:lpstr>内容</vt:lpstr>
      <vt:lpstr>はじめに 　　日常生活基礎力とは</vt:lpstr>
      <vt:lpstr>はじめに ～「日常生活基礎力形成支援」の流れ～</vt:lpstr>
      <vt:lpstr>１：休職中に生活習慣を 振り返る意義 　</vt:lpstr>
      <vt:lpstr>　受講者の声から・・・ 　～休職前の生活習慣とプログラム中の取組み～</vt:lpstr>
      <vt:lpstr>PowerPoint プレゼンテーション</vt:lpstr>
      <vt:lpstr>生活習慣＝「今」「自分で」変えられるもの</vt:lpstr>
      <vt:lpstr>２：よい生活習慣のポイント 　(１) 睡眠について</vt:lpstr>
      <vt:lpstr>「睡眠」の役割とは・・・</vt:lpstr>
      <vt:lpstr>睡眠不足が重なると・・・</vt:lpstr>
      <vt:lpstr>「質のよい睡眠」のための３つのポイント</vt:lpstr>
      <vt:lpstr>【Point１】必要な睡眠時間を知る 　　　「一般的に」必要とされる睡眠時間</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２：よい生活習慣のポイント 　(２) 食事について</vt:lpstr>
      <vt:lpstr>うつ病と生活習慣病との関連 ～エネルギーの過剰摂取によって引き起こされる病気と双方向の関連あり～</vt:lpstr>
      <vt:lpstr>PowerPoint プレゼンテーション</vt:lpstr>
      <vt:lpstr>健康的な食生活の３つのポイント</vt:lpstr>
      <vt:lpstr>PowerPoint プレゼンテーション</vt:lpstr>
      <vt:lpstr>【Point１】必要な栄養素を知る 　　　心を元気にする代表的な栄養素【タシテヨ】</vt:lpstr>
      <vt:lpstr>【Point１】必要な栄養素を知る 　　　心を元気にするその他の栄養素</vt:lpstr>
      <vt:lpstr>PowerPoint プレゼンテーション</vt:lpstr>
      <vt:lpstr>PowerPoint プレゼンテーション</vt:lpstr>
      <vt:lpstr>PowerPoint プレゼンテーション</vt:lpstr>
      <vt:lpstr>PowerPoint プレゼンテーション</vt:lpstr>
      <vt:lpstr>２：よい生活習慣のポイント 　(３) 運動について</vt:lpstr>
      <vt:lpstr>「身体活動を増やす」ことで得られる効果</vt:lpstr>
      <vt:lpstr>　「運動習慣」が睡眠にもたらす影響</vt:lpstr>
      <vt:lpstr>運動・身体活動の適切な習慣のための ２つのポイント</vt:lpstr>
      <vt:lpstr>PowerPoint プレゼンテーション</vt:lpstr>
      <vt:lpstr>PowerPoint プレゼンテーション</vt:lpstr>
      <vt:lpstr>PowerPoint プレゼンテーション</vt:lpstr>
      <vt:lpstr>PowerPoint プレゼンテーション</vt:lpstr>
      <vt:lpstr>２：よい生活習慣のポイント 　(４) その他のセルフケア</vt:lpstr>
      <vt:lpstr>PowerPoint プレゼンテーション</vt:lpstr>
      <vt:lpstr>心の健康を保つためのよい習慣 　～その他のセルフケア</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心の健康を保つためには ～「生活習慣」の振返り～</vt:lpstr>
      <vt:lpstr>【ワーク】  ご自身の生活習慣についてチェックしましょう！</vt:lpstr>
      <vt:lpstr>PowerPoint プレゼンテーション</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2020-01-31T10:33:56Z</dcterms:created>
  <dcterms:modified xsi:type="dcterms:W3CDTF">2020-02-12T04:51:24Z</dcterms:modified>
</cp:coreProperties>
</file>