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9" r:id="rId2"/>
    <p:sldId id="258"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12" y="90"/>
      </p:cViewPr>
      <p:guideLst>
        <p:guide orient="horz" pos="2880"/>
        <p:guide pos="2160"/>
      </p:guideLst>
    </p:cSldViewPr>
  </p:slideViewPr>
  <p:notesTextViewPr>
    <p:cViewPr>
      <p:scale>
        <a:sx n="100" d="100"/>
        <a:sy n="100" d="100"/>
      </p:scale>
      <p:origin x="0" y="0"/>
    </p:cViewPr>
  </p:notesTextViewPr>
  <p:sorterViewPr>
    <p:cViewPr>
      <p:scale>
        <a:sx n="146" d="100"/>
        <a:sy n="14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2020/2/3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2020/2/3</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801857" y="543845"/>
            <a:ext cx="554742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chemeClr val="tx1"/>
                </a:solidFill>
                <a:latin typeface="+mn-ea"/>
              </a:rPr>
              <a:t>SOCCSS</a:t>
            </a:r>
            <a:r>
              <a:rPr kumimoji="1" lang="ja-JP" altLang="en-US" sz="2000" b="1" dirty="0" smtClean="0">
                <a:solidFill>
                  <a:schemeClr val="tx1"/>
                </a:solidFill>
                <a:latin typeface="+mn-ea"/>
              </a:rPr>
              <a:t>法　実施</a:t>
            </a:r>
            <a:r>
              <a:rPr kumimoji="1" lang="ja-JP" altLang="en-US" sz="2000" b="1" smtClean="0">
                <a:solidFill>
                  <a:schemeClr val="tx1"/>
                </a:solidFill>
                <a:latin typeface="+mn-ea"/>
              </a:rPr>
              <a:t>用紙  （</a:t>
            </a:r>
            <a:r>
              <a:rPr lang="ja-JP" altLang="en-US" sz="2000" b="1">
                <a:solidFill>
                  <a:schemeClr val="tx1"/>
                </a:solidFill>
                <a:latin typeface="+mn-ea"/>
              </a:rPr>
              <a:t>利用</a:t>
            </a:r>
            <a:r>
              <a:rPr kumimoji="1" lang="ja-JP" altLang="en-US" sz="2000" b="1" smtClean="0">
                <a:solidFill>
                  <a:schemeClr val="tx1"/>
                </a:solidFill>
                <a:latin typeface="+mn-ea"/>
              </a:rPr>
              <a:t>者用</a:t>
            </a:r>
            <a:r>
              <a:rPr kumimoji="1" lang="ja-JP" altLang="en-US" sz="2000" b="1" dirty="0" smtClean="0">
                <a:solidFill>
                  <a:schemeClr val="tx1"/>
                </a:solidFill>
                <a:latin typeface="+mn-ea"/>
              </a:rPr>
              <a:t>マニュアル）</a:t>
            </a:r>
            <a:endParaRPr kumimoji="1" lang="ja-JP" altLang="en-US" sz="2000" b="1" dirty="0">
              <a:solidFill>
                <a:schemeClr val="tx1"/>
              </a:solidFill>
              <a:latin typeface="+mn-ea"/>
            </a:endParaRPr>
          </a:p>
        </p:txBody>
      </p:sp>
      <p:sp>
        <p:nvSpPr>
          <p:cNvPr id="4" name="正方形/長方形 3"/>
          <p:cNvSpPr/>
          <p:nvPr/>
        </p:nvSpPr>
        <p:spPr>
          <a:xfrm>
            <a:off x="217124" y="899592"/>
            <a:ext cx="64807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≪状況把握≫－≪選択肢≫－≪結果予測≫－≪選択判断≫－≪段取り≫－≪事前試行≫</a:t>
            </a:r>
            <a:endParaRPr kumimoji="1" lang="ja-JP" altLang="en-US" sz="1200" dirty="0">
              <a:solidFill>
                <a:schemeClr val="tx1"/>
              </a:solidFill>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2999070743"/>
              </p:ext>
            </p:extLst>
          </p:nvPr>
        </p:nvGraphicFramePr>
        <p:xfrm>
          <a:off x="476672" y="1276253"/>
          <a:ext cx="5976664" cy="2558441"/>
        </p:xfrm>
        <a:graphic>
          <a:graphicData uri="http://schemas.openxmlformats.org/drawingml/2006/table">
            <a:tbl>
              <a:tblPr firstRow="1" bandRow="1">
                <a:tableStyleId>{5C22544A-7EE6-4342-B048-85BDC9FD1C3A}</a:tableStyleId>
              </a:tblPr>
              <a:tblGrid>
                <a:gridCol w="2988332"/>
                <a:gridCol w="2988332"/>
              </a:tblGrid>
              <a:tr h="294955">
                <a:tc gridSpan="2">
                  <a:txBody>
                    <a:bodyPr/>
                    <a:lstStyle/>
                    <a:p>
                      <a:r>
                        <a:rPr kumimoji="1" lang="ja-JP" altLang="en-US" sz="1100" b="1" dirty="0" smtClean="0">
                          <a:solidFill>
                            <a:sysClr val="windowText" lastClr="000000"/>
                          </a:solidFill>
                        </a:rPr>
                        <a:t>状況把握</a:t>
                      </a:r>
                      <a:endParaRPr kumimoji="1" lang="ja-JP" altLang="en-US" sz="1100" b="1"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r>
              <a:tr h="696536">
                <a:tc>
                  <a:txBody>
                    <a:bodyPr/>
                    <a:lstStyle/>
                    <a:p>
                      <a:r>
                        <a:rPr kumimoji="1" lang="ja-JP" altLang="en-US" sz="1100" b="0" dirty="0" smtClean="0">
                          <a:solidFill>
                            <a:sysClr val="windowText" lastClr="000000"/>
                          </a:solidFill>
                        </a:rPr>
                        <a:t>関係する人</a:t>
                      </a:r>
                      <a:endParaRPr kumimoji="1" lang="ja-JP" altLang="en-US" sz="11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100" b="0" dirty="0" smtClean="0">
                          <a:solidFill>
                            <a:sysClr val="windowText" lastClr="000000"/>
                          </a:solidFill>
                        </a:rPr>
                        <a:t>いつ</a:t>
                      </a:r>
                      <a:endParaRPr kumimoji="1" lang="ja-JP" altLang="en-US" sz="11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65307">
                <a:tc>
                  <a:txBody>
                    <a:bodyPr/>
                    <a:lstStyle/>
                    <a:p>
                      <a:r>
                        <a:rPr kumimoji="1" lang="ja-JP" altLang="en-US" sz="1100" b="1" dirty="0" smtClean="0">
                          <a:solidFill>
                            <a:sysClr val="windowText" lastClr="000000"/>
                          </a:solidFill>
                        </a:rPr>
                        <a:t>何が起きた・何をした</a:t>
                      </a:r>
                      <a:endParaRPr kumimoji="1" lang="ja-JP" altLang="en-US" sz="1100" b="1"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1100" b="1" dirty="0" smtClean="0">
                          <a:solidFill>
                            <a:sysClr val="windowText" lastClr="000000"/>
                          </a:solidFill>
                        </a:rPr>
                        <a:t>理由</a:t>
                      </a:r>
                      <a:endParaRPr kumimoji="1" lang="ja-JP" altLang="en-US" sz="1100" b="1"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301643">
                <a:tc>
                  <a:txBody>
                    <a:bodyPr/>
                    <a:lstStyle/>
                    <a:p>
                      <a:endParaRPr kumimoji="1" lang="ja-JP" altLang="en-US" sz="11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027288766"/>
              </p:ext>
            </p:extLst>
          </p:nvPr>
        </p:nvGraphicFramePr>
        <p:xfrm>
          <a:off x="469152" y="3923928"/>
          <a:ext cx="5976663" cy="2647676"/>
        </p:xfrm>
        <a:graphic>
          <a:graphicData uri="http://schemas.openxmlformats.org/drawingml/2006/table">
            <a:tbl>
              <a:tblPr firstRow="1" bandRow="1">
                <a:tableStyleId>{5C22544A-7EE6-4342-B048-85BDC9FD1C3A}</a:tableStyleId>
              </a:tblPr>
              <a:tblGrid>
                <a:gridCol w="1992221"/>
                <a:gridCol w="1992221"/>
                <a:gridCol w="1992221"/>
              </a:tblGrid>
              <a:tr h="264616">
                <a:tc>
                  <a:txBody>
                    <a:bodyPr/>
                    <a:lstStyle/>
                    <a:p>
                      <a:pPr algn="ctr"/>
                      <a:r>
                        <a:rPr kumimoji="1" lang="ja-JP" altLang="en-US" sz="1100" b="1" dirty="0" smtClean="0">
                          <a:solidFill>
                            <a:sysClr val="windowText" lastClr="000000"/>
                          </a:solidFill>
                        </a:rPr>
                        <a:t>選択肢</a:t>
                      </a:r>
                      <a:endParaRPr kumimoji="1" lang="ja-JP" altLang="en-US" sz="1100" b="1"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100" b="1" dirty="0" smtClean="0">
                          <a:solidFill>
                            <a:sysClr val="windowText" lastClr="000000"/>
                          </a:solidFill>
                        </a:rPr>
                        <a:t>結果予測</a:t>
                      </a:r>
                      <a:endParaRPr kumimoji="1" lang="ja-JP" altLang="en-US" sz="1100" b="1"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100" b="1" dirty="0" smtClean="0">
                          <a:solidFill>
                            <a:sysClr val="windowText" lastClr="000000"/>
                          </a:solidFill>
                        </a:rPr>
                        <a:t>選択判断</a:t>
                      </a:r>
                      <a:endParaRPr kumimoji="1" lang="ja-JP" altLang="en-US" sz="1100" b="1"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765036">
                <a:tc>
                  <a:txBody>
                    <a:bodyPr/>
                    <a:lstStyle/>
                    <a:p>
                      <a:pPr algn="ctr"/>
                      <a:endParaRPr kumimoji="1" lang="ja-JP" altLang="en-US" sz="1100" b="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809012">
                <a:tc>
                  <a:txBody>
                    <a:bodyPr/>
                    <a:lstStyle/>
                    <a:p>
                      <a:pPr algn="ctr"/>
                      <a:endParaRPr kumimoji="1" lang="ja-JP" altLang="en-US" sz="1100" b="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809012">
                <a:tc>
                  <a:txBody>
                    <a:bodyPr/>
                    <a:lstStyle/>
                    <a:p>
                      <a:pPr algn="ctr"/>
                      <a:endParaRPr kumimoji="1" lang="ja-JP" altLang="en-US" sz="1100" b="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289066900"/>
              </p:ext>
            </p:extLst>
          </p:nvPr>
        </p:nvGraphicFramePr>
        <p:xfrm>
          <a:off x="476672" y="6748861"/>
          <a:ext cx="5976664" cy="1944216"/>
        </p:xfrm>
        <a:graphic>
          <a:graphicData uri="http://schemas.openxmlformats.org/drawingml/2006/table">
            <a:tbl>
              <a:tblPr firstRow="1" bandRow="1">
                <a:tableStyleId>{5C22544A-7EE6-4342-B048-85BDC9FD1C3A}</a:tableStyleId>
              </a:tblPr>
              <a:tblGrid>
                <a:gridCol w="5976664"/>
              </a:tblGrid>
              <a:tr h="1944216">
                <a:tc>
                  <a:txBody>
                    <a:bodyPr/>
                    <a:lstStyle/>
                    <a:p>
                      <a:r>
                        <a:rPr kumimoji="1" lang="ja-JP" altLang="en-US" sz="1100" b="0" dirty="0" smtClean="0">
                          <a:solidFill>
                            <a:schemeClr val="tx1"/>
                          </a:solidFill>
                        </a:rPr>
                        <a:t>段取り：行動のプラン</a:t>
                      </a:r>
                      <a:endParaRPr kumimoji="1" lang="ja-JP" altLang="en-US" sz="11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8" name="正方形/長方形 7"/>
          <p:cNvSpPr/>
          <p:nvPr/>
        </p:nvSpPr>
        <p:spPr>
          <a:xfrm>
            <a:off x="3300510" y="8676456"/>
            <a:ext cx="12849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n-ea"/>
            </a:endParaRPr>
          </a:p>
        </p:txBody>
      </p:sp>
      <p:sp>
        <p:nvSpPr>
          <p:cNvPr id="9" name="正方形/長方形 8"/>
          <p:cNvSpPr/>
          <p:nvPr/>
        </p:nvSpPr>
        <p:spPr>
          <a:xfrm>
            <a:off x="1120572" y="453835"/>
            <a:ext cx="864096" cy="180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ja-JP" altLang="en-US" sz="1050" b="1" dirty="0">
                <a:solidFill>
                  <a:schemeClr val="tx1"/>
                </a:solidFill>
                <a:latin typeface="+mn-ea"/>
              </a:rPr>
              <a:t>ソックス</a:t>
            </a:r>
            <a:endParaRPr kumimoji="1" lang="ja-JP" altLang="en-US" sz="1050" b="1" dirty="0">
              <a:solidFill>
                <a:schemeClr val="tx1"/>
              </a:solidFill>
              <a:latin typeface="+mn-ea"/>
            </a:endParaRPr>
          </a:p>
        </p:txBody>
      </p:sp>
      <p:sp>
        <p:nvSpPr>
          <p:cNvPr id="10" name="タイトル 1"/>
          <p:cNvSpPr txBox="1">
            <a:spLocks/>
          </p:cNvSpPr>
          <p:nvPr/>
        </p:nvSpPr>
        <p:spPr>
          <a:xfrm>
            <a:off x="1268569" y="1619672"/>
            <a:ext cx="2160431" cy="576064"/>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solidFill>
                  <a:srgbClr val="FF0000"/>
                </a:solidFill>
              </a:rPr>
              <a:t>起こった問題に関係する人は誰ですか？</a:t>
            </a:r>
            <a:br>
              <a:rPr lang="ja-JP" altLang="en-US" sz="1100" dirty="0" smtClean="0">
                <a:solidFill>
                  <a:srgbClr val="FF0000"/>
                </a:solidFill>
              </a:rPr>
            </a:br>
            <a:r>
              <a:rPr lang="ja-JP" altLang="en-US" sz="900" dirty="0" smtClean="0">
                <a:solidFill>
                  <a:srgbClr val="FF0000"/>
                </a:solidFill>
              </a:rPr>
              <a:t>（例：家族、職場の上司、同僚の</a:t>
            </a:r>
            <a:r>
              <a:rPr lang="en-US" altLang="ja-JP" sz="900" dirty="0" smtClean="0">
                <a:solidFill>
                  <a:srgbClr val="FF0000"/>
                </a:solidFill>
              </a:rPr>
              <a:t>A</a:t>
            </a:r>
            <a:r>
              <a:rPr lang="ja-JP" altLang="en-US" sz="900" dirty="0" err="1" smtClean="0">
                <a:solidFill>
                  <a:srgbClr val="FF0000"/>
                </a:solidFill>
              </a:rPr>
              <a:t>さん</a:t>
            </a:r>
            <a:r>
              <a:rPr lang="ja-JP" altLang="en-US" sz="900" dirty="0">
                <a:solidFill>
                  <a:srgbClr val="FF0000"/>
                </a:solidFill>
              </a:rPr>
              <a:t>等</a:t>
            </a:r>
            <a:r>
              <a:rPr lang="ja-JP" altLang="en-US" sz="900" dirty="0" smtClean="0">
                <a:solidFill>
                  <a:srgbClr val="FF0000"/>
                </a:solidFill>
              </a:rPr>
              <a:t>）</a:t>
            </a:r>
            <a:endParaRPr lang="ja-JP" altLang="en-US" sz="1100" dirty="0">
              <a:solidFill>
                <a:srgbClr val="FF0000"/>
              </a:solidFill>
            </a:endParaRPr>
          </a:p>
        </p:txBody>
      </p:sp>
      <p:sp>
        <p:nvSpPr>
          <p:cNvPr id="11" name="タイトル 1"/>
          <p:cNvSpPr txBox="1">
            <a:spLocks/>
          </p:cNvSpPr>
          <p:nvPr/>
        </p:nvSpPr>
        <p:spPr>
          <a:xfrm>
            <a:off x="567041" y="2685042"/>
            <a:ext cx="2835255" cy="864096"/>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a:solidFill>
                  <a:srgbClr val="FF0000"/>
                </a:solidFill>
              </a:rPr>
              <a:t>その場面</a:t>
            </a:r>
            <a:r>
              <a:rPr lang="ja-JP" altLang="en-US" sz="1100" dirty="0" smtClean="0">
                <a:solidFill>
                  <a:srgbClr val="FF0000"/>
                </a:solidFill>
              </a:rPr>
              <a:t>で</a:t>
            </a:r>
            <a:endParaRPr lang="en-US" altLang="ja-JP" sz="1100" dirty="0" smtClean="0">
              <a:solidFill>
                <a:srgbClr val="FF0000"/>
              </a:solidFill>
            </a:endParaRPr>
          </a:p>
          <a:p>
            <a:pPr algn="l"/>
            <a:endParaRPr lang="en-US" altLang="ja-JP" sz="200" dirty="0" smtClean="0">
              <a:solidFill>
                <a:srgbClr val="FF0000"/>
              </a:solidFill>
            </a:endParaRPr>
          </a:p>
          <a:p>
            <a:pPr algn="l"/>
            <a:r>
              <a:rPr lang="ja-JP" altLang="en-US" sz="1100" dirty="0" smtClean="0">
                <a:solidFill>
                  <a:srgbClr val="FF0000"/>
                </a:solidFill>
              </a:rPr>
              <a:t>　①</a:t>
            </a:r>
            <a:r>
              <a:rPr lang="ja-JP" altLang="en-US" sz="1100" dirty="0">
                <a:solidFill>
                  <a:srgbClr val="FF0000"/>
                </a:solidFill>
              </a:rPr>
              <a:t>何が起きましたか</a:t>
            </a:r>
            <a:r>
              <a:rPr lang="ja-JP" altLang="en-US" sz="1100" dirty="0" smtClean="0">
                <a:solidFill>
                  <a:srgbClr val="FF0000"/>
                </a:solidFill>
              </a:rPr>
              <a:t>？</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　　（</a:t>
            </a:r>
            <a:r>
              <a:rPr lang="ja-JP" altLang="en-US" sz="1100" dirty="0">
                <a:solidFill>
                  <a:srgbClr val="FF0000"/>
                </a:solidFill>
              </a:rPr>
              <a:t>まわりの人がしたことを含みます）</a:t>
            </a:r>
          </a:p>
          <a:p>
            <a:pPr algn="l"/>
            <a:r>
              <a:rPr lang="ja-JP" altLang="en-US" sz="1100" dirty="0" smtClean="0">
                <a:solidFill>
                  <a:srgbClr val="FF0000"/>
                </a:solidFill>
              </a:rPr>
              <a:t>　②</a:t>
            </a:r>
            <a:r>
              <a:rPr lang="ja-JP" altLang="en-US" sz="1100" dirty="0">
                <a:solidFill>
                  <a:srgbClr val="FF0000"/>
                </a:solidFill>
              </a:rPr>
              <a:t>自分が何をしましたか？</a:t>
            </a:r>
          </a:p>
        </p:txBody>
      </p:sp>
      <p:sp>
        <p:nvSpPr>
          <p:cNvPr id="12" name="タイトル 1"/>
          <p:cNvSpPr txBox="1">
            <a:spLocks/>
          </p:cNvSpPr>
          <p:nvPr/>
        </p:nvSpPr>
        <p:spPr>
          <a:xfrm>
            <a:off x="3622224" y="2680879"/>
            <a:ext cx="2488236" cy="394223"/>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a:solidFill>
                  <a:srgbClr val="FF0000"/>
                </a:solidFill>
              </a:rPr>
              <a:t>その問題が起きた理由はなんですか？</a:t>
            </a:r>
          </a:p>
        </p:txBody>
      </p:sp>
      <p:sp>
        <p:nvSpPr>
          <p:cNvPr id="13" name="タイトル 1"/>
          <p:cNvSpPr txBox="1">
            <a:spLocks/>
          </p:cNvSpPr>
          <p:nvPr/>
        </p:nvSpPr>
        <p:spPr>
          <a:xfrm>
            <a:off x="3861049" y="1729505"/>
            <a:ext cx="2488236" cy="394223"/>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a:solidFill>
                  <a:srgbClr val="FF0000"/>
                </a:solidFill>
              </a:rPr>
              <a:t>その問題はいつ起きましたか</a:t>
            </a:r>
            <a:r>
              <a:rPr lang="ja-JP" altLang="en-US" sz="1100" dirty="0" smtClean="0">
                <a:solidFill>
                  <a:srgbClr val="FF0000"/>
                </a:solidFill>
              </a:rPr>
              <a:t>？（日時）</a:t>
            </a:r>
            <a:endParaRPr lang="ja-JP" altLang="en-US" sz="1100" dirty="0">
              <a:solidFill>
                <a:srgbClr val="FF0000"/>
              </a:solidFill>
            </a:endParaRPr>
          </a:p>
        </p:txBody>
      </p:sp>
      <p:sp>
        <p:nvSpPr>
          <p:cNvPr id="14" name="タイトル 1"/>
          <p:cNvSpPr txBox="1">
            <a:spLocks/>
          </p:cNvSpPr>
          <p:nvPr/>
        </p:nvSpPr>
        <p:spPr>
          <a:xfrm>
            <a:off x="548248" y="4267348"/>
            <a:ext cx="1853848" cy="2032844"/>
          </a:xfrm>
          <a:prstGeom prst="rect">
            <a:avLst/>
          </a:prstGeom>
          <a:solidFill>
            <a:schemeClr val="accent6">
              <a:lumMod val="20000"/>
              <a:lumOff val="80000"/>
            </a:schemeClr>
          </a:solidFill>
          <a:ln>
            <a:solidFill>
              <a:srgbClr val="C00000"/>
            </a:solidFill>
          </a:ln>
        </p:spPr>
        <p:txBody>
          <a:bodyPr vert="horz" lIns="91440" tIns="45720" rIns="3600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a:solidFill>
                  <a:srgbClr val="FF0000"/>
                </a:solidFill>
              </a:rPr>
              <a:t>・問題を解決するための</a:t>
            </a:r>
            <a:r>
              <a:rPr lang="ja-JP" altLang="en-US" sz="1100" dirty="0" smtClean="0">
                <a:solidFill>
                  <a:srgbClr val="FF0000"/>
                </a:solidFill>
              </a:rPr>
              <a:t>選択</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肢</a:t>
            </a:r>
            <a:r>
              <a:rPr lang="ja-JP" altLang="en-US" sz="1100" dirty="0">
                <a:solidFill>
                  <a:srgbClr val="FF0000"/>
                </a:solidFill>
              </a:rPr>
              <a:t>を</a:t>
            </a:r>
            <a:r>
              <a:rPr lang="ja-JP" altLang="en-US" sz="1100" dirty="0" smtClean="0">
                <a:solidFill>
                  <a:srgbClr val="FF0000"/>
                </a:solidFill>
              </a:rPr>
              <a:t>考えます</a:t>
            </a:r>
            <a:endParaRPr lang="en-US" altLang="ja-JP" sz="1100" dirty="0" smtClean="0">
              <a:solidFill>
                <a:srgbClr val="FF0000"/>
              </a:solidFill>
            </a:endParaRPr>
          </a:p>
          <a:p>
            <a:pPr algn="l"/>
            <a:endParaRPr lang="ja-JP" altLang="en-US" sz="500" dirty="0">
              <a:solidFill>
                <a:srgbClr val="FF0000"/>
              </a:solidFill>
            </a:endParaRPr>
          </a:p>
          <a:p>
            <a:pPr algn="l"/>
            <a:r>
              <a:rPr lang="ja-JP" altLang="en-US" sz="1100" dirty="0">
                <a:solidFill>
                  <a:srgbClr val="FF0000"/>
                </a:solidFill>
              </a:rPr>
              <a:t>・実現可能かどうかは考えず</a:t>
            </a:r>
            <a:r>
              <a:rPr lang="ja-JP" altLang="en-US" sz="1100" dirty="0" smtClean="0">
                <a:solidFill>
                  <a:srgbClr val="FF0000"/>
                </a:solidFill>
              </a:rPr>
              <a:t>、</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まず</a:t>
            </a:r>
            <a:r>
              <a:rPr lang="ja-JP" altLang="en-US" sz="1100" dirty="0">
                <a:solidFill>
                  <a:srgbClr val="FF0000"/>
                </a:solidFill>
              </a:rPr>
              <a:t>は選択肢</a:t>
            </a:r>
            <a:r>
              <a:rPr lang="ja-JP" altLang="en-US" sz="1100" dirty="0" smtClean="0">
                <a:solidFill>
                  <a:srgbClr val="FF0000"/>
                </a:solidFill>
              </a:rPr>
              <a:t>を出しましょう</a:t>
            </a:r>
            <a:endParaRPr lang="en-US" altLang="ja-JP" sz="1100" dirty="0" smtClean="0">
              <a:solidFill>
                <a:srgbClr val="FF0000"/>
              </a:solidFill>
            </a:endParaRPr>
          </a:p>
          <a:p>
            <a:pPr algn="l"/>
            <a:endParaRPr lang="en-US" altLang="ja-JP" sz="500" dirty="0" smtClean="0">
              <a:solidFill>
                <a:srgbClr val="FF0000"/>
              </a:solidFill>
            </a:endParaRPr>
          </a:p>
          <a:p>
            <a:pPr algn="l"/>
            <a:r>
              <a:rPr lang="ja-JP" altLang="en-US" sz="1100" dirty="0" smtClean="0">
                <a:solidFill>
                  <a:srgbClr val="FF0000"/>
                </a:solidFill>
              </a:rPr>
              <a:t>・今、問題や課題が起こって</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いるときに、自分のしている</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行動も書きます</a:t>
            </a:r>
            <a:endParaRPr lang="en-US" altLang="ja-JP" sz="1100" dirty="0" smtClean="0">
              <a:solidFill>
                <a:srgbClr val="FF0000"/>
              </a:solidFill>
            </a:endParaRPr>
          </a:p>
          <a:p>
            <a:pPr algn="l"/>
            <a:endParaRPr lang="en-US" altLang="ja-JP" sz="500" dirty="0">
              <a:solidFill>
                <a:srgbClr val="FF0000"/>
              </a:solidFill>
            </a:endParaRPr>
          </a:p>
          <a:p>
            <a:pPr algn="l"/>
            <a:r>
              <a:rPr lang="ja-JP" altLang="en-US" sz="1100" dirty="0" smtClean="0">
                <a:solidFill>
                  <a:srgbClr val="FF0000"/>
                </a:solidFill>
              </a:rPr>
              <a:t>・</a:t>
            </a:r>
            <a:r>
              <a:rPr lang="ja-JP" altLang="en-US" sz="1100" dirty="0">
                <a:solidFill>
                  <a:srgbClr val="FF0000"/>
                </a:solidFill>
              </a:rPr>
              <a:t>自分がこれまでに行った</a:t>
            </a:r>
            <a:r>
              <a:rPr lang="ja-JP" altLang="en-US" sz="1100" dirty="0" smtClean="0">
                <a:solidFill>
                  <a:srgbClr val="FF0000"/>
                </a:solidFill>
              </a:rPr>
              <a:t>こと</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も</a:t>
            </a:r>
            <a:r>
              <a:rPr lang="ja-JP" altLang="en-US" sz="1100" dirty="0">
                <a:solidFill>
                  <a:srgbClr val="FF0000"/>
                </a:solidFill>
              </a:rPr>
              <a:t>書きます</a:t>
            </a:r>
          </a:p>
        </p:txBody>
      </p:sp>
      <p:sp>
        <p:nvSpPr>
          <p:cNvPr id="15" name="タイトル 1"/>
          <p:cNvSpPr txBox="1">
            <a:spLocks/>
          </p:cNvSpPr>
          <p:nvPr/>
        </p:nvSpPr>
        <p:spPr>
          <a:xfrm>
            <a:off x="2568696" y="4267349"/>
            <a:ext cx="1762536" cy="1440160"/>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solidFill>
                  <a:srgbClr val="FF0000"/>
                </a:solidFill>
              </a:rPr>
              <a:t>・選んだ</a:t>
            </a:r>
            <a:r>
              <a:rPr lang="ja-JP" altLang="en-US" sz="1100" dirty="0">
                <a:solidFill>
                  <a:srgbClr val="FF0000"/>
                </a:solidFill>
              </a:rPr>
              <a:t>選択肢を実行</a:t>
            </a:r>
            <a:r>
              <a:rPr lang="ja-JP" altLang="en-US" sz="1100" dirty="0" smtClean="0">
                <a:solidFill>
                  <a:srgbClr val="FF0000"/>
                </a:solidFill>
              </a:rPr>
              <a:t>する</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ことで何</a:t>
            </a:r>
            <a:r>
              <a:rPr lang="ja-JP" altLang="en-US" sz="1100" dirty="0">
                <a:solidFill>
                  <a:srgbClr val="FF0000"/>
                </a:solidFill>
              </a:rPr>
              <a:t>が起こると</a:t>
            </a:r>
            <a:r>
              <a:rPr lang="ja-JP" altLang="en-US" sz="1100" dirty="0" smtClean="0">
                <a:solidFill>
                  <a:srgbClr val="FF0000"/>
                </a:solidFill>
              </a:rPr>
              <a:t>思い</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ますか</a:t>
            </a:r>
            <a:r>
              <a:rPr lang="ja-JP" altLang="en-US" sz="1100" dirty="0">
                <a:solidFill>
                  <a:srgbClr val="FF0000"/>
                </a:solidFill>
              </a:rPr>
              <a:t>？</a:t>
            </a:r>
          </a:p>
        </p:txBody>
      </p:sp>
      <p:sp>
        <p:nvSpPr>
          <p:cNvPr id="16" name="タイトル 1"/>
          <p:cNvSpPr txBox="1">
            <a:spLocks/>
          </p:cNvSpPr>
          <p:nvPr/>
        </p:nvSpPr>
        <p:spPr>
          <a:xfrm>
            <a:off x="4529288" y="4267349"/>
            <a:ext cx="1853848" cy="2232248"/>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050" dirty="0" smtClean="0">
                <a:solidFill>
                  <a:srgbClr val="FF0000"/>
                </a:solidFill>
              </a:rPr>
              <a:t>・選択肢</a:t>
            </a:r>
            <a:r>
              <a:rPr lang="ja-JP" altLang="en-US" sz="1050" dirty="0">
                <a:solidFill>
                  <a:srgbClr val="FF0000"/>
                </a:solidFill>
              </a:rPr>
              <a:t>に順位をつけ、</a:t>
            </a:r>
            <a:r>
              <a:rPr lang="ja-JP" altLang="en-US" sz="1050" dirty="0" smtClean="0">
                <a:solidFill>
                  <a:srgbClr val="FF0000"/>
                </a:solidFill>
              </a:rPr>
              <a:t>自分</a:t>
            </a:r>
            <a:endParaRPr lang="en-US" altLang="ja-JP" sz="1050" dirty="0" smtClean="0">
              <a:solidFill>
                <a:srgbClr val="FF0000"/>
              </a:solidFill>
            </a:endParaRPr>
          </a:p>
          <a:p>
            <a:pPr algn="l"/>
            <a:r>
              <a:rPr lang="ja-JP" altLang="en-US" sz="1050" dirty="0">
                <a:solidFill>
                  <a:srgbClr val="FF0000"/>
                </a:solidFill>
              </a:rPr>
              <a:t>　</a:t>
            </a:r>
            <a:r>
              <a:rPr lang="ja-JP" altLang="en-US" sz="1050" dirty="0" smtClean="0">
                <a:solidFill>
                  <a:srgbClr val="FF0000"/>
                </a:solidFill>
              </a:rPr>
              <a:t>が</a:t>
            </a:r>
            <a:r>
              <a:rPr lang="ja-JP" altLang="en-US" sz="1050" dirty="0">
                <a:solidFill>
                  <a:srgbClr val="FF0000"/>
                </a:solidFill>
              </a:rPr>
              <a:t>最善策と思う</a:t>
            </a:r>
            <a:r>
              <a:rPr lang="ja-JP" altLang="en-US" sz="1050" dirty="0" smtClean="0">
                <a:solidFill>
                  <a:srgbClr val="FF0000"/>
                </a:solidFill>
              </a:rPr>
              <a:t>ものを選び</a:t>
            </a:r>
            <a:endParaRPr lang="en-US" altLang="ja-JP" sz="1050" dirty="0" smtClean="0">
              <a:solidFill>
                <a:srgbClr val="FF0000"/>
              </a:solidFill>
            </a:endParaRPr>
          </a:p>
          <a:p>
            <a:pPr algn="l"/>
            <a:r>
              <a:rPr lang="ja-JP" altLang="en-US" sz="1050" dirty="0">
                <a:solidFill>
                  <a:srgbClr val="FF0000"/>
                </a:solidFill>
              </a:rPr>
              <a:t>　</a:t>
            </a:r>
            <a:r>
              <a:rPr lang="ja-JP" altLang="en-US" sz="1050" dirty="0" smtClean="0">
                <a:solidFill>
                  <a:srgbClr val="FF0000"/>
                </a:solidFill>
              </a:rPr>
              <a:t>まし</a:t>
            </a:r>
            <a:r>
              <a:rPr lang="ja-JP" altLang="en-US" sz="1050" dirty="0">
                <a:solidFill>
                  <a:srgbClr val="FF0000"/>
                </a:solidFill>
              </a:rPr>
              <a:t>ょう</a:t>
            </a:r>
          </a:p>
          <a:p>
            <a:pPr algn="l"/>
            <a:endParaRPr lang="ja-JP" altLang="en-US" sz="500" dirty="0">
              <a:solidFill>
                <a:srgbClr val="FF0000"/>
              </a:solidFill>
            </a:endParaRPr>
          </a:p>
          <a:p>
            <a:pPr algn="l"/>
            <a:r>
              <a:rPr lang="ja-JP" altLang="en-US" sz="1050" dirty="0">
                <a:solidFill>
                  <a:srgbClr val="FF0000"/>
                </a:solidFill>
              </a:rPr>
              <a:t>○選択肢を選ぶポイント</a:t>
            </a:r>
          </a:p>
          <a:p>
            <a:pPr algn="l"/>
            <a:r>
              <a:rPr lang="ja-JP" altLang="en-US" sz="1050" dirty="0">
                <a:solidFill>
                  <a:srgbClr val="FF0000"/>
                </a:solidFill>
              </a:rPr>
              <a:t>　（１）効　果</a:t>
            </a:r>
          </a:p>
          <a:p>
            <a:pPr algn="l"/>
            <a:r>
              <a:rPr lang="ja-JP" altLang="en-US" sz="1050" dirty="0">
                <a:solidFill>
                  <a:srgbClr val="FF0000"/>
                </a:solidFill>
              </a:rPr>
              <a:t>　　　最も効果が高そうな</a:t>
            </a:r>
            <a:r>
              <a:rPr lang="ja-JP" altLang="en-US" sz="1050" dirty="0" smtClean="0">
                <a:solidFill>
                  <a:srgbClr val="FF0000"/>
                </a:solidFill>
              </a:rPr>
              <a:t>もの</a:t>
            </a:r>
            <a:endParaRPr lang="en-US" altLang="ja-JP" sz="1050" dirty="0" smtClean="0">
              <a:solidFill>
                <a:srgbClr val="FF0000"/>
              </a:solidFill>
            </a:endParaRPr>
          </a:p>
          <a:p>
            <a:pPr algn="l"/>
            <a:r>
              <a:rPr lang="ja-JP" altLang="en-US" sz="1050" dirty="0">
                <a:solidFill>
                  <a:srgbClr val="FF0000"/>
                </a:solidFill>
              </a:rPr>
              <a:t>　</a:t>
            </a:r>
            <a:r>
              <a:rPr lang="ja-JP" altLang="en-US" sz="1050" dirty="0" smtClean="0">
                <a:solidFill>
                  <a:srgbClr val="FF0000"/>
                </a:solidFill>
              </a:rPr>
              <a:t>　　は</a:t>
            </a:r>
            <a:r>
              <a:rPr lang="ja-JP" altLang="en-US" sz="1050" dirty="0">
                <a:solidFill>
                  <a:srgbClr val="FF0000"/>
                </a:solidFill>
              </a:rPr>
              <a:t>どれですか</a:t>
            </a:r>
            <a:r>
              <a:rPr lang="ja-JP" altLang="en-US" sz="1050" dirty="0" smtClean="0">
                <a:solidFill>
                  <a:srgbClr val="FF0000"/>
                </a:solidFill>
              </a:rPr>
              <a:t>？</a:t>
            </a:r>
            <a:endParaRPr lang="en-US" altLang="ja-JP" sz="1050" dirty="0" smtClean="0">
              <a:solidFill>
                <a:srgbClr val="FF0000"/>
              </a:solidFill>
            </a:endParaRPr>
          </a:p>
          <a:p>
            <a:pPr algn="l"/>
            <a:endParaRPr lang="ja-JP" altLang="en-US" sz="300" dirty="0">
              <a:solidFill>
                <a:srgbClr val="FF0000"/>
              </a:solidFill>
            </a:endParaRPr>
          </a:p>
          <a:p>
            <a:pPr algn="l"/>
            <a:endParaRPr lang="ja-JP" altLang="en-US" sz="300" dirty="0">
              <a:solidFill>
                <a:srgbClr val="FF0000"/>
              </a:solidFill>
            </a:endParaRPr>
          </a:p>
          <a:p>
            <a:pPr algn="l"/>
            <a:r>
              <a:rPr lang="ja-JP" altLang="en-US" sz="1050" dirty="0">
                <a:solidFill>
                  <a:srgbClr val="FF0000"/>
                </a:solidFill>
              </a:rPr>
              <a:t>　（２）現実性</a:t>
            </a:r>
          </a:p>
          <a:p>
            <a:pPr algn="l"/>
            <a:r>
              <a:rPr lang="ja-JP" altLang="en-US" sz="1050" dirty="0">
                <a:solidFill>
                  <a:srgbClr val="FF0000"/>
                </a:solidFill>
              </a:rPr>
              <a:t>　　　解決策案を自らの力（</a:t>
            </a:r>
            <a:r>
              <a:rPr lang="ja-JP" altLang="en-US" sz="1050" dirty="0" smtClean="0">
                <a:solidFill>
                  <a:srgbClr val="FF0000"/>
                </a:solidFill>
              </a:rPr>
              <a:t>時</a:t>
            </a:r>
            <a:endParaRPr lang="en-US" altLang="ja-JP" sz="1050" dirty="0" smtClean="0">
              <a:solidFill>
                <a:srgbClr val="FF0000"/>
              </a:solidFill>
            </a:endParaRPr>
          </a:p>
          <a:p>
            <a:pPr algn="l"/>
            <a:r>
              <a:rPr lang="ja-JP" altLang="en-US" sz="1050" dirty="0">
                <a:solidFill>
                  <a:srgbClr val="FF0000"/>
                </a:solidFill>
              </a:rPr>
              <a:t>　</a:t>
            </a:r>
            <a:r>
              <a:rPr lang="ja-JP" altLang="en-US" sz="1050" dirty="0" smtClean="0">
                <a:solidFill>
                  <a:srgbClr val="FF0000"/>
                </a:solidFill>
              </a:rPr>
              <a:t>　　間</a:t>
            </a:r>
            <a:r>
              <a:rPr lang="ja-JP" altLang="en-US" sz="1050" dirty="0">
                <a:solidFill>
                  <a:srgbClr val="FF0000"/>
                </a:solidFill>
              </a:rPr>
              <a:t>やお金、労力など）で</a:t>
            </a:r>
          </a:p>
          <a:p>
            <a:pPr algn="l"/>
            <a:r>
              <a:rPr lang="ja-JP" altLang="en-US" sz="1050" dirty="0">
                <a:solidFill>
                  <a:srgbClr val="FF0000"/>
                </a:solidFill>
              </a:rPr>
              <a:t>　　　実行できますか？また</a:t>
            </a:r>
            <a:r>
              <a:rPr lang="ja-JP" altLang="en-US" sz="1050" dirty="0" smtClean="0">
                <a:solidFill>
                  <a:srgbClr val="FF0000"/>
                </a:solidFill>
              </a:rPr>
              <a:t>危</a:t>
            </a:r>
            <a:endParaRPr lang="en-US" altLang="ja-JP" sz="1050" dirty="0" smtClean="0">
              <a:solidFill>
                <a:srgbClr val="FF0000"/>
              </a:solidFill>
            </a:endParaRPr>
          </a:p>
          <a:p>
            <a:pPr algn="l"/>
            <a:r>
              <a:rPr lang="ja-JP" altLang="en-US" sz="1050" dirty="0">
                <a:solidFill>
                  <a:srgbClr val="FF0000"/>
                </a:solidFill>
              </a:rPr>
              <a:t>　</a:t>
            </a:r>
            <a:r>
              <a:rPr lang="ja-JP" altLang="en-US" sz="1050" dirty="0" smtClean="0">
                <a:solidFill>
                  <a:srgbClr val="FF0000"/>
                </a:solidFill>
              </a:rPr>
              <a:t>　　険性</a:t>
            </a:r>
            <a:r>
              <a:rPr lang="ja-JP" altLang="en-US" sz="1050" dirty="0">
                <a:solidFill>
                  <a:srgbClr val="FF0000"/>
                </a:solidFill>
              </a:rPr>
              <a:t>はありませんか？</a:t>
            </a:r>
          </a:p>
        </p:txBody>
      </p:sp>
      <p:sp>
        <p:nvSpPr>
          <p:cNvPr id="17" name="タイトル 1"/>
          <p:cNvSpPr txBox="1">
            <a:spLocks/>
          </p:cNvSpPr>
          <p:nvPr/>
        </p:nvSpPr>
        <p:spPr>
          <a:xfrm>
            <a:off x="572174" y="7020272"/>
            <a:ext cx="4224978" cy="576064"/>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a:solidFill>
                  <a:srgbClr val="FF0000"/>
                </a:solidFill>
              </a:rPr>
              <a:t>・選んだ選択肢を実行するための具体的な行動プランを立てましょう</a:t>
            </a:r>
          </a:p>
        </p:txBody>
      </p:sp>
    </p:spTree>
    <p:extLst>
      <p:ext uri="{BB962C8B-B14F-4D97-AF65-F5344CB8AC3E}">
        <p14:creationId xmlns:p14="http://schemas.microsoft.com/office/powerpoint/2010/main" val="914397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637096375"/>
              </p:ext>
            </p:extLst>
          </p:nvPr>
        </p:nvGraphicFramePr>
        <p:xfrm>
          <a:off x="487312" y="683568"/>
          <a:ext cx="5976664" cy="2902795"/>
        </p:xfrm>
        <a:graphic>
          <a:graphicData uri="http://schemas.openxmlformats.org/drawingml/2006/table">
            <a:tbl>
              <a:tblPr firstRow="1" bandRow="1">
                <a:tableStyleId>{5C22544A-7EE6-4342-B048-85BDC9FD1C3A}</a:tableStyleId>
              </a:tblPr>
              <a:tblGrid>
                <a:gridCol w="4810655"/>
                <a:gridCol w="1166009"/>
              </a:tblGrid>
              <a:tr h="504055">
                <a:tc>
                  <a:txBody>
                    <a:bodyPr/>
                    <a:lstStyle/>
                    <a:p>
                      <a:r>
                        <a:rPr kumimoji="1" lang="ja-JP" altLang="en-US" sz="1100" dirty="0" smtClean="0">
                          <a:solidFill>
                            <a:sysClr val="windowText" lastClr="000000"/>
                          </a:solidFill>
                        </a:rPr>
                        <a:t>事前試行の方法</a:t>
                      </a:r>
                      <a:endParaRPr kumimoji="1" lang="ja-JP" altLang="en-US" sz="110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1100" dirty="0" smtClean="0">
                          <a:solidFill>
                            <a:sysClr val="windowText" lastClr="000000"/>
                          </a:solidFill>
                        </a:rPr>
                        <a:t>一つ選ぶ</a:t>
                      </a:r>
                      <a:endParaRPr kumimoji="1" lang="ja-JP" altLang="en-US" sz="110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79748">
                <a:tc>
                  <a:txBody>
                    <a:bodyPr/>
                    <a:lstStyle/>
                    <a:p>
                      <a:r>
                        <a:rPr kumimoji="1" lang="ja-JP" altLang="en-US" sz="1100" dirty="0" smtClean="0">
                          <a:solidFill>
                            <a:sysClr val="windowText" lastClr="000000"/>
                          </a:solidFill>
                        </a:rPr>
                        <a:t>１．静かな場所に腰を落ちつけ、いろいろな行動の選択肢と結果予測に基づき、</a:t>
                      </a:r>
                      <a:endParaRPr kumimoji="1" lang="en-US" altLang="ja-JP" sz="1100" dirty="0" smtClean="0">
                        <a:solidFill>
                          <a:sysClr val="windowText" lastClr="000000"/>
                        </a:solidFill>
                      </a:endParaRPr>
                    </a:p>
                    <a:p>
                      <a:r>
                        <a:rPr kumimoji="1" lang="ja-JP" altLang="en-US" sz="1100" dirty="0" smtClean="0">
                          <a:solidFill>
                            <a:sysClr val="windowText" lastClr="000000"/>
                          </a:solidFill>
                        </a:rPr>
                        <a:t>　　どんな事前試行ができるか（できないか）を考える</a:t>
                      </a:r>
                      <a:endParaRPr kumimoji="1" lang="ja-JP" altLang="en-US" sz="110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10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79748">
                <a:tc>
                  <a:txBody>
                    <a:bodyPr/>
                    <a:lstStyle/>
                    <a:p>
                      <a:r>
                        <a:rPr kumimoji="1" lang="ja-JP" altLang="en-US" sz="1100" dirty="0" smtClean="0">
                          <a:solidFill>
                            <a:sysClr val="windowText" lastClr="000000"/>
                          </a:solidFill>
                        </a:rPr>
                        <a:t>２．支援者、友人、家族、その他の人に、自分の考えた行動プランについて相談</a:t>
                      </a:r>
                      <a:endParaRPr kumimoji="1" lang="en-US" altLang="ja-JP" sz="1100" dirty="0" smtClean="0">
                        <a:solidFill>
                          <a:sysClr val="windowText" lastClr="000000"/>
                        </a:solidFill>
                      </a:endParaRPr>
                    </a:p>
                    <a:p>
                      <a:r>
                        <a:rPr kumimoji="1" lang="ja-JP" altLang="en-US" sz="1100" dirty="0" smtClean="0">
                          <a:solidFill>
                            <a:sysClr val="windowText" lastClr="000000"/>
                          </a:solidFill>
                        </a:rPr>
                        <a:t>　　してみる</a:t>
                      </a:r>
                      <a:endParaRPr kumimoji="1" lang="ja-JP" altLang="en-US" sz="110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10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79748">
                <a:tc>
                  <a:txBody>
                    <a:bodyPr/>
                    <a:lstStyle/>
                    <a:p>
                      <a:r>
                        <a:rPr kumimoji="1" lang="ja-JP" altLang="en-US" sz="1100" dirty="0" smtClean="0">
                          <a:solidFill>
                            <a:sysClr val="windowText" lastClr="000000"/>
                          </a:solidFill>
                        </a:rPr>
                        <a:t>３．自分の選んだ選択肢と結果予測に基づき、その状況では何が起きそうかを</a:t>
                      </a:r>
                      <a:endParaRPr kumimoji="1" lang="en-US" altLang="ja-JP" sz="1100" dirty="0" smtClean="0">
                        <a:solidFill>
                          <a:sysClr val="windowText" lastClr="000000"/>
                        </a:solidFill>
                      </a:endParaRPr>
                    </a:p>
                    <a:p>
                      <a:r>
                        <a:rPr kumimoji="1" lang="ja-JP" altLang="en-US" sz="1100" dirty="0" smtClean="0">
                          <a:solidFill>
                            <a:sysClr val="windowText" lastClr="000000"/>
                          </a:solidFill>
                        </a:rPr>
                        <a:t>　　書き留める</a:t>
                      </a:r>
                      <a:endParaRPr kumimoji="1" lang="ja-JP" altLang="en-US" sz="110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10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79748">
                <a:tc>
                  <a:txBody>
                    <a:bodyPr/>
                    <a:lstStyle/>
                    <a:p>
                      <a:r>
                        <a:rPr kumimoji="1" lang="ja-JP" altLang="en-US" sz="1100" dirty="0" smtClean="0">
                          <a:solidFill>
                            <a:sysClr val="windowText" lastClr="000000"/>
                          </a:solidFill>
                        </a:rPr>
                        <a:t>４．自分の選んだ選択肢を、２～３人で事前に演じてみる</a:t>
                      </a:r>
                      <a:endParaRPr kumimoji="1" lang="ja-JP" altLang="en-US" sz="110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10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479748">
                <a:tc>
                  <a:txBody>
                    <a:bodyPr/>
                    <a:lstStyle/>
                    <a:p>
                      <a:r>
                        <a:rPr kumimoji="1" lang="ja-JP" altLang="en-US" sz="1100" dirty="0" smtClean="0">
                          <a:solidFill>
                            <a:sysClr val="windowText" lastClr="000000"/>
                          </a:solidFill>
                        </a:rPr>
                        <a:t>５．その他の方法</a:t>
                      </a:r>
                      <a:endParaRPr kumimoji="1" lang="ja-JP" altLang="en-US" sz="1100" dirty="0">
                        <a:solidFill>
                          <a:sysClr val="windowText" lastClr="000000"/>
                        </a:solidFill>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kumimoji="1" lang="ja-JP" altLang="en-US" sz="1100" dirty="0">
                        <a:solidFill>
                          <a:sysClr val="windowText" lastClr="000000"/>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290863596"/>
              </p:ext>
            </p:extLst>
          </p:nvPr>
        </p:nvGraphicFramePr>
        <p:xfrm>
          <a:off x="487311" y="5971681"/>
          <a:ext cx="5976664" cy="2632767"/>
        </p:xfrm>
        <a:graphic>
          <a:graphicData uri="http://schemas.openxmlformats.org/drawingml/2006/table">
            <a:tbl>
              <a:tblPr firstRow="1" bandRow="1">
                <a:tableStyleId>{5C22544A-7EE6-4342-B048-85BDC9FD1C3A}</a:tableStyleId>
              </a:tblPr>
              <a:tblGrid>
                <a:gridCol w="5976664"/>
              </a:tblGrid>
              <a:tr h="2632767">
                <a:tc>
                  <a:txBody>
                    <a:bodyPr/>
                    <a:lstStyle/>
                    <a:p>
                      <a:r>
                        <a:rPr kumimoji="1" lang="ja-JP" altLang="en-US" sz="1100" b="0" dirty="0" smtClean="0">
                          <a:solidFill>
                            <a:schemeClr val="tx1"/>
                          </a:solidFill>
                        </a:rPr>
                        <a:t>実際の施行結果・その後の経過</a:t>
                      </a:r>
                      <a:endParaRPr kumimoji="1" lang="ja-JP" altLang="en-US" sz="11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252937087"/>
              </p:ext>
            </p:extLst>
          </p:nvPr>
        </p:nvGraphicFramePr>
        <p:xfrm>
          <a:off x="487312" y="3782117"/>
          <a:ext cx="5976664" cy="1973540"/>
        </p:xfrm>
        <a:graphic>
          <a:graphicData uri="http://schemas.openxmlformats.org/drawingml/2006/table">
            <a:tbl>
              <a:tblPr firstRow="1" bandRow="1">
                <a:tableStyleId>{5C22544A-7EE6-4342-B048-85BDC9FD1C3A}</a:tableStyleId>
              </a:tblPr>
              <a:tblGrid>
                <a:gridCol w="5976664"/>
              </a:tblGrid>
              <a:tr h="1973540">
                <a:tc>
                  <a:txBody>
                    <a:bodyPr/>
                    <a:lstStyle/>
                    <a:p>
                      <a:r>
                        <a:rPr kumimoji="1" lang="ja-JP" altLang="en-US" sz="1100" b="0" dirty="0" smtClean="0">
                          <a:solidFill>
                            <a:schemeClr val="tx1"/>
                          </a:solidFill>
                        </a:rPr>
                        <a:t>事前試行からの検討事項</a:t>
                      </a:r>
                      <a:endParaRPr kumimoji="1" lang="ja-JP" altLang="en-US" sz="11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343296" y="8462637"/>
            <a:ext cx="12849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n-ea"/>
            </a:endParaRPr>
          </a:p>
        </p:txBody>
      </p:sp>
      <p:sp>
        <p:nvSpPr>
          <p:cNvPr id="10" name="正方形/長方形 9"/>
          <p:cNvSpPr/>
          <p:nvPr/>
        </p:nvSpPr>
        <p:spPr>
          <a:xfrm>
            <a:off x="6463976" y="8587971"/>
            <a:ext cx="12849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n-ea"/>
            </a:endParaRPr>
          </a:p>
        </p:txBody>
      </p:sp>
      <p:sp>
        <p:nvSpPr>
          <p:cNvPr id="11" name="正方形/長方形 10"/>
          <p:cNvSpPr/>
          <p:nvPr/>
        </p:nvSpPr>
        <p:spPr>
          <a:xfrm>
            <a:off x="366286" y="527255"/>
            <a:ext cx="12849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n-ea"/>
            </a:endParaRPr>
          </a:p>
        </p:txBody>
      </p:sp>
      <p:sp>
        <p:nvSpPr>
          <p:cNvPr id="12" name="正方形/長方形 11"/>
          <p:cNvSpPr/>
          <p:nvPr/>
        </p:nvSpPr>
        <p:spPr>
          <a:xfrm>
            <a:off x="6415257" y="527255"/>
            <a:ext cx="128490"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mn-ea"/>
            </a:endParaRPr>
          </a:p>
        </p:txBody>
      </p:sp>
      <p:sp>
        <p:nvSpPr>
          <p:cNvPr id="9" name="タイトル 1"/>
          <p:cNvSpPr txBox="1">
            <a:spLocks/>
          </p:cNvSpPr>
          <p:nvPr/>
        </p:nvSpPr>
        <p:spPr>
          <a:xfrm>
            <a:off x="1685246" y="683567"/>
            <a:ext cx="3528392" cy="432048"/>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a:solidFill>
                  <a:srgbClr val="FF0000"/>
                </a:solidFill>
              </a:rPr>
              <a:t>・行動プランを実行する前に、選んだ選択肢や段取り</a:t>
            </a:r>
            <a:r>
              <a:rPr lang="ja-JP" altLang="en-US" sz="1100" dirty="0" smtClean="0">
                <a:solidFill>
                  <a:srgbClr val="FF0000"/>
                </a:solidFill>
              </a:rPr>
              <a:t>に</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ついて</a:t>
            </a:r>
            <a:r>
              <a:rPr lang="ja-JP" altLang="en-US" sz="1100" dirty="0">
                <a:solidFill>
                  <a:srgbClr val="FF0000"/>
                </a:solidFill>
              </a:rPr>
              <a:t>シミュレーションしてみましょう</a:t>
            </a:r>
          </a:p>
        </p:txBody>
      </p:sp>
      <p:sp>
        <p:nvSpPr>
          <p:cNvPr id="13" name="タイトル 1"/>
          <p:cNvSpPr txBox="1">
            <a:spLocks/>
          </p:cNvSpPr>
          <p:nvPr/>
        </p:nvSpPr>
        <p:spPr>
          <a:xfrm>
            <a:off x="1692301" y="3203847"/>
            <a:ext cx="2143218" cy="310561"/>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a:solidFill>
                  <a:srgbClr val="FF0000"/>
                </a:solidFill>
              </a:rPr>
              <a:t>→上記以外の方法を記入します</a:t>
            </a:r>
          </a:p>
        </p:txBody>
      </p:sp>
      <p:sp>
        <p:nvSpPr>
          <p:cNvPr id="14" name="タイトル 1"/>
          <p:cNvSpPr txBox="1">
            <a:spLocks/>
          </p:cNvSpPr>
          <p:nvPr/>
        </p:nvSpPr>
        <p:spPr>
          <a:xfrm>
            <a:off x="634397" y="4144082"/>
            <a:ext cx="5599039" cy="864096"/>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a:solidFill>
                  <a:srgbClr val="FF0000"/>
                </a:solidFill>
              </a:rPr>
              <a:t>・「事前試行の方法」で選んだ方法を実行して、わかったこと、気づいた</a:t>
            </a:r>
            <a:r>
              <a:rPr lang="ja-JP" altLang="en-US" sz="1100" dirty="0" smtClean="0">
                <a:solidFill>
                  <a:srgbClr val="FF0000"/>
                </a:solidFill>
              </a:rPr>
              <a:t>こと</a:t>
            </a:r>
            <a:r>
              <a:rPr lang="ja-JP" altLang="en-US" sz="1100" dirty="0">
                <a:solidFill>
                  <a:srgbClr val="FF0000"/>
                </a:solidFill>
              </a:rPr>
              <a:t>等</a:t>
            </a:r>
            <a:r>
              <a:rPr lang="ja-JP" altLang="en-US" sz="1100" dirty="0" smtClean="0">
                <a:solidFill>
                  <a:srgbClr val="FF0000"/>
                </a:solidFill>
              </a:rPr>
              <a:t>を</a:t>
            </a:r>
            <a:r>
              <a:rPr lang="ja-JP" altLang="en-US" sz="1100" dirty="0">
                <a:solidFill>
                  <a:srgbClr val="FF0000"/>
                </a:solidFill>
              </a:rPr>
              <a:t>確認</a:t>
            </a:r>
            <a:r>
              <a:rPr lang="ja-JP" altLang="en-US" sz="1100" dirty="0" smtClean="0">
                <a:solidFill>
                  <a:srgbClr val="FF0000"/>
                </a:solidFill>
              </a:rPr>
              <a:t>します</a:t>
            </a:r>
            <a:endParaRPr lang="en-US" altLang="ja-JP" sz="1100" dirty="0" smtClean="0">
              <a:solidFill>
                <a:srgbClr val="FF0000"/>
              </a:solidFill>
            </a:endParaRPr>
          </a:p>
          <a:p>
            <a:pPr algn="l"/>
            <a:endParaRPr lang="ja-JP" altLang="en-US" sz="700" dirty="0">
              <a:solidFill>
                <a:srgbClr val="FF0000"/>
              </a:solidFill>
            </a:endParaRPr>
          </a:p>
          <a:p>
            <a:pPr algn="l"/>
            <a:r>
              <a:rPr lang="ja-JP" altLang="en-US" sz="1100" dirty="0">
                <a:solidFill>
                  <a:srgbClr val="FF0000"/>
                </a:solidFill>
              </a:rPr>
              <a:t>・選択肢をそのまま実行するか、選択肢や段取りを修正・変更する必要があるか</a:t>
            </a:r>
            <a:r>
              <a:rPr lang="ja-JP" altLang="en-US" sz="1100" dirty="0" smtClean="0">
                <a:solidFill>
                  <a:srgbClr val="FF0000"/>
                </a:solidFill>
              </a:rPr>
              <a:t>、</a:t>
            </a:r>
            <a:endParaRPr lang="en-US" altLang="ja-JP" sz="1100" dirty="0" smtClean="0">
              <a:solidFill>
                <a:srgbClr val="FF0000"/>
              </a:solidFill>
            </a:endParaRPr>
          </a:p>
          <a:p>
            <a:pPr algn="l"/>
            <a:r>
              <a:rPr lang="ja-JP" altLang="en-US" sz="1100" dirty="0">
                <a:solidFill>
                  <a:srgbClr val="FF0000"/>
                </a:solidFill>
              </a:rPr>
              <a:t>　</a:t>
            </a:r>
            <a:r>
              <a:rPr lang="ja-JP" altLang="en-US" sz="1100" dirty="0" smtClean="0">
                <a:solidFill>
                  <a:srgbClr val="FF0000"/>
                </a:solidFill>
              </a:rPr>
              <a:t>また</a:t>
            </a:r>
            <a:r>
              <a:rPr lang="ja-JP" altLang="en-US" sz="1100" dirty="0">
                <a:solidFill>
                  <a:srgbClr val="FF0000"/>
                </a:solidFill>
              </a:rPr>
              <a:t>は別のより良い方法があるかどうかを検討します</a:t>
            </a:r>
          </a:p>
        </p:txBody>
      </p:sp>
      <p:sp>
        <p:nvSpPr>
          <p:cNvPr id="15" name="タイトル 1"/>
          <p:cNvSpPr txBox="1">
            <a:spLocks/>
          </p:cNvSpPr>
          <p:nvPr/>
        </p:nvSpPr>
        <p:spPr>
          <a:xfrm>
            <a:off x="648913" y="6316032"/>
            <a:ext cx="5043288" cy="648072"/>
          </a:xfrm>
          <a:prstGeom prst="rect">
            <a:avLst/>
          </a:prstGeom>
          <a:solidFill>
            <a:schemeClr val="accent6">
              <a:lumMod val="20000"/>
              <a:lumOff val="80000"/>
            </a:schemeClr>
          </a:solidFill>
          <a:ln>
            <a:solidFill>
              <a:srgbClr val="C0000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solidFill>
                  <a:srgbClr val="FF0000"/>
                </a:solidFill>
              </a:rPr>
              <a:t>・</a:t>
            </a:r>
            <a:r>
              <a:rPr lang="ja-JP" altLang="en-US" sz="1100" dirty="0">
                <a:solidFill>
                  <a:srgbClr val="FF0000"/>
                </a:solidFill>
              </a:rPr>
              <a:t>選択肢を実行した結果を確認</a:t>
            </a:r>
            <a:r>
              <a:rPr lang="ja-JP" altLang="en-US" sz="1100" dirty="0" smtClean="0">
                <a:solidFill>
                  <a:srgbClr val="FF0000"/>
                </a:solidFill>
              </a:rPr>
              <a:t>します</a:t>
            </a:r>
            <a:endParaRPr lang="en-US" altLang="ja-JP" sz="1100" dirty="0" smtClean="0">
              <a:solidFill>
                <a:srgbClr val="FF0000"/>
              </a:solidFill>
            </a:endParaRPr>
          </a:p>
          <a:p>
            <a:pPr algn="l"/>
            <a:endParaRPr lang="ja-JP" altLang="en-US" sz="400" dirty="0">
              <a:solidFill>
                <a:srgbClr val="FF0000"/>
              </a:solidFill>
            </a:endParaRPr>
          </a:p>
          <a:p>
            <a:pPr algn="l"/>
            <a:r>
              <a:rPr lang="ja-JP" altLang="en-US" sz="1100" dirty="0">
                <a:solidFill>
                  <a:srgbClr val="FF0000"/>
                </a:solidFill>
              </a:rPr>
              <a:t>・結果がうまくいかなかった場合は、なぜうまくいかなかったかを確認していきます</a:t>
            </a:r>
          </a:p>
        </p:txBody>
      </p:sp>
    </p:spTree>
    <p:extLst>
      <p:ext uri="{BB962C8B-B14F-4D97-AF65-F5344CB8AC3E}">
        <p14:creationId xmlns:p14="http://schemas.microsoft.com/office/powerpoint/2010/main" val="38419978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320</Words>
  <Application>Microsoft Office PowerPoint</Application>
  <PresentationFormat>画面に合わせる (4:3)</PresentationFormat>
  <Paragraphs>73</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2020-01-10T00:32:06Z</dcterms:created>
  <dcterms:modified xsi:type="dcterms:W3CDTF">2020-02-03T03:48:44Z</dcterms:modified>
</cp:coreProperties>
</file>