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12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54587" y="85085"/>
            <a:ext cx="6281944" cy="8968523"/>
            <a:chOff x="254587" y="85085"/>
            <a:chExt cx="6281944" cy="8968523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624459" y="85085"/>
              <a:ext cx="5124171" cy="578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algn="ctr" eaLnBrk="1" hangingPunct="1">
                <a:lnSpc>
                  <a:spcPct val="85000"/>
                </a:lnSpc>
              </a:pPr>
              <a:r>
                <a:rPr lang="ja-JP" altLang="en-US" b="1" dirty="0" smtClean="0">
                  <a:latin typeface="+mj-ea"/>
                  <a:ea typeface="+mj-ea"/>
                </a:rPr>
                <a:t>問題解決技法</a:t>
              </a:r>
              <a:endParaRPr lang="en-US" altLang="ja-JP" b="1" dirty="0" smtClean="0">
                <a:latin typeface="+mj-ea"/>
                <a:ea typeface="+mj-ea"/>
              </a:endParaRPr>
            </a:p>
            <a:p>
              <a:pPr algn="ctr" eaLnBrk="1" hangingPunct="1">
                <a:lnSpc>
                  <a:spcPct val="85000"/>
                </a:lnSpc>
              </a:pPr>
              <a:r>
                <a:rPr lang="ja-JP" altLang="en-US" b="1" dirty="0">
                  <a:latin typeface="+mj-ea"/>
                  <a:ea typeface="+mj-ea"/>
                </a:rPr>
                <a:t>（</a:t>
              </a:r>
              <a:r>
                <a:rPr lang="en-US" altLang="ja-JP" b="1" dirty="0" smtClean="0">
                  <a:latin typeface="+mj-ea"/>
                  <a:ea typeface="+mj-ea"/>
                </a:rPr>
                <a:t>SOCCSS</a:t>
              </a:r>
              <a:r>
                <a:rPr lang="ja-JP" altLang="en-US" b="1" dirty="0" smtClean="0">
                  <a:latin typeface="+mj-ea"/>
                  <a:ea typeface="+mj-ea"/>
                </a:rPr>
                <a:t>法）</a:t>
              </a:r>
              <a:endParaRPr lang="ja-JP" altLang="en-US" b="1" dirty="0">
                <a:latin typeface="+mj-ea"/>
                <a:ea typeface="+mj-ea"/>
              </a:endParaRP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547644" y="676795"/>
              <a:ext cx="5833683" cy="3385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1600" b="1" dirty="0">
                  <a:latin typeface="ＭＳ ゴシック" pitchFamily="49" charset="-128"/>
                  <a:ea typeface="ＭＳ ゴシック" pitchFamily="49" charset="-128"/>
                </a:rPr>
                <a:t>１ 問題の明確化</a:t>
              </a:r>
              <a:r>
                <a:rPr lang="en-US" altLang="ja-JP" sz="1600" b="1" dirty="0"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lang="ja-JP" altLang="en-US" sz="1600" b="1" dirty="0">
                  <a:latin typeface="ＭＳ ゴシック" pitchFamily="49" charset="-128"/>
                  <a:ea typeface="ＭＳ ゴシック" pitchFamily="49" charset="-128"/>
                </a:rPr>
                <a:t>状況の把握</a:t>
              </a:r>
              <a:r>
                <a:rPr lang="en-US" altLang="ja-JP" sz="1600" b="1" dirty="0"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lang="en-US" altLang="ja-JP" sz="1600" b="1" dirty="0" err="1">
                  <a:latin typeface="ＭＳ ゴシック" pitchFamily="49" charset="-128"/>
                  <a:ea typeface="ＭＳ ゴシック" pitchFamily="49" charset="-128"/>
                </a:rPr>
                <a:t>S;Situation</a:t>
              </a:r>
              <a:r>
                <a:rPr lang="en-US" altLang="ja-JP" sz="1600" b="1" dirty="0">
                  <a:latin typeface="ＭＳ ゴシック" pitchFamily="49" charset="-128"/>
                  <a:ea typeface="ＭＳ ゴシック" pitchFamily="49" charset="-128"/>
                </a:rPr>
                <a:t>))</a:t>
              </a:r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544739" y="2157936"/>
              <a:ext cx="5836588" cy="3385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1600" b="1" dirty="0" smtClean="0">
                  <a:latin typeface="ＭＳ ゴシック" pitchFamily="49" charset="-128"/>
                  <a:ea typeface="ＭＳ ゴシック" pitchFamily="49" charset="-128"/>
                </a:rPr>
                <a:t>２ ブレインストーミング</a:t>
              </a:r>
              <a:r>
                <a:rPr lang="en-US" altLang="ja-JP" sz="1600" b="1" dirty="0"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lang="ja-JP" altLang="en-US" sz="1600" b="1" dirty="0">
                  <a:latin typeface="ＭＳ ゴシック" pitchFamily="49" charset="-128"/>
                  <a:ea typeface="ＭＳ ゴシック" pitchFamily="49" charset="-128"/>
                </a:rPr>
                <a:t>選択肢</a:t>
              </a:r>
              <a:r>
                <a:rPr lang="en-US" altLang="ja-JP" sz="1600" b="1" dirty="0"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lang="en-US" altLang="ja-JP" sz="1600" b="1" dirty="0" err="1">
                  <a:latin typeface="ＭＳ ゴシック" pitchFamily="49" charset="-128"/>
                  <a:ea typeface="ＭＳ ゴシック" pitchFamily="49" charset="-128"/>
                </a:rPr>
                <a:t>O;Options</a:t>
              </a:r>
              <a:r>
                <a:rPr lang="en-US" altLang="ja-JP" sz="1600" b="1" dirty="0">
                  <a:latin typeface="ＭＳ ゴシック" pitchFamily="49" charset="-128"/>
                  <a:ea typeface="ＭＳ ゴシック" pitchFamily="49" charset="-128"/>
                </a:rPr>
                <a:t>))</a:t>
              </a:r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544739" y="7459271"/>
              <a:ext cx="5836588" cy="3385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1600" b="1">
                  <a:latin typeface="ＭＳ ゴシック" pitchFamily="49" charset="-128"/>
                  <a:ea typeface="ＭＳ ゴシック" pitchFamily="49" charset="-128"/>
                </a:rPr>
                <a:t>４ 実　　行</a:t>
              </a:r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544739" y="8093379"/>
              <a:ext cx="5836588" cy="3385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1600" b="1">
                  <a:latin typeface="ＭＳ ゴシック" pitchFamily="49" charset="-128"/>
                  <a:ea typeface="ＭＳ ゴシック" pitchFamily="49" charset="-128"/>
                </a:rPr>
                <a:t>５ 結果の評価</a:t>
              </a: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544739" y="8715055"/>
              <a:ext cx="5836588" cy="3385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1600" b="1">
                  <a:latin typeface="ＭＳ ゴシック" pitchFamily="49" charset="-128"/>
                  <a:ea typeface="ＭＳ ゴシック" pitchFamily="49" charset="-128"/>
                </a:rPr>
                <a:t>６ 解　　決</a:t>
              </a:r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1124744" y="1109152"/>
              <a:ext cx="2459919" cy="964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/>
              <a:r>
                <a:rPr lang="ja-JP" altLang="en-US" sz="1100" dirty="0">
                  <a:latin typeface="ＭＳ ゴシック" pitchFamily="49" charset="-128"/>
                  <a:ea typeface="ＭＳ ゴシック" pitchFamily="49" charset="-128"/>
                </a:rPr>
                <a:t>その問題はいつ起こったか？</a:t>
              </a:r>
            </a:p>
            <a:p>
              <a:pPr eaLnBrk="1" hangingPunct="1"/>
              <a:r>
                <a:rPr lang="ja-JP" altLang="en-US" sz="1100" dirty="0">
                  <a:latin typeface="ＭＳ ゴシック" pitchFamily="49" charset="-128"/>
                  <a:ea typeface="ＭＳ ゴシック" pitchFamily="49" charset="-128"/>
                </a:rPr>
                <a:t>その問題はどこで起こったか？</a:t>
              </a:r>
            </a:p>
            <a:p>
              <a:pPr eaLnBrk="1" hangingPunct="1"/>
              <a:r>
                <a:rPr lang="ja-JP" altLang="en-US" sz="1100" dirty="0">
                  <a:latin typeface="ＭＳ ゴシック" pitchFamily="49" charset="-128"/>
                  <a:ea typeface="ＭＳ ゴシック" pitchFamily="49" charset="-128"/>
                </a:rPr>
                <a:t>関係する人は誰か？</a:t>
              </a:r>
            </a:p>
            <a:p>
              <a:pPr eaLnBrk="1" hangingPunct="1"/>
              <a:r>
                <a:rPr lang="ja-JP" altLang="en-US" sz="1100" dirty="0">
                  <a:latin typeface="ＭＳ ゴシック" pitchFamily="49" charset="-128"/>
                  <a:ea typeface="ＭＳ ゴシック" pitchFamily="49" charset="-128"/>
                </a:rPr>
                <a:t>何が起きたか？何をしたか？</a:t>
              </a:r>
            </a:p>
            <a:p>
              <a:pPr eaLnBrk="1" hangingPunct="1"/>
              <a:r>
                <a:rPr lang="ja-JP" altLang="en-US" sz="1100" dirty="0">
                  <a:latin typeface="ＭＳ ゴシック" pitchFamily="49" charset="-128"/>
                  <a:ea typeface="ＭＳ ゴシック" pitchFamily="49" charset="-128"/>
                </a:rPr>
                <a:t>理由は？　など</a:t>
              </a:r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908631" y="3567585"/>
              <a:ext cx="4509379" cy="248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1600" b="1"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lang="ja-JP" altLang="en-US" sz="1600" b="1">
                  <a:latin typeface="ＭＳ ゴシック" pitchFamily="49" charset="-128"/>
                  <a:ea typeface="ＭＳ ゴシック" pitchFamily="49" charset="-128"/>
                </a:rPr>
                <a:t>結果予測</a:t>
              </a:r>
              <a:r>
                <a:rPr lang="en-US" altLang="ja-JP" sz="1600" b="1">
                  <a:latin typeface="ＭＳ ゴシック" pitchFamily="49" charset="-128"/>
                  <a:ea typeface="ＭＳ ゴシック" pitchFamily="49" charset="-128"/>
                </a:rPr>
                <a:t>(C;Consequences))</a:t>
              </a: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908631" y="4356572"/>
              <a:ext cx="4509379" cy="248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1600" b="1" dirty="0"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lang="ja-JP" altLang="en-US" sz="1600" b="1" dirty="0">
                  <a:latin typeface="ＭＳ ゴシック" pitchFamily="49" charset="-128"/>
                  <a:ea typeface="ＭＳ ゴシック" pitchFamily="49" charset="-128"/>
                </a:rPr>
                <a:t>選択判断</a:t>
              </a:r>
              <a:r>
                <a:rPr lang="en-US" altLang="ja-JP" sz="1600" b="1" dirty="0"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lang="en-US" altLang="ja-JP" sz="1600" b="1" dirty="0" err="1">
                  <a:latin typeface="ＭＳ ゴシック" pitchFamily="49" charset="-128"/>
                  <a:ea typeface="ＭＳ ゴシック" pitchFamily="49" charset="-128"/>
                </a:rPr>
                <a:t>C;Choices</a:t>
              </a:r>
              <a:r>
                <a:rPr lang="en-US" altLang="ja-JP" sz="1600" b="1" dirty="0">
                  <a:latin typeface="ＭＳ ゴシック" pitchFamily="49" charset="-128"/>
                  <a:ea typeface="ＭＳ ゴシック" pitchFamily="49" charset="-128"/>
                </a:rPr>
                <a:t>))</a:t>
              </a:r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908631" y="5205745"/>
              <a:ext cx="4509379" cy="248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1600" b="1" dirty="0"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lang="ja-JP" altLang="en-US" sz="1600" b="1" dirty="0">
                  <a:latin typeface="ＭＳ ゴシック" pitchFamily="49" charset="-128"/>
                  <a:ea typeface="ＭＳ ゴシック" pitchFamily="49" charset="-128"/>
                </a:rPr>
                <a:t>段取り</a:t>
              </a:r>
              <a:r>
                <a:rPr lang="en-US" altLang="ja-JP" sz="1600" b="1" dirty="0"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lang="en-US" altLang="ja-JP" sz="1600" b="1" dirty="0" err="1">
                  <a:latin typeface="ＭＳ ゴシック" pitchFamily="49" charset="-128"/>
                  <a:ea typeface="ＭＳ ゴシック" pitchFamily="49" charset="-128"/>
                </a:rPr>
                <a:t>S;Strategies</a:t>
              </a:r>
              <a:r>
                <a:rPr lang="en-US" altLang="ja-JP" sz="1600" b="1" dirty="0">
                  <a:latin typeface="ＭＳ ゴシック" pitchFamily="49" charset="-128"/>
                  <a:ea typeface="ＭＳ ゴシック" pitchFamily="49" charset="-128"/>
                </a:rPr>
                <a:t>))</a:t>
              </a:r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908631" y="5990567"/>
              <a:ext cx="4509379" cy="248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1600" b="1"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lang="ja-JP" altLang="en-US" sz="1600" b="1">
                  <a:latin typeface="ＭＳ ゴシック" pitchFamily="49" charset="-128"/>
                  <a:ea typeface="ＭＳ ゴシック" pitchFamily="49" charset="-128"/>
                </a:rPr>
                <a:t>事前試行</a:t>
              </a:r>
              <a:r>
                <a:rPr lang="en-US" altLang="ja-JP" sz="1600" b="1">
                  <a:latin typeface="ＭＳ ゴシック" pitchFamily="49" charset="-128"/>
                  <a:ea typeface="ＭＳ ゴシック" pitchFamily="49" charset="-128"/>
                </a:rPr>
                <a:t>(S;Simulation))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908631" y="6832933"/>
              <a:ext cx="4509379" cy="248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1600" b="1"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lang="ja-JP" altLang="en-US" sz="1600" b="1">
                  <a:latin typeface="ＭＳ ゴシック" pitchFamily="49" charset="-128"/>
                  <a:ea typeface="ＭＳ ゴシック" pitchFamily="49" charset="-128"/>
                </a:rPr>
                <a:t>事前試行からの検討事項</a:t>
              </a:r>
              <a:r>
                <a:rPr lang="en-US" altLang="ja-JP" sz="1600" b="1">
                  <a:latin typeface="ＭＳ ゴシック" pitchFamily="49" charset="-128"/>
                  <a:ea typeface="ＭＳ ゴシック" pitchFamily="49" charset="-128"/>
                </a:rPr>
                <a:t>)</a:t>
              </a:r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3738802" y="3612971"/>
              <a:ext cx="2797729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/>
              <a:r>
                <a:rPr lang="ja-JP" altLang="en-US" sz="1300" dirty="0" smtClean="0">
                  <a:latin typeface="ＭＳ ゴシック" pitchFamily="49" charset="-128"/>
                  <a:ea typeface="ＭＳ ゴシック" pitchFamily="49" charset="-128"/>
                </a:rPr>
                <a:t>一つひとつの選択肢の行動をすると何が起こるか、結果を予測する</a:t>
              </a:r>
              <a:r>
                <a:rPr lang="ja-JP" altLang="en-US" sz="1300" dirty="0">
                  <a:latin typeface="ＭＳ ゴシック" pitchFamily="49" charset="-128"/>
                  <a:ea typeface="ＭＳ ゴシック" pitchFamily="49" charset="-128"/>
                </a:rPr>
                <a:t>　　</a:t>
              </a:r>
            </a:p>
          </p:txBody>
        </p: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3738803" y="4356558"/>
              <a:ext cx="2642526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r>
                <a:rPr lang="en-US" altLang="ja-JP" sz="1300" dirty="0">
                  <a:latin typeface="ＭＳ ゴシック" pitchFamily="49" charset="-128"/>
                  <a:ea typeface="ＭＳ ゴシック" pitchFamily="49" charset="-128"/>
                </a:rPr>
                <a:t>(1)</a:t>
              </a:r>
              <a:r>
                <a:rPr lang="ja-JP" altLang="en-US" sz="1300" dirty="0">
                  <a:latin typeface="ＭＳ ゴシック" pitchFamily="49" charset="-128"/>
                  <a:ea typeface="ＭＳ ゴシック" pitchFamily="49" charset="-128"/>
                </a:rPr>
                <a:t>効果（</a:t>
              </a:r>
              <a:r>
                <a:rPr lang="en-US" altLang="ja-JP" sz="1300" dirty="0">
                  <a:latin typeface="ＭＳ ゴシック" pitchFamily="49" charset="-128"/>
                  <a:ea typeface="ＭＳ ゴシック" pitchFamily="49" charset="-128"/>
                </a:rPr>
                <a:t>2)</a:t>
              </a:r>
              <a:r>
                <a:rPr lang="ja-JP" altLang="en-US" sz="1300" dirty="0">
                  <a:latin typeface="ＭＳ ゴシック" pitchFamily="49" charset="-128"/>
                  <a:ea typeface="ＭＳ ゴシック" pitchFamily="49" charset="-128"/>
                </a:rPr>
                <a:t>現実性から順位をつけて、最善策を選び出す</a:t>
              </a:r>
            </a:p>
          </p:txBody>
        </p:sp>
        <p:sp>
          <p:nvSpPr>
            <p:cNvPr id="26" name="Text Box 21"/>
            <p:cNvSpPr txBox="1">
              <a:spLocks noChangeArrowheads="1"/>
            </p:cNvSpPr>
            <p:nvPr/>
          </p:nvSpPr>
          <p:spPr bwMode="auto">
            <a:xfrm>
              <a:off x="3738802" y="5200486"/>
              <a:ext cx="2481730" cy="2869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/>
              <a:r>
                <a:rPr lang="ja-JP" altLang="en-US" sz="1300" dirty="0">
                  <a:latin typeface="ＭＳ ゴシック" pitchFamily="49" charset="-128"/>
                  <a:ea typeface="ＭＳ ゴシック" pitchFamily="49" charset="-128"/>
                </a:rPr>
                <a:t>具体的な実行計画を立てる</a:t>
              </a:r>
              <a:endParaRPr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7" name="Text Box 22"/>
            <p:cNvSpPr txBox="1">
              <a:spLocks noChangeArrowheads="1"/>
            </p:cNvSpPr>
            <p:nvPr/>
          </p:nvSpPr>
          <p:spPr bwMode="auto">
            <a:xfrm>
              <a:off x="3738802" y="5981058"/>
              <a:ext cx="2642525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/>
              <a:r>
                <a:rPr lang="ja-JP" altLang="en-US" sz="1200" dirty="0">
                  <a:latin typeface="ＭＳ ゴシック" pitchFamily="49" charset="-128"/>
                  <a:ea typeface="ＭＳ ゴシック" pitchFamily="49" charset="-128"/>
                </a:rPr>
                <a:t>静かな場所で再考する、他の人の意見を聴く、何が起きそうかを書き留める、ロールプレイを行う</a:t>
              </a:r>
              <a:r>
                <a:rPr lang="ja-JP" altLang="en-US" sz="1200" dirty="0" smtClean="0">
                  <a:latin typeface="ＭＳ ゴシック" pitchFamily="49" charset="-128"/>
                  <a:ea typeface="ＭＳ ゴシック" pitchFamily="49" charset="-128"/>
                </a:rPr>
                <a:t>などシミュレーションする。</a:t>
              </a:r>
              <a:endParaRPr lang="ja-JP" altLang="en-US" sz="12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>
              <a:off x="1490538" y="3920385"/>
              <a:ext cx="0" cy="4190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>
              <a:off x="1490538" y="5567828"/>
              <a:ext cx="0" cy="4227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1" name="Line 26"/>
            <p:cNvSpPr>
              <a:spLocks noChangeShapeType="1"/>
            </p:cNvSpPr>
            <p:nvPr/>
          </p:nvSpPr>
          <p:spPr bwMode="auto">
            <a:xfrm>
              <a:off x="1490538" y="6389316"/>
              <a:ext cx="0" cy="4227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2" name="Line 27"/>
            <p:cNvSpPr>
              <a:spLocks noChangeShapeType="1"/>
            </p:cNvSpPr>
            <p:nvPr/>
          </p:nvSpPr>
          <p:spPr bwMode="auto">
            <a:xfrm>
              <a:off x="1490538" y="7163975"/>
              <a:ext cx="0" cy="281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836494" y="1024524"/>
              <a:ext cx="0" cy="1133413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>
              <a:off x="836494" y="2505665"/>
              <a:ext cx="0" cy="576459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5" name="Line 31"/>
            <p:cNvSpPr>
              <a:spLocks noChangeShapeType="1"/>
            </p:cNvSpPr>
            <p:nvPr/>
          </p:nvSpPr>
          <p:spPr bwMode="auto">
            <a:xfrm>
              <a:off x="836494" y="7796529"/>
              <a:ext cx="0" cy="282862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836494" y="8432192"/>
              <a:ext cx="0" cy="282862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254587" y="818226"/>
              <a:ext cx="0" cy="7755397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618479" y="8432192"/>
              <a:ext cx="0" cy="141431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9" name="Line 35"/>
            <p:cNvSpPr>
              <a:spLocks noChangeShapeType="1"/>
            </p:cNvSpPr>
            <p:nvPr/>
          </p:nvSpPr>
          <p:spPr bwMode="auto">
            <a:xfrm flipH="1">
              <a:off x="254587" y="8573623"/>
              <a:ext cx="363892" cy="0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254587" y="818226"/>
              <a:ext cx="290152" cy="0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>
              <a:off x="254587" y="2299367"/>
              <a:ext cx="290152" cy="0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2" name="Text Box 6"/>
            <p:cNvSpPr txBox="1">
              <a:spLocks noChangeArrowheads="1"/>
            </p:cNvSpPr>
            <p:nvPr/>
          </p:nvSpPr>
          <p:spPr bwMode="auto">
            <a:xfrm>
              <a:off x="557791" y="3131840"/>
              <a:ext cx="5823536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1600" b="1" dirty="0">
                  <a:latin typeface="ＭＳ ゴシック" pitchFamily="49" charset="-128"/>
                  <a:ea typeface="ＭＳ ゴシック" pitchFamily="49" charset="-128"/>
                </a:rPr>
                <a:t>３</a:t>
              </a:r>
              <a:r>
                <a:rPr lang="ja-JP" altLang="en-US" sz="1600" b="1" dirty="0" smtClean="0">
                  <a:latin typeface="ＭＳ ゴシック" pitchFamily="49" charset="-128"/>
                  <a:ea typeface="ＭＳ ゴシック" pitchFamily="49" charset="-128"/>
                </a:rPr>
                <a:t> 解決策の決定</a:t>
              </a:r>
              <a:endParaRPr lang="en-US" altLang="ja-JP" sz="1600" b="1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43" name="Line 25"/>
            <p:cNvSpPr>
              <a:spLocks noChangeShapeType="1"/>
            </p:cNvSpPr>
            <p:nvPr/>
          </p:nvSpPr>
          <p:spPr bwMode="auto">
            <a:xfrm>
              <a:off x="1490538" y="4777747"/>
              <a:ext cx="0" cy="4227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8572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2019-12-18T08:25:23Z</dcterms:created>
  <dcterms:modified xsi:type="dcterms:W3CDTF">2020-02-03T03:44:40Z</dcterms:modified>
</cp:coreProperties>
</file>