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handoutMasterIdLst>
    <p:handoutMasterId r:id="rId18"/>
  </p:handoutMasterIdLst>
  <p:sldIdLst>
    <p:sldId id="259" r:id="rId2"/>
    <p:sldId id="267" r:id="rId3"/>
    <p:sldId id="315" r:id="rId4"/>
    <p:sldId id="316" r:id="rId5"/>
    <p:sldId id="317" r:id="rId6"/>
    <p:sldId id="318" r:id="rId7"/>
    <p:sldId id="319" r:id="rId8"/>
    <p:sldId id="320" r:id="rId9"/>
    <p:sldId id="321" r:id="rId10"/>
    <p:sldId id="322" r:id="rId11"/>
    <p:sldId id="323" r:id="rId12"/>
    <p:sldId id="276" r:id="rId13"/>
    <p:sldId id="314" r:id="rId14"/>
    <p:sldId id="264" r:id="rId15"/>
    <p:sldId id="265" r:id="rId16"/>
  </p:sldIdLst>
  <p:sldSz cx="9144000" cy="6858000" type="screen4x3"/>
  <p:notesSz cx="6734175" cy="9867900"/>
  <p:defaultTextStyle>
    <a:defPPr>
      <a:defRPr lang="ja-JP"/>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FFCC"/>
    <a:srgbClr val="0033CC"/>
    <a:srgbClr val="99CCFF"/>
    <a:srgbClr val="6699FF"/>
    <a:srgbClr val="0066FF"/>
    <a:srgbClr val="3399FF"/>
    <a:srgbClr val="CCFFCC"/>
    <a:srgbClr val="B9F9C1"/>
    <a:srgbClr val="B9F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71763" autoAdjust="0"/>
  </p:normalViewPr>
  <p:slideViewPr>
    <p:cSldViewPr>
      <p:cViewPr>
        <p:scale>
          <a:sx n="55" d="100"/>
          <a:sy n="55" d="100"/>
        </p:scale>
        <p:origin x="-1566" y="-54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130" y="-84"/>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5" y="2"/>
            <a:ext cx="2918935" cy="49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9" tIns="45677" rIns="91349" bIns="45677" numCol="1" anchor="t" anchorCtr="0" compatLnSpc="1">
            <a:prstTxWarp prst="textNoShape">
              <a:avLst/>
            </a:prstTxWarp>
          </a:bodyPr>
          <a:lstStyle>
            <a:lvl1pPr algn="l">
              <a:defRPr sz="1200"/>
            </a:lvl1pPr>
          </a:lstStyle>
          <a:p>
            <a:pPr>
              <a:defRPr/>
            </a:pPr>
            <a:endParaRPr lang="en-US" altLang="ja-JP"/>
          </a:p>
        </p:txBody>
      </p:sp>
      <p:sp>
        <p:nvSpPr>
          <p:cNvPr id="77827" name="Rectangle 3"/>
          <p:cNvSpPr>
            <a:spLocks noGrp="1" noChangeArrowheads="1"/>
          </p:cNvSpPr>
          <p:nvPr>
            <p:ph type="dt" sz="quarter" idx="1"/>
          </p:nvPr>
        </p:nvSpPr>
        <p:spPr bwMode="auto">
          <a:xfrm>
            <a:off x="3815244" y="2"/>
            <a:ext cx="2917349" cy="49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9" tIns="45677" rIns="91349" bIns="45677" numCol="1" anchor="t" anchorCtr="0" compatLnSpc="1">
            <a:prstTxWarp prst="textNoShape">
              <a:avLst/>
            </a:prstTxWarp>
          </a:bodyPr>
          <a:lstStyle>
            <a:lvl1pPr algn="r">
              <a:defRPr sz="1200"/>
            </a:lvl1pPr>
          </a:lstStyle>
          <a:p>
            <a:pPr>
              <a:defRPr/>
            </a:pPr>
            <a:endParaRPr lang="en-US" altLang="ja-JP"/>
          </a:p>
        </p:txBody>
      </p:sp>
      <p:sp>
        <p:nvSpPr>
          <p:cNvPr id="77828" name="Rectangle 4"/>
          <p:cNvSpPr>
            <a:spLocks noGrp="1" noChangeArrowheads="1"/>
          </p:cNvSpPr>
          <p:nvPr>
            <p:ph type="ftr" sz="quarter" idx="2"/>
          </p:nvPr>
        </p:nvSpPr>
        <p:spPr bwMode="auto">
          <a:xfrm>
            <a:off x="5" y="9372844"/>
            <a:ext cx="2918935" cy="49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9" tIns="45677" rIns="91349" bIns="45677" numCol="1" anchor="b" anchorCtr="0" compatLnSpc="1">
            <a:prstTxWarp prst="textNoShape">
              <a:avLst/>
            </a:prstTxWarp>
          </a:bodyPr>
          <a:lstStyle>
            <a:lvl1pPr algn="l">
              <a:defRPr sz="1200"/>
            </a:lvl1pPr>
          </a:lstStyle>
          <a:p>
            <a:pPr>
              <a:defRPr/>
            </a:pPr>
            <a:endParaRPr lang="en-US" altLang="ja-JP"/>
          </a:p>
        </p:txBody>
      </p:sp>
    </p:spTree>
    <p:extLst>
      <p:ext uri="{BB962C8B-B14F-4D97-AF65-F5344CB8AC3E}">
        <p14:creationId xmlns:p14="http://schemas.microsoft.com/office/powerpoint/2010/main" val="21291066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5" y="2"/>
            <a:ext cx="2918935" cy="49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9" tIns="45677" rIns="91349" bIns="45677" numCol="1" anchor="t" anchorCtr="0" compatLnSpc="1">
            <a:prstTxWarp prst="textNoShape">
              <a:avLst/>
            </a:prstTxWarp>
          </a:bodyPr>
          <a:lstStyle>
            <a:lvl1pPr algn="l">
              <a:defRPr sz="1200"/>
            </a:lvl1pPr>
          </a:lstStyle>
          <a:p>
            <a:pPr>
              <a:defRPr/>
            </a:pPr>
            <a:endParaRPr lang="en-US" altLang="ja-JP"/>
          </a:p>
        </p:txBody>
      </p:sp>
      <p:sp>
        <p:nvSpPr>
          <p:cNvPr id="48131" name="Rectangle 3"/>
          <p:cNvSpPr>
            <a:spLocks noGrp="1" noChangeArrowheads="1"/>
          </p:cNvSpPr>
          <p:nvPr>
            <p:ph type="dt" idx="1"/>
          </p:nvPr>
        </p:nvSpPr>
        <p:spPr bwMode="auto">
          <a:xfrm>
            <a:off x="3815244" y="2"/>
            <a:ext cx="2917349" cy="493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9" tIns="45677" rIns="91349" bIns="45677" numCol="1" anchor="t" anchorCtr="0" compatLnSpc="1">
            <a:prstTxWarp prst="textNoShape">
              <a:avLst/>
            </a:prstTxWarp>
          </a:bodyPr>
          <a:lstStyle>
            <a:lvl1pPr algn="r">
              <a:defRPr sz="1200"/>
            </a:lvl1pPr>
          </a:lstStyle>
          <a:p>
            <a:pPr>
              <a:defRPr/>
            </a:pPr>
            <a:endParaRPr lang="en-US" altLang="ja-JP"/>
          </a:p>
        </p:txBody>
      </p:sp>
      <p:sp>
        <p:nvSpPr>
          <p:cNvPr id="6148"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674211" y="4687218"/>
            <a:ext cx="5387340" cy="4710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9" tIns="45677" rIns="91349" bIns="4567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Tree>
    <p:extLst>
      <p:ext uri="{BB962C8B-B14F-4D97-AF65-F5344CB8AC3E}">
        <p14:creationId xmlns:p14="http://schemas.microsoft.com/office/powerpoint/2010/main" val="422938242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ja-JP" altLang="en-US" dirty="0" smtClean="0"/>
              <a:t>今回は「怒りとうまくつき合うために」の第４回目、「怒りを向けられた時の対処」と「これまでのまとめ」について学習していきたいと思います。</a:t>
            </a:r>
            <a:endParaRPr lang="en-US" altLang="ja-JP"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r>
              <a:rPr kumimoji="1" lang="ja-JP" altLang="ja-JP" sz="1200" kern="1200" dirty="0" smtClean="0">
                <a:solidFill>
                  <a:schemeClr val="tx1"/>
                </a:solidFill>
                <a:effectLst/>
                <a:latin typeface="Arial" charset="0"/>
                <a:ea typeface="ＭＳ Ｐ明朝" pitchFamily="18" charset="-128"/>
                <a:cs typeface="+mn-cs"/>
              </a:rPr>
              <a:t>怒りを向けられた時に対処するためのポイントを押さえて</a:t>
            </a:r>
            <a:r>
              <a:rPr kumimoji="1" lang="ja-JP" altLang="ja-JP" sz="1200" kern="1200" dirty="0" smtClean="0">
                <a:solidFill>
                  <a:schemeClr val="tx1"/>
                </a:solidFill>
                <a:effectLst/>
                <a:latin typeface="Arial" charset="0"/>
                <a:ea typeface="ＭＳ Ｐ明朝" pitchFamily="18" charset="-128"/>
                <a:cs typeface="+mn-cs"/>
              </a:rPr>
              <a:t>いただいた</a:t>
            </a:r>
            <a:r>
              <a:rPr kumimoji="1" lang="ja-JP" altLang="en-US" sz="1200" kern="1200" dirty="0" smtClean="0">
                <a:solidFill>
                  <a:schemeClr val="tx1"/>
                </a:solidFill>
                <a:effectLst/>
                <a:latin typeface="Arial" charset="0"/>
                <a:ea typeface="ＭＳ Ｐ明朝" pitchFamily="18" charset="-128"/>
                <a:cs typeface="+mn-cs"/>
              </a:rPr>
              <a:t>ところ</a:t>
            </a:r>
            <a:r>
              <a:rPr kumimoji="1" lang="ja-JP" altLang="ja-JP" sz="1200" kern="1200" dirty="0" smtClean="0">
                <a:solidFill>
                  <a:schemeClr val="tx1"/>
                </a:solidFill>
                <a:effectLst/>
                <a:latin typeface="Arial" charset="0"/>
                <a:ea typeface="ＭＳ Ｐ明朝" pitchFamily="18" charset="-128"/>
                <a:cs typeface="+mn-cs"/>
              </a:rPr>
              <a:t>で</a:t>
            </a:r>
            <a:r>
              <a:rPr kumimoji="1" lang="ja-JP" altLang="ja-JP" sz="1200" kern="1200" dirty="0" smtClean="0">
                <a:solidFill>
                  <a:schemeClr val="tx1"/>
                </a:solidFill>
                <a:effectLst/>
                <a:latin typeface="Arial" charset="0"/>
                <a:ea typeface="ＭＳ Ｐ明朝" pitchFamily="18" charset="-128"/>
                <a:cs typeface="+mn-cs"/>
              </a:rPr>
              <a:t>、相手の怒りに対処する上での考え方や方法を順を追って整理してみたいと思います。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まず、怒りを向けられた時に対処するための大原則として押さえていただきたい点は、「相手から怒りを出された時、相手の怒りの気持ちをすぐに引き取らなくてもよい」ということです。</a:t>
            </a:r>
          </a:p>
          <a:p>
            <a:r>
              <a:rPr kumimoji="1" lang="ja-JP" altLang="ja-JP" sz="1200" kern="1200" dirty="0" smtClean="0">
                <a:solidFill>
                  <a:schemeClr val="tx1"/>
                </a:solidFill>
                <a:effectLst/>
                <a:latin typeface="Arial" charset="0"/>
                <a:ea typeface="ＭＳ Ｐ明朝" pitchFamily="18" charset="-128"/>
                <a:cs typeface="+mn-cs"/>
              </a:rPr>
              <a:t>　</a:t>
            </a:r>
          </a:p>
          <a:p>
            <a:r>
              <a:rPr kumimoji="1" lang="ja-JP" altLang="ja-JP" sz="1200" kern="1200" dirty="0" smtClean="0">
                <a:solidFill>
                  <a:schemeClr val="tx1"/>
                </a:solidFill>
                <a:effectLst/>
                <a:latin typeface="Arial" charset="0"/>
                <a:ea typeface="ＭＳ Ｐ明朝" pitchFamily="18" charset="-128"/>
                <a:cs typeface="+mn-cs"/>
              </a:rPr>
              <a:t>４回シリーズの講習を通して、自分の怒りの感情は自然なもので、それを否定する必要はなく、あくまで自分の気持ちとして受けとめましょうとお話ししてきました。皆さんが怒りを感じるのが自然なことであるように、相手が怒りを感じるのも自然なことであり、相手の怒りの反応は、相手にとっては自然な反応です。</a:t>
            </a:r>
          </a:p>
          <a:p>
            <a:r>
              <a:rPr kumimoji="1" lang="ja-JP" altLang="ja-JP" sz="1200" kern="1200" dirty="0" smtClean="0">
                <a:solidFill>
                  <a:schemeClr val="tx1"/>
                </a:solidFill>
                <a:effectLst/>
                <a:latin typeface="Arial" charset="0"/>
                <a:ea typeface="ＭＳ Ｐ明朝" pitchFamily="18" charset="-128"/>
                <a:cs typeface="+mn-cs"/>
              </a:rPr>
              <a:t>自分の怒りの感情への対処と相手の怒りの感情への対処で最も異なる点は、自分の怒りの感情は自分のものとしてしっかりと受けとめることが大切ですが、相手の怒りの感情は、相手の気持ちをすぐに引き取らなくてもよいですし、皆さんには、相手の怒りをしずめる責任はないということです。相手が怒るためのきっかけが、何かこちらにあったとしても、相手の怒りは、自分が責任を負うべきものとしてすぐに引き取らなくてもよいのです。そもそも相手の感情について、他者であるこちらが思い通りに変えようとすることは無理ですし、そうすればそうする程、互いの独自性を認め合うフェアな人間関係とは逆行してしまい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怒りを向けられた皆さんがまずできることは、相手の怒りを自分が原因だと引き取るのではなく、相手がどんなことに怒っているのか、その気持ちを受けとめ、相手が何を伝えようとしているか考えること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そして、次に、自分の気持ちを伝えます。例えば、「怒鳴られると私は頭が真っ白になり、困惑してしまって考えが浮かびません。もう少し冷静に説明してくれませんか。」といった伝え方があります。この伝え方は、アサーティブな伝え方の例ですが、相手があまりにも激高していて一緒にいるのが危険だったり、相手に協力したい気持ちが持てなければ、その場を立ち去り、あえて自分も相手も尊重したアサーティブなコミュニケーションを図らない、といったことも方法の一つです。</a:t>
            </a:r>
            <a:endParaRPr kumimoji="1" lang="en-US"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この時、相手の怒りに扇動されて、感情的に言葉を返してしまうと冷静な対処ができなくなりますので、相手の怒りに巻き込まれ、「売り言葉に買い言葉」を言ってしまわないよう、一息ついてから対応することが必要です。相手から怒りを向けられた時には、先ほど例を挙げて説明したように、相手にお見舞いの一言を伝えて終える、といった方法も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お見舞いの言葉を伝えるだけでやりとりを終えるのか、相手とさらにアサーティブなやりとりをして相互理解を図ることを目指すのかは、皆さんが、相手から怒られた時に、その相手との今後の関係性をどうしていきたいかによって選ぶことができ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相手が、自分にとってとても重要でこれからも関係を深めていきたいと考えている場合には、相手と自分との違いをアサーティブに話し合い、今後のことを話し合って決めておくと、今後、お互いに怒りを感じて嫌な気分になることを防ぐことができます。今後のこととは、例えば、「相手を傷つけるような言い方をしない」ですとか、「くどくど言わないようにする」といったこと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こうしたアサーティブなやりとりをしても、相手の怒りが収まらない時や、話し合いもできないくらい相手が怒ってしまっている時には、第三者に客観的な立場で援助を求めることも必要になります。</a:t>
            </a:r>
          </a:p>
          <a:p>
            <a:endParaRPr kumimoji="1" lang="ja-JP" altLang="ja-JP" sz="1200" kern="1200" dirty="0" smtClean="0">
              <a:solidFill>
                <a:schemeClr val="tx1"/>
              </a:solidFill>
              <a:effectLst/>
              <a:latin typeface="Arial" charset="0"/>
              <a:ea typeface="ＭＳ Ｐ明朝" pitchFamily="18" charset="-128"/>
              <a:cs typeface="+mn-cs"/>
            </a:endParaRPr>
          </a:p>
          <a:p>
            <a:pPr eaLnBrk="1" hangingPunct="1"/>
            <a:endParaRPr lang="en-US" altLang="ja-JP" dirty="0" smtClean="0"/>
          </a:p>
          <a:p>
            <a:pPr eaLnBrk="1" hangingPunct="1"/>
            <a:endParaRPr lang="en-US" altLang="ja-JP"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r>
              <a:rPr kumimoji="1" lang="ja-JP" altLang="ja-JP" sz="1200" kern="1200" dirty="0" smtClean="0">
                <a:solidFill>
                  <a:schemeClr val="tx1"/>
                </a:solidFill>
                <a:effectLst/>
                <a:latin typeface="Arial" charset="0"/>
                <a:ea typeface="ＭＳ Ｐ明朝" pitchFamily="18" charset="-128"/>
                <a:cs typeface="+mn-cs"/>
              </a:rPr>
              <a:t>では、「後輩から、なぜそういうやり方をしているのか、理解できないんですよね、と言われた」といった事例で、相手の怒りに対処する上での考え方や方法について整理してみたいと思います。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後輩から「理解できない」と言われ、怒りをぶつけられたら、ショックを受けてしまうこともあると思います。でもこの場合、まずは、後輩の怒りは後輩のものであると受けとめることが大切です。自分が悪かった、と後輩の怒りに関する責任をすぐに負う必要はありません。</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そして皆さんがまずした方がよいことは、後輩がどんなことを伝えようとしているか考えることです。</a:t>
            </a:r>
          </a:p>
          <a:p>
            <a:r>
              <a:rPr kumimoji="1" lang="ja-JP" altLang="ja-JP" sz="1200" kern="1200" dirty="0" smtClean="0">
                <a:solidFill>
                  <a:schemeClr val="tx1"/>
                </a:solidFill>
                <a:effectLst/>
                <a:latin typeface="Arial" charset="0"/>
                <a:ea typeface="ＭＳ Ｐ明朝" pitchFamily="18" charset="-128"/>
                <a:cs typeface="+mn-cs"/>
              </a:rPr>
              <a:t>後輩は、先輩である皆さんがどのように考えてそのやり方をしているのか、わからないのかもしれませんし、これ以上、自分と違うやり方を押しつけられるのは限界だと考えているのかもしれません。</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後輩が何を考え、皆さんに何を伝えようとしているかを考えたら、次に、自分の気持ちを伝えます。例えば、「困らせているつもりはないのに、そういった言われ方をすると動揺してしまうので、もう少し具体的に教えてほしい。」といった伝え方があるかもしれません。この伝え方は、アサーティブな伝え方の例ですが、相手があまりにも激高していて一緒にいるのが危険だったり、相手に協力したい気持ちが持てなければ「申し訳なかったね。」とねぎらいの気持ちを伝え、あえて、自分も相手も尊重したアサーティブなコミュニケーションを図らない、といった方法も取ることができ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ここでの留意点は、後輩の怒りに巻き込まれないということです。相手が怒っていると、自分も内心おびえているにも関わらず、相手の怒りに煽られて、怒って返してしまうことがあります。売り言葉に買い言葉がそれです。相手の怒りに対処する時には、冷静な対応が必要ですから、相手の怒りに巻き込まれないように、一息ついてから対応することが必要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後輩とこれからも関係の改善に努めていきたいと考えている場合には、相手と自分との違いをアサーティブに話し合い、今後のことを話し合って決めておくとよいでしょう。例えば、「あなたならどういったやり方をするの？」と後輩のやり方や考え方を聞いた上で、自分のやり方の改善点を一緒に考えてみるのも方法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こうしたアサーティブなやりとりをしても、後輩の怒りが収まらない時や、話し合いもできないくらい後輩が怒ってしまっている時には、上司や他の同僚など、客観的な立場の人に援助を求めてもよいでしょう。</a:t>
            </a:r>
          </a:p>
          <a:p>
            <a:pPr eaLnBrk="1" hangingPunct="1"/>
            <a:endParaRPr lang="en-US" altLang="ja-JP"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最後にこれまで学んだことについて振り返ります。</a:t>
            </a:r>
            <a:endParaRPr kumimoji="1" lang="ja-JP" altLang="en-US" dirty="0"/>
          </a:p>
        </p:txBody>
      </p:sp>
    </p:spTree>
    <p:extLst>
      <p:ext uri="{BB962C8B-B14F-4D97-AF65-F5344CB8AC3E}">
        <p14:creationId xmlns:p14="http://schemas.microsoft.com/office/powerpoint/2010/main" val="4044364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ja-JP" altLang="en-US" dirty="0" smtClean="0"/>
              <a:t>怒りのコントロールするためのステップについて再度確認してみましょう。</a:t>
            </a:r>
            <a:endParaRPr lang="en-US" altLang="ja-JP" dirty="0" smtClean="0"/>
          </a:p>
          <a:p>
            <a:pPr eaLnBrk="1" hangingPunct="1"/>
            <a:endParaRPr lang="en-US" altLang="ja-JP" dirty="0" smtClean="0"/>
          </a:p>
          <a:p>
            <a:r>
              <a:rPr kumimoji="1" lang="ja-JP" altLang="ja-JP" sz="1200" kern="1200" dirty="0" smtClean="0">
                <a:solidFill>
                  <a:schemeClr val="tx1"/>
                </a:solidFill>
                <a:effectLst/>
                <a:latin typeface="Arial" charset="0"/>
                <a:ea typeface="ＭＳ Ｐ明朝" pitchFamily="18" charset="-128"/>
                <a:cs typeface="+mn-cs"/>
              </a:rPr>
              <a:t>怒りを感じた際、まず大事なことは、瞬間的に怒りを噴出させないことです。怒りをコントロールするためのステップ１では、瞬間的に生じる怒りの感情をしずめる方法として、リラクセーションなどの方法を確認しました。</a:t>
            </a:r>
          </a:p>
          <a:p>
            <a:r>
              <a:rPr kumimoji="1" lang="ja-JP" altLang="ja-JP" sz="1200" kern="1200" dirty="0" smtClean="0">
                <a:solidFill>
                  <a:schemeClr val="tx1"/>
                </a:solidFill>
                <a:effectLst/>
                <a:latin typeface="Arial" charset="0"/>
                <a:ea typeface="ＭＳ Ｐ明朝" pitchFamily="18" charset="-128"/>
                <a:cs typeface="+mn-cs"/>
              </a:rPr>
              <a:t>怒りは小さなことが積もり積もって大きな怒りへと変化することがあります。そのため、私達は、何に腹を立てているのか自分でもわからなくなってしまうことがあります。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そこで、ステップ２では何に対して腹を立てているのか明確にすることが大切であることを学び、皆さんにアンガーログをつけてもらいました。アンガーログに書き出すことで、怒りを感じた状況を客観的に振り返ることができ、アンガーログを繰り返し活用することで怒りをコントロールする力がつくことについても学びました。</a:t>
            </a:r>
          </a:p>
          <a:p>
            <a:r>
              <a:rPr kumimoji="1" lang="ja-JP" altLang="ja-JP" sz="1200" kern="1200" dirty="0" smtClean="0">
                <a:solidFill>
                  <a:schemeClr val="tx1"/>
                </a:solidFill>
                <a:effectLst/>
                <a:latin typeface="Arial" charset="0"/>
                <a:ea typeface="ＭＳ Ｐ明朝" pitchFamily="18" charset="-128"/>
                <a:cs typeface="+mn-cs"/>
              </a:rPr>
              <a:t>また、自分がなぜ怒りを感じたのか自分の信念について振り返ることや相手の立場に立って考え直してみること（役割期待のずれの検討）などの認知的対処も、何に腹を立てているのか明確にする上では参考になることを学びました。</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怒りへの対処策にはさまざまものがあります。ステップ３では、どう対処するのか、取り組みやすい方策を考えることが必要であることを学びました。</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最後のステップであるステップ４は、ステップ３で検討した対処策を実行するステップです。怒りへの対処策として有効であるものの、私たちが難しいと考える方法に、相手に伝える方法がありますが、相手に伝えたいと思った場合には、相手の事情を確認すること、相手ではなく問題に目を向けること、本当の気持ちを言葉にすること、自分が望むことを伝えること、「私は」を主語にすることが大切であることを学びました。</a:t>
            </a:r>
          </a:p>
          <a:p>
            <a:pPr eaLnBrk="1" hangingPunct="1"/>
            <a:endParaRPr lang="en-US" altLang="ja-JP"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ja-JP" altLang="en-US" dirty="0" smtClean="0"/>
              <a:t>最後に、これまで学んできたことを、自分の怒りに対処する７原則としてまとめてみましたので確認してみましょう。</a:t>
            </a:r>
            <a:endParaRPr lang="en-US" altLang="ja-JP" dirty="0" smtClean="0"/>
          </a:p>
          <a:p>
            <a:pPr eaLnBrk="1" hangingPunct="1"/>
            <a:endParaRPr lang="en-US" altLang="ja-JP" dirty="0" smtClean="0"/>
          </a:p>
          <a:p>
            <a:r>
              <a:rPr kumimoji="1" lang="ja-JP" altLang="ja-JP" sz="1200" u="sng" kern="1200" dirty="0" smtClean="0">
                <a:solidFill>
                  <a:schemeClr val="tx1"/>
                </a:solidFill>
                <a:effectLst/>
                <a:latin typeface="Arial" charset="0"/>
                <a:ea typeface="ＭＳ Ｐ明朝" pitchFamily="18" charset="-128"/>
                <a:cs typeface="+mn-cs"/>
              </a:rPr>
              <a:t>１．自分の中に怒りがあることを認める。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怒りは人間にとって自然で健康的な感情です。そして、怒りは自分を守る大切な感情です。怒りを抱いている自分を</a:t>
            </a:r>
            <a:r>
              <a:rPr kumimoji="1" lang="ja-JP" altLang="ja-JP" sz="1200" kern="1200" dirty="0" err="1" smtClean="0">
                <a:solidFill>
                  <a:schemeClr val="tx1"/>
                </a:solidFill>
                <a:effectLst/>
                <a:latin typeface="Arial" charset="0"/>
                <a:ea typeface="ＭＳ Ｐ明朝" pitchFamily="18" charset="-128"/>
                <a:cs typeface="+mn-cs"/>
              </a:rPr>
              <a:t>責めるの</a:t>
            </a:r>
            <a:r>
              <a:rPr kumimoji="1" lang="ja-JP" altLang="ja-JP" sz="1200" kern="1200" dirty="0" smtClean="0">
                <a:solidFill>
                  <a:schemeClr val="tx1"/>
                </a:solidFill>
                <a:effectLst/>
                <a:latin typeface="Arial" charset="0"/>
                <a:ea typeface="ＭＳ Ｐ明朝" pitchFamily="18" charset="-128"/>
                <a:cs typeface="+mn-cs"/>
              </a:rPr>
              <a:t>はやめましょう。</a:t>
            </a:r>
          </a:p>
          <a:p>
            <a:r>
              <a:rPr kumimoji="1" lang="ja-JP" altLang="ja-JP" sz="1200" u="sng" kern="1200" dirty="0" smtClean="0">
                <a:solidFill>
                  <a:schemeClr val="tx1"/>
                </a:solidFill>
                <a:effectLst/>
                <a:latin typeface="Arial" charset="0"/>
                <a:ea typeface="ＭＳ Ｐ明朝" pitchFamily="18" charset="-128"/>
                <a:cs typeface="+mn-cs"/>
              </a:rPr>
              <a:t>２．怒りの程度を知る。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怒りは大きなもの、中くらいのもの、小さいものがあります。自分の怒りの程度がどの程度か、目を向けてみましょう。</a:t>
            </a:r>
          </a:p>
          <a:p>
            <a:r>
              <a:rPr kumimoji="1" lang="ja-JP" altLang="ja-JP" sz="1200" u="sng" kern="1200" dirty="0" smtClean="0">
                <a:solidFill>
                  <a:schemeClr val="tx1"/>
                </a:solidFill>
                <a:effectLst/>
                <a:latin typeface="Arial" charset="0"/>
                <a:ea typeface="ＭＳ Ｐ明朝" pitchFamily="18" charset="-128"/>
                <a:cs typeface="+mn-cs"/>
              </a:rPr>
              <a:t>３．怒りを表現することを自分に許す。</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アサーティブなコミュニケーションを行わない権利もあるので、相手に言わない選択をしてもかまいませんが、怒りを表現することも権利の一つです。</a:t>
            </a:r>
          </a:p>
          <a:p>
            <a:r>
              <a:rPr kumimoji="1" lang="ja-JP" altLang="ja-JP" sz="1200" u="sng" kern="1200" dirty="0" smtClean="0">
                <a:solidFill>
                  <a:schemeClr val="tx1"/>
                </a:solidFill>
                <a:effectLst/>
                <a:latin typeface="Arial" charset="0"/>
                <a:ea typeface="ＭＳ Ｐ明朝" pitchFamily="18" charset="-128"/>
                <a:cs typeface="+mn-cs"/>
              </a:rPr>
              <a:t>４．怒りを表現する時は、穏やかにアサーティブに、なるべく怒りが小さいうちに表現する。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u="sng" kern="1200" dirty="0" smtClean="0">
                <a:solidFill>
                  <a:schemeClr val="tx1"/>
                </a:solidFill>
                <a:effectLst/>
                <a:latin typeface="Arial" charset="0"/>
                <a:ea typeface="ＭＳ Ｐ明朝" pitchFamily="18" charset="-128"/>
                <a:cs typeface="+mn-cs"/>
              </a:rPr>
              <a:t>５．怒りは溜め込まない。</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小さな怒りも溜め込んでいくと、ちょっとしたきっかけで大きく爆発します。</a:t>
            </a:r>
          </a:p>
          <a:p>
            <a:r>
              <a:rPr kumimoji="1" lang="ja-JP" altLang="ja-JP" sz="1200" u="sng" kern="1200" dirty="0" smtClean="0">
                <a:solidFill>
                  <a:schemeClr val="tx1"/>
                </a:solidFill>
                <a:effectLst/>
                <a:latin typeface="Arial" charset="0"/>
                <a:ea typeface="ＭＳ Ｐ明朝" pitchFamily="18" charset="-128"/>
                <a:cs typeface="+mn-cs"/>
              </a:rPr>
              <a:t>６．相手への期待をキャンセルすることも必要。</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自分は何を相手に期待しているのか、期待しすぎていないかを考えて、期待をキャンセルすることも必要です。</a:t>
            </a:r>
          </a:p>
          <a:p>
            <a:r>
              <a:rPr kumimoji="1" lang="ja-JP" altLang="ja-JP" sz="1200" u="sng" kern="1200" dirty="0" smtClean="0">
                <a:solidFill>
                  <a:schemeClr val="tx1"/>
                </a:solidFill>
                <a:effectLst/>
                <a:latin typeface="Arial" charset="0"/>
                <a:ea typeface="ＭＳ Ｐ明朝" pitchFamily="18" charset="-128"/>
                <a:cs typeface="+mn-cs"/>
              </a:rPr>
              <a:t>７．自分は何に脅威を感じているのか、非合理的思い込み（願望と命令）を区別する。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怒りの原因を探しましょう。「</a:t>
            </a:r>
            <a:r>
              <a:rPr kumimoji="1" lang="ja-JP" altLang="ja-JP" sz="1200" kern="1200" dirty="0" err="1" smtClean="0">
                <a:solidFill>
                  <a:schemeClr val="tx1"/>
                </a:solidFill>
                <a:effectLst/>
                <a:latin typeface="Arial" charset="0"/>
                <a:ea typeface="ＭＳ Ｐ明朝" pitchFamily="18" charset="-128"/>
                <a:cs typeface="+mn-cs"/>
              </a:rPr>
              <a:t>～すべき</a:t>
            </a:r>
            <a:r>
              <a:rPr kumimoji="1" lang="ja-JP" altLang="ja-JP" sz="1200" kern="1200" dirty="0" smtClean="0">
                <a:solidFill>
                  <a:schemeClr val="tx1"/>
                </a:solidFill>
                <a:effectLst/>
                <a:latin typeface="Arial" charset="0"/>
                <a:ea typeface="ＭＳ Ｐ明朝" pitchFamily="18" charset="-128"/>
                <a:cs typeface="+mn-cs"/>
              </a:rPr>
              <a:t>」という非合理的信念が含まれていませんか、あるいは、低い欲求不満耐性ではありませんか、相手に要求しすぎていたり、お願いや希望を命令にしていませんか、もしこれらのことに気づき、アサーティブに表現することを実行するなら、怒りは徐々に減少していくでしょう。</a:t>
            </a:r>
          </a:p>
          <a:p>
            <a:pPr eaLnBrk="1" hangingPunct="1"/>
            <a:endParaRPr lang="ja-JP"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ja-JP" altLang="en-US" dirty="0" smtClean="0"/>
              <a:t>以上、４回に渡って怒りとのつき合い方について学んできました。最後に怒りとのつき合い方について学んで気づいたことや、疑問点など、自由に話し合ってみましょう。</a:t>
            </a:r>
            <a:endParaRPr lang="en-US" altLang="ja-JP" dirty="0" smtClean="0"/>
          </a:p>
          <a:p>
            <a:pPr eaLnBrk="1" hangingPunct="1"/>
            <a:endParaRPr lang="en-US" altLang="ja-JP" dirty="0" smtClean="0"/>
          </a:p>
          <a:p>
            <a:pPr eaLnBrk="1" hangingPunct="1"/>
            <a:r>
              <a:rPr lang="en-US" altLang="ja-JP" dirty="0" smtClean="0"/>
              <a:t>※</a:t>
            </a:r>
            <a:r>
              <a:rPr lang="ja-JP" altLang="en-US" dirty="0" smtClean="0"/>
              <a:t>受講者に発表してもらう。</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今回の目的は、①自身の怒りへの対処策を検討する、②怒りを向けられた時の対処策を理解する、③これまで学んだことを振り返る、の３点です。</a:t>
            </a:r>
            <a:endParaRPr lang="en-US" altLang="ja-JP" dirty="0" smtClean="0"/>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まずは、皆さんにホームワークで書いてきていただいたアンガーログを発表してもらい、皆さんが怒りを感じた場面に影響を与えていた信念について振り返り、今後はどのように対処していけばよいか確認し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その後に、レジュメを用いて怒りを向けられた時の対処について説明します。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最後にこれまでの講習の内容について意見交換を行いたいと思います。</a:t>
            </a:r>
          </a:p>
          <a:p>
            <a:endParaRPr kumimoji="1" lang="ja-JP" altLang="en-US" dirty="0"/>
          </a:p>
        </p:txBody>
      </p:sp>
    </p:spTree>
    <p:extLst>
      <p:ext uri="{BB962C8B-B14F-4D97-AF65-F5344CB8AC3E}">
        <p14:creationId xmlns:p14="http://schemas.microsoft.com/office/powerpoint/2010/main" val="1773401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まずは、自身の怒りへの対処について、アンガーログへの記載内容をもとに話し合います。</a:t>
            </a:r>
            <a:endParaRPr kumimoji="1" lang="ja-JP" altLang="en-US" dirty="0"/>
          </a:p>
        </p:txBody>
      </p:sp>
    </p:spTree>
    <p:extLst>
      <p:ext uri="{BB962C8B-B14F-4D97-AF65-F5344CB8AC3E}">
        <p14:creationId xmlns:p14="http://schemas.microsoft.com/office/powerpoint/2010/main" val="4044364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r>
              <a:rPr lang="ja-JP" altLang="en-US" dirty="0" smtClean="0"/>
              <a:t>これまでの講習で、</a:t>
            </a:r>
            <a:r>
              <a:rPr kumimoji="1" lang="ja-JP" altLang="ja-JP" sz="1200" kern="1200" dirty="0" smtClean="0">
                <a:solidFill>
                  <a:schemeClr val="tx1"/>
                </a:solidFill>
                <a:effectLst/>
                <a:latin typeface="Arial" charset="0"/>
                <a:ea typeface="ＭＳ Ｐ明朝" pitchFamily="18" charset="-128"/>
                <a:cs typeface="+mn-cs"/>
              </a:rPr>
              <a:t>怒りに影響を与える信念や、怒りの感情を相手に伝えるための方法について学んできました。そして、前回は、これまでに学んだことを踏まえ、アンガーログを書いてくることをホームワークに出しました。</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今回は、まず、皆さんのアンガーログの内容を発表してもらいたいと思います。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※記入内容を発表し、怒りに影響を与えていた信念としてどんなものがあったのか、どんな対処策が考えられるかについて意見交換する。（ＤＶＤ１－５に収録）</a:t>
            </a:r>
            <a:endParaRPr lang="en-US" altLang="ja-JP" dirty="0" smtClean="0"/>
          </a:p>
          <a:p>
            <a:pPr eaLnBrk="1" hangingPunct="1"/>
            <a:endParaRPr lang="en-US" altLang="ja-JP" dirty="0" smtClean="0"/>
          </a:p>
          <a:p>
            <a:pPr eaLnBrk="1" hangingPunct="1"/>
            <a:endParaRPr lang="ja-JP"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033">
              <a:defRPr/>
            </a:pPr>
            <a:r>
              <a:rPr kumimoji="1" lang="ja-JP" altLang="en-US" dirty="0" smtClean="0"/>
              <a:t>ここからは、怒りを向けられた時の対処について学びたいと思います。</a:t>
            </a:r>
            <a:endParaRPr kumimoji="1" lang="en-US" altLang="ja-JP" dirty="0" smtClean="0"/>
          </a:p>
          <a:p>
            <a:r>
              <a:rPr kumimoji="1" lang="ja-JP" altLang="ja-JP" sz="1200" kern="1200" dirty="0" smtClean="0">
                <a:solidFill>
                  <a:schemeClr val="tx1"/>
                </a:solidFill>
                <a:effectLst/>
                <a:latin typeface="Arial" charset="0"/>
                <a:ea typeface="ＭＳ Ｐ明朝" pitchFamily="18" charset="-128"/>
                <a:cs typeface="+mn-cs"/>
              </a:rPr>
              <a:t>今日学ぶ内容は、怒っている相手を変える方法ではなく、怒っている相手に対峙した時に私たちができることについてです。</a:t>
            </a:r>
          </a:p>
          <a:p>
            <a:r>
              <a:rPr kumimoji="1" lang="ja-JP" altLang="ja-JP" sz="1200" kern="1200" dirty="0" smtClean="0">
                <a:solidFill>
                  <a:schemeClr val="tx1"/>
                </a:solidFill>
                <a:effectLst/>
                <a:latin typeface="Arial" charset="0"/>
                <a:ea typeface="ＭＳ Ｐ明朝" pitchFamily="18" charset="-128"/>
                <a:cs typeface="+mn-cs"/>
              </a:rPr>
              <a:t>皆さんの中には、職場で、上司が自分を目の敵にする、先輩が嫌味を言ってくる、後輩が自分を馬鹿にしたような態度を取ってくる、など、職場で他者から「攻撃」を受けているように感じ、頭を悩ませている方もいるかもしれません。</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皆さんには、第１回目の講習で、怒りに関するワークシートに記入してもらいました。</a:t>
            </a:r>
          </a:p>
          <a:p>
            <a:r>
              <a:rPr kumimoji="1" lang="ja-JP" altLang="ja-JP" sz="1200" kern="1200" dirty="0" smtClean="0">
                <a:solidFill>
                  <a:schemeClr val="tx1"/>
                </a:solidFill>
                <a:effectLst/>
                <a:latin typeface="Arial" charset="0"/>
                <a:ea typeface="ＭＳ Ｐ明朝" pitchFamily="18" charset="-128"/>
                <a:cs typeface="+mn-cs"/>
              </a:rPr>
              <a:t>相手から怒りを向けられた時の反応は人それぞれです。おびえて怖くなってしまう方もいれば、自分が悪かったと思ってつらくなってしまう方、相手に煽られて怒りの感情が高まってしまう方など、さまざまだったかと思い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職場では、苦手な人も含めていろいろな人とつき合っていかなくてはいけません。時には、相手から怒りを向けられて困ってしまうこともあるかと思います。ですが、相手から怒りを向けられた時に、過度に恐怖を感じたり落ち込んだりしてしまうと、職務遂行に影響が出ることが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今回は、職業生活を送る上で知っておくと役立つ知識として、相手から怒りを向けられた時の対処法について取り上げます。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相手の怒りへの対処法を学ぶことは、他者とともに働く上で必要な知識が身につくだけでなく、相手の怒りのメカニズムを知ることで、自分の怒りをこれまでとは別の視点から振り返り、自分自身の怒りの感情とうまくつき合うための方法として活かすことにもつながります。</a:t>
            </a:r>
            <a:endParaRPr kumimoji="1" lang="ja-JP" altLang="ja-JP" sz="1200"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2121299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相手の怒りについて学ぶにあたっては、</a:t>
            </a:r>
            <a:r>
              <a:rPr kumimoji="1" lang="ja-JP" altLang="ja-JP" sz="1200" kern="1200" dirty="0" smtClean="0">
                <a:solidFill>
                  <a:schemeClr val="tx1"/>
                </a:solidFill>
                <a:effectLst/>
                <a:latin typeface="Arial" charset="0"/>
                <a:ea typeface="ＭＳ Ｐ明朝" pitchFamily="18" charset="-128"/>
                <a:cs typeface="+mn-cs"/>
              </a:rPr>
              <a:t>まず、人はどういう時に他者への「攻撃」である怒りをぶつけてしまうのかを知っておく必要があります。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人には危険を察知し、身を守ろうとするシステムが備わっています。</a:t>
            </a:r>
          </a:p>
          <a:p>
            <a:r>
              <a:rPr kumimoji="1" lang="ja-JP" altLang="ja-JP" sz="1200" kern="1200" dirty="0" smtClean="0">
                <a:solidFill>
                  <a:schemeClr val="tx1"/>
                </a:solidFill>
                <a:effectLst/>
                <a:latin typeface="Arial" charset="0"/>
                <a:ea typeface="ＭＳ Ｐ明朝" pitchFamily="18" charset="-128"/>
                <a:cs typeface="+mn-cs"/>
              </a:rPr>
              <a:t>私たちに、身の危険が及んでいることを知らせてくれる感情の一つに「怒り」の感情があります。</a:t>
            </a:r>
          </a:p>
          <a:p>
            <a:r>
              <a:rPr kumimoji="1" lang="ja-JP" altLang="ja-JP" sz="1200" kern="1200" dirty="0" smtClean="0">
                <a:solidFill>
                  <a:schemeClr val="tx1"/>
                </a:solidFill>
                <a:effectLst/>
                <a:latin typeface="Arial" charset="0"/>
                <a:ea typeface="ＭＳ Ｐ明朝" pitchFamily="18" charset="-128"/>
                <a:cs typeface="+mn-cs"/>
              </a:rPr>
              <a:t>危険に感じる内容は、命の危険を感じる、といった大きな出来事だけではありません。自分が脅かされることはなんでも含まれます。例えば、自分の信念が脅かされたと感じる時なども、その一つです。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皆さんが誰かから攻撃された時、相手は何のきっかけもなく皆さんを攻撃してくるわけではありません。相手の攻撃は、相手が危険を察知した時の反応です。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人は、危険を察知した時、そもそも冷静でいられるものではありません。危険を感じた時の反応は感情的な反応なので、勢いは強いですが、その内容は支離滅裂だったりもします。ですから、攻撃の内容をよく吟味してみると、言いがかりだったり、八つ当たりだったりすることも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例えば、ミスをした時、「だいたいあなたって人はいつも・・。」と嫌味を言われたことがある人もいるかもしれません。</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本来、指摘すべきなのは、今回のミスであるはずなのに、皆さんに対する人格攻撃が出てきてしまうことがあるのでは、今回のミスだけでは、攻撃力が足りないのではと相手が感じ、攻撃のための燃料を追加したいからなの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怒りを感じている相手は、時として冷静さを欠いているので、皆さんに対する人格攻撃と受け取られるような発言をしてしまうこともあるのです。</a:t>
            </a:r>
            <a:endParaRPr kumimoji="1" lang="ja-JP" altLang="ja-JP" sz="1200"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238910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何か問題が起こった時に、</a:t>
            </a:r>
            <a:r>
              <a:rPr kumimoji="1" lang="ja-JP" altLang="ja-JP" sz="1200" kern="1200" dirty="0" smtClean="0">
                <a:solidFill>
                  <a:schemeClr val="tx1"/>
                </a:solidFill>
                <a:effectLst/>
                <a:latin typeface="Arial" charset="0"/>
                <a:ea typeface="ＭＳ Ｐ明朝" pitchFamily="18" charset="-128"/>
                <a:cs typeface="+mn-cs"/>
              </a:rPr>
              <a:t>それを危険と感じ、他者を攻撃するかどうかには、個人差があります。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危険信号を察知し、他者を攻撃しやすい人には主に２つのタイプがあります。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１つめは、心が傷ついている人です。</a:t>
            </a:r>
          </a:p>
          <a:p>
            <a:r>
              <a:rPr kumimoji="1" lang="ja-JP" altLang="ja-JP" sz="1200" kern="1200" dirty="0" smtClean="0">
                <a:solidFill>
                  <a:schemeClr val="tx1"/>
                </a:solidFill>
                <a:effectLst/>
                <a:latin typeface="Arial" charset="0"/>
                <a:ea typeface="ＭＳ Ｐ明朝" pitchFamily="18" charset="-128"/>
                <a:cs typeface="+mn-cs"/>
              </a:rPr>
              <a:t>過去にひどく傷ついた経験がある場合には、その傷の部分が敏感になってしまうことはよくあることです。</a:t>
            </a:r>
          </a:p>
          <a:p>
            <a:r>
              <a:rPr kumimoji="1" lang="ja-JP" altLang="ja-JP" sz="1200" kern="1200" dirty="0" smtClean="0">
                <a:solidFill>
                  <a:schemeClr val="tx1"/>
                </a:solidFill>
                <a:effectLst/>
                <a:latin typeface="Arial" charset="0"/>
                <a:ea typeface="ＭＳ Ｐ明朝" pitchFamily="18" charset="-128"/>
                <a:cs typeface="+mn-cs"/>
              </a:rPr>
              <a:t>そういった人は、以前と同じように傷つきたくないので、傷につながる兆候を他人よりも敏感に察知し、危険と感じてしまうことがあります。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２つめは、変化に弱い人です。</a:t>
            </a:r>
          </a:p>
          <a:p>
            <a:r>
              <a:rPr kumimoji="1" lang="ja-JP" altLang="ja-JP" sz="1200" kern="1200" dirty="0" smtClean="0">
                <a:solidFill>
                  <a:schemeClr val="tx1"/>
                </a:solidFill>
                <a:effectLst/>
                <a:latin typeface="Arial" charset="0"/>
                <a:ea typeface="ＭＳ Ｐ明朝" pitchFamily="18" charset="-128"/>
                <a:cs typeface="+mn-cs"/>
              </a:rPr>
              <a:t>性格的に不安になりがちな人は、何かしらの変化をすぐに危険と感じてしまうことがあります。</a:t>
            </a:r>
          </a:p>
          <a:p>
            <a:r>
              <a:rPr kumimoji="1" lang="ja-JP" altLang="ja-JP" sz="1200" kern="1200" dirty="0" smtClean="0">
                <a:solidFill>
                  <a:schemeClr val="tx1"/>
                </a:solidFill>
                <a:effectLst/>
                <a:latin typeface="Arial" charset="0"/>
                <a:ea typeface="ＭＳ Ｐ明朝" pitchFamily="18" charset="-128"/>
                <a:cs typeface="+mn-cs"/>
              </a:rPr>
              <a:t>特に悪いことをしたつもりでもないのに、相手からいきなりキレら</a:t>
            </a:r>
            <a:r>
              <a:rPr kumimoji="1" lang="ja-JP" altLang="ja-JP" sz="1200" kern="1200" dirty="0" err="1" smtClean="0">
                <a:solidFill>
                  <a:schemeClr val="tx1"/>
                </a:solidFill>
                <a:effectLst/>
                <a:latin typeface="Arial" charset="0"/>
                <a:ea typeface="ＭＳ Ｐ明朝" pitchFamily="18" charset="-128"/>
                <a:cs typeface="+mn-cs"/>
              </a:rPr>
              <a:t>れた</a:t>
            </a:r>
            <a:r>
              <a:rPr kumimoji="1" lang="ja-JP" altLang="ja-JP" sz="1200" kern="1200" dirty="0" smtClean="0">
                <a:solidFill>
                  <a:schemeClr val="tx1"/>
                </a:solidFill>
                <a:effectLst/>
                <a:latin typeface="Arial" charset="0"/>
                <a:ea typeface="ＭＳ Ｐ明朝" pitchFamily="18" charset="-128"/>
                <a:cs typeface="+mn-cs"/>
              </a:rPr>
              <a:t>、という場合には、相手が変化に恐れを感じ、危険と感じている場合も含まれているかもしれません。</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相手の攻撃について考える時、こういった個人差を頭に置いておくと対処しやすくなります。</a:t>
            </a:r>
          </a:p>
          <a:p>
            <a:r>
              <a:rPr kumimoji="1" lang="ja-JP" altLang="ja-JP" sz="1200" kern="1200" dirty="0" smtClean="0">
                <a:solidFill>
                  <a:schemeClr val="tx1"/>
                </a:solidFill>
                <a:effectLst/>
                <a:latin typeface="Arial" charset="0"/>
                <a:ea typeface="ＭＳ Ｐ明朝" pitchFamily="18" charset="-128"/>
                <a:cs typeface="+mn-cs"/>
              </a:rPr>
              <a:t>つまり、自分からみればたいしたことがない場合でも、相手にとっては恐れであり危険信号となっているかもしれないのです。</a:t>
            </a:r>
            <a:endParaRPr kumimoji="1" lang="ja-JP" altLang="ja-JP" sz="1200"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238910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では、相手はこちらのどんな行動に恐れを抱き、危険と感じているのでしょうか。</a:t>
            </a:r>
            <a:endParaRPr lang="en-US" altLang="ja-JP" dirty="0" smtClean="0"/>
          </a:p>
          <a:p>
            <a:r>
              <a:rPr lang="ja-JP" altLang="en-US" dirty="0" smtClean="0"/>
              <a:t>ここでは５つほど、紹介したいと思います。</a:t>
            </a:r>
            <a:endParaRPr lang="en-US" altLang="ja-JP" dirty="0" smtClean="0"/>
          </a:p>
          <a:p>
            <a:endParaRPr lang="en-US" altLang="ja-JP" dirty="0" smtClean="0"/>
          </a:p>
          <a:p>
            <a:r>
              <a:rPr kumimoji="1" lang="ja-JP" altLang="en-US" sz="1200" u="sng" kern="1200" dirty="0" smtClean="0">
                <a:solidFill>
                  <a:schemeClr val="tx1"/>
                </a:solidFill>
                <a:effectLst/>
                <a:latin typeface="Arial" charset="0"/>
                <a:ea typeface="ＭＳ Ｐ明朝" pitchFamily="18" charset="-128"/>
                <a:cs typeface="+mn-cs"/>
              </a:rPr>
              <a:t>１．</a:t>
            </a:r>
            <a:r>
              <a:rPr kumimoji="1" lang="ja-JP" altLang="ja-JP" sz="1200" u="sng" kern="1200" dirty="0" smtClean="0">
                <a:solidFill>
                  <a:schemeClr val="tx1"/>
                </a:solidFill>
                <a:effectLst/>
                <a:latin typeface="Arial" charset="0"/>
                <a:ea typeface="ＭＳ Ｐ明朝" pitchFamily="18" charset="-128"/>
                <a:cs typeface="+mn-cs"/>
              </a:rPr>
              <a:t>相手</a:t>
            </a:r>
            <a:r>
              <a:rPr kumimoji="1" lang="ja-JP" altLang="ja-JP" sz="1200" u="sng" kern="1200" dirty="0" smtClean="0">
                <a:solidFill>
                  <a:schemeClr val="tx1"/>
                </a:solidFill>
                <a:effectLst/>
                <a:latin typeface="Arial" charset="0"/>
                <a:ea typeface="ＭＳ Ｐ明朝" pitchFamily="18" charset="-128"/>
                <a:cs typeface="+mn-cs"/>
              </a:rPr>
              <a:t>の敷地に踏み込んでいる。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人にはそれぞれの事情があります。そして、他者に踏み込まれたくない領域があります。その領域について、他者から詮索を受けたり、勝手に決めつけられたりすると、その人に危険を感じることがあります。</a:t>
            </a:r>
          </a:p>
          <a:p>
            <a:r>
              <a:rPr kumimoji="1" lang="ja-JP" altLang="ja-JP" sz="1200" kern="1200" dirty="0" smtClean="0">
                <a:solidFill>
                  <a:schemeClr val="tx1"/>
                </a:solidFill>
                <a:effectLst/>
                <a:latin typeface="Arial" charset="0"/>
                <a:ea typeface="ＭＳ Ｐ明朝" pitchFamily="18" charset="-128"/>
                <a:cs typeface="+mn-cs"/>
              </a:rPr>
              <a:t>また、実は媚びるという行為も相手の敷地に踏み込む行為です。相手に気に入ってもらいたいとお世辞を言うなどの媚びるという行為は、相手の反応をコントロールしようとする態度です。相手の敷地に踏み込み、自分は媚びるからよい反応をしてね、と迫っているようなものなので、媚びられた側は息苦しさを感じてしまうものなので、注意が必要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en-US" sz="1200" u="sng" kern="1200" dirty="0" smtClean="0">
                <a:solidFill>
                  <a:schemeClr val="tx1"/>
                </a:solidFill>
                <a:effectLst/>
                <a:latin typeface="Arial" charset="0"/>
                <a:ea typeface="ＭＳ Ｐ明朝" pitchFamily="18" charset="-128"/>
                <a:cs typeface="+mn-cs"/>
              </a:rPr>
              <a:t>２．</a:t>
            </a:r>
            <a:r>
              <a:rPr kumimoji="1" lang="ja-JP" altLang="ja-JP" sz="1200" u="sng" kern="1200" dirty="0" smtClean="0">
                <a:solidFill>
                  <a:schemeClr val="tx1"/>
                </a:solidFill>
                <a:effectLst/>
                <a:latin typeface="Arial" charset="0"/>
                <a:ea typeface="ＭＳ Ｐ明朝" pitchFamily="18" charset="-128"/>
                <a:cs typeface="+mn-cs"/>
              </a:rPr>
              <a:t>知らず</a:t>
            </a:r>
            <a:r>
              <a:rPr kumimoji="1" lang="ja-JP" altLang="ja-JP" sz="1200" u="sng" kern="1200" dirty="0" smtClean="0">
                <a:solidFill>
                  <a:schemeClr val="tx1"/>
                </a:solidFill>
                <a:effectLst/>
                <a:latin typeface="Arial" charset="0"/>
                <a:ea typeface="ＭＳ Ｐ明朝" pitchFamily="18" charset="-128"/>
                <a:cs typeface="+mn-cs"/>
              </a:rPr>
              <a:t>知らずのうちに相手を責めている。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自分の不安を訴えているだけのつもりでも、相手に責められていると受けとめられてしまうことがあります。常に批判されて育った人は、それだけで責められていると感じやすいこともあります。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en-US" sz="1200" u="sng" kern="1200" dirty="0" smtClean="0">
                <a:solidFill>
                  <a:schemeClr val="tx1"/>
                </a:solidFill>
                <a:effectLst/>
                <a:latin typeface="Arial" charset="0"/>
                <a:ea typeface="ＭＳ Ｐ明朝" pitchFamily="18" charset="-128"/>
                <a:cs typeface="+mn-cs"/>
              </a:rPr>
              <a:t>３．</a:t>
            </a:r>
            <a:r>
              <a:rPr kumimoji="1" lang="ja-JP" altLang="ja-JP" sz="1200" u="sng" kern="1200" dirty="0" smtClean="0">
                <a:solidFill>
                  <a:schemeClr val="tx1"/>
                </a:solidFill>
                <a:effectLst/>
                <a:latin typeface="Arial" charset="0"/>
                <a:ea typeface="ＭＳ Ｐ明朝" pitchFamily="18" charset="-128"/>
                <a:cs typeface="+mn-cs"/>
              </a:rPr>
              <a:t>相手</a:t>
            </a:r>
            <a:r>
              <a:rPr kumimoji="1" lang="ja-JP" altLang="ja-JP" sz="1200" u="sng" kern="1200" dirty="0" smtClean="0">
                <a:solidFill>
                  <a:schemeClr val="tx1"/>
                </a:solidFill>
                <a:effectLst/>
                <a:latin typeface="Arial" charset="0"/>
                <a:ea typeface="ＭＳ Ｐ明朝" pitchFamily="18" charset="-128"/>
                <a:cs typeface="+mn-cs"/>
              </a:rPr>
              <a:t>が大切にしているものを踏みつけてしまっている。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大切にしているものや価値観を踏みにじられると、人は相手へ恐れを感じ、攻撃行動を起こしやすいものです。</a:t>
            </a:r>
          </a:p>
          <a:p>
            <a:r>
              <a:rPr kumimoji="1" lang="ja-JP" altLang="ja-JP" sz="1200" kern="1200" dirty="0" smtClean="0">
                <a:solidFill>
                  <a:schemeClr val="tx1"/>
                </a:solidFill>
                <a:effectLst/>
                <a:latin typeface="Arial" charset="0"/>
                <a:ea typeface="ＭＳ Ｐ明朝" pitchFamily="18" charset="-128"/>
                <a:cs typeface="+mn-cs"/>
              </a:rPr>
              <a:t>自分が大切にしていることは相手から見ればどうでもよいことかもしれず、逆に、自分にとってはどうでもよいことを相手は大切にしていることもあるのです。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en-US" sz="1200" u="sng" kern="1200" dirty="0" smtClean="0">
                <a:solidFill>
                  <a:schemeClr val="tx1"/>
                </a:solidFill>
                <a:effectLst/>
                <a:latin typeface="Arial" charset="0"/>
                <a:ea typeface="ＭＳ Ｐ明朝" pitchFamily="18" charset="-128"/>
                <a:cs typeface="+mn-cs"/>
              </a:rPr>
              <a:t>４．</a:t>
            </a:r>
            <a:r>
              <a:rPr kumimoji="1" lang="ja-JP" altLang="ja-JP" sz="1200" u="sng" kern="1200" dirty="0" smtClean="0">
                <a:solidFill>
                  <a:schemeClr val="tx1"/>
                </a:solidFill>
                <a:effectLst/>
                <a:latin typeface="Arial" charset="0"/>
                <a:ea typeface="ＭＳ Ｐ明朝" pitchFamily="18" charset="-128"/>
                <a:cs typeface="+mn-cs"/>
              </a:rPr>
              <a:t>相手</a:t>
            </a:r>
            <a:r>
              <a:rPr kumimoji="1" lang="ja-JP" altLang="ja-JP" sz="1200" u="sng" kern="1200" dirty="0" smtClean="0">
                <a:solidFill>
                  <a:schemeClr val="tx1"/>
                </a:solidFill>
                <a:effectLst/>
                <a:latin typeface="Arial" charset="0"/>
                <a:ea typeface="ＭＳ Ｐ明朝" pitchFamily="18" charset="-128"/>
                <a:cs typeface="+mn-cs"/>
              </a:rPr>
              <a:t>が我慢していることをしている。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私たちは、よき社会人であろうとして、いろいろなことを我慢しながら暮らしています。ところが、自分が必死で我慢していることを平気でしている人が現れると、必死で我慢している自分への侮辱と感じ、むっとしてその人へ攻撃してしまうことがあり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en-US" sz="1200" u="sng" kern="1200" dirty="0" smtClean="0">
                <a:solidFill>
                  <a:schemeClr val="tx1"/>
                </a:solidFill>
                <a:effectLst/>
                <a:latin typeface="Arial" charset="0"/>
                <a:ea typeface="ＭＳ Ｐ明朝" pitchFamily="18" charset="-128"/>
                <a:cs typeface="+mn-cs"/>
              </a:rPr>
              <a:t>５．</a:t>
            </a:r>
            <a:r>
              <a:rPr kumimoji="1" lang="ja-JP" altLang="ja-JP" sz="1200" u="sng" kern="1200" dirty="0" smtClean="0">
                <a:solidFill>
                  <a:schemeClr val="tx1"/>
                </a:solidFill>
                <a:effectLst/>
                <a:latin typeface="Arial" charset="0"/>
                <a:ea typeface="ＭＳ Ｐ明朝" pitchFamily="18" charset="-128"/>
                <a:cs typeface="+mn-cs"/>
              </a:rPr>
              <a:t>つい</a:t>
            </a:r>
            <a:r>
              <a:rPr kumimoji="1" lang="ja-JP" altLang="ja-JP" sz="1200" u="sng" kern="1200" dirty="0" smtClean="0">
                <a:solidFill>
                  <a:schemeClr val="tx1"/>
                </a:solidFill>
                <a:effectLst/>
                <a:latin typeface="Arial" charset="0"/>
                <a:ea typeface="ＭＳ Ｐ明朝" pitchFamily="18" charset="-128"/>
                <a:cs typeface="+mn-cs"/>
              </a:rPr>
              <a:t>「余計な一言」を言っている。</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私たちは、全く悪気がなく、気づきもしないでつい余計な一言を言ってしまうことがあります。ちょっとした一言に対する自分の感じ方と相手の受けとめ方は違うこともあるので、注意が必要です。</a:t>
            </a:r>
            <a:endParaRPr kumimoji="1" lang="ja-JP" altLang="ja-JP" sz="1200"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2389101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ここまでは、主に攻撃してくる人の事情を説明してきました。</a:t>
            </a:r>
            <a:endParaRPr lang="en-US" altLang="ja-JP" dirty="0" smtClean="0"/>
          </a:p>
          <a:p>
            <a:endParaRPr lang="en-US" altLang="ja-JP" dirty="0" smtClean="0"/>
          </a:p>
          <a:p>
            <a:r>
              <a:rPr kumimoji="1" lang="ja-JP" altLang="ja-JP" sz="1200" kern="1200" dirty="0" smtClean="0">
                <a:solidFill>
                  <a:schemeClr val="tx1"/>
                </a:solidFill>
                <a:effectLst/>
                <a:latin typeface="Arial" charset="0"/>
                <a:ea typeface="ＭＳ Ｐ明朝" pitchFamily="18" charset="-128"/>
                <a:cs typeface="+mn-cs"/>
              </a:rPr>
              <a:t>ここからは、相手から怒りを向けられた時の対処について説明します。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まず１つめのポイントは「怒って攻撃してくる人は何らかのことに恐怖を感じたり、不安を抱えているなど、なんらかの形で困っている人」と捉えることです。</a:t>
            </a:r>
          </a:p>
          <a:p>
            <a:r>
              <a:rPr kumimoji="1" lang="ja-JP" altLang="ja-JP" sz="1200" kern="1200" dirty="0" smtClean="0">
                <a:solidFill>
                  <a:schemeClr val="tx1"/>
                </a:solidFill>
                <a:effectLst/>
                <a:latin typeface="Arial" charset="0"/>
                <a:ea typeface="ＭＳ Ｐ明朝" pitchFamily="18" charset="-128"/>
                <a:cs typeface="+mn-cs"/>
              </a:rPr>
              <a:t>例えば、明らかに先輩のミスなのに、自分のせいにされて怒られるという理不尽な「攻撃」を受けたとします。しかし、実は、一番困っているのは仕事をミスして困った立場に立たされている先輩です。自分に「攻撃」をしてくる時、先輩は「自分のメンツが丸つぶれになる、だから助けて！」と心の中で叫んでいるかもしれません。</a:t>
            </a:r>
          </a:p>
          <a:p>
            <a:r>
              <a:rPr kumimoji="1" lang="ja-JP" altLang="ja-JP" sz="1200" kern="1200" dirty="0" smtClean="0">
                <a:solidFill>
                  <a:schemeClr val="tx1"/>
                </a:solidFill>
                <a:effectLst/>
                <a:latin typeface="Arial" charset="0"/>
                <a:ea typeface="ＭＳ Ｐ明朝" pitchFamily="18" charset="-128"/>
                <a:cs typeface="+mn-cs"/>
              </a:rPr>
              <a:t>相手から怒られた時には、「自分への攻撃」ではなく、「相手の悲鳴」ととらえることが大切です。「自分への攻撃」と捉えると、「嫌われた」「自分のせいだ」と傷ついたり、反撃したりすることになってしまいます。</a:t>
            </a:r>
          </a:p>
          <a:p>
            <a:r>
              <a:rPr kumimoji="1" lang="ja-JP" altLang="ja-JP" sz="1200" kern="1200" dirty="0" smtClean="0">
                <a:solidFill>
                  <a:schemeClr val="tx1"/>
                </a:solidFill>
                <a:effectLst/>
                <a:latin typeface="Arial" charset="0"/>
                <a:ea typeface="ＭＳ Ｐ明朝" pitchFamily="18" charset="-128"/>
                <a:cs typeface="+mn-cs"/>
              </a:rPr>
              <a:t>また、相手から怒られた時には、何はともあれきっかけを作った自分が悪かったと思ってしまいがちです。でも、そう思ってしまうと、相手の怒りに対して冷静に対処することが難しくなります。どんな状況でも、「自分が悪いから攻撃される」のではなく、「相手が困っているから『攻撃』してくる」という見方を徹底することが大切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また、怒っている相手は困ったり、不安を感じているのですから、相手の怒りに対処する際には、相手を安心させることを考え、伝えてみることも方法の一つです。</a:t>
            </a:r>
          </a:p>
          <a:p>
            <a:r>
              <a:rPr kumimoji="1" lang="ja-JP" altLang="ja-JP" sz="1200" kern="1200" dirty="0" smtClean="0">
                <a:solidFill>
                  <a:schemeClr val="tx1"/>
                </a:solidFill>
                <a:effectLst/>
                <a:latin typeface="Arial" charset="0"/>
                <a:ea typeface="ＭＳ Ｐ明朝" pitchFamily="18" charset="-128"/>
                <a:cs typeface="+mn-cs"/>
              </a:rPr>
              <a:t>例えば、取引先とやりとりしていていたら、「男性の方をお願いできませんか。」と言われた、といった例で考えてみましょう。今どき、男尊女卑と思うかもしれませんが、「女性はダメ」という思い込みのある相手から、こうした攻撃を受けることもあります。そんな時は、相手は「女性はダメ」といった思い込みを生むなんらかの事情がある人なのだな、と相手を困っている人と捉え、職場の上司に相談して、男女の区別なく教育しているから大丈夫であることを上司から取引先に連絡してもらったり、「男性の上司に逐一報告しているので大丈夫です。」と伝えるのも方法で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２つめのポイントは、「相手の怒りに巻き込まれない」ということです。</a:t>
            </a:r>
          </a:p>
          <a:p>
            <a:r>
              <a:rPr kumimoji="1" lang="ja-JP" altLang="ja-JP" sz="1200" kern="1200" dirty="0" smtClean="0">
                <a:solidFill>
                  <a:schemeClr val="tx1"/>
                </a:solidFill>
                <a:effectLst/>
                <a:latin typeface="Arial" charset="0"/>
                <a:ea typeface="ＭＳ Ｐ明朝" pitchFamily="18" charset="-128"/>
                <a:cs typeface="+mn-cs"/>
              </a:rPr>
              <a:t>相手が怒っている間は、あえてすぐに問題を解決しようとはせずに、一旦、距離を置くことも方法の一つです。</a:t>
            </a:r>
          </a:p>
          <a:p>
            <a:r>
              <a:rPr kumimoji="1" lang="ja-JP" altLang="ja-JP" sz="1200" kern="1200" dirty="0" smtClean="0">
                <a:solidFill>
                  <a:schemeClr val="tx1"/>
                </a:solidFill>
                <a:effectLst/>
                <a:latin typeface="Arial" charset="0"/>
                <a:ea typeface="ＭＳ Ｐ明朝" pitchFamily="18" charset="-128"/>
                <a:cs typeface="+mn-cs"/>
              </a:rPr>
              <a:t>また、相手の発言に意味づけをせずに、「すみません」とお見舞いの一言を伝えることが有効な場合もあります。</a:t>
            </a:r>
          </a:p>
          <a:p>
            <a:r>
              <a:rPr kumimoji="1" lang="ja-JP" altLang="ja-JP" sz="1200" kern="1200" dirty="0" smtClean="0">
                <a:solidFill>
                  <a:schemeClr val="tx1"/>
                </a:solidFill>
                <a:effectLst/>
                <a:latin typeface="Arial" charset="0"/>
                <a:ea typeface="ＭＳ Ｐ明朝" pitchFamily="18" charset="-128"/>
                <a:cs typeface="+mn-cs"/>
              </a:rPr>
              <a:t>例えば、先輩から「察しなさいよ、レベル低いわね。」という言葉を言われたとします。これから推測できるのは、先輩は暴言を吐くほど何か困った状況にあるということ。「私が助けを必要としていることを読み取って自発的に助けて」という意味です。確かに、相手を察して動けない自分が悪いと感じてしまうかもしれませんが、自分が何に困っていて相手にどう動いてほしいか伝えるのは、社会人の基本なのですから、先輩が悪いともいえます。</a:t>
            </a:r>
          </a:p>
          <a:p>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そんな時には、「（ご期待に添えなくて）すみません」という言葉を伝えるとよいかもしれません。この「すみません」は自分の落ち度を認めるものではなく、「お見舞いの一言」です。相手は大変なストレスを抱えていると受けとめ、何も言わないまま黙ったり、気持ちを逆撫でしてしまうような余計な一言をかけるよりも、相手に「お見舞い」を述べてあげることで、相手の気持ちも少し落ち着きますし、こちらの心にも余裕ができます。</a:t>
            </a:r>
            <a:r>
              <a:rPr lang="ja-JP" altLang="ja-JP" dirty="0" smtClean="0">
                <a:effectLst/>
              </a:rPr>
              <a:t> </a:t>
            </a:r>
            <a:r>
              <a:rPr kumimoji="1" lang="en-US" altLang="ja-JP" sz="1200" kern="1200" dirty="0" smtClean="0">
                <a:solidFill>
                  <a:schemeClr val="tx1"/>
                </a:solidFill>
                <a:effectLst/>
                <a:latin typeface="Arial" charset="0"/>
                <a:ea typeface="ＭＳ Ｐ明朝" pitchFamily="18" charset="-128"/>
                <a:cs typeface="+mn-cs"/>
              </a:rPr>
              <a:t> </a:t>
            </a:r>
            <a:endParaRPr kumimoji="1" lang="ja-JP" altLang="ja-JP" sz="1200" kern="1200" dirty="0" smtClean="0">
              <a:solidFill>
                <a:schemeClr val="tx1"/>
              </a:solidFill>
              <a:effectLst/>
              <a:latin typeface="Arial" charset="0"/>
              <a:ea typeface="ＭＳ Ｐ明朝" pitchFamily="18" charset="-128"/>
              <a:cs typeface="+mn-cs"/>
            </a:endParaRPr>
          </a:p>
          <a:p>
            <a:r>
              <a:rPr kumimoji="1" lang="ja-JP" altLang="ja-JP" sz="1200" kern="1200" dirty="0" smtClean="0">
                <a:solidFill>
                  <a:schemeClr val="tx1"/>
                </a:solidFill>
                <a:effectLst/>
                <a:latin typeface="Arial" charset="0"/>
                <a:ea typeface="ＭＳ Ｐ明朝" pitchFamily="18" charset="-128"/>
                <a:cs typeface="+mn-cs"/>
              </a:rPr>
              <a:t>以上のようなポイントを守れると、「被害者」の立場から脱して相手に余裕を持って接する自分に変わることができます。</a:t>
            </a:r>
            <a:endParaRPr kumimoji="1" lang="ja-JP" altLang="ja-JP" sz="1200"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23891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371600"/>
            <a:ext cx="7772400" cy="1470025"/>
          </a:xfrm>
        </p:spPr>
        <p:txBody>
          <a:bodyPr/>
          <a:lstStyle>
            <a:lvl1pPr>
              <a:defRPr/>
            </a:lvl1pPr>
          </a:lstStyle>
          <a:p>
            <a:pPr lvl="0"/>
            <a:r>
              <a:rPr lang="ja-JP" altLang="en-US" noProof="0" smtClean="0"/>
              <a:t>マスタ タイトルの書式設定</a:t>
            </a:r>
          </a:p>
        </p:txBody>
      </p:sp>
      <p:sp>
        <p:nvSpPr>
          <p:cNvPr id="4099" name="Rectangle 3"/>
          <p:cNvSpPr>
            <a:spLocks noGrp="1" noChangeArrowheads="1"/>
          </p:cNvSpPr>
          <p:nvPr>
            <p:ph type="subTitle" idx="1"/>
          </p:nvPr>
        </p:nvSpPr>
        <p:spPr>
          <a:xfrm>
            <a:off x="685800" y="3200400"/>
            <a:ext cx="7772400" cy="1752600"/>
          </a:xfrm>
        </p:spPr>
        <p:txBody>
          <a:bodyPr/>
          <a:lstStyle>
            <a:lvl1pPr marL="0" indent="0" algn="ctr">
              <a:buFont typeface="Wingdings" pitchFamily="2" charset="2"/>
              <a:buNone/>
              <a:defRPr/>
            </a:lvl1pPr>
          </a:lstStyle>
          <a:p>
            <a:pPr lvl="0"/>
            <a:r>
              <a:rPr lang="ja-JP" altLang="en-US" noProof="0" smtClean="0"/>
              <a:t>マスタ サブタイトルの書式設定</a:t>
            </a:r>
          </a:p>
        </p:txBody>
      </p:sp>
      <p:sp>
        <p:nvSpPr>
          <p:cNvPr id="4" name="Rectangle 4"/>
          <p:cNvSpPr>
            <a:spLocks noGrp="1" noChangeArrowheads="1"/>
          </p:cNvSpPr>
          <p:nvPr>
            <p:ph type="dt" sz="half" idx="10"/>
          </p:nvPr>
        </p:nvSpPr>
        <p:spPr>
          <a:xfrm>
            <a:off x="609600" y="5867400"/>
            <a:ext cx="2286000" cy="476250"/>
          </a:xfrm>
        </p:spPr>
        <p:txBody>
          <a:bodyPr/>
          <a:lstStyle>
            <a:lvl1pPr>
              <a:defRPr sz="1400"/>
            </a:lvl1pPr>
          </a:lstStyle>
          <a:p>
            <a:pPr>
              <a:defRPr/>
            </a:pPr>
            <a:endParaRPr lang="en-US" altLang="ja-JP"/>
          </a:p>
        </p:txBody>
      </p:sp>
      <p:sp>
        <p:nvSpPr>
          <p:cNvPr id="5" name="Rectangle 5"/>
          <p:cNvSpPr>
            <a:spLocks noGrp="1" noChangeArrowheads="1"/>
          </p:cNvSpPr>
          <p:nvPr>
            <p:ph type="ftr" sz="quarter" idx="11"/>
          </p:nvPr>
        </p:nvSpPr>
        <p:spPr>
          <a:xfrm>
            <a:off x="2971800" y="5867400"/>
            <a:ext cx="3505200" cy="476250"/>
          </a:xfrm>
        </p:spPr>
        <p:txBody>
          <a:bodyPr/>
          <a:lstStyle>
            <a:lvl1pPr>
              <a:defRPr sz="1400"/>
            </a:lvl1pPr>
          </a:lstStyle>
          <a:p>
            <a:pPr>
              <a:defRPr/>
            </a:pPr>
            <a:endParaRPr lang="en-US" altLang="ja-JP"/>
          </a:p>
        </p:txBody>
      </p:sp>
      <p:sp>
        <p:nvSpPr>
          <p:cNvPr id="6" name="Rectangle 6"/>
          <p:cNvSpPr>
            <a:spLocks noGrp="1" noChangeArrowheads="1"/>
          </p:cNvSpPr>
          <p:nvPr>
            <p:ph type="sldNum" sz="quarter" idx="12"/>
          </p:nvPr>
        </p:nvSpPr>
        <p:spPr>
          <a:xfrm>
            <a:off x="6553200" y="5864225"/>
            <a:ext cx="1905000" cy="476250"/>
          </a:xfrm>
        </p:spPr>
        <p:txBody>
          <a:bodyPr/>
          <a:lstStyle>
            <a:lvl1pPr>
              <a:defRPr/>
            </a:lvl1pPr>
          </a:lstStyle>
          <a:p>
            <a:pPr>
              <a:defRPr/>
            </a:pPr>
            <a:fld id="{BFE1209F-B8F3-4284-8B1A-12FB0EF49BA1}" type="slidenum">
              <a:rPr lang="en-US" altLang="ja-JP"/>
              <a:pPr>
                <a:defRPr/>
              </a:pPr>
              <a:t>‹#›</a:t>
            </a:fld>
            <a:endParaRPr lang="en-US" altLang="ja-JP"/>
          </a:p>
        </p:txBody>
      </p:sp>
    </p:spTree>
    <p:extLst>
      <p:ext uri="{BB962C8B-B14F-4D97-AF65-F5344CB8AC3E}">
        <p14:creationId xmlns:p14="http://schemas.microsoft.com/office/powerpoint/2010/main" val="2335260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7FE0C3C-0FC7-44D6-8F9C-855119C90C82}" type="slidenum">
              <a:rPr lang="en-US" altLang="ja-JP"/>
              <a:pPr>
                <a:defRPr/>
              </a:pPr>
              <a:t>‹#›</a:t>
            </a:fld>
            <a:endParaRPr lang="en-US" altLang="ja-JP"/>
          </a:p>
        </p:txBody>
      </p:sp>
    </p:spTree>
    <p:extLst>
      <p:ext uri="{BB962C8B-B14F-4D97-AF65-F5344CB8AC3E}">
        <p14:creationId xmlns:p14="http://schemas.microsoft.com/office/powerpoint/2010/main" val="3018556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67500" y="685800"/>
            <a:ext cx="20193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09600" y="685800"/>
            <a:ext cx="59055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74B9CA1-9F29-48ED-9EC4-AF7591A931D1}" type="slidenum">
              <a:rPr lang="en-US" altLang="ja-JP"/>
              <a:pPr>
                <a:defRPr/>
              </a:pPr>
              <a:t>‹#›</a:t>
            </a:fld>
            <a:endParaRPr lang="en-US" altLang="ja-JP"/>
          </a:p>
        </p:txBody>
      </p:sp>
    </p:spTree>
    <p:extLst>
      <p:ext uri="{BB962C8B-B14F-4D97-AF65-F5344CB8AC3E}">
        <p14:creationId xmlns:p14="http://schemas.microsoft.com/office/powerpoint/2010/main" val="1913013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685800"/>
            <a:ext cx="8077200" cy="731838"/>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609600" y="1600200"/>
            <a:ext cx="8077200" cy="4495800"/>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78037A6-2E28-4CF4-BB08-C47A923FF5F5}" type="slidenum">
              <a:rPr lang="en-US" altLang="ja-JP"/>
              <a:pPr>
                <a:defRPr/>
              </a:pPr>
              <a:t>‹#›</a:t>
            </a:fld>
            <a:endParaRPr lang="en-US" altLang="ja-JP"/>
          </a:p>
        </p:txBody>
      </p:sp>
    </p:spTree>
    <p:extLst>
      <p:ext uri="{BB962C8B-B14F-4D97-AF65-F5344CB8AC3E}">
        <p14:creationId xmlns:p14="http://schemas.microsoft.com/office/powerpoint/2010/main" val="191302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F288C1-4074-43D3-A0D3-9E1D751C04E3}" type="slidenum">
              <a:rPr lang="en-US" altLang="ja-JP"/>
              <a:pPr>
                <a:defRPr/>
              </a:pPr>
              <a:t>‹#›</a:t>
            </a:fld>
            <a:endParaRPr lang="en-US" altLang="ja-JP"/>
          </a:p>
        </p:txBody>
      </p:sp>
    </p:spTree>
    <p:extLst>
      <p:ext uri="{BB962C8B-B14F-4D97-AF65-F5344CB8AC3E}">
        <p14:creationId xmlns:p14="http://schemas.microsoft.com/office/powerpoint/2010/main" val="2692439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37E4E37-D698-4C8C-93A5-7E0F15A2DDFD}" type="slidenum">
              <a:rPr lang="en-US" altLang="ja-JP"/>
              <a:pPr>
                <a:defRPr/>
              </a:pPr>
              <a:t>‹#›</a:t>
            </a:fld>
            <a:endParaRPr lang="en-US" altLang="ja-JP"/>
          </a:p>
        </p:txBody>
      </p:sp>
    </p:spTree>
    <p:extLst>
      <p:ext uri="{BB962C8B-B14F-4D97-AF65-F5344CB8AC3E}">
        <p14:creationId xmlns:p14="http://schemas.microsoft.com/office/powerpoint/2010/main" val="3532889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09600" y="16002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724400" y="16002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23A6A47-4FBC-47FA-9555-B0EC62AC6565}" type="slidenum">
              <a:rPr lang="en-US" altLang="ja-JP"/>
              <a:pPr>
                <a:defRPr/>
              </a:pPr>
              <a:t>‹#›</a:t>
            </a:fld>
            <a:endParaRPr lang="en-US" altLang="ja-JP"/>
          </a:p>
        </p:txBody>
      </p:sp>
    </p:spTree>
    <p:extLst>
      <p:ext uri="{BB962C8B-B14F-4D97-AF65-F5344CB8AC3E}">
        <p14:creationId xmlns:p14="http://schemas.microsoft.com/office/powerpoint/2010/main" val="4283973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41AFF5B-9087-484F-AB36-9EFAB4137C9E}" type="slidenum">
              <a:rPr lang="en-US" altLang="ja-JP"/>
              <a:pPr>
                <a:defRPr/>
              </a:pPr>
              <a:t>‹#›</a:t>
            </a:fld>
            <a:endParaRPr lang="en-US" altLang="ja-JP"/>
          </a:p>
        </p:txBody>
      </p:sp>
    </p:spTree>
    <p:extLst>
      <p:ext uri="{BB962C8B-B14F-4D97-AF65-F5344CB8AC3E}">
        <p14:creationId xmlns:p14="http://schemas.microsoft.com/office/powerpoint/2010/main" val="19940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FEE2095-9351-4F23-9F9E-00EB22DDB92B}" type="slidenum">
              <a:rPr lang="en-US" altLang="ja-JP"/>
              <a:pPr>
                <a:defRPr/>
              </a:pPr>
              <a:t>‹#›</a:t>
            </a:fld>
            <a:endParaRPr lang="en-US" altLang="ja-JP"/>
          </a:p>
        </p:txBody>
      </p:sp>
    </p:spTree>
    <p:extLst>
      <p:ext uri="{BB962C8B-B14F-4D97-AF65-F5344CB8AC3E}">
        <p14:creationId xmlns:p14="http://schemas.microsoft.com/office/powerpoint/2010/main" val="818709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F2E10FF-1CC8-4DBC-8C99-7E27003F28F0}" type="slidenum">
              <a:rPr lang="en-US" altLang="ja-JP"/>
              <a:pPr>
                <a:defRPr/>
              </a:pPr>
              <a:t>‹#›</a:t>
            </a:fld>
            <a:endParaRPr lang="en-US" altLang="ja-JP"/>
          </a:p>
        </p:txBody>
      </p:sp>
    </p:spTree>
    <p:extLst>
      <p:ext uri="{BB962C8B-B14F-4D97-AF65-F5344CB8AC3E}">
        <p14:creationId xmlns:p14="http://schemas.microsoft.com/office/powerpoint/2010/main" val="2351790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2A9ADF1-0298-4F55-BAF1-82D20832EAB1}" type="slidenum">
              <a:rPr lang="en-US" altLang="ja-JP"/>
              <a:pPr>
                <a:defRPr/>
              </a:pPr>
              <a:t>‹#›</a:t>
            </a:fld>
            <a:endParaRPr lang="en-US" altLang="ja-JP"/>
          </a:p>
        </p:txBody>
      </p:sp>
    </p:spTree>
    <p:extLst>
      <p:ext uri="{BB962C8B-B14F-4D97-AF65-F5344CB8AC3E}">
        <p14:creationId xmlns:p14="http://schemas.microsoft.com/office/powerpoint/2010/main" val="942088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87AF73F-FA54-41CB-80BC-C1958A4E308F}" type="slidenum">
              <a:rPr lang="en-US" altLang="ja-JP"/>
              <a:pPr>
                <a:defRPr/>
              </a:pPr>
              <a:t>‹#›</a:t>
            </a:fld>
            <a:endParaRPr lang="en-US" altLang="ja-JP"/>
          </a:p>
        </p:txBody>
      </p:sp>
    </p:spTree>
    <p:extLst>
      <p:ext uri="{BB962C8B-B14F-4D97-AF65-F5344CB8AC3E}">
        <p14:creationId xmlns:p14="http://schemas.microsoft.com/office/powerpoint/2010/main" val="423931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685800"/>
            <a:ext cx="80772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0"/>
            <a:ext cx="8077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099175"/>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000"/>
            </a:lvl1pPr>
          </a:lstStyle>
          <a:p>
            <a:pPr>
              <a:defRPr/>
            </a:pPr>
            <a:endParaRPr lang="en-US" altLang="ja-JP"/>
          </a:p>
        </p:txBody>
      </p:sp>
      <p:sp>
        <p:nvSpPr>
          <p:cNvPr id="1029" name="Rectangle 5"/>
          <p:cNvSpPr>
            <a:spLocks noGrp="1" noChangeArrowheads="1"/>
          </p:cNvSpPr>
          <p:nvPr>
            <p:ph type="ftr" sz="quarter" idx="3"/>
          </p:nvPr>
        </p:nvSpPr>
        <p:spPr bwMode="auto">
          <a:xfrm>
            <a:off x="2743200" y="6096000"/>
            <a:ext cx="3733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1030" name="Rectangle 6"/>
          <p:cNvSpPr>
            <a:spLocks noGrp="1" noChangeArrowheads="1"/>
          </p:cNvSpPr>
          <p:nvPr>
            <p:ph type="sldNum" sz="quarter" idx="4"/>
          </p:nvPr>
        </p:nvSpPr>
        <p:spPr bwMode="auto">
          <a:xfrm>
            <a:off x="6553200" y="60960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50751F2A-85C8-4675-B46E-2DFD9C210F2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894"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Lst>
  <p:timing>
    <p:tnLst>
      <p:par>
        <p:cTn id="1" dur="indefinite" restart="never" nodeType="tmRoot"/>
      </p:par>
    </p:tnLst>
  </p:timing>
  <p:txStyles>
    <p:titleStyle>
      <a:lvl1pPr algn="ctr" rtl="0" eaLnBrk="0" fontAlgn="base" hangingPunct="0">
        <a:spcBef>
          <a:spcPct val="0"/>
        </a:spcBef>
        <a:spcAft>
          <a:spcPct val="0"/>
        </a:spcAft>
        <a:defRPr kumimoji="1" sz="4000">
          <a:solidFill>
            <a:schemeClr val="tx1"/>
          </a:solidFill>
          <a:latin typeface="+mj-lt"/>
          <a:ea typeface="+mj-ea"/>
          <a:cs typeface="+mj-cs"/>
        </a:defRPr>
      </a:lvl1pPr>
      <a:lvl2pPr algn="ctr" rtl="0" eaLnBrk="0" fontAlgn="base" hangingPunct="0">
        <a:spcBef>
          <a:spcPct val="0"/>
        </a:spcBef>
        <a:spcAft>
          <a:spcPct val="0"/>
        </a:spcAft>
        <a:defRPr kumimoji="1" sz="4000">
          <a:solidFill>
            <a:schemeClr val="tx1"/>
          </a:solidFill>
          <a:latin typeface="Arial" charset="0"/>
          <a:ea typeface="ＭＳ Ｐゴシック" pitchFamily="50" charset="-128"/>
        </a:defRPr>
      </a:lvl2pPr>
      <a:lvl3pPr algn="ctr" rtl="0" eaLnBrk="0" fontAlgn="base" hangingPunct="0">
        <a:spcBef>
          <a:spcPct val="0"/>
        </a:spcBef>
        <a:spcAft>
          <a:spcPct val="0"/>
        </a:spcAft>
        <a:defRPr kumimoji="1" sz="4000">
          <a:solidFill>
            <a:schemeClr val="tx1"/>
          </a:solidFill>
          <a:latin typeface="Arial" charset="0"/>
          <a:ea typeface="ＭＳ Ｐゴシック" pitchFamily="50" charset="-128"/>
        </a:defRPr>
      </a:lvl3pPr>
      <a:lvl4pPr algn="ctr" rtl="0" eaLnBrk="0" fontAlgn="base" hangingPunct="0">
        <a:spcBef>
          <a:spcPct val="0"/>
        </a:spcBef>
        <a:spcAft>
          <a:spcPct val="0"/>
        </a:spcAft>
        <a:defRPr kumimoji="1" sz="4000">
          <a:solidFill>
            <a:schemeClr val="tx1"/>
          </a:solidFill>
          <a:latin typeface="Arial" charset="0"/>
          <a:ea typeface="ＭＳ Ｐゴシック" pitchFamily="50" charset="-128"/>
        </a:defRPr>
      </a:lvl4pPr>
      <a:lvl5pPr algn="ctr" rtl="0" eaLnBrk="0" fontAlgn="base" hangingPunct="0">
        <a:spcBef>
          <a:spcPct val="0"/>
        </a:spcBef>
        <a:spcAft>
          <a:spcPct val="0"/>
        </a:spcAft>
        <a:defRPr kumimoji="1" sz="4000">
          <a:solidFill>
            <a:schemeClr val="tx1"/>
          </a:solidFill>
          <a:latin typeface="Arial" charset="0"/>
          <a:ea typeface="ＭＳ Ｐゴシック" pitchFamily="50" charset="-128"/>
        </a:defRPr>
      </a:lvl5pPr>
      <a:lvl6pPr marL="457200" algn="ctr" rtl="0" fontAlgn="base">
        <a:spcBef>
          <a:spcPct val="0"/>
        </a:spcBef>
        <a:spcAft>
          <a:spcPct val="0"/>
        </a:spcAft>
        <a:defRPr kumimoji="1" sz="4000">
          <a:solidFill>
            <a:schemeClr val="tx1"/>
          </a:solidFill>
          <a:latin typeface="Arial" charset="0"/>
          <a:ea typeface="ＭＳ Ｐゴシック" pitchFamily="50" charset="-128"/>
        </a:defRPr>
      </a:lvl6pPr>
      <a:lvl7pPr marL="914400" algn="ctr" rtl="0" fontAlgn="base">
        <a:spcBef>
          <a:spcPct val="0"/>
        </a:spcBef>
        <a:spcAft>
          <a:spcPct val="0"/>
        </a:spcAft>
        <a:defRPr kumimoji="1" sz="4000">
          <a:solidFill>
            <a:schemeClr val="tx1"/>
          </a:solidFill>
          <a:latin typeface="Arial" charset="0"/>
          <a:ea typeface="ＭＳ Ｐゴシック" pitchFamily="50" charset="-128"/>
        </a:defRPr>
      </a:lvl7pPr>
      <a:lvl8pPr marL="1371600" algn="ctr" rtl="0" fontAlgn="base">
        <a:spcBef>
          <a:spcPct val="0"/>
        </a:spcBef>
        <a:spcAft>
          <a:spcPct val="0"/>
        </a:spcAft>
        <a:defRPr kumimoji="1" sz="4000">
          <a:solidFill>
            <a:schemeClr val="tx1"/>
          </a:solidFill>
          <a:latin typeface="Arial" charset="0"/>
          <a:ea typeface="ＭＳ Ｐゴシック" pitchFamily="50" charset="-128"/>
        </a:defRPr>
      </a:lvl8pPr>
      <a:lvl9pPr marL="1828800" algn="ctr" rtl="0" fontAlgn="base">
        <a:spcBef>
          <a:spcPct val="0"/>
        </a:spcBef>
        <a:spcAft>
          <a:spcPct val="0"/>
        </a:spcAft>
        <a:defRPr kumimoji="1" sz="40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rgbClr val="8CB1D0"/>
        </a:buClr>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8CB1D0"/>
        </a:buClr>
        <a:buFont typeface="Wingding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8CB1D0"/>
        </a:buClr>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560" y="1484784"/>
            <a:ext cx="7772400" cy="2129408"/>
          </a:xfrm>
        </p:spPr>
        <p:txBody>
          <a:bodyPr/>
          <a:lstStyle/>
          <a:p>
            <a:pPr eaLnBrk="1" hangingPunct="1"/>
            <a:r>
              <a:rPr lang="ja-JP" altLang="en-US" dirty="0" smtClean="0">
                <a:solidFill>
                  <a:schemeClr val="tx2"/>
                </a:solidFill>
              </a:rPr>
              <a:t>怒りとうまくつき合うために④</a:t>
            </a:r>
            <a:r>
              <a:rPr lang="en-US" altLang="ja-JP" dirty="0" smtClean="0">
                <a:solidFill>
                  <a:schemeClr val="tx2"/>
                </a:solidFill>
              </a:rPr>
              <a:t/>
            </a:r>
            <a:br>
              <a:rPr lang="en-US" altLang="ja-JP" dirty="0" smtClean="0">
                <a:solidFill>
                  <a:schemeClr val="tx2"/>
                </a:solidFill>
              </a:rPr>
            </a:br>
            <a:r>
              <a:rPr lang="ja-JP" altLang="en-US" sz="2800" dirty="0" smtClean="0">
                <a:solidFill>
                  <a:schemeClr val="tx2"/>
                </a:solidFill>
              </a:rPr>
              <a:t>～怒りを向けられた時の対処～</a:t>
            </a:r>
            <a:r>
              <a:rPr lang="en-US" altLang="ja-JP" sz="2800" dirty="0" smtClean="0">
                <a:solidFill>
                  <a:schemeClr val="tx2"/>
                </a:solidFill>
              </a:rPr>
              <a:t/>
            </a:r>
            <a:br>
              <a:rPr lang="en-US" altLang="ja-JP" sz="2800" dirty="0" smtClean="0">
                <a:solidFill>
                  <a:schemeClr val="tx2"/>
                </a:solidFill>
              </a:rPr>
            </a:br>
            <a:r>
              <a:rPr lang="ja-JP" altLang="en-US" sz="2800" dirty="0" smtClean="0">
                <a:solidFill>
                  <a:schemeClr val="tx2"/>
                </a:solidFill>
              </a:rPr>
              <a:t>～これ</a:t>
            </a:r>
            <a:r>
              <a:rPr lang="ja-JP" altLang="en-US" sz="2800" dirty="0">
                <a:solidFill>
                  <a:schemeClr val="tx2"/>
                </a:solidFill>
              </a:rPr>
              <a:t>まで</a:t>
            </a:r>
            <a:r>
              <a:rPr lang="ja-JP" altLang="en-US" sz="2800" dirty="0" smtClean="0">
                <a:solidFill>
                  <a:schemeClr val="tx2"/>
                </a:solidFill>
              </a:rPr>
              <a:t>のまとめ～</a:t>
            </a:r>
          </a:p>
        </p:txBody>
      </p:sp>
      <p:sp>
        <p:nvSpPr>
          <p:cNvPr id="2" name="サブタイトル 1"/>
          <p:cNvSpPr>
            <a:spLocks noGrp="1"/>
          </p:cNvSpPr>
          <p:nvPr>
            <p:ph type="subTitle" idx="1"/>
          </p:nvPr>
        </p:nvSpPr>
        <p:spPr/>
        <p:txBody>
          <a:bodyPr/>
          <a:lstStyle/>
          <a:p>
            <a:endParaRPr kumimoji="1" lang="ja-JP" altLang="en-US" dirty="0"/>
          </a:p>
        </p:txBody>
      </p:sp>
      <p:sp>
        <p:nvSpPr>
          <p:cNvPr id="7" name="Rectangle 3"/>
          <p:cNvSpPr txBox="1">
            <a:spLocks noChangeArrowheads="1"/>
          </p:cNvSpPr>
          <p:nvPr/>
        </p:nvSpPr>
        <p:spPr bwMode="auto">
          <a:xfrm>
            <a:off x="1547664" y="4077072"/>
            <a:ext cx="6983413"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rgbClr val="8CB1D0"/>
              </a:buClr>
              <a:buFont typeface="Wingdings" pitchFamily="2" charset="2"/>
              <a:buNone/>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8CB1D0"/>
              </a:buClr>
              <a:buFont typeface="Wingding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8CB1D0"/>
              </a:buClr>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9pPr>
          </a:lstStyle>
          <a:p>
            <a:pPr eaLnBrk="1" hangingPunct="1"/>
            <a:r>
              <a:rPr lang="ja-JP" altLang="en-US" dirty="0" smtClean="0"/>
              <a:t>　　　　　　　　　　　　</a:t>
            </a:r>
          </a:p>
          <a:p>
            <a:pPr algn="r" eaLnBrk="1" hangingPunct="1"/>
            <a:r>
              <a:rPr lang="ja-JP" altLang="en-US" dirty="0" smtClean="0"/>
              <a:t>　　　　　　　　　　　</a:t>
            </a:r>
            <a:r>
              <a:rPr lang="ja-JP" altLang="en-US" sz="2400" b="1" dirty="0" smtClean="0">
                <a:solidFill>
                  <a:schemeClr val="tx2"/>
                </a:solidFill>
              </a:rPr>
              <a:t>平成　　年　　月　　日　</a:t>
            </a:r>
            <a:endParaRPr lang="en-US" altLang="ja-JP" sz="2400" b="1" dirty="0" smtClean="0">
              <a:solidFill>
                <a:schemeClr val="tx2"/>
              </a:solidFill>
            </a:endParaRPr>
          </a:p>
        </p:txBody>
      </p:sp>
      <p:sp>
        <p:nvSpPr>
          <p:cNvPr id="8" name="Rectangle 4"/>
          <p:cNvSpPr>
            <a:spLocks noChangeArrowheads="1"/>
          </p:cNvSpPr>
          <p:nvPr/>
        </p:nvSpPr>
        <p:spPr bwMode="auto">
          <a:xfrm>
            <a:off x="618636" y="5373216"/>
            <a:ext cx="7851775" cy="1073150"/>
          </a:xfrm>
          <a:prstGeom prst="rect">
            <a:avLst/>
          </a:prstGeom>
          <a:solidFill>
            <a:srgbClr val="CCECFF"/>
          </a:solidFill>
          <a:ln w="28575">
            <a:solidFill>
              <a:schemeClr val="tx2"/>
            </a:solidFill>
            <a:prstDash val="sysDot"/>
            <a:miter lim="800000"/>
            <a:headEnd/>
            <a:tailEnd/>
          </a:ln>
        </p:spPr>
        <p:txBody>
          <a:bodyPr anchor="ctr"/>
          <a:lstStyle/>
          <a:p>
            <a:pPr algn="l"/>
            <a:r>
              <a:rPr lang="ja-JP" altLang="en-US" sz="2000" b="1" dirty="0">
                <a:solidFill>
                  <a:schemeClr val="tx2"/>
                </a:solidFill>
              </a:rPr>
              <a:t>受講中、怒りを感じた人、不安や緊張を感じた人は</a:t>
            </a:r>
            <a:r>
              <a:rPr lang="ja-JP" altLang="en-US" sz="2000" b="1" dirty="0" smtClean="0">
                <a:solidFill>
                  <a:schemeClr val="tx2"/>
                </a:solidFill>
              </a:rPr>
              <a:t>、深呼吸</a:t>
            </a:r>
            <a:r>
              <a:rPr lang="ja-JP" altLang="en-US" sz="2000" b="1" dirty="0">
                <a:solidFill>
                  <a:schemeClr val="tx2"/>
                </a:solidFill>
              </a:rPr>
              <a:t>を</a:t>
            </a:r>
            <a:r>
              <a:rPr lang="ja-JP" altLang="en-US" sz="2000" b="1" dirty="0" smtClean="0">
                <a:solidFill>
                  <a:schemeClr val="tx2"/>
                </a:solidFill>
              </a:rPr>
              <a:t>したり　　弛緩法</a:t>
            </a:r>
            <a:r>
              <a:rPr lang="ja-JP" altLang="en-US" sz="2000" b="1" dirty="0">
                <a:solidFill>
                  <a:schemeClr val="tx2"/>
                </a:solidFill>
              </a:rPr>
              <a:t>をしたりして、少しリラックスしましょう</a:t>
            </a:r>
            <a:r>
              <a:rPr lang="ja-JP" altLang="en-US" sz="2000" b="1" dirty="0" smtClean="0">
                <a:solidFill>
                  <a:schemeClr val="tx2"/>
                </a:solidFill>
              </a:rPr>
              <a:t>。また</a:t>
            </a:r>
            <a:r>
              <a:rPr lang="ja-JP" altLang="en-US" sz="2000" b="1" dirty="0">
                <a:solidFill>
                  <a:schemeClr val="tx2"/>
                </a:solidFill>
              </a:rPr>
              <a:t>は、スタッフに相談を。</a:t>
            </a:r>
          </a:p>
        </p:txBody>
      </p:sp>
    </p:spTree>
    <p:extLst>
      <p:ext uri="{BB962C8B-B14F-4D97-AF65-F5344CB8AC3E}">
        <p14:creationId xmlns:p14="http://schemas.microsoft.com/office/powerpoint/2010/main" val="3323921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98488" y="476672"/>
            <a:ext cx="8077200" cy="731838"/>
          </a:xfrm>
        </p:spPr>
        <p:txBody>
          <a:bodyPr/>
          <a:lstStyle/>
          <a:p>
            <a:pPr eaLnBrk="1" hangingPunct="1"/>
            <a:r>
              <a:rPr lang="ja-JP" altLang="en-US" sz="3200" b="1" dirty="0" smtClean="0">
                <a:solidFill>
                  <a:schemeClr val="tx2"/>
                </a:solidFill>
              </a:rPr>
              <a:t>怒りを向けられた時の対処②</a:t>
            </a:r>
          </a:p>
        </p:txBody>
      </p:sp>
      <p:sp>
        <p:nvSpPr>
          <p:cNvPr id="18435" name="Rectangle 3"/>
          <p:cNvSpPr>
            <a:spLocks noGrp="1" noChangeArrowheads="1"/>
          </p:cNvSpPr>
          <p:nvPr>
            <p:ph type="body" idx="1"/>
          </p:nvPr>
        </p:nvSpPr>
        <p:spPr>
          <a:xfrm>
            <a:off x="395536" y="2564904"/>
            <a:ext cx="8424936" cy="3959722"/>
          </a:xfrm>
        </p:spPr>
        <p:txBody>
          <a:bodyPr/>
          <a:lstStyle/>
          <a:p>
            <a:pPr eaLnBrk="1" hangingPunct="1">
              <a:lnSpc>
                <a:spcPct val="90000"/>
              </a:lnSpc>
            </a:pPr>
            <a:r>
              <a:rPr lang="ja-JP" altLang="en-US" sz="2400" dirty="0" smtClean="0">
                <a:solidFill>
                  <a:schemeClr val="tx2"/>
                </a:solidFill>
              </a:rPr>
              <a:t>相手の怒りは相手のもの。自分に相手の怒りをしずめる責任はない。</a:t>
            </a:r>
          </a:p>
          <a:p>
            <a:pPr eaLnBrk="1" hangingPunct="1">
              <a:lnSpc>
                <a:spcPct val="90000"/>
              </a:lnSpc>
            </a:pPr>
            <a:r>
              <a:rPr lang="ja-JP" altLang="en-US" sz="2400" dirty="0" smtClean="0">
                <a:solidFill>
                  <a:schemeClr val="tx2"/>
                </a:solidFill>
              </a:rPr>
              <a:t>相手が何を伝えようとしているのか考える。</a:t>
            </a:r>
          </a:p>
          <a:p>
            <a:pPr eaLnBrk="1" hangingPunct="1">
              <a:lnSpc>
                <a:spcPct val="90000"/>
              </a:lnSpc>
            </a:pPr>
            <a:r>
              <a:rPr lang="ja-JP" altLang="en-US" sz="2400" dirty="0" smtClean="0">
                <a:solidFill>
                  <a:schemeClr val="tx2"/>
                </a:solidFill>
              </a:rPr>
              <a:t>自分の気持ちや感情を伝える。我慢する必要はない。距離をとったり逃げても</a:t>
            </a:r>
            <a:r>
              <a:rPr lang="ja-JP" altLang="en-US" sz="2400" dirty="0">
                <a:solidFill>
                  <a:schemeClr val="tx2"/>
                </a:solidFill>
              </a:rPr>
              <a:t>いい。</a:t>
            </a:r>
            <a:endParaRPr lang="ja-JP" altLang="en-US" sz="2400" dirty="0" smtClean="0">
              <a:solidFill>
                <a:schemeClr val="tx2"/>
              </a:solidFill>
            </a:endParaRPr>
          </a:p>
          <a:p>
            <a:pPr eaLnBrk="1" hangingPunct="1">
              <a:lnSpc>
                <a:spcPct val="90000"/>
              </a:lnSpc>
            </a:pPr>
            <a:r>
              <a:rPr lang="ja-JP" altLang="en-US" sz="2400" dirty="0" smtClean="0">
                <a:solidFill>
                  <a:schemeClr val="tx2"/>
                </a:solidFill>
              </a:rPr>
              <a:t>怒りを伝染させない。「売り言葉に買い言葉」はＮＧ。</a:t>
            </a:r>
          </a:p>
          <a:p>
            <a:pPr eaLnBrk="1" hangingPunct="1">
              <a:lnSpc>
                <a:spcPct val="90000"/>
              </a:lnSpc>
            </a:pPr>
            <a:r>
              <a:rPr lang="ja-JP" altLang="en-US" sz="2400" dirty="0" smtClean="0">
                <a:solidFill>
                  <a:schemeClr val="tx2"/>
                </a:solidFill>
              </a:rPr>
              <a:t>相手と自分との違い（考え、価値観、行動様式）を話し合い分かち合う。</a:t>
            </a:r>
          </a:p>
          <a:p>
            <a:pPr eaLnBrk="1" hangingPunct="1">
              <a:lnSpc>
                <a:spcPct val="90000"/>
              </a:lnSpc>
            </a:pPr>
            <a:r>
              <a:rPr lang="ja-JP" altLang="en-US" sz="2400" dirty="0" smtClean="0">
                <a:solidFill>
                  <a:schemeClr val="tx2"/>
                </a:solidFill>
              </a:rPr>
              <a:t>話し合い、今後のことを決めておく。</a:t>
            </a:r>
          </a:p>
          <a:p>
            <a:pPr eaLnBrk="1" hangingPunct="1">
              <a:lnSpc>
                <a:spcPct val="90000"/>
              </a:lnSpc>
            </a:pPr>
            <a:r>
              <a:rPr lang="ja-JP" altLang="en-US" sz="2400" dirty="0" smtClean="0">
                <a:solidFill>
                  <a:schemeClr val="tx2"/>
                </a:solidFill>
              </a:rPr>
              <a:t>話し合いもできない時は、第三者の援助を求める。</a:t>
            </a:r>
          </a:p>
          <a:p>
            <a:pPr eaLnBrk="1" hangingPunct="1">
              <a:lnSpc>
                <a:spcPct val="90000"/>
              </a:lnSpc>
              <a:buFont typeface="Wingdings" pitchFamily="2" charset="2"/>
              <a:buNone/>
            </a:pPr>
            <a:r>
              <a:rPr lang="ja-JP" altLang="en-US" sz="2400" dirty="0" smtClean="0">
                <a:solidFill>
                  <a:schemeClr val="tx2"/>
                </a:solidFill>
              </a:rPr>
              <a:t>　　</a:t>
            </a:r>
          </a:p>
          <a:p>
            <a:pPr eaLnBrk="1" hangingPunct="1">
              <a:lnSpc>
                <a:spcPct val="90000"/>
              </a:lnSpc>
              <a:buFont typeface="Wingdings" pitchFamily="2" charset="2"/>
              <a:buNone/>
            </a:pPr>
            <a:endParaRPr lang="en-US" altLang="ja-JP" sz="2400" dirty="0" smtClean="0">
              <a:solidFill>
                <a:schemeClr val="tx2"/>
              </a:solidFill>
            </a:endParaRPr>
          </a:p>
        </p:txBody>
      </p:sp>
      <p:sp>
        <p:nvSpPr>
          <p:cNvPr id="18436" name="Rectangle 6"/>
          <p:cNvSpPr>
            <a:spLocks noChangeArrowheads="1"/>
          </p:cNvSpPr>
          <p:nvPr/>
        </p:nvSpPr>
        <p:spPr bwMode="auto">
          <a:xfrm>
            <a:off x="611560" y="1340768"/>
            <a:ext cx="7920880" cy="936699"/>
          </a:xfrm>
          <a:prstGeom prst="rect">
            <a:avLst/>
          </a:prstGeom>
          <a:solidFill>
            <a:srgbClr val="A7DFB2"/>
          </a:solidFill>
          <a:ln w="28575">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r>
              <a:rPr lang="ja-JP" altLang="en-US" sz="2400" b="1" dirty="0" smtClean="0">
                <a:solidFill>
                  <a:schemeClr val="tx2"/>
                </a:solidFill>
              </a:rPr>
              <a:t>　相手</a:t>
            </a:r>
            <a:r>
              <a:rPr lang="ja-JP" altLang="en-US" sz="2400" b="1" dirty="0">
                <a:solidFill>
                  <a:schemeClr val="tx2"/>
                </a:solidFill>
              </a:rPr>
              <a:t>から怒りを</a:t>
            </a:r>
            <a:r>
              <a:rPr lang="ja-JP" altLang="en-US" sz="2400" b="1" dirty="0" smtClean="0">
                <a:solidFill>
                  <a:schemeClr val="tx2"/>
                </a:solidFill>
              </a:rPr>
              <a:t>出された時、相手</a:t>
            </a:r>
            <a:r>
              <a:rPr lang="ja-JP" altLang="en-US" sz="2400" b="1" dirty="0">
                <a:solidFill>
                  <a:schemeClr val="tx2"/>
                </a:solidFill>
              </a:rPr>
              <a:t>の怒りの気持ち</a:t>
            </a:r>
            <a:r>
              <a:rPr lang="ja-JP" altLang="en-US" sz="2400" b="1" dirty="0" smtClean="0">
                <a:solidFill>
                  <a:schemeClr val="tx2"/>
                </a:solidFill>
              </a:rPr>
              <a:t>をすぐに</a:t>
            </a:r>
            <a:endParaRPr lang="en-US" altLang="ja-JP" sz="2400" b="1" dirty="0" smtClean="0">
              <a:solidFill>
                <a:schemeClr val="tx2"/>
              </a:solidFill>
            </a:endParaRPr>
          </a:p>
          <a:p>
            <a:pPr algn="l"/>
            <a:r>
              <a:rPr lang="ja-JP" altLang="en-US" sz="2400" b="1" dirty="0">
                <a:solidFill>
                  <a:schemeClr val="tx2"/>
                </a:solidFill>
              </a:rPr>
              <a:t>　</a:t>
            </a:r>
            <a:r>
              <a:rPr lang="ja-JP" altLang="en-US" sz="2400" b="1" dirty="0" smtClean="0">
                <a:solidFill>
                  <a:schemeClr val="tx2"/>
                </a:solidFill>
              </a:rPr>
              <a:t>引き取らなく</a:t>
            </a:r>
            <a:r>
              <a:rPr lang="ja-JP" altLang="en-US" sz="2400" b="1" dirty="0">
                <a:solidFill>
                  <a:schemeClr val="tx2"/>
                </a:solidFill>
              </a:rPr>
              <a:t>も</a:t>
            </a:r>
            <a:r>
              <a:rPr lang="ja-JP" altLang="en-US" sz="2400" b="1" dirty="0" smtClean="0">
                <a:solidFill>
                  <a:schemeClr val="tx2"/>
                </a:solidFill>
              </a:rPr>
              <a:t>よい。</a:t>
            </a:r>
            <a:endParaRPr lang="ja-JP" altLang="en-US" sz="2400" b="1" dirty="0">
              <a:solidFill>
                <a:schemeClr val="tx2"/>
              </a:solidFill>
            </a:endParaRPr>
          </a:p>
        </p:txBody>
      </p:sp>
      <p:sp>
        <p:nvSpPr>
          <p:cNvPr id="7" name="Rectangle 9"/>
          <p:cNvSpPr>
            <a:spLocks noChangeArrowheads="1"/>
          </p:cNvSpPr>
          <p:nvPr/>
        </p:nvSpPr>
        <p:spPr bwMode="auto">
          <a:xfrm>
            <a:off x="2238841" y="6481084"/>
            <a:ext cx="4546436"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spcBef>
                <a:spcPct val="20000"/>
              </a:spcBef>
              <a:buClr>
                <a:srgbClr val="8CB1D0"/>
              </a:buClr>
              <a:buFont typeface="Wingdings" pitchFamily="2" charset="2"/>
              <a:buNone/>
            </a:pPr>
            <a:r>
              <a:rPr lang="ja-JP" altLang="en-US" sz="1200" dirty="0">
                <a:solidFill>
                  <a:schemeClr val="tx2"/>
                </a:solidFill>
              </a:rPr>
              <a:t>出典</a:t>
            </a:r>
            <a:r>
              <a:rPr lang="ja-JP" altLang="en-US" sz="1200" dirty="0" smtClean="0">
                <a:solidFill>
                  <a:schemeClr val="tx2"/>
                </a:solidFill>
              </a:rPr>
              <a:t>：土沼雅子：自分らしい感情表現</a:t>
            </a:r>
            <a:r>
              <a:rPr lang="en-US" altLang="ja-JP" sz="1200" dirty="0" smtClean="0">
                <a:solidFill>
                  <a:schemeClr val="tx2"/>
                </a:solidFill>
              </a:rPr>
              <a:t>,</a:t>
            </a:r>
            <a:r>
              <a:rPr lang="ja-JP" altLang="en-US" sz="1200" dirty="0" smtClean="0">
                <a:solidFill>
                  <a:schemeClr val="tx2"/>
                </a:solidFill>
              </a:rPr>
              <a:t>日本・精神技術研究所</a:t>
            </a:r>
            <a:r>
              <a:rPr lang="en-US" altLang="ja-JP" sz="1200" dirty="0" smtClean="0">
                <a:solidFill>
                  <a:schemeClr val="tx2"/>
                </a:solidFill>
              </a:rPr>
              <a:t>,2012</a:t>
            </a:r>
            <a:endParaRPr lang="en-US" altLang="ja-JP" sz="1200" dirty="0">
              <a:solidFill>
                <a:schemeClr val="tx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4841" y="5445224"/>
            <a:ext cx="585787"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5977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9512" y="188640"/>
            <a:ext cx="8856116" cy="731838"/>
          </a:xfrm>
        </p:spPr>
        <p:txBody>
          <a:bodyPr/>
          <a:lstStyle/>
          <a:p>
            <a:pPr eaLnBrk="1" hangingPunct="1"/>
            <a:r>
              <a:rPr lang="ja-JP" altLang="en-US" sz="3200" b="1" dirty="0" smtClean="0">
                <a:solidFill>
                  <a:schemeClr val="tx2"/>
                </a:solidFill>
              </a:rPr>
              <a:t>怒りを向けられた時の対処～事例で考える～</a:t>
            </a:r>
          </a:p>
        </p:txBody>
      </p:sp>
      <p:sp>
        <p:nvSpPr>
          <p:cNvPr id="18435" name="Rectangle 3"/>
          <p:cNvSpPr>
            <a:spLocks noGrp="1" noChangeArrowheads="1"/>
          </p:cNvSpPr>
          <p:nvPr>
            <p:ph type="body" idx="1"/>
          </p:nvPr>
        </p:nvSpPr>
        <p:spPr>
          <a:xfrm>
            <a:off x="107504" y="2132856"/>
            <a:ext cx="9036496" cy="4436442"/>
          </a:xfrm>
        </p:spPr>
        <p:txBody>
          <a:bodyPr/>
          <a:lstStyle/>
          <a:p>
            <a:pPr eaLnBrk="1" hangingPunct="1">
              <a:lnSpc>
                <a:spcPct val="90000"/>
              </a:lnSpc>
            </a:pPr>
            <a:r>
              <a:rPr lang="ja-JP" altLang="en-US" sz="2000" b="1" dirty="0" smtClean="0">
                <a:solidFill>
                  <a:srgbClr val="0033CC"/>
                </a:solidFill>
              </a:rPr>
              <a:t>受けとめ方：</a:t>
            </a:r>
            <a:endParaRPr lang="en-US" altLang="ja-JP" sz="2000" b="1" dirty="0" smtClean="0">
              <a:solidFill>
                <a:srgbClr val="0033CC"/>
              </a:solidFill>
            </a:endParaRPr>
          </a:p>
          <a:p>
            <a:pPr marL="0" indent="0" eaLnBrk="1" hangingPunct="1">
              <a:lnSpc>
                <a:spcPct val="90000"/>
              </a:lnSpc>
              <a:buNone/>
            </a:pPr>
            <a:r>
              <a:rPr lang="ja-JP" altLang="en-US" sz="2000" b="1" dirty="0" smtClean="0">
                <a:solidFill>
                  <a:srgbClr val="0033CC"/>
                </a:solidFill>
              </a:rPr>
              <a:t>　　</a:t>
            </a:r>
            <a:r>
              <a:rPr lang="ja-JP" altLang="en-US" sz="2000" dirty="0" smtClean="0">
                <a:solidFill>
                  <a:schemeClr val="accent4"/>
                </a:solidFill>
              </a:rPr>
              <a:t>例：</a:t>
            </a:r>
            <a:r>
              <a:rPr lang="ja-JP" altLang="en-US" sz="2000" dirty="0">
                <a:solidFill>
                  <a:schemeClr val="tx2"/>
                </a:solidFill>
              </a:rPr>
              <a:t>後輩</a:t>
            </a:r>
            <a:r>
              <a:rPr lang="ja-JP" altLang="en-US" sz="2000" dirty="0" smtClean="0">
                <a:solidFill>
                  <a:schemeClr val="tx2"/>
                </a:solidFill>
              </a:rPr>
              <a:t>の怒りは後輩のもの。</a:t>
            </a:r>
          </a:p>
          <a:p>
            <a:pPr eaLnBrk="1" hangingPunct="1">
              <a:lnSpc>
                <a:spcPct val="90000"/>
              </a:lnSpc>
            </a:pPr>
            <a:r>
              <a:rPr lang="ja-JP" altLang="en-US" sz="2000" b="1" dirty="0">
                <a:solidFill>
                  <a:srgbClr val="0033CC"/>
                </a:solidFill>
              </a:rPr>
              <a:t>後輩</a:t>
            </a:r>
            <a:r>
              <a:rPr lang="ja-JP" altLang="en-US" sz="2000" b="1" dirty="0" smtClean="0">
                <a:solidFill>
                  <a:srgbClr val="0033CC"/>
                </a:solidFill>
              </a:rPr>
              <a:t>は何を伝えようとしているのか考える。</a:t>
            </a:r>
            <a:endParaRPr lang="en-US" altLang="ja-JP" sz="2000" b="1" dirty="0" smtClean="0">
              <a:solidFill>
                <a:srgbClr val="0033CC"/>
              </a:solidFill>
            </a:endParaRPr>
          </a:p>
          <a:p>
            <a:pPr marL="0" indent="0" eaLnBrk="1" hangingPunct="1">
              <a:lnSpc>
                <a:spcPct val="90000"/>
              </a:lnSpc>
              <a:buNone/>
            </a:pPr>
            <a:r>
              <a:rPr lang="ja-JP" altLang="en-US" sz="2000" dirty="0">
                <a:solidFill>
                  <a:schemeClr val="tx2"/>
                </a:solidFill>
              </a:rPr>
              <a:t>　</a:t>
            </a:r>
            <a:r>
              <a:rPr lang="ja-JP" altLang="en-US" sz="2000" dirty="0" smtClean="0">
                <a:solidFill>
                  <a:schemeClr val="tx2"/>
                </a:solidFill>
              </a:rPr>
              <a:t>　例：先輩の考え方がわからない。</a:t>
            </a:r>
            <a:endParaRPr lang="en-US" altLang="ja-JP" sz="2000" dirty="0" smtClean="0">
              <a:solidFill>
                <a:schemeClr val="tx2"/>
              </a:solidFill>
            </a:endParaRPr>
          </a:p>
          <a:p>
            <a:pPr marL="0" indent="0" eaLnBrk="1" hangingPunct="1">
              <a:lnSpc>
                <a:spcPct val="90000"/>
              </a:lnSpc>
              <a:buNone/>
            </a:pPr>
            <a:r>
              <a:rPr lang="ja-JP" altLang="en-US" sz="2000" dirty="0">
                <a:solidFill>
                  <a:schemeClr val="tx2"/>
                </a:solidFill>
              </a:rPr>
              <a:t>　</a:t>
            </a:r>
            <a:r>
              <a:rPr lang="ja-JP" altLang="en-US" sz="2000" dirty="0" smtClean="0">
                <a:solidFill>
                  <a:schemeClr val="tx2"/>
                </a:solidFill>
              </a:rPr>
              <a:t>　　　 これ以上自分と違うやり方を押しつけられるのは限界だ。</a:t>
            </a:r>
          </a:p>
          <a:p>
            <a:pPr eaLnBrk="1" hangingPunct="1">
              <a:lnSpc>
                <a:spcPct val="90000"/>
              </a:lnSpc>
            </a:pPr>
            <a:r>
              <a:rPr lang="ja-JP" altLang="en-US" sz="2000" b="1" dirty="0" smtClean="0">
                <a:solidFill>
                  <a:srgbClr val="0033CC"/>
                </a:solidFill>
              </a:rPr>
              <a:t>自分の気持ちや感情を伝える。距離をとったり逃げても</a:t>
            </a:r>
            <a:r>
              <a:rPr lang="ja-JP" altLang="en-US" sz="2000" b="1" dirty="0">
                <a:solidFill>
                  <a:srgbClr val="0033CC"/>
                </a:solidFill>
              </a:rPr>
              <a:t>いい</a:t>
            </a:r>
            <a:r>
              <a:rPr lang="ja-JP" altLang="en-US" sz="2000" b="1" dirty="0" smtClean="0">
                <a:solidFill>
                  <a:srgbClr val="0033CC"/>
                </a:solidFill>
              </a:rPr>
              <a:t>。</a:t>
            </a:r>
            <a:endParaRPr lang="en-US" altLang="ja-JP" sz="2000" b="1" dirty="0" smtClean="0">
              <a:solidFill>
                <a:srgbClr val="0033CC"/>
              </a:solidFill>
            </a:endParaRPr>
          </a:p>
          <a:p>
            <a:pPr marL="0" indent="0" eaLnBrk="1" hangingPunct="1">
              <a:lnSpc>
                <a:spcPct val="90000"/>
              </a:lnSpc>
              <a:buNone/>
            </a:pPr>
            <a:r>
              <a:rPr lang="ja-JP" altLang="en-US" sz="2000" dirty="0" smtClean="0">
                <a:solidFill>
                  <a:schemeClr val="tx2"/>
                </a:solidFill>
              </a:rPr>
              <a:t>　　</a:t>
            </a:r>
            <a:r>
              <a:rPr lang="ja-JP" altLang="en-US" sz="2000" dirty="0">
                <a:solidFill>
                  <a:schemeClr val="tx2"/>
                </a:solidFill>
              </a:rPr>
              <a:t>例</a:t>
            </a:r>
            <a:r>
              <a:rPr lang="ja-JP" altLang="en-US" sz="2000" dirty="0" smtClean="0">
                <a:solidFill>
                  <a:schemeClr val="tx2"/>
                </a:solidFill>
              </a:rPr>
              <a:t>：困らせているつもりはないのに、そういった言われ方をすると動揺してしまう。</a:t>
            </a:r>
          </a:p>
          <a:p>
            <a:pPr eaLnBrk="1" hangingPunct="1">
              <a:lnSpc>
                <a:spcPct val="90000"/>
              </a:lnSpc>
            </a:pPr>
            <a:r>
              <a:rPr lang="ja-JP" altLang="en-US" sz="2000" b="1" dirty="0" smtClean="0">
                <a:solidFill>
                  <a:srgbClr val="0033CC"/>
                </a:solidFill>
              </a:rPr>
              <a:t>怒りを伝染させない。「売り言葉に買い言葉」はＮＧ。</a:t>
            </a:r>
          </a:p>
          <a:p>
            <a:pPr eaLnBrk="1" hangingPunct="1">
              <a:lnSpc>
                <a:spcPct val="90000"/>
              </a:lnSpc>
            </a:pPr>
            <a:r>
              <a:rPr lang="ja-JP" altLang="en-US" sz="2000" b="1" dirty="0" smtClean="0">
                <a:solidFill>
                  <a:srgbClr val="0033CC"/>
                </a:solidFill>
              </a:rPr>
              <a:t>相手と自分との違い（考え、価値観、行動様式）を話し合い分かち合う。</a:t>
            </a:r>
            <a:endParaRPr lang="ja-JP" altLang="en-US" sz="2000" dirty="0" smtClean="0">
              <a:solidFill>
                <a:schemeClr val="tx2"/>
              </a:solidFill>
            </a:endParaRPr>
          </a:p>
          <a:p>
            <a:pPr eaLnBrk="1" hangingPunct="1">
              <a:lnSpc>
                <a:spcPct val="90000"/>
              </a:lnSpc>
            </a:pPr>
            <a:r>
              <a:rPr lang="ja-JP" altLang="en-US" sz="2000" b="1" dirty="0" smtClean="0">
                <a:solidFill>
                  <a:srgbClr val="0033CC"/>
                </a:solidFill>
              </a:rPr>
              <a:t>話し合い、今後のことを決めておく。</a:t>
            </a:r>
            <a:endParaRPr lang="en-US" altLang="ja-JP" sz="2000" b="1" dirty="0" smtClean="0">
              <a:solidFill>
                <a:srgbClr val="0033CC"/>
              </a:solidFill>
            </a:endParaRPr>
          </a:p>
          <a:p>
            <a:pPr marL="0" indent="0" eaLnBrk="1" hangingPunct="1">
              <a:lnSpc>
                <a:spcPct val="90000"/>
              </a:lnSpc>
              <a:buNone/>
            </a:pPr>
            <a:r>
              <a:rPr lang="ja-JP" altLang="en-US" sz="2000" dirty="0">
                <a:solidFill>
                  <a:schemeClr val="tx2"/>
                </a:solidFill>
              </a:rPr>
              <a:t>　</a:t>
            </a:r>
            <a:r>
              <a:rPr lang="ja-JP" altLang="en-US" sz="2000" dirty="0" smtClean="0">
                <a:solidFill>
                  <a:schemeClr val="tx2"/>
                </a:solidFill>
              </a:rPr>
              <a:t>　</a:t>
            </a:r>
            <a:r>
              <a:rPr lang="ja-JP" altLang="en-US" sz="2000" dirty="0">
                <a:solidFill>
                  <a:schemeClr val="tx2"/>
                </a:solidFill>
              </a:rPr>
              <a:t>例</a:t>
            </a:r>
            <a:r>
              <a:rPr lang="ja-JP" altLang="en-US" sz="2000" dirty="0" smtClean="0">
                <a:solidFill>
                  <a:schemeClr val="tx2"/>
                </a:solidFill>
              </a:rPr>
              <a:t>：あなたならどういったやり方をするの？と聞いて自分のやり方の</a:t>
            </a:r>
            <a:endParaRPr lang="en-US" altLang="ja-JP" sz="2000" dirty="0" smtClean="0">
              <a:solidFill>
                <a:schemeClr val="tx2"/>
              </a:solidFill>
            </a:endParaRPr>
          </a:p>
          <a:p>
            <a:pPr marL="0" indent="0" eaLnBrk="1" hangingPunct="1">
              <a:lnSpc>
                <a:spcPct val="90000"/>
              </a:lnSpc>
              <a:buNone/>
            </a:pPr>
            <a:r>
              <a:rPr lang="ja-JP" altLang="en-US" sz="2000" dirty="0">
                <a:solidFill>
                  <a:schemeClr val="tx2"/>
                </a:solidFill>
              </a:rPr>
              <a:t>　</a:t>
            </a:r>
            <a:r>
              <a:rPr lang="ja-JP" altLang="en-US" sz="2000" dirty="0" smtClean="0">
                <a:solidFill>
                  <a:schemeClr val="tx2"/>
                </a:solidFill>
              </a:rPr>
              <a:t>　　　改善点を一緒に考える。</a:t>
            </a:r>
          </a:p>
          <a:p>
            <a:pPr eaLnBrk="1" hangingPunct="1">
              <a:lnSpc>
                <a:spcPct val="90000"/>
              </a:lnSpc>
            </a:pPr>
            <a:r>
              <a:rPr lang="ja-JP" altLang="en-US" sz="2000" b="1" dirty="0" smtClean="0">
                <a:solidFill>
                  <a:srgbClr val="0033CC"/>
                </a:solidFill>
              </a:rPr>
              <a:t>話し合いもできない時は、上司や他の同僚の援助を求める。</a:t>
            </a:r>
          </a:p>
          <a:p>
            <a:pPr eaLnBrk="1" hangingPunct="1">
              <a:lnSpc>
                <a:spcPct val="90000"/>
              </a:lnSpc>
              <a:buFont typeface="Wingdings" pitchFamily="2" charset="2"/>
              <a:buNone/>
            </a:pPr>
            <a:r>
              <a:rPr lang="ja-JP" altLang="en-US" sz="2400" dirty="0" smtClean="0">
                <a:solidFill>
                  <a:schemeClr val="tx2"/>
                </a:solidFill>
              </a:rPr>
              <a:t>　　</a:t>
            </a:r>
          </a:p>
          <a:p>
            <a:pPr eaLnBrk="1" hangingPunct="1">
              <a:lnSpc>
                <a:spcPct val="90000"/>
              </a:lnSpc>
              <a:buFont typeface="Wingdings" pitchFamily="2" charset="2"/>
              <a:buNone/>
            </a:pPr>
            <a:endParaRPr lang="en-US" altLang="ja-JP" sz="2400" dirty="0" smtClean="0">
              <a:solidFill>
                <a:schemeClr val="tx2"/>
              </a:solidFill>
            </a:endParaRPr>
          </a:p>
        </p:txBody>
      </p:sp>
      <p:sp>
        <p:nvSpPr>
          <p:cNvPr id="18436" name="Rectangle 6"/>
          <p:cNvSpPr>
            <a:spLocks noChangeArrowheads="1"/>
          </p:cNvSpPr>
          <p:nvPr/>
        </p:nvSpPr>
        <p:spPr bwMode="auto">
          <a:xfrm>
            <a:off x="827584" y="1035797"/>
            <a:ext cx="7159500" cy="936699"/>
          </a:xfrm>
          <a:prstGeom prst="rect">
            <a:avLst/>
          </a:prstGeom>
          <a:solidFill>
            <a:srgbClr val="FFFFCC"/>
          </a:solidFill>
          <a:ln w="28575">
            <a:solidFill>
              <a:schemeClr val="tx2"/>
            </a:solidFill>
            <a:prstDash val="sysDot"/>
            <a:miter lim="800000"/>
            <a:headEnd/>
            <a:tailEnd/>
          </a:ln>
          <a:effectLst/>
          <a:extLst/>
        </p:spPr>
        <p:txBody>
          <a:bodyPr wrap="none" anchor="ctr"/>
          <a:lstStyle/>
          <a:p>
            <a:pPr algn="l"/>
            <a:r>
              <a:rPr lang="ja-JP" altLang="en-US" sz="2400" b="1" dirty="0" smtClean="0">
                <a:solidFill>
                  <a:schemeClr val="tx2"/>
                </a:solidFill>
              </a:rPr>
              <a:t>　後輩から、「なぜそういうやり方しているのか、理解</a:t>
            </a:r>
            <a:endParaRPr lang="en-US" altLang="ja-JP" sz="2400" b="1" dirty="0" smtClean="0">
              <a:solidFill>
                <a:schemeClr val="tx2"/>
              </a:solidFill>
            </a:endParaRPr>
          </a:p>
          <a:p>
            <a:pPr algn="l"/>
            <a:r>
              <a:rPr lang="ja-JP" altLang="en-US" sz="2400" b="1" dirty="0" smtClean="0">
                <a:solidFill>
                  <a:schemeClr val="tx2"/>
                </a:solidFill>
              </a:rPr>
              <a:t>　できないんですよね」と言われた。</a:t>
            </a:r>
            <a:endParaRPr lang="ja-JP" altLang="en-US" sz="2400" b="1" dirty="0">
              <a:solidFill>
                <a:schemeClr val="tx2"/>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7084" y="5661248"/>
            <a:ext cx="585787"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1289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endParaRPr lang="ja-JP" altLang="en-US" dirty="0" smtClean="0"/>
          </a:p>
        </p:txBody>
      </p:sp>
      <p:sp>
        <p:nvSpPr>
          <p:cNvPr id="6147" name="コンテンツ プレースホルダー 2"/>
          <p:cNvSpPr>
            <a:spLocks noGrp="1"/>
          </p:cNvSpPr>
          <p:nvPr>
            <p:ph idx="1"/>
          </p:nvPr>
        </p:nvSpPr>
        <p:spPr/>
        <p:txBody>
          <a:bodyPr/>
          <a:lstStyle/>
          <a:p>
            <a:pPr marL="0" indent="0">
              <a:buFont typeface="Wingdings" pitchFamily="2" charset="2"/>
              <a:buNone/>
            </a:pPr>
            <a:endParaRPr lang="en-US" altLang="ja-JP" sz="4000" dirty="0" smtClean="0"/>
          </a:p>
          <a:p>
            <a:pPr marL="0" indent="0">
              <a:buFont typeface="Wingdings" pitchFamily="2" charset="2"/>
              <a:buNone/>
            </a:pPr>
            <a:endParaRPr lang="en-US" altLang="ja-JP" sz="4000" dirty="0" smtClean="0"/>
          </a:p>
          <a:p>
            <a:pPr marL="0" indent="0" algn="ctr">
              <a:buFont typeface="Wingdings" pitchFamily="2" charset="2"/>
              <a:buNone/>
            </a:pPr>
            <a:r>
              <a:rPr lang="ja-JP" altLang="en-US" sz="4000" b="1" dirty="0" smtClean="0">
                <a:solidFill>
                  <a:schemeClr val="tx2"/>
                </a:solidFill>
              </a:rPr>
              <a:t>まとめ</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4462463"/>
            <a:ext cx="676275" cy="206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6180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フリーフォーム 48"/>
          <p:cNvSpPr/>
          <p:nvPr/>
        </p:nvSpPr>
        <p:spPr>
          <a:xfrm>
            <a:off x="755576" y="3004629"/>
            <a:ext cx="1394104" cy="1216459"/>
          </a:xfrm>
          <a:custGeom>
            <a:avLst/>
            <a:gdLst>
              <a:gd name="connsiteX0" fmla="*/ 0 w 1394104"/>
              <a:gd name="connsiteY0" fmla="*/ 202784 h 1216459"/>
              <a:gd name="connsiteX1" fmla="*/ 202784 w 1394104"/>
              <a:gd name="connsiteY1" fmla="*/ 0 h 1216459"/>
              <a:gd name="connsiteX2" fmla="*/ 1191320 w 1394104"/>
              <a:gd name="connsiteY2" fmla="*/ 0 h 1216459"/>
              <a:gd name="connsiteX3" fmla="*/ 1394104 w 1394104"/>
              <a:gd name="connsiteY3" fmla="*/ 202784 h 1216459"/>
              <a:gd name="connsiteX4" fmla="*/ 1394104 w 1394104"/>
              <a:gd name="connsiteY4" fmla="*/ 1013675 h 1216459"/>
              <a:gd name="connsiteX5" fmla="*/ 1191320 w 1394104"/>
              <a:gd name="connsiteY5" fmla="*/ 1216459 h 1216459"/>
              <a:gd name="connsiteX6" fmla="*/ 202784 w 1394104"/>
              <a:gd name="connsiteY6" fmla="*/ 1216459 h 1216459"/>
              <a:gd name="connsiteX7" fmla="*/ 0 w 1394104"/>
              <a:gd name="connsiteY7" fmla="*/ 1013675 h 1216459"/>
              <a:gd name="connsiteX8" fmla="*/ 0 w 1394104"/>
              <a:gd name="connsiteY8" fmla="*/ 202784 h 1216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4104" h="1216459">
                <a:moveTo>
                  <a:pt x="0" y="202784"/>
                </a:moveTo>
                <a:cubicBezTo>
                  <a:pt x="0" y="90789"/>
                  <a:pt x="90789" y="0"/>
                  <a:pt x="202784" y="0"/>
                </a:cubicBezTo>
                <a:lnTo>
                  <a:pt x="1191320" y="0"/>
                </a:lnTo>
                <a:cubicBezTo>
                  <a:pt x="1303315" y="0"/>
                  <a:pt x="1394104" y="90789"/>
                  <a:pt x="1394104" y="202784"/>
                </a:cubicBezTo>
                <a:lnTo>
                  <a:pt x="1394104" y="1013675"/>
                </a:lnTo>
                <a:cubicBezTo>
                  <a:pt x="1394104" y="1125670"/>
                  <a:pt x="1303315" y="1216459"/>
                  <a:pt x="1191320" y="1216459"/>
                </a:cubicBezTo>
                <a:lnTo>
                  <a:pt x="202784" y="1216459"/>
                </a:lnTo>
                <a:cubicBezTo>
                  <a:pt x="90789" y="1216459"/>
                  <a:pt x="0" y="1125670"/>
                  <a:pt x="0" y="1013675"/>
                </a:cubicBezTo>
                <a:lnTo>
                  <a:pt x="0" y="202784"/>
                </a:lnTo>
                <a:close/>
              </a:path>
            </a:pathLst>
          </a:custGeom>
          <a:solidFill>
            <a:srgbClr val="6699FF"/>
          </a:solidFill>
        </p:spPr>
        <p:style>
          <a:lnRef idx="2">
            <a:schemeClr val="l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fontRef>
        </p:style>
        <p:txBody>
          <a:bodyPr spcFirstLastPara="0" vert="horz" wrap="square" lIns="150833" tIns="150833" rIns="150833" bIns="150833"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tx2"/>
                </a:solidFill>
              </a:rPr>
              <a:t>ステップ２</a:t>
            </a:r>
            <a:endParaRPr kumimoji="1" lang="ja-JP" altLang="en-US" sz="2400" b="1" kern="1200" dirty="0">
              <a:solidFill>
                <a:schemeClr val="tx2"/>
              </a:solidFill>
            </a:endParaRPr>
          </a:p>
        </p:txBody>
      </p:sp>
      <p:sp>
        <p:nvSpPr>
          <p:cNvPr id="50" name="フリーフォーム 49"/>
          <p:cNvSpPr/>
          <p:nvPr/>
        </p:nvSpPr>
        <p:spPr>
          <a:xfrm>
            <a:off x="1475656" y="4228765"/>
            <a:ext cx="1394104" cy="1216459"/>
          </a:xfrm>
          <a:custGeom>
            <a:avLst/>
            <a:gdLst>
              <a:gd name="connsiteX0" fmla="*/ 0 w 1394104"/>
              <a:gd name="connsiteY0" fmla="*/ 202784 h 1216459"/>
              <a:gd name="connsiteX1" fmla="*/ 202784 w 1394104"/>
              <a:gd name="connsiteY1" fmla="*/ 0 h 1216459"/>
              <a:gd name="connsiteX2" fmla="*/ 1191320 w 1394104"/>
              <a:gd name="connsiteY2" fmla="*/ 0 h 1216459"/>
              <a:gd name="connsiteX3" fmla="*/ 1394104 w 1394104"/>
              <a:gd name="connsiteY3" fmla="*/ 202784 h 1216459"/>
              <a:gd name="connsiteX4" fmla="*/ 1394104 w 1394104"/>
              <a:gd name="connsiteY4" fmla="*/ 1013675 h 1216459"/>
              <a:gd name="connsiteX5" fmla="*/ 1191320 w 1394104"/>
              <a:gd name="connsiteY5" fmla="*/ 1216459 h 1216459"/>
              <a:gd name="connsiteX6" fmla="*/ 202784 w 1394104"/>
              <a:gd name="connsiteY6" fmla="*/ 1216459 h 1216459"/>
              <a:gd name="connsiteX7" fmla="*/ 0 w 1394104"/>
              <a:gd name="connsiteY7" fmla="*/ 1013675 h 1216459"/>
              <a:gd name="connsiteX8" fmla="*/ 0 w 1394104"/>
              <a:gd name="connsiteY8" fmla="*/ 202784 h 1216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4104" h="1216459">
                <a:moveTo>
                  <a:pt x="0" y="202784"/>
                </a:moveTo>
                <a:cubicBezTo>
                  <a:pt x="0" y="90789"/>
                  <a:pt x="90789" y="0"/>
                  <a:pt x="202784" y="0"/>
                </a:cubicBezTo>
                <a:lnTo>
                  <a:pt x="1191320" y="0"/>
                </a:lnTo>
                <a:cubicBezTo>
                  <a:pt x="1303315" y="0"/>
                  <a:pt x="1394104" y="90789"/>
                  <a:pt x="1394104" y="202784"/>
                </a:cubicBezTo>
                <a:lnTo>
                  <a:pt x="1394104" y="1013675"/>
                </a:lnTo>
                <a:cubicBezTo>
                  <a:pt x="1394104" y="1125670"/>
                  <a:pt x="1303315" y="1216459"/>
                  <a:pt x="1191320" y="1216459"/>
                </a:cubicBezTo>
                <a:lnTo>
                  <a:pt x="202784" y="1216459"/>
                </a:lnTo>
                <a:cubicBezTo>
                  <a:pt x="90789" y="1216459"/>
                  <a:pt x="0" y="1125670"/>
                  <a:pt x="0" y="1013675"/>
                </a:cubicBezTo>
                <a:lnTo>
                  <a:pt x="0" y="202784"/>
                </a:lnTo>
                <a:close/>
              </a:path>
            </a:pathLst>
          </a:custGeom>
          <a:solidFill>
            <a:srgbClr val="6699FF"/>
          </a:solidFill>
        </p:spPr>
        <p:style>
          <a:lnRef idx="2">
            <a:schemeClr val="l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fontRef>
        </p:style>
        <p:txBody>
          <a:bodyPr spcFirstLastPara="0" vert="horz" wrap="square" lIns="150833" tIns="150833" rIns="150833" bIns="150833"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tx2"/>
                </a:solidFill>
              </a:rPr>
              <a:t>ステップ３</a:t>
            </a:r>
            <a:endParaRPr kumimoji="1" lang="ja-JP" altLang="en-US" sz="2400" b="1" kern="1200" dirty="0">
              <a:solidFill>
                <a:schemeClr val="tx2"/>
              </a:solidFill>
            </a:endParaRPr>
          </a:p>
        </p:txBody>
      </p:sp>
      <p:sp>
        <p:nvSpPr>
          <p:cNvPr id="51" name="フリーフォーム 50"/>
          <p:cNvSpPr/>
          <p:nvPr/>
        </p:nvSpPr>
        <p:spPr>
          <a:xfrm>
            <a:off x="2221688" y="5452901"/>
            <a:ext cx="1394104" cy="1216459"/>
          </a:xfrm>
          <a:custGeom>
            <a:avLst/>
            <a:gdLst>
              <a:gd name="connsiteX0" fmla="*/ 0 w 1394104"/>
              <a:gd name="connsiteY0" fmla="*/ 202784 h 1216459"/>
              <a:gd name="connsiteX1" fmla="*/ 202784 w 1394104"/>
              <a:gd name="connsiteY1" fmla="*/ 0 h 1216459"/>
              <a:gd name="connsiteX2" fmla="*/ 1191320 w 1394104"/>
              <a:gd name="connsiteY2" fmla="*/ 0 h 1216459"/>
              <a:gd name="connsiteX3" fmla="*/ 1394104 w 1394104"/>
              <a:gd name="connsiteY3" fmla="*/ 202784 h 1216459"/>
              <a:gd name="connsiteX4" fmla="*/ 1394104 w 1394104"/>
              <a:gd name="connsiteY4" fmla="*/ 1013675 h 1216459"/>
              <a:gd name="connsiteX5" fmla="*/ 1191320 w 1394104"/>
              <a:gd name="connsiteY5" fmla="*/ 1216459 h 1216459"/>
              <a:gd name="connsiteX6" fmla="*/ 202784 w 1394104"/>
              <a:gd name="connsiteY6" fmla="*/ 1216459 h 1216459"/>
              <a:gd name="connsiteX7" fmla="*/ 0 w 1394104"/>
              <a:gd name="connsiteY7" fmla="*/ 1013675 h 1216459"/>
              <a:gd name="connsiteX8" fmla="*/ 0 w 1394104"/>
              <a:gd name="connsiteY8" fmla="*/ 202784 h 1216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4104" h="1216459">
                <a:moveTo>
                  <a:pt x="0" y="202784"/>
                </a:moveTo>
                <a:cubicBezTo>
                  <a:pt x="0" y="90789"/>
                  <a:pt x="90789" y="0"/>
                  <a:pt x="202784" y="0"/>
                </a:cubicBezTo>
                <a:lnTo>
                  <a:pt x="1191320" y="0"/>
                </a:lnTo>
                <a:cubicBezTo>
                  <a:pt x="1303315" y="0"/>
                  <a:pt x="1394104" y="90789"/>
                  <a:pt x="1394104" y="202784"/>
                </a:cubicBezTo>
                <a:lnTo>
                  <a:pt x="1394104" y="1013675"/>
                </a:lnTo>
                <a:cubicBezTo>
                  <a:pt x="1394104" y="1125670"/>
                  <a:pt x="1303315" y="1216459"/>
                  <a:pt x="1191320" y="1216459"/>
                </a:cubicBezTo>
                <a:lnTo>
                  <a:pt x="202784" y="1216459"/>
                </a:lnTo>
                <a:cubicBezTo>
                  <a:pt x="90789" y="1216459"/>
                  <a:pt x="0" y="1125670"/>
                  <a:pt x="0" y="1013675"/>
                </a:cubicBezTo>
                <a:lnTo>
                  <a:pt x="0" y="202784"/>
                </a:lnTo>
                <a:close/>
              </a:path>
            </a:pathLst>
          </a:custGeom>
          <a:solidFill>
            <a:srgbClr val="6699FF"/>
          </a:solidFill>
        </p:spPr>
        <p:style>
          <a:lnRef idx="2">
            <a:schemeClr val="l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fontRef>
        </p:style>
        <p:txBody>
          <a:bodyPr spcFirstLastPara="0" vert="horz" wrap="square" lIns="150833" tIns="150833" rIns="150833" bIns="150833"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tx2"/>
                </a:solidFill>
              </a:rPr>
              <a:t>ステップ４</a:t>
            </a:r>
            <a:endParaRPr kumimoji="1" lang="ja-JP" altLang="en-US" sz="2400" b="1" kern="1200" dirty="0">
              <a:solidFill>
                <a:schemeClr val="tx2"/>
              </a:solidFill>
            </a:endParaRPr>
          </a:p>
        </p:txBody>
      </p:sp>
      <p:sp>
        <p:nvSpPr>
          <p:cNvPr id="6146" name="Rectangle 2"/>
          <p:cNvSpPr>
            <a:spLocks noGrp="1" noChangeArrowheads="1"/>
          </p:cNvSpPr>
          <p:nvPr>
            <p:ph type="title"/>
          </p:nvPr>
        </p:nvSpPr>
        <p:spPr>
          <a:xfrm>
            <a:off x="684213" y="412750"/>
            <a:ext cx="8077200" cy="731838"/>
          </a:xfrm>
        </p:spPr>
        <p:txBody>
          <a:bodyPr/>
          <a:lstStyle/>
          <a:p>
            <a:pPr eaLnBrk="1" hangingPunct="1"/>
            <a:r>
              <a:rPr lang="ja-JP" altLang="en-US" sz="3200" b="1" dirty="0" smtClean="0">
                <a:solidFill>
                  <a:schemeClr val="tx2"/>
                </a:solidFill>
              </a:rPr>
              <a:t>怒りをコントロールするためのステップ</a:t>
            </a:r>
          </a:p>
        </p:txBody>
      </p:sp>
      <p:grpSp>
        <p:nvGrpSpPr>
          <p:cNvPr id="3" name="グループ化 2"/>
          <p:cNvGrpSpPr/>
          <p:nvPr/>
        </p:nvGrpSpPr>
        <p:grpSpPr>
          <a:xfrm>
            <a:off x="107504" y="1779379"/>
            <a:ext cx="5872484" cy="4601949"/>
            <a:chOff x="279469" y="1779379"/>
            <a:chExt cx="5872484" cy="4601949"/>
          </a:xfrm>
        </p:grpSpPr>
        <p:sp>
          <p:nvSpPr>
            <p:cNvPr id="4" name="屈折矢印 3"/>
            <p:cNvSpPr/>
            <p:nvPr/>
          </p:nvSpPr>
          <p:spPr>
            <a:xfrm rot="5400000">
              <a:off x="209965" y="3177191"/>
              <a:ext cx="911790" cy="620520"/>
            </a:xfrm>
            <a:prstGeom prst="bentUpArrow">
              <a:avLst>
                <a:gd name="adj1" fmla="val 32840"/>
                <a:gd name="adj2" fmla="val 25000"/>
                <a:gd name="adj3" fmla="val 35780"/>
              </a:avLst>
            </a:prstGeom>
            <a:solidFill>
              <a:schemeClr val="tx1">
                <a:lumMod val="60000"/>
                <a:lumOff val="40000"/>
              </a:schemeClr>
            </a:solid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6" name="フリーフォーム 5"/>
            <p:cNvSpPr/>
            <p:nvPr/>
          </p:nvSpPr>
          <p:spPr>
            <a:xfrm>
              <a:off x="279469" y="1779379"/>
              <a:ext cx="1394104" cy="1216459"/>
            </a:xfrm>
            <a:custGeom>
              <a:avLst/>
              <a:gdLst>
                <a:gd name="connsiteX0" fmla="*/ 0 w 1394104"/>
                <a:gd name="connsiteY0" fmla="*/ 202784 h 1216459"/>
                <a:gd name="connsiteX1" fmla="*/ 202784 w 1394104"/>
                <a:gd name="connsiteY1" fmla="*/ 0 h 1216459"/>
                <a:gd name="connsiteX2" fmla="*/ 1191320 w 1394104"/>
                <a:gd name="connsiteY2" fmla="*/ 0 h 1216459"/>
                <a:gd name="connsiteX3" fmla="*/ 1394104 w 1394104"/>
                <a:gd name="connsiteY3" fmla="*/ 202784 h 1216459"/>
                <a:gd name="connsiteX4" fmla="*/ 1394104 w 1394104"/>
                <a:gd name="connsiteY4" fmla="*/ 1013675 h 1216459"/>
                <a:gd name="connsiteX5" fmla="*/ 1191320 w 1394104"/>
                <a:gd name="connsiteY5" fmla="*/ 1216459 h 1216459"/>
                <a:gd name="connsiteX6" fmla="*/ 202784 w 1394104"/>
                <a:gd name="connsiteY6" fmla="*/ 1216459 h 1216459"/>
                <a:gd name="connsiteX7" fmla="*/ 0 w 1394104"/>
                <a:gd name="connsiteY7" fmla="*/ 1013675 h 1216459"/>
                <a:gd name="connsiteX8" fmla="*/ 0 w 1394104"/>
                <a:gd name="connsiteY8" fmla="*/ 202784 h 1216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4104" h="1216459">
                  <a:moveTo>
                    <a:pt x="0" y="202784"/>
                  </a:moveTo>
                  <a:cubicBezTo>
                    <a:pt x="0" y="90789"/>
                    <a:pt x="90789" y="0"/>
                    <a:pt x="202784" y="0"/>
                  </a:cubicBezTo>
                  <a:lnTo>
                    <a:pt x="1191320" y="0"/>
                  </a:lnTo>
                  <a:cubicBezTo>
                    <a:pt x="1303315" y="0"/>
                    <a:pt x="1394104" y="90789"/>
                    <a:pt x="1394104" y="202784"/>
                  </a:cubicBezTo>
                  <a:lnTo>
                    <a:pt x="1394104" y="1013675"/>
                  </a:lnTo>
                  <a:cubicBezTo>
                    <a:pt x="1394104" y="1125670"/>
                    <a:pt x="1303315" y="1216459"/>
                    <a:pt x="1191320" y="1216459"/>
                  </a:cubicBezTo>
                  <a:lnTo>
                    <a:pt x="202784" y="1216459"/>
                  </a:lnTo>
                  <a:cubicBezTo>
                    <a:pt x="90789" y="1216459"/>
                    <a:pt x="0" y="1125670"/>
                    <a:pt x="0" y="1013675"/>
                  </a:cubicBezTo>
                  <a:lnTo>
                    <a:pt x="0" y="202784"/>
                  </a:lnTo>
                  <a:close/>
                </a:path>
              </a:pathLst>
            </a:custGeom>
            <a:solidFill>
              <a:srgbClr val="6699FF"/>
            </a:solidFill>
          </p:spPr>
          <p:style>
            <a:lnRef idx="2">
              <a:schemeClr val="l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fontRef>
          </p:style>
          <p:txBody>
            <a:bodyPr spcFirstLastPara="0" vert="horz" wrap="square" lIns="150833" tIns="150833" rIns="150833" bIns="150833" numCol="1" spcCol="1270" anchor="ctr" anchorCtr="0">
              <a:noAutofit/>
            </a:bodyPr>
            <a:lstStyle/>
            <a:p>
              <a:pPr lvl="0" algn="ctr" defTabSz="1066800">
                <a:lnSpc>
                  <a:spcPct val="90000"/>
                </a:lnSpc>
                <a:spcBef>
                  <a:spcPct val="0"/>
                </a:spcBef>
                <a:spcAft>
                  <a:spcPct val="35000"/>
                </a:spcAft>
              </a:pPr>
              <a:r>
                <a:rPr kumimoji="1" lang="ja-JP" altLang="en-US" sz="2400" b="1" kern="1200" dirty="0" smtClean="0">
                  <a:solidFill>
                    <a:schemeClr val="tx2"/>
                  </a:solidFill>
                </a:rPr>
                <a:t>ステップ１</a:t>
              </a:r>
              <a:endParaRPr kumimoji="1" lang="ja-JP" altLang="en-US" sz="2400" b="1" kern="1200" dirty="0">
                <a:solidFill>
                  <a:schemeClr val="tx2"/>
                </a:solidFill>
              </a:endParaRPr>
            </a:p>
          </p:txBody>
        </p:sp>
        <p:sp>
          <p:nvSpPr>
            <p:cNvPr id="7" name="正方形/長方形 6"/>
            <p:cNvSpPr/>
            <p:nvPr/>
          </p:nvSpPr>
          <p:spPr>
            <a:xfrm>
              <a:off x="1717196" y="2017859"/>
              <a:ext cx="2858600" cy="86837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8" name="屈折矢印 7"/>
            <p:cNvSpPr/>
            <p:nvPr/>
          </p:nvSpPr>
          <p:spPr>
            <a:xfrm rot="5400000">
              <a:off x="879055" y="4383316"/>
              <a:ext cx="911790" cy="686082"/>
            </a:xfrm>
            <a:prstGeom prst="bentUpArrow">
              <a:avLst>
                <a:gd name="adj1" fmla="val 32840"/>
                <a:gd name="adj2" fmla="val 25000"/>
                <a:gd name="adj3" fmla="val 35780"/>
              </a:avLst>
            </a:prstGeom>
            <a:solidFill>
              <a:schemeClr val="tx1">
                <a:lumMod val="60000"/>
                <a:lumOff val="40000"/>
              </a:schemeClr>
            </a:solidFill>
          </p:spPr>
          <p:style>
            <a:lnRef idx="2">
              <a:schemeClr val="lt1">
                <a:hueOff val="0"/>
                <a:satOff val="0"/>
                <a:lumOff val="0"/>
                <a:alphaOff val="0"/>
              </a:schemeClr>
            </a:lnRef>
            <a:fillRef idx="1">
              <a:scrgbClr r="0" g="0" b="0"/>
            </a:fillRef>
            <a:effectRef idx="0">
              <a:schemeClr val="accent1">
                <a:tint val="50000"/>
                <a:hueOff val="-23474"/>
                <a:satOff val="-779"/>
                <a:lumOff val="3131"/>
                <a:alphaOff val="0"/>
              </a:schemeClr>
            </a:effectRef>
            <a:fontRef idx="minor">
              <a:schemeClr val="lt1">
                <a:hueOff val="0"/>
                <a:satOff val="0"/>
                <a:lumOff val="0"/>
                <a:alphaOff val="0"/>
              </a:schemeClr>
            </a:fontRef>
          </p:style>
        </p:sp>
        <p:sp>
          <p:nvSpPr>
            <p:cNvPr id="11" name="正方形/長方形 10"/>
            <p:cNvSpPr/>
            <p:nvPr/>
          </p:nvSpPr>
          <p:spPr>
            <a:xfrm>
              <a:off x="3332331" y="3064737"/>
              <a:ext cx="1116352" cy="86837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屈折矢印 11"/>
            <p:cNvSpPr/>
            <p:nvPr/>
          </p:nvSpPr>
          <p:spPr>
            <a:xfrm rot="5400000">
              <a:off x="1660726" y="5634517"/>
              <a:ext cx="911790" cy="581832"/>
            </a:xfrm>
            <a:prstGeom prst="bentUpArrow">
              <a:avLst>
                <a:gd name="adj1" fmla="val 32840"/>
                <a:gd name="adj2" fmla="val 25000"/>
                <a:gd name="adj3" fmla="val 35780"/>
              </a:avLst>
            </a:prstGeom>
            <a:solidFill>
              <a:schemeClr val="tx1">
                <a:lumMod val="60000"/>
                <a:lumOff val="40000"/>
              </a:schemeClr>
            </a:solidFill>
          </p:spPr>
          <p:style>
            <a:lnRef idx="2">
              <a:schemeClr val="lt1">
                <a:hueOff val="0"/>
                <a:satOff val="0"/>
                <a:lumOff val="0"/>
                <a:alphaOff val="0"/>
              </a:schemeClr>
            </a:lnRef>
            <a:fillRef idx="1">
              <a:scrgbClr r="0" g="0" b="0"/>
            </a:fillRef>
            <a:effectRef idx="0">
              <a:schemeClr val="accent1">
                <a:tint val="50000"/>
                <a:hueOff val="-46948"/>
                <a:satOff val="-1558"/>
                <a:lumOff val="6263"/>
                <a:alphaOff val="0"/>
              </a:schemeClr>
            </a:effectRef>
            <a:fontRef idx="minor">
              <a:schemeClr val="lt1">
                <a:hueOff val="0"/>
                <a:satOff val="0"/>
                <a:lumOff val="0"/>
                <a:alphaOff val="0"/>
              </a:schemeClr>
            </a:fontRef>
          </p:style>
        </p:sp>
        <p:sp>
          <p:nvSpPr>
            <p:cNvPr id="14" name="正方形/長方形 13"/>
            <p:cNvSpPr/>
            <p:nvPr/>
          </p:nvSpPr>
          <p:spPr>
            <a:xfrm>
              <a:off x="5035601" y="4271634"/>
              <a:ext cx="1116352" cy="86837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sp>
        <p:nvSpPr>
          <p:cNvPr id="6148" name="テキスト ボックス 5"/>
          <p:cNvSpPr txBox="1">
            <a:spLocks noChangeArrowheads="1"/>
          </p:cNvSpPr>
          <p:nvPr/>
        </p:nvSpPr>
        <p:spPr bwMode="auto">
          <a:xfrm>
            <a:off x="2149333" y="3173413"/>
            <a:ext cx="2240613" cy="759643"/>
          </a:xfrm>
          <a:prstGeom prst="rect">
            <a:avLst/>
          </a:prstGeom>
          <a:noFill/>
          <a:ln w="44450">
            <a:solidFill>
              <a:srgbClr val="0066FF"/>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r>
              <a:rPr lang="ja-JP" altLang="en-US" sz="2000" dirty="0">
                <a:solidFill>
                  <a:schemeClr val="tx2"/>
                </a:solidFill>
              </a:rPr>
              <a:t>何</a:t>
            </a:r>
            <a:r>
              <a:rPr lang="ja-JP" altLang="en-US" sz="2000" dirty="0" smtClean="0">
                <a:solidFill>
                  <a:schemeClr val="tx2"/>
                </a:solidFill>
              </a:rPr>
              <a:t>に腹</a:t>
            </a:r>
            <a:r>
              <a:rPr lang="ja-JP" altLang="en-US" sz="2000" dirty="0">
                <a:solidFill>
                  <a:schemeClr val="tx2"/>
                </a:solidFill>
              </a:rPr>
              <a:t>を立てているのか明確にする</a:t>
            </a:r>
          </a:p>
        </p:txBody>
      </p:sp>
      <p:sp>
        <p:nvSpPr>
          <p:cNvPr id="6149" name="爆発 1 15"/>
          <p:cNvSpPr>
            <a:spLocks noChangeArrowheads="1"/>
          </p:cNvSpPr>
          <p:nvPr/>
        </p:nvSpPr>
        <p:spPr bwMode="auto">
          <a:xfrm>
            <a:off x="196950" y="908720"/>
            <a:ext cx="1782762" cy="1044575"/>
          </a:xfrm>
          <a:prstGeom prst="irregularSeal1">
            <a:avLst/>
          </a:prstGeom>
          <a:solidFill>
            <a:srgbClr val="FF0000">
              <a:alpha val="50980"/>
            </a:srgbClr>
          </a:soli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lstStyle/>
          <a:p>
            <a:r>
              <a:rPr lang="ja-JP" altLang="en-US" sz="2000" b="1">
                <a:solidFill>
                  <a:schemeClr val="tx2"/>
                </a:solidFill>
              </a:rPr>
              <a:t>怒り</a:t>
            </a:r>
          </a:p>
        </p:txBody>
      </p:sp>
      <p:sp>
        <p:nvSpPr>
          <p:cNvPr id="6150" name="テキスト ボックス 9"/>
          <p:cNvSpPr txBox="1">
            <a:spLocks noChangeArrowheads="1"/>
          </p:cNvSpPr>
          <p:nvPr/>
        </p:nvSpPr>
        <p:spPr bwMode="auto">
          <a:xfrm>
            <a:off x="1461840" y="1983704"/>
            <a:ext cx="2928106" cy="797224"/>
          </a:xfrm>
          <a:prstGeom prst="rect">
            <a:avLst/>
          </a:prstGeom>
          <a:noFill/>
          <a:ln w="44450">
            <a:solidFill>
              <a:srgbClr val="0066FF"/>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r>
              <a:rPr lang="ja-JP" altLang="en-US" sz="2000" dirty="0">
                <a:solidFill>
                  <a:schemeClr val="tx2"/>
                </a:solidFill>
              </a:rPr>
              <a:t>怒りに気づき</a:t>
            </a:r>
            <a:r>
              <a:rPr lang="ja-JP" altLang="en-US" sz="2000" dirty="0" smtClean="0">
                <a:solidFill>
                  <a:schemeClr val="tx2"/>
                </a:solidFill>
              </a:rPr>
              <a:t>、</a:t>
            </a:r>
            <a:endParaRPr lang="en-US" altLang="ja-JP" sz="2000" dirty="0" smtClean="0">
              <a:solidFill>
                <a:schemeClr val="tx2"/>
              </a:solidFill>
            </a:endParaRPr>
          </a:p>
          <a:p>
            <a:pPr algn="l" eaLnBrk="1" hangingPunct="1"/>
            <a:r>
              <a:rPr lang="ja-JP" altLang="en-US" sz="2000" dirty="0" smtClean="0">
                <a:solidFill>
                  <a:schemeClr val="tx2"/>
                </a:solidFill>
              </a:rPr>
              <a:t>瞬間的</a:t>
            </a:r>
            <a:r>
              <a:rPr lang="ja-JP" altLang="en-US" sz="2000" dirty="0">
                <a:solidFill>
                  <a:schemeClr val="tx2"/>
                </a:solidFill>
              </a:rPr>
              <a:t>な怒り</a:t>
            </a:r>
            <a:r>
              <a:rPr lang="ja-JP" altLang="en-US" sz="2000" dirty="0" smtClean="0">
                <a:solidFill>
                  <a:schemeClr val="tx2"/>
                </a:solidFill>
              </a:rPr>
              <a:t>をしずめる</a:t>
            </a:r>
            <a:endParaRPr lang="ja-JP" altLang="en-US" sz="2000" dirty="0">
              <a:solidFill>
                <a:schemeClr val="tx2"/>
              </a:solidFill>
            </a:endParaRPr>
          </a:p>
        </p:txBody>
      </p:sp>
      <p:sp>
        <p:nvSpPr>
          <p:cNvPr id="6157" name="Rectangle 22"/>
          <p:cNvSpPr>
            <a:spLocks noChangeArrowheads="1"/>
          </p:cNvSpPr>
          <p:nvPr/>
        </p:nvSpPr>
        <p:spPr bwMode="auto">
          <a:xfrm>
            <a:off x="4677610" y="6483350"/>
            <a:ext cx="435888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dirty="0">
                <a:solidFill>
                  <a:schemeClr val="tx2"/>
                </a:solidFill>
              </a:rPr>
              <a:t>出典：森田</a:t>
            </a:r>
            <a:r>
              <a:rPr lang="ja-JP" altLang="en-US" sz="1200" dirty="0" smtClean="0">
                <a:solidFill>
                  <a:schemeClr val="tx2"/>
                </a:solidFill>
              </a:rPr>
              <a:t>汐生：気持ち</a:t>
            </a:r>
            <a:r>
              <a:rPr lang="ja-JP" altLang="en-US" sz="1200" dirty="0">
                <a:solidFill>
                  <a:schemeClr val="tx2"/>
                </a:solidFill>
              </a:rPr>
              <a:t>が伝わる</a:t>
            </a:r>
            <a:r>
              <a:rPr lang="ja-JP" altLang="en-US" sz="1200" dirty="0" smtClean="0">
                <a:solidFill>
                  <a:schemeClr val="tx2"/>
                </a:solidFill>
              </a:rPr>
              <a:t>話し方</a:t>
            </a:r>
            <a:r>
              <a:rPr lang="en-US" altLang="ja-JP" sz="1200" dirty="0" smtClean="0">
                <a:solidFill>
                  <a:schemeClr val="tx2"/>
                </a:solidFill>
              </a:rPr>
              <a:t>,</a:t>
            </a:r>
            <a:r>
              <a:rPr lang="ja-JP" altLang="en-US" sz="1200" dirty="0" smtClean="0">
                <a:solidFill>
                  <a:schemeClr val="tx2"/>
                </a:solidFill>
              </a:rPr>
              <a:t>主婦</a:t>
            </a:r>
            <a:r>
              <a:rPr lang="ja-JP" altLang="en-US" sz="1200" dirty="0">
                <a:solidFill>
                  <a:schemeClr val="tx2"/>
                </a:solidFill>
              </a:rPr>
              <a:t>の</a:t>
            </a:r>
            <a:r>
              <a:rPr lang="ja-JP" altLang="en-US" sz="1200" dirty="0" smtClean="0">
                <a:solidFill>
                  <a:schemeClr val="tx2"/>
                </a:solidFill>
              </a:rPr>
              <a:t>友社</a:t>
            </a:r>
            <a:r>
              <a:rPr lang="en-US" altLang="ja-JP" sz="1200" dirty="0" smtClean="0">
                <a:solidFill>
                  <a:schemeClr val="tx2"/>
                </a:solidFill>
              </a:rPr>
              <a:t>,2010</a:t>
            </a:r>
            <a:r>
              <a:rPr lang="ja-JP" altLang="en-US" sz="1200" dirty="0" smtClean="0">
                <a:solidFill>
                  <a:schemeClr val="tx2"/>
                </a:solidFill>
              </a:rPr>
              <a:t>を改変</a:t>
            </a:r>
            <a:endParaRPr lang="en-US" altLang="ja-JP" sz="1200" dirty="0">
              <a:solidFill>
                <a:schemeClr val="tx2"/>
              </a:solidFill>
            </a:endParaRPr>
          </a:p>
        </p:txBody>
      </p:sp>
      <p:sp>
        <p:nvSpPr>
          <p:cNvPr id="6158" name="テキスト ボックス 14"/>
          <p:cNvSpPr txBox="1">
            <a:spLocks noChangeArrowheads="1"/>
          </p:cNvSpPr>
          <p:nvPr/>
        </p:nvSpPr>
        <p:spPr bwMode="auto">
          <a:xfrm>
            <a:off x="5979988" y="1646013"/>
            <a:ext cx="2264420" cy="1472605"/>
          </a:xfrm>
          <a:prstGeom prst="rect">
            <a:avLst/>
          </a:prstGeom>
          <a:solidFill>
            <a:srgbClr val="FFFFCC"/>
          </a:solidFill>
          <a:ln w="9525">
            <a:solidFill>
              <a:srgbClr val="0070C0"/>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200" b="1" dirty="0" smtClean="0">
                <a:solidFill>
                  <a:srgbClr val="0070C0"/>
                </a:solidFill>
              </a:rPr>
              <a:t>怒りの気持ちの</a:t>
            </a:r>
            <a:endParaRPr lang="en-US" altLang="ja-JP" sz="2200" b="1" dirty="0" smtClean="0">
              <a:solidFill>
                <a:srgbClr val="0070C0"/>
              </a:solidFill>
            </a:endParaRPr>
          </a:p>
          <a:p>
            <a:pPr eaLnBrk="1" hangingPunct="1"/>
            <a:r>
              <a:rPr lang="ja-JP" altLang="en-US" sz="2200" b="1" dirty="0" smtClean="0">
                <a:solidFill>
                  <a:srgbClr val="0070C0"/>
                </a:solidFill>
              </a:rPr>
              <a:t>しずめ方のヒント</a:t>
            </a:r>
            <a:endParaRPr lang="en-US" altLang="ja-JP" sz="2200" b="1" dirty="0" smtClean="0">
              <a:solidFill>
                <a:srgbClr val="0070C0"/>
              </a:solidFill>
            </a:endParaRPr>
          </a:p>
          <a:p>
            <a:pPr eaLnBrk="1" hangingPunct="1"/>
            <a:r>
              <a:rPr lang="ja-JP" altLang="en-US" sz="2200" b="1" dirty="0" smtClean="0">
                <a:solidFill>
                  <a:srgbClr val="0070C0"/>
                </a:solidFill>
              </a:rPr>
              <a:t>リラクセーション</a:t>
            </a:r>
            <a:endParaRPr lang="en-US" altLang="ja-JP" sz="2200" b="1" dirty="0" smtClean="0">
              <a:solidFill>
                <a:srgbClr val="0070C0"/>
              </a:solidFill>
            </a:endParaRPr>
          </a:p>
          <a:p>
            <a:pPr eaLnBrk="1" hangingPunct="1"/>
            <a:r>
              <a:rPr lang="ja-JP" altLang="en-US" sz="2200" b="1" dirty="0" smtClean="0">
                <a:solidFill>
                  <a:srgbClr val="0070C0"/>
                </a:solidFill>
              </a:rPr>
              <a:t>など</a:t>
            </a:r>
            <a:endParaRPr lang="ja-JP" altLang="en-US" sz="2200" b="1" dirty="0">
              <a:solidFill>
                <a:srgbClr val="0070C0"/>
              </a:solidFill>
            </a:endParaRPr>
          </a:p>
        </p:txBody>
      </p:sp>
      <p:sp>
        <p:nvSpPr>
          <p:cNvPr id="6159" name="テキスト ボックス 23"/>
          <p:cNvSpPr txBox="1">
            <a:spLocks noChangeArrowheads="1"/>
          </p:cNvSpPr>
          <p:nvPr/>
        </p:nvSpPr>
        <p:spPr bwMode="auto">
          <a:xfrm>
            <a:off x="5966713" y="3257466"/>
            <a:ext cx="2100228" cy="1085934"/>
          </a:xfrm>
          <a:prstGeom prst="rect">
            <a:avLst/>
          </a:prstGeom>
          <a:solidFill>
            <a:srgbClr val="FFFFCC"/>
          </a:solidFill>
          <a:ln w="9525">
            <a:solidFill>
              <a:srgbClr val="0070C0"/>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200" b="1" dirty="0">
                <a:solidFill>
                  <a:srgbClr val="0070C0"/>
                </a:solidFill>
              </a:rPr>
              <a:t>アンガーログ</a:t>
            </a:r>
            <a:endParaRPr lang="en-US" altLang="ja-JP" sz="2200" b="1" dirty="0">
              <a:solidFill>
                <a:srgbClr val="0070C0"/>
              </a:solidFill>
            </a:endParaRPr>
          </a:p>
          <a:p>
            <a:pPr eaLnBrk="1" hangingPunct="1"/>
            <a:r>
              <a:rPr lang="ja-JP" altLang="en-US" sz="2200" b="1" dirty="0" smtClean="0">
                <a:solidFill>
                  <a:srgbClr val="0070C0"/>
                </a:solidFill>
              </a:rPr>
              <a:t>考え方の工夫</a:t>
            </a:r>
            <a:endParaRPr lang="en-US" altLang="ja-JP" sz="2200" b="1" dirty="0">
              <a:solidFill>
                <a:srgbClr val="0070C0"/>
              </a:solidFill>
            </a:endParaRPr>
          </a:p>
          <a:p>
            <a:pPr eaLnBrk="1" hangingPunct="1"/>
            <a:r>
              <a:rPr lang="ja-JP" altLang="en-US" sz="2200" b="1" dirty="0">
                <a:solidFill>
                  <a:srgbClr val="0070C0"/>
                </a:solidFill>
              </a:rPr>
              <a:t>など</a:t>
            </a:r>
          </a:p>
        </p:txBody>
      </p:sp>
      <p:cxnSp>
        <p:nvCxnSpPr>
          <p:cNvPr id="10" name="直線矢印コネクタ 9"/>
          <p:cNvCxnSpPr>
            <a:stCxn id="7" idx="3"/>
            <a:endCxn id="6158" idx="1"/>
          </p:cNvCxnSpPr>
          <p:nvPr/>
        </p:nvCxnSpPr>
        <p:spPr bwMode="auto">
          <a:xfrm flipV="1">
            <a:off x="4403831" y="2382316"/>
            <a:ext cx="1576157" cy="69729"/>
          </a:xfrm>
          <a:prstGeom prst="straightConnector1">
            <a:avLst/>
          </a:prstGeom>
          <a:solidFill>
            <a:schemeClr val="accent1"/>
          </a:solidFill>
          <a:ln w="38100" cap="flat" cmpd="sng" algn="ctr">
            <a:solidFill>
              <a:srgbClr val="0066FF"/>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6148" idx="3"/>
            <a:endCxn id="6159" idx="1"/>
          </p:cNvCxnSpPr>
          <p:nvPr/>
        </p:nvCxnSpPr>
        <p:spPr bwMode="auto">
          <a:xfrm>
            <a:off x="4389946" y="3553235"/>
            <a:ext cx="1576767" cy="247198"/>
          </a:xfrm>
          <a:prstGeom prst="straightConnector1">
            <a:avLst/>
          </a:prstGeom>
          <a:solidFill>
            <a:schemeClr val="accent1"/>
          </a:solidFill>
          <a:ln w="38100" cap="flat" cmpd="sng" algn="ctr">
            <a:solidFill>
              <a:srgbClr val="0066FF"/>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a:stCxn id="42" idx="3"/>
            <a:endCxn id="45" idx="1"/>
          </p:cNvCxnSpPr>
          <p:nvPr/>
        </p:nvCxnSpPr>
        <p:spPr bwMode="auto">
          <a:xfrm>
            <a:off x="5110373" y="4777371"/>
            <a:ext cx="869615" cy="65945"/>
          </a:xfrm>
          <a:prstGeom prst="straightConnector1">
            <a:avLst/>
          </a:prstGeom>
          <a:solidFill>
            <a:schemeClr val="accent1"/>
          </a:solidFill>
          <a:ln w="38100" cap="flat" cmpd="sng" algn="ctr">
            <a:solidFill>
              <a:srgbClr val="0066FF"/>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矢印コネクタ 33"/>
          <p:cNvCxnSpPr>
            <a:endCxn id="6159" idx="1"/>
          </p:cNvCxnSpPr>
          <p:nvPr/>
        </p:nvCxnSpPr>
        <p:spPr bwMode="auto">
          <a:xfrm flipV="1">
            <a:off x="5475932" y="3800433"/>
            <a:ext cx="490781" cy="1818796"/>
          </a:xfrm>
          <a:prstGeom prst="straightConnector1">
            <a:avLst/>
          </a:prstGeom>
          <a:solidFill>
            <a:schemeClr val="accent1"/>
          </a:solidFill>
          <a:ln w="38100" cap="flat" cmpd="sng" algn="ctr">
            <a:solidFill>
              <a:srgbClr val="0066FF"/>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a:stCxn id="43" idx="3"/>
            <a:endCxn id="6158" idx="1"/>
          </p:cNvCxnSpPr>
          <p:nvPr/>
        </p:nvCxnSpPr>
        <p:spPr bwMode="auto">
          <a:xfrm flipV="1">
            <a:off x="5390039" y="2382316"/>
            <a:ext cx="589949" cy="3691199"/>
          </a:xfrm>
          <a:prstGeom prst="straightConnector1">
            <a:avLst/>
          </a:prstGeom>
          <a:solidFill>
            <a:schemeClr val="accent1"/>
          </a:solidFill>
          <a:ln w="38100" cap="flat" cmpd="sng" algn="ctr">
            <a:solidFill>
              <a:srgbClr val="0066FF"/>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テキスト ボックス 5"/>
          <p:cNvSpPr txBox="1">
            <a:spLocks noChangeArrowheads="1"/>
          </p:cNvSpPr>
          <p:nvPr/>
        </p:nvSpPr>
        <p:spPr bwMode="auto">
          <a:xfrm>
            <a:off x="2869760" y="4397549"/>
            <a:ext cx="2240613" cy="759643"/>
          </a:xfrm>
          <a:prstGeom prst="rect">
            <a:avLst/>
          </a:prstGeom>
          <a:noFill/>
          <a:ln w="44450">
            <a:solidFill>
              <a:srgbClr val="0066FF"/>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r>
              <a:rPr lang="ja-JP" altLang="en-US" sz="2000" dirty="0" smtClean="0">
                <a:solidFill>
                  <a:schemeClr val="tx2"/>
                </a:solidFill>
              </a:rPr>
              <a:t>対処策を考える</a:t>
            </a:r>
            <a:endParaRPr lang="ja-JP" altLang="en-US" sz="2000" dirty="0">
              <a:solidFill>
                <a:schemeClr val="tx2"/>
              </a:solidFill>
            </a:endParaRPr>
          </a:p>
        </p:txBody>
      </p:sp>
      <p:sp>
        <p:nvSpPr>
          <p:cNvPr id="43" name="テキスト ボックス 5"/>
          <p:cNvSpPr txBox="1">
            <a:spLocks noChangeArrowheads="1"/>
          </p:cNvSpPr>
          <p:nvPr/>
        </p:nvSpPr>
        <p:spPr bwMode="auto">
          <a:xfrm>
            <a:off x="3589840" y="5693693"/>
            <a:ext cx="1800199" cy="759643"/>
          </a:xfrm>
          <a:prstGeom prst="rect">
            <a:avLst/>
          </a:prstGeom>
          <a:noFill/>
          <a:ln w="44450">
            <a:solidFill>
              <a:srgbClr val="0066FF"/>
            </a:solidFill>
            <a:prstDash val="sysDash"/>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r>
              <a:rPr lang="ja-JP" altLang="en-US" sz="2000" dirty="0">
                <a:solidFill>
                  <a:schemeClr val="tx2"/>
                </a:solidFill>
              </a:rPr>
              <a:t>対処</a:t>
            </a:r>
            <a:r>
              <a:rPr lang="ja-JP" altLang="en-US" sz="2000" dirty="0" smtClean="0">
                <a:solidFill>
                  <a:schemeClr val="tx2"/>
                </a:solidFill>
              </a:rPr>
              <a:t>策を実行</a:t>
            </a:r>
            <a:endParaRPr lang="en-US" altLang="ja-JP" sz="2000" dirty="0" smtClean="0">
              <a:solidFill>
                <a:schemeClr val="tx2"/>
              </a:solidFill>
            </a:endParaRPr>
          </a:p>
          <a:p>
            <a:pPr algn="l" eaLnBrk="1" hangingPunct="1"/>
            <a:r>
              <a:rPr lang="ja-JP" altLang="en-US" sz="2000" dirty="0" smtClean="0">
                <a:solidFill>
                  <a:schemeClr val="tx2"/>
                </a:solidFill>
              </a:rPr>
              <a:t>する</a:t>
            </a:r>
            <a:endParaRPr lang="ja-JP" altLang="en-US" sz="2000" dirty="0">
              <a:solidFill>
                <a:schemeClr val="tx2"/>
              </a:solidFill>
            </a:endParaRPr>
          </a:p>
        </p:txBody>
      </p:sp>
      <p:sp>
        <p:nvSpPr>
          <p:cNvPr id="45" name="テキスト ボックス 23"/>
          <p:cNvSpPr txBox="1">
            <a:spLocks noChangeArrowheads="1"/>
          </p:cNvSpPr>
          <p:nvPr/>
        </p:nvSpPr>
        <p:spPr bwMode="auto">
          <a:xfrm>
            <a:off x="5979988" y="4437112"/>
            <a:ext cx="2100228" cy="812407"/>
          </a:xfrm>
          <a:prstGeom prst="rect">
            <a:avLst/>
          </a:prstGeom>
          <a:solidFill>
            <a:srgbClr val="FFFFCC"/>
          </a:solidFill>
          <a:ln w="9525">
            <a:solidFill>
              <a:srgbClr val="0070C0"/>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algn="l" eaLnBrk="1" hangingPunct="1"/>
            <a:r>
              <a:rPr lang="ja-JP" altLang="en-US" sz="2200" b="1" dirty="0" smtClean="0">
                <a:solidFill>
                  <a:srgbClr val="0070C0"/>
                </a:solidFill>
              </a:rPr>
              <a:t>問題解決プランシート</a:t>
            </a:r>
            <a:endParaRPr lang="en-US" altLang="ja-JP" sz="2200" b="1" dirty="0">
              <a:solidFill>
                <a:srgbClr val="0070C0"/>
              </a:solidFill>
            </a:endParaRPr>
          </a:p>
        </p:txBody>
      </p:sp>
      <p:sp>
        <p:nvSpPr>
          <p:cNvPr id="33" name="右矢印吹き出し 32"/>
          <p:cNvSpPr/>
          <p:nvPr/>
        </p:nvSpPr>
        <p:spPr bwMode="auto">
          <a:xfrm flipH="1">
            <a:off x="8100392" y="1628800"/>
            <a:ext cx="792088" cy="4598921"/>
          </a:xfrm>
          <a:prstGeom prst="rightArrowCallout">
            <a:avLst>
              <a:gd name="adj1" fmla="val 90638"/>
              <a:gd name="adj2" fmla="val 79698"/>
              <a:gd name="adj3" fmla="val 25000"/>
              <a:gd name="adj4" fmla="val 64977"/>
            </a:avLst>
          </a:prstGeom>
          <a:solidFill>
            <a:srgbClr val="CCECFF"/>
          </a:solidFill>
          <a:ln w="38100" cap="flat" cmpd="dbl" algn="ctr">
            <a:noFill/>
            <a:prstDash val="solid"/>
            <a:round/>
            <a:headEnd type="none" w="med" len="med"/>
            <a:tailEnd type="none" w="med" len="med"/>
          </a:ln>
          <a:effectLst/>
          <a:extLst/>
        </p:spPr>
        <p:txBody>
          <a:bodyPr vert="eaVert" wrap="none" lIns="91440" tIns="45720" rIns="91440" bIns="45720" numCol="1" rtlCol="0" anchor="ctr" anchorCtr="1" compatLnSpc="1">
            <a:prstTxWarp prst="textNoShape">
              <a:avLst/>
            </a:prstTxWarp>
          </a:bodyPr>
          <a:lstStyle/>
          <a:p>
            <a:pPr marL="0" marR="0" indent="0" algn="dist" defTabSz="914400" rtl="0" eaLnBrk="1" fontAlgn="base" latinLnBrk="0" hangingPunct="1">
              <a:lnSpc>
                <a:spcPct val="100000"/>
              </a:lnSpc>
              <a:spcBef>
                <a:spcPct val="0"/>
              </a:spcBef>
              <a:spcAft>
                <a:spcPct val="0"/>
              </a:spcAft>
              <a:buClrTx/>
              <a:buSzTx/>
              <a:buFontTx/>
              <a:buNone/>
              <a:tabLst/>
            </a:pPr>
            <a:r>
              <a:rPr kumimoji="1" lang="ja-JP" altLang="en-US" sz="1800" b="1" i="0" u="none" strike="noStrike" cap="none" normalizeH="0" baseline="0" dirty="0" smtClean="0">
                <a:ln>
                  <a:noFill/>
                </a:ln>
                <a:solidFill>
                  <a:schemeClr val="tx2"/>
                </a:solidFill>
                <a:effectLst/>
                <a:latin typeface="Arial" charset="0"/>
                <a:ea typeface="ＭＳ Ｐゴシック" pitchFamily="50" charset="-128"/>
              </a:rPr>
              <a:t>　　社会的支援（周囲のサポート）</a:t>
            </a:r>
          </a:p>
        </p:txBody>
      </p:sp>
      <p:cxnSp>
        <p:nvCxnSpPr>
          <p:cNvPr id="56" name="直線矢印コネクタ 55"/>
          <p:cNvCxnSpPr>
            <a:endCxn id="6159" idx="1"/>
          </p:cNvCxnSpPr>
          <p:nvPr/>
        </p:nvCxnSpPr>
        <p:spPr bwMode="auto">
          <a:xfrm flipV="1">
            <a:off x="5124257" y="3800433"/>
            <a:ext cx="842456" cy="955170"/>
          </a:xfrm>
          <a:prstGeom prst="straightConnector1">
            <a:avLst/>
          </a:prstGeom>
          <a:solidFill>
            <a:schemeClr val="accent1"/>
          </a:solidFill>
          <a:ln w="38100" cap="flat" cmpd="sng" algn="ctr">
            <a:solidFill>
              <a:srgbClr val="0066FF"/>
            </a:solidFill>
            <a:prstDash val="sysDash"/>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2" name="Picture 28" descr="C:\Users\212219\AppData\Local\Microsoft\Windows\Temporary Internet Files\Content.IE5\6UTFCNEI\MC90042445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41913" y="1099897"/>
            <a:ext cx="1045234" cy="853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9742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ja-JP" altLang="en-US" sz="3200" b="1" dirty="0">
                <a:solidFill>
                  <a:schemeClr val="tx2"/>
                </a:solidFill>
              </a:rPr>
              <a:t>自分の</a:t>
            </a:r>
            <a:r>
              <a:rPr lang="ja-JP" altLang="en-US" sz="3200" b="1" dirty="0" smtClean="0">
                <a:solidFill>
                  <a:schemeClr val="tx2"/>
                </a:solidFill>
              </a:rPr>
              <a:t>怒りに対処する７原則</a:t>
            </a:r>
          </a:p>
        </p:txBody>
      </p:sp>
      <p:sp>
        <p:nvSpPr>
          <p:cNvPr id="19459" name="Rectangle 3"/>
          <p:cNvSpPr>
            <a:spLocks noGrp="1" noChangeArrowheads="1"/>
          </p:cNvSpPr>
          <p:nvPr>
            <p:ph type="body" idx="1"/>
          </p:nvPr>
        </p:nvSpPr>
        <p:spPr>
          <a:xfrm>
            <a:off x="251520" y="1600200"/>
            <a:ext cx="8712968" cy="4495800"/>
          </a:xfrm>
        </p:spPr>
        <p:txBody>
          <a:bodyPr/>
          <a:lstStyle/>
          <a:p>
            <a:pPr eaLnBrk="1" hangingPunct="1">
              <a:lnSpc>
                <a:spcPct val="90000"/>
              </a:lnSpc>
            </a:pPr>
            <a:r>
              <a:rPr lang="ja-JP" altLang="en-US" sz="2400" dirty="0" smtClean="0">
                <a:solidFill>
                  <a:schemeClr val="tx2"/>
                </a:solidFill>
              </a:rPr>
              <a:t>自分の中に怒りがあることを認める（自分を責めない）。</a:t>
            </a:r>
          </a:p>
          <a:p>
            <a:pPr eaLnBrk="1" hangingPunct="1">
              <a:lnSpc>
                <a:spcPct val="90000"/>
              </a:lnSpc>
            </a:pPr>
            <a:r>
              <a:rPr lang="ja-JP" altLang="en-US" sz="2400" dirty="0" smtClean="0">
                <a:solidFill>
                  <a:schemeClr val="tx2"/>
                </a:solidFill>
              </a:rPr>
              <a:t>怒りの程度を知る（大・中・小）。</a:t>
            </a:r>
          </a:p>
          <a:p>
            <a:pPr eaLnBrk="1" hangingPunct="1">
              <a:lnSpc>
                <a:spcPct val="90000"/>
              </a:lnSpc>
            </a:pPr>
            <a:r>
              <a:rPr lang="ja-JP" altLang="en-US" sz="2400" dirty="0" smtClean="0">
                <a:solidFill>
                  <a:schemeClr val="tx2"/>
                </a:solidFill>
              </a:rPr>
              <a:t>怒りを表現することを自分に許す（相手に伝えてもいいし伝えなくてもよい）。</a:t>
            </a:r>
            <a:endParaRPr lang="en-US" altLang="ja-JP" sz="2400" dirty="0" smtClean="0">
              <a:solidFill>
                <a:schemeClr val="tx2"/>
              </a:solidFill>
            </a:endParaRPr>
          </a:p>
          <a:p>
            <a:pPr eaLnBrk="1" hangingPunct="1">
              <a:lnSpc>
                <a:spcPct val="90000"/>
              </a:lnSpc>
            </a:pPr>
            <a:r>
              <a:rPr lang="ja-JP" altLang="en-US" sz="2400" dirty="0" smtClean="0">
                <a:solidFill>
                  <a:schemeClr val="tx2"/>
                </a:solidFill>
              </a:rPr>
              <a:t>怒りを表現する時は、穏やかにアサーティブに、なるべく怒りの小さいうちに。</a:t>
            </a:r>
            <a:endParaRPr lang="en-US" altLang="ja-JP" sz="2400" dirty="0" smtClean="0">
              <a:solidFill>
                <a:schemeClr val="tx2"/>
              </a:solidFill>
            </a:endParaRPr>
          </a:p>
          <a:p>
            <a:pPr eaLnBrk="1" hangingPunct="1">
              <a:lnSpc>
                <a:spcPct val="90000"/>
              </a:lnSpc>
            </a:pPr>
            <a:r>
              <a:rPr lang="ja-JP" altLang="en-US" sz="2400" dirty="0" smtClean="0">
                <a:solidFill>
                  <a:schemeClr val="tx2"/>
                </a:solidFill>
              </a:rPr>
              <a:t>怒りは溜め込まない。</a:t>
            </a:r>
            <a:endParaRPr lang="en-US" altLang="ja-JP" sz="2400" dirty="0" smtClean="0">
              <a:solidFill>
                <a:schemeClr val="tx2"/>
              </a:solidFill>
            </a:endParaRPr>
          </a:p>
          <a:p>
            <a:pPr eaLnBrk="1" hangingPunct="1">
              <a:lnSpc>
                <a:spcPct val="90000"/>
              </a:lnSpc>
            </a:pPr>
            <a:r>
              <a:rPr lang="ja-JP" altLang="en-US" sz="2400" dirty="0" smtClean="0">
                <a:solidFill>
                  <a:schemeClr val="tx2"/>
                </a:solidFill>
              </a:rPr>
              <a:t>相手への期待をキャンセルすることも必要。</a:t>
            </a:r>
          </a:p>
          <a:p>
            <a:pPr eaLnBrk="1" hangingPunct="1">
              <a:lnSpc>
                <a:spcPct val="90000"/>
              </a:lnSpc>
            </a:pPr>
            <a:r>
              <a:rPr lang="ja-JP" altLang="en-US" sz="2400" dirty="0" smtClean="0">
                <a:solidFill>
                  <a:schemeClr val="tx2"/>
                </a:solidFill>
              </a:rPr>
              <a:t>自分は何に脅威を感じているのか、非合理的思い込み（願望と命令）を区別する。　　</a:t>
            </a:r>
          </a:p>
          <a:p>
            <a:pPr eaLnBrk="1" hangingPunct="1">
              <a:lnSpc>
                <a:spcPct val="90000"/>
              </a:lnSpc>
              <a:buFont typeface="Wingdings" pitchFamily="2" charset="2"/>
              <a:buNone/>
            </a:pPr>
            <a:endParaRPr lang="en-US" altLang="ja-JP" sz="2400" dirty="0" smtClean="0">
              <a:solidFill>
                <a:schemeClr val="tx2"/>
              </a:solidFill>
            </a:endParaRPr>
          </a:p>
        </p:txBody>
      </p:sp>
      <p:pic>
        <p:nvPicPr>
          <p:cNvPr id="19460" name="Picture 7" descr="MC9002935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8184" y="5360127"/>
            <a:ext cx="2160166" cy="116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9"/>
          <p:cNvSpPr>
            <a:spLocks noChangeArrowheads="1"/>
          </p:cNvSpPr>
          <p:nvPr/>
        </p:nvSpPr>
        <p:spPr bwMode="auto">
          <a:xfrm>
            <a:off x="899592" y="6376266"/>
            <a:ext cx="4546436"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spcBef>
                <a:spcPct val="20000"/>
              </a:spcBef>
              <a:buClr>
                <a:srgbClr val="8CB1D0"/>
              </a:buClr>
              <a:buFont typeface="Wingdings" pitchFamily="2" charset="2"/>
              <a:buNone/>
            </a:pPr>
            <a:r>
              <a:rPr lang="ja-JP" altLang="en-US" sz="1200" dirty="0">
                <a:solidFill>
                  <a:schemeClr val="tx2"/>
                </a:solidFill>
              </a:rPr>
              <a:t>出典</a:t>
            </a:r>
            <a:r>
              <a:rPr lang="ja-JP" altLang="en-US" sz="1200" dirty="0" smtClean="0">
                <a:solidFill>
                  <a:schemeClr val="tx2"/>
                </a:solidFill>
              </a:rPr>
              <a:t>：土沼雅子：自分らしい感情表現</a:t>
            </a:r>
            <a:r>
              <a:rPr lang="en-US" altLang="ja-JP" sz="1200" dirty="0" smtClean="0">
                <a:solidFill>
                  <a:schemeClr val="tx2"/>
                </a:solidFill>
              </a:rPr>
              <a:t>,</a:t>
            </a:r>
            <a:r>
              <a:rPr lang="ja-JP" altLang="en-US" sz="1200" dirty="0" smtClean="0">
                <a:solidFill>
                  <a:schemeClr val="tx2"/>
                </a:solidFill>
              </a:rPr>
              <a:t>日本・精神技術研究所</a:t>
            </a:r>
            <a:r>
              <a:rPr lang="en-US" altLang="ja-JP" sz="1200" dirty="0" smtClean="0">
                <a:solidFill>
                  <a:schemeClr val="tx2"/>
                </a:solidFill>
              </a:rPr>
              <a:t>,2012</a:t>
            </a:r>
            <a:endParaRPr lang="en-US" altLang="ja-JP" sz="1200" dirty="0">
              <a:solidFill>
                <a:schemeClr val="tx2"/>
              </a:solidFill>
            </a:endParaRPr>
          </a:p>
        </p:txBody>
      </p:sp>
    </p:spTree>
    <p:extLst>
      <p:ext uri="{BB962C8B-B14F-4D97-AF65-F5344CB8AC3E}">
        <p14:creationId xmlns:p14="http://schemas.microsoft.com/office/powerpoint/2010/main" val="1918812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ja-JP" altLang="ja-JP" smtClean="0"/>
          </a:p>
        </p:txBody>
      </p:sp>
      <p:sp>
        <p:nvSpPr>
          <p:cNvPr id="20483" name="Rectangle 3"/>
          <p:cNvSpPr>
            <a:spLocks noChangeArrowheads="1"/>
          </p:cNvSpPr>
          <p:nvPr/>
        </p:nvSpPr>
        <p:spPr bwMode="auto">
          <a:xfrm>
            <a:off x="495300" y="1600200"/>
            <a:ext cx="8181156"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8CB1D0"/>
              </a:buClr>
              <a:buFont typeface="Wingdings" pitchFamily="2" charset="2"/>
              <a:buNone/>
            </a:pPr>
            <a:r>
              <a:rPr lang="ja-JP" altLang="en-US" sz="4000" b="1" dirty="0" smtClean="0">
                <a:solidFill>
                  <a:srgbClr val="00B050"/>
                </a:solidFill>
              </a:rPr>
              <a:t>話し合ってみ</a:t>
            </a:r>
            <a:r>
              <a:rPr lang="ja-JP" altLang="en-US" sz="4000" b="1" dirty="0">
                <a:solidFill>
                  <a:srgbClr val="00B050"/>
                </a:solidFill>
              </a:rPr>
              <a:t>よう</a:t>
            </a:r>
          </a:p>
          <a:p>
            <a:pPr marL="342900" indent="-342900" algn="l">
              <a:spcBef>
                <a:spcPct val="20000"/>
              </a:spcBef>
              <a:buClr>
                <a:srgbClr val="8CB1D0"/>
              </a:buClr>
              <a:buFont typeface="Wingdings" pitchFamily="2" charset="2"/>
              <a:buNone/>
            </a:pPr>
            <a:r>
              <a:rPr lang="ja-JP" altLang="en-US" sz="3200" b="1" dirty="0">
                <a:solidFill>
                  <a:srgbClr val="00B050"/>
                </a:solidFill>
              </a:rPr>
              <a:t>　　　　　</a:t>
            </a:r>
            <a:endParaRPr lang="ja-JP" altLang="en-US" sz="3200" dirty="0">
              <a:solidFill>
                <a:srgbClr val="00B050"/>
              </a:solidFill>
            </a:endParaRPr>
          </a:p>
          <a:p>
            <a:pPr marL="342900" indent="-342900" algn="l">
              <a:spcBef>
                <a:spcPct val="20000"/>
              </a:spcBef>
              <a:buClr>
                <a:srgbClr val="8CB1D0"/>
              </a:buClr>
              <a:buFont typeface="Wingdings" pitchFamily="2" charset="2"/>
              <a:buNone/>
            </a:pPr>
            <a:r>
              <a:rPr lang="ja-JP" altLang="en-US" sz="3200" b="1" dirty="0">
                <a:solidFill>
                  <a:srgbClr val="00B050"/>
                </a:solidFill>
              </a:rPr>
              <a:t>　　　　　　</a:t>
            </a:r>
          </a:p>
          <a:p>
            <a:pPr marL="342900" indent="-342900" algn="l">
              <a:spcBef>
                <a:spcPct val="20000"/>
              </a:spcBef>
              <a:buClr>
                <a:srgbClr val="8CB1D0"/>
              </a:buClr>
              <a:buFont typeface="Wingdings" pitchFamily="2" charset="2"/>
              <a:buNone/>
            </a:pPr>
            <a:r>
              <a:rPr lang="ja-JP" altLang="en-US" sz="3200" b="1" dirty="0">
                <a:solidFill>
                  <a:srgbClr val="00B050"/>
                </a:solidFill>
              </a:rPr>
              <a:t>　</a:t>
            </a:r>
          </a:p>
        </p:txBody>
      </p:sp>
      <p:sp>
        <p:nvSpPr>
          <p:cNvPr id="20486" name="Text Box 8"/>
          <p:cNvSpPr txBox="1">
            <a:spLocks noChangeArrowheads="1"/>
          </p:cNvSpPr>
          <p:nvPr/>
        </p:nvSpPr>
        <p:spPr bwMode="auto">
          <a:xfrm>
            <a:off x="1109440" y="2569214"/>
            <a:ext cx="6554615" cy="2308324"/>
          </a:xfrm>
          <a:prstGeom prst="rect">
            <a:avLst/>
          </a:prstGeom>
          <a:solidFill>
            <a:srgbClr val="CCECFF">
              <a:alpha val="49000"/>
            </a:srgbClr>
          </a:solidFill>
          <a:ln w="38100" cmpd="dbl" algn="ctr">
            <a:solidFill>
              <a:schemeClr val="tx1"/>
            </a:solidFill>
            <a:miter lim="800000"/>
            <a:headEnd/>
            <a:tailEnd/>
          </a:ln>
          <a:effectLst/>
          <a:extLst/>
        </p:spPr>
        <p:txBody>
          <a:bodyPr wrap="square"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l" eaLnBrk="1" hangingPunct="1"/>
            <a:r>
              <a:rPr lang="ja-JP" altLang="en-US" sz="2400" b="1" dirty="0" smtClean="0">
                <a:solidFill>
                  <a:schemeClr val="tx2"/>
                </a:solidFill>
              </a:rPr>
              <a:t>・怒りとのつき合い方を学んで気づいたことはどんなことでしょうか。</a:t>
            </a:r>
            <a:endParaRPr lang="en-US" altLang="ja-JP" sz="2400" b="1" dirty="0" smtClean="0">
              <a:solidFill>
                <a:schemeClr val="tx2"/>
              </a:solidFill>
            </a:endParaRPr>
          </a:p>
          <a:p>
            <a:pPr algn="l" eaLnBrk="1" hangingPunct="1"/>
            <a:r>
              <a:rPr lang="ja-JP" altLang="en-US" sz="2400" b="1" dirty="0" smtClean="0">
                <a:solidFill>
                  <a:schemeClr val="tx2"/>
                </a:solidFill>
              </a:rPr>
              <a:t>・怒りとのつき合い方についての疑問点があれば確認しましょう。</a:t>
            </a:r>
            <a:endParaRPr lang="en-US" altLang="ja-JP" sz="2400" b="1" dirty="0" smtClean="0">
              <a:solidFill>
                <a:schemeClr val="tx2"/>
              </a:solidFill>
            </a:endParaRPr>
          </a:p>
          <a:p>
            <a:pPr algn="l" eaLnBrk="1" hangingPunct="1"/>
            <a:endParaRPr lang="en-US" altLang="ja-JP" sz="2400" b="1" dirty="0" smtClean="0">
              <a:solidFill>
                <a:schemeClr val="tx2"/>
              </a:solidFill>
            </a:endParaRPr>
          </a:p>
          <a:p>
            <a:pPr algn="l" eaLnBrk="1" hangingPunct="1"/>
            <a:r>
              <a:rPr lang="ja-JP" altLang="en-US" sz="2400" b="1" dirty="0" smtClean="0">
                <a:solidFill>
                  <a:schemeClr val="tx2"/>
                </a:solidFill>
              </a:rPr>
              <a:t>　　気づいたことを話し合ってみましょう。　　　　　　　　　　　　　　　　　　　　　　　　　</a:t>
            </a:r>
            <a:endParaRPr lang="ja-JP" altLang="en-US" sz="2400" dirty="0">
              <a:solidFill>
                <a:schemeClr val="tx2"/>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156" y="4940172"/>
            <a:ext cx="1511300"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3066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3568" y="908050"/>
            <a:ext cx="8208912" cy="5187950"/>
          </a:xfrm>
        </p:spPr>
        <p:txBody>
          <a:bodyPr/>
          <a:lstStyle/>
          <a:p>
            <a:pPr>
              <a:defRPr/>
            </a:pPr>
            <a:r>
              <a:rPr lang="ja-JP" altLang="en-US" dirty="0" smtClean="0">
                <a:solidFill>
                  <a:schemeClr val="tx2"/>
                </a:solidFill>
              </a:rPr>
              <a:t>目的</a:t>
            </a:r>
            <a:endParaRPr lang="en-US" altLang="ja-JP" sz="2800" dirty="0" smtClean="0">
              <a:solidFill>
                <a:schemeClr val="tx2"/>
              </a:solidFill>
            </a:endParaRPr>
          </a:p>
          <a:p>
            <a:pPr marL="0" indent="0">
              <a:buFont typeface="Wingdings" pitchFamily="2" charset="2"/>
              <a:buNone/>
              <a:defRPr/>
            </a:pPr>
            <a:r>
              <a:rPr lang="ja-JP" altLang="en-US" sz="2800" dirty="0">
                <a:solidFill>
                  <a:schemeClr val="tx2"/>
                </a:solidFill>
              </a:rPr>
              <a:t>１</a:t>
            </a:r>
            <a:r>
              <a:rPr lang="ja-JP" altLang="en-US" sz="2800" dirty="0" smtClean="0">
                <a:solidFill>
                  <a:schemeClr val="tx2"/>
                </a:solidFill>
              </a:rPr>
              <a:t>　自身の怒りへの対処策を検討する。</a:t>
            </a:r>
            <a:endParaRPr lang="en-US" altLang="ja-JP" sz="2800" dirty="0" smtClean="0">
              <a:solidFill>
                <a:schemeClr val="tx2"/>
              </a:solidFill>
            </a:endParaRPr>
          </a:p>
          <a:p>
            <a:pPr marL="0" indent="0">
              <a:buNone/>
              <a:defRPr/>
            </a:pPr>
            <a:r>
              <a:rPr lang="ja-JP" altLang="en-US" sz="2800" dirty="0" smtClean="0">
                <a:solidFill>
                  <a:schemeClr val="tx2"/>
                </a:solidFill>
              </a:rPr>
              <a:t>２</a:t>
            </a:r>
            <a:r>
              <a:rPr lang="ja-JP" altLang="en-US" sz="2800" dirty="0">
                <a:solidFill>
                  <a:schemeClr val="tx2"/>
                </a:solidFill>
              </a:rPr>
              <a:t>　</a:t>
            </a:r>
            <a:r>
              <a:rPr lang="ja-JP" altLang="en-US" sz="2800" dirty="0" smtClean="0">
                <a:solidFill>
                  <a:schemeClr val="tx2"/>
                </a:solidFill>
              </a:rPr>
              <a:t>怒りを向けられた時の対処策を理解</a:t>
            </a:r>
            <a:r>
              <a:rPr lang="ja-JP" altLang="en-US" sz="2800" dirty="0">
                <a:solidFill>
                  <a:schemeClr val="tx2"/>
                </a:solidFill>
              </a:rPr>
              <a:t>する。</a:t>
            </a:r>
            <a:endParaRPr lang="en-US" altLang="ja-JP" sz="2800" dirty="0">
              <a:solidFill>
                <a:schemeClr val="tx2"/>
              </a:solidFill>
            </a:endParaRPr>
          </a:p>
          <a:p>
            <a:pPr marL="0" indent="0">
              <a:buFont typeface="Wingdings" pitchFamily="2" charset="2"/>
              <a:buNone/>
              <a:defRPr/>
            </a:pPr>
            <a:r>
              <a:rPr lang="ja-JP" altLang="en-US" sz="2800" dirty="0" smtClean="0">
                <a:solidFill>
                  <a:schemeClr val="tx2"/>
                </a:solidFill>
              </a:rPr>
              <a:t>３　これまで学んだことを振り返る。</a:t>
            </a:r>
            <a:endParaRPr lang="en-US" altLang="ja-JP" sz="2800" dirty="0" smtClean="0">
              <a:solidFill>
                <a:schemeClr val="tx2"/>
              </a:solidFill>
            </a:endParaRPr>
          </a:p>
          <a:p>
            <a:pPr marL="0" indent="0">
              <a:buFont typeface="Wingdings" pitchFamily="2" charset="2"/>
              <a:buNone/>
              <a:defRPr/>
            </a:pPr>
            <a:endParaRPr lang="en-US" altLang="ja-JP" sz="2800" dirty="0" smtClean="0">
              <a:solidFill>
                <a:schemeClr val="tx2"/>
              </a:solidFill>
            </a:endParaRPr>
          </a:p>
          <a:p>
            <a:pPr>
              <a:defRPr/>
            </a:pPr>
            <a:r>
              <a:rPr lang="ja-JP" altLang="en-US" dirty="0" smtClean="0">
                <a:solidFill>
                  <a:schemeClr val="tx2"/>
                </a:solidFill>
              </a:rPr>
              <a:t>流れ</a:t>
            </a:r>
            <a:endParaRPr lang="en-US" altLang="ja-JP" dirty="0" smtClean="0">
              <a:solidFill>
                <a:schemeClr val="tx2"/>
              </a:solidFill>
            </a:endParaRPr>
          </a:p>
          <a:p>
            <a:pPr marL="0" indent="0">
              <a:buNone/>
              <a:defRPr/>
            </a:pPr>
            <a:r>
              <a:rPr lang="ja-JP" altLang="en-US" sz="2800" dirty="0">
                <a:solidFill>
                  <a:schemeClr val="tx2"/>
                </a:solidFill>
              </a:rPr>
              <a:t>１　</a:t>
            </a:r>
            <a:r>
              <a:rPr lang="ja-JP" altLang="en-US" sz="2800" dirty="0" smtClean="0">
                <a:solidFill>
                  <a:schemeClr val="tx2"/>
                </a:solidFill>
              </a:rPr>
              <a:t>アンガーログの発表</a:t>
            </a:r>
            <a:endParaRPr lang="en-US" altLang="ja-JP" sz="2800" dirty="0" smtClean="0">
              <a:solidFill>
                <a:schemeClr val="tx2"/>
              </a:solidFill>
            </a:endParaRPr>
          </a:p>
          <a:p>
            <a:pPr marL="0" indent="0">
              <a:buFont typeface="Wingdings" pitchFamily="2" charset="2"/>
              <a:buNone/>
              <a:defRPr/>
            </a:pPr>
            <a:r>
              <a:rPr lang="ja-JP" altLang="en-US" sz="2800" dirty="0">
                <a:solidFill>
                  <a:schemeClr val="tx2"/>
                </a:solidFill>
              </a:rPr>
              <a:t>２</a:t>
            </a:r>
            <a:r>
              <a:rPr lang="ja-JP" altLang="en-US" sz="2800" dirty="0" smtClean="0">
                <a:solidFill>
                  <a:schemeClr val="tx2"/>
                </a:solidFill>
              </a:rPr>
              <a:t>　レジュメの説明</a:t>
            </a:r>
            <a:endParaRPr lang="en-US" altLang="ja-JP" sz="2800" dirty="0" smtClean="0">
              <a:solidFill>
                <a:schemeClr val="tx2"/>
              </a:solidFill>
            </a:endParaRPr>
          </a:p>
          <a:p>
            <a:pPr marL="0" indent="0">
              <a:buFont typeface="Wingdings" pitchFamily="2" charset="2"/>
              <a:buNone/>
              <a:defRPr/>
            </a:pPr>
            <a:r>
              <a:rPr lang="ja-JP" altLang="en-US" sz="2800" dirty="0">
                <a:solidFill>
                  <a:schemeClr val="tx2"/>
                </a:solidFill>
              </a:rPr>
              <a:t>３</a:t>
            </a:r>
            <a:r>
              <a:rPr lang="ja-JP" altLang="en-US" sz="2800" dirty="0" smtClean="0">
                <a:solidFill>
                  <a:schemeClr val="tx2"/>
                </a:solidFill>
              </a:rPr>
              <a:t>　フリートーク</a:t>
            </a:r>
            <a:endParaRPr lang="en-US" altLang="ja-JP" sz="2800" dirty="0" smtClean="0">
              <a:solidFill>
                <a:schemeClr val="tx2"/>
              </a:solidFill>
            </a:endParaRPr>
          </a:p>
          <a:p>
            <a:pPr marL="0" indent="0">
              <a:buFont typeface="Wingdings" pitchFamily="2" charset="2"/>
              <a:buNone/>
              <a:defRPr/>
            </a:pPr>
            <a:endParaRPr lang="en-US" altLang="ja-JP" sz="2800" dirty="0" smtClean="0">
              <a:solidFill>
                <a:schemeClr val="tx2"/>
              </a:solidFill>
            </a:endParaRPr>
          </a:p>
        </p:txBody>
      </p:sp>
    </p:spTree>
    <p:extLst>
      <p:ext uri="{BB962C8B-B14F-4D97-AF65-F5344CB8AC3E}">
        <p14:creationId xmlns:p14="http://schemas.microsoft.com/office/powerpoint/2010/main" val="3772450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endParaRPr lang="ja-JP" altLang="en-US" dirty="0" smtClean="0"/>
          </a:p>
        </p:txBody>
      </p:sp>
      <p:sp>
        <p:nvSpPr>
          <p:cNvPr id="6147" name="コンテンツ プレースホルダー 2"/>
          <p:cNvSpPr>
            <a:spLocks noGrp="1"/>
          </p:cNvSpPr>
          <p:nvPr>
            <p:ph idx="1"/>
          </p:nvPr>
        </p:nvSpPr>
        <p:spPr/>
        <p:txBody>
          <a:bodyPr/>
          <a:lstStyle/>
          <a:p>
            <a:pPr marL="0" indent="0">
              <a:buFont typeface="Wingdings" pitchFamily="2" charset="2"/>
              <a:buNone/>
            </a:pPr>
            <a:endParaRPr lang="en-US" altLang="ja-JP" sz="4000" dirty="0" smtClean="0"/>
          </a:p>
          <a:p>
            <a:pPr marL="0" indent="0">
              <a:buFont typeface="Wingdings" pitchFamily="2" charset="2"/>
              <a:buNone/>
            </a:pPr>
            <a:endParaRPr lang="en-US" altLang="ja-JP" sz="4000" dirty="0" smtClean="0"/>
          </a:p>
          <a:p>
            <a:pPr marL="0" indent="0" algn="ctr">
              <a:buFont typeface="Wingdings" pitchFamily="2" charset="2"/>
              <a:buNone/>
            </a:pPr>
            <a:r>
              <a:rPr lang="ja-JP" altLang="en-US" sz="3600" b="1" dirty="0" smtClean="0">
                <a:solidFill>
                  <a:schemeClr val="tx2"/>
                </a:solidFill>
              </a:rPr>
              <a:t>自身の怒りへの対処</a:t>
            </a:r>
          </a:p>
        </p:txBody>
      </p:sp>
    </p:spTree>
    <p:extLst>
      <p:ext uri="{BB962C8B-B14F-4D97-AF65-F5344CB8AC3E}">
        <p14:creationId xmlns:p14="http://schemas.microsoft.com/office/powerpoint/2010/main" val="3533036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ja-JP" altLang="ja-JP" smtClean="0"/>
          </a:p>
        </p:txBody>
      </p:sp>
      <p:sp>
        <p:nvSpPr>
          <p:cNvPr id="20483" name="Rectangle 3"/>
          <p:cNvSpPr>
            <a:spLocks noChangeArrowheads="1"/>
          </p:cNvSpPr>
          <p:nvPr/>
        </p:nvSpPr>
        <p:spPr bwMode="auto">
          <a:xfrm>
            <a:off x="481422" y="1196752"/>
            <a:ext cx="8181156"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l">
              <a:spcBef>
                <a:spcPct val="20000"/>
              </a:spcBef>
              <a:buClr>
                <a:srgbClr val="8CB1D0"/>
              </a:buClr>
              <a:buFont typeface="Wingdings" pitchFamily="2" charset="2"/>
              <a:buNone/>
            </a:pPr>
            <a:r>
              <a:rPr lang="ja-JP" altLang="en-US" sz="4400" b="1" dirty="0" smtClean="0">
                <a:solidFill>
                  <a:srgbClr val="00B050"/>
                </a:solidFill>
              </a:rPr>
              <a:t>　　　　　</a:t>
            </a:r>
            <a:r>
              <a:rPr lang="ja-JP" altLang="en-US" sz="4000" b="1" dirty="0" smtClean="0">
                <a:solidFill>
                  <a:srgbClr val="00B050"/>
                </a:solidFill>
              </a:rPr>
              <a:t>話し合ってみよう</a:t>
            </a:r>
            <a:endParaRPr lang="ja-JP" altLang="en-US" sz="4000" b="1" dirty="0">
              <a:solidFill>
                <a:srgbClr val="00B050"/>
              </a:solidFill>
            </a:endParaRPr>
          </a:p>
          <a:p>
            <a:pPr marL="342900" indent="-342900" algn="l">
              <a:spcBef>
                <a:spcPct val="20000"/>
              </a:spcBef>
              <a:buClr>
                <a:srgbClr val="8CB1D0"/>
              </a:buClr>
              <a:buFont typeface="Wingdings" pitchFamily="2" charset="2"/>
              <a:buNone/>
            </a:pPr>
            <a:r>
              <a:rPr lang="ja-JP" altLang="en-US" sz="3200" b="1" dirty="0">
                <a:solidFill>
                  <a:srgbClr val="00B050"/>
                </a:solidFill>
              </a:rPr>
              <a:t>　　　　　</a:t>
            </a:r>
          </a:p>
          <a:p>
            <a:pPr marL="342900" indent="-342900" algn="l">
              <a:spcBef>
                <a:spcPct val="20000"/>
              </a:spcBef>
              <a:buClr>
                <a:srgbClr val="8CB1D0"/>
              </a:buClr>
              <a:buFont typeface="Wingdings" pitchFamily="2" charset="2"/>
              <a:buNone/>
            </a:pPr>
            <a:r>
              <a:rPr lang="ja-JP" altLang="en-US" sz="3200" b="1" dirty="0">
                <a:solidFill>
                  <a:srgbClr val="00B050"/>
                </a:solidFill>
              </a:rPr>
              <a:t>　　　　　　</a:t>
            </a:r>
          </a:p>
          <a:p>
            <a:pPr marL="342900" indent="-342900" algn="l">
              <a:spcBef>
                <a:spcPct val="20000"/>
              </a:spcBef>
              <a:buClr>
                <a:srgbClr val="8CB1D0"/>
              </a:buClr>
              <a:buFont typeface="Wingdings" pitchFamily="2" charset="2"/>
              <a:buNone/>
            </a:pPr>
            <a:r>
              <a:rPr lang="ja-JP" altLang="en-US" sz="3200" b="1" dirty="0">
                <a:solidFill>
                  <a:srgbClr val="00B050"/>
                </a:solidFill>
              </a:rPr>
              <a:t>　</a:t>
            </a:r>
          </a:p>
        </p:txBody>
      </p:sp>
      <p:sp>
        <p:nvSpPr>
          <p:cNvPr id="20486" name="Text Box 8"/>
          <p:cNvSpPr txBox="1">
            <a:spLocks noChangeArrowheads="1"/>
          </p:cNvSpPr>
          <p:nvPr/>
        </p:nvSpPr>
        <p:spPr bwMode="auto">
          <a:xfrm>
            <a:off x="899592" y="2186599"/>
            <a:ext cx="6912768" cy="2862322"/>
          </a:xfrm>
          <a:prstGeom prst="rect">
            <a:avLst/>
          </a:prstGeom>
          <a:solidFill>
            <a:srgbClr val="CCECFF">
              <a:alpha val="49000"/>
            </a:srgbClr>
          </a:solidFill>
          <a:ln w="38100" cmpd="dbl" algn="ctr">
            <a:solidFill>
              <a:schemeClr val="tx1"/>
            </a:solidFill>
            <a:miter lim="800000"/>
            <a:headEnd/>
            <a:tailEnd/>
          </a:ln>
          <a:effectLst/>
          <a:extLst/>
        </p:spPr>
        <p:txBody>
          <a:bodyPr wrap="square" anchor="ct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l" eaLnBrk="1" hangingPunct="1"/>
            <a:endParaRPr lang="en-US" altLang="ja-JP" sz="2400" b="1" dirty="0" smtClean="0">
              <a:solidFill>
                <a:schemeClr val="tx2"/>
              </a:solidFill>
            </a:endParaRPr>
          </a:p>
          <a:p>
            <a:pPr algn="l" eaLnBrk="1" hangingPunct="1">
              <a:lnSpc>
                <a:spcPct val="150000"/>
              </a:lnSpc>
            </a:pPr>
            <a:r>
              <a:rPr lang="ja-JP" altLang="en-US" sz="2400" b="1" dirty="0" smtClean="0">
                <a:solidFill>
                  <a:schemeClr val="tx2"/>
                </a:solidFill>
              </a:rPr>
              <a:t>・アンガーログに追記した内容を発表しましょう。</a:t>
            </a:r>
            <a:endParaRPr lang="en-US" altLang="ja-JP" sz="2400" b="1" dirty="0" smtClean="0">
              <a:solidFill>
                <a:schemeClr val="tx2"/>
              </a:solidFill>
            </a:endParaRPr>
          </a:p>
          <a:p>
            <a:pPr algn="l" eaLnBrk="1" hangingPunct="1"/>
            <a:r>
              <a:rPr lang="ja-JP" altLang="en-US" sz="2400" b="1" dirty="0" smtClean="0">
                <a:solidFill>
                  <a:schemeClr val="tx2"/>
                </a:solidFill>
              </a:rPr>
              <a:t>・あなた</a:t>
            </a:r>
            <a:r>
              <a:rPr lang="ja-JP" altLang="en-US" sz="2400" b="1" dirty="0">
                <a:solidFill>
                  <a:schemeClr val="tx2"/>
                </a:solidFill>
              </a:rPr>
              <a:t>が</a:t>
            </a:r>
            <a:r>
              <a:rPr lang="ja-JP" altLang="en-US" sz="2400" b="1" dirty="0" smtClean="0">
                <a:solidFill>
                  <a:schemeClr val="tx2"/>
                </a:solidFill>
              </a:rPr>
              <a:t>、怒りを感じた場面で、どんな対処策を</a:t>
            </a:r>
            <a:endParaRPr lang="en-US" altLang="ja-JP" sz="2400" b="1" dirty="0" smtClean="0">
              <a:solidFill>
                <a:schemeClr val="tx2"/>
              </a:solidFill>
            </a:endParaRPr>
          </a:p>
          <a:p>
            <a:pPr algn="l" eaLnBrk="1" hangingPunct="1"/>
            <a:r>
              <a:rPr lang="ja-JP" altLang="en-US" sz="2400" b="1" dirty="0">
                <a:solidFill>
                  <a:schemeClr val="tx2"/>
                </a:solidFill>
              </a:rPr>
              <a:t>　</a:t>
            </a:r>
            <a:r>
              <a:rPr lang="ja-JP" altLang="en-US" sz="2400" b="1" dirty="0" smtClean="0">
                <a:solidFill>
                  <a:schemeClr val="tx2"/>
                </a:solidFill>
              </a:rPr>
              <a:t>取ったらよいでしょうか。</a:t>
            </a:r>
            <a:endParaRPr lang="en-US" altLang="ja-JP" sz="2400" b="1" dirty="0" smtClean="0">
              <a:solidFill>
                <a:schemeClr val="tx2"/>
              </a:solidFill>
            </a:endParaRPr>
          </a:p>
          <a:p>
            <a:pPr algn="l" eaLnBrk="1" hangingPunct="1"/>
            <a:endParaRPr lang="en-US" altLang="ja-JP" sz="2400" b="1" dirty="0">
              <a:solidFill>
                <a:schemeClr val="tx2"/>
              </a:solidFill>
            </a:endParaRPr>
          </a:p>
          <a:p>
            <a:pPr algn="l" eaLnBrk="1" hangingPunct="1"/>
            <a:r>
              <a:rPr lang="ja-JP" altLang="en-US" sz="2400" b="1" dirty="0" smtClean="0">
                <a:solidFill>
                  <a:schemeClr val="tx2"/>
                </a:solidFill>
              </a:rPr>
              <a:t>　　気づいたことを話し合ってみましょう。</a:t>
            </a:r>
            <a:endParaRPr lang="en-US" altLang="ja-JP" sz="2400" b="1" dirty="0" smtClean="0">
              <a:solidFill>
                <a:schemeClr val="tx2"/>
              </a:solidFill>
            </a:endParaRPr>
          </a:p>
          <a:p>
            <a:pPr algn="l" eaLnBrk="1" hangingPunct="1"/>
            <a:r>
              <a:rPr lang="ja-JP" altLang="en-US" sz="2400" b="1" dirty="0" smtClean="0">
                <a:solidFill>
                  <a:schemeClr val="tx2"/>
                </a:solidFill>
              </a:rPr>
              <a:t>　　　　　　　　　　　　　　　　　　　　　　　　　</a:t>
            </a:r>
            <a:endParaRPr lang="ja-JP" altLang="en-US" sz="2400" dirty="0">
              <a:solidFill>
                <a:schemeClr val="tx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1278" y="5125811"/>
            <a:ext cx="1511300"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6817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endParaRPr lang="ja-JP" altLang="en-US" dirty="0" smtClean="0"/>
          </a:p>
        </p:txBody>
      </p:sp>
      <p:sp>
        <p:nvSpPr>
          <p:cNvPr id="6147" name="コンテンツ プレースホルダー 2"/>
          <p:cNvSpPr>
            <a:spLocks noGrp="1"/>
          </p:cNvSpPr>
          <p:nvPr>
            <p:ph idx="1"/>
          </p:nvPr>
        </p:nvSpPr>
        <p:spPr/>
        <p:txBody>
          <a:bodyPr/>
          <a:lstStyle/>
          <a:p>
            <a:pPr marL="0" indent="0">
              <a:buFont typeface="Wingdings" pitchFamily="2" charset="2"/>
              <a:buNone/>
            </a:pPr>
            <a:endParaRPr lang="en-US" altLang="ja-JP" sz="3600" dirty="0" smtClean="0"/>
          </a:p>
          <a:p>
            <a:pPr marL="0" indent="0">
              <a:buFont typeface="Wingdings" pitchFamily="2" charset="2"/>
              <a:buNone/>
            </a:pPr>
            <a:endParaRPr lang="en-US" altLang="ja-JP" sz="3600" dirty="0" smtClean="0"/>
          </a:p>
          <a:p>
            <a:pPr marL="0" indent="0" algn="ctr">
              <a:buFont typeface="Wingdings" pitchFamily="2" charset="2"/>
              <a:buNone/>
            </a:pPr>
            <a:r>
              <a:rPr lang="ja-JP" altLang="en-US" sz="3600" b="1" dirty="0" smtClean="0">
                <a:solidFill>
                  <a:schemeClr val="tx2"/>
                </a:solidFill>
              </a:rPr>
              <a:t>怒りを向けられた時の対処</a:t>
            </a:r>
          </a:p>
        </p:txBody>
      </p:sp>
    </p:spTree>
    <p:extLst>
      <p:ext uri="{BB962C8B-B14F-4D97-AF65-F5344CB8AC3E}">
        <p14:creationId xmlns:p14="http://schemas.microsoft.com/office/powerpoint/2010/main" val="1086248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077200" cy="731838"/>
          </a:xfrm>
        </p:spPr>
        <p:txBody>
          <a:bodyPr/>
          <a:lstStyle/>
          <a:p>
            <a:r>
              <a:rPr lang="ja-JP" altLang="en-US" sz="3200" b="1" dirty="0" smtClean="0">
                <a:solidFill>
                  <a:schemeClr val="tx2"/>
                </a:solidFill>
              </a:rPr>
              <a:t>人はどういう時に</a:t>
            </a:r>
            <a:r>
              <a:rPr lang="ja-JP" altLang="en-US" sz="3200" b="1" dirty="0">
                <a:solidFill>
                  <a:schemeClr val="tx2"/>
                </a:solidFill>
              </a:rPr>
              <a:t>他者</a:t>
            </a:r>
            <a:r>
              <a:rPr lang="ja-JP" altLang="en-US" sz="3200" b="1" dirty="0" smtClean="0">
                <a:solidFill>
                  <a:schemeClr val="tx2"/>
                </a:solidFill>
              </a:rPr>
              <a:t>を攻撃するのか</a:t>
            </a:r>
            <a:endParaRPr kumimoji="1" lang="ja-JP" altLang="en-US" sz="3200" b="1" dirty="0">
              <a:solidFill>
                <a:schemeClr val="tx2"/>
              </a:solidFill>
            </a:endParaRPr>
          </a:p>
        </p:txBody>
      </p:sp>
      <p:sp>
        <p:nvSpPr>
          <p:cNvPr id="3" name="コンテンツ プレースホルダー 2"/>
          <p:cNvSpPr>
            <a:spLocks noGrp="1"/>
          </p:cNvSpPr>
          <p:nvPr>
            <p:ph idx="1"/>
          </p:nvPr>
        </p:nvSpPr>
        <p:spPr>
          <a:xfrm>
            <a:off x="107504" y="1556792"/>
            <a:ext cx="9144000" cy="3816424"/>
          </a:xfrm>
        </p:spPr>
        <p:txBody>
          <a:bodyPr/>
          <a:lstStyle/>
          <a:p>
            <a:r>
              <a:rPr lang="ja-JP" altLang="en-US" sz="2400" b="1" dirty="0" smtClean="0">
                <a:solidFill>
                  <a:schemeClr val="tx2"/>
                </a:solidFill>
              </a:rPr>
              <a:t>人には、危険を察知し、身を守ろうとするシステムが備わっている。</a:t>
            </a:r>
            <a:endParaRPr lang="en-US" altLang="ja-JP" sz="2400" b="1" dirty="0" smtClean="0">
              <a:solidFill>
                <a:schemeClr val="tx2"/>
              </a:solidFill>
            </a:endParaRPr>
          </a:p>
          <a:p>
            <a:pPr marL="457200" lvl="1" indent="0">
              <a:buNone/>
            </a:pPr>
            <a:r>
              <a:rPr lang="ja-JP" altLang="en-US" sz="2000" dirty="0" smtClean="0">
                <a:solidFill>
                  <a:schemeClr val="tx2"/>
                </a:solidFill>
              </a:rPr>
              <a:t>・私たちに危険信号を知らせてくれるのが「怒り」の感情。</a:t>
            </a:r>
            <a:endParaRPr lang="en-US" altLang="ja-JP" sz="2000" dirty="0" smtClean="0">
              <a:solidFill>
                <a:schemeClr val="tx2"/>
              </a:solidFill>
            </a:endParaRPr>
          </a:p>
          <a:p>
            <a:pPr marL="457200" lvl="1" indent="0">
              <a:buNone/>
            </a:pPr>
            <a:r>
              <a:rPr lang="ja-JP" altLang="en-US" sz="2000" dirty="0" smtClean="0">
                <a:solidFill>
                  <a:schemeClr val="tx2"/>
                </a:solidFill>
              </a:rPr>
              <a:t>・危険に</a:t>
            </a:r>
            <a:r>
              <a:rPr lang="ja-JP" altLang="en-US" sz="2000" dirty="0">
                <a:solidFill>
                  <a:schemeClr val="tx2"/>
                </a:solidFill>
              </a:rPr>
              <a:t>感じる内容は、命の危険を感じるような大きな出来事だけでなく、</a:t>
            </a:r>
            <a:endParaRPr lang="en-US" altLang="ja-JP" sz="2000" dirty="0">
              <a:solidFill>
                <a:schemeClr val="tx2"/>
              </a:solidFill>
            </a:endParaRPr>
          </a:p>
          <a:p>
            <a:pPr marL="457200" lvl="1" indent="0">
              <a:buNone/>
            </a:pPr>
            <a:r>
              <a:rPr lang="ja-JP" altLang="en-US" sz="2000" dirty="0">
                <a:solidFill>
                  <a:schemeClr val="tx2"/>
                </a:solidFill>
              </a:rPr>
              <a:t> </a:t>
            </a:r>
            <a:r>
              <a:rPr lang="ja-JP" altLang="en-US" sz="2000" dirty="0" smtClean="0">
                <a:solidFill>
                  <a:schemeClr val="tx2"/>
                </a:solidFill>
              </a:rPr>
              <a:t> 自分</a:t>
            </a:r>
            <a:r>
              <a:rPr lang="ja-JP" altLang="en-US" sz="2000" dirty="0">
                <a:solidFill>
                  <a:schemeClr val="tx2"/>
                </a:solidFill>
              </a:rPr>
              <a:t>が脅かされることなら何</a:t>
            </a:r>
            <a:r>
              <a:rPr lang="ja-JP" altLang="en-US" sz="2000" dirty="0" smtClean="0">
                <a:solidFill>
                  <a:schemeClr val="tx2"/>
                </a:solidFill>
              </a:rPr>
              <a:t>でも含まれる。</a:t>
            </a:r>
            <a:endParaRPr lang="en-US" altLang="ja-JP" sz="2000" dirty="0">
              <a:solidFill>
                <a:schemeClr val="tx2"/>
              </a:solidFill>
            </a:endParaRPr>
          </a:p>
          <a:p>
            <a:pPr marL="457200" lvl="1" indent="0">
              <a:buNone/>
            </a:pPr>
            <a:endParaRPr lang="en-US" altLang="ja-JP" sz="2000" dirty="0">
              <a:solidFill>
                <a:schemeClr val="tx2"/>
              </a:solidFill>
            </a:endParaRPr>
          </a:p>
          <a:p>
            <a:r>
              <a:rPr lang="ja-JP" altLang="en-US" sz="2400" b="1" dirty="0" smtClean="0">
                <a:solidFill>
                  <a:schemeClr val="tx2"/>
                </a:solidFill>
              </a:rPr>
              <a:t>相手の攻撃は相手が危険を感じた時の反応</a:t>
            </a:r>
            <a:endParaRPr lang="en-US" altLang="ja-JP" sz="2400" b="1" dirty="0" smtClean="0">
              <a:solidFill>
                <a:schemeClr val="tx2"/>
              </a:solidFill>
            </a:endParaRPr>
          </a:p>
          <a:p>
            <a:pPr marL="457200" lvl="1" indent="0">
              <a:buNone/>
            </a:pPr>
            <a:r>
              <a:rPr lang="ja-JP" altLang="en-US" sz="2000" dirty="0" smtClean="0">
                <a:solidFill>
                  <a:schemeClr val="tx2"/>
                </a:solidFill>
              </a:rPr>
              <a:t>・相手は、なんらかの</a:t>
            </a:r>
            <a:r>
              <a:rPr lang="ja-JP" altLang="en-US" sz="2000" dirty="0">
                <a:solidFill>
                  <a:schemeClr val="tx2"/>
                </a:solidFill>
              </a:rPr>
              <a:t>危険</a:t>
            </a:r>
            <a:r>
              <a:rPr lang="ja-JP" altLang="en-US" sz="2000" dirty="0" smtClean="0">
                <a:solidFill>
                  <a:schemeClr val="tx2"/>
                </a:solidFill>
              </a:rPr>
              <a:t>を感じた時に、あなたを攻撃してくる。</a:t>
            </a:r>
            <a:endParaRPr lang="en-US" altLang="ja-JP" sz="2000" dirty="0" smtClean="0">
              <a:solidFill>
                <a:schemeClr val="tx2"/>
              </a:solidFill>
            </a:endParaRPr>
          </a:p>
          <a:p>
            <a:pPr marL="457200" lvl="1" indent="0">
              <a:buNone/>
            </a:pPr>
            <a:r>
              <a:rPr lang="ja-JP" altLang="en-US" sz="2000" dirty="0" smtClean="0">
                <a:solidFill>
                  <a:schemeClr val="tx2"/>
                </a:solidFill>
              </a:rPr>
              <a:t>・危険を感じた時の反応は、支離滅裂であることもある。</a:t>
            </a:r>
            <a:endParaRPr lang="en-US" altLang="ja-JP" sz="2000" dirty="0" smtClean="0">
              <a:solidFill>
                <a:schemeClr val="tx2"/>
              </a:solidFill>
            </a:endParaRPr>
          </a:p>
          <a:p>
            <a:pPr lvl="1"/>
            <a:endParaRPr lang="ja-JP" altLang="en-US" sz="2000" dirty="0" smtClean="0"/>
          </a:p>
        </p:txBody>
      </p:sp>
      <p:sp>
        <p:nvSpPr>
          <p:cNvPr id="4" name="Rectangle 6"/>
          <p:cNvSpPr>
            <a:spLocks noChangeArrowheads="1"/>
          </p:cNvSpPr>
          <p:nvPr/>
        </p:nvSpPr>
        <p:spPr bwMode="auto">
          <a:xfrm>
            <a:off x="4811317" y="6585387"/>
            <a:ext cx="3988592"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spcBef>
                <a:spcPct val="20000"/>
              </a:spcBef>
              <a:buClr>
                <a:srgbClr val="8CB1D0"/>
              </a:buClr>
              <a:buFont typeface="Wingdings" pitchFamily="2" charset="2"/>
              <a:buNone/>
            </a:pPr>
            <a:r>
              <a:rPr lang="ja-JP" altLang="en-US" sz="1200" dirty="0">
                <a:solidFill>
                  <a:schemeClr val="tx2"/>
                </a:solidFill>
              </a:rPr>
              <a:t>出典：水島</a:t>
            </a:r>
            <a:r>
              <a:rPr lang="ja-JP" altLang="en-US" sz="1200" dirty="0" smtClean="0">
                <a:solidFill>
                  <a:schemeClr val="tx2"/>
                </a:solidFill>
              </a:rPr>
              <a:t>広子：怒りがスーッ</a:t>
            </a:r>
            <a:r>
              <a:rPr lang="ja-JP" altLang="en-US" sz="1200" dirty="0">
                <a:solidFill>
                  <a:schemeClr val="tx2"/>
                </a:solidFill>
              </a:rPr>
              <a:t>と</a:t>
            </a:r>
            <a:r>
              <a:rPr lang="ja-JP" altLang="en-US" sz="1200" dirty="0" smtClean="0">
                <a:solidFill>
                  <a:schemeClr val="tx2"/>
                </a:solidFill>
              </a:rPr>
              <a:t>消える本</a:t>
            </a:r>
            <a:r>
              <a:rPr lang="en-US" altLang="ja-JP" sz="1200" dirty="0" smtClean="0">
                <a:solidFill>
                  <a:schemeClr val="tx2"/>
                </a:solidFill>
              </a:rPr>
              <a:t>,</a:t>
            </a:r>
            <a:r>
              <a:rPr lang="ja-JP" altLang="en-US" sz="1200" dirty="0" smtClean="0">
                <a:solidFill>
                  <a:schemeClr val="tx2"/>
                </a:solidFill>
              </a:rPr>
              <a:t>大和出版</a:t>
            </a:r>
            <a:r>
              <a:rPr lang="en-US" altLang="ja-JP" sz="1200" dirty="0" smtClean="0">
                <a:solidFill>
                  <a:schemeClr val="tx2"/>
                </a:solidFill>
              </a:rPr>
              <a:t>,2011</a:t>
            </a:r>
            <a:r>
              <a:rPr lang="ja-JP" altLang="en-US" sz="1200" dirty="0">
                <a:solidFill>
                  <a:schemeClr val="tx2"/>
                </a:solidFill>
              </a:rPr>
              <a:t>　</a:t>
            </a:r>
            <a:endParaRPr lang="en-US" altLang="ja-JP" sz="1200" dirty="0">
              <a:solidFill>
                <a:schemeClr val="tx2"/>
              </a:solidFill>
            </a:endParaRPr>
          </a:p>
        </p:txBody>
      </p:sp>
    </p:spTree>
    <p:extLst>
      <p:ext uri="{BB962C8B-B14F-4D97-AF65-F5344CB8AC3E}">
        <p14:creationId xmlns:p14="http://schemas.microsoft.com/office/powerpoint/2010/main" val="3392366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077200" cy="731838"/>
          </a:xfrm>
        </p:spPr>
        <p:txBody>
          <a:bodyPr/>
          <a:lstStyle/>
          <a:p>
            <a:r>
              <a:rPr lang="ja-JP" altLang="en-US" sz="3200" b="1" dirty="0">
                <a:solidFill>
                  <a:schemeClr val="tx2"/>
                </a:solidFill>
              </a:rPr>
              <a:t>他者</a:t>
            </a:r>
            <a:r>
              <a:rPr lang="ja-JP" altLang="en-US" sz="3200" b="1" dirty="0" smtClean="0">
                <a:solidFill>
                  <a:schemeClr val="tx2"/>
                </a:solidFill>
              </a:rPr>
              <a:t>を攻撃しやすい人</a:t>
            </a:r>
            <a:endParaRPr kumimoji="1" lang="ja-JP" altLang="en-US" sz="3200" b="1" dirty="0">
              <a:solidFill>
                <a:schemeClr val="tx2"/>
              </a:solidFill>
            </a:endParaRPr>
          </a:p>
        </p:txBody>
      </p:sp>
      <p:sp>
        <p:nvSpPr>
          <p:cNvPr id="3" name="コンテンツ プレースホルダー 2"/>
          <p:cNvSpPr>
            <a:spLocks noGrp="1"/>
          </p:cNvSpPr>
          <p:nvPr>
            <p:ph idx="1"/>
          </p:nvPr>
        </p:nvSpPr>
        <p:spPr>
          <a:xfrm>
            <a:off x="179512" y="1772816"/>
            <a:ext cx="8964488" cy="2797917"/>
          </a:xfrm>
        </p:spPr>
        <p:txBody>
          <a:bodyPr/>
          <a:lstStyle/>
          <a:p>
            <a:r>
              <a:rPr lang="ja-JP" altLang="en-US" sz="2400" b="1" dirty="0">
                <a:solidFill>
                  <a:schemeClr val="tx2"/>
                </a:solidFill>
              </a:rPr>
              <a:t>心</a:t>
            </a:r>
            <a:r>
              <a:rPr lang="ja-JP" altLang="en-US" sz="2400" b="1" dirty="0" smtClean="0">
                <a:solidFill>
                  <a:schemeClr val="tx2"/>
                </a:solidFill>
              </a:rPr>
              <a:t>が傷ついている人</a:t>
            </a:r>
            <a:endParaRPr lang="en-US" altLang="ja-JP" sz="2400" b="1" dirty="0" smtClean="0">
              <a:solidFill>
                <a:schemeClr val="tx2"/>
              </a:solidFill>
            </a:endParaRPr>
          </a:p>
          <a:p>
            <a:pPr marL="457200" lvl="1" indent="0">
              <a:buNone/>
            </a:pPr>
            <a:r>
              <a:rPr lang="ja-JP" altLang="en-US" sz="2000" dirty="0" smtClean="0">
                <a:solidFill>
                  <a:schemeClr val="tx2"/>
                </a:solidFill>
              </a:rPr>
              <a:t>・過去にひどく傷ついた体験がある場合、その傷の部分が敏感になっている。</a:t>
            </a:r>
            <a:endParaRPr lang="en-US" altLang="ja-JP" sz="2000" dirty="0" smtClean="0">
              <a:solidFill>
                <a:schemeClr val="tx2"/>
              </a:solidFill>
            </a:endParaRPr>
          </a:p>
          <a:p>
            <a:pPr marL="457200" lvl="1" indent="0">
              <a:buNone/>
            </a:pPr>
            <a:r>
              <a:rPr lang="ja-JP" altLang="en-US" sz="2000" dirty="0" smtClean="0">
                <a:solidFill>
                  <a:schemeClr val="tx2"/>
                </a:solidFill>
              </a:rPr>
              <a:t>・他の人なら</a:t>
            </a:r>
            <a:r>
              <a:rPr lang="ja-JP" altLang="en-US" sz="2000" dirty="0">
                <a:solidFill>
                  <a:schemeClr val="tx2"/>
                </a:solidFill>
              </a:rPr>
              <a:t>危険</a:t>
            </a:r>
            <a:r>
              <a:rPr lang="ja-JP" altLang="en-US" sz="2000" dirty="0" smtClean="0">
                <a:solidFill>
                  <a:schemeClr val="tx2"/>
                </a:solidFill>
              </a:rPr>
              <a:t>と感じないことでも脅威に感じやすい。</a:t>
            </a:r>
            <a:endParaRPr lang="en-US" altLang="ja-JP" sz="2000" dirty="0" smtClean="0">
              <a:solidFill>
                <a:schemeClr val="tx2"/>
              </a:solidFill>
            </a:endParaRPr>
          </a:p>
          <a:p>
            <a:pPr marL="457200" lvl="1" indent="0">
              <a:buNone/>
            </a:pPr>
            <a:endParaRPr lang="en-US" altLang="ja-JP" sz="2000" dirty="0">
              <a:solidFill>
                <a:schemeClr val="tx2"/>
              </a:solidFill>
            </a:endParaRPr>
          </a:p>
          <a:p>
            <a:r>
              <a:rPr lang="ja-JP" altLang="en-US" sz="2400" b="1" dirty="0" smtClean="0">
                <a:solidFill>
                  <a:schemeClr val="tx2"/>
                </a:solidFill>
              </a:rPr>
              <a:t>変化に弱い人</a:t>
            </a:r>
            <a:endParaRPr lang="en-US" altLang="ja-JP" sz="2400" b="1" dirty="0" smtClean="0">
              <a:solidFill>
                <a:schemeClr val="tx2"/>
              </a:solidFill>
            </a:endParaRPr>
          </a:p>
          <a:p>
            <a:pPr marL="457200" lvl="1" indent="0">
              <a:buNone/>
            </a:pPr>
            <a:r>
              <a:rPr lang="ja-JP" altLang="en-US" sz="2000" dirty="0" smtClean="0">
                <a:solidFill>
                  <a:schemeClr val="tx2"/>
                </a:solidFill>
              </a:rPr>
              <a:t>・性格的に不安を感じやすい人。</a:t>
            </a:r>
            <a:endParaRPr lang="en-US" altLang="ja-JP" sz="2000" dirty="0" smtClean="0">
              <a:solidFill>
                <a:schemeClr val="tx2"/>
              </a:solidFill>
            </a:endParaRPr>
          </a:p>
          <a:p>
            <a:pPr marL="457200" lvl="1" indent="0">
              <a:buNone/>
            </a:pPr>
            <a:endParaRPr lang="en-US" altLang="ja-JP" sz="2000" dirty="0" smtClean="0"/>
          </a:p>
          <a:p>
            <a:pPr lvl="1"/>
            <a:endParaRPr lang="ja-JP" altLang="en-US" sz="2000" dirty="0" smtClean="0"/>
          </a:p>
        </p:txBody>
      </p:sp>
      <p:sp>
        <p:nvSpPr>
          <p:cNvPr id="4" name="Rectangle 6"/>
          <p:cNvSpPr>
            <a:spLocks noChangeArrowheads="1"/>
          </p:cNvSpPr>
          <p:nvPr/>
        </p:nvSpPr>
        <p:spPr bwMode="auto">
          <a:xfrm>
            <a:off x="4811317" y="6585387"/>
            <a:ext cx="3988592"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spcBef>
                <a:spcPct val="20000"/>
              </a:spcBef>
              <a:buClr>
                <a:srgbClr val="8CB1D0"/>
              </a:buClr>
              <a:buFont typeface="Wingdings" pitchFamily="2" charset="2"/>
              <a:buNone/>
            </a:pPr>
            <a:r>
              <a:rPr lang="ja-JP" altLang="en-US" sz="1200" dirty="0">
                <a:solidFill>
                  <a:schemeClr val="tx2"/>
                </a:solidFill>
              </a:rPr>
              <a:t>出典：水島</a:t>
            </a:r>
            <a:r>
              <a:rPr lang="ja-JP" altLang="en-US" sz="1200" dirty="0" smtClean="0">
                <a:solidFill>
                  <a:schemeClr val="tx2"/>
                </a:solidFill>
              </a:rPr>
              <a:t>広子：怒りがスーッ</a:t>
            </a:r>
            <a:r>
              <a:rPr lang="ja-JP" altLang="en-US" sz="1200" dirty="0">
                <a:solidFill>
                  <a:schemeClr val="tx2"/>
                </a:solidFill>
              </a:rPr>
              <a:t>と</a:t>
            </a:r>
            <a:r>
              <a:rPr lang="ja-JP" altLang="en-US" sz="1200" dirty="0" smtClean="0">
                <a:solidFill>
                  <a:schemeClr val="tx2"/>
                </a:solidFill>
              </a:rPr>
              <a:t>消える本</a:t>
            </a:r>
            <a:r>
              <a:rPr lang="en-US" altLang="ja-JP" sz="1200" dirty="0" smtClean="0">
                <a:solidFill>
                  <a:schemeClr val="tx2"/>
                </a:solidFill>
              </a:rPr>
              <a:t>,</a:t>
            </a:r>
            <a:r>
              <a:rPr lang="ja-JP" altLang="en-US" sz="1200" dirty="0" smtClean="0">
                <a:solidFill>
                  <a:schemeClr val="tx2"/>
                </a:solidFill>
              </a:rPr>
              <a:t>大和出版</a:t>
            </a:r>
            <a:r>
              <a:rPr lang="en-US" altLang="ja-JP" sz="1200" dirty="0" smtClean="0">
                <a:solidFill>
                  <a:schemeClr val="tx2"/>
                </a:solidFill>
              </a:rPr>
              <a:t>,2011</a:t>
            </a:r>
            <a:r>
              <a:rPr lang="ja-JP" altLang="en-US" sz="1200" dirty="0">
                <a:solidFill>
                  <a:schemeClr val="tx2"/>
                </a:solidFill>
              </a:rPr>
              <a:t>　</a:t>
            </a:r>
            <a:endParaRPr lang="en-US" altLang="ja-JP" sz="1200" dirty="0">
              <a:solidFill>
                <a:schemeClr val="tx2"/>
              </a:solidFill>
            </a:endParaRPr>
          </a:p>
        </p:txBody>
      </p:sp>
      <p:sp>
        <p:nvSpPr>
          <p:cNvPr id="5" name="ストライプ矢印 4"/>
          <p:cNvSpPr/>
          <p:nvPr/>
        </p:nvSpPr>
        <p:spPr bwMode="auto">
          <a:xfrm rot="5400000">
            <a:off x="4007582" y="4029421"/>
            <a:ext cx="360040" cy="1247429"/>
          </a:xfrm>
          <a:prstGeom prst="stripedRightArrow">
            <a:avLst/>
          </a:prstGeom>
          <a:solidFill>
            <a:schemeClr val="tx1">
              <a:lumMod val="60000"/>
              <a:lumOff val="40000"/>
            </a:schemeClr>
          </a:solidFill>
          <a:ln w="38100" cap="flat" cmpd="dbl"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コンテンツ プレースホルダー 2"/>
          <p:cNvSpPr txBox="1">
            <a:spLocks/>
          </p:cNvSpPr>
          <p:nvPr/>
        </p:nvSpPr>
        <p:spPr bwMode="auto">
          <a:xfrm>
            <a:off x="179512" y="4948371"/>
            <a:ext cx="8820472" cy="1398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8CB1D0"/>
              </a:buClr>
              <a:buFont typeface="Wingdings" pitchFamily="2" charset="2"/>
              <a:buChar char="l"/>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8CB1D0"/>
              </a:buClr>
              <a:buFont typeface="Wingdings"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rgbClr val="8CB1D0"/>
              </a:buClr>
              <a:buFont typeface="Wingdings"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rgbClr val="8CB1D0"/>
              </a:buClr>
              <a:buFont typeface="Wingdings"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rgbClr val="8CB1D0"/>
              </a:buClr>
              <a:buFont typeface="Wingdings" pitchFamily="2" charset="2"/>
              <a:buChar char="l"/>
              <a:defRPr kumimoji="1" sz="2000">
                <a:solidFill>
                  <a:schemeClr val="tx1"/>
                </a:solidFill>
                <a:latin typeface="+mn-lt"/>
                <a:ea typeface="+mn-ea"/>
              </a:defRPr>
            </a:lvl9pPr>
          </a:lstStyle>
          <a:p>
            <a:pPr lvl="1"/>
            <a:endParaRPr lang="ja-JP" altLang="en-US" sz="2000" kern="0" dirty="0" smtClean="0"/>
          </a:p>
        </p:txBody>
      </p:sp>
      <p:sp>
        <p:nvSpPr>
          <p:cNvPr id="7" name="Rectangle 6"/>
          <p:cNvSpPr>
            <a:spLocks noChangeArrowheads="1"/>
          </p:cNvSpPr>
          <p:nvPr/>
        </p:nvSpPr>
        <p:spPr bwMode="auto">
          <a:xfrm>
            <a:off x="404156" y="5179500"/>
            <a:ext cx="8371184" cy="936699"/>
          </a:xfrm>
          <a:prstGeom prst="rect">
            <a:avLst/>
          </a:prstGeom>
          <a:solidFill>
            <a:srgbClr val="A7DFB2"/>
          </a:solidFill>
          <a:ln w="28575">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marL="0" indent="0" algn="l">
              <a:buNone/>
            </a:pPr>
            <a:r>
              <a:rPr lang="ja-JP" altLang="en-US" sz="2400" b="1" kern="0" dirty="0" smtClean="0">
                <a:solidFill>
                  <a:schemeClr val="tx2"/>
                </a:solidFill>
              </a:rPr>
              <a:t>　自分から</a:t>
            </a:r>
            <a:r>
              <a:rPr lang="ja-JP" altLang="en-US" sz="2400" b="1" kern="0" dirty="0">
                <a:solidFill>
                  <a:schemeClr val="tx2"/>
                </a:solidFill>
              </a:rPr>
              <a:t>みればたいしたことがない場合でも</a:t>
            </a:r>
            <a:r>
              <a:rPr lang="ja-JP" altLang="en-US" sz="2400" b="1" kern="0" dirty="0" smtClean="0">
                <a:solidFill>
                  <a:schemeClr val="tx2"/>
                </a:solidFill>
              </a:rPr>
              <a:t>、相手</a:t>
            </a:r>
            <a:r>
              <a:rPr lang="ja-JP" altLang="en-US" sz="2400" b="1" kern="0" dirty="0">
                <a:solidFill>
                  <a:schemeClr val="tx2"/>
                </a:solidFill>
              </a:rPr>
              <a:t>にとって</a:t>
            </a:r>
            <a:r>
              <a:rPr lang="ja-JP" altLang="en-US" sz="2400" b="1" kern="0" dirty="0" smtClean="0">
                <a:solidFill>
                  <a:schemeClr val="tx2"/>
                </a:solidFill>
              </a:rPr>
              <a:t>は</a:t>
            </a:r>
            <a:endParaRPr lang="en-US" altLang="ja-JP" sz="2400" b="1" kern="0" dirty="0" smtClean="0">
              <a:solidFill>
                <a:schemeClr val="tx2"/>
              </a:solidFill>
            </a:endParaRPr>
          </a:p>
          <a:p>
            <a:pPr marL="0" indent="0" algn="l">
              <a:buNone/>
            </a:pPr>
            <a:r>
              <a:rPr lang="ja-JP" altLang="en-US" sz="2400" b="1" kern="0" dirty="0">
                <a:solidFill>
                  <a:schemeClr val="tx2"/>
                </a:solidFill>
              </a:rPr>
              <a:t>　</a:t>
            </a:r>
            <a:r>
              <a:rPr lang="ja-JP" altLang="en-US" sz="2400" b="1" kern="0" dirty="0" smtClean="0">
                <a:solidFill>
                  <a:schemeClr val="tx2"/>
                </a:solidFill>
              </a:rPr>
              <a:t>「危険信号」となっているかもしれない</a:t>
            </a:r>
            <a:r>
              <a:rPr lang="ja-JP" altLang="en-US" sz="2400" b="1" kern="0" dirty="0">
                <a:solidFill>
                  <a:schemeClr val="tx2"/>
                </a:solidFill>
              </a:rPr>
              <a:t>。</a:t>
            </a:r>
            <a:endParaRPr lang="en-US" altLang="ja-JP" sz="2400" kern="0" dirty="0">
              <a:solidFill>
                <a:schemeClr val="tx2"/>
              </a:solidFill>
            </a:endParaRPr>
          </a:p>
        </p:txBody>
      </p:sp>
    </p:spTree>
    <p:extLst>
      <p:ext uri="{BB962C8B-B14F-4D97-AF65-F5344CB8AC3E}">
        <p14:creationId xmlns:p14="http://schemas.microsoft.com/office/powerpoint/2010/main" val="2785254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8077200" cy="731838"/>
          </a:xfrm>
        </p:spPr>
        <p:txBody>
          <a:bodyPr/>
          <a:lstStyle/>
          <a:p>
            <a:r>
              <a:rPr lang="ja-JP" altLang="en-US" sz="3200" b="1" dirty="0" smtClean="0">
                <a:solidFill>
                  <a:schemeClr val="tx2"/>
                </a:solidFill>
              </a:rPr>
              <a:t>相手が</a:t>
            </a:r>
            <a:r>
              <a:rPr lang="ja-JP" altLang="en-US" sz="3200" b="1" dirty="0">
                <a:solidFill>
                  <a:schemeClr val="tx2"/>
                </a:solidFill>
              </a:rPr>
              <a:t>危険</a:t>
            </a:r>
            <a:r>
              <a:rPr lang="ja-JP" altLang="en-US" sz="3200" b="1" dirty="0" smtClean="0">
                <a:solidFill>
                  <a:schemeClr val="tx2"/>
                </a:solidFill>
              </a:rPr>
              <a:t>を感じ、攻撃しやすい場合とは</a:t>
            </a:r>
            <a:endParaRPr kumimoji="1" lang="ja-JP" altLang="en-US" sz="3200" b="1" dirty="0">
              <a:solidFill>
                <a:schemeClr val="tx2"/>
              </a:solidFill>
            </a:endParaRPr>
          </a:p>
        </p:txBody>
      </p:sp>
      <p:sp>
        <p:nvSpPr>
          <p:cNvPr id="3" name="コンテンツ プレースホルダー 2"/>
          <p:cNvSpPr>
            <a:spLocks noGrp="1"/>
          </p:cNvSpPr>
          <p:nvPr>
            <p:ph idx="1"/>
          </p:nvPr>
        </p:nvSpPr>
        <p:spPr>
          <a:xfrm>
            <a:off x="323528" y="1340768"/>
            <a:ext cx="8476381" cy="4608512"/>
          </a:xfrm>
        </p:spPr>
        <p:txBody>
          <a:bodyPr/>
          <a:lstStyle/>
          <a:p>
            <a:r>
              <a:rPr lang="ja-JP" altLang="en-US" sz="2400" b="1" dirty="0">
                <a:solidFill>
                  <a:schemeClr val="tx2"/>
                </a:solidFill>
              </a:rPr>
              <a:t>相手</a:t>
            </a:r>
            <a:r>
              <a:rPr lang="ja-JP" altLang="en-US" sz="2400" b="1" dirty="0" smtClean="0">
                <a:solidFill>
                  <a:schemeClr val="tx2"/>
                </a:solidFill>
              </a:rPr>
              <a:t>の敷地に踏み込んでいる。</a:t>
            </a:r>
            <a:endParaRPr lang="en-US" altLang="ja-JP" sz="2400" b="1" dirty="0" smtClean="0">
              <a:solidFill>
                <a:schemeClr val="tx2"/>
              </a:solidFill>
            </a:endParaRPr>
          </a:p>
          <a:p>
            <a:pPr marL="457200" lvl="1" indent="0">
              <a:buNone/>
            </a:pPr>
            <a:r>
              <a:rPr lang="ja-JP" altLang="en-US" sz="2000" dirty="0" smtClean="0">
                <a:solidFill>
                  <a:schemeClr val="tx2"/>
                </a:solidFill>
              </a:rPr>
              <a:t>・人にはそれぞれ事情があり、踏み込まれたくない領域がある。</a:t>
            </a:r>
            <a:endParaRPr lang="en-US" altLang="ja-JP" sz="2000" dirty="0" smtClean="0">
              <a:solidFill>
                <a:schemeClr val="tx2"/>
              </a:solidFill>
            </a:endParaRPr>
          </a:p>
          <a:p>
            <a:pPr marL="457200" lvl="1" indent="0">
              <a:buNone/>
            </a:pPr>
            <a:r>
              <a:rPr lang="ja-JP" altLang="en-US" sz="2000" dirty="0" smtClean="0">
                <a:solidFill>
                  <a:schemeClr val="tx2"/>
                </a:solidFill>
              </a:rPr>
              <a:t>・媚びることも、含まれる。</a:t>
            </a:r>
            <a:endParaRPr lang="en-US" altLang="ja-JP" sz="2000" dirty="0" smtClean="0">
              <a:solidFill>
                <a:schemeClr val="tx2"/>
              </a:solidFill>
            </a:endParaRPr>
          </a:p>
          <a:p>
            <a:r>
              <a:rPr lang="ja-JP" altLang="en-US" sz="2400" b="1" dirty="0" smtClean="0">
                <a:solidFill>
                  <a:schemeClr val="tx2"/>
                </a:solidFill>
              </a:rPr>
              <a:t>知らず知らずのうちに相手を責めている。</a:t>
            </a:r>
            <a:endParaRPr lang="en-US" altLang="ja-JP" sz="2400" b="1" dirty="0" smtClean="0">
              <a:solidFill>
                <a:schemeClr val="tx2"/>
              </a:solidFill>
            </a:endParaRPr>
          </a:p>
          <a:p>
            <a:pPr marL="457200" lvl="1" indent="0">
              <a:buNone/>
            </a:pPr>
            <a:r>
              <a:rPr lang="ja-JP" altLang="en-US" sz="2000" dirty="0" smtClean="0">
                <a:solidFill>
                  <a:schemeClr val="tx2"/>
                </a:solidFill>
              </a:rPr>
              <a:t>・自分は相手を責めているつもりがなくても、相手に「責められている」と</a:t>
            </a:r>
            <a:endParaRPr lang="en-US" altLang="ja-JP" sz="2000" dirty="0" smtClean="0">
              <a:solidFill>
                <a:schemeClr val="tx2"/>
              </a:solidFill>
            </a:endParaRPr>
          </a:p>
          <a:p>
            <a:pPr marL="457200" lvl="1" indent="0">
              <a:buNone/>
            </a:pPr>
            <a:r>
              <a:rPr lang="ja-JP" altLang="en-US" sz="2000" dirty="0">
                <a:solidFill>
                  <a:schemeClr val="tx2"/>
                </a:solidFill>
              </a:rPr>
              <a:t>　</a:t>
            </a:r>
            <a:r>
              <a:rPr lang="ja-JP" altLang="en-US" sz="2000" dirty="0" smtClean="0">
                <a:solidFill>
                  <a:schemeClr val="tx2"/>
                </a:solidFill>
              </a:rPr>
              <a:t>受け取られてしまうことはよくあること。</a:t>
            </a:r>
            <a:endParaRPr lang="en-US" altLang="ja-JP" sz="2000" dirty="0" smtClean="0">
              <a:solidFill>
                <a:schemeClr val="tx2"/>
              </a:solidFill>
            </a:endParaRPr>
          </a:p>
          <a:p>
            <a:r>
              <a:rPr lang="ja-JP" altLang="en-US" sz="2400" b="1" dirty="0" smtClean="0">
                <a:solidFill>
                  <a:schemeClr val="tx2"/>
                </a:solidFill>
              </a:rPr>
              <a:t>相手が大切にしているものを踏みつけてしまっている。</a:t>
            </a:r>
            <a:endParaRPr lang="en-US" altLang="ja-JP" sz="2400" b="1" dirty="0">
              <a:solidFill>
                <a:schemeClr val="tx2"/>
              </a:solidFill>
            </a:endParaRPr>
          </a:p>
          <a:p>
            <a:pPr marL="457200" lvl="1" indent="0">
              <a:buNone/>
            </a:pPr>
            <a:r>
              <a:rPr lang="ja-JP" altLang="en-US" sz="2000" dirty="0" smtClean="0">
                <a:solidFill>
                  <a:schemeClr val="tx2"/>
                </a:solidFill>
              </a:rPr>
              <a:t>・自分にとってどうでもよいことを相手は大切にしていることもある。</a:t>
            </a:r>
            <a:endParaRPr lang="en-US" altLang="ja-JP" sz="2000" dirty="0" smtClean="0">
              <a:solidFill>
                <a:schemeClr val="tx2"/>
              </a:solidFill>
            </a:endParaRPr>
          </a:p>
          <a:p>
            <a:r>
              <a:rPr lang="ja-JP" altLang="en-US" sz="2400" b="1" dirty="0" smtClean="0">
                <a:solidFill>
                  <a:schemeClr val="tx2"/>
                </a:solidFill>
              </a:rPr>
              <a:t>相手が我慢していることをしている。</a:t>
            </a:r>
            <a:endParaRPr lang="en-US" altLang="ja-JP" sz="2400" b="1" dirty="0">
              <a:solidFill>
                <a:schemeClr val="tx2"/>
              </a:solidFill>
            </a:endParaRPr>
          </a:p>
          <a:p>
            <a:pPr marL="457200" lvl="1" indent="0">
              <a:buNone/>
            </a:pPr>
            <a:r>
              <a:rPr lang="ja-JP" altLang="en-US" sz="2000" dirty="0" smtClean="0">
                <a:solidFill>
                  <a:schemeClr val="tx2"/>
                </a:solidFill>
              </a:rPr>
              <a:t>・人は我慢していると少しのことでも侮辱と受けとめやすい。</a:t>
            </a:r>
            <a:endParaRPr lang="en-US" altLang="ja-JP" sz="2000" dirty="0" smtClean="0">
              <a:solidFill>
                <a:schemeClr val="tx2"/>
              </a:solidFill>
            </a:endParaRPr>
          </a:p>
          <a:p>
            <a:r>
              <a:rPr lang="ja-JP" altLang="en-US" sz="2400" b="1" dirty="0" smtClean="0">
                <a:solidFill>
                  <a:schemeClr val="tx2"/>
                </a:solidFill>
              </a:rPr>
              <a:t>つい「余計な一言」を言っている。</a:t>
            </a:r>
            <a:endParaRPr lang="en-US" altLang="ja-JP" sz="2400" b="1" dirty="0">
              <a:solidFill>
                <a:schemeClr val="tx2"/>
              </a:solidFill>
            </a:endParaRPr>
          </a:p>
          <a:p>
            <a:pPr lvl="1"/>
            <a:endParaRPr lang="en-US" altLang="ja-JP" sz="2000" dirty="0"/>
          </a:p>
          <a:p>
            <a:pPr lvl="1"/>
            <a:endParaRPr lang="en-US" altLang="ja-JP" sz="2000" dirty="0"/>
          </a:p>
          <a:p>
            <a:pPr lvl="1"/>
            <a:endParaRPr lang="en-US" altLang="ja-JP" sz="2000" dirty="0"/>
          </a:p>
          <a:p>
            <a:pPr lvl="1"/>
            <a:endParaRPr lang="ja-JP" altLang="en-US" sz="2000" dirty="0" smtClean="0"/>
          </a:p>
        </p:txBody>
      </p:sp>
      <p:sp>
        <p:nvSpPr>
          <p:cNvPr id="4" name="Rectangle 6"/>
          <p:cNvSpPr>
            <a:spLocks noChangeArrowheads="1"/>
          </p:cNvSpPr>
          <p:nvPr/>
        </p:nvSpPr>
        <p:spPr bwMode="auto">
          <a:xfrm>
            <a:off x="4811317" y="6585387"/>
            <a:ext cx="3988592"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spcBef>
                <a:spcPct val="20000"/>
              </a:spcBef>
              <a:buClr>
                <a:srgbClr val="8CB1D0"/>
              </a:buClr>
              <a:buFont typeface="Wingdings" pitchFamily="2" charset="2"/>
              <a:buNone/>
            </a:pPr>
            <a:r>
              <a:rPr lang="ja-JP" altLang="en-US" sz="1200" dirty="0">
                <a:solidFill>
                  <a:schemeClr val="tx2"/>
                </a:solidFill>
              </a:rPr>
              <a:t>出典：水島</a:t>
            </a:r>
            <a:r>
              <a:rPr lang="ja-JP" altLang="en-US" sz="1200" dirty="0" smtClean="0">
                <a:solidFill>
                  <a:schemeClr val="tx2"/>
                </a:solidFill>
              </a:rPr>
              <a:t>広子：怒りがスーッ</a:t>
            </a:r>
            <a:r>
              <a:rPr lang="ja-JP" altLang="en-US" sz="1200" dirty="0">
                <a:solidFill>
                  <a:schemeClr val="tx2"/>
                </a:solidFill>
              </a:rPr>
              <a:t>と</a:t>
            </a:r>
            <a:r>
              <a:rPr lang="ja-JP" altLang="en-US" sz="1200" dirty="0" smtClean="0">
                <a:solidFill>
                  <a:schemeClr val="tx2"/>
                </a:solidFill>
              </a:rPr>
              <a:t>消える本</a:t>
            </a:r>
            <a:r>
              <a:rPr lang="en-US" altLang="ja-JP" sz="1200" dirty="0" smtClean="0">
                <a:solidFill>
                  <a:schemeClr val="tx2"/>
                </a:solidFill>
              </a:rPr>
              <a:t>,</a:t>
            </a:r>
            <a:r>
              <a:rPr lang="ja-JP" altLang="en-US" sz="1200" dirty="0" smtClean="0">
                <a:solidFill>
                  <a:schemeClr val="tx2"/>
                </a:solidFill>
              </a:rPr>
              <a:t>大和出版</a:t>
            </a:r>
            <a:r>
              <a:rPr lang="en-US" altLang="ja-JP" sz="1200" dirty="0" smtClean="0">
                <a:solidFill>
                  <a:schemeClr val="tx2"/>
                </a:solidFill>
              </a:rPr>
              <a:t>,2011</a:t>
            </a:r>
            <a:r>
              <a:rPr lang="ja-JP" altLang="en-US" sz="1200" dirty="0">
                <a:solidFill>
                  <a:schemeClr val="tx2"/>
                </a:solidFill>
              </a:rPr>
              <a:t>　</a:t>
            </a:r>
            <a:endParaRPr lang="en-US" altLang="ja-JP" sz="1200" dirty="0">
              <a:solidFill>
                <a:schemeClr val="tx2"/>
              </a:solidFill>
            </a:endParaRPr>
          </a:p>
        </p:txBody>
      </p:sp>
    </p:spTree>
    <p:extLst>
      <p:ext uri="{BB962C8B-B14F-4D97-AF65-F5344CB8AC3E}">
        <p14:creationId xmlns:p14="http://schemas.microsoft.com/office/powerpoint/2010/main" val="3704353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8077200" cy="731838"/>
          </a:xfrm>
        </p:spPr>
        <p:txBody>
          <a:bodyPr/>
          <a:lstStyle/>
          <a:p>
            <a:r>
              <a:rPr lang="ja-JP" altLang="en-US" sz="3200" b="1" dirty="0" smtClean="0">
                <a:solidFill>
                  <a:schemeClr val="tx2"/>
                </a:solidFill>
              </a:rPr>
              <a:t>怒りを向けられた時の対処①</a:t>
            </a:r>
            <a:endParaRPr kumimoji="1" lang="ja-JP" altLang="en-US" sz="3200" b="1" dirty="0">
              <a:solidFill>
                <a:schemeClr val="tx2"/>
              </a:solidFill>
            </a:endParaRPr>
          </a:p>
        </p:txBody>
      </p:sp>
      <p:sp>
        <p:nvSpPr>
          <p:cNvPr id="3" name="コンテンツ プレースホルダー 2"/>
          <p:cNvSpPr>
            <a:spLocks noGrp="1"/>
          </p:cNvSpPr>
          <p:nvPr>
            <p:ph idx="1"/>
          </p:nvPr>
        </p:nvSpPr>
        <p:spPr>
          <a:xfrm>
            <a:off x="323528" y="1268760"/>
            <a:ext cx="9073008" cy="4827240"/>
          </a:xfrm>
        </p:spPr>
        <p:txBody>
          <a:bodyPr/>
          <a:lstStyle/>
          <a:p>
            <a:r>
              <a:rPr lang="ja-JP" altLang="en-US" sz="2400" b="1" dirty="0" smtClean="0">
                <a:solidFill>
                  <a:schemeClr val="tx2"/>
                </a:solidFill>
              </a:rPr>
              <a:t>「</a:t>
            </a:r>
            <a:r>
              <a:rPr lang="ja-JP" altLang="en-US" sz="2400" b="1" dirty="0">
                <a:solidFill>
                  <a:schemeClr val="tx2"/>
                </a:solidFill>
              </a:rPr>
              <a:t>怒っている人は、困っている人」と</a:t>
            </a:r>
            <a:r>
              <a:rPr lang="ja-JP" altLang="en-US" sz="2400" b="1" dirty="0" smtClean="0">
                <a:solidFill>
                  <a:schemeClr val="tx2"/>
                </a:solidFill>
              </a:rPr>
              <a:t>受けとめる。</a:t>
            </a:r>
            <a:endParaRPr lang="en-US" altLang="ja-JP" sz="2400" b="1" dirty="0" smtClean="0">
              <a:solidFill>
                <a:schemeClr val="tx2"/>
              </a:solidFill>
            </a:endParaRPr>
          </a:p>
          <a:p>
            <a:pPr marL="457200" lvl="1" indent="0">
              <a:buNone/>
            </a:pPr>
            <a:r>
              <a:rPr lang="ja-JP" altLang="en-US" sz="2000" dirty="0" smtClean="0">
                <a:solidFill>
                  <a:schemeClr val="tx2"/>
                </a:solidFill>
              </a:rPr>
              <a:t>・相手から怒られたら、「</a:t>
            </a:r>
            <a:r>
              <a:rPr lang="ja-JP" altLang="en-US" sz="2000" dirty="0">
                <a:solidFill>
                  <a:schemeClr val="tx2"/>
                </a:solidFill>
              </a:rPr>
              <a:t>自分への攻撃」ではなく「相手の悲鳴」</a:t>
            </a:r>
            <a:r>
              <a:rPr lang="ja-JP" altLang="en-US" sz="2000" dirty="0" smtClean="0">
                <a:solidFill>
                  <a:schemeClr val="tx2"/>
                </a:solidFill>
              </a:rPr>
              <a:t>ととらえる。</a:t>
            </a:r>
            <a:endParaRPr lang="en-US" altLang="ja-JP" sz="2000" dirty="0" smtClean="0">
              <a:solidFill>
                <a:schemeClr val="tx2"/>
              </a:solidFill>
            </a:endParaRPr>
          </a:p>
          <a:p>
            <a:pPr marL="457200" lvl="1" indent="0">
              <a:buNone/>
            </a:pPr>
            <a:r>
              <a:rPr lang="ja-JP" altLang="en-US" sz="2000" dirty="0">
                <a:solidFill>
                  <a:schemeClr val="tx2"/>
                </a:solidFill>
              </a:rPr>
              <a:t>　</a:t>
            </a:r>
            <a:r>
              <a:rPr lang="ja-JP" altLang="en-US" sz="2000" dirty="0" smtClean="0">
                <a:solidFill>
                  <a:schemeClr val="tx2"/>
                </a:solidFill>
              </a:rPr>
              <a:t>「自分への攻撃」ととらえると、「嫌われた</a:t>
            </a:r>
            <a:r>
              <a:rPr lang="ja-JP" altLang="en-US" sz="2000" dirty="0">
                <a:solidFill>
                  <a:schemeClr val="tx2"/>
                </a:solidFill>
              </a:rPr>
              <a:t>」「自分のせいだ」</a:t>
            </a:r>
            <a:r>
              <a:rPr lang="ja-JP" altLang="en-US" sz="2000" dirty="0" smtClean="0">
                <a:solidFill>
                  <a:schemeClr val="tx2"/>
                </a:solidFill>
              </a:rPr>
              <a:t>と傷ついたり</a:t>
            </a:r>
            <a:endParaRPr lang="en-US" altLang="ja-JP" sz="2000" dirty="0" smtClean="0">
              <a:solidFill>
                <a:schemeClr val="tx2"/>
              </a:solidFill>
            </a:endParaRPr>
          </a:p>
          <a:p>
            <a:pPr marL="457200" lvl="1" indent="0">
              <a:buNone/>
            </a:pPr>
            <a:r>
              <a:rPr lang="ja-JP" altLang="en-US" sz="2000" dirty="0">
                <a:solidFill>
                  <a:schemeClr val="tx2"/>
                </a:solidFill>
              </a:rPr>
              <a:t>　</a:t>
            </a:r>
            <a:r>
              <a:rPr lang="ja-JP" altLang="en-US" sz="2000" dirty="0" smtClean="0">
                <a:solidFill>
                  <a:schemeClr val="tx2"/>
                </a:solidFill>
              </a:rPr>
              <a:t>反撃したりすることになる。</a:t>
            </a:r>
            <a:endParaRPr lang="en-US" altLang="ja-JP" sz="2000" dirty="0" smtClean="0">
              <a:solidFill>
                <a:schemeClr val="tx2"/>
              </a:solidFill>
            </a:endParaRPr>
          </a:p>
          <a:p>
            <a:pPr marL="457200" lvl="1" indent="0">
              <a:buNone/>
            </a:pPr>
            <a:r>
              <a:rPr lang="ja-JP" altLang="en-US" sz="2000" dirty="0" smtClean="0">
                <a:solidFill>
                  <a:schemeClr val="tx2"/>
                </a:solidFill>
              </a:rPr>
              <a:t>・どんな状況でも、自分が悪いから攻撃されるのではなく、相手が困って</a:t>
            </a:r>
            <a:endParaRPr lang="en-US" altLang="ja-JP" sz="2000" dirty="0" smtClean="0">
              <a:solidFill>
                <a:schemeClr val="tx2"/>
              </a:solidFill>
            </a:endParaRPr>
          </a:p>
          <a:p>
            <a:pPr marL="457200" lvl="1" indent="0">
              <a:buNone/>
            </a:pPr>
            <a:r>
              <a:rPr lang="ja-JP" altLang="en-US" sz="2000" dirty="0" smtClean="0">
                <a:solidFill>
                  <a:schemeClr val="tx2"/>
                </a:solidFill>
              </a:rPr>
              <a:t>　いるから攻撃してくると捉える。</a:t>
            </a:r>
            <a:endParaRPr lang="en-US" altLang="ja-JP" sz="2000" dirty="0" smtClean="0">
              <a:solidFill>
                <a:schemeClr val="tx2"/>
              </a:solidFill>
            </a:endParaRPr>
          </a:p>
          <a:p>
            <a:pPr marL="457200" lvl="1" indent="0">
              <a:buNone/>
            </a:pPr>
            <a:r>
              <a:rPr lang="ja-JP" altLang="en-US" sz="2000" dirty="0" smtClean="0">
                <a:solidFill>
                  <a:schemeClr val="tx2"/>
                </a:solidFill>
              </a:rPr>
              <a:t>・相手が不安から攻撃してくる場合には、安心させることを考えてみる。</a:t>
            </a:r>
            <a:endParaRPr lang="en-US" altLang="ja-JP" sz="2000" dirty="0">
              <a:solidFill>
                <a:schemeClr val="tx2"/>
              </a:solidFill>
            </a:endParaRPr>
          </a:p>
          <a:p>
            <a:r>
              <a:rPr lang="ja-JP" altLang="en-US" sz="2400" b="1" dirty="0" smtClean="0">
                <a:solidFill>
                  <a:schemeClr val="tx2"/>
                </a:solidFill>
              </a:rPr>
              <a:t>相手の怒りに巻き込まれない。</a:t>
            </a:r>
            <a:endParaRPr lang="en-US" altLang="ja-JP" sz="2400" b="1" dirty="0" smtClean="0">
              <a:solidFill>
                <a:schemeClr val="tx2"/>
              </a:solidFill>
            </a:endParaRPr>
          </a:p>
          <a:p>
            <a:pPr marL="457200" lvl="1" indent="0">
              <a:buNone/>
            </a:pPr>
            <a:r>
              <a:rPr lang="ja-JP" altLang="en-US" sz="2000" dirty="0" smtClean="0">
                <a:solidFill>
                  <a:schemeClr val="tx2"/>
                </a:solidFill>
              </a:rPr>
              <a:t>・怒っている間は距離を置く。</a:t>
            </a:r>
            <a:endParaRPr lang="en-US" altLang="ja-JP" sz="2000" dirty="0" smtClean="0">
              <a:solidFill>
                <a:schemeClr val="tx2"/>
              </a:solidFill>
            </a:endParaRPr>
          </a:p>
          <a:p>
            <a:pPr marL="457200" lvl="1" indent="0">
              <a:buNone/>
            </a:pPr>
            <a:r>
              <a:rPr lang="ja-JP" altLang="en-US" sz="2000" dirty="0" smtClean="0">
                <a:solidFill>
                  <a:schemeClr val="tx2"/>
                </a:solidFill>
              </a:rPr>
              <a:t>・相手の発言に意味づけをせずに、「すみません」とお見舞いの一言を伝える</a:t>
            </a:r>
            <a:endParaRPr lang="en-US" altLang="ja-JP" sz="2000" dirty="0" smtClean="0">
              <a:solidFill>
                <a:schemeClr val="tx2"/>
              </a:solidFill>
            </a:endParaRPr>
          </a:p>
          <a:p>
            <a:pPr marL="457200" lvl="1" indent="0">
              <a:buNone/>
            </a:pPr>
            <a:r>
              <a:rPr lang="ja-JP" altLang="en-US" sz="2000" dirty="0">
                <a:solidFill>
                  <a:schemeClr val="tx2"/>
                </a:solidFill>
              </a:rPr>
              <a:t> </a:t>
            </a:r>
            <a:r>
              <a:rPr lang="ja-JP" altLang="en-US" sz="2000" dirty="0" smtClean="0">
                <a:solidFill>
                  <a:schemeClr val="tx2"/>
                </a:solidFill>
              </a:rPr>
              <a:t> 方法もある。</a:t>
            </a:r>
            <a:endParaRPr lang="en-US" altLang="ja-JP" sz="2000" dirty="0" smtClean="0">
              <a:solidFill>
                <a:schemeClr val="tx2"/>
              </a:solidFill>
            </a:endParaRPr>
          </a:p>
          <a:p>
            <a:pPr marL="0" indent="0">
              <a:buNone/>
            </a:pPr>
            <a:endParaRPr lang="en-US" altLang="ja-JP" sz="2000" dirty="0" smtClean="0"/>
          </a:p>
          <a:p>
            <a:pPr lvl="1"/>
            <a:endParaRPr lang="ja-JP" altLang="en-US" sz="2000" dirty="0" smtClean="0"/>
          </a:p>
        </p:txBody>
      </p:sp>
      <p:sp>
        <p:nvSpPr>
          <p:cNvPr id="4" name="Rectangle 6"/>
          <p:cNvSpPr>
            <a:spLocks noChangeArrowheads="1"/>
          </p:cNvSpPr>
          <p:nvPr/>
        </p:nvSpPr>
        <p:spPr bwMode="auto">
          <a:xfrm>
            <a:off x="4811317" y="6585387"/>
            <a:ext cx="3988592"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mpd="dbl" algn="ctr">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spcBef>
                <a:spcPct val="20000"/>
              </a:spcBef>
              <a:buClr>
                <a:srgbClr val="8CB1D0"/>
              </a:buClr>
              <a:buFont typeface="Wingdings" pitchFamily="2" charset="2"/>
              <a:buNone/>
            </a:pPr>
            <a:r>
              <a:rPr lang="ja-JP" altLang="en-US" sz="1200" dirty="0">
                <a:solidFill>
                  <a:schemeClr val="tx2"/>
                </a:solidFill>
              </a:rPr>
              <a:t>出典：水島</a:t>
            </a:r>
            <a:r>
              <a:rPr lang="ja-JP" altLang="en-US" sz="1200" dirty="0" smtClean="0">
                <a:solidFill>
                  <a:schemeClr val="tx2"/>
                </a:solidFill>
              </a:rPr>
              <a:t>広子：怒りがスーッ</a:t>
            </a:r>
            <a:r>
              <a:rPr lang="ja-JP" altLang="en-US" sz="1200" dirty="0">
                <a:solidFill>
                  <a:schemeClr val="tx2"/>
                </a:solidFill>
              </a:rPr>
              <a:t>と</a:t>
            </a:r>
            <a:r>
              <a:rPr lang="ja-JP" altLang="en-US" sz="1200" dirty="0" smtClean="0">
                <a:solidFill>
                  <a:schemeClr val="tx2"/>
                </a:solidFill>
              </a:rPr>
              <a:t>消える本</a:t>
            </a:r>
            <a:r>
              <a:rPr lang="en-US" altLang="ja-JP" sz="1200" dirty="0" smtClean="0">
                <a:solidFill>
                  <a:schemeClr val="tx2"/>
                </a:solidFill>
              </a:rPr>
              <a:t>,</a:t>
            </a:r>
            <a:r>
              <a:rPr lang="ja-JP" altLang="en-US" sz="1200" dirty="0" smtClean="0">
                <a:solidFill>
                  <a:schemeClr val="tx2"/>
                </a:solidFill>
              </a:rPr>
              <a:t>大和出版</a:t>
            </a:r>
            <a:r>
              <a:rPr lang="en-US" altLang="ja-JP" sz="1200" dirty="0" smtClean="0">
                <a:solidFill>
                  <a:schemeClr val="tx2"/>
                </a:solidFill>
              </a:rPr>
              <a:t>,2011</a:t>
            </a:r>
            <a:r>
              <a:rPr lang="ja-JP" altLang="en-US" sz="1200" dirty="0">
                <a:solidFill>
                  <a:schemeClr val="tx2"/>
                </a:solidFill>
              </a:rPr>
              <a:t>　</a:t>
            </a:r>
            <a:endParaRPr lang="en-US" altLang="ja-JP" sz="1200" dirty="0">
              <a:solidFill>
                <a:schemeClr val="tx2"/>
              </a:solidFill>
            </a:endParaRPr>
          </a:p>
        </p:txBody>
      </p:sp>
      <p:sp>
        <p:nvSpPr>
          <p:cNvPr id="5" name="Rectangle 6"/>
          <p:cNvSpPr>
            <a:spLocks noChangeArrowheads="1"/>
          </p:cNvSpPr>
          <p:nvPr/>
        </p:nvSpPr>
        <p:spPr bwMode="auto">
          <a:xfrm>
            <a:off x="251520" y="5517232"/>
            <a:ext cx="8712968" cy="936699"/>
          </a:xfrm>
          <a:prstGeom prst="rect">
            <a:avLst/>
          </a:prstGeom>
          <a:solidFill>
            <a:srgbClr val="A7DFB2"/>
          </a:solidFill>
          <a:ln w="28575">
            <a:solidFill>
              <a:schemeClr val="tx2"/>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gn="l"/>
            <a:r>
              <a:rPr lang="ja-JP" altLang="en-US" sz="2400" b="1" dirty="0" smtClean="0">
                <a:solidFill>
                  <a:schemeClr val="tx2"/>
                </a:solidFill>
              </a:rPr>
              <a:t>　「</a:t>
            </a:r>
            <a:r>
              <a:rPr lang="ja-JP" altLang="en-US" sz="2400" b="1" dirty="0">
                <a:solidFill>
                  <a:schemeClr val="tx2"/>
                </a:solidFill>
              </a:rPr>
              <a:t>被害者」の立場から脱して</a:t>
            </a:r>
            <a:r>
              <a:rPr lang="ja-JP" altLang="en-US" sz="2400" b="1" dirty="0" smtClean="0">
                <a:solidFill>
                  <a:schemeClr val="tx2"/>
                </a:solidFill>
              </a:rPr>
              <a:t>、相手</a:t>
            </a:r>
            <a:r>
              <a:rPr lang="ja-JP" altLang="en-US" sz="2400" b="1" dirty="0">
                <a:solidFill>
                  <a:schemeClr val="tx2"/>
                </a:solidFill>
              </a:rPr>
              <a:t>に余裕を持って</a:t>
            </a:r>
            <a:r>
              <a:rPr lang="ja-JP" altLang="en-US" sz="2400" b="1" dirty="0" smtClean="0">
                <a:solidFill>
                  <a:schemeClr val="tx2"/>
                </a:solidFill>
              </a:rPr>
              <a:t>接する自分に</a:t>
            </a:r>
            <a:endParaRPr lang="en-US" altLang="ja-JP" sz="2400" b="1" dirty="0" smtClean="0">
              <a:solidFill>
                <a:schemeClr val="tx2"/>
              </a:solidFill>
            </a:endParaRPr>
          </a:p>
          <a:p>
            <a:pPr algn="l"/>
            <a:r>
              <a:rPr lang="ja-JP" altLang="en-US" sz="2400" b="1" dirty="0" smtClean="0">
                <a:solidFill>
                  <a:schemeClr val="tx2"/>
                </a:solidFill>
              </a:rPr>
              <a:t>　変わる。</a:t>
            </a:r>
            <a:endParaRPr lang="ja-JP" altLang="en-US" sz="2400" dirty="0">
              <a:solidFill>
                <a:schemeClr val="tx2"/>
              </a:solidFill>
            </a:endParaRPr>
          </a:p>
        </p:txBody>
      </p:sp>
    </p:spTree>
    <p:extLst>
      <p:ext uri="{BB962C8B-B14F-4D97-AF65-F5344CB8AC3E}">
        <p14:creationId xmlns:p14="http://schemas.microsoft.com/office/powerpoint/2010/main" val="423778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3">
  <a:themeElements>
    <a:clrScheme name="">
      <a:dk1>
        <a:srgbClr val="555555"/>
      </a:dk1>
      <a:lt1>
        <a:srgbClr val="FFFFFF"/>
      </a:lt1>
      <a:dk2>
        <a:srgbClr val="080808"/>
      </a:dk2>
      <a:lt2>
        <a:srgbClr val="808080"/>
      </a:lt2>
      <a:accent1>
        <a:srgbClr val="F1DD95"/>
      </a:accent1>
      <a:accent2>
        <a:srgbClr val="D7B009"/>
      </a:accent2>
      <a:accent3>
        <a:srgbClr val="FFFFFF"/>
      </a:accent3>
      <a:accent4>
        <a:srgbClr val="474747"/>
      </a:accent4>
      <a:accent5>
        <a:srgbClr val="F7EBC8"/>
      </a:accent5>
      <a:accent6>
        <a:srgbClr val="C39F07"/>
      </a:accent6>
      <a:hlink>
        <a:srgbClr val="5A92A8"/>
      </a:hlink>
      <a:folHlink>
        <a:srgbClr val="93C5D9"/>
      </a:folHlink>
    </a:clrScheme>
    <a:fontScheme name="153">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dbl"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38100" cap="flat" cmpd="dbl"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15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5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5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5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5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5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53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5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5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5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5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5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53 13">
        <a:dk1>
          <a:srgbClr val="808080"/>
        </a:dk1>
        <a:lt1>
          <a:srgbClr val="F8F8F8"/>
        </a:lt1>
        <a:dk2>
          <a:srgbClr val="0066FF"/>
        </a:dk2>
        <a:lt2>
          <a:srgbClr val="F8F8F8"/>
        </a:lt2>
        <a:accent1>
          <a:srgbClr val="F7B32B"/>
        </a:accent1>
        <a:accent2>
          <a:srgbClr val="FF6600"/>
        </a:accent2>
        <a:accent3>
          <a:srgbClr val="AAB8FF"/>
        </a:accent3>
        <a:accent4>
          <a:srgbClr val="D4D4D4"/>
        </a:accent4>
        <a:accent5>
          <a:srgbClr val="FAD6AC"/>
        </a:accent5>
        <a:accent6>
          <a:srgbClr val="E75C00"/>
        </a:accent6>
        <a:hlink>
          <a:srgbClr val="0033CC"/>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153</Template>
  <TotalTime>0</TotalTime>
  <Words>1914</Words>
  <Application>Microsoft Office PowerPoint</Application>
  <PresentationFormat>画面に合わせる (4:3)</PresentationFormat>
  <Paragraphs>306</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153</vt:lpstr>
      <vt:lpstr>怒りとうまくつき合うために④ ～怒りを向けられた時の対処～ ～これまでのまとめ～</vt:lpstr>
      <vt:lpstr>PowerPoint プレゼンテーション</vt:lpstr>
      <vt:lpstr>PowerPoint プレゼンテーション</vt:lpstr>
      <vt:lpstr>PowerPoint プレゼンテーション</vt:lpstr>
      <vt:lpstr>PowerPoint プレゼンテーション</vt:lpstr>
      <vt:lpstr>人はどういう時に他者を攻撃するのか</vt:lpstr>
      <vt:lpstr>他者を攻撃しやすい人</vt:lpstr>
      <vt:lpstr>相手が危険を感じ、攻撃しやすい場合とは</vt:lpstr>
      <vt:lpstr>怒りを向けられた時の対処①</vt:lpstr>
      <vt:lpstr>怒りを向けられた時の対処②</vt:lpstr>
      <vt:lpstr>怒りを向けられた時の対処～事例で考える～</vt:lpstr>
      <vt:lpstr>PowerPoint プレゼンテーション</vt:lpstr>
      <vt:lpstr>怒りをコントロールするためのステップ</vt:lpstr>
      <vt:lpstr>自分の怒りに対処する７原則</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2015-01-23T01:36:20Z</dcterms:created>
  <dcterms:modified xsi:type="dcterms:W3CDTF">2015-01-23T02:19:46Z</dcterms:modified>
</cp:coreProperties>
</file>