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Lst>
  <p:notesMasterIdLst>
    <p:notesMasterId r:id="rId19"/>
  </p:notesMasterIdLst>
  <p:handoutMasterIdLst>
    <p:handoutMasterId r:id="rId20"/>
  </p:handoutMasterIdLst>
  <p:sldIdLst>
    <p:sldId id="265" r:id="rId2"/>
    <p:sldId id="282" r:id="rId3"/>
    <p:sldId id="273" r:id="rId4"/>
    <p:sldId id="274" r:id="rId5"/>
    <p:sldId id="275" r:id="rId6"/>
    <p:sldId id="276" r:id="rId7"/>
    <p:sldId id="277" r:id="rId8"/>
    <p:sldId id="278" r:id="rId9"/>
    <p:sldId id="285" r:id="rId10"/>
    <p:sldId id="280" r:id="rId11"/>
    <p:sldId id="281" r:id="rId12"/>
    <p:sldId id="284" r:id="rId13"/>
    <p:sldId id="287" r:id="rId14"/>
    <p:sldId id="289" r:id="rId15"/>
    <p:sldId id="290" r:id="rId16"/>
    <p:sldId id="288" r:id="rId17"/>
    <p:sldId id="283" r:id="rId18"/>
  </p:sldIdLst>
  <p:sldSz cx="9906000" cy="6858000" type="A4"/>
  <p:notesSz cx="6734175" cy="9867900"/>
  <p:defaultTextStyle>
    <a:defPPr>
      <a:defRPr lang="ja-JP"/>
    </a:defPPr>
    <a:lvl1pPr algn="dist" rtl="0" fontAlgn="base">
      <a:spcBef>
        <a:spcPct val="0"/>
      </a:spcBef>
      <a:spcAft>
        <a:spcPct val="0"/>
      </a:spcAft>
      <a:defRPr kumimoji="1" sz="1200" b="1" kern="1200">
        <a:solidFill>
          <a:schemeClr val="tx1"/>
        </a:solidFill>
        <a:latin typeface="MS UI Gothic" pitchFamily="50" charset="-128"/>
        <a:ea typeface="MS UI Gothic" pitchFamily="50" charset="-128"/>
        <a:cs typeface="+mn-cs"/>
      </a:defRPr>
    </a:lvl1pPr>
    <a:lvl2pPr marL="457200" algn="dist" rtl="0" fontAlgn="base">
      <a:spcBef>
        <a:spcPct val="0"/>
      </a:spcBef>
      <a:spcAft>
        <a:spcPct val="0"/>
      </a:spcAft>
      <a:defRPr kumimoji="1" sz="1200" b="1" kern="1200">
        <a:solidFill>
          <a:schemeClr val="tx1"/>
        </a:solidFill>
        <a:latin typeface="MS UI Gothic" pitchFamily="50" charset="-128"/>
        <a:ea typeface="MS UI Gothic" pitchFamily="50" charset="-128"/>
        <a:cs typeface="+mn-cs"/>
      </a:defRPr>
    </a:lvl2pPr>
    <a:lvl3pPr marL="914400" algn="dist" rtl="0" fontAlgn="base">
      <a:spcBef>
        <a:spcPct val="0"/>
      </a:spcBef>
      <a:spcAft>
        <a:spcPct val="0"/>
      </a:spcAft>
      <a:defRPr kumimoji="1" sz="1200" b="1" kern="1200">
        <a:solidFill>
          <a:schemeClr val="tx1"/>
        </a:solidFill>
        <a:latin typeface="MS UI Gothic" pitchFamily="50" charset="-128"/>
        <a:ea typeface="MS UI Gothic" pitchFamily="50" charset="-128"/>
        <a:cs typeface="+mn-cs"/>
      </a:defRPr>
    </a:lvl3pPr>
    <a:lvl4pPr marL="1371600" algn="dist" rtl="0" fontAlgn="base">
      <a:spcBef>
        <a:spcPct val="0"/>
      </a:spcBef>
      <a:spcAft>
        <a:spcPct val="0"/>
      </a:spcAft>
      <a:defRPr kumimoji="1" sz="1200" b="1" kern="1200">
        <a:solidFill>
          <a:schemeClr val="tx1"/>
        </a:solidFill>
        <a:latin typeface="MS UI Gothic" pitchFamily="50" charset="-128"/>
        <a:ea typeface="MS UI Gothic" pitchFamily="50" charset="-128"/>
        <a:cs typeface="+mn-cs"/>
      </a:defRPr>
    </a:lvl4pPr>
    <a:lvl5pPr marL="1828800" algn="dist" rtl="0" fontAlgn="base">
      <a:spcBef>
        <a:spcPct val="0"/>
      </a:spcBef>
      <a:spcAft>
        <a:spcPct val="0"/>
      </a:spcAft>
      <a:defRPr kumimoji="1" sz="1200" b="1" kern="1200">
        <a:solidFill>
          <a:schemeClr val="tx1"/>
        </a:solidFill>
        <a:latin typeface="MS UI Gothic" pitchFamily="50" charset="-128"/>
        <a:ea typeface="MS UI Gothic" pitchFamily="50" charset="-128"/>
        <a:cs typeface="+mn-cs"/>
      </a:defRPr>
    </a:lvl5pPr>
    <a:lvl6pPr marL="2286000" algn="l" defTabSz="914400" rtl="0" eaLnBrk="1" latinLnBrk="0" hangingPunct="1">
      <a:defRPr kumimoji="1" sz="1200" b="1" kern="1200">
        <a:solidFill>
          <a:schemeClr val="tx1"/>
        </a:solidFill>
        <a:latin typeface="MS UI Gothic" pitchFamily="50" charset="-128"/>
        <a:ea typeface="MS UI Gothic" pitchFamily="50" charset="-128"/>
        <a:cs typeface="+mn-cs"/>
      </a:defRPr>
    </a:lvl6pPr>
    <a:lvl7pPr marL="2743200" algn="l" defTabSz="914400" rtl="0" eaLnBrk="1" latinLnBrk="0" hangingPunct="1">
      <a:defRPr kumimoji="1" sz="1200" b="1" kern="1200">
        <a:solidFill>
          <a:schemeClr val="tx1"/>
        </a:solidFill>
        <a:latin typeface="MS UI Gothic" pitchFamily="50" charset="-128"/>
        <a:ea typeface="MS UI Gothic" pitchFamily="50" charset="-128"/>
        <a:cs typeface="+mn-cs"/>
      </a:defRPr>
    </a:lvl7pPr>
    <a:lvl8pPr marL="3200400" algn="l" defTabSz="914400" rtl="0" eaLnBrk="1" latinLnBrk="0" hangingPunct="1">
      <a:defRPr kumimoji="1" sz="1200" b="1" kern="1200">
        <a:solidFill>
          <a:schemeClr val="tx1"/>
        </a:solidFill>
        <a:latin typeface="MS UI Gothic" pitchFamily="50" charset="-128"/>
        <a:ea typeface="MS UI Gothic" pitchFamily="50" charset="-128"/>
        <a:cs typeface="+mn-cs"/>
      </a:defRPr>
    </a:lvl8pPr>
    <a:lvl9pPr marL="3657600" algn="l" defTabSz="914400" rtl="0" eaLnBrk="1" latinLnBrk="0" hangingPunct="1">
      <a:defRPr kumimoji="1" sz="1200" b="1" kern="1200">
        <a:solidFill>
          <a:schemeClr val="tx1"/>
        </a:solidFill>
        <a:latin typeface="MS UI Gothic" pitchFamily="50" charset="-128"/>
        <a:ea typeface="MS UI Gothic"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FF"/>
    <a:srgbClr val="C1FFFF"/>
    <a:srgbClr val="AFD7FF"/>
    <a:srgbClr val="79D2FF"/>
    <a:srgbClr val="CCFFFF"/>
    <a:srgbClr val="FF5050"/>
    <a:srgbClr val="0000FF"/>
    <a:srgbClr val="6970FD"/>
    <a:srgbClr val="00FF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6" autoAdjust="0"/>
    <p:restoredTop sz="63649" autoAdjust="0"/>
  </p:normalViewPr>
  <p:slideViewPr>
    <p:cSldViewPr snapToGrid="0">
      <p:cViewPr varScale="1">
        <p:scale>
          <a:sx n="67" d="100"/>
          <a:sy n="67" d="100"/>
        </p:scale>
        <p:origin x="-1098" y="-10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8725" cy="493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67" tIns="45684" rIns="91367" bIns="45684" numCol="1" anchor="t" anchorCtr="0" compatLnSpc="1">
            <a:prstTxWarp prst="textNoShape">
              <a:avLst/>
            </a:prstTxWarp>
          </a:bodyPr>
          <a:lstStyle>
            <a:lvl1pPr algn="l" defTabSz="909456">
              <a:defRPr>
                <a:latin typeface="Times New Roman" pitchFamily="18" charset="0"/>
                <a:ea typeface="ＭＳ Ｐゴシック" pitchFamily="50" charset="-128"/>
              </a:defRPr>
            </a:lvl1pPr>
          </a:lstStyle>
          <a:p>
            <a:pPr>
              <a:defRPr/>
            </a:pPr>
            <a:endParaRPr lang="en-US" altLang="ja-JP"/>
          </a:p>
        </p:txBody>
      </p:sp>
      <p:sp>
        <p:nvSpPr>
          <p:cNvPr id="5123" name="Rectangle 3"/>
          <p:cNvSpPr>
            <a:spLocks noGrp="1" noChangeArrowheads="1"/>
          </p:cNvSpPr>
          <p:nvPr>
            <p:ph type="dt" sz="quarter" idx="1"/>
          </p:nvPr>
        </p:nvSpPr>
        <p:spPr bwMode="auto">
          <a:xfrm>
            <a:off x="3815451" y="0"/>
            <a:ext cx="2918725" cy="493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67" tIns="45684" rIns="91367" bIns="45684" numCol="1" anchor="t" anchorCtr="0" compatLnSpc="1">
            <a:prstTxWarp prst="textNoShape">
              <a:avLst/>
            </a:prstTxWarp>
          </a:bodyPr>
          <a:lstStyle>
            <a:lvl1pPr algn="r" defTabSz="909456">
              <a:defRPr>
                <a:latin typeface="Times New Roman" pitchFamily="18" charset="0"/>
                <a:ea typeface="ＭＳ Ｐゴシック" pitchFamily="50" charset="-128"/>
              </a:defRPr>
            </a:lvl1pPr>
          </a:lstStyle>
          <a:p>
            <a:pPr>
              <a:defRPr/>
            </a:pPr>
            <a:endParaRPr lang="en-US" altLang="ja-JP"/>
          </a:p>
        </p:txBody>
      </p:sp>
      <p:sp>
        <p:nvSpPr>
          <p:cNvPr id="5124" name="Rectangle 4"/>
          <p:cNvSpPr>
            <a:spLocks noGrp="1" noChangeArrowheads="1"/>
          </p:cNvSpPr>
          <p:nvPr>
            <p:ph type="ftr" sz="quarter" idx="2"/>
          </p:nvPr>
        </p:nvSpPr>
        <p:spPr bwMode="auto">
          <a:xfrm>
            <a:off x="0" y="9374267"/>
            <a:ext cx="2918725" cy="493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67" tIns="45684" rIns="91367" bIns="45684" numCol="1" anchor="b" anchorCtr="0" compatLnSpc="1">
            <a:prstTxWarp prst="textNoShape">
              <a:avLst/>
            </a:prstTxWarp>
          </a:bodyPr>
          <a:lstStyle>
            <a:lvl1pPr algn="l" defTabSz="909456">
              <a:defRPr>
                <a:latin typeface="Times New Roman" pitchFamily="18" charset="0"/>
                <a:ea typeface="ＭＳ Ｐゴシック" pitchFamily="50" charset="-128"/>
              </a:defRPr>
            </a:lvl1pPr>
          </a:lstStyle>
          <a:p>
            <a:pPr>
              <a:defRPr/>
            </a:pPr>
            <a:endParaRPr lang="en-US" altLang="ja-JP"/>
          </a:p>
        </p:txBody>
      </p:sp>
      <p:sp>
        <p:nvSpPr>
          <p:cNvPr id="5125" name="Rectangle 5"/>
          <p:cNvSpPr>
            <a:spLocks noGrp="1" noChangeArrowheads="1"/>
          </p:cNvSpPr>
          <p:nvPr>
            <p:ph type="sldNum" sz="quarter" idx="3"/>
          </p:nvPr>
        </p:nvSpPr>
        <p:spPr bwMode="auto">
          <a:xfrm>
            <a:off x="3815451" y="9374267"/>
            <a:ext cx="2918725" cy="493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67" tIns="45684" rIns="91367" bIns="45684" numCol="1" anchor="b" anchorCtr="0" compatLnSpc="1">
            <a:prstTxWarp prst="textNoShape">
              <a:avLst/>
            </a:prstTxWarp>
          </a:bodyPr>
          <a:lstStyle>
            <a:lvl1pPr algn="r" defTabSz="909456">
              <a:defRPr>
                <a:latin typeface="Times New Roman" pitchFamily="18" charset="0"/>
                <a:ea typeface="ＭＳ Ｐゴシック" pitchFamily="50" charset="-128"/>
              </a:defRPr>
            </a:lvl1pPr>
          </a:lstStyle>
          <a:p>
            <a:pPr>
              <a:defRPr/>
            </a:pPr>
            <a:fld id="{878884D5-577E-4688-8110-58B64D8F1D86}" type="slidenum">
              <a:rPr lang="en-US" altLang="ja-JP"/>
              <a:pPr>
                <a:defRPr/>
              </a:pPr>
              <a:t>‹#›</a:t>
            </a:fld>
            <a:endParaRPr lang="en-US" altLang="ja-JP"/>
          </a:p>
        </p:txBody>
      </p:sp>
    </p:spTree>
    <p:extLst>
      <p:ext uri="{BB962C8B-B14F-4D97-AF65-F5344CB8AC3E}">
        <p14:creationId xmlns:p14="http://schemas.microsoft.com/office/powerpoint/2010/main" val="2133981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20311" cy="531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8" rIns="91399" bIns="45698" numCol="1" anchor="t" anchorCtr="0" compatLnSpc="1">
            <a:prstTxWarp prst="textNoShape">
              <a:avLst/>
            </a:prstTxWarp>
          </a:bodyPr>
          <a:lstStyle>
            <a:lvl1pPr algn="l" defTabSz="912630">
              <a:defRPr>
                <a:latin typeface="Times New Roman" pitchFamily="18" charset="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44019" y="1"/>
            <a:ext cx="2920311" cy="531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8" rIns="91399" bIns="45698" numCol="1" anchor="t" anchorCtr="0" compatLnSpc="1">
            <a:prstTxWarp prst="textNoShape">
              <a:avLst/>
            </a:prstTxWarp>
          </a:bodyPr>
          <a:lstStyle>
            <a:lvl1pPr algn="r" defTabSz="912630">
              <a:defRPr>
                <a:latin typeface="Times New Roman" pitchFamily="18" charset="0"/>
                <a:ea typeface="ＭＳ Ｐゴシック" pitchFamily="50" charset="-128"/>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698500" y="762000"/>
            <a:ext cx="5370513" cy="3717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922120" y="4704594"/>
            <a:ext cx="4920090" cy="4403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8" rIns="91399" bIns="4569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8198" name="Rectangle 6"/>
          <p:cNvSpPr>
            <a:spLocks noGrp="1" noChangeArrowheads="1"/>
          </p:cNvSpPr>
          <p:nvPr>
            <p:ph type="ftr" sz="quarter" idx="4"/>
          </p:nvPr>
        </p:nvSpPr>
        <p:spPr bwMode="auto">
          <a:xfrm>
            <a:off x="0" y="9337761"/>
            <a:ext cx="2920311" cy="531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8" rIns="91399" bIns="45698" numCol="1" anchor="b" anchorCtr="0" compatLnSpc="1">
            <a:prstTxWarp prst="textNoShape">
              <a:avLst/>
            </a:prstTxWarp>
          </a:bodyPr>
          <a:lstStyle>
            <a:lvl1pPr algn="l" defTabSz="912630">
              <a:defRPr>
                <a:latin typeface="Times New Roman" pitchFamily="18" charset="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44019" y="9337761"/>
            <a:ext cx="2920311" cy="531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8" rIns="91399" bIns="45698" numCol="1" anchor="b" anchorCtr="0" compatLnSpc="1">
            <a:prstTxWarp prst="textNoShape">
              <a:avLst/>
            </a:prstTxWarp>
          </a:bodyPr>
          <a:lstStyle>
            <a:lvl1pPr algn="r" defTabSz="912630">
              <a:defRPr>
                <a:latin typeface="Times New Roman" pitchFamily="18" charset="0"/>
                <a:ea typeface="ＭＳ Ｐゴシック" pitchFamily="50" charset="-128"/>
              </a:defRPr>
            </a:lvl1pPr>
          </a:lstStyle>
          <a:p>
            <a:pPr>
              <a:defRPr/>
            </a:pPr>
            <a:fld id="{2A241E76-4DDB-4A75-823B-086ED192F3AA}" type="slidenum">
              <a:rPr lang="en-US" altLang="ja-JP"/>
              <a:pPr>
                <a:defRPr/>
              </a:pPr>
              <a:t>‹#›</a:t>
            </a:fld>
            <a:endParaRPr lang="en-US" altLang="ja-JP"/>
          </a:p>
        </p:txBody>
      </p:sp>
    </p:spTree>
    <p:extLst>
      <p:ext uri="{BB962C8B-B14F-4D97-AF65-F5344CB8AC3E}">
        <p14:creationId xmlns:p14="http://schemas.microsoft.com/office/powerpoint/2010/main" val="28086262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E9D422B1-1A10-4435-BFE1-5C7FCE95B56D}" type="slidenum">
              <a:rPr lang="en-US" altLang="ja-JP" smtClean="0">
                <a:latin typeface="Times New Roman" pitchFamily="18" charset="0"/>
                <a:ea typeface="ＭＳ Ｐゴシック" pitchFamily="50" charset="-128"/>
              </a:rPr>
              <a:pPr eaLnBrk="1" hangingPunct="1"/>
              <a:t>1</a:t>
            </a:fld>
            <a:endParaRPr lang="en-US" altLang="ja-JP" smtClean="0">
              <a:latin typeface="Times New Roman" pitchFamily="18" charset="0"/>
              <a:ea typeface="ＭＳ Ｐゴシック" pitchFamily="50" charset="-128"/>
            </a:endParaRPr>
          </a:p>
        </p:txBody>
      </p:sp>
      <p:sp>
        <p:nvSpPr>
          <p:cNvPr id="15363" name="Rectangle 2"/>
          <p:cNvSpPr>
            <a:spLocks noGrp="1" noRot="1" noChangeAspect="1" noChangeArrowheads="1" noTextEdit="1"/>
          </p:cNvSpPr>
          <p:nvPr>
            <p:ph type="sldImg"/>
          </p:nvPr>
        </p:nvSpPr>
        <p:spPr>
          <a:xfrm>
            <a:off x="700088" y="762000"/>
            <a:ext cx="5367337" cy="3717925"/>
          </a:xfrm>
          <a:ln/>
        </p:spPr>
      </p:sp>
      <p:sp>
        <p:nvSpPr>
          <p:cNvPr id="15364" name="Rectangle 3"/>
          <p:cNvSpPr>
            <a:spLocks noGrp="1" noChangeArrowheads="1"/>
          </p:cNvSpPr>
          <p:nvPr>
            <p:ph type="body" idx="1"/>
          </p:nvPr>
        </p:nvSpPr>
        <p:spPr>
          <a:noFill/>
        </p:spPr>
        <p:txBody>
          <a:bodyPr/>
          <a:lstStyle/>
          <a:p>
            <a:pPr eaLnBrk="1" hangingPunct="1"/>
            <a:r>
              <a:rPr lang="ja-JP" altLang="en-US" dirty="0" smtClean="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10</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1" fontAlgn="auto" latinLnBrk="0" hangingPunct="1"/>
            <a:r>
              <a:rPr lang="ja-JP" altLang="en-US" dirty="0" smtClean="0"/>
              <a:t>　</a:t>
            </a:r>
            <a:endParaRPr kumimoji="1" lang="ja-JP" altLang="ja-JP" sz="1200" kern="1200" dirty="0" smtClean="0">
              <a:solidFill>
                <a:schemeClr val="tx1"/>
              </a:solidFill>
              <a:effectLst/>
              <a:latin typeface="Times New Roman" pitchFamily="18" charset="0"/>
              <a:ea typeface="ＭＳ Ｐ明朝" pitchFamily="18" charset="-128"/>
              <a:cs typeface="+mn-cs"/>
            </a:endParaRPr>
          </a:p>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ではＳＯＣはどのように育まれるのでしょうか。</a:t>
            </a:r>
            <a:r>
              <a:rPr lang="ja-JP" altLang="ja-JP" dirty="0" smtClean="0">
                <a:effectLst/>
              </a:rPr>
              <a:t> </a:t>
            </a:r>
            <a:endParaRPr lang="en-US" altLang="ja-JP" dirty="0" smtClean="0">
              <a:effectLst/>
            </a:endParaRPr>
          </a:p>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ＳＯＣの形成には、よい経験を積むことができる社会的・歴史的背景、乳幼児期や思春期の育てられ方が大きく影響しています。また、ストレスに対処するための資源を汎抵抗資源と呼びますが、自分がどんな資源を所有しているかを認識し、それぞれの資源を場面に応じて幅広く柔軟に使い分ける経験を積むことでＳＯＣは高まっていきます。資源の中でも、他者とのつながりは重要で、ＳＯＣの高い人は信頼できる他者に上手く助けを求めていけると言われていま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あなたはストレスに対峙した時、活用できる資源としてどのようなものを持っているでしょうか。活用できる資源であれば、どんなものでもかまいません。例に記載されたものを参考に、自分の強みになり得る資源を確認しておくことが重要で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また、ＳＯＣを高めるためには、良質な経験を積むことも重要です。良質な経験は３種類あります。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「一貫性の経験」とは、「ルールや規律、ルールについての責任の所在、ルールを形作る価値観が明確である経験」です。例えば、職場のルールが定まっておらず、どんな基準で解雇されたり出世できるか</a:t>
            </a:r>
            <a:r>
              <a:rPr kumimoji="1" lang="ja-JP" altLang="en-US" sz="1200" kern="1200" dirty="0" smtClean="0">
                <a:solidFill>
                  <a:schemeClr val="tx1"/>
                </a:solidFill>
                <a:effectLst/>
                <a:latin typeface="Times New Roman" pitchFamily="18" charset="0"/>
                <a:ea typeface="ＭＳ Ｐ明朝" pitchFamily="18" charset="-128"/>
                <a:cs typeface="+mn-cs"/>
              </a:rPr>
              <a:t>分か</a:t>
            </a:r>
            <a:r>
              <a:rPr kumimoji="1" lang="ja-JP" altLang="ja-JP" sz="1200" kern="1200" dirty="0" smtClean="0">
                <a:solidFill>
                  <a:schemeClr val="tx1"/>
                </a:solidFill>
                <a:effectLst/>
                <a:latin typeface="Times New Roman" pitchFamily="18" charset="0"/>
                <a:ea typeface="ＭＳ Ｐ明朝" pitchFamily="18" charset="-128"/>
                <a:cs typeface="+mn-cs"/>
              </a:rPr>
              <a:t>らないと、たえずビクビクしながら不安な毎日を送らざるを得なくなりますが、正当と認められているルールに違反しない</a:t>
            </a:r>
            <a:r>
              <a:rPr kumimoji="1" lang="ja-JP" altLang="en-US" sz="1200" kern="1200" dirty="0" smtClean="0">
                <a:solidFill>
                  <a:schemeClr val="tx1"/>
                </a:solidFill>
                <a:effectLst/>
                <a:latin typeface="Times New Roman" pitchFamily="18" charset="0"/>
                <a:ea typeface="ＭＳ Ｐ明朝" pitchFamily="18" charset="-128"/>
                <a:cs typeface="+mn-cs"/>
              </a:rPr>
              <a:t>限り</a:t>
            </a:r>
            <a:r>
              <a:rPr kumimoji="1" lang="ja-JP" altLang="ja-JP" sz="1200" kern="1200" dirty="0" smtClean="0">
                <a:solidFill>
                  <a:schemeClr val="tx1"/>
                </a:solidFill>
                <a:effectLst/>
                <a:latin typeface="Times New Roman" pitchFamily="18" charset="0"/>
                <a:ea typeface="ＭＳ Ｐ明朝" pitchFamily="18" charset="-128"/>
                <a:cs typeface="+mn-cs"/>
              </a:rPr>
              <a:t>は解雇されず、評価を受ける時の基準が明確であるなど、判断基準がしっかりしていると、自分の置かれている状況が理解しやすく、「この行動をとるとこうなるだろう」という見通しもつきやすくなります。そして、「自分がいる世界は安心して頼れるものだ」という確信が持て、把握可能感が高まりま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「過小負荷</a:t>
            </a:r>
            <a:r>
              <a:rPr kumimoji="1" lang="en-US" altLang="ja-JP" sz="1200" kern="1200" dirty="0" smtClean="0">
                <a:solidFill>
                  <a:schemeClr val="tx1"/>
                </a:solidFill>
                <a:effectLst/>
                <a:latin typeface="Times New Roman" pitchFamily="18" charset="0"/>
                <a:ea typeface="ＭＳ Ｐ明朝" pitchFamily="18" charset="-128"/>
                <a:cs typeface="+mn-cs"/>
              </a:rPr>
              <a:t>-</a:t>
            </a:r>
            <a:r>
              <a:rPr kumimoji="1" lang="ja-JP" altLang="ja-JP" sz="1200" kern="1200" dirty="0" smtClean="0">
                <a:solidFill>
                  <a:schemeClr val="tx1"/>
                </a:solidFill>
                <a:effectLst/>
                <a:latin typeface="Times New Roman" pitchFamily="18" charset="0"/>
                <a:ea typeface="ＭＳ Ｐ明朝" pitchFamily="18" charset="-128"/>
                <a:cs typeface="+mn-cs"/>
              </a:rPr>
              <a:t>過大負荷のバランス」とは、「その人が持っている能力や手段を明らかに越えた高すぎる要求ではなく、その人が持っている能力を十分に使う必要がない低い要求でもない、適度にバランスが取れた経験」です。ストレスというと悪いイメージがありますが、適度なストレスは健康にとって必要なものです。毎日、何もすることがない生活は退屈感を生みます。でもやらなくてはならない仕事が多すぎるなどストレスが大きすぎるとストレスに押し潰されてしまいます。少しチャレンジングで適度なレベルのストレスに上手く対処する経験を積むことで、処理可能感が高まりま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結果形成への参加」とは、「自分の課題を快く受け入れ、課題を行うことに責任を持ち、何をするかしないかを決定する経験」です。例えば、あなたが担当している仕事に関して何かを決めることになった時、あなたに発言権がなかったり、あなたの発言が無視されたりしたら、「別に自分がこの仕事をしなくてもいいんじゃないか」という気持ちになるでしょう。逆に、会議であなたの発言がきちんと認められ、取り入れられたら、「自分の存在には価値がある」と思え、やる気が高まるはずです。「自分には発言権がある」「自分の発言は正当に評価された」と感じる経験を重ねることが有意味感を高めるためには重要です。</a:t>
            </a:r>
            <a:endParaRPr kumimoji="1" lang="ja-JP" altLang="ja-JP" sz="1200" kern="1200" dirty="0">
              <a:solidFill>
                <a:schemeClr val="tx1"/>
              </a:solidFill>
              <a:effectLst/>
              <a:latin typeface="Times New Roman" pitchFamily="18" charset="0"/>
              <a:ea typeface="ＭＳ Ｐ明朝" pitchFamily="18" charset="-128"/>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11</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ＳＯＣは、困難に直面して乗り越えることを経験することによって身についていくものです。もし、「自分はＳＯＣが低いなあ・・・」と感じたらＳＯＣを構成する３つの要素のうち欠けているものはどれかを考え、鍛える努力をするとよいでしょう。</a:t>
            </a:r>
            <a:r>
              <a:rPr lang="ja-JP" altLang="ja-JP" dirty="0" smtClean="0">
                <a:effectLst/>
              </a:rPr>
              <a:t> </a:t>
            </a:r>
            <a:endParaRPr lang="en-US" altLang="ja-JP" dirty="0" smtClean="0">
              <a:effectLst/>
            </a:endParaRPr>
          </a:p>
          <a:p>
            <a:pPr eaLnBrk="0" latinLnBrk="1" hangingPunct="0"/>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ここからは、３つの要素を高める方法について紹介します。</a:t>
            </a:r>
          </a:p>
          <a:p>
            <a:pPr eaLnBrk="1" hangingPunct="1">
              <a:lnSpc>
                <a:spcPct val="90000"/>
              </a:lnSpc>
            </a:pPr>
            <a:endParaRPr lang="ja-JP"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12</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1" hangingPunct="1">
              <a:lnSpc>
                <a:spcPct val="90000"/>
              </a:lnSpc>
            </a:pPr>
            <a:r>
              <a:rPr lang="ja-JP" altLang="en-US" dirty="0" smtClean="0"/>
              <a:t>では、ＳＯＣを高める方法を事例を基に考えていきましょう。</a:t>
            </a:r>
            <a:endParaRPr lang="en-US" altLang="ja-JP" dirty="0" smtClean="0"/>
          </a:p>
          <a:p>
            <a:pPr eaLnBrk="1" hangingPunct="1">
              <a:lnSpc>
                <a:spcPct val="90000"/>
              </a:lnSpc>
            </a:pPr>
            <a:endParaRPr lang="en-US" altLang="ja-JP" dirty="0" smtClean="0"/>
          </a:p>
          <a:p>
            <a:pPr eaLnBrk="1" hangingPunct="1">
              <a:lnSpc>
                <a:spcPct val="90000"/>
              </a:lnSpc>
            </a:pPr>
            <a:r>
              <a:rPr lang="en-US" altLang="ja-JP" dirty="0" smtClean="0"/>
              <a:t>※</a:t>
            </a:r>
            <a:r>
              <a:rPr lang="ja-JP" altLang="en-US" dirty="0" smtClean="0"/>
              <a:t>事例を読み上げる</a:t>
            </a:r>
            <a:endParaRPr lang="en-US" altLang="ja-JP" dirty="0" smtClean="0"/>
          </a:p>
          <a:p>
            <a:pPr eaLnBrk="1" hangingPunct="1">
              <a:lnSpc>
                <a:spcPct val="90000"/>
              </a:lnSpc>
            </a:pPr>
            <a:endParaRPr lang="en-US" altLang="ja-JP"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13</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事例に基づき、ＳＯＣを構成する３つの要素を高める方法について順に説明します。まず最初は「把握可能感」の高め方についてです。</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0" latinLnBrk="1" hangingPunct="0"/>
            <a:endParaRPr kumimoji="1" lang="ja-JP"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事例のＡさんのように「頑張っているのに空回りする」時というのは、もしかすると頑張っている方向が違うのかもしれません。「あなたが上司に何を求められているのか」を検討し、その</a:t>
            </a:r>
            <a:r>
              <a:rPr kumimoji="1" lang="ja-JP" altLang="en-US" sz="1200" kern="1200" dirty="0" smtClean="0">
                <a:solidFill>
                  <a:schemeClr val="tx1"/>
                </a:solidFill>
                <a:effectLst/>
                <a:latin typeface="Times New Roman" pitchFamily="18" charset="0"/>
                <a:ea typeface="ＭＳ Ｐ明朝" pitchFamily="18" charset="-128"/>
                <a:cs typeface="+mn-cs"/>
              </a:rPr>
              <a:t>上</a:t>
            </a:r>
            <a:r>
              <a:rPr kumimoji="1" lang="ja-JP" altLang="ja-JP" sz="1200" kern="1200" dirty="0" smtClean="0">
                <a:solidFill>
                  <a:schemeClr val="tx1"/>
                </a:solidFill>
                <a:effectLst/>
                <a:latin typeface="Times New Roman" pitchFamily="18" charset="0"/>
                <a:ea typeface="ＭＳ Ｐ明朝" pitchFamily="18" charset="-128"/>
                <a:cs typeface="+mn-cs"/>
              </a:rPr>
              <a:t>で、「何があればその求められている状態になれるのか」を考えてみましょう。</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endParaRPr kumimoji="1" lang="ja-JP"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例えば、上司はあなたにミスの後処理といった細かい作業を一人で抱え込んでもらいたいのではなく、ミスが起きた時には効率よくそれに対応していけるような仕組みを築いてほしいのかもしれません。もしそうであれば、「そうした仕組みを</a:t>
            </a:r>
            <a:r>
              <a:rPr kumimoji="1" lang="ja-JP" altLang="en-US" sz="1200" kern="1200" dirty="0" smtClean="0">
                <a:solidFill>
                  <a:schemeClr val="tx1"/>
                </a:solidFill>
                <a:effectLst/>
                <a:latin typeface="Times New Roman" pitchFamily="18" charset="0"/>
                <a:ea typeface="ＭＳ Ｐ明朝" pitchFamily="18" charset="-128"/>
                <a:cs typeface="+mn-cs"/>
              </a:rPr>
              <a:t>作る</a:t>
            </a:r>
            <a:r>
              <a:rPr kumimoji="1" lang="ja-JP" altLang="ja-JP" sz="1200" kern="1200" dirty="0" smtClean="0">
                <a:solidFill>
                  <a:schemeClr val="tx1"/>
                </a:solidFill>
                <a:effectLst/>
                <a:latin typeface="Times New Roman" pitchFamily="18" charset="0"/>
                <a:ea typeface="ＭＳ Ｐ明朝" pitchFamily="18" charset="-128"/>
                <a:cs typeface="+mn-cs"/>
              </a:rPr>
              <a:t>には、どうしたらいいのか」という視点で考えると、道が見えてきます。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またこうした時というのは、「努力が結果として表れない」ことがつらいのかもしれません。</a:t>
            </a:r>
          </a:p>
          <a:p>
            <a:pPr eaLnBrk="1" fontAlgn="auto" latinLnBrk="0" hangingPunct="1"/>
            <a:r>
              <a:rPr kumimoji="1" lang="ja-JP" altLang="ja-JP" sz="1200" kern="1200" dirty="0" smtClean="0">
                <a:solidFill>
                  <a:schemeClr val="tx1"/>
                </a:solidFill>
                <a:effectLst/>
                <a:latin typeface="Times New Roman" pitchFamily="18" charset="0"/>
                <a:ea typeface="ＭＳ Ｐ明朝" pitchFamily="18" charset="-128"/>
                <a:cs typeface="+mn-cs"/>
              </a:rPr>
              <a:t>例えば、上司に「もっと成績を上げろ」と言われたとしましょう。その場合、闇雲に頑張ったり、「とにかく気合を入れないと」と自分を追い込んだりするのではなく、まず目的地にたどりつくための正確な地図を描くといいでしょう。つまり、「これだけ売り上げられるといいな」という理想的観測のうえで頑張るのではなく、合理性に基づいて数値目標を掲げ、「部下がどのように動けば、その目標は達成できるのか」という計画を立てます。合理的な数値目標を設定し、目標達成に向けての一貫した計画を立てることができれば、部下が納得しやすい指示を出すことができ、その結果、部下からの信頼も得られ「課長が困っているなら協力しなくては」という雰囲気が生まれることもあるでしょう。</a:t>
            </a:r>
          </a:p>
          <a:p>
            <a:pPr eaLnBrk="1" hangingPunct="1">
              <a:lnSpc>
                <a:spcPct val="90000"/>
              </a:lnSpc>
            </a:pPr>
            <a:endParaRPr lang="en-US" altLang="ja-JP" dirty="0" smtClean="0"/>
          </a:p>
          <a:p>
            <a:pPr eaLnBrk="1" hangingPunct="1">
              <a:lnSpc>
                <a:spcPct val="90000"/>
              </a:lnSpc>
            </a:pPr>
            <a:endParaRPr lang="en-US" altLang="ja-JP" dirty="0" smtClean="0"/>
          </a:p>
          <a:p>
            <a:pPr eaLnBrk="1" hangingPunct="1">
              <a:lnSpc>
                <a:spcPct val="90000"/>
              </a:lnSpc>
            </a:pPr>
            <a:endParaRPr lang="en-US" altLang="ja-JP"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14</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0" fontAlgn="auto" latinLnBrk="1" hangingPunct="0"/>
            <a:r>
              <a:rPr kumimoji="1" lang="ja-JP" altLang="ja-JP" sz="1200" kern="1200" dirty="0" smtClean="0">
                <a:solidFill>
                  <a:schemeClr val="tx1"/>
                </a:solidFill>
                <a:effectLst/>
                <a:latin typeface="Times New Roman" pitchFamily="18" charset="0"/>
                <a:ea typeface="ＭＳ Ｐ明朝" pitchFamily="18" charset="-128"/>
                <a:cs typeface="+mn-cs"/>
              </a:rPr>
              <a:t>次は「処理可能感」の高め方についてです。</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0" fontAlgn="auto" latinLnBrk="1" hangingPunct="0"/>
            <a:endParaRPr kumimoji="1" lang="ja-JP"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先ほど、把握可能感を高めるためには、合理的な数値目標を立てたり効率よく作業を進めるための仕組みづくりが有効と話しましたが、とはいっても、具体的にどうしたらよいのか</a:t>
            </a:r>
            <a:r>
              <a:rPr kumimoji="1" lang="ja-JP" altLang="en-US" sz="1200" kern="1200" dirty="0" smtClean="0">
                <a:solidFill>
                  <a:schemeClr val="tx1"/>
                </a:solidFill>
                <a:effectLst/>
                <a:latin typeface="Times New Roman" pitchFamily="18" charset="0"/>
                <a:ea typeface="ＭＳ Ｐ明朝" pitchFamily="18" charset="-128"/>
                <a:cs typeface="+mn-cs"/>
              </a:rPr>
              <a:t>分か</a:t>
            </a:r>
            <a:r>
              <a:rPr kumimoji="1" lang="ja-JP" altLang="ja-JP" sz="1200" kern="1200" dirty="0" smtClean="0">
                <a:solidFill>
                  <a:schemeClr val="tx1"/>
                </a:solidFill>
                <a:effectLst/>
                <a:latin typeface="Times New Roman" pitchFamily="18" charset="0"/>
                <a:ea typeface="ＭＳ Ｐ明朝" pitchFamily="18" charset="-128"/>
                <a:cs typeface="+mn-cs"/>
              </a:rPr>
              <a:t>らないといったこともあるでしょう。</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そうした場合には、経営についての書籍を読んだり、研修を受けたりすると答えが見つかることもあるでしょう。それ以外にも上手く機能している他課の課長や同期などに相談してみる方法があります。似た立場にいる人に相談することで、具体的な方法を見出せることがありますし、境遇が共感し合えるため、精神的なサポートを得られることも期待できます。</a:t>
            </a:r>
          </a:p>
          <a:p>
            <a:endParaRPr kumimoji="1" lang="en-US" altLang="ja-JP" sz="1200" kern="1200" dirty="0" smtClean="0">
              <a:solidFill>
                <a:schemeClr val="tx1"/>
              </a:solidFill>
              <a:effectLst/>
              <a:latin typeface="Times New Roman" pitchFamily="18" charset="0"/>
              <a:ea typeface="ＭＳ Ｐ明朝" pitchFamily="18" charset="-128"/>
              <a:cs typeface="+mn-cs"/>
            </a:endParaRPr>
          </a:p>
          <a:p>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さらに、上司にもっと相談に乗ってもらうことも考えてもよいでしょう。そのためには、あなたのコミュニケーションスキルを更に高める必要があるかもしれません。相手を攻撃することなく自分の気持ちを伝えるために必要な「アサーション」やこちらの要望を受け入れてもらうために必要な「行動科学」や「心理学」を学んでみてもよいでしょう。学んだことを実践し、上手くいけば、あなたの処理可能感は高まります。</a:t>
            </a:r>
            <a:endParaRPr lang="en-US" altLang="ja-JP"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15</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最後は「有意味感」の高め方についてです。</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先ほど、処理可能感を高めるために、人や書籍、研究会などから情報を得て、それを行動に移してみる方法が有効であることを説明しましたが、そうしたことを実行に移す生活をスタートしたら、今度は１日の終わりに「昨日より前進したことがないか」自分に問いかけてみましょう。その際、他課の課長から情報収集をしたことで他の課長と自分を比較して自分が上手くできていないことに落ち込むのではなく、「今日のあなた」と「昨日のあなた」を比較して、昨日に比べて少しでもできていることがあれば、日々成長している自分を褒めてあげましょう。</a:t>
            </a:r>
          </a:p>
          <a:p>
            <a:pPr eaLnBrk="1" fontAlgn="auto" latinLnBrk="1" hangingPunct="0"/>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また、役職が人を育てることもあります。「課長としての経験が自分の将来にどのような影響を与えるのか」を自分のなりたい姿や将来のビジョンと照らし合わせて考えてみることで、課長という役職を前向きに捉えられることもあるでしょう。</a:t>
            </a:r>
          </a:p>
          <a:p>
            <a:pPr eaLnBrk="1" fontAlgn="auto" latinLnBrk="1" hangingPunct="0"/>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さらに、物事が空回りし、負のスパイラルに陥っている時というのは疲れやすく、落ち込みやすいものですが、そうした中で頑張っている自分をいたわってあげることも大切です。リフレッシュできる時間をご褒美として自分に与えることで、心のエネルギーを取り戻せることもあるでしょう。</a:t>
            </a:r>
            <a:endParaRPr kumimoji="1" lang="ja-JP" altLang="ja-JP" sz="1200" kern="1200" dirty="0">
              <a:solidFill>
                <a:schemeClr val="tx1"/>
              </a:solidFill>
              <a:effectLst/>
              <a:latin typeface="Times New Roman" pitchFamily="18" charset="0"/>
              <a:ea typeface="ＭＳ Ｐ明朝" pitchFamily="18" charset="-128"/>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16</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最後に、ＳＯＣを高めるにあたっての留意点を説明します。</a:t>
            </a:r>
            <a:r>
              <a:rPr lang="ja-JP" altLang="ja-JP" dirty="0" smtClean="0">
                <a:effectLst/>
              </a:rPr>
              <a:t> </a:t>
            </a:r>
            <a:endParaRPr lang="en-US" altLang="ja-JP" dirty="0" smtClean="0">
              <a:effectLst/>
            </a:endParaRPr>
          </a:p>
          <a:p>
            <a:pPr eaLnBrk="0" latinLnBrk="1" hangingPunct="0"/>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まず前提として、自分は困難なことばかりで運が悪いといった考え方をするのではなく、生きていれば誰しも困難は避けることはできないこと、どれだけ素晴らしい人生であっても困難のない生活を送ることはできないことを押さえておくことが大切で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その上で、困難に遭遇した時にＳＯＣの構成要素である「この先ずっとこの困難な状況が続くわけではない」といった把握可能感を持ったり、「自分１人でこの困難を乗り越える必要はなく、周囲には助けてくれる人がいる」ことや、「自分は同様の困難を乗り越えたことが過去にある」といった自分の資源を思い起こすことで困難を乗り越えていくことができそうだという処理可能感を持ったり、つらいからといって生きていくことを諦めてしまうのではなく、「この困難を乗り越えることは大切なことだ、意味のあることだ」と思える有意味感を持つなどして困難を乗り越えるよう心がけることが大切で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ＳＯＣ理論は必ずしも前向きになることを求めているわけではありません。「ありのままの自分の生活世界を理解し、そこにある資源を活用し、それらを上手に活用する経験を積む」ことがポイントであることを示唆しているのです。ですから、前向きになることは素晴らしいことですが、努力しても悲観的な自分はやっぱり変えられないということであれば、無理に前向きになろうとしなくてもよく、周囲に前向きな人がいればその人と一緒に時間を過ごしてみれば、自然と影響されて前向きな体質になることもあるのでそれで大丈夫です。</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endParaRPr kumimoji="1" lang="ja-JP"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また、把握可能感を高めることは不安感の軽減をもたらしますが、全てを把握しようとしても問題が大きすぎて把握が困難</a:t>
            </a:r>
            <a:r>
              <a:rPr kumimoji="1" lang="ja-JP" altLang="ja-JP" sz="1200" kern="1200" smtClean="0">
                <a:solidFill>
                  <a:schemeClr val="tx1"/>
                </a:solidFill>
                <a:effectLst/>
                <a:latin typeface="Times New Roman" pitchFamily="18" charset="0"/>
                <a:ea typeface="ＭＳ Ｐ明朝" pitchFamily="18" charset="-128"/>
                <a:cs typeface="+mn-cs"/>
              </a:rPr>
              <a:t>だったり、</a:t>
            </a:r>
            <a:r>
              <a:rPr kumimoji="1" lang="ja-JP" altLang="en-US" sz="1200" kern="1200" smtClean="0">
                <a:solidFill>
                  <a:schemeClr val="tx1"/>
                </a:solidFill>
                <a:effectLst/>
                <a:latin typeface="Times New Roman" pitchFamily="18" charset="0"/>
                <a:ea typeface="ＭＳ Ｐ明朝" pitchFamily="18" charset="-128"/>
                <a:cs typeface="+mn-cs"/>
              </a:rPr>
              <a:t>たとえ分か</a:t>
            </a:r>
            <a:r>
              <a:rPr kumimoji="1" lang="ja-JP" altLang="ja-JP" sz="1200" kern="1200" smtClean="0">
                <a:solidFill>
                  <a:schemeClr val="tx1"/>
                </a:solidFill>
                <a:effectLst/>
                <a:latin typeface="Times New Roman" pitchFamily="18" charset="0"/>
                <a:ea typeface="ＭＳ Ｐ明朝" pitchFamily="18" charset="-128"/>
                <a:cs typeface="+mn-cs"/>
              </a:rPr>
              <a:t>った</a:t>
            </a:r>
            <a:r>
              <a:rPr kumimoji="1" lang="ja-JP" altLang="ja-JP" sz="1200" kern="1200" dirty="0" smtClean="0">
                <a:solidFill>
                  <a:schemeClr val="tx1"/>
                </a:solidFill>
                <a:effectLst/>
                <a:latin typeface="Times New Roman" pitchFamily="18" charset="0"/>
                <a:ea typeface="ＭＳ Ｐ明朝" pitchFamily="18" charset="-128"/>
                <a:cs typeface="+mn-cs"/>
              </a:rPr>
              <a:t>としても対処できない場合には、あえて全てを</a:t>
            </a:r>
            <a:r>
              <a:rPr kumimoji="1" lang="ja-JP" altLang="en-US" sz="1200" kern="1200" dirty="0" smtClean="0">
                <a:solidFill>
                  <a:schemeClr val="tx1"/>
                </a:solidFill>
                <a:effectLst/>
                <a:latin typeface="Times New Roman" pitchFamily="18" charset="0"/>
                <a:ea typeface="ＭＳ Ｐ明朝" pitchFamily="18" charset="-128"/>
                <a:cs typeface="+mn-cs"/>
              </a:rPr>
              <a:t>分か</a:t>
            </a:r>
            <a:r>
              <a:rPr kumimoji="1" lang="ja-JP" altLang="ja-JP" sz="1200" kern="1200" dirty="0" smtClean="0">
                <a:solidFill>
                  <a:schemeClr val="tx1"/>
                </a:solidFill>
                <a:effectLst/>
                <a:latin typeface="Times New Roman" pitchFamily="18" charset="0"/>
                <a:ea typeface="ＭＳ Ｐ明朝" pitchFamily="18" charset="-128"/>
                <a:cs typeface="+mn-cs"/>
              </a:rPr>
              <a:t>ろうとせず、自分が「大切なことだ、意味のあることだ」と感じ、今できることのみを把握し取り組むことも大切な対処方法になります。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最後に、今日説明した内容の中でも、職業生活で起こりうる出来事に意味を見いだす有意味感は特に重要です。有意味感は把握可能感や処理可能感の上位に位置づけられるとても重要な概念で、有意味感が高まると把握可能感や処理可能感も高まります。そして、職場復帰後に安定して働いている人の多くは有意味感が高いとの研究結果もあります。ですから、職場復帰を見据え、ＪＤＳＰを受講している時から有意味感を高めるよう心がけることが重要です。</a:t>
            </a:r>
          </a:p>
          <a:p>
            <a:pPr eaLnBrk="1" hangingPunct="1">
              <a:lnSpc>
                <a:spcPct val="90000"/>
              </a:lnSpc>
            </a:pPr>
            <a:endParaRPr lang="en-US" altLang="ja-JP"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0088" y="762000"/>
            <a:ext cx="5367337" cy="37179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A241E76-4DDB-4A75-823B-086ED192F3AA}" type="slidenum">
              <a:rPr lang="en-US" altLang="ja-JP" smtClean="0"/>
              <a:pPr>
                <a:defRPr/>
              </a:pPr>
              <a:t>17</a:t>
            </a:fld>
            <a:endParaRPr lang="en-US" altLang="ja-JP"/>
          </a:p>
        </p:txBody>
      </p:sp>
    </p:spTree>
    <p:extLst>
      <p:ext uri="{BB962C8B-B14F-4D97-AF65-F5344CB8AC3E}">
        <p14:creationId xmlns:p14="http://schemas.microsoft.com/office/powerpoint/2010/main" val="2554569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0088" y="762000"/>
            <a:ext cx="5367337" cy="37179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A241E76-4DDB-4A75-823B-086ED192F3AA}" type="slidenum">
              <a:rPr lang="en-US" altLang="ja-JP" smtClean="0"/>
              <a:pPr>
                <a:defRPr/>
              </a:pPr>
              <a:t>2</a:t>
            </a:fld>
            <a:endParaRPr lang="en-US" altLang="ja-JP"/>
          </a:p>
        </p:txBody>
      </p:sp>
    </p:spTree>
    <p:extLst>
      <p:ext uri="{BB962C8B-B14F-4D97-AF65-F5344CB8AC3E}">
        <p14:creationId xmlns:p14="http://schemas.microsoft.com/office/powerpoint/2010/main" val="2554569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3</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ストレス対処能力ＳＯＣとは何かを説明するにあたって、まず疾病生成論と健康生成論という二つの理論について説明します。</a:t>
            </a:r>
            <a:r>
              <a:rPr lang="ja-JP" altLang="ja-JP" dirty="0" smtClean="0">
                <a:effectLst/>
              </a:rPr>
              <a:t> </a:t>
            </a:r>
            <a:endParaRPr lang="en-US" altLang="ja-JP" dirty="0" smtClean="0">
              <a:effectLst/>
            </a:endParaRPr>
          </a:p>
          <a:p>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疾病生成論は、「病気はいかに発症し、悪くなるのか」を明確にし、「その病気にならないためにどうやって予防するか」「病気になってしまっている場合にはどうやって早期に発見し治療につなげるか」「病気が悪化している場合、どうやって治療するか」を念頭において病気の予防や治療を行う立場です。私達は病気になると病院に行きますが、病院では、疾病生成論に基づいて治療や疾病の予防に向けた取組が行われています。それに対して健康生成論は、「健康はいかにして回復され、保持され、高められるか」に焦点をあて、健康状態に導く要因の解明や健康力を高める方策を開発するための理論です。この理論を提唱したのはユダヤ系アメリカ人のアーロン・アントノフスキーです。</a:t>
            </a:r>
            <a:endParaRPr kumimoji="1" lang="en-US" altLang="ja-JP" sz="1200" kern="1200" dirty="0" smtClean="0">
              <a:solidFill>
                <a:schemeClr val="tx1"/>
              </a:solidFill>
              <a:effectLst/>
              <a:latin typeface="Times New Roman" pitchFamily="18" charset="0"/>
              <a:ea typeface="ＭＳ Ｐ明朝" pitchFamily="18" charset="-128"/>
              <a:cs typeface="+mn-cs"/>
            </a:endParaRPr>
          </a:p>
          <a:p>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例を挙げると、疾病生成論は「なぜうつ病にかかるのか？」に着目するのに対し、健康生成論は、「なぜ似たようなストレスを受けながらうつ病にならない人がいるのか？」に着目します。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健康生成論の新しい発想は、人々が</a:t>
            </a:r>
            <a:r>
              <a:rPr kumimoji="1" lang="ja-JP" altLang="en-US" sz="1200" kern="1200" dirty="0" smtClean="0">
                <a:solidFill>
                  <a:schemeClr val="tx1"/>
                </a:solidFill>
                <a:effectLst/>
                <a:latin typeface="Times New Roman" pitchFamily="18" charset="0"/>
                <a:ea typeface="ＭＳ Ｐ明朝" pitchFamily="18" charset="-128"/>
                <a:cs typeface="+mn-cs"/>
              </a:rPr>
              <a:t>持つ</a:t>
            </a:r>
            <a:r>
              <a:rPr kumimoji="1" lang="ja-JP" altLang="ja-JP" sz="1200" kern="1200" dirty="0" smtClean="0">
                <a:solidFill>
                  <a:schemeClr val="tx1"/>
                </a:solidFill>
                <a:effectLst/>
                <a:latin typeface="Times New Roman" pitchFamily="18" charset="0"/>
                <a:ea typeface="ＭＳ Ｐ明朝" pitchFamily="18" charset="-128"/>
                <a:cs typeface="+mn-cs"/>
              </a:rPr>
              <a:t>ネガティブな面に着目してそれをなくすのではなく、ポジティブな面に着目してそれを伸ばすという発想の転換をもたらし、現在では、保健・医療・福祉など、様々な分野で取り入れられています。</a:t>
            </a:r>
          </a:p>
          <a:p>
            <a:endParaRPr lang="ja-JP"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4</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健康生成論がどのような理論かを理解する上では、アントノフスキーが行った研究について知ることが役に立ちます。アントノフスキーは、</a:t>
            </a:r>
            <a:r>
              <a:rPr kumimoji="1" lang="en-US" altLang="ja-JP" sz="1200" kern="1200" dirty="0" smtClean="0">
                <a:solidFill>
                  <a:schemeClr val="tx1"/>
                </a:solidFill>
                <a:effectLst/>
                <a:latin typeface="Times New Roman" pitchFamily="18" charset="0"/>
                <a:ea typeface="ＭＳ Ｐ明朝" pitchFamily="18" charset="-128"/>
                <a:cs typeface="+mn-cs"/>
              </a:rPr>
              <a:t>1970</a:t>
            </a:r>
            <a:r>
              <a:rPr kumimoji="1" lang="ja-JP" altLang="ja-JP" sz="1200" kern="1200" dirty="0" smtClean="0">
                <a:solidFill>
                  <a:schemeClr val="tx1"/>
                </a:solidFill>
                <a:effectLst/>
                <a:latin typeface="Times New Roman" pitchFamily="18" charset="0"/>
                <a:ea typeface="ＭＳ Ｐ明朝" pitchFamily="18" charset="-128"/>
                <a:cs typeface="+mn-cs"/>
              </a:rPr>
              <a:t>年代の初頭、イスラエルの更年期の女性を対象に、若い頃の強制収容所でのユダヤ人皆殺しという極度に過酷な経験がトラウマという心の深い傷になって更年期の心身の健康にどのような影響を及ぼすかについて検討する研究プロジェクトに参加していました。この研究では、強制収容所に収容されていた女性は、収容経験のない女性に比べて、更年期における心身の健康が不良の群が高いという予想どおりの結果が得られました。しかし、そこでアントノフスキーが着目したのは、健康が不良な群ではなく、全員がトラウマとして更年期まで引きずっても何らおかしくないほど極限的なストレスを経験した中で、３割もの女性達が心身の健康を良好に保っていたという事実でした。過酷な経験を経てもその経験を自らの成長の糧にして健康に前向きに生きている人々に共通する特性は何なのか、そういった問題意識から生まれた理論が健康生成理論であり、健康生成理論の中心的な概念がストレス対処能力ＳＯＣです。こうした理論や概念の基底には、ストレッサーは生きていく上で避けることができないものであり、ストレッサーと向き合うことなくして人間の成長はなく、ストレッサーを自らの成長の糧にしていくストレス対処能力こそが人生の究極の健康要因であるという考え方があります。</a:t>
            </a:r>
            <a:r>
              <a:rPr lang="ja-JP" altLang="ja-JP" dirty="0" smtClean="0">
                <a:effectLst/>
              </a:rPr>
              <a:t> </a:t>
            </a:r>
            <a:endParaRPr lang="en-US" altLang="ja-JP" dirty="0" smtClean="0">
              <a:effectLst/>
            </a:endParaRPr>
          </a:p>
          <a:p>
            <a:pPr eaLnBrk="0" latinLnBrk="1" hangingPunct="0"/>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0" latinLnBrk="1" hangingPunct="0"/>
            <a:r>
              <a:rPr kumimoji="1" lang="ja-JP" altLang="ja-JP" sz="1200" kern="1200" dirty="0" smtClean="0">
                <a:solidFill>
                  <a:schemeClr val="tx1"/>
                </a:solidFill>
                <a:effectLst/>
                <a:latin typeface="Times New Roman" pitchFamily="18" charset="0"/>
                <a:ea typeface="ＭＳ Ｐ明朝" pitchFamily="18" charset="-128"/>
                <a:cs typeface="+mn-cs"/>
              </a:rPr>
              <a:t>職場はストレスが生じやすい環境であり、ストレスをなくすことはできません。でも、健康生成論を参考にするとストレスを感じることがあっても体調を崩すことなく働いていくためのヒントが見つかります。</a:t>
            </a:r>
          </a:p>
          <a:p>
            <a:pPr eaLnBrk="1" hangingPunct="1">
              <a:lnSpc>
                <a:spcPct val="90000"/>
              </a:lnSpc>
            </a:pPr>
            <a:endParaRPr lang="ja-JP"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5</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では、ストレス対処能力であるＳＯＣとはどのような理論なのでしょうか。</a:t>
            </a:r>
            <a:r>
              <a:rPr lang="ja-JP" altLang="ja-JP" dirty="0" smtClean="0">
                <a:effectLst/>
              </a:rPr>
              <a:t> </a:t>
            </a:r>
            <a:r>
              <a:rPr kumimoji="1" lang="ja-JP" altLang="ja-JP" sz="1200" kern="1200" dirty="0" smtClean="0">
                <a:solidFill>
                  <a:schemeClr val="tx1"/>
                </a:solidFill>
                <a:effectLst/>
                <a:latin typeface="Times New Roman" pitchFamily="18" charset="0"/>
                <a:ea typeface="ＭＳ Ｐ明朝" pitchFamily="18" charset="-128"/>
                <a:cs typeface="+mn-cs"/>
              </a:rPr>
              <a:t>ＳＯＣとは、</a:t>
            </a:r>
            <a:r>
              <a:rPr kumimoji="1" lang="en-US" altLang="ja-JP" sz="1200" kern="1200" dirty="0" err="1" smtClean="0">
                <a:solidFill>
                  <a:schemeClr val="tx1"/>
                </a:solidFill>
                <a:effectLst/>
                <a:latin typeface="Times New Roman" pitchFamily="18" charset="0"/>
                <a:ea typeface="ＭＳ Ｐ明朝" pitchFamily="18" charset="-128"/>
                <a:cs typeface="+mn-cs"/>
              </a:rPr>
              <a:t>Sence</a:t>
            </a:r>
            <a:r>
              <a:rPr kumimoji="1" lang="en-US" altLang="ja-JP" sz="1200" kern="1200" dirty="0" smtClean="0">
                <a:solidFill>
                  <a:schemeClr val="tx1"/>
                </a:solidFill>
                <a:effectLst/>
                <a:latin typeface="Times New Roman" pitchFamily="18" charset="0"/>
                <a:ea typeface="ＭＳ Ｐ明朝" pitchFamily="18" charset="-128"/>
                <a:cs typeface="+mn-cs"/>
              </a:rPr>
              <a:t> of Coherence</a:t>
            </a:r>
            <a:r>
              <a:rPr kumimoji="1" lang="ja-JP" altLang="ja-JP" sz="1200" kern="1200" dirty="0" smtClean="0">
                <a:solidFill>
                  <a:schemeClr val="tx1"/>
                </a:solidFill>
                <a:effectLst/>
                <a:latin typeface="Times New Roman" pitchFamily="18" charset="0"/>
                <a:ea typeface="ＭＳ Ｐ明朝" pitchFamily="18" charset="-128"/>
                <a:cs typeface="+mn-cs"/>
              </a:rPr>
              <a:t>　の略語で、それを日本語に訳すと「首尾一貫感覚」という意味になります。ＳＯＣは、「人生で起こるさまざまな出来事を一貫して捉え、状況を理解・予測し、</a:t>
            </a:r>
            <a:r>
              <a:rPr kumimoji="1" lang="ja-JP" altLang="en-US" sz="1200" kern="1200" dirty="0" smtClean="0">
                <a:solidFill>
                  <a:schemeClr val="tx1"/>
                </a:solidFill>
                <a:effectLst/>
                <a:latin typeface="Times New Roman" pitchFamily="18" charset="0"/>
                <a:ea typeface="ＭＳ Ｐ明朝" pitchFamily="18" charset="-128"/>
                <a:cs typeface="+mn-cs"/>
              </a:rPr>
              <a:t>周り</a:t>
            </a:r>
            <a:r>
              <a:rPr kumimoji="1" lang="ja-JP" altLang="ja-JP" sz="1200" kern="1200" dirty="0" smtClean="0">
                <a:solidFill>
                  <a:schemeClr val="tx1"/>
                </a:solidFill>
                <a:effectLst/>
                <a:latin typeface="Times New Roman" pitchFamily="18" charset="0"/>
                <a:ea typeface="ＭＳ Ｐ明朝" pitchFamily="18" charset="-128"/>
                <a:cs typeface="+mn-cs"/>
              </a:rPr>
              <a:t>の助けを得ながら上手く対処し、日々の営みへのやりがいや生きる意味を</a:t>
            </a:r>
            <a:r>
              <a:rPr kumimoji="1" lang="ja-JP" altLang="en-US" sz="1200" kern="1200" dirty="0" smtClean="0">
                <a:solidFill>
                  <a:schemeClr val="tx1"/>
                </a:solidFill>
                <a:effectLst/>
                <a:latin typeface="Times New Roman" pitchFamily="18" charset="0"/>
                <a:ea typeface="ＭＳ Ｐ明朝" pitchFamily="18" charset="-128"/>
                <a:cs typeface="+mn-cs"/>
              </a:rPr>
              <a:t>見いだす</a:t>
            </a:r>
            <a:r>
              <a:rPr kumimoji="1" lang="ja-JP" altLang="ja-JP" sz="1200" kern="1200" dirty="0" smtClean="0">
                <a:solidFill>
                  <a:schemeClr val="tx1"/>
                </a:solidFill>
                <a:effectLst/>
                <a:latin typeface="Times New Roman" pitchFamily="18" charset="0"/>
                <a:ea typeface="ＭＳ Ｐ明朝" pitchFamily="18" charset="-128"/>
                <a:cs typeface="+mn-cs"/>
              </a:rPr>
              <a:t>ことができる」感覚のことです。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ＳＯＣは３つの感覚から構成されます。第一は、自分が置かれている、あるいは置かれる</a:t>
            </a:r>
            <a:r>
              <a:rPr kumimoji="1" lang="ja-JP" altLang="ja-JP" sz="1200" kern="1200" dirty="0" err="1" smtClean="0">
                <a:solidFill>
                  <a:schemeClr val="tx1"/>
                </a:solidFill>
                <a:effectLst/>
                <a:latin typeface="Times New Roman" pitchFamily="18" charset="0"/>
                <a:ea typeface="ＭＳ Ｐ明朝" pitchFamily="18" charset="-128"/>
                <a:cs typeface="+mn-cs"/>
              </a:rPr>
              <a:t>で</a:t>
            </a:r>
            <a:r>
              <a:rPr kumimoji="1" lang="ja-JP" altLang="ja-JP" sz="1200" kern="1200" dirty="0" smtClean="0">
                <a:solidFill>
                  <a:schemeClr val="tx1"/>
                </a:solidFill>
                <a:effectLst/>
                <a:latin typeface="Times New Roman" pitchFamily="18" charset="0"/>
                <a:ea typeface="ＭＳ Ｐ明朝" pitchFamily="18" charset="-128"/>
                <a:cs typeface="+mn-cs"/>
              </a:rPr>
              <a:t>あろう状況をある程度予測できたり、理解できるという把握可能感、第二は、何とかなる、何とかやっていけるという処理可能感、第三は、ストレッサーへの対処のしがいなど、日々の営みにやりがいや生きる意味が感じられるという有意味感です。</a:t>
            </a: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ＳＯＣは自分が生きている世界に対するその人の見方や向き合い方であり、こうした感覚を持っている人ほどストレスフルな状況に耐え、上手く対処することができる、つまりストレス対処能力が高いということができます。</a:t>
            </a:r>
          </a:p>
          <a:p>
            <a:pPr eaLnBrk="1" hangingPunct="1">
              <a:lnSpc>
                <a:spcPct val="90000"/>
              </a:lnSpc>
            </a:pPr>
            <a:endParaRPr lang="ja-JP"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6</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0" latinLnBrk="1" hangingPunct="0"/>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続いて、ＳＯＣを構成する３つの感覚について一つずつ説明します。</a:t>
            </a:r>
            <a:r>
              <a:rPr lang="ja-JP" altLang="ja-JP" dirty="0" smtClean="0">
                <a:effectLst/>
              </a:rPr>
              <a:t> </a:t>
            </a:r>
            <a:r>
              <a:rPr kumimoji="1" lang="ja-JP" altLang="ja-JP" sz="1200" kern="1200" dirty="0" smtClean="0">
                <a:solidFill>
                  <a:schemeClr val="tx1"/>
                </a:solidFill>
                <a:effectLst/>
                <a:latin typeface="Times New Roman" pitchFamily="18" charset="0"/>
                <a:ea typeface="ＭＳ Ｐ明朝" pitchFamily="18" charset="-128"/>
                <a:cs typeface="+mn-cs"/>
              </a:rPr>
              <a:t>最初の「把握可能感」は時系列で全体状況を見る力です。</a:t>
            </a:r>
          </a:p>
          <a:p>
            <a:pPr eaLnBrk="1" fontAlgn="auto" latinLnBrk="0" hangingPunct="1"/>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例えば、立上げから完成まで数年を要するプロジェクトに関わっている時に、「今はかなり忙しいけれど、あと２週間すれば少し余裕ができるな。それまでは忙しくてもしょうがない。終わったらみんなで３日間休もう」といったことを見通せる感覚です。把握可能感がないと、忙しい時に一生これが続くのではないかと感じてしまいます。</a:t>
            </a: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人は今がつらくても、先にわずかでも光が見えてくればがんばろうという意欲がわいてくるものです。でも、先が見えない真っ暗闇の連続では、八方ふさがりの閉塞感を感じ、気力がつきてしまいます。ですから、常に全体状況を見据えて、かなたに見える灯台の光を意識しながら業務に取り組むことが大切です。</a:t>
            </a:r>
          </a:p>
          <a:p>
            <a:pPr eaLnBrk="1" hangingPunct="1">
              <a:lnSpc>
                <a:spcPct val="90000"/>
              </a:lnSpc>
            </a:pPr>
            <a:endParaRPr lang="ja-JP"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7</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1" hangingPunct="1">
              <a:lnSpc>
                <a:spcPct val="90000"/>
              </a:lnSpc>
            </a:pPr>
            <a:r>
              <a:rPr lang="ja-JP" altLang="en-US" dirty="0" smtClean="0"/>
              <a:t>　次の「処理可能感」は、自らの成功経験に基づいて、新しい仕事もきっと上手くできるはずだと自分で確認する力です。</a:t>
            </a:r>
            <a:endParaRPr lang="en-US" altLang="ja-JP" dirty="0" smtClean="0"/>
          </a:p>
          <a:p>
            <a:pPr eaLnBrk="1" hangingPunct="1">
              <a:lnSpc>
                <a:spcPct val="90000"/>
              </a:lnSpc>
            </a:pPr>
            <a:endParaRPr lang="en-US" altLang="ja-JP" dirty="0" smtClean="0"/>
          </a:p>
          <a:p>
            <a:pPr eaLnBrk="1" hangingPunct="1">
              <a:lnSpc>
                <a:spcPct val="90000"/>
              </a:lnSpc>
            </a:pPr>
            <a:r>
              <a:rPr lang="ja-JP" altLang="en-US" dirty="0" smtClean="0"/>
              <a:t>　例えば、上司からこれまでに経験がない仕事を頼まれた時、この仕事は今までに経験がないが、今までこなしてきた仕事のことを思えば、きっと上手くできるはずだと思える感覚のことです。</a:t>
            </a:r>
            <a:endParaRPr lang="en-US" altLang="ja-JP" dirty="0" smtClean="0"/>
          </a:p>
          <a:p>
            <a:pPr eaLnBrk="1" hangingPunct="1">
              <a:lnSpc>
                <a:spcPct val="90000"/>
              </a:lnSpc>
            </a:pPr>
            <a:endParaRPr lang="en-US" altLang="ja-JP" dirty="0" smtClean="0"/>
          </a:p>
          <a:p>
            <a:pPr eaLnBrk="1" hangingPunct="1">
              <a:lnSpc>
                <a:spcPct val="90000"/>
              </a:lnSpc>
            </a:pPr>
            <a:r>
              <a:rPr lang="ja-JP" altLang="en-US" dirty="0" smtClean="0"/>
              <a:t>　処理可能感を持っていないと、新しい課題に立ち向かわなくてはならない時、なんで自分ばっかり経験のない仕事をこなさなくてはならないんだろうといった思いや、きっとできないに違いないといった不安に苛まれ、辛いスパイラルに陥ってしまいます。</a:t>
            </a:r>
            <a:endParaRPr lang="en-US" altLang="ja-JP" dirty="0" smtClean="0"/>
          </a:p>
          <a:p>
            <a:pPr eaLnBrk="1" hangingPunct="1">
              <a:lnSpc>
                <a:spcPct val="90000"/>
              </a:lnSpc>
            </a:pPr>
            <a:endParaRPr lang="ja-JP"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8</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1" fontAlgn="auto" latinLnBrk="0" hangingPunct="1"/>
            <a:r>
              <a:rPr lang="ja-JP" altLang="en-US" dirty="0" smtClean="0"/>
              <a:t>　</a:t>
            </a:r>
            <a:r>
              <a:rPr kumimoji="1" lang="en-US" altLang="ja-JP"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次の「有意味感」は、自らの経験に意味を見いだす力です。</a:t>
            </a:r>
            <a:r>
              <a:rPr lang="ja-JP" altLang="ja-JP" dirty="0" smtClean="0">
                <a:effectLst/>
              </a:rPr>
              <a:t> </a:t>
            </a:r>
            <a:r>
              <a:rPr kumimoji="1" lang="ja-JP" altLang="ja-JP" sz="1200" kern="1200" dirty="0" smtClean="0">
                <a:solidFill>
                  <a:schemeClr val="tx1"/>
                </a:solidFill>
                <a:effectLst/>
                <a:latin typeface="Times New Roman" pitchFamily="18" charset="0"/>
                <a:ea typeface="ＭＳ Ｐ明朝" pitchFamily="18" charset="-128"/>
                <a:cs typeface="+mn-cs"/>
              </a:rPr>
              <a:t>例えば、自分が担当することになった時点では興味を持てない仕事でも、「将来的には何かの役に立つかもしれない」と思える感覚のことです。</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endParaRPr kumimoji="1" lang="ja-JP"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有意味感を持っていないと、</a:t>
            </a:r>
            <a:r>
              <a:rPr kumimoji="1" lang="ja-JP" altLang="en-US" sz="1200" kern="1200" dirty="0" smtClean="0">
                <a:solidFill>
                  <a:schemeClr val="tx1"/>
                </a:solidFill>
                <a:effectLst/>
                <a:latin typeface="Times New Roman" pitchFamily="18" charset="0"/>
                <a:ea typeface="ＭＳ Ｐ明朝" pitchFamily="18" charset="-128"/>
                <a:cs typeface="+mn-cs"/>
              </a:rPr>
              <a:t>一つ</a:t>
            </a:r>
            <a:r>
              <a:rPr kumimoji="1" lang="ja-JP" altLang="ja-JP" sz="1200" kern="1200" dirty="0" smtClean="0">
                <a:solidFill>
                  <a:schemeClr val="tx1"/>
                </a:solidFill>
                <a:effectLst/>
                <a:latin typeface="Times New Roman" pitchFamily="18" charset="0"/>
                <a:ea typeface="ＭＳ Ｐ明朝" pitchFamily="18" charset="-128"/>
                <a:cs typeface="+mn-cs"/>
              </a:rPr>
              <a:t>のものの見方に固執してしまい、違う見方ができにくかったり、与えられた仕事に意味が感じられず、意欲を保ちにくく、取り組んだ経験を通じて得られるスキルの向上が図りにくくなってしまいます。</a:t>
            </a:r>
            <a:endParaRPr kumimoji="1" lang="ja-JP" altLang="ja-JP" sz="1200" kern="1200" dirty="0">
              <a:solidFill>
                <a:schemeClr val="tx1"/>
              </a:solidFill>
              <a:effectLst/>
              <a:latin typeface="Times New Roman" pitchFamily="18" charset="0"/>
              <a:ea typeface="ＭＳ Ｐ明朝" pitchFamily="18" charset="-128"/>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2630" eaLnBrk="0" hangingPunct="0">
              <a:defRPr kumimoji="1" sz="1200" b="1">
                <a:solidFill>
                  <a:schemeClr val="tx1"/>
                </a:solidFill>
                <a:latin typeface="MS UI Gothic" pitchFamily="50" charset="-128"/>
                <a:ea typeface="MS UI Gothic" pitchFamily="50" charset="-128"/>
              </a:defRPr>
            </a:lvl1pPr>
            <a:lvl2pPr marL="742801" indent="-285693" defTabSz="912630" eaLnBrk="0" hangingPunct="0">
              <a:defRPr kumimoji="1" sz="1200" b="1">
                <a:solidFill>
                  <a:schemeClr val="tx1"/>
                </a:solidFill>
                <a:latin typeface="MS UI Gothic" pitchFamily="50" charset="-128"/>
                <a:ea typeface="MS UI Gothic" pitchFamily="50" charset="-128"/>
              </a:defRPr>
            </a:lvl2pPr>
            <a:lvl3pPr marL="1142771" indent="-228554" defTabSz="912630" eaLnBrk="0" hangingPunct="0">
              <a:defRPr kumimoji="1" sz="1200" b="1">
                <a:solidFill>
                  <a:schemeClr val="tx1"/>
                </a:solidFill>
                <a:latin typeface="MS UI Gothic" pitchFamily="50" charset="-128"/>
                <a:ea typeface="MS UI Gothic" pitchFamily="50" charset="-128"/>
              </a:defRPr>
            </a:lvl3pPr>
            <a:lvl4pPr marL="1599880" indent="-228554" defTabSz="912630" eaLnBrk="0" hangingPunct="0">
              <a:defRPr kumimoji="1" sz="1200" b="1">
                <a:solidFill>
                  <a:schemeClr val="tx1"/>
                </a:solidFill>
                <a:latin typeface="MS UI Gothic" pitchFamily="50" charset="-128"/>
                <a:ea typeface="MS UI Gothic" pitchFamily="50" charset="-128"/>
              </a:defRPr>
            </a:lvl4pPr>
            <a:lvl5pPr marL="2056989" indent="-228554" defTabSz="912630" eaLnBrk="0" hangingPunct="0">
              <a:defRPr kumimoji="1" sz="1200" b="1">
                <a:solidFill>
                  <a:schemeClr val="tx1"/>
                </a:solidFill>
                <a:latin typeface="MS UI Gothic" pitchFamily="50" charset="-128"/>
                <a:ea typeface="MS UI Gothic" pitchFamily="50" charset="-128"/>
              </a:defRPr>
            </a:lvl5pPr>
            <a:lvl6pPr marL="2514097"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206"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8314"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5423" indent="-228554" algn="dist" defTabSz="912630"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92278025-CD2B-4482-B8A6-D2D9EAC96E8C}" type="slidenum">
              <a:rPr lang="en-US" altLang="ja-JP" smtClean="0">
                <a:latin typeface="Times New Roman" pitchFamily="18" charset="0"/>
                <a:ea typeface="ＭＳ Ｐゴシック" pitchFamily="50" charset="-128"/>
              </a:rPr>
              <a:pPr eaLnBrk="1" hangingPunct="1"/>
              <a:t>9</a:t>
            </a:fld>
            <a:endParaRPr lang="en-US" altLang="ja-JP" smtClean="0">
              <a:latin typeface="Times New Roman" pitchFamily="18" charset="0"/>
              <a:ea typeface="ＭＳ Ｐゴシック" pitchFamily="50" charset="-128"/>
            </a:endParaRPr>
          </a:p>
        </p:txBody>
      </p:sp>
      <p:sp>
        <p:nvSpPr>
          <p:cNvPr id="16387" name="Rectangle 2"/>
          <p:cNvSpPr>
            <a:spLocks noGrp="1" noRot="1" noChangeAspect="1" noChangeArrowheads="1" noTextEdit="1"/>
          </p:cNvSpPr>
          <p:nvPr>
            <p:ph type="sldImg"/>
          </p:nvPr>
        </p:nvSpPr>
        <p:spPr>
          <a:xfrm>
            <a:off x="695325" y="739775"/>
            <a:ext cx="5346700" cy="3702050"/>
          </a:xfrm>
          <a:ln/>
        </p:spPr>
      </p:sp>
      <p:sp>
        <p:nvSpPr>
          <p:cNvPr id="16388" name="Rectangle 3"/>
          <p:cNvSpPr>
            <a:spLocks noGrp="1" noChangeArrowheads="1"/>
          </p:cNvSpPr>
          <p:nvPr>
            <p:ph type="body" idx="1"/>
          </p:nvPr>
        </p:nvSpPr>
        <p:spPr>
          <a:xfrm>
            <a:off x="898313" y="4687134"/>
            <a:ext cx="4937549" cy="4441110"/>
          </a:xfrm>
          <a:noFill/>
        </p:spPr>
        <p:txBody>
          <a:bodyPr/>
          <a:lstStyle/>
          <a:p>
            <a:pPr eaLnBrk="1" fontAlgn="auto" latinLnBrk="0" hangingPunct="1"/>
            <a:r>
              <a:rPr kumimoji="1" lang="ja-JP" altLang="en-US" sz="1200" b="0" kern="1200" dirty="0" smtClean="0">
                <a:solidFill>
                  <a:schemeClr val="tx1"/>
                </a:solidFill>
                <a:effectLst/>
                <a:latin typeface="ＭＳ 明朝" pitchFamily="17" charset="-128"/>
                <a:ea typeface="ＭＳ 明朝" pitchFamily="17" charset="-128"/>
                <a:cs typeface="+mn-cs"/>
              </a:rPr>
              <a:t>　</a:t>
            </a:r>
            <a:r>
              <a:rPr kumimoji="1" lang="ja-JP" altLang="ja-JP" sz="1200" kern="1200" dirty="0" smtClean="0">
                <a:solidFill>
                  <a:schemeClr val="tx1"/>
                </a:solidFill>
                <a:effectLst/>
                <a:latin typeface="Times New Roman" pitchFamily="18" charset="0"/>
                <a:ea typeface="ＭＳ Ｐ明朝" pitchFamily="18" charset="-128"/>
                <a:cs typeface="+mn-cs"/>
              </a:rPr>
              <a:t>労働者に対して行った研究では、ＳＯＣが高い労働者ほど、仕事の疲労感が少ない、バーンアウトを起こしにくい、職務満足感が高い、抑うつや不安感が低い、頭痛や腹痛などを起こしにくい、欠勤が少ないといったことが明らかとなっています。</a:t>
            </a:r>
            <a:r>
              <a:rPr lang="ja-JP" altLang="ja-JP" dirty="0" smtClean="0">
                <a:effectLst/>
              </a:rPr>
              <a:t> </a:t>
            </a:r>
            <a:endParaRPr lang="en-US" altLang="ja-JP" dirty="0" smtClean="0">
              <a:effectLst/>
            </a:endParaRPr>
          </a:p>
          <a:p>
            <a:pPr eaLnBrk="1" fontAlgn="auto" latinLnBrk="0" hangingPunct="1"/>
            <a:r>
              <a:rPr kumimoji="1" lang="ja-JP" altLang="en-US" sz="1200" kern="1200" dirty="0" smtClean="0">
                <a:solidFill>
                  <a:schemeClr val="tx1"/>
                </a:solidFill>
                <a:effectLst/>
                <a:latin typeface="Times New Roman" pitchFamily="18" charset="0"/>
                <a:ea typeface="ＭＳ Ｐ明朝" pitchFamily="18" charset="-128"/>
                <a:cs typeface="+mn-cs"/>
              </a:rPr>
              <a:t>　</a:t>
            </a:r>
            <a:endParaRPr kumimoji="1" lang="en-US" altLang="ja-JP" sz="1200" kern="1200" dirty="0" smtClean="0">
              <a:solidFill>
                <a:schemeClr val="tx1"/>
              </a:solidFill>
              <a:effectLst/>
              <a:latin typeface="Times New Roman" pitchFamily="18" charset="0"/>
              <a:ea typeface="ＭＳ Ｐ明朝" pitchFamily="18" charset="-128"/>
              <a:cs typeface="+mn-cs"/>
            </a:endParaRPr>
          </a:p>
          <a:p>
            <a:pPr eaLnBrk="1" fontAlgn="auto" latinLnBrk="0" hangingPunct="1"/>
            <a:r>
              <a:rPr kumimoji="1" lang="ja-JP" altLang="ja-JP" sz="1200" kern="1200" dirty="0" smtClean="0">
                <a:solidFill>
                  <a:schemeClr val="tx1"/>
                </a:solidFill>
                <a:effectLst/>
                <a:latin typeface="Times New Roman" pitchFamily="18" charset="0"/>
                <a:ea typeface="ＭＳ Ｐ明朝" pitchFamily="18" charset="-128"/>
                <a:cs typeface="+mn-cs"/>
              </a:rPr>
              <a:t>また、ＳＯＣが間接的に労働者に与える影響として、ＳＯＣが高い労働者は、他者のサポートを活用することが上手く、結果として同じストレスを受けても心身への影響が少ないとの報告があります。</a:t>
            </a:r>
          </a:p>
          <a:p>
            <a:pPr eaLnBrk="1" hangingPunct="1">
              <a:lnSpc>
                <a:spcPct val="90000"/>
              </a:lnSpc>
            </a:pPr>
            <a:endParaRPr lang="ja-JP"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descr="横線 (反転)"/>
          <p:cNvSpPr>
            <a:spLocks noChangeArrowheads="1"/>
          </p:cNvSpPr>
          <p:nvPr/>
        </p:nvSpPr>
        <p:spPr bwMode="auto">
          <a:xfrm>
            <a:off x="0" y="0"/>
            <a:ext cx="9906000" cy="914400"/>
          </a:xfrm>
          <a:prstGeom prst="rect">
            <a:avLst/>
          </a:prstGeom>
          <a:pattFill prst="narHorz">
            <a:fgClr>
              <a:srgbClr val="99CCFF"/>
            </a:fgClr>
            <a:bgClr>
              <a:srgbClr val="DDDDDD"/>
            </a:bgClr>
          </a:pattFill>
          <a:ln>
            <a:noFill/>
          </a:ln>
          <a:effectLst/>
          <a:extLs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ja-JP" altLang="ja-JP">
              <a:solidFill>
                <a:schemeClr val="bg1"/>
              </a:solidFill>
              <a:latin typeface="Century Gothic" pitchFamily="34" charset="0"/>
              <a:ea typeface="SimHei" pitchFamily="2" charset="-122"/>
            </a:endParaRPr>
          </a:p>
        </p:txBody>
      </p:sp>
      <p:sp>
        <p:nvSpPr>
          <p:cNvPr id="5" name="Line 7"/>
          <p:cNvSpPr>
            <a:spLocks noChangeShapeType="1"/>
          </p:cNvSpPr>
          <p:nvPr/>
        </p:nvSpPr>
        <p:spPr bwMode="auto">
          <a:xfrm>
            <a:off x="0" y="914400"/>
            <a:ext cx="9906000" cy="0"/>
          </a:xfrm>
          <a:prstGeom prst="line">
            <a:avLst/>
          </a:prstGeom>
          <a:noFill/>
          <a:ln w="57150">
            <a:solidFill>
              <a:srgbClr val="33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Rectangle 8"/>
          <p:cNvSpPr>
            <a:spLocks noChangeArrowheads="1"/>
          </p:cNvSpPr>
          <p:nvPr/>
        </p:nvSpPr>
        <p:spPr bwMode="auto">
          <a:xfrm>
            <a:off x="0" y="6629400"/>
            <a:ext cx="9906000" cy="228600"/>
          </a:xfrm>
          <a:prstGeom prst="rect">
            <a:avLst/>
          </a:prstGeom>
          <a:gradFill rotWithShape="0">
            <a:gsLst>
              <a:gs pos="0">
                <a:srgbClr val="92B6FF"/>
              </a:gs>
              <a:gs pos="100000">
                <a:srgbClr val="6699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 name="Oval 11"/>
          <p:cNvSpPr>
            <a:spLocks noChangeArrowheads="1"/>
          </p:cNvSpPr>
          <p:nvPr/>
        </p:nvSpPr>
        <p:spPr bwMode="auto">
          <a:xfrm>
            <a:off x="1192213" y="1597025"/>
            <a:ext cx="211137" cy="195263"/>
          </a:xfrm>
          <a:prstGeom prst="ellipse">
            <a:avLst/>
          </a:prstGeom>
          <a:gradFill rotWithShape="0">
            <a:gsLst>
              <a:gs pos="0">
                <a:srgbClr val="3399FF"/>
              </a:gs>
              <a:gs pos="100000">
                <a:srgbClr val="69B4FF"/>
              </a:gs>
            </a:gsLst>
            <a:lin ang="2700000" scaled="1"/>
          </a:gradFill>
          <a:ln w="9525">
            <a:solidFill>
              <a:srgbClr val="0099FF"/>
            </a:solidFill>
            <a:round/>
            <a:headEnd/>
            <a:tailEnd/>
          </a:ln>
          <a:effectLst>
            <a:outerShdw dist="35921" dir="2700000" algn="ctr" rotWithShape="0">
              <a:schemeClr val="bg1">
                <a:alpha val="50000"/>
              </a:schemeClr>
            </a:outerShdw>
          </a:effectLst>
        </p:spPr>
        <p:txBody>
          <a:bodyPr wrap="none" anchor="ctr"/>
          <a:lstStyle/>
          <a:p>
            <a:endParaRPr lang="ja-JP" altLang="en-US"/>
          </a:p>
        </p:txBody>
      </p:sp>
      <p:sp>
        <p:nvSpPr>
          <p:cNvPr id="8" name="Oval 12"/>
          <p:cNvSpPr>
            <a:spLocks noChangeArrowheads="1"/>
          </p:cNvSpPr>
          <p:nvPr/>
        </p:nvSpPr>
        <p:spPr bwMode="auto">
          <a:xfrm>
            <a:off x="1192213" y="1833563"/>
            <a:ext cx="211137" cy="195262"/>
          </a:xfrm>
          <a:prstGeom prst="ellipse">
            <a:avLst/>
          </a:prstGeom>
          <a:gradFill rotWithShape="0">
            <a:gsLst>
              <a:gs pos="0">
                <a:srgbClr val="3399FF"/>
              </a:gs>
              <a:gs pos="100000">
                <a:srgbClr val="69B4FF"/>
              </a:gs>
            </a:gsLst>
            <a:lin ang="2700000" scaled="1"/>
          </a:gradFill>
          <a:ln w="9525">
            <a:solidFill>
              <a:srgbClr val="0099FF"/>
            </a:solidFill>
            <a:round/>
            <a:headEnd/>
            <a:tailEnd/>
          </a:ln>
          <a:effectLst>
            <a:outerShdw dist="35921" dir="2700000" algn="ctr" rotWithShape="0">
              <a:schemeClr val="bg1">
                <a:alpha val="50000"/>
              </a:schemeClr>
            </a:outerShdw>
          </a:effectLst>
        </p:spPr>
        <p:txBody>
          <a:bodyPr wrap="none" anchor="ctr"/>
          <a:lstStyle/>
          <a:p>
            <a:endParaRPr lang="ja-JP" altLang="en-US"/>
          </a:p>
        </p:txBody>
      </p:sp>
      <p:sp>
        <p:nvSpPr>
          <p:cNvPr id="9" name="Oval 13"/>
          <p:cNvSpPr>
            <a:spLocks noChangeArrowheads="1"/>
          </p:cNvSpPr>
          <p:nvPr/>
        </p:nvSpPr>
        <p:spPr bwMode="auto">
          <a:xfrm>
            <a:off x="1447800" y="1597025"/>
            <a:ext cx="211138" cy="195263"/>
          </a:xfrm>
          <a:prstGeom prst="ellipse">
            <a:avLst/>
          </a:prstGeom>
          <a:gradFill rotWithShape="0">
            <a:gsLst>
              <a:gs pos="0">
                <a:srgbClr val="FF7C80"/>
              </a:gs>
              <a:gs pos="100000">
                <a:srgbClr val="FF9EA1"/>
              </a:gs>
            </a:gsLst>
            <a:lin ang="2700000" scaled="1"/>
          </a:gradFill>
          <a:ln w="9525">
            <a:solidFill>
              <a:srgbClr val="FF5050"/>
            </a:solidFill>
            <a:round/>
            <a:headEnd/>
            <a:tailEnd/>
          </a:ln>
          <a:effectLst>
            <a:outerShdw dist="35921" dir="2700000" algn="ctr" rotWithShape="0">
              <a:schemeClr val="bg1">
                <a:alpha val="50000"/>
              </a:schemeClr>
            </a:outerShdw>
          </a:effectLst>
        </p:spPr>
        <p:txBody>
          <a:bodyPr wrap="none" anchor="ctr"/>
          <a:lstStyle/>
          <a:p>
            <a:endParaRPr lang="ja-JP" altLang="en-US"/>
          </a:p>
        </p:txBody>
      </p:sp>
      <p:sp>
        <p:nvSpPr>
          <p:cNvPr id="10" name="Oval 14"/>
          <p:cNvSpPr>
            <a:spLocks noChangeArrowheads="1"/>
          </p:cNvSpPr>
          <p:nvPr/>
        </p:nvSpPr>
        <p:spPr bwMode="auto">
          <a:xfrm rot="10800000">
            <a:off x="8529638" y="2554288"/>
            <a:ext cx="211137" cy="195262"/>
          </a:xfrm>
          <a:prstGeom prst="ellipse">
            <a:avLst/>
          </a:prstGeom>
          <a:gradFill rotWithShape="0">
            <a:gsLst>
              <a:gs pos="0">
                <a:srgbClr val="FF7C80"/>
              </a:gs>
              <a:gs pos="100000">
                <a:srgbClr val="FF9EA1"/>
              </a:gs>
            </a:gsLst>
            <a:lin ang="2700000" scaled="1"/>
          </a:gradFill>
          <a:ln w="9525">
            <a:solidFill>
              <a:srgbClr val="FF5050"/>
            </a:solidFill>
            <a:round/>
            <a:headEnd/>
            <a:tailEnd/>
          </a:ln>
          <a:effectLst>
            <a:outerShdw dist="35921" dir="2700000" algn="ctr" rotWithShape="0">
              <a:schemeClr val="bg1">
                <a:alpha val="50000"/>
              </a:schemeClr>
            </a:outerShdw>
          </a:effectLst>
        </p:spPr>
        <p:txBody>
          <a:bodyPr wrap="none" anchor="ctr"/>
          <a:lstStyle/>
          <a:p>
            <a:endParaRPr lang="ja-JP" altLang="en-US"/>
          </a:p>
        </p:txBody>
      </p:sp>
      <p:sp>
        <p:nvSpPr>
          <p:cNvPr id="11" name="Oval 15"/>
          <p:cNvSpPr>
            <a:spLocks noChangeArrowheads="1"/>
          </p:cNvSpPr>
          <p:nvPr/>
        </p:nvSpPr>
        <p:spPr bwMode="auto">
          <a:xfrm rot="10800000">
            <a:off x="8529638" y="2317750"/>
            <a:ext cx="211137" cy="195263"/>
          </a:xfrm>
          <a:prstGeom prst="ellipse">
            <a:avLst/>
          </a:prstGeom>
          <a:gradFill rotWithShape="0">
            <a:gsLst>
              <a:gs pos="0">
                <a:srgbClr val="3399FF"/>
              </a:gs>
              <a:gs pos="100000">
                <a:srgbClr val="69B4FF"/>
              </a:gs>
            </a:gsLst>
            <a:lin ang="2700000" scaled="1"/>
          </a:gradFill>
          <a:ln w="9525">
            <a:solidFill>
              <a:srgbClr val="0099FF"/>
            </a:solidFill>
            <a:round/>
            <a:headEnd/>
            <a:tailEnd/>
          </a:ln>
          <a:effectLst>
            <a:outerShdw dist="35921" dir="2700000" algn="ctr" rotWithShape="0">
              <a:schemeClr val="bg1">
                <a:alpha val="50000"/>
              </a:schemeClr>
            </a:outerShdw>
          </a:effectLst>
        </p:spPr>
        <p:txBody>
          <a:bodyPr wrap="none" anchor="ctr"/>
          <a:lstStyle/>
          <a:p>
            <a:endParaRPr lang="ja-JP" altLang="en-US"/>
          </a:p>
        </p:txBody>
      </p:sp>
      <p:sp>
        <p:nvSpPr>
          <p:cNvPr id="12" name="Oval 16"/>
          <p:cNvSpPr>
            <a:spLocks noChangeArrowheads="1"/>
          </p:cNvSpPr>
          <p:nvPr/>
        </p:nvSpPr>
        <p:spPr bwMode="auto">
          <a:xfrm rot="10800000">
            <a:off x="8272463" y="2554288"/>
            <a:ext cx="211137" cy="195262"/>
          </a:xfrm>
          <a:prstGeom prst="ellipse">
            <a:avLst/>
          </a:prstGeom>
          <a:gradFill rotWithShape="0">
            <a:gsLst>
              <a:gs pos="0">
                <a:srgbClr val="3399FF"/>
              </a:gs>
              <a:gs pos="100000">
                <a:srgbClr val="69B4FF"/>
              </a:gs>
            </a:gsLst>
            <a:lin ang="2700000" scaled="1"/>
          </a:gradFill>
          <a:ln w="9525">
            <a:solidFill>
              <a:srgbClr val="0099FF"/>
            </a:solidFill>
            <a:round/>
            <a:headEnd/>
            <a:tailEnd/>
          </a:ln>
          <a:effectLst>
            <a:outerShdw dist="35921" dir="2700000" algn="ctr" rotWithShape="0">
              <a:schemeClr val="bg1">
                <a:alpha val="50000"/>
              </a:schemeClr>
            </a:outerShdw>
          </a:effectLst>
        </p:spPr>
        <p:txBody>
          <a:bodyPr wrap="none" anchor="ctr"/>
          <a:lstStyle/>
          <a:p>
            <a:endParaRPr lang="ja-JP" altLang="en-US"/>
          </a:p>
        </p:txBody>
      </p:sp>
      <p:sp>
        <p:nvSpPr>
          <p:cNvPr id="59394" name="Rectangle 2"/>
          <p:cNvSpPr>
            <a:spLocks noGrp="1" noChangeArrowheads="1"/>
          </p:cNvSpPr>
          <p:nvPr>
            <p:ph type="subTitle" idx="1"/>
          </p:nvPr>
        </p:nvSpPr>
        <p:spPr bwMode="auto">
          <a:xfrm>
            <a:off x="1485900" y="4648200"/>
            <a:ext cx="6934200" cy="990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a:buFontTx/>
              <a:buNone/>
              <a:defRPr b="1">
                <a:effectLst>
                  <a:outerShdw blurRad="38100" dist="38100" dir="2700000" algn="tl">
                    <a:srgbClr val="C0C0C0"/>
                  </a:outerShdw>
                </a:effectLst>
                <a:latin typeface="ＭＳ Ｐゴシック" pitchFamily="50" charset="-128"/>
              </a:defRPr>
            </a:lvl1pPr>
          </a:lstStyle>
          <a:p>
            <a:pPr lvl="0"/>
            <a:r>
              <a:rPr lang="ja-JP" altLang="en-US" noProof="0" smtClean="0"/>
              <a:t>マスタ サブタイトルの書式設定</a:t>
            </a:r>
          </a:p>
        </p:txBody>
      </p:sp>
      <p:sp>
        <p:nvSpPr>
          <p:cNvPr id="59397" name="Rectangle 5"/>
          <p:cNvSpPr>
            <a:spLocks noGrp="1" noChangeArrowheads="1"/>
          </p:cNvSpPr>
          <p:nvPr>
            <p:ph type="ctrTitle"/>
          </p:nvPr>
        </p:nvSpPr>
        <p:spPr>
          <a:xfrm>
            <a:off x="742950" y="1597025"/>
            <a:ext cx="8420100" cy="1143000"/>
          </a:xfrm>
        </p:spPr>
        <p:txBody>
          <a:bodyPr/>
          <a:lstStyle>
            <a:lvl1pPr algn="ctr">
              <a:defRPr sz="4000" b="1"/>
            </a:lvl1pPr>
          </a:lstStyle>
          <a:p>
            <a:pPr lvl="0"/>
            <a:r>
              <a:rPr lang="ja-JP" altLang="en-US" noProof="0" smtClean="0"/>
              <a:t>マスタ タイトルの書式設定</a:t>
            </a:r>
          </a:p>
        </p:txBody>
      </p:sp>
      <p:sp>
        <p:nvSpPr>
          <p:cNvPr id="13" name="Rectangle 3"/>
          <p:cNvSpPr>
            <a:spLocks noGrp="1" noChangeArrowheads="1"/>
          </p:cNvSpPr>
          <p:nvPr>
            <p:ph type="ftr" sz="quarter" idx="10"/>
          </p:nvPr>
        </p:nvSpPr>
        <p:spPr>
          <a:xfrm>
            <a:off x="3384550" y="6248400"/>
            <a:ext cx="3136900" cy="457200"/>
          </a:xfrm>
        </p:spPr>
        <p:txBody>
          <a:bodyPr/>
          <a:lstStyle>
            <a:lvl1pPr>
              <a:defRPr b="0">
                <a:solidFill>
                  <a:schemeClr val="tx1"/>
                </a:solidFill>
                <a:latin typeface="+mn-lt"/>
                <a:ea typeface="+mn-ea"/>
              </a:defRPr>
            </a:lvl1pPr>
          </a:lstStyle>
          <a:p>
            <a:pPr>
              <a:defRPr/>
            </a:pPr>
            <a:endParaRPr lang="en-US" altLang="ja-JP"/>
          </a:p>
        </p:txBody>
      </p:sp>
      <p:sp>
        <p:nvSpPr>
          <p:cNvPr id="14" name="Rectangle 4"/>
          <p:cNvSpPr>
            <a:spLocks noGrp="1" noChangeArrowheads="1"/>
          </p:cNvSpPr>
          <p:nvPr>
            <p:ph type="sldNum" sz="quarter" idx="11"/>
          </p:nvPr>
        </p:nvSpPr>
        <p:spPr>
          <a:xfrm>
            <a:off x="7099300" y="6248400"/>
            <a:ext cx="2063750" cy="457200"/>
          </a:xfrm>
        </p:spPr>
        <p:txBody>
          <a:bodyPr/>
          <a:lstStyle>
            <a:lvl1pPr>
              <a:defRPr b="0">
                <a:latin typeface="Century Gothic" pitchFamily="34" charset="0"/>
                <a:ea typeface="+mn-ea"/>
              </a:defRPr>
            </a:lvl1pPr>
          </a:lstStyle>
          <a:p>
            <a:pPr>
              <a:defRPr/>
            </a:pPr>
            <a:fld id="{2EA7672B-97C0-4E88-BFDF-D1FCCA9CBCAF}" type="slidenum">
              <a:rPr lang="en-US" altLang="ja-JP"/>
              <a:pPr>
                <a:defRPr/>
              </a:pPr>
              <a:t>‹#›</a:t>
            </a:fld>
            <a:endParaRPr lang="en-US" altLang="ja-JP"/>
          </a:p>
        </p:txBody>
      </p:sp>
      <p:sp>
        <p:nvSpPr>
          <p:cNvPr id="15" name="Rectangle 9"/>
          <p:cNvSpPr>
            <a:spLocks noGrp="1" noChangeArrowheads="1"/>
          </p:cNvSpPr>
          <p:nvPr>
            <p:ph type="dt" sz="half" idx="12"/>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2952841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1600200"/>
            <a:ext cx="8915400" cy="452596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
          <p:cNvSpPr>
            <a:spLocks noGrp="1" noChangeArrowheads="1"/>
          </p:cNvSpPr>
          <p:nvPr>
            <p:ph type="sldNum" sz="quarter" idx="11"/>
          </p:nvPr>
        </p:nvSpPr>
        <p:spPr>
          <a:ln/>
        </p:spPr>
        <p:txBody>
          <a:bodyPr/>
          <a:lstStyle>
            <a:lvl1pPr>
              <a:defRPr/>
            </a:lvl1pPr>
          </a:lstStyle>
          <a:p>
            <a:pPr>
              <a:defRPr/>
            </a:pPr>
            <a:fld id="{DCB9F3B4-441C-4A46-9893-C446232D6EF1}" type="slidenum">
              <a:rPr lang="en-US" altLang="ja-JP"/>
              <a:pPr>
                <a:defRPr/>
              </a:pPr>
              <a:t>‹#›</a:t>
            </a:fld>
            <a:endParaRPr lang="en-US" altLang="ja-JP"/>
          </a:p>
        </p:txBody>
      </p:sp>
      <p:sp>
        <p:nvSpPr>
          <p:cNvPr id="6"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50272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114300"/>
            <a:ext cx="2228850" cy="601186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114300"/>
            <a:ext cx="6534150" cy="601186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
          <p:cNvSpPr>
            <a:spLocks noGrp="1" noChangeArrowheads="1"/>
          </p:cNvSpPr>
          <p:nvPr>
            <p:ph type="sldNum" sz="quarter" idx="11"/>
          </p:nvPr>
        </p:nvSpPr>
        <p:spPr>
          <a:ln/>
        </p:spPr>
        <p:txBody>
          <a:bodyPr/>
          <a:lstStyle>
            <a:lvl1pPr>
              <a:defRPr/>
            </a:lvl1pPr>
          </a:lstStyle>
          <a:p>
            <a:pPr>
              <a:defRPr/>
            </a:pPr>
            <a:fld id="{700B901B-8B83-4118-8FA4-4BD9AE240630}" type="slidenum">
              <a:rPr lang="en-US" altLang="ja-JP"/>
              <a:pPr>
                <a:defRPr/>
              </a:pPr>
              <a:t>‹#›</a:t>
            </a:fld>
            <a:endParaRPr lang="en-US" altLang="ja-JP"/>
          </a:p>
        </p:txBody>
      </p:sp>
      <p:sp>
        <p:nvSpPr>
          <p:cNvPr id="6"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5174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95300" y="1600200"/>
            <a:ext cx="8915400" cy="452596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
          <p:cNvSpPr>
            <a:spLocks noGrp="1" noChangeArrowheads="1"/>
          </p:cNvSpPr>
          <p:nvPr>
            <p:ph type="sldNum" sz="quarter" idx="11"/>
          </p:nvPr>
        </p:nvSpPr>
        <p:spPr>
          <a:ln/>
        </p:spPr>
        <p:txBody>
          <a:bodyPr/>
          <a:lstStyle>
            <a:lvl1pPr>
              <a:defRPr/>
            </a:lvl1pPr>
          </a:lstStyle>
          <a:p>
            <a:pPr>
              <a:defRPr/>
            </a:pPr>
            <a:fld id="{412CA31C-53E6-4E88-8D16-B0C76CC2B68E}" type="slidenum">
              <a:rPr lang="en-US" altLang="ja-JP"/>
              <a:pPr>
                <a:defRPr/>
              </a:pPr>
              <a:t>‹#›</a:t>
            </a:fld>
            <a:endParaRPr lang="en-US" altLang="ja-JP"/>
          </a:p>
        </p:txBody>
      </p:sp>
      <p:sp>
        <p:nvSpPr>
          <p:cNvPr id="6"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61238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
          <p:cNvSpPr>
            <a:spLocks noGrp="1" noChangeArrowheads="1"/>
          </p:cNvSpPr>
          <p:nvPr>
            <p:ph type="sldNum" sz="quarter" idx="11"/>
          </p:nvPr>
        </p:nvSpPr>
        <p:spPr>
          <a:ln/>
        </p:spPr>
        <p:txBody>
          <a:bodyPr/>
          <a:lstStyle>
            <a:lvl1pPr>
              <a:defRPr/>
            </a:lvl1pPr>
          </a:lstStyle>
          <a:p>
            <a:pPr>
              <a:defRPr/>
            </a:pPr>
            <a:fld id="{A6D3372F-A5DF-48A1-9F20-915501F84F95}" type="slidenum">
              <a:rPr lang="en-US" altLang="ja-JP"/>
              <a:pPr>
                <a:defRPr/>
              </a:pPr>
              <a:t>‹#›</a:t>
            </a:fld>
            <a:endParaRPr lang="en-US" altLang="ja-JP"/>
          </a:p>
        </p:txBody>
      </p:sp>
      <p:sp>
        <p:nvSpPr>
          <p:cNvPr id="6"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42425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9"/>
          <p:cNvSpPr>
            <a:spLocks noGrp="1" noChangeArrowheads="1"/>
          </p:cNvSpPr>
          <p:nvPr>
            <p:ph type="sldNum" sz="quarter" idx="11"/>
          </p:nvPr>
        </p:nvSpPr>
        <p:spPr>
          <a:ln/>
        </p:spPr>
        <p:txBody>
          <a:bodyPr/>
          <a:lstStyle>
            <a:lvl1pPr>
              <a:defRPr/>
            </a:lvl1pPr>
          </a:lstStyle>
          <a:p>
            <a:pPr>
              <a:defRPr/>
            </a:pPr>
            <a:fld id="{48C4E41A-7B80-406A-B526-621F42DD7867}" type="slidenum">
              <a:rPr lang="en-US" altLang="ja-JP"/>
              <a:pPr>
                <a:defRPr/>
              </a:pPr>
              <a:t>‹#›</a:t>
            </a:fld>
            <a:endParaRPr lang="en-US" altLang="ja-JP"/>
          </a:p>
        </p:txBody>
      </p:sp>
      <p:sp>
        <p:nvSpPr>
          <p:cNvPr id="7"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372427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9"/>
          <p:cNvSpPr>
            <a:spLocks noGrp="1" noChangeArrowheads="1"/>
          </p:cNvSpPr>
          <p:nvPr>
            <p:ph type="sldNum" sz="quarter" idx="11"/>
          </p:nvPr>
        </p:nvSpPr>
        <p:spPr>
          <a:ln/>
        </p:spPr>
        <p:txBody>
          <a:bodyPr/>
          <a:lstStyle>
            <a:lvl1pPr>
              <a:defRPr/>
            </a:lvl1pPr>
          </a:lstStyle>
          <a:p>
            <a:pPr>
              <a:defRPr/>
            </a:pPr>
            <a:fld id="{4C335123-4C2B-410D-A0BE-EB97E957CA5E}" type="slidenum">
              <a:rPr lang="en-US" altLang="ja-JP"/>
              <a:pPr>
                <a:defRPr/>
              </a:pPr>
              <a:t>‹#›</a:t>
            </a:fld>
            <a:endParaRPr lang="en-US" altLang="ja-JP"/>
          </a:p>
        </p:txBody>
      </p:sp>
      <p:sp>
        <p:nvSpPr>
          <p:cNvPr id="9"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771197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9"/>
          <p:cNvSpPr>
            <a:spLocks noGrp="1" noChangeArrowheads="1"/>
          </p:cNvSpPr>
          <p:nvPr>
            <p:ph type="sldNum" sz="quarter" idx="11"/>
          </p:nvPr>
        </p:nvSpPr>
        <p:spPr>
          <a:ln/>
        </p:spPr>
        <p:txBody>
          <a:bodyPr/>
          <a:lstStyle>
            <a:lvl1pPr>
              <a:defRPr/>
            </a:lvl1pPr>
          </a:lstStyle>
          <a:p>
            <a:pPr>
              <a:defRPr/>
            </a:pPr>
            <a:fld id="{4F41FEC1-62EF-4D87-B444-89E5C41742A4}" type="slidenum">
              <a:rPr lang="en-US" altLang="ja-JP"/>
              <a:pPr>
                <a:defRPr/>
              </a:pPr>
              <a:t>‹#›</a:t>
            </a:fld>
            <a:endParaRPr lang="en-US" altLang="ja-JP"/>
          </a:p>
        </p:txBody>
      </p:sp>
      <p:sp>
        <p:nvSpPr>
          <p:cNvPr id="5"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753254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9"/>
          <p:cNvSpPr>
            <a:spLocks noGrp="1" noChangeArrowheads="1"/>
          </p:cNvSpPr>
          <p:nvPr>
            <p:ph type="sldNum" sz="quarter" idx="11"/>
          </p:nvPr>
        </p:nvSpPr>
        <p:spPr>
          <a:ln/>
        </p:spPr>
        <p:txBody>
          <a:bodyPr/>
          <a:lstStyle>
            <a:lvl1pPr>
              <a:defRPr/>
            </a:lvl1pPr>
          </a:lstStyle>
          <a:p>
            <a:pPr>
              <a:defRPr/>
            </a:pPr>
            <a:fld id="{90E3B621-1DB5-4C41-BD85-86FF7DA7D317}" type="slidenum">
              <a:rPr lang="en-US" altLang="ja-JP"/>
              <a:pPr>
                <a:defRPr/>
              </a:pPr>
              <a:t>‹#›</a:t>
            </a:fld>
            <a:endParaRPr lang="en-US" altLang="ja-JP"/>
          </a:p>
        </p:txBody>
      </p:sp>
      <p:sp>
        <p:nvSpPr>
          <p:cNvPr id="4"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139099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9"/>
          <p:cNvSpPr>
            <a:spLocks noGrp="1" noChangeArrowheads="1"/>
          </p:cNvSpPr>
          <p:nvPr>
            <p:ph type="sldNum" sz="quarter" idx="11"/>
          </p:nvPr>
        </p:nvSpPr>
        <p:spPr>
          <a:ln/>
        </p:spPr>
        <p:txBody>
          <a:bodyPr/>
          <a:lstStyle>
            <a:lvl1pPr>
              <a:defRPr/>
            </a:lvl1pPr>
          </a:lstStyle>
          <a:p>
            <a:pPr>
              <a:defRPr/>
            </a:pPr>
            <a:fld id="{5E8FF086-4B9D-4F5E-8FC6-CF2866B6005E}" type="slidenum">
              <a:rPr lang="en-US" altLang="ja-JP"/>
              <a:pPr>
                <a:defRPr/>
              </a:pPr>
              <a:t>‹#›</a:t>
            </a:fld>
            <a:endParaRPr lang="en-US" altLang="ja-JP"/>
          </a:p>
        </p:txBody>
      </p:sp>
      <p:sp>
        <p:nvSpPr>
          <p:cNvPr id="7"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498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9"/>
          <p:cNvSpPr>
            <a:spLocks noGrp="1" noChangeArrowheads="1"/>
          </p:cNvSpPr>
          <p:nvPr>
            <p:ph type="sldNum" sz="quarter" idx="11"/>
          </p:nvPr>
        </p:nvSpPr>
        <p:spPr>
          <a:ln/>
        </p:spPr>
        <p:txBody>
          <a:bodyPr/>
          <a:lstStyle>
            <a:lvl1pPr>
              <a:defRPr/>
            </a:lvl1pPr>
          </a:lstStyle>
          <a:p>
            <a:pPr>
              <a:defRPr/>
            </a:pPr>
            <a:fld id="{26CDF751-FCC3-45B5-8979-CE25654117D9}" type="slidenum">
              <a:rPr lang="en-US" altLang="ja-JP"/>
              <a:pPr>
                <a:defRPr/>
              </a:pPr>
              <a:t>‹#›</a:t>
            </a:fld>
            <a:endParaRPr lang="en-US" altLang="ja-JP"/>
          </a:p>
        </p:txBody>
      </p:sp>
      <p:sp>
        <p:nvSpPr>
          <p:cNvPr id="7" name="Rectangle 2"/>
          <p:cNvSpPr>
            <a:spLocks noGrp="1" noChangeArrowheads="1"/>
          </p:cNvSpPr>
          <p:nvPr>
            <p:ph type="ftr" sz="quarter"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153115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descr="横線 (反転)"/>
          <p:cNvSpPr>
            <a:spLocks noChangeArrowheads="1"/>
          </p:cNvSpPr>
          <p:nvPr/>
        </p:nvSpPr>
        <p:spPr bwMode="auto">
          <a:xfrm>
            <a:off x="0" y="0"/>
            <a:ext cx="9906000" cy="660400"/>
          </a:xfrm>
          <a:prstGeom prst="rect">
            <a:avLst/>
          </a:prstGeom>
          <a:pattFill prst="narHorz">
            <a:fgClr>
              <a:srgbClr val="99CCFF"/>
            </a:fgClr>
            <a:bgClr>
              <a:srgbClr val="DDDDDD"/>
            </a:bgClr>
          </a:pattFill>
          <a:ln>
            <a:noFill/>
          </a:ln>
          <a:effectLst/>
          <a:extLs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ja-JP" altLang="ja-JP">
              <a:solidFill>
                <a:schemeClr val="bg1"/>
              </a:solidFill>
              <a:latin typeface="Century Gothic" pitchFamily="34" charset="0"/>
              <a:ea typeface="SimHei" pitchFamily="2" charset="-122"/>
            </a:endParaRPr>
          </a:p>
        </p:txBody>
      </p:sp>
      <p:sp>
        <p:nvSpPr>
          <p:cNvPr id="58372" name="Rectangle 4"/>
          <p:cNvSpPr>
            <a:spLocks noGrp="1" noChangeArrowheads="1"/>
          </p:cNvSpPr>
          <p:nvPr>
            <p:ph type="title"/>
          </p:nvPr>
        </p:nvSpPr>
        <p:spPr bwMode="auto">
          <a:xfrm>
            <a:off x="590550" y="114300"/>
            <a:ext cx="67310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8" name="Line 6"/>
          <p:cNvSpPr>
            <a:spLocks noChangeShapeType="1"/>
          </p:cNvSpPr>
          <p:nvPr/>
        </p:nvSpPr>
        <p:spPr bwMode="auto">
          <a:xfrm>
            <a:off x="3175" y="685800"/>
            <a:ext cx="9906000" cy="0"/>
          </a:xfrm>
          <a:prstGeom prst="line">
            <a:avLst/>
          </a:prstGeom>
          <a:noFill/>
          <a:ln w="57150">
            <a:solidFill>
              <a:srgbClr val="33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 name="Rectangle 7"/>
          <p:cNvSpPr>
            <a:spLocks noChangeArrowheads="1"/>
          </p:cNvSpPr>
          <p:nvPr/>
        </p:nvSpPr>
        <p:spPr bwMode="auto">
          <a:xfrm>
            <a:off x="0" y="6629400"/>
            <a:ext cx="9906000" cy="228600"/>
          </a:xfrm>
          <a:prstGeom prst="rect">
            <a:avLst/>
          </a:prstGeom>
          <a:gradFill rotWithShape="0">
            <a:gsLst>
              <a:gs pos="0">
                <a:srgbClr val="92B6FF"/>
              </a:gs>
              <a:gs pos="100000">
                <a:srgbClr val="6699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8376" name="Rectangle 8"/>
          <p:cNvSpPr>
            <a:spLocks noGrp="1" noChangeArrowheads="1"/>
          </p:cNvSpPr>
          <p:nvPr>
            <p:ph type="dt" sz="half" idx="2"/>
          </p:nvPr>
        </p:nvSpPr>
        <p:spPr bwMode="auto">
          <a:xfrm>
            <a:off x="82550" y="6578600"/>
            <a:ext cx="445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a:solidFill>
                  <a:schemeClr val="bg1"/>
                </a:solidFill>
              </a:defRPr>
            </a:lvl1pPr>
          </a:lstStyle>
          <a:p>
            <a:pPr>
              <a:defRPr/>
            </a:pPr>
            <a:endParaRPr lang="en-US" altLang="ja-JP"/>
          </a:p>
        </p:txBody>
      </p:sp>
      <p:sp>
        <p:nvSpPr>
          <p:cNvPr id="58377" name="Rectangle 9"/>
          <p:cNvSpPr>
            <a:spLocks noGrp="1" noChangeArrowheads="1"/>
          </p:cNvSpPr>
          <p:nvPr>
            <p:ph type="sldNum" sz="quarter" idx="4"/>
          </p:nvPr>
        </p:nvSpPr>
        <p:spPr bwMode="auto">
          <a:xfrm>
            <a:off x="7899400" y="65913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a:solidFill>
                  <a:schemeClr val="bg1"/>
                </a:solidFill>
              </a:defRPr>
            </a:lvl1pPr>
          </a:lstStyle>
          <a:p>
            <a:pPr>
              <a:defRPr/>
            </a:pPr>
            <a:fld id="{1CC5AEB5-BB63-457A-ABA6-D1E306C3C539}" type="slidenum">
              <a:rPr lang="en-US" altLang="ja-JP"/>
              <a:pPr>
                <a:defRPr/>
              </a:pPr>
              <a:t>‹#›</a:t>
            </a:fld>
            <a:endParaRPr lang="en-US" altLang="ja-JP"/>
          </a:p>
        </p:txBody>
      </p:sp>
      <p:sp>
        <p:nvSpPr>
          <p:cNvPr id="58378" name="Text Box 10"/>
          <p:cNvSpPr txBox="1">
            <a:spLocks noChangeArrowheads="1"/>
          </p:cNvSpPr>
          <p:nvPr/>
        </p:nvSpPr>
        <p:spPr bwMode="auto">
          <a:xfrm>
            <a:off x="8348663" y="2936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defRPr/>
            </a:pPr>
            <a:endParaRPr lang="ja-JP" altLang="ja-JP" sz="1800">
              <a:solidFill>
                <a:srgbClr val="006699"/>
              </a:solidFill>
              <a:effectLst>
                <a:outerShdw blurRad="38100" dist="38100" dir="2700000" algn="tl">
                  <a:srgbClr val="C0C0C0"/>
                </a:outerShdw>
              </a:effectLst>
            </a:endParaRPr>
          </a:p>
        </p:txBody>
      </p:sp>
      <p:sp>
        <p:nvSpPr>
          <p:cNvPr id="1033" name="Oval 11"/>
          <p:cNvSpPr>
            <a:spLocks noChangeArrowheads="1"/>
          </p:cNvSpPr>
          <p:nvPr/>
        </p:nvSpPr>
        <p:spPr bwMode="auto">
          <a:xfrm>
            <a:off x="55563" y="50800"/>
            <a:ext cx="211137" cy="195263"/>
          </a:xfrm>
          <a:prstGeom prst="ellipse">
            <a:avLst/>
          </a:prstGeom>
          <a:gradFill rotWithShape="0">
            <a:gsLst>
              <a:gs pos="0">
                <a:srgbClr val="3399FF"/>
              </a:gs>
              <a:gs pos="100000">
                <a:srgbClr val="69B4FF"/>
              </a:gs>
            </a:gsLst>
            <a:lin ang="2700000" scaled="1"/>
          </a:gradFill>
          <a:ln w="9525">
            <a:solidFill>
              <a:srgbClr val="0099FF"/>
            </a:solidFill>
            <a:round/>
            <a:headEnd/>
            <a:tailEnd/>
          </a:ln>
          <a:effectLst>
            <a:outerShdw dist="35921" dir="2700000" algn="ctr" rotWithShape="0">
              <a:schemeClr val="bg1">
                <a:alpha val="50000"/>
              </a:schemeClr>
            </a:outerShdw>
          </a:effectLst>
        </p:spPr>
        <p:txBody>
          <a:bodyPr wrap="none" anchor="ctr"/>
          <a:lstStyle/>
          <a:p>
            <a:endParaRPr lang="ja-JP" altLang="en-US"/>
          </a:p>
        </p:txBody>
      </p:sp>
      <p:sp>
        <p:nvSpPr>
          <p:cNvPr id="1034" name="Oval 12"/>
          <p:cNvSpPr>
            <a:spLocks noChangeArrowheads="1"/>
          </p:cNvSpPr>
          <p:nvPr/>
        </p:nvSpPr>
        <p:spPr bwMode="auto">
          <a:xfrm>
            <a:off x="55563" y="287338"/>
            <a:ext cx="211137" cy="195262"/>
          </a:xfrm>
          <a:prstGeom prst="ellipse">
            <a:avLst/>
          </a:prstGeom>
          <a:gradFill rotWithShape="0">
            <a:gsLst>
              <a:gs pos="0">
                <a:srgbClr val="FF7C80"/>
              </a:gs>
              <a:gs pos="100000">
                <a:srgbClr val="FF9EA1"/>
              </a:gs>
            </a:gsLst>
            <a:lin ang="2700000" scaled="1"/>
          </a:gradFill>
          <a:ln w="9525">
            <a:solidFill>
              <a:srgbClr val="FF5050"/>
            </a:solidFill>
            <a:round/>
            <a:headEnd/>
            <a:tailEnd/>
          </a:ln>
          <a:effectLst>
            <a:outerShdw dist="35921" dir="2700000" algn="ctr" rotWithShape="0">
              <a:schemeClr val="bg1">
                <a:alpha val="50000"/>
              </a:schemeClr>
            </a:outerShdw>
          </a:effectLst>
        </p:spPr>
        <p:txBody>
          <a:bodyPr wrap="none" anchor="ctr"/>
          <a:lstStyle/>
          <a:p>
            <a:endParaRPr lang="ja-JP" altLang="en-US"/>
          </a:p>
        </p:txBody>
      </p:sp>
      <p:sp>
        <p:nvSpPr>
          <p:cNvPr id="1035" name="Oval 13"/>
          <p:cNvSpPr>
            <a:spLocks noChangeArrowheads="1"/>
          </p:cNvSpPr>
          <p:nvPr/>
        </p:nvSpPr>
        <p:spPr bwMode="auto">
          <a:xfrm>
            <a:off x="311150" y="50800"/>
            <a:ext cx="211138" cy="195263"/>
          </a:xfrm>
          <a:prstGeom prst="ellipse">
            <a:avLst/>
          </a:prstGeom>
          <a:gradFill rotWithShape="0">
            <a:gsLst>
              <a:gs pos="0">
                <a:srgbClr val="3399FF"/>
              </a:gs>
              <a:gs pos="100000">
                <a:srgbClr val="69B4FF"/>
              </a:gs>
            </a:gsLst>
            <a:lin ang="2700000" scaled="1"/>
          </a:gradFill>
          <a:ln w="9525">
            <a:solidFill>
              <a:srgbClr val="0099FF"/>
            </a:solidFill>
            <a:round/>
            <a:headEnd/>
            <a:tailEnd/>
          </a:ln>
          <a:effectLst>
            <a:outerShdw dist="35921" dir="2700000" algn="ctr" rotWithShape="0">
              <a:schemeClr val="bg1">
                <a:alpha val="50000"/>
              </a:schemeClr>
            </a:outerShdw>
          </a:effectLst>
        </p:spPr>
        <p:txBody>
          <a:bodyPr wrap="none" anchor="ctr"/>
          <a:lstStyle/>
          <a:p>
            <a:endParaRPr lang="ja-JP" altLang="en-US"/>
          </a:p>
        </p:txBody>
      </p:sp>
      <p:sp>
        <p:nvSpPr>
          <p:cNvPr id="58370" name="Rectangle 2"/>
          <p:cNvSpPr>
            <a:spLocks noGrp="1" noChangeArrowheads="1"/>
          </p:cNvSpPr>
          <p:nvPr>
            <p:ph type="ftr" sz="quarter" idx="3"/>
          </p:nvPr>
        </p:nvSpPr>
        <p:spPr bwMode="auto">
          <a:xfrm>
            <a:off x="3384550" y="6586538"/>
            <a:ext cx="3136900" cy="271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400">
                <a:solidFill>
                  <a:schemeClr val="bg1"/>
                </a:solidFill>
              </a:defRPr>
            </a:lvl1pPr>
          </a:lstStyle>
          <a:p>
            <a:pPr>
              <a:defRPr/>
            </a:pPr>
            <a:endParaRPr lang="en-US" altLang="ja-JP"/>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eaLnBrk="0" fontAlgn="base" hangingPunct="0">
        <a:spcBef>
          <a:spcPct val="0"/>
        </a:spcBef>
        <a:spcAft>
          <a:spcPct val="0"/>
        </a:spcAft>
        <a:defRPr kumimoji="1" sz="3200">
          <a:solidFill>
            <a:srgbClr val="006699"/>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kumimoji="1" sz="3200">
          <a:solidFill>
            <a:srgbClr val="006699"/>
          </a:solidFill>
          <a:effectLst>
            <a:outerShdw blurRad="38100" dist="38100" dir="2700000" algn="tl">
              <a:srgbClr val="C0C0C0"/>
            </a:outerShdw>
          </a:effectLst>
          <a:latin typeface="MS UI Gothic" pitchFamily="50" charset="-128"/>
          <a:ea typeface="MS UI Gothic" pitchFamily="50" charset="-128"/>
        </a:defRPr>
      </a:lvl2pPr>
      <a:lvl3pPr algn="l" rtl="0" eaLnBrk="0" fontAlgn="base" hangingPunct="0">
        <a:spcBef>
          <a:spcPct val="0"/>
        </a:spcBef>
        <a:spcAft>
          <a:spcPct val="0"/>
        </a:spcAft>
        <a:defRPr kumimoji="1" sz="3200">
          <a:solidFill>
            <a:srgbClr val="006699"/>
          </a:solidFill>
          <a:effectLst>
            <a:outerShdw blurRad="38100" dist="38100" dir="2700000" algn="tl">
              <a:srgbClr val="C0C0C0"/>
            </a:outerShdw>
          </a:effectLst>
          <a:latin typeface="MS UI Gothic" pitchFamily="50" charset="-128"/>
          <a:ea typeface="MS UI Gothic" pitchFamily="50" charset="-128"/>
        </a:defRPr>
      </a:lvl3pPr>
      <a:lvl4pPr algn="l" rtl="0" eaLnBrk="0" fontAlgn="base" hangingPunct="0">
        <a:spcBef>
          <a:spcPct val="0"/>
        </a:spcBef>
        <a:spcAft>
          <a:spcPct val="0"/>
        </a:spcAft>
        <a:defRPr kumimoji="1" sz="3200">
          <a:solidFill>
            <a:srgbClr val="006699"/>
          </a:solidFill>
          <a:effectLst>
            <a:outerShdw blurRad="38100" dist="38100" dir="2700000" algn="tl">
              <a:srgbClr val="C0C0C0"/>
            </a:outerShdw>
          </a:effectLst>
          <a:latin typeface="MS UI Gothic" pitchFamily="50" charset="-128"/>
          <a:ea typeface="MS UI Gothic" pitchFamily="50" charset="-128"/>
        </a:defRPr>
      </a:lvl4pPr>
      <a:lvl5pPr algn="l" rtl="0" eaLnBrk="0" fontAlgn="base" hangingPunct="0">
        <a:spcBef>
          <a:spcPct val="0"/>
        </a:spcBef>
        <a:spcAft>
          <a:spcPct val="0"/>
        </a:spcAft>
        <a:defRPr kumimoji="1" sz="3200">
          <a:solidFill>
            <a:srgbClr val="006699"/>
          </a:solidFill>
          <a:effectLst>
            <a:outerShdw blurRad="38100" dist="38100" dir="2700000" algn="tl">
              <a:srgbClr val="C0C0C0"/>
            </a:outerShdw>
          </a:effectLst>
          <a:latin typeface="MS UI Gothic" pitchFamily="50" charset="-128"/>
          <a:ea typeface="MS UI Gothic" pitchFamily="50" charset="-128"/>
        </a:defRPr>
      </a:lvl5pPr>
      <a:lvl6pPr marL="457200" algn="l" rtl="0" fontAlgn="base">
        <a:spcBef>
          <a:spcPct val="0"/>
        </a:spcBef>
        <a:spcAft>
          <a:spcPct val="0"/>
        </a:spcAft>
        <a:defRPr kumimoji="1" sz="3200">
          <a:solidFill>
            <a:srgbClr val="006699"/>
          </a:solidFill>
          <a:effectLst>
            <a:outerShdw blurRad="38100" dist="38100" dir="2700000" algn="tl">
              <a:srgbClr val="C0C0C0"/>
            </a:outerShdw>
          </a:effectLst>
          <a:latin typeface="MS UI Gothic" pitchFamily="50" charset="-128"/>
          <a:ea typeface="MS UI Gothic" pitchFamily="50" charset="-128"/>
        </a:defRPr>
      </a:lvl6pPr>
      <a:lvl7pPr marL="914400" algn="l" rtl="0" fontAlgn="base">
        <a:spcBef>
          <a:spcPct val="0"/>
        </a:spcBef>
        <a:spcAft>
          <a:spcPct val="0"/>
        </a:spcAft>
        <a:defRPr kumimoji="1" sz="3200">
          <a:solidFill>
            <a:srgbClr val="006699"/>
          </a:solidFill>
          <a:effectLst>
            <a:outerShdw blurRad="38100" dist="38100" dir="2700000" algn="tl">
              <a:srgbClr val="C0C0C0"/>
            </a:outerShdw>
          </a:effectLst>
          <a:latin typeface="MS UI Gothic" pitchFamily="50" charset="-128"/>
          <a:ea typeface="MS UI Gothic" pitchFamily="50" charset="-128"/>
        </a:defRPr>
      </a:lvl7pPr>
      <a:lvl8pPr marL="1371600" algn="l" rtl="0" fontAlgn="base">
        <a:spcBef>
          <a:spcPct val="0"/>
        </a:spcBef>
        <a:spcAft>
          <a:spcPct val="0"/>
        </a:spcAft>
        <a:defRPr kumimoji="1" sz="3200">
          <a:solidFill>
            <a:srgbClr val="006699"/>
          </a:solidFill>
          <a:effectLst>
            <a:outerShdw blurRad="38100" dist="38100" dir="2700000" algn="tl">
              <a:srgbClr val="C0C0C0"/>
            </a:outerShdw>
          </a:effectLst>
          <a:latin typeface="MS UI Gothic" pitchFamily="50" charset="-128"/>
          <a:ea typeface="MS UI Gothic" pitchFamily="50" charset="-128"/>
        </a:defRPr>
      </a:lvl8pPr>
      <a:lvl9pPr marL="1828800" algn="l" rtl="0" fontAlgn="base">
        <a:spcBef>
          <a:spcPct val="0"/>
        </a:spcBef>
        <a:spcAft>
          <a:spcPct val="0"/>
        </a:spcAft>
        <a:defRPr kumimoji="1" sz="3200">
          <a:solidFill>
            <a:srgbClr val="006699"/>
          </a:solidFill>
          <a:effectLst>
            <a:outerShdw blurRad="38100" dist="38100" dir="2700000" algn="tl">
              <a:srgbClr val="C0C0C0"/>
            </a:outerShdw>
          </a:effectLst>
          <a:latin typeface="MS UI Gothic" pitchFamily="50" charset="-128"/>
          <a:ea typeface="MS UI Gothic"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1"/>
          </p:nvPr>
        </p:nvSpPr>
        <p:spPr/>
        <p:txBody>
          <a:bodyPr/>
          <a:lstStyle/>
          <a:p>
            <a:pPr>
              <a:defRPr/>
            </a:pPr>
            <a:fld id="{29B7DFB8-37A8-4008-9CC6-A5316152F3DB}" type="slidenum">
              <a:rPr lang="en-US" altLang="ja-JP"/>
              <a:pPr>
                <a:defRPr/>
              </a:pPr>
              <a:t>1</a:t>
            </a:fld>
            <a:endParaRPr lang="en-US" altLang="ja-JP"/>
          </a:p>
        </p:txBody>
      </p:sp>
      <p:sp>
        <p:nvSpPr>
          <p:cNvPr id="55301" name="Rectangle 2053"/>
          <p:cNvSpPr>
            <a:spLocks noGrp="1" noChangeArrowheads="1"/>
          </p:cNvSpPr>
          <p:nvPr>
            <p:ph type="subTitle" idx="1"/>
          </p:nvPr>
        </p:nvSpPr>
        <p:spPr>
          <a:xfrm>
            <a:off x="1333500" y="5325534"/>
            <a:ext cx="6934200" cy="990600"/>
          </a:xfrm>
        </p:spPr>
        <p:txBody>
          <a:bodyPr/>
          <a:lstStyle/>
          <a:p>
            <a:pPr eaLnBrk="1" hangingPunct="1">
              <a:defRPr/>
            </a:pPr>
            <a:endParaRPr lang="en-US" altLang="ja-JP" dirty="0"/>
          </a:p>
          <a:p>
            <a:pPr eaLnBrk="1" hangingPunct="1">
              <a:defRPr/>
            </a:pPr>
            <a:endParaRPr lang="ja-JP" altLang="ja-JP" dirty="0" smtClean="0"/>
          </a:p>
        </p:txBody>
      </p:sp>
      <p:sp>
        <p:nvSpPr>
          <p:cNvPr id="55302" name="Rectangle 2054"/>
          <p:cNvSpPr>
            <a:spLocks noGrp="1" noChangeArrowheads="1"/>
          </p:cNvSpPr>
          <p:nvPr>
            <p:ph type="ctrTitle"/>
          </p:nvPr>
        </p:nvSpPr>
        <p:spPr>
          <a:xfrm>
            <a:off x="709089" y="2274352"/>
            <a:ext cx="8420100" cy="1143000"/>
          </a:xfrm>
        </p:spPr>
        <p:txBody>
          <a:bodyPr/>
          <a:lstStyle/>
          <a:p>
            <a:pPr eaLnBrk="1" hangingPunct="1">
              <a:defRPr/>
            </a:pPr>
            <a:r>
              <a:rPr lang="ja-JP" altLang="en-US" sz="3600" dirty="0" smtClean="0">
                <a:solidFill>
                  <a:schemeClr val="tx1"/>
                </a:solidFill>
              </a:rPr>
              <a:t>ストレス対処能力　</a:t>
            </a:r>
            <a:r>
              <a:rPr lang="en-US" altLang="ja-JP" sz="3600" dirty="0" smtClean="0">
                <a:solidFill>
                  <a:schemeClr val="tx1"/>
                </a:solidFill>
              </a:rPr>
              <a:t>SOC</a:t>
            </a:r>
            <a:br>
              <a:rPr lang="en-US" altLang="ja-JP" sz="3600" dirty="0" smtClean="0">
                <a:solidFill>
                  <a:schemeClr val="tx1"/>
                </a:solidFill>
              </a:rPr>
            </a:br>
            <a:r>
              <a:rPr lang="ja-JP" altLang="en-US" sz="2800" dirty="0" smtClean="0">
                <a:solidFill>
                  <a:schemeClr val="tx1"/>
                </a:solidFill>
              </a:rPr>
              <a:t>～ジョブリハーサルの受講効果を高めるために～</a:t>
            </a: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0872" y="4978060"/>
            <a:ext cx="2877930" cy="1111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50" y="114300"/>
            <a:ext cx="8751226" cy="596900"/>
          </a:xfrm>
          <a:ln w="25400">
            <a:solidFill>
              <a:schemeClr val="accent1"/>
            </a:solidFill>
          </a:ln>
        </p:spPr>
        <p:txBody>
          <a:bodyPr/>
          <a:lstStyle/>
          <a:p>
            <a:pPr algn="ctr" eaLnBrk="1" hangingPunct="1">
              <a:defRPr/>
            </a:pPr>
            <a:r>
              <a:rPr lang="en-US" altLang="ja-JP" dirty="0" smtClean="0">
                <a:solidFill>
                  <a:schemeClr val="tx1"/>
                </a:solidFill>
              </a:rPr>
              <a:t>SOC</a:t>
            </a:r>
            <a:r>
              <a:rPr lang="ja-JP" altLang="en-US" dirty="0" smtClean="0">
                <a:solidFill>
                  <a:schemeClr val="tx1"/>
                </a:solidFill>
              </a:rPr>
              <a:t>はどのように育まれるのか</a:t>
            </a:r>
          </a:p>
        </p:txBody>
      </p:sp>
      <p:sp>
        <p:nvSpPr>
          <p:cNvPr id="2" name="テキスト ボックス 1"/>
          <p:cNvSpPr txBox="1"/>
          <p:nvPr/>
        </p:nvSpPr>
        <p:spPr>
          <a:xfrm>
            <a:off x="118536" y="3115729"/>
            <a:ext cx="1270000" cy="1015663"/>
          </a:xfrm>
          <a:prstGeom prst="rect">
            <a:avLst/>
          </a:prstGeom>
          <a:gradFill>
            <a:gsLst>
              <a:gs pos="0">
                <a:schemeClr val="accent1">
                  <a:tint val="66000"/>
                  <a:satMod val="160000"/>
                </a:schemeClr>
              </a:gs>
              <a:gs pos="64000">
                <a:schemeClr val="accent1">
                  <a:tint val="44500"/>
                  <a:satMod val="160000"/>
                </a:schemeClr>
              </a:gs>
              <a:gs pos="100000">
                <a:schemeClr val="accent1">
                  <a:tint val="23500"/>
                  <a:satMod val="160000"/>
                </a:schemeClr>
              </a:gs>
            </a:gsLst>
            <a:lin ang="5400000" scaled="0"/>
          </a:gradFill>
          <a:ln>
            <a:solidFill>
              <a:schemeClr val="tx1"/>
            </a:solidFill>
          </a:ln>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r>
              <a:rPr lang="ja-JP" altLang="en-US" sz="2000" dirty="0" smtClean="0"/>
              <a:t>社会文化的・歴史的背景</a:t>
            </a:r>
            <a:endParaRPr kumimoji="1" lang="ja-JP" altLang="en-US" sz="2000" dirty="0"/>
          </a:p>
        </p:txBody>
      </p:sp>
      <p:sp>
        <p:nvSpPr>
          <p:cNvPr id="13" name="テキスト ボックス 12"/>
          <p:cNvSpPr txBox="1"/>
          <p:nvPr/>
        </p:nvSpPr>
        <p:spPr>
          <a:xfrm>
            <a:off x="1744129" y="2980265"/>
            <a:ext cx="1083733" cy="1323439"/>
          </a:xfrm>
          <a:prstGeom prst="rect">
            <a:avLst/>
          </a:prstGeom>
          <a:gradFill>
            <a:gsLst>
              <a:gs pos="0">
                <a:schemeClr val="accent1">
                  <a:tint val="66000"/>
                  <a:satMod val="160000"/>
                </a:schemeClr>
              </a:gs>
              <a:gs pos="64000">
                <a:schemeClr val="accent1">
                  <a:tint val="44500"/>
                  <a:satMod val="160000"/>
                </a:schemeClr>
              </a:gs>
              <a:gs pos="100000">
                <a:schemeClr val="accent1">
                  <a:tint val="23500"/>
                  <a:satMod val="160000"/>
                </a:schemeClr>
              </a:gs>
            </a:gsLst>
            <a:lin ang="5400000" scaled="0"/>
          </a:gradFill>
          <a:ln>
            <a:solidFill>
              <a:schemeClr val="tx1"/>
            </a:solidFill>
          </a:ln>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r>
              <a:rPr lang="ja-JP" altLang="en-US" sz="2000" dirty="0" smtClean="0"/>
              <a:t>子育てパターンと社会的役割</a:t>
            </a:r>
            <a:endParaRPr kumimoji="1" lang="ja-JP" altLang="en-US" sz="2000" dirty="0"/>
          </a:p>
        </p:txBody>
      </p:sp>
      <p:sp>
        <p:nvSpPr>
          <p:cNvPr id="14" name="テキスト ボックス 13"/>
          <p:cNvSpPr txBox="1"/>
          <p:nvPr/>
        </p:nvSpPr>
        <p:spPr>
          <a:xfrm>
            <a:off x="3132656" y="1303866"/>
            <a:ext cx="2861660" cy="4093428"/>
          </a:xfrm>
          <a:prstGeom prst="rect">
            <a:avLst/>
          </a:prstGeom>
          <a:gradFill>
            <a:gsLst>
              <a:gs pos="0">
                <a:schemeClr val="accent1">
                  <a:tint val="66000"/>
                  <a:satMod val="160000"/>
                </a:schemeClr>
              </a:gs>
              <a:gs pos="64000">
                <a:schemeClr val="accent1">
                  <a:tint val="44500"/>
                  <a:satMod val="160000"/>
                </a:schemeClr>
              </a:gs>
              <a:gs pos="100000">
                <a:schemeClr val="accent1">
                  <a:tint val="23500"/>
                  <a:satMod val="160000"/>
                </a:schemeClr>
              </a:gs>
            </a:gsLst>
            <a:lin ang="5400000" scaled="0"/>
          </a:gradFill>
          <a:ln>
            <a:solidFill>
              <a:schemeClr val="tx1"/>
            </a:solidFill>
          </a:ln>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altLang="ja-JP" sz="2000" dirty="0" smtClean="0"/>
              <a:t>【</a:t>
            </a:r>
            <a:r>
              <a:rPr lang="ja-JP" altLang="en-US" sz="2000" dirty="0"/>
              <a:t>汎抵抗資源</a:t>
            </a:r>
            <a:r>
              <a:rPr lang="en-US" altLang="ja-JP" sz="2000" dirty="0" smtClean="0"/>
              <a:t>】</a:t>
            </a:r>
          </a:p>
          <a:p>
            <a:pPr algn="ctr"/>
            <a:r>
              <a:rPr lang="ja-JP" altLang="en-US" sz="2000" dirty="0" smtClean="0"/>
              <a:t>身体的、生化学的、物質的、認知・感情的、評価・態度的、関係的、社会文化的な個人や集団における特徴のことで、ストレス対処に役立つもの。</a:t>
            </a:r>
            <a:endParaRPr lang="en-US" altLang="ja-JP" sz="2000" dirty="0" smtClean="0"/>
          </a:p>
          <a:p>
            <a:pPr algn="ctr"/>
            <a:endParaRPr lang="en-US" altLang="ja-JP" sz="2000" dirty="0" smtClean="0"/>
          </a:p>
          <a:p>
            <a:pPr algn="l"/>
            <a:r>
              <a:rPr kumimoji="1" lang="ja-JP" altLang="en-US" sz="2000" dirty="0" smtClean="0"/>
              <a:t>例）モノ・カネ・知識・知力・自我アイデンティティ・社会的支援・社会とのつながり・社会経済的地位・遺伝的体質や気質・等</a:t>
            </a:r>
            <a:endParaRPr kumimoji="1" lang="ja-JP" altLang="en-US" sz="2000" dirty="0"/>
          </a:p>
        </p:txBody>
      </p:sp>
      <p:sp>
        <p:nvSpPr>
          <p:cNvPr id="15" name="テキスト ボックス 14"/>
          <p:cNvSpPr txBox="1"/>
          <p:nvPr/>
        </p:nvSpPr>
        <p:spPr>
          <a:xfrm>
            <a:off x="6316125" y="2332510"/>
            <a:ext cx="1998137" cy="2862322"/>
          </a:xfrm>
          <a:prstGeom prst="rect">
            <a:avLst/>
          </a:prstGeom>
          <a:gradFill>
            <a:gsLst>
              <a:gs pos="0">
                <a:schemeClr val="accent1">
                  <a:tint val="66000"/>
                  <a:satMod val="160000"/>
                </a:schemeClr>
              </a:gs>
              <a:gs pos="64000">
                <a:schemeClr val="accent1">
                  <a:tint val="44500"/>
                  <a:satMod val="160000"/>
                </a:schemeClr>
              </a:gs>
              <a:gs pos="100000">
                <a:schemeClr val="accent1">
                  <a:tint val="23500"/>
                  <a:satMod val="160000"/>
                </a:schemeClr>
              </a:gs>
            </a:gsLst>
            <a:lin ang="5400000" scaled="0"/>
          </a:gradFill>
          <a:ln>
            <a:solidFill>
              <a:schemeClr val="tx1"/>
            </a:solidFill>
          </a:ln>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altLang="ja-JP" sz="2000" dirty="0" smtClean="0"/>
              <a:t>【</a:t>
            </a:r>
            <a:r>
              <a:rPr lang="ja-JP" altLang="en-US" sz="2000" dirty="0"/>
              <a:t>人生経験の質</a:t>
            </a:r>
            <a:r>
              <a:rPr lang="en-US" altLang="ja-JP" sz="2000" dirty="0" smtClean="0"/>
              <a:t>】</a:t>
            </a:r>
          </a:p>
          <a:p>
            <a:pPr algn="ctr"/>
            <a:r>
              <a:rPr kumimoji="1" lang="ja-JP" altLang="en-US" sz="2000" dirty="0" smtClean="0"/>
              <a:t>「一貫性の経験」</a:t>
            </a:r>
            <a:endParaRPr kumimoji="1" lang="en-US" altLang="ja-JP" sz="2000" dirty="0" smtClean="0"/>
          </a:p>
          <a:p>
            <a:pPr algn="ctr"/>
            <a:r>
              <a:rPr kumimoji="1" lang="ja-JP" altLang="en-US" sz="2000" dirty="0" smtClean="0">
                <a:solidFill>
                  <a:srgbClr val="FF0000"/>
                </a:solidFill>
              </a:rPr>
              <a:t>→把握可能感</a:t>
            </a:r>
            <a:endParaRPr kumimoji="1" lang="en-US" altLang="ja-JP" sz="2000" dirty="0" smtClean="0">
              <a:solidFill>
                <a:srgbClr val="FF0000"/>
              </a:solidFill>
            </a:endParaRPr>
          </a:p>
          <a:p>
            <a:pPr algn="ctr"/>
            <a:r>
              <a:rPr lang="ja-JP" altLang="en-US" sz="2000" dirty="0" smtClean="0"/>
              <a:t>「過小負荷</a:t>
            </a:r>
            <a:r>
              <a:rPr lang="en-US" altLang="ja-JP" sz="2000" dirty="0" smtClean="0"/>
              <a:t>-</a:t>
            </a:r>
            <a:r>
              <a:rPr lang="ja-JP" altLang="en-US" sz="2000" dirty="0" smtClean="0"/>
              <a:t>過大負荷のバランス」</a:t>
            </a:r>
            <a:endParaRPr lang="en-US" altLang="ja-JP" sz="2000" dirty="0" smtClean="0"/>
          </a:p>
          <a:p>
            <a:pPr algn="ctr"/>
            <a:r>
              <a:rPr lang="ja-JP" altLang="en-US" sz="2000" dirty="0" smtClean="0">
                <a:solidFill>
                  <a:srgbClr val="FF0000"/>
                </a:solidFill>
              </a:rPr>
              <a:t>→処理可能感</a:t>
            </a:r>
            <a:endParaRPr lang="en-US" altLang="ja-JP" sz="2000" dirty="0" smtClean="0">
              <a:solidFill>
                <a:srgbClr val="FF0000"/>
              </a:solidFill>
            </a:endParaRPr>
          </a:p>
          <a:p>
            <a:pPr algn="ctr"/>
            <a:r>
              <a:rPr kumimoji="1" lang="ja-JP" altLang="en-US" sz="2000" dirty="0" smtClean="0"/>
              <a:t>「結果形成への参加」</a:t>
            </a:r>
            <a:endParaRPr lang="en-US" altLang="ja-JP" sz="2000" dirty="0"/>
          </a:p>
          <a:p>
            <a:pPr algn="l"/>
            <a:r>
              <a:rPr lang="ja-JP" altLang="en-US" sz="2000" dirty="0">
                <a:solidFill>
                  <a:srgbClr val="FF0000"/>
                </a:solidFill>
              </a:rPr>
              <a:t> </a:t>
            </a:r>
            <a:r>
              <a:rPr lang="ja-JP" altLang="en-US" sz="2000" dirty="0" smtClean="0">
                <a:solidFill>
                  <a:srgbClr val="FF0000"/>
                </a:solidFill>
              </a:rPr>
              <a:t>→有意味感</a:t>
            </a:r>
            <a:endParaRPr kumimoji="1" lang="ja-JP" altLang="en-US" sz="2000" dirty="0">
              <a:solidFill>
                <a:srgbClr val="FF0000"/>
              </a:solidFill>
            </a:endParaRPr>
          </a:p>
        </p:txBody>
      </p:sp>
      <p:sp>
        <p:nvSpPr>
          <p:cNvPr id="16" name="テキスト ボックス 15"/>
          <p:cNvSpPr txBox="1"/>
          <p:nvPr/>
        </p:nvSpPr>
        <p:spPr>
          <a:xfrm>
            <a:off x="8640230" y="3067907"/>
            <a:ext cx="977903" cy="1015663"/>
          </a:xfrm>
          <a:prstGeom prst="rect">
            <a:avLst/>
          </a:prstGeom>
          <a:gradFill>
            <a:gsLst>
              <a:gs pos="0">
                <a:schemeClr val="accent1">
                  <a:tint val="66000"/>
                  <a:satMod val="160000"/>
                </a:schemeClr>
              </a:gs>
              <a:gs pos="64000">
                <a:schemeClr val="accent1">
                  <a:tint val="44500"/>
                  <a:satMod val="160000"/>
                </a:schemeClr>
              </a:gs>
              <a:gs pos="100000">
                <a:schemeClr val="accent1">
                  <a:tint val="23500"/>
                  <a:satMod val="160000"/>
                </a:schemeClr>
              </a:gs>
            </a:gsLst>
            <a:lin ang="5400000" scaled="0"/>
          </a:gradFill>
          <a:ln>
            <a:solidFill>
              <a:schemeClr val="tx1"/>
            </a:solidFill>
          </a:ln>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endParaRPr lang="en-US" altLang="ja-JP" sz="2000" dirty="0" smtClean="0"/>
          </a:p>
          <a:p>
            <a:r>
              <a:rPr lang="ja-JP" altLang="en-US" sz="2000" dirty="0" smtClean="0"/>
              <a:t>ＳＯＣ</a:t>
            </a:r>
            <a:endParaRPr lang="en-US" altLang="ja-JP" sz="2000" dirty="0" smtClean="0"/>
          </a:p>
          <a:p>
            <a:endParaRPr kumimoji="1" lang="en-US" altLang="ja-JP" sz="2000" dirty="0"/>
          </a:p>
        </p:txBody>
      </p:sp>
      <p:sp>
        <p:nvSpPr>
          <p:cNvPr id="3" name="右矢印 2"/>
          <p:cNvSpPr/>
          <p:nvPr/>
        </p:nvSpPr>
        <p:spPr bwMode="auto">
          <a:xfrm>
            <a:off x="1490135" y="3335869"/>
            <a:ext cx="186262" cy="508000"/>
          </a:xfrm>
          <a:prstGeom prst="rightArrow">
            <a:avLst/>
          </a:prstGeom>
          <a:solidFill>
            <a:srgbClr val="99CCFF"/>
          </a:solidFill>
          <a:ln w="9525" cap="flat" cmpd="sng" algn="ctr">
            <a:solidFill>
              <a:srgbClr val="0066F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eaVert" wrap="square" lIns="91440" tIns="45720" rIns="91440" bIns="45720" numCol="1" rtlCol="0" anchor="ctr" anchorCtr="0" compatLnSpc="1">
            <a:prstTxWarp prst="textNoShape">
              <a:avLst/>
            </a:prstTxWarp>
          </a:bodyPr>
          <a:lstStyle/>
          <a:p>
            <a:pPr marL="95250" marR="0" indent="-95250" algn="dist"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endParaRPr>
          </a:p>
        </p:txBody>
      </p:sp>
      <p:sp>
        <p:nvSpPr>
          <p:cNvPr id="17" name="右矢印 16"/>
          <p:cNvSpPr/>
          <p:nvPr/>
        </p:nvSpPr>
        <p:spPr bwMode="auto">
          <a:xfrm>
            <a:off x="2912510" y="3352805"/>
            <a:ext cx="186262" cy="508000"/>
          </a:xfrm>
          <a:prstGeom prst="rightArrow">
            <a:avLst/>
          </a:prstGeom>
          <a:solidFill>
            <a:srgbClr val="99CCFF"/>
          </a:solidFill>
          <a:ln w="9525" cap="flat" cmpd="sng" algn="ctr">
            <a:solidFill>
              <a:srgbClr val="0066F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eaVert" wrap="square" lIns="91440" tIns="45720" rIns="91440" bIns="45720" numCol="1" rtlCol="0" anchor="ctr" anchorCtr="0" compatLnSpc="1">
            <a:prstTxWarp prst="textNoShape">
              <a:avLst/>
            </a:prstTxWarp>
          </a:bodyPr>
          <a:lstStyle/>
          <a:p>
            <a:pPr marL="95250" marR="0" indent="-95250" algn="dist"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endParaRPr>
          </a:p>
        </p:txBody>
      </p:sp>
      <p:sp>
        <p:nvSpPr>
          <p:cNvPr id="18" name="右矢印 17"/>
          <p:cNvSpPr/>
          <p:nvPr/>
        </p:nvSpPr>
        <p:spPr bwMode="auto">
          <a:xfrm>
            <a:off x="6078981" y="3302006"/>
            <a:ext cx="186262" cy="508000"/>
          </a:xfrm>
          <a:prstGeom prst="rightArrow">
            <a:avLst/>
          </a:prstGeom>
          <a:solidFill>
            <a:srgbClr val="99CCFF"/>
          </a:solidFill>
          <a:ln w="9525" cap="flat" cmpd="sng" algn="ctr">
            <a:solidFill>
              <a:srgbClr val="0066F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eaVert" wrap="square" lIns="91440" tIns="45720" rIns="91440" bIns="45720" numCol="1" rtlCol="0" anchor="ctr" anchorCtr="0" compatLnSpc="1">
            <a:prstTxWarp prst="textNoShape">
              <a:avLst/>
            </a:prstTxWarp>
          </a:bodyPr>
          <a:lstStyle/>
          <a:p>
            <a:pPr marL="95250" marR="0" indent="-95250" algn="dist"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endParaRPr>
          </a:p>
        </p:txBody>
      </p:sp>
      <p:sp>
        <p:nvSpPr>
          <p:cNvPr id="19" name="右矢印 18"/>
          <p:cNvSpPr/>
          <p:nvPr/>
        </p:nvSpPr>
        <p:spPr bwMode="auto">
          <a:xfrm>
            <a:off x="8381869" y="3335872"/>
            <a:ext cx="186262" cy="508000"/>
          </a:xfrm>
          <a:prstGeom prst="rightArrow">
            <a:avLst/>
          </a:prstGeom>
          <a:solidFill>
            <a:srgbClr val="99CCFF"/>
          </a:solidFill>
          <a:ln w="9525" cap="flat" cmpd="sng" algn="ctr">
            <a:solidFill>
              <a:srgbClr val="0066F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eaVert" wrap="square" lIns="91440" tIns="45720" rIns="91440" bIns="45720" numCol="1" rtlCol="0" anchor="ctr" anchorCtr="0" compatLnSpc="1">
            <a:prstTxWarp prst="textNoShape">
              <a:avLst/>
            </a:prstTxWarp>
          </a:bodyPr>
          <a:lstStyle/>
          <a:p>
            <a:pPr marL="95250" marR="0" indent="-95250" algn="dist"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endParaRPr>
          </a:p>
        </p:txBody>
      </p:sp>
      <p:sp>
        <p:nvSpPr>
          <p:cNvPr id="4" name="雲形吹き出し 3"/>
          <p:cNvSpPr/>
          <p:nvPr/>
        </p:nvSpPr>
        <p:spPr bwMode="auto">
          <a:xfrm>
            <a:off x="1213953" y="1600200"/>
            <a:ext cx="1613909" cy="999065"/>
          </a:xfrm>
          <a:prstGeom prst="cloudCallout">
            <a:avLst>
              <a:gd name="adj1" fmla="val 69995"/>
              <a:gd name="adj2" fmla="val -17684"/>
            </a:avLst>
          </a:prstGeom>
          <a:solidFill>
            <a:srgbClr val="99CCFF"/>
          </a:solidFill>
          <a:ln w="9525" cap="flat" cmpd="sng" algn="ctr">
            <a:solidFill>
              <a:srgbClr val="0066FF"/>
            </a:solidFill>
            <a:prstDash val="solid"/>
            <a:round/>
            <a:headEnd type="none" w="med" len="med"/>
            <a:tailEnd type="none" w="med" len="med"/>
          </a:ln>
          <a:effectLst/>
          <a:scene3d>
            <a:camera prst="orthographicFront"/>
            <a:lightRig rig="threePt" dir="t"/>
          </a:scene3d>
          <a:sp3d>
            <a:bevelT/>
          </a:sp3d>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square" lIns="91440" tIns="45720" rIns="91440" bIns="45720" numCol="1" rtlCol="0" anchor="ctr" anchorCtr="0" compatLnSpc="1">
            <a:prstTxWarp prst="textNoShape">
              <a:avLst/>
            </a:prstTxWarp>
          </a:bodyPr>
          <a:lstStyle/>
          <a:p>
            <a:pPr marL="95250" marR="0" indent="-95250" algn="ctr" defTabSz="914400" rtl="0" eaLnBrk="1" fontAlgn="base" latinLnBrk="0" hangingPunct="1">
              <a:lnSpc>
                <a:spcPct val="100000"/>
              </a:lnSpc>
              <a:spcBef>
                <a:spcPct val="0"/>
              </a:spcBef>
              <a:spcAft>
                <a:spcPct val="0"/>
              </a:spcAft>
              <a:buClrTx/>
              <a:buSzTx/>
              <a:buFontTx/>
              <a:buNone/>
              <a:tabLst/>
            </a:pPr>
            <a:r>
              <a:rPr lang="ja-JP" altLang="en-US" sz="1800" dirty="0" smtClean="0"/>
              <a:t>あらゆる資源を活用</a:t>
            </a:r>
            <a:endParaRPr kumimoji="1" lang="ja-JP" altLang="en-US" sz="1800" b="1" i="0" u="none" strike="noStrike" cap="none" normalizeH="0" baseline="0" dirty="0" smtClean="0">
              <a:ln>
                <a:noFill/>
              </a:ln>
              <a:solidFill>
                <a:schemeClr val="tx1"/>
              </a:solidFill>
              <a:effectLst/>
              <a:latin typeface="MS UI Gothic" pitchFamily="50" charset="-128"/>
              <a:ea typeface="MS UI Gothic" pitchFamily="50" charset="-128"/>
            </a:endParaRPr>
          </a:p>
        </p:txBody>
      </p:sp>
      <p:sp>
        <p:nvSpPr>
          <p:cNvPr id="20" name="雲形吹き出し 19"/>
          <p:cNvSpPr/>
          <p:nvPr/>
        </p:nvSpPr>
        <p:spPr bwMode="auto">
          <a:xfrm>
            <a:off x="7920562" y="5122342"/>
            <a:ext cx="1733552" cy="1134533"/>
          </a:xfrm>
          <a:prstGeom prst="cloudCallout">
            <a:avLst>
              <a:gd name="adj1" fmla="val -73275"/>
              <a:gd name="adj2" fmla="val -42628"/>
            </a:avLst>
          </a:prstGeom>
          <a:solidFill>
            <a:srgbClr val="99CCFF"/>
          </a:solidFill>
          <a:ln w="9525" cap="flat" cmpd="sng" algn="ctr">
            <a:solidFill>
              <a:srgbClr val="0066FF"/>
            </a:solidFill>
            <a:prstDash val="solid"/>
            <a:round/>
            <a:headEnd type="none" w="med" len="med"/>
            <a:tailEnd type="none" w="med" len="med"/>
          </a:ln>
          <a:effectLst/>
          <a:scene3d>
            <a:camera prst="orthographicFront"/>
            <a:lightRig rig="threePt" dir="t"/>
          </a:scene3d>
          <a:sp3d>
            <a:bevelT/>
          </a:sp3d>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square" lIns="91440" tIns="45720" rIns="91440" bIns="45720" numCol="1" rtlCol="0" anchor="ctr" anchorCtr="0" compatLnSpc="1">
            <a:prstTxWarp prst="textNoShape">
              <a:avLst/>
            </a:prstTxWarp>
          </a:bodyPr>
          <a:lstStyle/>
          <a:p>
            <a:pPr marL="95250" marR="0" indent="-95250" algn="l"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MS UI Gothic" pitchFamily="50" charset="-128"/>
                <a:ea typeface="MS UI Gothic" pitchFamily="50" charset="-128"/>
              </a:rPr>
              <a:t>よい経験を積むことが大切</a:t>
            </a:r>
          </a:p>
        </p:txBody>
      </p:sp>
      <p:sp>
        <p:nvSpPr>
          <p:cNvPr id="21" name="雲形吹き出し 20"/>
          <p:cNvSpPr/>
          <p:nvPr/>
        </p:nvSpPr>
        <p:spPr bwMode="auto">
          <a:xfrm>
            <a:off x="6265242" y="1100668"/>
            <a:ext cx="1880103" cy="999065"/>
          </a:xfrm>
          <a:prstGeom prst="cloudCallout">
            <a:avLst>
              <a:gd name="adj1" fmla="val -67434"/>
              <a:gd name="adj2" fmla="val 43332"/>
            </a:avLst>
          </a:prstGeom>
          <a:solidFill>
            <a:srgbClr val="99CCFF"/>
          </a:solidFill>
          <a:ln w="9525" cap="flat" cmpd="sng" algn="ctr">
            <a:solidFill>
              <a:srgbClr val="0066FF"/>
            </a:solidFill>
            <a:prstDash val="solid"/>
            <a:round/>
            <a:headEnd type="none" w="med" len="med"/>
            <a:tailEnd type="none" w="med" len="med"/>
          </a:ln>
          <a:effectLst/>
          <a:scene3d>
            <a:camera prst="orthographicFront"/>
            <a:lightRig rig="threePt" dir="t"/>
          </a:scene3d>
          <a:sp3d>
            <a:bevelT/>
          </a:sp3d>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square" lIns="91440" tIns="45720" rIns="91440" bIns="45720" numCol="1" rtlCol="0" anchor="ctr" anchorCtr="0" compatLnSpc="1">
            <a:prstTxWarp prst="textNoShape">
              <a:avLst/>
            </a:prstTxWarp>
          </a:bodyPr>
          <a:lstStyle/>
          <a:p>
            <a:pPr marL="95250" marR="0" indent="-95250" algn="ctr" defTabSz="914400" rtl="0" eaLnBrk="1" fontAlgn="base" latinLnBrk="0" hangingPunct="1">
              <a:lnSpc>
                <a:spcPct val="100000"/>
              </a:lnSpc>
              <a:spcBef>
                <a:spcPct val="0"/>
              </a:spcBef>
              <a:spcAft>
                <a:spcPct val="0"/>
              </a:spcAft>
              <a:buClrTx/>
              <a:buSzTx/>
              <a:buFontTx/>
              <a:buNone/>
              <a:tabLst/>
            </a:pPr>
            <a:r>
              <a:rPr lang="ja-JP" altLang="en-US" sz="1800" dirty="0" smtClean="0"/>
              <a:t>信頼できる他者への信頼</a:t>
            </a:r>
            <a:endParaRPr kumimoji="1" lang="ja-JP" altLang="en-US" sz="1800" b="1" i="0" u="none" strike="noStrike" cap="none" normalizeH="0" baseline="0" dirty="0" smtClean="0">
              <a:ln>
                <a:noFill/>
              </a:ln>
              <a:solidFill>
                <a:schemeClr val="tx1"/>
              </a:solidFill>
              <a:effectLst/>
              <a:latin typeface="MS UI Gothic" pitchFamily="50" charset="-128"/>
              <a:ea typeface="MS UI Gothic" pitchFamily="50" charset="-128"/>
            </a:endParaRPr>
          </a:p>
        </p:txBody>
      </p:sp>
      <p:sp>
        <p:nvSpPr>
          <p:cNvPr id="22" name="Rectangle 3"/>
          <p:cNvSpPr txBox="1">
            <a:spLocks noChangeArrowheads="1"/>
          </p:cNvSpPr>
          <p:nvPr/>
        </p:nvSpPr>
        <p:spPr bwMode="auto">
          <a:xfrm>
            <a:off x="2946408" y="6460072"/>
            <a:ext cx="6946890"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出典：山崎喜比古・戸ヶ里泰典・坂野純子編：ストレス対処能力</a:t>
            </a:r>
            <a:r>
              <a:rPr lang="en-US" altLang="ja-JP" sz="1400" dirty="0" smtClean="0"/>
              <a:t>SOC</a:t>
            </a:r>
            <a:r>
              <a:rPr lang="ja-JP" altLang="en-US" sz="1400" dirty="0" err="1" smtClean="0"/>
              <a:t>、</a:t>
            </a:r>
            <a:r>
              <a:rPr lang="ja-JP" altLang="en-US" sz="1400" dirty="0" smtClean="0"/>
              <a:t>有信堂、</a:t>
            </a:r>
            <a:r>
              <a:rPr lang="en-US" altLang="ja-JP" sz="1400" dirty="0" smtClean="0"/>
              <a:t>2008</a:t>
            </a:r>
            <a:r>
              <a:rPr lang="ja-JP" altLang="en-US" sz="1400" dirty="0" smtClean="0"/>
              <a:t>　を改変</a:t>
            </a:r>
            <a:endParaRPr lang="en-US" altLang="ja-JP" sz="1400" b="1" dirty="0" smtClean="0"/>
          </a:p>
        </p:txBody>
      </p:sp>
    </p:spTree>
    <p:extLst>
      <p:ext uri="{BB962C8B-B14F-4D97-AF65-F5344CB8AC3E}">
        <p14:creationId xmlns:p14="http://schemas.microsoft.com/office/powerpoint/2010/main" val="687344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49" y="114300"/>
            <a:ext cx="8579503" cy="596900"/>
          </a:xfrm>
          <a:ln w="25400">
            <a:solidFill>
              <a:schemeClr val="accent1"/>
            </a:solidFill>
          </a:ln>
        </p:spPr>
        <p:txBody>
          <a:bodyPr/>
          <a:lstStyle/>
          <a:p>
            <a:pPr algn="ctr" eaLnBrk="1" hangingPunct="1">
              <a:defRPr/>
            </a:pPr>
            <a:r>
              <a:rPr lang="ja-JP" altLang="en-US" dirty="0" smtClean="0">
                <a:solidFill>
                  <a:schemeClr val="tx1"/>
                </a:solidFill>
              </a:rPr>
              <a:t>ＳＯ</a:t>
            </a:r>
            <a:r>
              <a:rPr lang="en-US" altLang="ja-JP" dirty="0" smtClean="0">
                <a:solidFill>
                  <a:schemeClr val="tx1"/>
                </a:solidFill>
              </a:rPr>
              <a:t>C</a:t>
            </a:r>
            <a:r>
              <a:rPr lang="ja-JP" altLang="en-US" dirty="0" smtClean="0">
                <a:solidFill>
                  <a:schemeClr val="tx1"/>
                </a:solidFill>
              </a:rPr>
              <a:t>を高めるには</a:t>
            </a:r>
          </a:p>
        </p:txBody>
      </p:sp>
      <p:sp>
        <p:nvSpPr>
          <p:cNvPr id="2" name="下矢印吹き出し 1"/>
          <p:cNvSpPr/>
          <p:nvPr/>
        </p:nvSpPr>
        <p:spPr bwMode="auto">
          <a:xfrm>
            <a:off x="626534" y="1168400"/>
            <a:ext cx="8686798" cy="1642533"/>
          </a:xfrm>
          <a:prstGeom prst="downArrowCallout">
            <a:avLst/>
          </a:prstGeom>
          <a:solidFill>
            <a:srgbClr val="99CCFF"/>
          </a:solidFill>
          <a:ln w="9525" cap="flat" cmpd="sng" algn="ctr">
            <a:noFill/>
            <a:prstDash val="solid"/>
            <a:round/>
            <a:headEnd type="none" w="med" len="med"/>
            <a:tailEnd type="none" w="med" len="med"/>
          </a:ln>
          <a:effectLst>
            <a:outerShdw dist="53882" dir="2700000" algn="ctr" rotWithShape="0">
              <a:schemeClr val="bg2">
                <a:alpha val="50000"/>
              </a:schemeClr>
            </a:outerShdw>
          </a:effectLst>
          <a:scene3d>
            <a:camera prst="orthographicFront"/>
            <a:lightRig rig="threePt" dir="t"/>
          </a:scene3d>
          <a:sp3d>
            <a:bevelT/>
          </a:sp3d>
          <a:extLst/>
        </p:spPr>
        <p:txBody>
          <a:bodyPr vert="horz" wrap="square" lIns="91440" tIns="45720" rIns="91440" bIns="45720" numCol="1" rtlCol="0" anchor="ctr" anchorCtr="0" compatLnSpc="1">
            <a:prstTxWarp prst="textNoShape">
              <a:avLst/>
            </a:prstTxWarp>
          </a:bodyPr>
          <a:lstStyle/>
          <a:p>
            <a:pPr marL="95250" marR="0" indent="-95250" algn="ctr" defTabSz="914400" rtl="0" eaLnBrk="1" fontAlgn="base" latinLnBrk="0" hangingPunct="1">
              <a:lnSpc>
                <a:spcPct val="100000"/>
              </a:lnSpc>
              <a:spcBef>
                <a:spcPct val="0"/>
              </a:spcBef>
              <a:spcAft>
                <a:spcPct val="0"/>
              </a:spcAft>
              <a:buClrTx/>
              <a:buSzTx/>
              <a:buFontTx/>
              <a:buNone/>
              <a:tabLst/>
            </a:pPr>
            <a:r>
              <a:rPr kumimoji="1" lang="ja-JP" altLang="en-US" sz="2800" b="1" i="0" u="none" strike="noStrike" cap="none" normalizeH="0" baseline="0" dirty="0" smtClean="0">
                <a:ln>
                  <a:noFill/>
                </a:ln>
                <a:solidFill>
                  <a:schemeClr val="tx1"/>
                </a:solidFill>
                <a:effectLst/>
                <a:latin typeface="ＭＳ Ｐゴシック" pitchFamily="50" charset="-128"/>
                <a:ea typeface="ＭＳ Ｐゴシック" pitchFamily="50" charset="-128"/>
              </a:rPr>
              <a:t>ＳＯＣは困難に直面して乗り越えることを経験することによって身についていくもの</a:t>
            </a:r>
          </a:p>
        </p:txBody>
      </p:sp>
      <p:sp>
        <p:nvSpPr>
          <p:cNvPr id="11" name="下矢印吹き出し 10"/>
          <p:cNvSpPr/>
          <p:nvPr/>
        </p:nvSpPr>
        <p:spPr bwMode="auto">
          <a:xfrm>
            <a:off x="626534" y="2895601"/>
            <a:ext cx="8737599" cy="2065866"/>
          </a:xfrm>
          <a:prstGeom prst="downArrowCallout">
            <a:avLst/>
          </a:prstGeom>
          <a:solidFill>
            <a:schemeClr val="accent6">
              <a:lumMod val="20000"/>
              <a:lumOff val="80000"/>
            </a:schemeClr>
          </a:solidFill>
          <a:ln w="9525" cap="flat" cmpd="sng" algn="ctr">
            <a:noFill/>
            <a:prstDash val="solid"/>
            <a:round/>
            <a:headEnd type="none" w="med" len="med"/>
            <a:tailEnd type="none" w="med" len="med"/>
          </a:ln>
          <a:effectLst>
            <a:outerShdw blurRad="50800" dist="38100" algn="l" rotWithShape="0">
              <a:prstClr val="black">
                <a:alpha val="40000"/>
              </a:prstClr>
            </a:outerShdw>
          </a:effectLst>
          <a:scene3d>
            <a:camera prst="orthographicFront"/>
            <a:lightRig rig="threePt" dir="t"/>
          </a:scene3d>
          <a:sp3d>
            <a:bevelT/>
          </a:sp3d>
          <a:extLst/>
        </p:spPr>
        <p:txBody>
          <a:bodyPr vert="horz" wrap="square" lIns="91440" tIns="45720" rIns="91440" bIns="45720" numCol="1" rtlCol="0" anchor="ctr" anchorCtr="0" compatLnSpc="1">
            <a:prstTxWarp prst="textNoShape">
              <a:avLst/>
            </a:prstTxWarp>
          </a:bodyPr>
          <a:lstStyle/>
          <a:p>
            <a:pPr marL="95250" marR="0" indent="-95250" algn="ctr" defTabSz="914400" rtl="0" eaLnBrk="1" fontAlgn="base" latinLnBrk="0" hangingPunct="1">
              <a:lnSpc>
                <a:spcPct val="100000"/>
              </a:lnSpc>
              <a:spcBef>
                <a:spcPct val="0"/>
              </a:spcBef>
              <a:spcAft>
                <a:spcPct val="0"/>
              </a:spcAft>
              <a:buClrTx/>
              <a:buSzTx/>
              <a:buFontTx/>
              <a:buNone/>
              <a:tabLst/>
            </a:pPr>
            <a:r>
              <a:rPr lang="ja-JP" altLang="en-US" sz="2800" dirty="0">
                <a:latin typeface="ＭＳ Ｐゴシック" pitchFamily="50" charset="-128"/>
                <a:ea typeface="ＭＳ Ｐゴシック" pitchFamily="50" charset="-128"/>
              </a:rPr>
              <a:t>もし</a:t>
            </a:r>
            <a:r>
              <a:rPr lang="ja-JP" altLang="en-US" sz="2800" dirty="0" smtClean="0">
                <a:latin typeface="ＭＳ Ｐゴシック" pitchFamily="50" charset="-128"/>
                <a:ea typeface="ＭＳ Ｐゴシック" pitchFamily="50" charset="-128"/>
              </a:rPr>
              <a:t>、「自分はＳＯＣが低いなあ・・・」と感じたら</a:t>
            </a:r>
            <a:endParaRPr lang="en-US" altLang="ja-JP" sz="2800" dirty="0" smtClean="0">
              <a:latin typeface="ＭＳ Ｐゴシック" pitchFamily="50" charset="-128"/>
              <a:ea typeface="ＭＳ Ｐゴシック" pitchFamily="50" charset="-128"/>
            </a:endParaRPr>
          </a:p>
          <a:p>
            <a:pPr marL="95250" marR="0" indent="-95250" algn="ctr" defTabSz="914400" rtl="0" eaLnBrk="1" fontAlgn="base" latinLnBrk="0" hangingPunct="1">
              <a:lnSpc>
                <a:spcPct val="100000"/>
              </a:lnSpc>
              <a:spcBef>
                <a:spcPct val="0"/>
              </a:spcBef>
              <a:spcAft>
                <a:spcPct val="0"/>
              </a:spcAft>
              <a:buClrTx/>
              <a:buSzTx/>
              <a:buFontTx/>
              <a:buNone/>
              <a:tabLst/>
            </a:pPr>
            <a:r>
              <a:rPr kumimoji="1" lang="ja-JP" altLang="en-US" sz="2800" b="1" i="0" u="none" strike="noStrike" cap="none" normalizeH="0" baseline="0" dirty="0" smtClean="0">
                <a:ln>
                  <a:noFill/>
                </a:ln>
                <a:solidFill>
                  <a:schemeClr val="tx1"/>
                </a:solidFill>
                <a:effectLst/>
                <a:latin typeface="ＭＳ Ｐゴシック" pitchFamily="50" charset="-128"/>
                <a:ea typeface="ＭＳ Ｐゴシック" pitchFamily="50" charset="-128"/>
              </a:rPr>
              <a:t>ＳＯＣを構成する３つの要素のうち</a:t>
            </a:r>
            <a:r>
              <a:rPr lang="ja-JP" altLang="en-US" sz="2800" dirty="0" smtClean="0">
                <a:latin typeface="ＭＳ Ｐゴシック" pitchFamily="50" charset="-128"/>
                <a:ea typeface="ＭＳ Ｐゴシック" pitchFamily="50" charset="-128"/>
              </a:rPr>
              <a:t>欠けているものは</a:t>
            </a:r>
            <a:endParaRPr lang="en-US" altLang="ja-JP" sz="2800" dirty="0" smtClean="0">
              <a:latin typeface="ＭＳ Ｐゴシック" pitchFamily="50" charset="-128"/>
              <a:ea typeface="ＭＳ Ｐゴシック" pitchFamily="50" charset="-128"/>
            </a:endParaRPr>
          </a:p>
          <a:p>
            <a:pPr marL="95250" marR="0" indent="-95250" algn="ctr" defTabSz="914400" rtl="0" eaLnBrk="1" fontAlgn="base" latinLnBrk="0" hangingPunct="1">
              <a:lnSpc>
                <a:spcPct val="100000"/>
              </a:lnSpc>
              <a:spcBef>
                <a:spcPct val="0"/>
              </a:spcBef>
              <a:spcAft>
                <a:spcPct val="0"/>
              </a:spcAft>
              <a:buClrTx/>
              <a:buSzTx/>
              <a:buFontTx/>
              <a:buNone/>
              <a:tabLst/>
            </a:pPr>
            <a:r>
              <a:rPr lang="ja-JP" altLang="en-US" sz="2800" dirty="0" smtClean="0">
                <a:latin typeface="ＭＳ Ｐゴシック" pitchFamily="50" charset="-128"/>
                <a:ea typeface="ＭＳ Ｐゴシック" pitchFamily="50" charset="-128"/>
              </a:rPr>
              <a:t>どれかを考え、鍛える努力をするとよいでしょう</a:t>
            </a:r>
            <a:endParaRPr kumimoji="1" lang="ja-JP" altLang="en-US" sz="28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p:txBody>
      </p:sp>
      <p:sp>
        <p:nvSpPr>
          <p:cNvPr id="3" name="テキスト ボックス 2"/>
          <p:cNvSpPr txBox="1"/>
          <p:nvPr/>
        </p:nvSpPr>
        <p:spPr>
          <a:xfrm>
            <a:off x="626534" y="4961467"/>
            <a:ext cx="8906929" cy="954107"/>
          </a:xfrm>
          <a:prstGeom prst="rect">
            <a:avLst/>
          </a:prstGeom>
          <a:solidFill>
            <a:srgbClr val="FFE7FF"/>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kumimoji="1" lang="ja-JP" altLang="en-US" sz="2800" dirty="0" smtClean="0">
                <a:latin typeface="+mn-ea"/>
                <a:ea typeface="+mn-ea"/>
              </a:rPr>
              <a:t>ここからは、３つの要素を高める方法について</a:t>
            </a:r>
            <a:endParaRPr kumimoji="1" lang="en-US" altLang="ja-JP" sz="2800" dirty="0" smtClean="0">
              <a:latin typeface="+mn-ea"/>
              <a:ea typeface="+mn-ea"/>
            </a:endParaRPr>
          </a:p>
          <a:p>
            <a:pPr algn="ctr"/>
            <a:r>
              <a:rPr kumimoji="1" lang="ja-JP" altLang="en-US" sz="2800" dirty="0" smtClean="0">
                <a:latin typeface="+mn-ea"/>
                <a:ea typeface="+mn-ea"/>
              </a:rPr>
              <a:t>紹介します</a:t>
            </a:r>
            <a:endParaRPr kumimoji="1" lang="ja-JP" altLang="en-US" sz="2800" dirty="0">
              <a:latin typeface="+mn-ea"/>
              <a:ea typeface="+mn-ea"/>
            </a:endParaRPr>
          </a:p>
        </p:txBody>
      </p:sp>
    </p:spTree>
    <p:extLst>
      <p:ext uri="{BB962C8B-B14F-4D97-AF65-F5344CB8AC3E}">
        <p14:creationId xmlns:p14="http://schemas.microsoft.com/office/powerpoint/2010/main" val="1862065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49" y="114300"/>
            <a:ext cx="8673043" cy="596900"/>
          </a:xfrm>
          <a:ln w="25400">
            <a:solidFill>
              <a:schemeClr val="accent1"/>
            </a:solidFill>
          </a:ln>
        </p:spPr>
        <p:txBody>
          <a:bodyPr/>
          <a:lstStyle/>
          <a:p>
            <a:pPr algn="ctr" eaLnBrk="1" hangingPunct="1">
              <a:defRPr/>
            </a:pPr>
            <a:r>
              <a:rPr lang="ja-JP" altLang="en-US" dirty="0" smtClean="0">
                <a:solidFill>
                  <a:schemeClr val="tx1"/>
                </a:solidFill>
              </a:rPr>
              <a:t>ＳＯＣを高めるには～事例で考えよう～</a:t>
            </a:r>
          </a:p>
        </p:txBody>
      </p:sp>
      <p:sp>
        <p:nvSpPr>
          <p:cNvPr id="7" name="Rectangle 3"/>
          <p:cNvSpPr txBox="1">
            <a:spLocks noChangeArrowheads="1"/>
          </p:cNvSpPr>
          <p:nvPr/>
        </p:nvSpPr>
        <p:spPr bwMode="auto">
          <a:xfrm>
            <a:off x="287863" y="1041389"/>
            <a:ext cx="9474203" cy="5503348"/>
          </a:xfrm>
          <a:prstGeom prst="rect">
            <a:avLst/>
          </a:prstGeom>
          <a:solidFill>
            <a:srgbClr val="DDFFF7"/>
          </a:solid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2400" dirty="0" smtClean="0"/>
              <a:t>　Ａさんは</a:t>
            </a:r>
            <a:r>
              <a:rPr lang="en-US" altLang="ja-JP" sz="2400" dirty="0" smtClean="0"/>
              <a:t>40</a:t>
            </a:r>
            <a:r>
              <a:rPr lang="ja-JP" altLang="en-US" sz="2400" dirty="0" smtClean="0"/>
              <a:t>代前半の課長です。</a:t>
            </a:r>
            <a:endParaRPr lang="en-US" altLang="ja-JP" sz="2400" dirty="0" smtClean="0"/>
          </a:p>
          <a:p>
            <a:pPr marL="0" indent="0" eaLnBrk="1" hangingPunct="1">
              <a:buNone/>
            </a:pPr>
            <a:r>
              <a:rPr lang="ja-JP" altLang="en-US" sz="2400" dirty="0" smtClean="0"/>
              <a:t>　上司のＢさんは、機嫌のいい時は「私の仕事はきみを支えることなんだから何でも相談しろ」と言う一方で、いざ問題が発生すると「きみは課長なんだから、しっかりしろ」と叱咤激励するだけで、相談に乗ってくれません。</a:t>
            </a:r>
            <a:endParaRPr lang="en-US" altLang="ja-JP" sz="2400" dirty="0" smtClean="0"/>
          </a:p>
          <a:p>
            <a:pPr marL="0" indent="0" eaLnBrk="1" hangingPunct="1">
              <a:buNone/>
            </a:pPr>
            <a:r>
              <a:rPr lang="ja-JP" altLang="en-US" sz="2400" dirty="0" smtClean="0"/>
              <a:t>　部下は、課として大変な</a:t>
            </a:r>
            <a:r>
              <a:rPr lang="ja-JP" altLang="en-US" sz="2400" dirty="0"/>
              <a:t>時</a:t>
            </a:r>
            <a:r>
              <a:rPr lang="ja-JP" altLang="en-US" sz="2400" dirty="0" smtClean="0"/>
              <a:t>でも協力してくれず、自分の与えられた作業だけをこなしていく、という感じです。</a:t>
            </a:r>
            <a:endParaRPr lang="en-US" altLang="ja-JP" sz="2400" dirty="0" smtClean="0"/>
          </a:p>
          <a:p>
            <a:pPr marL="0" indent="0" eaLnBrk="1" hangingPunct="1">
              <a:buNone/>
            </a:pPr>
            <a:r>
              <a:rPr lang="ja-JP" altLang="en-US" sz="2400" dirty="0" smtClean="0"/>
              <a:t>　最初は「なんとかしないと」と頑張っていましたが、</a:t>
            </a:r>
            <a:r>
              <a:rPr lang="ja-JP" altLang="en-US" sz="2400" dirty="0"/>
              <a:t>上手く</a:t>
            </a:r>
            <a:r>
              <a:rPr lang="ja-JP" altLang="en-US" sz="2400" dirty="0" smtClean="0"/>
              <a:t>いかないどころかミスが増え、空回りしている感じです。また、自分が深夜</a:t>
            </a:r>
            <a:endParaRPr lang="en-US" altLang="ja-JP" sz="2400" dirty="0" smtClean="0"/>
          </a:p>
          <a:p>
            <a:pPr marL="0" indent="0" eaLnBrk="1" hangingPunct="1">
              <a:buNone/>
            </a:pPr>
            <a:r>
              <a:rPr lang="ja-JP" altLang="en-US" sz="2400" dirty="0" err="1" smtClean="0"/>
              <a:t>まで</a:t>
            </a:r>
            <a:r>
              <a:rPr lang="ja-JP" altLang="en-US" sz="2400" dirty="0" smtClean="0"/>
              <a:t>残業していても協力者がいないため、「何のために</a:t>
            </a:r>
            <a:endParaRPr lang="en-US" altLang="ja-JP" sz="2400" dirty="0" smtClean="0"/>
          </a:p>
          <a:p>
            <a:pPr marL="0" indent="0" eaLnBrk="1" hangingPunct="1">
              <a:buNone/>
            </a:pPr>
            <a:r>
              <a:rPr lang="ja-JP" altLang="en-US" sz="2400" dirty="0" smtClean="0"/>
              <a:t>自分は頑張っているんだろう」と全てがどうでもよくなるときも</a:t>
            </a:r>
            <a:endParaRPr lang="en-US" altLang="ja-JP" sz="2400" dirty="0" smtClean="0"/>
          </a:p>
          <a:p>
            <a:pPr marL="0" indent="0" eaLnBrk="1" hangingPunct="1">
              <a:buNone/>
            </a:pPr>
            <a:r>
              <a:rPr lang="ja-JP" altLang="en-US" sz="2400" dirty="0" smtClean="0"/>
              <a:t>あります。</a:t>
            </a:r>
            <a:endParaRPr lang="en-US" altLang="ja-JP" sz="2400" dirty="0" smtClean="0"/>
          </a:p>
          <a:p>
            <a:pPr marL="0" indent="0" eaLnBrk="1" hangingPunct="1">
              <a:buNone/>
            </a:pPr>
            <a:r>
              <a:rPr lang="ja-JP" altLang="en-US" sz="2400" dirty="0" smtClean="0"/>
              <a:t>　Ａさんはもう疲れきってしまい、会社に行くのも苦痛です。</a:t>
            </a:r>
            <a:endParaRPr lang="en-US" altLang="ja-JP" sz="2400" dirty="0" smtClean="0"/>
          </a:p>
          <a:p>
            <a:pPr eaLnBrk="1" hangingPunct="1">
              <a:buFontTx/>
              <a:buNone/>
            </a:pPr>
            <a:endParaRPr lang="en-US" altLang="ja-JP" dirty="0" smtClean="0"/>
          </a:p>
        </p:txBody>
      </p:sp>
      <p:sp>
        <p:nvSpPr>
          <p:cNvPr id="9" name="Rectangle 3"/>
          <p:cNvSpPr txBox="1">
            <a:spLocks noChangeArrowheads="1"/>
          </p:cNvSpPr>
          <p:nvPr/>
        </p:nvSpPr>
        <p:spPr bwMode="auto">
          <a:xfrm>
            <a:off x="3386667" y="6544737"/>
            <a:ext cx="6540497"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出典：蝦名玲子：困難を乗り越える力　はじめてのＳＯＣ、ＰＨＰ研究所、</a:t>
            </a:r>
            <a:r>
              <a:rPr lang="en-US" altLang="ja-JP" sz="1400" dirty="0" smtClean="0"/>
              <a:t>2009</a:t>
            </a:r>
            <a:r>
              <a:rPr lang="ja-JP" altLang="en-US" sz="1400" dirty="0" smtClean="0"/>
              <a:t>　を改変</a:t>
            </a:r>
            <a:endParaRPr lang="en-US" altLang="ja-JP" sz="1400" b="1" dirty="0" smtClean="0"/>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33267" y="4342557"/>
            <a:ext cx="1828800" cy="2202180"/>
          </a:xfrm>
          <a:prstGeom prst="rect">
            <a:avLst/>
          </a:prstGeom>
        </p:spPr>
      </p:pic>
    </p:spTree>
    <p:extLst>
      <p:ext uri="{BB962C8B-B14F-4D97-AF65-F5344CB8AC3E}">
        <p14:creationId xmlns:p14="http://schemas.microsoft.com/office/powerpoint/2010/main" val="2288066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49" y="114300"/>
            <a:ext cx="8673043" cy="596900"/>
          </a:xfrm>
          <a:ln w="25400">
            <a:solidFill>
              <a:schemeClr val="accent1"/>
            </a:solidFill>
          </a:ln>
        </p:spPr>
        <p:txBody>
          <a:bodyPr/>
          <a:lstStyle/>
          <a:p>
            <a:pPr algn="ctr" eaLnBrk="1" hangingPunct="1">
              <a:defRPr/>
            </a:pPr>
            <a:r>
              <a:rPr lang="ja-JP" altLang="en-US" dirty="0" smtClean="0">
                <a:solidFill>
                  <a:schemeClr val="tx1"/>
                </a:solidFill>
              </a:rPr>
              <a:t>把握可能感を高めるには</a:t>
            </a:r>
          </a:p>
        </p:txBody>
      </p:sp>
      <p:sp>
        <p:nvSpPr>
          <p:cNvPr id="5" name="Rectangle 3"/>
          <p:cNvSpPr txBox="1">
            <a:spLocks noChangeArrowheads="1"/>
          </p:cNvSpPr>
          <p:nvPr/>
        </p:nvSpPr>
        <p:spPr bwMode="auto">
          <a:xfrm>
            <a:off x="355596" y="821281"/>
            <a:ext cx="9194805" cy="2565386"/>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sz="2400" dirty="0" smtClean="0"/>
              <a:t>頑張っても空回りするときは、頑張っている方向が違うのかも。</a:t>
            </a:r>
            <a:endParaRPr lang="en-US" altLang="ja-JP" sz="2400" dirty="0" smtClean="0"/>
          </a:p>
          <a:p>
            <a:pPr marL="0" indent="0" eaLnBrk="1" hangingPunct="1">
              <a:buNone/>
            </a:pPr>
            <a:r>
              <a:rPr lang="ja-JP" altLang="en-US" sz="2400" dirty="0" smtClean="0"/>
              <a:t>上司に何を求められているのか、何があれば上司に求められている状態になれるのかを考えてみる。</a:t>
            </a:r>
            <a:endParaRPr lang="en-US" altLang="ja-JP" sz="2400" dirty="0" smtClean="0"/>
          </a:p>
          <a:p>
            <a:pPr marL="0" indent="0" eaLnBrk="1" hangingPunct="1">
              <a:buNone/>
            </a:pPr>
            <a:r>
              <a:rPr lang="ja-JP" altLang="en-US" sz="2400" dirty="0" smtClean="0"/>
              <a:t>例：上司はミスの後処理を</a:t>
            </a:r>
            <a:r>
              <a:rPr lang="ja-JP" altLang="en-US" sz="2400" dirty="0"/>
              <a:t>１</a:t>
            </a:r>
            <a:r>
              <a:rPr lang="ja-JP" altLang="en-US" sz="2400" dirty="0" smtClean="0"/>
              <a:t>人で抱え込んでもらいたいのではなく、ミスが起きた時に効率よく対応できる仕組みを築いてもらいたいのかも。</a:t>
            </a:r>
            <a:endParaRPr lang="en-US" altLang="ja-JP" sz="2400" dirty="0" smtClean="0"/>
          </a:p>
          <a:p>
            <a:pPr marL="0" indent="0" eaLnBrk="1" hangingPunct="1">
              <a:buNone/>
            </a:pPr>
            <a:r>
              <a:rPr lang="ja-JP" altLang="en-US" sz="2400" dirty="0" smtClean="0"/>
              <a:t>　　「どうしたら仕組みを作れるか」という視点に立つと道が見えてくる。</a:t>
            </a:r>
            <a:endParaRPr lang="en-US" altLang="ja-JP" sz="2400" dirty="0" smtClean="0"/>
          </a:p>
          <a:p>
            <a:pPr eaLnBrk="1" hangingPunct="1">
              <a:buFontTx/>
              <a:buNone/>
            </a:pPr>
            <a:endParaRPr lang="en-US" altLang="ja-JP" dirty="0" smtClean="0">
              <a:solidFill>
                <a:srgbClr val="6970FD"/>
              </a:solidFill>
            </a:endParaRPr>
          </a:p>
          <a:p>
            <a:pPr eaLnBrk="1" hangingPunct="1">
              <a:buFontTx/>
              <a:buNone/>
            </a:pPr>
            <a:endParaRPr lang="en-US" altLang="ja-JP" dirty="0" smtClean="0"/>
          </a:p>
        </p:txBody>
      </p:sp>
      <p:sp>
        <p:nvSpPr>
          <p:cNvPr id="9" name="Rectangle 3"/>
          <p:cNvSpPr txBox="1">
            <a:spLocks noChangeArrowheads="1"/>
          </p:cNvSpPr>
          <p:nvPr/>
        </p:nvSpPr>
        <p:spPr bwMode="auto">
          <a:xfrm>
            <a:off x="3386667" y="6477005"/>
            <a:ext cx="6540497"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出典：蝦名玲子：困難を乗り越える力　はじめてのＳＯＣ、ＰＨＰ研究所、</a:t>
            </a:r>
            <a:r>
              <a:rPr lang="en-US" altLang="ja-JP" sz="1400" dirty="0" smtClean="0"/>
              <a:t>2009</a:t>
            </a:r>
            <a:r>
              <a:rPr lang="ja-JP" altLang="en-US" sz="1400" dirty="0" smtClean="0"/>
              <a:t>　を改変</a:t>
            </a:r>
            <a:endParaRPr lang="en-US" altLang="ja-JP" sz="1400" b="1" dirty="0" smtClean="0"/>
          </a:p>
        </p:txBody>
      </p:sp>
      <p:sp>
        <p:nvSpPr>
          <p:cNvPr id="6" name="Rectangle 3"/>
          <p:cNvSpPr txBox="1">
            <a:spLocks noChangeArrowheads="1"/>
          </p:cNvSpPr>
          <p:nvPr/>
        </p:nvSpPr>
        <p:spPr bwMode="auto">
          <a:xfrm>
            <a:off x="355595" y="3615280"/>
            <a:ext cx="9194805" cy="2793993"/>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sz="2400" dirty="0" smtClean="0"/>
              <a:t>努力が結果として表れないことがつらいのかも。</a:t>
            </a:r>
            <a:endParaRPr lang="en-US" altLang="ja-JP" sz="2400" dirty="0" smtClean="0"/>
          </a:p>
          <a:p>
            <a:pPr marL="0" indent="0" eaLnBrk="1" hangingPunct="1">
              <a:buNone/>
            </a:pPr>
            <a:r>
              <a:rPr lang="ja-JP" altLang="en-US" sz="2400" dirty="0" smtClean="0"/>
              <a:t>例：上司から「もっと成績を上げろ」と言われた。</a:t>
            </a:r>
            <a:endParaRPr lang="en-US" altLang="ja-JP" sz="2400" dirty="0" smtClean="0"/>
          </a:p>
          <a:p>
            <a:pPr marL="0" indent="0" eaLnBrk="1" hangingPunct="1">
              <a:buNone/>
            </a:pPr>
            <a:r>
              <a:rPr lang="ja-JP" altLang="en-US" sz="2400" dirty="0"/>
              <a:t>　</a:t>
            </a:r>
            <a:r>
              <a:rPr lang="ja-JP" altLang="en-US" sz="2400" dirty="0" smtClean="0"/>
              <a:t>　合理的な数値目標を設定</a:t>
            </a:r>
            <a:r>
              <a:rPr lang="ja-JP" altLang="en-US" sz="2400" dirty="0"/>
              <a:t>し、</a:t>
            </a:r>
            <a:r>
              <a:rPr lang="ja-JP" altLang="en-US" sz="2400" dirty="0" smtClean="0"/>
              <a:t>目標達成に向けての一貫した計画を立てる。その結果、部下からの信頼感が得られ、「課長が困っているようなら協力しなくては」という雰囲気が生まれることもある。</a:t>
            </a:r>
            <a:endParaRPr lang="en-US" altLang="ja-JP" sz="2400" dirty="0" smtClean="0"/>
          </a:p>
          <a:p>
            <a:pPr eaLnBrk="1" hangingPunct="1">
              <a:buFontTx/>
              <a:buNone/>
            </a:pPr>
            <a:endParaRPr lang="en-US" altLang="ja-JP" dirty="0" smtClean="0">
              <a:solidFill>
                <a:srgbClr val="6970FD"/>
              </a:solidFill>
            </a:endParaRPr>
          </a:p>
          <a:p>
            <a:pPr eaLnBrk="1" hangingPunct="1">
              <a:buFontTx/>
              <a:buNone/>
            </a:pPr>
            <a:endParaRPr lang="en-US" altLang="ja-JP" dirty="0" smtClean="0"/>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1898" y="5384800"/>
            <a:ext cx="738773" cy="1024473"/>
          </a:xfrm>
          <a:prstGeom prst="rect">
            <a:avLst/>
          </a:prstGeom>
        </p:spPr>
      </p:pic>
      <p:sp>
        <p:nvSpPr>
          <p:cNvPr id="3" name="右矢印 2"/>
          <p:cNvSpPr/>
          <p:nvPr/>
        </p:nvSpPr>
        <p:spPr bwMode="auto">
          <a:xfrm>
            <a:off x="457199" y="2912535"/>
            <a:ext cx="355600" cy="406400"/>
          </a:xfrm>
          <a:prstGeom prst="rightArrow">
            <a:avLst/>
          </a:prstGeom>
          <a:solidFill>
            <a:srgbClr val="99CCFF"/>
          </a:solidFill>
          <a:ln w="9525" cap="flat" cmpd="sng" algn="ctr">
            <a:solidFill>
              <a:srgbClr val="0066F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eaVert" wrap="square" lIns="91440" tIns="45720" rIns="91440" bIns="45720" numCol="1" rtlCol="0" anchor="ctr" anchorCtr="0" compatLnSpc="1">
            <a:prstTxWarp prst="textNoShape">
              <a:avLst/>
            </a:prstTxWarp>
          </a:bodyPr>
          <a:lstStyle/>
          <a:p>
            <a:pPr marL="95250" marR="0" indent="-95250" algn="dist"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endParaRPr>
          </a:p>
        </p:txBody>
      </p:sp>
      <p:sp>
        <p:nvSpPr>
          <p:cNvPr id="8" name="右矢印 7"/>
          <p:cNvSpPr/>
          <p:nvPr/>
        </p:nvSpPr>
        <p:spPr bwMode="auto">
          <a:xfrm>
            <a:off x="457199" y="4538134"/>
            <a:ext cx="355600" cy="406400"/>
          </a:xfrm>
          <a:prstGeom prst="rightArrow">
            <a:avLst/>
          </a:prstGeom>
          <a:solidFill>
            <a:srgbClr val="99CCFF"/>
          </a:solidFill>
          <a:ln w="9525" cap="flat" cmpd="sng" algn="ctr">
            <a:solidFill>
              <a:srgbClr val="0066F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eaVert" wrap="square" lIns="91440" tIns="45720" rIns="91440" bIns="45720" numCol="1" rtlCol="0" anchor="ctr" anchorCtr="0" compatLnSpc="1">
            <a:prstTxWarp prst="textNoShape">
              <a:avLst/>
            </a:prstTxWarp>
          </a:bodyPr>
          <a:lstStyle/>
          <a:p>
            <a:pPr marL="95250" marR="0" indent="-95250" algn="dist"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endParaRPr>
          </a:p>
        </p:txBody>
      </p:sp>
    </p:spTree>
    <p:extLst>
      <p:ext uri="{BB962C8B-B14F-4D97-AF65-F5344CB8AC3E}">
        <p14:creationId xmlns:p14="http://schemas.microsoft.com/office/powerpoint/2010/main" val="24211018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49" y="114300"/>
            <a:ext cx="8673043" cy="596900"/>
          </a:xfrm>
          <a:ln w="25400">
            <a:solidFill>
              <a:schemeClr val="accent1"/>
            </a:solidFill>
          </a:ln>
        </p:spPr>
        <p:txBody>
          <a:bodyPr/>
          <a:lstStyle/>
          <a:p>
            <a:pPr algn="ctr" eaLnBrk="1" hangingPunct="1">
              <a:defRPr/>
            </a:pPr>
            <a:r>
              <a:rPr lang="ja-JP" altLang="en-US" dirty="0" smtClean="0">
                <a:solidFill>
                  <a:schemeClr val="tx1"/>
                </a:solidFill>
              </a:rPr>
              <a:t>処理可能感を高めるには</a:t>
            </a:r>
          </a:p>
        </p:txBody>
      </p:sp>
      <p:sp>
        <p:nvSpPr>
          <p:cNvPr id="5" name="Rectangle 3"/>
          <p:cNvSpPr txBox="1">
            <a:spLocks noChangeArrowheads="1"/>
          </p:cNvSpPr>
          <p:nvPr/>
        </p:nvSpPr>
        <p:spPr bwMode="auto">
          <a:xfrm>
            <a:off x="372529" y="990611"/>
            <a:ext cx="9194805" cy="5156186"/>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sz="2400" dirty="0" smtClean="0"/>
              <a:t>「合理的な数値目標をどのように立てたらよいか分からない」「効率</a:t>
            </a:r>
            <a:endParaRPr lang="en-US" altLang="ja-JP" sz="2400" dirty="0" smtClean="0"/>
          </a:p>
          <a:p>
            <a:pPr marL="0" indent="0" eaLnBrk="1" hangingPunct="1">
              <a:buNone/>
            </a:pPr>
            <a:r>
              <a:rPr lang="ja-JP" altLang="en-US" sz="2400" dirty="0" smtClean="0"/>
              <a:t>よくミスに対応するための仕組みをどのようにつくればよいか分からない」ということもある。</a:t>
            </a:r>
            <a:endParaRPr lang="en-US" altLang="ja-JP" sz="2400" dirty="0" smtClean="0"/>
          </a:p>
          <a:p>
            <a:pPr marL="0" indent="0" eaLnBrk="1" hangingPunct="1">
              <a:buNone/>
            </a:pPr>
            <a:r>
              <a:rPr lang="ja-JP" altLang="en-US" sz="2400" dirty="0"/>
              <a:t>　</a:t>
            </a:r>
            <a:r>
              <a:rPr lang="ja-JP" altLang="en-US" sz="2400" dirty="0" smtClean="0"/>
              <a:t>　・経営についての書籍を読んだり研修を受ける。</a:t>
            </a:r>
            <a:endParaRPr lang="en-US" altLang="ja-JP" sz="2400" dirty="0" smtClean="0"/>
          </a:p>
          <a:p>
            <a:pPr marL="0" indent="0" eaLnBrk="1" hangingPunct="1">
              <a:buNone/>
            </a:pPr>
            <a:r>
              <a:rPr lang="ja-JP" altLang="en-US" sz="2400" dirty="0" smtClean="0"/>
              <a:t>　　・上手く機能している他課の課長や同期等に相談してみる。</a:t>
            </a:r>
            <a:endParaRPr lang="en-US" altLang="ja-JP" sz="2400" dirty="0" smtClean="0"/>
          </a:p>
          <a:p>
            <a:pPr marL="0" indent="0" eaLnBrk="1" hangingPunct="1">
              <a:buNone/>
            </a:pPr>
            <a:r>
              <a:rPr lang="ja-JP" altLang="en-US" sz="2400" dirty="0" smtClean="0"/>
              <a:t>　　・上司にもっと相談してみる。そのためのコミュニケーションスキルで</a:t>
            </a:r>
            <a:endParaRPr lang="en-US" altLang="ja-JP" sz="2400" dirty="0" smtClean="0"/>
          </a:p>
          <a:p>
            <a:pPr marL="0" indent="0" eaLnBrk="1" hangingPunct="1">
              <a:buNone/>
            </a:pPr>
            <a:r>
              <a:rPr lang="ja-JP" altLang="en-US" sz="2400" dirty="0"/>
              <a:t>　</a:t>
            </a:r>
            <a:r>
              <a:rPr lang="ja-JP" altLang="en-US" sz="2400" dirty="0" smtClean="0"/>
              <a:t>　　ある「アサーション」やこちらの要望を受け入れてもらうために必要</a:t>
            </a:r>
            <a:endParaRPr lang="en-US" altLang="ja-JP" sz="2400" dirty="0" smtClean="0"/>
          </a:p>
          <a:p>
            <a:pPr marL="0" indent="0" eaLnBrk="1" hangingPunct="1">
              <a:buNone/>
            </a:pPr>
            <a:r>
              <a:rPr lang="ja-JP" altLang="en-US" sz="2400" dirty="0"/>
              <a:t>　</a:t>
            </a:r>
            <a:r>
              <a:rPr lang="ja-JP" altLang="en-US" sz="2400" dirty="0" smtClean="0"/>
              <a:t>　　な「行動科学」や「心理学」について学んでみる。</a:t>
            </a:r>
            <a:endParaRPr lang="en-US" altLang="ja-JP" sz="2400" dirty="0" smtClean="0"/>
          </a:p>
          <a:p>
            <a:pPr marL="0" indent="0" eaLnBrk="1" hangingPunct="1">
              <a:buNone/>
            </a:pPr>
            <a:r>
              <a:rPr lang="ja-JP" altLang="en-US" sz="2400" dirty="0"/>
              <a:t>　</a:t>
            </a:r>
            <a:r>
              <a:rPr lang="ja-JP" altLang="en-US" sz="2400" dirty="0" smtClean="0"/>
              <a:t>　　</a:t>
            </a:r>
            <a:endParaRPr lang="en-US" altLang="ja-JP" sz="2400" dirty="0"/>
          </a:p>
          <a:p>
            <a:pPr marL="0" indent="0" eaLnBrk="1" hangingPunct="1">
              <a:buNone/>
            </a:pPr>
            <a:r>
              <a:rPr lang="ja-JP" altLang="en-US" sz="2400" dirty="0" smtClean="0"/>
              <a:t>　</a:t>
            </a:r>
            <a:r>
              <a:rPr lang="en-US" altLang="ja-JP" sz="2400" dirty="0" smtClean="0"/>
              <a:t>※</a:t>
            </a:r>
            <a:r>
              <a:rPr lang="ja-JP" altLang="en-US" sz="2400" dirty="0" smtClean="0"/>
              <a:t>上記のような対処を講じた結果、上手くできれば処理可能感</a:t>
            </a:r>
            <a:endParaRPr lang="en-US" altLang="ja-JP" sz="2400" dirty="0" smtClean="0"/>
          </a:p>
          <a:p>
            <a:pPr marL="0" indent="0" eaLnBrk="1" hangingPunct="1">
              <a:buNone/>
            </a:pPr>
            <a:r>
              <a:rPr lang="ja-JP" altLang="en-US" sz="2400" dirty="0"/>
              <a:t>　</a:t>
            </a:r>
            <a:r>
              <a:rPr lang="ja-JP" altLang="en-US" sz="2400" dirty="0" smtClean="0"/>
              <a:t>　</a:t>
            </a:r>
            <a:r>
              <a:rPr lang="ja-JP" altLang="en-US" sz="2400" dirty="0"/>
              <a:t> </a:t>
            </a:r>
            <a:r>
              <a:rPr lang="ja-JP" altLang="en-US" sz="2400" dirty="0" smtClean="0"/>
              <a:t> は高まる。</a:t>
            </a:r>
            <a:endParaRPr lang="en-US" altLang="ja-JP" sz="2400" dirty="0" smtClean="0"/>
          </a:p>
          <a:p>
            <a:pPr eaLnBrk="1" hangingPunct="1">
              <a:buFontTx/>
              <a:buNone/>
            </a:pPr>
            <a:endParaRPr lang="en-US" altLang="ja-JP" dirty="0" smtClean="0">
              <a:solidFill>
                <a:srgbClr val="6970FD"/>
              </a:solidFill>
            </a:endParaRPr>
          </a:p>
          <a:p>
            <a:pPr eaLnBrk="1" hangingPunct="1">
              <a:buFontTx/>
              <a:buNone/>
            </a:pPr>
            <a:endParaRPr lang="en-US" altLang="ja-JP" dirty="0" smtClean="0"/>
          </a:p>
        </p:txBody>
      </p:sp>
      <p:sp>
        <p:nvSpPr>
          <p:cNvPr id="9" name="Rectangle 3"/>
          <p:cNvSpPr txBox="1">
            <a:spLocks noChangeArrowheads="1"/>
          </p:cNvSpPr>
          <p:nvPr/>
        </p:nvSpPr>
        <p:spPr bwMode="auto">
          <a:xfrm>
            <a:off x="3386667" y="6409273"/>
            <a:ext cx="6540497"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出典：蝦名玲子：困難を乗り越える力　はじめてのＳＯＣ、ＰＨＰ研究所、</a:t>
            </a:r>
            <a:r>
              <a:rPr lang="en-US" altLang="ja-JP" sz="1400" dirty="0" smtClean="0"/>
              <a:t>2009</a:t>
            </a:r>
            <a:r>
              <a:rPr lang="ja-JP" altLang="en-US" sz="1400" dirty="0" smtClean="0"/>
              <a:t>　を改変</a:t>
            </a:r>
            <a:endParaRPr lang="en-US" altLang="ja-JP" sz="1400" b="1" dirty="0" smtClean="0"/>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21097" y="4885256"/>
            <a:ext cx="738773" cy="1024473"/>
          </a:xfrm>
          <a:prstGeom prst="rect">
            <a:avLst/>
          </a:prstGeom>
        </p:spPr>
      </p:pic>
      <p:sp>
        <p:nvSpPr>
          <p:cNvPr id="7" name="右矢印 6"/>
          <p:cNvSpPr/>
          <p:nvPr/>
        </p:nvSpPr>
        <p:spPr bwMode="auto">
          <a:xfrm>
            <a:off x="516465" y="2302935"/>
            <a:ext cx="355600" cy="406400"/>
          </a:xfrm>
          <a:prstGeom prst="rightArrow">
            <a:avLst/>
          </a:prstGeom>
          <a:solidFill>
            <a:srgbClr val="99CCFF"/>
          </a:solidFill>
          <a:ln w="9525" cap="flat" cmpd="sng" algn="ctr">
            <a:solidFill>
              <a:srgbClr val="0066F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eaVert" wrap="square" lIns="91440" tIns="45720" rIns="91440" bIns="45720" numCol="1" rtlCol="0" anchor="ctr" anchorCtr="0" compatLnSpc="1">
            <a:prstTxWarp prst="textNoShape">
              <a:avLst/>
            </a:prstTxWarp>
          </a:bodyPr>
          <a:lstStyle/>
          <a:p>
            <a:pPr marL="95250" marR="0" indent="-95250" algn="dist"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endParaRPr>
          </a:p>
        </p:txBody>
      </p:sp>
    </p:spTree>
    <p:extLst>
      <p:ext uri="{BB962C8B-B14F-4D97-AF65-F5344CB8AC3E}">
        <p14:creationId xmlns:p14="http://schemas.microsoft.com/office/powerpoint/2010/main" val="3078268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423327" y="5008191"/>
            <a:ext cx="9194805" cy="1286945"/>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dirty="0" smtClean="0"/>
              <a:t>物事が空回りして疲れ、落ち込みながらも頑張って</a:t>
            </a:r>
            <a:endParaRPr lang="en-US" altLang="ja-JP" dirty="0" smtClean="0"/>
          </a:p>
          <a:p>
            <a:pPr marL="0" indent="0" eaLnBrk="1" hangingPunct="1">
              <a:buNone/>
            </a:pPr>
            <a:r>
              <a:rPr lang="ja-JP" altLang="en-US" dirty="0" smtClean="0"/>
              <a:t>いる自分をいたわってあげる。</a:t>
            </a:r>
            <a:endParaRPr lang="en-US" altLang="ja-JP" dirty="0" smtClean="0"/>
          </a:p>
        </p:txBody>
      </p:sp>
      <p:sp>
        <p:nvSpPr>
          <p:cNvPr id="83970" name="Rectangle 2"/>
          <p:cNvSpPr>
            <a:spLocks noGrp="1" noChangeArrowheads="1"/>
          </p:cNvSpPr>
          <p:nvPr>
            <p:ph type="title"/>
          </p:nvPr>
        </p:nvSpPr>
        <p:spPr>
          <a:xfrm>
            <a:off x="590549" y="114300"/>
            <a:ext cx="8673043" cy="596900"/>
          </a:xfrm>
          <a:ln w="25400">
            <a:solidFill>
              <a:schemeClr val="accent1"/>
            </a:solidFill>
          </a:ln>
        </p:spPr>
        <p:txBody>
          <a:bodyPr/>
          <a:lstStyle/>
          <a:p>
            <a:pPr algn="ctr" eaLnBrk="1" hangingPunct="1">
              <a:defRPr/>
            </a:pPr>
            <a:r>
              <a:rPr lang="ja-JP" altLang="en-US" dirty="0" smtClean="0">
                <a:solidFill>
                  <a:schemeClr val="tx1"/>
                </a:solidFill>
              </a:rPr>
              <a:t>有意味感を高めるには</a:t>
            </a:r>
          </a:p>
        </p:txBody>
      </p:sp>
      <p:sp>
        <p:nvSpPr>
          <p:cNvPr id="5" name="Rectangle 3"/>
          <p:cNvSpPr txBox="1">
            <a:spLocks noChangeArrowheads="1"/>
          </p:cNvSpPr>
          <p:nvPr/>
        </p:nvSpPr>
        <p:spPr bwMode="auto">
          <a:xfrm>
            <a:off x="372529" y="990611"/>
            <a:ext cx="9194805" cy="1769525"/>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dirty="0" smtClean="0"/>
              <a:t>大変な日々の中でも</a:t>
            </a:r>
            <a:r>
              <a:rPr lang="ja-JP" altLang="en-US" dirty="0"/>
              <a:t>１</a:t>
            </a:r>
            <a:r>
              <a:rPr lang="ja-JP" altLang="en-US" dirty="0" smtClean="0"/>
              <a:t>日の終わりに「昨日より前進</a:t>
            </a:r>
            <a:endParaRPr lang="en-US" altLang="ja-JP" dirty="0" smtClean="0"/>
          </a:p>
          <a:p>
            <a:pPr marL="0" indent="0" eaLnBrk="1" hangingPunct="1">
              <a:buNone/>
            </a:pPr>
            <a:r>
              <a:rPr lang="ja-JP" altLang="en-US" dirty="0" smtClean="0"/>
              <a:t>したことがないか」自分に問いかけ、日々成長して</a:t>
            </a:r>
            <a:r>
              <a:rPr lang="ja-JP" altLang="en-US" dirty="0" err="1" smtClean="0"/>
              <a:t>い</a:t>
            </a:r>
            <a:endParaRPr lang="en-US" altLang="ja-JP" dirty="0" smtClean="0"/>
          </a:p>
          <a:p>
            <a:pPr marL="0" indent="0" eaLnBrk="1" hangingPunct="1">
              <a:buNone/>
            </a:pPr>
            <a:r>
              <a:rPr lang="ja-JP" altLang="en-US" dirty="0" smtClean="0"/>
              <a:t>る自分を褒めてあげる。</a:t>
            </a:r>
            <a:endParaRPr lang="en-US" altLang="ja-JP" dirty="0" smtClean="0"/>
          </a:p>
        </p:txBody>
      </p:sp>
      <p:sp>
        <p:nvSpPr>
          <p:cNvPr id="9" name="Rectangle 3"/>
          <p:cNvSpPr txBox="1">
            <a:spLocks noChangeArrowheads="1"/>
          </p:cNvSpPr>
          <p:nvPr/>
        </p:nvSpPr>
        <p:spPr bwMode="auto">
          <a:xfrm>
            <a:off x="3386667" y="6409273"/>
            <a:ext cx="6540497"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出典：蝦名玲子：困難を乗り越える力　はじめてのＳＯＣ、ＰＨＰ研究所、</a:t>
            </a:r>
            <a:r>
              <a:rPr lang="en-US" altLang="ja-JP" sz="1400" dirty="0" smtClean="0"/>
              <a:t>2009</a:t>
            </a:r>
            <a:r>
              <a:rPr lang="ja-JP" altLang="en-US" sz="1400" dirty="0" smtClean="0"/>
              <a:t>　を改変</a:t>
            </a:r>
            <a:endParaRPr lang="en-US" altLang="ja-JP" sz="1400" b="1" dirty="0" smtClean="0"/>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79359" y="5440783"/>
            <a:ext cx="738773" cy="1024473"/>
          </a:xfrm>
          <a:prstGeom prst="rect">
            <a:avLst/>
          </a:prstGeom>
        </p:spPr>
      </p:pic>
      <p:sp>
        <p:nvSpPr>
          <p:cNvPr id="6" name="Rectangle 3"/>
          <p:cNvSpPr txBox="1">
            <a:spLocks noChangeArrowheads="1"/>
          </p:cNvSpPr>
          <p:nvPr/>
        </p:nvSpPr>
        <p:spPr bwMode="auto">
          <a:xfrm>
            <a:off x="406395" y="2834780"/>
            <a:ext cx="9194805" cy="2065864"/>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dirty="0" smtClean="0"/>
              <a:t>課長としての経験が自分の将来にどのような影響</a:t>
            </a:r>
            <a:endParaRPr lang="en-US" altLang="ja-JP" dirty="0" smtClean="0"/>
          </a:p>
          <a:p>
            <a:pPr marL="0" indent="0" eaLnBrk="1" hangingPunct="1">
              <a:buNone/>
            </a:pPr>
            <a:r>
              <a:rPr lang="ja-JP" altLang="en-US" dirty="0" smtClean="0"/>
              <a:t>を与えるか、自分のなりたい姿やビジョンと照らし合わせて考え、課長という役職を前向きに捉えられることもある。</a:t>
            </a:r>
            <a:endParaRPr lang="en-US" altLang="ja-JP" dirty="0" smtClean="0"/>
          </a:p>
        </p:txBody>
      </p:sp>
    </p:spTree>
    <p:extLst>
      <p:ext uri="{BB962C8B-B14F-4D97-AF65-F5344CB8AC3E}">
        <p14:creationId xmlns:p14="http://schemas.microsoft.com/office/powerpoint/2010/main" val="17264499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49" y="114300"/>
            <a:ext cx="8673043" cy="596900"/>
          </a:xfrm>
          <a:ln w="25400">
            <a:solidFill>
              <a:schemeClr val="accent1"/>
            </a:solidFill>
          </a:ln>
        </p:spPr>
        <p:txBody>
          <a:bodyPr/>
          <a:lstStyle/>
          <a:p>
            <a:pPr algn="ctr" eaLnBrk="1" hangingPunct="1">
              <a:defRPr/>
            </a:pPr>
            <a:r>
              <a:rPr lang="ja-JP" altLang="en-US" dirty="0" smtClean="0">
                <a:solidFill>
                  <a:schemeClr val="tx1"/>
                </a:solidFill>
              </a:rPr>
              <a:t>ＳＯＣを高めるにあたっての留意点</a:t>
            </a:r>
          </a:p>
        </p:txBody>
      </p:sp>
      <p:sp>
        <p:nvSpPr>
          <p:cNvPr id="5" name="Rectangle 3"/>
          <p:cNvSpPr txBox="1">
            <a:spLocks noChangeArrowheads="1"/>
          </p:cNvSpPr>
          <p:nvPr/>
        </p:nvSpPr>
        <p:spPr bwMode="auto">
          <a:xfrm>
            <a:off x="457195" y="821281"/>
            <a:ext cx="9008534" cy="5393252"/>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sz="2800" dirty="0" smtClean="0"/>
              <a:t>生きていれば困難はあるもの。どれだけ素晴らしい人であっても、困難のない</a:t>
            </a:r>
            <a:r>
              <a:rPr lang="ja-JP" altLang="en-US" sz="2800" dirty="0"/>
              <a:t>生活</a:t>
            </a:r>
            <a:r>
              <a:rPr lang="ja-JP" altLang="en-US" sz="2800" dirty="0" smtClean="0"/>
              <a:t>を送ることはできないことを押さえておく。</a:t>
            </a:r>
            <a:endParaRPr lang="en-US" altLang="ja-JP" sz="2800" dirty="0" smtClean="0"/>
          </a:p>
          <a:p>
            <a:pPr eaLnBrk="1" hangingPunct="1">
              <a:buFont typeface="Wingdings" pitchFamily="2" charset="2"/>
              <a:buChar char="Ø"/>
            </a:pPr>
            <a:r>
              <a:rPr lang="ja-JP" altLang="en-US" sz="2800" dirty="0" smtClean="0"/>
              <a:t>無理に前向きになろうとしなくてもよい。周囲に前向きな人がいれば、その人に頼ってもよい。</a:t>
            </a:r>
            <a:endParaRPr lang="en-US" altLang="ja-JP" sz="2800" dirty="0" smtClean="0"/>
          </a:p>
          <a:p>
            <a:pPr eaLnBrk="1" hangingPunct="1">
              <a:buFont typeface="Wingdings" pitchFamily="2" charset="2"/>
              <a:buChar char="Ø"/>
            </a:pPr>
            <a:r>
              <a:rPr lang="ja-JP" altLang="en-US" sz="2800" dirty="0" smtClean="0"/>
              <a:t>困難が大きく全ての把握や対処が難しい時は、あえて</a:t>
            </a:r>
            <a:r>
              <a:rPr lang="ja-JP" altLang="en-US" sz="2800" dirty="0"/>
              <a:t>全て</a:t>
            </a:r>
            <a:r>
              <a:rPr lang="ja-JP" altLang="en-US" sz="2800" dirty="0" smtClean="0"/>
              <a:t>を分かろうとせず、今できることだけをしっかり理解し、取り組んでいくことも必要。</a:t>
            </a:r>
            <a:endParaRPr lang="en-US" altLang="ja-JP" sz="2800" dirty="0" smtClean="0"/>
          </a:p>
          <a:p>
            <a:pPr eaLnBrk="1" hangingPunct="1">
              <a:buFont typeface="Wingdings" pitchFamily="2" charset="2"/>
              <a:buChar char="Ø"/>
            </a:pPr>
            <a:r>
              <a:rPr lang="ja-JP" altLang="en-US" sz="2800" dirty="0" smtClean="0"/>
              <a:t>有意味感は、把握可能感や処理可能感の上位概念で最も重要。職場復帰後の適応状況が良好な群は有意味感が高いとの</a:t>
            </a:r>
            <a:r>
              <a:rPr lang="ja-JP" altLang="en-US" sz="2800" dirty="0"/>
              <a:t>指摘</a:t>
            </a:r>
            <a:r>
              <a:rPr lang="ja-JP" altLang="en-US" sz="2800" dirty="0" smtClean="0"/>
              <a:t>（小林</a:t>
            </a:r>
            <a:r>
              <a:rPr lang="en-US" altLang="ja-JP" sz="2800" dirty="0" smtClean="0"/>
              <a:t>,  2014 </a:t>
            </a:r>
            <a:r>
              <a:rPr lang="ja-JP" altLang="en-US" sz="2800" dirty="0" smtClean="0"/>
              <a:t>）もある。</a:t>
            </a:r>
            <a:endParaRPr lang="en-US" altLang="ja-JP" sz="2800" dirty="0" smtClean="0"/>
          </a:p>
          <a:p>
            <a:pPr eaLnBrk="1" hangingPunct="1">
              <a:buFontTx/>
              <a:buNone/>
            </a:pPr>
            <a:endParaRPr lang="en-US" altLang="ja-JP" dirty="0" smtClean="0">
              <a:solidFill>
                <a:srgbClr val="6970FD"/>
              </a:solidFill>
            </a:endParaRPr>
          </a:p>
          <a:p>
            <a:pPr eaLnBrk="1" hangingPunct="1">
              <a:buFontTx/>
              <a:buNone/>
            </a:pPr>
            <a:endParaRPr lang="en-US" altLang="ja-JP" dirty="0" smtClean="0"/>
          </a:p>
        </p:txBody>
      </p:sp>
      <p:sp>
        <p:nvSpPr>
          <p:cNvPr id="9" name="Rectangle 3"/>
          <p:cNvSpPr txBox="1">
            <a:spLocks noChangeArrowheads="1"/>
          </p:cNvSpPr>
          <p:nvPr/>
        </p:nvSpPr>
        <p:spPr bwMode="auto">
          <a:xfrm>
            <a:off x="1794933" y="6358474"/>
            <a:ext cx="8132231"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出典：蝦名玲子：困難を乗り越える力　はじめてのＳＯＣ、ＰＨＰ研究所、</a:t>
            </a:r>
            <a:r>
              <a:rPr lang="en-US" altLang="ja-JP" sz="1400" dirty="0" smtClean="0"/>
              <a:t>2009</a:t>
            </a:r>
            <a:r>
              <a:rPr lang="ja-JP" altLang="en-US" sz="1400" dirty="0" smtClean="0"/>
              <a:t>　を改変</a:t>
            </a:r>
            <a:endParaRPr lang="en-US" altLang="ja-JP" sz="1400" dirty="0" smtClean="0"/>
          </a:p>
          <a:p>
            <a:pPr marL="0" indent="0" eaLnBrk="1" hangingPunct="1">
              <a:buNone/>
            </a:pPr>
            <a:r>
              <a:rPr lang="ja-JP" altLang="en-US" sz="1400" b="1" dirty="0"/>
              <a:t>　</a:t>
            </a:r>
            <a:r>
              <a:rPr lang="ja-JP" altLang="en-US" sz="1400" b="1" dirty="0" smtClean="0"/>
              <a:t>　　　小林直紀：リワークプログラムの長期的有効性に関する研究、筑波大学大学院博士論文、</a:t>
            </a:r>
            <a:r>
              <a:rPr lang="en-US" altLang="ja-JP" sz="1400" b="1" dirty="0" smtClean="0"/>
              <a:t>2014</a:t>
            </a: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94354" y="5264157"/>
            <a:ext cx="1094317" cy="1094317"/>
          </a:xfrm>
          <a:prstGeom prst="rect">
            <a:avLst/>
          </a:prstGeom>
        </p:spPr>
      </p:pic>
    </p:spTree>
    <p:extLst>
      <p:ext uri="{BB962C8B-B14F-4D97-AF65-F5344CB8AC3E}">
        <p14:creationId xmlns:p14="http://schemas.microsoft.com/office/powerpoint/2010/main" val="41504267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622414"/>
            <a:ext cx="9618132" cy="4525963"/>
          </a:xfrm>
        </p:spPr>
        <p:txBody>
          <a:bodyPr/>
          <a:lstStyle/>
          <a:p>
            <a:pPr algn="ctr" eaLnBrk="1" hangingPunct="1">
              <a:buFontTx/>
              <a:buNone/>
            </a:pPr>
            <a:r>
              <a:rPr lang="ja-JP" altLang="en-US" sz="2800" b="1" dirty="0" smtClean="0">
                <a:latin typeface="+mn-ea"/>
              </a:rPr>
              <a:t>ジョブリハーサルは他のプログラムよりも</a:t>
            </a:r>
            <a:endParaRPr lang="en-US" altLang="ja-JP" sz="2800" b="1" dirty="0" smtClean="0">
              <a:latin typeface="+mn-ea"/>
            </a:endParaRPr>
          </a:p>
          <a:p>
            <a:pPr algn="ctr" eaLnBrk="1" hangingPunct="1">
              <a:buFontTx/>
              <a:buNone/>
            </a:pPr>
            <a:r>
              <a:rPr lang="ja-JP" altLang="en-US" sz="2800" b="1" dirty="0" smtClean="0">
                <a:latin typeface="+mn-ea"/>
              </a:rPr>
              <a:t>負荷が高いプログラムです</a:t>
            </a:r>
            <a:endParaRPr lang="en-US" altLang="ja-JP" sz="2800" b="1" dirty="0">
              <a:latin typeface="+mn-ea"/>
            </a:endParaRPr>
          </a:p>
          <a:p>
            <a:pPr algn="ctr" eaLnBrk="1" hangingPunct="1">
              <a:buFontTx/>
              <a:buNone/>
            </a:pPr>
            <a:r>
              <a:rPr lang="ja-JP" altLang="en-US" sz="2800" b="1" dirty="0" smtClean="0">
                <a:latin typeface="+mn-ea"/>
              </a:rPr>
              <a:t>　↓</a:t>
            </a:r>
            <a:endParaRPr lang="en-US" altLang="ja-JP" sz="2800" b="1" dirty="0">
              <a:latin typeface="+mn-ea"/>
            </a:endParaRPr>
          </a:p>
          <a:p>
            <a:pPr algn="ctr" eaLnBrk="1" hangingPunct="1">
              <a:buFontTx/>
              <a:buNone/>
            </a:pPr>
            <a:r>
              <a:rPr lang="ja-JP" altLang="en-US" sz="2800" b="1" dirty="0">
                <a:latin typeface="+mn-ea"/>
              </a:rPr>
              <a:t>　</a:t>
            </a:r>
            <a:r>
              <a:rPr lang="ja-JP" altLang="en-US" sz="2800" b="1" dirty="0" smtClean="0">
                <a:solidFill>
                  <a:schemeClr val="accent1">
                    <a:lumMod val="75000"/>
                  </a:schemeClr>
                </a:solidFill>
                <a:latin typeface="+mn-ea"/>
              </a:rPr>
              <a:t>でもだからこそ、そこに意味を見いだして前向きに取り組むかどうかによって得られる効果は異なります</a:t>
            </a:r>
            <a:r>
              <a:rPr lang="ja-JP" altLang="en-US" sz="2800" b="1" dirty="0">
                <a:solidFill>
                  <a:schemeClr val="accent1">
                    <a:lumMod val="75000"/>
                  </a:schemeClr>
                </a:solidFill>
                <a:latin typeface="+mn-ea"/>
              </a:rPr>
              <a:t>　　　　　</a:t>
            </a:r>
            <a:r>
              <a:rPr lang="ja-JP" altLang="en-US" sz="2800" b="1" dirty="0">
                <a:latin typeface="+mn-ea"/>
              </a:rPr>
              <a:t>　　　　　　　</a:t>
            </a:r>
            <a:r>
              <a:rPr lang="ja-JP" altLang="en-US" sz="2800" b="1" dirty="0" smtClean="0">
                <a:latin typeface="+mn-ea"/>
              </a:rPr>
              <a:t>　　　　　　　　　　　　　　　　↓</a:t>
            </a:r>
            <a:endParaRPr lang="en-US" altLang="ja-JP" sz="2800" b="1" dirty="0">
              <a:latin typeface="+mn-ea"/>
            </a:endParaRPr>
          </a:p>
          <a:p>
            <a:pPr algn="ctr" eaLnBrk="1" hangingPunct="1">
              <a:buFontTx/>
              <a:buNone/>
            </a:pPr>
            <a:r>
              <a:rPr lang="ja-JP" altLang="en-US" sz="2800" b="1" dirty="0" smtClean="0">
                <a:latin typeface="+mn-ea"/>
              </a:rPr>
              <a:t>今日紹介した</a:t>
            </a:r>
            <a:endParaRPr lang="en-US" altLang="ja-JP" sz="2800" b="1" dirty="0">
              <a:latin typeface="+mn-ea"/>
            </a:endParaRPr>
          </a:p>
          <a:p>
            <a:pPr algn="ctr" eaLnBrk="1" hangingPunct="1">
              <a:buFontTx/>
              <a:buNone/>
            </a:pPr>
            <a:r>
              <a:rPr lang="ja-JP" altLang="en-US" sz="2800" b="1" u="sng" dirty="0" smtClean="0">
                <a:solidFill>
                  <a:srgbClr val="FF5050"/>
                </a:solidFill>
                <a:latin typeface="+mn-ea"/>
              </a:rPr>
              <a:t>ストレス対処能力　ＳＯＣ</a:t>
            </a:r>
            <a:endParaRPr lang="en-US" altLang="ja-JP" sz="2800" b="1" dirty="0">
              <a:latin typeface="+mn-ea"/>
            </a:endParaRPr>
          </a:p>
          <a:p>
            <a:pPr algn="ctr" eaLnBrk="1" hangingPunct="1">
              <a:buFontTx/>
              <a:buNone/>
            </a:pPr>
            <a:r>
              <a:rPr lang="ja-JP" altLang="en-US" sz="2800" b="1" dirty="0" smtClean="0">
                <a:latin typeface="+mn-ea"/>
              </a:rPr>
              <a:t>を参考に、皆さんのストレス対処能力の</a:t>
            </a:r>
            <a:endParaRPr lang="en-US" altLang="ja-JP" sz="2800" b="1" dirty="0" smtClean="0">
              <a:latin typeface="+mn-ea"/>
            </a:endParaRPr>
          </a:p>
          <a:p>
            <a:pPr algn="ctr" eaLnBrk="1" hangingPunct="1">
              <a:buFontTx/>
              <a:buNone/>
            </a:pPr>
            <a:r>
              <a:rPr lang="ja-JP" altLang="en-US" sz="2800" b="1" dirty="0" smtClean="0">
                <a:latin typeface="+mn-ea"/>
              </a:rPr>
              <a:t>向上を図る場として活用しましょう</a:t>
            </a:r>
            <a:endParaRPr lang="ja-JP" altLang="en-US" sz="2800" b="1" dirty="0">
              <a:latin typeface="+mn-ea"/>
            </a:endParaRPr>
          </a:p>
          <a:p>
            <a:pPr marL="0" indent="0">
              <a:buNone/>
            </a:pP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412CA31C-53E6-4E88-8D16-B0C76CC2B68E}" type="slidenum">
              <a:rPr lang="en-US" altLang="ja-JP" smtClean="0"/>
              <a:pPr>
                <a:defRPr/>
              </a:pPr>
              <a:t>17</a:t>
            </a:fld>
            <a:endParaRPr lang="en-US" altLang="ja-JP"/>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8524" y="5148377"/>
            <a:ext cx="2078143" cy="1650356"/>
          </a:xfrm>
          <a:prstGeom prst="rect">
            <a:avLst/>
          </a:prstGeom>
        </p:spPr>
      </p:pic>
    </p:spTree>
    <p:extLst>
      <p:ext uri="{BB962C8B-B14F-4D97-AF65-F5344CB8AC3E}">
        <p14:creationId xmlns:p14="http://schemas.microsoft.com/office/powerpoint/2010/main" val="1652234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2401" y="465676"/>
            <a:ext cx="9618132" cy="4525963"/>
          </a:xfrm>
        </p:spPr>
        <p:txBody>
          <a:bodyPr/>
          <a:lstStyle/>
          <a:p>
            <a:pPr algn="ctr" eaLnBrk="1" hangingPunct="1">
              <a:buFontTx/>
              <a:buNone/>
            </a:pPr>
            <a:r>
              <a:rPr lang="ja-JP" altLang="en-US" sz="2800" b="1" dirty="0" smtClean="0">
                <a:latin typeface="+mn-ea"/>
              </a:rPr>
              <a:t>ジョブリハーサルに参加するにあたり、</a:t>
            </a:r>
            <a:endParaRPr lang="en-US" altLang="ja-JP" sz="2800" b="1" dirty="0" smtClean="0">
              <a:latin typeface="+mn-ea"/>
            </a:endParaRPr>
          </a:p>
          <a:p>
            <a:pPr algn="ctr" eaLnBrk="1" hangingPunct="1">
              <a:buFontTx/>
              <a:buNone/>
            </a:pPr>
            <a:r>
              <a:rPr lang="ja-JP" altLang="en-US" sz="2800" b="1" dirty="0" smtClean="0">
                <a:solidFill>
                  <a:schemeClr val="accent1">
                    <a:lumMod val="75000"/>
                  </a:schemeClr>
                </a:solidFill>
                <a:latin typeface="+mn-ea"/>
              </a:rPr>
              <a:t>どんなことをするんだろう・・・、自分に</a:t>
            </a:r>
            <a:r>
              <a:rPr lang="ja-JP" altLang="en-US" sz="2800" b="1" dirty="0">
                <a:solidFill>
                  <a:schemeClr val="accent1">
                    <a:lumMod val="75000"/>
                  </a:schemeClr>
                </a:solidFill>
                <a:latin typeface="+mn-ea"/>
              </a:rPr>
              <a:t>できる</a:t>
            </a:r>
            <a:r>
              <a:rPr lang="ja-JP" altLang="en-US" sz="2800" b="1" dirty="0" smtClean="0">
                <a:solidFill>
                  <a:schemeClr val="accent1">
                    <a:lumMod val="75000"/>
                  </a:schemeClr>
                </a:solidFill>
                <a:latin typeface="+mn-ea"/>
              </a:rPr>
              <a:t>かな・・・</a:t>
            </a:r>
            <a:endParaRPr lang="en-US" altLang="ja-JP" sz="2800" b="1" dirty="0" smtClean="0">
              <a:solidFill>
                <a:schemeClr val="accent1">
                  <a:lumMod val="75000"/>
                </a:schemeClr>
              </a:solidFill>
              <a:latin typeface="+mn-ea"/>
            </a:endParaRPr>
          </a:p>
          <a:p>
            <a:pPr algn="ctr" eaLnBrk="1" hangingPunct="1">
              <a:buFontTx/>
              <a:buNone/>
            </a:pPr>
            <a:r>
              <a:rPr lang="ja-JP" altLang="en-US" sz="2800" b="1" dirty="0" smtClean="0">
                <a:latin typeface="+mn-ea"/>
              </a:rPr>
              <a:t>と不安に思っていらっしゃるかもしれません</a:t>
            </a:r>
            <a:endParaRPr lang="ja-JP" altLang="en-US" sz="2800" b="1" dirty="0">
              <a:latin typeface="+mn-ea"/>
            </a:endParaRPr>
          </a:p>
          <a:p>
            <a:pPr eaLnBrk="1" hangingPunct="1">
              <a:buFontTx/>
              <a:buNone/>
            </a:pPr>
            <a:r>
              <a:rPr lang="ja-JP" altLang="en-US" sz="2800" b="1" dirty="0">
                <a:latin typeface="+mn-ea"/>
              </a:rPr>
              <a:t>　　　　　　　　　　　　　　　</a:t>
            </a:r>
            <a:r>
              <a:rPr lang="ja-JP" altLang="en-US" sz="2800" b="1" dirty="0" smtClean="0">
                <a:latin typeface="+mn-ea"/>
              </a:rPr>
              <a:t>　↓</a:t>
            </a:r>
            <a:endParaRPr lang="en-US" altLang="ja-JP" sz="2800" b="1" dirty="0">
              <a:latin typeface="+mn-ea"/>
            </a:endParaRPr>
          </a:p>
          <a:p>
            <a:pPr algn="ctr" eaLnBrk="1" hangingPunct="1">
              <a:buFontTx/>
              <a:buNone/>
            </a:pPr>
            <a:r>
              <a:rPr lang="ja-JP" altLang="en-US" sz="2800" b="1" dirty="0">
                <a:latin typeface="+mn-ea"/>
              </a:rPr>
              <a:t>　でも</a:t>
            </a:r>
            <a:r>
              <a:rPr lang="ja-JP" altLang="en-US" sz="2800" b="1" dirty="0" smtClean="0">
                <a:latin typeface="+mn-ea"/>
              </a:rPr>
              <a:t>、初めての経験や負荷の高い仕事は</a:t>
            </a:r>
            <a:endParaRPr lang="en-US" altLang="ja-JP" sz="2800" b="1" dirty="0" smtClean="0">
              <a:latin typeface="+mn-ea"/>
            </a:endParaRPr>
          </a:p>
          <a:p>
            <a:pPr algn="ctr" eaLnBrk="1" hangingPunct="1">
              <a:buFontTx/>
              <a:buNone/>
            </a:pPr>
            <a:r>
              <a:rPr lang="ja-JP" altLang="en-US" sz="2800" b="1" dirty="0" smtClean="0">
                <a:latin typeface="+mn-ea"/>
              </a:rPr>
              <a:t>職場でもあるもの</a:t>
            </a:r>
            <a:endParaRPr lang="en-US" altLang="ja-JP" sz="2800" b="1" dirty="0">
              <a:latin typeface="+mn-ea"/>
            </a:endParaRPr>
          </a:p>
          <a:p>
            <a:pPr eaLnBrk="1" hangingPunct="1">
              <a:buFontTx/>
              <a:buNone/>
            </a:pPr>
            <a:r>
              <a:rPr lang="ja-JP" altLang="en-US" sz="2800" b="1" dirty="0">
                <a:latin typeface="+mn-ea"/>
              </a:rPr>
              <a:t>　　　　　　　　　　　　　　　</a:t>
            </a:r>
            <a:r>
              <a:rPr lang="ja-JP" altLang="en-US" sz="2800" b="1" dirty="0" smtClean="0">
                <a:latin typeface="+mn-ea"/>
              </a:rPr>
              <a:t>　↓</a:t>
            </a:r>
            <a:endParaRPr lang="ja-JP" altLang="en-US" sz="2800" b="1" dirty="0">
              <a:latin typeface="+mn-ea"/>
            </a:endParaRPr>
          </a:p>
          <a:p>
            <a:pPr algn="ctr" eaLnBrk="1" hangingPunct="1">
              <a:buFontTx/>
              <a:buNone/>
            </a:pPr>
            <a:r>
              <a:rPr lang="ja-JP" altLang="en-US" sz="2800" b="1" u="sng" dirty="0" smtClean="0">
                <a:solidFill>
                  <a:srgbClr val="0000FF"/>
                </a:solidFill>
                <a:latin typeface="+mn-ea"/>
              </a:rPr>
              <a:t>経験することで得られるものがあるのも事実です</a:t>
            </a:r>
            <a:endParaRPr lang="en-US" altLang="ja-JP" sz="2800" b="1" u="sng" dirty="0" smtClean="0">
              <a:solidFill>
                <a:srgbClr val="0000FF"/>
              </a:solidFill>
              <a:latin typeface="+mn-ea"/>
            </a:endParaRPr>
          </a:p>
          <a:p>
            <a:pPr eaLnBrk="1" hangingPunct="1">
              <a:buFontTx/>
              <a:buNone/>
            </a:pPr>
            <a:r>
              <a:rPr lang="ja-JP" altLang="en-US" sz="2800" b="1" dirty="0" smtClean="0">
                <a:latin typeface="+mn-ea"/>
              </a:rPr>
              <a:t>　　　　　　　　　　　　　　　　↓</a:t>
            </a:r>
            <a:endParaRPr lang="en-US" altLang="ja-JP" sz="2800" b="1" dirty="0">
              <a:latin typeface="+mn-ea"/>
            </a:endParaRPr>
          </a:p>
          <a:p>
            <a:pPr algn="ctr" eaLnBrk="1" hangingPunct="1">
              <a:buFontTx/>
              <a:buNone/>
            </a:pPr>
            <a:r>
              <a:rPr lang="ja-JP" altLang="en-US" sz="2800" b="1" dirty="0">
                <a:latin typeface="+mn-ea"/>
              </a:rPr>
              <a:t>今日</a:t>
            </a:r>
            <a:r>
              <a:rPr lang="ja-JP" altLang="en-US" sz="2800" b="1" dirty="0" smtClean="0">
                <a:latin typeface="+mn-ea"/>
              </a:rPr>
              <a:t>のオリエンテーションでは、</a:t>
            </a:r>
            <a:endParaRPr lang="en-US" altLang="ja-JP" sz="2800" b="1" dirty="0">
              <a:latin typeface="+mn-ea"/>
            </a:endParaRPr>
          </a:p>
          <a:p>
            <a:pPr algn="ctr" eaLnBrk="1" hangingPunct="1">
              <a:buFontTx/>
              <a:buNone/>
            </a:pPr>
            <a:r>
              <a:rPr lang="ja-JP" altLang="en-US" sz="2800" b="1" dirty="0" smtClean="0">
                <a:latin typeface="+mn-ea"/>
              </a:rPr>
              <a:t>ジョブリハーサルを効果的に活用するために役立つ理論である</a:t>
            </a:r>
            <a:r>
              <a:rPr lang="ja-JP" altLang="en-US" sz="2800" b="1" u="sng" dirty="0" smtClean="0">
                <a:solidFill>
                  <a:srgbClr val="FF5050"/>
                </a:solidFill>
                <a:latin typeface="+mn-ea"/>
              </a:rPr>
              <a:t>ストレス対処能力　ＳＯＣ</a:t>
            </a:r>
            <a:r>
              <a:rPr lang="ja-JP" altLang="en-US" sz="2800" b="1" dirty="0" smtClean="0">
                <a:latin typeface="+mn-ea"/>
              </a:rPr>
              <a:t>について紹介します</a:t>
            </a:r>
            <a:endParaRPr lang="ja-JP" altLang="en-US" sz="2800" b="1" dirty="0">
              <a:latin typeface="+mn-ea"/>
            </a:endParaRPr>
          </a:p>
          <a:p>
            <a:pPr marL="0" indent="0">
              <a:buNone/>
            </a:pP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412CA31C-53E6-4E88-8D16-B0C76CC2B68E}" type="slidenum">
              <a:rPr lang="en-US" altLang="ja-JP" smtClean="0"/>
              <a:pPr>
                <a:defRPr/>
              </a:pPr>
              <a:t>2</a:t>
            </a:fld>
            <a:endParaRPr lang="en-US" altLang="ja-JP"/>
          </a:p>
        </p:txBody>
      </p:sp>
    </p:spTree>
    <p:extLst>
      <p:ext uri="{BB962C8B-B14F-4D97-AF65-F5344CB8AC3E}">
        <p14:creationId xmlns:p14="http://schemas.microsoft.com/office/powerpoint/2010/main" val="886478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スライド番号プレースホルダー 4"/>
          <p:cNvSpPr>
            <a:spLocks noGrp="1"/>
          </p:cNvSpPr>
          <p:nvPr>
            <p:ph type="sldNum" sz="quarter" idx="11"/>
          </p:nvPr>
        </p:nvSpPr>
        <p:spPr>
          <a:noFill/>
        </p:spPr>
        <p:txBody>
          <a:bodyPr/>
          <a:lstStyle>
            <a:lvl1pPr eaLnBrk="0" hangingPunct="0">
              <a:defRPr kumimoji="1" sz="1200" b="1">
                <a:solidFill>
                  <a:schemeClr val="tx1"/>
                </a:solidFill>
                <a:latin typeface="MS UI Gothic" pitchFamily="50" charset="-128"/>
                <a:ea typeface="MS UI Gothic" pitchFamily="50" charset="-128"/>
              </a:defRPr>
            </a:lvl1pPr>
            <a:lvl2pPr marL="742950" indent="-285750" eaLnBrk="0" hangingPunct="0">
              <a:defRPr kumimoji="1" sz="1200" b="1">
                <a:solidFill>
                  <a:schemeClr val="tx1"/>
                </a:solidFill>
                <a:latin typeface="MS UI Gothic" pitchFamily="50" charset="-128"/>
                <a:ea typeface="MS UI Gothic" pitchFamily="50" charset="-128"/>
              </a:defRPr>
            </a:lvl2pPr>
            <a:lvl3pPr marL="1143000" indent="-228600" eaLnBrk="0" hangingPunct="0">
              <a:defRPr kumimoji="1" sz="1200" b="1">
                <a:solidFill>
                  <a:schemeClr val="tx1"/>
                </a:solidFill>
                <a:latin typeface="MS UI Gothic" pitchFamily="50" charset="-128"/>
                <a:ea typeface="MS UI Gothic" pitchFamily="50" charset="-128"/>
              </a:defRPr>
            </a:lvl3pPr>
            <a:lvl4pPr marL="1600200" indent="-228600" eaLnBrk="0" hangingPunct="0">
              <a:defRPr kumimoji="1" sz="1200" b="1">
                <a:solidFill>
                  <a:schemeClr val="tx1"/>
                </a:solidFill>
                <a:latin typeface="MS UI Gothic" pitchFamily="50" charset="-128"/>
                <a:ea typeface="MS UI Gothic" pitchFamily="50" charset="-128"/>
              </a:defRPr>
            </a:lvl4pPr>
            <a:lvl5pPr marL="2057400" indent="-228600" eaLnBrk="0" hangingPunct="0">
              <a:defRPr kumimoji="1" sz="1200" b="1">
                <a:solidFill>
                  <a:schemeClr val="tx1"/>
                </a:solidFill>
                <a:latin typeface="MS UI Gothic" pitchFamily="50" charset="-128"/>
                <a:ea typeface="MS UI Gothic" pitchFamily="50" charset="-128"/>
              </a:defRPr>
            </a:lvl5pPr>
            <a:lvl6pPr marL="2514600" indent="-228600" algn="dist"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800" indent="-228600" algn="dist"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9000" indent="-228600" algn="dist"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6200" indent="-228600" algn="dist"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AC1B3F57-7299-4B57-8213-1652B20088EB}" type="slidenum">
              <a:rPr kumimoji="0" lang="en-US" altLang="ja-JP" sz="1400" smtClean="0">
                <a:solidFill>
                  <a:schemeClr val="bg1"/>
                </a:solidFill>
              </a:rPr>
              <a:pPr eaLnBrk="1" hangingPunct="1"/>
              <a:t>3</a:t>
            </a:fld>
            <a:endParaRPr kumimoji="0" lang="en-US" altLang="ja-JP" sz="1400" smtClean="0">
              <a:solidFill>
                <a:schemeClr val="bg1"/>
              </a:solidFill>
            </a:endParaRPr>
          </a:p>
        </p:txBody>
      </p:sp>
      <p:sp>
        <p:nvSpPr>
          <p:cNvPr id="83970" name="Rectangle 2"/>
          <p:cNvSpPr>
            <a:spLocks noGrp="1" noChangeArrowheads="1"/>
          </p:cNvSpPr>
          <p:nvPr>
            <p:ph type="title"/>
          </p:nvPr>
        </p:nvSpPr>
        <p:spPr>
          <a:xfrm>
            <a:off x="590549" y="114300"/>
            <a:ext cx="8764300" cy="563033"/>
          </a:xfrm>
          <a:ln w="25400">
            <a:solidFill>
              <a:schemeClr val="accent1"/>
            </a:solidFill>
          </a:ln>
        </p:spPr>
        <p:txBody>
          <a:bodyPr/>
          <a:lstStyle/>
          <a:p>
            <a:pPr algn="ctr" eaLnBrk="1" hangingPunct="1">
              <a:defRPr/>
            </a:pPr>
            <a:r>
              <a:rPr lang="ja-JP" altLang="en-US" dirty="0" smtClean="0">
                <a:solidFill>
                  <a:schemeClr val="tx1"/>
                </a:solidFill>
              </a:rPr>
              <a:t>疾病生成論と健康生成論</a:t>
            </a:r>
          </a:p>
        </p:txBody>
      </p:sp>
      <p:sp>
        <p:nvSpPr>
          <p:cNvPr id="4100" name="Rectangle 3"/>
          <p:cNvSpPr>
            <a:spLocks noGrp="1" noChangeArrowheads="1"/>
          </p:cNvSpPr>
          <p:nvPr>
            <p:ph type="body" idx="1"/>
          </p:nvPr>
        </p:nvSpPr>
        <p:spPr bwMode="auto">
          <a:xfrm>
            <a:off x="220132" y="3395144"/>
            <a:ext cx="9499599" cy="1955800"/>
          </a:xfrm>
          <a:noFill/>
          <a:extLst/>
        </p:spPr>
        <p:txBody>
          <a:bodyPr vert="horz" wrap="square" lIns="91440" tIns="45720" rIns="91440" bIns="45720" numCol="1" anchor="t" anchorCtr="0" compatLnSpc="1">
            <a:prstTxWarp prst="textNoShape">
              <a:avLst/>
            </a:prstTxWarp>
          </a:bodyPr>
          <a:lstStyle/>
          <a:p>
            <a:pPr eaLnBrk="1" hangingPunct="1">
              <a:buFont typeface="Wingdings" pitchFamily="2" charset="2"/>
              <a:buChar char="Ø"/>
            </a:pPr>
            <a:r>
              <a:rPr lang="ja-JP" altLang="en-US" b="1" dirty="0" smtClean="0"/>
              <a:t>健康生成論</a:t>
            </a:r>
            <a:endParaRPr lang="en-US" altLang="ja-JP" b="1" dirty="0" smtClean="0"/>
          </a:p>
          <a:p>
            <a:pPr eaLnBrk="1" hangingPunct="1">
              <a:buFontTx/>
              <a:buNone/>
            </a:pPr>
            <a:r>
              <a:rPr lang="ja-JP" altLang="en-US" b="1" dirty="0" smtClean="0"/>
              <a:t>人が健康な状態を保つことができるのはなぜかに着目</a:t>
            </a:r>
            <a:endParaRPr lang="en-US" altLang="ja-JP" b="1" dirty="0" smtClean="0"/>
          </a:p>
          <a:p>
            <a:pPr eaLnBrk="1" hangingPunct="1">
              <a:buFontTx/>
              <a:buNone/>
            </a:pPr>
            <a:r>
              <a:rPr lang="ja-JP" altLang="en-US" b="1" dirty="0" smtClean="0"/>
              <a:t>した理論（アーロン・アントノフスキーが提唱）</a:t>
            </a:r>
            <a:endParaRPr lang="en-US" altLang="ja-JP" b="1" dirty="0" smtClean="0"/>
          </a:p>
          <a:p>
            <a:pPr eaLnBrk="1" hangingPunct="1">
              <a:buFontTx/>
              <a:buNone/>
            </a:pPr>
            <a:r>
              <a:rPr lang="ja-JP" altLang="en-US" dirty="0" smtClean="0"/>
              <a:t>　</a:t>
            </a:r>
            <a:r>
              <a:rPr lang="ja-JP" altLang="en-US" sz="2800" b="1" dirty="0" smtClean="0"/>
              <a:t>例）「なぜ似たようなストレスを受けながら、</a:t>
            </a:r>
            <a:endParaRPr lang="en-US" altLang="ja-JP" sz="2800" b="1" dirty="0" smtClean="0"/>
          </a:p>
          <a:p>
            <a:pPr eaLnBrk="1" hangingPunct="1">
              <a:buFontTx/>
              <a:buNone/>
            </a:pPr>
            <a:r>
              <a:rPr lang="ja-JP" altLang="en-US" sz="2800" b="1" dirty="0"/>
              <a:t>　</a:t>
            </a:r>
            <a:r>
              <a:rPr lang="ja-JP" altLang="en-US" sz="2800" b="1" dirty="0" smtClean="0"/>
              <a:t>　　うつ病にならない人がいるのか？」に着目</a:t>
            </a:r>
          </a:p>
        </p:txBody>
      </p:sp>
      <p:sp>
        <p:nvSpPr>
          <p:cNvPr id="5" name="Rectangle 3"/>
          <p:cNvSpPr txBox="1">
            <a:spLocks noChangeArrowheads="1"/>
          </p:cNvSpPr>
          <p:nvPr/>
        </p:nvSpPr>
        <p:spPr bwMode="auto">
          <a:xfrm>
            <a:off x="220133" y="939812"/>
            <a:ext cx="9499599" cy="1955800"/>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dirty="0" smtClean="0"/>
              <a:t>疾病生成論</a:t>
            </a:r>
            <a:endParaRPr lang="en-US" altLang="ja-JP" dirty="0" smtClean="0"/>
          </a:p>
          <a:p>
            <a:pPr eaLnBrk="1" hangingPunct="1">
              <a:buFontTx/>
              <a:buNone/>
            </a:pPr>
            <a:r>
              <a:rPr lang="ja-JP" altLang="en-US" dirty="0" smtClean="0"/>
              <a:t>疾病が発症する原因や過程、疾病がもたらす変化に</a:t>
            </a:r>
            <a:endParaRPr lang="en-US" altLang="ja-JP" dirty="0" smtClean="0"/>
          </a:p>
          <a:p>
            <a:pPr eaLnBrk="1" hangingPunct="1">
              <a:buFontTx/>
              <a:buNone/>
            </a:pPr>
            <a:r>
              <a:rPr lang="ja-JP" altLang="en-US" dirty="0" smtClean="0"/>
              <a:t>医師が介入することによって予防や治療をめざす理論</a:t>
            </a:r>
            <a:endParaRPr lang="en-US" altLang="ja-JP" dirty="0" smtClean="0"/>
          </a:p>
          <a:p>
            <a:pPr eaLnBrk="1" hangingPunct="1">
              <a:buFontTx/>
              <a:buNone/>
            </a:pPr>
            <a:r>
              <a:rPr lang="ja-JP" altLang="en-US" sz="2800" dirty="0" smtClean="0"/>
              <a:t>　例）「なぜうつ病にかかるのか？」に着目</a:t>
            </a:r>
            <a:endParaRPr lang="en-US" altLang="ja-JP" sz="2800" dirty="0" smtClean="0"/>
          </a:p>
        </p:txBody>
      </p:sp>
      <p:sp>
        <p:nvSpPr>
          <p:cNvPr id="6" name="Rectangle 3"/>
          <p:cNvSpPr txBox="1">
            <a:spLocks noChangeArrowheads="1"/>
          </p:cNvSpPr>
          <p:nvPr/>
        </p:nvSpPr>
        <p:spPr bwMode="auto">
          <a:xfrm>
            <a:off x="1862662" y="6443139"/>
            <a:ext cx="8280398" cy="414861"/>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出典：笹原信一郎：精神科医が教える「心が折れない部下」の育て方、メディアファクトリー、</a:t>
            </a:r>
            <a:r>
              <a:rPr lang="en-US" altLang="ja-JP" sz="1400" dirty="0" smtClean="0"/>
              <a:t>2012</a:t>
            </a:r>
            <a:r>
              <a:rPr lang="ja-JP" altLang="en-US" sz="1400" dirty="0" smtClean="0"/>
              <a:t>　を改変</a:t>
            </a:r>
            <a:endParaRPr lang="en-US" altLang="ja-JP" sz="1400" b="1" dirty="0" smtClean="0"/>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37568" y="4614460"/>
            <a:ext cx="1034562" cy="169321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スライド番号プレースホルダー 4"/>
          <p:cNvSpPr>
            <a:spLocks noGrp="1"/>
          </p:cNvSpPr>
          <p:nvPr>
            <p:ph type="sldNum" sz="quarter" idx="11"/>
          </p:nvPr>
        </p:nvSpPr>
        <p:spPr>
          <a:noFill/>
        </p:spPr>
        <p:txBody>
          <a:bodyPr/>
          <a:lstStyle>
            <a:lvl1pPr eaLnBrk="0" hangingPunct="0">
              <a:defRPr kumimoji="1" sz="1200" b="1">
                <a:solidFill>
                  <a:schemeClr val="tx1"/>
                </a:solidFill>
                <a:latin typeface="MS UI Gothic" pitchFamily="50" charset="-128"/>
                <a:ea typeface="MS UI Gothic" pitchFamily="50" charset="-128"/>
              </a:defRPr>
            </a:lvl1pPr>
            <a:lvl2pPr marL="742950" indent="-285750" eaLnBrk="0" hangingPunct="0">
              <a:defRPr kumimoji="1" sz="1200" b="1">
                <a:solidFill>
                  <a:schemeClr val="tx1"/>
                </a:solidFill>
                <a:latin typeface="MS UI Gothic" pitchFamily="50" charset="-128"/>
                <a:ea typeface="MS UI Gothic" pitchFamily="50" charset="-128"/>
              </a:defRPr>
            </a:lvl2pPr>
            <a:lvl3pPr marL="1143000" indent="-228600" eaLnBrk="0" hangingPunct="0">
              <a:defRPr kumimoji="1" sz="1200" b="1">
                <a:solidFill>
                  <a:schemeClr val="tx1"/>
                </a:solidFill>
                <a:latin typeface="MS UI Gothic" pitchFamily="50" charset="-128"/>
                <a:ea typeface="MS UI Gothic" pitchFamily="50" charset="-128"/>
              </a:defRPr>
            </a:lvl3pPr>
            <a:lvl4pPr marL="1600200" indent="-228600" eaLnBrk="0" hangingPunct="0">
              <a:defRPr kumimoji="1" sz="1200" b="1">
                <a:solidFill>
                  <a:schemeClr val="tx1"/>
                </a:solidFill>
                <a:latin typeface="MS UI Gothic" pitchFamily="50" charset="-128"/>
                <a:ea typeface="MS UI Gothic" pitchFamily="50" charset="-128"/>
              </a:defRPr>
            </a:lvl4pPr>
            <a:lvl5pPr marL="2057400" indent="-228600" eaLnBrk="0" hangingPunct="0">
              <a:defRPr kumimoji="1" sz="1200" b="1">
                <a:solidFill>
                  <a:schemeClr val="tx1"/>
                </a:solidFill>
                <a:latin typeface="MS UI Gothic" pitchFamily="50" charset="-128"/>
                <a:ea typeface="MS UI Gothic" pitchFamily="50" charset="-128"/>
              </a:defRPr>
            </a:lvl5pPr>
            <a:lvl6pPr marL="2514600" indent="-228600" algn="dist" eaLnBrk="0" fontAlgn="base" hangingPunct="0">
              <a:spcBef>
                <a:spcPct val="0"/>
              </a:spcBef>
              <a:spcAft>
                <a:spcPct val="0"/>
              </a:spcAft>
              <a:defRPr kumimoji="1" sz="1200" b="1">
                <a:solidFill>
                  <a:schemeClr val="tx1"/>
                </a:solidFill>
                <a:latin typeface="MS UI Gothic" pitchFamily="50" charset="-128"/>
                <a:ea typeface="MS UI Gothic" pitchFamily="50" charset="-128"/>
              </a:defRPr>
            </a:lvl6pPr>
            <a:lvl7pPr marL="2971800" indent="-228600" algn="dist" eaLnBrk="0" fontAlgn="base" hangingPunct="0">
              <a:spcBef>
                <a:spcPct val="0"/>
              </a:spcBef>
              <a:spcAft>
                <a:spcPct val="0"/>
              </a:spcAft>
              <a:defRPr kumimoji="1" sz="1200" b="1">
                <a:solidFill>
                  <a:schemeClr val="tx1"/>
                </a:solidFill>
                <a:latin typeface="MS UI Gothic" pitchFamily="50" charset="-128"/>
                <a:ea typeface="MS UI Gothic" pitchFamily="50" charset="-128"/>
              </a:defRPr>
            </a:lvl7pPr>
            <a:lvl8pPr marL="3429000" indent="-228600" algn="dist" eaLnBrk="0" fontAlgn="base" hangingPunct="0">
              <a:spcBef>
                <a:spcPct val="0"/>
              </a:spcBef>
              <a:spcAft>
                <a:spcPct val="0"/>
              </a:spcAft>
              <a:defRPr kumimoji="1" sz="1200" b="1">
                <a:solidFill>
                  <a:schemeClr val="tx1"/>
                </a:solidFill>
                <a:latin typeface="MS UI Gothic" pitchFamily="50" charset="-128"/>
                <a:ea typeface="MS UI Gothic" pitchFamily="50" charset="-128"/>
              </a:defRPr>
            </a:lvl8pPr>
            <a:lvl9pPr marL="3886200" indent="-228600" algn="dist" eaLnBrk="0" fontAlgn="base" hangingPunct="0">
              <a:spcBef>
                <a:spcPct val="0"/>
              </a:spcBef>
              <a:spcAft>
                <a:spcPct val="0"/>
              </a:spcAft>
              <a:defRPr kumimoji="1" sz="1200" b="1">
                <a:solidFill>
                  <a:schemeClr val="tx1"/>
                </a:solidFill>
                <a:latin typeface="MS UI Gothic" pitchFamily="50" charset="-128"/>
                <a:ea typeface="MS UI Gothic" pitchFamily="50" charset="-128"/>
              </a:defRPr>
            </a:lvl9pPr>
          </a:lstStyle>
          <a:p>
            <a:pPr eaLnBrk="1" hangingPunct="1"/>
            <a:fld id="{AC1B3F57-7299-4B57-8213-1652B20088EB}" type="slidenum">
              <a:rPr kumimoji="0" lang="en-US" altLang="ja-JP" sz="1400" smtClean="0">
                <a:solidFill>
                  <a:schemeClr val="bg1"/>
                </a:solidFill>
              </a:rPr>
              <a:pPr eaLnBrk="1" hangingPunct="1"/>
              <a:t>4</a:t>
            </a:fld>
            <a:endParaRPr kumimoji="0" lang="en-US" altLang="ja-JP" sz="1400" smtClean="0">
              <a:solidFill>
                <a:schemeClr val="bg1"/>
              </a:solidFill>
            </a:endParaRPr>
          </a:p>
        </p:txBody>
      </p:sp>
      <p:sp>
        <p:nvSpPr>
          <p:cNvPr id="83970" name="Rectangle 2"/>
          <p:cNvSpPr>
            <a:spLocks noGrp="1" noChangeArrowheads="1"/>
          </p:cNvSpPr>
          <p:nvPr>
            <p:ph type="title"/>
          </p:nvPr>
        </p:nvSpPr>
        <p:spPr>
          <a:xfrm>
            <a:off x="590549" y="114300"/>
            <a:ext cx="8638117" cy="596900"/>
          </a:xfrm>
          <a:ln w="25400">
            <a:solidFill>
              <a:schemeClr val="accent1"/>
            </a:solidFill>
          </a:ln>
        </p:spPr>
        <p:txBody>
          <a:bodyPr/>
          <a:lstStyle/>
          <a:p>
            <a:pPr algn="ctr" eaLnBrk="1" hangingPunct="1">
              <a:defRPr/>
            </a:pPr>
            <a:r>
              <a:rPr lang="ja-JP" altLang="en-US" dirty="0" smtClean="0">
                <a:solidFill>
                  <a:schemeClr val="tx1"/>
                </a:solidFill>
              </a:rPr>
              <a:t>健康生成論が生まれた背景</a:t>
            </a:r>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4233926657"/>
              </p:ext>
            </p:extLst>
          </p:nvPr>
        </p:nvGraphicFramePr>
        <p:xfrm>
          <a:off x="361947" y="1710268"/>
          <a:ext cx="9173632" cy="2978982"/>
        </p:xfrm>
        <a:graphic>
          <a:graphicData uri="http://schemas.openxmlformats.org/drawingml/2006/table">
            <a:tbl>
              <a:tblPr firstRow="1" bandRow="1">
                <a:tableStyleId>{5C22544A-7EE6-4342-B048-85BDC9FD1C3A}</a:tableStyleId>
              </a:tblPr>
              <a:tblGrid>
                <a:gridCol w="3488265"/>
                <a:gridCol w="1778000"/>
                <a:gridCol w="1930400"/>
                <a:gridCol w="1976967"/>
              </a:tblGrid>
              <a:tr h="829732">
                <a:tc>
                  <a:txBody>
                    <a:bodyPr/>
                    <a:lstStyle/>
                    <a:p>
                      <a:endParaRPr kumimoji="1" lang="ja-JP" altLang="en-US" dirty="0"/>
                    </a:p>
                  </a:txBody>
                  <a:tcPr/>
                </a:tc>
                <a:tc gridSpan="3">
                  <a:txBody>
                    <a:bodyPr/>
                    <a:lstStyle/>
                    <a:p>
                      <a:pPr algn="ctr"/>
                      <a:r>
                        <a:rPr kumimoji="1" lang="ja-JP" altLang="en-US" sz="2400" dirty="0" smtClean="0"/>
                        <a:t>更年期における心身の健康</a:t>
                      </a:r>
                      <a:endParaRPr kumimoji="1" lang="en-US" altLang="ja-JP" sz="2400" dirty="0" smtClean="0"/>
                    </a:p>
                    <a:p>
                      <a:r>
                        <a:rPr kumimoji="1" lang="ja-JP" altLang="en-US" dirty="0" smtClean="0"/>
                        <a:t>　　　</a:t>
                      </a:r>
                      <a:endParaRPr kumimoji="1" lang="en-US" altLang="ja-JP" dirty="0" smtClean="0"/>
                    </a:p>
                    <a:p>
                      <a:r>
                        <a:rPr kumimoji="1" lang="en-US" altLang="ja-JP" baseline="0" dirty="0" smtClean="0"/>
                        <a:t>        </a:t>
                      </a:r>
                      <a:r>
                        <a:rPr kumimoji="1" lang="ja-JP" altLang="en-US" baseline="0" dirty="0" smtClean="0"/>
                        <a:t> </a:t>
                      </a:r>
                      <a:r>
                        <a:rPr kumimoji="1" lang="ja-JP" altLang="en-US" dirty="0" smtClean="0"/>
                        <a:t>良好　　　　　　　　　不良　　　　　　　　　　　計</a:t>
                      </a:r>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986571">
                <a:tc>
                  <a:txBody>
                    <a:bodyPr/>
                    <a:lstStyle/>
                    <a:p>
                      <a:endParaRPr kumimoji="1" lang="en-US" altLang="ja-JP" b="1" dirty="0" smtClean="0"/>
                    </a:p>
                    <a:p>
                      <a:r>
                        <a:rPr kumimoji="1" lang="ja-JP" altLang="en-US" b="1" dirty="0" smtClean="0"/>
                        <a:t>強制収容所を体験したグループ</a:t>
                      </a:r>
                      <a:endParaRPr kumimoji="1" lang="ja-JP" altLang="en-US" b="1" dirty="0"/>
                    </a:p>
                  </a:txBody>
                  <a:tcPr/>
                </a:tc>
                <a:tc>
                  <a:txBody>
                    <a:bodyPr/>
                    <a:lstStyle/>
                    <a:p>
                      <a:pPr algn="ctr"/>
                      <a:endParaRPr kumimoji="1" lang="en-US" altLang="ja-JP" b="1" dirty="0" smtClean="0"/>
                    </a:p>
                    <a:p>
                      <a:pPr algn="ctr"/>
                      <a:r>
                        <a:rPr kumimoji="1" lang="en-US" altLang="ja-JP" b="1" dirty="0" smtClean="0"/>
                        <a:t>30%</a:t>
                      </a:r>
                      <a:endParaRPr kumimoji="1" lang="ja-JP" altLang="en-US" b="1" dirty="0"/>
                    </a:p>
                  </a:txBody>
                  <a:tcPr/>
                </a:tc>
                <a:tc>
                  <a:txBody>
                    <a:bodyPr/>
                    <a:lstStyle/>
                    <a:p>
                      <a:pPr algn="ctr"/>
                      <a:endParaRPr kumimoji="1" lang="en-US" altLang="ja-JP" b="1" dirty="0" smtClean="0"/>
                    </a:p>
                    <a:p>
                      <a:pPr algn="ctr"/>
                      <a:r>
                        <a:rPr kumimoji="1" lang="en-US" altLang="ja-JP" b="1" dirty="0" smtClean="0"/>
                        <a:t>70%</a:t>
                      </a:r>
                      <a:endParaRPr kumimoji="1" lang="ja-JP" altLang="en-US" b="1" dirty="0"/>
                    </a:p>
                  </a:txBody>
                  <a:tcPr/>
                </a:tc>
                <a:tc>
                  <a:txBody>
                    <a:bodyPr/>
                    <a:lstStyle/>
                    <a:p>
                      <a:pPr algn="ctr"/>
                      <a:endParaRPr kumimoji="1" lang="en-US" altLang="ja-JP" b="1" dirty="0" smtClean="0"/>
                    </a:p>
                    <a:p>
                      <a:pPr algn="ctr"/>
                      <a:r>
                        <a:rPr kumimoji="1" lang="en-US" altLang="ja-JP" b="1" dirty="0" smtClean="0"/>
                        <a:t>100%</a:t>
                      </a:r>
                      <a:endParaRPr kumimoji="1" lang="ja-JP" altLang="en-US" b="1" dirty="0"/>
                    </a:p>
                  </a:txBody>
                  <a:tcPr/>
                </a:tc>
              </a:tr>
              <a:tr h="986571">
                <a:tc>
                  <a:txBody>
                    <a:bodyPr/>
                    <a:lstStyle/>
                    <a:p>
                      <a:endParaRPr kumimoji="1" lang="en-US" altLang="ja-JP" b="1" dirty="0" smtClean="0"/>
                    </a:p>
                    <a:p>
                      <a:r>
                        <a:rPr kumimoji="1" lang="ja-JP" altLang="en-US" b="1" dirty="0" smtClean="0"/>
                        <a:t>強制収容所を体験していない</a:t>
                      </a:r>
                      <a:endParaRPr kumimoji="1" lang="en-US" altLang="ja-JP" b="1" dirty="0" smtClean="0"/>
                    </a:p>
                    <a:p>
                      <a:r>
                        <a:rPr kumimoji="1" lang="ja-JP" altLang="en-US" b="1" dirty="0" smtClean="0"/>
                        <a:t>グループ</a:t>
                      </a:r>
                      <a:endParaRPr kumimoji="1" lang="ja-JP" altLang="en-US" b="1" dirty="0"/>
                    </a:p>
                  </a:txBody>
                  <a:tcPr/>
                </a:tc>
                <a:tc>
                  <a:txBody>
                    <a:bodyPr/>
                    <a:lstStyle/>
                    <a:p>
                      <a:pPr algn="ctr"/>
                      <a:endParaRPr kumimoji="1" lang="en-US" altLang="ja-JP" b="1" dirty="0" smtClean="0"/>
                    </a:p>
                    <a:p>
                      <a:pPr algn="ctr"/>
                      <a:r>
                        <a:rPr kumimoji="1" lang="en-US" altLang="ja-JP" b="1" dirty="0" smtClean="0"/>
                        <a:t>50%</a:t>
                      </a:r>
                      <a:endParaRPr kumimoji="1" lang="ja-JP" altLang="en-US" b="1" dirty="0"/>
                    </a:p>
                  </a:txBody>
                  <a:tcPr/>
                </a:tc>
                <a:tc>
                  <a:txBody>
                    <a:bodyPr/>
                    <a:lstStyle/>
                    <a:p>
                      <a:pPr algn="ctr"/>
                      <a:endParaRPr kumimoji="1" lang="en-US" altLang="ja-JP" b="1" dirty="0" smtClean="0"/>
                    </a:p>
                    <a:p>
                      <a:pPr algn="ctr"/>
                      <a:r>
                        <a:rPr kumimoji="1" lang="en-US" altLang="ja-JP" b="1" dirty="0" smtClean="0"/>
                        <a:t>50%</a:t>
                      </a:r>
                      <a:endParaRPr kumimoji="1" lang="ja-JP" altLang="en-US" b="1" dirty="0"/>
                    </a:p>
                  </a:txBody>
                  <a:tcPr/>
                </a:tc>
                <a:tc>
                  <a:txBody>
                    <a:bodyPr/>
                    <a:lstStyle/>
                    <a:p>
                      <a:pPr algn="ctr"/>
                      <a:endParaRPr kumimoji="1" lang="en-US" altLang="ja-JP" b="1" dirty="0" smtClean="0"/>
                    </a:p>
                    <a:p>
                      <a:pPr algn="ctr"/>
                      <a:r>
                        <a:rPr kumimoji="1" lang="en-US" altLang="ja-JP" b="1" dirty="0" smtClean="0"/>
                        <a:t>100%</a:t>
                      </a:r>
                      <a:endParaRPr kumimoji="1" lang="ja-JP" altLang="en-US" b="1" dirty="0"/>
                    </a:p>
                  </a:txBody>
                  <a:tcPr/>
                </a:tc>
              </a:tr>
            </a:tbl>
          </a:graphicData>
        </a:graphic>
      </p:graphicFrame>
      <p:sp>
        <p:nvSpPr>
          <p:cNvPr id="7" name="Rectangle 3"/>
          <p:cNvSpPr txBox="1">
            <a:spLocks noChangeArrowheads="1"/>
          </p:cNvSpPr>
          <p:nvPr/>
        </p:nvSpPr>
        <p:spPr bwMode="auto">
          <a:xfrm>
            <a:off x="3403600" y="6273809"/>
            <a:ext cx="6472765"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出典：山崎喜比古・戸ヶ里泰典・坂野淳子編：ストレス対処能力</a:t>
            </a:r>
            <a:r>
              <a:rPr lang="en-US" altLang="ja-JP" sz="1400" dirty="0" smtClean="0"/>
              <a:t>SOC</a:t>
            </a:r>
            <a:r>
              <a:rPr lang="ja-JP" altLang="en-US" sz="1400" dirty="0" err="1" smtClean="0"/>
              <a:t>、</a:t>
            </a:r>
            <a:r>
              <a:rPr lang="ja-JP" altLang="en-US" sz="1400" dirty="0" smtClean="0"/>
              <a:t>有信堂、</a:t>
            </a:r>
            <a:r>
              <a:rPr lang="en-US" altLang="ja-JP" sz="1400" dirty="0" smtClean="0"/>
              <a:t>2008</a:t>
            </a:r>
            <a:r>
              <a:rPr lang="ja-JP" altLang="en-US" sz="1400" dirty="0" smtClean="0"/>
              <a:t>　</a:t>
            </a:r>
            <a:endParaRPr lang="en-US" altLang="ja-JP" sz="1400" dirty="0"/>
          </a:p>
          <a:p>
            <a:pPr marL="0" indent="0" eaLnBrk="1" hangingPunct="1">
              <a:buNone/>
            </a:pPr>
            <a:r>
              <a:rPr lang="ja-JP" altLang="en-US" sz="1400" dirty="0" smtClean="0"/>
              <a:t>　　　　蝦名玲子：困難を乗り越える力、ＰＨＰ研究所、</a:t>
            </a:r>
            <a:r>
              <a:rPr lang="en-US" altLang="ja-JP" sz="1400" dirty="0" smtClean="0"/>
              <a:t>2012</a:t>
            </a:r>
            <a:r>
              <a:rPr lang="ja-JP" altLang="en-US" sz="1400" dirty="0" smtClean="0"/>
              <a:t>　を改変</a:t>
            </a:r>
            <a:endParaRPr lang="en-US" altLang="ja-JP" sz="1400" b="1" dirty="0" smtClean="0"/>
          </a:p>
        </p:txBody>
      </p:sp>
      <p:sp>
        <p:nvSpPr>
          <p:cNvPr id="9" name="Rectangle 3"/>
          <p:cNvSpPr txBox="1">
            <a:spLocks noChangeArrowheads="1"/>
          </p:cNvSpPr>
          <p:nvPr/>
        </p:nvSpPr>
        <p:spPr bwMode="auto">
          <a:xfrm>
            <a:off x="702727" y="939828"/>
            <a:ext cx="8661402"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2000" dirty="0" smtClean="0"/>
              <a:t>表　イスラエルの更年期女性における強制収容所を体験したグループと</a:t>
            </a:r>
            <a:endParaRPr lang="en-US" altLang="ja-JP" sz="2000" dirty="0" smtClean="0"/>
          </a:p>
          <a:p>
            <a:pPr marL="0" indent="0" eaLnBrk="1" hangingPunct="1">
              <a:buNone/>
            </a:pPr>
            <a:r>
              <a:rPr lang="ja-JP" altLang="en-US" sz="2000" dirty="0"/>
              <a:t>　</a:t>
            </a:r>
            <a:r>
              <a:rPr lang="ja-JP" altLang="en-US" sz="2000" dirty="0" smtClean="0"/>
              <a:t>　　体験していないグループとの比較</a:t>
            </a:r>
            <a:endParaRPr lang="en-US" altLang="ja-JP" sz="2000" b="1" dirty="0" smtClean="0"/>
          </a:p>
        </p:txBody>
      </p:sp>
      <p:sp>
        <p:nvSpPr>
          <p:cNvPr id="4" name="角丸四角形 3"/>
          <p:cNvSpPr/>
          <p:nvPr/>
        </p:nvSpPr>
        <p:spPr bwMode="auto">
          <a:xfrm>
            <a:off x="3843864" y="2743197"/>
            <a:ext cx="1828800" cy="931333"/>
          </a:xfrm>
          <a:prstGeom prst="roundRect">
            <a:avLst/>
          </a:prstGeom>
          <a:noFill/>
          <a:ln w="25400" cap="flat" cmpd="sng" algn="ctr">
            <a:solidFill>
              <a:srgbClr val="0066FF"/>
            </a:solidFill>
            <a:prstDash val="solid"/>
            <a:round/>
            <a:headEnd type="none" w="med" len="med"/>
            <a:tailEnd type="none" w="med" len="med"/>
          </a:ln>
          <a:effectLst/>
          <a:extLst/>
        </p:spPr>
        <p:txBody>
          <a:bodyPr vert="eaVert" wrap="square" lIns="91440" tIns="45720" rIns="91440" bIns="45720" numCol="1" rtlCol="0" anchor="ctr" anchorCtr="0" compatLnSpc="1">
            <a:prstTxWarp prst="textNoShape">
              <a:avLst/>
            </a:prstTxWarp>
          </a:bodyPr>
          <a:lstStyle/>
          <a:p>
            <a:pPr marL="95250" marR="0" indent="-95250" algn="dist"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endParaRPr>
          </a:p>
        </p:txBody>
      </p:sp>
      <p:sp>
        <p:nvSpPr>
          <p:cNvPr id="11" name="Rectangle 3"/>
          <p:cNvSpPr txBox="1">
            <a:spLocks noChangeArrowheads="1"/>
          </p:cNvSpPr>
          <p:nvPr/>
        </p:nvSpPr>
        <p:spPr bwMode="auto">
          <a:xfrm>
            <a:off x="465660" y="4944529"/>
            <a:ext cx="9000067" cy="914404"/>
          </a:xfrm>
          <a:prstGeom prst="rect">
            <a:avLst/>
          </a:prstGeom>
          <a:solidFill>
            <a:srgbClr val="FFFFFF"/>
          </a:solidFill>
          <a:ln w="31750">
            <a:solidFill>
              <a:schemeClr val="accent2"/>
            </a:solidFill>
            <a:prstDash val="dashDot"/>
            <a:miter lim="800000"/>
            <a:headEnd/>
            <a:tailEnd/>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en-US" altLang="ja-JP" sz="1800" dirty="0" smtClean="0"/>
              <a:t>※</a:t>
            </a:r>
            <a:r>
              <a:rPr lang="ja-JP" altLang="en-US" sz="1800" dirty="0" smtClean="0"/>
              <a:t>ストレッサーは生きていく上で避けることができないものであり、ストレッサーと向き合わなくては人間の成長はなく、ストレッサーを自らの成長の糧にしていくストレス対処能力こそが人生の究極の健康要因である。</a:t>
            </a:r>
            <a:endParaRPr lang="en-US" altLang="ja-JP" sz="1800" dirty="0" smtClean="0"/>
          </a:p>
        </p:txBody>
      </p:sp>
    </p:spTree>
    <p:extLst>
      <p:ext uri="{BB962C8B-B14F-4D97-AF65-F5344CB8AC3E}">
        <p14:creationId xmlns:p14="http://schemas.microsoft.com/office/powerpoint/2010/main" val="297191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49" y="114300"/>
            <a:ext cx="8621183" cy="596900"/>
          </a:xfrm>
          <a:ln w="25400">
            <a:solidFill>
              <a:schemeClr val="accent1"/>
            </a:solidFill>
          </a:ln>
        </p:spPr>
        <p:txBody>
          <a:bodyPr/>
          <a:lstStyle/>
          <a:p>
            <a:pPr algn="ctr" eaLnBrk="1" hangingPunct="1">
              <a:defRPr/>
            </a:pPr>
            <a:r>
              <a:rPr lang="ja-JP" altLang="en-US" dirty="0" smtClean="0">
                <a:solidFill>
                  <a:schemeClr val="tx1"/>
                </a:solidFill>
              </a:rPr>
              <a:t>ストレス対処能力　</a:t>
            </a:r>
            <a:r>
              <a:rPr lang="en-US" altLang="ja-JP" dirty="0" smtClean="0">
                <a:solidFill>
                  <a:schemeClr val="tx1"/>
                </a:solidFill>
              </a:rPr>
              <a:t>SOC</a:t>
            </a:r>
            <a:r>
              <a:rPr lang="ja-JP" altLang="en-US" dirty="0" smtClean="0">
                <a:solidFill>
                  <a:schemeClr val="tx1"/>
                </a:solidFill>
              </a:rPr>
              <a:t>とは</a:t>
            </a:r>
          </a:p>
        </p:txBody>
      </p:sp>
      <p:sp>
        <p:nvSpPr>
          <p:cNvPr id="5" name="Rectangle 3"/>
          <p:cNvSpPr txBox="1">
            <a:spLocks noChangeArrowheads="1"/>
          </p:cNvSpPr>
          <p:nvPr/>
        </p:nvSpPr>
        <p:spPr bwMode="auto">
          <a:xfrm>
            <a:off x="457195" y="787415"/>
            <a:ext cx="9008534" cy="1176852"/>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sz="2800" dirty="0" smtClean="0"/>
              <a:t>ストレス対処能力　</a:t>
            </a:r>
            <a:r>
              <a:rPr lang="en-US" altLang="ja-JP" sz="2800" dirty="0" smtClean="0"/>
              <a:t>SOC</a:t>
            </a:r>
            <a:r>
              <a:rPr lang="ja-JP" altLang="en-US" sz="2800" dirty="0" smtClean="0"/>
              <a:t>とは</a:t>
            </a:r>
            <a:endParaRPr lang="en-US" altLang="ja-JP" sz="2800" dirty="0" smtClean="0"/>
          </a:p>
          <a:p>
            <a:pPr eaLnBrk="1" hangingPunct="1">
              <a:buFontTx/>
              <a:buNone/>
            </a:pPr>
            <a:r>
              <a:rPr lang="ja-JP" altLang="en-US" sz="2800" dirty="0" smtClean="0"/>
              <a:t>首尾一貫感覚（</a:t>
            </a:r>
            <a:r>
              <a:rPr lang="en-US" altLang="ja-JP" sz="2800" dirty="0" smtClean="0"/>
              <a:t>Sense of Coherence</a:t>
            </a:r>
            <a:r>
              <a:rPr lang="ja-JP" altLang="en-US" sz="2800" dirty="0" smtClean="0"/>
              <a:t>）</a:t>
            </a:r>
            <a:endParaRPr lang="en-US" altLang="ja-JP" sz="2800" dirty="0" smtClean="0"/>
          </a:p>
          <a:p>
            <a:pPr eaLnBrk="1" hangingPunct="1">
              <a:buFontTx/>
              <a:buNone/>
            </a:pPr>
            <a:endParaRPr lang="en-US" altLang="ja-JP" dirty="0" smtClean="0"/>
          </a:p>
        </p:txBody>
      </p:sp>
      <p:sp>
        <p:nvSpPr>
          <p:cNvPr id="7" name="Rectangle 3"/>
          <p:cNvSpPr txBox="1">
            <a:spLocks noChangeArrowheads="1"/>
          </p:cNvSpPr>
          <p:nvPr/>
        </p:nvSpPr>
        <p:spPr bwMode="auto">
          <a:xfrm>
            <a:off x="474131" y="2091254"/>
            <a:ext cx="9008534" cy="2350342"/>
          </a:xfrm>
          <a:prstGeom prst="rect">
            <a:avLst/>
          </a:prstGeom>
          <a:solidFill>
            <a:srgbClr val="DDFFF7"/>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2800" dirty="0" smtClean="0"/>
              <a:t>「人生で起こる</a:t>
            </a:r>
            <a:r>
              <a:rPr lang="ja-JP" altLang="en-US" sz="2800" dirty="0" err="1" smtClean="0"/>
              <a:t>さまざな</a:t>
            </a:r>
            <a:r>
              <a:rPr lang="ja-JP" altLang="en-US" sz="2800" dirty="0" smtClean="0"/>
              <a:t>出来事を一貫して捉え、状況を理解・予測し、</a:t>
            </a:r>
            <a:r>
              <a:rPr lang="ja-JP" altLang="en-US" sz="2800" dirty="0"/>
              <a:t>周り</a:t>
            </a:r>
            <a:r>
              <a:rPr lang="ja-JP" altLang="en-US" sz="2800" dirty="0" smtClean="0"/>
              <a:t>の助けを得ながら上手く対処し、日々の営みへのやりがいや生きる意味を</a:t>
            </a:r>
            <a:r>
              <a:rPr lang="ja-JP" altLang="en-US" sz="2800" dirty="0"/>
              <a:t>見いだす</a:t>
            </a:r>
            <a:r>
              <a:rPr lang="ja-JP" altLang="en-US" sz="2800" dirty="0" smtClean="0"/>
              <a:t>ことができる」といった、その人の生活世界に対する信頼や人生への向き合い方のこと</a:t>
            </a:r>
            <a:endParaRPr lang="en-US" altLang="ja-JP" sz="2800" dirty="0" smtClean="0"/>
          </a:p>
          <a:p>
            <a:pPr eaLnBrk="1" hangingPunct="1">
              <a:buFontTx/>
              <a:buNone/>
            </a:pPr>
            <a:endParaRPr lang="en-US" altLang="ja-JP" dirty="0" smtClean="0"/>
          </a:p>
        </p:txBody>
      </p:sp>
      <p:sp>
        <p:nvSpPr>
          <p:cNvPr id="8" name="Rectangle 3"/>
          <p:cNvSpPr txBox="1">
            <a:spLocks noChangeArrowheads="1"/>
          </p:cNvSpPr>
          <p:nvPr/>
        </p:nvSpPr>
        <p:spPr bwMode="auto">
          <a:xfrm>
            <a:off x="474134" y="4546547"/>
            <a:ext cx="9008534" cy="1989718"/>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sz="2800" dirty="0"/>
              <a:t>３つ</a:t>
            </a:r>
            <a:r>
              <a:rPr lang="ja-JP" altLang="en-US" sz="2800" dirty="0" smtClean="0"/>
              <a:t>の感覚から構成される</a:t>
            </a:r>
            <a:endParaRPr lang="en-US" altLang="ja-JP" sz="2800" dirty="0" smtClean="0"/>
          </a:p>
          <a:p>
            <a:pPr marL="0" indent="0" eaLnBrk="1" hangingPunct="1">
              <a:buNone/>
            </a:pPr>
            <a:r>
              <a:rPr lang="ja-JP" altLang="en-US" sz="2800" dirty="0" smtClean="0"/>
              <a:t>①把握可能感（</a:t>
            </a:r>
            <a:r>
              <a:rPr lang="en-US" altLang="ja-JP" sz="2800" dirty="0" smtClean="0"/>
              <a:t>sense of comprehensibility</a:t>
            </a:r>
            <a:r>
              <a:rPr lang="ja-JP" altLang="en-US" sz="2800" dirty="0" smtClean="0"/>
              <a:t>）</a:t>
            </a:r>
            <a:endParaRPr lang="en-US" altLang="ja-JP" sz="2800" dirty="0" smtClean="0"/>
          </a:p>
          <a:p>
            <a:pPr marL="0" indent="0" eaLnBrk="1" hangingPunct="1">
              <a:buNone/>
            </a:pPr>
            <a:r>
              <a:rPr lang="ja-JP" altLang="en-US" sz="2800" dirty="0" smtClean="0"/>
              <a:t>②処理可能感</a:t>
            </a:r>
            <a:r>
              <a:rPr lang="en-US" altLang="ja-JP" sz="2800" dirty="0" smtClean="0"/>
              <a:t>(</a:t>
            </a:r>
            <a:r>
              <a:rPr lang="en-US" altLang="ja-JP" sz="2800" dirty="0"/>
              <a:t>sense of </a:t>
            </a:r>
            <a:r>
              <a:rPr lang="en-US" altLang="ja-JP" sz="2800" dirty="0" smtClean="0"/>
              <a:t>manageability)</a:t>
            </a:r>
          </a:p>
          <a:p>
            <a:pPr marL="0" indent="0" eaLnBrk="1" hangingPunct="1">
              <a:buNone/>
            </a:pPr>
            <a:r>
              <a:rPr lang="ja-JP" altLang="en-US" sz="2800" dirty="0" smtClean="0"/>
              <a:t>③有意味感</a:t>
            </a:r>
            <a:r>
              <a:rPr lang="en-US" altLang="ja-JP" sz="2800" dirty="0" smtClean="0"/>
              <a:t>(meaningfulness)</a:t>
            </a:r>
          </a:p>
          <a:p>
            <a:pPr marL="0" indent="0" eaLnBrk="1" hangingPunct="1">
              <a:buNone/>
            </a:pPr>
            <a:endParaRPr lang="en-US" altLang="ja-JP" dirty="0" smtClean="0"/>
          </a:p>
          <a:p>
            <a:pPr eaLnBrk="1" hangingPunct="1">
              <a:buFontTx/>
              <a:buNone/>
            </a:pPr>
            <a:endParaRPr lang="en-US" altLang="ja-JP" dirty="0" smtClean="0"/>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66468" y="4560127"/>
            <a:ext cx="916200" cy="1899945"/>
          </a:xfrm>
          <a:prstGeom prst="rect">
            <a:avLst/>
          </a:prstGeom>
        </p:spPr>
      </p:pic>
      <p:sp>
        <p:nvSpPr>
          <p:cNvPr id="10" name="Rectangle 3"/>
          <p:cNvSpPr txBox="1">
            <a:spLocks noChangeArrowheads="1"/>
          </p:cNvSpPr>
          <p:nvPr/>
        </p:nvSpPr>
        <p:spPr bwMode="auto">
          <a:xfrm>
            <a:off x="3386667" y="6595536"/>
            <a:ext cx="6540497"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出典：蝦名玲子：困難を乗り越える力　はじめてのＳＯＣ、ＰＨＰ研究所、</a:t>
            </a:r>
            <a:r>
              <a:rPr lang="en-US" altLang="ja-JP" sz="1400" dirty="0" smtClean="0"/>
              <a:t>2009</a:t>
            </a:r>
            <a:r>
              <a:rPr lang="ja-JP" altLang="en-US" sz="1400" dirty="0" smtClean="0"/>
              <a:t>　を改変</a:t>
            </a:r>
            <a:endParaRPr lang="en-US" altLang="ja-JP" sz="1400" b="1" dirty="0" smtClean="0"/>
          </a:p>
        </p:txBody>
      </p:sp>
    </p:spTree>
    <p:extLst>
      <p:ext uri="{BB962C8B-B14F-4D97-AF65-F5344CB8AC3E}">
        <p14:creationId xmlns:p14="http://schemas.microsoft.com/office/powerpoint/2010/main" val="4173529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49" y="114300"/>
            <a:ext cx="8673043" cy="596900"/>
          </a:xfrm>
          <a:ln w="25400">
            <a:solidFill>
              <a:schemeClr val="accent1"/>
            </a:solidFill>
          </a:ln>
        </p:spPr>
        <p:txBody>
          <a:bodyPr/>
          <a:lstStyle/>
          <a:p>
            <a:pPr algn="ctr" eaLnBrk="1" hangingPunct="1">
              <a:defRPr/>
            </a:pPr>
            <a:r>
              <a:rPr lang="ja-JP" altLang="en-US" dirty="0" smtClean="0">
                <a:solidFill>
                  <a:schemeClr val="tx1"/>
                </a:solidFill>
              </a:rPr>
              <a:t>把握可能感とは</a:t>
            </a:r>
          </a:p>
        </p:txBody>
      </p:sp>
      <p:sp>
        <p:nvSpPr>
          <p:cNvPr id="5" name="Rectangle 3"/>
          <p:cNvSpPr txBox="1">
            <a:spLocks noChangeArrowheads="1"/>
          </p:cNvSpPr>
          <p:nvPr/>
        </p:nvSpPr>
        <p:spPr bwMode="auto">
          <a:xfrm>
            <a:off x="457195" y="821281"/>
            <a:ext cx="9008534" cy="1312321"/>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dirty="0" smtClean="0">
                <a:solidFill>
                  <a:srgbClr val="6970FD"/>
                </a:solidFill>
              </a:rPr>
              <a:t>把握可能感とは</a:t>
            </a:r>
            <a:endParaRPr lang="en-US" altLang="ja-JP" dirty="0" smtClean="0">
              <a:solidFill>
                <a:srgbClr val="6970FD"/>
              </a:solidFill>
            </a:endParaRPr>
          </a:p>
          <a:p>
            <a:pPr eaLnBrk="1" hangingPunct="1">
              <a:buFontTx/>
              <a:buNone/>
            </a:pPr>
            <a:r>
              <a:rPr lang="ja-JP" altLang="en-US" dirty="0" smtClean="0">
                <a:solidFill>
                  <a:srgbClr val="6970FD"/>
                </a:solidFill>
              </a:rPr>
              <a:t>時系列で全体状況を見る力</a:t>
            </a:r>
            <a:endParaRPr lang="en-US" altLang="ja-JP" dirty="0" smtClean="0">
              <a:solidFill>
                <a:srgbClr val="6970FD"/>
              </a:solidFill>
            </a:endParaRPr>
          </a:p>
          <a:p>
            <a:pPr eaLnBrk="1" hangingPunct="1">
              <a:buFontTx/>
              <a:buNone/>
            </a:pPr>
            <a:endParaRPr lang="en-US" altLang="ja-JP" dirty="0" smtClean="0"/>
          </a:p>
        </p:txBody>
      </p:sp>
      <p:sp>
        <p:nvSpPr>
          <p:cNvPr id="7" name="Rectangle 3"/>
          <p:cNvSpPr txBox="1">
            <a:spLocks noChangeArrowheads="1"/>
          </p:cNvSpPr>
          <p:nvPr/>
        </p:nvSpPr>
        <p:spPr bwMode="auto">
          <a:xfrm>
            <a:off x="474131" y="2260589"/>
            <a:ext cx="9008534" cy="1583288"/>
          </a:xfrm>
          <a:prstGeom prst="rect">
            <a:avLst/>
          </a:prstGeom>
          <a:solidFill>
            <a:srgbClr val="DDFFF7"/>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2400" dirty="0" smtClean="0"/>
              <a:t>例えば・・・</a:t>
            </a:r>
            <a:endParaRPr lang="en-US" altLang="ja-JP" sz="2400" dirty="0" smtClean="0"/>
          </a:p>
          <a:p>
            <a:pPr marL="0" indent="0" eaLnBrk="1" hangingPunct="1">
              <a:buNone/>
            </a:pPr>
            <a:r>
              <a:rPr lang="ja-JP" altLang="en-US" sz="2400" dirty="0" smtClean="0"/>
              <a:t>プロジェクト的な仕事に関わっている時に、「今はかなり忙しいけれど、あと２週間すれば少し余裕ができるな、終わったらみんなで３日間休もう」といったようなことを見通せる感覚</a:t>
            </a:r>
            <a:endParaRPr lang="en-US" altLang="ja-JP" sz="2400" dirty="0" smtClean="0"/>
          </a:p>
          <a:p>
            <a:pPr eaLnBrk="1" hangingPunct="1">
              <a:buFontTx/>
              <a:buNone/>
            </a:pPr>
            <a:endParaRPr lang="en-US" altLang="ja-JP" dirty="0" smtClean="0"/>
          </a:p>
        </p:txBody>
      </p:sp>
      <p:sp>
        <p:nvSpPr>
          <p:cNvPr id="9" name="Rectangle 3"/>
          <p:cNvSpPr txBox="1">
            <a:spLocks noChangeArrowheads="1"/>
          </p:cNvSpPr>
          <p:nvPr/>
        </p:nvSpPr>
        <p:spPr bwMode="auto">
          <a:xfrm>
            <a:off x="4097867" y="6409273"/>
            <a:ext cx="5829297"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出典：松葉一葉：ストレスマネジメントブック、ダイヤモンド社、</a:t>
            </a:r>
            <a:r>
              <a:rPr lang="en-US" altLang="ja-JP" sz="1400" dirty="0" smtClean="0"/>
              <a:t>2009</a:t>
            </a:r>
            <a:r>
              <a:rPr lang="ja-JP" altLang="en-US" sz="1400" dirty="0" smtClean="0"/>
              <a:t>　を改変</a:t>
            </a:r>
            <a:endParaRPr lang="en-US" altLang="ja-JP" sz="1400" b="1" dirty="0" smtClean="0"/>
          </a:p>
        </p:txBody>
      </p:sp>
      <p:sp>
        <p:nvSpPr>
          <p:cNvPr id="10" name="Rectangle 3"/>
          <p:cNvSpPr txBox="1">
            <a:spLocks noChangeArrowheads="1"/>
          </p:cNvSpPr>
          <p:nvPr/>
        </p:nvSpPr>
        <p:spPr bwMode="auto">
          <a:xfrm>
            <a:off x="474134" y="4004691"/>
            <a:ext cx="9008534" cy="2201386"/>
          </a:xfrm>
          <a:prstGeom prst="rect">
            <a:avLst/>
          </a:prstGeom>
          <a:solidFill>
            <a:srgbClr val="FFE7FF"/>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2400" dirty="0" smtClean="0"/>
              <a:t>把握可能感を持っていないと・・・</a:t>
            </a:r>
            <a:endParaRPr lang="en-US" altLang="ja-JP" sz="2400" dirty="0" smtClean="0"/>
          </a:p>
          <a:p>
            <a:pPr marL="0" indent="0" eaLnBrk="1" hangingPunct="1">
              <a:buNone/>
            </a:pPr>
            <a:r>
              <a:rPr lang="ja-JP" altLang="en-US" sz="2400" dirty="0" smtClean="0"/>
              <a:t>忙しい時に一生これが続くのではないかと思ってしまう。</a:t>
            </a:r>
            <a:endParaRPr lang="en-US" altLang="ja-JP" sz="2400" dirty="0" smtClean="0"/>
          </a:p>
          <a:p>
            <a:pPr marL="0" indent="0" eaLnBrk="1" hangingPunct="1">
              <a:buNone/>
            </a:pPr>
            <a:r>
              <a:rPr lang="ja-JP" altLang="en-US" sz="2400" dirty="0" smtClean="0"/>
              <a:t>人はわずかでも光が見えていればがんばる意欲がわいてくるもの。</a:t>
            </a:r>
            <a:endParaRPr lang="en-US" altLang="ja-JP" sz="2400" dirty="0" smtClean="0"/>
          </a:p>
          <a:p>
            <a:pPr marL="0" indent="0" eaLnBrk="1" hangingPunct="1">
              <a:buNone/>
            </a:pPr>
            <a:r>
              <a:rPr lang="ja-JP" altLang="en-US" sz="2400" dirty="0" smtClean="0"/>
              <a:t>常に全体状況を見据えてかなたに見える灯台の光を意識しながら業</a:t>
            </a:r>
            <a:endParaRPr lang="en-US" altLang="ja-JP" sz="2400" dirty="0" smtClean="0"/>
          </a:p>
          <a:p>
            <a:pPr marL="0" indent="0" eaLnBrk="1" hangingPunct="1">
              <a:buNone/>
            </a:pPr>
            <a:r>
              <a:rPr lang="ja-JP" altLang="en-US" sz="2400" dirty="0" smtClean="0"/>
              <a:t>務に取り組むことが大切。</a:t>
            </a:r>
            <a:endParaRPr lang="en-US" altLang="ja-JP" sz="2400" dirty="0" smtClean="0"/>
          </a:p>
          <a:p>
            <a:pPr eaLnBrk="1" hangingPunct="1">
              <a:buFontTx/>
              <a:buNone/>
            </a:pPr>
            <a:endParaRPr lang="en-US" altLang="ja-JP" dirty="0" smtClean="0"/>
          </a:p>
        </p:txBody>
      </p:sp>
      <p:pic>
        <p:nvPicPr>
          <p:cNvPr id="8" name="Picture 9" descr="MC90029803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71493" y="1316556"/>
            <a:ext cx="5842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0276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50" y="114300"/>
            <a:ext cx="8691036" cy="596900"/>
          </a:xfrm>
          <a:ln w="25400">
            <a:solidFill>
              <a:schemeClr val="accent1"/>
            </a:solidFill>
          </a:ln>
        </p:spPr>
        <p:txBody>
          <a:bodyPr/>
          <a:lstStyle/>
          <a:p>
            <a:pPr algn="ctr" eaLnBrk="1" hangingPunct="1">
              <a:defRPr/>
            </a:pPr>
            <a:r>
              <a:rPr lang="ja-JP" altLang="en-US" dirty="0">
                <a:solidFill>
                  <a:schemeClr val="tx1"/>
                </a:solidFill>
              </a:rPr>
              <a:t>処理</a:t>
            </a:r>
            <a:r>
              <a:rPr lang="ja-JP" altLang="en-US" dirty="0" smtClean="0">
                <a:solidFill>
                  <a:schemeClr val="tx1"/>
                </a:solidFill>
              </a:rPr>
              <a:t>可能感とは</a:t>
            </a:r>
          </a:p>
        </p:txBody>
      </p:sp>
      <p:sp>
        <p:nvSpPr>
          <p:cNvPr id="5" name="Rectangle 3"/>
          <p:cNvSpPr txBox="1">
            <a:spLocks noChangeArrowheads="1"/>
          </p:cNvSpPr>
          <p:nvPr/>
        </p:nvSpPr>
        <p:spPr bwMode="auto">
          <a:xfrm>
            <a:off x="457195" y="821281"/>
            <a:ext cx="9008534" cy="1769519"/>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dirty="0">
                <a:solidFill>
                  <a:srgbClr val="6970FD"/>
                </a:solidFill>
              </a:rPr>
              <a:t>処理</a:t>
            </a:r>
            <a:r>
              <a:rPr lang="ja-JP" altLang="en-US" dirty="0" smtClean="0">
                <a:solidFill>
                  <a:srgbClr val="6970FD"/>
                </a:solidFill>
              </a:rPr>
              <a:t>可能感とは</a:t>
            </a:r>
            <a:endParaRPr lang="en-US" altLang="ja-JP" dirty="0" smtClean="0">
              <a:solidFill>
                <a:srgbClr val="6970FD"/>
              </a:solidFill>
            </a:endParaRPr>
          </a:p>
          <a:p>
            <a:pPr eaLnBrk="1" hangingPunct="1">
              <a:buFontTx/>
              <a:buNone/>
            </a:pPr>
            <a:r>
              <a:rPr lang="ja-JP" altLang="en-US" dirty="0" smtClean="0">
                <a:solidFill>
                  <a:srgbClr val="6970FD"/>
                </a:solidFill>
              </a:rPr>
              <a:t>自らの成功経験に基づいて、新しい仕事もきっと</a:t>
            </a:r>
            <a:endParaRPr lang="en-US" altLang="ja-JP" dirty="0" smtClean="0">
              <a:solidFill>
                <a:srgbClr val="6970FD"/>
              </a:solidFill>
            </a:endParaRPr>
          </a:p>
          <a:p>
            <a:pPr eaLnBrk="1" hangingPunct="1">
              <a:buFontTx/>
              <a:buNone/>
            </a:pPr>
            <a:r>
              <a:rPr lang="ja-JP" altLang="en-US" dirty="0" smtClean="0">
                <a:solidFill>
                  <a:srgbClr val="6970FD"/>
                </a:solidFill>
              </a:rPr>
              <a:t>上手くできるはずだと自分で確信する力</a:t>
            </a:r>
            <a:endParaRPr lang="en-US" altLang="ja-JP" dirty="0" smtClean="0">
              <a:solidFill>
                <a:srgbClr val="6970FD"/>
              </a:solidFill>
            </a:endParaRPr>
          </a:p>
          <a:p>
            <a:pPr eaLnBrk="1" hangingPunct="1">
              <a:buFontTx/>
              <a:buNone/>
            </a:pPr>
            <a:endParaRPr lang="en-US" altLang="ja-JP" dirty="0" smtClean="0"/>
          </a:p>
        </p:txBody>
      </p:sp>
      <p:sp>
        <p:nvSpPr>
          <p:cNvPr id="9" name="Rectangle 3"/>
          <p:cNvSpPr txBox="1">
            <a:spLocks noChangeArrowheads="1"/>
          </p:cNvSpPr>
          <p:nvPr/>
        </p:nvSpPr>
        <p:spPr bwMode="auto">
          <a:xfrm>
            <a:off x="4097867" y="6290742"/>
            <a:ext cx="5829297"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出典：松葉一葉：ストレスマネジメントブック、ダイヤモンド社、</a:t>
            </a:r>
            <a:r>
              <a:rPr lang="en-US" altLang="ja-JP" sz="1400" dirty="0" smtClean="0"/>
              <a:t>2009</a:t>
            </a:r>
            <a:r>
              <a:rPr lang="ja-JP" altLang="en-US" sz="1400" dirty="0" smtClean="0"/>
              <a:t>　を改変</a:t>
            </a:r>
            <a:endParaRPr lang="en-US" altLang="ja-JP" sz="1400" b="1" dirty="0" smtClean="0"/>
          </a:p>
        </p:txBody>
      </p:sp>
      <p:sp>
        <p:nvSpPr>
          <p:cNvPr id="10" name="Rectangle 3"/>
          <p:cNvSpPr txBox="1">
            <a:spLocks noChangeArrowheads="1"/>
          </p:cNvSpPr>
          <p:nvPr/>
        </p:nvSpPr>
        <p:spPr bwMode="auto">
          <a:xfrm>
            <a:off x="474134" y="4546547"/>
            <a:ext cx="9008534" cy="1498645"/>
          </a:xfrm>
          <a:prstGeom prst="rect">
            <a:avLst/>
          </a:prstGeom>
          <a:solidFill>
            <a:srgbClr val="FFE7FF"/>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2400" dirty="0"/>
              <a:t>処理</a:t>
            </a:r>
            <a:r>
              <a:rPr lang="ja-JP" altLang="en-US" sz="2400" dirty="0" smtClean="0"/>
              <a:t>可能感を持っていないと・・・</a:t>
            </a:r>
            <a:endParaRPr lang="en-US" altLang="ja-JP" sz="2400" dirty="0" smtClean="0"/>
          </a:p>
          <a:p>
            <a:pPr marL="0" indent="0" eaLnBrk="1" hangingPunct="1">
              <a:buNone/>
            </a:pPr>
            <a:r>
              <a:rPr lang="ja-JP" altLang="en-US" sz="2400" dirty="0" smtClean="0"/>
              <a:t>新しい課題に立ち向かわなくてはならない時に、被害妄想的に不安のスパイラルに落ち込んでいってしまう。</a:t>
            </a:r>
            <a:endParaRPr lang="en-US" altLang="ja-JP" sz="2400" dirty="0" smtClean="0"/>
          </a:p>
        </p:txBody>
      </p:sp>
      <p:sp>
        <p:nvSpPr>
          <p:cNvPr id="8" name="Rectangle 3"/>
          <p:cNvSpPr txBox="1">
            <a:spLocks noChangeArrowheads="1"/>
          </p:cNvSpPr>
          <p:nvPr/>
        </p:nvSpPr>
        <p:spPr bwMode="auto">
          <a:xfrm>
            <a:off x="457195" y="2675465"/>
            <a:ext cx="9008534" cy="1710268"/>
          </a:xfrm>
          <a:prstGeom prst="rect">
            <a:avLst/>
          </a:prstGeom>
          <a:solidFill>
            <a:srgbClr val="DDFFF7"/>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2400" dirty="0" smtClean="0"/>
              <a:t>例えば・・・</a:t>
            </a:r>
            <a:endParaRPr lang="en-US" altLang="ja-JP" sz="2400" dirty="0"/>
          </a:p>
          <a:p>
            <a:pPr marL="0" indent="0" eaLnBrk="1" hangingPunct="1">
              <a:buNone/>
            </a:pPr>
            <a:r>
              <a:rPr lang="ja-JP" altLang="en-US" sz="2400" dirty="0" smtClean="0"/>
              <a:t>上司からこれまでに経験したことがない仕事を頼まれたとき、今までも経験がない仕事をやってこれたのだから、今回もできると思える感覚</a:t>
            </a:r>
            <a:endParaRPr lang="en-US" altLang="ja-JP" sz="2400" dirty="0" smtClean="0"/>
          </a:p>
        </p:txBody>
      </p:sp>
      <p:pic>
        <p:nvPicPr>
          <p:cNvPr id="11" name="Picture 9" descr="MC90029803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89486" y="1685925"/>
            <a:ext cx="5842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5880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90550" y="114300"/>
            <a:ext cx="8585202" cy="596900"/>
          </a:xfrm>
          <a:ln w="25400">
            <a:solidFill>
              <a:schemeClr val="accent1"/>
            </a:solidFill>
          </a:ln>
        </p:spPr>
        <p:txBody>
          <a:bodyPr/>
          <a:lstStyle/>
          <a:p>
            <a:pPr algn="ctr" eaLnBrk="1" hangingPunct="1">
              <a:defRPr/>
            </a:pPr>
            <a:r>
              <a:rPr lang="ja-JP" altLang="en-US" dirty="0" smtClean="0">
                <a:solidFill>
                  <a:schemeClr val="tx1"/>
                </a:solidFill>
              </a:rPr>
              <a:t>有意味感とは</a:t>
            </a:r>
          </a:p>
        </p:txBody>
      </p:sp>
      <p:sp>
        <p:nvSpPr>
          <p:cNvPr id="5" name="Rectangle 3"/>
          <p:cNvSpPr txBox="1">
            <a:spLocks noChangeArrowheads="1"/>
          </p:cNvSpPr>
          <p:nvPr/>
        </p:nvSpPr>
        <p:spPr bwMode="auto">
          <a:xfrm>
            <a:off x="457195" y="821282"/>
            <a:ext cx="9008534" cy="1142986"/>
          </a:xfrm>
          <a:prstGeom prst="rect">
            <a:avLst/>
          </a:prstGeom>
          <a:solidFill>
            <a:schemeClr val="accent1">
              <a:lumMod val="20000"/>
              <a:lumOff val="80000"/>
            </a:schemeClr>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Char char="Ø"/>
            </a:pPr>
            <a:r>
              <a:rPr lang="ja-JP" altLang="en-US" dirty="0" smtClean="0">
                <a:solidFill>
                  <a:srgbClr val="6970FD"/>
                </a:solidFill>
              </a:rPr>
              <a:t>有意味感とは</a:t>
            </a:r>
            <a:endParaRPr lang="en-US" altLang="ja-JP" dirty="0" smtClean="0">
              <a:solidFill>
                <a:srgbClr val="6970FD"/>
              </a:solidFill>
            </a:endParaRPr>
          </a:p>
          <a:p>
            <a:pPr marL="0" indent="0" eaLnBrk="1" hangingPunct="1">
              <a:buNone/>
            </a:pPr>
            <a:r>
              <a:rPr lang="ja-JP" altLang="en-US" dirty="0" smtClean="0">
                <a:solidFill>
                  <a:srgbClr val="6970FD"/>
                </a:solidFill>
              </a:rPr>
              <a:t>意味を見いだす力</a:t>
            </a:r>
            <a:endParaRPr lang="en-US" altLang="ja-JP" dirty="0" smtClean="0">
              <a:solidFill>
                <a:srgbClr val="6970FD"/>
              </a:solidFill>
            </a:endParaRPr>
          </a:p>
          <a:p>
            <a:pPr eaLnBrk="1" hangingPunct="1">
              <a:buFontTx/>
              <a:buNone/>
            </a:pPr>
            <a:endParaRPr lang="en-US" altLang="ja-JP" dirty="0" smtClean="0"/>
          </a:p>
        </p:txBody>
      </p:sp>
      <p:sp>
        <p:nvSpPr>
          <p:cNvPr id="9" name="Rectangle 3"/>
          <p:cNvSpPr txBox="1">
            <a:spLocks noChangeArrowheads="1"/>
          </p:cNvSpPr>
          <p:nvPr/>
        </p:nvSpPr>
        <p:spPr bwMode="auto">
          <a:xfrm>
            <a:off x="4097867" y="6290742"/>
            <a:ext cx="5829297"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出典：松葉一葉：ストレスマネジメントブック、ダイヤモンド社、</a:t>
            </a:r>
            <a:r>
              <a:rPr lang="en-US" altLang="ja-JP" sz="1400" dirty="0" smtClean="0"/>
              <a:t>2009</a:t>
            </a:r>
            <a:r>
              <a:rPr lang="ja-JP" altLang="en-US" sz="1400" dirty="0" smtClean="0"/>
              <a:t>　を改変</a:t>
            </a:r>
            <a:endParaRPr lang="en-US" altLang="ja-JP" sz="1400" b="1" dirty="0" smtClean="0"/>
          </a:p>
        </p:txBody>
      </p:sp>
      <p:sp>
        <p:nvSpPr>
          <p:cNvPr id="10" name="Rectangle 3"/>
          <p:cNvSpPr txBox="1">
            <a:spLocks noChangeArrowheads="1"/>
          </p:cNvSpPr>
          <p:nvPr/>
        </p:nvSpPr>
        <p:spPr bwMode="auto">
          <a:xfrm>
            <a:off x="474134" y="3750687"/>
            <a:ext cx="9008534" cy="1786513"/>
          </a:xfrm>
          <a:prstGeom prst="rect">
            <a:avLst/>
          </a:prstGeom>
          <a:solidFill>
            <a:srgbClr val="FFE7FF"/>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2400" dirty="0"/>
              <a:t>有意味</a:t>
            </a:r>
            <a:r>
              <a:rPr lang="ja-JP" altLang="en-US" sz="2400" dirty="0" smtClean="0"/>
              <a:t>感を持っていないと・・・</a:t>
            </a:r>
            <a:endParaRPr lang="en-US" altLang="ja-JP" sz="2400" dirty="0" smtClean="0"/>
          </a:p>
          <a:p>
            <a:pPr marL="0" indent="0" eaLnBrk="1" hangingPunct="1">
              <a:buNone/>
            </a:pPr>
            <a:r>
              <a:rPr lang="ja-JP" altLang="en-US" sz="2400" dirty="0"/>
              <a:t>一つ</a:t>
            </a:r>
            <a:r>
              <a:rPr lang="ja-JP" altLang="en-US" sz="2400" dirty="0" smtClean="0"/>
              <a:t>のものの見方に固執してしまい、違う見方ができにくい。</a:t>
            </a:r>
            <a:endParaRPr lang="en-US" altLang="ja-JP" sz="2400" dirty="0" smtClean="0"/>
          </a:p>
          <a:p>
            <a:pPr marL="0" indent="0" eaLnBrk="1" hangingPunct="1">
              <a:buNone/>
            </a:pPr>
            <a:r>
              <a:rPr lang="ja-JP" altLang="en-US" sz="2400" dirty="0" smtClean="0"/>
              <a:t>与えられた仕事に意味が感じられず、意欲を保ちにくく、取り組んだ</a:t>
            </a:r>
            <a:endParaRPr lang="en-US" altLang="ja-JP" sz="2400" dirty="0" smtClean="0"/>
          </a:p>
          <a:p>
            <a:pPr marL="0" indent="0" eaLnBrk="1" hangingPunct="1">
              <a:buNone/>
            </a:pPr>
            <a:r>
              <a:rPr lang="ja-JP" altLang="en-US" sz="2400" dirty="0" smtClean="0"/>
              <a:t>経験を</a:t>
            </a:r>
            <a:r>
              <a:rPr lang="ja-JP" altLang="en-US" sz="2400" dirty="0"/>
              <a:t>とおして</a:t>
            </a:r>
            <a:r>
              <a:rPr lang="ja-JP" altLang="en-US" sz="2400" dirty="0" smtClean="0"/>
              <a:t>得られるスキルの向上が図りにくい。</a:t>
            </a:r>
            <a:endParaRPr lang="en-US" altLang="ja-JP" sz="2400" dirty="0" smtClean="0"/>
          </a:p>
        </p:txBody>
      </p:sp>
      <p:sp>
        <p:nvSpPr>
          <p:cNvPr id="8" name="Rectangle 3"/>
          <p:cNvSpPr txBox="1">
            <a:spLocks noChangeArrowheads="1"/>
          </p:cNvSpPr>
          <p:nvPr/>
        </p:nvSpPr>
        <p:spPr bwMode="auto">
          <a:xfrm>
            <a:off x="457195" y="2184408"/>
            <a:ext cx="9008534" cy="1388509"/>
          </a:xfrm>
          <a:prstGeom prst="rect">
            <a:avLst/>
          </a:prstGeom>
          <a:solidFill>
            <a:srgbClr val="DDFFF7"/>
          </a:solidFill>
          <a:scene3d>
            <a:camera prst="orthographicFront"/>
            <a:lightRig rig="threePt" dir="t"/>
          </a:scene3d>
          <a:sp3d>
            <a:bevelT/>
          </a:sp3d>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2400" dirty="0" smtClean="0"/>
              <a:t>例えば・・・</a:t>
            </a:r>
            <a:endParaRPr lang="en-US" altLang="ja-JP" sz="2400" dirty="0" smtClean="0"/>
          </a:p>
          <a:p>
            <a:pPr marL="0" indent="0" eaLnBrk="1" hangingPunct="1">
              <a:buNone/>
            </a:pPr>
            <a:r>
              <a:rPr lang="ja-JP" altLang="en-US" sz="2400" dirty="0" smtClean="0"/>
              <a:t>自分が担当</a:t>
            </a:r>
            <a:r>
              <a:rPr lang="ja-JP" altLang="en-US" sz="2400" smtClean="0"/>
              <a:t>することになった</a:t>
            </a:r>
            <a:r>
              <a:rPr lang="ja-JP" altLang="en-US" sz="2400" dirty="0" smtClean="0"/>
              <a:t>時点では興味を持てない仕事でも、「将来的には何かの役に</a:t>
            </a:r>
            <a:r>
              <a:rPr lang="ja-JP" altLang="en-US" sz="2400" dirty="0"/>
              <a:t>立つ</a:t>
            </a:r>
            <a:r>
              <a:rPr lang="ja-JP" altLang="en-US" sz="2400" dirty="0" smtClean="0"/>
              <a:t>かもしれない」と思える感覚</a:t>
            </a:r>
            <a:endParaRPr lang="en-US" altLang="ja-JP" sz="2400" dirty="0"/>
          </a:p>
        </p:txBody>
      </p:sp>
      <p:pic>
        <p:nvPicPr>
          <p:cNvPr id="11" name="Picture 9" descr="MC90029803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83652" y="1041935"/>
            <a:ext cx="5842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5882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円/楕円 13"/>
          <p:cNvSpPr/>
          <p:nvPr/>
        </p:nvSpPr>
        <p:spPr bwMode="auto">
          <a:xfrm>
            <a:off x="4569879" y="1117601"/>
            <a:ext cx="4861988" cy="4948768"/>
          </a:xfrm>
          <a:prstGeom prst="ellipse">
            <a:avLst/>
          </a:prstGeom>
          <a:solidFill>
            <a:srgbClr val="FFE7FF"/>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95250" indent="-95250" algn="ctr"/>
            <a:r>
              <a:rPr lang="ja-JP" altLang="en-US" sz="2000" u="sng" dirty="0"/>
              <a:t>ＳＯＣの高い</a:t>
            </a:r>
            <a:r>
              <a:rPr lang="ja-JP" altLang="en-US" sz="2000" u="sng" dirty="0" smtClean="0"/>
              <a:t>労働者はストレスを受けても心身への影響が</a:t>
            </a:r>
            <a:endParaRPr lang="en-US" altLang="ja-JP" sz="2000" u="sng" dirty="0" smtClean="0"/>
          </a:p>
          <a:p>
            <a:pPr marL="95250" indent="-95250" algn="ctr"/>
            <a:r>
              <a:rPr lang="ja-JP" altLang="en-US" sz="2000" u="sng" dirty="0" smtClean="0"/>
              <a:t>少ない</a:t>
            </a:r>
            <a:endParaRPr lang="en-US" altLang="ja-JP" sz="2000" u="sng" dirty="0" smtClean="0"/>
          </a:p>
          <a:p>
            <a:pPr marL="95250" indent="-95250" algn="ctr"/>
            <a:endParaRPr lang="en-US" altLang="ja-JP" sz="2000" u="sng" dirty="0"/>
          </a:p>
          <a:p>
            <a:pPr marL="95250" indent="-95250" algn="ctr"/>
            <a:r>
              <a:rPr lang="ja-JP" altLang="en-US" sz="2000" dirty="0" smtClean="0"/>
              <a:t>　　　　　・ＳＯＣの高い人は対処　　　　　</a:t>
            </a:r>
            <a:endParaRPr lang="en-US" altLang="ja-JP" sz="2000" dirty="0" smtClean="0"/>
          </a:p>
          <a:p>
            <a:pPr marL="95250" indent="-95250" algn="ctr"/>
            <a:r>
              <a:rPr lang="ja-JP" altLang="en-US" sz="2000" dirty="0"/>
              <a:t>　</a:t>
            </a:r>
            <a:r>
              <a:rPr lang="ja-JP" altLang="en-US" sz="2000" dirty="0" smtClean="0"/>
              <a:t>　　　  資源（他者のサポート）　　</a:t>
            </a:r>
            <a:endParaRPr lang="en-US" altLang="ja-JP" sz="2000" dirty="0" smtClean="0"/>
          </a:p>
          <a:p>
            <a:pPr marL="95250" indent="-95250" algn="ctr"/>
            <a:r>
              <a:rPr lang="ja-JP" altLang="en-US" sz="2000" dirty="0"/>
              <a:t>　</a:t>
            </a:r>
            <a:r>
              <a:rPr lang="ja-JP" altLang="en-US" sz="2000" dirty="0" smtClean="0"/>
              <a:t>　の活用が上手い</a:t>
            </a:r>
            <a:endParaRPr lang="en-US" altLang="ja-JP" sz="2000" dirty="0" smtClean="0"/>
          </a:p>
          <a:p>
            <a:pPr marL="95250" indent="-95250" algn="ctr"/>
            <a:endParaRPr lang="en-US" altLang="ja-JP" sz="2000" dirty="0" smtClean="0"/>
          </a:p>
          <a:p>
            <a:pPr marL="95250" indent="-95250" algn="ctr"/>
            <a:endParaRPr lang="en-US" altLang="ja-JP" sz="2000" dirty="0"/>
          </a:p>
          <a:p>
            <a:pPr marL="95250" indent="-95250" algn="ctr"/>
            <a:endParaRPr lang="en-US" altLang="ja-JP" sz="2000" dirty="0" smtClean="0"/>
          </a:p>
          <a:p>
            <a:pPr marL="95250" indent="-95250" algn="ctr"/>
            <a:endParaRPr lang="en-US" altLang="ja-JP" sz="2000" dirty="0" smtClean="0"/>
          </a:p>
        </p:txBody>
      </p:sp>
      <p:sp>
        <p:nvSpPr>
          <p:cNvPr id="3" name="円/楕円 2"/>
          <p:cNvSpPr/>
          <p:nvPr/>
        </p:nvSpPr>
        <p:spPr bwMode="auto">
          <a:xfrm>
            <a:off x="575741" y="1117601"/>
            <a:ext cx="4707467" cy="4948768"/>
          </a:xfrm>
          <a:prstGeom prst="ellipse">
            <a:avLst/>
          </a:prstGeom>
          <a:solidFill>
            <a:srgbClr val="C1FFFF"/>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95250" marR="0" indent="-95250" algn="ctr" defTabSz="914400" rtl="0" eaLnBrk="1" fontAlgn="base" latinLnBrk="0" hangingPunct="1">
              <a:lnSpc>
                <a:spcPct val="100000"/>
              </a:lnSpc>
              <a:spcBef>
                <a:spcPct val="0"/>
              </a:spcBef>
              <a:spcAft>
                <a:spcPct val="0"/>
              </a:spcAft>
              <a:buClrTx/>
              <a:buSzTx/>
              <a:buFontTx/>
              <a:buNone/>
              <a:tabLst/>
            </a:pPr>
            <a:r>
              <a:rPr kumimoji="1" lang="ja-JP" altLang="en-US" sz="2000" b="1" i="0" u="sng" strike="noStrike" cap="none" normalizeH="0" baseline="0" dirty="0" smtClean="0">
                <a:ln>
                  <a:noFill/>
                </a:ln>
                <a:solidFill>
                  <a:schemeClr val="tx1"/>
                </a:solidFill>
                <a:effectLst/>
                <a:latin typeface="MS UI Gothic" pitchFamily="50" charset="-128"/>
                <a:ea typeface="MS UI Gothic" pitchFamily="50" charset="-128"/>
              </a:rPr>
              <a:t>ＳＯＣの高い労働者ほど以下のような特徴がある</a:t>
            </a:r>
            <a:endParaRPr kumimoji="1" lang="en-US" altLang="ja-JP" sz="2000" b="1" i="0" u="sng" strike="noStrike" cap="none" normalizeH="0" baseline="0" dirty="0" smtClean="0">
              <a:ln>
                <a:noFill/>
              </a:ln>
              <a:solidFill>
                <a:schemeClr val="tx1"/>
              </a:solidFill>
              <a:effectLst/>
              <a:latin typeface="MS UI Gothic" pitchFamily="50" charset="-128"/>
              <a:ea typeface="MS UI Gothic" pitchFamily="50" charset="-128"/>
            </a:endParaRPr>
          </a:p>
          <a:p>
            <a:pPr marL="95250" marR="0" indent="-95250" algn="l" defTabSz="914400" rtl="0" eaLnBrk="1" fontAlgn="base" latinLnBrk="0" hangingPunct="1">
              <a:lnSpc>
                <a:spcPct val="100000"/>
              </a:lnSpc>
              <a:spcBef>
                <a:spcPct val="0"/>
              </a:spcBef>
              <a:spcAft>
                <a:spcPct val="0"/>
              </a:spcAft>
              <a:buClrTx/>
              <a:buSzTx/>
              <a:buFontTx/>
              <a:buNone/>
              <a:tabLst/>
            </a:pPr>
            <a:endParaRPr lang="en-US" altLang="ja-JP" sz="2000" dirty="0"/>
          </a:p>
          <a:p>
            <a:pPr marL="95250" marR="0" indent="-95250" algn="l"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effectLst/>
                <a:latin typeface="MS UI Gothic" pitchFamily="50" charset="-128"/>
                <a:ea typeface="MS UI Gothic" pitchFamily="50" charset="-128"/>
              </a:rPr>
              <a:t>・仕事の疲労感が</a:t>
            </a:r>
            <a:r>
              <a:rPr lang="ja-JP" altLang="en-US" sz="2000" dirty="0" smtClean="0"/>
              <a:t>少ない</a:t>
            </a:r>
            <a:endParaRPr lang="en-US" altLang="ja-JP" sz="2000" dirty="0" smtClean="0"/>
          </a:p>
          <a:p>
            <a:pPr marL="95250" marR="0" indent="-95250" algn="l"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effectLst/>
                <a:latin typeface="MS UI Gothic" pitchFamily="50" charset="-128"/>
                <a:ea typeface="MS UI Gothic" pitchFamily="50" charset="-128"/>
              </a:rPr>
              <a:t>・バーンアウトを起こしにくい</a:t>
            </a:r>
            <a:endParaRPr kumimoji="1" lang="en-US" altLang="ja-JP" sz="2000" b="1" i="0" u="none" strike="noStrike" cap="none" normalizeH="0" baseline="0" dirty="0" smtClean="0">
              <a:ln>
                <a:noFill/>
              </a:ln>
              <a:solidFill>
                <a:schemeClr val="tx1"/>
              </a:solidFill>
              <a:effectLst/>
              <a:latin typeface="MS UI Gothic" pitchFamily="50" charset="-128"/>
              <a:ea typeface="MS UI Gothic" pitchFamily="50" charset="-128"/>
            </a:endParaRPr>
          </a:p>
          <a:p>
            <a:pPr marL="95250" marR="0" indent="-95250" algn="l"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effectLst/>
                <a:latin typeface="MS UI Gothic" pitchFamily="50" charset="-128"/>
                <a:ea typeface="MS UI Gothic" pitchFamily="50" charset="-128"/>
              </a:rPr>
              <a:t>・職務満足感が高い</a:t>
            </a:r>
            <a:endParaRPr kumimoji="1" lang="en-US" altLang="ja-JP" sz="2000" b="1" i="0" u="none" strike="noStrike" cap="none" normalizeH="0" baseline="0" dirty="0" smtClean="0">
              <a:ln>
                <a:noFill/>
              </a:ln>
              <a:solidFill>
                <a:schemeClr val="tx1"/>
              </a:solidFill>
              <a:effectLst/>
              <a:latin typeface="MS UI Gothic" pitchFamily="50" charset="-128"/>
              <a:ea typeface="MS UI Gothic" pitchFamily="50" charset="-128"/>
            </a:endParaRPr>
          </a:p>
          <a:p>
            <a:pPr marL="95250" marR="0" indent="-95250" algn="l" defTabSz="914400" rtl="0" eaLnBrk="1" fontAlgn="base" latinLnBrk="0" hangingPunct="1">
              <a:lnSpc>
                <a:spcPct val="100000"/>
              </a:lnSpc>
              <a:spcBef>
                <a:spcPct val="0"/>
              </a:spcBef>
              <a:spcAft>
                <a:spcPct val="0"/>
              </a:spcAft>
              <a:buClrTx/>
              <a:buSzTx/>
              <a:buFontTx/>
              <a:buNone/>
              <a:tabLst/>
            </a:pPr>
            <a:r>
              <a:rPr lang="ja-JP" altLang="en-US" sz="2000" dirty="0" smtClean="0"/>
              <a:t>・抑うつや不安感が低い</a:t>
            </a:r>
            <a:endParaRPr lang="en-US" altLang="ja-JP" sz="2000" dirty="0" smtClean="0"/>
          </a:p>
          <a:p>
            <a:pPr marL="95250" marR="0" indent="-95250" algn="l"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effectLst/>
                <a:latin typeface="MS UI Gothic" pitchFamily="50" charset="-128"/>
                <a:ea typeface="MS UI Gothic" pitchFamily="50" charset="-128"/>
              </a:rPr>
              <a:t>・頭痛や腹痛などを起こし</a:t>
            </a:r>
            <a:endParaRPr kumimoji="1" lang="en-US" altLang="ja-JP" sz="2000" b="1" i="0" u="none" strike="noStrike" cap="none" normalizeH="0" baseline="0" dirty="0" smtClean="0">
              <a:ln>
                <a:noFill/>
              </a:ln>
              <a:solidFill>
                <a:schemeClr val="tx1"/>
              </a:solidFill>
              <a:effectLst/>
              <a:latin typeface="MS UI Gothic" pitchFamily="50" charset="-128"/>
              <a:ea typeface="MS UI Gothic" pitchFamily="50" charset="-128"/>
            </a:endParaRPr>
          </a:p>
          <a:p>
            <a:pPr marL="95250" marR="0" indent="-95250" algn="l" defTabSz="914400" rtl="0" eaLnBrk="1" fontAlgn="base" latinLnBrk="0" hangingPunct="1">
              <a:lnSpc>
                <a:spcPct val="100000"/>
              </a:lnSpc>
              <a:spcBef>
                <a:spcPct val="0"/>
              </a:spcBef>
              <a:spcAft>
                <a:spcPct val="0"/>
              </a:spcAft>
              <a:buClrTx/>
              <a:buSzTx/>
              <a:buFontTx/>
              <a:buNone/>
              <a:tabLst/>
            </a:pPr>
            <a:r>
              <a:rPr lang="ja-JP" altLang="en-US" sz="2000" dirty="0"/>
              <a:t>　</a:t>
            </a:r>
            <a:r>
              <a:rPr kumimoji="1" lang="ja-JP" altLang="en-US" sz="2000" b="1" i="0" u="none" strike="noStrike" cap="none" normalizeH="0" baseline="0" dirty="0" smtClean="0">
                <a:ln>
                  <a:noFill/>
                </a:ln>
                <a:solidFill>
                  <a:schemeClr val="tx1"/>
                </a:solidFill>
                <a:effectLst/>
                <a:latin typeface="MS UI Gothic" pitchFamily="50" charset="-128"/>
                <a:ea typeface="MS UI Gothic" pitchFamily="50" charset="-128"/>
              </a:rPr>
              <a:t>にくい</a:t>
            </a:r>
            <a:endParaRPr kumimoji="1" lang="en-US" altLang="ja-JP" sz="2000" b="1" i="0" u="none" strike="noStrike" cap="none" normalizeH="0" baseline="0" dirty="0" smtClean="0">
              <a:ln>
                <a:noFill/>
              </a:ln>
              <a:solidFill>
                <a:schemeClr val="tx1"/>
              </a:solidFill>
              <a:effectLst/>
              <a:latin typeface="MS UI Gothic" pitchFamily="50" charset="-128"/>
              <a:ea typeface="MS UI Gothic" pitchFamily="50" charset="-128"/>
            </a:endParaRPr>
          </a:p>
          <a:p>
            <a:pPr marL="95250" marR="0" indent="-95250" algn="l"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effectLst/>
                <a:latin typeface="MS UI Gothic" pitchFamily="50" charset="-128"/>
                <a:ea typeface="MS UI Gothic" pitchFamily="50" charset="-128"/>
              </a:rPr>
              <a:t>・欠勤が少ない</a:t>
            </a:r>
            <a:endParaRPr kumimoji="1" lang="en-US" altLang="ja-JP" sz="2000" b="1" i="0" u="none" strike="noStrike" cap="none" normalizeH="0" baseline="0" dirty="0" smtClean="0">
              <a:ln>
                <a:noFill/>
              </a:ln>
              <a:solidFill>
                <a:schemeClr val="tx1"/>
              </a:solidFill>
              <a:effectLst/>
              <a:latin typeface="MS UI Gothic" pitchFamily="50" charset="-128"/>
              <a:ea typeface="MS UI Gothic" pitchFamily="50" charset="-128"/>
            </a:endParaRPr>
          </a:p>
          <a:p>
            <a:pPr marL="95250" marR="0" indent="-95250" algn="l" defTabSz="914400" rtl="0" eaLnBrk="1" fontAlgn="base" latinLnBrk="0" hangingPunct="1">
              <a:lnSpc>
                <a:spcPct val="100000"/>
              </a:lnSpc>
              <a:spcBef>
                <a:spcPct val="0"/>
              </a:spcBef>
              <a:spcAft>
                <a:spcPct val="0"/>
              </a:spcAft>
              <a:buClrTx/>
              <a:buSzTx/>
              <a:buFontTx/>
              <a:buNone/>
              <a:tabLst/>
            </a:pPr>
            <a:endParaRPr kumimoji="1" lang="en-US" altLang="ja-JP" sz="2000" b="1" i="0" u="none" strike="noStrike" cap="none" normalizeH="0" baseline="0" dirty="0" smtClean="0">
              <a:ln>
                <a:noFill/>
              </a:ln>
              <a:solidFill>
                <a:schemeClr val="tx1"/>
              </a:solidFill>
              <a:effectLst/>
              <a:latin typeface="MS UI Gothic" pitchFamily="50" charset="-128"/>
              <a:ea typeface="MS UI Gothic" pitchFamily="50" charset="-128"/>
            </a:endParaRPr>
          </a:p>
        </p:txBody>
      </p:sp>
      <p:sp>
        <p:nvSpPr>
          <p:cNvPr id="83970" name="Rectangle 2"/>
          <p:cNvSpPr>
            <a:spLocks noGrp="1" noChangeArrowheads="1"/>
          </p:cNvSpPr>
          <p:nvPr>
            <p:ph type="title"/>
          </p:nvPr>
        </p:nvSpPr>
        <p:spPr>
          <a:xfrm>
            <a:off x="590549" y="114300"/>
            <a:ext cx="8671983" cy="596900"/>
          </a:xfrm>
          <a:ln w="25400">
            <a:solidFill>
              <a:schemeClr val="accent1"/>
            </a:solidFill>
          </a:ln>
        </p:spPr>
        <p:txBody>
          <a:bodyPr/>
          <a:lstStyle/>
          <a:p>
            <a:pPr algn="ctr" eaLnBrk="1" hangingPunct="1">
              <a:defRPr/>
            </a:pPr>
            <a:r>
              <a:rPr lang="ja-JP" altLang="en-US" dirty="0" smtClean="0">
                <a:solidFill>
                  <a:schemeClr val="tx1"/>
                </a:solidFill>
              </a:rPr>
              <a:t>職場でＳＯＣが果たす役目</a:t>
            </a:r>
          </a:p>
        </p:txBody>
      </p:sp>
      <p:sp>
        <p:nvSpPr>
          <p:cNvPr id="12" name="Rectangle 3"/>
          <p:cNvSpPr txBox="1">
            <a:spLocks noChangeArrowheads="1"/>
          </p:cNvSpPr>
          <p:nvPr/>
        </p:nvSpPr>
        <p:spPr bwMode="auto">
          <a:xfrm>
            <a:off x="2963341" y="6409273"/>
            <a:ext cx="6946890" cy="347125"/>
          </a:xfrm>
          <a:prstGeom prst="rect">
            <a:avLst/>
          </a:prstGeom>
          <a:noFill/>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400" dirty="0" smtClean="0"/>
              <a:t>出典：山崎喜比古・戸ヶ里泰典・坂野純子編：ストレス対処能力</a:t>
            </a:r>
            <a:r>
              <a:rPr lang="en-US" altLang="ja-JP" sz="1400" dirty="0" smtClean="0"/>
              <a:t>SOC</a:t>
            </a:r>
            <a:r>
              <a:rPr lang="ja-JP" altLang="en-US" sz="1400" dirty="0" err="1" smtClean="0"/>
              <a:t>、</a:t>
            </a:r>
            <a:r>
              <a:rPr lang="ja-JP" altLang="en-US" sz="1400" dirty="0" smtClean="0"/>
              <a:t>有信堂、</a:t>
            </a:r>
            <a:r>
              <a:rPr lang="en-US" altLang="ja-JP" sz="1400" dirty="0" smtClean="0"/>
              <a:t>2008</a:t>
            </a:r>
            <a:r>
              <a:rPr lang="ja-JP" altLang="en-US" sz="1400" dirty="0" smtClean="0"/>
              <a:t>　を改変</a:t>
            </a:r>
            <a:endParaRPr lang="en-US" altLang="ja-JP" sz="1400" b="1" dirty="0" smtClean="0"/>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0444" y="3158066"/>
            <a:ext cx="2456180" cy="2146300"/>
          </a:xfrm>
          <a:prstGeom prst="rect">
            <a:avLst/>
          </a:prstGeom>
        </p:spPr>
      </p:pic>
      <p:sp>
        <p:nvSpPr>
          <p:cNvPr id="13" name="Rectangle 3"/>
          <p:cNvSpPr txBox="1">
            <a:spLocks noChangeArrowheads="1"/>
          </p:cNvSpPr>
          <p:nvPr/>
        </p:nvSpPr>
        <p:spPr bwMode="auto">
          <a:xfrm>
            <a:off x="4127499" y="5304366"/>
            <a:ext cx="2142070" cy="457202"/>
          </a:xfrm>
          <a:prstGeom prst="rect">
            <a:avLst/>
          </a:prstGeom>
          <a:noFill/>
          <a:ln w="31750">
            <a:noFill/>
            <a:prstDash val="dashDot"/>
            <a:miter lim="800000"/>
            <a:headEnd/>
            <a:tailEnd/>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pPr>
            <a:r>
              <a:rPr lang="ja-JP" altLang="en-US" sz="1800" dirty="0" smtClean="0"/>
              <a:t>ＳＯＣの高い労働者</a:t>
            </a:r>
            <a:endParaRPr lang="en-US" altLang="ja-JP" sz="1800" dirty="0" smtClean="0"/>
          </a:p>
        </p:txBody>
      </p:sp>
    </p:spTree>
    <p:extLst>
      <p:ext uri="{BB962C8B-B14F-4D97-AF65-F5344CB8AC3E}">
        <p14:creationId xmlns:p14="http://schemas.microsoft.com/office/powerpoint/2010/main" val="2211782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MS UI Gothic"/>
        <a:ea typeface="MS UI Gothic"/>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9CCFF"/>
        </a:solidFill>
        <a:ln w="9525" cap="flat" cmpd="sng" algn="ctr">
          <a:solidFill>
            <a:srgbClr val="0066F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eaVert" wrap="square" lIns="91440" tIns="45720" rIns="91440" bIns="45720" numCol="1" anchor="ctr" anchorCtr="0" compatLnSpc="1">
        <a:prstTxWarp prst="textNoShape">
          <a:avLst/>
        </a:prstTxWarp>
      </a:bodyPr>
      <a:lstStyle>
        <a:defPPr marL="95250" marR="0" indent="-95250" algn="dist" defTabSz="914400" rtl="0" eaLnBrk="1" fontAlgn="base" latinLnBrk="0" hangingPunct="1">
          <a:lnSpc>
            <a:spcPct val="100000"/>
          </a:lnSpc>
          <a:spcBef>
            <a:spcPct val="0"/>
          </a:spcBef>
          <a:spcAft>
            <a:spcPct val="0"/>
          </a:spcAft>
          <a:buClrTx/>
          <a:buSzTx/>
          <a:buFontTx/>
          <a:buNone/>
          <a:tabLst/>
          <a:def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defRPr>
        </a:defPPr>
      </a:lstStyle>
    </a:spDef>
    <a:lnDef>
      <a:spPr bwMode="auto">
        <a:xfrm>
          <a:off x="0" y="0"/>
          <a:ext cx="1" cy="1"/>
        </a:xfrm>
        <a:custGeom>
          <a:avLst/>
          <a:gdLst/>
          <a:ahLst/>
          <a:cxnLst/>
          <a:rect l="0" t="0" r="0" b="0"/>
          <a:pathLst/>
        </a:custGeom>
        <a:solidFill>
          <a:srgbClr val="99CCFF"/>
        </a:solidFill>
        <a:ln w="9525" cap="flat" cmpd="sng" algn="ctr">
          <a:solidFill>
            <a:srgbClr val="0066F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eaVert" wrap="square" lIns="91440" tIns="45720" rIns="91440" bIns="45720" numCol="1" anchor="ctr" anchorCtr="0" compatLnSpc="1">
        <a:prstTxWarp prst="textNoShape">
          <a:avLst/>
        </a:prstTxWarp>
      </a:bodyPr>
      <a:lstStyle>
        <a:defPPr marL="95250" marR="0" indent="-95250" algn="dist" defTabSz="914400" rtl="0" eaLnBrk="1" fontAlgn="base" latinLnBrk="0" hangingPunct="1">
          <a:lnSpc>
            <a:spcPct val="100000"/>
          </a:lnSpc>
          <a:spcBef>
            <a:spcPct val="0"/>
          </a:spcBef>
          <a:spcAft>
            <a:spcPct val="0"/>
          </a:spcAft>
          <a:buClrTx/>
          <a:buSzTx/>
          <a:buFontTx/>
          <a:buNone/>
          <a:tabLst/>
          <a:defRPr kumimoji="1" lang="ja-JP" altLang="en-US" sz="1200" b="1" i="0" u="none" strike="noStrike" cap="none" normalizeH="0" baseline="0" smtClean="0">
            <a:ln>
              <a:noFill/>
            </a:ln>
            <a:solidFill>
              <a:schemeClr val="tx1"/>
            </a:solidFill>
            <a:effectLst/>
            <a:latin typeface="MS UI Gothic" pitchFamily="50" charset="-128"/>
            <a:ea typeface="MS UI Gothic"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1487</Words>
  <Application>Microsoft Office PowerPoint</Application>
  <PresentationFormat>A4 210 x 297 mm</PresentationFormat>
  <Paragraphs>297</Paragraphs>
  <Slides>17</Slides>
  <Notes>17</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標準デザイン</vt:lpstr>
      <vt:lpstr>ストレス対処能力　SOC ～ジョブリハーサルの受講効果を高めるために～</vt:lpstr>
      <vt:lpstr>PowerPoint プレゼンテーション</vt:lpstr>
      <vt:lpstr>疾病生成論と健康生成論</vt:lpstr>
      <vt:lpstr>健康生成論が生まれた背景</vt:lpstr>
      <vt:lpstr>ストレス対処能力　SOCとは</vt:lpstr>
      <vt:lpstr>把握可能感とは</vt:lpstr>
      <vt:lpstr>処理可能感とは</vt:lpstr>
      <vt:lpstr>有意味感とは</vt:lpstr>
      <vt:lpstr>職場でＳＯＣが果たす役目</vt:lpstr>
      <vt:lpstr>SOCはどのように育まれるのか</vt:lpstr>
      <vt:lpstr>ＳＯCを高めるには</vt:lpstr>
      <vt:lpstr>ＳＯＣを高めるには～事例で考えよう～</vt:lpstr>
      <vt:lpstr>把握可能感を高めるには</vt:lpstr>
      <vt:lpstr>処理可能感を高めるには</vt:lpstr>
      <vt:lpstr>有意味感を高めるには</vt:lpstr>
      <vt:lpstr>ＳＯＣを高めるにあたっての留意点</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2017-04-21T06:57:00Z</dcterms:created>
  <dcterms:modified xsi:type="dcterms:W3CDTF">2017-04-21T06:57:17Z</dcterms:modified>
</cp:coreProperties>
</file>