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312" r:id="rId3"/>
    <p:sldId id="314" r:id="rId4"/>
    <p:sldId id="305" r:id="rId5"/>
    <p:sldId id="322" r:id="rId6"/>
    <p:sldId id="296" r:id="rId7"/>
    <p:sldId id="309" r:id="rId8"/>
    <p:sldId id="315" r:id="rId9"/>
    <p:sldId id="316" r:id="rId10"/>
    <p:sldId id="310" r:id="rId11"/>
    <p:sldId id="307" r:id="rId12"/>
    <p:sldId id="317" r:id="rId13"/>
    <p:sldId id="275" r:id="rId14"/>
    <p:sldId id="318" r:id="rId15"/>
    <p:sldId id="289" r:id="rId16"/>
    <p:sldId id="319" r:id="rId17"/>
    <p:sldId id="274" r:id="rId18"/>
    <p:sldId id="320" r:id="rId19"/>
    <p:sldId id="302" r:id="rId20"/>
    <p:sldId id="285" r:id="rId21"/>
    <p:sldId id="323" r:id="rId22"/>
    <p:sldId id="292" r:id="rId23"/>
    <p:sldId id="303" r:id="rId24"/>
    <p:sldId id="324" r:id="rId25"/>
    <p:sldId id="276" r:id="rId26"/>
    <p:sldId id="311" r:id="rId27"/>
    <p:sldId id="294" r:id="rId28"/>
    <p:sldId id="325" r:id="rId2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51" autoAdjust="0"/>
  </p:normalViewPr>
  <p:slideViewPr>
    <p:cSldViewPr>
      <p:cViewPr varScale="1">
        <p:scale>
          <a:sx n="66" d="100"/>
          <a:sy n="66" d="100"/>
        </p:scale>
        <p:origin x="-1276" y="-56"/>
      </p:cViewPr>
      <p:guideLst>
        <p:guide orient="horz" pos="2160"/>
        <p:guide pos="2880"/>
      </p:guideLst>
    </p:cSldViewPr>
  </p:slideViewPr>
  <p:notesTextViewPr>
    <p:cViewPr>
      <p:scale>
        <a:sx n="1" d="1"/>
        <a:sy n="1" d="1"/>
      </p:scale>
      <p:origin x="0" y="0"/>
    </p:cViewPr>
  </p:notesTextViewPr>
  <p:notesViewPr>
    <p:cSldViewPr>
      <p:cViewPr varScale="1">
        <p:scale>
          <a:sx n="73" d="100"/>
          <a:sy n="73" d="100"/>
        </p:scale>
        <p:origin x="-2148" y="-9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C3347-6D97-469D-935C-69425B729F0C}" type="doc">
      <dgm:prSet loTypeId="urn:microsoft.com/office/officeart/2005/8/layout/arrow3" loCatId="relationship" qsTypeId="urn:microsoft.com/office/officeart/2005/8/quickstyle/simple1" qsCatId="simple" csTypeId="urn:microsoft.com/office/officeart/2005/8/colors/colorful5" csCatId="colorful" phldr="1"/>
      <dgm:spPr/>
      <dgm:t>
        <a:bodyPr/>
        <a:lstStyle/>
        <a:p>
          <a:endParaRPr kumimoji="1" lang="ja-JP" altLang="en-US"/>
        </a:p>
      </dgm:t>
    </dgm:pt>
    <dgm:pt modelId="{B507D8F0-58C2-44AE-8793-1BDEE2430261}">
      <dgm:prSet phldrT="[テキスト]"/>
      <dgm:spPr/>
      <dgm:t>
        <a:bodyPr/>
        <a:lstStyle/>
        <a:p>
          <a:r>
            <a:rPr kumimoji="1" lang="ja-JP" altLang="en-US" dirty="0" smtClean="0"/>
            <a:t>協調</a:t>
          </a:r>
          <a:endParaRPr kumimoji="1" lang="ja-JP" altLang="en-US" dirty="0"/>
        </a:p>
      </dgm:t>
    </dgm:pt>
    <dgm:pt modelId="{55475E1B-8379-4BA5-980D-907D0FB2D3FE}" type="parTrans" cxnId="{23B1253B-4B1E-4475-9359-4495CBBF4415}">
      <dgm:prSet/>
      <dgm:spPr/>
      <dgm:t>
        <a:bodyPr/>
        <a:lstStyle/>
        <a:p>
          <a:endParaRPr kumimoji="1" lang="ja-JP" altLang="en-US"/>
        </a:p>
      </dgm:t>
    </dgm:pt>
    <dgm:pt modelId="{30D86B15-4609-41C3-9738-7D2090417A9D}" type="sibTrans" cxnId="{23B1253B-4B1E-4475-9359-4495CBBF4415}">
      <dgm:prSet/>
      <dgm:spPr/>
      <dgm:t>
        <a:bodyPr/>
        <a:lstStyle/>
        <a:p>
          <a:endParaRPr kumimoji="1" lang="ja-JP" altLang="en-US"/>
        </a:p>
      </dgm:t>
    </dgm:pt>
    <dgm:pt modelId="{98CD4982-07F4-4376-95C6-80834AA95CDC}">
      <dgm:prSet phldrT="[テキスト]"/>
      <dgm:spPr/>
      <dgm:t>
        <a:bodyPr/>
        <a:lstStyle/>
        <a:p>
          <a:r>
            <a:rPr kumimoji="1" lang="ja-JP" altLang="en-US" dirty="0" smtClean="0"/>
            <a:t>競争</a:t>
          </a:r>
          <a:endParaRPr kumimoji="1" lang="en-US" altLang="ja-JP" dirty="0" smtClean="0"/>
        </a:p>
        <a:p>
          <a:r>
            <a:rPr kumimoji="1" lang="ja-JP" altLang="en-US" dirty="0" smtClean="0"/>
            <a:t>（対立）</a:t>
          </a:r>
          <a:endParaRPr kumimoji="1" lang="ja-JP" altLang="en-US" dirty="0"/>
        </a:p>
      </dgm:t>
    </dgm:pt>
    <dgm:pt modelId="{1D8C573E-6FAB-4F82-8268-EEAA4BF0843E}" type="parTrans" cxnId="{AD0FC4B4-7FA8-4010-816A-17560B749A4F}">
      <dgm:prSet/>
      <dgm:spPr/>
      <dgm:t>
        <a:bodyPr/>
        <a:lstStyle/>
        <a:p>
          <a:endParaRPr kumimoji="1" lang="ja-JP" altLang="en-US"/>
        </a:p>
      </dgm:t>
    </dgm:pt>
    <dgm:pt modelId="{B48E07B3-8555-48E4-AA9C-E75129219AFA}" type="sibTrans" cxnId="{AD0FC4B4-7FA8-4010-816A-17560B749A4F}">
      <dgm:prSet/>
      <dgm:spPr/>
      <dgm:t>
        <a:bodyPr/>
        <a:lstStyle/>
        <a:p>
          <a:endParaRPr kumimoji="1" lang="ja-JP" altLang="en-US"/>
        </a:p>
      </dgm:t>
    </dgm:pt>
    <dgm:pt modelId="{EA70C67D-96A1-4E93-88F7-69F5BB5B8E17}" type="pres">
      <dgm:prSet presAssocID="{C5AC3347-6D97-469D-935C-69425B729F0C}" presName="compositeShape" presStyleCnt="0">
        <dgm:presLayoutVars>
          <dgm:chMax val="2"/>
          <dgm:dir/>
          <dgm:resizeHandles val="exact"/>
        </dgm:presLayoutVars>
      </dgm:prSet>
      <dgm:spPr/>
      <dgm:t>
        <a:bodyPr/>
        <a:lstStyle/>
        <a:p>
          <a:endParaRPr kumimoji="1" lang="ja-JP" altLang="en-US"/>
        </a:p>
      </dgm:t>
    </dgm:pt>
    <dgm:pt modelId="{A56C5873-FA26-49DC-9C13-AA3A0E4B30C8}" type="pres">
      <dgm:prSet presAssocID="{C5AC3347-6D97-469D-935C-69425B729F0C}" presName="divider" presStyleLbl="fgShp" presStyleIdx="0" presStyleCnt="1"/>
      <dgm:spPr/>
    </dgm:pt>
    <dgm:pt modelId="{44214EB4-11B6-45BC-BC3D-167F2750DD69}" type="pres">
      <dgm:prSet presAssocID="{B507D8F0-58C2-44AE-8793-1BDEE2430261}" presName="downArrow" presStyleLbl="node1" presStyleIdx="0" presStyleCnt="2"/>
      <dgm:spPr/>
    </dgm:pt>
    <dgm:pt modelId="{23030BF6-82C6-4993-A0D9-41BECB09805A}" type="pres">
      <dgm:prSet presAssocID="{B507D8F0-58C2-44AE-8793-1BDEE2430261}" presName="downArrowText" presStyleLbl="revTx" presStyleIdx="0" presStyleCnt="2" custLinFactNeighborX="-17578" custLinFactNeighborY="1505">
        <dgm:presLayoutVars>
          <dgm:bulletEnabled val="1"/>
        </dgm:presLayoutVars>
      </dgm:prSet>
      <dgm:spPr/>
      <dgm:t>
        <a:bodyPr/>
        <a:lstStyle/>
        <a:p>
          <a:endParaRPr kumimoji="1" lang="ja-JP" altLang="en-US"/>
        </a:p>
      </dgm:t>
    </dgm:pt>
    <dgm:pt modelId="{0AAEBF87-B93D-44CD-8BC1-0769A9719AF8}" type="pres">
      <dgm:prSet presAssocID="{98CD4982-07F4-4376-95C6-80834AA95CDC}" presName="upArrow" presStyleLbl="node1" presStyleIdx="1" presStyleCnt="2"/>
      <dgm:spPr/>
    </dgm:pt>
    <dgm:pt modelId="{68B70DB8-C27D-48F4-90BF-E11558A81168}" type="pres">
      <dgm:prSet presAssocID="{98CD4982-07F4-4376-95C6-80834AA95CDC}" presName="upArrowText" presStyleLbl="revTx" presStyleIdx="1" presStyleCnt="2" custScaleX="156386" custLinFactNeighborX="21876" custLinFactNeighborY="-219">
        <dgm:presLayoutVars>
          <dgm:bulletEnabled val="1"/>
        </dgm:presLayoutVars>
      </dgm:prSet>
      <dgm:spPr/>
      <dgm:t>
        <a:bodyPr/>
        <a:lstStyle/>
        <a:p>
          <a:endParaRPr kumimoji="1" lang="ja-JP" altLang="en-US"/>
        </a:p>
      </dgm:t>
    </dgm:pt>
  </dgm:ptLst>
  <dgm:cxnLst>
    <dgm:cxn modelId="{23B1253B-4B1E-4475-9359-4495CBBF4415}" srcId="{C5AC3347-6D97-469D-935C-69425B729F0C}" destId="{B507D8F0-58C2-44AE-8793-1BDEE2430261}" srcOrd="0" destOrd="0" parTransId="{55475E1B-8379-4BA5-980D-907D0FB2D3FE}" sibTransId="{30D86B15-4609-41C3-9738-7D2090417A9D}"/>
    <dgm:cxn modelId="{4ED5E8EC-3781-4C2F-9DD1-2DC8E2E70EB6}" type="presOf" srcId="{B507D8F0-58C2-44AE-8793-1BDEE2430261}" destId="{23030BF6-82C6-4993-A0D9-41BECB09805A}" srcOrd="0" destOrd="0" presId="urn:microsoft.com/office/officeart/2005/8/layout/arrow3"/>
    <dgm:cxn modelId="{31DE2A6A-D102-4005-8BF7-C9BD85537C82}" type="presOf" srcId="{C5AC3347-6D97-469D-935C-69425B729F0C}" destId="{EA70C67D-96A1-4E93-88F7-69F5BB5B8E17}" srcOrd="0" destOrd="0" presId="urn:microsoft.com/office/officeart/2005/8/layout/arrow3"/>
    <dgm:cxn modelId="{AD0FC4B4-7FA8-4010-816A-17560B749A4F}" srcId="{C5AC3347-6D97-469D-935C-69425B729F0C}" destId="{98CD4982-07F4-4376-95C6-80834AA95CDC}" srcOrd="1" destOrd="0" parTransId="{1D8C573E-6FAB-4F82-8268-EEAA4BF0843E}" sibTransId="{B48E07B3-8555-48E4-AA9C-E75129219AFA}"/>
    <dgm:cxn modelId="{5D487110-B510-491F-AF53-E4D0D7D4472C}" type="presOf" srcId="{98CD4982-07F4-4376-95C6-80834AA95CDC}" destId="{68B70DB8-C27D-48F4-90BF-E11558A81168}" srcOrd="0" destOrd="0" presId="urn:microsoft.com/office/officeart/2005/8/layout/arrow3"/>
    <dgm:cxn modelId="{CC30FEF9-F17C-469F-914E-E9820675EF66}" type="presParOf" srcId="{EA70C67D-96A1-4E93-88F7-69F5BB5B8E17}" destId="{A56C5873-FA26-49DC-9C13-AA3A0E4B30C8}" srcOrd="0" destOrd="0" presId="urn:microsoft.com/office/officeart/2005/8/layout/arrow3"/>
    <dgm:cxn modelId="{2F45C97C-E49E-4570-A826-0977CD2D1C22}" type="presParOf" srcId="{EA70C67D-96A1-4E93-88F7-69F5BB5B8E17}" destId="{44214EB4-11B6-45BC-BC3D-167F2750DD69}" srcOrd="1" destOrd="0" presId="urn:microsoft.com/office/officeart/2005/8/layout/arrow3"/>
    <dgm:cxn modelId="{D86DC03F-EEF9-49C7-8292-D756EAF17391}" type="presParOf" srcId="{EA70C67D-96A1-4E93-88F7-69F5BB5B8E17}" destId="{23030BF6-82C6-4993-A0D9-41BECB09805A}" srcOrd="2" destOrd="0" presId="urn:microsoft.com/office/officeart/2005/8/layout/arrow3"/>
    <dgm:cxn modelId="{2AC5B27A-9EDC-4EAC-9556-FC42E164D57A}" type="presParOf" srcId="{EA70C67D-96A1-4E93-88F7-69F5BB5B8E17}" destId="{0AAEBF87-B93D-44CD-8BC1-0769A9719AF8}" srcOrd="3" destOrd="0" presId="urn:microsoft.com/office/officeart/2005/8/layout/arrow3"/>
    <dgm:cxn modelId="{3AE7CD98-A71C-4315-A76C-9EADE806A5A9}" type="presParOf" srcId="{EA70C67D-96A1-4E93-88F7-69F5BB5B8E17}" destId="{68B70DB8-C27D-48F4-90BF-E11558A8116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AC3475-52ED-409C-AD04-309E70CA2E68}" type="doc">
      <dgm:prSet loTypeId="urn:microsoft.com/office/officeart/2005/8/layout/matrix1" loCatId="matrix" qsTypeId="urn:microsoft.com/office/officeart/2005/8/quickstyle/simple1" qsCatId="simple" csTypeId="urn:microsoft.com/office/officeart/2005/8/colors/colorful2" csCatId="colorful" phldr="1"/>
      <dgm:spPr/>
      <dgm:t>
        <a:bodyPr/>
        <a:lstStyle/>
        <a:p>
          <a:endParaRPr kumimoji="1" lang="ja-JP" altLang="en-US"/>
        </a:p>
      </dgm:t>
    </dgm:pt>
    <dgm:pt modelId="{1A2036B6-4E72-42B7-8FEA-08B92644F6E3}">
      <dgm:prSet phldrT="[テキスト]" custT="1"/>
      <dgm:spPr/>
      <dgm:t>
        <a:bodyPr/>
        <a:lstStyle/>
        <a:p>
          <a:r>
            <a:rPr kumimoji="1" lang="ja-JP" altLang="en-US" sz="2800" dirty="0" smtClean="0"/>
            <a:t>妥協</a:t>
          </a:r>
          <a:endParaRPr kumimoji="1" lang="ja-JP" altLang="en-US" sz="2800" dirty="0"/>
        </a:p>
      </dgm:t>
    </dgm:pt>
    <dgm:pt modelId="{BCB7E540-9146-4DC1-8A5B-CC8F306CB164}" type="parTrans" cxnId="{AD8CDF77-A738-48DC-A4D8-1987B1187CB2}">
      <dgm:prSet/>
      <dgm:spPr/>
      <dgm:t>
        <a:bodyPr/>
        <a:lstStyle/>
        <a:p>
          <a:endParaRPr kumimoji="1" lang="ja-JP" altLang="en-US" sz="2800"/>
        </a:p>
      </dgm:t>
    </dgm:pt>
    <dgm:pt modelId="{EC202A6F-1F83-4F8E-B04C-2EB7AE54ED92}" type="sibTrans" cxnId="{AD8CDF77-A738-48DC-A4D8-1987B1187CB2}">
      <dgm:prSet/>
      <dgm:spPr/>
      <dgm:t>
        <a:bodyPr/>
        <a:lstStyle/>
        <a:p>
          <a:endParaRPr kumimoji="1" lang="ja-JP" altLang="en-US" sz="2800"/>
        </a:p>
      </dgm:t>
    </dgm:pt>
    <dgm:pt modelId="{647BDB2B-5DD9-4330-B5D3-0AFAE8DC6F7D}">
      <dgm:prSet phldrT="[テキスト]" custT="1"/>
      <dgm:spPr/>
      <dgm:t>
        <a:bodyPr/>
        <a:lstStyle/>
        <a:p>
          <a:r>
            <a:rPr kumimoji="1" lang="ja-JP" altLang="en-US" sz="2800" dirty="0" smtClean="0"/>
            <a:t>主張的</a:t>
          </a:r>
          <a:endParaRPr kumimoji="1" lang="ja-JP" altLang="en-US" sz="2800" dirty="0"/>
        </a:p>
      </dgm:t>
    </dgm:pt>
    <dgm:pt modelId="{63A3DDB3-C270-49D2-A0C9-2B09963192CB}" type="parTrans" cxnId="{B6F57163-61F7-4737-A637-B911B9990A99}">
      <dgm:prSet/>
      <dgm:spPr/>
      <dgm:t>
        <a:bodyPr/>
        <a:lstStyle/>
        <a:p>
          <a:endParaRPr kumimoji="1" lang="ja-JP" altLang="en-US" sz="2800"/>
        </a:p>
      </dgm:t>
    </dgm:pt>
    <dgm:pt modelId="{69E443B4-375E-4C01-8214-CB6674EEB016}" type="sibTrans" cxnId="{B6F57163-61F7-4737-A637-B911B9990A99}">
      <dgm:prSet/>
      <dgm:spPr/>
      <dgm:t>
        <a:bodyPr/>
        <a:lstStyle/>
        <a:p>
          <a:endParaRPr kumimoji="1" lang="ja-JP" altLang="en-US" sz="2800"/>
        </a:p>
      </dgm:t>
    </dgm:pt>
    <dgm:pt modelId="{3A42B8B9-C05A-428E-A1E5-29AF1E48CF57}">
      <dgm:prSet phldrT="[テキスト]" custT="1"/>
      <dgm:spPr/>
      <dgm:t>
        <a:bodyPr/>
        <a:lstStyle/>
        <a:p>
          <a:r>
            <a:rPr kumimoji="1" lang="ja-JP" altLang="en-US" sz="2800" dirty="0" smtClean="0"/>
            <a:t>統合的</a:t>
          </a:r>
          <a:endParaRPr kumimoji="1" lang="ja-JP" altLang="en-US" sz="2800" dirty="0"/>
        </a:p>
      </dgm:t>
    </dgm:pt>
    <dgm:pt modelId="{14F7ECF5-2A39-4563-A258-0A1415ED39FD}" type="parTrans" cxnId="{FEDA3166-A2E1-450C-A227-990D59404ADD}">
      <dgm:prSet/>
      <dgm:spPr/>
      <dgm:t>
        <a:bodyPr/>
        <a:lstStyle/>
        <a:p>
          <a:endParaRPr kumimoji="1" lang="ja-JP" altLang="en-US" sz="2800"/>
        </a:p>
      </dgm:t>
    </dgm:pt>
    <dgm:pt modelId="{EF1DE00C-8094-48DB-BD1F-C24BACD6AB0C}" type="sibTrans" cxnId="{FEDA3166-A2E1-450C-A227-990D59404ADD}">
      <dgm:prSet/>
      <dgm:spPr/>
      <dgm:t>
        <a:bodyPr/>
        <a:lstStyle/>
        <a:p>
          <a:endParaRPr kumimoji="1" lang="ja-JP" altLang="en-US" sz="2800"/>
        </a:p>
      </dgm:t>
    </dgm:pt>
    <dgm:pt modelId="{2C330F47-B440-4E46-B008-814B2DDA6442}">
      <dgm:prSet phldrT="[テキスト]" custT="1"/>
      <dgm:spPr/>
      <dgm:t>
        <a:bodyPr/>
        <a:lstStyle/>
        <a:p>
          <a:r>
            <a:rPr kumimoji="1" lang="ja-JP" altLang="en-US" sz="2800" dirty="0" smtClean="0"/>
            <a:t>回避的</a:t>
          </a:r>
          <a:endParaRPr kumimoji="1" lang="ja-JP" altLang="en-US" sz="2800" dirty="0"/>
        </a:p>
      </dgm:t>
    </dgm:pt>
    <dgm:pt modelId="{6D7754BC-F4BE-4C9E-AB06-F353FCFCD292}" type="parTrans" cxnId="{C726A666-4EE2-4CB9-8C08-D593BEB7EEF8}">
      <dgm:prSet/>
      <dgm:spPr/>
      <dgm:t>
        <a:bodyPr/>
        <a:lstStyle/>
        <a:p>
          <a:endParaRPr kumimoji="1" lang="ja-JP" altLang="en-US" sz="2800"/>
        </a:p>
      </dgm:t>
    </dgm:pt>
    <dgm:pt modelId="{1262D6E0-DD6F-46C8-AFD5-BEB56E6B04D2}" type="sibTrans" cxnId="{C726A666-4EE2-4CB9-8C08-D593BEB7EEF8}">
      <dgm:prSet/>
      <dgm:spPr/>
      <dgm:t>
        <a:bodyPr/>
        <a:lstStyle/>
        <a:p>
          <a:endParaRPr kumimoji="1" lang="ja-JP" altLang="en-US" sz="2800"/>
        </a:p>
      </dgm:t>
    </dgm:pt>
    <dgm:pt modelId="{160955AF-FE30-4250-8C62-5A60A98AE657}">
      <dgm:prSet phldrT="[テキスト]" custT="1"/>
      <dgm:spPr/>
      <dgm:t>
        <a:bodyPr/>
        <a:lstStyle/>
        <a:p>
          <a:r>
            <a:rPr kumimoji="1" lang="ja-JP" altLang="en-US" sz="2800" dirty="0" smtClean="0"/>
            <a:t>譲歩的</a:t>
          </a:r>
          <a:endParaRPr kumimoji="1" lang="ja-JP" altLang="en-US" sz="2800" dirty="0"/>
        </a:p>
      </dgm:t>
    </dgm:pt>
    <dgm:pt modelId="{7E1D19E5-4906-44D3-9891-BAC79725CD27}" type="parTrans" cxnId="{838E570B-40BB-4B66-84AE-7C4533AFA7B2}">
      <dgm:prSet/>
      <dgm:spPr/>
      <dgm:t>
        <a:bodyPr/>
        <a:lstStyle/>
        <a:p>
          <a:endParaRPr kumimoji="1" lang="ja-JP" altLang="en-US" sz="2800"/>
        </a:p>
      </dgm:t>
    </dgm:pt>
    <dgm:pt modelId="{7081B923-8B10-4B59-95C2-5738FD6EB47E}" type="sibTrans" cxnId="{838E570B-40BB-4B66-84AE-7C4533AFA7B2}">
      <dgm:prSet/>
      <dgm:spPr/>
      <dgm:t>
        <a:bodyPr/>
        <a:lstStyle/>
        <a:p>
          <a:endParaRPr kumimoji="1" lang="ja-JP" altLang="en-US" sz="2800"/>
        </a:p>
      </dgm:t>
    </dgm:pt>
    <dgm:pt modelId="{F247AE6A-2C5A-4C0A-8D7A-239266C91ACF}" type="pres">
      <dgm:prSet presAssocID="{48AC3475-52ED-409C-AD04-309E70CA2E68}" presName="diagram" presStyleCnt="0">
        <dgm:presLayoutVars>
          <dgm:chMax val="1"/>
          <dgm:dir/>
          <dgm:animLvl val="ctr"/>
          <dgm:resizeHandles val="exact"/>
        </dgm:presLayoutVars>
      </dgm:prSet>
      <dgm:spPr/>
      <dgm:t>
        <a:bodyPr/>
        <a:lstStyle/>
        <a:p>
          <a:endParaRPr kumimoji="1" lang="ja-JP" altLang="en-US"/>
        </a:p>
      </dgm:t>
    </dgm:pt>
    <dgm:pt modelId="{36E41BD7-E5AC-4ABB-9C66-8E510A3105CB}" type="pres">
      <dgm:prSet presAssocID="{48AC3475-52ED-409C-AD04-309E70CA2E68}" presName="matrix" presStyleCnt="0"/>
      <dgm:spPr/>
    </dgm:pt>
    <dgm:pt modelId="{93ABF726-D95B-4282-92C7-2947F95DE6BC}" type="pres">
      <dgm:prSet presAssocID="{48AC3475-52ED-409C-AD04-309E70CA2E68}" presName="tile1" presStyleLbl="node1" presStyleIdx="0" presStyleCnt="4" custLinFactNeighborY="-15299"/>
      <dgm:spPr/>
      <dgm:t>
        <a:bodyPr/>
        <a:lstStyle/>
        <a:p>
          <a:endParaRPr kumimoji="1" lang="ja-JP" altLang="en-US"/>
        </a:p>
      </dgm:t>
    </dgm:pt>
    <dgm:pt modelId="{157D3EA9-9F41-43EC-9747-84555AA9BC21}" type="pres">
      <dgm:prSet presAssocID="{48AC3475-52ED-409C-AD04-309E70CA2E68}" presName="tile1text" presStyleLbl="node1" presStyleIdx="0" presStyleCnt="4">
        <dgm:presLayoutVars>
          <dgm:chMax val="0"/>
          <dgm:chPref val="0"/>
          <dgm:bulletEnabled val="1"/>
        </dgm:presLayoutVars>
      </dgm:prSet>
      <dgm:spPr/>
      <dgm:t>
        <a:bodyPr/>
        <a:lstStyle/>
        <a:p>
          <a:endParaRPr kumimoji="1" lang="ja-JP" altLang="en-US"/>
        </a:p>
      </dgm:t>
    </dgm:pt>
    <dgm:pt modelId="{FA6D94CD-13EB-48E1-AFB0-7D69C45AEE93}" type="pres">
      <dgm:prSet presAssocID="{48AC3475-52ED-409C-AD04-309E70CA2E68}" presName="tile2" presStyleLbl="node1" presStyleIdx="1" presStyleCnt="4"/>
      <dgm:spPr/>
      <dgm:t>
        <a:bodyPr/>
        <a:lstStyle/>
        <a:p>
          <a:endParaRPr kumimoji="1" lang="ja-JP" altLang="en-US"/>
        </a:p>
      </dgm:t>
    </dgm:pt>
    <dgm:pt modelId="{1533FB2A-A6EC-47CF-9E0B-D26EDBF2A353}" type="pres">
      <dgm:prSet presAssocID="{48AC3475-52ED-409C-AD04-309E70CA2E68}" presName="tile2text" presStyleLbl="node1" presStyleIdx="1" presStyleCnt="4">
        <dgm:presLayoutVars>
          <dgm:chMax val="0"/>
          <dgm:chPref val="0"/>
          <dgm:bulletEnabled val="1"/>
        </dgm:presLayoutVars>
      </dgm:prSet>
      <dgm:spPr/>
      <dgm:t>
        <a:bodyPr/>
        <a:lstStyle/>
        <a:p>
          <a:endParaRPr kumimoji="1" lang="ja-JP" altLang="en-US"/>
        </a:p>
      </dgm:t>
    </dgm:pt>
    <dgm:pt modelId="{45E37AA4-4BAA-47AE-9EBB-DF0B5E2700F1}" type="pres">
      <dgm:prSet presAssocID="{48AC3475-52ED-409C-AD04-309E70CA2E68}" presName="tile3" presStyleLbl="node1" presStyleIdx="2" presStyleCnt="4"/>
      <dgm:spPr/>
      <dgm:t>
        <a:bodyPr/>
        <a:lstStyle/>
        <a:p>
          <a:endParaRPr kumimoji="1" lang="ja-JP" altLang="en-US"/>
        </a:p>
      </dgm:t>
    </dgm:pt>
    <dgm:pt modelId="{3910263D-4331-4313-9C1E-C8D0EB655800}" type="pres">
      <dgm:prSet presAssocID="{48AC3475-52ED-409C-AD04-309E70CA2E68}" presName="tile3text" presStyleLbl="node1" presStyleIdx="2" presStyleCnt="4">
        <dgm:presLayoutVars>
          <dgm:chMax val="0"/>
          <dgm:chPref val="0"/>
          <dgm:bulletEnabled val="1"/>
        </dgm:presLayoutVars>
      </dgm:prSet>
      <dgm:spPr/>
      <dgm:t>
        <a:bodyPr/>
        <a:lstStyle/>
        <a:p>
          <a:endParaRPr kumimoji="1" lang="ja-JP" altLang="en-US"/>
        </a:p>
      </dgm:t>
    </dgm:pt>
    <dgm:pt modelId="{91DD3D82-42C5-4170-8C59-C066C2D7C25B}" type="pres">
      <dgm:prSet presAssocID="{48AC3475-52ED-409C-AD04-309E70CA2E68}" presName="tile4" presStyleLbl="node1" presStyleIdx="3" presStyleCnt="4"/>
      <dgm:spPr/>
      <dgm:t>
        <a:bodyPr/>
        <a:lstStyle/>
        <a:p>
          <a:endParaRPr kumimoji="1" lang="ja-JP" altLang="en-US"/>
        </a:p>
      </dgm:t>
    </dgm:pt>
    <dgm:pt modelId="{3362A4A8-1DFA-4045-87F7-8A8ED67D14DD}" type="pres">
      <dgm:prSet presAssocID="{48AC3475-52ED-409C-AD04-309E70CA2E68}" presName="tile4text" presStyleLbl="node1" presStyleIdx="3" presStyleCnt="4">
        <dgm:presLayoutVars>
          <dgm:chMax val="0"/>
          <dgm:chPref val="0"/>
          <dgm:bulletEnabled val="1"/>
        </dgm:presLayoutVars>
      </dgm:prSet>
      <dgm:spPr/>
      <dgm:t>
        <a:bodyPr/>
        <a:lstStyle/>
        <a:p>
          <a:endParaRPr kumimoji="1" lang="ja-JP" altLang="en-US"/>
        </a:p>
      </dgm:t>
    </dgm:pt>
    <dgm:pt modelId="{0DCE14A1-AD31-4AC2-9C10-6B339AB73B92}" type="pres">
      <dgm:prSet presAssocID="{48AC3475-52ED-409C-AD04-309E70CA2E68}" presName="centerTile" presStyleLbl="fgShp" presStyleIdx="0" presStyleCnt="1" custScaleX="146667" custScaleY="173913">
        <dgm:presLayoutVars>
          <dgm:chMax val="0"/>
          <dgm:chPref val="0"/>
        </dgm:presLayoutVars>
      </dgm:prSet>
      <dgm:spPr/>
      <dgm:t>
        <a:bodyPr/>
        <a:lstStyle/>
        <a:p>
          <a:endParaRPr kumimoji="1" lang="ja-JP" altLang="en-US"/>
        </a:p>
      </dgm:t>
    </dgm:pt>
  </dgm:ptLst>
  <dgm:cxnLst>
    <dgm:cxn modelId="{838E570B-40BB-4B66-84AE-7C4533AFA7B2}" srcId="{1A2036B6-4E72-42B7-8FEA-08B92644F6E3}" destId="{160955AF-FE30-4250-8C62-5A60A98AE657}" srcOrd="3" destOrd="0" parTransId="{7E1D19E5-4906-44D3-9891-BAC79725CD27}" sibTransId="{7081B923-8B10-4B59-95C2-5738FD6EB47E}"/>
    <dgm:cxn modelId="{6F7F17AB-3F74-4A01-919F-9339C0ABFF7C}" type="presOf" srcId="{1A2036B6-4E72-42B7-8FEA-08B92644F6E3}" destId="{0DCE14A1-AD31-4AC2-9C10-6B339AB73B92}" srcOrd="0" destOrd="0" presId="urn:microsoft.com/office/officeart/2005/8/layout/matrix1"/>
    <dgm:cxn modelId="{FEDA3166-A2E1-450C-A227-990D59404ADD}" srcId="{1A2036B6-4E72-42B7-8FEA-08B92644F6E3}" destId="{3A42B8B9-C05A-428E-A1E5-29AF1E48CF57}" srcOrd="1" destOrd="0" parTransId="{14F7ECF5-2A39-4563-A258-0A1415ED39FD}" sibTransId="{EF1DE00C-8094-48DB-BD1F-C24BACD6AB0C}"/>
    <dgm:cxn modelId="{C726A666-4EE2-4CB9-8C08-D593BEB7EEF8}" srcId="{1A2036B6-4E72-42B7-8FEA-08B92644F6E3}" destId="{2C330F47-B440-4E46-B008-814B2DDA6442}" srcOrd="2" destOrd="0" parTransId="{6D7754BC-F4BE-4C9E-AB06-F353FCFCD292}" sibTransId="{1262D6E0-DD6F-46C8-AFD5-BEB56E6B04D2}"/>
    <dgm:cxn modelId="{BF9EA3F1-3C79-40C7-836B-4F2A22B0514A}" type="presOf" srcId="{3A42B8B9-C05A-428E-A1E5-29AF1E48CF57}" destId="{FA6D94CD-13EB-48E1-AFB0-7D69C45AEE93}" srcOrd="0" destOrd="0" presId="urn:microsoft.com/office/officeart/2005/8/layout/matrix1"/>
    <dgm:cxn modelId="{AD8CDF77-A738-48DC-A4D8-1987B1187CB2}" srcId="{48AC3475-52ED-409C-AD04-309E70CA2E68}" destId="{1A2036B6-4E72-42B7-8FEA-08B92644F6E3}" srcOrd="0" destOrd="0" parTransId="{BCB7E540-9146-4DC1-8A5B-CC8F306CB164}" sibTransId="{EC202A6F-1F83-4F8E-B04C-2EB7AE54ED92}"/>
    <dgm:cxn modelId="{2EAFA02E-96BA-4A5D-A1A3-C691A311BD46}" type="presOf" srcId="{647BDB2B-5DD9-4330-B5D3-0AFAE8DC6F7D}" destId="{93ABF726-D95B-4282-92C7-2947F95DE6BC}" srcOrd="0" destOrd="0" presId="urn:microsoft.com/office/officeart/2005/8/layout/matrix1"/>
    <dgm:cxn modelId="{E02A886F-EE42-4802-9FAB-6D8CFE8D4E2A}" type="presOf" srcId="{647BDB2B-5DD9-4330-B5D3-0AFAE8DC6F7D}" destId="{157D3EA9-9F41-43EC-9747-84555AA9BC21}" srcOrd="1" destOrd="0" presId="urn:microsoft.com/office/officeart/2005/8/layout/matrix1"/>
    <dgm:cxn modelId="{D8B61EB7-FCF3-4F67-AA45-BE7EDA7EFFBF}" type="presOf" srcId="{2C330F47-B440-4E46-B008-814B2DDA6442}" destId="{3910263D-4331-4313-9C1E-C8D0EB655800}" srcOrd="1" destOrd="0" presId="urn:microsoft.com/office/officeart/2005/8/layout/matrix1"/>
    <dgm:cxn modelId="{55C7521F-C13C-4983-B387-AA8F5A926170}" type="presOf" srcId="{3A42B8B9-C05A-428E-A1E5-29AF1E48CF57}" destId="{1533FB2A-A6EC-47CF-9E0B-D26EDBF2A353}" srcOrd="1" destOrd="0" presId="urn:microsoft.com/office/officeart/2005/8/layout/matrix1"/>
    <dgm:cxn modelId="{04C15310-2967-426B-A40C-68481F7D6A43}" type="presOf" srcId="{160955AF-FE30-4250-8C62-5A60A98AE657}" destId="{91DD3D82-42C5-4170-8C59-C066C2D7C25B}" srcOrd="0" destOrd="0" presId="urn:microsoft.com/office/officeart/2005/8/layout/matrix1"/>
    <dgm:cxn modelId="{99B3BBBA-B1F2-413C-BFCB-FD01DF866E6C}" type="presOf" srcId="{48AC3475-52ED-409C-AD04-309E70CA2E68}" destId="{F247AE6A-2C5A-4C0A-8D7A-239266C91ACF}" srcOrd="0" destOrd="0" presId="urn:microsoft.com/office/officeart/2005/8/layout/matrix1"/>
    <dgm:cxn modelId="{4940C69F-B437-482A-8313-5552DB17B809}" type="presOf" srcId="{2C330F47-B440-4E46-B008-814B2DDA6442}" destId="{45E37AA4-4BAA-47AE-9EBB-DF0B5E2700F1}" srcOrd="0" destOrd="0" presId="urn:microsoft.com/office/officeart/2005/8/layout/matrix1"/>
    <dgm:cxn modelId="{F3B64DCD-15DB-4CDB-95FF-1A689D16799D}" type="presOf" srcId="{160955AF-FE30-4250-8C62-5A60A98AE657}" destId="{3362A4A8-1DFA-4045-87F7-8A8ED67D14DD}" srcOrd="1" destOrd="0" presId="urn:microsoft.com/office/officeart/2005/8/layout/matrix1"/>
    <dgm:cxn modelId="{B6F57163-61F7-4737-A637-B911B9990A99}" srcId="{1A2036B6-4E72-42B7-8FEA-08B92644F6E3}" destId="{647BDB2B-5DD9-4330-B5D3-0AFAE8DC6F7D}" srcOrd="0" destOrd="0" parTransId="{63A3DDB3-C270-49D2-A0C9-2B09963192CB}" sibTransId="{69E443B4-375E-4C01-8214-CB6674EEB016}"/>
    <dgm:cxn modelId="{47290C5C-4542-4802-A2DC-CC51D3FD55A2}" type="presParOf" srcId="{F247AE6A-2C5A-4C0A-8D7A-239266C91ACF}" destId="{36E41BD7-E5AC-4ABB-9C66-8E510A3105CB}" srcOrd="0" destOrd="0" presId="urn:microsoft.com/office/officeart/2005/8/layout/matrix1"/>
    <dgm:cxn modelId="{1AFBB4FF-0529-493A-89BF-2031D980551B}" type="presParOf" srcId="{36E41BD7-E5AC-4ABB-9C66-8E510A3105CB}" destId="{93ABF726-D95B-4282-92C7-2947F95DE6BC}" srcOrd="0" destOrd="0" presId="urn:microsoft.com/office/officeart/2005/8/layout/matrix1"/>
    <dgm:cxn modelId="{F11471D2-9F0A-499D-8643-95689D38B048}" type="presParOf" srcId="{36E41BD7-E5AC-4ABB-9C66-8E510A3105CB}" destId="{157D3EA9-9F41-43EC-9747-84555AA9BC21}" srcOrd="1" destOrd="0" presId="urn:microsoft.com/office/officeart/2005/8/layout/matrix1"/>
    <dgm:cxn modelId="{D1C84080-3B76-428F-A2C5-96925D385BBF}" type="presParOf" srcId="{36E41BD7-E5AC-4ABB-9C66-8E510A3105CB}" destId="{FA6D94CD-13EB-48E1-AFB0-7D69C45AEE93}" srcOrd="2" destOrd="0" presId="urn:microsoft.com/office/officeart/2005/8/layout/matrix1"/>
    <dgm:cxn modelId="{30B5EC0E-943F-41F9-BF37-867C4B66307F}" type="presParOf" srcId="{36E41BD7-E5AC-4ABB-9C66-8E510A3105CB}" destId="{1533FB2A-A6EC-47CF-9E0B-D26EDBF2A353}" srcOrd="3" destOrd="0" presId="urn:microsoft.com/office/officeart/2005/8/layout/matrix1"/>
    <dgm:cxn modelId="{14CB9E4B-635A-473C-971E-CD618C4DA68C}" type="presParOf" srcId="{36E41BD7-E5AC-4ABB-9C66-8E510A3105CB}" destId="{45E37AA4-4BAA-47AE-9EBB-DF0B5E2700F1}" srcOrd="4" destOrd="0" presId="urn:microsoft.com/office/officeart/2005/8/layout/matrix1"/>
    <dgm:cxn modelId="{1666C87F-36A0-4491-AA01-33D87557D4F3}" type="presParOf" srcId="{36E41BD7-E5AC-4ABB-9C66-8E510A3105CB}" destId="{3910263D-4331-4313-9C1E-C8D0EB655800}" srcOrd="5" destOrd="0" presId="urn:microsoft.com/office/officeart/2005/8/layout/matrix1"/>
    <dgm:cxn modelId="{7861DFAF-F369-4236-BE9B-325ADDC2F18B}" type="presParOf" srcId="{36E41BD7-E5AC-4ABB-9C66-8E510A3105CB}" destId="{91DD3D82-42C5-4170-8C59-C066C2D7C25B}" srcOrd="6" destOrd="0" presId="urn:microsoft.com/office/officeart/2005/8/layout/matrix1"/>
    <dgm:cxn modelId="{A62043B4-422B-4AF7-A367-D88F83CBFDFB}" type="presParOf" srcId="{36E41BD7-E5AC-4ABB-9C66-8E510A3105CB}" destId="{3362A4A8-1DFA-4045-87F7-8A8ED67D14DD}" srcOrd="7" destOrd="0" presId="urn:microsoft.com/office/officeart/2005/8/layout/matrix1"/>
    <dgm:cxn modelId="{F0BAA949-30D7-4A40-BB4C-196B6369ACB3}" type="presParOf" srcId="{F247AE6A-2C5A-4C0A-8D7A-239266C91ACF}" destId="{0DCE14A1-AD31-4AC2-9C10-6B339AB73B92}" srcOrd="1" destOrd="0" presId="urn:microsoft.com/office/officeart/2005/8/layout/matrix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4D143E-E95E-466B-B609-88A187C4F50B}"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kumimoji="1" lang="ja-JP" altLang="en-US"/>
        </a:p>
      </dgm:t>
    </dgm:pt>
    <dgm:pt modelId="{C704A0E0-5578-4202-A06E-F9579AF2D47E}">
      <dgm:prSet phldrT="[テキスト]" custT="1"/>
      <dgm:spPr/>
      <dgm:t>
        <a:bodyPr/>
        <a:lstStyle/>
        <a:p>
          <a:r>
            <a:rPr kumimoji="1" lang="ja-JP" altLang="en-US" sz="2400" dirty="0" smtClean="0"/>
            <a:t>情緒的コミュニケーション</a:t>
          </a:r>
          <a:endParaRPr kumimoji="1" lang="ja-JP" altLang="en-US" sz="2400" dirty="0"/>
        </a:p>
      </dgm:t>
    </dgm:pt>
    <dgm:pt modelId="{8C5096B0-F927-4A4D-8568-DBDBCE21DBBF}" type="parTrans" cxnId="{CAD1B784-CA39-46AA-9465-CD3A5EE339BE}">
      <dgm:prSet/>
      <dgm:spPr/>
      <dgm:t>
        <a:bodyPr/>
        <a:lstStyle/>
        <a:p>
          <a:endParaRPr kumimoji="1" lang="ja-JP" altLang="en-US"/>
        </a:p>
      </dgm:t>
    </dgm:pt>
    <dgm:pt modelId="{7EB37214-38FA-4532-823E-7106BBC341BE}" type="sibTrans" cxnId="{CAD1B784-CA39-46AA-9465-CD3A5EE339BE}">
      <dgm:prSet/>
      <dgm:spPr/>
      <dgm:t>
        <a:bodyPr/>
        <a:lstStyle/>
        <a:p>
          <a:endParaRPr kumimoji="1" lang="ja-JP" altLang="en-US"/>
        </a:p>
      </dgm:t>
    </dgm:pt>
    <dgm:pt modelId="{44F8E71B-9F5B-4590-90FF-80B4CB8CCD12}">
      <dgm:prSet phldrT="[テキスト]"/>
      <dgm:spPr/>
      <dgm:t>
        <a:bodyPr/>
        <a:lstStyle/>
        <a:p>
          <a:r>
            <a:rPr kumimoji="1" lang="ja-JP" altLang="en-US" dirty="0" smtClean="0"/>
            <a:t>挨拶、激励、感謝、褒める、喜びの伝達などポジティブなものと、逆に注意や叱責などネガティブなものがある</a:t>
          </a:r>
          <a:endParaRPr kumimoji="1" lang="ja-JP" altLang="en-US" dirty="0"/>
        </a:p>
      </dgm:t>
    </dgm:pt>
    <dgm:pt modelId="{1EC60823-64B5-4E23-8FA9-ACB8C7C2CA3F}" type="parTrans" cxnId="{FE67C45C-1019-4153-9615-72AA73402408}">
      <dgm:prSet/>
      <dgm:spPr/>
      <dgm:t>
        <a:bodyPr/>
        <a:lstStyle/>
        <a:p>
          <a:endParaRPr kumimoji="1" lang="ja-JP" altLang="en-US"/>
        </a:p>
      </dgm:t>
    </dgm:pt>
    <dgm:pt modelId="{431524EC-8118-4B40-B295-B27990DD9FE8}" type="sibTrans" cxnId="{FE67C45C-1019-4153-9615-72AA73402408}">
      <dgm:prSet/>
      <dgm:spPr/>
      <dgm:t>
        <a:bodyPr/>
        <a:lstStyle/>
        <a:p>
          <a:endParaRPr kumimoji="1" lang="ja-JP" altLang="en-US"/>
        </a:p>
      </dgm:t>
    </dgm:pt>
    <dgm:pt modelId="{6C0545B4-F94D-4263-8C48-850AA3676D70}">
      <dgm:prSet phldrT="[テキスト]" custT="1"/>
      <dgm:spPr/>
      <dgm:t>
        <a:bodyPr/>
        <a:lstStyle/>
        <a:p>
          <a:r>
            <a:rPr kumimoji="1" lang="ja-JP" altLang="en-US" sz="2400" dirty="0" smtClean="0"/>
            <a:t>課題的コミュニケーション</a:t>
          </a:r>
          <a:endParaRPr kumimoji="1" lang="ja-JP" altLang="en-US" sz="2400" dirty="0"/>
        </a:p>
      </dgm:t>
    </dgm:pt>
    <dgm:pt modelId="{6D9FD8C7-D3F3-4818-909F-E8B6AA655A6D}" type="parTrans" cxnId="{C70FE77A-DFD9-46B1-88E1-B682659A627E}">
      <dgm:prSet/>
      <dgm:spPr/>
      <dgm:t>
        <a:bodyPr/>
        <a:lstStyle/>
        <a:p>
          <a:endParaRPr kumimoji="1" lang="ja-JP" altLang="en-US"/>
        </a:p>
      </dgm:t>
    </dgm:pt>
    <dgm:pt modelId="{68E16E2D-1E7C-4D91-868A-F8846C622DB3}" type="sibTrans" cxnId="{C70FE77A-DFD9-46B1-88E1-B682659A627E}">
      <dgm:prSet/>
      <dgm:spPr/>
      <dgm:t>
        <a:bodyPr/>
        <a:lstStyle/>
        <a:p>
          <a:endParaRPr kumimoji="1" lang="ja-JP" altLang="en-US"/>
        </a:p>
      </dgm:t>
    </dgm:pt>
    <dgm:pt modelId="{481AF157-F292-437D-B8B3-D6F20BACBC8A}">
      <dgm:prSet phldrT="[テキスト]"/>
      <dgm:spPr/>
      <dgm:t>
        <a:bodyPr/>
        <a:lstStyle/>
        <a:p>
          <a:r>
            <a:rPr kumimoji="1" lang="ja-JP" altLang="en-US" dirty="0" smtClean="0"/>
            <a:t>質問、確認、指摘、指示、具体化、文章化、あるいは説明などのコミュニケーション</a:t>
          </a:r>
          <a:endParaRPr kumimoji="1" lang="ja-JP" altLang="en-US" dirty="0"/>
        </a:p>
      </dgm:t>
    </dgm:pt>
    <dgm:pt modelId="{879B1C02-9802-48ED-819F-0CCB164830B4}" type="parTrans" cxnId="{A4AE7893-155C-4A82-BCCD-4A9456C6D986}">
      <dgm:prSet/>
      <dgm:spPr/>
      <dgm:t>
        <a:bodyPr/>
        <a:lstStyle/>
        <a:p>
          <a:endParaRPr kumimoji="1" lang="ja-JP" altLang="en-US"/>
        </a:p>
      </dgm:t>
    </dgm:pt>
    <dgm:pt modelId="{E172DF96-032C-4B37-91F4-5A88D1CAA0EF}" type="sibTrans" cxnId="{A4AE7893-155C-4A82-BCCD-4A9456C6D986}">
      <dgm:prSet/>
      <dgm:spPr/>
      <dgm:t>
        <a:bodyPr/>
        <a:lstStyle/>
        <a:p>
          <a:endParaRPr kumimoji="1" lang="ja-JP" altLang="en-US"/>
        </a:p>
      </dgm:t>
    </dgm:pt>
    <dgm:pt modelId="{F2926B7C-4026-43BC-A560-EA0FB7EFD77F}" type="pres">
      <dgm:prSet presAssocID="{224D143E-E95E-466B-B609-88A187C4F50B}" presName="Name0" presStyleCnt="0">
        <dgm:presLayoutVars>
          <dgm:dir/>
          <dgm:animLvl val="lvl"/>
          <dgm:resizeHandles val="exact"/>
        </dgm:presLayoutVars>
      </dgm:prSet>
      <dgm:spPr/>
      <dgm:t>
        <a:bodyPr/>
        <a:lstStyle/>
        <a:p>
          <a:endParaRPr kumimoji="1" lang="ja-JP" altLang="en-US"/>
        </a:p>
      </dgm:t>
    </dgm:pt>
    <dgm:pt modelId="{76E22365-BE48-4FF4-9974-6D882889EC43}" type="pres">
      <dgm:prSet presAssocID="{C704A0E0-5578-4202-A06E-F9579AF2D47E}" presName="linNode" presStyleCnt="0"/>
      <dgm:spPr/>
    </dgm:pt>
    <dgm:pt modelId="{6EC3D1DC-5774-4918-B277-E4B269797A64}" type="pres">
      <dgm:prSet presAssocID="{C704A0E0-5578-4202-A06E-F9579AF2D47E}" presName="parentText" presStyleLbl="node1" presStyleIdx="0" presStyleCnt="2">
        <dgm:presLayoutVars>
          <dgm:chMax val="1"/>
          <dgm:bulletEnabled val="1"/>
        </dgm:presLayoutVars>
      </dgm:prSet>
      <dgm:spPr/>
      <dgm:t>
        <a:bodyPr/>
        <a:lstStyle/>
        <a:p>
          <a:endParaRPr kumimoji="1" lang="ja-JP" altLang="en-US"/>
        </a:p>
      </dgm:t>
    </dgm:pt>
    <dgm:pt modelId="{DE05BE29-CBE0-4F55-A2A1-C9F8EBD99BC2}" type="pres">
      <dgm:prSet presAssocID="{C704A0E0-5578-4202-A06E-F9579AF2D47E}" presName="descendantText" presStyleLbl="alignAccFollowNode1" presStyleIdx="0" presStyleCnt="2">
        <dgm:presLayoutVars>
          <dgm:bulletEnabled val="1"/>
        </dgm:presLayoutVars>
      </dgm:prSet>
      <dgm:spPr/>
      <dgm:t>
        <a:bodyPr/>
        <a:lstStyle/>
        <a:p>
          <a:endParaRPr kumimoji="1" lang="ja-JP" altLang="en-US"/>
        </a:p>
      </dgm:t>
    </dgm:pt>
    <dgm:pt modelId="{FB5C2544-083A-4C38-8B6B-0315DB1086CF}" type="pres">
      <dgm:prSet presAssocID="{7EB37214-38FA-4532-823E-7106BBC341BE}" presName="sp" presStyleCnt="0"/>
      <dgm:spPr/>
    </dgm:pt>
    <dgm:pt modelId="{BCFB8D44-C749-4DB0-970A-73E11D950FAD}" type="pres">
      <dgm:prSet presAssocID="{6C0545B4-F94D-4263-8C48-850AA3676D70}" presName="linNode" presStyleCnt="0"/>
      <dgm:spPr/>
    </dgm:pt>
    <dgm:pt modelId="{A7EE1047-8F58-43F4-A9BE-1DA37E49E71D}" type="pres">
      <dgm:prSet presAssocID="{6C0545B4-F94D-4263-8C48-850AA3676D70}" presName="parentText" presStyleLbl="node1" presStyleIdx="1" presStyleCnt="2">
        <dgm:presLayoutVars>
          <dgm:chMax val="1"/>
          <dgm:bulletEnabled val="1"/>
        </dgm:presLayoutVars>
      </dgm:prSet>
      <dgm:spPr/>
      <dgm:t>
        <a:bodyPr/>
        <a:lstStyle/>
        <a:p>
          <a:endParaRPr kumimoji="1" lang="ja-JP" altLang="en-US"/>
        </a:p>
      </dgm:t>
    </dgm:pt>
    <dgm:pt modelId="{98CFD98E-6944-469A-ACFD-44415E0E96AD}" type="pres">
      <dgm:prSet presAssocID="{6C0545B4-F94D-4263-8C48-850AA3676D70}" presName="descendantText" presStyleLbl="alignAccFollowNode1" presStyleIdx="1" presStyleCnt="2">
        <dgm:presLayoutVars>
          <dgm:bulletEnabled val="1"/>
        </dgm:presLayoutVars>
      </dgm:prSet>
      <dgm:spPr/>
      <dgm:t>
        <a:bodyPr/>
        <a:lstStyle/>
        <a:p>
          <a:endParaRPr kumimoji="1" lang="ja-JP" altLang="en-US"/>
        </a:p>
      </dgm:t>
    </dgm:pt>
  </dgm:ptLst>
  <dgm:cxnLst>
    <dgm:cxn modelId="{F452848C-5175-4D1E-9EFC-B70980BA0CB4}" type="presOf" srcId="{224D143E-E95E-466B-B609-88A187C4F50B}" destId="{F2926B7C-4026-43BC-A560-EA0FB7EFD77F}" srcOrd="0" destOrd="0" presId="urn:microsoft.com/office/officeart/2005/8/layout/vList5"/>
    <dgm:cxn modelId="{FE67C45C-1019-4153-9615-72AA73402408}" srcId="{C704A0E0-5578-4202-A06E-F9579AF2D47E}" destId="{44F8E71B-9F5B-4590-90FF-80B4CB8CCD12}" srcOrd="0" destOrd="0" parTransId="{1EC60823-64B5-4E23-8FA9-ACB8C7C2CA3F}" sibTransId="{431524EC-8118-4B40-B295-B27990DD9FE8}"/>
    <dgm:cxn modelId="{CAD1B784-CA39-46AA-9465-CD3A5EE339BE}" srcId="{224D143E-E95E-466B-B609-88A187C4F50B}" destId="{C704A0E0-5578-4202-A06E-F9579AF2D47E}" srcOrd="0" destOrd="0" parTransId="{8C5096B0-F927-4A4D-8568-DBDBCE21DBBF}" sibTransId="{7EB37214-38FA-4532-823E-7106BBC341BE}"/>
    <dgm:cxn modelId="{C70FE77A-DFD9-46B1-88E1-B682659A627E}" srcId="{224D143E-E95E-466B-B609-88A187C4F50B}" destId="{6C0545B4-F94D-4263-8C48-850AA3676D70}" srcOrd="1" destOrd="0" parTransId="{6D9FD8C7-D3F3-4818-909F-E8B6AA655A6D}" sibTransId="{68E16E2D-1E7C-4D91-868A-F8846C622DB3}"/>
    <dgm:cxn modelId="{A4AE7893-155C-4A82-BCCD-4A9456C6D986}" srcId="{6C0545B4-F94D-4263-8C48-850AA3676D70}" destId="{481AF157-F292-437D-B8B3-D6F20BACBC8A}" srcOrd="0" destOrd="0" parTransId="{879B1C02-9802-48ED-819F-0CCB164830B4}" sibTransId="{E172DF96-032C-4B37-91F4-5A88D1CAA0EF}"/>
    <dgm:cxn modelId="{D6C1AC66-D1F7-4E36-96E5-737A7CD9DEEF}" type="presOf" srcId="{6C0545B4-F94D-4263-8C48-850AA3676D70}" destId="{A7EE1047-8F58-43F4-A9BE-1DA37E49E71D}" srcOrd="0" destOrd="0" presId="urn:microsoft.com/office/officeart/2005/8/layout/vList5"/>
    <dgm:cxn modelId="{8E2B8B4C-F28D-4826-92A8-53598716EB1C}" type="presOf" srcId="{481AF157-F292-437D-B8B3-D6F20BACBC8A}" destId="{98CFD98E-6944-469A-ACFD-44415E0E96AD}" srcOrd="0" destOrd="0" presId="urn:microsoft.com/office/officeart/2005/8/layout/vList5"/>
    <dgm:cxn modelId="{8DDC50BE-B449-4EB7-A970-09DD8B3ED340}" type="presOf" srcId="{C704A0E0-5578-4202-A06E-F9579AF2D47E}" destId="{6EC3D1DC-5774-4918-B277-E4B269797A64}" srcOrd="0" destOrd="0" presId="urn:microsoft.com/office/officeart/2005/8/layout/vList5"/>
    <dgm:cxn modelId="{EBF3E270-EFC9-42FC-8311-F0BB9545E0EB}" type="presOf" srcId="{44F8E71B-9F5B-4590-90FF-80B4CB8CCD12}" destId="{DE05BE29-CBE0-4F55-A2A1-C9F8EBD99BC2}" srcOrd="0" destOrd="0" presId="urn:microsoft.com/office/officeart/2005/8/layout/vList5"/>
    <dgm:cxn modelId="{F0A18554-8372-47B4-96EF-5F5F7D83AEC5}" type="presParOf" srcId="{F2926B7C-4026-43BC-A560-EA0FB7EFD77F}" destId="{76E22365-BE48-4FF4-9974-6D882889EC43}" srcOrd="0" destOrd="0" presId="urn:microsoft.com/office/officeart/2005/8/layout/vList5"/>
    <dgm:cxn modelId="{BEDB2864-8D80-4D0E-8E1F-FA67F21EE5D6}" type="presParOf" srcId="{76E22365-BE48-4FF4-9974-6D882889EC43}" destId="{6EC3D1DC-5774-4918-B277-E4B269797A64}" srcOrd="0" destOrd="0" presId="urn:microsoft.com/office/officeart/2005/8/layout/vList5"/>
    <dgm:cxn modelId="{606BB3E7-46BF-43CA-8014-7274AA6876C6}" type="presParOf" srcId="{76E22365-BE48-4FF4-9974-6D882889EC43}" destId="{DE05BE29-CBE0-4F55-A2A1-C9F8EBD99BC2}" srcOrd="1" destOrd="0" presId="urn:microsoft.com/office/officeart/2005/8/layout/vList5"/>
    <dgm:cxn modelId="{CF5271FF-717D-4ECF-846C-57297AE67D76}" type="presParOf" srcId="{F2926B7C-4026-43BC-A560-EA0FB7EFD77F}" destId="{FB5C2544-083A-4C38-8B6B-0315DB1086CF}" srcOrd="1" destOrd="0" presId="urn:microsoft.com/office/officeart/2005/8/layout/vList5"/>
    <dgm:cxn modelId="{1C21860F-7282-4E18-BFB4-3711BFBCDDD7}" type="presParOf" srcId="{F2926B7C-4026-43BC-A560-EA0FB7EFD77F}" destId="{BCFB8D44-C749-4DB0-970A-73E11D950FAD}" srcOrd="2" destOrd="0" presId="urn:microsoft.com/office/officeart/2005/8/layout/vList5"/>
    <dgm:cxn modelId="{760A689F-7314-43BD-A5EA-FE4451D964AB}" type="presParOf" srcId="{BCFB8D44-C749-4DB0-970A-73E11D950FAD}" destId="{A7EE1047-8F58-43F4-A9BE-1DA37E49E71D}" srcOrd="0" destOrd="0" presId="urn:microsoft.com/office/officeart/2005/8/layout/vList5"/>
    <dgm:cxn modelId="{1A3B1612-182A-47C1-837C-2A580A970281}" type="presParOf" srcId="{BCFB8D44-C749-4DB0-970A-73E11D950FAD}" destId="{98CFD98E-6944-469A-ACFD-44415E0E96A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6C5873-FA26-49DC-9C13-AA3A0E4B30C8}">
      <dsp:nvSpPr>
        <dsp:cNvPr id="0" name=""/>
        <dsp:cNvSpPr/>
      </dsp:nvSpPr>
      <dsp:spPr>
        <a:xfrm rot="21300000">
          <a:off x="11048" y="1302637"/>
          <a:ext cx="3578302" cy="409769"/>
        </a:xfrm>
        <a:prstGeom prst="mathMinus">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214EB4-11B6-45BC-BC3D-167F2750DD69}">
      <dsp:nvSpPr>
        <dsp:cNvPr id="0" name=""/>
        <dsp:cNvSpPr/>
      </dsp:nvSpPr>
      <dsp:spPr>
        <a:xfrm>
          <a:off x="432048" y="150752"/>
          <a:ext cx="1080120" cy="1206017"/>
        </a:xfrm>
        <a:prstGeom prst="downArrow">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030BF6-82C6-4993-A0D9-41BECB09805A}">
      <dsp:nvSpPr>
        <dsp:cNvPr id="0" name=""/>
        <dsp:cNvSpPr/>
      </dsp:nvSpPr>
      <dsp:spPr>
        <a:xfrm>
          <a:off x="1705690" y="19058"/>
          <a:ext cx="1152128" cy="12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協調</a:t>
          </a:r>
          <a:endParaRPr kumimoji="1" lang="ja-JP" altLang="en-US" sz="2500" kern="1200" dirty="0"/>
        </a:p>
      </dsp:txBody>
      <dsp:txXfrm>
        <a:off x="1705690" y="19058"/>
        <a:ext cx="1152128" cy="1266318"/>
      </dsp:txXfrm>
    </dsp:sp>
    <dsp:sp modelId="{0AAEBF87-B93D-44CD-8BC1-0769A9719AF8}">
      <dsp:nvSpPr>
        <dsp:cNvPr id="0" name=""/>
        <dsp:cNvSpPr/>
      </dsp:nvSpPr>
      <dsp:spPr>
        <a:xfrm>
          <a:off x="2088231" y="1658274"/>
          <a:ext cx="1080120" cy="1206017"/>
        </a:xfrm>
        <a:prstGeom prst="upArrow">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B70DB8-C27D-48F4-90BF-E11558A81168}">
      <dsp:nvSpPr>
        <dsp:cNvPr id="0" name=""/>
        <dsp:cNvSpPr/>
      </dsp:nvSpPr>
      <dsp:spPr>
        <a:xfrm>
          <a:off x="467280" y="1745952"/>
          <a:ext cx="1801766" cy="12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競争</a:t>
          </a:r>
          <a:endParaRPr kumimoji="1" lang="en-US" altLang="ja-JP" sz="2500" kern="1200" dirty="0" smtClean="0"/>
        </a:p>
        <a:p>
          <a:pPr lvl="0" algn="ctr" defTabSz="1111250">
            <a:lnSpc>
              <a:spcPct val="90000"/>
            </a:lnSpc>
            <a:spcBef>
              <a:spcPct val="0"/>
            </a:spcBef>
            <a:spcAft>
              <a:spcPct val="35000"/>
            </a:spcAft>
          </a:pPr>
          <a:r>
            <a:rPr kumimoji="1" lang="ja-JP" altLang="en-US" sz="2500" kern="1200" dirty="0" smtClean="0"/>
            <a:t>（対立）</a:t>
          </a:r>
          <a:endParaRPr kumimoji="1" lang="ja-JP" altLang="en-US" sz="2500" kern="1200" dirty="0"/>
        </a:p>
      </dsp:txBody>
      <dsp:txXfrm>
        <a:off x="467280" y="1745952"/>
        <a:ext cx="1801766" cy="12663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BF726-D95B-4282-92C7-2947F95DE6BC}">
      <dsp:nvSpPr>
        <dsp:cNvPr id="0" name=""/>
        <dsp:cNvSpPr/>
      </dsp:nvSpPr>
      <dsp:spPr>
        <a:xfrm rot="16200000">
          <a:off x="72007" y="-72007"/>
          <a:ext cx="1656184" cy="18002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kern="1200" dirty="0" smtClean="0"/>
            <a:t>主張的</a:t>
          </a:r>
          <a:endParaRPr kumimoji="1" lang="ja-JP" altLang="en-US" sz="2800" kern="1200" dirty="0"/>
        </a:p>
      </dsp:txBody>
      <dsp:txXfrm rot="5400000">
        <a:off x="-1" y="1"/>
        <a:ext cx="1800200" cy="1242138"/>
      </dsp:txXfrm>
    </dsp:sp>
    <dsp:sp modelId="{FA6D94CD-13EB-48E1-AFB0-7D69C45AEE93}">
      <dsp:nvSpPr>
        <dsp:cNvPr id="0" name=""/>
        <dsp:cNvSpPr/>
      </dsp:nvSpPr>
      <dsp:spPr>
        <a:xfrm>
          <a:off x="1800200" y="0"/>
          <a:ext cx="1800200" cy="1656184"/>
        </a:xfrm>
        <a:prstGeom prst="round1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kern="1200" dirty="0" smtClean="0"/>
            <a:t>統合的</a:t>
          </a:r>
          <a:endParaRPr kumimoji="1" lang="ja-JP" altLang="en-US" sz="2800" kern="1200" dirty="0"/>
        </a:p>
      </dsp:txBody>
      <dsp:txXfrm>
        <a:off x="1800200" y="0"/>
        <a:ext cx="1800200" cy="1242138"/>
      </dsp:txXfrm>
    </dsp:sp>
    <dsp:sp modelId="{45E37AA4-4BAA-47AE-9EBB-DF0B5E2700F1}">
      <dsp:nvSpPr>
        <dsp:cNvPr id="0" name=""/>
        <dsp:cNvSpPr/>
      </dsp:nvSpPr>
      <dsp:spPr>
        <a:xfrm rot="10800000">
          <a:off x="0" y="1656184"/>
          <a:ext cx="1800200" cy="1656184"/>
        </a:xfrm>
        <a:prstGeom prst="round1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kern="1200" dirty="0" smtClean="0"/>
            <a:t>回避的</a:t>
          </a:r>
          <a:endParaRPr kumimoji="1" lang="ja-JP" altLang="en-US" sz="2800" kern="1200" dirty="0"/>
        </a:p>
      </dsp:txBody>
      <dsp:txXfrm rot="10800000">
        <a:off x="0" y="2070230"/>
        <a:ext cx="1800200" cy="1242138"/>
      </dsp:txXfrm>
    </dsp:sp>
    <dsp:sp modelId="{91DD3D82-42C5-4170-8C59-C066C2D7C25B}">
      <dsp:nvSpPr>
        <dsp:cNvPr id="0" name=""/>
        <dsp:cNvSpPr/>
      </dsp:nvSpPr>
      <dsp:spPr>
        <a:xfrm rot="5400000">
          <a:off x="1872208" y="1584176"/>
          <a:ext cx="1656184" cy="1800200"/>
        </a:xfrm>
        <a:prstGeom prst="round1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kern="1200" dirty="0" smtClean="0"/>
            <a:t>譲歩的</a:t>
          </a:r>
          <a:endParaRPr kumimoji="1" lang="ja-JP" altLang="en-US" sz="2800" kern="1200" dirty="0"/>
        </a:p>
      </dsp:txBody>
      <dsp:txXfrm rot="-5400000">
        <a:off x="1800199" y="2070230"/>
        <a:ext cx="1800200" cy="1242138"/>
      </dsp:txXfrm>
    </dsp:sp>
    <dsp:sp modelId="{0DCE14A1-AD31-4AC2-9C10-6B339AB73B92}">
      <dsp:nvSpPr>
        <dsp:cNvPr id="0" name=""/>
        <dsp:cNvSpPr/>
      </dsp:nvSpPr>
      <dsp:spPr>
        <a:xfrm>
          <a:off x="1008110" y="936104"/>
          <a:ext cx="1584179" cy="1440159"/>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kern="1200" dirty="0" smtClean="0"/>
            <a:t>妥協</a:t>
          </a:r>
          <a:endParaRPr kumimoji="1" lang="ja-JP" altLang="en-US" sz="2800" kern="1200" dirty="0"/>
        </a:p>
      </dsp:txBody>
      <dsp:txXfrm>
        <a:off x="1078413" y="1006407"/>
        <a:ext cx="1443573" cy="1299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5BE29-CBE0-4F55-A2A1-C9F8EBD99BC2}">
      <dsp:nvSpPr>
        <dsp:cNvPr id="0" name=""/>
        <dsp:cNvSpPr/>
      </dsp:nvSpPr>
      <dsp:spPr>
        <a:xfrm rot="5400000">
          <a:off x="4390543" y="-1628073"/>
          <a:ext cx="1123999" cy="4661217"/>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kumimoji="1" lang="ja-JP" altLang="en-US" sz="1900" kern="1200" dirty="0" smtClean="0"/>
            <a:t>挨拶、激励、感謝、褒める、喜びの伝達などポジティブなものと、逆に注意や叱責などネガティブなものがある</a:t>
          </a:r>
          <a:endParaRPr kumimoji="1" lang="ja-JP" altLang="en-US" sz="1900" kern="1200" dirty="0"/>
        </a:p>
      </dsp:txBody>
      <dsp:txXfrm rot="-5400000">
        <a:off x="2621935" y="195404"/>
        <a:ext cx="4606348" cy="1014261"/>
      </dsp:txXfrm>
    </dsp:sp>
    <dsp:sp modelId="{6EC3D1DC-5774-4918-B277-E4B269797A64}">
      <dsp:nvSpPr>
        <dsp:cNvPr id="0" name=""/>
        <dsp:cNvSpPr/>
      </dsp:nvSpPr>
      <dsp:spPr>
        <a:xfrm>
          <a:off x="0" y="35"/>
          <a:ext cx="2621934" cy="14049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情緒的コミュニケーション</a:t>
          </a:r>
          <a:endParaRPr kumimoji="1" lang="ja-JP" altLang="en-US" sz="2400" kern="1200" dirty="0"/>
        </a:p>
      </dsp:txBody>
      <dsp:txXfrm>
        <a:off x="68586" y="68621"/>
        <a:ext cx="2484762" cy="1267827"/>
      </dsp:txXfrm>
    </dsp:sp>
    <dsp:sp modelId="{98CFD98E-6944-469A-ACFD-44415E0E96AD}">
      <dsp:nvSpPr>
        <dsp:cNvPr id="0" name=""/>
        <dsp:cNvSpPr/>
      </dsp:nvSpPr>
      <dsp:spPr>
        <a:xfrm rot="5400000">
          <a:off x="4390543" y="-152823"/>
          <a:ext cx="1123999" cy="4661217"/>
        </a:xfrm>
        <a:prstGeom prst="round2Same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kumimoji="1" lang="ja-JP" altLang="en-US" sz="1900" kern="1200" dirty="0" smtClean="0"/>
            <a:t>質問、確認、指摘、指示、具体化、文章化、あるいは説明などのコミュニケーション</a:t>
          </a:r>
          <a:endParaRPr kumimoji="1" lang="ja-JP" altLang="en-US" sz="1900" kern="1200" dirty="0"/>
        </a:p>
      </dsp:txBody>
      <dsp:txXfrm rot="-5400000">
        <a:off x="2621935" y="1670654"/>
        <a:ext cx="4606348" cy="1014261"/>
      </dsp:txXfrm>
    </dsp:sp>
    <dsp:sp modelId="{A7EE1047-8F58-43F4-A9BE-1DA37E49E71D}">
      <dsp:nvSpPr>
        <dsp:cNvPr id="0" name=""/>
        <dsp:cNvSpPr/>
      </dsp:nvSpPr>
      <dsp:spPr>
        <a:xfrm>
          <a:off x="0" y="1475284"/>
          <a:ext cx="2621934" cy="140499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課題的コミュニケーション</a:t>
          </a:r>
          <a:endParaRPr kumimoji="1" lang="ja-JP" altLang="en-US" sz="2400" kern="1200" dirty="0"/>
        </a:p>
      </dsp:txBody>
      <dsp:txXfrm>
        <a:off x="68586" y="1543870"/>
        <a:ext cx="2484762" cy="1267827"/>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6"/>
          </a:xfrm>
          <a:prstGeom prst="rect">
            <a:avLst/>
          </a:prstGeom>
        </p:spPr>
        <p:txBody>
          <a:bodyPr vert="horz" lIns="92208" tIns="46105" rIns="92208" bIns="461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6966"/>
          </a:xfrm>
          <a:prstGeom prst="rect">
            <a:avLst/>
          </a:prstGeom>
        </p:spPr>
        <p:txBody>
          <a:bodyPr vert="horz" lIns="92208" tIns="46105" rIns="92208" bIns="46105" rtlCol="0"/>
          <a:lstStyle>
            <a:lvl1pPr algn="r">
              <a:defRPr sz="1200"/>
            </a:lvl1pPr>
          </a:lstStyle>
          <a:p>
            <a:fld id="{D74A7DF6-DB15-4335-9536-C9639DDA226B}" type="datetimeFigureOut">
              <a:rPr kumimoji="1" lang="ja-JP" altLang="en-US" smtClean="0"/>
              <a:pPr/>
              <a:t>2018/2/8</a:t>
            </a:fld>
            <a:endParaRPr kumimoji="1" lang="ja-JP" altLang="en-US"/>
          </a:p>
        </p:txBody>
      </p:sp>
      <p:sp>
        <p:nvSpPr>
          <p:cNvPr id="4" name="フッター プレースホルダー 3"/>
          <p:cNvSpPr>
            <a:spLocks noGrp="1"/>
          </p:cNvSpPr>
          <p:nvPr>
            <p:ph type="ftr" sz="quarter" idx="2"/>
          </p:nvPr>
        </p:nvSpPr>
        <p:spPr>
          <a:xfrm>
            <a:off x="2" y="9440647"/>
            <a:ext cx="2949787" cy="496966"/>
          </a:xfrm>
          <a:prstGeom prst="rect">
            <a:avLst/>
          </a:prstGeom>
        </p:spPr>
        <p:txBody>
          <a:bodyPr vert="horz" lIns="92208" tIns="46105" rIns="92208" bIns="461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6966"/>
          </a:xfrm>
          <a:prstGeom prst="rect">
            <a:avLst/>
          </a:prstGeom>
        </p:spPr>
        <p:txBody>
          <a:bodyPr vert="horz" lIns="92208" tIns="46105" rIns="92208" bIns="46105" rtlCol="0" anchor="b"/>
          <a:lstStyle>
            <a:lvl1pPr algn="r">
              <a:defRPr sz="1200"/>
            </a:lvl1pPr>
          </a:lstStyle>
          <a:p>
            <a:fld id="{16CF1A12-D48F-4F4B-9A5D-8F1F0AF79139}" type="slidenum">
              <a:rPr kumimoji="1" lang="ja-JP" altLang="en-US" smtClean="0"/>
              <a:pPr/>
              <a:t>‹#›</a:t>
            </a:fld>
            <a:endParaRPr kumimoji="1" lang="ja-JP" altLang="en-US"/>
          </a:p>
        </p:txBody>
      </p:sp>
    </p:spTree>
    <p:extLst>
      <p:ext uri="{BB962C8B-B14F-4D97-AF65-F5344CB8AC3E}">
        <p14:creationId xmlns:p14="http://schemas.microsoft.com/office/powerpoint/2010/main" val="3660519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6"/>
          </a:xfrm>
          <a:prstGeom prst="rect">
            <a:avLst/>
          </a:prstGeom>
        </p:spPr>
        <p:txBody>
          <a:bodyPr vert="horz" lIns="92208" tIns="46105" rIns="92208" bIns="461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6"/>
          </a:xfrm>
          <a:prstGeom prst="rect">
            <a:avLst/>
          </a:prstGeom>
        </p:spPr>
        <p:txBody>
          <a:bodyPr vert="horz" lIns="92208" tIns="46105" rIns="92208" bIns="46105" rtlCol="0"/>
          <a:lstStyle>
            <a:lvl1pPr algn="r">
              <a:defRPr sz="1200"/>
            </a:lvl1pPr>
          </a:lstStyle>
          <a:p>
            <a:fld id="{01EFD903-E40C-4839-A0CB-19EDD3C74376}" type="datetimeFigureOut">
              <a:rPr kumimoji="1" lang="ja-JP" altLang="en-US" smtClean="0"/>
              <a:pPr/>
              <a:t>2018/2/8</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8" tIns="46105" rIns="92208" bIns="46105"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3"/>
          </a:xfrm>
          <a:prstGeom prst="rect">
            <a:avLst/>
          </a:prstGeom>
        </p:spPr>
        <p:txBody>
          <a:bodyPr vert="horz" lIns="92208" tIns="46105" rIns="92208" bIns="461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7" cy="496966"/>
          </a:xfrm>
          <a:prstGeom prst="rect">
            <a:avLst/>
          </a:prstGeom>
        </p:spPr>
        <p:txBody>
          <a:bodyPr vert="horz" lIns="92208" tIns="46105" rIns="92208" bIns="461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6"/>
          </a:xfrm>
          <a:prstGeom prst="rect">
            <a:avLst/>
          </a:prstGeom>
        </p:spPr>
        <p:txBody>
          <a:bodyPr vert="horz" lIns="92208" tIns="46105" rIns="92208" bIns="46105" rtlCol="0" anchor="b"/>
          <a:lstStyle>
            <a:lvl1pPr algn="r">
              <a:defRPr sz="1200"/>
            </a:lvl1pPr>
          </a:lstStyle>
          <a:p>
            <a:fld id="{A92BDB11-3FED-4280-A523-3D12F7ACB693}" type="slidenum">
              <a:rPr kumimoji="1" lang="ja-JP" altLang="en-US" smtClean="0"/>
              <a:pPr/>
              <a:t>‹#›</a:t>
            </a:fld>
            <a:endParaRPr kumimoji="1" lang="ja-JP" altLang="en-US"/>
          </a:p>
        </p:txBody>
      </p:sp>
    </p:spTree>
    <p:extLst>
      <p:ext uri="{BB962C8B-B14F-4D97-AF65-F5344CB8AC3E}">
        <p14:creationId xmlns:p14="http://schemas.microsoft.com/office/powerpoint/2010/main" val="732471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今回は働くときに悩むことについて考えましょう。</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a:t>
            </a:fld>
            <a:endParaRPr kumimoji="1" lang="ja-JP" altLang="en-US"/>
          </a:p>
        </p:txBody>
      </p:sp>
    </p:spTree>
    <p:extLst>
      <p:ext uri="{BB962C8B-B14F-4D97-AF65-F5344CB8AC3E}">
        <p14:creationId xmlns:p14="http://schemas.microsoft.com/office/powerpoint/2010/main" val="4219553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仕事が面白くないと感じる直接の要因の一つに、仕事の慣れや飽きがあると言われています。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若手社員の場合、入社当時は日々の業務をこなすのに精一杯だった状況が、徐々に職場環境に慣れ、自分なりのやり方を学び仕事を十分にこなすことができるようになってきます。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多くの会社では、若手社員は大きな企業組織の意思決定に関わるような仕事ではなく外郭的な仕事が割り振られます。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営業活動では外回りと呼ばれる仕事、間接部門であれば単調な資料作りや作業、技術や研究職であれば先輩やプロジェクトの手伝いなどがそれにあたります。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そのため仕事を十分にこなせるようになると、定型感や単調感を仕事に対してもつようになるのです。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こうした定型感や単調感は「仕事のプロフェッショナル」という視点でキャリアを考えることによって払拭することが可能です。</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10</a:t>
            </a:fld>
            <a:endParaRPr kumimoji="1" lang="ja-JP" altLang="en-US"/>
          </a:p>
        </p:txBody>
      </p:sp>
    </p:spTree>
    <p:extLst>
      <p:ext uri="{BB962C8B-B14F-4D97-AF65-F5344CB8AC3E}">
        <p14:creationId xmlns:p14="http://schemas.microsoft.com/office/powerpoint/2010/main" val="306560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仕事のプロフェッショナルとはなんでしょうか。</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どんな仕事でもその道のプロがいます。そのプロになるために５つの段階を経ると言われています。</a:t>
            </a:r>
          </a:p>
          <a:p>
            <a:pPr eaLnBrk="1" latinLnBrk="0" hangingPunct="1"/>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①仮決め／見習いの段階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大まかに方向感覚を持って行動をはじめる段階。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②腹決め／独り立ちの段階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その道のプロになるということを腹決めした段階。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③安定／活躍の段階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どのような状況であっても期待通りの成果を挙げることができる段階。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④開花／個性化の段階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自分ならではの知識や技術を生み出し、社会に貢献できる活躍をして社会的にも適正に評価される段階。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⑤円熟／無心の段階</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その道を極め、第一人者として社会的に広く認められている段階。</a:t>
            </a:r>
          </a:p>
          <a:p>
            <a:pPr eaLnBrk="1" latinLnBrk="0" hangingPunct="1"/>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プロになるためには、見習いの段階を経ることが必要で、そのときによく考えられた練習を経験することが大切です。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よく考えられた練習とは、①適度に難しく明確な課題と向き合っている　②実行した結果に対するフィードバックがある　③類似の課題を反復できて誤りを修正する機会がある　ということです。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見習いの段階では、先輩などから自分の仕事についてフィードバックを受け経験を重ねていく大事な時期であり、ただ仕事をするだけの時間にならないように注意することが大切です。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自分はどの段階なのか、見つめ直すことで、再び新鮮な気持ちで仕事に取り組むことができます。</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11</a:t>
            </a:fld>
            <a:endParaRPr kumimoji="1" lang="ja-JP" altLang="en-US"/>
          </a:p>
        </p:txBody>
      </p:sp>
    </p:spTree>
    <p:extLst>
      <p:ext uri="{BB962C8B-B14F-4D97-AF65-F5344CB8AC3E}">
        <p14:creationId xmlns:p14="http://schemas.microsoft.com/office/powerpoint/2010/main" val="1884373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事例３は、「自分が担当している仕事に意味が見出せない」です。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この事例では、会社全体の中で、自分の仕事が担っている役割を見つめ直しました。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12</a:t>
            </a:fld>
            <a:endParaRPr kumimoji="1" lang="ja-JP" altLang="en-US"/>
          </a:p>
        </p:txBody>
      </p:sp>
    </p:spTree>
    <p:extLst>
      <p:ext uri="{BB962C8B-B14F-4D97-AF65-F5344CB8AC3E}">
        <p14:creationId xmlns:p14="http://schemas.microsoft.com/office/powerpoint/2010/main" val="2439987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今自分が担当している仕事が単純作業でやる意味が感じられないとしたら、あなたが「単純な仕事」と思っている仕事は、会社全体でどの様な役割を持っているか知っているか確認することが大切です。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会社で発生する仕事には必ず意味があります。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一見単純に見えるルーティン業務においてでも、自分の担当している仕事の前工程や後工程に目を向けたことによって、仕事に対する取り組み方や仕事への考え方に変化が生じたという例があります。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言い換えると仕事に対する視野が広がり、仕事の進め方や手順に対する解釈が変わったということです。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作業の一つひとつの中に「連なり」を見出したり、作業の重要性を再認識することで仕事の意味や意義を見出すことが可能となります。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13</a:t>
            </a:fld>
            <a:endParaRPr kumimoji="1" lang="ja-JP" altLang="en-US"/>
          </a:p>
        </p:txBody>
      </p:sp>
    </p:spTree>
    <p:extLst>
      <p:ext uri="{BB962C8B-B14F-4D97-AF65-F5344CB8AC3E}">
        <p14:creationId xmlns:p14="http://schemas.microsoft.com/office/powerpoint/2010/main" val="2896425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事例４は、「毎日同じことの繰り返しで面白味がない」です。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この事例では、「ジョブ・デザイン」という考え方を取り入れることができないか、検討しました。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14</a:t>
            </a:fld>
            <a:endParaRPr kumimoji="1" lang="ja-JP" altLang="en-US"/>
          </a:p>
        </p:txBody>
      </p:sp>
    </p:spTree>
    <p:extLst>
      <p:ext uri="{BB962C8B-B14F-4D97-AF65-F5344CB8AC3E}">
        <p14:creationId xmlns:p14="http://schemas.microsoft.com/office/powerpoint/2010/main" val="1957915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「ジョブ・デザイン」とは仕事の「拡大化」と「充実化」のことです。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自分の仕事の流れを思い返し、作業単位を増やすことはできないか、仕事の順序を変更すると効率があがるものはないか検討します。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「言われた仕事」を「自分の仕事」に変化させる視点を見つける姿勢が、面白くない仕事のイメージを変えるきっかけになります。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たとえ自律度が低いと思っている職場や周囲との協働の多いと思っている職場でも、その職場に適した形態で、物理的・心理的・認知的な変化をさせることはできないでしょうか。</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客観的には仕事の範囲に変化を加えることが難しいケースでも、認知を変えることで自分の仕事を組織の流れの中に位置づけ、働きぶりを変化させることが可能となる場合があります。</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15</a:t>
            </a:fld>
            <a:endParaRPr kumimoji="1" lang="ja-JP" altLang="en-US"/>
          </a:p>
        </p:txBody>
      </p:sp>
    </p:spTree>
    <p:extLst>
      <p:ext uri="{BB962C8B-B14F-4D97-AF65-F5344CB8AC3E}">
        <p14:creationId xmlns:p14="http://schemas.microsoft.com/office/powerpoint/2010/main" val="2896425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事例５は、「仕事が思い通りにいかないことが多くて気が重い」です。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この事例では、自分自身の気持ちの状態を振り返ってみました。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16</a:t>
            </a:fld>
            <a:endParaRPr kumimoji="1" lang="ja-JP" altLang="en-US"/>
          </a:p>
        </p:txBody>
      </p:sp>
    </p:spTree>
    <p:extLst>
      <p:ext uri="{BB962C8B-B14F-4D97-AF65-F5344CB8AC3E}">
        <p14:creationId xmlns:p14="http://schemas.microsoft.com/office/powerpoint/2010/main" val="405915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自分自身はネガティブな感情に影響されていないか、身体に影響がでていないか、感情的になっていないか、客観的に確認しました。</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自己否定感やネガティブな感情に流されているときは、視野が狭まり問題解決のための検討が偏ってしまうことがあります。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上手くいかないと思っているときには、自分の中に何か大事にしたいものやイメージがあり、それが実現しないことで不満な気持ちになっているのかもしれません。</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その時、何を大事にしているのか、何にこだわっているのか、考え方を変えることも大事です。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そして、「仕事が思い通りにいかない。あれも、これも」と手を出して中途半端になり、一層悪循環に陥っていないか自分自身の状態を振り返ってみることが大事です。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17</a:t>
            </a:fld>
            <a:endParaRPr kumimoji="1" lang="ja-JP" altLang="en-US"/>
          </a:p>
        </p:txBody>
      </p:sp>
    </p:spTree>
    <p:extLst>
      <p:ext uri="{BB962C8B-B14F-4D97-AF65-F5344CB8AC3E}">
        <p14:creationId xmlns:p14="http://schemas.microsoft.com/office/powerpoint/2010/main" val="2914853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事例６は、「職場の人との人間関係がうまくいかない」です。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この事例では、職場で発生しやすい葛藤の背景を知り、職場の人間関係に関する考え方を学習しました。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18</a:t>
            </a:fld>
            <a:endParaRPr kumimoji="1" lang="ja-JP" altLang="en-US"/>
          </a:p>
        </p:txBody>
      </p:sp>
    </p:spTree>
    <p:extLst>
      <p:ext uri="{BB962C8B-B14F-4D97-AF65-F5344CB8AC3E}">
        <p14:creationId xmlns:p14="http://schemas.microsoft.com/office/powerpoint/2010/main" val="4059157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職場の人間関係が悩みとなる背景には、職場の人間関係に「協調」と「競争（対立）」という相矛盾する関係を併せ持つ特徴があります。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協調関係と競争関係の併存に加え、好き－嫌いという感情的な要素も加わり、葛藤が生まれます。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組織において起こる葛藤は「組織葛藤」と呼ばれます。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葛藤に対する対処行動は、自分の主張を重視する「主張性」と他者の主張に関心を示す「同意性」という２つの組合せによって５つのタイプに分けられると考えられています。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○回避的対処　○主張的対処　○譲歩的対処　○妥協　○統合的対処</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一般的に葛藤の解決には統合的対処がもっとも効果的であるとされていますが、状況によって異なります。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相手をかわし回避することが得策な場合や、時間が限られている場面では妥協することが重要な場合もあるかもしれません。</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状況を見極め適切な選択をすることが大事です。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19</a:t>
            </a:fld>
            <a:endParaRPr kumimoji="1" lang="ja-JP" altLang="en-US"/>
          </a:p>
        </p:txBody>
      </p:sp>
    </p:spTree>
    <p:extLst>
      <p:ext uri="{BB962C8B-B14F-4D97-AF65-F5344CB8AC3E}">
        <p14:creationId xmlns:p14="http://schemas.microsoft.com/office/powerpoint/2010/main" val="2704778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目的と進め方はこの</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のとおりです。</a:t>
            </a:r>
            <a:r>
              <a:rPr lang="ja-JP" altLang="ja-JP" sz="1050" dirty="0" smtClean="0">
                <a:effectLst/>
                <a:latin typeface="ＭＳ 明朝" panose="02020609040205080304" pitchFamily="17" charset="-128"/>
                <a:ea typeface="ＭＳ 明朝" panose="02020609040205080304" pitchFamily="17" charset="-128"/>
              </a:rPr>
              <a:t> </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a:t>
            </a:fld>
            <a:endParaRPr kumimoji="1" lang="ja-JP" altLang="en-US"/>
          </a:p>
        </p:txBody>
      </p:sp>
    </p:spTree>
    <p:extLst>
      <p:ext uri="{BB962C8B-B14F-4D97-AF65-F5344CB8AC3E}">
        <p14:creationId xmlns:p14="http://schemas.microsoft.com/office/powerpoint/2010/main" val="1942849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職場の人間関係がうまくいかないと感じる背景として「自分は全ての人に好かれたい、好かれないといけない」と思っているということがあります。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人とのつきあいを「失敗できない」重たいものと感じていたり、自分がイニシアティブをとらなくてはいけないと肩に力を入れている場合はないでしょうか。</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会社はいろいろな意思や価値観をもった人が、会社の目的を果たすために集まった集合体です。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それぞれの役割を果たすために必要とされている人間関係はどのような関わり方なのか、見つめ直すことが大切です。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人間関係はお互いに作っていくものです。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自分が、自分だけがと思うと人間関係は重たいものになってしまいます。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それが自分自身の行動を消極的なものにしているかもしれません。</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20</a:t>
            </a:fld>
            <a:endParaRPr kumimoji="1" lang="ja-JP" altLang="en-US"/>
          </a:p>
        </p:txBody>
      </p:sp>
    </p:spTree>
    <p:extLst>
      <p:ext uri="{BB962C8B-B14F-4D97-AF65-F5344CB8AC3E}">
        <p14:creationId xmlns:p14="http://schemas.microsoft.com/office/powerpoint/2010/main" val="3823306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事例７は、「上司に報告し難い」です。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この事例では、報告し難いと感じる背景と、職場のコミュニケーションの種類を学習しました。</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21</a:t>
            </a:fld>
            <a:endParaRPr kumimoji="1" lang="ja-JP" altLang="en-US"/>
          </a:p>
        </p:txBody>
      </p:sp>
    </p:spTree>
    <p:extLst>
      <p:ext uri="{BB962C8B-B14F-4D97-AF65-F5344CB8AC3E}">
        <p14:creationId xmlns:p14="http://schemas.microsoft.com/office/powerpoint/2010/main" val="4059157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コミュニケーションとは言葉のやり取りをはじめとする、様々な行動によってお互いに影響を与えあうことです。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仕事の中で共通の目標を達成していくためには、お互いが持つ情報を伝達しあい、共有し、チームや組織の意思決定に生かす必要があります。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しかし、職場における情報伝達、特に部下から上司への情報伝達は歪みやすいと言われています。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それは、部下から上司への情報伝達は、経験や職務内容の違いから「コミュニケーションの前提」にギャップが生まれやすいためです。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た、上司は部下に対して評価や昇進に関する権限を持っているため、部下は上司からの評価を恐れて、自分にとって都合のいい情報は積極的に伝達し、都合の悪い情報を伝達したがらないという傾向があるといわ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さらに嫌われたくないという自己防衛の心理から相手にとってネガティブな情報を伝達したがらないと言われています。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効果的な情報伝達が行われるための要件は、</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①信頼関係　②役割分担や職務課題の明確な理解　③情報伝達のためのシステムの整備　④メンバーの自立性を尊重する風土　と言われています。</a:t>
            </a:r>
          </a:p>
        </p:txBody>
      </p:sp>
      <p:sp>
        <p:nvSpPr>
          <p:cNvPr id="4" name="スライド番号プレースホルダー 3"/>
          <p:cNvSpPr>
            <a:spLocks noGrp="1"/>
          </p:cNvSpPr>
          <p:nvPr>
            <p:ph type="sldNum" sz="quarter" idx="10"/>
          </p:nvPr>
        </p:nvSpPr>
        <p:spPr/>
        <p:txBody>
          <a:bodyPr/>
          <a:lstStyle/>
          <a:p>
            <a:fld id="{2506F573-8CB2-487A-B1A0-119A222CEB20}" type="slidenum">
              <a:rPr kumimoji="1" lang="ja-JP" altLang="en-US" smtClean="0"/>
              <a:t>22</a:t>
            </a:fld>
            <a:endParaRPr kumimoji="1" lang="ja-JP" altLang="en-US"/>
          </a:p>
        </p:txBody>
      </p:sp>
    </p:spTree>
    <p:extLst>
      <p:ext uri="{BB962C8B-B14F-4D97-AF65-F5344CB8AC3E}">
        <p14:creationId xmlns:p14="http://schemas.microsoft.com/office/powerpoint/2010/main" val="37982217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職場のコミュニケーションには２種類あります。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情緒的コミュニケーションと課題的コミュニケーションです。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コミュニケーションがうまく取れない状況では、いろいろな場面や問題が複雑に絡みあっていることがあります。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自分の悩みはどちらに分類されるものか整理すると対応方法のヒントが見えてくるのではないでしょうか。</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なお、コミュニケーションでは、情報だけではなく、お互いの心や気持ち、意思が通じあっているかどうかが大切です。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まずは相手との関係性を見直すことでコミュニケーションの悩みのヒントが見つかるかもしれません。</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23</a:t>
            </a:fld>
            <a:endParaRPr kumimoji="1" lang="ja-JP" altLang="en-US"/>
          </a:p>
        </p:txBody>
      </p:sp>
    </p:spTree>
    <p:extLst>
      <p:ext uri="{BB962C8B-B14F-4D97-AF65-F5344CB8AC3E}">
        <p14:creationId xmlns:p14="http://schemas.microsoft.com/office/powerpoint/2010/main" val="19400785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事例８は、「『この先、自分はどうなるのだろう』」という漠然とした不安です。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この事例では、「いま、ここ」に目を向けることに取り組みました。そして「キャリアの将来像」について考えました。</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24</a:t>
            </a:fld>
            <a:endParaRPr kumimoji="1" lang="ja-JP" altLang="en-US"/>
          </a:p>
        </p:txBody>
      </p:sp>
    </p:spTree>
    <p:extLst>
      <p:ext uri="{BB962C8B-B14F-4D97-AF65-F5344CB8AC3E}">
        <p14:creationId xmlns:p14="http://schemas.microsoft.com/office/powerpoint/2010/main" val="4059157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将来への不安そのものを今すぐなくすことは難しいでしょう。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そこで、まず不安への向き合い方のヒントを考えました。</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将来おこる</a:t>
            </a:r>
            <a:r>
              <a:rPr kumimoji="1" lang="ja-JP" altLang="ja-JP" sz="1050" kern="1200" dirty="0" err="1" smtClean="0">
                <a:solidFill>
                  <a:schemeClr val="tx1"/>
                </a:solidFill>
                <a:effectLst/>
                <a:latin typeface="ＭＳ 明朝" panose="02020609040205080304" pitchFamily="17" charset="-128"/>
                <a:ea typeface="ＭＳ 明朝" panose="02020609040205080304" pitchFamily="17" charset="-128"/>
                <a:cs typeface="+mn-cs"/>
              </a:rPr>
              <a:t>で</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あろう結果が芳しくないと予測することが不安を生み出します。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結果は過程を経るものです。過程を充実させることで満足な結果を得ることができるのです。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「いま、ここ」に目を向け、「いま、ここ」でできることに集中するという意識をもつことが大切です。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25</a:t>
            </a:fld>
            <a:endParaRPr kumimoji="1" lang="ja-JP" altLang="en-US"/>
          </a:p>
        </p:txBody>
      </p:sp>
    </p:spTree>
    <p:extLst>
      <p:ext uri="{BB962C8B-B14F-4D97-AF65-F5344CB8AC3E}">
        <p14:creationId xmlns:p14="http://schemas.microsoft.com/office/powerpoint/2010/main" val="1047470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自分の将来が見えないと感じている要因のひとつに将来の展望のなさが影響している場合があります。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そのときは、自分自身のキャリアの将来像をもつことが有効です。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組織の中で目標となる人を探す、自分のキャリアの先を行く人に自分の年齢の頃に直面した課題や、どうやって乗り越えたかを聞くなどの方法が考えられます。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26</a:t>
            </a:fld>
            <a:endParaRPr kumimoji="1" lang="ja-JP" altLang="en-US"/>
          </a:p>
        </p:txBody>
      </p:sp>
    </p:spTree>
    <p:extLst>
      <p:ext uri="{BB962C8B-B14F-4D97-AF65-F5344CB8AC3E}">
        <p14:creationId xmlns:p14="http://schemas.microsoft.com/office/powerpoint/2010/main" val="31647171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最後に、なぜ不安な気持ちやミスマッチが起きるのか整理しましょう。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それは組織側と個人側の問題に理由があると言われています。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働く個人の問題として、自分が求めるものや、やりたいことがよく分かっていない、またはうまく伝えることができていない場合があります。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自分の価値観を見直すことでやりたいことを整理しましょう。そしてそれを表現する方法を考えましょう。</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27</a:t>
            </a:fld>
            <a:endParaRPr kumimoji="1" lang="ja-JP" altLang="en-US"/>
          </a:p>
        </p:txBody>
      </p:sp>
    </p:spTree>
    <p:extLst>
      <p:ext uri="{BB962C8B-B14F-4D97-AF65-F5344CB8AC3E}">
        <p14:creationId xmlns:p14="http://schemas.microsoft.com/office/powerpoint/2010/main" val="394311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８つの事例の中で参考になりそうな取り組みはありましたか？</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事例の取り組みも参考にしながら、ワークシート②「働くときに悩むこと 対処方法の検討」の点線より下の部分を記入して下さい。</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悩みの解決方法は、できるだけ多く考えます。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そのときのポイントは、①数の法則　②判断は後回し　③具体的な作戦　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解決方法をたくさん出したら、次は案として出した解決方法を評価しアクションプランを立てて下さい。</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いきなり大きな目標に取り掛かろうとするのではなく、小さなことから一つひとつチャレンジしていくことが大切です。</a:t>
            </a: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28</a:t>
            </a:fld>
            <a:endParaRPr kumimoji="1" lang="ja-JP" altLang="en-US"/>
          </a:p>
        </p:txBody>
      </p:sp>
    </p:spTree>
    <p:extLst>
      <p:ext uri="{BB962C8B-B14F-4D97-AF65-F5344CB8AC3E}">
        <p14:creationId xmlns:p14="http://schemas.microsoft.com/office/powerpoint/2010/main" val="4237064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皆さんは、働いているときに悩むことはありませんか。ここに挙げられているのは、復職支援を受講している人たちの悩みの一部です。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今回はこれらの悩みについて見つめ直していきます。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3</a:t>
            </a:fld>
            <a:endParaRPr kumimoji="1" lang="ja-JP" altLang="en-US"/>
          </a:p>
        </p:txBody>
      </p:sp>
    </p:spTree>
    <p:extLst>
      <p:ext uri="{BB962C8B-B14F-4D97-AF65-F5344CB8AC3E}">
        <p14:creationId xmlns:p14="http://schemas.microsoft.com/office/powerpoint/2010/main" val="1689903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まず、あなたが感じている働くことに関する悩みの整理を行いましょう。</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（ワークシート①、②の配付）</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まず、ワークシート①に働くときに感じている悩みや不安を記入して下さい。</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（記入後）</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②の点線より上の部分【ワークシート①で書いた悩みについて、下記の質問に答えて下さい】に、ワークシート①で記入した悩みを一つ転記します。次に「１．その悩みの理由、背景、要因は何ですか？」にその悩みの理由や背景、要因を具体的に記入して下さい。</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4</a:t>
            </a:fld>
            <a:endParaRPr kumimoji="1" lang="ja-JP" altLang="en-US"/>
          </a:p>
        </p:txBody>
      </p:sp>
    </p:spTree>
    <p:extLst>
      <p:ext uri="{BB962C8B-B14F-4D97-AF65-F5344CB8AC3E}">
        <p14:creationId xmlns:p14="http://schemas.microsoft.com/office/powerpoint/2010/main" val="38633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この後の資料には、過去の受講者が働くときに感じていた８つの悩みや不安がでてきます。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ワークシートに記入した悩みと共通する部分があるかもしれません。</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それぞれの悩みに対する、復職支援での取り組みを紹介しています。参考にして下さい。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5</a:t>
            </a:fld>
            <a:endParaRPr kumimoji="1" lang="ja-JP" altLang="en-US"/>
          </a:p>
        </p:txBody>
      </p:sp>
    </p:spTree>
    <p:extLst>
      <p:ext uri="{BB962C8B-B14F-4D97-AF65-F5344CB8AC3E}">
        <p14:creationId xmlns:p14="http://schemas.microsoft.com/office/powerpoint/2010/main" val="1681464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事例１は、「なぜ働くのか、目的がわからなくなった」です。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この事例では、「働くことに関する意識調査」結果を参考にして自分自身の考えを整理することと、働くことで得ていることは何か学習することに取り組みました。</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6</a:t>
            </a:fld>
            <a:endParaRPr kumimoji="1" lang="ja-JP" altLang="en-US"/>
          </a:p>
        </p:txBody>
      </p:sp>
    </p:spTree>
    <p:extLst>
      <p:ext uri="{BB962C8B-B14F-4D97-AF65-F5344CB8AC3E}">
        <p14:creationId xmlns:p14="http://schemas.microsoft.com/office/powerpoint/2010/main" val="373974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働くことの意味はその時代背景やライフスタイルによって変化します。平成</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11</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年度と平成</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29</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年度に報告された新入社員の「働くことの意識」調査では、会社を選択した理由の１位は「個人の能力・個性が生かせるから」と同じでした。</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しかし２位は、平成</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11</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年度では「会社の将来性」、平成</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29</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年度では「仕事がおもしろいから」と変化しています。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働き方の多様化が進み、それに伴って働くことの意味も変化しています。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そのため目的が見つけにくい状況になっているとも言えます。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価値観を見つめ直し、自己理解を深めることが大切なのかもしれません。</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2506F573-8CB2-487A-B1A0-119A222CEB20}" type="slidenum">
              <a:rPr kumimoji="1" lang="ja-JP" altLang="en-US" smtClean="0"/>
              <a:t>7</a:t>
            </a:fld>
            <a:endParaRPr kumimoji="1" lang="ja-JP" altLang="en-US"/>
          </a:p>
        </p:txBody>
      </p:sp>
    </p:spTree>
    <p:extLst>
      <p:ext uri="{BB962C8B-B14F-4D97-AF65-F5344CB8AC3E}">
        <p14:creationId xmlns:p14="http://schemas.microsoft.com/office/powerpoint/2010/main" val="4060637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人はなぜ働くのか。その答えの１つに「働くこと、就職することで得るものがあるから」と言われています。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会社に就職すると、顕在的機能と潜在的機能の２側面で得るものがあります。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顕在的機能とは、雇用主との契約関係に基づく金銭的報酬の提供のことです。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潜在的機能とは、時間の構造化、社会との接触、外的目標、地位とアイデンティティ、活動の強制のことです。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会社で働くことで、金銭的報酬が得られるだけではなく、組織によって構造化されること、そして個人の内面に様々なものがもたらされていることを知ることが大切です。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自分自身が働くことで一番得たいと思っていることを見つめ直すことで、働く目的を見つけることにつながりました。</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8</a:t>
            </a:fld>
            <a:endParaRPr kumimoji="1" lang="ja-JP" altLang="en-US"/>
          </a:p>
        </p:txBody>
      </p:sp>
    </p:spTree>
    <p:extLst>
      <p:ext uri="{BB962C8B-B14F-4D97-AF65-F5344CB8AC3E}">
        <p14:creationId xmlns:p14="http://schemas.microsoft.com/office/powerpoint/2010/main" val="2366485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事例２は、「入社当時に感じていた緊張感や仕事への面白味が弱くなった」です。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この事例では、若手社員が陥りやすいパターンになっていないか、振り返りを行い、「仕事のプロフェッショナル」になる過程を学習しました。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A92BDB11-3FED-4280-A523-3D12F7ACB693}" type="slidenum">
              <a:rPr kumimoji="1" lang="ja-JP" altLang="en-US" smtClean="0"/>
              <a:pPr/>
              <a:t>9</a:t>
            </a:fld>
            <a:endParaRPr kumimoji="1" lang="ja-JP" altLang="en-US"/>
          </a:p>
        </p:txBody>
      </p:sp>
    </p:spTree>
    <p:extLst>
      <p:ext uri="{BB962C8B-B14F-4D97-AF65-F5344CB8AC3E}">
        <p14:creationId xmlns:p14="http://schemas.microsoft.com/office/powerpoint/2010/main" val="374333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1D31C83-8203-4EEF-A947-9EF4AFD5C381}"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121842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EF8351-091F-4DEF-93C2-D0591E3F668A}"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40403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8C1DA8-B2B0-4992-A4FC-5BD11C1A43D1}"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2241795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0EB5C5-5FAA-49AE-BF1D-082F8AFF82C9}"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387225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DFD376-32E5-4998-96F5-0B842EA604A7}"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234857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A35F070-2558-4D8F-A9CE-3A76202EC4BE}"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260666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F80118E-DFA0-4CF9-AB53-CA6D15087FA7}" type="datetime1">
              <a:rPr kumimoji="1" lang="ja-JP" altLang="en-US" smtClean="0"/>
              <a:t>2018/2/8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328249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DC8639-3448-4009-906E-7F4DA0A2C67F}" type="datetime1">
              <a:rPr kumimoji="1" lang="ja-JP" altLang="en-US" smtClean="0"/>
              <a:t>2018/2/8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45608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2D19860-963F-48B6-BE91-CE66CF0D709E}" type="datetime1">
              <a:rPr kumimoji="1" lang="ja-JP" altLang="en-US" smtClean="0"/>
              <a:t>2018/2/8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3587629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A824EA-B2EB-4540-9D62-E050111543DF}"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418365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98A26F-F787-43C4-9EBF-5EBE8F6FCBE6}"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373956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80D19-4DC6-4594-AB8B-F30040F29EB3}" type="datetime1">
              <a:rPr kumimoji="1" lang="ja-JP" altLang="en-US" smtClean="0"/>
              <a:t>2018/2/8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B43F2-B44B-4739-BF50-2C3578B6F80D}" type="slidenum">
              <a:rPr kumimoji="1" lang="ja-JP" altLang="en-US" smtClean="0"/>
              <a:pPr/>
              <a:t>‹#›</a:t>
            </a:fld>
            <a:endParaRPr kumimoji="1" lang="ja-JP" altLang="en-US"/>
          </a:p>
        </p:txBody>
      </p:sp>
    </p:spTree>
    <p:extLst>
      <p:ext uri="{BB962C8B-B14F-4D97-AF65-F5344CB8AC3E}">
        <p14:creationId xmlns:p14="http://schemas.microsoft.com/office/powerpoint/2010/main" val="518438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22.png"/><Relationship Id="rId4" Type="http://schemas.openxmlformats.org/officeDocument/2006/relationships/image" Target="../media/image21.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772817"/>
            <a:ext cx="8568952" cy="1827634"/>
          </a:xfrm>
        </p:spPr>
        <p:txBody>
          <a:bodyPr>
            <a:normAutofit/>
          </a:bodyPr>
          <a:lstStyle/>
          <a:p>
            <a:r>
              <a:rPr kumimoji="1" lang="ja-JP" altLang="en-US" sz="2400" dirty="0" smtClean="0"/>
              <a:t>キャリア講座　資料</a:t>
            </a:r>
            <a:r>
              <a:rPr kumimoji="1" lang="en-US" altLang="ja-JP" sz="2400" dirty="0" smtClean="0"/>
              <a:t/>
            </a:r>
            <a:br>
              <a:rPr kumimoji="1" lang="en-US" altLang="ja-JP" sz="2400" dirty="0" smtClean="0"/>
            </a:br>
            <a:r>
              <a:rPr kumimoji="1" lang="ja-JP" altLang="en-US" sz="3600" dirty="0" smtClean="0"/>
              <a:t>～働くときに悩むこと～</a:t>
            </a:r>
            <a:endParaRPr kumimoji="1" lang="ja-JP" altLang="en-US" sz="3600" dirty="0"/>
          </a:p>
        </p:txBody>
      </p:sp>
      <p:sp>
        <p:nvSpPr>
          <p:cNvPr id="3" name="サブタイトル 2"/>
          <p:cNvSpPr>
            <a:spLocks noGrp="1"/>
          </p:cNvSpPr>
          <p:nvPr>
            <p:ph type="subTitle" idx="1"/>
          </p:nvPr>
        </p:nvSpPr>
        <p:spPr>
          <a:xfrm>
            <a:off x="2339752" y="4112080"/>
            <a:ext cx="6400800" cy="1752600"/>
          </a:xfrm>
        </p:spPr>
        <p:txBody>
          <a:bodyPr/>
          <a:lstStyle/>
          <a:p>
            <a:r>
              <a:rPr lang="ja-JP" altLang="en-US" dirty="0">
                <a:latin typeface="+mn-ea"/>
              </a:rPr>
              <a:t>　</a:t>
            </a:r>
            <a:r>
              <a:rPr kumimoji="1" lang="ja-JP" altLang="en-US" dirty="0" smtClean="0">
                <a:latin typeface="+mn-ea"/>
              </a:rPr>
              <a:t>年　月　日</a:t>
            </a:r>
            <a:endParaRPr kumimoji="1" lang="ja-JP" altLang="en-US" dirty="0">
              <a:latin typeface="+mn-ea"/>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13276"/>
            <a:ext cx="3672408"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6693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331641"/>
            <a:ext cx="3528392" cy="441176"/>
          </a:xfrm>
        </p:spPr>
        <p:txBody>
          <a:bodyPr/>
          <a:lstStyle/>
          <a:p>
            <a:pPr marL="457200" lvl="1" indent="0">
              <a:buClr>
                <a:srgbClr val="00B050"/>
              </a:buClr>
              <a:buNone/>
            </a:pPr>
            <a:r>
              <a:rPr kumimoji="1" lang="ja-JP" altLang="en-US" sz="2000" dirty="0" smtClean="0"/>
              <a:t>～若手社員の一例～</a:t>
            </a:r>
            <a:endParaRPr kumimoji="1" lang="ja-JP" altLang="en-US" sz="2000" dirty="0"/>
          </a:p>
        </p:txBody>
      </p:sp>
      <p:sp>
        <p:nvSpPr>
          <p:cNvPr id="4" name="タイトル 1"/>
          <p:cNvSpPr txBox="1">
            <a:spLocks/>
          </p:cNvSpPr>
          <p:nvPr/>
        </p:nvSpPr>
        <p:spPr>
          <a:xfrm>
            <a:off x="1041127" y="188640"/>
            <a:ext cx="7059265"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t>若手社員が</a:t>
            </a:r>
            <a:r>
              <a:rPr lang="ja-JP" altLang="en-US" sz="3200" dirty="0"/>
              <a:t>陥り</a:t>
            </a:r>
            <a:r>
              <a:rPr lang="ja-JP" altLang="en-US" sz="3200" dirty="0" smtClean="0"/>
              <a:t>やすいパターン</a:t>
            </a:r>
            <a:endParaRPr lang="ja-JP" altLang="en-US" sz="3200"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2200"/>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3849279" y="6486692"/>
            <a:ext cx="5262326" cy="261610"/>
          </a:xfrm>
          <a:prstGeom prst="rect">
            <a:avLst/>
          </a:prstGeom>
          <a:noFill/>
        </p:spPr>
        <p:txBody>
          <a:bodyPr wrap="square" rtlCol="0">
            <a:spAutoFit/>
          </a:bodyPr>
          <a:lstStyle/>
          <a:p>
            <a:pPr algn="r"/>
            <a:r>
              <a:rPr lang="ja-JP" altLang="en-US" sz="1050" dirty="0">
                <a:latin typeface="+mn-ea"/>
              </a:rPr>
              <a:t>出典</a:t>
            </a:r>
            <a:r>
              <a:rPr lang="ja-JP" altLang="en-US" sz="1050" dirty="0" smtClean="0">
                <a:latin typeface="+mn-ea"/>
              </a:rPr>
              <a:t>：山本寛：「働く人のキャリアの停滞」創成社（</a:t>
            </a:r>
            <a:r>
              <a:rPr lang="en-US" altLang="ja-JP" sz="1050" dirty="0" smtClean="0">
                <a:latin typeface="+mn-ea"/>
              </a:rPr>
              <a:t>2016</a:t>
            </a:r>
            <a:r>
              <a:rPr lang="ja-JP" altLang="en-US" sz="1050" dirty="0" smtClean="0">
                <a:latin typeface="+mn-ea"/>
              </a:rPr>
              <a:t>）</a:t>
            </a:r>
            <a:endParaRPr lang="en-US" altLang="ja-JP" sz="1050" dirty="0">
              <a:latin typeface="+mn-ea"/>
            </a:endParaRPr>
          </a:p>
        </p:txBody>
      </p:sp>
      <p:grpSp>
        <p:nvGrpSpPr>
          <p:cNvPr id="10" name="グループ化 9"/>
          <p:cNvGrpSpPr/>
          <p:nvPr/>
        </p:nvGrpSpPr>
        <p:grpSpPr>
          <a:xfrm>
            <a:off x="220718" y="1772816"/>
            <a:ext cx="8860085" cy="4248472"/>
            <a:chOff x="691646" y="2560767"/>
            <a:chExt cx="7752252" cy="3644680"/>
          </a:xfrm>
        </p:grpSpPr>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31368" y="2560767"/>
              <a:ext cx="1894984" cy="189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強調線吹き出し 1 (枠付き) 6"/>
            <p:cNvSpPr/>
            <p:nvPr/>
          </p:nvSpPr>
          <p:spPr>
            <a:xfrm>
              <a:off x="4139953" y="2963441"/>
              <a:ext cx="4303945" cy="720080"/>
            </a:xfrm>
            <a:prstGeom prst="accentBorderCallout1">
              <a:avLst>
                <a:gd name="adj1" fmla="val 23969"/>
                <a:gd name="adj2" fmla="val -3993"/>
                <a:gd name="adj3" fmla="val 53307"/>
                <a:gd name="adj4" fmla="val -1631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入社当時は、日々の業務をこなすのが精一杯</a:t>
              </a:r>
              <a:endParaRPr kumimoji="1" lang="ja-JP" altLang="en-US" dirty="0">
                <a:solidFill>
                  <a:schemeClr val="tx1"/>
                </a:solidFill>
              </a:endParaRPr>
            </a:p>
          </p:txBody>
        </p:sp>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94784" y="4837295"/>
              <a:ext cx="136815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強調線吹き出し 1 (枠付き) 8"/>
            <p:cNvSpPr/>
            <p:nvPr/>
          </p:nvSpPr>
          <p:spPr>
            <a:xfrm>
              <a:off x="4139953" y="4152045"/>
              <a:ext cx="4303945" cy="1440160"/>
            </a:xfrm>
            <a:prstGeom prst="accentBorderCallout1">
              <a:avLst>
                <a:gd name="adj1" fmla="val 52840"/>
                <a:gd name="adj2" fmla="val -3358"/>
                <a:gd name="adj3" fmla="val 65637"/>
                <a:gd name="adj4" fmla="val -1401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１～２年が経過すると、自分なりのやり方を学び、仕事を十分にこなすことができるようになる</a:t>
              </a:r>
              <a:endParaRPr kumimoji="1" lang="en-US" altLang="ja-JP" dirty="0" smtClean="0">
                <a:solidFill>
                  <a:schemeClr val="tx1"/>
                </a:solidFill>
              </a:endParaRPr>
            </a:p>
            <a:p>
              <a:r>
                <a:rPr lang="ja-JP" altLang="en-US" dirty="0">
                  <a:solidFill>
                    <a:schemeClr val="tx1"/>
                  </a:solidFill>
                </a:rPr>
                <a:t>仕事</a:t>
              </a:r>
              <a:r>
                <a:rPr lang="ja-JP" altLang="en-US" dirty="0" smtClean="0">
                  <a:solidFill>
                    <a:schemeClr val="tx1"/>
                  </a:solidFill>
                </a:rPr>
                <a:t>や組織</a:t>
              </a:r>
              <a:r>
                <a:rPr lang="ja-JP" altLang="en-US" dirty="0">
                  <a:solidFill>
                    <a:schemeClr val="tx1"/>
                  </a:solidFill>
                </a:rPr>
                <a:t>へ</a:t>
              </a:r>
              <a:r>
                <a:rPr lang="ja-JP" altLang="en-US" dirty="0" smtClean="0">
                  <a:solidFill>
                    <a:schemeClr val="tx1"/>
                  </a:solidFill>
                </a:rPr>
                <a:t>の慣れが定型感や単調感を抱かせることになる</a:t>
              </a:r>
              <a:endParaRPr kumimoji="1" lang="ja-JP" altLang="en-US" dirty="0">
                <a:solidFill>
                  <a:schemeClr val="tx1"/>
                </a:solidFill>
              </a:endParaRPr>
            </a:p>
          </p:txBody>
        </p:sp>
        <p:sp>
          <p:nvSpPr>
            <p:cNvPr id="2" name="下矢印 1"/>
            <p:cNvSpPr/>
            <p:nvPr/>
          </p:nvSpPr>
          <p:spPr>
            <a:xfrm>
              <a:off x="1699412" y="2633736"/>
              <a:ext cx="263912" cy="3571711"/>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91646" y="2633736"/>
              <a:ext cx="920964" cy="369332"/>
            </a:xfrm>
            <a:prstGeom prst="rect">
              <a:avLst/>
            </a:prstGeom>
            <a:noFill/>
          </p:spPr>
          <p:txBody>
            <a:bodyPr wrap="square" rtlCol="0">
              <a:spAutoFit/>
            </a:bodyPr>
            <a:lstStyle/>
            <a:p>
              <a:r>
                <a:rPr kumimoji="1" lang="ja-JP" altLang="en-US" dirty="0" smtClean="0"/>
                <a:t>入社時</a:t>
              </a:r>
              <a:endParaRPr kumimoji="1" lang="ja-JP" altLang="en-US" dirty="0"/>
            </a:p>
          </p:txBody>
        </p:sp>
        <p:sp>
          <p:nvSpPr>
            <p:cNvPr id="14" name="テキスト ボックス 13"/>
            <p:cNvSpPr txBox="1"/>
            <p:nvPr/>
          </p:nvSpPr>
          <p:spPr>
            <a:xfrm>
              <a:off x="691646" y="5815889"/>
              <a:ext cx="920964" cy="369332"/>
            </a:xfrm>
            <a:prstGeom prst="rect">
              <a:avLst/>
            </a:prstGeom>
            <a:noFill/>
          </p:spPr>
          <p:txBody>
            <a:bodyPr wrap="square" rtlCol="0">
              <a:spAutoFit/>
            </a:bodyPr>
            <a:lstStyle/>
            <a:p>
              <a:r>
                <a:rPr lang="ja-JP" altLang="en-US" dirty="0"/>
                <a:t>数年後</a:t>
              </a:r>
              <a:endParaRPr kumimoji="1" lang="ja-JP" altLang="en-US" dirty="0"/>
            </a:p>
          </p:txBody>
        </p:sp>
      </p:grpSp>
    </p:spTree>
    <p:extLst>
      <p:ext uri="{BB962C8B-B14F-4D97-AF65-F5344CB8AC3E}">
        <p14:creationId xmlns:p14="http://schemas.microsoft.com/office/powerpoint/2010/main" val="3015700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24432" y="210910"/>
            <a:ext cx="7798544" cy="1143000"/>
          </a:xfrm>
        </p:spPr>
        <p:txBody>
          <a:bodyPr>
            <a:normAutofit/>
          </a:bodyPr>
          <a:lstStyle/>
          <a:p>
            <a:pPr algn="l"/>
            <a:r>
              <a:rPr kumimoji="1" lang="ja-JP" altLang="en-US" sz="3500" dirty="0" smtClean="0"/>
              <a:t>仕事のプロフェッショナルへの過程</a:t>
            </a:r>
            <a:endParaRPr kumimoji="1" lang="ja-JP" altLang="en-US" sz="35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31" y="-2945"/>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コンテンツ プレースホルダー 2"/>
          <p:cNvSpPr>
            <a:spLocks noGrp="1"/>
          </p:cNvSpPr>
          <p:nvPr>
            <p:ph idx="1"/>
          </p:nvPr>
        </p:nvSpPr>
        <p:spPr>
          <a:xfrm>
            <a:off x="323528" y="1312168"/>
            <a:ext cx="8820472" cy="4499578"/>
          </a:xfrm>
        </p:spPr>
        <p:txBody>
          <a:bodyPr>
            <a:normAutofit/>
          </a:bodyPr>
          <a:lstStyle/>
          <a:p>
            <a:pPr>
              <a:buClr>
                <a:srgbClr val="00B050"/>
              </a:buClr>
              <a:buFont typeface="Wingdings" panose="05000000000000000000" pitchFamily="2" charset="2"/>
              <a:buChar char="p"/>
            </a:pPr>
            <a:r>
              <a:rPr lang="ja-JP" altLang="en-US" dirty="0" smtClean="0"/>
              <a:t>プロフェッショナル</a:t>
            </a:r>
            <a:r>
              <a:rPr lang="ja-JP" altLang="en-US" dirty="0"/>
              <a:t>に</a:t>
            </a:r>
            <a:r>
              <a:rPr lang="ja-JP" altLang="en-US" dirty="0" smtClean="0"/>
              <a:t>なるための５つの段階</a:t>
            </a:r>
            <a:endParaRPr lang="en-US" altLang="ja-JP" dirty="0" smtClean="0"/>
          </a:p>
          <a:p>
            <a:pPr marL="1371600" lvl="2" indent="-457200">
              <a:buClr>
                <a:srgbClr val="00B050"/>
              </a:buClr>
              <a:buFont typeface="+mj-ea"/>
              <a:buAutoNum type="circleNumDbPlain"/>
            </a:pPr>
            <a:r>
              <a:rPr lang="ja-JP" altLang="en-US" sz="2200" dirty="0" smtClean="0"/>
              <a:t>仮決め／見習いの段階</a:t>
            </a:r>
            <a:endParaRPr lang="en-US" altLang="ja-JP" sz="2200" dirty="0" smtClean="0"/>
          </a:p>
          <a:p>
            <a:pPr marL="1371600" lvl="2" indent="-457200">
              <a:buClr>
                <a:srgbClr val="00B050"/>
              </a:buClr>
              <a:buFont typeface="+mj-ea"/>
              <a:buAutoNum type="circleNumDbPlain"/>
            </a:pPr>
            <a:r>
              <a:rPr lang="ja-JP" altLang="en-US" sz="2200" dirty="0" smtClean="0"/>
              <a:t>腹決め／独り立ちの段階</a:t>
            </a:r>
            <a:endParaRPr lang="en-US" altLang="ja-JP" sz="2200" dirty="0" smtClean="0"/>
          </a:p>
          <a:p>
            <a:pPr marL="1371600" lvl="2" indent="-457200">
              <a:buClr>
                <a:srgbClr val="00B050"/>
              </a:buClr>
              <a:buFont typeface="+mj-ea"/>
              <a:buAutoNum type="circleNumDbPlain"/>
            </a:pPr>
            <a:r>
              <a:rPr lang="ja-JP" altLang="en-US" sz="2200" dirty="0" smtClean="0"/>
              <a:t>安定／活躍の段階</a:t>
            </a:r>
            <a:endParaRPr lang="en-US" altLang="ja-JP" sz="2200" dirty="0" smtClean="0"/>
          </a:p>
          <a:p>
            <a:pPr marL="1371600" lvl="2" indent="-457200">
              <a:buClr>
                <a:srgbClr val="00B050"/>
              </a:buClr>
              <a:buFont typeface="+mj-ea"/>
              <a:buAutoNum type="circleNumDbPlain"/>
            </a:pPr>
            <a:r>
              <a:rPr lang="ja-JP" altLang="en-US" sz="2200" dirty="0" smtClean="0"/>
              <a:t>開花／個性化の段階</a:t>
            </a:r>
            <a:endParaRPr lang="en-US" altLang="ja-JP" sz="2200" dirty="0" smtClean="0"/>
          </a:p>
          <a:p>
            <a:pPr marL="1371600" lvl="2" indent="-457200">
              <a:buClr>
                <a:srgbClr val="00B050"/>
              </a:buClr>
              <a:buFont typeface="+mj-ea"/>
              <a:buAutoNum type="circleNumDbPlain"/>
            </a:pPr>
            <a:r>
              <a:rPr lang="ja-JP" altLang="en-US" sz="2200" dirty="0" smtClean="0"/>
              <a:t>円熟／無心の段階</a:t>
            </a:r>
            <a:endParaRPr lang="en-US" altLang="ja-JP" sz="2200" dirty="0" smtClean="0"/>
          </a:p>
          <a:p>
            <a:pPr lvl="2">
              <a:buClr>
                <a:srgbClr val="00B050"/>
              </a:buClr>
              <a:buFont typeface="Wingdings" panose="05000000000000000000" pitchFamily="2" charset="2"/>
              <a:buChar char="p"/>
            </a:pPr>
            <a:endParaRPr lang="en-US" altLang="ja-JP" dirty="0" smtClean="0"/>
          </a:p>
        </p:txBody>
      </p:sp>
      <p:sp>
        <p:nvSpPr>
          <p:cNvPr id="6" name="角丸四角形 5"/>
          <p:cNvSpPr/>
          <p:nvPr/>
        </p:nvSpPr>
        <p:spPr>
          <a:xfrm>
            <a:off x="343204" y="3834003"/>
            <a:ext cx="8853249" cy="10801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chemeClr val="tx1"/>
                </a:solidFill>
              </a:rPr>
              <a:t>プロ</a:t>
            </a:r>
            <a:r>
              <a:rPr lang="ja-JP" altLang="en-US" sz="2400" b="1" dirty="0">
                <a:solidFill>
                  <a:schemeClr val="tx1"/>
                </a:solidFill>
              </a:rPr>
              <a:t>フェッショナル</a:t>
            </a:r>
            <a:r>
              <a:rPr kumimoji="1" lang="ja-JP" altLang="en-US" sz="2400" b="1" dirty="0" smtClean="0">
                <a:solidFill>
                  <a:schemeClr val="tx1"/>
                </a:solidFill>
              </a:rPr>
              <a:t>になるためには「訓練」が必要</a:t>
            </a:r>
            <a:endParaRPr kumimoji="1" lang="en-US" altLang="ja-JP" sz="2400" b="1" dirty="0" smtClean="0">
              <a:solidFill>
                <a:schemeClr val="tx1"/>
              </a:solidFill>
            </a:endParaRPr>
          </a:p>
          <a:p>
            <a:r>
              <a:rPr lang="ja-JP" altLang="en-US" sz="2400" b="1" dirty="0">
                <a:solidFill>
                  <a:schemeClr val="tx1"/>
                </a:solidFill>
              </a:rPr>
              <a:t>ただ仕事をするだけでは</a:t>
            </a:r>
            <a:r>
              <a:rPr lang="ja-JP" altLang="en-US" sz="2400" b="1" dirty="0" smtClean="0">
                <a:solidFill>
                  <a:schemeClr val="tx1"/>
                </a:solidFill>
              </a:rPr>
              <a:t>なく「</a:t>
            </a:r>
            <a:r>
              <a:rPr lang="ja-JP" altLang="en-US" sz="2400" b="1" dirty="0">
                <a:solidFill>
                  <a:schemeClr val="tx1"/>
                </a:solidFill>
              </a:rPr>
              <a:t>よく考えられた練習」が</a:t>
            </a:r>
            <a:r>
              <a:rPr lang="ja-JP" altLang="en-US" sz="2400" b="1" dirty="0" smtClean="0">
                <a:solidFill>
                  <a:schemeClr val="tx1"/>
                </a:solidFill>
              </a:rPr>
              <a:t>必要</a:t>
            </a:r>
            <a:endParaRPr lang="ja-JP" altLang="en-US" sz="2400" b="1" dirty="0">
              <a:solidFill>
                <a:schemeClr val="tx1"/>
              </a:solidFill>
            </a:endParaRPr>
          </a:p>
        </p:txBody>
      </p:sp>
      <p:sp>
        <p:nvSpPr>
          <p:cNvPr id="8" name="正方形/長方形 7"/>
          <p:cNvSpPr/>
          <p:nvPr/>
        </p:nvSpPr>
        <p:spPr>
          <a:xfrm>
            <a:off x="3095328" y="6466346"/>
            <a:ext cx="6048672" cy="261610"/>
          </a:xfrm>
          <a:prstGeom prst="rect">
            <a:avLst/>
          </a:prstGeom>
        </p:spPr>
        <p:txBody>
          <a:bodyPr wrap="square">
            <a:spAutoFit/>
          </a:bodyPr>
          <a:lstStyle/>
          <a:p>
            <a:r>
              <a:rPr lang="ja-JP" altLang="en-US" sz="1050" dirty="0">
                <a:latin typeface="+mn-ea"/>
              </a:rPr>
              <a:t>出典</a:t>
            </a:r>
            <a:r>
              <a:rPr lang="ja-JP" altLang="en-US" sz="1050" dirty="0" smtClean="0">
                <a:latin typeface="+mn-ea"/>
              </a:rPr>
              <a:t>：大久保幸夫：「キャリアデザイン入門</a:t>
            </a:r>
            <a:r>
              <a:rPr lang="en-US" altLang="ja-JP" sz="1050" dirty="0" smtClean="0">
                <a:latin typeface="+mn-ea"/>
              </a:rPr>
              <a:t>Ⅱ</a:t>
            </a:r>
            <a:r>
              <a:rPr lang="ja-JP" altLang="en-US" sz="1050" dirty="0" smtClean="0">
                <a:latin typeface="+mn-ea"/>
              </a:rPr>
              <a:t>（専門力編）」日本経済新聞出版社（</a:t>
            </a:r>
            <a:r>
              <a:rPr lang="en-US" altLang="ja-JP" sz="1050" dirty="0" smtClean="0">
                <a:latin typeface="+mn-ea"/>
              </a:rPr>
              <a:t>2006</a:t>
            </a:r>
            <a:r>
              <a:rPr lang="ja-JP" altLang="en-US" sz="1050" dirty="0" smtClean="0">
                <a:latin typeface="+mn-ea"/>
              </a:rPr>
              <a:t>）</a:t>
            </a:r>
            <a:endParaRPr lang="en-US" altLang="ja-JP" sz="1050" dirty="0">
              <a:latin typeface="+mn-ea"/>
            </a:endParaRPr>
          </a:p>
        </p:txBody>
      </p:sp>
      <p:sp>
        <p:nvSpPr>
          <p:cNvPr id="9" name="角丸四角形 8"/>
          <p:cNvSpPr/>
          <p:nvPr/>
        </p:nvSpPr>
        <p:spPr>
          <a:xfrm>
            <a:off x="323528" y="5307953"/>
            <a:ext cx="7992888" cy="11128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入社から現在に至る気持ちの振り返りができ、仕事に熟練するために段階を踏んでいくことが大切であることの実感を得ました</a:t>
            </a:r>
            <a:endParaRPr kumimoji="1" lang="ja-JP" altLang="en-US" dirty="0"/>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360" y="4914123"/>
            <a:ext cx="1624384" cy="161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a:xfrm>
            <a:off x="317037" y="4926879"/>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3307664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9064" y="120740"/>
            <a:ext cx="1988840" cy="1988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形吹き出し 5"/>
          <p:cNvSpPr/>
          <p:nvPr/>
        </p:nvSpPr>
        <p:spPr>
          <a:xfrm>
            <a:off x="3347864" y="372768"/>
            <a:ext cx="5760640"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自分が担当している仕事に意味が見出せません</a:t>
            </a:r>
            <a:endParaRPr kumimoji="1" lang="ja-JP" alt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smtClean="0"/>
          </a:p>
          <a:p>
            <a:r>
              <a:rPr lang="ja-JP" altLang="en-US" sz="2400" dirty="0" smtClean="0"/>
              <a:t>　会社全体の中で、自分の仕事が担っている役割を見つめ直しました</a:t>
            </a:r>
            <a:endParaRPr lang="en-US" altLang="ja-JP" sz="2400" dirty="0" smtClean="0"/>
          </a:p>
          <a:p>
            <a:pPr marL="457200" indent="-457200">
              <a:buFont typeface="+mj-ea"/>
              <a:buAutoNum type="circleNumDbPlain"/>
            </a:pPr>
            <a:endParaRPr lang="en-US" altLang="ja-JP" sz="2400" dirty="0" smtClean="0"/>
          </a:p>
          <a:p>
            <a:endParaRPr lang="en-US" altLang="ja-JP" sz="2400" dirty="0" smtClean="0"/>
          </a:p>
        </p:txBody>
      </p:sp>
      <p:sp>
        <p:nvSpPr>
          <p:cNvPr id="7" name="テキスト ボックス 6"/>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事例３</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988696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2128" y="169647"/>
            <a:ext cx="7812360" cy="1143000"/>
          </a:xfrm>
        </p:spPr>
        <p:txBody>
          <a:bodyPr>
            <a:noAutofit/>
          </a:bodyPr>
          <a:lstStyle/>
          <a:p>
            <a:pPr algn="l"/>
            <a:r>
              <a:rPr kumimoji="1" lang="ja-JP" altLang="en-US" sz="3500" dirty="0" smtClean="0"/>
              <a:t>会社の中での役割を見つめ直す</a:t>
            </a:r>
            <a:endParaRPr kumimoji="1" lang="ja-JP" altLang="en-US" sz="3500" dirty="0"/>
          </a:p>
        </p:txBody>
      </p:sp>
      <p:sp>
        <p:nvSpPr>
          <p:cNvPr id="3" name="コンテンツ プレースホルダー 2"/>
          <p:cNvSpPr>
            <a:spLocks noGrp="1"/>
          </p:cNvSpPr>
          <p:nvPr>
            <p:ph idx="1"/>
          </p:nvPr>
        </p:nvSpPr>
        <p:spPr>
          <a:xfrm>
            <a:off x="580078" y="1484784"/>
            <a:ext cx="8117066" cy="3205506"/>
          </a:xfrm>
        </p:spPr>
        <p:txBody>
          <a:bodyPr>
            <a:normAutofit/>
          </a:bodyPr>
          <a:lstStyle/>
          <a:p>
            <a:pPr>
              <a:buClr>
                <a:srgbClr val="00B050"/>
              </a:buClr>
              <a:buFont typeface="Wingdings" panose="05000000000000000000" pitchFamily="2" charset="2"/>
              <a:buChar char="u"/>
            </a:pPr>
            <a:r>
              <a:rPr kumimoji="1" lang="ja-JP" altLang="en-US" sz="2400" dirty="0" smtClean="0"/>
              <a:t>自分が担当する仕事が会社全体でどの様な役割を持っているか知っていますか</a:t>
            </a:r>
            <a:endParaRPr kumimoji="1" lang="en-US" altLang="ja-JP" sz="2400" dirty="0" smtClean="0"/>
          </a:p>
          <a:p>
            <a:pPr lvl="1">
              <a:buClr>
                <a:srgbClr val="00B050"/>
              </a:buClr>
              <a:buFont typeface="Wingdings" panose="05000000000000000000" pitchFamily="2" charset="2"/>
              <a:buChar char="u"/>
            </a:pPr>
            <a:r>
              <a:rPr lang="ja-JP" altLang="en-US" sz="2000" dirty="0"/>
              <a:t>会社</a:t>
            </a:r>
            <a:r>
              <a:rPr lang="ja-JP" altLang="en-US" sz="2000" dirty="0" smtClean="0"/>
              <a:t>で発生する仕事には意味があります</a:t>
            </a:r>
            <a:endParaRPr lang="en-US" altLang="ja-JP" sz="2000" dirty="0" smtClean="0"/>
          </a:p>
          <a:p>
            <a:pPr lvl="1">
              <a:buClr>
                <a:srgbClr val="00B050"/>
              </a:buClr>
              <a:buFont typeface="Wingdings" panose="05000000000000000000" pitchFamily="2" charset="2"/>
              <a:buChar char="u"/>
            </a:pPr>
            <a:r>
              <a:rPr lang="ja-JP" altLang="en-US" sz="2000" dirty="0"/>
              <a:t>自分</a:t>
            </a:r>
            <a:r>
              <a:rPr lang="ja-JP" altLang="en-US" sz="2000" dirty="0" smtClean="0"/>
              <a:t>の</a:t>
            </a:r>
            <a:r>
              <a:rPr lang="ja-JP" altLang="en-US" sz="2000" dirty="0"/>
              <a:t>担当して</a:t>
            </a:r>
            <a:r>
              <a:rPr lang="ja-JP" altLang="en-US" sz="2000" dirty="0" smtClean="0"/>
              <a:t>いる仕事の前工程や後工程を知っていますか</a:t>
            </a:r>
            <a:endParaRPr lang="en-US" altLang="ja-JP" sz="2000" dirty="0" smtClean="0"/>
          </a:p>
          <a:p>
            <a:pPr lvl="1">
              <a:buClr>
                <a:srgbClr val="00B050"/>
              </a:buClr>
              <a:buFont typeface="Wingdings" panose="05000000000000000000" pitchFamily="2" charset="2"/>
              <a:buChar char="u"/>
            </a:pPr>
            <a:endParaRPr lang="en-US" altLang="ja-JP" sz="2000" dirty="0"/>
          </a:p>
          <a:p>
            <a:pPr lvl="1">
              <a:buClr>
                <a:srgbClr val="00B050"/>
              </a:buClr>
              <a:buFont typeface="Wingdings" panose="05000000000000000000" pitchFamily="2" charset="2"/>
              <a:buChar char="u"/>
            </a:pPr>
            <a:r>
              <a:rPr lang="ja-JP" altLang="en-US" sz="2000" dirty="0"/>
              <a:t>作業</a:t>
            </a:r>
            <a:r>
              <a:rPr lang="ja-JP" altLang="en-US" sz="2000" dirty="0" smtClean="0"/>
              <a:t>の一つ一つの中に「連なり」を見出し、作業の重要性を再認識することで、仕事の意味や意義を見出すことが可能になります</a:t>
            </a:r>
            <a:endParaRPr lang="en-US" altLang="ja-JP" sz="2000" dirty="0" smtClean="0"/>
          </a:p>
          <a:p>
            <a:pPr lvl="1">
              <a:buClr>
                <a:srgbClr val="00B050"/>
              </a:buClr>
              <a:buFont typeface="Wingdings" panose="05000000000000000000" pitchFamily="2" charset="2"/>
              <a:buChar char="u"/>
            </a:pPr>
            <a:endParaRPr kumimoji="1" lang="en-US" altLang="ja-JP" sz="2000" dirty="0" smtClean="0"/>
          </a:p>
          <a:p>
            <a:pPr marL="0" indent="0">
              <a:buClr>
                <a:srgbClr val="00B050"/>
              </a:buClr>
              <a:buNone/>
            </a:pPr>
            <a:endParaRPr kumimoji="1" lang="en-US" altLang="ja-JP" sz="1600" dirty="0" smtClean="0"/>
          </a:p>
          <a:p>
            <a:pPr marL="0" indent="0">
              <a:buClr>
                <a:srgbClr val="00B050"/>
              </a:buClr>
              <a:buNone/>
            </a:pPr>
            <a:endParaRPr kumimoji="1" lang="en-US" altLang="ja-JP" sz="2800" dirty="0" smtClean="0"/>
          </a:p>
        </p:txBody>
      </p:sp>
      <p:sp>
        <p:nvSpPr>
          <p:cNvPr id="5" name="テキスト ボックス 4"/>
          <p:cNvSpPr txBox="1"/>
          <p:nvPr/>
        </p:nvSpPr>
        <p:spPr>
          <a:xfrm>
            <a:off x="4642992" y="6554071"/>
            <a:ext cx="4501008" cy="253916"/>
          </a:xfrm>
          <a:prstGeom prst="rect">
            <a:avLst/>
          </a:prstGeom>
          <a:noFill/>
        </p:spPr>
        <p:txBody>
          <a:bodyPr wrap="square" rtlCol="0">
            <a:spAutoFit/>
          </a:bodyPr>
          <a:lstStyle/>
          <a:p>
            <a:r>
              <a:rPr lang="ja-JP" altLang="en-US" sz="1050" dirty="0">
                <a:latin typeface="+mn-ea"/>
              </a:rPr>
              <a:t>出典</a:t>
            </a:r>
            <a:r>
              <a:rPr lang="ja-JP" altLang="en-US" sz="1050" dirty="0" smtClean="0">
                <a:latin typeface="+mn-ea"/>
              </a:rPr>
              <a:t>：金井壽宏・鈴木竜太：「日本のキャリア研究」白桃書房（</a:t>
            </a:r>
            <a:r>
              <a:rPr lang="en-US" altLang="ja-JP" sz="1050" dirty="0" smtClean="0">
                <a:latin typeface="+mn-ea"/>
              </a:rPr>
              <a:t>2013</a:t>
            </a:r>
            <a:r>
              <a:rPr lang="ja-JP" altLang="en-US" sz="1050" dirty="0" smtClean="0">
                <a:latin typeface="+mn-ea"/>
              </a:rPr>
              <a:t>）</a:t>
            </a:r>
            <a:endParaRPr lang="en-US" altLang="ja-JP" sz="1050" dirty="0" smtClean="0">
              <a:latin typeface="+mn-ea"/>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 y="120488"/>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角丸四角形 8"/>
          <p:cNvSpPr/>
          <p:nvPr/>
        </p:nvSpPr>
        <p:spPr>
          <a:xfrm>
            <a:off x="251520" y="5148358"/>
            <a:ext cx="7992888" cy="140571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自分の仕事は誰かの役に立っていることや自分の仕事が次の工程に必要なステップであることに気づき、自らの仕事を軽んじる気持ちがなく</a:t>
            </a:r>
            <a:r>
              <a:rPr lang="ja-JP" altLang="en-US" dirty="0" smtClean="0"/>
              <a:t>なりました</a:t>
            </a:r>
            <a:endParaRPr kumimoji="1" lang="ja-JP" altLang="en-US" dirty="0"/>
          </a:p>
        </p:txBody>
      </p:sp>
      <p:pic>
        <p:nvPicPr>
          <p:cNvPr id="512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0352" y="4892901"/>
            <a:ext cx="1661170" cy="1661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93491" y="4748248"/>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31103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形吹き出し 5"/>
          <p:cNvSpPr/>
          <p:nvPr/>
        </p:nvSpPr>
        <p:spPr>
          <a:xfrm>
            <a:off x="3851920" y="217466"/>
            <a:ext cx="5010397" cy="1484784"/>
          </a:xfrm>
          <a:prstGeom prst="wedgeEllipseCallout">
            <a:avLst>
              <a:gd name="adj1" fmla="val -57844"/>
              <a:gd name="adj2" fmla="val 1689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同じことの繰り返しで面白味が</a:t>
            </a:r>
            <a:r>
              <a:rPr lang="ja-JP" altLang="en-US" dirty="0"/>
              <a:t>ありません</a:t>
            </a:r>
            <a:endParaRPr kumimoji="1" lang="ja-JP"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a:p>
          <a:p>
            <a:r>
              <a:rPr lang="ja-JP" altLang="en-US" sz="2400" dirty="0" smtClean="0"/>
              <a:t>　ジョブ・デザインという考え方を取り入れることができないか、検討しました</a:t>
            </a:r>
            <a:endParaRPr lang="en-US" altLang="ja-JP" sz="2400" dirty="0" smtClean="0"/>
          </a:p>
        </p:txBody>
      </p:sp>
      <p:pic>
        <p:nvPicPr>
          <p:cNvPr id="7"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1084176" y="-134603"/>
            <a:ext cx="2263688" cy="226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事例４</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8632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8083" y="194340"/>
            <a:ext cx="7841330" cy="1143000"/>
          </a:xfrm>
        </p:spPr>
        <p:txBody>
          <a:bodyPr>
            <a:noAutofit/>
          </a:bodyPr>
          <a:lstStyle/>
          <a:p>
            <a:pPr algn="l"/>
            <a:r>
              <a:rPr kumimoji="1" lang="ja-JP" altLang="en-US" sz="3500" dirty="0" smtClean="0"/>
              <a:t>ジョブ・デザイン（拡大化と充実化）</a:t>
            </a:r>
            <a:endParaRPr kumimoji="1" lang="ja-JP" altLang="en-US" sz="3500" dirty="0"/>
          </a:p>
        </p:txBody>
      </p:sp>
      <p:sp>
        <p:nvSpPr>
          <p:cNvPr id="3" name="コンテンツ プレースホルダー 2"/>
          <p:cNvSpPr>
            <a:spLocks noGrp="1"/>
          </p:cNvSpPr>
          <p:nvPr>
            <p:ph idx="1"/>
          </p:nvPr>
        </p:nvSpPr>
        <p:spPr>
          <a:xfrm>
            <a:off x="676266" y="1293749"/>
            <a:ext cx="7931224" cy="3385167"/>
          </a:xfrm>
        </p:spPr>
        <p:txBody>
          <a:bodyPr>
            <a:normAutofit/>
          </a:bodyPr>
          <a:lstStyle/>
          <a:p>
            <a:pPr>
              <a:buClr>
                <a:srgbClr val="00B050"/>
              </a:buClr>
              <a:buFont typeface="Wingdings" panose="05000000000000000000" pitchFamily="2" charset="2"/>
              <a:buChar char="u"/>
            </a:pPr>
            <a:r>
              <a:rPr kumimoji="1" lang="ja-JP" altLang="en-US" sz="2800" dirty="0" smtClean="0"/>
              <a:t>ジョブ・デザインをする</a:t>
            </a:r>
            <a:r>
              <a:rPr lang="ja-JP" altLang="en-US" sz="2800" dirty="0" smtClean="0"/>
              <a:t>（拡大化と充実化）</a:t>
            </a:r>
            <a:endParaRPr lang="en-US" altLang="ja-JP" sz="2800" dirty="0" smtClean="0"/>
          </a:p>
          <a:p>
            <a:pPr marL="0" indent="0">
              <a:buClr>
                <a:srgbClr val="00B050"/>
              </a:buClr>
              <a:buNone/>
            </a:pPr>
            <a:endParaRPr lang="en-US" altLang="ja-JP" sz="1050" dirty="0" smtClean="0"/>
          </a:p>
          <a:p>
            <a:pPr lvl="1">
              <a:buClr>
                <a:srgbClr val="00B050"/>
              </a:buClr>
              <a:buFont typeface="Wingdings" panose="05000000000000000000" pitchFamily="2" charset="2"/>
              <a:buChar char="p"/>
            </a:pPr>
            <a:r>
              <a:rPr kumimoji="1" lang="ja-JP" altLang="en-US" sz="2400" dirty="0" smtClean="0"/>
              <a:t>拡大化・・・作業単位を増やすこと</a:t>
            </a:r>
            <a:endParaRPr kumimoji="1" lang="en-US" altLang="ja-JP" sz="2400" dirty="0" smtClean="0"/>
          </a:p>
          <a:p>
            <a:pPr marL="857250" lvl="2" indent="0">
              <a:buClr>
                <a:srgbClr val="00B050"/>
              </a:buClr>
              <a:buNone/>
            </a:pPr>
            <a:r>
              <a:rPr lang="ja-JP" altLang="en-US" dirty="0" smtClean="0"/>
              <a:t>　　　　　    例）数を増やす、工程増やす、など</a:t>
            </a:r>
            <a:endParaRPr lang="en-US" altLang="ja-JP" dirty="0" smtClean="0"/>
          </a:p>
          <a:p>
            <a:pPr marL="857250" lvl="2" indent="0">
              <a:buClr>
                <a:srgbClr val="00B050"/>
              </a:buClr>
              <a:buNone/>
            </a:pPr>
            <a:endParaRPr lang="en-US" altLang="ja-JP" dirty="0"/>
          </a:p>
          <a:p>
            <a:pPr lvl="1">
              <a:buClr>
                <a:srgbClr val="00B050"/>
              </a:buClr>
              <a:buFont typeface="Wingdings" panose="05000000000000000000" pitchFamily="2" charset="2"/>
              <a:buChar char="p"/>
            </a:pPr>
            <a:r>
              <a:rPr kumimoji="1" lang="ja-JP" altLang="en-US" sz="2400" dirty="0" smtClean="0"/>
              <a:t>充実化・・・仕事をどのように組み立てるか、　　</a:t>
            </a:r>
            <a:endParaRPr kumimoji="1" lang="en-US" altLang="ja-JP" sz="2400" dirty="0" smtClean="0"/>
          </a:p>
          <a:p>
            <a:pPr marL="457200" lvl="1" indent="0">
              <a:buClr>
                <a:srgbClr val="00B050"/>
              </a:buClr>
              <a:buNone/>
            </a:pPr>
            <a:r>
              <a:rPr lang="ja-JP" altLang="en-US" sz="2400" dirty="0"/>
              <a:t>　</a:t>
            </a:r>
            <a:r>
              <a:rPr lang="ja-JP" altLang="en-US" sz="2400" dirty="0" smtClean="0"/>
              <a:t>　　　　　　</a:t>
            </a:r>
            <a:r>
              <a:rPr kumimoji="1" lang="ja-JP" altLang="en-US" sz="2400" dirty="0" smtClean="0"/>
              <a:t>どのように順序立てるかなど方法や</a:t>
            </a:r>
            <a:endParaRPr kumimoji="1" lang="en-US" altLang="ja-JP" sz="2400" dirty="0" smtClean="0"/>
          </a:p>
          <a:p>
            <a:pPr marL="457200" lvl="1" indent="0">
              <a:buClr>
                <a:srgbClr val="00B050"/>
              </a:buClr>
              <a:buNone/>
            </a:pPr>
            <a:r>
              <a:rPr lang="ja-JP" altLang="en-US" sz="2400" dirty="0"/>
              <a:t>　</a:t>
            </a:r>
            <a:r>
              <a:rPr lang="ja-JP" altLang="en-US" sz="2400" dirty="0" smtClean="0"/>
              <a:t>　　　　　　</a:t>
            </a:r>
            <a:r>
              <a:rPr kumimoji="1" lang="ja-JP" altLang="en-US" sz="2400" dirty="0" smtClean="0"/>
              <a:t>手続きを作りかえる</a:t>
            </a:r>
            <a:endParaRPr kumimoji="1" lang="en-US" altLang="ja-JP" sz="2400" dirty="0" smtClean="0"/>
          </a:p>
        </p:txBody>
      </p:sp>
      <p:sp>
        <p:nvSpPr>
          <p:cNvPr id="4" name="角丸四角形 3"/>
          <p:cNvSpPr/>
          <p:nvPr/>
        </p:nvSpPr>
        <p:spPr>
          <a:xfrm>
            <a:off x="4679504" y="6503120"/>
            <a:ext cx="4464496"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n-ea"/>
              </a:rPr>
              <a:t>出典</a:t>
            </a:r>
            <a:r>
              <a:rPr lang="ja-JP" altLang="en-US" sz="1050" dirty="0" smtClean="0">
                <a:solidFill>
                  <a:schemeClr val="tx1"/>
                </a:solidFill>
                <a:latin typeface="+mn-ea"/>
              </a:rPr>
              <a:t>：田尾雅夫：「組織</a:t>
            </a:r>
            <a:r>
              <a:rPr lang="ja-JP" altLang="en-US" sz="1050" dirty="0">
                <a:solidFill>
                  <a:schemeClr val="tx1"/>
                </a:solidFill>
                <a:latin typeface="+mn-ea"/>
              </a:rPr>
              <a:t>の心理学</a:t>
            </a:r>
            <a:r>
              <a:rPr lang="en-US" altLang="ja-JP" sz="1050" dirty="0">
                <a:solidFill>
                  <a:schemeClr val="tx1"/>
                </a:solidFill>
                <a:latin typeface="+mn-ea"/>
              </a:rPr>
              <a:t>[</a:t>
            </a:r>
            <a:r>
              <a:rPr lang="ja-JP" altLang="en-US" sz="1050" dirty="0">
                <a:solidFill>
                  <a:schemeClr val="tx1"/>
                </a:solidFill>
                <a:latin typeface="+mn-ea"/>
              </a:rPr>
              <a:t>新版</a:t>
            </a:r>
            <a:r>
              <a:rPr lang="en-US" altLang="ja-JP" sz="1050" dirty="0" smtClean="0">
                <a:solidFill>
                  <a:schemeClr val="tx1"/>
                </a:solidFill>
                <a:latin typeface="+mn-ea"/>
              </a:rPr>
              <a:t>]</a:t>
            </a:r>
            <a:r>
              <a:rPr lang="ja-JP" altLang="en-US" sz="1050" dirty="0" smtClean="0">
                <a:solidFill>
                  <a:schemeClr val="tx1"/>
                </a:solidFill>
                <a:latin typeface="+mn-ea"/>
              </a:rPr>
              <a:t>」有斐閣ブックス（</a:t>
            </a:r>
            <a:r>
              <a:rPr lang="en-US" altLang="ja-JP" sz="1050" dirty="0" smtClean="0">
                <a:solidFill>
                  <a:schemeClr val="tx1"/>
                </a:solidFill>
                <a:latin typeface="+mn-ea"/>
              </a:rPr>
              <a:t>1991</a:t>
            </a:r>
            <a:r>
              <a:rPr lang="ja-JP" altLang="en-US" sz="1050" dirty="0" smtClean="0">
                <a:solidFill>
                  <a:schemeClr val="tx1"/>
                </a:solidFill>
                <a:latin typeface="+mn-ea"/>
              </a:rPr>
              <a:t>）</a:t>
            </a:r>
            <a:r>
              <a:rPr lang="ja-JP" altLang="en-US" sz="1050" dirty="0">
                <a:solidFill>
                  <a:schemeClr val="tx1"/>
                </a:solidFill>
                <a:latin typeface="+mn-ea"/>
              </a:rPr>
              <a:t>　</a:t>
            </a:r>
            <a:endParaRPr kumimoji="1" lang="ja-JP" altLang="en-US" sz="1050" dirty="0">
              <a:solidFill>
                <a:schemeClr val="tx1"/>
              </a:solidFill>
              <a:latin typeface="+mn-ea"/>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9" y="185212"/>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251520" y="5157192"/>
            <a:ext cx="7992888" cy="134592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職場に適したジョブ・デザインの取り組みがあることに気がつきました。閉塞感を感じていた仕事に意欲をもって取り組めそうだと前向きな気持ちを持つことが可能になりました</a:t>
            </a:r>
            <a:endParaRPr kumimoji="1" lang="ja-JP" altLang="en-US"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360" y="4874320"/>
            <a:ext cx="1628800"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93491" y="4766832"/>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1318456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2978" y="118378"/>
            <a:ext cx="2034886" cy="2034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形吹き出し 5"/>
          <p:cNvSpPr/>
          <p:nvPr/>
        </p:nvSpPr>
        <p:spPr>
          <a:xfrm>
            <a:off x="3334882" y="144066"/>
            <a:ext cx="5514453"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思い通りにいかないことが多くて気が重いです</a:t>
            </a:r>
            <a:endParaRPr kumimoji="1" lang="ja-JP" alt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a:p>
          <a:p>
            <a:r>
              <a:rPr lang="ja-JP" altLang="en-US" sz="2400" dirty="0" smtClean="0"/>
              <a:t>　自分自身の状態を振り返ってみました</a:t>
            </a:r>
            <a:endParaRPr lang="en-US" altLang="ja-JP" sz="2400" dirty="0" smtClean="0"/>
          </a:p>
        </p:txBody>
      </p:sp>
      <p:sp>
        <p:nvSpPr>
          <p:cNvPr id="7" name="テキスト ボックス 6"/>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事例５</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3587118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269776"/>
            <a:ext cx="7992888" cy="1143000"/>
          </a:xfrm>
        </p:spPr>
        <p:txBody>
          <a:bodyPr>
            <a:noAutofit/>
          </a:bodyPr>
          <a:lstStyle/>
          <a:p>
            <a:pPr algn="l"/>
            <a:r>
              <a:rPr lang="ja-JP" altLang="en-US" sz="3200" dirty="0" smtClean="0"/>
              <a:t>感情を振り返る</a:t>
            </a:r>
            <a:endParaRPr kumimoji="1" lang="ja-JP" altLang="en-US" sz="3200" dirty="0"/>
          </a:p>
        </p:txBody>
      </p:sp>
      <p:sp>
        <p:nvSpPr>
          <p:cNvPr id="3" name="コンテンツ プレースホルダー 2"/>
          <p:cNvSpPr>
            <a:spLocks noGrp="1"/>
          </p:cNvSpPr>
          <p:nvPr>
            <p:ph idx="1"/>
          </p:nvPr>
        </p:nvSpPr>
        <p:spPr>
          <a:xfrm>
            <a:off x="467544" y="1387724"/>
            <a:ext cx="8229600" cy="3989040"/>
          </a:xfrm>
        </p:spPr>
        <p:txBody>
          <a:bodyPr>
            <a:normAutofit/>
          </a:bodyPr>
          <a:lstStyle/>
          <a:p>
            <a:pPr>
              <a:buClr>
                <a:srgbClr val="00B050"/>
              </a:buClr>
              <a:buFont typeface="Wingdings" panose="05000000000000000000" pitchFamily="2" charset="2"/>
              <a:buChar char="u"/>
            </a:pPr>
            <a:r>
              <a:rPr kumimoji="1" lang="ja-JP" altLang="en-US" sz="2700" dirty="0" smtClean="0"/>
              <a:t>ネガティブな感情に影響されていないか振り返る</a:t>
            </a:r>
            <a:endParaRPr kumimoji="1" lang="en-US" altLang="ja-JP" sz="2700" dirty="0" smtClean="0"/>
          </a:p>
          <a:p>
            <a:pPr lvl="1">
              <a:buClr>
                <a:srgbClr val="00B050"/>
              </a:buClr>
              <a:buFont typeface="Wingdings" pitchFamily="2" charset="2"/>
              <a:buChar char="p"/>
            </a:pPr>
            <a:r>
              <a:rPr lang="ja-JP" altLang="en-US" sz="2000" dirty="0"/>
              <a:t>心</a:t>
            </a:r>
            <a:r>
              <a:rPr lang="ja-JP" altLang="en-US" sz="2000" dirty="0" smtClean="0"/>
              <a:t>のバランスが悪い</a:t>
            </a:r>
            <a:r>
              <a:rPr lang="ja-JP" altLang="en-US" sz="2000" dirty="0"/>
              <a:t>時</a:t>
            </a:r>
            <a:r>
              <a:rPr lang="ja-JP" altLang="en-US" sz="2000" dirty="0" smtClean="0"/>
              <a:t>は、身体にも影響がでていないか、チェックする</a:t>
            </a:r>
            <a:endParaRPr lang="en-US" altLang="ja-JP" sz="2000" dirty="0" smtClean="0"/>
          </a:p>
          <a:p>
            <a:pPr lvl="1">
              <a:buClr>
                <a:srgbClr val="00B050"/>
              </a:buClr>
              <a:buFont typeface="Wingdings" pitchFamily="2" charset="2"/>
              <a:buChar char="p"/>
            </a:pPr>
            <a:r>
              <a:rPr lang="ja-JP" altLang="en-US" sz="2000" dirty="0" smtClean="0"/>
              <a:t>自己</a:t>
            </a:r>
            <a:r>
              <a:rPr lang="ja-JP" altLang="en-US" sz="2000" dirty="0"/>
              <a:t>否定感</a:t>
            </a:r>
            <a:r>
              <a:rPr lang="ja-JP" altLang="en-US" sz="2000" dirty="0" smtClean="0"/>
              <a:t>やネガティブな感情に流されていないか、感情的になっていないか、自分の感情を客観視する</a:t>
            </a:r>
            <a:endParaRPr lang="en-US" altLang="ja-JP" sz="2000" dirty="0" smtClean="0"/>
          </a:p>
          <a:p>
            <a:pPr marL="457200" lvl="1" indent="0">
              <a:buClr>
                <a:srgbClr val="00B050"/>
              </a:buClr>
              <a:buNone/>
            </a:pPr>
            <a:endParaRPr lang="en-US" altLang="ja-JP" sz="2000" dirty="0" smtClean="0"/>
          </a:p>
          <a:p>
            <a:pPr>
              <a:buClr>
                <a:srgbClr val="00B050"/>
              </a:buClr>
              <a:buFont typeface="Wingdings" panose="05000000000000000000" pitchFamily="2" charset="2"/>
              <a:buChar char="u"/>
            </a:pPr>
            <a:r>
              <a:rPr lang="ja-JP" altLang="en-US" sz="2700" dirty="0"/>
              <a:t>ときに</a:t>
            </a:r>
            <a:r>
              <a:rPr lang="ja-JP" altLang="en-US" sz="2700" dirty="0" smtClean="0"/>
              <a:t>は</a:t>
            </a:r>
            <a:r>
              <a:rPr lang="ja-JP" altLang="en-US" sz="2700" dirty="0"/>
              <a:t>こだわり</a:t>
            </a:r>
            <a:r>
              <a:rPr lang="ja-JP" altLang="en-US" sz="2700" dirty="0" smtClean="0"/>
              <a:t>を手放す、考え方を変えてみる</a:t>
            </a:r>
            <a:endParaRPr lang="en-US" altLang="ja-JP" sz="2700" dirty="0" smtClean="0"/>
          </a:p>
          <a:p>
            <a:pPr lvl="1">
              <a:buClr>
                <a:srgbClr val="00B050"/>
              </a:buClr>
              <a:buFont typeface="Wingdings" pitchFamily="2" charset="2"/>
              <a:buChar char="p"/>
            </a:pPr>
            <a:r>
              <a:rPr lang="ja-JP" altLang="en-US" sz="2000" dirty="0"/>
              <a:t>現実的</a:t>
            </a:r>
            <a:r>
              <a:rPr lang="ja-JP" altLang="en-US" sz="2000" dirty="0" smtClean="0"/>
              <a:t>な対応をしていくことで解決の方法が見つかることも</a:t>
            </a:r>
            <a:r>
              <a:rPr lang="ja-JP" altLang="en-US" sz="2000" dirty="0"/>
              <a:t>　</a:t>
            </a:r>
            <a:r>
              <a:rPr lang="ja-JP" altLang="en-US" sz="2000" dirty="0" smtClean="0"/>
              <a:t>ある</a:t>
            </a:r>
            <a:endParaRPr lang="en-US" altLang="ja-JP" sz="2000" dirty="0" smtClean="0"/>
          </a:p>
          <a:p>
            <a:pPr lvl="1">
              <a:buClr>
                <a:srgbClr val="00B050"/>
              </a:buClr>
              <a:buFont typeface="Wingdings" pitchFamily="2" charset="2"/>
              <a:buChar char="p"/>
            </a:pPr>
            <a:endParaRPr kumimoji="1" lang="ja-JP" altLang="en-US" dirty="0"/>
          </a:p>
        </p:txBody>
      </p:sp>
      <p:sp>
        <p:nvSpPr>
          <p:cNvPr id="4" name="テキスト ボックス 3"/>
          <p:cNvSpPr txBox="1"/>
          <p:nvPr/>
        </p:nvSpPr>
        <p:spPr>
          <a:xfrm>
            <a:off x="2771800" y="6611089"/>
            <a:ext cx="6552728" cy="261610"/>
          </a:xfrm>
          <a:prstGeom prst="rect">
            <a:avLst/>
          </a:prstGeom>
          <a:noFill/>
        </p:spPr>
        <p:txBody>
          <a:bodyPr wrap="square" rtlCol="0">
            <a:spAutoFit/>
          </a:bodyPr>
          <a:lstStyle/>
          <a:p>
            <a:r>
              <a:rPr lang="ja-JP" altLang="en-US" sz="1050" dirty="0">
                <a:latin typeface="+mn-ea"/>
              </a:rPr>
              <a:t>出典</a:t>
            </a:r>
            <a:r>
              <a:rPr lang="ja-JP" altLang="en-US" sz="1050" dirty="0" smtClean="0">
                <a:latin typeface="+mn-ea"/>
              </a:rPr>
              <a:t>：名越康文：「心</a:t>
            </a:r>
            <a:r>
              <a:rPr lang="ja-JP" altLang="en-US" sz="1050" dirty="0">
                <a:latin typeface="+mn-ea"/>
              </a:rPr>
              <a:t>がフッと軽く</a:t>
            </a:r>
            <a:r>
              <a:rPr lang="ja-JP" altLang="en-US" sz="1050" dirty="0" smtClean="0">
                <a:latin typeface="+mn-ea"/>
              </a:rPr>
              <a:t>なる「瞬間</a:t>
            </a:r>
            <a:r>
              <a:rPr lang="ja-JP" altLang="en-US" sz="1050" dirty="0">
                <a:latin typeface="+mn-ea"/>
              </a:rPr>
              <a:t>の</a:t>
            </a:r>
            <a:r>
              <a:rPr lang="ja-JP" altLang="en-US" sz="1050" dirty="0" smtClean="0">
                <a:latin typeface="+mn-ea"/>
              </a:rPr>
              <a:t>心理学」」角川</a:t>
            </a:r>
            <a:r>
              <a:rPr lang="en-US" altLang="ja-JP" sz="1050" dirty="0" smtClean="0">
                <a:latin typeface="+mn-ea"/>
              </a:rPr>
              <a:t>SS</a:t>
            </a:r>
            <a:r>
              <a:rPr lang="ja-JP" altLang="en-US" sz="1050" dirty="0" smtClean="0">
                <a:latin typeface="+mn-ea"/>
              </a:rPr>
              <a:t>コミュニケーションズ（</a:t>
            </a:r>
            <a:r>
              <a:rPr lang="en-US" altLang="ja-JP" sz="1050" dirty="0" smtClean="0">
                <a:latin typeface="+mn-ea"/>
              </a:rPr>
              <a:t>2010</a:t>
            </a:r>
            <a:r>
              <a:rPr lang="ja-JP" altLang="en-US" sz="1050" dirty="0" smtClean="0">
                <a:latin typeface="+mn-ea"/>
              </a:rPr>
              <a:t>）</a:t>
            </a:r>
            <a:endParaRPr kumimoji="1" lang="ja-JP" altLang="en-US" sz="1050" dirty="0">
              <a:latin typeface="+mn-ea"/>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52" y="0"/>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154460" y="5229200"/>
            <a:ext cx="7992888" cy="123517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自分自身が高いハードルを設定していたことに気がつきました。リワークノートを作成し感情の振り返りを正確に行いながら、自分自身の感情を客観的に</a:t>
            </a:r>
            <a:r>
              <a:rPr lang="ja-JP" altLang="en-US" dirty="0" smtClean="0"/>
              <a:t>見つめ直しました</a:t>
            </a:r>
            <a:endParaRPr kumimoji="1" lang="ja-JP" altLang="en-US" dirty="0"/>
          </a:p>
        </p:txBody>
      </p:sp>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4589065"/>
            <a:ext cx="1805186" cy="1805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93491" y="4820179"/>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4038872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形吹き出し 5"/>
          <p:cNvSpPr/>
          <p:nvPr/>
        </p:nvSpPr>
        <p:spPr>
          <a:xfrm>
            <a:off x="3131840" y="198357"/>
            <a:ext cx="5832648"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職場の</a:t>
            </a:r>
            <a:r>
              <a:rPr lang="ja-JP" altLang="en-US" dirty="0"/>
              <a:t>人</a:t>
            </a:r>
            <a:r>
              <a:rPr lang="ja-JP" altLang="en-US" dirty="0" smtClean="0"/>
              <a:t>との人間関係がうまくいきません</a:t>
            </a:r>
            <a:endParaRPr kumimoji="1" lang="ja-JP"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a:p>
          <a:p>
            <a:r>
              <a:rPr lang="ja-JP" altLang="en-US" sz="2400" dirty="0" smtClean="0"/>
              <a:t>　職場で発生しやすい葛藤の背景</a:t>
            </a:r>
            <a:r>
              <a:rPr lang="ja-JP" altLang="en-US" sz="2400" dirty="0"/>
              <a:t>に</a:t>
            </a:r>
            <a:r>
              <a:rPr lang="ja-JP" altLang="en-US" sz="2400" dirty="0" smtClean="0"/>
              <a:t>ついて、知識を収集し、職場の</a:t>
            </a:r>
            <a:r>
              <a:rPr lang="ja-JP" altLang="en-US" sz="2400" dirty="0"/>
              <a:t>人間</a:t>
            </a:r>
            <a:r>
              <a:rPr lang="ja-JP" altLang="en-US" sz="2400" dirty="0" smtClean="0"/>
              <a:t>関係に関する考え方を学習しました</a:t>
            </a:r>
            <a:endParaRPr lang="en-US" altLang="ja-JP" sz="2400" dirty="0" smtClean="0"/>
          </a:p>
        </p:txBody>
      </p:sp>
      <p:sp>
        <p:nvSpPr>
          <p:cNvPr id="7" name="テキスト ボックス 6"/>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事例６</a:t>
            </a:r>
            <a:endParaRPr kumimoji="1" lang="ja-JP" altLang="en-US" sz="2800" dirty="0">
              <a:ea typeface="ＤＦ特太ゴシック体" panose="02010609000101010101" pitchFamily="1" charset="-128"/>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615" y="137648"/>
            <a:ext cx="2054225"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2917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6737998"/>
              </p:ext>
            </p:extLst>
          </p:nvPr>
        </p:nvGraphicFramePr>
        <p:xfrm>
          <a:off x="286749" y="2730732"/>
          <a:ext cx="3600400" cy="30150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テキスト ボックス 5"/>
          <p:cNvSpPr txBox="1"/>
          <p:nvPr/>
        </p:nvSpPr>
        <p:spPr>
          <a:xfrm>
            <a:off x="5239896" y="2332172"/>
            <a:ext cx="3384376"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葛藤への対処行動の類型モデル</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4495330" y="2744088"/>
            <a:ext cx="4247198" cy="3789040"/>
            <a:chOff x="4573274" y="3068960"/>
            <a:chExt cx="4247198" cy="3789040"/>
          </a:xfrm>
        </p:grpSpPr>
        <p:graphicFrame>
          <p:nvGraphicFramePr>
            <p:cNvPr id="5" name="図表 4"/>
            <p:cNvGraphicFramePr/>
            <p:nvPr>
              <p:extLst>
                <p:ext uri="{D42A27DB-BD31-4B8C-83A1-F6EECF244321}">
                  <p14:modId xmlns:p14="http://schemas.microsoft.com/office/powerpoint/2010/main" val="424894128"/>
                </p:ext>
              </p:extLst>
            </p:nvPr>
          </p:nvGraphicFramePr>
          <p:xfrm>
            <a:off x="5220072" y="3068960"/>
            <a:ext cx="3600400" cy="33123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8" name="直線矢印コネクタ 7"/>
            <p:cNvCxnSpPr/>
            <p:nvPr/>
          </p:nvCxnSpPr>
          <p:spPr>
            <a:xfrm>
              <a:off x="4932040" y="3212976"/>
              <a:ext cx="0" cy="324036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573274" y="4293096"/>
              <a:ext cx="353943" cy="540060"/>
            </a:xfrm>
            <a:prstGeom prst="rect">
              <a:avLst/>
            </a:prstGeom>
            <a:noFill/>
          </p:spPr>
          <p:txBody>
            <a:bodyPr vert="eaVert" wrap="square" rtlCol="0">
              <a:spAutoFit/>
            </a:bodyPr>
            <a:lstStyle/>
            <a:p>
              <a:r>
                <a:rPr lang="ja-JP" altLang="en-US" sz="1100" dirty="0"/>
                <a:t>主張性</a:t>
              </a:r>
              <a:endParaRPr kumimoji="1" lang="ja-JP" altLang="en-US" sz="1100" dirty="0"/>
            </a:p>
          </p:txBody>
        </p:sp>
        <p:cxnSp>
          <p:nvCxnSpPr>
            <p:cNvPr id="11" name="直線矢印コネクタ 10"/>
            <p:cNvCxnSpPr/>
            <p:nvPr/>
          </p:nvCxnSpPr>
          <p:spPr>
            <a:xfrm>
              <a:off x="5252689" y="6597352"/>
              <a:ext cx="3567783"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640536" y="6596390"/>
              <a:ext cx="792088" cy="261610"/>
            </a:xfrm>
            <a:prstGeom prst="rect">
              <a:avLst/>
            </a:prstGeom>
            <a:noFill/>
          </p:spPr>
          <p:txBody>
            <a:bodyPr wrap="square" rtlCol="0">
              <a:spAutoFit/>
            </a:bodyPr>
            <a:lstStyle/>
            <a:p>
              <a:r>
                <a:rPr kumimoji="1" lang="ja-JP" altLang="en-US" sz="1100" dirty="0" smtClean="0"/>
                <a:t>同意性</a:t>
              </a:r>
              <a:endParaRPr kumimoji="1" lang="ja-JP" altLang="en-US" sz="1100" dirty="0"/>
            </a:p>
          </p:txBody>
        </p:sp>
      </p:grpSp>
      <p:sp>
        <p:nvSpPr>
          <p:cNvPr id="13" name="テキスト ボックス 12"/>
          <p:cNvSpPr txBox="1"/>
          <p:nvPr/>
        </p:nvSpPr>
        <p:spPr>
          <a:xfrm>
            <a:off x="3817477" y="6533128"/>
            <a:ext cx="4929499" cy="230832"/>
          </a:xfrm>
          <a:prstGeom prst="rect">
            <a:avLst/>
          </a:prstGeom>
          <a:noFill/>
        </p:spPr>
        <p:txBody>
          <a:bodyPr wrap="square" rtlCol="0">
            <a:spAutoFit/>
          </a:bodyPr>
          <a:lstStyle/>
          <a:p>
            <a:r>
              <a:rPr lang="ja-JP" altLang="en-US" sz="900" dirty="0">
                <a:latin typeface="+mn-ea"/>
              </a:rPr>
              <a:t>出典</a:t>
            </a:r>
            <a:r>
              <a:rPr lang="ja-JP" altLang="en-US" sz="900" dirty="0" smtClean="0">
                <a:latin typeface="+mn-ea"/>
              </a:rPr>
              <a:t>：柳澤さおり・田原直美：「はじめて学ぶ産業・組織心理学」白桃書房（</a:t>
            </a:r>
            <a:r>
              <a:rPr lang="en-US" altLang="ja-JP" sz="900" dirty="0" smtClean="0">
                <a:latin typeface="+mn-ea"/>
              </a:rPr>
              <a:t>2015</a:t>
            </a:r>
            <a:r>
              <a:rPr lang="ja-JP" altLang="en-US" sz="900" dirty="0" smtClean="0">
                <a:latin typeface="+mn-ea"/>
              </a:rPr>
              <a:t>）</a:t>
            </a:r>
            <a:endParaRPr lang="en-US" altLang="ja-JP" sz="900" dirty="0">
              <a:latin typeface="+mn-ea"/>
            </a:endParaRPr>
          </a:p>
        </p:txBody>
      </p:sp>
      <p:sp>
        <p:nvSpPr>
          <p:cNvPr id="14" name="テキスト ボックス 13"/>
          <p:cNvSpPr txBox="1"/>
          <p:nvPr/>
        </p:nvSpPr>
        <p:spPr>
          <a:xfrm>
            <a:off x="755576" y="2325462"/>
            <a:ext cx="3384376" cy="369332"/>
          </a:xfrm>
          <a:prstGeom prst="rect">
            <a:avLst/>
          </a:prstGeom>
          <a:noFill/>
        </p:spPr>
        <p:txBody>
          <a:bodyPr wrap="square" rtlCol="0">
            <a:spAutoFit/>
          </a:bodyPr>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職場の人間関係の葛藤</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タイトル 1"/>
          <p:cNvSpPr txBox="1">
            <a:spLocks/>
          </p:cNvSpPr>
          <p:nvPr/>
        </p:nvSpPr>
        <p:spPr>
          <a:xfrm>
            <a:off x="1471045" y="228962"/>
            <a:ext cx="7421435"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t>職場で起きる人間関係の葛藤の背景</a:t>
            </a:r>
            <a:endParaRPr lang="ja-JP" altLang="en-US" sz="3600" dirty="0"/>
          </a:p>
        </p:txBody>
      </p:sp>
      <p:pic>
        <p:nvPicPr>
          <p:cNvPr id="1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86749" y="140343"/>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3261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目的と進め方</a:t>
            </a:r>
            <a:endParaRPr kumimoji="1" lang="ja-JP" altLang="en-US" sz="4000" dirty="0"/>
          </a:p>
        </p:txBody>
      </p:sp>
      <p:sp>
        <p:nvSpPr>
          <p:cNvPr id="3" name="コンテンツ プレースホルダー 2"/>
          <p:cNvSpPr>
            <a:spLocks noGrp="1"/>
          </p:cNvSpPr>
          <p:nvPr>
            <p:ph idx="1"/>
          </p:nvPr>
        </p:nvSpPr>
        <p:spPr>
          <a:xfrm>
            <a:off x="457200" y="1772816"/>
            <a:ext cx="8507288" cy="4536504"/>
          </a:xfrm>
        </p:spPr>
        <p:txBody>
          <a:bodyPr>
            <a:normAutofit lnSpcReduction="10000"/>
          </a:bodyPr>
          <a:lstStyle/>
          <a:p>
            <a:r>
              <a:rPr kumimoji="1" lang="ja-JP" altLang="en-US" dirty="0" smtClean="0"/>
              <a:t>目的</a:t>
            </a:r>
            <a:endParaRPr kumimoji="1" lang="en-US" altLang="ja-JP" dirty="0" smtClean="0"/>
          </a:p>
          <a:p>
            <a:pPr marL="0" indent="0">
              <a:buNone/>
            </a:pPr>
            <a:r>
              <a:rPr lang="ja-JP" altLang="en-US" sz="2000" dirty="0"/>
              <a:t>　</a:t>
            </a:r>
            <a:r>
              <a:rPr lang="ja-JP" altLang="en-US" sz="2000" dirty="0" smtClean="0"/>
              <a:t>働くときに悩むことの事例を参考に、自分自身で悩んでいること</a:t>
            </a:r>
            <a:endParaRPr lang="en-US" altLang="ja-JP" sz="2000" dirty="0" smtClean="0"/>
          </a:p>
          <a:p>
            <a:pPr marL="0" indent="0">
              <a:buNone/>
            </a:pPr>
            <a:r>
              <a:rPr lang="ja-JP" altLang="en-US" sz="2000" dirty="0"/>
              <a:t>　</a:t>
            </a:r>
            <a:r>
              <a:rPr lang="ja-JP" altLang="en-US" sz="2000" dirty="0" smtClean="0"/>
              <a:t>を振り返り、対応方法を検討する</a:t>
            </a:r>
            <a:endParaRPr lang="en-US" altLang="ja-JP" sz="2000" dirty="0"/>
          </a:p>
          <a:p>
            <a:endParaRPr lang="en-US" altLang="ja-JP" dirty="0"/>
          </a:p>
          <a:p>
            <a:r>
              <a:rPr kumimoji="1" lang="ja-JP" altLang="en-US" dirty="0" smtClean="0"/>
              <a:t>進め方</a:t>
            </a:r>
            <a:endParaRPr kumimoji="1" lang="en-US" altLang="ja-JP" dirty="0" smtClean="0"/>
          </a:p>
          <a:p>
            <a:pPr marL="0" indent="0">
              <a:buNone/>
            </a:pPr>
            <a:r>
              <a:rPr lang="ja-JP" altLang="en-US" sz="2000" dirty="0" smtClean="0"/>
              <a:t>　１．「ワークシート①働くときに悩むこと」を記入する</a:t>
            </a:r>
            <a:endParaRPr lang="en-US" altLang="ja-JP" sz="2000" dirty="0" smtClean="0"/>
          </a:p>
          <a:p>
            <a:pPr marL="0" indent="0">
              <a:buNone/>
            </a:pPr>
            <a:r>
              <a:rPr kumimoji="1" lang="ja-JP" altLang="en-US" sz="2000" dirty="0" smtClean="0"/>
              <a:t>　２．「ワークシート②</a:t>
            </a:r>
            <a:r>
              <a:rPr lang="ja-JP" altLang="en-US" sz="2000" dirty="0"/>
              <a:t>働くときに悩む</a:t>
            </a:r>
            <a:r>
              <a:rPr lang="ja-JP" altLang="en-US" sz="2000" dirty="0" smtClean="0"/>
              <a:t>こと 対処</a:t>
            </a:r>
            <a:r>
              <a:rPr lang="ja-JP" altLang="en-US" sz="2000" dirty="0"/>
              <a:t>方法の</a:t>
            </a:r>
            <a:r>
              <a:rPr lang="ja-JP" altLang="en-US" sz="2000" dirty="0" smtClean="0"/>
              <a:t>検討」前半部分</a:t>
            </a:r>
            <a:endParaRPr lang="en-US" altLang="ja-JP" sz="2000" dirty="0" smtClean="0"/>
          </a:p>
          <a:p>
            <a:pPr marL="0" indent="0">
              <a:buNone/>
            </a:pPr>
            <a:r>
              <a:rPr lang="ja-JP" altLang="en-US" sz="2000" dirty="0"/>
              <a:t>　</a:t>
            </a:r>
            <a:r>
              <a:rPr lang="ja-JP" altLang="en-US" sz="2000" dirty="0" smtClean="0"/>
              <a:t>　　（ワークシート②の点線より上部）を記入する</a:t>
            </a:r>
            <a:endParaRPr lang="en-US" altLang="ja-JP" sz="2000" dirty="0" smtClean="0"/>
          </a:p>
          <a:p>
            <a:pPr marL="0" indent="0">
              <a:buNone/>
            </a:pPr>
            <a:r>
              <a:rPr kumimoji="1" lang="ja-JP" altLang="en-US" sz="2000" dirty="0" smtClean="0"/>
              <a:t>　３．働くときに悩むことの事例を読む</a:t>
            </a:r>
            <a:endParaRPr kumimoji="1" lang="en-US" altLang="ja-JP" sz="2000" dirty="0" smtClean="0"/>
          </a:p>
          <a:p>
            <a:pPr marL="0" indent="0">
              <a:buNone/>
            </a:pPr>
            <a:r>
              <a:rPr lang="ja-JP" altLang="en-US" sz="2000" dirty="0"/>
              <a:t>　４．</a:t>
            </a:r>
            <a:r>
              <a:rPr lang="ja-JP" altLang="en-US" sz="2000" dirty="0" smtClean="0"/>
              <a:t>「ワークシート②働くときに悩むこと 対処方法の検討」後半部分</a:t>
            </a:r>
            <a:endParaRPr lang="en-US" altLang="ja-JP" sz="2000" dirty="0" smtClean="0"/>
          </a:p>
          <a:p>
            <a:pPr marL="0" indent="0">
              <a:buNone/>
            </a:pPr>
            <a:r>
              <a:rPr lang="ja-JP" altLang="en-US" sz="2000" dirty="0"/>
              <a:t>　</a:t>
            </a:r>
            <a:r>
              <a:rPr lang="ja-JP" altLang="en-US" sz="2000" dirty="0" smtClean="0"/>
              <a:t>　（ワークシートの点線より下部）を記入する</a:t>
            </a:r>
            <a:endParaRPr kumimoji="1" lang="en-US" altLang="ja-JP" sz="2000" dirty="0" smtClean="0"/>
          </a:p>
          <a:p>
            <a:pPr marL="0" indent="0">
              <a:buNone/>
            </a:pPr>
            <a:endParaRPr lang="en-US" altLang="ja-JP" dirty="0" smtClean="0"/>
          </a:p>
          <a:p>
            <a:pPr marL="0" indent="0">
              <a:buNone/>
            </a:pPr>
            <a:endParaRPr lang="en-US" altLang="ja-JP" dirty="0"/>
          </a:p>
        </p:txBody>
      </p:sp>
    </p:spTree>
    <p:extLst>
      <p:ext uri="{BB962C8B-B14F-4D97-AF65-F5344CB8AC3E}">
        <p14:creationId xmlns:p14="http://schemas.microsoft.com/office/powerpoint/2010/main" val="2517727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87591"/>
            <a:ext cx="7068910" cy="804502"/>
          </a:xfrm>
        </p:spPr>
        <p:txBody>
          <a:bodyPr>
            <a:noAutofit/>
          </a:bodyPr>
          <a:lstStyle/>
          <a:p>
            <a:pPr algn="l"/>
            <a:r>
              <a:rPr kumimoji="1" lang="ja-JP" altLang="en-US" sz="3500" dirty="0" smtClean="0"/>
              <a:t>職場の人間関係に関する一つの考え方</a:t>
            </a:r>
            <a:endParaRPr kumimoji="1" lang="ja-JP" altLang="en-US" sz="3500" dirty="0"/>
          </a:p>
        </p:txBody>
      </p:sp>
      <p:sp>
        <p:nvSpPr>
          <p:cNvPr id="3" name="コンテンツ プレースホルダー 2"/>
          <p:cNvSpPr>
            <a:spLocks noGrp="1"/>
          </p:cNvSpPr>
          <p:nvPr>
            <p:ph idx="1"/>
          </p:nvPr>
        </p:nvSpPr>
        <p:spPr>
          <a:xfrm>
            <a:off x="389856" y="1095197"/>
            <a:ext cx="8147248" cy="4081759"/>
          </a:xfrm>
        </p:spPr>
        <p:txBody>
          <a:bodyPr>
            <a:normAutofit/>
          </a:bodyPr>
          <a:lstStyle/>
          <a:p>
            <a:pPr>
              <a:buClr>
                <a:srgbClr val="00B050"/>
              </a:buClr>
              <a:buFont typeface="Wingdings" panose="05000000000000000000" pitchFamily="2" charset="2"/>
              <a:buChar char="u"/>
            </a:pPr>
            <a:r>
              <a:rPr kumimoji="1" lang="ja-JP" altLang="en-US" sz="2800" dirty="0" smtClean="0"/>
              <a:t>人に好かれることの意味</a:t>
            </a:r>
            <a:endParaRPr kumimoji="1" lang="en-US" altLang="ja-JP" sz="2800" dirty="0" smtClean="0"/>
          </a:p>
          <a:p>
            <a:pPr lvl="1">
              <a:buClr>
                <a:srgbClr val="00B050"/>
              </a:buClr>
              <a:buFont typeface="Wingdings" pitchFamily="2" charset="2"/>
              <a:buChar char="p"/>
            </a:pPr>
            <a:r>
              <a:rPr lang="ja-JP" altLang="en-US" sz="2000" dirty="0" smtClean="0"/>
              <a:t>「すべてに人に好かれないといけない」と思っていませんか？</a:t>
            </a:r>
            <a:endParaRPr lang="en-US" altLang="ja-JP" sz="2000" dirty="0" smtClean="0"/>
          </a:p>
          <a:p>
            <a:pPr lvl="1">
              <a:buClr>
                <a:srgbClr val="00B050"/>
              </a:buClr>
              <a:buFont typeface="Wingdings" pitchFamily="2" charset="2"/>
              <a:buChar char="p"/>
            </a:pPr>
            <a:endParaRPr kumimoji="1" lang="en-US" altLang="ja-JP" sz="2000" dirty="0" smtClean="0"/>
          </a:p>
          <a:p>
            <a:pPr lvl="1">
              <a:buClr>
                <a:srgbClr val="00B050"/>
              </a:buClr>
              <a:buFont typeface="Wingdings" pitchFamily="2" charset="2"/>
              <a:buChar char="p"/>
            </a:pPr>
            <a:r>
              <a:rPr lang="ja-JP" altLang="en-US" sz="2000" dirty="0" smtClean="0"/>
              <a:t>人間関係がうまくいかない、人づきあいが</a:t>
            </a:r>
            <a:r>
              <a:rPr lang="ja-JP" altLang="en-US" sz="2000" dirty="0"/>
              <a:t>苦手</a:t>
            </a:r>
            <a:r>
              <a:rPr lang="ja-JP" altLang="en-US" sz="2000" dirty="0" smtClean="0"/>
              <a:t>と思っている人は、人とのつきあいを「失敗しちゃいけないもの」と特別なものと思っていませんか？</a:t>
            </a:r>
            <a:endParaRPr lang="en-US" altLang="ja-JP" sz="2000" dirty="0" smtClean="0"/>
          </a:p>
          <a:p>
            <a:pPr lvl="1">
              <a:buClr>
                <a:srgbClr val="00B050"/>
              </a:buClr>
              <a:buFont typeface="Wingdings" pitchFamily="2" charset="2"/>
              <a:buChar char="p"/>
            </a:pPr>
            <a:endParaRPr lang="en-US" altLang="ja-JP" sz="2000" dirty="0" smtClean="0"/>
          </a:p>
          <a:p>
            <a:pPr lvl="1">
              <a:buClr>
                <a:srgbClr val="00B050"/>
              </a:buClr>
              <a:buFont typeface="Wingdings" pitchFamily="2" charset="2"/>
              <a:buChar char="p"/>
            </a:pPr>
            <a:r>
              <a:rPr lang="ja-JP" altLang="en-US" sz="2000" dirty="0" smtClean="0"/>
              <a:t>「みんなに好かれよう」と思っていませんか？</a:t>
            </a:r>
            <a:endParaRPr lang="en-US" altLang="ja-JP" sz="2000" dirty="0" smtClean="0"/>
          </a:p>
          <a:p>
            <a:pPr lvl="1">
              <a:buClr>
                <a:srgbClr val="00B050"/>
              </a:buClr>
              <a:buFont typeface="Wingdings" pitchFamily="2" charset="2"/>
              <a:buChar char="p"/>
            </a:pPr>
            <a:endParaRPr lang="en-US" altLang="ja-JP" sz="2000" dirty="0" smtClean="0"/>
          </a:p>
          <a:p>
            <a:pPr lvl="1">
              <a:buClr>
                <a:srgbClr val="00B050"/>
              </a:buClr>
              <a:buFont typeface="Wingdings" pitchFamily="2" charset="2"/>
              <a:buChar char="p"/>
            </a:pPr>
            <a:r>
              <a:rPr kumimoji="1" lang="ja-JP" altLang="en-US" sz="2000" dirty="0"/>
              <a:t>自分</a:t>
            </a:r>
            <a:r>
              <a:rPr kumimoji="1" lang="ja-JP" altLang="en-US" sz="2000" dirty="0" smtClean="0"/>
              <a:t>がイニシアティブをとらなくてはいけないと思っていませんか？</a:t>
            </a:r>
            <a:endParaRPr kumimoji="1" lang="ja-JP" altLang="en-US" sz="2000" dirty="0"/>
          </a:p>
        </p:txBody>
      </p:sp>
      <p:sp>
        <p:nvSpPr>
          <p:cNvPr id="4" name="テキスト ボックス 3"/>
          <p:cNvSpPr txBox="1"/>
          <p:nvPr/>
        </p:nvSpPr>
        <p:spPr>
          <a:xfrm>
            <a:off x="4463480" y="6596390"/>
            <a:ext cx="4680520" cy="261610"/>
          </a:xfrm>
          <a:prstGeom prst="rect">
            <a:avLst/>
          </a:prstGeom>
          <a:noFill/>
        </p:spPr>
        <p:txBody>
          <a:bodyPr wrap="square" rtlCol="0">
            <a:spAutoFit/>
          </a:bodyPr>
          <a:lstStyle/>
          <a:p>
            <a:r>
              <a:rPr lang="ja-JP" altLang="en-US" sz="1050" dirty="0">
                <a:latin typeface="+mn-ea"/>
              </a:rPr>
              <a:t>出典</a:t>
            </a:r>
            <a:r>
              <a:rPr lang="ja-JP" altLang="en-US" sz="1050" dirty="0" smtClean="0">
                <a:latin typeface="+mn-ea"/>
              </a:rPr>
              <a:t>：鹿毛雅治：「仕事</a:t>
            </a:r>
            <a:r>
              <a:rPr lang="ja-JP" altLang="en-US" sz="1050" dirty="0">
                <a:latin typeface="+mn-ea"/>
              </a:rPr>
              <a:t>を見直す</a:t>
            </a:r>
            <a:r>
              <a:rPr lang="en-US" altLang="ja-JP" sz="1050" dirty="0">
                <a:latin typeface="+mn-ea"/>
              </a:rPr>
              <a:t>25</a:t>
            </a:r>
            <a:r>
              <a:rPr lang="ja-JP" altLang="en-US" sz="1050" dirty="0">
                <a:latin typeface="+mn-ea"/>
              </a:rPr>
              <a:t>の</a:t>
            </a:r>
            <a:r>
              <a:rPr lang="ja-JP" altLang="en-US" sz="1050" dirty="0" smtClean="0">
                <a:latin typeface="+mn-ea"/>
              </a:rPr>
              <a:t>質問」サンクチュアリ出版（</a:t>
            </a:r>
            <a:r>
              <a:rPr lang="en-US" altLang="ja-JP" sz="1050" dirty="0" smtClean="0">
                <a:latin typeface="+mn-ea"/>
              </a:rPr>
              <a:t>2012</a:t>
            </a:r>
            <a:r>
              <a:rPr lang="ja-JP" altLang="en-US" sz="1050" dirty="0" smtClean="0">
                <a:latin typeface="+mn-ea"/>
              </a:rPr>
              <a:t>）</a:t>
            </a:r>
            <a:endParaRPr lang="en-US" altLang="ja-JP" sz="1050" dirty="0">
              <a:latin typeface="+mn-ea"/>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532" y="-128939"/>
            <a:ext cx="122413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202532" y="5380302"/>
            <a:ext cx="7992888" cy="1169801"/>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dirty="0" smtClean="0"/>
              <a:t>　職場の人間関係について、考え方の癖が影響していないか振り返りました。失敗してはいけない気持ちが、自分自身の行動を消極的なものしていたという悪循環に気が</a:t>
            </a:r>
            <a:r>
              <a:rPr kumimoji="1" lang="ja-JP" altLang="en-US" dirty="0" smtClean="0"/>
              <a:t>つきました</a:t>
            </a:r>
            <a:endParaRPr kumimoji="1" lang="ja-JP" altLang="en-US" dirty="0"/>
          </a:p>
        </p:txBody>
      </p:sp>
      <p:sp>
        <p:nvSpPr>
          <p:cNvPr id="9" name="テキスト ボックス 8"/>
          <p:cNvSpPr txBox="1"/>
          <p:nvPr/>
        </p:nvSpPr>
        <p:spPr>
          <a:xfrm>
            <a:off x="293491" y="5070887"/>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352" y="5076883"/>
            <a:ext cx="1627187"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6583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4500" y="0"/>
            <a:ext cx="2290666" cy="2290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形吹き出し 5"/>
          <p:cNvSpPr/>
          <p:nvPr/>
        </p:nvSpPr>
        <p:spPr>
          <a:xfrm>
            <a:off x="3609730" y="324137"/>
            <a:ext cx="5184576"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報告が大事だと言われるが、上司に報告し難い。報告の仕方が悪いと注意されるし</a:t>
            </a:r>
            <a:endParaRPr kumimoji="1" lang="ja-JP" alt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a:p>
          <a:p>
            <a:r>
              <a:rPr lang="ja-JP" altLang="en-US" sz="2400" dirty="0" smtClean="0"/>
              <a:t>　報告し難いと感じる背景と職場のコミュニケーションの種類を学習しました</a:t>
            </a:r>
            <a:endParaRPr lang="en-US" altLang="ja-JP" sz="2400" dirty="0" smtClean="0"/>
          </a:p>
        </p:txBody>
      </p:sp>
      <p:sp>
        <p:nvSpPr>
          <p:cNvPr id="7" name="テキスト ボックス 6"/>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事例７</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18942933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0578" y="1340768"/>
            <a:ext cx="7920880" cy="679203"/>
          </a:xfrm>
        </p:spPr>
        <p:txBody>
          <a:bodyPr>
            <a:noAutofit/>
          </a:bodyPr>
          <a:lstStyle/>
          <a:p>
            <a:pPr marL="457200" indent="-457200" algn="l">
              <a:buClr>
                <a:srgbClr val="00B050"/>
              </a:buClr>
              <a:buFont typeface="Wingdings" panose="05000000000000000000" pitchFamily="2" charset="2"/>
              <a:buChar char="u"/>
            </a:pPr>
            <a:r>
              <a:rPr lang="ja-JP" altLang="en-US" sz="2400" dirty="0">
                <a:latin typeface="+mn-ea"/>
                <a:ea typeface="+mn-ea"/>
              </a:rPr>
              <a:t>職場における情報伝達、特に部下から上司への情報伝達はゆがみやすいと言われています。以下はその例</a:t>
            </a:r>
            <a:r>
              <a:rPr lang="ja-JP" altLang="en-US" sz="2400" dirty="0" smtClean="0">
                <a:latin typeface="+mn-ea"/>
                <a:ea typeface="+mn-ea"/>
              </a:rPr>
              <a:t>です</a:t>
            </a:r>
            <a:endParaRPr kumimoji="1" lang="ja-JP" altLang="en-US" sz="2400" dirty="0">
              <a:latin typeface="+mn-ea"/>
              <a:ea typeface="+mn-ea"/>
            </a:endParaRP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04411" y="4509120"/>
            <a:ext cx="2118966" cy="2118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円/楕円 9"/>
          <p:cNvSpPr/>
          <p:nvPr/>
        </p:nvSpPr>
        <p:spPr>
          <a:xfrm>
            <a:off x="4793496" y="4725144"/>
            <a:ext cx="3686461"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rPr>
              <a:t>都合の</a:t>
            </a:r>
            <a:r>
              <a:rPr lang="ja-JP" altLang="en-US" sz="1500" dirty="0" smtClean="0">
                <a:solidFill>
                  <a:schemeClr val="tx1"/>
                </a:solidFill>
              </a:rPr>
              <a:t>いい情報は積極的に発信</a:t>
            </a:r>
            <a:endParaRPr lang="en-US" altLang="ja-JP" sz="1500" dirty="0" smtClean="0">
              <a:solidFill>
                <a:schemeClr val="tx1"/>
              </a:solidFill>
            </a:endParaRPr>
          </a:p>
          <a:p>
            <a:r>
              <a:rPr kumimoji="1" lang="ja-JP" altLang="en-US" sz="1500" dirty="0">
                <a:solidFill>
                  <a:schemeClr val="tx1"/>
                </a:solidFill>
              </a:rPr>
              <a:t>都合の</a:t>
            </a:r>
            <a:r>
              <a:rPr kumimoji="1" lang="ja-JP" altLang="en-US" sz="1500" dirty="0" smtClean="0">
                <a:solidFill>
                  <a:schemeClr val="tx1"/>
                </a:solidFill>
              </a:rPr>
              <a:t>悪い情報</a:t>
            </a:r>
            <a:r>
              <a:rPr lang="ja-JP" altLang="en-US" sz="1500" dirty="0">
                <a:solidFill>
                  <a:schemeClr val="tx1"/>
                </a:solidFill>
              </a:rPr>
              <a:t>は</a:t>
            </a:r>
            <a:r>
              <a:rPr kumimoji="1" lang="ja-JP" altLang="en-US" sz="1500" dirty="0" smtClean="0">
                <a:solidFill>
                  <a:schemeClr val="tx1"/>
                </a:solidFill>
              </a:rPr>
              <a:t>伝達</a:t>
            </a:r>
            <a:r>
              <a:rPr kumimoji="1" lang="ja-JP" altLang="en-US" sz="1500" dirty="0">
                <a:solidFill>
                  <a:schemeClr val="tx1"/>
                </a:solidFill>
              </a:rPr>
              <a:t>したがらない</a:t>
            </a:r>
          </a:p>
        </p:txBody>
      </p:sp>
      <p:sp>
        <p:nvSpPr>
          <p:cNvPr id="11" name="円/楕円 10"/>
          <p:cNvSpPr/>
          <p:nvPr/>
        </p:nvSpPr>
        <p:spPr>
          <a:xfrm>
            <a:off x="210351" y="4725144"/>
            <a:ext cx="3442817"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dirty="0" smtClean="0">
                <a:solidFill>
                  <a:schemeClr val="tx1"/>
                </a:solidFill>
              </a:rPr>
              <a:t>相手にとってネガティブな情報を伝達することに躊躇する</a:t>
            </a:r>
            <a:endParaRPr kumimoji="1" lang="ja-JP" altLang="en-US" sz="1500" dirty="0">
              <a:solidFill>
                <a:schemeClr val="tx1"/>
              </a:solidFill>
            </a:endParaRPr>
          </a:p>
        </p:txBody>
      </p:sp>
      <p:sp>
        <p:nvSpPr>
          <p:cNvPr id="12" name="テキスト ボックス 11"/>
          <p:cNvSpPr txBox="1"/>
          <p:nvPr/>
        </p:nvSpPr>
        <p:spPr>
          <a:xfrm>
            <a:off x="3486944" y="6473073"/>
            <a:ext cx="5688632" cy="261610"/>
          </a:xfrm>
          <a:prstGeom prst="rect">
            <a:avLst/>
          </a:prstGeom>
          <a:noFill/>
        </p:spPr>
        <p:txBody>
          <a:bodyPr wrap="square" rtlCol="0">
            <a:spAutoFit/>
          </a:bodyPr>
          <a:lstStyle/>
          <a:p>
            <a:r>
              <a:rPr lang="ja-JP" altLang="en-US" sz="1050" dirty="0" smtClean="0">
                <a:latin typeface="+mn-ea"/>
              </a:rPr>
              <a:t>出典：山口裕幸・金井篤子：「</a:t>
            </a:r>
            <a:r>
              <a:rPr lang="ja-JP" altLang="en-US" sz="1050" dirty="0">
                <a:latin typeface="+mn-ea"/>
              </a:rPr>
              <a:t>よくわかる産業・組織</a:t>
            </a:r>
            <a:r>
              <a:rPr lang="ja-JP" altLang="en-US" sz="1050" dirty="0" smtClean="0">
                <a:latin typeface="+mn-ea"/>
              </a:rPr>
              <a:t>心理学」ミネルヴァ書房（</a:t>
            </a:r>
            <a:r>
              <a:rPr lang="en-US" altLang="ja-JP" sz="1050" dirty="0" smtClean="0">
                <a:latin typeface="+mn-ea"/>
              </a:rPr>
              <a:t>2007</a:t>
            </a:r>
            <a:r>
              <a:rPr lang="ja-JP" altLang="en-US" sz="1050" dirty="0" smtClean="0">
                <a:latin typeface="+mn-ea"/>
              </a:rPr>
              <a:t>）</a:t>
            </a:r>
            <a:endParaRPr lang="en-US" altLang="ja-JP" sz="1050" dirty="0">
              <a:latin typeface="+mn-ea"/>
            </a:endParaRPr>
          </a:p>
        </p:txBody>
      </p:sp>
      <p:sp>
        <p:nvSpPr>
          <p:cNvPr id="13" name="タイトル 1"/>
          <p:cNvSpPr txBox="1">
            <a:spLocks/>
          </p:cNvSpPr>
          <p:nvPr/>
        </p:nvSpPr>
        <p:spPr>
          <a:xfrm>
            <a:off x="1261405" y="332656"/>
            <a:ext cx="7651747" cy="828081"/>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t>職場における情報伝達のゆがみの特徴</a:t>
            </a:r>
            <a:endParaRPr lang="ja-JP" altLang="en-US" sz="3600" dirty="0"/>
          </a:p>
        </p:txBody>
      </p:sp>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0351" y="133054"/>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グループ化 6"/>
          <p:cNvGrpSpPr/>
          <p:nvPr/>
        </p:nvGrpSpPr>
        <p:grpSpPr>
          <a:xfrm>
            <a:off x="706379" y="2348880"/>
            <a:ext cx="7773578" cy="2141873"/>
            <a:chOff x="339496" y="1940478"/>
            <a:chExt cx="7499967" cy="1652144"/>
          </a:xfrm>
        </p:grpSpPr>
        <p:sp>
          <p:nvSpPr>
            <p:cNvPr id="6" name="正方形/長方形 5"/>
            <p:cNvSpPr/>
            <p:nvPr/>
          </p:nvSpPr>
          <p:spPr>
            <a:xfrm>
              <a:off x="4599103" y="1940478"/>
              <a:ext cx="3240360" cy="64807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重要だと思うポイントが違う</a:t>
              </a:r>
              <a:endParaRPr kumimoji="1" lang="ja-JP" altLang="en-US" dirty="0"/>
            </a:p>
          </p:txBody>
        </p:sp>
        <p:sp>
          <p:nvSpPr>
            <p:cNvPr id="9" name="正方形/長方形 8"/>
            <p:cNvSpPr/>
            <p:nvPr/>
          </p:nvSpPr>
          <p:spPr>
            <a:xfrm>
              <a:off x="4599103" y="2944550"/>
              <a:ext cx="3240360" cy="64807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重要であるという判断</a:t>
              </a:r>
              <a:r>
                <a:rPr lang="ja-JP" altLang="en-US" sz="1600" dirty="0" smtClean="0"/>
                <a:t>ができない</a:t>
              </a:r>
              <a:endParaRPr kumimoji="1" lang="ja-JP" altLang="en-US" sz="1600" dirty="0"/>
            </a:p>
          </p:txBody>
        </p:sp>
        <p:sp>
          <p:nvSpPr>
            <p:cNvPr id="15" name="円/楕円 14"/>
            <p:cNvSpPr/>
            <p:nvPr/>
          </p:nvSpPr>
          <p:spPr>
            <a:xfrm>
              <a:off x="339496" y="2030016"/>
              <a:ext cx="3230753"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rPr>
                <a:t>経験や職務の違いからコミュニケーションの前提が違う</a:t>
              </a:r>
              <a:endParaRPr kumimoji="1" lang="ja-JP" altLang="en-US" sz="1600" dirty="0">
                <a:solidFill>
                  <a:schemeClr val="tx1"/>
                </a:solidFill>
              </a:endParaRPr>
            </a:p>
          </p:txBody>
        </p:sp>
        <p:sp>
          <p:nvSpPr>
            <p:cNvPr id="16" name="右矢印 15"/>
            <p:cNvSpPr/>
            <p:nvPr/>
          </p:nvSpPr>
          <p:spPr>
            <a:xfrm rot="19950063">
              <a:off x="3721523" y="2286003"/>
              <a:ext cx="576064" cy="216024"/>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595201">
              <a:off x="3706216" y="2743732"/>
              <a:ext cx="579437" cy="4016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5235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38103731"/>
              </p:ext>
            </p:extLst>
          </p:nvPr>
        </p:nvGraphicFramePr>
        <p:xfrm>
          <a:off x="894621" y="1030579"/>
          <a:ext cx="7283152"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角丸四角形 4"/>
          <p:cNvSpPr/>
          <p:nvPr/>
        </p:nvSpPr>
        <p:spPr>
          <a:xfrm>
            <a:off x="647710" y="3988232"/>
            <a:ext cx="7765271" cy="108012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いずれも「情報の伝達」だけではなく、お互いを理解しあい、「心」や「気持ち」が通じあい、「意思」が通じあってこそ、コミュニケーションが成立したと言える</a:t>
            </a:r>
            <a:endParaRPr kumimoji="1" lang="ja-JP" altLang="en-US" dirty="0">
              <a:solidFill>
                <a:schemeClr val="tx1"/>
              </a:solidFill>
            </a:endParaRPr>
          </a:p>
        </p:txBody>
      </p:sp>
      <p:sp>
        <p:nvSpPr>
          <p:cNvPr id="6" name="タイトル 1"/>
          <p:cNvSpPr txBox="1">
            <a:spLocks/>
          </p:cNvSpPr>
          <p:nvPr/>
        </p:nvSpPr>
        <p:spPr>
          <a:xfrm>
            <a:off x="1229657" y="152925"/>
            <a:ext cx="7651747" cy="828081"/>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t>職場のコミュニケーションの種類</a:t>
            </a:r>
            <a:endParaRPr lang="ja-JP" altLang="en-US" sz="3600" dirty="0"/>
          </a:p>
        </p:txBody>
      </p:sp>
      <p:pic>
        <p:nvPicPr>
          <p:cNvPr id="7"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529" y="-153394"/>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202532" y="5805264"/>
            <a:ext cx="7992888" cy="98421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上司は何を求めているのか、そのとき自分自身は何に躊躇していたのか整理することができ、客観的に自分自身を見つめ直すことができました</a:t>
            </a:r>
            <a:r>
              <a:rPr kumimoji="1" lang="ja-JP" altLang="en-US" dirty="0" smtClean="0"/>
              <a:t>　</a:t>
            </a:r>
            <a:endParaRPr kumimoji="1" lang="ja-JP" altLang="en-US" dirty="0"/>
          </a:p>
        </p:txBody>
      </p:sp>
      <p:pic>
        <p:nvPicPr>
          <p:cNvPr id="7170"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812360" y="5263138"/>
            <a:ext cx="1517154" cy="1517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38231" y="5385806"/>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3065695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形吹き出し 5"/>
          <p:cNvSpPr/>
          <p:nvPr/>
        </p:nvSpPr>
        <p:spPr>
          <a:xfrm>
            <a:off x="2987824" y="365206"/>
            <a:ext cx="5832648"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「この先、自分はどうなるのだろう」と</a:t>
            </a:r>
            <a:r>
              <a:rPr lang="ja-JP" altLang="en-US" dirty="0" smtClean="0"/>
              <a:t>考えると不安です</a:t>
            </a:r>
            <a:endParaRPr lang="ja-JP"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smtClean="0"/>
          </a:p>
          <a:p>
            <a:pPr marL="457200" indent="-457200">
              <a:buFont typeface="+mj-ea"/>
              <a:buAutoNum type="circleNumDbPlain"/>
            </a:pPr>
            <a:r>
              <a:rPr lang="ja-JP" altLang="en-US" sz="2400" dirty="0" smtClean="0"/>
              <a:t>「</a:t>
            </a:r>
            <a:r>
              <a:rPr lang="ja-JP" altLang="en-US" sz="2400" dirty="0"/>
              <a:t>いま、</a:t>
            </a:r>
            <a:r>
              <a:rPr lang="ja-JP" altLang="en-US" sz="2400" dirty="0" smtClean="0"/>
              <a:t>ここ」に目を向けることに取り組みました</a:t>
            </a:r>
            <a:endParaRPr lang="en-US" altLang="ja-JP" sz="2400" dirty="0" smtClean="0"/>
          </a:p>
          <a:p>
            <a:pPr marL="457200" indent="-457200">
              <a:buFont typeface="+mj-ea"/>
              <a:buAutoNum type="circleNumDbPlain"/>
            </a:pPr>
            <a:endParaRPr lang="en-US" altLang="ja-JP" sz="2400" dirty="0" smtClean="0"/>
          </a:p>
          <a:p>
            <a:pPr marL="457200" indent="-457200">
              <a:buFont typeface="+mj-ea"/>
              <a:buAutoNum type="circleNumDbPlain"/>
            </a:pPr>
            <a:r>
              <a:rPr lang="ja-JP" altLang="en-US" sz="2400" dirty="0" smtClean="0"/>
              <a:t>「キャリアの将来像」について考えました</a:t>
            </a:r>
            <a:endParaRPr lang="en-US" altLang="ja-JP" sz="2400" dirty="0"/>
          </a:p>
          <a:p>
            <a:pPr marL="457200" indent="-457200">
              <a:buFont typeface="+mj-ea"/>
              <a:buAutoNum type="circleNumDbPlain"/>
            </a:pPr>
            <a:endParaRPr lang="en-US" altLang="ja-JP" sz="2400" dirty="0"/>
          </a:p>
        </p:txBody>
      </p:sp>
      <p:pic>
        <p:nvPicPr>
          <p:cNvPr id="7"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704858" y="-8677"/>
            <a:ext cx="2053555" cy="2053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事例８</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37134275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8660" y="301807"/>
            <a:ext cx="7725544" cy="1143000"/>
          </a:xfrm>
        </p:spPr>
        <p:txBody>
          <a:bodyPr>
            <a:noAutofit/>
          </a:bodyPr>
          <a:lstStyle/>
          <a:p>
            <a:pPr algn="l"/>
            <a:r>
              <a:rPr kumimoji="1" lang="ja-JP" altLang="en-US" sz="3200" dirty="0" smtClean="0"/>
              <a:t>「いま、ここ」に目を向ける</a:t>
            </a:r>
            <a:endParaRPr kumimoji="1" lang="ja-JP" altLang="en-US" sz="3200" dirty="0"/>
          </a:p>
        </p:txBody>
      </p:sp>
      <p:sp>
        <p:nvSpPr>
          <p:cNvPr id="3" name="コンテンツ プレースホルダー 2"/>
          <p:cNvSpPr>
            <a:spLocks noGrp="1"/>
          </p:cNvSpPr>
          <p:nvPr>
            <p:ph idx="1"/>
          </p:nvPr>
        </p:nvSpPr>
        <p:spPr>
          <a:xfrm>
            <a:off x="654062" y="1411866"/>
            <a:ext cx="7920372" cy="3727701"/>
          </a:xfrm>
        </p:spPr>
        <p:txBody>
          <a:bodyPr>
            <a:normAutofit/>
          </a:bodyPr>
          <a:lstStyle/>
          <a:p>
            <a:pPr>
              <a:buClr>
                <a:srgbClr val="00B050"/>
              </a:buClr>
              <a:buFont typeface="Wingdings" panose="05000000000000000000" pitchFamily="2" charset="2"/>
              <a:buChar char="u"/>
            </a:pPr>
            <a:r>
              <a:rPr kumimoji="1" lang="ja-JP" altLang="en-US" sz="2800" dirty="0" smtClean="0"/>
              <a:t>「結果」は「過程」を経るもの</a:t>
            </a:r>
            <a:endParaRPr kumimoji="1" lang="en-US" altLang="ja-JP" sz="2800" dirty="0" smtClean="0"/>
          </a:p>
          <a:p>
            <a:pPr marL="0" indent="0">
              <a:buClr>
                <a:srgbClr val="00B050"/>
              </a:buClr>
              <a:buNone/>
            </a:pPr>
            <a:r>
              <a:rPr lang="ja-JP" altLang="en-US" sz="2600" dirty="0"/>
              <a:t>　</a:t>
            </a:r>
            <a:r>
              <a:rPr kumimoji="1" lang="ja-JP" altLang="en-US" sz="2000" dirty="0" smtClean="0"/>
              <a:t>「過程」を充実させることで満足な「結果」をうみだすことが</a:t>
            </a:r>
            <a:endParaRPr kumimoji="1" lang="en-US" altLang="ja-JP" sz="2000" dirty="0" smtClean="0"/>
          </a:p>
          <a:p>
            <a:pPr marL="0" indent="0">
              <a:buClr>
                <a:srgbClr val="00B050"/>
              </a:buClr>
              <a:buNone/>
            </a:pPr>
            <a:r>
              <a:rPr lang="ja-JP" altLang="en-US" sz="2000" dirty="0"/>
              <a:t>　</a:t>
            </a:r>
            <a:r>
              <a:rPr kumimoji="1" lang="ja-JP" altLang="en-US" sz="2000" dirty="0" smtClean="0"/>
              <a:t>できる</a:t>
            </a:r>
            <a:endParaRPr kumimoji="1" lang="en-US" altLang="ja-JP" sz="2000" dirty="0" smtClean="0"/>
          </a:p>
          <a:p>
            <a:pPr>
              <a:buClr>
                <a:srgbClr val="00B050"/>
              </a:buClr>
              <a:buFont typeface="Wingdings" panose="05000000000000000000" pitchFamily="2" charset="2"/>
              <a:buChar char="u"/>
            </a:pPr>
            <a:endParaRPr kumimoji="1" lang="en-US" altLang="ja-JP" sz="2600" dirty="0" smtClean="0"/>
          </a:p>
          <a:p>
            <a:pPr>
              <a:buClr>
                <a:srgbClr val="00B050"/>
              </a:buClr>
              <a:buFont typeface="Wingdings" panose="05000000000000000000" pitchFamily="2" charset="2"/>
              <a:buChar char="u"/>
            </a:pPr>
            <a:r>
              <a:rPr lang="ja-JP" altLang="en-US" sz="2800" dirty="0" smtClean="0"/>
              <a:t>「いま、ここ」に目を向けることが大切</a:t>
            </a:r>
            <a:endParaRPr lang="en-US" altLang="ja-JP" sz="2800" dirty="0" smtClean="0"/>
          </a:p>
          <a:p>
            <a:pPr marL="0" indent="0">
              <a:buClr>
                <a:srgbClr val="00B050"/>
              </a:buClr>
              <a:buNone/>
            </a:pPr>
            <a:r>
              <a:rPr lang="ja-JP" altLang="en-US" sz="2600" dirty="0"/>
              <a:t>　</a:t>
            </a:r>
            <a:r>
              <a:rPr lang="ja-JP" altLang="en-US" sz="2000" dirty="0" smtClean="0"/>
              <a:t>「いま、ここ」で考えるとは、過去や未来に余計なエネルギーを</a:t>
            </a:r>
            <a:endParaRPr lang="en-US" altLang="ja-JP" sz="2000" dirty="0" smtClean="0"/>
          </a:p>
          <a:p>
            <a:pPr marL="0" indent="0">
              <a:buClr>
                <a:srgbClr val="00B050"/>
              </a:buClr>
              <a:buNone/>
            </a:pPr>
            <a:r>
              <a:rPr lang="ja-JP" altLang="en-US" sz="2000" dirty="0"/>
              <a:t>　</a:t>
            </a:r>
            <a:r>
              <a:rPr lang="ja-JP" altLang="en-US" sz="2000" dirty="0" smtClean="0"/>
              <a:t>使うのではなく、「いま、ここ」でできることに意識を集中する</a:t>
            </a:r>
            <a:endParaRPr kumimoji="1" lang="ja-JP" altLang="en-US" sz="2000" dirty="0"/>
          </a:p>
        </p:txBody>
      </p:sp>
      <p:sp>
        <p:nvSpPr>
          <p:cNvPr id="4" name="正方形/長方形 3"/>
          <p:cNvSpPr/>
          <p:nvPr/>
        </p:nvSpPr>
        <p:spPr>
          <a:xfrm>
            <a:off x="971600" y="6587699"/>
            <a:ext cx="8172400" cy="261610"/>
          </a:xfrm>
          <a:prstGeom prst="rect">
            <a:avLst/>
          </a:prstGeom>
        </p:spPr>
        <p:txBody>
          <a:bodyPr wrap="square">
            <a:spAutoFit/>
          </a:bodyPr>
          <a:lstStyle/>
          <a:p>
            <a:r>
              <a:rPr lang="ja-JP" altLang="en-US" sz="1050" dirty="0">
                <a:latin typeface="+mn-ea"/>
              </a:rPr>
              <a:t>出典</a:t>
            </a:r>
            <a:r>
              <a:rPr lang="ja-JP" altLang="en-US" sz="1050" dirty="0" smtClean="0">
                <a:latin typeface="+mn-ea"/>
              </a:rPr>
              <a:t>：</a:t>
            </a:r>
            <a:r>
              <a:rPr lang="ja-JP" altLang="en-US" sz="1050" dirty="0">
                <a:latin typeface="+mn-ea"/>
              </a:rPr>
              <a:t>田中ウルヴェ京・奈良</a:t>
            </a:r>
            <a:r>
              <a:rPr lang="ja-JP" altLang="en-US" sz="1050" dirty="0" smtClean="0">
                <a:latin typeface="+mn-ea"/>
              </a:rPr>
              <a:t>雅弘：「毎日</a:t>
            </a:r>
            <a:r>
              <a:rPr lang="ja-JP" altLang="en-US" sz="1050" dirty="0">
                <a:latin typeface="+mn-ea"/>
              </a:rPr>
              <a:t>しんどい人のためのコーピング</a:t>
            </a:r>
            <a:r>
              <a:rPr lang="ja-JP" altLang="en-US" sz="1050" dirty="0" smtClean="0">
                <a:latin typeface="+mn-ea"/>
              </a:rPr>
              <a:t>入門ストレス</a:t>
            </a:r>
            <a:r>
              <a:rPr lang="ja-JP" altLang="en-US" sz="1050" dirty="0">
                <a:latin typeface="+mn-ea"/>
              </a:rPr>
              <a:t>に負けない</a:t>
            </a:r>
            <a:r>
              <a:rPr lang="ja-JP" altLang="en-US" sz="1050" dirty="0" smtClean="0">
                <a:latin typeface="+mn-ea"/>
              </a:rPr>
              <a:t>技術」日本</a:t>
            </a:r>
            <a:r>
              <a:rPr lang="ja-JP" altLang="en-US" sz="1050" dirty="0">
                <a:latin typeface="+mn-ea"/>
              </a:rPr>
              <a:t>実業</a:t>
            </a:r>
            <a:r>
              <a:rPr lang="ja-JP" altLang="en-US" sz="1050" dirty="0" smtClean="0">
                <a:latin typeface="+mn-ea"/>
              </a:rPr>
              <a:t>出版社（</a:t>
            </a:r>
            <a:r>
              <a:rPr lang="en-US" altLang="ja-JP" sz="1050" dirty="0" smtClean="0">
                <a:latin typeface="+mn-ea"/>
              </a:rPr>
              <a:t>2011</a:t>
            </a:r>
            <a:r>
              <a:rPr lang="ja-JP" altLang="en-US" sz="1050" dirty="0" smtClean="0">
                <a:latin typeface="+mn-ea"/>
              </a:rPr>
              <a:t>）</a:t>
            </a:r>
            <a:endParaRPr lang="en-US" altLang="ja-JP" sz="1050" dirty="0">
              <a:latin typeface="+mn-ea"/>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422" y="332656"/>
            <a:ext cx="1068460" cy="1068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6760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60241" y="1330366"/>
            <a:ext cx="7084168" cy="2908920"/>
          </a:xfrm>
        </p:spPr>
        <p:txBody>
          <a:bodyPr>
            <a:normAutofit/>
          </a:bodyPr>
          <a:lstStyle/>
          <a:p>
            <a:pPr>
              <a:buClr>
                <a:srgbClr val="00B050"/>
              </a:buClr>
              <a:buFont typeface="Wingdings" panose="05000000000000000000" pitchFamily="2" charset="2"/>
              <a:buChar char="p"/>
            </a:pPr>
            <a:r>
              <a:rPr lang="ja-JP" altLang="en-US" sz="2400" dirty="0" smtClean="0"/>
              <a:t>組織内で目標となる人物を探す</a:t>
            </a:r>
            <a:endParaRPr lang="en-US" altLang="ja-JP" sz="2400" dirty="0" smtClean="0"/>
          </a:p>
          <a:p>
            <a:pPr marL="457200" lvl="1" indent="0">
              <a:buClr>
                <a:srgbClr val="00B050"/>
              </a:buClr>
              <a:buNone/>
            </a:pPr>
            <a:endParaRPr lang="en-US" altLang="ja-JP" sz="2400" dirty="0" smtClean="0"/>
          </a:p>
          <a:p>
            <a:pPr>
              <a:buClr>
                <a:srgbClr val="00B050"/>
              </a:buClr>
              <a:buFont typeface="Wingdings" panose="05000000000000000000" pitchFamily="2" charset="2"/>
              <a:buChar char="p"/>
            </a:pPr>
            <a:r>
              <a:rPr kumimoji="1" lang="ja-JP" altLang="en-US" sz="2400" dirty="0" smtClean="0"/>
              <a:t>キャリアの先を行く人に、自分の年齢の頃に直面した課題やそれをどう乗り越えたか聞く</a:t>
            </a:r>
            <a:endParaRPr kumimoji="1" lang="ja-JP" altLang="en-US" sz="2400" dirty="0"/>
          </a:p>
        </p:txBody>
      </p:sp>
      <p:sp>
        <p:nvSpPr>
          <p:cNvPr id="5" name="タイトル 1"/>
          <p:cNvSpPr>
            <a:spLocks noGrp="1"/>
          </p:cNvSpPr>
          <p:nvPr>
            <p:ph type="title"/>
          </p:nvPr>
        </p:nvSpPr>
        <p:spPr>
          <a:xfrm>
            <a:off x="1187624" y="289281"/>
            <a:ext cx="7546032" cy="1143000"/>
          </a:xfrm>
        </p:spPr>
        <p:txBody>
          <a:bodyPr>
            <a:noAutofit/>
          </a:bodyPr>
          <a:lstStyle/>
          <a:p>
            <a:pPr algn="l"/>
            <a:r>
              <a:rPr kumimoji="1" lang="ja-JP" altLang="en-US" sz="3200" dirty="0" smtClean="0"/>
              <a:t>キャリアの将来像をもつ</a:t>
            </a:r>
            <a:endParaRPr kumimoji="1" lang="ja-JP" altLang="en-US" sz="32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364" y="318106"/>
            <a:ext cx="1012260" cy="1012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632" y="806792"/>
            <a:ext cx="3317354" cy="3317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7716" y="318106"/>
            <a:ext cx="3264098" cy="3264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4838824" y="6604084"/>
            <a:ext cx="4248472" cy="253916"/>
          </a:xfrm>
          <a:prstGeom prst="rect">
            <a:avLst/>
          </a:prstGeom>
          <a:noFill/>
        </p:spPr>
        <p:txBody>
          <a:bodyPr wrap="square" rtlCol="0">
            <a:spAutoFit/>
          </a:bodyPr>
          <a:lstStyle/>
          <a:p>
            <a:r>
              <a:rPr lang="ja-JP" altLang="en-US" sz="1050" dirty="0" smtClean="0">
                <a:latin typeface="+mn-ea"/>
              </a:rPr>
              <a:t>出典：山本寛：「働く人のキャリアの停滞」創成社（</a:t>
            </a:r>
            <a:r>
              <a:rPr lang="en-US" altLang="ja-JP" sz="1050" dirty="0" smtClean="0">
                <a:latin typeface="+mn-ea"/>
              </a:rPr>
              <a:t>2016</a:t>
            </a:r>
            <a:r>
              <a:rPr lang="ja-JP" altLang="en-US" sz="1050" dirty="0" smtClean="0">
                <a:latin typeface="+mn-ea"/>
              </a:rPr>
              <a:t>）</a:t>
            </a:r>
            <a:endParaRPr lang="en-US" altLang="ja-JP" sz="1050" dirty="0">
              <a:latin typeface="+mn-ea"/>
            </a:endParaRPr>
          </a:p>
        </p:txBody>
      </p:sp>
      <p:sp>
        <p:nvSpPr>
          <p:cNvPr id="9" name="角丸四角形 8"/>
          <p:cNvSpPr/>
          <p:nvPr/>
        </p:nvSpPr>
        <p:spPr>
          <a:xfrm>
            <a:off x="169063" y="4880725"/>
            <a:ext cx="7992888" cy="144462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smtClean="0"/>
              <a:t>　「いま、ここ」に目をむける、具体的なキャリアの将来像をもつことで、現実味のあるアクションプランの組み立てが可能となりました。アクションプランを持つことで、漠然とした不安感へ向いていた気持ちが整理</a:t>
            </a:r>
            <a:r>
              <a:rPr lang="ja-JP" altLang="en-US" dirty="0" smtClean="0"/>
              <a:t>できました</a:t>
            </a:r>
            <a:endParaRPr kumimoji="1" lang="ja-JP" altLang="en-US" dirty="0"/>
          </a:p>
        </p:txBody>
      </p:sp>
      <p:pic>
        <p:nvPicPr>
          <p:cNvPr id="205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24328" y="4661582"/>
            <a:ext cx="1947664" cy="1947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テキスト ボックス 11"/>
          <p:cNvSpPr txBox="1"/>
          <p:nvPr/>
        </p:nvSpPr>
        <p:spPr>
          <a:xfrm>
            <a:off x="293491" y="4333352"/>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2418806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noAutofit/>
          </a:bodyPr>
          <a:lstStyle/>
          <a:p>
            <a:r>
              <a:rPr kumimoji="1" lang="ja-JP" altLang="en-US" sz="3600" dirty="0" smtClean="0"/>
              <a:t>なぜ不安な気持ちや</a:t>
            </a:r>
            <a:r>
              <a:rPr kumimoji="1" lang="en-US" altLang="ja-JP" sz="3600" dirty="0" smtClean="0"/>
              <a:t/>
            </a:r>
            <a:br>
              <a:rPr kumimoji="1" lang="en-US" altLang="ja-JP" sz="3600" dirty="0" smtClean="0"/>
            </a:br>
            <a:r>
              <a:rPr kumimoji="1" lang="ja-JP" altLang="en-US" sz="3600" dirty="0" smtClean="0"/>
              <a:t>ミスマッチが起きるのか</a:t>
            </a:r>
            <a:endParaRPr kumimoji="1" lang="ja-JP" altLang="en-US" sz="3600" dirty="0"/>
          </a:p>
        </p:txBody>
      </p:sp>
      <p:sp>
        <p:nvSpPr>
          <p:cNvPr id="3" name="コンテンツ プレースホルダー 2"/>
          <p:cNvSpPr>
            <a:spLocks noGrp="1"/>
          </p:cNvSpPr>
          <p:nvPr>
            <p:ph idx="1"/>
          </p:nvPr>
        </p:nvSpPr>
        <p:spPr>
          <a:xfrm>
            <a:off x="661164" y="2492896"/>
            <a:ext cx="3826768" cy="2235280"/>
          </a:xfrm>
          <a:ln>
            <a:solidFill>
              <a:schemeClr val="accent1"/>
            </a:solidFill>
          </a:ln>
        </p:spPr>
        <p:txBody>
          <a:bodyPr/>
          <a:lstStyle/>
          <a:p>
            <a:pPr>
              <a:buClr>
                <a:srgbClr val="00B050"/>
              </a:buClr>
              <a:buFont typeface="Wingdings" panose="05000000000000000000" pitchFamily="2" charset="2"/>
              <a:buChar char="u"/>
            </a:pPr>
            <a:r>
              <a:rPr kumimoji="1" lang="ja-JP" altLang="en-US" sz="2800" dirty="0" smtClean="0"/>
              <a:t>組織側の問題</a:t>
            </a:r>
            <a:endParaRPr kumimoji="1" lang="en-US" altLang="ja-JP" sz="2800" dirty="0" smtClean="0"/>
          </a:p>
          <a:p>
            <a:pPr lvl="1">
              <a:buClr>
                <a:srgbClr val="00B050"/>
              </a:buClr>
              <a:buFont typeface="Wingdings" panose="05000000000000000000" pitchFamily="2" charset="2"/>
              <a:buChar char="p"/>
            </a:pPr>
            <a:r>
              <a:rPr kumimoji="1" lang="ja-JP" altLang="en-US" sz="2000" dirty="0" smtClean="0"/>
              <a:t>仕事の性格をはっきりとさせ、社員に明確に伝えることが重要</a:t>
            </a:r>
            <a:endParaRPr kumimoji="1" lang="ja-JP" altLang="en-US" sz="2000" dirty="0"/>
          </a:p>
        </p:txBody>
      </p:sp>
      <p:sp>
        <p:nvSpPr>
          <p:cNvPr id="4" name="コンテンツ プレースホルダー 2"/>
          <p:cNvSpPr txBox="1">
            <a:spLocks/>
          </p:cNvSpPr>
          <p:nvPr/>
        </p:nvSpPr>
        <p:spPr>
          <a:xfrm>
            <a:off x="4666178" y="2492896"/>
            <a:ext cx="3888432" cy="2235280"/>
          </a:xfrm>
          <a:prstGeom prst="rect">
            <a:avLst/>
          </a:prstGeom>
          <a:ln>
            <a:solidFill>
              <a:schemeClr val="accent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Clr>
                <a:srgbClr val="00B050"/>
              </a:buClr>
              <a:buFont typeface="Wingdings" panose="05000000000000000000" pitchFamily="2" charset="2"/>
              <a:buChar char="u"/>
            </a:pPr>
            <a:r>
              <a:rPr lang="ja-JP" altLang="en-US" sz="2800" dirty="0" smtClean="0"/>
              <a:t>個人側の問題</a:t>
            </a:r>
            <a:endParaRPr lang="en-US" altLang="ja-JP" sz="2800" dirty="0" smtClean="0"/>
          </a:p>
          <a:p>
            <a:pPr lvl="1">
              <a:buClr>
                <a:srgbClr val="00B050"/>
              </a:buClr>
              <a:buFont typeface="Wingdings" panose="05000000000000000000" pitchFamily="2" charset="2"/>
              <a:buChar char="p"/>
            </a:pPr>
            <a:r>
              <a:rPr lang="ja-JP" altLang="en-US" sz="2000" dirty="0" smtClean="0"/>
              <a:t>自分の求めるものや、やりたいことがよく分かっていない、またはうまく伝えることができていない場合が多い</a:t>
            </a:r>
            <a:endParaRPr lang="ja-JP" altLang="en-US" sz="2000" dirty="0"/>
          </a:p>
        </p:txBody>
      </p:sp>
      <p:sp>
        <p:nvSpPr>
          <p:cNvPr id="5" name="テキスト ボックス 4"/>
          <p:cNvSpPr txBox="1"/>
          <p:nvPr/>
        </p:nvSpPr>
        <p:spPr>
          <a:xfrm>
            <a:off x="2159224" y="6546722"/>
            <a:ext cx="6984776" cy="261610"/>
          </a:xfrm>
          <a:prstGeom prst="rect">
            <a:avLst/>
          </a:prstGeom>
          <a:noFill/>
        </p:spPr>
        <p:txBody>
          <a:bodyPr wrap="square" rtlCol="0">
            <a:spAutoFit/>
          </a:bodyPr>
          <a:lstStyle/>
          <a:p>
            <a:r>
              <a:rPr lang="ja-JP" altLang="en-US" sz="1050" dirty="0">
                <a:latin typeface="+mn-ea"/>
              </a:rPr>
              <a:t>出典</a:t>
            </a:r>
            <a:r>
              <a:rPr lang="ja-JP" altLang="en-US" sz="1050" dirty="0" smtClean="0">
                <a:latin typeface="+mn-ea"/>
              </a:rPr>
              <a:t>：エドガーＨ</a:t>
            </a:r>
            <a:r>
              <a:rPr lang="en-US" altLang="ja-JP" sz="1050" dirty="0" smtClean="0">
                <a:latin typeface="+mn-ea"/>
              </a:rPr>
              <a:t>.</a:t>
            </a:r>
            <a:r>
              <a:rPr lang="ja-JP" altLang="en-US" sz="1050" dirty="0" smtClean="0">
                <a:latin typeface="+mn-ea"/>
              </a:rPr>
              <a:t>シャイン：「シャイン博士が語るキャリア・カウンセリングの進め方」白桃書房（</a:t>
            </a:r>
            <a:r>
              <a:rPr lang="en-US" altLang="ja-JP" sz="1050" dirty="0" smtClean="0">
                <a:latin typeface="+mn-ea"/>
              </a:rPr>
              <a:t>2017</a:t>
            </a:r>
            <a:r>
              <a:rPr lang="ja-JP" altLang="en-US" sz="1050" dirty="0" smtClean="0">
                <a:latin typeface="+mn-ea"/>
              </a:rPr>
              <a:t>）</a:t>
            </a:r>
            <a:endParaRPr lang="en-US" altLang="ja-JP" sz="1050" dirty="0">
              <a:latin typeface="+mn-ea"/>
            </a:endParaRPr>
          </a:p>
        </p:txBody>
      </p:sp>
      <p:sp>
        <p:nvSpPr>
          <p:cNvPr id="7" name="下矢印 6"/>
          <p:cNvSpPr/>
          <p:nvPr/>
        </p:nvSpPr>
        <p:spPr>
          <a:xfrm>
            <a:off x="4211960" y="1732440"/>
            <a:ext cx="720080" cy="43204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959540" y="5282401"/>
            <a:ext cx="7056784" cy="707886"/>
          </a:xfrm>
          <a:prstGeom prst="rect">
            <a:avLst/>
          </a:prstGeom>
          <a:noFill/>
        </p:spPr>
        <p:txBody>
          <a:bodyPr wrap="square" rtlCol="0">
            <a:spAutoFit/>
          </a:bodyPr>
          <a:lstStyle/>
          <a:p>
            <a:r>
              <a:rPr lang="ja-JP" altLang="en-US" sz="2000" dirty="0"/>
              <a:t>自分の価値観を見直すことでやりたいことを整理し</a:t>
            </a:r>
            <a:r>
              <a:rPr lang="ja-JP" altLang="en-US" sz="2000" dirty="0" err="1"/>
              <a:t>まし</a:t>
            </a:r>
            <a:r>
              <a:rPr lang="ja-JP" altLang="en-US" sz="2000" dirty="0" err="1" smtClean="0"/>
              <a:t>ょ</a:t>
            </a:r>
            <a:r>
              <a:rPr lang="ja-JP" altLang="en-US" sz="2000" dirty="0" smtClean="0"/>
              <a:t>うそして、それ</a:t>
            </a:r>
            <a:r>
              <a:rPr lang="ja-JP" altLang="en-US" sz="2000" dirty="0"/>
              <a:t>を表現する方法を</a:t>
            </a:r>
            <a:r>
              <a:rPr lang="ja-JP" altLang="en-US" sz="2000" dirty="0" smtClean="0"/>
              <a:t>考えましょう</a:t>
            </a:r>
            <a:endParaRPr lang="en-US" altLang="ja-JP" sz="2000" dirty="0"/>
          </a:p>
        </p:txBody>
      </p:sp>
    </p:spTree>
    <p:extLst>
      <p:ext uri="{BB962C8B-B14F-4D97-AF65-F5344CB8AC3E}">
        <p14:creationId xmlns:p14="http://schemas.microsoft.com/office/powerpoint/2010/main" val="26168469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dirty="0" smtClean="0"/>
              <a:t>ワークシート②を書いてみよう</a:t>
            </a:r>
            <a:r>
              <a:rPr kumimoji="1" lang="en-US" altLang="ja-JP" sz="4000" dirty="0" smtClean="0"/>
              <a:t/>
            </a:r>
            <a:br>
              <a:rPr kumimoji="1" lang="en-US" altLang="ja-JP" sz="4000" dirty="0" smtClean="0"/>
            </a:br>
            <a:r>
              <a:rPr lang="ja-JP" altLang="en-US" sz="3100" dirty="0" smtClean="0">
                <a:solidFill>
                  <a:srgbClr val="FF0000"/>
                </a:solidFill>
              </a:rPr>
              <a:t>～事例を読んだ後～</a:t>
            </a:r>
            <a:endParaRPr kumimoji="1" lang="ja-JP" altLang="en-US" sz="3100" dirty="0">
              <a:solidFill>
                <a:srgbClr val="FF0000"/>
              </a:solidFill>
            </a:endParaRPr>
          </a:p>
        </p:txBody>
      </p:sp>
      <p:sp>
        <p:nvSpPr>
          <p:cNvPr id="3" name="コンテンツ プレースホルダー 2"/>
          <p:cNvSpPr>
            <a:spLocks noGrp="1"/>
          </p:cNvSpPr>
          <p:nvPr>
            <p:ph idx="1"/>
          </p:nvPr>
        </p:nvSpPr>
        <p:spPr>
          <a:xfrm>
            <a:off x="457200" y="1600200"/>
            <a:ext cx="8229600" cy="4997152"/>
          </a:xfrm>
        </p:spPr>
        <p:txBody>
          <a:bodyPr>
            <a:normAutofit fontScale="92500"/>
          </a:bodyPr>
          <a:lstStyle/>
          <a:p>
            <a:pPr>
              <a:buClr>
                <a:srgbClr val="00B050"/>
              </a:buClr>
              <a:buFont typeface="Wingdings" panose="05000000000000000000" pitchFamily="2" charset="2"/>
              <a:buChar char="u"/>
            </a:pPr>
            <a:r>
              <a:rPr lang="ja-JP" altLang="en-US" sz="2800" dirty="0"/>
              <a:t>ワークシート②「働くときに悩む</a:t>
            </a:r>
            <a:r>
              <a:rPr lang="ja-JP" altLang="en-US" sz="2800" dirty="0" smtClean="0"/>
              <a:t>こと 対処</a:t>
            </a:r>
            <a:r>
              <a:rPr lang="ja-JP" altLang="en-US" sz="2800" dirty="0"/>
              <a:t>方法の検討</a:t>
            </a:r>
            <a:r>
              <a:rPr lang="ja-JP" altLang="en-US" sz="2800" dirty="0" smtClean="0"/>
              <a:t>」の以下の部分（ワークシートの点線以下）を記入して下さい</a:t>
            </a:r>
            <a:endParaRPr lang="en-US" altLang="ja-JP" sz="2800" dirty="0" smtClean="0"/>
          </a:p>
          <a:p>
            <a:pPr marL="0" indent="0">
              <a:buClr>
                <a:srgbClr val="00B050"/>
              </a:buClr>
              <a:buNone/>
            </a:pPr>
            <a:r>
              <a:rPr kumimoji="1" lang="ja-JP" altLang="en-US" sz="2800" dirty="0" smtClean="0"/>
              <a:t>　</a:t>
            </a:r>
            <a:r>
              <a:rPr lang="ja-JP" altLang="en-US" sz="1700" dirty="0"/>
              <a:t>　</a:t>
            </a:r>
            <a:r>
              <a:rPr kumimoji="1" lang="ja-JP" altLang="en-US" sz="1700" dirty="0" smtClean="0"/>
              <a:t>２．悩みの解決方法について、具体的な対処のアイディアを</a:t>
            </a:r>
            <a:r>
              <a:rPr lang="ja-JP" altLang="en-US" sz="1700" dirty="0"/>
              <a:t>でき</a:t>
            </a:r>
            <a:r>
              <a:rPr kumimoji="1" lang="ja-JP" altLang="en-US" sz="1700" dirty="0" smtClean="0"/>
              <a:t>るだけ多く</a:t>
            </a:r>
            <a:endParaRPr kumimoji="1" lang="en-US" altLang="ja-JP" sz="1700" dirty="0" smtClean="0"/>
          </a:p>
          <a:p>
            <a:pPr marL="0" indent="0">
              <a:buClr>
                <a:srgbClr val="00B050"/>
              </a:buClr>
              <a:buNone/>
            </a:pPr>
            <a:r>
              <a:rPr lang="ja-JP" altLang="en-US" sz="1700" dirty="0"/>
              <a:t>　</a:t>
            </a:r>
            <a:r>
              <a:rPr lang="ja-JP" altLang="en-US" sz="1700" dirty="0" smtClean="0"/>
              <a:t>　　　   </a:t>
            </a:r>
            <a:r>
              <a:rPr kumimoji="1" lang="ja-JP" altLang="en-US" sz="1700" dirty="0" smtClean="0"/>
              <a:t>考え出してみましょう</a:t>
            </a:r>
            <a:endParaRPr kumimoji="1" lang="en-US" altLang="ja-JP" sz="1700" dirty="0" smtClean="0"/>
          </a:p>
          <a:p>
            <a:pPr marL="0" indent="0">
              <a:buClr>
                <a:srgbClr val="00B050"/>
              </a:buClr>
              <a:buNone/>
            </a:pPr>
            <a:endParaRPr kumimoji="1" lang="en-US" altLang="ja-JP" sz="1700" dirty="0" smtClean="0"/>
          </a:p>
          <a:p>
            <a:pPr lvl="1">
              <a:buClr>
                <a:srgbClr val="00B050"/>
              </a:buClr>
              <a:buFont typeface="Wingdings" panose="05000000000000000000" pitchFamily="2" charset="2"/>
              <a:buChar char="p"/>
            </a:pPr>
            <a:r>
              <a:rPr kumimoji="1" lang="ja-JP" altLang="en-US" dirty="0" smtClean="0"/>
              <a:t>悩み</a:t>
            </a:r>
            <a:r>
              <a:rPr kumimoji="1" lang="ja-JP" altLang="en-US" dirty="0"/>
              <a:t>の</a:t>
            </a:r>
            <a:r>
              <a:rPr kumimoji="1" lang="ja-JP" altLang="en-US" dirty="0" smtClean="0"/>
              <a:t>解決</a:t>
            </a:r>
            <a:r>
              <a:rPr kumimoji="1" lang="ja-JP" altLang="en-US" dirty="0"/>
              <a:t>方法</a:t>
            </a:r>
            <a:r>
              <a:rPr kumimoji="1" lang="ja-JP" altLang="en-US" dirty="0" smtClean="0"/>
              <a:t>は、</a:t>
            </a:r>
            <a:r>
              <a:rPr lang="ja-JP" altLang="en-US" dirty="0"/>
              <a:t>でき</a:t>
            </a:r>
            <a:r>
              <a:rPr kumimoji="1" lang="ja-JP" altLang="en-US" dirty="0" smtClean="0"/>
              <a:t>るだけ多く考えましょう</a:t>
            </a:r>
            <a:endParaRPr kumimoji="1" lang="en-US" altLang="ja-JP" dirty="0" smtClean="0"/>
          </a:p>
          <a:p>
            <a:pPr lvl="2">
              <a:buClr>
                <a:srgbClr val="00B050"/>
              </a:buClr>
              <a:buFont typeface="Wingdings" panose="05000000000000000000" pitchFamily="2" charset="2"/>
              <a:buChar char="p"/>
            </a:pPr>
            <a:r>
              <a:rPr lang="ja-JP" altLang="en-US" dirty="0" smtClean="0"/>
              <a:t>数の法則</a:t>
            </a:r>
            <a:endParaRPr lang="en-US" altLang="ja-JP" dirty="0" smtClean="0"/>
          </a:p>
          <a:p>
            <a:pPr lvl="2">
              <a:buClr>
                <a:srgbClr val="00B050"/>
              </a:buClr>
              <a:buFont typeface="Wingdings" panose="05000000000000000000" pitchFamily="2" charset="2"/>
              <a:buChar char="p"/>
            </a:pPr>
            <a:r>
              <a:rPr kumimoji="1" lang="ja-JP" altLang="en-US" dirty="0" smtClean="0"/>
              <a:t>判断は後回し</a:t>
            </a:r>
            <a:endParaRPr kumimoji="1" lang="en-US" altLang="ja-JP" dirty="0" smtClean="0"/>
          </a:p>
          <a:p>
            <a:pPr lvl="2">
              <a:buClr>
                <a:srgbClr val="00B050"/>
              </a:buClr>
              <a:buFont typeface="Wingdings" panose="05000000000000000000" pitchFamily="2" charset="2"/>
              <a:buChar char="p"/>
            </a:pPr>
            <a:r>
              <a:rPr lang="ja-JP" altLang="en-US" dirty="0"/>
              <a:t>具体的</a:t>
            </a:r>
            <a:r>
              <a:rPr lang="ja-JP" altLang="en-US" dirty="0" smtClean="0"/>
              <a:t>な作戦</a:t>
            </a:r>
            <a:endParaRPr lang="en-US" altLang="ja-JP" dirty="0" smtClean="0"/>
          </a:p>
          <a:p>
            <a:pPr lvl="2">
              <a:buClr>
                <a:srgbClr val="00B050"/>
              </a:buClr>
              <a:buFont typeface="Wingdings" panose="05000000000000000000" pitchFamily="2" charset="2"/>
              <a:buChar char="u"/>
            </a:pPr>
            <a:endParaRPr lang="en-US" altLang="ja-JP" dirty="0" smtClean="0"/>
          </a:p>
          <a:p>
            <a:pPr>
              <a:buClr>
                <a:srgbClr val="00B050"/>
              </a:buClr>
              <a:buFont typeface="Wingdings" panose="05000000000000000000" pitchFamily="2" charset="2"/>
              <a:buChar char="u"/>
            </a:pPr>
            <a:r>
              <a:rPr lang="ja-JP" altLang="en-US" sz="2800" dirty="0"/>
              <a:t>案と</a:t>
            </a:r>
            <a:r>
              <a:rPr lang="ja-JP" altLang="en-US" sz="2800" dirty="0" smtClean="0"/>
              <a:t>して出した</a:t>
            </a:r>
            <a:r>
              <a:rPr kumimoji="1" lang="ja-JP" altLang="en-US" sz="2800" dirty="0" smtClean="0"/>
              <a:t>解決方法を評価しましょう</a:t>
            </a:r>
            <a:endParaRPr kumimoji="1" lang="ja-JP" altLang="en-US" sz="2800" dirty="0"/>
          </a:p>
        </p:txBody>
      </p:sp>
      <p:sp>
        <p:nvSpPr>
          <p:cNvPr id="5" name="角丸四角形 4"/>
          <p:cNvSpPr/>
          <p:nvPr/>
        </p:nvSpPr>
        <p:spPr>
          <a:xfrm>
            <a:off x="827584" y="2924944"/>
            <a:ext cx="7560840" cy="864096"/>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2608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2496" y="287828"/>
            <a:ext cx="8507288" cy="1143000"/>
          </a:xfrm>
        </p:spPr>
        <p:txBody>
          <a:bodyPr>
            <a:normAutofit fontScale="90000"/>
          </a:bodyPr>
          <a:lstStyle/>
          <a:p>
            <a:pPr algn="l"/>
            <a:r>
              <a:rPr lang="ja-JP" altLang="en-US" sz="3600" dirty="0" smtClean="0"/>
              <a:t>働くときに悩むことについて整理しましょう</a:t>
            </a:r>
            <a:endParaRPr kumimoji="1" lang="ja-JP" altLang="en-US" sz="3600"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3883" y="4568690"/>
            <a:ext cx="2234145" cy="2234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雲形吹き出し 4"/>
          <p:cNvSpPr/>
          <p:nvPr/>
        </p:nvSpPr>
        <p:spPr>
          <a:xfrm>
            <a:off x="487411" y="1411253"/>
            <a:ext cx="2035764" cy="1637059"/>
          </a:xfrm>
          <a:prstGeom prst="cloudCallout">
            <a:avLst>
              <a:gd name="adj1" fmla="val -31814"/>
              <a:gd name="adj2" fmla="val 81896"/>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なぜ働くのか、目的がわからない</a:t>
            </a:r>
            <a:endParaRPr kumimoji="1" lang="ja-JP" altLang="en-US" sz="1600" dirty="0"/>
          </a:p>
        </p:txBody>
      </p:sp>
      <p:sp>
        <p:nvSpPr>
          <p:cNvPr id="7" name="雲形吹き出し 6"/>
          <p:cNvSpPr/>
          <p:nvPr/>
        </p:nvSpPr>
        <p:spPr>
          <a:xfrm>
            <a:off x="6732240" y="1374574"/>
            <a:ext cx="2232248" cy="1548847"/>
          </a:xfrm>
          <a:prstGeom prst="cloudCallout">
            <a:avLst>
              <a:gd name="adj1" fmla="val -46279"/>
              <a:gd name="adj2" fmla="val 61359"/>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同じことの繰り返しで面白味がない</a:t>
            </a:r>
            <a:endParaRPr kumimoji="1" lang="ja-JP" altLang="en-US" sz="1600" dirty="0"/>
          </a:p>
        </p:txBody>
      </p:sp>
      <p:sp>
        <p:nvSpPr>
          <p:cNvPr id="8" name="雲形吹き出し 7"/>
          <p:cNvSpPr/>
          <p:nvPr/>
        </p:nvSpPr>
        <p:spPr>
          <a:xfrm>
            <a:off x="4673217" y="1411254"/>
            <a:ext cx="2059023" cy="1512168"/>
          </a:xfrm>
          <a:prstGeom prst="cloudCallout">
            <a:avLst>
              <a:gd name="adj1" fmla="val -25860"/>
              <a:gd name="adj2" fmla="val 73909"/>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自分が担当している仕事に意味が見出せない</a:t>
            </a:r>
            <a:endParaRPr kumimoji="1" lang="ja-JP" altLang="en-US" sz="1600" dirty="0"/>
          </a:p>
        </p:txBody>
      </p:sp>
      <p:sp>
        <p:nvSpPr>
          <p:cNvPr id="9" name="雲形吹き出し 8"/>
          <p:cNvSpPr/>
          <p:nvPr/>
        </p:nvSpPr>
        <p:spPr>
          <a:xfrm>
            <a:off x="2523175" y="1374575"/>
            <a:ext cx="2150042" cy="1512168"/>
          </a:xfrm>
          <a:prstGeom prst="cloudCallout">
            <a:avLst>
              <a:gd name="adj1" fmla="val -40115"/>
              <a:gd name="adj2" fmla="val 67476"/>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t>以前</a:t>
            </a:r>
            <a:r>
              <a:rPr lang="ja-JP" altLang="en-US" sz="1600" dirty="0" smtClean="0"/>
              <a:t>ほど仕事に緊張感や面白味を感じ無</a:t>
            </a:r>
            <a:endParaRPr kumimoji="1" lang="ja-JP" altLang="en-US" sz="1600" dirty="0"/>
          </a:p>
        </p:txBody>
      </p:sp>
      <p:sp>
        <p:nvSpPr>
          <p:cNvPr id="10" name="雲形吹き出し 9"/>
          <p:cNvSpPr/>
          <p:nvPr/>
        </p:nvSpPr>
        <p:spPr>
          <a:xfrm>
            <a:off x="5486704" y="3186515"/>
            <a:ext cx="2491071" cy="1387278"/>
          </a:xfrm>
          <a:prstGeom prst="cloudCallout">
            <a:avLst>
              <a:gd name="adj1" fmla="val -50789"/>
              <a:gd name="adj2" fmla="val 53594"/>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職場の人との人間関係がうまくいかない</a:t>
            </a:r>
            <a:endParaRPr kumimoji="1" lang="ja-JP" altLang="en-US" sz="1600" dirty="0"/>
          </a:p>
        </p:txBody>
      </p:sp>
      <p:sp>
        <p:nvSpPr>
          <p:cNvPr id="11" name="雲形吹き出し 10"/>
          <p:cNvSpPr/>
          <p:nvPr/>
        </p:nvSpPr>
        <p:spPr>
          <a:xfrm>
            <a:off x="3427681" y="4725144"/>
            <a:ext cx="2491072" cy="1474551"/>
          </a:xfrm>
          <a:prstGeom prst="cloudCallout">
            <a:avLst>
              <a:gd name="adj1" fmla="val -72809"/>
              <a:gd name="adj2" fmla="val 36756"/>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t>報告の仕方がわからない</a:t>
            </a:r>
            <a:endParaRPr kumimoji="1" lang="ja-JP" altLang="en-US" sz="1600" dirty="0"/>
          </a:p>
        </p:txBody>
      </p:sp>
      <p:sp>
        <p:nvSpPr>
          <p:cNvPr id="12" name="雲形吹き出し 11"/>
          <p:cNvSpPr/>
          <p:nvPr/>
        </p:nvSpPr>
        <p:spPr>
          <a:xfrm>
            <a:off x="6156176" y="4612727"/>
            <a:ext cx="2304256" cy="1474552"/>
          </a:xfrm>
          <a:prstGeom prst="cloudCallout">
            <a:avLst>
              <a:gd name="adj1" fmla="val -95911"/>
              <a:gd name="adj2" fmla="val 48719"/>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この先自分はどうなるんだろう</a:t>
            </a:r>
            <a:endParaRPr kumimoji="1" lang="ja-JP" altLang="en-US" sz="16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936" y="4575111"/>
            <a:ext cx="2343335" cy="2343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雲形吹き出し 12"/>
          <p:cNvSpPr/>
          <p:nvPr/>
        </p:nvSpPr>
        <p:spPr>
          <a:xfrm>
            <a:off x="2945024" y="2923421"/>
            <a:ext cx="2131031" cy="1651689"/>
          </a:xfrm>
          <a:prstGeom prst="cloudCallout">
            <a:avLst>
              <a:gd name="adj1" fmla="val -47851"/>
              <a:gd name="adj2" fmla="val 6185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思い通りにいかないことが多くて気が重い</a:t>
            </a:r>
            <a:endParaRPr kumimoji="1" lang="ja-JP" altLang="en-US" sz="1600" dirty="0"/>
          </a:p>
        </p:txBody>
      </p:sp>
    </p:spTree>
    <p:extLst>
      <p:ext uri="{BB962C8B-B14F-4D97-AF65-F5344CB8AC3E}">
        <p14:creationId xmlns:p14="http://schemas.microsoft.com/office/powerpoint/2010/main" val="776040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dirty="0" smtClean="0"/>
              <a:t>ワークシート①、②を書いてみよう</a:t>
            </a:r>
            <a:r>
              <a:rPr kumimoji="1" lang="en-US" altLang="ja-JP" sz="4000" dirty="0" smtClean="0"/>
              <a:t/>
            </a:r>
            <a:br>
              <a:rPr kumimoji="1" lang="en-US" altLang="ja-JP" sz="4000" dirty="0" smtClean="0"/>
            </a:br>
            <a:r>
              <a:rPr lang="ja-JP" altLang="en-US" sz="3600" dirty="0" smtClean="0">
                <a:solidFill>
                  <a:srgbClr val="FF0000"/>
                </a:solidFill>
              </a:rPr>
              <a:t>～事例を読む前に～</a:t>
            </a:r>
            <a:endParaRPr kumimoji="1" lang="ja-JP" altLang="en-US" sz="3600" dirty="0"/>
          </a:p>
        </p:txBody>
      </p:sp>
      <p:sp>
        <p:nvSpPr>
          <p:cNvPr id="3" name="コンテンツ プレースホルダー 2"/>
          <p:cNvSpPr>
            <a:spLocks noGrp="1"/>
          </p:cNvSpPr>
          <p:nvPr>
            <p:ph idx="1"/>
          </p:nvPr>
        </p:nvSpPr>
        <p:spPr>
          <a:xfrm>
            <a:off x="611560" y="1772816"/>
            <a:ext cx="8064896" cy="4896544"/>
          </a:xfrm>
        </p:spPr>
        <p:txBody>
          <a:bodyPr>
            <a:normAutofit/>
          </a:bodyPr>
          <a:lstStyle/>
          <a:p>
            <a:pPr>
              <a:buClr>
                <a:srgbClr val="00B050"/>
              </a:buClr>
              <a:buFont typeface="Wingdings" panose="05000000000000000000" pitchFamily="2" charset="2"/>
              <a:buChar char="u"/>
            </a:pPr>
            <a:r>
              <a:rPr lang="ja-JP" altLang="en-US" sz="3000" dirty="0"/>
              <a:t>働く</a:t>
            </a:r>
            <a:r>
              <a:rPr lang="ja-JP" altLang="en-US" sz="3000" dirty="0" smtClean="0"/>
              <a:t>ことに関する悩み</a:t>
            </a:r>
            <a:r>
              <a:rPr kumimoji="1" lang="ja-JP" altLang="en-US" sz="3000" dirty="0" smtClean="0"/>
              <a:t>について</a:t>
            </a:r>
            <a:endParaRPr kumimoji="1" lang="en-US" altLang="ja-JP" sz="3000" dirty="0" smtClean="0"/>
          </a:p>
          <a:p>
            <a:pPr lvl="1">
              <a:buClr>
                <a:srgbClr val="00B050"/>
              </a:buClr>
              <a:buFont typeface="Wingdings" panose="05000000000000000000" pitchFamily="2" charset="2"/>
              <a:buChar char="u"/>
            </a:pPr>
            <a:r>
              <a:rPr lang="ja-JP" altLang="en-US" sz="2400" dirty="0" smtClean="0"/>
              <a:t>ワークシート①「働くときに悩むこと」に、今感じている悩みを書き出して下さい</a:t>
            </a:r>
            <a:endParaRPr lang="en-US" altLang="ja-JP" sz="2400" dirty="0" smtClean="0"/>
          </a:p>
          <a:p>
            <a:pPr lvl="1">
              <a:buClr>
                <a:srgbClr val="00B050"/>
              </a:buClr>
              <a:buFont typeface="Wingdings" panose="05000000000000000000" pitchFamily="2" charset="2"/>
              <a:buChar char="u"/>
            </a:pPr>
            <a:r>
              <a:rPr lang="ja-JP" altLang="en-US" sz="2400" dirty="0" smtClean="0"/>
              <a:t>ワークシート②「働くときに悩むこと　対処方法の検討」の以下の部分（ワークシートの点線より上部）を記入して下さい</a:t>
            </a:r>
            <a:endParaRPr lang="en-US" altLang="ja-JP" sz="2400" dirty="0"/>
          </a:p>
          <a:p>
            <a:pPr marL="457200" lvl="1" indent="0">
              <a:buClr>
                <a:srgbClr val="00B050"/>
              </a:buClr>
              <a:buNone/>
            </a:pPr>
            <a:r>
              <a:rPr lang="ja-JP" altLang="en-US" sz="1600" dirty="0" smtClean="0"/>
              <a:t>　　</a:t>
            </a:r>
            <a:r>
              <a:rPr lang="en-US" altLang="ja-JP" sz="1700" dirty="0" smtClean="0"/>
              <a:t>【</a:t>
            </a:r>
            <a:r>
              <a:rPr lang="ja-JP" altLang="en-US" sz="1700" dirty="0" smtClean="0"/>
              <a:t>ワークシート①で書いた悩みについて、下記の質問に答えて下さい</a:t>
            </a:r>
            <a:r>
              <a:rPr lang="en-US" altLang="ja-JP" sz="1700" dirty="0" smtClean="0"/>
              <a:t>】</a:t>
            </a:r>
          </a:p>
          <a:p>
            <a:pPr marL="457200" lvl="1" indent="0">
              <a:buClr>
                <a:srgbClr val="00B050"/>
              </a:buClr>
              <a:buNone/>
            </a:pPr>
            <a:r>
              <a:rPr lang="ja-JP" altLang="en-US" sz="1600" dirty="0"/>
              <a:t>　 </a:t>
            </a:r>
            <a:r>
              <a:rPr lang="ja-JP" altLang="en-US" sz="1600" dirty="0" smtClean="0"/>
              <a:t> 　</a:t>
            </a:r>
            <a:r>
              <a:rPr lang="ja-JP" altLang="en-US" sz="1700" dirty="0" smtClean="0"/>
              <a:t>１．その悩みの理由、背景、要因は何ですか？</a:t>
            </a:r>
            <a:endParaRPr lang="en-US" altLang="ja-JP" sz="1700" dirty="0" smtClean="0"/>
          </a:p>
          <a:p>
            <a:pPr marL="457200" lvl="1" indent="0">
              <a:buClr>
                <a:srgbClr val="00B050"/>
              </a:buClr>
              <a:buNone/>
            </a:pPr>
            <a:endParaRPr lang="en-US" altLang="ja-JP" sz="1700" dirty="0" smtClean="0"/>
          </a:p>
          <a:p>
            <a:pPr lvl="1">
              <a:buClr>
                <a:srgbClr val="00B050"/>
              </a:buClr>
              <a:buFont typeface="Wingdings" panose="05000000000000000000" pitchFamily="2" charset="2"/>
              <a:buChar char="u"/>
            </a:pPr>
            <a:endParaRPr lang="en-US" altLang="ja-JP" sz="2400" dirty="0" smtClean="0"/>
          </a:p>
          <a:p>
            <a:pPr lvl="1">
              <a:buClr>
                <a:srgbClr val="00B050"/>
              </a:buClr>
              <a:buFont typeface="Wingdings" panose="05000000000000000000" pitchFamily="2" charset="2"/>
              <a:buChar char="u"/>
            </a:pPr>
            <a:endParaRPr lang="en-US" altLang="ja-JP" sz="2400" dirty="0" smtClean="0"/>
          </a:p>
          <a:p>
            <a:pPr lvl="1">
              <a:buClr>
                <a:srgbClr val="00B050"/>
              </a:buClr>
              <a:buFont typeface="Wingdings" panose="05000000000000000000" pitchFamily="2" charset="2"/>
              <a:buChar char="u"/>
            </a:pPr>
            <a:r>
              <a:rPr lang="ja-JP" altLang="en-US" sz="2400" dirty="0" smtClean="0"/>
              <a:t>働くときに悩むことの事例を読んで下さい</a:t>
            </a:r>
            <a:endParaRPr lang="en-US" altLang="ja-JP" sz="2400" dirty="0" smtClean="0"/>
          </a:p>
          <a:p>
            <a:pPr>
              <a:buClr>
                <a:srgbClr val="00B050"/>
              </a:buClr>
              <a:buFont typeface="Wingdings" panose="05000000000000000000" pitchFamily="2" charset="2"/>
              <a:buChar char="u"/>
            </a:pPr>
            <a:endParaRPr kumimoji="1" lang="en-US" altLang="ja-JP" dirty="0"/>
          </a:p>
        </p:txBody>
      </p:sp>
      <p:sp>
        <p:nvSpPr>
          <p:cNvPr id="5" name="角丸四角形 4"/>
          <p:cNvSpPr/>
          <p:nvPr/>
        </p:nvSpPr>
        <p:spPr>
          <a:xfrm>
            <a:off x="1475656" y="5124946"/>
            <a:ext cx="6624736" cy="811360"/>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81021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712295"/>
            <a:ext cx="7772400" cy="1362075"/>
          </a:xfrm>
        </p:spPr>
        <p: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働く</a:t>
            </a:r>
            <a:r>
              <a:rPr lang="ja-JP" altLang="en-US" dirty="0">
                <a:latin typeface="HG丸ｺﾞｼｯｸM-PRO" panose="020F0600000000000000" pitchFamily="50" charset="-128"/>
                <a:ea typeface="HG丸ｺﾞｼｯｸM-PRO" panose="020F0600000000000000" pitchFamily="50" charset="-128"/>
              </a:rPr>
              <a:t>とき</a:t>
            </a:r>
            <a:r>
              <a:rPr lang="ja-JP" altLang="en-US" dirty="0" smtClean="0">
                <a:latin typeface="HG丸ｺﾞｼｯｸM-PRO" panose="020F0600000000000000" pitchFamily="50" charset="-128"/>
                <a:ea typeface="HG丸ｺﾞｼｯｸM-PRO" panose="020F0600000000000000" pitchFamily="50" charset="-128"/>
              </a:rPr>
              <a:t>に悩むこと</a:t>
            </a:r>
            <a:r>
              <a:rPr lang="en-US" altLang="ja-JP" dirty="0" smtClean="0">
                <a:latin typeface="HG丸ｺﾞｼｯｸM-PRO" panose="020F0600000000000000" pitchFamily="50" charset="-128"/>
                <a:ea typeface="HG丸ｺﾞｼｯｸM-PRO" panose="020F0600000000000000" pitchFamily="50" charset="-128"/>
              </a:rPr>
              <a:t/>
            </a:r>
            <a:br>
              <a:rPr lang="en-US" altLang="ja-JP" dirty="0" smtClean="0">
                <a:latin typeface="HG丸ｺﾞｼｯｸM-PRO" panose="020F0600000000000000" pitchFamily="50" charset="-128"/>
                <a:ea typeface="HG丸ｺﾞｼｯｸM-PRO" panose="020F0600000000000000" pitchFamily="50" charset="-128"/>
              </a:rPr>
            </a:br>
            <a:r>
              <a:rPr lang="ja-JP" altLang="en-US" dirty="0" smtClean="0">
                <a:latin typeface="HG丸ｺﾞｼｯｸM-PRO" panose="020F0600000000000000" pitchFamily="50" charset="-128"/>
                <a:ea typeface="HG丸ｺﾞｼｯｸM-PRO" panose="020F0600000000000000" pitchFamily="50" charset="-128"/>
              </a:rPr>
              <a:t>～８事例～</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482960" y="3147906"/>
            <a:ext cx="5760640" cy="295232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　悩み</a:t>
            </a:r>
            <a:r>
              <a:rPr lang="ja-JP" altLang="en-US" sz="2400" dirty="0"/>
              <a:t>の解決方法をどのように見つけたか、復職支援での取り組みを紹介します</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700808"/>
            <a:ext cx="5837659" cy="5846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733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68763"/>
            <a:ext cx="2088232"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円形吹き出し 3"/>
          <p:cNvSpPr/>
          <p:nvPr/>
        </p:nvSpPr>
        <p:spPr>
          <a:xfrm>
            <a:off x="2593808" y="570487"/>
            <a:ext cx="6301208"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なぜ働くのか、目的がわからなくなりました</a:t>
            </a:r>
            <a:endParaRPr kumimoji="1" lang="ja-JP" alt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2" y="2276872"/>
            <a:ext cx="4546476"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467544" y="2420888"/>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smtClean="0"/>
          </a:p>
          <a:p>
            <a:pPr marL="342900" indent="-342900">
              <a:buFont typeface="+mj-ea"/>
              <a:buAutoNum type="circleNumDbPlain"/>
            </a:pPr>
            <a:r>
              <a:rPr lang="ja-JP" altLang="en-US" sz="2400" dirty="0" smtClean="0"/>
              <a:t>「働くことに関する意識調査」結果を</a:t>
            </a:r>
            <a:r>
              <a:rPr kumimoji="1" lang="ja-JP" altLang="en-US" sz="2400" dirty="0" smtClean="0"/>
              <a:t>参考にして、自分自身の考えを整理しました</a:t>
            </a:r>
            <a:endParaRPr kumimoji="1" lang="en-US" altLang="ja-JP" sz="2400" dirty="0" smtClean="0"/>
          </a:p>
          <a:p>
            <a:pPr marL="342900" indent="-342900">
              <a:buFont typeface="+mj-ea"/>
              <a:buAutoNum type="circleNumDbPlain"/>
            </a:pPr>
            <a:endParaRPr lang="en-US" altLang="ja-JP" sz="2400" dirty="0"/>
          </a:p>
          <a:p>
            <a:pPr marL="342900" indent="-342900">
              <a:buFont typeface="+mj-ea"/>
              <a:buAutoNum type="circleNumDbPlain"/>
            </a:pPr>
            <a:r>
              <a:rPr lang="ja-JP" altLang="en-US" sz="2400" dirty="0"/>
              <a:t>働くこと</a:t>
            </a:r>
            <a:r>
              <a:rPr lang="ja-JP" altLang="en-US" sz="2400" dirty="0" smtClean="0"/>
              <a:t>で</a:t>
            </a:r>
            <a:r>
              <a:rPr lang="ja-JP" altLang="en-US" sz="2400" dirty="0"/>
              <a:t>得て</a:t>
            </a:r>
            <a:r>
              <a:rPr lang="ja-JP" altLang="en-US" sz="2400" dirty="0" smtClean="0"/>
              <a:t>いることは何か、学習しました</a:t>
            </a:r>
            <a:endParaRPr kumimoji="1" lang="ja-JP" altLang="en-US" sz="2400" dirty="0"/>
          </a:p>
        </p:txBody>
      </p:sp>
      <p:sp>
        <p:nvSpPr>
          <p:cNvPr id="3" name="テキスト ボックス 2"/>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事例１</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1363589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86494" y="1450236"/>
            <a:ext cx="8305986" cy="4715067"/>
          </a:xfrm>
        </p:spPr>
        <p:txBody>
          <a:bodyPr>
            <a:normAutofit/>
          </a:bodyPr>
          <a:lstStyle/>
          <a:p>
            <a:pPr>
              <a:buClr>
                <a:srgbClr val="00B050"/>
              </a:buClr>
              <a:buFont typeface="Wingdings" panose="05000000000000000000" pitchFamily="2" charset="2"/>
              <a:buChar char="u"/>
            </a:pPr>
            <a:r>
              <a:rPr kumimoji="1" lang="ja-JP" altLang="en-US" sz="2300" dirty="0" smtClean="0"/>
              <a:t>時代やライフスタイルによって、</a:t>
            </a:r>
            <a:r>
              <a:rPr lang="ja-JP" altLang="en-US" sz="2300" dirty="0" smtClean="0"/>
              <a:t>働くことの意識がかわります</a:t>
            </a:r>
            <a:endParaRPr lang="en-US" altLang="ja-JP" sz="2300" dirty="0" smtClean="0"/>
          </a:p>
          <a:p>
            <a:pPr>
              <a:buClr>
                <a:srgbClr val="00B050"/>
              </a:buClr>
              <a:buFont typeface="Wingdings" panose="05000000000000000000" pitchFamily="2" charset="2"/>
              <a:buChar char="u"/>
            </a:pPr>
            <a:endParaRPr lang="en-US" altLang="ja-JP" sz="2300" dirty="0" smtClean="0"/>
          </a:p>
          <a:p>
            <a:pPr>
              <a:buClr>
                <a:srgbClr val="00B050"/>
              </a:buClr>
              <a:buFont typeface="Wingdings" panose="05000000000000000000" pitchFamily="2" charset="2"/>
              <a:buChar char="u"/>
            </a:pPr>
            <a:endParaRPr lang="en-US" altLang="ja-JP" sz="2300" dirty="0" smtClean="0"/>
          </a:p>
          <a:p>
            <a:pPr>
              <a:buClr>
                <a:srgbClr val="00B050"/>
              </a:buClr>
              <a:buFont typeface="Wingdings" panose="05000000000000000000" pitchFamily="2" charset="2"/>
              <a:buChar char="u"/>
            </a:pPr>
            <a:endParaRPr lang="en-US" altLang="ja-JP" sz="2300" dirty="0"/>
          </a:p>
          <a:p>
            <a:pPr>
              <a:buClr>
                <a:srgbClr val="00B050"/>
              </a:buClr>
              <a:buFont typeface="Wingdings" panose="05000000000000000000" pitchFamily="2" charset="2"/>
              <a:buChar char="u"/>
            </a:pPr>
            <a:endParaRPr lang="en-US" altLang="ja-JP" sz="2300" dirty="0" smtClean="0"/>
          </a:p>
          <a:p>
            <a:pPr>
              <a:buClr>
                <a:srgbClr val="00B050"/>
              </a:buClr>
              <a:buFont typeface="Wingdings" panose="05000000000000000000" pitchFamily="2" charset="2"/>
              <a:buChar char="u"/>
            </a:pPr>
            <a:endParaRPr lang="en-US" altLang="ja-JP" sz="2300" dirty="0" smtClean="0"/>
          </a:p>
          <a:p>
            <a:pPr>
              <a:buClr>
                <a:srgbClr val="00B050"/>
              </a:buClr>
              <a:buFont typeface="Wingdings" panose="05000000000000000000" pitchFamily="2" charset="2"/>
              <a:buChar char="u"/>
            </a:pPr>
            <a:endParaRPr kumimoji="1" lang="en-US" altLang="ja-JP" sz="2300" dirty="0" smtClean="0"/>
          </a:p>
          <a:p>
            <a:pPr>
              <a:buClr>
                <a:srgbClr val="00B050"/>
              </a:buClr>
              <a:buFont typeface="Wingdings" panose="05000000000000000000" pitchFamily="2" charset="2"/>
              <a:buChar char="u"/>
            </a:pPr>
            <a:endParaRPr kumimoji="1" lang="en-US" altLang="ja-JP" sz="2300" dirty="0" smtClean="0"/>
          </a:p>
          <a:p>
            <a:pPr>
              <a:buClr>
                <a:srgbClr val="00B050"/>
              </a:buClr>
              <a:buFont typeface="Wingdings" panose="05000000000000000000" pitchFamily="2" charset="2"/>
              <a:buChar char="u"/>
            </a:pPr>
            <a:endParaRPr kumimoji="1" lang="en-US" altLang="ja-JP" sz="2300" dirty="0" smtClean="0"/>
          </a:p>
        </p:txBody>
      </p:sp>
      <p:sp>
        <p:nvSpPr>
          <p:cNvPr id="7" name="タイトル 1"/>
          <p:cNvSpPr txBox="1">
            <a:spLocks/>
          </p:cNvSpPr>
          <p:nvPr/>
        </p:nvSpPr>
        <p:spPr>
          <a:xfrm>
            <a:off x="1043608"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t>新入社員「働くことの意識」調査によると</a:t>
            </a:r>
            <a:endParaRPr lang="ja-JP" altLang="en-US" sz="2800" dirty="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96" y="0"/>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グループ化 8"/>
          <p:cNvGrpSpPr/>
          <p:nvPr/>
        </p:nvGrpSpPr>
        <p:grpSpPr>
          <a:xfrm>
            <a:off x="683568" y="2053775"/>
            <a:ext cx="6812089" cy="2539765"/>
            <a:chOff x="11953" y="2958313"/>
            <a:chExt cx="6812089" cy="2834617"/>
          </a:xfrm>
        </p:grpSpPr>
        <p:sp>
          <p:nvSpPr>
            <p:cNvPr id="4" name="角丸四角形吹き出し 3"/>
            <p:cNvSpPr/>
            <p:nvPr/>
          </p:nvSpPr>
          <p:spPr>
            <a:xfrm>
              <a:off x="2267744" y="4437112"/>
              <a:ext cx="4536504" cy="1261597"/>
            </a:xfrm>
            <a:prstGeom prst="wedgeRoundRectCallout">
              <a:avLst>
                <a:gd name="adj1" fmla="val -59892"/>
                <a:gd name="adj2" fmla="val -3508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新入社員「働くことの意識」調査報告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会社の選択理由</a:t>
              </a:r>
            </a:p>
            <a:p>
              <a:pPr algn="ct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自分の能力、個性が活かせるから　</a:t>
              </a:r>
              <a:r>
                <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31.2</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仕事がおもしろいから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53" y="3081294"/>
              <a:ext cx="2711636" cy="2711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2287538" y="2958313"/>
              <a:ext cx="4536504" cy="1346342"/>
            </a:xfrm>
            <a:prstGeom prst="wedgeRoundRectCallout">
              <a:avLst>
                <a:gd name="adj1" fmla="val -60180"/>
                <a:gd name="adj2" fmla="val -181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新入社員「働くことの意識」調査報告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会社の選択理由</a:t>
              </a:r>
            </a:p>
            <a:p>
              <a:pPr algn="ct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自分</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の能力・個性が生かせる</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27.4</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会社</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将来性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14.5</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3" name="テキスト ボックス 12"/>
          <p:cNvSpPr txBox="1"/>
          <p:nvPr/>
        </p:nvSpPr>
        <p:spPr>
          <a:xfrm>
            <a:off x="3725477" y="6569516"/>
            <a:ext cx="5328592" cy="261610"/>
          </a:xfrm>
          <a:prstGeom prst="rect">
            <a:avLst/>
          </a:prstGeom>
          <a:noFill/>
        </p:spPr>
        <p:txBody>
          <a:bodyPr wrap="square" rtlCol="0">
            <a:spAutoFit/>
          </a:bodyPr>
          <a:lstStyle/>
          <a:p>
            <a:pPr algn="r"/>
            <a:r>
              <a:rPr lang="ja-JP" altLang="en-US" sz="1050" dirty="0" smtClean="0">
                <a:latin typeface="+mn-ea"/>
              </a:rPr>
              <a:t>出典：日本生産性本部、日本経済青年協議会：「「働くことの意識」調査報告書」</a:t>
            </a:r>
            <a:endParaRPr kumimoji="1" lang="ja-JP" altLang="en-US" sz="1050" dirty="0">
              <a:latin typeface="+mn-ea"/>
            </a:endParaRPr>
          </a:p>
        </p:txBody>
      </p:sp>
      <p:sp>
        <p:nvSpPr>
          <p:cNvPr id="5" name="角丸四角形 4"/>
          <p:cNvSpPr/>
          <p:nvPr/>
        </p:nvSpPr>
        <p:spPr>
          <a:xfrm>
            <a:off x="251520" y="5025727"/>
            <a:ext cx="7992888" cy="136815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dirty="0"/>
              <a:t>　</a:t>
            </a:r>
            <a:r>
              <a:rPr lang="ja-JP" altLang="en-US" dirty="0" smtClean="0"/>
              <a:t>働き方</a:t>
            </a:r>
            <a:r>
              <a:rPr lang="ja-JP" altLang="en-US" dirty="0"/>
              <a:t>の</a:t>
            </a:r>
            <a:r>
              <a:rPr lang="ja-JP" altLang="en-US" dirty="0" smtClean="0"/>
              <a:t>多様化が働くことの意識に変化をもたらします。迷いやすい状況になっているのかもしれません。個人</a:t>
            </a:r>
            <a:r>
              <a:rPr lang="ja-JP" altLang="en-US" dirty="0"/>
              <a:t>の能力や</a:t>
            </a:r>
            <a:r>
              <a:rPr lang="ja-JP" altLang="en-US" dirty="0" smtClean="0"/>
              <a:t>志向性が重要であることに気づき、自己理解の大切さに</a:t>
            </a:r>
            <a:r>
              <a:rPr lang="ja-JP" altLang="en-US" dirty="0" smtClean="0"/>
              <a:t>気づきました</a:t>
            </a:r>
            <a:endParaRPr kumimoji="1" lang="ja-JP" altLang="en-US" dirty="0"/>
          </a:p>
        </p:txBody>
      </p:sp>
      <p:pic>
        <p:nvPicPr>
          <p:cNvPr id="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1337" y="4725742"/>
            <a:ext cx="1668137" cy="166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93491" y="4656395"/>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3541715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2140" y="238619"/>
            <a:ext cx="8229600" cy="1143000"/>
          </a:xfrm>
        </p:spPr>
        <p:txBody>
          <a:bodyPr>
            <a:normAutofit/>
          </a:bodyPr>
          <a:lstStyle/>
          <a:p>
            <a:pPr algn="l"/>
            <a:r>
              <a:rPr kumimoji="1" lang="ja-JP" altLang="en-US" sz="3200" dirty="0" smtClean="0"/>
              <a:t>働くことで得ていること</a:t>
            </a:r>
            <a:endParaRPr kumimoji="1" lang="ja-JP" altLang="en-US" sz="3200" dirty="0"/>
          </a:p>
        </p:txBody>
      </p:sp>
      <p:sp>
        <p:nvSpPr>
          <p:cNvPr id="3" name="コンテンツ プレースホルダー 2"/>
          <p:cNvSpPr>
            <a:spLocks noGrp="1"/>
          </p:cNvSpPr>
          <p:nvPr>
            <p:ph idx="1"/>
          </p:nvPr>
        </p:nvSpPr>
        <p:spPr>
          <a:xfrm>
            <a:off x="395536" y="1381619"/>
            <a:ext cx="8229600" cy="3631558"/>
          </a:xfrm>
        </p:spPr>
        <p:txBody>
          <a:bodyPr>
            <a:normAutofit fontScale="92500" lnSpcReduction="20000"/>
          </a:bodyPr>
          <a:lstStyle/>
          <a:p>
            <a:pPr>
              <a:buClr>
                <a:srgbClr val="00B050"/>
              </a:buClr>
              <a:buFont typeface="Wingdings" panose="05000000000000000000" pitchFamily="2" charset="2"/>
              <a:buChar char="p"/>
            </a:pPr>
            <a:r>
              <a:rPr lang="ja-JP" altLang="en-US" dirty="0" smtClean="0"/>
              <a:t>顕在的機能</a:t>
            </a:r>
            <a:endParaRPr lang="en-US" altLang="ja-JP" dirty="0" smtClean="0"/>
          </a:p>
          <a:p>
            <a:pPr marL="457200" lvl="1" indent="0">
              <a:buClr>
                <a:srgbClr val="00B050"/>
              </a:buClr>
              <a:buNone/>
            </a:pPr>
            <a:r>
              <a:rPr lang="ja-JP" altLang="en-US" dirty="0" smtClean="0"/>
              <a:t>雇用主との契約関係に基づく金銭的報酬の提供</a:t>
            </a:r>
            <a:endParaRPr lang="en-US" altLang="ja-JP" dirty="0" smtClean="0"/>
          </a:p>
          <a:p>
            <a:pPr marL="914400" lvl="2" indent="0">
              <a:buClr>
                <a:srgbClr val="00B050"/>
              </a:buClr>
              <a:buNone/>
            </a:pPr>
            <a:endParaRPr lang="en-US" altLang="ja-JP" dirty="0" smtClean="0"/>
          </a:p>
          <a:p>
            <a:pPr>
              <a:buClr>
                <a:srgbClr val="00B050"/>
              </a:buClr>
              <a:buFont typeface="Wingdings" panose="05000000000000000000" pitchFamily="2" charset="2"/>
              <a:buChar char="p"/>
            </a:pPr>
            <a:r>
              <a:rPr kumimoji="1" lang="ja-JP" altLang="en-US" dirty="0"/>
              <a:t>潜在的</a:t>
            </a:r>
            <a:r>
              <a:rPr kumimoji="1" lang="ja-JP" altLang="en-US" dirty="0" smtClean="0"/>
              <a:t>機能</a:t>
            </a:r>
            <a:endParaRPr kumimoji="1" lang="en-US" altLang="ja-JP" dirty="0" smtClean="0"/>
          </a:p>
          <a:p>
            <a:pPr lvl="1">
              <a:buClr>
                <a:srgbClr val="00B050"/>
              </a:buClr>
              <a:buFont typeface="Wingdings" panose="05000000000000000000" pitchFamily="2" charset="2"/>
              <a:buChar char="p"/>
            </a:pPr>
            <a:r>
              <a:rPr lang="ja-JP" altLang="en-US" dirty="0"/>
              <a:t>時間の</a:t>
            </a:r>
            <a:r>
              <a:rPr lang="ja-JP" altLang="en-US" dirty="0" smtClean="0"/>
              <a:t>構造化</a:t>
            </a:r>
            <a:endParaRPr lang="en-US" altLang="ja-JP" dirty="0" smtClean="0"/>
          </a:p>
          <a:p>
            <a:pPr lvl="1">
              <a:buClr>
                <a:srgbClr val="00B050"/>
              </a:buClr>
              <a:buFont typeface="Wingdings" panose="05000000000000000000" pitchFamily="2" charset="2"/>
              <a:buChar char="p"/>
            </a:pPr>
            <a:r>
              <a:rPr kumimoji="1" lang="ja-JP" altLang="en-US" dirty="0"/>
              <a:t>社会と</a:t>
            </a:r>
            <a:r>
              <a:rPr kumimoji="1" lang="ja-JP" altLang="en-US" dirty="0" smtClean="0"/>
              <a:t>の接触</a:t>
            </a:r>
            <a:endParaRPr kumimoji="1" lang="en-US" altLang="ja-JP" dirty="0" smtClean="0"/>
          </a:p>
          <a:p>
            <a:pPr lvl="1">
              <a:buClr>
                <a:srgbClr val="00B050"/>
              </a:buClr>
              <a:buFont typeface="Wingdings" panose="05000000000000000000" pitchFamily="2" charset="2"/>
              <a:buChar char="p"/>
            </a:pPr>
            <a:r>
              <a:rPr lang="ja-JP" altLang="en-US" dirty="0" smtClean="0"/>
              <a:t>外的目標</a:t>
            </a:r>
            <a:endParaRPr lang="en-US" altLang="ja-JP" dirty="0" smtClean="0"/>
          </a:p>
          <a:p>
            <a:pPr lvl="1">
              <a:buClr>
                <a:srgbClr val="00B050"/>
              </a:buClr>
              <a:buFont typeface="Wingdings" panose="05000000000000000000" pitchFamily="2" charset="2"/>
              <a:buChar char="p"/>
            </a:pPr>
            <a:r>
              <a:rPr kumimoji="1" lang="ja-JP" altLang="en-US" dirty="0"/>
              <a:t>地位</a:t>
            </a:r>
            <a:r>
              <a:rPr kumimoji="1" lang="ja-JP" altLang="en-US" dirty="0" smtClean="0"/>
              <a:t>とアイデンティティ</a:t>
            </a:r>
            <a:endParaRPr kumimoji="1" lang="en-US" altLang="ja-JP" dirty="0" smtClean="0"/>
          </a:p>
          <a:p>
            <a:pPr lvl="1">
              <a:buClr>
                <a:srgbClr val="00B050"/>
              </a:buClr>
              <a:buFont typeface="Wingdings" panose="05000000000000000000" pitchFamily="2" charset="2"/>
              <a:buChar char="p"/>
            </a:pPr>
            <a:r>
              <a:rPr lang="ja-JP" altLang="en-US" dirty="0"/>
              <a:t>活動</a:t>
            </a:r>
            <a:r>
              <a:rPr lang="ja-JP" altLang="en-US" dirty="0" smtClean="0"/>
              <a:t>の</a:t>
            </a:r>
            <a:r>
              <a:rPr lang="ja-JP" altLang="en-US" dirty="0"/>
              <a:t>強制</a:t>
            </a:r>
            <a:endParaRPr kumimoji="1" lang="ja-JP" altLang="en-US" dirty="0"/>
          </a:p>
        </p:txBody>
      </p:sp>
      <p:sp>
        <p:nvSpPr>
          <p:cNvPr id="4" name="テキスト ボックス 3"/>
          <p:cNvSpPr txBox="1"/>
          <p:nvPr/>
        </p:nvSpPr>
        <p:spPr>
          <a:xfrm>
            <a:off x="4499992" y="6586021"/>
            <a:ext cx="4536504" cy="261610"/>
          </a:xfrm>
          <a:prstGeom prst="rect">
            <a:avLst/>
          </a:prstGeom>
          <a:noFill/>
        </p:spPr>
        <p:txBody>
          <a:bodyPr wrap="square" rtlCol="0">
            <a:spAutoFit/>
          </a:bodyPr>
          <a:lstStyle/>
          <a:p>
            <a:pPr algn="r"/>
            <a:r>
              <a:rPr lang="ja-JP" altLang="en-US" sz="1100" dirty="0">
                <a:latin typeface="+mn-ea"/>
              </a:rPr>
              <a:t>出典</a:t>
            </a:r>
            <a:r>
              <a:rPr lang="ja-JP" altLang="en-US" sz="1100" dirty="0" smtClean="0">
                <a:latin typeface="+mn-ea"/>
              </a:rPr>
              <a:t>：柏木仁：「キャリア論研究」文眞堂（</a:t>
            </a:r>
            <a:r>
              <a:rPr lang="en-US" altLang="ja-JP" sz="1100" dirty="0" smtClean="0">
                <a:latin typeface="+mn-ea"/>
              </a:rPr>
              <a:t>2016</a:t>
            </a:r>
            <a:r>
              <a:rPr lang="ja-JP" altLang="en-US" sz="1100" dirty="0" smtClean="0">
                <a:latin typeface="+mn-ea"/>
              </a:rPr>
              <a:t>）</a:t>
            </a:r>
            <a:endParaRPr kumimoji="1" lang="ja-JP" altLang="en-US" sz="1100" dirty="0">
              <a:latin typeface="+mn-ea"/>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53" y="229491"/>
            <a:ext cx="1152128"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角丸四角形 5"/>
          <p:cNvSpPr/>
          <p:nvPr/>
        </p:nvSpPr>
        <p:spPr>
          <a:xfrm>
            <a:off x="323528" y="5626297"/>
            <a:ext cx="7992888" cy="93610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dirty="0" smtClean="0"/>
              <a:t>　自分自身は、働くことで何を得ているのか、何を得たいと思っているのかを考えることで、働く目的を見つけることができました</a:t>
            </a:r>
            <a:endParaRPr kumimoji="1" lang="ja-JP" altLang="en-US" dirty="0"/>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93466" y="5013177"/>
            <a:ext cx="1540812" cy="154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70148" y="5169516"/>
            <a:ext cx="1787866" cy="400110"/>
          </a:xfrm>
          <a:prstGeom prst="rect">
            <a:avLst/>
          </a:prstGeom>
          <a:noFill/>
        </p:spPr>
        <p:txBody>
          <a:bodyPr wrap="square" rtlCol="0">
            <a:spAutoFit/>
          </a:bodyPr>
          <a:lstStyle/>
          <a:p>
            <a:r>
              <a:rPr kumimoji="1" lang="ja-JP" altLang="en-US" sz="2000" b="1" dirty="0" smtClean="0"/>
              <a:t>受講者の声</a:t>
            </a:r>
            <a:endParaRPr kumimoji="1" lang="ja-JP" altLang="en-US" sz="2000" b="1" dirty="0"/>
          </a:p>
        </p:txBody>
      </p:sp>
    </p:spTree>
    <p:extLst>
      <p:ext uri="{BB962C8B-B14F-4D97-AF65-F5344CB8AC3E}">
        <p14:creationId xmlns:p14="http://schemas.microsoft.com/office/powerpoint/2010/main" val="759886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形吹き出し 5"/>
          <p:cNvSpPr/>
          <p:nvPr/>
        </p:nvSpPr>
        <p:spPr>
          <a:xfrm>
            <a:off x="2987824" y="379988"/>
            <a:ext cx="5760640" cy="1484784"/>
          </a:xfrm>
          <a:prstGeom prst="wedgeEllipseCallout">
            <a:avLst>
              <a:gd name="adj1" fmla="val -54090"/>
              <a:gd name="adj2" fmla="val 15735"/>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以前ほど仕事に緊張感や面白味を感じません</a:t>
            </a:r>
            <a:endParaRPr kumimoji="1" lang="ja-JP"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129085"/>
            <a:ext cx="454818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p:cNvSpPr/>
          <p:nvPr/>
        </p:nvSpPr>
        <p:spPr>
          <a:xfrm>
            <a:off x="467544" y="2204864"/>
            <a:ext cx="5760640" cy="424847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2400" dirty="0" smtClean="0"/>
              <a:t>～復職支援での取り組み～</a:t>
            </a:r>
            <a:endParaRPr lang="en-US" altLang="ja-JP" sz="2400" dirty="0" smtClean="0"/>
          </a:p>
          <a:p>
            <a:endParaRPr lang="en-US" altLang="ja-JP" sz="2400" dirty="0" smtClean="0"/>
          </a:p>
          <a:p>
            <a:r>
              <a:rPr lang="ja-JP" altLang="en-US" sz="2400" dirty="0" smtClean="0"/>
              <a:t>　若手社員が</a:t>
            </a:r>
            <a:r>
              <a:rPr lang="ja-JP" altLang="en-US" sz="2400" dirty="0"/>
              <a:t>陥り</a:t>
            </a:r>
            <a:r>
              <a:rPr lang="ja-JP" altLang="en-US" sz="2400" dirty="0" smtClean="0"/>
              <a:t>やすいパターンになっていないか、振り返りを行い、「仕事のプロフェッショナル」になる過程を学習しました</a:t>
            </a:r>
            <a:endParaRPr lang="en-US" altLang="ja-JP" sz="2400" dirty="0" smtClean="0"/>
          </a:p>
          <a:p>
            <a:endParaRPr lang="en-US" altLang="ja-JP" sz="2400" dirty="0" smtClean="0"/>
          </a:p>
        </p:txBody>
      </p:sp>
      <p:pic>
        <p:nvPicPr>
          <p:cNvPr id="7"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99592" y="-38547"/>
            <a:ext cx="2221707" cy="2221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2920" y="118378"/>
            <a:ext cx="1296144" cy="523220"/>
          </a:xfrm>
          <a:prstGeom prst="rect">
            <a:avLst/>
          </a:prstGeom>
          <a:noFill/>
        </p:spPr>
        <p:txBody>
          <a:bodyPr wrap="square" rtlCol="0">
            <a:spAutoFit/>
          </a:bodyPr>
          <a:lstStyle/>
          <a:p>
            <a:r>
              <a:rPr kumimoji="1" lang="ja-JP" altLang="en-US" sz="2800" dirty="0" smtClean="0">
                <a:ea typeface="ＤＦ特太ゴシック体" panose="02010609000101010101" pitchFamily="1" charset="-128"/>
              </a:rPr>
              <a:t>事例２</a:t>
            </a:r>
            <a:endParaRPr kumimoji="1" lang="ja-JP" altLang="en-US" sz="2800" dirty="0">
              <a:ea typeface="ＤＦ特太ゴシック体" panose="02010609000101010101" pitchFamily="1" charset="-128"/>
            </a:endParaRPr>
          </a:p>
        </p:txBody>
      </p:sp>
    </p:spTree>
    <p:extLst>
      <p:ext uri="{BB962C8B-B14F-4D97-AF65-F5344CB8AC3E}">
        <p14:creationId xmlns:p14="http://schemas.microsoft.com/office/powerpoint/2010/main" val="285594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12469</TotalTime>
  <Words>4137</Words>
  <Application>Microsoft Office PowerPoint</Application>
  <PresentationFormat>画面に合わせる (4:3)</PresentationFormat>
  <Paragraphs>435</Paragraphs>
  <Slides>28</Slides>
  <Notes>28</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キャリア講座　資料 ～働くときに悩むこと～</vt:lpstr>
      <vt:lpstr>目的と進め方</vt:lpstr>
      <vt:lpstr>働くときに悩むことについて整理しましょう</vt:lpstr>
      <vt:lpstr>ワークシート①、②を書いてみよう ～事例を読む前に～</vt:lpstr>
      <vt:lpstr>働くときに悩むこと ～８事例～</vt:lpstr>
      <vt:lpstr>PowerPoint プレゼンテーション</vt:lpstr>
      <vt:lpstr>PowerPoint プレゼンテーション</vt:lpstr>
      <vt:lpstr>働くことで得ていること</vt:lpstr>
      <vt:lpstr>PowerPoint プレゼンテーション</vt:lpstr>
      <vt:lpstr>PowerPoint プレゼンテーション</vt:lpstr>
      <vt:lpstr>仕事のプロフェッショナルへの過程</vt:lpstr>
      <vt:lpstr>PowerPoint プレゼンテーション</vt:lpstr>
      <vt:lpstr>会社の中での役割を見つめ直す</vt:lpstr>
      <vt:lpstr>PowerPoint プレゼンテーション</vt:lpstr>
      <vt:lpstr>ジョブ・デザイン（拡大化と充実化）</vt:lpstr>
      <vt:lpstr>PowerPoint プレゼンテーション</vt:lpstr>
      <vt:lpstr>感情を振り返る</vt:lpstr>
      <vt:lpstr>PowerPoint プレゼンテーション</vt:lpstr>
      <vt:lpstr>PowerPoint プレゼンテーション</vt:lpstr>
      <vt:lpstr>職場の人間関係に関する一つの考え方</vt:lpstr>
      <vt:lpstr>PowerPoint プレゼンテーション</vt:lpstr>
      <vt:lpstr>職場における情報伝達、特に部下から上司への情報伝達はゆがみやすいと言われています。以下はその例です</vt:lpstr>
      <vt:lpstr>PowerPoint プレゼンテーション</vt:lpstr>
      <vt:lpstr>PowerPoint プレゼンテーション</vt:lpstr>
      <vt:lpstr>「いま、ここ」に目を向ける</vt:lpstr>
      <vt:lpstr>キャリアの将来像をもつ</vt:lpstr>
      <vt:lpstr>なぜ不安な気持ちや ミスマッチが起きるのか</vt:lpstr>
      <vt:lpstr>ワークシート②を書いてみよう ～事例を読んだ後～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組織の中で働くということ</dc:title>
  <dc:creator>Windows ユーザー</dc:creator>
  <cp:lastModifiedBy>高橋 明日香</cp:lastModifiedBy>
  <cp:revision>438</cp:revision>
  <cp:lastPrinted>2017-12-22T07:48:17Z</cp:lastPrinted>
  <dcterms:created xsi:type="dcterms:W3CDTF">2015-08-26T02:03:55Z</dcterms:created>
  <dcterms:modified xsi:type="dcterms:W3CDTF">2018-02-08T04:20:22Z</dcterms:modified>
</cp:coreProperties>
</file>