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handoutMasterIdLst>
    <p:handoutMasterId r:id="rId20"/>
  </p:handoutMasterIdLst>
  <p:sldIdLst>
    <p:sldId id="256" r:id="rId2"/>
    <p:sldId id="291" r:id="rId3"/>
    <p:sldId id="287" r:id="rId4"/>
    <p:sldId id="263" r:id="rId5"/>
    <p:sldId id="259" r:id="rId6"/>
    <p:sldId id="283" r:id="rId7"/>
    <p:sldId id="288" r:id="rId8"/>
    <p:sldId id="270" r:id="rId9"/>
    <p:sldId id="271" r:id="rId10"/>
    <p:sldId id="272" r:id="rId11"/>
    <p:sldId id="277" r:id="rId12"/>
    <p:sldId id="285" r:id="rId13"/>
    <p:sldId id="289" r:id="rId14"/>
    <p:sldId id="282" r:id="rId15"/>
    <p:sldId id="280" r:id="rId16"/>
    <p:sldId id="281" r:id="rId17"/>
    <p:sldId id="290"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46040" autoAdjust="0"/>
  </p:normalViewPr>
  <p:slideViewPr>
    <p:cSldViewPr>
      <p:cViewPr varScale="1">
        <p:scale>
          <a:sx n="47" d="100"/>
          <a:sy n="47" d="100"/>
        </p:scale>
        <p:origin x="-1794" y="-102"/>
      </p:cViewPr>
      <p:guideLst>
        <p:guide orient="horz" pos="2160"/>
        <p:guide pos="2880"/>
      </p:guideLst>
    </p:cSldViewPr>
  </p:slideViewPr>
  <p:notesTextViewPr>
    <p:cViewPr>
      <p:scale>
        <a:sx n="1" d="1"/>
        <a:sy n="1" d="1"/>
      </p:scale>
      <p:origin x="0" y="0"/>
    </p:cViewPr>
  </p:notesTextViewPr>
  <p:notesViewPr>
    <p:cSldViewPr>
      <p:cViewPr varScale="1">
        <p:scale>
          <a:sx n="73" d="100"/>
          <a:sy n="73" d="100"/>
        </p:scale>
        <p:origin x="-2148"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715460-E1E0-4587-B552-D3476F1C60C8}"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kumimoji="1" lang="ja-JP" altLang="en-US"/>
        </a:p>
      </dgm:t>
    </dgm:pt>
    <dgm:pt modelId="{DB3EE301-6780-4722-A142-7A3F350AB806}">
      <dgm:prSet phldrT="[テキスト]" custT="1"/>
      <dgm:spPr/>
      <dgm:t>
        <a:bodyPr/>
        <a:lstStyle/>
        <a:p>
          <a:r>
            <a:rPr kumimoji="1" lang="ja-JP" altLang="en-US" sz="2800" b="1" dirty="0" smtClean="0"/>
            <a:t>短期的なワーク・モチベーション</a:t>
          </a:r>
          <a:endParaRPr kumimoji="1" lang="ja-JP" altLang="en-US" sz="2500" b="1" dirty="0"/>
        </a:p>
      </dgm:t>
    </dgm:pt>
    <dgm:pt modelId="{5033592F-5F1B-4932-BFD5-FFEFCDA91DCE}" type="parTrans" cxnId="{A1337104-A585-4602-B563-F26B3CF7B484}">
      <dgm:prSet/>
      <dgm:spPr/>
      <dgm:t>
        <a:bodyPr/>
        <a:lstStyle/>
        <a:p>
          <a:endParaRPr kumimoji="1" lang="ja-JP" altLang="en-US"/>
        </a:p>
      </dgm:t>
    </dgm:pt>
    <dgm:pt modelId="{55122368-4137-46FB-BE3A-E53852E5488F}" type="sibTrans" cxnId="{A1337104-A585-4602-B563-F26B3CF7B484}">
      <dgm:prSet/>
      <dgm:spPr/>
      <dgm:t>
        <a:bodyPr/>
        <a:lstStyle/>
        <a:p>
          <a:endParaRPr kumimoji="1" lang="ja-JP" altLang="en-US"/>
        </a:p>
      </dgm:t>
    </dgm:pt>
    <dgm:pt modelId="{5508B86C-9060-4815-883F-79C8B18CAED2}">
      <dgm:prSet phldrT="[テキスト]" custT="1"/>
      <dgm:spPr/>
      <dgm:t>
        <a:bodyPr/>
        <a:lstStyle/>
        <a:p>
          <a:r>
            <a:rPr kumimoji="1" lang="ja-JP" altLang="en-US" sz="2000" dirty="0" smtClean="0"/>
            <a:t>タスク水準のワーク・モチベーション</a:t>
          </a:r>
          <a:endParaRPr kumimoji="1" lang="ja-JP" altLang="en-US" sz="2000" dirty="0"/>
        </a:p>
      </dgm:t>
    </dgm:pt>
    <dgm:pt modelId="{CE7B8306-7CF6-40D6-AD27-DB25EA0A01D8}" type="parTrans" cxnId="{DA63F3C0-373B-4C93-8FE6-266C32F6DEB2}">
      <dgm:prSet/>
      <dgm:spPr/>
      <dgm:t>
        <a:bodyPr/>
        <a:lstStyle/>
        <a:p>
          <a:endParaRPr kumimoji="1" lang="ja-JP" altLang="en-US"/>
        </a:p>
      </dgm:t>
    </dgm:pt>
    <dgm:pt modelId="{873AEBB3-1899-4807-8D58-F30629DC0277}" type="sibTrans" cxnId="{DA63F3C0-373B-4C93-8FE6-266C32F6DEB2}">
      <dgm:prSet/>
      <dgm:spPr/>
      <dgm:t>
        <a:bodyPr/>
        <a:lstStyle/>
        <a:p>
          <a:endParaRPr kumimoji="1" lang="ja-JP" altLang="en-US"/>
        </a:p>
      </dgm:t>
    </dgm:pt>
    <dgm:pt modelId="{4AB4C337-E3D3-45BC-A242-5E462857508A}">
      <dgm:prSet phldrT="[テキスト]" custT="1"/>
      <dgm:spPr/>
      <dgm:t>
        <a:bodyPr/>
        <a:lstStyle/>
        <a:p>
          <a:r>
            <a:rPr kumimoji="1" lang="ja-JP" altLang="en-US" sz="2500" b="1" dirty="0" smtClean="0"/>
            <a:t>長期的なワーク</a:t>
          </a:r>
          <a:r>
            <a:rPr kumimoji="1" lang="ja-JP" altLang="en-US" sz="1400" b="1" dirty="0" smtClean="0"/>
            <a:t>・</a:t>
          </a:r>
          <a:r>
            <a:rPr kumimoji="1" lang="ja-JP" altLang="en-US" sz="2500" b="1" dirty="0" smtClean="0"/>
            <a:t>モチベーション</a:t>
          </a:r>
          <a:endParaRPr kumimoji="1" lang="ja-JP" altLang="en-US" sz="2500" b="1" dirty="0"/>
        </a:p>
      </dgm:t>
    </dgm:pt>
    <dgm:pt modelId="{E7012D60-2BED-4213-BBD2-14775EDC9C15}" type="parTrans" cxnId="{AF94A834-1FC6-4FFF-880D-89B0CF3069E4}">
      <dgm:prSet/>
      <dgm:spPr/>
      <dgm:t>
        <a:bodyPr/>
        <a:lstStyle/>
        <a:p>
          <a:endParaRPr kumimoji="1" lang="ja-JP" altLang="en-US"/>
        </a:p>
      </dgm:t>
    </dgm:pt>
    <dgm:pt modelId="{1FCF139C-C2D6-4767-8D43-663E26C28BE6}" type="sibTrans" cxnId="{AF94A834-1FC6-4FFF-880D-89B0CF3069E4}">
      <dgm:prSet/>
      <dgm:spPr/>
      <dgm:t>
        <a:bodyPr/>
        <a:lstStyle/>
        <a:p>
          <a:endParaRPr kumimoji="1" lang="ja-JP" altLang="en-US"/>
        </a:p>
      </dgm:t>
    </dgm:pt>
    <dgm:pt modelId="{DFC397F4-6777-4FE2-A421-0E278A745278}">
      <dgm:prSet phldrT="[テキスト]" custT="1"/>
      <dgm:spPr/>
      <dgm:t>
        <a:bodyPr/>
        <a:lstStyle/>
        <a:p>
          <a:r>
            <a:rPr kumimoji="1" lang="ja-JP" altLang="en-US" sz="2000" dirty="0" smtClean="0"/>
            <a:t>ワークライフ水準のワーク・モチベーション</a:t>
          </a:r>
          <a:endParaRPr kumimoji="1" lang="ja-JP" altLang="en-US" sz="2000" dirty="0"/>
        </a:p>
      </dgm:t>
    </dgm:pt>
    <dgm:pt modelId="{9DBA7676-707E-41C3-95BD-16D8C7809466}" type="parTrans" cxnId="{BD82548E-B90E-4841-8AD2-CB4001CAA2DE}">
      <dgm:prSet/>
      <dgm:spPr/>
      <dgm:t>
        <a:bodyPr/>
        <a:lstStyle/>
        <a:p>
          <a:endParaRPr kumimoji="1" lang="ja-JP" altLang="en-US"/>
        </a:p>
      </dgm:t>
    </dgm:pt>
    <dgm:pt modelId="{9669EF81-0DEB-4C83-90BE-87A9AEB5D48A}" type="sibTrans" cxnId="{BD82548E-B90E-4841-8AD2-CB4001CAA2DE}">
      <dgm:prSet/>
      <dgm:spPr/>
      <dgm:t>
        <a:bodyPr/>
        <a:lstStyle/>
        <a:p>
          <a:endParaRPr kumimoji="1" lang="ja-JP" altLang="en-US"/>
        </a:p>
      </dgm:t>
    </dgm:pt>
    <dgm:pt modelId="{B69A2B8C-77BC-4373-932D-45E695EEE719}">
      <dgm:prSet custT="1"/>
      <dgm:spPr/>
      <dgm:t>
        <a:bodyPr/>
        <a:lstStyle/>
        <a:p>
          <a:r>
            <a:rPr kumimoji="1" lang="ja-JP" altLang="en-US" sz="2000" dirty="0" smtClean="0"/>
            <a:t>目の前にある特定の課題や行動を対象</a:t>
          </a:r>
          <a:endParaRPr kumimoji="1" lang="ja-JP" altLang="en-US" sz="2000" dirty="0"/>
        </a:p>
      </dgm:t>
    </dgm:pt>
    <dgm:pt modelId="{0B02F6AE-096E-4CE0-B348-D06E561539FC}" type="parTrans" cxnId="{EEF486E2-E0C7-474A-9442-7923ED74B554}">
      <dgm:prSet/>
      <dgm:spPr/>
      <dgm:t>
        <a:bodyPr/>
        <a:lstStyle/>
        <a:p>
          <a:endParaRPr kumimoji="1" lang="ja-JP" altLang="en-US"/>
        </a:p>
      </dgm:t>
    </dgm:pt>
    <dgm:pt modelId="{7D10D621-4FA6-4950-AFC9-4FBBE7BBD421}" type="sibTrans" cxnId="{EEF486E2-E0C7-474A-9442-7923ED74B554}">
      <dgm:prSet/>
      <dgm:spPr/>
      <dgm:t>
        <a:bodyPr/>
        <a:lstStyle/>
        <a:p>
          <a:endParaRPr kumimoji="1" lang="ja-JP" altLang="en-US"/>
        </a:p>
      </dgm:t>
    </dgm:pt>
    <dgm:pt modelId="{C4C94AC6-B172-40C4-AF03-0A965BEC341E}">
      <dgm:prSet custT="1"/>
      <dgm:spPr/>
      <dgm:t>
        <a:bodyPr/>
        <a:lstStyle/>
        <a:p>
          <a:r>
            <a:rPr lang="ja-JP" altLang="en-US" sz="2000" dirty="0" smtClean="0"/>
            <a:t>個人の職業人生全体を対象</a:t>
          </a:r>
          <a:endParaRPr kumimoji="1" lang="en-US" altLang="ja-JP" sz="2000" dirty="0" smtClean="0"/>
        </a:p>
      </dgm:t>
    </dgm:pt>
    <dgm:pt modelId="{0B3BEFD3-AD52-4E84-8151-F6855CFEF027}" type="parTrans" cxnId="{DAE84F11-4032-4434-BC78-55636D695B0E}">
      <dgm:prSet/>
      <dgm:spPr/>
      <dgm:t>
        <a:bodyPr/>
        <a:lstStyle/>
        <a:p>
          <a:endParaRPr kumimoji="1" lang="ja-JP" altLang="en-US"/>
        </a:p>
      </dgm:t>
    </dgm:pt>
    <dgm:pt modelId="{57D5A779-7C08-4E69-965F-2AE50657A9A5}" type="sibTrans" cxnId="{DAE84F11-4032-4434-BC78-55636D695B0E}">
      <dgm:prSet/>
      <dgm:spPr/>
      <dgm:t>
        <a:bodyPr/>
        <a:lstStyle/>
        <a:p>
          <a:endParaRPr kumimoji="1" lang="ja-JP" altLang="en-US"/>
        </a:p>
      </dgm:t>
    </dgm:pt>
    <dgm:pt modelId="{34A43F9F-1967-487F-8C60-726E0CF0BB92}">
      <dgm:prSet custT="1"/>
      <dgm:spPr/>
      <dgm:t>
        <a:bodyPr/>
        <a:lstStyle/>
        <a:p>
          <a:r>
            <a:rPr kumimoji="1" lang="ja-JP" altLang="en-US" sz="2000" dirty="0" smtClean="0"/>
            <a:t>長い時間軸の中で行動がたびたび途切れるなど断続的になることがあるが、潜在的には長期にわたって自己の将来目標を志向</a:t>
          </a:r>
          <a:endParaRPr kumimoji="1" lang="ja-JP" altLang="en-US" sz="2000" dirty="0"/>
        </a:p>
      </dgm:t>
    </dgm:pt>
    <dgm:pt modelId="{6B6EBA66-1E63-4FC4-841E-E118FF80C4DA}" type="parTrans" cxnId="{8C4416AC-279D-4B3E-945A-B8E1217D353C}">
      <dgm:prSet/>
      <dgm:spPr/>
      <dgm:t>
        <a:bodyPr/>
        <a:lstStyle/>
        <a:p>
          <a:endParaRPr kumimoji="1" lang="ja-JP" altLang="en-US"/>
        </a:p>
      </dgm:t>
    </dgm:pt>
    <dgm:pt modelId="{A59FCF15-6FFB-4E68-B475-9D2CF20CE58F}" type="sibTrans" cxnId="{8C4416AC-279D-4B3E-945A-B8E1217D353C}">
      <dgm:prSet/>
      <dgm:spPr/>
      <dgm:t>
        <a:bodyPr/>
        <a:lstStyle/>
        <a:p>
          <a:endParaRPr kumimoji="1" lang="ja-JP" altLang="en-US"/>
        </a:p>
      </dgm:t>
    </dgm:pt>
    <dgm:pt modelId="{7E10603B-08DC-467F-BD39-975E7353CBFA}" type="pres">
      <dgm:prSet presAssocID="{8F715460-E1E0-4587-B552-D3476F1C60C8}" presName="Name0" presStyleCnt="0">
        <dgm:presLayoutVars>
          <dgm:dir/>
          <dgm:animLvl val="lvl"/>
          <dgm:resizeHandles val="exact"/>
        </dgm:presLayoutVars>
      </dgm:prSet>
      <dgm:spPr/>
      <dgm:t>
        <a:bodyPr/>
        <a:lstStyle/>
        <a:p>
          <a:endParaRPr kumimoji="1" lang="ja-JP" altLang="en-US"/>
        </a:p>
      </dgm:t>
    </dgm:pt>
    <dgm:pt modelId="{A0B14A32-36E6-472A-87AF-B1DE53F7FBCD}" type="pres">
      <dgm:prSet presAssocID="{DB3EE301-6780-4722-A142-7A3F350AB806}" presName="composite" presStyleCnt="0"/>
      <dgm:spPr/>
    </dgm:pt>
    <dgm:pt modelId="{74F2FA1D-CB64-4C4A-B857-2AA05B12923B}" type="pres">
      <dgm:prSet presAssocID="{DB3EE301-6780-4722-A142-7A3F350AB806}" presName="parTx" presStyleLbl="alignNode1" presStyleIdx="0" presStyleCnt="2" custScaleY="73808" custLinFactNeighborX="-1" custLinFactNeighborY="-65">
        <dgm:presLayoutVars>
          <dgm:chMax val="0"/>
          <dgm:chPref val="0"/>
          <dgm:bulletEnabled val="1"/>
        </dgm:presLayoutVars>
      </dgm:prSet>
      <dgm:spPr/>
      <dgm:t>
        <a:bodyPr/>
        <a:lstStyle/>
        <a:p>
          <a:endParaRPr kumimoji="1" lang="ja-JP" altLang="en-US"/>
        </a:p>
      </dgm:t>
    </dgm:pt>
    <dgm:pt modelId="{ECD472D4-80D1-46B9-BA96-4FBDBCC92B0C}" type="pres">
      <dgm:prSet presAssocID="{DB3EE301-6780-4722-A142-7A3F350AB806}" presName="desTx" presStyleLbl="alignAccFollowNode1" presStyleIdx="0" presStyleCnt="2" custLinFactNeighborX="-1" custLinFactNeighborY="7211">
        <dgm:presLayoutVars>
          <dgm:bulletEnabled val="1"/>
        </dgm:presLayoutVars>
      </dgm:prSet>
      <dgm:spPr/>
      <dgm:t>
        <a:bodyPr/>
        <a:lstStyle/>
        <a:p>
          <a:endParaRPr kumimoji="1" lang="ja-JP" altLang="en-US"/>
        </a:p>
      </dgm:t>
    </dgm:pt>
    <dgm:pt modelId="{AD986F20-7864-45B7-BE0F-43CA784736ED}" type="pres">
      <dgm:prSet presAssocID="{55122368-4137-46FB-BE3A-E53852E5488F}" presName="space" presStyleCnt="0"/>
      <dgm:spPr/>
    </dgm:pt>
    <dgm:pt modelId="{918A0BB2-15E6-4DB9-A336-350E079A383A}" type="pres">
      <dgm:prSet presAssocID="{4AB4C337-E3D3-45BC-A242-5E462857508A}" presName="composite" presStyleCnt="0"/>
      <dgm:spPr/>
    </dgm:pt>
    <dgm:pt modelId="{4C2210B7-3956-411C-B9F9-96DB6F67FAB5}" type="pres">
      <dgm:prSet presAssocID="{4AB4C337-E3D3-45BC-A242-5E462857508A}" presName="parTx" presStyleLbl="alignNode1" presStyleIdx="1" presStyleCnt="2" custScaleY="73808">
        <dgm:presLayoutVars>
          <dgm:chMax val="0"/>
          <dgm:chPref val="0"/>
          <dgm:bulletEnabled val="1"/>
        </dgm:presLayoutVars>
      </dgm:prSet>
      <dgm:spPr/>
      <dgm:t>
        <a:bodyPr/>
        <a:lstStyle/>
        <a:p>
          <a:endParaRPr kumimoji="1" lang="ja-JP" altLang="en-US"/>
        </a:p>
      </dgm:t>
    </dgm:pt>
    <dgm:pt modelId="{38F3B612-CFE3-432E-9462-8344A7777801}" type="pres">
      <dgm:prSet presAssocID="{4AB4C337-E3D3-45BC-A242-5E462857508A}" presName="desTx" presStyleLbl="alignAccFollowNode1" presStyleIdx="1" presStyleCnt="2" custLinFactNeighborX="-1" custLinFactNeighborY="7211">
        <dgm:presLayoutVars>
          <dgm:bulletEnabled val="1"/>
        </dgm:presLayoutVars>
      </dgm:prSet>
      <dgm:spPr/>
      <dgm:t>
        <a:bodyPr/>
        <a:lstStyle/>
        <a:p>
          <a:endParaRPr kumimoji="1" lang="ja-JP" altLang="en-US"/>
        </a:p>
      </dgm:t>
    </dgm:pt>
  </dgm:ptLst>
  <dgm:cxnLst>
    <dgm:cxn modelId="{F78ECE17-128D-4C64-89A9-C62175582015}" type="presOf" srcId="{DB3EE301-6780-4722-A142-7A3F350AB806}" destId="{74F2FA1D-CB64-4C4A-B857-2AA05B12923B}" srcOrd="0" destOrd="0" presId="urn:microsoft.com/office/officeart/2005/8/layout/hList1"/>
    <dgm:cxn modelId="{7A0A4CFE-5563-4178-B88E-6867E8DA3F95}" type="presOf" srcId="{B69A2B8C-77BC-4373-932D-45E695EEE719}" destId="{ECD472D4-80D1-46B9-BA96-4FBDBCC92B0C}" srcOrd="0" destOrd="1" presId="urn:microsoft.com/office/officeart/2005/8/layout/hList1"/>
    <dgm:cxn modelId="{DA63F3C0-373B-4C93-8FE6-266C32F6DEB2}" srcId="{DB3EE301-6780-4722-A142-7A3F350AB806}" destId="{5508B86C-9060-4815-883F-79C8B18CAED2}" srcOrd="0" destOrd="0" parTransId="{CE7B8306-7CF6-40D6-AD27-DB25EA0A01D8}" sibTransId="{873AEBB3-1899-4807-8D58-F30629DC0277}"/>
    <dgm:cxn modelId="{0471B652-A4C2-440C-B5EB-71FCE4C2A564}" type="presOf" srcId="{4AB4C337-E3D3-45BC-A242-5E462857508A}" destId="{4C2210B7-3956-411C-B9F9-96DB6F67FAB5}" srcOrd="0" destOrd="0" presId="urn:microsoft.com/office/officeart/2005/8/layout/hList1"/>
    <dgm:cxn modelId="{A1337104-A585-4602-B563-F26B3CF7B484}" srcId="{8F715460-E1E0-4587-B552-D3476F1C60C8}" destId="{DB3EE301-6780-4722-A142-7A3F350AB806}" srcOrd="0" destOrd="0" parTransId="{5033592F-5F1B-4932-BFD5-FFEFCDA91DCE}" sibTransId="{55122368-4137-46FB-BE3A-E53852E5488F}"/>
    <dgm:cxn modelId="{BD82548E-B90E-4841-8AD2-CB4001CAA2DE}" srcId="{4AB4C337-E3D3-45BC-A242-5E462857508A}" destId="{DFC397F4-6777-4FE2-A421-0E278A745278}" srcOrd="0" destOrd="0" parTransId="{9DBA7676-707E-41C3-95BD-16D8C7809466}" sibTransId="{9669EF81-0DEB-4C83-90BE-87A9AEB5D48A}"/>
    <dgm:cxn modelId="{17924021-24E9-445D-9A80-8637E10903B7}" type="presOf" srcId="{DFC397F4-6777-4FE2-A421-0E278A745278}" destId="{38F3B612-CFE3-432E-9462-8344A7777801}" srcOrd="0" destOrd="0" presId="urn:microsoft.com/office/officeart/2005/8/layout/hList1"/>
    <dgm:cxn modelId="{AF94A834-1FC6-4FFF-880D-89B0CF3069E4}" srcId="{8F715460-E1E0-4587-B552-D3476F1C60C8}" destId="{4AB4C337-E3D3-45BC-A242-5E462857508A}" srcOrd="1" destOrd="0" parTransId="{E7012D60-2BED-4213-BBD2-14775EDC9C15}" sibTransId="{1FCF139C-C2D6-4767-8D43-663E26C28BE6}"/>
    <dgm:cxn modelId="{2C217FA0-7D72-46CA-8FF1-34F0D67729B1}" type="presOf" srcId="{5508B86C-9060-4815-883F-79C8B18CAED2}" destId="{ECD472D4-80D1-46B9-BA96-4FBDBCC92B0C}" srcOrd="0" destOrd="0" presId="urn:microsoft.com/office/officeart/2005/8/layout/hList1"/>
    <dgm:cxn modelId="{B4E6C309-DBB8-436D-8584-C9C533B715D1}" type="presOf" srcId="{C4C94AC6-B172-40C4-AF03-0A965BEC341E}" destId="{38F3B612-CFE3-432E-9462-8344A7777801}" srcOrd="0" destOrd="1" presId="urn:microsoft.com/office/officeart/2005/8/layout/hList1"/>
    <dgm:cxn modelId="{8C4416AC-279D-4B3E-945A-B8E1217D353C}" srcId="{4AB4C337-E3D3-45BC-A242-5E462857508A}" destId="{34A43F9F-1967-487F-8C60-726E0CF0BB92}" srcOrd="2" destOrd="0" parTransId="{6B6EBA66-1E63-4FC4-841E-E118FF80C4DA}" sibTransId="{A59FCF15-6FFB-4E68-B475-9D2CF20CE58F}"/>
    <dgm:cxn modelId="{EEF486E2-E0C7-474A-9442-7923ED74B554}" srcId="{DB3EE301-6780-4722-A142-7A3F350AB806}" destId="{B69A2B8C-77BC-4373-932D-45E695EEE719}" srcOrd="1" destOrd="0" parTransId="{0B02F6AE-096E-4CE0-B348-D06E561539FC}" sibTransId="{7D10D621-4FA6-4950-AFC9-4FBBE7BBD421}"/>
    <dgm:cxn modelId="{E2EDA964-6403-4224-B036-14E583B67BC8}" type="presOf" srcId="{8F715460-E1E0-4587-B552-D3476F1C60C8}" destId="{7E10603B-08DC-467F-BD39-975E7353CBFA}" srcOrd="0" destOrd="0" presId="urn:microsoft.com/office/officeart/2005/8/layout/hList1"/>
    <dgm:cxn modelId="{DAE84F11-4032-4434-BC78-55636D695B0E}" srcId="{4AB4C337-E3D3-45BC-A242-5E462857508A}" destId="{C4C94AC6-B172-40C4-AF03-0A965BEC341E}" srcOrd="1" destOrd="0" parTransId="{0B3BEFD3-AD52-4E84-8151-F6855CFEF027}" sibTransId="{57D5A779-7C08-4E69-965F-2AE50657A9A5}"/>
    <dgm:cxn modelId="{D48B800E-8486-4156-9897-947352863AF6}" type="presOf" srcId="{34A43F9F-1967-487F-8C60-726E0CF0BB92}" destId="{38F3B612-CFE3-432E-9462-8344A7777801}" srcOrd="0" destOrd="2" presId="urn:microsoft.com/office/officeart/2005/8/layout/hList1"/>
    <dgm:cxn modelId="{75E89CE5-4980-4377-BEE4-C7750D8C999C}" type="presParOf" srcId="{7E10603B-08DC-467F-BD39-975E7353CBFA}" destId="{A0B14A32-36E6-472A-87AF-B1DE53F7FBCD}" srcOrd="0" destOrd="0" presId="urn:microsoft.com/office/officeart/2005/8/layout/hList1"/>
    <dgm:cxn modelId="{222DE88F-16BC-4A2F-8CB3-8296674CF897}" type="presParOf" srcId="{A0B14A32-36E6-472A-87AF-B1DE53F7FBCD}" destId="{74F2FA1D-CB64-4C4A-B857-2AA05B12923B}" srcOrd="0" destOrd="0" presId="urn:microsoft.com/office/officeart/2005/8/layout/hList1"/>
    <dgm:cxn modelId="{8734E007-5E3D-4F87-83D8-1EBDD1B2F6A9}" type="presParOf" srcId="{A0B14A32-36E6-472A-87AF-B1DE53F7FBCD}" destId="{ECD472D4-80D1-46B9-BA96-4FBDBCC92B0C}" srcOrd="1" destOrd="0" presId="urn:microsoft.com/office/officeart/2005/8/layout/hList1"/>
    <dgm:cxn modelId="{0140D67A-75F2-4899-ACE1-605769CED029}" type="presParOf" srcId="{7E10603B-08DC-467F-BD39-975E7353CBFA}" destId="{AD986F20-7864-45B7-BE0F-43CA784736ED}" srcOrd="1" destOrd="0" presId="urn:microsoft.com/office/officeart/2005/8/layout/hList1"/>
    <dgm:cxn modelId="{4245A9CB-9607-40EA-A696-A12C81DD9B1A}" type="presParOf" srcId="{7E10603B-08DC-467F-BD39-975E7353CBFA}" destId="{918A0BB2-15E6-4DB9-A336-350E079A383A}" srcOrd="2" destOrd="0" presId="urn:microsoft.com/office/officeart/2005/8/layout/hList1"/>
    <dgm:cxn modelId="{DE29934F-CCEE-4732-A972-BD5C64BF1449}" type="presParOf" srcId="{918A0BB2-15E6-4DB9-A336-350E079A383A}" destId="{4C2210B7-3956-411C-B9F9-96DB6F67FAB5}" srcOrd="0" destOrd="0" presId="urn:microsoft.com/office/officeart/2005/8/layout/hList1"/>
    <dgm:cxn modelId="{75965883-8B0E-4F9C-AA45-2B9641B7A0AF}" type="presParOf" srcId="{918A0BB2-15E6-4DB9-A336-350E079A383A}" destId="{38F3B612-CFE3-432E-9462-8344A777780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06BAFC-62F3-4782-BB7B-C1B696E4FAC2}"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kumimoji="1" lang="ja-JP" altLang="en-US"/>
        </a:p>
      </dgm:t>
    </dgm:pt>
    <dgm:pt modelId="{9ADC345C-80CF-4728-B0F8-82039B4484D9}">
      <dgm:prSet phldrT="[テキスト]" custT="1"/>
      <dgm:spPr/>
      <dgm:t>
        <a:bodyPr/>
        <a:lstStyle/>
        <a:p>
          <a:r>
            <a:rPr kumimoji="1" lang="ja-JP" altLang="en-US" sz="3600" dirty="0" smtClean="0"/>
            <a:t>期待理論</a:t>
          </a:r>
          <a:endParaRPr kumimoji="1" lang="ja-JP" altLang="en-US" sz="3600" dirty="0"/>
        </a:p>
      </dgm:t>
    </dgm:pt>
    <dgm:pt modelId="{AE3C844C-23E3-41A9-B331-81EF75D31980}" type="parTrans" cxnId="{C8428000-F4EC-470E-A736-B7CDD7FD4FD7}">
      <dgm:prSet/>
      <dgm:spPr/>
      <dgm:t>
        <a:bodyPr/>
        <a:lstStyle/>
        <a:p>
          <a:endParaRPr kumimoji="1" lang="ja-JP" altLang="en-US"/>
        </a:p>
      </dgm:t>
    </dgm:pt>
    <dgm:pt modelId="{C6D1976D-1232-4C96-BEF7-5584060B3415}" type="sibTrans" cxnId="{C8428000-F4EC-470E-A736-B7CDD7FD4FD7}">
      <dgm:prSet/>
      <dgm:spPr/>
      <dgm:t>
        <a:bodyPr/>
        <a:lstStyle/>
        <a:p>
          <a:endParaRPr kumimoji="1" lang="ja-JP" altLang="en-US"/>
        </a:p>
      </dgm:t>
    </dgm:pt>
    <dgm:pt modelId="{E199465C-EE8A-476C-98E8-7C7A72D40CBC}">
      <dgm:prSet phldrT="[テキスト]"/>
      <dgm:spPr/>
      <dgm:t>
        <a:bodyPr/>
        <a:lstStyle/>
        <a:p>
          <a:r>
            <a:rPr kumimoji="1" lang="ja-JP" altLang="en-US" dirty="0" smtClean="0"/>
            <a:t>努力をすれば自分の欲しいものを手に入れることができる見込みがあれば人はやる気になる</a:t>
          </a:r>
          <a:endParaRPr kumimoji="1" lang="ja-JP" altLang="en-US" dirty="0"/>
        </a:p>
      </dgm:t>
    </dgm:pt>
    <dgm:pt modelId="{0FD7EAC6-30B7-4A88-9EC4-D3A3FEE4BC12}" type="parTrans" cxnId="{1F55A1BF-7ADC-4A96-BC25-205ED91E3666}">
      <dgm:prSet/>
      <dgm:spPr/>
      <dgm:t>
        <a:bodyPr/>
        <a:lstStyle/>
        <a:p>
          <a:endParaRPr kumimoji="1" lang="ja-JP" altLang="en-US"/>
        </a:p>
      </dgm:t>
    </dgm:pt>
    <dgm:pt modelId="{48880A1F-E8CF-4620-8D0F-14F2FF4D0621}" type="sibTrans" cxnId="{1F55A1BF-7ADC-4A96-BC25-205ED91E3666}">
      <dgm:prSet/>
      <dgm:spPr/>
      <dgm:t>
        <a:bodyPr/>
        <a:lstStyle/>
        <a:p>
          <a:endParaRPr kumimoji="1" lang="ja-JP" altLang="en-US"/>
        </a:p>
      </dgm:t>
    </dgm:pt>
    <dgm:pt modelId="{23FD6727-C3FC-4445-A03E-DC392D86B9F6}">
      <dgm:prSet phldrT="[テキスト]"/>
      <dgm:spPr/>
      <dgm:t>
        <a:bodyPr/>
        <a:lstStyle/>
        <a:p>
          <a:r>
            <a:rPr kumimoji="1" lang="ja-JP" altLang="en-US" dirty="0" smtClean="0"/>
            <a:t>自分の行動が望ましい結果をもたらすだろうという期待がモチベーションを高める</a:t>
          </a:r>
          <a:endParaRPr kumimoji="1" lang="ja-JP" altLang="en-US" dirty="0"/>
        </a:p>
      </dgm:t>
    </dgm:pt>
    <dgm:pt modelId="{FEEC46E1-F273-44F2-ADFA-54F30084723D}" type="parTrans" cxnId="{E3A5ABAD-72D1-4D19-8765-E02BE723A884}">
      <dgm:prSet/>
      <dgm:spPr/>
      <dgm:t>
        <a:bodyPr/>
        <a:lstStyle/>
        <a:p>
          <a:endParaRPr kumimoji="1" lang="ja-JP" altLang="en-US"/>
        </a:p>
      </dgm:t>
    </dgm:pt>
    <dgm:pt modelId="{85965BBF-4CF4-4F41-927E-56FCA74F2CCF}" type="sibTrans" cxnId="{E3A5ABAD-72D1-4D19-8765-E02BE723A884}">
      <dgm:prSet/>
      <dgm:spPr/>
      <dgm:t>
        <a:bodyPr/>
        <a:lstStyle/>
        <a:p>
          <a:endParaRPr kumimoji="1" lang="ja-JP" altLang="en-US"/>
        </a:p>
      </dgm:t>
    </dgm:pt>
    <dgm:pt modelId="{A3D992C8-502C-4C06-9EA4-2BBFB0D08181}">
      <dgm:prSet phldrT="[テキスト]" custT="1"/>
      <dgm:spPr/>
      <dgm:t>
        <a:bodyPr/>
        <a:lstStyle/>
        <a:p>
          <a:r>
            <a:rPr kumimoji="1" lang="ja-JP" altLang="en-US" sz="3600" dirty="0" smtClean="0"/>
            <a:t>衡平理論</a:t>
          </a:r>
          <a:endParaRPr kumimoji="1" lang="ja-JP" altLang="en-US" sz="3600" dirty="0"/>
        </a:p>
      </dgm:t>
    </dgm:pt>
    <dgm:pt modelId="{C712336F-0865-416A-AA94-CA23DB43B916}" type="parTrans" cxnId="{327C5AB8-5F46-4E96-A83F-F964B5967669}">
      <dgm:prSet/>
      <dgm:spPr/>
      <dgm:t>
        <a:bodyPr/>
        <a:lstStyle/>
        <a:p>
          <a:endParaRPr kumimoji="1" lang="ja-JP" altLang="en-US"/>
        </a:p>
      </dgm:t>
    </dgm:pt>
    <dgm:pt modelId="{1BF23F92-22B2-419D-B024-9C8DC63C55BC}" type="sibTrans" cxnId="{327C5AB8-5F46-4E96-A83F-F964B5967669}">
      <dgm:prSet/>
      <dgm:spPr/>
      <dgm:t>
        <a:bodyPr/>
        <a:lstStyle/>
        <a:p>
          <a:endParaRPr kumimoji="1" lang="ja-JP" altLang="en-US"/>
        </a:p>
      </dgm:t>
    </dgm:pt>
    <dgm:pt modelId="{EAA43F06-5C11-4B14-9A2F-F043BDAD632D}">
      <dgm:prSet phldrT="[テキスト]"/>
      <dgm:spPr/>
      <dgm:t>
        <a:bodyPr/>
        <a:lstStyle/>
        <a:p>
          <a:r>
            <a:rPr kumimoji="1" lang="ja-JP" altLang="en-US" dirty="0" smtClean="0"/>
            <a:t>自分が投入した努力やスキルなどの「貢献」とその対価として得た給与や承認などの「成果」との割合の認知によってワーク・モチベーションは影響を受ける</a:t>
          </a:r>
          <a:endParaRPr kumimoji="1" lang="ja-JP" altLang="en-US" dirty="0"/>
        </a:p>
      </dgm:t>
    </dgm:pt>
    <dgm:pt modelId="{E7253C2F-0889-4B63-B7EE-48AFFD692D8F}" type="parTrans" cxnId="{E6417E80-4801-4C3D-961F-82A7399C8585}">
      <dgm:prSet/>
      <dgm:spPr/>
      <dgm:t>
        <a:bodyPr/>
        <a:lstStyle/>
        <a:p>
          <a:endParaRPr kumimoji="1" lang="ja-JP" altLang="en-US"/>
        </a:p>
      </dgm:t>
    </dgm:pt>
    <dgm:pt modelId="{2EC2DDAF-2E26-4DF2-8E7D-0B6878557169}" type="sibTrans" cxnId="{E6417E80-4801-4C3D-961F-82A7399C8585}">
      <dgm:prSet/>
      <dgm:spPr/>
      <dgm:t>
        <a:bodyPr/>
        <a:lstStyle/>
        <a:p>
          <a:endParaRPr kumimoji="1" lang="ja-JP" altLang="en-US"/>
        </a:p>
      </dgm:t>
    </dgm:pt>
    <dgm:pt modelId="{D403903D-18AB-4BDE-9C17-147192A1E249}">
      <dgm:prSet phldrT="[テキスト]" custT="1"/>
      <dgm:spPr/>
      <dgm:t>
        <a:bodyPr/>
        <a:lstStyle/>
        <a:p>
          <a:r>
            <a:rPr kumimoji="1" lang="ja-JP" altLang="en-US" sz="3200" dirty="0" smtClean="0"/>
            <a:t>目標設定理論</a:t>
          </a:r>
          <a:endParaRPr kumimoji="1" lang="ja-JP" altLang="en-US" sz="3200" dirty="0"/>
        </a:p>
      </dgm:t>
    </dgm:pt>
    <dgm:pt modelId="{0FE0FA9A-78D3-41F5-9C9D-915C99F81B53}" type="parTrans" cxnId="{C4B0B97A-DA15-4227-9D5A-5A9D021D16CD}">
      <dgm:prSet/>
      <dgm:spPr/>
      <dgm:t>
        <a:bodyPr/>
        <a:lstStyle/>
        <a:p>
          <a:endParaRPr kumimoji="1" lang="ja-JP" altLang="en-US"/>
        </a:p>
      </dgm:t>
    </dgm:pt>
    <dgm:pt modelId="{D23C8C9B-0087-44DE-9E39-2C6189450398}" type="sibTrans" cxnId="{C4B0B97A-DA15-4227-9D5A-5A9D021D16CD}">
      <dgm:prSet/>
      <dgm:spPr/>
      <dgm:t>
        <a:bodyPr/>
        <a:lstStyle/>
        <a:p>
          <a:endParaRPr kumimoji="1" lang="ja-JP" altLang="en-US"/>
        </a:p>
      </dgm:t>
    </dgm:pt>
    <dgm:pt modelId="{EB36EBEB-FC90-4B3D-B12C-8F9E8D011103}">
      <dgm:prSet phldrT="[テキスト]"/>
      <dgm:spPr/>
      <dgm:t>
        <a:bodyPr/>
        <a:lstStyle/>
        <a:p>
          <a:r>
            <a:rPr kumimoji="1" lang="ja-JP" altLang="en-US" dirty="0" smtClean="0"/>
            <a:t>具体的で困難な目標の設定が、人のモチベーションを高め、成果を向上させる</a:t>
          </a:r>
          <a:endParaRPr kumimoji="1" lang="ja-JP" altLang="en-US" dirty="0"/>
        </a:p>
      </dgm:t>
    </dgm:pt>
    <dgm:pt modelId="{02D3DDFA-72CD-47C9-8A2B-E48D60C75251}" type="parTrans" cxnId="{590F340B-E9F0-41D5-A02A-31AC1A5544D4}">
      <dgm:prSet/>
      <dgm:spPr/>
      <dgm:t>
        <a:bodyPr/>
        <a:lstStyle/>
        <a:p>
          <a:endParaRPr kumimoji="1" lang="ja-JP" altLang="en-US"/>
        </a:p>
      </dgm:t>
    </dgm:pt>
    <dgm:pt modelId="{72BBCD22-8E1E-43CF-A689-718670BCDE62}" type="sibTrans" cxnId="{590F340B-E9F0-41D5-A02A-31AC1A5544D4}">
      <dgm:prSet/>
      <dgm:spPr/>
      <dgm:t>
        <a:bodyPr/>
        <a:lstStyle/>
        <a:p>
          <a:endParaRPr kumimoji="1" lang="ja-JP" altLang="en-US"/>
        </a:p>
      </dgm:t>
    </dgm:pt>
    <dgm:pt modelId="{9AF1C440-1E85-4464-BB99-3961ACDA3066}" type="pres">
      <dgm:prSet presAssocID="{3306BAFC-62F3-4782-BB7B-C1B696E4FAC2}" presName="Name0" presStyleCnt="0">
        <dgm:presLayoutVars>
          <dgm:dir/>
          <dgm:animLvl val="lvl"/>
          <dgm:resizeHandles val="exact"/>
        </dgm:presLayoutVars>
      </dgm:prSet>
      <dgm:spPr/>
      <dgm:t>
        <a:bodyPr/>
        <a:lstStyle/>
        <a:p>
          <a:endParaRPr kumimoji="1" lang="ja-JP" altLang="en-US"/>
        </a:p>
      </dgm:t>
    </dgm:pt>
    <dgm:pt modelId="{DD78D779-63C5-4AB5-932B-587C72E46D0F}" type="pres">
      <dgm:prSet presAssocID="{9ADC345C-80CF-4728-B0F8-82039B4484D9}" presName="linNode" presStyleCnt="0"/>
      <dgm:spPr/>
    </dgm:pt>
    <dgm:pt modelId="{6993D792-B4FD-4FBE-A9E9-4878DCD9DD10}" type="pres">
      <dgm:prSet presAssocID="{9ADC345C-80CF-4728-B0F8-82039B4484D9}" presName="parentText" presStyleLbl="node1" presStyleIdx="0" presStyleCnt="3">
        <dgm:presLayoutVars>
          <dgm:chMax val="1"/>
          <dgm:bulletEnabled val="1"/>
        </dgm:presLayoutVars>
      </dgm:prSet>
      <dgm:spPr/>
      <dgm:t>
        <a:bodyPr/>
        <a:lstStyle/>
        <a:p>
          <a:endParaRPr kumimoji="1" lang="ja-JP" altLang="en-US"/>
        </a:p>
      </dgm:t>
    </dgm:pt>
    <dgm:pt modelId="{EF525A9A-EFE4-4F54-ADCC-3616E0BDE672}" type="pres">
      <dgm:prSet presAssocID="{9ADC345C-80CF-4728-B0F8-82039B4484D9}" presName="descendantText" presStyleLbl="alignAccFollowNode1" presStyleIdx="0" presStyleCnt="3">
        <dgm:presLayoutVars>
          <dgm:bulletEnabled val="1"/>
        </dgm:presLayoutVars>
      </dgm:prSet>
      <dgm:spPr/>
      <dgm:t>
        <a:bodyPr/>
        <a:lstStyle/>
        <a:p>
          <a:endParaRPr kumimoji="1" lang="ja-JP" altLang="en-US"/>
        </a:p>
      </dgm:t>
    </dgm:pt>
    <dgm:pt modelId="{34FC8DB2-6990-4F21-932F-AAE118744E65}" type="pres">
      <dgm:prSet presAssocID="{C6D1976D-1232-4C96-BEF7-5584060B3415}" presName="sp" presStyleCnt="0"/>
      <dgm:spPr/>
    </dgm:pt>
    <dgm:pt modelId="{DBAA2D3D-9502-477D-982F-4996B89FF7AB}" type="pres">
      <dgm:prSet presAssocID="{A3D992C8-502C-4C06-9EA4-2BBFB0D08181}" presName="linNode" presStyleCnt="0"/>
      <dgm:spPr/>
    </dgm:pt>
    <dgm:pt modelId="{D026BDC5-C5B2-48ED-BFAC-4A2DC7D963D8}" type="pres">
      <dgm:prSet presAssocID="{A3D992C8-502C-4C06-9EA4-2BBFB0D08181}" presName="parentText" presStyleLbl="node1" presStyleIdx="1" presStyleCnt="3">
        <dgm:presLayoutVars>
          <dgm:chMax val="1"/>
          <dgm:bulletEnabled val="1"/>
        </dgm:presLayoutVars>
      </dgm:prSet>
      <dgm:spPr/>
      <dgm:t>
        <a:bodyPr/>
        <a:lstStyle/>
        <a:p>
          <a:endParaRPr kumimoji="1" lang="ja-JP" altLang="en-US"/>
        </a:p>
      </dgm:t>
    </dgm:pt>
    <dgm:pt modelId="{1D5EB931-4970-460F-BDA7-7DF8BCE6513F}" type="pres">
      <dgm:prSet presAssocID="{A3D992C8-502C-4C06-9EA4-2BBFB0D08181}" presName="descendantText" presStyleLbl="alignAccFollowNode1" presStyleIdx="1" presStyleCnt="3">
        <dgm:presLayoutVars>
          <dgm:bulletEnabled val="1"/>
        </dgm:presLayoutVars>
      </dgm:prSet>
      <dgm:spPr/>
      <dgm:t>
        <a:bodyPr/>
        <a:lstStyle/>
        <a:p>
          <a:endParaRPr kumimoji="1" lang="ja-JP" altLang="en-US"/>
        </a:p>
      </dgm:t>
    </dgm:pt>
    <dgm:pt modelId="{950C9FCE-8666-4312-80D9-05192056EA2A}" type="pres">
      <dgm:prSet presAssocID="{1BF23F92-22B2-419D-B024-9C8DC63C55BC}" presName="sp" presStyleCnt="0"/>
      <dgm:spPr/>
    </dgm:pt>
    <dgm:pt modelId="{BB395B6C-0456-4910-84C3-6E93FF4A6C46}" type="pres">
      <dgm:prSet presAssocID="{D403903D-18AB-4BDE-9C17-147192A1E249}" presName="linNode" presStyleCnt="0"/>
      <dgm:spPr/>
    </dgm:pt>
    <dgm:pt modelId="{0FC55396-3388-4BB4-8F71-7A4ADDE24C65}" type="pres">
      <dgm:prSet presAssocID="{D403903D-18AB-4BDE-9C17-147192A1E249}" presName="parentText" presStyleLbl="node1" presStyleIdx="2" presStyleCnt="3">
        <dgm:presLayoutVars>
          <dgm:chMax val="1"/>
          <dgm:bulletEnabled val="1"/>
        </dgm:presLayoutVars>
      </dgm:prSet>
      <dgm:spPr/>
      <dgm:t>
        <a:bodyPr/>
        <a:lstStyle/>
        <a:p>
          <a:endParaRPr kumimoji="1" lang="ja-JP" altLang="en-US"/>
        </a:p>
      </dgm:t>
    </dgm:pt>
    <dgm:pt modelId="{C9724248-29C3-455A-99BD-61DC53E9B0E8}" type="pres">
      <dgm:prSet presAssocID="{D403903D-18AB-4BDE-9C17-147192A1E249}" presName="descendantText" presStyleLbl="alignAccFollowNode1" presStyleIdx="2" presStyleCnt="3">
        <dgm:presLayoutVars>
          <dgm:bulletEnabled val="1"/>
        </dgm:presLayoutVars>
      </dgm:prSet>
      <dgm:spPr/>
      <dgm:t>
        <a:bodyPr/>
        <a:lstStyle/>
        <a:p>
          <a:endParaRPr kumimoji="1" lang="ja-JP" altLang="en-US"/>
        </a:p>
      </dgm:t>
    </dgm:pt>
  </dgm:ptLst>
  <dgm:cxnLst>
    <dgm:cxn modelId="{3AAF54BF-25B4-4372-B104-9127F152F470}" type="presOf" srcId="{EAA43F06-5C11-4B14-9A2F-F043BDAD632D}" destId="{1D5EB931-4970-460F-BDA7-7DF8BCE6513F}" srcOrd="0" destOrd="0" presId="urn:microsoft.com/office/officeart/2005/8/layout/vList5"/>
    <dgm:cxn modelId="{1F55A1BF-7ADC-4A96-BC25-205ED91E3666}" srcId="{9ADC345C-80CF-4728-B0F8-82039B4484D9}" destId="{E199465C-EE8A-476C-98E8-7C7A72D40CBC}" srcOrd="0" destOrd="0" parTransId="{0FD7EAC6-30B7-4A88-9EC4-D3A3FEE4BC12}" sibTransId="{48880A1F-E8CF-4620-8D0F-14F2FF4D0621}"/>
    <dgm:cxn modelId="{C4B0B97A-DA15-4227-9D5A-5A9D021D16CD}" srcId="{3306BAFC-62F3-4782-BB7B-C1B696E4FAC2}" destId="{D403903D-18AB-4BDE-9C17-147192A1E249}" srcOrd="2" destOrd="0" parTransId="{0FE0FA9A-78D3-41F5-9C9D-915C99F81B53}" sibTransId="{D23C8C9B-0087-44DE-9E39-2C6189450398}"/>
    <dgm:cxn modelId="{E3A5ABAD-72D1-4D19-8765-E02BE723A884}" srcId="{9ADC345C-80CF-4728-B0F8-82039B4484D9}" destId="{23FD6727-C3FC-4445-A03E-DC392D86B9F6}" srcOrd="1" destOrd="0" parTransId="{FEEC46E1-F273-44F2-ADFA-54F30084723D}" sibTransId="{85965BBF-4CF4-4F41-927E-56FCA74F2CCF}"/>
    <dgm:cxn modelId="{327C5AB8-5F46-4E96-A83F-F964B5967669}" srcId="{3306BAFC-62F3-4782-BB7B-C1B696E4FAC2}" destId="{A3D992C8-502C-4C06-9EA4-2BBFB0D08181}" srcOrd="1" destOrd="0" parTransId="{C712336F-0865-416A-AA94-CA23DB43B916}" sibTransId="{1BF23F92-22B2-419D-B024-9C8DC63C55BC}"/>
    <dgm:cxn modelId="{E6417E80-4801-4C3D-961F-82A7399C8585}" srcId="{A3D992C8-502C-4C06-9EA4-2BBFB0D08181}" destId="{EAA43F06-5C11-4B14-9A2F-F043BDAD632D}" srcOrd="0" destOrd="0" parTransId="{E7253C2F-0889-4B63-B7EE-48AFFD692D8F}" sibTransId="{2EC2DDAF-2E26-4DF2-8E7D-0B6878557169}"/>
    <dgm:cxn modelId="{43EF1BA9-9DD7-4576-BC08-912DE92172C8}" type="presOf" srcId="{A3D992C8-502C-4C06-9EA4-2BBFB0D08181}" destId="{D026BDC5-C5B2-48ED-BFAC-4A2DC7D963D8}" srcOrd="0" destOrd="0" presId="urn:microsoft.com/office/officeart/2005/8/layout/vList5"/>
    <dgm:cxn modelId="{590F340B-E9F0-41D5-A02A-31AC1A5544D4}" srcId="{D403903D-18AB-4BDE-9C17-147192A1E249}" destId="{EB36EBEB-FC90-4B3D-B12C-8F9E8D011103}" srcOrd="0" destOrd="0" parTransId="{02D3DDFA-72CD-47C9-8A2B-E48D60C75251}" sibTransId="{72BBCD22-8E1E-43CF-A689-718670BCDE62}"/>
    <dgm:cxn modelId="{610C5673-66ED-4144-99FD-AB535AD99B3B}" type="presOf" srcId="{3306BAFC-62F3-4782-BB7B-C1B696E4FAC2}" destId="{9AF1C440-1E85-4464-BB99-3961ACDA3066}" srcOrd="0" destOrd="0" presId="urn:microsoft.com/office/officeart/2005/8/layout/vList5"/>
    <dgm:cxn modelId="{A71C5487-D34B-4316-800D-87BAD36293E7}" type="presOf" srcId="{9ADC345C-80CF-4728-B0F8-82039B4484D9}" destId="{6993D792-B4FD-4FBE-A9E9-4878DCD9DD10}" srcOrd="0" destOrd="0" presId="urn:microsoft.com/office/officeart/2005/8/layout/vList5"/>
    <dgm:cxn modelId="{4D89891F-D38E-40B1-87C4-8DE98E9AF4D9}" type="presOf" srcId="{D403903D-18AB-4BDE-9C17-147192A1E249}" destId="{0FC55396-3388-4BB4-8F71-7A4ADDE24C65}" srcOrd="0" destOrd="0" presId="urn:microsoft.com/office/officeart/2005/8/layout/vList5"/>
    <dgm:cxn modelId="{C768C694-A20A-4777-90BD-EA67C6925452}" type="presOf" srcId="{EB36EBEB-FC90-4B3D-B12C-8F9E8D011103}" destId="{C9724248-29C3-455A-99BD-61DC53E9B0E8}" srcOrd="0" destOrd="0" presId="urn:microsoft.com/office/officeart/2005/8/layout/vList5"/>
    <dgm:cxn modelId="{617D6B0D-E343-4194-98A9-72EC2664982D}" type="presOf" srcId="{E199465C-EE8A-476C-98E8-7C7A72D40CBC}" destId="{EF525A9A-EFE4-4F54-ADCC-3616E0BDE672}" srcOrd="0" destOrd="0" presId="urn:microsoft.com/office/officeart/2005/8/layout/vList5"/>
    <dgm:cxn modelId="{E6AFD209-9C15-4D15-A6C7-9305CA10D5A8}" type="presOf" srcId="{23FD6727-C3FC-4445-A03E-DC392D86B9F6}" destId="{EF525A9A-EFE4-4F54-ADCC-3616E0BDE672}" srcOrd="0" destOrd="1" presId="urn:microsoft.com/office/officeart/2005/8/layout/vList5"/>
    <dgm:cxn modelId="{C8428000-F4EC-470E-A736-B7CDD7FD4FD7}" srcId="{3306BAFC-62F3-4782-BB7B-C1B696E4FAC2}" destId="{9ADC345C-80CF-4728-B0F8-82039B4484D9}" srcOrd="0" destOrd="0" parTransId="{AE3C844C-23E3-41A9-B331-81EF75D31980}" sibTransId="{C6D1976D-1232-4C96-BEF7-5584060B3415}"/>
    <dgm:cxn modelId="{E38CA795-8476-4BD8-9CC0-D50C2D021F14}" type="presParOf" srcId="{9AF1C440-1E85-4464-BB99-3961ACDA3066}" destId="{DD78D779-63C5-4AB5-932B-587C72E46D0F}" srcOrd="0" destOrd="0" presId="urn:microsoft.com/office/officeart/2005/8/layout/vList5"/>
    <dgm:cxn modelId="{AD27D5AD-F670-42A6-9047-C200558D1801}" type="presParOf" srcId="{DD78D779-63C5-4AB5-932B-587C72E46D0F}" destId="{6993D792-B4FD-4FBE-A9E9-4878DCD9DD10}" srcOrd="0" destOrd="0" presId="urn:microsoft.com/office/officeart/2005/8/layout/vList5"/>
    <dgm:cxn modelId="{2B1E5A22-A6E8-4AB0-B527-7452B7B2C4BA}" type="presParOf" srcId="{DD78D779-63C5-4AB5-932B-587C72E46D0F}" destId="{EF525A9A-EFE4-4F54-ADCC-3616E0BDE672}" srcOrd="1" destOrd="0" presId="urn:microsoft.com/office/officeart/2005/8/layout/vList5"/>
    <dgm:cxn modelId="{D9E43EA8-C4DB-42B8-99F0-3C9D8C390F16}" type="presParOf" srcId="{9AF1C440-1E85-4464-BB99-3961ACDA3066}" destId="{34FC8DB2-6990-4F21-932F-AAE118744E65}" srcOrd="1" destOrd="0" presId="urn:microsoft.com/office/officeart/2005/8/layout/vList5"/>
    <dgm:cxn modelId="{364B42DE-3A14-4D2C-A3FF-087248573AAD}" type="presParOf" srcId="{9AF1C440-1E85-4464-BB99-3961ACDA3066}" destId="{DBAA2D3D-9502-477D-982F-4996B89FF7AB}" srcOrd="2" destOrd="0" presId="urn:microsoft.com/office/officeart/2005/8/layout/vList5"/>
    <dgm:cxn modelId="{B9707BA0-0861-4A88-A31A-AA05EF95BFE1}" type="presParOf" srcId="{DBAA2D3D-9502-477D-982F-4996B89FF7AB}" destId="{D026BDC5-C5B2-48ED-BFAC-4A2DC7D963D8}" srcOrd="0" destOrd="0" presId="urn:microsoft.com/office/officeart/2005/8/layout/vList5"/>
    <dgm:cxn modelId="{FFA52528-D563-4458-9610-FB4EC85BDFAB}" type="presParOf" srcId="{DBAA2D3D-9502-477D-982F-4996B89FF7AB}" destId="{1D5EB931-4970-460F-BDA7-7DF8BCE6513F}" srcOrd="1" destOrd="0" presId="urn:microsoft.com/office/officeart/2005/8/layout/vList5"/>
    <dgm:cxn modelId="{BAF3C00D-8C7A-40A0-B738-EAEA44BDDBCF}" type="presParOf" srcId="{9AF1C440-1E85-4464-BB99-3961ACDA3066}" destId="{950C9FCE-8666-4312-80D9-05192056EA2A}" srcOrd="3" destOrd="0" presId="urn:microsoft.com/office/officeart/2005/8/layout/vList5"/>
    <dgm:cxn modelId="{0E4FD7CC-75C3-421D-AEAE-5B1BC3966BCD}" type="presParOf" srcId="{9AF1C440-1E85-4464-BB99-3961ACDA3066}" destId="{BB395B6C-0456-4910-84C3-6E93FF4A6C46}" srcOrd="4" destOrd="0" presId="urn:microsoft.com/office/officeart/2005/8/layout/vList5"/>
    <dgm:cxn modelId="{BCE78359-16EB-4E65-BFC3-3C52FA368235}" type="presParOf" srcId="{BB395B6C-0456-4910-84C3-6E93FF4A6C46}" destId="{0FC55396-3388-4BB4-8F71-7A4ADDE24C65}" srcOrd="0" destOrd="0" presId="urn:microsoft.com/office/officeart/2005/8/layout/vList5"/>
    <dgm:cxn modelId="{3881B599-CC0F-448C-9AAA-FDFE38DB89AB}" type="presParOf" srcId="{BB395B6C-0456-4910-84C3-6E93FF4A6C46}" destId="{C9724248-29C3-455A-99BD-61DC53E9B0E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525A9A-EFE4-4F54-ADCC-3616E0BDE672}">
      <dsp:nvSpPr>
        <dsp:cNvPr id="0" name=""/>
        <dsp:cNvSpPr/>
      </dsp:nvSpPr>
      <dsp:spPr>
        <a:xfrm rot="5400000">
          <a:off x="5033780" y="-1928407"/>
          <a:ext cx="1124695" cy="5266944"/>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smtClean="0"/>
            <a:t>努力をすれば自分の欲しいものを手に入れることができる見込みがあれば人はやる気になる</a:t>
          </a:r>
          <a:endParaRPr kumimoji="1" lang="ja-JP" altLang="en-US" sz="1500" kern="1200" dirty="0"/>
        </a:p>
        <a:p>
          <a:pPr marL="114300" lvl="1" indent="-114300" algn="l" defTabSz="666750">
            <a:lnSpc>
              <a:spcPct val="90000"/>
            </a:lnSpc>
            <a:spcBef>
              <a:spcPct val="0"/>
            </a:spcBef>
            <a:spcAft>
              <a:spcPct val="15000"/>
            </a:spcAft>
            <a:buChar char="••"/>
          </a:pPr>
          <a:r>
            <a:rPr kumimoji="1" lang="ja-JP" altLang="en-US" sz="1500" kern="1200" dirty="0" smtClean="0"/>
            <a:t>自分の行動が望ましい結果をもたらすだろうという期待がモチベーションを高める</a:t>
          </a:r>
          <a:endParaRPr kumimoji="1" lang="ja-JP" altLang="en-US" sz="1500" kern="1200" dirty="0"/>
        </a:p>
      </dsp:txBody>
      <dsp:txXfrm rot="-5400000">
        <a:off x="2962656" y="197620"/>
        <a:ext cx="5212041" cy="1014889"/>
      </dsp:txXfrm>
    </dsp:sp>
    <dsp:sp modelId="{6993D792-B4FD-4FBE-A9E9-4878DCD9DD10}">
      <dsp:nvSpPr>
        <dsp:cNvPr id="0" name=""/>
        <dsp:cNvSpPr/>
      </dsp:nvSpPr>
      <dsp:spPr>
        <a:xfrm>
          <a:off x="0" y="2130"/>
          <a:ext cx="2962656" cy="140586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kumimoji="1" lang="ja-JP" altLang="en-US" sz="3600" kern="1200" dirty="0" smtClean="0"/>
            <a:t>期待理論</a:t>
          </a:r>
          <a:endParaRPr kumimoji="1" lang="ja-JP" altLang="en-US" sz="3600" kern="1200" dirty="0"/>
        </a:p>
      </dsp:txBody>
      <dsp:txXfrm>
        <a:off x="68629" y="70759"/>
        <a:ext cx="2825398" cy="1268611"/>
      </dsp:txXfrm>
    </dsp:sp>
    <dsp:sp modelId="{1D5EB931-4970-460F-BDA7-7DF8BCE6513F}">
      <dsp:nvSpPr>
        <dsp:cNvPr id="0" name=""/>
        <dsp:cNvSpPr/>
      </dsp:nvSpPr>
      <dsp:spPr>
        <a:xfrm rot="5400000">
          <a:off x="5033780" y="-452244"/>
          <a:ext cx="1124695" cy="5266944"/>
        </a:xfrm>
        <a:prstGeom prst="round2SameRect">
          <a:avLst/>
        </a:prstGeom>
        <a:solidFill>
          <a:schemeClr val="accent3">
            <a:tint val="40000"/>
            <a:alpha val="90000"/>
            <a:hueOff val="5358425"/>
            <a:satOff val="-6896"/>
            <a:lumOff val="-537"/>
            <a:alphaOff val="0"/>
          </a:schemeClr>
        </a:solidFill>
        <a:ln w="25400" cap="flat" cmpd="sng" algn="ctr">
          <a:solidFill>
            <a:schemeClr val="accent3">
              <a:tint val="40000"/>
              <a:alpha val="90000"/>
              <a:hueOff val="5358425"/>
              <a:satOff val="-6896"/>
              <a:lumOff val="-5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smtClean="0"/>
            <a:t>自分が投入した努力やスキルなどの「貢献」とその対価として得た給与や承認などの「成果」との割合の認知によってワーク・モチベーションは影響を受ける</a:t>
          </a:r>
          <a:endParaRPr kumimoji="1" lang="ja-JP" altLang="en-US" sz="1500" kern="1200" dirty="0"/>
        </a:p>
      </dsp:txBody>
      <dsp:txXfrm rot="-5400000">
        <a:off x="2962656" y="1673783"/>
        <a:ext cx="5212041" cy="1014889"/>
      </dsp:txXfrm>
    </dsp:sp>
    <dsp:sp modelId="{D026BDC5-C5B2-48ED-BFAC-4A2DC7D963D8}">
      <dsp:nvSpPr>
        <dsp:cNvPr id="0" name=""/>
        <dsp:cNvSpPr/>
      </dsp:nvSpPr>
      <dsp:spPr>
        <a:xfrm>
          <a:off x="0" y="1478292"/>
          <a:ext cx="2962656" cy="1405869"/>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kumimoji="1" lang="ja-JP" altLang="en-US" sz="3600" kern="1200" dirty="0" smtClean="0"/>
            <a:t>衡平理論</a:t>
          </a:r>
          <a:endParaRPr kumimoji="1" lang="ja-JP" altLang="en-US" sz="3600" kern="1200" dirty="0"/>
        </a:p>
      </dsp:txBody>
      <dsp:txXfrm>
        <a:off x="68629" y="1546921"/>
        <a:ext cx="2825398" cy="1268611"/>
      </dsp:txXfrm>
    </dsp:sp>
    <dsp:sp modelId="{C9724248-29C3-455A-99BD-61DC53E9B0E8}">
      <dsp:nvSpPr>
        <dsp:cNvPr id="0" name=""/>
        <dsp:cNvSpPr/>
      </dsp:nvSpPr>
      <dsp:spPr>
        <a:xfrm rot="5400000">
          <a:off x="5033780" y="1023918"/>
          <a:ext cx="1124695" cy="5266944"/>
        </a:xfrm>
        <a:prstGeom prst="round2SameRect">
          <a:avLst/>
        </a:prstGeom>
        <a:solidFill>
          <a:schemeClr val="accent3">
            <a:tint val="40000"/>
            <a:alpha val="90000"/>
            <a:hueOff val="10716850"/>
            <a:satOff val="-13793"/>
            <a:lumOff val="-1075"/>
            <a:alphaOff val="0"/>
          </a:schemeClr>
        </a:solidFill>
        <a:ln w="25400" cap="flat" cmpd="sng" algn="ctr">
          <a:solidFill>
            <a:schemeClr val="accent3">
              <a:tint val="40000"/>
              <a:alpha val="90000"/>
              <a:hueOff val="10716850"/>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smtClean="0"/>
            <a:t>具体的で困難な目標の設定が、人のモチベーションを高め、成果を向上させる</a:t>
          </a:r>
          <a:endParaRPr kumimoji="1" lang="ja-JP" altLang="en-US" sz="1500" kern="1200" dirty="0"/>
        </a:p>
      </dsp:txBody>
      <dsp:txXfrm rot="-5400000">
        <a:off x="2962656" y="3149946"/>
        <a:ext cx="5212041" cy="1014889"/>
      </dsp:txXfrm>
    </dsp:sp>
    <dsp:sp modelId="{0FC55396-3388-4BB4-8F71-7A4ADDE24C65}">
      <dsp:nvSpPr>
        <dsp:cNvPr id="0" name=""/>
        <dsp:cNvSpPr/>
      </dsp:nvSpPr>
      <dsp:spPr>
        <a:xfrm>
          <a:off x="0" y="2954455"/>
          <a:ext cx="2962656" cy="1405869"/>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kumimoji="1" lang="ja-JP" altLang="en-US" sz="3200" kern="1200" dirty="0" smtClean="0"/>
            <a:t>目標設定理論</a:t>
          </a:r>
          <a:endParaRPr kumimoji="1" lang="ja-JP" altLang="en-US" sz="3200" kern="1200" dirty="0"/>
        </a:p>
      </dsp:txBody>
      <dsp:txXfrm>
        <a:off x="68629" y="3023084"/>
        <a:ext cx="2825398" cy="126861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6"/>
          </a:xfrm>
          <a:prstGeom prst="rect">
            <a:avLst/>
          </a:prstGeom>
        </p:spPr>
        <p:txBody>
          <a:bodyPr vert="horz" lIns="92217" tIns="46109" rIns="92217" bIns="461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6"/>
          </a:xfrm>
          <a:prstGeom prst="rect">
            <a:avLst/>
          </a:prstGeom>
        </p:spPr>
        <p:txBody>
          <a:bodyPr vert="horz" lIns="92217" tIns="46109" rIns="92217" bIns="46109" rtlCol="0"/>
          <a:lstStyle>
            <a:lvl1pPr algn="r">
              <a:defRPr sz="1200"/>
            </a:lvl1pPr>
          </a:lstStyle>
          <a:p>
            <a:fld id="{3DED0463-CA50-4F31-85AA-94B2438FB228}" type="datetimeFigureOut">
              <a:rPr kumimoji="1" lang="ja-JP" altLang="en-US" smtClean="0"/>
              <a:t>2018/1/16</a:t>
            </a:fld>
            <a:endParaRPr kumimoji="1" lang="ja-JP" altLang="en-US"/>
          </a:p>
        </p:txBody>
      </p:sp>
      <p:sp>
        <p:nvSpPr>
          <p:cNvPr id="4" name="フッター プレースホルダー 3"/>
          <p:cNvSpPr>
            <a:spLocks noGrp="1"/>
          </p:cNvSpPr>
          <p:nvPr>
            <p:ph type="ftr" sz="quarter" idx="2"/>
          </p:nvPr>
        </p:nvSpPr>
        <p:spPr>
          <a:xfrm>
            <a:off x="1" y="9440647"/>
            <a:ext cx="2949787" cy="496966"/>
          </a:xfrm>
          <a:prstGeom prst="rect">
            <a:avLst/>
          </a:prstGeom>
        </p:spPr>
        <p:txBody>
          <a:bodyPr vert="horz" lIns="92217" tIns="46109" rIns="92217" bIns="461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6966"/>
          </a:xfrm>
          <a:prstGeom prst="rect">
            <a:avLst/>
          </a:prstGeom>
        </p:spPr>
        <p:txBody>
          <a:bodyPr vert="horz" lIns="92217" tIns="46109" rIns="92217" bIns="46109" rtlCol="0" anchor="b"/>
          <a:lstStyle>
            <a:lvl1pPr algn="r">
              <a:defRPr sz="1200"/>
            </a:lvl1pPr>
          </a:lstStyle>
          <a:p>
            <a:fld id="{87F1928A-05DF-4720-B78A-C2C8B4920AAD}" type="slidenum">
              <a:rPr kumimoji="1" lang="ja-JP" altLang="en-US" smtClean="0"/>
              <a:t>‹#›</a:t>
            </a:fld>
            <a:endParaRPr kumimoji="1" lang="ja-JP" altLang="en-US"/>
          </a:p>
        </p:txBody>
      </p:sp>
    </p:spTree>
    <p:extLst>
      <p:ext uri="{BB962C8B-B14F-4D97-AF65-F5344CB8AC3E}">
        <p14:creationId xmlns:p14="http://schemas.microsoft.com/office/powerpoint/2010/main" val="3412740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6"/>
          </a:xfrm>
          <a:prstGeom prst="rect">
            <a:avLst/>
          </a:prstGeom>
        </p:spPr>
        <p:txBody>
          <a:bodyPr vert="horz" lIns="92217" tIns="46109" rIns="92217" bIns="461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6"/>
          </a:xfrm>
          <a:prstGeom prst="rect">
            <a:avLst/>
          </a:prstGeom>
        </p:spPr>
        <p:txBody>
          <a:bodyPr vert="horz" lIns="92217" tIns="46109" rIns="92217" bIns="46109" rtlCol="0"/>
          <a:lstStyle>
            <a:lvl1pPr algn="r">
              <a:defRPr sz="1200"/>
            </a:lvl1pPr>
          </a:lstStyle>
          <a:p>
            <a:fld id="{08634896-1827-4E10-82D4-9A50C9A3D7C0}" type="datetimeFigureOut">
              <a:rPr kumimoji="1" lang="ja-JP" altLang="en-US" smtClean="0"/>
              <a:pPr/>
              <a:t>2018/1/16</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17" tIns="46109" rIns="92217" bIns="46109"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3"/>
          </a:xfrm>
          <a:prstGeom prst="rect">
            <a:avLst/>
          </a:prstGeom>
        </p:spPr>
        <p:txBody>
          <a:bodyPr vert="horz" lIns="92217" tIns="46109" rIns="92217" bIns="4610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6"/>
          </a:xfrm>
          <a:prstGeom prst="rect">
            <a:avLst/>
          </a:prstGeom>
        </p:spPr>
        <p:txBody>
          <a:bodyPr vert="horz" lIns="92217" tIns="46109" rIns="92217" bIns="461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6"/>
          </a:xfrm>
          <a:prstGeom prst="rect">
            <a:avLst/>
          </a:prstGeom>
        </p:spPr>
        <p:txBody>
          <a:bodyPr vert="horz" lIns="92217" tIns="46109" rIns="92217" bIns="46109" rtlCol="0" anchor="b"/>
          <a:lstStyle>
            <a:lvl1pPr algn="r">
              <a:defRPr sz="1200"/>
            </a:lvl1pPr>
          </a:lstStyle>
          <a:p>
            <a:fld id="{BC4687C7-6C78-4643-91ED-33DC76E2B179}" type="slidenum">
              <a:rPr kumimoji="1" lang="ja-JP" altLang="en-US" smtClean="0"/>
              <a:pPr/>
              <a:t>‹#›</a:t>
            </a:fld>
            <a:endParaRPr kumimoji="1" lang="ja-JP" altLang="en-US"/>
          </a:p>
        </p:txBody>
      </p:sp>
    </p:spTree>
    <p:extLst>
      <p:ext uri="{BB962C8B-B14F-4D97-AF65-F5344CB8AC3E}">
        <p14:creationId xmlns:p14="http://schemas.microsoft.com/office/powerpoint/2010/main" val="414964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あなたの周りの人に「モチベーションが高い人だな」と感じる人はいませんか？その人とあなたの違いは何でしょうか？</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今回は、働くためのモチベーション、ワーク・モチベーションについて考えていきましょう。</a:t>
            </a:r>
          </a:p>
          <a:p>
            <a:endParaRPr kumimoji="1" lang="ja-JP" altLang="en-US"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1</a:t>
            </a:fld>
            <a:endParaRPr kumimoji="1" lang="ja-JP" altLang="en-US"/>
          </a:p>
        </p:txBody>
      </p:sp>
    </p:spTree>
    <p:extLst>
      <p:ext uri="{BB962C8B-B14F-4D97-AF65-F5344CB8AC3E}">
        <p14:creationId xmlns:p14="http://schemas.microsoft.com/office/powerpoint/2010/main" val="262746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二つ目は「価値」です。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価値とは、ある人にとっての活動が、その人にとってどのような意味を持っているか、その人の主観的な解釈や評価のことです。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人が動くのは、対象となる活動に何らかの価値を見出しているからです。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働くことに関係する価値を５つ紹介します。</a:t>
            </a:r>
            <a:r>
              <a:rPr lang="ja-JP" altLang="ja-JP" sz="1050" dirty="0" smtClean="0">
                <a:effectLst/>
                <a:latin typeface="ＭＳ 明朝" panose="02020609040205080304" pitchFamily="17" charset="-128"/>
                <a:ea typeface="ＭＳ 明朝" panose="02020609040205080304" pitchFamily="17" charset="-128"/>
              </a:rPr>
              <a:t> </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①経済価値（活動によって得られる金銭的報酬）</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②興味価値（活動に対する興味、知的好奇心）</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③有用性価値（活動の重要性の視点からなされる主観的な評価）</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④関係価値（他者と組織との関係性の中に集団との親和、他者の承認や尊敬、他者への影響・配慮、組織への貢献）</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⑤職業に関する精神性（使命感、社会的意義、目的、信念）</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この５つの価値の中で、自分の特性や目標に合わせて選択することが重要となります。</a:t>
            </a: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10</a:t>
            </a:fld>
            <a:endParaRPr kumimoji="1" lang="ja-JP" altLang="en-US"/>
          </a:p>
        </p:txBody>
      </p:sp>
    </p:spTree>
    <p:extLst>
      <p:ext uri="{BB962C8B-B14F-4D97-AF65-F5344CB8AC3E}">
        <p14:creationId xmlns:p14="http://schemas.microsoft.com/office/powerpoint/2010/main" val="122950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三つ目は「感情」です。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感情は価値と完全に切り離されたものではなく、価値の在り方が感情を決めたり、感情が価値を強化・固定したりするなど相互に作用し合う関係にあります。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感情が極端に高まり過ぎると、目標達成に向けた行動が阻害される場合があります。</a:t>
            </a: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11</a:t>
            </a:fld>
            <a:endParaRPr kumimoji="1" lang="ja-JP" altLang="en-US"/>
          </a:p>
        </p:txBody>
      </p:sp>
    </p:spTree>
    <p:extLst>
      <p:ext uri="{BB962C8B-B14F-4D97-AF65-F5344CB8AC3E}">
        <p14:creationId xmlns:p14="http://schemas.microsoft.com/office/powerpoint/2010/main" val="1403445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ワーク・モチベーションは、短期的なものと長期的なものがあります。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短期的なものは、目の前にある特定の課題や行動を対象とするタスク水準のワーク・モチベーションです。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これに対して長期的なものは、個々の課題や行動を超えた個人の職業人生全体を対象とするワークライフ水準のワーク・モチベーションです。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短期的なワーク・モチベーションが経済価値や関係価値などの場合、経済状況や対人関係などが大きく変化すると動揺が生じます。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そのとき長期的なワーク・モチベーションをもつことによって、変化を安定的に乗り越えることが可能となります。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なお、長期的なワーク・モチベーションを自分で調整していくためには、自分自身の価値観を明確にしておくことが重要です。</a:t>
            </a: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12</a:t>
            </a:fld>
            <a:endParaRPr kumimoji="1" lang="ja-JP" altLang="en-US"/>
          </a:p>
        </p:txBody>
      </p:sp>
    </p:spTree>
    <p:extLst>
      <p:ext uri="{BB962C8B-B14F-4D97-AF65-F5344CB8AC3E}">
        <p14:creationId xmlns:p14="http://schemas.microsoft.com/office/powerpoint/2010/main" val="1874176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ワーク・モチベーションを高めるヒントをみていきましょう。</a:t>
            </a:r>
            <a:r>
              <a:rPr lang="ja-JP" altLang="ja-JP" sz="1050" dirty="0" smtClean="0">
                <a:effectLst/>
                <a:latin typeface="ＭＳ 明朝" panose="02020609040205080304" pitchFamily="17" charset="-128"/>
                <a:ea typeface="ＭＳ 明朝" panose="02020609040205080304" pitchFamily="17" charset="-128"/>
              </a:rPr>
              <a:t> </a:t>
            </a:r>
            <a:endParaRPr kumimoji="1" lang="ja-JP" altLang="en-US" sz="105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13</a:t>
            </a:fld>
            <a:endParaRPr kumimoji="1" lang="ja-JP" altLang="en-US"/>
          </a:p>
        </p:txBody>
      </p:sp>
    </p:spTree>
    <p:extLst>
      <p:ext uri="{BB962C8B-B14F-4D97-AF65-F5344CB8AC3E}">
        <p14:creationId xmlns:p14="http://schemas.microsoft.com/office/powerpoint/2010/main" val="10315354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働く人々がモチベーションを高めたり低めたりする過程を説明する３つの理論を紹介します。</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を</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読み上げ）</a:t>
            </a: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自分自身のワーク・モチベーションを高める過程にあてはまる理論はありますか？</a:t>
            </a: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14</a:t>
            </a:fld>
            <a:endParaRPr kumimoji="1" lang="ja-JP" altLang="en-US"/>
          </a:p>
        </p:txBody>
      </p:sp>
    </p:spTree>
    <p:extLst>
      <p:ext uri="{BB962C8B-B14F-4D97-AF65-F5344CB8AC3E}">
        <p14:creationId xmlns:p14="http://schemas.microsoft.com/office/powerpoint/2010/main" val="1988042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TextEdit="1"/>
          </p:cNvSpPr>
          <p:nvPr>
            <p:ph type="sldImg"/>
          </p:nvPr>
        </p:nvSpPr>
        <p:spPr>
          <a:ln/>
        </p:spPr>
      </p:sp>
      <p:sp>
        <p:nvSpPr>
          <p:cNvPr id="27651" name="ノート プレースホルダー 2"/>
          <p:cNvSpPr>
            <a:spLocks noGrp="1"/>
          </p:cNvSpPr>
          <p:nvPr>
            <p:ph type="body" idx="1"/>
          </p:nvPr>
        </p:nvSpPr>
        <p:spPr>
          <a:noFill/>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ワーク・モチベーションを高める３つのヒントです。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を</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読み上げ）</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モチベーションは、変化するものです。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ワーク・モチベーションが低いと感じたら、過去からの経緯を思いだしてみましょう。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過</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去と比べてワーク・モチベーションが低くなったのか、以前はもっと低かったが少しずつ上向きになっているのか、何らかの理由で一時的にワーク・モチベーションが低くなっているだけなのかを確認し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過去から下降曲線をたどっている人は、何が原因でやる気が低くなったのか考えてみましょう。過去と現在では、体調の変化があり、上手くできたことが上手くできなくなった、といったことがワーク・モチベーションに影響しているかもしれません。</a:t>
            </a: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復職を見据えて、自分自身のワーク・モチベーションの状態を把握し、低い場合には高めるための手立てを検討してみましょう。</a:t>
            </a:r>
          </a:p>
        </p:txBody>
      </p:sp>
      <p:sp>
        <p:nvSpPr>
          <p:cNvPr id="27652"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189" indent="-288151" eaLnBrk="0" hangingPunct="0">
              <a:defRPr kumimoji="1">
                <a:solidFill>
                  <a:schemeClr val="tx1"/>
                </a:solidFill>
                <a:latin typeface="Arial" charset="0"/>
                <a:ea typeface="ＭＳ Ｐゴシック" pitchFamily="50" charset="-128"/>
              </a:defRPr>
            </a:lvl2pPr>
            <a:lvl3pPr marL="1152600" indent="-230520" eaLnBrk="0" hangingPunct="0">
              <a:defRPr kumimoji="1">
                <a:solidFill>
                  <a:schemeClr val="tx1"/>
                </a:solidFill>
                <a:latin typeface="Arial" charset="0"/>
                <a:ea typeface="ＭＳ Ｐゴシック" pitchFamily="50" charset="-128"/>
              </a:defRPr>
            </a:lvl3pPr>
            <a:lvl4pPr marL="1613640" indent="-230520" eaLnBrk="0" hangingPunct="0">
              <a:defRPr kumimoji="1">
                <a:solidFill>
                  <a:schemeClr val="tx1"/>
                </a:solidFill>
                <a:latin typeface="Arial" charset="0"/>
                <a:ea typeface="ＭＳ Ｐゴシック" pitchFamily="50" charset="-128"/>
              </a:defRPr>
            </a:lvl4pPr>
            <a:lvl5pPr marL="2074681" indent="-230520" eaLnBrk="0" hangingPunct="0">
              <a:defRPr kumimoji="1">
                <a:solidFill>
                  <a:schemeClr val="tx1"/>
                </a:solidFill>
                <a:latin typeface="Arial" charset="0"/>
                <a:ea typeface="ＭＳ Ｐゴシック" pitchFamily="50" charset="-128"/>
              </a:defRPr>
            </a:lvl5pPr>
            <a:lvl6pPr marL="2535720" indent="-230520" eaLnBrk="0" fontAlgn="base" hangingPunct="0">
              <a:spcBef>
                <a:spcPct val="0"/>
              </a:spcBef>
              <a:spcAft>
                <a:spcPct val="0"/>
              </a:spcAft>
              <a:defRPr kumimoji="1">
                <a:solidFill>
                  <a:schemeClr val="tx1"/>
                </a:solidFill>
                <a:latin typeface="Arial" charset="0"/>
                <a:ea typeface="ＭＳ Ｐゴシック" pitchFamily="50" charset="-128"/>
              </a:defRPr>
            </a:lvl6pPr>
            <a:lvl7pPr marL="2996761" indent="-230520" eaLnBrk="0" fontAlgn="base" hangingPunct="0">
              <a:spcBef>
                <a:spcPct val="0"/>
              </a:spcBef>
              <a:spcAft>
                <a:spcPct val="0"/>
              </a:spcAft>
              <a:defRPr kumimoji="1">
                <a:solidFill>
                  <a:schemeClr val="tx1"/>
                </a:solidFill>
                <a:latin typeface="Arial" charset="0"/>
                <a:ea typeface="ＭＳ Ｐゴシック" pitchFamily="50" charset="-128"/>
              </a:defRPr>
            </a:lvl7pPr>
            <a:lvl8pPr marL="3457801" indent="-230520" eaLnBrk="0" fontAlgn="base" hangingPunct="0">
              <a:spcBef>
                <a:spcPct val="0"/>
              </a:spcBef>
              <a:spcAft>
                <a:spcPct val="0"/>
              </a:spcAft>
              <a:defRPr kumimoji="1">
                <a:solidFill>
                  <a:schemeClr val="tx1"/>
                </a:solidFill>
                <a:latin typeface="Arial" charset="0"/>
                <a:ea typeface="ＭＳ Ｐゴシック" pitchFamily="50" charset="-128"/>
              </a:defRPr>
            </a:lvl8pPr>
            <a:lvl9pPr marL="3918841" indent="-23052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3F91526F-3A67-4BB4-BB95-D2271374BB91}" type="slidenum">
              <a:rPr lang="en-US" altLang="ja-JP" smtClean="0"/>
              <a:pPr eaLnBrk="1" hangingPunct="1"/>
              <a:t>15</a:t>
            </a:fld>
            <a:endParaRPr lang="en-US"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TextEdit="1"/>
          </p:cNvSpPr>
          <p:nvPr>
            <p:ph type="sldImg"/>
          </p:nvPr>
        </p:nvSpPr>
        <p:spPr>
          <a:ln/>
        </p:spPr>
      </p:sp>
      <p:sp>
        <p:nvSpPr>
          <p:cNvPr id="27651" name="ノート プレースホルダー 2"/>
          <p:cNvSpPr>
            <a:spLocks noGrp="1"/>
          </p:cNvSpPr>
          <p:nvPr>
            <p:ph type="body" idx="1"/>
          </p:nvPr>
        </p:nvSpPr>
        <p:spPr>
          <a:noFill/>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ワーク・モチベーションは年代により変化し、より成熟化していくと言われています。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を</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読み上げ）</a:t>
            </a:r>
          </a:p>
        </p:txBody>
      </p:sp>
      <p:sp>
        <p:nvSpPr>
          <p:cNvPr id="27652"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189" indent="-288151" eaLnBrk="0" hangingPunct="0">
              <a:defRPr kumimoji="1">
                <a:solidFill>
                  <a:schemeClr val="tx1"/>
                </a:solidFill>
                <a:latin typeface="Arial" charset="0"/>
                <a:ea typeface="ＭＳ Ｐゴシック" pitchFamily="50" charset="-128"/>
              </a:defRPr>
            </a:lvl2pPr>
            <a:lvl3pPr marL="1152600" indent="-230520" eaLnBrk="0" hangingPunct="0">
              <a:defRPr kumimoji="1">
                <a:solidFill>
                  <a:schemeClr val="tx1"/>
                </a:solidFill>
                <a:latin typeface="Arial" charset="0"/>
                <a:ea typeface="ＭＳ Ｐゴシック" pitchFamily="50" charset="-128"/>
              </a:defRPr>
            </a:lvl3pPr>
            <a:lvl4pPr marL="1613640" indent="-230520" eaLnBrk="0" hangingPunct="0">
              <a:defRPr kumimoji="1">
                <a:solidFill>
                  <a:schemeClr val="tx1"/>
                </a:solidFill>
                <a:latin typeface="Arial" charset="0"/>
                <a:ea typeface="ＭＳ Ｐゴシック" pitchFamily="50" charset="-128"/>
              </a:defRPr>
            </a:lvl4pPr>
            <a:lvl5pPr marL="2074681" indent="-230520" eaLnBrk="0" hangingPunct="0">
              <a:defRPr kumimoji="1">
                <a:solidFill>
                  <a:schemeClr val="tx1"/>
                </a:solidFill>
                <a:latin typeface="Arial" charset="0"/>
                <a:ea typeface="ＭＳ Ｐゴシック" pitchFamily="50" charset="-128"/>
              </a:defRPr>
            </a:lvl5pPr>
            <a:lvl6pPr marL="2535720" indent="-230520" eaLnBrk="0" fontAlgn="base" hangingPunct="0">
              <a:spcBef>
                <a:spcPct val="0"/>
              </a:spcBef>
              <a:spcAft>
                <a:spcPct val="0"/>
              </a:spcAft>
              <a:defRPr kumimoji="1">
                <a:solidFill>
                  <a:schemeClr val="tx1"/>
                </a:solidFill>
                <a:latin typeface="Arial" charset="0"/>
                <a:ea typeface="ＭＳ Ｐゴシック" pitchFamily="50" charset="-128"/>
              </a:defRPr>
            </a:lvl6pPr>
            <a:lvl7pPr marL="2996761" indent="-230520" eaLnBrk="0" fontAlgn="base" hangingPunct="0">
              <a:spcBef>
                <a:spcPct val="0"/>
              </a:spcBef>
              <a:spcAft>
                <a:spcPct val="0"/>
              </a:spcAft>
              <a:defRPr kumimoji="1">
                <a:solidFill>
                  <a:schemeClr val="tx1"/>
                </a:solidFill>
                <a:latin typeface="Arial" charset="0"/>
                <a:ea typeface="ＭＳ Ｐゴシック" pitchFamily="50" charset="-128"/>
              </a:defRPr>
            </a:lvl7pPr>
            <a:lvl8pPr marL="3457801" indent="-230520" eaLnBrk="0" fontAlgn="base" hangingPunct="0">
              <a:spcBef>
                <a:spcPct val="0"/>
              </a:spcBef>
              <a:spcAft>
                <a:spcPct val="0"/>
              </a:spcAft>
              <a:defRPr kumimoji="1">
                <a:solidFill>
                  <a:schemeClr val="tx1"/>
                </a:solidFill>
                <a:latin typeface="Arial" charset="0"/>
                <a:ea typeface="ＭＳ Ｐゴシック" pitchFamily="50" charset="-128"/>
              </a:defRPr>
            </a:lvl8pPr>
            <a:lvl9pPr marL="3918841" indent="-23052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3F91526F-3A67-4BB4-BB95-D2271374BB91}" type="slidenum">
              <a:rPr lang="en-US" altLang="ja-JP" smtClean="0"/>
              <a:pPr eaLnBrk="1" hangingPunct="1"/>
              <a:t>16</a:t>
            </a:fld>
            <a:endParaRPr lang="en-US"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（ワークシートの配付）</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それでは、ワークシートを使って、自分自身のワーク・モチベーションについて振り返ってみましょう。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を</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読み上げ）</a:t>
            </a: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17</a:t>
            </a:fld>
            <a:endParaRPr kumimoji="1" lang="ja-JP" altLang="en-US"/>
          </a:p>
        </p:txBody>
      </p:sp>
    </p:spTree>
    <p:extLst>
      <p:ext uri="{BB962C8B-B14F-4D97-AF65-F5344CB8AC3E}">
        <p14:creationId xmlns:p14="http://schemas.microsoft.com/office/powerpoint/2010/main" val="4152532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itchFamily="17" charset="-128"/>
                <a:ea typeface="ＭＳ 明朝" pitchFamily="17" charset="-128"/>
              </a:rPr>
              <a:t>目的と進め方は</a:t>
            </a:r>
            <a:r>
              <a:rPr kumimoji="1" lang="ja-JP" altLang="en-US" sz="1050" dirty="0" smtClean="0">
                <a:latin typeface="ＭＳ 明朝" pitchFamily="17" charset="-128"/>
                <a:ea typeface="ＭＳ 明朝" pitchFamily="17" charset="-128"/>
              </a:rPr>
              <a:t>この資料の</a:t>
            </a:r>
            <a:r>
              <a:rPr kumimoji="1" lang="ja-JP" altLang="en-US" sz="1050" dirty="0" smtClean="0">
                <a:latin typeface="ＭＳ 明朝" pitchFamily="17" charset="-128"/>
                <a:ea typeface="ＭＳ 明朝" pitchFamily="17" charset="-128"/>
              </a:rPr>
              <a:t>とおりです。</a:t>
            </a:r>
            <a:endParaRPr kumimoji="1" lang="ja-JP" altLang="en-US" sz="1050" dirty="0">
              <a:latin typeface="ＭＳ 明朝" pitchFamily="17" charset="-128"/>
              <a:ea typeface="ＭＳ 明朝" pitchFamily="17" charset="-128"/>
            </a:endParaRP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2</a:t>
            </a:fld>
            <a:endParaRPr kumimoji="1" lang="ja-JP" altLang="en-US"/>
          </a:p>
        </p:txBody>
      </p:sp>
    </p:spTree>
    <p:extLst>
      <p:ext uri="{BB962C8B-B14F-4D97-AF65-F5344CB8AC3E}">
        <p14:creationId xmlns:p14="http://schemas.microsoft.com/office/powerpoint/2010/main" val="230289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itchFamily="17" charset="-128"/>
                <a:ea typeface="ＭＳ 明朝" pitchFamily="17" charset="-128"/>
              </a:rPr>
              <a:t>そもそもモチベーションとはなんでしょうか？</a:t>
            </a:r>
            <a:endParaRPr kumimoji="1" lang="ja-JP" altLang="en-US" sz="1050" dirty="0">
              <a:latin typeface="ＭＳ 明朝" pitchFamily="17" charset="-128"/>
              <a:ea typeface="ＭＳ 明朝" pitchFamily="17" charset="-128"/>
            </a:endParaRP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3</a:t>
            </a:fld>
            <a:endParaRPr kumimoji="1" lang="ja-JP" altLang="en-US"/>
          </a:p>
        </p:txBody>
      </p:sp>
    </p:spTree>
    <p:extLst>
      <p:ext uri="{BB962C8B-B14F-4D97-AF65-F5344CB8AC3E}">
        <p14:creationId xmlns:p14="http://schemas.microsoft.com/office/powerpoint/2010/main" val="1680489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モチベーションは「やる気」や「意欲」と言われています。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また、目標（報酬）などに向かって行動が引き起こされ、その行動を維持しようとする心の働きを示す言葉です。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同じような状況で、同じ指示や命令を受けても、反応や行動に違いが出ることがあります。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これらの行動の違いはモチベーションによるものといえます。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モチベーションには、３つのエネルギー要素があります。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（資料を</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読み上げ）</a:t>
            </a:r>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p:txBody>
      </p:sp>
      <p:sp>
        <p:nvSpPr>
          <p:cNvPr id="4" name="スライド番号プレースホルダ 3"/>
          <p:cNvSpPr>
            <a:spLocks noGrp="1"/>
          </p:cNvSpPr>
          <p:nvPr>
            <p:ph type="sldNum" sz="quarter" idx="10"/>
          </p:nvPr>
        </p:nvSpPr>
        <p:spPr/>
        <p:txBody>
          <a:bodyPr/>
          <a:lstStyle/>
          <a:p>
            <a:fld id="{BC4687C7-6C78-4643-91ED-33DC76E2B179}"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モチベーションは、個人の特性と、その人が置かれている環境との相互作用によって変化するもので、「やる気のある人」と「やる気のない人」と簡単に区別できるものではありません。</a:t>
            </a:r>
            <a:r>
              <a:rPr lang="ja-JP" altLang="ja-JP" sz="1050" dirty="0" smtClean="0">
                <a:effectLst/>
                <a:latin typeface="ＭＳ 明朝" panose="02020609040205080304" pitchFamily="17" charset="-128"/>
                <a:ea typeface="ＭＳ 明朝" panose="02020609040205080304" pitchFamily="17" charset="-128"/>
              </a:rPr>
              <a:t> </a:t>
            </a:r>
            <a:endParaRPr kumimoji="1" lang="ja-JP" altLang="en-US" sz="105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5</a:t>
            </a:fld>
            <a:endParaRPr kumimoji="1" lang="ja-JP" altLang="en-US"/>
          </a:p>
        </p:txBody>
      </p:sp>
    </p:spTree>
    <p:extLst>
      <p:ext uri="{BB962C8B-B14F-4D97-AF65-F5344CB8AC3E}">
        <p14:creationId xmlns:p14="http://schemas.microsoft.com/office/powerpoint/2010/main" val="2760516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なぜモチベーションが働くときに大切と言われるのでしょうか。</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現在、私たちの働き方は、他律的な労働から自律的な労働へ、言い換えると、他者の指揮・命令に従った働き方からある程度の裁量を与えられ自分自身の判断に基づく働き方へと大きく転換していると言われてい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個人の裁量が大きくなる分、各個人のモチベーションが影響してきます。</a:t>
            </a: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6</a:t>
            </a:fld>
            <a:endParaRPr kumimoji="1" lang="ja-JP" altLang="en-US"/>
          </a:p>
        </p:txBody>
      </p:sp>
    </p:spTree>
    <p:extLst>
      <p:ext uri="{BB962C8B-B14F-4D97-AF65-F5344CB8AC3E}">
        <p14:creationId xmlns:p14="http://schemas.microsoft.com/office/powerpoint/2010/main" val="185085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ここからは、働くことに関するモチベーションである、ワーク・モチベーションについて詳しくみていきましょう。</a:t>
            </a:r>
            <a:r>
              <a:rPr lang="ja-JP" altLang="ja-JP" sz="1050" dirty="0" smtClean="0">
                <a:effectLst/>
                <a:latin typeface="ＭＳ 明朝" panose="02020609040205080304" pitchFamily="17" charset="-128"/>
                <a:ea typeface="ＭＳ 明朝" panose="02020609040205080304" pitchFamily="17" charset="-128"/>
              </a:rPr>
              <a:t> </a:t>
            </a:r>
            <a:endParaRPr kumimoji="1" lang="ja-JP" altLang="en-US" sz="1050" dirty="0">
              <a:latin typeface="ＭＳ 明朝" pitchFamily="17" charset="-128"/>
              <a:ea typeface="ＭＳ 明朝" pitchFamily="17" charset="-128"/>
            </a:endParaRP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7</a:t>
            </a:fld>
            <a:endParaRPr kumimoji="1" lang="ja-JP" altLang="en-US"/>
          </a:p>
        </p:txBody>
      </p:sp>
    </p:spTree>
    <p:extLst>
      <p:ext uri="{BB962C8B-B14F-4D97-AF65-F5344CB8AC3E}">
        <p14:creationId xmlns:p14="http://schemas.microsoft.com/office/powerpoint/2010/main" val="2225986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この図はワーク・モチベーションの発生と変化を示したものです。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ワーク・モチベーションは「欲求」「価値」「感情」などのエネルギーから発生し、それらは外的環境要因から影響を受け、その性質を変えていきます。</a:t>
            </a:r>
          </a:p>
          <a:p>
            <a:endParaRPr kumimoji="1" lang="en-US" altLang="ja-JP"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8</a:t>
            </a:fld>
            <a:endParaRPr kumimoji="1" lang="ja-JP" altLang="en-US"/>
          </a:p>
        </p:txBody>
      </p:sp>
    </p:spTree>
    <p:extLst>
      <p:ext uri="{BB962C8B-B14F-4D97-AF65-F5344CB8AC3E}">
        <p14:creationId xmlns:p14="http://schemas.microsoft.com/office/powerpoint/2010/main" val="4158227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ワーク・モチベーションを発生させる３つのエネルギーを詳しくみてみましょう。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一つ目は「欲求」です。欲求とは、人の行動を起こし、持続させ、方向づけるような、人の内面にある根源的で潜在的な心理的エネルギーです。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欲求の分類や組合せをどのように捉えるかは理論家によって異なりますが、ほぼ共通しているものがこの</a:t>
            </a:r>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14</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項目です。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詳しくは配付資料を見て下さい。</a:t>
            </a:r>
          </a:p>
          <a:p>
            <a:pPr eaLnBrk="0" latinLnBrk="1" hangingPunct="0"/>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（参考資料の配付）</a:t>
            </a:r>
            <a:r>
              <a:rPr lang="ja-JP" altLang="ja-JP" sz="1050" dirty="0" smtClean="0">
                <a:effectLst/>
                <a:latin typeface="ＭＳ 明朝" panose="02020609040205080304" pitchFamily="17" charset="-128"/>
                <a:ea typeface="ＭＳ 明朝" panose="02020609040205080304" pitchFamily="17" charset="-128"/>
              </a:rPr>
              <a:t> </a:t>
            </a:r>
            <a:endParaRPr kumimoji="1" lang="en-US" altLang="ja-JP" sz="1050" dirty="0" smtClean="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BC4687C7-6C78-4643-91ED-33DC76E2B179}" type="slidenum">
              <a:rPr kumimoji="1" lang="ja-JP" altLang="en-US" smtClean="0"/>
              <a:pPr/>
              <a:t>9</a:t>
            </a:fld>
            <a:endParaRPr kumimoji="1" lang="ja-JP" altLang="en-US"/>
          </a:p>
        </p:txBody>
      </p:sp>
    </p:spTree>
    <p:extLst>
      <p:ext uri="{BB962C8B-B14F-4D97-AF65-F5344CB8AC3E}">
        <p14:creationId xmlns:p14="http://schemas.microsoft.com/office/powerpoint/2010/main" val="4165610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478F06B-706F-4DD8-852F-E2001672CF4E}"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38790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E8281C-2044-4DB5-9A4C-1B45907335A6}"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1369154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3E721D3-892C-4F1B-955B-9185EE12DFCE}"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2917832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F7215B-FA7C-44A2-9859-992C3966D828}"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93183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98774A-8B53-4B92-9FE9-5295658FC356}" type="datetime1">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202892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4C4D1FA-25C5-4DB3-B369-20A99C4B5233}" type="datetime1">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2012238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F39CFC4-72A3-4D7E-93FD-CBA38F2CB9AB}" type="datetime1">
              <a:rPr kumimoji="1" lang="ja-JP" altLang="en-US" smtClean="0"/>
              <a:t>2018/1/16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1262879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E7296E0-4B9F-4972-92FB-8661575ECB8A}" type="datetime1">
              <a:rPr kumimoji="1" lang="ja-JP" altLang="en-US" smtClean="0"/>
              <a:t>2018/1/16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2226333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E69EE5B-725A-48B0-BDBF-E93BB743E3FB}" type="datetime1">
              <a:rPr kumimoji="1" lang="ja-JP" altLang="en-US" smtClean="0"/>
              <a:t>2018/1/16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247883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5840CA-A97C-4FE5-8CCC-025064AE8EF5}" type="datetime1">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10078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6C40387-154D-497F-9AC0-E2EA8695E4E3}" type="datetime1">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2893468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52516-8EB4-48AD-9E14-A452AA271ED8}" type="datetime1">
              <a:rPr kumimoji="1" lang="ja-JP" altLang="en-US" smtClean="0"/>
              <a:t>2018/1/16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76504-08BD-401A-9F54-4C3E8398F7E1}" type="slidenum">
              <a:rPr kumimoji="1" lang="ja-JP" altLang="en-US" smtClean="0"/>
              <a:pPr/>
              <a:t>‹#›</a:t>
            </a:fld>
            <a:endParaRPr kumimoji="1" lang="ja-JP" altLang="en-US"/>
          </a:p>
        </p:txBody>
      </p:sp>
    </p:spTree>
    <p:extLst>
      <p:ext uri="{BB962C8B-B14F-4D97-AF65-F5344CB8AC3E}">
        <p14:creationId xmlns:p14="http://schemas.microsoft.com/office/powerpoint/2010/main" val="289833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hdl.handle.net/2115/50272"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hdl.handle.net/2115/50272"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hdl.handle.net/2115/5027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hdl.handle.net/2115/5027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sz="2800" dirty="0" smtClean="0"/>
              <a:t>キャリア講座</a:t>
            </a:r>
            <a:r>
              <a:rPr lang="ja-JP" altLang="en-US" sz="2800" dirty="0" smtClean="0"/>
              <a:t>　資料</a:t>
            </a:r>
            <a:r>
              <a:rPr kumimoji="1" lang="en-US" altLang="ja-JP" dirty="0" smtClean="0"/>
              <a:t/>
            </a:r>
            <a:br>
              <a:rPr kumimoji="1" lang="en-US" altLang="ja-JP" dirty="0" smtClean="0"/>
            </a:br>
            <a:r>
              <a:rPr kumimoji="1" lang="ja-JP" altLang="en-US" dirty="0" smtClean="0"/>
              <a:t>～働くためのモチベーション～</a:t>
            </a:r>
            <a:endParaRPr kumimoji="1" lang="ja-JP" altLang="en-US" dirty="0"/>
          </a:p>
        </p:txBody>
      </p:sp>
      <p:sp>
        <p:nvSpPr>
          <p:cNvPr id="3" name="サブタイトル 2"/>
          <p:cNvSpPr>
            <a:spLocks noGrp="1"/>
          </p:cNvSpPr>
          <p:nvPr>
            <p:ph type="subTitle" idx="1"/>
          </p:nvPr>
        </p:nvSpPr>
        <p:spPr/>
        <p:txBody>
          <a:bodyPr/>
          <a:lstStyle/>
          <a:p>
            <a:r>
              <a:rPr lang="ja-JP" altLang="en-US" dirty="0" smtClean="0"/>
              <a:t>　</a:t>
            </a:r>
            <a:r>
              <a:rPr kumimoji="1" lang="ja-JP" altLang="en-US" dirty="0" smtClean="0"/>
              <a:t>年　　月　　日</a:t>
            </a:r>
            <a:endParaRPr kumimoji="1" lang="ja-JP" altLang="en-US" dirty="0"/>
          </a:p>
        </p:txBody>
      </p:sp>
    </p:spTree>
    <p:extLst>
      <p:ext uri="{BB962C8B-B14F-4D97-AF65-F5344CB8AC3E}">
        <p14:creationId xmlns:p14="http://schemas.microsoft.com/office/powerpoint/2010/main" val="4294213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「価値」という認知的エネルギー</a:t>
            </a:r>
            <a:endParaRPr kumimoji="1" lang="ja-JP" altLang="en-US" dirty="0"/>
          </a:p>
        </p:txBody>
      </p:sp>
      <p:sp>
        <p:nvSpPr>
          <p:cNvPr id="3" name="コンテンツ プレースホルダー 2"/>
          <p:cNvSpPr>
            <a:spLocks noGrp="1"/>
          </p:cNvSpPr>
          <p:nvPr>
            <p:ph idx="1"/>
          </p:nvPr>
        </p:nvSpPr>
        <p:spPr>
          <a:xfrm>
            <a:off x="683568" y="1600200"/>
            <a:ext cx="7632848" cy="3701008"/>
          </a:xfrm>
        </p:spPr>
        <p:txBody>
          <a:bodyPr>
            <a:normAutofit/>
          </a:bodyPr>
          <a:lstStyle/>
          <a:p>
            <a:pPr marL="0" indent="0">
              <a:buNone/>
            </a:pPr>
            <a:r>
              <a:rPr kumimoji="1" lang="ja-JP" altLang="en-US" sz="2800" dirty="0" smtClean="0"/>
              <a:t>認知的な価値とは、対象となる活動が、主体にとってどのような意味を持っているか、主観的な解釈や評価のこと</a:t>
            </a:r>
            <a:endParaRPr kumimoji="1" lang="en-US" altLang="ja-JP" dirty="0" smtClean="0"/>
          </a:p>
          <a:p>
            <a:pPr marL="0" indent="0">
              <a:buNone/>
            </a:pPr>
            <a:endParaRPr kumimoji="1" lang="en-US" altLang="ja-JP" sz="1200" dirty="0" smtClean="0"/>
          </a:p>
          <a:p>
            <a:pPr marL="0" indent="0">
              <a:buNone/>
            </a:pPr>
            <a:r>
              <a:rPr kumimoji="1" lang="ja-JP" altLang="en-US" sz="2200" dirty="0" smtClean="0"/>
              <a:t>　①経済価値（報酬）</a:t>
            </a:r>
            <a:endParaRPr kumimoji="1" lang="en-US" altLang="ja-JP" sz="2200" dirty="0" smtClean="0"/>
          </a:p>
          <a:p>
            <a:pPr marL="0" indent="0">
              <a:buNone/>
            </a:pPr>
            <a:r>
              <a:rPr lang="ja-JP" altLang="en-US" sz="2200" dirty="0" smtClean="0"/>
              <a:t>　②興味価値</a:t>
            </a:r>
            <a:endParaRPr lang="en-US" altLang="ja-JP" sz="2200" dirty="0" smtClean="0"/>
          </a:p>
          <a:p>
            <a:pPr marL="0" indent="0">
              <a:buNone/>
            </a:pPr>
            <a:r>
              <a:rPr kumimoji="1" lang="ja-JP" altLang="en-US" sz="2200" dirty="0" smtClean="0"/>
              <a:t>　③有用性価値</a:t>
            </a:r>
            <a:endParaRPr kumimoji="1" lang="en-US" altLang="ja-JP" sz="2200" dirty="0" smtClean="0"/>
          </a:p>
          <a:p>
            <a:pPr marL="0" indent="0">
              <a:buNone/>
            </a:pPr>
            <a:r>
              <a:rPr lang="ja-JP" altLang="en-US" sz="2200" dirty="0" smtClean="0"/>
              <a:t>　④関係価値</a:t>
            </a:r>
            <a:endParaRPr lang="en-US" altLang="ja-JP" sz="2200" dirty="0" smtClean="0"/>
          </a:p>
          <a:p>
            <a:pPr marL="0" indent="0">
              <a:buNone/>
            </a:pPr>
            <a:r>
              <a:rPr kumimoji="1" lang="ja-JP" altLang="en-US" sz="2200" dirty="0" smtClean="0"/>
              <a:t>　⑤職業に対する精神性</a:t>
            </a:r>
            <a:endParaRPr kumimoji="1" lang="en-US" altLang="ja-JP" sz="2200" dirty="0" smtClean="0"/>
          </a:p>
          <a:p>
            <a:pPr marL="0" indent="0">
              <a:buNone/>
            </a:pPr>
            <a:endParaRPr lang="en-US" altLang="ja-JP" sz="1050" dirty="0" smtClean="0"/>
          </a:p>
        </p:txBody>
      </p:sp>
      <p:sp>
        <p:nvSpPr>
          <p:cNvPr id="4" name="正方形/長方形 3"/>
          <p:cNvSpPr/>
          <p:nvPr/>
        </p:nvSpPr>
        <p:spPr>
          <a:xfrm>
            <a:off x="2589603" y="6331898"/>
            <a:ext cx="655439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出典</a:t>
            </a:r>
            <a:r>
              <a:rPr lang="ja-JP" altLang="en-US" sz="1050" dirty="0" smtClean="0">
                <a:solidFill>
                  <a:schemeClr val="tx1"/>
                </a:solidFill>
              </a:rPr>
              <a:t>：齋藤義明：「職業人生のモチベーション－源泉、長期波動、自己調整に関する考察－」（</a:t>
            </a:r>
            <a:r>
              <a:rPr lang="en-US" altLang="ja-JP" sz="1050" dirty="0">
                <a:solidFill>
                  <a:schemeClr val="tx1"/>
                </a:solidFill>
                <a:hlinkClick r:id="rId3"/>
              </a:rPr>
              <a:t>http://</a:t>
            </a:r>
            <a:r>
              <a:rPr lang="en-US" altLang="ja-JP" sz="1050" dirty="0" smtClean="0">
                <a:solidFill>
                  <a:schemeClr val="tx1"/>
                </a:solidFill>
                <a:hlinkClick r:id="rId3"/>
              </a:rPr>
              <a:t>hdl.handle.net/2115/50272</a:t>
            </a:r>
            <a:r>
              <a:rPr lang="ja-JP" altLang="en-US" sz="1050" dirty="0" smtClean="0">
                <a:solidFill>
                  <a:schemeClr val="tx1"/>
                </a:solidFill>
              </a:rPr>
              <a:t>　</a:t>
            </a:r>
            <a:r>
              <a:rPr lang="ja-JP" altLang="en-US" sz="1050" dirty="0" smtClean="0">
                <a:solidFill>
                  <a:schemeClr val="tx1"/>
                </a:solidFill>
                <a:latin typeface="+mn-ea"/>
              </a:rPr>
              <a:t>アクセス日</a:t>
            </a:r>
            <a:r>
              <a:rPr lang="en-US" altLang="ja-JP" sz="1050" dirty="0" smtClean="0">
                <a:solidFill>
                  <a:schemeClr val="tx1"/>
                </a:solidFill>
                <a:latin typeface="+mn-ea"/>
              </a:rPr>
              <a:t>2017.2.10</a:t>
            </a:r>
            <a:r>
              <a:rPr lang="ja-JP" altLang="en-US" sz="1050" dirty="0" smtClean="0">
                <a:solidFill>
                  <a:schemeClr val="tx1"/>
                </a:solidFill>
                <a:latin typeface="+mn-ea"/>
              </a:rPr>
              <a:t>）</a:t>
            </a:r>
            <a:r>
              <a:rPr lang="en-US" altLang="ja-JP" sz="1050" dirty="0" smtClean="0">
                <a:solidFill>
                  <a:schemeClr val="tx1"/>
                </a:solidFill>
                <a:latin typeface="+mn-ea"/>
              </a:rPr>
              <a:t> </a:t>
            </a:r>
          </a:p>
        </p:txBody>
      </p:sp>
      <p:sp>
        <p:nvSpPr>
          <p:cNvPr id="5" name="テキスト ボックス 4"/>
          <p:cNvSpPr txBox="1"/>
          <p:nvPr/>
        </p:nvSpPr>
        <p:spPr>
          <a:xfrm>
            <a:off x="395536" y="5416188"/>
            <a:ext cx="8496944" cy="446276"/>
          </a:xfrm>
          <a:prstGeom prst="rect">
            <a:avLst/>
          </a:prstGeom>
          <a:noFill/>
          <a:ln>
            <a:solidFill>
              <a:schemeClr val="accent1"/>
            </a:solidFill>
          </a:ln>
        </p:spPr>
        <p:txBody>
          <a:bodyPr wrap="square" rtlCol="0">
            <a:spAutoFit/>
          </a:bodyPr>
          <a:lstStyle/>
          <a:p>
            <a:r>
              <a:rPr lang="ja-JP" altLang="en-US" sz="2300" dirty="0"/>
              <a:t>～自らの特性や目標に合わせて価値の選択を行うことが重要</a:t>
            </a:r>
            <a:r>
              <a:rPr lang="ja-JP" altLang="en-US" sz="2300" dirty="0" smtClean="0"/>
              <a:t>～</a:t>
            </a:r>
            <a:endParaRPr lang="ja-JP" altLang="en-US" sz="2300" dirty="0"/>
          </a:p>
        </p:txBody>
      </p:sp>
    </p:spTree>
    <p:extLst>
      <p:ext uri="{BB962C8B-B14F-4D97-AF65-F5344CB8AC3E}">
        <p14:creationId xmlns:p14="http://schemas.microsoft.com/office/powerpoint/2010/main" val="1982414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6585" y="116632"/>
            <a:ext cx="8229600" cy="1143000"/>
          </a:xfrm>
        </p:spPr>
        <p:txBody>
          <a:bodyPr>
            <a:normAutofit/>
          </a:bodyPr>
          <a:lstStyle/>
          <a:p>
            <a:r>
              <a:rPr kumimoji="1" lang="ja-JP" altLang="en-US" sz="4000" dirty="0" smtClean="0"/>
              <a:t>「感情」の影響力</a:t>
            </a:r>
            <a:endParaRPr kumimoji="1" lang="ja-JP" altLang="en-US" sz="4000" dirty="0"/>
          </a:p>
        </p:txBody>
      </p:sp>
      <p:sp>
        <p:nvSpPr>
          <p:cNvPr id="3" name="コンテンツ プレースホルダー 2"/>
          <p:cNvSpPr>
            <a:spLocks noGrp="1"/>
          </p:cNvSpPr>
          <p:nvPr>
            <p:ph idx="1"/>
          </p:nvPr>
        </p:nvSpPr>
        <p:spPr>
          <a:xfrm>
            <a:off x="457200" y="1600200"/>
            <a:ext cx="8435280" cy="4525963"/>
          </a:xfrm>
        </p:spPr>
        <p:txBody>
          <a:bodyPr>
            <a:normAutofit/>
          </a:bodyPr>
          <a:lstStyle/>
          <a:p>
            <a:r>
              <a:rPr kumimoji="1" lang="ja-JP" altLang="en-US" sz="2800" dirty="0" smtClean="0"/>
              <a:t>人の行動は、感情に左右される面がある</a:t>
            </a:r>
            <a:endParaRPr kumimoji="1" lang="ja-JP" alt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845" y="3268960"/>
            <a:ext cx="2304256"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角丸四角形 3"/>
          <p:cNvSpPr/>
          <p:nvPr/>
        </p:nvSpPr>
        <p:spPr>
          <a:xfrm>
            <a:off x="2475311" y="3481699"/>
            <a:ext cx="6282417" cy="219624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2400" dirty="0" smtClean="0">
                <a:solidFill>
                  <a:schemeClr val="tx1"/>
                </a:solidFill>
              </a:rPr>
              <a:t>目標達成に向けて、行動を起こしたり</a:t>
            </a:r>
            <a:r>
              <a:rPr lang="ja-JP" altLang="en-US" sz="2400" dirty="0" smtClean="0">
                <a:solidFill>
                  <a:schemeClr val="tx1"/>
                </a:solidFill>
              </a:rPr>
              <a:t>、維持したり、調整したりする段階において、感情が極端に高まりすぎることは、目標達成に向けた行動を阻害する場合もある</a:t>
            </a:r>
            <a:endParaRPr kumimoji="1" lang="ja-JP" altLang="en-US" sz="2400" dirty="0">
              <a:solidFill>
                <a:schemeClr val="tx1"/>
              </a:solidFill>
            </a:endParaRPr>
          </a:p>
        </p:txBody>
      </p:sp>
    </p:spTree>
    <p:extLst>
      <p:ext uri="{BB962C8B-B14F-4D97-AF65-F5344CB8AC3E}">
        <p14:creationId xmlns:p14="http://schemas.microsoft.com/office/powerpoint/2010/main" val="3395419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ワーク・モチベーションの時間軸</a:t>
            </a:r>
            <a:endParaRPr kumimoji="1" lang="ja-JP" altLang="en-US" sz="4000" dirty="0"/>
          </a:p>
        </p:txBody>
      </p:sp>
      <p:graphicFrame>
        <p:nvGraphicFramePr>
          <p:cNvPr id="7" name="図表 6"/>
          <p:cNvGraphicFramePr/>
          <p:nvPr>
            <p:extLst>
              <p:ext uri="{D42A27DB-BD31-4B8C-83A1-F6EECF244321}">
                <p14:modId xmlns:p14="http://schemas.microsoft.com/office/powerpoint/2010/main" val="2359154821"/>
              </p:ext>
            </p:extLst>
          </p:nvPr>
        </p:nvGraphicFramePr>
        <p:xfrm>
          <a:off x="467544" y="1268760"/>
          <a:ext cx="8208912"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正方形/長方形 8"/>
          <p:cNvSpPr/>
          <p:nvPr/>
        </p:nvSpPr>
        <p:spPr>
          <a:xfrm>
            <a:off x="2591272" y="6420511"/>
            <a:ext cx="65527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出典</a:t>
            </a:r>
            <a:r>
              <a:rPr lang="ja-JP" altLang="en-US" sz="1050" dirty="0" smtClean="0">
                <a:solidFill>
                  <a:schemeClr val="tx1"/>
                </a:solidFill>
              </a:rPr>
              <a:t>：齋藤義明：「職業人生のモチベーション－源泉、長期波動、自己調整に関する考察－」（</a:t>
            </a:r>
            <a:r>
              <a:rPr lang="en-US" altLang="ja-JP" sz="1050" dirty="0">
                <a:solidFill>
                  <a:schemeClr val="tx1"/>
                </a:solidFill>
                <a:hlinkClick r:id="rId8"/>
              </a:rPr>
              <a:t>http://</a:t>
            </a:r>
            <a:r>
              <a:rPr lang="en-US" altLang="ja-JP" sz="1050" dirty="0" smtClean="0">
                <a:solidFill>
                  <a:schemeClr val="tx1"/>
                </a:solidFill>
                <a:hlinkClick r:id="rId8"/>
              </a:rPr>
              <a:t>hdl.handle.net/2115/50272</a:t>
            </a:r>
            <a:r>
              <a:rPr lang="ja-JP" altLang="en-US" sz="1050" dirty="0" smtClean="0">
                <a:solidFill>
                  <a:schemeClr val="tx1"/>
                </a:solidFill>
              </a:rPr>
              <a:t>　</a:t>
            </a:r>
            <a:r>
              <a:rPr lang="ja-JP" altLang="en-US" sz="1050" dirty="0" smtClean="0">
                <a:solidFill>
                  <a:schemeClr val="tx1"/>
                </a:solidFill>
                <a:latin typeface="+mn-ea"/>
              </a:rPr>
              <a:t>アクセス日</a:t>
            </a:r>
            <a:r>
              <a:rPr lang="en-US" altLang="ja-JP" sz="1050" dirty="0" smtClean="0">
                <a:solidFill>
                  <a:schemeClr val="tx1"/>
                </a:solidFill>
                <a:latin typeface="+mn-ea"/>
              </a:rPr>
              <a:t>2017.2.10</a:t>
            </a:r>
            <a:r>
              <a:rPr lang="ja-JP" altLang="en-US" sz="1050" dirty="0" smtClean="0">
                <a:solidFill>
                  <a:schemeClr val="tx1"/>
                </a:solidFill>
                <a:latin typeface="+mn-ea"/>
              </a:rPr>
              <a:t>）</a:t>
            </a:r>
            <a:r>
              <a:rPr lang="en-US" altLang="ja-JP" sz="1050" dirty="0" smtClean="0">
                <a:solidFill>
                  <a:schemeClr val="tx1"/>
                </a:solidFill>
                <a:latin typeface="+mn-ea"/>
              </a:rPr>
              <a:t> </a:t>
            </a:r>
          </a:p>
        </p:txBody>
      </p:sp>
    </p:spTree>
    <p:extLst>
      <p:ext uri="{BB962C8B-B14F-4D97-AF65-F5344CB8AC3E}">
        <p14:creationId xmlns:p14="http://schemas.microsoft.com/office/powerpoint/2010/main" val="3433651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2492896"/>
            <a:ext cx="7776864" cy="1143000"/>
          </a:xfrm>
        </p:spPr>
        <p:txBody>
          <a:bodyPr>
            <a:noAutofit/>
          </a:bodyPr>
          <a:lstStyle/>
          <a:p>
            <a:pPr algn="l"/>
            <a:r>
              <a:rPr lang="ja-JP" altLang="en-US" sz="4000" dirty="0" smtClean="0"/>
              <a:t>３   </a:t>
            </a:r>
            <a:r>
              <a:rPr kumimoji="1" lang="ja-JP" altLang="en-US" sz="4000" dirty="0" smtClean="0"/>
              <a:t>ワーク・モチベーションを</a:t>
            </a:r>
            <a:r>
              <a:rPr kumimoji="1" lang="en-US" altLang="ja-JP" sz="4000" dirty="0" smtClean="0"/>
              <a:t/>
            </a:r>
            <a:br>
              <a:rPr kumimoji="1" lang="en-US" altLang="ja-JP" sz="4000" dirty="0" smtClean="0"/>
            </a:br>
            <a:r>
              <a:rPr kumimoji="1" lang="ja-JP" altLang="en-US" sz="4000" dirty="0" smtClean="0"/>
              <a:t>　   高めるヒント</a:t>
            </a:r>
            <a:endParaRPr kumimoji="1" lang="ja-JP" altLang="en-US" sz="4000" dirty="0"/>
          </a:p>
        </p:txBody>
      </p:sp>
    </p:spTree>
    <p:extLst>
      <p:ext uri="{BB962C8B-B14F-4D97-AF65-F5344CB8AC3E}">
        <p14:creationId xmlns:p14="http://schemas.microsoft.com/office/powerpoint/2010/main" val="200081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8588" y="260648"/>
            <a:ext cx="7632848" cy="1143000"/>
          </a:xfrm>
        </p:spPr>
        <p:txBody>
          <a:bodyPr>
            <a:noAutofit/>
          </a:bodyPr>
          <a:lstStyle/>
          <a:p>
            <a:r>
              <a:rPr lang="ja-JP" altLang="en-US" sz="3800" dirty="0" smtClean="0"/>
              <a:t>ワーク・モチベーションを</a:t>
            </a:r>
            <a:r>
              <a:rPr lang="en-US" altLang="ja-JP" sz="3800" dirty="0" smtClean="0"/>
              <a:t/>
            </a:r>
            <a:br>
              <a:rPr lang="en-US" altLang="ja-JP" sz="3800" dirty="0" smtClean="0"/>
            </a:br>
            <a:r>
              <a:rPr lang="ja-JP" altLang="en-US" sz="3800" dirty="0" smtClean="0"/>
              <a:t>高めたり低めたりする過程</a:t>
            </a:r>
            <a:endParaRPr kumimoji="1" lang="ja-JP" altLang="en-US" sz="38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032513406"/>
              </p:ext>
            </p:extLst>
          </p:nvPr>
        </p:nvGraphicFramePr>
        <p:xfrm>
          <a:off x="467544" y="1844824"/>
          <a:ext cx="8229600" cy="4362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テキスト ボックス 5"/>
          <p:cNvSpPr txBox="1"/>
          <p:nvPr/>
        </p:nvSpPr>
        <p:spPr>
          <a:xfrm>
            <a:off x="3853546" y="6553470"/>
            <a:ext cx="5256584" cy="253916"/>
          </a:xfrm>
          <a:prstGeom prst="rect">
            <a:avLst/>
          </a:prstGeom>
          <a:noFill/>
        </p:spPr>
        <p:txBody>
          <a:bodyPr wrap="square" rtlCol="0">
            <a:spAutoFit/>
          </a:bodyPr>
          <a:lstStyle/>
          <a:p>
            <a:r>
              <a:rPr lang="ja-JP" altLang="en-US" sz="1050" dirty="0">
                <a:latin typeface="+mn-ea"/>
              </a:rPr>
              <a:t>出典</a:t>
            </a:r>
            <a:r>
              <a:rPr lang="ja-JP" altLang="en-US" sz="1050" dirty="0" smtClean="0">
                <a:latin typeface="+mn-ea"/>
              </a:rPr>
              <a:t>：柳澤さおり・田原直美：「はじめて学ぶ産業・組織心理学」白桃書房（</a:t>
            </a:r>
            <a:r>
              <a:rPr lang="en-US" altLang="ja-JP" sz="1050" dirty="0" smtClean="0">
                <a:latin typeface="+mn-ea"/>
              </a:rPr>
              <a:t>2015</a:t>
            </a:r>
            <a:r>
              <a:rPr lang="ja-JP" altLang="en-US" sz="1050" dirty="0" smtClean="0">
                <a:latin typeface="+mn-ea"/>
              </a:rPr>
              <a:t>）</a:t>
            </a:r>
            <a:endParaRPr lang="en-US" altLang="ja-JP" sz="1050" dirty="0">
              <a:latin typeface="+mn-ea"/>
            </a:endParaRPr>
          </a:p>
        </p:txBody>
      </p:sp>
      <p:sp>
        <p:nvSpPr>
          <p:cNvPr id="3" name="テキスト ボックス 2"/>
          <p:cNvSpPr txBox="1"/>
          <p:nvPr/>
        </p:nvSpPr>
        <p:spPr>
          <a:xfrm>
            <a:off x="992085" y="3501008"/>
            <a:ext cx="1146652" cy="338554"/>
          </a:xfrm>
          <a:prstGeom prst="rect">
            <a:avLst/>
          </a:prstGeom>
          <a:noFill/>
        </p:spPr>
        <p:txBody>
          <a:bodyPr wrap="square" rtlCol="0">
            <a:spAutoFit/>
          </a:bodyPr>
          <a:lstStyle/>
          <a:p>
            <a:r>
              <a:rPr kumimoji="1" lang="ja-JP" altLang="en-US" sz="1600" dirty="0" smtClean="0">
                <a:solidFill>
                  <a:schemeClr val="bg1"/>
                </a:solidFill>
              </a:rPr>
              <a:t>こうへい</a:t>
            </a:r>
            <a:endParaRPr kumimoji="1" lang="ja-JP" altLang="en-US" sz="1600" dirty="0">
              <a:solidFill>
                <a:schemeClr val="bg1"/>
              </a:solidFill>
            </a:endParaRPr>
          </a:p>
        </p:txBody>
      </p:sp>
    </p:spTree>
    <p:extLst>
      <p:ext uri="{BB962C8B-B14F-4D97-AF65-F5344CB8AC3E}">
        <p14:creationId xmlns:p14="http://schemas.microsoft.com/office/powerpoint/2010/main" val="514912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856984" cy="1143000"/>
          </a:xfrm>
        </p:spPr>
        <p:txBody>
          <a:bodyPr>
            <a:noAutofit/>
          </a:bodyPr>
          <a:lstStyle/>
          <a:p>
            <a:pPr eaLnBrk="1" fontAlgn="auto" hangingPunct="1">
              <a:spcAft>
                <a:spcPts val="0"/>
              </a:spcAft>
              <a:defRPr/>
            </a:pPr>
            <a:r>
              <a:rPr lang="ja-JP" altLang="en-US" sz="3200" dirty="0" smtClean="0"/>
              <a:t>ワーク・モチベーションを高めるヒント</a:t>
            </a:r>
          </a:p>
        </p:txBody>
      </p:sp>
      <p:sp>
        <p:nvSpPr>
          <p:cNvPr id="3" name="コンテンツ プレースホルダー 2"/>
          <p:cNvSpPr>
            <a:spLocks noGrp="1"/>
          </p:cNvSpPr>
          <p:nvPr>
            <p:ph idx="1"/>
          </p:nvPr>
        </p:nvSpPr>
        <p:spPr>
          <a:xfrm>
            <a:off x="755576" y="2132856"/>
            <a:ext cx="7776864" cy="2016224"/>
          </a:xfrm>
        </p:spPr>
        <p:txBody>
          <a:bodyPr rtlCol="0">
            <a:normAutofit/>
          </a:bodyPr>
          <a:lstStyle/>
          <a:p>
            <a:pPr eaLnBrk="1" fontAlgn="auto" hangingPunct="1">
              <a:spcAft>
                <a:spcPts val="0"/>
              </a:spcAft>
              <a:buFont typeface="Wingdings" panose="05000000000000000000" pitchFamily="2" charset="2"/>
              <a:buChar char="l"/>
              <a:defRPr/>
            </a:pPr>
            <a:r>
              <a:rPr lang="ja-JP" altLang="en-US" sz="2600" dirty="0" smtClean="0"/>
              <a:t>自分の価値観と担当している仕事の内容や進め方が合っている</a:t>
            </a:r>
            <a:endParaRPr lang="en-US" altLang="ja-JP" sz="2600" dirty="0" smtClean="0"/>
          </a:p>
          <a:p>
            <a:pPr eaLnBrk="1" fontAlgn="auto" hangingPunct="1">
              <a:spcAft>
                <a:spcPts val="0"/>
              </a:spcAft>
              <a:buFont typeface="Wingdings" panose="05000000000000000000" pitchFamily="2" charset="2"/>
              <a:buChar char="l"/>
              <a:defRPr/>
            </a:pPr>
            <a:r>
              <a:rPr lang="ja-JP" altLang="en-US" sz="2600" dirty="0" smtClean="0"/>
              <a:t>自分の強みが発揮できている</a:t>
            </a:r>
            <a:endParaRPr lang="en-US" altLang="ja-JP" sz="2600" dirty="0" smtClean="0"/>
          </a:p>
          <a:p>
            <a:pPr eaLnBrk="1" fontAlgn="auto" hangingPunct="1">
              <a:spcAft>
                <a:spcPts val="0"/>
              </a:spcAft>
              <a:buFont typeface="Wingdings" panose="05000000000000000000" pitchFamily="2" charset="2"/>
              <a:buChar char="l"/>
              <a:defRPr/>
            </a:pPr>
            <a:r>
              <a:rPr lang="ja-JP" altLang="en-US" sz="2600" dirty="0" smtClean="0"/>
              <a:t>仕事</a:t>
            </a:r>
            <a:r>
              <a:rPr lang="ja-JP" altLang="en-US" sz="2600" smtClean="0"/>
              <a:t>に対して見通し</a:t>
            </a:r>
            <a:r>
              <a:rPr lang="ja-JP" altLang="en-US" sz="2600" dirty="0" smtClean="0"/>
              <a:t>がたてられる</a:t>
            </a:r>
          </a:p>
        </p:txBody>
      </p:sp>
      <p:sp>
        <p:nvSpPr>
          <p:cNvPr id="4" name="Text Box 16"/>
          <p:cNvSpPr txBox="1">
            <a:spLocks noChangeArrowheads="1"/>
          </p:cNvSpPr>
          <p:nvPr/>
        </p:nvSpPr>
        <p:spPr bwMode="auto">
          <a:xfrm>
            <a:off x="4283968" y="6539698"/>
            <a:ext cx="4860032"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r>
              <a:rPr lang="ja-JP" altLang="en-US" sz="1050" dirty="0" smtClean="0">
                <a:latin typeface="+mn-ea"/>
                <a:ea typeface="+mn-ea"/>
              </a:rPr>
              <a:t>出典：鳥越慎二：「メンタリティマネジメント」東洋経済新報社（</a:t>
            </a:r>
            <a:r>
              <a:rPr lang="en-US" altLang="ja-JP" sz="1050" dirty="0" smtClean="0">
                <a:latin typeface="+mn-ea"/>
                <a:ea typeface="+mn-ea"/>
              </a:rPr>
              <a:t>2013</a:t>
            </a:r>
            <a:r>
              <a:rPr lang="ja-JP" altLang="en-US" sz="1050" dirty="0" smtClean="0">
                <a:latin typeface="+mn-ea"/>
                <a:ea typeface="+mn-ea"/>
              </a:rPr>
              <a:t>）</a:t>
            </a:r>
            <a:endParaRPr lang="ja-JP" altLang="en-US" sz="1050" dirty="0">
              <a:latin typeface="+mn-ea"/>
              <a:ea typeface="+mn-ea"/>
            </a:endParaRPr>
          </a:p>
        </p:txBody>
      </p:sp>
      <p:sp>
        <p:nvSpPr>
          <p:cNvPr id="5" name="テキスト ボックス 4"/>
          <p:cNvSpPr txBox="1"/>
          <p:nvPr/>
        </p:nvSpPr>
        <p:spPr>
          <a:xfrm>
            <a:off x="395536" y="1556792"/>
            <a:ext cx="8748464" cy="523220"/>
          </a:xfrm>
          <a:prstGeom prst="rect">
            <a:avLst/>
          </a:prstGeom>
          <a:noFill/>
        </p:spPr>
        <p:txBody>
          <a:bodyPr wrap="square" rtlCol="0">
            <a:spAutoFit/>
          </a:bodyPr>
          <a:lstStyle/>
          <a:p>
            <a:r>
              <a:rPr lang="ja-JP" altLang="en-US" sz="2800" dirty="0"/>
              <a:t>ワーク・</a:t>
            </a:r>
            <a:r>
              <a:rPr lang="ja-JP" altLang="en-US" sz="2800" dirty="0" smtClean="0"/>
              <a:t>モチベーションを高めるためには・・・</a:t>
            </a:r>
            <a:endParaRPr kumimoji="1" lang="ja-JP" altLang="en-US" sz="2800" dirty="0"/>
          </a:p>
        </p:txBody>
      </p:sp>
      <p:sp>
        <p:nvSpPr>
          <p:cNvPr id="6" name="角丸四角形 5"/>
          <p:cNvSpPr/>
          <p:nvPr/>
        </p:nvSpPr>
        <p:spPr>
          <a:xfrm>
            <a:off x="527085" y="4365104"/>
            <a:ext cx="7933347" cy="187220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smtClean="0">
                <a:solidFill>
                  <a:schemeClr val="tx1"/>
                </a:solidFill>
              </a:rPr>
              <a:t>再度確認しましょう</a:t>
            </a:r>
            <a:endParaRPr kumimoji="1" lang="en-US" altLang="ja-JP" sz="2400" dirty="0" smtClean="0">
              <a:solidFill>
                <a:schemeClr val="tx1"/>
              </a:solidFill>
            </a:endParaRPr>
          </a:p>
          <a:p>
            <a:endParaRPr kumimoji="1" lang="en-US" altLang="ja-JP" sz="2000" dirty="0" smtClean="0">
              <a:solidFill>
                <a:schemeClr val="tx1"/>
              </a:solidFill>
            </a:endParaRPr>
          </a:p>
          <a:p>
            <a:r>
              <a:rPr lang="ja-JP" altLang="en-US" sz="2000" dirty="0" smtClean="0">
                <a:solidFill>
                  <a:schemeClr val="tx1"/>
                </a:solidFill>
              </a:rPr>
              <a:t>・自分自身のワーク・モチベーションに変化はありませんか</a:t>
            </a:r>
            <a:endParaRPr lang="en-US" altLang="ja-JP" sz="2000" dirty="0" smtClean="0">
              <a:solidFill>
                <a:schemeClr val="tx1"/>
              </a:solidFill>
            </a:endParaRPr>
          </a:p>
          <a:p>
            <a:pPr marL="266700" indent="-266700"/>
            <a:r>
              <a:rPr kumimoji="1" lang="ja-JP" altLang="en-US" sz="2000" dirty="0" smtClean="0">
                <a:solidFill>
                  <a:schemeClr val="tx1"/>
                </a:solidFill>
              </a:rPr>
              <a:t>・復職を見据えて、ワーク・モチベーションを高めるための手立てを検討してみましょう</a:t>
            </a:r>
            <a:endParaRPr kumimoji="1" lang="ja-JP" altLang="en-US" sz="2000" dirty="0">
              <a:solidFill>
                <a:schemeClr val="tx1"/>
              </a:solidFill>
            </a:endParaRPr>
          </a:p>
        </p:txBody>
      </p:sp>
    </p:spTree>
    <p:extLst>
      <p:ext uri="{BB962C8B-B14F-4D97-AF65-F5344CB8AC3E}">
        <p14:creationId xmlns:p14="http://schemas.microsoft.com/office/powerpoint/2010/main" val="350763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60648"/>
            <a:ext cx="9144000" cy="735360"/>
          </a:xfrm>
        </p:spPr>
        <p:txBody>
          <a:bodyPr>
            <a:noAutofit/>
          </a:bodyPr>
          <a:lstStyle/>
          <a:p>
            <a:pPr algn="ctr" eaLnBrk="1" fontAlgn="auto" hangingPunct="1">
              <a:spcAft>
                <a:spcPts val="0"/>
              </a:spcAft>
              <a:defRPr/>
            </a:pPr>
            <a:r>
              <a:rPr lang="ja-JP" altLang="en-US" sz="3800" dirty="0" smtClean="0"/>
              <a:t>ワーク・モチベーション</a:t>
            </a:r>
            <a:r>
              <a:rPr lang="en-US" altLang="ja-JP" sz="3800" dirty="0" smtClean="0"/>
              <a:t/>
            </a:r>
            <a:br>
              <a:rPr lang="en-US" altLang="ja-JP" sz="3800" dirty="0" smtClean="0"/>
            </a:br>
            <a:r>
              <a:rPr lang="ja-JP" altLang="en-US" sz="3800" dirty="0" smtClean="0"/>
              <a:t>年代による違い</a:t>
            </a:r>
          </a:p>
        </p:txBody>
      </p:sp>
      <p:sp>
        <p:nvSpPr>
          <p:cNvPr id="3" name="コンテンツ プレースホルダー 2"/>
          <p:cNvSpPr>
            <a:spLocks noGrp="1"/>
          </p:cNvSpPr>
          <p:nvPr>
            <p:ph idx="1"/>
          </p:nvPr>
        </p:nvSpPr>
        <p:spPr>
          <a:xfrm>
            <a:off x="395536" y="1196752"/>
            <a:ext cx="8496175" cy="5480936"/>
          </a:xfrm>
        </p:spPr>
        <p:txBody>
          <a:bodyPr rtlCol="0">
            <a:normAutofit fontScale="92500"/>
          </a:bodyPr>
          <a:lstStyle/>
          <a:p>
            <a:pPr marL="0" indent="0" eaLnBrk="1" fontAlgn="auto" hangingPunct="1">
              <a:spcAft>
                <a:spcPts val="0"/>
              </a:spcAft>
              <a:buNone/>
              <a:defRPr/>
            </a:pPr>
            <a:r>
              <a:rPr lang="ja-JP" altLang="en-US" sz="2000" b="1" dirty="0" smtClean="0"/>
              <a:t>◆</a:t>
            </a:r>
            <a:r>
              <a:rPr lang="en-US" altLang="ja-JP" sz="2000" b="1" dirty="0" smtClean="0">
                <a:latin typeface="+mn-ea"/>
              </a:rPr>
              <a:t>20</a:t>
            </a:r>
            <a:r>
              <a:rPr lang="ja-JP" altLang="en-US" sz="2000" b="1" dirty="0" smtClean="0">
                <a:latin typeface="+mn-ea"/>
              </a:rPr>
              <a:t>代</a:t>
            </a:r>
            <a:endParaRPr lang="en-US" altLang="ja-JP" sz="2000" b="1" dirty="0" smtClean="0">
              <a:latin typeface="+mn-ea"/>
            </a:endParaRPr>
          </a:p>
          <a:p>
            <a:pPr lvl="1">
              <a:buFont typeface="Wingdings" panose="05000000000000000000" pitchFamily="2" charset="2"/>
              <a:buChar char="l"/>
              <a:defRPr/>
            </a:pPr>
            <a:r>
              <a:rPr lang="ja-JP" altLang="en-US" sz="2000" dirty="0" smtClean="0"/>
              <a:t>人間関係がワーク・モチベーションに影響しやすい</a:t>
            </a:r>
            <a:endParaRPr lang="en-US" altLang="ja-JP" sz="2000" dirty="0" smtClean="0"/>
          </a:p>
          <a:p>
            <a:pPr lvl="1">
              <a:buFont typeface="Wingdings" panose="05000000000000000000" pitchFamily="2" charset="2"/>
              <a:buChar char="l"/>
              <a:defRPr/>
            </a:pPr>
            <a:endParaRPr lang="en-US" altLang="ja-JP" sz="1100" b="1" dirty="0" smtClean="0"/>
          </a:p>
          <a:p>
            <a:pPr marL="0" indent="0" eaLnBrk="1" fontAlgn="auto" hangingPunct="1">
              <a:spcAft>
                <a:spcPts val="0"/>
              </a:spcAft>
              <a:buNone/>
              <a:defRPr/>
            </a:pPr>
            <a:r>
              <a:rPr lang="ja-JP" altLang="en-US" sz="2000" b="1" dirty="0" smtClean="0">
                <a:latin typeface="+mn-ea"/>
              </a:rPr>
              <a:t>◆</a:t>
            </a:r>
            <a:r>
              <a:rPr lang="en-US" altLang="ja-JP" sz="2000" b="1" dirty="0" smtClean="0">
                <a:latin typeface="+mn-ea"/>
              </a:rPr>
              <a:t>30</a:t>
            </a:r>
            <a:r>
              <a:rPr lang="ja-JP" altLang="en-US" sz="2000" b="1" dirty="0" smtClean="0">
                <a:latin typeface="+mn-ea"/>
              </a:rPr>
              <a:t>代</a:t>
            </a:r>
            <a:endParaRPr lang="en-US" altLang="ja-JP" sz="2000" b="1" dirty="0" smtClean="0">
              <a:latin typeface="+mn-ea"/>
            </a:endParaRPr>
          </a:p>
          <a:p>
            <a:pPr lvl="1">
              <a:buFont typeface="Wingdings" panose="05000000000000000000" pitchFamily="2" charset="2"/>
              <a:buChar char="l"/>
              <a:defRPr/>
            </a:pPr>
            <a:r>
              <a:rPr lang="ja-JP" altLang="en-US" sz="2000" dirty="0" smtClean="0"/>
              <a:t>人間関係→目標意識に根ざしたワーク・モチベーションに変わる</a:t>
            </a:r>
            <a:endParaRPr lang="en-US" altLang="ja-JP" sz="2000" dirty="0" smtClean="0"/>
          </a:p>
          <a:p>
            <a:pPr lvl="1">
              <a:buFont typeface="Wingdings" panose="05000000000000000000" pitchFamily="2" charset="2"/>
              <a:buChar char="l"/>
              <a:defRPr/>
            </a:pPr>
            <a:endParaRPr lang="en-US" altLang="ja-JP" sz="1100" b="1" dirty="0" smtClean="0"/>
          </a:p>
          <a:p>
            <a:pPr marL="0" indent="0" eaLnBrk="1" fontAlgn="auto" hangingPunct="1">
              <a:spcAft>
                <a:spcPts val="0"/>
              </a:spcAft>
              <a:buNone/>
              <a:defRPr/>
            </a:pPr>
            <a:r>
              <a:rPr lang="ja-JP" altLang="en-US" sz="2000" b="1" dirty="0" smtClean="0">
                <a:latin typeface="+mn-ea"/>
              </a:rPr>
              <a:t>◆</a:t>
            </a:r>
            <a:r>
              <a:rPr lang="en-US" altLang="ja-JP" sz="2000" b="1" dirty="0" smtClean="0">
                <a:latin typeface="+mn-ea"/>
              </a:rPr>
              <a:t>40</a:t>
            </a:r>
            <a:r>
              <a:rPr lang="ja-JP" altLang="en-US" sz="2000" b="1" dirty="0" smtClean="0">
                <a:latin typeface="+mn-ea"/>
              </a:rPr>
              <a:t>代</a:t>
            </a:r>
            <a:endParaRPr lang="en-US" altLang="ja-JP" sz="2000" b="1" dirty="0" smtClean="0">
              <a:latin typeface="+mn-ea"/>
            </a:endParaRPr>
          </a:p>
          <a:p>
            <a:pPr lvl="1">
              <a:buFont typeface="Wingdings" panose="05000000000000000000" pitchFamily="2" charset="2"/>
              <a:buChar char="l"/>
              <a:defRPr/>
            </a:pPr>
            <a:r>
              <a:rPr lang="ja-JP" altLang="en-US" sz="2000" dirty="0" smtClean="0"/>
              <a:t>職場での立場の重要性が高まる時期→様々なモチベータに支えられて、ワーク・モチベーションが高まりやすい時期</a:t>
            </a:r>
            <a:endParaRPr lang="en-US" altLang="ja-JP" sz="2000" dirty="0" smtClean="0"/>
          </a:p>
          <a:p>
            <a:pPr lvl="1">
              <a:buFont typeface="Wingdings" panose="05000000000000000000" pitchFamily="2" charset="2"/>
              <a:buChar char="l"/>
              <a:defRPr/>
            </a:pPr>
            <a:r>
              <a:rPr lang="ja-JP" altLang="en-US" sz="2000" dirty="0" smtClean="0"/>
              <a:t>一方で、精神的・身体的な変化が大きく、アイデンティティがゆらぐ</a:t>
            </a:r>
            <a:endParaRPr lang="en-US" altLang="ja-JP" sz="2000" dirty="0" smtClean="0"/>
          </a:p>
          <a:p>
            <a:pPr marL="457200" lvl="1" indent="0">
              <a:buNone/>
              <a:defRPr/>
            </a:pPr>
            <a:r>
              <a:rPr lang="ja-JP" altLang="en-US" sz="2000" dirty="0"/>
              <a:t>　</a:t>
            </a:r>
            <a:r>
              <a:rPr lang="ja-JP" altLang="en-US" sz="2000" dirty="0" smtClean="0"/>
              <a:t>こともある</a:t>
            </a:r>
            <a:endParaRPr lang="en-US" altLang="ja-JP" sz="2000" dirty="0" smtClean="0"/>
          </a:p>
          <a:p>
            <a:pPr lvl="1">
              <a:buFont typeface="Wingdings" panose="05000000000000000000" pitchFamily="2" charset="2"/>
              <a:buChar char="l"/>
              <a:defRPr/>
            </a:pPr>
            <a:endParaRPr lang="en-US" altLang="ja-JP" sz="1100" b="1" dirty="0" smtClean="0">
              <a:latin typeface="+mn-ea"/>
            </a:endParaRPr>
          </a:p>
          <a:p>
            <a:pPr marL="0" indent="0" eaLnBrk="1" fontAlgn="auto" hangingPunct="1">
              <a:spcAft>
                <a:spcPts val="0"/>
              </a:spcAft>
              <a:buNone/>
              <a:defRPr/>
            </a:pPr>
            <a:r>
              <a:rPr lang="ja-JP" altLang="en-US" sz="2000" b="1" dirty="0" smtClean="0">
                <a:latin typeface="+mn-ea"/>
              </a:rPr>
              <a:t>◆</a:t>
            </a:r>
            <a:r>
              <a:rPr lang="en-US" altLang="ja-JP" sz="2000" b="1" dirty="0" smtClean="0">
                <a:latin typeface="+mn-ea"/>
              </a:rPr>
              <a:t>50</a:t>
            </a:r>
            <a:r>
              <a:rPr lang="ja-JP" altLang="en-US" sz="2000" b="1" dirty="0" smtClean="0">
                <a:latin typeface="+mn-ea"/>
              </a:rPr>
              <a:t>代</a:t>
            </a:r>
            <a:endParaRPr lang="en-US" altLang="ja-JP" sz="2000" b="1" dirty="0" smtClean="0">
              <a:latin typeface="+mn-ea"/>
            </a:endParaRPr>
          </a:p>
          <a:p>
            <a:pPr lvl="1">
              <a:buFont typeface="Wingdings" panose="05000000000000000000" pitchFamily="2" charset="2"/>
              <a:buChar char="l"/>
              <a:defRPr/>
            </a:pPr>
            <a:r>
              <a:rPr lang="ja-JP" altLang="en-US" sz="2000" dirty="0" smtClean="0"/>
              <a:t>仕事の立場はより重くなり、より広く物事をみるようになる</a:t>
            </a:r>
            <a:endParaRPr lang="en-US" altLang="ja-JP" sz="2000" dirty="0" smtClean="0"/>
          </a:p>
          <a:p>
            <a:pPr lvl="1">
              <a:buFont typeface="Wingdings" panose="05000000000000000000" pitchFamily="2" charset="2"/>
              <a:buChar char="l"/>
              <a:defRPr/>
            </a:pPr>
            <a:r>
              <a:rPr lang="ja-JP" altLang="en-US" sz="2000" dirty="0" smtClean="0"/>
              <a:t>自分自身を目立たせるよりも、</a:t>
            </a:r>
            <a:r>
              <a:rPr lang="ja-JP" altLang="en-US" sz="2000" dirty="0"/>
              <a:t>周り</a:t>
            </a:r>
            <a:r>
              <a:rPr lang="ja-JP" altLang="en-US" sz="2000" dirty="0" smtClean="0"/>
              <a:t>と融合して他を立て、動かすよう</a:t>
            </a:r>
            <a:endParaRPr lang="en-US" altLang="ja-JP" sz="2000" dirty="0" smtClean="0"/>
          </a:p>
          <a:p>
            <a:pPr marL="457200" lvl="1" indent="0">
              <a:buNone/>
              <a:defRPr/>
            </a:pPr>
            <a:r>
              <a:rPr lang="ja-JP" altLang="en-US" sz="2000" dirty="0"/>
              <a:t>　</a:t>
            </a:r>
            <a:r>
              <a:rPr lang="ja-JP" altLang="en-US" sz="2000" dirty="0" smtClean="0"/>
              <a:t>になる</a:t>
            </a:r>
            <a:endParaRPr lang="en-US" altLang="ja-JP" sz="2000" dirty="0" smtClean="0"/>
          </a:p>
          <a:p>
            <a:pPr lvl="1">
              <a:buFont typeface="Wingdings" panose="05000000000000000000" pitchFamily="2" charset="2"/>
              <a:buChar char="l"/>
              <a:defRPr/>
            </a:pPr>
            <a:r>
              <a:rPr lang="ja-JP" altLang="en-US" sz="2000" dirty="0" smtClean="0"/>
              <a:t>人の役に立ちたいという気持ちを抱くことが年代の特徴</a:t>
            </a:r>
            <a:endParaRPr lang="en-US" altLang="ja-JP" sz="2000" dirty="0" smtClean="0"/>
          </a:p>
          <a:p>
            <a:pPr marL="0" indent="0" eaLnBrk="1" fontAlgn="auto" hangingPunct="1">
              <a:spcAft>
                <a:spcPts val="0"/>
              </a:spcAft>
              <a:buNone/>
              <a:defRPr/>
            </a:pPr>
            <a:endParaRPr lang="en-US" altLang="ja-JP" sz="2800" b="1" dirty="0" smtClean="0"/>
          </a:p>
        </p:txBody>
      </p:sp>
      <p:sp>
        <p:nvSpPr>
          <p:cNvPr id="4" name="Text Box 16"/>
          <p:cNvSpPr txBox="1">
            <a:spLocks noChangeArrowheads="1"/>
          </p:cNvSpPr>
          <p:nvPr/>
        </p:nvSpPr>
        <p:spPr bwMode="auto">
          <a:xfrm>
            <a:off x="5004048" y="6582184"/>
            <a:ext cx="4139952"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r>
              <a:rPr lang="ja-JP" altLang="en-US" sz="1050" dirty="0" smtClean="0">
                <a:latin typeface="+mn-ea"/>
                <a:ea typeface="+mn-ea"/>
              </a:rPr>
              <a:t>出典：菊入みゆき：「会社がイヤになった」光文社新書（</a:t>
            </a:r>
            <a:r>
              <a:rPr lang="en-US" altLang="ja-JP" sz="1050" dirty="0" smtClean="0">
                <a:latin typeface="+mn-ea"/>
                <a:ea typeface="+mn-ea"/>
              </a:rPr>
              <a:t>2004</a:t>
            </a:r>
            <a:r>
              <a:rPr lang="ja-JP" altLang="en-US" sz="1050" dirty="0" smtClean="0">
                <a:latin typeface="+mn-ea"/>
                <a:ea typeface="+mn-ea"/>
              </a:rPr>
              <a:t>）</a:t>
            </a:r>
            <a:endParaRPr lang="ja-JP" altLang="en-US" sz="1050" dirty="0">
              <a:latin typeface="+mn-ea"/>
              <a:ea typeface="+mn-ea"/>
            </a:endParaRPr>
          </a:p>
        </p:txBody>
      </p:sp>
    </p:spTree>
    <p:extLst>
      <p:ext uri="{BB962C8B-B14F-4D97-AF65-F5344CB8AC3E}">
        <p14:creationId xmlns:p14="http://schemas.microsoft.com/office/powerpoint/2010/main" val="2494037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579296" cy="1143000"/>
          </a:xfrm>
        </p:spPr>
        <p:txBody>
          <a:bodyPr>
            <a:noAutofit/>
          </a:bodyPr>
          <a:lstStyle/>
          <a:p>
            <a:r>
              <a:rPr lang="ja-JP" altLang="en-US" sz="3200" dirty="0" smtClean="0"/>
              <a:t>ワークシート</a:t>
            </a:r>
            <a:r>
              <a:rPr lang="en-US" altLang="ja-JP" sz="3200" dirty="0" smtClean="0"/>
              <a:t/>
            </a:r>
            <a:br>
              <a:rPr lang="en-US" altLang="ja-JP" sz="3200" dirty="0" smtClean="0"/>
            </a:br>
            <a:r>
              <a:rPr lang="ja-JP" altLang="en-US" sz="3200" dirty="0" smtClean="0"/>
              <a:t>「ワーク</a:t>
            </a:r>
            <a:r>
              <a:rPr lang="ja-JP" altLang="en-US" sz="3200" dirty="0"/>
              <a:t>・</a:t>
            </a:r>
            <a:r>
              <a:rPr lang="ja-JP" altLang="en-US" sz="3200" dirty="0" smtClean="0"/>
              <a:t>モチベーション整理シート」</a:t>
            </a:r>
            <a:endParaRPr kumimoji="1" lang="ja-JP" altLang="en-US" sz="3200" dirty="0"/>
          </a:p>
        </p:txBody>
      </p:sp>
      <p:sp>
        <p:nvSpPr>
          <p:cNvPr id="3" name="コンテンツ プレースホルダー 2"/>
          <p:cNvSpPr>
            <a:spLocks noGrp="1"/>
          </p:cNvSpPr>
          <p:nvPr>
            <p:ph idx="1"/>
          </p:nvPr>
        </p:nvSpPr>
        <p:spPr>
          <a:xfrm>
            <a:off x="539552" y="1700808"/>
            <a:ext cx="7920880" cy="4813995"/>
          </a:xfrm>
        </p:spPr>
        <p:txBody>
          <a:bodyPr>
            <a:normAutofit fontScale="92500" lnSpcReduction="20000"/>
          </a:bodyPr>
          <a:lstStyle/>
          <a:p>
            <a:pPr>
              <a:buClr>
                <a:srgbClr val="00B050"/>
              </a:buClr>
              <a:buFont typeface="Wingdings" panose="05000000000000000000" pitchFamily="2" charset="2"/>
              <a:buChar char="u"/>
            </a:pPr>
            <a:r>
              <a:rPr kumimoji="1" lang="ja-JP" altLang="en-US" sz="2900" dirty="0" smtClean="0"/>
              <a:t>ワークシート≪ワーク・モチベーション整理シート≫を使ってモチベーションを整理しましょう</a:t>
            </a:r>
            <a:endParaRPr kumimoji="1" lang="en-US" altLang="ja-JP" sz="2900" dirty="0" smtClean="0"/>
          </a:p>
          <a:p>
            <a:pPr>
              <a:buClr>
                <a:srgbClr val="00B050"/>
              </a:buClr>
              <a:buFont typeface="Wingdings" panose="05000000000000000000" pitchFamily="2" charset="2"/>
              <a:buChar char="u"/>
            </a:pPr>
            <a:endParaRPr kumimoji="1" lang="en-US" altLang="ja-JP" dirty="0" smtClean="0"/>
          </a:p>
          <a:p>
            <a:pPr lvl="1">
              <a:buClr>
                <a:srgbClr val="00B050"/>
              </a:buClr>
              <a:buFont typeface="Wingdings" panose="05000000000000000000" pitchFamily="2" charset="2"/>
              <a:buChar char="u"/>
            </a:pPr>
            <a:r>
              <a:rPr kumimoji="1" lang="ja-JP" altLang="en-US" dirty="0" smtClean="0"/>
              <a:t>「欲求」「価値」のリストを見て、自分自身に</a:t>
            </a:r>
            <a:endParaRPr kumimoji="1" lang="en-US" altLang="ja-JP" dirty="0" smtClean="0"/>
          </a:p>
          <a:p>
            <a:pPr marL="457200" lvl="1" indent="0">
              <a:buClr>
                <a:srgbClr val="00B050"/>
              </a:buClr>
              <a:buNone/>
            </a:pPr>
            <a:r>
              <a:rPr lang="ja-JP" altLang="en-US" dirty="0"/>
              <a:t>　</a:t>
            </a:r>
            <a:r>
              <a:rPr kumimoji="1" lang="ja-JP" altLang="en-US" dirty="0" smtClean="0"/>
              <a:t>とって</a:t>
            </a:r>
            <a:r>
              <a:rPr lang="ja-JP" altLang="en-US" dirty="0"/>
              <a:t>タスク</a:t>
            </a:r>
            <a:r>
              <a:rPr kumimoji="1" lang="ja-JP" altLang="en-US" dirty="0" smtClean="0"/>
              <a:t>水準のワーク・モチベーションと</a:t>
            </a:r>
            <a:endParaRPr kumimoji="1" lang="en-US" altLang="ja-JP" dirty="0" smtClean="0"/>
          </a:p>
          <a:p>
            <a:pPr marL="457200" lvl="1" indent="0">
              <a:buClr>
                <a:srgbClr val="00B050"/>
              </a:buClr>
              <a:buNone/>
            </a:pPr>
            <a:r>
              <a:rPr lang="ja-JP" altLang="en-US" dirty="0"/>
              <a:t>　</a:t>
            </a:r>
            <a:r>
              <a:rPr lang="ja-JP" altLang="en-US" dirty="0" smtClean="0"/>
              <a:t>ワークライフ</a:t>
            </a:r>
            <a:r>
              <a:rPr kumimoji="1" lang="ja-JP" altLang="en-US" dirty="0" smtClean="0"/>
              <a:t>水準のワーク・モチベーションで</a:t>
            </a:r>
            <a:endParaRPr kumimoji="1" lang="en-US" altLang="ja-JP" dirty="0" smtClean="0"/>
          </a:p>
          <a:p>
            <a:pPr marL="457200" lvl="1" indent="0">
              <a:buClr>
                <a:srgbClr val="00B050"/>
              </a:buClr>
              <a:buNone/>
            </a:pPr>
            <a:r>
              <a:rPr lang="ja-JP" altLang="en-US" dirty="0"/>
              <a:t>　</a:t>
            </a:r>
            <a:r>
              <a:rPr kumimoji="1" lang="ja-JP" altLang="en-US" dirty="0" smtClean="0"/>
              <a:t>当てはまるものを記入して下さい</a:t>
            </a:r>
            <a:endParaRPr kumimoji="1" lang="en-US" altLang="ja-JP" dirty="0" smtClean="0"/>
          </a:p>
          <a:p>
            <a:pPr lvl="1">
              <a:buClr>
                <a:srgbClr val="00B050"/>
              </a:buClr>
              <a:buFont typeface="Wingdings" panose="05000000000000000000" pitchFamily="2" charset="2"/>
              <a:buChar char="u"/>
            </a:pPr>
            <a:endParaRPr kumimoji="1" lang="en-US" altLang="ja-JP" dirty="0" smtClean="0"/>
          </a:p>
          <a:p>
            <a:pPr lvl="1">
              <a:buClr>
                <a:srgbClr val="00B050"/>
              </a:buClr>
              <a:buFont typeface="Wingdings" panose="05000000000000000000" pitchFamily="2" charset="2"/>
              <a:buChar char="u"/>
            </a:pPr>
            <a:r>
              <a:rPr lang="ja-JP" altLang="en-US" dirty="0"/>
              <a:t>ワーク・</a:t>
            </a:r>
            <a:r>
              <a:rPr lang="ja-JP" altLang="en-US" dirty="0" smtClean="0"/>
              <a:t>モチベーションを高めるためにとって</a:t>
            </a:r>
            <a:endParaRPr lang="en-US" altLang="ja-JP" dirty="0" smtClean="0"/>
          </a:p>
          <a:p>
            <a:pPr marL="457200" lvl="1" indent="0">
              <a:buClr>
                <a:srgbClr val="00B050"/>
              </a:buClr>
              <a:buNone/>
            </a:pPr>
            <a:r>
              <a:rPr lang="ja-JP" altLang="en-US" dirty="0"/>
              <a:t>　</a:t>
            </a:r>
            <a:r>
              <a:rPr lang="ja-JP" altLang="en-US" dirty="0" smtClean="0"/>
              <a:t>いる対処方法、周囲の人がとっている対処方法　　　</a:t>
            </a:r>
            <a:endParaRPr lang="en-US" altLang="ja-JP" dirty="0" smtClean="0"/>
          </a:p>
          <a:p>
            <a:pPr marL="457200" lvl="1" indent="0">
              <a:buClr>
                <a:srgbClr val="00B050"/>
              </a:buClr>
              <a:buNone/>
            </a:pPr>
            <a:r>
              <a:rPr lang="ja-JP" altLang="en-US" dirty="0"/>
              <a:t>　</a:t>
            </a:r>
            <a:r>
              <a:rPr lang="ja-JP" altLang="en-US" dirty="0" smtClean="0"/>
              <a:t>を記入して下さい</a:t>
            </a:r>
            <a:endParaRPr kumimoji="1" lang="ja-JP" altLang="en-US" dirty="0"/>
          </a:p>
        </p:txBody>
      </p:sp>
    </p:spTree>
    <p:extLst>
      <p:ext uri="{BB962C8B-B14F-4D97-AF65-F5344CB8AC3E}">
        <p14:creationId xmlns:p14="http://schemas.microsoft.com/office/powerpoint/2010/main" val="2827421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目的と進め方</a:t>
            </a:r>
            <a:endParaRPr kumimoji="1" lang="ja-JP" altLang="en-US" dirty="0"/>
          </a:p>
        </p:txBody>
      </p:sp>
      <p:sp>
        <p:nvSpPr>
          <p:cNvPr id="3" name="コンテンツ プレースホルダー 2"/>
          <p:cNvSpPr>
            <a:spLocks noGrp="1"/>
          </p:cNvSpPr>
          <p:nvPr>
            <p:ph idx="1"/>
          </p:nvPr>
        </p:nvSpPr>
        <p:spPr>
          <a:xfrm>
            <a:off x="457200" y="1600200"/>
            <a:ext cx="8229600" cy="4997152"/>
          </a:xfrm>
        </p:spPr>
        <p:txBody>
          <a:bodyPr>
            <a:normAutofit fontScale="92500" lnSpcReduction="10000"/>
          </a:bodyPr>
          <a:lstStyle/>
          <a:p>
            <a:r>
              <a:rPr kumimoji="1" lang="ja-JP" altLang="en-US" dirty="0" smtClean="0"/>
              <a:t>目的</a:t>
            </a:r>
            <a:endParaRPr kumimoji="1" lang="en-US" altLang="ja-JP" dirty="0" smtClean="0"/>
          </a:p>
          <a:p>
            <a:pPr marL="0" indent="0">
              <a:buNone/>
            </a:pPr>
            <a:r>
              <a:rPr lang="ja-JP" altLang="en-US" sz="2400" dirty="0"/>
              <a:t>　</a:t>
            </a:r>
            <a:r>
              <a:rPr lang="ja-JP" altLang="en-US" sz="2400" dirty="0" smtClean="0"/>
              <a:t>・「モチベーション」とは何か理解する</a:t>
            </a:r>
            <a:endParaRPr lang="en-US" altLang="ja-JP" sz="2400" dirty="0" smtClean="0"/>
          </a:p>
          <a:p>
            <a:pPr marL="0" indent="0">
              <a:buNone/>
            </a:pPr>
            <a:r>
              <a:rPr lang="ja-JP" altLang="en-US" sz="2400" dirty="0"/>
              <a:t>　</a:t>
            </a:r>
            <a:r>
              <a:rPr lang="ja-JP" altLang="en-US" sz="2400" dirty="0" smtClean="0"/>
              <a:t>・ワーク・モチベーションとは何か理解する</a:t>
            </a:r>
            <a:endParaRPr lang="en-US" altLang="ja-JP" sz="2400" dirty="0" smtClean="0"/>
          </a:p>
          <a:p>
            <a:pPr marL="0" indent="0">
              <a:buNone/>
            </a:pPr>
            <a:r>
              <a:rPr lang="ja-JP" altLang="en-US" sz="2400" dirty="0"/>
              <a:t>　</a:t>
            </a:r>
            <a:r>
              <a:rPr lang="ja-JP" altLang="en-US" sz="2400" dirty="0" smtClean="0"/>
              <a:t>・自分自身のワーク・モチベーションを整理する</a:t>
            </a:r>
            <a:endParaRPr lang="en-US" altLang="ja-JP" sz="2400" dirty="0"/>
          </a:p>
          <a:p>
            <a:endParaRPr kumimoji="1" lang="en-US" altLang="ja-JP" dirty="0" smtClean="0"/>
          </a:p>
          <a:p>
            <a:r>
              <a:rPr lang="ja-JP" altLang="en-US" dirty="0" smtClean="0"/>
              <a:t>進め方</a:t>
            </a:r>
            <a:endParaRPr lang="en-US" altLang="ja-JP" dirty="0" smtClean="0"/>
          </a:p>
          <a:p>
            <a:pPr marL="0" indent="0">
              <a:buNone/>
            </a:pPr>
            <a:r>
              <a:rPr lang="ja-JP" altLang="en-US" sz="2400" dirty="0"/>
              <a:t>　１．</a:t>
            </a:r>
            <a:r>
              <a:rPr lang="ja-JP" altLang="en-US" sz="2400" dirty="0" smtClean="0"/>
              <a:t>資料を読む</a:t>
            </a:r>
            <a:endParaRPr lang="en-US" altLang="ja-JP" sz="2400" dirty="0" smtClean="0"/>
          </a:p>
          <a:p>
            <a:pPr marL="0" indent="0">
              <a:buNone/>
            </a:pPr>
            <a:r>
              <a:rPr lang="ja-JP" altLang="en-US" sz="2400" dirty="0"/>
              <a:t>　</a:t>
            </a:r>
            <a:r>
              <a:rPr lang="ja-JP" altLang="en-US" sz="2400" dirty="0" smtClean="0"/>
              <a:t>　・モチベーションについて</a:t>
            </a:r>
            <a:endParaRPr lang="en-US" altLang="ja-JP" sz="2400" dirty="0" smtClean="0"/>
          </a:p>
          <a:p>
            <a:pPr marL="0" indent="0">
              <a:buNone/>
            </a:pPr>
            <a:r>
              <a:rPr lang="ja-JP" altLang="en-US" sz="2400" dirty="0"/>
              <a:t>　</a:t>
            </a:r>
            <a:r>
              <a:rPr lang="ja-JP" altLang="en-US" sz="2400" dirty="0" smtClean="0"/>
              <a:t>　</a:t>
            </a:r>
            <a:r>
              <a:rPr lang="ja-JP" altLang="en-US" sz="2400" dirty="0"/>
              <a:t>・</a:t>
            </a:r>
            <a:r>
              <a:rPr lang="ja-JP" altLang="en-US" sz="2400" dirty="0" smtClean="0"/>
              <a:t>ワーク・モチベーションの基本フレームについて</a:t>
            </a:r>
            <a:endParaRPr lang="en-US" altLang="ja-JP" sz="2400" dirty="0" smtClean="0"/>
          </a:p>
          <a:p>
            <a:pPr marL="0" indent="0">
              <a:buNone/>
            </a:pPr>
            <a:r>
              <a:rPr lang="ja-JP" altLang="en-US" sz="2400" dirty="0"/>
              <a:t>　</a:t>
            </a:r>
            <a:r>
              <a:rPr lang="ja-JP" altLang="en-US" sz="2400" dirty="0" smtClean="0"/>
              <a:t>　・ワーク・モチベーションを高めるヒント</a:t>
            </a:r>
            <a:endParaRPr lang="en-US" altLang="ja-JP" sz="2400" dirty="0" smtClean="0"/>
          </a:p>
          <a:p>
            <a:pPr marL="808038" indent="-808038">
              <a:buNone/>
            </a:pPr>
            <a:r>
              <a:rPr kumimoji="1" lang="ja-JP" altLang="en-US" sz="2400" dirty="0"/>
              <a:t>　</a:t>
            </a:r>
            <a:r>
              <a:rPr lang="ja-JP" altLang="en-US" sz="2400" dirty="0"/>
              <a:t>２．</a:t>
            </a:r>
            <a:r>
              <a:rPr kumimoji="1" lang="ja-JP" altLang="en-US" sz="2400" dirty="0" smtClean="0"/>
              <a:t>ワークシート「ワーク・モチベーション整理シート」を記入する</a:t>
            </a:r>
            <a:endParaRPr kumimoji="1" lang="ja-JP" altLang="en-US" sz="2400" dirty="0"/>
          </a:p>
        </p:txBody>
      </p:sp>
    </p:spTree>
    <p:extLst>
      <p:ext uri="{BB962C8B-B14F-4D97-AF65-F5344CB8AC3E}">
        <p14:creationId xmlns:p14="http://schemas.microsoft.com/office/powerpoint/2010/main" val="1148857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80928"/>
            <a:ext cx="8697144" cy="1143000"/>
          </a:xfrm>
        </p:spPr>
        <p:txBody>
          <a:bodyPr>
            <a:normAutofit/>
          </a:bodyPr>
          <a:lstStyle/>
          <a:p>
            <a:r>
              <a:rPr kumimoji="1" lang="ja-JP" altLang="en-US" dirty="0" smtClean="0"/>
              <a:t>１ モチベーションとは何か</a:t>
            </a:r>
            <a:endParaRPr kumimoji="1" lang="ja-JP" altLang="en-US" dirty="0"/>
          </a:p>
        </p:txBody>
      </p:sp>
    </p:spTree>
    <p:extLst>
      <p:ext uri="{BB962C8B-B14F-4D97-AF65-F5344CB8AC3E}">
        <p14:creationId xmlns:p14="http://schemas.microsoft.com/office/powerpoint/2010/main" val="98815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モチベーションとは何か</a:t>
            </a:r>
            <a:endParaRPr kumimoji="1" lang="ja-JP" altLang="en-US" sz="4000" dirty="0"/>
          </a:p>
        </p:txBody>
      </p:sp>
      <p:sp>
        <p:nvSpPr>
          <p:cNvPr id="4" name="角丸四角形 3"/>
          <p:cNvSpPr/>
          <p:nvPr/>
        </p:nvSpPr>
        <p:spPr>
          <a:xfrm>
            <a:off x="683568" y="1772816"/>
            <a:ext cx="7560840" cy="158417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tx1"/>
                </a:solidFill>
              </a:rPr>
              <a:t>モチベーションとは</a:t>
            </a:r>
            <a:endParaRPr lang="en-US" altLang="ja-JP" sz="2400" b="1" dirty="0" smtClean="0">
              <a:solidFill>
                <a:schemeClr val="tx1"/>
              </a:solidFill>
            </a:endParaRPr>
          </a:p>
          <a:p>
            <a:r>
              <a:rPr lang="ja-JP" altLang="en-US" sz="2400" dirty="0" smtClean="0">
                <a:solidFill>
                  <a:schemeClr val="tx1"/>
                </a:solidFill>
              </a:rPr>
              <a:t>目標や報酬などによって動機が刺激され、行動が引き起こされる過程（道すじ）を示す言葉</a:t>
            </a:r>
            <a:endParaRPr kumimoji="1" lang="ja-JP" altLang="en-US" sz="2400" dirty="0">
              <a:solidFill>
                <a:schemeClr val="tx1"/>
              </a:solidFill>
            </a:endParaRPr>
          </a:p>
        </p:txBody>
      </p:sp>
      <p:sp>
        <p:nvSpPr>
          <p:cNvPr id="5" name="正方形/長方形 4"/>
          <p:cNvSpPr/>
          <p:nvPr/>
        </p:nvSpPr>
        <p:spPr>
          <a:xfrm>
            <a:off x="611560" y="3861048"/>
            <a:ext cx="8032406" cy="25202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モチベーションには、３つのエネルギー要素がある</a:t>
            </a:r>
            <a:endParaRPr kumimoji="1" lang="en-US" altLang="ja-JP" sz="2400" dirty="0" smtClean="0">
              <a:solidFill>
                <a:schemeClr val="tx1"/>
              </a:solidFill>
            </a:endParaRPr>
          </a:p>
          <a:p>
            <a:endParaRPr kumimoji="1" lang="en-US" altLang="ja-JP" sz="2400" dirty="0" smtClean="0">
              <a:solidFill>
                <a:schemeClr val="tx1"/>
              </a:solidFill>
            </a:endParaRPr>
          </a:p>
          <a:p>
            <a:r>
              <a:rPr lang="ja-JP" altLang="en-US" sz="2400" dirty="0" smtClean="0">
                <a:solidFill>
                  <a:schemeClr val="tx1"/>
                </a:solidFill>
              </a:rPr>
              <a:t>　①</a:t>
            </a:r>
            <a:r>
              <a:rPr kumimoji="1" lang="ja-JP" altLang="en-US" sz="2400" dirty="0" smtClean="0">
                <a:solidFill>
                  <a:schemeClr val="tx1"/>
                </a:solidFill>
              </a:rPr>
              <a:t>行動を引き起こそうとする「喚起要素」</a:t>
            </a:r>
            <a:endParaRPr kumimoji="1" lang="en-US" altLang="ja-JP" sz="2400" dirty="0" smtClean="0">
              <a:solidFill>
                <a:schemeClr val="tx1"/>
              </a:solidFill>
            </a:endParaRPr>
          </a:p>
          <a:p>
            <a:r>
              <a:rPr lang="ja-JP" altLang="en-US" sz="2400" dirty="0" smtClean="0">
                <a:solidFill>
                  <a:schemeClr val="tx1"/>
                </a:solidFill>
              </a:rPr>
              <a:t>　②行動を方向づける「方向性要素」</a:t>
            </a:r>
            <a:endParaRPr lang="en-US" altLang="ja-JP" sz="2400" dirty="0" smtClean="0">
              <a:solidFill>
                <a:schemeClr val="tx1"/>
              </a:solidFill>
            </a:endParaRPr>
          </a:p>
          <a:p>
            <a:pPr marL="352425" indent="-352425"/>
            <a:r>
              <a:rPr kumimoji="1" lang="ja-JP" altLang="en-US" sz="2400" dirty="0" smtClean="0">
                <a:solidFill>
                  <a:schemeClr val="tx1"/>
                </a:solidFill>
              </a:rPr>
              <a:t>　③目標達成までどの程度行動を</a:t>
            </a:r>
            <a:r>
              <a:rPr lang="ja-JP" altLang="en-US" sz="2400" dirty="0" smtClean="0">
                <a:solidFill>
                  <a:schemeClr val="tx1"/>
                </a:solidFill>
              </a:rPr>
              <a:t>持続・維持するのか</a:t>
            </a:r>
            <a:endParaRPr lang="en-US" altLang="ja-JP" sz="2400" dirty="0" smtClean="0">
              <a:solidFill>
                <a:schemeClr val="tx1"/>
              </a:solidFill>
            </a:endParaRPr>
          </a:p>
          <a:p>
            <a:pPr marL="352425" indent="-352425"/>
            <a:r>
              <a:rPr lang="ja-JP" altLang="en-US" sz="2400" dirty="0" smtClean="0">
                <a:solidFill>
                  <a:schemeClr val="tx1"/>
                </a:solidFill>
              </a:rPr>
              <a:t>　　決定する「持続要素」</a:t>
            </a:r>
            <a:endParaRPr kumimoji="1" lang="ja-JP" altLang="en-US" sz="2400" dirty="0">
              <a:solidFill>
                <a:schemeClr val="tx1"/>
              </a:solidFill>
            </a:endParaRPr>
          </a:p>
        </p:txBody>
      </p:sp>
    </p:spTree>
    <p:extLst>
      <p:ext uri="{BB962C8B-B14F-4D97-AF65-F5344CB8AC3E}">
        <p14:creationId xmlns:p14="http://schemas.microsoft.com/office/powerpoint/2010/main" val="1999419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35280" cy="1143000"/>
          </a:xfrm>
        </p:spPr>
        <p:txBody>
          <a:bodyPr>
            <a:normAutofit fontScale="90000"/>
          </a:bodyPr>
          <a:lstStyle/>
          <a:p>
            <a:r>
              <a:rPr kumimoji="1" lang="ja-JP" altLang="en-US" dirty="0" smtClean="0"/>
              <a:t>モチベーションは状況依存的な現象</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モチベーションは、個人とその人がおかれた環境との相互作用の結果として生じる現象</a:t>
            </a:r>
            <a:endParaRPr kumimoji="1" lang="ja-JP" altLang="en-US" sz="2800" dirty="0"/>
          </a:p>
        </p:txBody>
      </p:sp>
      <p:sp>
        <p:nvSpPr>
          <p:cNvPr id="4" name="円/楕円 3"/>
          <p:cNvSpPr/>
          <p:nvPr/>
        </p:nvSpPr>
        <p:spPr>
          <a:xfrm>
            <a:off x="2419658" y="3284984"/>
            <a:ext cx="3528392" cy="12241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環境要因　　　　　　　個人要因</a:t>
            </a:r>
            <a:endParaRPr kumimoji="1" lang="ja-JP" altLang="en-US" sz="1400" dirty="0">
              <a:solidFill>
                <a:schemeClr val="tx1"/>
              </a:solidFill>
            </a:endParaRPr>
          </a:p>
        </p:txBody>
      </p:sp>
      <p:sp>
        <p:nvSpPr>
          <p:cNvPr id="5" name="正方形/長方形 4"/>
          <p:cNvSpPr/>
          <p:nvPr/>
        </p:nvSpPr>
        <p:spPr>
          <a:xfrm>
            <a:off x="3571786" y="3068960"/>
            <a:ext cx="1224136"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相互作用</a:t>
            </a:r>
            <a:endParaRPr kumimoji="1" lang="ja-JP" altLang="en-US" sz="1400" dirty="0">
              <a:solidFill>
                <a:schemeClr val="tx1"/>
              </a:solidFill>
            </a:endParaRPr>
          </a:p>
        </p:txBody>
      </p:sp>
      <p:cxnSp>
        <p:nvCxnSpPr>
          <p:cNvPr id="7" name="直線矢印コネクタ 6"/>
          <p:cNvCxnSpPr/>
          <p:nvPr/>
        </p:nvCxnSpPr>
        <p:spPr>
          <a:xfrm>
            <a:off x="3851855" y="3897052"/>
            <a:ext cx="663997" cy="0"/>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下矢印 7"/>
          <p:cNvSpPr/>
          <p:nvPr/>
        </p:nvSpPr>
        <p:spPr>
          <a:xfrm>
            <a:off x="3909841" y="4285292"/>
            <a:ext cx="548023" cy="64807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683186" y="6425952"/>
            <a:ext cx="757167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n-ea"/>
              </a:rPr>
              <a:t>出典</a:t>
            </a:r>
            <a:r>
              <a:rPr lang="ja-JP" altLang="en-US" sz="1050" dirty="0" smtClean="0">
                <a:solidFill>
                  <a:schemeClr val="tx1"/>
                </a:solidFill>
                <a:latin typeface="+mn-ea"/>
              </a:rPr>
              <a:t>：石端里美：「キャリア</a:t>
            </a:r>
            <a:r>
              <a:rPr lang="ja-JP" altLang="en-US" sz="1050" dirty="0">
                <a:solidFill>
                  <a:schemeClr val="tx1"/>
                </a:solidFill>
                <a:latin typeface="+mn-ea"/>
              </a:rPr>
              <a:t>開発</a:t>
            </a:r>
            <a:r>
              <a:rPr lang="ja-JP" altLang="en-US" sz="1050" dirty="0" smtClean="0">
                <a:solidFill>
                  <a:schemeClr val="tx1"/>
                </a:solidFill>
                <a:latin typeface="+mn-ea"/>
              </a:rPr>
              <a:t>の</a:t>
            </a:r>
            <a:r>
              <a:rPr lang="ja-JP" altLang="en-US" sz="1050" dirty="0">
                <a:solidFill>
                  <a:schemeClr val="tx1"/>
                </a:solidFill>
                <a:latin typeface="+mn-ea"/>
              </a:rPr>
              <a:t>産業組織</a:t>
            </a:r>
            <a:r>
              <a:rPr lang="ja-JP" altLang="en-US" sz="1050" dirty="0" smtClean="0">
                <a:solidFill>
                  <a:schemeClr val="tx1"/>
                </a:solidFill>
                <a:latin typeface="+mn-ea"/>
              </a:rPr>
              <a:t>心理学ワークブック</a:t>
            </a:r>
            <a:r>
              <a:rPr lang="en-US" altLang="ja-JP" sz="1050" dirty="0" smtClean="0">
                <a:solidFill>
                  <a:schemeClr val="tx1"/>
                </a:solidFill>
                <a:latin typeface="+mn-ea"/>
              </a:rPr>
              <a:t>【</a:t>
            </a:r>
            <a:r>
              <a:rPr lang="ja-JP" altLang="en-US" sz="1050" dirty="0" smtClean="0">
                <a:solidFill>
                  <a:schemeClr val="tx1"/>
                </a:solidFill>
                <a:latin typeface="+mn-ea"/>
              </a:rPr>
              <a:t>第２版</a:t>
            </a:r>
            <a:r>
              <a:rPr lang="en-US" altLang="ja-JP" sz="1050" dirty="0" smtClean="0">
                <a:solidFill>
                  <a:schemeClr val="tx1"/>
                </a:solidFill>
                <a:latin typeface="+mn-ea"/>
              </a:rPr>
              <a:t>】</a:t>
            </a:r>
            <a:r>
              <a:rPr lang="ja-JP" altLang="en-US" sz="1050" dirty="0" smtClean="0">
                <a:solidFill>
                  <a:schemeClr val="tx1"/>
                </a:solidFill>
                <a:latin typeface="+mn-ea"/>
              </a:rPr>
              <a:t>」ナカニシヤ出版（</a:t>
            </a:r>
            <a:r>
              <a:rPr lang="en-US" altLang="ja-JP" sz="1050" dirty="0" smtClean="0">
                <a:solidFill>
                  <a:schemeClr val="tx1"/>
                </a:solidFill>
                <a:latin typeface="+mn-ea"/>
              </a:rPr>
              <a:t>2016</a:t>
            </a:r>
            <a:r>
              <a:rPr lang="ja-JP" altLang="en-US" sz="1050" dirty="0" smtClean="0">
                <a:solidFill>
                  <a:schemeClr val="tx1"/>
                </a:solidFill>
                <a:latin typeface="+mn-ea"/>
              </a:rPr>
              <a:t>）</a:t>
            </a:r>
            <a:endParaRPr lang="en-US" altLang="ja-JP" sz="1050" dirty="0" smtClean="0">
              <a:solidFill>
                <a:schemeClr val="tx1"/>
              </a:solidFill>
              <a:latin typeface="+mn-ea"/>
            </a:endParaRPr>
          </a:p>
        </p:txBody>
      </p:sp>
      <p:sp>
        <p:nvSpPr>
          <p:cNvPr id="6" name="ハート 5"/>
          <p:cNvSpPr/>
          <p:nvPr/>
        </p:nvSpPr>
        <p:spPr>
          <a:xfrm>
            <a:off x="2898684" y="4922186"/>
            <a:ext cx="2570338" cy="1503766"/>
          </a:xfrm>
          <a:prstGeom prst="hear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モチベーション</a:t>
            </a:r>
            <a:endParaRPr lang="en-US" altLang="ja-JP" sz="1400" dirty="0">
              <a:solidFill>
                <a:schemeClr val="tx1"/>
              </a:solidFill>
            </a:endParaRPr>
          </a:p>
          <a:p>
            <a:pPr algn="ctr"/>
            <a:r>
              <a:rPr lang="ja-JP" altLang="en-US" sz="1400" dirty="0">
                <a:solidFill>
                  <a:schemeClr val="tx1"/>
                </a:solidFill>
              </a:rPr>
              <a:t>（やる気・意欲・情熱</a:t>
            </a:r>
            <a:endParaRPr kumimoji="1" lang="ja-JP" altLang="en-US" sz="1400" dirty="0">
              <a:solidFill>
                <a:schemeClr val="tx1"/>
              </a:solidFill>
            </a:endParaRPr>
          </a:p>
        </p:txBody>
      </p:sp>
    </p:spTree>
    <p:extLst>
      <p:ext uri="{BB962C8B-B14F-4D97-AF65-F5344CB8AC3E}">
        <p14:creationId xmlns:p14="http://schemas.microsoft.com/office/powerpoint/2010/main" val="3765916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モチベーションがなぜ大切なのか</a:t>
            </a:r>
            <a:endParaRPr kumimoji="1" lang="ja-JP" altLang="en-US" dirty="0"/>
          </a:p>
        </p:txBody>
      </p:sp>
      <p:sp>
        <p:nvSpPr>
          <p:cNvPr id="3" name="コンテンツ プレースホルダー 2"/>
          <p:cNvSpPr>
            <a:spLocks noGrp="1"/>
          </p:cNvSpPr>
          <p:nvPr>
            <p:ph idx="1"/>
          </p:nvPr>
        </p:nvSpPr>
        <p:spPr/>
        <p:txBody>
          <a:bodyPr/>
          <a:lstStyle/>
          <a:p>
            <a:pPr>
              <a:buClr>
                <a:srgbClr val="00B050"/>
              </a:buClr>
              <a:buFont typeface="Wingdings" panose="05000000000000000000" pitchFamily="2" charset="2"/>
              <a:buChar char="u"/>
            </a:pPr>
            <a:r>
              <a:rPr lang="ja-JP" altLang="en-US" dirty="0"/>
              <a:t>働き方</a:t>
            </a:r>
            <a:r>
              <a:rPr lang="ja-JP" altLang="en-US" dirty="0" smtClean="0"/>
              <a:t>の変化</a:t>
            </a:r>
            <a:endParaRPr kumimoji="1" lang="ja-JP"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573016"/>
            <a:ext cx="3456384"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729535" y="2204864"/>
            <a:ext cx="7586881" cy="2092881"/>
          </a:xfrm>
          <a:prstGeom prst="rect">
            <a:avLst/>
          </a:prstGeom>
          <a:noFill/>
        </p:spPr>
        <p:txBody>
          <a:bodyPr wrap="square" rtlCol="0">
            <a:spAutoFit/>
          </a:bodyPr>
          <a:lstStyle/>
          <a:p>
            <a:r>
              <a:rPr kumimoji="1" lang="ja-JP" altLang="en-US" sz="2600" b="1" dirty="0" smtClean="0"/>
              <a:t>他律的な労働</a:t>
            </a:r>
            <a:r>
              <a:rPr lang="ja-JP" altLang="en-US" sz="2600" dirty="0"/>
              <a:t>：</a:t>
            </a:r>
            <a:r>
              <a:rPr lang="ja-JP" altLang="en-US" sz="2600" dirty="0" smtClean="0"/>
              <a:t>指揮・命令に従った働き方</a:t>
            </a:r>
            <a:endParaRPr kumimoji="1" lang="en-US" altLang="ja-JP" sz="2600" dirty="0" smtClean="0"/>
          </a:p>
          <a:p>
            <a:endParaRPr lang="en-US" altLang="ja-JP" sz="2600" dirty="0"/>
          </a:p>
          <a:p>
            <a:endParaRPr kumimoji="1" lang="en-US" altLang="ja-JP" sz="2600" dirty="0" smtClean="0"/>
          </a:p>
          <a:p>
            <a:r>
              <a:rPr lang="ja-JP" altLang="en-US" sz="2600" b="1" dirty="0" smtClean="0"/>
              <a:t>自律的な労働</a:t>
            </a:r>
            <a:r>
              <a:rPr lang="ja-JP" altLang="en-US" sz="2600" dirty="0" smtClean="0"/>
              <a:t>：</a:t>
            </a:r>
            <a:r>
              <a:rPr kumimoji="1" lang="ja-JP" altLang="en-US" sz="2600" dirty="0" smtClean="0"/>
              <a:t>ある程度の裁量を与えられた中で　</a:t>
            </a:r>
            <a:endParaRPr kumimoji="1" lang="en-US" altLang="ja-JP" sz="2600" dirty="0" smtClean="0"/>
          </a:p>
          <a:p>
            <a:r>
              <a:rPr lang="ja-JP" altLang="en-US" sz="2600" dirty="0"/>
              <a:t>　</a:t>
            </a:r>
            <a:r>
              <a:rPr lang="ja-JP" altLang="en-US" sz="2600" dirty="0" smtClean="0"/>
              <a:t>　　　　　　 </a:t>
            </a:r>
            <a:r>
              <a:rPr kumimoji="1" lang="ja-JP" altLang="en-US" sz="2600" dirty="0" smtClean="0"/>
              <a:t>自分自身の判断に基づく働き方</a:t>
            </a:r>
            <a:endParaRPr kumimoji="1" lang="ja-JP" altLang="en-US" sz="2600" dirty="0"/>
          </a:p>
        </p:txBody>
      </p:sp>
      <p:sp>
        <p:nvSpPr>
          <p:cNvPr id="5" name="下矢印 4"/>
          <p:cNvSpPr/>
          <p:nvPr/>
        </p:nvSpPr>
        <p:spPr>
          <a:xfrm>
            <a:off x="1770929" y="2911422"/>
            <a:ext cx="288032" cy="344797"/>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522975" y="5068221"/>
            <a:ext cx="3312368" cy="461665"/>
          </a:xfrm>
          <a:prstGeom prst="rect">
            <a:avLst/>
          </a:prstGeom>
          <a:noFill/>
        </p:spPr>
        <p:txBody>
          <a:bodyPr wrap="square" rtlCol="0">
            <a:spAutoFit/>
          </a:bodyPr>
          <a:lstStyle/>
          <a:p>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モチベーションが影響</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347864" y="6527814"/>
            <a:ext cx="5796136" cy="253916"/>
          </a:xfrm>
          <a:prstGeom prst="rect">
            <a:avLst/>
          </a:prstGeom>
          <a:noFill/>
        </p:spPr>
        <p:txBody>
          <a:bodyPr wrap="square" rtlCol="0">
            <a:spAutoFit/>
          </a:bodyPr>
          <a:lstStyle/>
          <a:p>
            <a:pPr algn="r"/>
            <a:r>
              <a:rPr kumimoji="1" lang="ja-JP" altLang="en-US" sz="1050" dirty="0" smtClean="0">
                <a:latin typeface="+mn-ea"/>
              </a:rPr>
              <a:t>出典：伊藤健市：「「やりがいのある仕事」と「働きがいのある職場」」晃洋書房（</a:t>
            </a:r>
            <a:r>
              <a:rPr kumimoji="1" lang="en-US" altLang="ja-JP" sz="1050" dirty="0" smtClean="0">
                <a:latin typeface="+mn-ea"/>
              </a:rPr>
              <a:t>2017</a:t>
            </a:r>
            <a:r>
              <a:rPr kumimoji="1" lang="ja-JP" altLang="en-US" sz="1050" dirty="0" smtClean="0">
                <a:latin typeface="+mn-ea"/>
              </a:rPr>
              <a:t>）</a:t>
            </a:r>
            <a:endParaRPr kumimoji="1" lang="ja-JP" altLang="en-US" sz="1050" dirty="0">
              <a:latin typeface="+mn-ea"/>
            </a:endParaRPr>
          </a:p>
        </p:txBody>
      </p:sp>
    </p:spTree>
    <p:extLst>
      <p:ext uri="{BB962C8B-B14F-4D97-AF65-F5344CB8AC3E}">
        <p14:creationId xmlns:p14="http://schemas.microsoft.com/office/powerpoint/2010/main" val="2635178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996952"/>
            <a:ext cx="8229600" cy="1143000"/>
          </a:xfrm>
        </p:spPr>
        <p:txBody>
          <a:bodyPr>
            <a:normAutofit fontScale="90000"/>
          </a:bodyPr>
          <a:lstStyle/>
          <a:p>
            <a:r>
              <a:rPr kumimoji="1" lang="ja-JP" altLang="en-US" dirty="0" smtClean="0"/>
              <a:t>２　 ワーク・モチベーションの</a:t>
            </a:r>
            <a:r>
              <a:rPr kumimoji="1" lang="en-US" altLang="ja-JP" dirty="0" smtClean="0"/>
              <a:t/>
            </a:r>
            <a:br>
              <a:rPr kumimoji="1" lang="en-US" altLang="ja-JP" dirty="0" smtClean="0"/>
            </a:br>
            <a:r>
              <a:rPr kumimoji="1" lang="ja-JP" altLang="en-US" dirty="0" smtClean="0"/>
              <a:t>基本フレームについて</a:t>
            </a:r>
            <a:endParaRPr kumimoji="1" lang="ja-JP" altLang="en-US" dirty="0"/>
          </a:p>
        </p:txBody>
      </p:sp>
    </p:spTree>
    <p:extLst>
      <p:ext uri="{BB962C8B-B14F-4D97-AF65-F5344CB8AC3E}">
        <p14:creationId xmlns:p14="http://schemas.microsoft.com/office/powerpoint/2010/main" val="2203070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p:spPr>
        <p:txBody>
          <a:bodyPr>
            <a:noAutofit/>
          </a:bodyPr>
          <a:lstStyle/>
          <a:p>
            <a:r>
              <a:rPr kumimoji="1" lang="ja-JP" altLang="en-US" sz="3800" dirty="0" smtClean="0"/>
              <a:t>ワーク・モチベーションの基本フレーム</a:t>
            </a:r>
            <a:endParaRPr kumimoji="1" lang="ja-JP" altLang="en-US" sz="3800" dirty="0"/>
          </a:p>
        </p:txBody>
      </p:sp>
      <p:grpSp>
        <p:nvGrpSpPr>
          <p:cNvPr id="12" name="グループ化 11"/>
          <p:cNvGrpSpPr/>
          <p:nvPr/>
        </p:nvGrpSpPr>
        <p:grpSpPr>
          <a:xfrm>
            <a:off x="391925" y="1787205"/>
            <a:ext cx="5868531" cy="873800"/>
            <a:chOff x="971600" y="1983915"/>
            <a:chExt cx="5868531" cy="873800"/>
          </a:xfrm>
        </p:grpSpPr>
        <p:cxnSp>
          <p:nvCxnSpPr>
            <p:cNvPr id="11" name="直線コネクタ 10"/>
            <p:cNvCxnSpPr/>
            <p:nvPr/>
          </p:nvCxnSpPr>
          <p:spPr>
            <a:xfrm>
              <a:off x="2412058" y="2420815"/>
              <a:ext cx="293426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円/楕円 3"/>
            <p:cNvSpPr/>
            <p:nvPr/>
          </p:nvSpPr>
          <p:spPr>
            <a:xfrm>
              <a:off x="971600" y="1983915"/>
              <a:ext cx="1760559" cy="873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個人</a:t>
              </a:r>
              <a:endParaRPr kumimoji="1" lang="ja-JP" altLang="en-US" dirty="0">
                <a:solidFill>
                  <a:schemeClr val="tx1"/>
                </a:solidFill>
              </a:endParaRPr>
            </a:p>
          </p:txBody>
        </p:sp>
        <p:sp>
          <p:nvSpPr>
            <p:cNvPr id="5" name="円/楕円 4"/>
            <p:cNvSpPr/>
            <p:nvPr/>
          </p:nvSpPr>
          <p:spPr>
            <a:xfrm>
              <a:off x="2998911" y="1983915"/>
              <a:ext cx="1760559" cy="873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活動</a:t>
              </a:r>
              <a:endParaRPr kumimoji="1" lang="ja-JP" altLang="en-US" dirty="0">
                <a:solidFill>
                  <a:schemeClr val="tx1"/>
                </a:solidFill>
              </a:endParaRPr>
            </a:p>
          </p:txBody>
        </p:sp>
        <p:sp>
          <p:nvSpPr>
            <p:cNvPr id="6" name="円/楕円 5"/>
            <p:cNvSpPr/>
            <p:nvPr/>
          </p:nvSpPr>
          <p:spPr>
            <a:xfrm>
              <a:off x="5079572" y="1983915"/>
              <a:ext cx="1760559" cy="873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環境</a:t>
              </a:r>
              <a:endParaRPr kumimoji="1" lang="ja-JP" altLang="en-US" dirty="0">
                <a:solidFill>
                  <a:schemeClr val="tx1"/>
                </a:solidFill>
              </a:endParaRPr>
            </a:p>
          </p:txBody>
        </p:sp>
      </p:grpSp>
      <p:grpSp>
        <p:nvGrpSpPr>
          <p:cNvPr id="13" name="グループ化 12"/>
          <p:cNvGrpSpPr/>
          <p:nvPr/>
        </p:nvGrpSpPr>
        <p:grpSpPr>
          <a:xfrm>
            <a:off x="1673484" y="2973470"/>
            <a:ext cx="3252063" cy="2847853"/>
            <a:chOff x="1851880" y="3087663"/>
            <a:chExt cx="4107971" cy="1839579"/>
          </a:xfrm>
        </p:grpSpPr>
        <p:sp>
          <p:nvSpPr>
            <p:cNvPr id="7" name="正方形/長方形 6"/>
            <p:cNvSpPr/>
            <p:nvPr/>
          </p:nvSpPr>
          <p:spPr>
            <a:xfrm>
              <a:off x="1851880" y="3087663"/>
              <a:ext cx="1840585" cy="18395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欲求</a:t>
              </a:r>
              <a:endParaRPr kumimoji="1" lang="ja-JP" altLang="en-US" dirty="0">
                <a:solidFill>
                  <a:schemeClr val="tx1"/>
                </a:solidFill>
              </a:endParaRPr>
            </a:p>
          </p:txBody>
        </p:sp>
        <p:sp>
          <p:nvSpPr>
            <p:cNvPr id="8" name="正方形/長方形 7"/>
            <p:cNvSpPr/>
            <p:nvPr/>
          </p:nvSpPr>
          <p:spPr>
            <a:xfrm>
              <a:off x="3985891" y="3087663"/>
              <a:ext cx="1973960" cy="8278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価値</a:t>
              </a:r>
              <a:endParaRPr lang="en-US" altLang="ja-JP" dirty="0" smtClean="0">
                <a:solidFill>
                  <a:schemeClr val="tx1"/>
                </a:solidFill>
              </a:endParaRPr>
            </a:p>
            <a:p>
              <a:pPr algn="ctr"/>
              <a:r>
                <a:rPr kumimoji="1" lang="ja-JP" altLang="en-US" dirty="0" smtClean="0">
                  <a:solidFill>
                    <a:schemeClr val="tx1"/>
                  </a:solidFill>
                </a:rPr>
                <a:t>（認知的）</a:t>
              </a:r>
              <a:endParaRPr kumimoji="1" lang="ja-JP" altLang="en-US" dirty="0">
                <a:solidFill>
                  <a:schemeClr val="tx1"/>
                </a:solidFill>
              </a:endParaRPr>
            </a:p>
          </p:txBody>
        </p:sp>
        <p:sp>
          <p:nvSpPr>
            <p:cNvPr id="9" name="正方形/長方形 8"/>
            <p:cNvSpPr/>
            <p:nvPr/>
          </p:nvSpPr>
          <p:spPr>
            <a:xfrm>
              <a:off x="3985891" y="4099431"/>
              <a:ext cx="1973960" cy="8278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感情</a:t>
              </a:r>
              <a:endParaRPr lang="en-US" altLang="ja-JP" dirty="0" smtClean="0">
                <a:solidFill>
                  <a:schemeClr val="tx1"/>
                </a:solidFill>
              </a:endParaRPr>
            </a:p>
          </p:txBody>
        </p:sp>
      </p:grpSp>
      <p:sp>
        <p:nvSpPr>
          <p:cNvPr id="10" name="正方形/長方形 9"/>
          <p:cNvSpPr/>
          <p:nvPr/>
        </p:nvSpPr>
        <p:spPr>
          <a:xfrm>
            <a:off x="2555601" y="6425952"/>
            <a:ext cx="658077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rPr>
              <a:t>出典：齋藤義明：「職業人生のモチベーション－源泉、長期波動、自己調整に関する考察－」</a:t>
            </a:r>
            <a:endParaRPr lang="en-US" altLang="ja-JP" sz="1050" dirty="0" smtClean="0">
              <a:solidFill>
                <a:schemeClr val="tx1"/>
              </a:solidFill>
            </a:endParaRPr>
          </a:p>
          <a:p>
            <a:pPr algn="ctr"/>
            <a:r>
              <a:rPr lang="ja-JP" altLang="en-US" sz="1200" dirty="0" smtClean="0">
                <a:solidFill>
                  <a:schemeClr val="tx1"/>
                </a:solidFill>
              </a:rPr>
              <a:t>（</a:t>
            </a:r>
            <a:r>
              <a:rPr lang="en-US" altLang="ja-JP" sz="1200" dirty="0">
                <a:solidFill>
                  <a:schemeClr val="tx1"/>
                </a:solidFill>
                <a:hlinkClick r:id="rId3"/>
              </a:rPr>
              <a:t>http://</a:t>
            </a:r>
            <a:r>
              <a:rPr lang="en-US" altLang="ja-JP" sz="1200" dirty="0" smtClean="0">
                <a:solidFill>
                  <a:schemeClr val="tx1"/>
                </a:solidFill>
                <a:hlinkClick r:id="rId3"/>
              </a:rPr>
              <a:t>hdl.handle.net/2115/50272</a:t>
            </a:r>
            <a:r>
              <a:rPr lang="ja-JP" altLang="en-US" sz="1200" dirty="0" smtClean="0">
                <a:solidFill>
                  <a:schemeClr val="tx1"/>
                </a:solidFill>
              </a:rPr>
              <a:t>　</a:t>
            </a:r>
            <a:r>
              <a:rPr lang="ja-JP" altLang="en-US" sz="1050" dirty="0" smtClean="0">
                <a:solidFill>
                  <a:schemeClr val="tx1"/>
                </a:solidFill>
                <a:latin typeface="+mn-ea"/>
              </a:rPr>
              <a:t>アクセス日</a:t>
            </a:r>
            <a:r>
              <a:rPr lang="en-US" altLang="ja-JP" sz="1050" dirty="0" smtClean="0">
                <a:solidFill>
                  <a:schemeClr val="tx1"/>
                </a:solidFill>
                <a:latin typeface="+mn-ea"/>
              </a:rPr>
              <a:t>2017.2.10</a:t>
            </a:r>
            <a:r>
              <a:rPr lang="ja-JP" altLang="en-US" sz="1050" dirty="0" smtClean="0">
                <a:solidFill>
                  <a:schemeClr val="tx1"/>
                </a:solidFill>
                <a:latin typeface="+mn-ea"/>
              </a:rPr>
              <a:t>）</a:t>
            </a:r>
            <a:r>
              <a:rPr lang="en-US" altLang="ja-JP" sz="1050" dirty="0" smtClean="0">
                <a:solidFill>
                  <a:schemeClr val="tx1"/>
                </a:solidFill>
                <a:latin typeface="+mn-ea"/>
              </a:rPr>
              <a:t> </a:t>
            </a:r>
          </a:p>
        </p:txBody>
      </p:sp>
      <p:sp>
        <p:nvSpPr>
          <p:cNvPr id="14" name="テキスト ボックス 13"/>
          <p:cNvSpPr txBox="1"/>
          <p:nvPr/>
        </p:nvSpPr>
        <p:spPr>
          <a:xfrm>
            <a:off x="6761575" y="1812357"/>
            <a:ext cx="2046019" cy="1477328"/>
          </a:xfrm>
          <a:prstGeom prst="rect">
            <a:avLst/>
          </a:prstGeom>
          <a:noFill/>
        </p:spPr>
        <p:txBody>
          <a:bodyPr wrap="square" rtlCol="0">
            <a:spAutoFit/>
          </a:bodyPr>
          <a:lstStyle/>
          <a:p>
            <a:r>
              <a:rPr kumimoji="1" lang="ja-JP" altLang="en-US" dirty="0" smtClean="0"/>
              <a:t>ワーク・モチベーションは個人－活動－環境の相互作用によって始動し、変化し、</a:t>
            </a:r>
            <a:r>
              <a:rPr lang="ja-JP" altLang="en-US" dirty="0"/>
              <a:t>終結</a:t>
            </a:r>
            <a:r>
              <a:rPr kumimoji="1" lang="ja-JP" altLang="en-US" dirty="0" smtClean="0"/>
              <a:t>する</a:t>
            </a:r>
            <a:endParaRPr kumimoji="1" lang="ja-JP" altLang="en-US" dirty="0"/>
          </a:p>
        </p:txBody>
      </p:sp>
      <p:sp>
        <p:nvSpPr>
          <p:cNvPr id="15" name="テキスト ボックス 14"/>
          <p:cNvSpPr txBox="1"/>
          <p:nvPr/>
        </p:nvSpPr>
        <p:spPr>
          <a:xfrm>
            <a:off x="6757705" y="3828581"/>
            <a:ext cx="2170270" cy="1754326"/>
          </a:xfrm>
          <a:prstGeom prst="rect">
            <a:avLst/>
          </a:prstGeom>
          <a:noFill/>
        </p:spPr>
        <p:txBody>
          <a:bodyPr wrap="square" rtlCol="0">
            <a:spAutoFit/>
          </a:bodyPr>
          <a:lstStyle/>
          <a:p>
            <a:r>
              <a:rPr kumimoji="1" lang="ja-JP" altLang="en-US" dirty="0" smtClean="0"/>
              <a:t>「欲求」「価値」「感情」という個人の内面的な源泉からワーク・モチベーションが生成され、変化する</a:t>
            </a:r>
            <a:endParaRPr kumimoji="1" lang="ja-JP" altLang="en-US" dirty="0"/>
          </a:p>
        </p:txBody>
      </p:sp>
      <p:sp>
        <p:nvSpPr>
          <p:cNvPr id="16" name="右中かっこ 15"/>
          <p:cNvSpPr/>
          <p:nvPr/>
        </p:nvSpPr>
        <p:spPr>
          <a:xfrm>
            <a:off x="6282941" y="1812357"/>
            <a:ext cx="432048" cy="403244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617723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「欲求」という潜在的エネルギー</a:t>
            </a:r>
            <a:endParaRPr kumimoji="1" lang="ja-JP" altLang="en-US" dirty="0"/>
          </a:p>
        </p:txBody>
      </p:sp>
      <p:sp>
        <p:nvSpPr>
          <p:cNvPr id="3" name="コンテンツ プレースホルダー 2"/>
          <p:cNvSpPr>
            <a:spLocks noGrp="1"/>
          </p:cNvSpPr>
          <p:nvPr>
            <p:ph idx="1"/>
          </p:nvPr>
        </p:nvSpPr>
        <p:spPr>
          <a:xfrm>
            <a:off x="4713566" y="3012377"/>
            <a:ext cx="4106906" cy="2792398"/>
          </a:xfrm>
        </p:spPr>
        <p:txBody>
          <a:bodyPr>
            <a:normAutofit/>
          </a:bodyPr>
          <a:lstStyle/>
          <a:p>
            <a:pPr marL="514350" indent="-514350">
              <a:buFont typeface="+mj-ea"/>
              <a:buAutoNum type="circleNumDbPlain" startAt="8"/>
            </a:pPr>
            <a:r>
              <a:rPr lang="ja-JP" altLang="en-US" sz="2000" dirty="0" smtClean="0"/>
              <a:t>遊び欲求</a:t>
            </a:r>
            <a:endParaRPr lang="en-US" altLang="ja-JP" sz="2000" dirty="0" smtClean="0"/>
          </a:p>
          <a:p>
            <a:pPr marL="514350" indent="-514350">
              <a:buFont typeface="+mj-ea"/>
              <a:buAutoNum type="circleNumDbPlain" startAt="8"/>
            </a:pPr>
            <a:r>
              <a:rPr kumimoji="1" lang="ja-JP" altLang="en-US" sz="2000" dirty="0" smtClean="0"/>
              <a:t>親和欲求</a:t>
            </a:r>
            <a:endParaRPr kumimoji="1" lang="en-US" altLang="ja-JP" sz="2000" dirty="0" smtClean="0"/>
          </a:p>
          <a:p>
            <a:pPr marL="514350" indent="-514350">
              <a:buFont typeface="+mj-ea"/>
              <a:buAutoNum type="circleNumDbPlain" startAt="8"/>
            </a:pPr>
            <a:r>
              <a:rPr lang="ja-JP" altLang="en-US" sz="2000" dirty="0" smtClean="0"/>
              <a:t>愛情欲求</a:t>
            </a:r>
            <a:endParaRPr lang="en-US" altLang="ja-JP" sz="2000" dirty="0" smtClean="0"/>
          </a:p>
          <a:p>
            <a:pPr marL="625475" indent="-625475">
              <a:buNone/>
            </a:pPr>
            <a:r>
              <a:rPr kumimoji="1" lang="ja-JP" altLang="en-US" sz="2000" dirty="0" smtClean="0"/>
              <a:t>⑪　承認・尊敬欲求</a:t>
            </a:r>
            <a:endParaRPr kumimoji="1" lang="en-US" altLang="ja-JP" sz="2000" dirty="0" smtClean="0"/>
          </a:p>
          <a:p>
            <a:pPr marL="182563" indent="-182563">
              <a:buNone/>
            </a:pPr>
            <a:r>
              <a:rPr lang="ja-JP" altLang="en-US" sz="2000" dirty="0" smtClean="0"/>
              <a:t>⑫　勢力欲求（影響力）</a:t>
            </a:r>
            <a:endParaRPr lang="en-US" altLang="ja-JP" sz="2000" dirty="0" smtClean="0"/>
          </a:p>
          <a:p>
            <a:pPr marL="182563" indent="-182563">
              <a:buNone/>
            </a:pPr>
            <a:r>
              <a:rPr lang="ja-JP" altLang="en-US" sz="2000" dirty="0" smtClean="0"/>
              <a:t>⑬　関係欲求</a:t>
            </a:r>
            <a:endParaRPr lang="en-US" altLang="ja-JP" sz="2000" dirty="0" smtClean="0"/>
          </a:p>
          <a:p>
            <a:pPr marL="533400" indent="-533400">
              <a:buNone/>
            </a:pPr>
            <a:r>
              <a:rPr lang="ja-JP" altLang="en-US" sz="2000" dirty="0" smtClean="0"/>
              <a:t>⑭　特性発揮欲求・自己実現欲求</a:t>
            </a:r>
            <a:endParaRPr kumimoji="1" lang="ja-JP" altLang="en-US" sz="2000" dirty="0"/>
          </a:p>
        </p:txBody>
      </p:sp>
      <p:sp>
        <p:nvSpPr>
          <p:cNvPr id="4" name="正方形/長方形 3"/>
          <p:cNvSpPr/>
          <p:nvPr/>
        </p:nvSpPr>
        <p:spPr>
          <a:xfrm>
            <a:off x="705944" y="1555122"/>
            <a:ext cx="7650433"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人の行為を起動し、持続させ、方向づけるような、人の内面に宿る根源的かつ潜在的な心理的</a:t>
            </a:r>
            <a:r>
              <a:rPr lang="ja-JP" altLang="en-US" sz="2400" dirty="0" smtClean="0">
                <a:solidFill>
                  <a:schemeClr val="tx1"/>
                </a:solidFill>
              </a:rPr>
              <a:t>エネルギー</a:t>
            </a:r>
            <a:endParaRPr lang="en-US" altLang="ja-JP" sz="2400" dirty="0">
              <a:solidFill>
                <a:schemeClr val="tx1"/>
              </a:solidFill>
            </a:endParaRPr>
          </a:p>
        </p:txBody>
      </p:sp>
      <p:sp>
        <p:nvSpPr>
          <p:cNvPr id="5" name="コンテンツ プレースホルダー 2"/>
          <p:cNvSpPr txBox="1">
            <a:spLocks noChangeAspect="1"/>
          </p:cNvSpPr>
          <p:nvPr/>
        </p:nvSpPr>
        <p:spPr>
          <a:xfrm>
            <a:off x="698594" y="3068960"/>
            <a:ext cx="4371880" cy="267923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514350" indent="-514350">
              <a:buFont typeface="+mj-ea"/>
              <a:buAutoNum type="circleNumDbPlain"/>
            </a:pPr>
            <a:r>
              <a:rPr lang="ja-JP" altLang="en-US" sz="2000" dirty="0" smtClean="0"/>
              <a:t>生理的欲求</a:t>
            </a:r>
            <a:endParaRPr lang="en-US" altLang="ja-JP" sz="2000" dirty="0" smtClean="0"/>
          </a:p>
          <a:p>
            <a:pPr marL="514350" indent="-514350">
              <a:buFont typeface="+mj-ea"/>
              <a:buAutoNum type="circleNumDbPlain"/>
            </a:pPr>
            <a:r>
              <a:rPr lang="ja-JP" altLang="en-US" sz="2000" dirty="0" smtClean="0"/>
              <a:t>安心、安定欲求</a:t>
            </a:r>
            <a:endParaRPr lang="en-US" altLang="ja-JP" sz="2000" dirty="0" smtClean="0"/>
          </a:p>
          <a:p>
            <a:pPr marL="514350" indent="-514350">
              <a:buFont typeface="+mj-ea"/>
              <a:buAutoNum type="circleNumDbPlain"/>
            </a:pPr>
            <a:r>
              <a:rPr lang="ja-JP" altLang="en-US" sz="2000" dirty="0" smtClean="0"/>
              <a:t>緊張緩和、不協和解消欲求</a:t>
            </a:r>
            <a:endParaRPr lang="en-US" altLang="ja-JP" sz="2000" dirty="0" smtClean="0"/>
          </a:p>
          <a:p>
            <a:pPr marL="514350" indent="-514350">
              <a:buFont typeface="+mj-ea"/>
              <a:buAutoNum type="circleNumDbPlain"/>
            </a:pPr>
            <a:r>
              <a:rPr lang="ja-JP" altLang="en-US" sz="2000" dirty="0" smtClean="0"/>
              <a:t>有能感、達成欲求、熟達欲求</a:t>
            </a:r>
            <a:endParaRPr lang="en-US" altLang="ja-JP" sz="2000" dirty="0" smtClean="0"/>
          </a:p>
          <a:p>
            <a:pPr marL="514350" indent="-514350">
              <a:buFont typeface="+mj-ea"/>
              <a:buAutoNum type="circleNumDbPlain"/>
            </a:pPr>
            <a:r>
              <a:rPr lang="ja-JP" altLang="en-US" sz="2000" dirty="0" smtClean="0"/>
              <a:t>好奇心</a:t>
            </a:r>
            <a:endParaRPr lang="en-US" altLang="ja-JP" sz="2000" dirty="0" smtClean="0"/>
          </a:p>
          <a:p>
            <a:pPr marL="514350" indent="-514350">
              <a:buFont typeface="+mj-ea"/>
              <a:buAutoNum type="circleNumDbPlain"/>
            </a:pPr>
            <a:r>
              <a:rPr lang="ja-JP" altLang="en-US" sz="2000" dirty="0" smtClean="0"/>
              <a:t>自己決定（自律性）欲求</a:t>
            </a:r>
            <a:endParaRPr lang="en-US" altLang="ja-JP" sz="2000" dirty="0" smtClean="0"/>
          </a:p>
          <a:p>
            <a:pPr marL="514350" indent="-514350">
              <a:buFont typeface="+mj-ea"/>
              <a:buAutoNum type="circleNumDbPlain"/>
            </a:pPr>
            <a:r>
              <a:rPr lang="ja-JP" altLang="en-US" sz="2000" dirty="0" smtClean="0"/>
              <a:t>成長欲求</a:t>
            </a:r>
            <a:endParaRPr lang="ja-JP" altLang="en-US" sz="2000" dirty="0"/>
          </a:p>
        </p:txBody>
      </p:sp>
      <p:sp>
        <p:nvSpPr>
          <p:cNvPr id="6" name="正方形/長方形 5"/>
          <p:cNvSpPr/>
          <p:nvPr/>
        </p:nvSpPr>
        <p:spPr>
          <a:xfrm>
            <a:off x="2519264" y="6409503"/>
            <a:ext cx="662473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出典</a:t>
            </a:r>
            <a:r>
              <a:rPr lang="ja-JP" altLang="en-US" sz="1050" dirty="0" smtClean="0">
                <a:solidFill>
                  <a:schemeClr val="tx1"/>
                </a:solidFill>
              </a:rPr>
              <a:t>：齋藤義明：「職業人生のモチベーション－源泉、長期波動、自己調整に関する考察－」（</a:t>
            </a:r>
            <a:r>
              <a:rPr lang="en-US" altLang="ja-JP" sz="1050" dirty="0">
                <a:solidFill>
                  <a:schemeClr val="tx1"/>
                </a:solidFill>
                <a:hlinkClick r:id="rId3"/>
              </a:rPr>
              <a:t>http://</a:t>
            </a:r>
            <a:r>
              <a:rPr lang="en-US" altLang="ja-JP" sz="1050" dirty="0" smtClean="0">
                <a:solidFill>
                  <a:schemeClr val="tx1"/>
                </a:solidFill>
                <a:hlinkClick r:id="rId3"/>
              </a:rPr>
              <a:t>hdl.handle.net/2115/50272</a:t>
            </a:r>
            <a:r>
              <a:rPr lang="ja-JP" altLang="en-US" sz="1050" dirty="0" smtClean="0">
                <a:solidFill>
                  <a:schemeClr val="tx1"/>
                </a:solidFill>
              </a:rPr>
              <a:t>　</a:t>
            </a:r>
            <a:r>
              <a:rPr lang="ja-JP" altLang="en-US" sz="1050" dirty="0" smtClean="0">
                <a:solidFill>
                  <a:schemeClr val="tx1"/>
                </a:solidFill>
                <a:latin typeface="+mn-ea"/>
              </a:rPr>
              <a:t>アクセス日</a:t>
            </a:r>
            <a:r>
              <a:rPr lang="en-US" altLang="ja-JP" sz="1050" dirty="0" smtClean="0">
                <a:solidFill>
                  <a:schemeClr val="tx1"/>
                </a:solidFill>
                <a:latin typeface="+mn-ea"/>
              </a:rPr>
              <a:t>2017.2.10</a:t>
            </a:r>
            <a:r>
              <a:rPr lang="ja-JP" altLang="en-US" sz="1050" dirty="0" smtClean="0">
                <a:solidFill>
                  <a:schemeClr val="tx1"/>
                </a:solidFill>
                <a:latin typeface="+mn-ea"/>
              </a:rPr>
              <a:t>）</a:t>
            </a:r>
            <a:r>
              <a:rPr lang="en-US" altLang="ja-JP" sz="1050" dirty="0" smtClean="0">
                <a:solidFill>
                  <a:schemeClr val="tx1"/>
                </a:solidFill>
                <a:latin typeface="+mn-ea"/>
              </a:rPr>
              <a:t> </a:t>
            </a:r>
          </a:p>
        </p:txBody>
      </p:sp>
    </p:spTree>
    <p:extLst>
      <p:ext uri="{BB962C8B-B14F-4D97-AF65-F5344CB8AC3E}">
        <p14:creationId xmlns:p14="http://schemas.microsoft.com/office/powerpoint/2010/main" val="2263882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みやび">
      <a:majorFont>
        <a:latin typeface="Calibri"/>
        <a:ea typeface=""/>
        <a:cs typeface=""/>
        <a:font script="Jpan" typeface="HGｺﾞｼｯｸE"/>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ＭＳ ゴシック"/>
        <a:font script="Hang" typeface="맑은 고딕"/>
        <a:font script="Hans" typeface="黑体"/>
        <a:font script="Hant" typeface="微軟正黑體"/>
        <a:font script="Arab" typeface="Tahoma"/>
        <a:font script="Hebr" typeface="Tahoma"/>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2098</Words>
  <Application>Microsoft Office PowerPoint</Application>
  <PresentationFormat>画面に合わせる (4:3)</PresentationFormat>
  <Paragraphs>243</Paragraphs>
  <Slides>17</Slides>
  <Notes>17</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キャリア講座　資料 ～働くためのモチベーション～</vt:lpstr>
      <vt:lpstr>目的と進め方</vt:lpstr>
      <vt:lpstr>１ モチベーションとは何か</vt:lpstr>
      <vt:lpstr>モチベーションとは何か</vt:lpstr>
      <vt:lpstr>モチベーションは状況依存的な現象</vt:lpstr>
      <vt:lpstr>モチベーションがなぜ大切なのか</vt:lpstr>
      <vt:lpstr>２　 ワーク・モチベーションの 基本フレームについて</vt:lpstr>
      <vt:lpstr>ワーク・モチベーションの基本フレーム</vt:lpstr>
      <vt:lpstr>「欲求」という潜在的エネルギー</vt:lpstr>
      <vt:lpstr>「価値」という認知的エネルギー</vt:lpstr>
      <vt:lpstr>「感情」の影響力</vt:lpstr>
      <vt:lpstr>ワーク・モチベーションの時間軸</vt:lpstr>
      <vt:lpstr>３   ワーク・モチベーションを 　   高めるヒント</vt:lpstr>
      <vt:lpstr>ワーク・モチベーションを 高めたり低めたりする過程</vt:lpstr>
      <vt:lpstr>ワーク・モチベーションを高めるヒント</vt:lpstr>
      <vt:lpstr>ワーク・モチベーション 年代による違い</vt:lpstr>
      <vt:lpstr>ワークシート 「ワーク・モチベーション整理シート」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2017-10-23T02:18:57Z</dcterms:created>
  <dcterms:modified xsi:type="dcterms:W3CDTF">2018-01-16T06:26:39Z</dcterms:modified>
</cp:coreProperties>
</file>