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256" r:id="rId2"/>
    <p:sldId id="259" r:id="rId3"/>
    <p:sldId id="260" r:id="rId4"/>
    <p:sldId id="261" r:id="rId5"/>
    <p:sldId id="262" r:id="rId6"/>
    <p:sldId id="271" r:id="rId7"/>
    <p:sldId id="264" r:id="rId8"/>
    <p:sldId id="269" r:id="rId9"/>
    <p:sldId id="270"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1700" autoAdjust="0"/>
  </p:normalViewPr>
  <p:slideViewPr>
    <p:cSldViewPr>
      <p:cViewPr varScale="1">
        <p:scale>
          <a:sx n="65" d="100"/>
          <a:sy n="65" d="100"/>
        </p:scale>
        <p:origin x="-132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948747911237833"/>
          <c:y val="9.6385655574237075E-2"/>
          <c:w val="0.56923171947068552"/>
          <c:h val="0.80241058265552367"/>
        </c:manualLayout>
      </c:layout>
      <c:radarChart>
        <c:radarStyle val="marker"/>
        <c:varyColors val="0"/>
        <c:ser>
          <c:idx val="0"/>
          <c:order val="0"/>
          <c:tx>
            <c:strRef>
              <c:f>'（グラフデータ）'!$B$1</c:f>
              <c:strCache>
                <c:ptCount val="1"/>
                <c:pt idx="0">
                  <c:v>あ</c:v>
                </c:pt>
              </c:strCache>
            </c:strRef>
          </c:tx>
          <c:spPr>
            <a:ln w="12700">
              <a:solidFill>
                <a:srgbClr val="000080"/>
              </a:solidFill>
              <a:prstDash val="sysDash"/>
            </a:ln>
          </c:spPr>
          <c:marker>
            <c:symbol val="none"/>
          </c:marker>
          <c:dLbls>
            <c:delete val="1"/>
          </c:dLbls>
          <c:cat>
            <c:strRef>
              <c:f>'（グラフデータ）'!$A$2:$A$9</c:f>
              <c:strCache>
                <c:ptCount val="8"/>
                <c:pt idx="0">
                  <c:v>職業人</c:v>
                </c:pt>
                <c:pt idx="1">
                  <c:v>配偶者</c:v>
                </c:pt>
                <c:pt idx="2">
                  <c:v>家庭人</c:v>
                </c:pt>
                <c:pt idx="3">
                  <c:v>息子・娘</c:v>
                </c:pt>
                <c:pt idx="4">
                  <c:v>親</c:v>
                </c:pt>
                <c:pt idx="5">
                  <c:v>学生</c:v>
                </c:pt>
                <c:pt idx="6">
                  <c:v>余暇</c:v>
                </c:pt>
                <c:pt idx="7">
                  <c:v>市民</c:v>
                </c:pt>
              </c:strCache>
            </c:strRef>
          </c:cat>
          <c:val>
            <c:numRef>
              <c:f>'（グラフデータ）'!$B$2:$B$9</c:f>
              <c:numCache>
                <c:formatCode>General</c:formatCode>
                <c:ptCount val="8"/>
                <c:pt idx="0">
                  <c:v>10</c:v>
                </c:pt>
                <c:pt idx="1">
                  <c:v>10</c:v>
                </c:pt>
                <c:pt idx="2">
                  <c:v>10</c:v>
                </c:pt>
                <c:pt idx="3">
                  <c:v>10</c:v>
                </c:pt>
                <c:pt idx="4">
                  <c:v>10</c:v>
                </c:pt>
                <c:pt idx="5">
                  <c:v>10</c:v>
                </c:pt>
                <c:pt idx="6">
                  <c:v>10</c:v>
                </c:pt>
                <c:pt idx="7">
                  <c:v>10</c:v>
                </c:pt>
              </c:numCache>
            </c:numRef>
          </c:val>
        </c:ser>
        <c:ser>
          <c:idx val="1"/>
          <c:order val="1"/>
          <c:tx>
            <c:strRef>
              <c:f>'（グラフデータ）'!$C$1</c:f>
              <c:strCache>
                <c:ptCount val="1"/>
                <c:pt idx="0">
                  <c:v>い</c:v>
                </c:pt>
              </c:strCache>
            </c:strRef>
          </c:tx>
          <c:spPr>
            <a:ln w="12700">
              <a:solidFill>
                <a:srgbClr val="000000"/>
              </a:solidFill>
              <a:prstDash val="sysDash"/>
            </a:ln>
          </c:spPr>
          <c:marker>
            <c:symbol val="none"/>
          </c:marker>
          <c:dLbls>
            <c:delete val="1"/>
          </c:dLbls>
          <c:cat>
            <c:strRef>
              <c:f>'（グラフデータ）'!$A$2:$A$9</c:f>
              <c:strCache>
                <c:ptCount val="8"/>
                <c:pt idx="0">
                  <c:v>職業人</c:v>
                </c:pt>
                <c:pt idx="1">
                  <c:v>配偶者</c:v>
                </c:pt>
                <c:pt idx="2">
                  <c:v>家庭人</c:v>
                </c:pt>
                <c:pt idx="3">
                  <c:v>息子・娘</c:v>
                </c:pt>
                <c:pt idx="4">
                  <c:v>親</c:v>
                </c:pt>
                <c:pt idx="5">
                  <c:v>学生</c:v>
                </c:pt>
                <c:pt idx="6">
                  <c:v>余暇</c:v>
                </c:pt>
                <c:pt idx="7">
                  <c:v>市民</c:v>
                </c:pt>
              </c:strCache>
            </c:strRef>
          </c:cat>
          <c:val>
            <c:numRef>
              <c:f>'（グラフデータ）'!$C$2:$C$9</c:f>
              <c:numCache>
                <c:formatCode>General</c:formatCode>
                <c:ptCount val="8"/>
                <c:pt idx="0">
                  <c:v>5</c:v>
                </c:pt>
                <c:pt idx="1">
                  <c:v>5</c:v>
                </c:pt>
                <c:pt idx="2">
                  <c:v>5</c:v>
                </c:pt>
                <c:pt idx="3">
                  <c:v>5</c:v>
                </c:pt>
                <c:pt idx="4">
                  <c:v>5</c:v>
                </c:pt>
                <c:pt idx="5">
                  <c:v>5</c:v>
                </c:pt>
                <c:pt idx="6">
                  <c:v>5</c:v>
                </c:pt>
                <c:pt idx="7">
                  <c:v>5</c:v>
                </c:pt>
              </c:numCache>
            </c:numRef>
          </c:val>
        </c:ser>
        <c:dLbls>
          <c:showLegendKey val="0"/>
          <c:showVal val="1"/>
          <c:showCatName val="0"/>
          <c:showSerName val="0"/>
          <c:showPercent val="0"/>
          <c:showBubbleSize val="0"/>
        </c:dLbls>
        <c:axId val="36786944"/>
        <c:axId val="36788480"/>
      </c:radarChart>
      <c:catAx>
        <c:axId val="36786944"/>
        <c:scaling>
          <c:orientation val="minMax"/>
        </c:scaling>
        <c:delete val="0"/>
        <c:axPos val="b"/>
        <c:majorGridlines>
          <c:spPr>
            <a:ln w="12700">
              <a:solidFill>
                <a:srgbClr val="000000"/>
              </a:solidFill>
              <a:prstDash val="solid"/>
            </a:ln>
          </c:spPr>
        </c:majorGridlines>
        <c:numFmt formatCode="\¥#,##0_);[Red]\(\¥#,##0\)" sourceLinked="0"/>
        <c:majorTickMark val="out"/>
        <c:minorTickMark val="none"/>
        <c:tickLblPos val="nextTo"/>
        <c:txPr>
          <a:bodyPr rot="0" vert="horz"/>
          <a:lstStyle/>
          <a:p>
            <a:pPr>
              <a:defRPr sz="1200" b="0" i="0" u="none" strike="noStrike" baseline="0">
                <a:solidFill>
                  <a:srgbClr val="000000"/>
                </a:solidFill>
                <a:latin typeface="ＭＳ Ｐゴシック"/>
                <a:ea typeface="ＭＳ Ｐゴシック"/>
                <a:cs typeface="ＭＳ Ｐゴシック"/>
              </a:defRPr>
            </a:pPr>
            <a:endParaRPr lang="ja-JP"/>
          </a:p>
        </c:txPr>
        <c:crossAx val="36788480"/>
        <c:crosses val="autoZero"/>
        <c:auto val="0"/>
        <c:lblAlgn val="ctr"/>
        <c:lblOffset val="100"/>
        <c:noMultiLvlLbl val="0"/>
      </c:catAx>
      <c:valAx>
        <c:axId val="36788480"/>
        <c:scaling>
          <c:orientation val="minMax"/>
        </c:scaling>
        <c:delete val="0"/>
        <c:axPos val="l"/>
        <c:majorGridlines>
          <c:spPr>
            <a:ln w="3175">
              <a:solidFill>
                <a:srgbClr val="000000"/>
              </a:solidFill>
              <a:prstDash val="solid"/>
            </a:ln>
          </c:spPr>
        </c:majorGridlines>
        <c:numFmt formatCode="General" sourceLinked="1"/>
        <c:majorTickMark val="cross"/>
        <c:minorTickMark val="none"/>
        <c:tickLblPos val="nextTo"/>
        <c:spPr>
          <a:ln w="12700">
            <a:solidFill>
              <a:srgbClr val="000000"/>
            </a:solidFill>
            <a:prstDash val="solid"/>
          </a:ln>
        </c:spPr>
        <c:txPr>
          <a:bodyPr rot="0" vert="horz"/>
          <a:lstStyle/>
          <a:p>
            <a:pPr>
              <a:defRPr sz="1425" b="0" i="0" u="none" strike="noStrike" baseline="0">
                <a:solidFill>
                  <a:srgbClr val="000000"/>
                </a:solidFill>
                <a:latin typeface="ＭＳ Ｐゴシック"/>
                <a:ea typeface="ＭＳ Ｐゴシック"/>
                <a:cs typeface="ＭＳ Ｐゴシック"/>
              </a:defRPr>
            </a:pPr>
            <a:endParaRPr lang="ja-JP"/>
          </a:p>
        </c:txPr>
        <c:crossAx val="36786944"/>
        <c:crosses val="autoZero"/>
        <c:crossBetween val="between"/>
        <c:majorUnit val="5"/>
      </c:valAx>
      <c:spPr>
        <a:noFill/>
        <a:ln w="25400">
          <a:noFill/>
        </a:ln>
      </c:spPr>
    </c:plotArea>
    <c:plotVisOnly val="1"/>
    <c:dispBlanksAs val="gap"/>
    <c:showDLblsOverMax val="0"/>
  </c:chart>
  <c:spPr>
    <a:solidFill>
      <a:srgbClr val="FFFFFF"/>
    </a:solidFill>
    <a:ln w="3175">
      <a:noFill/>
      <a:prstDash val="solid"/>
    </a:ln>
  </c:spPr>
  <c:txPr>
    <a:bodyPr/>
    <a:lstStyle/>
    <a:p>
      <a:pPr>
        <a:defRPr sz="1200" b="0" i="0" u="none" strike="noStrike" baseline="0">
          <a:solidFill>
            <a:srgbClr val="000000"/>
          </a:solidFill>
          <a:latin typeface="ＭＳ Ｐゴシック"/>
          <a:ea typeface="ＭＳ Ｐゴシック"/>
          <a:cs typeface="ＭＳ Ｐゴシック"/>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0.45354</cdr:x>
      <cdr:y>0.1139</cdr:y>
    </cdr:from>
    <cdr:to>
      <cdr:x>0.47157</cdr:x>
      <cdr:y>0.139</cdr:y>
    </cdr:to>
    <cdr:sp macro="" textlink="">
      <cdr:nvSpPr>
        <cdr:cNvPr id="2" name="二等辺三角形 1"/>
        <cdr:cNvSpPr/>
      </cdr:nvSpPr>
      <cdr:spPr>
        <a:xfrm xmlns:a="http://schemas.openxmlformats.org/drawingml/2006/main">
          <a:off x="3114676" y="561975"/>
          <a:ext cx="123825" cy="123825"/>
        </a:xfrm>
        <a:prstGeom xmlns:a="http://schemas.openxmlformats.org/drawingml/2006/main" prst="triangl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0.55481</cdr:x>
      <cdr:y>0.34934</cdr:y>
    </cdr:from>
    <cdr:to>
      <cdr:x>0.57284</cdr:x>
      <cdr:y>0.37443</cdr:y>
    </cdr:to>
    <cdr:sp macro="" textlink="">
      <cdr:nvSpPr>
        <cdr:cNvPr id="4" name="二等辺三角形 3"/>
        <cdr:cNvSpPr/>
      </cdr:nvSpPr>
      <cdr:spPr>
        <a:xfrm xmlns:a="http://schemas.openxmlformats.org/drawingml/2006/main">
          <a:off x="4180057" y="1943223"/>
          <a:ext cx="135847" cy="139602"/>
        </a:xfrm>
        <a:prstGeom xmlns:a="http://schemas.openxmlformats.org/drawingml/2006/main" prst="triangl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0.43176</cdr:x>
      <cdr:y>0.44929</cdr:y>
    </cdr:from>
    <cdr:to>
      <cdr:x>0.44979</cdr:x>
      <cdr:y>0.47439</cdr:y>
    </cdr:to>
    <cdr:sp macro="" textlink="">
      <cdr:nvSpPr>
        <cdr:cNvPr id="6" name="二等辺三角形 5"/>
        <cdr:cNvSpPr/>
      </cdr:nvSpPr>
      <cdr:spPr>
        <a:xfrm xmlns:a="http://schemas.openxmlformats.org/drawingml/2006/main">
          <a:off x="3252987" y="2499240"/>
          <a:ext cx="135847" cy="139602"/>
        </a:xfrm>
        <a:prstGeom xmlns:a="http://schemas.openxmlformats.org/drawingml/2006/main" prst="triangl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0.41003</cdr:x>
      <cdr:y>0.54852</cdr:y>
    </cdr:from>
    <cdr:to>
      <cdr:x>0.42646</cdr:x>
      <cdr:y>0.57078</cdr:y>
    </cdr:to>
    <cdr:sp macro="" textlink="">
      <cdr:nvSpPr>
        <cdr:cNvPr id="8" name="二等辺三角形 7"/>
        <cdr:cNvSpPr/>
      </cdr:nvSpPr>
      <cdr:spPr>
        <a:xfrm xmlns:a="http://schemas.openxmlformats.org/drawingml/2006/main">
          <a:off x="3089275" y="3051175"/>
          <a:ext cx="123825" cy="123825"/>
        </a:xfrm>
        <a:prstGeom xmlns:a="http://schemas.openxmlformats.org/drawingml/2006/main" prst="triangl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0.31521</cdr:x>
      <cdr:y>0.48174</cdr:y>
    </cdr:from>
    <cdr:to>
      <cdr:x>0.33165</cdr:x>
      <cdr:y>0.504</cdr:y>
    </cdr:to>
    <cdr:sp macro="" textlink="">
      <cdr:nvSpPr>
        <cdr:cNvPr id="9" name="二等辺三角形 8"/>
        <cdr:cNvSpPr/>
      </cdr:nvSpPr>
      <cdr:spPr>
        <a:xfrm xmlns:a="http://schemas.openxmlformats.org/drawingml/2006/main">
          <a:off x="2374900" y="2679700"/>
          <a:ext cx="123825" cy="123825"/>
        </a:xfrm>
        <a:prstGeom xmlns:a="http://schemas.openxmlformats.org/drawingml/2006/main" prst="triangl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0.59461</cdr:x>
      <cdr:y>0.48002</cdr:y>
    </cdr:from>
    <cdr:to>
      <cdr:x>0.61104</cdr:x>
      <cdr:y>0.50228</cdr:y>
    </cdr:to>
    <cdr:sp macro="" textlink="">
      <cdr:nvSpPr>
        <cdr:cNvPr id="10" name="二等辺三角形 9"/>
        <cdr:cNvSpPr/>
      </cdr:nvSpPr>
      <cdr:spPr>
        <a:xfrm xmlns:a="http://schemas.openxmlformats.org/drawingml/2006/main">
          <a:off x="4479925" y="2670175"/>
          <a:ext cx="123825" cy="123825"/>
        </a:xfrm>
        <a:prstGeom xmlns:a="http://schemas.openxmlformats.org/drawingml/2006/main" prst="triangl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0.52634</cdr:x>
      <cdr:y>0.57591</cdr:y>
    </cdr:from>
    <cdr:to>
      <cdr:x>0.54277</cdr:x>
      <cdr:y>0.59817</cdr:y>
    </cdr:to>
    <cdr:sp macro="" textlink="">
      <cdr:nvSpPr>
        <cdr:cNvPr id="12" name="二等辺三角形 11"/>
        <cdr:cNvSpPr/>
      </cdr:nvSpPr>
      <cdr:spPr>
        <a:xfrm xmlns:a="http://schemas.openxmlformats.org/drawingml/2006/main">
          <a:off x="3965575" y="3203575"/>
          <a:ext cx="123825" cy="123825"/>
        </a:xfrm>
        <a:prstGeom xmlns:a="http://schemas.openxmlformats.org/drawingml/2006/main" prst="triangl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0.45681</cdr:x>
      <cdr:y>0.71119</cdr:y>
    </cdr:from>
    <cdr:to>
      <cdr:x>0.47324</cdr:x>
      <cdr:y>0.73345</cdr:y>
    </cdr:to>
    <cdr:sp macro="" textlink="">
      <cdr:nvSpPr>
        <cdr:cNvPr id="14" name="二等辺三角形 13"/>
        <cdr:cNvSpPr/>
      </cdr:nvSpPr>
      <cdr:spPr>
        <a:xfrm xmlns:a="http://schemas.openxmlformats.org/drawingml/2006/main">
          <a:off x="3441700" y="3956050"/>
          <a:ext cx="123825" cy="123825"/>
        </a:xfrm>
        <a:prstGeom xmlns:a="http://schemas.openxmlformats.org/drawingml/2006/main" prst="triangle">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0.38053</cdr:x>
      <cdr:y>0.38356</cdr:y>
    </cdr:from>
    <cdr:to>
      <cdr:x>0.39697</cdr:x>
      <cdr:y>0.40753</cdr:y>
    </cdr:to>
    <cdr:sp macro="" textlink="">
      <cdr:nvSpPr>
        <cdr:cNvPr id="15" name="円/楕円 14"/>
        <cdr:cNvSpPr/>
      </cdr:nvSpPr>
      <cdr:spPr>
        <a:xfrm xmlns:a="http://schemas.openxmlformats.org/drawingml/2006/main">
          <a:off x="2867025" y="2133600"/>
          <a:ext cx="123825" cy="133350"/>
        </a:xfrm>
        <a:prstGeom xmlns:a="http://schemas.openxmlformats.org/drawingml/2006/main" prst="ellipse">
          <a:avLst/>
        </a:prstGeom>
        <a:solidFill xmlns:a="http://schemas.openxmlformats.org/drawingml/2006/main">
          <a:schemeClr val="accent2"/>
        </a:solidFill>
        <a:ln xmlns:a="http://schemas.openxmlformats.org/drawingml/2006/main">
          <a:solidFill>
            <a:schemeClr val="accent2">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0.27602</cdr:x>
      <cdr:y>0.48687</cdr:y>
    </cdr:from>
    <cdr:to>
      <cdr:x>0.29246</cdr:x>
      <cdr:y>0.51084</cdr:y>
    </cdr:to>
    <cdr:sp macro="" textlink="">
      <cdr:nvSpPr>
        <cdr:cNvPr id="16" name="円/楕円 15"/>
        <cdr:cNvSpPr/>
      </cdr:nvSpPr>
      <cdr:spPr>
        <a:xfrm xmlns:a="http://schemas.openxmlformats.org/drawingml/2006/main">
          <a:off x="2079625" y="2708275"/>
          <a:ext cx="123825" cy="133350"/>
        </a:xfrm>
        <a:prstGeom xmlns:a="http://schemas.openxmlformats.org/drawingml/2006/main" prst="ellipse">
          <a:avLst/>
        </a:prstGeom>
        <a:solidFill xmlns:a="http://schemas.openxmlformats.org/drawingml/2006/main">
          <a:schemeClr val="accent2"/>
        </a:solidFill>
        <a:ln xmlns:a="http://schemas.openxmlformats.org/drawingml/2006/main">
          <a:solidFill>
            <a:schemeClr val="accent2">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0.65023</cdr:x>
      <cdr:y>0.48345</cdr:y>
    </cdr:from>
    <cdr:to>
      <cdr:x>0.66667</cdr:x>
      <cdr:y>0.50742</cdr:y>
    </cdr:to>
    <cdr:sp macro="" textlink="">
      <cdr:nvSpPr>
        <cdr:cNvPr id="18" name="円/楕円 17"/>
        <cdr:cNvSpPr/>
      </cdr:nvSpPr>
      <cdr:spPr>
        <a:xfrm xmlns:a="http://schemas.openxmlformats.org/drawingml/2006/main">
          <a:off x="4899025" y="2689225"/>
          <a:ext cx="123825" cy="133350"/>
        </a:xfrm>
        <a:prstGeom xmlns:a="http://schemas.openxmlformats.org/drawingml/2006/main" prst="ellipse">
          <a:avLst/>
        </a:prstGeom>
        <a:solidFill xmlns:a="http://schemas.openxmlformats.org/drawingml/2006/main">
          <a:schemeClr val="accent2"/>
        </a:solidFill>
        <a:ln xmlns:a="http://schemas.openxmlformats.org/drawingml/2006/main">
          <a:solidFill>
            <a:schemeClr val="accent2">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0.45428</cdr:x>
      <cdr:y>0.19235</cdr:y>
    </cdr:from>
    <cdr:to>
      <cdr:x>0.47071</cdr:x>
      <cdr:y>0.21632</cdr:y>
    </cdr:to>
    <cdr:sp macro="" textlink="">
      <cdr:nvSpPr>
        <cdr:cNvPr id="19" name="円/楕円 18"/>
        <cdr:cNvSpPr/>
      </cdr:nvSpPr>
      <cdr:spPr>
        <a:xfrm xmlns:a="http://schemas.openxmlformats.org/drawingml/2006/main">
          <a:off x="3422650" y="1069975"/>
          <a:ext cx="123825" cy="133350"/>
        </a:xfrm>
        <a:prstGeom xmlns:a="http://schemas.openxmlformats.org/drawingml/2006/main" prst="ellipse">
          <a:avLst/>
        </a:prstGeom>
        <a:solidFill xmlns:a="http://schemas.openxmlformats.org/drawingml/2006/main">
          <a:schemeClr val="accent2"/>
        </a:solidFill>
        <a:ln xmlns:a="http://schemas.openxmlformats.org/drawingml/2006/main">
          <a:solidFill>
            <a:schemeClr val="accent2">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0.59461</cdr:x>
      <cdr:y>0.30023</cdr:y>
    </cdr:from>
    <cdr:to>
      <cdr:x>0.61104</cdr:x>
      <cdr:y>0.3242</cdr:y>
    </cdr:to>
    <cdr:sp macro="" textlink="">
      <cdr:nvSpPr>
        <cdr:cNvPr id="20" name="円/楕円 19"/>
        <cdr:cNvSpPr/>
      </cdr:nvSpPr>
      <cdr:spPr>
        <a:xfrm xmlns:a="http://schemas.openxmlformats.org/drawingml/2006/main">
          <a:off x="4479925" y="1670050"/>
          <a:ext cx="123825" cy="133350"/>
        </a:xfrm>
        <a:prstGeom xmlns:a="http://schemas.openxmlformats.org/drawingml/2006/main" prst="ellipse">
          <a:avLst/>
        </a:prstGeom>
        <a:solidFill xmlns:a="http://schemas.openxmlformats.org/drawingml/2006/main">
          <a:schemeClr val="accent2"/>
        </a:solidFill>
        <a:ln xmlns:a="http://schemas.openxmlformats.org/drawingml/2006/main">
          <a:solidFill>
            <a:schemeClr val="accent2">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0.36072</cdr:x>
      <cdr:y>0.61872</cdr:y>
    </cdr:from>
    <cdr:to>
      <cdr:x>0.37716</cdr:x>
      <cdr:y>0.64269</cdr:y>
    </cdr:to>
    <cdr:sp macro="" textlink="">
      <cdr:nvSpPr>
        <cdr:cNvPr id="21" name="円/楕円 20"/>
        <cdr:cNvSpPr/>
      </cdr:nvSpPr>
      <cdr:spPr>
        <a:xfrm xmlns:a="http://schemas.openxmlformats.org/drawingml/2006/main">
          <a:off x="2717800" y="3441700"/>
          <a:ext cx="123825" cy="133350"/>
        </a:xfrm>
        <a:prstGeom xmlns:a="http://schemas.openxmlformats.org/drawingml/2006/main" prst="ellipse">
          <a:avLst/>
        </a:prstGeom>
        <a:solidFill xmlns:a="http://schemas.openxmlformats.org/drawingml/2006/main">
          <a:schemeClr val="accent2"/>
        </a:solidFill>
        <a:ln xmlns:a="http://schemas.openxmlformats.org/drawingml/2006/main">
          <a:solidFill>
            <a:schemeClr val="accent2">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0.45807</cdr:x>
      <cdr:y>0.73516</cdr:y>
    </cdr:from>
    <cdr:to>
      <cdr:x>0.4745</cdr:x>
      <cdr:y>0.75913</cdr:y>
    </cdr:to>
    <cdr:sp macro="" textlink="">
      <cdr:nvSpPr>
        <cdr:cNvPr id="23" name="円/楕円 22"/>
        <cdr:cNvSpPr/>
      </cdr:nvSpPr>
      <cdr:spPr>
        <a:xfrm xmlns:a="http://schemas.openxmlformats.org/drawingml/2006/main">
          <a:off x="3451225" y="4089400"/>
          <a:ext cx="123825" cy="133350"/>
        </a:xfrm>
        <a:prstGeom xmlns:a="http://schemas.openxmlformats.org/drawingml/2006/main" prst="ellipse">
          <a:avLst/>
        </a:prstGeom>
        <a:solidFill xmlns:a="http://schemas.openxmlformats.org/drawingml/2006/main">
          <a:schemeClr val="accent2"/>
        </a:solidFill>
        <a:ln xmlns:a="http://schemas.openxmlformats.org/drawingml/2006/main">
          <a:solidFill>
            <a:schemeClr val="accent2">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0.55668</cdr:x>
      <cdr:y>0.62043</cdr:y>
    </cdr:from>
    <cdr:to>
      <cdr:x>0.57311</cdr:x>
      <cdr:y>0.64441</cdr:y>
    </cdr:to>
    <cdr:sp macro="" textlink="">
      <cdr:nvSpPr>
        <cdr:cNvPr id="24" name="円/楕円 23"/>
        <cdr:cNvSpPr/>
      </cdr:nvSpPr>
      <cdr:spPr>
        <a:xfrm xmlns:a="http://schemas.openxmlformats.org/drawingml/2006/main">
          <a:off x="4194175" y="3451225"/>
          <a:ext cx="123825" cy="133350"/>
        </a:xfrm>
        <a:prstGeom xmlns:a="http://schemas.openxmlformats.org/drawingml/2006/main" prst="ellipse">
          <a:avLst/>
        </a:prstGeom>
        <a:solidFill xmlns:a="http://schemas.openxmlformats.org/drawingml/2006/main">
          <a:schemeClr val="accent2"/>
        </a:solidFill>
        <a:ln xmlns:a="http://schemas.openxmlformats.org/drawingml/2006/main">
          <a:solidFill>
            <a:schemeClr val="accent2">
              <a:lumMod val="60000"/>
              <a:lumOff val="40000"/>
            </a:schemeClr>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dr:relSizeAnchor xmlns:cdr="http://schemas.openxmlformats.org/drawingml/2006/chartDrawing">
    <cdr:from>
      <cdr:x>0.56382</cdr:x>
      <cdr:y>0.37443</cdr:y>
    </cdr:from>
    <cdr:to>
      <cdr:x>0.60693</cdr:x>
      <cdr:y>0.49115</cdr:y>
    </cdr:to>
    <cdr:cxnSp macro="">
      <cdr:nvCxnSpPr>
        <cdr:cNvPr id="26" name="直線コネクタ 25"/>
        <cdr:cNvCxnSpPr>
          <a:stCxn xmlns:a="http://schemas.openxmlformats.org/drawingml/2006/main" id="4" idx="3"/>
          <a:endCxn xmlns:a="http://schemas.openxmlformats.org/drawingml/2006/main" id="10" idx="5"/>
        </cdr:cNvCxnSpPr>
      </cdr:nvCxnSpPr>
      <cdr:spPr>
        <a:xfrm xmlns:a="http://schemas.openxmlformats.org/drawingml/2006/main">
          <a:off x="3544460" y="1801073"/>
          <a:ext cx="271019" cy="561435"/>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0.53045</cdr:x>
      <cdr:y>0.50228</cdr:y>
    </cdr:from>
    <cdr:to>
      <cdr:x>0.60282</cdr:x>
      <cdr:y>0.58704</cdr:y>
    </cdr:to>
    <cdr:cxnSp macro="">
      <cdr:nvCxnSpPr>
        <cdr:cNvPr id="28" name="直線コネクタ 27"/>
        <cdr:cNvCxnSpPr>
          <a:stCxn xmlns:a="http://schemas.openxmlformats.org/drawingml/2006/main" id="10" idx="3"/>
          <a:endCxn xmlns:a="http://schemas.openxmlformats.org/drawingml/2006/main" id="12" idx="1"/>
        </cdr:cNvCxnSpPr>
      </cdr:nvCxnSpPr>
      <cdr:spPr>
        <a:xfrm xmlns:a="http://schemas.openxmlformats.org/drawingml/2006/main" flipH="1">
          <a:off x="3334654" y="2416045"/>
          <a:ext cx="454996" cy="407707"/>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0.42236</cdr:x>
      <cdr:y>0.55965</cdr:y>
    </cdr:from>
    <cdr:to>
      <cdr:x>0.53045</cdr:x>
      <cdr:y>0.58704</cdr:y>
    </cdr:to>
    <cdr:cxnSp macro="">
      <cdr:nvCxnSpPr>
        <cdr:cNvPr id="30" name="直線コネクタ 29"/>
        <cdr:cNvCxnSpPr>
          <a:stCxn xmlns:a="http://schemas.openxmlformats.org/drawingml/2006/main" id="12" idx="1"/>
          <a:endCxn xmlns:a="http://schemas.openxmlformats.org/drawingml/2006/main" id="8" idx="5"/>
        </cdr:cNvCxnSpPr>
      </cdr:nvCxnSpPr>
      <cdr:spPr>
        <a:xfrm xmlns:a="http://schemas.openxmlformats.org/drawingml/2006/main" flipH="1" flipV="1">
          <a:off x="2655139" y="2691968"/>
          <a:ext cx="679515" cy="131784"/>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0.32754</cdr:x>
      <cdr:y>0.49287</cdr:y>
    </cdr:from>
    <cdr:to>
      <cdr:x>0.41414</cdr:x>
      <cdr:y>0.55965</cdr:y>
    </cdr:to>
    <cdr:cxnSp macro="">
      <cdr:nvCxnSpPr>
        <cdr:cNvPr id="32" name="直線コネクタ 31"/>
        <cdr:cNvCxnSpPr>
          <a:stCxn xmlns:a="http://schemas.openxmlformats.org/drawingml/2006/main" id="8" idx="1"/>
          <a:endCxn xmlns:a="http://schemas.openxmlformats.org/drawingml/2006/main" id="9" idx="5"/>
        </cdr:cNvCxnSpPr>
      </cdr:nvCxnSpPr>
      <cdr:spPr>
        <a:xfrm xmlns:a="http://schemas.openxmlformats.org/drawingml/2006/main" flipH="1" flipV="1">
          <a:off x="2059074" y="2370744"/>
          <a:ext cx="544406" cy="321224"/>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0.32754</cdr:x>
      <cdr:y>0.46184</cdr:y>
    </cdr:from>
    <cdr:to>
      <cdr:x>0.44528</cdr:x>
      <cdr:y>0.49287</cdr:y>
    </cdr:to>
    <cdr:cxnSp macro="">
      <cdr:nvCxnSpPr>
        <cdr:cNvPr id="34" name="直線コネクタ 33"/>
        <cdr:cNvCxnSpPr>
          <a:stCxn xmlns:a="http://schemas.openxmlformats.org/drawingml/2006/main" id="9" idx="5"/>
          <a:endCxn xmlns:a="http://schemas.openxmlformats.org/drawingml/2006/main" id="6" idx="5"/>
        </cdr:cNvCxnSpPr>
      </cdr:nvCxnSpPr>
      <cdr:spPr>
        <a:xfrm xmlns:a="http://schemas.openxmlformats.org/drawingml/2006/main" flipV="1">
          <a:off x="2059074" y="2221517"/>
          <a:ext cx="740188" cy="149227"/>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0.44528</cdr:x>
      <cdr:y>0.12645</cdr:y>
    </cdr:from>
    <cdr:to>
      <cdr:x>0.45804</cdr:x>
      <cdr:y>0.46184</cdr:y>
    </cdr:to>
    <cdr:cxnSp macro="">
      <cdr:nvCxnSpPr>
        <cdr:cNvPr id="36" name="直線コネクタ 35"/>
        <cdr:cNvCxnSpPr>
          <a:stCxn xmlns:a="http://schemas.openxmlformats.org/drawingml/2006/main" id="6" idx="5"/>
          <a:endCxn xmlns:a="http://schemas.openxmlformats.org/drawingml/2006/main" id="2" idx="1"/>
        </cdr:cNvCxnSpPr>
      </cdr:nvCxnSpPr>
      <cdr:spPr>
        <a:xfrm xmlns:a="http://schemas.openxmlformats.org/drawingml/2006/main" flipV="1">
          <a:off x="2799262" y="608230"/>
          <a:ext cx="80234" cy="1613287"/>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0.28208</cdr:x>
      <cdr:y>0.39753</cdr:y>
    </cdr:from>
    <cdr:to>
      <cdr:x>0.38659</cdr:x>
      <cdr:y>0.50084</cdr:y>
    </cdr:to>
    <cdr:cxnSp macro="">
      <cdr:nvCxnSpPr>
        <cdr:cNvPr id="37" name="直線コネクタ 36"/>
        <cdr:cNvCxnSpPr/>
      </cdr:nvCxnSpPr>
      <cdr:spPr>
        <a:xfrm xmlns:a="http://schemas.openxmlformats.org/drawingml/2006/main" flipH="1">
          <a:off x="1773312" y="1912160"/>
          <a:ext cx="656996" cy="496937"/>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0.28535</cdr:x>
      <cdr:y>0.49769</cdr:y>
    </cdr:from>
    <cdr:to>
      <cdr:x>0.37475</cdr:x>
      <cdr:y>0.63918</cdr:y>
    </cdr:to>
    <cdr:cxnSp macro="">
      <cdr:nvCxnSpPr>
        <cdr:cNvPr id="41" name="直線コネクタ 40"/>
        <cdr:cNvCxnSpPr>
          <a:endCxn xmlns:a="http://schemas.openxmlformats.org/drawingml/2006/main" id="21" idx="5"/>
        </cdr:cNvCxnSpPr>
      </cdr:nvCxnSpPr>
      <cdr:spPr>
        <a:xfrm xmlns:a="http://schemas.openxmlformats.org/drawingml/2006/main">
          <a:off x="1793875" y="2393950"/>
          <a:ext cx="562009" cy="680602"/>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0.3702</cdr:x>
      <cdr:y>0.63432</cdr:y>
    </cdr:from>
    <cdr:to>
      <cdr:x>0.4745</cdr:x>
      <cdr:y>0.74715</cdr:y>
    </cdr:to>
    <cdr:cxnSp macro="">
      <cdr:nvCxnSpPr>
        <cdr:cNvPr id="43" name="直線コネクタ 42"/>
        <cdr:cNvCxnSpPr>
          <a:endCxn xmlns:a="http://schemas.openxmlformats.org/drawingml/2006/main" id="23" idx="6"/>
        </cdr:cNvCxnSpPr>
      </cdr:nvCxnSpPr>
      <cdr:spPr>
        <a:xfrm xmlns:a="http://schemas.openxmlformats.org/drawingml/2006/main">
          <a:off x="2327275" y="3051175"/>
          <a:ext cx="655700" cy="542692"/>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0.45428</cdr:x>
      <cdr:y>0.20434</cdr:y>
    </cdr:from>
    <cdr:to>
      <cdr:x>0.59899</cdr:x>
      <cdr:y>0.31749</cdr:y>
    </cdr:to>
    <cdr:cxnSp macro="">
      <cdr:nvCxnSpPr>
        <cdr:cNvPr id="45" name="直線コネクタ 44"/>
        <cdr:cNvCxnSpPr>
          <a:endCxn xmlns:a="http://schemas.openxmlformats.org/drawingml/2006/main" id="19" idx="2"/>
        </cdr:cNvCxnSpPr>
      </cdr:nvCxnSpPr>
      <cdr:spPr>
        <a:xfrm xmlns:a="http://schemas.openxmlformats.org/drawingml/2006/main" flipH="1" flipV="1">
          <a:off x="2855814" y="982891"/>
          <a:ext cx="909736" cy="544284"/>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0.60051</cdr:x>
      <cdr:y>0.31947</cdr:y>
    </cdr:from>
    <cdr:to>
      <cdr:x>0.66426</cdr:x>
      <cdr:y>0.50391</cdr:y>
    </cdr:to>
    <cdr:cxnSp macro="">
      <cdr:nvCxnSpPr>
        <cdr:cNvPr id="47" name="直線コネクタ 46"/>
        <cdr:cNvCxnSpPr>
          <a:endCxn xmlns:a="http://schemas.openxmlformats.org/drawingml/2006/main" id="18" idx="5"/>
        </cdr:cNvCxnSpPr>
      </cdr:nvCxnSpPr>
      <cdr:spPr>
        <a:xfrm xmlns:a="http://schemas.openxmlformats.org/drawingml/2006/main">
          <a:off x="3775075" y="1536700"/>
          <a:ext cx="400794" cy="887167"/>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0.56274</cdr:x>
      <cdr:y>0.50391</cdr:y>
    </cdr:from>
    <cdr:to>
      <cdr:x>0.66426</cdr:x>
      <cdr:y>0.63836</cdr:y>
    </cdr:to>
    <cdr:cxnSp macro="">
      <cdr:nvCxnSpPr>
        <cdr:cNvPr id="49" name="直線コネクタ 48"/>
        <cdr:cNvCxnSpPr>
          <a:stCxn xmlns:a="http://schemas.openxmlformats.org/drawingml/2006/main" id="18" idx="5"/>
        </cdr:cNvCxnSpPr>
      </cdr:nvCxnSpPr>
      <cdr:spPr>
        <a:xfrm xmlns:a="http://schemas.openxmlformats.org/drawingml/2006/main" flipH="1">
          <a:off x="3537665" y="2423867"/>
          <a:ext cx="638204" cy="646728"/>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0.4702</cdr:x>
      <cdr:y>0.63242</cdr:y>
    </cdr:from>
    <cdr:to>
      <cdr:x>0.57311</cdr:x>
      <cdr:y>0.73729</cdr:y>
    </cdr:to>
    <cdr:cxnSp macro="">
      <cdr:nvCxnSpPr>
        <cdr:cNvPr id="55" name="直線コネクタ 54"/>
        <cdr:cNvCxnSpPr>
          <a:stCxn xmlns:a="http://schemas.openxmlformats.org/drawingml/2006/main" id="24" idx="6"/>
        </cdr:cNvCxnSpPr>
      </cdr:nvCxnSpPr>
      <cdr:spPr>
        <a:xfrm xmlns:a="http://schemas.openxmlformats.org/drawingml/2006/main" flipH="1">
          <a:off x="2955925" y="3042020"/>
          <a:ext cx="646957" cy="504455"/>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dr:relSizeAnchor xmlns:cdr="http://schemas.openxmlformats.org/drawingml/2006/chartDrawing">
    <cdr:from>
      <cdr:x>0.38687</cdr:x>
      <cdr:y>0.21281</cdr:y>
    </cdr:from>
    <cdr:to>
      <cdr:x>0.45668</cdr:x>
      <cdr:y>0.3911</cdr:y>
    </cdr:to>
    <cdr:cxnSp macro="">
      <cdr:nvCxnSpPr>
        <cdr:cNvPr id="57" name="直線コネクタ 56"/>
        <cdr:cNvCxnSpPr>
          <a:stCxn xmlns:a="http://schemas.openxmlformats.org/drawingml/2006/main" id="19" idx="3"/>
        </cdr:cNvCxnSpPr>
      </cdr:nvCxnSpPr>
      <cdr:spPr>
        <a:xfrm xmlns:a="http://schemas.openxmlformats.org/drawingml/2006/main" flipH="1">
          <a:off x="2432050" y="1023659"/>
          <a:ext cx="438895" cy="857578"/>
        </a:xfrm>
        <a:prstGeom xmlns:a="http://schemas.openxmlformats.org/drawingml/2006/main" prst="line">
          <a:avLst/>
        </a:prstGeom>
      </cdr:spPr>
      <cdr:style>
        <a:lnRef xmlns:a="http://schemas.openxmlformats.org/drawingml/2006/main" idx="1">
          <a:schemeClr val="accent2"/>
        </a:lnRef>
        <a:fillRef xmlns:a="http://schemas.openxmlformats.org/drawingml/2006/main" idx="0">
          <a:schemeClr val="accent2"/>
        </a:fillRef>
        <a:effectRef xmlns:a="http://schemas.openxmlformats.org/drawingml/2006/main" idx="0">
          <a:schemeClr val="accent2"/>
        </a:effectRef>
        <a:fontRef xmlns:a="http://schemas.openxmlformats.org/drawingml/2006/main" idx="minor">
          <a:schemeClr val="tx1"/>
        </a:fontRef>
      </cdr:style>
    </cdr:cxn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35598BB4-F4D8-4CC3-8F17-1F41CA26D1D2}" type="datetimeFigureOut">
              <a:rPr kumimoji="1" lang="ja-JP" altLang="en-US" smtClean="0"/>
              <a:t>2018/1/16</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38C88D9F-E226-418B-9DA1-9A6811049892}" type="slidenum">
              <a:rPr kumimoji="1" lang="ja-JP" altLang="en-US" smtClean="0"/>
              <a:t>‹#›</a:t>
            </a:fld>
            <a:endParaRPr kumimoji="1" lang="ja-JP" altLang="en-US"/>
          </a:p>
        </p:txBody>
      </p:sp>
    </p:spTree>
    <p:extLst>
      <p:ext uri="{BB962C8B-B14F-4D97-AF65-F5344CB8AC3E}">
        <p14:creationId xmlns:p14="http://schemas.microsoft.com/office/powerpoint/2010/main" val="12737964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C295E2B9-EF3B-47B8-8CB5-4E5A7F75F13C}" type="datetimeFigureOut">
              <a:rPr kumimoji="1" lang="ja-JP" altLang="en-US" smtClean="0"/>
              <a:t>2018/1/16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ACA07EB2-7B70-4F62-ACBF-37D8A830D7FA}" type="slidenum">
              <a:rPr kumimoji="1" lang="ja-JP" altLang="en-US" smtClean="0"/>
              <a:t>‹#›</a:t>
            </a:fld>
            <a:endParaRPr kumimoji="1" lang="ja-JP" altLang="en-US"/>
          </a:p>
        </p:txBody>
      </p:sp>
    </p:spTree>
    <p:extLst>
      <p:ext uri="{BB962C8B-B14F-4D97-AF65-F5344CB8AC3E}">
        <p14:creationId xmlns:p14="http://schemas.microsoft.com/office/powerpoint/2010/main" val="14875343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これからキャリアについての講習の第４回目「今後の働き方について考えよう」を始めます。</a:t>
            </a:r>
            <a:r>
              <a:rPr lang="ja-JP" altLang="ja-JP" sz="1050" dirty="0" smtClean="0">
                <a:effectLst/>
                <a:latin typeface="ＭＳ 明朝" panose="02020609040205080304" pitchFamily="17" charset="-128"/>
                <a:ea typeface="ＭＳ 明朝" panose="02020609040205080304" pitchFamily="17" charset="-128"/>
              </a:rPr>
              <a:t> </a:t>
            </a:r>
            <a:endParaRPr kumimoji="1" lang="ja-JP" altLang="en-US" sz="1050" dirty="0">
              <a:latin typeface="ＭＳ 明朝" panose="02020609040205080304" pitchFamily="17" charset="-128"/>
              <a:ea typeface="ＭＳ 明朝" panose="02020609040205080304" pitchFamily="17" charset="-128"/>
            </a:endParaRPr>
          </a:p>
        </p:txBody>
      </p:sp>
      <p:sp>
        <p:nvSpPr>
          <p:cNvPr id="4" name="スライド番号プレースホルダー 3"/>
          <p:cNvSpPr>
            <a:spLocks noGrp="1"/>
          </p:cNvSpPr>
          <p:nvPr>
            <p:ph type="sldNum" sz="quarter" idx="10"/>
          </p:nvPr>
        </p:nvSpPr>
        <p:spPr/>
        <p:txBody>
          <a:bodyPr/>
          <a:lstStyle/>
          <a:p>
            <a:fld id="{ACA07EB2-7B70-4F62-ACBF-37D8A830D7FA}" type="slidenum">
              <a:rPr kumimoji="1" lang="ja-JP" altLang="en-US" smtClean="0"/>
              <a:t>1</a:t>
            </a:fld>
            <a:endParaRPr kumimoji="1" lang="ja-JP" altLang="en-US"/>
          </a:p>
        </p:txBody>
      </p:sp>
    </p:spTree>
    <p:extLst>
      <p:ext uri="{BB962C8B-B14F-4D97-AF65-F5344CB8AC3E}">
        <p14:creationId xmlns:p14="http://schemas.microsoft.com/office/powerpoint/2010/main" val="581952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スライド イメージ プレースホルダー 1"/>
          <p:cNvSpPr>
            <a:spLocks noGrp="1" noRot="1" noChangeAspect="1" noTextEdit="1"/>
          </p:cNvSpPr>
          <p:nvPr>
            <p:ph type="sldImg"/>
          </p:nvPr>
        </p:nvSpPr>
        <p:spPr>
          <a:ln/>
        </p:spPr>
      </p:sp>
      <p:sp>
        <p:nvSpPr>
          <p:cNvPr id="30723" name="ノート プレースホルダー 2"/>
          <p:cNvSpPr>
            <a:spLocks noGrp="1"/>
          </p:cNvSpPr>
          <p:nvPr>
            <p:ph type="body" idx="1"/>
          </p:nvPr>
        </p:nvSpPr>
        <p:spPr>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今回の目的と流れは、ここに記載のとおりです。</a:t>
            </a:r>
          </a:p>
        </p:txBody>
      </p:sp>
      <p:sp>
        <p:nvSpPr>
          <p:cNvPr id="30724"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58F8B521-193B-487E-9CF4-4796928E0034}" type="slidenum">
              <a:rPr lang="en-US" altLang="ja-JP" smtClean="0"/>
              <a:pPr eaLnBrk="1" hangingPunct="1"/>
              <a:t>2</a:t>
            </a:fld>
            <a:endParaRPr lang="en-US"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8B058866-A917-4E57-BA75-42B8AE6C73D0}" type="slidenum">
              <a:rPr lang="en-US" altLang="ja-JP" smtClean="0"/>
              <a:pPr eaLnBrk="1" hangingPunct="1"/>
              <a:t>3</a:t>
            </a:fld>
            <a:endParaRPr lang="en-US" altLang="ja-JP"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私たちは、生涯を通じて、ここに示した８つの役割を複数こなしながら毎日を送っています。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私たちが担う役割のことを「ライフロール」といいます。</a:t>
            </a:r>
            <a:r>
              <a:rPr lang="ja-JP" altLang="ja-JP" sz="1050" dirty="0" smtClean="0">
                <a:effectLst/>
                <a:latin typeface="ＭＳ 明朝" panose="02020609040205080304" pitchFamily="17" charset="-128"/>
                <a:ea typeface="ＭＳ 明朝" panose="02020609040205080304" pitchFamily="17" charset="-128"/>
              </a:rPr>
              <a:t> </a:t>
            </a:r>
            <a:endParaRPr lang="ja-JP" altLang="en-US" sz="105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51991ACB-B3D0-45BF-9B9A-D9CDDF9F08F6}" type="slidenum">
              <a:rPr lang="en-US" altLang="ja-JP" smtClean="0"/>
              <a:pPr eaLnBrk="1" hangingPunct="1"/>
              <a:t>4</a:t>
            </a:fld>
            <a:endParaRPr lang="en-US" altLang="ja-JP"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この図は、教育学者のスーパーが提唱した、ライフ･キャリア・レインボーと呼ばれる図です。人生を虹に例えたもので、人が担う役割が時間軸の中でどう変化するかを示しています。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先ほど説明した８つの役割のうち、親の役割を除いた７つの役割を担う時期が時間軸の中で示されています。</a:t>
            </a: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この図から、私たちは人生のほとんどの時期、同時に複数の役割を担っていることが分かります。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一方で、自分の役割とどのように関わっていくかを決めるのは私たち個人であり、その力の入れようは人それぞれと言えます。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力の入れ方や時間のかけ方は固定的ではなく時期によって変わるものです。</a:t>
            </a:r>
          </a:p>
          <a:p>
            <a:pPr eaLnBrk="1" latinLnBrk="0" hangingPunct="1"/>
            <a:endParaRPr lang="en-US" altLang="ja-JP" dirty="0" smtClean="0">
              <a:latin typeface="ＭＳ ゴシック" panose="020B0609070205080204" pitchFamily="49" charset="-128"/>
              <a:ea typeface="ＭＳ ゴシック" panose="020B0609070205080204" pitchFamily="49"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a:ln/>
        </p:spPr>
      </p:sp>
      <p:sp>
        <p:nvSpPr>
          <p:cNvPr id="33795" name="ノート プレースホルダー 2"/>
          <p:cNvSpPr>
            <a:spLocks noGrp="1"/>
          </p:cNvSpPr>
          <p:nvPr>
            <p:ph type="body" idx="1"/>
          </p:nvPr>
        </p:nvSpPr>
        <p:spPr>
          <a:noFill/>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（ワークシート①の配付）</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ワークシート①を記入しながら自分自身のライフロールを考えてみましょう。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a:t>
            </a:r>
            <a:r>
              <a:rPr kumimoji="1" lang="ja-JP" altLang="en-US" sz="1050" kern="1200" dirty="0" smtClean="0">
                <a:solidFill>
                  <a:schemeClr val="tx1"/>
                </a:solidFill>
                <a:effectLst/>
                <a:latin typeface="ＭＳ 明朝" panose="02020609040205080304" pitchFamily="17" charset="-128"/>
                <a:ea typeface="ＭＳ 明朝" panose="02020609040205080304" pitchFamily="17" charset="-128"/>
                <a:cs typeface="+mn-cs"/>
              </a:rPr>
              <a:t>資料</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を読み上げ）</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希望や願望などは含めず、現時点で考えられる範囲で具体的に記入して下さい。</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復職前後の役割で度合いを変化させたいものがあるか、その理由、どのようにしたら変化させることができるかその方法を具体的に記入して下さい。</a:t>
            </a:r>
          </a:p>
          <a:p>
            <a:pPr eaLnBrk="1" latinLnBrk="0" hangingPunct="1"/>
            <a:endParaRPr lang="en-US" altLang="ja-JP" dirty="0" smtClean="0">
              <a:latin typeface="ＭＳ ゴシック" panose="020B0609070205080204" pitchFamily="49" charset="-128"/>
              <a:ea typeface="ＭＳ ゴシック" panose="020B0609070205080204" pitchFamily="49" charset="-128"/>
            </a:endParaRPr>
          </a:p>
        </p:txBody>
      </p:sp>
      <p:sp>
        <p:nvSpPr>
          <p:cNvPr id="33796"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619F0419-C8BF-400E-8DE7-0A6FD34BAD53}" type="slidenum">
              <a:rPr lang="en-US" altLang="ja-JP" smtClean="0"/>
              <a:pPr eaLnBrk="1" hangingPunct="1"/>
              <a:t>5</a:t>
            </a:fld>
            <a:endParaRPr lang="en-US" altLang="ja-JP"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050" dirty="0" smtClean="0">
                <a:latin typeface="ＭＳ 明朝" panose="02020609040205080304" pitchFamily="17" charset="-128"/>
                <a:ea typeface="ＭＳ 明朝" panose="02020609040205080304" pitchFamily="17" charset="-128"/>
              </a:rPr>
              <a:t>ワークシートの内容について話し合いましょう。</a:t>
            </a:r>
            <a:endParaRPr kumimoji="1" lang="en-US" altLang="ja-JP" sz="1050" dirty="0" smtClean="0">
              <a:latin typeface="ＭＳ 明朝" panose="02020609040205080304" pitchFamily="17" charset="-128"/>
              <a:ea typeface="ＭＳ 明朝" panose="02020609040205080304" pitchFamily="17" charset="-128"/>
            </a:endParaRPr>
          </a:p>
          <a:p>
            <a:endParaRPr kumimoji="1" lang="en-US" altLang="ja-JP" sz="1050" dirty="0" smtClean="0">
              <a:latin typeface="ＭＳ 明朝" panose="02020609040205080304" pitchFamily="17" charset="-128"/>
              <a:ea typeface="ＭＳ 明朝" panose="02020609040205080304" pitchFamily="17" charset="-128"/>
            </a:endParaRPr>
          </a:p>
          <a:p>
            <a:r>
              <a:rPr kumimoji="1" lang="ja-JP" altLang="en-US" sz="1050" dirty="0" smtClean="0">
                <a:latin typeface="ＭＳ 明朝" panose="02020609040205080304" pitchFamily="17" charset="-128"/>
                <a:ea typeface="ＭＳ 明朝" panose="02020609040205080304" pitchFamily="17" charset="-128"/>
              </a:rPr>
              <a:t>（資料を読み上げ）</a:t>
            </a:r>
          </a:p>
        </p:txBody>
      </p:sp>
      <p:sp>
        <p:nvSpPr>
          <p:cNvPr id="4" name="スライド番号プレースホルダー 3"/>
          <p:cNvSpPr>
            <a:spLocks noGrp="1"/>
          </p:cNvSpPr>
          <p:nvPr>
            <p:ph type="sldNum" sz="quarter" idx="10"/>
          </p:nvPr>
        </p:nvSpPr>
        <p:spPr/>
        <p:txBody>
          <a:bodyPr/>
          <a:lstStyle/>
          <a:p>
            <a:fld id="{ACA07EB2-7B70-4F62-ACBF-37D8A830D7FA}" type="slidenum">
              <a:rPr kumimoji="1" lang="ja-JP" altLang="en-US" smtClean="0"/>
              <a:t>6</a:t>
            </a:fld>
            <a:endParaRPr kumimoji="1" lang="ja-JP" altLang="en-US"/>
          </a:p>
        </p:txBody>
      </p:sp>
    </p:spTree>
    <p:extLst>
      <p:ext uri="{BB962C8B-B14F-4D97-AF65-F5344CB8AC3E}">
        <p14:creationId xmlns:p14="http://schemas.microsoft.com/office/powerpoint/2010/main" val="3763724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TextEdit="1"/>
          </p:cNvSpPr>
          <p:nvPr>
            <p:ph type="sldImg"/>
          </p:nvPr>
        </p:nvSpPr>
        <p:spPr>
          <a:ln/>
        </p:spPr>
      </p:sp>
      <p:sp>
        <p:nvSpPr>
          <p:cNvPr id="35843" name="ノート プレースホルダー 2"/>
          <p:cNvSpPr>
            <a:spLocks noGrp="1"/>
          </p:cNvSpPr>
          <p:nvPr>
            <p:ph type="body" idx="1"/>
          </p:nvPr>
        </p:nvSpPr>
        <p:spPr>
          <a:noFill/>
        </p:spPr>
        <p:txBody>
          <a:bodyPr/>
          <a:lstStyle/>
          <a:p>
            <a:pPr eaLnBrk="0" latinLnBrk="1" hangingPunct="0"/>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（ワークシート②の配付）</a:t>
            </a:r>
            <a:r>
              <a:rPr lang="ja-JP" altLang="ja-JP" sz="1050" dirty="0" smtClean="0">
                <a:effectLst/>
                <a:latin typeface="ＭＳ 明朝" panose="02020609040205080304" pitchFamily="17" charset="-128"/>
                <a:ea typeface="ＭＳ 明朝" panose="02020609040205080304" pitchFamily="17" charset="-128"/>
              </a:rPr>
              <a:t> </a:t>
            </a:r>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ワークシート②は、これまでのまとめになります。</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0" latinLnBrk="1" hangingPunct="0"/>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自分が大切にしている「価値観」、これまでの経験を振り返る中で気づいた「強み」、自分を取り巻く周囲の人達から期待される「役割」、自分自身が今後の理想とする「なりたい自分」について整理してみましょう。</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その上で、今後の働き方に関するアクションプランを考え、記入して下さい。</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latin typeface="ＭＳ ゴシック" panose="020B0609070205080204" pitchFamily="49" charset="-128"/>
              <a:ea typeface="ＭＳ ゴシック" panose="020B0609070205080204" pitchFamily="49" charset="-128"/>
            </a:endParaRPr>
          </a:p>
        </p:txBody>
      </p:sp>
      <p:sp>
        <p:nvSpPr>
          <p:cNvPr id="35844" name="スライド番号プレースホルダー 3"/>
          <p:cNvSpPr>
            <a:spLocks noGrp="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FDE43614-0C79-4A0D-BD9E-83B34FC9D949}" type="slidenum">
              <a:rPr lang="en-US" altLang="ja-JP" smtClean="0"/>
              <a:pPr eaLnBrk="1" hangingPunct="1"/>
              <a:t>7</a:t>
            </a:fld>
            <a:endParaRPr lang="en-US" altLang="ja-JP"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fld id="{7F56CA96-DADC-468C-9D1B-C24AAB910BDD}" type="slidenum">
              <a:rPr lang="en-US" altLang="ja-JP" smtClean="0"/>
              <a:pPr eaLnBrk="1" hangingPunct="1"/>
              <a:t>8</a:t>
            </a:fld>
            <a:endParaRPr lang="en-US" altLang="ja-JP"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p:spPr>
        <p:txBody>
          <a:bodyPr/>
          <a:lstStyle/>
          <a:p>
            <a:pPr eaLnBrk="1" hangingPunct="1"/>
            <a:r>
              <a:rPr lang="ja-JP" altLang="en-US" sz="1050" dirty="0" smtClean="0">
                <a:latin typeface="ＭＳ 明朝" panose="02020609040205080304" pitchFamily="17" charset="-128"/>
                <a:ea typeface="ＭＳ 明朝" panose="02020609040205080304" pitchFamily="17" charset="-128"/>
              </a:rPr>
              <a:t>それでは、ワークシートの内容についてお互いに話し合いましょう。</a:t>
            </a:r>
            <a:endParaRPr lang="en-US" altLang="ja-JP" sz="1050" dirty="0" smtClean="0">
              <a:latin typeface="ＭＳ 明朝" panose="02020609040205080304" pitchFamily="17" charset="-128"/>
              <a:ea typeface="ＭＳ 明朝" panose="02020609040205080304" pitchFamily="17" charset="-128"/>
            </a:endParaRPr>
          </a:p>
          <a:p>
            <a:pPr eaLnBrk="1" hangingPunct="1"/>
            <a:endParaRPr lang="en-US" altLang="ja-JP" sz="1050" dirty="0" smtClean="0">
              <a:latin typeface="ＭＳ 明朝" panose="02020609040205080304" pitchFamily="17" charset="-128"/>
              <a:ea typeface="ＭＳ 明朝" panose="02020609040205080304" pitchFamily="17" charset="-128"/>
            </a:endParaRPr>
          </a:p>
          <a:p>
            <a:pPr eaLnBrk="1" hangingPunct="1"/>
            <a:r>
              <a:rPr lang="ja-JP" altLang="en-US" sz="1050" smtClean="0">
                <a:latin typeface="ＭＳ 明朝" panose="02020609040205080304" pitchFamily="17" charset="-128"/>
                <a:ea typeface="ＭＳ 明朝" panose="02020609040205080304" pitchFamily="17" charset="-128"/>
              </a:rPr>
              <a:t>（資料を</a:t>
            </a:r>
            <a:r>
              <a:rPr lang="ja-JP" altLang="en-US" sz="1050" dirty="0" smtClean="0">
                <a:latin typeface="ＭＳ 明朝" panose="02020609040205080304" pitchFamily="17" charset="-128"/>
                <a:ea typeface="ＭＳ 明朝" panose="02020609040205080304" pitchFamily="17" charset="-128"/>
              </a:rPr>
              <a:t>読み上げ）</a:t>
            </a:r>
            <a:endParaRPr lang="en-US" altLang="ja-JP" sz="1050" dirty="0" smtClean="0">
              <a:latin typeface="ＭＳ 明朝" panose="02020609040205080304" pitchFamily="17" charset="-128"/>
              <a:ea typeface="ＭＳ 明朝" panose="02020609040205080304" pitchFamily="17"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これまで、全４回のキャリア講座を通じてキャリアについて話し合ってきました。</a:t>
            </a:r>
            <a:r>
              <a:rPr lang="ja-JP" altLang="ja-JP" sz="1050" dirty="0" smtClean="0">
                <a:effectLst/>
                <a:latin typeface="ＭＳ 明朝" panose="02020609040205080304" pitchFamily="17" charset="-128"/>
                <a:ea typeface="ＭＳ 明朝" panose="02020609040205080304" pitchFamily="17" charset="-128"/>
              </a:rPr>
              <a:t> </a:t>
            </a:r>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endParaRPr lang="en-US" altLang="ja-JP" sz="1050" dirty="0" smtClean="0">
              <a:effectLst/>
              <a:latin typeface="ＭＳ 明朝" panose="02020609040205080304" pitchFamily="17" charset="-128"/>
              <a:ea typeface="ＭＳ 明朝" panose="02020609040205080304" pitchFamily="17" charset="-128"/>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その中で、仕事に対する価値観を確認し、成功体験から自分の強みについて考え、自分自身と周囲との関係について振り返りました。</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普段はなかなか考える機会がないと思いますので、新たな自分自身に気づいた方もいたのではないでしょうか。</a:t>
            </a:r>
            <a:endParaRPr kumimoji="1" lang="en-US"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endPar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endParaRP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また、周囲からの期待や役割に目を向けて話し合うことで自分の理想と周囲からの期待とのギャップや、負担に気づかれた方もいるかもしれません。</a:t>
            </a:r>
          </a:p>
          <a:p>
            <a:pPr eaLnBrk="1" latinLnBrk="0" hangingPunct="1"/>
            <a:r>
              <a:rPr kumimoji="1" lang="ja-JP" altLang="ja-JP" sz="1050" kern="1200" dirty="0" smtClean="0">
                <a:solidFill>
                  <a:schemeClr val="tx1"/>
                </a:solidFill>
                <a:effectLst/>
                <a:latin typeface="ＭＳ 明朝" panose="02020609040205080304" pitchFamily="17" charset="-128"/>
                <a:ea typeface="ＭＳ 明朝" panose="02020609040205080304" pitchFamily="17" charset="-128"/>
                <a:cs typeface="+mn-cs"/>
              </a:rPr>
              <a:t>この講習で得た気づきを今後のキャリアを考えるときに活かして下さい。</a:t>
            </a:r>
          </a:p>
        </p:txBody>
      </p:sp>
      <p:sp>
        <p:nvSpPr>
          <p:cNvPr id="4" name="スライド番号プレースホルダー 3"/>
          <p:cNvSpPr>
            <a:spLocks noGrp="1"/>
          </p:cNvSpPr>
          <p:nvPr>
            <p:ph type="sldNum" sz="quarter" idx="10"/>
          </p:nvPr>
        </p:nvSpPr>
        <p:spPr/>
        <p:txBody>
          <a:bodyPr/>
          <a:lstStyle/>
          <a:p>
            <a:fld id="{ACA07EB2-7B70-4F62-ACBF-37D8A830D7FA}" type="slidenum">
              <a:rPr kumimoji="1" lang="ja-JP" altLang="en-US" smtClean="0"/>
              <a:t>9</a:t>
            </a:fld>
            <a:endParaRPr kumimoji="1" lang="ja-JP" altLang="en-US"/>
          </a:p>
        </p:txBody>
      </p:sp>
    </p:spTree>
    <p:extLst>
      <p:ext uri="{BB962C8B-B14F-4D97-AF65-F5344CB8AC3E}">
        <p14:creationId xmlns:p14="http://schemas.microsoft.com/office/powerpoint/2010/main" val="41175851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234858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1689587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22218988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57200"/>
            <a:ext cx="8229600" cy="13716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57200" y="1981200"/>
            <a:ext cx="8229600" cy="3886200"/>
          </a:xfrm>
        </p:spPr>
        <p:txBody>
          <a:bodyPr/>
          <a:lstStyle/>
          <a:p>
            <a:pPr lvl="0"/>
            <a:endParaRPr lang="ja-JP" altLang="en-US" noProof="0" smtClean="0"/>
          </a:p>
        </p:txBody>
      </p:sp>
      <p:sp>
        <p:nvSpPr>
          <p:cNvPr id="4" name="Rectangle 2"/>
          <p:cNvSpPr>
            <a:spLocks noGrp="1" noChangeArrowheads="1"/>
          </p:cNvSpPr>
          <p:nvPr>
            <p:ph type="ftr" sz="quarter" idx="10"/>
          </p:nvPr>
        </p:nvSpPr>
        <p:spPr/>
        <p:txBody>
          <a:bodyPr/>
          <a:lstStyle>
            <a:lvl1pPr>
              <a:defRPr/>
            </a:lvl1pPr>
          </a:lstStyle>
          <a:p>
            <a:pPr>
              <a:defRPr/>
            </a:pPr>
            <a:endParaRPr lang="en-US" altLang="ja-JP"/>
          </a:p>
        </p:txBody>
      </p:sp>
      <p:sp>
        <p:nvSpPr>
          <p:cNvPr id="5" name="Rectangle 3"/>
          <p:cNvSpPr>
            <a:spLocks noGrp="1" noChangeArrowheads="1"/>
          </p:cNvSpPr>
          <p:nvPr>
            <p:ph type="sldNum" sz="quarter" idx="11"/>
          </p:nvPr>
        </p:nvSpPr>
        <p:spPr/>
        <p:txBody>
          <a:bodyPr/>
          <a:lstStyle>
            <a:lvl1pPr>
              <a:defRPr/>
            </a:lvl1pPr>
          </a:lstStyle>
          <a:p>
            <a:pPr>
              <a:defRPr/>
            </a:pPr>
            <a:fld id="{C4E190B4-0454-4B90-B6D1-4846AFD2012D}" type="slidenum">
              <a:rPr lang="en-US" altLang="ja-JP"/>
              <a:pPr>
                <a:defRPr/>
              </a:pPr>
              <a:t>‹#›</a:t>
            </a:fld>
            <a:endParaRPr lang="en-US" altLang="ja-JP"/>
          </a:p>
        </p:txBody>
      </p:sp>
      <p:sp>
        <p:nvSpPr>
          <p:cNvPr id="6" name="Rectangle 16"/>
          <p:cNvSpPr>
            <a:spLocks noGrp="1" noChangeArrowheads="1"/>
          </p:cNvSpPr>
          <p:nvPr>
            <p:ph type="dt" sz="half" idx="12"/>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94887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33889917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454634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3566592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3611007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2190606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2731086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1353347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6F04534-1EF1-4BD8-B793-E68EEBCEE852}" type="datetimeFigureOut">
              <a:rPr kumimoji="1" lang="ja-JP" altLang="en-US" smtClean="0"/>
              <a:t>2018/1/16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353580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F04534-1EF1-4BD8-B793-E68EEBCEE852}" type="datetimeFigureOut">
              <a:rPr kumimoji="1" lang="ja-JP" altLang="en-US" smtClean="0"/>
              <a:t>2018/1/16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25184-493E-4F0A-855A-557DC2B6CD95}" type="slidenum">
              <a:rPr kumimoji="1" lang="ja-JP" altLang="en-US" smtClean="0"/>
              <a:t>‹#›</a:t>
            </a:fld>
            <a:endParaRPr kumimoji="1" lang="ja-JP" altLang="en-US"/>
          </a:p>
        </p:txBody>
      </p:sp>
    </p:spTree>
    <p:extLst>
      <p:ext uri="{BB962C8B-B14F-4D97-AF65-F5344CB8AC3E}">
        <p14:creationId xmlns:p14="http://schemas.microsoft.com/office/powerpoint/2010/main" val="1386746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ctrTitle"/>
          </p:nvPr>
        </p:nvSpPr>
        <p:spPr>
          <a:xfrm>
            <a:off x="467544" y="1844824"/>
            <a:ext cx="8208912" cy="1470025"/>
          </a:xfrm>
        </p:spPr>
        <p:txBody>
          <a:bodyPr>
            <a:normAutofit fontScale="90000"/>
          </a:bodyPr>
          <a:lstStyle/>
          <a:p>
            <a:pPr algn="l" eaLnBrk="1" hangingPunct="1"/>
            <a:r>
              <a:rPr lang="ja-JP" altLang="en-US" sz="2700" dirty="0" smtClean="0">
                <a:solidFill>
                  <a:schemeClr val="tx1"/>
                </a:solidFill>
              </a:rPr>
              <a:t>キャリア講座</a:t>
            </a:r>
            <a:r>
              <a:rPr lang="en-US" altLang="ja-JP" dirty="0" smtClean="0">
                <a:solidFill>
                  <a:schemeClr val="tx1"/>
                </a:solidFill>
              </a:rPr>
              <a:t/>
            </a:r>
            <a:br>
              <a:rPr lang="en-US" altLang="ja-JP" dirty="0" smtClean="0">
                <a:solidFill>
                  <a:schemeClr val="tx1"/>
                </a:solidFill>
              </a:rPr>
            </a:br>
            <a:r>
              <a:rPr lang="ja-JP" altLang="en-US" dirty="0" smtClean="0">
                <a:solidFill>
                  <a:schemeClr val="tx1"/>
                </a:solidFill>
              </a:rPr>
              <a:t>～今後の働き方について考えよう～</a:t>
            </a:r>
          </a:p>
        </p:txBody>
      </p:sp>
      <p:sp>
        <p:nvSpPr>
          <p:cNvPr id="5" name="Rectangle 3"/>
          <p:cNvSpPr>
            <a:spLocks noGrp="1" noChangeArrowheads="1"/>
          </p:cNvSpPr>
          <p:nvPr>
            <p:ph type="subTitle" idx="1"/>
          </p:nvPr>
        </p:nvSpPr>
        <p:spPr>
          <a:xfrm>
            <a:off x="3563888" y="4717453"/>
            <a:ext cx="4526012" cy="799779"/>
          </a:xfrm>
        </p:spPr>
        <p:txBody>
          <a:bodyPr/>
          <a:lstStyle/>
          <a:p>
            <a:pPr algn="r" eaLnBrk="1" hangingPunct="1"/>
            <a:r>
              <a:rPr lang="ja-JP" altLang="en-US" dirty="0" smtClean="0"/>
              <a:t>年</a:t>
            </a:r>
            <a:r>
              <a:rPr lang="ja-JP" altLang="en-US" dirty="0"/>
              <a:t>　</a:t>
            </a:r>
            <a:r>
              <a:rPr lang="ja-JP" altLang="en-US" dirty="0" smtClean="0"/>
              <a:t>　月</a:t>
            </a:r>
            <a:r>
              <a:rPr lang="ja-JP" altLang="en-US" dirty="0"/>
              <a:t>　</a:t>
            </a:r>
            <a:r>
              <a:rPr lang="ja-JP" altLang="en-US" dirty="0" smtClean="0"/>
              <a:t>日</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552" y="3573016"/>
            <a:ext cx="2882900" cy="288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4695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67544" y="332656"/>
            <a:ext cx="8229600" cy="6264696"/>
          </a:xfrm>
        </p:spPr>
        <p:txBody>
          <a:bodyPr>
            <a:noAutofit/>
          </a:bodyPr>
          <a:lstStyle/>
          <a:p>
            <a:pPr>
              <a:lnSpc>
                <a:spcPct val="90000"/>
              </a:lnSpc>
              <a:buClr>
                <a:schemeClr val="accent5">
                  <a:lumMod val="75000"/>
                </a:schemeClr>
              </a:buClr>
              <a:buFont typeface="Wingdings" pitchFamily="2" charset="2"/>
              <a:buChar char="l"/>
            </a:pPr>
            <a:r>
              <a:rPr lang="ja-JP" altLang="en-US" sz="3600" dirty="0" smtClean="0"/>
              <a:t>目的</a:t>
            </a:r>
          </a:p>
          <a:p>
            <a:pPr marL="457200" indent="-457200" eaLnBrk="1" hangingPunct="1">
              <a:lnSpc>
                <a:spcPct val="90000"/>
              </a:lnSpc>
              <a:buFont typeface="+mj-ea"/>
              <a:buAutoNum type="circleNumDbPlain"/>
            </a:pPr>
            <a:r>
              <a:rPr lang="ja-JP" altLang="en-US" dirty="0" smtClean="0"/>
              <a:t>人生における役割（ライフロール）を振り返る</a:t>
            </a:r>
          </a:p>
          <a:p>
            <a:pPr marL="457200" indent="-457200" eaLnBrk="1" hangingPunct="1">
              <a:lnSpc>
                <a:spcPct val="90000"/>
              </a:lnSpc>
              <a:buFont typeface="+mj-ea"/>
              <a:buAutoNum type="circleNumDbPlain"/>
            </a:pPr>
            <a:r>
              <a:rPr lang="ja-JP" altLang="en-US" dirty="0" smtClean="0"/>
              <a:t>復職後に担う役割の中で重きを</a:t>
            </a:r>
            <a:r>
              <a:rPr lang="ja-JP" altLang="en-US" dirty="0"/>
              <a:t>置きたい</a:t>
            </a:r>
            <a:r>
              <a:rPr lang="ja-JP" altLang="en-US" dirty="0" smtClean="0"/>
              <a:t>と思っている役割について確認する</a:t>
            </a:r>
          </a:p>
          <a:p>
            <a:pPr marL="457200" indent="-457200">
              <a:lnSpc>
                <a:spcPct val="90000"/>
              </a:lnSpc>
              <a:buFont typeface="+mj-ea"/>
              <a:buAutoNum type="circleNumDbPlain"/>
            </a:pPr>
            <a:r>
              <a:rPr lang="ja-JP" altLang="en-US" dirty="0" smtClean="0"/>
              <a:t>今後</a:t>
            </a:r>
            <a:r>
              <a:rPr lang="ja-JP" altLang="en-US" dirty="0"/>
              <a:t>の</a:t>
            </a:r>
            <a:r>
              <a:rPr lang="ja-JP" altLang="en-US" dirty="0" smtClean="0"/>
              <a:t>働き方</a:t>
            </a:r>
            <a:r>
              <a:rPr lang="ja-JP" altLang="en-US" dirty="0"/>
              <a:t>を</a:t>
            </a:r>
            <a:r>
              <a:rPr lang="ja-JP" altLang="en-US" dirty="0" smtClean="0"/>
              <a:t>整理する </a:t>
            </a:r>
          </a:p>
          <a:p>
            <a:pPr eaLnBrk="1" hangingPunct="1">
              <a:lnSpc>
                <a:spcPct val="90000"/>
              </a:lnSpc>
              <a:buFont typeface="Wingdings" pitchFamily="2" charset="2"/>
              <a:buChar char="l"/>
            </a:pPr>
            <a:endParaRPr lang="ja-JP" altLang="en-US" sz="2000" dirty="0" smtClean="0"/>
          </a:p>
          <a:p>
            <a:pPr eaLnBrk="1" hangingPunct="1">
              <a:lnSpc>
                <a:spcPct val="90000"/>
              </a:lnSpc>
              <a:buClr>
                <a:schemeClr val="accent5">
                  <a:lumMod val="75000"/>
                </a:schemeClr>
              </a:buClr>
              <a:buFont typeface="Wingdings" pitchFamily="2" charset="2"/>
              <a:buChar char="l"/>
            </a:pPr>
            <a:r>
              <a:rPr lang="ja-JP" altLang="en-US" sz="3600" dirty="0"/>
              <a:t>流れ</a:t>
            </a:r>
            <a:endParaRPr lang="ja-JP" altLang="en-US" sz="3600" dirty="0" smtClean="0"/>
          </a:p>
          <a:p>
            <a:pPr marL="457200" indent="-457200" eaLnBrk="1" hangingPunct="1">
              <a:lnSpc>
                <a:spcPct val="90000"/>
              </a:lnSpc>
              <a:buFont typeface="+mj-lt"/>
              <a:buAutoNum type="arabicPeriod"/>
            </a:pPr>
            <a:r>
              <a:rPr lang="ja-JP" altLang="en-US" dirty="0" smtClean="0"/>
              <a:t>人生役割について説明</a:t>
            </a:r>
          </a:p>
          <a:p>
            <a:pPr marL="457200" indent="-457200" eaLnBrk="1" hangingPunct="1">
              <a:lnSpc>
                <a:spcPct val="90000"/>
              </a:lnSpc>
              <a:buFont typeface="+mj-lt"/>
              <a:buAutoNum type="arabicPeriod"/>
            </a:pPr>
            <a:r>
              <a:rPr lang="ja-JP" altLang="en-US" dirty="0" smtClean="0"/>
              <a:t>ワークシート①作成</a:t>
            </a:r>
          </a:p>
          <a:p>
            <a:pPr marL="457200" indent="-457200" eaLnBrk="1" hangingPunct="1">
              <a:lnSpc>
                <a:spcPct val="90000"/>
              </a:lnSpc>
              <a:buFont typeface="+mj-lt"/>
              <a:buAutoNum type="arabicPeriod"/>
            </a:pPr>
            <a:r>
              <a:rPr lang="ja-JP" altLang="en-US" dirty="0" smtClean="0"/>
              <a:t>グループで話し合い</a:t>
            </a:r>
          </a:p>
          <a:p>
            <a:pPr marL="457200" indent="-457200">
              <a:lnSpc>
                <a:spcPct val="90000"/>
              </a:lnSpc>
              <a:buFont typeface="+mj-lt"/>
              <a:buAutoNum type="arabicPeriod"/>
            </a:pPr>
            <a:r>
              <a:rPr lang="ja-JP" altLang="en-US" dirty="0"/>
              <a:t>ワークシート</a:t>
            </a:r>
            <a:r>
              <a:rPr lang="ja-JP" altLang="en-US" dirty="0" smtClean="0"/>
              <a:t>②作成</a:t>
            </a:r>
          </a:p>
          <a:p>
            <a:pPr marL="457200" indent="-457200" eaLnBrk="1" hangingPunct="1">
              <a:lnSpc>
                <a:spcPct val="90000"/>
              </a:lnSpc>
              <a:buFont typeface="+mj-lt"/>
              <a:buAutoNum type="arabicPeriod"/>
            </a:pPr>
            <a:r>
              <a:rPr lang="ja-JP" altLang="en-US" dirty="0" smtClean="0"/>
              <a:t>グループで話し合い</a:t>
            </a:r>
            <a:endParaRPr lang="en-US" altLang="ja-JP" dirty="0" smtClean="0"/>
          </a:p>
        </p:txBody>
      </p:sp>
    </p:spTree>
    <p:extLst>
      <p:ext uri="{BB962C8B-B14F-4D97-AF65-F5344CB8AC3E}">
        <p14:creationId xmlns:p14="http://schemas.microsoft.com/office/powerpoint/2010/main" val="24432331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2"/>
          <p:cNvSpPr>
            <a:spLocks noGrp="1" noChangeArrowheads="1"/>
          </p:cNvSpPr>
          <p:nvPr>
            <p:ph type="title"/>
          </p:nvPr>
        </p:nvSpPr>
        <p:spPr>
          <a:xfrm>
            <a:off x="510953" y="188640"/>
            <a:ext cx="8229600" cy="955675"/>
          </a:xfrm>
        </p:spPr>
        <p:txBody>
          <a:bodyPr/>
          <a:lstStyle/>
          <a:p>
            <a:pPr eaLnBrk="1" hangingPunct="1"/>
            <a:r>
              <a:rPr lang="ja-JP" altLang="en-US" sz="4000" dirty="0" smtClean="0"/>
              <a:t>ライフロール（人生役割）</a:t>
            </a:r>
          </a:p>
        </p:txBody>
      </p:sp>
      <p:graphicFrame>
        <p:nvGraphicFramePr>
          <p:cNvPr id="11327" name="Group 63"/>
          <p:cNvGraphicFramePr>
            <a:graphicFrameLocks noGrp="1"/>
          </p:cNvGraphicFramePr>
          <p:nvPr>
            <p:ph idx="1"/>
            <p:extLst>
              <p:ext uri="{D42A27DB-BD31-4B8C-83A1-F6EECF244321}">
                <p14:modId xmlns:p14="http://schemas.microsoft.com/office/powerpoint/2010/main" val="773642804"/>
              </p:ext>
            </p:extLst>
          </p:nvPr>
        </p:nvGraphicFramePr>
        <p:xfrm>
          <a:off x="233140" y="1916832"/>
          <a:ext cx="8785225" cy="4689729"/>
        </p:xfrm>
        <a:graphic>
          <a:graphicData uri="http://schemas.openxmlformats.org/drawingml/2006/table">
            <a:tbl>
              <a:tblPr/>
              <a:tblGrid>
                <a:gridCol w="2376487"/>
                <a:gridCol w="6408738"/>
              </a:tblGrid>
              <a:tr h="445461">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en-US" altLang="ja-JP" sz="2200" b="1" i="0" u="none" strike="noStrike" cap="none" normalizeH="0" baseline="0" dirty="0" smtClean="0">
                          <a:ln>
                            <a:noFill/>
                          </a:ln>
                          <a:solidFill>
                            <a:schemeClr val="tx1"/>
                          </a:solidFill>
                          <a:effectLst/>
                          <a:latin typeface="Arial" charset="0"/>
                          <a:ea typeface="ＭＳ Ｐゴシック" pitchFamily="50" charset="-128"/>
                        </a:rPr>
                        <a:t>①</a:t>
                      </a: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息子・娘</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家族の中での“子”という役割</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0391">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en-US" altLang="ja-JP" sz="2200" b="1" i="0" u="none" strike="noStrike" cap="none" normalizeH="0" baseline="0" dirty="0" smtClean="0">
                          <a:ln>
                            <a:noFill/>
                          </a:ln>
                          <a:solidFill>
                            <a:schemeClr val="tx1"/>
                          </a:solidFill>
                          <a:effectLst/>
                          <a:latin typeface="Arial" charset="0"/>
                          <a:ea typeface="ＭＳ Ｐゴシック" pitchFamily="50" charset="-128"/>
                        </a:rPr>
                        <a:t>②</a:t>
                      </a: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学生</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学校に通うだけでなく、何かを学んでいる状態</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3581">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en-US" altLang="ja-JP" sz="2200" b="1" i="0" u="none" strike="noStrike" cap="none" normalizeH="0" baseline="0" dirty="0" smtClean="0">
                          <a:ln>
                            <a:noFill/>
                          </a:ln>
                          <a:solidFill>
                            <a:schemeClr val="tx1"/>
                          </a:solidFill>
                          <a:effectLst/>
                          <a:latin typeface="Arial" charset="0"/>
                          <a:ea typeface="ＭＳ Ｐゴシック" pitchFamily="50" charset="-128"/>
                        </a:rPr>
                        <a:t>③</a:t>
                      </a: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職業人</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労働に対する対価を得ている状態</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0762">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en-US" altLang="ja-JP" sz="2200" b="1" i="0" u="none" strike="noStrike" cap="none" normalizeH="0" baseline="0" dirty="0" smtClean="0">
                          <a:ln>
                            <a:noFill/>
                          </a:ln>
                          <a:solidFill>
                            <a:schemeClr val="tx1"/>
                          </a:solidFill>
                          <a:effectLst/>
                          <a:latin typeface="Arial" charset="0"/>
                          <a:ea typeface="ＭＳ Ｐゴシック" pitchFamily="50" charset="-128"/>
                        </a:rPr>
                        <a:t>④</a:t>
                      </a: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配偶者</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夫・妻としての役割</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4183">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en-US" altLang="ja-JP" sz="2200" b="1" i="0" u="none" strike="noStrike" cap="none" normalizeH="0" baseline="0" dirty="0" smtClean="0">
                          <a:ln>
                            <a:noFill/>
                          </a:ln>
                          <a:solidFill>
                            <a:schemeClr val="tx1"/>
                          </a:solidFill>
                          <a:effectLst/>
                          <a:latin typeface="Arial" charset="0"/>
                          <a:ea typeface="ＭＳ Ｐゴシック" pitchFamily="50" charset="-128"/>
                        </a:rPr>
                        <a:t>⑤</a:t>
                      </a: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家庭人</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家事、住居補修等の生活環境維持に対する役割</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6231">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en-US" altLang="ja-JP" sz="2200" b="1" i="0" u="none" strike="noStrike" cap="none" normalizeH="0" baseline="0" dirty="0" smtClean="0">
                          <a:ln>
                            <a:noFill/>
                          </a:ln>
                          <a:solidFill>
                            <a:schemeClr val="tx1"/>
                          </a:solidFill>
                          <a:effectLst/>
                          <a:latin typeface="Arial" charset="0"/>
                          <a:ea typeface="ＭＳ Ｐゴシック" pitchFamily="50" charset="-128"/>
                        </a:rPr>
                        <a:t>⑥</a:t>
                      </a: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親</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子を育て、子どもとの関係を維持する役割</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1733">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en-US" altLang="ja-JP" sz="2200" b="1" i="0" u="none" strike="noStrike" cap="none" normalizeH="0" baseline="0" dirty="0" smtClean="0">
                          <a:ln>
                            <a:noFill/>
                          </a:ln>
                          <a:solidFill>
                            <a:schemeClr val="tx1"/>
                          </a:solidFill>
                          <a:effectLst/>
                          <a:latin typeface="Arial" charset="0"/>
                          <a:ea typeface="ＭＳ Ｐゴシック" pitchFamily="50" charset="-128"/>
                        </a:rPr>
                        <a:t>⑦</a:t>
                      </a: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余暇を楽しむ人</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余暇活動に時間やエネルギーを費やす時間</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7775">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en-US" altLang="ja-JP" sz="2200" b="1" i="0" u="none" strike="noStrike" cap="none" normalizeH="0" baseline="0" dirty="0" smtClean="0">
                          <a:ln>
                            <a:noFill/>
                          </a:ln>
                          <a:solidFill>
                            <a:schemeClr val="tx1"/>
                          </a:solidFill>
                          <a:effectLst/>
                          <a:latin typeface="Arial" charset="0"/>
                          <a:ea typeface="ＭＳ Ｐゴシック" pitchFamily="50" charset="-128"/>
                        </a:rPr>
                        <a:t>⑧</a:t>
                      </a: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市民</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50000"/>
                        </a:lnSpc>
                        <a:spcBef>
                          <a:spcPct val="20000"/>
                        </a:spcBef>
                        <a:spcAft>
                          <a:spcPct val="0"/>
                        </a:spcAft>
                        <a:buClr>
                          <a:schemeClr val="bg2"/>
                        </a:buClr>
                        <a:buSzPct val="75000"/>
                        <a:buFont typeface="Wingdings" pitchFamily="2" charset="2"/>
                        <a:buNone/>
                        <a:tabLst/>
                      </a:pPr>
                      <a:r>
                        <a:rPr kumimoji="1" lang="ja-JP" altLang="en-US" sz="2200" b="1" i="0" u="none" strike="noStrike" cap="none" normalizeH="0" baseline="0" dirty="0" smtClean="0">
                          <a:ln>
                            <a:noFill/>
                          </a:ln>
                          <a:solidFill>
                            <a:schemeClr val="tx1"/>
                          </a:solidFill>
                          <a:effectLst/>
                          <a:latin typeface="Arial" charset="0"/>
                          <a:ea typeface="ＭＳ Ｐゴシック" pitchFamily="50" charset="-128"/>
                        </a:rPr>
                        <a:t>地域社会における役割</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7440" name="Text Box 64"/>
          <p:cNvSpPr txBox="1">
            <a:spLocks noChangeArrowheads="1"/>
          </p:cNvSpPr>
          <p:nvPr/>
        </p:nvSpPr>
        <p:spPr bwMode="auto">
          <a:xfrm>
            <a:off x="107505" y="1171416"/>
            <a:ext cx="903649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600" b="1" dirty="0"/>
              <a:t>人は、社会や家庭の中で </a:t>
            </a:r>
            <a:r>
              <a:rPr lang="ja-JP" altLang="en-US" sz="2600" b="1" dirty="0" smtClean="0"/>
              <a:t>様々な</a:t>
            </a:r>
            <a:r>
              <a:rPr lang="ja-JP" altLang="en-US" sz="2600" b="1" dirty="0"/>
              <a:t>立場や役割を担って</a:t>
            </a:r>
            <a:r>
              <a:rPr lang="ja-JP" altLang="en-US" sz="2600" b="1" dirty="0" smtClean="0"/>
              <a:t>いる</a:t>
            </a:r>
            <a:endParaRPr lang="ja-JP" altLang="en-US" sz="2600" dirty="0"/>
          </a:p>
        </p:txBody>
      </p:sp>
    </p:spTree>
    <p:extLst>
      <p:ext uri="{BB962C8B-B14F-4D97-AF65-F5344CB8AC3E}">
        <p14:creationId xmlns:p14="http://schemas.microsoft.com/office/powerpoint/2010/main" val="4613031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169069"/>
            <a:ext cx="8229600" cy="955675"/>
          </a:xfrm>
        </p:spPr>
        <p:txBody>
          <a:bodyPr/>
          <a:lstStyle/>
          <a:p>
            <a:pPr eaLnBrk="1" hangingPunct="1"/>
            <a:r>
              <a:rPr lang="ja-JP" altLang="en-US" sz="4000" dirty="0" smtClean="0"/>
              <a:t>ライフ・キャリア・レインボー</a:t>
            </a:r>
          </a:p>
        </p:txBody>
      </p:sp>
      <p:sp>
        <p:nvSpPr>
          <p:cNvPr id="18435" name="Rectangle 3"/>
          <p:cNvSpPr>
            <a:spLocks noGrp="1" noChangeArrowheads="1"/>
          </p:cNvSpPr>
          <p:nvPr>
            <p:ph type="body" idx="1"/>
          </p:nvPr>
        </p:nvSpPr>
        <p:spPr>
          <a:xfrm>
            <a:off x="467544" y="1484784"/>
            <a:ext cx="8219256" cy="4382616"/>
          </a:xfrm>
        </p:spPr>
        <p:txBody>
          <a:bodyPr/>
          <a:lstStyle/>
          <a:p>
            <a:pPr>
              <a:buFont typeface="Wingdings" panose="05000000000000000000" pitchFamily="2" charset="2"/>
              <a:buChar char="l"/>
            </a:pPr>
            <a:r>
              <a:rPr lang="ja-JP" altLang="en-US" sz="2800" b="1" dirty="0" smtClean="0"/>
              <a:t>ライフロールの組み合わせを、虹に例えて </a:t>
            </a:r>
            <a:r>
              <a:rPr lang="en-US" altLang="ja-JP" sz="2800" b="1" dirty="0" smtClean="0"/>
              <a:t>『</a:t>
            </a:r>
            <a:r>
              <a:rPr lang="ja-JP" altLang="en-US" sz="2800" b="1" dirty="0" smtClean="0"/>
              <a:t>ライフ・キャリア・レインボー</a:t>
            </a:r>
            <a:r>
              <a:rPr lang="en-US" altLang="ja-JP" sz="2800" b="1" dirty="0" smtClean="0"/>
              <a:t>』 </a:t>
            </a:r>
            <a:r>
              <a:rPr lang="ja-JP" altLang="en-US" sz="2800" b="1" dirty="0" smtClean="0"/>
              <a:t>という</a:t>
            </a:r>
          </a:p>
          <a:p>
            <a:pPr>
              <a:buFont typeface="Wingdings" panose="05000000000000000000" pitchFamily="2" charset="2"/>
              <a:buChar char="l"/>
            </a:pPr>
            <a:r>
              <a:rPr lang="ja-JP" altLang="en-US" sz="2800" b="1" dirty="0" smtClean="0"/>
              <a:t>ライフロールは、年齢や場面によって変化する</a:t>
            </a:r>
          </a:p>
          <a:p>
            <a:pPr eaLnBrk="1" hangingPunct="1">
              <a:buFont typeface="Wingdings" pitchFamily="2" charset="2"/>
              <a:buNone/>
            </a:pPr>
            <a:endParaRPr lang="en-US" altLang="ja-JP" sz="2400" dirty="0" smtClean="0"/>
          </a:p>
        </p:txBody>
      </p:sp>
      <p:pic>
        <p:nvPicPr>
          <p:cNvPr id="18436" name="Picture 6" descr="図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3033713"/>
            <a:ext cx="7416800" cy="370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42809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a:graphicFrameLocks/>
          </p:cNvGraphicFramePr>
          <p:nvPr>
            <p:extLst>
              <p:ext uri="{D42A27DB-BD31-4B8C-83A1-F6EECF244321}">
                <p14:modId xmlns:p14="http://schemas.microsoft.com/office/powerpoint/2010/main" val="1032643055"/>
              </p:ext>
            </p:extLst>
          </p:nvPr>
        </p:nvGraphicFramePr>
        <p:xfrm>
          <a:off x="5580112" y="3348111"/>
          <a:ext cx="3491880" cy="3124653"/>
        </p:xfrm>
        <a:graphic>
          <a:graphicData uri="http://schemas.openxmlformats.org/drawingml/2006/chart">
            <c:chart xmlns:c="http://schemas.openxmlformats.org/drawingml/2006/chart" xmlns:r="http://schemas.openxmlformats.org/officeDocument/2006/relationships" r:id="rId3"/>
          </a:graphicData>
        </a:graphic>
      </p:graphicFrame>
      <p:sp>
        <p:nvSpPr>
          <p:cNvPr id="19458" name="Rectangle 2"/>
          <p:cNvSpPr>
            <a:spLocks noGrp="1" noChangeArrowheads="1"/>
          </p:cNvSpPr>
          <p:nvPr>
            <p:ph type="title"/>
          </p:nvPr>
        </p:nvSpPr>
        <p:spPr>
          <a:xfrm>
            <a:off x="107504" y="260648"/>
            <a:ext cx="9036496" cy="1083568"/>
          </a:xfrm>
        </p:spPr>
        <p:txBody>
          <a:bodyPr>
            <a:noAutofit/>
          </a:bodyPr>
          <a:lstStyle/>
          <a:p>
            <a:pPr eaLnBrk="1" hangingPunct="1"/>
            <a:r>
              <a:rPr lang="ja-JP" altLang="en-US" sz="3600" dirty="0"/>
              <a:t>「</a:t>
            </a:r>
            <a:r>
              <a:rPr lang="ja-JP" altLang="en-US" sz="3600" dirty="0" smtClean="0"/>
              <a:t>ライフロール（人生役割）」（ワークシート①）</a:t>
            </a:r>
          </a:p>
        </p:txBody>
      </p:sp>
      <p:sp>
        <p:nvSpPr>
          <p:cNvPr id="19459" name="Rectangle 3"/>
          <p:cNvSpPr>
            <a:spLocks noGrp="1" noChangeArrowheads="1"/>
          </p:cNvSpPr>
          <p:nvPr>
            <p:ph type="body" idx="1"/>
          </p:nvPr>
        </p:nvSpPr>
        <p:spPr>
          <a:xfrm>
            <a:off x="107504" y="1412776"/>
            <a:ext cx="8568952" cy="4032448"/>
          </a:xfrm>
        </p:spPr>
        <p:txBody>
          <a:bodyPr>
            <a:normAutofit/>
          </a:bodyPr>
          <a:lstStyle/>
          <a:p>
            <a:pPr eaLnBrk="1" hangingPunct="1">
              <a:lnSpc>
                <a:spcPct val="80000"/>
              </a:lnSpc>
              <a:buClr>
                <a:schemeClr val="accent5">
                  <a:lumMod val="75000"/>
                </a:schemeClr>
              </a:buClr>
              <a:buFont typeface="Wingdings" panose="05000000000000000000" pitchFamily="2" charset="2"/>
              <a:buChar char="l"/>
            </a:pPr>
            <a:r>
              <a:rPr lang="ja-JP" altLang="en-US" sz="2800" dirty="0" smtClean="0"/>
              <a:t>ライフロールを記入しましょう</a:t>
            </a:r>
            <a:endParaRPr lang="en-US" altLang="ja-JP" sz="2800" dirty="0" smtClean="0"/>
          </a:p>
          <a:p>
            <a:pPr marL="0" indent="0" eaLnBrk="1" hangingPunct="1">
              <a:lnSpc>
                <a:spcPct val="80000"/>
              </a:lnSpc>
              <a:buClr>
                <a:schemeClr val="accent5">
                  <a:lumMod val="75000"/>
                </a:schemeClr>
              </a:buClr>
              <a:buNone/>
            </a:pPr>
            <a:endParaRPr lang="en-US" altLang="ja-JP" sz="1400" dirty="0" smtClean="0"/>
          </a:p>
          <a:p>
            <a:pPr lvl="1" eaLnBrk="1" hangingPunct="1">
              <a:lnSpc>
                <a:spcPct val="80000"/>
              </a:lnSpc>
              <a:buClr>
                <a:schemeClr val="accent5">
                  <a:lumMod val="75000"/>
                </a:schemeClr>
              </a:buClr>
              <a:buFont typeface="Wingdings" panose="05000000000000000000" pitchFamily="2" charset="2"/>
              <a:buChar char="l"/>
            </a:pPr>
            <a:r>
              <a:rPr lang="ja-JP" altLang="en-US" dirty="0" smtClean="0"/>
              <a:t>休職前に実態として担っていた度合いを△で、復職後に担いたい度合いを○で記入しましょう</a:t>
            </a:r>
            <a:endParaRPr lang="en-US" altLang="ja-JP" dirty="0" smtClean="0"/>
          </a:p>
          <a:p>
            <a:pPr marL="719138" lvl="1" indent="-261938" eaLnBrk="1" hangingPunct="1">
              <a:lnSpc>
                <a:spcPct val="80000"/>
              </a:lnSpc>
              <a:buClr>
                <a:schemeClr val="accent5">
                  <a:lumMod val="75000"/>
                </a:schemeClr>
              </a:buClr>
              <a:buFont typeface="Wingdings" panose="05000000000000000000" pitchFamily="2" charset="2"/>
              <a:buChar char="l"/>
              <a:tabLst>
                <a:tab pos="4302125" algn="l"/>
              </a:tabLst>
            </a:pPr>
            <a:r>
              <a:rPr lang="ja-JP" altLang="en-US" dirty="0" smtClean="0"/>
              <a:t>度合いを決めるもの</a:t>
            </a:r>
            <a:endParaRPr lang="en-US" altLang="ja-JP" dirty="0" smtClean="0"/>
          </a:p>
          <a:p>
            <a:pPr marL="457200" lvl="1" indent="0" eaLnBrk="1" hangingPunct="1">
              <a:lnSpc>
                <a:spcPct val="80000"/>
              </a:lnSpc>
              <a:buClr>
                <a:schemeClr val="accent5">
                  <a:lumMod val="75000"/>
                </a:schemeClr>
              </a:buClr>
              <a:buNone/>
              <a:tabLst>
                <a:tab pos="4302125" algn="l"/>
              </a:tabLst>
            </a:pPr>
            <a:r>
              <a:rPr lang="ja-JP" altLang="en-US" dirty="0" smtClean="0"/>
              <a:t>　時間、エネルギー、気持ちの 強さなど</a:t>
            </a:r>
            <a:endParaRPr lang="en-US" altLang="ja-JP" dirty="0" smtClean="0"/>
          </a:p>
          <a:p>
            <a:pPr lvl="1" eaLnBrk="1" hangingPunct="1">
              <a:lnSpc>
                <a:spcPct val="80000"/>
              </a:lnSpc>
              <a:buClr>
                <a:schemeClr val="accent5">
                  <a:lumMod val="75000"/>
                </a:schemeClr>
              </a:buClr>
              <a:buFont typeface="Wingdings" panose="05000000000000000000" pitchFamily="2" charset="2"/>
              <a:buChar char="l"/>
            </a:pPr>
            <a:r>
              <a:rPr lang="ja-JP" altLang="en-US" dirty="0" smtClean="0"/>
              <a:t>度合いの基準</a:t>
            </a:r>
            <a:endParaRPr lang="en-US" altLang="ja-JP" dirty="0" smtClean="0"/>
          </a:p>
          <a:p>
            <a:pPr marL="457200" lvl="1" indent="0" eaLnBrk="1" hangingPunct="1">
              <a:lnSpc>
                <a:spcPct val="80000"/>
              </a:lnSpc>
              <a:buClr>
                <a:schemeClr val="accent5">
                  <a:lumMod val="75000"/>
                </a:schemeClr>
              </a:buClr>
              <a:buNone/>
            </a:pPr>
            <a:r>
              <a:rPr lang="ja-JP" altLang="en-US" dirty="0" smtClean="0"/>
              <a:t>　</a:t>
            </a:r>
            <a:r>
              <a:rPr lang="en-US" altLang="ja-JP" dirty="0" smtClean="0"/>
              <a:t>10</a:t>
            </a:r>
            <a:r>
              <a:rPr lang="ja-JP" altLang="en-US" dirty="0" smtClean="0"/>
              <a:t>（可能な限り深くかかわる状態）</a:t>
            </a:r>
            <a:endParaRPr lang="en-US" altLang="ja-JP" dirty="0" smtClean="0"/>
          </a:p>
          <a:p>
            <a:pPr marL="457200" lvl="1" indent="0" eaLnBrk="1" hangingPunct="1">
              <a:lnSpc>
                <a:spcPct val="80000"/>
              </a:lnSpc>
              <a:buClr>
                <a:schemeClr val="accent5">
                  <a:lumMod val="75000"/>
                </a:schemeClr>
              </a:buClr>
              <a:buNone/>
            </a:pPr>
            <a:r>
              <a:rPr lang="ja-JP" altLang="en-US" dirty="0" smtClean="0"/>
              <a:t>　０（まったく関わらない状態）</a:t>
            </a:r>
            <a:endParaRPr lang="en-US" altLang="ja-JP" dirty="0"/>
          </a:p>
          <a:p>
            <a:pPr marL="96838" lvl="1" indent="0" eaLnBrk="1" hangingPunct="1">
              <a:lnSpc>
                <a:spcPct val="80000"/>
              </a:lnSpc>
              <a:buClr>
                <a:schemeClr val="accent5">
                  <a:lumMod val="75000"/>
                </a:schemeClr>
              </a:buClr>
              <a:buNone/>
            </a:pPr>
            <a:endParaRPr lang="en-US" altLang="ja-JP" dirty="0" smtClean="0"/>
          </a:p>
        </p:txBody>
      </p:sp>
      <p:sp>
        <p:nvSpPr>
          <p:cNvPr id="3" name="テキスト ボックス 2"/>
          <p:cNvSpPr txBox="1"/>
          <p:nvPr/>
        </p:nvSpPr>
        <p:spPr>
          <a:xfrm>
            <a:off x="6012160" y="6237312"/>
            <a:ext cx="2581095" cy="369332"/>
          </a:xfrm>
          <a:prstGeom prst="rect">
            <a:avLst/>
          </a:prstGeom>
          <a:solidFill>
            <a:schemeClr val="accent1">
              <a:lumMod val="40000"/>
              <a:lumOff val="60000"/>
            </a:schemeClr>
          </a:solidFill>
          <a:ln w="28575">
            <a:solidFill>
              <a:schemeClr val="accent1">
                <a:lumMod val="75000"/>
              </a:schemeClr>
            </a:solidFill>
          </a:ln>
        </p:spPr>
        <p:txBody>
          <a:bodyPr wrap="square" rtlCol="0">
            <a:spAutoFit/>
          </a:bodyPr>
          <a:lstStyle/>
          <a:p>
            <a:pPr algn="ctr"/>
            <a:r>
              <a:rPr kumimoji="1" lang="ja-JP" altLang="en-US" b="1" dirty="0" smtClean="0"/>
              <a:t>ライフロールの記入例</a:t>
            </a:r>
            <a:endParaRPr kumimoji="1" lang="ja-JP" altLang="en-US" b="1" dirty="0"/>
          </a:p>
        </p:txBody>
      </p:sp>
    </p:spTree>
    <p:extLst>
      <p:ext uri="{BB962C8B-B14F-4D97-AF65-F5344CB8AC3E}">
        <p14:creationId xmlns:p14="http://schemas.microsoft.com/office/powerpoint/2010/main" val="2542421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784976" cy="1143000"/>
          </a:xfrm>
        </p:spPr>
        <p:txBody>
          <a:bodyPr>
            <a:normAutofit/>
          </a:bodyPr>
          <a:lstStyle/>
          <a:p>
            <a:r>
              <a:rPr kumimoji="1" lang="ja-JP" altLang="en-US" sz="3200" dirty="0" smtClean="0"/>
              <a:t>ライフロール（人生役割）について話し合ってみよう</a:t>
            </a:r>
            <a:endParaRPr kumimoji="1" lang="ja-JP" altLang="en-US" sz="3200" dirty="0"/>
          </a:p>
        </p:txBody>
      </p:sp>
      <p:sp>
        <p:nvSpPr>
          <p:cNvPr id="3" name="コンテンツ プレースホルダー 2"/>
          <p:cNvSpPr>
            <a:spLocks noGrp="1"/>
          </p:cNvSpPr>
          <p:nvPr>
            <p:ph idx="1"/>
          </p:nvPr>
        </p:nvSpPr>
        <p:spPr>
          <a:xfrm>
            <a:off x="457200" y="1600200"/>
            <a:ext cx="8229600" cy="4997152"/>
          </a:xfrm>
        </p:spPr>
        <p:txBody>
          <a:bodyPr>
            <a:normAutofit/>
          </a:bodyPr>
          <a:lstStyle/>
          <a:p>
            <a:pPr>
              <a:buClr>
                <a:schemeClr val="accent5">
                  <a:lumMod val="75000"/>
                </a:schemeClr>
              </a:buClr>
              <a:buFont typeface="Wingdings" panose="05000000000000000000" pitchFamily="2" charset="2"/>
              <a:buChar char="l"/>
            </a:pPr>
            <a:r>
              <a:rPr lang="ja-JP" altLang="en-US" sz="3100" dirty="0"/>
              <a:t>それぞれの役割に対する時間やエネルギーの投入具合で</a:t>
            </a:r>
            <a:r>
              <a:rPr lang="ja-JP" altLang="en-US" sz="3100" dirty="0" smtClean="0"/>
              <a:t>気づく</a:t>
            </a:r>
            <a:r>
              <a:rPr lang="ja-JP" altLang="en-US" sz="3100" dirty="0"/>
              <a:t>ことはありませんか</a:t>
            </a:r>
            <a:r>
              <a:rPr lang="ja-JP" altLang="en-US" sz="3100" dirty="0" smtClean="0"/>
              <a:t>？</a:t>
            </a:r>
            <a:endParaRPr lang="en-US" altLang="ja-JP" sz="3100" dirty="0" smtClean="0"/>
          </a:p>
          <a:p>
            <a:pPr>
              <a:buClr>
                <a:schemeClr val="accent5">
                  <a:lumMod val="75000"/>
                </a:schemeClr>
              </a:buClr>
              <a:buFont typeface="Wingdings" panose="05000000000000000000" pitchFamily="2" charset="2"/>
              <a:buChar char="l"/>
            </a:pPr>
            <a:endParaRPr lang="en-US" altLang="ja-JP" sz="3100" dirty="0"/>
          </a:p>
          <a:p>
            <a:pPr>
              <a:buClr>
                <a:schemeClr val="accent5">
                  <a:lumMod val="75000"/>
                </a:schemeClr>
              </a:buClr>
              <a:buFont typeface="Wingdings" panose="05000000000000000000" pitchFamily="2" charset="2"/>
              <a:buChar char="l"/>
            </a:pPr>
            <a:r>
              <a:rPr lang="ja-JP" altLang="en-US" sz="3100" dirty="0" smtClean="0"/>
              <a:t>休職前に担っていた役割の中で、復職後に度合いを変化させたい役割はありますか？</a:t>
            </a:r>
            <a:endParaRPr lang="en-US" altLang="ja-JP" sz="3100" dirty="0" smtClean="0"/>
          </a:p>
          <a:p>
            <a:pPr lvl="1">
              <a:buClr>
                <a:schemeClr val="accent5">
                  <a:lumMod val="75000"/>
                </a:schemeClr>
              </a:buClr>
              <a:buFont typeface="Wingdings" panose="05000000000000000000" pitchFamily="2" charset="2"/>
              <a:buChar char="l"/>
            </a:pPr>
            <a:r>
              <a:rPr lang="ja-JP" altLang="en-US" sz="2700" dirty="0" smtClean="0"/>
              <a:t>その理由は何ですか？</a:t>
            </a:r>
            <a:endParaRPr lang="en-US" altLang="ja-JP" sz="2700" dirty="0" smtClean="0"/>
          </a:p>
          <a:p>
            <a:pPr lvl="1">
              <a:buClr>
                <a:schemeClr val="accent5">
                  <a:lumMod val="75000"/>
                </a:schemeClr>
              </a:buClr>
              <a:buFont typeface="Wingdings" panose="05000000000000000000" pitchFamily="2" charset="2"/>
              <a:buChar char="l"/>
            </a:pPr>
            <a:r>
              <a:rPr lang="ja-JP" altLang="en-US" sz="2700" dirty="0" smtClean="0"/>
              <a:t>どのようにしたら</a:t>
            </a:r>
            <a:r>
              <a:rPr lang="ja-JP" altLang="en-US" sz="2700" dirty="0"/>
              <a:t>度合い</a:t>
            </a:r>
            <a:r>
              <a:rPr lang="ja-JP" altLang="en-US" sz="2700" dirty="0" smtClean="0"/>
              <a:t>を変化</a:t>
            </a:r>
            <a:r>
              <a:rPr lang="ja-JP" altLang="en-US" sz="2700" dirty="0"/>
              <a:t>させること</a:t>
            </a:r>
            <a:r>
              <a:rPr lang="ja-JP" altLang="en-US" sz="2700" dirty="0" smtClean="0"/>
              <a:t>ができると思いますか？</a:t>
            </a:r>
            <a:endParaRPr lang="en-US" altLang="ja-JP" sz="2700" dirty="0" smtClean="0"/>
          </a:p>
          <a:p>
            <a:pPr marL="0" indent="0">
              <a:buClr>
                <a:schemeClr val="accent5">
                  <a:lumMod val="75000"/>
                </a:schemeClr>
              </a:buClr>
              <a:buNone/>
            </a:pPr>
            <a:endParaRPr lang="en-US" altLang="ja-JP" dirty="0" smtClean="0"/>
          </a:p>
        </p:txBody>
      </p:sp>
    </p:spTree>
    <p:extLst>
      <p:ext uri="{BB962C8B-B14F-4D97-AF65-F5344CB8AC3E}">
        <p14:creationId xmlns:p14="http://schemas.microsoft.com/office/powerpoint/2010/main" val="1537214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55576" y="476672"/>
            <a:ext cx="8064896" cy="1152128"/>
          </a:xfrm>
        </p:spPr>
        <p:txBody>
          <a:bodyPr>
            <a:noAutofit/>
          </a:bodyPr>
          <a:lstStyle/>
          <a:p>
            <a:r>
              <a:rPr lang="ja-JP" altLang="en-US" sz="3600" dirty="0"/>
              <a:t>「今後の働き方の整理</a:t>
            </a:r>
            <a:r>
              <a:rPr lang="ja-JP" altLang="en-US" sz="3600" dirty="0" smtClean="0"/>
              <a:t>シート」</a:t>
            </a:r>
            <a:r>
              <a:rPr lang="en-US" altLang="ja-JP" sz="3600" dirty="0" smtClean="0"/>
              <a:t/>
            </a:r>
            <a:br>
              <a:rPr lang="en-US" altLang="ja-JP" sz="3600" dirty="0" smtClean="0"/>
            </a:br>
            <a:r>
              <a:rPr lang="ja-JP" altLang="en-US" sz="3600" dirty="0" smtClean="0"/>
              <a:t>（ワークシート②）</a:t>
            </a:r>
          </a:p>
        </p:txBody>
      </p:sp>
      <p:sp>
        <p:nvSpPr>
          <p:cNvPr id="21507" name="Rectangle 3"/>
          <p:cNvSpPr>
            <a:spLocks noGrp="1" noChangeArrowheads="1"/>
          </p:cNvSpPr>
          <p:nvPr>
            <p:ph type="body" idx="1"/>
          </p:nvPr>
        </p:nvSpPr>
        <p:spPr>
          <a:xfrm>
            <a:off x="251520" y="1916832"/>
            <a:ext cx="8640960" cy="4392488"/>
          </a:xfrm>
          <a:noFill/>
        </p:spPr>
        <p:txBody>
          <a:bodyPr>
            <a:normAutofit/>
          </a:bodyPr>
          <a:lstStyle/>
          <a:p>
            <a:pPr>
              <a:buClr>
                <a:schemeClr val="accent5">
                  <a:lumMod val="75000"/>
                </a:schemeClr>
              </a:buClr>
              <a:buFont typeface="Wingdings" panose="05000000000000000000" pitchFamily="2" charset="2"/>
              <a:buChar char="l"/>
            </a:pPr>
            <a:r>
              <a:rPr lang="ja-JP" altLang="en-US" sz="3000" dirty="0" smtClean="0"/>
              <a:t>「価値観」「成功に導く対処の仕方の特徴・強み」「周囲から期待される役割」「今後なりたい自分」「なりたい自分になるために必要なこと」を整理しましょう</a:t>
            </a:r>
            <a:endParaRPr lang="en-US" altLang="ja-JP" sz="3000" dirty="0" smtClean="0"/>
          </a:p>
          <a:p>
            <a:pPr eaLnBrk="1" hangingPunct="1">
              <a:buClr>
                <a:schemeClr val="accent5">
                  <a:lumMod val="75000"/>
                </a:schemeClr>
              </a:buClr>
              <a:buFont typeface="Wingdings" panose="05000000000000000000" pitchFamily="2" charset="2"/>
              <a:buChar char="l"/>
            </a:pPr>
            <a:endParaRPr lang="en-US" altLang="ja-JP" sz="3000" dirty="0" smtClean="0"/>
          </a:p>
          <a:p>
            <a:pPr eaLnBrk="1" hangingPunct="1">
              <a:buClr>
                <a:schemeClr val="accent5">
                  <a:lumMod val="75000"/>
                </a:schemeClr>
              </a:buClr>
              <a:buFont typeface="Wingdings" panose="05000000000000000000" pitchFamily="2" charset="2"/>
              <a:buChar char="l"/>
            </a:pPr>
            <a:r>
              <a:rPr lang="ja-JP" altLang="en-US" sz="3000" dirty="0" smtClean="0"/>
              <a:t>今後、あなたはどのような働き方をしたいですか？そのためのアクションプランを具体的にたてましょう</a:t>
            </a:r>
            <a:endParaRPr lang="en-US" altLang="ja-JP" sz="3000" dirty="0" smtClean="0"/>
          </a:p>
        </p:txBody>
      </p:sp>
    </p:spTree>
    <p:extLst>
      <p:ext uri="{BB962C8B-B14F-4D97-AF65-F5344CB8AC3E}">
        <p14:creationId xmlns:p14="http://schemas.microsoft.com/office/powerpoint/2010/main" val="2546911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179512" y="332656"/>
            <a:ext cx="8696896" cy="864096"/>
          </a:xfrm>
        </p:spPr>
        <p:txBody>
          <a:bodyPr>
            <a:noAutofit/>
          </a:bodyPr>
          <a:lstStyle/>
          <a:p>
            <a:pPr eaLnBrk="1" hangingPunct="1"/>
            <a:r>
              <a:rPr lang="ja-JP" altLang="en-US" sz="3200" dirty="0" smtClean="0"/>
              <a:t>「今後の働き方に向けた整理シート」について</a:t>
            </a:r>
            <a:r>
              <a:rPr lang="en-US" altLang="ja-JP" sz="3200" dirty="0" smtClean="0"/>
              <a:t/>
            </a:r>
            <a:br>
              <a:rPr lang="en-US" altLang="ja-JP" sz="3200" dirty="0" smtClean="0"/>
            </a:br>
            <a:r>
              <a:rPr lang="ja-JP" altLang="en-US" sz="3200" dirty="0" smtClean="0"/>
              <a:t>話し合ってみよう</a:t>
            </a:r>
          </a:p>
        </p:txBody>
      </p:sp>
      <p:sp>
        <p:nvSpPr>
          <p:cNvPr id="26627" name="Rectangle 3"/>
          <p:cNvSpPr>
            <a:spLocks noGrp="1" noChangeArrowheads="1"/>
          </p:cNvSpPr>
          <p:nvPr>
            <p:ph type="body" idx="1"/>
          </p:nvPr>
        </p:nvSpPr>
        <p:spPr>
          <a:xfrm>
            <a:off x="395536" y="1916832"/>
            <a:ext cx="8496944" cy="4320480"/>
          </a:xfrm>
        </p:spPr>
        <p:txBody>
          <a:bodyPr>
            <a:noAutofit/>
          </a:bodyPr>
          <a:lstStyle/>
          <a:p>
            <a:pPr eaLnBrk="1" hangingPunct="1">
              <a:buClr>
                <a:schemeClr val="accent5">
                  <a:lumMod val="75000"/>
                </a:schemeClr>
              </a:buClr>
              <a:buFont typeface="Wingdings" panose="05000000000000000000" pitchFamily="2" charset="2"/>
              <a:buChar char="l"/>
            </a:pPr>
            <a:r>
              <a:rPr lang="ja-JP" altLang="en-US" sz="3000" dirty="0" smtClean="0"/>
              <a:t>「自分について」「周囲から期待される役割」に</a:t>
            </a:r>
            <a:r>
              <a:rPr lang="ja-JP" altLang="en-US" sz="3000" dirty="0"/>
              <a:t>ギャップ</a:t>
            </a:r>
            <a:r>
              <a:rPr lang="ja-JP" altLang="en-US" sz="3000" dirty="0" smtClean="0"/>
              <a:t>は</a:t>
            </a:r>
            <a:r>
              <a:rPr lang="ja-JP" altLang="en-US" sz="3000" dirty="0"/>
              <a:t>ありません</a:t>
            </a:r>
            <a:r>
              <a:rPr lang="ja-JP" altLang="en-US" sz="3000" dirty="0" smtClean="0"/>
              <a:t>か</a:t>
            </a:r>
            <a:endParaRPr lang="en-US" altLang="ja-JP" sz="3000" dirty="0" smtClean="0"/>
          </a:p>
          <a:p>
            <a:pPr eaLnBrk="1" hangingPunct="1">
              <a:buClr>
                <a:schemeClr val="accent5">
                  <a:lumMod val="75000"/>
                </a:schemeClr>
              </a:buClr>
              <a:buFont typeface="Wingdings" panose="05000000000000000000" pitchFamily="2" charset="2"/>
              <a:buChar char="l"/>
            </a:pPr>
            <a:r>
              <a:rPr lang="ja-JP" altLang="en-US" sz="3000" dirty="0"/>
              <a:t>そのギャップ</a:t>
            </a:r>
            <a:r>
              <a:rPr lang="ja-JP" altLang="en-US" sz="3000" dirty="0" smtClean="0"/>
              <a:t>を埋めるためにとる行動はありますか。それは、どのように、いつまでに行いますか</a:t>
            </a:r>
            <a:endParaRPr lang="en-US" altLang="ja-JP" sz="3000" dirty="0" smtClean="0"/>
          </a:p>
          <a:p>
            <a:pPr eaLnBrk="1" hangingPunct="1">
              <a:buClr>
                <a:schemeClr val="accent5">
                  <a:lumMod val="75000"/>
                </a:schemeClr>
              </a:buClr>
              <a:buFont typeface="Wingdings" panose="05000000000000000000" pitchFamily="2" charset="2"/>
              <a:buChar char="l"/>
            </a:pPr>
            <a:r>
              <a:rPr lang="ja-JP" altLang="en-US" sz="3000" dirty="0" smtClean="0"/>
              <a:t>今後なりたい自分になるための行動はありますか。それは、どのように、いつまでに行いますか</a:t>
            </a:r>
            <a:endParaRPr lang="en-US" altLang="ja-JP" sz="3000" dirty="0" smtClean="0"/>
          </a:p>
          <a:p>
            <a:pPr>
              <a:buClr>
                <a:schemeClr val="accent5">
                  <a:lumMod val="75000"/>
                </a:schemeClr>
              </a:buClr>
              <a:buFont typeface="Wingdings" panose="05000000000000000000" pitchFamily="2" charset="2"/>
              <a:buChar char="l"/>
            </a:pPr>
            <a:r>
              <a:rPr lang="ja-JP" altLang="en-US" sz="3000" dirty="0" smtClean="0"/>
              <a:t>あなたは、「</a:t>
            </a:r>
            <a:r>
              <a:rPr lang="ja-JP" altLang="en-US" sz="3000" dirty="0"/>
              <a:t>何のために」「誰と」「どのように」</a:t>
            </a:r>
            <a:r>
              <a:rPr lang="ja-JP" altLang="en-US" sz="3000" dirty="0" smtClean="0"/>
              <a:t>働きますか</a:t>
            </a:r>
            <a:endParaRPr lang="en-US" altLang="ja-JP" sz="3000" dirty="0" smtClean="0"/>
          </a:p>
        </p:txBody>
      </p:sp>
    </p:spTree>
    <p:extLst>
      <p:ext uri="{BB962C8B-B14F-4D97-AF65-F5344CB8AC3E}">
        <p14:creationId xmlns:p14="http://schemas.microsoft.com/office/powerpoint/2010/main" val="25557015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000" dirty="0" smtClean="0"/>
              <a:t>まとめ</a:t>
            </a:r>
            <a:endParaRPr kumimoji="1" lang="ja-JP" altLang="en-US" sz="4000" dirty="0"/>
          </a:p>
        </p:txBody>
      </p:sp>
      <p:sp>
        <p:nvSpPr>
          <p:cNvPr id="3" name="コンテンツ プレースホルダー 2"/>
          <p:cNvSpPr>
            <a:spLocks noGrp="1"/>
          </p:cNvSpPr>
          <p:nvPr>
            <p:ph idx="1"/>
          </p:nvPr>
        </p:nvSpPr>
        <p:spPr/>
        <p:txBody>
          <a:bodyPr>
            <a:normAutofit/>
          </a:bodyPr>
          <a:lstStyle/>
          <a:p>
            <a:pPr>
              <a:buClr>
                <a:schemeClr val="accent5">
                  <a:lumMod val="75000"/>
                </a:schemeClr>
              </a:buClr>
              <a:buFont typeface="Wingdings" panose="05000000000000000000" pitchFamily="2" charset="2"/>
              <a:buChar char="l"/>
            </a:pPr>
            <a:r>
              <a:rPr kumimoji="1" lang="ja-JP" altLang="en-US" dirty="0" smtClean="0"/>
              <a:t>自分の価値観、成功体験から得られたスキル、周囲から求められる役割を関連づけ、今後の働き方を検討しておくことが大切</a:t>
            </a:r>
            <a:endParaRPr kumimoji="1" lang="en-US" altLang="ja-JP" dirty="0" smtClean="0"/>
          </a:p>
          <a:p>
            <a:pPr>
              <a:buClr>
                <a:schemeClr val="accent5">
                  <a:lumMod val="75000"/>
                </a:schemeClr>
              </a:buClr>
              <a:buFont typeface="Wingdings" panose="05000000000000000000" pitchFamily="2" charset="2"/>
              <a:buChar char="l"/>
            </a:pPr>
            <a:r>
              <a:rPr lang="ja-JP" altLang="en-US" dirty="0" smtClean="0"/>
              <a:t>自分の立場や役割を理解し、それにふさわしい自分自身の在り方について検討することが大切</a:t>
            </a:r>
            <a:endParaRPr lang="en-US" altLang="ja-JP" dirty="0" smtClean="0"/>
          </a:p>
          <a:p>
            <a:pPr>
              <a:buClr>
                <a:schemeClr val="accent5">
                  <a:lumMod val="75000"/>
                </a:schemeClr>
              </a:buClr>
              <a:buFont typeface="Wingdings" panose="05000000000000000000" pitchFamily="2" charset="2"/>
              <a:buChar char="l"/>
            </a:pPr>
            <a:r>
              <a:rPr lang="ja-JP" altLang="en-US" dirty="0" smtClean="0"/>
              <a:t>生涯にわたる生き方、働き方を考えることになる</a:t>
            </a:r>
            <a:endParaRPr lang="en-US" altLang="ja-JP" dirty="0" smtClean="0"/>
          </a:p>
          <a:p>
            <a:pPr>
              <a:buClr>
                <a:schemeClr val="accent5">
                  <a:lumMod val="75000"/>
                </a:schemeClr>
              </a:buClr>
              <a:buFont typeface="Wingdings" panose="05000000000000000000" pitchFamily="2" charset="2"/>
              <a:buChar char="l"/>
            </a:pPr>
            <a:endParaRPr lang="en-US" altLang="ja-JP" dirty="0"/>
          </a:p>
        </p:txBody>
      </p:sp>
    </p:spTree>
    <p:extLst>
      <p:ext uri="{BB962C8B-B14F-4D97-AF65-F5344CB8AC3E}">
        <p14:creationId xmlns:p14="http://schemas.microsoft.com/office/powerpoint/2010/main" val="4165432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1096</Words>
  <Application>Microsoft Office PowerPoint</Application>
  <PresentationFormat>画面に合わせる (4:3)</PresentationFormat>
  <Paragraphs>108</Paragraphs>
  <Slides>9</Slides>
  <Notes>9</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キャリア講座 ～今後の働き方について考えよう～</vt:lpstr>
      <vt:lpstr>PowerPoint プレゼンテーション</vt:lpstr>
      <vt:lpstr>ライフロール（人生役割）</vt:lpstr>
      <vt:lpstr>ライフ・キャリア・レインボー</vt:lpstr>
      <vt:lpstr>「ライフロール（人生役割）」（ワークシート①）</vt:lpstr>
      <vt:lpstr>ライフロール（人生役割）について話し合ってみよう</vt:lpstr>
      <vt:lpstr>「今後の働き方の整理シート」 （ワークシート②）</vt:lpstr>
      <vt:lpstr>「今後の働き方に向けた整理シート」について 話し合ってみよう</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2017-10-20T00:02:20Z</dcterms:created>
  <dcterms:modified xsi:type="dcterms:W3CDTF">2018-01-16T06:55:11Z</dcterms:modified>
</cp:coreProperties>
</file>