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0" r:id="rId2"/>
    <p:sldId id="257" r:id="rId3"/>
    <p:sldId id="258" r:id="rId4"/>
    <p:sldId id="259"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86" autoAdjust="0"/>
  </p:normalViewPr>
  <p:slideViewPr>
    <p:cSldViewPr>
      <p:cViewPr varScale="1">
        <p:scale>
          <a:sx n="90" d="100"/>
          <a:sy n="90" d="100"/>
        </p:scale>
        <p:origin x="-5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477F3C-E4F1-423D-944E-AD5E10A1FBFB}" type="datetimeFigureOut">
              <a:rPr kumimoji="1" lang="ja-JP" altLang="en-US" smtClean="0"/>
              <a:t>2018/1/16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C208C9-98E5-4D0F-BFEF-6DED731E656C}" type="slidenum">
              <a:rPr kumimoji="1" lang="ja-JP" altLang="en-US" smtClean="0"/>
              <a:t>‹#›</a:t>
            </a:fld>
            <a:endParaRPr kumimoji="1" lang="ja-JP" altLang="en-US"/>
          </a:p>
        </p:txBody>
      </p:sp>
    </p:spTree>
    <p:extLst>
      <p:ext uri="{BB962C8B-B14F-4D97-AF65-F5344CB8AC3E}">
        <p14:creationId xmlns:p14="http://schemas.microsoft.com/office/powerpoint/2010/main" val="18031216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C208C9-98E5-4D0F-BFEF-6DED731E656C}" type="slidenum">
              <a:rPr kumimoji="1" lang="ja-JP" altLang="en-US" smtClean="0"/>
              <a:t>1</a:t>
            </a:fld>
            <a:endParaRPr kumimoji="1" lang="ja-JP" altLang="en-US"/>
          </a:p>
        </p:txBody>
      </p:sp>
    </p:spTree>
    <p:extLst>
      <p:ext uri="{BB962C8B-B14F-4D97-AF65-F5344CB8AC3E}">
        <p14:creationId xmlns:p14="http://schemas.microsoft.com/office/powerpoint/2010/main" val="3963086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役割曖昧性とは、役割に関する問題の中でもまっさきに気づくものです。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その人からの期待がどの程度のものか、将来どう変わるか読みづらい状態、または、自分がそうだろうと勝手に思い込んでいることもあります。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対処方法としては、</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自分に何を期待しているかを尋ねる、相手の期待に対する自分の予測を伝えて訂正してもらう</a:t>
            </a: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「そもそも役割は曖昧なものだという現実を受け入れて、曖昧性をものともせずに生きる」と決心する</a:t>
            </a: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相手の行動を観察して手がかりを探す</a:t>
            </a: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相手は自分の期待が不明瞭だと自覚はしていないため、自分から率先して働きかける</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などが挙げられます。</a:t>
            </a:r>
          </a:p>
          <a:p>
            <a:pPr eaLnBrk="1" latinLnBrk="0" hangingPunct="1"/>
            <a:r>
              <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hangingPunct="1">
              <a:lnSpc>
                <a:spcPct val="80000"/>
              </a:lnSpc>
            </a:pPr>
            <a:endParaRPr lang="ja-JP" altLang="en-US" sz="1100" dirty="0" smtClean="0">
              <a:latin typeface="ＭＳ Ｐ明朝" panose="02020600040205080304" pitchFamily="18" charset="-128"/>
              <a:ea typeface="ＭＳ Ｐ明朝" panose="02020600040205080304" pitchFamily="18"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役割過重は、職場で上司や同僚から仕事を頼まれ、家族からもいろんな頼まれごとをしてしまい、休養する時間がなく疲れ果ててしまうような状態を指します。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0" latinLnBrk="1" hangingPunct="0"/>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対処方法としては、</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全ての期待には応えず、重要度の低い期待は無視する</a:t>
            </a: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全面的にはそえないけれども部分的に対応して各人に譲歩を依頼する</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といったことが挙げられます。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ただし、重要度の低い期待を無視する方法は、期待に応えてもらえなかった相手を怒らせてしまうなど、かえって難しい状況を生み出してしまう場合があります。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部分的にだけ応える方法も、相手からは有能ではないと思われてしまうことがあります。</a:t>
            </a:r>
          </a:p>
          <a:p>
            <a:pPr eaLnBrk="1" hangingPunct="1">
              <a:lnSpc>
                <a:spcPct val="80000"/>
              </a:lnSpc>
            </a:pPr>
            <a:endParaRPr lang="en-US" altLang="ja-JP" sz="1100" dirty="0" smtClean="0">
              <a:latin typeface="ＭＳ Ｐ明朝" panose="02020600040205080304" pitchFamily="18" charset="-128"/>
              <a:ea typeface="ＭＳ Ｐ明朝" panose="02020600040205080304" pitchFamily="18"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役割葛藤は、</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上司が望むことと部下が望むことが矛盾する」「同僚の中の一人が望むことと他の同僚が期待することが矛盾する」「自分にとって大事な相手の望むことが、自分自身が抱く期待と矛盾する（例：ずっと面倒を見てくれている上司は同じ部署で働いてほしいと考えているが、自分は新しいフィールドで仕事をしてみたい）」</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等の状態です。</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特に、倫理的、道徳的、あるいは動機的側面から、選択が難しくなるときには、ジレンマに追い込まれることがあります。</a:t>
            </a: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対処方法としては、</a:t>
            </a: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葛藤のために起こる感情面でのしこりを最小限にするため、相手と役割に関して交渉すること</a:t>
            </a:r>
          </a:p>
          <a:p>
            <a:pPr marL="171450" lvl="0" indent="-171450">
              <a:buFont typeface="Arial" panose="020B0604020202020204" pitchFamily="34" charset="0"/>
              <a:buChar char="•"/>
            </a:pP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相手の期待と、他の期待との間に矛盾が生じていることを説明し、わかってもらう</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などが挙げられます。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だけで一方的に解決しようと頑張ってしまうと、誰かをがっかりさせたり、期待に応えるだけのやる気や能力がないように思われたりすることがあることを踏まえ、周囲の人も巻き込む視点が求められます。</a:t>
            </a:r>
            <a:endParaRPr kumimoji="1" lang="ja-JP" altLang="ja-JP" sz="1050" kern="1200" dirty="0">
              <a:solidFill>
                <a:schemeClr val="tx1"/>
              </a:solidFill>
              <a:effectLst/>
              <a:latin typeface="ＭＳ 明朝" panose="02020609040205080304" pitchFamily="17" charset="-128"/>
              <a:ea typeface="ＭＳ 明朝" panose="02020609040205080304" pitchFamily="17"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2308803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366365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2305102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37666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1135289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170674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93409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3616264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887857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3329308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B43FBF-286B-46E1-BB69-98BD8E9724F8}"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2834334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43FBF-286B-46E1-BB69-98BD8E9724F8}" type="datetimeFigureOut">
              <a:rPr kumimoji="1" lang="ja-JP" altLang="en-US" smtClean="0"/>
              <a:t>2018/1/16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F57BB-1F4B-4F65-AC28-7F4BE11DCFE4}" type="slidenum">
              <a:rPr kumimoji="1" lang="ja-JP" altLang="en-US" smtClean="0"/>
              <a:t>‹#›</a:t>
            </a:fld>
            <a:endParaRPr kumimoji="1" lang="ja-JP" altLang="en-US"/>
          </a:p>
        </p:txBody>
      </p:sp>
    </p:spTree>
    <p:extLst>
      <p:ext uri="{BB962C8B-B14F-4D97-AF65-F5344CB8AC3E}">
        <p14:creationId xmlns:p14="http://schemas.microsoft.com/office/powerpoint/2010/main" val="2673729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1844824"/>
            <a:ext cx="7772400" cy="1470025"/>
          </a:xfrm>
        </p:spPr>
        <p:txBody>
          <a:bodyPr/>
          <a:lstStyle/>
          <a:p>
            <a:r>
              <a:rPr kumimoji="1" lang="en-US" altLang="ja-JP" dirty="0" smtClean="0"/>
              <a:t/>
            </a:r>
            <a:br>
              <a:rPr kumimoji="1" lang="en-US" altLang="ja-JP" dirty="0" smtClean="0"/>
            </a:br>
            <a:r>
              <a:rPr kumimoji="1" lang="ja-JP" altLang="en-US" dirty="0" smtClean="0"/>
              <a:t>役割課題への対処方法</a:t>
            </a:r>
            <a:endParaRPr kumimoji="1" lang="ja-JP" altLang="en-US" dirty="0"/>
          </a:p>
        </p:txBody>
      </p:sp>
      <p:sp>
        <p:nvSpPr>
          <p:cNvPr id="4" name="テキスト ボックス 3"/>
          <p:cNvSpPr txBox="1"/>
          <p:nvPr/>
        </p:nvSpPr>
        <p:spPr>
          <a:xfrm>
            <a:off x="1763688" y="2008192"/>
            <a:ext cx="1296144" cy="369332"/>
          </a:xfrm>
          <a:prstGeom prst="rect">
            <a:avLst/>
          </a:prstGeom>
          <a:noFill/>
          <a:ln w="3175">
            <a:solidFill>
              <a:schemeClr val="tx1"/>
            </a:solidFill>
          </a:ln>
        </p:spPr>
        <p:txBody>
          <a:bodyPr wrap="square" rtlCol="0">
            <a:spAutoFit/>
          </a:bodyPr>
          <a:lstStyle/>
          <a:p>
            <a:pPr algn="ctr"/>
            <a:r>
              <a:rPr kumimoji="1" lang="ja-JP" altLang="en-US" dirty="0" smtClean="0"/>
              <a:t>参考資料</a:t>
            </a:r>
            <a:endParaRPr kumimoji="1" lang="ja-JP" altLang="en-US" dirty="0"/>
          </a:p>
        </p:txBody>
      </p:sp>
    </p:spTree>
    <p:extLst>
      <p:ext uri="{BB962C8B-B14F-4D97-AF65-F5344CB8AC3E}">
        <p14:creationId xmlns:p14="http://schemas.microsoft.com/office/powerpoint/2010/main" val="286380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115888"/>
            <a:ext cx="8229600" cy="1371600"/>
          </a:xfrm>
        </p:spPr>
        <p:txBody>
          <a:bodyPr>
            <a:normAutofit/>
          </a:bodyPr>
          <a:lstStyle/>
          <a:p>
            <a:pPr eaLnBrk="1" hangingPunct="1"/>
            <a:r>
              <a:rPr lang="ja-JP" altLang="en-US" sz="4000" dirty="0" smtClean="0"/>
              <a:t>役割曖昧性への対処方法</a:t>
            </a:r>
          </a:p>
        </p:txBody>
      </p:sp>
      <p:sp>
        <p:nvSpPr>
          <p:cNvPr id="23555" name="Rectangle 3"/>
          <p:cNvSpPr>
            <a:spLocks noGrp="1" noChangeArrowheads="1"/>
          </p:cNvSpPr>
          <p:nvPr>
            <p:ph type="body" idx="1"/>
          </p:nvPr>
        </p:nvSpPr>
        <p:spPr>
          <a:xfrm>
            <a:off x="4572000" y="1484784"/>
            <a:ext cx="4248472" cy="1685944"/>
          </a:xfrm>
        </p:spPr>
        <p:txBody>
          <a:bodyPr>
            <a:normAutofit fontScale="92500"/>
          </a:bodyPr>
          <a:lstStyle/>
          <a:p>
            <a:pPr marL="0" indent="0" eaLnBrk="1" hangingPunct="1">
              <a:lnSpc>
                <a:spcPct val="80000"/>
              </a:lnSpc>
              <a:buFont typeface="Wingdings" pitchFamily="2" charset="2"/>
              <a:buNone/>
            </a:pPr>
            <a:r>
              <a:rPr lang="ja-JP" altLang="en-US" sz="2800" dirty="0" smtClean="0"/>
              <a:t>・あなたに対する期待が今</a:t>
            </a:r>
            <a:endParaRPr lang="en-US" altLang="ja-JP" sz="2800" dirty="0" smtClean="0"/>
          </a:p>
          <a:p>
            <a:pPr marL="0" indent="0" eaLnBrk="1" hangingPunct="1">
              <a:lnSpc>
                <a:spcPct val="80000"/>
              </a:lnSpc>
              <a:buFont typeface="Wingdings" pitchFamily="2" charset="2"/>
              <a:buNone/>
            </a:pPr>
            <a:r>
              <a:rPr lang="ja-JP" altLang="en-US" sz="2800" dirty="0"/>
              <a:t>　</a:t>
            </a:r>
            <a:r>
              <a:rPr lang="ja-JP" altLang="en-US" sz="2800" dirty="0" smtClean="0"/>
              <a:t>実際にどのようなものな</a:t>
            </a:r>
            <a:endParaRPr lang="en-US" altLang="ja-JP" sz="2800" dirty="0" smtClean="0"/>
          </a:p>
          <a:p>
            <a:pPr marL="0" indent="0" eaLnBrk="1" hangingPunct="1">
              <a:lnSpc>
                <a:spcPct val="80000"/>
              </a:lnSpc>
              <a:buFont typeface="Wingdings" pitchFamily="2" charset="2"/>
              <a:buNone/>
            </a:pPr>
            <a:r>
              <a:rPr lang="ja-JP" altLang="en-US" sz="2800" dirty="0"/>
              <a:t>　</a:t>
            </a:r>
            <a:r>
              <a:rPr lang="ja-JP" altLang="en-US" sz="2800" dirty="0" smtClean="0"/>
              <a:t>のか、将来どのように変化</a:t>
            </a:r>
            <a:endParaRPr lang="en-US" altLang="ja-JP" sz="2800" dirty="0" smtClean="0"/>
          </a:p>
          <a:p>
            <a:pPr marL="0" indent="0" eaLnBrk="1" hangingPunct="1">
              <a:lnSpc>
                <a:spcPct val="80000"/>
              </a:lnSpc>
              <a:buFont typeface="Wingdings" pitchFamily="2" charset="2"/>
              <a:buNone/>
            </a:pPr>
            <a:r>
              <a:rPr lang="ja-JP" altLang="en-US" sz="2800" dirty="0"/>
              <a:t>　</a:t>
            </a:r>
            <a:r>
              <a:rPr lang="ja-JP" altLang="en-US" sz="2800" dirty="0" smtClean="0"/>
              <a:t>するのか読みづらい状態</a:t>
            </a:r>
            <a:endParaRPr lang="en-US" altLang="ja-JP" sz="2800" dirty="0" smtClean="0"/>
          </a:p>
        </p:txBody>
      </p:sp>
      <p:sp>
        <p:nvSpPr>
          <p:cNvPr id="4" name="Rectangle 3"/>
          <p:cNvSpPr txBox="1">
            <a:spLocks noChangeArrowheads="1"/>
          </p:cNvSpPr>
          <p:nvPr/>
        </p:nvSpPr>
        <p:spPr>
          <a:xfrm>
            <a:off x="4572000" y="3932359"/>
            <a:ext cx="4320480" cy="2376264"/>
          </a:xfrm>
          <a:prstGeom prst="rect">
            <a:avLst/>
          </a:prstGeom>
          <a:solidFill>
            <a:schemeClr val="accent2">
              <a:lumMod val="40000"/>
              <a:lumOff val="60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nSpc>
                <a:spcPct val="80000"/>
              </a:lnSpc>
              <a:buClr>
                <a:schemeClr val="accent5">
                  <a:lumMod val="75000"/>
                </a:schemeClr>
              </a:buClr>
              <a:buFont typeface="Wingdings" panose="05000000000000000000" pitchFamily="2" charset="2"/>
              <a:buChar char="l"/>
              <a:defRPr/>
            </a:pPr>
            <a:endParaRPr lang="en-US" altLang="ja-JP" sz="2400" dirty="0" smtClean="0"/>
          </a:p>
          <a:p>
            <a:pPr>
              <a:lnSpc>
                <a:spcPct val="80000"/>
              </a:lnSpc>
              <a:buClr>
                <a:schemeClr val="accent5">
                  <a:lumMod val="75000"/>
                </a:schemeClr>
              </a:buClr>
              <a:buFont typeface="Wingdings" panose="05000000000000000000" pitchFamily="2" charset="2"/>
              <a:buChar char="l"/>
              <a:defRPr/>
            </a:pPr>
            <a:r>
              <a:rPr lang="ja-JP" altLang="en-US" sz="2400" b="1" dirty="0" smtClean="0"/>
              <a:t>曖昧性を減少させるために、コミュニケーションを活発化させる</a:t>
            </a:r>
            <a:endParaRPr lang="en-US" altLang="ja-JP" sz="2400" b="1" dirty="0" smtClean="0"/>
          </a:p>
          <a:p>
            <a:pPr>
              <a:lnSpc>
                <a:spcPct val="80000"/>
              </a:lnSpc>
              <a:buClr>
                <a:schemeClr val="accent5">
                  <a:lumMod val="75000"/>
                </a:schemeClr>
              </a:buClr>
              <a:buFont typeface="Wingdings" panose="05000000000000000000" pitchFamily="2" charset="2"/>
              <a:buChar char="l"/>
              <a:defRPr/>
            </a:pPr>
            <a:r>
              <a:rPr lang="ja-JP" altLang="en-US" sz="2400" b="1" dirty="0"/>
              <a:t>相手の行動を観察して手がかりを</a:t>
            </a:r>
            <a:r>
              <a:rPr lang="ja-JP" altLang="en-US" sz="2400" b="1" dirty="0" smtClean="0"/>
              <a:t>探す</a:t>
            </a:r>
            <a:endParaRPr lang="en-US" altLang="ja-JP" sz="2400" b="1" dirty="0" smtClean="0"/>
          </a:p>
          <a:p>
            <a:pPr>
              <a:lnSpc>
                <a:spcPct val="80000"/>
              </a:lnSpc>
              <a:buClr>
                <a:schemeClr val="accent5">
                  <a:lumMod val="75000"/>
                </a:schemeClr>
              </a:buClr>
              <a:buFont typeface="Wingdings" panose="05000000000000000000" pitchFamily="2" charset="2"/>
              <a:buChar char="l"/>
              <a:defRPr/>
            </a:pPr>
            <a:r>
              <a:rPr lang="ja-JP" altLang="en-US" sz="2400" b="1" dirty="0" smtClean="0"/>
              <a:t>「そもそも役割は曖昧なもの」という現実を受け入れる</a:t>
            </a:r>
            <a:endParaRPr lang="en-US" altLang="ja-JP" sz="2400" b="1" dirty="0" smtClean="0"/>
          </a:p>
          <a:p>
            <a:pPr>
              <a:lnSpc>
                <a:spcPct val="80000"/>
              </a:lnSpc>
              <a:buFont typeface="Wingdings" panose="05000000000000000000" pitchFamily="2" charset="2"/>
              <a:buChar char="l"/>
              <a:defRPr/>
            </a:pPr>
            <a:endParaRPr lang="ja-JP" altLang="en-US" sz="2400" dirty="0" smtClean="0"/>
          </a:p>
        </p:txBody>
      </p:sp>
      <p:sp>
        <p:nvSpPr>
          <p:cNvPr id="5" name="下矢印 4"/>
          <p:cNvSpPr/>
          <p:nvPr/>
        </p:nvSpPr>
        <p:spPr>
          <a:xfrm>
            <a:off x="6026813" y="3379821"/>
            <a:ext cx="1223963" cy="418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840823"/>
            <a:ext cx="4183158" cy="4463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3059832" y="6429536"/>
            <a:ext cx="5845091" cy="253916"/>
          </a:xfrm>
          <a:prstGeom prst="rect">
            <a:avLst/>
          </a:prstGeom>
          <a:noFill/>
        </p:spPr>
        <p:txBody>
          <a:bodyPr wrap="square" rtlCol="0">
            <a:spAutoFit/>
          </a:bodyPr>
          <a:lstStyle/>
          <a:p>
            <a:r>
              <a:rPr lang="ja-JP" altLang="en-US" sz="1050" dirty="0">
                <a:latin typeface="+mn-ea"/>
              </a:rPr>
              <a:t>出典</a:t>
            </a:r>
            <a:r>
              <a:rPr kumimoji="1" lang="ja-JP" altLang="en-US" sz="1050" dirty="0" smtClean="0">
                <a:latin typeface="+mn-ea"/>
              </a:rPr>
              <a:t>：エドガーＨ．</a:t>
            </a:r>
            <a:r>
              <a:rPr kumimoji="1" lang="ja-JP" altLang="en-US" sz="1050" dirty="0" smtClean="0">
                <a:latin typeface="+mn-ea"/>
              </a:rPr>
              <a:t>シャイン：「</a:t>
            </a:r>
            <a:r>
              <a:rPr kumimoji="1" lang="ja-JP" altLang="en-US" sz="1050" dirty="0" smtClean="0">
                <a:latin typeface="+mn-ea"/>
              </a:rPr>
              <a:t>キャリア・</a:t>
            </a:r>
            <a:r>
              <a:rPr lang="ja-JP" altLang="en-US" sz="1050" dirty="0">
                <a:latin typeface="+mn-ea"/>
              </a:rPr>
              <a:t>マネジメント</a:t>
            </a:r>
            <a:r>
              <a:rPr kumimoji="1" lang="ja-JP" altLang="en-US" sz="1050" dirty="0" smtClean="0">
                <a:latin typeface="+mn-ea"/>
              </a:rPr>
              <a:t>　</a:t>
            </a:r>
            <a:r>
              <a:rPr lang="ja-JP" altLang="en-US" sz="1050" dirty="0" smtClean="0">
                <a:latin typeface="+mn-ea"/>
              </a:rPr>
              <a:t>変わり続ける仕事とキャリア</a:t>
            </a:r>
            <a:r>
              <a:rPr kumimoji="1" lang="ja-JP" altLang="en-US" sz="1050" dirty="0" smtClean="0">
                <a:latin typeface="+mn-ea"/>
              </a:rPr>
              <a:t>」白桃書房（</a:t>
            </a:r>
            <a:r>
              <a:rPr kumimoji="1" lang="en-US" altLang="ja-JP" sz="1050" dirty="0" smtClean="0">
                <a:latin typeface="+mn-ea"/>
              </a:rPr>
              <a:t>20</a:t>
            </a:r>
            <a:r>
              <a:rPr lang="en-US" altLang="ja-JP" sz="1050" dirty="0" smtClean="0">
                <a:latin typeface="+mn-ea"/>
              </a:rPr>
              <a:t>15</a:t>
            </a:r>
            <a:r>
              <a:rPr lang="ja-JP" altLang="en-US" sz="1050" dirty="0" smtClean="0">
                <a:latin typeface="+mn-ea"/>
              </a:rPr>
              <a:t>）</a:t>
            </a:r>
            <a:r>
              <a:rPr kumimoji="1" lang="ja-JP" altLang="en-US" sz="1050" dirty="0" smtClean="0">
                <a:latin typeface="+mn-ea"/>
              </a:rPr>
              <a:t>　　</a:t>
            </a:r>
            <a:endParaRPr kumimoji="1" lang="ja-JP" altLang="en-US" sz="1050" dirty="0">
              <a:latin typeface="+mn-ea"/>
            </a:endParaRPr>
          </a:p>
        </p:txBody>
      </p:sp>
    </p:spTree>
    <p:extLst>
      <p:ext uri="{BB962C8B-B14F-4D97-AF65-F5344CB8AC3E}">
        <p14:creationId xmlns:p14="http://schemas.microsoft.com/office/powerpoint/2010/main" val="2515384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536" y="0"/>
            <a:ext cx="8229600" cy="1212564"/>
          </a:xfrm>
        </p:spPr>
        <p:txBody>
          <a:bodyPr>
            <a:normAutofit/>
          </a:bodyPr>
          <a:lstStyle/>
          <a:p>
            <a:pPr eaLnBrk="1" hangingPunct="1"/>
            <a:r>
              <a:rPr lang="ja-JP" altLang="en-US" sz="4000" dirty="0" smtClean="0"/>
              <a:t>役割過重への対処方法</a:t>
            </a:r>
          </a:p>
        </p:txBody>
      </p:sp>
      <p:sp>
        <p:nvSpPr>
          <p:cNvPr id="24579" name="Rectangle 3"/>
          <p:cNvSpPr>
            <a:spLocks noGrp="1" noChangeArrowheads="1"/>
          </p:cNvSpPr>
          <p:nvPr>
            <p:ph type="body" idx="1"/>
          </p:nvPr>
        </p:nvSpPr>
        <p:spPr>
          <a:xfrm>
            <a:off x="3851920" y="1124744"/>
            <a:ext cx="4968552" cy="1997243"/>
          </a:xfrm>
        </p:spPr>
        <p:txBody>
          <a:bodyPr>
            <a:normAutofit/>
          </a:bodyPr>
          <a:lstStyle/>
          <a:p>
            <a:pPr marL="0" indent="0">
              <a:lnSpc>
                <a:spcPct val="80000"/>
              </a:lnSpc>
              <a:buClr>
                <a:schemeClr val="accent5">
                  <a:lumMod val="75000"/>
                </a:schemeClr>
              </a:buClr>
              <a:buNone/>
              <a:defRPr/>
            </a:pPr>
            <a:r>
              <a:rPr lang="ja-JP" altLang="en-US" sz="2600" dirty="0"/>
              <a:t>・</a:t>
            </a:r>
            <a:r>
              <a:rPr lang="ja-JP" altLang="en-US" sz="2600" dirty="0" smtClean="0"/>
              <a:t>利害</a:t>
            </a:r>
            <a:r>
              <a:rPr lang="ja-JP" altLang="en-US" sz="2600" dirty="0"/>
              <a:t>関係者の中で、大事な</a:t>
            </a:r>
            <a:r>
              <a:rPr lang="ja-JP" altLang="en-US" sz="2600" dirty="0" smtClean="0"/>
              <a:t>人た</a:t>
            </a:r>
            <a:endParaRPr lang="en-US" altLang="ja-JP" sz="2600" dirty="0" smtClean="0"/>
          </a:p>
          <a:p>
            <a:pPr marL="0" indent="0">
              <a:lnSpc>
                <a:spcPct val="80000"/>
              </a:lnSpc>
              <a:buClr>
                <a:schemeClr val="accent5">
                  <a:lumMod val="75000"/>
                </a:schemeClr>
              </a:buClr>
              <a:buNone/>
              <a:defRPr/>
            </a:pPr>
            <a:r>
              <a:rPr lang="ja-JP" altLang="en-US" sz="2600" dirty="0"/>
              <a:t>　</a:t>
            </a:r>
            <a:r>
              <a:rPr lang="ja-JP" altLang="en-US" sz="2600" dirty="0" smtClean="0"/>
              <a:t>ちから</a:t>
            </a:r>
            <a:r>
              <a:rPr lang="ja-JP" altLang="en-US" sz="2600" dirty="0"/>
              <a:t>あなたに対する</a:t>
            </a:r>
            <a:r>
              <a:rPr lang="ja-JP" altLang="en-US" sz="2600" dirty="0" smtClean="0"/>
              <a:t>期待を全　</a:t>
            </a:r>
            <a:endParaRPr lang="en-US" altLang="ja-JP" sz="2600" dirty="0" smtClean="0"/>
          </a:p>
          <a:p>
            <a:pPr marL="0" indent="0">
              <a:lnSpc>
                <a:spcPct val="80000"/>
              </a:lnSpc>
              <a:buClr>
                <a:schemeClr val="accent5">
                  <a:lumMod val="75000"/>
                </a:schemeClr>
              </a:buClr>
              <a:buNone/>
              <a:defRPr/>
            </a:pPr>
            <a:r>
              <a:rPr lang="ja-JP" altLang="en-US" sz="2600" dirty="0"/>
              <a:t>　</a:t>
            </a:r>
            <a:r>
              <a:rPr lang="ja-JP" altLang="en-US" sz="2600" dirty="0" smtClean="0"/>
              <a:t>部</a:t>
            </a:r>
            <a:r>
              <a:rPr lang="ja-JP" altLang="en-US" sz="2600" dirty="0"/>
              <a:t>寄せ集めると、期待</a:t>
            </a:r>
            <a:r>
              <a:rPr lang="ja-JP" altLang="en-US" sz="2600" dirty="0" smtClean="0"/>
              <a:t>の全体量</a:t>
            </a:r>
            <a:endParaRPr lang="en-US" altLang="ja-JP" sz="2600" dirty="0" smtClean="0"/>
          </a:p>
          <a:p>
            <a:pPr marL="0" indent="0">
              <a:lnSpc>
                <a:spcPct val="80000"/>
              </a:lnSpc>
              <a:buClr>
                <a:schemeClr val="accent5">
                  <a:lumMod val="75000"/>
                </a:schemeClr>
              </a:buClr>
              <a:buNone/>
              <a:defRPr/>
            </a:pPr>
            <a:r>
              <a:rPr lang="ja-JP" altLang="en-US" sz="2600" dirty="0"/>
              <a:t>　</a:t>
            </a:r>
            <a:r>
              <a:rPr lang="ja-JP" altLang="en-US" sz="2600" dirty="0" smtClean="0"/>
              <a:t>が</a:t>
            </a:r>
            <a:r>
              <a:rPr lang="ja-JP" altLang="en-US" sz="2600" dirty="0"/>
              <a:t>上手く扱える</a:t>
            </a:r>
            <a:r>
              <a:rPr lang="ja-JP" altLang="en-US" sz="2600" dirty="0" smtClean="0"/>
              <a:t>レベルを</a:t>
            </a:r>
            <a:r>
              <a:rPr lang="ja-JP" altLang="en-US" sz="2600" dirty="0"/>
              <a:t>大きく</a:t>
            </a:r>
            <a:r>
              <a:rPr lang="ja-JP" altLang="en-US" sz="2600" dirty="0" smtClean="0"/>
              <a:t>上</a:t>
            </a:r>
            <a:endParaRPr lang="en-US" altLang="ja-JP" sz="2600" dirty="0" smtClean="0"/>
          </a:p>
          <a:p>
            <a:pPr marL="0" indent="0">
              <a:lnSpc>
                <a:spcPct val="80000"/>
              </a:lnSpc>
              <a:buClr>
                <a:schemeClr val="accent5">
                  <a:lumMod val="75000"/>
                </a:schemeClr>
              </a:buClr>
              <a:buNone/>
              <a:defRPr/>
            </a:pPr>
            <a:r>
              <a:rPr lang="ja-JP" altLang="en-US" sz="2600" dirty="0"/>
              <a:t>　</a:t>
            </a:r>
            <a:r>
              <a:rPr lang="ja-JP" altLang="en-US" sz="2600" dirty="0" smtClean="0"/>
              <a:t>回って</a:t>
            </a:r>
            <a:r>
              <a:rPr lang="ja-JP" altLang="en-US" sz="2600" dirty="0"/>
              <a:t>いる</a:t>
            </a:r>
            <a:r>
              <a:rPr lang="ja-JP" altLang="en-US" sz="2600" dirty="0" smtClean="0"/>
              <a:t>状態</a:t>
            </a:r>
            <a:endParaRPr lang="en-US" altLang="ja-JP" sz="2600" dirty="0"/>
          </a:p>
        </p:txBody>
      </p:sp>
      <p:sp>
        <p:nvSpPr>
          <p:cNvPr id="4" name="Rectangle 3"/>
          <p:cNvSpPr txBox="1">
            <a:spLocks noChangeArrowheads="1"/>
          </p:cNvSpPr>
          <p:nvPr/>
        </p:nvSpPr>
        <p:spPr>
          <a:xfrm>
            <a:off x="3707904" y="3501008"/>
            <a:ext cx="5112568" cy="3007768"/>
          </a:xfrm>
          <a:prstGeom prst="rect">
            <a:avLst/>
          </a:prstGeom>
          <a:solidFill>
            <a:schemeClr val="accent2">
              <a:lumMod val="40000"/>
              <a:lumOff val="60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lnSpc>
                <a:spcPct val="80000"/>
              </a:lnSpc>
              <a:buClr>
                <a:schemeClr val="accent5">
                  <a:lumMod val="75000"/>
                </a:schemeClr>
              </a:buClr>
              <a:buFont typeface="Wingdings" panose="05000000000000000000" pitchFamily="2" charset="2"/>
              <a:buChar char="l"/>
              <a:defRPr/>
            </a:pPr>
            <a:r>
              <a:rPr lang="ja-JP" altLang="en-US" sz="2400" b="1" dirty="0"/>
              <a:t>相対的に重要度の低い利害関係者からの期待を無視</a:t>
            </a:r>
            <a:r>
              <a:rPr lang="ja-JP" altLang="en-US" sz="2400" b="1" dirty="0" smtClean="0"/>
              <a:t>する</a:t>
            </a:r>
            <a:endParaRPr lang="en-US" altLang="ja-JP" sz="2400" b="1" dirty="0"/>
          </a:p>
          <a:p>
            <a:pPr>
              <a:lnSpc>
                <a:spcPct val="80000"/>
              </a:lnSpc>
              <a:buClr>
                <a:schemeClr val="accent5">
                  <a:lumMod val="75000"/>
                </a:schemeClr>
              </a:buClr>
              <a:buFont typeface="Wingdings" panose="05000000000000000000" pitchFamily="2" charset="2"/>
              <a:buChar char="l"/>
              <a:defRPr/>
            </a:pPr>
            <a:r>
              <a:rPr lang="ja-JP" altLang="en-US" sz="2400" b="1" dirty="0"/>
              <a:t>全面的には期待にそえなくても、部分的に対応して、各人の状況を伝えて、自分の優先順位を設定</a:t>
            </a:r>
            <a:r>
              <a:rPr lang="ja-JP" altLang="en-US" sz="2400" b="1" dirty="0" smtClean="0"/>
              <a:t>する</a:t>
            </a:r>
            <a:endParaRPr lang="en-US" altLang="ja-JP" sz="2400" b="1" dirty="0" smtClean="0"/>
          </a:p>
          <a:p>
            <a:pPr>
              <a:lnSpc>
                <a:spcPct val="80000"/>
              </a:lnSpc>
              <a:buClr>
                <a:schemeClr val="accent5">
                  <a:lumMod val="75000"/>
                </a:schemeClr>
              </a:buClr>
              <a:buFont typeface="Wingdings" panose="05000000000000000000" pitchFamily="2" charset="2"/>
              <a:buChar char="l"/>
              <a:defRPr/>
            </a:pPr>
            <a:r>
              <a:rPr lang="ja-JP" altLang="en-US" sz="2400" b="1" dirty="0"/>
              <a:t>中心的</a:t>
            </a:r>
            <a:r>
              <a:rPr lang="ja-JP" altLang="en-US" sz="2400" b="1" dirty="0" smtClean="0"/>
              <a:t>な利害関係者に自分の状況を伝えて、一緒に自分の優先順位を設定する</a:t>
            </a:r>
            <a:endParaRPr lang="en-US" altLang="ja-JP" sz="2000" b="1" dirty="0"/>
          </a:p>
        </p:txBody>
      </p:sp>
      <p:sp>
        <p:nvSpPr>
          <p:cNvPr id="5" name="下矢印 4"/>
          <p:cNvSpPr/>
          <p:nvPr/>
        </p:nvSpPr>
        <p:spPr>
          <a:xfrm>
            <a:off x="5705736" y="3068960"/>
            <a:ext cx="1223963" cy="418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824725"/>
            <a:ext cx="4073438" cy="3628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2701" y="548680"/>
            <a:ext cx="3392537"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3347865" y="6434469"/>
            <a:ext cx="5763514" cy="369332"/>
          </a:xfrm>
          <a:prstGeom prst="rect">
            <a:avLst/>
          </a:prstGeom>
          <a:noFill/>
        </p:spPr>
        <p:txBody>
          <a:bodyPr wrap="square" rtlCol="0">
            <a:spAutoFit/>
          </a:bodyPr>
          <a:lstStyle/>
          <a:p>
            <a:r>
              <a:rPr kumimoji="1" lang="ja-JP" altLang="en-US" sz="1050" dirty="0" smtClean="0">
                <a:latin typeface="+mn-ea"/>
              </a:rPr>
              <a:t>出典：エドガーＨ．</a:t>
            </a:r>
            <a:r>
              <a:rPr kumimoji="1" lang="ja-JP" altLang="en-US" sz="1050" dirty="0" smtClean="0">
                <a:latin typeface="+mn-ea"/>
              </a:rPr>
              <a:t>シャイン：「</a:t>
            </a:r>
            <a:r>
              <a:rPr kumimoji="1" lang="ja-JP" altLang="en-US" sz="1050" dirty="0" smtClean="0">
                <a:latin typeface="+mn-ea"/>
              </a:rPr>
              <a:t>キャリア・</a:t>
            </a:r>
            <a:r>
              <a:rPr lang="ja-JP" altLang="en-US" sz="1050" dirty="0">
                <a:latin typeface="+mn-ea"/>
              </a:rPr>
              <a:t>マネジメント</a:t>
            </a:r>
            <a:r>
              <a:rPr kumimoji="1" lang="ja-JP" altLang="en-US" sz="1050" dirty="0" smtClean="0">
                <a:latin typeface="+mn-ea"/>
              </a:rPr>
              <a:t>　</a:t>
            </a:r>
            <a:r>
              <a:rPr lang="ja-JP" altLang="en-US" sz="1050" dirty="0" smtClean="0">
                <a:latin typeface="+mn-ea"/>
              </a:rPr>
              <a:t>変わり続ける仕事とキャリア</a:t>
            </a:r>
            <a:r>
              <a:rPr kumimoji="1" lang="ja-JP" altLang="en-US" sz="1050" dirty="0" smtClean="0">
                <a:latin typeface="+mn-ea"/>
              </a:rPr>
              <a:t>」白桃書房（</a:t>
            </a:r>
            <a:r>
              <a:rPr kumimoji="1" lang="en-US" altLang="ja-JP" sz="1050" dirty="0" smtClean="0">
                <a:latin typeface="+mn-ea"/>
              </a:rPr>
              <a:t>20</a:t>
            </a:r>
            <a:r>
              <a:rPr lang="en-US" altLang="ja-JP" sz="1050" dirty="0" smtClean="0">
                <a:latin typeface="+mn-ea"/>
              </a:rPr>
              <a:t>15</a:t>
            </a:r>
            <a:r>
              <a:rPr lang="ja-JP" altLang="en-US" sz="1050" dirty="0" smtClean="0">
                <a:latin typeface="+mn-ea"/>
              </a:rPr>
              <a:t>）</a:t>
            </a:r>
            <a:r>
              <a:rPr kumimoji="1" lang="ja-JP" altLang="en-US" sz="1050" dirty="0" smtClean="0">
                <a:latin typeface="+mn-ea"/>
              </a:rPr>
              <a:t>　</a:t>
            </a:r>
            <a:r>
              <a:rPr kumimoji="1" lang="ja-JP" altLang="en-US" dirty="0" smtClean="0"/>
              <a:t>　</a:t>
            </a:r>
            <a:endParaRPr kumimoji="1" lang="ja-JP" altLang="en-US" dirty="0"/>
          </a:p>
        </p:txBody>
      </p:sp>
    </p:spTree>
    <p:extLst>
      <p:ext uri="{BB962C8B-B14F-4D97-AF65-F5344CB8AC3E}">
        <p14:creationId xmlns:p14="http://schemas.microsoft.com/office/powerpoint/2010/main" val="1884419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467544" y="3040723"/>
            <a:ext cx="2880320" cy="353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602" name="Rectangle 2"/>
          <p:cNvSpPr>
            <a:spLocks noGrp="1" noChangeArrowheads="1"/>
          </p:cNvSpPr>
          <p:nvPr>
            <p:ph type="title"/>
          </p:nvPr>
        </p:nvSpPr>
        <p:spPr>
          <a:xfrm>
            <a:off x="467544" y="82057"/>
            <a:ext cx="8229600" cy="1154832"/>
          </a:xfrm>
        </p:spPr>
        <p:txBody>
          <a:bodyPr>
            <a:normAutofit/>
          </a:bodyPr>
          <a:lstStyle/>
          <a:p>
            <a:pPr eaLnBrk="1" hangingPunct="1"/>
            <a:r>
              <a:rPr lang="ja-JP" altLang="en-US" sz="4000" dirty="0" smtClean="0"/>
              <a:t>役割葛藤へ</a:t>
            </a:r>
            <a:r>
              <a:rPr lang="ja-JP" altLang="en-US" sz="4000" smtClean="0"/>
              <a:t>の対処方法</a:t>
            </a:r>
            <a:endParaRPr lang="ja-JP" altLang="en-US" sz="4000" dirty="0" smtClean="0"/>
          </a:p>
        </p:txBody>
      </p:sp>
      <p:sp>
        <p:nvSpPr>
          <p:cNvPr id="7171" name="Rectangle 3"/>
          <p:cNvSpPr>
            <a:spLocks noGrp="1" noChangeArrowheads="1"/>
          </p:cNvSpPr>
          <p:nvPr>
            <p:ph type="body" idx="1"/>
          </p:nvPr>
        </p:nvSpPr>
        <p:spPr>
          <a:xfrm>
            <a:off x="3739435" y="4365104"/>
            <a:ext cx="5059052" cy="2144553"/>
          </a:xfrm>
          <a:solidFill>
            <a:schemeClr val="accent2">
              <a:lumMod val="40000"/>
              <a:lumOff val="60000"/>
            </a:schemeClr>
          </a:solidFill>
        </p:spPr>
        <p:txBody>
          <a:bodyPr anchor="ctr">
            <a:noAutofit/>
          </a:bodyPr>
          <a:lstStyle/>
          <a:p>
            <a:pPr>
              <a:lnSpc>
                <a:spcPct val="80000"/>
              </a:lnSpc>
              <a:buClr>
                <a:schemeClr val="accent5">
                  <a:lumMod val="75000"/>
                </a:schemeClr>
              </a:buClr>
              <a:buFont typeface="Wingdings" panose="05000000000000000000" pitchFamily="2" charset="2"/>
              <a:buChar char="l"/>
              <a:defRPr/>
            </a:pPr>
            <a:r>
              <a:rPr lang="ja-JP" altLang="en-US" sz="2400" b="1" dirty="0" smtClean="0">
                <a:latin typeface="+mn-ea"/>
              </a:rPr>
              <a:t>葛藤のために起こる感情面でのしこりを最小限にするために、</a:t>
            </a:r>
            <a:r>
              <a:rPr lang="ja-JP" altLang="en-US" sz="2400" b="1" dirty="0">
                <a:latin typeface="+mn-ea"/>
              </a:rPr>
              <a:t>相手</a:t>
            </a:r>
            <a:r>
              <a:rPr lang="ja-JP" altLang="en-US" sz="2400" b="1" dirty="0" smtClean="0">
                <a:latin typeface="+mn-ea"/>
              </a:rPr>
              <a:t>と役割に関して交渉する</a:t>
            </a:r>
            <a:endParaRPr lang="en-US" altLang="ja-JP" sz="2400" b="1" dirty="0" smtClean="0">
              <a:latin typeface="+mn-ea"/>
            </a:endParaRPr>
          </a:p>
          <a:p>
            <a:pPr>
              <a:lnSpc>
                <a:spcPct val="80000"/>
              </a:lnSpc>
              <a:buClr>
                <a:schemeClr val="accent5">
                  <a:lumMod val="75000"/>
                </a:schemeClr>
              </a:buClr>
              <a:buFont typeface="Wingdings" panose="05000000000000000000" pitchFamily="2" charset="2"/>
              <a:buChar char="l"/>
              <a:defRPr/>
            </a:pPr>
            <a:r>
              <a:rPr lang="ja-JP" altLang="en-US" sz="2400" b="1" dirty="0" smtClean="0">
                <a:latin typeface="+mn-ea"/>
              </a:rPr>
              <a:t>自分だけで解決しようとせず、相手に、自分に対する期待に矛盾が生じていることを理解してもらう</a:t>
            </a:r>
            <a:endParaRPr lang="en-US" altLang="ja-JP" sz="2400" b="1" dirty="0" smtClean="0">
              <a:latin typeface="+mn-ea"/>
            </a:endParaRPr>
          </a:p>
        </p:txBody>
      </p:sp>
      <p:sp>
        <p:nvSpPr>
          <p:cNvPr id="3" name="下矢印 2"/>
          <p:cNvSpPr/>
          <p:nvPr/>
        </p:nvSpPr>
        <p:spPr>
          <a:xfrm>
            <a:off x="5678718" y="3851286"/>
            <a:ext cx="1223963" cy="4181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5605" name="Rectangle 3"/>
          <p:cNvSpPr txBox="1">
            <a:spLocks noChangeArrowheads="1"/>
          </p:cNvSpPr>
          <p:nvPr/>
        </p:nvSpPr>
        <p:spPr bwMode="auto">
          <a:xfrm>
            <a:off x="3739435" y="1341032"/>
            <a:ext cx="5081037" cy="2719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nSpc>
                <a:spcPct val="80000"/>
              </a:lnSpc>
              <a:buClr>
                <a:schemeClr val="accent5">
                  <a:lumMod val="75000"/>
                </a:schemeClr>
              </a:buClr>
              <a:defRPr/>
            </a:pPr>
            <a:r>
              <a:rPr lang="ja-JP" altLang="en-US" sz="2600" dirty="0" smtClean="0">
                <a:latin typeface="+mn-ea"/>
              </a:rPr>
              <a:t>・２人以上の</a:t>
            </a:r>
            <a:r>
              <a:rPr lang="ja-JP" altLang="en-US" sz="2600" dirty="0">
                <a:latin typeface="+mn-ea"/>
              </a:rPr>
              <a:t>重要</a:t>
            </a:r>
            <a:r>
              <a:rPr lang="ja-JP" altLang="en-US" sz="2600" dirty="0" smtClean="0">
                <a:latin typeface="+mn-ea"/>
              </a:rPr>
              <a:t>な他者（上司と部</a:t>
            </a:r>
            <a:endParaRPr lang="en-US" altLang="ja-JP" sz="2600" dirty="0" smtClean="0">
              <a:latin typeface="+mn-ea"/>
            </a:endParaRPr>
          </a:p>
          <a:p>
            <a:pPr>
              <a:lnSpc>
                <a:spcPct val="80000"/>
              </a:lnSpc>
              <a:buClr>
                <a:schemeClr val="accent5">
                  <a:lumMod val="75000"/>
                </a:schemeClr>
              </a:buClr>
              <a:defRPr/>
            </a:pPr>
            <a:r>
              <a:rPr lang="ja-JP" altLang="en-US" sz="2600" dirty="0">
                <a:latin typeface="+mn-ea"/>
              </a:rPr>
              <a:t>　</a:t>
            </a:r>
            <a:r>
              <a:rPr lang="ja-JP" altLang="en-US" sz="2600" dirty="0" smtClean="0">
                <a:latin typeface="+mn-ea"/>
              </a:rPr>
              <a:t>下、同僚同士、仕事関係者と家族</a:t>
            </a:r>
            <a:endParaRPr lang="en-US" altLang="ja-JP" sz="2600" dirty="0" smtClean="0">
              <a:latin typeface="+mn-ea"/>
            </a:endParaRPr>
          </a:p>
          <a:p>
            <a:pPr>
              <a:lnSpc>
                <a:spcPct val="80000"/>
              </a:lnSpc>
              <a:buClr>
                <a:schemeClr val="accent5">
                  <a:lumMod val="75000"/>
                </a:schemeClr>
              </a:buClr>
              <a:defRPr/>
            </a:pPr>
            <a:r>
              <a:rPr lang="ja-JP" altLang="en-US" sz="2600" dirty="0">
                <a:latin typeface="+mn-ea"/>
              </a:rPr>
              <a:t>　</a:t>
            </a:r>
            <a:r>
              <a:rPr lang="ja-JP" altLang="en-US" sz="2600" dirty="0" smtClean="0">
                <a:latin typeface="+mn-ea"/>
              </a:rPr>
              <a:t>など）が互いに矛盾し合う期待を</a:t>
            </a:r>
            <a:endParaRPr lang="en-US" altLang="ja-JP" sz="2600" dirty="0" smtClean="0">
              <a:latin typeface="+mn-ea"/>
            </a:endParaRPr>
          </a:p>
          <a:p>
            <a:pPr>
              <a:lnSpc>
                <a:spcPct val="80000"/>
              </a:lnSpc>
              <a:buClr>
                <a:schemeClr val="accent5">
                  <a:lumMod val="75000"/>
                </a:schemeClr>
              </a:buClr>
              <a:defRPr/>
            </a:pPr>
            <a:r>
              <a:rPr lang="ja-JP" altLang="en-US" sz="2600" dirty="0">
                <a:latin typeface="+mn-ea"/>
              </a:rPr>
              <a:t>　</a:t>
            </a:r>
            <a:r>
              <a:rPr lang="ja-JP" altLang="en-US" sz="2600" dirty="0" smtClean="0">
                <a:latin typeface="+mn-ea"/>
              </a:rPr>
              <a:t>自分に抱いている状態</a:t>
            </a:r>
            <a:endParaRPr lang="en-US" altLang="ja-JP" sz="2600" dirty="0" smtClean="0">
              <a:latin typeface="+mn-ea"/>
            </a:endParaRPr>
          </a:p>
          <a:p>
            <a:pPr>
              <a:lnSpc>
                <a:spcPct val="80000"/>
              </a:lnSpc>
              <a:buClr>
                <a:schemeClr val="accent5">
                  <a:lumMod val="75000"/>
                </a:schemeClr>
              </a:buClr>
              <a:defRPr/>
            </a:pPr>
            <a:r>
              <a:rPr lang="ja-JP" altLang="en-US" sz="2600" dirty="0" smtClean="0">
                <a:latin typeface="+mn-ea"/>
              </a:rPr>
              <a:t>・自分にとって大事な相手が望むこ　</a:t>
            </a:r>
            <a:endParaRPr lang="en-US" altLang="ja-JP" sz="2600" dirty="0" smtClean="0">
              <a:latin typeface="+mn-ea"/>
            </a:endParaRPr>
          </a:p>
          <a:p>
            <a:pPr>
              <a:lnSpc>
                <a:spcPct val="80000"/>
              </a:lnSpc>
              <a:buClr>
                <a:schemeClr val="accent5">
                  <a:lumMod val="75000"/>
                </a:schemeClr>
              </a:buClr>
              <a:defRPr/>
            </a:pPr>
            <a:r>
              <a:rPr lang="ja-JP" altLang="en-US" sz="2600" dirty="0">
                <a:latin typeface="+mn-ea"/>
              </a:rPr>
              <a:t>　</a:t>
            </a:r>
            <a:r>
              <a:rPr lang="ja-JP" altLang="en-US" sz="2600" dirty="0" smtClean="0">
                <a:latin typeface="+mn-ea"/>
              </a:rPr>
              <a:t>とが、自分に対して抱く期待と矛</a:t>
            </a:r>
            <a:endParaRPr lang="en-US" altLang="ja-JP" sz="2600" dirty="0" smtClean="0">
              <a:latin typeface="+mn-ea"/>
            </a:endParaRPr>
          </a:p>
          <a:p>
            <a:pPr>
              <a:lnSpc>
                <a:spcPct val="80000"/>
              </a:lnSpc>
              <a:buClr>
                <a:schemeClr val="accent5">
                  <a:lumMod val="75000"/>
                </a:schemeClr>
              </a:buClr>
              <a:defRPr/>
            </a:pPr>
            <a:r>
              <a:rPr lang="ja-JP" altLang="en-US" sz="2600" dirty="0">
                <a:latin typeface="+mn-ea"/>
              </a:rPr>
              <a:t>　</a:t>
            </a:r>
            <a:r>
              <a:rPr lang="ja-JP" altLang="en-US" sz="2600" dirty="0" err="1" smtClean="0">
                <a:latin typeface="+mn-ea"/>
              </a:rPr>
              <a:t>盾する</a:t>
            </a:r>
            <a:r>
              <a:rPr lang="ja-JP" altLang="en-US" sz="2600" dirty="0" smtClean="0">
                <a:latin typeface="+mn-ea"/>
              </a:rPr>
              <a:t>状態</a:t>
            </a:r>
            <a:endParaRPr lang="en-US" altLang="ja-JP" sz="2600" dirty="0" smtClean="0">
              <a:latin typeface="+mn-ea"/>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3213" y="659473"/>
            <a:ext cx="5832648" cy="476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504" y="2826334"/>
            <a:ext cx="3843642" cy="3843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8"/>
          <p:cNvSpPr txBox="1"/>
          <p:nvPr/>
        </p:nvSpPr>
        <p:spPr>
          <a:xfrm>
            <a:off x="3347865" y="6485310"/>
            <a:ext cx="5796136" cy="253916"/>
          </a:xfrm>
          <a:prstGeom prst="rect">
            <a:avLst/>
          </a:prstGeom>
          <a:noFill/>
        </p:spPr>
        <p:txBody>
          <a:bodyPr wrap="square" rtlCol="0">
            <a:spAutoFit/>
          </a:bodyPr>
          <a:lstStyle/>
          <a:p>
            <a:r>
              <a:rPr kumimoji="1" lang="ja-JP" altLang="en-US" sz="1050" dirty="0" smtClean="0">
                <a:latin typeface="+mn-ea"/>
              </a:rPr>
              <a:t>出典：エドガーＨ．</a:t>
            </a:r>
            <a:r>
              <a:rPr kumimoji="1" lang="ja-JP" altLang="en-US" sz="1050" dirty="0" smtClean="0">
                <a:latin typeface="+mn-ea"/>
              </a:rPr>
              <a:t>シャイン：「</a:t>
            </a:r>
            <a:r>
              <a:rPr kumimoji="1" lang="ja-JP" altLang="en-US" sz="1050" dirty="0" smtClean="0">
                <a:latin typeface="+mn-ea"/>
              </a:rPr>
              <a:t>キャリア・</a:t>
            </a:r>
            <a:r>
              <a:rPr lang="ja-JP" altLang="en-US" sz="1050" dirty="0">
                <a:latin typeface="+mn-ea"/>
              </a:rPr>
              <a:t>マネジメント</a:t>
            </a:r>
            <a:r>
              <a:rPr kumimoji="1" lang="ja-JP" altLang="en-US" sz="1050" dirty="0" smtClean="0">
                <a:latin typeface="+mn-ea"/>
              </a:rPr>
              <a:t>　</a:t>
            </a:r>
            <a:r>
              <a:rPr lang="ja-JP" altLang="en-US" sz="1050" dirty="0" smtClean="0">
                <a:latin typeface="+mn-ea"/>
              </a:rPr>
              <a:t>変わり続ける仕事とキャリア</a:t>
            </a:r>
            <a:r>
              <a:rPr kumimoji="1" lang="ja-JP" altLang="en-US" sz="1050" dirty="0" smtClean="0">
                <a:latin typeface="+mn-ea"/>
              </a:rPr>
              <a:t>」白桃書房（</a:t>
            </a:r>
            <a:r>
              <a:rPr kumimoji="1" lang="en-US" altLang="ja-JP" sz="1050" dirty="0" smtClean="0">
                <a:latin typeface="+mn-ea"/>
              </a:rPr>
              <a:t>20</a:t>
            </a:r>
            <a:r>
              <a:rPr lang="en-US" altLang="ja-JP" sz="1050" dirty="0" smtClean="0">
                <a:latin typeface="+mn-ea"/>
              </a:rPr>
              <a:t>15</a:t>
            </a:r>
            <a:r>
              <a:rPr lang="ja-JP" altLang="en-US" sz="1050" dirty="0" smtClean="0">
                <a:latin typeface="+mn-ea"/>
              </a:rPr>
              <a:t>）</a:t>
            </a:r>
            <a:r>
              <a:rPr kumimoji="1" lang="ja-JP" altLang="en-US" sz="1050" dirty="0" smtClean="0">
                <a:latin typeface="+mn-ea"/>
              </a:rPr>
              <a:t>　　</a:t>
            </a:r>
            <a:endParaRPr kumimoji="1" lang="ja-JP" altLang="en-US" sz="1050" dirty="0">
              <a:latin typeface="+mn-ea"/>
            </a:endParaRPr>
          </a:p>
        </p:txBody>
      </p:sp>
    </p:spTree>
    <p:extLst>
      <p:ext uri="{BB962C8B-B14F-4D97-AF65-F5344CB8AC3E}">
        <p14:creationId xmlns:p14="http://schemas.microsoft.com/office/powerpoint/2010/main" val="2315743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724</Words>
  <Application>Microsoft Office PowerPoint</Application>
  <PresentationFormat>画面に合わせる (4:3)</PresentationFormat>
  <Paragraphs>64</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役割課題への対処方法</vt:lpstr>
      <vt:lpstr>役割曖昧性への対処方法</vt:lpstr>
      <vt:lpstr>役割過重への対処方法</vt:lpstr>
      <vt:lpstr>役割葛藤への対処方法</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役割曖昧性への対処法</dc:title>
  <dc:creator>高齢・障害・求職者雇用支援機構</dc:creator>
  <cp:lastModifiedBy>高齢・障害・求職者雇用支援機構</cp:lastModifiedBy>
  <cp:revision>15</cp:revision>
  <dcterms:created xsi:type="dcterms:W3CDTF">2017-11-17T05:24:58Z</dcterms:created>
  <dcterms:modified xsi:type="dcterms:W3CDTF">2018-01-16T05:45:31Z</dcterms:modified>
</cp:coreProperties>
</file>