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handoutMasterIdLst>
    <p:handoutMasterId r:id="rId14"/>
  </p:handoutMasterIdLst>
  <p:sldIdLst>
    <p:sldId id="256" r:id="rId2"/>
    <p:sldId id="257" r:id="rId3"/>
    <p:sldId id="259" r:id="rId4"/>
    <p:sldId id="270" r:id="rId5"/>
    <p:sldId id="262" r:id="rId6"/>
    <p:sldId id="264" r:id="rId7"/>
    <p:sldId id="280" r:id="rId8"/>
    <p:sldId id="278" r:id="rId9"/>
    <p:sldId id="275" r:id="rId10"/>
    <p:sldId id="276" r:id="rId11"/>
    <p:sldId id="274"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DB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6" autoAdjust="0"/>
    <p:restoredTop sz="70074" autoAdjust="0"/>
  </p:normalViewPr>
  <p:slideViewPr>
    <p:cSldViewPr>
      <p:cViewPr varScale="1">
        <p:scale>
          <a:sx n="74" d="100"/>
          <a:sy n="74" d="100"/>
        </p:scale>
        <p:origin x="-103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18620C7C-51E6-404E-A6E8-B8DCBAF5AE27}" type="datetime1">
              <a:rPr kumimoji="1" lang="ja-JP" altLang="en-US" smtClean="0"/>
              <a:t>2018/1/16</a:t>
            </a:fld>
            <a:endParaRPr kumimoji="1" lang="ja-JP" altLang="en-US" dirty="0"/>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83FA03C6-F99B-482C-9708-62D366A3A116}" type="slidenum">
              <a:rPr kumimoji="1" lang="ja-JP" altLang="en-US" smtClean="0"/>
              <a:t>‹#›</a:t>
            </a:fld>
            <a:endParaRPr kumimoji="1" lang="ja-JP" altLang="en-US" dirty="0"/>
          </a:p>
        </p:txBody>
      </p:sp>
    </p:spTree>
    <p:extLst>
      <p:ext uri="{BB962C8B-B14F-4D97-AF65-F5344CB8AC3E}">
        <p14:creationId xmlns:p14="http://schemas.microsoft.com/office/powerpoint/2010/main" val="13783414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62F7184C-63B0-4F6D-A29C-2A84DC7CCBCA}" type="datetime1">
              <a:rPr kumimoji="1" lang="ja-JP" altLang="en-US" smtClean="0"/>
              <a:t>2018/1/16</a:t>
            </a:fld>
            <a:endParaRPr kumimoji="1" lang="ja-JP" altLang="en-US" dirty="0"/>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CA07EB2-7B70-4F62-ACBF-37D8A830D7FA}" type="slidenum">
              <a:rPr kumimoji="1" lang="ja-JP" altLang="en-US" smtClean="0"/>
              <a:t>‹#›</a:t>
            </a:fld>
            <a:endParaRPr kumimoji="1" lang="ja-JP" altLang="en-US" dirty="0"/>
          </a:p>
        </p:txBody>
      </p:sp>
    </p:spTree>
    <p:extLst>
      <p:ext uri="{BB962C8B-B14F-4D97-AF65-F5344CB8AC3E}">
        <p14:creationId xmlns:p14="http://schemas.microsoft.com/office/powerpoint/2010/main" val="148753430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0" latinLnBrk="1" hangingPunct="0"/>
            <a:r>
              <a:rPr kumimoji="1" lang="ja-JP" altLang="ja-JP" sz="1100" kern="1200" dirty="0" smtClean="0">
                <a:solidFill>
                  <a:schemeClr val="tx1"/>
                </a:solidFill>
                <a:effectLst/>
                <a:latin typeface="ＭＳ 明朝" panose="02020609040205080304" pitchFamily="17" charset="-128"/>
                <a:ea typeface="ＭＳ 明朝" panose="02020609040205080304" pitchFamily="17" charset="-128"/>
                <a:cs typeface="+mn-cs"/>
              </a:rPr>
              <a:t>これからキャリアについての講習の第３回目「役割について振り返ろう」を始めます。</a:t>
            </a:r>
            <a:r>
              <a:rPr lang="ja-JP" altLang="ja-JP" sz="1050" dirty="0" smtClean="0">
                <a:effectLst/>
                <a:latin typeface="ＭＳ 明朝" panose="02020609040205080304" pitchFamily="17" charset="-128"/>
                <a:ea typeface="ＭＳ 明朝" panose="02020609040205080304" pitchFamily="17" charset="-128"/>
              </a:rPr>
              <a:t> </a:t>
            </a:r>
            <a:endParaRPr lang="ja-JP" altLang="en-US" sz="1050" dirty="0" smtClean="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581952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latinLnBrk="0" hangingPunct="1"/>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そ</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れでは、グループで話し合いましょう。</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ワークシート①と②で記載した内容を発表した後、お互いに質問し合ってみて下さい。</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発表や質問の</a:t>
            </a:r>
            <a:r>
              <a:rPr kumimoji="1" lang="ja-JP" altLang="ja-JP" sz="1050" kern="1200" smtClean="0">
                <a:solidFill>
                  <a:schemeClr val="tx1"/>
                </a:solidFill>
                <a:effectLst/>
                <a:latin typeface="ＭＳ 明朝" panose="02020609040205080304" pitchFamily="17" charset="-128"/>
                <a:ea typeface="ＭＳ 明朝" panose="02020609040205080304" pitchFamily="17" charset="-128"/>
                <a:cs typeface="+mn-cs"/>
              </a:rPr>
              <a:t>ポイントが</a:t>
            </a:r>
            <a:r>
              <a:rPr kumimoji="1" lang="ja-JP" altLang="en-US" sz="1050" kern="1200" smtClean="0">
                <a:solidFill>
                  <a:schemeClr val="tx1"/>
                </a:solidFill>
                <a:effectLst/>
                <a:latin typeface="ＭＳ 明朝" panose="02020609040205080304" pitchFamily="17" charset="-128"/>
                <a:ea typeface="ＭＳ 明朝" panose="02020609040205080304" pitchFamily="17" charset="-128"/>
                <a:cs typeface="+mn-cs"/>
              </a:rPr>
              <a:t>資料</a:t>
            </a:r>
            <a:r>
              <a:rPr kumimoji="1" lang="ja-JP" altLang="ja-JP" sz="1050" kern="1200" smtClean="0">
                <a:solidFill>
                  <a:schemeClr val="tx1"/>
                </a:solidFill>
                <a:effectLst/>
                <a:latin typeface="ＭＳ 明朝" panose="02020609040205080304" pitchFamily="17" charset="-128"/>
                <a:ea typeface="ＭＳ 明朝" panose="02020609040205080304" pitchFamily="17" charset="-128"/>
                <a:cs typeface="+mn-cs"/>
              </a:rPr>
              <a:t>に</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書いてありますので、参考にしながら進めて下さい。</a:t>
            </a:r>
          </a:p>
          <a:p>
            <a:pPr eaLnBrk="1" hangingPunct="1"/>
            <a:endParaRPr lang="en-US" altLang="ja-JP" sz="1100" dirty="0" smtClean="0">
              <a:latin typeface="ＭＳ 明朝" panose="02020609040205080304" pitchFamily="17" charset="-128"/>
              <a:ea typeface="ＭＳ 明朝" panose="02020609040205080304" pitchFamily="17"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今日は、役割について話し合いました。</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人生において役割に対する満足度は心の満足度に影響します。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そのため、自分に求められている役割をきちんと担っていくことが大切です。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組織の中で役割を果たす際には、義務感・負担感を感じることがあります。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同時に、自分が役割を果たすことで組織に貢献できる、自分のスキルアップができるなどの働きがいにつなげることができます。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また組織の中での周囲との関係性が強固になり、働きやすくなるなど自分にとっても得られるメリットがあります。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そうはいっても、周囲から期待される役割に全て応えることはできません。役割過重に該当した人は、自分が大事にしたい役割の優先順位を明確にしておくことが大切になります。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価値観のワークでは、大切にしたいと感じている価値観を確認しましたが、もしかすると自分が大切にしたいと感じている価値観と、周囲から期待されている役割の間にギャップがあった方がいるかもしれません。</a:t>
            </a:r>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と</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きにはうまく折り合いをつけていくことも求められます。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そのためにも、自分自身に期待されている役割を整理し、そこに課題が生じている場合には対処方法を考えておくとよいでしょう。</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役割に関する課題への対処については、今から配付する参考資料「役割課題への対処方法」を参考にして下さい。</a:t>
            </a:r>
          </a:p>
          <a:p>
            <a:pPr eaLnBrk="0" latinLnBrk="1" hangingPunct="0"/>
            <a:r>
              <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 </a:t>
            </a:r>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（参考資料の配付）</a:t>
            </a:r>
            <a:r>
              <a:rPr lang="ja-JP" altLang="ja-JP" sz="1050" dirty="0" smtClean="0">
                <a:effectLst/>
                <a:latin typeface="ＭＳ 明朝" panose="02020609040205080304" pitchFamily="17" charset="-128"/>
                <a:ea typeface="ＭＳ 明朝" panose="02020609040205080304" pitchFamily="17" charset="-128"/>
              </a:rPr>
              <a:t> </a:t>
            </a:r>
            <a:endParaRPr lang="ja-JP" altLang="en-US" sz="1050" dirty="0" smtClean="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133192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第１回目と第２回目の講座では自分自身の振り返りを行いました。</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第３回目は、自分自身に対して周囲から求められる役割について考えていきます。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キャリアについて考えるときには、自分自身のことだけではなく、自分以外の周囲の環境について目を向けていくことが大切になります。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今回は自分自身から、少し視野を広げて周囲の人達に目を向けて、その人達からどのような役割を求められているのかを考えてみましょう。</a:t>
            </a:r>
          </a:p>
          <a:p>
            <a:endParaRPr kumimoji="1" lang="en-US" altLang="ja-JP" dirty="0" smtClean="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636841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ー 1"/>
          <p:cNvSpPr>
            <a:spLocks noGrp="1" noRot="1" noChangeAspect="1" noTextEdit="1"/>
          </p:cNvSpPr>
          <p:nvPr>
            <p:ph type="sldImg"/>
          </p:nvPr>
        </p:nvSpPr>
        <p:spPr>
          <a:ln/>
        </p:spPr>
      </p:sp>
      <p:sp>
        <p:nvSpPr>
          <p:cNvPr id="30723" name="ノート プレースホルダー 2"/>
          <p:cNvSpPr>
            <a:spLocks noGrp="1"/>
          </p:cNvSpPr>
          <p:nvPr>
            <p:ph type="body" idx="1"/>
          </p:nvPr>
        </p:nvSpPr>
        <p:spPr>
          <a:noFill/>
        </p:spPr>
        <p:txBody>
          <a:bodyPr/>
          <a:lstStyle/>
          <a:p>
            <a:pPr eaLnBrk="1" hangingPunct="1"/>
            <a:r>
              <a:rPr lang="ja-JP" altLang="en-US" sz="1050" dirty="0" smtClean="0">
                <a:latin typeface="ＭＳ 明朝" panose="02020609040205080304" pitchFamily="17" charset="-128"/>
                <a:ea typeface="ＭＳ 明朝" panose="02020609040205080304" pitchFamily="17" charset="-128"/>
              </a:rPr>
              <a:t>今回の目的と流れは、ここに記載のとおりです。</a:t>
            </a:r>
            <a:endParaRPr lang="en-US" altLang="ja-JP" sz="1050" dirty="0" smtClean="0">
              <a:latin typeface="ＭＳ 明朝" panose="02020609040205080304" pitchFamily="17" charset="-128"/>
              <a:ea typeface="ＭＳ 明朝" panose="02020609040205080304" pitchFamily="17"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私たちは、様々な人たちとの関わりの中で、周囲に対して何か期待を持ち、周囲から何か期待されながら生活しています。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0" latinLnBrk="1" hangingPunct="0"/>
            <a:endParaRPr lang="en-US" altLang="ja-JP" sz="1050" dirty="0" smtClean="0">
              <a:effectLst/>
              <a:latin typeface="ＭＳ 明朝" panose="02020609040205080304" pitchFamily="17" charset="-128"/>
              <a:ea typeface="ＭＳ 明朝" panose="02020609040205080304" pitchFamily="17" charset="-128"/>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この</a:t>
            </a:r>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資料</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は、自分を中心に周囲から寄せられる期待を表したもので、「役割ネットワーク」といいます。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役割ネットワークでは、周囲から自分に寄せられる期待の強さや大きさを、線の太さや長さで表しています。</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また役割ネットワークには、職場の人だけに限らず、家族や友人や恋人、さらには地域の人など、自分と関わりのある人が具体的に挙げられています。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この役割ネットワークをもとにして、その中に出てくる人の中で自分自身にとって重要な人は誰かを考えていきます。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重要な人とは、自分に対して継続する期待を抱いていて、自分もその人の期待に応えようとしている、もしくは応えなければいけないと感じている人のことです。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これには自分自身も含まれます。</a:t>
            </a:r>
          </a:p>
        </p:txBody>
      </p:sp>
    </p:spTree>
    <p:extLst>
      <p:ext uri="{BB962C8B-B14F-4D97-AF65-F5344CB8AC3E}">
        <p14:creationId xmlns:p14="http://schemas.microsoft.com/office/powerpoint/2010/main" val="2501423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ー 1"/>
          <p:cNvSpPr>
            <a:spLocks noGrp="1" noRot="1" noChangeAspect="1" noTextEdit="1"/>
          </p:cNvSpPr>
          <p:nvPr>
            <p:ph type="sldImg"/>
          </p:nvPr>
        </p:nvSpPr>
        <p:spPr>
          <a:ln/>
        </p:spPr>
      </p:sp>
      <p:sp>
        <p:nvSpPr>
          <p:cNvPr id="33795" name="ノート プレースホルダー 2"/>
          <p:cNvSpPr>
            <a:spLocks noGrp="1"/>
          </p:cNvSpPr>
          <p:nvPr>
            <p:ph type="body" idx="1"/>
          </p:nvPr>
        </p:nvSpPr>
        <p:spPr>
          <a:noFill/>
        </p:spPr>
        <p:txBody>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（ワークシート①、②の配付）</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それでは、役割ネットワークを書いてみましょう。</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ワークシート①の役割ネットワークの書き方を説明します。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資料</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を読み上げ）</a:t>
            </a:r>
          </a:p>
          <a:p>
            <a:pPr eaLnBrk="0" latinLnBrk="1" hangingPunct="0"/>
            <a:r>
              <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 </a:t>
            </a:r>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役割ネットワークを書き終わったら、グループで話し合いますが、その際にワークシートを見せ合うと説明しやすいと思います。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他の人に見せることができる書き方をして下さい。</a:t>
            </a:r>
            <a:r>
              <a:rPr lang="ja-JP" altLang="ja-JP" sz="1050" dirty="0" smtClean="0">
                <a:effectLst/>
                <a:latin typeface="ＭＳ 明朝" panose="02020609040205080304" pitchFamily="17" charset="-128"/>
                <a:ea typeface="ＭＳ 明朝" panose="02020609040205080304" pitchFamily="17" charset="-128"/>
              </a:rPr>
              <a:t> </a:t>
            </a:r>
            <a:endParaRPr lang="ja-JP" altLang="en-US" sz="1050" dirty="0" smtClean="0">
              <a:latin typeface="ＭＳ 明朝" panose="02020609040205080304" pitchFamily="17" charset="-128"/>
              <a:ea typeface="ＭＳ 明朝" panose="02020609040205080304" pitchFamily="17"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a:ln/>
        </p:spPr>
      </p:sp>
      <p:sp>
        <p:nvSpPr>
          <p:cNvPr id="35843" name="ノート プレースホルダー 2"/>
          <p:cNvSpPr>
            <a:spLocks noGrp="1"/>
          </p:cNvSpPr>
          <p:nvPr>
            <p:ph type="body" idx="1"/>
          </p:nvPr>
        </p:nvSpPr>
        <p:spPr>
          <a:noFill/>
        </p:spPr>
        <p:txBody>
          <a:bodyPr/>
          <a:lstStyle/>
          <a:p>
            <a:pPr eaLnBrk="1" latinLnBrk="0" hangingPunct="1"/>
            <a:r>
              <a:rPr kumimoji="1" lang="ja-JP" altLang="ja-JP" sz="1100" kern="1200" dirty="0" smtClean="0">
                <a:solidFill>
                  <a:schemeClr val="tx1"/>
                </a:solidFill>
                <a:effectLst/>
                <a:latin typeface="ＭＳ 明朝" panose="02020609040205080304" pitchFamily="17" charset="-128"/>
                <a:ea typeface="ＭＳ 明朝" panose="02020609040205080304" pitchFamily="17" charset="-128"/>
                <a:cs typeface="+mn-cs"/>
              </a:rPr>
              <a:t>「役割ネットワーク」の記入が終わったら、続けてワークシート②「役割の棚卸しリスト」を記入して下さい。</a:t>
            </a:r>
            <a:endParaRPr kumimoji="1" lang="en-US" altLang="ja-JP" sz="110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10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10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en-US" sz="1100" kern="1200" dirty="0" smtClean="0">
                <a:solidFill>
                  <a:schemeClr val="tx1"/>
                </a:solidFill>
                <a:effectLst/>
                <a:latin typeface="ＭＳ 明朝" panose="02020609040205080304" pitchFamily="17" charset="-128"/>
                <a:ea typeface="ＭＳ 明朝" panose="02020609040205080304" pitchFamily="17" charset="-128"/>
                <a:cs typeface="+mn-cs"/>
              </a:rPr>
              <a:t>資料</a:t>
            </a:r>
            <a:r>
              <a:rPr kumimoji="1" lang="ja-JP" altLang="ja-JP" sz="1100" kern="1200" dirty="0" smtClean="0">
                <a:solidFill>
                  <a:schemeClr val="tx1"/>
                </a:solidFill>
                <a:effectLst/>
                <a:latin typeface="ＭＳ 明朝" panose="02020609040205080304" pitchFamily="17" charset="-128"/>
                <a:ea typeface="ＭＳ 明朝" panose="02020609040205080304" pitchFamily="17" charset="-128"/>
                <a:cs typeface="+mn-cs"/>
              </a:rPr>
              <a:t>を読み上げ）</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a:ln/>
        </p:spPr>
      </p:sp>
      <p:sp>
        <p:nvSpPr>
          <p:cNvPr id="35843" name="ノート プレースホルダー 2"/>
          <p:cNvSpPr>
            <a:spLocks noGrp="1"/>
          </p:cNvSpPr>
          <p:nvPr>
            <p:ph type="body" idx="1"/>
          </p:nvPr>
        </p:nvSpPr>
        <p:spPr>
          <a:noFill/>
        </p:spPr>
        <p:txBody>
          <a:bodyPr/>
          <a:lstStyle/>
          <a:p>
            <a:pPr eaLnBrk="1" latinLnBrk="0" hangingPunct="1"/>
            <a:r>
              <a:rPr kumimoji="1" lang="ja-JP" altLang="ja-JP" sz="1100" kern="1200" dirty="0" smtClean="0">
                <a:solidFill>
                  <a:schemeClr val="tx1"/>
                </a:solidFill>
                <a:effectLst/>
                <a:latin typeface="ＭＳ 明朝" panose="02020609040205080304" pitchFamily="17" charset="-128"/>
                <a:ea typeface="ＭＳ 明朝" panose="02020609040205080304" pitchFamily="17" charset="-128"/>
                <a:cs typeface="+mn-cs"/>
              </a:rPr>
              <a:t>「役割ネットワーク」の記入が終わったら、続けてワークシート②「役割の棚卸しリスト」を記入して下さい。</a:t>
            </a:r>
            <a:endParaRPr kumimoji="1" lang="en-US" altLang="ja-JP" sz="110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10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10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en-US" sz="1100" kern="1200" dirty="0" smtClean="0">
                <a:solidFill>
                  <a:schemeClr val="tx1"/>
                </a:solidFill>
                <a:effectLst/>
                <a:latin typeface="ＭＳ 明朝" panose="02020609040205080304" pitchFamily="17" charset="-128"/>
                <a:ea typeface="ＭＳ 明朝" panose="02020609040205080304" pitchFamily="17" charset="-128"/>
                <a:cs typeface="+mn-cs"/>
              </a:rPr>
              <a:t>資料</a:t>
            </a:r>
            <a:r>
              <a:rPr kumimoji="1" lang="ja-JP" altLang="ja-JP" sz="1100" kern="1200" dirty="0" smtClean="0">
                <a:solidFill>
                  <a:schemeClr val="tx1"/>
                </a:solidFill>
                <a:effectLst/>
                <a:latin typeface="ＭＳ 明朝" panose="02020609040205080304" pitchFamily="17" charset="-128"/>
                <a:ea typeface="ＭＳ 明朝" panose="02020609040205080304" pitchFamily="17" charset="-128"/>
                <a:cs typeface="+mn-cs"/>
              </a:rPr>
              <a:t>を読み上げ）</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latinLnBrk="0" hangingPunct="1"/>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３つの視点の詳細は配布資料を参考にしてください。</a:t>
            </a:r>
            <a:endParaRPr kumimoji="1" lang="en-US" altLang="ja-JP" sz="1100" dirty="0" smtClean="0">
              <a:latin typeface="ＭＳ 明朝" panose="02020609040205080304" pitchFamily="17" charset="-128"/>
              <a:ea typeface="ＭＳ 明朝" panose="02020609040205080304" pitchFamily="17"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ー 1"/>
          <p:cNvSpPr>
            <a:spLocks noGrp="1" noRot="1" noChangeAspect="1" noTextEdit="1"/>
          </p:cNvSpPr>
          <p:nvPr>
            <p:ph type="sldImg"/>
          </p:nvPr>
        </p:nvSpPr>
        <p:spPr>
          <a:ln/>
        </p:spPr>
      </p:sp>
      <p:sp>
        <p:nvSpPr>
          <p:cNvPr id="23555" name="ノート プレースホルダー 2"/>
          <p:cNvSpPr>
            <a:spLocks noGrp="1"/>
          </p:cNvSpPr>
          <p:nvPr>
            <p:ph type="body" idx="1"/>
          </p:nvPr>
        </p:nvSpPr>
        <p:spPr>
          <a:noFill/>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最後に、役割について振り返ってみて、今の自分に足りないもの、今後の自分に必要なものを書き出してみましょう。</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復職直後のことに加え、可能であれば、半年先など想定できる範囲の少し先のこともイメージして記入してみて下さい。</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休職前のつらかったときに、どんな役割を期待されていたのかについて振り返り、復職後に同様の状況に置かれたとしたら、どんな対処が考えられるのか、そのためには何が必要なのか考えてみましょう。</a:t>
            </a:r>
          </a:p>
          <a:p>
            <a:pPr eaLnBrk="1" hangingPunct="1"/>
            <a:endParaRPr lang="en-US" altLang="ja-JP" sz="1050" dirty="0" smtClean="0">
              <a:latin typeface="ＭＳ ゴシック" panose="020B0609070205080204" pitchFamily="49" charset="-128"/>
              <a:ea typeface="ＭＳ ゴシック" panose="020B0609070205080204" pitchFamily="49"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78C0495-C4F5-43B2-B88F-D8177A0FAC2C}" type="datetime1">
              <a:rPr kumimoji="1" lang="ja-JP" altLang="en-US" smtClean="0"/>
              <a:t>2018/1/16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234858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1DB69C-A7B1-4642-AA3C-4B47EFCDF1E3}" type="datetime1">
              <a:rPr kumimoji="1" lang="ja-JP" altLang="en-US" smtClean="0"/>
              <a:t>2018/1/16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1689587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E2797C4-F37A-48D6-87B2-ADE69DD9D07D}" type="datetime1">
              <a:rPr kumimoji="1" lang="ja-JP" altLang="en-US" smtClean="0"/>
              <a:t>2018/1/16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2221898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EFC2BE-C67E-45AA-AB53-F992CFEBAFA3}" type="datetime1">
              <a:rPr kumimoji="1" lang="ja-JP" altLang="en-US" smtClean="0"/>
              <a:t>2018/1/16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3388991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C49C14D-91F1-4995-9D9E-35C84CAB95EC}" type="datetime1">
              <a:rPr kumimoji="1" lang="ja-JP" altLang="en-US" smtClean="0"/>
              <a:t>2018/1/16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454634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F186C55-AC2C-4A38-8375-E4234DDE05AF}" type="datetime1">
              <a:rPr kumimoji="1" lang="ja-JP" altLang="en-US" smtClean="0"/>
              <a:t>2018/1/16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3566592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5F3FC1F-74A6-4677-8834-E97C74F3026B}" type="datetime1">
              <a:rPr kumimoji="1" lang="ja-JP" altLang="en-US" smtClean="0"/>
              <a:t>2018/1/16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3611007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8B59BBE-B19A-44A1-BC9D-59D6D622C8E1}" type="datetime1">
              <a:rPr kumimoji="1" lang="ja-JP" altLang="en-US" smtClean="0"/>
              <a:t>2018/1/16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2190606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1BFAA0A-0265-4DEF-A384-E3C6CDA1B838}" type="datetime1">
              <a:rPr kumimoji="1" lang="ja-JP" altLang="en-US" smtClean="0"/>
              <a:t>2018/1/16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2731086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33D008-0055-458B-966A-BC32A6E9A026}" type="datetime1">
              <a:rPr kumimoji="1" lang="ja-JP" altLang="en-US" smtClean="0"/>
              <a:t>2018/1/16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1353347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E4A0299-35C8-4406-A9D2-1F0D55E3FB92}" type="datetime1">
              <a:rPr kumimoji="1" lang="ja-JP" altLang="en-US" smtClean="0"/>
              <a:t>2018/1/16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3535809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315D35-FFA4-4D5F-BE70-7C39522AD8F3}" type="datetime1">
              <a:rPr kumimoji="1" lang="ja-JP" altLang="en-US" smtClean="0"/>
              <a:t>2018/1/16</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25184-493E-4F0A-855A-557DC2B6CD95}" type="slidenum">
              <a:rPr kumimoji="1" lang="ja-JP" altLang="en-US" smtClean="0"/>
              <a:t>‹#›</a:t>
            </a:fld>
            <a:endParaRPr kumimoji="1" lang="ja-JP" altLang="en-US" dirty="0"/>
          </a:p>
        </p:txBody>
      </p:sp>
    </p:spTree>
    <p:extLst>
      <p:ext uri="{BB962C8B-B14F-4D97-AF65-F5344CB8AC3E}">
        <p14:creationId xmlns:p14="http://schemas.microsoft.com/office/powerpoint/2010/main" val="1386746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827584" y="1556792"/>
            <a:ext cx="7772400" cy="1728192"/>
          </a:xfrm>
        </p:spPr>
        <p:txBody>
          <a:bodyPr>
            <a:normAutofit/>
          </a:bodyPr>
          <a:lstStyle/>
          <a:p>
            <a:pPr algn="l" eaLnBrk="1" hangingPunct="1"/>
            <a:r>
              <a:rPr lang="ja-JP" altLang="en-US" sz="2400" dirty="0" smtClean="0"/>
              <a:t>キャリア講座</a:t>
            </a:r>
            <a:r>
              <a:rPr lang="en-US" altLang="ja-JP" dirty="0" smtClean="0">
                <a:solidFill>
                  <a:schemeClr val="tx1"/>
                </a:solidFill>
              </a:rPr>
              <a:t/>
            </a:r>
            <a:br>
              <a:rPr lang="en-US" altLang="ja-JP" dirty="0" smtClean="0">
                <a:solidFill>
                  <a:schemeClr val="tx1"/>
                </a:solidFill>
              </a:rPr>
            </a:br>
            <a:r>
              <a:rPr lang="ja-JP" altLang="en-US" dirty="0" smtClean="0">
                <a:solidFill>
                  <a:schemeClr val="tx1"/>
                </a:solidFill>
              </a:rPr>
              <a:t>　</a:t>
            </a:r>
            <a:r>
              <a:rPr lang="ja-JP" altLang="en-US" sz="4400" dirty="0" smtClean="0">
                <a:solidFill>
                  <a:schemeClr val="tx1"/>
                </a:solidFill>
              </a:rPr>
              <a:t>～役割について振り返ろう～</a:t>
            </a:r>
          </a:p>
        </p:txBody>
      </p:sp>
      <p:sp>
        <p:nvSpPr>
          <p:cNvPr id="5" name="Rectangle 3"/>
          <p:cNvSpPr>
            <a:spLocks noGrp="1" noChangeArrowheads="1"/>
          </p:cNvSpPr>
          <p:nvPr>
            <p:ph type="subTitle" idx="1"/>
          </p:nvPr>
        </p:nvSpPr>
        <p:spPr>
          <a:xfrm>
            <a:off x="4860032" y="4797152"/>
            <a:ext cx="3168352" cy="864096"/>
          </a:xfrm>
        </p:spPr>
        <p:txBody>
          <a:bodyPr>
            <a:normAutofit/>
          </a:bodyPr>
          <a:lstStyle/>
          <a:p>
            <a:pPr algn="r" eaLnBrk="1" hangingPunct="1"/>
            <a:r>
              <a:rPr lang="ja-JP" altLang="en-US" sz="2400" dirty="0" smtClean="0">
                <a:solidFill>
                  <a:schemeClr val="tx1"/>
                </a:solidFill>
              </a:rPr>
              <a:t>年　　月</a:t>
            </a:r>
            <a:r>
              <a:rPr lang="ja-JP" altLang="en-US" sz="2400" dirty="0">
                <a:solidFill>
                  <a:schemeClr val="tx1"/>
                </a:solidFill>
              </a:rPr>
              <a:t>　</a:t>
            </a:r>
            <a:r>
              <a:rPr lang="ja-JP" altLang="en-US" sz="2400" dirty="0" smtClean="0">
                <a:solidFill>
                  <a:schemeClr val="tx1"/>
                </a:solidFill>
              </a:rPr>
              <a:t>　日</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3593574"/>
            <a:ext cx="2882900" cy="288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4695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260648"/>
            <a:ext cx="9252520" cy="1143000"/>
          </a:xfrm>
        </p:spPr>
        <p:txBody>
          <a:bodyPr>
            <a:noAutofit/>
          </a:bodyPr>
          <a:lstStyle/>
          <a:p>
            <a:pPr eaLnBrk="1" hangingPunct="1"/>
            <a:r>
              <a:rPr lang="ja-JP" altLang="en-US" sz="3600" dirty="0" smtClean="0"/>
              <a:t>役割について話し合ってみましょう</a:t>
            </a:r>
          </a:p>
        </p:txBody>
      </p:sp>
      <p:sp>
        <p:nvSpPr>
          <p:cNvPr id="15363" name="Rectangle 3"/>
          <p:cNvSpPr>
            <a:spLocks noGrp="1" noChangeArrowheads="1"/>
          </p:cNvSpPr>
          <p:nvPr>
            <p:ph type="body" idx="1"/>
          </p:nvPr>
        </p:nvSpPr>
        <p:spPr>
          <a:xfrm>
            <a:off x="251520" y="1484784"/>
            <a:ext cx="8722866" cy="5256584"/>
          </a:xfrm>
        </p:spPr>
        <p:txBody>
          <a:bodyPr>
            <a:normAutofit fontScale="92500" lnSpcReduction="10000"/>
          </a:bodyPr>
          <a:lstStyle/>
          <a:p>
            <a:pPr>
              <a:buClr>
                <a:schemeClr val="accent5">
                  <a:lumMod val="75000"/>
                </a:schemeClr>
              </a:buClr>
              <a:buFont typeface="Wingdings" panose="05000000000000000000" pitchFamily="2" charset="2"/>
              <a:buChar char="l"/>
              <a:defRPr/>
            </a:pPr>
            <a:r>
              <a:rPr lang="ja-JP" altLang="en-US" sz="3600" dirty="0" smtClean="0"/>
              <a:t>「</a:t>
            </a:r>
            <a:r>
              <a:rPr lang="ja-JP" altLang="en-US" sz="3600" dirty="0"/>
              <a:t>役割ネットワーク」・「役割の棚卸しリスト</a:t>
            </a:r>
            <a:r>
              <a:rPr lang="ja-JP" altLang="en-US" sz="3600" dirty="0" smtClean="0"/>
              <a:t>」を</a:t>
            </a:r>
            <a:r>
              <a:rPr lang="ja-JP" altLang="en-US" sz="3600" dirty="0"/>
              <a:t>もとに話し合ってみましょう</a:t>
            </a:r>
            <a:endParaRPr lang="en-US" altLang="ja-JP" sz="3600" dirty="0" smtClean="0"/>
          </a:p>
          <a:p>
            <a:pPr lvl="1">
              <a:buClr>
                <a:schemeClr val="accent5">
                  <a:lumMod val="75000"/>
                </a:schemeClr>
              </a:buClr>
              <a:buFont typeface="Arial" panose="020B0604020202020204" pitchFamily="34" charset="0"/>
              <a:buChar char="•"/>
              <a:defRPr/>
            </a:pPr>
            <a:r>
              <a:rPr lang="ja-JP" altLang="en-US" sz="3600" dirty="0" smtClean="0"/>
              <a:t>どんな点を意識して役割ネットワークを書きましたか</a:t>
            </a:r>
            <a:endParaRPr lang="en-US" altLang="ja-JP" sz="3600" dirty="0" smtClean="0"/>
          </a:p>
          <a:p>
            <a:pPr lvl="1">
              <a:buClr>
                <a:schemeClr val="accent5">
                  <a:lumMod val="75000"/>
                </a:schemeClr>
              </a:buClr>
              <a:buFont typeface="Arial" panose="020B0604020202020204" pitchFamily="34" charset="0"/>
              <a:buChar char="•"/>
              <a:defRPr/>
            </a:pPr>
            <a:r>
              <a:rPr lang="ja-JP" altLang="en-US" sz="3600" dirty="0" smtClean="0"/>
              <a:t>期待が大きい</a:t>
            </a:r>
            <a:r>
              <a:rPr lang="ja-JP" altLang="en-US" sz="3600" dirty="0"/>
              <a:t>相手</a:t>
            </a:r>
            <a:r>
              <a:rPr lang="ja-JP" altLang="en-US" sz="3600" dirty="0" smtClean="0"/>
              <a:t>は誰でしたか</a:t>
            </a:r>
            <a:endParaRPr lang="en-US" altLang="ja-JP" sz="3600" dirty="0" smtClean="0"/>
          </a:p>
          <a:p>
            <a:pPr lvl="1">
              <a:buClr>
                <a:schemeClr val="accent5">
                  <a:lumMod val="75000"/>
                </a:schemeClr>
              </a:buClr>
              <a:buFont typeface="Arial" panose="020B0604020202020204" pitchFamily="34" charset="0"/>
              <a:buChar char="•"/>
              <a:defRPr/>
            </a:pPr>
            <a:r>
              <a:rPr lang="ja-JP" altLang="en-US" sz="3600" dirty="0" smtClean="0"/>
              <a:t>３つの視点から見た課題はありましたか。課題にはどう対処したらいいでしょうか</a:t>
            </a:r>
            <a:endParaRPr lang="en-US" altLang="ja-JP" sz="3600" dirty="0" smtClean="0"/>
          </a:p>
          <a:p>
            <a:pPr lvl="1">
              <a:buClr>
                <a:schemeClr val="accent5">
                  <a:lumMod val="75000"/>
                </a:schemeClr>
              </a:buClr>
              <a:buFont typeface="Arial" panose="020B0604020202020204" pitchFamily="34" charset="0"/>
              <a:buChar char="•"/>
              <a:defRPr/>
            </a:pPr>
            <a:r>
              <a:rPr lang="ja-JP" altLang="en-US" sz="3600" dirty="0" smtClean="0"/>
              <a:t>周囲からの期待に応えるためにできることはありますか。また、今の自分に足りないものは</a:t>
            </a:r>
            <a:r>
              <a:rPr lang="ja-JP" altLang="en-US" sz="3600" dirty="0"/>
              <a:t>ありました</a:t>
            </a:r>
            <a:r>
              <a:rPr lang="ja-JP" altLang="en-US" sz="3600" dirty="0" smtClean="0"/>
              <a:t>か</a:t>
            </a:r>
            <a:endParaRPr lang="en-US" altLang="ja-JP" sz="3600" dirty="0"/>
          </a:p>
        </p:txBody>
      </p:sp>
    </p:spTree>
    <p:extLst>
      <p:ext uri="{BB962C8B-B14F-4D97-AF65-F5344CB8AC3E}">
        <p14:creationId xmlns:p14="http://schemas.microsoft.com/office/powerpoint/2010/main" val="3057524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normAutofit/>
          </a:bodyPr>
          <a:lstStyle/>
          <a:p>
            <a:r>
              <a:rPr kumimoji="1" lang="ja-JP" altLang="en-US" sz="4000" dirty="0" smtClean="0"/>
              <a:t>ま と め</a:t>
            </a:r>
            <a:endParaRPr kumimoji="1" lang="ja-JP" altLang="en-US" sz="4000" dirty="0"/>
          </a:p>
        </p:txBody>
      </p:sp>
      <p:sp>
        <p:nvSpPr>
          <p:cNvPr id="3" name="コンテンツ プレースホルダー 2"/>
          <p:cNvSpPr>
            <a:spLocks noGrp="1"/>
          </p:cNvSpPr>
          <p:nvPr>
            <p:ph idx="1"/>
          </p:nvPr>
        </p:nvSpPr>
        <p:spPr>
          <a:xfrm>
            <a:off x="467544" y="1484784"/>
            <a:ext cx="8229600" cy="4896544"/>
          </a:xfrm>
        </p:spPr>
        <p:txBody>
          <a:bodyPr>
            <a:noAutofit/>
          </a:bodyPr>
          <a:lstStyle/>
          <a:p>
            <a:pPr>
              <a:buClr>
                <a:schemeClr val="accent5">
                  <a:lumMod val="75000"/>
                </a:schemeClr>
              </a:buClr>
              <a:buFont typeface="Wingdings" panose="05000000000000000000" pitchFamily="2" charset="2"/>
              <a:buChar char="l"/>
            </a:pPr>
            <a:r>
              <a:rPr kumimoji="1" lang="ja-JP" altLang="en-US" dirty="0" smtClean="0"/>
              <a:t>役割は単に課せられるものではない。役割を果たすことにより周囲との関係性を維持したり、自分の働きがいにつながるなど、自分にとって多くのメリットが得られる</a:t>
            </a:r>
            <a:endParaRPr kumimoji="1" lang="en-US" altLang="ja-JP" dirty="0" smtClean="0"/>
          </a:p>
          <a:p>
            <a:pPr>
              <a:buClr>
                <a:schemeClr val="accent5">
                  <a:lumMod val="75000"/>
                </a:schemeClr>
              </a:buClr>
              <a:buFont typeface="Wingdings" panose="05000000000000000000" pitchFamily="2" charset="2"/>
              <a:buChar char="l"/>
            </a:pPr>
            <a:endParaRPr kumimoji="1" lang="en-US" altLang="ja-JP" sz="2000" dirty="0" smtClean="0"/>
          </a:p>
          <a:p>
            <a:pPr>
              <a:buClr>
                <a:schemeClr val="accent5">
                  <a:lumMod val="75000"/>
                </a:schemeClr>
              </a:buClr>
              <a:buFont typeface="Wingdings" panose="05000000000000000000" pitchFamily="2" charset="2"/>
              <a:buChar char="l"/>
            </a:pPr>
            <a:r>
              <a:rPr lang="ja-JP" altLang="en-US" dirty="0"/>
              <a:t>組織の中</a:t>
            </a:r>
            <a:r>
              <a:rPr lang="ja-JP" altLang="en-US" dirty="0" smtClean="0"/>
              <a:t>で働く</a:t>
            </a:r>
            <a:r>
              <a:rPr lang="ja-JP" altLang="en-US" dirty="0"/>
              <a:t>に</a:t>
            </a:r>
            <a:r>
              <a:rPr lang="ja-JP" altLang="en-US" dirty="0" smtClean="0"/>
              <a:t>は、自分が大切にしたい価値観と周囲からの期待にうまく折り合いをつけ、役割を果たしながら働くことが求められることもある</a:t>
            </a:r>
            <a:endParaRPr kumimoji="1" lang="ja-JP" altLang="en-US" dirty="0"/>
          </a:p>
        </p:txBody>
      </p:sp>
    </p:spTree>
    <p:extLst>
      <p:ext uri="{BB962C8B-B14F-4D97-AF65-F5344CB8AC3E}">
        <p14:creationId xmlns:p14="http://schemas.microsoft.com/office/powerpoint/2010/main" val="2361672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bwMode="auto">
          <a:xfrm>
            <a:off x="417294" y="1237821"/>
            <a:ext cx="4220255" cy="2664197"/>
          </a:xfrm>
          <a:prstGeom prst="roundRect">
            <a:avLst/>
          </a:prstGeom>
          <a:solidFill>
            <a:schemeClr val="accent5">
              <a:lumMod val="60000"/>
              <a:lumOff val="40000"/>
            </a:schemeClr>
          </a:solidFill>
          <a:ln w="3175">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3600" b="1" dirty="0" smtClean="0">
              <a:solidFill>
                <a:schemeClr val="tx1"/>
              </a:solidFill>
            </a:endParaRPr>
          </a:p>
          <a:p>
            <a:pPr algn="ctr">
              <a:defRPr/>
            </a:pPr>
            <a:r>
              <a:rPr lang="ja-JP" altLang="en-US" sz="2800" b="1" dirty="0" smtClean="0">
                <a:solidFill>
                  <a:schemeClr val="tx1"/>
                </a:solidFill>
              </a:rPr>
              <a:t>自分</a:t>
            </a:r>
            <a:r>
              <a:rPr lang="ja-JP" altLang="en-US" sz="2800" b="1" dirty="0">
                <a:solidFill>
                  <a:schemeClr val="tx1"/>
                </a:solidFill>
              </a:rPr>
              <a:t>を知る</a:t>
            </a:r>
            <a:endParaRPr lang="en-US" altLang="ja-JP" sz="2800" b="1" dirty="0">
              <a:solidFill>
                <a:schemeClr val="tx1"/>
              </a:solidFill>
            </a:endParaRPr>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ja-JP" altLang="en-US" dirty="0"/>
          </a:p>
        </p:txBody>
      </p:sp>
      <p:sp>
        <p:nvSpPr>
          <p:cNvPr id="7" name="角丸四角形 6"/>
          <p:cNvSpPr/>
          <p:nvPr/>
        </p:nvSpPr>
        <p:spPr>
          <a:xfrm>
            <a:off x="291985" y="1124744"/>
            <a:ext cx="4516204" cy="4790281"/>
          </a:xfrm>
          <a:prstGeom prst="roundRect">
            <a:avLst/>
          </a:prstGeom>
          <a:solidFill>
            <a:schemeClr val="accent5">
              <a:lumMod val="40000"/>
              <a:lumOff val="60000"/>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Rectangle 2"/>
          <p:cNvSpPr txBox="1">
            <a:spLocks noGrp="1" noChangeArrowheads="1"/>
          </p:cNvSpPr>
          <p:nvPr>
            <p:ph type="title"/>
          </p:nvPr>
        </p:nvSpPr>
        <p:spPr bwMode="auto">
          <a:xfrm>
            <a:off x="420026" y="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4000" b="1" dirty="0"/>
              <a:t>キャリアについて考える</a:t>
            </a:r>
          </a:p>
        </p:txBody>
      </p:sp>
      <p:sp>
        <p:nvSpPr>
          <p:cNvPr id="8" name="円/楕円 7"/>
          <p:cNvSpPr/>
          <p:nvPr/>
        </p:nvSpPr>
        <p:spPr>
          <a:xfrm>
            <a:off x="899567" y="1878223"/>
            <a:ext cx="1728192" cy="1728192"/>
          </a:xfrm>
          <a:prstGeom prst="ellipse">
            <a:avLst/>
          </a:prstGeom>
          <a:solidFill>
            <a:schemeClr val="accent1">
              <a:lumMod val="60000"/>
              <a:lumOff val="40000"/>
            </a:schemeClr>
          </a:solidFill>
          <a:ln>
            <a:noFill/>
          </a:ln>
          <a:effectLst>
            <a:glow rad="1397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tx1"/>
                </a:solidFill>
              </a:rPr>
              <a:t>働く上での拠り所</a:t>
            </a:r>
            <a:endParaRPr lang="en-US" altLang="ja-JP" b="1" dirty="0">
              <a:solidFill>
                <a:schemeClr val="tx1"/>
              </a:solidFill>
            </a:endParaRPr>
          </a:p>
          <a:p>
            <a:pPr algn="ctr">
              <a:defRPr/>
            </a:pPr>
            <a:r>
              <a:rPr lang="ja-JP" altLang="en-US" sz="2400" b="1" dirty="0">
                <a:solidFill>
                  <a:schemeClr val="tx1"/>
                </a:solidFill>
              </a:rPr>
              <a:t>価値観</a:t>
            </a:r>
          </a:p>
        </p:txBody>
      </p:sp>
      <p:sp>
        <p:nvSpPr>
          <p:cNvPr id="10" name="円/楕円 9"/>
          <p:cNvSpPr/>
          <p:nvPr/>
        </p:nvSpPr>
        <p:spPr bwMode="auto">
          <a:xfrm>
            <a:off x="2596241" y="1869277"/>
            <a:ext cx="1727837" cy="1737138"/>
          </a:xfrm>
          <a:prstGeom prst="ellipse">
            <a:avLst/>
          </a:prstGeom>
          <a:solidFill>
            <a:schemeClr val="accent4">
              <a:lumMod val="40000"/>
              <a:lumOff val="60000"/>
            </a:schemeClr>
          </a:solidFill>
          <a:ln w="3175">
            <a:solidFill>
              <a:schemeClr val="tx1"/>
            </a:solidFill>
          </a:ln>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tx1"/>
                </a:solidFill>
              </a:rPr>
              <a:t>成功体験</a:t>
            </a:r>
            <a:r>
              <a:rPr lang="ja-JP" altLang="en-US" sz="3200" b="1" dirty="0">
                <a:solidFill>
                  <a:schemeClr val="tx1"/>
                </a:solidFill>
              </a:rPr>
              <a:t>強み</a:t>
            </a:r>
          </a:p>
        </p:txBody>
      </p:sp>
      <p:sp>
        <p:nvSpPr>
          <p:cNvPr id="14" name="円/楕円 13"/>
          <p:cNvSpPr/>
          <p:nvPr/>
        </p:nvSpPr>
        <p:spPr bwMode="auto">
          <a:xfrm>
            <a:off x="1748620" y="3456984"/>
            <a:ext cx="1728242" cy="1728354"/>
          </a:xfrm>
          <a:prstGeom prst="ellipse">
            <a:avLst/>
          </a:prstGeom>
          <a:solidFill>
            <a:srgbClr val="FF7C80"/>
          </a:solidFill>
          <a:ln>
            <a:noFill/>
          </a:ln>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rPr>
              <a:t>求められる</a:t>
            </a:r>
            <a:endParaRPr lang="en-US" altLang="ja-JP" sz="1600" b="1" dirty="0">
              <a:solidFill>
                <a:schemeClr val="tx1"/>
              </a:solidFill>
            </a:endParaRPr>
          </a:p>
          <a:p>
            <a:pPr algn="ctr">
              <a:defRPr/>
            </a:pPr>
            <a:r>
              <a:rPr lang="ja-JP" altLang="en-US" sz="3200" b="1" dirty="0">
                <a:solidFill>
                  <a:schemeClr val="tx1"/>
                </a:solidFill>
              </a:rPr>
              <a:t>役割</a:t>
            </a:r>
          </a:p>
        </p:txBody>
      </p:sp>
      <p:sp>
        <p:nvSpPr>
          <p:cNvPr id="15" name="角丸四角形 14"/>
          <p:cNvSpPr/>
          <p:nvPr/>
        </p:nvSpPr>
        <p:spPr>
          <a:xfrm>
            <a:off x="439202" y="1412875"/>
            <a:ext cx="6389687" cy="4502150"/>
          </a:xfrm>
          <a:prstGeom prst="roundRect">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endParaRPr lang="en-US" altLang="ja-JP" dirty="0"/>
          </a:p>
          <a:p>
            <a:pPr algn="ctr">
              <a:defRPr/>
            </a:pPr>
            <a:r>
              <a:rPr lang="ja-JP" altLang="en-US" sz="3200" b="1" dirty="0">
                <a:solidFill>
                  <a:srgbClr val="FF0000"/>
                </a:solidFill>
              </a:rPr>
              <a:t>　　　　　　　　　　　　　　</a:t>
            </a:r>
            <a:endParaRPr lang="ja-JP" altLang="en-US" dirty="0"/>
          </a:p>
        </p:txBody>
      </p:sp>
      <p:sp>
        <p:nvSpPr>
          <p:cNvPr id="19" name="下矢印 18"/>
          <p:cNvSpPr/>
          <p:nvPr/>
        </p:nvSpPr>
        <p:spPr bwMode="auto">
          <a:xfrm rot="16200000">
            <a:off x="4972257" y="3111145"/>
            <a:ext cx="906919" cy="990539"/>
          </a:xfrm>
          <a:prstGeom prst="downArrow">
            <a:avLst/>
          </a:prstGeom>
          <a:solidFill>
            <a:schemeClr val="bg1">
              <a:lumMod val="65000"/>
            </a:schemeClr>
          </a:solidFill>
          <a:ln>
            <a:noFill/>
          </a:ln>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8" name="テキスト ボックス 19"/>
          <p:cNvSpPr txBox="1">
            <a:spLocks noChangeArrowheads="1"/>
          </p:cNvSpPr>
          <p:nvPr/>
        </p:nvSpPr>
        <p:spPr bwMode="auto">
          <a:xfrm>
            <a:off x="539552" y="6009376"/>
            <a:ext cx="439089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800" b="1" dirty="0">
                <a:solidFill>
                  <a:schemeClr val="accent2">
                    <a:lumMod val="75000"/>
                  </a:schemeClr>
                </a:solidFill>
              </a:rPr>
              <a:t>これまで</a:t>
            </a:r>
            <a:r>
              <a:rPr lang="ja-JP" altLang="en-US" sz="2800" b="1" dirty="0" smtClean="0">
                <a:solidFill>
                  <a:schemeClr val="accent2">
                    <a:lumMod val="75000"/>
                  </a:schemeClr>
                </a:solidFill>
              </a:rPr>
              <a:t>の働き方</a:t>
            </a:r>
            <a:r>
              <a:rPr lang="ja-JP" altLang="en-US" sz="2800" b="1" dirty="0">
                <a:solidFill>
                  <a:schemeClr val="accent2">
                    <a:lumMod val="75000"/>
                  </a:schemeClr>
                </a:solidFill>
              </a:rPr>
              <a:t>を考える</a:t>
            </a:r>
          </a:p>
        </p:txBody>
      </p:sp>
      <p:sp>
        <p:nvSpPr>
          <p:cNvPr id="6" name="角丸四角形 5"/>
          <p:cNvSpPr/>
          <p:nvPr/>
        </p:nvSpPr>
        <p:spPr>
          <a:xfrm>
            <a:off x="6012160" y="2085026"/>
            <a:ext cx="2657797" cy="3042777"/>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accent2">
                    <a:lumMod val="50000"/>
                  </a:schemeClr>
                </a:solidFill>
              </a:rPr>
              <a:t>これからの働き方を</a:t>
            </a:r>
            <a:endParaRPr kumimoji="1" lang="en-US" altLang="ja-JP" sz="3200" dirty="0" smtClean="0">
              <a:solidFill>
                <a:schemeClr val="accent2">
                  <a:lumMod val="50000"/>
                </a:schemeClr>
              </a:solidFill>
            </a:endParaRPr>
          </a:p>
          <a:p>
            <a:pPr algn="ctr"/>
            <a:r>
              <a:rPr kumimoji="1" lang="ja-JP" altLang="en-US" sz="3200" dirty="0" smtClean="0">
                <a:solidFill>
                  <a:schemeClr val="accent2">
                    <a:lumMod val="50000"/>
                  </a:schemeClr>
                </a:solidFill>
              </a:rPr>
              <a:t>考える</a:t>
            </a:r>
            <a:endParaRPr kumimoji="1" lang="ja-JP" altLang="en-US" sz="3200" dirty="0">
              <a:solidFill>
                <a:schemeClr val="accent2">
                  <a:lumMod val="50000"/>
                </a:schemeClr>
              </a:solidFill>
            </a:endParaRPr>
          </a:p>
        </p:txBody>
      </p:sp>
      <p:sp>
        <p:nvSpPr>
          <p:cNvPr id="13" name="テキスト ボックス 19"/>
          <p:cNvSpPr txBox="1">
            <a:spLocks noChangeArrowheads="1"/>
          </p:cNvSpPr>
          <p:nvPr/>
        </p:nvSpPr>
        <p:spPr bwMode="auto">
          <a:xfrm>
            <a:off x="1748620" y="5255784"/>
            <a:ext cx="21954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800" b="1" dirty="0"/>
              <a:t>環境</a:t>
            </a:r>
            <a:r>
              <a:rPr lang="ja-JP" altLang="en-US" sz="2800" b="1" dirty="0" smtClean="0"/>
              <a:t>を知る</a:t>
            </a:r>
            <a:endParaRPr lang="ja-JP" altLang="en-US" sz="2800" b="1" dirty="0"/>
          </a:p>
        </p:txBody>
      </p:sp>
    </p:spTree>
    <p:extLst>
      <p:ext uri="{BB962C8B-B14F-4D97-AF65-F5344CB8AC3E}">
        <p14:creationId xmlns:p14="http://schemas.microsoft.com/office/powerpoint/2010/main" val="1241204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683568" y="764704"/>
            <a:ext cx="7941568" cy="5688632"/>
          </a:xfrm>
        </p:spPr>
        <p:txBody>
          <a:bodyPr>
            <a:normAutofit/>
          </a:bodyPr>
          <a:lstStyle/>
          <a:p>
            <a:pPr>
              <a:lnSpc>
                <a:spcPct val="90000"/>
              </a:lnSpc>
              <a:buClr>
                <a:schemeClr val="accent5">
                  <a:lumMod val="75000"/>
                </a:schemeClr>
              </a:buClr>
              <a:buFont typeface="Wingdings" pitchFamily="2" charset="2"/>
              <a:buChar char="l"/>
            </a:pPr>
            <a:r>
              <a:rPr lang="ja-JP" altLang="en-US" sz="3600" dirty="0" smtClean="0">
                <a:latin typeface="+mn-ea"/>
              </a:rPr>
              <a:t>目的</a:t>
            </a:r>
          </a:p>
          <a:p>
            <a:pPr marL="457200" indent="-457200" eaLnBrk="1" hangingPunct="1">
              <a:lnSpc>
                <a:spcPct val="90000"/>
              </a:lnSpc>
              <a:buFont typeface="+mj-ea"/>
              <a:buAutoNum type="circleNumDbPlain"/>
            </a:pPr>
            <a:r>
              <a:rPr lang="ja-JP" altLang="en-US" dirty="0" smtClean="0">
                <a:latin typeface="+mn-ea"/>
              </a:rPr>
              <a:t>復職後に期待されている様々な役割を棚卸しする</a:t>
            </a:r>
          </a:p>
          <a:p>
            <a:pPr marL="457200" indent="-457200" eaLnBrk="1" hangingPunct="1">
              <a:lnSpc>
                <a:spcPct val="90000"/>
              </a:lnSpc>
              <a:buFont typeface="+mj-ea"/>
              <a:buAutoNum type="circleNumDbPlain"/>
            </a:pPr>
            <a:r>
              <a:rPr lang="ja-JP" altLang="en-US" dirty="0" smtClean="0">
                <a:latin typeface="+mn-ea"/>
              </a:rPr>
              <a:t>期待されている役割から生じるストレスへの対策を整理する</a:t>
            </a:r>
          </a:p>
          <a:p>
            <a:pPr marL="0" indent="0" eaLnBrk="1" hangingPunct="1">
              <a:lnSpc>
                <a:spcPct val="90000"/>
              </a:lnSpc>
              <a:buNone/>
            </a:pPr>
            <a:endParaRPr lang="ja-JP" altLang="en-US" dirty="0" smtClean="0">
              <a:latin typeface="+mn-ea"/>
            </a:endParaRPr>
          </a:p>
          <a:p>
            <a:pPr eaLnBrk="1" hangingPunct="1">
              <a:lnSpc>
                <a:spcPct val="90000"/>
              </a:lnSpc>
              <a:buClr>
                <a:schemeClr val="accent5">
                  <a:lumMod val="75000"/>
                </a:schemeClr>
              </a:buClr>
              <a:buFont typeface="Wingdings" pitchFamily="2" charset="2"/>
              <a:buChar char="l"/>
            </a:pPr>
            <a:r>
              <a:rPr lang="ja-JP" altLang="en-US" sz="3600" dirty="0">
                <a:latin typeface="+mn-ea"/>
              </a:rPr>
              <a:t>流れ</a:t>
            </a:r>
            <a:endParaRPr lang="ja-JP" altLang="en-US" sz="3600" dirty="0" smtClean="0">
              <a:latin typeface="+mn-ea"/>
            </a:endParaRPr>
          </a:p>
          <a:p>
            <a:pPr marL="514350" indent="-514350" eaLnBrk="1" hangingPunct="1">
              <a:lnSpc>
                <a:spcPct val="90000"/>
              </a:lnSpc>
              <a:buFont typeface="+mj-lt"/>
              <a:buAutoNum type="arabicPeriod"/>
            </a:pPr>
            <a:r>
              <a:rPr lang="ja-JP" altLang="en-US" dirty="0" smtClean="0">
                <a:latin typeface="+mn-ea"/>
              </a:rPr>
              <a:t>役割について説明</a:t>
            </a:r>
          </a:p>
          <a:p>
            <a:pPr marL="514350" indent="-514350" eaLnBrk="1" hangingPunct="1">
              <a:lnSpc>
                <a:spcPct val="90000"/>
              </a:lnSpc>
              <a:buFont typeface="+mj-lt"/>
              <a:buAutoNum type="arabicPeriod"/>
            </a:pPr>
            <a:r>
              <a:rPr lang="ja-JP" altLang="en-US" dirty="0" smtClean="0">
                <a:latin typeface="+mn-ea"/>
              </a:rPr>
              <a:t>ワークシート①、②作成</a:t>
            </a:r>
            <a:endParaRPr lang="en-US" altLang="ja-JP" dirty="0" smtClean="0">
              <a:latin typeface="+mn-ea"/>
            </a:endParaRPr>
          </a:p>
          <a:p>
            <a:pPr marL="514350" indent="-514350" eaLnBrk="1" hangingPunct="1">
              <a:lnSpc>
                <a:spcPct val="90000"/>
              </a:lnSpc>
              <a:buFont typeface="+mj-lt"/>
              <a:buAutoNum type="arabicPeriod"/>
            </a:pPr>
            <a:r>
              <a:rPr lang="ja-JP" altLang="en-US" dirty="0" smtClean="0">
                <a:latin typeface="+mn-ea"/>
              </a:rPr>
              <a:t>グループ</a:t>
            </a:r>
            <a:r>
              <a:rPr lang="ja-JP" altLang="en-US" dirty="0">
                <a:latin typeface="+mn-ea"/>
              </a:rPr>
              <a:t>で</a:t>
            </a:r>
            <a:r>
              <a:rPr lang="ja-JP" altLang="en-US" dirty="0" smtClean="0">
                <a:latin typeface="+mn-ea"/>
              </a:rPr>
              <a:t>話し合い</a:t>
            </a:r>
            <a:endParaRPr lang="en-US" altLang="ja-JP" dirty="0" smtClean="0">
              <a:latin typeface="+mn-ea"/>
            </a:endParaRPr>
          </a:p>
        </p:txBody>
      </p:sp>
    </p:spTree>
    <p:extLst>
      <p:ext uri="{BB962C8B-B14F-4D97-AF65-F5344CB8AC3E}">
        <p14:creationId xmlns:p14="http://schemas.microsoft.com/office/powerpoint/2010/main" val="2443233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1341" y="116632"/>
            <a:ext cx="8229600" cy="1008112"/>
          </a:xfrm>
        </p:spPr>
        <p:txBody>
          <a:bodyPr>
            <a:normAutofit/>
          </a:bodyPr>
          <a:lstStyle/>
          <a:p>
            <a:r>
              <a:rPr lang="ja-JP" altLang="en-US" sz="4000" dirty="0" smtClean="0"/>
              <a:t>役割ネットワーク</a:t>
            </a:r>
            <a:endParaRPr kumimoji="1" lang="ja-JP" altLang="en-US" sz="4000" dirty="0"/>
          </a:p>
        </p:txBody>
      </p:sp>
      <p:sp>
        <p:nvSpPr>
          <p:cNvPr id="3" name="コンテンツ プレースホルダー 2"/>
          <p:cNvSpPr>
            <a:spLocks noGrp="1"/>
          </p:cNvSpPr>
          <p:nvPr>
            <p:ph idx="1"/>
          </p:nvPr>
        </p:nvSpPr>
        <p:spPr>
          <a:xfrm>
            <a:off x="107504" y="1412776"/>
            <a:ext cx="4536504" cy="5184576"/>
          </a:xfrm>
        </p:spPr>
        <p:txBody>
          <a:bodyPr>
            <a:noAutofit/>
          </a:bodyPr>
          <a:lstStyle/>
          <a:p>
            <a:pPr>
              <a:buClr>
                <a:schemeClr val="accent5">
                  <a:lumMod val="75000"/>
                </a:schemeClr>
              </a:buClr>
            </a:pPr>
            <a:r>
              <a:rPr kumimoji="1" lang="ja-JP" altLang="en-US" sz="2800" dirty="0" smtClean="0"/>
              <a:t>私たちは、</a:t>
            </a:r>
            <a:r>
              <a:rPr lang="ja-JP" altLang="en-US" sz="2800" dirty="0"/>
              <a:t>自分</a:t>
            </a:r>
            <a:r>
              <a:rPr kumimoji="1" lang="ja-JP" altLang="en-US" sz="2800" dirty="0" smtClean="0"/>
              <a:t>自身に物事を期待する人々とネットワークを組みながら生活しています</a:t>
            </a:r>
            <a:endParaRPr kumimoji="1" lang="en-US" altLang="ja-JP" sz="2800" dirty="0" smtClean="0"/>
          </a:p>
          <a:p>
            <a:pPr>
              <a:buClr>
                <a:schemeClr val="accent5">
                  <a:lumMod val="75000"/>
                </a:schemeClr>
              </a:buClr>
            </a:pPr>
            <a:r>
              <a:rPr lang="ja-JP" altLang="en-US" sz="2800" dirty="0"/>
              <a:t>自分</a:t>
            </a:r>
            <a:r>
              <a:rPr lang="ja-JP" altLang="en-US" sz="2800" dirty="0" smtClean="0"/>
              <a:t>には周囲からどのような期待が寄せられているのでしょうか</a:t>
            </a:r>
            <a:endParaRPr lang="en-US" altLang="ja-JP" sz="2800" dirty="0" smtClean="0"/>
          </a:p>
          <a:p>
            <a:pPr>
              <a:buClr>
                <a:schemeClr val="accent5">
                  <a:lumMod val="75000"/>
                </a:schemeClr>
              </a:buClr>
            </a:pPr>
            <a:r>
              <a:rPr kumimoji="1" lang="ja-JP" altLang="en-US" sz="2800" dirty="0"/>
              <a:t>その中</a:t>
            </a:r>
            <a:r>
              <a:rPr kumimoji="1" lang="ja-JP" altLang="en-US" sz="2800" dirty="0" smtClean="0"/>
              <a:t>で</a:t>
            </a:r>
            <a:r>
              <a:rPr lang="ja-JP" altLang="en-US" sz="2800" dirty="0"/>
              <a:t>重要</a:t>
            </a:r>
            <a:r>
              <a:rPr lang="ja-JP" altLang="en-US" sz="2800" dirty="0" smtClean="0"/>
              <a:t>な他者は誰でしょうか</a:t>
            </a:r>
            <a:endParaRPr lang="en-US" altLang="ja-JP" sz="2800" dirty="0" smtClean="0"/>
          </a:p>
          <a:p>
            <a:pPr>
              <a:buClr>
                <a:schemeClr val="accent5">
                  <a:lumMod val="75000"/>
                </a:schemeClr>
              </a:buClr>
            </a:pPr>
            <a:endParaRPr kumimoji="1" lang="en-US" altLang="ja-JP" sz="2800" dirty="0"/>
          </a:p>
          <a:p>
            <a:pPr>
              <a:buClr>
                <a:schemeClr val="accent5">
                  <a:lumMod val="75000"/>
                </a:schemeClr>
              </a:buClr>
            </a:pPr>
            <a:endParaRPr lang="en-US" altLang="ja-JP" sz="2800" dirty="0" smtClean="0"/>
          </a:p>
          <a:p>
            <a:pPr>
              <a:buClr>
                <a:schemeClr val="accent5">
                  <a:lumMod val="75000"/>
                </a:schemeClr>
              </a:buClr>
            </a:pPr>
            <a:endParaRPr kumimoji="1" lang="ja-JP" altLang="en-US" sz="2800" dirty="0"/>
          </a:p>
        </p:txBody>
      </p:sp>
      <p:sp>
        <p:nvSpPr>
          <p:cNvPr id="4" name="円/楕円 3"/>
          <p:cNvSpPr/>
          <p:nvPr/>
        </p:nvSpPr>
        <p:spPr>
          <a:xfrm>
            <a:off x="6427135" y="3329262"/>
            <a:ext cx="612068" cy="612068"/>
          </a:xfrm>
          <a:prstGeom prst="ellipse">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rPr>
              <a:t>私</a:t>
            </a:r>
            <a:endParaRPr kumimoji="1" lang="ja-JP" altLang="en-US" sz="2000" b="1" dirty="0">
              <a:solidFill>
                <a:schemeClr val="tx1"/>
              </a:solidFill>
            </a:endParaRPr>
          </a:p>
        </p:txBody>
      </p:sp>
      <p:cxnSp>
        <p:nvCxnSpPr>
          <p:cNvPr id="7" name="直線矢印コネクタ 6"/>
          <p:cNvCxnSpPr/>
          <p:nvPr/>
        </p:nvCxnSpPr>
        <p:spPr>
          <a:xfrm>
            <a:off x="6251439" y="2913168"/>
            <a:ext cx="299771" cy="512568"/>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a:endCxn id="4" idx="4"/>
          </p:cNvCxnSpPr>
          <p:nvPr/>
        </p:nvCxnSpPr>
        <p:spPr>
          <a:xfrm flipV="1">
            <a:off x="6725257" y="3941330"/>
            <a:ext cx="7912" cy="139826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54653" y="6190541"/>
            <a:ext cx="5996786" cy="415498"/>
          </a:xfrm>
          <a:prstGeom prst="rect">
            <a:avLst/>
          </a:prstGeom>
          <a:noFill/>
        </p:spPr>
        <p:txBody>
          <a:bodyPr wrap="square" rtlCol="0">
            <a:spAutoFit/>
          </a:bodyPr>
          <a:lstStyle/>
          <a:p>
            <a:r>
              <a:rPr lang="ja-JP" altLang="en-US" sz="1050" dirty="0">
                <a:latin typeface="+mn-ea"/>
              </a:rPr>
              <a:t>出典</a:t>
            </a:r>
            <a:r>
              <a:rPr kumimoji="1" lang="ja-JP" altLang="en-US" sz="1050" dirty="0" smtClean="0">
                <a:latin typeface="+mn-ea"/>
              </a:rPr>
              <a:t>：エドガーＨ</a:t>
            </a:r>
            <a:r>
              <a:rPr kumimoji="1" lang="en-US" altLang="ja-JP" sz="1050" dirty="0" smtClean="0">
                <a:latin typeface="+mn-ea"/>
              </a:rPr>
              <a:t>.</a:t>
            </a:r>
            <a:r>
              <a:rPr kumimoji="1" lang="ja-JP" altLang="en-US" sz="1050" dirty="0" smtClean="0">
                <a:latin typeface="+mn-ea"/>
              </a:rPr>
              <a:t>シャイン：「キャリア・サバイバル」白桃書房（</a:t>
            </a:r>
            <a:r>
              <a:rPr kumimoji="1" lang="en-US" altLang="ja-JP" sz="1050" dirty="0" smtClean="0">
                <a:latin typeface="+mn-ea"/>
              </a:rPr>
              <a:t>2003</a:t>
            </a:r>
            <a:r>
              <a:rPr kumimoji="1" lang="ja-JP" altLang="en-US" sz="1050" dirty="0" smtClean="0">
                <a:latin typeface="+mn-ea"/>
              </a:rPr>
              <a:t>）</a:t>
            </a:r>
            <a:endParaRPr kumimoji="1" lang="en-US" altLang="ja-JP" sz="1050" dirty="0" smtClean="0">
              <a:latin typeface="+mn-ea"/>
            </a:endParaRPr>
          </a:p>
          <a:p>
            <a:r>
              <a:rPr kumimoji="1" lang="ja-JP" altLang="en-US" sz="1050" dirty="0" smtClean="0">
                <a:latin typeface="+mn-ea"/>
              </a:rPr>
              <a:t>　　　　エドガーＨ．シャイン：「キャリア・</a:t>
            </a:r>
            <a:r>
              <a:rPr lang="ja-JP" altLang="en-US" sz="1050" dirty="0" smtClean="0">
                <a:latin typeface="+mn-ea"/>
              </a:rPr>
              <a:t>マネジメント</a:t>
            </a:r>
            <a:r>
              <a:rPr lang="ja-JP" altLang="en-US" sz="1050" dirty="0">
                <a:latin typeface="+mn-ea"/>
              </a:rPr>
              <a:t> </a:t>
            </a:r>
            <a:r>
              <a:rPr lang="ja-JP" altLang="en-US" sz="1050" dirty="0" smtClean="0">
                <a:latin typeface="+mn-ea"/>
              </a:rPr>
              <a:t>変わり続ける</a:t>
            </a:r>
            <a:r>
              <a:rPr lang="ja-JP" altLang="en-US" sz="1050" dirty="0" smtClean="0">
                <a:latin typeface="+mn-ea"/>
              </a:rPr>
              <a:t>仕事とキャリア</a:t>
            </a:r>
            <a:r>
              <a:rPr kumimoji="1" lang="ja-JP" altLang="en-US" sz="1050" dirty="0" smtClean="0">
                <a:latin typeface="+mn-ea"/>
              </a:rPr>
              <a:t>」白桃書房（</a:t>
            </a:r>
            <a:r>
              <a:rPr kumimoji="1" lang="en-US" altLang="ja-JP" sz="1050" dirty="0" smtClean="0">
                <a:latin typeface="+mn-ea"/>
              </a:rPr>
              <a:t>20</a:t>
            </a:r>
            <a:r>
              <a:rPr lang="en-US" altLang="ja-JP" sz="1050" dirty="0" smtClean="0">
                <a:latin typeface="+mn-ea"/>
              </a:rPr>
              <a:t>15</a:t>
            </a:r>
            <a:r>
              <a:rPr lang="ja-JP" altLang="en-US" sz="1050" dirty="0" smtClean="0">
                <a:latin typeface="+mn-ea"/>
              </a:rPr>
              <a:t>）</a:t>
            </a:r>
            <a:r>
              <a:rPr kumimoji="1" lang="ja-JP" altLang="en-US" sz="1050" dirty="0" smtClean="0">
                <a:latin typeface="+mn-ea"/>
              </a:rPr>
              <a:t>　　</a:t>
            </a:r>
            <a:endParaRPr kumimoji="1" lang="ja-JP" altLang="en-US" sz="1050" dirty="0">
              <a:latin typeface="+mn-ea"/>
            </a:endParaRPr>
          </a:p>
        </p:txBody>
      </p:sp>
      <p:sp>
        <p:nvSpPr>
          <p:cNvPr id="8" name="円/楕円 7"/>
          <p:cNvSpPr/>
          <p:nvPr/>
        </p:nvSpPr>
        <p:spPr>
          <a:xfrm>
            <a:off x="5700751" y="2195031"/>
            <a:ext cx="743596" cy="753224"/>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solidFill>
                  <a:schemeClr val="tx1"/>
                </a:solidFill>
              </a:rPr>
              <a:t>上司</a:t>
            </a:r>
            <a:endParaRPr lang="en-US" altLang="ja-JP" sz="1200" b="1" dirty="0">
              <a:solidFill>
                <a:schemeClr val="tx1"/>
              </a:solidFill>
            </a:endParaRPr>
          </a:p>
          <a:p>
            <a:pPr algn="ctr"/>
            <a:r>
              <a:rPr kumimoji="1" lang="en-US" altLang="ja-JP" sz="1200" b="1" dirty="0" smtClean="0">
                <a:solidFill>
                  <a:schemeClr val="tx1"/>
                </a:solidFill>
              </a:rPr>
              <a:t>A</a:t>
            </a:r>
            <a:endParaRPr kumimoji="1" lang="ja-JP" altLang="en-US" sz="1200" b="1" dirty="0">
              <a:solidFill>
                <a:schemeClr val="tx1"/>
              </a:solidFill>
            </a:endParaRPr>
          </a:p>
        </p:txBody>
      </p:sp>
      <p:cxnSp>
        <p:nvCxnSpPr>
          <p:cNvPr id="9" name="直線矢印コネクタ 8"/>
          <p:cNvCxnSpPr/>
          <p:nvPr/>
        </p:nvCxnSpPr>
        <p:spPr>
          <a:xfrm flipH="1">
            <a:off x="6862884" y="2195030"/>
            <a:ext cx="418691" cy="1134231"/>
          </a:xfrm>
          <a:prstGeom prst="straightConnector1">
            <a:avLst/>
          </a:prstGeom>
          <a:ln w="127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1" name="円/楕円 10"/>
          <p:cNvSpPr/>
          <p:nvPr/>
        </p:nvSpPr>
        <p:spPr>
          <a:xfrm>
            <a:off x="6419755" y="2066548"/>
            <a:ext cx="600517" cy="600698"/>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同僚</a:t>
            </a:r>
            <a:r>
              <a:rPr kumimoji="1" lang="en-US" altLang="ja-JP" sz="1200" b="1" dirty="0" smtClean="0">
                <a:solidFill>
                  <a:schemeClr val="tx1"/>
                </a:solidFill>
              </a:rPr>
              <a:t>A</a:t>
            </a:r>
            <a:endParaRPr kumimoji="1" lang="ja-JP" altLang="en-US" sz="1200" b="1" dirty="0">
              <a:solidFill>
                <a:schemeClr val="tx1"/>
              </a:solidFill>
            </a:endParaRPr>
          </a:p>
        </p:txBody>
      </p:sp>
      <p:sp>
        <p:nvSpPr>
          <p:cNvPr id="12" name="円/楕円 11"/>
          <p:cNvSpPr/>
          <p:nvPr/>
        </p:nvSpPr>
        <p:spPr>
          <a:xfrm>
            <a:off x="5046167" y="3721680"/>
            <a:ext cx="775880" cy="770389"/>
          </a:xfrm>
          <a:prstGeom prst="ellipse">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妻</a:t>
            </a:r>
            <a:endParaRPr kumimoji="1" lang="ja-JP" altLang="en-US" sz="1400" b="1" dirty="0">
              <a:solidFill>
                <a:schemeClr val="tx1"/>
              </a:solidFill>
            </a:endParaRPr>
          </a:p>
        </p:txBody>
      </p:sp>
      <p:cxnSp>
        <p:nvCxnSpPr>
          <p:cNvPr id="13" name="直線矢印コネクタ 12"/>
          <p:cNvCxnSpPr/>
          <p:nvPr/>
        </p:nvCxnSpPr>
        <p:spPr>
          <a:xfrm flipV="1">
            <a:off x="5768396" y="3761238"/>
            <a:ext cx="708029" cy="180092"/>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円/楕円 16"/>
          <p:cNvSpPr/>
          <p:nvPr/>
        </p:nvSpPr>
        <p:spPr>
          <a:xfrm>
            <a:off x="7862632" y="4379375"/>
            <a:ext cx="1061361" cy="984098"/>
          </a:xfrm>
          <a:prstGeom prst="ellipse">
            <a:avLst/>
          </a:prstGeom>
          <a:solidFill>
            <a:schemeClr val="accent2">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solidFill>
                  <a:schemeClr val="tx1"/>
                </a:solidFill>
              </a:rPr>
              <a:t>ほか</a:t>
            </a:r>
            <a:r>
              <a:rPr kumimoji="1" lang="ja-JP" altLang="en-US" sz="1100" b="1" dirty="0" smtClean="0">
                <a:solidFill>
                  <a:schemeClr val="tx1"/>
                </a:solidFill>
              </a:rPr>
              <a:t>に</a:t>
            </a:r>
            <a:endParaRPr kumimoji="1" lang="en-US" altLang="ja-JP" sz="1100" b="1" dirty="0" smtClean="0">
              <a:solidFill>
                <a:schemeClr val="tx1"/>
              </a:solidFill>
            </a:endParaRPr>
          </a:p>
          <a:p>
            <a:pPr algn="ctr"/>
            <a:r>
              <a:rPr lang="ja-JP" altLang="en-US" sz="1100" b="1" dirty="0" smtClean="0">
                <a:solidFill>
                  <a:schemeClr val="tx1"/>
                </a:solidFill>
              </a:rPr>
              <a:t>誰か</a:t>
            </a:r>
            <a:r>
              <a:rPr kumimoji="1" lang="ja-JP" altLang="en-US" sz="1100" b="1" dirty="0" smtClean="0">
                <a:solidFill>
                  <a:schemeClr val="tx1"/>
                </a:solidFill>
              </a:rPr>
              <a:t>？</a:t>
            </a:r>
            <a:endParaRPr kumimoji="1" lang="ja-JP" altLang="en-US" sz="1100" b="1" dirty="0">
              <a:solidFill>
                <a:schemeClr val="tx1"/>
              </a:solidFill>
            </a:endParaRPr>
          </a:p>
        </p:txBody>
      </p:sp>
      <p:sp>
        <p:nvSpPr>
          <p:cNvPr id="18" name="円/楕円 17"/>
          <p:cNvSpPr/>
          <p:nvPr/>
        </p:nvSpPr>
        <p:spPr>
          <a:xfrm>
            <a:off x="7185042" y="5189666"/>
            <a:ext cx="975840" cy="901047"/>
          </a:xfrm>
          <a:prstGeom prst="ellipse">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私</a:t>
            </a:r>
            <a:endParaRPr kumimoji="1" lang="en-US" altLang="ja-JP" sz="1600" b="1" dirty="0" smtClean="0">
              <a:solidFill>
                <a:schemeClr val="tx1"/>
              </a:solidFill>
            </a:endParaRPr>
          </a:p>
          <a:p>
            <a:pPr algn="ctr"/>
            <a:r>
              <a:rPr kumimoji="1" lang="ja-JP" altLang="en-US" sz="1600" b="1" dirty="0" smtClean="0">
                <a:solidFill>
                  <a:schemeClr val="tx1"/>
                </a:solidFill>
              </a:rPr>
              <a:t>自身</a:t>
            </a:r>
            <a:endParaRPr kumimoji="1" lang="ja-JP" altLang="en-US" sz="1600" b="1" dirty="0">
              <a:solidFill>
                <a:schemeClr val="tx1"/>
              </a:solidFill>
            </a:endParaRPr>
          </a:p>
        </p:txBody>
      </p:sp>
      <p:sp>
        <p:nvSpPr>
          <p:cNvPr id="19" name="円/楕円 18"/>
          <p:cNvSpPr/>
          <p:nvPr/>
        </p:nvSpPr>
        <p:spPr>
          <a:xfrm>
            <a:off x="5525635" y="5514756"/>
            <a:ext cx="725804" cy="675785"/>
          </a:xfrm>
          <a:prstGeom prst="ellips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100" b="1" dirty="0" smtClean="0">
                <a:solidFill>
                  <a:schemeClr val="tx1"/>
                </a:solidFill>
              </a:rPr>
              <a:t>友人</a:t>
            </a:r>
            <a:r>
              <a:rPr lang="ja-JP" altLang="en-US" sz="1100" b="1" dirty="0">
                <a:solidFill>
                  <a:schemeClr val="tx1"/>
                </a:solidFill>
              </a:rPr>
              <a:t>Ｂ</a:t>
            </a:r>
            <a:endParaRPr kumimoji="1" lang="ja-JP" altLang="en-US" sz="1100" b="1" dirty="0">
              <a:solidFill>
                <a:schemeClr val="tx1"/>
              </a:solidFill>
            </a:endParaRPr>
          </a:p>
        </p:txBody>
      </p:sp>
      <p:cxnSp>
        <p:nvCxnSpPr>
          <p:cNvPr id="20" name="直線矢印コネクタ 19"/>
          <p:cNvCxnSpPr>
            <a:stCxn id="17" idx="1"/>
          </p:cNvCxnSpPr>
          <p:nvPr/>
        </p:nvCxnSpPr>
        <p:spPr>
          <a:xfrm flipH="1" flipV="1">
            <a:off x="6983636" y="3807409"/>
            <a:ext cx="1034429" cy="716084"/>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a:stCxn id="19" idx="7"/>
          </p:cNvCxnSpPr>
          <p:nvPr/>
        </p:nvCxnSpPr>
        <p:spPr>
          <a:xfrm flipV="1">
            <a:off x="6145147" y="3883638"/>
            <a:ext cx="479103" cy="173008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H="1" flipV="1">
            <a:off x="6949568" y="3883638"/>
            <a:ext cx="551912" cy="1352397"/>
          </a:xfrm>
          <a:prstGeom prst="straightConnector1">
            <a:avLst/>
          </a:prstGeom>
          <a:ln w="79375" cmpd="sng">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4761075" y="1420941"/>
            <a:ext cx="4275421" cy="4874312"/>
          </a:xfrm>
          <a:prstGeom prst="round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円/楕円 20"/>
          <p:cNvSpPr/>
          <p:nvPr/>
        </p:nvSpPr>
        <p:spPr>
          <a:xfrm>
            <a:off x="7003941" y="1844824"/>
            <a:ext cx="534058" cy="614456"/>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同僚Ｂ</a:t>
            </a:r>
            <a:endParaRPr kumimoji="1" lang="ja-JP" altLang="en-US" sz="1200" b="1" dirty="0">
              <a:solidFill>
                <a:schemeClr val="tx1"/>
              </a:solidFill>
            </a:endParaRPr>
          </a:p>
        </p:txBody>
      </p:sp>
      <p:sp>
        <p:nvSpPr>
          <p:cNvPr id="22" name="円/楕円 21"/>
          <p:cNvSpPr/>
          <p:nvPr/>
        </p:nvSpPr>
        <p:spPr>
          <a:xfrm>
            <a:off x="7717805" y="1946552"/>
            <a:ext cx="600517" cy="600698"/>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後輩</a:t>
            </a:r>
            <a:endParaRPr kumimoji="1" lang="ja-JP" altLang="en-US" sz="1200" b="1" dirty="0">
              <a:solidFill>
                <a:schemeClr val="tx1"/>
              </a:solidFill>
            </a:endParaRPr>
          </a:p>
        </p:txBody>
      </p:sp>
      <p:cxnSp>
        <p:nvCxnSpPr>
          <p:cNvPr id="24" name="直線矢印コネクタ 23"/>
          <p:cNvCxnSpPr>
            <a:stCxn id="22" idx="3"/>
            <a:endCxn id="4" idx="7"/>
          </p:cNvCxnSpPr>
          <p:nvPr/>
        </p:nvCxnSpPr>
        <p:spPr>
          <a:xfrm flipH="1">
            <a:off x="6949568" y="2459280"/>
            <a:ext cx="856181" cy="95961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11" idx="4"/>
          </p:cNvCxnSpPr>
          <p:nvPr/>
        </p:nvCxnSpPr>
        <p:spPr>
          <a:xfrm flipH="1">
            <a:off x="6713797" y="2667246"/>
            <a:ext cx="6217" cy="66739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円/楕円 31"/>
          <p:cNvSpPr/>
          <p:nvPr/>
        </p:nvSpPr>
        <p:spPr>
          <a:xfrm>
            <a:off x="6349934" y="5323558"/>
            <a:ext cx="750646" cy="675785"/>
          </a:xfrm>
          <a:prstGeom prst="ellips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rPr>
              <a:t>友人</a:t>
            </a:r>
            <a:r>
              <a:rPr lang="ja-JP" altLang="en-US" sz="1100" b="1" dirty="0">
                <a:solidFill>
                  <a:schemeClr val="tx1"/>
                </a:solidFill>
              </a:rPr>
              <a:t>Ａ</a:t>
            </a:r>
            <a:endParaRPr kumimoji="1" lang="ja-JP" altLang="en-US" sz="1100" b="1" dirty="0">
              <a:solidFill>
                <a:schemeClr val="tx1"/>
              </a:solidFill>
            </a:endParaRPr>
          </a:p>
        </p:txBody>
      </p:sp>
      <p:sp>
        <p:nvSpPr>
          <p:cNvPr id="51" name="円/楕円 50"/>
          <p:cNvSpPr/>
          <p:nvPr/>
        </p:nvSpPr>
        <p:spPr>
          <a:xfrm>
            <a:off x="5312970" y="4549933"/>
            <a:ext cx="775559" cy="770389"/>
          </a:xfrm>
          <a:prstGeom prst="ellipse">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子供</a:t>
            </a:r>
            <a:endParaRPr kumimoji="1" lang="ja-JP" altLang="en-US" sz="1400" b="1" dirty="0">
              <a:solidFill>
                <a:schemeClr val="tx1"/>
              </a:solidFill>
            </a:endParaRPr>
          </a:p>
        </p:txBody>
      </p:sp>
      <p:cxnSp>
        <p:nvCxnSpPr>
          <p:cNvPr id="52" name="直線矢印コネクタ 51"/>
          <p:cNvCxnSpPr>
            <a:stCxn id="51" idx="7"/>
            <a:endCxn id="4" idx="3"/>
          </p:cNvCxnSpPr>
          <p:nvPr/>
        </p:nvCxnSpPr>
        <p:spPr>
          <a:xfrm flipV="1">
            <a:off x="5974951" y="3851695"/>
            <a:ext cx="541819" cy="811059"/>
          </a:xfrm>
          <a:prstGeom prst="straightConnector1">
            <a:avLst/>
          </a:prstGeom>
          <a:ln w="539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a:off x="5395028" y="3425736"/>
            <a:ext cx="1006296" cy="216149"/>
          </a:xfrm>
          <a:prstGeom prst="straightConnector1">
            <a:avLst/>
          </a:prstGeom>
          <a:ln w="31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3" name="円/楕円 62"/>
          <p:cNvSpPr/>
          <p:nvPr/>
        </p:nvSpPr>
        <p:spPr>
          <a:xfrm>
            <a:off x="4865185" y="3064968"/>
            <a:ext cx="680212" cy="668743"/>
          </a:xfrm>
          <a:prstGeom prst="ellipse">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b="1" dirty="0">
                <a:solidFill>
                  <a:schemeClr val="tx1"/>
                </a:solidFill>
              </a:rPr>
              <a:t>両親</a:t>
            </a:r>
            <a:endParaRPr kumimoji="1" lang="ja-JP" altLang="en-US" sz="1200" b="1" dirty="0">
              <a:solidFill>
                <a:schemeClr val="tx1"/>
              </a:solidFill>
            </a:endParaRPr>
          </a:p>
        </p:txBody>
      </p:sp>
      <p:sp>
        <p:nvSpPr>
          <p:cNvPr id="64" name="円/楕円 63"/>
          <p:cNvSpPr/>
          <p:nvPr/>
        </p:nvSpPr>
        <p:spPr>
          <a:xfrm>
            <a:off x="8196906" y="2597577"/>
            <a:ext cx="652614" cy="626723"/>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取引先</a:t>
            </a:r>
            <a:endParaRPr kumimoji="1" lang="ja-JP" altLang="en-US" sz="1200" b="1" dirty="0">
              <a:solidFill>
                <a:schemeClr val="tx1"/>
              </a:solidFill>
            </a:endParaRPr>
          </a:p>
        </p:txBody>
      </p:sp>
      <p:sp>
        <p:nvSpPr>
          <p:cNvPr id="65" name="円/楕円 64"/>
          <p:cNvSpPr/>
          <p:nvPr/>
        </p:nvSpPr>
        <p:spPr>
          <a:xfrm>
            <a:off x="8028385" y="3316575"/>
            <a:ext cx="821136" cy="790299"/>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endParaRPr lang="en-US" altLang="ja-JP" sz="1100" b="1" dirty="0" smtClean="0">
              <a:solidFill>
                <a:schemeClr val="tx1"/>
              </a:solidFill>
            </a:endParaRPr>
          </a:p>
          <a:p>
            <a:pPr algn="ctr"/>
            <a:r>
              <a:rPr lang="ja-JP" altLang="en-US" sz="1100" b="1" dirty="0" smtClean="0">
                <a:solidFill>
                  <a:schemeClr val="tx1"/>
                </a:solidFill>
              </a:rPr>
              <a:t>人事部</a:t>
            </a:r>
            <a:endParaRPr lang="en-US" altLang="ja-JP" sz="1100" b="1" dirty="0" smtClean="0">
              <a:solidFill>
                <a:schemeClr val="tx1"/>
              </a:solidFill>
            </a:endParaRPr>
          </a:p>
          <a:p>
            <a:pPr algn="ctr"/>
            <a:r>
              <a:rPr lang="ja-JP" altLang="en-US" sz="1100" b="1" dirty="0">
                <a:solidFill>
                  <a:schemeClr val="tx1"/>
                </a:solidFill>
              </a:rPr>
              <a:t>担当者</a:t>
            </a:r>
            <a:endParaRPr kumimoji="1" lang="en-US" altLang="ja-JP" sz="1100" b="1" dirty="0" smtClean="0">
              <a:solidFill>
                <a:schemeClr val="tx1"/>
              </a:solidFill>
            </a:endParaRPr>
          </a:p>
          <a:p>
            <a:pPr algn="ctr"/>
            <a:endParaRPr kumimoji="1" lang="ja-JP" altLang="en-US" sz="1100" b="1" dirty="0">
              <a:solidFill>
                <a:schemeClr val="tx1"/>
              </a:solidFill>
            </a:endParaRPr>
          </a:p>
        </p:txBody>
      </p:sp>
      <p:cxnSp>
        <p:nvCxnSpPr>
          <p:cNvPr id="67" name="直線矢印コネクタ 66"/>
          <p:cNvCxnSpPr/>
          <p:nvPr/>
        </p:nvCxnSpPr>
        <p:spPr>
          <a:xfrm flipH="1">
            <a:off x="7039203" y="3107205"/>
            <a:ext cx="1221170" cy="51345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a:stCxn id="65" idx="2"/>
          </p:cNvCxnSpPr>
          <p:nvPr/>
        </p:nvCxnSpPr>
        <p:spPr>
          <a:xfrm flipH="1">
            <a:off x="7003941" y="3711725"/>
            <a:ext cx="1024444" cy="21986"/>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a:off x="5545397" y="2792530"/>
            <a:ext cx="920114" cy="8635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円/楕円 37"/>
          <p:cNvSpPr/>
          <p:nvPr/>
        </p:nvSpPr>
        <p:spPr>
          <a:xfrm>
            <a:off x="5046168" y="2366897"/>
            <a:ext cx="654582" cy="626166"/>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200" b="1" dirty="0" smtClean="0">
                <a:solidFill>
                  <a:schemeClr val="tx1"/>
                </a:solidFill>
              </a:rPr>
              <a:t>上司</a:t>
            </a:r>
            <a:endParaRPr kumimoji="1" lang="en-US" altLang="ja-JP" sz="1200" b="1" dirty="0" smtClean="0">
              <a:solidFill>
                <a:schemeClr val="tx1"/>
              </a:solidFill>
            </a:endParaRPr>
          </a:p>
          <a:p>
            <a:pPr algn="ctr"/>
            <a:r>
              <a:rPr lang="en-US" altLang="ja-JP" sz="1200" b="1" dirty="0" smtClean="0">
                <a:solidFill>
                  <a:schemeClr val="tx1"/>
                </a:solidFill>
              </a:rPr>
              <a:t>B</a:t>
            </a:r>
          </a:p>
        </p:txBody>
      </p:sp>
    </p:spTree>
    <p:extLst>
      <p:ext uri="{BB962C8B-B14F-4D97-AF65-F5344CB8AC3E}">
        <p14:creationId xmlns:p14="http://schemas.microsoft.com/office/powerpoint/2010/main" val="1298487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260648"/>
            <a:ext cx="8424167" cy="1011560"/>
          </a:xfrm>
        </p:spPr>
        <p:txBody>
          <a:bodyPr>
            <a:normAutofit/>
          </a:bodyPr>
          <a:lstStyle/>
          <a:p>
            <a:pPr eaLnBrk="1" hangingPunct="1"/>
            <a:r>
              <a:rPr lang="ja-JP" altLang="en-US" sz="3600" dirty="0" smtClean="0">
                <a:solidFill>
                  <a:schemeClr val="tx2">
                    <a:lumMod val="50000"/>
                  </a:schemeClr>
                </a:solidFill>
              </a:rPr>
              <a:t>「役割ネットワーク」（ワークシート①）</a:t>
            </a:r>
            <a:endParaRPr lang="ja-JP" altLang="en-US" sz="3200" dirty="0" smtClean="0">
              <a:solidFill>
                <a:schemeClr val="tx2">
                  <a:lumMod val="50000"/>
                </a:schemeClr>
              </a:solidFill>
            </a:endParaRPr>
          </a:p>
        </p:txBody>
      </p:sp>
      <p:sp>
        <p:nvSpPr>
          <p:cNvPr id="2" name="コンテンツ プレースホルダー 1"/>
          <p:cNvSpPr>
            <a:spLocks noGrp="1"/>
          </p:cNvSpPr>
          <p:nvPr>
            <p:ph idx="1"/>
          </p:nvPr>
        </p:nvSpPr>
        <p:spPr>
          <a:xfrm>
            <a:off x="395536" y="1556792"/>
            <a:ext cx="8419076" cy="4968552"/>
          </a:xfrm>
        </p:spPr>
        <p:txBody>
          <a:bodyPr>
            <a:noAutofit/>
          </a:bodyPr>
          <a:lstStyle/>
          <a:p>
            <a:pPr marL="0" indent="0">
              <a:buNone/>
            </a:pPr>
            <a:r>
              <a:rPr kumimoji="1" lang="ja-JP" altLang="en-US" dirty="0" smtClean="0"/>
              <a:t>自分自身（私）が中心部に置かれています</a:t>
            </a:r>
            <a:endParaRPr kumimoji="1" lang="en-US" altLang="ja-JP" dirty="0" smtClean="0"/>
          </a:p>
          <a:p>
            <a:pPr>
              <a:buFont typeface="Wingdings" panose="05000000000000000000" pitchFamily="2" charset="2"/>
              <a:buChar char="l"/>
            </a:pPr>
            <a:endParaRPr kumimoji="1" lang="en-US" altLang="ja-JP" sz="2000" dirty="0" smtClean="0"/>
          </a:p>
          <a:p>
            <a:pPr>
              <a:buClr>
                <a:schemeClr val="accent5">
                  <a:lumMod val="75000"/>
                </a:schemeClr>
              </a:buClr>
              <a:buFont typeface="Wingdings" panose="05000000000000000000" pitchFamily="2" charset="2"/>
              <a:buChar char="l"/>
            </a:pPr>
            <a:r>
              <a:rPr kumimoji="1" lang="ja-JP" altLang="en-US" dirty="0" smtClean="0"/>
              <a:t>自分</a:t>
            </a:r>
            <a:r>
              <a:rPr lang="ja-JP" altLang="en-US" dirty="0"/>
              <a:t>を</a:t>
            </a:r>
            <a:r>
              <a:rPr lang="ja-JP" altLang="en-US" dirty="0" smtClean="0"/>
              <a:t>取り巻く</a:t>
            </a:r>
            <a:r>
              <a:rPr lang="ja-JP" altLang="en-US" dirty="0"/>
              <a:t>人々</a:t>
            </a:r>
            <a:r>
              <a:rPr kumimoji="1" lang="ja-JP" altLang="en-US" dirty="0" smtClean="0"/>
              <a:t>を記入します</a:t>
            </a:r>
            <a:endParaRPr kumimoji="1" lang="en-US" altLang="ja-JP" dirty="0" smtClean="0"/>
          </a:p>
          <a:p>
            <a:pPr lvl="1">
              <a:buClr>
                <a:schemeClr val="accent5">
                  <a:lumMod val="75000"/>
                </a:schemeClr>
              </a:buClr>
              <a:buFont typeface="Arial" panose="020B0604020202020204" pitchFamily="34" charset="0"/>
              <a:buChar char="•"/>
            </a:pPr>
            <a:r>
              <a:rPr lang="ja-JP" altLang="en-US" dirty="0"/>
              <a:t>名前</a:t>
            </a:r>
            <a:r>
              <a:rPr lang="ja-JP" altLang="en-US" dirty="0" smtClean="0"/>
              <a:t>か肩書きを記入します</a:t>
            </a:r>
            <a:endParaRPr lang="en-US" altLang="ja-JP" dirty="0" smtClean="0"/>
          </a:p>
          <a:p>
            <a:pPr lvl="1">
              <a:buClr>
                <a:schemeClr val="accent5">
                  <a:lumMod val="75000"/>
                </a:schemeClr>
              </a:buClr>
              <a:buFont typeface="Arial" panose="020B0604020202020204" pitchFamily="34" charset="0"/>
              <a:buChar char="•"/>
            </a:pPr>
            <a:r>
              <a:rPr lang="ja-JP" altLang="en-US" dirty="0"/>
              <a:t>仕事に関係する人だけでなく、家族、友人、地域の人なども</a:t>
            </a:r>
            <a:r>
              <a:rPr lang="ja-JP" altLang="en-US" dirty="0" smtClean="0"/>
              <a:t>含めて、</a:t>
            </a:r>
            <a:r>
              <a:rPr kumimoji="1" lang="ja-JP" altLang="en-US" dirty="0" smtClean="0"/>
              <a:t>ありとあらゆる範囲の</a:t>
            </a:r>
            <a:r>
              <a:rPr lang="ja-JP" altLang="en-US" dirty="0"/>
              <a:t>重要</a:t>
            </a:r>
            <a:r>
              <a:rPr lang="ja-JP" altLang="en-US" dirty="0" smtClean="0"/>
              <a:t>な</a:t>
            </a:r>
            <a:r>
              <a:rPr lang="ja-JP" altLang="en-US" dirty="0"/>
              <a:t>人</a:t>
            </a:r>
            <a:r>
              <a:rPr kumimoji="1" lang="ja-JP" altLang="en-US" dirty="0" smtClean="0"/>
              <a:t>を広く思い浮かべて下さい</a:t>
            </a:r>
            <a:endParaRPr kumimoji="1" lang="en-US" altLang="ja-JP" dirty="0" smtClean="0"/>
          </a:p>
          <a:p>
            <a:pPr lvl="1">
              <a:buClr>
                <a:schemeClr val="accent5">
                  <a:lumMod val="75000"/>
                </a:schemeClr>
              </a:buClr>
              <a:buFont typeface="Arial" panose="020B0604020202020204" pitchFamily="34" charset="0"/>
              <a:buChar char="•"/>
            </a:pPr>
            <a:r>
              <a:rPr lang="ja-JP" altLang="en-US" dirty="0" smtClean="0"/>
              <a:t>自分からの期待も記入します</a:t>
            </a:r>
            <a:endParaRPr kumimoji="1" lang="en-US" altLang="ja-JP" dirty="0" smtClean="0"/>
          </a:p>
          <a:p>
            <a:pPr>
              <a:buClr>
                <a:schemeClr val="accent5">
                  <a:lumMod val="75000"/>
                </a:schemeClr>
              </a:buClr>
              <a:buFont typeface="Wingdings" panose="05000000000000000000" pitchFamily="2" charset="2"/>
              <a:buChar char="l"/>
            </a:pPr>
            <a:r>
              <a:rPr lang="ja-JP" altLang="en-US" dirty="0" smtClean="0"/>
              <a:t>つながり</a:t>
            </a:r>
            <a:r>
              <a:rPr lang="ja-JP" altLang="en-US" dirty="0"/>
              <a:t>の</a:t>
            </a:r>
            <a:r>
              <a:rPr lang="ja-JP" altLang="en-US" dirty="0" smtClean="0"/>
              <a:t>重要さや期待の大きさを線の太さで表現して下さい</a:t>
            </a:r>
            <a:endParaRPr kumimoji="1" lang="ja-JP" altLang="en-US" dirty="0"/>
          </a:p>
        </p:txBody>
      </p:sp>
    </p:spTree>
    <p:extLst>
      <p:ext uri="{BB962C8B-B14F-4D97-AF65-F5344CB8AC3E}">
        <p14:creationId xmlns:p14="http://schemas.microsoft.com/office/powerpoint/2010/main" val="2542421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94284" y="28146"/>
            <a:ext cx="8964488" cy="936104"/>
          </a:xfrm>
        </p:spPr>
        <p:txBody>
          <a:bodyPr>
            <a:normAutofit/>
          </a:bodyPr>
          <a:lstStyle/>
          <a:p>
            <a:r>
              <a:rPr lang="ja-JP" altLang="en-US" sz="3600" dirty="0" smtClean="0">
                <a:solidFill>
                  <a:schemeClr val="tx2">
                    <a:lumMod val="50000"/>
                  </a:schemeClr>
                </a:solidFill>
              </a:rPr>
              <a:t>「役割の棚卸しリスト」（ワークシート②）</a:t>
            </a:r>
          </a:p>
        </p:txBody>
      </p:sp>
      <p:sp>
        <p:nvSpPr>
          <p:cNvPr id="21507" name="Rectangle 3"/>
          <p:cNvSpPr>
            <a:spLocks noGrp="1" noChangeArrowheads="1"/>
          </p:cNvSpPr>
          <p:nvPr>
            <p:ph type="body" idx="1"/>
          </p:nvPr>
        </p:nvSpPr>
        <p:spPr>
          <a:xfrm>
            <a:off x="395536" y="980728"/>
            <a:ext cx="8568952" cy="5184576"/>
          </a:xfrm>
          <a:noFill/>
        </p:spPr>
        <p:txBody>
          <a:bodyPr>
            <a:normAutofit fontScale="92500"/>
          </a:bodyPr>
          <a:lstStyle/>
          <a:p>
            <a:pPr eaLnBrk="1" hangingPunct="1">
              <a:buClr>
                <a:schemeClr val="accent5">
                  <a:lumMod val="75000"/>
                </a:schemeClr>
              </a:buClr>
              <a:buFont typeface="Wingdings" panose="05000000000000000000" pitchFamily="2" charset="2"/>
              <a:buChar char="l"/>
            </a:pPr>
            <a:r>
              <a:rPr lang="ja-JP" altLang="en-US" dirty="0" smtClean="0"/>
              <a:t>役割ネットワーク図の中で、復職後に自分自身に強い影響を与える相手を５人選んでみましょう</a:t>
            </a:r>
            <a:endParaRPr lang="en-US" altLang="ja-JP" dirty="0" smtClean="0"/>
          </a:p>
          <a:p>
            <a:pPr eaLnBrk="1" hangingPunct="1">
              <a:buClr>
                <a:schemeClr val="accent5">
                  <a:lumMod val="75000"/>
                </a:schemeClr>
              </a:buClr>
              <a:buFont typeface="Wingdings" panose="05000000000000000000" pitchFamily="2" charset="2"/>
              <a:buChar char="l"/>
            </a:pPr>
            <a:endParaRPr lang="en-US" altLang="ja-JP" dirty="0" smtClean="0"/>
          </a:p>
          <a:p>
            <a:pPr eaLnBrk="1" hangingPunct="1">
              <a:buClr>
                <a:schemeClr val="accent5">
                  <a:lumMod val="75000"/>
                </a:schemeClr>
              </a:buClr>
              <a:buFont typeface="Wingdings" panose="05000000000000000000" pitchFamily="2" charset="2"/>
              <a:buChar char="l"/>
            </a:pPr>
            <a:r>
              <a:rPr lang="ja-JP" altLang="en-US" dirty="0" smtClean="0"/>
              <a:t>自分もまた、自分に対して期待しているはずです</a:t>
            </a:r>
            <a:r>
              <a:rPr lang="en-US" altLang="ja-JP" dirty="0" smtClean="0"/>
              <a:t> </a:t>
            </a:r>
            <a:r>
              <a:rPr lang="ja-JP" altLang="en-US" dirty="0" smtClean="0"/>
              <a:t>必ず自分を５人のリストに加えて下さい</a:t>
            </a:r>
            <a:endParaRPr lang="en-US" altLang="ja-JP" dirty="0" smtClean="0"/>
          </a:p>
          <a:p>
            <a:pPr eaLnBrk="1" hangingPunct="1">
              <a:buClr>
                <a:schemeClr val="accent5">
                  <a:lumMod val="75000"/>
                </a:schemeClr>
              </a:buClr>
              <a:buFont typeface="Wingdings" panose="05000000000000000000" pitchFamily="2" charset="2"/>
              <a:buChar char="l"/>
            </a:pPr>
            <a:endParaRPr lang="en-US" altLang="ja-JP" dirty="0" smtClean="0"/>
          </a:p>
          <a:p>
            <a:pPr eaLnBrk="1" hangingPunct="1">
              <a:buClr>
                <a:schemeClr val="accent5">
                  <a:lumMod val="75000"/>
                </a:schemeClr>
              </a:buClr>
              <a:buFont typeface="Wingdings" panose="05000000000000000000" pitchFamily="2" charset="2"/>
              <a:buChar char="l"/>
            </a:pPr>
            <a:r>
              <a:rPr lang="ja-JP" altLang="en-US" dirty="0" smtClean="0"/>
              <a:t>その人から期待される役割を挙げてみましょう</a:t>
            </a:r>
            <a:endParaRPr lang="en-US" altLang="ja-JP" dirty="0" smtClean="0"/>
          </a:p>
          <a:p>
            <a:pPr eaLnBrk="1" hangingPunct="1">
              <a:buClr>
                <a:schemeClr val="accent5">
                  <a:lumMod val="75000"/>
                </a:schemeClr>
              </a:buClr>
              <a:buFont typeface="Wingdings" panose="05000000000000000000" pitchFamily="2" charset="2"/>
              <a:buChar char="l"/>
            </a:pPr>
            <a:endParaRPr lang="en-US" altLang="ja-JP" dirty="0" smtClean="0"/>
          </a:p>
          <a:p>
            <a:pPr eaLnBrk="1" hangingPunct="1">
              <a:buClr>
                <a:schemeClr val="accent5">
                  <a:lumMod val="75000"/>
                </a:schemeClr>
              </a:buClr>
              <a:buFont typeface="Wingdings" panose="05000000000000000000" pitchFamily="2" charset="2"/>
              <a:buChar char="l"/>
            </a:pPr>
            <a:r>
              <a:rPr lang="ja-JP" altLang="en-US" dirty="0" smtClean="0"/>
              <a:t>期待</a:t>
            </a:r>
            <a:r>
              <a:rPr lang="ja-JP" altLang="en-US" dirty="0"/>
              <a:t>されて</a:t>
            </a:r>
            <a:r>
              <a:rPr lang="ja-JP" altLang="en-US" dirty="0" smtClean="0"/>
              <a:t>いる役割の主なものに○をつけましょう</a:t>
            </a:r>
            <a:endParaRPr lang="en-US" altLang="ja-JP" dirty="0"/>
          </a:p>
        </p:txBody>
      </p:sp>
    </p:spTree>
    <p:extLst>
      <p:ext uri="{BB962C8B-B14F-4D97-AF65-F5344CB8AC3E}">
        <p14:creationId xmlns:p14="http://schemas.microsoft.com/office/powerpoint/2010/main" val="25469118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94284" y="28146"/>
            <a:ext cx="8964488" cy="936104"/>
          </a:xfrm>
        </p:spPr>
        <p:txBody>
          <a:bodyPr>
            <a:normAutofit/>
          </a:bodyPr>
          <a:lstStyle/>
          <a:p>
            <a:r>
              <a:rPr lang="ja-JP" altLang="en-US" sz="3600" dirty="0" smtClean="0">
                <a:solidFill>
                  <a:schemeClr val="tx2">
                    <a:lumMod val="50000"/>
                  </a:schemeClr>
                </a:solidFill>
              </a:rPr>
              <a:t>「役割の棚卸しリスト」（ワークシート②）</a:t>
            </a:r>
          </a:p>
        </p:txBody>
      </p:sp>
      <p:sp>
        <p:nvSpPr>
          <p:cNvPr id="21507" name="Rectangle 3"/>
          <p:cNvSpPr>
            <a:spLocks noGrp="1" noChangeArrowheads="1"/>
          </p:cNvSpPr>
          <p:nvPr>
            <p:ph type="body" idx="1"/>
          </p:nvPr>
        </p:nvSpPr>
        <p:spPr>
          <a:xfrm>
            <a:off x="323528" y="836712"/>
            <a:ext cx="8712968" cy="5112568"/>
          </a:xfrm>
          <a:noFill/>
        </p:spPr>
        <p:txBody>
          <a:bodyPr>
            <a:noAutofit/>
          </a:bodyPr>
          <a:lstStyle/>
          <a:p>
            <a:pPr>
              <a:buClr>
                <a:schemeClr val="accent5">
                  <a:lumMod val="75000"/>
                </a:schemeClr>
              </a:buClr>
              <a:buFont typeface="Wingdings" panose="05000000000000000000" pitchFamily="2" charset="2"/>
              <a:buChar char="l"/>
            </a:pPr>
            <a:r>
              <a:rPr lang="ja-JP" altLang="en-US" sz="2800" dirty="0" smtClean="0"/>
              <a:t>期待されている役割について、３つの視点（曖昧性、役割過重、役割葛藤）からチェックして下さい</a:t>
            </a:r>
            <a:endParaRPr lang="en-US" altLang="ja-JP" sz="2800" dirty="0" smtClean="0"/>
          </a:p>
          <a:p>
            <a:pPr lvl="1">
              <a:buClr>
                <a:schemeClr val="accent5">
                  <a:lumMod val="75000"/>
                </a:schemeClr>
              </a:buClr>
              <a:buFont typeface="Wingdings" panose="05000000000000000000" pitchFamily="2" charset="2"/>
              <a:buChar char="l"/>
            </a:pPr>
            <a:r>
              <a:rPr lang="ja-JP" altLang="en-US" dirty="0" smtClean="0"/>
              <a:t>期待</a:t>
            </a:r>
            <a:r>
              <a:rPr lang="ja-JP" altLang="en-US" dirty="0"/>
              <a:t>される役割に曖昧性がある場合は、該当するものに○を記入して</a:t>
            </a:r>
            <a:r>
              <a:rPr lang="ja-JP" altLang="en-US" dirty="0" smtClean="0"/>
              <a:t>下さい</a:t>
            </a:r>
            <a:endParaRPr lang="ja-JP" altLang="en-US" dirty="0"/>
          </a:p>
          <a:p>
            <a:pPr lvl="1">
              <a:buClr>
                <a:schemeClr val="accent5">
                  <a:lumMod val="75000"/>
                </a:schemeClr>
              </a:buClr>
              <a:buFont typeface="Wingdings" panose="05000000000000000000" pitchFamily="2" charset="2"/>
              <a:buChar char="l"/>
            </a:pPr>
            <a:r>
              <a:rPr lang="ja-JP" altLang="en-US" dirty="0"/>
              <a:t>役割が過重だと感じているものに順位を付けて</a:t>
            </a:r>
            <a:r>
              <a:rPr lang="ja-JP" altLang="en-US" dirty="0" smtClean="0"/>
              <a:t>下さい</a:t>
            </a:r>
            <a:endParaRPr lang="ja-JP" altLang="en-US" dirty="0"/>
          </a:p>
          <a:p>
            <a:pPr lvl="1">
              <a:buClr>
                <a:schemeClr val="accent5">
                  <a:lumMod val="75000"/>
                </a:schemeClr>
              </a:buClr>
              <a:buFont typeface="Wingdings" panose="05000000000000000000" pitchFamily="2" charset="2"/>
              <a:buChar char="l"/>
            </a:pPr>
            <a:r>
              <a:rPr lang="ja-JP" altLang="en-US" dirty="0"/>
              <a:t>また全ての役割の総和が自分でコントロールできるレベルを上回っている場合は、一番下の枠に◎を記入して</a:t>
            </a:r>
            <a:r>
              <a:rPr lang="ja-JP" altLang="en-US" dirty="0" smtClean="0"/>
              <a:t>下さい</a:t>
            </a:r>
            <a:endParaRPr lang="ja-JP" altLang="en-US" dirty="0"/>
          </a:p>
          <a:p>
            <a:pPr lvl="1">
              <a:buClr>
                <a:schemeClr val="accent5">
                  <a:lumMod val="75000"/>
                </a:schemeClr>
              </a:buClr>
              <a:buFont typeface="Wingdings" panose="05000000000000000000" pitchFamily="2" charset="2"/>
              <a:buChar char="l"/>
            </a:pPr>
            <a:r>
              <a:rPr lang="ja-JP" altLang="en-US" dirty="0"/>
              <a:t>役割に矛盾が生じている場合は葛藤している項目を線で結んで</a:t>
            </a:r>
            <a:r>
              <a:rPr lang="ja-JP" altLang="en-US" dirty="0" smtClean="0"/>
              <a:t>下さい</a:t>
            </a:r>
            <a:endParaRPr lang="ja-JP" altLang="en-US" dirty="0"/>
          </a:p>
        </p:txBody>
      </p:sp>
    </p:spTree>
    <p:extLst>
      <p:ext uri="{BB962C8B-B14F-4D97-AF65-F5344CB8AC3E}">
        <p14:creationId xmlns:p14="http://schemas.microsoft.com/office/powerpoint/2010/main" val="3936665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9512" y="1052736"/>
            <a:ext cx="8784976" cy="539130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accent1">
                  <a:lumMod val="20000"/>
                  <a:lumOff val="80000"/>
                </a:schemeClr>
              </a:solidFill>
            </a:endParaRPr>
          </a:p>
        </p:txBody>
      </p:sp>
      <p:sp>
        <p:nvSpPr>
          <p:cNvPr id="22530" name="Rectangle 2"/>
          <p:cNvSpPr>
            <a:spLocks noGrp="1" noChangeArrowheads="1"/>
          </p:cNvSpPr>
          <p:nvPr>
            <p:ph type="title"/>
          </p:nvPr>
        </p:nvSpPr>
        <p:spPr>
          <a:xfrm>
            <a:off x="251520" y="116632"/>
            <a:ext cx="8624888" cy="966936"/>
          </a:xfrm>
        </p:spPr>
        <p:txBody>
          <a:bodyPr>
            <a:normAutofit/>
          </a:bodyPr>
          <a:lstStyle/>
          <a:p>
            <a:r>
              <a:rPr lang="ja-JP" altLang="en-US" sz="4000" dirty="0" smtClean="0"/>
              <a:t>役割を考えた時の</a:t>
            </a:r>
            <a:r>
              <a:rPr lang="ja-JP" altLang="en-US" sz="4000" dirty="0"/>
              <a:t>３</a:t>
            </a:r>
            <a:r>
              <a:rPr lang="ja-JP" altLang="en-US" sz="4000" dirty="0" smtClean="0"/>
              <a:t>つの視点</a:t>
            </a:r>
            <a:endParaRPr lang="ja-JP" altLang="en-US" sz="3100" dirty="0" smtClean="0"/>
          </a:p>
        </p:txBody>
      </p:sp>
      <p:sp>
        <p:nvSpPr>
          <p:cNvPr id="22531" name="Rectangle 3"/>
          <p:cNvSpPr>
            <a:spLocks noGrp="1" noChangeArrowheads="1"/>
          </p:cNvSpPr>
          <p:nvPr>
            <p:ph type="body" idx="1"/>
          </p:nvPr>
        </p:nvSpPr>
        <p:spPr>
          <a:xfrm>
            <a:off x="179512" y="1232756"/>
            <a:ext cx="8856984" cy="5328592"/>
          </a:xfrm>
        </p:spPr>
        <p:txBody>
          <a:bodyPr>
            <a:noAutofit/>
          </a:bodyPr>
          <a:lstStyle/>
          <a:p>
            <a:pPr marL="0" indent="0" eaLnBrk="1" hangingPunct="1">
              <a:lnSpc>
                <a:spcPct val="80000"/>
              </a:lnSpc>
              <a:buClr>
                <a:schemeClr val="accent5">
                  <a:lumMod val="75000"/>
                </a:schemeClr>
              </a:buClr>
              <a:buNone/>
            </a:pPr>
            <a:r>
              <a:rPr lang="ja-JP" altLang="en-US" sz="2800" b="1" u="sng" dirty="0" smtClean="0"/>
              <a:t>役割曖昧性</a:t>
            </a:r>
          </a:p>
          <a:p>
            <a:pPr marL="457200" lvl="1" indent="0" eaLnBrk="1" hangingPunct="1">
              <a:lnSpc>
                <a:spcPct val="80000"/>
              </a:lnSpc>
              <a:buClr>
                <a:schemeClr val="accent5">
                  <a:lumMod val="75000"/>
                </a:schemeClr>
              </a:buClr>
              <a:buNone/>
            </a:pPr>
            <a:r>
              <a:rPr lang="ja-JP" altLang="en-US" sz="2400" dirty="0" smtClean="0"/>
              <a:t>相手からの期待がどの程度のものか、将来どう変わるか</a:t>
            </a:r>
            <a:endParaRPr lang="en-US" altLang="ja-JP" sz="2400" dirty="0" smtClean="0"/>
          </a:p>
          <a:p>
            <a:pPr marL="457200" lvl="1" indent="0" eaLnBrk="1" hangingPunct="1">
              <a:lnSpc>
                <a:spcPct val="80000"/>
              </a:lnSpc>
              <a:buClr>
                <a:schemeClr val="accent5">
                  <a:lumMod val="75000"/>
                </a:schemeClr>
              </a:buClr>
              <a:buNone/>
            </a:pPr>
            <a:r>
              <a:rPr lang="ja-JP" altLang="en-US" sz="2400" dirty="0" smtClean="0"/>
              <a:t>読みづらい</a:t>
            </a:r>
            <a:endParaRPr lang="en-US" altLang="ja-JP" sz="2400" dirty="0" smtClean="0"/>
          </a:p>
          <a:p>
            <a:pPr marL="457200" lvl="1" indent="0">
              <a:lnSpc>
                <a:spcPct val="80000"/>
              </a:lnSpc>
              <a:buClr>
                <a:schemeClr val="accent5">
                  <a:lumMod val="75000"/>
                </a:schemeClr>
              </a:buClr>
              <a:buNone/>
            </a:pPr>
            <a:r>
              <a:rPr lang="ja-JP" altLang="en-US" sz="2400" dirty="0" smtClean="0"/>
              <a:t>→期待</a:t>
            </a:r>
            <a:r>
              <a:rPr lang="ja-JP" altLang="en-US" sz="2400" dirty="0"/>
              <a:t>される役割に曖昧性がある場合は、該当するものに○を記入</a:t>
            </a:r>
            <a:r>
              <a:rPr lang="ja-JP" altLang="en-US" sz="2400" dirty="0" smtClean="0"/>
              <a:t>します</a:t>
            </a:r>
          </a:p>
          <a:p>
            <a:pPr marL="0" indent="0" eaLnBrk="1" hangingPunct="1">
              <a:lnSpc>
                <a:spcPct val="80000"/>
              </a:lnSpc>
              <a:buClr>
                <a:schemeClr val="accent5">
                  <a:lumMod val="75000"/>
                </a:schemeClr>
              </a:buClr>
              <a:buNone/>
            </a:pPr>
            <a:r>
              <a:rPr lang="ja-JP" altLang="en-US" sz="2800" b="1" u="sng" dirty="0" smtClean="0"/>
              <a:t>役割過重</a:t>
            </a:r>
          </a:p>
          <a:p>
            <a:pPr marL="457200" lvl="1" indent="0" eaLnBrk="1" hangingPunct="1">
              <a:lnSpc>
                <a:spcPct val="80000"/>
              </a:lnSpc>
              <a:buClr>
                <a:schemeClr val="accent5">
                  <a:lumMod val="75000"/>
                </a:schemeClr>
              </a:buClr>
              <a:buNone/>
            </a:pPr>
            <a:r>
              <a:rPr lang="ja-JP" altLang="en-US" sz="2400" dirty="0" smtClean="0"/>
              <a:t>相手からの期待を全て集めると自分のコントロールできるレベルを上回っている</a:t>
            </a:r>
            <a:endParaRPr lang="en-US" altLang="ja-JP" sz="2400" dirty="0" smtClean="0"/>
          </a:p>
          <a:p>
            <a:pPr marL="457200" lvl="1" indent="0">
              <a:lnSpc>
                <a:spcPct val="80000"/>
              </a:lnSpc>
              <a:buClr>
                <a:schemeClr val="accent5">
                  <a:lumMod val="75000"/>
                </a:schemeClr>
              </a:buClr>
              <a:buNone/>
            </a:pPr>
            <a:r>
              <a:rPr lang="ja-JP" altLang="en-US" sz="2400" dirty="0"/>
              <a:t>→役割過重は、期待が大きいと感じている順を数字で記入します。全ての役割の総和が自分のコントロールできるレベルを上回っている場合は、一番下の列に◎を記入</a:t>
            </a:r>
            <a:r>
              <a:rPr lang="ja-JP" altLang="en-US" sz="2400" dirty="0" smtClean="0"/>
              <a:t>します</a:t>
            </a:r>
          </a:p>
          <a:p>
            <a:pPr marL="0" indent="0" eaLnBrk="1" hangingPunct="1">
              <a:lnSpc>
                <a:spcPct val="80000"/>
              </a:lnSpc>
              <a:buClr>
                <a:schemeClr val="accent5">
                  <a:lumMod val="75000"/>
                </a:schemeClr>
              </a:buClr>
              <a:buNone/>
            </a:pPr>
            <a:r>
              <a:rPr lang="ja-JP" altLang="en-US" sz="2800" b="1" u="sng" dirty="0" smtClean="0"/>
              <a:t>役割葛藤</a:t>
            </a:r>
          </a:p>
          <a:p>
            <a:pPr marL="457200" lvl="1" indent="0" eaLnBrk="1" hangingPunct="1">
              <a:lnSpc>
                <a:spcPct val="80000"/>
              </a:lnSpc>
              <a:buClr>
                <a:schemeClr val="accent5">
                  <a:lumMod val="75000"/>
                </a:schemeClr>
              </a:buClr>
              <a:buNone/>
            </a:pPr>
            <a:r>
              <a:rPr lang="ja-JP" altLang="en-US" sz="2400" dirty="0"/>
              <a:t>２</a:t>
            </a:r>
            <a:r>
              <a:rPr lang="ja-JP" altLang="en-US" sz="2400" dirty="0" smtClean="0"/>
              <a:t>人以上の関係者、２つ以上の役割が互いに矛盾しあっている</a:t>
            </a:r>
            <a:endParaRPr lang="en-US" altLang="ja-JP" sz="2400" dirty="0" smtClean="0"/>
          </a:p>
          <a:p>
            <a:pPr marL="457200" lvl="1" indent="0">
              <a:lnSpc>
                <a:spcPct val="80000"/>
              </a:lnSpc>
              <a:buClr>
                <a:schemeClr val="accent5">
                  <a:lumMod val="75000"/>
                </a:schemeClr>
              </a:buClr>
              <a:buNone/>
            </a:pPr>
            <a:r>
              <a:rPr lang="ja-JP" altLang="en-US" sz="2400" dirty="0" smtClean="0"/>
              <a:t>→</a:t>
            </a:r>
            <a:r>
              <a:rPr lang="ja-JP" altLang="en-US" sz="2400" dirty="0"/>
              <a:t>役割葛藤は、葛藤しあう項目を線で結んで</a:t>
            </a:r>
            <a:r>
              <a:rPr lang="ja-JP" altLang="en-US" sz="2400" dirty="0" smtClean="0"/>
              <a:t>みましょう</a:t>
            </a:r>
            <a:endParaRPr lang="en-US" altLang="ja-JP" sz="2400" dirty="0"/>
          </a:p>
        </p:txBody>
      </p:sp>
      <p:sp>
        <p:nvSpPr>
          <p:cNvPr id="5" name="テキスト ボックス 4"/>
          <p:cNvSpPr txBox="1"/>
          <p:nvPr/>
        </p:nvSpPr>
        <p:spPr>
          <a:xfrm>
            <a:off x="3336365" y="6444044"/>
            <a:ext cx="5628123" cy="253916"/>
          </a:xfrm>
          <a:prstGeom prst="rect">
            <a:avLst/>
          </a:prstGeom>
          <a:noFill/>
        </p:spPr>
        <p:txBody>
          <a:bodyPr wrap="square" rtlCol="0">
            <a:spAutoFit/>
          </a:bodyPr>
          <a:lstStyle/>
          <a:p>
            <a:r>
              <a:rPr lang="ja-JP" altLang="en-US" sz="1050" dirty="0">
                <a:latin typeface="+mn-ea"/>
              </a:rPr>
              <a:t>出典</a:t>
            </a:r>
            <a:r>
              <a:rPr kumimoji="1" lang="ja-JP" altLang="en-US" sz="1050" dirty="0" smtClean="0">
                <a:latin typeface="+mn-ea"/>
              </a:rPr>
              <a:t>：エドガーＨ．シャイン：「キャリア・</a:t>
            </a:r>
            <a:r>
              <a:rPr lang="ja-JP" altLang="en-US" sz="1050" dirty="0">
                <a:latin typeface="+mn-ea"/>
              </a:rPr>
              <a:t>マネジメント</a:t>
            </a:r>
            <a:r>
              <a:rPr kumimoji="1" lang="ja-JP" altLang="en-US" sz="1050" dirty="0" smtClean="0">
                <a:latin typeface="+mn-ea"/>
              </a:rPr>
              <a:t>　</a:t>
            </a:r>
            <a:r>
              <a:rPr lang="ja-JP" altLang="en-US" sz="1050" dirty="0" smtClean="0">
                <a:latin typeface="+mn-ea"/>
              </a:rPr>
              <a:t>変わり続ける仕事とキャリア</a:t>
            </a:r>
            <a:r>
              <a:rPr kumimoji="1" lang="ja-JP" altLang="en-US" sz="1050" dirty="0" smtClean="0">
                <a:latin typeface="+mn-ea"/>
              </a:rPr>
              <a:t>」白桃書房（</a:t>
            </a:r>
            <a:r>
              <a:rPr kumimoji="1" lang="en-US" altLang="ja-JP" sz="1050" dirty="0" smtClean="0">
                <a:latin typeface="+mn-ea"/>
              </a:rPr>
              <a:t>20</a:t>
            </a:r>
            <a:r>
              <a:rPr lang="en-US" altLang="ja-JP" sz="1050" dirty="0" smtClean="0">
                <a:latin typeface="+mn-ea"/>
              </a:rPr>
              <a:t>15</a:t>
            </a:r>
            <a:r>
              <a:rPr lang="ja-JP" altLang="en-US" sz="1050" dirty="0" smtClean="0">
                <a:latin typeface="+mn-ea"/>
              </a:rPr>
              <a:t>）</a:t>
            </a:r>
            <a:r>
              <a:rPr kumimoji="1" lang="ja-JP" altLang="en-US" sz="1050" dirty="0" smtClean="0">
                <a:latin typeface="+mn-ea"/>
              </a:rPr>
              <a:t>　　</a:t>
            </a:r>
            <a:endParaRPr kumimoji="1" lang="ja-JP" altLang="en-US" sz="1050" dirty="0">
              <a:latin typeface="+mn-ea"/>
            </a:endParaRPr>
          </a:p>
        </p:txBody>
      </p:sp>
    </p:spTree>
    <p:extLst>
      <p:ext uri="{BB962C8B-B14F-4D97-AF65-F5344CB8AC3E}">
        <p14:creationId xmlns:p14="http://schemas.microsoft.com/office/powerpoint/2010/main" val="26088285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95536" y="332656"/>
            <a:ext cx="9144000" cy="1315616"/>
          </a:xfrm>
        </p:spPr>
        <p:txBody>
          <a:bodyPr>
            <a:normAutofit/>
          </a:bodyPr>
          <a:lstStyle/>
          <a:p>
            <a:pPr algn="l" eaLnBrk="1" hangingPunct="1"/>
            <a:r>
              <a:rPr lang="ja-JP" altLang="en-US" sz="4000" dirty="0" smtClean="0"/>
              <a:t>「役割の棚卸しリスト」（ワークシート②）</a:t>
            </a:r>
            <a:endParaRPr lang="ja-JP" altLang="en-US" sz="3600" dirty="0" smtClean="0"/>
          </a:p>
        </p:txBody>
      </p:sp>
      <p:sp>
        <p:nvSpPr>
          <p:cNvPr id="11267" name="Rectangle 3"/>
          <p:cNvSpPr>
            <a:spLocks noGrp="1" noChangeArrowheads="1"/>
          </p:cNvSpPr>
          <p:nvPr>
            <p:ph type="body" idx="1"/>
          </p:nvPr>
        </p:nvSpPr>
        <p:spPr>
          <a:xfrm>
            <a:off x="467544" y="2060848"/>
            <a:ext cx="8136904" cy="1872208"/>
          </a:xfrm>
          <a:noFill/>
        </p:spPr>
        <p:txBody>
          <a:bodyPr>
            <a:normAutofit/>
          </a:bodyPr>
          <a:lstStyle/>
          <a:p>
            <a:pPr eaLnBrk="1" hangingPunct="1">
              <a:buClr>
                <a:schemeClr val="accent5">
                  <a:lumMod val="75000"/>
                </a:schemeClr>
              </a:buClr>
              <a:buFont typeface="Wingdings" panose="05000000000000000000" pitchFamily="2" charset="2"/>
              <a:buChar char="l"/>
            </a:pPr>
            <a:endParaRPr lang="en-US" altLang="ja-JP" dirty="0"/>
          </a:p>
          <a:p>
            <a:pPr eaLnBrk="1" hangingPunct="1">
              <a:buClr>
                <a:schemeClr val="accent5">
                  <a:lumMod val="75000"/>
                </a:schemeClr>
              </a:buClr>
              <a:buFont typeface="Wingdings" panose="05000000000000000000" pitchFamily="2" charset="2"/>
              <a:buChar char="l"/>
            </a:pPr>
            <a:endParaRPr lang="en-US" altLang="ja-JP" dirty="0" smtClean="0"/>
          </a:p>
          <a:p>
            <a:pPr eaLnBrk="1" hangingPunct="1">
              <a:buClr>
                <a:schemeClr val="accent5">
                  <a:lumMod val="75000"/>
                </a:schemeClr>
              </a:buClr>
              <a:buFont typeface="Wingdings" panose="05000000000000000000" pitchFamily="2" charset="2"/>
              <a:buChar char="l"/>
            </a:pPr>
            <a:endParaRPr lang="en-US" altLang="ja-JP" dirty="0"/>
          </a:p>
          <a:p>
            <a:pPr eaLnBrk="1" hangingPunct="1">
              <a:buClr>
                <a:schemeClr val="accent5">
                  <a:lumMod val="75000"/>
                </a:schemeClr>
              </a:buClr>
              <a:buFont typeface="Wingdings" panose="05000000000000000000" pitchFamily="2" charset="2"/>
              <a:buChar char="l"/>
            </a:pPr>
            <a:endParaRPr lang="en-US" altLang="ja-JP" dirty="0" smtClean="0"/>
          </a:p>
          <a:p>
            <a:pPr eaLnBrk="1" hangingPunct="1">
              <a:buClr>
                <a:schemeClr val="accent5">
                  <a:lumMod val="75000"/>
                </a:schemeClr>
              </a:buClr>
              <a:buFont typeface="Wingdings" panose="05000000000000000000" pitchFamily="2" charset="2"/>
              <a:buChar char="l"/>
            </a:pPr>
            <a:endParaRPr lang="en-US" altLang="ja-JP" dirty="0"/>
          </a:p>
          <a:p>
            <a:pPr eaLnBrk="1" hangingPunct="1">
              <a:buClr>
                <a:schemeClr val="accent5">
                  <a:lumMod val="75000"/>
                </a:schemeClr>
              </a:buClr>
              <a:buFont typeface="Wingdings" panose="05000000000000000000" pitchFamily="2" charset="2"/>
              <a:buChar char="l"/>
            </a:pPr>
            <a:endParaRPr lang="en-US" altLang="ja-JP" dirty="0" smtClean="0"/>
          </a:p>
          <a:p>
            <a:pPr eaLnBrk="1" hangingPunct="1">
              <a:buClr>
                <a:schemeClr val="accent5">
                  <a:lumMod val="75000"/>
                </a:schemeClr>
              </a:buClr>
              <a:buFont typeface="Wingdings" panose="05000000000000000000" pitchFamily="2" charset="2"/>
              <a:buChar char="l"/>
            </a:pPr>
            <a:endParaRPr lang="en-US" altLang="ja-JP" dirty="0"/>
          </a:p>
          <a:p>
            <a:pPr marL="0" indent="0" eaLnBrk="1" hangingPunct="1">
              <a:buClr>
                <a:schemeClr val="accent5">
                  <a:lumMod val="75000"/>
                </a:schemeClr>
              </a:buClr>
              <a:buNone/>
            </a:pPr>
            <a:endParaRPr lang="en-US" altLang="ja-JP" dirty="0" smtClean="0"/>
          </a:p>
        </p:txBody>
      </p:sp>
      <p:sp>
        <p:nvSpPr>
          <p:cNvPr id="4" name="コンテンツ プレースホルダー 2"/>
          <p:cNvSpPr txBox="1">
            <a:spLocks/>
          </p:cNvSpPr>
          <p:nvPr/>
        </p:nvSpPr>
        <p:spPr>
          <a:xfrm>
            <a:off x="325868" y="1700808"/>
            <a:ext cx="8638620" cy="515719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Clr>
                <a:schemeClr val="accent5">
                  <a:lumMod val="75000"/>
                </a:schemeClr>
              </a:buClr>
              <a:buFont typeface="Wingdings" panose="05000000000000000000" pitchFamily="2" charset="2"/>
              <a:buChar char="l"/>
            </a:pPr>
            <a:r>
              <a:rPr lang="ja-JP" altLang="en-US" dirty="0" smtClean="0"/>
              <a:t>３つの視点からみた課題はありますか</a:t>
            </a:r>
            <a:endParaRPr lang="en-US" altLang="ja-JP" dirty="0" smtClean="0"/>
          </a:p>
          <a:p>
            <a:pPr marL="0" indent="0">
              <a:buClr>
                <a:schemeClr val="accent5">
                  <a:lumMod val="75000"/>
                </a:schemeClr>
              </a:buClr>
              <a:buNone/>
            </a:pPr>
            <a:r>
              <a:rPr lang="ja-JP" altLang="en-US" dirty="0"/>
              <a:t>　</a:t>
            </a:r>
            <a:r>
              <a:rPr lang="ja-JP" altLang="en-US" dirty="0" smtClean="0"/>
              <a:t>その対処方法で考えられるものはありますか</a:t>
            </a:r>
            <a:endParaRPr lang="en-US" altLang="ja-JP" dirty="0" smtClean="0"/>
          </a:p>
          <a:p>
            <a:pPr marL="0" indent="0">
              <a:buClr>
                <a:schemeClr val="accent5">
                  <a:lumMod val="75000"/>
                </a:schemeClr>
              </a:buClr>
              <a:buNone/>
            </a:pPr>
            <a:r>
              <a:rPr lang="ja-JP" altLang="en-US" dirty="0" smtClean="0"/>
              <a:t>　</a:t>
            </a:r>
            <a:endParaRPr lang="en-US" altLang="ja-JP" dirty="0" smtClean="0"/>
          </a:p>
          <a:p>
            <a:pPr>
              <a:buClr>
                <a:schemeClr val="accent5">
                  <a:lumMod val="75000"/>
                </a:schemeClr>
              </a:buClr>
              <a:buFont typeface="Wingdings" panose="05000000000000000000" pitchFamily="2" charset="2"/>
              <a:buChar char="l"/>
            </a:pPr>
            <a:r>
              <a:rPr lang="ja-JP" altLang="en-US" dirty="0" smtClean="0"/>
              <a:t>周囲からの期待に応えるために、今の自分に足りないもの、今後の自分に必要だと思うものは何ですか</a:t>
            </a:r>
            <a:endParaRPr lang="en-US" altLang="ja-JP" dirty="0" smtClean="0"/>
          </a:p>
          <a:p>
            <a:pPr marL="0" indent="0">
              <a:buClr>
                <a:schemeClr val="accent5">
                  <a:lumMod val="75000"/>
                </a:schemeClr>
              </a:buClr>
              <a:buNone/>
            </a:pPr>
            <a:endParaRPr lang="en-US" altLang="ja-JP" dirty="0"/>
          </a:p>
          <a:p>
            <a:pPr marL="0" indent="0">
              <a:buClr>
                <a:schemeClr val="accent5">
                  <a:lumMod val="75000"/>
                </a:schemeClr>
              </a:buClr>
              <a:buNone/>
            </a:pPr>
            <a:endParaRPr lang="en-US" altLang="ja-JP" dirty="0"/>
          </a:p>
        </p:txBody>
      </p:sp>
    </p:spTree>
    <p:extLst>
      <p:ext uri="{BB962C8B-B14F-4D97-AF65-F5344CB8AC3E}">
        <p14:creationId xmlns:p14="http://schemas.microsoft.com/office/powerpoint/2010/main" val="32135393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57150">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1629</Words>
  <Application>Microsoft Office PowerPoint</Application>
  <PresentationFormat>画面に合わせる (4:3)</PresentationFormat>
  <Paragraphs>185</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キャリア講座 　～役割について振り返ろう～</vt:lpstr>
      <vt:lpstr>キャリアについて考える</vt:lpstr>
      <vt:lpstr>PowerPoint プレゼンテーション</vt:lpstr>
      <vt:lpstr>役割ネットワーク</vt:lpstr>
      <vt:lpstr>「役割ネットワーク」（ワークシート①）</vt:lpstr>
      <vt:lpstr>「役割の棚卸しリスト」（ワークシート②）</vt:lpstr>
      <vt:lpstr>「役割の棚卸しリスト」（ワークシート②）</vt:lpstr>
      <vt:lpstr>役割を考えた時の３つの視点</vt:lpstr>
      <vt:lpstr>「役割の棚卸しリスト」（ワークシート②）</vt:lpstr>
      <vt:lpstr>役割について話し合ってみましょう</vt:lpstr>
      <vt:lpstr>ま と 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2017-10-19T23:57:00Z</dcterms:created>
  <dcterms:modified xsi:type="dcterms:W3CDTF">2018-01-16T06:54:34Z</dcterms:modified>
</cp:coreProperties>
</file>