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8"/>
  </p:notesMasterIdLst>
  <p:handoutMasterIdLst>
    <p:handoutMasterId r:id="rId19"/>
  </p:handoutMasterIdLst>
  <p:sldIdLst>
    <p:sldId id="257" r:id="rId2"/>
    <p:sldId id="258" r:id="rId3"/>
    <p:sldId id="276" r:id="rId4"/>
    <p:sldId id="265" r:id="rId5"/>
    <p:sldId id="266" r:id="rId6"/>
    <p:sldId id="278" r:id="rId7"/>
    <p:sldId id="284" r:id="rId8"/>
    <p:sldId id="268" r:id="rId9"/>
    <p:sldId id="281" r:id="rId10"/>
    <p:sldId id="271" r:id="rId11"/>
    <p:sldId id="272" r:id="rId12"/>
    <p:sldId id="273" r:id="rId13"/>
    <p:sldId id="274" r:id="rId14"/>
    <p:sldId id="275" r:id="rId15"/>
    <p:sldId id="277" r:id="rId16"/>
    <p:sldId id="279" r:id="rId17"/>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48645" autoAdjust="0"/>
  </p:normalViewPr>
  <p:slideViewPr>
    <p:cSldViewPr>
      <p:cViewPr varScale="1">
        <p:scale>
          <a:sx n="50" d="100"/>
          <a:sy n="50" d="100"/>
        </p:scale>
        <p:origin x="-1740" y="-96"/>
      </p:cViewPr>
      <p:guideLst>
        <p:guide orient="horz" pos="2160"/>
        <p:guide pos="2880"/>
      </p:guideLst>
    </p:cSldViewPr>
  </p:slideViewPr>
  <p:notesTextViewPr>
    <p:cViewPr>
      <p:scale>
        <a:sx n="1" d="1"/>
        <a:sy n="1" d="1"/>
      </p:scale>
      <p:origin x="0" y="0"/>
    </p:cViewPr>
  </p:notesTextViewPr>
  <p:notesViewPr>
    <p:cSldViewPr>
      <p:cViewPr varScale="1">
        <p:scale>
          <a:sx n="79" d="100"/>
          <a:sy n="79" d="100"/>
        </p:scale>
        <p:origin x="-2004" y="-66"/>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55149A9-2B38-4176-A614-FE24F7911D2E}" type="doc">
      <dgm:prSet loTypeId="urn:microsoft.com/office/officeart/2005/8/layout/venn1" loCatId="relationship" qsTypeId="urn:microsoft.com/office/officeart/2005/8/quickstyle/3d1" qsCatId="3D" csTypeId="urn:microsoft.com/office/officeart/2005/8/colors/colorful5" csCatId="colorful" phldr="1"/>
      <dgm:spPr/>
    </dgm:pt>
    <dgm:pt modelId="{A9EC072C-41AF-42D1-BFCD-5E4A2BC728B6}">
      <dgm:prSet phldrT="[テキスト]" custT="1"/>
      <dgm:spPr/>
      <dgm:t>
        <a:bodyPr/>
        <a:lstStyle/>
        <a:p>
          <a:r>
            <a:rPr kumimoji="1" lang="ja-JP" altLang="en-US" sz="2400" dirty="0" smtClean="0"/>
            <a:t>動機・欲求</a:t>
          </a:r>
          <a:endParaRPr kumimoji="1" lang="en-US" altLang="ja-JP" sz="2400" dirty="0" smtClean="0"/>
        </a:p>
        <a:p>
          <a:r>
            <a:rPr kumimoji="1" lang="ja-JP" altLang="en-US" sz="2400" dirty="0" smtClean="0"/>
            <a:t>（</a:t>
          </a:r>
          <a:r>
            <a:rPr kumimoji="1" lang="en-US" altLang="ja-JP" sz="2400" dirty="0" smtClean="0"/>
            <a:t>want,will</a:t>
          </a:r>
          <a:r>
            <a:rPr kumimoji="1" lang="ja-JP" altLang="en-US" sz="2400" dirty="0" smtClean="0"/>
            <a:t>）</a:t>
          </a:r>
          <a:endParaRPr kumimoji="1" lang="ja-JP" altLang="en-US" sz="2400" dirty="0"/>
        </a:p>
      </dgm:t>
    </dgm:pt>
    <dgm:pt modelId="{67C51F8F-FB52-44DF-9A7A-0BB22B9901B7}" type="parTrans" cxnId="{4BC8336D-EB49-4AAF-AB09-37FE0A6420DB}">
      <dgm:prSet/>
      <dgm:spPr/>
      <dgm:t>
        <a:bodyPr/>
        <a:lstStyle/>
        <a:p>
          <a:endParaRPr kumimoji="1" lang="ja-JP" altLang="en-US"/>
        </a:p>
      </dgm:t>
    </dgm:pt>
    <dgm:pt modelId="{9505D0FA-8AD7-44A9-A12B-939FB29E9910}" type="sibTrans" cxnId="{4BC8336D-EB49-4AAF-AB09-37FE0A6420DB}">
      <dgm:prSet/>
      <dgm:spPr/>
      <dgm:t>
        <a:bodyPr/>
        <a:lstStyle/>
        <a:p>
          <a:endParaRPr kumimoji="1" lang="ja-JP" altLang="en-US"/>
        </a:p>
      </dgm:t>
    </dgm:pt>
    <dgm:pt modelId="{C413F87F-ED37-4F98-96FB-3F1D728FEB3A}">
      <dgm:prSet phldrT="[テキスト]" custT="1"/>
      <dgm:spPr/>
      <dgm:t>
        <a:bodyPr/>
        <a:lstStyle/>
        <a:p>
          <a:endParaRPr kumimoji="1" lang="en-US" altLang="ja-JP" sz="2400" dirty="0" smtClean="0"/>
        </a:p>
        <a:p>
          <a:r>
            <a:rPr kumimoji="1" lang="ja-JP" altLang="en-US" sz="2400" dirty="0" smtClean="0"/>
            <a:t>価値観</a:t>
          </a:r>
          <a:endParaRPr kumimoji="1" lang="en-US" altLang="ja-JP" sz="2400" dirty="0" smtClean="0"/>
        </a:p>
        <a:p>
          <a:r>
            <a:rPr kumimoji="1" lang="ja-JP" altLang="en-US" sz="2400" dirty="0" smtClean="0"/>
            <a:t>（</a:t>
          </a:r>
          <a:r>
            <a:rPr kumimoji="1" lang="en-US" altLang="ja-JP" sz="2400" dirty="0" smtClean="0"/>
            <a:t>Value</a:t>
          </a:r>
          <a:r>
            <a:rPr kumimoji="1" lang="ja-JP" altLang="en-US" sz="2400" dirty="0" smtClean="0"/>
            <a:t>）</a:t>
          </a:r>
          <a:endParaRPr kumimoji="1" lang="ja-JP" altLang="en-US" sz="2400" dirty="0"/>
        </a:p>
      </dgm:t>
    </dgm:pt>
    <dgm:pt modelId="{838AD2CB-C20E-4EC5-820E-A3CD62598AE1}" type="parTrans" cxnId="{4D145D01-2829-4147-921C-4CEA7CEA3E5D}">
      <dgm:prSet/>
      <dgm:spPr/>
      <dgm:t>
        <a:bodyPr/>
        <a:lstStyle/>
        <a:p>
          <a:endParaRPr kumimoji="1" lang="ja-JP" altLang="en-US"/>
        </a:p>
      </dgm:t>
    </dgm:pt>
    <dgm:pt modelId="{FA4C25DE-26AB-48F3-A841-08CE6CBA3816}" type="sibTrans" cxnId="{4D145D01-2829-4147-921C-4CEA7CEA3E5D}">
      <dgm:prSet/>
      <dgm:spPr/>
      <dgm:t>
        <a:bodyPr/>
        <a:lstStyle/>
        <a:p>
          <a:endParaRPr kumimoji="1" lang="ja-JP" altLang="en-US"/>
        </a:p>
      </dgm:t>
    </dgm:pt>
    <dgm:pt modelId="{ADB784AD-E16E-4C94-A90C-1B80A5DBF7F4}">
      <dgm:prSet phldrT="[テキスト]" custT="1"/>
      <dgm:spPr/>
      <dgm:t>
        <a:bodyPr/>
        <a:lstStyle/>
        <a:p>
          <a:endParaRPr kumimoji="1" lang="en-US" altLang="ja-JP" sz="2400" dirty="0" smtClean="0"/>
        </a:p>
        <a:p>
          <a:r>
            <a:rPr kumimoji="1" lang="ja-JP" altLang="en-US" sz="2400" dirty="0" smtClean="0"/>
            <a:t>スキル・能力</a:t>
          </a:r>
          <a:endParaRPr kumimoji="1" lang="en-US" altLang="ja-JP" sz="2400" dirty="0" smtClean="0"/>
        </a:p>
        <a:p>
          <a:r>
            <a:rPr kumimoji="1" lang="ja-JP" altLang="en-US" sz="2400" dirty="0" smtClean="0"/>
            <a:t>（</a:t>
          </a:r>
          <a:r>
            <a:rPr kumimoji="1" lang="en-US" altLang="ja-JP" sz="2400" dirty="0" smtClean="0"/>
            <a:t>can</a:t>
          </a:r>
          <a:r>
            <a:rPr kumimoji="1" lang="ja-JP" altLang="en-US" sz="2400" dirty="0" smtClean="0"/>
            <a:t>）</a:t>
          </a:r>
          <a:endParaRPr kumimoji="1" lang="ja-JP" altLang="en-US" sz="2400" dirty="0"/>
        </a:p>
      </dgm:t>
    </dgm:pt>
    <dgm:pt modelId="{EDC14144-064B-4905-97EA-77ACF6628D4C}" type="parTrans" cxnId="{583E6851-0F13-444C-874F-E082A58674BC}">
      <dgm:prSet/>
      <dgm:spPr/>
      <dgm:t>
        <a:bodyPr/>
        <a:lstStyle/>
        <a:p>
          <a:endParaRPr kumimoji="1" lang="ja-JP" altLang="en-US"/>
        </a:p>
      </dgm:t>
    </dgm:pt>
    <dgm:pt modelId="{D28F1F36-D6B7-4BCF-827B-00187F0C2833}" type="sibTrans" cxnId="{583E6851-0F13-444C-874F-E082A58674BC}">
      <dgm:prSet/>
      <dgm:spPr/>
      <dgm:t>
        <a:bodyPr/>
        <a:lstStyle/>
        <a:p>
          <a:endParaRPr kumimoji="1" lang="ja-JP" altLang="en-US"/>
        </a:p>
      </dgm:t>
    </dgm:pt>
    <dgm:pt modelId="{51F7396A-CC62-4DE7-B61B-D9D485359FAF}" type="pres">
      <dgm:prSet presAssocID="{E55149A9-2B38-4176-A614-FE24F7911D2E}" presName="compositeShape" presStyleCnt="0">
        <dgm:presLayoutVars>
          <dgm:chMax val="7"/>
          <dgm:dir/>
          <dgm:resizeHandles val="exact"/>
        </dgm:presLayoutVars>
      </dgm:prSet>
      <dgm:spPr/>
    </dgm:pt>
    <dgm:pt modelId="{F2C24892-D51F-4E35-AEF9-B35E5DA05EB9}" type="pres">
      <dgm:prSet presAssocID="{A9EC072C-41AF-42D1-BFCD-5E4A2BC728B6}" presName="circ1" presStyleLbl="vennNode1" presStyleIdx="0" presStyleCnt="3"/>
      <dgm:spPr/>
      <dgm:t>
        <a:bodyPr/>
        <a:lstStyle/>
        <a:p>
          <a:endParaRPr kumimoji="1" lang="ja-JP" altLang="en-US"/>
        </a:p>
      </dgm:t>
    </dgm:pt>
    <dgm:pt modelId="{D00492F5-2A82-4C12-95DE-C5CF81059DBF}" type="pres">
      <dgm:prSet presAssocID="{A9EC072C-41AF-42D1-BFCD-5E4A2BC728B6}" presName="circ1Tx" presStyleLbl="revTx" presStyleIdx="0" presStyleCnt="0">
        <dgm:presLayoutVars>
          <dgm:chMax val="0"/>
          <dgm:chPref val="0"/>
          <dgm:bulletEnabled val="1"/>
        </dgm:presLayoutVars>
      </dgm:prSet>
      <dgm:spPr/>
      <dgm:t>
        <a:bodyPr/>
        <a:lstStyle/>
        <a:p>
          <a:endParaRPr kumimoji="1" lang="ja-JP" altLang="en-US"/>
        </a:p>
      </dgm:t>
    </dgm:pt>
    <dgm:pt modelId="{F473526A-C5C5-422D-892B-5B6DA605606B}" type="pres">
      <dgm:prSet presAssocID="{C413F87F-ED37-4F98-96FB-3F1D728FEB3A}" presName="circ2" presStyleLbl="vennNode1" presStyleIdx="1" presStyleCnt="3"/>
      <dgm:spPr/>
      <dgm:t>
        <a:bodyPr/>
        <a:lstStyle/>
        <a:p>
          <a:endParaRPr kumimoji="1" lang="ja-JP" altLang="en-US"/>
        </a:p>
      </dgm:t>
    </dgm:pt>
    <dgm:pt modelId="{933CED6F-24DB-4F92-8105-9C273DD29D63}" type="pres">
      <dgm:prSet presAssocID="{C413F87F-ED37-4F98-96FB-3F1D728FEB3A}" presName="circ2Tx" presStyleLbl="revTx" presStyleIdx="0" presStyleCnt="0">
        <dgm:presLayoutVars>
          <dgm:chMax val="0"/>
          <dgm:chPref val="0"/>
          <dgm:bulletEnabled val="1"/>
        </dgm:presLayoutVars>
      </dgm:prSet>
      <dgm:spPr/>
      <dgm:t>
        <a:bodyPr/>
        <a:lstStyle/>
        <a:p>
          <a:endParaRPr kumimoji="1" lang="ja-JP" altLang="en-US"/>
        </a:p>
      </dgm:t>
    </dgm:pt>
    <dgm:pt modelId="{A96F5B4A-FD49-4571-9376-6C46E0332E29}" type="pres">
      <dgm:prSet presAssocID="{ADB784AD-E16E-4C94-A90C-1B80A5DBF7F4}" presName="circ3" presStyleLbl="vennNode1" presStyleIdx="2" presStyleCnt="3"/>
      <dgm:spPr/>
      <dgm:t>
        <a:bodyPr/>
        <a:lstStyle/>
        <a:p>
          <a:endParaRPr kumimoji="1" lang="ja-JP" altLang="en-US"/>
        </a:p>
      </dgm:t>
    </dgm:pt>
    <dgm:pt modelId="{9BE123CB-C165-4C88-9BCC-7D2BFB2AAE6B}" type="pres">
      <dgm:prSet presAssocID="{ADB784AD-E16E-4C94-A90C-1B80A5DBF7F4}" presName="circ3Tx" presStyleLbl="revTx" presStyleIdx="0" presStyleCnt="0">
        <dgm:presLayoutVars>
          <dgm:chMax val="0"/>
          <dgm:chPref val="0"/>
          <dgm:bulletEnabled val="1"/>
        </dgm:presLayoutVars>
      </dgm:prSet>
      <dgm:spPr/>
      <dgm:t>
        <a:bodyPr/>
        <a:lstStyle/>
        <a:p>
          <a:endParaRPr kumimoji="1" lang="ja-JP" altLang="en-US"/>
        </a:p>
      </dgm:t>
    </dgm:pt>
  </dgm:ptLst>
  <dgm:cxnLst>
    <dgm:cxn modelId="{4FA620A6-8373-453E-97F9-0E49CB3536D6}" type="presOf" srcId="{ADB784AD-E16E-4C94-A90C-1B80A5DBF7F4}" destId="{A96F5B4A-FD49-4571-9376-6C46E0332E29}" srcOrd="0" destOrd="0" presId="urn:microsoft.com/office/officeart/2005/8/layout/venn1"/>
    <dgm:cxn modelId="{54CCFBED-99E3-430E-BD87-B7AF624F4E7B}" type="presOf" srcId="{ADB784AD-E16E-4C94-A90C-1B80A5DBF7F4}" destId="{9BE123CB-C165-4C88-9BCC-7D2BFB2AAE6B}" srcOrd="1" destOrd="0" presId="urn:microsoft.com/office/officeart/2005/8/layout/venn1"/>
    <dgm:cxn modelId="{4D145D01-2829-4147-921C-4CEA7CEA3E5D}" srcId="{E55149A9-2B38-4176-A614-FE24F7911D2E}" destId="{C413F87F-ED37-4F98-96FB-3F1D728FEB3A}" srcOrd="1" destOrd="0" parTransId="{838AD2CB-C20E-4EC5-820E-A3CD62598AE1}" sibTransId="{FA4C25DE-26AB-48F3-A841-08CE6CBA3816}"/>
    <dgm:cxn modelId="{583E6851-0F13-444C-874F-E082A58674BC}" srcId="{E55149A9-2B38-4176-A614-FE24F7911D2E}" destId="{ADB784AD-E16E-4C94-A90C-1B80A5DBF7F4}" srcOrd="2" destOrd="0" parTransId="{EDC14144-064B-4905-97EA-77ACF6628D4C}" sibTransId="{D28F1F36-D6B7-4BCF-827B-00187F0C2833}"/>
    <dgm:cxn modelId="{21228DDD-B352-4A09-8D5C-D47C5E8FD84E}" type="presOf" srcId="{C413F87F-ED37-4F98-96FB-3F1D728FEB3A}" destId="{933CED6F-24DB-4F92-8105-9C273DD29D63}" srcOrd="1" destOrd="0" presId="urn:microsoft.com/office/officeart/2005/8/layout/venn1"/>
    <dgm:cxn modelId="{836E88AF-BBF6-4674-B3C5-D7908AB35990}" type="presOf" srcId="{E55149A9-2B38-4176-A614-FE24F7911D2E}" destId="{51F7396A-CC62-4DE7-B61B-D9D485359FAF}" srcOrd="0" destOrd="0" presId="urn:microsoft.com/office/officeart/2005/8/layout/venn1"/>
    <dgm:cxn modelId="{FA0CAC2E-EE4C-4BDB-9C44-FBF4B1046250}" type="presOf" srcId="{A9EC072C-41AF-42D1-BFCD-5E4A2BC728B6}" destId="{D00492F5-2A82-4C12-95DE-C5CF81059DBF}" srcOrd="1" destOrd="0" presId="urn:microsoft.com/office/officeart/2005/8/layout/venn1"/>
    <dgm:cxn modelId="{72FEE01E-F859-4ACE-944A-CD1EBE3E06C3}" type="presOf" srcId="{A9EC072C-41AF-42D1-BFCD-5E4A2BC728B6}" destId="{F2C24892-D51F-4E35-AEF9-B35E5DA05EB9}" srcOrd="0" destOrd="0" presId="urn:microsoft.com/office/officeart/2005/8/layout/venn1"/>
    <dgm:cxn modelId="{4BC8336D-EB49-4AAF-AB09-37FE0A6420DB}" srcId="{E55149A9-2B38-4176-A614-FE24F7911D2E}" destId="{A9EC072C-41AF-42D1-BFCD-5E4A2BC728B6}" srcOrd="0" destOrd="0" parTransId="{67C51F8F-FB52-44DF-9A7A-0BB22B9901B7}" sibTransId="{9505D0FA-8AD7-44A9-A12B-939FB29E9910}"/>
    <dgm:cxn modelId="{1450A655-6318-4756-BED9-A366C3D0C061}" type="presOf" srcId="{C413F87F-ED37-4F98-96FB-3F1D728FEB3A}" destId="{F473526A-C5C5-422D-892B-5B6DA605606B}" srcOrd="0" destOrd="0" presId="urn:microsoft.com/office/officeart/2005/8/layout/venn1"/>
    <dgm:cxn modelId="{698430CE-A216-43B2-8CCB-8362F87110A0}" type="presParOf" srcId="{51F7396A-CC62-4DE7-B61B-D9D485359FAF}" destId="{F2C24892-D51F-4E35-AEF9-B35E5DA05EB9}" srcOrd="0" destOrd="0" presId="urn:microsoft.com/office/officeart/2005/8/layout/venn1"/>
    <dgm:cxn modelId="{7708EB52-C5D8-42F4-AC3E-2521A400CF90}" type="presParOf" srcId="{51F7396A-CC62-4DE7-B61B-D9D485359FAF}" destId="{D00492F5-2A82-4C12-95DE-C5CF81059DBF}" srcOrd="1" destOrd="0" presId="urn:microsoft.com/office/officeart/2005/8/layout/venn1"/>
    <dgm:cxn modelId="{64EA7287-BCF9-4F93-9A1E-1789408C80B6}" type="presParOf" srcId="{51F7396A-CC62-4DE7-B61B-D9D485359FAF}" destId="{F473526A-C5C5-422D-892B-5B6DA605606B}" srcOrd="2" destOrd="0" presId="urn:microsoft.com/office/officeart/2005/8/layout/venn1"/>
    <dgm:cxn modelId="{64B890F8-9314-43B2-A414-01E1D27E44B6}" type="presParOf" srcId="{51F7396A-CC62-4DE7-B61B-D9D485359FAF}" destId="{933CED6F-24DB-4F92-8105-9C273DD29D63}" srcOrd="3" destOrd="0" presId="urn:microsoft.com/office/officeart/2005/8/layout/venn1"/>
    <dgm:cxn modelId="{3988F78E-39F2-4BDE-8BE3-2CDBBC4E97ED}" type="presParOf" srcId="{51F7396A-CC62-4DE7-B61B-D9D485359FAF}" destId="{A96F5B4A-FD49-4571-9376-6C46E0332E29}" srcOrd="4" destOrd="0" presId="urn:microsoft.com/office/officeart/2005/8/layout/venn1"/>
    <dgm:cxn modelId="{0CC4B017-52F4-4EA7-A44D-3B4FFCC5A41F}" type="presParOf" srcId="{51F7396A-CC62-4DE7-B61B-D9D485359FAF}" destId="{9BE123CB-C165-4C88-9BCC-7D2BFB2AAE6B}"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C24892-D51F-4E35-AEF9-B35E5DA05EB9}">
      <dsp:nvSpPr>
        <dsp:cNvPr id="0" name=""/>
        <dsp:cNvSpPr/>
      </dsp:nvSpPr>
      <dsp:spPr>
        <a:xfrm>
          <a:off x="2624546" y="58610"/>
          <a:ext cx="2813322" cy="2813322"/>
        </a:xfrm>
        <a:prstGeom prst="ellipse">
          <a:avLst/>
        </a:prstGeom>
        <a:solidFill>
          <a:schemeClr val="accent5">
            <a:alpha val="50000"/>
            <a:hueOff val="0"/>
            <a:satOff val="0"/>
            <a:lumOff val="0"/>
            <a:alphaOff val="0"/>
          </a:schemeClr>
        </a:soli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r>
            <a:rPr kumimoji="1" lang="ja-JP" altLang="en-US" sz="2400" kern="1200" dirty="0" smtClean="0"/>
            <a:t>動機・欲求</a:t>
          </a:r>
          <a:endParaRPr kumimoji="1" lang="en-US" altLang="ja-JP" sz="2400" kern="1200" dirty="0" smtClean="0"/>
        </a:p>
        <a:p>
          <a:pPr lvl="0" algn="ctr" defTabSz="1066800">
            <a:lnSpc>
              <a:spcPct val="90000"/>
            </a:lnSpc>
            <a:spcBef>
              <a:spcPct val="0"/>
            </a:spcBef>
            <a:spcAft>
              <a:spcPct val="35000"/>
            </a:spcAft>
          </a:pPr>
          <a:r>
            <a:rPr kumimoji="1" lang="ja-JP" altLang="en-US" sz="2400" kern="1200" dirty="0" smtClean="0"/>
            <a:t>（</a:t>
          </a:r>
          <a:r>
            <a:rPr kumimoji="1" lang="en-US" altLang="ja-JP" sz="2400" kern="1200" dirty="0" smtClean="0"/>
            <a:t>want,will</a:t>
          </a:r>
          <a:r>
            <a:rPr kumimoji="1" lang="ja-JP" altLang="en-US" sz="2400" kern="1200" dirty="0" smtClean="0"/>
            <a:t>）</a:t>
          </a:r>
          <a:endParaRPr kumimoji="1" lang="ja-JP" altLang="en-US" sz="2400" kern="1200" dirty="0"/>
        </a:p>
      </dsp:txBody>
      <dsp:txXfrm>
        <a:off x="2999656" y="550942"/>
        <a:ext cx="2063103" cy="1265995"/>
      </dsp:txXfrm>
    </dsp:sp>
    <dsp:sp modelId="{F473526A-C5C5-422D-892B-5B6DA605606B}">
      <dsp:nvSpPr>
        <dsp:cNvPr id="0" name=""/>
        <dsp:cNvSpPr/>
      </dsp:nvSpPr>
      <dsp:spPr>
        <a:xfrm>
          <a:off x="3639687" y="1816937"/>
          <a:ext cx="2813322" cy="2813322"/>
        </a:xfrm>
        <a:prstGeom prst="ellipse">
          <a:avLst/>
        </a:prstGeom>
        <a:solidFill>
          <a:schemeClr val="accent5">
            <a:alpha val="50000"/>
            <a:hueOff val="-4966938"/>
            <a:satOff val="19906"/>
            <a:lumOff val="4314"/>
            <a:alphaOff val="0"/>
          </a:schemeClr>
        </a:soli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endParaRPr kumimoji="1" lang="en-US" altLang="ja-JP" sz="2400" kern="1200" dirty="0" smtClean="0"/>
        </a:p>
        <a:p>
          <a:pPr lvl="0" algn="ctr" defTabSz="1066800">
            <a:lnSpc>
              <a:spcPct val="90000"/>
            </a:lnSpc>
            <a:spcBef>
              <a:spcPct val="0"/>
            </a:spcBef>
            <a:spcAft>
              <a:spcPct val="35000"/>
            </a:spcAft>
          </a:pPr>
          <a:r>
            <a:rPr kumimoji="1" lang="ja-JP" altLang="en-US" sz="2400" kern="1200" dirty="0" smtClean="0"/>
            <a:t>価値観</a:t>
          </a:r>
          <a:endParaRPr kumimoji="1" lang="en-US" altLang="ja-JP" sz="2400" kern="1200" dirty="0" smtClean="0"/>
        </a:p>
        <a:p>
          <a:pPr lvl="0" algn="ctr" defTabSz="1066800">
            <a:lnSpc>
              <a:spcPct val="90000"/>
            </a:lnSpc>
            <a:spcBef>
              <a:spcPct val="0"/>
            </a:spcBef>
            <a:spcAft>
              <a:spcPct val="35000"/>
            </a:spcAft>
          </a:pPr>
          <a:r>
            <a:rPr kumimoji="1" lang="ja-JP" altLang="en-US" sz="2400" kern="1200" dirty="0" smtClean="0"/>
            <a:t>（</a:t>
          </a:r>
          <a:r>
            <a:rPr kumimoji="1" lang="en-US" altLang="ja-JP" sz="2400" kern="1200" dirty="0" smtClean="0"/>
            <a:t>Value</a:t>
          </a:r>
          <a:r>
            <a:rPr kumimoji="1" lang="ja-JP" altLang="en-US" sz="2400" kern="1200" dirty="0" smtClean="0"/>
            <a:t>）</a:t>
          </a:r>
          <a:endParaRPr kumimoji="1" lang="ja-JP" altLang="en-US" sz="2400" kern="1200" dirty="0"/>
        </a:p>
      </dsp:txBody>
      <dsp:txXfrm>
        <a:off x="4500095" y="2543712"/>
        <a:ext cx="1687993" cy="1547327"/>
      </dsp:txXfrm>
    </dsp:sp>
    <dsp:sp modelId="{A96F5B4A-FD49-4571-9376-6C46E0332E29}">
      <dsp:nvSpPr>
        <dsp:cNvPr id="0" name=""/>
        <dsp:cNvSpPr/>
      </dsp:nvSpPr>
      <dsp:spPr>
        <a:xfrm>
          <a:off x="1609406" y="1816937"/>
          <a:ext cx="2813322" cy="2813322"/>
        </a:xfrm>
        <a:prstGeom prst="ellipse">
          <a:avLst/>
        </a:prstGeom>
        <a:solidFill>
          <a:schemeClr val="accent5">
            <a:alpha val="50000"/>
            <a:hueOff val="-9933876"/>
            <a:satOff val="39811"/>
            <a:lumOff val="8628"/>
            <a:alphaOff val="0"/>
          </a:schemeClr>
        </a:soli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endParaRPr kumimoji="1" lang="en-US" altLang="ja-JP" sz="2400" kern="1200" dirty="0" smtClean="0"/>
        </a:p>
        <a:p>
          <a:pPr lvl="0" algn="ctr" defTabSz="1066800">
            <a:lnSpc>
              <a:spcPct val="90000"/>
            </a:lnSpc>
            <a:spcBef>
              <a:spcPct val="0"/>
            </a:spcBef>
            <a:spcAft>
              <a:spcPct val="35000"/>
            </a:spcAft>
          </a:pPr>
          <a:r>
            <a:rPr kumimoji="1" lang="ja-JP" altLang="en-US" sz="2400" kern="1200" dirty="0" smtClean="0"/>
            <a:t>スキル・能力</a:t>
          </a:r>
          <a:endParaRPr kumimoji="1" lang="en-US" altLang="ja-JP" sz="2400" kern="1200" dirty="0" smtClean="0"/>
        </a:p>
        <a:p>
          <a:pPr lvl="0" algn="ctr" defTabSz="1066800">
            <a:lnSpc>
              <a:spcPct val="90000"/>
            </a:lnSpc>
            <a:spcBef>
              <a:spcPct val="0"/>
            </a:spcBef>
            <a:spcAft>
              <a:spcPct val="35000"/>
            </a:spcAft>
          </a:pPr>
          <a:r>
            <a:rPr kumimoji="1" lang="ja-JP" altLang="en-US" sz="2400" kern="1200" dirty="0" smtClean="0"/>
            <a:t>（</a:t>
          </a:r>
          <a:r>
            <a:rPr kumimoji="1" lang="en-US" altLang="ja-JP" sz="2400" kern="1200" dirty="0" smtClean="0"/>
            <a:t>can</a:t>
          </a:r>
          <a:r>
            <a:rPr kumimoji="1" lang="ja-JP" altLang="en-US" sz="2400" kern="1200" dirty="0" smtClean="0"/>
            <a:t>）</a:t>
          </a:r>
          <a:endParaRPr kumimoji="1" lang="ja-JP" altLang="en-US" sz="2400" kern="1200" dirty="0"/>
        </a:p>
      </dsp:txBody>
      <dsp:txXfrm>
        <a:off x="1874327" y="2543712"/>
        <a:ext cx="1687993" cy="1547327"/>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B26BFFA3-FE3A-4F45-9E88-39B4C26E9B72}" type="datetimeFigureOut">
              <a:rPr kumimoji="1" lang="ja-JP" altLang="en-US" smtClean="0"/>
              <a:t>2018/1/16</a:t>
            </a:fld>
            <a:endParaRPr kumimoji="1" lang="ja-JP" altLang="en-US" dirty="0"/>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4180B736-BF2C-41CC-BEBF-57E18090DDA8}" type="slidenum">
              <a:rPr kumimoji="1" lang="ja-JP" altLang="en-US" smtClean="0"/>
              <a:t>‹#›</a:t>
            </a:fld>
            <a:endParaRPr kumimoji="1" lang="ja-JP" altLang="en-US" dirty="0"/>
          </a:p>
        </p:txBody>
      </p:sp>
    </p:spTree>
    <p:extLst>
      <p:ext uri="{BB962C8B-B14F-4D97-AF65-F5344CB8AC3E}">
        <p14:creationId xmlns:p14="http://schemas.microsoft.com/office/powerpoint/2010/main" val="35558909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BF295EE3-9DB6-46A7-A93A-0F73A41BB796}" type="datetimeFigureOut">
              <a:rPr kumimoji="1" lang="ja-JP" altLang="en-US" smtClean="0"/>
              <a:t>2018/1/16</a:t>
            </a:fld>
            <a:endParaRPr kumimoji="1" lang="ja-JP" altLang="en-US" dirty="0"/>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CD88DB9B-14BD-48D9-8F48-2AF88F55469E}" type="slidenum">
              <a:rPr kumimoji="1" lang="ja-JP" altLang="en-US" smtClean="0"/>
              <a:t>‹#›</a:t>
            </a:fld>
            <a:endParaRPr kumimoji="1" lang="ja-JP" altLang="en-US" dirty="0"/>
          </a:p>
        </p:txBody>
      </p:sp>
    </p:spTree>
    <p:extLst>
      <p:ext uri="{BB962C8B-B14F-4D97-AF65-F5344CB8AC3E}">
        <p14:creationId xmlns:p14="http://schemas.microsoft.com/office/powerpoint/2010/main" val="93163268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スライド イメージ プレースホルダー 1"/>
          <p:cNvSpPr>
            <a:spLocks noGrp="1" noRot="1" noChangeAspect="1" noTextEdit="1"/>
          </p:cNvSpPr>
          <p:nvPr>
            <p:ph type="sldImg"/>
          </p:nvPr>
        </p:nvSpPr>
        <p:spPr>
          <a:ln/>
        </p:spPr>
      </p:sp>
      <p:sp>
        <p:nvSpPr>
          <p:cNvPr id="35843" name="ノート プレースホルダー 2"/>
          <p:cNvSpPr>
            <a:spLocks noGrp="1"/>
          </p:cNvSpPr>
          <p:nvPr>
            <p:ph type="body" idx="1"/>
          </p:nvPr>
        </p:nvSpPr>
        <p:spPr>
          <a:noFill/>
        </p:spPr>
        <p:txBody>
          <a:bodyPr/>
          <a:lstStyle/>
          <a:p>
            <a:pPr eaLnBrk="1" hangingPunct="1">
              <a:lnSpc>
                <a:spcPct val="90000"/>
              </a:lnSpc>
            </a:pPr>
            <a:r>
              <a:rPr lang="ja-JP" altLang="en-US" sz="1050" dirty="0" smtClean="0">
                <a:latin typeface="ＭＳ 明朝" panose="02020609040205080304" pitchFamily="17" charset="-128"/>
                <a:ea typeface="ＭＳ 明朝" panose="02020609040205080304" pitchFamily="17" charset="-128"/>
              </a:rPr>
              <a:t>これからキャリアについての講習の第１回目「価値観を確認してみよう」を始めます。</a:t>
            </a:r>
            <a:endParaRPr lang="en-US" altLang="ja-JP" sz="1050" dirty="0" smtClean="0">
              <a:latin typeface="ＭＳ 明朝" panose="02020609040205080304" pitchFamily="17" charset="-128"/>
              <a:ea typeface="ＭＳ 明朝" panose="02020609040205080304" pitchFamily="17" charset="-128"/>
            </a:endParaRPr>
          </a:p>
        </p:txBody>
      </p:sp>
      <p:sp>
        <p:nvSpPr>
          <p:cNvPr id="35844" name="スライド番号プレースホルダー 3"/>
          <p:cNvSpPr>
            <a:spLocks noGrp="1"/>
          </p:cNvSpPr>
          <p:nvPr>
            <p:ph type="sldNum" sz="quarter" idx="5"/>
          </p:nvPr>
        </p:nvSpPr>
        <p:spPr>
          <a:noFill/>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fld id="{4A4C4A78-2C0D-4C9C-8623-A5EA82119ECC}" type="slidenum">
              <a:rPr lang="en-US" altLang="ja-JP" smtClean="0">
                <a:latin typeface="Times New Roman" pitchFamily="18" charset="0"/>
              </a:rPr>
              <a:pPr eaLnBrk="1" hangingPunct="1"/>
              <a:t>1</a:t>
            </a:fld>
            <a:endParaRPr lang="en-US" altLang="ja-JP" dirty="0"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スライド イメージ プレースホルダー 1"/>
          <p:cNvSpPr>
            <a:spLocks noGrp="1" noRot="1" noChangeAspect="1" noTextEdit="1"/>
          </p:cNvSpPr>
          <p:nvPr>
            <p:ph type="sldImg"/>
          </p:nvPr>
        </p:nvSpPr>
        <p:spPr>
          <a:ln/>
        </p:spPr>
      </p:sp>
      <p:sp>
        <p:nvSpPr>
          <p:cNvPr id="50179" name="ノート プレースホルダー 2"/>
          <p:cNvSpPr>
            <a:spLocks noGrp="1"/>
          </p:cNvSpPr>
          <p:nvPr>
            <p:ph type="body" idx="1"/>
          </p:nvPr>
        </p:nvSpPr>
        <p:spPr>
          <a:noFill/>
        </p:spPr>
        <p:txBody>
          <a:bodyPr/>
          <a:lstStyle/>
          <a:p>
            <a:r>
              <a:rPr lang="ja-JP" altLang="en-US" sz="1050" dirty="0" smtClean="0">
                <a:latin typeface="ＭＳ 明朝" panose="02020609040205080304" pitchFamily="17" charset="-128"/>
                <a:ea typeface="ＭＳ 明朝" panose="02020609040205080304" pitchFamily="17" charset="-128"/>
              </a:rPr>
              <a:t>仕事の価値観を考えるときに、自分自身の「キャリア・アンカー」が参考になります。</a:t>
            </a:r>
            <a:endParaRPr lang="en-US" altLang="ja-JP" sz="1050" dirty="0" smtClean="0">
              <a:latin typeface="ＭＳ 明朝" panose="02020609040205080304" pitchFamily="17" charset="-128"/>
              <a:ea typeface="ＭＳ 明朝" panose="02020609040205080304" pitchFamily="17" charset="-128"/>
            </a:endParaRPr>
          </a:p>
          <a:p>
            <a:r>
              <a:rPr lang="ja-JP" altLang="en-US" sz="1050" dirty="0" smtClean="0">
                <a:latin typeface="ＭＳ 明朝" panose="02020609040205080304" pitchFamily="17" charset="-128"/>
                <a:ea typeface="ＭＳ 明朝" panose="02020609040205080304" pitchFamily="17" charset="-128"/>
              </a:rPr>
              <a:t>キャリア・アンカーとは、どんなに難しい選択を迫られたときでも放棄することのない、自己概念のことです。</a:t>
            </a:r>
            <a:endParaRPr lang="en-US" altLang="ja-JP" sz="1050" dirty="0" smtClean="0">
              <a:latin typeface="ＭＳ 明朝" panose="02020609040205080304" pitchFamily="17" charset="-128"/>
              <a:ea typeface="ＭＳ 明朝" panose="02020609040205080304" pitchFamily="17" charset="-128"/>
            </a:endParaRPr>
          </a:p>
          <a:p>
            <a:endParaRPr lang="en-US" altLang="ja-JP" sz="1050" dirty="0" smtClean="0">
              <a:latin typeface="ＭＳ 明朝" panose="02020609040205080304" pitchFamily="17" charset="-128"/>
              <a:ea typeface="ＭＳ 明朝" panose="02020609040205080304" pitchFamily="17" charset="-128"/>
            </a:endParaRPr>
          </a:p>
          <a:p>
            <a:r>
              <a:rPr lang="ja-JP" altLang="en-US" sz="1050" dirty="0" smtClean="0">
                <a:latin typeface="ＭＳ 明朝" panose="02020609040205080304" pitchFamily="17" charset="-128"/>
                <a:ea typeface="ＭＳ 明朝" panose="02020609040205080304" pitchFamily="17" charset="-128"/>
              </a:rPr>
              <a:t>アンカーとは、直訳すると船をつなぎとめる「錨（いかり）」を示します。</a:t>
            </a:r>
            <a:endParaRPr lang="en-US" altLang="ja-JP" sz="1050" dirty="0" smtClean="0">
              <a:latin typeface="ＭＳ 明朝" panose="02020609040205080304" pitchFamily="17" charset="-128"/>
              <a:ea typeface="ＭＳ 明朝" panose="02020609040205080304" pitchFamily="17" charset="-128"/>
            </a:endParaRPr>
          </a:p>
          <a:p>
            <a:r>
              <a:rPr lang="ja-JP" altLang="en-US" sz="1050" dirty="0" smtClean="0">
                <a:latin typeface="ＭＳ 明朝" panose="02020609040205080304" pitchFamily="17" charset="-128"/>
                <a:ea typeface="ＭＳ 明朝" panose="02020609040205080304" pitchFamily="17" charset="-128"/>
              </a:rPr>
              <a:t>キャリア・アンカーは、個人を長期的につなぎとめる職業生活の拠り所を意味します。</a:t>
            </a:r>
            <a:endParaRPr lang="en-US" altLang="ja-JP" sz="1050" dirty="0" smtClean="0">
              <a:latin typeface="ＭＳ 明朝" panose="02020609040205080304" pitchFamily="17" charset="-128"/>
              <a:ea typeface="ＭＳ 明朝" panose="02020609040205080304" pitchFamily="17" charset="-128"/>
            </a:endParaRPr>
          </a:p>
        </p:txBody>
      </p:sp>
      <p:sp>
        <p:nvSpPr>
          <p:cNvPr id="50180" name="スライド番号プレースホルダー 3"/>
          <p:cNvSpPr>
            <a:spLocks noGrp="1"/>
          </p:cNvSpPr>
          <p:nvPr>
            <p:ph type="sldNum" sz="quarter" idx="5"/>
          </p:nvPr>
        </p:nvSpPr>
        <p:spPr>
          <a:noFill/>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fld id="{8ECBD6F3-5503-446C-9345-02D68AC863C8}" type="slidenum">
              <a:rPr lang="ja-JP" altLang="en-US" smtClean="0"/>
              <a:pPr eaLnBrk="1" hangingPunct="1"/>
              <a:t>10</a:t>
            </a:fld>
            <a:endParaRPr lang="ja-JP" alt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スライド イメージ プレースホルダー 1"/>
          <p:cNvSpPr>
            <a:spLocks noGrp="1" noRot="1" noChangeAspect="1" noTextEdit="1"/>
          </p:cNvSpPr>
          <p:nvPr>
            <p:ph type="sldImg"/>
          </p:nvPr>
        </p:nvSpPr>
        <p:spPr>
          <a:ln/>
        </p:spPr>
      </p:sp>
      <p:sp>
        <p:nvSpPr>
          <p:cNvPr id="51203" name="ノート プレースホルダー 2"/>
          <p:cNvSpPr>
            <a:spLocks noGrp="1"/>
          </p:cNvSpPr>
          <p:nvPr>
            <p:ph type="body" idx="1"/>
          </p:nvPr>
        </p:nvSpPr>
        <p:spPr>
          <a:noFill/>
        </p:spPr>
        <p:txBody>
          <a:bodyPr/>
          <a:lstStyle/>
          <a:p>
            <a:r>
              <a:rPr lang="ja-JP" altLang="en-US" sz="1050" dirty="0" smtClean="0">
                <a:latin typeface="ＭＳ 明朝" panose="02020609040205080304" pitchFamily="17" charset="-128"/>
                <a:ea typeface="ＭＳ 明朝" panose="02020609040205080304" pitchFamily="17" charset="-128"/>
              </a:rPr>
              <a:t>キャリア・アンカーには８つのパターンがあります。詳細はワークシートを見て下さい</a:t>
            </a:r>
            <a:endParaRPr lang="en-US" altLang="ja-JP" sz="1050" dirty="0" smtClean="0">
              <a:latin typeface="ＭＳ 明朝" panose="02020609040205080304" pitchFamily="17" charset="-128"/>
              <a:ea typeface="ＭＳ 明朝" panose="02020609040205080304" pitchFamily="17" charset="-128"/>
            </a:endParaRPr>
          </a:p>
          <a:p>
            <a:endParaRPr lang="en-US" altLang="ja-JP" sz="1050" dirty="0" smtClean="0">
              <a:latin typeface="ＭＳ 明朝" panose="02020609040205080304" pitchFamily="17" charset="-128"/>
              <a:ea typeface="ＭＳ 明朝" panose="02020609040205080304" pitchFamily="17" charset="-128"/>
            </a:endParaRPr>
          </a:p>
          <a:p>
            <a:r>
              <a:rPr lang="ja-JP" altLang="en-US" sz="1050" dirty="0" smtClean="0">
                <a:latin typeface="ＭＳ 明朝" panose="02020609040205080304" pitchFamily="17" charset="-128"/>
                <a:ea typeface="ＭＳ 明朝" panose="02020609040205080304" pitchFamily="17" charset="-128"/>
              </a:rPr>
              <a:t>誰でもこの８つのアンカーのそれぞれに、ある程度の関心をもっています。</a:t>
            </a:r>
            <a:endParaRPr lang="en-US" altLang="ja-JP" sz="1050" dirty="0" smtClean="0">
              <a:latin typeface="ＭＳ 明朝" panose="02020609040205080304" pitchFamily="17" charset="-128"/>
              <a:ea typeface="ＭＳ 明朝" panose="02020609040205080304" pitchFamily="17" charset="-128"/>
            </a:endParaRPr>
          </a:p>
          <a:p>
            <a:r>
              <a:rPr lang="ja-JP" altLang="en-US" sz="1050" dirty="0" smtClean="0">
                <a:latin typeface="ＭＳ 明朝" panose="02020609040205080304" pitchFamily="17" charset="-128"/>
                <a:ea typeface="ＭＳ 明朝" panose="02020609040205080304" pitchFamily="17" charset="-128"/>
              </a:rPr>
              <a:t>そのなかに、どうしてもこれだけはあきらめたくないと思う、きわだって重要な領域が皆さん自身のキャリア・アンカーです。</a:t>
            </a:r>
            <a:endParaRPr lang="en-US" altLang="ja-JP" sz="1050" dirty="0" smtClean="0">
              <a:latin typeface="ＭＳ 明朝" panose="02020609040205080304" pitchFamily="17" charset="-128"/>
              <a:ea typeface="ＭＳ 明朝" panose="02020609040205080304" pitchFamily="17" charset="-128"/>
            </a:endParaRPr>
          </a:p>
        </p:txBody>
      </p:sp>
      <p:sp>
        <p:nvSpPr>
          <p:cNvPr id="51204" name="スライド番号プレースホルダー 3"/>
          <p:cNvSpPr>
            <a:spLocks noGrp="1"/>
          </p:cNvSpPr>
          <p:nvPr>
            <p:ph type="sldNum" sz="quarter" idx="5"/>
          </p:nvPr>
        </p:nvSpPr>
        <p:spPr>
          <a:noFill/>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fld id="{E8FC2F78-4CCF-4307-B827-4BB1A221B9B8}" type="slidenum">
              <a:rPr lang="ja-JP" altLang="en-US" smtClean="0"/>
              <a:pPr eaLnBrk="1" hangingPunct="1"/>
              <a:t>11</a:t>
            </a:fld>
            <a:endParaRPr lang="ja-JP" alt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fld id="{1CF52085-5513-4C46-9630-C2F4C649A1B7}" type="slidenum">
              <a:rPr lang="en-US" altLang="ja-JP" smtClean="0">
                <a:latin typeface="Times New Roman" pitchFamily="18" charset="0"/>
              </a:rPr>
              <a:pPr eaLnBrk="1" hangingPunct="1"/>
              <a:t>12</a:t>
            </a:fld>
            <a:endParaRPr lang="en-US" altLang="ja-JP" dirty="0" smtClean="0">
              <a:latin typeface="Times New Roman" pitchFamily="18" charset="0"/>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eaLnBrk="1" hangingPunct="1"/>
            <a:r>
              <a:rPr lang="ja-JP" altLang="en-US" sz="1050" dirty="0" smtClean="0">
                <a:latin typeface="ＭＳ 明朝" panose="02020609040205080304" pitchFamily="17" charset="-128"/>
                <a:ea typeface="ＭＳ 明朝" panose="02020609040205080304" pitchFamily="17" charset="-128"/>
              </a:rPr>
              <a:t>これからワークシートの作成を行います。</a:t>
            </a:r>
            <a:endParaRPr lang="en-US" altLang="ja-JP" sz="1050" dirty="0" smtClean="0">
              <a:latin typeface="ＭＳ 明朝" panose="02020609040205080304" pitchFamily="17" charset="-128"/>
              <a:ea typeface="ＭＳ 明朝" panose="02020609040205080304" pitchFamily="17" charset="-128"/>
            </a:endParaRPr>
          </a:p>
          <a:p>
            <a:pPr eaLnBrk="1" hangingPunct="1"/>
            <a:endParaRPr lang="en-US" altLang="ja-JP" sz="1050" dirty="0" smtClean="0">
              <a:latin typeface="ＭＳ 明朝" panose="02020609040205080304" pitchFamily="17" charset="-128"/>
              <a:ea typeface="ＭＳ 明朝" panose="02020609040205080304" pitchFamily="17" charset="-128"/>
            </a:endParaRPr>
          </a:p>
          <a:p>
            <a:pPr eaLnBrk="1" hangingPunct="1"/>
            <a:r>
              <a:rPr lang="ja-JP" altLang="en-US" sz="1050" dirty="0" smtClean="0">
                <a:latin typeface="ＭＳ 明朝" panose="02020609040205080304" pitchFamily="17" charset="-128"/>
                <a:ea typeface="ＭＳ 明朝" panose="02020609040205080304" pitchFamily="17" charset="-128"/>
              </a:rPr>
              <a:t>まず、ワークシート①でキャリア・アンカー自己評価を行います。解説を読んで自分自身の価値観に当てはまるかどうか、点数をつけて下さい。</a:t>
            </a:r>
            <a:endParaRPr lang="en-US" altLang="ja-JP" sz="1050" dirty="0" smtClean="0">
              <a:latin typeface="ＭＳ 明朝" panose="02020609040205080304" pitchFamily="17" charset="-128"/>
              <a:ea typeface="ＭＳ 明朝" panose="02020609040205080304" pitchFamily="17" charset="-128"/>
            </a:endParaRPr>
          </a:p>
          <a:p>
            <a:pPr eaLnBrk="1" hangingPunct="1"/>
            <a:endParaRPr lang="en-US" altLang="ja-JP" sz="1050" dirty="0" smtClean="0">
              <a:latin typeface="ＭＳ 明朝" panose="02020609040205080304" pitchFamily="17" charset="-128"/>
              <a:ea typeface="ＭＳ 明朝" panose="02020609040205080304" pitchFamily="17" charset="-128"/>
            </a:endParaRPr>
          </a:p>
          <a:p>
            <a:pPr eaLnBrk="1" hangingPunct="1"/>
            <a:r>
              <a:rPr lang="ja-JP" altLang="en-US" sz="1050" dirty="0" smtClean="0">
                <a:latin typeface="ＭＳ 明朝" panose="02020609040205080304" pitchFamily="17" charset="-128"/>
                <a:ea typeface="ＭＳ 明朝" panose="02020609040205080304" pitchFamily="17" charset="-128"/>
              </a:rPr>
              <a:t>続いてワークシート②を記入します。キャリア・アンカーの自己評価を見ながら自分の価値観について気づいたことを記入して下さい。</a:t>
            </a:r>
            <a:endParaRPr lang="en-US" altLang="ja-JP" sz="1050" dirty="0" smtClean="0">
              <a:latin typeface="ＭＳ 明朝" panose="02020609040205080304" pitchFamily="17" charset="-128"/>
              <a:ea typeface="ＭＳ 明朝" panose="02020609040205080304" pitchFamily="17"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fld id="{2E76E415-4790-4111-B73B-85AE126623B3}" type="slidenum">
              <a:rPr lang="en-US" altLang="ja-JP" smtClean="0">
                <a:latin typeface="Times New Roman" pitchFamily="18" charset="0"/>
              </a:rPr>
              <a:pPr eaLnBrk="1" hangingPunct="1"/>
              <a:t>13</a:t>
            </a:fld>
            <a:endParaRPr lang="en-US" altLang="ja-JP" dirty="0" smtClean="0">
              <a:latin typeface="Times New Roman" pitchFamily="18" charset="0"/>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pPr eaLnBrk="1" hangingPunct="1"/>
            <a:r>
              <a:rPr lang="ja-JP" altLang="en-US" sz="1050" dirty="0" smtClean="0">
                <a:latin typeface="ＭＳ 明朝" panose="02020609040205080304" pitchFamily="17" charset="-128"/>
                <a:ea typeface="ＭＳ 明朝" panose="02020609040205080304" pitchFamily="17" charset="-128"/>
              </a:rPr>
              <a:t>ワークシート①、②について話し合います。</a:t>
            </a:r>
            <a:endParaRPr lang="en-US" altLang="ja-JP" sz="1050" dirty="0" smtClean="0">
              <a:latin typeface="ＭＳ 明朝" panose="02020609040205080304" pitchFamily="17" charset="-128"/>
              <a:ea typeface="ＭＳ 明朝" panose="02020609040205080304" pitchFamily="17" charset="-128"/>
            </a:endParaRPr>
          </a:p>
          <a:p>
            <a:pPr eaLnBrk="1" hangingPunct="1"/>
            <a:endParaRPr lang="en-US" altLang="ja-JP" sz="1050" dirty="0" smtClean="0">
              <a:latin typeface="ＭＳ 明朝" panose="02020609040205080304" pitchFamily="17" charset="-128"/>
              <a:ea typeface="ＭＳ 明朝" panose="02020609040205080304" pitchFamily="17" charset="-128"/>
            </a:endParaRPr>
          </a:p>
          <a:p>
            <a:pPr eaLnBrk="1" hangingPunct="1"/>
            <a:r>
              <a:rPr lang="ja-JP" altLang="en-US" sz="1050" dirty="0" smtClean="0">
                <a:latin typeface="ＭＳ 明朝" panose="02020609040205080304" pitchFamily="17" charset="-128"/>
                <a:ea typeface="ＭＳ 明朝" panose="02020609040205080304" pitchFamily="17" charset="-128"/>
              </a:rPr>
              <a:t>（資料を</a:t>
            </a:r>
            <a:r>
              <a:rPr lang="ja-JP" altLang="en-US" sz="1050" dirty="0" smtClean="0">
                <a:latin typeface="ＭＳ 明朝" panose="02020609040205080304" pitchFamily="17" charset="-128"/>
                <a:ea typeface="ＭＳ 明朝" panose="02020609040205080304" pitchFamily="17" charset="-128"/>
              </a:rPr>
              <a:t>読み上げ）</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スライド イメージ プレースホルダー 1"/>
          <p:cNvSpPr>
            <a:spLocks noGrp="1" noRot="1" noChangeAspect="1" noTextEdit="1"/>
          </p:cNvSpPr>
          <p:nvPr>
            <p:ph type="sldImg"/>
          </p:nvPr>
        </p:nvSpPr>
        <p:spPr>
          <a:ln/>
        </p:spPr>
      </p:sp>
      <p:sp>
        <p:nvSpPr>
          <p:cNvPr id="54275" name="ノート プレースホルダー 2"/>
          <p:cNvSpPr>
            <a:spLocks noGrp="1"/>
          </p:cNvSpPr>
          <p:nvPr>
            <p:ph type="body" idx="1"/>
          </p:nvPr>
        </p:nvSpPr>
        <p:spPr>
          <a:noFill/>
        </p:spPr>
        <p:txBody>
          <a:bodyPr/>
          <a:lstStyle/>
          <a:p>
            <a:r>
              <a:rPr lang="ja-JP" altLang="en-US" sz="1050" dirty="0" smtClean="0">
                <a:latin typeface="ＭＳ 明朝" panose="02020609040205080304" pitchFamily="17" charset="-128"/>
                <a:ea typeface="ＭＳ 明朝" panose="02020609040205080304" pitchFamily="17" charset="-128"/>
              </a:rPr>
              <a:t>キャリア・アンカーについて補足します。</a:t>
            </a:r>
            <a:endParaRPr lang="en-US" altLang="ja-JP" sz="1050" dirty="0" smtClean="0">
              <a:latin typeface="ＭＳ 明朝" panose="02020609040205080304" pitchFamily="17" charset="-128"/>
              <a:ea typeface="ＭＳ 明朝" panose="02020609040205080304" pitchFamily="17" charset="-128"/>
            </a:endParaRPr>
          </a:p>
          <a:p>
            <a:endParaRPr lang="en-US" altLang="ja-JP" sz="1050" dirty="0" smtClean="0">
              <a:latin typeface="ＭＳ 明朝" panose="02020609040205080304" pitchFamily="17" charset="-128"/>
              <a:ea typeface="ＭＳ 明朝" panose="02020609040205080304" pitchFamily="17" charset="-128"/>
            </a:endParaRPr>
          </a:p>
          <a:p>
            <a:r>
              <a:rPr lang="ja-JP" altLang="en-US" sz="1050" dirty="0" smtClean="0">
                <a:latin typeface="ＭＳ 明朝" panose="02020609040205080304" pitchFamily="17" charset="-128"/>
                <a:ea typeface="ＭＳ 明朝" panose="02020609040205080304" pitchFamily="17" charset="-128"/>
              </a:rPr>
              <a:t>「生活様式を大事にしたいが仕事が忙しくて点を高くつけることができない」というような項目はありませんか？</a:t>
            </a:r>
            <a:endParaRPr lang="en-US" altLang="ja-JP" sz="1050" dirty="0" smtClean="0">
              <a:latin typeface="ＭＳ 明朝" panose="02020609040205080304" pitchFamily="17" charset="-128"/>
              <a:ea typeface="ＭＳ 明朝" panose="02020609040205080304" pitchFamily="17" charset="-128"/>
            </a:endParaRPr>
          </a:p>
          <a:p>
            <a:r>
              <a:rPr lang="ja-JP" altLang="en-US" sz="1050" dirty="0" smtClean="0">
                <a:latin typeface="ＭＳ 明朝" panose="02020609040205080304" pitchFamily="17" charset="-128"/>
                <a:ea typeface="ＭＳ 明朝" panose="02020609040205080304" pitchFamily="17" charset="-128"/>
              </a:rPr>
              <a:t>その理由を振り返ることでキャリアに対する不満感の原因が見つかるかもしれません。</a:t>
            </a:r>
            <a:endParaRPr lang="en-US" altLang="ja-JP" sz="1050" dirty="0" smtClean="0">
              <a:latin typeface="ＭＳ 明朝" panose="02020609040205080304" pitchFamily="17" charset="-128"/>
              <a:ea typeface="ＭＳ 明朝" panose="02020609040205080304" pitchFamily="17" charset="-128"/>
            </a:endParaRPr>
          </a:p>
          <a:p>
            <a:endParaRPr lang="en-US" altLang="ja-JP" sz="1050" dirty="0" smtClean="0">
              <a:latin typeface="ＭＳ 明朝" panose="02020609040205080304" pitchFamily="17" charset="-128"/>
              <a:ea typeface="ＭＳ 明朝" panose="02020609040205080304" pitchFamily="17" charset="-128"/>
            </a:endParaRPr>
          </a:p>
          <a:p>
            <a:r>
              <a:rPr lang="ja-JP" altLang="en-US" sz="1050" dirty="0" smtClean="0">
                <a:latin typeface="ＭＳ 明朝" panose="02020609040205080304" pitchFamily="17" charset="-128"/>
                <a:ea typeface="ＭＳ 明朝" panose="02020609040205080304" pitchFamily="17" charset="-128"/>
              </a:rPr>
              <a:t>また、キャリア・アンカーがしぼれないと感じた人はいませんか？</a:t>
            </a:r>
            <a:endParaRPr lang="en-US" altLang="ja-JP" sz="1050" dirty="0" smtClean="0">
              <a:latin typeface="ＭＳ 明朝" panose="02020609040205080304" pitchFamily="17" charset="-128"/>
              <a:ea typeface="ＭＳ 明朝" panose="02020609040205080304" pitchFamily="17" charset="-128"/>
            </a:endParaRPr>
          </a:p>
          <a:p>
            <a:r>
              <a:rPr lang="ja-JP" altLang="en-US" sz="1050" dirty="0" smtClean="0">
                <a:latin typeface="ＭＳ 明朝" panose="02020609040205080304" pitchFamily="17" charset="-128"/>
                <a:ea typeface="ＭＳ 明朝" panose="02020609040205080304" pitchFamily="17" charset="-128"/>
              </a:rPr>
              <a:t>そのような場合には、まず自分にとって最も重要だと思うアンカーを決め、直面するかもしれない状況をイメージします。</a:t>
            </a:r>
            <a:endParaRPr lang="en-US" altLang="ja-JP" sz="1050" dirty="0" smtClean="0">
              <a:latin typeface="ＭＳ 明朝" panose="02020609040205080304" pitchFamily="17" charset="-128"/>
              <a:ea typeface="ＭＳ 明朝" panose="02020609040205080304" pitchFamily="17" charset="-128"/>
            </a:endParaRPr>
          </a:p>
          <a:p>
            <a:r>
              <a:rPr lang="ja-JP" altLang="en-US" sz="1050" dirty="0" smtClean="0">
                <a:latin typeface="ＭＳ 明朝" panose="02020609040205080304" pitchFamily="17" charset="-128"/>
                <a:ea typeface="ＭＳ 明朝" panose="02020609040205080304" pitchFamily="17" charset="-128"/>
              </a:rPr>
              <a:t>様々な状況を自分がどのように感じるのかを明らかにしていきながらアンカーをしぼっていきます。</a:t>
            </a:r>
            <a:endParaRPr lang="en-US" altLang="ja-JP" sz="1050" dirty="0" smtClean="0">
              <a:latin typeface="ＭＳ 明朝" panose="02020609040205080304" pitchFamily="17" charset="-128"/>
              <a:ea typeface="ＭＳ 明朝" panose="02020609040205080304" pitchFamily="17" charset="-128"/>
            </a:endParaRPr>
          </a:p>
          <a:p>
            <a:endParaRPr lang="ja-JP" altLang="en-US" sz="1050" dirty="0" smtClean="0">
              <a:latin typeface="ＭＳ 明朝" panose="02020609040205080304" pitchFamily="17" charset="-128"/>
              <a:ea typeface="ＭＳ 明朝" panose="02020609040205080304" pitchFamily="17" charset="-128"/>
            </a:endParaRPr>
          </a:p>
          <a:p>
            <a:r>
              <a:rPr lang="ja-JP" altLang="en-US" sz="1050" dirty="0" smtClean="0">
                <a:latin typeface="ＭＳ 明朝" panose="02020609040205080304" pitchFamily="17" charset="-128"/>
                <a:ea typeface="ＭＳ 明朝" panose="02020609040205080304" pitchFamily="17" charset="-128"/>
              </a:rPr>
              <a:t>その他に、自分が選んだアンカーと同じ価値観をもっている人から、実際に行っている仕事内容や環境など、詳しく聞いてみるという方法もあります。</a:t>
            </a:r>
          </a:p>
        </p:txBody>
      </p:sp>
      <p:sp>
        <p:nvSpPr>
          <p:cNvPr id="54276" name="スライド番号プレースホルダー 3"/>
          <p:cNvSpPr>
            <a:spLocks noGrp="1"/>
          </p:cNvSpPr>
          <p:nvPr>
            <p:ph type="sldNum" sz="quarter" idx="5"/>
          </p:nvPr>
        </p:nvSpPr>
        <p:spPr>
          <a:noFill/>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fld id="{8BE75A72-6B3A-4D46-8616-8ED773E10B7B}" type="slidenum">
              <a:rPr lang="en-US" altLang="ja-JP" smtClean="0"/>
              <a:pPr eaLnBrk="1" hangingPunct="1"/>
              <a:t>14</a:t>
            </a:fld>
            <a:endParaRPr lang="en-US" altLang="ja-JP"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050" dirty="0" smtClean="0">
                <a:latin typeface="ＭＳ 明朝" panose="02020609040205080304" pitchFamily="17" charset="-128"/>
                <a:ea typeface="ＭＳ 明朝" panose="02020609040205080304" pitchFamily="17" charset="-128"/>
              </a:rPr>
              <a:t>今日の講座のまとめです。</a:t>
            </a:r>
            <a:endParaRPr kumimoji="1" lang="en-US" altLang="ja-JP" sz="1050" dirty="0" smtClean="0">
              <a:latin typeface="ＭＳ 明朝" panose="02020609040205080304" pitchFamily="17" charset="-128"/>
              <a:ea typeface="ＭＳ 明朝" panose="02020609040205080304" pitchFamily="17" charset="-128"/>
            </a:endParaRPr>
          </a:p>
          <a:p>
            <a:endParaRPr kumimoji="1" lang="en-US" altLang="ja-JP" sz="1050" dirty="0" smtClean="0">
              <a:latin typeface="ＭＳ 明朝" panose="02020609040205080304" pitchFamily="17" charset="-128"/>
              <a:ea typeface="ＭＳ 明朝" panose="02020609040205080304" pitchFamily="17" charset="-128"/>
            </a:endParaRPr>
          </a:p>
          <a:p>
            <a:r>
              <a:rPr kumimoji="1" lang="ja-JP" altLang="en-US" sz="1050" dirty="0" smtClean="0">
                <a:latin typeface="ＭＳ 明朝" panose="02020609040205080304" pitchFamily="17" charset="-128"/>
                <a:ea typeface="ＭＳ 明朝" panose="02020609040205080304" pitchFamily="17" charset="-128"/>
              </a:rPr>
              <a:t>働く上では、自分が大切にする価値観を確認することが大切です。</a:t>
            </a:r>
          </a:p>
          <a:p>
            <a:r>
              <a:rPr kumimoji="1" lang="ja-JP" altLang="en-US" sz="1050" dirty="0" smtClean="0">
                <a:latin typeface="ＭＳ 明朝" panose="02020609040205080304" pitchFamily="17" charset="-128"/>
                <a:ea typeface="ＭＳ 明朝" panose="02020609040205080304" pitchFamily="17" charset="-128"/>
              </a:rPr>
              <a:t>また自分自身の価値観はしっかりもちつつも、状況によって柔軟に対応することも大切です。</a:t>
            </a:r>
          </a:p>
          <a:p>
            <a:r>
              <a:rPr kumimoji="1" lang="ja-JP" altLang="en-US" sz="1050" dirty="0" smtClean="0">
                <a:latin typeface="ＭＳ 明朝" panose="02020609040205080304" pitchFamily="17" charset="-128"/>
                <a:ea typeface="ＭＳ 明朝" panose="02020609040205080304" pitchFamily="17" charset="-128"/>
              </a:rPr>
              <a:t>組織の中で働く上で、上司や同僚は自分とは異なる、それぞれの価値観をもっており、それに基づいて行動していることを知ると、相手に対してスムーズに関係を構築しようという気持ちになります。</a:t>
            </a:r>
          </a:p>
          <a:p>
            <a:endParaRPr kumimoji="1" lang="en-US" altLang="ja-JP" sz="1050" dirty="0" smtClean="0">
              <a:latin typeface="ＭＳ 明朝" panose="02020609040205080304" pitchFamily="17" charset="-128"/>
              <a:ea typeface="ＭＳ 明朝" panose="02020609040205080304" pitchFamily="17" charset="-128"/>
            </a:endParaRPr>
          </a:p>
          <a:p>
            <a:r>
              <a:rPr kumimoji="1" lang="ja-JP" altLang="en-US" sz="1050" dirty="0" smtClean="0">
                <a:latin typeface="ＭＳ 明朝" panose="02020609040205080304" pitchFamily="17" charset="-128"/>
                <a:ea typeface="ＭＳ 明朝" panose="02020609040205080304" pitchFamily="17" charset="-128"/>
              </a:rPr>
              <a:t>今日のグループディスカッションの内容を参考に、自分が大切にしている価値観以外にも目を向けてみましょう。</a:t>
            </a:r>
            <a:endParaRPr kumimoji="1" lang="ja-JP" altLang="en-US" sz="1050" dirty="0">
              <a:latin typeface="ＭＳ 明朝" panose="02020609040205080304" pitchFamily="17" charset="-128"/>
              <a:ea typeface="ＭＳ 明朝" panose="02020609040205080304" pitchFamily="17" charset="-128"/>
            </a:endParaRPr>
          </a:p>
        </p:txBody>
      </p:sp>
      <p:sp>
        <p:nvSpPr>
          <p:cNvPr id="4" name="スライド番号プレースホルダー 3"/>
          <p:cNvSpPr>
            <a:spLocks noGrp="1"/>
          </p:cNvSpPr>
          <p:nvPr>
            <p:ph type="sldNum" sz="quarter" idx="10"/>
          </p:nvPr>
        </p:nvSpPr>
        <p:spPr/>
        <p:txBody>
          <a:bodyPr/>
          <a:lstStyle/>
          <a:p>
            <a:fld id="{CD88DB9B-14BD-48D9-8F48-2AF88F55469E}" type="slidenum">
              <a:rPr kumimoji="1" lang="ja-JP" altLang="en-US" smtClean="0"/>
              <a:t>15</a:t>
            </a:fld>
            <a:endParaRPr kumimoji="1" lang="ja-JP" altLang="en-US" dirty="0"/>
          </a:p>
        </p:txBody>
      </p:sp>
    </p:spTree>
    <p:extLst>
      <p:ext uri="{BB962C8B-B14F-4D97-AF65-F5344CB8AC3E}">
        <p14:creationId xmlns:p14="http://schemas.microsoft.com/office/powerpoint/2010/main" val="16007287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050" smtClean="0">
                <a:latin typeface="ＭＳ 明朝" panose="02020609040205080304" pitchFamily="17" charset="-128"/>
                <a:ea typeface="ＭＳ 明朝" panose="02020609040205080304" pitchFamily="17" charset="-128"/>
              </a:rPr>
              <a:t>（資料を</a:t>
            </a:r>
            <a:r>
              <a:rPr kumimoji="1" lang="ja-JP" altLang="en-US" sz="1050" dirty="0" smtClean="0">
                <a:latin typeface="ＭＳ 明朝" panose="02020609040205080304" pitchFamily="17" charset="-128"/>
                <a:ea typeface="ＭＳ 明朝" panose="02020609040205080304" pitchFamily="17" charset="-128"/>
              </a:rPr>
              <a:t>読み上げ）</a:t>
            </a:r>
            <a:endParaRPr kumimoji="1" lang="ja-JP" altLang="en-US" sz="1050" dirty="0">
              <a:latin typeface="ＭＳ 明朝" panose="02020609040205080304" pitchFamily="17" charset="-128"/>
              <a:ea typeface="ＭＳ 明朝" panose="02020609040205080304" pitchFamily="17" charset="-128"/>
            </a:endParaRPr>
          </a:p>
        </p:txBody>
      </p:sp>
      <p:sp>
        <p:nvSpPr>
          <p:cNvPr id="4" name="スライド番号プレースホルダー 3"/>
          <p:cNvSpPr>
            <a:spLocks noGrp="1"/>
          </p:cNvSpPr>
          <p:nvPr>
            <p:ph type="sldNum" sz="quarter" idx="10"/>
          </p:nvPr>
        </p:nvSpPr>
        <p:spPr/>
        <p:txBody>
          <a:bodyPr/>
          <a:lstStyle/>
          <a:p>
            <a:fld id="{CD88DB9B-14BD-48D9-8F48-2AF88F55469E}" type="slidenum">
              <a:rPr kumimoji="1" lang="ja-JP" altLang="en-US" smtClean="0"/>
              <a:t>16</a:t>
            </a:fld>
            <a:endParaRPr kumimoji="1" lang="ja-JP" altLang="en-US" dirty="0"/>
          </a:p>
        </p:txBody>
      </p:sp>
    </p:spTree>
    <p:extLst>
      <p:ext uri="{BB962C8B-B14F-4D97-AF65-F5344CB8AC3E}">
        <p14:creationId xmlns:p14="http://schemas.microsoft.com/office/powerpoint/2010/main" val="6883295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fld id="{8716F6D9-FC26-414E-B1E0-95885A4EE369}" type="slidenum">
              <a:rPr lang="en-US" altLang="ja-JP" smtClean="0">
                <a:latin typeface="Times New Roman" pitchFamily="18" charset="0"/>
              </a:rPr>
              <a:pPr eaLnBrk="1" hangingPunct="1"/>
              <a:t>2</a:t>
            </a:fld>
            <a:endParaRPr lang="en-US" altLang="ja-JP" dirty="0" smtClean="0">
              <a:latin typeface="Times New Roman" pitchFamily="18" charset="0"/>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xfrm>
            <a:off x="908050" y="4721225"/>
            <a:ext cx="4968875" cy="4889500"/>
          </a:xfrm>
          <a:noFill/>
        </p:spPr>
        <p:txBody>
          <a:bodyPr/>
          <a:lstStyle/>
          <a:p>
            <a:pPr eaLnBrk="1" hangingPunct="1"/>
            <a:r>
              <a:rPr lang="ja-JP" altLang="en-US" sz="1050" dirty="0" smtClean="0">
                <a:latin typeface="ＭＳ 明朝" panose="02020609040205080304" pitchFamily="17" charset="-128"/>
                <a:ea typeface="ＭＳ 明朝" panose="02020609040205080304" pitchFamily="17" charset="-128"/>
              </a:rPr>
              <a:t>今回の目的と流れは、ここに記載のとおりです。</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050" dirty="0" smtClean="0">
                <a:latin typeface="ＭＳ 明朝" panose="02020609040205080304" pitchFamily="17" charset="-128"/>
                <a:ea typeface="ＭＳ 明朝" panose="02020609040205080304" pitchFamily="17" charset="-128"/>
              </a:rPr>
              <a:t>これから全４回実施するキャリア講習は、グループでの話し合いが中心になります。</a:t>
            </a:r>
            <a:endParaRPr kumimoji="1" lang="en-US" altLang="ja-JP" sz="1050" dirty="0" smtClean="0">
              <a:latin typeface="ＭＳ 明朝" panose="02020609040205080304" pitchFamily="17" charset="-128"/>
              <a:ea typeface="ＭＳ 明朝" panose="02020609040205080304" pitchFamily="17" charset="-128"/>
            </a:endParaRPr>
          </a:p>
          <a:p>
            <a:r>
              <a:rPr kumimoji="1" lang="ja-JP" altLang="en-US" sz="1050" dirty="0" smtClean="0">
                <a:latin typeface="ＭＳ 明朝" panose="02020609040205080304" pitchFamily="17" charset="-128"/>
                <a:ea typeface="ＭＳ 明朝" panose="02020609040205080304" pitchFamily="17" charset="-128"/>
              </a:rPr>
              <a:t>そこで、今後の話し合いをスムーズに行なうためにお互いのことを知る時間をつくりたいと思います。</a:t>
            </a:r>
            <a:endParaRPr kumimoji="1" lang="en-US" altLang="ja-JP" sz="1050" dirty="0" smtClean="0">
              <a:latin typeface="ＭＳ 明朝" panose="02020609040205080304" pitchFamily="17" charset="-128"/>
              <a:ea typeface="ＭＳ 明朝" panose="02020609040205080304" pitchFamily="17" charset="-128"/>
            </a:endParaRPr>
          </a:p>
          <a:p>
            <a:endParaRPr kumimoji="1" lang="en-US" altLang="ja-JP" sz="1050" dirty="0" smtClean="0">
              <a:latin typeface="ＭＳ 明朝" panose="02020609040205080304" pitchFamily="17" charset="-128"/>
              <a:ea typeface="ＭＳ 明朝" panose="02020609040205080304" pitchFamily="17" charset="-128"/>
            </a:endParaRPr>
          </a:p>
          <a:p>
            <a:r>
              <a:rPr kumimoji="1" lang="ja-JP" altLang="en-US" sz="1050" dirty="0" smtClean="0">
                <a:latin typeface="ＭＳ 明朝" panose="02020609040205080304" pitchFamily="17" charset="-128"/>
                <a:ea typeface="ＭＳ 明朝" panose="02020609040205080304" pitchFamily="17" charset="-128"/>
              </a:rPr>
              <a:t>まずはお互いの仕事について話して下さい。</a:t>
            </a:r>
            <a:endParaRPr kumimoji="1" lang="en-US" altLang="ja-JP" sz="1050" dirty="0" smtClean="0">
              <a:latin typeface="ＭＳ 明朝" panose="02020609040205080304" pitchFamily="17" charset="-128"/>
              <a:ea typeface="ＭＳ 明朝" panose="02020609040205080304" pitchFamily="17" charset="-128"/>
            </a:endParaRPr>
          </a:p>
          <a:p>
            <a:endParaRPr kumimoji="1" lang="en-US" altLang="ja-JP" sz="1050" dirty="0" smtClean="0">
              <a:latin typeface="ＭＳ 明朝" panose="02020609040205080304" pitchFamily="17" charset="-128"/>
              <a:ea typeface="ＭＳ 明朝" panose="02020609040205080304" pitchFamily="17" charset="-128"/>
            </a:endParaRPr>
          </a:p>
          <a:p>
            <a:r>
              <a:rPr kumimoji="1" lang="ja-JP" altLang="en-US" sz="1050" dirty="0" smtClean="0">
                <a:latin typeface="ＭＳ 明朝" panose="02020609040205080304" pitchFamily="17" charset="-128"/>
                <a:ea typeface="ＭＳ 明朝" panose="02020609040205080304" pitchFamily="17" charset="-128"/>
              </a:rPr>
              <a:t>どんな仕事をしているのか、どんな職場で働いているのか、仕事をしていて一番楽しいことや嬉しいことは何か、やりがいは何か、仕事をしていて一番大変なことや苦労することは何かなどを話して下さい。</a:t>
            </a:r>
            <a:endParaRPr kumimoji="1" lang="en-US" altLang="ja-JP" sz="1050" dirty="0" smtClean="0">
              <a:latin typeface="ＭＳ 明朝" panose="02020609040205080304" pitchFamily="17" charset="-128"/>
              <a:ea typeface="ＭＳ 明朝" panose="02020609040205080304" pitchFamily="17" charset="-128"/>
            </a:endParaRPr>
          </a:p>
          <a:p>
            <a:r>
              <a:rPr kumimoji="1" lang="ja-JP" altLang="en-US" sz="1050" dirty="0" smtClean="0">
                <a:latin typeface="ＭＳ 明朝" panose="02020609040205080304" pitchFamily="17" charset="-128"/>
                <a:ea typeface="ＭＳ 明朝" panose="02020609040205080304" pitchFamily="17" charset="-128"/>
              </a:rPr>
              <a:t>話したくないことを無理やり話す必要はありません、それぞれ自分が話せる範囲で話して下さい。</a:t>
            </a:r>
            <a:endParaRPr kumimoji="1" lang="en-US" altLang="ja-JP" sz="1050" dirty="0" smtClean="0">
              <a:latin typeface="ＭＳ 明朝" panose="02020609040205080304" pitchFamily="17" charset="-128"/>
              <a:ea typeface="ＭＳ 明朝" panose="02020609040205080304" pitchFamily="17" charset="-128"/>
            </a:endParaRPr>
          </a:p>
        </p:txBody>
      </p:sp>
      <p:sp>
        <p:nvSpPr>
          <p:cNvPr id="4" name="スライド番号プレースホルダー 3"/>
          <p:cNvSpPr>
            <a:spLocks noGrp="1"/>
          </p:cNvSpPr>
          <p:nvPr>
            <p:ph type="sldNum" sz="quarter" idx="10"/>
          </p:nvPr>
        </p:nvSpPr>
        <p:spPr/>
        <p:txBody>
          <a:bodyPr/>
          <a:lstStyle/>
          <a:p>
            <a:fld id="{CD88DB9B-14BD-48D9-8F48-2AF88F55469E}" type="slidenum">
              <a:rPr kumimoji="1" lang="ja-JP" altLang="en-US" smtClean="0"/>
              <a:t>3</a:t>
            </a:fld>
            <a:endParaRPr kumimoji="1" lang="ja-JP" altLang="en-US" dirty="0"/>
          </a:p>
        </p:txBody>
      </p:sp>
    </p:spTree>
    <p:extLst>
      <p:ext uri="{BB962C8B-B14F-4D97-AF65-F5344CB8AC3E}">
        <p14:creationId xmlns:p14="http://schemas.microsoft.com/office/powerpoint/2010/main" val="23100228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fld id="{FDE13A48-C3E7-4BDC-8AEF-0915C4ABBF96}" type="slidenum">
              <a:rPr lang="en-US" altLang="ja-JP" smtClean="0">
                <a:latin typeface="Times New Roman" pitchFamily="18" charset="0"/>
              </a:rPr>
              <a:pPr eaLnBrk="1" hangingPunct="1"/>
              <a:t>4</a:t>
            </a:fld>
            <a:endParaRPr lang="en-US" altLang="ja-JP" dirty="0" smtClean="0">
              <a:latin typeface="Times New Roman" pitchFamily="18" charset="0"/>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xfrm>
            <a:off x="908050" y="4721225"/>
            <a:ext cx="4968875" cy="4889500"/>
          </a:xfrm>
          <a:noFill/>
        </p:spPr>
        <p:txBody>
          <a:bodyPr/>
          <a:lstStyle/>
          <a:p>
            <a:pPr eaLnBrk="1" hangingPunct="1"/>
            <a:r>
              <a:rPr lang="ja-JP" altLang="en-US" sz="1050" dirty="0" smtClean="0">
                <a:latin typeface="ＭＳ 明朝" panose="02020609040205080304" pitchFamily="17" charset="-128"/>
                <a:ea typeface="ＭＳ 明朝" panose="02020609040205080304" pitchFamily="17" charset="-128"/>
              </a:rPr>
              <a:t>それでは「価値観について」確認しましょう。</a:t>
            </a:r>
            <a:endParaRPr lang="en-US" altLang="ja-JP" sz="1050" dirty="0" smtClean="0">
              <a:latin typeface="ＭＳ 明朝" panose="02020609040205080304" pitchFamily="17" charset="-128"/>
              <a:ea typeface="ＭＳ 明朝" panose="02020609040205080304" pitchFamily="17"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スライド イメージ プレースホルダー 1"/>
          <p:cNvSpPr>
            <a:spLocks noGrp="1" noRot="1" noChangeAspect="1" noTextEdit="1"/>
          </p:cNvSpPr>
          <p:nvPr>
            <p:ph type="sldImg"/>
          </p:nvPr>
        </p:nvSpPr>
        <p:spPr>
          <a:ln/>
        </p:spPr>
      </p:sp>
      <p:sp>
        <p:nvSpPr>
          <p:cNvPr id="45059" name="ノート プレースホルダー 2"/>
          <p:cNvSpPr>
            <a:spLocks noGrp="1"/>
          </p:cNvSpPr>
          <p:nvPr>
            <p:ph type="body" idx="1"/>
          </p:nvPr>
        </p:nvSpPr>
        <p:spPr>
          <a:noFill/>
        </p:spPr>
        <p:txBody>
          <a:bodyPr/>
          <a:lstStyle/>
          <a:p>
            <a:r>
              <a:rPr lang="ja-JP" altLang="en-US" sz="1050" dirty="0" smtClean="0">
                <a:latin typeface="ＭＳ 明朝" panose="02020609040205080304" pitchFamily="17" charset="-128"/>
                <a:ea typeface="ＭＳ 明朝" panose="02020609040205080304" pitchFamily="17" charset="-128"/>
              </a:rPr>
              <a:t>同じ出来事を経験しても、よい経験だったと認識するのか、あまりよい経験ではなかったと認識するのかは、その人の価値観によって異なります。</a:t>
            </a:r>
            <a:endParaRPr lang="en-US" altLang="ja-JP" sz="1050" dirty="0" smtClean="0">
              <a:latin typeface="ＭＳ 明朝" panose="02020609040205080304" pitchFamily="17" charset="-128"/>
              <a:ea typeface="ＭＳ 明朝" panose="02020609040205080304" pitchFamily="17" charset="-128"/>
            </a:endParaRPr>
          </a:p>
          <a:p>
            <a:endParaRPr lang="en-US" altLang="ja-JP" sz="1050" dirty="0" smtClean="0">
              <a:latin typeface="ＭＳ 明朝" panose="02020609040205080304" pitchFamily="17" charset="-128"/>
              <a:ea typeface="ＭＳ 明朝" panose="02020609040205080304" pitchFamily="17" charset="-128"/>
            </a:endParaRPr>
          </a:p>
          <a:p>
            <a:r>
              <a:rPr lang="ja-JP" altLang="en-US" sz="1050" dirty="0" smtClean="0">
                <a:latin typeface="ＭＳ 明朝" panose="02020609040205080304" pitchFamily="17" charset="-128"/>
                <a:ea typeface="ＭＳ 明朝" panose="02020609040205080304" pitchFamily="17" charset="-128"/>
              </a:rPr>
              <a:t>自分自身は何を大切にしたいと考えているのか、自らの価値観を確認し自己理解を深めましょう。</a:t>
            </a:r>
          </a:p>
        </p:txBody>
      </p:sp>
      <p:sp>
        <p:nvSpPr>
          <p:cNvPr id="45060" name="スライド番号プレースホルダー 3"/>
          <p:cNvSpPr>
            <a:spLocks noGrp="1"/>
          </p:cNvSpPr>
          <p:nvPr>
            <p:ph type="sldNum" sz="quarter" idx="5"/>
          </p:nvPr>
        </p:nvSpPr>
        <p:spPr>
          <a:noFill/>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fld id="{1833EC47-252F-4750-812C-23000EE35A4B}" type="slidenum">
              <a:rPr lang="en-US" altLang="ja-JP" smtClean="0"/>
              <a:pPr eaLnBrk="1" hangingPunct="1"/>
              <a:t>5</a:t>
            </a:fld>
            <a:endParaRPr lang="en-US" altLang="ja-JP"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050" dirty="0" smtClean="0">
                <a:latin typeface="ＭＳ 明朝" panose="02020609040205080304" pitchFamily="17" charset="-128"/>
                <a:ea typeface="ＭＳ 明朝" panose="02020609040205080304" pitchFamily="17" charset="-128"/>
              </a:rPr>
              <a:t>自分自身の価値観を理解する目的は３つです。</a:t>
            </a:r>
            <a:endParaRPr kumimoji="1" lang="en-US" altLang="ja-JP" sz="1050" dirty="0" smtClean="0">
              <a:latin typeface="ＭＳ 明朝" panose="02020609040205080304" pitchFamily="17" charset="-128"/>
              <a:ea typeface="ＭＳ 明朝" panose="02020609040205080304" pitchFamily="17" charset="-128"/>
            </a:endParaRPr>
          </a:p>
          <a:p>
            <a:endParaRPr kumimoji="1" lang="en-US" altLang="ja-JP" sz="1050" dirty="0" smtClean="0">
              <a:latin typeface="ＭＳ 明朝" panose="02020609040205080304" pitchFamily="17" charset="-128"/>
              <a:ea typeface="ＭＳ 明朝" panose="02020609040205080304" pitchFamily="17" charset="-128"/>
            </a:endParaRPr>
          </a:p>
          <a:p>
            <a:r>
              <a:rPr kumimoji="1" lang="ja-JP" altLang="en-US" sz="1050" dirty="0" smtClean="0">
                <a:latin typeface="ＭＳ 明朝" panose="02020609040205080304" pitchFamily="17" charset="-128"/>
                <a:ea typeface="ＭＳ 明朝" panose="02020609040205080304" pitchFamily="17" charset="-128"/>
              </a:rPr>
              <a:t>（資料を</a:t>
            </a:r>
            <a:r>
              <a:rPr kumimoji="1" lang="ja-JP" altLang="en-US" sz="1050" dirty="0" smtClean="0">
                <a:latin typeface="ＭＳ 明朝" panose="02020609040205080304" pitchFamily="17" charset="-128"/>
                <a:ea typeface="ＭＳ 明朝" panose="02020609040205080304" pitchFamily="17" charset="-128"/>
              </a:rPr>
              <a:t>読み上げ）</a:t>
            </a:r>
            <a:endParaRPr kumimoji="1" lang="ja-JP" altLang="en-US" sz="1050" dirty="0">
              <a:latin typeface="ＭＳ 明朝" panose="02020609040205080304" pitchFamily="17" charset="-128"/>
              <a:ea typeface="ＭＳ 明朝" panose="02020609040205080304" pitchFamily="17" charset="-128"/>
            </a:endParaRPr>
          </a:p>
        </p:txBody>
      </p:sp>
      <p:sp>
        <p:nvSpPr>
          <p:cNvPr id="4" name="スライド番号プレースホルダー 3"/>
          <p:cNvSpPr>
            <a:spLocks noGrp="1"/>
          </p:cNvSpPr>
          <p:nvPr>
            <p:ph type="sldNum" sz="quarter" idx="10"/>
          </p:nvPr>
        </p:nvSpPr>
        <p:spPr/>
        <p:txBody>
          <a:bodyPr/>
          <a:lstStyle/>
          <a:p>
            <a:fld id="{CD88DB9B-14BD-48D9-8F48-2AF88F55469E}" type="slidenum">
              <a:rPr kumimoji="1" lang="ja-JP" altLang="en-US" smtClean="0"/>
              <a:t>6</a:t>
            </a:fld>
            <a:endParaRPr kumimoji="1" lang="ja-JP" altLang="en-US" dirty="0"/>
          </a:p>
        </p:txBody>
      </p:sp>
    </p:spTree>
    <p:extLst>
      <p:ext uri="{BB962C8B-B14F-4D97-AF65-F5344CB8AC3E}">
        <p14:creationId xmlns:p14="http://schemas.microsoft.com/office/powerpoint/2010/main" val="24685360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050" dirty="0" smtClean="0">
                <a:latin typeface="ＭＳ 明朝" panose="02020609040205080304" pitchFamily="17" charset="-128"/>
                <a:ea typeface="ＭＳ 明朝" panose="02020609040205080304" pitchFamily="17" charset="-128"/>
              </a:rPr>
              <a:t>キャリアには、外的キャリアと内的キャリアの２つの視点があります。</a:t>
            </a:r>
            <a:endParaRPr kumimoji="1" lang="en-US" altLang="ja-JP" sz="1050" dirty="0" smtClean="0">
              <a:latin typeface="ＭＳ 明朝" panose="02020609040205080304" pitchFamily="17" charset="-128"/>
              <a:ea typeface="ＭＳ 明朝" panose="02020609040205080304" pitchFamily="17" charset="-128"/>
            </a:endParaRPr>
          </a:p>
          <a:p>
            <a:endParaRPr kumimoji="1" lang="en-US" altLang="ja-JP" sz="1050" dirty="0" smtClean="0">
              <a:latin typeface="ＭＳ 明朝" panose="02020609040205080304" pitchFamily="17" charset="-128"/>
              <a:ea typeface="ＭＳ 明朝" panose="02020609040205080304" pitchFamily="17" charset="-128"/>
            </a:endParaRPr>
          </a:p>
          <a:p>
            <a:r>
              <a:rPr kumimoji="1" lang="ja-JP" altLang="en-US" sz="1050" dirty="0" smtClean="0">
                <a:latin typeface="ＭＳ 明朝" panose="02020609040205080304" pitchFamily="17" charset="-128"/>
                <a:ea typeface="ＭＳ 明朝" panose="02020609040205080304" pitchFamily="17" charset="-128"/>
              </a:rPr>
              <a:t>外的キャリアは、学歴・仕事・給料など、他人がわかる具体的なものです。</a:t>
            </a:r>
            <a:endParaRPr kumimoji="1" lang="en-US" altLang="ja-JP" sz="1050" dirty="0" smtClean="0">
              <a:latin typeface="ＭＳ 明朝" panose="02020609040205080304" pitchFamily="17" charset="-128"/>
              <a:ea typeface="ＭＳ 明朝" panose="02020609040205080304" pitchFamily="17" charset="-128"/>
            </a:endParaRPr>
          </a:p>
          <a:p>
            <a:r>
              <a:rPr kumimoji="1" lang="ja-JP" altLang="en-US" sz="1050" dirty="0" smtClean="0">
                <a:latin typeface="ＭＳ 明朝" panose="02020609040205080304" pitchFamily="17" charset="-128"/>
                <a:ea typeface="ＭＳ 明朝" panose="02020609040205080304" pitchFamily="17" charset="-128"/>
              </a:rPr>
              <a:t>内的キャリアは、仕事観・やりがい・人生・興味といった自分の価値観のことを指します。</a:t>
            </a:r>
            <a:endParaRPr kumimoji="1" lang="en-US" altLang="ja-JP" sz="1050" dirty="0" smtClean="0">
              <a:latin typeface="ＭＳ 明朝" panose="02020609040205080304" pitchFamily="17" charset="-128"/>
              <a:ea typeface="ＭＳ 明朝" panose="02020609040205080304" pitchFamily="17" charset="-128"/>
            </a:endParaRPr>
          </a:p>
          <a:p>
            <a:endParaRPr kumimoji="1" lang="en-US" altLang="ja-JP" sz="1050" dirty="0" smtClean="0">
              <a:latin typeface="ＭＳ 明朝" panose="02020609040205080304" pitchFamily="17" charset="-128"/>
              <a:ea typeface="ＭＳ 明朝" panose="02020609040205080304" pitchFamily="17" charset="-128"/>
            </a:endParaRPr>
          </a:p>
          <a:p>
            <a:r>
              <a:rPr kumimoji="1" lang="ja-JP" altLang="en-US" sz="1050" dirty="0" smtClean="0">
                <a:latin typeface="ＭＳ 明朝" panose="02020609040205080304" pitchFamily="17" charset="-128"/>
                <a:ea typeface="ＭＳ 明朝" panose="02020609040205080304" pitchFamily="17" charset="-128"/>
              </a:rPr>
              <a:t>みなさんはこれまでの働き方を振り返ってみたとき、どちらを重視してきたでしょうか。</a:t>
            </a:r>
            <a:endParaRPr kumimoji="1" lang="en-US" altLang="ja-JP" sz="1050" dirty="0" smtClean="0">
              <a:latin typeface="ＭＳ 明朝" panose="02020609040205080304" pitchFamily="17" charset="-128"/>
              <a:ea typeface="ＭＳ 明朝" panose="02020609040205080304" pitchFamily="17" charset="-128"/>
            </a:endParaRPr>
          </a:p>
          <a:p>
            <a:endParaRPr kumimoji="1" lang="en-US" altLang="ja-JP" sz="1050" dirty="0" smtClean="0">
              <a:latin typeface="ＭＳ 明朝" panose="02020609040205080304" pitchFamily="17" charset="-128"/>
              <a:ea typeface="ＭＳ 明朝" panose="02020609040205080304" pitchFamily="17" charset="-128"/>
            </a:endParaRPr>
          </a:p>
          <a:p>
            <a:r>
              <a:rPr kumimoji="1" lang="ja-JP" altLang="en-US" sz="1050" dirty="0" smtClean="0">
                <a:latin typeface="ＭＳ 明朝" panose="02020609040205080304" pitchFamily="17" charset="-128"/>
                <a:ea typeface="ＭＳ 明朝" panose="02020609040205080304" pitchFamily="17" charset="-128"/>
              </a:rPr>
              <a:t>同じ職場で同じように仕事をしていても、楽しそうに充実感を感じながら働いている人がいれば、機会さえあればやめたいと感じながら働いている人もいるでしょう。この違いは、その人が仕事及び環境に対して意味や意義を感じているかいないか、感じられるか感じられないかの違いです。与えられた仕事の中で自分なりの働く意味をもつことは、一見、ストレスフルと思える職場の中でもその状況を乗り越えていく力になります。</a:t>
            </a:r>
            <a:endParaRPr kumimoji="1" lang="ja-JP" altLang="en-US" sz="1050" dirty="0">
              <a:latin typeface="ＭＳ 明朝" panose="02020609040205080304" pitchFamily="17" charset="-128"/>
              <a:ea typeface="ＭＳ 明朝" panose="02020609040205080304" pitchFamily="17" charset="-128"/>
            </a:endParaRPr>
          </a:p>
        </p:txBody>
      </p:sp>
      <p:sp>
        <p:nvSpPr>
          <p:cNvPr id="4" name="スライド番号プレースホルダー 3"/>
          <p:cNvSpPr>
            <a:spLocks noGrp="1"/>
          </p:cNvSpPr>
          <p:nvPr>
            <p:ph type="sldNum" sz="quarter" idx="10"/>
          </p:nvPr>
        </p:nvSpPr>
        <p:spPr/>
        <p:txBody>
          <a:bodyPr/>
          <a:lstStyle/>
          <a:p>
            <a:fld id="{CD88DB9B-14BD-48D9-8F48-2AF88F55469E}" type="slidenum">
              <a:rPr kumimoji="1" lang="ja-JP" altLang="en-US" smtClean="0"/>
              <a:t>7</a:t>
            </a:fld>
            <a:endParaRPr kumimoji="1" lang="ja-JP" altLang="en-US" dirty="0"/>
          </a:p>
        </p:txBody>
      </p:sp>
    </p:spTree>
    <p:extLst>
      <p:ext uri="{BB962C8B-B14F-4D97-AF65-F5344CB8AC3E}">
        <p14:creationId xmlns:p14="http://schemas.microsoft.com/office/powerpoint/2010/main" val="12261697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fld id="{D25A5D7B-924B-4D6C-BF43-CC958E9422BB}" type="slidenum">
              <a:rPr lang="en-US" altLang="ja-JP" smtClean="0">
                <a:latin typeface="Times New Roman" pitchFamily="18" charset="0"/>
              </a:rPr>
              <a:pPr eaLnBrk="1" hangingPunct="1"/>
              <a:t>8</a:t>
            </a:fld>
            <a:endParaRPr lang="en-US" altLang="ja-JP" dirty="0" smtClean="0">
              <a:latin typeface="Times New Roman" pitchFamily="18" charset="0"/>
            </a:endParaRP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p:spPr>
        <p:txBody>
          <a:bodyPr/>
          <a:lstStyle/>
          <a:p>
            <a:pPr eaLnBrk="1" hangingPunct="1"/>
            <a:r>
              <a:rPr lang="ja-JP" altLang="en-US" sz="1050" dirty="0" smtClean="0">
                <a:latin typeface="ＭＳ 明朝" panose="02020609040205080304" pitchFamily="17" charset="-128"/>
                <a:ea typeface="ＭＳ 明朝" panose="02020609040205080304" pitchFamily="17" charset="-128"/>
              </a:rPr>
              <a:t>内的キャリアを満たす視点が３つあります。</a:t>
            </a:r>
            <a:endParaRPr lang="en-US" altLang="ja-JP" sz="1050" dirty="0" smtClean="0">
              <a:latin typeface="ＭＳ 明朝" panose="02020609040205080304" pitchFamily="17" charset="-128"/>
              <a:ea typeface="ＭＳ 明朝" panose="02020609040205080304" pitchFamily="17" charset="-128"/>
            </a:endParaRPr>
          </a:p>
          <a:p>
            <a:pPr eaLnBrk="1" hangingPunct="1"/>
            <a:endParaRPr lang="en-US" altLang="ja-JP" sz="1050" dirty="0" smtClean="0">
              <a:latin typeface="ＭＳ 明朝" panose="02020609040205080304" pitchFamily="17" charset="-128"/>
              <a:ea typeface="ＭＳ 明朝" panose="02020609040205080304" pitchFamily="17" charset="-128"/>
            </a:endParaRPr>
          </a:p>
          <a:p>
            <a:pPr eaLnBrk="1" hangingPunct="1"/>
            <a:r>
              <a:rPr lang="ja-JP" altLang="en-US" sz="1050" dirty="0" smtClean="0">
                <a:latin typeface="ＭＳ 明朝" panose="02020609040205080304" pitchFamily="17" charset="-128"/>
                <a:ea typeface="ＭＳ 明朝" panose="02020609040205080304" pitchFamily="17" charset="-128"/>
              </a:rPr>
              <a:t>（資料を</a:t>
            </a:r>
            <a:r>
              <a:rPr lang="ja-JP" altLang="en-US" sz="1050" dirty="0" smtClean="0">
                <a:latin typeface="ＭＳ 明朝" panose="02020609040205080304" pitchFamily="17" charset="-128"/>
                <a:ea typeface="ＭＳ 明朝" panose="02020609040205080304" pitchFamily="17" charset="-128"/>
              </a:rPr>
              <a:t>読み上げ）</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050" dirty="0" smtClean="0">
                <a:latin typeface="ＭＳ 明朝" panose="02020609040205080304" pitchFamily="17" charset="-128"/>
                <a:ea typeface="ＭＳ 明朝" panose="02020609040205080304" pitchFamily="17" charset="-128"/>
              </a:rPr>
              <a:t>内的キャリアを満たす３つの視点が重なる部分が適職であり、重なる部分が大きくなることが「キャリアの理想」であると考えられています。</a:t>
            </a:r>
          </a:p>
        </p:txBody>
      </p:sp>
      <p:sp>
        <p:nvSpPr>
          <p:cNvPr id="4" name="スライド番号プレースホルダー 3"/>
          <p:cNvSpPr>
            <a:spLocks noGrp="1"/>
          </p:cNvSpPr>
          <p:nvPr>
            <p:ph type="sldNum" sz="quarter" idx="10"/>
          </p:nvPr>
        </p:nvSpPr>
        <p:spPr/>
        <p:txBody>
          <a:bodyPr/>
          <a:lstStyle/>
          <a:p>
            <a:fld id="{CD88DB9B-14BD-48D9-8F48-2AF88F55469E}" type="slidenum">
              <a:rPr kumimoji="1" lang="ja-JP" altLang="en-US" smtClean="0"/>
              <a:t>9</a:t>
            </a:fld>
            <a:endParaRPr kumimoji="1" lang="ja-JP" altLang="en-US" dirty="0"/>
          </a:p>
        </p:txBody>
      </p:sp>
    </p:spTree>
    <p:extLst>
      <p:ext uri="{BB962C8B-B14F-4D97-AF65-F5344CB8AC3E}">
        <p14:creationId xmlns:p14="http://schemas.microsoft.com/office/powerpoint/2010/main" val="34177585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7AC8464-7799-4703-BC4F-C27CA02F46B0}" type="datetimeFigureOut">
              <a:rPr kumimoji="1" lang="ja-JP" altLang="en-US" smtClean="0"/>
              <a:t>2018/1/16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5F3AF5F3-3038-4FA1-9FF9-54FBF43F628C}" type="slidenum">
              <a:rPr kumimoji="1" lang="ja-JP" altLang="en-US" smtClean="0"/>
              <a:t>‹#›</a:t>
            </a:fld>
            <a:endParaRPr kumimoji="1" lang="ja-JP" altLang="en-US" dirty="0"/>
          </a:p>
        </p:txBody>
      </p:sp>
    </p:spTree>
    <p:extLst>
      <p:ext uri="{BB962C8B-B14F-4D97-AF65-F5344CB8AC3E}">
        <p14:creationId xmlns:p14="http://schemas.microsoft.com/office/powerpoint/2010/main" val="2552404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7AC8464-7799-4703-BC4F-C27CA02F46B0}" type="datetimeFigureOut">
              <a:rPr kumimoji="1" lang="ja-JP" altLang="en-US" smtClean="0"/>
              <a:t>2018/1/16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5F3AF5F3-3038-4FA1-9FF9-54FBF43F628C}" type="slidenum">
              <a:rPr kumimoji="1" lang="ja-JP" altLang="en-US" smtClean="0"/>
              <a:t>‹#›</a:t>
            </a:fld>
            <a:endParaRPr kumimoji="1" lang="ja-JP" altLang="en-US" dirty="0"/>
          </a:p>
        </p:txBody>
      </p:sp>
    </p:spTree>
    <p:extLst>
      <p:ext uri="{BB962C8B-B14F-4D97-AF65-F5344CB8AC3E}">
        <p14:creationId xmlns:p14="http://schemas.microsoft.com/office/powerpoint/2010/main" val="1111849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7AC8464-7799-4703-BC4F-C27CA02F46B0}" type="datetimeFigureOut">
              <a:rPr kumimoji="1" lang="ja-JP" altLang="en-US" smtClean="0"/>
              <a:t>2018/1/16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5F3AF5F3-3038-4FA1-9FF9-54FBF43F628C}" type="slidenum">
              <a:rPr kumimoji="1" lang="ja-JP" altLang="en-US" smtClean="0"/>
              <a:t>‹#›</a:t>
            </a:fld>
            <a:endParaRPr kumimoji="1" lang="ja-JP" altLang="en-US" dirty="0"/>
          </a:p>
        </p:txBody>
      </p:sp>
    </p:spTree>
    <p:extLst>
      <p:ext uri="{BB962C8B-B14F-4D97-AF65-F5344CB8AC3E}">
        <p14:creationId xmlns:p14="http://schemas.microsoft.com/office/powerpoint/2010/main" val="2584094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7AC8464-7799-4703-BC4F-C27CA02F46B0}" type="datetimeFigureOut">
              <a:rPr kumimoji="1" lang="ja-JP" altLang="en-US" smtClean="0"/>
              <a:t>2018/1/16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5F3AF5F3-3038-4FA1-9FF9-54FBF43F628C}" type="slidenum">
              <a:rPr kumimoji="1" lang="ja-JP" altLang="en-US" smtClean="0"/>
              <a:t>‹#›</a:t>
            </a:fld>
            <a:endParaRPr kumimoji="1" lang="ja-JP" altLang="en-US" dirty="0"/>
          </a:p>
        </p:txBody>
      </p:sp>
    </p:spTree>
    <p:extLst>
      <p:ext uri="{BB962C8B-B14F-4D97-AF65-F5344CB8AC3E}">
        <p14:creationId xmlns:p14="http://schemas.microsoft.com/office/powerpoint/2010/main" val="1568507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7AC8464-7799-4703-BC4F-C27CA02F46B0}" type="datetimeFigureOut">
              <a:rPr kumimoji="1" lang="ja-JP" altLang="en-US" smtClean="0"/>
              <a:t>2018/1/16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5F3AF5F3-3038-4FA1-9FF9-54FBF43F628C}" type="slidenum">
              <a:rPr kumimoji="1" lang="ja-JP" altLang="en-US" smtClean="0"/>
              <a:t>‹#›</a:t>
            </a:fld>
            <a:endParaRPr kumimoji="1" lang="ja-JP" altLang="en-US" dirty="0"/>
          </a:p>
        </p:txBody>
      </p:sp>
    </p:spTree>
    <p:extLst>
      <p:ext uri="{BB962C8B-B14F-4D97-AF65-F5344CB8AC3E}">
        <p14:creationId xmlns:p14="http://schemas.microsoft.com/office/powerpoint/2010/main" val="2866338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7AC8464-7799-4703-BC4F-C27CA02F46B0}" type="datetimeFigureOut">
              <a:rPr kumimoji="1" lang="ja-JP" altLang="en-US" smtClean="0"/>
              <a:t>2018/1/16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5F3AF5F3-3038-4FA1-9FF9-54FBF43F628C}" type="slidenum">
              <a:rPr kumimoji="1" lang="ja-JP" altLang="en-US" smtClean="0"/>
              <a:t>‹#›</a:t>
            </a:fld>
            <a:endParaRPr kumimoji="1" lang="ja-JP" altLang="en-US" dirty="0"/>
          </a:p>
        </p:txBody>
      </p:sp>
    </p:spTree>
    <p:extLst>
      <p:ext uri="{BB962C8B-B14F-4D97-AF65-F5344CB8AC3E}">
        <p14:creationId xmlns:p14="http://schemas.microsoft.com/office/powerpoint/2010/main" val="310364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7AC8464-7799-4703-BC4F-C27CA02F46B0}" type="datetimeFigureOut">
              <a:rPr kumimoji="1" lang="ja-JP" altLang="en-US" smtClean="0"/>
              <a:t>2018/1/16</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5F3AF5F3-3038-4FA1-9FF9-54FBF43F628C}" type="slidenum">
              <a:rPr kumimoji="1" lang="ja-JP" altLang="en-US" smtClean="0"/>
              <a:t>‹#›</a:t>
            </a:fld>
            <a:endParaRPr kumimoji="1" lang="ja-JP" altLang="en-US" dirty="0"/>
          </a:p>
        </p:txBody>
      </p:sp>
    </p:spTree>
    <p:extLst>
      <p:ext uri="{BB962C8B-B14F-4D97-AF65-F5344CB8AC3E}">
        <p14:creationId xmlns:p14="http://schemas.microsoft.com/office/powerpoint/2010/main" val="3637703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7AC8464-7799-4703-BC4F-C27CA02F46B0}" type="datetimeFigureOut">
              <a:rPr kumimoji="1" lang="ja-JP" altLang="en-US" smtClean="0"/>
              <a:t>2018/1/16</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5F3AF5F3-3038-4FA1-9FF9-54FBF43F628C}" type="slidenum">
              <a:rPr kumimoji="1" lang="ja-JP" altLang="en-US" smtClean="0"/>
              <a:t>‹#›</a:t>
            </a:fld>
            <a:endParaRPr kumimoji="1" lang="ja-JP" altLang="en-US" dirty="0"/>
          </a:p>
        </p:txBody>
      </p:sp>
    </p:spTree>
    <p:extLst>
      <p:ext uri="{BB962C8B-B14F-4D97-AF65-F5344CB8AC3E}">
        <p14:creationId xmlns:p14="http://schemas.microsoft.com/office/powerpoint/2010/main" val="2478202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7AC8464-7799-4703-BC4F-C27CA02F46B0}" type="datetimeFigureOut">
              <a:rPr kumimoji="1" lang="ja-JP" altLang="en-US" smtClean="0"/>
              <a:t>2018/1/16</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5F3AF5F3-3038-4FA1-9FF9-54FBF43F628C}" type="slidenum">
              <a:rPr kumimoji="1" lang="ja-JP" altLang="en-US" smtClean="0"/>
              <a:t>‹#›</a:t>
            </a:fld>
            <a:endParaRPr kumimoji="1" lang="ja-JP" altLang="en-US" dirty="0"/>
          </a:p>
        </p:txBody>
      </p:sp>
    </p:spTree>
    <p:extLst>
      <p:ext uri="{BB962C8B-B14F-4D97-AF65-F5344CB8AC3E}">
        <p14:creationId xmlns:p14="http://schemas.microsoft.com/office/powerpoint/2010/main" val="2853878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7AC8464-7799-4703-BC4F-C27CA02F46B0}" type="datetimeFigureOut">
              <a:rPr kumimoji="1" lang="ja-JP" altLang="en-US" smtClean="0"/>
              <a:t>2018/1/16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5F3AF5F3-3038-4FA1-9FF9-54FBF43F628C}" type="slidenum">
              <a:rPr kumimoji="1" lang="ja-JP" altLang="en-US" smtClean="0"/>
              <a:t>‹#›</a:t>
            </a:fld>
            <a:endParaRPr kumimoji="1" lang="ja-JP" altLang="en-US" dirty="0"/>
          </a:p>
        </p:txBody>
      </p:sp>
    </p:spTree>
    <p:extLst>
      <p:ext uri="{BB962C8B-B14F-4D97-AF65-F5344CB8AC3E}">
        <p14:creationId xmlns:p14="http://schemas.microsoft.com/office/powerpoint/2010/main" val="3298626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7AC8464-7799-4703-BC4F-C27CA02F46B0}" type="datetimeFigureOut">
              <a:rPr kumimoji="1" lang="ja-JP" altLang="en-US" smtClean="0"/>
              <a:t>2018/1/16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5F3AF5F3-3038-4FA1-9FF9-54FBF43F628C}" type="slidenum">
              <a:rPr kumimoji="1" lang="ja-JP" altLang="en-US" smtClean="0"/>
              <a:t>‹#›</a:t>
            </a:fld>
            <a:endParaRPr kumimoji="1" lang="ja-JP" altLang="en-US" dirty="0"/>
          </a:p>
        </p:txBody>
      </p:sp>
    </p:spTree>
    <p:extLst>
      <p:ext uri="{BB962C8B-B14F-4D97-AF65-F5344CB8AC3E}">
        <p14:creationId xmlns:p14="http://schemas.microsoft.com/office/powerpoint/2010/main" val="8839022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AC8464-7799-4703-BC4F-C27CA02F46B0}" type="datetimeFigureOut">
              <a:rPr kumimoji="1" lang="ja-JP" altLang="en-US" smtClean="0"/>
              <a:t>2018/1/16</a:t>
            </a:fld>
            <a:endParaRPr kumimoji="1" lang="ja-JP" altLang="en-US" dirty="0"/>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3AF5F3-3038-4FA1-9FF9-54FBF43F628C}" type="slidenum">
              <a:rPr kumimoji="1" lang="ja-JP" altLang="en-US" smtClean="0"/>
              <a:t>‹#›</a:t>
            </a:fld>
            <a:endParaRPr kumimoji="1" lang="ja-JP" altLang="en-US" dirty="0"/>
          </a:p>
        </p:txBody>
      </p:sp>
    </p:spTree>
    <p:extLst>
      <p:ext uri="{BB962C8B-B14F-4D97-AF65-F5344CB8AC3E}">
        <p14:creationId xmlns:p14="http://schemas.microsoft.com/office/powerpoint/2010/main" val="28796297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txBox="1">
            <a:spLocks noChangeArrowheads="1"/>
          </p:cNvSpPr>
          <p:nvPr/>
        </p:nvSpPr>
        <p:spPr bwMode="auto">
          <a:xfrm>
            <a:off x="615950" y="1781175"/>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kumimoji="0" lang="ja-JP" altLang="en-US" sz="2400" dirty="0" smtClean="0"/>
              <a:t>キャリア講座</a:t>
            </a:r>
            <a:endParaRPr kumimoji="0" lang="en-US" altLang="ja-JP" sz="2400" dirty="0"/>
          </a:p>
          <a:p>
            <a:pPr eaLnBrk="1" hangingPunct="1"/>
            <a:r>
              <a:rPr kumimoji="0" lang="ja-JP" altLang="en-US" sz="4400" dirty="0" smtClean="0"/>
              <a:t>　～</a:t>
            </a:r>
            <a:r>
              <a:rPr kumimoji="0" lang="ja-JP" altLang="en-US" sz="4400" dirty="0"/>
              <a:t>価値観を確認してみよう～</a:t>
            </a:r>
          </a:p>
        </p:txBody>
      </p:sp>
      <p:sp>
        <p:nvSpPr>
          <p:cNvPr id="15364" name="Rectangle 2"/>
          <p:cNvSpPr txBox="1">
            <a:spLocks noChangeArrowheads="1"/>
          </p:cNvSpPr>
          <p:nvPr/>
        </p:nvSpPr>
        <p:spPr bwMode="auto">
          <a:xfrm>
            <a:off x="4865482" y="4221088"/>
            <a:ext cx="352876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algn="r" eaLnBrk="1" hangingPunct="1"/>
            <a:r>
              <a:rPr kumimoji="0" lang="ja-JP" altLang="en-US" sz="2400" dirty="0"/>
              <a:t>　</a:t>
            </a:r>
            <a:r>
              <a:rPr kumimoji="0" lang="ja-JP" altLang="en-US" sz="2400" dirty="0" smtClean="0"/>
              <a:t>　年　　月</a:t>
            </a:r>
            <a:r>
              <a:rPr kumimoji="0" lang="ja-JP" altLang="en-US" sz="2400" dirty="0"/>
              <a:t>　</a:t>
            </a:r>
            <a:r>
              <a:rPr kumimoji="0" lang="ja-JP" altLang="en-US" sz="2400" dirty="0" smtClean="0"/>
              <a:t>　日</a:t>
            </a:r>
            <a:endParaRPr kumimoji="0" lang="ja-JP" altLang="en-US" sz="24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5639" y="3645023"/>
            <a:ext cx="2886075" cy="288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319829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タイトル 1"/>
          <p:cNvSpPr>
            <a:spLocks noGrp="1"/>
          </p:cNvSpPr>
          <p:nvPr>
            <p:ph type="title"/>
          </p:nvPr>
        </p:nvSpPr>
        <p:spPr>
          <a:xfrm>
            <a:off x="493713" y="188913"/>
            <a:ext cx="8229600" cy="1138237"/>
          </a:xfrm>
        </p:spPr>
        <p:txBody>
          <a:bodyPr/>
          <a:lstStyle/>
          <a:p>
            <a:r>
              <a:rPr lang="ja-JP" altLang="en-US" dirty="0" smtClean="0"/>
              <a:t>キャリア・アンカー①</a:t>
            </a:r>
          </a:p>
        </p:txBody>
      </p:sp>
      <p:sp>
        <p:nvSpPr>
          <p:cNvPr id="3" name="コンテンツ プレースホルダー 2"/>
          <p:cNvSpPr>
            <a:spLocks noGrp="1"/>
          </p:cNvSpPr>
          <p:nvPr>
            <p:ph idx="1"/>
          </p:nvPr>
        </p:nvSpPr>
        <p:spPr>
          <a:xfrm>
            <a:off x="342069" y="1196752"/>
            <a:ext cx="8569325" cy="719137"/>
          </a:xfrm>
        </p:spPr>
        <p:txBody>
          <a:bodyPr>
            <a:normAutofit/>
          </a:bodyPr>
          <a:lstStyle/>
          <a:p>
            <a:pPr>
              <a:buClr>
                <a:schemeClr val="accent5">
                  <a:lumMod val="75000"/>
                </a:schemeClr>
              </a:buClr>
              <a:buFont typeface="Wingdings" panose="05000000000000000000" pitchFamily="2" charset="2"/>
              <a:buChar char="l"/>
              <a:defRPr/>
            </a:pPr>
            <a:r>
              <a:rPr lang="ja-JP" altLang="en-US" sz="2800" dirty="0" smtClean="0">
                <a:latin typeface="+mj-ea"/>
                <a:ea typeface="+mj-ea"/>
              </a:rPr>
              <a:t>キャリア・アンカー：職業生活の拠り所</a:t>
            </a:r>
            <a:endParaRPr lang="en-US" altLang="ja-JP" sz="2800" dirty="0" smtClean="0">
              <a:latin typeface="+mj-ea"/>
              <a:ea typeface="+mj-ea"/>
            </a:endParaRPr>
          </a:p>
          <a:p>
            <a:pPr>
              <a:buClr>
                <a:schemeClr val="accent5">
                  <a:lumMod val="75000"/>
                </a:schemeClr>
              </a:buClr>
              <a:buFont typeface="Wingdings" panose="05000000000000000000" pitchFamily="2" charset="2"/>
              <a:buChar char="l"/>
              <a:defRPr/>
            </a:pPr>
            <a:endParaRPr lang="en-US" altLang="ja-JP" sz="2800" dirty="0" smtClean="0">
              <a:latin typeface="+mj-ea"/>
              <a:ea typeface="+mj-ea"/>
            </a:endParaRPr>
          </a:p>
          <a:p>
            <a:pPr>
              <a:buClr>
                <a:schemeClr val="accent5">
                  <a:lumMod val="75000"/>
                </a:schemeClr>
              </a:buClr>
              <a:buFont typeface="Wingdings" panose="05000000000000000000" pitchFamily="2" charset="2"/>
              <a:buChar char="l"/>
              <a:defRPr/>
            </a:pPr>
            <a:endParaRPr lang="en-US" altLang="ja-JP" sz="2800" dirty="0">
              <a:latin typeface="+mj-ea"/>
              <a:ea typeface="+mj-ea"/>
            </a:endParaRPr>
          </a:p>
          <a:p>
            <a:pPr>
              <a:buClr>
                <a:schemeClr val="accent5">
                  <a:lumMod val="75000"/>
                </a:schemeClr>
              </a:buClr>
              <a:buFont typeface="Wingdings" panose="05000000000000000000" pitchFamily="2" charset="2"/>
              <a:buChar char="l"/>
              <a:defRPr/>
            </a:pPr>
            <a:endParaRPr lang="en-US" altLang="ja-JP" sz="2800" dirty="0" smtClean="0">
              <a:latin typeface="+mj-ea"/>
              <a:ea typeface="+mj-ea"/>
            </a:endParaRPr>
          </a:p>
          <a:p>
            <a:pPr>
              <a:buClr>
                <a:schemeClr val="accent5">
                  <a:lumMod val="75000"/>
                </a:schemeClr>
              </a:buClr>
              <a:buFont typeface="Wingdings" panose="05000000000000000000" pitchFamily="2" charset="2"/>
              <a:buChar char="l"/>
              <a:defRPr/>
            </a:pPr>
            <a:endParaRPr lang="en-US" altLang="ja-JP" sz="2800" dirty="0" smtClean="0">
              <a:latin typeface="+mj-ea"/>
              <a:ea typeface="+mj-ea"/>
            </a:endParaRPr>
          </a:p>
          <a:p>
            <a:pPr>
              <a:buClr>
                <a:schemeClr val="accent5">
                  <a:lumMod val="75000"/>
                </a:schemeClr>
              </a:buClr>
              <a:buFont typeface="Wingdings" panose="05000000000000000000" pitchFamily="2" charset="2"/>
              <a:buChar char="l"/>
              <a:defRPr/>
            </a:pPr>
            <a:endParaRPr lang="en-US" altLang="ja-JP" sz="2800" dirty="0" smtClean="0">
              <a:latin typeface="+mj-ea"/>
              <a:ea typeface="+mj-ea"/>
            </a:endParaRPr>
          </a:p>
          <a:p>
            <a:pPr>
              <a:buClr>
                <a:schemeClr val="accent5">
                  <a:lumMod val="75000"/>
                </a:schemeClr>
              </a:buClr>
              <a:buFont typeface="Wingdings" panose="05000000000000000000" pitchFamily="2" charset="2"/>
              <a:buChar char="l"/>
              <a:defRPr/>
            </a:pPr>
            <a:endParaRPr lang="en-US" altLang="ja-JP" sz="2800" dirty="0" smtClean="0">
              <a:latin typeface="+mj-ea"/>
              <a:ea typeface="+mj-ea"/>
            </a:endParaRPr>
          </a:p>
        </p:txBody>
      </p:sp>
      <p:sp>
        <p:nvSpPr>
          <p:cNvPr id="6" name="コンテンツ プレースホルダー 2"/>
          <p:cNvSpPr txBox="1">
            <a:spLocks/>
          </p:cNvSpPr>
          <p:nvPr/>
        </p:nvSpPr>
        <p:spPr>
          <a:xfrm>
            <a:off x="323849" y="2132856"/>
            <a:ext cx="8569325" cy="2808833"/>
          </a:xfrm>
          <a:prstGeom prst="rect">
            <a:avLst/>
          </a:prstGeom>
          <a:solidFill>
            <a:srgbClr val="DADAFE"/>
          </a:solidFill>
        </p:spPr>
        <p:txBody>
          <a:bodyPr>
            <a:normAutofit fontScale="85000" lnSpcReduction="20000"/>
          </a:bodyPr>
          <a:lstStyle>
            <a:lvl1pPr marL="274320" indent="-274320" algn="l" rtl="0" eaLnBrk="1" latinLnBrk="0" hangingPunct="1">
              <a:spcBef>
                <a:spcPts val="600"/>
              </a:spcBef>
              <a:buClr>
                <a:schemeClr val="accent1"/>
              </a:buClr>
              <a:buSzPct val="70000"/>
              <a:buFont typeface="Wingdings"/>
              <a:buChar char=""/>
              <a:defRPr kumimoji="1"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1"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1"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1"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1"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1"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1"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1"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1" sz="1400" kern="1200" baseline="0">
                <a:solidFill>
                  <a:schemeClr val="tx2"/>
                </a:solidFill>
                <a:latin typeface="+mn-lt"/>
                <a:ea typeface="+mn-ea"/>
                <a:cs typeface="+mn-cs"/>
              </a:defRPr>
            </a:lvl9pPr>
          </a:lstStyle>
          <a:p>
            <a:pPr>
              <a:buClrTx/>
              <a:buSzPct val="100000"/>
              <a:buFont typeface="Wingdings" panose="05000000000000000000" pitchFamily="2" charset="2"/>
              <a:buChar char="u"/>
              <a:defRPr/>
            </a:pPr>
            <a:r>
              <a:rPr lang="ja-JP" altLang="en-US" sz="2800" b="1" dirty="0" smtClean="0">
                <a:latin typeface="+mj-ea"/>
                <a:ea typeface="+mj-ea"/>
              </a:rPr>
              <a:t>能力・欲求・価値についての自己イメージ</a:t>
            </a:r>
            <a:endParaRPr lang="en-US" altLang="ja-JP" sz="2800" b="1" dirty="0" smtClean="0">
              <a:latin typeface="+mj-ea"/>
              <a:ea typeface="+mj-ea"/>
            </a:endParaRPr>
          </a:p>
          <a:p>
            <a:pPr>
              <a:buClrTx/>
              <a:buSzPct val="100000"/>
              <a:buFont typeface="Wingdings" panose="05000000000000000000" pitchFamily="2" charset="2"/>
              <a:buChar char="u"/>
              <a:defRPr/>
            </a:pPr>
            <a:r>
              <a:rPr lang="ja-JP" altLang="en-US" sz="2800" b="1" dirty="0" smtClean="0">
                <a:latin typeface="+mj-ea"/>
                <a:ea typeface="+mj-ea"/>
              </a:rPr>
              <a:t>節目などのきっかけがないとはっきりと自覚されない自己イメージ</a:t>
            </a:r>
            <a:endParaRPr lang="en-US" altLang="ja-JP" sz="2800" b="1" dirty="0" smtClean="0">
              <a:latin typeface="+mj-ea"/>
              <a:ea typeface="+mj-ea"/>
            </a:endParaRPr>
          </a:p>
          <a:p>
            <a:pPr>
              <a:buClrTx/>
              <a:buSzPct val="100000"/>
              <a:buFont typeface="Wingdings" panose="05000000000000000000" pitchFamily="2" charset="2"/>
              <a:buChar char="u"/>
              <a:defRPr/>
            </a:pPr>
            <a:r>
              <a:rPr lang="ja-JP" altLang="en-US" sz="2800" b="1" dirty="0" smtClean="0">
                <a:latin typeface="+mj-ea"/>
                <a:ea typeface="+mj-ea"/>
              </a:rPr>
              <a:t>組織、仕事が変わっても「手放したくない」一人ひとりの根底にある一貫したテーマ</a:t>
            </a:r>
            <a:endParaRPr lang="en-US" altLang="ja-JP" sz="2800" b="1" dirty="0" smtClean="0">
              <a:latin typeface="+mj-ea"/>
              <a:ea typeface="+mj-ea"/>
            </a:endParaRPr>
          </a:p>
          <a:p>
            <a:pPr>
              <a:buClrTx/>
              <a:buSzPct val="100000"/>
              <a:buFont typeface="Wingdings" panose="05000000000000000000" pitchFamily="2" charset="2"/>
              <a:buChar char="u"/>
              <a:defRPr/>
            </a:pPr>
            <a:r>
              <a:rPr lang="ja-JP" altLang="en-US" sz="2800" b="1" dirty="0" smtClean="0">
                <a:latin typeface="+mj-ea"/>
                <a:ea typeface="+mj-ea"/>
              </a:rPr>
              <a:t>アンカーの基礎になるものは働く以前からあるが、実際に働き始めてから</a:t>
            </a:r>
            <a:r>
              <a:rPr lang="en-US" altLang="ja-JP" sz="2800" b="1" dirty="0" smtClean="0">
                <a:latin typeface="+mj-ea"/>
                <a:ea typeface="+mj-ea"/>
              </a:rPr>
              <a:t>10</a:t>
            </a:r>
            <a:r>
              <a:rPr lang="ja-JP" altLang="en-US" sz="2800" b="1" dirty="0" smtClean="0">
                <a:latin typeface="+mj-ea"/>
                <a:ea typeface="+mj-ea"/>
              </a:rPr>
              <a:t>年ほど経てから明確に、確実なものとなって現れる</a:t>
            </a:r>
            <a:endParaRPr lang="en-US" altLang="ja-JP" sz="2800" b="1" dirty="0" smtClean="0">
              <a:latin typeface="+mj-ea"/>
              <a:ea typeface="+mj-ea"/>
            </a:endParaRPr>
          </a:p>
          <a:p>
            <a:pPr>
              <a:buClrTx/>
              <a:buSzPct val="100000"/>
              <a:buFont typeface="Wingdings" panose="05000000000000000000" pitchFamily="2" charset="2"/>
              <a:buChar char="u"/>
              <a:defRPr/>
            </a:pPr>
            <a:endParaRPr lang="en-US" altLang="ja-JP" sz="2800" dirty="0" smtClean="0">
              <a:latin typeface="+mj-ea"/>
              <a:ea typeface="+mj-ea"/>
            </a:endParaRPr>
          </a:p>
          <a:p>
            <a:pPr>
              <a:buClrTx/>
              <a:buSzPct val="100000"/>
              <a:buFont typeface="Wingdings" panose="05000000000000000000" pitchFamily="2" charset="2"/>
              <a:buChar char="u"/>
              <a:defRPr/>
            </a:pPr>
            <a:endParaRPr lang="en-US" altLang="ja-JP" sz="2800" dirty="0" smtClean="0">
              <a:latin typeface="+mj-ea"/>
              <a:ea typeface="+mj-ea"/>
            </a:endParaRPr>
          </a:p>
          <a:p>
            <a:pPr>
              <a:buClrTx/>
              <a:buSzPct val="100000"/>
              <a:buFont typeface="Wingdings" panose="05000000000000000000" pitchFamily="2" charset="2"/>
              <a:buChar char="u"/>
              <a:defRPr/>
            </a:pPr>
            <a:endParaRPr lang="en-US" altLang="ja-JP" sz="2800" dirty="0" smtClean="0">
              <a:latin typeface="+mj-ea"/>
              <a:ea typeface="+mj-ea"/>
            </a:endParaRPr>
          </a:p>
          <a:p>
            <a:pPr>
              <a:buClrTx/>
              <a:buSzPct val="100000"/>
              <a:buFont typeface="Wingdings" panose="05000000000000000000" pitchFamily="2" charset="2"/>
              <a:buChar char="u"/>
              <a:defRPr/>
            </a:pPr>
            <a:endParaRPr lang="en-US" altLang="ja-JP" sz="2800" dirty="0" smtClean="0">
              <a:latin typeface="+mj-ea"/>
              <a:ea typeface="+mj-ea"/>
            </a:endParaRPr>
          </a:p>
          <a:p>
            <a:pPr marL="0" indent="0">
              <a:buClrTx/>
              <a:buSzPct val="100000"/>
              <a:buNone/>
              <a:defRPr/>
            </a:pPr>
            <a:endParaRPr lang="en-US" altLang="ja-JP" sz="2800" dirty="0" smtClean="0">
              <a:latin typeface="+mj-ea"/>
              <a:ea typeface="+mj-ea"/>
            </a:endParaRPr>
          </a:p>
        </p:txBody>
      </p:sp>
      <p:sp>
        <p:nvSpPr>
          <p:cNvPr id="29702" name="Text Box 16"/>
          <p:cNvSpPr txBox="1">
            <a:spLocks noChangeArrowheads="1"/>
          </p:cNvSpPr>
          <p:nvPr/>
        </p:nvSpPr>
        <p:spPr bwMode="auto">
          <a:xfrm>
            <a:off x="2627784" y="6203582"/>
            <a:ext cx="6408712" cy="4962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1050" dirty="0">
                <a:latin typeface="+mn-ea"/>
                <a:ea typeface="+mn-ea"/>
              </a:rPr>
              <a:t>出典：石橋</a:t>
            </a:r>
            <a:r>
              <a:rPr lang="ja-JP" altLang="en-US" sz="1050" dirty="0" smtClean="0">
                <a:latin typeface="+mn-ea"/>
                <a:ea typeface="+mn-ea"/>
              </a:rPr>
              <a:t>里美：「</a:t>
            </a:r>
            <a:r>
              <a:rPr lang="ja-JP" altLang="en-US" sz="1050" dirty="0">
                <a:latin typeface="+mn-ea"/>
                <a:ea typeface="+mn-ea"/>
              </a:rPr>
              <a:t>キャリア開発の産業組織心理学　</a:t>
            </a:r>
            <a:r>
              <a:rPr lang="ja-JP" altLang="en-US" sz="1050" dirty="0" smtClean="0">
                <a:latin typeface="+mn-ea"/>
                <a:ea typeface="+mn-ea"/>
              </a:rPr>
              <a:t>ワークブック</a:t>
            </a:r>
            <a:r>
              <a:rPr lang="en-US" altLang="ja-JP" sz="1050" dirty="0" smtClean="0">
                <a:latin typeface="+mn-ea"/>
                <a:ea typeface="+mn-ea"/>
              </a:rPr>
              <a:t>〔</a:t>
            </a:r>
            <a:r>
              <a:rPr lang="ja-JP" altLang="en-US" sz="1050" dirty="0" smtClean="0">
                <a:latin typeface="+mn-ea"/>
                <a:ea typeface="+mn-ea"/>
              </a:rPr>
              <a:t>第２版</a:t>
            </a:r>
            <a:r>
              <a:rPr lang="en-US" altLang="ja-JP" sz="1050" dirty="0" smtClean="0">
                <a:latin typeface="+mn-ea"/>
                <a:ea typeface="+mn-ea"/>
              </a:rPr>
              <a:t>〕</a:t>
            </a:r>
            <a:r>
              <a:rPr lang="ja-JP" altLang="en-US" sz="1050" dirty="0" smtClean="0">
                <a:latin typeface="+mn-ea"/>
                <a:ea typeface="+mn-ea"/>
              </a:rPr>
              <a:t>」ナカニシヤ出版（</a:t>
            </a:r>
            <a:r>
              <a:rPr lang="en-US" altLang="ja-JP" sz="1050" dirty="0" smtClean="0">
                <a:latin typeface="+mn-ea"/>
                <a:ea typeface="+mn-ea"/>
              </a:rPr>
              <a:t>2016</a:t>
            </a:r>
            <a:r>
              <a:rPr lang="ja-JP" altLang="en-US" sz="1050" dirty="0" smtClean="0">
                <a:latin typeface="+mn-ea"/>
                <a:ea typeface="+mn-ea"/>
              </a:rPr>
              <a:t>）</a:t>
            </a:r>
            <a:endParaRPr lang="en-US" altLang="ja-JP" sz="1050" dirty="0" smtClean="0">
              <a:latin typeface="+mn-ea"/>
              <a:ea typeface="+mn-ea"/>
            </a:endParaRPr>
          </a:p>
          <a:p>
            <a:pPr eaLnBrk="1" hangingPunct="1">
              <a:spcBef>
                <a:spcPct val="50000"/>
              </a:spcBef>
            </a:pPr>
            <a:r>
              <a:rPr lang="ja-JP" altLang="en-US" sz="1050" dirty="0">
                <a:latin typeface="+mn-ea"/>
                <a:ea typeface="+mn-ea"/>
              </a:rPr>
              <a:t>　</a:t>
            </a:r>
            <a:r>
              <a:rPr lang="ja-JP" altLang="en-US" sz="1050" dirty="0" smtClean="0">
                <a:latin typeface="+mn-ea"/>
                <a:ea typeface="+mn-ea"/>
              </a:rPr>
              <a:t>　　　エドガーＨ</a:t>
            </a:r>
            <a:r>
              <a:rPr lang="en-US" altLang="ja-JP" sz="1050" dirty="0" smtClean="0">
                <a:latin typeface="+mn-ea"/>
                <a:ea typeface="+mn-ea"/>
              </a:rPr>
              <a:t>,</a:t>
            </a:r>
            <a:r>
              <a:rPr lang="ja-JP" altLang="en-US" sz="1050" dirty="0" smtClean="0">
                <a:latin typeface="+mn-ea"/>
                <a:ea typeface="+mn-ea"/>
              </a:rPr>
              <a:t>シャイン：「シャイン博士が語るキャリア・カウンセリングの進め方」白桃書房（</a:t>
            </a:r>
            <a:r>
              <a:rPr lang="en-US" altLang="ja-JP" sz="1050" dirty="0" smtClean="0">
                <a:latin typeface="+mn-ea"/>
                <a:ea typeface="+mn-ea"/>
              </a:rPr>
              <a:t>2017</a:t>
            </a:r>
            <a:r>
              <a:rPr lang="ja-JP" altLang="en-US" sz="1050" dirty="0" smtClean="0">
                <a:latin typeface="+mn-ea"/>
                <a:ea typeface="+mn-ea"/>
              </a:rPr>
              <a:t>）</a:t>
            </a:r>
            <a:endParaRPr lang="ja-JP" altLang="en-US" sz="1050" dirty="0">
              <a:latin typeface="+mn-ea"/>
              <a:ea typeface="+mn-ea"/>
            </a:endParaRPr>
          </a:p>
        </p:txBody>
      </p:sp>
      <p:sp>
        <p:nvSpPr>
          <p:cNvPr id="7" name="コンテンツ プレースホルダー 2"/>
          <p:cNvSpPr txBox="1">
            <a:spLocks/>
          </p:cNvSpPr>
          <p:nvPr/>
        </p:nvSpPr>
        <p:spPr>
          <a:xfrm>
            <a:off x="321670" y="5085184"/>
            <a:ext cx="8569325" cy="749051"/>
          </a:xfrm>
          <a:prstGeom prst="rect">
            <a:avLst/>
          </a:prstGeom>
          <a:solidFill>
            <a:srgbClr val="DADAFE"/>
          </a:solidFill>
        </p:spPr>
        <p:txBody>
          <a:bodyPr>
            <a:normAutofit fontScale="85000" lnSpcReduction="20000"/>
          </a:bodyPr>
          <a:lstStyle>
            <a:lvl1pPr marL="274320" indent="-274320" algn="l" rtl="0" eaLnBrk="1" latinLnBrk="0" hangingPunct="1">
              <a:spcBef>
                <a:spcPts val="600"/>
              </a:spcBef>
              <a:buClr>
                <a:schemeClr val="accent1"/>
              </a:buClr>
              <a:buSzPct val="70000"/>
              <a:buFont typeface="Wingdings"/>
              <a:buChar char=""/>
              <a:defRPr kumimoji="1"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1"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1"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1"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1"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1"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1"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1"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1" sz="1400" kern="1200" baseline="0">
                <a:solidFill>
                  <a:schemeClr val="tx2"/>
                </a:solidFill>
                <a:latin typeface="+mn-lt"/>
                <a:ea typeface="+mn-ea"/>
                <a:cs typeface="+mn-cs"/>
              </a:defRPr>
            </a:lvl9pPr>
          </a:lstStyle>
          <a:p>
            <a:pPr>
              <a:buClrTx/>
              <a:buSzPct val="100000"/>
              <a:buFont typeface="Wingdings" panose="05000000000000000000" pitchFamily="2" charset="2"/>
              <a:buChar char="l"/>
              <a:defRPr/>
            </a:pPr>
            <a:r>
              <a:rPr lang="ja-JP" altLang="en-US" sz="2800" b="1" dirty="0" smtClean="0">
                <a:latin typeface="+mj-ea"/>
                <a:ea typeface="+mj-ea"/>
              </a:rPr>
              <a:t>キャリア・アンカーは年齢や成功を重ねるにつれ、自律性が増したり、ライフスタイルのアンカーに変化することもある</a:t>
            </a:r>
            <a:endParaRPr lang="en-US" altLang="ja-JP" sz="2800" b="1" dirty="0" smtClean="0">
              <a:latin typeface="+mj-ea"/>
              <a:ea typeface="+mj-ea"/>
            </a:endParaRPr>
          </a:p>
        </p:txBody>
      </p:sp>
    </p:spTree>
    <p:extLst>
      <p:ext uri="{BB962C8B-B14F-4D97-AF65-F5344CB8AC3E}">
        <p14:creationId xmlns:p14="http://schemas.microsoft.com/office/powerpoint/2010/main" val="9706359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タイトル 1"/>
          <p:cNvSpPr>
            <a:spLocks noGrp="1"/>
          </p:cNvSpPr>
          <p:nvPr>
            <p:ph type="title"/>
          </p:nvPr>
        </p:nvSpPr>
        <p:spPr>
          <a:xfrm>
            <a:off x="482600" y="188913"/>
            <a:ext cx="8229600" cy="1138237"/>
          </a:xfrm>
        </p:spPr>
        <p:txBody>
          <a:bodyPr/>
          <a:lstStyle/>
          <a:p>
            <a:r>
              <a:rPr lang="ja-JP" altLang="en-US" dirty="0" smtClean="0"/>
              <a:t>キャリア・アンカー②</a:t>
            </a:r>
          </a:p>
        </p:txBody>
      </p:sp>
      <p:sp>
        <p:nvSpPr>
          <p:cNvPr id="3" name="コンテンツ プレースホルダー 2"/>
          <p:cNvSpPr>
            <a:spLocks noGrp="1"/>
          </p:cNvSpPr>
          <p:nvPr>
            <p:ph idx="1"/>
          </p:nvPr>
        </p:nvSpPr>
        <p:spPr>
          <a:xfrm>
            <a:off x="395288" y="1341438"/>
            <a:ext cx="8569325" cy="574675"/>
          </a:xfrm>
        </p:spPr>
        <p:txBody>
          <a:bodyPr>
            <a:normAutofit/>
          </a:bodyPr>
          <a:lstStyle/>
          <a:p>
            <a:pPr>
              <a:buClr>
                <a:schemeClr val="accent5">
                  <a:lumMod val="75000"/>
                </a:schemeClr>
              </a:buClr>
              <a:buFont typeface="Wingdings" panose="05000000000000000000" pitchFamily="2" charset="2"/>
              <a:buChar char="l"/>
              <a:defRPr/>
            </a:pPr>
            <a:r>
              <a:rPr lang="ja-JP" altLang="en-US" sz="2800" dirty="0" smtClean="0">
                <a:latin typeface="+mj-ea"/>
                <a:ea typeface="+mj-ea"/>
              </a:rPr>
              <a:t>８つのキャリア・アンカー</a:t>
            </a:r>
            <a:endParaRPr lang="en-US" altLang="ja-JP" sz="2800" dirty="0" smtClean="0">
              <a:latin typeface="+mj-ea"/>
              <a:ea typeface="+mj-ea"/>
            </a:endParaRPr>
          </a:p>
          <a:p>
            <a:pPr>
              <a:buClr>
                <a:schemeClr val="accent5">
                  <a:lumMod val="75000"/>
                </a:schemeClr>
              </a:buClr>
              <a:buFont typeface="Wingdings" panose="05000000000000000000" pitchFamily="2" charset="2"/>
              <a:buChar char="l"/>
              <a:defRPr/>
            </a:pPr>
            <a:endParaRPr lang="en-US" altLang="ja-JP" sz="2800" dirty="0" smtClean="0">
              <a:latin typeface="+mj-ea"/>
              <a:ea typeface="+mj-ea"/>
            </a:endParaRPr>
          </a:p>
          <a:p>
            <a:pPr>
              <a:buClr>
                <a:schemeClr val="accent5">
                  <a:lumMod val="75000"/>
                </a:schemeClr>
              </a:buClr>
              <a:buFont typeface="Wingdings" panose="05000000000000000000" pitchFamily="2" charset="2"/>
              <a:buChar char="l"/>
              <a:defRPr/>
            </a:pPr>
            <a:endParaRPr lang="en-US" altLang="ja-JP" sz="2800" dirty="0">
              <a:latin typeface="+mj-ea"/>
              <a:ea typeface="+mj-ea"/>
            </a:endParaRPr>
          </a:p>
          <a:p>
            <a:pPr>
              <a:buClr>
                <a:schemeClr val="accent5">
                  <a:lumMod val="75000"/>
                </a:schemeClr>
              </a:buClr>
              <a:buFont typeface="Wingdings" panose="05000000000000000000" pitchFamily="2" charset="2"/>
              <a:buChar char="l"/>
              <a:defRPr/>
            </a:pPr>
            <a:endParaRPr lang="en-US" altLang="ja-JP" sz="2800" dirty="0" smtClean="0">
              <a:latin typeface="+mj-ea"/>
              <a:ea typeface="+mj-ea"/>
            </a:endParaRPr>
          </a:p>
          <a:p>
            <a:pPr>
              <a:buClr>
                <a:schemeClr val="accent5">
                  <a:lumMod val="75000"/>
                </a:schemeClr>
              </a:buClr>
              <a:buFont typeface="Wingdings" panose="05000000000000000000" pitchFamily="2" charset="2"/>
              <a:buChar char="l"/>
              <a:defRPr/>
            </a:pPr>
            <a:endParaRPr lang="en-US" altLang="ja-JP" sz="2800" dirty="0" smtClean="0">
              <a:latin typeface="+mj-ea"/>
              <a:ea typeface="+mj-ea"/>
            </a:endParaRPr>
          </a:p>
          <a:p>
            <a:pPr>
              <a:buClr>
                <a:schemeClr val="accent5">
                  <a:lumMod val="75000"/>
                </a:schemeClr>
              </a:buClr>
              <a:buFont typeface="Wingdings" panose="05000000000000000000" pitchFamily="2" charset="2"/>
              <a:buChar char="l"/>
              <a:defRPr/>
            </a:pPr>
            <a:endParaRPr lang="en-US" altLang="ja-JP" sz="2800" dirty="0" smtClean="0">
              <a:latin typeface="+mj-ea"/>
              <a:ea typeface="+mj-ea"/>
            </a:endParaRPr>
          </a:p>
          <a:p>
            <a:pPr>
              <a:buClr>
                <a:schemeClr val="accent5">
                  <a:lumMod val="75000"/>
                </a:schemeClr>
              </a:buClr>
              <a:buFont typeface="Wingdings" panose="05000000000000000000" pitchFamily="2" charset="2"/>
              <a:buChar char="l"/>
              <a:defRPr/>
            </a:pPr>
            <a:endParaRPr lang="en-US" altLang="ja-JP" sz="2800" dirty="0" smtClean="0">
              <a:latin typeface="+mj-ea"/>
              <a:ea typeface="+mj-ea"/>
            </a:endParaRPr>
          </a:p>
        </p:txBody>
      </p:sp>
      <p:sp>
        <p:nvSpPr>
          <p:cNvPr id="6" name="コンテンツ プレースホルダー 2"/>
          <p:cNvSpPr txBox="1">
            <a:spLocks/>
          </p:cNvSpPr>
          <p:nvPr/>
        </p:nvSpPr>
        <p:spPr>
          <a:xfrm>
            <a:off x="323850" y="1916113"/>
            <a:ext cx="4464050" cy="4232275"/>
          </a:xfrm>
          <a:prstGeom prst="rect">
            <a:avLst/>
          </a:prstGeom>
          <a:solidFill>
            <a:srgbClr val="DADAFE"/>
          </a:solidFill>
        </p:spPr>
        <p:txBody>
          <a:bodyPr>
            <a:normAutofit/>
          </a:bodyPr>
          <a:lstStyle>
            <a:lvl1pPr marL="274320" indent="-274320" algn="l" rtl="0" eaLnBrk="1" latinLnBrk="0" hangingPunct="1">
              <a:spcBef>
                <a:spcPts val="600"/>
              </a:spcBef>
              <a:buClr>
                <a:schemeClr val="accent1"/>
              </a:buClr>
              <a:buSzPct val="70000"/>
              <a:buFont typeface="Wingdings"/>
              <a:buChar char=""/>
              <a:defRPr kumimoji="1"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1"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1"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1"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1"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1"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1"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1"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1" sz="1400" kern="1200" baseline="0">
                <a:solidFill>
                  <a:schemeClr val="tx2"/>
                </a:solidFill>
                <a:latin typeface="+mn-lt"/>
                <a:ea typeface="+mn-ea"/>
                <a:cs typeface="+mn-cs"/>
              </a:defRPr>
            </a:lvl9pPr>
          </a:lstStyle>
          <a:p>
            <a:pPr marL="0" indent="0">
              <a:buFont typeface="Wingdings"/>
              <a:buNone/>
              <a:defRPr/>
            </a:pPr>
            <a:r>
              <a:rPr lang="ja-JP" altLang="en-US" sz="2800" dirty="0">
                <a:latin typeface="+mj-ea"/>
                <a:ea typeface="+mj-ea"/>
              </a:rPr>
              <a:t>Ａ</a:t>
            </a:r>
            <a:r>
              <a:rPr lang="ja-JP" altLang="en-US" sz="2800" dirty="0" smtClean="0">
                <a:latin typeface="+mj-ea"/>
                <a:ea typeface="+mj-ea"/>
              </a:rPr>
              <a:t>専門・職能別能力</a:t>
            </a:r>
            <a:endParaRPr lang="en-US" altLang="ja-JP" sz="2800" dirty="0" smtClean="0">
              <a:latin typeface="+mj-ea"/>
              <a:ea typeface="+mj-ea"/>
            </a:endParaRPr>
          </a:p>
          <a:p>
            <a:pPr marL="0" indent="0">
              <a:buFont typeface="Wingdings"/>
              <a:buNone/>
              <a:defRPr/>
            </a:pPr>
            <a:r>
              <a:rPr lang="ja-JP" altLang="en-US" sz="2800" dirty="0">
                <a:latin typeface="+mj-ea"/>
                <a:ea typeface="+mj-ea"/>
              </a:rPr>
              <a:t>Ｂ</a:t>
            </a:r>
            <a:r>
              <a:rPr lang="ja-JP" altLang="en-US" sz="2800" dirty="0" smtClean="0">
                <a:latin typeface="+mj-ea"/>
                <a:ea typeface="+mj-ea"/>
              </a:rPr>
              <a:t>経営管理能力</a:t>
            </a:r>
            <a:endParaRPr lang="en-US" altLang="ja-JP" sz="2800" dirty="0" smtClean="0">
              <a:latin typeface="+mj-ea"/>
              <a:ea typeface="+mj-ea"/>
            </a:endParaRPr>
          </a:p>
          <a:p>
            <a:pPr marL="0" indent="0">
              <a:buFont typeface="Wingdings"/>
              <a:buNone/>
              <a:defRPr/>
            </a:pPr>
            <a:r>
              <a:rPr lang="ja-JP" altLang="en-US" sz="2800" dirty="0">
                <a:latin typeface="+mj-ea"/>
                <a:ea typeface="+mj-ea"/>
              </a:rPr>
              <a:t>Ｃ</a:t>
            </a:r>
            <a:r>
              <a:rPr lang="ja-JP" altLang="en-US" sz="2800" dirty="0" smtClean="0">
                <a:latin typeface="+mj-ea"/>
                <a:ea typeface="+mj-ea"/>
              </a:rPr>
              <a:t>自律・独立</a:t>
            </a:r>
            <a:endParaRPr lang="en-US" altLang="ja-JP" sz="2800" dirty="0" smtClean="0">
              <a:latin typeface="+mj-ea"/>
              <a:ea typeface="+mj-ea"/>
            </a:endParaRPr>
          </a:p>
          <a:p>
            <a:pPr marL="0" indent="0">
              <a:buFont typeface="Wingdings"/>
              <a:buNone/>
              <a:defRPr/>
            </a:pPr>
            <a:r>
              <a:rPr lang="ja-JP" altLang="en-US" sz="2800" dirty="0">
                <a:latin typeface="+mj-ea"/>
                <a:ea typeface="+mj-ea"/>
              </a:rPr>
              <a:t>Ｄ</a:t>
            </a:r>
            <a:r>
              <a:rPr lang="ja-JP" altLang="en-US" sz="2800" dirty="0" smtClean="0">
                <a:latin typeface="+mj-ea"/>
                <a:ea typeface="+mj-ea"/>
              </a:rPr>
              <a:t>保障・安定</a:t>
            </a:r>
            <a:endParaRPr lang="en-US" altLang="ja-JP" sz="2800" dirty="0" smtClean="0">
              <a:latin typeface="+mj-ea"/>
              <a:ea typeface="+mj-ea"/>
            </a:endParaRPr>
          </a:p>
          <a:p>
            <a:pPr marL="0" indent="0">
              <a:buFont typeface="Wingdings"/>
              <a:buNone/>
              <a:defRPr/>
            </a:pPr>
            <a:r>
              <a:rPr lang="ja-JP" altLang="en-US" sz="2800" dirty="0">
                <a:latin typeface="+mj-ea"/>
                <a:ea typeface="+mj-ea"/>
              </a:rPr>
              <a:t>Ｅ</a:t>
            </a:r>
            <a:r>
              <a:rPr lang="ja-JP" altLang="en-US" sz="2800" dirty="0" smtClean="0">
                <a:latin typeface="+mj-ea"/>
                <a:ea typeface="+mj-ea"/>
              </a:rPr>
              <a:t>起業家的独創性</a:t>
            </a:r>
            <a:endParaRPr lang="en-US" altLang="ja-JP" sz="2800" dirty="0" smtClean="0">
              <a:latin typeface="+mj-ea"/>
              <a:ea typeface="+mj-ea"/>
            </a:endParaRPr>
          </a:p>
          <a:p>
            <a:pPr marL="0" indent="0">
              <a:buFont typeface="Wingdings"/>
              <a:buNone/>
              <a:defRPr/>
            </a:pPr>
            <a:r>
              <a:rPr lang="ja-JP" altLang="en-US" sz="2800" dirty="0" smtClean="0">
                <a:latin typeface="+mj-ea"/>
                <a:ea typeface="+mj-ea"/>
              </a:rPr>
              <a:t>Ｆ奉仕・社会貢献</a:t>
            </a:r>
            <a:endParaRPr lang="en-US" altLang="ja-JP" sz="2800" dirty="0" smtClean="0">
              <a:latin typeface="+mj-ea"/>
              <a:ea typeface="+mj-ea"/>
            </a:endParaRPr>
          </a:p>
          <a:p>
            <a:pPr marL="0" indent="0">
              <a:buFont typeface="Wingdings"/>
              <a:buNone/>
              <a:defRPr/>
            </a:pPr>
            <a:r>
              <a:rPr lang="ja-JP" altLang="en-US" sz="2800" dirty="0" smtClean="0">
                <a:latin typeface="+mj-ea"/>
                <a:ea typeface="+mj-ea"/>
              </a:rPr>
              <a:t>Ｇ純粋な挑戦</a:t>
            </a:r>
            <a:endParaRPr lang="en-US" altLang="ja-JP" sz="2800" dirty="0" smtClean="0">
              <a:latin typeface="+mj-ea"/>
              <a:ea typeface="+mj-ea"/>
            </a:endParaRPr>
          </a:p>
          <a:p>
            <a:pPr marL="0" indent="0">
              <a:buFont typeface="Wingdings"/>
              <a:buNone/>
              <a:defRPr/>
            </a:pPr>
            <a:r>
              <a:rPr lang="ja-JP" altLang="en-US" sz="2800" dirty="0">
                <a:latin typeface="+mj-ea"/>
                <a:ea typeface="+mj-ea"/>
              </a:rPr>
              <a:t>Ｈ</a:t>
            </a:r>
            <a:r>
              <a:rPr lang="ja-JP" altLang="en-US" sz="2800" dirty="0" smtClean="0">
                <a:latin typeface="+mj-ea"/>
                <a:ea typeface="+mj-ea"/>
              </a:rPr>
              <a:t>生活様式</a:t>
            </a:r>
            <a:endParaRPr lang="en-US" altLang="ja-JP" sz="2800" dirty="0" smtClean="0">
              <a:latin typeface="+mj-ea"/>
              <a:ea typeface="+mj-ea"/>
            </a:endParaRPr>
          </a:p>
          <a:p>
            <a:pPr marL="0" indent="0">
              <a:buFont typeface="Wingdings"/>
              <a:buNone/>
              <a:defRPr/>
            </a:pPr>
            <a:endParaRPr lang="en-US" altLang="ja-JP" sz="2800" dirty="0" smtClean="0">
              <a:latin typeface="+mj-ea"/>
              <a:ea typeface="+mj-ea"/>
            </a:endParaRPr>
          </a:p>
          <a:p>
            <a:pPr marL="0" indent="0">
              <a:buFont typeface="Wingdings"/>
              <a:buNone/>
              <a:defRPr/>
            </a:pPr>
            <a:endParaRPr lang="en-US" altLang="ja-JP" sz="2800" dirty="0" smtClean="0">
              <a:latin typeface="+mj-ea"/>
              <a:ea typeface="+mj-ea"/>
            </a:endParaRPr>
          </a:p>
          <a:p>
            <a:pPr marL="0" indent="0">
              <a:buFont typeface="Wingdings"/>
              <a:buNone/>
              <a:defRPr/>
            </a:pPr>
            <a:endParaRPr lang="en-US" altLang="ja-JP" sz="2800" dirty="0" smtClean="0">
              <a:latin typeface="+mj-ea"/>
              <a:ea typeface="+mj-ea"/>
            </a:endParaRPr>
          </a:p>
          <a:p>
            <a:pPr marL="0" indent="0">
              <a:buFont typeface="Wingdings"/>
              <a:buNone/>
              <a:defRPr/>
            </a:pPr>
            <a:endParaRPr lang="en-US" altLang="ja-JP" sz="2800" dirty="0" smtClean="0">
              <a:latin typeface="+mj-ea"/>
              <a:ea typeface="+mj-ea"/>
            </a:endParaRPr>
          </a:p>
          <a:p>
            <a:pPr marL="0" indent="0">
              <a:buFont typeface="Wingdings"/>
              <a:buNone/>
              <a:defRPr/>
            </a:pPr>
            <a:endParaRPr lang="en-US" altLang="ja-JP" sz="2800" dirty="0" smtClean="0">
              <a:latin typeface="+mj-ea"/>
              <a:ea typeface="+mj-ea"/>
            </a:endParaRPr>
          </a:p>
        </p:txBody>
      </p:sp>
      <p:sp>
        <p:nvSpPr>
          <p:cNvPr id="30726" name="Text Box 16"/>
          <p:cNvSpPr txBox="1">
            <a:spLocks noChangeArrowheads="1"/>
          </p:cNvSpPr>
          <p:nvPr/>
        </p:nvSpPr>
        <p:spPr bwMode="auto">
          <a:xfrm>
            <a:off x="2879304" y="6511255"/>
            <a:ext cx="6264696"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1050" dirty="0">
                <a:latin typeface="+mn-ea"/>
                <a:ea typeface="+mn-ea"/>
              </a:rPr>
              <a:t>出典</a:t>
            </a:r>
            <a:r>
              <a:rPr lang="ja-JP" altLang="en-US" sz="1050" dirty="0" smtClean="0">
                <a:latin typeface="+mn-ea"/>
                <a:ea typeface="+mn-ea"/>
              </a:rPr>
              <a:t>：</a:t>
            </a:r>
            <a:r>
              <a:rPr lang="ja-JP" altLang="en-US" sz="1050" dirty="0">
                <a:latin typeface="+mn-ea"/>
                <a:ea typeface="+mn-ea"/>
              </a:rPr>
              <a:t>石橋</a:t>
            </a:r>
            <a:r>
              <a:rPr lang="ja-JP" altLang="en-US" sz="1050" dirty="0" smtClean="0">
                <a:latin typeface="+mn-ea"/>
                <a:ea typeface="+mn-ea"/>
              </a:rPr>
              <a:t>里美：「</a:t>
            </a:r>
            <a:r>
              <a:rPr lang="ja-JP" altLang="en-US" sz="1050" dirty="0">
                <a:latin typeface="+mn-ea"/>
                <a:ea typeface="+mn-ea"/>
              </a:rPr>
              <a:t>キャリア開発の産業組織心理学　</a:t>
            </a:r>
            <a:r>
              <a:rPr lang="ja-JP" altLang="en-US" sz="1050" dirty="0" smtClean="0">
                <a:latin typeface="+mn-ea"/>
                <a:ea typeface="+mn-ea"/>
              </a:rPr>
              <a:t>ワークブック</a:t>
            </a:r>
            <a:r>
              <a:rPr lang="en-US" altLang="ja-JP" sz="1050" dirty="0" smtClean="0">
                <a:latin typeface="+mn-ea"/>
                <a:ea typeface="+mn-ea"/>
              </a:rPr>
              <a:t>〔</a:t>
            </a:r>
            <a:r>
              <a:rPr lang="ja-JP" altLang="en-US" sz="1050" dirty="0" smtClean="0">
                <a:latin typeface="+mn-ea"/>
                <a:ea typeface="+mn-ea"/>
              </a:rPr>
              <a:t>第２版</a:t>
            </a:r>
            <a:r>
              <a:rPr lang="en-US" altLang="ja-JP" sz="1050" dirty="0" smtClean="0">
                <a:latin typeface="+mn-ea"/>
                <a:ea typeface="+mn-ea"/>
              </a:rPr>
              <a:t>〕</a:t>
            </a:r>
            <a:r>
              <a:rPr lang="ja-JP" altLang="en-US" sz="1050" dirty="0" smtClean="0">
                <a:latin typeface="+mn-ea"/>
                <a:ea typeface="+mn-ea"/>
              </a:rPr>
              <a:t>」ナカニシヤ出版（</a:t>
            </a:r>
            <a:r>
              <a:rPr lang="en-US" altLang="ja-JP" sz="1050" dirty="0" smtClean="0">
                <a:latin typeface="+mn-ea"/>
                <a:ea typeface="+mn-ea"/>
              </a:rPr>
              <a:t>2016</a:t>
            </a:r>
            <a:r>
              <a:rPr lang="ja-JP" altLang="en-US" sz="1050" dirty="0" smtClean="0">
                <a:latin typeface="+mn-ea"/>
                <a:ea typeface="+mn-ea"/>
              </a:rPr>
              <a:t>）　を改変</a:t>
            </a:r>
            <a:endParaRPr lang="ja-JP" altLang="en-US" sz="1050" dirty="0">
              <a:latin typeface="+mn-ea"/>
              <a:ea typeface="+mn-ea"/>
            </a:endParaRPr>
          </a:p>
        </p:txBody>
      </p:sp>
      <p:sp>
        <p:nvSpPr>
          <p:cNvPr id="7" name="Rectangle 7"/>
          <p:cNvSpPr>
            <a:spLocks noChangeArrowheads="1"/>
          </p:cNvSpPr>
          <p:nvPr/>
        </p:nvSpPr>
        <p:spPr bwMode="auto">
          <a:xfrm>
            <a:off x="4884738" y="2781300"/>
            <a:ext cx="4151312" cy="2935288"/>
          </a:xfrm>
          <a:prstGeom prst="rect">
            <a:avLst/>
          </a:prstGeom>
          <a:noFill/>
          <a:ln w="38100">
            <a:solidFill>
              <a:srgbClr val="FF99CC"/>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ja-JP" altLang="en-US" b="1" dirty="0">
                <a:latin typeface="+mn-ea"/>
                <a:ea typeface="+mn-ea"/>
              </a:rPr>
              <a:t>キャリア・アンカーの明確化</a:t>
            </a:r>
            <a:endParaRPr lang="en-US" altLang="ja-JP" b="1" dirty="0">
              <a:latin typeface="+mn-ea"/>
              <a:ea typeface="+mn-ea"/>
            </a:endParaRPr>
          </a:p>
          <a:p>
            <a:pPr algn="ctr">
              <a:defRPr/>
            </a:pPr>
            <a:r>
              <a:rPr lang="ja-JP" altLang="en-US" b="1" dirty="0">
                <a:latin typeface="+mn-ea"/>
                <a:ea typeface="+mn-ea"/>
              </a:rPr>
              <a:t>↓</a:t>
            </a:r>
            <a:endParaRPr lang="en-US" altLang="ja-JP" b="1" dirty="0">
              <a:latin typeface="+mn-ea"/>
              <a:ea typeface="+mn-ea"/>
            </a:endParaRPr>
          </a:p>
          <a:p>
            <a:pPr algn="ctr">
              <a:defRPr/>
            </a:pPr>
            <a:r>
              <a:rPr lang="ja-JP" altLang="en-US" b="1" dirty="0">
                <a:latin typeface="+mn-ea"/>
                <a:ea typeface="+mn-ea"/>
              </a:rPr>
              <a:t>キャリア、職業についての</a:t>
            </a:r>
            <a:endParaRPr lang="en-US" altLang="ja-JP" b="1" dirty="0">
              <a:latin typeface="+mn-ea"/>
              <a:ea typeface="+mn-ea"/>
            </a:endParaRPr>
          </a:p>
          <a:p>
            <a:pPr algn="ctr">
              <a:defRPr/>
            </a:pPr>
            <a:r>
              <a:rPr lang="ja-JP" altLang="en-US" b="1" dirty="0">
                <a:latin typeface="+mn-ea"/>
                <a:ea typeface="+mn-ea"/>
              </a:rPr>
              <a:t>判断基準をもつことができる</a:t>
            </a:r>
            <a:endParaRPr lang="en-US" altLang="ja-JP" b="1" dirty="0">
              <a:latin typeface="+mn-ea"/>
              <a:ea typeface="+mn-ea"/>
            </a:endParaRPr>
          </a:p>
          <a:p>
            <a:pPr algn="ctr">
              <a:defRPr/>
            </a:pPr>
            <a:r>
              <a:rPr lang="ja-JP" altLang="en-US" b="1" dirty="0">
                <a:latin typeface="+mn-ea"/>
                <a:ea typeface="+mn-ea"/>
              </a:rPr>
              <a:t>↓</a:t>
            </a:r>
            <a:endParaRPr lang="en-US" altLang="ja-JP" b="1" dirty="0">
              <a:latin typeface="+mn-ea"/>
              <a:ea typeface="+mn-ea"/>
            </a:endParaRPr>
          </a:p>
          <a:p>
            <a:pPr algn="ctr">
              <a:defRPr/>
            </a:pPr>
            <a:r>
              <a:rPr lang="ja-JP" altLang="en-US" b="1" dirty="0">
                <a:latin typeface="+mn-ea"/>
                <a:ea typeface="+mn-ea"/>
              </a:rPr>
              <a:t>スムーズなキャリア構築</a:t>
            </a:r>
            <a:endParaRPr lang="en-US" altLang="ja-JP" b="1" dirty="0">
              <a:latin typeface="+mn-ea"/>
              <a:ea typeface="+mn-ea"/>
            </a:endParaRPr>
          </a:p>
        </p:txBody>
      </p:sp>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24328" y="4509120"/>
            <a:ext cx="1778000" cy="177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938510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07504" y="260648"/>
            <a:ext cx="9036496" cy="1440160"/>
          </a:xfrm>
        </p:spPr>
        <p:txBody>
          <a:bodyPr>
            <a:noAutofit/>
          </a:bodyPr>
          <a:lstStyle/>
          <a:p>
            <a:pPr eaLnBrk="1" hangingPunct="1"/>
            <a:r>
              <a:rPr lang="ja-JP" altLang="en-US" sz="3200" dirty="0" smtClean="0">
                <a:latin typeface="+mj-ea"/>
              </a:rPr>
              <a:t>「キャリア・アンカー自己評価」（ワークシート①）</a:t>
            </a:r>
            <a:r>
              <a:rPr lang="en-US" altLang="ja-JP" sz="3200" dirty="0">
                <a:latin typeface="+mj-ea"/>
              </a:rPr>
              <a:t/>
            </a:r>
            <a:br>
              <a:rPr lang="en-US" altLang="ja-JP" sz="3200" dirty="0">
                <a:latin typeface="+mj-ea"/>
              </a:rPr>
            </a:br>
            <a:r>
              <a:rPr lang="ja-JP" altLang="en-US" sz="3200" dirty="0" smtClean="0">
                <a:latin typeface="+mj-ea"/>
              </a:rPr>
              <a:t>「価値観を確認してみよう」（ワークシート②）</a:t>
            </a:r>
          </a:p>
        </p:txBody>
      </p:sp>
      <p:sp>
        <p:nvSpPr>
          <p:cNvPr id="21507" name="Rectangle 3"/>
          <p:cNvSpPr>
            <a:spLocks noGrp="1" noChangeArrowheads="1"/>
          </p:cNvSpPr>
          <p:nvPr>
            <p:ph idx="1"/>
          </p:nvPr>
        </p:nvSpPr>
        <p:spPr>
          <a:xfrm>
            <a:off x="467544" y="2132856"/>
            <a:ext cx="7958782" cy="3672433"/>
          </a:xfrm>
        </p:spPr>
        <p:txBody>
          <a:bodyPr>
            <a:normAutofit/>
          </a:bodyPr>
          <a:lstStyle/>
          <a:p>
            <a:pPr eaLnBrk="1" hangingPunct="1">
              <a:lnSpc>
                <a:spcPct val="90000"/>
              </a:lnSpc>
              <a:buFontTx/>
              <a:buNone/>
              <a:defRPr/>
            </a:pPr>
            <a:r>
              <a:rPr lang="ja-JP" altLang="en-US" dirty="0" smtClean="0"/>
              <a:t>１　キャリア・アンカーの自己評価をつけてみましょう</a:t>
            </a:r>
            <a:endParaRPr lang="en-US" altLang="ja-JP" dirty="0" smtClean="0"/>
          </a:p>
          <a:p>
            <a:pPr eaLnBrk="1" hangingPunct="1">
              <a:lnSpc>
                <a:spcPct val="90000"/>
              </a:lnSpc>
              <a:buFontTx/>
              <a:buNone/>
              <a:defRPr/>
            </a:pPr>
            <a:r>
              <a:rPr lang="ja-JP" altLang="en-US" dirty="0" smtClean="0"/>
              <a:t>　</a:t>
            </a:r>
          </a:p>
          <a:p>
            <a:pPr eaLnBrk="1" hangingPunct="1">
              <a:lnSpc>
                <a:spcPct val="90000"/>
              </a:lnSpc>
              <a:buFontTx/>
              <a:buNone/>
              <a:defRPr/>
            </a:pPr>
            <a:r>
              <a:rPr lang="ja-JP" altLang="en-US" dirty="0"/>
              <a:t>２</a:t>
            </a:r>
            <a:r>
              <a:rPr lang="ja-JP" altLang="en-US" dirty="0" smtClean="0"/>
              <a:t>　自分の価値観について、気づいたことをワークシートに書いてみましょう</a:t>
            </a: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76256" y="4653136"/>
            <a:ext cx="1733178" cy="17331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643818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18163" y="476672"/>
            <a:ext cx="8077200" cy="731838"/>
          </a:xfrm>
        </p:spPr>
        <p:txBody>
          <a:bodyPr>
            <a:normAutofit fontScale="90000"/>
          </a:bodyPr>
          <a:lstStyle/>
          <a:p>
            <a:pPr eaLnBrk="1" hangingPunct="1"/>
            <a:r>
              <a:rPr lang="ja-JP" altLang="en-US" dirty="0" smtClean="0"/>
              <a:t>話し合ってみましょう</a:t>
            </a:r>
          </a:p>
        </p:txBody>
      </p:sp>
      <p:sp>
        <p:nvSpPr>
          <p:cNvPr id="32771" name="Rectangle 3"/>
          <p:cNvSpPr>
            <a:spLocks noGrp="1" noChangeArrowheads="1"/>
          </p:cNvSpPr>
          <p:nvPr>
            <p:ph idx="1"/>
          </p:nvPr>
        </p:nvSpPr>
        <p:spPr>
          <a:xfrm>
            <a:off x="395536" y="1412776"/>
            <a:ext cx="8460940" cy="5059580"/>
          </a:xfrm>
        </p:spPr>
        <p:txBody>
          <a:bodyPr>
            <a:normAutofit fontScale="92500"/>
          </a:bodyPr>
          <a:lstStyle/>
          <a:p>
            <a:pPr eaLnBrk="1" hangingPunct="1">
              <a:lnSpc>
                <a:spcPct val="90000"/>
              </a:lnSpc>
              <a:buClr>
                <a:schemeClr val="accent5">
                  <a:lumMod val="75000"/>
                </a:schemeClr>
              </a:buClr>
              <a:buFont typeface="Wingdings" panose="05000000000000000000" pitchFamily="2" charset="2"/>
              <a:buChar char="l"/>
            </a:pPr>
            <a:r>
              <a:rPr lang="ja-JP" altLang="en-US" sz="2800" dirty="0" smtClean="0"/>
              <a:t>お互いに発表しましょう</a:t>
            </a:r>
            <a:endParaRPr lang="en-US" altLang="ja-JP" sz="2800" dirty="0" smtClean="0"/>
          </a:p>
          <a:p>
            <a:pPr lvl="1">
              <a:lnSpc>
                <a:spcPct val="90000"/>
              </a:lnSpc>
              <a:buClr>
                <a:schemeClr val="accent5">
                  <a:lumMod val="75000"/>
                </a:schemeClr>
              </a:buClr>
              <a:buFont typeface="Wingdings" panose="05000000000000000000" pitchFamily="2" charset="2"/>
              <a:buChar char="l"/>
            </a:pPr>
            <a:r>
              <a:rPr lang="ja-JP" altLang="en-US" sz="2400" dirty="0" smtClean="0"/>
              <a:t>３つの質問の</a:t>
            </a:r>
            <a:r>
              <a:rPr lang="ja-JP" altLang="en-US" sz="2400" dirty="0"/>
              <a:t>回答</a:t>
            </a:r>
            <a:endParaRPr lang="en-US" altLang="ja-JP" sz="2400" dirty="0"/>
          </a:p>
          <a:p>
            <a:pPr lvl="1">
              <a:lnSpc>
                <a:spcPct val="90000"/>
              </a:lnSpc>
              <a:buClr>
                <a:schemeClr val="accent5">
                  <a:lumMod val="75000"/>
                </a:schemeClr>
              </a:buClr>
              <a:buFont typeface="Wingdings" panose="05000000000000000000" pitchFamily="2" charset="2"/>
              <a:buChar char="l"/>
            </a:pPr>
            <a:r>
              <a:rPr lang="ja-JP" altLang="en-US" sz="2400" dirty="0" smtClean="0"/>
              <a:t>自己評価で選んだキャリア・アンカーは何ですか？</a:t>
            </a:r>
            <a:endParaRPr lang="en-US" altLang="ja-JP" sz="2400" dirty="0"/>
          </a:p>
          <a:p>
            <a:pPr lvl="1">
              <a:lnSpc>
                <a:spcPct val="90000"/>
              </a:lnSpc>
              <a:buClr>
                <a:schemeClr val="accent5">
                  <a:lumMod val="75000"/>
                </a:schemeClr>
              </a:buClr>
              <a:buFont typeface="Wingdings" panose="05000000000000000000" pitchFamily="2" charset="2"/>
              <a:buChar char="l"/>
            </a:pPr>
            <a:r>
              <a:rPr lang="ja-JP" altLang="en-US" sz="2400" dirty="0"/>
              <a:t>これまで</a:t>
            </a:r>
            <a:r>
              <a:rPr lang="ja-JP" altLang="en-US" sz="2400" dirty="0" smtClean="0"/>
              <a:t>の生活でキャリア・アンカーと結びつく経験はありますか？</a:t>
            </a:r>
            <a:endParaRPr lang="en-US" altLang="ja-JP" sz="2400" dirty="0"/>
          </a:p>
          <a:p>
            <a:pPr marL="0" indent="0" eaLnBrk="1" hangingPunct="1">
              <a:lnSpc>
                <a:spcPct val="90000"/>
              </a:lnSpc>
              <a:buClr>
                <a:schemeClr val="accent5">
                  <a:lumMod val="75000"/>
                </a:schemeClr>
              </a:buClr>
              <a:buNone/>
            </a:pPr>
            <a:endParaRPr lang="en-US" altLang="ja-JP" sz="2800" dirty="0"/>
          </a:p>
          <a:p>
            <a:pPr>
              <a:lnSpc>
                <a:spcPct val="90000"/>
              </a:lnSpc>
              <a:buClr>
                <a:schemeClr val="accent5">
                  <a:lumMod val="75000"/>
                </a:schemeClr>
              </a:buClr>
              <a:buFont typeface="Wingdings" panose="05000000000000000000" pitchFamily="2" charset="2"/>
              <a:buChar char="l"/>
            </a:pPr>
            <a:r>
              <a:rPr lang="ja-JP" altLang="en-US" sz="2800" dirty="0" smtClean="0"/>
              <a:t>話し合ってみましょう</a:t>
            </a:r>
            <a:endParaRPr lang="en-US" altLang="ja-JP" sz="2800" dirty="0" smtClean="0"/>
          </a:p>
          <a:p>
            <a:pPr lvl="1">
              <a:lnSpc>
                <a:spcPct val="90000"/>
              </a:lnSpc>
              <a:buClr>
                <a:schemeClr val="accent5">
                  <a:lumMod val="75000"/>
                </a:schemeClr>
              </a:buClr>
              <a:buFont typeface="Wingdings" panose="05000000000000000000" pitchFamily="2" charset="2"/>
              <a:buChar char="l"/>
            </a:pPr>
            <a:r>
              <a:rPr lang="ja-JP" altLang="en-US" sz="2400" dirty="0" smtClean="0"/>
              <a:t>自分の価値観やキャリアについて、気づいたことはありますか？</a:t>
            </a:r>
            <a:endParaRPr lang="en-US" altLang="ja-JP" sz="2400" dirty="0" smtClean="0"/>
          </a:p>
          <a:p>
            <a:pPr lvl="1">
              <a:lnSpc>
                <a:spcPct val="90000"/>
              </a:lnSpc>
              <a:buClr>
                <a:schemeClr val="accent5">
                  <a:lumMod val="75000"/>
                </a:schemeClr>
              </a:buClr>
              <a:buFont typeface="Wingdings" panose="05000000000000000000" pitchFamily="2" charset="2"/>
              <a:buChar char="l"/>
            </a:pPr>
            <a:r>
              <a:rPr lang="ja-JP" altLang="en-US" sz="2400" dirty="0" smtClean="0"/>
              <a:t>仕事</a:t>
            </a:r>
            <a:r>
              <a:rPr lang="ja-JP" altLang="en-US" sz="2400" dirty="0"/>
              <a:t>や組織を選択する場合、その基準となるもっとも重要な価値観は何ですか？</a:t>
            </a:r>
            <a:endParaRPr lang="en-US" altLang="ja-JP" sz="2400" dirty="0"/>
          </a:p>
          <a:p>
            <a:pPr lvl="1">
              <a:lnSpc>
                <a:spcPct val="90000"/>
              </a:lnSpc>
              <a:buClr>
                <a:schemeClr val="accent5">
                  <a:lumMod val="75000"/>
                </a:schemeClr>
              </a:buClr>
              <a:buFont typeface="Wingdings" panose="05000000000000000000" pitchFamily="2" charset="2"/>
              <a:buChar char="l"/>
            </a:pPr>
            <a:r>
              <a:rPr lang="ja-JP" altLang="en-US" sz="2400" dirty="0"/>
              <a:t>ご自身のキャリアで特に大事にしようとしているのは何ですか？</a:t>
            </a:r>
            <a:endParaRPr lang="en-US" altLang="ja-JP" sz="2400" dirty="0"/>
          </a:p>
          <a:p>
            <a:pPr lvl="1">
              <a:lnSpc>
                <a:spcPct val="90000"/>
              </a:lnSpc>
              <a:buClr>
                <a:schemeClr val="accent5">
                  <a:lumMod val="75000"/>
                </a:schemeClr>
              </a:buClr>
              <a:buFont typeface="Wingdings" panose="05000000000000000000" pitchFamily="2" charset="2"/>
              <a:buChar char="l"/>
            </a:pPr>
            <a:r>
              <a:rPr lang="ja-JP" altLang="en-US" sz="2400" dirty="0"/>
              <a:t>あなたの願望やキャリア上の目標に変化がありますか？</a:t>
            </a:r>
            <a:endParaRPr lang="en-US" altLang="ja-JP" sz="2400" dirty="0"/>
          </a:p>
          <a:p>
            <a:pPr lvl="1">
              <a:lnSpc>
                <a:spcPct val="90000"/>
              </a:lnSpc>
              <a:buClr>
                <a:schemeClr val="accent5">
                  <a:lumMod val="75000"/>
                </a:schemeClr>
              </a:buClr>
              <a:buFont typeface="Wingdings" panose="05000000000000000000" pitchFamily="2" charset="2"/>
              <a:buChar char="l"/>
            </a:pPr>
            <a:r>
              <a:rPr lang="ja-JP" altLang="en-US" sz="2400" dirty="0"/>
              <a:t>キャリア</a:t>
            </a:r>
            <a:r>
              <a:rPr lang="ja-JP" altLang="en-US" sz="2400" dirty="0" smtClean="0"/>
              <a:t>からもっとも</a:t>
            </a:r>
            <a:r>
              <a:rPr lang="ja-JP" altLang="en-US" sz="2400" dirty="0"/>
              <a:t>得たいと思うものは何ですか</a:t>
            </a:r>
            <a:r>
              <a:rPr lang="ja-JP" altLang="en-US" sz="2400" dirty="0" smtClean="0"/>
              <a:t>？</a:t>
            </a:r>
            <a:endParaRPr lang="ja-JP" altLang="en-US" sz="2800" dirty="0" smtClean="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62750" y="-243408"/>
            <a:ext cx="2381250" cy="2381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 Box 16"/>
          <p:cNvSpPr txBox="1">
            <a:spLocks noChangeArrowheads="1"/>
          </p:cNvSpPr>
          <p:nvPr/>
        </p:nvSpPr>
        <p:spPr bwMode="auto">
          <a:xfrm>
            <a:off x="3635896" y="6472356"/>
            <a:ext cx="522058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1050" dirty="0">
                <a:latin typeface="+mn-ea"/>
                <a:ea typeface="+mn-ea"/>
              </a:rPr>
              <a:t>出典</a:t>
            </a:r>
            <a:r>
              <a:rPr lang="ja-JP" altLang="en-US" sz="1050" dirty="0" smtClean="0">
                <a:latin typeface="+mn-ea"/>
                <a:ea typeface="+mn-ea"/>
              </a:rPr>
              <a:t>：エドガー</a:t>
            </a:r>
            <a:r>
              <a:rPr lang="en-US" altLang="ja-JP" sz="1050" dirty="0" smtClean="0">
                <a:latin typeface="+mn-ea"/>
                <a:ea typeface="+mn-ea"/>
              </a:rPr>
              <a:t>H.</a:t>
            </a:r>
            <a:r>
              <a:rPr lang="ja-JP" altLang="en-US" sz="1050" dirty="0" smtClean="0">
                <a:latin typeface="+mn-ea"/>
                <a:ea typeface="+mn-ea"/>
              </a:rPr>
              <a:t>シャイン：「キャリア・サバイバル」白桃書房（</a:t>
            </a:r>
            <a:r>
              <a:rPr lang="en-US" altLang="ja-JP" sz="1050" dirty="0" smtClean="0">
                <a:latin typeface="+mn-ea"/>
                <a:ea typeface="+mn-ea"/>
              </a:rPr>
              <a:t>2003</a:t>
            </a:r>
            <a:r>
              <a:rPr lang="ja-JP" altLang="en-US" sz="1050" dirty="0" smtClean="0">
                <a:latin typeface="+mn-ea"/>
                <a:ea typeface="+mn-ea"/>
              </a:rPr>
              <a:t>）　を改変</a:t>
            </a:r>
            <a:endParaRPr lang="ja-JP" altLang="en-US" sz="1050" dirty="0">
              <a:latin typeface="+mn-ea"/>
              <a:ea typeface="+mn-ea"/>
            </a:endParaRPr>
          </a:p>
        </p:txBody>
      </p:sp>
    </p:spTree>
    <p:extLst>
      <p:ext uri="{BB962C8B-B14F-4D97-AF65-F5344CB8AC3E}">
        <p14:creationId xmlns:p14="http://schemas.microsoft.com/office/powerpoint/2010/main" val="30731441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タイトル 1"/>
          <p:cNvSpPr>
            <a:spLocks noGrp="1"/>
          </p:cNvSpPr>
          <p:nvPr>
            <p:ph type="title"/>
          </p:nvPr>
        </p:nvSpPr>
        <p:spPr>
          <a:xfrm>
            <a:off x="539750" y="260350"/>
            <a:ext cx="8077200" cy="731838"/>
          </a:xfrm>
        </p:spPr>
        <p:txBody>
          <a:bodyPr>
            <a:normAutofit fontScale="90000"/>
          </a:bodyPr>
          <a:lstStyle/>
          <a:p>
            <a:r>
              <a:rPr lang="ja-JP" altLang="en-US" dirty="0" smtClean="0"/>
              <a:t>キャリア・アンカーを振り返ってみて</a:t>
            </a:r>
          </a:p>
        </p:txBody>
      </p:sp>
      <p:sp>
        <p:nvSpPr>
          <p:cNvPr id="3" name="コンテンツ プレースホルダー 2"/>
          <p:cNvSpPr>
            <a:spLocks noGrp="1"/>
          </p:cNvSpPr>
          <p:nvPr>
            <p:ph idx="1"/>
          </p:nvPr>
        </p:nvSpPr>
        <p:spPr>
          <a:xfrm>
            <a:off x="239216" y="1484784"/>
            <a:ext cx="8653264" cy="5400600"/>
          </a:xfrm>
        </p:spPr>
        <p:txBody>
          <a:bodyPr>
            <a:noAutofit/>
          </a:bodyPr>
          <a:lstStyle/>
          <a:p>
            <a:pPr>
              <a:buClr>
                <a:schemeClr val="accent5">
                  <a:lumMod val="75000"/>
                </a:schemeClr>
              </a:buClr>
              <a:buFont typeface="Wingdings" pitchFamily="2" charset="2"/>
              <a:buChar char="l"/>
              <a:defRPr/>
            </a:pPr>
            <a:r>
              <a:rPr lang="ja-JP" altLang="en-US" sz="2800" dirty="0" smtClean="0"/>
              <a:t>あきらめたくないと思っていても実際には大切にできていない項目がある</a:t>
            </a:r>
            <a:endParaRPr lang="en-US" altLang="ja-JP" sz="2800" dirty="0" smtClean="0"/>
          </a:p>
          <a:p>
            <a:pPr marL="546100" indent="-546100">
              <a:buClr>
                <a:schemeClr val="accent5">
                  <a:lumMod val="75000"/>
                </a:schemeClr>
              </a:buClr>
              <a:buNone/>
              <a:defRPr/>
            </a:pPr>
            <a:r>
              <a:rPr lang="ja-JP" altLang="en-US" sz="2800" dirty="0"/>
              <a:t>　</a:t>
            </a:r>
            <a:r>
              <a:rPr lang="ja-JP" altLang="en-US" sz="2800" dirty="0" smtClean="0"/>
              <a:t>→どうして大切にできていないのでしょうか？その背景を考えてみましょう</a:t>
            </a:r>
            <a:endParaRPr lang="en-US" altLang="ja-JP" sz="2800" dirty="0" smtClean="0"/>
          </a:p>
          <a:p>
            <a:pPr>
              <a:buClr>
                <a:schemeClr val="accent5">
                  <a:lumMod val="75000"/>
                </a:schemeClr>
              </a:buClr>
              <a:buFont typeface="Wingdings" pitchFamily="2" charset="2"/>
              <a:buChar char="l"/>
              <a:defRPr/>
            </a:pPr>
            <a:endParaRPr lang="en-US" altLang="ja-JP" sz="2800" dirty="0" smtClean="0"/>
          </a:p>
          <a:p>
            <a:pPr>
              <a:buClr>
                <a:schemeClr val="accent5">
                  <a:lumMod val="75000"/>
                </a:schemeClr>
              </a:buClr>
              <a:buFont typeface="Wingdings" pitchFamily="2" charset="2"/>
              <a:buChar char="l"/>
              <a:defRPr/>
            </a:pPr>
            <a:r>
              <a:rPr lang="ja-JP" altLang="en-US" sz="2800" dirty="0" smtClean="0"/>
              <a:t>キャリア・アンカーがしぼれない</a:t>
            </a:r>
            <a:endParaRPr lang="en-US" altLang="ja-JP" sz="2800" dirty="0" smtClean="0"/>
          </a:p>
          <a:p>
            <a:pPr marL="546100" indent="-546100">
              <a:buClr>
                <a:schemeClr val="accent5">
                  <a:lumMod val="75000"/>
                </a:schemeClr>
              </a:buClr>
              <a:buNone/>
              <a:defRPr/>
            </a:pPr>
            <a:r>
              <a:rPr lang="ja-JP" altLang="en-US" sz="2800" dirty="0"/>
              <a:t>　</a:t>
            </a:r>
            <a:r>
              <a:rPr lang="ja-JP" altLang="en-US" sz="2800" dirty="0" smtClean="0"/>
              <a:t>→優先順位をつけなくてはならないような状況に直面していない、十分な人生経験をしていないことが考えられます</a:t>
            </a:r>
            <a:endParaRPr lang="en-US" altLang="ja-JP" sz="2800" dirty="0" smtClean="0"/>
          </a:p>
          <a:p>
            <a:pPr marL="534988" indent="-534988">
              <a:buClr>
                <a:schemeClr val="accent5">
                  <a:lumMod val="75000"/>
                </a:schemeClr>
              </a:buClr>
              <a:buNone/>
              <a:defRPr/>
            </a:pPr>
            <a:r>
              <a:rPr lang="ja-JP" altLang="en-US" sz="2800" dirty="0" smtClean="0"/>
              <a:t>　→自分が「何を望み」「何に価値を感じるのか」つかめていないことが考えられます</a:t>
            </a:r>
            <a:endParaRPr lang="ja-JP" altLang="en-US" sz="2800" dirty="0"/>
          </a:p>
        </p:txBody>
      </p:sp>
    </p:spTree>
    <p:extLst>
      <p:ext uri="{BB962C8B-B14F-4D97-AF65-F5344CB8AC3E}">
        <p14:creationId xmlns:p14="http://schemas.microsoft.com/office/powerpoint/2010/main" val="1129928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まとめ</a:t>
            </a:r>
            <a:endParaRPr kumimoji="1" lang="ja-JP" altLang="en-US" dirty="0"/>
          </a:p>
        </p:txBody>
      </p:sp>
      <p:sp>
        <p:nvSpPr>
          <p:cNvPr id="3" name="コンテンツ プレースホルダー 2"/>
          <p:cNvSpPr>
            <a:spLocks noGrp="1"/>
          </p:cNvSpPr>
          <p:nvPr>
            <p:ph idx="1"/>
          </p:nvPr>
        </p:nvSpPr>
        <p:spPr>
          <a:xfrm>
            <a:off x="457200" y="1600200"/>
            <a:ext cx="8229600" cy="4925144"/>
          </a:xfrm>
        </p:spPr>
        <p:txBody>
          <a:bodyPr/>
          <a:lstStyle/>
          <a:p>
            <a:pPr>
              <a:buClr>
                <a:schemeClr val="accent5">
                  <a:lumMod val="75000"/>
                </a:schemeClr>
              </a:buClr>
              <a:buFont typeface="Wingdings" panose="05000000000000000000" pitchFamily="2" charset="2"/>
              <a:buChar char="l"/>
            </a:pPr>
            <a:r>
              <a:rPr kumimoji="1" lang="ja-JP" altLang="en-US" dirty="0" smtClean="0"/>
              <a:t>働く上で自分が大切に</a:t>
            </a:r>
            <a:r>
              <a:rPr lang="ja-JP" altLang="en-US" dirty="0"/>
              <a:t>する</a:t>
            </a:r>
            <a:r>
              <a:rPr kumimoji="1" lang="ja-JP" altLang="en-US" dirty="0" smtClean="0"/>
              <a:t>価値観を確認しておくことが大事</a:t>
            </a:r>
            <a:endParaRPr kumimoji="1" lang="en-US" altLang="ja-JP" dirty="0" smtClean="0"/>
          </a:p>
          <a:p>
            <a:pPr>
              <a:buClr>
                <a:schemeClr val="accent5">
                  <a:lumMod val="75000"/>
                </a:schemeClr>
              </a:buClr>
              <a:buFont typeface="Wingdings" panose="05000000000000000000" pitchFamily="2" charset="2"/>
              <a:buChar char="l"/>
            </a:pPr>
            <a:r>
              <a:rPr lang="ja-JP" altLang="en-US" dirty="0"/>
              <a:t>働く上</a:t>
            </a:r>
            <a:r>
              <a:rPr lang="ja-JP" altLang="en-US" dirty="0" smtClean="0"/>
              <a:t>で価値観はしっかりもちつつも、状況によって柔軟に振り返ることも大切</a:t>
            </a:r>
            <a:endParaRPr lang="en-US" altLang="ja-JP" dirty="0" smtClean="0"/>
          </a:p>
          <a:p>
            <a:pPr>
              <a:buClr>
                <a:schemeClr val="accent5">
                  <a:lumMod val="75000"/>
                </a:schemeClr>
              </a:buClr>
              <a:buFont typeface="Wingdings" panose="05000000000000000000" pitchFamily="2" charset="2"/>
              <a:buChar char="l"/>
            </a:pPr>
            <a:r>
              <a:rPr kumimoji="1" lang="ja-JP" altLang="en-US" dirty="0"/>
              <a:t>組織の中</a:t>
            </a:r>
            <a:r>
              <a:rPr kumimoji="1" lang="ja-JP" altLang="en-US" dirty="0" smtClean="0"/>
              <a:t>で</a:t>
            </a:r>
            <a:r>
              <a:rPr kumimoji="1" lang="ja-JP" altLang="en-US" dirty="0"/>
              <a:t>働く上</a:t>
            </a:r>
            <a:r>
              <a:rPr kumimoji="1" lang="ja-JP" altLang="en-US" dirty="0" smtClean="0"/>
              <a:t>で上司や同僚は様々な価値観を持っていることを知っていると働きやすくなる</a:t>
            </a:r>
            <a:endParaRPr kumimoji="1" lang="ja-JP" altLang="en-US" dirty="0"/>
          </a:p>
        </p:txBody>
      </p:sp>
    </p:spTree>
    <p:extLst>
      <p:ext uri="{BB962C8B-B14F-4D97-AF65-F5344CB8AC3E}">
        <p14:creationId xmlns:p14="http://schemas.microsoft.com/office/powerpoint/2010/main" val="1644159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8568952" cy="1143000"/>
          </a:xfrm>
        </p:spPr>
        <p:txBody>
          <a:bodyPr>
            <a:noAutofit/>
          </a:bodyPr>
          <a:lstStyle/>
          <a:p>
            <a:r>
              <a:rPr kumimoji="1" lang="ja-JP" altLang="en-US" sz="4000" dirty="0" smtClean="0"/>
              <a:t>（参考）自分のキャリア・アンカーを理解するためのセルフ・アセスメント</a:t>
            </a:r>
            <a:endParaRPr kumimoji="1" lang="ja-JP" altLang="en-US" sz="4000" dirty="0"/>
          </a:p>
        </p:txBody>
      </p:sp>
      <p:sp>
        <p:nvSpPr>
          <p:cNvPr id="3" name="コンテンツ プレースホルダー 2"/>
          <p:cNvSpPr>
            <a:spLocks noGrp="1"/>
          </p:cNvSpPr>
          <p:nvPr>
            <p:ph idx="1"/>
          </p:nvPr>
        </p:nvSpPr>
        <p:spPr>
          <a:xfrm>
            <a:off x="457200" y="1855365"/>
            <a:ext cx="8229600" cy="4525963"/>
          </a:xfrm>
        </p:spPr>
        <p:txBody>
          <a:bodyPr/>
          <a:lstStyle/>
          <a:p>
            <a:pPr>
              <a:buClr>
                <a:schemeClr val="accent5">
                  <a:lumMod val="75000"/>
                </a:schemeClr>
              </a:buClr>
              <a:buFont typeface="Wingdings" panose="05000000000000000000" pitchFamily="2" charset="2"/>
              <a:buChar char="l"/>
            </a:pPr>
            <a:r>
              <a:rPr kumimoji="1" lang="ja-JP" altLang="en-US" dirty="0" smtClean="0"/>
              <a:t>キャリア・アンカーに関する自己洞察を促すための方法に</a:t>
            </a:r>
            <a:r>
              <a:rPr kumimoji="1" lang="en-US" altLang="ja-JP" dirty="0" smtClean="0"/>
              <a:t>『</a:t>
            </a:r>
            <a:r>
              <a:rPr kumimoji="1" lang="ja-JP" altLang="en-US" dirty="0" smtClean="0"/>
              <a:t>セルフ・アセスメント（質問紙調査）</a:t>
            </a:r>
            <a:r>
              <a:rPr kumimoji="1" lang="en-US" altLang="ja-JP" dirty="0" smtClean="0"/>
              <a:t>』</a:t>
            </a:r>
            <a:r>
              <a:rPr kumimoji="1" lang="ja-JP" altLang="en-US" dirty="0" smtClean="0"/>
              <a:t>を使用する方法があります</a:t>
            </a:r>
            <a:endParaRPr kumimoji="1" lang="en-US" altLang="ja-JP" dirty="0" smtClean="0"/>
          </a:p>
          <a:p>
            <a:pPr>
              <a:buClr>
                <a:schemeClr val="accent5">
                  <a:lumMod val="75000"/>
                </a:schemeClr>
              </a:buClr>
              <a:buFont typeface="Wingdings" panose="05000000000000000000" pitchFamily="2" charset="2"/>
              <a:buChar char="l"/>
            </a:pPr>
            <a:r>
              <a:rPr kumimoji="1" lang="ja-JP" altLang="en-US" dirty="0" smtClean="0"/>
              <a:t>自己評価した結果と</a:t>
            </a:r>
            <a:r>
              <a:rPr kumimoji="1" lang="en-US" altLang="ja-JP" dirty="0" smtClean="0"/>
              <a:t>『</a:t>
            </a:r>
            <a:r>
              <a:rPr kumimoji="1" lang="ja-JP" altLang="en-US" dirty="0" smtClean="0"/>
              <a:t>セルフ・アセスメント</a:t>
            </a:r>
            <a:r>
              <a:rPr kumimoji="1" lang="en-US" altLang="ja-JP" dirty="0" smtClean="0"/>
              <a:t>』</a:t>
            </a:r>
            <a:r>
              <a:rPr lang="ja-JP" altLang="en-US" dirty="0" smtClean="0"/>
              <a:t>結果を比較することで、キャリア・アンカーをより明確にすることが可能になります</a:t>
            </a:r>
            <a:endParaRPr kumimoji="1" lang="ja-JP" altLang="en-US" dirty="0"/>
          </a:p>
        </p:txBody>
      </p:sp>
    </p:spTree>
    <p:extLst>
      <p:ext uri="{BB962C8B-B14F-4D97-AF65-F5344CB8AC3E}">
        <p14:creationId xmlns:p14="http://schemas.microsoft.com/office/powerpoint/2010/main" val="41191263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idx="1"/>
          </p:nvPr>
        </p:nvSpPr>
        <p:spPr>
          <a:xfrm>
            <a:off x="467544" y="836712"/>
            <a:ext cx="8280920" cy="5544616"/>
          </a:xfrm>
        </p:spPr>
        <p:txBody>
          <a:bodyPr>
            <a:normAutofit/>
          </a:bodyPr>
          <a:lstStyle/>
          <a:p>
            <a:pPr eaLnBrk="1" hangingPunct="1">
              <a:buClr>
                <a:schemeClr val="accent5">
                  <a:lumMod val="75000"/>
                </a:schemeClr>
              </a:buClr>
              <a:buFont typeface="Wingdings" pitchFamily="2" charset="2"/>
              <a:buChar char="l"/>
            </a:pPr>
            <a:r>
              <a:rPr lang="ja-JP" altLang="en-US" sz="3600" dirty="0" smtClean="0"/>
              <a:t>目的</a:t>
            </a:r>
            <a:endParaRPr lang="en-US" altLang="ja-JP" sz="3600" dirty="0" smtClean="0"/>
          </a:p>
          <a:p>
            <a:pPr marL="514350" indent="-514350" eaLnBrk="1" hangingPunct="1">
              <a:buFont typeface="+mj-ea"/>
              <a:buAutoNum type="circleNumDbPlain"/>
            </a:pPr>
            <a:r>
              <a:rPr lang="ja-JP" altLang="en-US" dirty="0" smtClean="0"/>
              <a:t>自分の働き方に関する価値観を確認する</a:t>
            </a:r>
            <a:endParaRPr lang="en-US" altLang="ja-JP" dirty="0" smtClean="0"/>
          </a:p>
          <a:p>
            <a:pPr marL="514350" indent="-514350" eaLnBrk="1" hangingPunct="1">
              <a:buFont typeface="+mj-ea"/>
              <a:buAutoNum type="circleNumDbPlain"/>
            </a:pPr>
            <a:r>
              <a:rPr lang="ja-JP" altLang="en-US" dirty="0" smtClean="0"/>
              <a:t>様々な価値観があることを知る</a:t>
            </a:r>
          </a:p>
          <a:p>
            <a:pPr eaLnBrk="1" hangingPunct="1">
              <a:buFont typeface="Wingdings" pitchFamily="2" charset="2"/>
              <a:buChar char="l"/>
            </a:pPr>
            <a:endParaRPr lang="en-US" altLang="ja-JP" dirty="0" smtClean="0"/>
          </a:p>
          <a:p>
            <a:pPr eaLnBrk="1" hangingPunct="1">
              <a:buClr>
                <a:schemeClr val="accent5">
                  <a:lumMod val="75000"/>
                </a:schemeClr>
              </a:buClr>
              <a:buFont typeface="Wingdings" pitchFamily="2" charset="2"/>
              <a:buChar char="l"/>
            </a:pPr>
            <a:r>
              <a:rPr lang="ja-JP" altLang="en-US" sz="3600" dirty="0"/>
              <a:t>流れ</a:t>
            </a:r>
            <a:endParaRPr lang="en-US" altLang="ja-JP" sz="3600" dirty="0" smtClean="0"/>
          </a:p>
          <a:p>
            <a:pPr marL="514350" indent="-514350" eaLnBrk="1" hangingPunct="1">
              <a:buFont typeface="+mj-lt"/>
              <a:buAutoNum type="arabicPeriod"/>
            </a:pPr>
            <a:r>
              <a:rPr lang="ja-JP" altLang="en-US" dirty="0"/>
              <a:t>価値観</a:t>
            </a:r>
            <a:r>
              <a:rPr lang="ja-JP" altLang="en-US" dirty="0" smtClean="0"/>
              <a:t>について説明</a:t>
            </a:r>
            <a:endParaRPr lang="en-US" altLang="ja-JP" dirty="0" smtClean="0"/>
          </a:p>
          <a:p>
            <a:pPr marL="514350" indent="-514350" eaLnBrk="1" hangingPunct="1">
              <a:buFont typeface="+mj-lt"/>
              <a:buAutoNum type="arabicPeriod"/>
            </a:pPr>
            <a:r>
              <a:rPr lang="ja-JP" altLang="en-US" dirty="0" smtClean="0"/>
              <a:t>ワークシート①、②作成</a:t>
            </a:r>
            <a:endParaRPr lang="en-US" altLang="ja-JP" dirty="0" smtClean="0"/>
          </a:p>
          <a:p>
            <a:pPr marL="514350" indent="-514350" eaLnBrk="1" hangingPunct="1">
              <a:buFont typeface="+mj-lt"/>
              <a:buAutoNum type="arabicPeriod"/>
            </a:pPr>
            <a:r>
              <a:rPr lang="ja-JP" altLang="en-US" dirty="0" smtClean="0"/>
              <a:t>グループで話し合い</a:t>
            </a:r>
          </a:p>
        </p:txBody>
      </p:sp>
    </p:spTree>
    <p:extLst>
      <p:ext uri="{BB962C8B-B14F-4D97-AF65-F5344CB8AC3E}">
        <p14:creationId xmlns:p14="http://schemas.microsoft.com/office/powerpoint/2010/main" val="21300440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自分の仕事を表現しよう</a:t>
            </a:r>
            <a:endParaRPr kumimoji="1" lang="ja-JP" altLang="en-US" dirty="0"/>
          </a:p>
        </p:txBody>
      </p:sp>
      <p:sp>
        <p:nvSpPr>
          <p:cNvPr id="3" name="コンテンツ プレースホルダー 2"/>
          <p:cNvSpPr>
            <a:spLocks noGrp="1"/>
          </p:cNvSpPr>
          <p:nvPr>
            <p:ph idx="1"/>
          </p:nvPr>
        </p:nvSpPr>
        <p:spPr/>
        <p:txBody>
          <a:bodyPr/>
          <a:lstStyle/>
          <a:p>
            <a:pPr>
              <a:buClr>
                <a:schemeClr val="accent5">
                  <a:lumMod val="75000"/>
                </a:schemeClr>
              </a:buClr>
              <a:buFont typeface="Wingdings" panose="05000000000000000000" pitchFamily="2" charset="2"/>
              <a:buChar char="l"/>
            </a:pPr>
            <a:r>
              <a:rPr lang="ja-JP" altLang="en-US" dirty="0"/>
              <a:t>あなた</a:t>
            </a:r>
            <a:r>
              <a:rPr kumimoji="1" lang="ja-JP" altLang="en-US" dirty="0" smtClean="0"/>
              <a:t>の仕事</a:t>
            </a:r>
            <a:r>
              <a:rPr kumimoji="1" lang="ja-JP" altLang="en-US" smtClean="0"/>
              <a:t>を教えて下さい</a:t>
            </a:r>
            <a:endParaRPr kumimoji="1" lang="en-US" altLang="ja-JP" dirty="0" smtClean="0"/>
          </a:p>
          <a:p>
            <a:pPr lvl="1">
              <a:buClr>
                <a:schemeClr val="accent5">
                  <a:lumMod val="75000"/>
                </a:schemeClr>
              </a:buClr>
              <a:buFont typeface="Wingdings" panose="05000000000000000000" pitchFamily="2" charset="2"/>
              <a:buChar char="Ø"/>
            </a:pPr>
            <a:r>
              <a:rPr lang="ja-JP" altLang="en-US" dirty="0" smtClean="0"/>
              <a:t>どんな仕事をしていますか？</a:t>
            </a:r>
            <a:endParaRPr lang="en-US" altLang="ja-JP" dirty="0" smtClean="0"/>
          </a:p>
          <a:p>
            <a:pPr lvl="1">
              <a:buClr>
                <a:schemeClr val="accent5">
                  <a:lumMod val="75000"/>
                </a:schemeClr>
              </a:buClr>
              <a:buFont typeface="Wingdings" panose="05000000000000000000" pitchFamily="2" charset="2"/>
              <a:buChar char="Ø"/>
            </a:pPr>
            <a:r>
              <a:rPr kumimoji="1" lang="ja-JP" altLang="en-US" dirty="0" smtClean="0"/>
              <a:t>どんな職場で働いていますか？</a:t>
            </a:r>
            <a:endParaRPr kumimoji="1" lang="en-US" altLang="ja-JP" dirty="0" smtClean="0"/>
          </a:p>
          <a:p>
            <a:pPr lvl="1">
              <a:buClr>
                <a:schemeClr val="accent5">
                  <a:lumMod val="75000"/>
                </a:schemeClr>
              </a:buClr>
              <a:buFont typeface="Wingdings" panose="05000000000000000000" pitchFamily="2" charset="2"/>
              <a:buChar char="Ø"/>
            </a:pPr>
            <a:r>
              <a:rPr lang="ja-JP" altLang="en-US" dirty="0"/>
              <a:t>仕事をして</a:t>
            </a:r>
            <a:r>
              <a:rPr lang="ja-JP" altLang="en-US" dirty="0" smtClean="0"/>
              <a:t>いて一番楽しいことや一番嬉しいことは何ですか？</a:t>
            </a:r>
            <a:endParaRPr lang="en-US" altLang="ja-JP" dirty="0" smtClean="0"/>
          </a:p>
          <a:p>
            <a:pPr lvl="1">
              <a:buClr>
                <a:schemeClr val="accent5">
                  <a:lumMod val="75000"/>
                </a:schemeClr>
              </a:buClr>
              <a:buFont typeface="Wingdings" panose="05000000000000000000" pitchFamily="2" charset="2"/>
              <a:buChar char="Ø"/>
            </a:pPr>
            <a:r>
              <a:rPr lang="ja-JP" altLang="en-US" dirty="0" smtClean="0"/>
              <a:t>やりがいは何ですか？</a:t>
            </a:r>
            <a:endParaRPr lang="en-US" altLang="ja-JP" dirty="0" smtClean="0"/>
          </a:p>
          <a:p>
            <a:pPr lvl="1">
              <a:buClr>
                <a:schemeClr val="accent5">
                  <a:lumMod val="75000"/>
                </a:schemeClr>
              </a:buClr>
              <a:buFont typeface="Wingdings" panose="05000000000000000000" pitchFamily="2" charset="2"/>
              <a:buChar char="Ø"/>
            </a:pPr>
            <a:r>
              <a:rPr kumimoji="1" lang="ja-JP" altLang="en-US" dirty="0"/>
              <a:t>仕事をして</a:t>
            </a:r>
            <a:r>
              <a:rPr kumimoji="1" lang="ja-JP" altLang="en-US" dirty="0" smtClean="0"/>
              <a:t>いて一番大変なことや一番苦労すること、この先もやりたくないと思っていることは何ですか？</a:t>
            </a:r>
            <a:endParaRPr kumimoji="1" lang="ja-JP" altLang="en-US" dirty="0"/>
          </a:p>
        </p:txBody>
      </p:sp>
    </p:spTree>
    <p:extLst>
      <p:ext uri="{BB962C8B-B14F-4D97-AF65-F5344CB8AC3E}">
        <p14:creationId xmlns:p14="http://schemas.microsoft.com/office/powerpoint/2010/main" val="39063578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3568" y="2924944"/>
            <a:ext cx="8077200" cy="731837"/>
          </a:xfrm>
        </p:spPr>
        <p:txBody>
          <a:bodyPr>
            <a:normAutofit fontScale="90000"/>
          </a:bodyPr>
          <a:lstStyle/>
          <a:p>
            <a:pPr eaLnBrk="1" hangingPunct="1"/>
            <a:r>
              <a:rPr lang="ja-JP" altLang="en-US" b="1" dirty="0" smtClean="0"/>
              <a:t>価値観を確認する</a:t>
            </a:r>
          </a:p>
        </p:txBody>
      </p:sp>
      <p:pic>
        <p:nvPicPr>
          <p:cNvPr id="2355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9672" y="2924944"/>
            <a:ext cx="857250" cy="75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168670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タイトル 1"/>
          <p:cNvSpPr>
            <a:spLocks noGrp="1"/>
          </p:cNvSpPr>
          <p:nvPr>
            <p:ph type="title"/>
          </p:nvPr>
        </p:nvSpPr>
        <p:spPr>
          <a:xfrm>
            <a:off x="677863" y="260350"/>
            <a:ext cx="8077200" cy="731838"/>
          </a:xfrm>
        </p:spPr>
        <p:txBody>
          <a:bodyPr>
            <a:normAutofit fontScale="90000"/>
          </a:bodyPr>
          <a:lstStyle/>
          <a:p>
            <a:r>
              <a:rPr lang="ja-JP" altLang="en-US" dirty="0" smtClean="0"/>
              <a:t>価値観とは何か？</a:t>
            </a:r>
          </a:p>
        </p:txBody>
      </p:sp>
      <p:pic>
        <p:nvPicPr>
          <p:cNvPr id="24579"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9430" y="3458534"/>
            <a:ext cx="2024063" cy="2024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mpd="dbl" algn="ctr">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580"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00788" y="3379523"/>
            <a:ext cx="2020887" cy="2020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mpd="dbl" algn="ctr">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581" name="Picture 5"/>
          <p:cNvPicPr>
            <a:picLocks noGrp="1" noChangeAspect="1" noChangeArrowheads="1"/>
          </p:cNvPicPr>
          <p:nvPr>
            <p:ph idx="1"/>
          </p:nvPr>
        </p:nvPicPr>
        <p:blipFill>
          <a:blip r:embed="rId5">
            <a:extLst>
              <a:ext uri="{28A0092B-C50C-407E-A947-70E740481C1C}">
                <a14:useLocalDpi xmlns:a14="http://schemas.microsoft.com/office/drawing/2010/main" val="0"/>
              </a:ext>
            </a:extLst>
          </a:blip>
          <a:srcRect/>
          <a:stretch>
            <a:fillRect/>
          </a:stretch>
        </p:blipFill>
        <p:spPr>
          <a:xfrm>
            <a:off x="2987675" y="1196975"/>
            <a:ext cx="3251200" cy="3251200"/>
          </a:xfrm>
          <a:noFill/>
          <a:extLst>
            <a:ext uri="{91240B29-F687-4F45-9708-019B960494DF}">
              <a14:hiddenLine xmlns:a14="http://schemas.microsoft.com/office/drawing/2010/main" w="38100" cap="flat" cmpd="dbl" algn="ctr">
                <a:solidFill>
                  <a:schemeClr val="tx2"/>
                </a:solidFill>
                <a:prstDash val="solid"/>
                <a:miter lim="800000"/>
                <a:headEnd/>
                <a:tailEnd/>
              </a14:hiddenLine>
            </a:ext>
          </a:extLst>
        </p:spPr>
      </p:pic>
      <p:cxnSp>
        <p:nvCxnSpPr>
          <p:cNvPr id="24582" name="直線矢印コネクタ 5"/>
          <p:cNvCxnSpPr>
            <a:cxnSpLocks noChangeShapeType="1"/>
          </p:cNvCxnSpPr>
          <p:nvPr/>
        </p:nvCxnSpPr>
        <p:spPr bwMode="auto">
          <a:xfrm flipH="1">
            <a:off x="2484438" y="3429000"/>
            <a:ext cx="1008062" cy="863600"/>
          </a:xfrm>
          <a:prstGeom prst="straightConnector1">
            <a:avLst/>
          </a:prstGeom>
          <a:noFill/>
          <a:ln w="38100" cmpd="dbl" algn="ctr">
            <a:solidFill>
              <a:schemeClr val="tx2"/>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583" name="直線矢印コネクタ 7"/>
          <p:cNvCxnSpPr>
            <a:cxnSpLocks noChangeShapeType="1"/>
          </p:cNvCxnSpPr>
          <p:nvPr/>
        </p:nvCxnSpPr>
        <p:spPr bwMode="auto">
          <a:xfrm>
            <a:off x="5651500" y="3644900"/>
            <a:ext cx="936625" cy="647700"/>
          </a:xfrm>
          <a:prstGeom prst="straightConnector1">
            <a:avLst/>
          </a:prstGeom>
          <a:noFill/>
          <a:ln w="38100" cmpd="dbl" algn="ctr">
            <a:solidFill>
              <a:schemeClr val="tx2"/>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正方形/長方形 9"/>
          <p:cNvSpPr/>
          <p:nvPr/>
        </p:nvSpPr>
        <p:spPr bwMode="auto">
          <a:xfrm>
            <a:off x="219076" y="5482597"/>
            <a:ext cx="8745538" cy="931862"/>
          </a:xfrm>
          <a:prstGeom prst="rect">
            <a:avLst/>
          </a:prstGeom>
          <a:solidFill>
            <a:schemeClr val="bg1">
              <a:lumMod val="85000"/>
            </a:schemeClr>
          </a:solidFill>
          <a:ln w="38100" cap="flat" cmpd="sng" algn="ctr">
            <a:solidFill>
              <a:schemeClr val="bg1">
                <a:lumMod val="65000"/>
              </a:schemeClr>
            </a:solidFill>
            <a:prstDash val="solid"/>
            <a:round/>
            <a:headEnd type="none" w="med" len="med"/>
            <a:tailEnd type="none" w="med" len="med"/>
          </a:ln>
          <a:effectLst/>
          <a:extLst/>
        </p:spPr>
        <p:txBody>
          <a:bodyPr anchor="ctr">
            <a:normAutofit/>
          </a:bodyPr>
          <a:lstStyle/>
          <a:p>
            <a:pPr algn="l">
              <a:defRPr/>
            </a:pPr>
            <a:r>
              <a:rPr lang="ja-JP" altLang="en-US" b="1" dirty="0" smtClean="0"/>
              <a:t>自分</a:t>
            </a:r>
            <a:r>
              <a:rPr lang="ja-JP" altLang="en-US" b="1" dirty="0"/>
              <a:t>が何を大切にしていきたいと考えているのか、自分自身の価値観（判断する主な基準）を確認し、自己理解を深めておくことが</a:t>
            </a:r>
            <a:r>
              <a:rPr lang="ja-JP" altLang="en-US" b="1" dirty="0" smtClean="0"/>
              <a:t>大事</a:t>
            </a:r>
            <a:endParaRPr lang="ja-JP" altLang="en-US" b="1" dirty="0"/>
          </a:p>
        </p:txBody>
      </p:sp>
      <p:sp>
        <p:nvSpPr>
          <p:cNvPr id="11" name="Text Box 12"/>
          <p:cNvSpPr txBox="1">
            <a:spLocks noChangeArrowheads="1"/>
          </p:cNvSpPr>
          <p:nvPr/>
        </p:nvSpPr>
        <p:spPr bwMode="auto">
          <a:xfrm>
            <a:off x="5436096" y="6552544"/>
            <a:ext cx="3513217"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1050" dirty="0" smtClean="0">
                <a:latin typeface="+mn-ea"/>
                <a:ea typeface="+mn-ea"/>
              </a:rPr>
              <a:t>出典：柏木仁：「キャリア論</a:t>
            </a:r>
            <a:r>
              <a:rPr lang="ja-JP" altLang="en-US" sz="1050" dirty="0">
                <a:latin typeface="+mn-ea"/>
                <a:ea typeface="+mn-ea"/>
              </a:rPr>
              <a:t>研究</a:t>
            </a:r>
            <a:r>
              <a:rPr lang="ja-JP" altLang="en-US" sz="1050" dirty="0" smtClean="0">
                <a:latin typeface="+mn-ea"/>
                <a:ea typeface="+mn-ea"/>
              </a:rPr>
              <a:t>」文眞堂（</a:t>
            </a:r>
            <a:r>
              <a:rPr lang="en-US" altLang="ja-JP" sz="1050" dirty="0" smtClean="0">
                <a:latin typeface="+mn-ea"/>
                <a:ea typeface="+mn-ea"/>
              </a:rPr>
              <a:t>2016</a:t>
            </a:r>
            <a:r>
              <a:rPr lang="ja-JP" altLang="en-US" sz="1050" dirty="0" smtClean="0">
                <a:latin typeface="+mn-ea"/>
                <a:ea typeface="+mn-ea"/>
              </a:rPr>
              <a:t>）　を改変</a:t>
            </a:r>
            <a:endParaRPr lang="ja-JP" altLang="en-US" sz="1050" dirty="0">
              <a:latin typeface="+mn-ea"/>
              <a:ea typeface="+mn-ea"/>
            </a:endParaRPr>
          </a:p>
        </p:txBody>
      </p:sp>
    </p:spTree>
    <p:extLst>
      <p:ext uri="{BB962C8B-B14F-4D97-AF65-F5344CB8AC3E}">
        <p14:creationId xmlns:p14="http://schemas.microsoft.com/office/powerpoint/2010/main" val="6890991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価値観を理解する目的</a:t>
            </a:r>
            <a:endParaRPr kumimoji="1" lang="ja-JP" altLang="en-US" dirty="0"/>
          </a:p>
        </p:txBody>
      </p:sp>
      <p:sp>
        <p:nvSpPr>
          <p:cNvPr id="3" name="コンテンツ プレースホルダー 2"/>
          <p:cNvSpPr>
            <a:spLocks noGrp="1"/>
          </p:cNvSpPr>
          <p:nvPr>
            <p:ph idx="1"/>
          </p:nvPr>
        </p:nvSpPr>
        <p:spPr>
          <a:xfrm>
            <a:off x="179513" y="1600200"/>
            <a:ext cx="8780478" cy="4525963"/>
          </a:xfrm>
        </p:spPr>
        <p:txBody>
          <a:bodyPr>
            <a:normAutofit/>
          </a:bodyPr>
          <a:lstStyle/>
          <a:p>
            <a:pPr marL="514350" indent="-514350">
              <a:buFont typeface="+mj-ea"/>
              <a:buAutoNum type="circleNumDbPlain"/>
            </a:pPr>
            <a:r>
              <a:rPr lang="ja-JP" altLang="en-US" dirty="0"/>
              <a:t>キャリア</a:t>
            </a:r>
            <a:r>
              <a:rPr lang="ja-JP" altLang="en-US" dirty="0" smtClean="0"/>
              <a:t>形成・自己成長を促進する</a:t>
            </a:r>
            <a:endParaRPr lang="en-US" altLang="ja-JP" dirty="0" smtClean="0"/>
          </a:p>
          <a:p>
            <a:pPr marL="914400" lvl="1" indent="-514350"/>
            <a:r>
              <a:rPr kumimoji="1" lang="ja-JP" altLang="en-US" dirty="0"/>
              <a:t>促進</a:t>
            </a:r>
            <a:r>
              <a:rPr kumimoji="1" lang="ja-JP" altLang="en-US" dirty="0" smtClean="0"/>
              <a:t>要因・阻害要因を理解する</a:t>
            </a:r>
            <a:endParaRPr kumimoji="1" lang="en-US" altLang="ja-JP" dirty="0" smtClean="0"/>
          </a:p>
          <a:p>
            <a:pPr marL="914400" lvl="1" indent="-514350"/>
            <a:r>
              <a:rPr lang="ja-JP" altLang="en-US" dirty="0"/>
              <a:t>無</a:t>
            </a:r>
            <a:r>
              <a:rPr lang="ja-JP" altLang="en-US" dirty="0" smtClean="0"/>
              <a:t>意識の信条に気づき、修正する</a:t>
            </a:r>
            <a:endParaRPr lang="en-US" altLang="ja-JP" dirty="0" smtClean="0"/>
          </a:p>
          <a:p>
            <a:pPr marL="514350" indent="-514350">
              <a:buFont typeface="+mj-ea"/>
              <a:buAutoNum type="circleNumDbPlain"/>
            </a:pPr>
            <a:r>
              <a:rPr kumimoji="1" lang="ja-JP" altLang="en-US" dirty="0"/>
              <a:t>相手</a:t>
            </a:r>
            <a:r>
              <a:rPr kumimoji="1" lang="ja-JP" altLang="en-US" dirty="0" smtClean="0"/>
              <a:t>の</a:t>
            </a:r>
            <a:r>
              <a:rPr kumimoji="1" lang="ja-JP" altLang="en-US" dirty="0"/>
              <a:t>価値観</a:t>
            </a:r>
            <a:r>
              <a:rPr kumimoji="1" lang="ja-JP" altLang="en-US" dirty="0" smtClean="0"/>
              <a:t>と</a:t>
            </a:r>
            <a:r>
              <a:rPr kumimoji="1" lang="ja-JP" altLang="en-US" dirty="0"/>
              <a:t>折り合い</a:t>
            </a:r>
            <a:r>
              <a:rPr kumimoji="1" lang="ja-JP" altLang="en-US" dirty="0" smtClean="0"/>
              <a:t>をつける</a:t>
            </a:r>
            <a:endParaRPr kumimoji="1" lang="en-US" altLang="ja-JP" dirty="0" smtClean="0"/>
          </a:p>
          <a:p>
            <a:pPr marL="914400" lvl="1" indent="-514350"/>
            <a:r>
              <a:rPr lang="ja-JP" altLang="en-US" dirty="0"/>
              <a:t>組織に適応</a:t>
            </a:r>
            <a:r>
              <a:rPr lang="ja-JP" altLang="en-US" dirty="0" smtClean="0"/>
              <a:t>したり、他者との関係を構築したりする</a:t>
            </a:r>
            <a:endParaRPr lang="en-US" altLang="ja-JP" dirty="0" smtClean="0"/>
          </a:p>
          <a:p>
            <a:pPr marL="914400" lvl="1" indent="-514350"/>
            <a:r>
              <a:rPr kumimoji="1" lang="ja-JP" altLang="en-US" dirty="0" smtClean="0"/>
              <a:t>「譲れるもの、譲れないもの」を理解する</a:t>
            </a:r>
            <a:endParaRPr kumimoji="1" lang="en-US" altLang="ja-JP" dirty="0" smtClean="0"/>
          </a:p>
          <a:p>
            <a:pPr marL="514350" indent="-514350">
              <a:buFont typeface="+mj-ea"/>
              <a:buAutoNum type="circleNumDbPlain"/>
            </a:pPr>
            <a:r>
              <a:rPr lang="ja-JP" altLang="en-US" dirty="0"/>
              <a:t>人間の幅</a:t>
            </a:r>
            <a:r>
              <a:rPr lang="ja-JP" altLang="en-US" dirty="0" smtClean="0"/>
              <a:t>を広げる</a:t>
            </a:r>
            <a:endParaRPr lang="en-US" altLang="ja-JP" dirty="0" smtClean="0"/>
          </a:p>
          <a:p>
            <a:pPr marL="914400" lvl="1" indent="-514350"/>
            <a:r>
              <a:rPr kumimoji="1" lang="ja-JP" altLang="en-US" dirty="0" smtClean="0"/>
              <a:t>新たな</a:t>
            </a:r>
            <a:r>
              <a:rPr kumimoji="1" lang="ja-JP" altLang="en-US" dirty="0"/>
              <a:t>価値観</a:t>
            </a:r>
            <a:r>
              <a:rPr kumimoji="1" lang="ja-JP" altLang="en-US" dirty="0" smtClean="0"/>
              <a:t>を取り込む</a:t>
            </a:r>
            <a:endParaRPr kumimoji="1" lang="ja-JP" alt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00192" y="4313856"/>
            <a:ext cx="2368282" cy="23682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正方形/長方形 3"/>
          <p:cNvSpPr/>
          <p:nvPr/>
        </p:nvSpPr>
        <p:spPr>
          <a:xfrm>
            <a:off x="4572000" y="6435917"/>
            <a:ext cx="4366090" cy="246221"/>
          </a:xfrm>
          <a:prstGeom prst="rect">
            <a:avLst/>
          </a:prstGeom>
        </p:spPr>
        <p:txBody>
          <a:bodyPr wrap="square">
            <a:spAutoFit/>
          </a:bodyPr>
          <a:lstStyle/>
          <a:p>
            <a:r>
              <a:rPr lang="ja-JP" altLang="en-US" sz="1000" dirty="0">
                <a:latin typeface="+mn-ea"/>
              </a:rPr>
              <a:t>出典</a:t>
            </a:r>
            <a:r>
              <a:rPr lang="ja-JP" altLang="en-US" sz="1000" dirty="0" smtClean="0">
                <a:latin typeface="+mn-ea"/>
              </a:rPr>
              <a:t>：西本</a:t>
            </a:r>
            <a:r>
              <a:rPr lang="ja-JP" altLang="en-US" sz="1000" dirty="0">
                <a:latin typeface="+mn-ea"/>
              </a:rPr>
              <a:t>万</a:t>
            </a:r>
            <a:r>
              <a:rPr lang="ja-JP" altLang="en-US" sz="1000" dirty="0" smtClean="0">
                <a:latin typeface="+mn-ea"/>
              </a:rPr>
              <a:t>映子：「</a:t>
            </a:r>
            <a:r>
              <a:rPr lang="ja-JP" altLang="en-US" sz="1000" dirty="0">
                <a:latin typeface="+mn-ea"/>
              </a:rPr>
              <a:t>キャリアデザインテキスト第２版</a:t>
            </a:r>
            <a:r>
              <a:rPr lang="ja-JP" altLang="en-US" sz="1000" dirty="0" smtClean="0">
                <a:latin typeface="+mn-ea"/>
              </a:rPr>
              <a:t>」専修</a:t>
            </a:r>
            <a:r>
              <a:rPr lang="ja-JP" altLang="en-US" sz="1000" dirty="0">
                <a:latin typeface="+mn-ea"/>
              </a:rPr>
              <a:t>大学</a:t>
            </a:r>
            <a:r>
              <a:rPr lang="ja-JP" altLang="en-US" sz="1000" dirty="0" smtClean="0">
                <a:latin typeface="+mn-ea"/>
              </a:rPr>
              <a:t>出版局（</a:t>
            </a:r>
            <a:r>
              <a:rPr lang="en-US" altLang="ja-JP" sz="1000" dirty="0" smtClean="0">
                <a:latin typeface="+mn-ea"/>
              </a:rPr>
              <a:t>2015</a:t>
            </a:r>
            <a:r>
              <a:rPr lang="ja-JP" altLang="en-US" sz="1000" dirty="0" smtClean="0">
                <a:latin typeface="+mn-ea"/>
              </a:rPr>
              <a:t>）</a:t>
            </a:r>
            <a:r>
              <a:rPr lang="ja-JP" altLang="en-US" sz="1000" dirty="0">
                <a:latin typeface="+mn-ea"/>
              </a:rPr>
              <a:t>　</a:t>
            </a:r>
          </a:p>
        </p:txBody>
      </p:sp>
    </p:spTree>
    <p:extLst>
      <p:ext uri="{BB962C8B-B14F-4D97-AF65-F5344CB8AC3E}">
        <p14:creationId xmlns:p14="http://schemas.microsoft.com/office/powerpoint/2010/main" val="32736561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外的キャリアと内的キャリア</a:t>
            </a:r>
            <a:endParaRPr kumimoji="1" lang="ja-JP" altLang="en-US" dirty="0"/>
          </a:p>
        </p:txBody>
      </p:sp>
      <p:sp>
        <p:nvSpPr>
          <p:cNvPr id="5" name="AutoShape 14"/>
          <p:cNvSpPr>
            <a:spLocks noChangeArrowheads="1"/>
          </p:cNvSpPr>
          <p:nvPr/>
        </p:nvSpPr>
        <p:spPr bwMode="auto">
          <a:xfrm>
            <a:off x="360363" y="5661248"/>
            <a:ext cx="8243887" cy="1008062"/>
          </a:xfrm>
          <a:prstGeom prst="roundRect">
            <a:avLst>
              <a:gd name="adj" fmla="val 16667"/>
            </a:avLst>
          </a:prstGeom>
          <a:solidFill>
            <a:schemeClr val="accent6">
              <a:lumMod val="60000"/>
              <a:lumOff val="40000"/>
            </a:schemeClr>
          </a:solidFill>
          <a:ln>
            <a:noFill/>
          </a:ln>
          <a:effectLst/>
          <a:extLst/>
        </p:spPr>
        <p:txBody>
          <a:bodyPr wrap="none" anchor="ctr"/>
          <a:lstStyle/>
          <a:p>
            <a:pPr algn="ctr"/>
            <a:r>
              <a:rPr lang="ja-JP" altLang="en-US" b="1" dirty="0"/>
              <a:t>外的キャリアだけでなく内的キャリアも踏まえ、自分なりの働く意味を</a:t>
            </a:r>
            <a:endParaRPr lang="en-US" altLang="ja-JP" b="1" dirty="0"/>
          </a:p>
          <a:p>
            <a:pPr algn="ctr"/>
            <a:r>
              <a:rPr lang="ja-JP" altLang="en-US" b="1" dirty="0"/>
              <a:t>考えておくことによって、自分自身のキャリアをデザインしていくことができる</a:t>
            </a:r>
          </a:p>
        </p:txBody>
      </p:sp>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2905745426"/>
              </p:ext>
            </p:extLst>
          </p:nvPr>
        </p:nvGraphicFramePr>
        <p:xfrm>
          <a:off x="457200" y="1600200"/>
          <a:ext cx="8229600" cy="3831524"/>
        </p:xfrm>
        <a:graphic>
          <a:graphicData uri="http://schemas.openxmlformats.org/drawingml/2006/table">
            <a:tbl>
              <a:tblPr firstRow="1" bandRow="1">
                <a:tableStyleId>{E8B1032C-EA38-4F05-BA0D-38AFFFC7BED3}</a:tableStyleId>
              </a:tblPr>
              <a:tblGrid>
                <a:gridCol w="4114800"/>
                <a:gridCol w="4114800"/>
              </a:tblGrid>
              <a:tr h="694902">
                <a:tc gridSpan="2">
                  <a:txBody>
                    <a:bodyPr/>
                    <a:lstStyle/>
                    <a:p>
                      <a:pPr algn="ctr"/>
                      <a:r>
                        <a:rPr kumimoji="1" lang="ja-JP" altLang="en-US" sz="2400" dirty="0" smtClean="0"/>
                        <a:t>キャリア</a:t>
                      </a:r>
                      <a:endParaRPr kumimoji="1" lang="ja-JP" altLang="en-US" sz="2400" dirty="0"/>
                    </a:p>
                  </a:txBody>
                  <a:tcPr anchor="ctr"/>
                </a:tc>
                <a:tc hMerge="1">
                  <a:txBody>
                    <a:bodyPr/>
                    <a:lstStyle/>
                    <a:p>
                      <a:endParaRPr kumimoji="1" lang="ja-JP" altLang="en-US" dirty="0"/>
                    </a:p>
                  </a:txBody>
                  <a:tcPr/>
                </a:tc>
              </a:tr>
              <a:tr h="850622">
                <a:tc>
                  <a:txBody>
                    <a:bodyPr/>
                    <a:lstStyle/>
                    <a:p>
                      <a:pPr algn="ctr"/>
                      <a:r>
                        <a:rPr kumimoji="1" lang="ja-JP" altLang="en-US" sz="2400" dirty="0" smtClean="0"/>
                        <a:t>外的キャリア</a:t>
                      </a:r>
                    </a:p>
                    <a:p>
                      <a:pPr algn="ctr"/>
                      <a:r>
                        <a:rPr kumimoji="1" lang="ja-JP" altLang="en-US" sz="2400" dirty="0" smtClean="0"/>
                        <a:t>（客観的キャリア）</a:t>
                      </a:r>
                    </a:p>
                  </a:txBody>
                  <a:tcPr/>
                </a:tc>
                <a:tc>
                  <a:txBody>
                    <a:bodyPr/>
                    <a:lstStyle/>
                    <a:p>
                      <a:pPr algn="ctr"/>
                      <a:r>
                        <a:rPr kumimoji="1" lang="ja-JP" altLang="en-US" sz="2400" dirty="0" smtClean="0"/>
                        <a:t>内的キャリア</a:t>
                      </a:r>
                    </a:p>
                    <a:p>
                      <a:pPr algn="ctr"/>
                      <a:r>
                        <a:rPr kumimoji="1" lang="ja-JP" altLang="en-US" sz="2400" dirty="0" smtClean="0"/>
                        <a:t>（主観的キャリア）</a:t>
                      </a:r>
                    </a:p>
                  </a:txBody>
                  <a:tcPr/>
                </a:tc>
              </a:tr>
              <a:tr h="2227493">
                <a:tc>
                  <a:txBody>
                    <a:bodyPr/>
                    <a:lstStyle/>
                    <a:p>
                      <a:pPr marL="285750" indent="-285750">
                        <a:buFont typeface="Wingdings" panose="05000000000000000000" pitchFamily="2" charset="2"/>
                        <a:buChar char="u"/>
                      </a:pPr>
                      <a:r>
                        <a:rPr kumimoji="1" lang="ja-JP" altLang="en-US" sz="2400" dirty="0" smtClean="0"/>
                        <a:t>客観的な職業経歴</a:t>
                      </a:r>
                    </a:p>
                    <a:p>
                      <a:pPr marL="285750" indent="-285750">
                        <a:buFont typeface="Wingdings" panose="05000000000000000000" pitchFamily="2" charset="2"/>
                        <a:buChar char="u"/>
                      </a:pPr>
                      <a:endParaRPr kumimoji="1" lang="ja-JP" altLang="en-US" sz="2400" dirty="0" smtClean="0"/>
                    </a:p>
                    <a:p>
                      <a:pPr marL="285750" indent="-285750">
                        <a:buFont typeface="Wingdings" panose="05000000000000000000" pitchFamily="2" charset="2"/>
                        <a:buChar char="u"/>
                      </a:pPr>
                      <a:r>
                        <a:rPr kumimoji="1" lang="ja-JP" altLang="en-US" sz="2400" dirty="0" smtClean="0"/>
                        <a:t>収入、地位、実際の職経歴</a:t>
                      </a:r>
                      <a:endParaRPr kumimoji="1" lang="ja-JP" altLang="en-US" sz="2400" dirty="0"/>
                    </a:p>
                  </a:txBody>
                  <a:tcPr/>
                </a:tc>
                <a:tc>
                  <a:txBody>
                    <a:bodyPr/>
                    <a:lstStyle/>
                    <a:p>
                      <a:pPr marL="285750" indent="-285750">
                        <a:buFont typeface="Wingdings" panose="05000000000000000000" pitchFamily="2" charset="2"/>
                        <a:buChar char="u"/>
                      </a:pPr>
                      <a:r>
                        <a:rPr kumimoji="1" lang="ja-JP" altLang="en-US" sz="2400" dirty="0" smtClean="0"/>
                        <a:t>キャリアに対する自分なりの意味づけ</a:t>
                      </a:r>
                    </a:p>
                    <a:p>
                      <a:pPr marL="285750" indent="-285750">
                        <a:buFont typeface="Wingdings" panose="05000000000000000000" pitchFamily="2" charset="2"/>
                        <a:buChar char="u"/>
                      </a:pPr>
                      <a:endParaRPr kumimoji="1" lang="ja-JP" altLang="en-US" sz="2400" dirty="0" smtClean="0"/>
                    </a:p>
                    <a:p>
                      <a:pPr marL="285750" indent="-285750">
                        <a:buFont typeface="Wingdings" panose="05000000000000000000" pitchFamily="2" charset="2"/>
                        <a:buChar char="u"/>
                      </a:pPr>
                      <a:r>
                        <a:rPr kumimoji="1" lang="ja-JP" altLang="en-US" sz="2400" dirty="0" smtClean="0"/>
                        <a:t>自分の仕事経験や役割に対してどのように意味づけや価値を見出すか</a:t>
                      </a:r>
                    </a:p>
                  </a:txBody>
                  <a:tcPr/>
                </a:tc>
              </a:tr>
            </a:tbl>
          </a:graphicData>
        </a:graphic>
      </p:graphicFrame>
    </p:spTree>
    <p:extLst>
      <p:ext uri="{BB962C8B-B14F-4D97-AF65-F5344CB8AC3E}">
        <p14:creationId xmlns:p14="http://schemas.microsoft.com/office/powerpoint/2010/main" val="9990342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09600" y="476250"/>
            <a:ext cx="8077200" cy="731838"/>
          </a:xfrm>
        </p:spPr>
        <p:txBody>
          <a:bodyPr>
            <a:normAutofit fontScale="90000"/>
          </a:bodyPr>
          <a:lstStyle/>
          <a:p>
            <a:pPr eaLnBrk="1" hangingPunct="1"/>
            <a:r>
              <a:rPr lang="ja-JP" altLang="en-US" dirty="0" smtClean="0"/>
              <a:t>内的キャリアを満たすには</a:t>
            </a:r>
          </a:p>
        </p:txBody>
      </p:sp>
      <p:sp>
        <p:nvSpPr>
          <p:cNvPr id="26627" name="Rectangle 3"/>
          <p:cNvSpPr>
            <a:spLocks noGrp="1" noChangeArrowheads="1"/>
          </p:cNvSpPr>
          <p:nvPr>
            <p:ph idx="1"/>
          </p:nvPr>
        </p:nvSpPr>
        <p:spPr>
          <a:xfrm>
            <a:off x="685800" y="1628775"/>
            <a:ext cx="7772400" cy="4267200"/>
          </a:xfrm>
          <a:ln w="44450" cap="flat">
            <a:solidFill>
              <a:srgbClr val="FF99CC"/>
            </a:solidFill>
            <a:prstDash val="dash"/>
            <a:miter lim="800000"/>
            <a:headEnd/>
            <a:tailEnd/>
          </a:ln>
        </p:spPr>
        <p:txBody>
          <a:bodyPr>
            <a:normAutofit/>
          </a:bodyPr>
          <a:lstStyle/>
          <a:p>
            <a:pPr marL="514350" indent="-514350" eaLnBrk="1" hangingPunct="1">
              <a:buFont typeface="+mj-ea"/>
              <a:buAutoNum type="circleNumDbPlain"/>
            </a:pPr>
            <a:r>
              <a:rPr lang="ja-JP" altLang="en-US" b="1" dirty="0" smtClean="0"/>
              <a:t>（動機）自分は何をやりたいのか</a:t>
            </a:r>
            <a:endParaRPr lang="en-US" altLang="ja-JP" b="1" dirty="0" smtClean="0"/>
          </a:p>
          <a:p>
            <a:pPr marL="514350" indent="-514350" eaLnBrk="1" hangingPunct="1">
              <a:buFont typeface="+mj-ea"/>
              <a:buAutoNum type="circleNumDbPlain"/>
            </a:pPr>
            <a:endParaRPr lang="ja-JP" altLang="en-US" b="1" dirty="0" smtClean="0"/>
          </a:p>
          <a:p>
            <a:pPr marL="514350" indent="-514350" eaLnBrk="1" hangingPunct="1">
              <a:buFont typeface="+mj-ea"/>
              <a:buAutoNum type="circleNumDbPlain"/>
            </a:pPr>
            <a:r>
              <a:rPr lang="ja-JP" altLang="en-US" b="1" dirty="0" smtClean="0"/>
              <a:t>（スキルと能力）自分は何が得意か</a:t>
            </a:r>
            <a:endParaRPr lang="en-US" altLang="ja-JP" b="1" dirty="0" smtClean="0"/>
          </a:p>
          <a:p>
            <a:pPr marL="514350" indent="-514350" eaLnBrk="1" hangingPunct="1">
              <a:buFont typeface="+mj-ea"/>
              <a:buAutoNum type="circleNumDbPlain"/>
            </a:pPr>
            <a:endParaRPr lang="ja-JP" altLang="en-US" b="1" dirty="0" smtClean="0"/>
          </a:p>
          <a:p>
            <a:pPr marL="514350" indent="-514350" eaLnBrk="1" hangingPunct="1">
              <a:buFont typeface="+mj-ea"/>
              <a:buAutoNum type="circleNumDbPlain"/>
            </a:pPr>
            <a:r>
              <a:rPr lang="ja-JP" altLang="en-US" b="1" dirty="0" smtClean="0"/>
              <a:t>（価値観）自分はどのようなことをしている時に意味を感じ、社会に役立っていると感じるか</a:t>
            </a:r>
          </a:p>
        </p:txBody>
      </p:sp>
    </p:spTree>
    <p:extLst>
      <p:ext uri="{BB962C8B-B14F-4D97-AF65-F5344CB8AC3E}">
        <p14:creationId xmlns:p14="http://schemas.microsoft.com/office/powerpoint/2010/main" val="2406774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34082"/>
          </a:xfrm>
        </p:spPr>
        <p:txBody>
          <a:bodyPr>
            <a:normAutofit fontScale="90000"/>
          </a:bodyPr>
          <a:lstStyle/>
          <a:p>
            <a:r>
              <a:rPr lang="ja-JP" altLang="en-US" dirty="0" smtClean="0"/>
              <a:t>内的キャリアの３つの視点</a:t>
            </a:r>
            <a:endParaRPr kumimoji="1" lang="ja-JP" altLang="en-US"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696039609"/>
              </p:ext>
            </p:extLst>
          </p:nvPr>
        </p:nvGraphicFramePr>
        <p:xfrm>
          <a:off x="614040" y="1260409"/>
          <a:ext cx="8062416" cy="46888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AutoShape 31"/>
          <p:cNvSpPr>
            <a:spLocks noChangeArrowheads="1"/>
          </p:cNvSpPr>
          <p:nvPr/>
        </p:nvSpPr>
        <p:spPr bwMode="auto">
          <a:xfrm>
            <a:off x="1115616" y="980728"/>
            <a:ext cx="2249488" cy="1008062"/>
          </a:xfrm>
          <a:prstGeom prst="wedgeEllipseCallout">
            <a:avLst>
              <a:gd name="adj1" fmla="val 53907"/>
              <a:gd name="adj2" fmla="val 47430"/>
            </a:avLst>
          </a:prstGeom>
          <a:noFill/>
          <a:ln w="9525">
            <a:solidFill>
              <a:schemeClr val="tx2">
                <a:lumMod val="60000"/>
                <a:lumOff val="40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a:defRPr/>
            </a:pPr>
            <a:r>
              <a:rPr lang="ja-JP" altLang="en-US" b="1" dirty="0">
                <a:ea typeface="ＭＳ Ｐゴシック" pitchFamily="50" charset="-128"/>
              </a:rPr>
              <a:t>私はこれを</a:t>
            </a:r>
          </a:p>
          <a:p>
            <a:pPr algn="ctr">
              <a:defRPr/>
            </a:pPr>
            <a:r>
              <a:rPr lang="ja-JP" altLang="en-US" b="1" dirty="0">
                <a:ea typeface="ＭＳ Ｐゴシック" pitchFamily="50" charset="-128"/>
              </a:rPr>
              <a:t>したい</a:t>
            </a:r>
          </a:p>
        </p:txBody>
      </p:sp>
      <p:sp>
        <p:nvSpPr>
          <p:cNvPr id="7" name="AutoShape 32"/>
          <p:cNvSpPr>
            <a:spLocks noChangeArrowheads="1"/>
          </p:cNvSpPr>
          <p:nvPr/>
        </p:nvSpPr>
        <p:spPr bwMode="auto">
          <a:xfrm>
            <a:off x="0" y="4708914"/>
            <a:ext cx="2519362" cy="1008062"/>
          </a:xfrm>
          <a:prstGeom prst="wedgeEllipseCallout">
            <a:avLst>
              <a:gd name="adj1" fmla="val 49361"/>
              <a:gd name="adj2" fmla="val -68523"/>
            </a:avLst>
          </a:prstGeom>
          <a:noFill/>
          <a:ln w="9525">
            <a:solidFill>
              <a:srgbClr val="00B05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ja-JP" altLang="en-US" b="1" dirty="0"/>
              <a:t>私はこれが</a:t>
            </a:r>
          </a:p>
          <a:p>
            <a:pPr algn="ctr"/>
            <a:r>
              <a:rPr lang="ja-JP" altLang="en-US" b="1" dirty="0"/>
              <a:t>できる</a:t>
            </a:r>
          </a:p>
        </p:txBody>
      </p:sp>
      <p:sp>
        <p:nvSpPr>
          <p:cNvPr id="8" name="AutoShape 30"/>
          <p:cNvSpPr>
            <a:spLocks noChangeArrowheads="1"/>
          </p:cNvSpPr>
          <p:nvPr/>
        </p:nvSpPr>
        <p:spPr bwMode="auto">
          <a:xfrm>
            <a:off x="6716450" y="4269364"/>
            <a:ext cx="2427550" cy="1008062"/>
          </a:xfrm>
          <a:prstGeom prst="wedgeEllipseCallout">
            <a:avLst>
              <a:gd name="adj1" fmla="val -42583"/>
              <a:gd name="adj2" fmla="val -56079"/>
            </a:avLst>
          </a:prstGeom>
          <a:solidFill>
            <a:schemeClr val="bg1"/>
          </a:solidFill>
          <a:ln w="9525">
            <a:solidFill>
              <a:srgbClr val="FF9900"/>
            </a:solidFill>
            <a:miter lim="800000"/>
            <a:headEnd/>
            <a:tailEnd/>
          </a:ln>
        </p:spPr>
        <p:txBody>
          <a:bodyPr lIns="0" tIns="0" rIns="0" bIns="0" anchor="ctr"/>
          <a:lstStyle/>
          <a:p>
            <a:pPr algn="ctr"/>
            <a:r>
              <a:rPr lang="ja-JP" altLang="en-US" b="1" dirty="0"/>
              <a:t>私はこれに</a:t>
            </a:r>
            <a:endParaRPr lang="en-US" altLang="ja-JP" b="1" dirty="0"/>
          </a:p>
          <a:p>
            <a:pPr algn="ctr"/>
            <a:r>
              <a:rPr lang="ja-JP" altLang="en-US" b="1" dirty="0"/>
              <a:t>意味を感じる</a:t>
            </a:r>
          </a:p>
        </p:txBody>
      </p:sp>
      <p:sp>
        <p:nvSpPr>
          <p:cNvPr id="9" name="AutoShape 14"/>
          <p:cNvSpPr>
            <a:spLocks noChangeArrowheads="1"/>
          </p:cNvSpPr>
          <p:nvPr/>
        </p:nvSpPr>
        <p:spPr bwMode="auto">
          <a:xfrm>
            <a:off x="360153" y="6259078"/>
            <a:ext cx="8583613" cy="532531"/>
          </a:xfrm>
          <a:prstGeom prst="roundRect">
            <a:avLst>
              <a:gd name="adj" fmla="val 16667"/>
            </a:avLst>
          </a:prstGeom>
          <a:solidFill>
            <a:srgbClr val="99FFCC"/>
          </a:solidFill>
          <a:ln>
            <a:noFill/>
          </a:ln>
          <a:effectLst/>
          <a:scene3d>
            <a:camera prst="orthographicFront"/>
            <a:lightRig rig="threePt" dir="t"/>
          </a:scene3d>
          <a:sp3d>
            <a:bevelT/>
          </a:sp3d>
        </p:spPr>
        <p:txBody>
          <a:bodyPr wrap="none" anchor="ctr"/>
          <a:lstStyle/>
          <a:p>
            <a:pPr algn="ctr">
              <a:defRPr/>
            </a:pPr>
            <a:r>
              <a:rPr lang="ja-JP" altLang="en-US" sz="2400" b="1" dirty="0">
                <a:ea typeface="ＭＳ Ｐゴシック" pitchFamily="50" charset="-128"/>
              </a:rPr>
              <a:t>３</a:t>
            </a:r>
            <a:r>
              <a:rPr lang="ja-JP" altLang="en-US" sz="2400" b="1" dirty="0" smtClean="0">
                <a:ea typeface="ＭＳ Ｐゴシック" pitchFamily="50" charset="-128"/>
              </a:rPr>
              <a:t>つの</a:t>
            </a:r>
            <a:r>
              <a:rPr lang="ja-JP" altLang="en-US" sz="2400" b="1" dirty="0">
                <a:ea typeface="ＭＳ Ｐゴシック" pitchFamily="50" charset="-128"/>
              </a:rPr>
              <a:t>輪が</a:t>
            </a:r>
            <a:r>
              <a:rPr lang="ja-JP" altLang="en-US" sz="2400" b="1" dirty="0" smtClean="0">
                <a:ea typeface="ＭＳ Ｐゴシック" pitchFamily="50" charset="-128"/>
              </a:rPr>
              <a:t>重なる部分が大きく</a:t>
            </a:r>
            <a:r>
              <a:rPr lang="ja-JP" altLang="en-US" sz="2400" b="1" dirty="0">
                <a:ea typeface="ＭＳ Ｐゴシック" pitchFamily="50" charset="-128"/>
              </a:rPr>
              <a:t>なっていくことがキャリアの理想</a:t>
            </a:r>
          </a:p>
        </p:txBody>
      </p:sp>
      <p:sp>
        <p:nvSpPr>
          <p:cNvPr id="3" name="テキスト ボックス 2"/>
          <p:cNvSpPr txBox="1"/>
          <p:nvPr/>
        </p:nvSpPr>
        <p:spPr>
          <a:xfrm>
            <a:off x="4270978" y="3712296"/>
            <a:ext cx="1004807" cy="461665"/>
          </a:xfrm>
          <a:prstGeom prst="rect">
            <a:avLst/>
          </a:prstGeom>
          <a:noFill/>
        </p:spPr>
        <p:txBody>
          <a:bodyPr wrap="square" rtlCol="0">
            <a:spAutoFit/>
          </a:bodyPr>
          <a:lstStyle/>
          <a:p>
            <a:r>
              <a:rPr kumimoji="1" lang="ja-JP" altLang="en-US" sz="2400" dirty="0" smtClean="0">
                <a:ea typeface="ＤＦ特太ゴシック体" panose="02010609000101010101" pitchFamily="1" charset="-128"/>
              </a:rPr>
              <a:t>適職</a:t>
            </a:r>
            <a:endParaRPr kumimoji="1" lang="ja-JP" altLang="en-US" sz="2400" dirty="0">
              <a:ea typeface="ＤＦ特太ゴシック体" panose="02010609000101010101" pitchFamily="1" charset="-128"/>
            </a:endParaRPr>
          </a:p>
        </p:txBody>
      </p:sp>
    </p:spTree>
    <p:extLst>
      <p:ext uri="{BB962C8B-B14F-4D97-AF65-F5344CB8AC3E}">
        <p14:creationId xmlns:p14="http://schemas.microsoft.com/office/powerpoint/2010/main" val="26705846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1938</Words>
  <Application>Microsoft Office PowerPoint</Application>
  <PresentationFormat>画面に合わせる (4:3)</PresentationFormat>
  <Paragraphs>219</Paragraphs>
  <Slides>16</Slides>
  <Notes>16</Notes>
  <HiddenSlides>0</HiddenSlides>
  <MMClips>0</MMClips>
  <ScaleCrop>false</ScaleCrop>
  <HeadingPairs>
    <vt:vector size="4" baseType="variant">
      <vt:variant>
        <vt:lpstr>テーマ</vt:lpstr>
      </vt:variant>
      <vt:variant>
        <vt:i4>1</vt:i4>
      </vt:variant>
      <vt:variant>
        <vt:lpstr>スライド タイトル</vt:lpstr>
      </vt:variant>
      <vt:variant>
        <vt:i4>16</vt:i4>
      </vt:variant>
    </vt:vector>
  </HeadingPairs>
  <TitlesOfParts>
    <vt:vector size="17" baseType="lpstr">
      <vt:lpstr>Office ​​テーマ</vt:lpstr>
      <vt:lpstr>PowerPoint プレゼンテーション</vt:lpstr>
      <vt:lpstr>PowerPoint プレゼンテーション</vt:lpstr>
      <vt:lpstr>自分の仕事を表現しよう</vt:lpstr>
      <vt:lpstr>価値観を確認する</vt:lpstr>
      <vt:lpstr>価値観とは何か？</vt:lpstr>
      <vt:lpstr>価値観を理解する目的</vt:lpstr>
      <vt:lpstr>外的キャリアと内的キャリア</vt:lpstr>
      <vt:lpstr>内的キャリアを満たすには</vt:lpstr>
      <vt:lpstr>内的キャリアの３つの視点</vt:lpstr>
      <vt:lpstr>キャリア・アンカー①</vt:lpstr>
      <vt:lpstr>キャリア・アンカー②</vt:lpstr>
      <vt:lpstr>「キャリア・アンカー自己評価」（ワークシート①） 「価値観を確認してみよう」（ワークシート②）</vt:lpstr>
      <vt:lpstr>話し合ってみましょう</vt:lpstr>
      <vt:lpstr>キャリア・アンカーを振り返ってみて</vt:lpstr>
      <vt:lpstr>まとめ</vt:lpstr>
      <vt:lpstr>（参考）自分のキャリア・アンカーを理解するためのセルフ・アセスメント</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2017-10-19T23:41:07Z</dcterms:created>
  <dcterms:modified xsi:type="dcterms:W3CDTF">2018-01-16T06:27:34Z</dcterms:modified>
</cp:coreProperties>
</file>