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1790876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260379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194506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385894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3127533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29595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2407444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2715272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1257794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3381531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5DB200-6B4E-44C9-B055-EADD5A23FB44}" type="datetimeFigureOut">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395706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DB200-6B4E-44C9-B055-EADD5A23FB44}" type="datetimeFigureOut">
              <a:rPr kumimoji="1" lang="ja-JP" altLang="en-US" smtClean="0"/>
              <a:t>2018/2/8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F16BF-B866-4C84-A5D7-A50F556845FC}" type="slidenum">
              <a:rPr kumimoji="1" lang="ja-JP" altLang="en-US" smtClean="0"/>
              <a:t>‹#›</a:t>
            </a:fld>
            <a:endParaRPr kumimoji="1" lang="ja-JP" altLang="en-US"/>
          </a:p>
        </p:txBody>
      </p:sp>
    </p:spTree>
    <p:extLst>
      <p:ext uri="{BB962C8B-B14F-4D97-AF65-F5344CB8AC3E}">
        <p14:creationId xmlns:p14="http://schemas.microsoft.com/office/powerpoint/2010/main" val="3164675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539552" y="794204"/>
            <a:ext cx="0" cy="594716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429772" y="3684913"/>
            <a:ext cx="8548799" cy="35133"/>
          </a:xfrm>
          <a:prstGeom prst="line">
            <a:avLst/>
          </a:prstGeom>
          <a:ln w="41275">
            <a:prstDash val="sysDash"/>
            <a:headEnd type="none"/>
            <a:tailEnd type="triangle"/>
          </a:ln>
        </p:spPr>
        <p:style>
          <a:lnRef idx="1">
            <a:schemeClr val="accent1"/>
          </a:lnRef>
          <a:fillRef idx="0">
            <a:schemeClr val="accent1"/>
          </a:fillRef>
          <a:effectRef idx="0">
            <a:schemeClr val="accent1"/>
          </a:effectRef>
          <a:fontRef idx="minor">
            <a:schemeClr val="tx1"/>
          </a:fontRef>
        </p:style>
      </p:cxnSp>
      <p:sp>
        <p:nvSpPr>
          <p:cNvPr id="14" name="上下矢印 13"/>
          <p:cNvSpPr/>
          <p:nvPr/>
        </p:nvSpPr>
        <p:spPr>
          <a:xfrm>
            <a:off x="49567" y="797867"/>
            <a:ext cx="300970" cy="6015509"/>
          </a:xfrm>
          <a:prstGeom prst="upDownArrow">
            <a:avLst/>
          </a:prstGeom>
          <a:gradFill flip="none" rotWithShape="1">
            <a:gsLst>
              <a:gs pos="0">
                <a:schemeClr val="accent5">
                  <a:lumMod val="60000"/>
                  <a:lumOff val="4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83416" y="1844824"/>
            <a:ext cx="553998" cy="432048"/>
          </a:xfrm>
          <a:prstGeom prst="rect">
            <a:avLst/>
          </a:prstGeom>
          <a:noFill/>
        </p:spPr>
        <p:txBody>
          <a:bodyPr vert="eaVert" wrap="square" rtlCol="0">
            <a:spAutoFit/>
          </a:bodyPr>
          <a:lstStyle/>
          <a:p>
            <a:r>
              <a:rPr lang="ja-JP" altLang="en-US" sz="2400" dirty="0"/>
              <a:t>＋</a:t>
            </a:r>
            <a:endParaRPr kumimoji="1" lang="ja-JP" altLang="en-US" sz="2400" dirty="0"/>
          </a:p>
        </p:txBody>
      </p:sp>
      <p:sp>
        <p:nvSpPr>
          <p:cNvPr id="18" name="テキスト ボックス 17"/>
          <p:cNvSpPr txBox="1"/>
          <p:nvPr/>
        </p:nvSpPr>
        <p:spPr>
          <a:xfrm>
            <a:off x="73533" y="4869160"/>
            <a:ext cx="400110" cy="288032"/>
          </a:xfrm>
          <a:prstGeom prst="rect">
            <a:avLst/>
          </a:prstGeom>
          <a:noFill/>
        </p:spPr>
        <p:txBody>
          <a:bodyPr vert="eaVert" wrap="square" rtlCol="0">
            <a:spAutoFit/>
          </a:bodyPr>
          <a:lstStyle/>
          <a:p>
            <a:r>
              <a:rPr lang="ja-JP" altLang="en-US" sz="2400" dirty="0"/>
              <a:t>－</a:t>
            </a:r>
            <a:endParaRPr kumimoji="1" lang="ja-JP" altLang="en-US" sz="2400" dirty="0"/>
          </a:p>
        </p:txBody>
      </p:sp>
      <p:sp>
        <p:nvSpPr>
          <p:cNvPr id="22" name="テキスト ボックス 21"/>
          <p:cNvSpPr txBox="1"/>
          <p:nvPr/>
        </p:nvSpPr>
        <p:spPr>
          <a:xfrm>
            <a:off x="8495928" y="3375573"/>
            <a:ext cx="648072" cy="307777"/>
          </a:xfrm>
          <a:prstGeom prst="rect">
            <a:avLst/>
          </a:prstGeom>
          <a:noFill/>
        </p:spPr>
        <p:txBody>
          <a:bodyPr wrap="square" rtlCol="0">
            <a:spAutoFit/>
          </a:bodyPr>
          <a:lstStyle/>
          <a:p>
            <a:r>
              <a:rPr kumimoji="1" lang="ja-JP" altLang="en-US" sz="1400" dirty="0" smtClean="0"/>
              <a:t>現在</a:t>
            </a:r>
            <a:endParaRPr kumimoji="1" lang="ja-JP" altLang="en-US" sz="1400" dirty="0"/>
          </a:p>
        </p:txBody>
      </p:sp>
      <p:sp>
        <p:nvSpPr>
          <p:cNvPr id="28" name="正方形/長方形 27"/>
          <p:cNvSpPr/>
          <p:nvPr/>
        </p:nvSpPr>
        <p:spPr>
          <a:xfrm>
            <a:off x="49567" y="51185"/>
            <a:ext cx="1332030" cy="5809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ワークシート②</a:t>
            </a:r>
            <a:endParaRPr kumimoji="1" lang="en-US" altLang="ja-JP" sz="1100" dirty="0" smtClean="0">
              <a:solidFill>
                <a:schemeClr val="tx1"/>
              </a:solidFill>
            </a:endParaRPr>
          </a:p>
          <a:p>
            <a:pPr algn="ctr"/>
            <a:r>
              <a:rPr kumimoji="1" lang="ja-JP" altLang="en-US" sz="1400" b="1" dirty="0" smtClean="0">
                <a:solidFill>
                  <a:schemeClr val="tx1"/>
                </a:solidFill>
              </a:rPr>
              <a:t>ライフライン</a:t>
            </a:r>
            <a:endParaRPr kumimoji="1" lang="ja-JP" altLang="en-US" sz="1400" b="1" dirty="0">
              <a:solidFill>
                <a:schemeClr val="tx1"/>
              </a:solidFill>
            </a:endParaRPr>
          </a:p>
        </p:txBody>
      </p:sp>
      <p:sp>
        <p:nvSpPr>
          <p:cNvPr id="30" name="正方形/長方形 29"/>
          <p:cNvSpPr/>
          <p:nvPr/>
        </p:nvSpPr>
        <p:spPr>
          <a:xfrm>
            <a:off x="1385778" y="51186"/>
            <a:ext cx="6120682" cy="5809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自分にとってポジティブな出来事はその程度に応じてプラスの領域（上半分。上に行けば行くほどポジティブ）に、ネガティブな出来事はマイナスの領域（下半分、下に行けば行くほどネガティブ）にプロットして下さい。プロットした出来事に対するコメントを記入して下さい。</a:t>
            </a:r>
            <a:endParaRPr kumimoji="1" lang="ja-JP" altLang="en-US" sz="1200" dirty="0">
              <a:solidFill>
                <a:schemeClr val="tx1"/>
              </a:solidFill>
            </a:endParaRPr>
          </a:p>
        </p:txBody>
      </p:sp>
      <p:pic>
        <p:nvPicPr>
          <p:cNvPr id="12" name="図 11"/>
          <p:cNvPicPr/>
          <p:nvPr/>
        </p:nvPicPr>
        <p:blipFill>
          <a:blip r:embed="rId2">
            <a:extLst>
              <a:ext uri="{28A0092B-C50C-407E-A947-70E740481C1C}">
                <a14:useLocalDpi xmlns:a14="http://schemas.microsoft.com/office/drawing/2010/main" val="0"/>
              </a:ext>
            </a:extLst>
          </a:blip>
          <a:srcRect/>
          <a:stretch>
            <a:fillRect/>
          </a:stretch>
        </p:blipFill>
        <p:spPr bwMode="auto">
          <a:xfrm>
            <a:off x="7361775" y="60517"/>
            <a:ext cx="1719433" cy="580935"/>
          </a:xfrm>
          <a:prstGeom prst="rect">
            <a:avLst/>
          </a:prstGeom>
          <a:noFill/>
          <a:ln>
            <a:noFill/>
          </a:ln>
        </p:spPr>
      </p:pic>
      <p:sp>
        <p:nvSpPr>
          <p:cNvPr id="15" name="テキスト ボックス 14"/>
          <p:cNvSpPr txBox="1"/>
          <p:nvPr/>
        </p:nvSpPr>
        <p:spPr>
          <a:xfrm>
            <a:off x="350537" y="3182779"/>
            <a:ext cx="615553" cy="246221"/>
          </a:xfrm>
          <a:prstGeom prst="rect">
            <a:avLst/>
          </a:prstGeom>
          <a:solidFill>
            <a:schemeClr val="bg1"/>
          </a:solidFill>
        </p:spPr>
        <p:txBody>
          <a:bodyPr vert="horz" wrap="square" rtlCol="0">
            <a:spAutoFit/>
          </a:bodyPr>
          <a:lstStyle/>
          <a:p>
            <a:r>
              <a:rPr kumimoji="1" lang="ja-JP" altLang="en-US" sz="1000" dirty="0" smtClean="0"/>
              <a:t>年齢</a:t>
            </a:r>
            <a:endParaRPr kumimoji="1" lang="ja-JP" altLang="en-US" sz="1000" dirty="0"/>
          </a:p>
        </p:txBody>
      </p:sp>
    </p:spTree>
    <p:extLst>
      <p:ext uri="{BB962C8B-B14F-4D97-AF65-F5344CB8AC3E}">
        <p14:creationId xmlns:p14="http://schemas.microsoft.com/office/powerpoint/2010/main" val="127531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539552" y="695820"/>
            <a:ext cx="0" cy="60455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446948" y="3628799"/>
            <a:ext cx="8548799" cy="35133"/>
          </a:xfrm>
          <a:prstGeom prst="line">
            <a:avLst/>
          </a:prstGeom>
          <a:ln w="41275">
            <a:prstDash val="sysDash"/>
            <a:headEnd type="none"/>
            <a:tailEnd type="triangle"/>
          </a:ln>
        </p:spPr>
        <p:style>
          <a:lnRef idx="1">
            <a:schemeClr val="accent1"/>
          </a:lnRef>
          <a:fillRef idx="0">
            <a:schemeClr val="accent1"/>
          </a:fillRef>
          <a:effectRef idx="0">
            <a:schemeClr val="accent1"/>
          </a:effectRef>
          <a:fontRef idx="minor">
            <a:schemeClr val="tx1"/>
          </a:fontRef>
        </p:style>
      </p:cxnSp>
      <p:sp>
        <p:nvSpPr>
          <p:cNvPr id="14" name="上下矢印 13"/>
          <p:cNvSpPr/>
          <p:nvPr/>
        </p:nvSpPr>
        <p:spPr>
          <a:xfrm>
            <a:off x="49567" y="632121"/>
            <a:ext cx="288032" cy="6192688"/>
          </a:xfrm>
          <a:prstGeom prst="upDownArrow">
            <a:avLst/>
          </a:prstGeom>
          <a:gradFill flip="none" rotWithShape="1">
            <a:gsLst>
              <a:gs pos="0">
                <a:schemeClr val="accent5">
                  <a:lumMod val="60000"/>
                  <a:lumOff val="4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81388" y="1714551"/>
            <a:ext cx="400110" cy="252028"/>
          </a:xfrm>
          <a:prstGeom prst="rect">
            <a:avLst/>
          </a:prstGeom>
          <a:noFill/>
        </p:spPr>
        <p:txBody>
          <a:bodyPr vert="eaVert" wrap="square" rtlCol="0">
            <a:spAutoFit/>
          </a:bodyPr>
          <a:lstStyle/>
          <a:p>
            <a:r>
              <a:rPr lang="ja-JP" altLang="en-US" sz="2400" dirty="0"/>
              <a:t>＋</a:t>
            </a:r>
            <a:endParaRPr kumimoji="1" lang="ja-JP" altLang="en-US" sz="2400" dirty="0"/>
          </a:p>
        </p:txBody>
      </p:sp>
      <p:sp>
        <p:nvSpPr>
          <p:cNvPr id="18" name="テキスト ボックス 17"/>
          <p:cNvSpPr txBox="1"/>
          <p:nvPr/>
        </p:nvSpPr>
        <p:spPr>
          <a:xfrm>
            <a:off x="49567" y="4755003"/>
            <a:ext cx="400110" cy="288032"/>
          </a:xfrm>
          <a:prstGeom prst="rect">
            <a:avLst/>
          </a:prstGeom>
          <a:noFill/>
        </p:spPr>
        <p:txBody>
          <a:bodyPr vert="eaVert" wrap="square" rtlCol="0">
            <a:spAutoFit/>
          </a:bodyPr>
          <a:lstStyle/>
          <a:p>
            <a:r>
              <a:rPr kumimoji="1" lang="ja-JP" altLang="en-US" sz="2400" dirty="0" smtClean="0"/>
              <a:t>－</a:t>
            </a:r>
            <a:endParaRPr kumimoji="1" lang="ja-JP" altLang="en-US" sz="2400" dirty="0"/>
          </a:p>
        </p:txBody>
      </p:sp>
      <p:sp>
        <p:nvSpPr>
          <p:cNvPr id="22" name="テキスト ボックス 21"/>
          <p:cNvSpPr txBox="1"/>
          <p:nvPr/>
        </p:nvSpPr>
        <p:spPr>
          <a:xfrm>
            <a:off x="8495928" y="3029958"/>
            <a:ext cx="648072" cy="307777"/>
          </a:xfrm>
          <a:prstGeom prst="rect">
            <a:avLst/>
          </a:prstGeom>
          <a:noFill/>
        </p:spPr>
        <p:txBody>
          <a:bodyPr wrap="square" rtlCol="0">
            <a:spAutoFit/>
          </a:bodyPr>
          <a:lstStyle/>
          <a:p>
            <a:r>
              <a:rPr kumimoji="1" lang="ja-JP" altLang="en-US" sz="1400" dirty="0" smtClean="0"/>
              <a:t>現在</a:t>
            </a:r>
            <a:endParaRPr kumimoji="1" lang="ja-JP" altLang="en-US" sz="1400" dirty="0"/>
          </a:p>
        </p:txBody>
      </p:sp>
      <p:sp>
        <p:nvSpPr>
          <p:cNvPr id="28" name="正方形/長方形 27"/>
          <p:cNvSpPr/>
          <p:nvPr/>
        </p:nvSpPr>
        <p:spPr>
          <a:xfrm>
            <a:off x="49567" y="51186"/>
            <a:ext cx="1332030" cy="4974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ワークシート②</a:t>
            </a:r>
            <a:endParaRPr kumimoji="1" lang="en-US" altLang="ja-JP" sz="1100" dirty="0" smtClean="0">
              <a:solidFill>
                <a:schemeClr val="tx1"/>
              </a:solidFill>
            </a:endParaRPr>
          </a:p>
          <a:p>
            <a:pPr algn="ctr"/>
            <a:r>
              <a:rPr kumimoji="1" lang="ja-JP" altLang="en-US" sz="1400" b="1" dirty="0" smtClean="0">
                <a:solidFill>
                  <a:schemeClr val="tx1"/>
                </a:solidFill>
              </a:rPr>
              <a:t>ライフライン</a:t>
            </a:r>
            <a:endParaRPr kumimoji="1" lang="ja-JP" altLang="en-US" sz="1400" b="1" dirty="0">
              <a:solidFill>
                <a:schemeClr val="tx1"/>
              </a:solidFill>
            </a:endParaRPr>
          </a:p>
        </p:txBody>
      </p:sp>
      <p:sp>
        <p:nvSpPr>
          <p:cNvPr id="31" name="テキスト ボックス 30"/>
          <p:cNvSpPr txBox="1"/>
          <p:nvPr/>
        </p:nvSpPr>
        <p:spPr>
          <a:xfrm>
            <a:off x="332933" y="3133709"/>
            <a:ext cx="615553" cy="246221"/>
          </a:xfrm>
          <a:prstGeom prst="rect">
            <a:avLst/>
          </a:prstGeom>
          <a:solidFill>
            <a:schemeClr val="bg1"/>
          </a:solidFill>
        </p:spPr>
        <p:txBody>
          <a:bodyPr vert="horz" wrap="square" rtlCol="0">
            <a:spAutoFit/>
          </a:bodyPr>
          <a:lstStyle/>
          <a:p>
            <a:r>
              <a:rPr kumimoji="1" lang="ja-JP" altLang="en-US" sz="1000" dirty="0" smtClean="0"/>
              <a:t>年齢</a:t>
            </a:r>
            <a:endParaRPr kumimoji="1" lang="ja-JP" altLang="en-US" sz="1000" dirty="0"/>
          </a:p>
        </p:txBody>
      </p:sp>
      <p:sp>
        <p:nvSpPr>
          <p:cNvPr id="3" name="正方形/長方形 2"/>
          <p:cNvSpPr/>
          <p:nvPr/>
        </p:nvSpPr>
        <p:spPr>
          <a:xfrm>
            <a:off x="2267744" y="3327684"/>
            <a:ext cx="72008" cy="5302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154150" y="3293787"/>
            <a:ext cx="72008" cy="5302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211923" y="3327683"/>
            <a:ext cx="72008" cy="5302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8252276" y="3419801"/>
            <a:ext cx="72008" cy="5302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2096878" y="3974686"/>
            <a:ext cx="413740" cy="246221"/>
          </a:xfrm>
          <a:prstGeom prst="rect">
            <a:avLst/>
          </a:prstGeom>
          <a:noFill/>
        </p:spPr>
        <p:txBody>
          <a:bodyPr vert="horz" wrap="square" rtlCol="0">
            <a:spAutoFit/>
          </a:bodyPr>
          <a:lstStyle/>
          <a:p>
            <a:r>
              <a:rPr lang="ja-JP" altLang="en-US" sz="1000" dirty="0"/>
              <a:t>１５</a:t>
            </a:r>
            <a:endParaRPr kumimoji="1" lang="ja-JP" altLang="en-US" sz="1000" dirty="0"/>
          </a:p>
        </p:txBody>
      </p:sp>
      <p:sp>
        <p:nvSpPr>
          <p:cNvPr id="24" name="テキスト ボックス 23"/>
          <p:cNvSpPr txBox="1"/>
          <p:nvPr/>
        </p:nvSpPr>
        <p:spPr>
          <a:xfrm>
            <a:off x="4015738" y="3955737"/>
            <a:ext cx="473598" cy="246221"/>
          </a:xfrm>
          <a:prstGeom prst="rect">
            <a:avLst/>
          </a:prstGeom>
          <a:noFill/>
        </p:spPr>
        <p:txBody>
          <a:bodyPr vert="horz" wrap="square" rtlCol="0">
            <a:spAutoFit/>
          </a:bodyPr>
          <a:lstStyle/>
          <a:p>
            <a:r>
              <a:rPr lang="ja-JP" altLang="en-US" sz="1000" dirty="0"/>
              <a:t>２０</a:t>
            </a:r>
            <a:endParaRPr kumimoji="1" lang="ja-JP" altLang="en-US" sz="1000" dirty="0"/>
          </a:p>
        </p:txBody>
      </p:sp>
      <p:sp>
        <p:nvSpPr>
          <p:cNvPr id="25" name="テキスト ボックス 24"/>
          <p:cNvSpPr txBox="1"/>
          <p:nvPr/>
        </p:nvSpPr>
        <p:spPr>
          <a:xfrm>
            <a:off x="6060414" y="3955736"/>
            <a:ext cx="415789" cy="246221"/>
          </a:xfrm>
          <a:prstGeom prst="rect">
            <a:avLst/>
          </a:prstGeom>
          <a:noFill/>
        </p:spPr>
        <p:txBody>
          <a:bodyPr vert="horz" wrap="square" rtlCol="0">
            <a:spAutoFit/>
          </a:bodyPr>
          <a:lstStyle/>
          <a:p>
            <a:r>
              <a:rPr lang="ja-JP" altLang="en-US" sz="1000" dirty="0"/>
              <a:t>２５</a:t>
            </a:r>
            <a:endParaRPr kumimoji="1" lang="ja-JP" altLang="en-US" sz="1000" dirty="0"/>
          </a:p>
        </p:txBody>
      </p:sp>
      <p:sp>
        <p:nvSpPr>
          <p:cNvPr id="26" name="テキスト ボックス 25"/>
          <p:cNvSpPr txBox="1"/>
          <p:nvPr/>
        </p:nvSpPr>
        <p:spPr>
          <a:xfrm>
            <a:off x="8113704" y="3955735"/>
            <a:ext cx="415789" cy="246221"/>
          </a:xfrm>
          <a:prstGeom prst="rect">
            <a:avLst/>
          </a:prstGeom>
          <a:noFill/>
        </p:spPr>
        <p:txBody>
          <a:bodyPr vert="horz" wrap="square" rtlCol="0">
            <a:spAutoFit/>
          </a:bodyPr>
          <a:lstStyle/>
          <a:p>
            <a:r>
              <a:rPr lang="ja-JP" altLang="en-US" sz="1000" dirty="0"/>
              <a:t>３０</a:t>
            </a:r>
            <a:endParaRPr kumimoji="1" lang="ja-JP" altLang="en-US" sz="1000" dirty="0"/>
          </a:p>
        </p:txBody>
      </p:sp>
      <p:sp>
        <p:nvSpPr>
          <p:cNvPr id="4" name="フリーフォーム 3"/>
          <p:cNvSpPr/>
          <p:nvPr/>
        </p:nvSpPr>
        <p:spPr>
          <a:xfrm>
            <a:off x="576980" y="1050052"/>
            <a:ext cx="8222134" cy="5356826"/>
          </a:xfrm>
          <a:custGeom>
            <a:avLst/>
            <a:gdLst>
              <a:gd name="connsiteX0" fmla="*/ 0 w 8222134"/>
              <a:gd name="connsiteY0" fmla="*/ 736150 h 4325793"/>
              <a:gd name="connsiteX1" fmla="*/ 808522 w 8222134"/>
              <a:gd name="connsiteY1" fmla="*/ 476268 h 4325793"/>
              <a:gd name="connsiteX2" fmla="*/ 1347537 w 8222134"/>
              <a:gd name="connsiteY2" fmla="*/ 408891 h 4325793"/>
              <a:gd name="connsiteX3" fmla="*/ 1934678 w 8222134"/>
              <a:gd name="connsiteY3" fmla="*/ 149009 h 4325793"/>
              <a:gd name="connsiteX4" fmla="*/ 2512194 w 8222134"/>
              <a:gd name="connsiteY4" fmla="*/ 62382 h 4325793"/>
              <a:gd name="connsiteX5" fmla="*/ 3070459 w 8222134"/>
              <a:gd name="connsiteY5" fmla="*/ 1101910 h 4325793"/>
              <a:gd name="connsiteX6" fmla="*/ 3638350 w 8222134"/>
              <a:gd name="connsiteY6" fmla="*/ 813152 h 4325793"/>
              <a:gd name="connsiteX7" fmla="*/ 4013735 w 8222134"/>
              <a:gd name="connsiteY7" fmla="*/ 351140 h 4325793"/>
              <a:gd name="connsiteX8" fmla="*/ 4726004 w 8222134"/>
              <a:gd name="connsiteY8" fmla="*/ 668773 h 4325793"/>
              <a:gd name="connsiteX9" fmla="*/ 5303520 w 8222134"/>
              <a:gd name="connsiteY9" fmla="*/ 1092285 h 4325793"/>
              <a:gd name="connsiteX10" fmla="*/ 5804034 w 8222134"/>
              <a:gd name="connsiteY10" fmla="*/ 1111536 h 4325793"/>
              <a:gd name="connsiteX11" fmla="*/ 6198670 w 8222134"/>
              <a:gd name="connsiteY11" fmla="*/ 1766053 h 4325793"/>
              <a:gd name="connsiteX12" fmla="*/ 6564430 w 8222134"/>
              <a:gd name="connsiteY12" fmla="*/ 2593826 h 4325793"/>
              <a:gd name="connsiteX13" fmla="*/ 6939815 w 8222134"/>
              <a:gd name="connsiteY13" fmla="*/ 3075089 h 4325793"/>
              <a:gd name="connsiteX14" fmla="*/ 7334451 w 8222134"/>
              <a:gd name="connsiteY14" fmla="*/ 3787359 h 4325793"/>
              <a:gd name="connsiteX15" fmla="*/ 7652084 w 8222134"/>
              <a:gd name="connsiteY15" fmla="*/ 4268622 h 4325793"/>
              <a:gd name="connsiteX16" fmla="*/ 7960093 w 8222134"/>
              <a:gd name="connsiteY16" fmla="*/ 4307123 h 4325793"/>
              <a:gd name="connsiteX17" fmla="*/ 8200724 w 8222134"/>
              <a:gd name="connsiteY17" fmla="*/ 4181995 h 4325793"/>
              <a:gd name="connsiteX18" fmla="*/ 8210350 w 8222134"/>
              <a:gd name="connsiteY18" fmla="*/ 4191620 h 4325793"/>
              <a:gd name="connsiteX19" fmla="*/ 8210350 w 8222134"/>
              <a:gd name="connsiteY19" fmla="*/ 4191620 h 4325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222134" h="4325793">
                <a:moveTo>
                  <a:pt x="0" y="736150"/>
                </a:moveTo>
                <a:cubicBezTo>
                  <a:pt x="291966" y="633480"/>
                  <a:pt x="583933" y="530811"/>
                  <a:pt x="808522" y="476268"/>
                </a:cubicBezTo>
                <a:cubicBezTo>
                  <a:pt x="1033112" y="421725"/>
                  <a:pt x="1159844" y="463434"/>
                  <a:pt x="1347537" y="408891"/>
                </a:cubicBezTo>
                <a:cubicBezTo>
                  <a:pt x="1535230" y="354348"/>
                  <a:pt x="1740569" y="206760"/>
                  <a:pt x="1934678" y="149009"/>
                </a:cubicBezTo>
                <a:cubicBezTo>
                  <a:pt x="2128788" y="91257"/>
                  <a:pt x="2322897" y="-96435"/>
                  <a:pt x="2512194" y="62382"/>
                </a:cubicBezTo>
                <a:cubicBezTo>
                  <a:pt x="2701491" y="221199"/>
                  <a:pt x="2882766" y="976782"/>
                  <a:pt x="3070459" y="1101910"/>
                </a:cubicBezTo>
                <a:cubicBezTo>
                  <a:pt x="3258152" y="1227038"/>
                  <a:pt x="3481137" y="938280"/>
                  <a:pt x="3638350" y="813152"/>
                </a:cubicBezTo>
                <a:cubicBezTo>
                  <a:pt x="3795563" y="688024"/>
                  <a:pt x="3832459" y="375203"/>
                  <a:pt x="4013735" y="351140"/>
                </a:cubicBezTo>
                <a:cubicBezTo>
                  <a:pt x="4195011" y="327077"/>
                  <a:pt x="4511040" y="545249"/>
                  <a:pt x="4726004" y="668773"/>
                </a:cubicBezTo>
                <a:cubicBezTo>
                  <a:pt x="4940968" y="792297"/>
                  <a:pt x="5123848" y="1018491"/>
                  <a:pt x="5303520" y="1092285"/>
                </a:cubicBezTo>
                <a:cubicBezTo>
                  <a:pt x="5483192" y="1166079"/>
                  <a:pt x="5654842" y="999241"/>
                  <a:pt x="5804034" y="1111536"/>
                </a:cubicBezTo>
                <a:cubicBezTo>
                  <a:pt x="5953226" y="1223831"/>
                  <a:pt x="6071937" y="1519005"/>
                  <a:pt x="6198670" y="1766053"/>
                </a:cubicBezTo>
                <a:cubicBezTo>
                  <a:pt x="6325403" y="2013101"/>
                  <a:pt x="6440906" y="2375653"/>
                  <a:pt x="6564430" y="2593826"/>
                </a:cubicBezTo>
                <a:cubicBezTo>
                  <a:pt x="6687954" y="2811999"/>
                  <a:pt x="6811478" y="2876167"/>
                  <a:pt x="6939815" y="3075089"/>
                </a:cubicBezTo>
                <a:cubicBezTo>
                  <a:pt x="7068152" y="3274011"/>
                  <a:pt x="7215740" y="3588437"/>
                  <a:pt x="7334451" y="3787359"/>
                </a:cubicBezTo>
                <a:cubicBezTo>
                  <a:pt x="7453162" y="3986281"/>
                  <a:pt x="7547810" y="4181995"/>
                  <a:pt x="7652084" y="4268622"/>
                </a:cubicBezTo>
                <a:cubicBezTo>
                  <a:pt x="7756358" y="4355249"/>
                  <a:pt x="7868653" y="4321561"/>
                  <a:pt x="7960093" y="4307123"/>
                </a:cubicBezTo>
                <a:cubicBezTo>
                  <a:pt x="8051533" y="4292685"/>
                  <a:pt x="8159015" y="4201246"/>
                  <a:pt x="8200724" y="4181995"/>
                </a:cubicBezTo>
                <a:cubicBezTo>
                  <a:pt x="8242434" y="4162745"/>
                  <a:pt x="8210350" y="4191620"/>
                  <a:pt x="8210350" y="4191620"/>
                </a:cubicBezTo>
                <a:lnTo>
                  <a:pt x="8210350" y="4191620"/>
                </a:lnTo>
              </a:path>
            </a:pathLst>
          </a:custGeom>
          <a:noFill/>
          <a:ln w="412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441136" y="2464296"/>
            <a:ext cx="799148" cy="230832"/>
          </a:xfrm>
          <a:prstGeom prst="rect">
            <a:avLst/>
          </a:prstGeom>
          <a:noFill/>
        </p:spPr>
        <p:txBody>
          <a:bodyPr wrap="square" rtlCol="0">
            <a:spAutoFit/>
          </a:bodyPr>
          <a:lstStyle/>
          <a:p>
            <a:r>
              <a:rPr lang="ja-JP" altLang="en-US" sz="900" dirty="0"/>
              <a:t>受験失敗</a:t>
            </a:r>
            <a:endParaRPr kumimoji="1" lang="ja-JP" altLang="en-US" sz="900" dirty="0"/>
          </a:p>
        </p:txBody>
      </p:sp>
      <p:sp>
        <p:nvSpPr>
          <p:cNvPr id="27" name="テキスト ボックス 26"/>
          <p:cNvSpPr txBox="1"/>
          <p:nvPr/>
        </p:nvSpPr>
        <p:spPr>
          <a:xfrm>
            <a:off x="2514247" y="695820"/>
            <a:ext cx="981262" cy="369332"/>
          </a:xfrm>
          <a:prstGeom prst="rect">
            <a:avLst/>
          </a:prstGeom>
          <a:noFill/>
        </p:spPr>
        <p:txBody>
          <a:bodyPr wrap="square" rtlCol="0">
            <a:spAutoFit/>
          </a:bodyPr>
          <a:lstStyle/>
          <a:p>
            <a:r>
              <a:rPr kumimoji="1" lang="ja-JP" altLang="en-US" sz="900" dirty="0" smtClean="0"/>
              <a:t>生徒会長に選ばれる</a:t>
            </a:r>
            <a:endParaRPr kumimoji="1" lang="ja-JP" altLang="en-US" sz="900" dirty="0"/>
          </a:p>
        </p:txBody>
      </p:sp>
      <p:sp>
        <p:nvSpPr>
          <p:cNvPr id="29" name="テキスト ボックス 28"/>
          <p:cNvSpPr txBox="1"/>
          <p:nvPr/>
        </p:nvSpPr>
        <p:spPr>
          <a:xfrm>
            <a:off x="4240284" y="1168082"/>
            <a:ext cx="981262" cy="230832"/>
          </a:xfrm>
          <a:prstGeom prst="rect">
            <a:avLst/>
          </a:prstGeom>
          <a:noFill/>
        </p:spPr>
        <p:txBody>
          <a:bodyPr wrap="square" rtlCol="0">
            <a:spAutoFit/>
          </a:bodyPr>
          <a:lstStyle/>
          <a:p>
            <a:r>
              <a:rPr kumimoji="1" lang="ja-JP" altLang="en-US" sz="900" dirty="0" smtClean="0"/>
              <a:t>内定２つ</a:t>
            </a:r>
            <a:endParaRPr kumimoji="1" lang="ja-JP" altLang="en-US" sz="900" dirty="0"/>
          </a:p>
        </p:txBody>
      </p:sp>
      <p:sp>
        <p:nvSpPr>
          <p:cNvPr id="32" name="テキスト ボックス 31"/>
          <p:cNvSpPr txBox="1"/>
          <p:nvPr/>
        </p:nvSpPr>
        <p:spPr>
          <a:xfrm>
            <a:off x="5091594" y="1966579"/>
            <a:ext cx="981262" cy="230832"/>
          </a:xfrm>
          <a:prstGeom prst="rect">
            <a:avLst/>
          </a:prstGeom>
          <a:noFill/>
        </p:spPr>
        <p:txBody>
          <a:bodyPr wrap="square" rtlCol="0">
            <a:spAutoFit/>
          </a:bodyPr>
          <a:lstStyle/>
          <a:p>
            <a:r>
              <a:rPr kumimoji="1" lang="ja-JP" altLang="en-US" sz="900" dirty="0" smtClean="0"/>
              <a:t>現部署異動</a:t>
            </a:r>
            <a:endParaRPr kumimoji="1" lang="ja-JP" altLang="en-US" sz="900" dirty="0"/>
          </a:p>
        </p:txBody>
      </p:sp>
      <p:sp>
        <p:nvSpPr>
          <p:cNvPr id="33" name="テキスト ボックス 32"/>
          <p:cNvSpPr txBox="1"/>
          <p:nvPr/>
        </p:nvSpPr>
        <p:spPr>
          <a:xfrm>
            <a:off x="6732240" y="3133709"/>
            <a:ext cx="981262" cy="230832"/>
          </a:xfrm>
          <a:prstGeom prst="rect">
            <a:avLst/>
          </a:prstGeom>
          <a:noFill/>
        </p:spPr>
        <p:txBody>
          <a:bodyPr wrap="square" rtlCol="0">
            <a:spAutoFit/>
          </a:bodyPr>
          <a:lstStyle/>
          <a:p>
            <a:r>
              <a:rPr kumimoji="1" lang="ja-JP" altLang="en-US" sz="900" dirty="0" smtClean="0"/>
              <a:t>上司と喧嘩</a:t>
            </a:r>
            <a:endParaRPr kumimoji="1" lang="ja-JP" altLang="en-US" sz="900" dirty="0"/>
          </a:p>
        </p:txBody>
      </p:sp>
      <p:sp>
        <p:nvSpPr>
          <p:cNvPr id="34" name="テキスト ボックス 33"/>
          <p:cNvSpPr txBox="1"/>
          <p:nvPr/>
        </p:nvSpPr>
        <p:spPr>
          <a:xfrm>
            <a:off x="6862831" y="4609332"/>
            <a:ext cx="981262" cy="230832"/>
          </a:xfrm>
          <a:prstGeom prst="rect">
            <a:avLst/>
          </a:prstGeom>
          <a:noFill/>
        </p:spPr>
        <p:txBody>
          <a:bodyPr wrap="square" rtlCol="0">
            <a:spAutoFit/>
          </a:bodyPr>
          <a:lstStyle/>
          <a:p>
            <a:r>
              <a:rPr kumimoji="1" lang="ja-JP" altLang="en-US" sz="900" dirty="0" smtClean="0"/>
              <a:t>眠れない</a:t>
            </a:r>
            <a:endParaRPr kumimoji="1" lang="ja-JP" altLang="en-US" sz="900" dirty="0"/>
          </a:p>
        </p:txBody>
      </p:sp>
      <p:sp>
        <p:nvSpPr>
          <p:cNvPr id="35" name="テキスト ボックス 34"/>
          <p:cNvSpPr txBox="1"/>
          <p:nvPr/>
        </p:nvSpPr>
        <p:spPr>
          <a:xfrm>
            <a:off x="7548231" y="5964461"/>
            <a:ext cx="565473" cy="230832"/>
          </a:xfrm>
          <a:prstGeom prst="rect">
            <a:avLst/>
          </a:prstGeom>
          <a:noFill/>
        </p:spPr>
        <p:txBody>
          <a:bodyPr wrap="square" rtlCol="0">
            <a:spAutoFit/>
          </a:bodyPr>
          <a:lstStyle/>
          <a:p>
            <a:r>
              <a:rPr kumimoji="1" lang="ja-JP" altLang="en-US" sz="900" dirty="0" smtClean="0"/>
              <a:t>休職</a:t>
            </a:r>
            <a:endParaRPr kumimoji="1" lang="ja-JP" altLang="en-US" sz="900" dirty="0"/>
          </a:p>
        </p:txBody>
      </p:sp>
      <p:sp>
        <p:nvSpPr>
          <p:cNvPr id="36" name="正方形/長方形 35"/>
          <p:cNvSpPr/>
          <p:nvPr/>
        </p:nvSpPr>
        <p:spPr>
          <a:xfrm>
            <a:off x="1619672" y="51185"/>
            <a:ext cx="6093830" cy="5809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自分にとってポジティブな出来事はその程度に応じてプラスの領域（上半分。上に行けば行くほどポジティブ）に、ネガティブな出来事はマイナスの領域（下半分、下に行けば行くほどネガティブ）にプロットして下さい。プロットした出来事に対するコメントを</a:t>
            </a:r>
            <a:r>
              <a:rPr kumimoji="1" lang="ja-JP" altLang="en-US" sz="1200" smtClean="0">
                <a:solidFill>
                  <a:schemeClr val="tx1"/>
                </a:solidFill>
              </a:rPr>
              <a:t>記入して下さい。</a:t>
            </a:r>
            <a:endParaRPr kumimoji="1" lang="ja-JP" altLang="en-US" sz="1200" dirty="0">
              <a:solidFill>
                <a:schemeClr val="tx1"/>
              </a:solidFill>
            </a:endParaRPr>
          </a:p>
        </p:txBody>
      </p:sp>
      <p:sp>
        <p:nvSpPr>
          <p:cNvPr id="30" name="AutoShape 5"/>
          <p:cNvSpPr>
            <a:spLocks noChangeArrowheads="1"/>
          </p:cNvSpPr>
          <p:nvPr/>
        </p:nvSpPr>
        <p:spPr bwMode="auto">
          <a:xfrm>
            <a:off x="7844093" y="125567"/>
            <a:ext cx="1171575" cy="438150"/>
          </a:xfrm>
          <a:prstGeom prst="roundRect">
            <a:avLst>
              <a:gd name="adj" fmla="val 16667"/>
            </a:avLst>
          </a:prstGeom>
          <a:pattFill prst="pct60">
            <a:fgClr>
              <a:srgbClr xmlns:mc="http://schemas.openxmlformats.org/markup-compatibility/2006" xmlns:a14="http://schemas.microsoft.com/office/drawing/2010/main" val="CCCCFF" mc:Ignorable="a14" a14:legacySpreadsheetColorIndex="31"/>
            </a:fgClr>
            <a:bgClr>
              <a:schemeClr val="bg1"/>
            </a:bgClr>
          </a:patt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27432" tIns="18288" rIns="27432" bIns="18288" anchor="ctr" upright="1">
            <a:noAutofit/>
          </a:bodyPr>
          <a:lstStyle/>
          <a:p>
            <a:pPr algn="ctr">
              <a:spcAft>
                <a:spcPts val="0"/>
              </a:spcAft>
            </a:pPr>
            <a:r>
              <a:rPr lang="ja-JP" sz="1400" b="1">
                <a:solidFill>
                  <a:srgbClr val="000000"/>
                </a:solidFill>
                <a:effectLst/>
                <a:latin typeface="ＭＳ Ｐゴシック"/>
                <a:cs typeface="Times New Roman"/>
              </a:rPr>
              <a:t>記入例</a:t>
            </a:r>
            <a:endParaRPr lang="ja-JP" sz="1200">
              <a:effectLst/>
              <a:latin typeface="ＭＳ Ｐゴシック"/>
              <a:cs typeface="ＭＳ Ｐゴシック"/>
            </a:endParaRPr>
          </a:p>
        </p:txBody>
      </p:sp>
    </p:spTree>
    <p:extLst>
      <p:ext uri="{BB962C8B-B14F-4D97-AF65-F5344CB8AC3E}">
        <p14:creationId xmlns:p14="http://schemas.microsoft.com/office/powerpoint/2010/main" val="1480443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Words>
  <Application>Microsoft Office PowerPoint</Application>
  <PresentationFormat>画面に合わせる (4:3)</PresentationFormat>
  <Paragraphs>26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2017-10-19T23:31:20Z</dcterms:created>
  <dcterms:modified xsi:type="dcterms:W3CDTF">2018-02-08T04:21:19Z</dcterms:modified>
</cp:coreProperties>
</file>