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handoutMasterIdLst>
    <p:handoutMasterId r:id="rId14"/>
  </p:handoutMasterIdLst>
  <p:sldIdLst>
    <p:sldId id="257" r:id="rId2"/>
    <p:sldId id="259" r:id="rId3"/>
    <p:sldId id="260" r:id="rId4"/>
    <p:sldId id="261" r:id="rId5"/>
    <p:sldId id="262" r:id="rId6"/>
    <p:sldId id="264" r:id="rId7"/>
    <p:sldId id="269" r:id="rId8"/>
    <p:sldId id="267" r:id="rId9"/>
    <p:sldId id="265" r:id="rId10"/>
    <p:sldId id="266" r:id="rId11"/>
    <p:sldId id="268" r:id="rId1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010" autoAdjust="0"/>
  </p:normalViewPr>
  <p:slideViewPr>
    <p:cSldViewPr>
      <p:cViewPr varScale="1">
        <p:scale>
          <a:sx n="79" d="100"/>
          <a:sy n="79" d="100"/>
        </p:scale>
        <p:origin x="-900" y="-84"/>
      </p:cViewPr>
      <p:guideLst>
        <p:guide orient="horz" pos="2160"/>
        <p:guide pos="2880"/>
      </p:guideLst>
    </p:cSldViewPr>
  </p:slideViewPr>
  <p:notesTextViewPr>
    <p:cViewPr>
      <p:scale>
        <a:sx n="1" d="1"/>
        <a:sy n="1" d="1"/>
      </p:scale>
      <p:origin x="0" y="0"/>
    </p:cViewPr>
  </p:notesTextViewPr>
  <p:notesViewPr>
    <p:cSldViewPr>
      <p:cViewPr varScale="1">
        <p:scale>
          <a:sx n="79" d="100"/>
          <a:sy n="79" d="100"/>
        </p:scale>
        <p:origin x="-2004" y="-66"/>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119289-BBA1-4609-977C-EF559387C202}"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kumimoji="1" lang="ja-JP" altLang="en-US"/>
        </a:p>
      </dgm:t>
    </dgm:pt>
    <dgm:pt modelId="{E50F157B-AB0D-4E45-A2AF-C4665F92EF19}">
      <dgm:prSet phldrT="[テキスト]" custT="1"/>
      <dgm:spPr>
        <a:scene3d>
          <a:camera prst="orthographicFront"/>
          <a:lightRig rig="threePt" dir="t"/>
        </a:scene3d>
        <a:sp3d>
          <a:bevelT/>
        </a:sp3d>
      </dgm:spPr>
      <dgm:t>
        <a:bodyPr/>
        <a:lstStyle/>
        <a:p>
          <a:pPr algn="l"/>
          <a:r>
            <a:rPr kumimoji="1" lang="ja-JP" altLang="en-US" sz="1800" b="1" u="sng" dirty="0" smtClean="0">
              <a:solidFill>
                <a:schemeClr val="tx1"/>
              </a:solidFill>
            </a:rPr>
            <a:t>何かが終わる時期</a:t>
          </a:r>
          <a:endParaRPr kumimoji="1" lang="en-US" altLang="ja-JP" sz="1800" b="1" u="sng" dirty="0" smtClean="0">
            <a:solidFill>
              <a:schemeClr val="tx1"/>
            </a:solidFill>
          </a:endParaRPr>
        </a:p>
        <a:p>
          <a:pPr algn="l">
            <a:tabLst>
              <a:tab pos="5919788" algn="l"/>
            </a:tabLst>
          </a:pPr>
          <a:r>
            <a:rPr kumimoji="1" lang="ja-JP" altLang="en-US" sz="1800" b="1" dirty="0" smtClean="0">
              <a:solidFill>
                <a:schemeClr val="tx1"/>
              </a:solidFill>
            </a:rPr>
            <a:t>休職により、それまでの職場の役割や人間関係から離れる段階</a:t>
          </a:r>
          <a:endParaRPr kumimoji="1" lang="en-US" altLang="ja-JP" sz="1800" b="1" dirty="0" smtClean="0">
            <a:solidFill>
              <a:schemeClr val="tx1"/>
            </a:solidFill>
          </a:endParaRPr>
        </a:p>
        <a:p>
          <a:pPr algn="l"/>
          <a:r>
            <a:rPr kumimoji="1" lang="ja-JP" altLang="en-US" sz="1800" b="1" dirty="0" smtClean="0">
              <a:solidFill>
                <a:schemeClr val="tx1"/>
              </a:solidFill>
            </a:rPr>
            <a:t>休職していることを受け入れることを目指す</a:t>
          </a:r>
          <a:endParaRPr kumimoji="1" lang="en-US" altLang="ja-JP" sz="1800" b="1" dirty="0" smtClean="0">
            <a:solidFill>
              <a:schemeClr val="tx1"/>
            </a:solidFill>
          </a:endParaRPr>
        </a:p>
      </dgm:t>
    </dgm:pt>
    <dgm:pt modelId="{82D3E9A7-B841-4343-B871-9AEAD88EE4C9}" type="parTrans" cxnId="{81D681EE-2440-4A4F-94DB-34EC8BC3C368}">
      <dgm:prSet/>
      <dgm:spPr/>
      <dgm:t>
        <a:bodyPr/>
        <a:lstStyle/>
        <a:p>
          <a:endParaRPr kumimoji="1" lang="ja-JP" altLang="en-US">
            <a:solidFill>
              <a:schemeClr val="tx1"/>
            </a:solidFill>
          </a:endParaRPr>
        </a:p>
      </dgm:t>
    </dgm:pt>
    <dgm:pt modelId="{BCA33D74-DAF3-45F1-AEEC-D8AE3C74A89C}" type="sibTrans" cxnId="{81D681EE-2440-4A4F-94DB-34EC8BC3C368}">
      <dgm:prSet/>
      <dgm:spPr>
        <a:scene3d>
          <a:camera prst="orthographicFront"/>
          <a:lightRig rig="threePt" dir="t"/>
        </a:scene3d>
        <a:sp3d>
          <a:bevelT/>
        </a:sp3d>
      </dgm:spPr>
      <dgm:t>
        <a:bodyPr/>
        <a:lstStyle/>
        <a:p>
          <a:endParaRPr kumimoji="1" lang="ja-JP" altLang="en-US">
            <a:solidFill>
              <a:schemeClr val="tx1"/>
            </a:solidFill>
          </a:endParaRPr>
        </a:p>
      </dgm:t>
    </dgm:pt>
    <dgm:pt modelId="{71E69D6F-0A0C-46C5-9098-9960B8C0F005}">
      <dgm:prSet phldrT="[テキスト]" custT="1"/>
      <dgm:spPr>
        <a:scene3d>
          <a:camera prst="orthographicFront"/>
          <a:lightRig rig="threePt" dir="t"/>
        </a:scene3d>
        <a:sp3d>
          <a:bevelT/>
        </a:sp3d>
      </dgm:spPr>
      <dgm:t>
        <a:bodyPr/>
        <a:lstStyle/>
        <a:p>
          <a:pPr>
            <a:lnSpc>
              <a:spcPct val="90000"/>
            </a:lnSpc>
          </a:pPr>
          <a:r>
            <a:rPr kumimoji="1" lang="ja-JP" altLang="en-US" sz="1800" b="1" u="sng" dirty="0" smtClean="0">
              <a:solidFill>
                <a:schemeClr val="tx1"/>
              </a:solidFill>
            </a:rPr>
            <a:t>混乱や苦悩の時期</a:t>
          </a:r>
          <a:endParaRPr kumimoji="1" lang="en-US" altLang="ja-JP" sz="1800" b="1" u="sng" dirty="0" smtClean="0">
            <a:solidFill>
              <a:schemeClr val="tx1"/>
            </a:solidFill>
          </a:endParaRPr>
        </a:p>
        <a:p>
          <a:pPr>
            <a:lnSpc>
              <a:spcPts val="2000"/>
            </a:lnSpc>
          </a:pPr>
          <a:r>
            <a:rPr kumimoji="1" lang="ja-JP" altLang="en-US" sz="1800" b="1" dirty="0" smtClean="0">
              <a:solidFill>
                <a:schemeClr val="tx1"/>
              </a:solidFill>
            </a:rPr>
            <a:t>一時的な喪失状態に耐える段階</a:t>
          </a:r>
          <a:endParaRPr kumimoji="1" lang="en-US" altLang="ja-JP" sz="1800" b="1" dirty="0" smtClean="0">
            <a:solidFill>
              <a:schemeClr val="tx1"/>
            </a:solidFill>
          </a:endParaRPr>
        </a:p>
        <a:p>
          <a:pPr>
            <a:lnSpc>
              <a:spcPts val="2000"/>
            </a:lnSpc>
          </a:pPr>
          <a:r>
            <a:rPr kumimoji="1" lang="ja-JP" altLang="en-US" sz="1800" b="1" u="none" dirty="0" smtClean="0">
              <a:solidFill>
                <a:schemeClr val="tx1"/>
              </a:solidFill>
            </a:rPr>
            <a:t>こころの病の原因としてのキャリアの問題や復職後のキャリアの問題について検討する</a:t>
          </a:r>
          <a:endParaRPr kumimoji="1" lang="ja-JP" altLang="en-US" sz="1800" b="1" u="none" dirty="0">
            <a:solidFill>
              <a:schemeClr val="tx1"/>
            </a:solidFill>
          </a:endParaRPr>
        </a:p>
      </dgm:t>
    </dgm:pt>
    <dgm:pt modelId="{9FABD682-7B88-4F4A-96CA-012CDCC1C07A}" type="parTrans" cxnId="{BC1CFF4A-0102-4491-9C87-BEB6DD8981DB}">
      <dgm:prSet/>
      <dgm:spPr/>
      <dgm:t>
        <a:bodyPr/>
        <a:lstStyle/>
        <a:p>
          <a:endParaRPr kumimoji="1" lang="ja-JP" altLang="en-US">
            <a:solidFill>
              <a:schemeClr val="tx1"/>
            </a:solidFill>
          </a:endParaRPr>
        </a:p>
      </dgm:t>
    </dgm:pt>
    <dgm:pt modelId="{0101B393-515D-40BF-940F-DA98CE9B083B}" type="sibTrans" cxnId="{BC1CFF4A-0102-4491-9C87-BEB6DD8981DB}">
      <dgm:prSet/>
      <dgm:spPr>
        <a:scene3d>
          <a:camera prst="orthographicFront"/>
          <a:lightRig rig="threePt" dir="t"/>
        </a:scene3d>
        <a:sp3d>
          <a:bevelT/>
        </a:sp3d>
      </dgm:spPr>
      <dgm:t>
        <a:bodyPr/>
        <a:lstStyle/>
        <a:p>
          <a:endParaRPr kumimoji="1" lang="ja-JP" altLang="en-US">
            <a:solidFill>
              <a:schemeClr val="tx1"/>
            </a:solidFill>
          </a:endParaRPr>
        </a:p>
      </dgm:t>
    </dgm:pt>
    <dgm:pt modelId="{84547FCA-410B-4BF8-A179-526431BD6A4C}">
      <dgm:prSet phldrT="[テキスト]" custT="1"/>
      <dgm:spPr>
        <a:scene3d>
          <a:camera prst="orthographicFront"/>
          <a:lightRig rig="threePt" dir="t"/>
        </a:scene3d>
        <a:sp3d>
          <a:bevelT/>
        </a:sp3d>
      </dgm:spPr>
      <dgm:t>
        <a:bodyPr/>
        <a:lstStyle/>
        <a:p>
          <a:r>
            <a:rPr kumimoji="1" lang="ja-JP" altLang="en-US" sz="1800" b="1" u="sng" dirty="0" smtClean="0">
              <a:solidFill>
                <a:schemeClr val="tx1"/>
              </a:solidFill>
            </a:rPr>
            <a:t>新しい始まりの時期</a:t>
          </a:r>
          <a:endParaRPr kumimoji="1" lang="en-US" altLang="ja-JP" sz="1800" b="1" u="sng" dirty="0" smtClean="0">
            <a:solidFill>
              <a:schemeClr val="tx1"/>
            </a:solidFill>
          </a:endParaRPr>
        </a:p>
        <a:p>
          <a:r>
            <a:rPr kumimoji="1" lang="ja-JP" altLang="en-US" sz="1800" b="1" dirty="0" smtClean="0">
              <a:solidFill>
                <a:schemeClr val="tx1"/>
              </a:solidFill>
            </a:rPr>
            <a:t>新しく生まれ変わって船出できる段階</a:t>
          </a:r>
          <a:endParaRPr kumimoji="1" lang="en-US" altLang="ja-JP" sz="1800" b="1" dirty="0" smtClean="0">
            <a:solidFill>
              <a:schemeClr val="tx1"/>
            </a:solidFill>
          </a:endParaRPr>
        </a:p>
        <a:p>
          <a:r>
            <a:rPr kumimoji="1" lang="ja-JP" altLang="en-US" sz="1800" b="1" dirty="0" smtClean="0">
              <a:solidFill>
                <a:schemeClr val="tx1"/>
              </a:solidFill>
            </a:rPr>
            <a:t>復職に向けての自信を回復し、以前の考え方とこれからの考え方を統合し復職に向けた具体的な準備を進める</a:t>
          </a:r>
          <a:endParaRPr kumimoji="1" lang="ja-JP" altLang="en-US" sz="1800" b="1" dirty="0">
            <a:solidFill>
              <a:schemeClr val="tx1"/>
            </a:solidFill>
          </a:endParaRPr>
        </a:p>
      </dgm:t>
    </dgm:pt>
    <dgm:pt modelId="{2CBF65CD-6F20-4A24-8082-C9ED622EA30F}" type="parTrans" cxnId="{B2305799-BAA3-415E-A349-CFFA9278AE3A}">
      <dgm:prSet/>
      <dgm:spPr/>
      <dgm:t>
        <a:bodyPr/>
        <a:lstStyle/>
        <a:p>
          <a:endParaRPr kumimoji="1" lang="ja-JP" altLang="en-US">
            <a:solidFill>
              <a:schemeClr val="tx1"/>
            </a:solidFill>
          </a:endParaRPr>
        </a:p>
      </dgm:t>
    </dgm:pt>
    <dgm:pt modelId="{598EBA6B-0E6B-4DFB-BECB-D34FA3F5A186}" type="sibTrans" cxnId="{B2305799-BAA3-415E-A349-CFFA9278AE3A}">
      <dgm:prSet/>
      <dgm:spPr/>
      <dgm:t>
        <a:bodyPr/>
        <a:lstStyle/>
        <a:p>
          <a:endParaRPr kumimoji="1" lang="ja-JP" altLang="en-US">
            <a:solidFill>
              <a:schemeClr val="tx1"/>
            </a:solidFill>
          </a:endParaRPr>
        </a:p>
      </dgm:t>
    </dgm:pt>
    <dgm:pt modelId="{3C6413CE-8942-474D-A2C0-9D20C84CC9ED}" type="pres">
      <dgm:prSet presAssocID="{93119289-BBA1-4609-977C-EF559387C202}" presName="outerComposite" presStyleCnt="0">
        <dgm:presLayoutVars>
          <dgm:chMax val="5"/>
          <dgm:dir/>
          <dgm:resizeHandles val="exact"/>
        </dgm:presLayoutVars>
      </dgm:prSet>
      <dgm:spPr/>
      <dgm:t>
        <a:bodyPr/>
        <a:lstStyle/>
        <a:p>
          <a:endParaRPr kumimoji="1" lang="ja-JP" altLang="en-US"/>
        </a:p>
      </dgm:t>
    </dgm:pt>
    <dgm:pt modelId="{4C33755C-8813-46C5-BA32-99BF1C31A8EC}" type="pres">
      <dgm:prSet presAssocID="{93119289-BBA1-4609-977C-EF559387C202}" presName="dummyMaxCanvas" presStyleCnt="0">
        <dgm:presLayoutVars/>
      </dgm:prSet>
      <dgm:spPr/>
      <dgm:t>
        <a:bodyPr/>
        <a:lstStyle/>
        <a:p>
          <a:endParaRPr kumimoji="1" lang="ja-JP" altLang="en-US"/>
        </a:p>
      </dgm:t>
    </dgm:pt>
    <dgm:pt modelId="{3907EA5A-01B8-49EB-A95F-2CE68A4DC7E7}" type="pres">
      <dgm:prSet presAssocID="{93119289-BBA1-4609-977C-EF559387C202}" presName="ThreeNodes_1" presStyleLbl="node1" presStyleIdx="0" presStyleCnt="3" custScaleX="104736" custScaleY="95007" custLinFactNeighborX="824" custLinFactNeighborY="2166">
        <dgm:presLayoutVars>
          <dgm:bulletEnabled val="1"/>
        </dgm:presLayoutVars>
      </dgm:prSet>
      <dgm:spPr/>
      <dgm:t>
        <a:bodyPr/>
        <a:lstStyle/>
        <a:p>
          <a:endParaRPr kumimoji="1" lang="ja-JP" altLang="en-US"/>
        </a:p>
      </dgm:t>
    </dgm:pt>
    <dgm:pt modelId="{27EBC0ED-04F1-491F-85D8-29BA136CACF6}" type="pres">
      <dgm:prSet presAssocID="{93119289-BBA1-4609-977C-EF559387C202}" presName="ThreeNodes_2" presStyleLbl="node1" presStyleIdx="1" presStyleCnt="3" custScaleX="106094" custScaleY="111813" custLinFactNeighborX="-1271" custLinFactNeighborY="1128">
        <dgm:presLayoutVars>
          <dgm:bulletEnabled val="1"/>
        </dgm:presLayoutVars>
      </dgm:prSet>
      <dgm:spPr/>
      <dgm:t>
        <a:bodyPr/>
        <a:lstStyle/>
        <a:p>
          <a:endParaRPr kumimoji="1" lang="ja-JP" altLang="en-US"/>
        </a:p>
      </dgm:t>
    </dgm:pt>
    <dgm:pt modelId="{0A8DF357-4282-4E95-9075-D3D7A57933C6}" type="pres">
      <dgm:prSet presAssocID="{93119289-BBA1-4609-977C-EF559387C202}" presName="ThreeNodes_3" presStyleLbl="node1" presStyleIdx="2" presStyleCnt="3" custScaleX="101175" custScaleY="93470" custLinFactNeighborY="3071">
        <dgm:presLayoutVars>
          <dgm:bulletEnabled val="1"/>
        </dgm:presLayoutVars>
      </dgm:prSet>
      <dgm:spPr/>
      <dgm:t>
        <a:bodyPr/>
        <a:lstStyle/>
        <a:p>
          <a:endParaRPr kumimoji="1" lang="ja-JP" altLang="en-US"/>
        </a:p>
      </dgm:t>
    </dgm:pt>
    <dgm:pt modelId="{30D08B6A-C9B4-4B48-A6A5-215C03889EF5}" type="pres">
      <dgm:prSet presAssocID="{93119289-BBA1-4609-977C-EF559387C202}" presName="ThreeConn_1-2" presStyleLbl="fgAccFollowNode1" presStyleIdx="0" presStyleCnt="2">
        <dgm:presLayoutVars>
          <dgm:bulletEnabled val="1"/>
        </dgm:presLayoutVars>
      </dgm:prSet>
      <dgm:spPr/>
      <dgm:t>
        <a:bodyPr/>
        <a:lstStyle/>
        <a:p>
          <a:endParaRPr kumimoji="1" lang="ja-JP" altLang="en-US"/>
        </a:p>
      </dgm:t>
    </dgm:pt>
    <dgm:pt modelId="{C2E40CB0-A13E-4AAC-98FA-FC9BB0FF0D87}" type="pres">
      <dgm:prSet presAssocID="{93119289-BBA1-4609-977C-EF559387C202}" presName="ThreeConn_2-3" presStyleLbl="fgAccFollowNode1" presStyleIdx="1" presStyleCnt="2">
        <dgm:presLayoutVars>
          <dgm:bulletEnabled val="1"/>
        </dgm:presLayoutVars>
      </dgm:prSet>
      <dgm:spPr/>
      <dgm:t>
        <a:bodyPr/>
        <a:lstStyle/>
        <a:p>
          <a:endParaRPr kumimoji="1" lang="ja-JP" altLang="en-US"/>
        </a:p>
      </dgm:t>
    </dgm:pt>
    <dgm:pt modelId="{A9EEB59B-72F0-41B9-A9AF-A6D55F757F75}" type="pres">
      <dgm:prSet presAssocID="{93119289-BBA1-4609-977C-EF559387C202}" presName="ThreeNodes_1_text" presStyleLbl="node1" presStyleIdx="2" presStyleCnt="3">
        <dgm:presLayoutVars>
          <dgm:bulletEnabled val="1"/>
        </dgm:presLayoutVars>
      </dgm:prSet>
      <dgm:spPr/>
      <dgm:t>
        <a:bodyPr/>
        <a:lstStyle/>
        <a:p>
          <a:endParaRPr kumimoji="1" lang="ja-JP" altLang="en-US"/>
        </a:p>
      </dgm:t>
    </dgm:pt>
    <dgm:pt modelId="{FE7ED3F8-A3E0-49EC-AE76-3FC8C5EE6797}" type="pres">
      <dgm:prSet presAssocID="{93119289-BBA1-4609-977C-EF559387C202}" presName="ThreeNodes_2_text" presStyleLbl="node1" presStyleIdx="2" presStyleCnt="3">
        <dgm:presLayoutVars>
          <dgm:bulletEnabled val="1"/>
        </dgm:presLayoutVars>
      </dgm:prSet>
      <dgm:spPr/>
      <dgm:t>
        <a:bodyPr/>
        <a:lstStyle/>
        <a:p>
          <a:endParaRPr kumimoji="1" lang="ja-JP" altLang="en-US"/>
        </a:p>
      </dgm:t>
    </dgm:pt>
    <dgm:pt modelId="{AD784C8D-69E1-438B-AD75-224A6357D6EC}" type="pres">
      <dgm:prSet presAssocID="{93119289-BBA1-4609-977C-EF559387C202}" presName="ThreeNodes_3_text" presStyleLbl="node1" presStyleIdx="2" presStyleCnt="3">
        <dgm:presLayoutVars>
          <dgm:bulletEnabled val="1"/>
        </dgm:presLayoutVars>
      </dgm:prSet>
      <dgm:spPr/>
      <dgm:t>
        <a:bodyPr/>
        <a:lstStyle/>
        <a:p>
          <a:endParaRPr kumimoji="1" lang="ja-JP" altLang="en-US"/>
        </a:p>
      </dgm:t>
    </dgm:pt>
  </dgm:ptLst>
  <dgm:cxnLst>
    <dgm:cxn modelId="{BC1CFF4A-0102-4491-9C87-BEB6DD8981DB}" srcId="{93119289-BBA1-4609-977C-EF559387C202}" destId="{71E69D6F-0A0C-46C5-9098-9960B8C0F005}" srcOrd="1" destOrd="0" parTransId="{9FABD682-7B88-4F4A-96CA-012CDCC1C07A}" sibTransId="{0101B393-515D-40BF-940F-DA98CE9B083B}"/>
    <dgm:cxn modelId="{F886F95B-B0F1-4001-94C0-428D0185E4C7}" type="presOf" srcId="{E50F157B-AB0D-4E45-A2AF-C4665F92EF19}" destId="{A9EEB59B-72F0-41B9-A9AF-A6D55F757F75}" srcOrd="1" destOrd="0" presId="urn:microsoft.com/office/officeart/2005/8/layout/vProcess5"/>
    <dgm:cxn modelId="{34899AA5-5D55-40A9-A514-358FEFD6309E}" type="presOf" srcId="{93119289-BBA1-4609-977C-EF559387C202}" destId="{3C6413CE-8942-474D-A2C0-9D20C84CC9ED}" srcOrd="0" destOrd="0" presId="urn:microsoft.com/office/officeart/2005/8/layout/vProcess5"/>
    <dgm:cxn modelId="{B2305799-BAA3-415E-A349-CFFA9278AE3A}" srcId="{93119289-BBA1-4609-977C-EF559387C202}" destId="{84547FCA-410B-4BF8-A179-526431BD6A4C}" srcOrd="2" destOrd="0" parTransId="{2CBF65CD-6F20-4A24-8082-C9ED622EA30F}" sibTransId="{598EBA6B-0E6B-4DFB-BECB-D34FA3F5A186}"/>
    <dgm:cxn modelId="{D57F7F1B-6BC6-46C8-8C02-1E6E1F232A0D}" type="presOf" srcId="{0101B393-515D-40BF-940F-DA98CE9B083B}" destId="{C2E40CB0-A13E-4AAC-98FA-FC9BB0FF0D87}" srcOrd="0" destOrd="0" presId="urn:microsoft.com/office/officeart/2005/8/layout/vProcess5"/>
    <dgm:cxn modelId="{81D681EE-2440-4A4F-94DB-34EC8BC3C368}" srcId="{93119289-BBA1-4609-977C-EF559387C202}" destId="{E50F157B-AB0D-4E45-A2AF-C4665F92EF19}" srcOrd="0" destOrd="0" parTransId="{82D3E9A7-B841-4343-B871-9AEAD88EE4C9}" sibTransId="{BCA33D74-DAF3-45F1-AEEC-D8AE3C74A89C}"/>
    <dgm:cxn modelId="{9ADC00E6-58DB-401A-9D49-28DFBFAEED89}" type="presOf" srcId="{BCA33D74-DAF3-45F1-AEEC-D8AE3C74A89C}" destId="{30D08B6A-C9B4-4B48-A6A5-215C03889EF5}" srcOrd="0" destOrd="0" presId="urn:microsoft.com/office/officeart/2005/8/layout/vProcess5"/>
    <dgm:cxn modelId="{9A8EE8E1-926D-4711-A958-66EBDEE98F61}" type="presOf" srcId="{84547FCA-410B-4BF8-A179-526431BD6A4C}" destId="{0A8DF357-4282-4E95-9075-D3D7A57933C6}" srcOrd="0" destOrd="0" presId="urn:microsoft.com/office/officeart/2005/8/layout/vProcess5"/>
    <dgm:cxn modelId="{2FD180EE-A411-41F5-BF47-F4F3BADFFE02}" type="presOf" srcId="{71E69D6F-0A0C-46C5-9098-9960B8C0F005}" destId="{27EBC0ED-04F1-491F-85D8-29BA136CACF6}" srcOrd="0" destOrd="0" presId="urn:microsoft.com/office/officeart/2005/8/layout/vProcess5"/>
    <dgm:cxn modelId="{F2ED53E3-DC49-4E33-A9AD-0748495136F8}" type="presOf" srcId="{E50F157B-AB0D-4E45-A2AF-C4665F92EF19}" destId="{3907EA5A-01B8-49EB-A95F-2CE68A4DC7E7}" srcOrd="0" destOrd="0" presId="urn:microsoft.com/office/officeart/2005/8/layout/vProcess5"/>
    <dgm:cxn modelId="{E760F853-A09B-4760-BD43-4A3C9740E4DF}" type="presOf" srcId="{84547FCA-410B-4BF8-A179-526431BD6A4C}" destId="{AD784C8D-69E1-438B-AD75-224A6357D6EC}" srcOrd="1" destOrd="0" presId="urn:microsoft.com/office/officeart/2005/8/layout/vProcess5"/>
    <dgm:cxn modelId="{B3E45C3F-7225-4045-9AF5-9D9954450A64}" type="presOf" srcId="{71E69D6F-0A0C-46C5-9098-9960B8C0F005}" destId="{FE7ED3F8-A3E0-49EC-AE76-3FC8C5EE6797}" srcOrd="1" destOrd="0" presId="urn:microsoft.com/office/officeart/2005/8/layout/vProcess5"/>
    <dgm:cxn modelId="{3B92EA8A-2DDF-48D9-9660-D69E83179BA0}" type="presParOf" srcId="{3C6413CE-8942-474D-A2C0-9D20C84CC9ED}" destId="{4C33755C-8813-46C5-BA32-99BF1C31A8EC}" srcOrd="0" destOrd="0" presId="urn:microsoft.com/office/officeart/2005/8/layout/vProcess5"/>
    <dgm:cxn modelId="{98EB7918-7D07-4AAB-8F30-C32DED76318A}" type="presParOf" srcId="{3C6413CE-8942-474D-A2C0-9D20C84CC9ED}" destId="{3907EA5A-01B8-49EB-A95F-2CE68A4DC7E7}" srcOrd="1" destOrd="0" presId="urn:microsoft.com/office/officeart/2005/8/layout/vProcess5"/>
    <dgm:cxn modelId="{7C07F3E3-4E23-4037-AACE-60C7165C9803}" type="presParOf" srcId="{3C6413CE-8942-474D-A2C0-9D20C84CC9ED}" destId="{27EBC0ED-04F1-491F-85D8-29BA136CACF6}" srcOrd="2" destOrd="0" presId="urn:microsoft.com/office/officeart/2005/8/layout/vProcess5"/>
    <dgm:cxn modelId="{AB3BEB36-BD77-46A0-8C3B-7FDA94161B92}" type="presParOf" srcId="{3C6413CE-8942-474D-A2C0-9D20C84CC9ED}" destId="{0A8DF357-4282-4E95-9075-D3D7A57933C6}" srcOrd="3" destOrd="0" presId="urn:microsoft.com/office/officeart/2005/8/layout/vProcess5"/>
    <dgm:cxn modelId="{E82D718E-470C-44CB-8BA4-C0A0F7921C23}" type="presParOf" srcId="{3C6413CE-8942-474D-A2C0-9D20C84CC9ED}" destId="{30D08B6A-C9B4-4B48-A6A5-215C03889EF5}" srcOrd="4" destOrd="0" presId="urn:microsoft.com/office/officeart/2005/8/layout/vProcess5"/>
    <dgm:cxn modelId="{A339132A-ECD9-4BB8-BAC7-D11F12226457}" type="presParOf" srcId="{3C6413CE-8942-474D-A2C0-9D20C84CC9ED}" destId="{C2E40CB0-A13E-4AAC-98FA-FC9BB0FF0D87}" srcOrd="5" destOrd="0" presId="urn:microsoft.com/office/officeart/2005/8/layout/vProcess5"/>
    <dgm:cxn modelId="{A05826F5-C0F3-4D5E-98E5-2193136436B5}" type="presParOf" srcId="{3C6413CE-8942-474D-A2C0-9D20C84CC9ED}" destId="{A9EEB59B-72F0-41B9-A9AF-A6D55F757F75}" srcOrd="6" destOrd="0" presId="urn:microsoft.com/office/officeart/2005/8/layout/vProcess5"/>
    <dgm:cxn modelId="{00519ADA-6CDB-463E-A73A-155225AC0FAD}" type="presParOf" srcId="{3C6413CE-8942-474D-A2C0-9D20C84CC9ED}" destId="{FE7ED3F8-A3E0-49EC-AE76-3FC8C5EE6797}" srcOrd="7" destOrd="0" presId="urn:microsoft.com/office/officeart/2005/8/layout/vProcess5"/>
    <dgm:cxn modelId="{34B2D3F9-7B85-4E0F-96FA-BF524DD43BEB}" type="presParOf" srcId="{3C6413CE-8942-474D-A2C0-9D20C84CC9ED}" destId="{AD784C8D-69E1-438B-AD75-224A6357D6EC}"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8DC2EB-9D93-45CB-9826-89CF35D5ED62}"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kumimoji="1" lang="ja-JP" altLang="en-US"/>
        </a:p>
      </dgm:t>
    </dgm:pt>
    <dgm:pt modelId="{FBE5125E-72F9-4F60-98F9-19E76F06B616}">
      <dgm:prSet phldrT="[テキスト]"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kumimoji="1" lang="ja-JP" altLang="en-US" sz="2400" dirty="0" smtClean="0">
              <a:solidFill>
                <a:schemeClr val="tx1"/>
              </a:solidFill>
            </a:rPr>
            <a:t>うつ病の原因としてのキャリアの問題</a:t>
          </a:r>
        </a:p>
      </dgm:t>
    </dgm:pt>
    <dgm:pt modelId="{2E0E7EA5-A83F-44E0-956E-808F03620E80}" type="parTrans" cxnId="{487C6D92-7F23-475F-BBE1-B68D00CE1E71}">
      <dgm:prSet/>
      <dgm:spPr/>
      <dgm:t>
        <a:bodyPr/>
        <a:lstStyle/>
        <a:p>
          <a:endParaRPr kumimoji="1" lang="ja-JP" altLang="en-US"/>
        </a:p>
      </dgm:t>
    </dgm:pt>
    <dgm:pt modelId="{2E7546AE-FF2C-46DD-837E-15A049C41195}" type="sibTrans" cxnId="{487C6D92-7F23-475F-BBE1-B68D00CE1E71}">
      <dgm:prSet/>
      <dgm:spPr/>
      <dgm:t>
        <a:bodyPr/>
        <a:lstStyle/>
        <a:p>
          <a:endParaRPr kumimoji="1" lang="ja-JP" altLang="en-US"/>
        </a:p>
      </dgm:t>
    </dgm:pt>
    <dgm:pt modelId="{488F02E8-22B9-4011-A796-881723E9CEF4}">
      <dgm:prSet custT="1"/>
      <dgm:spPr/>
      <dgm:t>
        <a:bodyPr/>
        <a:lstStyle/>
        <a:p>
          <a:r>
            <a:rPr kumimoji="1" lang="ja-JP" altLang="en-US" sz="2400" dirty="0" smtClean="0">
              <a:solidFill>
                <a:schemeClr val="tx1"/>
              </a:solidFill>
            </a:rPr>
            <a:t>復職後のキャリアの問題</a:t>
          </a:r>
          <a:endParaRPr kumimoji="1" lang="ja-JP" altLang="en-US" sz="2400" dirty="0">
            <a:solidFill>
              <a:schemeClr val="tx1"/>
            </a:solidFill>
          </a:endParaRPr>
        </a:p>
      </dgm:t>
    </dgm:pt>
    <dgm:pt modelId="{5D701170-F787-49D2-BFC4-76AC44974DE1}" type="parTrans" cxnId="{F56A3B8D-FC6E-4672-982B-4040E201392E}">
      <dgm:prSet/>
      <dgm:spPr/>
      <dgm:t>
        <a:bodyPr/>
        <a:lstStyle/>
        <a:p>
          <a:endParaRPr kumimoji="1" lang="ja-JP" altLang="en-US"/>
        </a:p>
      </dgm:t>
    </dgm:pt>
    <dgm:pt modelId="{E5A71861-2E0C-4463-90E3-BC707D13A3BE}" type="sibTrans" cxnId="{F56A3B8D-FC6E-4672-982B-4040E201392E}">
      <dgm:prSet/>
      <dgm:spPr/>
      <dgm:t>
        <a:bodyPr/>
        <a:lstStyle/>
        <a:p>
          <a:endParaRPr kumimoji="1" lang="ja-JP" altLang="en-US"/>
        </a:p>
      </dgm:t>
    </dgm:pt>
    <dgm:pt modelId="{FC227F65-8155-4781-8B52-AE6E82536269}">
      <dgm:prSet phldrT="[テキスト]"/>
      <dgm:spPr/>
      <dgm:t>
        <a:bodyPr/>
        <a:lstStyle/>
        <a:p>
          <a:pPr marL="0" marR="0" indent="0" defTabSz="914400" eaLnBrk="1" fontAlgn="auto" latinLnBrk="0" hangingPunct="1">
            <a:lnSpc>
              <a:spcPct val="100000"/>
            </a:lnSpc>
            <a:spcBef>
              <a:spcPts val="0"/>
            </a:spcBef>
            <a:spcAft>
              <a:spcPts val="0"/>
            </a:spcAft>
            <a:buClrTx/>
            <a:buSzTx/>
            <a:buFontTx/>
            <a:buNone/>
            <a:tabLst/>
            <a:defRPr/>
          </a:pPr>
          <a:r>
            <a:rPr kumimoji="1" lang="en-US" altLang="en-US" dirty="0" smtClean="0"/>
            <a:t>《</a:t>
          </a:r>
          <a:r>
            <a:rPr kumimoji="1" lang="ja-JP" altLang="en-US" dirty="0" smtClean="0"/>
            <a:t>マッチングの問題</a:t>
          </a:r>
          <a:r>
            <a:rPr kumimoji="1" lang="en-US" altLang="en-US" dirty="0" smtClean="0"/>
            <a:t>》</a:t>
          </a:r>
          <a:endParaRPr kumimoji="1" lang="ja-JP" altLang="en-US" dirty="0" smtClean="0"/>
        </a:p>
      </dgm:t>
    </dgm:pt>
    <dgm:pt modelId="{CE002349-A24B-41C3-8FEC-C2BD38430299}" type="parTrans" cxnId="{D7B183C2-4D91-498C-B1BA-0B74AC56C06A}">
      <dgm:prSet/>
      <dgm:spPr/>
      <dgm:t>
        <a:bodyPr/>
        <a:lstStyle/>
        <a:p>
          <a:endParaRPr kumimoji="1" lang="ja-JP" altLang="en-US"/>
        </a:p>
      </dgm:t>
    </dgm:pt>
    <dgm:pt modelId="{9018D1E4-8160-4FB5-9A43-6DABE2D18C1A}" type="sibTrans" cxnId="{D7B183C2-4D91-498C-B1BA-0B74AC56C06A}">
      <dgm:prSet/>
      <dgm:spPr/>
      <dgm:t>
        <a:bodyPr/>
        <a:lstStyle/>
        <a:p>
          <a:endParaRPr kumimoji="1" lang="ja-JP" altLang="en-US"/>
        </a:p>
      </dgm:t>
    </dgm:pt>
    <dgm:pt modelId="{FAD3725B-D658-4B54-9451-10F320686F35}">
      <dgm:prSet/>
      <dgm:spPr/>
      <dgm:t>
        <a:bodyPr/>
        <a:lstStyle/>
        <a:p>
          <a:r>
            <a:rPr kumimoji="1" lang="ja-JP" altLang="en-US" dirty="0" smtClean="0"/>
            <a:t>不本意な配置転換、会社の方針の変化</a:t>
          </a:r>
        </a:p>
      </dgm:t>
    </dgm:pt>
    <dgm:pt modelId="{F1636FAA-7239-4688-914D-F1F4720634F2}" type="parTrans" cxnId="{7F5A72DC-20ED-43B5-B92F-D3D84467DF15}">
      <dgm:prSet/>
      <dgm:spPr/>
      <dgm:t>
        <a:bodyPr/>
        <a:lstStyle/>
        <a:p>
          <a:endParaRPr kumimoji="1" lang="ja-JP" altLang="en-US"/>
        </a:p>
      </dgm:t>
    </dgm:pt>
    <dgm:pt modelId="{86ED9764-FC31-48F5-B711-8278B1675A04}" type="sibTrans" cxnId="{7F5A72DC-20ED-43B5-B92F-D3D84467DF15}">
      <dgm:prSet/>
      <dgm:spPr/>
      <dgm:t>
        <a:bodyPr/>
        <a:lstStyle/>
        <a:p>
          <a:endParaRPr kumimoji="1" lang="ja-JP" altLang="en-US"/>
        </a:p>
      </dgm:t>
    </dgm:pt>
    <dgm:pt modelId="{15F40C52-444E-4E5B-BAB1-6C5A3C24E7C7}">
      <dgm:prSet/>
      <dgm:spPr/>
      <dgm:t>
        <a:bodyPr/>
        <a:lstStyle/>
        <a:p>
          <a:r>
            <a:rPr kumimoji="1" lang="en-US" altLang="en-US" dirty="0" smtClean="0"/>
            <a:t>《</a:t>
          </a:r>
          <a:r>
            <a:rPr kumimoji="1" lang="ja-JP" altLang="en-US" dirty="0" smtClean="0"/>
            <a:t>ライフキャリアの問題</a:t>
          </a:r>
          <a:r>
            <a:rPr kumimoji="1" lang="en-US" altLang="en-US" dirty="0" smtClean="0"/>
            <a:t>》</a:t>
          </a:r>
          <a:endParaRPr kumimoji="1" lang="ja-JP" altLang="en-US" dirty="0" smtClean="0"/>
        </a:p>
      </dgm:t>
    </dgm:pt>
    <dgm:pt modelId="{926DC40E-97D8-4B59-9646-EC17CAEA276D}" type="parTrans" cxnId="{64F40D76-2BBD-44B4-B5BD-915CBE55356D}">
      <dgm:prSet/>
      <dgm:spPr/>
      <dgm:t>
        <a:bodyPr/>
        <a:lstStyle/>
        <a:p>
          <a:endParaRPr kumimoji="1" lang="ja-JP" altLang="en-US"/>
        </a:p>
      </dgm:t>
    </dgm:pt>
    <dgm:pt modelId="{CB585DDD-57AC-45B5-8D73-0412B55CC71A}" type="sibTrans" cxnId="{64F40D76-2BBD-44B4-B5BD-915CBE55356D}">
      <dgm:prSet/>
      <dgm:spPr/>
      <dgm:t>
        <a:bodyPr/>
        <a:lstStyle/>
        <a:p>
          <a:endParaRPr kumimoji="1" lang="ja-JP" altLang="en-US"/>
        </a:p>
      </dgm:t>
    </dgm:pt>
    <dgm:pt modelId="{F8E1903B-EACE-4F67-A64F-7F0E542DD654}">
      <dgm:prSet/>
      <dgm:spPr/>
      <dgm:t>
        <a:bodyPr/>
        <a:lstStyle/>
        <a:p>
          <a:r>
            <a:rPr kumimoji="1" lang="ja-JP" altLang="en-US" dirty="0" smtClean="0"/>
            <a:t>管理職への昇進、家庭内の変化</a:t>
          </a:r>
        </a:p>
      </dgm:t>
    </dgm:pt>
    <dgm:pt modelId="{C3E50CD4-1A6B-4175-9D07-B8A4E9E968B2}" type="parTrans" cxnId="{1EAF15AF-4A22-49F6-9F74-9A306D720822}">
      <dgm:prSet/>
      <dgm:spPr/>
      <dgm:t>
        <a:bodyPr/>
        <a:lstStyle/>
        <a:p>
          <a:endParaRPr kumimoji="1" lang="ja-JP" altLang="en-US"/>
        </a:p>
      </dgm:t>
    </dgm:pt>
    <dgm:pt modelId="{DC7EF8F9-0E6E-4462-ADFC-233B6A0681E9}" type="sibTrans" cxnId="{1EAF15AF-4A22-49F6-9F74-9A306D720822}">
      <dgm:prSet/>
      <dgm:spPr/>
      <dgm:t>
        <a:bodyPr/>
        <a:lstStyle/>
        <a:p>
          <a:endParaRPr kumimoji="1" lang="ja-JP" altLang="en-US"/>
        </a:p>
      </dgm:t>
    </dgm:pt>
    <dgm:pt modelId="{7AF52652-328E-4A73-875E-973943067CE3}">
      <dgm:prSet/>
      <dgm:spPr/>
      <dgm:t>
        <a:bodyPr/>
        <a:lstStyle/>
        <a:p>
          <a:r>
            <a:rPr kumimoji="1" lang="en-US" altLang="en-US" dirty="0" smtClean="0"/>
            <a:t>《</a:t>
          </a:r>
          <a:r>
            <a:rPr kumimoji="1" lang="ja-JP" altLang="en-US" dirty="0" smtClean="0"/>
            <a:t>復職後のキャリアプラン</a:t>
          </a:r>
          <a:r>
            <a:rPr kumimoji="1" lang="en-US" altLang="en-US" dirty="0" smtClean="0"/>
            <a:t>》</a:t>
          </a:r>
          <a:endParaRPr kumimoji="1" lang="ja-JP" altLang="en-US" dirty="0"/>
        </a:p>
      </dgm:t>
    </dgm:pt>
    <dgm:pt modelId="{A4115D85-473A-4246-AAE9-23C7BB7B6DDF}" type="parTrans" cxnId="{6E2C05F1-ADE8-43A2-8A83-5DBF8B11A216}">
      <dgm:prSet/>
      <dgm:spPr/>
      <dgm:t>
        <a:bodyPr/>
        <a:lstStyle/>
        <a:p>
          <a:endParaRPr kumimoji="1" lang="ja-JP" altLang="en-US"/>
        </a:p>
      </dgm:t>
    </dgm:pt>
    <dgm:pt modelId="{A99237AD-65DD-43D7-914D-968D7B1C8249}" type="sibTrans" cxnId="{6E2C05F1-ADE8-43A2-8A83-5DBF8B11A216}">
      <dgm:prSet/>
      <dgm:spPr/>
      <dgm:t>
        <a:bodyPr/>
        <a:lstStyle/>
        <a:p>
          <a:endParaRPr kumimoji="1" lang="ja-JP" altLang="en-US"/>
        </a:p>
      </dgm:t>
    </dgm:pt>
    <dgm:pt modelId="{34D9A845-4C77-4A47-A778-5B3F5B4BFA32}">
      <dgm:prSet/>
      <dgm:spPr/>
      <dgm:t>
        <a:bodyPr/>
        <a:lstStyle/>
        <a:p>
          <a:r>
            <a:rPr kumimoji="1" lang="ja-JP" altLang="en-US" dirty="0" smtClean="0"/>
            <a:t>どういった仕事にどのように戻るのか</a:t>
          </a:r>
          <a:endParaRPr kumimoji="1" lang="ja-JP" altLang="en-US" dirty="0"/>
        </a:p>
      </dgm:t>
    </dgm:pt>
    <dgm:pt modelId="{ABC96A86-FEAB-41ED-8202-87FCA6EBCA27}" type="parTrans" cxnId="{D5E0D255-E3A0-4B79-8D70-D4F35054E1E7}">
      <dgm:prSet/>
      <dgm:spPr/>
      <dgm:t>
        <a:bodyPr/>
        <a:lstStyle/>
        <a:p>
          <a:endParaRPr kumimoji="1" lang="ja-JP" altLang="en-US"/>
        </a:p>
      </dgm:t>
    </dgm:pt>
    <dgm:pt modelId="{A0E90CC5-1C5A-4F5F-91E3-76297A350AD6}" type="sibTrans" cxnId="{D5E0D255-E3A0-4B79-8D70-D4F35054E1E7}">
      <dgm:prSet/>
      <dgm:spPr/>
      <dgm:t>
        <a:bodyPr/>
        <a:lstStyle/>
        <a:p>
          <a:endParaRPr kumimoji="1" lang="ja-JP" altLang="en-US"/>
        </a:p>
      </dgm:t>
    </dgm:pt>
    <dgm:pt modelId="{91358539-034E-4757-B10B-ADFD0EDA994A}">
      <dgm:prSet/>
      <dgm:spPr/>
      <dgm:t>
        <a:bodyPr/>
        <a:lstStyle/>
        <a:p>
          <a:r>
            <a:rPr kumimoji="1" lang="ja-JP" altLang="en-US" dirty="0" smtClean="0"/>
            <a:t>今後どのような働き方・生き方をしていくのか</a:t>
          </a:r>
          <a:endParaRPr kumimoji="1" lang="ja-JP" altLang="en-US" dirty="0"/>
        </a:p>
      </dgm:t>
    </dgm:pt>
    <dgm:pt modelId="{4AE1BB15-1F2C-4603-A831-E2F6CB1387C0}" type="parTrans" cxnId="{43358481-DC50-4C4E-BFC4-5F5F18AB374E}">
      <dgm:prSet/>
      <dgm:spPr/>
      <dgm:t>
        <a:bodyPr/>
        <a:lstStyle/>
        <a:p>
          <a:endParaRPr kumimoji="1" lang="ja-JP" altLang="en-US"/>
        </a:p>
      </dgm:t>
    </dgm:pt>
    <dgm:pt modelId="{9A2FBE1C-AFFF-4F3A-A3B3-5D8935551CD0}" type="sibTrans" cxnId="{43358481-DC50-4C4E-BFC4-5F5F18AB374E}">
      <dgm:prSet/>
      <dgm:spPr/>
      <dgm:t>
        <a:bodyPr/>
        <a:lstStyle/>
        <a:p>
          <a:endParaRPr kumimoji="1" lang="ja-JP" altLang="en-US"/>
        </a:p>
      </dgm:t>
    </dgm:pt>
    <dgm:pt modelId="{6EF3220B-89FA-4871-BD11-75D809305A2D}" type="pres">
      <dgm:prSet presAssocID="{088DC2EB-9D93-45CB-9826-89CF35D5ED62}" presName="linear" presStyleCnt="0">
        <dgm:presLayoutVars>
          <dgm:dir/>
          <dgm:animLvl val="lvl"/>
          <dgm:resizeHandles val="exact"/>
        </dgm:presLayoutVars>
      </dgm:prSet>
      <dgm:spPr/>
      <dgm:t>
        <a:bodyPr/>
        <a:lstStyle/>
        <a:p>
          <a:endParaRPr kumimoji="1" lang="ja-JP" altLang="en-US"/>
        </a:p>
      </dgm:t>
    </dgm:pt>
    <dgm:pt modelId="{AEB7B7A6-D69B-48E5-B28F-14D9B84B2513}" type="pres">
      <dgm:prSet presAssocID="{FBE5125E-72F9-4F60-98F9-19E76F06B616}" presName="parentLin" presStyleCnt="0"/>
      <dgm:spPr/>
    </dgm:pt>
    <dgm:pt modelId="{D049B95D-80BC-45DA-AB37-F2030DE9F09D}" type="pres">
      <dgm:prSet presAssocID="{FBE5125E-72F9-4F60-98F9-19E76F06B616}" presName="parentLeftMargin" presStyleLbl="node1" presStyleIdx="0" presStyleCnt="2"/>
      <dgm:spPr/>
      <dgm:t>
        <a:bodyPr/>
        <a:lstStyle/>
        <a:p>
          <a:endParaRPr kumimoji="1" lang="ja-JP" altLang="en-US"/>
        </a:p>
      </dgm:t>
    </dgm:pt>
    <dgm:pt modelId="{2D7526BA-496A-489C-9DA7-E164E8DAC097}" type="pres">
      <dgm:prSet presAssocID="{FBE5125E-72F9-4F60-98F9-19E76F06B616}" presName="parentText" presStyleLbl="node1" presStyleIdx="0" presStyleCnt="2">
        <dgm:presLayoutVars>
          <dgm:chMax val="0"/>
          <dgm:bulletEnabled val="1"/>
        </dgm:presLayoutVars>
      </dgm:prSet>
      <dgm:spPr/>
      <dgm:t>
        <a:bodyPr/>
        <a:lstStyle/>
        <a:p>
          <a:endParaRPr kumimoji="1" lang="ja-JP" altLang="en-US"/>
        </a:p>
      </dgm:t>
    </dgm:pt>
    <dgm:pt modelId="{A9D5045C-D1D8-4146-B94F-ACFC89C51510}" type="pres">
      <dgm:prSet presAssocID="{FBE5125E-72F9-4F60-98F9-19E76F06B616}" presName="negativeSpace" presStyleCnt="0"/>
      <dgm:spPr/>
    </dgm:pt>
    <dgm:pt modelId="{DE224983-03E0-4FFA-BD67-1DC9C081BFEB}" type="pres">
      <dgm:prSet presAssocID="{FBE5125E-72F9-4F60-98F9-19E76F06B616}" presName="childText" presStyleLbl="conFgAcc1" presStyleIdx="0" presStyleCnt="2">
        <dgm:presLayoutVars>
          <dgm:bulletEnabled val="1"/>
        </dgm:presLayoutVars>
      </dgm:prSet>
      <dgm:spPr/>
      <dgm:t>
        <a:bodyPr/>
        <a:lstStyle/>
        <a:p>
          <a:endParaRPr kumimoji="1" lang="ja-JP" altLang="en-US"/>
        </a:p>
      </dgm:t>
    </dgm:pt>
    <dgm:pt modelId="{4893B7C3-F53F-4D28-BAA6-6E9E371BD3DF}" type="pres">
      <dgm:prSet presAssocID="{2E7546AE-FF2C-46DD-837E-15A049C41195}" presName="spaceBetweenRectangles" presStyleCnt="0"/>
      <dgm:spPr/>
    </dgm:pt>
    <dgm:pt modelId="{2FC350B1-B5B0-4F22-B6CF-A50F47A490CB}" type="pres">
      <dgm:prSet presAssocID="{488F02E8-22B9-4011-A796-881723E9CEF4}" presName="parentLin" presStyleCnt="0"/>
      <dgm:spPr/>
    </dgm:pt>
    <dgm:pt modelId="{455CF6A3-5AFE-4E34-AEC3-CD6DD0B56A4A}" type="pres">
      <dgm:prSet presAssocID="{488F02E8-22B9-4011-A796-881723E9CEF4}" presName="parentLeftMargin" presStyleLbl="node1" presStyleIdx="0" presStyleCnt="2"/>
      <dgm:spPr/>
      <dgm:t>
        <a:bodyPr/>
        <a:lstStyle/>
        <a:p>
          <a:endParaRPr kumimoji="1" lang="ja-JP" altLang="en-US"/>
        </a:p>
      </dgm:t>
    </dgm:pt>
    <dgm:pt modelId="{6A049F8C-BA00-43F2-B1CC-69A7F9B8E448}" type="pres">
      <dgm:prSet presAssocID="{488F02E8-22B9-4011-A796-881723E9CEF4}" presName="parentText" presStyleLbl="node1" presStyleIdx="1" presStyleCnt="2">
        <dgm:presLayoutVars>
          <dgm:chMax val="0"/>
          <dgm:bulletEnabled val="1"/>
        </dgm:presLayoutVars>
      </dgm:prSet>
      <dgm:spPr/>
      <dgm:t>
        <a:bodyPr/>
        <a:lstStyle/>
        <a:p>
          <a:endParaRPr kumimoji="1" lang="ja-JP" altLang="en-US"/>
        </a:p>
      </dgm:t>
    </dgm:pt>
    <dgm:pt modelId="{2F1016A9-3354-4DF3-A207-1CA44B1625A6}" type="pres">
      <dgm:prSet presAssocID="{488F02E8-22B9-4011-A796-881723E9CEF4}" presName="negativeSpace" presStyleCnt="0"/>
      <dgm:spPr/>
    </dgm:pt>
    <dgm:pt modelId="{EA179692-4499-4B4A-A1B3-6A5F0F70D668}" type="pres">
      <dgm:prSet presAssocID="{488F02E8-22B9-4011-A796-881723E9CEF4}" presName="childText" presStyleLbl="conFgAcc1" presStyleIdx="1" presStyleCnt="2">
        <dgm:presLayoutVars>
          <dgm:bulletEnabled val="1"/>
        </dgm:presLayoutVars>
      </dgm:prSet>
      <dgm:spPr/>
      <dgm:t>
        <a:bodyPr/>
        <a:lstStyle/>
        <a:p>
          <a:endParaRPr kumimoji="1" lang="ja-JP" altLang="en-US"/>
        </a:p>
      </dgm:t>
    </dgm:pt>
  </dgm:ptLst>
  <dgm:cxnLst>
    <dgm:cxn modelId="{6E2C05F1-ADE8-43A2-8A83-5DBF8B11A216}" srcId="{488F02E8-22B9-4011-A796-881723E9CEF4}" destId="{7AF52652-328E-4A73-875E-973943067CE3}" srcOrd="0" destOrd="0" parTransId="{A4115D85-473A-4246-AAE9-23C7BB7B6DDF}" sibTransId="{A99237AD-65DD-43D7-914D-968D7B1C8249}"/>
    <dgm:cxn modelId="{64564ADE-B7D1-4937-BDC6-83C3477849EF}" type="presOf" srcId="{488F02E8-22B9-4011-A796-881723E9CEF4}" destId="{455CF6A3-5AFE-4E34-AEC3-CD6DD0B56A4A}" srcOrd="0" destOrd="0" presId="urn:microsoft.com/office/officeart/2005/8/layout/list1"/>
    <dgm:cxn modelId="{4D76431D-D4EF-47CB-9413-4D9447071131}" type="presOf" srcId="{34D9A845-4C77-4A47-A778-5B3F5B4BFA32}" destId="{EA179692-4499-4B4A-A1B3-6A5F0F70D668}" srcOrd="0" destOrd="1" presId="urn:microsoft.com/office/officeart/2005/8/layout/list1"/>
    <dgm:cxn modelId="{64F40D76-2BBD-44B4-B5BD-915CBE55356D}" srcId="{FBE5125E-72F9-4F60-98F9-19E76F06B616}" destId="{15F40C52-444E-4E5B-BAB1-6C5A3C24E7C7}" srcOrd="1" destOrd="0" parTransId="{926DC40E-97D8-4B59-9646-EC17CAEA276D}" sibTransId="{CB585DDD-57AC-45B5-8D73-0412B55CC71A}"/>
    <dgm:cxn modelId="{3F8D28CD-35AE-4FFE-969D-84EC38B5C91A}" type="presOf" srcId="{7AF52652-328E-4A73-875E-973943067CE3}" destId="{EA179692-4499-4B4A-A1B3-6A5F0F70D668}" srcOrd="0" destOrd="0" presId="urn:microsoft.com/office/officeart/2005/8/layout/list1"/>
    <dgm:cxn modelId="{362DC2E0-E606-45DA-ACB1-12C0C8F34CA5}" type="presOf" srcId="{488F02E8-22B9-4011-A796-881723E9CEF4}" destId="{6A049F8C-BA00-43F2-B1CC-69A7F9B8E448}" srcOrd="1" destOrd="0" presId="urn:microsoft.com/office/officeart/2005/8/layout/list1"/>
    <dgm:cxn modelId="{43358481-DC50-4C4E-BFC4-5F5F18AB374E}" srcId="{7AF52652-328E-4A73-875E-973943067CE3}" destId="{91358539-034E-4757-B10B-ADFD0EDA994A}" srcOrd="1" destOrd="0" parTransId="{4AE1BB15-1F2C-4603-A831-E2F6CB1387C0}" sibTransId="{9A2FBE1C-AFFF-4F3A-A3B3-5D8935551CD0}"/>
    <dgm:cxn modelId="{042953B3-4845-462B-8F57-33D4B1899BA5}" type="presOf" srcId="{91358539-034E-4757-B10B-ADFD0EDA994A}" destId="{EA179692-4499-4B4A-A1B3-6A5F0F70D668}" srcOrd="0" destOrd="2" presId="urn:microsoft.com/office/officeart/2005/8/layout/list1"/>
    <dgm:cxn modelId="{B58F6DD0-253A-461D-8A63-FC132044CBAA}" type="presOf" srcId="{F8E1903B-EACE-4F67-A64F-7F0E542DD654}" destId="{DE224983-03E0-4FFA-BD67-1DC9C081BFEB}" srcOrd="0" destOrd="3" presId="urn:microsoft.com/office/officeart/2005/8/layout/list1"/>
    <dgm:cxn modelId="{D5E0D255-E3A0-4B79-8D70-D4F35054E1E7}" srcId="{7AF52652-328E-4A73-875E-973943067CE3}" destId="{34D9A845-4C77-4A47-A778-5B3F5B4BFA32}" srcOrd="0" destOrd="0" parTransId="{ABC96A86-FEAB-41ED-8202-87FCA6EBCA27}" sibTransId="{A0E90CC5-1C5A-4F5F-91E3-76297A350AD6}"/>
    <dgm:cxn modelId="{487C6D92-7F23-475F-BBE1-B68D00CE1E71}" srcId="{088DC2EB-9D93-45CB-9826-89CF35D5ED62}" destId="{FBE5125E-72F9-4F60-98F9-19E76F06B616}" srcOrd="0" destOrd="0" parTransId="{2E0E7EA5-A83F-44E0-956E-808F03620E80}" sibTransId="{2E7546AE-FF2C-46DD-837E-15A049C41195}"/>
    <dgm:cxn modelId="{7F5A72DC-20ED-43B5-B92F-D3D84467DF15}" srcId="{FC227F65-8155-4781-8B52-AE6E82536269}" destId="{FAD3725B-D658-4B54-9451-10F320686F35}" srcOrd="0" destOrd="0" parTransId="{F1636FAA-7239-4688-914D-F1F4720634F2}" sibTransId="{86ED9764-FC31-48F5-B711-8278B1675A04}"/>
    <dgm:cxn modelId="{CD10076D-6916-495C-A5A3-9E74FD887486}" type="presOf" srcId="{FBE5125E-72F9-4F60-98F9-19E76F06B616}" destId="{D049B95D-80BC-45DA-AB37-F2030DE9F09D}" srcOrd="0" destOrd="0" presId="urn:microsoft.com/office/officeart/2005/8/layout/list1"/>
    <dgm:cxn modelId="{0181FA3E-9658-4764-B8C4-D7441BED8317}" type="presOf" srcId="{FAD3725B-D658-4B54-9451-10F320686F35}" destId="{DE224983-03E0-4FFA-BD67-1DC9C081BFEB}" srcOrd="0" destOrd="1" presId="urn:microsoft.com/office/officeart/2005/8/layout/list1"/>
    <dgm:cxn modelId="{A127697F-0490-496D-B67D-FB06AECD57F1}" type="presOf" srcId="{088DC2EB-9D93-45CB-9826-89CF35D5ED62}" destId="{6EF3220B-89FA-4871-BD11-75D809305A2D}" srcOrd="0" destOrd="0" presId="urn:microsoft.com/office/officeart/2005/8/layout/list1"/>
    <dgm:cxn modelId="{647494EC-C69B-4697-9170-C1B6F476FB49}" type="presOf" srcId="{15F40C52-444E-4E5B-BAB1-6C5A3C24E7C7}" destId="{DE224983-03E0-4FFA-BD67-1DC9C081BFEB}" srcOrd="0" destOrd="2" presId="urn:microsoft.com/office/officeart/2005/8/layout/list1"/>
    <dgm:cxn modelId="{1EAF15AF-4A22-49F6-9F74-9A306D720822}" srcId="{15F40C52-444E-4E5B-BAB1-6C5A3C24E7C7}" destId="{F8E1903B-EACE-4F67-A64F-7F0E542DD654}" srcOrd="0" destOrd="0" parTransId="{C3E50CD4-1A6B-4175-9D07-B8A4E9E968B2}" sibTransId="{DC7EF8F9-0E6E-4462-ADFC-233B6A0681E9}"/>
    <dgm:cxn modelId="{F56A3B8D-FC6E-4672-982B-4040E201392E}" srcId="{088DC2EB-9D93-45CB-9826-89CF35D5ED62}" destId="{488F02E8-22B9-4011-A796-881723E9CEF4}" srcOrd="1" destOrd="0" parTransId="{5D701170-F787-49D2-BFC4-76AC44974DE1}" sibTransId="{E5A71861-2E0C-4463-90E3-BC707D13A3BE}"/>
    <dgm:cxn modelId="{9F65399D-F030-4C31-BBF1-E3FF411A7691}" type="presOf" srcId="{FC227F65-8155-4781-8B52-AE6E82536269}" destId="{DE224983-03E0-4FFA-BD67-1DC9C081BFEB}" srcOrd="0" destOrd="0" presId="urn:microsoft.com/office/officeart/2005/8/layout/list1"/>
    <dgm:cxn modelId="{93C53E22-40F1-465C-BCFD-15FD4500C081}" type="presOf" srcId="{FBE5125E-72F9-4F60-98F9-19E76F06B616}" destId="{2D7526BA-496A-489C-9DA7-E164E8DAC097}" srcOrd="1" destOrd="0" presId="urn:microsoft.com/office/officeart/2005/8/layout/list1"/>
    <dgm:cxn modelId="{D7B183C2-4D91-498C-B1BA-0B74AC56C06A}" srcId="{FBE5125E-72F9-4F60-98F9-19E76F06B616}" destId="{FC227F65-8155-4781-8B52-AE6E82536269}" srcOrd="0" destOrd="0" parTransId="{CE002349-A24B-41C3-8FEC-C2BD38430299}" sibTransId="{9018D1E4-8160-4FB5-9A43-6DABE2D18C1A}"/>
    <dgm:cxn modelId="{E4445E5D-E096-4F50-ACD8-69BDD3F56F7A}" type="presParOf" srcId="{6EF3220B-89FA-4871-BD11-75D809305A2D}" destId="{AEB7B7A6-D69B-48E5-B28F-14D9B84B2513}" srcOrd="0" destOrd="0" presId="urn:microsoft.com/office/officeart/2005/8/layout/list1"/>
    <dgm:cxn modelId="{8567DE8C-4D8D-4CC0-8AB9-278D3F272D4F}" type="presParOf" srcId="{AEB7B7A6-D69B-48E5-B28F-14D9B84B2513}" destId="{D049B95D-80BC-45DA-AB37-F2030DE9F09D}" srcOrd="0" destOrd="0" presId="urn:microsoft.com/office/officeart/2005/8/layout/list1"/>
    <dgm:cxn modelId="{59A13E58-A7E2-4036-B6E2-E9C40BA82B31}" type="presParOf" srcId="{AEB7B7A6-D69B-48E5-B28F-14D9B84B2513}" destId="{2D7526BA-496A-489C-9DA7-E164E8DAC097}" srcOrd="1" destOrd="0" presId="urn:microsoft.com/office/officeart/2005/8/layout/list1"/>
    <dgm:cxn modelId="{53FF5E35-6DD8-4D11-8CAA-DABC88EF26B6}" type="presParOf" srcId="{6EF3220B-89FA-4871-BD11-75D809305A2D}" destId="{A9D5045C-D1D8-4146-B94F-ACFC89C51510}" srcOrd="1" destOrd="0" presId="urn:microsoft.com/office/officeart/2005/8/layout/list1"/>
    <dgm:cxn modelId="{28E81AB2-7477-4796-BF58-6C9A7EE30873}" type="presParOf" srcId="{6EF3220B-89FA-4871-BD11-75D809305A2D}" destId="{DE224983-03E0-4FFA-BD67-1DC9C081BFEB}" srcOrd="2" destOrd="0" presId="urn:microsoft.com/office/officeart/2005/8/layout/list1"/>
    <dgm:cxn modelId="{EB56774F-11D1-4C54-9522-189C1B14C8E4}" type="presParOf" srcId="{6EF3220B-89FA-4871-BD11-75D809305A2D}" destId="{4893B7C3-F53F-4D28-BAA6-6E9E371BD3DF}" srcOrd="3" destOrd="0" presId="urn:microsoft.com/office/officeart/2005/8/layout/list1"/>
    <dgm:cxn modelId="{6252F443-B6E7-4F44-AC10-036D11C9B5EA}" type="presParOf" srcId="{6EF3220B-89FA-4871-BD11-75D809305A2D}" destId="{2FC350B1-B5B0-4F22-B6CF-A50F47A490CB}" srcOrd="4" destOrd="0" presId="urn:microsoft.com/office/officeart/2005/8/layout/list1"/>
    <dgm:cxn modelId="{9C6AA06B-B8CA-477B-B773-424A6DA8EEE7}" type="presParOf" srcId="{2FC350B1-B5B0-4F22-B6CF-A50F47A490CB}" destId="{455CF6A3-5AFE-4E34-AEC3-CD6DD0B56A4A}" srcOrd="0" destOrd="0" presId="urn:microsoft.com/office/officeart/2005/8/layout/list1"/>
    <dgm:cxn modelId="{6DD0D5F4-94AF-4617-AFD9-E7FD63D99EA7}" type="presParOf" srcId="{2FC350B1-B5B0-4F22-B6CF-A50F47A490CB}" destId="{6A049F8C-BA00-43F2-B1CC-69A7F9B8E448}" srcOrd="1" destOrd="0" presId="urn:microsoft.com/office/officeart/2005/8/layout/list1"/>
    <dgm:cxn modelId="{BAC6600F-8C4C-4C57-8908-6F4FBA0D319A}" type="presParOf" srcId="{6EF3220B-89FA-4871-BD11-75D809305A2D}" destId="{2F1016A9-3354-4DF3-A207-1CA44B1625A6}" srcOrd="5" destOrd="0" presId="urn:microsoft.com/office/officeart/2005/8/layout/list1"/>
    <dgm:cxn modelId="{D9CC1136-2FB3-4736-AE28-A04254CD34E1}" type="presParOf" srcId="{6EF3220B-89FA-4871-BD11-75D809305A2D}" destId="{EA179692-4499-4B4A-A1B3-6A5F0F70D668}"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07EA5A-01B8-49EB-A95F-2CE68A4DC7E7}">
      <dsp:nvSpPr>
        <dsp:cNvPr id="0" name=""/>
        <dsp:cNvSpPr/>
      </dsp:nvSpPr>
      <dsp:spPr>
        <a:xfrm>
          <a:off x="-46850" y="72015"/>
          <a:ext cx="7505826" cy="1467451"/>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b="1" u="sng" kern="1200" dirty="0" smtClean="0">
              <a:solidFill>
                <a:schemeClr val="tx1"/>
              </a:solidFill>
            </a:rPr>
            <a:t>何かが終わる時期</a:t>
          </a:r>
          <a:endParaRPr kumimoji="1" lang="en-US" altLang="ja-JP" sz="1800" b="1" u="sng" kern="1200" dirty="0" smtClean="0">
            <a:solidFill>
              <a:schemeClr val="tx1"/>
            </a:solidFill>
          </a:endParaRPr>
        </a:p>
        <a:p>
          <a:pPr lvl="0" algn="l" defTabSz="800100">
            <a:lnSpc>
              <a:spcPct val="90000"/>
            </a:lnSpc>
            <a:spcBef>
              <a:spcPct val="0"/>
            </a:spcBef>
            <a:spcAft>
              <a:spcPct val="35000"/>
            </a:spcAft>
            <a:tabLst>
              <a:tab pos="5919788" algn="l"/>
            </a:tabLst>
          </a:pPr>
          <a:r>
            <a:rPr kumimoji="1" lang="ja-JP" altLang="en-US" sz="1800" b="1" kern="1200" dirty="0" smtClean="0">
              <a:solidFill>
                <a:schemeClr val="tx1"/>
              </a:solidFill>
            </a:rPr>
            <a:t>休職により、それまでの職場の役割や人間関係から離れる段階</a:t>
          </a:r>
          <a:endParaRPr kumimoji="1" lang="en-US" altLang="ja-JP" sz="1800" b="1" kern="1200" dirty="0" smtClean="0">
            <a:solidFill>
              <a:schemeClr val="tx1"/>
            </a:solidFill>
          </a:endParaRPr>
        </a:p>
        <a:p>
          <a:pPr lvl="0" algn="l" defTabSz="800100">
            <a:lnSpc>
              <a:spcPct val="90000"/>
            </a:lnSpc>
            <a:spcBef>
              <a:spcPct val="0"/>
            </a:spcBef>
            <a:spcAft>
              <a:spcPct val="35000"/>
            </a:spcAft>
          </a:pPr>
          <a:r>
            <a:rPr kumimoji="1" lang="ja-JP" altLang="en-US" sz="1800" b="1" kern="1200" dirty="0" smtClean="0">
              <a:solidFill>
                <a:schemeClr val="tx1"/>
              </a:solidFill>
            </a:rPr>
            <a:t>休職していることを受け入れることを目指す</a:t>
          </a:r>
          <a:endParaRPr kumimoji="1" lang="en-US" altLang="ja-JP" sz="1800" b="1" kern="1200" dirty="0" smtClean="0">
            <a:solidFill>
              <a:schemeClr val="tx1"/>
            </a:solidFill>
          </a:endParaRPr>
        </a:p>
      </dsp:txBody>
      <dsp:txXfrm>
        <a:off x="-3870" y="114995"/>
        <a:ext cx="5768980" cy="1381491"/>
      </dsp:txXfrm>
    </dsp:sp>
    <dsp:sp modelId="{27EBC0ED-04F1-491F-85D8-29BA136CACF6}">
      <dsp:nvSpPr>
        <dsp:cNvPr id="0" name=""/>
        <dsp:cNvSpPr/>
      </dsp:nvSpPr>
      <dsp:spPr>
        <a:xfrm>
          <a:off x="386684" y="1728192"/>
          <a:ext cx="7603146" cy="172703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b="1" u="sng" kern="1200" dirty="0" smtClean="0">
              <a:solidFill>
                <a:schemeClr val="tx1"/>
              </a:solidFill>
            </a:rPr>
            <a:t>混乱や苦悩の時期</a:t>
          </a:r>
          <a:endParaRPr kumimoji="1" lang="en-US" altLang="ja-JP" sz="1800" b="1" u="sng" kern="1200" dirty="0" smtClean="0">
            <a:solidFill>
              <a:schemeClr val="tx1"/>
            </a:solidFill>
          </a:endParaRPr>
        </a:p>
        <a:p>
          <a:pPr lvl="0" algn="l" defTabSz="800100">
            <a:lnSpc>
              <a:spcPts val="2000"/>
            </a:lnSpc>
            <a:spcBef>
              <a:spcPct val="0"/>
            </a:spcBef>
            <a:spcAft>
              <a:spcPct val="35000"/>
            </a:spcAft>
          </a:pPr>
          <a:r>
            <a:rPr kumimoji="1" lang="ja-JP" altLang="en-US" sz="1800" b="1" kern="1200" dirty="0" smtClean="0">
              <a:solidFill>
                <a:schemeClr val="tx1"/>
              </a:solidFill>
            </a:rPr>
            <a:t>一時的な喪失状態に耐える段階</a:t>
          </a:r>
          <a:endParaRPr kumimoji="1" lang="en-US" altLang="ja-JP" sz="1800" b="1" kern="1200" dirty="0" smtClean="0">
            <a:solidFill>
              <a:schemeClr val="tx1"/>
            </a:solidFill>
          </a:endParaRPr>
        </a:p>
        <a:p>
          <a:pPr lvl="0" algn="l" defTabSz="800100">
            <a:lnSpc>
              <a:spcPts val="2000"/>
            </a:lnSpc>
            <a:spcBef>
              <a:spcPct val="0"/>
            </a:spcBef>
            <a:spcAft>
              <a:spcPct val="35000"/>
            </a:spcAft>
          </a:pPr>
          <a:r>
            <a:rPr kumimoji="1" lang="ja-JP" altLang="en-US" sz="1800" b="1" u="none" kern="1200" dirty="0" smtClean="0">
              <a:solidFill>
                <a:schemeClr val="tx1"/>
              </a:solidFill>
            </a:rPr>
            <a:t>こころの病の原因としてのキャリアの問題や復職後のキャリアの問題について検討する</a:t>
          </a:r>
          <a:endParaRPr kumimoji="1" lang="ja-JP" altLang="en-US" sz="1800" b="1" u="none" kern="1200" dirty="0">
            <a:solidFill>
              <a:schemeClr val="tx1"/>
            </a:solidFill>
          </a:endParaRPr>
        </a:p>
      </dsp:txBody>
      <dsp:txXfrm>
        <a:off x="437267" y="1778775"/>
        <a:ext cx="5765961" cy="1625865"/>
      </dsp:txXfrm>
    </dsp:sp>
    <dsp:sp modelId="{0A8DF357-4282-4E95-9075-D3D7A57933C6}">
      <dsp:nvSpPr>
        <dsp:cNvPr id="0" name=""/>
        <dsp:cNvSpPr/>
      </dsp:nvSpPr>
      <dsp:spPr>
        <a:xfrm>
          <a:off x="1286359" y="3701864"/>
          <a:ext cx="7250630" cy="1443711"/>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b="1" u="sng" kern="1200" dirty="0" smtClean="0">
              <a:solidFill>
                <a:schemeClr val="tx1"/>
              </a:solidFill>
            </a:rPr>
            <a:t>新しい始まりの時期</a:t>
          </a:r>
          <a:endParaRPr kumimoji="1" lang="en-US" altLang="ja-JP" sz="1800" b="1" u="sng" kern="1200" dirty="0" smtClean="0">
            <a:solidFill>
              <a:schemeClr val="tx1"/>
            </a:solidFill>
          </a:endParaRPr>
        </a:p>
        <a:p>
          <a:pPr lvl="0" algn="l" defTabSz="800100">
            <a:lnSpc>
              <a:spcPct val="90000"/>
            </a:lnSpc>
            <a:spcBef>
              <a:spcPct val="0"/>
            </a:spcBef>
            <a:spcAft>
              <a:spcPct val="35000"/>
            </a:spcAft>
          </a:pPr>
          <a:r>
            <a:rPr kumimoji="1" lang="ja-JP" altLang="en-US" sz="1800" b="1" kern="1200" dirty="0" smtClean="0">
              <a:solidFill>
                <a:schemeClr val="tx1"/>
              </a:solidFill>
            </a:rPr>
            <a:t>新しく生まれ変わって船出できる段階</a:t>
          </a:r>
          <a:endParaRPr kumimoji="1" lang="en-US" altLang="ja-JP" sz="1800" b="1" kern="1200" dirty="0" smtClean="0">
            <a:solidFill>
              <a:schemeClr val="tx1"/>
            </a:solidFill>
          </a:endParaRPr>
        </a:p>
        <a:p>
          <a:pPr lvl="0" algn="l" defTabSz="800100">
            <a:lnSpc>
              <a:spcPct val="90000"/>
            </a:lnSpc>
            <a:spcBef>
              <a:spcPct val="0"/>
            </a:spcBef>
            <a:spcAft>
              <a:spcPct val="35000"/>
            </a:spcAft>
          </a:pPr>
          <a:r>
            <a:rPr kumimoji="1" lang="ja-JP" altLang="en-US" sz="1800" b="1" kern="1200" dirty="0" smtClean="0">
              <a:solidFill>
                <a:schemeClr val="tx1"/>
              </a:solidFill>
            </a:rPr>
            <a:t>復職に向けての自信を回復し、以前の考え方とこれからの考え方を統合し復職に向けた具体的な準備を進める</a:t>
          </a:r>
          <a:endParaRPr kumimoji="1" lang="ja-JP" altLang="en-US" sz="1800" b="1" kern="1200" dirty="0">
            <a:solidFill>
              <a:schemeClr val="tx1"/>
            </a:solidFill>
          </a:endParaRPr>
        </a:p>
      </dsp:txBody>
      <dsp:txXfrm>
        <a:off x="1328644" y="3744149"/>
        <a:ext cx="5510530" cy="1359141"/>
      </dsp:txXfrm>
    </dsp:sp>
    <dsp:sp modelId="{30D08B6A-C9B4-4B48-A6A5-215C03889EF5}">
      <dsp:nvSpPr>
        <dsp:cNvPr id="0" name=""/>
        <dsp:cNvSpPr/>
      </dsp:nvSpPr>
      <dsp:spPr>
        <a:xfrm>
          <a:off x="6226252" y="1171300"/>
          <a:ext cx="1003971" cy="1003971"/>
        </a:xfrm>
        <a:prstGeom prst="downArrow">
          <a:avLst>
            <a:gd name="adj1" fmla="val 55000"/>
            <a:gd name="adj2" fmla="val 45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kumimoji="1" lang="ja-JP" altLang="en-US" sz="3600" kern="1200">
            <a:solidFill>
              <a:schemeClr val="tx1"/>
            </a:solidFill>
          </a:endParaRPr>
        </a:p>
      </dsp:txBody>
      <dsp:txXfrm>
        <a:off x="6452145" y="1171300"/>
        <a:ext cx="552185" cy="755488"/>
      </dsp:txXfrm>
    </dsp:sp>
    <dsp:sp modelId="{C2E40CB0-A13E-4AAC-98FA-FC9BB0FF0D87}">
      <dsp:nvSpPr>
        <dsp:cNvPr id="0" name=""/>
        <dsp:cNvSpPr/>
      </dsp:nvSpPr>
      <dsp:spPr>
        <a:xfrm>
          <a:off x="6858583" y="2963003"/>
          <a:ext cx="1003971" cy="1003971"/>
        </a:xfrm>
        <a:prstGeom prst="downArrow">
          <a:avLst>
            <a:gd name="adj1" fmla="val 55000"/>
            <a:gd name="adj2" fmla="val 45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kumimoji="1" lang="ja-JP" altLang="en-US" sz="3600" kern="1200">
            <a:solidFill>
              <a:schemeClr val="tx1"/>
            </a:solidFill>
          </a:endParaRPr>
        </a:p>
      </dsp:txBody>
      <dsp:txXfrm>
        <a:off x="7084476" y="2963003"/>
        <a:ext cx="552185" cy="7554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224983-03E0-4FFA-BD67-1DC9C081BFEB}">
      <dsp:nvSpPr>
        <dsp:cNvPr id="0" name=""/>
        <dsp:cNvSpPr/>
      </dsp:nvSpPr>
      <dsp:spPr>
        <a:xfrm>
          <a:off x="0" y="387156"/>
          <a:ext cx="8229600" cy="19845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437388" rIns="638708" bIns="149352" numCol="1" spcCol="1270" anchor="t"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kumimoji="1" lang="en-US" altLang="en-US" sz="2100" kern="1200" dirty="0" smtClean="0"/>
            <a:t>《</a:t>
          </a:r>
          <a:r>
            <a:rPr kumimoji="1" lang="ja-JP" altLang="en-US" sz="2100" kern="1200" dirty="0" smtClean="0"/>
            <a:t>マッチングの問題</a:t>
          </a:r>
          <a:r>
            <a:rPr kumimoji="1" lang="en-US" altLang="en-US" sz="2100" kern="1200" dirty="0" smtClean="0"/>
            <a:t>》</a:t>
          </a:r>
          <a:endParaRPr kumimoji="1" lang="ja-JP" altLang="en-US" sz="2100" kern="1200" dirty="0" smtClean="0"/>
        </a:p>
        <a:p>
          <a:pPr marL="457200" lvl="2" indent="-228600" algn="l" defTabSz="933450">
            <a:lnSpc>
              <a:spcPct val="90000"/>
            </a:lnSpc>
            <a:spcBef>
              <a:spcPct val="0"/>
            </a:spcBef>
            <a:spcAft>
              <a:spcPct val="15000"/>
            </a:spcAft>
            <a:buChar char="••"/>
          </a:pPr>
          <a:r>
            <a:rPr kumimoji="1" lang="ja-JP" altLang="en-US" sz="2100" kern="1200" dirty="0" smtClean="0"/>
            <a:t>不本意な配置転換、会社の方針の変化</a:t>
          </a:r>
        </a:p>
        <a:p>
          <a:pPr marL="228600" lvl="1" indent="-228600" algn="l" defTabSz="933450">
            <a:lnSpc>
              <a:spcPct val="90000"/>
            </a:lnSpc>
            <a:spcBef>
              <a:spcPct val="0"/>
            </a:spcBef>
            <a:spcAft>
              <a:spcPct val="15000"/>
            </a:spcAft>
            <a:buChar char="••"/>
          </a:pPr>
          <a:r>
            <a:rPr kumimoji="1" lang="en-US" altLang="en-US" sz="2100" kern="1200" dirty="0" smtClean="0"/>
            <a:t>《</a:t>
          </a:r>
          <a:r>
            <a:rPr kumimoji="1" lang="ja-JP" altLang="en-US" sz="2100" kern="1200" dirty="0" smtClean="0"/>
            <a:t>ライフキャリアの問題</a:t>
          </a:r>
          <a:r>
            <a:rPr kumimoji="1" lang="en-US" altLang="en-US" sz="2100" kern="1200" dirty="0" smtClean="0"/>
            <a:t>》</a:t>
          </a:r>
          <a:endParaRPr kumimoji="1" lang="ja-JP" altLang="en-US" sz="2100" kern="1200" dirty="0" smtClean="0"/>
        </a:p>
        <a:p>
          <a:pPr marL="457200" lvl="2" indent="-228600" algn="l" defTabSz="933450">
            <a:lnSpc>
              <a:spcPct val="90000"/>
            </a:lnSpc>
            <a:spcBef>
              <a:spcPct val="0"/>
            </a:spcBef>
            <a:spcAft>
              <a:spcPct val="15000"/>
            </a:spcAft>
            <a:buChar char="••"/>
          </a:pPr>
          <a:r>
            <a:rPr kumimoji="1" lang="ja-JP" altLang="en-US" sz="2100" kern="1200" dirty="0" smtClean="0"/>
            <a:t>管理職への昇進、家庭内の変化</a:t>
          </a:r>
        </a:p>
      </dsp:txBody>
      <dsp:txXfrm>
        <a:off x="0" y="387156"/>
        <a:ext cx="8229600" cy="1984500"/>
      </dsp:txXfrm>
    </dsp:sp>
    <dsp:sp modelId="{2D7526BA-496A-489C-9DA7-E164E8DAC097}">
      <dsp:nvSpPr>
        <dsp:cNvPr id="0" name=""/>
        <dsp:cNvSpPr/>
      </dsp:nvSpPr>
      <dsp:spPr>
        <a:xfrm>
          <a:off x="411480" y="77196"/>
          <a:ext cx="5760720" cy="61992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kumimoji="1" lang="ja-JP" altLang="en-US" sz="2400" kern="1200" dirty="0" smtClean="0">
              <a:solidFill>
                <a:schemeClr val="tx1"/>
              </a:solidFill>
            </a:rPr>
            <a:t>うつ病の原因としてのキャリアの問題</a:t>
          </a:r>
        </a:p>
      </dsp:txBody>
      <dsp:txXfrm>
        <a:off x="441742" y="107458"/>
        <a:ext cx="5700196" cy="559396"/>
      </dsp:txXfrm>
    </dsp:sp>
    <dsp:sp modelId="{EA179692-4499-4B4A-A1B3-6A5F0F70D668}">
      <dsp:nvSpPr>
        <dsp:cNvPr id="0" name=""/>
        <dsp:cNvSpPr/>
      </dsp:nvSpPr>
      <dsp:spPr>
        <a:xfrm>
          <a:off x="0" y="2795016"/>
          <a:ext cx="8229600" cy="165375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437388" rIns="638708" bIns="149352" numCol="1" spcCol="1270" anchor="t" anchorCtr="0">
          <a:noAutofit/>
        </a:bodyPr>
        <a:lstStyle/>
        <a:p>
          <a:pPr marL="228600" lvl="1" indent="-228600" algn="l" defTabSz="933450">
            <a:lnSpc>
              <a:spcPct val="90000"/>
            </a:lnSpc>
            <a:spcBef>
              <a:spcPct val="0"/>
            </a:spcBef>
            <a:spcAft>
              <a:spcPct val="15000"/>
            </a:spcAft>
            <a:buChar char="••"/>
          </a:pPr>
          <a:r>
            <a:rPr kumimoji="1" lang="en-US" altLang="en-US" sz="2100" kern="1200" dirty="0" smtClean="0"/>
            <a:t>《</a:t>
          </a:r>
          <a:r>
            <a:rPr kumimoji="1" lang="ja-JP" altLang="en-US" sz="2100" kern="1200" dirty="0" smtClean="0"/>
            <a:t>復職後のキャリアプラン</a:t>
          </a:r>
          <a:r>
            <a:rPr kumimoji="1" lang="en-US" altLang="en-US" sz="2100" kern="1200" dirty="0" smtClean="0"/>
            <a:t>》</a:t>
          </a:r>
          <a:endParaRPr kumimoji="1" lang="ja-JP" altLang="en-US" sz="2100" kern="1200" dirty="0"/>
        </a:p>
        <a:p>
          <a:pPr marL="457200" lvl="2" indent="-228600" algn="l" defTabSz="933450">
            <a:lnSpc>
              <a:spcPct val="90000"/>
            </a:lnSpc>
            <a:spcBef>
              <a:spcPct val="0"/>
            </a:spcBef>
            <a:spcAft>
              <a:spcPct val="15000"/>
            </a:spcAft>
            <a:buChar char="••"/>
          </a:pPr>
          <a:r>
            <a:rPr kumimoji="1" lang="ja-JP" altLang="en-US" sz="2100" kern="1200" dirty="0" smtClean="0"/>
            <a:t>どういった仕事にどのように戻るのか</a:t>
          </a:r>
          <a:endParaRPr kumimoji="1" lang="ja-JP" altLang="en-US" sz="2100" kern="1200" dirty="0"/>
        </a:p>
        <a:p>
          <a:pPr marL="457200" lvl="2" indent="-228600" algn="l" defTabSz="933450">
            <a:lnSpc>
              <a:spcPct val="90000"/>
            </a:lnSpc>
            <a:spcBef>
              <a:spcPct val="0"/>
            </a:spcBef>
            <a:spcAft>
              <a:spcPct val="15000"/>
            </a:spcAft>
            <a:buChar char="••"/>
          </a:pPr>
          <a:r>
            <a:rPr kumimoji="1" lang="ja-JP" altLang="en-US" sz="2100" kern="1200" dirty="0" smtClean="0"/>
            <a:t>今後どのような働き方・生き方をしていくのか</a:t>
          </a:r>
          <a:endParaRPr kumimoji="1" lang="ja-JP" altLang="en-US" sz="2100" kern="1200" dirty="0"/>
        </a:p>
      </dsp:txBody>
      <dsp:txXfrm>
        <a:off x="0" y="2795016"/>
        <a:ext cx="8229600" cy="1653750"/>
      </dsp:txXfrm>
    </dsp:sp>
    <dsp:sp modelId="{6A049F8C-BA00-43F2-B1CC-69A7F9B8E448}">
      <dsp:nvSpPr>
        <dsp:cNvPr id="0" name=""/>
        <dsp:cNvSpPr/>
      </dsp:nvSpPr>
      <dsp:spPr>
        <a:xfrm>
          <a:off x="411480" y="2485056"/>
          <a:ext cx="5760720" cy="61992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066800">
            <a:lnSpc>
              <a:spcPct val="90000"/>
            </a:lnSpc>
            <a:spcBef>
              <a:spcPct val="0"/>
            </a:spcBef>
            <a:spcAft>
              <a:spcPct val="35000"/>
            </a:spcAft>
          </a:pPr>
          <a:r>
            <a:rPr kumimoji="1" lang="ja-JP" altLang="en-US" sz="2400" kern="1200" dirty="0" smtClean="0">
              <a:solidFill>
                <a:schemeClr val="tx1"/>
              </a:solidFill>
            </a:rPr>
            <a:t>復職後のキャリアの問題</a:t>
          </a:r>
          <a:endParaRPr kumimoji="1" lang="ja-JP" altLang="en-US" sz="2400" kern="1200" dirty="0">
            <a:solidFill>
              <a:schemeClr val="tx1"/>
            </a:solidFill>
          </a:endParaRPr>
        </a:p>
      </dsp:txBody>
      <dsp:txXfrm>
        <a:off x="441742" y="2515318"/>
        <a:ext cx="5700196" cy="55939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B26BFFA3-FE3A-4F45-9E88-39B4C26E9B72}" type="datetimeFigureOut">
              <a:rPr kumimoji="1" lang="ja-JP" altLang="en-US" smtClean="0"/>
              <a:t>2018/1/16</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4180B736-BF2C-41CC-BEBF-57E18090DDA8}" type="slidenum">
              <a:rPr kumimoji="1" lang="ja-JP" altLang="en-US" smtClean="0"/>
              <a:t>‹#›</a:t>
            </a:fld>
            <a:endParaRPr kumimoji="1" lang="ja-JP" altLang="en-US"/>
          </a:p>
        </p:txBody>
      </p:sp>
    </p:spTree>
    <p:extLst>
      <p:ext uri="{BB962C8B-B14F-4D97-AF65-F5344CB8AC3E}">
        <p14:creationId xmlns:p14="http://schemas.microsoft.com/office/powerpoint/2010/main" val="35558909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BF295EE3-9DB6-46A7-A93A-0F73A41BB796}" type="datetimeFigureOut">
              <a:rPr kumimoji="1" lang="ja-JP" altLang="en-US" smtClean="0"/>
              <a:t>2018/1/16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D88DB9B-14BD-48D9-8F48-2AF88F55469E}" type="slidenum">
              <a:rPr kumimoji="1" lang="ja-JP" altLang="en-US" smtClean="0"/>
              <a:t>‹#›</a:t>
            </a:fld>
            <a:endParaRPr kumimoji="1" lang="ja-JP" altLang="en-US"/>
          </a:p>
        </p:txBody>
      </p:sp>
    </p:spTree>
    <p:extLst>
      <p:ext uri="{BB962C8B-B14F-4D97-AF65-F5344CB8AC3E}">
        <p14:creationId xmlns:p14="http://schemas.microsoft.com/office/powerpoint/2010/main" val="9316326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p:cNvSpPr>
            <a:spLocks noGrp="1" noRot="1" noChangeAspect="1" noTextEdit="1"/>
          </p:cNvSpPr>
          <p:nvPr>
            <p:ph type="sldImg"/>
          </p:nvPr>
        </p:nvSpPr>
        <p:spPr>
          <a:ln/>
        </p:spPr>
      </p:sp>
      <p:sp>
        <p:nvSpPr>
          <p:cNvPr id="35843" name="ノート プレースホルダー 2"/>
          <p:cNvSpPr>
            <a:spLocks noGrp="1"/>
          </p:cNvSpPr>
          <p:nvPr>
            <p:ph type="body" idx="1"/>
          </p:nvPr>
        </p:nvSpPr>
        <p:spPr>
          <a:noFill/>
        </p:spPr>
        <p:txBody>
          <a:bodyPr/>
          <a:lstStyle/>
          <a:p>
            <a:pPr eaLnBrk="1" hangingPunct="1">
              <a:lnSpc>
                <a:spcPct val="90000"/>
              </a:lnSpc>
            </a:pPr>
            <a:r>
              <a:rPr lang="ja-JP" altLang="en-US" sz="1050" dirty="0" smtClean="0">
                <a:latin typeface="ＭＳ 明朝" panose="02020609040205080304" pitchFamily="17" charset="-128"/>
                <a:ea typeface="ＭＳ 明朝" panose="02020609040205080304" pitchFamily="17" charset="-128"/>
              </a:rPr>
              <a:t>これからキャリアに関する講習が始まります。</a:t>
            </a:r>
          </a:p>
          <a:p>
            <a:pPr eaLnBrk="1" hangingPunct="1">
              <a:lnSpc>
                <a:spcPct val="90000"/>
              </a:lnSpc>
            </a:pPr>
            <a:r>
              <a:rPr lang="ja-JP" altLang="en-US" sz="1050" dirty="0" smtClean="0">
                <a:latin typeface="ＭＳ 明朝" panose="02020609040205080304" pitchFamily="17" charset="-128"/>
                <a:ea typeface="ＭＳ 明朝" panose="02020609040205080304" pitchFamily="17" charset="-128"/>
              </a:rPr>
              <a:t>講習に参加する前にキャリアについて基本的な情報を確認しましょう。</a:t>
            </a:r>
          </a:p>
        </p:txBody>
      </p:sp>
      <p:sp>
        <p:nvSpPr>
          <p:cNvPr id="35844" name="スライド番号プレースホルダー 3"/>
          <p:cNvSpPr>
            <a:spLocks noGrp="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4A4C4A78-2C0D-4C9C-8623-A5EA82119ECC}" type="slidenum">
              <a:rPr lang="en-US" altLang="ja-JP" smtClean="0">
                <a:latin typeface="Times New Roman" pitchFamily="18" charset="0"/>
              </a:rPr>
              <a:pPr eaLnBrk="1" hangingPunct="1"/>
              <a:t>1</a:t>
            </a:fld>
            <a:endParaRPr lang="en-US" altLang="ja-JP"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050" dirty="0" smtClean="0">
                <a:latin typeface="ＭＳ 明朝" panose="02020609040205080304" pitchFamily="17" charset="-128"/>
                <a:ea typeface="ＭＳ 明朝" panose="02020609040205080304" pitchFamily="17" charset="-128"/>
              </a:rPr>
              <a:t>キャリアの振り返りには、自己理解と環境理解が必要です。キャリア講習では、これまでの自分自身や自分を取り巻く環境を振り返ることで自己理解と環境理解を進めていきます。</a:t>
            </a:r>
            <a:endParaRPr kumimoji="1" lang="en-US" altLang="ja-JP" sz="1050" dirty="0" smtClean="0">
              <a:latin typeface="ＭＳ 明朝" panose="02020609040205080304" pitchFamily="17" charset="-128"/>
              <a:ea typeface="ＭＳ 明朝" panose="02020609040205080304" pitchFamily="17" charset="-128"/>
            </a:endParaRPr>
          </a:p>
          <a:p>
            <a:endParaRPr kumimoji="1" lang="en-US" altLang="ja-JP" sz="1050" dirty="0" smtClean="0">
              <a:latin typeface="ＭＳ 明朝" panose="02020609040205080304" pitchFamily="17" charset="-128"/>
              <a:ea typeface="ＭＳ 明朝" panose="02020609040205080304" pitchFamily="17" charset="-128"/>
            </a:endParaRPr>
          </a:p>
          <a:p>
            <a:r>
              <a:rPr kumimoji="1" lang="ja-JP" altLang="en-US" sz="1050" dirty="0" smtClean="0">
                <a:latin typeface="ＭＳ 明朝" panose="02020609040205080304" pitchFamily="17" charset="-128"/>
                <a:ea typeface="ＭＳ 明朝" panose="02020609040205080304" pitchFamily="17" charset="-128"/>
              </a:rPr>
              <a:t>グループのなかで自分の考え方を発表し他の受講者に聞いてもらうことは、他の受講者の考え方や自分が経験したことがない環境を知るきっかけになるでしょう。</a:t>
            </a:r>
          </a:p>
          <a:p>
            <a:r>
              <a:rPr kumimoji="1" lang="ja-JP" altLang="en-US" sz="1050" dirty="0" smtClean="0">
                <a:latin typeface="ＭＳ 明朝" panose="02020609040205080304" pitchFamily="17" charset="-128"/>
                <a:ea typeface="ＭＳ 明朝" panose="02020609040205080304" pitchFamily="17" charset="-128"/>
              </a:rPr>
              <a:t>他の人に自分自身の内面を話すことは不安や抵抗がある人がいるかもしれません。</a:t>
            </a:r>
            <a:endParaRPr kumimoji="1" lang="en-US" altLang="ja-JP" sz="1050" dirty="0" smtClean="0">
              <a:latin typeface="ＭＳ 明朝" panose="02020609040205080304" pitchFamily="17" charset="-128"/>
              <a:ea typeface="ＭＳ 明朝" panose="02020609040205080304" pitchFamily="17" charset="-128"/>
            </a:endParaRPr>
          </a:p>
          <a:p>
            <a:endParaRPr kumimoji="1" lang="en-US" altLang="ja-JP" sz="1050" dirty="0" smtClean="0">
              <a:latin typeface="ＭＳ 明朝" panose="02020609040205080304" pitchFamily="17" charset="-128"/>
              <a:ea typeface="ＭＳ 明朝" panose="02020609040205080304" pitchFamily="17" charset="-128"/>
            </a:endParaRPr>
          </a:p>
          <a:p>
            <a:r>
              <a:rPr kumimoji="1" lang="ja-JP" altLang="en-US" sz="1050" dirty="0" smtClean="0">
                <a:latin typeface="ＭＳ 明朝" panose="02020609040205080304" pitchFamily="17" charset="-128"/>
                <a:ea typeface="ＭＳ 明朝" panose="02020609040205080304" pitchFamily="17" charset="-128"/>
              </a:rPr>
              <a:t>しかし、グループの中で話し合うことが自分自身のキャリア理解にもつながります。もちろん話せる範囲でかまいません。</a:t>
            </a:r>
            <a:endParaRPr kumimoji="1" lang="en-US" altLang="ja-JP" sz="1050" dirty="0" smtClean="0">
              <a:latin typeface="ＭＳ 明朝" panose="02020609040205080304" pitchFamily="17" charset="-128"/>
              <a:ea typeface="ＭＳ 明朝" panose="02020609040205080304" pitchFamily="17" charset="-128"/>
            </a:endParaRPr>
          </a:p>
          <a:p>
            <a:r>
              <a:rPr kumimoji="1" lang="ja-JP" altLang="en-US" sz="1050" dirty="0" smtClean="0">
                <a:latin typeface="ＭＳ 明朝" panose="02020609040205080304" pitchFamily="17" charset="-128"/>
                <a:ea typeface="ＭＳ 明朝" panose="02020609040205080304" pitchFamily="17" charset="-128"/>
              </a:rPr>
              <a:t>グループでのディスカッションではお互いに高めあうために協力し合いましょう。</a:t>
            </a:r>
          </a:p>
        </p:txBody>
      </p:sp>
      <p:sp>
        <p:nvSpPr>
          <p:cNvPr id="4" name="スライド番号プレースホルダー 3"/>
          <p:cNvSpPr>
            <a:spLocks noGrp="1"/>
          </p:cNvSpPr>
          <p:nvPr>
            <p:ph type="sldNum" sz="quarter" idx="10"/>
          </p:nvPr>
        </p:nvSpPr>
        <p:spPr/>
        <p:txBody>
          <a:bodyPr/>
          <a:lstStyle/>
          <a:p>
            <a:fld id="{CD88DB9B-14BD-48D9-8F48-2AF88F55469E}" type="slidenum">
              <a:rPr kumimoji="1" lang="ja-JP" altLang="en-US" smtClean="0"/>
              <a:t>10</a:t>
            </a:fld>
            <a:endParaRPr kumimoji="1" lang="ja-JP" altLang="en-US"/>
          </a:p>
        </p:txBody>
      </p:sp>
    </p:spTree>
    <p:extLst>
      <p:ext uri="{BB962C8B-B14F-4D97-AF65-F5344CB8AC3E}">
        <p14:creationId xmlns:p14="http://schemas.microsoft.com/office/powerpoint/2010/main" val="30072651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050" dirty="0" smtClean="0">
                <a:latin typeface="ＭＳ 明朝" panose="02020609040205080304" pitchFamily="17" charset="-128"/>
                <a:ea typeface="ＭＳ 明朝" panose="02020609040205080304" pitchFamily="17" charset="-128"/>
              </a:rPr>
              <a:t>講習を受講する前の準備として、ワークシートの「自分の経験を振り返ろう」と「ライフライン」を書いてみましょう。</a:t>
            </a:r>
            <a:endParaRPr kumimoji="1" lang="en-US" altLang="ja-JP" sz="1050" dirty="0" smtClean="0">
              <a:latin typeface="ＭＳ 明朝" panose="02020609040205080304" pitchFamily="17" charset="-128"/>
              <a:ea typeface="ＭＳ 明朝" panose="02020609040205080304" pitchFamily="17" charset="-128"/>
            </a:endParaRPr>
          </a:p>
          <a:p>
            <a:endParaRPr kumimoji="1" lang="en-US" altLang="ja-JP" sz="1050" dirty="0" smtClean="0">
              <a:latin typeface="ＭＳ 明朝" panose="02020609040205080304" pitchFamily="17" charset="-128"/>
              <a:ea typeface="ＭＳ 明朝" panose="02020609040205080304" pitchFamily="17" charset="-128"/>
            </a:endParaRPr>
          </a:p>
          <a:p>
            <a:r>
              <a:rPr kumimoji="1" lang="ja-JP" altLang="en-US" sz="1050" dirty="0" smtClean="0">
                <a:latin typeface="ＭＳ 明朝" panose="02020609040205080304" pitchFamily="17" charset="-128"/>
                <a:ea typeface="ＭＳ 明朝" panose="02020609040205080304" pitchFamily="17" charset="-128"/>
              </a:rPr>
              <a:t>（スライドを読み上げ）</a:t>
            </a:r>
          </a:p>
          <a:p>
            <a:endParaRPr kumimoji="1" lang="en-US" altLang="ja-JP" sz="1050" dirty="0" smtClean="0">
              <a:latin typeface="ＭＳ 明朝" panose="02020609040205080304" pitchFamily="17" charset="-128"/>
              <a:ea typeface="ＭＳ 明朝" panose="02020609040205080304" pitchFamily="17" charset="-128"/>
            </a:endParaRPr>
          </a:p>
          <a:p>
            <a:r>
              <a:rPr kumimoji="1" lang="ja-JP" altLang="en-US" sz="1050" dirty="0" smtClean="0">
                <a:latin typeface="ＭＳ 明朝" panose="02020609040205080304" pitchFamily="17" charset="-128"/>
                <a:ea typeface="ＭＳ 明朝" panose="02020609040205080304" pitchFamily="17" charset="-128"/>
              </a:rPr>
              <a:t>（ワークシート①、②の配付）</a:t>
            </a:r>
          </a:p>
          <a:p>
            <a:endParaRPr kumimoji="1" lang="en-US" altLang="ja-JP" sz="1050" dirty="0" smtClean="0">
              <a:latin typeface="ＭＳ 明朝" panose="02020609040205080304" pitchFamily="17" charset="-128"/>
              <a:ea typeface="ＭＳ 明朝" panose="02020609040205080304" pitchFamily="17" charset="-128"/>
            </a:endParaRPr>
          </a:p>
          <a:p>
            <a:r>
              <a:rPr kumimoji="1" lang="ja-JP" altLang="en-US" sz="1050" dirty="0" smtClean="0">
                <a:latin typeface="ＭＳ 明朝" panose="02020609040205080304" pitchFamily="17" charset="-128"/>
                <a:ea typeface="ＭＳ 明朝" panose="02020609040205080304" pitchFamily="17" charset="-128"/>
              </a:rPr>
              <a:t>作成したものは、講座でワークシートを作成する際の参考になりますので毎回持って来て下さい。</a:t>
            </a:r>
          </a:p>
        </p:txBody>
      </p:sp>
      <p:sp>
        <p:nvSpPr>
          <p:cNvPr id="4" name="スライド番号プレースホルダー 3"/>
          <p:cNvSpPr>
            <a:spLocks noGrp="1"/>
          </p:cNvSpPr>
          <p:nvPr>
            <p:ph type="sldNum" sz="quarter" idx="10"/>
          </p:nvPr>
        </p:nvSpPr>
        <p:spPr/>
        <p:txBody>
          <a:bodyPr/>
          <a:lstStyle/>
          <a:p>
            <a:fld id="{CD88DB9B-14BD-48D9-8F48-2AF88F55469E}" type="slidenum">
              <a:rPr kumimoji="1" lang="ja-JP" altLang="en-US" smtClean="0"/>
              <a:t>11</a:t>
            </a:fld>
            <a:endParaRPr kumimoji="1" lang="ja-JP" altLang="en-US"/>
          </a:p>
        </p:txBody>
      </p:sp>
    </p:spTree>
    <p:extLst>
      <p:ext uri="{BB962C8B-B14F-4D97-AF65-F5344CB8AC3E}">
        <p14:creationId xmlns:p14="http://schemas.microsoft.com/office/powerpoint/2010/main" val="371134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F3BD604A-CB06-49D4-8667-43DDB22EE458}" type="slidenum">
              <a:rPr lang="en-US" altLang="ja-JP" smtClean="0">
                <a:latin typeface="Times New Roman" pitchFamily="18" charset="0"/>
              </a:rPr>
              <a:pPr eaLnBrk="1" hangingPunct="1"/>
              <a:t>2</a:t>
            </a:fld>
            <a:endParaRPr lang="en-US" altLang="ja-JP" smtClean="0">
              <a:latin typeface="Times New Roman" pitchFamily="18"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xfrm>
            <a:off x="908050" y="4721225"/>
            <a:ext cx="4968875" cy="4889500"/>
          </a:xfrm>
          <a:noFill/>
        </p:spPr>
        <p:txBody>
          <a:bodyPr/>
          <a:lstStyle/>
          <a:p>
            <a:pPr eaLnBrk="1" hangingPunct="1"/>
            <a:r>
              <a:rPr lang="ja-JP" altLang="en-US" sz="1050" dirty="0" smtClean="0">
                <a:latin typeface="ＭＳ 明朝" panose="02020609040205080304" pitchFamily="17" charset="-128"/>
                <a:ea typeface="ＭＳ 明朝" panose="02020609040205080304" pitchFamily="17" charset="-128"/>
              </a:rPr>
              <a:t>まず、なぜキャリアについて見つめ直すのか、その意義を確認しましょう。</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B35395EB-F7E9-4EC6-BEC9-4B12566173A9}" type="slidenum">
              <a:rPr lang="en-US" altLang="ja-JP" smtClean="0">
                <a:latin typeface="Times New Roman" pitchFamily="18" charset="0"/>
              </a:rPr>
              <a:pPr eaLnBrk="1" hangingPunct="1"/>
              <a:t>3</a:t>
            </a:fld>
            <a:endParaRPr lang="en-US" altLang="ja-JP" smtClean="0">
              <a:latin typeface="Times New Roman" pitchFamily="18"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xfrm>
            <a:off x="346075" y="4721225"/>
            <a:ext cx="6261100" cy="4889500"/>
          </a:xfrm>
          <a:noFill/>
        </p:spPr>
        <p:txBody>
          <a:bodyPr/>
          <a:lstStyle/>
          <a:p>
            <a:pPr eaLnBrk="1" hangingPunct="1"/>
            <a:r>
              <a:rPr lang="ja-JP" altLang="en-US" sz="1100" dirty="0" smtClean="0">
                <a:latin typeface="ＭＳ 明朝" panose="02020609040205080304" pitchFamily="17" charset="-128"/>
                <a:ea typeface="ＭＳ 明朝" panose="02020609040205080304" pitchFamily="17" charset="-128"/>
              </a:rPr>
              <a:t>キャリアという言葉の語源は馬車と同じで、人がたどる行路やその足跡、経歴、遍歴という意味があります。</a:t>
            </a:r>
            <a:endParaRPr lang="en-US" altLang="ja-JP" sz="1100" dirty="0" smtClean="0">
              <a:latin typeface="ＭＳ 明朝" panose="02020609040205080304" pitchFamily="17" charset="-128"/>
              <a:ea typeface="ＭＳ 明朝" panose="02020609040205080304" pitchFamily="17" charset="-128"/>
            </a:endParaRPr>
          </a:p>
          <a:p>
            <a:pPr eaLnBrk="1" hangingPunct="1"/>
            <a:endParaRPr lang="en-US" altLang="ja-JP" sz="1100" dirty="0" smtClean="0">
              <a:latin typeface="ＭＳ 明朝" panose="02020609040205080304" pitchFamily="17" charset="-128"/>
              <a:ea typeface="ＭＳ 明朝" panose="02020609040205080304" pitchFamily="17" charset="-128"/>
            </a:endParaRPr>
          </a:p>
          <a:p>
            <a:pPr eaLnBrk="1" hangingPunct="1"/>
            <a:r>
              <a:rPr lang="ja-JP" altLang="en-US" sz="1100" dirty="0" smtClean="0">
                <a:latin typeface="ＭＳ 明朝" panose="02020609040205080304" pitchFamily="17" charset="-128"/>
                <a:ea typeface="ＭＳ 明朝" panose="02020609040205080304" pitchFamily="17" charset="-128"/>
              </a:rPr>
              <a:t>現在、日本においてキャリアという用語は職務や職種と同じ意味合いで使われることが多く、昇進や昇格という意味を含めることがあります。</a:t>
            </a:r>
          </a:p>
          <a:p>
            <a:pPr eaLnBrk="1" hangingPunct="1"/>
            <a:endParaRPr lang="en-US" altLang="ja-JP" sz="1100" dirty="0" smtClean="0">
              <a:latin typeface="ＭＳ 明朝" panose="02020609040205080304" pitchFamily="17" charset="-128"/>
              <a:ea typeface="ＭＳ 明朝" panose="02020609040205080304" pitchFamily="17" charset="-128"/>
            </a:endParaRPr>
          </a:p>
          <a:p>
            <a:pPr eaLnBrk="1" hangingPunct="1"/>
            <a:r>
              <a:rPr lang="ja-JP" altLang="en-US" sz="1100" dirty="0" smtClean="0">
                <a:latin typeface="ＭＳ 明朝" panose="02020609040205080304" pitchFamily="17" charset="-128"/>
                <a:ea typeface="ＭＳ 明朝" panose="02020609040205080304" pitchFamily="17" charset="-128"/>
              </a:rPr>
              <a:t>これからのグループミーティングでは、キャリアという言葉を生き方も含めた広い意味で捉えて進めていきます。これまで自分はどのように働いてきたのか、どのような人生を歩みたいのか自分自身に問いかけていきます。</a:t>
            </a:r>
          </a:p>
          <a:p>
            <a:pPr eaLnBrk="1" hangingPunct="1"/>
            <a:endParaRPr lang="en-US" altLang="ja-JP" sz="1100" dirty="0" smtClean="0">
              <a:latin typeface="ＭＳ 明朝" panose="02020609040205080304" pitchFamily="17" charset="-128"/>
              <a:ea typeface="ＭＳ 明朝" panose="02020609040205080304" pitchFamily="17" charset="-128"/>
            </a:endParaRPr>
          </a:p>
          <a:p>
            <a:pPr eaLnBrk="1" hangingPunct="1"/>
            <a:r>
              <a:rPr lang="ja-JP" altLang="en-US" sz="1100" dirty="0" smtClean="0">
                <a:latin typeface="ＭＳ 明朝" panose="02020609040205080304" pitchFamily="17" charset="-128"/>
                <a:ea typeface="ＭＳ 明朝" panose="02020609040205080304" pitchFamily="17" charset="-128"/>
              </a:rPr>
              <a:t>キャリアには「自分軸」「環境軸」「時間軸」の３つの軸があります。この３つの軸は相互に影響し合っています。環境を変えること、時間の流れが進むことで自分自身が変化することがあります。また自分自身が変化することで環境が変化すること、「過去」や「未来」に対する時間に関する感覚が変化することが考えられます。</a:t>
            </a:r>
          </a:p>
          <a:p>
            <a:pPr eaLnBrk="1" hangingPunct="1"/>
            <a:endParaRPr lang="en-US" altLang="ja-JP" sz="1100" dirty="0" smtClean="0">
              <a:latin typeface="ＭＳ 明朝" panose="02020609040205080304" pitchFamily="17" charset="-128"/>
              <a:ea typeface="ＭＳ 明朝" panose="02020609040205080304" pitchFamily="17"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noTextEdit="1"/>
          </p:cNvSpPr>
          <p:nvPr>
            <p:ph type="sldImg"/>
          </p:nvPr>
        </p:nvSpPr>
        <p:spPr>
          <a:ln/>
        </p:spPr>
      </p:sp>
      <p:sp>
        <p:nvSpPr>
          <p:cNvPr id="3" name="ノート プレースホルダ 2"/>
          <p:cNvSpPr>
            <a:spLocks noGrp="1"/>
          </p:cNvSpPr>
          <p:nvPr>
            <p:ph type="body" idx="1"/>
          </p:nvPr>
        </p:nvSpPr>
        <p:spPr/>
        <p:txBody>
          <a:bodyPr>
            <a:normAutofit lnSpcReduction="10000"/>
          </a:bodyPr>
          <a:lstStyle/>
          <a:p>
            <a:pPr eaLnBrk="1" hangingPunct="1">
              <a:defRPr/>
            </a:pPr>
            <a:r>
              <a:rPr lang="ja-JP" altLang="en-US" sz="1050" dirty="0" smtClean="0">
                <a:latin typeface="ＭＳ 明朝" panose="02020609040205080304" pitchFamily="17" charset="-128"/>
                <a:ea typeface="ＭＳ 明朝" panose="02020609040205080304" pitchFamily="17" charset="-128"/>
              </a:rPr>
              <a:t>休職中の今、キャリアを見つめ直す意味は何でしょうか。</a:t>
            </a:r>
            <a:endParaRPr lang="en-US" altLang="ja-JP" sz="1050" dirty="0" smtClean="0">
              <a:latin typeface="ＭＳ 明朝" panose="02020609040205080304" pitchFamily="17" charset="-128"/>
              <a:ea typeface="ＭＳ 明朝" panose="02020609040205080304" pitchFamily="17" charset="-128"/>
            </a:endParaRPr>
          </a:p>
          <a:p>
            <a:pPr eaLnBrk="1" hangingPunct="1">
              <a:defRPr/>
            </a:pPr>
            <a:endParaRPr lang="en-US" altLang="ja-JP" sz="1050" dirty="0" smtClean="0">
              <a:latin typeface="ＭＳ 明朝" panose="02020609040205080304" pitchFamily="17" charset="-128"/>
              <a:ea typeface="ＭＳ 明朝" panose="02020609040205080304" pitchFamily="17" charset="-128"/>
            </a:endParaRPr>
          </a:p>
          <a:p>
            <a:pPr eaLnBrk="1" hangingPunct="1">
              <a:defRPr/>
            </a:pPr>
            <a:r>
              <a:rPr lang="ja-JP" altLang="en-US" sz="1050" dirty="0" smtClean="0">
                <a:latin typeface="ＭＳ 明朝" panose="02020609040205080304" pitchFamily="17" charset="-128"/>
                <a:ea typeface="ＭＳ 明朝" panose="02020609040205080304" pitchFamily="17" charset="-128"/>
              </a:rPr>
              <a:t>皆さんは、休職したことで自分に対する自信を失ってしまったり、会社に迷惑をかけて申し訳ないと考えて自分を責めてしまうことはありませんか？ </a:t>
            </a:r>
            <a:endParaRPr lang="en-US" altLang="ja-JP" sz="1050" dirty="0" smtClean="0">
              <a:latin typeface="ＭＳ 明朝" panose="02020609040205080304" pitchFamily="17" charset="-128"/>
              <a:ea typeface="ＭＳ 明朝" panose="02020609040205080304" pitchFamily="17" charset="-128"/>
            </a:endParaRPr>
          </a:p>
          <a:p>
            <a:pPr eaLnBrk="1" hangingPunct="1">
              <a:defRPr/>
            </a:pPr>
            <a:r>
              <a:rPr lang="ja-JP" altLang="en-US" sz="1050" dirty="0" smtClean="0">
                <a:latin typeface="ＭＳ 明朝" panose="02020609040205080304" pitchFamily="17" charset="-128"/>
                <a:ea typeface="ＭＳ 明朝" panose="02020609040205080304" pitchFamily="17" charset="-128"/>
              </a:rPr>
              <a:t>こうした考えは、休職中の方の多くに見られるもので、不安や葛藤の元となります。</a:t>
            </a:r>
            <a:endParaRPr lang="en-US" altLang="ja-JP" sz="1050" dirty="0" smtClean="0">
              <a:latin typeface="ＭＳ 明朝" panose="02020609040205080304" pitchFamily="17" charset="-128"/>
              <a:ea typeface="ＭＳ 明朝" panose="02020609040205080304" pitchFamily="17" charset="-128"/>
            </a:endParaRPr>
          </a:p>
          <a:p>
            <a:pPr eaLnBrk="1" hangingPunct="1">
              <a:defRPr/>
            </a:pPr>
            <a:endParaRPr lang="ja-JP" altLang="en-US" sz="1050" dirty="0" smtClean="0">
              <a:latin typeface="ＭＳ 明朝" panose="02020609040205080304" pitchFamily="17" charset="-128"/>
              <a:ea typeface="ＭＳ 明朝" panose="02020609040205080304" pitchFamily="17" charset="-128"/>
            </a:endParaRPr>
          </a:p>
          <a:p>
            <a:pPr eaLnBrk="1" hangingPunct="1">
              <a:defRPr/>
            </a:pPr>
            <a:r>
              <a:rPr lang="ja-JP" altLang="en-US" sz="1050" dirty="0" smtClean="0">
                <a:latin typeface="ＭＳ 明朝" panose="02020609040205080304" pitchFamily="17" charset="-128"/>
                <a:ea typeface="ＭＳ 明朝" panose="02020609040205080304" pitchFamily="17" charset="-128"/>
              </a:rPr>
              <a:t>これらの不安や葛藤への対処策を整理するためには、自分の病気について理解を深め、認知行動療法やストレス対処方法を学ぶと同時に、これまでのキャリアを振り返り、今後のキャリアについて検討することが有効です。</a:t>
            </a:r>
          </a:p>
        </p:txBody>
      </p:sp>
      <p:sp>
        <p:nvSpPr>
          <p:cNvPr id="39940" name="スライド番号プレースホルダ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2025" eaLnBrk="0" hangingPunct="0">
              <a:defRPr kumimoji="1">
                <a:solidFill>
                  <a:schemeClr val="tx1"/>
                </a:solidFill>
                <a:latin typeface="Arial" charset="0"/>
                <a:ea typeface="ＭＳ Ｐゴシック" charset="-128"/>
              </a:defRPr>
            </a:lvl1pPr>
            <a:lvl2pPr marL="742950" indent="-285750" defTabSz="962025" eaLnBrk="0" hangingPunct="0">
              <a:defRPr kumimoji="1">
                <a:solidFill>
                  <a:schemeClr val="tx1"/>
                </a:solidFill>
                <a:latin typeface="Arial" charset="0"/>
                <a:ea typeface="ＭＳ Ｐゴシック" charset="-128"/>
              </a:defRPr>
            </a:lvl2pPr>
            <a:lvl3pPr marL="1143000" indent="-228600" defTabSz="962025" eaLnBrk="0" hangingPunct="0">
              <a:defRPr kumimoji="1">
                <a:solidFill>
                  <a:schemeClr val="tx1"/>
                </a:solidFill>
                <a:latin typeface="Arial" charset="0"/>
                <a:ea typeface="ＭＳ Ｐゴシック" charset="-128"/>
              </a:defRPr>
            </a:lvl3pPr>
            <a:lvl4pPr marL="1600200" indent="-228600" defTabSz="962025" eaLnBrk="0" hangingPunct="0">
              <a:defRPr kumimoji="1">
                <a:solidFill>
                  <a:schemeClr val="tx1"/>
                </a:solidFill>
                <a:latin typeface="Arial" charset="0"/>
                <a:ea typeface="ＭＳ Ｐゴシック" charset="-128"/>
              </a:defRPr>
            </a:lvl4pPr>
            <a:lvl5pPr marL="2057400" indent="-228600" defTabSz="962025" eaLnBrk="0" hangingPunct="0">
              <a:defRPr kumimoji="1">
                <a:solidFill>
                  <a:schemeClr val="tx1"/>
                </a:solidFill>
                <a:latin typeface="Arial" charset="0"/>
                <a:ea typeface="ＭＳ Ｐゴシック" charset="-128"/>
              </a:defRPr>
            </a:lvl5pPr>
            <a:lvl6pPr marL="2514600" indent="-228600" algn="ctr" defTabSz="962025"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defTabSz="962025"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defTabSz="962025"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defTabSz="962025"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857C6158-F778-4E99-BC28-732F76F2BFCE}" type="slidenum">
              <a:rPr lang="ja-JP" altLang="en-US" smtClean="0">
                <a:latin typeface="Times New Roman" pitchFamily="18" charset="0"/>
              </a:rPr>
              <a:pPr eaLnBrk="1" hangingPunct="1"/>
              <a:t>4</a:t>
            </a:fld>
            <a:endParaRPr lang="en-US" altLang="ja-JP" smtClean="0">
              <a:latin typeface="Times New Roman" pitchFamily="18" charset="0"/>
            </a:endParaRPr>
          </a:p>
        </p:txBody>
      </p:sp>
      <p:sp>
        <p:nvSpPr>
          <p:cNvPr id="39941" name="日付プレースホルダー 4"/>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2025" eaLnBrk="0" hangingPunct="0">
              <a:defRPr kumimoji="1">
                <a:solidFill>
                  <a:schemeClr val="tx1"/>
                </a:solidFill>
                <a:latin typeface="Arial" charset="0"/>
                <a:ea typeface="ＭＳ Ｐゴシック" charset="-128"/>
              </a:defRPr>
            </a:lvl1pPr>
            <a:lvl2pPr marL="742950" indent="-285750" defTabSz="962025" eaLnBrk="0" hangingPunct="0">
              <a:defRPr kumimoji="1">
                <a:solidFill>
                  <a:schemeClr val="tx1"/>
                </a:solidFill>
                <a:latin typeface="Arial" charset="0"/>
                <a:ea typeface="ＭＳ Ｐゴシック" charset="-128"/>
              </a:defRPr>
            </a:lvl2pPr>
            <a:lvl3pPr marL="1143000" indent="-228600" defTabSz="962025" eaLnBrk="0" hangingPunct="0">
              <a:defRPr kumimoji="1">
                <a:solidFill>
                  <a:schemeClr val="tx1"/>
                </a:solidFill>
                <a:latin typeface="Arial" charset="0"/>
                <a:ea typeface="ＭＳ Ｐゴシック" charset="-128"/>
              </a:defRPr>
            </a:lvl3pPr>
            <a:lvl4pPr marL="1600200" indent="-228600" defTabSz="962025" eaLnBrk="0" hangingPunct="0">
              <a:defRPr kumimoji="1">
                <a:solidFill>
                  <a:schemeClr val="tx1"/>
                </a:solidFill>
                <a:latin typeface="Arial" charset="0"/>
                <a:ea typeface="ＭＳ Ｐゴシック" charset="-128"/>
              </a:defRPr>
            </a:lvl4pPr>
            <a:lvl5pPr marL="2057400" indent="-228600" defTabSz="962025" eaLnBrk="0" hangingPunct="0">
              <a:defRPr kumimoji="1">
                <a:solidFill>
                  <a:schemeClr val="tx1"/>
                </a:solidFill>
                <a:latin typeface="Arial" charset="0"/>
                <a:ea typeface="ＭＳ Ｐゴシック" charset="-128"/>
              </a:defRPr>
            </a:lvl5pPr>
            <a:lvl6pPr marL="2514600" indent="-228600" algn="ctr" defTabSz="962025"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defTabSz="962025"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defTabSz="962025"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defTabSz="962025"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en-US" altLang="ja-JP" smtClean="0">
              <a:latin typeface="Times New Roman" pitchFamily="18" charset="0"/>
            </a:endParaRPr>
          </a:p>
        </p:txBody>
      </p:sp>
      <p:sp>
        <p:nvSpPr>
          <p:cNvPr id="39942" name="フッター プレースホルダー 5"/>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2025" eaLnBrk="0" hangingPunct="0">
              <a:defRPr kumimoji="1">
                <a:solidFill>
                  <a:schemeClr val="tx1"/>
                </a:solidFill>
                <a:latin typeface="Arial" charset="0"/>
                <a:ea typeface="ＭＳ Ｐゴシック" charset="-128"/>
              </a:defRPr>
            </a:lvl1pPr>
            <a:lvl2pPr marL="742950" indent="-285750" defTabSz="962025" eaLnBrk="0" hangingPunct="0">
              <a:defRPr kumimoji="1">
                <a:solidFill>
                  <a:schemeClr val="tx1"/>
                </a:solidFill>
                <a:latin typeface="Arial" charset="0"/>
                <a:ea typeface="ＭＳ Ｐゴシック" charset="-128"/>
              </a:defRPr>
            </a:lvl2pPr>
            <a:lvl3pPr marL="1143000" indent="-228600" defTabSz="962025" eaLnBrk="0" hangingPunct="0">
              <a:defRPr kumimoji="1">
                <a:solidFill>
                  <a:schemeClr val="tx1"/>
                </a:solidFill>
                <a:latin typeface="Arial" charset="0"/>
                <a:ea typeface="ＭＳ Ｐゴシック" charset="-128"/>
              </a:defRPr>
            </a:lvl3pPr>
            <a:lvl4pPr marL="1600200" indent="-228600" defTabSz="962025" eaLnBrk="0" hangingPunct="0">
              <a:defRPr kumimoji="1">
                <a:solidFill>
                  <a:schemeClr val="tx1"/>
                </a:solidFill>
                <a:latin typeface="Arial" charset="0"/>
                <a:ea typeface="ＭＳ Ｐゴシック" charset="-128"/>
              </a:defRPr>
            </a:lvl4pPr>
            <a:lvl5pPr marL="2057400" indent="-228600" defTabSz="962025" eaLnBrk="0" hangingPunct="0">
              <a:defRPr kumimoji="1">
                <a:solidFill>
                  <a:schemeClr val="tx1"/>
                </a:solidFill>
                <a:latin typeface="Arial" charset="0"/>
                <a:ea typeface="ＭＳ Ｐゴシック" charset="-128"/>
              </a:defRPr>
            </a:lvl5pPr>
            <a:lvl6pPr marL="2514600" indent="-228600" algn="ctr" defTabSz="962025"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defTabSz="962025"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defTabSz="962025"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defTabSz="962025"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en-US" altLang="ja-JP"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5557F513-3610-49D3-B736-E3FBEC60798F}" type="slidenum">
              <a:rPr lang="en-US" altLang="ja-JP" smtClean="0">
                <a:latin typeface="Times New Roman" pitchFamily="18" charset="0"/>
              </a:rPr>
              <a:pPr eaLnBrk="1" hangingPunct="1"/>
              <a:t>5</a:t>
            </a:fld>
            <a:endParaRPr lang="en-US" altLang="ja-JP" smtClean="0">
              <a:latin typeface="Times New Roman"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r>
              <a:rPr lang="ja-JP" altLang="en-US" sz="1050" dirty="0" smtClean="0">
                <a:latin typeface="ＭＳ 明朝" panose="02020609040205080304" pitchFamily="17" charset="-128"/>
                <a:ea typeface="ＭＳ 明朝" panose="02020609040205080304" pitchFamily="17" charset="-128"/>
              </a:rPr>
              <a:t>ここで、キャリアを考える際に参考になる、転機（トランジション）という考え方を紹介します。転機とは、「個人が特に大きく変化する時」のことです。</a:t>
            </a:r>
            <a:endParaRPr lang="en-US" altLang="ja-JP" sz="1050" dirty="0" smtClean="0">
              <a:latin typeface="ＭＳ 明朝" panose="02020609040205080304" pitchFamily="17" charset="-128"/>
              <a:ea typeface="ＭＳ 明朝" panose="02020609040205080304" pitchFamily="17" charset="-128"/>
            </a:endParaRPr>
          </a:p>
          <a:p>
            <a:pPr eaLnBrk="1" hangingPunct="1"/>
            <a:endParaRPr lang="en-US" altLang="ja-JP" sz="1050" dirty="0" smtClean="0">
              <a:latin typeface="ＭＳ 明朝" panose="02020609040205080304" pitchFamily="17" charset="-128"/>
              <a:ea typeface="ＭＳ 明朝" panose="02020609040205080304" pitchFamily="17" charset="-128"/>
            </a:endParaRPr>
          </a:p>
          <a:p>
            <a:pPr eaLnBrk="1" hangingPunct="1"/>
            <a:r>
              <a:rPr lang="ja-JP" altLang="en-US" sz="1050" dirty="0" smtClean="0">
                <a:latin typeface="ＭＳ 明朝" panose="02020609040205080304" pitchFamily="17" charset="-128"/>
                <a:ea typeface="ＭＳ 明朝" panose="02020609040205080304" pitchFamily="17" charset="-128"/>
              </a:rPr>
              <a:t>転機には「予測していた転機」「予測していなかった転機」「期待していたものが起こらなかった転機」の３つのタイプがあります。休職は、多くの人にとって予測していなかった転機であり、個々の役割、人間関係、日常生活、自分や世の中に対する考え方に大きな影響を与えるものです。</a:t>
            </a:r>
          </a:p>
          <a:p>
            <a:pPr eaLnBrk="1" hangingPunct="1"/>
            <a:endParaRPr lang="en-US" altLang="ja-JP" sz="1050" dirty="0" smtClean="0">
              <a:latin typeface="ＭＳ 明朝" panose="02020609040205080304" pitchFamily="17" charset="-128"/>
              <a:ea typeface="ＭＳ 明朝" panose="02020609040205080304" pitchFamily="17" charset="-128"/>
            </a:endParaRPr>
          </a:p>
          <a:p>
            <a:pPr eaLnBrk="1" hangingPunct="1"/>
            <a:r>
              <a:rPr lang="ja-JP" altLang="en-US" sz="1050" dirty="0" smtClean="0">
                <a:latin typeface="ＭＳ 明朝" panose="02020609040205080304" pitchFamily="17" charset="-128"/>
                <a:ea typeface="ＭＳ 明朝" panose="02020609040205080304" pitchFamily="17" charset="-128"/>
              </a:rPr>
              <a:t>転機への対処として、「状況」「自分自身」「周囲の援助」「戦略」の４つのリソースを吟味し、対処に活用できるリソースと脆弱なリソースを明らかにすることが重要です。</a:t>
            </a:r>
          </a:p>
          <a:p>
            <a:pPr eaLnBrk="1" hangingPunct="1"/>
            <a:r>
              <a:rPr lang="ja-JP" altLang="en-US" sz="1050" dirty="0" smtClean="0">
                <a:latin typeface="ＭＳ 明朝" panose="02020609040205080304" pitchFamily="17" charset="-128"/>
                <a:ea typeface="ＭＳ 明朝" panose="02020609040205080304" pitchFamily="17" charset="-128"/>
              </a:rPr>
              <a:t>転機そのものはコントロールできないものですが、自分の資源を有効に用いることで転機の扱い方をコントロールすることができます。</a:t>
            </a:r>
          </a:p>
          <a:p>
            <a:pPr eaLnBrk="1" hangingPunct="1"/>
            <a:endParaRPr lang="en-US" altLang="ja-JP" sz="1100" dirty="0" smtClean="0">
              <a:latin typeface="ＭＳ 明朝" panose="02020609040205080304" pitchFamily="17" charset="-128"/>
              <a:ea typeface="ＭＳ 明朝" panose="02020609040205080304" pitchFamily="17"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3F77BC39-DEA5-4BAA-AA29-B99A1806091B}" type="slidenum">
              <a:rPr lang="en-US" altLang="ja-JP" smtClean="0">
                <a:latin typeface="Times New Roman" pitchFamily="18" charset="0"/>
              </a:rPr>
              <a:pPr eaLnBrk="1" hangingPunct="1"/>
              <a:t>6</a:t>
            </a:fld>
            <a:endParaRPr lang="en-US" altLang="ja-JP" smtClean="0">
              <a:latin typeface="Times New Roman" pitchFamily="18"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r>
              <a:rPr lang="ja-JP" altLang="en-US" sz="1050" dirty="0" smtClean="0">
                <a:latin typeface="ＭＳ 明朝" panose="02020609040205080304" pitchFamily="17" charset="-128"/>
                <a:ea typeface="ＭＳ 明朝" panose="02020609040205080304" pitchFamily="17" charset="-128"/>
              </a:rPr>
              <a:t>これは、休職から復職への転機のプロセスを示しています。</a:t>
            </a:r>
            <a:endParaRPr lang="en-US" altLang="ja-JP" sz="1050" dirty="0" smtClean="0">
              <a:latin typeface="ＭＳ 明朝" panose="02020609040205080304" pitchFamily="17" charset="-128"/>
              <a:ea typeface="ＭＳ 明朝" panose="02020609040205080304" pitchFamily="17" charset="-128"/>
            </a:endParaRPr>
          </a:p>
          <a:p>
            <a:pPr eaLnBrk="1" hangingPunct="1"/>
            <a:endParaRPr lang="en-US" altLang="ja-JP" sz="1050" dirty="0" smtClean="0">
              <a:latin typeface="ＭＳ 明朝" panose="02020609040205080304" pitchFamily="17" charset="-128"/>
              <a:ea typeface="ＭＳ 明朝" panose="02020609040205080304" pitchFamily="17" charset="-128"/>
            </a:endParaRPr>
          </a:p>
          <a:p>
            <a:pPr eaLnBrk="1" hangingPunct="1"/>
            <a:r>
              <a:rPr lang="ja-JP" altLang="en-US" sz="1050" dirty="0" smtClean="0">
                <a:latin typeface="ＭＳ 明朝" panose="02020609040205080304" pitchFamily="17" charset="-128"/>
                <a:ea typeface="ＭＳ 明朝" panose="02020609040205080304" pitchFamily="17" charset="-128"/>
              </a:rPr>
              <a:t>転機は、「何かが終わる時期」「混乱や苦悩の時期」「新しい始まりの時期」の３つの段階で展開します。</a:t>
            </a:r>
          </a:p>
          <a:p>
            <a:pPr eaLnBrk="1" hangingPunct="1"/>
            <a:endParaRPr lang="en-US" altLang="ja-JP" sz="1050" dirty="0" smtClean="0">
              <a:latin typeface="ＭＳ 明朝" panose="02020609040205080304" pitchFamily="17" charset="-128"/>
              <a:ea typeface="ＭＳ 明朝" panose="02020609040205080304" pitchFamily="17" charset="-128"/>
            </a:endParaRPr>
          </a:p>
          <a:p>
            <a:pPr eaLnBrk="1" hangingPunct="1"/>
            <a:r>
              <a:rPr lang="ja-JP" altLang="en-US" sz="1050" dirty="0" smtClean="0">
                <a:latin typeface="ＭＳ 明朝" panose="02020609040205080304" pitchFamily="17" charset="-128"/>
                <a:ea typeface="ＭＳ 明朝" panose="02020609040205080304" pitchFamily="17" charset="-128"/>
              </a:rPr>
              <a:t>「何かが終わる時期」は、これまでの関係や役割から離れる時期です。当初は、自分がメンタル不調に陥ったことや、休職せざるを得ないことを受け入れられなかった人もいると思います。これを受け入れられるようになって初めて、休職の本来の目的である「仕事を休んで休養をとる」ことができるようになります。</a:t>
            </a:r>
          </a:p>
          <a:p>
            <a:pPr eaLnBrk="1" hangingPunct="1"/>
            <a:endParaRPr lang="en-US" altLang="ja-JP" sz="1050" dirty="0" smtClean="0">
              <a:latin typeface="ＭＳ 明朝" panose="02020609040205080304" pitchFamily="17" charset="-128"/>
              <a:ea typeface="ＭＳ 明朝" panose="02020609040205080304" pitchFamily="17" charset="-128"/>
            </a:endParaRPr>
          </a:p>
          <a:p>
            <a:pPr eaLnBrk="1" hangingPunct="1"/>
            <a:r>
              <a:rPr lang="ja-JP" altLang="en-US" sz="1050" dirty="0" smtClean="0">
                <a:latin typeface="ＭＳ 明朝" panose="02020609040205080304" pitchFamily="17" charset="-128"/>
                <a:ea typeface="ＭＳ 明朝" panose="02020609040205080304" pitchFamily="17" charset="-128"/>
              </a:rPr>
              <a:t>「混乱や苦悩の時期」は、一時的な喪失状態に耐える段階です。この時期に「休職原因」「これまで困難にどう対処してきたか」「これまでの人生の節目にどのような意思決定をしてきたか」「人生において大事にしている価値観は何か」「自分が本当にやりたいことは何か」について考えておくことで、次の段階である「新しい始まりの時期」に移行していくことができます。</a:t>
            </a:r>
          </a:p>
          <a:p>
            <a:pPr eaLnBrk="1" hangingPunct="1"/>
            <a:endParaRPr lang="en-US" altLang="ja-JP" sz="1050" dirty="0" smtClean="0">
              <a:latin typeface="ＭＳ 明朝" panose="02020609040205080304" pitchFamily="17" charset="-128"/>
              <a:ea typeface="ＭＳ 明朝" panose="02020609040205080304" pitchFamily="17" charset="-128"/>
            </a:endParaRPr>
          </a:p>
          <a:p>
            <a:pPr eaLnBrk="1" hangingPunct="1"/>
            <a:r>
              <a:rPr lang="ja-JP" altLang="en-US" sz="1050" dirty="0" smtClean="0">
                <a:latin typeface="ＭＳ 明朝" panose="02020609040205080304" pitchFamily="17" charset="-128"/>
                <a:ea typeface="ＭＳ 明朝" panose="02020609040205080304" pitchFamily="17" charset="-128"/>
              </a:rPr>
              <a:t>「新しい始まりの時期」は、新しく生まれ変わって船出できる段階です。この時期は、混乱や苦悩の時期で検討したことを元に、これまでのアイデンティティとこれからのアイデンティティを統合し、新しい船出に向けて自信を取り戻し、復職に向けた具体的な準備を進めていくことになります。</a:t>
            </a:r>
          </a:p>
          <a:p>
            <a:pPr eaLnBrk="1" hangingPunct="1"/>
            <a:endParaRPr lang="en-US" altLang="ja-JP" sz="1050" dirty="0" smtClean="0">
              <a:latin typeface="ＭＳ 明朝" panose="02020609040205080304" pitchFamily="17" charset="-128"/>
              <a:ea typeface="ＭＳ 明朝" panose="02020609040205080304" pitchFamily="17" charset="-128"/>
            </a:endParaRPr>
          </a:p>
          <a:p>
            <a:pPr eaLnBrk="1" hangingPunct="1"/>
            <a:r>
              <a:rPr lang="ja-JP" altLang="en-US" sz="1050" dirty="0" smtClean="0">
                <a:latin typeface="ＭＳ 明朝" panose="02020609040205080304" pitchFamily="17" charset="-128"/>
                <a:ea typeface="ＭＳ 明朝" panose="02020609040205080304" pitchFamily="17" charset="-128"/>
              </a:rPr>
              <a:t>キャリアを考える時に、大きな転機であればあるほど途方にくれたり、宙ぶらりんな感覚になったりすることがあると思いますが、新たな始まりに向けてしっかりと気持ちの準備をすることが重要です。</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050" dirty="0" smtClean="0">
                <a:latin typeface="ＭＳ 明朝" panose="02020609040205080304" pitchFamily="17" charset="-128"/>
                <a:ea typeface="ＭＳ 明朝" panose="02020609040205080304" pitchFamily="17" charset="-128"/>
              </a:rPr>
              <a:t>うつ病による休職者は、２つの意味でキャリアに関わる問題があると言われています。うつ病の原因としてのキャリアの問題と、復職後のキャリアの問題です。</a:t>
            </a:r>
            <a:endParaRPr kumimoji="1" lang="en-US" altLang="ja-JP" sz="1050" dirty="0" smtClean="0">
              <a:latin typeface="ＭＳ 明朝" panose="02020609040205080304" pitchFamily="17" charset="-128"/>
              <a:ea typeface="ＭＳ 明朝" panose="02020609040205080304" pitchFamily="17" charset="-128"/>
            </a:endParaRPr>
          </a:p>
          <a:p>
            <a:endParaRPr kumimoji="1" lang="en-US" altLang="ja-JP" sz="1050" dirty="0" smtClean="0">
              <a:latin typeface="ＭＳ 明朝" panose="02020609040205080304" pitchFamily="17" charset="-128"/>
              <a:ea typeface="ＭＳ 明朝" panose="02020609040205080304" pitchFamily="17" charset="-128"/>
            </a:endParaRPr>
          </a:p>
          <a:p>
            <a:r>
              <a:rPr kumimoji="1" lang="ja-JP" altLang="en-US" sz="1050" dirty="0" smtClean="0">
                <a:latin typeface="ＭＳ 明朝" panose="02020609040205080304" pitchFamily="17" charset="-128"/>
                <a:ea typeface="ＭＳ 明朝" panose="02020609040205080304" pitchFamily="17" charset="-128"/>
              </a:rPr>
              <a:t>職業生活を送る上では、役割に変化が生じた際に、負担がかかりやすく、うつ病を発症しやすくなると言われています。全てを同じようにこなそうとするのではなく、変化に応じて役割のバランスを考えることが大切になります。</a:t>
            </a:r>
          </a:p>
          <a:p>
            <a:endParaRPr kumimoji="1" lang="en-US" altLang="ja-JP" sz="1050" dirty="0" smtClean="0">
              <a:latin typeface="ＭＳ 明朝" panose="02020609040205080304" pitchFamily="17" charset="-128"/>
              <a:ea typeface="ＭＳ 明朝" panose="02020609040205080304" pitchFamily="17" charset="-128"/>
            </a:endParaRPr>
          </a:p>
          <a:p>
            <a:r>
              <a:rPr kumimoji="1" lang="ja-JP" altLang="en-US" sz="1050" dirty="0" smtClean="0">
                <a:latin typeface="ＭＳ 明朝" panose="02020609040205080304" pitchFamily="17" charset="-128"/>
                <a:ea typeface="ＭＳ 明朝" panose="02020609040205080304" pitchFamily="17" charset="-128"/>
              </a:rPr>
              <a:t>復職後に安定して働くためには、自分が病気を発症した要因の一つにキャリアの問題があったかどうかという点と、どういった仕事にどのように戻るのか、今後どのような働き方をすればうつ病を再発しないか、といったキャリアプランを考える点の双方を整理しておく必要があります。</a:t>
            </a:r>
          </a:p>
        </p:txBody>
      </p:sp>
      <p:sp>
        <p:nvSpPr>
          <p:cNvPr id="4" name="スライド番号プレースホルダー 3"/>
          <p:cNvSpPr>
            <a:spLocks noGrp="1"/>
          </p:cNvSpPr>
          <p:nvPr>
            <p:ph type="sldNum" sz="quarter" idx="10"/>
          </p:nvPr>
        </p:nvSpPr>
        <p:spPr/>
        <p:txBody>
          <a:bodyPr/>
          <a:lstStyle/>
          <a:p>
            <a:fld id="{CD88DB9B-14BD-48D9-8F48-2AF88F55469E}" type="slidenum">
              <a:rPr kumimoji="1" lang="ja-JP" altLang="en-US" smtClean="0"/>
              <a:t>7</a:t>
            </a:fld>
            <a:endParaRPr kumimoji="1" lang="ja-JP" altLang="en-US"/>
          </a:p>
        </p:txBody>
      </p:sp>
    </p:spTree>
    <p:extLst>
      <p:ext uri="{BB962C8B-B14F-4D97-AF65-F5344CB8AC3E}">
        <p14:creationId xmlns:p14="http://schemas.microsoft.com/office/powerpoint/2010/main" val="17224415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F3BD604A-CB06-49D4-8667-43DDB22EE458}" type="slidenum">
              <a:rPr lang="en-US" altLang="ja-JP" smtClean="0">
                <a:latin typeface="Times New Roman" pitchFamily="18" charset="0"/>
              </a:rPr>
              <a:pPr eaLnBrk="1" hangingPunct="1"/>
              <a:t>8</a:t>
            </a:fld>
            <a:endParaRPr lang="en-US" altLang="ja-JP" smtClean="0">
              <a:latin typeface="Times New Roman" pitchFamily="18"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xfrm>
            <a:off x="908050" y="4721225"/>
            <a:ext cx="4968875" cy="4889500"/>
          </a:xfrm>
          <a:noFill/>
        </p:spPr>
        <p:txBody>
          <a:bodyPr/>
          <a:lstStyle/>
          <a:p>
            <a:pPr eaLnBrk="1" hangingPunct="1"/>
            <a:r>
              <a:rPr lang="ja-JP" altLang="en-US" sz="1050" dirty="0" smtClean="0">
                <a:latin typeface="ＭＳ 明朝" panose="02020609040205080304" pitchFamily="17" charset="-128"/>
                <a:ea typeface="ＭＳ 明朝" panose="02020609040205080304" pitchFamily="17" charset="-128"/>
              </a:rPr>
              <a:t>キャリア講習の内容や進め方について説明します</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050" dirty="0" smtClean="0">
                <a:latin typeface="ＭＳ 明朝" panose="02020609040205080304" pitchFamily="17" charset="-128"/>
                <a:ea typeface="ＭＳ 明朝" panose="02020609040205080304" pitchFamily="17" charset="-128"/>
              </a:rPr>
              <a:t>キャリア講習は全４回の講座で構成しています。</a:t>
            </a:r>
            <a:endParaRPr kumimoji="1" lang="en-US" altLang="ja-JP" sz="1050" dirty="0" smtClean="0">
              <a:latin typeface="ＭＳ 明朝" panose="02020609040205080304" pitchFamily="17" charset="-128"/>
              <a:ea typeface="ＭＳ 明朝" panose="02020609040205080304" pitchFamily="17" charset="-128"/>
            </a:endParaRPr>
          </a:p>
          <a:p>
            <a:endParaRPr kumimoji="1" lang="en-US" altLang="ja-JP" sz="1050" dirty="0" smtClean="0">
              <a:latin typeface="ＭＳ 明朝" panose="02020609040205080304" pitchFamily="17" charset="-128"/>
              <a:ea typeface="ＭＳ 明朝" panose="02020609040205080304" pitchFamily="17" charset="-128"/>
            </a:endParaRPr>
          </a:p>
          <a:p>
            <a:r>
              <a:rPr kumimoji="1" lang="ja-JP" altLang="en-US" sz="1050" dirty="0" smtClean="0">
                <a:latin typeface="ＭＳ 明朝" panose="02020609040205080304" pitchFamily="17" charset="-128"/>
                <a:ea typeface="ＭＳ 明朝" panose="02020609040205080304" pitchFamily="17" charset="-128"/>
              </a:rPr>
              <a:t>第１回と第２回は自分自身について振り返ります。第３回と第４回は自分を取り巻く周囲との関係を振り返ります。そして最後にまとめを行います。</a:t>
            </a:r>
            <a:endParaRPr kumimoji="1" lang="ja-JP" altLang="en-US" sz="1050"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CD88DB9B-14BD-48D9-8F48-2AF88F55469E}" type="slidenum">
              <a:rPr kumimoji="1" lang="ja-JP" altLang="en-US" smtClean="0"/>
              <a:t>9</a:t>
            </a:fld>
            <a:endParaRPr kumimoji="1" lang="ja-JP" altLang="en-US"/>
          </a:p>
        </p:txBody>
      </p:sp>
    </p:spTree>
    <p:extLst>
      <p:ext uri="{BB962C8B-B14F-4D97-AF65-F5344CB8AC3E}">
        <p14:creationId xmlns:p14="http://schemas.microsoft.com/office/powerpoint/2010/main" val="2625587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7AC8464-7799-4703-BC4F-C27CA02F46B0}" type="datetimeFigureOut">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2552404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AC8464-7799-4703-BC4F-C27CA02F46B0}" type="datetimeFigureOut">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1111849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AC8464-7799-4703-BC4F-C27CA02F46B0}" type="datetimeFigureOut">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2584094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2" name="スライド番号プレースホルダー 9"/>
          <p:cNvSpPr>
            <a:spLocks noGrp="1"/>
          </p:cNvSpPr>
          <p:nvPr>
            <p:ph type="sldNum" sz="quarter" idx="10"/>
          </p:nvPr>
        </p:nvSpPr>
        <p:spPr/>
        <p:txBody>
          <a:bodyPr/>
          <a:lstStyle>
            <a:lvl1pPr algn="ctr">
              <a:defRPr sz="1200">
                <a:solidFill>
                  <a:schemeClr val="tx1">
                    <a:tint val="75000"/>
                  </a:schemeClr>
                </a:solidFill>
              </a:defRPr>
            </a:lvl1pPr>
          </a:lstStyle>
          <a:p>
            <a:pPr>
              <a:defRPr/>
            </a:pPr>
            <a:fld id="{5D703E08-2B98-47DC-ABDF-AC567AC55514}" type="slidenum">
              <a:rPr lang="ja-JP" altLang="en-US"/>
              <a:pPr>
                <a:defRPr/>
              </a:pPr>
              <a:t>‹#›</a:t>
            </a:fld>
            <a:endParaRPr lang="ja-JP" altLang="en-US"/>
          </a:p>
        </p:txBody>
      </p:sp>
      <p:sp>
        <p:nvSpPr>
          <p:cNvPr id="3" name="フッター プレースホルダー 21"/>
          <p:cNvSpPr>
            <a:spLocks noGrp="1"/>
          </p:cNvSpPr>
          <p:nvPr>
            <p:ph type="ftr" sz="quarter" idx="11"/>
          </p:nvPr>
        </p:nvSpPr>
        <p:spPr/>
        <p:txBody>
          <a:bodyPr/>
          <a:lstStyle>
            <a:lvl1pPr algn="r">
              <a:defRPr sz="1200">
                <a:solidFill>
                  <a:schemeClr val="tx1">
                    <a:tint val="75000"/>
                  </a:schemeClr>
                </a:solidFill>
              </a:defRPr>
            </a:lvl1pPr>
          </a:lstStyle>
          <a:p>
            <a:pPr>
              <a:defRPr/>
            </a:pPr>
            <a:r>
              <a:rPr lang="en-US" altLang="ja-JP"/>
              <a:t>Copyright © 2011 Yutaka Ono All Rights Reserved.</a:t>
            </a:r>
            <a:endParaRPr lang="ja-JP" altLang="en-US" dirty="0"/>
          </a:p>
        </p:txBody>
      </p:sp>
    </p:spTree>
    <p:extLst>
      <p:ext uri="{BB962C8B-B14F-4D97-AF65-F5344CB8AC3E}">
        <p14:creationId xmlns:p14="http://schemas.microsoft.com/office/powerpoint/2010/main" val="3476246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AC8464-7799-4703-BC4F-C27CA02F46B0}" type="datetimeFigureOut">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1568507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7AC8464-7799-4703-BC4F-C27CA02F46B0}" type="datetimeFigureOut">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2866338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7AC8464-7799-4703-BC4F-C27CA02F46B0}" type="datetimeFigureOut">
              <a:rPr kumimoji="1" lang="ja-JP" altLang="en-US" smtClean="0"/>
              <a:t>2018/1/16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310364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7AC8464-7799-4703-BC4F-C27CA02F46B0}" type="datetimeFigureOut">
              <a:rPr kumimoji="1" lang="ja-JP" altLang="en-US" smtClean="0"/>
              <a:t>2018/1/16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3637703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7AC8464-7799-4703-BC4F-C27CA02F46B0}" type="datetimeFigureOut">
              <a:rPr kumimoji="1" lang="ja-JP" altLang="en-US" smtClean="0"/>
              <a:t>2018/1/16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2478202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7AC8464-7799-4703-BC4F-C27CA02F46B0}" type="datetimeFigureOut">
              <a:rPr kumimoji="1" lang="ja-JP" altLang="en-US" smtClean="0"/>
              <a:t>2018/1/16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2853878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AC8464-7799-4703-BC4F-C27CA02F46B0}" type="datetimeFigureOut">
              <a:rPr kumimoji="1" lang="ja-JP" altLang="en-US" smtClean="0"/>
              <a:t>2018/1/16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3298626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AC8464-7799-4703-BC4F-C27CA02F46B0}" type="datetimeFigureOut">
              <a:rPr kumimoji="1" lang="ja-JP" altLang="en-US" smtClean="0"/>
              <a:t>2018/1/16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883902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AC8464-7799-4703-BC4F-C27CA02F46B0}" type="datetimeFigureOut">
              <a:rPr kumimoji="1" lang="ja-JP" altLang="en-US" smtClean="0"/>
              <a:t>2018/1/16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2879629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txBox="1">
            <a:spLocks noChangeArrowheads="1"/>
          </p:cNvSpPr>
          <p:nvPr/>
        </p:nvSpPr>
        <p:spPr bwMode="auto">
          <a:xfrm>
            <a:off x="615950" y="1781175"/>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kumimoji="0" lang="ja-JP" altLang="en-US" sz="4400" b="1" dirty="0" smtClean="0"/>
              <a:t>オリエンテーション</a:t>
            </a:r>
            <a:endParaRPr kumimoji="0" lang="en-US" altLang="ja-JP" sz="4400" b="1" dirty="0" smtClean="0"/>
          </a:p>
          <a:p>
            <a:pPr algn="ctr" eaLnBrk="1" hangingPunct="1"/>
            <a:r>
              <a:rPr kumimoji="0" lang="ja-JP" altLang="en-US" sz="4400" b="1" dirty="0" smtClean="0"/>
              <a:t>「キャリア講習」</a:t>
            </a:r>
            <a:endParaRPr kumimoji="0" lang="ja-JP" altLang="en-US" sz="4400" b="1" dirty="0"/>
          </a:p>
        </p:txBody>
      </p:sp>
      <p:sp>
        <p:nvSpPr>
          <p:cNvPr id="15364" name="Rectangle 2"/>
          <p:cNvSpPr txBox="1">
            <a:spLocks noChangeArrowheads="1"/>
          </p:cNvSpPr>
          <p:nvPr/>
        </p:nvSpPr>
        <p:spPr bwMode="auto">
          <a:xfrm>
            <a:off x="4572000" y="4076700"/>
            <a:ext cx="39608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kumimoji="0" lang="ja-JP" altLang="en-US" sz="2400" dirty="0"/>
              <a:t>　</a:t>
            </a:r>
            <a:r>
              <a:rPr kumimoji="0" lang="ja-JP" altLang="en-US" sz="2400" dirty="0" smtClean="0"/>
              <a:t>　　　</a:t>
            </a:r>
            <a:r>
              <a:rPr kumimoji="0" lang="ja-JP" altLang="en-US" sz="2400" dirty="0"/>
              <a:t>　</a:t>
            </a:r>
            <a:r>
              <a:rPr kumimoji="0" lang="ja-JP" altLang="en-US" sz="2400" dirty="0" smtClean="0"/>
              <a:t>　年</a:t>
            </a:r>
            <a:r>
              <a:rPr kumimoji="0" lang="ja-JP" altLang="en-US" sz="2400" dirty="0"/>
              <a:t>　</a:t>
            </a:r>
            <a:r>
              <a:rPr kumimoji="0" lang="ja-JP" altLang="en-US" sz="2400" dirty="0" smtClean="0"/>
              <a:t>　月　　日</a:t>
            </a:r>
            <a:endParaRPr kumimoji="0" lang="ja-JP" altLang="en-US" sz="2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5639" y="3645023"/>
            <a:ext cx="2886075" cy="288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19829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t>キャリアを振り返る時のポイント</a:t>
            </a:r>
            <a:endParaRPr kumimoji="1" lang="ja-JP" altLang="en-US" sz="3600" dirty="0"/>
          </a:p>
        </p:txBody>
      </p:sp>
      <p:sp>
        <p:nvSpPr>
          <p:cNvPr id="3" name="コンテンツ プレースホルダー 2"/>
          <p:cNvSpPr>
            <a:spLocks noGrp="1"/>
          </p:cNvSpPr>
          <p:nvPr>
            <p:ph idx="1"/>
          </p:nvPr>
        </p:nvSpPr>
        <p:spPr/>
        <p:txBody>
          <a:bodyPr/>
          <a:lstStyle/>
          <a:p>
            <a:pPr>
              <a:buFont typeface="Wingdings" panose="05000000000000000000" pitchFamily="2" charset="2"/>
              <a:buChar char="u"/>
            </a:pPr>
            <a:r>
              <a:rPr kumimoji="1" lang="ja-JP" altLang="en-US" dirty="0" smtClean="0"/>
              <a:t>キャリアは自己理解と環境理解が必要</a:t>
            </a:r>
            <a:endParaRPr kumimoji="1" lang="en-US" altLang="ja-JP" dirty="0" smtClean="0"/>
          </a:p>
          <a:p>
            <a:pPr>
              <a:buFont typeface="Wingdings" panose="05000000000000000000" pitchFamily="2" charset="2"/>
              <a:buChar char="u"/>
            </a:pPr>
            <a:r>
              <a:rPr kumimoji="1" lang="ja-JP" altLang="en-US" dirty="0" smtClean="0"/>
              <a:t>お互いの意見を参考にするなど、グループの力を利用しよう</a:t>
            </a:r>
            <a:endParaRPr kumimoji="1" lang="ja-JP" alt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2852936"/>
            <a:ext cx="3314179" cy="331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0208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1143000"/>
          </a:xfrm>
        </p:spPr>
        <p:txBody>
          <a:bodyPr>
            <a:normAutofit/>
          </a:bodyPr>
          <a:lstStyle/>
          <a:p>
            <a:r>
              <a:rPr kumimoji="1" lang="ja-JP" altLang="en-US" sz="3200" dirty="0" smtClean="0"/>
              <a:t>「自分の経験を</a:t>
            </a:r>
            <a:r>
              <a:rPr lang="ja-JP" altLang="en-US" sz="3200" dirty="0"/>
              <a:t>振り返ろう</a:t>
            </a:r>
            <a:r>
              <a:rPr lang="ja-JP" altLang="en-US" sz="3200" dirty="0" smtClean="0"/>
              <a:t>」（ワークシート①）</a:t>
            </a:r>
            <a:r>
              <a:rPr kumimoji="1" lang="en-US" altLang="ja-JP" sz="3200" dirty="0" smtClean="0"/>
              <a:t/>
            </a:r>
            <a:br>
              <a:rPr kumimoji="1" lang="en-US" altLang="ja-JP" sz="3200" dirty="0" smtClean="0"/>
            </a:br>
            <a:r>
              <a:rPr kumimoji="1" lang="ja-JP" altLang="en-US" sz="3200" dirty="0" smtClean="0"/>
              <a:t>「ライフライン</a:t>
            </a:r>
            <a:r>
              <a:rPr lang="ja-JP" altLang="en-US" sz="3200" dirty="0" smtClean="0"/>
              <a:t>」（ワークシート②）</a:t>
            </a:r>
            <a:endParaRPr kumimoji="1" lang="ja-JP" altLang="en-US" sz="3200" dirty="0"/>
          </a:p>
        </p:txBody>
      </p:sp>
      <p:sp>
        <p:nvSpPr>
          <p:cNvPr id="3" name="コンテンツ プレースホルダー 2"/>
          <p:cNvSpPr>
            <a:spLocks noGrp="1"/>
          </p:cNvSpPr>
          <p:nvPr>
            <p:ph idx="1"/>
          </p:nvPr>
        </p:nvSpPr>
        <p:spPr>
          <a:xfrm>
            <a:off x="467544" y="1268760"/>
            <a:ext cx="8229600" cy="5472608"/>
          </a:xfrm>
        </p:spPr>
        <p:txBody>
          <a:bodyPr>
            <a:normAutofit lnSpcReduction="10000"/>
          </a:bodyPr>
          <a:lstStyle/>
          <a:p>
            <a:pPr>
              <a:buClr>
                <a:schemeClr val="accent5">
                  <a:lumMod val="75000"/>
                </a:schemeClr>
              </a:buClr>
              <a:buFont typeface="Wingdings" panose="05000000000000000000" pitchFamily="2" charset="2"/>
              <a:buChar char="l"/>
            </a:pPr>
            <a:r>
              <a:rPr kumimoji="1" lang="ja-JP" altLang="en-US" sz="2000" dirty="0" smtClean="0"/>
              <a:t>今の自分になるまでどのような経験をしてきたのか、自分の記憶をたどることは素の自分を見つめ直すこととなり、キャリアを考える時の自己分析に役立ちます</a:t>
            </a:r>
            <a:endParaRPr kumimoji="1" lang="en-US" altLang="ja-JP" sz="2000" dirty="0" smtClean="0"/>
          </a:p>
          <a:p>
            <a:pPr>
              <a:buClr>
                <a:schemeClr val="accent5">
                  <a:lumMod val="75000"/>
                </a:schemeClr>
              </a:buClr>
              <a:buFont typeface="Wingdings" panose="05000000000000000000" pitchFamily="2" charset="2"/>
              <a:buChar char="l"/>
            </a:pPr>
            <a:endParaRPr kumimoji="1" lang="en-US" altLang="ja-JP" sz="2000" dirty="0" smtClean="0"/>
          </a:p>
          <a:p>
            <a:pPr>
              <a:buClr>
                <a:schemeClr val="accent5">
                  <a:lumMod val="75000"/>
                </a:schemeClr>
              </a:buClr>
              <a:buFont typeface="Wingdings" panose="05000000000000000000" pitchFamily="2" charset="2"/>
              <a:buChar char="l"/>
            </a:pPr>
            <a:r>
              <a:rPr lang="ja-JP" altLang="en-US" sz="2000" dirty="0" smtClean="0"/>
              <a:t>「自分の経験を振り返ろう」シートに、生まれた</a:t>
            </a:r>
            <a:r>
              <a:rPr lang="ja-JP" altLang="en-US" sz="2000" dirty="0"/>
              <a:t>時から現在に至る</a:t>
            </a:r>
            <a:r>
              <a:rPr lang="ja-JP" altLang="en-US" sz="2000" dirty="0" smtClean="0"/>
              <a:t>までの重要</a:t>
            </a:r>
            <a:r>
              <a:rPr lang="ja-JP" altLang="en-US" sz="2000" dirty="0"/>
              <a:t>だと思われる出来事、転機だったと思われる</a:t>
            </a:r>
            <a:r>
              <a:rPr lang="ja-JP" altLang="en-US" sz="2000" dirty="0" smtClean="0"/>
              <a:t>出来事を書き出します</a:t>
            </a:r>
            <a:endParaRPr lang="ja-JP" altLang="en-US" sz="2000" dirty="0"/>
          </a:p>
          <a:p>
            <a:pPr>
              <a:buClr>
                <a:schemeClr val="accent5">
                  <a:lumMod val="75000"/>
                </a:schemeClr>
              </a:buClr>
              <a:buFont typeface="Wingdings" panose="05000000000000000000" pitchFamily="2" charset="2"/>
              <a:buChar char="l"/>
            </a:pPr>
            <a:endParaRPr kumimoji="1" lang="en-US" altLang="ja-JP" sz="2000" dirty="0" smtClean="0"/>
          </a:p>
          <a:p>
            <a:pPr>
              <a:buClr>
                <a:schemeClr val="accent5">
                  <a:lumMod val="75000"/>
                </a:schemeClr>
              </a:buClr>
              <a:buFont typeface="Wingdings" panose="05000000000000000000" pitchFamily="2" charset="2"/>
              <a:buChar char="l"/>
            </a:pPr>
            <a:r>
              <a:rPr lang="ja-JP" altLang="en-US" sz="2000" dirty="0" smtClean="0"/>
              <a:t>書き出した出来事についてプロットします。フリーハンドで曲線を描いてください。ポジティブな出来事はラインを上げ、ネガティブな出来事はラインを下げます</a:t>
            </a:r>
            <a:endParaRPr lang="en-US" altLang="ja-JP" sz="2000" dirty="0" smtClean="0"/>
          </a:p>
          <a:p>
            <a:pPr>
              <a:buClr>
                <a:schemeClr val="accent5">
                  <a:lumMod val="75000"/>
                </a:schemeClr>
              </a:buClr>
              <a:buFont typeface="Wingdings" panose="05000000000000000000" pitchFamily="2" charset="2"/>
              <a:buChar char="l"/>
            </a:pPr>
            <a:endParaRPr lang="en-US" altLang="ja-JP" sz="2000" dirty="0" smtClean="0"/>
          </a:p>
          <a:p>
            <a:pPr>
              <a:buClr>
                <a:schemeClr val="accent5">
                  <a:lumMod val="75000"/>
                </a:schemeClr>
              </a:buClr>
              <a:buFont typeface="Wingdings" panose="05000000000000000000" pitchFamily="2" charset="2"/>
              <a:buChar char="l"/>
            </a:pPr>
            <a:r>
              <a:rPr kumimoji="1" lang="ja-JP" altLang="en-US" sz="2000" dirty="0" smtClean="0"/>
              <a:t>上下変動</a:t>
            </a:r>
            <a:r>
              <a:rPr lang="ja-JP" altLang="en-US" sz="2000" dirty="0" smtClean="0"/>
              <a:t>の中で、ラインの上がった時期、</a:t>
            </a:r>
            <a:endParaRPr lang="en-US" altLang="ja-JP" sz="2000" dirty="0" smtClean="0"/>
          </a:p>
          <a:p>
            <a:pPr marL="352425" indent="0">
              <a:buClr>
                <a:schemeClr val="accent5">
                  <a:lumMod val="75000"/>
                </a:schemeClr>
              </a:buClr>
              <a:buNone/>
            </a:pPr>
            <a:r>
              <a:rPr lang="ja-JP" altLang="en-US" sz="2000" dirty="0" smtClean="0"/>
              <a:t>下がった時期に注目してみましょう</a:t>
            </a:r>
            <a:endParaRPr lang="en-US" altLang="ja-JP" sz="2000" dirty="0" smtClean="0"/>
          </a:p>
          <a:p>
            <a:pPr marL="352425" indent="0">
              <a:buClr>
                <a:schemeClr val="accent5">
                  <a:lumMod val="75000"/>
                </a:schemeClr>
              </a:buClr>
              <a:buNone/>
            </a:pPr>
            <a:r>
              <a:rPr lang="ja-JP" altLang="en-US" sz="2000" dirty="0" smtClean="0"/>
              <a:t>「その時の気分・思考は？」</a:t>
            </a:r>
            <a:endParaRPr lang="en-US" altLang="ja-JP" sz="2000" dirty="0" smtClean="0"/>
          </a:p>
          <a:p>
            <a:pPr marL="352425" indent="0">
              <a:buClr>
                <a:schemeClr val="accent5">
                  <a:lumMod val="75000"/>
                </a:schemeClr>
              </a:buClr>
              <a:buNone/>
            </a:pPr>
            <a:r>
              <a:rPr lang="ja-JP" altLang="en-US" sz="2000" dirty="0" smtClean="0"/>
              <a:t>「その出来事は今の自分にどのような影響を</a:t>
            </a:r>
            <a:endParaRPr lang="en-US" altLang="ja-JP" sz="2000" dirty="0" smtClean="0"/>
          </a:p>
          <a:p>
            <a:pPr marL="352425" indent="0">
              <a:buClr>
                <a:schemeClr val="accent5">
                  <a:lumMod val="75000"/>
                </a:schemeClr>
              </a:buClr>
              <a:buNone/>
            </a:pPr>
            <a:r>
              <a:rPr lang="ja-JP" altLang="en-US" sz="2000" dirty="0" smtClean="0"/>
              <a:t>与えていますか？」</a:t>
            </a:r>
            <a:endParaRPr kumimoji="1" lang="en-US" altLang="ja-JP" sz="2000"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52120" y="4365104"/>
            <a:ext cx="3168352" cy="230827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5962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92150" y="3089276"/>
            <a:ext cx="8077200" cy="731838"/>
          </a:xfrm>
        </p:spPr>
        <p:txBody>
          <a:bodyPr>
            <a:normAutofit fontScale="90000"/>
          </a:bodyPr>
          <a:lstStyle/>
          <a:p>
            <a:pPr eaLnBrk="1" hangingPunct="1"/>
            <a:r>
              <a:rPr lang="ja-JP" altLang="en-US" b="1" dirty="0" smtClean="0"/>
              <a:t>キャリアについて考える意義</a:t>
            </a:r>
          </a:p>
        </p:txBody>
      </p:sp>
      <p:pic>
        <p:nvPicPr>
          <p:cNvPr id="1741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150" y="3068638"/>
            <a:ext cx="857250"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9763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476250"/>
            <a:ext cx="8077200" cy="731838"/>
          </a:xfrm>
        </p:spPr>
        <p:txBody>
          <a:bodyPr>
            <a:normAutofit fontScale="90000"/>
          </a:bodyPr>
          <a:lstStyle/>
          <a:p>
            <a:pPr eaLnBrk="1" hangingPunct="1"/>
            <a:r>
              <a:rPr lang="ja-JP" altLang="en-US" b="1" dirty="0" smtClean="0"/>
              <a:t>キャリアとは</a:t>
            </a:r>
          </a:p>
        </p:txBody>
      </p:sp>
      <p:sp>
        <p:nvSpPr>
          <p:cNvPr id="18435" name="Rectangle 3"/>
          <p:cNvSpPr>
            <a:spLocks noGrp="1" noChangeArrowheads="1"/>
          </p:cNvSpPr>
          <p:nvPr>
            <p:ph idx="1"/>
          </p:nvPr>
        </p:nvSpPr>
        <p:spPr>
          <a:xfrm>
            <a:off x="457200" y="1196752"/>
            <a:ext cx="8229600" cy="4929411"/>
          </a:xfrm>
        </p:spPr>
        <p:txBody>
          <a:bodyPr>
            <a:normAutofit/>
          </a:bodyPr>
          <a:lstStyle/>
          <a:p>
            <a:pPr eaLnBrk="1" hangingPunct="1">
              <a:buClr>
                <a:schemeClr val="accent5">
                  <a:lumMod val="75000"/>
                </a:schemeClr>
              </a:buClr>
            </a:pPr>
            <a:r>
              <a:rPr lang="ja-JP" altLang="en-US" sz="2000" b="1" dirty="0" smtClean="0"/>
              <a:t>キャリアとは</a:t>
            </a:r>
            <a:endParaRPr lang="en-US" altLang="ja-JP" sz="2000" b="1" dirty="0" smtClean="0"/>
          </a:p>
          <a:p>
            <a:pPr lvl="1">
              <a:buClr>
                <a:schemeClr val="accent5">
                  <a:lumMod val="75000"/>
                </a:schemeClr>
              </a:buClr>
            </a:pPr>
            <a:r>
              <a:rPr lang="ja-JP" altLang="en-US" sz="2000" b="1" dirty="0" smtClean="0"/>
              <a:t>個人が</a:t>
            </a:r>
            <a:r>
              <a:rPr lang="ja-JP" altLang="en-US" sz="2000" b="1" dirty="0"/>
              <a:t>生涯</a:t>
            </a:r>
            <a:r>
              <a:rPr lang="ja-JP" altLang="en-US" sz="2000" b="1" dirty="0" smtClean="0"/>
              <a:t>を通してもつ一連の職業（職業経歴）とか、仕事と余暇を含んだ個人の生涯にわたるライフ・スタイル（渡辺三枝子）</a:t>
            </a:r>
            <a:endParaRPr lang="en-US" altLang="ja-JP" sz="2000" b="1" dirty="0" smtClean="0"/>
          </a:p>
          <a:p>
            <a:pPr lvl="1">
              <a:buClr>
                <a:schemeClr val="accent5">
                  <a:lumMod val="75000"/>
                </a:schemeClr>
              </a:buClr>
            </a:pPr>
            <a:endParaRPr lang="en-US" altLang="ja-JP" sz="2000" b="1" dirty="0" smtClean="0"/>
          </a:p>
          <a:p>
            <a:r>
              <a:rPr lang="ja-JP" altLang="en-US" sz="2000" b="1" dirty="0" smtClean="0"/>
              <a:t>キャリアの３つの軸</a:t>
            </a:r>
            <a:endParaRPr lang="en-US" altLang="ja-JP" sz="2000" b="1" dirty="0" smtClean="0"/>
          </a:p>
          <a:p>
            <a:endParaRPr lang="en-US" altLang="ja-JP" sz="2800" b="1" dirty="0" smtClean="0"/>
          </a:p>
        </p:txBody>
      </p:sp>
      <p:sp>
        <p:nvSpPr>
          <p:cNvPr id="18437" name="Text Box 16"/>
          <p:cNvSpPr txBox="1">
            <a:spLocks noChangeArrowheads="1"/>
          </p:cNvSpPr>
          <p:nvPr/>
        </p:nvSpPr>
        <p:spPr bwMode="auto">
          <a:xfrm>
            <a:off x="4067944" y="6175376"/>
            <a:ext cx="4968552" cy="515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050" dirty="0" smtClean="0">
                <a:latin typeface="+mn-ea"/>
                <a:ea typeface="+mn-ea"/>
              </a:rPr>
              <a:t>出典：蔭山英</a:t>
            </a:r>
            <a:r>
              <a:rPr lang="ja-JP" altLang="en-US" sz="1050" dirty="0" smtClean="0">
                <a:latin typeface="+mn-ea"/>
                <a:ea typeface="+mn-ea"/>
              </a:rPr>
              <a:t>順：「</a:t>
            </a:r>
            <a:r>
              <a:rPr lang="en-US" altLang="ja-JP" sz="1050" dirty="0" smtClean="0">
                <a:latin typeface="+mn-ea"/>
                <a:ea typeface="+mn-ea"/>
              </a:rPr>
              <a:t>21</a:t>
            </a:r>
            <a:r>
              <a:rPr lang="ja-JP" altLang="en-US" sz="1050" dirty="0" smtClean="0">
                <a:latin typeface="+mn-ea"/>
                <a:ea typeface="+mn-ea"/>
              </a:rPr>
              <a:t>世紀の心理臨床」ナカニシヤ出版（</a:t>
            </a:r>
            <a:r>
              <a:rPr lang="en-US" altLang="ja-JP" sz="1050" dirty="0" smtClean="0">
                <a:latin typeface="+mn-ea"/>
                <a:ea typeface="+mn-ea"/>
              </a:rPr>
              <a:t>2003</a:t>
            </a:r>
            <a:r>
              <a:rPr lang="ja-JP" altLang="en-US" sz="1050" dirty="0" smtClean="0">
                <a:latin typeface="+mn-ea"/>
                <a:ea typeface="+mn-ea"/>
              </a:rPr>
              <a:t>）</a:t>
            </a:r>
            <a:endParaRPr lang="en-US" altLang="ja-JP" sz="1050" dirty="0" smtClean="0">
              <a:latin typeface="+mn-ea"/>
              <a:ea typeface="+mn-ea"/>
            </a:endParaRPr>
          </a:p>
          <a:p>
            <a:pPr eaLnBrk="1" hangingPunct="1">
              <a:spcBef>
                <a:spcPct val="50000"/>
              </a:spcBef>
            </a:pPr>
            <a:r>
              <a:rPr lang="ja-JP" altLang="en-US" sz="1050" dirty="0">
                <a:latin typeface="+mn-ea"/>
                <a:ea typeface="+mn-ea"/>
              </a:rPr>
              <a:t>　</a:t>
            </a:r>
            <a:r>
              <a:rPr lang="ja-JP" altLang="en-US" sz="1050" dirty="0" smtClean="0">
                <a:latin typeface="+mn-ea"/>
                <a:ea typeface="+mn-ea"/>
              </a:rPr>
              <a:t>　　　西本万</a:t>
            </a:r>
            <a:r>
              <a:rPr lang="ja-JP" altLang="en-US" sz="1050" dirty="0" smtClean="0">
                <a:latin typeface="+mn-ea"/>
                <a:ea typeface="+mn-ea"/>
              </a:rPr>
              <a:t>映子：「</a:t>
            </a:r>
            <a:r>
              <a:rPr lang="ja-JP" altLang="en-US" sz="1050" dirty="0" smtClean="0">
                <a:latin typeface="+mn-ea"/>
                <a:ea typeface="+mn-ea"/>
              </a:rPr>
              <a:t>キャリアデザインテキスト第２版」専修大学出版局（</a:t>
            </a:r>
            <a:r>
              <a:rPr lang="en-US" altLang="ja-JP" sz="1050" dirty="0" smtClean="0">
                <a:latin typeface="+mn-ea"/>
                <a:ea typeface="+mn-ea"/>
              </a:rPr>
              <a:t>2015</a:t>
            </a:r>
            <a:r>
              <a:rPr lang="ja-JP" altLang="en-US" sz="1050" dirty="0" smtClean="0">
                <a:latin typeface="+mn-ea"/>
                <a:ea typeface="+mn-ea"/>
              </a:rPr>
              <a:t>）</a:t>
            </a:r>
            <a:r>
              <a:rPr lang="ja-JP" altLang="en-US" sz="1050" dirty="0">
                <a:latin typeface="+mn-ea"/>
                <a:ea typeface="+mn-ea"/>
              </a:rPr>
              <a:t>　</a:t>
            </a:r>
            <a:r>
              <a:rPr lang="ja-JP" altLang="en-US" sz="1050" dirty="0" smtClean="0">
                <a:latin typeface="+mn-ea"/>
                <a:ea typeface="+mn-ea"/>
              </a:rPr>
              <a:t>　　　</a:t>
            </a:r>
            <a:endParaRPr lang="ja-JP" altLang="en-US" sz="1050" dirty="0">
              <a:latin typeface="+mn-ea"/>
              <a:ea typeface="+mn-ea"/>
            </a:endParaRPr>
          </a:p>
        </p:txBody>
      </p:sp>
      <p:graphicFrame>
        <p:nvGraphicFramePr>
          <p:cNvPr id="2" name="表 1"/>
          <p:cNvGraphicFramePr>
            <a:graphicFrameLocks noGrp="1"/>
          </p:cNvGraphicFramePr>
          <p:nvPr>
            <p:extLst>
              <p:ext uri="{D42A27DB-BD31-4B8C-83A1-F6EECF244321}">
                <p14:modId xmlns:p14="http://schemas.microsoft.com/office/powerpoint/2010/main" val="2233759360"/>
              </p:ext>
            </p:extLst>
          </p:nvPr>
        </p:nvGraphicFramePr>
        <p:xfrm>
          <a:off x="251520" y="3068960"/>
          <a:ext cx="8712968" cy="2836912"/>
        </p:xfrm>
        <a:graphic>
          <a:graphicData uri="http://schemas.openxmlformats.org/drawingml/2006/table">
            <a:tbl>
              <a:tblPr firstRow="1" bandRow="1">
                <a:tableStyleId>{8799B23B-EC83-4686-B30A-512413B5E67A}</a:tableStyleId>
              </a:tblPr>
              <a:tblGrid>
                <a:gridCol w="1038203"/>
                <a:gridCol w="7674765"/>
              </a:tblGrid>
              <a:tr h="1008112">
                <a:tc>
                  <a:txBody>
                    <a:bodyPr/>
                    <a:lstStyle/>
                    <a:p>
                      <a:pPr algn="ctr"/>
                      <a:r>
                        <a:rPr kumimoji="1" lang="ja-JP" altLang="en-US" b="0" dirty="0" smtClean="0"/>
                        <a:t>自分軸</a:t>
                      </a:r>
                      <a:endParaRPr kumimoji="1" lang="ja-JP" altLang="en-US" b="0" dirty="0"/>
                    </a:p>
                  </a:txBody>
                  <a:tcPr anchor="ctr"/>
                </a:tc>
                <a:tc>
                  <a:txBody>
                    <a:bodyPr/>
                    <a:lstStyle/>
                    <a:p>
                      <a:r>
                        <a:rPr kumimoji="1" lang="ja-JP" altLang="en-US" b="0" dirty="0" smtClean="0"/>
                        <a:t>キャリアの主体は自分自身。生涯にわたって発達する</a:t>
                      </a:r>
                      <a:endParaRPr kumimoji="1" lang="en-US" altLang="ja-JP" b="0" dirty="0" smtClean="0"/>
                    </a:p>
                    <a:p>
                      <a:r>
                        <a:rPr kumimoji="1" lang="ja-JP" altLang="en-US" b="0" dirty="0" smtClean="0"/>
                        <a:t>自分らしさを育成し、発揮する。要素は「動機・要求」「才能・能力」「価値・態度」</a:t>
                      </a:r>
                      <a:endParaRPr kumimoji="1" lang="en-US" altLang="ja-JP" b="0" dirty="0" smtClean="0"/>
                    </a:p>
                    <a:p>
                      <a:r>
                        <a:rPr kumimoji="1" lang="ja-JP" altLang="en-US" b="0" dirty="0" smtClean="0"/>
                        <a:t>３つの要素について「行動」「思考」「感情」を確認することが大事</a:t>
                      </a:r>
                      <a:endParaRPr kumimoji="1" lang="ja-JP" altLang="en-US" b="0" dirty="0"/>
                    </a:p>
                  </a:txBody>
                  <a:tcPr/>
                </a:tc>
              </a:tr>
              <a:tr h="833669">
                <a:tc>
                  <a:txBody>
                    <a:bodyPr/>
                    <a:lstStyle/>
                    <a:p>
                      <a:pPr algn="ctr"/>
                      <a:r>
                        <a:rPr kumimoji="1" lang="ja-JP" altLang="en-US" dirty="0" smtClean="0"/>
                        <a:t>環境軸</a:t>
                      </a:r>
                      <a:endParaRPr kumimoji="1" lang="en-US" altLang="ja-JP" dirty="0" smtClean="0"/>
                    </a:p>
                  </a:txBody>
                  <a:tcPr anchor="ctr"/>
                </a:tc>
                <a:tc>
                  <a:txBody>
                    <a:bodyPr/>
                    <a:lstStyle/>
                    <a:p>
                      <a:r>
                        <a:rPr kumimoji="1" lang="ja-JP" altLang="en-US" dirty="0" smtClean="0"/>
                        <a:t>キャリアを表現する舞台。それぞれの環境から求められるニーズや役割があると同時にキャリアをサポートする「支援者」にもなる</a:t>
                      </a:r>
                      <a:endParaRPr kumimoji="1" lang="en-US" altLang="ja-JP" dirty="0" smtClean="0"/>
                    </a:p>
                    <a:p>
                      <a:r>
                        <a:rPr kumimoji="1" lang="ja-JP" altLang="en-US" dirty="0" smtClean="0"/>
                        <a:t>要素は「自然環境」「生活環境（特に他者との関係が重要）」「情報環境」</a:t>
                      </a:r>
                      <a:endParaRPr kumimoji="1" lang="ja-JP" altLang="en-US" dirty="0"/>
                    </a:p>
                  </a:txBody>
                  <a:tcPr/>
                </a:tc>
              </a:tr>
              <a:tr h="719029">
                <a:tc>
                  <a:txBody>
                    <a:bodyPr/>
                    <a:lstStyle/>
                    <a:p>
                      <a:pPr algn="ctr"/>
                      <a:r>
                        <a:rPr kumimoji="1" lang="ja-JP" altLang="en-US" dirty="0" smtClean="0"/>
                        <a:t>時間軸</a:t>
                      </a:r>
                      <a:endParaRPr kumimoji="1" lang="ja-JP" altLang="en-US" dirty="0"/>
                    </a:p>
                  </a:txBody>
                  <a:tcPr anchor="ctr"/>
                </a:tc>
                <a:tc>
                  <a:txBody>
                    <a:bodyPr/>
                    <a:lstStyle/>
                    <a:p>
                      <a:r>
                        <a:rPr kumimoji="1" lang="ja-JP" altLang="en-US" dirty="0" smtClean="0"/>
                        <a:t>「過去」から「未来」にわたって継続する流れの中にある</a:t>
                      </a:r>
                      <a:endParaRPr kumimoji="1" lang="en-US" altLang="ja-JP" dirty="0" smtClean="0"/>
                    </a:p>
                    <a:p>
                      <a:r>
                        <a:rPr kumimoji="1" lang="ja-JP" altLang="en-US" dirty="0" smtClean="0"/>
                        <a:t>要素は「過去、現在、未来」</a:t>
                      </a:r>
                      <a:endParaRPr kumimoji="1" lang="en-US" altLang="ja-JP" dirty="0" smtClean="0"/>
                    </a:p>
                    <a:p>
                      <a:r>
                        <a:rPr kumimoji="1" lang="ja-JP" altLang="en-US" dirty="0" smtClean="0"/>
                        <a:t>個人の中で培われた様々な経験、知識、技術を意味づけし、統合する</a:t>
                      </a:r>
                      <a:endParaRPr kumimoji="1" lang="ja-JP" altLang="en-US" dirty="0"/>
                    </a:p>
                  </a:txBody>
                  <a:tcPr/>
                </a:tc>
              </a:tr>
            </a:tbl>
          </a:graphicData>
        </a:graphic>
      </p:graphicFrame>
    </p:spTree>
    <p:extLst>
      <p:ext uri="{BB962C8B-B14F-4D97-AF65-F5344CB8AC3E}">
        <p14:creationId xmlns:p14="http://schemas.microsoft.com/office/powerpoint/2010/main" val="2276387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bwMode="auto">
          <a:xfrm>
            <a:off x="831850" y="543636"/>
            <a:ext cx="7632700" cy="5249863"/>
          </a:xfrm>
          <a:prstGeom prst="roundRect">
            <a:avLst>
              <a:gd name="adj" fmla="val 9988"/>
            </a:avLst>
          </a:prstGeom>
          <a:solidFill>
            <a:schemeClr val="bg1">
              <a:lumMod val="65000"/>
            </a:schemeClr>
          </a:solidFill>
          <a:ln w="9525" algn="ctr">
            <a:noFill/>
            <a:round/>
            <a:headEnd/>
            <a:tailEnd/>
          </a:ln>
          <a:effectLst>
            <a:softEdge rad="635000"/>
          </a:effectLst>
        </p:spPr>
        <p:txBody>
          <a:bodyPr wrap="none" anchor="ctr"/>
          <a:lstStyle/>
          <a:p>
            <a:pPr>
              <a:defRPr/>
            </a:pPr>
            <a:endParaRPr lang="ja-JP" altLang="en-US"/>
          </a:p>
        </p:txBody>
      </p:sp>
      <p:sp>
        <p:nvSpPr>
          <p:cNvPr id="20" name="円/楕円 19"/>
          <p:cNvSpPr/>
          <p:nvPr/>
        </p:nvSpPr>
        <p:spPr bwMode="auto">
          <a:xfrm>
            <a:off x="3175000" y="2098675"/>
            <a:ext cx="2732088" cy="1868488"/>
          </a:xfrm>
          <a:prstGeom prst="ellipse">
            <a:avLst/>
          </a:prstGeom>
          <a:solidFill>
            <a:srgbClr val="FFCCC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ja-JP" altLang="en-US" sz="2400" b="1" dirty="0">
                <a:solidFill>
                  <a:schemeClr val="tx2"/>
                </a:solidFill>
                <a:latin typeface="+mn-ea"/>
              </a:rPr>
              <a:t>不安</a:t>
            </a:r>
            <a:endParaRPr lang="en-US" altLang="ja-JP" sz="2400" b="1" dirty="0">
              <a:solidFill>
                <a:schemeClr val="tx2"/>
              </a:solidFill>
              <a:latin typeface="+mn-ea"/>
            </a:endParaRPr>
          </a:p>
          <a:p>
            <a:pPr algn="ctr" fontAlgn="auto">
              <a:spcBef>
                <a:spcPts val="0"/>
              </a:spcBef>
              <a:spcAft>
                <a:spcPts val="0"/>
              </a:spcAft>
              <a:defRPr/>
            </a:pPr>
            <a:r>
              <a:rPr lang="ja-JP" altLang="en-US" sz="2400" b="1" dirty="0">
                <a:solidFill>
                  <a:schemeClr val="tx2"/>
                </a:solidFill>
                <a:latin typeface="+mn-ea"/>
              </a:rPr>
              <a:t>・</a:t>
            </a:r>
            <a:endParaRPr lang="en-US" altLang="ja-JP" sz="2400" b="1" dirty="0">
              <a:solidFill>
                <a:schemeClr val="tx2"/>
              </a:solidFill>
              <a:latin typeface="+mn-ea"/>
            </a:endParaRPr>
          </a:p>
          <a:p>
            <a:pPr algn="ctr" fontAlgn="auto">
              <a:spcBef>
                <a:spcPts val="0"/>
              </a:spcBef>
              <a:spcAft>
                <a:spcPts val="0"/>
              </a:spcAft>
              <a:defRPr/>
            </a:pPr>
            <a:r>
              <a:rPr lang="ja-JP" altLang="en-US" sz="2400" b="1" dirty="0">
                <a:solidFill>
                  <a:schemeClr val="tx2"/>
                </a:solidFill>
                <a:latin typeface="+mn-ea"/>
              </a:rPr>
              <a:t>葛藤</a:t>
            </a:r>
          </a:p>
        </p:txBody>
      </p:sp>
      <p:sp>
        <p:nvSpPr>
          <p:cNvPr id="21" name="雲形吹き出し 20"/>
          <p:cNvSpPr>
            <a:spLocks noChangeArrowheads="1"/>
          </p:cNvSpPr>
          <p:nvPr/>
        </p:nvSpPr>
        <p:spPr bwMode="auto">
          <a:xfrm>
            <a:off x="179388" y="2708920"/>
            <a:ext cx="3100387" cy="2375843"/>
          </a:xfrm>
          <a:prstGeom prst="cloudCallout">
            <a:avLst>
              <a:gd name="adj1" fmla="val 63606"/>
              <a:gd name="adj2" fmla="val -35567"/>
            </a:avLst>
          </a:prstGeom>
          <a:solidFill>
            <a:schemeClr val="bg1"/>
          </a:solidFill>
          <a:ln>
            <a:noFill/>
            <a:headEnd/>
            <a:tailEnd/>
          </a:ln>
        </p:spPr>
        <p:style>
          <a:lnRef idx="1">
            <a:schemeClr val="dk1"/>
          </a:lnRef>
          <a:fillRef idx="2">
            <a:schemeClr val="dk1"/>
          </a:fillRef>
          <a:effectRef idx="1">
            <a:schemeClr val="dk1"/>
          </a:effectRef>
          <a:fontRef idx="minor">
            <a:schemeClr val="dk1"/>
          </a:fontRef>
        </p:style>
        <p:txBody>
          <a:bodyPr wrap="none" anchor="ctr"/>
          <a:lstStyle/>
          <a:p>
            <a:pPr>
              <a:defRPr/>
            </a:pPr>
            <a:r>
              <a:rPr lang="ja-JP" altLang="en-US" sz="1400" b="1" dirty="0">
                <a:solidFill>
                  <a:schemeClr val="tx1"/>
                </a:solidFill>
              </a:rPr>
              <a:t>これまで順調にキャリアを</a:t>
            </a:r>
            <a:endParaRPr lang="en-US" altLang="ja-JP" sz="1400" b="1" dirty="0">
              <a:solidFill>
                <a:schemeClr val="tx1"/>
              </a:solidFill>
            </a:endParaRPr>
          </a:p>
          <a:p>
            <a:pPr>
              <a:defRPr/>
            </a:pPr>
            <a:r>
              <a:rPr lang="ja-JP" altLang="en-US" sz="1400" b="1" dirty="0">
                <a:solidFill>
                  <a:schemeClr val="tx1"/>
                </a:solidFill>
              </a:rPr>
              <a:t>形成してきたが、思いがけず</a:t>
            </a:r>
            <a:endParaRPr lang="en-US" altLang="ja-JP" sz="1400" b="1" dirty="0">
              <a:solidFill>
                <a:schemeClr val="tx1"/>
              </a:solidFill>
            </a:endParaRPr>
          </a:p>
          <a:p>
            <a:pPr>
              <a:defRPr/>
            </a:pPr>
            <a:r>
              <a:rPr lang="ja-JP" altLang="en-US" sz="1400" b="1" dirty="0">
                <a:solidFill>
                  <a:schemeClr val="tx1"/>
                </a:solidFill>
              </a:rPr>
              <a:t>休職して</a:t>
            </a:r>
            <a:r>
              <a:rPr lang="ja-JP" altLang="en-US" sz="1400" b="1" dirty="0" smtClean="0">
                <a:solidFill>
                  <a:schemeClr val="tx1"/>
                </a:solidFill>
              </a:rPr>
              <a:t>しまった</a:t>
            </a:r>
            <a:endParaRPr lang="en-US" altLang="ja-JP" sz="1400" b="1" dirty="0" smtClean="0">
              <a:solidFill>
                <a:schemeClr val="tx1"/>
              </a:solidFill>
            </a:endParaRPr>
          </a:p>
          <a:p>
            <a:pPr>
              <a:defRPr/>
            </a:pPr>
            <a:endParaRPr lang="en-US" altLang="ja-JP" sz="1400" b="1" dirty="0">
              <a:solidFill>
                <a:schemeClr val="tx1"/>
              </a:solidFill>
            </a:endParaRPr>
          </a:p>
          <a:p>
            <a:pPr>
              <a:defRPr/>
            </a:pPr>
            <a:r>
              <a:rPr lang="ja-JP" altLang="en-US" sz="1400" b="1" dirty="0">
                <a:solidFill>
                  <a:schemeClr val="tx1"/>
                </a:solidFill>
              </a:rPr>
              <a:t>今後のキャリアを</a:t>
            </a:r>
            <a:endParaRPr lang="en-US" altLang="ja-JP" sz="1400" b="1" dirty="0">
              <a:solidFill>
                <a:schemeClr val="tx1"/>
              </a:solidFill>
            </a:endParaRPr>
          </a:p>
          <a:p>
            <a:pPr>
              <a:defRPr/>
            </a:pPr>
            <a:r>
              <a:rPr lang="ja-JP" altLang="en-US" sz="1400" b="1" dirty="0">
                <a:solidFill>
                  <a:schemeClr val="tx1"/>
                </a:solidFill>
              </a:rPr>
              <a:t>上手く形成できるのだろうか</a:t>
            </a:r>
            <a:endParaRPr lang="en-US" altLang="ja-JP" sz="1400" b="1" dirty="0">
              <a:solidFill>
                <a:schemeClr val="tx1"/>
              </a:solidFill>
            </a:endParaRPr>
          </a:p>
        </p:txBody>
      </p:sp>
      <p:sp>
        <p:nvSpPr>
          <p:cNvPr id="22" name="雲形吹き出し 21"/>
          <p:cNvSpPr>
            <a:spLocks noChangeArrowheads="1"/>
          </p:cNvSpPr>
          <p:nvPr/>
        </p:nvSpPr>
        <p:spPr bwMode="auto">
          <a:xfrm>
            <a:off x="4535488" y="992188"/>
            <a:ext cx="3671887" cy="1182687"/>
          </a:xfrm>
          <a:prstGeom prst="cloudCallout">
            <a:avLst>
              <a:gd name="adj1" fmla="val -35740"/>
              <a:gd name="adj2" fmla="val 92929"/>
            </a:avLst>
          </a:prstGeom>
          <a:solidFill>
            <a:schemeClr val="bg1"/>
          </a:solidFill>
          <a:ln>
            <a:noFill/>
            <a:headEnd/>
            <a:tailEnd/>
          </a:ln>
        </p:spPr>
        <p:style>
          <a:lnRef idx="1">
            <a:schemeClr val="dk1"/>
          </a:lnRef>
          <a:fillRef idx="2">
            <a:schemeClr val="dk1"/>
          </a:fillRef>
          <a:effectRef idx="1">
            <a:schemeClr val="dk1"/>
          </a:effectRef>
          <a:fontRef idx="minor">
            <a:schemeClr val="dk1"/>
          </a:fontRef>
        </p:style>
        <p:txBody>
          <a:bodyPr wrap="none" anchor="ctr"/>
          <a:lstStyle/>
          <a:p>
            <a:pPr>
              <a:defRPr/>
            </a:pPr>
            <a:r>
              <a:rPr lang="ja-JP" altLang="en-US" b="1" dirty="0">
                <a:solidFill>
                  <a:schemeClr val="tx1"/>
                </a:solidFill>
              </a:rPr>
              <a:t>職場の人や会社に大変な迷惑</a:t>
            </a:r>
            <a:endParaRPr lang="en-US" altLang="ja-JP" b="1" dirty="0">
              <a:solidFill>
                <a:schemeClr val="tx1"/>
              </a:solidFill>
            </a:endParaRPr>
          </a:p>
          <a:p>
            <a:pPr>
              <a:defRPr/>
            </a:pPr>
            <a:r>
              <a:rPr lang="ja-JP" altLang="en-US" b="1" dirty="0">
                <a:solidFill>
                  <a:schemeClr val="tx1"/>
                </a:solidFill>
              </a:rPr>
              <a:t>をかけてしまい申し訳ない</a:t>
            </a:r>
            <a:endParaRPr lang="en-US" altLang="ja-JP" b="1" dirty="0">
              <a:solidFill>
                <a:schemeClr val="tx1"/>
              </a:solidFill>
            </a:endParaRPr>
          </a:p>
        </p:txBody>
      </p:sp>
      <p:sp>
        <p:nvSpPr>
          <p:cNvPr id="23" name="雲形吹き出し 22"/>
          <p:cNvSpPr>
            <a:spLocks noChangeArrowheads="1"/>
          </p:cNvSpPr>
          <p:nvPr/>
        </p:nvSpPr>
        <p:spPr bwMode="auto">
          <a:xfrm>
            <a:off x="611188" y="1196975"/>
            <a:ext cx="3384550" cy="1295400"/>
          </a:xfrm>
          <a:prstGeom prst="cloudCallout">
            <a:avLst>
              <a:gd name="adj1" fmla="val 42968"/>
              <a:gd name="adj2" fmla="val 67944"/>
            </a:avLst>
          </a:prstGeom>
          <a:solidFill>
            <a:schemeClr val="bg1"/>
          </a:solidFill>
          <a:ln>
            <a:noFill/>
            <a:headEnd/>
            <a:tailEnd/>
          </a:ln>
        </p:spPr>
        <p:style>
          <a:lnRef idx="1">
            <a:schemeClr val="dk1"/>
          </a:lnRef>
          <a:fillRef idx="2">
            <a:schemeClr val="dk1"/>
          </a:fillRef>
          <a:effectRef idx="1">
            <a:schemeClr val="dk1"/>
          </a:effectRef>
          <a:fontRef idx="minor">
            <a:schemeClr val="dk1"/>
          </a:fontRef>
        </p:style>
        <p:txBody>
          <a:bodyPr wrap="none" anchor="ctr"/>
          <a:lstStyle/>
          <a:p>
            <a:pPr>
              <a:defRPr/>
            </a:pPr>
            <a:r>
              <a:rPr lang="ja-JP" altLang="en-US" b="1" dirty="0">
                <a:solidFill>
                  <a:schemeClr val="tx1"/>
                </a:solidFill>
              </a:rPr>
              <a:t>休職などしてしまい、</a:t>
            </a:r>
            <a:endParaRPr lang="en-US" altLang="ja-JP" b="1" dirty="0">
              <a:solidFill>
                <a:schemeClr val="tx1"/>
              </a:solidFill>
            </a:endParaRPr>
          </a:p>
          <a:p>
            <a:pPr>
              <a:defRPr/>
            </a:pPr>
            <a:r>
              <a:rPr lang="ja-JP" altLang="en-US" b="1" dirty="0">
                <a:solidFill>
                  <a:schemeClr val="tx1"/>
                </a:solidFill>
              </a:rPr>
              <a:t>自分はダメな社員だ</a:t>
            </a:r>
          </a:p>
        </p:txBody>
      </p:sp>
      <p:sp>
        <p:nvSpPr>
          <p:cNvPr id="24" name="雲形吹き出し 23"/>
          <p:cNvSpPr>
            <a:spLocks noChangeArrowheads="1"/>
          </p:cNvSpPr>
          <p:nvPr/>
        </p:nvSpPr>
        <p:spPr bwMode="auto">
          <a:xfrm>
            <a:off x="6011863" y="2852738"/>
            <a:ext cx="3132137" cy="1800225"/>
          </a:xfrm>
          <a:prstGeom prst="cloudCallout">
            <a:avLst>
              <a:gd name="adj1" fmla="val -72524"/>
              <a:gd name="adj2" fmla="val -24384"/>
            </a:avLst>
          </a:prstGeom>
          <a:solidFill>
            <a:schemeClr val="bg1"/>
          </a:solidFill>
          <a:ln>
            <a:noFill/>
            <a:headEnd/>
            <a:tailEnd/>
          </a:ln>
        </p:spPr>
        <p:style>
          <a:lnRef idx="1">
            <a:schemeClr val="dk1"/>
          </a:lnRef>
          <a:fillRef idx="2">
            <a:schemeClr val="dk1"/>
          </a:fillRef>
          <a:effectRef idx="1">
            <a:schemeClr val="dk1"/>
          </a:effectRef>
          <a:fontRef idx="minor">
            <a:schemeClr val="dk1"/>
          </a:fontRef>
        </p:style>
        <p:txBody>
          <a:bodyPr wrap="none" anchor="ctr"/>
          <a:lstStyle/>
          <a:p>
            <a:pPr>
              <a:defRPr/>
            </a:pPr>
            <a:r>
              <a:rPr lang="ja-JP" altLang="en-US" sz="1600" b="1" dirty="0">
                <a:solidFill>
                  <a:schemeClr val="tx1"/>
                </a:solidFill>
              </a:rPr>
              <a:t>家族や近所の人に</a:t>
            </a:r>
            <a:endParaRPr lang="en-US" altLang="ja-JP" sz="1600" b="1" dirty="0">
              <a:solidFill>
                <a:schemeClr val="tx1"/>
              </a:solidFill>
            </a:endParaRPr>
          </a:p>
          <a:p>
            <a:pPr>
              <a:defRPr/>
            </a:pPr>
            <a:r>
              <a:rPr lang="ja-JP" altLang="en-US" sz="1600" b="1" dirty="0">
                <a:solidFill>
                  <a:schemeClr val="tx1"/>
                </a:solidFill>
              </a:rPr>
              <a:t>どう思われているのだろうか</a:t>
            </a:r>
            <a:endParaRPr lang="en-US" altLang="ja-JP" sz="1600" b="1" dirty="0">
              <a:solidFill>
                <a:schemeClr val="tx1"/>
              </a:solidFill>
            </a:endParaRPr>
          </a:p>
        </p:txBody>
      </p:sp>
      <p:sp>
        <p:nvSpPr>
          <p:cNvPr id="25" name="雲形吹き出し 24"/>
          <p:cNvSpPr>
            <a:spLocks noChangeArrowheads="1"/>
          </p:cNvSpPr>
          <p:nvPr/>
        </p:nvSpPr>
        <p:spPr bwMode="auto">
          <a:xfrm>
            <a:off x="3132138" y="4221163"/>
            <a:ext cx="3384550" cy="1296987"/>
          </a:xfrm>
          <a:prstGeom prst="cloudCallout">
            <a:avLst>
              <a:gd name="adj1" fmla="val -10057"/>
              <a:gd name="adj2" fmla="val -91194"/>
            </a:avLst>
          </a:prstGeom>
          <a:solidFill>
            <a:schemeClr val="bg1"/>
          </a:solidFill>
          <a:ln>
            <a:noFill/>
            <a:headEnd/>
            <a:tailEnd/>
          </a:ln>
        </p:spPr>
        <p:style>
          <a:lnRef idx="1">
            <a:schemeClr val="dk1"/>
          </a:lnRef>
          <a:fillRef idx="2">
            <a:schemeClr val="dk1"/>
          </a:fillRef>
          <a:effectRef idx="1">
            <a:schemeClr val="dk1"/>
          </a:effectRef>
          <a:fontRef idx="minor">
            <a:schemeClr val="dk1"/>
          </a:fontRef>
        </p:style>
        <p:txBody>
          <a:bodyPr wrap="none" anchor="ctr"/>
          <a:lstStyle/>
          <a:p>
            <a:pPr>
              <a:defRPr/>
            </a:pPr>
            <a:r>
              <a:rPr lang="ja-JP" altLang="en-US" b="1" dirty="0">
                <a:solidFill>
                  <a:schemeClr val="tx1"/>
                </a:solidFill>
              </a:rPr>
              <a:t>この病気は、果たして</a:t>
            </a:r>
            <a:endParaRPr lang="en-US" altLang="ja-JP" b="1" dirty="0">
              <a:solidFill>
                <a:schemeClr val="tx1"/>
              </a:solidFill>
            </a:endParaRPr>
          </a:p>
          <a:p>
            <a:pPr>
              <a:defRPr/>
            </a:pPr>
            <a:r>
              <a:rPr lang="ja-JP" altLang="en-US" b="1" dirty="0">
                <a:solidFill>
                  <a:schemeClr val="tx1"/>
                </a:solidFill>
              </a:rPr>
              <a:t>本当に治るのだろうか</a:t>
            </a:r>
            <a:endParaRPr lang="en-US" altLang="ja-JP" b="1" dirty="0">
              <a:solidFill>
                <a:schemeClr val="tx1"/>
              </a:solidFill>
            </a:endParaRPr>
          </a:p>
        </p:txBody>
      </p:sp>
      <p:sp>
        <p:nvSpPr>
          <p:cNvPr id="9" name="スライド番号プレースホルダ 4"/>
          <p:cNvSpPr>
            <a:spLocks noGrp="1"/>
          </p:cNvSpPr>
          <p:nvPr>
            <p:ph type="sldNum" sz="quarter" idx="10"/>
          </p:nvPr>
        </p:nvSpPr>
        <p:spPr/>
        <p:txBody>
          <a:bodyPr/>
          <a:lstStyle/>
          <a:p>
            <a:pPr>
              <a:defRPr/>
            </a:pPr>
            <a:fld id="{739F4690-DB5E-4FA2-A39B-5EFA4D493A3A}" type="slidenum">
              <a:rPr lang="ja-JP" altLang="en-US"/>
              <a:pPr>
                <a:defRPr/>
              </a:pPr>
              <a:t>4</a:t>
            </a:fld>
            <a:endParaRPr lang="en-US" altLang="ja-JP"/>
          </a:p>
        </p:txBody>
      </p:sp>
      <p:sp>
        <p:nvSpPr>
          <p:cNvPr id="11" name="AutoShape 14"/>
          <p:cNvSpPr>
            <a:spLocks noChangeArrowheads="1"/>
          </p:cNvSpPr>
          <p:nvPr/>
        </p:nvSpPr>
        <p:spPr bwMode="auto">
          <a:xfrm>
            <a:off x="1139906" y="5603549"/>
            <a:ext cx="7016588" cy="896044"/>
          </a:xfrm>
          <a:prstGeom prst="roundRect">
            <a:avLst>
              <a:gd name="adj" fmla="val 16667"/>
            </a:avLst>
          </a:prstGeom>
          <a:solidFill>
            <a:schemeClr val="accent4">
              <a:lumMod val="60000"/>
              <a:lumOff val="40000"/>
            </a:schemeClr>
          </a:solidFill>
          <a:ln>
            <a:noFill/>
          </a:ln>
          <a:effectLst/>
          <a:scene3d>
            <a:camera prst="orthographicFront"/>
            <a:lightRig rig="threePt" dir="t"/>
          </a:scene3d>
          <a:sp3d>
            <a:bevelT/>
          </a:sp3d>
          <a:extLst/>
        </p:spPr>
        <p:txBody>
          <a:bodyPr wrap="none" anchor="ctr"/>
          <a:lstStyle/>
          <a:p>
            <a:pPr>
              <a:defRPr/>
            </a:pPr>
            <a:r>
              <a:rPr lang="ja-JP" altLang="en-US" sz="1600" b="1" dirty="0">
                <a:ea typeface="ＭＳ Ｐゴシック" pitchFamily="50" charset="-128"/>
              </a:rPr>
              <a:t>病気の知識やストレス対処方法を学ぶことに加えて、</a:t>
            </a:r>
            <a:endParaRPr lang="en-US" altLang="ja-JP" sz="1600" b="1" dirty="0">
              <a:ea typeface="ＭＳ Ｐゴシック" pitchFamily="50" charset="-128"/>
            </a:endParaRPr>
          </a:p>
          <a:p>
            <a:pPr>
              <a:defRPr/>
            </a:pPr>
            <a:r>
              <a:rPr lang="ja-JP" altLang="en-US" sz="1600" b="1" dirty="0">
                <a:ea typeface="ＭＳ Ｐゴシック" pitchFamily="50" charset="-128"/>
              </a:rPr>
              <a:t>自分のこれまでのキャリアについて振り返り、</a:t>
            </a:r>
            <a:endParaRPr lang="en-US" altLang="ja-JP" sz="1600" b="1" dirty="0">
              <a:ea typeface="ＭＳ Ｐゴシック" pitchFamily="50" charset="-128"/>
            </a:endParaRPr>
          </a:p>
          <a:p>
            <a:pPr>
              <a:defRPr/>
            </a:pPr>
            <a:r>
              <a:rPr lang="ja-JP" altLang="en-US" sz="1600" b="1" dirty="0">
                <a:ea typeface="ＭＳ Ｐゴシック" pitchFamily="50" charset="-128"/>
              </a:rPr>
              <a:t>今後のキャリアに</a:t>
            </a:r>
            <a:r>
              <a:rPr lang="ja-JP" altLang="en-US" sz="1600" b="1" dirty="0" smtClean="0">
                <a:ea typeface="ＭＳ Ｐゴシック" pitchFamily="50" charset="-128"/>
              </a:rPr>
              <a:t>ついて検討</a:t>
            </a:r>
            <a:r>
              <a:rPr lang="ja-JP" altLang="en-US" sz="1600" b="1" dirty="0">
                <a:ea typeface="ＭＳ Ｐゴシック" pitchFamily="50" charset="-128"/>
              </a:rPr>
              <a:t>することで、不安や</a:t>
            </a:r>
            <a:r>
              <a:rPr lang="ja-JP" altLang="en-US" sz="1600" b="1" dirty="0" smtClean="0">
                <a:ea typeface="ＭＳ Ｐゴシック" pitchFamily="50" charset="-128"/>
              </a:rPr>
              <a:t>葛藤への対処策を整理する</a:t>
            </a:r>
            <a:endParaRPr lang="ja-JP" altLang="en-US" sz="1600" b="1" dirty="0">
              <a:ea typeface="ＭＳ Ｐゴシック" pitchFamily="50" charset="-128"/>
            </a:endParaRPr>
          </a:p>
        </p:txBody>
      </p:sp>
      <p:sp>
        <p:nvSpPr>
          <p:cNvPr id="19471" name="Rectangle 2"/>
          <p:cNvSpPr txBox="1">
            <a:spLocks noChangeArrowheads="1"/>
          </p:cNvSpPr>
          <p:nvPr/>
        </p:nvSpPr>
        <p:spPr bwMode="auto">
          <a:xfrm>
            <a:off x="609600" y="260350"/>
            <a:ext cx="8077200"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4000" b="1" dirty="0" smtClean="0"/>
              <a:t>キャリアを考える意味</a:t>
            </a:r>
            <a:endParaRPr lang="ja-JP" altLang="en-US" sz="4000" b="1" dirty="0"/>
          </a:p>
        </p:txBody>
      </p:sp>
      <p:sp>
        <p:nvSpPr>
          <p:cNvPr id="19472" name="Text Box 12"/>
          <p:cNvSpPr txBox="1">
            <a:spLocks noChangeArrowheads="1"/>
          </p:cNvSpPr>
          <p:nvPr/>
        </p:nvSpPr>
        <p:spPr bwMode="auto">
          <a:xfrm>
            <a:off x="1353800" y="6612582"/>
            <a:ext cx="7668766"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900" dirty="0" smtClean="0">
                <a:latin typeface="+mn-ea"/>
                <a:ea typeface="+mn-ea"/>
              </a:rPr>
              <a:t>出典：宮城</a:t>
            </a:r>
            <a:r>
              <a:rPr lang="ja-JP" altLang="en-US" sz="900" dirty="0" smtClean="0">
                <a:latin typeface="+mn-ea"/>
                <a:ea typeface="+mn-ea"/>
              </a:rPr>
              <a:t>まり子：「</a:t>
            </a:r>
            <a:r>
              <a:rPr lang="ja-JP" altLang="en-US" sz="900" dirty="0" smtClean="0">
                <a:latin typeface="+mn-ea"/>
                <a:ea typeface="+mn-ea"/>
              </a:rPr>
              <a:t>産業</a:t>
            </a:r>
            <a:r>
              <a:rPr lang="ja-JP" altLang="en-US" sz="900" dirty="0">
                <a:latin typeface="+mn-ea"/>
                <a:ea typeface="+mn-ea"/>
              </a:rPr>
              <a:t>臨床における休職・復職支援とカウンセリングの機能</a:t>
            </a:r>
            <a:r>
              <a:rPr lang="en-US" altLang="ja-JP" sz="900" dirty="0">
                <a:latin typeface="+mn-ea"/>
                <a:ea typeface="+mn-ea"/>
              </a:rPr>
              <a:t>-</a:t>
            </a:r>
            <a:r>
              <a:rPr lang="ja-JP" altLang="en-US" sz="900" dirty="0">
                <a:latin typeface="+mn-ea"/>
                <a:ea typeface="+mn-ea"/>
              </a:rPr>
              <a:t>休職、復職事例を通して</a:t>
            </a:r>
            <a:r>
              <a:rPr lang="en-US" altLang="ja-JP" sz="900" dirty="0" smtClean="0">
                <a:latin typeface="+mn-ea"/>
                <a:ea typeface="+mn-ea"/>
              </a:rPr>
              <a:t>-</a:t>
            </a:r>
            <a:r>
              <a:rPr lang="ja-JP" altLang="en-US" sz="900" dirty="0" smtClean="0">
                <a:latin typeface="+mn-ea"/>
                <a:ea typeface="+mn-ea"/>
              </a:rPr>
              <a:t>」立正</a:t>
            </a:r>
            <a:r>
              <a:rPr lang="ja-JP" altLang="en-US" sz="900" dirty="0">
                <a:latin typeface="+mn-ea"/>
                <a:ea typeface="+mn-ea"/>
              </a:rPr>
              <a:t>大学心理学部研究</a:t>
            </a:r>
            <a:r>
              <a:rPr lang="ja-JP" altLang="en-US" sz="900" dirty="0" smtClean="0">
                <a:latin typeface="+mn-ea"/>
                <a:ea typeface="+mn-ea"/>
              </a:rPr>
              <a:t>紀要</a:t>
            </a:r>
            <a:r>
              <a:rPr lang="en-US" altLang="ja-JP" sz="900" dirty="0" err="1" smtClean="0">
                <a:latin typeface="+mn-ea"/>
                <a:ea typeface="+mn-ea"/>
              </a:rPr>
              <a:t>vol</a:t>
            </a:r>
            <a:r>
              <a:rPr lang="ja-JP" altLang="en-US" sz="900" dirty="0" smtClean="0">
                <a:latin typeface="+mn-ea"/>
                <a:ea typeface="+mn-ea"/>
              </a:rPr>
              <a:t>５（</a:t>
            </a:r>
            <a:r>
              <a:rPr lang="en-US" altLang="ja-JP" sz="900" dirty="0">
                <a:latin typeface="+mn-ea"/>
                <a:ea typeface="+mn-ea"/>
              </a:rPr>
              <a:t>2007</a:t>
            </a:r>
            <a:r>
              <a:rPr lang="ja-JP" altLang="en-US" sz="900" dirty="0" smtClean="0">
                <a:latin typeface="+mn-ea"/>
                <a:ea typeface="+mn-ea"/>
              </a:rPr>
              <a:t>）　を改変</a:t>
            </a:r>
            <a:endParaRPr lang="ja-JP" altLang="en-US" sz="900" dirty="0">
              <a:latin typeface="+mn-ea"/>
              <a:ea typeface="+mn-ea"/>
            </a:endParaRPr>
          </a:p>
        </p:txBody>
      </p:sp>
    </p:spTree>
    <p:extLst>
      <p:ext uri="{BB962C8B-B14F-4D97-AF65-F5344CB8AC3E}">
        <p14:creationId xmlns:p14="http://schemas.microsoft.com/office/powerpoint/2010/main" val="26637510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09600" y="476250"/>
            <a:ext cx="8077200" cy="731838"/>
          </a:xfrm>
        </p:spPr>
        <p:txBody>
          <a:bodyPr>
            <a:normAutofit fontScale="90000"/>
          </a:bodyPr>
          <a:lstStyle/>
          <a:p>
            <a:pPr eaLnBrk="1" hangingPunct="1"/>
            <a:r>
              <a:rPr lang="ja-JP" altLang="en-US" b="1" dirty="0" smtClean="0"/>
              <a:t>転機（トランジション）に関する理論</a:t>
            </a:r>
          </a:p>
        </p:txBody>
      </p:sp>
      <p:sp>
        <p:nvSpPr>
          <p:cNvPr id="10243" name="Rectangle 3"/>
          <p:cNvSpPr txBox="1">
            <a:spLocks noChangeArrowheads="1"/>
          </p:cNvSpPr>
          <p:nvPr/>
        </p:nvSpPr>
        <p:spPr bwMode="auto">
          <a:xfrm>
            <a:off x="755576" y="2157177"/>
            <a:ext cx="8077200" cy="1775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algn="l" eaLnBrk="1" hangingPunct="1">
              <a:spcBef>
                <a:spcPct val="20000"/>
              </a:spcBef>
              <a:buClr>
                <a:srgbClr val="8CB1D0"/>
              </a:buClr>
              <a:buFont typeface="Wingdings" pitchFamily="2" charset="2"/>
              <a:buChar char="l"/>
              <a:defRPr/>
            </a:pPr>
            <a:r>
              <a:rPr lang="ja-JP" altLang="en-US" sz="2800" b="1" dirty="0" smtClean="0"/>
              <a:t>予測していた転機</a:t>
            </a:r>
            <a:endParaRPr lang="en-US" altLang="ja-JP" sz="2800" b="1" dirty="0" smtClean="0"/>
          </a:p>
          <a:p>
            <a:pPr algn="l" eaLnBrk="1" hangingPunct="1">
              <a:spcBef>
                <a:spcPct val="20000"/>
              </a:spcBef>
              <a:buClr>
                <a:srgbClr val="8CB1D0"/>
              </a:buClr>
              <a:buFont typeface="Wingdings" pitchFamily="2" charset="2"/>
              <a:buChar char="l"/>
              <a:defRPr/>
            </a:pPr>
            <a:r>
              <a:rPr lang="ja-JP" altLang="en-US" sz="2800" b="1" dirty="0" smtClean="0"/>
              <a:t>予測していなかった転機　</a:t>
            </a:r>
            <a:r>
              <a:rPr lang="ja-JP" altLang="en-US" sz="2800" b="1" dirty="0" smtClean="0">
                <a:solidFill>
                  <a:srgbClr val="FF0000"/>
                </a:solidFill>
              </a:rPr>
              <a:t>←休職</a:t>
            </a:r>
            <a:endParaRPr lang="en-US" altLang="ja-JP" sz="2800" b="1" dirty="0" smtClean="0">
              <a:solidFill>
                <a:srgbClr val="FF0000"/>
              </a:solidFill>
            </a:endParaRPr>
          </a:p>
          <a:p>
            <a:pPr algn="l" eaLnBrk="1" hangingPunct="1">
              <a:spcBef>
                <a:spcPct val="20000"/>
              </a:spcBef>
              <a:buClr>
                <a:srgbClr val="8CB1D0"/>
              </a:buClr>
              <a:buFont typeface="Wingdings" pitchFamily="2" charset="2"/>
              <a:buChar char="l"/>
              <a:defRPr/>
            </a:pPr>
            <a:r>
              <a:rPr lang="ja-JP" altLang="en-US" sz="2800" b="1" dirty="0" smtClean="0"/>
              <a:t>期待していたものが起こらなかった転機</a:t>
            </a:r>
            <a:endParaRPr lang="en-US" altLang="ja-JP" sz="2800" b="1" dirty="0" smtClean="0"/>
          </a:p>
          <a:p>
            <a:pPr algn="l" eaLnBrk="1" hangingPunct="1">
              <a:spcBef>
                <a:spcPct val="20000"/>
              </a:spcBef>
              <a:buClr>
                <a:srgbClr val="8CB1D0"/>
              </a:buClr>
              <a:buFont typeface="Wingdings" pitchFamily="2" charset="2"/>
              <a:buChar char="l"/>
              <a:defRPr/>
            </a:pPr>
            <a:endParaRPr lang="en-US" altLang="ja-JP" sz="2800" b="1" dirty="0" smtClean="0"/>
          </a:p>
          <a:p>
            <a:pPr algn="l" eaLnBrk="1" hangingPunct="1">
              <a:spcBef>
                <a:spcPct val="20000"/>
              </a:spcBef>
              <a:buClr>
                <a:srgbClr val="8CB1D0"/>
              </a:buClr>
              <a:defRPr/>
            </a:pPr>
            <a:endParaRPr lang="en-US" altLang="ja-JP" sz="2800" dirty="0" smtClean="0"/>
          </a:p>
        </p:txBody>
      </p:sp>
      <p:sp>
        <p:nvSpPr>
          <p:cNvPr id="6" name="Rectangle 3"/>
          <p:cNvSpPr txBox="1">
            <a:spLocks noChangeArrowheads="1"/>
          </p:cNvSpPr>
          <p:nvPr/>
        </p:nvSpPr>
        <p:spPr bwMode="auto">
          <a:xfrm>
            <a:off x="256637" y="1268760"/>
            <a:ext cx="8707851" cy="669965"/>
          </a:xfrm>
          <a:prstGeom prst="rect">
            <a:avLst/>
          </a:prstGeom>
          <a:solidFill>
            <a:schemeClr val="accent2">
              <a:lumMod val="20000"/>
              <a:lumOff val="80000"/>
            </a:schemeClr>
          </a:solidFill>
          <a:ln>
            <a:noFill/>
          </a:ln>
          <a:effectLst>
            <a:outerShdw blurRad="50800" dist="38100" dir="10800000" algn="r" rotWithShape="0">
              <a:prstClr val="black">
                <a:alpha val="40000"/>
              </a:prstClr>
            </a:outerShdw>
          </a:effectLst>
          <a:scene3d>
            <a:camera prst="orthographicFront"/>
            <a:lightRig rig="threePt" dir="t"/>
          </a:scene3d>
          <a:sp3d>
            <a:bevelT/>
          </a:sp3d>
        </p:spPr>
        <p:txBody>
          <a:bodyPr anchor="ctr"/>
          <a:lstStyle>
            <a:lvl1pPr marL="342900" indent="-342900" algn="l" rtl="0" eaLnBrk="0" fontAlgn="base" hangingPunct="0">
              <a:spcBef>
                <a:spcPct val="20000"/>
              </a:spcBef>
              <a:spcAft>
                <a:spcPct val="0"/>
              </a:spcAft>
              <a:buClr>
                <a:srgbClr val="8CB1D0"/>
              </a:buClr>
              <a:buFont typeface="Wingdings" pitchFamily="2" charset="2"/>
              <a:buChar char="l"/>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8CB1D0"/>
              </a:buClr>
              <a:buFont typeface="Wingdings" pitchFamily="2" charset="2"/>
              <a:buChar char="l"/>
              <a:defRPr kumimoji="1" sz="2800">
                <a:solidFill>
                  <a:schemeClr val="tx1"/>
                </a:solidFill>
                <a:latin typeface="+mn-lt"/>
                <a:ea typeface="+mn-ea"/>
              </a:defRPr>
            </a:lvl2pPr>
            <a:lvl3pPr marL="1143000" indent="-228600" algn="l" rtl="0" eaLnBrk="0" fontAlgn="base" hangingPunct="0">
              <a:spcBef>
                <a:spcPct val="20000"/>
              </a:spcBef>
              <a:spcAft>
                <a:spcPct val="0"/>
              </a:spcAft>
              <a:buClr>
                <a:srgbClr val="8CB1D0"/>
              </a:buClr>
              <a:buFont typeface="Wingdings" pitchFamily="2" charset="2"/>
              <a:buChar char="l"/>
              <a:defRPr kumimoji="1" sz="2400">
                <a:solidFill>
                  <a:schemeClr val="tx1"/>
                </a:solidFill>
                <a:latin typeface="+mn-lt"/>
                <a:ea typeface="+mn-ea"/>
              </a:defRPr>
            </a:lvl3pPr>
            <a:lvl4pPr marL="1600200" indent="-228600" algn="l" rtl="0" eaLnBrk="0" fontAlgn="base" hangingPunct="0">
              <a:spcBef>
                <a:spcPct val="20000"/>
              </a:spcBef>
              <a:spcAft>
                <a:spcPct val="0"/>
              </a:spcAft>
              <a:buClr>
                <a:srgbClr val="8CB1D0"/>
              </a:buClr>
              <a:buFont typeface="Wingdings" pitchFamily="2" charset="2"/>
              <a:buChar char="l"/>
              <a:defRPr kumimoji="1" sz="2000">
                <a:solidFill>
                  <a:schemeClr val="tx1"/>
                </a:solidFill>
                <a:latin typeface="+mn-lt"/>
                <a:ea typeface="+mn-ea"/>
              </a:defRPr>
            </a:lvl4pPr>
            <a:lvl5pPr marL="2057400" indent="-228600" algn="l" rtl="0" eaLnBrk="0" fontAlgn="base" hangingPunct="0">
              <a:spcBef>
                <a:spcPct val="20000"/>
              </a:spcBef>
              <a:spcAft>
                <a:spcPct val="0"/>
              </a:spcAft>
              <a:buClr>
                <a:srgbClr val="8CB1D0"/>
              </a:buClr>
              <a:buFont typeface="Wingdings" pitchFamily="2" charset="2"/>
              <a:buChar char="l"/>
              <a:defRPr kumimoji="1" sz="2000">
                <a:solidFill>
                  <a:schemeClr val="tx1"/>
                </a:solidFill>
                <a:latin typeface="+mn-lt"/>
                <a:ea typeface="+mn-ea"/>
              </a:defRPr>
            </a:lvl5pPr>
            <a:lvl6pPr marL="2514600" indent="-228600" algn="l" rtl="0" fontAlgn="base">
              <a:spcBef>
                <a:spcPct val="20000"/>
              </a:spcBef>
              <a:spcAft>
                <a:spcPct val="0"/>
              </a:spcAft>
              <a:buClr>
                <a:srgbClr val="8CB1D0"/>
              </a:buClr>
              <a:buFont typeface="Wingdings" pitchFamily="2" charset="2"/>
              <a:buChar char="l"/>
              <a:defRPr kumimoji="1" sz="2000">
                <a:solidFill>
                  <a:schemeClr val="tx1"/>
                </a:solidFill>
                <a:latin typeface="+mn-lt"/>
                <a:ea typeface="+mn-ea"/>
              </a:defRPr>
            </a:lvl6pPr>
            <a:lvl7pPr marL="2971800" indent="-228600" algn="l" rtl="0" fontAlgn="base">
              <a:spcBef>
                <a:spcPct val="20000"/>
              </a:spcBef>
              <a:spcAft>
                <a:spcPct val="0"/>
              </a:spcAft>
              <a:buClr>
                <a:srgbClr val="8CB1D0"/>
              </a:buClr>
              <a:buFont typeface="Wingdings" pitchFamily="2" charset="2"/>
              <a:buChar char="l"/>
              <a:defRPr kumimoji="1" sz="2000">
                <a:solidFill>
                  <a:schemeClr val="tx1"/>
                </a:solidFill>
                <a:latin typeface="+mn-lt"/>
                <a:ea typeface="+mn-ea"/>
              </a:defRPr>
            </a:lvl7pPr>
            <a:lvl8pPr marL="3429000" indent="-228600" algn="l" rtl="0" fontAlgn="base">
              <a:spcBef>
                <a:spcPct val="20000"/>
              </a:spcBef>
              <a:spcAft>
                <a:spcPct val="0"/>
              </a:spcAft>
              <a:buClr>
                <a:srgbClr val="8CB1D0"/>
              </a:buClr>
              <a:buFont typeface="Wingdings" pitchFamily="2" charset="2"/>
              <a:buChar char="l"/>
              <a:defRPr kumimoji="1" sz="2000">
                <a:solidFill>
                  <a:schemeClr val="tx1"/>
                </a:solidFill>
                <a:latin typeface="+mn-lt"/>
                <a:ea typeface="+mn-ea"/>
              </a:defRPr>
            </a:lvl8pPr>
            <a:lvl9pPr marL="3886200" indent="-228600" algn="l" rtl="0" fontAlgn="base">
              <a:spcBef>
                <a:spcPct val="20000"/>
              </a:spcBef>
              <a:spcAft>
                <a:spcPct val="0"/>
              </a:spcAft>
              <a:buClr>
                <a:srgbClr val="8CB1D0"/>
              </a:buClr>
              <a:buFont typeface="Wingdings" pitchFamily="2" charset="2"/>
              <a:buChar char="l"/>
              <a:defRPr kumimoji="1" sz="2000">
                <a:solidFill>
                  <a:schemeClr val="tx1"/>
                </a:solidFill>
                <a:latin typeface="+mn-lt"/>
                <a:ea typeface="+mn-ea"/>
              </a:defRPr>
            </a:lvl9pPr>
          </a:lstStyle>
          <a:p>
            <a:pPr marL="0" indent="0" algn="ctr" eaLnBrk="1" hangingPunct="1">
              <a:buFont typeface="Wingdings" pitchFamily="2" charset="2"/>
              <a:buNone/>
              <a:defRPr/>
            </a:pPr>
            <a:r>
              <a:rPr lang="ja-JP" altLang="en-US" sz="2800" b="1" dirty="0" smtClean="0"/>
              <a:t>転機＝節目。個人が特に大きく変化（移行）する時</a:t>
            </a:r>
          </a:p>
        </p:txBody>
      </p:sp>
      <p:sp>
        <p:nvSpPr>
          <p:cNvPr id="8" name="AutoShape 14"/>
          <p:cNvSpPr>
            <a:spLocks noChangeArrowheads="1"/>
          </p:cNvSpPr>
          <p:nvPr/>
        </p:nvSpPr>
        <p:spPr bwMode="auto">
          <a:xfrm>
            <a:off x="814103" y="5420586"/>
            <a:ext cx="7592918" cy="1152128"/>
          </a:xfrm>
          <a:prstGeom prst="roundRect">
            <a:avLst>
              <a:gd name="adj" fmla="val 16667"/>
            </a:avLst>
          </a:prstGeom>
          <a:solidFill>
            <a:schemeClr val="accent2">
              <a:lumMod val="60000"/>
              <a:lumOff val="40000"/>
            </a:schemeClr>
          </a:solidFill>
          <a:ln>
            <a:noFill/>
          </a:ln>
          <a:effectLst/>
          <a:scene3d>
            <a:camera prst="orthographicFront"/>
            <a:lightRig rig="threePt" dir="t"/>
          </a:scene3d>
          <a:sp3d>
            <a:bevelT/>
          </a:sp3d>
          <a:extLst/>
        </p:spPr>
        <p:txBody>
          <a:bodyPr wrap="none" anchor="ctr"/>
          <a:lstStyle/>
          <a:p>
            <a:pPr>
              <a:defRPr/>
            </a:pPr>
            <a:r>
              <a:rPr lang="ja-JP" altLang="en-US" b="1" dirty="0">
                <a:solidFill>
                  <a:schemeClr val="bg1"/>
                </a:solidFill>
                <a:ea typeface="ＭＳ Ｐゴシック" pitchFamily="50" charset="-128"/>
              </a:rPr>
              <a:t>転機への対処としては</a:t>
            </a:r>
            <a:r>
              <a:rPr lang="ja-JP" altLang="en-US" b="1" dirty="0" smtClean="0">
                <a:solidFill>
                  <a:schemeClr val="bg1"/>
                </a:solidFill>
                <a:ea typeface="ＭＳ Ｐゴシック" pitchFamily="50" charset="-128"/>
              </a:rPr>
              <a:t>、リソース（資源）・４つのＳ</a:t>
            </a:r>
            <a:endParaRPr lang="en-US" altLang="ja-JP" b="1" dirty="0" smtClean="0">
              <a:solidFill>
                <a:schemeClr val="bg1"/>
              </a:solidFill>
              <a:ea typeface="ＭＳ Ｐゴシック" pitchFamily="50" charset="-128"/>
            </a:endParaRPr>
          </a:p>
          <a:p>
            <a:pPr>
              <a:defRPr/>
            </a:pPr>
            <a:r>
              <a:rPr lang="ja-JP" altLang="en-US" b="1" dirty="0" smtClean="0">
                <a:solidFill>
                  <a:schemeClr val="bg1"/>
                </a:solidFill>
                <a:ea typeface="ＭＳ Ｐゴシック" pitchFamily="50" charset="-128"/>
              </a:rPr>
              <a:t>（</a:t>
            </a:r>
            <a:r>
              <a:rPr lang="en-US" altLang="ja-JP" b="1" dirty="0">
                <a:solidFill>
                  <a:schemeClr val="bg1"/>
                </a:solidFill>
                <a:ea typeface="ＭＳ Ｐゴシック" pitchFamily="50" charset="-128"/>
              </a:rPr>
              <a:t>Situation:</a:t>
            </a:r>
            <a:r>
              <a:rPr lang="ja-JP" altLang="en-US" b="1" dirty="0">
                <a:solidFill>
                  <a:schemeClr val="bg1"/>
                </a:solidFill>
                <a:ea typeface="ＭＳ Ｐゴシック" pitchFamily="50" charset="-128"/>
              </a:rPr>
              <a:t>状況、</a:t>
            </a:r>
            <a:r>
              <a:rPr lang="en-US" altLang="ja-JP" b="1" dirty="0">
                <a:solidFill>
                  <a:schemeClr val="bg1"/>
                </a:solidFill>
                <a:ea typeface="ＭＳ Ｐゴシック" pitchFamily="50" charset="-128"/>
              </a:rPr>
              <a:t>Self:</a:t>
            </a:r>
            <a:r>
              <a:rPr lang="ja-JP" altLang="en-US" b="1" dirty="0">
                <a:solidFill>
                  <a:schemeClr val="bg1"/>
                </a:solidFill>
                <a:ea typeface="ＭＳ Ｐゴシック" pitchFamily="50" charset="-128"/>
              </a:rPr>
              <a:t>自分自身、</a:t>
            </a:r>
            <a:r>
              <a:rPr lang="en-US" altLang="ja-JP" b="1" dirty="0">
                <a:solidFill>
                  <a:schemeClr val="bg1"/>
                </a:solidFill>
                <a:ea typeface="ＭＳ Ｐゴシック" pitchFamily="50" charset="-128"/>
              </a:rPr>
              <a:t>Support:</a:t>
            </a:r>
            <a:r>
              <a:rPr lang="ja-JP" altLang="en-US" b="1" dirty="0">
                <a:solidFill>
                  <a:schemeClr val="bg1"/>
                </a:solidFill>
                <a:ea typeface="ＭＳ Ｐゴシック" pitchFamily="50" charset="-128"/>
              </a:rPr>
              <a:t>周囲の援助</a:t>
            </a:r>
            <a:r>
              <a:rPr lang="ja-JP" altLang="en-US" b="1" dirty="0" smtClean="0">
                <a:solidFill>
                  <a:schemeClr val="bg1"/>
                </a:solidFill>
                <a:ea typeface="ＭＳ Ｐゴシック" pitchFamily="50" charset="-128"/>
              </a:rPr>
              <a:t>、</a:t>
            </a:r>
            <a:r>
              <a:rPr lang="en-US" altLang="ja-JP" b="1" dirty="0" smtClean="0">
                <a:solidFill>
                  <a:schemeClr val="bg1"/>
                </a:solidFill>
                <a:ea typeface="ＭＳ Ｐゴシック" pitchFamily="50" charset="-128"/>
              </a:rPr>
              <a:t>Strategies</a:t>
            </a:r>
            <a:r>
              <a:rPr lang="ja-JP" altLang="en-US" b="1" dirty="0">
                <a:solidFill>
                  <a:schemeClr val="bg1"/>
                </a:solidFill>
                <a:ea typeface="ＭＳ Ｐゴシック" pitchFamily="50" charset="-128"/>
              </a:rPr>
              <a:t>：戦略</a:t>
            </a:r>
            <a:r>
              <a:rPr lang="ja-JP" altLang="en-US" b="1" dirty="0" smtClean="0">
                <a:solidFill>
                  <a:schemeClr val="bg1"/>
                </a:solidFill>
                <a:ea typeface="ＭＳ Ｐゴシック" pitchFamily="50" charset="-128"/>
              </a:rPr>
              <a:t>）</a:t>
            </a:r>
            <a:endParaRPr lang="en-US" altLang="ja-JP" b="1" dirty="0" smtClean="0">
              <a:solidFill>
                <a:schemeClr val="bg1"/>
              </a:solidFill>
              <a:ea typeface="ＭＳ Ｐゴシック" pitchFamily="50" charset="-128"/>
            </a:endParaRPr>
          </a:p>
          <a:p>
            <a:pPr>
              <a:defRPr/>
            </a:pPr>
            <a:r>
              <a:rPr lang="ja-JP" altLang="en-US" b="1" dirty="0" smtClean="0">
                <a:solidFill>
                  <a:schemeClr val="bg1"/>
                </a:solidFill>
                <a:ea typeface="ＭＳ Ｐゴシック" pitchFamily="50" charset="-128"/>
              </a:rPr>
              <a:t>を振り返り</a:t>
            </a:r>
            <a:r>
              <a:rPr lang="ja-JP" altLang="en-US" b="1" dirty="0">
                <a:solidFill>
                  <a:schemeClr val="bg1"/>
                </a:solidFill>
                <a:ea typeface="ＭＳ Ｐゴシック" pitchFamily="50" charset="-128"/>
              </a:rPr>
              <a:t>、自分</a:t>
            </a:r>
            <a:r>
              <a:rPr lang="ja-JP" altLang="en-US" b="1" dirty="0" smtClean="0">
                <a:solidFill>
                  <a:schemeClr val="bg1"/>
                </a:solidFill>
                <a:ea typeface="ＭＳ Ｐゴシック" pitchFamily="50" charset="-128"/>
              </a:rPr>
              <a:t>のリソースを</a:t>
            </a:r>
            <a:r>
              <a:rPr lang="ja-JP" altLang="en-US" b="1" dirty="0">
                <a:solidFill>
                  <a:schemeClr val="bg1"/>
                </a:solidFill>
                <a:ea typeface="ＭＳ Ｐゴシック" pitchFamily="50" charset="-128"/>
              </a:rPr>
              <a:t>強化することが</a:t>
            </a:r>
            <a:r>
              <a:rPr lang="ja-JP" altLang="en-US" b="1" dirty="0" smtClean="0">
                <a:solidFill>
                  <a:schemeClr val="bg1"/>
                </a:solidFill>
                <a:ea typeface="ＭＳ Ｐゴシック" pitchFamily="50" charset="-128"/>
              </a:rPr>
              <a:t>有効</a:t>
            </a:r>
            <a:endParaRPr lang="en-US" altLang="ja-JP" b="1" dirty="0">
              <a:solidFill>
                <a:schemeClr val="bg1"/>
              </a:solidFill>
              <a:ea typeface="ＭＳ Ｐゴシック" pitchFamily="50" charset="-128"/>
            </a:endParaRPr>
          </a:p>
        </p:txBody>
      </p:sp>
      <p:sp>
        <p:nvSpPr>
          <p:cNvPr id="3" name="テキスト ボックス 2"/>
          <p:cNvSpPr txBox="1"/>
          <p:nvPr/>
        </p:nvSpPr>
        <p:spPr>
          <a:xfrm>
            <a:off x="7092280" y="2157177"/>
            <a:ext cx="1872208" cy="369332"/>
          </a:xfrm>
          <a:prstGeom prst="rect">
            <a:avLst/>
          </a:prstGeom>
          <a:noFill/>
        </p:spPr>
        <p:txBody>
          <a:bodyPr wrap="square" rtlCol="0">
            <a:spAutoFit/>
          </a:bodyPr>
          <a:lstStyle/>
          <a:p>
            <a:r>
              <a:rPr kumimoji="1" lang="ja-JP" altLang="en-US" dirty="0" smtClean="0"/>
              <a:t>（シュロスバーグ）</a:t>
            </a:r>
            <a:endParaRPr kumimoji="1" lang="ja-JP" altLang="en-US" dirty="0"/>
          </a:p>
        </p:txBody>
      </p:sp>
      <p:sp>
        <p:nvSpPr>
          <p:cNvPr id="2" name="正方形/長方形 1"/>
          <p:cNvSpPr/>
          <p:nvPr/>
        </p:nvSpPr>
        <p:spPr>
          <a:xfrm>
            <a:off x="1263080" y="4221088"/>
            <a:ext cx="6768752" cy="10081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HG丸ｺﾞｼｯｸM-PRO" panose="020F0600000000000000" pitchFamily="50" charset="-128"/>
                <a:ea typeface="HG丸ｺﾞｼｯｸM-PRO" panose="020F0600000000000000" pitchFamily="50" charset="-128"/>
              </a:rPr>
              <a:t>転機がもたらす</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変化</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algn="ctr"/>
            <a:endParaRPr lang="ja-JP" altLang="en-US"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dirty="0">
                <a:solidFill>
                  <a:schemeClr val="tx1"/>
                </a:solidFill>
              </a:rPr>
              <a:t>役割、人間関係、日常生活、自分や世の中に対する</a:t>
            </a:r>
            <a:r>
              <a:rPr lang="ja-JP" altLang="en-US" dirty="0" smtClean="0">
                <a:solidFill>
                  <a:schemeClr val="tx1"/>
                </a:solidFill>
              </a:rPr>
              <a:t>考え方</a:t>
            </a:r>
            <a:endParaRPr lang="ja-JP" altLang="en-US" dirty="0">
              <a:solidFill>
                <a:schemeClr val="tx1"/>
              </a:solidFill>
            </a:endParaRPr>
          </a:p>
        </p:txBody>
      </p:sp>
    </p:spTree>
    <p:extLst>
      <p:ext uri="{BB962C8B-B14F-4D97-AF65-F5344CB8AC3E}">
        <p14:creationId xmlns:p14="http://schemas.microsoft.com/office/powerpoint/2010/main" val="41751551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11188" y="188913"/>
            <a:ext cx="8077200" cy="731837"/>
          </a:xfrm>
        </p:spPr>
        <p:txBody>
          <a:bodyPr>
            <a:normAutofit fontScale="90000"/>
          </a:bodyPr>
          <a:lstStyle/>
          <a:p>
            <a:pPr eaLnBrk="1" hangingPunct="1"/>
            <a:r>
              <a:rPr lang="ja-JP" altLang="en-US" b="1" dirty="0" smtClean="0"/>
              <a:t>休職から復職に至る転機のプロセス</a:t>
            </a:r>
          </a:p>
        </p:txBody>
      </p:sp>
      <p:sp>
        <p:nvSpPr>
          <p:cNvPr id="7" name="Rectangle 3"/>
          <p:cNvSpPr txBox="1">
            <a:spLocks noChangeArrowheads="1"/>
          </p:cNvSpPr>
          <p:nvPr/>
        </p:nvSpPr>
        <p:spPr bwMode="auto">
          <a:xfrm>
            <a:off x="7554186" y="836712"/>
            <a:ext cx="1566068" cy="432222"/>
          </a:xfrm>
          <a:prstGeom prst="rect">
            <a:avLst/>
          </a:prstGeom>
          <a:noFill/>
          <a:ln>
            <a:noFill/>
          </a:ln>
          <a:effectLst/>
        </p:spPr>
        <p:txBody>
          <a:bodyPr/>
          <a:lstStyle>
            <a:lvl1pPr marL="342900" indent="-342900" algn="l" rtl="0" eaLnBrk="0" fontAlgn="base" hangingPunct="0">
              <a:spcBef>
                <a:spcPct val="20000"/>
              </a:spcBef>
              <a:spcAft>
                <a:spcPct val="0"/>
              </a:spcAft>
              <a:buClr>
                <a:srgbClr val="8CB1D0"/>
              </a:buClr>
              <a:buFont typeface="Wingdings" pitchFamily="2" charset="2"/>
              <a:buChar char="l"/>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8CB1D0"/>
              </a:buClr>
              <a:buFont typeface="Wingdings" pitchFamily="2" charset="2"/>
              <a:buChar char="l"/>
              <a:defRPr kumimoji="1" sz="2800">
                <a:solidFill>
                  <a:schemeClr val="tx1"/>
                </a:solidFill>
                <a:latin typeface="+mn-lt"/>
                <a:ea typeface="+mn-ea"/>
              </a:defRPr>
            </a:lvl2pPr>
            <a:lvl3pPr marL="1143000" indent="-228600" algn="l" rtl="0" eaLnBrk="0" fontAlgn="base" hangingPunct="0">
              <a:spcBef>
                <a:spcPct val="20000"/>
              </a:spcBef>
              <a:spcAft>
                <a:spcPct val="0"/>
              </a:spcAft>
              <a:buClr>
                <a:srgbClr val="8CB1D0"/>
              </a:buClr>
              <a:buFont typeface="Wingdings" pitchFamily="2" charset="2"/>
              <a:buChar char="l"/>
              <a:defRPr kumimoji="1" sz="2400">
                <a:solidFill>
                  <a:schemeClr val="tx1"/>
                </a:solidFill>
                <a:latin typeface="+mn-lt"/>
                <a:ea typeface="+mn-ea"/>
              </a:defRPr>
            </a:lvl3pPr>
            <a:lvl4pPr marL="1600200" indent="-228600" algn="l" rtl="0" eaLnBrk="0" fontAlgn="base" hangingPunct="0">
              <a:spcBef>
                <a:spcPct val="20000"/>
              </a:spcBef>
              <a:spcAft>
                <a:spcPct val="0"/>
              </a:spcAft>
              <a:buClr>
                <a:srgbClr val="8CB1D0"/>
              </a:buClr>
              <a:buFont typeface="Wingdings" pitchFamily="2" charset="2"/>
              <a:buChar char="l"/>
              <a:defRPr kumimoji="1" sz="2000">
                <a:solidFill>
                  <a:schemeClr val="tx1"/>
                </a:solidFill>
                <a:latin typeface="+mn-lt"/>
                <a:ea typeface="+mn-ea"/>
              </a:defRPr>
            </a:lvl4pPr>
            <a:lvl5pPr marL="2057400" indent="-228600" algn="l" rtl="0" eaLnBrk="0" fontAlgn="base" hangingPunct="0">
              <a:spcBef>
                <a:spcPct val="20000"/>
              </a:spcBef>
              <a:spcAft>
                <a:spcPct val="0"/>
              </a:spcAft>
              <a:buClr>
                <a:srgbClr val="8CB1D0"/>
              </a:buClr>
              <a:buFont typeface="Wingdings" pitchFamily="2" charset="2"/>
              <a:buChar char="l"/>
              <a:defRPr kumimoji="1" sz="2000">
                <a:solidFill>
                  <a:schemeClr val="tx1"/>
                </a:solidFill>
                <a:latin typeface="+mn-lt"/>
                <a:ea typeface="+mn-ea"/>
              </a:defRPr>
            </a:lvl5pPr>
            <a:lvl6pPr marL="2514600" indent="-228600" algn="l" rtl="0" fontAlgn="base">
              <a:spcBef>
                <a:spcPct val="20000"/>
              </a:spcBef>
              <a:spcAft>
                <a:spcPct val="0"/>
              </a:spcAft>
              <a:buClr>
                <a:srgbClr val="8CB1D0"/>
              </a:buClr>
              <a:buFont typeface="Wingdings" pitchFamily="2" charset="2"/>
              <a:buChar char="l"/>
              <a:defRPr kumimoji="1" sz="2000">
                <a:solidFill>
                  <a:schemeClr val="tx1"/>
                </a:solidFill>
                <a:latin typeface="+mn-lt"/>
                <a:ea typeface="+mn-ea"/>
              </a:defRPr>
            </a:lvl6pPr>
            <a:lvl7pPr marL="2971800" indent="-228600" algn="l" rtl="0" fontAlgn="base">
              <a:spcBef>
                <a:spcPct val="20000"/>
              </a:spcBef>
              <a:spcAft>
                <a:spcPct val="0"/>
              </a:spcAft>
              <a:buClr>
                <a:srgbClr val="8CB1D0"/>
              </a:buClr>
              <a:buFont typeface="Wingdings" pitchFamily="2" charset="2"/>
              <a:buChar char="l"/>
              <a:defRPr kumimoji="1" sz="2000">
                <a:solidFill>
                  <a:schemeClr val="tx1"/>
                </a:solidFill>
                <a:latin typeface="+mn-lt"/>
                <a:ea typeface="+mn-ea"/>
              </a:defRPr>
            </a:lvl7pPr>
            <a:lvl8pPr marL="3429000" indent="-228600" algn="l" rtl="0" fontAlgn="base">
              <a:spcBef>
                <a:spcPct val="20000"/>
              </a:spcBef>
              <a:spcAft>
                <a:spcPct val="0"/>
              </a:spcAft>
              <a:buClr>
                <a:srgbClr val="8CB1D0"/>
              </a:buClr>
              <a:buFont typeface="Wingdings" pitchFamily="2" charset="2"/>
              <a:buChar char="l"/>
              <a:defRPr kumimoji="1" sz="2000">
                <a:solidFill>
                  <a:schemeClr val="tx1"/>
                </a:solidFill>
                <a:latin typeface="+mn-lt"/>
                <a:ea typeface="+mn-ea"/>
              </a:defRPr>
            </a:lvl8pPr>
            <a:lvl9pPr marL="3886200" indent="-228600" algn="l" rtl="0" fontAlgn="base">
              <a:spcBef>
                <a:spcPct val="20000"/>
              </a:spcBef>
              <a:spcAft>
                <a:spcPct val="0"/>
              </a:spcAft>
              <a:buClr>
                <a:srgbClr val="8CB1D0"/>
              </a:buClr>
              <a:buFont typeface="Wingdings" pitchFamily="2" charset="2"/>
              <a:buChar char="l"/>
              <a:defRPr kumimoji="1" sz="2000">
                <a:solidFill>
                  <a:schemeClr val="tx1"/>
                </a:solidFill>
                <a:latin typeface="+mn-lt"/>
                <a:ea typeface="+mn-ea"/>
              </a:defRPr>
            </a:lvl9pPr>
          </a:lstStyle>
          <a:p>
            <a:pPr marL="0" indent="0" eaLnBrk="1" hangingPunct="1">
              <a:buFont typeface="Wingdings" pitchFamily="2" charset="2"/>
              <a:buNone/>
              <a:defRPr/>
            </a:pPr>
            <a:r>
              <a:rPr lang="ja-JP" altLang="en-US" sz="1800" b="1" dirty="0" smtClean="0"/>
              <a:t>（ブリッジス）</a:t>
            </a:r>
          </a:p>
          <a:p>
            <a:pPr eaLnBrk="1" hangingPunct="1">
              <a:buFontTx/>
              <a:buNone/>
              <a:defRPr/>
            </a:pPr>
            <a:endParaRPr lang="en-US" altLang="ja-JP" sz="2800" dirty="0" smtClean="0"/>
          </a:p>
        </p:txBody>
      </p:sp>
      <p:graphicFrame>
        <p:nvGraphicFramePr>
          <p:cNvPr id="2" name="図表 1"/>
          <p:cNvGraphicFramePr/>
          <p:nvPr>
            <p:extLst>
              <p:ext uri="{D42A27DB-BD31-4B8C-83A1-F6EECF244321}">
                <p14:modId xmlns:p14="http://schemas.microsoft.com/office/powerpoint/2010/main" val="370620827"/>
              </p:ext>
            </p:extLst>
          </p:nvPr>
        </p:nvGraphicFramePr>
        <p:xfrm>
          <a:off x="395536" y="1268934"/>
          <a:ext cx="8431088" cy="51485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 Box 12"/>
          <p:cNvSpPr txBox="1">
            <a:spLocks noChangeArrowheads="1"/>
          </p:cNvSpPr>
          <p:nvPr/>
        </p:nvSpPr>
        <p:spPr bwMode="auto">
          <a:xfrm>
            <a:off x="3131840" y="6497166"/>
            <a:ext cx="5832648"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050" dirty="0">
                <a:latin typeface="+mn-ea"/>
                <a:ea typeface="+mn-ea"/>
              </a:rPr>
              <a:t>出典</a:t>
            </a:r>
            <a:r>
              <a:rPr lang="ja-JP" altLang="en-US" sz="1050" dirty="0" smtClean="0">
                <a:latin typeface="+mn-ea"/>
                <a:ea typeface="+mn-ea"/>
              </a:rPr>
              <a:t>：大庭さ</a:t>
            </a:r>
            <a:r>
              <a:rPr lang="ja-JP" altLang="en-US" sz="1050" dirty="0" smtClean="0">
                <a:latin typeface="+mn-ea"/>
                <a:ea typeface="+mn-ea"/>
              </a:rPr>
              <a:t>よ：「</a:t>
            </a:r>
            <a:r>
              <a:rPr lang="ja-JP" altLang="en-US" sz="1050" dirty="0" smtClean="0">
                <a:latin typeface="+mn-ea"/>
                <a:ea typeface="+mn-ea"/>
              </a:rPr>
              <a:t>職場復帰へ向けての心理的援助」産業精神保健</a:t>
            </a:r>
            <a:r>
              <a:rPr lang="en-US" altLang="ja-JP" sz="1050" dirty="0" smtClean="0">
                <a:latin typeface="+mn-ea"/>
                <a:ea typeface="+mn-ea"/>
              </a:rPr>
              <a:t>12</a:t>
            </a:r>
            <a:r>
              <a:rPr lang="ja-JP" altLang="en-US" sz="1050" dirty="0" smtClean="0">
                <a:latin typeface="+mn-ea"/>
                <a:ea typeface="+mn-ea"/>
              </a:rPr>
              <a:t>（４）（</a:t>
            </a:r>
            <a:r>
              <a:rPr lang="en-US" altLang="ja-JP" sz="1050" dirty="0" smtClean="0">
                <a:latin typeface="+mn-ea"/>
                <a:ea typeface="+mn-ea"/>
              </a:rPr>
              <a:t>2004</a:t>
            </a:r>
            <a:r>
              <a:rPr lang="ja-JP" altLang="en-US" sz="1050" dirty="0" smtClean="0">
                <a:latin typeface="+mn-ea"/>
                <a:ea typeface="+mn-ea"/>
              </a:rPr>
              <a:t>）　を改変</a:t>
            </a:r>
            <a:endParaRPr lang="ja-JP" altLang="en-US" sz="1050" dirty="0">
              <a:latin typeface="+mn-ea"/>
              <a:ea typeface="+mn-ea"/>
            </a:endParaRPr>
          </a:p>
        </p:txBody>
      </p:sp>
    </p:spTree>
    <p:extLst>
      <p:ext uri="{BB962C8B-B14F-4D97-AF65-F5344CB8AC3E}">
        <p14:creationId xmlns:p14="http://schemas.microsoft.com/office/powerpoint/2010/main" val="1017062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休職に係るキャリアの問題</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41123556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 Box 12"/>
          <p:cNvSpPr txBox="1">
            <a:spLocks noChangeArrowheads="1"/>
          </p:cNvSpPr>
          <p:nvPr/>
        </p:nvSpPr>
        <p:spPr bwMode="auto">
          <a:xfrm>
            <a:off x="4103440" y="6395802"/>
            <a:ext cx="504056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050" dirty="0" smtClean="0">
                <a:latin typeface="+mn-ea"/>
                <a:ea typeface="+mn-ea"/>
              </a:rPr>
              <a:t>出典：大庭</a:t>
            </a:r>
            <a:r>
              <a:rPr lang="ja-JP" altLang="en-US" sz="1050" dirty="0">
                <a:latin typeface="+mn-ea"/>
                <a:ea typeface="+mn-ea"/>
              </a:rPr>
              <a:t>さ</a:t>
            </a:r>
            <a:r>
              <a:rPr lang="ja-JP" altLang="en-US" sz="1050" dirty="0" smtClean="0">
                <a:latin typeface="+mn-ea"/>
                <a:ea typeface="+mn-ea"/>
              </a:rPr>
              <a:t>よ：「</a:t>
            </a:r>
            <a:r>
              <a:rPr lang="ja-JP" altLang="en-US" sz="1050" dirty="0">
                <a:latin typeface="+mn-ea"/>
                <a:ea typeface="+mn-ea"/>
              </a:rPr>
              <a:t>現代のエスプリ別冊：こころの病からの職場復帰</a:t>
            </a:r>
            <a:r>
              <a:rPr lang="ja-JP" altLang="en-US" sz="1050" dirty="0" smtClean="0">
                <a:latin typeface="+mn-ea"/>
                <a:ea typeface="+mn-ea"/>
              </a:rPr>
              <a:t>」至文堂（</a:t>
            </a:r>
            <a:r>
              <a:rPr lang="en-US" altLang="ja-JP" sz="1050" dirty="0" smtClean="0">
                <a:latin typeface="+mn-ea"/>
                <a:ea typeface="+mn-ea"/>
              </a:rPr>
              <a:t>2004</a:t>
            </a:r>
            <a:r>
              <a:rPr lang="ja-JP" altLang="en-US" sz="1050" dirty="0" smtClean="0">
                <a:latin typeface="+mn-ea"/>
                <a:ea typeface="+mn-ea"/>
              </a:rPr>
              <a:t>）</a:t>
            </a:r>
            <a:r>
              <a:rPr lang="ja-JP" altLang="en-US" sz="1050" dirty="0">
                <a:latin typeface="+mn-ea"/>
                <a:ea typeface="+mn-ea"/>
              </a:rPr>
              <a:t>　</a:t>
            </a:r>
            <a:r>
              <a:rPr lang="ja-JP" altLang="en-US" sz="1050" dirty="0" smtClean="0">
                <a:latin typeface="+mn-ea"/>
                <a:ea typeface="+mn-ea"/>
              </a:rPr>
              <a:t>　　</a:t>
            </a:r>
            <a:r>
              <a:rPr lang="ja-JP" altLang="en-US" sz="1050" dirty="0">
                <a:latin typeface="+mn-ea"/>
                <a:ea typeface="+mn-ea"/>
              </a:rPr>
              <a:t>　</a:t>
            </a:r>
          </a:p>
        </p:txBody>
      </p:sp>
    </p:spTree>
    <p:extLst>
      <p:ext uri="{BB962C8B-B14F-4D97-AF65-F5344CB8AC3E}">
        <p14:creationId xmlns:p14="http://schemas.microsoft.com/office/powerpoint/2010/main" val="3682831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92150" y="2924944"/>
            <a:ext cx="8077200" cy="731838"/>
          </a:xfrm>
        </p:spPr>
        <p:txBody>
          <a:bodyPr>
            <a:normAutofit/>
          </a:bodyPr>
          <a:lstStyle/>
          <a:p>
            <a:pPr eaLnBrk="1" hangingPunct="1"/>
            <a:r>
              <a:rPr lang="ja-JP" altLang="en-US" sz="3600" b="1" dirty="0" smtClean="0"/>
              <a:t>キャリア講習の内容</a:t>
            </a:r>
          </a:p>
        </p:txBody>
      </p:sp>
      <p:pic>
        <p:nvPicPr>
          <p:cNvPr id="1741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150" y="2885331"/>
            <a:ext cx="857250"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56263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2727" y="260648"/>
            <a:ext cx="8964488" cy="1143000"/>
          </a:xfrm>
        </p:spPr>
        <p:txBody>
          <a:bodyPr>
            <a:noAutofit/>
          </a:bodyPr>
          <a:lstStyle/>
          <a:p>
            <a:r>
              <a:rPr lang="ja-JP" altLang="en-US" sz="4000" dirty="0" smtClean="0"/>
              <a:t>キャリア講習の内容</a:t>
            </a:r>
            <a:endParaRPr kumimoji="1" lang="ja-JP" altLang="en-US" sz="40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83860789"/>
              </p:ext>
            </p:extLst>
          </p:nvPr>
        </p:nvGraphicFramePr>
        <p:xfrm>
          <a:off x="395536" y="2060848"/>
          <a:ext cx="8507288" cy="4049406"/>
        </p:xfrm>
        <a:graphic>
          <a:graphicData uri="http://schemas.openxmlformats.org/drawingml/2006/table">
            <a:tbl>
              <a:tblPr firstRow="1" bandRow="1">
                <a:tableStyleId>{8799B23B-EC83-4686-B30A-512413B5E67A}</a:tableStyleId>
              </a:tblPr>
              <a:tblGrid>
                <a:gridCol w="3211516"/>
                <a:gridCol w="5295772"/>
              </a:tblGrid>
              <a:tr h="740202">
                <a:tc>
                  <a:txBody>
                    <a:bodyPr/>
                    <a:lstStyle/>
                    <a:p>
                      <a:pPr algn="ctr"/>
                      <a:r>
                        <a:rPr kumimoji="1" lang="ja-JP" altLang="en-US" dirty="0" smtClean="0"/>
                        <a:t>講座名</a:t>
                      </a:r>
                      <a:endParaRPr kumimoji="1" lang="ja-JP" altLang="en-US" dirty="0"/>
                    </a:p>
                  </a:txBody>
                  <a:tcPr anchor="ctr"/>
                </a:tc>
                <a:tc>
                  <a:txBody>
                    <a:bodyPr/>
                    <a:lstStyle/>
                    <a:p>
                      <a:pPr algn="ctr"/>
                      <a:r>
                        <a:rPr kumimoji="1" lang="ja-JP" altLang="en-US" dirty="0" smtClean="0"/>
                        <a:t>内容</a:t>
                      </a:r>
                      <a:endParaRPr kumimoji="1" lang="ja-JP" altLang="en-US" dirty="0"/>
                    </a:p>
                  </a:txBody>
                  <a:tcPr anchor="ctr"/>
                </a:tc>
              </a:tr>
              <a:tr h="740202">
                <a:tc>
                  <a:txBody>
                    <a:bodyPr/>
                    <a:lstStyle/>
                    <a:p>
                      <a:pPr algn="ctr"/>
                      <a:r>
                        <a:rPr kumimoji="1" lang="ja-JP" altLang="en-US" dirty="0" smtClean="0"/>
                        <a:t>価値観を確認してみよう</a:t>
                      </a:r>
                      <a:endParaRPr kumimoji="1" lang="ja-JP" altLang="en-US" dirty="0"/>
                    </a:p>
                  </a:txBody>
                  <a:tcPr anchor="ctr"/>
                </a:tc>
                <a:tc>
                  <a:txBody>
                    <a:bodyPr/>
                    <a:lstStyle/>
                    <a:p>
                      <a:pPr marL="182563" indent="-182563">
                        <a:buFont typeface="Wingdings" panose="05000000000000000000" pitchFamily="2" charset="2"/>
                        <a:buChar char="l"/>
                      </a:pPr>
                      <a:r>
                        <a:rPr kumimoji="1" lang="ja-JP" altLang="en-US" sz="1800" dirty="0" smtClean="0"/>
                        <a:t>自分の生き方・働き方に関する価値観を確認する</a:t>
                      </a:r>
                      <a:endParaRPr kumimoji="1" lang="en-US" altLang="ja-JP" sz="1800" dirty="0" smtClean="0"/>
                    </a:p>
                    <a:p>
                      <a:pPr marL="182563" indent="-182563">
                        <a:buFont typeface="Wingdings" panose="05000000000000000000" pitchFamily="2" charset="2"/>
                        <a:buChar char="l"/>
                      </a:pPr>
                      <a:r>
                        <a:rPr kumimoji="1" lang="ja-JP" altLang="en-US" sz="1800" dirty="0" smtClean="0"/>
                        <a:t>いろいろな価値観があることを知る</a:t>
                      </a:r>
                      <a:endParaRPr kumimoji="1" lang="ja-JP" altLang="en-US" sz="1800" dirty="0"/>
                    </a:p>
                  </a:txBody>
                  <a:tcPr/>
                </a:tc>
              </a:tr>
              <a:tr h="740202">
                <a:tc>
                  <a:txBody>
                    <a:bodyPr/>
                    <a:lstStyle/>
                    <a:p>
                      <a:pPr algn="ctr"/>
                      <a:r>
                        <a:rPr kumimoji="1" lang="ja-JP" altLang="en-US" dirty="0" smtClean="0"/>
                        <a:t>成功体験を振り返ろう</a:t>
                      </a:r>
                      <a:endParaRPr kumimoji="1" lang="ja-JP" altLang="en-US" dirty="0"/>
                    </a:p>
                  </a:txBody>
                  <a:tcPr anchor="ctr"/>
                </a:tc>
                <a:tc>
                  <a:txBody>
                    <a:bodyPr/>
                    <a:lstStyle/>
                    <a:p>
                      <a:pPr marL="182563" indent="-182563">
                        <a:buFont typeface="Wingdings" panose="05000000000000000000" pitchFamily="2" charset="2"/>
                        <a:buChar char="l"/>
                      </a:pPr>
                      <a:r>
                        <a:rPr kumimoji="1" lang="ja-JP" altLang="en-US" sz="1800" dirty="0" smtClean="0"/>
                        <a:t>成功体験を通じて自分自身の価値に気づく</a:t>
                      </a:r>
                      <a:endParaRPr kumimoji="1" lang="en-US" altLang="ja-JP" sz="1800" dirty="0" smtClean="0"/>
                    </a:p>
                    <a:p>
                      <a:pPr marL="182563" indent="-182563">
                        <a:buFont typeface="Wingdings" panose="05000000000000000000" pitchFamily="2" charset="2"/>
                        <a:buChar char="l"/>
                      </a:pPr>
                      <a:r>
                        <a:rPr kumimoji="1" lang="ja-JP" altLang="en-US" sz="1800" dirty="0" smtClean="0"/>
                        <a:t>スキルや物事への対処の仕方を確認し、自信の回復を図る</a:t>
                      </a:r>
                      <a:endParaRPr kumimoji="1" lang="ja-JP" altLang="en-US" sz="1800" dirty="0"/>
                    </a:p>
                  </a:txBody>
                  <a:tcPr/>
                </a:tc>
              </a:tr>
              <a:tr h="740202">
                <a:tc>
                  <a:txBody>
                    <a:bodyPr/>
                    <a:lstStyle/>
                    <a:p>
                      <a:pPr algn="ctr"/>
                      <a:r>
                        <a:rPr kumimoji="1" lang="ja-JP" altLang="en-US" dirty="0" smtClean="0"/>
                        <a:t>役割について振り返ろう</a:t>
                      </a:r>
                      <a:endParaRPr kumimoji="1" lang="ja-JP" altLang="en-US" dirty="0"/>
                    </a:p>
                  </a:txBody>
                  <a:tcPr anchor="ctr"/>
                </a:tc>
                <a:tc>
                  <a:txBody>
                    <a:bodyPr/>
                    <a:lstStyle/>
                    <a:p>
                      <a:pPr marL="182563" indent="-182563">
                        <a:buFont typeface="Wingdings" panose="05000000000000000000" pitchFamily="2" charset="2"/>
                        <a:buChar char="l"/>
                      </a:pPr>
                      <a:r>
                        <a:rPr kumimoji="1" lang="ja-JP" altLang="en-US" sz="1800" dirty="0" smtClean="0"/>
                        <a:t>自分を取り巻く人から求められる役割を棚卸しする</a:t>
                      </a:r>
                      <a:endParaRPr kumimoji="1" lang="en-US" altLang="ja-JP" sz="1800" dirty="0" smtClean="0"/>
                    </a:p>
                    <a:p>
                      <a:pPr marL="182563" indent="-182563">
                        <a:buFont typeface="Wingdings" panose="05000000000000000000" pitchFamily="2" charset="2"/>
                        <a:buChar char="l"/>
                      </a:pPr>
                      <a:r>
                        <a:rPr kumimoji="1" lang="ja-JP" altLang="en-US" sz="1800" dirty="0" smtClean="0"/>
                        <a:t>期待されている役割から生じるストレスへの対策を検討する</a:t>
                      </a:r>
                      <a:endParaRPr kumimoji="1" lang="ja-JP" altLang="en-US" sz="1800" dirty="0"/>
                    </a:p>
                  </a:txBody>
                  <a:tcPr/>
                </a:tc>
              </a:tr>
              <a:tr h="740202">
                <a:tc>
                  <a:txBody>
                    <a:bodyPr/>
                    <a:lstStyle/>
                    <a:p>
                      <a:pPr algn="ctr"/>
                      <a:r>
                        <a:rPr kumimoji="1" lang="ja-JP" altLang="en-US" dirty="0" smtClean="0"/>
                        <a:t>今後の働き方を考えよう</a:t>
                      </a:r>
                      <a:endParaRPr kumimoji="1" lang="ja-JP" altLang="en-US" dirty="0"/>
                    </a:p>
                  </a:txBody>
                  <a:tcPr anchor="ctr"/>
                </a:tc>
                <a:tc>
                  <a:txBody>
                    <a:bodyPr/>
                    <a:lstStyle/>
                    <a:p>
                      <a:pPr marL="182563" indent="-182563">
                        <a:buFont typeface="Wingdings" panose="05000000000000000000" pitchFamily="2" charset="2"/>
                        <a:buChar char="l"/>
                      </a:pPr>
                      <a:r>
                        <a:rPr kumimoji="1" lang="ja-JP" altLang="en-US" sz="1800" dirty="0" smtClean="0"/>
                        <a:t>人生における役割を棚卸しする</a:t>
                      </a:r>
                      <a:endParaRPr kumimoji="1" lang="en-US" altLang="ja-JP" sz="1800" dirty="0" smtClean="0"/>
                    </a:p>
                    <a:p>
                      <a:pPr marL="182563" indent="-182563">
                        <a:buFont typeface="Wingdings" panose="05000000000000000000" pitchFamily="2" charset="2"/>
                        <a:buChar char="l"/>
                      </a:pPr>
                      <a:r>
                        <a:rPr kumimoji="1" lang="ja-JP" altLang="en-US" sz="1800" dirty="0" smtClean="0"/>
                        <a:t>講習を通じてこれからの働き方を整理する</a:t>
                      </a:r>
                      <a:endParaRPr kumimoji="1" lang="ja-JP" altLang="en-US" sz="1800" dirty="0"/>
                    </a:p>
                  </a:txBody>
                  <a:tcPr/>
                </a:tc>
              </a:tr>
            </a:tbl>
          </a:graphicData>
        </a:graphic>
      </p:graphicFrame>
    </p:spTree>
    <p:extLst>
      <p:ext uri="{BB962C8B-B14F-4D97-AF65-F5344CB8AC3E}">
        <p14:creationId xmlns:p14="http://schemas.microsoft.com/office/powerpoint/2010/main" val="351220356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2343</Words>
  <Application>Microsoft Office PowerPoint</Application>
  <PresentationFormat>画面に合わせる (4:3)</PresentationFormat>
  <Paragraphs>178</Paragraphs>
  <Slides>11</Slides>
  <Notes>11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PowerPoint プレゼンテーション</vt:lpstr>
      <vt:lpstr>キャリアについて考える意義</vt:lpstr>
      <vt:lpstr>キャリアとは</vt:lpstr>
      <vt:lpstr>PowerPoint プレゼンテーション</vt:lpstr>
      <vt:lpstr>転機（トランジション）に関する理論</vt:lpstr>
      <vt:lpstr>休職から復職に至る転機のプロセス</vt:lpstr>
      <vt:lpstr>休職に係るキャリアの問題</vt:lpstr>
      <vt:lpstr>キャリア講習の内容</vt:lpstr>
      <vt:lpstr>キャリア講習の内容</vt:lpstr>
      <vt:lpstr>キャリアを振り返る時のポイント</vt:lpstr>
      <vt:lpstr>「自分の経験を振り返ろう」（ワークシート①） 「ライフライン」（ワークシート②）</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2017-10-19T23:32:07Z</dcterms:created>
  <dcterms:modified xsi:type="dcterms:W3CDTF">2018-01-16T06:52:14Z</dcterms:modified>
</cp:coreProperties>
</file>