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9" r:id="rId2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C79"/>
    <a:srgbClr val="FFA7A7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58" autoAdjust="0"/>
    <p:restoredTop sz="94212" autoAdjust="0"/>
  </p:normalViewPr>
  <p:slideViewPr>
    <p:cSldViewPr>
      <p:cViewPr varScale="1">
        <p:scale>
          <a:sx n="96" d="100"/>
          <a:sy n="96" d="100"/>
        </p:scale>
        <p:origin x="-180" y="-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0" d="100"/>
          <a:sy n="110" d="100"/>
        </p:scale>
        <p:origin x="-354" y="-90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7965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0499" tIns="45246" rIns="90499" bIns="45246" rtlCol="0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0499" tIns="45246" rIns="90499" bIns="45246" rtlCol="0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DAED3E29-7C86-44A3-8D4C-59631EF732F2}" type="datetimeFigureOut">
              <a:rPr lang="ja-JP" altLang="en-US"/>
              <a:pPr>
                <a:defRPr/>
              </a:pPr>
              <a:t>2019/1/29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8797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99" tIns="45246" rIns="90499" bIns="45246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450" y="4719638"/>
            <a:ext cx="5448300" cy="4475162"/>
          </a:xfrm>
          <a:prstGeom prst="rect">
            <a:avLst/>
          </a:prstGeom>
        </p:spPr>
        <p:txBody>
          <a:bodyPr vert="horz" lIns="90499" tIns="45246" rIns="90499" bIns="45246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51163" cy="496887"/>
          </a:xfrm>
          <a:prstGeom prst="rect">
            <a:avLst/>
          </a:prstGeom>
        </p:spPr>
        <p:txBody>
          <a:bodyPr vert="horz" lIns="90499" tIns="45246" rIns="90499" bIns="45246" rtlCol="0" anchor="b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0499" tIns="45246" rIns="90499" bIns="45246" rtlCol="0" anchor="b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F066CD27-D8FD-47F6-BB28-EECF7FEC938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781731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4100" name="スライド番号プレースホルダ 3"/>
          <p:cNvSpPr txBox="1">
            <a:spLocks noGrp="1"/>
          </p:cNvSpPr>
          <p:nvPr/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99" tIns="45246" rIns="90499" bIns="45246" anchor="b"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D9A3B90-6048-4C01-A63E-5E337E230AB5}" type="slidenum">
              <a:rPr lang="ja-JP" altLang="en-US">
                <a:latin typeface="Arial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en-US" altLang="ja-JP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5C713-82C7-4873-AB4E-809568DBD9B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7700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36E72-CB87-44B9-BD1C-3AC2AC9694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75452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A86B8-9992-44AB-A27E-FA07DA873B1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0592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87112-6806-4285-8168-EFAFAD9C012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09682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2835A-0400-4983-A9EC-8483392138A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0589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B5D81-5927-42CF-A6D8-44AC1946B9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11682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590E2-D572-4803-96B7-86C8BD2164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00335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31F6B-6F86-4EFA-907D-ADF89F88AD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69321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174107-8B96-414B-8B07-2F8C08D6DF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9494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74A5F3-15D1-44CC-A93F-C104A65F7AE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92651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3F1C0-5AAA-4E2B-8ABA-6C9224D77B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41484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3FDB4856-17C6-4D9F-8124-9AEBC7A79E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0"/>
          <p:cNvSpPr>
            <a:spLocks noChangeArrowheads="1"/>
          </p:cNvSpPr>
          <p:nvPr/>
        </p:nvSpPr>
        <p:spPr bwMode="auto">
          <a:xfrm>
            <a:off x="239713" y="1062038"/>
            <a:ext cx="8159750" cy="489267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800"/>
          </a:p>
        </p:txBody>
      </p:sp>
      <p:sp>
        <p:nvSpPr>
          <p:cNvPr id="85" name="ホームベース 84"/>
          <p:cNvSpPr/>
          <p:nvPr/>
        </p:nvSpPr>
        <p:spPr bwMode="auto">
          <a:xfrm>
            <a:off x="2343150" y="820738"/>
            <a:ext cx="4137025" cy="439737"/>
          </a:xfrm>
          <a:prstGeom prst="homePlate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kumimoji="0" lang="en-US" altLang="ja-JP" sz="1200" b="1" kern="0" dirty="0">
                <a:solidFill>
                  <a:schemeClr val="tx1"/>
                </a:solidFill>
                <a:latin typeface="Calibri"/>
              </a:rPr>
              <a:t>【</a:t>
            </a:r>
            <a:r>
              <a:rPr kumimoji="0" lang="ja-JP" altLang="en-US" sz="1200" b="1" kern="0" dirty="0">
                <a:solidFill>
                  <a:schemeClr val="tx1"/>
                </a:solidFill>
                <a:latin typeface="Calibri"/>
              </a:rPr>
              <a:t>処理</a:t>
            </a:r>
            <a:r>
              <a:rPr kumimoji="0" lang="en-US" altLang="ja-JP" sz="1200" b="1" kern="0" dirty="0">
                <a:solidFill>
                  <a:schemeClr val="tx1"/>
                </a:solidFill>
                <a:latin typeface="Calibri"/>
              </a:rPr>
              <a:t>】</a:t>
            </a:r>
          </a:p>
          <a:p>
            <a:pPr algn="ctr">
              <a:defRPr/>
            </a:pPr>
            <a:r>
              <a:rPr kumimoji="0" lang="ja-JP" altLang="en-US" sz="1200" kern="0" dirty="0">
                <a:solidFill>
                  <a:schemeClr val="tx1"/>
                </a:solidFill>
                <a:latin typeface="Calibri"/>
              </a:rPr>
              <a:t>実行機能、ワーキングメモリ、記憶、メタ認知、注意等</a:t>
            </a:r>
          </a:p>
        </p:txBody>
      </p:sp>
      <p:sp>
        <p:nvSpPr>
          <p:cNvPr id="3090" name="テキスト ボックス 41"/>
          <p:cNvSpPr txBox="1">
            <a:spLocks noChangeArrowheads="1"/>
          </p:cNvSpPr>
          <p:nvPr/>
        </p:nvSpPr>
        <p:spPr bwMode="auto">
          <a:xfrm>
            <a:off x="-41275" y="-19050"/>
            <a:ext cx="9906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ja-JP" altLang="en-US" sz="2000" b="1" dirty="0">
                <a:latin typeface="+mn-ea"/>
                <a:ea typeface="+mn-ea"/>
              </a:rPr>
              <a:t>情報処理</a:t>
            </a:r>
            <a:r>
              <a:rPr lang="ja-JP" altLang="en-US" sz="2000" b="1" dirty="0" smtClean="0">
                <a:latin typeface="+mn-ea"/>
                <a:ea typeface="+mn-ea"/>
              </a:rPr>
              <a:t>過程におけるアセスメントの視点</a:t>
            </a:r>
            <a:r>
              <a:rPr lang="ja-JP" altLang="en-US" b="1" dirty="0" smtClean="0">
                <a:latin typeface="+mn-ea"/>
                <a:ea typeface="+mn-ea"/>
              </a:rPr>
              <a:t>　（</a:t>
            </a:r>
            <a:r>
              <a:rPr lang="en-US" altLang="ja-JP" b="1" dirty="0" smtClean="0">
                <a:latin typeface="+mn-ea"/>
                <a:ea typeface="+mn-ea"/>
              </a:rPr>
              <a:t>Ver.10</a:t>
            </a:r>
            <a:r>
              <a:rPr lang="ja-JP" altLang="en-US" b="1" dirty="0" smtClean="0">
                <a:latin typeface="+mn-ea"/>
                <a:ea typeface="+mn-ea"/>
              </a:rPr>
              <a:t>）</a:t>
            </a:r>
          </a:p>
        </p:txBody>
      </p:sp>
      <p:sp>
        <p:nvSpPr>
          <p:cNvPr id="77" name="右矢印 76"/>
          <p:cNvSpPr/>
          <p:nvPr/>
        </p:nvSpPr>
        <p:spPr>
          <a:xfrm>
            <a:off x="2003425" y="892175"/>
            <a:ext cx="339725" cy="274638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88" name="右矢印 87"/>
          <p:cNvSpPr/>
          <p:nvPr/>
        </p:nvSpPr>
        <p:spPr>
          <a:xfrm>
            <a:off x="6467475" y="898525"/>
            <a:ext cx="334963" cy="274638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grpSp>
        <p:nvGrpSpPr>
          <p:cNvPr id="2055" name="グループ化 9"/>
          <p:cNvGrpSpPr>
            <a:grpSpLocks/>
          </p:cNvGrpSpPr>
          <p:nvPr/>
        </p:nvGrpSpPr>
        <p:grpSpPr bwMode="auto">
          <a:xfrm>
            <a:off x="2343150" y="1616075"/>
            <a:ext cx="1757363" cy="757238"/>
            <a:chOff x="2342507" y="1616868"/>
            <a:chExt cx="1757363" cy="756663"/>
          </a:xfrm>
        </p:grpSpPr>
        <p:sp>
          <p:nvSpPr>
            <p:cNvPr id="20504" name="Rectangle 8"/>
            <p:cNvSpPr>
              <a:spLocks noChangeArrowheads="1"/>
            </p:cNvSpPr>
            <p:nvPr/>
          </p:nvSpPr>
          <p:spPr bwMode="auto">
            <a:xfrm>
              <a:off x="2342507" y="1616868"/>
              <a:ext cx="1757363" cy="1602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noFill/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50" dirty="0" smtClean="0"/>
                <a:t>理解の優位性</a:t>
              </a:r>
            </a:p>
          </p:txBody>
        </p:sp>
        <p:sp>
          <p:nvSpPr>
            <p:cNvPr id="81" name="正方形/長方形 53"/>
            <p:cNvSpPr>
              <a:spLocks noChangeArrowheads="1"/>
            </p:cNvSpPr>
            <p:nvPr/>
          </p:nvSpPr>
          <p:spPr bwMode="auto">
            <a:xfrm>
              <a:off x="2464745" y="1797706"/>
              <a:ext cx="1581150" cy="57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ja-JP" altLang="en-US" sz="1050" dirty="0">
                  <a:latin typeface="+mn-ea"/>
                  <a:ea typeface="ＭＳ Ｐゴシック" pitchFamily="50" charset="-128"/>
                </a:rPr>
                <a:t>全体 </a:t>
              </a:r>
              <a:r>
                <a:rPr lang="en-US" altLang="ja-JP" sz="1050" dirty="0">
                  <a:latin typeface="+mn-ea"/>
                  <a:ea typeface="ＭＳ Ｐゴシック" pitchFamily="50" charset="-128"/>
                </a:rPr>
                <a:t>- </a:t>
              </a:r>
              <a:r>
                <a:rPr lang="ja-JP" altLang="en-US" sz="1050" dirty="0">
                  <a:latin typeface="+mn-ea"/>
                  <a:ea typeface="ＭＳ Ｐゴシック" pitchFamily="50" charset="-128"/>
                </a:rPr>
                <a:t> 細部</a:t>
              </a:r>
              <a:endParaRPr lang="en-US" altLang="ja-JP" sz="1050" dirty="0">
                <a:latin typeface="+mn-ea"/>
                <a:ea typeface="ＭＳ Ｐゴシック" pitchFamily="50" charset="-128"/>
              </a:endParaRPr>
            </a:p>
            <a:p>
              <a:pPr>
                <a:defRPr/>
              </a:pPr>
              <a:r>
                <a:rPr lang="ja-JP" altLang="en-US" sz="1050" dirty="0">
                  <a:latin typeface="+mn-ea"/>
                  <a:ea typeface="+mn-ea"/>
                </a:rPr>
                <a:t>視覚優位 </a:t>
              </a:r>
              <a:r>
                <a:rPr lang="en-US" altLang="ja-JP" sz="1050" dirty="0">
                  <a:latin typeface="+mn-ea"/>
                  <a:ea typeface="+mn-ea"/>
                </a:rPr>
                <a:t>- </a:t>
              </a:r>
              <a:r>
                <a:rPr lang="ja-JP" altLang="en-US" sz="1050" dirty="0">
                  <a:latin typeface="+mn-ea"/>
                  <a:ea typeface="+mn-ea"/>
                </a:rPr>
                <a:t>聴覚優位</a:t>
              </a:r>
              <a:endParaRPr lang="en-US" altLang="ja-JP" sz="1050" dirty="0">
                <a:latin typeface="+mn-ea"/>
                <a:ea typeface="+mn-ea"/>
              </a:endParaRPr>
            </a:p>
            <a:p>
              <a:pPr>
                <a:defRPr/>
              </a:pPr>
              <a:r>
                <a:rPr lang="ja-JP" altLang="en-US" sz="1050" dirty="0">
                  <a:latin typeface="+mn-ea"/>
                  <a:ea typeface="+mn-ea"/>
                </a:rPr>
                <a:t>同時処理 </a:t>
              </a:r>
              <a:r>
                <a:rPr lang="en-US" altLang="ja-JP" sz="1050" dirty="0">
                  <a:latin typeface="+mn-ea"/>
                  <a:ea typeface="+mn-ea"/>
                </a:rPr>
                <a:t>- </a:t>
              </a:r>
              <a:r>
                <a:rPr lang="ja-JP" altLang="en-US" sz="1050" dirty="0">
                  <a:latin typeface="+mn-ea"/>
                  <a:ea typeface="+mn-ea"/>
                </a:rPr>
                <a:t>継次処理</a:t>
              </a:r>
              <a:endParaRPr lang="en-US" altLang="ja-JP" sz="1050" dirty="0">
                <a:latin typeface="+mn-ea"/>
                <a:ea typeface="+mn-ea"/>
              </a:endParaRPr>
            </a:p>
          </p:txBody>
        </p:sp>
      </p:grpSp>
      <p:grpSp>
        <p:nvGrpSpPr>
          <p:cNvPr id="2056" name="グループ化 13"/>
          <p:cNvGrpSpPr>
            <a:grpSpLocks/>
          </p:cNvGrpSpPr>
          <p:nvPr/>
        </p:nvGrpSpPr>
        <p:grpSpPr bwMode="auto">
          <a:xfrm>
            <a:off x="4454525" y="2921000"/>
            <a:ext cx="1939925" cy="1230313"/>
            <a:chOff x="4808538" y="2849563"/>
            <a:chExt cx="1939925" cy="1230312"/>
          </a:xfrm>
        </p:grpSpPr>
        <p:sp>
          <p:nvSpPr>
            <p:cNvPr id="20507" name="Rectangle 8"/>
            <p:cNvSpPr>
              <a:spLocks noChangeArrowheads="1"/>
            </p:cNvSpPr>
            <p:nvPr/>
          </p:nvSpPr>
          <p:spPr bwMode="auto">
            <a:xfrm>
              <a:off x="4870451" y="2849563"/>
              <a:ext cx="1682750" cy="1682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noFill/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50" dirty="0" smtClean="0"/>
                <a:t>思考・イメージ</a:t>
              </a:r>
              <a:endParaRPr lang="en-US" altLang="ja-JP" sz="1050" dirty="0" smtClean="0"/>
            </a:p>
          </p:txBody>
        </p:sp>
        <p:sp>
          <p:nvSpPr>
            <p:cNvPr id="20508" name="正方形/長方形 48"/>
            <p:cNvSpPr>
              <a:spLocks noChangeArrowheads="1"/>
            </p:cNvSpPr>
            <p:nvPr/>
          </p:nvSpPr>
          <p:spPr bwMode="auto">
            <a:xfrm>
              <a:off x="4808538" y="3017838"/>
              <a:ext cx="1939925" cy="1062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50" dirty="0" smtClean="0"/>
                <a:t>考え方のクセ、思考の柔軟性、現実検討</a:t>
              </a:r>
              <a:endParaRPr lang="en-US" altLang="ja-JP" sz="1050" dirty="0" smtClean="0"/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50" dirty="0" smtClean="0"/>
                <a:t>反芻思考</a:t>
              </a:r>
              <a:endParaRPr lang="en-US" altLang="ja-JP" sz="1050" dirty="0" smtClean="0"/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50" dirty="0" smtClean="0"/>
                <a:t>マインドワンダリング・ファンタジー</a:t>
              </a:r>
              <a:endParaRPr lang="en-US" altLang="ja-JP" sz="1050" dirty="0" smtClean="0"/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50" dirty="0" smtClean="0"/>
                <a:t>発想の広がり</a:t>
              </a:r>
              <a:endParaRPr lang="en-US" altLang="ja-JP" sz="1050" dirty="0" smtClean="0"/>
            </a:p>
          </p:txBody>
        </p:sp>
      </p:grpSp>
      <p:sp>
        <p:nvSpPr>
          <p:cNvPr id="84" name="ホームベース 83"/>
          <p:cNvSpPr/>
          <p:nvPr/>
        </p:nvSpPr>
        <p:spPr bwMode="auto">
          <a:xfrm>
            <a:off x="392113" y="841375"/>
            <a:ext cx="1627187" cy="388938"/>
          </a:xfrm>
          <a:prstGeom prst="homePlate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ja-JP" altLang="en-US" sz="1200" b="1" kern="0" dirty="0">
                <a:solidFill>
                  <a:schemeClr val="tx1"/>
                </a:solidFill>
                <a:latin typeface="Calibri"/>
              </a:rPr>
              <a:t>受信　</a:t>
            </a:r>
            <a:r>
              <a:rPr kumimoji="0" lang="en-US" altLang="ja-JP" sz="1200" b="1" kern="0" dirty="0">
                <a:solidFill>
                  <a:schemeClr val="tx1"/>
                </a:solidFill>
                <a:latin typeface="Calibri"/>
              </a:rPr>
              <a:t>【</a:t>
            </a:r>
            <a:r>
              <a:rPr kumimoji="0" lang="ja-JP" altLang="en-US" sz="1200" b="1" kern="0" dirty="0">
                <a:solidFill>
                  <a:schemeClr val="tx1"/>
                </a:solidFill>
                <a:latin typeface="Calibri"/>
              </a:rPr>
              <a:t>入力</a:t>
            </a:r>
            <a:r>
              <a:rPr kumimoji="0" lang="en-US" altLang="ja-JP" sz="1200" b="1" kern="0" dirty="0">
                <a:solidFill>
                  <a:schemeClr val="tx1"/>
                </a:solidFill>
                <a:latin typeface="Calibri"/>
              </a:rPr>
              <a:t>】</a:t>
            </a:r>
            <a:r>
              <a:rPr kumimoji="0" lang="ja-JP" altLang="en-US" sz="1200" b="1" kern="0" dirty="0">
                <a:solidFill>
                  <a:schemeClr val="tx1"/>
                </a:solidFill>
                <a:latin typeface="Calibri"/>
              </a:rPr>
              <a:t>　　　</a:t>
            </a:r>
          </a:p>
        </p:txBody>
      </p:sp>
      <p:sp>
        <p:nvSpPr>
          <p:cNvPr id="2073" name="Rectangle 8"/>
          <p:cNvSpPr>
            <a:spLocks noChangeArrowheads="1"/>
          </p:cNvSpPr>
          <p:nvPr/>
        </p:nvSpPr>
        <p:spPr bwMode="auto">
          <a:xfrm>
            <a:off x="6427788" y="5041900"/>
            <a:ext cx="1477962" cy="18732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050" smtClean="0"/>
              <a:t>衝動性</a:t>
            </a:r>
          </a:p>
        </p:txBody>
      </p:sp>
      <p:grpSp>
        <p:nvGrpSpPr>
          <p:cNvPr id="2059" name="グループ化 3"/>
          <p:cNvGrpSpPr>
            <a:grpSpLocks/>
          </p:cNvGrpSpPr>
          <p:nvPr/>
        </p:nvGrpSpPr>
        <p:grpSpPr bwMode="auto">
          <a:xfrm>
            <a:off x="239713" y="6051550"/>
            <a:ext cx="2287587" cy="660400"/>
            <a:chOff x="239476" y="6051550"/>
            <a:chExt cx="2287588" cy="660400"/>
          </a:xfrm>
        </p:grpSpPr>
        <p:sp>
          <p:nvSpPr>
            <p:cNvPr id="2119" name="Rectangle 39"/>
            <p:cNvSpPr>
              <a:spLocks noChangeArrowheads="1"/>
            </p:cNvSpPr>
            <p:nvPr/>
          </p:nvSpPr>
          <p:spPr bwMode="auto">
            <a:xfrm>
              <a:off x="239476" y="6051550"/>
              <a:ext cx="2287588" cy="6604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800"/>
            </a:p>
          </p:txBody>
        </p:sp>
        <p:sp>
          <p:nvSpPr>
            <p:cNvPr id="4" name="テキスト ボックス 79"/>
            <p:cNvSpPr txBox="1">
              <a:spLocks noChangeArrowheads="1"/>
            </p:cNvSpPr>
            <p:nvPr/>
          </p:nvSpPr>
          <p:spPr bwMode="auto">
            <a:xfrm>
              <a:off x="437913" y="6286500"/>
              <a:ext cx="1890714" cy="415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50" dirty="0" smtClean="0"/>
                <a:t>客観的な振返り、</a:t>
              </a:r>
              <a:endParaRPr lang="en-US" altLang="ja-JP" sz="1050" dirty="0" smtClean="0"/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50" dirty="0" smtClean="0"/>
                <a:t>自己効力感、障害特性の理解</a:t>
              </a:r>
            </a:p>
          </p:txBody>
        </p:sp>
        <p:sp>
          <p:nvSpPr>
            <p:cNvPr id="2074" name="Rectangle 8"/>
            <p:cNvSpPr>
              <a:spLocks noChangeArrowheads="1"/>
            </p:cNvSpPr>
            <p:nvPr/>
          </p:nvSpPr>
          <p:spPr bwMode="auto">
            <a:xfrm>
              <a:off x="398226" y="6143625"/>
              <a:ext cx="1970088" cy="16351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noFill/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50" dirty="0" smtClean="0"/>
                <a:t>自己理解</a:t>
              </a:r>
            </a:p>
          </p:txBody>
        </p:sp>
      </p:grpSp>
      <p:grpSp>
        <p:nvGrpSpPr>
          <p:cNvPr id="2060" name="グループ化 7"/>
          <p:cNvGrpSpPr>
            <a:grpSpLocks/>
          </p:cNvGrpSpPr>
          <p:nvPr/>
        </p:nvGrpSpPr>
        <p:grpSpPr bwMode="auto">
          <a:xfrm>
            <a:off x="2862263" y="6049963"/>
            <a:ext cx="3287712" cy="665162"/>
            <a:chOff x="2862230" y="6049963"/>
            <a:chExt cx="3287712" cy="665162"/>
          </a:xfrm>
        </p:grpSpPr>
        <p:sp>
          <p:nvSpPr>
            <p:cNvPr id="2115" name="Rectangle 40"/>
            <p:cNvSpPr>
              <a:spLocks noChangeArrowheads="1"/>
            </p:cNvSpPr>
            <p:nvPr/>
          </p:nvSpPr>
          <p:spPr bwMode="auto">
            <a:xfrm>
              <a:off x="2862230" y="6049963"/>
              <a:ext cx="3287712" cy="66516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800"/>
            </a:p>
          </p:txBody>
        </p:sp>
        <p:grpSp>
          <p:nvGrpSpPr>
            <p:cNvPr id="2116" name="グループ化 6"/>
            <p:cNvGrpSpPr>
              <a:grpSpLocks/>
            </p:cNvGrpSpPr>
            <p:nvPr/>
          </p:nvGrpSpPr>
          <p:grpSpPr bwMode="auto">
            <a:xfrm>
              <a:off x="3019392" y="6143625"/>
              <a:ext cx="2981325" cy="554038"/>
              <a:chOff x="3019392" y="6143625"/>
              <a:chExt cx="2981325" cy="554038"/>
            </a:xfrm>
          </p:grpSpPr>
          <p:sp>
            <p:nvSpPr>
              <p:cNvPr id="2058" name="テキスト ボックス 75"/>
              <p:cNvSpPr txBox="1">
                <a:spLocks noChangeArrowheads="1"/>
              </p:cNvSpPr>
              <p:nvPr/>
            </p:nvSpPr>
            <p:spPr bwMode="auto">
              <a:xfrm>
                <a:off x="3019392" y="6283325"/>
                <a:ext cx="2981325" cy="4143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r>
                  <a:rPr lang="ja-JP" altLang="en-US" sz="1050" dirty="0" smtClean="0"/>
                  <a:t>疲労・ストレス・体調への気づき、対処方法の有無、成功体験、余暇、二次障害</a:t>
                </a:r>
              </a:p>
            </p:txBody>
          </p:sp>
          <p:sp>
            <p:nvSpPr>
              <p:cNvPr id="5" name="Rectangle 8"/>
              <p:cNvSpPr>
                <a:spLocks noChangeArrowheads="1"/>
              </p:cNvSpPr>
              <p:nvPr/>
            </p:nvSpPr>
            <p:spPr bwMode="auto">
              <a:xfrm>
                <a:off x="3159092" y="6143625"/>
                <a:ext cx="2590800" cy="157163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175">
                <a:noFill/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r>
                  <a:rPr lang="ja-JP" altLang="en-US" sz="1050" dirty="0" smtClean="0"/>
                  <a:t>疲労・ストレス・体調・パニック</a:t>
                </a:r>
              </a:p>
            </p:txBody>
          </p:sp>
        </p:grpSp>
      </p:grpSp>
      <p:grpSp>
        <p:nvGrpSpPr>
          <p:cNvPr id="2061" name="グループ化 4"/>
          <p:cNvGrpSpPr>
            <a:grpSpLocks/>
          </p:cNvGrpSpPr>
          <p:nvPr/>
        </p:nvGrpSpPr>
        <p:grpSpPr bwMode="auto">
          <a:xfrm>
            <a:off x="6427788" y="6049963"/>
            <a:ext cx="1971675" cy="657225"/>
            <a:chOff x="6427788" y="6049963"/>
            <a:chExt cx="1887538" cy="657225"/>
          </a:xfrm>
        </p:grpSpPr>
        <p:sp>
          <p:nvSpPr>
            <p:cNvPr id="2112" name="Rectangle 41"/>
            <p:cNvSpPr>
              <a:spLocks noChangeArrowheads="1"/>
            </p:cNvSpPr>
            <p:nvPr/>
          </p:nvSpPr>
          <p:spPr bwMode="auto">
            <a:xfrm>
              <a:off x="6427788" y="6049963"/>
              <a:ext cx="1887538" cy="657225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800"/>
            </a:p>
          </p:txBody>
        </p:sp>
        <p:sp>
          <p:nvSpPr>
            <p:cNvPr id="2057" name="テキスト ボックス 72"/>
            <p:cNvSpPr txBox="1">
              <a:spLocks noChangeArrowheads="1"/>
            </p:cNvSpPr>
            <p:nvPr/>
          </p:nvSpPr>
          <p:spPr bwMode="auto">
            <a:xfrm>
              <a:off x="6684626" y="6362700"/>
              <a:ext cx="1396657" cy="25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50" dirty="0" smtClean="0"/>
                <a:t>家族　　　　　職場</a:t>
              </a:r>
            </a:p>
          </p:txBody>
        </p:sp>
        <p:sp>
          <p:nvSpPr>
            <p:cNvPr id="2076" name="Rectangle 8"/>
            <p:cNvSpPr>
              <a:spLocks noChangeArrowheads="1"/>
            </p:cNvSpPr>
            <p:nvPr/>
          </p:nvSpPr>
          <p:spPr bwMode="auto">
            <a:xfrm>
              <a:off x="6696784" y="6121400"/>
              <a:ext cx="1366262" cy="18415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noFill/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50" dirty="0" smtClean="0"/>
                <a:t>周囲の理解</a:t>
              </a:r>
            </a:p>
          </p:txBody>
        </p:sp>
      </p:grpSp>
      <p:sp>
        <p:nvSpPr>
          <p:cNvPr id="86" name="ホームベース 85"/>
          <p:cNvSpPr/>
          <p:nvPr/>
        </p:nvSpPr>
        <p:spPr bwMode="auto">
          <a:xfrm>
            <a:off x="6794500" y="820738"/>
            <a:ext cx="1497013" cy="388937"/>
          </a:xfrm>
          <a:prstGeom prst="homePlate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ja-JP" altLang="en-US" sz="1200" b="1" kern="0" dirty="0">
                <a:solidFill>
                  <a:schemeClr val="tx1"/>
                </a:solidFill>
                <a:latin typeface="Calibri"/>
              </a:rPr>
              <a:t>送信　</a:t>
            </a:r>
            <a:r>
              <a:rPr kumimoji="0" lang="en-US" altLang="ja-JP" sz="1200" b="1" kern="0" dirty="0">
                <a:solidFill>
                  <a:schemeClr val="tx1"/>
                </a:solidFill>
                <a:latin typeface="Calibri"/>
              </a:rPr>
              <a:t>【</a:t>
            </a:r>
            <a:r>
              <a:rPr kumimoji="0" lang="ja-JP" altLang="en-US" sz="1200" b="1" kern="0" dirty="0">
                <a:solidFill>
                  <a:schemeClr val="tx1"/>
                </a:solidFill>
                <a:latin typeface="Calibri"/>
              </a:rPr>
              <a:t>出力</a:t>
            </a:r>
            <a:r>
              <a:rPr kumimoji="0" lang="en-US" altLang="ja-JP" sz="1200" b="1" kern="0" dirty="0">
                <a:solidFill>
                  <a:schemeClr val="tx1"/>
                </a:solidFill>
                <a:latin typeface="Calibri"/>
              </a:rPr>
              <a:t>】</a:t>
            </a:r>
            <a:r>
              <a:rPr kumimoji="0" lang="ja-JP" altLang="en-US" sz="1200" b="1" kern="0" dirty="0">
                <a:solidFill>
                  <a:schemeClr val="tx1"/>
                </a:solidFill>
                <a:latin typeface="Calibri"/>
              </a:rPr>
              <a:t>　　</a:t>
            </a:r>
          </a:p>
        </p:txBody>
      </p:sp>
      <p:sp>
        <p:nvSpPr>
          <p:cNvPr id="2078" name="Rectangle 8"/>
          <p:cNvSpPr>
            <a:spLocks noChangeArrowheads="1"/>
          </p:cNvSpPr>
          <p:nvPr/>
        </p:nvSpPr>
        <p:spPr bwMode="auto">
          <a:xfrm>
            <a:off x="3308350" y="5187950"/>
            <a:ext cx="1760538" cy="6477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050" dirty="0" smtClean="0"/>
              <a:t>過去の出来事の記憶</a:t>
            </a:r>
            <a:endParaRPr lang="en-US" altLang="ja-JP" sz="1050" dirty="0" smtClean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050" dirty="0" smtClean="0"/>
              <a:t>スキル</a:t>
            </a:r>
            <a:r>
              <a:rPr lang="ja-JP" altLang="en-US" sz="1050" dirty="0"/>
              <a:t>・</a:t>
            </a:r>
            <a:r>
              <a:rPr lang="ja-JP" altLang="en-US" sz="1050" dirty="0" smtClean="0"/>
              <a:t>やり方の記憶</a:t>
            </a:r>
            <a:endParaRPr lang="en-US" altLang="ja-JP" sz="1050" dirty="0" smtClean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050" dirty="0" smtClean="0"/>
              <a:t>機械的な記憶、ワーキングメモリ</a:t>
            </a:r>
          </a:p>
        </p:txBody>
      </p:sp>
      <p:grpSp>
        <p:nvGrpSpPr>
          <p:cNvPr id="2064" name="グループ化 18"/>
          <p:cNvGrpSpPr>
            <a:grpSpLocks/>
          </p:cNvGrpSpPr>
          <p:nvPr/>
        </p:nvGrpSpPr>
        <p:grpSpPr bwMode="auto">
          <a:xfrm>
            <a:off x="631825" y="5041900"/>
            <a:ext cx="2741613" cy="758825"/>
            <a:chOff x="631976" y="5041900"/>
            <a:chExt cx="2741612" cy="758056"/>
          </a:xfrm>
        </p:grpSpPr>
        <p:sp>
          <p:nvSpPr>
            <p:cNvPr id="3151" name="正方形/長方形 54"/>
            <p:cNvSpPr>
              <a:spLocks noChangeArrowheads="1"/>
            </p:cNvSpPr>
            <p:nvPr/>
          </p:nvSpPr>
          <p:spPr bwMode="auto">
            <a:xfrm>
              <a:off x="631976" y="5222692"/>
              <a:ext cx="2741612" cy="577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ja-JP" altLang="en-US" sz="1050" dirty="0">
                  <a:latin typeface="+mn-ea"/>
                  <a:ea typeface="+mn-ea"/>
                </a:rPr>
                <a:t>不注意、注意の切替え、注意の分配、</a:t>
              </a:r>
              <a:endParaRPr lang="en-US" altLang="ja-JP" sz="1050" dirty="0">
                <a:latin typeface="+mn-ea"/>
                <a:ea typeface="+mn-ea"/>
              </a:endParaRPr>
            </a:p>
            <a:p>
              <a:pPr>
                <a:defRPr/>
              </a:pPr>
              <a:r>
                <a:rPr lang="ja-JP" altLang="en-US" sz="1050" dirty="0">
                  <a:latin typeface="+mn-ea"/>
                  <a:ea typeface="+mn-ea"/>
                </a:rPr>
                <a:t>視覚的情報の注目・弁別</a:t>
              </a:r>
              <a:endParaRPr lang="en-US" altLang="ja-JP" sz="1050" dirty="0">
                <a:latin typeface="+mn-ea"/>
                <a:ea typeface="+mn-ea"/>
              </a:endParaRPr>
            </a:p>
            <a:p>
              <a:pPr>
                <a:defRPr/>
              </a:pPr>
              <a:r>
                <a:rPr lang="ja-JP" altLang="en-US" sz="1050" dirty="0">
                  <a:latin typeface="+mn-ea"/>
                  <a:ea typeface="+mn-ea"/>
                </a:rPr>
                <a:t>選択的注意、集中の持続、過集中</a:t>
              </a:r>
              <a:endParaRPr lang="en-US" altLang="ja-JP" sz="1050" dirty="0">
                <a:latin typeface="+mn-ea"/>
                <a:ea typeface="+mn-ea"/>
              </a:endParaRPr>
            </a:p>
          </p:txBody>
        </p:sp>
        <p:sp>
          <p:nvSpPr>
            <p:cNvPr id="2079" name="Rectangle 8"/>
            <p:cNvSpPr>
              <a:spLocks noChangeArrowheads="1"/>
            </p:cNvSpPr>
            <p:nvPr/>
          </p:nvSpPr>
          <p:spPr bwMode="auto">
            <a:xfrm>
              <a:off x="638326" y="5041900"/>
              <a:ext cx="1303338" cy="1744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noFill/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50" smtClean="0"/>
                <a:t>注意</a:t>
              </a:r>
            </a:p>
          </p:txBody>
        </p:sp>
      </p:grpSp>
      <p:grpSp>
        <p:nvGrpSpPr>
          <p:cNvPr id="2065" name="グループ化 10"/>
          <p:cNvGrpSpPr>
            <a:grpSpLocks/>
          </p:cNvGrpSpPr>
          <p:nvPr/>
        </p:nvGrpSpPr>
        <p:grpSpPr bwMode="auto">
          <a:xfrm>
            <a:off x="2359025" y="2354263"/>
            <a:ext cx="1755775" cy="1385887"/>
            <a:chOff x="2825259" y="2363600"/>
            <a:chExt cx="1755775" cy="1384795"/>
          </a:xfrm>
        </p:grpSpPr>
        <p:sp>
          <p:nvSpPr>
            <p:cNvPr id="72" name="テキスト ボックス 43"/>
            <p:cNvSpPr txBox="1">
              <a:spLocks noChangeArrowheads="1"/>
            </p:cNvSpPr>
            <p:nvPr/>
          </p:nvSpPr>
          <p:spPr bwMode="auto">
            <a:xfrm>
              <a:off x="2883997" y="2525397"/>
              <a:ext cx="1685925" cy="1222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eaLnBrk="1" hangingPunct="1">
                <a:defRPr/>
              </a:pPr>
              <a:r>
                <a:rPr lang="ja-JP" altLang="en-US" sz="1050" b="1" dirty="0" smtClean="0">
                  <a:latin typeface="+mn-ea"/>
                  <a:ea typeface="+mn-ea"/>
                </a:rPr>
                <a:t>＜視覚的情報＞</a:t>
              </a:r>
              <a:endParaRPr lang="en-US" altLang="ja-JP" sz="1050" b="1" dirty="0" smtClean="0">
                <a:latin typeface="+mn-ea"/>
                <a:ea typeface="+mn-ea"/>
              </a:endParaRPr>
            </a:p>
            <a:p>
              <a:pPr eaLnBrk="1" hangingPunct="1">
                <a:defRPr/>
              </a:pPr>
              <a:r>
                <a:rPr lang="ja-JP" altLang="en-US" sz="1050" dirty="0" smtClean="0">
                  <a:latin typeface="+mn-ea"/>
                  <a:ea typeface="+mn-ea"/>
                </a:rPr>
                <a:t>　モデリング</a:t>
              </a:r>
            </a:p>
            <a:p>
              <a:pPr eaLnBrk="1" hangingPunct="1">
                <a:defRPr/>
              </a:pPr>
              <a:r>
                <a:rPr lang="ja-JP" altLang="en-US" sz="1050" dirty="0" smtClean="0">
                  <a:latin typeface="+mn-ea"/>
                  <a:ea typeface="+mn-ea"/>
                </a:rPr>
                <a:t>　文字・マニュアル</a:t>
              </a:r>
            </a:p>
            <a:p>
              <a:pPr eaLnBrk="1" hangingPunct="1">
                <a:defRPr/>
              </a:pPr>
              <a:r>
                <a:rPr lang="ja-JP" altLang="en-US" sz="1050" b="1" dirty="0" smtClean="0">
                  <a:latin typeface="+mn-ea"/>
                  <a:ea typeface="+mn-ea"/>
                </a:rPr>
                <a:t>＜聴覚的情報＞</a:t>
              </a:r>
              <a:endParaRPr lang="en-US" altLang="ja-JP" sz="1050" b="1" dirty="0" smtClean="0">
                <a:latin typeface="+mn-ea"/>
                <a:ea typeface="+mn-ea"/>
              </a:endParaRPr>
            </a:p>
            <a:p>
              <a:pPr eaLnBrk="1" hangingPunct="1">
                <a:defRPr/>
              </a:pPr>
              <a:r>
                <a:rPr lang="ja-JP" altLang="en-US" sz="1050" dirty="0" smtClean="0">
                  <a:latin typeface="+mn-ea"/>
                  <a:ea typeface="+mn-ea"/>
                </a:rPr>
                <a:t>　言語指示</a:t>
              </a:r>
              <a:endParaRPr lang="en-US" altLang="ja-JP" sz="1050" dirty="0" smtClean="0">
                <a:latin typeface="+mn-ea"/>
                <a:ea typeface="+mn-ea"/>
              </a:endParaRPr>
            </a:p>
            <a:p>
              <a:pPr eaLnBrk="1" hangingPunct="1">
                <a:defRPr/>
              </a:pPr>
              <a:r>
                <a:rPr lang="ja-JP" altLang="en-US" sz="1050" dirty="0" smtClean="0">
                  <a:latin typeface="+mn-ea"/>
                  <a:ea typeface="+mn-ea"/>
                </a:rPr>
                <a:t>　　長</a:t>
              </a:r>
              <a:r>
                <a:rPr lang="en-US" altLang="ja-JP" sz="1050" dirty="0" smtClean="0">
                  <a:latin typeface="+mn-ea"/>
                  <a:ea typeface="+mn-ea"/>
                </a:rPr>
                <a:t>-</a:t>
              </a:r>
              <a:r>
                <a:rPr lang="ja-JP" altLang="en-US" sz="1050" dirty="0" smtClean="0">
                  <a:latin typeface="+mn-ea"/>
                  <a:ea typeface="+mn-ea"/>
                </a:rPr>
                <a:t>短</a:t>
              </a:r>
              <a:endParaRPr lang="en-US" altLang="ja-JP" sz="1050" dirty="0" smtClean="0">
                <a:latin typeface="+mn-ea"/>
                <a:ea typeface="+mn-ea"/>
              </a:endParaRPr>
            </a:p>
            <a:p>
              <a:pPr eaLnBrk="1" hangingPunct="1">
                <a:defRPr/>
              </a:pPr>
              <a:r>
                <a:rPr lang="ja-JP" altLang="en-US" sz="1050" dirty="0" smtClean="0">
                  <a:latin typeface="+mn-ea"/>
                  <a:ea typeface="+mn-ea"/>
                </a:rPr>
                <a:t>　　曖昧</a:t>
              </a:r>
              <a:r>
                <a:rPr lang="en-US" altLang="ja-JP" sz="1050" dirty="0" smtClean="0">
                  <a:latin typeface="+mn-ea"/>
                  <a:ea typeface="+mn-ea"/>
                </a:rPr>
                <a:t>-</a:t>
              </a:r>
              <a:r>
                <a:rPr lang="ja-JP" altLang="en-US" sz="1050" dirty="0" smtClean="0">
                  <a:latin typeface="+mn-ea"/>
                  <a:ea typeface="+mn-ea"/>
                </a:rPr>
                <a:t>具体的</a:t>
              </a:r>
              <a:endParaRPr lang="en-US" altLang="ja-JP" sz="1050" dirty="0" smtClean="0">
                <a:latin typeface="+mn-ea"/>
                <a:ea typeface="+mn-ea"/>
              </a:endParaRPr>
            </a:p>
          </p:txBody>
        </p:sp>
        <p:sp>
          <p:nvSpPr>
            <p:cNvPr id="20531" name="Rectangle 8"/>
            <p:cNvSpPr>
              <a:spLocks noChangeArrowheads="1"/>
            </p:cNvSpPr>
            <p:nvPr/>
          </p:nvSpPr>
          <p:spPr bwMode="auto">
            <a:xfrm>
              <a:off x="2825259" y="2363600"/>
              <a:ext cx="1755775" cy="16972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noFill/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50" dirty="0" smtClean="0"/>
                <a:t>作業指示</a:t>
              </a:r>
            </a:p>
          </p:txBody>
        </p:sp>
      </p:grpSp>
      <p:grpSp>
        <p:nvGrpSpPr>
          <p:cNvPr id="2066" name="グループ化 16"/>
          <p:cNvGrpSpPr>
            <a:grpSpLocks/>
          </p:cNvGrpSpPr>
          <p:nvPr/>
        </p:nvGrpSpPr>
        <p:grpSpPr bwMode="auto">
          <a:xfrm>
            <a:off x="6526213" y="1628775"/>
            <a:ext cx="1657350" cy="947738"/>
            <a:chOff x="6861175" y="1603375"/>
            <a:chExt cx="1657350" cy="947738"/>
          </a:xfrm>
        </p:grpSpPr>
        <p:sp>
          <p:nvSpPr>
            <p:cNvPr id="20528" name="Rectangle 60"/>
            <p:cNvSpPr>
              <a:spLocks noChangeArrowheads="1"/>
            </p:cNvSpPr>
            <p:nvPr/>
          </p:nvSpPr>
          <p:spPr bwMode="auto">
            <a:xfrm>
              <a:off x="6861175" y="1816100"/>
              <a:ext cx="1171575" cy="735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Ctr="1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50" dirty="0" smtClean="0"/>
                <a:t>手先協応性</a:t>
              </a:r>
              <a:endParaRPr lang="en-US" altLang="ja-JP" sz="1050" dirty="0" smtClean="0"/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50" dirty="0" smtClean="0"/>
                <a:t>全身運動能力</a:t>
              </a:r>
              <a:endParaRPr lang="en-US" altLang="ja-JP" sz="1050" dirty="0" smtClean="0"/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50" dirty="0" smtClean="0"/>
                <a:t>正確性</a:t>
              </a:r>
              <a:endParaRPr lang="en-US" altLang="ja-JP" sz="1050" dirty="0" smtClean="0"/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50" dirty="0" smtClean="0"/>
                <a:t>速度</a:t>
              </a:r>
            </a:p>
          </p:txBody>
        </p:sp>
        <p:sp>
          <p:nvSpPr>
            <p:cNvPr id="78" name="Rectangle 8"/>
            <p:cNvSpPr>
              <a:spLocks noChangeArrowheads="1"/>
            </p:cNvSpPr>
            <p:nvPr/>
          </p:nvSpPr>
          <p:spPr bwMode="auto">
            <a:xfrm>
              <a:off x="6953250" y="1603375"/>
              <a:ext cx="1565275" cy="17145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noFill/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50" dirty="0" smtClean="0">
                  <a:latin typeface="+mj-ea"/>
                  <a:ea typeface="+mj-ea"/>
                </a:rPr>
                <a:t>作業特性</a:t>
              </a:r>
            </a:p>
          </p:txBody>
        </p:sp>
      </p:grpSp>
      <p:grpSp>
        <p:nvGrpSpPr>
          <p:cNvPr id="2067" name="グループ化 12"/>
          <p:cNvGrpSpPr>
            <a:grpSpLocks/>
          </p:cNvGrpSpPr>
          <p:nvPr/>
        </p:nvGrpSpPr>
        <p:grpSpPr bwMode="auto">
          <a:xfrm>
            <a:off x="4486275" y="1616075"/>
            <a:ext cx="1728788" cy="1266825"/>
            <a:chOff x="4802188" y="1619250"/>
            <a:chExt cx="1728787" cy="1266825"/>
          </a:xfrm>
        </p:grpSpPr>
        <p:sp>
          <p:nvSpPr>
            <p:cNvPr id="76" name="Rectangle 8"/>
            <p:cNvSpPr>
              <a:spLocks noChangeArrowheads="1"/>
            </p:cNvSpPr>
            <p:nvPr/>
          </p:nvSpPr>
          <p:spPr bwMode="auto">
            <a:xfrm>
              <a:off x="4851401" y="1619250"/>
              <a:ext cx="1679574" cy="1555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noFill/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50" dirty="0" smtClean="0">
                  <a:latin typeface="+mj-ea"/>
                  <a:ea typeface="+mj-ea"/>
                </a:rPr>
                <a:t>計画・プランニング</a:t>
              </a:r>
            </a:p>
          </p:txBody>
        </p:sp>
        <p:sp>
          <p:nvSpPr>
            <p:cNvPr id="20534" name="正方形/長方形 48"/>
            <p:cNvSpPr>
              <a:spLocks noChangeArrowheads="1"/>
            </p:cNvSpPr>
            <p:nvPr/>
          </p:nvSpPr>
          <p:spPr bwMode="auto">
            <a:xfrm>
              <a:off x="4802188" y="1825625"/>
              <a:ext cx="1514474" cy="1060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50" dirty="0" smtClean="0"/>
                <a:t>手順、段取り</a:t>
              </a:r>
              <a:endParaRPr lang="en-US" altLang="ja-JP" sz="1050" dirty="0" smtClean="0"/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50" dirty="0" smtClean="0"/>
                <a:t>時間、予定</a:t>
              </a:r>
              <a:r>
                <a:rPr lang="ja-JP" altLang="en-US" sz="1050" dirty="0"/>
                <a:t>、</a:t>
              </a:r>
              <a:r>
                <a:rPr lang="ja-JP" altLang="en-US" sz="1050" dirty="0" smtClean="0"/>
                <a:t>進捗</a:t>
              </a:r>
              <a:endParaRPr lang="en-US" altLang="ja-JP" sz="1050" dirty="0" smtClean="0"/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50" dirty="0" smtClean="0"/>
                <a:t>メモ取り、手順書作成</a:t>
              </a:r>
              <a:endParaRPr lang="en-US" altLang="ja-JP" sz="1050" dirty="0" smtClean="0"/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50" dirty="0" smtClean="0"/>
                <a:t>優先順位、意思決定</a:t>
              </a:r>
              <a:endParaRPr lang="en-US" altLang="ja-JP" sz="1050" dirty="0" smtClean="0"/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50" dirty="0" smtClean="0"/>
                <a:t>物品・書類整理</a:t>
              </a:r>
              <a:endParaRPr lang="en-US" altLang="ja-JP" sz="1050" dirty="0" smtClean="0"/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50" dirty="0" smtClean="0"/>
                <a:t>日課、服薬</a:t>
              </a:r>
              <a:r>
                <a:rPr lang="ja-JP" altLang="en-US" sz="1050" dirty="0"/>
                <a:t>、</a:t>
              </a:r>
              <a:r>
                <a:rPr lang="ja-JP" altLang="en-US" sz="1050" dirty="0" smtClean="0"/>
                <a:t>金銭</a:t>
              </a:r>
            </a:p>
          </p:txBody>
        </p:sp>
      </p:grpSp>
      <p:grpSp>
        <p:nvGrpSpPr>
          <p:cNvPr id="2068" name="グループ化 17"/>
          <p:cNvGrpSpPr>
            <a:grpSpLocks/>
          </p:cNvGrpSpPr>
          <p:nvPr/>
        </p:nvGrpSpPr>
        <p:grpSpPr bwMode="auto">
          <a:xfrm>
            <a:off x="6507163" y="2622550"/>
            <a:ext cx="1771650" cy="1725613"/>
            <a:chOff x="6853238" y="2638425"/>
            <a:chExt cx="1771650" cy="1725613"/>
          </a:xfrm>
        </p:grpSpPr>
        <p:sp>
          <p:nvSpPr>
            <p:cNvPr id="20530" name="Rectangle 8"/>
            <p:cNvSpPr>
              <a:spLocks noChangeArrowheads="1"/>
            </p:cNvSpPr>
            <p:nvPr/>
          </p:nvSpPr>
          <p:spPr bwMode="auto">
            <a:xfrm>
              <a:off x="6953250" y="2638425"/>
              <a:ext cx="1565275" cy="17145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noFill/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50" dirty="0" smtClean="0"/>
                <a:t>社会的場面での特性</a:t>
              </a:r>
            </a:p>
          </p:txBody>
        </p:sp>
        <p:sp>
          <p:nvSpPr>
            <p:cNvPr id="20535" name="テキスト ボックス 47"/>
            <p:cNvSpPr txBox="1">
              <a:spLocks noChangeArrowheads="1"/>
            </p:cNvSpPr>
            <p:nvPr/>
          </p:nvSpPr>
          <p:spPr bwMode="auto">
            <a:xfrm>
              <a:off x="6853238" y="2817813"/>
              <a:ext cx="1771650" cy="154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50" b="1" dirty="0" smtClean="0"/>
                <a:t>＜ルール・マナー＞</a:t>
              </a:r>
              <a:endParaRPr lang="en-US" altLang="ja-JP" sz="1050" b="1" dirty="0" smtClean="0"/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50" dirty="0" smtClean="0"/>
                <a:t>　身だしなみ</a:t>
              </a:r>
              <a:endParaRPr lang="en-US" altLang="ja-JP" sz="1050" dirty="0" smtClean="0"/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50" dirty="0" smtClean="0"/>
                <a:t>　時間厳守</a:t>
              </a:r>
              <a:endParaRPr lang="en-US" altLang="ja-JP" sz="1050" dirty="0" smtClean="0"/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50" dirty="0" smtClean="0"/>
                <a:t>　場に応じた行動・発言</a:t>
              </a:r>
              <a:endParaRPr lang="en-US" altLang="ja-JP" sz="1050" dirty="0" smtClean="0"/>
            </a:p>
            <a:p>
              <a:pPr>
                <a:buFontTx/>
                <a:buNone/>
                <a:defRPr/>
              </a:pPr>
              <a:endParaRPr lang="en-US" altLang="ja-JP" sz="1050" dirty="0" smtClean="0"/>
            </a:p>
            <a:p>
              <a:pPr>
                <a:buFontTx/>
                <a:buNone/>
                <a:defRPr/>
              </a:pPr>
              <a:r>
                <a:rPr lang="ja-JP" altLang="en-US" sz="1050" b="1" dirty="0" smtClean="0"/>
                <a:t>＜対人場面での表出行動＞</a:t>
              </a:r>
              <a:endParaRPr lang="en-US" altLang="ja-JP" sz="1050" b="1" dirty="0" smtClean="0"/>
            </a:p>
            <a:p>
              <a:pPr>
                <a:buFontTx/>
                <a:buNone/>
                <a:defRPr/>
              </a:pPr>
              <a:r>
                <a:rPr lang="ja-JP" altLang="en-US" sz="1050" dirty="0" smtClean="0"/>
                <a:t>　定型、柔軟</a:t>
              </a:r>
              <a:endParaRPr lang="en-US" altLang="ja-JP" sz="1050" dirty="0" smtClean="0"/>
            </a:p>
            <a:p>
              <a:pPr>
                <a:buFontTx/>
                <a:buNone/>
                <a:defRPr/>
              </a:pPr>
              <a:r>
                <a:rPr lang="ja-JP" altLang="en-US" sz="1050" dirty="0" smtClean="0"/>
                <a:t>　言語、非言語</a:t>
              </a:r>
              <a:endParaRPr lang="en-US" altLang="ja-JP" sz="1050" dirty="0" smtClean="0"/>
            </a:p>
          </p:txBody>
        </p:sp>
      </p:grpSp>
      <p:grpSp>
        <p:nvGrpSpPr>
          <p:cNvPr id="2069" name="グループ化 11"/>
          <p:cNvGrpSpPr>
            <a:grpSpLocks/>
          </p:cNvGrpSpPr>
          <p:nvPr/>
        </p:nvGrpSpPr>
        <p:grpSpPr bwMode="auto">
          <a:xfrm>
            <a:off x="2309813" y="3875088"/>
            <a:ext cx="1997075" cy="1041400"/>
            <a:chOff x="2358384" y="3875088"/>
            <a:chExt cx="1997304" cy="1041367"/>
          </a:xfrm>
        </p:grpSpPr>
        <p:sp>
          <p:nvSpPr>
            <p:cNvPr id="20506" name="Rectangle 8"/>
            <p:cNvSpPr>
              <a:spLocks noChangeArrowheads="1"/>
            </p:cNvSpPr>
            <p:nvPr/>
          </p:nvSpPr>
          <p:spPr bwMode="auto">
            <a:xfrm>
              <a:off x="2390138" y="3875088"/>
              <a:ext cx="1741687" cy="1682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noFill/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50" dirty="0" smtClean="0"/>
                <a:t>対人関係・場面</a:t>
              </a: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2358384" y="4016371"/>
              <a:ext cx="1997304" cy="90008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ja-JP" altLang="en-US" sz="1050" dirty="0">
                  <a:latin typeface="+mn-ea"/>
                </a:rPr>
                <a:t>人の顔の識別</a:t>
              </a:r>
              <a:endParaRPr lang="en-US" altLang="ja-JP" sz="1050" dirty="0">
                <a:latin typeface="+mn-ea"/>
              </a:endParaRPr>
            </a:p>
            <a:p>
              <a:pPr>
                <a:defRPr/>
              </a:pPr>
              <a:r>
                <a:rPr lang="ja-JP" altLang="en-US" sz="1050" dirty="0">
                  <a:latin typeface="+mn-ea"/>
                </a:rPr>
                <a:t>非言語コミュニケーションの理解</a:t>
              </a:r>
              <a:endParaRPr lang="en-US" altLang="ja-JP" sz="1050" dirty="0">
                <a:latin typeface="+mn-ea"/>
              </a:endParaRPr>
            </a:p>
            <a:p>
              <a:pPr>
                <a:defRPr/>
              </a:pPr>
              <a:r>
                <a:rPr lang="ja-JP" altLang="en-US" sz="1050" dirty="0">
                  <a:latin typeface="+mn-ea"/>
                </a:rPr>
                <a:t>場面・状況の理解</a:t>
              </a:r>
              <a:endParaRPr lang="en-US" altLang="ja-JP" sz="1050" dirty="0">
                <a:latin typeface="+mn-ea"/>
              </a:endParaRPr>
            </a:p>
            <a:p>
              <a:pPr>
                <a:defRPr/>
              </a:pPr>
              <a:r>
                <a:rPr lang="ja-JP" altLang="en-US" sz="1050" dirty="0">
                  <a:latin typeface="+mn-ea"/>
                </a:rPr>
                <a:t>相手の立場・気持ち・関係性</a:t>
              </a:r>
              <a:endParaRPr lang="en-US" altLang="ja-JP" sz="1050" dirty="0">
                <a:latin typeface="+mn-ea"/>
              </a:endParaRPr>
            </a:p>
            <a:p>
              <a:pPr>
                <a:defRPr/>
              </a:pPr>
              <a:r>
                <a:rPr lang="ja-JP" altLang="en-US" sz="1050" dirty="0">
                  <a:latin typeface="+mn-ea"/>
                </a:rPr>
                <a:t>の理解</a:t>
              </a:r>
              <a:endParaRPr lang="en-US" altLang="ja-JP" sz="1050" dirty="0">
                <a:latin typeface="+mn-ea"/>
              </a:endParaRPr>
            </a:p>
          </p:txBody>
        </p:sp>
      </p:grpSp>
      <p:sp>
        <p:nvSpPr>
          <p:cNvPr id="20540" name="Text Box 22"/>
          <p:cNvSpPr txBox="1">
            <a:spLocks noChangeArrowheads="1"/>
          </p:cNvSpPr>
          <p:nvPr/>
        </p:nvSpPr>
        <p:spPr bwMode="auto">
          <a:xfrm>
            <a:off x="500063" y="1308100"/>
            <a:ext cx="1614487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050" dirty="0" smtClean="0"/>
              <a:t>情報受信の特性</a:t>
            </a:r>
          </a:p>
        </p:txBody>
      </p:sp>
      <p:grpSp>
        <p:nvGrpSpPr>
          <p:cNvPr id="2071" name="グループ化 3"/>
          <p:cNvGrpSpPr>
            <a:grpSpLocks/>
          </p:cNvGrpSpPr>
          <p:nvPr/>
        </p:nvGrpSpPr>
        <p:grpSpPr bwMode="auto">
          <a:xfrm>
            <a:off x="433388" y="1571625"/>
            <a:ext cx="1771650" cy="3398838"/>
            <a:chOff x="588404" y="1670287"/>
            <a:chExt cx="1637537" cy="3297062"/>
          </a:xfrm>
        </p:grpSpPr>
        <p:sp>
          <p:nvSpPr>
            <p:cNvPr id="20489" name="Rectangle 8"/>
            <p:cNvSpPr>
              <a:spLocks noChangeArrowheads="1"/>
            </p:cNvSpPr>
            <p:nvPr/>
          </p:nvSpPr>
          <p:spPr bwMode="auto">
            <a:xfrm>
              <a:off x="680845" y="1705707"/>
              <a:ext cx="1429177" cy="16169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noFill/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50" dirty="0" smtClean="0"/>
                <a:t>感覚</a:t>
              </a:r>
            </a:p>
          </p:txBody>
        </p:sp>
        <p:grpSp>
          <p:nvGrpSpPr>
            <p:cNvPr id="2097" name="グループ化 2"/>
            <p:cNvGrpSpPr>
              <a:grpSpLocks/>
            </p:cNvGrpSpPr>
            <p:nvPr/>
          </p:nvGrpSpPr>
          <p:grpSpPr bwMode="auto">
            <a:xfrm>
              <a:off x="588404" y="1670287"/>
              <a:ext cx="1637537" cy="3297062"/>
              <a:chOff x="588404" y="1670287"/>
              <a:chExt cx="1637537" cy="3297062"/>
            </a:xfrm>
          </p:grpSpPr>
          <p:sp>
            <p:nvSpPr>
              <p:cNvPr id="3156" name="正方形/長方形 53"/>
              <p:cNvSpPr>
                <a:spLocks noChangeArrowheads="1"/>
              </p:cNvSpPr>
              <p:nvPr/>
            </p:nvSpPr>
            <p:spPr bwMode="auto">
              <a:xfrm>
                <a:off x="611881" y="1916681"/>
                <a:ext cx="1614060" cy="30506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lnSpc>
                    <a:spcPts val="1400"/>
                  </a:lnSpc>
                  <a:defRPr/>
                </a:pPr>
                <a:r>
                  <a:rPr lang="ja-JP" altLang="en-US" sz="1050" dirty="0">
                    <a:latin typeface="+mn-ea"/>
                    <a:ea typeface="+mn-ea"/>
                  </a:rPr>
                  <a:t>視覚</a:t>
                </a:r>
                <a:endParaRPr lang="en-US" altLang="ja-JP" sz="1050" dirty="0">
                  <a:latin typeface="+mn-ea"/>
                  <a:ea typeface="+mn-ea"/>
                </a:endParaRPr>
              </a:p>
              <a:p>
                <a:pPr>
                  <a:lnSpc>
                    <a:spcPts val="1400"/>
                  </a:lnSpc>
                  <a:defRPr/>
                </a:pPr>
                <a:r>
                  <a:rPr lang="ja-JP" altLang="en-US" sz="1050" dirty="0">
                    <a:latin typeface="+mn-ea"/>
                    <a:ea typeface="+mn-ea"/>
                  </a:rPr>
                  <a:t>聴覚</a:t>
                </a:r>
                <a:endParaRPr lang="en-US" altLang="ja-JP" sz="1050" dirty="0">
                  <a:latin typeface="+mn-ea"/>
                  <a:ea typeface="+mn-ea"/>
                </a:endParaRPr>
              </a:p>
              <a:p>
                <a:pPr>
                  <a:lnSpc>
                    <a:spcPts val="1400"/>
                  </a:lnSpc>
                  <a:defRPr/>
                </a:pPr>
                <a:r>
                  <a:rPr lang="ja-JP" altLang="en-US" sz="1050" dirty="0">
                    <a:latin typeface="+mn-ea"/>
                    <a:ea typeface="+mn-ea"/>
                  </a:rPr>
                  <a:t>嗅覚</a:t>
                </a:r>
                <a:endParaRPr lang="en-US" altLang="ja-JP" sz="1050" dirty="0">
                  <a:latin typeface="+mn-ea"/>
                  <a:ea typeface="+mn-ea"/>
                </a:endParaRPr>
              </a:p>
              <a:p>
                <a:pPr>
                  <a:lnSpc>
                    <a:spcPts val="1400"/>
                  </a:lnSpc>
                  <a:defRPr/>
                </a:pPr>
                <a:r>
                  <a:rPr lang="ja-JP" altLang="en-US" sz="1050" dirty="0">
                    <a:latin typeface="+mn-ea"/>
                    <a:ea typeface="+mn-ea"/>
                  </a:rPr>
                  <a:t>味覚</a:t>
                </a:r>
                <a:endParaRPr lang="en-US" altLang="ja-JP" sz="1050" dirty="0">
                  <a:latin typeface="+mn-ea"/>
                  <a:ea typeface="+mn-ea"/>
                </a:endParaRPr>
              </a:p>
              <a:p>
                <a:pPr>
                  <a:lnSpc>
                    <a:spcPts val="1400"/>
                  </a:lnSpc>
                  <a:defRPr/>
                </a:pPr>
                <a:r>
                  <a:rPr lang="ja-JP" altLang="en-US" sz="1050" dirty="0">
                    <a:latin typeface="+mn-ea"/>
                    <a:ea typeface="+mn-ea"/>
                  </a:rPr>
                  <a:t>平衡感覚</a:t>
                </a:r>
                <a:endParaRPr lang="en-US" altLang="ja-JP" sz="1050" dirty="0">
                  <a:latin typeface="+mn-ea"/>
                  <a:ea typeface="+mn-ea"/>
                </a:endParaRPr>
              </a:p>
              <a:p>
                <a:pPr>
                  <a:lnSpc>
                    <a:spcPts val="1400"/>
                  </a:lnSpc>
                  <a:defRPr/>
                </a:pPr>
                <a:r>
                  <a:rPr lang="ja-JP" altLang="en-US" sz="1050" dirty="0">
                    <a:latin typeface="+mn-ea"/>
                    <a:ea typeface="ＭＳ Ｐゴシック" pitchFamily="50" charset="-128"/>
                  </a:rPr>
                  <a:t>体性感覚</a:t>
                </a:r>
                <a:endParaRPr lang="en-US" altLang="ja-JP" sz="1050" dirty="0">
                  <a:latin typeface="+mn-ea"/>
                  <a:ea typeface="ＭＳ Ｐゴシック" pitchFamily="50" charset="-128"/>
                </a:endParaRPr>
              </a:p>
              <a:p>
                <a:pPr>
                  <a:lnSpc>
                    <a:spcPts val="1400"/>
                  </a:lnSpc>
                  <a:defRPr/>
                </a:pPr>
                <a:r>
                  <a:rPr lang="ja-JP" altLang="en-US" sz="1050" dirty="0">
                    <a:latin typeface="+mn-ea"/>
                    <a:ea typeface="ＭＳ Ｐゴシック" pitchFamily="50" charset="-128"/>
                  </a:rPr>
                  <a:t>　 皮膚感覚</a:t>
                </a:r>
                <a:endParaRPr lang="en-US" altLang="ja-JP" sz="1050" dirty="0">
                  <a:latin typeface="+mn-ea"/>
                  <a:ea typeface="ＭＳ Ｐゴシック" pitchFamily="50" charset="-128"/>
                </a:endParaRPr>
              </a:p>
              <a:p>
                <a:pPr>
                  <a:lnSpc>
                    <a:spcPts val="1400"/>
                  </a:lnSpc>
                  <a:defRPr/>
                </a:pPr>
                <a:r>
                  <a:rPr lang="ja-JP" altLang="en-US" sz="1050" dirty="0">
                    <a:latin typeface="+mn-ea"/>
                    <a:ea typeface="ＭＳ Ｐゴシック" pitchFamily="50" charset="-128"/>
                  </a:rPr>
                  <a:t>　     </a:t>
                </a:r>
                <a:r>
                  <a:rPr lang="ja-JP" altLang="en-US" sz="900" dirty="0">
                    <a:latin typeface="+mn-ea"/>
                    <a:ea typeface="ＭＳ Ｐゴシック" pitchFamily="50" charset="-128"/>
                  </a:rPr>
                  <a:t>触覚、圧覚、温覚、</a:t>
                </a:r>
                <a:endParaRPr lang="en-US" altLang="ja-JP" sz="900" dirty="0">
                  <a:latin typeface="+mn-ea"/>
                  <a:ea typeface="ＭＳ Ｐゴシック" pitchFamily="50" charset="-128"/>
                </a:endParaRPr>
              </a:p>
              <a:p>
                <a:pPr>
                  <a:lnSpc>
                    <a:spcPts val="1400"/>
                  </a:lnSpc>
                  <a:defRPr/>
                </a:pPr>
                <a:r>
                  <a:rPr lang="ja-JP" altLang="en-US" sz="900" dirty="0">
                    <a:latin typeface="+mn-ea"/>
                    <a:ea typeface="ＭＳ Ｐゴシック" pitchFamily="50" charset="-128"/>
                  </a:rPr>
                  <a:t>      　冷覚、かゆみ、痛覚</a:t>
                </a:r>
                <a:endParaRPr lang="en-US" altLang="ja-JP" sz="900" dirty="0">
                  <a:latin typeface="+mn-ea"/>
                  <a:ea typeface="ＭＳ Ｐゴシック" pitchFamily="50" charset="-128"/>
                </a:endParaRPr>
              </a:p>
              <a:p>
                <a:pPr>
                  <a:lnSpc>
                    <a:spcPts val="1400"/>
                  </a:lnSpc>
                  <a:defRPr/>
                </a:pPr>
                <a:r>
                  <a:rPr lang="ja-JP" altLang="en-US" sz="1050" dirty="0">
                    <a:latin typeface="+mn-ea"/>
                    <a:ea typeface="ＭＳ Ｐゴシック" pitchFamily="50" charset="-128"/>
                  </a:rPr>
                  <a:t>   深部感覚</a:t>
                </a:r>
                <a:endParaRPr lang="en-US" altLang="ja-JP" sz="1050" dirty="0">
                  <a:latin typeface="+mn-ea"/>
                  <a:ea typeface="ＭＳ Ｐゴシック" pitchFamily="50" charset="-128"/>
                </a:endParaRPr>
              </a:p>
              <a:p>
                <a:pPr>
                  <a:lnSpc>
                    <a:spcPts val="1400"/>
                  </a:lnSpc>
                  <a:defRPr/>
                </a:pPr>
                <a:r>
                  <a:rPr lang="ja-JP" altLang="en-US" sz="1050" dirty="0">
                    <a:latin typeface="+mn-ea"/>
                    <a:ea typeface="ＭＳ Ｐゴシック" pitchFamily="50" charset="-128"/>
                  </a:rPr>
                  <a:t>　</a:t>
                </a:r>
                <a:r>
                  <a:rPr lang="ja-JP" altLang="en-US" sz="900" dirty="0">
                    <a:latin typeface="+mn-ea"/>
                    <a:ea typeface="ＭＳ Ｐゴシック" pitchFamily="50" charset="-128"/>
                  </a:rPr>
                  <a:t>     関節などの位置感覚、</a:t>
                </a:r>
                <a:endParaRPr lang="en-US" altLang="ja-JP" sz="900" dirty="0">
                  <a:latin typeface="+mn-ea"/>
                  <a:ea typeface="ＭＳ Ｐゴシック" pitchFamily="50" charset="-128"/>
                </a:endParaRPr>
              </a:p>
              <a:p>
                <a:pPr>
                  <a:lnSpc>
                    <a:spcPts val="1400"/>
                  </a:lnSpc>
                  <a:defRPr/>
                </a:pPr>
                <a:r>
                  <a:rPr lang="ja-JP" altLang="en-US" sz="900" dirty="0">
                    <a:latin typeface="+mn-ea"/>
                    <a:ea typeface="ＭＳ Ｐゴシック" pitchFamily="50" charset="-128"/>
                  </a:rPr>
                  <a:t>     　 筋や腱の動き、</a:t>
                </a:r>
                <a:endParaRPr lang="en-US" altLang="ja-JP" sz="900" dirty="0">
                  <a:latin typeface="+mn-ea"/>
                  <a:ea typeface="ＭＳ Ｐゴシック" pitchFamily="50" charset="-128"/>
                </a:endParaRPr>
              </a:p>
              <a:p>
                <a:pPr>
                  <a:lnSpc>
                    <a:spcPts val="1400"/>
                  </a:lnSpc>
                  <a:defRPr/>
                </a:pPr>
                <a:r>
                  <a:rPr lang="ja-JP" altLang="en-US" sz="900" dirty="0">
                    <a:latin typeface="+mn-ea"/>
                    <a:ea typeface="ＭＳ Ｐゴシック" pitchFamily="50" charset="-128"/>
                  </a:rPr>
                  <a:t>　　　 痛覚等</a:t>
                </a:r>
                <a:endParaRPr lang="en-US" altLang="ja-JP" sz="900" dirty="0">
                  <a:latin typeface="+mn-ea"/>
                  <a:ea typeface="ＭＳ Ｐゴシック" pitchFamily="50" charset="-128"/>
                </a:endParaRPr>
              </a:p>
              <a:p>
                <a:pPr>
                  <a:lnSpc>
                    <a:spcPts val="1400"/>
                  </a:lnSpc>
                  <a:defRPr/>
                </a:pPr>
                <a:r>
                  <a:rPr lang="ja-JP" altLang="en-US" sz="1050" dirty="0">
                    <a:latin typeface="+mn-ea"/>
                    <a:ea typeface="ＭＳ Ｐゴシック" pitchFamily="50" charset="-128"/>
                  </a:rPr>
                  <a:t>内臓感覚</a:t>
                </a:r>
                <a:endParaRPr lang="en-US" altLang="ja-JP" sz="1050" dirty="0">
                  <a:latin typeface="+mn-ea"/>
                  <a:ea typeface="ＭＳ Ｐゴシック" pitchFamily="50" charset="-128"/>
                </a:endParaRPr>
              </a:p>
              <a:p>
                <a:pPr>
                  <a:lnSpc>
                    <a:spcPts val="1400"/>
                  </a:lnSpc>
                  <a:defRPr/>
                </a:pPr>
                <a:r>
                  <a:rPr lang="ja-JP" altLang="en-US" sz="1050" dirty="0">
                    <a:latin typeface="+mn-ea"/>
                    <a:ea typeface="ＭＳ Ｐゴシック" pitchFamily="50" charset="-128"/>
                  </a:rPr>
                  <a:t>　</a:t>
                </a:r>
                <a:r>
                  <a:rPr lang="ja-JP" altLang="en-US" sz="900" dirty="0">
                    <a:latin typeface="+mn-ea"/>
                    <a:ea typeface="ＭＳ Ｐゴシック" pitchFamily="50" charset="-128"/>
                  </a:rPr>
                  <a:t>痛覚、空腹感、満腹感、　</a:t>
                </a:r>
                <a:endParaRPr lang="en-US" altLang="ja-JP" sz="900" dirty="0">
                  <a:latin typeface="+mn-ea"/>
                  <a:ea typeface="ＭＳ Ｐゴシック" pitchFamily="50" charset="-128"/>
                </a:endParaRPr>
              </a:p>
              <a:p>
                <a:pPr>
                  <a:lnSpc>
                    <a:spcPts val="1400"/>
                  </a:lnSpc>
                  <a:defRPr/>
                </a:pPr>
                <a:r>
                  <a:rPr lang="ja-JP" altLang="en-US" sz="900" dirty="0">
                    <a:latin typeface="+mn-ea"/>
                    <a:ea typeface="ＭＳ Ｐゴシック" pitchFamily="50" charset="-128"/>
                  </a:rPr>
                  <a:t> 　口渇感、嘔気、便意、</a:t>
                </a:r>
                <a:endParaRPr lang="en-US" altLang="ja-JP" sz="900" dirty="0">
                  <a:latin typeface="+mn-ea"/>
                  <a:ea typeface="ＭＳ Ｐゴシック" pitchFamily="50" charset="-128"/>
                </a:endParaRPr>
              </a:p>
              <a:p>
                <a:pPr>
                  <a:lnSpc>
                    <a:spcPts val="1400"/>
                  </a:lnSpc>
                  <a:defRPr/>
                </a:pPr>
                <a:r>
                  <a:rPr lang="ja-JP" altLang="en-US" sz="900" dirty="0">
                    <a:latin typeface="+mn-ea"/>
                    <a:ea typeface="ＭＳ Ｐゴシック" pitchFamily="50" charset="-128"/>
                  </a:rPr>
                  <a:t> 　尿意、体温、血圧</a:t>
                </a:r>
                <a:endParaRPr lang="en-US" altLang="ja-JP" sz="900" dirty="0">
                  <a:latin typeface="+mn-ea"/>
                  <a:ea typeface="+mn-ea"/>
                </a:endParaRPr>
              </a:p>
            </p:txBody>
          </p:sp>
          <p:sp>
            <p:nvSpPr>
              <p:cNvPr id="2099" name="Rectangle 6"/>
              <p:cNvSpPr>
                <a:spLocks noChangeArrowheads="1"/>
              </p:cNvSpPr>
              <p:nvPr/>
            </p:nvSpPr>
            <p:spPr bwMode="auto">
              <a:xfrm>
                <a:off x="588404" y="1670287"/>
                <a:ext cx="1614488" cy="3221970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ja-JP" sz="800"/>
              </a:p>
            </p:txBody>
          </p:sp>
        </p:grpSp>
      </p:grpSp>
      <p:grpSp>
        <p:nvGrpSpPr>
          <p:cNvPr id="2072" name="グループ化 8"/>
          <p:cNvGrpSpPr>
            <a:grpSpLocks/>
          </p:cNvGrpSpPr>
          <p:nvPr/>
        </p:nvGrpSpPr>
        <p:grpSpPr bwMode="auto">
          <a:xfrm>
            <a:off x="2259013" y="1312863"/>
            <a:ext cx="1978025" cy="3559175"/>
            <a:chOff x="2259012" y="1312863"/>
            <a:chExt cx="1978025" cy="3559175"/>
          </a:xfrm>
        </p:grpSpPr>
        <p:sp>
          <p:nvSpPr>
            <p:cNvPr id="2094" name="Rectangle 11"/>
            <p:cNvSpPr>
              <a:spLocks noChangeArrowheads="1"/>
            </p:cNvSpPr>
            <p:nvPr/>
          </p:nvSpPr>
          <p:spPr bwMode="auto">
            <a:xfrm>
              <a:off x="2259012" y="1562100"/>
              <a:ext cx="1978025" cy="330993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ja-JP" sz="800"/>
            </a:p>
          </p:txBody>
        </p:sp>
        <p:sp>
          <p:nvSpPr>
            <p:cNvPr id="20542" name="Text Box 22"/>
            <p:cNvSpPr txBox="1">
              <a:spLocks noChangeArrowheads="1"/>
            </p:cNvSpPr>
            <p:nvPr/>
          </p:nvSpPr>
          <p:spPr bwMode="auto">
            <a:xfrm>
              <a:off x="2451099" y="1312863"/>
              <a:ext cx="1595438" cy="261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  <a:defRPr/>
              </a:pPr>
              <a:r>
                <a:rPr lang="ja-JP" altLang="en-US" sz="1100" dirty="0" smtClean="0"/>
                <a:t>理解</a:t>
              </a:r>
              <a:r>
                <a:rPr lang="ja-JP" altLang="en-US" sz="1050" dirty="0" smtClean="0"/>
                <a:t>の特性</a:t>
              </a:r>
            </a:p>
          </p:txBody>
        </p:sp>
      </p:grpSp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4335463" y="1554163"/>
            <a:ext cx="2058987" cy="331787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800"/>
          </a:p>
        </p:txBody>
      </p:sp>
      <p:sp>
        <p:nvSpPr>
          <p:cNvPr id="20544" name="Text Box 22"/>
          <p:cNvSpPr txBox="1">
            <a:spLocks noChangeArrowheads="1"/>
          </p:cNvSpPr>
          <p:nvPr/>
        </p:nvSpPr>
        <p:spPr bwMode="auto">
          <a:xfrm>
            <a:off x="4430713" y="1300163"/>
            <a:ext cx="17399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050" dirty="0" smtClean="0"/>
              <a:t>判断・思考・感情の特性</a:t>
            </a:r>
          </a:p>
        </p:txBody>
      </p:sp>
      <p:grpSp>
        <p:nvGrpSpPr>
          <p:cNvPr id="2075" name="グループ化 15"/>
          <p:cNvGrpSpPr>
            <a:grpSpLocks/>
          </p:cNvGrpSpPr>
          <p:nvPr/>
        </p:nvGrpSpPr>
        <p:grpSpPr bwMode="auto">
          <a:xfrm>
            <a:off x="6469063" y="1282700"/>
            <a:ext cx="1822450" cy="3589338"/>
            <a:chOff x="6493203" y="1282127"/>
            <a:chExt cx="1822123" cy="3589910"/>
          </a:xfrm>
        </p:grpSpPr>
        <p:sp>
          <p:nvSpPr>
            <p:cNvPr id="20545" name="Text Box 36"/>
            <p:cNvSpPr txBox="1">
              <a:spLocks noChangeArrowheads="1"/>
            </p:cNvSpPr>
            <p:nvPr/>
          </p:nvSpPr>
          <p:spPr bwMode="auto">
            <a:xfrm>
              <a:off x="6493203" y="1282127"/>
              <a:ext cx="1772919" cy="254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  <a:defRPr/>
              </a:pPr>
              <a:r>
                <a:rPr lang="ja-JP" altLang="en-US" sz="1050" dirty="0" smtClean="0"/>
                <a:t>作業・日常場面の特性</a:t>
              </a:r>
            </a:p>
          </p:txBody>
        </p:sp>
        <p:sp>
          <p:nvSpPr>
            <p:cNvPr id="2093" name="Rectangle 11"/>
            <p:cNvSpPr>
              <a:spLocks noChangeArrowheads="1"/>
            </p:cNvSpPr>
            <p:nvPr/>
          </p:nvSpPr>
          <p:spPr bwMode="auto">
            <a:xfrm>
              <a:off x="6503988" y="1561572"/>
              <a:ext cx="1811338" cy="3310465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ja-JP" sz="800"/>
            </a:p>
          </p:txBody>
        </p:sp>
      </p:grp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3340100" y="5013325"/>
            <a:ext cx="1433513" cy="17462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050" smtClean="0"/>
              <a:t>記憶</a:t>
            </a:r>
          </a:p>
        </p:txBody>
      </p:sp>
      <p:sp>
        <p:nvSpPr>
          <p:cNvPr id="2077" name="Rectangle 11"/>
          <p:cNvSpPr>
            <a:spLocks noChangeArrowheads="1"/>
          </p:cNvSpPr>
          <p:nvPr/>
        </p:nvSpPr>
        <p:spPr bwMode="auto">
          <a:xfrm>
            <a:off x="419100" y="4945063"/>
            <a:ext cx="7859713" cy="909637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800"/>
          </a:p>
        </p:txBody>
      </p:sp>
      <p:grpSp>
        <p:nvGrpSpPr>
          <p:cNvPr id="7" name="グループ化 14"/>
          <p:cNvGrpSpPr>
            <a:grpSpLocks/>
          </p:cNvGrpSpPr>
          <p:nvPr/>
        </p:nvGrpSpPr>
        <p:grpSpPr bwMode="auto">
          <a:xfrm>
            <a:off x="4449763" y="4149725"/>
            <a:ext cx="1816100" cy="742950"/>
            <a:chOff x="4791075" y="4043363"/>
            <a:chExt cx="1816100" cy="742950"/>
          </a:xfrm>
        </p:grpSpPr>
        <p:sp>
          <p:nvSpPr>
            <p:cNvPr id="20526" name="Rectangle 8"/>
            <p:cNvSpPr>
              <a:spLocks noChangeArrowheads="1"/>
            </p:cNvSpPr>
            <p:nvPr/>
          </p:nvSpPr>
          <p:spPr bwMode="auto">
            <a:xfrm>
              <a:off x="4870450" y="4043363"/>
              <a:ext cx="1682750" cy="18573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noFill/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50" dirty="0" smtClean="0"/>
                <a:t>感情・情動</a:t>
              </a:r>
            </a:p>
          </p:txBody>
        </p:sp>
        <p:sp>
          <p:nvSpPr>
            <p:cNvPr id="82" name="正方形/長方形 48"/>
            <p:cNvSpPr>
              <a:spLocks noChangeArrowheads="1"/>
            </p:cNvSpPr>
            <p:nvPr/>
          </p:nvSpPr>
          <p:spPr bwMode="auto">
            <a:xfrm>
              <a:off x="4791075" y="4208463"/>
              <a:ext cx="1816100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50" dirty="0" smtClean="0"/>
                <a:t>怒り、不安、焦り、抑うつ、</a:t>
              </a:r>
              <a:endParaRPr lang="en-US" altLang="ja-JP" sz="1050" dirty="0" smtClean="0"/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50" dirty="0" smtClean="0"/>
                <a:t>意欲の減退</a:t>
              </a:r>
              <a:endParaRPr lang="en-US" altLang="ja-JP" sz="1050" dirty="0" smtClean="0"/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50" dirty="0" smtClean="0"/>
                <a:t>感情の気づき</a:t>
              </a:r>
              <a:endParaRPr lang="en-US" altLang="ja-JP" sz="1050" dirty="0" smtClean="0"/>
            </a:p>
          </p:txBody>
        </p:sp>
      </p:grpSp>
      <p:cxnSp>
        <p:nvCxnSpPr>
          <p:cNvPr id="66" name="直線矢印コネクタ 65"/>
          <p:cNvCxnSpPr/>
          <p:nvPr/>
        </p:nvCxnSpPr>
        <p:spPr>
          <a:xfrm>
            <a:off x="398463" y="5889625"/>
            <a:ext cx="0" cy="28575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Line 44"/>
          <p:cNvSpPr>
            <a:spLocks noChangeShapeType="1"/>
          </p:cNvSpPr>
          <p:nvPr/>
        </p:nvSpPr>
        <p:spPr bwMode="auto">
          <a:xfrm>
            <a:off x="2470150" y="6194425"/>
            <a:ext cx="414338" cy="0"/>
          </a:xfrm>
          <a:prstGeom prst="line">
            <a:avLst/>
          </a:prstGeom>
          <a:noFill/>
          <a:ln w="38100">
            <a:solidFill>
              <a:schemeClr val="bg1">
                <a:lumMod val="65000"/>
              </a:schemeClr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ja-JP" altLang="en-US" sz="800" dirty="0">
              <a:ea typeface="ＭＳ Ｐゴシック" pitchFamily="50" charset="-128"/>
            </a:endParaRPr>
          </a:p>
        </p:txBody>
      </p:sp>
      <p:cxnSp>
        <p:nvCxnSpPr>
          <p:cNvPr id="74" name="直線矢印コネクタ 73"/>
          <p:cNvCxnSpPr/>
          <p:nvPr/>
        </p:nvCxnSpPr>
        <p:spPr>
          <a:xfrm>
            <a:off x="6553200" y="5886450"/>
            <a:ext cx="0" cy="288925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/>
          <p:cNvCxnSpPr/>
          <p:nvPr/>
        </p:nvCxnSpPr>
        <p:spPr>
          <a:xfrm>
            <a:off x="3019425" y="5910263"/>
            <a:ext cx="0" cy="284162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Line 44"/>
          <p:cNvSpPr>
            <a:spLocks noChangeShapeType="1"/>
          </p:cNvSpPr>
          <p:nvPr/>
        </p:nvSpPr>
        <p:spPr bwMode="auto">
          <a:xfrm>
            <a:off x="6080125" y="6183313"/>
            <a:ext cx="409575" cy="0"/>
          </a:xfrm>
          <a:prstGeom prst="line">
            <a:avLst/>
          </a:prstGeom>
          <a:noFill/>
          <a:ln w="38100">
            <a:solidFill>
              <a:schemeClr val="bg1">
                <a:lumMod val="65000"/>
              </a:schemeClr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ja-JP" altLang="en-US" sz="800">
              <a:ea typeface="ＭＳ Ｐゴシック" pitchFamily="50" charset="-128"/>
            </a:endParaRPr>
          </a:p>
        </p:txBody>
      </p:sp>
      <p:graphicFrame>
        <p:nvGraphicFramePr>
          <p:cNvPr id="20" name="表 19"/>
          <p:cNvGraphicFramePr>
            <a:graphicFrameLocks noGrp="1"/>
          </p:cNvGraphicFramePr>
          <p:nvPr/>
        </p:nvGraphicFramePr>
        <p:xfrm>
          <a:off x="6859588" y="17463"/>
          <a:ext cx="3005137" cy="5984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05137"/>
              </a:tblGrid>
              <a:tr h="297680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【</a:t>
                      </a:r>
                      <a:r>
                        <a:rPr kumimoji="1" lang="ja-JP" altLang="en-US" sz="1100" dirty="0" smtClean="0"/>
                        <a:t>対象者氏名</a:t>
                      </a:r>
                      <a:r>
                        <a:rPr kumimoji="1" lang="en-US" altLang="ja-JP" sz="1100" dirty="0" smtClean="0"/>
                        <a:t>】</a:t>
                      </a:r>
                      <a:endParaRPr kumimoji="1" lang="ja-JP" altLang="en-US" sz="1100" dirty="0"/>
                    </a:p>
                  </a:txBody>
                  <a:tcPr marL="91462" marR="91462" marT="45747" marB="457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0807">
                <a:tc>
                  <a:txBody>
                    <a:bodyPr/>
                    <a:lstStyle/>
                    <a:p>
                      <a:pPr algn="just"/>
                      <a:r>
                        <a:rPr kumimoji="1" lang="en-US" altLang="ja-JP" sz="1100" dirty="0" smtClean="0"/>
                        <a:t>【</a:t>
                      </a:r>
                      <a:r>
                        <a:rPr kumimoji="1" lang="ja-JP" altLang="en-US" sz="1100" dirty="0" smtClean="0"/>
                        <a:t>記入日</a:t>
                      </a:r>
                      <a:r>
                        <a:rPr kumimoji="1" lang="en-US" altLang="ja-JP" sz="1100" dirty="0" smtClean="0"/>
                        <a:t>】</a:t>
                      </a:r>
                      <a:endParaRPr kumimoji="1" lang="ja-JP" altLang="en-US" sz="1100" dirty="0"/>
                    </a:p>
                  </a:txBody>
                  <a:tcPr marL="91462" marR="91462" marT="45747" marB="457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1" name="正方形/長方形 20"/>
          <p:cNvSpPr/>
          <p:nvPr/>
        </p:nvSpPr>
        <p:spPr>
          <a:xfrm>
            <a:off x="8482013" y="1395413"/>
            <a:ext cx="1382712" cy="347345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8482013" y="1395413"/>
            <a:ext cx="1382712" cy="41433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000" dirty="0">
                <a:solidFill>
                  <a:schemeClr val="tx1"/>
                </a:solidFill>
              </a:rPr>
              <a:t>改善の必要があること、</a:t>
            </a:r>
            <a:endParaRPr lang="en-US" altLang="ja-JP" sz="10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ja-JP" altLang="en-US" sz="1000" dirty="0">
                <a:solidFill>
                  <a:schemeClr val="tx1"/>
                </a:solidFill>
              </a:rPr>
              <a:t>困っていること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 w="12700"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298</Words>
  <Application>Microsoft Office PowerPoint</Application>
  <PresentationFormat>A4 210 x 297 mm</PresentationFormat>
  <Paragraphs>96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2019-01-10T05:20:19Z</dcterms:created>
  <dcterms:modified xsi:type="dcterms:W3CDTF">2019-01-29T08:57:19Z</dcterms:modified>
</cp:coreProperties>
</file>